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31"/>
  </p:notesMasterIdLst>
  <p:sldIdLst>
    <p:sldId id="256" r:id="rId2"/>
    <p:sldId id="280" r:id="rId3"/>
    <p:sldId id="281" r:id="rId4"/>
    <p:sldId id="282" r:id="rId5"/>
    <p:sldId id="283" r:id="rId6"/>
    <p:sldId id="284" r:id="rId7"/>
    <p:sldId id="285" r:id="rId8"/>
    <p:sldId id="286" r:id="rId9"/>
    <p:sldId id="287" r:id="rId10"/>
    <p:sldId id="288" r:id="rId11"/>
    <p:sldId id="289" r:id="rId12"/>
    <p:sldId id="290" r:id="rId13"/>
    <p:sldId id="291" r:id="rId14"/>
    <p:sldId id="293" r:id="rId15"/>
    <p:sldId id="294" r:id="rId16"/>
    <p:sldId id="295" r:id="rId17"/>
    <p:sldId id="296" r:id="rId18"/>
    <p:sldId id="297" r:id="rId19"/>
    <p:sldId id="298" r:id="rId20"/>
    <p:sldId id="299" r:id="rId21"/>
    <p:sldId id="300" r:id="rId22"/>
    <p:sldId id="304" r:id="rId23"/>
    <p:sldId id="305" r:id="rId24"/>
    <p:sldId id="306" r:id="rId25"/>
    <p:sldId id="307" r:id="rId26"/>
    <p:sldId id="308" r:id="rId27"/>
    <p:sldId id="309" r:id="rId28"/>
    <p:sldId id="312" r:id="rId29"/>
    <p:sldId id="313" r:id="rId30"/>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initials="D" lastIdx="8" clrIdx="0">
    <p:extLst>
      <p:ext uri="{19B8F6BF-5375-455C-9EA6-DF929625EA0E}">
        <p15:presenceInfo xmlns:p15="http://schemas.microsoft.com/office/powerpoint/2012/main" userId="Sara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FFB3"/>
    <a:srgbClr val="EC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54" autoAdjust="0"/>
  </p:normalViewPr>
  <p:slideViewPr>
    <p:cSldViewPr>
      <p:cViewPr varScale="1">
        <p:scale>
          <a:sx n="52" d="100"/>
          <a:sy n="52" d="100"/>
        </p:scale>
        <p:origin x="1700"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E17C552-CF4B-46FA-A0A6-CD22A870E475}" type="datetimeFigureOut">
              <a:rPr lang="en-US" smtClean="0"/>
              <a:t>11/24/2019</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F2FF1923-936C-4DB1-A3DF-3AE596C99154}" type="slidenum">
              <a:rPr lang="en-US" smtClean="0"/>
              <a:t>‹#›</a:t>
            </a:fld>
            <a:endParaRPr lang="en-US"/>
          </a:p>
        </p:txBody>
      </p:sp>
    </p:spTree>
    <p:extLst>
      <p:ext uri="{BB962C8B-B14F-4D97-AF65-F5344CB8AC3E}">
        <p14:creationId xmlns:p14="http://schemas.microsoft.com/office/powerpoint/2010/main" val="128500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F1923-936C-4DB1-A3DF-3AE596C99154}" type="slidenum">
              <a:rPr lang="en-US" smtClean="0"/>
              <a:t>1</a:t>
            </a:fld>
            <a:endParaRPr lang="en-US"/>
          </a:p>
        </p:txBody>
      </p:sp>
    </p:spTree>
    <p:extLst>
      <p:ext uri="{BB962C8B-B14F-4D97-AF65-F5344CB8AC3E}">
        <p14:creationId xmlns:p14="http://schemas.microsoft.com/office/powerpoint/2010/main" val="1601648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62C80609-BCE2-4D11-954C-150C1B30CEFF}" type="slidenum">
              <a:rPr lang="en-US" altLang="en-US" smtClean="0">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634974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5D24AF3-62B7-4839-9955-7FDD11F0E10A}" type="slidenum">
              <a:rPr lang="en-US" altLang="en-US" smtClean="0">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205969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06FDCE87-111A-492E-AE00-6AD1AD951039}" type="slidenum">
              <a:rPr lang="en-US" altLang="en-US" smtClean="0">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998117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ea typeface="ＭＳ Ｐゴシック" panose="020B0600070205080204" pitchFamily="34" charset="-128"/>
              </a:rPr>
              <a:t>“environment”</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9666" indent="-292179">
              <a:defRPr>
                <a:solidFill>
                  <a:schemeClr val="tx1"/>
                </a:solidFill>
                <a:latin typeface="Arial" panose="020B0604020202020204" pitchFamily="34" charset="0"/>
                <a:ea typeface="ＭＳ Ｐゴシック" panose="020B0600070205080204" pitchFamily="34" charset="-128"/>
              </a:defRPr>
            </a:lvl2pPr>
            <a:lvl3pPr marL="1168718" indent="-233744">
              <a:defRPr>
                <a:solidFill>
                  <a:schemeClr val="tx1"/>
                </a:solidFill>
                <a:latin typeface="Arial" panose="020B0604020202020204" pitchFamily="34" charset="0"/>
                <a:ea typeface="ＭＳ Ｐゴシック" panose="020B0600070205080204" pitchFamily="34" charset="-128"/>
              </a:defRPr>
            </a:lvl3pPr>
            <a:lvl4pPr marL="1636205" indent="-233744">
              <a:defRPr>
                <a:solidFill>
                  <a:schemeClr val="tx1"/>
                </a:solidFill>
                <a:latin typeface="Arial" panose="020B0604020202020204" pitchFamily="34" charset="0"/>
                <a:ea typeface="ＭＳ Ｐゴシック" panose="020B0600070205080204" pitchFamily="34" charset="-128"/>
              </a:defRPr>
            </a:lvl4pPr>
            <a:lvl5pPr marL="2103692" indent="-233744">
              <a:defRPr>
                <a:solidFill>
                  <a:schemeClr val="tx1"/>
                </a:solidFill>
                <a:latin typeface="Arial" panose="020B0604020202020204" pitchFamily="34" charset="0"/>
                <a:ea typeface="ＭＳ Ｐゴシック" panose="020B0600070205080204" pitchFamily="34" charset="-128"/>
              </a:defRPr>
            </a:lvl5pPr>
            <a:lvl6pPr marL="2571179"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8666"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6153"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73640"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B1C8E16-EBB6-4970-A6F1-48DA1FABEC74}" type="slidenum">
              <a:rPr lang="en-US" altLang="en-US" smtClean="0">
                <a:latin typeface="Times New Roman" panose="02020603050405020304" pitchFamily="18" charset="0"/>
              </a:rPr>
              <a:pPr/>
              <a:t>25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1700410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78D075D3-C0C3-4483-8B31-8A901E0CFD61}" type="slidenum">
              <a:rPr lang="en-US" altLang="en-US" smtClean="0">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287456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98CDD9B-4608-47EA-A240-7396B5322828}" type="slidenum">
              <a:rPr lang="en-US" altLang="en-US" smtClean="0">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264727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9666" indent="-292179">
              <a:defRPr>
                <a:solidFill>
                  <a:schemeClr val="tx1"/>
                </a:solidFill>
                <a:latin typeface="Arial" panose="020B0604020202020204" pitchFamily="34" charset="0"/>
                <a:ea typeface="ＭＳ Ｐゴシック" panose="020B0600070205080204" pitchFamily="34" charset="-128"/>
              </a:defRPr>
            </a:lvl2pPr>
            <a:lvl3pPr marL="1168718" indent="-233744">
              <a:defRPr>
                <a:solidFill>
                  <a:schemeClr val="tx1"/>
                </a:solidFill>
                <a:latin typeface="Arial" panose="020B0604020202020204" pitchFamily="34" charset="0"/>
                <a:ea typeface="ＭＳ Ｐゴシック" panose="020B0600070205080204" pitchFamily="34" charset="-128"/>
              </a:defRPr>
            </a:lvl3pPr>
            <a:lvl4pPr marL="1636205" indent="-233744">
              <a:defRPr>
                <a:solidFill>
                  <a:schemeClr val="tx1"/>
                </a:solidFill>
                <a:latin typeface="Arial" panose="020B0604020202020204" pitchFamily="34" charset="0"/>
                <a:ea typeface="ＭＳ Ｐゴシック" panose="020B0600070205080204" pitchFamily="34" charset="-128"/>
              </a:defRPr>
            </a:lvl4pPr>
            <a:lvl5pPr marL="2103692" indent="-233744">
              <a:defRPr>
                <a:solidFill>
                  <a:schemeClr val="tx1"/>
                </a:solidFill>
                <a:latin typeface="Arial" panose="020B0604020202020204" pitchFamily="34" charset="0"/>
                <a:ea typeface="ＭＳ Ｐゴシック" panose="020B0600070205080204" pitchFamily="34" charset="-128"/>
              </a:defRPr>
            </a:lvl5pPr>
            <a:lvl6pPr marL="2571179"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38666"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06153"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73640" indent="-23374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3F5FAFC-4922-490F-81D9-85EE518ED7D0}" type="slidenum">
              <a:rPr lang="en-US" altLang="en-US" smtClean="0">
                <a:latin typeface="Times New Roman" panose="02020603050405020304" pitchFamily="18" charset="0"/>
              </a:rPr>
              <a:pPr/>
              <a:t>5</a:t>
            </a:fld>
            <a:endParaRPr lang="en-US" altLang="en-US">
              <a:latin typeface="Times New Roman" panose="02020603050405020304" pitchFamily="18" charset="0"/>
            </a:endParaRPr>
          </a:p>
        </p:txBody>
      </p:sp>
    </p:spTree>
    <p:extLst>
      <p:ext uri="{BB962C8B-B14F-4D97-AF65-F5344CB8AC3E}">
        <p14:creationId xmlns:p14="http://schemas.microsoft.com/office/powerpoint/2010/main" val="2312329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868F0859-7937-48AC-8B38-574F776E6BF8}" type="slidenum">
              <a:rPr lang="en-US" altLang="en-US" smtClean="0">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773493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EB50BE6-E4BD-4F67-A611-B9208FB4E586}" type="slidenum">
              <a:rPr lang="en-US" altLang="en-US" smtClean="0">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3644810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EFFC94CB-F840-432E-9E54-B767FC845606}" type="slidenum">
              <a:rPr lang="en-US" altLang="en-US" smtClean="0">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225361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1DF32441-396E-4510-8815-E3DF6F3D6290}" type="slidenum">
              <a:rPr lang="en-US" altLang="en-US" smtClean="0">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964769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59666" indent="-292179">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68718"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36205"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103692" indent="-233744">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71179"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3038666"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506153"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973640" indent="-233744"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BDB95213-B730-4295-9D7B-444B8EFAEC9B}" type="slidenum">
              <a:rPr lang="en-US" altLang="en-US" smtClean="0">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extLst>
      <p:ext uri="{BB962C8B-B14F-4D97-AF65-F5344CB8AC3E}">
        <p14:creationId xmlns:p14="http://schemas.microsoft.com/office/powerpoint/2010/main" val="196933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1575C522-6225-4FFB-9655-F108EAA2B8F8}"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38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691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79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94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566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61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507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08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25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019F85-E2FF-4DDA-92C4-63494FA1BF27}" type="slidenum">
              <a:rPr lang="en-US" altLang="en-US" smtClean="0"/>
              <a:pPr>
                <a:defRPr/>
              </a:pPr>
              <a:t>‹#›</a:t>
            </a:fld>
            <a:endParaRPr lang="en-US" altLang="en-US"/>
          </a:p>
        </p:txBody>
      </p:sp>
    </p:spTree>
    <p:extLst>
      <p:ext uri="{BB962C8B-B14F-4D97-AF65-F5344CB8AC3E}">
        <p14:creationId xmlns:p14="http://schemas.microsoft.com/office/powerpoint/2010/main" val="266030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88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12605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6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A244BEF-94FD-433B-BADA-515B8423D0DB}"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52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F86649E-CDC6-442F-8104-7C4D4643842E}" type="slidenum">
              <a:rPr lang="en-US" altLang="en-US" smtClean="0"/>
              <a:pPr>
                <a:defRPr/>
              </a:pPr>
              <a:t>‹#›</a:t>
            </a:fld>
            <a:endParaRPr lang="en-US" altLang="en-US"/>
          </a:p>
        </p:txBody>
      </p:sp>
    </p:spTree>
    <p:extLst>
      <p:ext uri="{BB962C8B-B14F-4D97-AF65-F5344CB8AC3E}">
        <p14:creationId xmlns:p14="http://schemas.microsoft.com/office/powerpoint/2010/main" val="317640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42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5157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a16="http://schemas.microsoft.com/office/drawing/2014/main" id="{E742C1A4-987F-450E-933A-3F6F75856AE8}"/>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a16="http://schemas.microsoft.com/office/drawing/2014/main" id="{2CDA48A9-DDB8-4744-AC74-6BD6B3210E35}"/>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4615494C-CCB6-4570-8AC8-FDB2C6FD86D1}"/>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a16="http://schemas.microsoft.com/office/drawing/2014/main" id="{27B9329E-2310-4A89-92DB-1066002F37B7}"/>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18246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05"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extLst/>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9C117F-F390-437B-ADB0-57E87EFF34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10" name="Picture 9">
              <a:extLst>
                <a:ext uri="{FF2B5EF4-FFF2-40B4-BE49-F238E27FC236}">
                  <a16:creationId xmlns:a16="http://schemas.microsoft.com/office/drawing/2014/main" id="{A7EF42F8-2417-49A6-95CE-DE9503B0AA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 name="Rectangle 10">
              <a:extLst>
                <a:ext uri="{FF2B5EF4-FFF2-40B4-BE49-F238E27FC236}">
                  <a16:creationId xmlns:a16="http://schemas.microsoft.com/office/drawing/2014/main" id="{AC6F623B-2003-4AED-B02F-541A150EC1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2" name="Picture 11">
              <a:extLst>
                <a:ext uri="{FF2B5EF4-FFF2-40B4-BE49-F238E27FC236}">
                  <a16:creationId xmlns:a16="http://schemas.microsoft.com/office/drawing/2014/main" id="{CD11837A-4F3D-419F-ACE2-E80B1EA2846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3" name="Picture 12">
              <a:extLst>
                <a:ext uri="{FF2B5EF4-FFF2-40B4-BE49-F238E27FC236}">
                  <a16:creationId xmlns:a16="http://schemas.microsoft.com/office/drawing/2014/main" id="{B9411D1A-7E2C-4A36-BE32-BF7A8E13072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5" name="Straight Connector 14">
            <a:extLst>
              <a:ext uri="{FF2B5EF4-FFF2-40B4-BE49-F238E27FC236}">
                <a16:creationId xmlns:a16="http://schemas.microsoft.com/office/drawing/2014/main" id="{20742BC3-654B-4E41-9A6A-73A42E47763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7" name="Rectangle 16">
            <a:extLst>
              <a:ext uri="{FF2B5EF4-FFF2-40B4-BE49-F238E27FC236}">
                <a16:creationId xmlns:a16="http://schemas.microsoft.com/office/drawing/2014/main" id="{1755C732-3264-4614-8316-41F754837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9C7C6ED-4EA1-4532-A820-59A8ADEEE0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9172471" cy="6856214"/>
            <a:chOff x="-15736" y="0"/>
            <a:chExt cx="12229962" cy="6856214"/>
          </a:xfrm>
        </p:grpSpPr>
        <p:pic>
          <p:nvPicPr>
            <p:cNvPr id="20" name="Picture 19">
              <a:extLst>
                <a:ext uri="{FF2B5EF4-FFF2-40B4-BE49-F238E27FC236}">
                  <a16:creationId xmlns:a16="http://schemas.microsoft.com/office/drawing/2014/main" id="{3A197BB7-B689-4B37-8BE2-FC23F6ED649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1" name="Rectangle 20">
              <a:extLst>
                <a:ext uri="{FF2B5EF4-FFF2-40B4-BE49-F238E27FC236}">
                  <a16:creationId xmlns:a16="http://schemas.microsoft.com/office/drawing/2014/main" id="{E93E4556-7891-471E-B9B7-A38508C759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2" name="Picture 21">
              <a:extLst>
                <a:ext uri="{FF2B5EF4-FFF2-40B4-BE49-F238E27FC236}">
                  <a16:creationId xmlns:a16="http://schemas.microsoft.com/office/drawing/2014/main" id="{6F9C6176-D87B-4D8F-8BC3-FE6DF55C4ED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3" name="Picture 22">
              <a:extLst>
                <a:ext uri="{FF2B5EF4-FFF2-40B4-BE49-F238E27FC236}">
                  <a16:creationId xmlns:a16="http://schemas.microsoft.com/office/drawing/2014/main" id="{B838BA48-DDFB-46B3-9EF6-031C91D2792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826964" y="4404852"/>
            <a:ext cx="7492258" cy="1054745"/>
          </a:xfrm>
        </p:spPr>
        <p:txBody>
          <a:bodyPr vert="horz" lIns="91440" tIns="45720" rIns="91440" bIns="45720" rtlCol="0" anchor="b">
            <a:normAutofit/>
          </a:bodyPr>
          <a:lstStyle/>
          <a:p>
            <a:r>
              <a:rPr lang="en-US" sz="5400" dirty="0">
                <a:solidFill>
                  <a:srgbClr val="262626"/>
                </a:solidFill>
              </a:rPr>
              <a:t>Ecosystem Health </a:t>
            </a:r>
          </a:p>
        </p:txBody>
      </p:sp>
      <p:sp>
        <p:nvSpPr>
          <p:cNvPr id="3" name="Text Placeholder 2"/>
          <p:cNvSpPr>
            <a:spLocks noGrp="1"/>
          </p:cNvSpPr>
          <p:nvPr>
            <p:ph type="body" idx="1"/>
          </p:nvPr>
        </p:nvSpPr>
        <p:spPr>
          <a:xfrm>
            <a:off x="973836" y="5540582"/>
            <a:ext cx="7202795" cy="388793"/>
          </a:xfrm>
        </p:spPr>
        <p:txBody>
          <a:bodyPr vert="horz" lIns="91440" tIns="45720" rIns="91440" bIns="45720" rtlCol="0" anchor="t">
            <a:noAutofit/>
          </a:bodyPr>
          <a:lstStyle/>
          <a:p>
            <a:pPr>
              <a:lnSpc>
                <a:spcPct val="90000"/>
              </a:lnSpc>
            </a:pPr>
            <a:r>
              <a:rPr lang="en-US" sz="2000" kern="1200" cap="none" dirty="0">
                <a:solidFill>
                  <a:srgbClr val="000000"/>
                </a:solidFill>
                <a:effectLst/>
                <a:latin typeface="+mn-lt"/>
                <a:ea typeface="+mn-ea"/>
                <a:cs typeface="+mn-cs"/>
              </a:rPr>
              <a:t>Introduction to One Health and Drivers f disease Emergence</a:t>
            </a:r>
          </a:p>
          <a:p>
            <a:pPr>
              <a:lnSpc>
                <a:spcPct val="90000"/>
              </a:lnSpc>
            </a:pPr>
            <a:r>
              <a:rPr lang="en-US" sz="2000" kern="1200" cap="none" dirty="0">
                <a:solidFill>
                  <a:srgbClr val="000000"/>
                </a:solidFill>
                <a:effectLst/>
                <a:latin typeface="+mn-lt"/>
                <a:ea typeface="+mn-ea"/>
                <a:cs typeface="+mn-cs"/>
              </a:rPr>
              <a:t>PowerPoint 1</a:t>
            </a:r>
          </a:p>
        </p:txBody>
      </p:sp>
      <p:sp>
        <p:nvSpPr>
          <p:cNvPr id="25" name="Rectangle 24">
            <a:extLst>
              <a:ext uri="{FF2B5EF4-FFF2-40B4-BE49-F238E27FC236}">
                <a16:creationId xmlns:a16="http://schemas.microsoft.com/office/drawing/2014/main" id="{4AD786D6-2C42-45AF-888B-F2038C4D0A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7499739"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59512" y="2383317"/>
            <a:ext cx="7029748" cy="509655"/>
          </a:xfrm>
          <a:prstGeom prst="rect">
            <a:avLst/>
          </a:prstGeom>
        </p:spPr>
      </p:pic>
      <p:cxnSp>
        <p:nvCxnSpPr>
          <p:cNvPr id="27" name="Straight Connector 26">
            <a:extLst>
              <a:ext uri="{FF2B5EF4-FFF2-40B4-BE49-F238E27FC236}">
                <a16:creationId xmlns:a16="http://schemas.microsoft.com/office/drawing/2014/main" id="{B8D6659D-FA60-4C6D-A9F6-063E294AA15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3836" y="5501254"/>
            <a:ext cx="7202795"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42295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536575"/>
            <a:ext cx="6705600" cy="1139825"/>
          </a:xfrm>
        </p:spPr>
        <p:txBody>
          <a:bodyPr/>
          <a:lstStyle/>
          <a:p>
            <a:pPr algn="r" eaLnBrk="1" hangingPunct="1"/>
            <a:r>
              <a:rPr lang="en-US" altLang="en-US" sz="4000" dirty="0">
                <a:ea typeface="ＭＳ Ｐゴシック" panose="020B0600070205080204" pitchFamily="34" charset="-128"/>
              </a:rPr>
              <a:t>Globalization and travel</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0"/>
            <a:ext cx="545941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6019800"/>
            <a:ext cx="8686800" cy="885865"/>
          </a:xfrm>
          <a:prstGeom prst="rect">
            <a:avLst/>
          </a:prstGeom>
        </p:spPr>
      </p:pic>
    </p:spTree>
    <p:extLst>
      <p:ext uri="{BB962C8B-B14F-4D97-AF65-F5344CB8AC3E}">
        <p14:creationId xmlns:p14="http://schemas.microsoft.com/office/powerpoint/2010/main" val="588310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536575"/>
            <a:ext cx="7010400" cy="1139825"/>
          </a:xfrm>
        </p:spPr>
        <p:txBody>
          <a:bodyPr/>
          <a:lstStyle/>
          <a:p>
            <a:pPr algn="r" eaLnBrk="1" hangingPunct="1"/>
            <a:r>
              <a:rPr lang="en-US" altLang="en-US" sz="4000" dirty="0">
                <a:ea typeface="ＭＳ Ｐゴシック" panose="020B0600070205080204" pitchFamily="34" charset="-128"/>
              </a:rPr>
              <a:t>Global trade of wildlife</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81199"/>
            <a:ext cx="2657475" cy="39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 y="1981200"/>
            <a:ext cx="2752725" cy="3989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1905000"/>
            <a:ext cx="2571750" cy="397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199" y="6108700"/>
            <a:ext cx="8667751" cy="885865"/>
          </a:xfrm>
          <a:prstGeom prst="rect">
            <a:avLst/>
          </a:prstGeom>
        </p:spPr>
      </p:pic>
    </p:spTree>
    <p:extLst>
      <p:ext uri="{BB962C8B-B14F-4D97-AF65-F5344CB8AC3E}">
        <p14:creationId xmlns:p14="http://schemas.microsoft.com/office/powerpoint/2010/main" val="3083658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0"/>
            <a:ext cx="6858000" cy="1447800"/>
          </a:xfrm>
        </p:spPr>
        <p:txBody>
          <a:bodyPr/>
          <a:lstStyle/>
          <a:p>
            <a:pPr algn="r" eaLnBrk="1" hangingPunct="1"/>
            <a:r>
              <a:rPr lang="en-US" altLang="en-US" sz="3200" dirty="0">
                <a:ea typeface="ＭＳ Ｐゴシック" panose="020B0600070205080204" pitchFamily="34" charset="-128"/>
              </a:rPr>
              <a:t>Bio-Terrorism as part of the threat</a:t>
            </a:r>
          </a:p>
        </p:txBody>
      </p:sp>
      <p:pic>
        <p:nvPicPr>
          <p:cNvPr id="2560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8326" y="1219200"/>
            <a:ext cx="7772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64" y="6096000"/>
            <a:ext cx="8915400" cy="885865"/>
          </a:xfrm>
          <a:prstGeom prst="rect">
            <a:avLst/>
          </a:prstGeom>
        </p:spPr>
      </p:pic>
    </p:spTree>
    <p:extLst>
      <p:ext uri="{BB962C8B-B14F-4D97-AF65-F5344CB8AC3E}">
        <p14:creationId xmlns:p14="http://schemas.microsoft.com/office/powerpoint/2010/main" val="3954174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628775" y="327065"/>
            <a:ext cx="5105400" cy="1139825"/>
          </a:xfrm>
        </p:spPr>
        <p:txBody>
          <a:bodyPr/>
          <a:lstStyle/>
          <a:p>
            <a:pPr algn="r" eaLnBrk="1" hangingPunct="1"/>
            <a:r>
              <a:rPr lang="en-US" altLang="en-US" sz="4000" dirty="0">
                <a:ea typeface="ＭＳ Ｐゴシック" panose="020B0600070205080204" pitchFamily="34" charset="-128"/>
              </a:rPr>
              <a:t>Human behavior</a:t>
            </a:r>
          </a:p>
        </p:txBody>
      </p:sp>
      <p:pic>
        <p:nvPicPr>
          <p:cNvPr id="2765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828800"/>
            <a:ext cx="402907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495800" y="1371600"/>
            <a:ext cx="4343400" cy="5139869"/>
          </a:xfrm>
          <a:prstGeom prst="rect">
            <a:avLst/>
          </a:prstGeom>
          <a:noFill/>
        </p:spPr>
        <p:txBody>
          <a:bodyPr>
            <a:spAutoFit/>
          </a:bodyPr>
          <a:lstStyle/>
          <a:p>
            <a:pPr marL="285750" indent="-285750">
              <a:buFont typeface="Wingdings" panose="05000000000000000000" pitchFamily="2" charset="2"/>
              <a:buChar char="§"/>
              <a:defRPr/>
            </a:pPr>
            <a:r>
              <a:rPr lang="en-US" sz="1600" dirty="0"/>
              <a:t>Sexually transmitted diseases</a:t>
            </a:r>
          </a:p>
          <a:p>
            <a:pPr>
              <a:defRPr/>
            </a:pPr>
            <a:r>
              <a:rPr lang="en-US" sz="1600" dirty="0"/>
              <a:t>increased three fold when minimum</a:t>
            </a:r>
          </a:p>
          <a:p>
            <a:pPr>
              <a:defRPr/>
            </a:pPr>
            <a:r>
              <a:rPr lang="en-US" sz="1600" dirty="0"/>
              <a:t> age for teenagers having sex dropped.</a:t>
            </a:r>
          </a:p>
          <a:p>
            <a:pPr>
              <a:defRPr/>
            </a:pPr>
            <a:endParaRPr lang="en-US" sz="1600" dirty="0"/>
          </a:p>
          <a:p>
            <a:pPr marL="285750" indent="-285750">
              <a:buFont typeface="Wingdings" panose="05000000000000000000" pitchFamily="2" charset="2"/>
              <a:buChar char="§"/>
              <a:defRPr/>
            </a:pPr>
            <a:r>
              <a:rPr lang="en-US" sz="1600" dirty="0"/>
              <a:t>The development of complacent</a:t>
            </a:r>
          </a:p>
          <a:p>
            <a:pPr>
              <a:defRPr/>
            </a:pPr>
            <a:r>
              <a:rPr lang="en-US" sz="1600" dirty="0"/>
              <a:t> attitudes and lack of basic knowledge</a:t>
            </a:r>
          </a:p>
          <a:p>
            <a:pPr>
              <a:defRPr/>
            </a:pPr>
            <a:r>
              <a:rPr lang="en-US" sz="1600" dirty="0"/>
              <a:t> about risks have led to re-emergence of </a:t>
            </a:r>
          </a:p>
          <a:p>
            <a:pPr>
              <a:defRPr/>
            </a:pPr>
            <a:r>
              <a:rPr lang="en-US" sz="1600" dirty="0"/>
              <a:t>Syphilis in the UK.</a:t>
            </a:r>
          </a:p>
          <a:p>
            <a:pPr>
              <a:defRPr/>
            </a:pPr>
            <a:endParaRPr lang="en-US" sz="1600" dirty="0"/>
          </a:p>
          <a:p>
            <a:pPr marL="285750" indent="-285750">
              <a:buFont typeface="Wingdings" panose="05000000000000000000" pitchFamily="2" charset="2"/>
              <a:buChar char="§"/>
              <a:defRPr/>
            </a:pPr>
            <a:r>
              <a:rPr lang="en-US" sz="1600" dirty="0"/>
              <a:t>Sharing of blood contaminated</a:t>
            </a:r>
          </a:p>
          <a:p>
            <a:pPr>
              <a:defRPr/>
            </a:pPr>
            <a:r>
              <a:rPr lang="en-US" sz="1600" dirty="0"/>
              <a:t> needles by drug users has led to </a:t>
            </a:r>
          </a:p>
          <a:p>
            <a:pPr>
              <a:defRPr/>
            </a:pPr>
            <a:r>
              <a:rPr lang="en-US" sz="1600" dirty="0"/>
              <a:t>spread of hepatitis B and C.</a:t>
            </a:r>
          </a:p>
          <a:p>
            <a:pPr>
              <a:defRPr/>
            </a:pPr>
            <a:endParaRPr lang="en-US" sz="1600" dirty="0"/>
          </a:p>
          <a:p>
            <a:pPr marL="285750" indent="-285750">
              <a:buFont typeface="Wingdings" panose="05000000000000000000" pitchFamily="2" charset="2"/>
              <a:buChar char="§"/>
              <a:defRPr/>
            </a:pPr>
            <a:r>
              <a:rPr lang="en-US" sz="1600" dirty="0"/>
              <a:t>Increased popularity of body piercings and tattoos provides an opportunity for the spread of blood borne viruses.</a:t>
            </a:r>
          </a:p>
          <a:p>
            <a:pPr marL="285750" indent="-285750">
              <a:buFont typeface="Wingdings" panose="05000000000000000000" pitchFamily="2" charset="2"/>
              <a:buChar char="§"/>
              <a:defRPr/>
            </a:pPr>
            <a:endParaRPr lang="en-US" dirty="0"/>
          </a:p>
          <a:p>
            <a:pPr>
              <a:defRPr/>
            </a:pPr>
            <a:endParaRPr lang="en-US" dirty="0"/>
          </a:p>
          <a:p>
            <a:pPr>
              <a:defRPr/>
            </a:pPr>
            <a:endParaRPr lang="en-US" dirty="0"/>
          </a:p>
          <a:p>
            <a:pPr>
              <a:defRPr/>
            </a:pP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972135"/>
            <a:ext cx="8686800" cy="885865"/>
          </a:xfrm>
          <a:prstGeom prst="rect">
            <a:avLst/>
          </a:prstGeom>
        </p:spPr>
      </p:pic>
    </p:spTree>
    <p:extLst>
      <p:ext uri="{BB962C8B-B14F-4D97-AF65-F5344CB8AC3E}">
        <p14:creationId xmlns:p14="http://schemas.microsoft.com/office/powerpoint/2010/main" val="1493991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7348"/>
            <a:ext cx="8839200" cy="6197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312" y="6096000"/>
            <a:ext cx="8688888" cy="885865"/>
          </a:xfrm>
          <a:prstGeom prst="rect">
            <a:avLst/>
          </a:prstGeom>
        </p:spPr>
      </p:pic>
    </p:spTree>
    <p:extLst>
      <p:ext uri="{BB962C8B-B14F-4D97-AF65-F5344CB8AC3E}">
        <p14:creationId xmlns:p14="http://schemas.microsoft.com/office/powerpoint/2010/main" val="3549696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ea typeface="ＭＳ Ｐゴシック" panose="020B0600070205080204" pitchFamily="34" charset="-128"/>
              </a:rPr>
              <a:t>Why?</a:t>
            </a:r>
          </a:p>
        </p:txBody>
      </p:sp>
      <p:sp>
        <p:nvSpPr>
          <p:cNvPr id="3" name="Content Placeholder 2"/>
          <p:cNvSpPr>
            <a:spLocks noGrp="1"/>
          </p:cNvSpPr>
          <p:nvPr>
            <p:ph idx="1"/>
          </p:nvPr>
        </p:nvSpPr>
        <p:spPr>
          <a:xfrm>
            <a:off x="1524000" y="2514600"/>
            <a:ext cx="7162800" cy="3611563"/>
          </a:xfrm>
        </p:spPr>
        <p:txBody>
          <a:bodyPr>
            <a:normAutofit/>
          </a:bodyPr>
          <a:lstStyle/>
          <a:p>
            <a:pPr>
              <a:buFont typeface="Wingdings" panose="05000000000000000000" pitchFamily="2" charset="2"/>
              <a:buChar char="Ø"/>
              <a:defRPr/>
            </a:pPr>
            <a:r>
              <a:rPr lang="en-US" dirty="0"/>
              <a:t>Prevent and Respond to disease outbreaks</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Reduce risk of infectious diseases outbreak</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Recognize and Identify zoonoses</a:t>
            </a:r>
          </a:p>
          <a:p>
            <a:pPr>
              <a:buFont typeface="Wingdings" panose="05000000000000000000" pitchFamily="2" charset="2"/>
              <a:buChar char="Ø"/>
              <a:defRPr/>
            </a:pPr>
            <a:endParaRPr lang="en-US" dirty="0"/>
          </a:p>
          <a:p>
            <a:pPr>
              <a:buFont typeface="Wingdings" panose="05000000000000000000" pitchFamily="2" charset="2"/>
              <a:buChar char="Ø"/>
              <a:defRPr/>
            </a:pPr>
            <a:r>
              <a:rPr lang="en-US" dirty="0"/>
              <a:t>ONE world: ONE health</a:t>
            </a: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842902"/>
            <a:ext cx="1981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6096936"/>
            <a:ext cx="8610600" cy="885865"/>
          </a:xfrm>
          <a:prstGeom prst="rect">
            <a:avLst/>
          </a:prstGeom>
        </p:spPr>
      </p:pic>
    </p:spTree>
    <p:extLst>
      <p:ext uri="{BB962C8B-B14F-4D97-AF65-F5344CB8AC3E}">
        <p14:creationId xmlns:p14="http://schemas.microsoft.com/office/powerpoint/2010/main" val="230536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81000"/>
            <a:ext cx="886142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96000"/>
            <a:ext cx="8861425" cy="885865"/>
          </a:xfrm>
          <a:prstGeom prst="rect">
            <a:avLst/>
          </a:prstGeom>
        </p:spPr>
      </p:pic>
    </p:spTree>
    <p:extLst>
      <p:ext uri="{BB962C8B-B14F-4D97-AF65-F5344CB8AC3E}">
        <p14:creationId xmlns:p14="http://schemas.microsoft.com/office/powerpoint/2010/main" val="3708867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53065"/>
            <a:ext cx="8229600" cy="457200"/>
          </a:xfrm>
        </p:spPr>
        <p:txBody>
          <a:bodyPr>
            <a:normAutofit fontScale="90000"/>
          </a:bodyPr>
          <a:lstStyle/>
          <a:p>
            <a:pPr>
              <a:defRPr/>
            </a:pPr>
            <a:r>
              <a:rPr lang="en-US" dirty="0"/>
              <a:t>One Health</a:t>
            </a:r>
          </a:p>
        </p:txBody>
      </p:sp>
      <p:sp>
        <p:nvSpPr>
          <p:cNvPr id="3" name="Content Placeholder 2"/>
          <p:cNvSpPr>
            <a:spLocks noGrp="1"/>
          </p:cNvSpPr>
          <p:nvPr>
            <p:ph idx="1"/>
          </p:nvPr>
        </p:nvSpPr>
        <p:spPr>
          <a:xfrm>
            <a:off x="1447800" y="1828800"/>
            <a:ext cx="7086600" cy="4525963"/>
          </a:xfrm>
        </p:spPr>
        <p:txBody>
          <a:bodyPr/>
          <a:lstStyle/>
          <a:p>
            <a:pPr>
              <a:spcAft>
                <a:spcPts val="1200"/>
              </a:spcAft>
            </a:pPr>
            <a:endParaRPr lang="en-US" altLang="en-US" dirty="0">
              <a:ea typeface="ＭＳ Ｐゴシック" panose="020B0600070205080204" pitchFamily="34" charset="-128"/>
            </a:endParaRPr>
          </a:p>
          <a:p>
            <a:pPr>
              <a:spcAft>
                <a:spcPts val="1200"/>
              </a:spcAft>
            </a:pPr>
            <a:r>
              <a:rPr lang="en-US" altLang="en-US" dirty="0">
                <a:ea typeface="ＭＳ Ｐゴシック" panose="020B0600070205080204" pitchFamily="34" charset="-128"/>
              </a:rPr>
              <a:t>An interdisciplinary strategy to address health from an integrated perspective rather than a discipline-based fragmented perspective ….</a:t>
            </a:r>
          </a:p>
          <a:p>
            <a:pPr>
              <a:spcAft>
                <a:spcPts val="1200"/>
              </a:spcAft>
            </a:pPr>
            <a:r>
              <a:rPr lang="en-US" altLang="en-US" dirty="0">
                <a:ea typeface="ＭＳ Ｐゴシック" panose="020B0600070205080204" pitchFamily="34" charset="-128"/>
              </a:rPr>
              <a:t>Is not a discipline, it is an approach.</a:t>
            </a:r>
          </a:p>
          <a:p>
            <a:endParaRPr lang="en-US" altLang="en-US" dirty="0">
              <a:ea typeface="ＭＳ Ｐゴシック" panose="020B0600070205080204" pitchFamily="34" charset="-128"/>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6172200"/>
            <a:ext cx="8839200" cy="885865"/>
          </a:xfrm>
          <a:prstGeom prst="rect">
            <a:avLst/>
          </a:prstGeom>
        </p:spPr>
      </p:pic>
    </p:spTree>
    <p:extLst>
      <p:ext uri="{BB962C8B-B14F-4D97-AF65-F5344CB8AC3E}">
        <p14:creationId xmlns:p14="http://schemas.microsoft.com/office/powerpoint/2010/main" val="4253369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RiverClose2"/>
          <p:cNvPicPr>
            <a:picLocks noChangeAspect="1" noChangeArrowheads="1"/>
          </p:cNvPicPr>
          <p:nvPr/>
        </p:nvPicPr>
        <p:blipFill>
          <a:blip r:embed="rId3">
            <a:extLst>
              <a:ext uri="{28A0092B-C50C-407E-A947-70E740481C1C}">
                <a14:useLocalDpi xmlns:a14="http://schemas.microsoft.com/office/drawing/2010/main" val="0"/>
              </a:ext>
            </a:extLst>
          </a:blip>
          <a:srcRect l="11179" t="18182" r="15044" b="24242"/>
          <a:stretch>
            <a:fillRect/>
          </a:stretch>
        </p:blipFill>
        <p:spPr bwMode="auto">
          <a:xfrm>
            <a:off x="1752600" y="762000"/>
            <a:ext cx="6019800" cy="519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657600" y="2971800"/>
            <a:ext cx="2209800" cy="12954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accent4"/>
                </a:solidFill>
              </a:rPr>
              <a:t>One Health</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6034067"/>
            <a:ext cx="8686800" cy="885865"/>
          </a:xfrm>
          <a:prstGeom prst="rect">
            <a:avLst/>
          </a:prstGeom>
        </p:spPr>
      </p:pic>
    </p:spTree>
    <p:extLst>
      <p:ext uri="{BB962C8B-B14F-4D97-AF65-F5344CB8AC3E}">
        <p14:creationId xmlns:p14="http://schemas.microsoft.com/office/powerpoint/2010/main" val="2287867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543800" cy="530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6053899"/>
            <a:ext cx="8825630" cy="885865"/>
          </a:xfrm>
          <a:prstGeom prst="rect">
            <a:avLst/>
          </a:prstGeom>
        </p:spPr>
      </p:pic>
    </p:spTree>
    <p:extLst>
      <p:ext uri="{BB962C8B-B14F-4D97-AF65-F5344CB8AC3E}">
        <p14:creationId xmlns:p14="http://schemas.microsoft.com/office/powerpoint/2010/main" val="1620847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147803" y="719666"/>
            <a:ext cx="6798734" cy="977213"/>
          </a:xfrm>
        </p:spPr>
        <p:txBody>
          <a:bodyPr/>
          <a:lstStyle/>
          <a:p>
            <a:r>
              <a:rPr lang="en-US" altLang="en-US" dirty="0">
                <a:ea typeface="ＭＳ Ｐゴシック" panose="020B0600070205080204" pitchFamily="34" charset="-128"/>
              </a:rPr>
              <a:t>Building bridges</a:t>
            </a:r>
          </a:p>
        </p:txBody>
      </p:sp>
      <p:sp>
        <p:nvSpPr>
          <p:cNvPr id="3" name="Content Placeholder 2"/>
          <p:cNvSpPr>
            <a:spLocks noGrp="1"/>
          </p:cNvSpPr>
          <p:nvPr>
            <p:ph idx="1"/>
          </p:nvPr>
        </p:nvSpPr>
        <p:spPr>
          <a:xfrm>
            <a:off x="1172632" y="1706502"/>
            <a:ext cx="6798736" cy="885866"/>
          </a:xfrm>
        </p:spPr>
        <p:txBody>
          <a:bodyPr>
            <a:normAutofit lnSpcReduction="10000"/>
          </a:bodyPr>
          <a:lstStyle/>
          <a:p>
            <a:pPr marL="0" indent="0">
              <a:buFont typeface="Wingdings" panose="05000000000000000000" pitchFamily="2" charset="2"/>
              <a:buNone/>
              <a:defRPr/>
            </a:pPr>
            <a:r>
              <a:rPr lang="en-US" sz="2400" dirty="0"/>
              <a:t>People understand bridges – they get you where you’re going, erase divides and create connections.</a:t>
            </a:r>
          </a:p>
          <a:p>
            <a:pPr>
              <a:defRPr/>
            </a:pPr>
            <a:endParaRPr lang="en-US" dirty="0"/>
          </a:p>
        </p:txBody>
      </p:sp>
      <p:pic>
        <p:nvPicPr>
          <p:cNvPr id="717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488" y="2642393"/>
            <a:ext cx="2667000" cy="325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1225" y="2642393"/>
            <a:ext cx="2695575" cy="3249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9950" y="3048000"/>
            <a:ext cx="203835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8600" y="5797928"/>
            <a:ext cx="8686800" cy="885865"/>
          </a:xfrm>
          <a:prstGeom prst="rect">
            <a:avLst/>
          </a:prstGeom>
        </p:spPr>
      </p:pic>
    </p:spTree>
    <p:extLst>
      <p:ext uri="{BB962C8B-B14F-4D97-AF65-F5344CB8AC3E}">
        <p14:creationId xmlns:p14="http://schemas.microsoft.com/office/powerpoint/2010/main" val="2412417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ea typeface="ＭＳ Ｐゴシック" panose="020B0600070205080204" pitchFamily="34" charset="-128"/>
              </a:rPr>
              <a:t>One Health</a:t>
            </a:r>
          </a:p>
        </p:txBody>
      </p:sp>
      <p:sp>
        <p:nvSpPr>
          <p:cNvPr id="3" name="Content Placeholder 2"/>
          <p:cNvSpPr>
            <a:spLocks noGrp="1"/>
          </p:cNvSpPr>
          <p:nvPr>
            <p:ph idx="1"/>
          </p:nvPr>
        </p:nvSpPr>
        <p:spPr>
          <a:xfrm>
            <a:off x="838200" y="2362200"/>
            <a:ext cx="7693025" cy="4038600"/>
          </a:xfrm>
        </p:spPr>
        <p:txBody>
          <a:bodyPr>
            <a:normAutofit lnSpcReduction="10000"/>
          </a:bodyPr>
          <a:lstStyle/>
          <a:p>
            <a:pPr>
              <a:defRPr/>
            </a:pPr>
            <a:r>
              <a:rPr lang="en-US" sz="2400" dirty="0"/>
              <a:t>Human, livestock or wildlife health cannot be discussed in isolation anymore.</a:t>
            </a:r>
          </a:p>
          <a:p>
            <a:pPr marL="0" indent="0">
              <a:buFont typeface="Wingdings" panose="05000000000000000000" pitchFamily="2" charset="2"/>
              <a:buNone/>
              <a:defRPr/>
            </a:pPr>
            <a:endParaRPr lang="en-US" sz="2400" i="1" dirty="0"/>
          </a:p>
          <a:p>
            <a:pPr>
              <a:defRPr/>
            </a:pPr>
            <a:r>
              <a:rPr lang="en-US" sz="2400" dirty="0"/>
              <a:t>Public health depends on a clean environment: Hippocrates.</a:t>
            </a:r>
          </a:p>
          <a:p>
            <a:pPr marL="0" indent="0">
              <a:buFont typeface="Wingdings" panose="05000000000000000000" pitchFamily="2" charset="2"/>
              <a:buNone/>
              <a:defRPr/>
            </a:pPr>
            <a:endParaRPr lang="en-US" sz="2400" dirty="0"/>
          </a:p>
          <a:p>
            <a:pPr>
              <a:defRPr/>
            </a:pPr>
            <a:r>
              <a:rPr lang="en-US" sz="2400" dirty="0"/>
              <a:t>Objective of One Health approach is to create stronger, more efficient, integrated health systems with input from multiple stakeholders in addressing global health issues</a:t>
            </a:r>
          </a:p>
          <a:p>
            <a:pPr marL="0" indent="0">
              <a:buFont typeface="Wingdings" panose="05000000000000000000" pitchFamily="2" charset="2"/>
              <a:buNone/>
              <a:defRPr/>
            </a:pPr>
            <a:r>
              <a:rPr lang="en-US" sz="2400" dirty="0"/>
              <a:t> </a:t>
            </a:r>
          </a:p>
          <a:p>
            <a:pPr>
              <a:defRPr/>
            </a:pPr>
            <a:endParaRPr lang="en-US" sz="2400" i="1" dirty="0"/>
          </a:p>
          <a:p>
            <a:pPr marL="0" indent="0">
              <a:buFont typeface="Wingdings" panose="05000000000000000000" pitchFamily="2" charset="2"/>
              <a:buNone/>
              <a:defRPr/>
            </a:pPr>
            <a:endParaRPr lang="en-US" sz="2400"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5972135"/>
            <a:ext cx="8610600" cy="885865"/>
          </a:xfrm>
          <a:prstGeom prst="rect">
            <a:avLst/>
          </a:prstGeom>
        </p:spPr>
      </p:pic>
    </p:spTree>
    <p:extLst>
      <p:ext uri="{BB962C8B-B14F-4D97-AF65-F5344CB8AC3E}">
        <p14:creationId xmlns:p14="http://schemas.microsoft.com/office/powerpoint/2010/main" val="2965271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dirty="0">
                <a:ea typeface="ＭＳ Ｐゴシック" panose="020B0600070205080204" pitchFamily="34" charset="-128"/>
              </a:rPr>
              <a:t>Scope of One Health</a:t>
            </a:r>
          </a:p>
        </p:txBody>
      </p:sp>
      <p:sp>
        <p:nvSpPr>
          <p:cNvPr id="3" name="Content Placeholder 2"/>
          <p:cNvSpPr>
            <a:spLocks noGrp="1"/>
          </p:cNvSpPr>
          <p:nvPr>
            <p:ph idx="1"/>
          </p:nvPr>
        </p:nvSpPr>
        <p:spPr>
          <a:xfrm>
            <a:off x="838200" y="2362200"/>
            <a:ext cx="7693025" cy="4038600"/>
          </a:xfrm>
        </p:spPr>
        <p:txBody>
          <a:bodyPr>
            <a:normAutofit fontScale="92500"/>
          </a:bodyPr>
          <a:lstStyle/>
          <a:p>
            <a:pPr marL="0" indent="0">
              <a:buFont typeface="Wingdings" panose="05000000000000000000" pitchFamily="2" charset="2"/>
              <a:buNone/>
              <a:defRPr/>
            </a:pPr>
            <a:r>
              <a:rPr lang="en-US" sz="2000" dirty="0"/>
              <a:t>Combating existing and emerging diseases and zoonosis, biomedical research and clinical medicine, conservation medicine, diagnosis, surveillance, control, response and recovery directed at natural and or intentional threats that are chemical, toxicological or radiological in nature, ethics, entomology food safety and security, global food and water systems, global trade and commerce, health of the environment and environmental conservation, implications of climate change, infectious disease ecology and integrated systems for disease detection, land use production systems and practice, mental  and occupational health, public health , awareness and communication, support of biodiversity, wildlife  promotion and conservation</a:t>
            </a:r>
          </a:p>
          <a:p>
            <a:pPr marL="0" indent="0">
              <a:buFont typeface="Wingdings" panose="05000000000000000000" pitchFamily="2" charset="2"/>
              <a:buNone/>
              <a:defRPr/>
            </a:pPr>
            <a:endParaRPr lang="en-US" sz="2400" i="1" dirty="0"/>
          </a:p>
          <a:p>
            <a:pPr marL="0" indent="0">
              <a:buFont typeface="Wingdings" panose="05000000000000000000" pitchFamily="2" charset="2"/>
              <a:buNone/>
              <a:defRPr/>
            </a:pPr>
            <a:r>
              <a:rPr lang="en-US" sz="2400" dirty="0"/>
              <a:t> </a:t>
            </a:r>
          </a:p>
          <a:p>
            <a:pPr>
              <a:defRPr/>
            </a:pPr>
            <a:endParaRPr lang="en-US" sz="2400" i="1" dirty="0"/>
          </a:p>
          <a:p>
            <a:pPr marL="0" indent="0">
              <a:buFont typeface="Wingdings" panose="05000000000000000000" pitchFamily="2" charset="2"/>
              <a:buNone/>
              <a:defRPr/>
            </a:pPr>
            <a:endParaRPr lang="en-US" sz="2400" i="1" dirty="0"/>
          </a:p>
        </p:txBody>
      </p:sp>
    </p:spTree>
    <p:extLst>
      <p:ext uri="{BB962C8B-B14F-4D97-AF65-F5344CB8AC3E}">
        <p14:creationId xmlns:p14="http://schemas.microsoft.com/office/powerpoint/2010/main" val="1097516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14400" y="448733"/>
            <a:ext cx="6798734" cy="1303867"/>
          </a:xfrm>
        </p:spPr>
        <p:txBody>
          <a:bodyPr/>
          <a:lstStyle/>
          <a:p>
            <a:pPr algn="r"/>
            <a:r>
              <a:rPr lang="en-US" altLang="en-US" dirty="0">
                <a:ea typeface="ＭＳ Ｐゴシック" panose="020B0600070205080204" pitchFamily="34" charset="-128"/>
              </a:rPr>
              <a:t>Principles of One Health</a:t>
            </a:r>
          </a:p>
        </p:txBody>
      </p:sp>
      <p:sp>
        <p:nvSpPr>
          <p:cNvPr id="3" name="Content Placeholder 2"/>
          <p:cNvSpPr>
            <a:spLocks noGrp="1"/>
          </p:cNvSpPr>
          <p:nvPr>
            <p:ph idx="1"/>
          </p:nvPr>
        </p:nvSpPr>
        <p:spPr>
          <a:xfrm>
            <a:off x="709951" y="1752600"/>
            <a:ext cx="7693025" cy="4038600"/>
          </a:xfrm>
        </p:spPr>
        <p:txBody>
          <a:bodyPr>
            <a:normAutofit/>
          </a:bodyPr>
          <a:lstStyle/>
          <a:p>
            <a:pPr>
              <a:defRPr/>
            </a:pPr>
            <a:r>
              <a:rPr lang="en-US" sz="2400" dirty="0"/>
              <a:t>Use of holistic systems approach in the management of health challenges</a:t>
            </a:r>
          </a:p>
          <a:p>
            <a:pPr marL="0" indent="0">
              <a:buFont typeface="Wingdings" panose="05000000000000000000" pitchFamily="2" charset="2"/>
              <a:buNone/>
              <a:defRPr/>
            </a:pPr>
            <a:r>
              <a:rPr lang="en-US" sz="2400" dirty="0"/>
              <a:t>	- </a:t>
            </a:r>
            <a:r>
              <a:rPr lang="en-US" sz="2000" dirty="0"/>
              <a:t>Multidisciplinary and/or inter-sectoral collaboration</a:t>
            </a:r>
          </a:p>
          <a:p>
            <a:pPr marL="0" indent="0">
              <a:buFont typeface="Wingdings" panose="05000000000000000000" pitchFamily="2" charset="2"/>
              <a:buNone/>
              <a:defRPr/>
            </a:pPr>
            <a:r>
              <a:rPr lang="en-US" sz="2000" dirty="0"/>
              <a:t>	- Sharing of resources: technical, information, structural, 			human, etc.</a:t>
            </a:r>
          </a:p>
          <a:p>
            <a:pPr marL="0" indent="0">
              <a:buFont typeface="Wingdings" panose="05000000000000000000" pitchFamily="2" charset="2"/>
              <a:buNone/>
              <a:defRPr/>
            </a:pPr>
            <a:r>
              <a:rPr lang="en-US" sz="2000" dirty="0"/>
              <a:t>	- Promotion of transparent communication and sharing of 		information between stakeholders</a:t>
            </a:r>
          </a:p>
          <a:p>
            <a:pPr marL="0" indent="0">
              <a:buFont typeface="Wingdings" panose="05000000000000000000" pitchFamily="2" charset="2"/>
              <a:buNone/>
              <a:defRPr/>
            </a:pPr>
            <a:r>
              <a:rPr lang="en-US" sz="2000" dirty="0"/>
              <a:t>	- Cooperation between the public and private sectors</a:t>
            </a:r>
          </a:p>
          <a:p>
            <a:pPr marL="0" indent="0">
              <a:buFont typeface="Wingdings" panose="05000000000000000000" pitchFamily="2" charset="2"/>
              <a:buNone/>
              <a:defRPr/>
            </a:pPr>
            <a:r>
              <a:rPr lang="en-US" sz="2000" dirty="0"/>
              <a:t>	- Unified and cooperative capacity building within the health sector</a:t>
            </a:r>
            <a:r>
              <a:rPr lang="en-US" sz="2400" dirty="0"/>
              <a:t>. </a:t>
            </a:r>
          </a:p>
          <a:p>
            <a:pPr marL="0" indent="0">
              <a:buFont typeface="Wingdings" panose="05000000000000000000" pitchFamily="2" charset="2"/>
              <a:buNone/>
              <a:defRPr/>
            </a:pPr>
            <a:endParaRPr lang="en-US" sz="2400" i="1" dirty="0"/>
          </a:p>
          <a:p>
            <a:pPr>
              <a:defRPr/>
            </a:pPr>
            <a:endParaRPr lang="en-US" sz="2400" dirty="0"/>
          </a:p>
          <a:p>
            <a:pPr marL="0" indent="0">
              <a:buFont typeface="Wingdings" panose="05000000000000000000" pitchFamily="2" charset="2"/>
              <a:buNone/>
              <a:defRPr/>
            </a:pPr>
            <a:endParaRPr lang="en-US" sz="2400" dirty="0"/>
          </a:p>
          <a:p>
            <a:pPr>
              <a:defRPr/>
            </a:pPr>
            <a:endParaRPr lang="en-US" sz="2400" i="1" dirty="0"/>
          </a:p>
          <a:p>
            <a:pPr marL="0" indent="0">
              <a:buFont typeface="Wingdings" panose="05000000000000000000" pitchFamily="2" charset="2"/>
              <a:buNone/>
              <a:defRPr/>
            </a:pPr>
            <a:endParaRPr lang="en-US" sz="2400" i="1"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6002615"/>
            <a:ext cx="8839200" cy="885865"/>
          </a:xfrm>
          <a:prstGeom prst="rect">
            <a:avLst/>
          </a:prstGeom>
        </p:spPr>
      </p:pic>
    </p:spTree>
    <p:extLst>
      <p:ext uri="{BB962C8B-B14F-4D97-AF65-F5344CB8AC3E}">
        <p14:creationId xmlns:p14="http://schemas.microsoft.com/office/powerpoint/2010/main" val="1010527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8656"/>
            <a:ext cx="7497762" cy="715963"/>
          </a:xfrm>
        </p:spPr>
        <p:txBody>
          <a:bodyPr>
            <a:normAutofit fontScale="90000"/>
          </a:bodyPr>
          <a:lstStyle/>
          <a:p>
            <a:pPr>
              <a:defRPr/>
            </a:pPr>
            <a:r>
              <a:rPr lang="en-US" sz="4400" dirty="0"/>
              <a:t>Major challenges</a:t>
            </a:r>
            <a:endParaRPr lang="en-US" dirty="0"/>
          </a:p>
        </p:txBody>
      </p:sp>
      <p:sp>
        <p:nvSpPr>
          <p:cNvPr id="3" name="Content Placeholder 2"/>
          <p:cNvSpPr>
            <a:spLocks noGrp="1"/>
          </p:cNvSpPr>
          <p:nvPr>
            <p:ph idx="1"/>
          </p:nvPr>
        </p:nvSpPr>
        <p:spPr>
          <a:xfrm>
            <a:off x="990600" y="1981200"/>
            <a:ext cx="7251700" cy="3581400"/>
          </a:xfrm>
        </p:spPr>
        <p:txBody>
          <a:bodyPr>
            <a:normAutofit lnSpcReduction="10000"/>
          </a:bodyPr>
          <a:lstStyle/>
          <a:p>
            <a:pPr>
              <a:buFont typeface="Wingdings" panose="05000000000000000000" pitchFamily="2" charset="2"/>
              <a:buChar char="Ø"/>
              <a:defRPr/>
            </a:pPr>
            <a:r>
              <a:rPr lang="en-US" b="1" dirty="0">
                <a:cs typeface="Calibri" pitchFamily="34" charset="0"/>
              </a:rPr>
              <a:t>Transform systems and professions </a:t>
            </a:r>
            <a:r>
              <a:rPr lang="en-US" dirty="0">
                <a:cs typeface="Calibri" pitchFamily="34" charset="0"/>
              </a:rPr>
              <a:t>to respond more efficiently and sustainably to disease prevention and control requirements?</a:t>
            </a:r>
          </a:p>
          <a:p>
            <a:pPr>
              <a:buFont typeface="Wingdings" panose="05000000000000000000" pitchFamily="2" charset="2"/>
              <a:buChar char="Ø"/>
              <a:defRPr/>
            </a:pPr>
            <a:endParaRPr lang="en-US" dirty="0">
              <a:cs typeface="Calibri" pitchFamily="34" charset="0"/>
            </a:endParaRPr>
          </a:p>
          <a:p>
            <a:pPr>
              <a:buFont typeface="Wingdings" panose="05000000000000000000" pitchFamily="2" charset="2"/>
              <a:buChar char="Ø"/>
              <a:defRPr/>
            </a:pPr>
            <a:r>
              <a:rPr lang="en-US" b="1" dirty="0">
                <a:cs typeface="Calibri" pitchFamily="34" charset="0"/>
              </a:rPr>
              <a:t>Work with industries </a:t>
            </a:r>
            <a:r>
              <a:rPr lang="en-US" dirty="0">
                <a:cs typeface="Calibri" pitchFamily="34" charset="0"/>
              </a:rPr>
              <a:t>currently active in locations where animal-human-environment interface is a daily reality</a:t>
            </a:r>
          </a:p>
          <a:p>
            <a:pPr>
              <a:defRPr/>
            </a:pPr>
            <a:endParaRPr lang="en-US" dirty="0">
              <a:cs typeface="Calibri" pitchFamily="34" charset="0"/>
            </a:endParaRPr>
          </a:p>
          <a:p>
            <a:pPr>
              <a:buFont typeface="Wingdings" panose="05000000000000000000" pitchFamily="2" charset="2"/>
              <a:buChar char="Ø"/>
              <a:defRPr/>
            </a:pPr>
            <a:r>
              <a:rPr lang="en-US" b="1" dirty="0">
                <a:cs typeface="Calibri" pitchFamily="34" charset="0"/>
              </a:rPr>
              <a:t>Enable disciplines to work together</a:t>
            </a:r>
            <a:endParaRPr lang="en-US" dirty="0">
              <a:cs typeface="Calibri" pitchFamily="34" charset="0"/>
            </a:endParaRPr>
          </a:p>
          <a:p>
            <a:pPr>
              <a:defRPr/>
            </a:pPr>
            <a:endParaRPr lang="en-US" dirty="0"/>
          </a:p>
        </p:txBody>
      </p:sp>
      <p:pic>
        <p:nvPicPr>
          <p:cNvPr id="460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0"/>
            <a:ext cx="1828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799" y="6019800"/>
            <a:ext cx="8649789" cy="885865"/>
          </a:xfrm>
          <a:prstGeom prst="rect">
            <a:avLst/>
          </a:prstGeom>
        </p:spPr>
      </p:pic>
    </p:spTree>
    <p:extLst>
      <p:ext uri="{BB962C8B-B14F-4D97-AF65-F5344CB8AC3E}">
        <p14:creationId xmlns:p14="http://schemas.microsoft.com/office/powerpoint/2010/main" val="25704246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524000" y="152400"/>
            <a:ext cx="6858000" cy="1143000"/>
          </a:xfrm>
        </p:spPr>
        <p:txBody>
          <a:bodyPr/>
          <a:lstStyle/>
          <a:p>
            <a:r>
              <a:rPr lang="en-US" altLang="en-US">
                <a:ea typeface="ＭＳ Ｐゴシック" panose="020B0600070205080204" pitchFamily="34" charset="-128"/>
              </a:rPr>
              <a:t>Barriers</a:t>
            </a:r>
          </a:p>
        </p:txBody>
      </p:sp>
      <p:sp>
        <p:nvSpPr>
          <p:cNvPr id="3" name="Content Placeholder 2"/>
          <p:cNvSpPr>
            <a:spLocks noGrp="1"/>
          </p:cNvSpPr>
          <p:nvPr>
            <p:ph idx="1"/>
          </p:nvPr>
        </p:nvSpPr>
        <p:spPr>
          <a:xfrm>
            <a:off x="770436" y="1578148"/>
            <a:ext cx="3581400" cy="4144962"/>
          </a:xfrm>
        </p:spPr>
        <p:txBody>
          <a:bodyPr>
            <a:normAutofit fontScale="77500" lnSpcReduction="20000"/>
          </a:bodyPr>
          <a:lstStyle/>
          <a:p>
            <a:pPr>
              <a:defRPr/>
            </a:pPr>
            <a:r>
              <a:rPr lang="en-US" dirty="0"/>
              <a:t>History</a:t>
            </a:r>
          </a:p>
          <a:p>
            <a:pPr>
              <a:defRPr/>
            </a:pPr>
            <a:r>
              <a:rPr lang="en-US" dirty="0"/>
              <a:t>Professional biases </a:t>
            </a:r>
          </a:p>
          <a:p>
            <a:pPr>
              <a:buFont typeface="Wingdings" panose="05000000000000000000" pitchFamily="2" charset="2"/>
              <a:buNone/>
              <a:defRPr/>
            </a:pPr>
            <a:endParaRPr lang="en-US" dirty="0"/>
          </a:p>
          <a:p>
            <a:pPr>
              <a:defRPr/>
            </a:pPr>
            <a:r>
              <a:rPr lang="en-US" dirty="0"/>
              <a:t>Policies</a:t>
            </a:r>
          </a:p>
          <a:p>
            <a:pPr>
              <a:defRPr/>
            </a:pPr>
            <a:r>
              <a:rPr lang="en-US" dirty="0"/>
              <a:t>Jurisdiction</a:t>
            </a:r>
          </a:p>
          <a:p>
            <a:pPr>
              <a:buFont typeface="Wingdings" panose="05000000000000000000" pitchFamily="2" charset="2"/>
              <a:buNone/>
              <a:defRPr/>
            </a:pPr>
            <a:endParaRPr lang="en-US" dirty="0"/>
          </a:p>
          <a:p>
            <a:pPr>
              <a:defRPr/>
            </a:pPr>
            <a:r>
              <a:rPr lang="en-US" dirty="0"/>
              <a:t>Resources</a:t>
            </a:r>
          </a:p>
          <a:p>
            <a:pPr>
              <a:defRPr/>
            </a:pPr>
            <a:r>
              <a:rPr lang="en-US" dirty="0"/>
              <a:t>Culture</a:t>
            </a:r>
          </a:p>
          <a:p>
            <a:pPr>
              <a:defRPr/>
            </a:pPr>
            <a:r>
              <a:rPr lang="en-US" dirty="0"/>
              <a:t>Inertia</a:t>
            </a:r>
          </a:p>
          <a:p>
            <a:pPr>
              <a:buFont typeface="Wingdings" panose="05000000000000000000" pitchFamily="2" charset="2"/>
              <a:buNone/>
              <a:defRPr/>
            </a:pPr>
            <a:r>
              <a:rPr lang="en-US" dirty="0"/>
              <a:t>	- Organizational</a:t>
            </a:r>
          </a:p>
          <a:p>
            <a:pPr>
              <a:buFont typeface="Wingdings" panose="05000000000000000000" pitchFamily="2" charset="2"/>
              <a:buNone/>
              <a:defRPr/>
            </a:pPr>
            <a:r>
              <a:rPr lang="en-US" dirty="0"/>
              <a:t>	- Surveillance skills</a:t>
            </a:r>
          </a:p>
          <a:p>
            <a:pPr>
              <a:buFont typeface="Wingdings" panose="05000000000000000000" pitchFamily="2" charset="2"/>
              <a:buNone/>
              <a:defRPr/>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295400"/>
            <a:ext cx="16954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0261" y="1295400"/>
            <a:ext cx="18859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4700" y="3871689"/>
            <a:ext cx="18478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0" y="3871689"/>
            <a:ext cx="16954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8600" y="6005859"/>
            <a:ext cx="8743950" cy="885865"/>
          </a:xfrm>
          <a:prstGeom prst="rect">
            <a:avLst/>
          </a:prstGeom>
        </p:spPr>
      </p:pic>
    </p:spTree>
    <p:extLst>
      <p:ext uri="{BB962C8B-B14F-4D97-AF65-F5344CB8AC3E}">
        <p14:creationId xmlns:p14="http://schemas.microsoft.com/office/powerpoint/2010/main" val="2118059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p:txBody>
          <a:bodyPr/>
          <a:lstStyle/>
          <a:p>
            <a:endParaRPr lang="en-US" altLang="en-US">
              <a:ea typeface="ＭＳ Ｐゴシック" panose="020B0600070205080204" pitchFamily="34" charset="-128"/>
            </a:endParaRPr>
          </a:p>
        </p:txBody>
      </p:sp>
      <p:sp>
        <p:nvSpPr>
          <p:cNvPr id="48131" name="Subtitle 2"/>
          <p:cNvSpPr>
            <a:spLocks noGrp="1"/>
          </p:cNvSpPr>
          <p:nvPr>
            <p:ph type="subTitle" idx="1"/>
          </p:nvPr>
        </p:nvSpPr>
        <p:spPr/>
        <p:txBody>
          <a:bodyPr/>
          <a:lstStyle/>
          <a:p>
            <a:endParaRPr lang="en-US" altLang="en-US">
              <a:ea typeface="ＭＳ Ｐゴシック" panose="020B0600070205080204" pitchFamily="34" charset="-128"/>
            </a:endParaRPr>
          </a:p>
        </p:txBody>
      </p:sp>
      <p:pic>
        <p:nvPicPr>
          <p:cNvPr id="48132" name="Picture 2" descr="I:\A Tufts Laptop\Conferences\ASTMH 2010\Health systems gener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Down Arrow Callout 16"/>
          <p:cNvSpPr/>
          <p:nvPr/>
        </p:nvSpPr>
        <p:spPr>
          <a:xfrm>
            <a:off x="5943600" y="152400"/>
            <a:ext cx="1905000" cy="7620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800000"/>
                </a:solidFill>
              </a:rPr>
              <a:t>Thanks to H5N1</a:t>
            </a:r>
          </a:p>
        </p:txBody>
      </p:sp>
      <p:sp>
        <p:nvSpPr>
          <p:cNvPr id="18" name="Up Arrow 17"/>
          <p:cNvSpPr/>
          <p:nvPr/>
        </p:nvSpPr>
        <p:spPr>
          <a:xfrm>
            <a:off x="1066800" y="2057400"/>
            <a:ext cx="609600" cy="4191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Up Arrow 18"/>
          <p:cNvSpPr/>
          <p:nvPr/>
        </p:nvSpPr>
        <p:spPr>
          <a:xfrm>
            <a:off x="3962400" y="2057400"/>
            <a:ext cx="609600" cy="4191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Up Arrow 19"/>
          <p:cNvSpPr/>
          <p:nvPr/>
        </p:nvSpPr>
        <p:spPr>
          <a:xfrm>
            <a:off x="7010400" y="2057400"/>
            <a:ext cx="609600" cy="1905000"/>
          </a:xfrm>
          <a:prstGeom prst="upArrow">
            <a:avLst/>
          </a:prstGeom>
          <a:solidFill>
            <a:schemeClr val="accent2">
              <a:alpha val="40000"/>
            </a:schemeClr>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1" name="Rectangle 20"/>
          <p:cNvSpPr>
            <a:spLocks noChangeArrowheads="1"/>
          </p:cNvSpPr>
          <p:nvPr/>
        </p:nvSpPr>
        <p:spPr bwMode="auto">
          <a:xfrm>
            <a:off x="6021388" y="4800600"/>
            <a:ext cx="24780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200" dirty="0">
                <a:solidFill>
                  <a:srgbClr val="800000"/>
                </a:solidFill>
              </a:rPr>
              <a:t>Management silos</a:t>
            </a:r>
          </a:p>
        </p:txBody>
      </p:sp>
      <p:sp>
        <p:nvSpPr>
          <p:cNvPr id="22" name="Rectangle 21"/>
          <p:cNvSpPr>
            <a:spLocks noChangeArrowheads="1"/>
          </p:cNvSpPr>
          <p:nvPr/>
        </p:nvSpPr>
        <p:spPr bwMode="auto">
          <a:xfrm>
            <a:off x="4953000" y="5562600"/>
            <a:ext cx="45720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SzTx/>
              <a:buFontTx/>
              <a:buNone/>
            </a:pPr>
            <a:r>
              <a:rPr lang="en-US" altLang="en-US" sz="2200" dirty="0">
                <a:solidFill>
                  <a:srgbClr val="800000"/>
                </a:solidFill>
              </a:rPr>
              <a:t>One way flow of information</a:t>
            </a:r>
          </a:p>
          <a:p>
            <a:pPr algn="ctr">
              <a:spcBef>
                <a:spcPct val="0"/>
              </a:spcBef>
              <a:buClrTx/>
              <a:buSzTx/>
              <a:buFontTx/>
              <a:buNone/>
            </a:pPr>
            <a:r>
              <a:rPr lang="en-US" altLang="en-US" sz="2200" dirty="0">
                <a:solidFill>
                  <a:srgbClr val="800000"/>
                </a:solidFill>
              </a:rPr>
              <a:t>Limited feedback</a:t>
            </a:r>
          </a:p>
          <a:p>
            <a:pPr algn="ctr">
              <a:spcBef>
                <a:spcPct val="0"/>
              </a:spcBef>
              <a:buClrTx/>
              <a:buSzTx/>
              <a:buFontTx/>
              <a:buNone/>
            </a:pPr>
            <a:r>
              <a:rPr lang="en-US" altLang="en-US" sz="2200" dirty="0">
                <a:solidFill>
                  <a:srgbClr val="800000"/>
                </a:solidFill>
              </a:rPr>
              <a:t>Limited lateral flow</a:t>
            </a:r>
          </a:p>
        </p:txBody>
      </p:sp>
      <p:sp>
        <p:nvSpPr>
          <p:cNvPr id="48139" name="TextBox 10"/>
          <p:cNvSpPr txBox="1">
            <a:spLocks noChangeArrowheads="1"/>
          </p:cNvSpPr>
          <p:nvPr/>
        </p:nvSpPr>
        <p:spPr bwMode="auto">
          <a:xfrm>
            <a:off x="6477000" y="3657600"/>
            <a:ext cx="30480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48140" name="TextBox 11"/>
          <p:cNvSpPr txBox="1">
            <a:spLocks noChangeArrowheads="1"/>
          </p:cNvSpPr>
          <p:nvPr/>
        </p:nvSpPr>
        <p:spPr bwMode="auto">
          <a:xfrm>
            <a:off x="7924800" y="3657600"/>
            <a:ext cx="762000" cy="36988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800"/>
          </a:p>
        </p:txBody>
      </p:sp>
    </p:spTree>
    <p:extLst>
      <p:ext uri="{BB962C8B-B14F-4D97-AF65-F5344CB8AC3E}">
        <p14:creationId xmlns:p14="http://schemas.microsoft.com/office/powerpoint/2010/main" val="2596734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066800"/>
            <a:ext cx="7620000" cy="1828800"/>
          </a:xfrm>
        </p:spPr>
        <p:txBody>
          <a:bodyPr>
            <a:noAutofit/>
          </a:bodyPr>
          <a:lstStyle/>
          <a:p>
            <a:pPr>
              <a:defRPr/>
            </a:pPr>
            <a:r>
              <a:rPr lang="en-US" sz="2800" dirty="0"/>
              <a:t>Unequal human resource capacity …</a:t>
            </a:r>
            <a:br>
              <a:rPr lang="en-US" sz="2800" dirty="0"/>
            </a:br>
            <a:r>
              <a:rPr lang="en-US" sz="2800" dirty="0"/>
              <a:t>… lack of front line responders from all health professions</a:t>
            </a:r>
          </a:p>
        </p:txBody>
      </p:sp>
      <p:pic>
        <p:nvPicPr>
          <p:cNvPr id="501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95600"/>
            <a:ext cx="32099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172200"/>
            <a:ext cx="8915400" cy="885865"/>
          </a:xfrm>
          <a:prstGeom prst="rect">
            <a:avLst/>
          </a:prstGeom>
        </p:spPr>
      </p:pic>
    </p:spTree>
    <p:extLst>
      <p:ext uri="{BB962C8B-B14F-4D97-AF65-F5344CB8AC3E}">
        <p14:creationId xmlns:p14="http://schemas.microsoft.com/office/powerpoint/2010/main" val="32812639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76865" y="528710"/>
            <a:ext cx="6798734" cy="1303867"/>
          </a:xfrm>
        </p:spPr>
        <p:txBody>
          <a:bodyPr>
            <a:normAutofit/>
          </a:bodyPr>
          <a:lstStyle/>
          <a:p>
            <a:pPr algn="r"/>
            <a:r>
              <a:rPr lang="en-US" altLang="en-US" sz="3200" dirty="0">
                <a:ea typeface="ＭＳ Ｐゴシック" panose="020B0600070205080204" pitchFamily="34" charset="-128"/>
              </a:rPr>
              <a:t>Leveling interdisciplinary understanding</a:t>
            </a:r>
          </a:p>
        </p:txBody>
      </p:sp>
      <p:sp>
        <p:nvSpPr>
          <p:cNvPr id="3" name="Content Placeholder 2"/>
          <p:cNvSpPr>
            <a:spLocks noGrp="1"/>
          </p:cNvSpPr>
          <p:nvPr>
            <p:ph idx="1"/>
          </p:nvPr>
        </p:nvSpPr>
        <p:spPr/>
        <p:txBody>
          <a:bodyPr/>
          <a:lstStyle/>
          <a:p>
            <a:pPr eaLnBrk="1" hangingPunct="1"/>
            <a:r>
              <a:rPr lang="en-US" altLang="en-US">
                <a:ea typeface="ＭＳ Ｐゴシック" panose="020B0600070205080204" pitchFamily="34" charset="-128"/>
              </a:rPr>
              <a:t>Understanding limitations of own discipline</a:t>
            </a:r>
          </a:p>
          <a:p>
            <a:pPr eaLnBrk="1" hangingPunct="1">
              <a:buFont typeface="Wingdings" panose="05000000000000000000" pitchFamily="2" charset="2"/>
              <a:buNone/>
            </a:pPr>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Developing a common language</a:t>
            </a:r>
          </a:p>
          <a:p>
            <a:pPr eaLnBrk="1" hangingPunct="1">
              <a:buFont typeface="Wingdings" panose="05000000000000000000" pitchFamily="2" charset="2"/>
              <a:buNone/>
            </a:pPr>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Identifying gaps in past approaches to the problem</a:t>
            </a:r>
          </a:p>
          <a:p>
            <a:pPr>
              <a:buFont typeface="Wingdings" panose="05000000000000000000" pitchFamily="2" charset="2"/>
              <a:buNone/>
            </a:pPr>
            <a:endParaRPr lang="en-US" altLang="en-US">
              <a:ea typeface="ＭＳ Ｐゴシック" panose="020B0600070205080204"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988031"/>
            <a:ext cx="8763000" cy="885865"/>
          </a:xfrm>
          <a:prstGeom prst="rect">
            <a:avLst/>
          </a:prstGeom>
        </p:spPr>
      </p:pic>
    </p:spTree>
    <p:extLst>
      <p:ext uri="{BB962C8B-B14F-4D97-AF65-F5344CB8AC3E}">
        <p14:creationId xmlns:p14="http://schemas.microsoft.com/office/powerpoint/2010/main" val="27030063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00" y="1394254"/>
            <a:ext cx="4419600" cy="4114800"/>
          </a:xfrm>
        </p:spPr>
        <p:txBody>
          <a:bodyPr>
            <a:normAutofit fontScale="92500"/>
          </a:bodyPr>
          <a:lstStyle/>
          <a:p>
            <a:pPr>
              <a:spcAft>
                <a:spcPts val="600"/>
              </a:spcAft>
              <a:defRPr/>
            </a:pPr>
            <a:r>
              <a:rPr lang="en-US" dirty="0">
                <a:latin typeface="Garamond" panose="02020404030301010803" pitchFamily="18" charset="0"/>
                <a:cs typeface="Calibri" pitchFamily="34" charset="0"/>
              </a:rPr>
              <a:t>Each One Health professional is well-trained for their roles, mandated and appropriately equipped</a:t>
            </a:r>
          </a:p>
          <a:p>
            <a:pPr>
              <a:spcAft>
                <a:spcPts val="600"/>
              </a:spcAft>
              <a:buFont typeface="Wingdings" panose="05000000000000000000" pitchFamily="2" charset="2"/>
              <a:buNone/>
              <a:defRPr/>
            </a:pPr>
            <a:endParaRPr lang="en-US" dirty="0">
              <a:latin typeface="Garamond" panose="02020404030301010803" pitchFamily="18" charset="0"/>
              <a:cs typeface="Calibri" pitchFamily="34" charset="0"/>
            </a:endParaRPr>
          </a:p>
          <a:p>
            <a:pPr>
              <a:spcAft>
                <a:spcPts val="600"/>
              </a:spcAft>
              <a:defRPr/>
            </a:pPr>
            <a:r>
              <a:rPr lang="en-US" dirty="0">
                <a:latin typeface="Garamond" panose="02020404030301010803" pitchFamily="18" charset="0"/>
                <a:cs typeface="Calibri" pitchFamily="34" charset="0"/>
              </a:rPr>
              <a:t>Professions have improved skills to work collaboratively with each other</a:t>
            </a:r>
          </a:p>
          <a:p>
            <a:pPr>
              <a:spcAft>
                <a:spcPts val="600"/>
              </a:spcAft>
              <a:buFont typeface="Wingdings" panose="05000000000000000000" pitchFamily="2" charset="2"/>
              <a:buNone/>
              <a:defRPr/>
            </a:pPr>
            <a:endParaRPr lang="en-US" dirty="0">
              <a:latin typeface="Garamond" panose="02020404030301010803" pitchFamily="18" charset="0"/>
              <a:cs typeface="Calibri" pitchFamily="34" charset="0"/>
            </a:endParaRPr>
          </a:p>
          <a:p>
            <a:pPr>
              <a:spcAft>
                <a:spcPts val="600"/>
              </a:spcAft>
              <a:defRPr/>
            </a:pPr>
            <a:r>
              <a:rPr lang="en-US" dirty="0">
                <a:latin typeface="Garamond" panose="02020404030301010803" pitchFamily="18" charset="0"/>
                <a:cs typeface="Calibri" pitchFamily="34" charset="0"/>
              </a:rPr>
              <a:t>Health systems benefit from One Health efficiencies</a:t>
            </a:r>
          </a:p>
          <a:p>
            <a:pPr>
              <a:buFont typeface="Wingdings" panose="05000000000000000000" pitchFamily="2" charset="2"/>
              <a:buNone/>
              <a:defRPr/>
            </a:pPr>
            <a:endParaRPr lang="en-US" dirty="0"/>
          </a:p>
        </p:txBody>
      </p:sp>
      <p:pic>
        <p:nvPicPr>
          <p:cNvPr id="5529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514600"/>
            <a:ext cx="3009900" cy="29718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979630"/>
            <a:ext cx="8458200" cy="885865"/>
          </a:xfrm>
          <a:prstGeom prst="rect">
            <a:avLst/>
          </a:prstGeom>
        </p:spPr>
      </p:pic>
    </p:spTree>
    <p:extLst>
      <p:ext uri="{BB962C8B-B14F-4D97-AF65-F5344CB8AC3E}">
        <p14:creationId xmlns:p14="http://schemas.microsoft.com/office/powerpoint/2010/main" val="1417851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http://www.blogsmonroe.com/faith/wp-content/uploads/2011/03/question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48006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5979630"/>
            <a:ext cx="8534400" cy="885865"/>
          </a:xfrm>
          <a:prstGeom prst="rect">
            <a:avLst/>
          </a:prstGeom>
        </p:spPr>
      </p:pic>
    </p:spTree>
    <p:extLst>
      <p:ext uri="{BB962C8B-B14F-4D97-AF65-F5344CB8AC3E}">
        <p14:creationId xmlns:p14="http://schemas.microsoft.com/office/powerpoint/2010/main" val="1191368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685800"/>
            <a:ext cx="7848600" cy="914400"/>
          </a:xfrm>
        </p:spPr>
        <p:txBody>
          <a:bodyPr>
            <a:normAutofit/>
          </a:bodyPr>
          <a:lstStyle/>
          <a:p>
            <a:pPr eaLnBrk="1" hangingPunct="1"/>
            <a:r>
              <a:rPr lang="en-US" altLang="en-US" sz="3100">
                <a:ea typeface="ＭＳ Ｐゴシック" panose="020B0600070205080204" pitchFamily="34" charset="-128"/>
              </a:rPr>
              <a:t> We need an integrated approach</a:t>
            </a:r>
            <a:r>
              <a:rPr lang="en-US" altLang="en-US">
                <a:ea typeface="ＭＳ Ｐゴシック" panose="020B0600070205080204" pitchFamily="34" charset="-128"/>
              </a:rPr>
              <a:t>?</a:t>
            </a:r>
          </a:p>
        </p:txBody>
      </p:sp>
      <p:grpSp>
        <p:nvGrpSpPr>
          <p:cNvPr id="8195" name="Group 9"/>
          <p:cNvGrpSpPr>
            <a:grpSpLocks/>
          </p:cNvGrpSpPr>
          <p:nvPr/>
        </p:nvGrpSpPr>
        <p:grpSpPr bwMode="auto">
          <a:xfrm>
            <a:off x="2209800" y="1828800"/>
            <a:ext cx="4191000" cy="3886200"/>
            <a:chOff x="914400" y="152401"/>
            <a:chExt cx="7277100" cy="6248400"/>
          </a:xfrm>
        </p:grpSpPr>
        <p:pic>
          <p:nvPicPr>
            <p:cNvPr id="8196" name="Picture 4" descr="C:\Documents and Settings\gkaufman\Local Settings\Temporary Internet Files\Content.IE5\UA5HWYE6\MC900088524[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1"/>
              <a:ext cx="72771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8" descr="Hicks_peaceable-kingo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609600"/>
              <a:ext cx="6400800" cy="534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999355"/>
            <a:ext cx="8763000" cy="885865"/>
          </a:xfrm>
          <a:prstGeom prst="rect">
            <a:avLst/>
          </a:prstGeom>
        </p:spPr>
      </p:pic>
    </p:spTree>
    <p:extLst>
      <p:ext uri="{BB962C8B-B14F-4D97-AF65-F5344CB8AC3E}">
        <p14:creationId xmlns:p14="http://schemas.microsoft.com/office/powerpoint/2010/main" val="3995306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14400" y="914400"/>
            <a:ext cx="7924800" cy="606425"/>
          </a:xfrm>
        </p:spPr>
        <p:txBody>
          <a:bodyPr/>
          <a:lstStyle/>
          <a:p>
            <a:pPr eaLnBrk="1" hangingPunct="1"/>
            <a:r>
              <a:rPr lang="en-US" altLang="en-US" sz="3200" dirty="0">
                <a:ea typeface="ＭＳ Ｐゴシック" panose="020B0600070205080204" pitchFamily="34" charset="-128"/>
              </a:rPr>
              <a:t>Emerging infectious diseases</a:t>
            </a:r>
          </a:p>
        </p:txBody>
      </p:sp>
      <p:sp>
        <p:nvSpPr>
          <p:cNvPr id="10243" name="Rectangle 3"/>
          <p:cNvSpPr>
            <a:spLocks noGrp="1" noChangeArrowheads="1"/>
          </p:cNvSpPr>
          <p:nvPr>
            <p:ph idx="1"/>
          </p:nvPr>
        </p:nvSpPr>
        <p:spPr>
          <a:xfrm>
            <a:off x="914400" y="1799637"/>
            <a:ext cx="7772400" cy="3962400"/>
          </a:xfrm>
        </p:spPr>
        <p:txBody>
          <a:bodyPr>
            <a:normAutofit/>
          </a:bodyPr>
          <a:lstStyle/>
          <a:p>
            <a:pPr eaLnBrk="1" hangingPunct="1">
              <a:defRPr/>
            </a:pPr>
            <a:r>
              <a:rPr lang="en-US" dirty="0"/>
              <a:t>Jones, et al </a:t>
            </a:r>
            <a:r>
              <a:rPr lang="en-US" dirty="0">
                <a:solidFill>
                  <a:schemeClr val="accent1">
                    <a:lumMod val="50000"/>
                  </a:schemeClr>
                </a:solidFill>
              </a:rPr>
              <a:t>Global Trends in Emerging Infectious Diseases</a:t>
            </a:r>
            <a:r>
              <a:rPr lang="en-US" dirty="0"/>
              <a:t> </a:t>
            </a:r>
          </a:p>
          <a:p>
            <a:pPr lvl="1" eaLnBrk="1" hangingPunct="1">
              <a:defRPr/>
            </a:pPr>
            <a:r>
              <a:rPr lang="en-US" dirty="0"/>
              <a:t>On the rise – 335 (1940-2004)</a:t>
            </a:r>
          </a:p>
          <a:p>
            <a:pPr lvl="1" eaLnBrk="1" hangingPunct="1">
              <a:defRPr/>
            </a:pPr>
            <a:r>
              <a:rPr lang="en-US" dirty="0"/>
              <a:t>60.3% are zoonotic</a:t>
            </a:r>
          </a:p>
          <a:p>
            <a:pPr lvl="2" eaLnBrk="1" hangingPunct="1">
              <a:defRPr/>
            </a:pPr>
            <a:r>
              <a:rPr lang="en-US" dirty="0"/>
              <a:t>71.8% from wildlife</a:t>
            </a:r>
          </a:p>
          <a:p>
            <a:pPr lvl="2" eaLnBrk="1" hangingPunct="1">
              <a:defRPr/>
            </a:pPr>
            <a:endParaRPr lang="en-US" dirty="0"/>
          </a:p>
          <a:p>
            <a:pPr eaLnBrk="1" hangingPunct="1">
              <a:defRPr/>
            </a:pPr>
            <a:r>
              <a:rPr lang="en-US" dirty="0"/>
              <a:t>Wolfe et al. </a:t>
            </a:r>
            <a:r>
              <a:rPr lang="en-US" dirty="0">
                <a:solidFill>
                  <a:schemeClr val="accent1">
                    <a:lumMod val="50000"/>
                  </a:schemeClr>
                </a:solidFill>
              </a:rPr>
              <a:t>Origins of Major Human Infectious Diseases</a:t>
            </a:r>
          </a:p>
          <a:p>
            <a:pPr lvl="1" eaLnBrk="1" hangingPunct="1">
              <a:defRPr/>
            </a:pPr>
            <a:r>
              <a:rPr lang="en-US" dirty="0">
                <a:ea typeface="+mn-ea"/>
                <a:cs typeface="+mn-cs"/>
              </a:rPr>
              <a:t>New evidence on origins of human malaria</a:t>
            </a:r>
            <a:endParaRPr lang="en-US" dirty="0"/>
          </a:p>
          <a:p>
            <a:pPr lvl="2" eaLnBrk="1" hangingPunct="1">
              <a:defRPr/>
            </a:pPr>
            <a:endParaRPr lang="en-US" dirty="0"/>
          </a:p>
          <a:p>
            <a:pPr eaLnBrk="1" hangingPunct="1">
              <a:buFont typeface="Wingdings" panose="05000000000000000000" pitchFamily="2" charset="2"/>
              <a:buNone/>
              <a:defRPr/>
            </a:pPr>
            <a:endParaRPr lang="en-US" i="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01" y="6040850"/>
            <a:ext cx="8458200" cy="747732"/>
          </a:xfrm>
          <a:prstGeom prst="rect">
            <a:avLst/>
          </a:prstGeom>
        </p:spPr>
      </p:pic>
    </p:spTree>
    <p:extLst>
      <p:ext uri="{BB962C8B-B14F-4D97-AF65-F5344CB8AC3E}">
        <p14:creationId xmlns:p14="http://schemas.microsoft.com/office/powerpoint/2010/main" val="3062099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1066800" y="838200"/>
            <a:ext cx="7696200" cy="838200"/>
          </a:xfrm>
        </p:spPr>
        <p:txBody>
          <a:bodyPr>
            <a:normAutofit fontScale="90000"/>
          </a:bodyPr>
          <a:lstStyle/>
          <a:p>
            <a:pPr eaLnBrk="1" hangingPunct="1"/>
            <a:r>
              <a:rPr lang="en-US" altLang="en-US" sz="2800">
                <a:ea typeface="ＭＳ Ｐゴシック" panose="020B0600070205080204" pitchFamily="34" charset="-128"/>
              </a:rPr>
              <a:t>Emerging Diseases</a:t>
            </a:r>
            <a:br>
              <a:rPr lang="en-US" altLang="en-US" sz="2800">
                <a:ea typeface="ＭＳ Ｐゴシック" panose="020B0600070205080204" pitchFamily="34" charset="-128"/>
              </a:rPr>
            </a:br>
            <a:r>
              <a:rPr lang="en-US" altLang="en-US" sz="2800">
                <a:ea typeface="ＭＳ Ｐゴシック" panose="020B0600070205080204" pitchFamily="34" charset="-128"/>
              </a:rPr>
              <a:t>                        Not just humans….</a:t>
            </a:r>
          </a:p>
        </p:txBody>
      </p:sp>
      <p:sp>
        <p:nvSpPr>
          <p:cNvPr id="12291" name="Content Placeholder 2"/>
          <p:cNvSpPr>
            <a:spLocks noGrp="1"/>
          </p:cNvSpPr>
          <p:nvPr>
            <p:ph idx="1"/>
          </p:nvPr>
        </p:nvSpPr>
        <p:spPr>
          <a:xfrm>
            <a:off x="990600" y="1981200"/>
            <a:ext cx="7620000" cy="4038600"/>
          </a:xfrm>
        </p:spPr>
        <p:txBody>
          <a:bodyPr/>
          <a:lstStyle/>
          <a:p>
            <a:pPr eaLnBrk="1" hangingPunct="1"/>
            <a:r>
              <a:rPr lang="en-US" altLang="en-US" dirty="0">
                <a:ea typeface="ＭＳ Ｐゴシック" panose="020B0600070205080204" pitchFamily="34" charset="-128"/>
              </a:rPr>
              <a:t>Avian Influenza H5N1 </a:t>
            </a:r>
          </a:p>
          <a:p>
            <a:pPr lvl="1" eaLnBrk="1" hangingPunct="1"/>
            <a:r>
              <a:rPr lang="en-US" altLang="en-US" dirty="0">
                <a:ea typeface="ＭＳ Ｐゴシック" panose="020B0600070205080204" pitchFamily="34" charset="-128"/>
              </a:rPr>
              <a:t>475 humans : how many birds?</a:t>
            </a:r>
          </a:p>
          <a:p>
            <a:pPr eaLnBrk="1" hangingPunct="1"/>
            <a:r>
              <a:rPr lang="en-US" altLang="en-US" dirty="0">
                <a:ea typeface="ＭＳ Ｐゴシック" panose="020B0600070205080204" pitchFamily="34" charset="-128"/>
              </a:rPr>
              <a:t>BSE &amp; Chronic Wasting Disease</a:t>
            </a:r>
          </a:p>
          <a:p>
            <a:pPr eaLnBrk="1" hangingPunct="1"/>
            <a:r>
              <a:rPr lang="en-US" altLang="en-US" dirty="0">
                <a:ea typeface="ＭＳ Ｐゴシック" panose="020B0600070205080204" pitchFamily="34" charset="-128"/>
              </a:rPr>
              <a:t>Tuberculosis in wildlife reservoirs</a:t>
            </a:r>
          </a:p>
          <a:p>
            <a:pPr eaLnBrk="1" hangingPunct="1"/>
            <a:r>
              <a:rPr lang="en-US" altLang="en-US" dirty="0" err="1">
                <a:ea typeface="ＭＳ Ｐゴシック" panose="020B0600070205080204" pitchFamily="34" charset="-128"/>
              </a:rPr>
              <a:t>Chytridiomycosis</a:t>
            </a:r>
            <a:r>
              <a:rPr lang="en-US" altLang="en-US" dirty="0">
                <a:ea typeface="ＭＳ Ｐゴシック" panose="020B0600070205080204" pitchFamily="34" charset="-128"/>
              </a:rPr>
              <a:t> in amphibians</a:t>
            </a:r>
          </a:p>
          <a:p>
            <a:pPr eaLnBrk="1" hangingPunct="1"/>
            <a:r>
              <a:rPr lang="en-US" altLang="en-US" dirty="0">
                <a:ea typeface="ＭＳ Ｐゴシック" panose="020B0600070205080204" pitchFamily="34" charset="-128"/>
              </a:rPr>
              <a:t>Morbillivirus in marine mammals</a:t>
            </a:r>
          </a:p>
          <a:p>
            <a:pPr eaLnBrk="1" hangingPunct="1"/>
            <a:r>
              <a:rPr lang="en-US" altLang="en-US" dirty="0">
                <a:ea typeface="ＭＳ Ｐゴシック" panose="020B0600070205080204" pitchFamily="34" charset="-128"/>
              </a:rPr>
              <a:t>White-Nose Syndrome in bats</a:t>
            </a:r>
          </a:p>
          <a:p>
            <a:pPr eaLnBrk="1" hangingPunct="1"/>
            <a:endParaRPr lang="en-US" altLang="en-US" dirty="0">
              <a:ea typeface="ＭＳ Ｐゴシック" panose="020B0600070205080204" pitchFamily="34" charset="-128"/>
            </a:endParaRPr>
          </a:p>
        </p:txBody>
      </p:sp>
      <p:pic>
        <p:nvPicPr>
          <p:cNvPr id="17412" name="Picture 4" descr="C:\Documents and Settings\gkaufman\Local Settings\Temporary Internet Files\Content.IE5\S2TKMEHU\MC900436147[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029200"/>
            <a:ext cx="19685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5940820"/>
            <a:ext cx="8382000" cy="885865"/>
          </a:xfrm>
          <a:prstGeom prst="rect">
            <a:avLst/>
          </a:prstGeom>
        </p:spPr>
      </p:pic>
    </p:spTree>
    <p:extLst>
      <p:ext uri="{BB962C8B-B14F-4D97-AF65-F5344CB8AC3E}">
        <p14:creationId xmlns:p14="http://schemas.microsoft.com/office/powerpoint/2010/main" val="1968584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additive="base">
                                        <p:cTn id="7" dur="2000" fill="hold"/>
                                        <p:tgtEl>
                                          <p:spTgt spid="17412"/>
                                        </p:tgtEl>
                                        <p:attrNameLst>
                                          <p:attrName>ppt_x</p:attrName>
                                        </p:attrNameLst>
                                      </p:cBhvr>
                                      <p:tavLst>
                                        <p:tav tm="0">
                                          <p:val>
                                            <p:strVal val="0-#ppt_w/2"/>
                                          </p:val>
                                        </p:tav>
                                        <p:tav tm="100000">
                                          <p:val>
                                            <p:strVal val="#ppt_x"/>
                                          </p:val>
                                        </p:tav>
                                      </p:tavLst>
                                    </p:anim>
                                    <p:anim calcmode="lin" valueType="num">
                                      <p:cBhvr additive="base">
                                        <p:cTn id="8" dur="2000" fill="hold"/>
                                        <p:tgtEl>
                                          <p:spTgt spid="174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r"/>
            <a:r>
              <a:rPr lang="en-US" altLang="en-US">
                <a:ea typeface="ＭＳ Ｐゴシック" panose="020B0600070205080204" pitchFamily="34" charset="-128"/>
              </a:rPr>
              <a:t>Shrinking habitats</a:t>
            </a:r>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878138" y="4152860"/>
            <a:ext cx="2343150" cy="1800225"/>
          </a:xfrm>
        </p:spPr>
      </p:pic>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509673"/>
            <a:ext cx="272573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014336"/>
            <a:ext cx="3152775"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5953085"/>
            <a:ext cx="8855336" cy="885865"/>
          </a:xfrm>
          <a:prstGeom prst="rect">
            <a:avLst/>
          </a:prstGeom>
        </p:spPr>
      </p:pic>
    </p:spTree>
    <p:extLst>
      <p:ext uri="{BB962C8B-B14F-4D97-AF65-F5344CB8AC3E}">
        <p14:creationId xmlns:p14="http://schemas.microsoft.com/office/powerpoint/2010/main" val="123868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425" y="1499393"/>
            <a:ext cx="3628993" cy="2943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2"/>
          <p:cNvSpPr>
            <a:spLocks noGrp="1" noChangeArrowheads="1"/>
          </p:cNvSpPr>
          <p:nvPr>
            <p:ph type="title"/>
          </p:nvPr>
        </p:nvSpPr>
        <p:spPr>
          <a:xfrm>
            <a:off x="304800" y="536575"/>
            <a:ext cx="8458200" cy="1139825"/>
          </a:xfrm>
        </p:spPr>
        <p:txBody>
          <a:bodyPr/>
          <a:lstStyle/>
          <a:p>
            <a:pPr algn="r" eaLnBrk="1" hangingPunct="1"/>
            <a:r>
              <a:rPr lang="en-US" altLang="en-US" sz="4000">
                <a:ea typeface="ＭＳ Ｐゴシック" panose="020B0600070205080204" pitchFamily="34" charset="-128"/>
              </a:rPr>
              <a:t>Pollution</a:t>
            </a:r>
          </a:p>
        </p:txBody>
      </p:sp>
      <p:pic>
        <p:nvPicPr>
          <p:cNvPr id="1536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7825" y="3937794"/>
            <a:ext cx="3305175" cy="218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3354257"/>
            <a:ext cx="3200400" cy="282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8" descr="5leggedFrog.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3655" y="1499394"/>
            <a:ext cx="22526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2400" y="6120606"/>
            <a:ext cx="8763000" cy="885865"/>
          </a:xfrm>
          <a:prstGeom prst="rect">
            <a:avLst/>
          </a:prstGeom>
        </p:spPr>
      </p:pic>
    </p:spTree>
    <p:extLst>
      <p:ext uri="{BB962C8B-B14F-4D97-AF65-F5344CB8AC3E}">
        <p14:creationId xmlns:p14="http://schemas.microsoft.com/office/powerpoint/2010/main" val="2527085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0" y="1182687"/>
            <a:ext cx="7277100"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a:xfrm>
            <a:off x="457200" y="612775"/>
            <a:ext cx="6781800" cy="1139825"/>
          </a:xfrm>
        </p:spPr>
        <p:txBody>
          <a:bodyPr/>
          <a:lstStyle/>
          <a:p>
            <a:pPr algn="r" eaLnBrk="1" hangingPunct="1"/>
            <a:r>
              <a:rPr lang="en-US" altLang="en-US" sz="4000" dirty="0">
                <a:ea typeface="ＭＳ Ｐゴシック" panose="020B0600070205080204" pitchFamily="34" charset="-128"/>
              </a:rPr>
              <a:t>Loss of biodiversity</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972135"/>
            <a:ext cx="8915400" cy="885865"/>
          </a:xfrm>
          <a:prstGeom prst="rect">
            <a:avLst/>
          </a:prstGeom>
        </p:spPr>
      </p:pic>
    </p:spTree>
    <p:extLst>
      <p:ext uri="{BB962C8B-B14F-4D97-AF65-F5344CB8AC3E}">
        <p14:creationId xmlns:p14="http://schemas.microsoft.com/office/powerpoint/2010/main" val="94584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536575"/>
            <a:ext cx="7772400" cy="1139825"/>
          </a:xfrm>
        </p:spPr>
        <p:txBody>
          <a:bodyPr/>
          <a:lstStyle/>
          <a:p>
            <a:pPr algn="r" eaLnBrk="1" hangingPunct="1"/>
            <a:r>
              <a:rPr lang="en-US" altLang="en-US" sz="2800" dirty="0">
                <a:ea typeface="ＭＳ Ｐゴシック" panose="020B0600070205080204" pitchFamily="34" charset="-128"/>
              </a:rPr>
              <a:t>Climate change: changes in environment and Land use</a:t>
            </a:r>
          </a:p>
        </p:txBody>
      </p:sp>
      <p:pic>
        <p:nvPicPr>
          <p:cNvPr id="194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710431"/>
            <a:ext cx="4572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5983617"/>
            <a:ext cx="8763000" cy="885865"/>
          </a:xfrm>
          <a:prstGeom prst="rect">
            <a:avLst/>
          </a:prstGeom>
        </p:spPr>
      </p:pic>
    </p:spTree>
    <p:extLst>
      <p:ext uri="{BB962C8B-B14F-4D97-AF65-F5344CB8AC3E}">
        <p14:creationId xmlns:p14="http://schemas.microsoft.com/office/powerpoint/2010/main" val="32451827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594</Words>
  <Application>Microsoft Office PowerPoint</Application>
  <PresentationFormat>On-screen Show (4:3)</PresentationFormat>
  <Paragraphs>129</Paragraphs>
  <Slides>29</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Garamond</vt:lpstr>
      <vt:lpstr>Times New Roman</vt:lpstr>
      <vt:lpstr>Wingdings</vt:lpstr>
      <vt:lpstr>Organic</vt:lpstr>
      <vt:lpstr>Ecosystem Health </vt:lpstr>
      <vt:lpstr>Building bridges</vt:lpstr>
      <vt:lpstr> We need an integrated approach?</vt:lpstr>
      <vt:lpstr>Emerging infectious diseases</vt:lpstr>
      <vt:lpstr>Emerging Diseases                         Not just humans….</vt:lpstr>
      <vt:lpstr>Shrinking habitats</vt:lpstr>
      <vt:lpstr>Pollution</vt:lpstr>
      <vt:lpstr>Loss of biodiversity</vt:lpstr>
      <vt:lpstr>Climate change: changes in environment and Land use</vt:lpstr>
      <vt:lpstr>Globalization and travel</vt:lpstr>
      <vt:lpstr>Global trade of wildlife</vt:lpstr>
      <vt:lpstr>Bio-Terrorism as part of the threat</vt:lpstr>
      <vt:lpstr>Human behavior</vt:lpstr>
      <vt:lpstr>PowerPoint Presentation</vt:lpstr>
      <vt:lpstr>Why?</vt:lpstr>
      <vt:lpstr>PowerPoint Presentation</vt:lpstr>
      <vt:lpstr>One Health</vt:lpstr>
      <vt:lpstr>PowerPoint Presentation</vt:lpstr>
      <vt:lpstr>PowerPoint Presentation</vt:lpstr>
      <vt:lpstr>One Health</vt:lpstr>
      <vt:lpstr>Scope of One Health</vt:lpstr>
      <vt:lpstr>Principles of One Health</vt:lpstr>
      <vt:lpstr>Major challenges</vt:lpstr>
      <vt:lpstr>Barriers</vt:lpstr>
      <vt:lpstr>PowerPoint Presentation</vt:lpstr>
      <vt:lpstr>Unequal human resource capacity … … lack of front line responders from all health professions</vt:lpstr>
      <vt:lpstr>Leveling interdisciplinary understanding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change module</dc:title>
  <dc:creator>Amuguni, Janetrix Hellen M.</dc:creator>
  <cp:lastModifiedBy>Amuguni, Janetrix Hellen M.</cp:lastModifiedBy>
  <cp:revision>5</cp:revision>
  <dcterms:created xsi:type="dcterms:W3CDTF">2019-11-24T14:19:09Z</dcterms:created>
  <dcterms:modified xsi:type="dcterms:W3CDTF">2019-11-24T18:15:17Z</dcterms:modified>
</cp:coreProperties>
</file>