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2"/>
  </p:notesMasterIdLst>
  <p:sldIdLst>
    <p:sldId id="256" r:id="rId2"/>
    <p:sldId id="269" r:id="rId3"/>
    <p:sldId id="270" r:id="rId4"/>
    <p:sldId id="271" r:id="rId5"/>
    <p:sldId id="272" r:id="rId6"/>
    <p:sldId id="273" r:id="rId7"/>
    <p:sldId id="274" r:id="rId8"/>
    <p:sldId id="275" r:id="rId9"/>
    <p:sldId id="27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EA6FC3-95F2-44AA-AE6D-F5681408143E}" type="slidenum">
              <a:rPr lang="en-US" smtClean="0"/>
              <a:pPr/>
              <a:t>9</a:t>
            </a:fld>
            <a:endParaRPr lang="en-US"/>
          </a:p>
        </p:txBody>
      </p:sp>
    </p:spTree>
    <p:extLst>
      <p:ext uri="{BB962C8B-B14F-4D97-AF65-F5344CB8AC3E}">
        <p14:creationId xmlns:p14="http://schemas.microsoft.com/office/powerpoint/2010/main" val="3174994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02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026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96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71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911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01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22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53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892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8863A-8080-4DD4-8028-5F1192601CD6}"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4EA42-C6A8-493E-A80B-5327DFE2DA9A}" type="slidenum">
              <a:rPr lang="en-US" smtClean="0"/>
              <a:pPr/>
              <a:t>‹#›</a:t>
            </a:fld>
            <a:endParaRPr lang="en-US"/>
          </a:p>
        </p:txBody>
      </p:sp>
    </p:spTree>
    <p:extLst>
      <p:ext uri="{BB962C8B-B14F-4D97-AF65-F5344CB8AC3E}">
        <p14:creationId xmlns:p14="http://schemas.microsoft.com/office/powerpoint/2010/main" val="213495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42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94209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10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88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162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19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45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90E17815-FBE0-4C04-99A1-0F66FBFC0FD0}"/>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E528B1F9-344F-4070-8AF0-DBFDC4CD99D0}"/>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86E8DF8E-91D8-4647-A984-BD01C5DC6FDA}"/>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156C3F61-A83D-4FBC-9A6B-88D5E101D054}"/>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53735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Health</a:t>
            </a:r>
          </a:p>
        </p:txBody>
      </p:sp>
      <p:sp>
        <p:nvSpPr>
          <p:cNvPr id="3" name="Text Placeholder 2"/>
          <p:cNvSpPr>
            <a:spLocks noGrp="1"/>
          </p:cNvSpPr>
          <p:nvPr>
            <p:ph type="body" idx="1"/>
          </p:nvPr>
        </p:nvSpPr>
        <p:spPr/>
        <p:txBody>
          <a:bodyPr>
            <a:normAutofit/>
          </a:bodyPr>
          <a:lstStyle/>
          <a:p>
            <a:r>
              <a:rPr lang="en-US" dirty="0"/>
              <a:t>Ecosystem  Health Assessment-</a:t>
            </a:r>
            <a:r>
              <a:rPr lang="en-US" dirty="0" err="1"/>
              <a:t>powerpoint</a:t>
            </a:r>
            <a:r>
              <a:rPr lang="en-US" dirty="0"/>
              <a:t> no.10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183880" cy="1051560"/>
          </a:xfrm>
        </p:spPr>
        <p:txBody>
          <a:bodyPr/>
          <a:lstStyle/>
          <a:p>
            <a:r>
              <a:rPr lang="en-US" dirty="0"/>
              <a:t>objectives</a:t>
            </a:r>
          </a:p>
        </p:txBody>
      </p:sp>
      <p:sp>
        <p:nvSpPr>
          <p:cNvPr id="3" name="Content Placeholder 2"/>
          <p:cNvSpPr>
            <a:spLocks noGrp="1"/>
          </p:cNvSpPr>
          <p:nvPr>
            <p:ph idx="1"/>
          </p:nvPr>
        </p:nvSpPr>
        <p:spPr>
          <a:xfrm>
            <a:off x="685800" y="1600200"/>
            <a:ext cx="8183880" cy="4187952"/>
          </a:xfrm>
        </p:spPr>
        <p:txBody>
          <a:bodyPr/>
          <a:lstStyle/>
          <a:p>
            <a:endParaRPr lang="en-US" dirty="0"/>
          </a:p>
          <a:p>
            <a:endParaRPr lang="en-US" dirty="0"/>
          </a:p>
          <a:p>
            <a:r>
              <a:rPr lang="en-US" dirty="0"/>
              <a:t>Define ecosystem health assessment</a:t>
            </a:r>
          </a:p>
          <a:p>
            <a:r>
              <a:rPr lang="en-US" dirty="0"/>
              <a:t>Outline the different methods of ecosystem health assessment.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8393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183880" cy="1051560"/>
          </a:xfrm>
        </p:spPr>
        <p:txBody>
          <a:bodyPr/>
          <a:lstStyle/>
          <a:p>
            <a:endParaRPr lang="en-US" dirty="0"/>
          </a:p>
        </p:txBody>
      </p:sp>
      <p:sp>
        <p:nvSpPr>
          <p:cNvPr id="3" name="Content Placeholder 2"/>
          <p:cNvSpPr>
            <a:spLocks noGrp="1"/>
          </p:cNvSpPr>
          <p:nvPr>
            <p:ph idx="1"/>
          </p:nvPr>
        </p:nvSpPr>
        <p:spPr>
          <a:xfrm>
            <a:off x="914400" y="1752600"/>
            <a:ext cx="7162800" cy="4187952"/>
          </a:xfrm>
        </p:spPr>
        <p:txBody>
          <a:bodyPr/>
          <a:lstStyle/>
          <a:p>
            <a:r>
              <a:rPr lang="en-US" dirty="0"/>
              <a:t>Ecosystem health assessment mainly has two methods: </a:t>
            </a:r>
          </a:p>
          <a:p>
            <a:endParaRPr lang="en-US" b="1" dirty="0"/>
          </a:p>
          <a:p>
            <a:r>
              <a:rPr lang="en-US" b="1" dirty="0"/>
              <a:t>Indicator species assessment</a:t>
            </a:r>
            <a:endParaRPr lang="en-US" dirty="0"/>
          </a:p>
          <a:p>
            <a:r>
              <a:rPr lang="en-US" b="1" dirty="0"/>
              <a:t>Structure and function index assessment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3694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864427"/>
            <a:ext cx="8183880" cy="1051560"/>
          </a:xfrm>
        </p:spPr>
        <p:txBody>
          <a:bodyPr>
            <a:normAutofit fontScale="90000"/>
          </a:bodyPr>
          <a:lstStyle/>
          <a:p>
            <a:r>
              <a:rPr lang="en-US" b="1" dirty="0"/>
              <a:t>Indicator species assessment</a:t>
            </a:r>
            <a:br>
              <a:rPr lang="en-US" dirty="0"/>
            </a:br>
            <a:endParaRPr lang="en-US" dirty="0"/>
          </a:p>
        </p:txBody>
      </p:sp>
      <p:sp>
        <p:nvSpPr>
          <p:cNvPr id="3" name="Content Placeholder 2"/>
          <p:cNvSpPr>
            <a:spLocks noGrp="1"/>
          </p:cNvSpPr>
          <p:nvPr>
            <p:ph idx="1"/>
          </p:nvPr>
        </p:nvSpPr>
        <p:spPr>
          <a:xfrm>
            <a:off x="1066800" y="1981200"/>
            <a:ext cx="7315200" cy="4187952"/>
          </a:xfrm>
        </p:spPr>
        <p:txBody>
          <a:bodyPr/>
          <a:lstStyle/>
          <a:p>
            <a:endParaRPr lang="en-US" dirty="0"/>
          </a:p>
          <a:p>
            <a:r>
              <a:rPr lang="en-US" dirty="0"/>
              <a:t>This involves Ecosystem health assessment using measures of </a:t>
            </a:r>
            <a:r>
              <a:rPr lang="en-US" b="1" dirty="0"/>
              <a:t>resilience, vigor and organization</a:t>
            </a:r>
            <a:r>
              <a:rPr lang="en-US" dirty="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126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183880" cy="4648200"/>
          </a:xfrm>
        </p:spPr>
        <p:txBody>
          <a:bodyPr>
            <a:normAutofit fontScale="92500"/>
          </a:bodyPr>
          <a:lstStyle/>
          <a:p>
            <a:endParaRPr lang="en-US" b="1" dirty="0"/>
          </a:p>
          <a:p>
            <a:endParaRPr lang="en-US" b="1" dirty="0"/>
          </a:p>
          <a:p>
            <a:endParaRPr lang="en-US" b="1" dirty="0"/>
          </a:p>
          <a:p>
            <a:r>
              <a:rPr lang="en-US" b="1" dirty="0"/>
              <a:t>Vigor</a:t>
            </a:r>
            <a:r>
              <a:rPr lang="en-US" dirty="0"/>
              <a:t> is measured in terms of activity, metabolism or primary productivity. An example of reduced vigor, from a study of the Great Lakes Basin (North America) ,is the decline in the abundance of fish and infertility of agricultural soils within the basin,</a:t>
            </a:r>
          </a:p>
          <a:p>
            <a:r>
              <a:rPr lang="en-US" b="1" dirty="0"/>
              <a:t>Structure and function index assessment.</a:t>
            </a:r>
            <a:r>
              <a:rPr lang="en-US" dirty="0"/>
              <a:t> </a:t>
            </a:r>
          </a:p>
          <a:p>
            <a:r>
              <a:rPr lang="en-US" dirty="0"/>
              <a:t>This includes single index assessment, complex index assessment, and index system assessment which includes natural index system assessment and social-economic natural index system assessment.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3371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38" y="239268"/>
            <a:ext cx="8183880" cy="1051560"/>
          </a:xfrm>
        </p:spPr>
        <p:txBody>
          <a:bodyPr/>
          <a:lstStyle/>
          <a:p>
            <a:r>
              <a:rPr lang="en-US" dirty="0"/>
              <a:t>Organization</a:t>
            </a:r>
          </a:p>
        </p:txBody>
      </p:sp>
      <p:sp>
        <p:nvSpPr>
          <p:cNvPr id="3" name="Content Placeholder 2"/>
          <p:cNvSpPr>
            <a:spLocks noGrp="1"/>
          </p:cNvSpPr>
          <p:nvPr>
            <p:ph idx="1"/>
          </p:nvPr>
        </p:nvSpPr>
        <p:spPr>
          <a:xfrm>
            <a:off x="990600" y="1905000"/>
            <a:ext cx="7010400" cy="4187952"/>
          </a:xfrm>
        </p:spPr>
        <p:txBody>
          <a:bodyPr/>
          <a:lstStyle/>
          <a:p>
            <a:endParaRPr lang="en-US" b="1" dirty="0"/>
          </a:p>
          <a:p>
            <a:r>
              <a:rPr lang="en-US" b="1" dirty="0"/>
              <a:t>Organization </a:t>
            </a:r>
            <a:r>
              <a:rPr lang="en-US" dirty="0"/>
              <a:t>can be assessed as the diversity and number of interactions between system components. An example, also from the Great Lakes, is reduced morphological and functional diversity of fish associations that occurs under multiple stresses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1226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21527"/>
            <a:ext cx="8183880" cy="1051560"/>
          </a:xfrm>
        </p:spPr>
        <p:txBody>
          <a:bodyPr>
            <a:normAutofit/>
          </a:bodyPr>
          <a:lstStyle/>
          <a:p>
            <a:r>
              <a:rPr lang="en-US" dirty="0"/>
              <a:t>Resilience (counteractive capacity)</a:t>
            </a:r>
          </a:p>
        </p:txBody>
      </p:sp>
      <p:sp>
        <p:nvSpPr>
          <p:cNvPr id="3" name="Content Placeholder 2"/>
          <p:cNvSpPr>
            <a:spLocks noGrp="1"/>
          </p:cNvSpPr>
          <p:nvPr>
            <p:ph idx="1"/>
          </p:nvPr>
        </p:nvSpPr>
        <p:spPr>
          <a:xfrm>
            <a:off x="685800" y="1752600"/>
            <a:ext cx="8183880" cy="4187952"/>
          </a:xfrm>
        </p:spPr>
        <p:txBody>
          <a:bodyPr/>
          <a:lstStyle/>
          <a:p>
            <a:endParaRPr lang="en-US" b="1" dirty="0"/>
          </a:p>
          <a:p>
            <a:endParaRPr lang="en-US" b="1" dirty="0"/>
          </a:p>
          <a:p>
            <a:r>
              <a:rPr lang="en-US" b="1" dirty="0"/>
              <a:t>Resilience (counteractive capacity)</a:t>
            </a:r>
            <a:r>
              <a:rPr lang="en-US" dirty="0"/>
              <a:t>, is measured in terms of a systems capacity to maintain structure and function in the presence of stress. When resilience is exceeded, the system can flip to an alternate state. A prime example is the shift from benthic to pelagic dominated fish associations in the Laurentian Lower Great Lakes Basin.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9255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18" y="867793"/>
            <a:ext cx="8183880" cy="1051560"/>
          </a:xfrm>
        </p:spPr>
        <p:txBody>
          <a:bodyPr>
            <a:normAutofit fontScale="90000"/>
          </a:bodyPr>
          <a:lstStyle/>
          <a:p>
            <a:r>
              <a:rPr lang="en-US" dirty="0"/>
              <a:t>Structure and function index assessment</a:t>
            </a:r>
            <a:r>
              <a:rPr lang="en-US" b="1" dirty="0"/>
              <a:t>.</a:t>
            </a:r>
            <a:r>
              <a:rPr lang="en-US" dirty="0"/>
              <a:t> </a:t>
            </a:r>
            <a:br>
              <a:rPr lang="en-US" dirty="0"/>
            </a:br>
            <a:endParaRPr lang="en-US" dirty="0"/>
          </a:p>
        </p:txBody>
      </p:sp>
      <p:sp>
        <p:nvSpPr>
          <p:cNvPr id="3" name="Content Placeholder 2"/>
          <p:cNvSpPr>
            <a:spLocks noGrp="1"/>
          </p:cNvSpPr>
          <p:nvPr>
            <p:ph idx="1"/>
          </p:nvPr>
        </p:nvSpPr>
        <p:spPr>
          <a:xfrm>
            <a:off x="990600" y="1752600"/>
            <a:ext cx="7239000" cy="4187952"/>
          </a:xfrm>
        </p:spPr>
        <p:txBody>
          <a:bodyPr/>
          <a:lstStyle/>
          <a:p>
            <a:endParaRPr lang="en-US" dirty="0"/>
          </a:p>
          <a:p>
            <a:endParaRPr lang="en-US" dirty="0"/>
          </a:p>
          <a:p>
            <a:r>
              <a:rPr lang="en-US" dirty="0"/>
              <a:t>This includes </a:t>
            </a:r>
            <a:r>
              <a:rPr lang="en-US" b="1" dirty="0"/>
              <a:t>single index assessment, complex index assessment, and index system assessment</a:t>
            </a:r>
            <a:r>
              <a:rPr lang="en-US"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6364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83880" cy="1051560"/>
          </a:xfrm>
        </p:spPr>
        <p:txBody>
          <a:bodyPr>
            <a:normAutofit/>
          </a:bodyPr>
          <a:lstStyle/>
          <a:p>
            <a:r>
              <a:rPr lang="en-US" dirty="0"/>
              <a:t>Single index system assessment</a:t>
            </a:r>
          </a:p>
        </p:txBody>
      </p:sp>
      <p:sp>
        <p:nvSpPr>
          <p:cNvPr id="3" name="Content Placeholder 2"/>
          <p:cNvSpPr>
            <a:spLocks noGrp="1"/>
          </p:cNvSpPr>
          <p:nvPr>
            <p:ph idx="1"/>
          </p:nvPr>
        </p:nvSpPr>
        <p:spPr>
          <a:xfrm>
            <a:off x="1066800" y="2670048"/>
            <a:ext cx="8183880" cy="4187952"/>
          </a:xfrm>
        </p:spPr>
        <p:txBody>
          <a:bodyPr/>
          <a:lstStyle/>
          <a:p>
            <a:r>
              <a:rPr lang="en-US" dirty="0"/>
              <a:t> includes natural index system assessment and</a:t>
            </a:r>
          </a:p>
          <a:p>
            <a:r>
              <a:rPr lang="en-US" dirty="0"/>
              <a:t> social-economic natural index system assessment.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32933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170</TotalTime>
  <Words>280</Words>
  <Application>Microsoft Office PowerPoint</Application>
  <PresentationFormat>On-screen Show (4:3)</PresentationFormat>
  <Paragraphs>35</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Ecosystem Health</vt:lpstr>
      <vt:lpstr>objectives</vt:lpstr>
      <vt:lpstr>PowerPoint Presentation</vt:lpstr>
      <vt:lpstr>Indicator species assessment </vt:lpstr>
      <vt:lpstr>PowerPoint Presentation</vt:lpstr>
      <vt:lpstr>Organization</vt:lpstr>
      <vt:lpstr>Resilience (counteractive capacity)</vt:lpstr>
      <vt:lpstr>Structure and function index assessment.  </vt:lpstr>
      <vt:lpstr>Single index system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31</cp:revision>
  <dcterms:created xsi:type="dcterms:W3CDTF">2013-09-10T04:44:55Z</dcterms:created>
  <dcterms:modified xsi:type="dcterms:W3CDTF">2019-11-24T19:58:11Z</dcterms:modified>
</cp:coreProperties>
</file>