
<file path=[Content_Types].xml><?xml version="1.0" encoding="utf-8"?>
<Types xmlns="http://schemas.openxmlformats.org/package/2006/content-types">
  <Default Extension="docx" ContentType="application/vnd.openxmlformats-officedocument.wordprocessingml.document"/>
  <Default Extension="jpe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53"/>
  </p:notesMasterIdLst>
  <p:sldIdLst>
    <p:sldId id="325" r:id="rId2"/>
    <p:sldId id="335" r:id="rId3"/>
    <p:sldId id="336" r:id="rId4"/>
    <p:sldId id="366" r:id="rId5"/>
    <p:sldId id="337" r:id="rId6"/>
    <p:sldId id="338" r:id="rId7"/>
    <p:sldId id="339" r:id="rId8"/>
    <p:sldId id="340" r:id="rId9"/>
    <p:sldId id="341" r:id="rId10"/>
    <p:sldId id="342" r:id="rId11"/>
    <p:sldId id="343" r:id="rId12"/>
    <p:sldId id="344" r:id="rId13"/>
    <p:sldId id="345" r:id="rId14"/>
    <p:sldId id="346" r:id="rId15"/>
    <p:sldId id="347" r:id="rId16"/>
    <p:sldId id="334" r:id="rId17"/>
    <p:sldId id="330" r:id="rId18"/>
    <p:sldId id="332" r:id="rId19"/>
    <p:sldId id="354" r:id="rId20"/>
    <p:sldId id="331" r:id="rId21"/>
    <p:sldId id="299" r:id="rId22"/>
    <p:sldId id="364" r:id="rId23"/>
    <p:sldId id="370" r:id="rId24"/>
    <p:sldId id="375" r:id="rId25"/>
    <p:sldId id="351" r:id="rId26"/>
    <p:sldId id="352" r:id="rId27"/>
    <p:sldId id="356" r:id="rId28"/>
    <p:sldId id="355" r:id="rId29"/>
    <p:sldId id="348" r:id="rId30"/>
    <p:sldId id="358" r:id="rId31"/>
    <p:sldId id="359" r:id="rId32"/>
    <p:sldId id="360" r:id="rId33"/>
    <p:sldId id="363" r:id="rId34"/>
    <p:sldId id="333" r:id="rId35"/>
    <p:sldId id="273" r:id="rId36"/>
    <p:sldId id="371" r:id="rId37"/>
    <p:sldId id="280" r:id="rId38"/>
    <p:sldId id="281" r:id="rId39"/>
    <p:sldId id="327" r:id="rId40"/>
    <p:sldId id="373" r:id="rId41"/>
    <p:sldId id="367" r:id="rId42"/>
    <p:sldId id="368" r:id="rId43"/>
    <p:sldId id="300" r:id="rId44"/>
    <p:sldId id="369" r:id="rId45"/>
    <p:sldId id="309" r:id="rId46"/>
    <p:sldId id="301" r:id="rId47"/>
    <p:sldId id="305" r:id="rId48"/>
    <p:sldId id="306" r:id="rId49"/>
    <p:sldId id="307" r:id="rId50"/>
    <p:sldId id="308" r:id="rId51"/>
    <p:sldId id="31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3" d="100"/>
          <a:sy n="63" d="100"/>
        </p:scale>
        <p:origin x="138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6F2172-5F26-4C40-B3FC-E93C11D102F1}" type="datetimeFigureOut">
              <a:rPr lang="en-US" smtClean="0"/>
              <a:pPr/>
              <a:t>11/24/2019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0DE9A6-E555-884F-967C-06385B5707BD}" type="slidenum">
              <a:rPr lang="en-US" smtClean="0"/>
              <a:pPr/>
              <a:t>‹#›</a:t>
            </a:fld>
            <a:endParaRPr lang="en-US" dirty="0"/>
          </a:p>
        </p:txBody>
      </p:sp>
    </p:spTree>
    <p:extLst>
      <p:ext uri="{BB962C8B-B14F-4D97-AF65-F5344CB8AC3E}">
        <p14:creationId xmlns:p14="http://schemas.microsoft.com/office/powerpoint/2010/main" val="1168574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A83207-0D2E-D046-BFCE-2F9DB837BC49}" type="slidenum">
              <a:rPr lang="en-US" sz="1200">
                <a:latin typeface="Calibri" charset="0"/>
              </a:rPr>
              <a:pPr eaLnBrk="1" hangingPunct="1"/>
              <a:t>9</a:t>
            </a:fld>
            <a:endParaRPr lang="en-US" sz="1200" dirty="0">
              <a:latin typeface="Calibri" charset="0"/>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dirty="0">
                <a:cs typeface="Helvetica" charset="0"/>
                <a:sym typeface="Helvetica" charset="0"/>
              </a:rPr>
              <a:t>Benton Hall, Oregon State University, circa 1900</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275BA8B5-73C7-8145-8B51-FF951CA8F83A}" type="slidenum">
              <a:rPr lang="en-US" smtClean="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6791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BA8B5-73C7-8145-8B51-FF951CA8F83A}" type="slidenum">
              <a:rPr lang="en-US" smtClean="0"/>
              <a:pPr/>
              <a:t>‹#›</a:t>
            </a:fld>
            <a:endParaRPr lang="en-US" dirty="0"/>
          </a:p>
        </p:txBody>
      </p:sp>
    </p:spTree>
    <p:extLst>
      <p:ext uri="{BB962C8B-B14F-4D97-AF65-F5344CB8AC3E}">
        <p14:creationId xmlns:p14="http://schemas.microsoft.com/office/powerpoint/2010/main" val="1202737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7838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2462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spTree>
    <p:extLst>
      <p:ext uri="{BB962C8B-B14F-4D97-AF65-F5344CB8AC3E}">
        <p14:creationId xmlns:p14="http://schemas.microsoft.com/office/powerpoint/2010/main" val="2198622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524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9300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677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43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866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spTree>
    <p:extLst>
      <p:ext uri="{BB962C8B-B14F-4D97-AF65-F5344CB8AC3E}">
        <p14:creationId xmlns:p14="http://schemas.microsoft.com/office/powerpoint/2010/main" val="218952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BA8B5-73C7-8145-8B51-FF951CA8F83A}" type="slidenum">
              <a:rPr lang="en-US" smtClean="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13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BA8B5-73C7-8145-8B51-FF951CA8F83A}" type="slidenum">
              <a:rPr lang="en-US" smtClean="0"/>
              <a:pPr/>
              <a:t>‹#›</a:t>
            </a:fld>
            <a:endParaRPr lang="en-US" dirty="0"/>
          </a:p>
        </p:txBody>
      </p:sp>
    </p:spTree>
    <p:extLst>
      <p:ext uri="{BB962C8B-B14F-4D97-AF65-F5344CB8AC3E}">
        <p14:creationId xmlns:p14="http://schemas.microsoft.com/office/powerpoint/2010/main" val="3120755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BA8B5-73C7-8145-8B51-FF951CA8F83A}" type="slidenum">
              <a:rPr lang="en-US" smtClean="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116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5BA8B5-73C7-8145-8B51-FF951CA8F83A}" type="slidenum">
              <a:rPr lang="en-US" smtClean="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134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BA8B5-73C7-8145-8B51-FF951CA8F83A}" type="slidenum">
              <a:rPr lang="en-US" smtClean="0"/>
              <a:pPr/>
              <a:t>‹#›</a:t>
            </a:fld>
            <a:endParaRPr lang="en-US" dirty="0"/>
          </a:p>
        </p:txBody>
      </p:sp>
    </p:spTree>
    <p:extLst>
      <p:ext uri="{BB962C8B-B14F-4D97-AF65-F5344CB8AC3E}">
        <p14:creationId xmlns:p14="http://schemas.microsoft.com/office/powerpoint/2010/main" val="147447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BA8B5-73C7-8145-8B51-FF951CA8F83A}" type="slidenum">
              <a:rPr lang="en-US" smtClean="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870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7CA938-76BB-E54E-B18D-8136971A6DB1}" type="datetimeFigureOut">
              <a:rPr lang="en-US" smtClean="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BA8B5-73C7-8145-8B51-FF951CA8F83A}" type="slidenum">
              <a:rPr lang="en-US" smtClean="0"/>
              <a:pPr/>
              <a:t>‹#›</a:t>
            </a:fld>
            <a:endParaRPr lang="en-US" dirty="0"/>
          </a:p>
        </p:txBody>
      </p:sp>
    </p:spTree>
    <p:extLst>
      <p:ext uri="{BB962C8B-B14F-4D97-AF65-F5344CB8AC3E}">
        <p14:creationId xmlns:p14="http://schemas.microsoft.com/office/powerpoint/2010/main" val="2121218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7CA938-76BB-E54E-B18D-8136971A6DB1}" type="datetimeFigureOut">
              <a:rPr lang="en-US" smtClean="0"/>
              <a:pPr/>
              <a:t>11/24/2019</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5BA8B5-73C7-8145-8B51-FF951CA8F83A}" type="slidenum">
              <a:rPr lang="en-US" smtClean="0"/>
              <a:pPr/>
              <a:t>‹#›</a:t>
            </a:fld>
            <a:endParaRPr lang="en-US" dirty="0"/>
          </a:p>
        </p:txBody>
      </p:sp>
    </p:spTree>
    <p:extLst>
      <p:ext uri="{BB962C8B-B14F-4D97-AF65-F5344CB8AC3E}">
        <p14:creationId xmlns:p14="http://schemas.microsoft.com/office/powerpoint/2010/main" val="302952072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A2IxZvAW_WI"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3289" y="4055680"/>
            <a:ext cx="6512511" cy="1068512"/>
          </a:xfrm>
        </p:spPr>
        <p:txBody>
          <a:bodyPr/>
          <a:lstStyle/>
          <a:p>
            <a:r>
              <a:rPr lang="en-US" dirty="0"/>
              <a:t>Did Climate Change Cause</a:t>
            </a:r>
            <a:r>
              <a:rPr lang="is-IS" dirty="0"/>
              <a:t>…?</a:t>
            </a:r>
            <a:endParaRPr lang="en-US"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289" y="63785"/>
            <a:ext cx="5104765" cy="3978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2233131" y="5137720"/>
            <a:ext cx="3984789" cy="707886"/>
          </a:xfrm>
          <a:prstGeom prst="rect">
            <a:avLst/>
          </a:prstGeom>
          <a:noFill/>
        </p:spPr>
        <p:txBody>
          <a:bodyPr wrap="square" rtlCol="0">
            <a:spAutoFit/>
          </a:bodyPr>
          <a:lstStyle/>
          <a:p>
            <a:r>
              <a:rPr lang="en-US" sz="2000" dirty="0"/>
              <a:t>Professor Bill </a:t>
            </a:r>
            <a:r>
              <a:rPr lang="en-US" sz="2000" dirty="0" err="1"/>
              <a:t>Moomaw</a:t>
            </a:r>
            <a:r>
              <a:rPr lang="en-US" sz="2000" dirty="0"/>
              <a:t>. PowerPoint No.11</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121018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775" y="1895475"/>
            <a:ext cx="4479925"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196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019175"/>
            <a:ext cx="3611563"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196611" name="Rectangle 3"/>
          <p:cNvSpPr>
            <a:spLocks/>
          </p:cNvSpPr>
          <p:nvPr/>
        </p:nvSpPr>
        <p:spPr bwMode="auto">
          <a:xfrm>
            <a:off x="2451100" y="304800"/>
            <a:ext cx="4031621"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sz="3900" dirty="0">
                <a:latin typeface="Times" charset="0"/>
                <a:ea typeface="ＭＳ Ｐゴシック" charset="0"/>
                <a:cs typeface="Times" charset="0"/>
                <a:sym typeface="Times" charset="0"/>
              </a:rPr>
              <a:t>The </a:t>
            </a:r>
            <a:r>
              <a:rPr lang="ja-JP" altLang="en-US" sz="3900" dirty="0">
                <a:latin typeface="Arial"/>
                <a:ea typeface="ＭＳ Ｐゴシック" charset="0"/>
                <a:cs typeface="Times" charset="0"/>
                <a:sym typeface="Times" charset="0"/>
              </a:rPr>
              <a:t>“</a:t>
            </a:r>
            <a:r>
              <a:rPr lang="en-US" sz="3900" dirty="0">
                <a:latin typeface="Times" charset="0"/>
                <a:ea typeface="ＭＳ Ｐゴシック" charset="0"/>
                <a:cs typeface="Times" charset="0"/>
                <a:sym typeface="Times" charset="0"/>
              </a:rPr>
              <a:t>hot car effect</a:t>
            </a:r>
            <a:r>
              <a:rPr lang="ja-JP" altLang="en-US" sz="3900" dirty="0">
                <a:latin typeface="Arial"/>
                <a:ea typeface="ＭＳ Ｐゴシック" charset="0"/>
                <a:cs typeface="Times" charset="0"/>
                <a:sym typeface="Times" charset="0"/>
              </a:rPr>
              <a:t>”</a:t>
            </a:r>
            <a:endParaRPr lang="en-US" sz="3900" dirty="0">
              <a:latin typeface="Times" charset="0"/>
              <a:ea typeface="ＭＳ Ｐゴシック" charset="0"/>
              <a:cs typeface="Times" charset="0"/>
              <a:sym typeface="Times"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888131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1" name="Object 1"/>
          <p:cNvGraphicFramePr>
            <a:graphicFrameLocks noChangeAspect="1"/>
          </p:cNvGraphicFramePr>
          <p:nvPr>
            <p:extLst>
              <p:ext uri="{D42A27DB-BD31-4B8C-83A1-F6EECF244321}">
                <p14:modId xmlns:p14="http://schemas.microsoft.com/office/powerpoint/2010/main" val="1942888405"/>
              </p:ext>
            </p:extLst>
          </p:nvPr>
        </p:nvGraphicFramePr>
        <p:xfrm>
          <a:off x="1031191" y="686582"/>
          <a:ext cx="7096809" cy="5565233"/>
        </p:xfrm>
        <a:graphic>
          <a:graphicData uri="http://schemas.openxmlformats.org/presentationml/2006/ole">
            <mc:AlternateContent xmlns:mc="http://schemas.openxmlformats.org/markup-compatibility/2006">
              <mc:Choice xmlns:v="urn:schemas-microsoft-com:vml" Requires="v">
                <p:oleObj spid="_x0000_s1050" name="Document" r:id="rId3" imgW="5943381" imgH="4660728" progId="Word.Document.12">
                  <p:embed/>
                </p:oleObj>
              </mc:Choice>
              <mc:Fallback>
                <p:oleObj name="Document" r:id="rId3" imgW="5943381" imgH="4660728" progId="Word.Document.12">
                  <p:embed/>
                  <p:pic>
                    <p:nvPicPr>
                      <p:cNvPr id="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191" y="686582"/>
                        <a:ext cx="7096809" cy="55652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1484923" y="163362"/>
            <a:ext cx="5115428" cy="523220"/>
          </a:xfrm>
          <a:prstGeom prst="rect">
            <a:avLst/>
          </a:prstGeom>
          <a:noFill/>
        </p:spPr>
        <p:txBody>
          <a:bodyPr wrap="none" rtlCol="0">
            <a:spAutoFit/>
          </a:bodyPr>
          <a:lstStyle/>
          <a:p>
            <a:r>
              <a:rPr lang="en-US" sz="2800" dirty="0"/>
              <a:t>Current Heat Balance of the Earth</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4192849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p:cNvSpPr>
          <p:nvPr/>
        </p:nvSpPr>
        <p:spPr bwMode="auto">
          <a:xfrm>
            <a:off x="1384300" y="114300"/>
            <a:ext cx="77597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600" dirty="0">
                <a:ea typeface="ＭＳ Ｐゴシック" charset="0"/>
                <a:cs typeface="Times New Roman" charset="0"/>
                <a:sym typeface="Times New Roman" charset="0"/>
              </a:rPr>
              <a:t>Father of Climate Change Science</a:t>
            </a:r>
          </a:p>
        </p:txBody>
      </p:sp>
      <p:pic>
        <p:nvPicPr>
          <p:cNvPr id="199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663700"/>
            <a:ext cx="6096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327017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16975" cy="6385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4138243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4592356"/>
            <a:ext cx="6512511" cy="1514500"/>
          </a:xfrm>
        </p:spPr>
        <p:txBody>
          <a:bodyPr>
            <a:normAutofit/>
          </a:bodyPr>
          <a:lstStyle/>
          <a:p>
            <a:r>
              <a:rPr lang="en-US" dirty="0"/>
              <a:t>So let us look at changes to the climate system</a:t>
            </a:r>
          </a:p>
        </p:txBody>
      </p:sp>
      <p:sp>
        <p:nvSpPr>
          <p:cNvPr id="3" name="Content Placeholder 2"/>
          <p:cNvSpPr>
            <a:spLocks noGrp="1"/>
          </p:cNvSpPr>
          <p:nvPr>
            <p:ph sz="quarter" idx="13"/>
          </p:nvPr>
        </p:nvSpPr>
        <p:spPr>
          <a:xfrm>
            <a:off x="1143000" y="731520"/>
            <a:ext cx="7552196" cy="3860836"/>
          </a:xfrm>
        </p:spPr>
        <p:txBody>
          <a:bodyPr>
            <a:normAutofit fontScale="92500" lnSpcReduction="10000"/>
          </a:bodyPr>
          <a:lstStyle/>
          <a:p>
            <a:r>
              <a:rPr lang="en-US" dirty="0"/>
              <a:t>The sun’s intensity has not changed much.</a:t>
            </a:r>
          </a:p>
          <a:p>
            <a:r>
              <a:rPr lang="en-US" dirty="0"/>
              <a:t>Human activity has altered the composition of the atmosphere a lot.</a:t>
            </a:r>
          </a:p>
          <a:p>
            <a:r>
              <a:rPr lang="en-US" dirty="0"/>
              <a:t>Land reflectivity has been altered by land use changes.</a:t>
            </a:r>
          </a:p>
          <a:p>
            <a:r>
              <a:rPr lang="en-US" dirty="0"/>
              <a:t>Deforestation and degradation of grasslands and soils has released a lot of carbon dioxide into the atmosphere.</a:t>
            </a:r>
          </a:p>
          <a:p>
            <a:r>
              <a:rPr lang="en-US" dirty="0"/>
              <a:t>Oceans are more acidic and the seas are warmer and rising.</a:t>
            </a:r>
          </a:p>
          <a:p>
            <a:r>
              <a:rPr lang="en-US" dirty="0"/>
              <a:t>Ice and snow cover have decreased allowing the Arctic to absorb more of the sun’s energy.</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06091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8400" y="793750"/>
            <a:ext cx="4165600" cy="575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800100"/>
            <a:ext cx="3636963" cy="299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3876675"/>
            <a:ext cx="2724150"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5" name="TextBox 8"/>
          <p:cNvSpPr txBox="1">
            <a:spLocks noChangeArrowheads="1"/>
          </p:cNvSpPr>
          <p:nvPr/>
        </p:nvSpPr>
        <p:spPr bwMode="auto">
          <a:xfrm>
            <a:off x="990600" y="4432617"/>
            <a:ext cx="2800767"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2800" dirty="0">
                <a:latin typeface="+mn-lt"/>
              </a:rPr>
              <a:t>Build up of Heat </a:t>
            </a:r>
          </a:p>
          <a:p>
            <a:r>
              <a:rPr lang="en-US" sz="2800" dirty="0">
                <a:latin typeface="+mn-lt"/>
              </a:rPr>
              <a:t>Trapping Gases in</a:t>
            </a:r>
          </a:p>
          <a:p>
            <a:r>
              <a:rPr lang="en-US" sz="2800" dirty="0">
                <a:latin typeface="+mn-lt"/>
              </a:rPr>
              <a:t>atmosphere during</a:t>
            </a:r>
          </a:p>
          <a:p>
            <a:r>
              <a:rPr lang="en-US" sz="2800" dirty="0">
                <a:latin typeface="+mn-lt"/>
              </a:rPr>
              <a:t>Past 10,000 years</a:t>
            </a:r>
          </a:p>
        </p:txBody>
      </p:sp>
      <p:sp>
        <p:nvSpPr>
          <p:cNvPr id="2" name="TextBox 1"/>
          <p:cNvSpPr txBox="1"/>
          <p:nvPr/>
        </p:nvSpPr>
        <p:spPr>
          <a:xfrm>
            <a:off x="1250462" y="312615"/>
            <a:ext cx="1556473" cy="369332"/>
          </a:xfrm>
          <a:prstGeom prst="rect">
            <a:avLst/>
          </a:prstGeom>
          <a:noFill/>
        </p:spPr>
        <p:txBody>
          <a:bodyPr wrap="none" rtlCol="0">
            <a:spAutoFit/>
          </a:bodyPr>
          <a:lstStyle/>
          <a:p>
            <a:r>
              <a:rPr lang="en-US" dirty="0"/>
              <a:t>IPCC AR5 2013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737723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3289" y="3503488"/>
            <a:ext cx="6512511" cy="1143000"/>
          </a:xfrm>
        </p:spPr>
        <p:txBody>
          <a:bodyPr>
            <a:normAutofit fontScale="90000"/>
          </a:bodyPr>
          <a:lstStyle/>
          <a:p>
            <a:r>
              <a:rPr lang="en-US" dirty="0"/>
              <a:t>Did humans alter something that caused</a:t>
            </a:r>
            <a:r>
              <a:rPr lang="is-IS" dirty="0"/>
              <a:t>…</a:t>
            </a:r>
            <a:endParaRPr lang="en-US" dirty="0"/>
          </a:p>
        </p:txBody>
      </p:sp>
      <p:sp>
        <p:nvSpPr>
          <p:cNvPr id="4" name="Content Placeholder 3"/>
          <p:cNvSpPr>
            <a:spLocks noGrp="1"/>
          </p:cNvSpPr>
          <p:nvPr>
            <p:ph sz="quarter" idx="13"/>
          </p:nvPr>
        </p:nvSpPr>
        <p:spPr/>
        <p:txBody>
          <a:bodyPr/>
          <a:lstStyle/>
          <a:p>
            <a:r>
              <a:rPr lang="en-US" dirty="0"/>
              <a:t>An increase in global temperatures?</a:t>
            </a:r>
          </a:p>
          <a:p>
            <a:r>
              <a:rPr lang="en-US" dirty="0"/>
              <a:t>An increase in melting of Greenland and glaciers?</a:t>
            </a:r>
          </a:p>
          <a:p>
            <a:r>
              <a:rPr lang="en-US" dirty="0"/>
              <a:t>An increase in sea level rise?</a:t>
            </a:r>
          </a:p>
          <a:p>
            <a:r>
              <a:rPr lang="en-US" dirty="0"/>
              <a:t>An increase in melting of Arctic sea ice?</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322807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09 at 5.46.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400"/>
            <a:ext cx="9144000" cy="543806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974308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69730"/>
          </a:xfrm>
        </p:spPr>
        <p:txBody>
          <a:bodyPr>
            <a:normAutofit/>
          </a:bodyPr>
          <a:lstStyle/>
          <a:p>
            <a:r>
              <a:rPr lang="en-US" dirty="0"/>
              <a:t>See the thermometer record of land and ocean temperatures since 1880</a:t>
            </a:r>
          </a:p>
        </p:txBody>
      </p:sp>
      <p:sp>
        <p:nvSpPr>
          <p:cNvPr id="3" name="Content Placeholder 2"/>
          <p:cNvSpPr>
            <a:spLocks noGrp="1"/>
          </p:cNvSpPr>
          <p:nvPr>
            <p:ph sz="quarter" idx="13"/>
          </p:nvPr>
        </p:nvSpPr>
        <p:spPr>
          <a:xfrm>
            <a:off x="457200" y="2369730"/>
            <a:ext cx="8229600" cy="3756433"/>
          </a:xfrm>
        </p:spPr>
        <p:txBody>
          <a:bodyPr>
            <a:normAutofit/>
          </a:bodyPr>
          <a:lstStyle/>
          <a:p>
            <a:r>
              <a:rPr lang="en-US" dirty="0"/>
              <a:t>Each dot represents the global average temperature based on thousands of sites reporting in the mean of the high and low temperature of the day.</a:t>
            </a:r>
          </a:p>
          <a:p>
            <a:r>
              <a:rPr lang="en-US" dirty="0"/>
              <a:t>A 5 year running average is shown in red.</a:t>
            </a:r>
          </a:p>
          <a:p>
            <a:r>
              <a:rPr lang="en-US" dirty="0"/>
              <a:t>Note that if one uses a 30 year average temperature to define the climate, that it would be rising.</a:t>
            </a:r>
          </a:p>
          <a:p>
            <a:r>
              <a:rPr lang="en-US" dirty="0"/>
              <a:t>But it is a lagging indicator because one year 30 years ago counts equally with the most recent year.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85781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3105835"/>
            <a:ext cx="4572000" cy="646331"/>
          </a:xfrm>
          <a:prstGeom prst="rect">
            <a:avLst/>
          </a:prstGeom>
        </p:spPr>
        <p:txBody>
          <a:bodyPr>
            <a:spAutoFit/>
          </a:bodyPr>
          <a:lstStyle/>
          <a:p>
            <a:r>
              <a:rPr lang="en-US" dirty="0">
                <a:hlinkClick r:id="rId2"/>
              </a:rPr>
              <a:t>https://www.youtube.com/watch?v=A2IxZvAW_WI</a:t>
            </a:r>
            <a:r>
              <a:rPr lang="en-US"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75206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794000"/>
          </a:xfrm>
        </p:spPr>
        <p:txBody>
          <a:bodyPr>
            <a:noAutofit/>
          </a:bodyPr>
          <a:lstStyle/>
          <a:p>
            <a:r>
              <a:rPr lang="en-US" sz="3200" dirty="0"/>
              <a:t>The question, </a:t>
            </a:r>
            <a:br>
              <a:rPr lang="en-US" sz="3200" dirty="0"/>
            </a:br>
            <a:r>
              <a:rPr lang="en-US" sz="3200" dirty="0"/>
              <a:t>“Did climate change cause …?” </a:t>
            </a:r>
            <a:br>
              <a:rPr lang="en-US" sz="3200" dirty="0"/>
            </a:br>
            <a:r>
              <a:rPr lang="en-US" sz="3200" dirty="0"/>
              <a:t>is asked whenever an unusual weather event occurs</a:t>
            </a:r>
          </a:p>
        </p:txBody>
      </p:sp>
      <p:sp>
        <p:nvSpPr>
          <p:cNvPr id="3" name="Content Placeholder 2"/>
          <p:cNvSpPr>
            <a:spLocks noGrp="1"/>
          </p:cNvSpPr>
          <p:nvPr>
            <p:ph sz="quarter" idx="13"/>
          </p:nvPr>
        </p:nvSpPr>
        <p:spPr>
          <a:xfrm>
            <a:off x="1143000" y="2564879"/>
            <a:ext cx="6400800" cy="3029001"/>
          </a:xfrm>
        </p:spPr>
        <p:txBody>
          <a:bodyPr>
            <a:normAutofit fontScale="92500" lnSpcReduction="10000"/>
          </a:bodyPr>
          <a:lstStyle/>
          <a:p>
            <a:pPr marL="45720" indent="0">
              <a:buNone/>
            </a:pPr>
            <a:endParaRPr lang="en-US" dirty="0"/>
          </a:p>
          <a:p>
            <a:r>
              <a:rPr lang="en-US" sz="2800" dirty="0"/>
              <a:t>Scientists often answer</a:t>
            </a:r>
          </a:p>
          <a:p>
            <a:pPr lvl="1"/>
            <a:r>
              <a:rPr lang="en-US" sz="2400" dirty="0"/>
              <a:t>“No single event can be caused by climate change”</a:t>
            </a:r>
          </a:p>
          <a:p>
            <a:pPr marL="457200" lvl="1" indent="0">
              <a:buNone/>
            </a:pPr>
            <a:endParaRPr lang="en-US" sz="2400" dirty="0"/>
          </a:p>
          <a:p>
            <a:r>
              <a:rPr lang="en-US" sz="2800" dirty="0"/>
              <a:t>I, Bill Moomaw, have often given this “safe” answer: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61716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mplete-tavg-decadal-2013-jan.mo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117475"/>
            <a:ext cx="9102725" cy="6016625"/>
          </a:xfr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542994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2015 is the warmest year on record</a:t>
            </a:r>
          </a:p>
        </p:txBody>
      </p:sp>
      <p:sp>
        <p:nvSpPr>
          <p:cNvPr id="3" name="Content Placeholder 2"/>
          <p:cNvSpPr>
            <a:spLocks noGrp="1"/>
          </p:cNvSpPr>
          <p:nvPr>
            <p:ph sz="quarter" idx="13"/>
          </p:nvPr>
        </p:nvSpPr>
        <p:spPr>
          <a:xfrm>
            <a:off x="1176866" y="2062480"/>
            <a:ext cx="6400800" cy="3474720"/>
          </a:xfrm>
        </p:spPr>
        <p:txBody>
          <a:bodyPr>
            <a:normAutofit fontScale="92500" lnSpcReduction="20000"/>
          </a:bodyPr>
          <a:lstStyle/>
          <a:p>
            <a:r>
              <a:rPr lang="en-US" dirty="0"/>
              <a:t>2015 rose above the 2014 previous record boosted by El Nino warming.</a:t>
            </a:r>
          </a:p>
          <a:p>
            <a:r>
              <a:rPr lang="en-US" dirty="0"/>
              <a:t>“The year 2015 was the warmest year across global land and ocean surfaces since records began in 1880. </a:t>
            </a:r>
          </a:p>
          <a:p>
            <a:r>
              <a:rPr lang="en-US" dirty="0"/>
              <a:t>This also marks the 39</a:t>
            </a:r>
            <a:r>
              <a:rPr lang="en-US" baseline="30000" dirty="0"/>
              <a:t>th</a:t>
            </a:r>
            <a:r>
              <a:rPr lang="en-US" dirty="0"/>
              <a:t> consecutive year (since 1977) that the yearly global temperature was above average. </a:t>
            </a:r>
          </a:p>
          <a:p>
            <a:r>
              <a:rPr lang="en-US" dirty="0"/>
              <a:t>Including 2014, 15 of the 16 warmest years in the 136-year period of record have occurred in the 21</a:t>
            </a:r>
            <a:r>
              <a:rPr lang="en-US" baseline="30000" dirty="0"/>
              <a:t>st</a:t>
            </a:r>
            <a:r>
              <a:rPr lang="en-US" dirty="0"/>
              <a:t> century. 1998 currently ranks as the fourth warmest year on record.”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576055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Consecutive warmest years</a:t>
            </a:r>
          </a:p>
        </p:txBody>
      </p:sp>
      <p:sp>
        <p:nvSpPr>
          <p:cNvPr id="3" name="Content Placeholder 2"/>
          <p:cNvSpPr>
            <a:spLocks noGrp="1"/>
          </p:cNvSpPr>
          <p:nvPr>
            <p:ph sz="quarter" idx="13"/>
          </p:nvPr>
        </p:nvSpPr>
        <p:spPr>
          <a:xfrm>
            <a:off x="1176866" y="2219204"/>
            <a:ext cx="6941578" cy="3982973"/>
          </a:xfrm>
        </p:spPr>
        <p:txBody>
          <a:bodyPr/>
          <a:lstStyle/>
          <a:p>
            <a:r>
              <a:rPr lang="en-US" dirty="0"/>
              <a:t>2015 is the 38</a:t>
            </a:r>
            <a:r>
              <a:rPr lang="en-US" baseline="30000" dirty="0"/>
              <a:t>th</a:t>
            </a:r>
            <a:r>
              <a:rPr lang="en-US" dirty="0"/>
              <a:t> consecutive year that is warmer than the average year for 20</a:t>
            </a:r>
            <a:r>
              <a:rPr lang="en-US" baseline="30000" dirty="0"/>
              <a:t>th</a:t>
            </a:r>
            <a:r>
              <a:rPr lang="en-US" dirty="0"/>
              <a:t> century</a:t>
            </a:r>
          </a:p>
          <a:p>
            <a:endParaRPr lang="en-US" dirty="0"/>
          </a:p>
          <a:p>
            <a:r>
              <a:rPr lang="en-US" dirty="0"/>
              <a:t>Every month for the past 30 years has exceeded the average for that month in the 20</a:t>
            </a:r>
            <a:r>
              <a:rPr lang="en-US" baseline="30000" dirty="0"/>
              <a:t>th</a:t>
            </a:r>
            <a:r>
              <a:rPr lang="en-US" dirty="0"/>
              <a:t> century</a:t>
            </a:r>
          </a:p>
          <a:p>
            <a:r>
              <a:rPr lang="en-US" sz="1600" dirty="0"/>
              <a:t>NOAA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446614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5744" y="4509328"/>
            <a:ext cx="6512511" cy="1143000"/>
          </a:xfrm>
        </p:spPr>
        <p:txBody>
          <a:bodyPr>
            <a:normAutofit fontScale="90000"/>
          </a:bodyPr>
          <a:lstStyle/>
          <a:p>
            <a:r>
              <a:rPr lang="en-US" dirty="0"/>
              <a:t>Did humans alter something that caused</a:t>
            </a:r>
            <a:r>
              <a:rPr lang="is-IS" dirty="0"/>
              <a:t>…</a:t>
            </a:r>
            <a:endParaRPr lang="en-US" dirty="0"/>
          </a:p>
        </p:txBody>
      </p:sp>
      <p:sp>
        <p:nvSpPr>
          <p:cNvPr id="4" name="Content Placeholder 3"/>
          <p:cNvSpPr>
            <a:spLocks noGrp="1"/>
          </p:cNvSpPr>
          <p:nvPr>
            <p:ph sz="quarter" idx="13"/>
          </p:nvPr>
        </p:nvSpPr>
        <p:spPr>
          <a:xfrm>
            <a:off x="1254760" y="833120"/>
            <a:ext cx="6400800" cy="3474720"/>
          </a:xfrm>
        </p:spPr>
        <p:txBody>
          <a:bodyPr/>
          <a:lstStyle/>
          <a:p>
            <a:r>
              <a:rPr lang="en-US" dirty="0"/>
              <a:t>An increase in global temperatures?</a:t>
            </a:r>
          </a:p>
          <a:p>
            <a:r>
              <a:rPr lang="en-US" dirty="0"/>
              <a:t>An increase in melting of Greenland and glaciers?</a:t>
            </a:r>
          </a:p>
          <a:p>
            <a:r>
              <a:rPr lang="en-US" dirty="0"/>
              <a:t>An increase in sea level rise?</a:t>
            </a:r>
          </a:p>
          <a:p>
            <a:r>
              <a:rPr lang="en-US" dirty="0"/>
              <a:t>An increase in melting of Arctic sea ice?</a:t>
            </a:r>
          </a:p>
          <a:p>
            <a:r>
              <a:rPr lang="en-US" dirty="0"/>
              <a:t>An increase in ocean acidification?</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4028043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09 at 5.46.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510400"/>
            <a:ext cx="8056880" cy="543806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13696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1C6236B-8DC6-6A4F-90BA-0C295C62369B}" type="slidenum">
              <a:rPr lang="en-US"/>
              <a:pPr/>
              <a:t>25</a:t>
            </a:fld>
            <a:endParaRPr lang="en-US" dirty="0"/>
          </a:p>
        </p:txBody>
      </p:sp>
      <p:pic>
        <p:nvPicPr>
          <p:cNvPr id="2181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20" y="308875"/>
            <a:ext cx="8487480" cy="5985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171035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BC7AF04-273E-9C4B-A52E-6121657EB993}" type="slidenum">
              <a:rPr lang="en-US"/>
              <a:pPr/>
              <a:t>26</a:t>
            </a:fld>
            <a:endParaRPr lang="en-US" dirty="0"/>
          </a:p>
        </p:txBody>
      </p:sp>
      <p:pic>
        <p:nvPicPr>
          <p:cNvPr id="2191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99" y="1"/>
            <a:ext cx="8284633" cy="585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105074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09 at 6.39.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689"/>
            <a:ext cx="9144000" cy="57868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277710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1-09 at 6.35.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61" y="377543"/>
            <a:ext cx="7621170" cy="4788817"/>
          </a:xfrm>
          <a:prstGeom prst="rect">
            <a:avLst/>
          </a:prstGeom>
        </p:spPr>
      </p:pic>
      <p:sp>
        <p:nvSpPr>
          <p:cNvPr id="2" name="TextBox 1"/>
          <p:cNvSpPr txBox="1"/>
          <p:nvPr/>
        </p:nvSpPr>
        <p:spPr>
          <a:xfrm>
            <a:off x="892061" y="5360409"/>
            <a:ext cx="7728874" cy="646331"/>
          </a:xfrm>
          <a:prstGeom prst="rect">
            <a:avLst/>
          </a:prstGeom>
          <a:noFill/>
        </p:spPr>
        <p:txBody>
          <a:bodyPr wrap="none" rtlCol="0">
            <a:spAutoFit/>
          </a:bodyPr>
          <a:lstStyle/>
          <a:p>
            <a:r>
              <a:rPr lang="en-US" dirty="0"/>
              <a:t>If all of Greenland melts, it will raise sea level by 7 meters or 21 feet</a:t>
            </a:r>
          </a:p>
          <a:p>
            <a:r>
              <a:rPr lang="en-US" dirty="0"/>
              <a:t>If all of Antarctica melts, it swill raise sea level by  60meters or 200 feet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787235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figure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8839200" cy="5760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5"/>
          <p:cNvSpPr>
            <a:spLocks noChangeArrowheads="1"/>
          </p:cNvSpPr>
          <p:nvPr/>
        </p:nvSpPr>
        <p:spPr bwMode="auto">
          <a:xfrm>
            <a:off x="152400" y="5726112"/>
            <a:ext cx="5181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Calibri" charset="0"/>
              </a:rPr>
              <a:t>Sea-level change 1970-2010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77747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169" y="4246083"/>
            <a:ext cx="6512511" cy="994861"/>
          </a:xfrm>
        </p:spPr>
        <p:txBody>
          <a:bodyPr>
            <a:noAutofit/>
          </a:bodyPr>
          <a:lstStyle/>
          <a:p>
            <a:r>
              <a:rPr lang="en-US" sz="4400" dirty="0"/>
              <a:t>Wrong question and wrong answer!</a:t>
            </a:r>
          </a:p>
        </p:txBody>
      </p:sp>
      <p:sp>
        <p:nvSpPr>
          <p:cNvPr id="3" name="Content Placeholder 2"/>
          <p:cNvSpPr>
            <a:spLocks noGrp="1"/>
          </p:cNvSpPr>
          <p:nvPr>
            <p:ph sz="quarter" idx="13"/>
          </p:nvPr>
        </p:nvSpPr>
        <p:spPr>
          <a:xfrm>
            <a:off x="1142999" y="731520"/>
            <a:ext cx="6975465" cy="3474720"/>
          </a:xfrm>
        </p:spPr>
        <p:txBody>
          <a:bodyPr>
            <a:noAutofit/>
          </a:bodyPr>
          <a:lstStyle/>
          <a:p>
            <a:r>
              <a:rPr lang="en-US" sz="3200" dirty="0"/>
              <a:t>Climate change does not </a:t>
            </a:r>
            <a:r>
              <a:rPr lang="en-US" sz="3200" i="1" dirty="0"/>
              <a:t>cause</a:t>
            </a:r>
            <a:r>
              <a:rPr lang="en-US" sz="3200" dirty="0"/>
              <a:t> anything.</a:t>
            </a:r>
          </a:p>
          <a:p>
            <a:r>
              <a:rPr lang="en-US" sz="2400" dirty="0"/>
              <a:t>“Change” is a noun and not a verb.</a:t>
            </a:r>
          </a:p>
          <a:p>
            <a:r>
              <a:rPr lang="en-US" sz="3200" dirty="0"/>
              <a:t>Climate change is the </a:t>
            </a:r>
            <a:r>
              <a:rPr lang="en-US" sz="3200" i="1" dirty="0"/>
              <a:t>result</a:t>
            </a:r>
            <a:r>
              <a:rPr lang="en-US" sz="3200" dirty="0"/>
              <a:t> of changes in the climate system.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706159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10 at 4.2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78" y="205933"/>
            <a:ext cx="8367829" cy="6103428"/>
          </a:xfrm>
          <a:prstGeom prst="rect">
            <a:avLst/>
          </a:prstGeom>
        </p:spPr>
      </p:pic>
      <p:sp>
        <p:nvSpPr>
          <p:cNvPr id="6" name="TextBox 5"/>
          <p:cNvSpPr txBox="1"/>
          <p:nvPr/>
        </p:nvSpPr>
        <p:spPr>
          <a:xfrm>
            <a:off x="1123537" y="5973143"/>
            <a:ext cx="7852630" cy="646331"/>
          </a:xfrm>
          <a:prstGeom prst="rect">
            <a:avLst/>
          </a:prstGeom>
          <a:noFill/>
        </p:spPr>
        <p:txBody>
          <a:bodyPr wrap="none" rtlCol="0">
            <a:spAutoFit/>
          </a:bodyPr>
          <a:lstStyle/>
          <a:p>
            <a:r>
              <a:rPr lang="en-US" dirty="0"/>
              <a:t>http://nsidc.org/arcticseaicenews/2015/10/2015-melt-season-in-review/ </a:t>
            </a:r>
          </a:p>
          <a:p>
            <a:endParaRPr lang="en-US" dirty="0"/>
          </a:p>
        </p:txBody>
      </p:sp>
      <p:sp>
        <p:nvSpPr>
          <p:cNvPr id="7" name="TextBox 6"/>
          <p:cNvSpPr txBox="1"/>
          <p:nvPr/>
        </p:nvSpPr>
        <p:spPr>
          <a:xfrm>
            <a:off x="1563181" y="5227469"/>
            <a:ext cx="4542229" cy="461665"/>
          </a:xfrm>
          <a:prstGeom prst="rect">
            <a:avLst/>
          </a:prstGeom>
          <a:noFill/>
        </p:spPr>
        <p:txBody>
          <a:bodyPr wrap="none" rtlCol="0">
            <a:spAutoFit/>
          </a:bodyPr>
          <a:lstStyle/>
          <a:p>
            <a:r>
              <a:rPr lang="en-US" sz="2400" dirty="0"/>
              <a:t>National Snow and Ice Data Center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832167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1-09 at 5.14.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9452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827577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270000" y="1691481"/>
            <a:ext cx="6400800" cy="3475037"/>
          </a:xfrm>
        </p:spPr>
        <p:txBody>
          <a:bodyPr/>
          <a:lstStyle/>
          <a:p>
            <a:r>
              <a:rPr lang="en-US" dirty="0"/>
              <a:t>Adding heat trapping gases to the atmosphere increased land air and ocean temperatures.</a:t>
            </a:r>
          </a:p>
          <a:p>
            <a:r>
              <a:rPr lang="en-US" dirty="0"/>
              <a:t>This led to melting of Greenland and glaciers.</a:t>
            </a:r>
          </a:p>
          <a:p>
            <a:r>
              <a:rPr lang="en-US" dirty="0"/>
              <a:t>The two changes increased sea level.</a:t>
            </a:r>
          </a:p>
          <a:p>
            <a:r>
              <a:rPr lang="en-US" dirty="0"/>
              <a:t>Arctic sea ice has melted by more than half in the past 38 years.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936310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3634740"/>
            <a:ext cx="6512511" cy="1143000"/>
          </a:xfrm>
        </p:spPr>
        <p:txBody>
          <a:bodyPr>
            <a:normAutofit fontScale="90000"/>
          </a:bodyPr>
          <a:lstStyle/>
          <a:p>
            <a:r>
              <a:rPr lang="en-US" dirty="0"/>
              <a:t>Did humans alter something that caused</a:t>
            </a:r>
            <a:r>
              <a:rPr lang="is-IS" dirty="0"/>
              <a:t>…</a:t>
            </a:r>
            <a:br>
              <a:rPr lang="is-IS" dirty="0"/>
            </a:br>
            <a:endParaRPr lang="en-US" dirty="0"/>
          </a:p>
        </p:txBody>
      </p:sp>
      <p:sp>
        <p:nvSpPr>
          <p:cNvPr id="3" name="Content Placeholder 2"/>
          <p:cNvSpPr>
            <a:spLocks noGrp="1"/>
          </p:cNvSpPr>
          <p:nvPr>
            <p:ph sz="quarter" idx="13"/>
          </p:nvPr>
        </p:nvSpPr>
        <p:spPr/>
        <p:txBody>
          <a:bodyPr/>
          <a:lstStyle/>
          <a:p>
            <a:r>
              <a:rPr lang="en-US" dirty="0"/>
              <a:t>Hurricane Sandy?</a:t>
            </a:r>
          </a:p>
          <a:p>
            <a:r>
              <a:rPr lang="en-US" sz="2400" dirty="0"/>
              <a:t>Typhoon Haiyan (2013) and Typhoon Hagupit (2014) in Philippines?</a:t>
            </a:r>
          </a:p>
          <a:p>
            <a:r>
              <a:rPr lang="en-US" sz="2400" dirty="0"/>
              <a:t> Four year California drought, and drought else where?</a:t>
            </a:r>
          </a:p>
          <a:p>
            <a:r>
              <a:rPr lang="en-US" sz="2400" dirty="0"/>
              <a:t>Increased wildfires?</a:t>
            </a:r>
          </a:p>
          <a:p>
            <a:endParaRPr lang="en-US" sz="2400" dirty="0"/>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764557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3945448"/>
            <a:ext cx="6512511" cy="1143000"/>
          </a:xfrm>
        </p:spPr>
        <p:txBody>
          <a:bodyPr>
            <a:normAutofit fontScale="90000"/>
          </a:bodyPr>
          <a:lstStyle/>
          <a:p>
            <a:r>
              <a:rPr lang="en-US" dirty="0"/>
              <a:t>Extreme weather and climate change</a:t>
            </a:r>
            <a:br>
              <a:rPr lang="en-US" dirty="0"/>
            </a:br>
            <a:r>
              <a:rPr lang="en-US" dirty="0"/>
              <a:t>NOAA </a:t>
            </a:r>
            <a:r>
              <a:rPr lang="en-US" sz="1600" dirty="0"/>
              <a:t>December 23, 2016</a:t>
            </a:r>
            <a:endParaRPr lang="en-US" dirty="0"/>
          </a:p>
        </p:txBody>
      </p:sp>
      <p:sp>
        <p:nvSpPr>
          <p:cNvPr id="3" name="Content Placeholder 2"/>
          <p:cNvSpPr>
            <a:spLocks noGrp="1"/>
          </p:cNvSpPr>
          <p:nvPr>
            <p:ph sz="quarter" idx="13"/>
          </p:nvPr>
        </p:nvSpPr>
        <p:spPr/>
        <p:txBody>
          <a:bodyPr/>
          <a:lstStyle/>
          <a:p>
            <a:r>
              <a:rPr lang="en-US" dirty="0"/>
              <a:t>“Without exception, all the heat-related events studied in this year’s report were found to have been made more intense or likely due to human-induced climate change, and this was discernible even for those events strongly influenced by the 2015 El Niño.” — from Explaining Extreme Events From A Climate Perspective 2015.</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440124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8121650" cy="614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Box 4"/>
          <p:cNvSpPr txBox="1">
            <a:spLocks noChangeArrowheads="1"/>
          </p:cNvSpPr>
          <p:nvPr/>
        </p:nvSpPr>
        <p:spPr bwMode="auto">
          <a:xfrm>
            <a:off x="4419600" y="2590800"/>
            <a:ext cx="1120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Sandy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760069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74663"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defTabSz="914400"/>
            <a:r>
              <a:rPr lang="en-US" sz="4400" dirty="0">
                <a:latin typeface="+mn-lt"/>
              </a:rPr>
              <a:t>Storm activity in Massachusetts</a:t>
            </a:r>
          </a:p>
        </p:txBody>
      </p:sp>
      <p:pic>
        <p:nvPicPr>
          <p:cNvPr id="88069" name="Picture 4" descr="wav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1600201"/>
            <a:ext cx="70389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552345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0"/>
            <a:ext cx="8222661" cy="62026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113094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2-22 at 8.49.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58" y="0"/>
            <a:ext cx="5118100" cy="3441700"/>
          </a:xfrm>
          <a:prstGeom prst="rect">
            <a:avLst/>
          </a:prstGeom>
        </p:spPr>
      </p:pic>
      <p:pic>
        <p:nvPicPr>
          <p:cNvPr id="3" name="Picture 2" descr="Screen Shot 2014-12-22 at 8.50.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954" y="2875519"/>
            <a:ext cx="6684809" cy="3002280"/>
          </a:xfrm>
          <a:prstGeom prst="rect">
            <a:avLst/>
          </a:prstGeom>
        </p:spPr>
      </p:pic>
      <p:sp>
        <p:nvSpPr>
          <p:cNvPr id="4" name="TextBox 3"/>
          <p:cNvSpPr txBox="1"/>
          <p:nvPr/>
        </p:nvSpPr>
        <p:spPr>
          <a:xfrm>
            <a:off x="5588000" y="1387231"/>
            <a:ext cx="3592924" cy="523220"/>
          </a:xfrm>
          <a:prstGeom prst="rect">
            <a:avLst/>
          </a:prstGeom>
          <a:noFill/>
        </p:spPr>
        <p:txBody>
          <a:bodyPr wrap="square" rtlCol="0">
            <a:spAutoFit/>
          </a:bodyPr>
          <a:lstStyle/>
          <a:p>
            <a:r>
              <a:rPr lang="en-US" sz="2800" dirty="0"/>
              <a:t>Typhoon Haiyan 2013</a:t>
            </a:r>
          </a:p>
        </p:txBody>
      </p:sp>
      <p:sp>
        <p:nvSpPr>
          <p:cNvPr id="6" name="TextBox 5"/>
          <p:cNvSpPr txBox="1"/>
          <p:nvPr/>
        </p:nvSpPr>
        <p:spPr>
          <a:xfrm>
            <a:off x="1" y="4923692"/>
            <a:ext cx="2415088" cy="954107"/>
          </a:xfrm>
          <a:prstGeom prst="rect">
            <a:avLst/>
          </a:prstGeom>
          <a:noFill/>
        </p:spPr>
        <p:txBody>
          <a:bodyPr wrap="square" rtlCol="0">
            <a:spAutoFit/>
          </a:bodyPr>
          <a:lstStyle/>
          <a:p>
            <a:r>
              <a:rPr lang="en-US" sz="2800" dirty="0"/>
              <a:t> Typhoon</a:t>
            </a:r>
          </a:p>
          <a:p>
            <a:r>
              <a:rPr lang="en-US" sz="2800" dirty="0"/>
              <a:t> Hagupit 2014</a:t>
            </a:r>
          </a:p>
        </p:txBody>
      </p:sp>
      <p:sp>
        <p:nvSpPr>
          <p:cNvPr id="7" name="TextBox 6"/>
          <p:cNvSpPr txBox="1"/>
          <p:nvPr/>
        </p:nvSpPr>
        <p:spPr>
          <a:xfrm>
            <a:off x="5763846" y="312615"/>
            <a:ext cx="1773492" cy="523220"/>
          </a:xfrm>
          <a:prstGeom prst="rect">
            <a:avLst/>
          </a:prstGeom>
          <a:noFill/>
        </p:spPr>
        <p:txBody>
          <a:bodyPr wrap="none" rtlCol="0">
            <a:spAutoFit/>
          </a:bodyPr>
          <a:lstStyle/>
          <a:p>
            <a:r>
              <a:rPr lang="en-US" sz="2800" dirty="0"/>
              <a:t>Philippines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437206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1-10 at 4.11.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261"/>
            <a:ext cx="9144000" cy="530779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9909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better question</a:t>
            </a:r>
          </a:p>
        </p:txBody>
      </p:sp>
      <p:sp>
        <p:nvSpPr>
          <p:cNvPr id="3" name="Content Placeholder 2"/>
          <p:cNvSpPr>
            <a:spLocks noGrp="1"/>
          </p:cNvSpPr>
          <p:nvPr>
            <p:ph sz="quarter" idx="13"/>
          </p:nvPr>
        </p:nvSpPr>
        <p:spPr>
          <a:xfrm>
            <a:off x="1285240" y="2042160"/>
            <a:ext cx="6400800" cy="3474720"/>
          </a:xfrm>
        </p:spPr>
        <p:txBody>
          <a:bodyPr>
            <a:normAutofit fontScale="92500" lnSpcReduction="20000"/>
          </a:bodyPr>
          <a:lstStyle/>
          <a:p>
            <a:pPr marL="45720" indent="0">
              <a:buNone/>
            </a:pPr>
            <a:endParaRPr lang="en-US" sz="3200" dirty="0"/>
          </a:p>
          <a:p>
            <a:r>
              <a:rPr lang="en-US" sz="3200" dirty="0"/>
              <a:t>Did a weather event happen in a </a:t>
            </a:r>
            <a:r>
              <a:rPr lang="en-US" sz="3200" b="1" i="1" u="sng" dirty="0"/>
              <a:t>human changed </a:t>
            </a:r>
            <a:r>
              <a:rPr lang="en-US" sz="3200" dirty="0"/>
              <a:t>climate system?</a:t>
            </a:r>
          </a:p>
          <a:p>
            <a:r>
              <a:rPr lang="en-US" sz="3200" dirty="0"/>
              <a:t>Did this type of event happen with increasing frequency?</a:t>
            </a:r>
          </a:p>
          <a:p>
            <a:r>
              <a:rPr lang="en-US" sz="3200" dirty="0"/>
              <a:t>Then it may well be a result of a </a:t>
            </a:r>
            <a:r>
              <a:rPr lang="en-US" sz="3200" b="1" i="1" u="sng" dirty="0"/>
              <a:t>changed climate</a:t>
            </a:r>
            <a:r>
              <a:rPr lang="en-US" sz="3200" dirty="0"/>
              <a:t>!</a:t>
            </a:r>
          </a:p>
          <a:p>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559346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rucks are stranded on main highway flooded by water in Baseera near Multan, Pakistan on Frida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0138" y="1116013"/>
            <a:ext cx="8043862" cy="505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1793289" y="4974407"/>
            <a:ext cx="6512511" cy="1349439"/>
          </a:xfrm>
        </p:spPr>
        <p:txBody>
          <a:bodyPr rtlCol="0">
            <a:normAutofit/>
          </a:bodyPr>
          <a:lstStyle/>
          <a:p>
            <a:pPr eaLnBrk="1" fontAlgn="auto" hangingPunct="1">
              <a:spcAft>
                <a:spcPts val="0"/>
              </a:spcAft>
              <a:defRPr/>
            </a:pPr>
            <a:r>
              <a:rPr lang="en-US" dirty="0">
                <a:solidFill>
                  <a:srgbClr val="0000FF"/>
                </a:solidFill>
                <a:ea typeface="+mj-ea"/>
                <a:cs typeface="+mj-cs"/>
              </a:rPr>
              <a:t>Flood in Pakistan 2010 millions affected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4261675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10 at 1.42.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30800" cy="3136900"/>
          </a:xfrm>
          <a:prstGeom prst="rect">
            <a:avLst/>
          </a:prstGeom>
        </p:spPr>
      </p:pic>
      <p:pic>
        <p:nvPicPr>
          <p:cNvPr id="3" name="Picture 2" descr="Screen Shot 2017-01-10 at 1.46.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583" y="2460314"/>
            <a:ext cx="5805417" cy="3803326"/>
          </a:xfrm>
          <a:prstGeom prst="rect">
            <a:avLst/>
          </a:prstGeom>
        </p:spPr>
      </p:pic>
      <p:sp>
        <p:nvSpPr>
          <p:cNvPr id="4" name="TextBox 3"/>
          <p:cNvSpPr txBox="1"/>
          <p:nvPr/>
        </p:nvSpPr>
        <p:spPr>
          <a:xfrm>
            <a:off x="5423752" y="429027"/>
            <a:ext cx="3275256" cy="369332"/>
          </a:xfrm>
          <a:prstGeom prst="rect">
            <a:avLst/>
          </a:prstGeom>
          <a:noFill/>
        </p:spPr>
        <p:txBody>
          <a:bodyPr wrap="none" rtlCol="0">
            <a:spAutoFit/>
          </a:bodyPr>
          <a:lstStyle/>
          <a:p>
            <a:r>
              <a:rPr lang="en-US" dirty="0"/>
              <a:t>WILDFIRES IN AMERICAN WEST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660376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10 at 1.44.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5416"/>
            <a:ext cx="9144000" cy="515304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380045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measures</a:t>
            </a:r>
          </a:p>
        </p:txBody>
      </p:sp>
      <p:sp>
        <p:nvSpPr>
          <p:cNvPr id="3" name="Content Placeholder 2"/>
          <p:cNvSpPr>
            <a:spLocks noGrp="1"/>
          </p:cNvSpPr>
          <p:nvPr>
            <p:ph sz="quarter" idx="13"/>
          </p:nvPr>
        </p:nvSpPr>
        <p:spPr>
          <a:xfrm>
            <a:off x="1254760" y="2219204"/>
            <a:ext cx="6400800" cy="3474720"/>
          </a:xfrm>
        </p:spPr>
        <p:txBody>
          <a:bodyPr>
            <a:normAutofit/>
          </a:bodyPr>
          <a:lstStyle/>
          <a:p>
            <a:r>
              <a:rPr lang="en-US" dirty="0"/>
              <a:t>Global precipitation has increased because with a warmer ocean, more water evaporates, and with a warmer atmosphere, lore water can be in the air.</a:t>
            </a:r>
          </a:p>
          <a:p>
            <a:r>
              <a:rPr lang="en-US" dirty="0"/>
              <a:t>The percentage of extreme precipitation events has increased.</a:t>
            </a:r>
          </a:p>
          <a:p>
            <a:r>
              <a:rPr lang="en-US" dirty="0"/>
              <a:t>Wet areas have become wetter, and dry areas have become drier as precipitation comes locally to areas in intense downpours.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225254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1-10 at 1.53.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5167"/>
            <a:ext cx="9144000" cy="514223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192068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2-22 at 10.36.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720" y="867019"/>
            <a:ext cx="7487920" cy="3619500"/>
          </a:xfrm>
          <a:prstGeom prst="rect">
            <a:avLst/>
          </a:prstGeom>
        </p:spPr>
      </p:pic>
      <p:sp>
        <p:nvSpPr>
          <p:cNvPr id="5" name="TextBox 4"/>
          <p:cNvSpPr txBox="1"/>
          <p:nvPr/>
        </p:nvSpPr>
        <p:spPr>
          <a:xfrm>
            <a:off x="1524000" y="4884615"/>
            <a:ext cx="3476169" cy="369332"/>
          </a:xfrm>
          <a:prstGeom prst="rect">
            <a:avLst/>
          </a:prstGeom>
          <a:noFill/>
        </p:spPr>
        <p:txBody>
          <a:bodyPr wrap="none" rtlCol="0">
            <a:spAutoFit/>
          </a:bodyPr>
          <a:lstStyle/>
          <a:p>
            <a:r>
              <a:rPr lang="en-US" dirty="0"/>
              <a:t>Precipitation record IPCC AR5 2013</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637918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73050"/>
            <a:ext cx="8813800" cy="5716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788199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the right question</a:t>
            </a:r>
          </a:p>
        </p:txBody>
      </p:sp>
      <p:sp>
        <p:nvSpPr>
          <p:cNvPr id="3" name="Content Placeholder 2"/>
          <p:cNvSpPr>
            <a:spLocks noGrp="1"/>
          </p:cNvSpPr>
          <p:nvPr>
            <p:ph sz="quarter" idx="13"/>
          </p:nvPr>
        </p:nvSpPr>
        <p:spPr>
          <a:xfrm>
            <a:off x="1142999" y="2219204"/>
            <a:ext cx="6843879" cy="3474720"/>
          </a:xfrm>
        </p:spPr>
        <p:txBody>
          <a:bodyPr>
            <a:normAutofit fontScale="85000" lnSpcReduction="20000"/>
          </a:bodyPr>
          <a:lstStyle/>
          <a:p>
            <a:r>
              <a:rPr lang="en-US" sz="3200" dirty="0"/>
              <a:t>Did the climate system change?</a:t>
            </a:r>
          </a:p>
          <a:p>
            <a:r>
              <a:rPr lang="en-US" sz="3200" dirty="0"/>
              <a:t>Did that change the climate?</a:t>
            </a:r>
          </a:p>
          <a:p>
            <a:r>
              <a:rPr lang="en-US" sz="3200" dirty="0"/>
              <a:t>Has there been a change in the frequency, intensity or type of events that lie outside the natural variability of climate?</a:t>
            </a:r>
          </a:p>
          <a:p>
            <a:r>
              <a:rPr lang="en-US" sz="3200" dirty="0"/>
              <a:t>Did human actions alter the climate system?</a:t>
            </a:r>
          </a:p>
          <a:p>
            <a:endParaRPr lang="en-US" dirty="0"/>
          </a:p>
          <a:p>
            <a:pPr marL="0" indent="0">
              <a:buNone/>
            </a:pPr>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358981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4206240"/>
            <a:ext cx="6512511" cy="2267027"/>
          </a:xfrm>
        </p:spPr>
        <p:txBody>
          <a:bodyPr/>
          <a:lstStyle/>
          <a:p>
            <a:r>
              <a:rPr lang="en-US" dirty="0"/>
              <a:t>Yes, humans have changed the climate system</a:t>
            </a:r>
          </a:p>
        </p:txBody>
      </p:sp>
      <p:sp>
        <p:nvSpPr>
          <p:cNvPr id="3" name="Content Placeholder 2"/>
          <p:cNvSpPr>
            <a:spLocks noGrp="1"/>
          </p:cNvSpPr>
          <p:nvPr>
            <p:ph sz="quarter" idx="13"/>
          </p:nvPr>
        </p:nvSpPr>
        <p:spPr/>
        <p:txBody>
          <a:bodyPr>
            <a:normAutofit fontScale="92500" lnSpcReduction="10000"/>
          </a:bodyPr>
          <a:lstStyle/>
          <a:p>
            <a:r>
              <a:rPr lang="en-US" dirty="0"/>
              <a:t>Many of the observed changes in the weather qualify as having occurred in a </a:t>
            </a:r>
            <a:r>
              <a:rPr lang="en-US" i="1" dirty="0"/>
              <a:t>climate that has changed because the climate system has changed.</a:t>
            </a:r>
          </a:p>
          <a:p>
            <a:r>
              <a:rPr lang="en-US" dirty="0"/>
              <a:t>The insurance industry is convinced that extreme events have increased.</a:t>
            </a:r>
          </a:p>
          <a:p>
            <a:r>
              <a:rPr lang="en-US" dirty="0"/>
              <a:t>The military is convinced.</a:t>
            </a:r>
          </a:p>
          <a:p>
            <a:r>
              <a:rPr lang="en-US" dirty="0"/>
              <a:t>Many in the business community are convinced.</a:t>
            </a:r>
          </a:p>
          <a:p>
            <a:r>
              <a:rPr lang="en-US" dirty="0"/>
              <a:t>Scientists conclude that human activity has altered the climate system.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018858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IPCC AR5 conclusions</a:t>
            </a:r>
          </a:p>
        </p:txBody>
      </p:sp>
      <p:sp>
        <p:nvSpPr>
          <p:cNvPr id="3" name="Content Placeholder 2"/>
          <p:cNvSpPr>
            <a:spLocks noGrp="1"/>
          </p:cNvSpPr>
          <p:nvPr>
            <p:ph sz="quarter" idx="13"/>
          </p:nvPr>
        </p:nvSpPr>
        <p:spPr>
          <a:xfrm>
            <a:off x="1176866" y="2219204"/>
            <a:ext cx="6400800" cy="3474720"/>
          </a:xfrm>
        </p:spPr>
        <p:txBody>
          <a:bodyPr/>
          <a:lstStyle/>
          <a:p>
            <a:r>
              <a:rPr lang="en-US" b="1" dirty="0"/>
              <a:t>“Warming of the climate system is unequivocal, and since the 1950s, many of the observed changes are unprecedented over decades to millennia. The atmosphere and ocean have warmed, the amounts of snow and ice have diminished, sea level has risen, and the concentrations of greenhouse gases have increased.” </a:t>
            </a:r>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04042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96444"/>
          </a:xfrm>
        </p:spPr>
        <p:txBody>
          <a:bodyPr>
            <a:normAutofit/>
          </a:bodyPr>
          <a:lstStyle/>
          <a:p>
            <a:r>
              <a:rPr lang="en-US" dirty="0"/>
              <a:t>To answer what changed and why, we need to understand …</a:t>
            </a:r>
          </a:p>
        </p:txBody>
      </p:sp>
      <p:sp>
        <p:nvSpPr>
          <p:cNvPr id="4" name="Content Placeholder 3"/>
          <p:cNvSpPr>
            <a:spLocks noGrp="1"/>
          </p:cNvSpPr>
          <p:nvPr>
            <p:ph sz="quarter" idx="13"/>
          </p:nvPr>
        </p:nvSpPr>
        <p:spPr>
          <a:xfrm>
            <a:off x="1143000" y="2100758"/>
            <a:ext cx="6400800" cy="3370986"/>
          </a:xfrm>
        </p:spPr>
        <p:txBody>
          <a:bodyPr>
            <a:normAutofit lnSpcReduction="10000"/>
          </a:bodyPr>
          <a:lstStyle/>
          <a:p>
            <a:endParaRPr lang="en-US" dirty="0"/>
          </a:p>
          <a:p>
            <a:pPr marL="0" indent="0">
              <a:buNone/>
            </a:pPr>
            <a:endParaRPr lang="en-US" dirty="0"/>
          </a:p>
          <a:p>
            <a:r>
              <a:rPr lang="en-US" sz="3200" dirty="0"/>
              <a:t>What is weather?</a:t>
            </a:r>
          </a:p>
          <a:p>
            <a:r>
              <a:rPr lang="en-US" sz="3200" dirty="0"/>
              <a:t>What is climate? </a:t>
            </a:r>
          </a:p>
          <a:p>
            <a:r>
              <a:rPr lang="en-US" sz="3200" dirty="0"/>
              <a:t>What is the climate system?</a:t>
            </a:r>
          </a:p>
          <a:p>
            <a:r>
              <a:rPr lang="en-US" sz="3200" dirty="0"/>
              <a:t>What is climate change?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3891135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IPCC AR5 conclusions </a:t>
            </a:r>
          </a:p>
        </p:txBody>
      </p:sp>
      <p:sp>
        <p:nvSpPr>
          <p:cNvPr id="3" name="Content Placeholder 2"/>
          <p:cNvSpPr>
            <a:spLocks noGrp="1"/>
          </p:cNvSpPr>
          <p:nvPr>
            <p:ph sz="quarter" idx="13"/>
          </p:nvPr>
        </p:nvSpPr>
        <p:spPr>
          <a:xfrm>
            <a:off x="1285240" y="2113280"/>
            <a:ext cx="6400800" cy="3474720"/>
          </a:xfrm>
        </p:spPr>
        <p:txBody>
          <a:bodyPr>
            <a:normAutofit lnSpcReduction="10000"/>
          </a:bodyPr>
          <a:lstStyle/>
          <a:p>
            <a:r>
              <a:rPr lang="en-US" dirty="0"/>
              <a:t>“Changes in many extreme weather and climate events have been observed since about 1950” </a:t>
            </a:r>
          </a:p>
          <a:p>
            <a:r>
              <a:rPr lang="en-US" dirty="0"/>
              <a:t>“Averaged over the mid-latitude land areas of the Northern Hemisphere, precipitation has increased since 1901 (</a:t>
            </a:r>
            <a:r>
              <a:rPr lang="en-US" i="1" dirty="0"/>
              <a:t>medium confidence </a:t>
            </a:r>
            <a:r>
              <a:rPr lang="en-US" dirty="0"/>
              <a:t>before and </a:t>
            </a:r>
            <a:r>
              <a:rPr lang="en-US" i="1" dirty="0"/>
              <a:t>high confidence </a:t>
            </a:r>
            <a:r>
              <a:rPr lang="en-US" dirty="0"/>
              <a:t>after 1951).” </a:t>
            </a:r>
          </a:p>
          <a:p>
            <a:r>
              <a:rPr lang="en-US" b="1" dirty="0"/>
              <a:t>It is </a:t>
            </a:r>
            <a:r>
              <a:rPr lang="en-US" b="1" i="1" dirty="0"/>
              <a:t>extremely likely </a:t>
            </a:r>
            <a:r>
              <a:rPr lang="en-US" b="1" dirty="0"/>
              <a:t>that human influence has been the dominant cause of the observed warming since the mid-20th century. </a:t>
            </a:r>
            <a:endParaRPr lang="en-US" dirty="0"/>
          </a:p>
          <a:p>
            <a:endParaRPr lang="en-US" dirty="0"/>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1567380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summarize</a:t>
            </a:r>
          </a:p>
        </p:txBody>
      </p:sp>
      <p:sp>
        <p:nvSpPr>
          <p:cNvPr id="3" name="Content Placeholder 2"/>
          <p:cNvSpPr>
            <a:spLocks noGrp="1"/>
          </p:cNvSpPr>
          <p:nvPr>
            <p:ph sz="quarter" idx="13"/>
          </p:nvPr>
        </p:nvSpPr>
        <p:spPr>
          <a:xfrm>
            <a:off x="1264920" y="2011680"/>
            <a:ext cx="6400800" cy="3474720"/>
          </a:xfrm>
        </p:spPr>
        <p:txBody>
          <a:bodyPr>
            <a:normAutofit fontScale="70000" lnSpcReduction="20000"/>
          </a:bodyPr>
          <a:lstStyle/>
          <a:p>
            <a:pPr marL="45720" indent="0">
              <a:buNone/>
            </a:pPr>
            <a:endParaRPr lang="en-US" sz="3200" dirty="0"/>
          </a:p>
          <a:p>
            <a:r>
              <a:rPr lang="en-US" sz="3200" dirty="0"/>
              <a:t>Did a weather event happen in a </a:t>
            </a:r>
            <a:r>
              <a:rPr lang="en-US" sz="3200" b="1" i="1" u="sng" dirty="0"/>
              <a:t>human changed </a:t>
            </a:r>
            <a:r>
              <a:rPr lang="en-US" sz="3200" dirty="0"/>
              <a:t>climate system?</a:t>
            </a:r>
          </a:p>
          <a:p>
            <a:r>
              <a:rPr lang="en-US" sz="3200" dirty="0"/>
              <a:t>Does this type of event happen with increasing frequency or intensity?</a:t>
            </a:r>
          </a:p>
          <a:p>
            <a:r>
              <a:rPr lang="en-US" sz="3200" dirty="0"/>
              <a:t>Is there a scientifically valid explanation that can explain the observed weather event?  </a:t>
            </a:r>
          </a:p>
          <a:p>
            <a:r>
              <a:rPr lang="en-US" sz="3200" dirty="0"/>
              <a:t>Then it may well be a result of a </a:t>
            </a:r>
            <a:r>
              <a:rPr lang="en-US" sz="3200" b="1" i="1" u="sng" dirty="0"/>
              <a:t>changed climate</a:t>
            </a:r>
            <a:r>
              <a:rPr lang="en-US" sz="3200" dirty="0"/>
              <a:t>! </a:t>
            </a:r>
          </a:p>
          <a:p>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405901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What is weather?</a:t>
            </a:r>
          </a:p>
        </p:txBody>
      </p:sp>
      <p:sp>
        <p:nvSpPr>
          <p:cNvPr id="3" name="Content Placeholder 2"/>
          <p:cNvSpPr>
            <a:spLocks noGrp="1"/>
          </p:cNvSpPr>
          <p:nvPr>
            <p:ph sz="quarter" idx="13"/>
          </p:nvPr>
        </p:nvSpPr>
        <p:spPr>
          <a:xfrm>
            <a:off x="1009597" y="2414315"/>
            <a:ext cx="6966003" cy="3885264"/>
          </a:xfrm>
        </p:spPr>
        <p:txBody>
          <a:bodyPr>
            <a:normAutofit/>
          </a:bodyPr>
          <a:lstStyle/>
          <a:p>
            <a:r>
              <a:rPr lang="en-US" sz="2800" dirty="0"/>
              <a:t>Weather is what we observe each day:</a:t>
            </a:r>
          </a:p>
          <a:p>
            <a:pPr lvl="1"/>
            <a:r>
              <a:rPr lang="en-US" sz="2400" dirty="0"/>
              <a:t>Instantaneous temperature and precipitation</a:t>
            </a:r>
          </a:p>
          <a:p>
            <a:pPr lvl="1"/>
            <a:r>
              <a:rPr lang="en-US" sz="2400" dirty="0"/>
              <a:t>Average annual temperature and precipitation</a:t>
            </a:r>
          </a:p>
          <a:p>
            <a:pPr lvl="1"/>
            <a:r>
              <a:rPr lang="en-US" sz="2400" dirty="0"/>
              <a:t>Variability and seasonality of temperature and precipitation</a:t>
            </a:r>
          </a:p>
          <a:p>
            <a:pPr lvl="1"/>
            <a:r>
              <a:rPr lang="en-US" sz="2400" dirty="0"/>
              <a:t>Wind velocity and storm frequency</a:t>
            </a:r>
          </a:p>
          <a:p>
            <a:pPr lvl="1"/>
            <a:r>
              <a:rPr lang="en-US" sz="2400" dirty="0"/>
              <a:t>Average and variability of humidity and drought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514492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4787776"/>
            <a:ext cx="6512511" cy="1221370"/>
          </a:xfrm>
        </p:spPr>
        <p:txBody>
          <a:bodyPr/>
          <a:lstStyle/>
          <a:p>
            <a:r>
              <a:rPr lang="en-US" dirty="0"/>
              <a:t>What is climate?</a:t>
            </a:r>
          </a:p>
        </p:txBody>
      </p:sp>
      <p:sp>
        <p:nvSpPr>
          <p:cNvPr id="3" name="Content Placeholder 2"/>
          <p:cNvSpPr>
            <a:spLocks noGrp="1"/>
          </p:cNvSpPr>
          <p:nvPr>
            <p:ph sz="quarter" idx="13"/>
          </p:nvPr>
        </p:nvSpPr>
        <p:spPr>
          <a:xfrm>
            <a:off x="1142999" y="731519"/>
            <a:ext cx="6746181" cy="3836409"/>
          </a:xfrm>
        </p:spPr>
        <p:txBody>
          <a:bodyPr>
            <a:normAutofit fontScale="92500" lnSpcReduction="10000"/>
          </a:bodyPr>
          <a:lstStyle/>
          <a:p>
            <a:r>
              <a:rPr lang="en-US" sz="3200" dirty="0"/>
              <a:t>Climate is “the statistical description in terms of the mean and variability of relevant quantities over a period of time”.</a:t>
            </a:r>
          </a:p>
          <a:p>
            <a:r>
              <a:rPr lang="en-US" sz="3200" dirty="0"/>
              <a:t>It is measured by the 30 year average of weather metrics such as temperature and precipitation. </a:t>
            </a:r>
          </a:p>
          <a:p>
            <a:endParaRPr lang="en-US" sz="2400" dirty="0"/>
          </a:p>
          <a:p>
            <a:r>
              <a:rPr lang="en-US" dirty="0"/>
              <a:t>Source – World Meteorological Organization</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245899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climate system?</a:t>
            </a:r>
          </a:p>
        </p:txBody>
      </p:sp>
      <p:sp>
        <p:nvSpPr>
          <p:cNvPr id="3" name="Content Placeholder 2"/>
          <p:cNvSpPr>
            <a:spLocks noGrp="1"/>
          </p:cNvSpPr>
          <p:nvPr>
            <p:ph sz="quarter" idx="13"/>
          </p:nvPr>
        </p:nvSpPr>
        <p:spPr>
          <a:xfrm>
            <a:off x="674708" y="1920240"/>
            <a:ext cx="7996852" cy="3640648"/>
          </a:xfrm>
        </p:spPr>
        <p:txBody>
          <a:bodyPr>
            <a:normAutofit fontScale="62500" lnSpcReduction="20000"/>
          </a:bodyPr>
          <a:lstStyle/>
          <a:p>
            <a:r>
              <a:rPr lang="en-US" sz="3900" dirty="0"/>
              <a:t>It is a set of components that together determine the global and local climate</a:t>
            </a:r>
          </a:p>
          <a:p>
            <a:pPr lvl="1"/>
            <a:r>
              <a:rPr lang="en-US" sz="3300" dirty="0"/>
              <a:t>Sun</a:t>
            </a:r>
          </a:p>
          <a:p>
            <a:pPr lvl="1"/>
            <a:r>
              <a:rPr lang="en-US" sz="3300" dirty="0"/>
              <a:t>Atmospheric composition and its transparency to light and heat</a:t>
            </a:r>
          </a:p>
          <a:p>
            <a:pPr lvl="1"/>
            <a:r>
              <a:rPr lang="en-US" sz="3300" dirty="0"/>
              <a:t>Clouds and ability to reflect sunlight and absorb radiant heat</a:t>
            </a:r>
          </a:p>
          <a:p>
            <a:pPr lvl="1"/>
            <a:r>
              <a:rPr lang="en-US" sz="3300" dirty="0"/>
              <a:t>Land and its reflectivity</a:t>
            </a:r>
          </a:p>
          <a:p>
            <a:pPr lvl="1"/>
            <a:r>
              <a:rPr lang="en-US" sz="3300" dirty="0"/>
              <a:t>Biosphere (plants) absorption and emission of heat trapping gases</a:t>
            </a:r>
          </a:p>
          <a:p>
            <a:pPr lvl="1"/>
            <a:r>
              <a:rPr lang="en-US" sz="3300" dirty="0"/>
              <a:t>Oceans and ability to absorb heat trapping gases</a:t>
            </a:r>
          </a:p>
          <a:p>
            <a:pPr lvl="1"/>
            <a:r>
              <a:rPr lang="en-US" sz="3300" dirty="0"/>
              <a:t>Cryosphere (ice and snow) and its ability to reflect sunlight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845761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38" y="6299579"/>
            <a:ext cx="8793462" cy="533400"/>
          </a:xfrm>
          <a:prstGeom prst="rect">
            <a:avLst/>
          </a:prstGeom>
        </p:spPr>
      </p:pic>
    </p:spTree>
    <p:extLst>
      <p:ext uri="{BB962C8B-B14F-4D97-AF65-F5344CB8AC3E}">
        <p14:creationId xmlns:p14="http://schemas.microsoft.com/office/powerpoint/2010/main" val="29881604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16677</TotalTime>
  <Words>1325</Words>
  <Application>Microsoft Office PowerPoint</Application>
  <PresentationFormat>On-screen Show (4:3)</PresentationFormat>
  <Paragraphs>147</Paragraphs>
  <Slides>51</Slides>
  <Notes>2</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7" baseType="lpstr">
      <vt:lpstr>Arial</vt:lpstr>
      <vt:lpstr>Calibri</vt:lpstr>
      <vt:lpstr>Garamond</vt:lpstr>
      <vt:lpstr>Times</vt:lpstr>
      <vt:lpstr>Organic</vt:lpstr>
      <vt:lpstr>Document</vt:lpstr>
      <vt:lpstr>Did Climate Change Cause…?</vt:lpstr>
      <vt:lpstr>The question,  “Did climate change cause …?”  is asked whenever an unusual weather event occurs</vt:lpstr>
      <vt:lpstr>Wrong question and wrong answer!</vt:lpstr>
      <vt:lpstr>A better question</vt:lpstr>
      <vt:lpstr>To answer what changed and why, we need to understand …</vt:lpstr>
      <vt:lpstr> What is weather?</vt:lpstr>
      <vt:lpstr>What is climate?</vt:lpstr>
      <vt:lpstr>What is the climate system?</vt:lpstr>
      <vt:lpstr>PowerPoint Presentation</vt:lpstr>
      <vt:lpstr>PowerPoint Presentation</vt:lpstr>
      <vt:lpstr>PowerPoint Presentation</vt:lpstr>
      <vt:lpstr>PowerPoint Presentation</vt:lpstr>
      <vt:lpstr>PowerPoint Presentation</vt:lpstr>
      <vt:lpstr>So let us look at changes to the climate system</vt:lpstr>
      <vt:lpstr>PowerPoint Presentation</vt:lpstr>
      <vt:lpstr>Did humans alter something that caused…</vt:lpstr>
      <vt:lpstr>PowerPoint Presentation</vt:lpstr>
      <vt:lpstr>See the thermometer record of land and ocean temperatures since 1880</vt:lpstr>
      <vt:lpstr>PowerPoint Presentation</vt:lpstr>
      <vt:lpstr>PowerPoint Presentation</vt:lpstr>
      <vt:lpstr>2015 is the warmest year on record</vt:lpstr>
      <vt:lpstr>Consecutive warmest years</vt:lpstr>
      <vt:lpstr>Did humans alter something that caused…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humans alter something that caused… </vt:lpstr>
      <vt:lpstr>Extreme weather and climate change NOAA December 23, 2016</vt:lpstr>
      <vt:lpstr>PowerPoint Presentation</vt:lpstr>
      <vt:lpstr>PowerPoint Presentation</vt:lpstr>
      <vt:lpstr>PowerPoint Presentation</vt:lpstr>
      <vt:lpstr>PowerPoint Presentation</vt:lpstr>
      <vt:lpstr>PowerPoint Presentation</vt:lpstr>
      <vt:lpstr>Flood in Pakistan 2010 millions affected</vt:lpstr>
      <vt:lpstr>PowerPoint Presentation</vt:lpstr>
      <vt:lpstr>PowerPoint Presentation</vt:lpstr>
      <vt:lpstr>Other measures</vt:lpstr>
      <vt:lpstr>PowerPoint Presentation</vt:lpstr>
      <vt:lpstr>PowerPoint Presentation</vt:lpstr>
      <vt:lpstr>PowerPoint Presentation</vt:lpstr>
      <vt:lpstr>Asking the right question</vt:lpstr>
      <vt:lpstr>Yes, humans have changed the climate system</vt:lpstr>
      <vt:lpstr>IPCC AR5 conclusions</vt:lpstr>
      <vt:lpstr>IPCC AR5 conclusions </vt:lpstr>
      <vt:lpstr>To summarize</vt:lpstr>
    </vt:vector>
  </TitlesOfParts>
  <Company>Fletcher School Tufts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 Climate Change Cause …?</dc:title>
  <dc:creator>William Moomaw</dc:creator>
  <cp:lastModifiedBy>Amuguni, Janetrix Hellen M.</cp:lastModifiedBy>
  <cp:revision>76</cp:revision>
  <dcterms:created xsi:type="dcterms:W3CDTF">2014-12-22T01:55:09Z</dcterms:created>
  <dcterms:modified xsi:type="dcterms:W3CDTF">2019-11-24T20:04:31Z</dcterms:modified>
</cp:coreProperties>
</file>