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54"/>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26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20"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5DE3-0021-42C3-8AE3-A327B4CA71AA}" type="datetimeFigureOut">
              <a:rPr lang="en-US" smtClean="0"/>
              <a:pPr/>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58D91-42B7-4A8D-A936-1A69832DEA41}" type="slidenum">
              <a:rPr lang="en-US" smtClean="0"/>
              <a:pPr/>
              <a:t>‹#›</a:t>
            </a:fld>
            <a:endParaRPr lang="en-US"/>
          </a:p>
        </p:txBody>
      </p:sp>
    </p:spTree>
    <p:extLst>
      <p:ext uri="{BB962C8B-B14F-4D97-AF65-F5344CB8AC3E}">
        <p14:creationId xmlns:p14="http://schemas.microsoft.com/office/powerpoint/2010/main" val="14214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B340C2-E221-4979-9E16-958CC7150A04}"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839270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80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387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658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7896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5809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0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221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33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8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90600"/>
          </a:xfrm>
        </p:spPr>
        <p:txBody>
          <a:bodyPr/>
          <a:lstStyle/>
          <a:p>
            <a:r>
              <a:rPr lang="en-US"/>
              <a:t>Click to edit Master title style</a:t>
            </a:r>
          </a:p>
        </p:txBody>
      </p:sp>
      <p:sp>
        <p:nvSpPr>
          <p:cNvPr id="3" name="Text Placeholder 2"/>
          <p:cNvSpPr>
            <a:spLocks noGrp="1"/>
          </p:cNvSpPr>
          <p:nvPr>
            <p:ph type="body" sz="half" idx="1"/>
          </p:nvPr>
        </p:nvSpPr>
        <p:spPr>
          <a:xfrm>
            <a:off x="685800" y="16764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76400"/>
            <a:ext cx="3810000" cy="4191000"/>
          </a:xfrm>
        </p:spPr>
        <p:txBody>
          <a:bodyPr>
            <a:normAutofit/>
          </a:bodyPr>
          <a:lstStyle/>
          <a:p>
            <a:pPr lvl="0"/>
            <a:endParaRPr lang="en-US" noProof="0"/>
          </a:p>
        </p:txBody>
      </p:sp>
      <p:sp>
        <p:nvSpPr>
          <p:cNvPr id="5" name="Date Placeholder 24"/>
          <p:cNvSpPr>
            <a:spLocks noGrp="1"/>
          </p:cNvSpPr>
          <p:nvPr>
            <p:ph type="dt" sz="half" idx="10"/>
          </p:nvPr>
        </p:nvSpPr>
        <p:spPr/>
        <p:txBody>
          <a:bodyPr/>
          <a:lstStyle>
            <a:lvl1pPr>
              <a:defRPr/>
            </a:lvl1pPr>
          </a:lstStyle>
          <a:p>
            <a:pPr>
              <a:defRPr/>
            </a:pPr>
            <a:r>
              <a:rPr lang="en-US"/>
              <a:t>45:211: Environmental Geography</a:t>
            </a:r>
            <a:endParaRPr lang="en-US" sz="1400">
              <a:solidFill>
                <a:schemeClr val="tx1"/>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6401C280-B4CA-456A-93AD-4E69AC613E5E}" type="slidenum">
              <a:rPr lang="en-US" altLang="en-US"/>
              <a:pPr/>
              <a:t>‹#›</a:t>
            </a:fld>
            <a:endParaRPr lang="en-US" altLang="en-US"/>
          </a:p>
        </p:txBody>
      </p:sp>
    </p:spTree>
    <p:extLst>
      <p:ext uri="{BB962C8B-B14F-4D97-AF65-F5344CB8AC3E}">
        <p14:creationId xmlns:p14="http://schemas.microsoft.com/office/powerpoint/2010/main" val="3658430260"/>
      </p:ext>
    </p:extLst>
  </p:cSld>
  <p:clrMapOvr>
    <a:masterClrMapping/>
  </p:clrMapOvr>
  <p:transition>
    <p:cover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1676400"/>
            <a:ext cx="3810000" cy="4191000"/>
          </a:xfrm>
        </p:spPr>
        <p:txBody>
          <a:bodyPr>
            <a:normAutofit/>
          </a:bodyPr>
          <a:lstStyle/>
          <a:p>
            <a:pPr lvl="0"/>
            <a:endParaRPr lang="en-US" noProof="0"/>
          </a:p>
        </p:txBody>
      </p:sp>
      <p:sp>
        <p:nvSpPr>
          <p:cNvPr id="4" name="Text Placeholder 3"/>
          <p:cNvSpPr>
            <a:spLocks noGrp="1"/>
          </p:cNvSpPr>
          <p:nvPr>
            <p:ph type="body" sz="half" idx="2"/>
          </p:nvPr>
        </p:nvSpPr>
        <p:spPr>
          <a:xfrm>
            <a:off x="4648200" y="16764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r>
              <a:rPr lang="en-US"/>
              <a:t>45:211: Environmental Geography</a:t>
            </a:r>
            <a:endParaRPr lang="en-US" sz="1400">
              <a:solidFill>
                <a:schemeClr val="tx1"/>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0DEDA826-29E3-456A-BC28-33B3C92F37D5}" type="slidenum">
              <a:rPr lang="en-US" altLang="en-US"/>
              <a:pPr/>
              <a:t>‹#›</a:t>
            </a:fld>
            <a:endParaRPr lang="en-US" altLang="en-US"/>
          </a:p>
        </p:txBody>
      </p:sp>
    </p:spTree>
    <p:extLst>
      <p:ext uri="{BB962C8B-B14F-4D97-AF65-F5344CB8AC3E}">
        <p14:creationId xmlns:p14="http://schemas.microsoft.com/office/powerpoint/2010/main" val="4073295559"/>
      </p:ext>
    </p:extLst>
  </p:cSld>
  <p:clrMapOvr>
    <a:masterClrMapping/>
  </p:clrMapOvr>
  <p:transition>
    <p:cover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BA63752-7CEF-4CD5-A83E-DCD5F4FFE229}" type="slidenum">
              <a:rPr lang="en-US" altLang="en-US" smtClean="0"/>
              <a:pPr/>
              <a:t>‹#›</a:t>
            </a:fld>
            <a:endParaRPr lang="en-US" altLang="en-US"/>
          </a:p>
        </p:txBody>
      </p:sp>
    </p:spTree>
    <p:extLst>
      <p:ext uri="{BB962C8B-B14F-4D97-AF65-F5344CB8AC3E}">
        <p14:creationId xmlns:p14="http://schemas.microsoft.com/office/powerpoint/2010/main" val="2427248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57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49773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15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8081889-6EE0-4402-8151-8845D7170348}" type="slidenum">
              <a:rPr lang="en-US" altLang="en-US" smtClean="0"/>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27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3" name="Footer Placeholder 2"/>
          <p:cNvSpPr>
            <a:spLocks noGrp="1"/>
          </p:cNvSpPr>
          <p:nvPr>
            <p:ph type="ftr" sz="quarter" idx="11"/>
          </p:nvPr>
        </p:nvSpPr>
        <p:spPr/>
        <p:txBody>
          <a:bodyPr/>
          <a:lstStyle/>
          <a:p>
            <a:r>
              <a:rPr lang="en-US"/>
              <a:t>RESPOND Workgroup May 2012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492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47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189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8EA790B4-98EB-4C7F-B303-1DB56983C822}"/>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B8EFB1B7-FD15-4978-8D29-487FCA9A0DDE}"/>
              </a:ext>
            </a:extLst>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C26962C0-F420-42B4-B787-73B5254CF6D2}"/>
              </a:ext>
            </a:extLst>
          </p:cNvPr>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B0BED7A8-0C93-4B80-BD26-3AA70B319106}"/>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60628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05" r:id="rId20"/>
    <p:sldLayoutId id="2147483806" r:id="rId21"/>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rmAutofit/>
          </a:bodyPr>
          <a:lstStyle/>
          <a:p>
            <a:r>
              <a:rPr lang="en-US" sz="5400" dirty="0">
                <a:solidFill>
                  <a:srgbClr val="262626"/>
                </a:solidFill>
              </a:rPr>
              <a:t>Ecosystem Health</a:t>
            </a:r>
          </a:p>
        </p:txBody>
      </p:sp>
      <p:sp>
        <p:nvSpPr>
          <p:cNvPr id="3" name="Text Placeholder 2"/>
          <p:cNvSpPr>
            <a:spLocks noGrp="1"/>
          </p:cNvSpPr>
          <p:nvPr>
            <p:ph type="body" idx="1"/>
          </p:nvPr>
        </p:nvSpPr>
        <p:spPr>
          <a:xfrm>
            <a:off x="973836" y="5540582"/>
            <a:ext cx="7202795" cy="388793"/>
          </a:xfrm>
        </p:spPr>
        <p:txBody>
          <a:bodyPr vert="horz" lIns="91440" tIns="45720" rIns="91440" bIns="45720" rtlCol="0" anchor="t">
            <a:noAutofit/>
          </a:bodyPr>
          <a:lstStyle/>
          <a:p>
            <a:pPr>
              <a:lnSpc>
                <a:spcPct val="90000"/>
              </a:lnSpc>
            </a:pPr>
            <a:r>
              <a:rPr lang="en-US" sz="2000" kern="1200" cap="none" dirty="0">
                <a:solidFill>
                  <a:srgbClr val="000000"/>
                </a:solidFill>
                <a:effectLst/>
                <a:latin typeface="+mn-lt"/>
                <a:ea typeface="+mn-ea"/>
                <a:cs typeface="+mn-cs"/>
              </a:rPr>
              <a:t>Ecosystems- ecological principles</a:t>
            </a:r>
          </a:p>
          <a:p>
            <a:pPr>
              <a:lnSpc>
                <a:spcPct val="90000"/>
              </a:lnSpc>
            </a:pPr>
            <a:r>
              <a:rPr lang="en-US" sz="2000" kern="1200" cap="none" dirty="0" err="1">
                <a:solidFill>
                  <a:srgbClr val="000000"/>
                </a:solidFill>
                <a:effectLst/>
                <a:latin typeface="+mn-lt"/>
                <a:ea typeface="+mn-ea"/>
                <a:cs typeface="+mn-cs"/>
              </a:rPr>
              <a:t>Powerpoint</a:t>
            </a:r>
            <a:r>
              <a:rPr lang="en-US" sz="2000" kern="1200" cap="none" dirty="0">
                <a:solidFill>
                  <a:srgbClr val="000000"/>
                </a:solidFill>
                <a:effectLst/>
                <a:latin typeface="+mn-lt"/>
                <a:ea typeface="+mn-ea"/>
                <a:cs typeface="+mn-cs"/>
              </a:rPr>
              <a:t> no 12</a:t>
            </a: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9512" y="2269082"/>
            <a:ext cx="7029748" cy="738124"/>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32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1" name="Rectangle 3"/>
          <p:cNvSpPr>
            <a:spLocks noGrp="1" noChangeArrowheads="1"/>
          </p:cNvSpPr>
          <p:nvPr>
            <p:ph type="title"/>
          </p:nvPr>
        </p:nvSpPr>
        <p:spPr>
          <a:xfrm>
            <a:off x="1172632" y="525673"/>
            <a:ext cx="6798735" cy="1303867"/>
          </a:xfrm>
        </p:spPr>
        <p:txBody>
          <a:bodyPr/>
          <a:lstStyle/>
          <a:p>
            <a:pPr fontAlgn="auto">
              <a:spcAft>
                <a:spcPts val="0"/>
              </a:spcAft>
              <a:defRPr/>
            </a:pPr>
            <a:r>
              <a:rPr lang="en-US" altLang="en-US" dirty="0">
                <a:solidFill>
                  <a:schemeClr val="accent1">
                    <a:tint val="88000"/>
                    <a:satMod val="150000"/>
                  </a:schemeClr>
                </a:solidFill>
              </a:rPr>
              <a:t>Ecosystems are everywhere</a:t>
            </a:r>
          </a:p>
        </p:txBody>
      </p:sp>
      <p:sp>
        <p:nvSpPr>
          <p:cNvPr id="16387"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345090" name="Picture 2" descr="C:\211Web\Module4\LivingMach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992881"/>
            <a:ext cx="25146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2" name="Picture 4" descr="C:\211Web\Module4\Antarctic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752600"/>
            <a:ext cx="24384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3" name="Picture 5" descr="C:\211Web\Module4\Rainfores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667000"/>
            <a:ext cx="28194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4" name="Picture 6" descr="C:\211Web\Module4\wetla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4191000"/>
            <a:ext cx="28670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5" name="Picture 7" descr="C:\211Web\Module4\UrbanEnvironme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1600200"/>
            <a:ext cx="23749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559700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45091"/>
                                        </p:tgtEl>
                                        <p:attrNameLst>
                                          <p:attrName>style.visibility</p:attrName>
                                        </p:attrNameLst>
                                      </p:cBhvr>
                                      <p:to>
                                        <p:strVal val="visible"/>
                                      </p:to>
                                    </p:set>
                                    <p:animEffect transition="in" filter="blinds(vertical)">
                                      <p:cBhvr>
                                        <p:cTn id="7" dur="500"/>
                                        <p:tgtEl>
                                          <p:spTgt spid="34509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45093"/>
                                        </p:tgtEl>
                                        <p:attrNameLst>
                                          <p:attrName>style.visibility</p:attrName>
                                        </p:attrNameLst>
                                      </p:cBhvr>
                                      <p:to>
                                        <p:strVal val="visible"/>
                                      </p:to>
                                    </p:set>
                                    <p:animEffect transition="in" filter="dissolve">
                                      <p:cBhvr>
                                        <p:cTn id="11" dur="500"/>
                                        <p:tgtEl>
                                          <p:spTgt spid="345093"/>
                                        </p:tgtEl>
                                      </p:cBhvr>
                                    </p:animEffect>
                                  </p:childTnLst>
                                </p:cTn>
                              </p:par>
                            </p:childTnLst>
                          </p:cTn>
                        </p:par>
                        <p:par>
                          <p:cTn id="12" fill="hold" nodeType="afterGroup">
                            <p:stCondLst>
                              <p:cond delay="1000"/>
                            </p:stCondLst>
                            <p:childTnLst>
                              <p:par>
                                <p:cTn id="13" presetID="9" presetClass="entr" presetSubtype="0" fill="hold" nodeType="afterEffect">
                                  <p:stCondLst>
                                    <p:cond delay="1000"/>
                                  </p:stCondLst>
                                  <p:childTnLst>
                                    <p:set>
                                      <p:cBhvr>
                                        <p:cTn id="14" dur="1" fill="hold">
                                          <p:stCondLst>
                                            <p:cond delay="0"/>
                                          </p:stCondLst>
                                        </p:cTn>
                                        <p:tgtEl>
                                          <p:spTgt spid="345092"/>
                                        </p:tgtEl>
                                        <p:attrNameLst>
                                          <p:attrName>style.visibility</p:attrName>
                                        </p:attrNameLst>
                                      </p:cBhvr>
                                      <p:to>
                                        <p:strVal val="visible"/>
                                      </p:to>
                                    </p:set>
                                    <p:animEffect transition="in" filter="dissolve">
                                      <p:cBhvr>
                                        <p:cTn id="15" dur="500"/>
                                        <p:tgtEl>
                                          <p:spTgt spid="345092"/>
                                        </p:tgtEl>
                                      </p:cBhvr>
                                    </p:animEffect>
                                  </p:childTnLst>
                                </p:cTn>
                              </p:par>
                            </p:childTnLst>
                          </p:cTn>
                        </p:par>
                        <p:par>
                          <p:cTn id="16" fill="hold" nodeType="afterGroup">
                            <p:stCondLst>
                              <p:cond delay="2500"/>
                            </p:stCondLst>
                            <p:childTnLst>
                              <p:par>
                                <p:cTn id="17" presetID="2" presetClass="entr" presetSubtype="12" fill="hold" nodeType="afterEffect">
                                  <p:stCondLst>
                                    <p:cond delay="1000"/>
                                  </p:stCondLst>
                                  <p:childTnLst>
                                    <p:set>
                                      <p:cBhvr>
                                        <p:cTn id="18" dur="1" fill="hold">
                                          <p:stCondLst>
                                            <p:cond delay="0"/>
                                          </p:stCondLst>
                                        </p:cTn>
                                        <p:tgtEl>
                                          <p:spTgt spid="345094"/>
                                        </p:tgtEl>
                                        <p:attrNameLst>
                                          <p:attrName>style.visibility</p:attrName>
                                        </p:attrNameLst>
                                      </p:cBhvr>
                                      <p:to>
                                        <p:strVal val="visible"/>
                                      </p:to>
                                    </p:set>
                                    <p:anim calcmode="lin" valueType="num">
                                      <p:cBhvr additive="base">
                                        <p:cTn id="19" dur="500" fill="hold"/>
                                        <p:tgtEl>
                                          <p:spTgt spid="345094"/>
                                        </p:tgtEl>
                                        <p:attrNameLst>
                                          <p:attrName>ppt_x</p:attrName>
                                        </p:attrNameLst>
                                      </p:cBhvr>
                                      <p:tavLst>
                                        <p:tav tm="0">
                                          <p:val>
                                            <p:strVal val="0-#ppt_w/2"/>
                                          </p:val>
                                        </p:tav>
                                        <p:tav tm="100000">
                                          <p:val>
                                            <p:strVal val="#ppt_x"/>
                                          </p:val>
                                        </p:tav>
                                      </p:tavLst>
                                    </p:anim>
                                    <p:anim calcmode="lin" valueType="num">
                                      <p:cBhvr additive="base">
                                        <p:cTn id="20" dur="500" fill="hold"/>
                                        <p:tgtEl>
                                          <p:spTgt spid="34509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4000"/>
                            </p:stCondLst>
                            <p:childTnLst>
                              <p:par>
                                <p:cTn id="22" presetID="2" presetClass="entr" presetSubtype="2" fill="hold" nodeType="afterEffect">
                                  <p:stCondLst>
                                    <p:cond delay="1000"/>
                                  </p:stCondLst>
                                  <p:childTnLst>
                                    <p:set>
                                      <p:cBhvr>
                                        <p:cTn id="23" dur="1" fill="hold">
                                          <p:stCondLst>
                                            <p:cond delay="0"/>
                                          </p:stCondLst>
                                        </p:cTn>
                                        <p:tgtEl>
                                          <p:spTgt spid="345095"/>
                                        </p:tgtEl>
                                        <p:attrNameLst>
                                          <p:attrName>style.visibility</p:attrName>
                                        </p:attrNameLst>
                                      </p:cBhvr>
                                      <p:to>
                                        <p:strVal val="visible"/>
                                      </p:to>
                                    </p:set>
                                    <p:anim calcmode="lin" valueType="num">
                                      <p:cBhvr additive="base">
                                        <p:cTn id="24" dur="500" fill="hold"/>
                                        <p:tgtEl>
                                          <p:spTgt spid="345095"/>
                                        </p:tgtEl>
                                        <p:attrNameLst>
                                          <p:attrName>ppt_x</p:attrName>
                                        </p:attrNameLst>
                                      </p:cBhvr>
                                      <p:tavLst>
                                        <p:tav tm="0">
                                          <p:val>
                                            <p:strVal val="1+#ppt_w/2"/>
                                          </p:val>
                                        </p:tav>
                                        <p:tav tm="100000">
                                          <p:val>
                                            <p:strVal val="#ppt_x"/>
                                          </p:val>
                                        </p:tav>
                                      </p:tavLst>
                                    </p:anim>
                                    <p:anim calcmode="lin" valueType="num">
                                      <p:cBhvr additive="base">
                                        <p:cTn id="25" dur="500" fill="hold"/>
                                        <p:tgtEl>
                                          <p:spTgt spid="345095"/>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500"/>
                            </p:stCondLst>
                            <p:childTnLst>
                              <p:par>
                                <p:cTn id="27" presetID="9" presetClass="entr" presetSubtype="0" fill="hold" nodeType="afterEffect">
                                  <p:stCondLst>
                                    <p:cond delay="1000"/>
                                  </p:stCondLst>
                                  <p:childTnLst>
                                    <p:set>
                                      <p:cBhvr>
                                        <p:cTn id="28" dur="1" fill="hold">
                                          <p:stCondLst>
                                            <p:cond delay="0"/>
                                          </p:stCondLst>
                                        </p:cTn>
                                        <p:tgtEl>
                                          <p:spTgt spid="345090"/>
                                        </p:tgtEl>
                                        <p:attrNameLst>
                                          <p:attrName>style.visibility</p:attrName>
                                        </p:attrNameLst>
                                      </p:cBhvr>
                                      <p:to>
                                        <p:strVal val="visible"/>
                                      </p:to>
                                    </p:set>
                                    <p:animEffect transition="in" filter="dissolve">
                                      <p:cBhvr>
                                        <p:cTn id="29" dur="500"/>
                                        <p:tgtEl>
                                          <p:spTgt spid="345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609600" y="1219200"/>
            <a:ext cx="8183563" cy="1052513"/>
          </a:xfrm>
        </p:spPr>
        <p:txBody>
          <a:bodyPr/>
          <a:lstStyle/>
          <a:p>
            <a:pPr fontAlgn="auto">
              <a:spcAft>
                <a:spcPts val="0"/>
              </a:spcAft>
              <a:defRPr/>
            </a:pPr>
            <a:r>
              <a:rPr lang="en-US" altLang="en-US" dirty="0">
                <a:solidFill>
                  <a:schemeClr val="accent1">
                    <a:tint val="88000"/>
                    <a:satMod val="150000"/>
                  </a:schemeClr>
                </a:solidFill>
              </a:rPr>
              <a:t>Ecosystem functions</a:t>
            </a:r>
          </a:p>
        </p:txBody>
      </p:sp>
      <p:sp>
        <p:nvSpPr>
          <p:cNvPr id="336899" name="Rectangle 3"/>
          <p:cNvSpPr>
            <a:spLocks noGrp="1" noChangeArrowheads="1"/>
          </p:cNvSpPr>
          <p:nvPr>
            <p:ph idx="1"/>
          </p:nvPr>
        </p:nvSpPr>
        <p:spPr>
          <a:xfrm>
            <a:off x="838200" y="2133600"/>
            <a:ext cx="7772400" cy="3581400"/>
          </a:xfrm>
        </p:spPr>
        <p:txBody>
          <a:bodyPr>
            <a:normAutofit fontScale="92500"/>
          </a:bodyPr>
          <a:lstStyle/>
          <a:p>
            <a:endParaRPr lang="en-US" altLang="en-US" dirty="0"/>
          </a:p>
          <a:p>
            <a:r>
              <a:rPr lang="en-US" altLang="en-US" dirty="0"/>
              <a:t>Ecosystems are involved with:</a:t>
            </a:r>
          </a:p>
          <a:p>
            <a:pPr lvl="1"/>
            <a:r>
              <a:rPr lang="en-US" altLang="en-US" dirty="0"/>
              <a:t>Populations and their regulation </a:t>
            </a:r>
          </a:p>
          <a:p>
            <a:pPr lvl="1"/>
            <a:r>
              <a:rPr lang="en-US" altLang="en-US" dirty="0"/>
              <a:t>Energy use and waste processing</a:t>
            </a:r>
          </a:p>
          <a:p>
            <a:pPr lvl="1"/>
            <a:r>
              <a:rPr lang="en-US" altLang="en-US" dirty="0"/>
              <a:t>Nutrient cycling</a:t>
            </a:r>
          </a:p>
          <a:p>
            <a:r>
              <a:rPr lang="en-US" altLang="en-US" dirty="0"/>
              <a:t>Ecological relationships develop from satisfying the essential needs of life and continuation of the species.</a:t>
            </a:r>
          </a:p>
          <a:p>
            <a:pPr lvl="1"/>
            <a:r>
              <a:rPr lang="en-US" altLang="en-US" dirty="0"/>
              <a:t>These relationships are manifested in physical (</a:t>
            </a:r>
            <a:r>
              <a:rPr lang="en-US" altLang="en-US" dirty="0" err="1"/>
              <a:t>abiotic</a:t>
            </a:r>
            <a:r>
              <a:rPr lang="en-US" altLang="en-US" dirty="0"/>
              <a:t>) and biotic terms.</a:t>
            </a:r>
          </a:p>
          <a:p>
            <a:endParaRPr lang="en-US" altLang="en-US" dirty="0"/>
          </a:p>
        </p:txBody>
      </p:sp>
      <p:sp>
        <p:nvSpPr>
          <p:cNvPr id="174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128196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36898"/>
                                        </p:tgtEl>
                                        <p:attrNameLst>
                                          <p:attrName>style.visibility</p:attrName>
                                        </p:attrNameLst>
                                      </p:cBhvr>
                                      <p:to>
                                        <p:strVal val="visible"/>
                                      </p:to>
                                    </p:set>
                                    <p:animEffect transition="in" filter="blinds(vertical)">
                                      <p:cBhvr>
                                        <p:cTn id="7" dur="500"/>
                                        <p:tgtEl>
                                          <p:spTgt spid="33689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336899">
                                            <p:txEl>
                                              <p:pRg st="1" end="1"/>
                                            </p:txEl>
                                          </p:spTgt>
                                        </p:tgtEl>
                                        <p:attrNameLst>
                                          <p:attrName>style.visibility</p:attrName>
                                        </p:attrNameLst>
                                      </p:cBhvr>
                                      <p:to>
                                        <p:strVal val="visible"/>
                                      </p:to>
                                    </p:set>
                                    <p:anim calcmode="lin" valueType="num">
                                      <p:cBhvr>
                                        <p:cTn id="12" dur="500" fill="hold"/>
                                        <p:tgtEl>
                                          <p:spTgt spid="336899">
                                            <p:txEl>
                                              <p:pRg st="1" end="1"/>
                                            </p:txEl>
                                          </p:spTgt>
                                        </p:tgtEl>
                                        <p:attrNameLst>
                                          <p:attrName>ppt_x</p:attrName>
                                        </p:attrNameLst>
                                      </p:cBhvr>
                                      <p:tavLst>
                                        <p:tav tm="0">
                                          <p:val>
                                            <p:strVal val="#ppt_x-#ppt_w/2"/>
                                          </p:val>
                                        </p:tav>
                                        <p:tav tm="100000">
                                          <p:val>
                                            <p:strVal val="#ppt_x"/>
                                          </p:val>
                                        </p:tav>
                                      </p:tavLst>
                                    </p:anim>
                                    <p:anim calcmode="lin" valueType="num">
                                      <p:cBhvr>
                                        <p:cTn id="13" dur="500" fill="hold"/>
                                        <p:tgtEl>
                                          <p:spTgt spid="336899">
                                            <p:txEl>
                                              <p:pRg st="1" end="1"/>
                                            </p:txEl>
                                          </p:spTgt>
                                        </p:tgtEl>
                                        <p:attrNameLst>
                                          <p:attrName>ppt_y</p:attrName>
                                        </p:attrNameLst>
                                      </p:cBhvr>
                                      <p:tavLst>
                                        <p:tav tm="0">
                                          <p:val>
                                            <p:strVal val="#ppt_y"/>
                                          </p:val>
                                        </p:tav>
                                        <p:tav tm="100000">
                                          <p:val>
                                            <p:strVal val="#ppt_y"/>
                                          </p:val>
                                        </p:tav>
                                      </p:tavLst>
                                    </p:anim>
                                    <p:anim calcmode="lin" valueType="num">
                                      <p:cBhvr>
                                        <p:cTn id="14" dur="500" fill="hold"/>
                                        <p:tgtEl>
                                          <p:spTgt spid="3368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36899">
                                            <p:txEl>
                                              <p:pRg st="1" end="1"/>
                                            </p:txEl>
                                          </p:spTgt>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336899">
                                            <p:txEl>
                                              <p:pRg st="2" end="2"/>
                                            </p:txEl>
                                          </p:spTgt>
                                        </p:tgtEl>
                                        <p:attrNameLst>
                                          <p:attrName>style.visibility</p:attrName>
                                        </p:attrNameLst>
                                      </p:cBhvr>
                                      <p:to>
                                        <p:strVal val="visible"/>
                                      </p:to>
                                    </p:set>
                                    <p:anim calcmode="lin" valueType="num">
                                      <p:cBhvr>
                                        <p:cTn id="18" dur="500" fill="hold"/>
                                        <p:tgtEl>
                                          <p:spTgt spid="336899">
                                            <p:txEl>
                                              <p:pRg st="2" end="2"/>
                                            </p:txEl>
                                          </p:spTgt>
                                        </p:tgtEl>
                                        <p:attrNameLst>
                                          <p:attrName>ppt_x</p:attrName>
                                        </p:attrNameLst>
                                      </p:cBhvr>
                                      <p:tavLst>
                                        <p:tav tm="0">
                                          <p:val>
                                            <p:strVal val="#ppt_x-#ppt_w/2"/>
                                          </p:val>
                                        </p:tav>
                                        <p:tav tm="100000">
                                          <p:val>
                                            <p:strVal val="#ppt_x"/>
                                          </p:val>
                                        </p:tav>
                                      </p:tavLst>
                                    </p:anim>
                                    <p:anim calcmode="lin" valueType="num">
                                      <p:cBhvr>
                                        <p:cTn id="19" dur="500" fill="hold"/>
                                        <p:tgtEl>
                                          <p:spTgt spid="336899">
                                            <p:txEl>
                                              <p:pRg st="2" end="2"/>
                                            </p:txEl>
                                          </p:spTgt>
                                        </p:tgtEl>
                                        <p:attrNameLst>
                                          <p:attrName>ppt_y</p:attrName>
                                        </p:attrNameLst>
                                      </p:cBhvr>
                                      <p:tavLst>
                                        <p:tav tm="0">
                                          <p:val>
                                            <p:strVal val="#ppt_y"/>
                                          </p:val>
                                        </p:tav>
                                        <p:tav tm="100000">
                                          <p:val>
                                            <p:strVal val="#ppt_y"/>
                                          </p:val>
                                        </p:tav>
                                      </p:tavLst>
                                    </p:anim>
                                    <p:anim calcmode="lin" valueType="num">
                                      <p:cBhvr>
                                        <p:cTn id="20" dur="500" fill="hold"/>
                                        <p:tgtEl>
                                          <p:spTgt spid="336899">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36899">
                                            <p:txEl>
                                              <p:pRg st="2" end="2"/>
                                            </p:txEl>
                                          </p:spTgt>
                                        </p:tgtEl>
                                        <p:attrNameLst>
                                          <p:attrName>ppt_h</p:attrName>
                                        </p:attrNameLst>
                                      </p:cBhvr>
                                      <p:tavLst>
                                        <p:tav tm="0">
                                          <p:val>
                                            <p:strVal val="#ppt_h"/>
                                          </p:val>
                                        </p:tav>
                                        <p:tav tm="100000">
                                          <p:val>
                                            <p:strVal val="#ppt_h"/>
                                          </p:val>
                                        </p:tav>
                                      </p:tavLst>
                                    </p:anim>
                                  </p:childTnLst>
                                </p:cTn>
                              </p:par>
                              <p:par>
                                <p:cTn id="22" presetID="17" presetClass="entr" presetSubtype="8" fill="hold" grpId="0" nodeType="withEffect">
                                  <p:stCondLst>
                                    <p:cond delay="0"/>
                                  </p:stCondLst>
                                  <p:childTnLst>
                                    <p:set>
                                      <p:cBhvr>
                                        <p:cTn id="23" dur="1" fill="hold">
                                          <p:stCondLst>
                                            <p:cond delay="0"/>
                                          </p:stCondLst>
                                        </p:cTn>
                                        <p:tgtEl>
                                          <p:spTgt spid="336899">
                                            <p:txEl>
                                              <p:pRg st="3" end="3"/>
                                            </p:txEl>
                                          </p:spTgt>
                                        </p:tgtEl>
                                        <p:attrNameLst>
                                          <p:attrName>style.visibility</p:attrName>
                                        </p:attrNameLst>
                                      </p:cBhvr>
                                      <p:to>
                                        <p:strVal val="visible"/>
                                      </p:to>
                                    </p:set>
                                    <p:anim calcmode="lin" valueType="num">
                                      <p:cBhvr>
                                        <p:cTn id="24" dur="500" fill="hold"/>
                                        <p:tgtEl>
                                          <p:spTgt spid="336899">
                                            <p:txEl>
                                              <p:pRg st="3" end="3"/>
                                            </p:txEl>
                                          </p:spTgt>
                                        </p:tgtEl>
                                        <p:attrNameLst>
                                          <p:attrName>ppt_x</p:attrName>
                                        </p:attrNameLst>
                                      </p:cBhvr>
                                      <p:tavLst>
                                        <p:tav tm="0">
                                          <p:val>
                                            <p:strVal val="#ppt_x-#ppt_w/2"/>
                                          </p:val>
                                        </p:tav>
                                        <p:tav tm="100000">
                                          <p:val>
                                            <p:strVal val="#ppt_x"/>
                                          </p:val>
                                        </p:tav>
                                      </p:tavLst>
                                    </p:anim>
                                    <p:anim calcmode="lin" valueType="num">
                                      <p:cBhvr>
                                        <p:cTn id="25" dur="500" fill="hold"/>
                                        <p:tgtEl>
                                          <p:spTgt spid="336899">
                                            <p:txEl>
                                              <p:pRg st="3" end="3"/>
                                            </p:txEl>
                                          </p:spTgt>
                                        </p:tgtEl>
                                        <p:attrNameLst>
                                          <p:attrName>ppt_y</p:attrName>
                                        </p:attrNameLst>
                                      </p:cBhvr>
                                      <p:tavLst>
                                        <p:tav tm="0">
                                          <p:val>
                                            <p:strVal val="#ppt_y"/>
                                          </p:val>
                                        </p:tav>
                                        <p:tav tm="100000">
                                          <p:val>
                                            <p:strVal val="#ppt_y"/>
                                          </p:val>
                                        </p:tav>
                                      </p:tavLst>
                                    </p:anim>
                                    <p:anim calcmode="lin" valueType="num">
                                      <p:cBhvr>
                                        <p:cTn id="26" dur="500" fill="hold"/>
                                        <p:tgtEl>
                                          <p:spTgt spid="336899">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36899">
                                            <p:txEl>
                                              <p:pRg st="3" end="3"/>
                                            </p:txEl>
                                          </p:spTgt>
                                        </p:tgtEl>
                                        <p:attrNameLst>
                                          <p:attrName>ppt_h</p:attrName>
                                        </p:attrNameLst>
                                      </p:cBhvr>
                                      <p:tavLst>
                                        <p:tav tm="0">
                                          <p:val>
                                            <p:strVal val="#ppt_h"/>
                                          </p:val>
                                        </p:tav>
                                        <p:tav tm="100000">
                                          <p:val>
                                            <p:strVal val="#ppt_h"/>
                                          </p:val>
                                        </p:tav>
                                      </p:tavLst>
                                    </p:anim>
                                  </p:childTnLst>
                                </p:cTn>
                              </p:par>
                              <p:par>
                                <p:cTn id="28" presetID="17" presetClass="entr" presetSubtype="8" fill="hold" grpId="0" nodeType="withEffect">
                                  <p:stCondLst>
                                    <p:cond delay="0"/>
                                  </p:stCondLst>
                                  <p:childTnLst>
                                    <p:set>
                                      <p:cBhvr>
                                        <p:cTn id="29" dur="1" fill="hold">
                                          <p:stCondLst>
                                            <p:cond delay="0"/>
                                          </p:stCondLst>
                                        </p:cTn>
                                        <p:tgtEl>
                                          <p:spTgt spid="336899">
                                            <p:txEl>
                                              <p:pRg st="4" end="4"/>
                                            </p:txEl>
                                          </p:spTgt>
                                        </p:tgtEl>
                                        <p:attrNameLst>
                                          <p:attrName>style.visibility</p:attrName>
                                        </p:attrNameLst>
                                      </p:cBhvr>
                                      <p:to>
                                        <p:strVal val="visible"/>
                                      </p:to>
                                    </p:set>
                                    <p:anim calcmode="lin" valueType="num">
                                      <p:cBhvr>
                                        <p:cTn id="30" dur="500" fill="hold"/>
                                        <p:tgtEl>
                                          <p:spTgt spid="336899">
                                            <p:txEl>
                                              <p:pRg st="4" end="4"/>
                                            </p:txEl>
                                          </p:spTgt>
                                        </p:tgtEl>
                                        <p:attrNameLst>
                                          <p:attrName>ppt_x</p:attrName>
                                        </p:attrNameLst>
                                      </p:cBhvr>
                                      <p:tavLst>
                                        <p:tav tm="0">
                                          <p:val>
                                            <p:strVal val="#ppt_x-#ppt_w/2"/>
                                          </p:val>
                                        </p:tav>
                                        <p:tav tm="100000">
                                          <p:val>
                                            <p:strVal val="#ppt_x"/>
                                          </p:val>
                                        </p:tav>
                                      </p:tavLst>
                                    </p:anim>
                                    <p:anim calcmode="lin" valueType="num">
                                      <p:cBhvr>
                                        <p:cTn id="31" dur="500" fill="hold"/>
                                        <p:tgtEl>
                                          <p:spTgt spid="336899">
                                            <p:txEl>
                                              <p:pRg st="4" end="4"/>
                                            </p:txEl>
                                          </p:spTgt>
                                        </p:tgtEl>
                                        <p:attrNameLst>
                                          <p:attrName>ppt_y</p:attrName>
                                        </p:attrNameLst>
                                      </p:cBhvr>
                                      <p:tavLst>
                                        <p:tav tm="0">
                                          <p:val>
                                            <p:strVal val="#ppt_y"/>
                                          </p:val>
                                        </p:tav>
                                        <p:tav tm="100000">
                                          <p:val>
                                            <p:strVal val="#ppt_y"/>
                                          </p:val>
                                        </p:tav>
                                      </p:tavLst>
                                    </p:anim>
                                    <p:anim calcmode="lin" valueType="num">
                                      <p:cBhvr>
                                        <p:cTn id="32" dur="500" fill="hold"/>
                                        <p:tgtEl>
                                          <p:spTgt spid="336899">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3689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336899">
                                            <p:txEl>
                                              <p:pRg st="5" end="5"/>
                                            </p:txEl>
                                          </p:spTgt>
                                        </p:tgtEl>
                                        <p:attrNameLst>
                                          <p:attrName>style.visibility</p:attrName>
                                        </p:attrNameLst>
                                      </p:cBhvr>
                                      <p:to>
                                        <p:strVal val="visible"/>
                                      </p:to>
                                    </p:set>
                                    <p:anim calcmode="lin" valueType="num">
                                      <p:cBhvr>
                                        <p:cTn id="38" dur="500" fill="hold"/>
                                        <p:tgtEl>
                                          <p:spTgt spid="336899">
                                            <p:txEl>
                                              <p:pRg st="5" end="5"/>
                                            </p:txEl>
                                          </p:spTgt>
                                        </p:tgtEl>
                                        <p:attrNameLst>
                                          <p:attrName>ppt_x</p:attrName>
                                        </p:attrNameLst>
                                      </p:cBhvr>
                                      <p:tavLst>
                                        <p:tav tm="0">
                                          <p:val>
                                            <p:strVal val="#ppt_x-#ppt_w/2"/>
                                          </p:val>
                                        </p:tav>
                                        <p:tav tm="100000">
                                          <p:val>
                                            <p:strVal val="#ppt_x"/>
                                          </p:val>
                                        </p:tav>
                                      </p:tavLst>
                                    </p:anim>
                                    <p:anim calcmode="lin" valueType="num">
                                      <p:cBhvr>
                                        <p:cTn id="39" dur="500" fill="hold"/>
                                        <p:tgtEl>
                                          <p:spTgt spid="336899">
                                            <p:txEl>
                                              <p:pRg st="5" end="5"/>
                                            </p:txEl>
                                          </p:spTgt>
                                        </p:tgtEl>
                                        <p:attrNameLst>
                                          <p:attrName>ppt_y</p:attrName>
                                        </p:attrNameLst>
                                      </p:cBhvr>
                                      <p:tavLst>
                                        <p:tav tm="0">
                                          <p:val>
                                            <p:strVal val="#ppt_y"/>
                                          </p:val>
                                        </p:tav>
                                        <p:tav tm="100000">
                                          <p:val>
                                            <p:strVal val="#ppt_y"/>
                                          </p:val>
                                        </p:tav>
                                      </p:tavLst>
                                    </p:anim>
                                    <p:anim calcmode="lin" valueType="num">
                                      <p:cBhvr>
                                        <p:cTn id="40" dur="500" fill="hold"/>
                                        <p:tgtEl>
                                          <p:spTgt spid="336899">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36899">
                                            <p:txEl>
                                              <p:pRg st="5" end="5"/>
                                            </p:txEl>
                                          </p:spTgt>
                                        </p:tgtEl>
                                        <p:attrNameLst>
                                          <p:attrName>ppt_h</p:attrName>
                                        </p:attrNameLst>
                                      </p:cBhvr>
                                      <p:tavLst>
                                        <p:tav tm="0">
                                          <p:val>
                                            <p:strVal val="#ppt_h"/>
                                          </p:val>
                                        </p:tav>
                                        <p:tav tm="100000">
                                          <p:val>
                                            <p:strVal val="#ppt_h"/>
                                          </p:val>
                                        </p:tav>
                                      </p:tavLst>
                                    </p:anim>
                                  </p:childTnLst>
                                </p:cTn>
                              </p:par>
                              <p:par>
                                <p:cTn id="42" presetID="17" presetClass="entr" presetSubtype="8" fill="hold" grpId="0" nodeType="withEffect">
                                  <p:stCondLst>
                                    <p:cond delay="0"/>
                                  </p:stCondLst>
                                  <p:childTnLst>
                                    <p:set>
                                      <p:cBhvr>
                                        <p:cTn id="43" dur="1" fill="hold">
                                          <p:stCondLst>
                                            <p:cond delay="0"/>
                                          </p:stCondLst>
                                        </p:cTn>
                                        <p:tgtEl>
                                          <p:spTgt spid="336899">
                                            <p:txEl>
                                              <p:pRg st="6" end="6"/>
                                            </p:txEl>
                                          </p:spTgt>
                                        </p:tgtEl>
                                        <p:attrNameLst>
                                          <p:attrName>style.visibility</p:attrName>
                                        </p:attrNameLst>
                                      </p:cBhvr>
                                      <p:to>
                                        <p:strVal val="visible"/>
                                      </p:to>
                                    </p:set>
                                    <p:anim calcmode="lin" valueType="num">
                                      <p:cBhvr>
                                        <p:cTn id="44" dur="500" fill="hold"/>
                                        <p:tgtEl>
                                          <p:spTgt spid="336899">
                                            <p:txEl>
                                              <p:pRg st="6" end="6"/>
                                            </p:txEl>
                                          </p:spTgt>
                                        </p:tgtEl>
                                        <p:attrNameLst>
                                          <p:attrName>ppt_x</p:attrName>
                                        </p:attrNameLst>
                                      </p:cBhvr>
                                      <p:tavLst>
                                        <p:tav tm="0">
                                          <p:val>
                                            <p:strVal val="#ppt_x-#ppt_w/2"/>
                                          </p:val>
                                        </p:tav>
                                        <p:tav tm="100000">
                                          <p:val>
                                            <p:strVal val="#ppt_x"/>
                                          </p:val>
                                        </p:tav>
                                      </p:tavLst>
                                    </p:anim>
                                    <p:anim calcmode="lin" valueType="num">
                                      <p:cBhvr>
                                        <p:cTn id="45" dur="500" fill="hold"/>
                                        <p:tgtEl>
                                          <p:spTgt spid="336899">
                                            <p:txEl>
                                              <p:pRg st="6" end="6"/>
                                            </p:txEl>
                                          </p:spTgt>
                                        </p:tgtEl>
                                        <p:attrNameLst>
                                          <p:attrName>ppt_y</p:attrName>
                                        </p:attrNameLst>
                                      </p:cBhvr>
                                      <p:tavLst>
                                        <p:tav tm="0">
                                          <p:val>
                                            <p:strVal val="#ppt_y"/>
                                          </p:val>
                                        </p:tav>
                                        <p:tav tm="100000">
                                          <p:val>
                                            <p:strVal val="#ppt_y"/>
                                          </p:val>
                                        </p:tav>
                                      </p:tavLst>
                                    </p:anim>
                                    <p:anim calcmode="lin" valueType="num">
                                      <p:cBhvr>
                                        <p:cTn id="46" dur="500" fill="hold"/>
                                        <p:tgtEl>
                                          <p:spTgt spid="336899">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33689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autoUpdateAnimBg="0"/>
      <p:bldP spid="33689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762000" y="1447800"/>
            <a:ext cx="8183563" cy="1052513"/>
          </a:xfrm>
        </p:spPr>
        <p:txBody>
          <a:bodyPr/>
          <a:lstStyle/>
          <a:p>
            <a:pPr fontAlgn="auto">
              <a:spcAft>
                <a:spcPts val="0"/>
              </a:spcAft>
              <a:defRPr/>
            </a:pPr>
            <a:r>
              <a:rPr lang="en-US" altLang="en-US" dirty="0">
                <a:solidFill>
                  <a:schemeClr val="accent1">
                    <a:tint val="88000"/>
                    <a:satMod val="150000"/>
                  </a:schemeClr>
                </a:solidFill>
              </a:rPr>
              <a:t>Limiting Factor</a:t>
            </a:r>
          </a:p>
        </p:txBody>
      </p:sp>
      <p:sp>
        <p:nvSpPr>
          <p:cNvPr id="338947" name="Rectangle 3"/>
          <p:cNvSpPr>
            <a:spLocks noGrp="1" noChangeArrowheads="1"/>
          </p:cNvSpPr>
          <p:nvPr>
            <p:ph idx="1"/>
          </p:nvPr>
        </p:nvSpPr>
        <p:spPr>
          <a:xfrm>
            <a:off x="914400" y="2209800"/>
            <a:ext cx="7315200" cy="4191000"/>
          </a:xfrm>
        </p:spPr>
        <p:txBody>
          <a:bodyPr/>
          <a:lstStyle/>
          <a:p>
            <a:pPr marL="265113" indent="-265113">
              <a:spcAft>
                <a:spcPct val="0"/>
              </a:spcAft>
              <a:buFont typeface="Wingdings 2" panose="05020102010507070707" pitchFamily="18" charset="2"/>
              <a:buChar char=""/>
            </a:pPr>
            <a:endParaRPr lang="en-US" altLang="en-US" dirty="0"/>
          </a:p>
          <a:p>
            <a:pPr marL="265113" indent="-265113">
              <a:spcAft>
                <a:spcPct val="0"/>
              </a:spcAft>
              <a:buFont typeface="Wingdings 2" panose="05020102010507070707" pitchFamily="18" charset="2"/>
              <a:buChar char=""/>
            </a:pPr>
            <a:r>
              <a:rPr lang="en-US" altLang="en-US" dirty="0"/>
              <a:t>The success of any organism or group of organisms depends on a set of conditions. E.g. </a:t>
            </a:r>
          </a:p>
          <a:p>
            <a:pPr marL="547688" lvl="1" indent="-200025">
              <a:spcAft>
                <a:spcPct val="0"/>
              </a:spcAft>
              <a:buFont typeface="Verdana" panose="020B0604030504040204" pitchFamily="34" charset="0"/>
              <a:buChar char="◦"/>
            </a:pPr>
            <a:r>
              <a:rPr lang="en-US" altLang="en-US" dirty="0"/>
              <a:t>temperature, light, water, soil, nutrients, fire</a:t>
            </a:r>
          </a:p>
          <a:p>
            <a:pPr marL="265113" indent="-265113">
              <a:spcAft>
                <a:spcPct val="0"/>
              </a:spcAft>
              <a:buFont typeface="Wingdings 2" panose="05020102010507070707" pitchFamily="18" charset="2"/>
              <a:buChar char=""/>
            </a:pPr>
            <a:r>
              <a:rPr lang="en-US" altLang="en-US" dirty="0"/>
              <a:t>Any condition which approaches or exceeds the range of tolerance is said to be a limiting condition or limiting factor. E.g.</a:t>
            </a:r>
          </a:p>
          <a:p>
            <a:pPr marL="547688" lvl="1" indent="-200025">
              <a:spcAft>
                <a:spcPct val="0"/>
              </a:spcAft>
              <a:buFont typeface="Verdana" panose="020B0604030504040204" pitchFamily="34" charset="0"/>
              <a:buChar char="◦"/>
            </a:pPr>
            <a:r>
              <a:rPr lang="en-US" altLang="en-US" dirty="0"/>
              <a:t>too hot, too cold, too wet, too dry, etc</a:t>
            </a:r>
          </a:p>
        </p:txBody>
      </p:sp>
      <p:sp>
        <p:nvSpPr>
          <p:cNvPr id="1843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92339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8946"/>
                                        </p:tgtEl>
                                        <p:attrNameLst>
                                          <p:attrName>style.visibility</p:attrName>
                                        </p:attrNameLst>
                                      </p:cBhvr>
                                      <p:to>
                                        <p:strVal val="visible"/>
                                      </p:to>
                                    </p:set>
                                    <p:animEffect transition="in" filter="blinds(horizontal)">
                                      <p:cBhvr>
                                        <p:cTn id="7" dur="500"/>
                                        <p:tgtEl>
                                          <p:spTgt spid="3389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38947">
                                            <p:txEl>
                                              <p:pRg st="1" end="1"/>
                                            </p:txEl>
                                          </p:spTgt>
                                        </p:tgtEl>
                                        <p:attrNameLst>
                                          <p:attrName>style.visibility</p:attrName>
                                        </p:attrNameLst>
                                      </p:cBhvr>
                                      <p:to>
                                        <p:strVal val="visible"/>
                                      </p:to>
                                    </p:set>
                                    <p:anim calcmode="lin" valueType="num">
                                      <p:cBhvr additive="base">
                                        <p:cTn id="12" dur="500" fill="hold"/>
                                        <p:tgtEl>
                                          <p:spTgt spid="33894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38947">
                                            <p:txEl>
                                              <p:pRg st="1" end="1"/>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38947">
                                            <p:txEl>
                                              <p:pRg st="2" end="2"/>
                                            </p:txEl>
                                          </p:spTgt>
                                        </p:tgtEl>
                                        <p:attrNameLst>
                                          <p:attrName>style.visibility</p:attrName>
                                        </p:attrNameLst>
                                      </p:cBhvr>
                                      <p:to>
                                        <p:strVal val="visible"/>
                                      </p:to>
                                    </p:set>
                                    <p:anim calcmode="lin" valueType="num">
                                      <p:cBhvr additive="base">
                                        <p:cTn id="16" dur="500" fill="hold"/>
                                        <p:tgtEl>
                                          <p:spTgt spid="338947">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38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38947">
                                            <p:txEl>
                                              <p:pRg st="3" end="3"/>
                                            </p:txEl>
                                          </p:spTgt>
                                        </p:tgtEl>
                                        <p:attrNameLst>
                                          <p:attrName>style.visibility</p:attrName>
                                        </p:attrNameLst>
                                      </p:cBhvr>
                                      <p:to>
                                        <p:strVal val="visible"/>
                                      </p:to>
                                    </p:set>
                                    <p:anim calcmode="lin" valueType="num">
                                      <p:cBhvr additive="base">
                                        <p:cTn id="22" dur="500" fill="hold"/>
                                        <p:tgtEl>
                                          <p:spTgt spid="338947">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38947">
                                            <p:txEl>
                                              <p:pRg st="3" end="3"/>
                                            </p:txEl>
                                          </p:spTgt>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38947">
                                            <p:txEl>
                                              <p:pRg st="4" end="4"/>
                                            </p:txEl>
                                          </p:spTgt>
                                        </p:tgtEl>
                                        <p:attrNameLst>
                                          <p:attrName>style.visibility</p:attrName>
                                        </p:attrNameLst>
                                      </p:cBhvr>
                                      <p:to>
                                        <p:strVal val="visible"/>
                                      </p:to>
                                    </p:set>
                                    <p:anim calcmode="lin" valueType="num">
                                      <p:cBhvr additive="base">
                                        <p:cTn id="26" dur="500" fill="hold"/>
                                        <p:tgtEl>
                                          <p:spTgt spid="338947">
                                            <p:txEl>
                                              <p:pRg st="4" end="4"/>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389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6" grpId="0" autoUpdateAnimBg="0"/>
      <p:bldP spid="33894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533400" y="1295400"/>
            <a:ext cx="8183563" cy="1052513"/>
          </a:xfrm>
        </p:spPr>
        <p:txBody>
          <a:bodyPr/>
          <a:lstStyle/>
          <a:p>
            <a:pPr fontAlgn="auto">
              <a:spcAft>
                <a:spcPts val="0"/>
              </a:spcAft>
              <a:defRPr/>
            </a:pPr>
            <a:r>
              <a:rPr lang="en-US" altLang="en-US" dirty="0">
                <a:solidFill>
                  <a:schemeClr val="accent1">
                    <a:tint val="88000"/>
                    <a:satMod val="150000"/>
                  </a:schemeClr>
                </a:solidFill>
              </a:rPr>
              <a:t>Range of Tolerance</a:t>
            </a:r>
          </a:p>
        </p:txBody>
      </p:sp>
      <p:sp>
        <p:nvSpPr>
          <p:cNvPr id="339971" name="Rectangle 3"/>
          <p:cNvSpPr>
            <a:spLocks noGrp="1" noChangeArrowheads="1"/>
          </p:cNvSpPr>
          <p:nvPr>
            <p:ph idx="1"/>
          </p:nvPr>
        </p:nvSpPr>
        <p:spPr>
          <a:xfrm>
            <a:off x="1066801" y="2286000"/>
            <a:ext cx="7086600" cy="4187825"/>
          </a:xfrm>
        </p:spPr>
        <p:txBody>
          <a:bodyPr/>
          <a:lstStyle/>
          <a:p>
            <a:endParaRPr lang="en-US" altLang="en-US" dirty="0"/>
          </a:p>
          <a:p>
            <a:r>
              <a:rPr lang="en-US" altLang="en-US" dirty="0"/>
              <a:t>The ability of an organism to succeed under a variety of environmental conditions.</a:t>
            </a:r>
          </a:p>
          <a:p>
            <a:pPr lvl="1"/>
            <a:r>
              <a:rPr lang="en-US" altLang="en-US" dirty="0"/>
              <a:t>The range (breadth) of this tolerance is an important ecological characteristic of a population.</a:t>
            </a:r>
          </a:p>
          <a:p>
            <a:pPr lvl="1"/>
            <a:r>
              <a:rPr lang="en-US" altLang="en-US" dirty="0"/>
              <a:t>It is also an indicator of the resilience of ecosystems to external stresses.</a:t>
            </a:r>
          </a:p>
        </p:txBody>
      </p:sp>
      <p:sp>
        <p:nvSpPr>
          <p:cNvPr id="1946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866895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39970"/>
                                        </p:tgtEl>
                                        <p:attrNameLst>
                                          <p:attrName>style.visibility</p:attrName>
                                        </p:attrNameLst>
                                      </p:cBhvr>
                                      <p:to>
                                        <p:strVal val="visible"/>
                                      </p:to>
                                    </p:set>
                                    <p:animEffect transition="in" filter="blinds(vertical)">
                                      <p:cBhvr>
                                        <p:cTn id="7" dur="500"/>
                                        <p:tgtEl>
                                          <p:spTgt spid="3399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339971">
                                            <p:txEl>
                                              <p:pRg st="1" end="1"/>
                                            </p:txEl>
                                          </p:spTgt>
                                        </p:tgtEl>
                                        <p:attrNameLst>
                                          <p:attrName>style.visibility</p:attrName>
                                        </p:attrNameLst>
                                      </p:cBhvr>
                                      <p:to>
                                        <p:strVal val="visible"/>
                                      </p:to>
                                    </p:set>
                                    <p:anim calcmode="lin" valueType="num">
                                      <p:cBhvr additive="base">
                                        <p:cTn id="12" dur="500" fill="hold"/>
                                        <p:tgtEl>
                                          <p:spTgt spid="33997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339971">
                                            <p:txEl>
                                              <p:pRg st="2" end="2"/>
                                            </p:txEl>
                                          </p:spTgt>
                                        </p:tgtEl>
                                        <p:attrNameLst>
                                          <p:attrName>style.visibility</p:attrName>
                                        </p:attrNameLst>
                                      </p:cBhvr>
                                      <p:to>
                                        <p:strVal val="visible"/>
                                      </p:to>
                                    </p:set>
                                    <p:anim calcmode="lin" valueType="num">
                                      <p:cBhvr additive="base">
                                        <p:cTn id="18" dur="500" fill="hold"/>
                                        <p:tgtEl>
                                          <p:spTgt spid="33997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39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339971">
                                            <p:txEl>
                                              <p:pRg st="3" end="3"/>
                                            </p:txEl>
                                          </p:spTgt>
                                        </p:tgtEl>
                                        <p:attrNameLst>
                                          <p:attrName>style.visibility</p:attrName>
                                        </p:attrNameLst>
                                      </p:cBhvr>
                                      <p:to>
                                        <p:strVal val="visible"/>
                                      </p:to>
                                    </p:set>
                                    <p:anim calcmode="lin" valueType="num">
                                      <p:cBhvr additive="base">
                                        <p:cTn id="24" dur="500" fill="hold"/>
                                        <p:tgtEl>
                                          <p:spTgt spid="339971">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399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autoUpdateAnimBg="0"/>
      <p:bldP spid="339971"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340994" name="Picture 2" descr="C:\Enger\0032.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685800"/>
            <a:ext cx="7239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071858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340994"/>
                                        </p:tgtEl>
                                        <p:attrNameLst>
                                          <p:attrName>style.visibility</p:attrName>
                                        </p:attrNameLst>
                                      </p:cBhvr>
                                      <p:to>
                                        <p:strVal val="visible"/>
                                      </p:to>
                                    </p:set>
                                    <p:animEffect transition="in" filter="strips(downRight)">
                                      <p:cBhvr>
                                        <p:cTn id="7" dur="500"/>
                                        <p:tgtEl>
                                          <p:spTgt spid="340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1752600" y="1295400"/>
            <a:ext cx="7772400" cy="990600"/>
          </a:xfrm>
        </p:spPr>
        <p:txBody>
          <a:bodyPr/>
          <a:lstStyle/>
          <a:p>
            <a:pPr fontAlgn="auto">
              <a:spcAft>
                <a:spcPts val="0"/>
              </a:spcAft>
              <a:defRPr/>
            </a:pPr>
            <a:r>
              <a:rPr lang="en-US" altLang="en-US" dirty="0">
                <a:solidFill>
                  <a:schemeClr val="accent1">
                    <a:tint val="88000"/>
                    <a:satMod val="150000"/>
                  </a:schemeClr>
                </a:solidFill>
              </a:rPr>
              <a:t>Habitat</a:t>
            </a:r>
          </a:p>
        </p:txBody>
      </p:sp>
      <p:sp>
        <p:nvSpPr>
          <p:cNvPr id="342019" name="Rectangle 3"/>
          <p:cNvSpPr>
            <a:spLocks noGrp="1" noChangeArrowheads="1"/>
          </p:cNvSpPr>
          <p:nvPr>
            <p:ph type="body" sz="half" idx="1"/>
          </p:nvPr>
        </p:nvSpPr>
        <p:spPr>
          <a:xfrm>
            <a:off x="533400" y="2362200"/>
            <a:ext cx="5410200" cy="4191000"/>
          </a:xfrm>
        </p:spPr>
        <p:txBody>
          <a:bodyPr/>
          <a:lstStyle/>
          <a:p>
            <a:pPr marL="265113" indent="-265113">
              <a:spcAft>
                <a:spcPct val="0"/>
              </a:spcAft>
              <a:buFont typeface="Wingdings 2" panose="05020102010507070707" pitchFamily="18" charset="2"/>
              <a:buChar char=""/>
            </a:pPr>
            <a:r>
              <a:rPr lang="en-US" altLang="en-US" sz="2400"/>
              <a:t>The physical space where an organism lives, e.g. a pine forest or fresh water lake, a marsh.</a:t>
            </a:r>
          </a:p>
          <a:p>
            <a:pPr marL="547688" lvl="1" indent="-200025">
              <a:spcAft>
                <a:spcPct val="0"/>
              </a:spcAft>
              <a:buFont typeface="Verdana" panose="020B0604030504040204" pitchFamily="34" charset="0"/>
              <a:buChar char="◦"/>
            </a:pPr>
            <a:r>
              <a:rPr lang="en-US" altLang="en-US"/>
              <a:t>Defined by biological requirements of the particular organism. </a:t>
            </a:r>
          </a:p>
          <a:p>
            <a:pPr marL="547688" lvl="1" indent="-200025">
              <a:spcAft>
                <a:spcPct val="0"/>
              </a:spcAft>
              <a:buFont typeface="Verdana" panose="020B0604030504040204" pitchFamily="34" charset="0"/>
              <a:buChar char="◦"/>
            </a:pPr>
            <a:r>
              <a:rPr lang="en-US" altLang="en-US"/>
              <a:t>Migratory organisms require more than one geographical space.</a:t>
            </a:r>
          </a:p>
        </p:txBody>
      </p:sp>
      <p:graphicFrame>
        <p:nvGraphicFramePr>
          <p:cNvPr id="342020" name="Object 4"/>
          <p:cNvGraphicFramePr>
            <a:graphicFrameLocks noGrp="1" noChangeAspect="1"/>
          </p:cNvGraphicFramePr>
          <p:nvPr>
            <p:ph type="clipArt" sz="half" idx="2"/>
          </p:nvPr>
        </p:nvGraphicFramePr>
        <p:xfrm>
          <a:off x="5600700" y="2343150"/>
          <a:ext cx="1905000" cy="2857500"/>
        </p:xfrm>
        <a:graphic>
          <a:graphicData uri="http://schemas.openxmlformats.org/presentationml/2006/ole">
            <mc:AlternateContent xmlns:mc="http://schemas.openxmlformats.org/markup-compatibility/2006">
              <mc:Choice xmlns:v="urn:schemas-microsoft-com:vml" Requires="v">
                <p:oleObj spid="_x0000_s1029" name="Clip" r:id="rId3" imgW="1905266" imgH="2857899" progId="">
                  <p:embed/>
                </p:oleObj>
              </mc:Choice>
              <mc:Fallback>
                <p:oleObj name="Clip" r:id="rId3" imgW="1905266" imgH="2857899"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2343150"/>
                        <a:ext cx="1905000" cy="285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130885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42018"/>
                                        </p:tgtEl>
                                        <p:attrNameLst>
                                          <p:attrName>style.visibility</p:attrName>
                                        </p:attrNameLst>
                                      </p:cBhvr>
                                      <p:to>
                                        <p:strVal val="visible"/>
                                      </p:to>
                                    </p:set>
                                    <p:anim calcmode="lin" valueType="num">
                                      <p:cBhvr>
                                        <p:cTn id="7" dur="500" fill="hold"/>
                                        <p:tgtEl>
                                          <p:spTgt spid="342018"/>
                                        </p:tgtEl>
                                        <p:attrNameLst>
                                          <p:attrName>ppt_x</p:attrName>
                                        </p:attrNameLst>
                                      </p:cBhvr>
                                      <p:tavLst>
                                        <p:tav tm="0">
                                          <p:val>
                                            <p:strVal val="#ppt_x"/>
                                          </p:val>
                                        </p:tav>
                                        <p:tav tm="100000">
                                          <p:val>
                                            <p:strVal val="#ppt_x"/>
                                          </p:val>
                                        </p:tav>
                                      </p:tavLst>
                                    </p:anim>
                                    <p:anim calcmode="lin" valueType="num">
                                      <p:cBhvr>
                                        <p:cTn id="8" dur="500" fill="hold"/>
                                        <p:tgtEl>
                                          <p:spTgt spid="342018"/>
                                        </p:tgtEl>
                                        <p:attrNameLst>
                                          <p:attrName>ppt_y</p:attrName>
                                        </p:attrNameLst>
                                      </p:cBhvr>
                                      <p:tavLst>
                                        <p:tav tm="0">
                                          <p:val>
                                            <p:strVal val="#ppt_y-#ppt_h/2"/>
                                          </p:val>
                                        </p:tav>
                                        <p:tav tm="100000">
                                          <p:val>
                                            <p:strVal val="#ppt_y"/>
                                          </p:val>
                                        </p:tav>
                                      </p:tavLst>
                                    </p:anim>
                                    <p:anim calcmode="lin" valueType="num">
                                      <p:cBhvr>
                                        <p:cTn id="9" dur="500" fill="hold"/>
                                        <p:tgtEl>
                                          <p:spTgt spid="342018"/>
                                        </p:tgtEl>
                                        <p:attrNameLst>
                                          <p:attrName>ppt_w</p:attrName>
                                        </p:attrNameLst>
                                      </p:cBhvr>
                                      <p:tavLst>
                                        <p:tav tm="0">
                                          <p:val>
                                            <p:strVal val="#ppt_w"/>
                                          </p:val>
                                        </p:tav>
                                        <p:tav tm="100000">
                                          <p:val>
                                            <p:strVal val="#ppt_w"/>
                                          </p:val>
                                        </p:tav>
                                      </p:tavLst>
                                    </p:anim>
                                    <p:anim calcmode="lin" valueType="num">
                                      <p:cBhvr>
                                        <p:cTn id="10" dur="500" fill="hold"/>
                                        <p:tgtEl>
                                          <p:spTgt spid="342018"/>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42019">
                                            <p:txEl>
                                              <p:pRg st="0" end="0"/>
                                            </p:txEl>
                                          </p:spTgt>
                                        </p:tgtEl>
                                        <p:attrNameLst>
                                          <p:attrName>style.visibility</p:attrName>
                                        </p:attrNameLst>
                                      </p:cBhvr>
                                      <p:to>
                                        <p:strVal val="visible"/>
                                      </p:to>
                                    </p:set>
                                    <p:anim calcmode="lin" valueType="num">
                                      <p:cBhvr additive="base">
                                        <p:cTn id="14" dur="500" fill="hold"/>
                                        <p:tgtEl>
                                          <p:spTgt spid="342019">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42019">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42019">
                                            <p:txEl>
                                              <p:pRg st="1" end="1"/>
                                            </p:txEl>
                                          </p:spTgt>
                                        </p:tgtEl>
                                        <p:attrNameLst>
                                          <p:attrName>style.visibility</p:attrName>
                                        </p:attrNameLst>
                                      </p:cBhvr>
                                      <p:to>
                                        <p:strVal val="visible"/>
                                      </p:to>
                                    </p:set>
                                    <p:anim calcmode="lin" valueType="num">
                                      <p:cBhvr additive="base">
                                        <p:cTn id="18" dur="500" fill="hold"/>
                                        <p:tgtEl>
                                          <p:spTgt spid="3420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42019">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42019">
                                            <p:txEl>
                                              <p:pRg st="2" end="2"/>
                                            </p:txEl>
                                          </p:spTgt>
                                        </p:tgtEl>
                                        <p:attrNameLst>
                                          <p:attrName>style.visibility</p:attrName>
                                        </p:attrNameLst>
                                      </p:cBhvr>
                                      <p:to>
                                        <p:strVal val="visible"/>
                                      </p:to>
                                    </p:set>
                                    <p:anim calcmode="lin" valueType="num">
                                      <p:cBhvr additive="base">
                                        <p:cTn id="22" dur="500" fill="hold"/>
                                        <p:tgtEl>
                                          <p:spTgt spid="34201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42019">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9" presetClass="entr" presetSubtype="0" fill="hold" nodeType="afterEffect">
                                  <p:stCondLst>
                                    <p:cond delay="1000"/>
                                  </p:stCondLst>
                                  <p:childTnLst>
                                    <p:set>
                                      <p:cBhvr>
                                        <p:cTn id="26" dur="1" fill="hold">
                                          <p:stCondLst>
                                            <p:cond delay="0"/>
                                          </p:stCondLst>
                                        </p:cTn>
                                        <p:tgtEl>
                                          <p:spTgt spid="342020"/>
                                        </p:tgtEl>
                                        <p:attrNameLst>
                                          <p:attrName>style.visibility</p:attrName>
                                        </p:attrNameLst>
                                      </p:cBhvr>
                                      <p:to>
                                        <p:strVal val="visible"/>
                                      </p:to>
                                    </p:set>
                                    <p:animEffect transition="in" filter="dissolve">
                                      <p:cBhvr>
                                        <p:cTn id="27" dur="500"/>
                                        <p:tgtEl>
                                          <p:spTgt spid="34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utoUpdateAnimBg="0"/>
      <p:bldP spid="342019"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3" name="Rectangle 3"/>
          <p:cNvSpPr>
            <a:spLocks noGrp="1" noChangeArrowheads="1"/>
          </p:cNvSpPr>
          <p:nvPr>
            <p:ph type="title"/>
          </p:nvPr>
        </p:nvSpPr>
        <p:spPr>
          <a:xfrm>
            <a:off x="152400" y="304800"/>
            <a:ext cx="8183562" cy="1052512"/>
          </a:xfrm>
        </p:spPr>
        <p:txBody>
          <a:bodyPr/>
          <a:lstStyle/>
          <a:p>
            <a:pPr fontAlgn="auto">
              <a:spcAft>
                <a:spcPts val="0"/>
              </a:spcAft>
              <a:defRPr/>
            </a:pPr>
            <a:r>
              <a:rPr lang="en-US" altLang="en-US" dirty="0">
                <a:solidFill>
                  <a:schemeClr val="accent1">
                    <a:tint val="88000"/>
                    <a:satMod val="150000"/>
                  </a:schemeClr>
                </a:solidFill>
              </a:rPr>
              <a:t>Niche</a:t>
            </a:r>
          </a:p>
        </p:txBody>
      </p:sp>
      <p:sp>
        <p:nvSpPr>
          <p:cNvPr id="343044" name="Rectangle 4"/>
          <p:cNvSpPr>
            <a:spLocks noGrp="1" noChangeArrowheads="1"/>
          </p:cNvSpPr>
          <p:nvPr>
            <p:ph idx="1"/>
          </p:nvPr>
        </p:nvSpPr>
        <p:spPr>
          <a:xfrm>
            <a:off x="685800" y="1764506"/>
            <a:ext cx="8183562" cy="4187825"/>
          </a:xfrm>
        </p:spPr>
        <p:txBody>
          <a:bodyPr/>
          <a:lstStyle/>
          <a:p>
            <a:endParaRPr lang="en-US" altLang="en-US" dirty="0"/>
          </a:p>
          <a:p>
            <a:endParaRPr lang="en-US" altLang="en-US" dirty="0"/>
          </a:p>
          <a:p>
            <a:r>
              <a:rPr lang="en-US" altLang="en-US" dirty="0"/>
              <a:t>The functional role of an organism in a community food web. </a:t>
            </a:r>
          </a:p>
          <a:p>
            <a:pPr lvl="1"/>
            <a:r>
              <a:rPr lang="en-US" altLang="en-US" dirty="0"/>
              <a:t>E.g. grasses and lichens on the Tundra are primary producers, caribou and muskox are herbivores, wolves are carnivores. Insects are pollinators. Foxes are scavengers.</a:t>
            </a:r>
          </a:p>
          <a:p>
            <a:endParaRPr lang="en-US" altLang="en-US" dirty="0"/>
          </a:p>
        </p:txBody>
      </p:sp>
      <p:sp>
        <p:nvSpPr>
          <p:cNvPr id="2150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343042" name="Picture 2" descr="C:\211Web\Module4\caribo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724400"/>
            <a:ext cx="6553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80717782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3043"/>
                                        </p:tgtEl>
                                        <p:attrNameLst>
                                          <p:attrName>style.visibility</p:attrName>
                                        </p:attrNameLst>
                                      </p:cBhvr>
                                      <p:to>
                                        <p:strVal val="visible"/>
                                      </p:to>
                                    </p:set>
                                    <p:animEffect transition="in" filter="dissolve">
                                      <p:cBhvr>
                                        <p:cTn id="7" dur="500"/>
                                        <p:tgtEl>
                                          <p:spTgt spid="3430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3044">
                                            <p:txEl>
                                              <p:pRg st="2" end="2"/>
                                            </p:txEl>
                                          </p:spTgt>
                                        </p:tgtEl>
                                        <p:attrNameLst>
                                          <p:attrName>style.visibility</p:attrName>
                                        </p:attrNameLst>
                                      </p:cBhvr>
                                      <p:to>
                                        <p:strVal val="visible"/>
                                      </p:to>
                                    </p:set>
                                    <p:animEffect transition="in" filter="wipe(left)">
                                      <p:cBhvr>
                                        <p:cTn id="11" dur="500"/>
                                        <p:tgtEl>
                                          <p:spTgt spid="343044">
                                            <p:txEl>
                                              <p:pRg st="2" end="2"/>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43044">
                                            <p:txEl>
                                              <p:pRg st="3" end="3"/>
                                            </p:txEl>
                                          </p:spTgt>
                                        </p:tgtEl>
                                        <p:attrNameLst>
                                          <p:attrName>style.visibility</p:attrName>
                                        </p:attrNameLst>
                                      </p:cBhvr>
                                      <p:to>
                                        <p:strVal val="visible"/>
                                      </p:to>
                                    </p:set>
                                    <p:animEffect transition="in" filter="wipe(left)">
                                      <p:cBhvr>
                                        <p:cTn id="14" dur="500"/>
                                        <p:tgtEl>
                                          <p:spTgt spid="343044">
                                            <p:txEl>
                                              <p:pRg st="3" end="3"/>
                                            </p:txEl>
                                          </p:spTgt>
                                        </p:tgtEl>
                                      </p:cBhvr>
                                    </p:animEffect>
                                  </p:childTnLst>
                                </p:cTn>
                              </p:par>
                            </p:childTnLst>
                          </p:cTn>
                        </p:par>
                        <p:par>
                          <p:cTn id="15" fill="hold" nodeType="afterGroup">
                            <p:stCondLst>
                              <p:cond delay="1000"/>
                            </p:stCondLst>
                            <p:childTnLst>
                              <p:par>
                                <p:cTn id="16" presetID="9" presetClass="entr" presetSubtype="0" fill="hold" nodeType="afterEffect">
                                  <p:stCondLst>
                                    <p:cond delay="2000"/>
                                  </p:stCondLst>
                                  <p:childTnLst>
                                    <p:set>
                                      <p:cBhvr>
                                        <p:cTn id="17" dur="1" fill="hold">
                                          <p:stCondLst>
                                            <p:cond delay="0"/>
                                          </p:stCondLst>
                                        </p:cTn>
                                        <p:tgtEl>
                                          <p:spTgt spid="343042"/>
                                        </p:tgtEl>
                                        <p:attrNameLst>
                                          <p:attrName>style.visibility</p:attrName>
                                        </p:attrNameLst>
                                      </p:cBhvr>
                                      <p:to>
                                        <p:strVal val="visible"/>
                                      </p:to>
                                    </p:set>
                                    <p:animEffect transition="in" filter="dissolve">
                                      <p:cBhvr>
                                        <p:cTn id="18" dur="500"/>
                                        <p:tgtEl>
                                          <p:spTgt spid="343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autoUpdateAnimBg="0"/>
      <p:bldP spid="343044"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04800" y="11668"/>
            <a:ext cx="8183562" cy="1052512"/>
          </a:xfrm>
        </p:spPr>
        <p:txBody>
          <a:bodyPr/>
          <a:lstStyle/>
          <a:p>
            <a:pPr fontAlgn="auto">
              <a:spcAft>
                <a:spcPts val="0"/>
              </a:spcAft>
              <a:defRPr/>
            </a:pPr>
            <a:r>
              <a:rPr lang="en-US" altLang="en-US" dirty="0">
                <a:solidFill>
                  <a:schemeClr val="accent1">
                    <a:tint val="88000"/>
                    <a:satMod val="150000"/>
                  </a:schemeClr>
                </a:solidFill>
              </a:rPr>
              <a:t>Other Terms</a:t>
            </a:r>
          </a:p>
        </p:txBody>
      </p:sp>
      <p:sp>
        <p:nvSpPr>
          <p:cNvPr id="22531" name="Rectangle 3"/>
          <p:cNvSpPr>
            <a:spLocks noGrp="1" noChangeArrowheads="1"/>
          </p:cNvSpPr>
          <p:nvPr>
            <p:ph idx="1"/>
          </p:nvPr>
        </p:nvSpPr>
        <p:spPr>
          <a:xfrm>
            <a:off x="715962" y="1676400"/>
            <a:ext cx="7772400" cy="4343400"/>
          </a:xfrm>
        </p:spPr>
        <p:txBody>
          <a:bodyPr/>
          <a:lstStyle/>
          <a:p>
            <a:pPr marL="265113" indent="-265113">
              <a:spcAft>
                <a:spcPct val="0"/>
              </a:spcAft>
              <a:buFont typeface="Wingdings 2" panose="05020102010507070707" pitchFamily="18" charset="2"/>
              <a:buChar char=""/>
            </a:pPr>
            <a:endParaRPr lang="en-US" altLang="en-US" b="1" dirty="0">
              <a:solidFill>
                <a:srgbClr val="FFCC99"/>
              </a:solidFill>
            </a:endParaRPr>
          </a:p>
          <a:p>
            <a:pPr marL="265113" indent="-265113">
              <a:spcAft>
                <a:spcPct val="0"/>
              </a:spcAft>
              <a:buFont typeface="Wingdings 2" panose="05020102010507070707" pitchFamily="18" charset="2"/>
              <a:buChar char=""/>
            </a:pPr>
            <a:endParaRPr lang="en-US" altLang="en-US" b="1" dirty="0">
              <a:solidFill>
                <a:srgbClr val="FFCC99"/>
              </a:solidFill>
            </a:endParaRPr>
          </a:p>
          <a:p>
            <a:pPr marL="265113" indent="-265113">
              <a:spcAft>
                <a:spcPct val="0"/>
              </a:spcAft>
              <a:buFont typeface="Wingdings 2" panose="05020102010507070707" pitchFamily="18" charset="2"/>
              <a:buChar char=""/>
            </a:pPr>
            <a:r>
              <a:rPr lang="en-US" altLang="en-US" b="1" dirty="0">
                <a:solidFill>
                  <a:srgbClr val="FFCC99"/>
                </a:solidFill>
              </a:rPr>
              <a:t>Indicator species</a:t>
            </a:r>
            <a:r>
              <a:rPr lang="en-US" altLang="en-US" dirty="0"/>
              <a:t> - an organism close to a limiting condition</a:t>
            </a:r>
          </a:p>
          <a:p>
            <a:pPr marL="547688" lvl="1" indent="-200025">
              <a:spcAft>
                <a:spcPct val="0"/>
              </a:spcAft>
              <a:buFont typeface="Verdana" panose="020B0604030504040204" pitchFamily="34" charset="0"/>
              <a:buChar char="◦"/>
            </a:pPr>
            <a:r>
              <a:rPr lang="en-US" altLang="en-US" dirty="0"/>
              <a:t>serves as a early warning that a community or an ecosystem is being degraded. </a:t>
            </a:r>
          </a:p>
          <a:p>
            <a:pPr marL="265113" indent="-265113">
              <a:spcAft>
                <a:spcPct val="0"/>
              </a:spcAft>
              <a:buFont typeface="Wingdings 2" panose="05020102010507070707" pitchFamily="18" charset="2"/>
              <a:buChar char=""/>
            </a:pPr>
            <a:r>
              <a:rPr lang="en-US" altLang="en-US" b="1" dirty="0">
                <a:solidFill>
                  <a:srgbClr val="FFCC99"/>
                </a:solidFill>
              </a:rPr>
              <a:t>Keystone species</a:t>
            </a:r>
            <a:r>
              <a:rPr lang="en-US" altLang="en-US" dirty="0"/>
              <a:t> - occupies a key niche and plays a key role affecting many other organisms in an ecosystem (e.g. pollinator) </a:t>
            </a:r>
          </a:p>
          <a:p>
            <a:pPr marL="547688" lvl="1" indent="-200025">
              <a:spcAft>
                <a:spcPct val="0"/>
              </a:spcAft>
              <a:buFont typeface="Verdana" panose="020B0604030504040204" pitchFamily="34" charset="0"/>
              <a:buChar char="◦"/>
            </a:pPr>
            <a:r>
              <a:rPr lang="en-US" altLang="en-US" dirty="0"/>
              <a:t>The loss of a keystone species can lead to sharp population drops and extinction of other species that depend on it for certain services. </a:t>
            </a:r>
          </a:p>
          <a:p>
            <a:pPr marL="265113" indent="-265113">
              <a:spcAft>
                <a:spcPct val="0"/>
              </a:spcAft>
              <a:buFont typeface="Wingdings 2" panose="05020102010507070707" pitchFamily="18" charset="2"/>
              <a:buChar char=""/>
            </a:pPr>
            <a:endParaRPr lang="en-US" altLang="en-US" dirty="0"/>
          </a:p>
        </p:txBody>
      </p:sp>
      <p:sp>
        <p:nvSpPr>
          <p:cNvPr id="2253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97415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284798" y="381000"/>
            <a:ext cx="8183562" cy="1052512"/>
          </a:xfrm>
        </p:spPr>
        <p:txBody>
          <a:bodyPr/>
          <a:lstStyle/>
          <a:p>
            <a:pPr fontAlgn="auto">
              <a:spcAft>
                <a:spcPts val="0"/>
              </a:spcAft>
              <a:defRPr/>
            </a:pPr>
            <a:r>
              <a:rPr lang="en-US" altLang="en-US" dirty="0">
                <a:solidFill>
                  <a:schemeClr val="accent1">
                    <a:tint val="88000"/>
                    <a:satMod val="150000"/>
                  </a:schemeClr>
                </a:solidFill>
              </a:rPr>
              <a:t>Ecosystem: Connections</a:t>
            </a:r>
          </a:p>
        </p:txBody>
      </p:sp>
      <p:sp>
        <p:nvSpPr>
          <p:cNvPr id="346115" name="Rectangle 3"/>
          <p:cNvSpPr>
            <a:spLocks noGrp="1" noChangeArrowheads="1"/>
          </p:cNvSpPr>
          <p:nvPr>
            <p:ph idx="1"/>
          </p:nvPr>
        </p:nvSpPr>
        <p:spPr>
          <a:xfrm>
            <a:off x="685800" y="1371600"/>
            <a:ext cx="7772400" cy="4343400"/>
          </a:xfrm>
        </p:spPr>
        <p:txBody>
          <a:bodyPr/>
          <a:lstStyle/>
          <a:p>
            <a:endParaRPr lang="en-US" altLang="en-US" dirty="0"/>
          </a:p>
          <a:p>
            <a:endParaRPr lang="en-US" altLang="en-US" dirty="0"/>
          </a:p>
          <a:p>
            <a:r>
              <a:rPr lang="en-US" altLang="en-US" dirty="0"/>
              <a:t>The ecosystem is the fundamental unit of ecology:</a:t>
            </a:r>
          </a:p>
          <a:p>
            <a:pPr lvl="1"/>
            <a:r>
              <a:rPr lang="en-US" altLang="en-US" dirty="0"/>
              <a:t>Ecosystems are intricately woven together by food chains and nutrient cycles.</a:t>
            </a:r>
          </a:p>
          <a:p>
            <a:pPr lvl="1"/>
            <a:r>
              <a:rPr lang="en-US" altLang="en-US" dirty="0"/>
              <a:t>Within the ecosystem, energy passes through steps or links in a food chain</a:t>
            </a:r>
          </a:p>
          <a:p>
            <a:pPr lvl="2"/>
            <a:r>
              <a:rPr lang="en-US" altLang="en-US" dirty="0"/>
              <a:t>Each link in the food chain is called a </a:t>
            </a:r>
            <a:r>
              <a:rPr lang="en-US" altLang="en-US" dirty="0" err="1"/>
              <a:t>trophic</a:t>
            </a:r>
            <a:r>
              <a:rPr lang="en-US" altLang="en-US" dirty="0"/>
              <a:t> level (feeding level)</a:t>
            </a:r>
          </a:p>
          <a:p>
            <a:pPr lvl="2"/>
            <a:r>
              <a:rPr lang="en-US" altLang="en-US" dirty="0"/>
              <a:t>Metabolic requirements in energy transformation lead to a pyramid of energy (biomass) in the ecosystem</a:t>
            </a:r>
          </a:p>
        </p:txBody>
      </p:sp>
      <p:sp>
        <p:nvSpPr>
          <p:cNvPr id="2355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983741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slide(fromTop)">
                                      <p:cBhvr>
                                        <p:cTn id="7" dur="500"/>
                                        <p:tgtEl>
                                          <p:spTgt spid="3461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46115">
                                            <p:txEl>
                                              <p:pRg st="2" end="2"/>
                                            </p:txEl>
                                          </p:spTgt>
                                        </p:tgtEl>
                                        <p:attrNameLst>
                                          <p:attrName>style.visibility</p:attrName>
                                        </p:attrNameLst>
                                      </p:cBhvr>
                                      <p:to>
                                        <p:strVal val="visible"/>
                                      </p:to>
                                    </p:set>
                                    <p:anim calcmode="lin" valueType="num">
                                      <p:cBhvr additive="base">
                                        <p:cTn id="12" dur="500" fill="hold"/>
                                        <p:tgtEl>
                                          <p:spTgt spid="346115">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46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46115">
                                            <p:txEl>
                                              <p:pRg st="3" end="3"/>
                                            </p:txEl>
                                          </p:spTgt>
                                        </p:tgtEl>
                                        <p:attrNameLst>
                                          <p:attrName>style.visibility</p:attrName>
                                        </p:attrNameLst>
                                      </p:cBhvr>
                                      <p:to>
                                        <p:strVal val="visible"/>
                                      </p:to>
                                    </p:set>
                                    <p:anim calcmode="lin" valueType="num">
                                      <p:cBhvr additive="base">
                                        <p:cTn id="18" dur="500" fill="hold"/>
                                        <p:tgtEl>
                                          <p:spTgt spid="346115">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461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46115">
                                            <p:txEl>
                                              <p:pRg st="4" end="4"/>
                                            </p:txEl>
                                          </p:spTgt>
                                        </p:tgtEl>
                                        <p:attrNameLst>
                                          <p:attrName>style.visibility</p:attrName>
                                        </p:attrNameLst>
                                      </p:cBhvr>
                                      <p:to>
                                        <p:strVal val="visible"/>
                                      </p:to>
                                    </p:set>
                                    <p:anim calcmode="lin" valueType="num">
                                      <p:cBhvr additive="base">
                                        <p:cTn id="24" dur="500" fill="hold"/>
                                        <p:tgtEl>
                                          <p:spTgt spid="346115">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46115">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46115">
                                            <p:txEl>
                                              <p:pRg st="5" end="5"/>
                                            </p:txEl>
                                          </p:spTgt>
                                        </p:tgtEl>
                                        <p:attrNameLst>
                                          <p:attrName>style.visibility</p:attrName>
                                        </p:attrNameLst>
                                      </p:cBhvr>
                                      <p:to>
                                        <p:strVal val="visible"/>
                                      </p:to>
                                    </p:set>
                                    <p:anim calcmode="lin" valueType="num">
                                      <p:cBhvr additive="base">
                                        <p:cTn id="28" dur="500" fill="hold"/>
                                        <p:tgtEl>
                                          <p:spTgt spid="346115">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46115">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46115">
                                            <p:txEl>
                                              <p:pRg st="6" end="6"/>
                                            </p:txEl>
                                          </p:spTgt>
                                        </p:tgtEl>
                                        <p:attrNameLst>
                                          <p:attrName>style.visibility</p:attrName>
                                        </p:attrNameLst>
                                      </p:cBhvr>
                                      <p:to>
                                        <p:strVal val="visible"/>
                                      </p:to>
                                    </p:set>
                                    <p:anim calcmode="lin" valueType="num">
                                      <p:cBhvr additive="base">
                                        <p:cTn id="32" dur="500" fill="hold"/>
                                        <p:tgtEl>
                                          <p:spTgt spid="346115">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461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autoUpdateAnimBg="0"/>
      <p:bldP spid="346115"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76200" y="517116"/>
            <a:ext cx="8183562" cy="1052512"/>
          </a:xfrm>
        </p:spPr>
        <p:txBody>
          <a:bodyPr/>
          <a:lstStyle/>
          <a:p>
            <a:pPr fontAlgn="auto">
              <a:spcAft>
                <a:spcPts val="0"/>
              </a:spcAft>
              <a:defRPr/>
            </a:pPr>
            <a:r>
              <a:rPr lang="en-US" altLang="en-US" dirty="0">
                <a:solidFill>
                  <a:schemeClr val="accent1">
                    <a:tint val="88000"/>
                    <a:satMod val="150000"/>
                  </a:schemeClr>
                </a:solidFill>
              </a:rPr>
              <a:t>Energy and Nutrients</a:t>
            </a:r>
          </a:p>
        </p:txBody>
      </p:sp>
      <p:sp>
        <p:nvSpPr>
          <p:cNvPr id="347139" name="Rectangle 3"/>
          <p:cNvSpPr>
            <a:spLocks noGrp="1" noChangeArrowheads="1"/>
          </p:cNvSpPr>
          <p:nvPr>
            <p:ph idx="1"/>
          </p:nvPr>
        </p:nvSpPr>
        <p:spPr>
          <a:xfrm>
            <a:off x="609600" y="1371600"/>
            <a:ext cx="8001000" cy="4343400"/>
          </a:xfrm>
        </p:spPr>
        <p:txBody>
          <a:bodyPr/>
          <a:lstStyle/>
          <a:p>
            <a:endParaRPr lang="en-US" altLang="en-US" dirty="0"/>
          </a:p>
          <a:p>
            <a:endParaRPr lang="en-US" altLang="en-US" dirty="0"/>
          </a:p>
          <a:p>
            <a:r>
              <a:rPr lang="en-US" altLang="en-US" dirty="0"/>
              <a:t>Ecosystems are dependent upon solar energy flow</a:t>
            </a:r>
          </a:p>
          <a:p>
            <a:pPr lvl="1"/>
            <a:r>
              <a:rPr lang="en-US" altLang="en-US" dirty="0" err="1"/>
              <a:t>Photosynthesizers</a:t>
            </a:r>
            <a:r>
              <a:rPr lang="en-US" altLang="en-US" dirty="0"/>
              <a:t> convert solar energy into organic food</a:t>
            </a:r>
          </a:p>
          <a:p>
            <a:r>
              <a:rPr lang="en-US" altLang="en-US" dirty="0"/>
              <a:t>Ecosystems are dependent on a finite pool of nutrients (substances that allow organisms to live, grow and reproduce):</a:t>
            </a:r>
          </a:p>
          <a:p>
            <a:pPr lvl="1"/>
            <a:r>
              <a:rPr lang="en-US" altLang="en-US" dirty="0"/>
              <a:t>Carbon, hydrogen, nitrogen, oxygen, phosphorus and </a:t>
            </a:r>
            <a:r>
              <a:rPr lang="en-US" altLang="en-US" dirty="0" err="1"/>
              <a:t>sulphur</a:t>
            </a:r>
            <a:r>
              <a:rPr lang="en-US" altLang="en-US" dirty="0"/>
              <a:t> make up over 98 percent of body weight of life</a:t>
            </a:r>
          </a:p>
        </p:txBody>
      </p:sp>
      <p:sp>
        <p:nvSpPr>
          <p:cNvPr id="2458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400310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p:cTn id="7" dur="500" fill="hold"/>
                                        <p:tgtEl>
                                          <p:spTgt spid="347138"/>
                                        </p:tgtEl>
                                        <p:attrNameLst>
                                          <p:attrName>ppt_x</p:attrName>
                                        </p:attrNameLst>
                                      </p:cBhvr>
                                      <p:tavLst>
                                        <p:tav tm="0">
                                          <p:val>
                                            <p:strVal val="#ppt_x"/>
                                          </p:val>
                                        </p:tav>
                                        <p:tav tm="100000">
                                          <p:val>
                                            <p:strVal val="#ppt_x"/>
                                          </p:val>
                                        </p:tav>
                                      </p:tavLst>
                                    </p:anim>
                                    <p:anim calcmode="lin" valueType="num">
                                      <p:cBhvr>
                                        <p:cTn id="8" dur="500" fill="hold"/>
                                        <p:tgtEl>
                                          <p:spTgt spid="347138"/>
                                        </p:tgtEl>
                                        <p:attrNameLst>
                                          <p:attrName>ppt_y</p:attrName>
                                        </p:attrNameLst>
                                      </p:cBhvr>
                                      <p:tavLst>
                                        <p:tav tm="0">
                                          <p:val>
                                            <p:strVal val="#ppt_y+#ppt_h/2"/>
                                          </p:val>
                                        </p:tav>
                                        <p:tav tm="100000">
                                          <p:val>
                                            <p:strVal val="#ppt_y"/>
                                          </p:val>
                                        </p:tav>
                                      </p:tavLst>
                                    </p:anim>
                                    <p:anim calcmode="lin" valueType="num">
                                      <p:cBhvr>
                                        <p:cTn id="9" dur="500" fill="hold"/>
                                        <p:tgtEl>
                                          <p:spTgt spid="347138"/>
                                        </p:tgtEl>
                                        <p:attrNameLst>
                                          <p:attrName>ppt_w</p:attrName>
                                        </p:attrNameLst>
                                      </p:cBhvr>
                                      <p:tavLst>
                                        <p:tav tm="0">
                                          <p:val>
                                            <p:strVal val="#ppt_w"/>
                                          </p:val>
                                        </p:tav>
                                        <p:tav tm="100000">
                                          <p:val>
                                            <p:strVal val="#ppt_w"/>
                                          </p:val>
                                        </p:tav>
                                      </p:tavLst>
                                    </p:anim>
                                    <p:anim calcmode="lin" valueType="num">
                                      <p:cBhvr>
                                        <p:cTn id="10" dur="500" fill="hold"/>
                                        <p:tgtEl>
                                          <p:spTgt spid="34713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anim calcmode="lin" valueType="num">
                                      <p:cBhvr additive="base">
                                        <p:cTn id="15" dur="500" fill="hold"/>
                                        <p:tgtEl>
                                          <p:spTgt spid="34713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47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347139">
                                            <p:txEl>
                                              <p:pRg st="3" end="3"/>
                                            </p:txEl>
                                          </p:spTgt>
                                        </p:tgtEl>
                                        <p:attrNameLst>
                                          <p:attrName>style.visibility</p:attrName>
                                        </p:attrNameLst>
                                      </p:cBhvr>
                                      <p:to>
                                        <p:strVal val="visible"/>
                                      </p:to>
                                    </p:set>
                                    <p:anim calcmode="lin" valueType="num">
                                      <p:cBhvr additive="base">
                                        <p:cTn id="21" dur="500" fill="hold"/>
                                        <p:tgtEl>
                                          <p:spTgt spid="34713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47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347139">
                                            <p:txEl>
                                              <p:pRg st="4" end="4"/>
                                            </p:txEl>
                                          </p:spTgt>
                                        </p:tgtEl>
                                        <p:attrNameLst>
                                          <p:attrName>style.visibility</p:attrName>
                                        </p:attrNameLst>
                                      </p:cBhvr>
                                      <p:to>
                                        <p:strVal val="visible"/>
                                      </p:to>
                                    </p:set>
                                    <p:anim calcmode="lin" valueType="num">
                                      <p:cBhvr additive="base">
                                        <p:cTn id="27" dur="500" fill="hold"/>
                                        <p:tgtEl>
                                          <p:spTgt spid="34713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471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347139">
                                            <p:txEl>
                                              <p:pRg st="5" end="5"/>
                                            </p:txEl>
                                          </p:spTgt>
                                        </p:tgtEl>
                                        <p:attrNameLst>
                                          <p:attrName>style.visibility</p:attrName>
                                        </p:attrNameLst>
                                      </p:cBhvr>
                                      <p:to>
                                        <p:strVal val="visible"/>
                                      </p:to>
                                    </p:set>
                                    <p:anim calcmode="lin" valueType="num">
                                      <p:cBhvr additive="base">
                                        <p:cTn id="33" dur="500" fill="hold"/>
                                        <p:tgtEl>
                                          <p:spTgt spid="347139">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471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utoUpdateAnimBg="0"/>
      <p:bldP spid="34713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706880" y="745458"/>
            <a:ext cx="48580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200" b="1" dirty="0" err="1">
                <a:latin typeface="+mn-lt"/>
              </a:rPr>
              <a:t>EcoHealth</a:t>
            </a:r>
            <a:r>
              <a:rPr lang="en-US" altLang="en-US" sz="3200" b="1" dirty="0">
                <a:latin typeface="+mn-lt"/>
              </a:rPr>
              <a:t> Module Part 2: </a:t>
            </a:r>
          </a:p>
        </p:txBody>
      </p:sp>
      <p:sp>
        <p:nvSpPr>
          <p:cNvPr id="8195" name="TextBox 5"/>
          <p:cNvSpPr txBox="1">
            <a:spLocks noChangeArrowheads="1"/>
          </p:cNvSpPr>
          <p:nvPr/>
        </p:nvSpPr>
        <p:spPr bwMode="auto">
          <a:xfrm>
            <a:off x="1676400" y="5638800"/>
            <a:ext cx="510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000" b="1"/>
          </a:p>
          <a:p>
            <a:endParaRPr lang="en-US" altLang="en-US" sz="2000" b="1"/>
          </a:p>
        </p:txBody>
      </p:sp>
      <p:sp>
        <p:nvSpPr>
          <p:cNvPr id="7" name="Footer Placeholder 6"/>
          <p:cNvSpPr>
            <a:spLocks noGrp="1"/>
          </p:cNvSpPr>
          <p:nvPr>
            <p:ph type="ftr" sz="quarter" idx="11"/>
          </p:nvPr>
        </p:nvSpPr>
        <p:spPr>
          <a:xfrm>
            <a:off x="2667000" y="6172200"/>
            <a:ext cx="5410200" cy="685800"/>
          </a:xfrm>
        </p:spPr>
        <p:txBody>
          <a:bodyPr/>
          <a:lstStyle/>
          <a:p>
            <a:pPr>
              <a:defRPr/>
            </a:pPr>
            <a:endParaRPr lang="en-US" sz="1400" b="1" i="1" cap="none" dirty="0">
              <a:solidFill>
                <a:srgbClr val="C00000"/>
              </a:solidFill>
            </a:endParaRPr>
          </a:p>
          <a:p>
            <a:pPr>
              <a:defRPr/>
            </a:pPr>
            <a:endParaRPr lang="en-US" dirty="0"/>
          </a:p>
        </p:txBody>
      </p:sp>
      <p:sp>
        <p:nvSpPr>
          <p:cNvPr id="8" name="Title 1"/>
          <p:cNvSpPr txBox="1">
            <a:spLocks/>
          </p:cNvSpPr>
          <p:nvPr/>
        </p:nvSpPr>
        <p:spPr>
          <a:xfrm>
            <a:off x="762000" y="1524000"/>
            <a:ext cx="7772400" cy="1828800"/>
          </a:xfrm>
          <a:prstGeom prst="rect">
            <a:avLst/>
          </a:prstGeom>
        </p:spPr>
        <p:txBody>
          <a:bodyPr anchor="b">
            <a:normAutofit/>
          </a:bodyPr>
          <a:lstStyle/>
          <a:p>
            <a:pPr>
              <a:lnSpc>
                <a:spcPct val="85000"/>
              </a:lnSpc>
              <a:defRPr/>
            </a:pPr>
            <a:r>
              <a:rPr lang="en-US" altLang="en-US" sz="3600" dirty="0">
                <a:latin typeface="Arial" charset="0"/>
              </a:rPr>
              <a:t>Ecosystems: Ecological Principles</a:t>
            </a:r>
            <a:endParaRPr lang="en-US" sz="3600" b="1" spc="-50" dirty="0">
              <a:solidFill>
                <a:srgbClr val="404040"/>
              </a:solidFill>
              <a:latin typeface="+mj-lt"/>
              <a:ea typeface="+mj-ea"/>
              <a:cs typeface="+mj-cs"/>
            </a:endParaRPr>
          </a:p>
        </p:txBody>
      </p:sp>
      <p:pic>
        <p:nvPicPr>
          <p:cNvPr id="9" name="Picture 10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880" y="3452812"/>
            <a:ext cx="5715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300270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198138" y="406211"/>
            <a:ext cx="8183562" cy="1052512"/>
          </a:xfrm>
        </p:spPr>
        <p:txBody>
          <a:bodyPr/>
          <a:lstStyle/>
          <a:p>
            <a:pPr fontAlgn="auto">
              <a:spcAft>
                <a:spcPts val="0"/>
              </a:spcAft>
              <a:defRPr/>
            </a:pPr>
            <a:r>
              <a:rPr lang="en-US" altLang="en-US" dirty="0">
                <a:solidFill>
                  <a:schemeClr val="accent1">
                    <a:tint val="88000"/>
                    <a:satMod val="150000"/>
                  </a:schemeClr>
                </a:solidFill>
              </a:rPr>
              <a:t>Sustainability</a:t>
            </a:r>
          </a:p>
        </p:txBody>
      </p:sp>
      <p:sp>
        <p:nvSpPr>
          <p:cNvPr id="25603" name="Rectangle 3"/>
          <p:cNvSpPr>
            <a:spLocks noGrp="1" noChangeArrowheads="1"/>
          </p:cNvSpPr>
          <p:nvPr>
            <p:ph idx="1"/>
          </p:nvPr>
        </p:nvSpPr>
        <p:spPr>
          <a:xfrm>
            <a:off x="609600" y="1676400"/>
            <a:ext cx="8183562" cy="4187825"/>
          </a:xfrm>
        </p:spPr>
        <p:txBody>
          <a:bodyPr/>
          <a:lstStyle/>
          <a:p>
            <a:endParaRPr lang="en-US" altLang="en-US" dirty="0"/>
          </a:p>
          <a:p>
            <a:endParaRPr lang="en-US" altLang="en-US" dirty="0"/>
          </a:p>
          <a:p>
            <a:r>
              <a:rPr lang="en-US" altLang="en-US" dirty="0"/>
              <a:t>Since the supply of radiant energy from the sun is inexhaustible, ecosystems should be infinitely sustainable, if nutrients are not lost.</a:t>
            </a:r>
          </a:p>
          <a:p>
            <a:pPr lvl="1"/>
            <a:r>
              <a:rPr lang="en-US" altLang="en-US" dirty="0"/>
              <a:t>Under natural conditions, this is the case.</a:t>
            </a:r>
          </a:p>
          <a:p>
            <a:pPr lvl="1"/>
            <a:r>
              <a:rPr lang="en-US" altLang="en-US" dirty="0"/>
              <a:t>Under disturbed conditions, this is not necessarily so.</a:t>
            </a:r>
          </a:p>
          <a:p>
            <a:pPr lvl="2"/>
            <a:r>
              <a:rPr lang="en-US" altLang="en-US" dirty="0"/>
              <a:t>When land is disturbed, nutrients can be lost as well as habitat </a:t>
            </a:r>
          </a:p>
        </p:txBody>
      </p:sp>
      <p:sp>
        <p:nvSpPr>
          <p:cNvPr id="2560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613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22013" y="113507"/>
            <a:ext cx="8183562" cy="1052512"/>
          </a:xfrm>
        </p:spPr>
        <p:txBody>
          <a:bodyPr/>
          <a:lstStyle/>
          <a:p>
            <a:pPr fontAlgn="auto">
              <a:spcAft>
                <a:spcPts val="0"/>
              </a:spcAft>
              <a:defRPr/>
            </a:pPr>
            <a:r>
              <a:rPr lang="en-US" altLang="en-US" dirty="0">
                <a:solidFill>
                  <a:schemeClr val="accent1">
                    <a:tint val="88000"/>
                    <a:satMod val="150000"/>
                  </a:schemeClr>
                </a:solidFill>
              </a:rPr>
              <a:t>Producers</a:t>
            </a:r>
          </a:p>
        </p:txBody>
      </p:sp>
      <p:sp>
        <p:nvSpPr>
          <p:cNvPr id="349187" name="Rectangle 3"/>
          <p:cNvSpPr>
            <a:spLocks noGrp="1" noChangeArrowheads="1"/>
          </p:cNvSpPr>
          <p:nvPr>
            <p:ph idx="1"/>
          </p:nvPr>
        </p:nvSpPr>
        <p:spPr>
          <a:xfrm>
            <a:off x="685800" y="1371600"/>
            <a:ext cx="7772400" cy="4343400"/>
          </a:xfrm>
        </p:spPr>
        <p:txBody>
          <a:bodyPr/>
          <a:lstStyle/>
          <a:p>
            <a:r>
              <a:rPr lang="en-US" altLang="en-US" dirty="0"/>
              <a:t>Absorb solar energy and make organic material from atoms in the environment.</a:t>
            </a:r>
          </a:p>
          <a:p>
            <a:pPr lvl="1"/>
            <a:r>
              <a:rPr lang="en-US" altLang="en-US" dirty="0"/>
              <a:t>Photosynthesis: with sunlight</a:t>
            </a:r>
          </a:p>
          <a:p>
            <a:pPr lvl="1">
              <a:buFontTx/>
              <a:buNone/>
            </a:pPr>
            <a:r>
              <a:rPr lang="en-US" altLang="en-US" dirty="0"/>
              <a:t>6CO2+6H20 ---&gt; C6H12O6 +6O2</a:t>
            </a:r>
          </a:p>
          <a:p>
            <a:endParaRPr lang="en-US" altLang="en-US" dirty="0"/>
          </a:p>
        </p:txBody>
      </p:sp>
      <p:sp>
        <p:nvSpPr>
          <p:cNvPr id="2662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349188" name="Picture 4" descr="C:\211Web\Module4\synthesi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607047"/>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89" name="Picture 5" descr="C:\211Web\Module4\SPRUC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895600"/>
            <a:ext cx="23209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60938566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49186"/>
                                        </p:tgtEl>
                                        <p:attrNameLst>
                                          <p:attrName>style.visibility</p:attrName>
                                        </p:attrNameLst>
                                      </p:cBhvr>
                                      <p:to>
                                        <p:strVal val="visible"/>
                                      </p:to>
                                    </p:set>
                                    <p:animEffect transition="in" filter="blinds(vertical)">
                                      <p:cBhvr>
                                        <p:cTn id="7" dur="500"/>
                                        <p:tgtEl>
                                          <p:spTgt spid="349186"/>
                                        </p:tgtEl>
                                      </p:cBhvr>
                                    </p:animEffect>
                                  </p:childTnLst>
                                </p:cTn>
                              </p:par>
                            </p:childTnLst>
                          </p:cTn>
                        </p:par>
                        <p:par>
                          <p:cTn id="8" fill="hold" nodeType="afterGroup">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349187">
                                            <p:txEl>
                                              <p:pRg st="0" end="0"/>
                                            </p:txEl>
                                          </p:spTgt>
                                        </p:tgtEl>
                                        <p:attrNameLst>
                                          <p:attrName>style.visibility</p:attrName>
                                        </p:attrNameLst>
                                      </p:cBhvr>
                                      <p:to>
                                        <p:strVal val="visible"/>
                                      </p:to>
                                    </p:set>
                                    <p:animEffect transition="in" filter="wipe(left)">
                                      <p:cBhvr>
                                        <p:cTn id="11" dur="500"/>
                                        <p:tgtEl>
                                          <p:spTgt spid="349187">
                                            <p:txEl>
                                              <p:pRg st="0" end="0"/>
                                            </p:txEl>
                                          </p:spTgt>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49187">
                                            <p:txEl>
                                              <p:pRg st="1" end="1"/>
                                            </p:txEl>
                                          </p:spTgt>
                                        </p:tgtEl>
                                        <p:attrNameLst>
                                          <p:attrName>style.visibility</p:attrName>
                                        </p:attrNameLst>
                                      </p:cBhvr>
                                      <p:to>
                                        <p:strVal val="visible"/>
                                      </p:to>
                                    </p:set>
                                    <p:animEffect transition="in" filter="wipe(left)">
                                      <p:cBhvr>
                                        <p:cTn id="14" dur="500"/>
                                        <p:tgtEl>
                                          <p:spTgt spid="349187">
                                            <p:txEl>
                                              <p:pRg st="1" end="1"/>
                                            </p:txEl>
                                          </p:spTgt>
                                        </p:tgtEl>
                                      </p:cBhvr>
                                    </p:animEffect>
                                  </p:childTnLst>
                                </p:cTn>
                              </p:par>
                              <p:par>
                                <p:cTn id="15" presetID="22" presetClass="entr" presetSubtype="8" fill="hold" grpId="0" nodeType="withEffect">
                                  <p:stCondLst>
                                    <p:cond delay="1000"/>
                                  </p:stCondLst>
                                  <p:childTnLst>
                                    <p:set>
                                      <p:cBhvr>
                                        <p:cTn id="16" dur="1" fill="hold">
                                          <p:stCondLst>
                                            <p:cond delay="0"/>
                                          </p:stCondLst>
                                        </p:cTn>
                                        <p:tgtEl>
                                          <p:spTgt spid="349187">
                                            <p:txEl>
                                              <p:pRg st="2" end="2"/>
                                            </p:txEl>
                                          </p:spTgt>
                                        </p:tgtEl>
                                        <p:attrNameLst>
                                          <p:attrName>style.visibility</p:attrName>
                                        </p:attrNameLst>
                                      </p:cBhvr>
                                      <p:to>
                                        <p:strVal val="visible"/>
                                      </p:to>
                                    </p:set>
                                    <p:animEffect transition="in" filter="wipe(left)">
                                      <p:cBhvr>
                                        <p:cTn id="17" dur="500"/>
                                        <p:tgtEl>
                                          <p:spTgt spid="349187">
                                            <p:txEl>
                                              <p:pRg st="2" end="2"/>
                                            </p:txEl>
                                          </p:spTgt>
                                        </p:tgtEl>
                                      </p:cBhvr>
                                    </p:animEffect>
                                  </p:childTnLst>
                                </p:cTn>
                              </p:par>
                            </p:childTnLst>
                          </p:cTn>
                        </p:par>
                        <p:par>
                          <p:cTn id="18" fill="hold" nodeType="afterGroup">
                            <p:stCondLst>
                              <p:cond delay="2000"/>
                            </p:stCondLst>
                            <p:childTnLst>
                              <p:par>
                                <p:cTn id="19" presetID="9" presetClass="entr" presetSubtype="0" fill="hold" nodeType="afterEffect">
                                  <p:stCondLst>
                                    <p:cond delay="1000"/>
                                  </p:stCondLst>
                                  <p:childTnLst>
                                    <p:set>
                                      <p:cBhvr>
                                        <p:cTn id="20" dur="1" fill="hold">
                                          <p:stCondLst>
                                            <p:cond delay="0"/>
                                          </p:stCondLst>
                                        </p:cTn>
                                        <p:tgtEl>
                                          <p:spTgt spid="349189"/>
                                        </p:tgtEl>
                                        <p:attrNameLst>
                                          <p:attrName>style.visibility</p:attrName>
                                        </p:attrNameLst>
                                      </p:cBhvr>
                                      <p:to>
                                        <p:strVal val="visible"/>
                                      </p:to>
                                    </p:set>
                                    <p:animEffect transition="in" filter="dissolve">
                                      <p:cBhvr>
                                        <p:cTn id="21" dur="500"/>
                                        <p:tgtEl>
                                          <p:spTgt spid="349189"/>
                                        </p:tgtEl>
                                      </p:cBhvr>
                                    </p:animEffect>
                                  </p:childTnLst>
                                </p:cTn>
                              </p:par>
                            </p:childTnLst>
                          </p:cTn>
                        </p:par>
                        <p:par>
                          <p:cTn id="22" fill="hold" nodeType="afterGroup">
                            <p:stCondLst>
                              <p:cond delay="3500"/>
                            </p:stCondLst>
                            <p:childTnLst>
                              <p:par>
                                <p:cTn id="23" presetID="2" presetClass="entr" presetSubtype="8" fill="hold" nodeType="afterEffect">
                                  <p:stCondLst>
                                    <p:cond delay="1000"/>
                                  </p:stCondLst>
                                  <p:childTnLst>
                                    <p:set>
                                      <p:cBhvr>
                                        <p:cTn id="24" dur="1" fill="hold">
                                          <p:stCondLst>
                                            <p:cond delay="0"/>
                                          </p:stCondLst>
                                        </p:cTn>
                                        <p:tgtEl>
                                          <p:spTgt spid="349188"/>
                                        </p:tgtEl>
                                        <p:attrNameLst>
                                          <p:attrName>style.visibility</p:attrName>
                                        </p:attrNameLst>
                                      </p:cBhvr>
                                      <p:to>
                                        <p:strVal val="visible"/>
                                      </p:to>
                                    </p:set>
                                    <p:anim calcmode="lin" valueType="num">
                                      <p:cBhvr additive="base">
                                        <p:cTn id="25" dur="500" fill="hold"/>
                                        <p:tgtEl>
                                          <p:spTgt spid="349188"/>
                                        </p:tgtEl>
                                        <p:attrNameLst>
                                          <p:attrName>ppt_x</p:attrName>
                                        </p:attrNameLst>
                                      </p:cBhvr>
                                      <p:tavLst>
                                        <p:tav tm="0">
                                          <p:val>
                                            <p:strVal val="0-#ppt_w/2"/>
                                          </p:val>
                                        </p:tav>
                                        <p:tav tm="100000">
                                          <p:val>
                                            <p:strVal val="#ppt_x"/>
                                          </p:val>
                                        </p:tav>
                                      </p:tavLst>
                                    </p:anim>
                                    <p:anim calcmode="lin" valueType="num">
                                      <p:cBhvr additive="base">
                                        <p:cTn id="26" dur="500" fill="hold"/>
                                        <p:tgtEl>
                                          <p:spTgt spid="349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autoUpdateAnimBg="0"/>
      <p:bldP spid="349187"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11837" y="3969"/>
            <a:ext cx="8183562" cy="1052512"/>
          </a:xfrm>
        </p:spPr>
        <p:txBody>
          <a:bodyPr/>
          <a:lstStyle/>
          <a:p>
            <a:pPr fontAlgn="auto">
              <a:spcAft>
                <a:spcPts val="0"/>
              </a:spcAft>
              <a:defRPr/>
            </a:pPr>
            <a:r>
              <a:rPr lang="en-US" altLang="en-US" dirty="0">
                <a:solidFill>
                  <a:schemeClr val="accent1">
                    <a:tint val="88000"/>
                    <a:satMod val="150000"/>
                  </a:schemeClr>
                </a:solidFill>
              </a:rPr>
              <a:t>Consumers</a:t>
            </a:r>
          </a:p>
        </p:txBody>
      </p:sp>
      <p:sp>
        <p:nvSpPr>
          <p:cNvPr id="350211" name="Rectangle 3"/>
          <p:cNvSpPr>
            <a:spLocks noGrp="1" noChangeArrowheads="1"/>
          </p:cNvSpPr>
          <p:nvPr>
            <p:ph idx="1"/>
          </p:nvPr>
        </p:nvSpPr>
        <p:spPr>
          <a:xfrm>
            <a:off x="533400" y="1371600"/>
            <a:ext cx="8183562" cy="4187825"/>
          </a:xfrm>
        </p:spPr>
        <p:txBody>
          <a:bodyPr/>
          <a:lstStyle/>
          <a:p>
            <a:r>
              <a:rPr lang="en-US" altLang="en-US" dirty="0"/>
              <a:t>Consume organic matter to provide themselves with energy and organic matter necessary for growth and survival.</a:t>
            </a:r>
          </a:p>
          <a:p>
            <a:pPr lvl="1"/>
            <a:r>
              <a:rPr lang="en-US" altLang="en-US" dirty="0"/>
              <a:t>Herbivores (consume plants)</a:t>
            </a:r>
          </a:p>
          <a:p>
            <a:pPr lvl="1"/>
            <a:r>
              <a:rPr lang="en-US" altLang="en-US" dirty="0"/>
              <a:t>Carnivores (consume meat)</a:t>
            </a:r>
          </a:p>
          <a:p>
            <a:pPr lvl="1"/>
            <a:r>
              <a:rPr lang="en-US" altLang="en-US" dirty="0"/>
              <a:t>Omnivores (plants and meat)</a:t>
            </a:r>
          </a:p>
          <a:p>
            <a:pPr lvl="1"/>
            <a:r>
              <a:rPr lang="en-US" altLang="en-US" dirty="0"/>
              <a:t>Detritivores (detritus)</a:t>
            </a:r>
          </a:p>
          <a:p>
            <a:pPr lvl="1"/>
            <a:endParaRPr lang="en-US" altLang="en-US" dirty="0"/>
          </a:p>
        </p:txBody>
      </p:sp>
      <p:sp>
        <p:nvSpPr>
          <p:cNvPr id="2765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6360303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blinds(vertical)">
                                      <p:cBhvr>
                                        <p:cTn id="7" dur="500"/>
                                        <p:tgtEl>
                                          <p:spTgt spid="350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0211">
                                            <p:txEl>
                                              <p:pRg st="0" end="0"/>
                                            </p:txEl>
                                          </p:spTgt>
                                        </p:tgtEl>
                                        <p:attrNameLst>
                                          <p:attrName>style.visibility</p:attrName>
                                        </p:attrNameLst>
                                      </p:cBhvr>
                                      <p:to>
                                        <p:strVal val="visible"/>
                                      </p:to>
                                    </p:set>
                                    <p:animEffect transition="in" filter="wipe(left)">
                                      <p:cBhvr>
                                        <p:cTn id="12" dur="500"/>
                                        <p:tgtEl>
                                          <p:spTgt spid="3502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0211">
                                            <p:txEl>
                                              <p:pRg st="1" end="1"/>
                                            </p:txEl>
                                          </p:spTgt>
                                        </p:tgtEl>
                                        <p:attrNameLst>
                                          <p:attrName>style.visibility</p:attrName>
                                        </p:attrNameLst>
                                      </p:cBhvr>
                                      <p:to>
                                        <p:strVal val="visible"/>
                                      </p:to>
                                    </p:set>
                                    <p:animEffect transition="in" filter="wipe(left)">
                                      <p:cBhvr>
                                        <p:cTn id="17" dur="500"/>
                                        <p:tgtEl>
                                          <p:spTgt spid="3502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0211">
                                            <p:txEl>
                                              <p:pRg st="2" end="2"/>
                                            </p:txEl>
                                          </p:spTgt>
                                        </p:tgtEl>
                                        <p:attrNameLst>
                                          <p:attrName>style.visibility</p:attrName>
                                        </p:attrNameLst>
                                      </p:cBhvr>
                                      <p:to>
                                        <p:strVal val="visible"/>
                                      </p:to>
                                    </p:set>
                                    <p:animEffect transition="in" filter="wipe(left)">
                                      <p:cBhvr>
                                        <p:cTn id="22" dur="500"/>
                                        <p:tgtEl>
                                          <p:spTgt spid="3502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0211">
                                            <p:txEl>
                                              <p:pRg st="3" end="3"/>
                                            </p:txEl>
                                          </p:spTgt>
                                        </p:tgtEl>
                                        <p:attrNameLst>
                                          <p:attrName>style.visibility</p:attrName>
                                        </p:attrNameLst>
                                      </p:cBhvr>
                                      <p:to>
                                        <p:strVal val="visible"/>
                                      </p:to>
                                    </p:set>
                                    <p:animEffect transition="in" filter="wipe(left)">
                                      <p:cBhvr>
                                        <p:cTn id="27" dur="500"/>
                                        <p:tgtEl>
                                          <p:spTgt spid="3502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0211">
                                            <p:txEl>
                                              <p:pRg st="4" end="4"/>
                                            </p:txEl>
                                          </p:spTgt>
                                        </p:tgtEl>
                                        <p:attrNameLst>
                                          <p:attrName>style.visibility</p:attrName>
                                        </p:attrNameLst>
                                      </p:cBhvr>
                                      <p:to>
                                        <p:strVal val="visible"/>
                                      </p:to>
                                    </p:set>
                                    <p:animEffect transition="in" filter="wipe(left)">
                                      <p:cBhvr>
                                        <p:cTn id="32" dur="500"/>
                                        <p:tgtEl>
                                          <p:spTgt spid="350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autoUpdateAnimBg="0"/>
      <p:bldP spid="350211"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fontAlgn="auto">
              <a:spcAft>
                <a:spcPts val="0"/>
              </a:spcAft>
              <a:defRPr/>
            </a:pPr>
            <a:r>
              <a:rPr lang="en-US" altLang="en-US">
                <a:solidFill>
                  <a:schemeClr val="accent1">
                    <a:tint val="88000"/>
                    <a:satMod val="150000"/>
                  </a:schemeClr>
                </a:solidFill>
              </a:rPr>
              <a:t>Decomposers</a:t>
            </a:r>
          </a:p>
        </p:txBody>
      </p:sp>
      <p:pic>
        <p:nvPicPr>
          <p:cNvPr id="28675" name="Picture 4" descr="C:\211Web\Module4\shrooms.JPG"/>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914400" y="1676400"/>
            <a:ext cx="2200275" cy="4343400"/>
          </a:xfrm>
        </p:spPr>
      </p:pic>
      <p:sp>
        <p:nvSpPr>
          <p:cNvPr id="351235" name="Rectangle 3"/>
          <p:cNvSpPr>
            <a:spLocks noGrp="1" noChangeArrowheads="1"/>
          </p:cNvSpPr>
          <p:nvPr>
            <p:ph type="body" sz="half" idx="2"/>
          </p:nvPr>
        </p:nvSpPr>
        <p:spPr>
          <a:xfrm>
            <a:off x="3276600" y="1600200"/>
            <a:ext cx="5334000" cy="4343400"/>
          </a:xfrm>
        </p:spPr>
        <p:txBody>
          <a:bodyPr/>
          <a:lstStyle/>
          <a:p>
            <a:pPr marL="265113" indent="-265113">
              <a:spcAft>
                <a:spcPct val="0"/>
              </a:spcAft>
              <a:buFont typeface="Wingdings 2" panose="05020102010507070707" pitchFamily="18" charset="2"/>
              <a:buChar char=""/>
            </a:pPr>
            <a:r>
              <a:rPr lang="en-US" altLang="en-US" dirty="0"/>
              <a:t>Bacteria and fungi digest organic molecules in detritus into simpler organic compounds, and absorb soluble nutrients. </a:t>
            </a:r>
          </a:p>
          <a:p>
            <a:pPr marL="265113" indent="-265113">
              <a:spcAft>
                <a:spcPct val="0"/>
              </a:spcAft>
              <a:buFont typeface="Wingdings 2" panose="05020102010507070707" pitchFamily="18" charset="2"/>
              <a:buChar char=""/>
            </a:pPr>
            <a:r>
              <a:rPr lang="en-US" altLang="en-US" dirty="0"/>
              <a:t>Without decomposers, many compounds would remain permanently locked up in dead organisms and hence would be unavailable for (re)use by living organisms.</a:t>
            </a:r>
          </a:p>
          <a:p>
            <a:pPr marL="265113" indent="-265113">
              <a:spcAft>
                <a:spcPct val="0"/>
              </a:spcAft>
              <a:buFont typeface="Wingdings 2" panose="05020102010507070707" pitchFamily="18" charset="2"/>
              <a:buChar char=""/>
            </a:pPr>
            <a:endParaRPr lang="en-US" altLang="en-US" dirty="0"/>
          </a:p>
        </p:txBody>
      </p:sp>
      <p:sp>
        <p:nvSpPr>
          <p:cNvPr id="28677"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13194429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wipe(left)">
                                      <p:cBhvr>
                                        <p:cTn id="7" dur="500"/>
                                        <p:tgtEl>
                                          <p:spTgt spid="351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Effect transition="in" filter="wipe(left)">
                                      <p:cBhvr>
                                        <p:cTn id="12" dur="500"/>
                                        <p:tgtEl>
                                          <p:spTgt spid="351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60" name="Rectangle 4"/>
          <p:cNvSpPr>
            <a:spLocks noGrp="1" noChangeArrowheads="1"/>
          </p:cNvSpPr>
          <p:nvPr>
            <p:ph type="title"/>
          </p:nvPr>
        </p:nvSpPr>
        <p:spPr>
          <a:xfrm>
            <a:off x="274638" y="152400"/>
            <a:ext cx="8183562" cy="1052512"/>
          </a:xfrm>
        </p:spPr>
        <p:txBody>
          <a:bodyPr>
            <a:normAutofit/>
          </a:bodyPr>
          <a:lstStyle/>
          <a:p>
            <a:pPr fontAlgn="auto">
              <a:spcAft>
                <a:spcPts val="0"/>
              </a:spcAft>
              <a:defRPr/>
            </a:pPr>
            <a:r>
              <a:rPr lang="en-US" altLang="en-US" dirty="0">
                <a:solidFill>
                  <a:schemeClr val="accent1">
                    <a:tint val="88000"/>
                    <a:satMod val="150000"/>
                  </a:schemeClr>
                </a:solidFill>
              </a:rPr>
              <a:t>Energy Flow Through Ecosystems</a:t>
            </a:r>
          </a:p>
        </p:txBody>
      </p:sp>
      <p:sp>
        <p:nvSpPr>
          <p:cNvPr id="352261" name="Rectangle 5"/>
          <p:cNvSpPr>
            <a:spLocks noGrp="1" noChangeArrowheads="1"/>
          </p:cNvSpPr>
          <p:nvPr>
            <p:ph idx="1"/>
          </p:nvPr>
        </p:nvSpPr>
        <p:spPr>
          <a:xfrm>
            <a:off x="685800" y="1828800"/>
            <a:ext cx="7772400" cy="4191000"/>
          </a:xfrm>
        </p:spPr>
        <p:txBody>
          <a:bodyPr/>
          <a:lstStyle/>
          <a:p>
            <a:endParaRPr lang="en-US" altLang="en-US" dirty="0"/>
          </a:p>
          <a:p>
            <a:endParaRPr lang="en-US" altLang="en-US" dirty="0"/>
          </a:p>
          <a:p>
            <a:r>
              <a:rPr lang="en-US" altLang="en-US" dirty="0"/>
              <a:t>Each step in the flow of food (energy) through an ecosystem is known as a trophic level, or feeding level.</a:t>
            </a:r>
          </a:p>
          <a:p>
            <a:pPr lvl="1"/>
            <a:r>
              <a:rPr lang="en-US" altLang="en-US" dirty="0"/>
              <a:t>Trophic = pertaining to food or nutrition</a:t>
            </a:r>
          </a:p>
          <a:p>
            <a:pPr lvl="1"/>
            <a:r>
              <a:rPr lang="en-US" altLang="en-US" dirty="0"/>
              <a:t>Trophic level = position in a food chain</a:t>
            </a:r>
          </a:p>
          <a:p>
            <a:pPr lvl="1"/>
            <a:r>
              <a:rPr lang="en-US" altLang="en-US" dirty="0"/>
              <a:t>Food chain (or food web) = the way that energy passes through populations in an ecosystem</a:t>
            </a:r>
          </a:p>
        </p:txBody>
      </p:sp>
      <p:sp>
        <p:nvSpPr>
          <p:cNvPr id="2970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96626452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2260"/>
                                        </p:tgtEl>
                                        <p:attrNameLst>
                                          <p:attrName>style.visibility</p:attrName>
                                        </p:attrNameLst>
                                      </p:cBhvr>
                                      <p:to>
                                        <p:strVal val="visible"/>
                                      </p:to>
                                    </p:set>
                                    <p:animEffect transition="in" filter="dissolve">
                                      <p:cBhvr>
                                        <p:cTn id="7" dur="500"/>
                                        <p:tgtEl>
                                          <p:spTgt spid="3522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2261">
                                            <p:txEl>
                                              <p:pRg st="2" end="2"/>
                                            </p:txEl>
                                          </p:spTgt>
                                        </p:tgtEl>
                                        <p:attrNameLst>
                                          <p:attrName>style.visibility</p:attrName>
                                        </p:attrNameLst>
                                      </p:cBhvr>
                                      <p:to>
                                        <p:strVal val="visible"/>
                                      </p:to>
                                    </p:set>
                                    <p:animEffect transition="in" filter="wipe(left)">
                                      <p:cBhvr>
                                        <p:cTn id="12" dur="500"/>
                                        <p:tgtEl>
                                          <p:spTgt spid="35226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2261">
                                            <p:txEl>
                                              <p:pRg st="3" end="3"/>
                                            </p:txEl>
                                          </p:spTgt>
                                        </p:tgtEl>
                                        <p:attrNameLst>
                                          <p:attrName>style.visibility</p:attrName>
                                        </p:attrNameLst>
                                      </p:cBhvr>
                                      <p:to>
                                        <p:strVal val="visible"/>
                                      </p:to>
                                    </p:set>
                                    <p:animEffect transition="in" filter="wipe(left)">
                                      <p:cBhvr>
                                        <p:cTn id="17" dur="500"/>
                                        <p:tgtEl>
                                          <p:spTgt spid="35226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2261">
                                            <p:txEl>
                                              <p:pRg st="4" end="4"/>
                                            </p:txEl>
                                          </p:spTgt>
                                        </p:tgtEl>
                                        <p:attrNameLst>
                                          <p:attrName>style.visibility</p:attrName>
                                        </p:attrNameLst>
                                      </p:cBhvr>
                                      <p:to>
                                        <p:strVal val="visible"/>
                                      </p:to>
                                    </p:set>
                                    <p:animEffect transition="in" filter="wipe(left)">
                                      <p:cBhvr>
                                        <p:cTn id="22" dur="500"/>
                                        <p:tgtEl>
                                          <p:spTgt spid="35226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2261">
                                            <p:txEl>
                                              <p:pRg st="5" end="5"/>
                                            </p:txEl>
                                          </p:spTgt>
                                        </p:tgtEl>
                                        <p:attrNameLst>
                                          <p:attrName>style.visibility</p:attrName>
                                        </p:attrNameLst>
                                      </p:cBhvr>
                                      <p:to>
                                        <p:strVal val="visible"/>
                                      </p:to>
                                    </p:set>
                                    <p:animEffect transition="in" filter="wipe(left)">
                                      <p:cBhvr>
                                        <p:cTn id="27" dur="500"/>
                                        <p:tgtEl>
                                          <p:spTgt spid="3522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autoUpdateAnimBg="0"/>
      <p:bldP spid="352261"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fontAlgn="auto">
              <a:spcAft>
                <a:spcPts val="0"/>
              </a:spcAft>
              <a:defRPr/>
            </a:pPr>
            <a:r>
              <a:rPr lang="en-US" altLang="en-US">
                <a:solidFill>
                  <a:schemeClr val="accent1">
                    <a:tint val="88000"/>
                    <a:satMod val="150000"/>
                  </a:schemeClr>
                </a:solidFill>
              </a:rPr>
              <a:t>Energy Conversion</a:t>
            </a:r>
          </a:p>
        </p:txBody>
      </p:sp>
      <p:pic>
        <p:nvPicPr>
          <p:cNvPr id="30723" name="Picture 4" descr="C:\211Web\Module4\ecycle.gif"/>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685800" y="1749425"/>
            <a:ext cx="4800600" cy="3402013"/>
          </a:xfrm>
        </p:spPr>
      </p:pic>
      <p:sp>
        <p:nvSpPr>
          <p:cNvPr id="353283" name="Rectangle 3"/>
          <p:cNvSpPr>
            <a:spLocks noGrp="1" noChangeArrowheads="1"/>
          </p:cNvSpPr>
          <p:nvPr>
            <p:ph type="body" sz="half" idx="2"/>
          </p:nvPr>
        </p:nvSpPr>
        <p:spPr>
          <a:xfrm>
            <a:off x="5562600" y="1676400"/>
            <a:ext cx="3124200" cy="4343400"/>
          </a:xfrm>
        </p:spPr>
        <p:txBody>
          <a:bodyPr/>
          <a:lstStyle/>
          <a:p>
            <a:pPr marL="265113" indent="-265113">
              <a:spcAft>
                <a:spcPct val="0"/>
              </a:spcAft>
              <a:buFont typeface="Wingdings 2" panose="05020102010507070707" pitchFamily="18" charset="2"/>
              <a:buChar char=""/>
            </a:pPr>
            <a:r>
              <a:rPr lang="en-US" altLang="en-US"/>
              <a:t>As energy moves from one trophic level to the next, most of the energy (90%) is given off as metabolic heat.</a:t>
            </a:r>
          </a:p>
          <a:p>
            <a:pPr marL="265113" indent="-265113">
              <a:spcAft>
                <a:spcPct val="0"/>
              </a:spcAft>
              <a:buFont typeface="Wingdings 2" panose="05020102010507070707" pitchFamily="18" charset="2"/>
              <a:buChar char=""/>
            </a:pPr>
            <a:endParaRPr lang="en-US" altLang="en-US"/>
          </a:p>
          <a:p>
            <a:pPr marL="265113" indent="-265113">
              <a:spcAft>
                <a:spcPct val="0"/>
              </a:spcAft>
              <a:buFont typeface="Wingdings 2" panose="05020102010507070707" pitchFamily="18" charset="2"/>
              <a:buChar char=""/>
            </a:pPr>
            <a:endParaRPr lang="en-US" altLang="en-US"/>
          </a:p>
          <a:p>
            <a:pPr marL="265113" indent="-265113">
              <a:spcAft>
                <a:spcPct val="0"/>
              </a:spcAft>
              <a:buFont typeface="Wingdings 2" panose="05020102010507070707" pitchFamily="18" charset="2"/>
              <a:buChar char=""/>
            </a:pPr>
            <a:endParaRPr lang="en-US" altLang="en-US"/>
          </a:p>
          <a:p>
            <a:pPr marL="265113" indent="-265113">
              <a:spcAft>
                <a:spcPct val="0"/>
              </a:spcAft>
              <a:buFont typeface="Wingdings 2" panose="05020102010507070707" pitchFamily="18" charset="2"/>
              <a:buChar char=""/>
            </a:pPr>
            <a:endParaRPr lang="en-US" altLang="en-US"/>
          </a:p>
        </p:txBody>
      </p:sp>
      <p:sp>
        <p:nvSpPr>
          <p:cNvPr id="30725"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353285" name="Picture 5" descr="C:\211Web\Module4\Enerlos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800600"/>
            <a:ext cx="3095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749161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box(out)">
                                      <p:cBhvr>
                                        <p:cTn id="7" dur="500"/>
                                        <p:tgtEl>
                                          <p:spTgt spid="353282"/>
                                        </p:tgtEl>
                                      </p:cBhvr>
                                    </p:animEffect>
                                  </p:childTnLst>
                                </p:cTn>
                              </p:par>
                            </p:childTnLst>
                          </p:cTn>
                        </p:par>
                        <p:par>
                          <p:cTn id="8" fill="hold" nodeType="afterGroup">
                            <p:stCondLst>
                              <p:cond delay="500"/>
                            </p:stCondLst>
                            <p:childTnLst>
                              <p:par>
                                <p:cTn id="9" presetID="2" presetClass="entr" presetSubtype="2" fill="hold" grpId="0" nodeType="afterEffect">
                                  <p:stCondLst>
                                    <p:cond delay="1000"/>
                                  </p:stCondLst>
                                  <p:childTnLst>
                                    <p:set>
                                      <p:cBhvr>
                                        <p:cTn id="10" dur="1" fill="hold">
                                          <p:stCondLst>
                                            <p:cond delay="0"/>
                                          </p:stCondLst>
                                        </p:cTn>
                                        <p:tgtEl>
                                          <p:spTgt spid="353283">
                                            <p:txEl>
                                              <p:pRg st="0" end="0"/>
                                            </p:txEl>
                                          </p:spTgt>
                                        </p:tgtEl>
                                        <p:attrNameLst>
                                          <p:attrName>style.visibility</p:attrName>
                                        </p:attrNameLst>
                                      </p:cBhvr>
                                      <p:to>
                                        <p:strVal val="visible"/>
                                      </p:to>
                                    </p:set>
                                    <p:anim calcmode="lin" valueType="num">
                                      <p:cBhvr additive="base">
                                        <p:cTn id="11" dur="500" fill="hold"/>
                                        <p:tgtEl>
                                          <p:spTgt spid="35328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53283">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9" presetClass="entr" presetSubtype="0" fill="hold" nodeType="afterEffect">
                                  <p:stCondLst>
                                    <p:cond delay="2000"/>
                                  </p:stCondLst>
                                  <p:childTnLst>
                                    <p:set>
                                      <p:cBhvr>
                                        <p:cTn id="15" dur="1" fill="hold">
                                          <p:stCondLst>
                                            <p:cond delay="0"/>
                                          </p:stCondLst>
                                        </p:cTn>
                                        <p:tgtEl>
                                          <p:spTgt spid="353285"/>
                                        </p:tgtEl>
                                        <p:attrNameLst>
                                          <p:attrName>style.visibility</p:attrName>
                                        </p:attrNameLst>
                                      </p:cBhvr>
                                      <p:to>
                                        <p:strVal val="visible"/>
                                      </p:to>
                                    </p:set>
                                    <p:animEffect transition="in" filter="dissolve">
                                      <p:cBhvr>
                                        <p:cTn id="16" dur="500"/>
                                        <p:tgtEl>
                                          <p:spTgt spid="353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autoUpdateAnimBg="0"/>
      <p:bldP spid="353283"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4" name="Rectangle 6"/>
          <p:cNvSpPr>
            <a:spLocks noGrp="1" noChangeArrowheads="1"/>
          </p:cNvSpPr>
          <p:nvPr>
            <p:ph type="title"/>
          </p:nvPr>
        </p:nvSpPr>
        <p:spPr/>
        <p:txBody>
          <a:bodyPr/>
          <a:lstStyle/>
          <a:p>
            <a:pPr fontAlgn="auto">
              <a:spcAft>
                <a:spcPts val="0"/>
              </a:spcAft>
              <a:defRPr/>
            </a:pPr>
            <a:r>
              <a:rPr lang="en-US" altLang="en-US">
                <a:solidFill>
                  <a:schemeClr val="accent1">
                    <a:tint val="88000"/>
                    <a:satMod val="150000"/>
                  </a:schemeClr>
                </a:solidFill>
              </a:rPr>
              <a:t>Food Chain</a:t>
            </a:r>
          </a:p>
        </p:txBody>
      </p:sp>
      <p:sp>
        <p:nvSpPr>
          <p:cNvPr id="31747"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sp>
        <p:nvSpPr>
          <p:cNvPr id="355331" name="Rectangle 3"/>
          <p:cNvSpPr>
            <a:spLocks noChangeArrowheads="1"/>
          </p:cNvSpPr>
          <p:nvPr/>
        </p:nvSpPr>
        <p:spPr bwMode="auto">
          <a:xfrm>
            <a:off x="685800" y="190500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Clr>
                <a:srgbClr val="FFCC66"/>
              </a:buClr>
              <a:buSzPct val="150000"/>
              <a:buFontTx/>
              <a:buChar char="•"/>
            </a:pPr>
            <a:r>
              <a:rPr lang="en-US" altLang="en-US" dirty="0">
                <a:latin typeface="Times New Roman" panose="02020603050405020304" pitchFamily="18" charset="0"/>
              </a:rPr>
              <a:t> </a:t>
            </a:r>
            <a:r>
              <a:rPr lang="en-US" altLang="en-US" b="1" dirty="0">
                <a:latin typeface="Times New Roman" panose="02020603050405020304" pitchFamily="18" charset="0"/>
              </a:rPr>
              <a:t>A food chain is the path of food from a given final consumer back to a producer.</a:t>
            </a:r>
          </a:p>
        </p:txBody>
      </p:sp>
      <p:sp>
        <p:nvSpPr>
          <p:cNvPr id="355332" name="Rectangle 4"/>
          <p:cNvSpPr>
            <a:spLocks noChangeArrowheads="1"/>
          </p:cNvSpPr>
          <p:nvPr/>
        </p:nvSpPr>
        <p:spPr bwMode="auto">
          <a:xfrm>
            <a:off x="762000" y="4343400"/>
            <a:ext cx="7620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Clr>
                <a:srgbClr val="FFCC66"/>
              </a:buClr>
              <a:buSzPct val="150000"/>
              <a:buFontTx/>
              <a:buChar char="•"/>
            </a:pPr>
            <a:r>
              <a:rPr lang="en-US" altLang="en-US" dirty="0">
                <a:latin typeface="Times New Roman" panose="02020603050405020304" pitchFamily="18" charset="0"/>
              </a:rPr>
              <a:t> </a:t>
            </a:r>
            <a:r>
              <a:rPr lang="en-US" altLang="en-US" b="1" dirty="0">
                <a:latin typeface="Times New Roman" panose="02020603050405020304" pitchFamily="18" charset="0"/>
              </a:rPr>
              <a:t>For instance, a typical food chain in a field ecosystem might be: </a:t>
            </a:r>
          </a:p>
          <a:p>
            <a:pPr lvl="1"/>
            <a:r>
              <a:rPr lang="en-US" altLang="en-US" sz="2000" b="1" dirty="0">
                <a:latin typeface="Times New Roman" panose="02020603050405020304" pitchFamily="18" charset="0"/>
              </a:rPr>
              <a:t>grass ---&gt; grasshopper --&gt; mouse ---&gt; snake ---&gt; hawk </a:t>
            </a:r>
          </a:p>
        </p:txBody>
      </p:sp>
      <p:pic>
        <p:nvPicPr>
          <p:cNvPr id="355333" name="Picture 5" descr="C:\211Web\Module4\deer_wol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048000"/>
            <a:ext cx="314483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572208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55334"/>
                                        </p:tgtEl>
                                        <p:attrNameLst>
                                          <p:attrName>style.visibility</p:attrName>
                                        </p:attrNameLst>
                                      </p:cBhvr>
                                      <p:to>
                                        <p:strVal val="visible"/>
                                      </p:to>
                                    </p:set>
                                    <p:animEffect transition="in" filter="blinds(vertical)">
                                      <p:cBhvr>
                                        <p:cTn id="7" dur="500"/>
                                        <p:tgtEl>
                                          <p:spTgt spid="355334"/>
                                        </p:tgtEl>
                                      </p:cBhvr>
                                    </p:animEffect>
                                  </p:childTnLst>
                                </p:cTn>
                              </p:par>
                            </p:childTnLst>
                          </p:cTn>
                        </p:par>
                        <p:par>
                          <p:cTn id="8" fill="hold" nodeType="afterGroup">
                            <p:stCondLst>
                              <p:cond delay="500"/>
                            </p:stCondLst>
                            <p:childTnLst>
                              <p:par>
                                <p:cTn id="9" presetID="2" presetClass="entr" presetSubtype="2" fill="hold" grpId="0" nodeType="afterEffect">
                                  <p:stCondLst>
                                    <p:cond delay="1000"/>
                                  </p:stCondLst>
                                  <p:childTnLst>
                                    <p:set>
                                      <p:cBhvr>
                                        <p:cTn id="10" dur="1" fill="hold">
                                          <p:stCondLst>
                                            <p:cond delay="0"/>
                                          </p:stCondLst>
                                        </p:cTn>
                                        <p:tgtEl>
                                          <p:spTgt spid="355331"/>
                                        </p:tgtEl>
                                        <p:attrNameLst>
                                          <p:attrName>style.visibility</p:attrName>
                                        </p:attrNameLst>
                                      </p:cBhvr>
                                      <p:to>
                                        <p:strVal val="visible"/>
                                      </p:to>
                                    </p:set>
                                    <p:anim calcmode="lin" valueType="num">
                                      <p:cBhvr additive="base">
                                        <p:cTn id="11" dur="500" fill="hold"/>
                                        <p:tgtEl>
                                          <p:spTgt spid="355331"/>
                                        </p:tgtEl>
                                        <p:attrNameLst>
                                          <p:attrName>ppt_x</p:attrName>
                                        </p:attrNameLst>
                                      </p:cBhvr>
                                      <p:tavLst>
                                        <p:tav tm="0">
                                          <p:val>
                                            <p:strVal val="1+#ppt_w/2"/>
                                          </p:val>
                                        </p:tav>
                                        <p:tav tm="100000">
                                          <p:val>
                                            <p:strVal val="#ppt_x"/>
                                          </p:val>
                                        </p:tav>
                                      </p:tavLst>
                                    </p:anim>
                                    <p:anim calcmode="lin" valueType="num">
                                      <p:cBhvr additive="base">
                                        <p:cTn id="12" dur="500" fill="hold"/>
                                        <p:tgtEl>
                                          <p:spTgt spid="35533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9" presetClass="entr" presetSubtype="0" fill="hold" nodeType="afterEffect">
                                  <p:stCondLst>
                                    <p:cond delay="1000"/>
                                  </p:stCondLst>
                                  <p:childTnLst>
                                    <p:set>
                                      <p:cBhvr>
                                        <p:cTn id="15" dur="1" fill="hold">
                                          <p:stCondLst>
                                            <p:cond delay="0"/>
                                          </p:stCondLst>
                                        </p:cTn>
                                        <p:tgtEl>
                                          <p:spTgt spid="355333"/>
                                        </p:tgtEl>
                                        <p:attrNameLst>
                                          <p:attrName>style.visibility</p:attrName>
                                        </p:attrNameLst>
                                      </p:cBhvr>
                                      <p:to>
                                        <p:strVal val="visible"/>
                                      </p:to>
                                    </p:set>
                                    <p:animEffect transition="in" filter="dissolve">
                                      <p:cBhvr>
                                        <p:cTn id="16" dur="500"/>
                                        <p:tgtEl>
                                          <p:spTgt spid="3553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55332"/>
                                        </p:tgtEl>
                                        <p:attrNameLst>
                                          <p:attrName>style.visibility</p:attrName>
                                        </p:attrNameLst>
                                      </p:cBhvr>
                                      <p:to>
                                        <p:strVal val="visible"/>
                                      </p:to>
                                    </p:set>
                                    <p:anim calcmode="lin" valueType="num">
                                      <p:cBhvr additive="base">
                                        <p:cTn id="21" dur="500" fill="hold"/>
                                        <p:tgtEl>
                                          <p:spTgt spid="355332"/>
                                        </p:tgtEl>
                                        <p:attrNameLst>
                                          <p:attrName>ppt_x</p:attrName>
                                        </p:attrNameLst>
                                      </p:cBhvr>
                                      <p:tavLst>
                                        <p:tav tm="0">
                                          <p:val>
                                            <p:strVal val="0-#ppt_w/2"/>
                                          </p:val>
                                        </p:tav>
                                        <p:tav tm="100000">
                                          <p:val>
                                            <p:strVal val="#ppt_x"/>
                                          </p:val>
                                        </p:tav>
                                      </p:tavLst>
                                    </p:anim>
                                    <p:anim calcmode="lin" valueType="num">
                                      <p:cBhvr additive="base">
                                        <p:cTn id="22" dur="500" fill="hold"/>
                                        <p:tgtEl>
                                          <p:spTgt spid="3553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autoUpdateAnimBg="0"/>
      <p:bldP spid="355331" grpId="0" autoUpdateAnimBg="0"/>
      <p:bldP spid="35533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81000" y="152400"/>
            <a:ext cx="8183562" cy="1052512"/>
          </a:xfrm>
        </p:spPr>
        <p:txBody>
          <a:bodyPr/>
          <a:lstStyle/>
          <a:p>
            <a:pPr fontAlgn="auto">
              <a:spcAft>
                <a:spcPts val="0"/>
              </a:spcAft>
              <a:defRPr/>
            </a:pPr>
            <a:r>
              <a:rPr lang="en-US" altLang="en-US" dirty="0">
                <a:solidFill>
                  <a:schemeClr val="accent1">
                    <a:tint val="88000"/>
                    <a:satMod val="150000"/>
                  </a:schemeClr>
                </a:solidFill>
              </a:rPr>
              <a:t>Trophic Levels</a:t>
            </a:r>
          </a:p>
        </p:txBody>
      </p:sp>
      <p:sp>
        <p:nvSpPr>
          <p:cNvPr id="32771" name="Rectangle 3"/>
          <p:cNvSpPr>
            <a:spLocks noGrp="1" noChangeArrowheads="1"/>
          </p:cNvSpPr>
          <p:nvPr>
            <p:ph idx="1"/>
          </p:nvPr>
        </p:nvSpPr>
        <p:spPr>
          <a:xfrm>
            <a:off x="609600" y="1857467"/>
            <a:ext cx="8183562" cy="4187825"/>
          </a:xfrm>
        </p:spPr>
        <p:txBody>
          <a:bodyPr/>
          <a:lstStyle/>
          <a:p>
            <a:endParaRPr lang="en-US" altLang="en-US" dirty="0"/>
          </a:p>
          <a:p>
            <a:endParaRPr lang="en-US" altLang="en-US" dirty="0"/>
          </a:p>
          <a:p>
            <a:r>
              <a:rPr lang="en-US" altLang="en-US" dirty="0"/>
              <a:t>The rapid loss of energy is the reason food chains have from three to four links, rarely five</a:t>
            </a:r>
          </a:p>
          <a:p>
            <a:pPr lvl="1"/>
            <a:r>
              <a:rPr lang="en-US" altLang="en-US" dirty="0"/>
              <a:t>This rapid loss of energy is also the reason there are few large carnivores.</a:t>
            </a:r>
          </a:p>
        </p:txBody>
      </p:sp>
      <p:sp>
        <p:nvSpPr>
          <p:cNvPr id="3277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264120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297657" y="116150"/>
            <a:ext cx="8183562" cy="1052512"/>
          </a:xfrm>
        </p:spPr>
        <p:txBody>
          <a:bodyPr/>
          <a:lstStyle/>
          <a:p>
            <a:pPr fontAlgn="auto">
              <a:spcAft>
                <a:spcPts val="0"/>
              </a:spcAft>
              <a:defRPr/>
            </a:pPr>
            <a:r>
              <a:rPr lang="en-US" altLang="en-US" dirty="0">
                <a:solidFill>
                  <a:schemeClr val="accent1">
                    <a:tint val="88000"/>
                    <a:satMod val="150000"/>
                  </a:schemeClr>
                </a:solidFill>
              </a:rPr>
              <a:t>Food Web</a:t>
            </a:r>
          </a:p>
        </p:txBody>
      </p:sp>
      <p:sp>
        <p:nvSpPr>
          <p:cNvPr id="356355" name="Rectangle 3"/>
          <p:cNvSpPr>
            <a:spLocks noGrp="1" noChangeArrowheads="1"/>
          </p:cNvSpPr>
          <p:nvPr>
            <p:ph idx="1"/>
          </p:nvPr>
        </p:nvSpPr>
        <p:spPr>
          <a:xfrm>
            <a:off x="708819" y="1752600"/>
            <a:ext cx="7772400" cy="4343400"/>
          </a:xfrm>
        </p:spPr>
        <p:txBody>
          <a:bodyPr/>
          <a:lstStyle/>
          <a:p>
            <a:endParaRPr lang="en-US" altLang="en-US" dirty="0"/>
          </a:p>
          <a:p>
            <a:endParaRPr lang="en-US" altLang="en-US" dirty="0"/>
          </a:p>
          <a:p>
            <a:r>
              <a:rPr lang="en-US" altLang="en-US" dirty="0"/>
              <a:t>The real world is more complicated than a simple food chain. While many organisms do specialize in their diets (anteaters?), other organisms do not. </a:t>
            </a:r>
          </a:p>
          <a:p>
            <a:pPr lvl="1"/>
            <a:r>
              <a:rPr lang="en-US" altLang="en-US" dirty="0"/>
              <a:t>Hawks do not limit their diets to snakes, snakes eat things other than mice, mice eat grass as well as grasshoppers, and so on. </a:t>
            </a:r>
          </a:p>
          <a:p>
            <a:r>
              <a:rPr lang="en-US" altLang="en-US" dirty="0"/>
              <a:t>A more realistic depiction of ecosystem linkages is called a food web.</a:t>
            </a:r>
          </a:p>
          <a:p>
            <a:endParaRPr lang="en-US" altLang="en-US" dirty="0"/>
          </a:p>
        </p:txBody>
      </p:sp>
      <p:sp>
        <p:nvSpPr>
          <p:cNvPr id="3379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904683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blinds(vertical)">
                                      <p:cBhvr>
                                        <p:cTn id="7" dur="500"/>
                                        <p:tgtEl>
                                          <p:spTgt spid="3563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56355">
                                            <p:txEl>
                                              <p:pRg st="2" end="2"/>
                                            </p:txEl>
                                          </p:spTgt>
                                        </p:tgtEl>
                                        <p:attrNameLst>
                                          <p:attrName>style.visibility</p:attrName>
                                        </p:attrNameLst>
                                      </p:cBhvr>
                                      <p:to>
                                        <p:strVal val="visible"/>
                                      </p:to>
                                    </p:set>
                                    <p:animEffect transition="in" filter="barn(outVertical)">
                                      <p:cBhvr>
                                        <p:cTn id="12" dur="500"/>
                                        <p:tgtEl>
                                          <p:spTgt spid="356355">
                                            <p:txEl>
                                              <p:pRg st="2" end="2"/>
                                            </p:txEl>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356355">
                                            <p:txEl>
                                              <p:pRg st="3" end="3"/>
                                            </p:txEl>
                                          </p:spTgt>
                                        </p:tgtEl>
                                        <p:attrNameLst>
                                          <p:attrName>style.visibility</p:attrName>
                                        </p:attrNameLst>
                                      </p:cBhvr>
                                      <p:to>
                                        <p:strVal val="visible"/>
                                      </p:to>
                                    </p:set>
                                    <p:animEffect transition="in" filter="barn(outVertical)">
                                      <p:cBhvr>
                                        <p:cTn id="15" dur="500"/>
                                        <p:tgtEl>
                                          <p:spTgt spid="35635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56355">
                                            <p:txEl>
                                              <p:pRg st="4" end="4"/>
                                            </p:txEl>
                                          </p:spTgt>
                                        </p:tgtEl>
                                        <p:attrNameLst>
                                          <p:attrName>style.visibility</p:attrName>
                                        </p:attrNameLst>
                                      </p:cBhvr>
                                      <p:to>
                                        <p:strVal val="visible"/>
                                      </p:to>
                                    </p:set>
                                    <p:animEffect transition="in" filter="barn(outVertical)">
                                      <p:cBhvr>
                                        <p:cTn id="20" dur="500"/>
                                        <p:tgtEl>
                                          <p:spTgt spid="356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autoUpdateAnimBg="0"/>
      <p:bldP spid="35635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fontAlgn="auto">
              <a:spcAft>
                <a:spcPts val="0"/>
              </a:spcAft>
              <a:defRPr/>
            </a:pPr>
            <a:r>
              <a:rPr lang="en-US" altLang="en-US">
                <a:solidFill>
                  <a:schemeClr val="accent1">
                    <a:tint val="88000"/>
                    <a:satMod val="150000"/>
                  </a:schemeClr>
                </a:solidFill>
              </a:rPr>
              <a:t>Food Web: Example</a:t>
            </a:r>
          </a:p>
        </p:txBody>
      </p:sp>
      <p:sp>
        <p:nvSpPr>
          <p:cNvPr id="34819"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357379" name="Picture 3" descr="C:\211Web\Module4\foodweb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057400"/>
            <a:ext cx="5715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637251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blinds(horizontal)">
                                      <p:cBhvr>
                                        <p:cTn id="7" dur="500"/>
                                        <p:tgtEl>
                                          <p:spTgt spid="35737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57379"/>
                                        </p:tgtEl>
                                        <p:attrNameLst>
                                          <p:attrName>style.visibility</p:attrName>
                                        </p:attrNameLst>
                                      </p:cBhvr>
                                      <p:to>
                                        <p:strVal val="visible"/>
                                      </p:to>
                                    </p:set>
                                    <p:animEffect transition="in" filter="wipe(up)">
                                      <p:cBhvr>
                                        <p:cTn id="11" dur="500"/>
                                        <p:tgtEl>
                                          <p:spTgt spid="357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503238" y="4983163"/>
            <a:ext cx="8183562" cy="1052512"/>
          </a:xfrm>
        </p:spPr>
        <p:txBody>
          <a:bodyPr/>
          <a:lstStyle/>
          <a:p>
            <a:pPr fontAlgn="auto">
              <a:spcAft>
                <a:spcPts val="0"/>
              </a:spcAft>
              <a:defRPr/>
            </a:pPr>
            <a:r>
              <a:rPr lang="en-US" altLang="en-US" dirty="0">
                <a:solidFill>
                  <a:schemeClr val="accent1">
                    <a:tint val="88000"/>
                    <a:satMod val="150000"/>
                  </a:schemeClr>
                </a:solidFill>
              </a:rPr>
              <a:t> </a:t>
            </a:r>
          </a:p>
        </p:txBody>
      </p:sp>
      <p:sp>
        <p:nvSpPr>
          <p:cNvPr id="330755" name="Rectangle 3"/>
          <p:cNvSpPr>
            <a:spLocks noGrp="1" noChangeArrowheads="1"/>
          </p:cNvSpPr>
          <p:nvPr>
            <p:ph idx="1"/>
          </p:nvPr>
        </p:nvSpPr>
        <p:spPr>
          <a:xfrm>
            <a:off x="533400" y="2670175"/>
            <a:ext cx="8183563" cy="3121025"/>
          </a:xfrm>
        </p:spPr>
        <p:txBody>
          <a:bodyPr/>
          <a:lstStyle/>
          <a:p>
            <a:pPr>
              <a:buFontTx/>
              <a:buNone/>
            </a:pPr>
            <a:r>
              <a:rPr lang="en-US" altLang="en-US"/>
              <a:t> </a:t>
            </a:r>
          </a:p>
          <a:p>
            <a:pPr lvl="1"/>
            <a:r>
              <a:rPr lang="en-US" altLang="en-US"/>
              <a:t>Ecosystems are the productive engines of the planet, providing us with everything from the water we drink, the food we eat and the fibre we use for clothing, paper, and lumber.</a:t>
            </a:r>
          </a:p>
          <a:p>
            <a:endParaRPr lang="en-US" altLang="en-US"/>
          </a:p>
          <a:p>
            <a:pPr lvl="1"/>
            <a:endParaRPr lang="en-US" altLang="en-US"/>
          </a:p>
        </p:txBody>
      </p:sp>
      <p:sp>
        <p:nvSpPr>
          <p:cNvPr id="9220" name="Date Placeholder 3"/>
          <p:cNvSpPr>
            <a:spLocks noGrp="1"/>
          </p:cNvSpPr>
          <p:nvPr>
            <p:ph type="dt" sz="half" idx="10"/>
          </p:nvPr>
        </p:nvSpPr>
        <p:spPr bwMode="auto">
          <a:xfrm>
            <a:off x="381000" y="6324600"/>
            <a:ext cx="3429000" cy="50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Slides adopted adopted  45:211: Environmental Geography</a:t>
            </a:r>
            <a:endParaRPr lang="en-US" altLang="en-US" sz="140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54107659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blinds(vertical)">
                                      <p:cBhvr>
                                        <p:cTn id="7" dur="500"/>
                                        <p:tgtEl>
                                          <p:spTgt spid="330754"/>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0755">
                                            <p:txEl>
                                              <p:pRg st="0" end="0"/>
                                            </p:txEl>
                                          </p:spTgt>
                                        </p:tgtEl>
                                        <p:attrNameLst>
                                          <p:attrName>style.visibility</p:attrName>
                                        </p:attrNameLst>
                                      </p:cBhvr>
                                      <p:to>
                                        <p:strVal val="visible"/>
                                      </p:to>
                                    </p:set>
                                    <p:anim calcmode="lin" valueType="num">
                                      <p:cBhvr additive="base">
                                        <p:cTn id="11" dur="500" fill="hold"/>
                                        <p:tgtEl>
                                          <p:spTgt spid="33075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3075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0755">
                                            <p:txEl>
                                              <p:pRg st="1" end="1"/>
                                            </p:txEl>
                                          </p:spTgt>
                                        </p:tgtEl>
                                        <p:attrNameLst>
                                          <p:attrName>style.visibility</p:attrName>
                                        </p:attrNameLst>
                                      </p:cBhvr>
                                      <p:to>
                                        <p:strVal val="visible"/>
                                      </p:to>
                                    </p:set>
                                    <p:anim calcmode="lin" valueType="num">
                                      <p:cBhvr additive="base">
                                        <p:cTn id="15" dur="500" fill="hold"/>
                                        <p:tgtEl>
                                          <p:spTgt spid="330755">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307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autoUpdateAnimBg="0"/>
      <p:bldP spid="330755"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181205" y="626534"/>
            <a:ext cx="8183562" cy="1052512"/>
          </a:xfrm>
        </p:spPr>
        <p:txBody>
          <a:bodyPr/>
          <a:lstStyle/>
          <a:p>
            <a:pPr fontAlgn="auto">
              <a:spcAft>
                <a:spcPts val="0"/>
              </a:spcAft>
              <a:defRPr/>
            </a:pPr>
            <a:r>
              <a:rPr lang="en-US" altLang="en-US" dirty="0">
                <a:solidFill>
                  <a:schemeClr val="accent1">
                    <a:tint val="88000"/>
                    <a:satMod val="150000"/>
                  </a:schemeClr>
                </a:solidFill>
              </a:rPr>
              <a:t>Biomass Pyramid</a:t>
            </a:r>
          </a:p>
        </p:txBody>
      </p:sp>
      <p:sp>
        <p:nvSpPr>
          <p:cNvPr id="358403" name="Rectangle 3"/>
          <p:cNvSpPr>
            <a:spLocks noGrp="1" noChangeArrowheads="1"/>
          </p:cNvSpPr>
          <p:nvPr>
            <p:ph idx="1"/>
          </p:nvPr>
        </p:nvSpPr>
        <p:spPr>
          <a:xfrm>
            <a:off x="685800" y="1524000"/>
            <a:ext cx="7772400" cy="4191000"/>
          </a:xfrm>
        </p:spPr>
        <p:txBody>
          <a:bodyPr>
            <a:normAutofit/>
          </a:bodyPr>
          <a:lstStyle/>
          <a:p>
            <a:pPr marL="265176" indent="-265176" fontAlgn="auto">
              <a:spcAft>
                <a:spcPts val="0"/>
              </a:spcAft>
              <a:buFont typeface="Wingdings 2"/>
              <a:buChar char=""/>
              <a:defRPr/>
            </a:pPr>
            <a:endParaRPr lang="en-US" altLang="en-US" dirty="0"/>
          </a:p>
          <a:p>
            <a:pPr marL="265176" indent="-265176" fontAlgn="auto">
              <a:spcAft>
                <a:spcPts val="0"/>
              </a:spcAft>
              <a:buFont typeface="Wingdings 2"/>
              <a:buChar char=""/>
              <a:defRPr/>
            </a:pPr>
            <a:endParaRPr lang="en-US" altLang="en-US" dirty="0"/>
          </a:p>
          <a:p>
            <a:pPr marL="265176" indent="-265176" fontAlgn="auto">
              <a:spcAft>
                <a:spcPts val="0"/>
              </a:spcAft>
              <a:buFont typeface="Wingdings 2"/>
              <a:buChar char=""/>
              <a:defRPr/>
            </a:pPr>
            <a:r>
              <a:rPr lang="en-US" altLang="en-US" dirty="0"/>
              <a:t>Because energy is difficult to track in ecosystems, biomass is often used as a proxy.</a:t>
            </a:r>
          </a:p>
          <a:p>
            <a:pPr marL="548640" lvl="1" indent="-201168" fontAlgn="auto">
              <a:spcAft>
                <a:spcPts val="0"/>
              </a:spcAft>
              <a:buFont typeface="Verdana"/>
              <a:buChar char="◦"/>
              <a:defRPr/>
            </a:pPr>
            <a:r>
              <a:rPr lang="en-US" altLang="en-US" dirty="0"/>
              <a:t>Usually a large mass of plants supports a medium mass of herbivores and a small mass of carnivores</a:t>
            </a:r>
          </a:p>
          <a:p>
            <a:pPr marL="786384" lvl="2" indent="-182880" fontAlgn="auto">
              <a:spcAft>
                <a:spcPts val="0"/>
              </a:spcAft>
              <a:buClr>
                <a:schemeClr val="accent2">
                  <a:tint val="85000"/>
                  <a:satMod val="285000"/>
                </a:schemeClr>
              </a:buClr>
              <a:buFont typeface="Wingdings 2"/>
              <a:buChar char=""/>
              <a:defRPr/>
            </a:pPr>
            <a:r>
              <a:rPr lang="en-US" altLang="en-US" dirty="0"/>
              <a:t>1,000 kg (or kcal in an energy pyramid) of plant material converts to 100 kg of herbivore tissue, which converts to 10 kg of first level carnivores, which can support 1 kg of second level carnivores</a:t>
            </a:r>
          </a:p>
        </p:txBody>
      </p:sp>
      <p:sp>
        <p:nvSpPr>
          <p:cNvPr id="358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101740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58402"/>
                                        </p:tgtEl>
                                        <p:attrNameLst>
                                          <p:attrName>style.visibility</p:attrName>
                                        </p:attrNameLst>
                                      </p:cBhvr>
                                      <p:to>
                                        <p:strVal val="visible"/>
                                      </p:to>
                                    </p:set>
                                    <p:animEffect transition="in" filter="box(out)">
                                      <p:cBhvr>
                                        <p:cTn id="7" dur="500"/>
                                        <p:tgtEl>
                                          <p:spTgt spid="3584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03">
                                            <p:txEl>
                                              <p:pRg st="2" end="2"/>
                                            </p:txEl>
                                          </p:spTgt>
                                        </p:tgtEl>
                                        <p:attrNameLst>
                                          <p:attrName>style.visibility</p:attrName>
                                        </p:attrNameLst>
                                      </p:cBhvr>
                                      <p:to>
                                        <p:strVal val="visible"/>
                                      </p:to>
                                    </p:set>
                                    <p:anim calcmode="lin" valueType="num">
                                      <p:cBhvr additive="base">
                                        <p:cTn id="12" dur="500" fill="hold"/>
                                        <p:tgtEl>
                                          <p:spTgt spid="35840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58403">
                                            <p:txEl>
                                              <p:pRg st="3" end="3"/>
                                            </p:txEl>
                                          </p:spTgt>
                                        </p:tgtEl>
                                        <p:attrNameLst>
                                          <p:attrName>style.visibility</p:attrName>
                                        </p:attrNameLst>
                                      </p:cBhvr>
                                      <p:to>
                                        <p:strVal val="visible"/>
                                      </p:to>
                                    </p:set>
                                    <p:anim calcmode="lin" valueType="num">
                                      <p:cBhvr additive="base">
                                        <p:cTn id="18" dur="500" fill="hold"/>
                                        <p:tgtEl>
                                          <p:spTgt spid="35840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584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58403">
                                            <p:txEl>
                                              <p:pRg st="4" end="4"/>
                                            </p:txEl>
                                          </p:spTgt>
                                        </p:tgtEl>
                                        <p:attrNameLst>
                                          <p:attrName>style.visibility</p:attrName>
                                        </p:attrNameLst>
                                      </p:cBhvr>
                                      <p:to>
                                        <p:strVal val="visible"/>
                                      </p:to>
                                    </p:set>
                                    <p:anim calcmode="lin" valueType="num">
                                      <p:cBhvr additive="base">
                                        <p:cTn id="24" dur="500" fill="hold"/>
                                        <p:tgtEl>
                                          <p:spTgt spid="35840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84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autoUpdateAnimBg="0"/>
      <p:bldP spid="358403"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361474" name="Picture 2" descr="D:\enger\0020.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33400"/>
            <a:ext cx="7391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20631434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61474"/>
                                        </p:tgtEl>
                                        <p:attrNameLst>
                                          <p:attrName>style.visibility</p:attrName>
                                        </p:attrNameLst>
                                      </p:cBhvr>
                                      <p:to>
                                        <p:strVal val="visible"/>
                                      </p:to>
                                    </p:set>
                                    <p:animEffect transition="in" filter="box(out)">
                                      <p:cBhvr>
                                        <p:cTn id="7" dur="500"/>
                                        <p:tgtEl>
                                          <p:spTgt spid="361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8" name="Rectangle 4"/>
          <p:cNvSpPr>
            <a:spLocks noGrp="1" noChangeArrowheads="1"/>
          </p:cNvSpPr>
          <p:nvPr>
            <p:ph type="title"/>
          </p:nvPr>
        </p:nvSpPr>
        <p:spPr>
          <a:xfrm>
            <a:off x="-76200" y="406211"/>
            <a:ext cx="8183562" cy="1052512"/>
          </a:xfrm>
        </p:spPr>
        <p:txBody>
          <a:bodyPr/>
          <a:lstStyle/>
          <a:p>
            <a:pPr fontAlgn="auto">
              <a:spcAft>
                <a:spcPts val="0"/>
              </a:spcAft>
              <a:defRPr/>
            </a:pPr>
            <a:r>
              <a:rPr lang="en-US" altLang="en-US" dirty="0">
                <a:solidFill>
                  <a:schemeClr val="accent1">
                    <a:tint val="88000"/>
                    <a:satMod val="150000"/>
                  </a:schemeClr>
                </a:solidFill>
              </a:rPr>
              <a:t>Human Food Chains</a:t>
            </a:r>
          </a:p>
        </p:txBody>
      </p:sp>
      <p:sp>
        <p:nvSpPr>
          <p:cNvPr id="359429" name="Rectangle 5"/>
          <p:cNvSpPr>
            <a:spLocks noGrp="1" noChangeArrowheads="1"/>
          </p:cNvSpPr>
          <p:nvPr>
            <p:ph idx="1"/>
          </p:nvPr>
        </p:nvSpPr>
        <p:spPr>
          <a:xfrm>
            <a:off x="609600" y="1676400"/>
            <a:ext cx="8183562" cy="4187825"/>
          </a:xfrm>
        </p:spPr>
        <p:txBody>
          <a:bodyPr/>
          <a:lstStyle/>
          <a:p>
            <a:endParaRPr lang="en-US" altLang="en-US" dirty="0"/>
          </a:p>
          <a:p>
            <a:endParaRPr lang="en-US" altLang="en-US" dirty="0"/>
          </a:p>
          <a:p>
            <a:r>
              <a:rPr lang="en-US" altLang="en-US" dirty="0"/>
              <a:t>Humans consume about 40% of the terrestrial food supply, leaving 60% for all other land-based species on Earth.</a:t>
            </a:r>
          </a:p>
          <a:p>
            <a:r>
              <a:rPr lang="en-US" altLang="en-US" dirty="0"/>
              <a:t>We note from the preceding discussion:</a:t>
            </a:r>
          </a:p>
          <a:p>
            <a:pPr lvl="1"/>
            <a:r>
              <a:rPr lang="en-US" altLang="en-US" dirty="0"/>
              <a:t>There is a progressive decrease in available energy at successive trophic levels as energy is lost in metabolism.</a:t>
            </a:r>
          </a:p>
          <a:p>
            <a:pPr lvl="1">
              <a:buFontTx/>
              <a:buNone/>
            </a:pPr>
            <a:r>
              <a:rPr lang="en-US" altLang="en-US" dirty="0"/>
              <a:t>                                                                </a:t>
            </a:r>
            <a:r>
              <a:rPr lang="en-US" altLang="en-US" b="1" dirty="0">
                <a:sym typeface="Symbol" panose="05050102010706020507" pitchFamily="18" charset="2"/>
              </a:rPr>
              <a:t></a:t>
            </a:r>
            <a:endParaRPr lang="en-US" altLang="en-US" dirty="0"/>
          </a:p>
        </p:txBody>
      </p:sp>
      <p:sp>
        <p:nvSpPr>
          <p:cNvPr id="3789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497666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9428"/>
                                        </p:tgtEl>
                                        <p:attrNameLst>
                                          <p:attrName>style.visibility</p:attrName>
                                        </p:attrNameLst>
                                      </p:cBhvr>
                                      <p:to>
                                        <p:strVal val="visible"/>
                                      </p:to>
                                    </p:set>
                                    <p:animEffect transition="in" filter="wipe(up)">
                                      <p:cBhvr>
                                        <p:cTn id="7" dur="500"/>
                                        <p:tgtEl>
                                          <p:spTgt spid="3594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9429">
                                            <p:txEl>
                                              <p:pRg st="2" end="2"/>
                                            </p:txEl>
                                          </p:spTgt>
                                        </p:tgtEl>
                                        <p:attrNameLst>
                                          <p:attrName>style.visibility</p:attrName>
                                        </p:attrNameLst>
                                      </p:cBhvr>
                                      <p:to>
                                        <p:strVal val="visible"/>
                                      </p:to>
                                    </p:set>
                                    <p:animEffect transition="in" filter="wipe(left)">
                                      <p:cBhvr>
                                        <p:cTn id="12" dur="500"/>
                                        <p:tgtEl>
                                          <p:spTgt spid="35942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9429">
                                            <p:txEl>
                                              <p:pRg st="3" end="3"/>
                                            </p:txEl>
                                          </p:spTgt>
                                        </p:tgtEl>
                                        <p:attrNameLst>
                                          <p:attrName>style.visibility</p:attrName>
                                        </p:attrNameLst>
                                      </p:cBhvr>
                                      <p:to>
                                        <p:strVal val="visible"/>
                                      </p:to>
                                    </p:set>
                                    <p:animEffect transition="in" filter="wipe(left)">
                                      <p:cBhvr>
                                        <p:cTn id="17" dur="500"/>
                                        <p:tgtEl>
                                          <p:spTgt spid="359429">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59429">
                                            <p:txEl>
                                              <p:pRg st="4" end="4"/>
                                            </p:txEl>
                                          </p:spTgt>
                                        </p:tgtEl>
                                        <p:attrNameLst>
                                          <p:attrName>style.visibility</p:attrName>
                                        </p:attrNameLst>
                                      </p:cBhvr>
                                      <p:to>
                                        <p:strVal val="visible"/>
                                      </p:to>
                                    </p:set>
                                    <p:animEffect transition="in" filter="wipe(left)">
                                      <p:cBhvr>
                                        <p:cTn id="20" dur="500"/>
                                        <p:tgtEl>
                                          <p:spTgt spid="359429">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59429">
                                            <p:txEl>
                                              <p:pRg st="5" end="5"/>
                                            </p:txEl>
                                          </p:spTgt>
                                        </p:tgtEl>
                                        <p:attrNameLst>
                                          <p:attrName>style.visibility</p:attrName>
                                        </p:attrNameLst>
                                      </p:cBhvr>
                                      <p:to>
                                        <p:strVal val="visible"/>
                                      </p:to>
                                    </p:set>
                                    <p:animEffect transition="in" filter="wipe(left)">
                                      <p:cBhvr>
                                        <p:cTn id="23" dur="500"/>
                                        <p:tgtEl>
                                          <p:spTgt spid="3594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utoUpdateAnimBg="0"/>
      <p:bldP spid="35942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0" y="555775"/>
            <a:ext cx="8183562" cy="1052512"/>
          </a:xfrm>
        </p:spPr>
        <p:txBody>
          <a:bodyPr/>
          <a:lstStyle/>
          <a:p>
            <a:pPr fontAlgn="auto">
              <a:spcAft>
                <a:spcPts val="0"/>
              </a:spcAft>
              <a:defRPr/>
            </a:pPr>
            <a:r>
              <a:rPr lang="en-US" altLang="en-US" dirty="0">
                <a:solidFill>
                  <a:schemeClr val="accent1">
                    <a:tint val="88000"/>
                    <a:satMod val="150000"/>
                  </a:schemeClr>
                </a:solidFill>
              </a:rPr>
              <a:t>Human Food Chains</a:t>
            </a:r>
          </a:p>
        </p:txBody>
      </p:sp>
      <p:sp>
        <p:nvSpPr>
          <p:cNvPr id="38915" name="Rectangle 3"/>
          <p:cNvSpPr>
            <a:spLocks noGrp="1" noChangeArrowheads="1"/>
          </p:cNvSpPr>
          <p:nvPr>
            <p:ph idx="1"/>
          </p:nvPr>
        </p:nvSpPr>
        <p:spPr>
          <a:xfrm>
            <a:off x="609600" y="1676400"/>
            <a:ext cx="7924800" cy="4343400"/>
          </a:xfrm>
        </p:spPr>
        <p:txBody>
          <a:bodyPr/>
          <a:lstStyle/>
          <a:p>
            <a:pPr lvl="1"/>
            <a:endParaRPr lang="en-US" altLang="en-US" dirty="0"/>
          </a:p>
          <a:p>
            <a:pPr lvl="1"/>
            <a:endParaRPr lang="en-US" altLang="en-US" dirty="0"/>
          </a:p>
          <a:p>
            <a:pPr lvl="1"/>
            <a:r>
              <a:rPr lang="en-US" altLang="en-US" dirty="0"/>
              <a:t>If people eat at lower trophic levels (grains and rice), rather than eating grain-consuming organisms such as beef cattle, they will be located on a shorter food chain.</a:t>
            </a:r>
          </a:p>
          <a:p>
            <a:pPr lvl="2"/>
            <a:r>
              <a:rPr lang="en-US" altLang="en-US" dirty="0"/>
              <a:t>They will obtain more energy than meat eaters from the same amount of plant material</a:t>
            </a:r>
          </a:p>
          <a:p>
            <a:pPr lvl="1"/>
            <a:r>
              <a:rPr lang="en-US" altLang="en-US" dirty="0"/>
              <a:t>The energy conversion from grain to beef is about 10:1, with another 10-fold reduction to human consumption</a:t>
            </a:r>
          </a:p>
          <a:p>
            <a:pPr lvl="2"/>
            <a:r>
              <a:rPr lang="en-US" altLang="en-US" dirty="0"/>
              <a:t>For pork it is about 5:1; for industrial chicken, about 2:1</a:t>
            </a:r>
          </a:p>
          <a:p>
            <a:endParaRPr lang="en-US" altLang="en-US" dirty="0"/>
          </a:p>
        </p:txBody>
      </p:sp>
      <p:sp>
        <p:nvSpPr>
          <p:cNvPr id="3891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01114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533400" y="304800"/>
            <a:ext cx="8183563" cy="1052513"/>
          </a:xfrm>
        </p:spPr>
        <p:txBody>
          <a:bodyPr/>
          <a:lstStyle/>
          <a:p>
            <a:pPr fontAlgn="auto">
              <a:spcAft>
                <a:spcPts val="0"/>
              </a:spcAft>
              <a:defRPr/>
            </a:pPr>
            <a:r>
              <a:rPr lang="en-US" altLang="en-US" dirty="0">
                <a:solidFill>
                  <a:schemeClr val="accent1">
                    <a:tint val="88000"/>
                    <a:satMod val="150000"/>
                  </a:schemeClr>
                </a:solidFill>
              </a:rPr>
              <a:t>The Pyramid Scheme</a:t>
            </a:r>
          </a:p>
        </p:txBody>
      </p:sp>
      <p:sp>
        <p:nvSpPr>
          <p:cNvPr id="39939" name="Rectangle 3"/>
          <p:cNvSpPr>
            <a:spLocks noGrp="1" noChangeArrowheads="1"/>
          </p:cNvSpPr>
          <p:nvPr>
            <p:ph idx="1"/>
          </p:nvPr>
        </p:nvSpPr>
        <p:spPr>
          <a:xfrm>
            <a:off x="533400" y="2514600"/>
            <a:ext cx="8183563" cy="2895600"/>
          </a:xfrm>
        </p:spPr>
        <p:txBody>
          <a:bodyPr/>
          <a:lstStyle/>
          <a:p>
            <a:r>
              <a:rPr lang="en-US" altLang="en-US" sz="2800" dirty="0"/>
              <a:t>The energy/biomass pyramid explains the phenomenon of </a:t>
            </a:r>
            <a:r>
              <a:rPr lang="en-US" altLang="en-US" sz="2800" dirty="0">
                <a:solidFill>
                  <a:srgbClr val="FFCC99"/>
                </a:solidFill>
              </a:rPr>
              <a:t>bio</a:t>
            </a:r>
            <a:r>
              <a:rPr lang="en-US" altLang="en-US" sz="2800" dirty="0"/>
              <a:t>logical </a:t>
            </a:r>
            <a:r>
              <a:rPr lang="en-US" altLang="en-US" sz="2800" dirty="0">
                <a:solidFill>
                  <a:srgbClr val="FFCC99"/>
                </a:solidFill>
              </a:rPr>
              <a:t>magnification</a:t>
            </a:r>
            <a:r>
              <a:rPr lang="en-US" altLang="en-US" sz="2800" dirty="0"/>
              <a:t> – </a:t>
            </a:r>
          </a:p>
          <a:p>
            <a:pPr lvl="1"/>
            <a:r>
              <a:rPr lang="en-US" altLang="en-US" dirty="0"/>
              <a:t>the tendency for nutrients (and toxic substances) to increase in concentration at progressively higher levels of the food chain</a:t>
            </a:r>
            <a:endParaRPr lang="en-US" altLang="en-US" i="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027101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404018" y="228600"/>
            <a:ext cx="8183563" cy="1052513"/>
          </a:xfrm>
        </p:spPr>
        <p:txBody>
          <a:bodyPr/>
          <a:lstStyle/>
          <a:p>
            <a:pPr fontAlgn="auto">
              <a:spcAft>
                <a:spcPts val="0"/>
              </a:spcAft>
              <a:defRPr/>
            </a:pPr>
            <a:r>
              <a:rPr lang="en-US" altLang="en-US" dirty="0">
                <a:solidFill>
                  <a:schemeClr val="accent1">
                    <a:tint val="88000"/>
                    <a:satMod val="150000"/>
                  </a:schemeClr>
                </a:solidFill>
              </a:rPr>
              <a:t>Nutrient Cycles</a:t>
            </a:r>
          </a:p>
        </p:txBody>
      </p:sp>
      <p:sp>
        <p:nvSpPr>
          <p:cNvPr id="367619" name="Rectangle 3"/>
          <p:cNvSpPr>
            <a:spLocks noGrp="1" noChangeArrowheads="1"/>
          </p:cNvSpPr>
          <p:nvPr>
            <p:ph idx="1"/>
          </p:nvPr>
        </p:nvSpPr>
        <p:spPr>
          <a:xfrm>
            <a:off x="685800" y="1828800"/>
            <a:ext cx="7772400" cy="3200400"/>
          </a:xfrm>
        </p:spPr>
        <p:txBody>
          <a:bodyPr>
            <a:normAutofit/>
          </a:bodyPr>
          <a:lstStyle/>
          <a:p>
            <a:pPr marL="265113" indent="-265113">
              <a:spcAft>
                <a:spcPct val="0"/>
              </a:spcAft>
              <a:buFont typeface="Wingdings 2" panose="05020102010507070707" pitchFamily="18" charset="2"/>
              <a:buChar char=""/>
            </a:pPr>
            <a:r>
              <a:rPr lang="en-US" altLang="en-US" sz="2800" dirty="0"/>
              <a:t>Despite an inexhaustible influx of energy from the sun, the continuation of life depends on the recycling of essential chemical elements, primarily</a:t>
            </a:r>
          </a:p>
          <a:p>
            <a:pPr marL="547688" lvl="1" indent="-200025">
              <a:spcAft>
                <a:spcPct val="0"/>
              </a:spcAft>
              <a:buFont typeface="Verdana" panose="020B0604030504040204" pitchFamily="34" charset="0"/>
              <a:buChar char="◦"/>
            </a:pPr>
            <a:r>
              <a:rPr lang="en-US" altLang="en-US" dirty="0"/>
              <a:t>carbon, oxygen, nitrogen, phosphorous and water</a:t>
            </a:r>
          </a:p>
          <a:p>
            <a:pPr marL="265113" indent="-265113">
              <a:spcAft>
                <a:spcPct val="0"/>
              </a:spcAft>
              <a:buFont typeface="Wingdings 2" panose="05020102010507070707" pitchFamily="18" charset="2"/>
              <a:buChar char=""/>
            </a:pPr>
            <a:r>
              <a:rPr lang="en-US" altLang="en-US" sz="2800" dirty="0"/>
              <a:t>The cycling of nutrients within ecosystems is as important as the transformation of solar energy via photosynthesis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67974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67618"/>
                                        </p:tgtEl>
                                        <p:attrNameLst>
                                          <p:attrName>style.visibility</p:attrName>
                                        </p:attrNameLst>
                                      </p:cBhvr>
                                      <p:to>
                                        <p:strVal val="visible"/>
                                      </p:to>
                                    </p:set>
                                    <p:animEffect transition="in" filter="box(in)">
                                      <p:cBhvr>
                                        <p:cTn id="7" dur="500"/>
                                        <p:tgtEl>
                                          <p:spTgt spid="367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367619">
                                            <p:txEl>
                                              <p:pRg st="0" end="0"/>
                                            </p:txEl>
                                          </p:spTgt>
                                        </p:tgtEl>
                                        <p:attrNameLst>
                                          <p:attrName>style.visibility</p:attrName>
                                        </p:attrNameLst>
                                      </p:cBhvr>
                                      <p:to>
                                        <p:strVal val="visible"/>
                                      </p:to>
                                    </p:set>
                                    <p:anim calcmode="lin" valueType="num">
                                      <p:cBhvr>
                                        <p:cTn id="12" dur="500" fill="hold"/>
                                        <p:tgtEl>
                                          <p:spTgt spid="367619">
                                            <p:txEl>
                                              <p:pRg st="0" end="0"/>
                                            </p:txEl>
                                          </p:spTgt>
                                        </p:tgtEl>
                                        <p:attrNameLst>
                                          <p:attrName>ppt_x</p:attrName>
                                        </p:attrNameLst>
                                      </p:cBhvr>
                                      <p:tavLst>
                                        <p:tav tm="0">
                                          <p:val>
                                            <p:strVal val="#ppt_x+#ppt_w/2"/>
                                          </p:val>
                                        </p:tav>
                                        <p:tav tm="100000">
                                          <p:val>
                                            <p:strVal val="#ppt_x"/>
                                          </p:val>
                                        </p:tav>
                                      </p:tavLst>
                                    </p:anim>
                                    <p:anim calcmode="lin" valueType="num">
                                      <p:cBhvr>
                                        <p:cTn id="13" dur="500" fill="hold"/>
                                        <p:tgtEl>
                                          <p:spTgt spid="367619">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6761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67619">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2" fill="hold" grpId="0" nodeType="withEffect">
                                  <p:stCondLst>
                                    <p:cond delay="0"/>
                                  </p:stCondLst>
                                  <p:childTnLst>
                                    <p:set>
                                      <p:cBhvr>
                                        <p:cTn id="17" dur="1" fill="hold">
                                          <p:stCondLst>
                                            <p:cond delay="0"/>
                                          </p:stCondLst>
                                        </p:cTn>
                                        <p:tgtEl>
                                          <p:spTgt spid="367619">
                                            <p:txEl>
                                              <p:pRg st="1" end="1"/>
                                            </p:txEl>
                                          </p:spTgt>
                                        </p:tgtEl>
                                        <p:attrNameLst>
                                          <p:attrName>style.visibility</p:attrName>
                                        </p:attrNameLst>
                                      </p:cBhvr>
                                      <p:to>
                                        <p:strVal val="visible"/>
                                      </p:to>
                                    </p:set>
                                    <p:anim calcmode="lin" valueType="num">
                                      <p:cBhvr>
                                        <p:cTn id="18" dur="500" fill="hold"/>
                                        <p:tgtEl>
                                          <p:spTgt spid="367619">
                                            <p:txEl>
                                              <p:pRg st="1" end="1"/>
                                            </p:txEl>
                                          </p:spTgt>
                                        </p:tgtEl>
                                        <p:attrNameLst>
                                          <p:attrName>ppt_x</p:attrName>
                                        </p:attrNameLst>
                                      </p:cBhvr>
                                      <p:tavLst>
                                        <p:tav tm="0">
                                          <p:val>
                                            <p:strVal val="#ppt_x+#ppt_w/2"/>
                                          </p:val>
                                        </p:tav>
                                        <p:tav tm="100000">
                                          <p:val>
                                            <p:strVal val="#ppt_x"/>
                                          </p:val>
                                        </p:tav>
                                      </p:tavLst>
                                    </p:anim>
                                    <p:anim calcmode="lin" valueType="num">
                                      <p:cBhvr>
                                        <p:cTn id="19" dur="500" fill="hold"/>
                                        <p:tgtEl>
                                          <p:spTgt spid="367619">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36761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676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2" fill="hold" grpId="0" nodeType="clickEffect">
                                  <p:stCondLst>
                                    <p:cond delay="0"/>
                                  </p:stCondLst>
                                  <p:childTnLst>
                                    <p:set>
                                      <p:cBhvr>
                                        <p:cTn id="25" dur="1" fill="hold">
                                          <p:stCondLst>
                                            <p:cond delay="0"/>
                                          </p:stCondLst>
                                        </p:cTn>
                                        <p:tgtEl>
                                          <p:spTgt spid="367619">
                                            <p:txEl>
                                              <p:pRg st="2" end="2"/>
                                            </p:txEl>
                                          </p:spTgt>
                                        </p:tgtEl>
                                        <p:attrNameLst>
                                          <p:attrName>style.visibility</p:attrName>
                                        </p:attrNameLst>
                                      </p:cBhvr>
                                      <p:to>
                                        <p:strVal val="visible"/>
                                      </p:to>
                                    </p:set>
                                    <p:anim calcmode="lin" valueType="num">
                                      <p:cBhvr>
                                        <p:cTn id="26" dur="500" fill="hold"/>
                                        <p:tgtEl>
                                          <p:spTgt spid="367619">
                                            <p:txEl>
                                              <p:pRg st="2" end="2"/>
                                            </p:txEl>
                                          </p:spTgt>
                                        </p:tgtEl>
                                        <p:attrNameLst>
                                          <p:attrName>ppt_x</p:attrName>
                                        </p:attrNameLst>
                                      </p:cBhvr>
                                      <p:tavLst>
                                        <p:tav tm="0">
                                          <p:val>
                                            <p:strVal val="#ppt_x+#ppt_w/2"/>
                                          </p:val>
                                        </p:tav>
                                        <p:tav tm="100000">
                                          <p:val>
                                            <p:strVal val="#ppt_x"/>
                                          </p:val>
                                        </p:tav>
                                      </p:tavLst>
                                    </p:anim>
                                    <p:anim calcmode="lin" valueType="num">
                                      <p:cBhvr>
                                        <p:cTn id="27" dur="500" fill="hold"/>
                                        <p:tgtEl>
                                          <p:spTgt spid="367619">
                                            <p:txEl>
                                              <p:pRg st="2" end="2"/>
                                            </p:txEl>
                                          </p:spTgt>
                                        </p:tgtEl>
                                        <p:attrNameLst>
                                          <p:attrName>ppt_y</p:attrName>
                                        </p:attrNameLst>
                                      </p:cBhvr>
                                      <p:tavLst>
                                        <p:tav tm="0">
                                          <p:val>
                                            <p:strVal val="#ppt_y"/>
                                          </p:val>
                                        </p:tav>
                                        <p:tav tm="100000">
                                          <p:val>
                                            <p:strVal val="#ppt_y"/>
                                          </p:val>
                                        </p:tav>
                                      </p:tavLst>
                                    </p:anim>
                                    <p:anim calcmode="lin" valueType="num">
                                      <p:cBhvr>
                                        <p:cTn id="28" dur="500" fill="hold"/>
                                        <p:tgtEl>
                                          <p:spTgt spid="36761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6761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autoUpdateAnimBg="0"/>
      <p:bldP spid="36761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457200" y="1371600"/>
            <a:ext cx="8183563" cy="1052513"/>
          </a:xfrm>
        </p:spPr>
        <p:txBody>
          <a:bodyPr/>
          <a:lstStyle/>
          <a:p>
            <a:pPr fontAlgn="auto">
              <a:spcAft>
                <a:spcPts val="0"/>
              </a:spcAft>
              <a:defRPr/>
            </a:pPr>
            <a:r>
              <a:rPr lang="en-US" altLang="en-US" dirty="0">
                <a:solidFill>
                  <a:schemeClr val="accent1">
                    <a:tint val="88000"/>
                    <a:satMod val="150000"/>
                  </a:schemeClr>
                </a:solidFill>
              </a:rPr>
              <a:t>Nutrient</a:t>
            </a:r>
          </a:p>
        </p:txBody>
      </p:sp>
      <p:sp>
        <p:nvSpPr>
          <p:cNvPr id="368643" name="Rectangle 3"/>
          <p:cNvSpPr>
            <a:spLocks noGrp="1" noChangeArrowheads="1"/>
          </p:cNvSpPr>
          <p:nvPr>
            <p:ph idx="1"/>
          </p:nvPr>
        </p:nvSpPr>
        <p:spPr>
          <a:xfrm>
            <a:off x="457200" y="2286000"/>
            <a:ext cx="8382000" cy="3810000"/>
          </a:xfrm>
        </p:spPr>
        <p:txBody>
          <a:bodyPr>
            <a:normAutofit/>
          </a:bodyPr>
          <a:lstStyle/>
          <a:p>
            <a:endParaRPr lang="en-US" altLang="en-US" sz="2800" dirty="0"/>
          </a:p>
          <a:p>
            <a:r>
              <a:rPr lang="en-US" altLang="en-US" sz="2800" dirty="0"/>
              <a:t>Any element or compound that allows organisms to live, grow and reproduce</a:t>
            </a:r>
          </a:p>
          <a:p>
            <a:pPr lvl="1"/>
            <a:r>
              <a:rPr lang="en-US" altLang="en-US" dirty="0"/>
              <a:t>However, when nutrients (e.g., phosphorus or nitrogen) are added to water in large quantities, they promote the growth of aquatic vegetation to such densities as to degrade or alter the quality of those waters to an extent that is detrimental to their use by any plant or animal. </a:t>
            </a:r>
          </a:p>
          <a:p>
            <a:pPr lvl="2"/>
            <a:r>
              <a:rPr lang="en-US" altLang="en-US" sz="2800" dirty="0"/>
              <a:t>An example would be </a:t>
            </a:r>
            <a:r>
              <a:rPr lang="en-US" altLang="en-US" sz="2800" dirty="0" err="1"/>
              <a:t>eutrophication</a:t>
            </a:r>
            <a:r>
              <a:rPr lang="en-US" altLang="en-US" sz="2800" dirty="0"/>
              <a:t> of a lake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75088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68642"/>
                                        </p:tgtEl>
                                        <p:attrNameLst>
                                          <p:attrName>style.visibility</p:attrName>
                                        </p:attrNameLst>
                                      </p:cBhvr>
                                      <p:to>
                                        <p:strVal val="visible"/>
                                      </p:to>
                                    </p:set>
                                    <p:animEffect transition="in" filter="blinds(vertical)">
                                      <p:cBhvr>
                                        <p:cTn id="7" dur="500"/>
                                        <p:tgtEl>
                                          <p:spTgt spid="3686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8643">
                                            <p:txEl>
                                              <p:pRg st="1" end="1"/>
                                            </p:txEl>
                                          </p:spTgt>
                                        </p:tgtEl>
                                        <p:attrNameLst>
                                          <p:attrName>style.visibility</p:attrName>
                                        </p:attrNameLst>
                                      </p:cBhvr>
                                      <p:to>
                                        <p:strVal val="visible"/>
                                      </p:to>
                                    </p:set>
                                    <p:animEffect transition="in" filter="box(out)">
                                      <p:cBhvr>
                                        <p:cTn id="12" dur="500"/>
                                        <p:tgtEl>
                                          <p:spTgt spid="3686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8643">
                                            <p:txEl>
                                              <p:pRg st="2" end="2"/>
                                            </p:txEl>
                                          </p:spTgt>
                                        </p:tgtEl>
                                        <p:attrNameLst>
                                          <p:attrName>style.visibility</p:attrName>
                                        </p:attrNameLst>
                                      </p:cBhvr>
                                      <p:to>
                                        <p:strVal val="visible"/>
                                      </p:to>
                                    </p:set>
                                    <p:animEffect transition="in" filter="box(out)">
                                      <p:cBhvr>
                                        <p:cTn id="17" dur="500"/>
                                        <p:tgtEl>
                                          <p:spTgt spid="368643">
                                            <p:txEl>
                                              <p:pRg st="2" end="2"/>
                                            </p:txEl>
                                          </p:spTgt>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368643">
                                            <p:txEl>
                                              <p:pRg st="3" end="3"/>
                                            </p:txEl>
                                          </p:spTgt>
                                        </p:tgtEl>
                                        <p:attrNameLst>
                                          <p:attrName>style.visibility</p:attrName>
                                        </p:attrNameLst>
                                      </p:cBhvr>
                                      <p:to>
                                        <p:strVal val="visible"/>
                                      </p:to>
                                    </p:set>
                                    <p:animEffect transition="in" filter="box(out)">
                                      <p:cBhvr>
                                        <p:cTn id="20" dur="500"/>
                                        <p:tgtEl>
                                          <p:spTgt spid="3686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autoUpdateAnimBg="0"/>
      <p:bldP spid="368643"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381000" y="1524000"/>
            <a:ext cx="8183563" cy="1052513"/>
          </a:xfrm>
        </p:spPr>
        <p:txBody>
          <a:bodyPr/>
          <a:lstStyle/>
          <a:p>
            <a:pPr fontAlgn="auto">
              <a:spcAft>
                <a:spcPts val="0"/>
              </a:spcAft>
              <a:defRPr/>
            </a:pPr>
            <a:r>
              <a:rPr lang="en-US" altLang="en-US" dirty="0">
                <a:solidFill>
                  <a:schemeClr val="accent1">
                    <a:tint val="88000"/>
                    <a:satMod val="150000"/>
                  </a:schemeClr>
                </a:solidFill>
              </a:rPr>
              <a:t>Nutrient Cycles</a:t>
            </a:r>
          </a:p>
        </p:txBody>
      </p:sp>
      <p:sp>
        <p:nvSpPr>
          <p:cNvPr id="369667" name="Rectangle 3"/>
          <p:cNvSpPr>
            <a:spLocks noGrp="1" noChangeArrowheads="1"/>
          </p:cNvSpPr>
          <p:nvPr>
            <p:ph idx="1"/>
          </p:nvPr>
        </p:nvSpPr>
        <p:spPr>
          <a:xfrm>
            <a:off x="609600" y="2743200"/>
            <a:ext cx="8183563" cy="3276600"/>
          </a:xfrm>
        </p:spPr>
        <p:txBody>
          <a:bodyPr>
            <a:normAutofit/>
          </a:bodyPr>
          <a:lstStyle/>
          <a:p>
            <a:r>
              <a:rPr lang="en-US" altLang="en-US" sz="2800" dirty="0"/>
              <a:t>Nutrient cycles (or biogeochemical cycles) are the ways that nutrient elements and their compounds cycle continually through the environment (via water, air, soil and food chains). </a:t>
            </a:r>
          </a:p>
          <a:p>
            <a:r>
              <a:rPr lang="en-US" altLang="en-US" sz="2800" dirty="0"/>
              <a:t>Unfortunately, toxins can also circulate within these same cycles.</a:t>
            </a:r>
          </a:p>
          <a:p>
            <a:endParaRPr lang="en-US" alt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900936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69666"/>
                                        </p:tgtEl>
                                        <p:attrNameLst>
                                          <p:attrName>style.visibility</p:attrName>
                                        </p:attrNameLst>
                                      </p:cBhvr>
                                      <p:to>
                                        <p:strVal val="visible"/>
                                      </p:to>
                                    </p:set>
                                    <p:animEffect transition="in" filter="blinds(horizontal)">
                                      <p:cBhvr>
                                        <p:cTn id="7" dur="500"/>
                                        <p:tgtEl>
                                          <p:spTgt spid="369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69667">
                                            <p:txEl>
                                              <p:pRg st="0" end="0"/>
                                            </p:txEl>
                                          </p:spTgt>
                                        </p:tgtEl>
                                        <p:attrNameLst>
                                          <p:attrName>style.visibility</p:attrName>
                                        </p:attrNameLst>
                                      </p:cBhvr>
                                      <p:to>
                                        <p:strVal val="visible"/>
                                      </p:to>
                                    </p:set>
                                    <p:anim calcmode="lin" valueType="num">
                                      <p:cBhvr additive="base">
                                        <p:cTn id="12" dur="500" fill="hold"/>
                                        <p:tgtEl>
                                          <p:spTgt spid="36966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69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69667">
                                            <p:txEl>
                                              <p:pRg st="1" end="1"/>
                                            </p:txEl>
                                          </p:spTgt>
                                        </p:tgtEl>
                                        <p:attrNameLst>
                                          <p:attrName>style.visibility</p:attrName>
                                        </p:attrNameLst>
                                      </p:cBhvr>
                                      <p:to>
                                        <p:strVal val="visible"/>
                                      </p:to>
                                    </p:set>
                                    <p:anim calcmode="lin" valueType="num">
                                      <p:cBhvr additive="base">
                                        <p:cTn id="18" dur="500" fill="hold"/>
                                        <p:tgtEl>
                                          <p:spTgt spid="36966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696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autoUpdateAnimBg="0"/>
      <p:bldP spid="36966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381000" y="1524000"/>
            <a:ext cx="8183563" cy="1052513"/>
          </a:xfrm>
        </p:spPr>
        <p:txBody>
          <a:bodyPr/>
          <a:lstStyle/>
          <a:p>
            <a:pPr fontAlgn="auto">
              <a:spcAft>
                <a:spcPts val="0"/>
              </a:spcAft>
              <a:defRPr/>
            </a:pPr>
            <a:r>
              <a:rPr lang="en-US" altLang="en-US" dirty="0">
                <a:solidFill>
                  <a:schemeClr val="accent1">
                    <a:tint val="88000"/>
                    <a:satMod val="150000"/>
                  </a:schemeClr>
                </a:solidFill>
              </a:rPr>
              <a:t>Example: The Carbon Cycle</a:t>
            </a:r>
          </a:p>
        </p:txBody>
      </p:sp>
      <p:sp>
        <p:nvSpPr>
          <p:cNvPr id="373763" name="Rectangle 3"/>
          <p:cNvSpPr>
            <a:spLocks noGrp="1" noChangeArrowheads="1"/>
          </p:cNvSpPr>
          <p:nvPr>
            <p:ph idx="1"/>
          </p:nvPr>
        </p:nvSpPr>
        <p:spPr>
          <a:xfrm>
            <a:off x="457200" y="2590800"/>
            <a:ext cx="8183563" cy="3581400"/>
          </a:xfrm>
        </p:spPr>
        <p:txBody>
          <a:bodyPr>
            <a:normAutofit fontScale="92500" lnSpcReduction="20000"/>
          </a:bodyPr>
          <a:lstStyle/>
          <a:p>
            <a:r>
              <a:rPr lang="en-US" altLang="en-US" sz="2800" dirty="0"/>
              <a:t>Carbon and Oxygen combine to form Carbon Dioxide.</a:t>
            </a:r>
          </a:p>
          <a:p>
            <a:r>
              <a:rPr lang="en-US" altLang="en-US" sz="2800" dirty="0"/>
              <a:t>Plants use Carbon Dioxide during photosynthesis to produce sugars.</a:t>
            </a:r>
          </a:p>
          <a:p>
            <a:r>
              <a:rPr lang="en-US" altLang="en-US" sz="2800" dirty="0"/>
              <a:t>Plants use sugars for plant growth.</a:t>
            </a:r>
          </a:p>
          <a:p>
            <a:r>
              <a:rPr lang="en-US" altLang="en-US" sz="2800" dirty="0"/>
              <a:t>Herbivores eat plants, and incorporate molecules into their structure.</a:t>
            </a:r>
          </a:p>
          <a:p>
            <a:pPr>
              <a:buFontTx/>
              <a:buNone/>
            </a:pPr>
            <a:r>
              <a:rPr lang="en-US" altLang="en-US" sz="2800" dirty="0"/>
              <a:t>                                                           </a:t>
            </a:r>
            <a:r>
              <a:rPr lang="en-US" altLang="en-US" sz="2800" dirty="0">
                <a:sym typeface="Symbol" panose="05050102010706020507" pitchFamily="18" charset="2"/>
              </a:rPr>
              <a:t></a:t>
            </a:r>
            <a:endParaRPr lang="en-US" altLang="en-US" sz="2800" dirty="0"/>
          </a:p>
          <a:p>
            <a:pPr>
              <a:buFontTx/>
              <a:buNone/>
            </a:pPr>
            <a:r>
              <a:rPr lang="en-US" altLang="en-US" sz="2800"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77907289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dissolve">
                                      <p:cBhvr>
                                        <p:cTn id="7" dur="500"/>
                                        <p:tgtEl>
                                          <p:spTgt spid="373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3763">
                                            <p:txEl>
                                              <p:pRg st="0" end="0"/>
                                            </p:txEl>
                                          </p:spTgt>
                                        </p:tgtEl>
                                        <p:attrNameLst>
                                          <p:attrName>style.visibility</p:attrName>
                                        </p:attrNameLst>
                                      </p:cBhvr>
                                      <p:to>
                                        <p:strVal val="visible"/>
                                      </p:to>
                                    </p:set>
                                    <p:animEffect transition="in" filter="wipe(left)">
                                      <p:cBhvr>
                                        <p:cTn id="12" dur="500"/>
                                        <p:tgtEl>
                                          <p:spTgt spid="3737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3763">
                                            <p:txEl>
                                              <p:pRg st="1" end="1"/>
                                            </p:txEl>
                                          </p:spTgt>
                                        </p:tgtEl>
                                        <p:attrNameLst>
                                          <p:attrName>style.visibility</p:attrName>
                                        </p:attrNameLst>
                                      </p:cBhvr>
                                      <p:to>
                                        <p:strVal val="visible"/>
                                      </p:to>
                                    </p:set>
                                    <p:animEffect transition="in" filter="wipe(left)">
                                      <p:cBhvr>
                                        <p:cTn id="17" dur="500"/>
                                        <p:tgtEl>
                                          <p:spTgt spid="3737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3763">
                                            <p:txEl>
                                              <p:pRg st="2" end="2"/>
                                            </p:txEl>
                                          </p:spTgt>
                                        </p:tgtEl>
                                        <p:attrNameLst>
                                          <p:attrName>style.visibility</p:attrName>
                                        </p:attrNameLst>
                                      </p:cBhvr>
                                      <p:to>
                                        <p:strVal val="visible"/>
                                      </p:to>
                                    </p:set>
                                    <p:animEffect transition="in" filter="wipe(left)">
                                      <p:cBhvr>
                                        <p:cTn id="22" dur="500"/>
                                        <p:tgtEl>
                                          <p:spTgt spid="3737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3763">
                                            <p:txEl>
                                              <p:pRg st="3" end="3"/>
                                            </p:txEl>
                                          </p:spTgt>
                                        </p:tgtEl>
                                        <p:attrNameLst>
                                          <p:attrName>style.visibility</p:attrName>
                                        </p:attrNameLst>
                                      </p:cBhvr>
                                      <p:to>
                                        <p:strVal val="visible"/>
                                      </p:to>
                                    </p:set>
                                    <p:animEffect transition="in" filter="wipe(left)">
                                      <p:cBhvr>
                                        <p:cTn id="27" dur="500"/>
                                        <p:tgtEl>
                                          <p:spTgt spid="37376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3763">
                                            <p:txEl>
                                              <p:pRg st="4" end="4"/>
                                            </p:txEl>
                                          </p:spTgt>
                                        </p:tgtEl>
                                        <p:attrNameLst>
                                          <p:attrName>style.visibility</p:attrName>
                                        </p:attrNameLst>
                                      </p:cBhvr>
                                      <p:to>
                                        <p:strVal val="visible"/>
                                      </p:to>
                                    </p:set>
                                    <p:animEffect transition="in" filter="wipe(left)">
                                      <p:cBhvr>
                                        <p:cTn id="32" dur="500"/>
                                        <p:tgtEl>
                                          <p:spTgt spid="37376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3763">
                                            <p:txEl>
                                              <p:pRg st="5" end="5"/>
                                            </p:txEl>
                                          </p:spTgt>
                                        </p:tgtEl>
                                        <p:attrNameLst>
                                          <p:attrName>style.visibility</p:attrName>
                                        </p:attrNameLst>
                                      </p:cBhvr>
                                      <p:to>
                                        <p:strVal val="visible"/>
                                      </p:to>
                                    </p:set>
                                    <p:animEffect transition="in" filter="wipe(left)">
                                      <p:cBhvr>
                                        <p:cTn id="37" dur="500"/>
                                        <p:tgtEl>
                                          <p:spTgt spid="3737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autoUpdateAnimBg="0"/>
      <p:bldP spid="37376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body" idx="4294967295"/>
          </p:nvPr>
        </p:nvSpPr>
        <p:spPr>
          <a:xfrm>
            <a:off x="0" y="0"/>
            <a:ext cx="9144000" cy="914400"/>
          </a:xfrm>
        </p:spPr>
        <p:txBody>
          <a:bodyPr>
            <a:normAutofit/>
          </a:bodyPr>
          <a:lstStyle/>
          <a:p>
            <a:r>
              <a:rPr lang="en-US" altLang="en-US" dirty="0">
                <a:solidFill>
                  <a:schemeClr val="tx1"/>
                </a:solidFill>
              </a:rPr>
              <a:t>Respiration breaks down sugars releasing CO</a:t>
            </a:r>
            <a:r>
              <a:rPr lang="en-US" altLang="en-US" baseline="-25000" dirty="0">
                <a:solidFill>
                  <a:schemeClr val="tx1"/>
                </a:solidFill>
              </a:rPr>
              <a:t>2  </a:t>
            </a:r>
            <a:r>
              <a:rPr lang="en-US" altLang="en-US" dirty="0">
                <a:solidFill>
                  <a:schemeClr val="tx1"/>
                </a:solidFill>
              </a:rPr>
              <a:t>and water back into the atmosphere.</a:t>
            </a:r>
          </a:p>
        </p:txBody>
      </p:sp>
      <p:pic>
        <p:nvPicPr>
          <p:cNvPr id="374787" name="Picture 3" descr="D:\enger\0023.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0668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34836428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4786">
                                            <p:txEl>
                                              <p:pRg st="0" end="0"/>
                                            </p:txEl>
                                          </p:spTgt>
                                        </p:tgtEl>
                                        <p:attrNameLst>
                                          <p:attrName>style.visibility</p:attrName>
                                        </p:attrNameLst>
                                      </p:cBhvr>
                                      <p:to>
                                        <p:strVal val="visible"/>
                                      </p:to>
                                    </p:set>
                                    <p:animEffect transition="in" filter="wipe(left)">
                                      <p:cBhvr>
                                        <p:cTn id="7" dur="500"/>
                                        <p:tgtEl>
                                          <p:spTgt spid="374786">
                                            <p:txEl>
                                              <p:pRg st="0" end="0"/>
                                            </p:txEl>
                                          </p:spTgt>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374787"/>
                                        </p:tgtEl>
                                        <p:attrNameLst>
                                          <p:attrName>style.visibility</p:attrName>
                                        </p:attrNameLst>
                                      </p:cBhvr>
                                      <p:to>
                                        <p:strVal val="visible"/>
                                      </p:to>
                                    </p:set>
                                    <p:animEffect transition="in" filter="box(out)">
                                      <p:cBhvr>
                                        <p:cTn id="11" dur="500"/>
                                        <p:tgtEl>
                                          <p:spTgt spid="374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503238" y="4983163"/>
            <a:ext cx="8183562" cy="1052512"/>
          </a:xfrm>
        </p:spPr>
        <p:txBody>
          <a:bodyPr/>
          <a:lstStyle/>
          <a:p>
            <a:pPr fontAlgn="auto">
              <a:spcAft>
                <a:spcPts val="0"/>
              </a:spcAft>
              <a:defRPr/>
            </a:pPr>
            <a:r>
              <a:rPr lang="en-US" altLang="en-US">
                <a:solidFill>
                  <a:schemeClr val="accent1">
                    <a:tint val="88000"/>
                    <a:satMod val="150000"/>
                  </a:schemeClr>
                </a:solidFill>
              </a:rPr>
              <a:t>The fraying web of life</a:t>
            </a:r>
          </a:p>
        </p:txBody>
      </p:sp>
      <p:sp>
        <p:nvSpPr>
          <p:cNvPr id="331779" name="Rectangle 3"/>
          <p:cNvSpPr>
            <a:spLocks noGrp="1" noChangeArrowheads="1"/>
          </p:cNvSpPr>
          <p:nvPr>
            <p:ph idx="1"/>
          </p:nvPr>
        </p:nvSpPr>
        <p:spPr>
          <a:xfrm>
            <a:off x="832802" y="1485181"/>
            <a:ext cx="7772400" cy="4343400"/>
          </a:xfrm>
        </p:spPr>
        <p:txBody>
          <a:bodyPr/>
          <a:lstStyle/>
          <a:p>
            <a:pPr marL="0" indent="0">
              <a:buNone/>
            </a:pPr>
            <a:r>
              <a:rPr lang="en-US" altLang="en-US" dirty="0"/>
              <a:t>Ecosystems can be damaged by:</a:t>
            </a:r>
          </a:p>
          <a:p>
            <a:pPr lvl="1"/>
            <a:r>
              <a:rPr lang="en-US" altLang="en-US" dirty="0"/>
              <a:t>Physical destruction - loss of habitat</a:t>
            </a:r>
          </a:p>
          <a:p>
            <a:pPr lvl="1"/>
            <a:r>
              <a:rPr lang="en-US" altLang="en-US" dirty="0"/>
              <a:t>Species decimation - loss of biodiversity</a:t>
            </a:r>
          </a:p>
          <a:p>
            <a:pPr lvl="1"/>
            <a:r>
              <a:rPr lang="en-US" altLang="en-US" dirty="0"/>
              <a:t>Intoxication - impact of pollution and toxins</a:t>
            </a:r>
          </a:p>
          <a:p>
            <a:pPr lvl="1"/>
            <a:r>
              <a:rPr lang="en-US" altLang="en-US" dirty="0"/>
              <a:t>Damage to food webs</a:t>
            </a:r>
          </a:p>
          <a:p>
            <a:pPr>
              <a:buFontTx/>
              <a:buNone/>
            </a:pPr>
            <a:r>
              <a:rPr lang="en-US" altLang="en-US" dirty="0"/>
              <a:t>  resulting in a decline in productivity</a:t>
            </a:r>
          </a:p>
          <a:p>
            <a:pPr lvl="1"/>
            <a:endParaRPr lang="en-US" altLang="en-US" dirty="0"/>
          </a:p>
          <a:p>
            <a:endParaRPr lang="en-US" altLang="en-US" dirty="0"/>
          </a:p>
        </p:txBody>
      </p:sp>
      <p:sp>
        <p:nvSpPr>
          <p:cNvPr id="102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041460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box(ou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31779">
                                            <p:txEl>
                                              <p:pRg st="0" end="0"/>
                                            </p:txEl>
                                          </p:spTgt>
                                        </p:tgtEl>
                                        <p:attrNameLst>
                                          <p:attrName>style.visibility</p:attrName>
                                        </p:attrNameLst>
                                      </p:cBhvr>
                                      <p:to>
                                        <p:strVal val="visible"/>
                                      </p:to>
                                    </p:set>
                                    <p:anim calcmode="lin" valueType="num">
                                      <p:cBhvr additive="base">
                                        <p:cTn id="12" dur="500" fill="hold"/>
                                        <p:tgtEl>
                                          <p:spTgt spid="33177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31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31779">
                                            <p:txEl>
                                              <p:pRg st="1" end="1"/>
                                            </p:txEl>
                                          </p:spTgt>
                                        </p:tgtEl>
                                        <p:attrNameLst>
                                          <p:attrName>style.visibility</p:attrName>
                                        </p:attrNameLst>
                                      </p:cBhvr>
                                      <p:to>
                                        <p:strVal val="visible"/>
                                      </p:to>
                                    </p:set>
                                    <p:anim calcmode="lin" valueType="num">
                                      <p:cBhvr additive="base">
                                        <p:cTn id="18" dur="500" fill="hold"/>
                                        <p:tgtEl>
                                          <p:spTgt spid="331779">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31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31779">
                                            <p:txEl>
                                              <p:pRg st="2" end="2"/>
                                            </p:txEl>
                                          </p:spTgt>
                                        </p:tgtEl>
                                        <p:attrNameLst>
                                          <p:attrName>style.visibility</p:attrName>
                                        </p:attrNameLst>
                                      </p:cBhvr>
                                      <p:to>
                                        <p:strVal val="visible"/>
                                      </p:to>
                                    </p:set>
                                    <p:anim calcmode="lin" valueType="num">
                                      <p:cBhvr additive="base">
                                        <p:cTn id="24" dur="500" fill="hold"/>
                                        <p:tgtEl>
                                          <p:spTgt spid="331779">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31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31779">
                                            <p:txEl>
                                              <p:pRg st="3" end="3"/>
                                            </p:txEl>
                                          </p:spTgt>
                                        </p:tgtEl>
                                        <p:attrNameLst>
                                          <p:attrName>style.visibility</p:attrName>
                                        </p:attrNameLst>
                                      </p:cBhvr>
                                      <p:to>
                                        <p:strVal val="visible"/>
                                      </p:to>
                                    </p:set>
                                    <p:anim calcmode="lin" valueType="num">
                                      <p:cBhvr additive="base">
                                        <p:cTn id="30" dur="500" fill="hold"/>
                                        <p:tgtEl>
                                          <p:spTgt spid="331779">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31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31779">
                                            <p:txEl>
                                              <p:pRg st="4" end="4"/>
                                            </p:txEl>
                                          </p:spTgt>
                                        </p:tgtEl>
                                        <p:attrNameLst>
                                          <p:attrName>style.visibility</p:attrName>
                                        </p:attrNameLst>
                                      </p:cBhvr>
                                      <p:to>
                                        <p:strVal val="visible"/>
                                      </p:to>
                                    </p:set>
                                    <p:anim calcmode="lin" valueType="num">
                                      <p:cBhvr additive="base">
                                        <p:cTn id="36" dur="500" fill="hold"/>
                                        <p:tgtEl>
                                          <p:spTgt spid="331779">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31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331779">
                                            <p:txEl>
                                              <p:pRg st="5" end="5"/>
                                            </p:txEl>
                                          </p:spTgt>
                                        </p:tgtEl>
                                        <p:attrNameLst>
                                          <p:attrName>style.visibility</p:attrName>
                                        </p:attrNameLst>
                                      </p:cBhvr>
                                      <p:to>
                                        <p:strVal val="visible"/>
                                      </p:to>
                                    </p:set>
                                    <p:anim calcmode="lin" valueType="num">
                                      <p:cBhvr additive="base">
                                        <p:cTn id="42" dur="500" fill="hold"/>
                                        <p:tgtEl>
                                          <p:spTgt spid="331779">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317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79"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09600" y="381000"/>
            <a:ext cx="8305800" cy="762000"/>
          </a:xfrm>
        </p:spPr>
        <p:txBody>
          <a:bodyPr>
            <a:normAutofit/>
          </a:bodyPr>
          <a:lstStyle/>
          <a:p>
            <a:pPr fontAlgn="auto">
              <a:spcAft>
                <a:spcPts val="0"/>
              </a:spcAft>
              <a:defRPr/>
            </a:pPr>
            <a:r>
              <a:rPr lang="en-US" altLang="en-US" dirty="0">
                <a:solidFill>
                  <a:schemeClr val="accent1">
                    <a:tint val="88000"/>
                    <a:satMod val="150000"/>
                  </a:schemeClr>
                </a:solidFill>
              </a:rPr>
              <a:t>Carbon is part of a Global Cycle</a:t>
            </a:r>
          </a:p>
        </p:txBody>
      </p:sp>
      <p:pic>
        <p:nvPicPr>
          <p:cNvPr id="46083" name="Picture 3" descr="C:\211Web\Module4\ccyc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209800"/>
            <a:ext cx="6096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0" y="57912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Human impacts?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240922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480218" y="304800"/>
            <a:ext cx="8183563" cy="1052513"/>
          </a:xfrm>
        </p:spPr>
        <p:txBody>
          <a:bodyPr>
            <a:normAutofit/>
          </a:bodyPr>
          <a:lstStyle/>
          <a:p>
            <a:pPr fontAlgn="auto">
              <a:spcAft>
                <a:spcPts val="0"/>
              </a:spcAft>
              <a:defRPr/>
            </a:pPr>
            <a:r>
              <a:rPr lang="en-US" altLang="en-US" dirty="0">
                <a:solidFill>
                  <a:schemeClr val="accent1">
                    <a:tint val="88000"/>
                    <a:satMod val="150000"/>
                  </a:schemeClr>
                </a:solidFill>
              </a:rPr>
              <a:t>Elements move at different rates</a:t>
            </a:r>
          </a:p>
        </p:txBody>
      </p:sp>
      <p:sp>
        <p:nvSpPr>
          <p:cNvPr id="47107" name="Rectangle 3"/>
          <p:cNvSpPr>
            <a:spLocks noGrp="1" noChangeArrowheads="1"/>
          </p:cNvSpPr>
          <p:nvPr>
            <p:ph idx="1"/>
          </p:nvPr>
        </p:nvSpPr>
        <p:spPr>
          <a:xfrm>
            <a:off x="685800" y="2286000"/>
            <a:ext cx="7772400" cy="4191000"/>
          </a:xfrm>
        </p:spPr>
        <p:txBody>
          <a:bodyPr/>
          <a:lstStyle/>
          <a:p>
            <a:r>
              <a:rPr lang="en-US" altLang="en-US" sz="2800"/>
              <a:t>In the carbon cycle:</a:t>
            </a:r>
          </a:p>
          <a:p>
            <a:pPr lvl="1"/>
            <a:r>
              <a:rPr lang="en-US" altLang="en-US"/>
              <a:t>FAST: exchange of carbon among organisms through respiration and photosynthesis (up to tens of years)</a:t>
            </a:r>
          </a:p>
          <a:p>
            <a:pPr lvl="1"/>
            <a:r>
              <a:rPr lang="en-US" altLang="en-US"/>
              <a:t>SLOW: exchange of carbon between atmosphere and oceans (hundreds of years)</a:t>
            </a:r>
          </a:p>
          <a:p>
            <a:pPr lvl="1"/>
            <a:r>
              <a:rPr lang="en-US" altLang="en-US"/>
              <a:t>VERY SLOW: precipitation of inorganic carbon as carbonate sediments in the ocean basins (millions of years)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335447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381000" y="228600"/>
            <a:ext cx="8183563" cy="1052513"/>
          </a:xfrm>
        </p:spPr>
        <p:txBody>
          <a:bodyPr/>
          <a:lstStyle/>
          <a:p>
            <a:pPr fontAlgn="auto">
              <a:spcAft>
                <a:spcPts val="0"/>
              </a:spcAft>
              <a:defRPr/>
            </a:pPr>
            <a:r>
              <a:rPr lang="en-US" altLang="en-US" dirty="0">
                <a:solidFill>
                  <a:schemeClr val="accent1">
                    <a:tint val="88000"/>
                    <a:satMod val="150000"/>
                  </a:schemeClr>
                </a:solidFill>
              </a:rPr>
              <a:t>Other biogeochemical cycles</a:t>
            </a:r>
          </a:p>
        </p:txBody>
      </p:sp>
      <p:sp>
        <p:nvSpPr>
          <p:cNvPr id="48131" name="Rectangle 3"/>
          <p:cNvSpPr>
            <a:spLocks noGrp="1" noChangeArrowheads="1"/>
          </p:cNvSpPr>
          <p:nvPr>
            <p:ph idx="1"/>
          </p:nvPr>
        </p:nvSpPr>
        <p:spPr>
          <a:xfrm>
            <a:off x="960438" y="2819400"/>
            <a:ext cx="8183562" cy="3121025"/>
          </a:xfrm>
        </p:spPr>
        <p:txBody>
          <a:bodyPr>
            <a:normAutofit/>
          </a:bodyPr>
          <a:lstStyle/>
          <a:p>
            <a:r>
              <a:rPr lang="en-US" altLang="en-US" sz="2800" dirty="0"/>
              <a:t>Global loops of nutrient recycling involving both biotic and </a:t>
            </a:r>
            <a:r>
              <a:rPr lang="en-US" altLang="en-US" sz="2800" dirty="0" err="1"/>
              <a:t>abiotic</a:t>
            </a:r>
            <a:r>
              <a:rPr lang="en-US" altLang="en-US" sz="2800" dirty="0"/>
              <a:t> components of ecosystems</a:t>
            </a:r>
          </a:p>
          <a:p>
            <a:pPr lvl="1"/>
            <a:r>
              <a:rPr lang="en-US" altLang="en-US" dirty="0"/>
              <a:t>Carbon cycle</a:t>
            </a:r>
          </a:p>
          <a:p>
            <a:pPr lvl="1"/>
            <a:r>
              <a:rPr lang="en-US" altLang="en-US" dirty="0"/>
              <a:t>Nitrogen cycle</a:t>
            </a:r>
          </a:p>
          <a:p>
            <a:pPr lvl="1"/>
            <a:r>
              <a:rPr lang="en-US" altLang="en-US" dirty="0"/>
              <a:t>Phosphorus cycle</a:t>
            </a:r>
          </a:p>
          <a:p>
            <a:pPr lvl="1"/>
            <a:r>
              <a:rPr lang="en-US" altLang="en-US" dirty="0" err="1"/>
              <a:t>Sulphur</a:t>
            </a:r>
            <a:r>
              <a:rPr lang="en-US" altLang="en-US" dirty="0"/>
              <a:t> cycle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49233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659167" y="228600"/>
            <a:ext cx="8183563" cy="1052513"/>
          </a:xfrm>
        </p:spPr>
        <p:txBody>
          <a:bodyPr/>
          <a:lstStyle/>
          <a:p>
            <a:pPr fontAlgn="auto">
              <a:spcAft>
                <a:spcPts val="0"/>
              </a:spcAft>
              <a:defRPr/>
            </a:pPr>
            <a:r>
              <a:rPr lang="en-US" altLang="en-US" dirty="0">
                <a:solidFill>
                  <a:schemeClr val="accent1">
                    <a:tint val="88000"/>
                    <a:satMod val="150000"/>
                  </a:schemeClr>
                </a:solidFill>
              </a:rPr>
              <a:t>Toxins</a:t>
            </a:r>
          </a:p>
        </p:txBody>
      </p:sp>
      <p:sp>
        <p:nvSpPr>
          <p:cNvPr id="366595" name="Rectangle 3"/>
          <p:cNvSpPr>
            <a:spLocks noGrp="1" noChangeArrowheads="1"/>
          </p:cNvSpPr>
          <p:nvPr>
            <p:ph idx="1"/>
          </p:nvPr>
        </p:nvSpPr>
        <p:spPr>
          <a:xfrm>
            <a:off x="864748" y="1524000"/>
            <a:ext cx="7772400" cy="1676400"/>
          </a:xfrm>
        </p:spPr>
        <p:txBody>
          <a:bodyPr/>
          <a:lstStyle/>
          <a:p>
            <a:r>
              <a:rPr lang="en-US" altLang="en-US" sz="2800" b="1" dirty="0">
                <a:solidFill>
                  <a:srgbClr val="FFCC99"/>
                </a:solidFill>
              </a:rPr>
              <a:t>Toxin</a:t>
            </a:r>
            <a:r>
              <a:rPr lang="en-US" altLang="en-US" sz="2800" dirty="0"/>
              <a:t> – a substance that causes an immediate or long-term damaging effect when absorbed by an organism.</a:t>
            </a:r>
          </a:p>
        </p:txBody>
      </p:sp>
      <p:sp>
        <p:nvSpPr>
          <p:cNvPr id="5" name="Rectangle 3"/>
          <p:cNvSpPr txBox="1">
            <a:spLocks noChangeArrowheads="1"/>
          </p:cNvSpPr>
          <p:nvPr/>
        </p:nvSpPr>
        <p:spPr bwMode="auto">
          <a:xfrm>
            <a:off x="796010" y="2971800"/>
            <a:ext cx="8077200" cy="1905000"/>
          </a:xfrm>
          <a:prstGeom prst="rect">
            <a:avLst/>
          </a:prstGeom>
          <a:noFill/>
          <a:ln w="9525">
            <a:noFill/>
            <a:miter lim="800000"/>
            <a:headEnd/>
            <a:tailEnd/>
          </a:ln>
        </p:spPr>
        <p:txBody>
          <a:bodyPr lIns="0" rIns="0"/>
          <a:lstStyle/>
          <a:p>
            <a:pPr marL="90488" indent="-90488">
              <a:lnSpc>
                <a:spcPct val="90000"/>
              </a:lnSpc>
              <a:spcBef>
                <a:spcPts val="1200"/>
              </a:spcBef>
              <a:spcAft>
                <a:spcPts val="200"/>
              </a:spcAft>
              <a:buClr>
                <a:schemeClr val="accent1"/>
              </a:buClr>
              <a:buSzPct val="100000"/>
              <a:buFont typeface="Calibri" pitchFamily="34" charset="0"/>
              <a:buChar char=" "/>
              <a:defRPr/>
            </a:pPr>
            <a:r>
              <a:rPr lang="en-US" altLang="en-US" sz="2800" dirty="0">
                <a:solidFill>
                  <a:srgbClr val="404040"/>
                </a:solidFill>
                <a:latin typeface="+mn-lt"/>
                <a:ea typeface="+mn-ea"/>
              </a:rPr>
              <a:t>Bioaccumulation = increase in concentration of a toxin from the environment to the first organism in a food chain </a:t>
            </a:r>
          </a:p>
          <a:p>
            <a:pPr marL="90488" indent="-90488">
              <a:lnSpc>
                <a:spcPct val="90000"/>
              </a:lnSpc>
              <a:spcBef>
                <a:spcPts val="1200"/>
              </a:spcBef>
              <a:spcAft>
                <a:spcPts val="200"/>
              </a:spcAft>
              <a:buClr>
                <a:schemeClr val="accent1"/>
              </a:buClr>
              <a:buSzPct val="100000"/>
              <a:buFont typeface="Calibri" pitchFamily="34" charset="0"/>
              <a:buChar char=" "/>
              <a:defRPr/>
            </a:pPr>
            <a:r>
              <a:rPr lang="en-US" altLang="en-US" sz="2800" dirty="0" err="1">
                <a:solidFill>
                  <a:srgbClr val="404040"/>
                </a:solidFill>
                <a:latin typeface="+mn-lt"/>
                <a:ea typeface="+mn-ea"/>
              </a:rPr>
              <a:t>Biomagnification</a:t>
            </a:r>
            <a:r>
              <a:rPr lang="en-US" altLang="en-US" sz="2800" dirty="0">
                <a:solidFill>
                  <a:srgbClr val="404040"/>
                </a:solidFill>
                <a:latin typeface="+mn-lt"/>
                <a:ea typeface="+mn-ea"/>
              </a:rPr>
              <a:t> = increase in concentration of a toxin from one link in a food chain to another. </a:t>
            </a:r>
          </a:p>
          <a:p>
            <a:pPr marL="90488" indent="-90488">
              <a:lnSpc>
                <a:spcPct val="90000"/>
              </a:lnSpc>
              <a:spcBef>
                <a:spcPts val="1200"/>
              </a:spcBef>
              <a:spcAft>
                <a:spcPts val="200"/>
              </a:spcAft>
              <a:buClr>
                <a:schemeClr val="accent1"/>
              </a:buClr>
              <a:buSzPct val="100000"/>
              <a:buFont typeface="Calibri" pitchFamily="34" charset="0"/>
              <a:buChar char=" "/>
              <a:defRPr/>
            </a:pPr>
            <a:r>
              <a:rPr lang="en-US" altLang="en-US" sz="2800" dirty="0">
                <a:solidFill>
                  <a:srgbClr val="404040"/>
                </a:solidFill>
                <a:latin typeface="+mn-lt"/>
                <a:ea typeface="+mn-ea"/>
              </a:rPr>
              <a:t>“Classic” example: DDT </a:t>
            </a:r>
          </a:p>
          <a:p>
            <a:pPr marL="90488" indent="-90488">
              <a:lnSpc>
                <a:spcPct val="90000"/>
              </a:lnSpc>
              <a:spcBef>
                <a:spcPts val="1200"/>
              </a:spcBef>
              <a:spcAft>
                <a:spcPts val="200"/>
              </a:spcAft>
              <a:buClr>
                <a:schemeClr val="accent1"/>
              </a:buClr>
              <a:buSzPct val="100000"/>
              <a:buFont typeface="Calibri" pitchFamily="34" charset="0"/>
              <a:buChar char=" "/>
              <a:defRPr/>
            </a:pPr>
            <a:endParaRPr lang="en-US" altLang="en-US" sz="2800" dirty="0">
              <a:solidFill>
                <a:srgbClr val="404040"/>
              </a:solidFill>
              <a:latin typeface="+mn-lt"/>
              <a:ea typeface="+mn-ea"/>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101567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p:cTn id="7" dur="500" fill="hold"/>
                                        <p:tgtEl>
                                          <p:spTgt spid="366594"/>
                                        </p:tgtEl>
                                        <p:attrNameLst>
                                          <p:attrName>ppt_w</p:attrName>
                                        </p:attrNameLst>
                                      </p:cBhvr>
                                      <p:tavLst>
                                        <p:tav tm="0">
                                          <p:val>
                                            <p:fltVal val="0"/>
                                          </p:val>
                                        </p:tav>
                                        <p:tav tm="100000">
                                          <p:val>
                                            <p:strVal val="#ppt_w"/>
                                          </p:val>
                                        </p:tav>
                                      </p:tavLst>
                                    </p:anim>
                                    <p:anim calcmode="lin" valueType="num">
                                      <p:cBhvr>
                                        <p:cTn id="8" dur="500" fill="hold"/>
                                        <p:tgtEl>
                                          <p:spTgt spid="36659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366595">
                                            <p:txEl>
                                              <p:pRg st="0" end="0"/>
                                            </p:txEl>
                                          </p:spTgt>
                                        </p:tgtEl>
                                        <p:attrNameLst>
                                          <p:attrName>style.visibility</p:attrName>
                                        </p:attrNameLst>
                                      </p:cBhvr>
                                      <p:to>
                                        <p:strVal val="visible"/>
                                      </p:to>
                                    </p:set>
                                    <p:anim calcmode="lin" valueType="num">
                                      <p:cBhvr>
                                        <p:cTn id="13" dur="500" fill="hold"/>
                                        <p:tgtEl>
                                          <p:spTgt spid="366595">
                                            <p:txEl>
                                              <p:pRg st="0" end="0"/>
                                            </p:txEl>
                                          </p:spTgt>
                                        </p:tgtEl>
                                        <p:attrNameLst>
                                          <p:attrName>ppt_x</p:attrName>
                                        </p:attrNameLst>
                                      </p:cBhvr>
                                      <p:tavLst>
                                        <p:tav tm="0">
                                          <p:val>
                                            <p:strVal val="#ppt_x-#ppt_w/2"/>
                                          </p:val>
                                        </p:tav>
                                        <p:tav tm="100000">
                                          <p:val>
                                            <p:strVal val="#ppt_x"/>
                                          </p:val>
                                        </p:tav>
                                      </p:tavLst>
                                    </p:anim>
                                    <p:anim calcmode="lin" valueType="num">
                                      <p:cBhvr>
                                        <p:cTn id="14" dur="500" fill="hold"/>
                                        <p:tgtEl>
                                          <p:spTgt spid="366595">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665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665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autoUpdateAnimBg="0"/>
      <p:bldP spid="366595" grpId="0" build="p" autoUpdateAnimBg="0"/>
      <p:bldP spid="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685800" y="228600"/>
            <a:ext cx="7772400" cy="1143000"/>
          </a:xfrm>
        </p:spPr>
        <p:txBody>
          <a:bodyPr/>
          <a:lstStyle/>
          <a:p>
            <a:pPr fontAlgn="auto">
              <a:spcAft>
                <a:spcPts val="0"/>
              </a:spcAft>
              <a:defRPr/>
            </a:pPr>
            <a:r>
              <a:rPr lang="en-US" altLang="en-US">
                <a:solidFill>
                  <a:schemeClr val="accent1">
                    <a:tint val="88000"/>
                    <a:satMod val="150000"/>
                  </a:schemeClr>
                </a:solidFill>
              </a:rPr>
              <a:t>DDT</a:t>
            </a:r>
          </a:p>
        </p:txBody>
      </p:sp>
      <p:sp>
        <p:nvSpPr>
          <p:cNvPr id="60420" name="Rectangle 3"/>
          <p:cNvSpPr>
            <a:spLocks noGrp="1" noChangeArrowheads="1"/>
          </p:cNvSpPr>
          <p:nvPr>
            <p:ph idx="1"/>
          </p:nvPr>
        </p:nvSpPr>
        <p:spPr>
          <a:xfrm>
            <a:off x="685800" y="1676400"/>
            <a:ext cx="7772400" cy="4343400"/>
          </a:xfrm>
        </p:spPr>
        <p:txBody>
          <a:bodyPr>
            <a:normAutofit/>
          </a:bodyPr>
          <a:lstStyle/>
          <a:p>
            <a:pPr marL="265176" indent="-265176" fontAlgn="auto">
              <a:spcAft>
                <a:spcPts val="0"/>
              </a:spcAft>
              <a:buFont typeface="Wingdings 2"/>
              <a:buChar char=""/>
              <a:defRPr/>
            </a:pPr>
            <a:r>
              <a:rPr lang="en-US" altLang="en-US" sz="2800" dirty="0"/>
              <a:t>DDT was once a widely used insecticide.</a:t>
            </a:r>
          </a:p>
          <a:p>
            <a:pPr marL="548640" lvl="1" indent="-201168" fontAlgn="auto">
              <a:spcAft>
                <a:spcPts val="0"/>
              </a:spcAft>
              <a:buFont typeface="Verdana"/>
              <a:buChar char="◦"/>
              <a:defRPr/>
            </a:pPr>
            <a:r>
              <a:rPr lang="en-US" altLang="en-US" dirty="0"/>
              <a:t>However when washed off croplands into streams and lakes it became concentrated in fish that were ultimately eaten by birds such as bald eagles. </a:t>
            </a:r>
          </a:p>
          <a:p>
            <a:pPr marL="786384" lvl="2" indent="-182880" fontAlgn="auto">
              <a:spcAft>
                <a:spcPts val="0"/>
              </a:spcAft>
              <a:buClr>
                <a:schemeClr val="accent2">
                  <a:tint val="85000"/>
                  <a:satMod val="285000"/>
                </a:schemeClr>
              </a:buClr>
              <a:buFont typeface="Wingdings 2"/>
              <a:buChar char=""/>
              <a:defRPr/>
            </a:pPr>
            <a:r>
              <a:rPr lang="en-US" altLang="en-US" sz="2800" dirty="0"/>
              <a:t>The DDT caused fragile eggs such that populations of large predator birds rapidly declined. </a:t>
            </a:r>
          </a:p>
          <a:p>
            <a:pPr marL="265176" indent="-265176" fontAlgn="auto">
              <a:spcAft>
                <a:spcPts val="0"/>
              </a:spcAft>
              <a:buFont typeface="Wingdings 2"/>
              <a:buChar char=""/>
              <a:defRPr/>
            </a:pPr>
            <a:r>
              <a:rPr lang="en-US" altLang="en-US" sz="2800" dirty="0"/>
              <a:t>Since DDT was banned in the US in 1968 bird populations have made dramatic comebacks</a:t>
            </a:r>
          </a:p>
          <a:p>
            <a:pPr marL="265176" indent="-265176" fontAlgn="auto">
              <a:spcAft>
                <a:spcPts val="0"/>
              </a:spcAft>
              <a:buFont typeface="Wingdings 2"/>
              <a:buChar char=""/>
              <a:defRPr/>
            </a:pPr>
            <a:endParaRPr lang="en-US" alt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219916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304800" y="685800"/>
            <a:ext cx="8183563" cy="1052513"/>
          </a:xfrm>
        </p:spPr>
        <p:txBody>
          <a:bodyPr>
            <a:normAutofit fontScale="90000"/>
          </a:bodyPr>
          <a:lstStyle/>
          <a:p>
            <a:pPr fontAlgn="auto">
              <a:spcAft>
                <a:spcPts val="0"/>
              </a:spcAft>
              <a:defRPr/>
            </a:pPr>
            <a:r>
              <a:rPr lang="en-US" altLang="en-US" dirty="0">
                <a:solidFill>
                  <a:schemeClr val="accent1">
                    <a:tint val="88000"/>
                    <a:satMod val="150000"/>
                  </a:schemeClr>
                </a:solidFill>
              </a:rPr>
              <a:t>Case study: Operation Cat Drop</a:t>
            </a:r>
            <a:br>
              <a:rPr lang="en-US" altLang="en-US" dirty="0">
                <a:solidFill>
                  <a:schemeClr val="accent1">
                    <a:tint val="88000"/>
                    <a:satMod val="150000"/>
                  </a:schemeClr>
                </a:solidFill>
              </a:rPr>
            </a:br>
            <a:endParaRPr lang="en-US" altLang="en-US" dirty="0">
              <a:solidFill>
                <a:schemeClr val="accent1">
                  <a:tint val="88000"/>
                  <a:satMod val="150000"/>
                </a:schemeClr>
              </a:solidFill>
            </a:endParaRPr>
          </a:p>
        </p:txBody>
      </p:sp>
      <p:sp>
        <p:nvSpPr>
          <p:cNvPr id="51203" name="Rectangle 3"/>
          <p:cNvSpPr>
            <a:spLocks noGrp="1" noChangeArrowheads="1"/>
          </p:cNvSpPr>
          <p:nvPr>
            <p:ph idx="1"/>
          </p:nvPr>
        </p:nvSpPr>
        <p:spPr>
          <a:xfrm>
            <a:off x="381000" y="2133600"/>
            <a:ext cx="8183563" cy="3657600"/>
          </a:xfrm>
        </p:spPr>
        <p:txBody>
          <a:bodyPr>
            <a:normAutofit/>
          </a:bodyPr>
          <a:lstStyle/>
          <a:p>
            <a:r>
              <a:rPr lang="en-US" altLang="en-US" sz="2800" dirty="0"/>
              <a:t>In the early 1950s, the </a:t>
            </a:r>
            <a:r>
              <a:rPr lang="en-US" altLang="en-US" sz="2800" dirty="0" err="1"/>
              <a:t>Dayak</a:t>
            </a:r>
            <a:r>
              <a:rPr lang="en-US" altLang="en-US" sz="2800" dirty="0"/>
              <a:t> people in Borneo suffered from malaria. </a:t>
            </a:r>
          </a:p>
          <a:p>
            <a:pPr lvl="1"/>
            <a:r>
              <a:rPr lang="en-US" altLang="en-US" dirty="0"/>
              <a:t>The World Health Organization had a solution: they sprayed large amounts of DDT to kill the mosquitoes which carried the malaria. </a:t>
            </a:r>
          </a:p>
          <a:p>
            <a:pPr lvl="2"/>
            <a:r>
              <a:rPr lang="en-US" altLang="en-US" sz="2800" dirty="0"/>
              <a:t>The mosquitoes died, the malaria declined; so far, so good. </a:t>
            </a:r>
          </a:p>
          <a:p>
            <a:pPr lvl="2"/>
            <a:r>
              <a:rPr lang="en-US" altLang="en-US" sz="2800" dirty="0"/>
              <a:t>But there were side-effects.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80589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3"/>
          <p:cNvSpPr>
            <a:spLocks noGrp="1" noChangeArrowheads="1"/>
          </p:cNvSpPr>
          <p:nvPr>
            <p:ph idx="1"/>
          </p:nvPr>
        </p:nvSpPr>
        <p:spPr>
          <a:xfrm>
            <a:off x="685800" y="1371600"/>
            <a:ext cx="8001000" cy="4343400"/>
          </a:xfrm>
        </p:spPr>
        <p:txBody>
          <a:bodyPr>
            <a:noAutofit/>
          </a:bodyPr>
          <a:lstStyle/>
          <a:p>
            <a:pPr marL="265176" indent="-265176" fontAlgn="auto">
              <a:spcAft>
                <a:spcPts val="0"/>
              </a:spcAft>
              <a:buFont typeface="Wingdings 2"/>
              <a:buChar char=""/>
              <a:defRPr/>
            </a:pPr>
            <a:r>
              <a:rPr lang="en-US" altLang="en-US" sz="2800" dirty="0"/>
              <a:t>The roofs of people's houses began to fall down on their heads. </a:t>
            </a:r>
          </a:p>
          <a:p>
            <a:pPr marL="548640" lvl="1" indent="-201168" fontAlgn="auto">
              <a:spcAft>
                <a:spcPts val="0"/>
              </a:spcAft>
              <a:buFont typeface="Verdana"/>
              <a:buChar char="◦"/>
              <a:defRPr/>
            </a:pPr>
            <a:r>
              <a:rPr lang="en-US" altLang="en-US" dirty="0"/>
              <a:t>DDT was also killing a parasitic wasp which had previously controlled thatch-eating caterpillars. </a:t>
            </a:r>
          </a:p>
          <a:p>
            <a:pPr marL="548640" lvl="1" indent="-201168" fontAlgn="auto">
              <a:spcAft>
                <a:spcPts val="0"/>
              </a:spcAft>
              <a:buFont typeface="Verdana"/>
              <a:buChar char="◦"/>
              <a:defRPr/>
            </a:pPr>
            <a:r>
              <a:rPr lang="en-US" altLang="en-US" dirty="0"/>
              <a:t>Worse, the DDT-poisoned insects were eaten by geckoes, which were eaten by cats.</a:t>
            </a:r>
          </a:p>
          <a:p>
            <a:pPr marL="548640" lvl="1" indent="-201168" fontAlgn="auto">
              <a:spcAft>
                <a:spcPts val="0"/>
              </a:spcAft>
              <a:buFont typeface="Verdana"/>
              <a:buChar char="◦"/>
              <a:defRPr/>
            </a:pPr>
            <a:r>
              <a:rPr lang="en-US" altLang="en-US" dirty="0"/>
              <a:t>The cats started to die, the rats flourished, and the people were threatened by outbreaks of plague and typhus. </a:t>
            </a:r>
          </a:p>
          <a:p>
            <a:pPr marL="786384" lvl="2" indent="-182880" fontAlgn="auto">
              <a:spcAft>
                <a:spcPts val="0"/>
              </a:spcAft>
              <a:buClr>
                <a:schemeClr val="accent2">
                  <a:tint val="85000"/>
                  <a:satMod val="285000"/>
                </a:schemeClr>
              </a:buClr>
              <a:buFont typeface="Wingdings 2"/>
              <a:buChar char=""/>
              <a:defRPr/>
            </a:pPr>
            <a:r>
              <a:rPr lang="en-US" altLang="en-US" sz="2800" b="1" dirty="0"/>
              <a:t>The World Health Organization was obliged to parachute live cats into Borneo.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746489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1" name="Rectangle 3"/>
          <p:cNvSpPr>
            <a:spLocks noGrp="1" noChangeArrowheads="1"/>
          </p:cNvSpPr>
          <p:nvPr>
            <p:ph type="title"/>
          </p:nvPr>
        </p:nvSpPr>
        <p:spPr>
          <a:xfrm>
            <a:off x="274637" y="228600"/>
            <a:ext cx="8183563" cy="1052513"/>
          </a:xfrm>
        </p:spPr>
        <p:txBody>
          <a:bodyPr/>
          <a:lstStyle/>
          <a:p>
            <a:pPr fontAlgn="auto">
              <a:spcAft>
                <a:spcPts val="0"/>
              </a:spcAft>
              <a:defRPr/>
            </a:pPr>
            <a:r>
              <a:rPr lang="en-US" altLang="en-US" dirty="0">
                <a:solidFill>
                  <a:schemeClr val="accent1">
                    <a:tint val="88000"/>
                    <a:satMod val="150000"/>
                  </a:schemeClr>
                </a:solidFill>
              </a:rPr>
              <a:t>DDT Persistence</a:t>
            </a:r>
          </a:p>
        </p:txBody>
      </p:sp>
      <p:sp>
        <p:nvSpPr>
          <p:cNvPr id="365572" name="Rectangle 4"/>
          <p:cNvSpPr>
            <a:spLocks noGrp="1" noChangeArrowheads="1"/>
          </p:cNvSpPr>
          <p:nvPr>
            <p:ph idx="1"/>
          </p:nvPr>
        </p:nvSpPr>
        <p:spPr>
          <a:xfrm>
            <a:off x="685800" y="3581400"/>
            <a:ext cx="7772400" cy="1676400"/>
          </a:xfrm>
        </p:spPr>
        <p:txBody>
          <a:bodyPr>
            <a:normAutofit fontScale="85000" lnSpcReduction="20000"/>
          </a:bodyPr>
          <a:lstStyle/>
          <a:p>
            <a:r>
              <a:rPr lang="en-US" altLang="en-US" sz="2800" dirty="0"/>
              <a:t>DDT has a half-life of 15 years, which means 100 kg of DDT will break down as follows: </a:t>
            </a:r>
          </a:p>
          <a:p>
            <a:endParaRPr lang="en-US" altLang="en-US" sz="2800" dirty="0"/>
          </a:p>
          <a:p>
            <a:pPr>
              <a:buFontTx/>
              <a:buNone/>
            </a:pPr>
            <a:r>
              <a:rPr lang="en-US" altLang="en-US" sz="2800" dirty="0"/>
              <a:t> </a:t>
            </a:r>
          </a:p>
          <a:p>
            <a:endParaRPr lang="en-US" alt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055769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65571"/>
                                        </p:tgtEl>
                                        <p:attrNameLst>
                                          <p:attrName>style.visibility</p:attrName>
                                        </p:attrNameLst>
                                      </p:cBhvr>
                                      <p:to>
                                        <p:strVal val="visible"/>
                                      </p:to>
                                    </p:set>
                                    <p:animEffect transition="in" filter="blinds(horizontal)">
                                      <p:cBhvr>
                                        <p:cTn id="7" dur="500"/>
                                        <p:tgtEl>
                                          <p:spTgt spid="365571"/>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65572">
                                            <p:txEl>
                                              <p:pRg st="0" end="0"/>
                                            </p:txEl>
                                          </p:spTgt>
                                        </p:tgtEl>
                                        <p:attrNameLst>
                                          <p:attrName>style.visibility</p:attrName>
                                        </p:attrNameLst>
                                      </p:cBhvr>
                                      <p:to>
                                        <p:strVal val="visible"/>
                                      </p:to>
                                    </p:set>
                                    <p:anim calcmode="lin" valueType="num">
                                      <p:cBhvr additive="base">
                                        <p:cTn id="11" dur="500" fill="hold"/>
                                        <p:tgtEl>
                                          <p:spTgt spid="36557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5572">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65572">
                                            <p:txEl>
                                              <p:pRg st="2" end="2"/>
                                            </p:txEl>
                                          </p:spTgt>
                                        </p:tgtEl>
                                        <p:attrNameLst>
                                          <p:attrName>style.visibility</p:attrName>
                                        </p:attrNameLst>
                                      </p:cBhvr>
                                      <p:to>
                                        <p:strVal val="visible"/>
                                      </p:to>
                                    </p:set>
                                    <p:anim calcmode="lin" valueType="num">
                                      <p:cBhvr additive="base">
                                        <p:cTn id="16" dur="500" fill="hold"/>
                                        <p:tgtEl>
                                          <p:spTgt spid="36557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6557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autoUpdateAnimBg="0"/>
      <p:bldP spid="365572" grpId="0" build="p"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457200" y="304800"/>
            <a:ext cx="8183563" cy="1052513"/>
          </a:xfrm>
        </p:spPr>
        <p:txBody>
          <a:bodyPr/>
          <a:lstStyle/>
          <a:p>
            <a:pPr fontAlgn="auto">
              <a:spcAft>
                <a:spcPts val="0"/>
              </a:spcAft>
              <a:defRPr/>
            </a:pPr>
            <a:r>
              <a:rPr lang="en-US" altLang="en-US" dirty="0">
                <a:solidFill>
                  <a:schemeClr val="accent1">
                    <a:tint val="88000"/>
                    <a:satMod val="150000"/>
                  </a:schemeClr>
                </a:solidFill>
              </a:rPr>
              <a:t>Bioregion</a:t>
            </a:r>
          </a:p>
        </p:txBody>
      </p:sp>
      <p:sp>
        <p:nvSpPr>
          <p:cNvPr id="54275" name="Rectangle 3"/>
          <p:cNvSpPr>
            <a:spLocks noGrp="1" noChangeArrowheads="1"/>
          </p:cNvSpPr>
          <p:nvPr>
            <p:ph idx="1"/>
          </p:nvPr>
        </p:nvSpPr>
        <p:spPr>
          <a:xfrm>
            <a:off x="304800" y="2819400"/>
            <a:ext cx="8183563" cy="2743200"/>
          </a:xfrm>
        </p:spPr>
        <p:txBody>
          <a:bodyPr/>
          <a:lstStyle/>
          <a:p>
            <a:r>
              <a:rPr lang="en-US" altLang="en-US" sz="2800" dirty="0"/>
              <a:t>A bioregion is a land and/or water territory whose limits are defined not by political boundaries, but by the geographical limits of ecological systems.</a:t>
            </a:r>
          </a:p>
          <a:p>
            <a:endParaRPr lang="en-US" altLang="en-US" sz="2800" dirty="0"/>
          </a:p>
        </p:txBody>
      </p:sp>
      <p:sp>
        <p:nvSpPr>
          <p:cNvPr id="5427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34805635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377858" name="Picture 2" descr="D:\enger\0031.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20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9107879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377858"/>
                                        </p:tgtEl>
                                        <p:attrNameLst>
                                          <p:attrName>style.visibility</p:attrName>
                                        </p:attrNameLst>
                                      </p:cBhvr>
                                      <p:to>
                                        <p:strVal val="visible"/>
                                      </p:to>
                                    </p:set>
                                    <p:animEffect transition="in" filter="strips(downRight)">
                                      <p:cBhvr>
                                        <p:cTn id="7" dur="500"/>
                                        <p:tgtEl>
                                          <p:spTgt spid="377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4" name="Rectangle 4"/>
          <p:cNvSpPr>
            <a:spLocks noGrp="1" noChangeArrowheads="1"/>
          </p:cNvSpPr>
          <p:nvPr>
            <p:ph type="title"/>
          </p:nvPr>
        </p:nvSpPr>
        <p:spPr>
          <a:xfrm>
            <a:off x="685800" y="0"/>
            <a:ext cx="7772400" cy="1143000"/>
          </a:xfrm>
        </p:spPr>
        <p:txBody>
          <a:bodyPr/>
          <a:lstStyle/>
          <a:p>
            <a:pPr fontAlgn="auto">
              <a:spcAft>
                <a:spcPts val="0"/>
              </a:spcAft>
              <a:defRPr/>
            </a:pPr>
            <a:r>
              <a:rPr lang="en-US" altLang="en-US">
                <a:solidFill>
                  <a:schemeClr val="accent1">
                    <a:tint val="88000"/>
                    <a:satMod val="150000"/>
                  </a:schemeClr>
                </a:solidFill>
              </a:rPr>
              <a:t>Outline</a:t>
            </a:r>
          </a:p>
        </p:txBody>
      </p:sp>
      <p:sp>
        <p:nvSpPr>
          <p:cNvPr id="332805" name="Rectangle 5"/>
          <p:cNvSpPr>
            <a:spLocks noGrp="1" noChangeArrowheads="1"/>
          </p:cNvSpPr>
          <p:nvPr>
            <p:ph idx="1"/>
          </p:nvPr>
        </p:nvSpPr>
        <p:spPr>
          <a:xfrm>
            <a:off x="1371600" y="1981200"/>
            <a:ext cx="7772400" cy="3581400"/>
          </a:xfrm>
        </p:spPr>
        <p:txBody>
          <a:bodyPr>
            <a:normAutofit fontScale="70000" lnSpcReduction="20000"/>
          </a:bodyPr>
          <a:lstStyle/>
          <a:p>
            <a:r>
              <a:rPr lang="en-US" altLang="en-US" sz="2400" dirty="0"/>
              <a:t>Ecosystem Concepts</a:t>
            </a:r>
          </a:p>
          <a:p>
            <a:pPr lvl="2"/>
            <a:r>
              <a:rPr lang="en-US" altLang="en-US" sz="2400" dirty="0"/>
              <a:t>Connections, Integrity</a:t>
            </a:r>
          </a:p>
          <a:p>
            <a:pPr lvl="2"/>
            <a:r>
              <a:rPr lang="en-US" altLang="en-US" sz="2400" dirty="0"/>
              <a:t>Habitat and Niche</a:t>
            </a:r>
          </a:p>
          <a:p>
            <a:pPr lvl="2"/>
            <a:r>
              <a:rPr lang="en-US" altLang="en-US" sz="2400" dirty="0"/>
              <a:t>Bioregions</a:t>
            </a:r>
          </a:p>
          <a:p>
            <a:r>
              <a:rPr lang="en-US" altLang="en-US" sz="2400" dirty="0"/>
              <a:t>Energy Flows </a:t>
            </a:r>
            <a:r>
              <a:rPr lang="en-US" altLang="en-US" dirty="0"/>
              <a:t>t</a:t>
            </a:r>
            <a:r>
              <a:rPr lang="en-US" altLang="en-US" sz="2400" dirty="0"/>
              <a:t>hrough Ecosystems</a:t>
            </a:r>
          </a:p>
          <a:p>
            <a:pPr lvl="2"/>
            <a:r>
              <a:rPr lang="en-US" altLang="en-US" sz="2400" dirty="0"/>
              <a:t>Energy pyramid</a:t>
            </a:r>
          </a:p>
          <a:p>
            <a:pPr lvl="2"/>
            <a:r>
              <a:rPr lang="en-US" altLang="en-US" sz="2400" dirty="0"/>
              <a:t>Bioaccumulation</a:t>
            </a:r>
          </a:p>
          <a:p>
            <a:r>
              <a:rPr lang="en-US" altLang="en-US" sz="2400" dirty="0"/>
              <a:t>Nutrient Cycles through Ecosystems</a:t>
            </a:r>
          </a:p>
          <a:p>
            <a:pPr lvl="2"/>
            <a:r>
              <a:rPr lang="en-US" altLang="en-US" sz="2400" dirty="0"/>
              <a:t>Carbon cycle</a:t>
            </a:r>
          </a:p>
          <a:p>
            <a:pPr lvl="2"/>
            <a:r>
              <a:rPr lang="en-US" altLang="en-US" sz="2400" dirty="0"/>
              <a:t>Toxins</a:t>
            </a:r>
          </a:p>
        </p:txBody>
      </p:sp>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41637050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2804"/>
                                        </p:tgtEl>
                                        <p:attrNameLst>
                                          <p:attrName>style.visibility</p:attrName>
                                        </p:attrNameLst>
                                      </p:cBhvr>
                                      <p:to>
                                        <p:strVal val="visible"/>
                                      </p:to>
                                    </p:set>
                                    <p:animEffect transition="in" filter="dissolve">
                                      <p:cBhvr>
                                        <p:cTn id="7" dur="500"/>
                                        <p:tgtEl>
                                          <p:spTgt spid="332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2805">
                                            <p:txEl>
                                              <p:pRg st="0" end="0"/>
                                            </p:txEl>
                                          </p:spTgt>
                                        </p:tgtEl>
                                        <p:attrNameLst>
                                          <p:attrName>style.visibility</p:attrName>
                                        </p:attrNameLst>
                                      </p:cBhvr>
                                      <p:to>
                                        <p:strVal val="visible"/>
                                      </p:to>
                                    </p:set>
                                    <p:animEffect transition="in" filter="wipe(left)">
                                      <p:cBhvr>
                                        <p:cTn id="12" dur="500"/>
                                        <p:tgtEl>
                                          <p:spTgt spid="332805">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32805">
                                            <p:txEl>
                                              <p:pRg st="1" end="1"/>
                                            </p:txEl>
                                          </p:spTgt>
                                        </p:tgtEl>
                                        <p:attrNameLst>
                                          <p:attrName>style.visibility</p:attrName>
                                        </p:attrNameLst>
                                      </p:cBhvr>
                                      <p:to>
                                        <p:strVal val="visible"/>
                                      </p:to>
                                    </p:set>
                                    <p:animEffect transition="in" filter="wipe(left)">
                                      <p:cBhvr>
                                        <p:cTn id="15" dur="500"/>
                                        <p:tgtEl>
                                          <p:spTgt spid="332805">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32805">
                                            <p:txEl>
                                              <p:pRg st="2" end="2"/>
                                            </p:txEl>
                                          </p:spTgt>
                                        </p:tgtEl>
                                        <p:attrNameLst>
                                          <p:attrName>style.visibility</p:attrName>
                                        </p:attrNameLst>
                                      </p:cBhvr>
                                      <p:to>
                                        <p:strVal val="visible"/>
                                      </p:to>
                                    </p:set>
                                    <p:animEffect transition="in" filter="wipe(left)">
                                      <p:cBhvr>
                                        <p:cTn id="18" dur="500"/>
                                        <p:tgtEl>
                                          <p:spTgt spid="332805">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32805">
                                            <p:txEl>
                                              <p:pRg st="3" end="3"/>
                                            </p:txEl>
                                          </p:spTgt>
                                        </p:tgtEl>
                                        <p:attrNameLst>
                                          <p:attrName>style.visibility</p:attrName>
                                        </p:attrNameLst>
                                      </p:cBhvr>
                                      <p:to>
                                        <p:strVal val="visible"/>
                                      </p:to>
                                    </p:set>
                                    <p:animEffect transition="in" filter="wipe(left)">
                                      <p:cBhvr>
                                        <p:cTn id="21" dur="500"/>
                                        <p:tgtEl>
                                          <p:spTgt spid="332805">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2805">
                                            <p:txEl>
                                              <p:pRg st="4" end="4"/>
                                            </p:txEl>
                                          </p:spTgt>
                                        </p:tgtEl>
                                        <p:attrNameLst>
                                          <p:attrName>style.visibility</p:attrName>
                                        </p:attrNameLst>
                                      </p:cBhvr>
                                      <p:to>
                                        <p:strVal val="visible"/>
                                      </p:to>
                                    </p:set>
                                    <p:animEffect transition="in" filter="wipe(left)">
                                      <p:cBhvr>
                                        <p:cTn id="26" dur="500"/>
                                        <p:tgtEl>
                                          <p:spTgt spid="332805">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32805">
                                            <p:txEl>
                                              <p:pRg st="5" end="5"/>
                                            </p:txEl>
                                          </p:spTgt>
                                        </p:tgtEl>
                                        <p:attrNameLst>
                                          <p:attrName>style.visibility</p:attrName>
                                        </p:attrNameLst>
                                      </p:cBhvr>
                                      <p:to>
                                        <p:strVal val="visible"/>
                                      </p:to>
                                    </p:set>
                                    <p:animEffect transition="in" filter="wipe(left)">
                                      <p:cBhvr>
                                        <p:cTn id="29" dur="500"/>
                                        <p:tgtEl>
                                          <p:spTgt spid="332805">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2805">
                                            <p:txEl>
                                              <p:pRg st="6" end="6"/>
                                            </p:txEl>
                                          </p:spTgt>
                                        </p:tgtEl>
                                        <p:attrNameLst>
                                          <p:attrName>style.visibility</p:attrName>
                                        </p:attrNameLst>
                                      </p:cBhvr>
                                      <p:to>
                                        <p:strVal val="visible"/>
                                      </p:to>
                                    </p:set>
                                    <p:animEffect transition="in" filter="wipe(left)">
                                      <p:cBhvr>
                                        <p:cTn id="32" dur="500"/>
                                        <p:tgtEl>
                                          <p:spTgt spid="33280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2805">
                                            <p:txEl>
                                              <p:pRg st="7" end="7"/>
                                            </p:txEl>
                                          </p:spTgt>
                                        </p:tgtEl>
                                        <p:attrNameLst>
                                          <p:attrName>style.visibility</p:attrName>
                                        </p:attrNameLst>
                                      </p:cBhvr>
                                      <p:to>
                                        <p:strVal val="visible"/>
                                      </p:to>
                                    </p:set>
                                    <p:animEffect transition="in" filter="wipe(left)">
                                      <p:cBhvr>
                                        <p:cTn id="37" dur="500"/>
                                        <p:tgtEl>
                                          <p:spTgt spid="332805">
                                            <p:txEl>
                                              <p:pRg st="7" end="7"/>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32805">
                                            <p:txEl>
                                              <p:pRg st="8" end="8"/>
                                            </p:txEl>
                                          </p:spTgt>
                                        </p:tgtEl>
                                        <p:attrNameLst>
                                          <p:attrName>style.visibility</p:attrName>
                                        </p:attrNameLst>
                                      </p:cBhvr>
                                      <p:to>
                                        <p:strVal val="visible"/>
                                      </p:to>
                                    </p:set>
                                    <p:animEffect transition="in" filter="wipe(left)">
                                      <p:cBhvr>
                                        <p:cTn id="40" dur="500"/>
                                        <p:tgtEl>
                                          <p:spTgt spid="332805">
                                            <p:txEl>
                                              <p:pRg st="8" end="8"/>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32805">
                                            <p:txEl>
                                              <p:pRg st="9" end="9"/>
                                            </p:txEl>
                                          </p:spTgt>
                                        </p:tgtEl>
                                        <p:attrNameLst>
                                          <p:attrName>style.visibility</p:attrName>
                                        </p:attrNameLst>
                                      </p:cBhvr>
                                      <p:to>
                                        <p:strVal val="visible"/>
                                      </p:to>
                                    </p:set>
                                    <p:animEffect transition="in" filter="wipe(left)">
                                      <p:cBhvr>
                                        <p:cTn id="43" dur="500"/>
                                        <p:tgtEl>
                                          <p:spTgt spid="33280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autoUpdateAnimBg="0"/>
      <p:bldP spid="33280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381000" y="1295400"/>
            <a:ext cx="7543800" cy="990600"/>
          </a:xfrm>
        </p:spPr>
        <p:txBody>
          <a:bodyPr/>
          <a:lstStyle/>
          <a:p>
            <a:pPr fontAlgn="auto">
              <a:spcAft>
                <a:spcPts val="0"/>
              </a:spcAft>
              <a:defRPr/>
            </a:pPr>
            <a:r>
              <a:rPr lang="en-US" altLang="en-US" dirty="0">
                <a:solidFill>
                  <a:schemeClr val="accent1">
                    <a:tint val="88000"/>
                    <a:satMod val="150000"/>
                  </a:schemeClr>
                </a:solidFill>
              </a:rPr>
              <a:t>Canada: </a:t>
            </a:r>
            <a:r>
              <a:rPr lang="en-US" altLang="en-US" dirty="0" err="1">
                <a:solidFill>
                  <a:schemeClr val="accent1">
                    <a:tint val="88000"/>
                    <a:satMod val="150000"/>
                  </a:schemeClr>
                </a:solidFill>
              </a:rPr>
              <a:t>Ecozones</a:t>
            </a:r>
            <a:endParaRPr lang="en-US" altLang="en-US" dirty="0">
              <a:solidFill>
                <a:schemeClr val="accent1">
                  <a:tint val="88000"/>
                  <a:satMod val="150000"/>
                </a:schemeClr>
              </a:solidFill>
            </a:endParaRPr>
          </a:p>
        </p:txBody>
      </p:sp>
      <p:sp>
        <p:nvSpPr>
          <p:cNvPr id="56323"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378883" name="Picture 3" descr="C:\211Web\Module4\canada_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057400"/>
            <a:ext cx="5486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731196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78882"/>
                                        </p:tgtEl>
                                        <p:attrNameLst>
                                          <p:attrName>style.visibility</p:attrName>
                                        </p:attrNameLst>
                                      </p:cBhvr>
                                      <p:to>
                                        <p:strVal val="visible"/>
                                      </p:to>
                                    </p:set>
                                    <p:animEffect transition="in" filter="checkerboard(across)">
                                      <p:cBhvr>
                                        <p:cTn id="7" dur="500"/>
                                        <p:tgtEl>
                                          <p:spTgt spid="378882"/>
                                        </p:tgtEl>
                                      </p:cBhvr>
                                    </p:animEffect>
                                  </p:childTnLst>
                                </p:cTn>
                              </p:par>
                            </p:childTnLst>
                          </p:cTn>
                        </p:par>
                        <p:par>
                          <p:cTn id="8" fill="hold" nodeType="afterGroup">
                            <p:stCondLst>
                              <p:cond delay="500"/>
                            </p:stCondLst>
                            <p:childTnLst>
                              <p:par>
                                <p:cTn id="9" presetID="5" presetClass="entr" presetSubtype="5" fill="hold" nodeType="afterEffect">
                                  <p:stCondLst>
                                    <p:cond delay="0"/>
                                  </p:stCondLst>
                                  <p:childTnLst>
                                    <p:set>
                                      <p:cBhvr>
                                        <p:cTn id="10" dur="1" fill="hold">
                                          <p:stCondLst>
                                            <p:cond delay="0"/>
                                          </p:stCondLst>
                                        </p:cTn>
                                        <p:tgtEl>
                                          <p:spTgt spid="378883"/>
                                        </p:tgtEl>
                                        <p:attrNameLst>
                                          <p:attrName>style.visibility</p:attrName>
                                        </p:attrNameLst>
                                      </p:cBhvr>
                                      <p:to>
                                        <p:strVal val="visible"/>
                                      </p:to>
                                    </p:set>
                                    <p:animEffect transition="in" filter="checkerboard(down)">
                                      <p:cBhvr>
                                        <p:cTn id="11" dur="500"/>
                                        <p:tgtEl>
                                          <p:spTgt spid="378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8" name="Rectangle 4"/>
          <p:cNvSpPr>
            <a:spLocks noGrp="1" noChangeArrowheads="1"/>
          </p:cNvSpPr>
          <p:nvPr>
            <p:ph type="title"/>
          </p:nvPr>
        </p:nvSpPr>
        <p:spPr>
          <a:xfrm>
            <a:off x="304800" y="1219201"/>
            <a:ext cx="8183563" cy="838200"/>
          </a:xfrm>
        </p:spPr>
        <p:txBody>
          <a:bodyPr/>
          <a:lstStyle/>
          <a:p>
            <a:pPr fontAlgn="auto">
              <a:spcAft>
                <a:spcPts val="0"/>
              </a:spcAft>
              <a:defRPr/>
            </a:pPr>
            <a:r>
              <a:rPr lang="en-US" altLang="en-US" dirty="0">
                <a:solidFill>
                  <a:schemeClr val="accent1">
                    <a:tint val="88000"/>
                    <a:satMod val="150000"/>
                  </a:schemeClr>
                </a:solidFill>
              </a:rPr>
              <a:t>Summary</a:t>
            </a:r>
          </a:p>
        </p:txBody>
      </p:sp>
      <p:sp>
        <p:nvSpPr>
          <p:cNvPr id="379909" name="Rectangle 5"/>
          <p:cNvSpPr>
            <a:spLocks noGrp="1" noChangeArrowheads="1"/>
          </p:cNvSpPr>
          <p:nvPr>
            <p:ph idx="1"/>
          </p:nvPr>
        </p:nvSpPr>
        <p:spPr>
          <a:xfrm>
            <a:off x="990600" y="1981200"/>
            <a:ext cx="7772400" cy="4191000"/>
          </a:xfrm>
        </p:spPr>
        <p:txBody>
          <a:bodyPr/>
          <a:lstStyle/>
          <a:p>
            <a:pPr marL="265113" indent="-265113">
              <a:spcAft>
                <a:spcPct val="0"/>
              </a:spcAft>
              <a:buFont typeface="Wingdings 2" panose="05020102010507070707" pitchFamily="18" charset="2"/>
              <a:buChar char=""/>
            </a:pPr>
            <a:endParaRPr lang="en-US" altLang="en-US" sz="2800" dirty="0"/>
          </a:p>
          <a:p>
            <a:pPr marL="265113" indent="-265113">
              <a:spcAft>
                <a:spcPct val="0"/>
              </a:spcAft>
              <a:buFont typeface="Wingdings 2" panose="05020102010507070707" pitchFamily="18" charset="2"/>
              <a:buChar char=""/>
            </a:pPr>
            <a:r>
              <a:rPr lang="en-US" altLang="en-US" sz="2800" dirty="0"/>
              <a:t>Ecosystem - interacting communities</a:t>
            </a:r>
          </a:p>
          <a:p>
            <a:pPr marL="547688" lvl="1" indent="-200025">
              <a:spcAft>
                <a:spcPct val="0"/>
              </a:spcAft>
              <a:buFont typeface="Verdana" panose="020B0604030504040204" pitchFamily="34" charset="0"/>
              <a:buChar char="◦"/>
            </a:pPr>
            <a:r>
              <a:rPr lang="en-US" altLang="en-US" dirty="0"/>
              <a:t>Energy, mass, waste and nutrients flow through ecosystems.</a:t>
            </a:r>
          </a:p>
          <a:p>
            <a:pPr marL="547688" lvl="1" indent="-200025">
              <a:spcAft>
                <a:spcPct val="0"/>
              </a:spcAft>
              <a:buFont typeface="Verdana" panose="020B0604030504040204" pitchFamily="34" charset="0"/>
              <a:buChar char="◦"/>
            </a:pPr>
            <a:r>
              <a:rPr lang="en-US" altLang="en-US" dirty="0"/>
              <a:t>Linkages - food chains, food webs, nutrient cycles</a:t>
            </a:r>
          </a:p>
          <a:p>
            <a:pPr marL="547688" lvl="1" indent="-200025">
              <a:spcAft>
                <a:spcPct val="0"/>
              </a:spcAft>
              <a:buFont typeface="Verdana" panose="020B0604030504040204" pitchFamily="34" charset="0"/>
              <a:buChar char="◦"/>
            </a:pPr>
            <a:r>
              <a:rPr lang="en-US" altLang="en-US" dirty="0"/>
              <a:t>Toxins follow same paths as nutrients</a:t>
            </a:r>
          </a:p>
          <a:p>
            <a:pPr marL="265113" indent="-265113">
              <a:spcAft>
                <a:spcPct val="0"/>
              </a:spcAft>
              <a:buFont typeface="Wingdings 2" panose="05020102010507070707" pitchFamily="18" charset="2"/>
              <a:buChar char=""/>
            </a:pPr>
            <a:r>
              <a:rPr lang="en-US" altLang="en-US" sz="2800" dirty="0"/>
              <a:t>Bioregion - an area defined not by political boundaries, but by the geographical limits of an ecosystem (systems)</a:t>
            </a:r>
          </a:p>
        </p:txBody>
      </p:sp>
      <p:sp>
        <p:nvSpPr>
          <p:cNvPr id="5734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08216483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9908"/>
                                        </p:tgtEl>
                                        <p:attrNameLst>
                                          <p:attrName>style.visibility</p:attrName>
                                        </p:attrNameLst>
                                      </p:cBhvr>
                                      <p:to>
                                        <p:strVal val="visible"/>
                                      </p:to>
                                    </p:set>
                                    <p:animEffect transition="in" filter="dissolve">
                                      <p:cBhvr>
                                        <p:cTn id="7" dur="500"/>
                                        <p:tgtEl>
                                          <p:spTgt spid="3799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9909">
                                            <p:txEl>
                                              <p:pRg st="1" end="1"/>
                                            </p:txEl>
                                          </p:spTgt>
                                        </p:tgtEl>
                                        <p:attrNameLst>
                                          <p:attrName>style.visibility</p:attrName>
                                        </p:attrNameLst>
                                      </p:cBhvr>
                                      <p:to>
                                        <p:strVal val="visible"/>
                                      </p:to>
                                    </p:set>
                                    <p:animEffect transition="in" filter="wipe(left)">
                                      <p:cBhvr>
                                        <p:cTn id="12" dur="500"/>
                                        <p:tgtEl>
                                          <p:spTgt spid="3799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9909">
                                            <p:txEl>
                                              <p:pRg st="2" end="2"/>
                                            </p:txEl>
                                          </p:spTgt>
                                        </p:tgtEl>
                                        <p:attrNameLst>
                                          <p:attrName>style.visibility</p:attrName>
                                        </p:attrNameLst>
                                      </p:cBhvr>
                                      <p:to>
                                        <p:strVal val="visible"/>
                                      </p:to>
                                    </p:set>
                                    <p:animEffect transition="in" filter="wipe(left)">
                                      <p:cBhvr>
                                        <p:cTn id="17" dur="500"/>
                                        <p:tgtEl>
                                          <p:spTgt spid="3799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9909">
                                            <p:txEl>
                                              <p:pRg st="3" end="3"/>
                                            </p:txEl>
                                          </p:spTgt>
                                        </p:tgtEl>
                                        <p:attrNameLst>
                                          <p:attrName>style.visibility</p:attrName>
                                        </p:attrNameLst>
                                      </p:cBhvr>
                                      <p:to>
                                        <p:strVal val="visible"/>
                                      </p:to>
                                    </p:set>
                                    <p:animEffect transition="in" filter="wipe(left)">
                                      <p:cBhvr>
                                        <p:cTn id="22" dur="500"/>
                                        <p:tgtEl>
                                          <p:spTgt spid="37990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9909">
                                            <p:txEl>
                                              <p:pRg st="4" end="4"/>
                                            </p:txEl>
                                          </p:spTgt>
                                        </p:tgtEl>
                                        <p:attrNameLst>
                                          <p:attrName>style.visibility</p:attrName>
                                        </p:attrNameLst>
                                      </p:cBhvr>
                                      <p:to>
                                        <p:strVal val="visible"/>
                                      </p:to>
                                    </p:set>
                                    <p:animEffect transition="in" filter="wipe(left)">
                                      <p:cBhvr>
                                        <p:cTn id="27" dur="500"/>
                                        <p:tgtEl>
                                          <p:spTgt spid="37990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9909">
                                            <p:txEl>
                                              <p:pRg st="5" end="5"/>
                                            </p:txEl>
                                          </p:spTgt>
                                        </p:tgtEl>
                                        <p:attrNameLst>
                                          <p:attrName>style.visibility</p:attrName>
                                        </p:attrNameLst>
                                      </p:cBhvr>
                                      <p:to>
                                        <p:strVal val="visible"/>
                                      </p:to>
                                    </p:set>
                                    <p:animEffect transition="in" filter="wipe(left)">
                                      <p:cBhvr>
                                        <p:cTn id="32" dur="500"/>
                                        <p:tgtEl>
                                          <p:spTgt spid="3799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autoUpdateAnimBg="0"/>
      <p:bldP spid="379909"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15" y="445477"/>
            <a:ext cx="7280031" cy="47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83655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fontAlgn="auto">
              <a:spcAft>
                <a:spcPts val="0"/>
              </a:spcAft>
              <a:defRPr/>
            </a:pPr>
            <a:r>
              <a:rPr lang="en-US" altLang="en-US">
                <a:solidFill>
                  <a:schemeClr val="accent1">
                    <a:tint val="88000"/>
                    <a:satMod val="150000"/>
                  </a:schemeClr>
                </a:solidFill>
              </a:rPr>
              <a:t>Ecology</a:t>
            </a:r>
          </a:p>
        </p:txBody>
      </p:sp>
      <p:sp>
        <p:nvSpPr>
          <p:cNvPr id="334851" name="Rectangle 3"/>
          <p:cNvSpPr>
            <a:spLocks noGrp="1" noChangeArrowheads="1"/>
          </p:cNvSpPr>
          <p:nvPr>
            <p:ph type="body" sz="half" idx="1"/>
          </p:nvPr>
        </p:nvSpPr>
        <p:spPr>
          <a:xfrm>
            <a:off x="685800" y="1676400"/>
            <a:ext cx="4419600" cy="4191000"/>
          </a:xfrm>
        </p:spPr>
        <p:txBody>
          <a:bodyPr/>
          <a:lstStyle/>
          <a:p>
            <a:r>
              <a:rPr lang="en-US" altLang="en-US"/>
              <a:t>Ecology: Study of how organisms interact with each other and with their non-living surroundings.</a:t>
            </a:r>
          </a:p>
        </p:txBody>
      </p:sp>
      <p:pic>
        <p:nvPicPr>
          <p:cNvPr id="12292" name="Picture 5" descr="C:\211Web\Module6\smhvf-stream2.jp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5283200" y="1873250"/>
            <a:ext cx="2540000" cy="3797300"/>
          </a:xfrm>
        </p:spPr>
      </p:pic>
      <p:sp>
        <p:nvSpPr>
          <p:cNvPr id="12293" name="Date Placeholder 4"/>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12294" name="Picture 4" descr="C:\211Web\Module4\NativePlantsEnviron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581400"/>
            <a:ext cx="2667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27252313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4850"/>
                                        </p:tgtEl>
                                        <p:attrNameLst>
                                          <p:attrName>style.visibility</p:attrName>
                                        </p:attrNameLst>
                                      </p:cBhvr>
                                      <p:to>
                                        <p:strVal val="visible"/>
                                      </p:to>
                                    </p:set>
                                    <p:animEffect transition="in" filter="dissolve">
                                      <p:cBhvr>
                                        <p:cTn id="7" dur="500"/>
                                        <p:tgtEl>
                                          <p:spTgt spid="33485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4851">
                                            <p:txEl>
                                              <p:pRg st="0" end="0"/>
                                            </p:txEl>
                                          </p:spTgt>
                                        </p:tgtEl>
                                        <p:attrNameLst>
                                          <p:attrName>style.visibility</p:attrName>
                                        </p:attrNameLst>
                                      </p:cBhvr>
                                      <p:to>
                                        <p:strVal val="visible"/>
                                      </p:to>
                                    </p:set>
                                    <p:animEffect transition="in" filter="wipe(left)">
                                      <p:cBhvr>
                                        <p:cTn id="11" dur="500"/>
                                        <p:tgtEl>
                                          <p:spTgt spid="334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0" grpId="0" autoUpdateAnimBg="0"/>
      <p:bldP spid="334851"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609600" y="1676400"/>
            <a:ext cx="8183563" cy="1052513"/>
          </a:xfrm>
        </p:spPr>
        <p:txBody>
          <a:bodyPr/>
          <a:lstStyle/>
          <a:p>
            <a:pPr fontAlgn="auto">
              <a:spcAft>
                <a:spcPts val="0"/>
              </a:spcAft>
              <a:defRPr/>
            </a:pPr>
            <a:r>
              <a:rPr lang="en-US" altLang="en-US" dirty="0">
                <a:solidFill>
                  <a:schemeClr val="accent1">
                    <a:tint val="88000"/>
                    <a:satMod val="150000"/>
                  </a:schemeClr>
                </a:solidFill>
              </a:rPr>
              <a:t>Biosphere</a:t>
            </a:r>
          </a:p>
        </p:txBody>
      </p:sp>
      <p:sp>
        <p:nvSpPr>
          <p:cNvPr id="333827" name="Rectangle 3"/>
          <p:cNvSpPr>
            <a:spLocks noGrp="1" noChangeArrowheads="1"/>
          </p:cNvSpPr>
          <p:nvPr>
            <p:ph idx="1"/>
          </p:nvPr>
        </p:nvSpPr>
        <p:spPr>
          <a:xfrm>
            <a:off x="457200" y="2819400"/>
            <a:ext cx="8183563" cy="4187825"/>
          </a:xfrm>
        </p:spPr>
        <p:txBody>
          <a:bodyPr/>
          <a:lstStyle/>
          <a:p>
            <a:r>
              <a:rPr lang="en-US" altLang="en-US" dirty="0"/>
              <a:t>Together:</a:t>
            </a:r>
          </a:p>
          <a:p>
            <a:pPr lvl="1"/>
            <a:r>
              <a:rPr lang="en-US" altLang="en-US" u="sng" dirty="0"/>
              <a:t>biodiversity</a:t>
            </a:r>
            <a:r>
              <a:rPr lang="en-US" altLang="en-US" dirty="0"/>
              <a:t> (the elements of life), and</a:t>
            </a:r>
          </a:p>
          <a:p>
            <a:pPr lvl="1"/>
            <a:r>
              <a:rPr lang="en-US" altLang="en-US" u="sng" dirty="0"/>
              <a:t>ecological processes</a:t>
            </a:r>
            <a:r>
              <a:rPr lang="en-US" altLang="en-US" dirty="0"/>
              <a:t> (the interactions between species and their environment) </a:t>
            </a:r>
          </a:p>
          <a:p>
            <a:pPr>
              <a:buFontTx/>
              <a:buNone/>
            </a:pPr>
            <a:r>
              <a:rPr lang="en-US" altLang="en-US" dirty="0"/>
              <a:t>   define Earth's living mantle - the biosphere</a:t>
            </a:r>
          </a:p>
          <a:p>
            <a:pPr lvl="1"/>
            <a:r>
              <a:rPr lang="en-US" altLang="en-US" dirty="0"/>
              <a:t>Biodiversity - the number of different species in an area</a:t>
            </a:r>
          </a:p>
          <a:p>
            <a:endParaRPr lang="en-US" altLang="en-US" dirty="0"/>
          </a:p>
        </p:txBody>
      </p:sp>
      <p:sp>
        <p:nvSpPr>
          <p:cNvPr id="1331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207686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33827">
                                            <p:txEl>
                                              <p:pRg st="0" end="0"/>
                                            </p:txEl>
                                          </p:spTgt>
                                        </p:tgtEl>
                                        <p:attrNameLst>
                                          <p:attrName>style.visibility</p:attrName>
                                        </p:attrNameLst>
                                      </p:cBhvr>
                                      <p:to>
                                        <p:strVal val="visible"/>
                                      </p:to>
                                    </p:set>
                                    <p:animEffect transition="in" filter="barn(inVertical)">
                                      <p:cBhvr>
                                        <p:cTn id="14" dur="500"/>
                                        <p:tgtEl>
                                          <p:spTgt spid="333827">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33827">
                                            <p:txEl>
                                              <p:pRg st="1" end="1"/>
                                            </p:txEl>
                                          </p:spTgt>
                                        </p:tgtEl>
                                        <p:attrNameLst>
                                          <p:attrName>style.visibility</p:attrName>
                                        </p:attrNameLst>
                                      </p:cBhvr>
                                      <p:to>
                                        <p:strVal val="visible"/>
                                      </p:to>
                                    </p:set>
                                    <p:animEffect transition="in" filter="barn(inVertical)">
                                      <p:cBhvr>
                                        <p:cTn id="17" dur="500"/>
                                        <p:tgtEl>
                                          <p:spTgt spid="333827">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3827">
                                            <p:txEl>
                                              <p:pRg st="2" end="2"/>
                                            </p:txEl>
                                          </p:spTgt>
                                        </p:tgtEl>
                                        <p:attrNameLst>
                                          <p:attrName>style.visibility</p:attrName>
                                        </p:attrNameLst>
                                      </p:cBhvr>
                                      <p:to>
                                        <p:strVal val="visible"/>
                                      </p:to>
                                    </p:set>
                                    <p:animEffect transition="in" filter="barn(inVertical)">
                                      <p:cBhvr>
                                        <p:cTn id="20" dur="500"/>
                                        <p:tgtEl>
                                          <p:spTgt spid="333827">
                                            <p:txEl>
                                              <p:pRg st="2" end="2"/>
                                            </p:txEl>
                                          </p:spTgt>
                                        </p:tgtEl>
                                      </p:cBhvr>
                                    </p:animEffect>
                                  </p:childTnLst>
                                </p:cTn>
                              </p:par>
                            </p:childTnLst>
                          </p:cTn>
                        </p:par>
                        <p:par>
                          <p:cTn id="21" fill="hold" nodeType="afterGroup">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333827">
                                            <p:txEl>
                                              <p:pRg st="3" end="3"/>
                                            </p:txEl>
                                          </p:spTgt>
                                        </p:tgtEl>
                                        <p:attrNameLst>
                                          <p:attrName>style.visibility</p:attrName>
                                        </p:attrNameLst>
                                      </p:cBhvr>
                                      <p:to>
                                        <p:strVal val="visible"/>
                                      </p:to>
                                    </p:set>
                                    <p:animEffect transition="in" filter="barn(inVertical)">
                                      <p:cBhvr>
                                        <p:cTn id="24" dur="500"/>
                                        <p:tgtEl>
                                          <p:spTgt spid="333827">
                                            <p:txEl>
                                              <p:pRg st="3" end="3"/>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33827">
                                            <p:txEl>
                                              <p:pRg st="4" end="4"/>
                                            </p:txEl>
                                          </p:spTgt>
                                        </p:tgtEl>
                                        <p:attrNameLst>
                                          <p:attrName>style.visibility</p:attrName>
                                        </p:attrNameLst>
                                      </p:cBhvr>
                                      <p:to>
                                        <p:strVal val="visible"/>
                                      </p:to>
                                    </p:set>
                                    <p:animEffect transition="in" filter="barn(inVertical)">
                                      <p:cBhvr>
                                        <p:cTn id="27" dur="500"/>
                                        <p:tgtEl>
                                          <p:spTgt spid="333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333827"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533400" y="1905000"/>
            <a:ext cx="8183563" cy="1052513"/>
          </a:xfrm>
        </p:spPr>
        <p:txBody>
          <a:bodyPr/>
          <a:lstStyle/>
          <a:p>
            <a:pPr fontAlgn="auto">
              <a:spcAft>
                <a:spcPts val="0"/>
              </a:spcAft>
              <a:defRPr/>
            </a:pPr>
            <a:r>
              <a:rPr lang="en-US" altLang="en-US" dirty="0">
                <a:solidFill>
                  <a:schemeClr val="accent1">
                    <a:tint val="88000"/>
                    <a:satMod val="150000"/>
                  </a:schemeClr>
                </a:solidFill>
              </a:rPr>
              <a:t>Bioregion</a:t>
            </a:r>
          </a:p>
        </p:txBody>
      </p:sp>
      <p:sp>
        <p:nvSpPr>
          <p:cNvPr id="14339" name="Rectangle 3"/>
          <p:cNvSpPr>
            <a:spLocks noGrp="1" noChangeArrowheads="1"/>
          </p:cNvSpPr>
          <p:nvPr>
            <p:ph idx="1"/>
          </p:nvPr>
        </p:nvSpPr>
        <p:spPr>
          <a:xfrm>
            <a:off x="457200" y="3124200"/>
            <a:ext cx="8183563" cy="2209800"/>
          </a:xfrm>
        </p:spPr>
        <p:txBody>
          <a:bodyPr/>
          <a:lstStyle/>
          <a:p>
            <a:r>
              <a:rPr lang="en-US" altLang="en-US"/>
              <a:t>A bioregion is a land and/or water territory whose limits are defined not by political boundaries, but by the geographical extent of ecological systems.</a:t>
            </a:r>
          </a:p>
          <a:p>
            <a:endParaRPr lang="en-US" altLang="en-US"/>
          </a:p>
        </p:txBody>
      </p:sp>
      <p:sp>
        <p:nvSpPr>
          <p:cNvPr id="1434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2027196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57200" y="1447800"/>
            <a:ext cx="8183563" cy="1052513"/>
          </a:xfrm>
        </p:spPr>
        <p:txBody>
          <a:bodyPr/>
          <a:lstStyle/>
          <a:p>
            <a:pPr fontAlgn="auto">
              <a:spcAft>
                <a:spcPts val="0"/>
              </a:spcAft>
              <a:defRPr/>
            </a:pPr>
            <a:r>
              <a:rPr lang="en-US" altLang="en-US" dirty="0">
                <a:solidFill>
                  <a:schemeClr val="accent1">
                    <a:tint val="88000"/>
                    <a:satMod val="150000"/>
                  </a:schemeClr>
                </a:solidFill>
              </a:rPr>
              <a:t>Ecosystem</a:t>
            </a:r>
          </a:p>
        </p:txBody>
      </p:sp>
      <p:sp>
        <p:nvSpPr>
          <p:cNvPr id="335875" name="Rectangle 3"/>
          <p:cNvSpPr>
            <a:spLocks noGrp="1" noChangeArrowheads="1"/>
          </p:cNvSpPr>
          <p:nvPr>
            <p:ph idx="1"/>
          </p:nvPr>
        </p:nvSpPr>
        <p:spPr>
          <a:xfrm>
            <a:off x="762000" y="2514600"/>
            <a:ext cx="7772400" cy="4343400"/>
          </a:xfrm>
        </p:spPr>
        <p:txBody>
          <a:bodyPr/>
          <a:lstStyle/>
          <a:p>
            <a:r>
              <a:rPr lang="en-US" altLang="en-US" sz="2400" dirty="0"/>
              <a:t>An </a:t>
            </a:r>
            <a:r>
              <a:rPr lang="en-US" altLang="en-US" sz="2400" b="1" dirty="0">
                <a:solidFill>
                  <a:srgbClr val="FFCC99"/>
                </a:solidFill>
              </a:rPr>
              <a:t>ecosystem</a:t>
            </a:r>
            <a:r>
              <a:rPr lang="en-US" altLang="en-US" sz="2400" dirty="0"/>
              <a:t> refers to all the living organisms and their physical environment within a given area. </a:t>
            </a:r>
          </a:p>
          <a:p>
            <a:pPr lvl="1"/>
            <a:r>
              <a:rPr lang="en-US" altLang="en-US" dirty="0"/>
              <a:t>the living component consists of the interacting communities of animals, plants and microbes.</a:t>
            </a:r>
          </a:p>
          <a:p>
            <a:pPr lvl="1"/>
            <a:r>
              <a:rPr lang="en-US" altLang="en-US" dirty="0"/>
              <a:t>the non-living component refers to the air, water, rocks, soil and climate. </a:t>
            </a:r>
          </a:p>
          <a:p>
            <a:endParaRPr lang="en-US" altLang="en-US" dirty="0"/>
          </a:p>
          <a:p>
            <a:pPr lvl="1"/>
            <a:endParaRPr lang="en-US" altLang="en-US" dirty="0"/>
          </a:p>
        </p:txBody>
      </p:sp>
      <p:sp>
        <p:nvSpPr>
          <p:cNvPr id="1536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45:211: Environmental Geography</a:t>
            </a:r>
            <a:endParaRPr lang="en-US" altLang="en-US" sz="1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48594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35874"/>
                                        </p:tgtEl>
                                        <p:attrNameLst>
                                          <p:attrName>style.visibility</p:attrName>
                                        </p:attrNameLst>
                                      </p:cBhvr>
                                      <p:to>
                                        <p:strVal val="visible"/>
                                      </p:to>
                                    </p:set>
                                    <p:anim calcmode="lin" valueType="num">
                                      <p:cBhvr>
                                        <p:cTn id="7" dur="500" fill="hold"/>
                                        <p:tgtEl>
                                          <p:spTgt spid="335874"/>
                                        </p:tgtEl>
                                        <p:attrNameLst>
                                          <p:attrName>ppt_w</p:attrName>
                                        </p:attrNameLst>
                                      </p:cBhvr>
                                      <p:tavLst>
                                        <p:tav tm="0">
                                          <p:val>
                                            <p:fltVal val="0"/>
                                          </p:val>
                                        </p:tav>
                                        <p:tav tm="100000">
                                          <p:val>
                                            <p:strVal val="#ppt_w"/>
                                          </p:val>
                                        </p:tav>
                                      </p:tavLst>
                                    </p:anim>
                                    <p:anim calcmode="lin" valueType="num">
                                      <p:cBhvr>
                                        <p:cTn id="8" dur="500" fill="hold"/>
                                        <p:tgtEl>
                                          <p:spTgt spid="33587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5875">
                                            <p:txEl>
                                              <p:pRg st="0" end="0"/>
                                            </p:txEl>
                                          </p:spTgt>
                                        </p:tgtEl>
                                        <p:attrNameLst>
                                          <p:attrName>style.visibility</p:attrName>
                                        </p:attrNameLst>
                                      </p:cBhvr>
                                      <p:to>
                                        <p:strVal val="visible"/>
                                      </p:to>
                                    </p:set>
                                    <p:anim calcmode="lin" valueType="num">
                                      <p:cBhvr additive="base">
                                        <p:cTn id="13" dur="500" fill="hold"/>
                                        <p:tgtEl>
                                          <p:spTgt spid="3358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5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5875">
                                            <p:txEl>
                                              <p:pRg st="1" end="1"/>
                                            </p:txEl>
                                          </p:spTgt>
                                        </p:tgtEl>
                                        <p:attrNameLst>
                                          <p:attrName>style.visibility</p:attrName>
                                        </p:attrNameLst>
                                      </p:cBhvr>
                                      <p:to>
                                        <p:strVal val="visible"/>
                                      </p:to>
                                    </p:set>
                                    <p:anim calcmode="lin" valueType="num">
                                      <p:cBhvr additive="base">
                                        <p:cTn id="19" dur="500" fill="hold"/>
                                        <p:tgtEl>
                                          <p:spTgt spid="3358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5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5875">
                                            <p:txEl>
                                              <p:pRg st="2" end="2"/>
                                            </p:txEl>
                                          </p:spTgt>
                                        </p:tgtEl>
                                        <p:attrNameLst>
                                          <p:attrName>style.visibility</p:attrName>
                                        </p:attrNameLst>
                                      </p:cBhvr>
                                      <p:to>
                                        <p:strVal val="visible"/>
                                      </p:to>
                                    </p:set>
                                    <p:anim calcmode="lin" valueType="num">
                                      <p:cBhvr additive="base">
                                        <p:cTn id="25" dur="500" fill="hold"/>
                                        <p:tgtEl>
                                          <p:spTgt spid="3358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58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autoUpdateAnimBg="0"/>
      <p:bldP spid="335875" grpId="0" build="p" bldLvl="2"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2215</Words>
  <Application>Microsoft Office PowerPoint</Application>
  <PresentationFormat>On-screen Show (4:3)</PresentationFormat>
  <Paragraphs>263</Paragraphs>
  <Slides>52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0" baseType="lpstr">
      <vt:lpstr>Arial</vt:lpstr>
      <vt:lpstr>Calibri</vt:lpstr>
      <vt:lpstr>Garamond</vt:lpstr>
      <vt:lpstr>Times New Roman</vt:lpstr>
      <vt:lpstr>Verdana</vt:lpstr>
      <vt:lpstr>Wingdings 2</vt:lpstr>
      <vt:lpstr>Organic</vt:lpstr>
      <vt:lpstr>Clip</vt:lpstr>
      <vt:lpstr>Ecosystem Health</vt:lpstr>
      <vt:lpstr>PowerPoint Presentation</vt:lpstr>
      <vt:lpstr> </vt:lpstr>
      <vt:lpstr>The fraying web of life</vt:lpstr>
      <vt:lpstr>Outline</vt:lpstr>
      <vt:lpstr>Ecology</vt:lpstr>
      <vt:lpstr>Biosphere</vt:lpstr>
      <vt:lpstr>Bioregion</vt:lpstr>
      <vt:lpstr>Ecosystem</vt:lpstr>
      <vt:lpstr>Ecosystems are everywhere</vt:lpstr>
      <vt:lpstr>Ecosystem functions</vt:lpstr>
      <vt:lpstr>Limiting Factor</vt:lpstr>
      <vt:lpstr>Range of Tolerance</vt:lpstr>
      <vt:lpstr>PowerPoint Presentation</vt:lpstr>
      <vt:lpstr>Habitat</vt:lpstr>
      <vt:lpstr>Niche</vt:lpstr>
      <vt:lpstr>Other Terms</vt:lpstr>
      <vt:lpstr>Ecosystem: Connections</vt:lpstr>
      <vt:lpstr>Energy and Nutrients</vt:lpstr>
      <vt:lpstr>Sustainability</vt:lpstr>
      <vt:lpstr>Producers</vt:lpstr>
      <vt:lpstr>Consumers</vt:lpstr>
      <vt:lpstr>Decomposers</vt:lpstr>
      <vt:lpstr>Energy Flow Through Ecosystems</vt:lpstr>
      <vt:lpstr>Energy Conversion</vt:lpstr>
      <vt:lpstr>Food Chain</vt:lpstr>
      <vt:lpstr>Trophic Levels</vt:lpstr>
      <vt:lpstr>Food Web</vt:lpstr>
      <vt:lpstr>Food Web: Example</vt:lpstr>
      <vt:lpstr>Biomass Pyramid</vt:lpstr>
      <vt:lpstr>PowerPoint Presentation</vt:lpstr>
      <vt:lpstr>Human Food Chains</vt:lpstr>
      <vt:lpstr>Human Food Chains</vt:lpstr>
      <vt:lpstr>The Pyramid Scheme</vt:lpstr>
      <vt:lpstr>Nutrient Cycles</vt:lpstr>
      <vt:lpstr>Nutrient</vt:lpstr>
      <vt:lpstr>Nutrient Cycles</vt:lpstr>
      <vt:lpstr>Example: The Carbon Cycle</vt:lpstr>
      <vt:lpstr>PowerPoint Presentation</vt:lpstr>
      <vt:lpstr>Carbon is part of a Global Cycle</vt:lpstr>
      <vt:lpstr>Elements move at different rates</vt:lpstr>
      <vt:lpstr>Other biogeochemical cycles</vt:lpstr>
      <vt:lpstr>Toxins</vt:lpstr>
      <vt:lpstr>DDT</vt:lpstr>
      <vt:lpstr>Case study: Operation Cat Drop </vt:lpstr>
      <vt:lpstr>PowerPoint Presentation</vt:lpstr>
      <vt:lpstr>DDT Persistence</vt:lpstr>
      <vt:lpstr>Bioregion</vt:lpstr>
      <vt:lpstr>PowerPoint Presentation</vt:lpstr>
      <vt:lpstr>Canada: Ecozones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Health</dc:title>
  <dc:creator>Amuguni, Janetrix Hellen M.</dc:creator>
  <cp:lastModifiedBy>Amuguni, Janetrix Hellen M.</cp:lastModifiedBy>
  <cp:revision>1</cp:revision>
  <dcterms:created xsi:type="dcterms:W3CDTF">2019-11-24T20:05:16Z</dcterms:created>
  <dcterms:modified xsi:type="dcterms:W3CDTF">2019-11-24T20:11:40Z</dcterms:modified>
</cp:coreProperties>
</file>