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11"/>
  </p:notesMasterIdLst>
  <p:sldIdLst>
    <p:sldId id="256" r:id="rId2"/>
    <p:sldId id="268" r:id="rId3"/>
    <p:sldId id="269" r:id="rId4"/>
    <p:sldId id="270" r:id="rId5"/>
    <p:sldId id="271" r:id="rId6"/>
    <p:sldId id="272" r:id="rId7"/>
    <p:sldId id="273" r:id="rId8"/>
    <p:sldId id="274" r:id="rId9"/>
    <p:sldId id="26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C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03" autoAdjust="0"/>
    <p:restoredTop sz="94660"/>
  </p:normalViewPr>
  <p:slideViewPr>
    <p:cSldViewPr>
      <p:cViewPr>
        <p:scale>
          <a:sx n="75" d="100"/>
          <a:sy n="75" d="100"/>
        </p:scale>
        <p:origin x="640"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5DE3-0021-42C3-8AE3-A327B4CA71AA}" type="datetimeFigureOut">
              <a:rPr lang="en-US" smtClean="0"/>
              <a:pPr/>
              <a:t>11/24/2019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58D91-42B7-4A8D-A936-1A69832DEA41}" type="slidenum">
              <a:rPr lang="en-US" smtClean="0"/>
              <a:pPr/>
              <a:t>‹#›</a:t>
            </a:fld>
            <a:endParaRPr lang="en-US"/>
          </a:p>
        </p:txBody>
      </p:sp>
    </p:spTree>
    <p:extLst>
      <p:ext uri="{BB962C8B-B14F-4D97-AF65-F5344CB8AC3E}">
        <p14:creationId xmlns:p14="http://schemas.microsoft.com/office/powerpoint/2010/main" val="142146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r>
              <a:rPr lang="en-US" baseline="0" dirty="0"/>
              <a:t> can explain these or show pictures</a:t>
            </a:r>
          </a:p>
          <a:p>
            <a:endParaRPr lang="en-US" baseline="0" dirty="0"/>
          </a:p>
          <a:p>
            <a:r>
              <a:rPr lang="en-US" baseline="0" dirty="0"/>
              <a:t>A direct effect is anything that will cause a change – negative or positive on an ecosystem.  Changes in local and regional land use that could effect ecosystems includes the conversion of forests to agriculture or urban/suburban areas.  Removal of vegetation will change the hydrology of the area, the climate, and the ability of the area to weather storms.  </a:t>
            </a:r>
          </a:p>
          <a:p>
            <a:endParaRPr lang="en-US" baseline="0" dirty="0"/>
          </a:p>
          <a:p>
            <a:r>
              <a:rPr lang="en-US" baseline="0" dirty="0"/>
              <a:t>By changing land use or constructing roads, habitats can be lost, degraded or fragmented.  Many species need a minimum size of uninterrupted to survive – they either have migration corridors or they can need a certain amount of space in which to hunt.  If habitat is degraded, species may be lost.  As we discussed there are some species that have very specific habitat requirements.  It may be that they need to have conditions that require them to be in the center of the forest.  </a:t>
            </a:r>
          </a:p>
          <a:p>
            <a:endParaRPr lang="en-US" baseline="0" dirty="0"/>
          </a:p>
          <a:p>
            <a:r>
              <a:rPr lang="en-US" baseline="0" dirty="0"/>
              <a:t>Over fishing can upset marine ecosystems because large portions of the marine food web may be eliminated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B14B88F0-A756-4036-921A-CD3A62D96F6D}" type="slidenum">
              <a:rPr lang="en-US" smtClean="0"/>
              <a:pPr>
                <a:defRPr/>
              </a:pPr>
              <a:t>4</a:t>
            </a:fld>
            <a:endParaRPr lang="en-US"/>
          </a:p>
        </p:txBody>
      </p:sp>
    </p:spTree>
    <p:extLst>
      <p:ext uri="{BB962C8B-B14F-4D97-AF65-F5344CB8AC3E}">
        <p14:creationId xmlns:p14="http://schemas.microsoft.com/office/powerpoint/2010/main" val="395086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photos – </a:t>
            </a:r>
          </a:p>
          <a:p>
            <a:pPr marL="228587" indent="-228587">
              <a:buAutoNum type="arabicPeriod"/>
            </a:pPr>
            <a:r>
              <a:rPr lang="en-US" dirty="0"/>
              <a:t>Haze in Singapore</a:t>
            </a:r>
            <a:r>
              <a:rPr lang="en-US" baseline="0" dirty="0"/>
              <a:t> – haze generated from forest fires – Fisher, Max June 21, 2013. </a:t>
            </a:r>
            <a:r>
              <a:rPr lang="en-US" b="1" dirty="0"/>
              <a:t>Satellite images and NASA data show vast forest fires blanketing Singapore with record pollution.  Washington Post.  </a:t>
            </a:r>
            <a:r>
              <a:rPr lang="en-US" dirty="0"/>
              <a:t>Published: June 21 at 3:02.pm.  Accessed from http://www.washingtonpost.com/blogs/worldviews/wp/2013/06/21/satellite-images-and-nasa-data-show-vast-forest-fires-blanketing-singapore-with-record-pollution/</a:t>
            </a:r>
          </a:p>
          <a:p>
            <a:pPr marL="228587" indent="-228587">
              <a:buAutoNum type="arabicPeriod"/>
            </a:pPr>
            <a:r>
              <a:rPr lang="en-US" dirty="0"/>
              <a:t>Satellite image of deforestation in the Amazon.  Wikipedia 2012. Habitat fragmentation.  Accessed from http://en.wikipedia.org/wiki/Habitat_fragmentation</a:t>
            </a:r>
          </a:p>
          <a:p>
            <a:pPr marL="228587" indent="-228587">
              <a:buAutoNum type="arabicPeriod"/>
            </a:pPr>
            <a:r>
              <a:rPr lang="en-US" dirty="0"/>
              <a:t>Eutrophication in the Potomac River at a waste water outlet in Washington, D.C. Wikipedia 2013. Eutrophication.  Accessed from http://en.wikipedia.org/wiki/Eutrophication</a:t>
            </a:r>
          </a:p>
          <a:p>
            <a:pPr marL="228587" indent="-228587">
              <a:buAutoNum type="arabicPeriod"/>
            </a:pPr>
            <a:r>
              <a:rPr lang="en-US" dirty="0"/>
              <a:t>Overfishing.  Wikipedia 2013. Chilean purse seine. Accessed from http://en.wikipedia.org/wiki/File:Chilean_purse_seine.jpg</a:t>
            </a:r>
          </a:p>
        </p:txBody>
      </p:sp>
      <p:sp>
        <p:nvSpPr>
          <p:cNvPr id="4" name="Slide Number Placeholder 3"/>
          <p:cNvSpPr>
            <a:spLocks noGrp="1"/>
          </p:cNvSpPr>
          <p:nvPr>
            <p:ph type="sldNum" sz="quarter" idx="10"/>
          </p:nvPr>
        </p:nvSpPr>
        <p:spPr/>
        <p:txBody>
          <a:bodyPr/>
          <a:lstStyle/>
          <a:p>
            <a:pPr>
              <a:defRPr/>
            </a:pPr>
            <a:fld id="{B14B88F0-A756-4036-921A-CD3A62D96F6D}" type="slidenum">
              <a:rPr lang="en-US" smtClean="0"/>
              <a:pPr>
                <a:defRPr/>
              </a:pPr>
              <a:t>5</a:t>
            </a:fld>
            <a:endParaRPr lang="en-US"/>
          </a:p>
        </p:txBody>
      </p:sp>
    </p:spTree>
    <p:extLst>
      <p:ext uri="{BB962C8B-B14F-4D97-AF65-F5344CB8AC3E}">
        <p14:creationId xmlns:p14="http://schemas.microsoft.com/office/powerpoint/2010/main" val="3095258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Indirect effects are those effects that do not directly cause changes to ecosystems but can result in other activities/actions that can alter ecosystems.  For example- human population increase can lead to an increase in fertilizer use to increase food production. However the increase in fertilizer if not done properly can increase the nutrient load of nitrogen and phosphorus to streams, rivers, and lakes.  This can lead to eutrophication.</a:t>
            </a:r>
          </a:p>
          <a:p>
            <a:endParaRPr lang="en-US" dirty="0"/>
          </a:p>
          <a:p>
            <a:r>
              <a:rPr lang="en-US" dirty="0"/>
              <a:t>EXAMPLE: As income rises, diets tend to become higher in protein.</a:t>
            </a:r>
          </a:p>
        </p:txBody>
      </p:sp>
      <p:sp>
        <p:nvSpPr>
          <p:cNvPr id="4" name="Slide Number Placeholder 3"/>
          <p:cNvSpPr>
            <a:spLocks noGrp="1"/>
          </p:cNvSpPr>
          <p:nvPr>
            <p:ph type="sldNum" sz="quarter" idx="10"/>
          </p:nvPr>
        </p:nvSpPr>
        <p:spPr/>
        <p:txBody>
          <a:bodyPr/>
          <a:lstStyle/>
          <a:p>
            <a:pPr>
              <a:defRPr/>
            </a:pPr>
            <a:fld id="{B14B88F0-A756-4036-921A-CD3A62D96F6D}" type="slidenum">
              <a:rPr lang="en-US" smtClean="0"/>
              <a:pPr>
                <a:defRPr/>
              </a:pPr>
              <a:t>6</a:t>
            </a:fld>
            <a:endParaRPr lang="en-US"/>
          </a:p>
        </p:txBody>
      </p:sp>
    </p:spTree>
    <p:extLst>
      <p:ext uri="{BB962C8B-B14F-4D97-AF65-F5344CB8AC3E}">
        <p14:creationId xmlns:p14="http://schemas.microsoft.com/office/powerpoint/2010/main" val="303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summarize what</a:t>
            </a:r>
            <a:r>
              <a:rPr lang="en-US" baseline="0" dirty="0"/>
              <a:t> type of effects human economic activities can have on ecosystems.  Specifically, agriculture often expands into land that was previously undisturbed or in-tact ecosystems so the habitats within that ecosystem would be altered.  Agricultural runoff often contains fertilizer and pesticides.  These chemicals can enter ecosystems through streams or erosion.  Seeds from agricultural fields can enter ecosystems through the wind or water ways.  </a:t>
            </a:r>
          </a:p>
          <a:p>
            <a:endParaRPr lang="en-US" baseline="0" dirty="0"/>
          </a:p>
          <a:p>
            <a:r>
              <a:rPr lang="en-US" baseline="0" dirty="0"/>
              <a:t>Discuss another mechanism that is relevant to the area.</a:t>
            </a:r>
            <a:endParaRPr lang="en-US" dirty="0"/>
          </a:p>
        </p:txBody>
      </p:sp>
      <p:sp>
        <p:nvSpPr>
          <p:cNvPr id="4" name="Slide Number Placeholder 3"/>
          <p:cNvSpPr>
            <a:spLocks noGrp="1"/>
          </p:cNvSpPr>
          <p:nvPr>
            <p:ph type="sldNum" sz="quarter" idx="10"/>
          </p:nvPr>
        </p:nvSpPr>
        <p:spPr/>
        <p:txBody>
          <a:bodyPr/>
          <a:lstStyle/>
          <a:p>
            <a:pPr>
              <a:defRPr/>
            </a:pPr>
            <a:fld id="{B14B88F0-A756-4036-921A-CD3A62D96F6D}" type="slidenum">
              <a:rPr lang="en-US" smtClean="0"/>
              <a:pPr>
                <a:defRPr/>
              </a:pPr>
              <a:t>7</a:t>
            </a:fld>
            <a:endParaRPr lang="en-US"/>
          </a:p>
        </p:txBody>
      </p:sp>
    </p:spTree>
    <p:extLst>
      <p:ext uri="{BB962C8B-B14F-4D97-AF65-F5344CB8AC3E}">
        <p14:creationId xmlns:p14="http://schemas.microsoft.com/office/powerpoint/2010/main" val="338894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Monoculture – planting a single species</a:t>
            </a:r>
            <a:r>
              <a:rPr lang="en-US" baseline="0" dirty="0"/>
              <a:t> over a large area.  Monocultures are vulnerable to predation and/or disease.  </a:t>
            </a:r>
          </a:p>
          <a:p>
            <a:r>
              <a:rPr lang="x-none"/>
              <a:t>A</a:t>
            </a:r>
            <a:r>
              <a:rPr lang="en-US" dirty="0"/>
              <a:t> 2005 FAO </a:t>
            </a:r>
            <a:r>
              <a:rPr lang="x-none"/>
              <a:t>evaluation </a:t>
            </a:r>
            <a:r>
              <a:rPr lang="en-US" dirty="0"/>
              <a:t>of</a:t>
            </a:r>
            <a:r>
              <a:rPr lang="x-none"/>
              <a:t> land cover data suggests that between 1990 and 2005, 55–59 per cent of oil palm expansion in Malaysia (that is 834 000–1 109 000 ha of a total of 1 874 000 ha), and over 56 per cent of that in Indonesia (1 313 000–1 707 000 ha of a total of 3 017 000 ha) occurred at the expense of natural forest cover</a:t>
            </a:r>
            <a:endParaRPr lang="en-US" dirty="0"/>
          </a:p>
          <a:p>
            <a:r>
              <a:rPr lang="en-US" dirty="0"/>
              <a:t> </a:t>
            </a:r>
          </a:p>
          <a:p>
            <a:r>
              <a:rPr lang="x-none"/>
              <a:t>In Indonesia, the majority of oil palm is established in industrial scale monoculture plantations ranging in size from 4000 to 20 000 hectares. The establishment of these plantations usually results in the near total clearing of former vegetation.</a:t>
            </a:r>
            <a:endParaRPr lang="en-US" dirty="0"/>
          </a:p>
          <a:p>
            <a:r>
              <a:rPr lang="en-US" dirty="0"/>
              <a:t> </a:t>
            </a:r>
          </a:p>
          <a:p>
            <a:r>
              <a:rPr lang="x-none"/>
              <a:t>Burning is  the quickest and cheapest method to clear land for plantations</a:t>
            </a:r>
            <a:r>
              <a:rPr lang="en-US" dirty="0"/>
              <a:t>. T</a:t>
            </a:r>
            <a:r>
              <a:rPr lang="x-none"/>
              <a:t>his is true for ‘high volume’ forest and forests on peat soils, where the costs of removing wood with heavy machinery are high,for existing large-scale plantations, secondary vegetation or heavily logged forest, zero burning is more cost effective .</a:t>
            </a:r>
            <a:endParaRPr lang="en-US" dirty="0"/>
          </a:p>
          <a:p>
            <a:r>
              <a:rPr lang="en-US" dirty="0"/>
              <a:t> </a:t>
            </a:r>
          </a:p>
          <a:p>
            <a:r>
              <a:rPr lang="en-US" dirty="0"/>
              <a:t>On Sumatra, </a:t>
            </a:r>
            <a:r>
              <a:rPr lang="x-none"/>
              <a:t>oil palm plantations result in a significant reduction in biodiversity if plantations replace natural forests, secondary forests, agroforests, or even degraded forests and scrubby unplanted areas.</a:t>
            </a:r>
            <a:endParaRPr lang="en-US" dirty="0"/>
          </a:p>
          <a:p>
            <a:r>
              <a:rPr lang="en-US" dirty="0"/>
              <a:t> </a:t>
            </a:r>
          </a:p>
          <a:p>
            <a:r>
              <a:rPr lang="x-none"/>
              <a:t> A 4-year study of terrestrial mammals living in and around an oil palm plantation concession in Jambi in Sumatra, Indonesia, </a:t>
            </a:r>
            <a:r>
              <a:rPr lang="en-US" dirty="0"/>
              <a:t>found </a:t>
            </a:r>
            <a:r>
              <a:rPr lang="x-none"/>
              <a:t>that oil palm monocultures are very poor habitats for most terrestrial mammal species</a:t>
            </a:r>
            <a:r>
              <a:rPr lang="en-US" dirty="0"/>
              <a:t>, </a:t>
            </a:r>
            <a:r>
              <a:rPr lang="x-none"/>
              <a:t>especially for endangered species, such as Sumatran tiger, tapirs (Tapirus spp.) and clouded leopards (Neofelis spp.). Only four mammal species (10 per cent of the number detected within the landscape) were regularly detected in the oil palm itself and none of these species had a high conservation value.</a:t>
            </a:r>
            <a:endParaRPr lang="en-US" dirty="0"/>
          </a:p>
          <a:p>
            <a:r>
              <a:rPr lang="en-US" dirty="0"/>
              <a:t> </a:t>
            </a:r>
          </a:p>
          <a:p>
            <a:r>
              <a:rPr lang="x-none"/>
              <a:t>Some species, including deer, macaques and pangolins, </a:t>
            </a:r>
            <a:r>
              <a:rPr lang="en-US" dirty="0"/>
              <a:t>have some </a:t>
            </a:r>
            <a:r>
              <a:rPr lang="x-none"/>
              <a:t>tolerance </a:t>
            </a:r>
            <a:r>
              <a:rPr lang="en-US" dirty="0"/>
              <a:t>for oil palm habitats and </a:t>
            </a:r>
            <a:r>
              <a:rPr lang="x-none"/>
              <a:t>with the exception of pigs, all species showed a general preference for non-oil palm habitats—even heavily degraded natural habitats</a:t>
            </a:r>
            <a:r>
              <a:rPr lang="en-US" dirty="0"/>
              <a:t>.</a:t>
            </a:r>
            <a:r>
              <a:rPr lang="x-none"/>
              <a:t>. </a:t>
            </a:r>
            <a:endParaRPr lang="en-US" dirty="0"/>
          </a:p>
          <a:p>
            <a:r>
              <a:rPr lang="en-US" dirty="0"/>
              <a:t> </a:t>
            </a:r>
          </a:p>
          <a:p>
            <a:r>
              <a:rPr lang="en-US" dirty="0"/>
              <a:t>B</a:t>
            </a:r>
            <a:r>
              <a:rPr lang="x-none"/>
              <a:t>irds are also affected</a:t>
            </a:r>
            <a:r>
              <a:rPr lang="en-US" dirty="0"/>
              <a:t> by forest </a:t>
            </a:r>
            <a:r>
              <a:rPr lang="x-none"/>
              <a:t>conversion to plantations resulting in a reduction in species richness of at least 60 per cent, especially affecting threatened forest-dependent birds</a:t>
            </a:r>
            <a:r>
              <a:rPr lang="en-US" dirty="0"/>
              <a:t>.</a:t>
            </a:r>
          </a:p>
          <a:p>
            <a:r>
              <a:rPr lang="en-US" dirty="0"/>
              <a:t> </a:t>
            </a:r>
          </a:p>
          <a:p>
            <a:r>
              <a:rPr lang="x-none"/>
              <a:t>Endangered species (and subspecies), such as orangutan, Sumatran elephant (Elephasmaximus sumatrensis) and Sumatran tiger, are especially threatened</a:t>
            </a:r>
            <a:r>
              <a:rPr lang="en-US" dirty="0"/>
              <a:t>. During </a:t>
            </a:r>
            <a:r>
              <a:rPr lang="x-none"/>
              <a:t>palm </a:t>
            </a:r>
            <a:r>
              <a:rPr lang="en-US" dirty="0"/>
              <a:t>oil </a:t>
            </a:r>
            <a:r>
              <a:rPr lang="x-none"/>
              <a:t>expansion</a:t>
            </a:r>
            <a:r>
              <a:rPr lang="en-US" dirty="0"/>
              <a:t>, animals</a:t>
            </a:r>
            <a:r>
              <a:rPr lang="x-none"/>
              <a:t> are often captured or killed when vegetation is cleared to make way for new plantations. Elephants are considered a risk to the oil palm plantations because they often destroy plantations and feed on the oil-rich palm nuts. Orangutans have become violent around oil palm plantations when their food source is threatened </a:t>
            </a:r>
            <a:r>
              <a:rPr lang="en-US" dirty="0"/>
              <a:t>or</a:t>
            </a:r>
            <a:r>
              <a:rPr lang="x-none"/>
              <a:t> destroyed. Tigers </a:t>
            </a:r>
            <a:r>
              <a:rPr lang="en-US" dirty="0"/>
              <a:t>can </a:t>
            </a:r>
            <a:r>
              <a:rPr lang="x-none"/>
              <a:t> also be killed if they are considered to pose a threat to plantation workers. All of these species are vulnerable to illegal wildlife poachers when forested areas are opened up to establish oil palm plantations.</a:t>
            </a:r>
            <a:endParaRPr lang="en-US" dirty="0"/>
          </a:p>
          <a:p>
            <a:r>
              <a:rPr lang="en-US" dirty="0"/>
              <a:t> </a:t>
            </a:r>
          </a:p>
          <a:p>
            <a:r>
              <a:rPr lang="x-none"/>
              <a:t> </a:t>
            </a:r>
            <a:endParaRPr lang="en-US" dirty="0"/>
          </a:p>
          <a:p>
            <a:r>
              <a:rPr lang="x-none"/>
              <a:t>Land clearing and road construction increase soil erosion in previously forested regions—especially in steeper sites. This can result in landslides</a:t>
            </a:r>
            <a:r>
              <a:rPr lang="en-US" dirty="0"/>
              <a:t>. </a:t>
            </a:r>
            <a:r>
              <a:rPr lang="x-none"/>
              <a:t>Even after trees have become established, erosion on paths and open areas can be high. </a:t>
            </a:r>
            <a:endParaRPr lang="en-US" dirty="0"/>
          </a:p>
          <a:p>
            <a:pPr defTabSz="914350">
              <a:defRPr/>
            </a:pPr>
            <a:r>
              <a:rPr lang="en-US" dirty="0" err="1"/>
              <a:t>Sheil</a:t>
            </a:r>
            <a:r>
              <a:rPr lang="en-US" dirty="0"/>
              <a:t>, D. et al.  2009. The impacts and opportunities of oil palm in Southeast Asia:  What do we know and what do we need  to know? CIFOR. Indonesia.</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A452D5C-1D8F-4F08-B43D-E93D4CFA1C5B}" type="slidenum">
              <a:rPr lang="en-US" smtClean="0"/>
              <a:pPr/>
              <a:t>8</a:t>
            </a:fld>
            <a:endParaRPr lang="en-US"/>
          </a:p>
        </p:txBody>
      </p:sp>
    </p:spTree>
    <p:extLst>
      <p:ext uri="{BB962C8B-B14F-4D97-AF65-F5344CB8AC3E}">
        <p14:creationId xmlns:p14="http://schemas.microsoft.com/office/powerpoint/2010/main" val="1559386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5F30855-0A07-4BAB-B579-5ACC5A88FFBF}" type="datetimeFigureOut">
              <a:rPr lang="en-US" smtClean="0"/>
              <a:pPr/>
              <a:t>11/24/2019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F78B34C1-4641-4310-BABB-3A3E94FF3FF5}"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56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028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043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4341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6196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7574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55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845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66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cstate="prin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30855-0A07-4BAB-B579-5ACC5A88FFBF}" type="datetimeFigureOut">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B34C1-4641-4310-BABB-3A3E94FF3FF5}" type="slidenum">
              <a:rPr lang="en-US" smtClean="0"/>
              <a:pPr/>
              <a:t>‹#›</a:t>
            </a:fld>
            <a:endParaRPr lang="en-US"/>
          </a:p>
        </p:txBody>
      </p:sp>
    </p:spTree>
    <p:extLst>
      <p:ext uri="{BB962C8B-B14F-4D97-AF65-F5344CB8AC3E}">
        <p14:creationId xmlns:p14="http://schemas.microsoft.com/office/powerpoint/2010/main" val="348525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786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09028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750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F30855-0A07-4BAB-B579-5ACC5A88FFBF}" type="datetimeFigureOut">
              <a:rPr lang="en-US" smtClean="0"/>
              <a:pPr/>
              <a:t>11/24/2019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B34C1-4641-4310-BABB-3A3E94FF3FF5}"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454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3" name="Footer Placeholder 2"/>
          <p:cNvSpPr>
            <a:spLocks noGrp="1"/>
          </p:cNvSpPr>
          <p:nvPr>
            <p:ph type="ftr" sz="quarter" idx="11"/>
          </p:nvPr>
        </p:nvSpPr>
        <p:spPr/>
        <p:txBody>
          <a:bodyPr/>
          <a:lstStyle/>
          <a:p>
            <a:r>
              <a:rPr lang="en-US"/>
              <a:t>RESPOND Workgroup May 2012</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444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494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305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D3D88EA8-61B2-49E1-96EA-EA001DBE50B4}"/>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C16C64F5-EFEC-4C3D-BFBE-C6A261EB83DB}"/>
              </a:ext>
            </a:extLst>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D866FA32-48F8-40CF-A917-30AC42D276CF}"/>
              </a:ext>
            </a:extLst>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06A6B26A-8E8B-4E67-BC41-54F71D36325B}"/>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71279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Ecosystem health</a:t>
            </a:r>
          </a:p>
        </p:txBody>
      </p:sp>
      <p:sp>
        <p:nvSpPr>
          <p:cNvPr id="3" name="Text Placeholder 2"/>
          <p:cNvSpPr>
            <a:spLocks noGrp="1"/>
          </p:cNvSpPr>
          <p:nvPr>
            <p:ph type="body" idx="1"/>
          </p:nvPr>
        </p:nvSpPr>
        <p:spPr/>
        <p:txBody>
          <a:bodyPr>
            <a:normAutofit/>
          </a:bodyPr>
          <a:lstStyle/>
          <a:p>
            <a:r>
              <a:rPr lang="en-US" dirty="0"/>
              <a:t>FACTORS THAT IMPACT THE ECOSYSTEM–</a:t>
            </a:r>
            <a:r>
              <a:rPr lang="en-US" dirty="0" err="1"/>
              <a:t>powerpoint</a:t>
            </a:r>
            <a:r>
              <a:rPr lang="en-US"/>
              <a:t> no.13</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30632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657600"/>
            <a:ext cx="7772400" cy="1470025"/>
          </a:xfrm>
        </p:spPr>
        <p:txBody>
          <a:bodyPr/>
          <a:lstStyle/>
          <a:p>
            <a:r>
              <a:rPr lang="en-US" dirty="0"/>
              <a:t>Ecosystem Health</a:t>
            </a:r>
            <a:br>
              <a:rPr lang="en-US" dirty="0"/>
            </a:br>
            <a:br>
              <a:rPr lang="en-US" dirty="0"/>
            </a:br>
            <a:r>
              <a:rPr lang="en-US" dirty="0"/>
              <a:t>Factors that impact the  ecosystem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096000"/>
            <a:ext cx="8793462" cy="736979"/>
          </a:xfrm>
          <a:prstGeom prst="rect">
            <a:avLst/>
          </a:prstGeom>
        </p:spPr>
      </p:pic>
    </p:spTree>
    <p:extLst>
      <p:ext uri="{BB962C8B-B14F-4D97-AF65-F5344CB8AC3E}">
        <p14:creationId xmlns:p14="http://schemas.microsoft.com/office/powerpoint/2010/main" val="122184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83880" cy="1600200"/>
          </a:xfrm>
        </p:spPr>
        <p:txBody>
          <a:bodyPr/>
          <a:lstStyle/>
          <a:p>
            <a:r>
              <a:rPr lang="en-US" dirty="0"/>
              <a:t>Types of factors</a:t>
            </a:r>
          </a:p>
        </p:txBody>
      </p:sp>
      <p:sp>
        <p:nvSpPr>
          <p:cNvPr id="3" name="Content Placeholder 2"/>
          <p:cNvSpPr>
            <a:spLocks noGrp="1"/>
          </p:cNvSpPr>
          <p:nvPr>
            <p:ph idx="1"/>
          </p:nvPr>
        </p:nvSpPr>
        <p:spPr>
          <a:xfrm>
            <a:off x="926253" y="2667000"/>
            <a:ext cx="8183880" cy="2593848"/>
          </a:xfrm>
        </p:spPr>
        <p:txBody>
          <a:bodyPr/>
          <a:lstStyle/>
          <a:p>
            <a:r>
              <a:rPr lang="en-US" dirty="0"/>
              <a:t>Direct effects</a:t>
            </a:r>
          </a:p>
          <a:p>
            <a:r>
              <a:rPr lang="en-US" dirty="0"/>
              <a:t>Indirect effects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103857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792162"/>
          </a:xfrm>
        </p:spPr>
        <p:txBody>
          <a:bodyPr/>
          <a:lstStyle/>
          <a:p>
            <a:r>
              <a:rPr lang="en-US" dirty="0"/>
              <a:t>Direct effects on ecosystems </a:t>
            </a:r>
          </a:p>
        </p:txBody>
      </p:sp>
      <p:sp>
        <p:nvSpPr>
          <p:cNvPr id="3" name="Content Placeholder 2"/>
          <p:cNvSpPr>
            <a:spLocks noGrp="1"/>
          </p:cNvSpPr>
          <p:nvPr>
            <p:ph sz="half" idx="1"/>
          </p:nvPr>
        </p:nvSpPr>
        <p:spPr>
          <a:xfrm>
            <a:off x="457200" y="1646237"/>
            <a:ext cx="3810000" cy="4906963"/>
          </a:xfrm>
        </p:spPr>
        <p:txBody>
          <a:bodyPr>
            <a:normAutofit lnSpcReduction="10000"/>
          </a:bodyPr>
          <a:lstStyle/>
          <a:p>
            <a:pPr marL="342900" lvl="2" indent="-342900">
              <a:spcAft>
                <a:spcPts val="600"/>
              </a:spcAft>
              <a:buFont typeface="Wingdings" pitchFamily="2" charset="2"/>
              <a:buChar char="§"/>
            </a:pPr>
            <a:endParaRPr lang="en-US" sz="2200" dirty="0">
              <a:ea typeface="+mn-ea"/>
              <a:cs typeface="+mn-cs"/>
            </a:endParaRPr>
          </a:p>
          <a:p>
            <a:pPr marL="342900" lvl="2" indent="-342900">
              <a:spcAft>
                <a:spcPts val="600"/>
              </a:spcAft>
              <a:buFont typeface="Wingdings" pitchFamily="2" charset="2"/>
              <a:buChar char="§"/>
            </a:pPr>
            <a:endParaRPr lang="en-US" sz="2200" dirty="0"/>
          </a:p>
          <a:p>
            <a:pPr marL="342900" lvl="2" indent="-342900">
              <a:spcAft>
                <a:spcPts val="600"/>
              </a:spcAft>
              <a:buFont typeface="Wingdings" pitchFamily="2" charset="2"/>
              <a:buChar char="§"/>
            </a:pPr>
            <a:r>
              <a:rPr lang="en-US" sz="2200" dirty="0">
                <a:ea typeface="+mn-ea"/>
                <a:cs typeface="+mn-cs"/>
              </a:rPr>
              <a:t>Changes in local land use and cover</a:t>
            </a:r>
          </a:p>
          <a:p>
            <a:pPr marL="342900" lvl="2" indent="-342900">
              <a:spcAft>
                <a:spcPts val="600"/>
              </a:spcAft>
              <a:buFont typeface="Wingdings" pitchFamily="2" charset="2"/>
              <a:buChar char="§"/>
            </a:pPr>
            <a:r>
              <a:rPr lang="en-US" sz="2200" dirty="0">
                <a:ea typeface="+mn-ea"/>
                <a:cs typeface="+mn-cs"/>
              </a:rPr>
              <a:t>Changes in climate</a:t>
            </a:r>
          </a:p>
          <a:p>
            <a:pPr marL="342900" lvl="2" indent="-342900">
              <a:spcAft>
                <a:spcPts val="600"/>
              </a:spcAft>
              <a:buFont typeface="Wingdings" pitchFamily="2" charset="2"/>
              <a:buChar char="§"/>
            </a:pPr>
            <a:r>
              <a:rPr lang="en-US" sz="2200" dirty="0">
                <a:ea typeface="+mn-ea"/>
                <a:cs typeface="+mn-cs"/>
              </a:rPr>
              <a:t>Species introduction, invasion, or removal</a:t>
            </a:r>
          </a:p>
          <a:p>
            <a:pPr marL="342900" lvl="2" indent="-342900">
              <a:spcAft>
                <a:spcPts val="600"/>
              </a:spcAft>
              <a:buFont typeface="Wingdings" pitchFamily="2" charset="2"/>
              <a:buChar char="§"/>
            </a:pPr>
            <a:r>
              <a:rPr lang="en-US" sz="2200" dirty="0">
                <a:ea typeface="+mn-ea"/>
                <a:cs typeface="+mn-cs"/>
              </a:rPr>
              <a:t>Over fishing</a:t>
            </a:r>
          </a:p>
          <a:p>
            <a:pPr marL="342900" lvl="2" indent="-342900">
              <a:spcAft>
                <a:spcPts val="600"/>
              </a:spcAft>
              <a:buFont typeface="Wingdings" pitchFamily="2" charset="2"/>
              <a:buChar char="§"/>
            </a:pPr>
            <a:r>
              <a:rPr lang="en-US" sz="2200" dirty="0">
                <a:ea typeface="+mn-ea"/>
                <a:cs typeface="+mn-cs"/>
              </a:rPr>
              <a:t>Nutrient loading from activities such as fertilizer, pest control, irrigation</a:t>
            </a:r>
          </a:p>
          <a:p>
            <a:pPr marL="0" lvl="2" indent="0">
              <a:buNone/>
            </a:pPr>
            <a:r>
              <a:rPr lang="en-US" sz="2300" dirty="0"/>
              <a:t>	</a:t>
            </a:r>
          </a:p>
        </p:txBody>
      </p:sp>
      <p:sp>
        <p:nvSpPr>
          <p:cNvPr id="6" name="Content Placeholder 5"/>
          <p:cNvSpPr>
            <a:spLocks noGrp="1"/>
          </p:cNvSpPr>
          <p:nvPr>
            <p:ph sz="half" idx="2"/>
          </p:nvPr>
        </p:nvSpPr>
        <p:spPr>
          <a:xfrm>
            <a:off x="4419600" y="1646237"/>
            <a:ext cx="4267200" cy="4906963"/>
          </a:xfrm>
        </p:spPr>
        <p:txBody>
          <a:bodyPr>
            <a:normAutofit lnSpcReduction="10000"/>
          </a:bodyPr>
          <a:lstStyle/>
          <a:p>
            <a:pPr marL="342900" lvl="2" indent="-342900">
              <a:spcAft>
                <a:spcPts val="600"/>
              </a:spcAft>
              <a:buFont typeface="Wingdings" pitchFamily="2" charset="2"/>
              <a:buChar char="§"/>
            </a:pPr>
            <a:endParaRPr lang="en-US" sz="2200" dirty="0"/>
          </a:p>
          <a:p>
            <a:pPr marL="342900" lvl="2" indent="-342900">
              <a:spcAft>
                <a:spcPts val="600"/>
              </a:spcAft>
              <a:buFont typeface="Wingdings" pitchFamily="2" charset="2"/>
              <a:buChar char="§"/>
            </a:pPr>
            <a:endParaRPr lang="en-US" sz="2200" dirty="0"/>
          </a:p>
          <a:p>
            <a:pPr marL="342900" lvl="2" indent="-342900">
              <a:spcAft>
                <a:spcPts val="600"/>
              </a:spcAft>
              <a:buFont typeface="Wingdings" pitchFamily="2" charset="2"/>
              <a:buChar char="§"/>
            </a:pPr>
            <a:r>
              <a:rPr lang="en-US" sz="2200" dirty="0"/>
              <a:t>Modification of rivers</a:t>
            </a:r>
          </a:p>
          <a:p>
            <a:pPr marL="342900" lvl="2" indent="-342900">
              <a:spcAft>
                <a:spcPts val="600"/>
              </a:spcAft>
              <a:buFont typeface="Wingdings" pitchFamily="2" charset="2"/>
              <a:buChar char="§"/>
            </a:pPr>
            <a:r>
              <a:rPr lang="en-US" sz="2200" dirty="0"/>
              <a:t>Water withdrawal/dams </a:t>
            </a:r>
          </a:p>
          <a:p>
            <a:pPr marL="342900" lvl="2" indent="-342900">
              <a:spcAft>
                <a:spcPts val="600"/>
              </a:spcAft>
              <a:buFont typeface="Wingdings" pitchFamily="2" charset="2"/>
              <a:buChar char="§"/>
            </a:pPr>
            <a:r>
              <a:rPr lang="en-US" sz="2200" dirty="0"/>
              <a:t>Pollution</a:t>
            </a:r>
          </a:p>
          <a:p>
            <a:pPr marL="342900" lvl="2" indent="-342900">
              <a:spcAft>
                <a:spcPts val="600"/>
              </a:spcAft>
              <a:buFont typeface="Wingdings" pitchFamily="2" charset="2"/>
              <a:buChar char="§"/>
            </a:pPr>
            <a:r>
              <a:rPr lang="en-US" sz="2200" dirty="0"/>
              <a:t>Habitat loss/degradation/ fragmentation</a:t>
            </a:r>
          </a:p>
          <a:p>
            <a:pPr marL="342900" lvl="2" indent="-342900">
              <a:spcAft>
                <a:spcPts val="600"/>
              </a:spcAft>
              <a:buFont typeface="Wingdings" pitchFamily="2" charset="2"/>
              <a:buChar char="§"/>
            </a:pPr>
            <a:r>
              <a:rPr lang="en-US" sz="2200" dirty="0"/>
              <a:t>Over hunting</a:t>
            </a:r>
          </a:p>
          <a:p>
            <a:pPr marL="342900" lvl="2" indent="-342900">
              <a:spcAft>
                <a:spcPts val="600"/>
              </a:spcAft>
              <a:buFont typeface="Wingdings" pitchFamily="2" charset="2"/>
              <a:buChar char="§"/>
            </a:pPr>
            <a:r>
              <a:rPr lang="en-US" sz="2200" dirty="0"/>
              <a:t>Forest Fires</a:t>
            </a:r>
          </a:p>
          <a:p>
            <a:pPr marL="342900" lvl="2" indent="-342900">
              <a:spcAft>
                <a:spcPts val="600"/>
              </a:spcAft>
              <a:buFont typeface="Wingdings" pitchFamily="2" charset="2"/>
              <a:buChar char="§"/>
            </a:pPr>
            <a:r>
              <a:rPr lang="en-US" sz="2200" dirty="0"/>
              <a:t>Tsunamis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11547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359" y="193336"/>
            <a:ext cx="4071583" cy="3029262"/>
          </a:xfrm>
          <a:prstGeom prst="rect">
            <a:avLst/>
          </a:prstGeom>
          <a:ln w="28575">
            <a:noFill/>
          </a:ln>
        </p:spPr>
      </p:pic>
      <p:grpSp>
        <p:nvGrpSpPr>
          <p:cNvPr id="3" name="Group 7"/>
          <p:cNvGrpSpPr/>
          <p:nvPr/>
        </p:nvGrpSpPr>
        <p:grpSpPr>
          <a:xfrm>
            <a:off x="4757510" y="236671"/>
            <a:ext cx="3624490" cy="2277929"/>
            <a:chOff x="807394" y="441388"/>
            <a:chExt cx="3597719" cy="2392283"/>
          </a:xfrm>
        </p:grpSpPr>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07394" y="445531"/>
              <a:ext cx="3591188" cy="238814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195313" y="441388"/>
              <a:ext cx="2209800" cy="738664"/>
            </a:xfrm>
            <a:prstGeom prst="rect">
              <a:avLst/>
            </a:prstGeom>
            <a:ln>
              <a:noFill/>
            </a:ln>
          </p:spPr>
          <p:txBody>
            <a:bodyPr wrap="square">
              <a:spAutoFit/>
            </a:bodyPr>
            <a:lstStyle/>
            <a:p>
              <a:pPr algn="r"/>
              <a:r>
                <a:rPr lang="en-US" sz="1400" b="1" dirty="0"/>
                <a:t>Haze in Singapore – haze generated from forest fires </a:t>
              </a:r>
            </a:p>
          </p:txBody>
        </p:sp>
      </p:grpSp>
      <p:sp>
        <p:nvSpPr>
          <p:cNvPr id="4" name="Rectangle 3"/>
          <p:cNvSpPr/>
          <p:nvPr/>
        </p:nvSpPr>
        <p:spPr>
          <a:xfrm>
            <a:off x="432922" y="159835"/>
            <a:ext cx="2023226" cy="954107"/>
          </a:xfrm>
          <a:prstGeom prst="rect">
            <a:avLst/>
          </a:prstGeom>
        </p:spPr>
        <p:txBody>
          <a:bodyPr wrap="square">
            <a:spAutoFit/>
          </a:bodyPr>
          <a:lstStyle/>
          <a:p>
            <a:r>
              <a:rPr lang="en-US" sz="1400" b="1" dirty="0">
                <a:solidFill>
                  <a:schemeClr val="bg1"/>
                </a:solidFill>
              </a:rPr>
              <a:t>Eutrophication in Ping River at a waste water outlet in Chiang Mai, Thailand</a:t>
            </a:r>
          </a:p>
        </p:txBody>
      </p:sp>
      <p:grpSp>
        <p:nvGrpSpPr>
          <p:cNvPr id="6" name="Group 5"/>
          <p:cNvGrpSpPr/>
          <p:nvPr/>
        </p:nvGrpSpPr>
        <p:grpSpPr>
          <a:xfrm>
            <a:off x="449359" y="3383133"/>
            <a:ext cx="4069406" cy="2721415"/>
            <a:chOff x="304800" y="3295587"/>
            <a:chExt cx="4069406" cy="2721415"/>
          </a:xfrm>
        </p:grpSpPr>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3295587"/>
              <a:ext cx="4069406" cy="2721415"/>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115229" y="3326831"/>
              <a:ext cx="1157689" cy="307777"/>
            </a:xfrm>
            <a:prstGeom prst="rect">
              <a:avLst/>
            </a:prstGeom>
            <a:ln>
              <a:noFill/>
            </a:ln>
          </p:spPr>
          <p:txBody>
            <a:bodyPr wrap="none">
              <a:spAutoFit/>
            </a:bodyPr>
            <a:lstStyle/>
            <a:p>
              <a:r>
                <a:rPr lang="en-US" sz="1400" b="1" dirty="0"/>
                <a:t>Overfishing</a:t>
              </a:r>
            </a:p>
          </p:txBody>
        </p:sp>
      </p:grpSp>
      <p:sp>
        <p:nvSpPr>
          <p:cNvPr id="9" name="Rectangle 8"/>
          <p:cNvSpPr/>
          <p:nvPr/>
        </p:nvSpPr>
        <p:spPr>
          <a:xfrm rot="16200000">
            <a:off x="5865735" y="3245099"/>
            <a:ext cx="5651011" cy="646331"/>
          </a:xfrm>
          <a:prstGeom prst="rect">
            <a:avLst/>
          </a:prstGeom>
        </p:spPr>
        <p:txBody>
          <a:bodyPr wrap="square">
            <a:spAutoFit/>
          </a:bodyPr>
          <a:lstStyle/>
          <a:p>
            <a:r>
              <a:rPr lang="en-US" sz="1200" dirty="0"/>
              <a:t>http://nongkhainewsonline.blogspot.com/2011/06/blog-post_8664.html</a:t>
            </a:r>
          </a:p>
          <a:p>
            <a:r>
              <a:rPr lang="en-US" sz="1200" dirty="0"/>
              <a:t>http://www.rid-1.com/webboard/board_view.php?forum_id=18</a:t>
            </a:r>
          </a:p>
          <a:p>
            <a:endParaRPr lang="en-US" sz="1200" dirty="0"/>
          </a:p>
        </p:txBody>
      </p:sp>
      <p:grpSp>
        <p:nvGrpSpPr>
          <p:cNvPr id="7" name="Group 12"/>
          <p:cNvGrpSpPr/>
          <p:nvPr/>
        </p:nvGrpSpPr>
        <p:grpSpPr>
          <a:xfrm>
            <a:off x="4897875" y="2514600"/>
            <a:ext cx="3091090" cy="3516266"/>
            <a:chOff x="5715000" y="2866391"/>
            <a:chExt cx="3091090" cy="3516266"/>
          </a:xfrm>
        </p:grpSpPr>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15000" y="2866391"/>
              <a:ext cx="3091090" cy="3516266"/>
            </a:xfrm>
            <a:prstGeom prst="rect">
              <a:avLst/>
            </a:prstGeom>
            <a:ln w="38100">
              <a:noFill/>
            </a:ln>
          </p:spPr>
        </p:pic>
        <p:sp>
          <p:nvSpPr>
            <p:cNvPr id="15" name="Rectangle 14"/>
            <p:cNvSpPr/>
            <p:nvPr/>
          </p:nvSpPr>
          <p:spPr>
            <a:xfrm>
              <a:off x="6537234" y="5798837"/>
              <a:ext cx="2209800" cy="523220"/>
            </a:xfrm>
            <a:prstGeom prst="rect">
              <a:avLst/>
            </a:prstGeom>
            <a:ln>
              <a:noFill/>
            </a:ln>
          </p:spPr>
          <p:txBody>
            <a:bodyPr wrap="square">
              <a:spAutoFit/>
            </a:bodyPr>
            <a:lstStyle/>
            <a:p>
              <a:pPr algn="r"/>
              <a:r>
                <a:rPr lang="en-US" sz="1400" b="1" dirty="0">
                  <a:solidFill>
                    <a:schemeClr val="bg1"/>
                  </a:solidFill>
                </a:rPr>
                <a:t>Deforestation in Thailand</a:t>
              </a:r>
            </a:p>
          </p:txBody>
        </p:sp>
      </p:gr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01457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Effects</a:t>
            </a:r>
          </a:p>
        </p:txBody>
      </p:sp>
      <p:sp>
        <p:nvSpPr>
          <p:cNvPr id="3" name="Content Placeholder 2"/>
          <p:cNvSpPr>
            <a:spLocks noGrp="1"/>
          </p:cNvSpPr>
          <p:nvPr>
            <p:ph idx="1"/>
          </p:nvPr>
        </p:nvSpPr>
        <p:spPr/>
        <p:txBody>
          <a:bodyPr>
            <a:normAutofit fontScale="85000" lnSpcReduction="10000"/>
          </a:bodyPr>
          <a:lstStyle/>
          <a:p>
            <a:pPr indent="-342900"/>
            <a:r>
              <a:rPr lang="en-US" sz="2400" dirty="0"/>
              <a:t>Indirect drivers to change in ecosystems include:</a:t>
            </a:r>
          </a:p>
          <a:p>
            <a:pPr marL="628650" lvl="1" indent="-285750"/>
            <a:r>
              <a:rPr lang="en-US" sz="2000" dirty="0"/>
              <a:t>Population growth</a:t>
            </a:r>
          </a:p>
          <a:p>
            <a:pPr marL="628650" lvl="1" indent="-285750"/>
            <a:r>
              <a:rPr lang="en-US" sz="2000" dirty="0"/>
              <a:t>Economic (e.g., globalization, trade, market and policy framework)</a:t>
            </a:r>
          </a:p>
          <a:p>
            <a:pPr marL="628650" lvl="1" indent="-285750"/>
            <a:r>
              <a:rPr lang="en-US" sz="2000" dirty="0"/>
              <a:t>Sociopolitical (e.g., governance, institutional and legal framework)</a:t>
            </a:r>
          </a:p>
          <a:p>
            <a:pPr marL="628650" lvl="1" indent="-285750"/>
            <a:r>
              <a:rPr lang="en-US" sz="2000" dirty="0"/>
              <a:t>Science and technology</a:t>
            </a:r>
          </a:p>
          <a:p>
            <a:pPr marL="628650" lvl="1" indent="-285750"/>
            <a:r>
              <a:rPr lang="en-US" sz="2000" dirty="0"/>
              <a:t>Cultural and religious (e.g., beliefs, consumption)</a:t>
            </a:r>
          </a:p>
          <a:p>
            <a:pPr marL="628650" lvl="1" indent="-285750"/>
            <a:endParaRPr lang="en-US" sz="2000" dirty="0"/>
          </a:p>
          <a:p>
            <a:pPr marL="0" indent="0" algn="ctr">
              <a:buNone/>
            </a:pPr>
            <a:r>
              <a:rPr lang="en-US" sz="2400" b="1" dirty="0"/>
              <a:t>What are some examples?</a:t>
            </a:r>
          </a:p>
          <a:p>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6840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ext uri="{D42A27DB-BD31-4B8C-83A1-F6EECF244321}">
                <p14:modId xmlns:p14="http://schemas.microsoft.com/office/powerpoint/2010/main" val="2228514162"/>
              </p:ext>
            </p:extLst>
          </p:nvPr>
        </p:nvGraphicFramePr>
        <p:xfrm>
          <a:off x="533400" y="1524000"/>
          <a:ext cx="7772400" cy="3730861"/>
        </p:xfrm>
        <a:graphic>
          <a:graphicData uri="http://schemas.openxmlformats.org/drawingml/2006/table">
            <a:tbl>
              <a:tblPr firstRow="1" firstCol="1" bandRow="1">
                <a:tableStyleId>{1FECB4D8-DB02-4DC6-A0A2-4F2EBAE1DC90}</a:tableStyleId>
              </a:tblPr>
              <a:tblGrid>
                <a:gridCol w="1312334">
                  <a:extLst>
                    <a:ext uri="{9D8B030D-6E8A-4147-A177-3AD203B41FA5}">
                      <a16:colId xmlns:a16="http://schemas.microsoft.com/office/drawing/2014/main" val="20000"/>
                    </a:ext>
                  </a:extLst>
                </a:gridCol>
                <a:gridCol w="1230489">
                  <a:extLst>
                    <a:ext uri="{9D8B030D-6E8A-4147-A177-3AD203B41FA5}">
                      <a16:colId xmlns:a16="http://schemas.microsoft.com/office/drawing/2014/main" val="20001"/>
                    </a:ext>
                  </a:extLst>
                </a:gridCol>
                <a:gridCol w="1307394">
                  <a:extLst>
                    <a:ext uri="{9D8B030D-6E8A-4147-A177-3AD203B41FA5}">
                      <a16:colId xmlns:a16="http://schemas.microsoft.com/office/drawing/2014/main" val="20002"/>
                    </a:ext>
                  </a:extLst>
                </a:gridCol>
                <a:gridCol w="1230489">
                  <a:extLst>
                    <a:ext uri="{9D8B030D-6E8A-4147-A177-3AD203B41FA5}">
                      <a16:colId xmlns:a16="http://schemas.microsoft.com/office/drawing/2014/main" val="20003"/>
                    </a:ext>
                  </a:extLst>
                </a:gridCol>
                <a:gridCol w="1615016">
                  <a:extLst>
                    <a:ext uri="{9D8B030D-6E8A-4147-A177-3AD203B41FA5}">
                      <a16:colId xmlns:a16="http://schemas.microsoft.com/office/drawing/2014/main" val="20004"/>
                    </a:ext>
                  </a:extLst>
                </a:gridCol>
                <a:gridCol w="1076678">
                  <a:extLst>
                    <a:ext uri="{9D8B030D-6E8A-4147-A177-3AD203B41FA5}">
                      <a16:colId xmlns:a16="http://schemas.microsoft.com/office/drawing/2014/main" val="20005"/>
                    </a:ext>
                  </a:extLst>
                </a:gridCol>
              </a:tblGrid>
              <a:tr h="356743">
                <a:tc gridSpan="6">
                  <a:txBody>
                    <a:bodyPr/>
                    <a:lstStyle/>
                    <a:p>
                      <a:pPr marL="0" marR="0" algn="ctr">
                        <a:lnSpc>
                          <a:spcPct val="115000"/>
                        </a:lnSpc>
                        <a:spcBef>
                          <a:spcPts val="0"/>
                        </a:spcBef>
                        <a:spcAft>
                          <a:spcPts val="0"/>
                        </a:spcAft>
                      </a:pPr>
                      <a:r>
                        <a:rPr lang="en-US" sz="1800" dirty="0">
                          <a:solidFill>
                            <a:schemeClr val="tx1"/>
                          </a:solidFill>
                          <a:effectLst/>
                        </a:rPr>
                        <a:t>Human Economic Activities and Impact on Ecosystems</a:t>
                      </a:r>
                      <a:endParaRPr lang="en-US" sz="2800" b="1" dirty="0">
                        <a:solidFill>
                          <a:schemeClr val="tx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20209">
                <a:tc>
                  <a:txBody>
                    <a:bodyPr/>
                    <a:lstStyle/>
                    <a:p>
                      <a:pPr marL="0" marR="0">
                        <a:lnSpc>
                          <a:spcPct val="115000"/>
                        </a:lnSpc>
                        <a:spcBef>
                          <a:spcPts val="0"/>
                        </a:spcBef>
                        <a:spcAft>
                          <a:spcPts val="0"/>
                        </a:spcAft>
                      </a:pPr>
                      <a:r>
                        <a:rPr lang="en-US" sz="1800" dirty="0">
                          <a:effectLst/>
                        </a:rPr>
                        <a:t> </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Habitat Alteration</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Over-harvesting</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Pollution</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Introduction of Exotic Species</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Climate Change</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401906">
                <a:tc>
                  <a:txBody>
                    <a:bodyPr/>
                    <a:lstStyle/>
                    <a:p>
                      <a:pPr marL="0" marR="0">
                        <a:lnSpc>
                          <a:spcPct val="115000"/>
                        </a:lnSpc>
                        <a:spcBef>
                          <a:spcPts val="0"/>
                        </a:spcBef>
                        <a:spcAft>
                          <a:spcPts val="0"/>
                        </a:spcAft>
                      </a:pPr>
                      <a:r>
                        <a:rPr lang="en-US" sz="1800" b="0" dirty="0">
                          <a:effectLst/>
                        </a:rPr>
                        <a:t>Agriculture</a:t>
                      </a:r>
                      <a:endParaRPr lang="en-US" sz="2800" b="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X</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 </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rPr>
                        <a:t>X</a:t>
                      </a:r>
                      <a:endParaRPr lang="en-US" sz="280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X</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rPr>
                        <a:t>X</a:t>
                      </a:r>
                      <a:endParaRPr lang="en-US" sz="280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426987">
                <a:tc>
                  <a:txBody>
                    <a:bodyPr/>
                    <a:lstStyle/>
                    <a:p>
                      <a:pPr marL="0" marR="0">
                        <a:lnSpc>
                          <a:spcPct val="115000"/>
                        </a:lnSpc>
                        <a:spcBef>
                          <a:spcPts val="0"/>
                        </a:spcBef>
                        <a:spcAft>
                          <a:spcPts val="0"/>
                        </a:spcAft>
                      </a:pPr>
                      <a:r>
                        <a:rPr lang="en-US" sz="1800" b="0" dirty="0">
                          <a:effectLst/>
                        </a:rPr>
                        <a:t>Forestry</a:t>
                      </a:r>
                      <a:endParaRPr lang="en-US" sz="2800" b="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X</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X</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 </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rPr>
                        <a:t> </a:t>
                      </a:r>
                      <a:endParaRPr lang="en-US" sz="280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rPr>
                        <a:t>X</a:t>
                      </a:r>
                      <a:endParaRPr lang="en-US" sz="280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52069">
                <a:tc>
                  <a:txBody>
                    <a:bodyPr/>
                    <a:lstStyle/>
                    <a:p>
                      <a:pPr marL="0" marR="0">
                        <a:lnSpc>
                          <a:spcPct val="115000"/>
                        </a:lnSpc>
                        <a:spcBef>
                          <a:spcPts val="0"/>
                        </a:spcBef>
                        <a:spcAft>
                          <a:spcPts val="0"/>
                        </a:spcAft>
                      </a:pPr>
                      <a:r>
                        <a:rPr lang="en-US" sz="1800" b="0" dirty="0">
                          <a:effectLst/>
                        </a:rPr>
                        <a:t>Fishing</a:t>
                      </a:r>
                      <a:endParaRPr lang="en-US" sz="2800" b="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X</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X</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 </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rPr>
                        <a:t>X</a:t>
                      </a:r>
                      <a:endParaRPr lang="en-US" sz="280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 </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356743">
                <a:tc>
                  <a:txBody>
                    <a:bodyPr/>
                    <a:lstStyle/>
                    <a:p>
                      <a:pPr marL="0" marR="0">
                        <a:lnSpc>
                          <a:spcPct val="115000"/>
                        </a:lnSpc>
                        <a:spcBef>
                          <a:spcPts val="0"/>
                        </a:spcBef>
                        <a:spcAft>
                          <a:spcPts val="0"/>
                        </a:spcAft>
                      </a:pPr>
                      <a:r>
                        <a:rPr lang="en-US" sz="1800" b="0" dirty="0">
                          <a:effectLst/>
                        </a:rPr>
                        <a:t>Urbanization</a:t>
                      </a:r>
                      <a:endParaRPr lang="en-US" sz="2800" b="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X</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 </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X</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X</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rPr>
                        <a:t> </a:t>
                      </a:r>
                      <a:endParaRPr lang="en-US" sz="280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466744">
                <a:tc>
                  <a:txBody>
                    <a:bodyPr/>
                    <a:lstStyle/>
                    <a:p>
                      <a:pPr marL="0" marR="0">
                        <a:lnSpc>
                          <a:spcPct val="115000"/>
                        </a:lnSpc>
                        <a:spcBef>
                          <a:spcPts val="0"/>
                        </a:spcBef>
                        <a:spcAft>
                          <a:spcPts val="0"/>
                        </a:spcAft>
                      </a:pPr>
                      <a:r>
                        <a:rPr lang="en-US" sz="1800" b="0" dirty="0">
                          <a:effectLst/>
                        </a:rPr>
                        <a:t>Manufacturing</a:t>
                      </a:r>
                      <a:endParaRPr lang="en-US" sz="2800" b="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X</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 </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X</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 </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X</a:t>
                      </a:r>
                      <a:endParaRPr lang="en-US" sz="2800" dirty="0">
                        <a:solidFill>
                          <a:schemeClr val="accent1"/>
                        </a:solidFill>
                        <a:effectLst/>
                        <a:latin typeface="+mn-lt"/>
                        <a:ea typeface="Calibri"/>
                        <a:cs typeface="Times New Roman"/>
                      </a:endParaRPr>
                    </a:p>
                  </a:txBody>
                  <a:tcPr marL="68580" marR="68580" marT="0" marB="0">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054098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Palm Oil Plantations</a:t>
            </a:r>
          </a:p>
        </p:txBody>
      </p:sp>
      <p:sp>
        <p:nvSpPr>
          <p:cNvPr id="3" name="Content Placeholder 2"/>
          <p:cNvSpPr>
            <a:spLocks noGrp="1"/>
          </p:cNvSpPr>
          <p:nvPr>
            <p:ph idx="4294967295"/>
          </p:nvPr>
        </p:nvSpPr>
        <p:spPr>
          <a:xfrm>
            <a:off x="0" y="1828800"/>
            <a:ext cx="8229600" cy="4648200"/>
          </a:xfrm>
        </p:spPr>
        <p:txBody>
          <a:bodyPr/>
          <a:lstStyle/>
          <a:p>
            <a:pPr marL="114300" indent="0">
              <a:buNone/>
            </a:pPr>
            <a:r>
              <a:rPr lang="en-US" dirty="0"/>
              <a:t>      </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23139" y="1828801"/>
            <a:ext cx="4711061" cy="35410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572000" y="5379369"/>
            <a:ext cx="4343400" cy="661720"/>
          </a:xfrm>
          <a:prstGeom prst="rect">
            <a:avLst/>
          </a:prstGeom>
        </p:spPr>
        <p:txBody>
          <a:bodyPr wrap="square">
            <a:spAutoFit/>
          </a:bodyPr>
          <a:lstStyle/>
          <a:p>
            <a:pPr algn="r"/>
            <a:r>
              <a:rPr lang="en-US" sz="900" dirty="0"/>
              <a:t>Aerial view of oil palm developments in </a:t>
            </a:r>
            <a:r>
              <a:rPr lang="en-US" sz="900" dirty="0" err="1"/>
              <a:t>Kutai</a:t>
            </a:r>
            <a:r>
              <a:rPr lang="en-US" sz="900" dirty="0"/>
              <a:t>, East Kalimantan, Indonesia. (</a:t>
            </a:r>
            <a:r>
              <a:rPr lang="en-US" sz="900" dirty="0" err="1"/>
              <a:t>Photo:Douglas</a:t>
            </a:r>
            <a:r>
              <a:rPr lang="en-US" sz="900" dirty="0"/>
              <a:t> </a:t>
            </a:r>
            <a:r>
              <a:rPr lang="en-US" sz="900" dirty="0" err="1"/>
              <a:t>Sheil</a:t>
            </a:r>
            <a:r>
              <a:rPr lang="en-US" sz="900" dirty="0"/>
              <a:t>) Source:  </a:t>
            </a:r>
            <a:r>
              <a:rPr lang="en-US" sz="900" dirty="0" err="1"/>
              <a:t>Sheil</a:t>
            </a:r>
            <a:r>
              <a:rPr lang="en-US" sz="900" dirty="0"/>
              <a:t>, D. et al.  2009. The impacts and opportunities of oil palm in Southeast Asia:  What do we know and what do we need  to know? CIFOR. Indonesia</a:t>
            </a:r>
            <a:r>
              <a:rPr lang="en-US" sz="1000" dirty="0"/>
              <a:t>.</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45689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415" y="445477"/>
            <a:ext cx="7280031" cy="479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8365503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172</TotalTime>
  <Words>913</Words>
  <Application>Microsoft Office PowerPoint</Application>
  <PresentationFormat>On-screen Show (4:3)</PresentationFormat>
  <Paragraphs>122</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Garamond</vt:lpstr>
      <vt:lpstr>Wingdings</vt:lpstr>
      <vt:lpstr>Organic</vt:lpstr>
      <vt:lpstr>Ecosystem health</vt:lpstr>
      <vt:lpstr>Ecosystem Health  Factors that impact the  ecosystem</vt:lpstr>
      <vt:lpstr>Types of factors</vt:lpstr>
      <vt:lpstr>Direct effects on ecosystems </vt:lpstr>
      <vt:lpstr>PowerPoint Presentation</vt:lpstr>
      <vt:lpstr>Indirect Effects</vt:lpstr>
      <vt:lpstr>PowerPoint Presentation</vt:lpstr>
      <vt:lpstr>Palm Oil Plantations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from Professional-Directed to Patient-Centered Behavior Change</dc:title>
  <dc:creator>Kimberly Kennedy</dc:creator>
  <cp:lastModifiedBy>Amuguni, Janetrix Hellen M.</cp:lastModifiedBy>
  <cp:revision>32</cp:revision>
  <dcterms:created xsi:type="dcterms:W3CDTF">2013-09-10T04:44:55Z</dcterms:created>
  <dcterms:modified xsi:type="dcterms:W3CDTF">2019-11-24T20:19:44Z</dcterms:modified>
</cp:coreProperties>
</file>