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4" r:id="rId1"/>
  </p:sldMasterIdLst>
  <p:notesMasterIdLst>
    <p:notesMasterId r:id="rId307"/>
  </p:notesMasterIdLst>
  <p:sldIdLst>
    <p:sldId id="395" r:id="rId2"/>
    <p:sldId id="396" r:id="rId3"/>
    <p:sldId id="397" r:id="rId4"/>
    <p:sldId id="399" r:id="rId5"/>
    <p:sldId id="257" r:id="rId6"/>
    <p:sldId id="578" r:id="rId7"/>
    <p:sldId id="258" r:id="rId8"/>
    <p:sldId id="268" r:id="rId9"/>
    <p:sldId id="269" r:id="rId10"/>
    <p:sldId id="260" r:id="rId11"/>
    <p:sldId id="261" r:id="rId12"/>
    <p:sldId id="262" r:id="rId13"/>
    <p:sldId id="263" r:id="rId14"/>
    <p:sldId id="264" r:id="rId15"/>
    <p:sldId id="265" r:id="rId16"/>
    <p:sldId id="266" r:id="rId17"/>
    <p:sldId id="267" r:id="rId18"/>
    <p:sldId id="580" r:id="rId19"/>
    <p:sldId id="579" r:id="rId20"/>
    <p:sldId id="385" r:id="rId21"/>
    <p:sldId id="270" r:id="rId22"/>
    <p:sldId id="271" r:id="rId23"/>
    <p:sldId id="307" r:id="rId24"/>
    <p:sldId id="389" r:id="rId25"/>
    <p:sldId id="272" r:id="rId26"/>
    <p:sldId id="390" r:id="rId27"/>
    <p:sldId id="391" r:id="rId28"/>
    <p:sldId id="392" r:id="rId29"/>
    <p:sldId id="581" r:id="rId30"/>
    <p:sldId id="582" r:id="rId31"/>
    <p:sldId id="583" r:id="rId32"/>
    <p:sldId id="273" r:id="rId33"/>
    <p:sldId id="274" r:id="rId34"/>
    <p:sldId id="298" r:id="rId35"/>
    <p:sldId id="299" r:id="rId36"/>
    <p:sldId id="275" r:id="rId37"/>
    <p:sldId id="276" r:id="rId38"/>
    <p:sldId id="300" r:id="rId39"/>
    <p:sldId id="584" r:id="rId40"/>
    <p:sldId id="301" r:id="rId41"/>
    <p:sldId id="302" r:id="rId42"/>
    <p:sldId id="303" r:id="rId43"/>
    <p:sldId id="282" r:id="rId44"/>
    <p:sldId id="283" r:id="rId45"/>
    <p:sldId id="304" r:id="rId46"/>
    <p:sldId id="585" r:id="rId47"/>
    <p:sldId id="586" r:id="rId48"/>
    <p:sldId id="305" r:id="rId49"/>
    <p:sldId id="306" r:id="rId50"/>
    <p:sldId id="284" r:id="rId51"/>
    <p:sldId id="588" r:id="rId52"/>
    <p:sldId id="386" r:id="rId53"/>
    <p:sldId id="387" r:id="rId54"/>
    <p:sldId id="388" r:id="rId55"/>
    <p:sldId id="400" r:id="rId56"/>
    <p:sldId id="287" r:id="rId57"/>
    <p:sldId id="288" r:id="rId58"/>
    <p:sldId id="289" r:id="rId59"/>
    <p:sldId id="290" r:id="rId60"/>
    <p:sldId id="291" r:id="rId61"/>
    <p:sldId id="292" r:id="rId62"/>
    <p:sldId id="293" r:id="rId63"/>
    <p:sldId id="294" r:id="rId64"/>
    <p:sldId id="587" r:id="rId65"/>
    <p:sldId id="295" r:id="rId66"/>
    <p:sldId id="401" r:id="rId67"/>
    <p:sldId id="508" r:id="rId68"/>
    <p:sldId id="318" r:id="rId69"/>
    <p:sldId id="319" r:id="rId70"/>
    <p:sldId id="320" r:id="rId71"/>
    <p:sldId id="321" r:id="rId72"/>
    <p:sldId id="593" r:id="rId73"/>
    <p:sldId id="322" r:id="rId74"/>
    <p:sldId id="323" r:id="rId75"/>
    <p:sldId id="312" r:id="rId76"/>
    <p:sldId id="313" r:id="rId77"/>
    <p:sldId id="589" r:id="rId78"/>
    <p:sldId id="590" r:id="rId79"/>
    <p:sldId id="591" r:id="rId80"/>
    <p:sldId id="592" r:id="rId81"/>
    <p:sldId id="316"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40" r:id="rId98"/>
    <p:sldId id="341" r:id="rId99"/>
    <p:sldId id="359" r:id="rId100"/>
    <p:sldId id="343" r:id="rId101"/>
    <p:sldId id="344" r:id="rId102"/>
    <p:sldId id="345" r:id="rId103"/>
    <p:sldId id="346" r:id="rId104"/>
    <p:sldId id="347" r:id="rId105"/>
    <p:sldId id="348" r:id="rId106"/>
    <p:sldId id="349" r:id="rId107"/>
    <p:sldId id="350" r:id="rId108"/>
    <p:sldId id="351" r:id="rId109"/>
    <p:sldId id="352" r:id="rId110"/>
    <p:sldId id="353" r:id="rId111"/>
    <p:sldId id="354" r:id="rId112"/>
    <p:sldId id="355" r:id="rId113"/>
    <p:sldId id="356" r:id="rId114"/>
    <p:sldId id="357" r:id="rId115"/>
    <p:sldId id="358" r:id="rId116"/>
    <p:sldId id="402" r:id="rId117"/>
    <p:sldId id="361" r:id="rId118"/>
    <p:sldId id="362" r:id="rId119"/>
    <p:sldId id="363" r:id="rId120"/>
    <p:sldId id="394" r:id="rId121"/>
    <p:sldId id="364" r:id="rId122"/>
    <p:sldId id="365" r:id="rId123"/>
    <p:sldId id="366" r:id="rId124"/>
    <p:sldId id="367" r:id="rId125"/>
    <p:sldId id="594" r:id="rId126"/>
    <p:sldId id="597" r:id="rId127"/>
    <p:sldId id="370" r:id="rId128"/>
    <p:sldId id="371" r:id="rId129"/>
    <p:sldId id="372" r:id="rId130"/>
    <p:sldId id="373" r:id="rId131"/>
    <p:sldId id="375" r:id="rId132"/>
    <p:sldId id="376" r:id="rId133"/>
    <p:sldId id="377" r:id="rId134"/>
    <p:sldId id="378" r:id="rId135"/>
    <p:sldId id="379" r:id="rId136"/>
    <p:sldId id="380" r:id="rId137"/>
    <p:sldId id="381" r:id="rId138"/>
    <p:sldId id="382" r:id="rId139"/>
    <p:sldId id="557"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 id="423" r:id="rId161"/>
    <p:sldId id="424" r:id="rId162"/>
    <p:sldId id="425" r:id="rId163"/>
    <p:sldId id="426" r:id="rId164"/>
    <p:sldId id="427" r:id="rId165"/>
    <p:sldId id="428" r:id="rId166"/>
    <p:sldId id="429" r:id="rId167"/>
    <p:sldId id="430" r:id="rId168"/>
    <p:sldId id="431" r:id="rId169"/>
    <p:sldId id="432" r:id="rId170"/>
    <p:sldId id="433" r:id="rId171"/>
    <p:sldId id="434" r:id="rId172"/>
    <p:sldId id="435" r:id="rId173"/>
    <p:sldId id="436" r:id="rId174"/>
    <p:sldId id="437" r:id="rId175"/>
    <p:sldId id="438" r:id="rId176"/>
    <p:sldId id="439" r:id="rId177"/>
    <p:sldId id="440" r:id="rId178"/>
    <p:sldId id="441" r:id="rId179"/>
    <p:sldId id="442" r:id="rId180"/>
    <p:sldId id="443" r:id="rId181"/>
    <p:sldId id="460" r:id="rId182"/>
    <p:sldId id="461" r:id="rId183"/>
    <p:sldId id="462" r:id="rId184"/>
    <p:sldId id="463" r:id="rId185"/>
    <p:sldId id="498" r:id="rId186"/>
    <p:sldId id="499" r:id="rId187"/>
    <p:sldId id="500" r:id="rId188"/>
    <p:sldId id="444" r:id="rId189"/>
    <p:sldId id="445" r:id="rId190"/>
    <p:sldId id="446" r:id="rId191"/>
    <p:sldId id="447" r:id="rId192"/>
    <p:sldId id="448" r:id="rId193"/>
    <p:sldId id="449" r:id="rId194"/>
    <p:sldId id="450" r:id="rId195"/>
    <p:sldId id="451" r:id="rId196"/>
    <p:sldId id="452" r:id="rId197"/>
    <p:sldId id="453" r:id="rId198"/>
    <p:sldId id="454" r:id="rId199"/>
    <p:sldId id="455" r:id="rId200"/>
    <p:sldId id="456" r:id="rId201"/>
    <p:sldId id="457" r:id="rId202"/>
    <p:sldId id="458" r:id="rId203"/>
    <p:sldId id="459" r:id="rId204"/>
    <p:sldId id="464" r:id="rId205"/>
    <p:sldId id="469" r:id="rId206"/>
    <p:sldId id="556" r:id="rId207"/>
    <p:sldId id="465" r:id="rId208"/>
    <p:sldId id="466" r:id="rId209"/>
    <p:sldId id="467" r:id="rId210"/>
    <p:sldId id="468" r:id="rId211"/>
    <p:sldId id="470" r:id="rId212"/>
    <p:sldId id="471" r:id="rId213"/>
    <p:sldId id="472" r:id="rId214"/>
    <p:sldId id="473" r:id="rId215"/>
    <p:sldId id="474" r:id="rId216"/>
    <p:sldId id="483" r:id="rId217"/>
    <p:sldId id="476" r:id="rId218"/>
    <p:sldId id="477" r:id="rId219"/>
    <p:sldId id="478" r:id="rId220"/>
    <p:sldId id="479" r:id="rId221"/>
    <p:sldId id="480" r:id="rId222"/>
    <p:sldId id="481" r:id="rId223"/>
    <p:sldId id="482" r:id="rId224"/>
    <p:sldId id="484" r:id="rId225"/>
    <p:sldId id="485" r:id="rId226"/>
    <p:sldId id="487" r:id="rId227"/>
    <p:sldId id="486" r:id="rId228"/>
    <p:sldId id="489" r:id="rId229"/>
    <p:sldId id="488" r:id="rId230"/>
    <p:sldId id="490" r:id="rId231"/>
    <p:sldId id="491" r:id="rId232"/>
    <p:sldId id="492" r:id="rId233"/>
    <p:sldId id="493" r:id="rId234"/>
    <p:sldId id="494" r:id="rId235"/>
    <p:sldId id="495" r:id="rId236"/>
    <p:sldId id="496" r:id="rId237"/>
    <p:sldId id="502" r:id="rId238"/>
    <p:sldId id="497" r:id="rId239"/>
    <p:sldId id="501" r:id="rId240"/>
    <p:sldId id="503" r:id="rId241"/>
    <p:sldId id="506" r:id="rId242"/>
    <p:sldId id="507" r:id="rId243"/>
    <p:sldId id="505" r:id="rId244"/>
    <p:sldId id="509" r:id="rId245"/>
    <p:sldId id="510" r:id="rId246"/>
    <p:sldId id="511" r:id="rId247"/>
    <p:sldId id="512" r:id="rId248"/>
    <p:sldId id="513" r:id="rId249"/>
    <p:sldId id="514" r:id="rId250"/>
    <p:sldId id="515" r:id="rId251"/>
    <p:sldId id="516" r:id="rId252"/>
    <p:sldId id="517" r:id="rId253"/>
    <p:sldId id="518" r:id="rId254"/>
    <p:sldId id="519" r:id="rId255"/>
    <p:sldId id="520" r:id="rId256"/>
    <p:sldId id="521" r:id="rId257"/>
    <p:sldId id="522" r:id="rId258"/>
    <p:sldId id="523" r:id="rId259"/>
    <p:sldId id="524" r:id="rId260"/>
    <p:sldId id="525" r:id="rId261"/>
    <p:sldId id="526" r:id="rId262"/>
    <p:sldId id="527" r:id="rId263"/>
    <p:sldId id="528" r:id="rId264"/>
    <p:sldId id="529" r:id="rId265"/>
    <p:sldId id="530" r:id="rId266"/>
    <p:sldId id="531" r:id="rId267"/>
    <p:sldId id="532" r:id="rId268"/>
    <p:sldId id="533" r:id="rId269"/>
    <p:sldId id="534" r:id="rId270"/>
    <p:sldId id="535" r:id="rId271"/>
    <p:sldId id="536" r:id="rId272"/>
    <p:sldId id="540" r:id="rId273"/>
    <p:sldId id="541" r:id="rId274"/>
    <p:sldId id="542" r:id="rId275"/>
    <p:sldId id="543" r:id="rId276"/>
    <p:sldId id="549" r:id="rId277"/>
    <p:sldId id="544" r:id="rId278"/>
    <p:sldId id="545" r:id="rId279"/>
    <p:sldId id="550" r:id="rId280"/>
    <p:sldId id="551" r:id="rId281"/>
    <p:sldId id="546" r:id="rId282"/>
    <p:sldId id="552" r:id="rId283"/>
    <p:sldId id="553" r:id="rId284"/>
    <p:sldId id="554" r:id="rId285"/>
    <p:sldId id="555" r:id="rId286"/>
    <p:sldId id="547" r:id="rId287"/>
    <p:sldId id="558" r:id="rId288"/>
    <p:sldId id="559" r:id="rId289"/>
    <p:sldId id="560" r:id="rId290"/>
    <p:sldId id="561" r:id="rId291"/>
    <p:sldId id="562" r:id="rId292"/>
    <p:sldId id="563" r:id="rId293"/>
    <p:sldId id="564" r:id="rId294"/>
    <p:sldId id="565" r:id="rId295"/>
    <p:sldId id="566" r:id="rId296"/>
    <p:sldId id="567" r:id="rId297"/>
    <p:sldId id="568" r:id="rId298"/>
    <p:sldId id="569" r:id="rId299"/>
    <p:sldId id="574" r:id="rId300"/>
    <p:sldId id="575" r:id="rId301"/>
    <p:sldId id="576" r:id="rId302"/>
    <p:sldId id="577" r:id="rId303"/>
    <p:sldId id="570" r:id="rId304"/>
    <p:sldId id="571" r:id="rId305"/>
    <p:sldId id="572" r:id="rId30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h Mirembe" initials="SM" lastIdx="12" clrIdx="0">
    <p:extLst>
      <p:ext uri="{19B8F6BF-5375-455C-9EA6-DF929625EA0E}">
        <p15:presenceInfo xmlns:p15="http://schemas.microsoft.com/office/powerpoint/2012/main" userId="0494655d1a2776a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664"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notesMaster" Target="notesMasters/notesMaster1.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commentAuthors" Target="commentAuthor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presProps" Target="presProp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viewProps" Target="viewProps.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theme" Target="theme/theme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tableStyles" Target="tableStyles.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0B86F7-BDEC-4235-BDE9-ACB233E8679D}"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n-US"/>
        </a:p>
      </dgm:t>
    </dgm:pt>
    <dgm:pt modelId="{C7F3D931-63EE-4742-BCF6-066C756A1611}">
      <dgm:prSet/>
      <dgm:spPr/>
      <dgm:t>
        <a:bodyPr/>
        <a:lstStyle/>
        <a:p>
          <a:pPr algn="ctr" rtl="0"/>
          <a:r>
            <a:rPr lang="en-US" b="1"/>
            <a:t>Generate hypotheses</a:t>
          </a:r>
          <a:endParaRPr lang="en-US" b="1" dirty="0"/>
        </a:p>
      </dgm:t>
    </dgm:pt>
    <dgm:pt modelId="{99C1E701-3BF9-43D8-8ABD-31200341A3FB}" type="parTrans" cxnId="{CD0DC1EB-F857-4757-A12E-5B066352F6C3}">
      <dgm:prSet/>
      <dgm:spPr/>
      <dgm:t>
        <a:bodyPr/>
        <a:lstStyle/>
        <a:p>
          <a:endParaRPr lang="en-US"/>
        </a:p>
      </dgm:t>
    </dgm:pt>
    <dgm:pt modelId="{E00EA15E-865C-4283-9047-2B45B0E22918}" type="sibTrans" cxnId="{CD0DC1EB-F857-4757-A12E-5B066352F6C3}">
      <dgm:prSet/>
      <dgm:spPr/>
      <dgm:t>
        <a:bodyPr/>
        <a:lstStyle/>
        <a:p>
          <a:endParaRPr lang="en-US" dirty="0"/>
        </a:p>
      </dgm:t>
    </dgm:pt>
    <dgm:pt modelId="{40DC657D-F888-426C-8134-7A18BA7C71A6}">
      <dgm:prSet/>
      <dgm:spPr/>
      <dgm:t>
        <a:bodyPr/>
        <a:lstStyle/>
        <a:p>
          <a:pPr algn="l" rtl="0"/>
          <a:r>
            <a:rPr lang="en-US" b="1"/>
            <a:t>Make judgments about linkages between exposure and outcome</a:t>
          </a:r>
          <a:endParaRPr lang="en-US" b="1" dirty="0"/>
        </a:p>
      </dgm:t>
    </dgm:pt>
    <dgm:pt modelId="{17E13287-34C0-41EA-A3E9-9F92FA83FD92}" type="parTrans" cxnId="{ABD9927E-DBCF-469E-81EE-41C8A7ECB5B4}">
      <dgm:prSet/>
      <dgm:spPr/>
      <dgm:t>
        <a:bodyPr/>
        <a:lstStyle/>
        <a:p>
          <a:endParaRPr lang="en-US"/>
        </a:p>
      </dgm:t>
    </dgm:pt>
    <dgm:pt modelId="{9643D189-3A87-4C2C-9198-E32F6BD271EB}" type="sibTrans" cxnId="{ABD9927E-DBCF-469E-81EE-41C8A7ECB5B4}">
      <dgm:prSet/>
      <dgm:spPr/>
      <dgm:t>
        <a:bodyPr/>
        <a:lstStyle/>
        <a:p>
          <a:endParaRPr lang="en-US"/>
        </a:p>
      </dgm:t>
    </dgm:pt>
    <dgm:pt modelId="{32EBBF2A-5C1D-4C10-8349-E6F9F6A1E599}">
      <dgm:prSet/>
      <dgm:spPr/>
      <dgm:t>
        <a:bodyPr/>
        <a:lstStyle/>
        <a:p>
          <a:pPr algn="ctr" rtl="0"/>
          <a:r>
            <a:rPr lang="en-US" b="1"/>
            <a:t>Interpret data</a:t>
          </a:r>
          <a:endParaRPr lang="en-US" b="1" dirty="0"/>
        </a:p>
      </dgm:t>
    </dgm:pt>
    <dgm:pt modelId="{66FC1EC7-3356-4ECC-AC10-65B8E4B037D5}" type="parTrans" cxnId="{2280370C-1D8B-485D-8A07-3CAA5BBD2CC1}">
      <dgm:prSet/>
      <dgm:spPr/>
      <dgm:t>
        <a:bodyPr/>
        <a:lstStyle/>
        <a:p>
          <a:endParaRPr lang="en-US"/>
        </a:p>
      </dgm:t>
    </dgm:pt>
    <dgm:pt modelId="{43378772-5E79-492E-9E84-776CF2283287}" type="sibTrans" cxnId="{2280370C-1D8B-485D-8A07-3CAA5BBD2CC1}">
      <dgm:prSet/>
      <dgm:spPr/>
      <dgm:t>
        <a:bodyPr/>
        <a:lstStyle/>
        <a:p>
          <a:endParaRPr lang="en-US" dirty="0"/>
        </a:p>
      </dgm:t>
    </dgm:pt>
    <dgm:pt modelId="{A489B2D5-696B-4D3C-BB2E-8DE5DD858232}">
      <dgm:prSet/>
      <dgm:spPr/>
      <dgm:t>
        <a:bodyPr/>
        <a:lstStyle/>
        <a:p>
          <a:pPr algn="l" rtl="0"/>
          <a:r>
            <a:rPr lang="en-US" b="1"/>
            <a:t>Identify or correct mistakes</a:t>
          </a:r>
          <a:endParaRPr lang="en-US" b="1" dirty="0"/>
        </a:p>
      </dgm:t>
    </dgm:pt>
    <dgm:pt modelId="{33993B6B-EF55-4397-8D57-05C542EDB9A9}" type="parTrans" cxnId="{7246A15F-65AF-420B-AC26-4C74E3350EED}">
      <dgm:prSet/>
      <dgm:spPr/>
      <dgm:t>
        <a:bodyPr/>
        <a:lstStyle/>
        <a:p>
          <a:endParaRPr lang="en-US"/>
        </a:p>
      </dgm:t>
    </dgm:pt>
    <dgm:pt modelId="{118A3359-C170-40FF-8AAB-26A65A7EAF0D}" type="sibTrans" cxnId="{7246A15F-65AF-420B-AC26-4C74E3350EED}">
      <dgm:prSet/>
      <dgm:spPr/>
      <dgm:t>
        <a:bodyPr/>
        <a:lstStyle/>
        <a:p>
          <a:endParaRPr lang="en-US"/>
        </a:p>
      </dgm:t>
    </dgm:pt>
    <dgm:pt modelId="{E2872E04-C5E6-44B9-BCB2-5B1063E0C81E}">
      <dgm:prSet/>
      <dgm:spPr/>
      <dgm:t>
        <a:bodyPr/>
        <a:lstStyle/>
        <a:p>
          <a:pPr algn="l" rtl="0"/>
          <a:r>
            <a:rPr lang="en-US" b="1"/>
            <a:t>Interpret statistical and laboratory tests</a:t>
          </a:r>
          <a:endParaRPr lang="en-US" b="1" dirty="0"/>
        </a:p>
      </dgm:t>
    </dgm:pt>
    <dgm:pt modelId="{6ABBF575-C7A1-4326-BACE-587E417230C4}" type="parTrans" cxnId="{38ACA241-4DF3-4BB4-93BE-2BAE505BCCB7}">
      <dgm:prSet/>
      <dgm:spPr/>
      <dgm:t>
        <a:bodyPr/>
        <a:lstStyle/>
        <a:p>
          <a:endParaRPr lang="en-US"/>
        </a:p>
      </dgm:t>
    </dgm:pt>
    <dgm:pt modelId="{E33EBCD9-09EE-46EC-9B94-77EEE13CEFA6}" type="sibTrans" cxnId="{38ACA241-4DF3-4BB4-93BE-2BAE505BCCB7}">
      <dgm:prSet/>
      <dgm:spPr/>
      <dgm:t>
        <a:bodyPr/>
        <a:lstStyle/>
        <a:p>
          <a:endParaRPr lang="en-US"/>
        </a:p>
      </dgm:t>
    </dgm:pt>
    <dgm:pt modelId="{3594E4EE-8FC3-4B28-A2CD-0489609218ED}">
      <dgm:prSet/>
      <dgm:spPr/>
      <dgm:t>
        <a:bodyPr/>
        <a:lstStyle/>
        <a:p>
          <a:pPr algn="ctr" rtl="0"/>
          <a:r>
            <a:rPr lang="en-US" b="1"/>
            <a:t>Make decisions</a:t>
          </a:r>
          <a:endParaRPr lang="en-US" b="1" dirty="0"/>
        </a:p>
      </dgm:t>
    </dgm:pt>
    <dgm:pt modelId="{56907F2D-4540-404A-A111-BA0B8CB1A6C3}" type="parTrans" cxnId="{69CCDEDF-C622-40C9-AFF6-5F8B3BE846DF}">
      <dgm:prSet/>
      <dgm:spPr/>
      <dgm:t>
        <a:bodyPr/>
        <a:lstStyle/>
        <a:p>
          <a:endParaRPr lang="en-US"/>
        </a:p>
      </dgm:t>
    </dgm:pt>
    <dgm:pt modelId="{512898F5-B48D-45BC-B195-63B3D6586182}" type="sibTrans" cxnId="{69CCDEDF-C622-40C9-AFF6-5F8B3BE846DF}">
      <dgm:prSet/>
      <dgm:spPr/>
      <dgm:t>
        <a:bodyPr/>
        <a:lstStyle/>
        <a:p>
          <a:endParaRPr lang="en-US" dirty="0"/>
        </a:p>
      </dgm:t>
    </dgm:pt>
    <dgm:pt modelId="{E2ED700A-3360-4B21-9081-921B2DD44176}">
      <dgm:prSet/>
      <dgm:spPr/>
      <dgm:t>
        <a:bodyPr/>
        <a:lstStyle/>
        <a:p>
          <a:pPr algn="l" rtl="0"/>
          <a:r>
            <a:rPr lang="en-US" b="1"/>
            <a:t>Determine if an epidemic is in progress</a:t>
          </a:r>
          <a:endParaRPr lang="en-US" b="1" dirty="0"/>
        </a:p>
      </dgm:t>
    </dgm:pt>
    <dgm:pt modelId="{FC0F1F74-E361-43F3-91E1-1E16D975AFF1}" type="parTrans" cxnId="{CF8EE386-D819-411A-8689-A905B6645218}">
      <dgm:prSet/>
      <dgm:spPr/>
      <dgm:t>
        <a:bodyPr/>
        <a:lstStyle/>
        <a:p>
          <a:endParaRPr lang="en-US"/>
        </a:p>
      </dgm:t>
    </dgm:pt>
    <dgm:pt modelId="{1BD2BE10-7C67-47C0-98BB-6F90749430C9}" type="sibTrans" cxnId="{CF8EE386-D819-411A-8689-A905B6645218}">
      <dgm:prSet/>
      <dgm:spPr/>
      <dgm:t>
        <a:bodyPr/>
        <a:lstStyle/>
        <a:p>
          <a:endParaRPr lang="en-US"/>
        </a:p>
      </dgm:t>
    </dgm:pt>
    <dgm:pt modelId="{AD1FC7B7-6A4A-4445-96DE-2B21F7982FD2}">
      <dgm:prSet/>
      <dgm:spPr/>
      <dgm:t>
        <a:bodyPr/>
        <a:lstStyle/>
        <a:p>
          <a:pPr algn="l" rtl="0"/>
          <a:r>
            <a:rPr lang="en-US" b="1"/>
            <a:t>Recommend control measures</a:t>
          </a:r>
          <a:endParaRPr lang="en-US" b="1" dirty="0"/>
        </a:p>
      </dgm:t>
    </dgm:pt>
    <dgm:pt modelId="{6C81AF6A-F6FA-4F7E-A1FF-CB9FD656BA43}" type="parTrans" cxnId="{E063D4DE-5E84-4C19-A2D5-34043DCE78CB}">
      <dgm:prSet/>
      <dgm:spPr/>
      <dgm:t>
        <a:bodyPr/>
        <a:lstStyle/>
        <a:p>
          <a:endParaRPr lang="en-US"/>
        </a:p>
      </dgm:t>
    </dgm:pt>
    <dgm:pt modelId="{090727BD-1AB8-471A-95F7-3128184234AC}" type="sibTrans" cxnId="{E063D4DE-5E84-4C19-A2D5-34043DCE78CB}">
      <dgm:prSet/>
      <dgm:spPr/>
      <dgm:t>
        <a:bodyPr/>
        <a:lstStyle/>
        <a:p>
          <a:endParaRPr lang="en-US"/>
        </a:p>
      </dgm:t>
    </dgm:pt>
    <dgm:pt modelId="{FB33FC0B-C655-44A5-9F76-547771FAB0D3}">
      <dgm:prSet/>
      <dgm:spPr/>
      <dgm:t>
        <a:bodyPr/>
        <a:lstStyle/>
        <a:p>
          <a:endParaRPr lang="en-US" dirty="0"/>
        </a:p>
      </dgm:t>
    </dgm:pt>
    <dgm:pt modelId="{99B66926-5A7F-467E-AE43-BB6A874D8C2A}" type="parTrans" cxnId="{E6FD566F-C557-41A0-B7FF-0AA05025659D}">
      <dgm:prSet/>
      <dgm:spPr/>
      <dgm:t>
        <a:bodyPr/>
        <a:lstStyle/>
        <a:p>
          <a:endParaRPr lang="en-US"/>
        </a:p>
      </dgm:t>
    </dgm:pt>
    <dgm:pt modelId="{5CB393A3-A967-451C-81A3-691CB05EB4F2}" type="sibTrans" cxnId="{E6FD566F-C557-41A0-B7FF-0AA05025659D}">
      <dgm:prSet/>
      <dgm:spPr/>
      <dgm:t>
        <a:bodyPr/>
        <a:lstStyle/>
        <a:p>
          <a:endParaRPr lang="en-US"/>
        </a:p>
      </dgm:t>
    </dgm:pt>
    <dgm:pt modelId="{A0CD2A8E-AE7D-4DE8-927D-58BA6882209E}" type="pres">
      <dgm:prSet presAssocID="{210B86F7-BDEC-4235-BDE9-ACB233E8679D}" presName="cycle" presStyleCnt="0">
        <dgm:presLayoutVars>
          <dgm:dir/>
          <dgm:resizeHandles val="exact"/>
        </dgm:presLayoutVars>
      </dgm:prSet>
      <dgm:spPr/>
    </dgm:pt>
    <dgm:pt modelId="{4A9399D3-0FC9-4BA9-B9DD-5A021433123C}" type="pres">
      <dgm:prSet presAssocID="{C7F3D931-63EE-4742-BCF6-066C756A1611}" presName="node" presStyleLbl="node1" presStyleIdx="0" presStyleCnt="3">
        <dgm:presLayoutVars>
          <dgm:bulletEnabled val="1"/>
        </dgm:presLayoutVars>
      </dgm:prSet>
      <dgm:spPr/>
    </dgm:pt>
    <dgm:pt modelId="{3C8394BE-83DA-40F5-AAD7-4E1A900962A7}" type="pres">
      <dgm:prSet presAssocID="{E00EA15E-865C-4283-9047-2B45B0E22918}" presName="sibTrans" presStyleLbl="sibTrans2D1" presStyleIdx="0" presStyleCnt="3"/>
      <dgm:spPr/>
    </dgm:pt>
    <dgm:pt modelId="{32439977-B746-4FF0-8CC2-A2FCB9D01A82}" type="pres">
      <dgm:prSet presAssocID="{E00EA15E-865C-4283-9047-2B45B0E22918}" presName="connectorText" presStyleLbl="sibTrans2D1" presStyleIdx="0" presStyleCnt="3"/>
      <dgm:spPr/>
    </dgm:pt>
    <dgm:pt modelId="{FA35F5FE-2D8F-44A8-9B3F-479951050E9F}" type="pres">
      <dgm:prSet presAssocID="{32EBBF2A-5C1D-4C10-8349-E6F9F6A1E599}" presName="node" presStyleLbl="node1" presStyleIdx="1" presStyleCnt="3">
        <dgm:presLayoutVars>
          <dgm:bulletEnabled val="1"/>
        </dgm:presLayoutVars>
      </dgm:prSet>
      <dgm:spPr/>
    </dgm:pt>
    <dgm:pt modelId="{18A487EF-F92C-4672-964D-05512A676239}" type="pres">
      <dgm:prSet presAssocID="{43378772-5E79-492E-9E84-776CF2283287}" presName="sibTrans" presStyleLbl="sibTrans2D1" presStyleIdx="1" presStyleCnt="3"/>
      <dgm:spPr/>
    </dgm:pt>
    <dgm:pt modelId="{830B785E-E798-43BA-A3BD-9807981E3231}" type="pres">
      <dgm:prSet presAssocID="{43378772-5E79-492E-9E84-776CF2283287}" presName="connectorText" presStyleLbl="sibTrans2D1" presStyleIdx="1" presStyleCnt="3"/>
      <dgm:spPr/>
    </dgm:pt>
    <dgm:pt modelId="{117EE6C2-5FBC-4549-9AB2-CA0F2F2358BB}" type="pres">
      <dgm:prSet presAssocID="{3594E4EE-8FC3-4B28-A2CD-0489609218ED}" presName="node" presStyleLbl="node1" presStyleIdx="2" presStyleCnt="3">
        <dgm:presLayoutVars>
          <dgm:bulletEnabled val="1"/>
        </dgm:presLayoutVars>
      </dgm:prSet>
      <dgm:spPr/>
    </dgm:pt>
    <dgm:pt modelId="{A975616F-4CAB-4A01-B0D8-E2576D716851}" type="pres">
      <dgm:prSet presAssocID="{512898F5-B48D-45BC-B195-63B3D6586182}" presName="sibTrans" presStyleLbl="sibTrans2D1" presStyleIdx="2" presStyleCnt="3"/>
      <dgm:spPr/>
    </dgm:pt>
    <dgm:pt modelId="{29B1F03F-762A-4D2A-A7A2-ADB70704C5D7}" type="pres">
      <dgm:prSet presAssocID="{512898F5-B48D-45BC-B195-63B3D6586182}" presName="connectorText" presStyleLbl="sibTrans2D1" presStyleIdx="2" presStyleCnt="3"/>
      <dgm:spPr/>
    </dgm:pt>
  </dgm:ptLst>
  <dgm:cxnLst>
    <dgm:cxn modelId="{2280370C-1D8B-485D-8A07-3CAA5BBD2CC1}" srcId="{210B86F7-BDEC-4235-BDE9-ACB233E8679D}" destId="{32EBBF2A-5C1D-4C10-8349-E6F9F6A1E599}" srcOrd="1" destOrd="0" parTransId="{66FC1EC7-3356-4ECC-AC10-65B8E4B037D5}" sibTransId="{43378772-5E79-492E-9E84-776CF2283287}"/>
    <dgm:cxn modelId="{FBA4140D-CFB7-42C4-A0C6-5C7BB20E358C}" type="presOf" srcId="{32EBBF2A-5C1D-4C10-8349-E6F9F6A1E599}" destId="{FA35F5FE-2D8F-44A8-9B3F-479951050E9F}" srcOrd="0" destOrd="0" presId="urn:microsoft.com/office/officeart/2005/8/layout/cycle2"/>
    <dgm:cxn modelId="{F566D60F-9385-493B-806B-C387B1B9D623}" type="presOf" srcId="{43378772-5E79-492E-9E84-776CF2283287}" destId="{18A487EF-F92C-4672-964D-05512A676239}" srcOrd="0" destOrd="0" presId="urn:microsoft.com/office/officeart/2005/8/layout/cycle2"/>
    <dgm:cxn modelId="{DA19791A-B857-4203-9854-062A87FAB35D}" type="presOf" srcId="{3594E4EE-8FC3-4B28-A2CD-0489609218ED}" destId="{117EE6C2-5FBC-4549-9AB2-CA0F2F2358BB}" srcOrd="0" destOrd="0" presId="urn:microsoft.com/office/officeart/2005/8/layout/cycle2"/>
    <dgm:cxn modelId="{7AAF3624-04EC-4D64-971E-644D634A4DA2}" type="presOf" srcId="{E00EA15E-865C-4283-9047-2B45B0E22918}" destId="{3C8394BE-83DA-40F5-AAD7-4E1A900962A7}" srcOrd="0" destOrd="0" presId="urn:microsoft.com/office/officeart/2005/8/layout/cycle2"/>
    <dgm:cxn modelId="{4129962B-6D7C-41F8-9DE6-163C6C328184}" type="presOf" srcId="{43378772-5E79-492E-9E84-776CF2283287}" destId="{830B785E-E798-43BA-A3BD-9807981E3231}" srcOrd="1" destOrd="0" presId="urn:microsoft.com/office/officeart/2005/8/layout/cycle2"/>
    <dgm:cxn modelId="{D0FD6E33-0C93-4F27-96B2-3767C2EEBC3E}" type="presOf" srcId="{C7F3D931-63EE-4742-BCF6-066C756A1611}" destId="{4A9399D3-0FC9-4BA9-B9DD-5A021433123C}" srcOrd="0" destOrd="0" presId="urn:microsoft.com/office/officeart/2005/8/layout/cycle2"/>
    <dgm:cxn modelId="{AF6ADC3E-1A44-4B00-925D-E3CF13219477}" type="presOf" srcId="{512898F5-B48D-45BC-B195-63B3D6586182}" destId="{29B1F03F-762A-4D2A-A7A2-ADB70704C5D7}" srcOrd="1" destOrd="0" presId="urn:microsoft.com/office/officeart/2005/8/layout/cycle2"/>
    <dgm:cxn modelId="{7246A15F-65AF-420B-AC26-4C74E3350EED}" srcId="{32EBBF2A-5C1D-4C10-8349-E6F9F6A1E599}" destId="{A489B2D5-696B-4D3C-BB2E-8DE5DD858232}" srcOrd="0" destOrd="0" parTransId="{33993B6B-EF55-4397-8D57-05C542EDB9A9}" sibTransId="{118A3359-C170-40FF-8AAB-26A65A7EAF0D}"/>
    <dgm:cxn modelId="{38ACA241-4DF3-4BB4-93BE-2BAE505BCCB7}" srcId="{32EBBF2A-5C1D-4C10-8349-E6F9F6A1E599}" destId="{E2872E04-C5E6-44B9-BCB2-5B1063E0C81E}" srcOrd="1" destOrd="0" parTransId="{6ABBF575-C7A1-4326-BACE-587E417230C4}" sibTransId="{E33EBCD9-09EE-46EC-9B94-77EEE13CEFA6}"/>
    <dgm:cxn modelId="{5E3E0164-4C44-4F21-BE81-B42CF289F723}" type="presOf" srcId="{E2ED700A-3360-4B21-9081-921B2DD44176}" destId="{117EE6C2-5FBC-4549-9AB2-CA0F2F2358BB}" srcOrd="0" destOrd="1" presId="urn:microsoft.com/office/officeart/2005/8/layout/cycle2"/>
    <dgm:cxn modelId="{E6FD566F-C557-41A0-B7FF-0AA05025659D}" srcId="{3594E4EE-8FC3-4B28-A2CD-0489609218ED}" destId="{FB33FC0B-C655-44A5-9F76-547771FAB0D3}" srcOrd="2" destOrd="0" parTransId="{99B66926-5A7F-467E-AE43-BB6A874D8C2A}" sibTransId="{5CB393A3-A967-451C-81A3-691CB05EB4F2}"/>
    <dgm:cxn modelId="{EB954B59-8268-4183-B552-97A4984C4B84}" type="presOf" srcId="{AD1FC7B7-6A4A-4445-96DE-2B21F7982FD2}" destId="{117EE6C2-5FBC-4549-9AB2-CA0F2F2358BB}" srcOrd="0" destOrd="2" presId="urn:microsoft.com/office/officeart/2005/8/layout/cycle2"/>
    <dgm:cxn modelId="{ABD9927E-DBCF-469E-81EE-41C8A7ECB5B4}" srcId="{C7F3D931-63EE-4742-BCF6-066C756A1611}" destId="{40DC657D-F888-426C-8134-7A18BA7C71A6}" srcOrd="0" destOrd="0" parTransId="{17E13287-34C0-41EA-A3E9-9F92FA83FD92}" sibTransId="{9643D189-3A87-4C2C-9198-E32F6BD271EB}"/>
    <dgm:cxn modelId="{CF8EE386-D819-411A-8689-A905B6645218}" srcId="{3594E4EE-8FC3-4B28-A2CD-0489609218ED}" destId="{E2ED700A-3360-4B21-9081-921B2DD44176}" srcOrd="0" destOrd="0" parTransId="{FC0F1F74-E361-43F3-91E1-1E16D975AFF1}" sibTransId="{1BD2BE10-7C67-47C0-98BB-6F90749430C9}"/>
    <dgm:cxn modelId="{30E2858E-1510-4FBA-B0D9-503C4914C3C2}" type="presOf" srcId="{E2872E04-C5E6-44B9-BCB2-5B1063E0C81E}" destId="{FA35F5FE-2D8F-44A8-9B3F-479951050E9F}" srcOrd="0" destOrd="2" presId="urn:microsoft.com/office/officeart/2005/8/layout/cycle2"/>
    <dgm:cxn modelId="{C595A5C2-85D1-451A-B33B-C5C4C84564CF}" type="presOf" srcId="{FB33FC0B-C655-44A5-9F76-547771FAB0D3}" destId="{117EE6C2-5FBC-4549-9AB2-CA0F2F2358BB}" srcOrd="0" destOrd="3" presId="urn:microsoft.com/office/officeart/2005/8/layout/cycle2"/>
    <dgm:cxn modelId="{7B1252C6-2DAD-458B-858E-F1E5738AE717}" type="presOf" srcId="{A489B2D5-696B-4D3C-BB2E-8DE5DD858232}" destId="{FA35F5FE-2D8F-44A8-9B3F-479951050E9F}" srcOrd="0" destOrd="1" presId="urn:microsoft.com/office/officeart/2005/8/layout/cycle2"/>
    <dgm:cxn modelId="{B0AB4CC8-25E8-4B6F-AAAA-1C6738E61CFF}" type="presOf" srcId="{E00EA15E-865C-4283-9047-2B45B0E22918}" destId="{32439977-B746-4FF0-8CC2-A2FCB9D01A82}" srcOrd="1" destOrd="0" presId="urn:microsoft.com/office/officeart/2005/8/layout/cycle2"/>
    <dgm:cxn modelId="{E063D4DE-5E84-4C19-A2D5-34043DCE78CB}" srcId="{3594E4EE-8FC3-4B28-A2CD-0489609218ED}" destId="{AD1FC7B7-6A4A-4445-96DE-2B21F7982FD2}" srcOrd="1" destOrd="0" parTransId="{6C81AF6A-F6FA-4F7E-A1FF-CB9FD656BA43}" sibTransId="{090727BD-1AB8-471A-95F7-3128184234AC}"/>
    <dgm:cxn modelId="{69CCDEDF-C622-40C9-AFF6-5F8B3BE846DF}" srcId="{210B86F7-BDEC-4235-BDE9-ACB233E8679D}" destId="{3594E4EE-8FC3-4B28-A2CD-0489609218ED}" srcOrd="2" destOrd="0" parTransId="{56907F2D-4540-404A-A111-BA0B8CB1A6C3}" sibTransId="{512898F5-B48D-45BC-B195-63B3D6586182}"/>
    <dgm:cxn modelId="{CD0DC1EB-F857-4757-A12E-5B066352F6C3}" srcId="{210B86F7-BDEC-4235-BDE9-ACB233E8679D}" destId="{C7F3D931-63EE-4742-BCF6-066C756A1611}" srcOrd="0" destOrd="0" parTransId="{99C1E701-3BF9-43D8-8ABD-31200341A3FB}" sibTransId="{E00EA15E-865C-4283-9047-2B45B0E22918}"/>
    <dgm:cxn modelId="{2EBF7EF1-B6A2-47FE-A464-2D64BA202A24}" type="presOf" srcId="{40DC657D-F888-426C-8134-7A18BA7C71A6}" destId="{4A9399D3-0FC9-4BA9-B9DD-5A021433123C}" srcOrd="0" destOrd="1" presId="urn:microsoft.com/office/officeart/2005/8/layout/cycle2"/>
    <dgm:cxn modelId="{C6D962FD-91B3-4CA1-B492-1EF4288A2ED8}" type="presOf" srcId="{512898F5-B48D-45BC-B195-63B3D6586182}" destId="{A975616F-4CAB-4A01-B0D8-E2576D716851}" srcOrd="0" destOrd="0" presId="urn:microsoft.com/office/officeart/2005/8/layout/cycle2"/>
    <dgm:cxn modelId="{5EF6D9FE-6CAC-442D-87A6-B6565D078A71}" type="presOf" srcId="{210B86F7-BDEC-4235-BDE9-ACB233E8679D}" destId="{A0CD2A8E-AE7D-4DE8-927D-58BA6882209E}" srcOrd="0" destOrd="0" presId="urn:microsoft.com/office/officeart/2005/8/layout/cycle2"/>
    <dgm:cxn modelId="{B6F2CDBE-572F-461B-9D35-8D1B8CFE7A21}" type="presParOf" srcId="{A0CD2A8E-AE7D-4DE8-927D-58BA6882209E}" destId="{4A9399D3-0FC9-4BA9-B9DD-5A021433123C}" srcOrd="0" destOrd="0" presId="urn:microsoft.com/office/officeart/2005/8/layout/cycle2"/>
    <dgm:cxn modelId="{3ECFBC39-1D09-453F-B4A6-6560D982378B}" type="presParOf" srcId="{A0CD2A8E-AE7D-4DE8-927D-58BA6882209E}" destId="{3C8394BE-83DA-40F5-AAD7-4E1A900962A7}" srcOrd="1" destOrd="0" presId="urn:microsoft.com/office/officeart/2005/8/layout/cycle2"/>
    <dgm:cxn modelId="{8CC11099-EEEF-4FBE-A496-8951F7182E82}" type="presParOf" srcId="{3C8394BE-83DA-40F5-AAD7-4E1A900962A7}" destId="{32439977-B746-4FF0-8CC2-A2FCB9D01A82}" srcOrd="0" destOrd="0" presId="urn:microsoft.com/office/officeart/2005/8/layout/cycle2"/>
    <dgm:cxn modelId="{0918F3AB-FBEB-45BE-AE85-0B4ED54B78BB}" type="presParOf" srcId="{A0CD2A8E-AE7D-4DE8-927D-58BA6882209E}" destId="{FA35F5FE-2D8F-44A8-9B3F-479951050E9F}" srcOrd="2" destOrd="0" presId="urn:microsoft.com/office/officeart/2005/8/layout/cycle2"/>
    <dgm:cxn modelId="{398B115D-D985-483F-9822-A9C883D5DC5C}" type="presParOf" srcId="{A0CD2A8E-AE7D-4DE8-927D-58BA6882209E}" destId="{18A487EF-F92C-4672-964D-05512A676239}" srcOrd="3" destOrd="0" presId="urn:microsoft.com/office/officeart/2005/8/layout/cycle2"/>
    <dgm:cxn modelId="{88DEE35C-A88C-4345-8C50-4C120E7078EC}" type="presParOf" srcId="{18A487EF-F92C-4672-964D-05512A676239}" destId="{830B785E-E798-43BA-A3BD-9807981E3231}" srcOrd="0" destOrd="0" presId="urn:microsoft.com/office/officeart/2005/8/layout/cycle2"/>
    <dgm:cxn modelId="{D607326C-38AC-42E5-AFD2-9E64AE8B634F}" type="presParOf" srcId="{A0CD2A8E-AE7D-4DE8-927D-58BA6882209E}" destId="{117EE6C2-5FBC-4549-9AB2-CA0F2F2358BB}" srcOrd="4" destOrd="0" presId="urn:microsoft.com/office/officeart/2005/8/layout/cycle2"/>
    <dgm:cxn modelId="{005427F8-6335-4185-837D-DFDD2CDD9E8F}" type="presParOf" srcId="{A0CD2A8E-AE7D-4DE8-927D-58BA6882209E}" destId="{A975616F-4CAB-4A01-B0D8-E2576D716851}" srcOrd="5" destOrd="0" presId="urn:microsoft.com/office/officeart/2005/8/layout/cycle2"/>
    <dgm:cxn modelId="{7BEED4D8-3726-486B-BB6B-34953476E46B}" type="presParOf" srcId="{A975616F-4CAB-4A01-B0D8-E2576D716851}" destId="{29B1F03F-762A-4D2A-A7A2-ADB70704C5D7}"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EEED91-FD45-422B-924B-6392FB4BE9A5}" type="doc">
      <dgm:prSet loTypeId="urn:microsoft.com/office/officeart/2005/8/layout/process5" loCatId="process" qsTypeId="urn:microsoft.com/office/officeart/2005/8/quickstyle/simple3" qsCatId="simple" csTypeId="urn:microsoft.com/office/officeart/2005/8/colors/accent2_1" csCatId="accent2" phldr="1"/>
      <dgm:spPr/>
      <dgm:t>
        <a:bodyPr/>
        <a:lstStyle/>
        <a:p>
          <a:endParaRPr lang="en-US"/>
        </a:p>
      </dgm:t>
    </dgm:pt>
    <dgm:pt modelId="{03AABF92-8DE0-4B53-86A4-33B9F4BF93F2}">
      <dgm:prSet/>
      <dgm:spPr/>
      <dgm:t>
        <a:bodyPr/>
        <a:lstStyle/>
        <a:p>
          <a:pPr rtl="0"/>
          <a:r>
            <a:rPr lang="en-US" b="1" dirty="0"/>
            <a:t>Provides a systematic method for characterizing a health problem</a:t>
          </a:r>
        </a:p>
      </dgm:t>
    </dgm:pt>
    <dgm:pt modelId="{FCF31D4F-9A6E-4F19-90C3-038B4E17A1D3}" type="parTrans" cxnId="{57A21A24-22B4-4CA6-B5BF-98C73EE291B3}">
      <dgm:prSet/>
      <dgm:spPr/>
      <dgm:t>
        <a:bodyPr/>
        <a:lstStyle/>
        <a:p>
          <a:endParaRPr lang="en-US"/>
        </a:p>
      </dgm:t>
    </dgm:pt>
    <dgm:pt modelId="{B3631E27-5669-42BB-B82B-7903A7D4DE18}" type="sibTrans" cxnId="{57A21A24-22B4-4CA6-B5BF-98C73EE291B3}">
      <dgm:prSet/>
      <dgm:spPr/>
      <dgm:t>
        <a:bodyPr/>
        <a:lstStyle/>
        <a:p>
          <a:endParaRPr lang="en-US"/>
        </a:p>
      </dgm:t>
    </dgm:pt>
    <dgm:pt modelId="{6F83AF73-B52A-44FF-AD31-647E97E4C4DD}">
      <dgm:prSet/>
      <dgm:spPr/>
      <dgm:t>
        <a:bodyPr/>
        <a:lstStyle/>
        <a:p>
          <a:pPr rtl="0"/>
          <a:r>
            <a:rPr lang="en-US" b="1" dirty="0"/>
            <a:t>Ensures understanding of the basic dimensions of a health problem</a:t>
          </a:r>
        </a:p>
      </dgm:t>
    </dgm:pt>
    <dgm:pt modelId="{E2E18B07-B2D3-40E5-913E-A0FB56E84FBB}" type="parTrans" cxnId="{1208E004-5D7E-4F40-89FC-B41C9CB5FBCF}">
      <dgm:prSet/>
      <dgm:spPr/>
      <dgm:t>
        <a:bodyPr/>
        <a:lstStyle/>
        <a:p>
          <a:endParaRPr lang="en-US"/>
        </a:p>
      </dgm:t>
    </dgm:pt>
    <dgm:pt modelId="{0E34D791-D079-418B-A606-B9DF18F00E66}" type="sibTrans" cxnId="{1208E004-5D7E-4F40-89FC-B41C9CB5FBCF}">
      <dgm:prSet/>
      <dgm:spPr/>
      <dgm:t>
        <a:bodyPr/>
        <a:lstStyle/>
        <a:p>
          <a:endParaRPr lang="en-US"/>
        </a:p>
      </dgm:t>
    </dgm:pt>
    <dgm:pt modelId="{84497A82-46A4-4D6A-BB45-4409558F118B}">
      <dgm:prSet/>
      <dgm:spPr/>
      <dgm:t>
        <a:bodyPr/>
        <a:lstStyle/>
        <a:p>
          <a:pPr rtl="0"/>
          <a:r>
            <a:rPr lang="en-US" b="1" dirty="0"/>
            <a:t>Helps identify populations at higher risk for the health problem</a:t>
          </a:r>
        </a:p>
      </dgm:t>
    </dgm:pt>
    <dgm:pt modelId="{23788608-2B41-4A4B-9F98-DE3CBA7E6E8F}" type="parTrans" cxnId="{3BD5733E-5CF7-4438-8531-FB57BB0EA109}">
      <dgm:prSet/>
      <dgm:spPr/>
      <dgm:t>
        <a:bodyPr/>
        <a:lstStyle/>
        <a:p>
          <a:endParaRPr lang="en-US"/>
        </a:p>
      </dgm:t>
    </dgm:pt>
    <dgm:pt modelId="{04462083-D390-420A-B83F-6108C05477D2}" type="sibTrans" cxnId="{3BD5733E-5CF7-4438-8531-FB57BB0EA109}">
      <dgm:prSet/>
      <dgm:spPr/>
      <dgm:t>
        <a:bodyPr/>
        <a:lstStyle/>
        <a:p>
          <a:endParaRPr lang="en-US"/>
        </a:p>
      </dgm:t>
    </dgm:pt>
    <dgm:pt modelId="{04239286-3AD0-4C71-A1D0-730ED3098120}">
      <dgm:prSet/>
      <dgm:spPr/>
      <dgm:t>
        <a:bodyPr/>
        <a:lstStyle/>
        <a:p>
          <a:pPr rtl="0"/>
          <a:r>
            <a:rPr lang="en-US" b="1" dirty="0"/>
            <a:t>Provides information useful for allocation of resources</a:t>
          </a:r>
        </a:p>
      </dgm:t>
    </dgm:pt>
    <dgm:pt modelId="{18075286-BC9F-4E71-8737-084B8478C537}" type="parTrans" cxnId="{86EC615D-39D6-493F-B220-131692D716AF}">
      <dgm:prSet/>
      <dgm:spPr/>
      <dgm:t>
        <a:bodyPr/>
        <a:lstStyle/>
        <a:p>
          <a:endParaRPr lang="en-US"/>
        </a:p>
      </dgm:t>
    </dgm:pt>
    <dgm:pt modelId="{54F6A850-BE68-48AC-BED5-484DA3399327}" type="sibTrans" cxnId="{86EC615D-39D6-493F-B220-131692D716AF}">
      <dgm:prSet/>
      <dgm:spPr/>
      <dgm:t>
        <a:bodyPr/>
        <a:lstStyle/>
        <a:p>
          <a:endParaRPr lang="en-US"/>
        </a:p>
      </dgm:t>
    </dgm:pt>
    <dgm:pt modelId="{5E48399C-4657-46E7-9876-A5ABD028DC90}">
      <dgm:prSet/>
      <dgm:spPr/>
      <dgm:t>
        <a:bodyPr/>
        <a:lstStyle/>
        <a:p>
          <a:pPr rtl="0"/>
          <a:r>
            <a:rPr lang="en-US" b="1" dirty="0"/>
            <a:t>Enables development of testable hypotheses</a:t>
          </a:r>
        </a:p>
      </dgm:t>
    </dgm:pt>
    <dgm:pt modelId="{2028CB25-2917-47C7-AA93-9A1063C9067A}" type="parTrans" cxnId="{D5015BE7-D86E-48E9-8F09-5AFCD19B2AF5}">
      <dgm:prSet/>
      <dgm:spPr/>
      <dgm:t>
        <a:bodyPr/>
        <a:lstStyle/>
        <a:p>
          <a:endParaRPr lang="en-US"/>
        </a:p>
      </dgm:t>
    </dgm:pt>
    <dgm:pt modelId="{2947EDFE-548A-4ECC-812B-FE143D0D2F9F}" type="sibTrans" cxnId="{D5015BE7-D86E-48E9-8F09-5AFCD19B2AF5}">
      <dgm:prSet/>
      <dgm:spPr/>
      <dgm:t>
        <a:bodyPr/>
        <a:lstStyle/>
        <a:p>
          <a:endParaRPr lang="en-US"/>
        </a:p>
      </dgm:t>
    </dgm:pt>
    <dgm:pt modelId="{F3E6E054-998C-4C13-B71A-FEEC823DD532}">
      <dgm:prSet/>
      <dgm:spPr/>
      <dgm:t>
        <a:bodyPr/>
        <a:lstStyle/>
        <a:p>
          <a:pPr rtl="0"/>
          <a:r>
            <a:rPr lang="en-US" b="1" dirty="0"/>
            <a:t>Identifies and clarifies disease entities</a:t>
          </a:r>
        </a:p>
      </dgm:t>
    </dgm:pt>
    <dgm:pt modelId="{9801E7B7-B3B1-4621-B677-D5BE2374D8CD}" type="parTrans" cxnId="{B2260FB2-E17A-4389-910D-933A5260C2F2}">
      <dgm:prSet/>
      <dgm:spPr/>
      <dgm:t>
        <a:bodyPr/>
        <a:lstStyle/>
        <a:p>
          <a:endParaRPr lang="en-US"/>
        </a:p>
      </dgm:t>
    </dgm:pt>
    <dgm:pt modelId="{C67EC920-9194-47B7-8891-9583355B0401}" type="sibTrans" cxnId="{B2260FB2-E17A-4389-910D-933A5260C2F2}">
      <dgm:prSet/>
      <dgm:spPr/>
      <dgm:t>
        <a:bodyPr/>
        <a:lstStyle/>
        <a:p>
          <a:endParaRPr lang="en-US"/>
        </a:p>
      </dgm:t>
    </dgm:pt>
    <dgm:pt modelId="{09A77784-78AA-4C19-9BC1-DAEAE9BF0259}">
      <dgm:prSet/>
      <dgm:spPr/>
      <dgm:t>
        <a:bodyPr/>
        <a:lstStyle/>
        <a:p>
          <a:pPr rtl="0"/>
          <a:r>
            <a:rPr lang="en-US" b="1" dirty="0"/>
            <a:t>Describes transmission, distribution and evolution (natural history) of disease</a:t>
          </a:r>
        </a:p>
      </dgm:t>
    </dgm:pt>
    <dgm:pt modelId="{B835290E-8F1A-409D-980F-934EEBF69793}" type="parTrans" cxnId="{7E6F5785-9E9A-40C0-B4BA-99B39A9BDAF8}">
      <dgm:prSet/>
      <dgm:spPr/>
      <dgm:t>
        <a:bodyPr/>
        <a:lstStyle/>
        <a:p>
          <a:endParaRPr lang="en-US"/>
        </a:p>
      </dgm:t>
    </dgm:pt>
    <dgm:pt modelId="{B7B1C5B4-1DC2-41D5-8B2D-7A2733FFF2D8}" type="sibTrans" cxnId="{7E6F5785-9E9A-40C0-B4BA-99B39A9BDAF8}">
      <dgm:prSet/>
      <dgm:spPr/>
      <dgm:t>
        <a:bodyPr/>
        <a:lstStyle/>
        <a:p>
          <a:endParaRPr lang="en-US"/>
        </a:p>
      </dgm:t>
    </dgm:pt>
    <dgm:pt modelId="{7C96F1AC-70F0-4EF8-B686-9193A1222854}" type="pres">
      <dgm:prSet presAssocID="{DAEEED91-FD45-422B-924B-6392FB4BE9A5}" presName="diagram" presStyleCnt="0">
        <dgm:presLayoutVars>
          <dgm:dir/>
          <dgm:resizeHandles val="exact"/>
        </dgm:presLayoutVars>
      </dgm:prSet>
      <dgm:spPr/>
    </dgm:pt>
    <dgm:pt modelId="{51FFC798-EFED-4F12-802B-147AB8F0FF66}" type="pres">
      <dgm:prSet presAssocID="{03AABF92-8DE0-4B53-86A4-33B9F4BF93F2}" presName="node" presStyleLbl="node1" presStyleIdx="0" presStyleCnt="7">
        <dgm:presLayoutVars>
          <dgm:bulletEnabled val="1"/>
        </dgm:presLayoutVars>
      </dgm:prSet>
      <dgm:spPr/>
    </dgm:pt>
    <dgm:pt modelId="{1D18086E-460D-420B-AE0D-6096B2B21EE5}" type="pres">
      <dgm:prSet presAssocID="{B3631E27-5669-42BB-B82B-7903A7D4DE18}" presName="sibTrans" presStyleLbl="sibTrans2D1" presStyleIdx="0" presStyleCnt="6"/>
      <dgm:spPr/>
    </dgm:pt>
    <dgm:pt modelId="{DC9B8EC7-DA7E-499B-8150-1E07549B6F39}" type="pres">
      <dgm:prSet presAssocID="{B3631E27-5669-42BB-B82B-7903A7D4DE18}" presName="connectorText" presStyleLbl="sibTrans2D1" presStyleIdx="0" presStyleCnt="6"/>
      <dgm:spPr/>
    </dgm:pt>
    <dgm:pt modelId="{46417B88-FFB1-4F97-8508-8264A9C1FA55}" type="pres">
      <dgm:prSet presAssocID="{6F83AF73-B52A-44FF-AD31-647E97E4C4DD}" presName="node" presStyleLbl="node1" presStyleIdx="1" presStyleCnt="7">
        <dgm:presLayoutVars>
          <dgm:bulletEnabled val="1"/>
        </dgm:presLayoutVars>
      </dgm:prSet>
      <dgm:spPr/>
    </dgm:pt>
    <dgm:pt modelId="{AF99C8D1-A80B-44BA-A64C-8774AAC1A700}" type="pres">
      <dgm:prSet presAssocID="{0E34D791-D079-418B-A606-B9DF18F00E66}" presName="sibTrans" presStyleLbl="sibTrans2D1" presStyleIdx="1" presStyleCnt="6"/>
      <dgm:spPr/>
    </dgm:pt>
    <dgm:pt modelId="{124A8A53-5392-4CA0-9235-4134A777E90B}" type="pres">
      <dgm:prSet presAssocID="{0E34D791-D079-418B-A606-B9DF18F00E66}" presName="connectorText" presStyleLbl="sibTrans2D1" presStyleIdx="1" presStyleCnt="6"/>
      <dgm:spPr/>
    </dgm:pt>
    <dgm:pt modelId="{2A9E82B6-E478-4713-B54C-CAD40885ED6C}" type="pres">
      <dgm:prSet presAssocID="{84497A82-46A4-4D6A-BB45-4409558F118B}" presName="node" presStyleLbl="node1" presStyleIdx="2" presStyleCnt="7">
        <dgm:presLayoutVars>
          <dgm:bulletEnabled val="1"/>
        </dgm:presLayoutVars>
      </dgm:prSet>
      <dgm:spPr/>
    </dgm:pt>
    <dgm:pt modelId="{77C9E3FB-A408-4FF2-8299-6EFD771609F1}" type="pres">
      <dgm:prSet presAssocID="{04462083-D390-420A-B83F-6108C05477D2}" presName="sibTrans" presStyleLbl="sibTrans2D1" presStyleIdx="2" presStyleCnt="6"/>
      <dgm:spPr/>
    </dgm:pt>
    <dgm:pt modelId="{AC090C73-C7BD-445D-A90D-ABA64AFF693C}" type="pres">
      <dgm:prSet presAssocID="{04462083-D390-420A-B83F-6108C05477D2}" presName="connectorText" presStyleLbl="sibTrans2D1" presStyleIdx="2" presStyleCnt="6"/>
      <dgm:spPr/>
    </dgm:pt>
    <dgm:pt modelId="{9F2708C6-AD17-47DE-B8A1-378D21D1DB15}" type="pres">
      <dgm:prSet presAssocID="{04239286-3AD0-4C71-A1D0-730ED3098120}" presName="node" presStyleLbl="node1" presStyleIdx="3" presStyleCnt="7">
        <dgm:presLayoutVars>
          <dgm:bulletEnabled val="1"/>
        </dgm:presLayoutVars>
      </dgm:prSet>
      <dgm:spPr/>
    </dgm:pt>
    <dgm:pt modelId="{EEDBB7D5-F011-494A-A01B-406F57CE3461}" type="pres">
      <dgm:prSet presAssocID="{54F6A850-BE68-48AC-BED5-484DA3399327}" presName="sibTrans" presStyleLbl="sibTrans2D1" presStyleIdx="3" presStyleCnt="6"/>
      <dgm:spPr/>
    </dgm:pt>
    <dgm:pt modelId="{C78FA335-B7F4-4C20-BC7B-5FAFBC3DD2A5}" type="pres">
      <dgm:prSet presAssocID="{54F6A850-BE68-48AC-BED5-484DA3399327}" presName="connectorText" presStyleLbl="sibTrans2D1" presStyleIdx="3" presStyleCnt="6"/>
      <dgm:spPr/>
    </dgm:pt>
    <dgm:pt modelId="{93DFDB85-AA1F-43F2-8177-4070BABD14D8}" type="pres">
      <dgm:prSet presAssocID="{5E48399C-4657-46E7-9876-A5ABD028DC90}" presName="node" presStyleLbl="node1" presStyleIdx="4" presStyleCnt="7">
        <dgm:presLayoutVars>
          <dgm:bulletEnabled val="1"/>
        </dgm:presLayoutVars>
      </dgm:prSet>
      <dgm:spPr/>
    </dgm:pt>
    <dgm:pt modelId="{A1879F57-E485-4D00-B973-F221F45FB431}" type="pres">
      <dgm:prSet presAssocID="{2947EDFE-548A-4ECC-812B-FE143D0D2F9F}" presName="sibTrans" presStyleLbl="sibTrans2D1" presStyleIdx="4" presStyleCnt="6"/>
      <dgm:spPr/>
    </dgm:pt>
    <dgm:pt modelId="{BDD78974-D076-4ACC-A44E-2C82F32B1E1E}" type="pres">
      <dgm:prSet presAssocID="{2947EDFE-548A-4ECC-812B-FE143D0D2F9F}" presName="connectorText" presStyleLbl="sibTrans2D1" presStyleIdx="4" presStyleCnt="6"/>
      <dgm:spPr/>
    </dgm:pt>
    <dgm:pt modelId="{2363E616-ADC5-4868-896C-EAD179C4186C}" type="pres">
      <dgm:prSet presAssocID="{F3E6E054-998C-4C13-B71A-FEEC823DD532}" presName="node" presStyleLbl="node1" presStyleIdx="5" presStyleCnt="7">
        <dgm:presLayoutVars>
          <dgm:bulletEnabled val="1"/>
        </dgm:presLayoutVars>
      </dgm:prSet>
      <dgm:spPr/>
    </dgm:pt>
    <dgm:pt modelId="{1B859D11-3833-419A-91CA-4797570C8DE1}" type="pres">
      <dgm:prSet presAssocID="{C67EC920-9194-47B7-8891-9583355B0401}" presName="sibTrans" presStyleLbl="sibTrans2D1" presStyleIdx="5" presStyleCnt="6"/>
      <dgm:spPr/>
    </dgm:pt>
    <dgm:pt modelId="{417DDBF3-4462-47B8-AEF8-938207682590}" type="pres">
      <dgm:prSet presAssocID="{C67EC920-9194-47B7-8891-9583355B0401}" presName="connectorText" presStyleLbl="sibTrans2D1" presStyleIdx="5" presStyleCnt="6"/>
      <dgm:spPr/>
    </dgm:pt>
    <dgm:pt modelId="{D036C049-03C7-4151-B0C3-E5BBFF2CEAFD}" type="pres">
      <dgm:prSet presAssocID="{09A77784-78AA-4C19-9BC1-DAEAE9BF0259}" presName="node" presStyleLbl="node1" presStyleIdx="6" presStyleCnt="7">
        <dgm:presLayoutVars>
          <dgm:bulletEnabled val="1"/>
        </dgm:presLayoutVars>
      </dgm:prSet>
      <dgm:spPr/>
    </dgm:pt>
  </dgm:ptLst>
  <dgm:cxnLst>
    <dgm:cxn modelId="{C7081C01-E5EE-49EE-BC8C-7156FC3859D9}" type="presOf" srcId="{04462083-D390-420A-B83F-6108C05477D2}" destId="{77C9E3FB-A408-4FF2-8299-6EFD771609F1}" srcOrd="0" destOrd="0" presId="urn:microsoft.com/office/officeart/2005/8/layout/process5"/>
    <dgm:cxn modelId="{1208E004-5D7E-4F40-89FC-B41C9CB5FBCF}" srcId="{DAEEED91-FD45-422B-924B-6392FB4BE9A5}" destId="{6F83AF73-B52A-44FF-AD31-647E97E4C4DD}" srcOrd="1" destOrd="0" parTransId="{E2E18B07-B2D3-40E5-913E-A0FB56E84FBB}" sibTransId="{0E34D791-D079-418B-A606-B9DF18F00E66}"/>
    <dgm:cxn modelId="{146CAA0D-116A-4DDF-8450-C5E36FF31DD0}" type="presOf" srcId="{04462083-D390-420A-B83F-6108C05477D2}" destId="{AC090C73-C7BD-445D-A90D-ABA64AFF693C}" srcOrd="1" destOrd="0" presId="urn:microsoft.com/office/officeart/2005/8/layout/process5"/>
    <dgm:cxn modelId="{BC81571A-6F34-4BA5-BEC6-04156FF5A185}" type="presOf" srcId="{C67EC920-9194-47B7-8891-9583355B0401}" destId="{417DDBF3-4462-47B8-AEF8-938207682590}" srcOrd="1" destOrd="0" presId="urn:microsoft.com/office/officeart/2005/8/layout/process5"/>
    <dgm:cxn modelId="{58372B1C-BDB0-490D-AF40-1D3491D63CCF}" type="presOf" srcId="{0E34D791-D079-418B-A606-B9DF18F00E66}" destId="{AF99C8D1-A80B-44BA-A64C-8774AAC1A700}" srcOrd="0" destOrd="0" presId="urn:microsoft.com/office/officeart/2005/8/layout/process5"/>
    <dgm:cxn modelId="{57A21A24-22B4-4CA6-B5BF-98C73EE291B3}" srcId="{DAEEED91-FD45-422B-924B-6392FB4BE9A5}" destId="{03AABF92-8DE0-4B53-86A4-33B9F4BF93F2}" srcOrd="0" destOrd="0" parTransId="{FCF31D4F-9A6E-4F19-90C3-038B4E17A1D3}" sibTransId="{B3631E27-5669-42BB-B82B-7903A7D4DE18}"/>
    <dgm:cxn modelId="{1CAB7433-6997-4D0C-95A4-68F2098FE454}" type="presOf" srcId="{03AABF92-8DE0-4B53-86A4-33B9F4BF93F2}" destId="{51FFC798-EFED-4F12-802B-147AB8F0FF66}" srcOrd="0" destOrd="0" presId="urn:microsoft.com/office/officeart/2005/8/layout/process5"/>
    <dgm:cxn modelId="{29AD0C3B-F1CD-4528-879C-FB1CA117B482}" type="presOf" srcId="{F3E6E054-998C-4C13-B71A-FEEC823DD532}" destId="{2363E616-ADC5-4868-896C-EAD179C4186C}" srcOrd="0" destOrd="0" presId="urn:microsoft.com/office/officeart/2005/8/layout/process5"/>
    <dgm:cxn modelId="{3BD5733E-5CF7-4438-8531-FB57BB0EA109}" srcId="{DAEEED91-FD45-422B-924B-6392FB4BE9A5}" destId="{84497A82-46A4-4D6A-BB45-4409558F118B}" srcOrd="2" destOrd="0" parTransId="{23788608-2B41-4A4B-9F98-DE3CBA7E6E8F}" sibTransId="{04462083-D390-420A-B83F-6108C05477D2}"/>
    <dgm:cxn modelId="{86EC615D-39D6-493F-B220-131692D716AF}" srcId="{DAEEED91-FD45-422B-924B-6392FB4BE9A5}" destId="{04239286-3AD0-4C71-A1D0-730ED3098120}" srcOrd="3" destOrd="0" parTransId="{18075286-BC9F-4E71-8737-084B8478C537}" sibTransId="{54F6A850-BE68-48AC-BED5-484DA3399327}"/>
    <dgm:cxn modelId="{F8674D6D-956A-4CD2-B973-BBED1A1C65B8}" type="presOf" srcId="{C67EC920-9194-47B7-8891-9583355B0401}" destId="{1B859D11-3833-419A-91CA-4797570C8DE1}" srcOrd="0" destOrd="0" presId="urn:microsoft.com/office/officeart/2005/8/layout/process5"/>
    <dgm:cxn modelId="{1238776D-B62E-49EB-8BAE-21639318666A}" type="presOf" srcId="{6F83AF73-B52A-44FF-AD31-647E97E4C4DD}" destId="{46417B88-FFB1-4F97-8508-8264A9C1FA55}" srcOrd="0" destOrd="0" presId="urn:microsoft.com/office/officeart/2005/8/layout/process5"/>
    <dgm:cxn modelId="{F45B166E-C6CD-47BF-9A25-5CCA3D47FD56}" type="presOf" srcId="{DAEEED91-FD45-422B-924B-6392FB4BE9A5}" destId="{7C96F1AC-70F0-4EF8-B686-9193A1222854}" srcOrd="0" destOrd="0" presId="urn:microsoft.com/office/officeart/2005/8/layout/process5"/>
    <dgm:cxn modelId="{7AC26171-4FB9-4405-A490-1D8E6081EFA9}" type="presOf" srcId="{84497A82-46A4-4D6A-BB45-4409558F118B}" destId="{2A9E82B6-E478-4713-B54C-CAD40885ED6C}" srcOrd="0" destOrd="0" presId="urn:microsoft.com/office/officeart/2005/8/layout/process5"/>
    <dgm:cxn modelId="{9FB93058-EECF-4967-8136-7AC18E45787A}" type="presOf" srcId="{2947EDFE-548A-4ECC-812B-FE143D0D2F9F}" destId="{BDD78974-D076-4ACC-A44E-2C82F32B1E1E}" srcOrd="1" destOrd="0" presId="urn:microsoft.com/office/officeart/2005/8/layout/process5"/>
    <dgm:cxn modelId="{7E6F5785-9E9A-40C0-B4BA-99B39A9BDAF8}" srcId="{DAEEED91-FD45-422B-924B-6392FB4BE9A5}" destId="{09A77784-78AA-4C19-9BC1-DAEAE9BF0259}" srcOrd="6" destOrd="0" parTransId="{B835290E-8F1A-409D-980F-934EEBF69793}" sibTransId="{B7B1C5B4-1DC2-41D5-8B2D-7A2733FFF2D8}"/>
    <dgm:cxn modelId="{D72B9289-8C0B-4D9B-BFAA-5DAECD923E6C}" type="presOf" srcId="{2947EDFE-548A-4ECC-812B-FE143D0D2F9F}" destId="{A1879F57-E485-4D00-B973-F221F45FB431}" srcOrd="0" destOrd="0" presId="urn:microsoft.com/office/officeart/2005/8/layout/process5"/>
    <dgm:cxn modelId="{4C81D88B-D9AA-4D9A-AD7D-21A6DC432542}" type="presOf" srcId="{04239286-3AD0-4C71-A1D0-730ED3098120}" destId="{9F2708C6-AD17-47DE-B8A1-378D21D1DB15}" srcOrd="0" destOrd="0" presId="urn:microsoft.com/office/officeart/2005/8/layout/process5"/>
    <dgm:cxn modelId="{73DB038F-1402-4A43-B7E9-9752A9CF3A22}" type="presOf" srcId="{B3631E27-5669-42BB-B82B-7903A7D4DE18}" destId="{1D18086E-460D-420B-AE0D-6096B2B21EE5}" srcOrd="0" destOrd="0" presId="urn:microsoft.com/office/officeart/2005/8/layout/process5"/>
    <dgm:cxn modelId="{64172FA8-1311-44F5-B726-A08084052C48}" type="presOf" srcId="{B3631E27-5669-42BB-B82B-7903A7D4DE18}" destId="{DC9B8EC7-DA7E-499B-8150-1E07549B6F39}" srcOrd="1" destOrd="0" presId="urn:microsoft.com/office/officeart/2005/8/layout/process5"/>
    <dgm:cxn modelId="{24DB19B0-FE2B-48C2-AA5A-DE22D97812AF}" type="presOf" srcId="{0E34D791-D079-418B-A606-B9DF18F00E66}" destId="{124A8A53-5392-4CA0-9235-4134A777E90B}" srcOrd="1" destOrd="0" presId="urn:microsoft.com/office/officeart/2005/8/layout/process5"/>
    <dgm:cxn modelId="{B2260FB2-E17A-4389-910D-933A5260C2F2}" srcId="{DAEEED91-FD45-422B-924B-6392FB4BE9A5}" destId="{F3E6E054-998C-4C13-B71A-FEEC823DD532}" srcOrd="5" destOrd="0" parTransId="{9801E7B7-B3B1-4621-B677-D5BE2374D8CD}" sibTransId="{C67EC920-9194-47B7-8891-9583355B0401}"/>
    <dgm:cxn modelId="{B4D7BABA-E95F-4A7F-8335-1E1EFC30D5F3}" type="presOf" srcId="{5E48399C-4657-46E7-9876-A5ABD028DC90}" destId="{93DFDB85-AA1F-43F2-8177-4070BABD14D8}" srcOrd="0" destOrd="0" presId="urn:microsoft.com/office/officeart/2005/8/layout/process5"/>
    <dgm:cxn modelId="{F058A7C2-55EE-4372-960D-3AA3FA0D5092}" type="presOf" srcId="{54F6A850-BE68-48AC-BED5-484DA3399327}" destId="{EEDBB7D5-F011-494A-A01B-406F57CE3461}" srcOrd="0" destOrd="0" presId="urn:microsoft.com/office/officeart/2005/8/layout/process5"/>
    <dgm:cxn modelId="{D5015BE7-D86E-48E9-8F09-5AFCD19B2AF5}" srcId="{DAEEED91-FD45-422B-924B-6392FB4BE9A5}" destId="{5E48399C-4657-46E7-9876-A5ABD028DC90}" srcOrd="4" destOrd="0" parTransId="{2028CB25-2917-47C7-AA93-9A1063C9067A}" sibTransId="{2947EDFE-548A-4ECC-812B-FE143D0D2F9F}"/>
    <dgm:cxn modelId="{CC3D24EA-D151-42B5-8A22-18EDA8A63BC5}" type="presOf" srcId="{54F6A850-BE68-48AC-BED5-484DA3399327}" destId="{C78FA335-B7F4-4C20-BC7B-5FAFBC3DD2A5}" srcOrd="1" destOrd="0" presId="urn:microsoft.com/office/officeart/2005/8/layout/process5"/>
    <dgm:cxn modelId="{45331FF7-5363-40FA-A9D7-BA6CF25DC07E}" type="presOf" srcId="{09A77784-78AA-4C19-9BC1-DAEAE9BF0259}" destId="{D036C049-03C7-4151-B0C3-E5BBFF2CEAFD}" srcOrd="0" destOrd="0" presId="urn:microsoft.com/office/officeart/2005/8/layout/process5"/>
    <dgm:cxn modelId="{7907EAB5-DC96-437F-96F0-D31A96B3C371}" type="presParOf" srcId="{7C96F1AC-70F0-4EF8-B686-9193A1222854}" destId="{51FFC798-EFED-4F12-802B-147AB8F0FF66}" srcOrd="0" destOrd="0" presId="urn:microsoft.com/office/officeart/2005/8/layout/process5"/>
    <dgm:cxn modelId="{5E68B7D4-DBCC-4E36-9CEE-1A322560369D}" type="presParOf" srcId="{7C96F1AC-70F0-4EF8-B686-9193A1222854}" destId="{1D18086E-460D-420B-AE0D-6096B2B21EE5}" srcOrd="1" destOrd="0" presId="urn:microsoft.com/office/officeart/2005/8/layout/process5"/>
    <dgm:cxn modelId="{AFA835A4-C608-4776-B5CA-87E94CB8261F}" type="presParOf" srcId="{1D18086E-460D-420B-AE0D-6096B2B21EE5}" destId="{DC9B8EC7-DA7E-499B-8150-1E07549B6F39}" srcOrd="0" destOrd="0" presId="urn:microsoft.com/office/officeart/2005/8/layout/process5"/>
    <dgm:cxn modelId="{32CEC4C1-66CE-4367-A9A6-A8B86CDD896C}" type="presParOf" srcId="{7C96F1AC-70F0-4EF8-B686-9193A1222854}" destId="{46417B88-FFB1-4F97-8508-8264A9C1FA55}" srcOrd="2" destOrd="0" presId="urn:microsoft.com/office/officeart/2005/8/layout/process5"/>
    <dgm:cxn modelId="{5A831DF7-781A-484A-A9E0-1F1A98D18DBC}" type="presParOf" srcId="{7C96F1AC-70F0-4EF8-B686-9193A1222854}" destId="{AF99C8D1-A80B-44BA-A64C-8774AAC1A700}" srcOrd="3" destOrd="0" presId="urn:microsoft.com/office/officeart/2005/8/layout/process5"/>
    <dgm:cxn modelId="{BDE314A7-6597-475A-B05A-92E448DF1525}" type="presParOf" srcId="{AF99C8D1-A80B-44BA-A64C-8774AAC1A700}" destId="{124A8A53-5392-4CA0-9235-4134A777E90B}" srcOrd="0" destOrd="0" presId="urn:microsoft.com/office/officeart/2005/8/layout/process5"/>
    <dgm:cxn modelId="{AA437ED8-467D-41B6-BC7F-120B78BDFE22}" type="presParOf" srcId="{7C96F1AC-70F0-4EF8-B686-9193A1222854}" destId="{2A9E82B6-E478-4713-B54C-CAD40885ED6C}" srcOrd="4" destOrd="0" presId="urn:microsoft.com/office/officeart/2005/8/layout/process5"/>
    <dgm:cxn modelId="{391A0467-CF27-4D6A-A3F2-E8FBCB287201}" type="presParOf" srcId="{7C96F1AC-70F0-4EF8-B686-9193A1222854}" destId="{77C9E3FB-A408-4FF2-8299-6EFD771609F1}" srcOrd="5" destOrd="0" presId="urn:microsoft.com/office/officeart/2005/8/layout/process5"/>
    <dgm:cxn modelId="{63A9AAF0-1F7E-4AC0-872F-1280F3897EB6}" type="presParOf" srcId="{77C9E3FB-A408-4FF2-8299-6EFD771609F1}" destId="{AC090C73-C7BD-445D-A90D-ABA64AFF693C}" srcOrd="0" destOrd="0" presId="urn:microsoft.com/office/officeart/2005/8/layout/process5"/>
    <dgm:cxn modelId="{7E2E003F-8B37-4DAE-955D-834F7789F653}" type="presParOf" srcId="{7C96F1AC-70F0-4EF8-B686-9193A1222854}" destId="{9F2708C6-AD17-47DE-B8A1-378D21D1DB15}" srcOrd="6" destOrd="0" presId="urn:microsoft.com/office/officeart/2005/8/layout/process5"/>
    <dgm:cxn modelId="{310139F3-8B34-4D9E-B5B4-3EA432F973D4}" type="presParOf" srcId="{7C96F1AC-70F0-4EF8-B686-9193A1222854}" destId="{EEDBB7D5-F011-494A-A01B-406F57CE3461}" srcOrd="7" destOrd="0" presId="urn:microsoft.com/office/officeart/2005/8/layout/process5"/>
    <dgm:cxn modelId="{08A54F2D-AF48-47EC-8B0F-C77C026029DA}" type="presParOf" srcId="{EEDBB7D5-F011-494A-A01B-406F57CE3461}" destId="{C78FA335-B7F4-4C20-BC7B-5FAFBC3DD2A5}" srcOrd="0" destOrd="0" presId="urn:microsoft.com/office/officeart/2005/8/layout/process5"/>
    <dgm:cxn modelId="{F0E713FD-C6D5-4536-8F5C-F3E168DD8B94}" type="presParOf" srcId="{7C96F1AC-70F0-4EF8-B686-9193A1222854}" destId="{93DFDB85-AA1F-43F2-8177-4070BABD14D8}" srcOrd="8" destOrd="0" presId="urn:microsoft.com/office/officeart/2005/8/layout/process5"/>
    <dgm:cxn modelId="{41A6EC23-78EB-4FC7-B7F0-B067F581D0FA}" type="presParOf" srcId="{7C96F1AC-70F0-4EF8-B686-9193A1222854}" destId="{A1879F57-E485-4D00-B973-F221F45FB431}" srcOrd="9" destOrd="0" presId="urn:microsoft.com/office/officeart/2005/8/layout/process5"/>
    <dgm:cxn modelId="{BE44D119-110A-4CFD-BC71-ABD577E1413F}" type="presParOf" srcId="{A1879F57-E485-4D00-B973-F221F45FB431}" destId="{BDD78974-D076-4ACC-A44E-2C82F32B1E1E}" srcOrd="0" destOrd="0" presId="urn:microsoft.com/office/officeart/2005/8/layout/process5"/>
    <dgm:cxn modelId="{6B3792E6-A20A-4D10-B58A-7554565BEDD5}" type="presParOf" srcId="{7C96F1AC-70F0-4EF8-B686-9193A1222854}" destId="{2363E616-ADC5-4868-896C-EAD179C4186C}" srcOrd="10" destOrd="0" presId="urn:microsoft.com/office/officeart/2005/8/layout/process5"/>
    <dgm:cxn modelId="{036CF85D-CD82-4FD1-83C5-731D902047AA}" type="presParOf" srcId="{7C96F1AC-70F0-4EF8-B686-9193A1222854}" destId="{1B859D11-3833-419A-91CA-4797570C8DE1}" srcOrd="11" destOrd="0" presId="urn:microsoft.com/office/officeart/2005/8/layout/process5"/>
    <dgm:cxn modelId="{313C447E-3C8E-495C-9A63-D63ED82D0B45}" type="presParOf" srcId="{1B859D11-3833-419A-91CA-4797570C8DE1}" destId="{417DDBF3-4462-47B8-AEF8-938207682590}" srcOrd="0" destOrd="0" presId="urn:microsoft.com/office/officeart/2005/8/layout/process5"/>
    <dgm:cxn modelId="{4AF4EF78-6CE6-42C5-A65F-49F3B30F0960}" type="presParOf" srcId="{7C96F1AC-70F0-4EF8-B686-9193A1222854}" destId="{D036C049-03C7-4151-B0C3-E5BBFF2CEAFD}"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8EE00D-9306-4FDA-A1C1-86CF6AE9AB02}" type="doc">
      <dgm:prSet loTypeId="urn:microsoft.com/office/officeart/2016/7/layout/RepeatingBendingProcessNew" loCatId="process" qsTypeId="urn:microsoft.com/office/officeart/2005/8/quickstyle/simple3" qsCatId="simple" csTypeId="urn:microsoft.com/office/officeart/2005/8/colors/accent5_3" csCatId="accent5"/>
      <dgm:spPr/>
      <dgm:t>
        <a:bodyPr/>
        <a:lstStyle/>
        <a:p>
          <a:endParaRPr lang="en-US"/>
        </a:p>
      </dgm:t>
    </dgm:pt>
    <dgm:pt modelId="{D588E9DB-5821-469A-9AFD-03D96C8CABFA}">
      <dgm:prSet/>
      <dgm:spPr/>
      <dgm:t>
        <a:bodyPr/>
        <a:lstStyle/>
        <a:p>
          <a:pPr rtl="0"/>
          <a:r>
            <a:rPr lang="en-US" b="1" dirty="0"/>
            <a:t>Can be descriptive and analytical design</a:t>
          </a:r>
        </a:p>
      </dgm:t>
    </dgm:pt>
    <dgm:pt modelId="{6CEEA6DE-A7FB-4040-8F4B-B1FFEE87B981}" type="parTrans" cxnId="{0C59592E-4F90-489D-8C43-C1C3E99328D7}">
      <dgm:prSet/>
      <dgm:spPr/>
      <dgm:t>
        <a:bodyPr/>
        <a:lstStyle/>
        <a:p>
          <a:endParaRPr lang="en-US"/>
        </a:p>
      </dgm:t>
    </dgm:pt>
    <dgm:pt modelId="{5B5D049A-9724-439C-BE2A-871D6BA56899}" type="sibTrans" cxnId="{0C59592E-4F90-489D-8C43-C1C3E99328D7}">
      <dgm:prSet/>
      <dgm:spPr/>
      <dgm:t>
        <a:bodyPr/>
        <a:lstStyle/>
        <a:p>
          <a:endParaRPr lang="en-US"/>
        </a:p>
      </dgm:t>
    </dgm:pt>
    <dgm:pt modelId="{4E655BAD-12E5-401A-B3D3-1870AB6FEE66}">
      <dgm:prSet/>
      <dgm:spPr/>
      <dgm:t>
        <a:bodyPr/>
        <a:lstStyle/>
        <a:p>
          <a:pPr rtl="0"/>
          <a:r>
            <a:rPr lang="en-US" b="1" dirty="0"/>
            <a:t>Investigate the association between a putative risk factor and a health outcome</a:t>
          </a:r>
        </a:p>
      </dgm:t>
    </dgm:pt>
    <dgm:pt modelId="{C9CB7A6C-685F-4488-8A7B-3BE6EE532B3E}" type="parTrans" cxnId="{383B94CB-A102-4344-A57D-EA7D3BF81720}">
      <dgm:prSet/>
      <dgm:spPr/>
      <dgm:t>
        <a:bodyPr/>
        <a:lstStyle/>
        <a:p>
          <a:endParaRPr lang="en-US"/>
        </a:p>
      </dgm:t>
    </dgm:pt>
    <dgm:pt modelId="{E8C25BFE-5389-4F46-B98F-51815455C423}" type="sibTrans" cxnId="{383B94CB-A102-4344-A57D-EA7D3BF81720}">
      <dgm:prSet/>
      <dgm:spPr/>
      <dgm:t>
        <a:bodyPr/>
        <a:lstStyle/>
        <a:p>
          <a:endParaRPr lang="en-US"/>
        </a:p>
      </dgm:t>
    </dgm:pt>
    <dgm:pt modelId="{03509F87-3737-408E-8ACB-7CFD0E5382A6}">
      <dgm:prSet/>
      <dgm:spPr/>
      <dgm:t>
        <a:bodyPr/>
        <a:lstStyle/>
        <a:p>
          <a:pPr rtl="0"/>
          <a:r>
            <a:rPr lang="en-US" b="1" dirty="0"/>
            <a:t>Risk factors and outcome are measured simultaneously </a:t>
          </a:r>
        </a:p>
      </dgm:t>
    </dgm:pt>
    <dgm:pt modelId="{D6B12A4B-67DA-461E-A42A-8A6B4B87ADAE}" type="parTrans" cxnId="{4E69C866-AC33-4107-AA12-6E790E68C5F5}">
      <dgm:prSet/>
      <dgm:spPr/>
      <dgm:t>
        <a:bodyPr/>
        <a:lstStyle/>
        <a:p>
          <a:endParaRPr lang="en-US"/>
        </a:p>
      </dgm:t>
    </dgm:pt>
    <dgm:pt modelId="{CCDB648B-183C-4ED1-A2F6-7572F338AA8D}" type="sibTrans" cxnId="{4E69C866-AC33-4107-AA12-6E790E68C5F5}">
      <dgm:prSet/>
      <dgm:spPr/>
      <dgm:t>
        <a:bodyPr/>
        <a:lstStyle/>
        <a:p>
          <a:endParaRPr lang="en-US"/>
        </a:p>
      </dgm:t>
    </dgm:pt>
    <dgm:pt modelId="{197ECB89-8880-4A5F-9C5E-4CA92D7B0693}">
      <dgm:prSet/>
      <dgm:spPr/>
      <dgm:t>
        <a:bodyPr/>
        <a:lstStyle/>
        <a:p>
          <a:pPr rtl="0"/>
          <a:r>
            <a:rPr lang="en-US" b="1" dirty="0"/>
            <a:t>Difficult to determine whether the exposure proceeded or followed the disease</a:t>
          </a:r>
        </a:p>
      </dgm:t>
    </dgm:pt>
    <dgm:pt modelId="{43FA74AA-B739-4D52-A60A-6C0DDF223AA4}" type="parTrans" cxnId="{4A8D67B7-6B6E-4223-9760-2B3B80FC13C0}">
      <dgm:prSet/>
      <dgm:spPr/>
      <dgm:t>
        <a:bodyPr/>
        <a:lstStyle/>
        <a:p>
          <a:endParaRPr lang="en-US"/>
        </a:p>
      </dgm:t>
    </dgm:pt>
    <dgm:pt modelId="{41E8B73A-5956-4F74-BFED-41090EBF7112}" type="sibTrans" cxnId="{4A8D67B7-6B6E-4223-9760-2B3B80FC13C0}">
      <dgm:prSet/>
      <dgm:spPr/>
      <dgm:t>
        <a:bodyPr/>
        <a:lstStyle/>
        <a:p>
          <a:endParaRPr lang="en-US"/>
        </a:p>
      </dgm:t>
    </dgm:pt>
    <dgm:pt modelId="{1EA27F83-EE4F-4BED-8971-816942301347}">
      <dgm:prSet/>
      <dgm:spPr/>
      <dgm:t>
        <a:bodyPr/>
        <a:lstStyle/>
        <a:p>
          <a:pPr rtl="0"/>
          <a:r>
            <a:rPr lang="en-US" b="1" dirty="0"/>
            <a:t>Limited ability to draw conclusions about association between a risk factor and health outcome</a:t>
          </a:r>
        </a:p>
      </dgm:t>
    </dgm:pt>
    <dgm:pt modelId="{B57B9901-7524-4A55-BC14-F30143EA2D81}" type="parTrans" cxnId="{15254B53-2444-4D0E-A5F3-D741A0E5EB8A}">
      <dgm:prSet/>
      <dgm:spPr/>
      <dgm:t>
        <a:bodyPr/>
        <a:lstStyle/>
        <a:p>
          <a:endParaRPr lang="en-US"/>
        </a:p>
      </dgm:t>
    </dgm:pt>
    <dgm:pt modelId="{7C6C1F83-8E88-4BB0-9281-A364D7A2EC4F}" type="sibTrans" cxnId="{15254B53-2444-4D0E-A5F3-D741A0E5EB8A}">
      <dgm:prSet/>
      <dgm:spPr/>
      <dgm:t>
        <a:bodyPr/>
        <a:lstStyle/>
        <a:p>
          <a:endParaRPr lang="en-US"/>
        </a:p>
      </dgm:t>
    </dgm:pt>
    <dgm:pt modelId="{3B62FB70-6357-4B4B-8C94-AEFC6D44C4BD}" type="pres">
      <dgm:prSet presAssocID="{0B8EE00D-9306-4FDA-A1C1-86CF6AE9AB02}" presName="Name0" presStyleCnt="0">
        <dgm:presLayoutVars>
          <dgm:dir/>
          <dgm:resizeHandles val="exact"/>
        </dgm:presLayoutVars>
      </dgm:prSet>
      <dgm:spPr/>
    </dgm:pt>
    <dgm:pt modelId="{99D82C2C-A78B-4BE5-A135-7093D4863DDB}" type="pres">
      <dgm:prSet presAssocID="{D588E9DB-5821-469A-9AFD-03D96C8CABFA}" presName="node" presStyleLbl="node1" presStyleIdx="0" presStyleCnt="5">
        <dgm:presLayoutVars>
          <dgm:bulletEnabled val="1"/>
        </dgm:presLayoutVars>
      </dgm:prSet>
      <dgm:spPr/>
    </dgm:pt>
    <dgm:pt modelId="{96DE090D-6DB9-4F0D-9402-8ECEE52E8C15}" type="pres">
      <dgm:prSet presAssocID="{5B5D049A-9724-439C-BE2A-871D6BA56899}" presName="sibTrans" presStyleLbl="sibTrans1D1" presStyleIdx="0" presStyleCnt="4"/>
      <dgm:spPr/>
    </dgm:pt>
    <dgm:pt modelId="{729D08EB-685D-462F-BA45-69800E4D1D56}" type="pres">
      <dgm:prSet presAssocID="{5B5D049A-9724-439C-BE2A-871D6BA56899}" presName="connectorText" presStyleLbl="sibTrans1D1" presStyleIdx="0" presStyleCnt="4"/>
      <dgm:spPr/>
    </dgm:pt>
    <dgm:pt modelId="{F2B7C683-165D-4E40-AC85-91322B1ACBB5}" type="pres">
      <dgm:prSet presAssocID="{4E655BAD-12E5-401A-B3D3-1870AB6FEE66}" presName="node" presStyleLbl="node1" presStyleIdx="1" presStyleCnt="5">
        <dgm:presLayoutVars>
          <dgm:bulletEnabled val="1"/>
        </dgm:presLayoutVars>
      </dgm:prSet>
      <dgm:spPr/>
    </dgm:pt>
    <dgm:pt modelId="{81197D05-61F7-4A32-8F8B-A5E4D8F06291}" type="pres">
      <dgm:prSet presAssocID="{E8C25BFE-5389-4F46-B98F-51815455C423}" presName="sibTrans" presStyleLbl="sibTrans1D1" presStyleIdx="1" presStyleCnt="4"/>
      <dgm:spPr/>
    </dgm:pt>
    <dgm:pt modelId="{01235BB7-C5E8-4A7F-AAA6-2F21E6651169}" type="pres">
      <dgm:prSet presAssocID="{E8C25BFE-5389-4F46-B98F-51815455C423}" presName="connectorText" presStyleLbl="sibTrans1D1" presStyleIdx="1" presStyleCnt="4"/>
      <dgm:spPr/>
    </dgm:pt>
    <dgm:pt modelId="{AD530930-92F5-4CA8-84A9-1CB561D2C538}" type="pres">
      <dgm:prSet presAssocID="{03509F87-3737-408E-8ACB-7CFD0E5382A6}" presName="node" presStyleLbl="node1" presStyleIdx="2" presStyleCnt="5">
        <dgm:presLayoutVars>
          <dgm:bulletEnabled val="1"/>
        </dgm:presLayoutVars>
      </dgm:prSet>
      <dgm:spPr/>
    </dgm:pt>
    <dgm:pt modelId="{3448EE43-B1F4-4A92-9FB5-F4CEEBD0A1DE}" type="pres">
      <dgm:prSet presAssocID="{CCDB648B-183C-4ED1-A2F6-7572F338AA8D}" presName="sibTrans" presStyleLbl="sibTrans1D1" presStyleIdx="2" presStyleCnt="4"/>
      <dgm:spPr/>
    </dgm:pt>
    <dgm:pt modelId="{B2424A3E-42AE-44A3-AC0A-8C42C8BB9C1C}" type="pres">
      <dgm:prSet presAssocID="{CCDB648B-183C-4ED1-A2F6-7572F338AA8D}" presName="connectorText" presStyleLbl="sibTrans1D1" presStyleIdx="2" presStyleCnt="4"/>
      <dgm:spPr/>
    </dgm:pt>
    <dgm:pt modelId="{836D1EAF-D5EB-4A1F-A6F6-D87589408D3D}" type="pres">
      <dgm:prSet presAssocID="{197ECB89-8880-4A5F-9C5E-4CA92D7B0693}" presName="node" presStyleLbl="node1" presStyleIdx="3" presStyleCnt="5">
        <dgm:presLayoutVars>
          <dgm:bulletEnabled val="1"/>
        </dgm:presLayoutVars>
      </dgm:prSet>
      <dgm:spPr/>
    </dgm:pt>
    <dgm:pt modelId="{4C50E5F9-BE6A-4913-97D3-0D1183E8706F}" type="pres">
      <dgm:prSet presAssocID="{41E8B73A-5956-4F74-BFED-41090EBF7112}" presName="sibTrans" presStyleLbl="sibTrans1D1" presStyleIdx="3" presStyleCnt="4"/>
      <dgm:spPr/>
    </dgm:pt>
    <dgm:pt modelId="{30E0F7F1-4CBE-4BB4-912D-85D0260FA390}" type="pres">
      <dgm:prSet presAssocID="{41E8B73A-5956-4F74-BFED-41090EBF7112}" presName="connectorText" presStyleLbl="sibTrans1D1" presStyleIdx="3" presStyleCnt="4"/>
      <dgm:spPr/>
    </dgm:pt>
    <dgm:pt modelId="{EB62AEF0-0095-4C5F-B0C1-D069D2DF503E}" type="pres">
      <dgm:prSet presAssocID="{1EA27F83-EE4F-4BED-8971-816942301347}" presName="node" presStyleLbl="node1" presStyleIdx="4" presStyleCnt="5">
        <dgm:presLayoutVars>
          <dgm:bulletEnabled val="1"/>
        </dgm:presLayoutVars>
      </dgm:prSet>
      <dgm:spPr/>
    </dgm:pt>
  </dgm:ptLst>
  <dgm:cxnLst>
    <dgm:cxn modelId="{7961012C-3644-44F8-862F-6A5CC2640D0C}" type="presOf" srcId="{41E8B73A-5956-4F74-BFED-41090EBF7112}" destId="{30E0F7F1-4CBE-4BB4-912D-85D0260FA390}" srcOrd="1" destOrd="0" presId="urn:microsoft.com/office/officeart/2016/7/layout/RepeatingBendingProcessNew"/>
    <dgm:cxn modelId="{5FF5652C-F73D-41F1-AD66-472DBC41CC1A}" type="presOf" srcId="{CCDB648B-183C-4ED1-A2F6-7572F338AA8D}" destId="{B2424A3E-42AE-44A3-AC0A-8C42C8BB9C1C}" srcOrd="1" destOrd="0" presId="urn:microsoft.com/office/officeart/2016/7/layout/RepeatingBendingProcessNew"/>
    <dgm:cxn modelId="{0C59592E-4F90-489D-8C43-C1C3E99328D7}" srcId="{0B8EE00D-9306-4FDA-A1C1-86CF6AE9AB02}" destId="{D588E9DB-5821-469A-9AFD-03D96C8CABFA}" srcOrd="0" destOrd="0" parTransId="{6CEEA6DE-A7FB-4040-8F4B-B1FFEE87B981}" sibTransId="{5B5D049A-9724-439C-BE2A-871D6BA56899}"/>
    <dgm:cxn modelId="{5DF0D43E-2FDF-4B2C-AD6B-5120B6897D6A}" type="presOf" srcId="{5B5D049A-9724-439C-BE2A-871D6BA56899}" destId="{729D08EB-685D-462F-BA45-69800E4D1D56}" srcOrd="1" destOrd="0" presId="urn:microsoft.com/office/officeart/2016/7/layout/RepeatingBendingProcessNew"/>
    <dgm:cxn modelId="{4E69C866-AC33-4107-AA12-6E790E68C5F5}" srcId="{0B8EE00D-9306-4FDA-A1C1-86CF6AE9AB02}" destId="{03509F87-3737-408E-8ACB-7CFD0E5382A6}" srcOrd="2" destOrd="0" parTransId="{D6B12A4B-67DA-461E-A42A-8A6B4B87ADAE}" sibTransId="{CCDB648B-183C-4ED1-A2F6-7572F338AA8D}"/>
    <dgm:cxn modelId="{1F275150-19D8-47D7-8EEA-CC30F6CB8742}" type="presOf" srcId="{0B8EE00D-9306-4FDA-A1C1-86CF6AE9AB02}" destId="{3B62FB70-6357-4B4B-8C94-AEFC6D44C4BD}" srcOrd="0" destOrd="0" presId="urn:microsoft.com/office/officeart/2016/7/layout/RepeatingBendingProcessNew"/>
    <dgm:cxn modelId="{3141D951-36DA-40F3-B418-B4028D7F3B44}" type="presOf" srcId="{197ECB89-8880-4A5F-9C5E-4CA92D7B0693}" destId="{836D1EAF-D5EB-4A1F-A6F6-D87589408D3D}" srcOrd="0" destOrd="0" presId="urn:microsoft.com/office/officeart/2016/7/layout/RepeatingBendingProcessNew"/>
    <dgm:cxn modelId="{0C06A372-0359-43E1-B4E9-32BABC79310B}" type="presOf" srcId="{CCDB648B-183C-4ED1-A2F6-7572F338AA8D}" destId="{3448EE43-B1F4-4A92-9FB5-F4CEEBD0A1DE}" srcOrd="0" destOrd="0" presId="urn:microsoft.com/office/officeart/2016/7/layout/RepeatingBendingProcessNew"/>
    <dgm:cxn modelId="{15254B53-2444-4D0E-A5F3-D741A0E5EB8A}" srcId="{0B8EE00D-9306-4FDA-A1C1-86CF6AE9AB02}" destId="{1EA27F83-EE4F-4BED-8971-816942301347}" srcOrd="4" destOrd="0" parTransId="{B57B9901-7524-4A55-BC14-F30143EA2D81}" sibTransId="{7C6C1F83-8E88-4BB0-9281-A364D7A2EC4F}"/>
    <dgm:cxn modelId="{E74D9C7A-70EA-412A-BFE4-202CBDE061FD}" type="presOf" srcId="{1EA27F83-EE4F-4BED-8971-816942301347}" destId="{EB62AEF0-0095-4C5F-B0C1-D069D2DF503E}" srcOrd="0" destOrd="0" presId="urn:microsoft.com/office/officeart/2016/7/layout/RepeatingBendingProcessNew"/>
    <dgm:cxn modelId="{28F7F793-C52B-4969-9350-20F92E5CE048}" type="presOf" srcId="{D588E9DB-5821-469A-9AFD-03D96C8CABFA}" destId="{99D82C2C-A78B-4BE5-A135-7093D4863DDB}" srcOrd="0" destOrd="0" presId="urn:microsoft.com/office/officeart/2016/7/layout/RepeatingBendingProcessNew"/>
    <dgm:cxn modelId="{82FA0F9B-FA60-4B0A-A026-109B705D5F07}" type="presOf" srcId="{E8C25BFE-5389-4F46-B98F-51815455C423}" destId="{81197D05-61F7-4A32-8F8B-A5E4D8F06291}" srcOrd="0" destOrd="0" presId="urn:microsoft.com/office/officeart/2016/7/layout/RepeatingBendingProcessNew"/>
    <dgm:cxn modelId="{D3916FB0-279B-4F9F-B6B1-201BA4770FF8}" type="presOf" srcId="{E8C25BFE-5389-4F46-B98F-51815455C423}" destId="{01235BB7-C5E8-4A7F-AAA6-2F21E6651169}" srcOrd="1" destOrd="0" presId="urn:microsoft.com/office/officeart/2016/7/layout/RepeatingBendingProcessNew"/>
    <dgm:cxn modelId="{E3CFDFB0-2AA0-43B7-8AA4-81702186DCA2}" type="presOf" srcId="{03509F87-3737-408E-8ACB-7CFD0E5382A6}" destId="{AD530930-92F5-4CA8-84A9-1CB561D2C538}" srcOrd="0" destOrd="0" presId="urn:microsoft.com/office/officeart/2016/7/layout/RepeatingBendingProcessNew"/>
    <dgm:cxn modelId="{4A8D67B7-6B6E-4223-9760-2B3B80FC13C0}" srcId="{0B8EE00D-9306-4FDA-A1C1-86CF6AE9AB02}" destId="{197ECB89-8880-4A5F-9C5E-4CA92D7B0693}" srcOrd="3" destOrd="0" parTransId="{43FA74AA-B739-4D52-A60A-6C0DDF223AA4}" sibTransId="{41E8B73A-5956-4F74-BFED-41090EBF7112}"/>
    <dgm:cxn modelId="{383B94CB-A102-4344-A57D-EA7D3BF81720}" srcId="{0B8EE00D-9306-4FDA-A1C1-86CF6AE9AB02}" destId="{4E655BAD-12E5-401A-B3D3-1870AB6FEE66}" srcOrd="1" destOrd="0" parTransId="{C9CB7A6C-685F-4488-8A7B-3BE6EE532B3E}" sibTransId="{E8C25BFE-5389-4F46-B98F-51815455C423}"/>
    <dgm:cxn modelId="{E02661D8-42F0-4163-97CA-8B574E0FEE35}" type="presOf" srcId="{5B5D049A-9724-439C-BE2A-871D6BA56899}" destId="{96DE090D-6DB9-4F0D-9402-8ECEE52E8C15}" srcOrd="0" destOrd="0" presId="urn:microsoft.com/office/officeart/2016/7/layout/RepeatingBendingProcessNew"/>
    <dgm:cxn modelId="{E5F967E7-F047-417C-A728-7C4049CE3052}" type="presOf" srcId="{4E655BAD-12E5-401A-B3D3-1870AB6FEE66}" destId="{F2B7C683-165D-4E40-AC85-91322B1ACBB5}" srcOrd="0" destOrd="0" presId="urn:microsoft.com/office/officeart/2016/7/layout/RepeatingBendingProcessNew"/>
    <dgm:cxn modelId="{7B71B2FB-42E6-4FCF-B75A-651D00C641A3}" type="presOf" srcId="{41E8B73A-5956-4F74-BFED-41090EBF7112}" destId="{4C50E5F9-BE6A-4913-97D3-0D1183E8706F}" srcOrd="0" destOrd="0" presId="urn:microsoft.com/office/officeart/2016/7/layout/RepeatingBendingProcessNew"/>
    <dgm:cxn modelId="{50FE5D0D-AFBC-4D81-B64B-9516638F76E2}" type="presParOf" srcId="{3B62FB70-6357-4B4B-8C94-AEFC6D44C4BD}" destId="{99D82C2C-A78B-4BE5-A135-7093D4863DDB}" srcOrd="0" destOrd="0" presId="urn:microsoft.com/office/officeart/2016/7/layout/RepeatingBendingProcessNew"/>
    <dgm:cxn modelId="{FC4849DB-1CFF-4F40-839E-566B708A502B}" type="presParOf" srcId="{3B62FB70-6357-4B4B-8C94-AEFC6D44C4BD}" destId="{96DE090D-6DB9-4F0D-9402-8ECEE52E8C15}" srcOrd="1" destOrd="0" presId="urn:microsoft.com/office/officeart/2016/7/layout/RepeatingBendingProcessNew"/>
    <dgm:cxn modelId="{5790799B-2DC3-43D9-8217-763DD5CF15F0}" type="presParOf" srcId="{96DE090D-6DB9-4F0D-9402-8ECEE52E8C15}" destId="{729D08EB-685D-462F-BA45-69800E4D1D56}" srcOrd="0" destOrd="0" presId="urn:microsoft.com/office/officeart/2016/7/layout/RepeatingBendingProcessNew"/>
    <dgm:cxn modelId="{334D5C31-DE71-45D0-99AE-0D8A7AAE82BC}" type="presParOf" srcId="{3B62FB70-6357-4B4B-8C94-AEFC6D44C4BD}" destId="{F2B7C683-165D-4E40-AC85-91322B1ACBB5}" srcOrd="2" destOrd="0" presId="urn:microsoft.com/office/officeart/2016/7/layout/RepeatingBendingProcessNew"/>
    <dgm:cxn modelId="{0D0142AC-C305-44C3-8492-90A57E8A0501}" type="presParOf" srcId="{3B62FB70-6357-4B4B-8C94-AEFC6D44C4BD}" destId="{81197D05-61F7-4A32-8F8B-A5E4D8F06291}" srcOrd="3" destOrd="0" presId="urn:microsoft.com/office/officeart/2016/7/layout/RepeatingBendingProcessNew"/>
    <dgm:cxn modelId="{F3296722-CFF8-4B49-AFB5-B0921E7FCC7D}" type="presParOf" srcId="{81197D05-61F7-4A32-8F8B-A5E4D8F06291}" destId="{01235BB7-C5E8-4A7F-AAA6-2F21E6651169}" srcOrd="0" destOrd="0" presId="urn:microsoft.com/office/officeart/2016/7/layout/RepeatingBendingProcessNew"/>
    <dgm:cxn modelId="{D6689427-94FD-41C6-A167-D143386ADC1B}" type="presParOf" srcId="{3B62FB70-6357-4B4B-8C94-AEFC6D44C4BD}" destId="{AD530930-92F5-4CA8-84A9-1CB561D2C538}" srcOrd="4" destOrd="0" presId="urn:microsoft.com/office/officeart/2016/7/layout/RepeatingBendingProcessNew"/>
    <dgm:cxn modelId="{019FE483-DE72-44B3-95C5-EB14748383EA}" type="presParOf" srcId="{3B62FB70-6357-4B4B-8C94-AEFC6D44C4BD}" destId="{3448EE43-B1F4-4A92-9FB5-F4CEEBD0A1DE}" srcOrd="5" destOrd="0" presId="urn:microsoft.com/office/officeart/2016/7/layout/RepeatingBendingProcessNew"/>
    <dgm:cxn modelId="{60037F8F-063D-4481-AA0F-21913B426D57}" type="presParOf" srcId="{3448EE43-B1F4-4A92-9FB5-F4CEEBD0A1DE}" destId="{B2424A3E-42AE-44A3-AC0A-8C42C8BB9C1C}" srcOrd="0" destOrd="0" presId="urn:microsoft.com/office/officeart/2016/7/layout/RepeatingBendingProcessNew"/>
    <dgm:cxn modelId="{89BBEBC7-5370-4EAD-955D-FA79D271F53E}" type="presParOf" srcId="{3B62FB70-6357-4B4B-8C94-AEFC6D44C4BD}" destId="{836D1EAF-D5EB-4A1F-A6F6-D87589408D3D}" srcOrd="6" destOrd="0" presId="urn:microsoft.com/office/officeart/2016/7/layout/RepeatingBendingProcessNew"/>
    <dgm:cxn modelId="{8BE1B631-50D4-4679-BFF5-B8F203D3575F}" type="presParOf" srcId="{3B62FB70-6357-4B4B-8C94-AEFC6D44C4BD}" destId="{4C50E5F9-BE6A-4913-97D3-0D1183E8706F}" srcOrd="7" destOrd="0" presId="urn:microsoft.com/office/officeart/2016/7/layout/RepeatingBendingProcessNew"/>
    <dgm:cxn modelId="{B0AFEBF5-317E-4EFD-9487-166CF1281678}" type="presParOf" srcId="{4C50E5F9-BE6A-4913-97D3-0D1183E8706F}" destId="{30E0F7F1-4CBE-4BB4-912D-85D0260FA390}" srcOrd="0" destOrd="0" presId="urn:microsoft.com/office/officeart/2016/7/layout/RepeatingBendingProcessNew"/>
    <dgm:cxn modelId="{0A2E321D-1D9C-44BD-9C4B-713DD077951D}" type="presParOf" srcId="{3B62FB70-6357-4B4B-8C94-AEFC6D44C4BD}" destId="{EB62AEF0-0095-4C5F-B0C1-D069D2DF503E}" srcOrd="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A4BE5DE-9FEB-4CCF-9751-828BD9304D2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582F026F-C995-4F7C-B6BA-B934A5AE2C8E}">
      <dgm:prSet/>
      <dgm:spPr/>
      <dgm:t>
        <a:bodyPr/>
        <a:lstStyle/>
        <a:p>
          <a:pPr rtl="0"/>
          <a:r>
            <a:rPr lang="en-US" b="1" dirty="0"/>
            <a:t>Study population is grouped by </a:t>
          </a:r>
          <a:r>
            <a:rPr lang="en-US" b="1" u="sng" dirty="0"/>
            <a:t>exposure</a:t>
          </a:r>
          <a:r>
            <a:rPr lang="en-US" b="1" dirty="0"/>
            <a:t> status</a:t>
          </a:r>
        </a:p>
      </dgm:t>
    </dgm:pt>
    <dgm:pt modelId="{0E9A4DA7-F6E7-4ED7-B0F9-626B4BB0CEC4}" type="parTrans" cxnId="{61436597-DDCC-44C1-ADA3-5E77B3E9518E}">
      <dgm:prSet/>
      <dgm:spPr/>
      <dgm:t>
        <a:bodyPr/>
        <a:lstStyle/>
        <a:p>
          <a:endParaRPr lang="en-US"/>
        </a:p>
      </dgm:t>
    </dgm:pt>
    <dgm:pt modelId="{941ADCF9-BE65-4009-8006-3B44123920A1}" type="sibTrans" cxnId="{61436597-DDCC-44C1-ADA3-5E77B3E9518E}">
      <dgm:prSet/>
      <dgm:spPr/>
      <dgm:t>
        <a:bodyPr/>
        <a:lstStyle/>
        <a:p>
          <a:endParaRPr lang="en-US"/>
        </a:p>
      </dgm:t>
    </dgm:pt>
    <dgm:pt modelId="{2BAA0FD7-550D-4694-8A8E-382990037F53}">
      <dgm:prSet/>
      <dgm:spPr/>
      <dgm:t>
        <a:bodyPr/>
        <a:lstStyle/>
        <a:p>
          <a:pPr rtl="0"/>
          <a:r>
            <a:rPr lang="en-US" b="1" dirty="0"/>
            <a:t>Groups are then followed over time to determine if they develop the outcome of interest</a:t>
          </a:r>
        </a:p>
      </dgm:t>
    </dgm:pt>
    <dgm:pt modelId="{BDBA1687-E3A3-411F-A45B-F13BE8B4EC07}" type="parTrans" cxnId="{F2E62C39-5C03-4266-B4A7-36094696E828}">
      <dgm:prSet/>
      <dgm:spPr/>
      <dgm:t>
        <a:bodyPr/>
        <a:lstStyle/>
        <a:p>
          <a:endParaRPr lang="en-US"/>
        </a:p>
      </dgm:t>
    </dgm:pt>
    <dgm:pt modelId="{58EA6BC1-93E0-42D9-B78F-844802851B61}" type="sibTrans" cxnId="{F2E62C39-5C03-4266-B4A7-36094696E828}">
      <dgm:prSet/>
      <dgm:spPr/>
      <dgm:t>
        <a:bodyPr/>
        <a:lstStyle/>
        <a:p>
          <a:endParaRPr lang="en-US"/>
        </a:p>
      </dgm:t>
    </dgm:pt>
    <dgm:pt modelId="{6ABCE7D2-E956-4F4C-B9D1-50AB01FD0347}" type="pres">
      <dgm:prSet presAssocID="{BA4BE5DE-9FEB-4CCF-9751-828BD9304D2F}" presName="linear" presStyleCnt="0">
        <dgm:presLayoutVars>
          <dgm:animLvl val="lvl"/>
          <dgm:resizeHandles val="exact"/>
        </dgm:presLayoutVars>
      </dgm:prSet>
      <dgm:spPr/>
    </dgm:pt>
    <dgm:pt modelId="{0DC7A38F-DD4E-4315-8F82-1BFE57B172A4}" type="pres">
      <dgm:prSet presAssocID="{582F026F-C995-4F7C-B6BA-B934A5AE2C8E}" presName="parentText" presStyleLbl="node1" presStyleIdx="0" presStyleCnt="2" custLinFactY="9679" custLinFactNeighborX="1818" custLinFactNeighborY="100000">
        <dgm:presLayoutVars>
          <dgm:chMax val="0"/>
          <dgm:bulletEnabled val="1"/>
        </dgm:presLayoutVars>
      </dgm:prSet>
      <dgm:spPr/>
    </dgm:pt>
    <dgm:pt modelId="{BE0A83BB-E908-4741-9AA9-A8982500F013}" type="pres">
      <dgm:prSet presAssocID="{941ADCF9-BE65-4009-8006-3B44123920A1}" presName="spacer" presStyleCnt="0"/>
      <dgm:spPr/>
    </dgm:pt>
    <dgm:pt modelId="{5F0146D4-704F-4B8A-9AF9-2AC5D6732DDA}" type="pres">
      <dgm:prSet presAssocID="{2BAA0FD7-550D-4694-8A8E-382990037F53}" presName="parentText" presStyleLbl="node1" presStyleIdx="1" presStyleCnt="2">
        <dgm:presLayoutVars>
          <dgm:chMax val="0"/>
          <dgm:bulletEnabled val="1"/>
        </dgm:presLayoutVars>
      </dgm:prSet>
      <dgm:spPr/>
    </dgm:pt>
  </dgm:ptLst>
  <dgm:cxnLst>
    <dgm:cxn modelId="{F2E62C39-5C03-4266-B4A7-36094696E828}" srcId="{BA4BE5DE-9FEB-4CCF-9751-828BD9304D2F}" destId="{2BAA0FD7-550D-4694-8A8E-382990037F53}" srcOrd="1" destOrd="0" parTransId="{BDBA1687-E3A3-411F-A45B-F13BE8B4EC07}" sibTransId="{58EA6BC1-93E0-42D9-B78F-844802851B61}"/>
    <dgm:cxn modelId="{F75AEC42-9671-4B85-B948-B84FB0F05E61}" type="presOf" srcId="{BA4BE5DE-9FEB-4CCF-9751-828BD9304D2F}" destId="{6ABCE7D2-E956-4F4C-B9D1-50AB01FD0347}" srcOrd="0" destOrd="0" presId="urn:microsoft.com/office/officeart/2005/8/layout/vList2"/>
    <dgm:cxn modelId="{51C48C6E-6F55-489B-88F9-FDD03B8404F2}" type="presOf" srcId="{582F026F-C995-4F7C-B6BA-B934A5AE2C8E}" destId="{0DC7A38F-DD4E-4315-8F82-1BFE57B172A4}" srcOrd="0" destOrd="0" presId="urn:microsoft.com/office/officeart/2005/8/layout/vList2"/>
    <dgm:cxn modelId="{61436597-DDCC-44C1-ADA3-5E77B3E9518E}" srcId="{BA4BE5DE-9FEB-4CCF-9751-828BD9304D2F}" destId="{582F026F-C995-4F7C-B6BA-B934A5AE2C8E}" srcOrd="0" destOrd="0" parTransId="{0E9A4DA7-F6E7-4ED7-B0F9-626B4BB0CEC4}" sibTransId="{941ADCF9-BE65-4009-8006-3B44123920A1}"/>
    <dgm:cxn modelId="{BFE644FC-5A5D-40C3-92CA-1356A5733F78}" type="presOf" srcId="{2BAA0FD7-550D-4694-8A8E-382990037F53}" destId="{5F0146D4-704F-4B8A-9AF9-2AC5D6732DDA}" srcOrd="0" destOrd="0" presId="urn:microsoft.com/office/officeart/2005/8/layout/vList2"/>
    <dgm:cxn modelId="{1886D9C0-FC27-444F-80BB-B8C14AE76982}" type="presParOf" srcId="{6ABCE7D2-E956-4F4C-B9D1-50AB01FD0347}" destId="{0DC7A38F-DD4E-4315-8F82-1BFE57B172A4}" srcOrd="0" destOrd="0" presId="urn:microsoft.com/office/officeart/2005/8/layout/vList2"/>
    <dgm:cxn modelId="{451D4DED-3AFF-4996-BDAF-B4890FB0E1F1}" type="presParOf" srcId="{6ABCE7D2-E956-4F4C-B9D1-50AB01FD0347}" destId="{BE0A83BB-E908-4741-9AA9-A8982500F013}" srcOrd="1" destOrd="0" presId="urn:microsoft.com/office/officeart/2005/8/layout/vList2"/>
    <dgm:cxn modelId="{FAB85EA4-0EF3-4021-8185-3269E41AC9B2}" type="presParOf" srcId="{6ABCE7D2-E956-4F4C-B9D1-50AB01FD0347}" destId="{5F0146D4-704F-4B8A-9AF9-2AC5D6732DDA}"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3683CA-CBED-4D20-980A-45DEDA1BE518}" type="doc">
      <dgm:prSet loTypeId="urn:microsoft.com/office/officeart/2016/7/layout/LinearArrowProcessNumbered" loCatId="process" qsTypeId="urn:microsoft.com/office/officeart/2005/8/quickstyle/simple3" qsCatId="simple" csTypeId="urn:microsoft.com/office/officeart/2005/8/colors/colorful5" csCatId="colorful"/>
      <dgm:spPr/>
      <dgm:t>
        <a:bodyPr/>
        <a:lstStyle/>
        <a:p>
          <a:endParaRPr lang="en-US"/>
        </a:p>
      </dgm:t>
    </dgm:pt>
    <dgm:pt modelId="{883D3790-9CD5-4689-B193-391E71258CC6}">
      <dgm:prSet/>
      <dgm:spPr/>
      <dgm:t>
        <a:bodyPr/>
        <a:lstStyle/>
        <a:p>
          <a:pPr rtl="0"/>
          <a:r>
            <a:rPr lang="en-US" b="1" dirty="0"/>
            <a:t>Study population is grouped by </a:t>
          </a:r>
          <a:r>
            <a:rPr lang="en-US" b="1" u="sng" dirty="0"/>
            <a:t>outcome</a:t>
          </a:r>
          <a:br>
            <a:rPr lang="en-US" b="1" u="sng" dirty="0"/>
          </a:br>
          <a:endParaRPr lang="en-US" b="1" u="sng" dirty="0"/>
        </a:p>
      </dgm:t>
    </dgm:pt>
    <dgm:pt modelId="{75E77452-CA26-4DA5-A4EC-C19FA279304E}" type="parTrans" cxnId="{DE1AFEFA-0B71-4167-B0DC-FC2C453350BE}">
      <dgm:prSet/>
      <dgm:spPr/>
      <dgm:t>
        <a:bodyPr/>
        <a:lstStyle/>
        <a:p>
          <a:endParaRPr lang="en-US"/>
        </a:p>
      </dgm:t>
    </dgm:pt>
    <dgm:pt modelId="{3895E66B-A14E-4D24-984B-E80DFAD29D1E}" type="sibTrans" cxnId="{DE1AFEFA-0B71-4167-B0DC-FC2C453350BE}">
      <dgm:prSet phldrT="1"/>
      <dgm:spPr/>
      <dgm:t>
        <a:bodyPr/>
        <a:lstStyle/>
        <a:p>
          <a:r>
            <a:rPr lang="en-US"/>
            <a:t>1</a:t>
          </a:r>
        </a:p>
      </dgm:t>
    </dgm:pt>
    <dgm:pt modelId="{ED8BB403-A905-4F95-A6EC-3F6D8FA4875D}">
      <dgm:prSet/>
      <dgm:spPr/>
      <dgm:t>
        <a:bodyPr/>
        <a:lstStyle/>
        <a:p>
          <a:pPr rtl="0"/>
          <a:r>
            <a:rPr lang="en-US" b="1" dirty="0"/>
            <a:t>Cases are individuals who have the outcome of interest</a:t>
          </a:r>
          <a:br>
            <a:rPr lang="en-US" b="1" dirty="0"/>
          </a:br>
          <a:endParaRPr lang="en-US" b="1" dirty="0"/>
        </a:p>
      </dgm:t>
    </dgm:pt>
    <dgm:pt modelId="{D77E6074-C616-41BE-AA0B-D8075902FF1D}" type="parTrans" cxnId="{345BE641-BF1E-4076-B2E8-4A68F41B8055}">
      <dgm:prSet/>
      <dgm:spPr/>
      <dgm:t>
        <a:bodyPr/>
        <a:lstStyle/>
        <a:p>
          <a:endParaRPr lang="en-US"/>
        </a:p>
      </dgm:t>
    </dgm:pt>
    <dgm:pt modelId="{77EFEC19-F947-4A45-826E-6D9CDBB5511E}" type="sibTrans" cxnId="{345BE641-BF1E-4076-B2E8-4A68F41B8055}">
      <dgm:prSet phldrT="2"/>
      <dgm:spPr/>
      <dgm:t>
        <a:bodyPr/>
        <a:lstStyle/>
        <a:p>
          <a:r>
            <a:rPr lang="en-US"/>
            <a:t>2</a:t>
          </a:r>
        </a:p>
      </dgm:t>
    </dgm:pt>
    <dgm:pt modelId="{9C85BA57-CFE2-4094-9921-5082FF8FAFD7}">
      <dgm:prSet/>
      <dgm:spPr/>
      <dgm:t>
        <a:bodyPr/>
        <a:lstStyle/>
        <a:p>
          <a:pPr rtl="0"/>
          <a:r>
            <a:rPr lang="en-US" b="1" dirty="0"/>
            <a:t>Controls are individuals who do not have the outcome of interest</a:t>
          </a:r>
          <a:br>
            <a:rPr lang="en-US" b="1" dirty="0"/>
          </a:br>
          <a:endParaRPr lang="en-US" b="1" dirty="0"/>
        </a:p>
      </dgm:t>
    </dgm:pt>
    <dgm:pt modelId="{96887438-2E7A-487E-BA9B-8FD363CC2118}" type="parTrans" cxnId="{9A845DB7-23FA-466D-9F32-6D9D60DF7782}">
      <dgm:prSet/>
      <dgm:spPr/>
      <dgm:t>
        <a:bodyPr/>
        <a:lstStyle/>
        <a:p>
          <a:endParaRPr lang="en-US"/>
        </a:p>
      </dgm:t>
    </dgm:pt>
    <dgm:pt modelId="{4E80B71D-7C4E-49AE-9E0A-A7F14B02E1CD}" type="sibTrans" cxnId="{9A845DB7-23FA-466D-9F32-6D9D60DF7782}">
      <dgm:prSet phldrT="3"/>
      <dgm:spPr/>
      <dgm:t>
        <a:bodyPr/>
        <a:lstStyle/>
        <a:p>
          <a:r>
            <a:rPr lang="en-US"/>
            <a:t>3</a:t>
          </a:r>
        </a:p>
      </dgm:t>
    </dgm:pt>
    <dgm:pt modelId="{F4E5181A-176F-422F-BC24-EC9B5C6B8693}">
      <dgm:prSet/>
      <dgm:spPr/>
      <dgm:t>
        <a:bodyPr/>
        <a:lstStyle/>
        <a:p>
          <a:pPr rtl="0"/>
          <a:r>
            <a:rPr lang="en-US" b="1" dirty="0"/>
            <a:t>Past exposure status is then determined</a:t>
          </a:r>
        </a:p>
      </dgm:t>
    </dgm:pt>
    <dgm:pt modelId="{C5F79620-377E-4496-A494-F6AF1DE14F03}" type="parTrans" cxnId="{12134524-79F2-43ED-A2E2-70567CD06ABF}">
      <dgm:prSet/>
      <dgm:spPr/>
      <dgm:t>
        <a:bodyPr/>
        <a:lstStyle/>
        <a:p>
          <a:endParaRPr lang="en-US"/>
        </a:p>
      </dgm:t>
    </dgm:pt>
    <dgm:pt modelId="{FC13D655-C22B-4584-BF4D-19944C5C0D34}" type="sibTrans" cxnId="{12134524-79F2-43ED-A2E2-70567CD06ABF}">
      <dgm:prSet phldrT="4"/>
      <dgm:spPr/>
      <dgm:t>
        <a:bodyPr/>
        <a:lstStyle/>
        <a:p>
          <a:r>
            <a:rPr lang="en-US"/>
            <a:t>4</a:t>
          </a:r>
        </a:p>
      </dgm:t>
    </dgm:pt>
    <dgm:pt modelId="{1142E062-9086-4B58-A1A1-E4E55552CDCA}" type="pres">
      <dgm:prSet presAssocID="{703683CA-CBED-4D20-980A-45DEDA1BE518}" presName="linearFlow" presStyleCnt="0">
        <dgm:presLayoutVars>
          <dgm:dir/>
          <dgm:animLvl val="lvl"/>
          <dgm:resizeHandles val="exact"/>
        </dgm:presLayoutVars>
      </dgm:prSet>
      <dgm:spPr/>
    </dgm:pt>
    <dgm:pt modelId="{C0E46870-78FC-4B85-919B-FC5FF4D7206B}" type="pres">
      <dgm:prSet presAssocID="{883D3790-9CD5-4689-B193-391E71258CC6}" presName="compositeNode" presStyleCnt="0"/>
      <dgm:spPr/>
    </dgm:pt>
    <dgm:pt modelId="{AA436047-C140-4B2D-B94A-270795A058AC}" type="pres">
      <dgm:prSet presAssocID="{883D3790-9CD5-4689-B193-391E71258CC6}" presName="parTx" presStyleLbl="node1" presStyleIdx="0" presStyleCnt="0">
        <dgm:presLayoutVars>
          <dgm:chMax val="0"/>
          <dgm:chPref val="0"/>
          <dgm:bulletEnabled val="1"/>
        </dgm:presLayoutVars>
      </dgm:prSet>
      <dgm:spPr/>
    </dgm:pt>
    <dgm:pt modelId="{171FF886-7C4B-431F-86EB-6F9E9D0AB89B}" type="pres">
      <dgm:prSet presAssocID="{883D3790-9CD5-4689-B193-391E71258CC6}" presName="parSh" presStyleCnt="0"/>
      <dgm:spPr/>
    </dgm:pt>
    <dgm:pt modelId="{D4F802C4-A918-4409-B2C0-D0505A414F1E}" type="pres">
      <dgm:prSet presAssocID="{883D3790-9CD5-4689-B193-391E71258CC6}" presName="lineNode" presStyleLbl="alignAccFollowNode1" presStyleIdx="0" presStyleCnt="12"/>
      <dgm:spPr/>
    </dgm:pt>
    <dgm:pt modelId="{7628CE48-30C2-455C-AB79-61F1C035F300}" type="pres">
      <dgm:prSet presAssocID="{883D3790-9CD5-4689-B193-391E71258CC6}" presName="lineArrowNode" presStyleLbl="alignAccFollowNode1" presStyleIdx="1" presStyleCnt="12"/>
      <dgm:spPr/>
    </dgm:pt>
    <dgm:pt modelId="{72FE6218-B14B-4A4D-BF60-F4C05EE44F2E}" type="pres">
      <dgm:prSet presAssocID="{3895E66B-A14E-4D24-984B-E80DFAD29D1E}" presName="sibTransNodeCircle" presStyleLbl="alignNode1" presStyleIdx="0" presStyleCnt="4">
        <dgm:presLayoutVars>
          <dgm:chMax val="0"/>
          <dgm:bulletEnabled/>
        </dgm:presLayoutVars>
      </dgm:prSet>
      <dgm:spPr/>
    </dgm:pt>
    <dgm:pt modelId="{80BC6CD9-9BBA-4CDD-8215-6D1809887792}" type="pres">
      <dgm:prSet presAssocID="{3895E66B-A14E-4D24-984B-E80DFAD29D1E}" presName="spacerBetweenCircleAndCallout" presStyleCnt="0">
        <dgm:presLayoutVars/>
      </dgm:prSet>
      <dgm:spPr/>
    </dgm:pt>
    <dgm:pt modelId="{30A69147-2A65-4D4F-95FB-5134A122033B}" type="pres">
      <dgm:prSet presAssocID="{883D3790-9CD5-4689-B193-391E71258CC6}" presName="nodeText" presStyleLbl="alignAccFollowNode1" presStyleIdx="2" presStyleCnt="12">
        <dgm:presLayoutVars>
          <dgm:bulletEnabled val="1"/>
        </dgm:presLayoutVars>
      </dgm:prSet>
      <dgm:spPr/>
    </dgm:pt>
    <dgm:pt modelId="{AC9C0B4D-10F5-4CE0-9880-5BF74DBBAC8F}" type="pres">
      <dgm:prSet presAssocID="{3895E66B-A14E-4D24-984B-E80DFAD29D1E}" presName="sibTransComposite" presStyleCnt="0"/>
      <dgm:spPr/>
    </dgm:pt>
    <dgm:pt modelId="{42A9F479-EAB6-484A-B13A-CB847651BB8B}" type="pres">
      <dgm:prSet presAssocID="{ED8BB403-A905-4F95-A6EC-3F6D8FA4875D}" presName="compositeNode" presStyleCnt="0"/>
      <dgm:spPr/>
    </dgm:pt>
    <dgm:pt modelId="{CF691894-8F78-4668-9078-B64AC491B042}" type="pres">
      <dgm:prSet presAssocID="{ED8BB403-A905-4F95-A6EC-3F6D8FA4875D}" presName="parTx" presStyleLbl="node1" presStyleIdx="0" presStyleCnt="0">
        <dgm:presLayoutVars>
          <dgm:chMax val="0"/>
          <dgm:chPref val="0"/>
          <dgm:bulletEnabled val="1"/>
        </dgm:presLayoutVars>
      </dgm:prSet>
      <dgm:spPr/>
    </dgm:pt>
    <dgm:pt modelId="{729AF19E-D57A-46D3-9B67-97CA5586DCDE}" type="pres">
      <dgm:prSet presAssocID="{ED8BB403-A905-4F95-A6EC-3F6D8FA4875D}" presName="parSh" presStyleCnt="0"/>
      <dgm:spPr/>
    </dgm:pt>
    <dgm:pt modelId="{0EEA892C-93F2-4D03-978E-AB8D43D4C927}" type="pres">
      <dgm:prSet presAssocID="{ED8BB403-A905-4F95-A6EC-3F6D8FA4875D}" presName="lineNode" presStyleLbl="alignAccFollowNode1" presStyleIdx="3" presStyleCnt="12"/>
      <dgm:spPr/>
    </dgm:pt>
    <dgm:pt modelId="{9D9AB094-0AE0-4F22-A2F8-AFA0794F8FE5}" type="pres">
      <dgm:prSet presAssocID="{ED8BB403-A905-4F95-A6EC-3F6D8FA4875D}" presName="lineArrowNode" presStyleLbl="alignAccFollowNode1" presStyleIdx="4" presStyleCnt="12"/>
      <dgm:spPr/>
    </dgm:pt>
    <dgm:pt modelId="{E76A3CB5-CDD6-488C-A90F-D3F94F5393AA}" type="pres">
      <dgm:prSet presAssocID="{77EFEC19-F947-4A45-826E-6D9CDBB5511E}" presName="sibTransNodeCircle" presStyleLbl="alignNode1" presStyleIdx="1" presStyleCnt="4">
        <dgm:presLayoutVars>
          <dgm:chMax val="0"/>
          <dgm:bulletEnabled/>
        </dgm:presLayoutVars>
      </dgm:prSet>
      <dgm:spPr/>
    </dgm:pt>
    <dgm:pt modelId="{2431BDD8-7495-4910-ACDD-588BA3CB1542}" type="pres">
      <dgm:prSet presAssocID="{77EFEC19-F947-4A45-826E-6D9CDBB5511E}" presName="spacerBetweenCircleAndCallout" presStyleCnt="0">
        <dgm:presLayoutVars/>
      </dgm:prSet>
      <dgm:spPr/>
    </dgm:pt>
    <dgm:pt modelId="{BB015C9B-663B-4B10-BB05-2F34DCD38BC8}" type="pres">
      <dgm:prSet presAssocID="{ED8BB403-A905-4F95-A6EC-3F6D8FA4875D}" presName="nodeText" presStyleLbl="alignAccFollowNode1" presStyleIdx="5" presStyleCnt="12">
        <dgm:presLayoutVars>
          <dgm:bulletEnabled val="1"/>
        </dgm:presLayoutVars>
      </dgm:prSet>
      <dgm:spPr/>
    </dgm:pt>
    <dgm:pt modelId="{40E17FF7-76AB-4E9A-BF5B-40F73715C280}" type="pres">
      <dgm:prSet presAssocID="{77EFEC19-F947-4A45-826E-6D9CDBB5511E}" presName="sibTransComposite" presStyleCnt="0"/>
      <dgm:spPr/>
    </dgm:pt>
    <dgm:pt modelId="{B0E2E96C-C6A1-481D-9BDB-6859ECC23507}" type="pres">
      <dgm:prSet presAssocID="{9C85BA57-CFE2-4094-9921-5082FF8FAFD7}" presName="compositeNode" presStyleCnt="0"/>
      <dgm:spPr/>
    </dgm:pt>
    <dgm:pt modelId="{33E68CA3-4AD9-4178-BC20-8C27AD781C39}" type="pres">
      <dgm:prSet presAssocID="{9C85BA57-CFE2-4094-9921-5082FF8FAFD7}" presName="parTx" presStyleLbl="node1" presStyleIdx="0" presStyleCnt="0">
        <dgm:presLayoutVars>
          <dgm:chMax val="0"/>
          <dgm:chPref val="0"/>
          <dgm:bulletEnabled val="1"/>
        </dgm:presLayoutVars>
      </dgm:prSet>
      <dgm:spPr/>
    </dgm:pt>
    <dgm:pt modelId="{A1385909-F602-4A73-99CA-8D2134C16A96}" type="pres">
      <dgm:prSet presAssocID="{9C85BA57-CFE2-4094-9921-5082FF8FAFD7}" presName="parSh" presStyleCnt="0"/>
      <dgm:spPr/>
    </dgm:pt>
    <dgm:pt modelId="{4BA61FEE-1D6A-48AA-92CC-54FBA922903A}" type="pres">
      <dgm:prSet presAssocID="{9C85BA57-CFE2-4094-9921-5082FF8FAFD7}" presName="lineNode" presStyleLbl="alignAccFollowNode1" presStyleIdx="6" presStyleCnt="12"/>
      <dgm:spPr/>
    </dgm:pt>
    <dgm:pt modelId="{E08D3BF7-3579-4A12-8A84-3054C467EC39}" type="pres">
      <dgm:prSet presAssocID="{9C85BA57-CFE2-4094-9921-5082FF8FAFD7}" presName="lineArrowNode" presStyleLbl="alignAccFollowNode1" presStyleIdx="7" presStyleCnt="12"/>
      <dgm:spPr/>
    </dgm:pt>
    <dgm:pt modelId="{7B5E05EE-B328-44C1-A15B-6204B18F158B}" type="pres">
      <dgm:prSet presAssocID="{4E80B71D-7C4E-49AE-9E0A-A7F14B02E1CD}" presName="sibTransNodeCircle" presStyleLbl="alignNode1" presStyleIdx="2" presStyleCnt="4">
        <dgm:presLayoutVars>
          <dgm:chMax val="0"/>
          <dgm:bulletEnabled/>
        </dgm:presLayoutVars>
      </dgm:prSet>
      <dgm:spPr/>
    </dgm:pt>
    <dgm:pt modelId="{64153E7F-DED9-4527-938A-8F02EBF72BC9}" type="pres">
      <dgm:prSet presAssocID="{4E80B71D-7C4E-49AE-9E0A-A7F14B02E1CD}" presName="spacerBetweenCircleAndCallout" presStyleCnt="0">
        <dgm:presLayoutVars/>
      </dgm:prSet>
      <dgm:spPr/>
    </dgm:pt>
    <dgm:pt modelId="{130F0082-F52C-4249-83EB-2E033B9CAFA6}" type="pres">
      <dgm:prSet presAssocID="{9C85BA57-CFE2-4094-9921-5082FF8FAFD7}" presName="nodeText" presStyleLbl="alignAccFollowNode1" presStyleIdx="8" presStyleCnt="12">
        <dgm:presLayoutVars>
          <dgm:bulletEnabled val="1"/>
        </dgm:presLayoutVars>
      </dgm:prSet>
      <dgm:spPr/>
    </dgm:pt>
    <dgm:pt modelId="{F10F6743-A595-4ED9-AC74-533F3FE686DE}" type="pres">
      <dgm:prSet presAssocID="{4E80B71D-7C4E-49AE-9E0A-A7F14B02E1CD}" presName="sibTransComposite" presStyleCnt="0"/>
      <dgm:spPr/>
    </dgm:pt>
    <dgm:pt modelId="{09A12180-FDFD-46CC-A0E0-0318AF50CF91}" type="pres">
      <dgm:prSet presAssocID="{F4E5181A-176F-422F-BC24-EC9B5C6B8693}" presName="compositeNode" presStyleCnt="0"/>
      <dgm:spPr/>
    </dgm:pt>
    <dgm:pt modelId="{243BC1AF-A093-46F4-9B59-DD19D34574B1}" type="pres">
      <dgm:prSet presAssocID="{F4E5181A-176F-422F-BC24-EC9B5C6B8693}" presName="parTx" presStyleLbl="node1" presStyleIdx="0" presStyleCnt="0">
        <dgm:presLayoutVars>
          <dgm:chMax val="0"/>
          <dgm:chPref val="0"/>
          <dgm:bulletEnabled val="1"/>
        </dgm:presLayoutVars>
      </dgm:prSet>
      <dgm:spPr/>
    </dgm:pt>
    <dgm:pt modelId="{B023C461-97DC-4E1D-BEB9-D18C4BCD6F47}" type="pres">
      <dgm:prSet presAssocID="{F4E5181A-176F-422F-BC24-EC9B5C6B8693}" presName="parSh" presStyleCnt="0"/>
      <dgm:spPr/>
    </dgm:pt>
    <dgm:pt modelId="{2D660A65-0E2E-426C-B35C-B1098F15118F}" type="pres">
      <dgm:prSet presAssocID="{F4E5181A-176F-422F-BC24-EC9B5C6B8693}" presName="lineNode" presStyleLbl="alignAccFollowNode1" presStyleIdx="9" presStyleCnt="12"/>
      <dgm:spPr/>
    </dgm:pt>
    <dgm:pt modelId="{4B48405A-9DCA-4404-B843-6DE62F1F96F1}" type="pres">
      <dgm:prSet presAssocID="{F4E5181A-176F-422F-BC24-EC9B5C6B8693}" presName="lineArrowNode" presStyleLbl="alignAccFollowNode1" presStyleIdx="10" presStyleCnt="12"/>
      <dgm:spPr/>
    </dgm:pt>
    <dgm:pt modelId="{53C9F9CA-F3B2-4A58-AEF4-799C90BD134C}" type="pres">
      <dgm:prSet presAssocID="{FC13D655-C22B-4584-BF4D-19944C5C0D34}" presName="sibTransNodeCircle" presStyleLbl="alignNode1" presStyleIdx="3" presStyleCnt="4">
        <dgm:presLayoutVars>
          <dgm:chMax val="0"/>
          <dgm:bulletEnabled/>
        </dgm:presLayoutVars>
      </dgm:prSet>
      <dgm:spPr/>
    </dgm:pt>
    <dgm:pt modelId="{7EC64B44-4C03-4D02-8874-C7DECCA48229}" type="pres">
      <dgm:prSet presAssocID="{FC13D655-C22B-4584-BF4D-19944C5C0D34}" presName="spacerBetweenCircleAndCallout" presStyleCnt="0">
        <dgm:presLayoutVars/>
      </dgm:prSet>
      <dgm:spPr/>
    </dgm:pt>
    <dgm:pt modelId="{65FAA77F-9F26-40AD-B553-1AE92A1CE196}" type="pres">
      <dgm:prSet presAssocID="{F4E5181A-176F-422F-BC24-EC9B5C6B8693}" presName="nodeText" presStyleLbl="alignAccFollowNode1" presStyleIdx="11" presStyleCnt="12">
        <dgm:presLayoutVars>
          <dgm:bulletEnabled val="1"/>
        </dgm:presLayoutVars>
      </dgm:prSet>
      <dgm:spPr/>
    </dgm:pt>
  </dgm:ptLst>
  <dgm:cxnLst>
    <dgm:cxn modelId="{4F945600-5D98-4079-A19F-BE5069AE7473}" type="presOf" srcId="{ED8BB403-A905-4F95-A6EC-3F6D8FA4875D}" destId="{BB015C9B-663B-4B10-BB05-2F34DCD38BC8}" srcOrd="0" destOrd="0" presId="urn:microsoft.com/office/officeart/2016/7/layout/LinearArrowProcessNumbered"/>
    <dgm:cxn modelId="{F36D3503-F5B4-4504-AA80-CDACE0B047C8}" type="presOf" srcId="{3895E66B-A14E-4D24-984B-E80DFAD29D1E}" destId="{72FE6218-B14B-4A4D-BF60-F4C05EE44F2E}" srcOrd="0" destOrd="0" presId="urn:microsoft.com/office/officeart/2016/7/layout/LinearArrowProcessNumbered"/>
    <dgm:cxn modelId="{887F1705-4F17-4887-889E-CC76BB9E1EE1}" type="presOf" srcId="{4E80B71D-7C4E-49AE-9E0A-A7F14B02E1CD}" destId="{7B5E05EE-B328-44C1-A15B-6204B18F158B}" srcOrd="0" destOrd="0" presId="urn:microsoft.com/office/officeart/2016/7/layout/LinearArrowProcessNumbered"/>
    <dgm:cxn modelId="{1BA80E0B-C07B-4824-B6F0-D4E4886EE245}" type="presOf" srcId="{703683CA-CBED-4D20-980A-45DEDA1BE518}" destId="{1142E062-9086-4B58-A1A1-E4E55552CDCA}" srcOrd="0" destOrd="0" presId="urn:microsoft.com/office/officeart/2016/7/layout/LinearArrowProcessNumbered"/>
    <dgm:cxn modelId="{BD72A715-7917-4B19-A65D-6A9567514751}" type="presOf" srcId="{F4E5181A-176F-422F-BC24-EC9B5C6B8693}" destId="{65FAA77F-9F26-40AD-B553-1AE92A1CE196}" srcOrd="0" destOrd="0" presId="urn:microsoft.com/office/officeart/2016/7/layout/LinearArrowProcessNumbered"/>
    <dgm:cxn modelId="{12134524-79F2-43ED-A2E2-70567CD06ABF}" srcId="{703683CA-CBED-4D20-980A-45DEDA1BE518}" destId="{F4E5181A-176F-422F-BC24-EC9B5C6B8693}" srcOrd="3" destOrd="0" parTransId="{C5F79620-377E-4496-A494-F6AF1DE14F03}" sibTransId="{FC13D655-C22B-4584-BF4D-19944C5C0D34}"/>
    <dgm:cxn modelId="{DF8F2F39-F1EE-48EB-9FA3-8D67F239AE0B}" type="presOf" srcId="{FC13D655-C22B-4584-BF4D-19944C5C0D34}" destId="{53C9F9CA-F3B2-4A58-AEF4-799C90BD134C}" srcOrd="0" destOrd="0" presId="urn:microsoft.com/office/officeart/2016/7/layout/LinearArrowProcessNumbered"/>
    <dgm:cxn modelId="{F436553B-EBCC-41A1-8D90-14FFE83F4E20}" type="presOf" srcId="{9C85BA57-CFE2-4094-9921-5082FF8FAFD7}" destId="{130F0082-F52C-4249-83EB-2E033B9CAFA6}" srcOrd="0" destOrd="0" presId="urn:microsoft.com/office/officeart/2016/7/layout/LinearArrowProcessNumbered"/>
    <dgm:cxn modelId="{345BE641-BF1E-4076-B2E8-4A68F41B8055}" srcId="{703683CA-CBED-4D20-980A-45DEDA1BE518}" destId="{ED8BB403-A905-4F95-A6EC-3F6D8FA4875D}" srcOrd="1" destOrd="0" parTransId="{D77E6074-C616-41BE-AA0B-D8075902FF1D}" sibTransId="{77EFEC19-F947-4A45-826E-6D9CDBB5511E}"/>
    <dgm:cxn modelId="{3BDB82B4-8CAE-4AF8-8313-05302133AF90}" type="presOf" srcId="{883D3790-9CD5-4689-B193-391E71258CC6}" destId="{30A69147-2A65-4D4F-95FB-5134A122033B}" srcOrd="0" destOrd="0" presId="urn:microsoft.com/office/officeart/2016/7/layout/LinearArrowProcessNumbered"/>
    <dgm:cxn modelId="{9A845DB7-23FA-466D-9F32-6D9D60DF7782}" srcId="{703683CA-CBED-4D20-980A-45DEDA1BE518}" destId="{9C85BA57-CFE2-4094-9921-5082FF8FAFD7}" srcOrd="2" destOrd="0" parTransId="{96887438-2E7A-487E-BA9B-8FD363CC2118}" sibTransId="{4E80B71D-7C4E-49AE-9E0A-A7F14B02E1CD}"/>
    <dgm:cxn modelId="{14E669C9-36DE-422E-A343-293EFD672A90}" type="presOf" srcId="{77EFEC19-F947-4A45-826E-6D9CDBB5511E}" destId="{E76A3CB5-CDD6-488C-A90F-D3F94F5393AA}" srcOrd="0" destOrd="0" presId="urn:microsoft.com/office/officeart/2016/7/layout/LinearArrowProcessNumbered"/>
    <dgm:cxn modelId="{DE1AFEFA-0B71-4167-B0DC-FC2C453350BE}" srcId="{703683CA-CBED-4D20-980A-45DEDA1BE518}" destId="{883D3790-9CD5-4689-B193-391E71258CC6}" srcOrd="0" destOrd="0" parTransId="{75E77452-CA26-4DA5-A4EC-C19FA279304E}" sibTransId="{3895E66B-A14E-4D24-984B-E80DFAD29D1E}"/>
    <dgm:cxn modelId="{B99AE9DB-B1E3-406E-B5F6-968643E27996}" type="presParOf" srcId="{1142E062-9086-4B58-A1A1-E4E55552CDCA}" destId="{C0E46870-78FC-4B85-919B-FC5FF4D7206B}" srcOrd="0" destOrd="0" presId="urn:microsoft.com/office/officeart/2016/7/layout/LinearArrowProcessNumbered"/>
    <dgm:cxn modelId="{7548E2EE-BA1B-4D2D-815A-898816B63967}" type="presParOf" srcId="{C0E46870-78FC-4B85-919B-FC5FF4D7206B}" destId="{AA436047-C140-4B2D-B94A-270795A058AC}" srcOrd="0" destOrd="0" presId="urn:microsoft.com/office/officeart/2016/7/layout/LinearArrowProcessNumbered"/>
    <dgm:cxn modelId="{72B3A8CB-C7D0-429D-898B-F832424C510C}" type="presParOf" srcId="{C0E46870-78FC-4B85-919B-FC5FF4D7206B}" destId="{171FF886-7C4B-431F-86EB-6F9E9D0AB89B}" srcOrd="1" destOrd="0" presId="urn:microsoft.com/office/officeart/2016/7/layout/LinearArrowProcessNumbered"/>
    <dgm:cxn modelId="{2C9436A6-EE6D-4364-8653-654FA34CE5DA}" type="presParOf" srcId="{171FF886-7C4B-431F-86EB-6F9E9D0AB89B}" destId="{D4F802C4-A918-4409-B2C0-D0505A414F1E}" srcOrd="0" destOrd="0" presId="urn:microsoft.com/office/officeart/2016/7/layout/LinearArrowProcessNumbered"/>
    <dgm:cxn modelId="{EF6FA901-3F4D-44F6-8627-65648F642253}" type="presParOf" srcId="{171FF886-7C4B-431F-86EB-6F9E9D0AB89B}" destId="{7628CE48-30C2-455C-AB79-61F1C035F300}" srcOrd="1" destOrd="0" presId="urn:microsoft.com/office/officeart/2016/7/layout/LinearArrowProcessNumbered"/>
    <dgm:cxn modelId="{7069C30A-DCF2-4104-B82B-43866A6BA4BE}" type="presParOf" srcId="{171FF886-7C4B-431F-86EB-6F9E9D0AB89B}" destId="{72FE6218-B14B-4A4D-BF60-F4C05EE44F2E}" srcOrd="2" destOrd="0" presId="urn:microsoft.com/office/officeart/2016/7/layout/LinearArrowProcessNumbered"/>
    <dgm:cxn modelId="{400A9C19-4FAB-49D0-B5AC-8301A7CAD548}" type="presParOf" srcId="{171FF886-7C4B-431F-86EB-6F9E9D0AB89B}" destId="{80BC6CD9-9BBA-4CDD-8215-6D1809887792}" srcOrd="3" destOrd="0" presId="urn:microsoft.com/office/officeart/2016/7/layout/LinearArrowProcessNumbered"/>
    <dgm:cxn modelId="{92EFD64D-E7D6-409D-9BCE-7187F7C4DF3C}" type="presParOf" srcId="{C0E46870-78FC-4B85-919B-FC5FF4D7206B}" destId="{30A69147-2A65-4D4F-95FB-5134A122033B}" srcOrd="2" destOrd="0" presId="urn:microsoft.com/office/officeart/2016/7/layout/LinearArrowProcessNumbered"/>
    <dgm:cxn modelId="{9D71A885-F97E-4D7C-A30D-DA3335036D8D}" type="presParOf" srcId="{1142E062-9086-4B58-A1A1-E4E55552CDCA}" destId="{AC9C0B4D-10F5-4CE0-9880-5BF74DBBAC8F}" srcOrd="1" destOrd="0" presId="urn:microsoft.com/office/officeart/2016/7/layout/LinearArrowProcessNumbered"/>
    <dgm:cxn modelId="{03AB2E1F-FD98-4ADD-9FFE-AE9822A88273}" type="presParOf" srcId="{1142E062-9086-4B58-A1A1-E4E55552CDCA}" destId="{42A9F479-EAB6-484A-B13A-CB847651BB8B}" srcOrd="2" destOrd="0" presId="urn:microsoft.com/office/officeart/2016/7/layout/LinearArrowProcessNumbered"/>
    <dgm:cxn modelId="{B5BE5EA2-FB07-4479-A90B-5C801D9034C6}" type="presParOf" srcId="{42A9F479-EAB6-484A-B13A-CB847651BB8B}" destId="{CF691894-8F78-4668-9078-B64AC491B042}" srcOrd="0" destOrd="0" presId="urn:microsoft.com/office/officeart/2016/7/layout/LinearArrowProcessNumbered"/>
    <dgm:cxn modelId="{F8E14794-8466-4C6F-923A-582E62A0B237}" type="presParOf" srcId="{42A9F479-EAB6-484A-B13A-CB847651BB8B}" destId="{729AF19E-D57A-46D3-9B67-97CA5586DCDE}" srcOrd="1" destOrd="0" presId="urn:microsoft.com/office/officeart/2016/7/layout/LinearArrowProcessNumbered"/>
    <dgm:cxn modelId="{C6949701-E175-4A36-A8D5-508FCBC972BD}" type="presParOf" srcId="{729AF19E-D57A-46D3-9B67-97CA5586DCDE}" destId="{0EEA892C-93F2-4D03-978E-AB8D43D4C927}" srcOrd="0" destOrd="0" presId="urn:microsoft.com/office/officeart/2016/7/layout/LinearArrowProcessNumbered"/>
    <dgm:cxn modelId="{8B0BD3AF-EA10-4524-9022-0190F32AD1FC}" type="presParOf" srcId="{729AF19E-D57A-46D3-9B67-97CA5586DCDE}" destId="{9D9AB094-0AE0-4F22-A2F8-AFA0794F8FE5}" srcOrd="1" destOrd="0" presId="urn:microsoft.com/office/officeart/2016/7/layout/LinearArrowProcessNumbered"/>
    <dgm:cxn modelId="{378F0264-D363-49B2-8D36-C67B7207DD95}" type="presParOf" srcId="{729AF19E-D57A-46D3-9B67-97CA5586DCDE}" destId="{E76A3CB5-CDD6-488C-A90F-D3F94F5393AA}" srcOrd="2" destOrd="0" presId="urn:microsoft.com/office/officeart/2016/7/layout/LinearArrowProcessNumbered"/>
    <dgm:cxn modelId="{57C89311-4281-476A-ADA8-6585F123D57E}" type="presParOf" srcId="{729AF19E-D57A-46D3-9B67-97CA5586DCDE}" destId="{2431BDD8-7495-4910-ACDD-588BA3CB1542}" srcOrd="3" destOrd="0" presId="urn:microsoft.com/office/officeart/2016/7/layout/LinearArrowProcessNumbered"/>
    <dgm:cxn modelId="{F4F99B46-CFD6-4934-8FE4-02FC9EA328FA}" type="presParOf" srcId="{42A9F479-EAB6-484A-B13A-CB847651BB8B}" destId="{BB015C9B-663B-4B10-BB05-2F34DCD38BC8}" srcOrd="2" destOrd="0" presId="urn:microsoft.com/office/officeart/2016/7/layout/LinearArrowProcessNumbered"/>
    <dgm:cxn modelId="{C602A619-4A09-4FEF-A486-4D7119A51415}" type="presParOf" srcId="{1142E062-9086-4B58-A1A1-E4E55552CDCA}" destId="{40E17FF7-76AB-4E9A-BF5B-40F73715C280}" srcOrd="3" destOrd="0" presId="urn:microsoft.com/office/officeart/2016/7/layout/LinearArrowProcessNumbered"/>
    <dgm:cxn modelId="{030C14E5-3012-451D-951A-FA90E9517B1E}" type="presParOf" srcId="{1142E062-9086-4B58-A1A1-E4E55552CDCA}" destId="{B0E2E96C-C6A1-481D-9BDB-6859ECC23507}" srcOrd="4" destOrd="0" presId="urn:microsoft.com/office/officeart/2016/7/layout/LinearArrowProcessNumbered"/>
    <dgm:cxn modelId="{15CD0627-B605-4AED-BFC3-20EE18EC9856}" type="presParOf" srcId="{B0E2E96C-C6A1-481D-9BDB-6859ECC23507}" destId="{33E68CA3-4AD9-4178-BC20-8C27AD781C39}" srcOrd="0" destOrd="0" presId="urn:microsoft.com/office/officeart/2016/7/layout/LinearArrowProcessNumbered"/>
    <dgm:cxn modelId="{FDD63BF5-8B6C-469D-BFCB-3FCDF6E2ED3A}" type="presParOf" srcId="{B0E2E96C-C6A1-481D-9BDB-6859ECC23507}" destId="{A1385909-F602-4A73-99CA-8D2134C16A96}" srcOrd="1" destOrd="0" presId="urn:microsoft.com/office/officeart/2016/7/layout/LinearArrowProcessNumbered"/>
    <dgm:cxn modelId="{C45368B6-2F85-4A60-86DD-D13DCEF54A75}" type="presParOf" srcId="{A1385909-F602-4A73-99CA-8D2134C16A96}" destId="{4BA61FEE-1D6A-48AA-92CC-54FBA922903A}" srcOrd="0" destOrd="0" presId="urn:microsoft.com/office/officeart/2016/7/layout/LinearArrowProcessNumbered"/>
    <dgm:cxn modelId="{875D51C0-3F56-43BD-932D-5B2D700E48C5}" type="presParOf" srcId="{A1385909-F602-4A73-99CA-8D2134C16A96}" destId="{E08D3BF7-3579-4A12-8A84-3054C467EC39}" srcOrd="1" destOrd="0" presId="urn:microsoft.com/office/officeart/2016/7/layout/LinearArrowProcessNumbered"/>
    <dgm:cxn modelId="{E08F25BD-144C-4BAA-A491-E44420941961}" type="presParOf" srcId="{A1385909-F602-4A73-99CA-8D2134C16A96}" destId="{7B5E05EE-B328-44C1-A15B-6204B18F158B}" srcOrd="2" destOrd="0" presId="urn:microsoft.com/office/officeart/2016/7/layout/LinearArrowProcessNumbered"/>
    <dgm:cxn modelId="{8344153A-00AC-4EF2-B2F3-1C3E4CDC421D}" type="presParOf" srcId="{A1385909-F602-4A73-99CA-8D2134C16A96}" destId="{64153E7F-DED9-4527-938A-8F02EBF72BC9}" srcOrd="3" destOrd="0" presId="urn:microsoft.com/office/officeart/2016/7/layout/LinearArrowProcessNumbered"/>
    <dgm:cxn modelId="{1D917915-DCFA-4896-AB30-CB47F2CED318}" type="presParOf" srcId="{B0E2E96C-C6A1-481D-9BDB-6859ECC23507}" destId="{130F0082-F52C-4249-83EB-2E033B9CAFA6}" srcOrd="2" destOrd="0" presId="urn:microsoft.com/office/officeart/2016/7/layout/LinearArrowProcessNumbered"/>
    <dgm:cxn modelId="{09421C38-D16C-464B-B9EE-19344C587D6E}" type="presParOf" srcId="{1142E062-9086-4B58-A1A1-E4E55552CDCA}" destId="{F10F6743-A595-4ED9-AC74-533F3FE686DE}" srcOrd="5" destOrd="0" presId="urn:microsoft.com/office/officeart/2016/7/layout/LinearArrowProcessNumbered"/>
    <dgm:cxn modelId="{B86F911A-94C6-4195-BFFC-5916C1020169}" type="presParOf" srcId="{1142E062-9086-4B58-A1A1-E4E55552CDCA}" destId="{09A12180-FDFD-46CC-A0E0-0318AF50CF91}" srcOrd="6" destOrd="0" presId="urn:microsoft.com/office/officeart/2016/7/layout/LinearArrowProcessNumbered"/>
    <dgm:cxn modelId="{AB918F5E-CFF1-41B5-91CB-466A24821BE2}" type="presParOf" srcId="{09A12180-FDFD-46CC-A0E0-0318AF50CF91}" destId="{243BC1AF-A093-46F4-9B59-DD19D34574B1}" srcOrd="0" destOrd="0" presId="urn:microsoft.com/office/officeart/2016/7/layout/LinearArrowProcessNumbered"/>
    <dgm:cxn modelId="{E74253FA-5AD9-4335-9BED-690E639037B1}" type="presParOf" srcId="{09A12180-FDFD-46CC-A0E0-0318AF50CF91}" destId="{B023C461-97DC-4E1D-BEB9-D18C4BCD6F47}" srcOrd="1" destOrd="0" presId="urn:microsoft.com/office/officeart/2016/7/layout/LinearArrowProcessNumbered"/>
    <dgm:cxn modelId="{B9C8C829-16CB-4A06-81A3-3281CA386F64}" type="presParOf" srcId="{B023C461-97DC-4E1D-BEB9-D18C4BCD6F47}" destId="{2D660A65-0E2E-426C-B35C-B1098F15118F}" srcOrd="0" destOrd="0" presId="urn:microsoft.com/office/officeart/2016/7/layout/LinearArrowProcessNumbered"/>
    <dgm:cxn modelId="{A7DECBC3-1B34-4548-BAB6-1AEE0F17384F}" type="presParOf" srcId="{B023C461-97DC-4E1D-BEB9-D18C4BCD6F47}" destId="{4B48405A-9DCA-4404-B843-6DE62F1F96F1}" srcOrd="1" destOrd="0" presId="urn:microsoft.com/office/officeart/2016/7/layout/LinearArrowProcessNumbered"/>
    <dgm:cxn modelId="{257DD361-E173-41F4-AA25-78CC620E0CE1}" type="presParOf" srcId="{B023C461-97DC-4E1D-BEB9-D18C4BCD6F47}" destId="{53C9F9CA-F3B2-4A58-AEF4-799C90BD134C}" srcOrd="2" destOrd="0" presId="urn:microsoft.com/office/officeart/2016/7/layout/LinearArrowProcessNumbered"/>
    <dgm:cxn modelId="{884CDD1C-8336-4317-9AB1-9623652305AF}" type="presParOf" srcId="{B023C461-97DC-4E1D-BEB9-D18C4BCD6F47}" destId="{7EC64B44-4C03-4D02-8874-C7DECCA48229}" srcOrd="3" destOrd="0" presId="urn:microsoft.com/office/officeart/2016/7/layout/LinearArrowProcessNumbered"/>
    <dgm:cxn modelId="{B55DAE6C-384D-4450-9739-7AC0239A69E0}" type="presParOf" srcId="{09A12180-FDFD-46CC-A0E0-0318AF50CF91}" destId="{65FAA77F-9F26-40AD-B553-1AE92A1CE196}"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8794F37-89DD-4BB2-8017-5368B4D9857E}" type="doc">
      <dgm:prSet loTypeId="urn:microsoft.com/office/officeart/2016/7/layout/LinearArrowProcessNumbered" loCatId="process" qsTypeId="urn:microsoft.com/office/officeart/2005/8/quickstyle/simple1" qsCatId="simple" csTypeId="urn:microsoft.com/office/officeart/2005/8/colors/accent1_1" csCatId="accent1"/>
      <dgm:spPr/>
      <dgm:t>
        <a:bodyPr/>
        <a:lstStyle/>
        <a:p>
          <a:endParaRPr lang="en-US"/>
        </a:p>
      </dgm:t>
    </dgm:pt>
    <dgm:pt modelId="{1ED70635-828A-4D19-85AF-31F1ABF702C3}">
      <dgm:prSet/>
      <dgm:spPr/>
      <dgm:t>
        <a:bodyPr/>
        <a:lstStyle/>
        <a:p>
          <a:pPr rtl="0"/>
          <a:r>
            <a:rPr lang="en-US" b="1" dirty="0"/>
            <a:t>Analytic epidemiology addresses “why” and “how” a health problem occurs</a:t>
          </a:r>
        </a:p>
      </dgm:t>
    </dgm:pt>
    <dgm:pt modelId="{B83A5C1B-1BD1-4213-B4DC-4D56BBA27EA4}" type="parTrans" cxnId="{EAA92698-DD51-452C-B99D-610802DBC569}">
      <dgm:prSet/>
      <dgm:spPr/>
      <dgm:t>
        <a:bodyPr/>
        <a:lstStyle/>
        <a:p>
          <a:endParaRPr lang="en-US"/>
        </a:p>
      </dgm:t>
    </dgm:pt>
    <dgm:pt modelId="{B0132CEA-3EC5-47E3-9A7F-480897EEE693}" type="sibTrans" cxnId="{EAA92698-DD51-452C-B99D-610802DBC569}">
      <dgm:prSet phldrT="1"/>
      <dgm:spPr/>
      <dgm:t>
        <a:bodyPr/>
        <a:lstStyle/>
        <a:p>
          <a:r>
            <a:rPr lang="en-US"/>
            <a:t>1</a:t>
          </a:r>
        </a:p>
      </dgm:t>
    </dgm:pt>
    <dgm:pt modelId="{AEB08857-A113-42E3-8E65-BB5DDF5FCA4B}">
      <dgm:prSet/>
      <dgm:spPr/>
      <dgm:t>
        <a:bodyPr/>
        <a:lstStyle/>
        <a:p>
          <a:pPr rtl="0"/>
          <a:r>
            <a:rPr lang="en-US" b="1" dirty="0"/>
            <a:t>In experimental studies investigators assign exposures to participants</a:t>
          </a:r>
        </a:p>
      </dgm:t>
    </dgm:pt>
    <dgm:pt modelId="{2741CF0A-BA14-4C50-B00F-313E9F830EDD}" type="parTrans" cxnId="{952C1ADC-7942-4374-AC61-2AD51CAD3467}">
      <dgm:prSet/>
      <dgm:spPr/>
      <dgm:t>
        <a:bodyPr/>
        <a:lstStyle/>
        <a:p>
          <a:endParaRPr lang="en-US"/>
        </a:p>
      </dgm:t>
    </dgm:pt>
    <dgm:pt modelId="{EC2E8EEF-0B95-4670-BB6C-0C944224CE93}" type="sibTrans" cxnId="{952C1ADC-7942-4374-AC61-2AD51CAD3467}">
      <dgm:prSet phldrT="2"/>
      <dgm:spPr/>
      <dgm:t>
        <a:bodyPr/>
        <a:lstStyle/>
        <a:p>
          <a:r>
            <a:rPr lang="en-US"/>
            <a:t>2</a:t>
          </a:r>
        </a:p>
      </dgm:t>
    </dgm:pt>
    <dgm:pt modelId="{7E9EF2FA-0D5B-4977-A0FC-E3DBAEA58785}">
      <dgm:prSet/>
      <dgm:spPr/>
      <dgm:t>
        <a:bodyPr/>
        <a:lstStyle/>
        <a:p>
          <a:pPr rtl="0"/>
          <a:r>
            <a:rPr lang="en-US" b="1" dirty="0"/>
            <a:t>In observational studies investigators observe exposures and outcomes already occurring in the population</a:t>
          </a:r>
        </a:p>
      </dgm:t>
    </dgm:pt>
    <dgm:pt modelId="{7791D061-CA75-417D-9690-516B8A0F09AA}" type="parTrans" cxnId="{9A430824-1F2B-491D-8808-21BEA9310E71}">
      <dgm:prSet/>
      <dgm:spPr/>
      <dgm:t>
        <a:bodyPr/>
        <a:lstStyle/>
        <a:p>
          <a:endParaRPr lang="en-US"/>
        </a:p>
      </dgm:t>
    </dgm:pt>
    <dgm:pt modelId="{85CCA3CB-7984-4D97-B4A6-FDE1B2AE358D}" type="sibTrans" cxnId="{9A430824-1F2B-491D-8808-21BEA9310E71}">
      <dgm:prSet phldrT="3"/>
      <dgm:spPr/>
      <dgm:t>
        <a:bodyPr/>
        <a:lstStyle/>
        <a:p>
          <a:r>
            <a:rPr lang="en-US"/>
            <a:t>3</a:t>
          </a:r>
        </a:p>
      </dgm:t>
    </dgm:pt>
    <dgm:pt modelId="{1D4215B2-7B69-4B07-8AFF-2BC101ED1AC0}">
      <dgm:prSet/>
      <dgm:spPr/>
      <dgm:t>
        <a:bodyPr/>
        <a:lstStyle/>
        <a:p>
          <a:pPr rtl="0"/>
          <a:r>
            <a:rPr lang="en-US" b="1" dirty="0"/>
            <a:t>Commonly designs are cohort studies and case-control studies</a:t>
          </a:r>
        </a:p>
      </dgm:t>
    </dgm:pt>
    <dgm:pt modelId="{3BB67FC7-A2BF-41AB-A27A-0851CEBE4296}" type="parTrans" cxnId="{608E0C84-C359-404A-ACB0-D9E4426E0903}">
      <dgm:prSet/>
      <dgm:spPr/>
      <dgm:t>
        <a:bodyPr/>
        <a:lstStyle/>
        <a:p>
          <a:endParaRPr lang="en-US"/>
        </a:p>
      </dgm:t>
    </dgm:pt>
    <dgm:pt modelId="{F2A47256-C567-4EEE-920B-5D47FBB245DD}" type="sibTrans" cxnId="{608E0C84-C359-404A-ACB0-D9E4426E0903}">
      <dgm:prSet phldrT="4"/>
      <dgm:spPr/>
      <dgm:t>
        <a:bodyPr/>
        <a:lstStyle/>
        <a:p>
          <a:r>
            <a:rPr lang="en-US"/>
            <a:t>4</a:t>
          </a:r>
        </a:p>
      </dgm:t>
    </dgm:pt>
    <dgm:pt modelId="{11200223-C206-4983-A402-E3FF8FB11140}" type="pres">
      <dgm:prSet presAssocID="{58794F37-89DD-4BB2-8017-5368B4D9857E}" presName="linearFlow" presStyleCnt="0">
        <dgm:presLayoutVars>
          <dgm:dir/>
          <dgm:animLvl val="lvl"/>
          <dgm:resizeHandles val="exact"/>
        </dgm:presLayoutVars>
      </dgm:prSet>
      <dgm:spPr/>
    </dgm:pt>
    <dgm:pt modelId="{94919F70-DD6D-4C05-9111-7B5C03D808F9}" type="pres">
      <dgm:prSet presAssocID="{1ED70635-828A-4D19-85AF-31F1ABF702C3}" presName="compositeNode" presStyleCnt="0"/>
      <dgm:spPr/>
    </dgm:pt>
    <dgm:pt modelId="{1FE8DD3A-DCEB-4CA8-8A49-C372993652FB}" type="pres">
      <dgm:prSet presAssocID="{1ED70635-828A-4D19-85AF-31F1ABF702C3}" presName="parTx" presStyleLbl="node1" presStyleIdx="0" presStyleCnt="0">
        <dgm:presLayoutVars>
          <dgm:chMax val="0"/>
          <dgm:chPref val="0"/>
          <dgm:bulletEnabled val="1"/>
        </dgm:presLayoutVars>
      </dgm:prSet>
      <dgm:spPr/>
    </dgm:pt>
    <dgm:pt modelId="{6125D32B-C393-4F37-BABD-F9E0395FCDE7}" type="pres">
      <dgm:prSet presAssocID="{1ED70635-828A-4D19-85AF-31F1ABF702C3}" presName="parSh" presStyleCnt="0"/>
      <dgm:spPr/>
    </dgm:pt>
    <dgm:pt modelId="{64FC3F16-3D08-40F8-BAA9-70ABA90C7FB6}" type="pres">
      <dgm:prSet presAssocID="{1ED70635-828A-4D19-85AF-31F1ABF702C3}" presName="lineNode" presStyleLbl="alignAccFollowNode1" presStyleIdx="0" presStyleCnt="12"/>
      <dgm:spPr/>
    </dgm:pt>
    <dgm:pt modelId="{F110606A-BA2F-40D9-9783-D93C113CE181}" type="pres">
      <dgm:prSet presAssocID="{1ED70635-828A-4D19-85AF-31F1ABF702C3}" presName="lineArrowNode" presStyleLbl="alignAccFollowNode1" presStyleIdx="1" presStyleCnt="12"/>
      <dgm:spPr/>
    </dgm:pt>
    <dgm:pt modelId="{BEE23D13-2803-4174-89EC-350D4DC22114}" type="pres">
      <dgm:prSet presAssocID="{B0132CEA-3EC5-47E3-9A7F-480897EEE693}" presName="sibTransNodeCircle" presStyleLbl="alignNode1" presStyleIdx="0" presStyleCnt="4">
        <dgm:presLayoutVars>
          <dgm:chMax val="0"/>
          <dgm:bulletEnabled/>
        </dgm:presLayoutVars>
      </dgm:prSet>
      <dgm:spPr/>
    </dgm:pt>
    <dgm:pt modelId="{68F0E1B4-15F3-4AAC-AAC7-D7857738EAB6}" type="pres">
      <dgm:prSet presAssocID="{B0132CEA-3EC5-47E3-9A7F-480897EEE693}" presName="spacerBetweenCircleAndCallout" presStyleCnt="0">
        <dgm:presLayoutVars/>
      </dgm:prSet>
      <dgm:spPr/>
    </dgm:pt>
    <dgm:pt modelId="{39CB3982-D008-4805-812A-C49CF8439599}" type="pres">
      <dgm:prSet presAssocID="{1ED70635-828A-4D19-85AF-31F1ABF702C3}" presName="nodeText" presStyleLbl="alignAccFollowNode1" presStyleIdx="2" presStyleCnt="12">
        <dgm:presLayoutVars>
          <dgm:bulletEnabled val="1"/>
        </dgm:presLayoutVars>
      </dgm:prSet>
      <dgm:spPr/>
    </dgm:pt>
    <dgm:pt modelId="{788A1927-CB44-4F4C-A919-52507C56DE59}" type="pres">
      <dgm:prSet presAssocID="{B0132CEA-3EC5-47E3-9A7F-480897EEE693}" presName="sibTransComposite" presStyleCnt="0"/>
      <dgm:spPr/>
    </dgm:pt>
    <dgm:pt modelId="{C0C10616-2F60-419B-B6B7-2FC32FBCD1D4}" type="pres">
      <dgm:prSet presAssocID="{AEB08857-A113-42E3-8E65-BB5DDF5FCA4B}" presName="compositeNode" presStyleCnt="0"/>
      <dgm:spPr/>
    </dgm:pt>
    <dgm:pt modelId="{AEB04325-6AC1-4E3E-88FA-3B86B0DB904E}" type="pres">
      <dgm:prSet presAssocID="{AEB08857-A113-42E3-8E65-BB5DDF5FCA4B}" presName="parTx" presStyleLbl="node1" presStyleIdx="0" presStyleCnt="0">
        <dgm:presLayoutVars>
          <dgm:chMax val="0"/>
          <dgm:chPref val="0"/>
          <dgm:bulletEnabled val="1"/>
        </dgm:presLayoutVars>
      </dgm:prSet>
      <dgm:spPr/>
    </dgm:pt>
    <dgm:pt modelId="{5D43884F-25CD-4999-AA32-0831F9917E37}" type="pres">
      <dgm:prSet presAssocID="{AEB08857-A113-42E3-8E65-BB5DDF5FCA4B}" presName="parSh" presStyleCnt="0"/>
      <dgm:spPr/>
    </dgm:pt>
    <dgm:pt modelId="{84EFEFBD-9418-471C-A25D-7C4DA7BDA622}" type="pres">
      <dgm:prSet presAssocID="{AEB08857-A113-42E3-8E65-BB5DDF5FCA4B}" presName="lineNode" presStyleLbl="alignAccFollowNode1" presStyleIdx="3" presStyleCnt="12"/>
      <dgm:spPr/>
    </dgm:pt>
    <dgm:pt modelId="{0041F2EE-816D-411C-988E-8A3704258115}" type="pres">
      <dgm:prSet presAssocID="{AEB08857-A113-42E3-8E65-BB5DDF5FCA4B}" presName="lineArrowNode" presStyleLbl="alignAccFollowNode1" presStyleIdx="4" presStyleCnt="12"/>
      <dgm:spPr/>
    </dgm:pt>
    <dgm:pt modelId="{E5A33646-7E4B-4F49-B339-0BCAFC2ABC53}" type="pres">
      <dgm:prSet presAssocID="{EC2E8EEF-0B95-4670-BB6C-0C944224CE93}" presName="sibTransNodeCircle" presStyleLbl="alignNode1" presStyleIdx="1" presStyleCnt="4">
        <dgm:presLayoutVars>
          <dgm:chMax val="0"/>
          <dgm:bulletEnabled/>
        </dgm:presLayoutVars>
      </dgm:prSet>
      <dgm:spPr/>
    </dgm:pt>
    <dgm:pt modelId="{E33CB981-D210-4D9B-BB0B-B12CC9B0AE3C}" type="pres">
      <dgm:prSet presAssocID="{EC2E8EEF-0B95-4670-BB6C-0C944224CE93}" presName="spacerBetweenCircleAndCallout" presStyleCnt="0">
        <dgm:presLayoutVars/>
      </dgm:prSet>
      <dgm:spPr/>
    </dgm:pt>
    <dgm:pt modelId="{F374BB3F-8176-4297-A15F-052B3BB3C04F}" type="pres">
      <dgm:prSet presAssocID="{AEB08857-A113-42E3-8E65-BB5DDF5FCA4B}" presName="nodeText" presStyleLbl="alignAccFollowNode1" presStyleIdx="5" presStyleCnt="12">
        <dgm:presLayoutVars>
          <dgm:bulletEnabled val="1"/>
        </dgm:presLayoutVars>
      </dgm:prSet>
      <dgm:spPr/>
    </dgm:pt>
    <dgm:pt modelId="{CA145F5D-7A95-4DBA-91E1-A9EE700D0FF4}" type="pres">
      <dgm:prSet presAssocID="{EC2E8EEF-0B95-4670-BB6C-0C944224CE93}" presName="sibTransComposite" presStyleCnt="0"/>
      <dgm:spPr/>
    </dgm:pt>
    <dgm:pt modelId="{CBB2B5AC-97D4-433E-87BF-8F97EDF60976}" type="pres">
      <dgm:prSet presAssocID="{7E9EF2FA-0D5B-4977-A0FC-E3DBAEA58785}" presName="compositeNode" presStyleCnt="0"/>
      <dgm:spPr/>
    </dgm:pt>
    <dgm:pt modelId="{4773B1C8-ACF9-4343-A5C2-EA302CFDBB5C}" type="pres">
      <dgm:prSet presAssocID="{7E9EF2FA-0D5B-4977-A0FC-E3DBAEA58785}" presName="parTx" presStyleLbl="node1" presStyleIdx="0" presStyleCnt="0">
        <dgm:presLayoutVars>
          <dgm:chMax val="0"/>
          <dgm:chPref val="0"/>
          <dgm:bulletEnabled val="1"/>
        </dgm:presLayoutVars>
      </dgm:prSet>
      <dgm:spPr/>
    </dgm:pt>
    <dgm:pt modelId="{ACE5F076-5063-41DF-BA5C-A91921E9C517}" type="pres">
      <dgm:prSet presAssocID="{7E9EF2FA-0D5B-4977-A0FC-E3DBAEA58785}" presName="parSh" presStyleCnt="0"/>
      <dgm:spPr/>
    </dgm:pt>
    <dgm:pt modelId="{35DE374B-731C-4EE8-8EE1-85C01918F226}" type="pres">
      <dgm:prSet presAssocID="{7E9EF2FA-0D5B-4977-A0FC-E3DBAEA58785}" presName="lineNode" presStyleLbl="alignAccFollowNode1" presStyleIdx="6" presStyleCnt="12"/>
      <dgm:spPr/>
    </dgm:pt>
    <dgm:pt modelId="{DED25E76-DAFF-4C20-9822-DA13D7C93DC7}" type="pres">
      <dgm:prSet presAssocID="{7E9EF2FA-0D5B-4977-A0FC-E3DBAEA58785}" presName="lineArrowNode" presStyleLbl="alignAccFollowNode1" presStyleIdx="7" presStyleCnt="12"/>
      <dgm:spPr/>
    </dgm:pt>
    <dgm:pt modelId="{572D3EED-DE1D-423E-AF29-86DA7EB17EC6}" type="pres">
      <dgm:prSet presAssocID="{85CCA3CB-7984-4D97-B4A6-FDE1B2AE358D}" presName="sibTransNodeCircle" presStyleLbl="alignNode1" presStyleIdx="2" presStyleCnt="4">
        <dgm:presLayoutVars>
          <dgm:chMax val="0"/>
          <dgm:bulletEnabled/>
        </dgm:presLayoutVars>
      </dgm:prSet>
      <dgm:spPr/>
    </dgm:pt>
    <dgm:pt modelId="{577B7B77-3C6E-43BF-8BA7-4310DA72FBF4}" type="pres">
      <dgm:prSet presAssocID="{85CCA3CB-7984-4D97-B4A6-FDE1B2AE358D}" presName="spacerBetweenCircleAndCallout" presStyleCnt="0">
        <dgm:presLayoutVars/>
      </dgm:prSet>
      <dgm:spPr/>
    </dgm:pt>
    <dgm:pt modelId="{36376002-8626-4A3E-8CF4-7AB46CC062F4}" type="pres">
      <dgm:prSet presAssocID="{7E9EF2FA-0D5B-4977-A0FC-E3DBAEA58785}" presName="nodeText" presStyleLbl="alignAccFollowNode1" presStyleIdx="8" presStyleCnt="12">
        <dgm:presLayoutVars>
          <dgm:bulletEnabled val="1"/>
        </dgm:presLayoutVars>
      </dgm:prSet>
      <dgm:spPr/>
    </dgm:pt>
    <dgm:pt modelId="{9E629E96-4713-45CB-B0C1-3067C15BFE12}" type="pres">
      <dgm:prSet presAssocID="{85CCA3CB-7984-4D97-B4A6-FDE1B2AE358D}" presName="sibTransComposite" presStyleCnt="0"/>
      <dgm:spPr/>
    </dgm:pt>
    <dgm:pt modelId="{52E87056-DE06-4D2B-98D0-A75A02317532}" type="pres">
      <dgm:prSet presAssocID="{1D4215B2-7B69-4B07-8AFF-2BC101ED1AC0}" presName="compositeNode" presStyleCnt="0"/>
      <dgm:spPr/>
    </dgm:pt>
    <dgm:pt modelId="{183C0025-76CF-4F6C-8A07-6AA3E60DEEFB}" type="pres">
      <dgm:prSet presAssocID="{1D4215B2-7B69-4B07-8AFF-2BC101ED1AC0}" presName="parTx" presStyleLbl="node1" presStyleIdx="0" presStyleCnt="0">
        <dgm:presLayoutVars>
          <dgm:chMax val="0"/>
          <dgm:chPref val="0"/>
          <dgm:bulletEnabled val="1"/>
        </dgm:presLayoutVars>
      </dgm:prSet>
      <dgm:spPr/>
    </dgm:pt>
    <dgm:pt modelId="{279B9EBB-5A0C-4014-9710-EFF396A65B68}" type="pres">
      <dgm:prSet presAssocID="{1D4215B2-7B69-4B07-8AFF-2BC101ED1AC0}" presName="parSh" presStyleCnt="0"/>
      <dgm:spPr/>
    </dgm:pt>
    <dgm:pt modelId="{25D2339C-C45E-4CD8-B115-6DE1767863C6}" type="pres">
      <dgm:prSet presAssocID="{1D4215B2-7B69-4B07-8AFF-2BC101ED1AC0}" presName="lineNode" presStyleLbl="alignAccFollowNode1" presStyleIdx="9" presStyleCnt="12"/>
      <dgm:spPr/>
    </dgm:pt>
    <dgm:pt modelId="{DF080A24-6F25-4500-BD4A-E580F24E4163}" type="pres">
      <dgm:prSet presAssocID="{1D4215B2-7B69-4B07-8AFF-2BC101ED1AC0}" presName="lineArrowNode" presStyleLbl="alignAccFollowNode1" presStyleIdx="10" presStyleCnt="12"/>
      <dgm:spPr/>
    </dgm:pt>
    <dgm:pt modelId="{B412CBA5-2172-4FDB-9187-08E71A98CBDA}" type="pres">
      <dgm:prSet presAssocID="{F2A47256-C567-4EEE-920B-5D47FBB245DD}" presName="sibTransNodeCircle" presStyleLbl="alignNode1" presStyleIdx="3" presStyleCnt="4">
        <dgm:presLayoutVars>
          <dgm:chMax val="0"/>
          <dgm:bulletEnabled/>
        </dgm:presLayoutVars>
      </dgm:prSet>
      <dgm:spPr/>
    </dgm:pt>
    <dgm:pt modelId="{8EE825B7-E306-4B3D-A135-88B9EFF9663E}" type="pres">
      <dgm:prSet presAssocID="{F2A47256-C567-4EEE-920B-5D47FBB245DD}" presName="spacerBetweenCircleAndCallout" presStyleCnt="0">
        <dgm:presLayoutVars/>
      </dgm:prSet>
      <dgm:spPr/>
    </dgm:pt>
    <dgm:pt modelId="{069ED318-D7FE-4710-BC4A-235E124758E1}" type="pres">
      <dgm:prSet presAssocID="{1D4215B2-7B69-4B07-8AFF-2BC101ED1AC0}" presName="nodeText" presStyleLbl="alignAccFollowNode1" presStyleIdx="11" presStyleCnt="12">
        <dgm:presLayoutVars>
          <dgm:bulletEnabled val="1"/>
        </dgm:presLayoutVars>
      </dgm:prSet>
      <dgm:spPr/>
    </dgm:pt>
  </dgm:ptLst>
  <dgm:cxnLst>
    <dgm:cxn modelId="{1DCCA81E-92C3-40F2-A54C-C7C34BF5991A}" type="presOf" srcId="{EC2E8EEF-0B95-4670-BB6C-0C944224CE93}" destId="{E5A33646-7E4B-4F49-B339-0BCAFC2ABC53}" srcOrd="0" destOrd="0" presId="urn:microsoft.com/office/officeart/2016/7/layout/LinearArrowProcessNumbered"/>
    <dgm:cxn modelId="{20FC051F-7FB7-4F8D-AA5C-3DC297408470}" type="presOf" srcId="{7E9EF2FA-0D5B-4977-A0FC-E3DBAEA58785}" destId="{36376002-8626-4A3E-8CF4-7AB46CC062F4}" srcOrd="0" destOrd="0" presId="urn:microsoft.com/office/officeart/2016/7/layout/LinearArrowProcessNumbered"/>
    <dgm:cxn modelId="{9A430824-1F2B-491D-8808-21BEA9310E71}" srcId="{58794F37-89DD-4BB2-8017-5368B4D9857E}" destId="{7E9EF2FA-0D5B-4977-A0FC-E3DBAEA58785}" srcOrd="2" destOrd="0" parTransId="{7791D061-CA75-417D-9690-516B8A0F09AA}" sibTransId="{85CCA3CB-7984-4D97-B4A6-FDE1B2AE358D}"/>
    <dgm:cxn modelId="{642D923C-E954-440C-871E-99DBE554AB2B}" type="presOf" srcId="{F2A47256-C567-4EEE-920B-5D47FBB245DD}" destId="{B412CBA5-2172-4FDB-9187-08E71A98CBDA}" srcOrd="0" destOrd="0" presId="urn:microsoft.com/office/officeart/2016/7/layout/LinearArrowProcessNumbered"/>
    <dgm:cxn modelId="{0D63DB5B-3EFA-49DC-BFB9-08FDD9512CD8}" type="presOf" srcId="{1D4215B2-7B69-4B07-8AFF-2BC101ED1AC0}" destId="{069ED318-D7FE-4710-BC4A-235E124758E1}" srcOrd="0" destOrd="0" presId="urn:microsoft.com/office/officeart/2016/7/layout/LinearArrowProcessNumbered"/>
    <dgm:cxn modelId="{608E0C84-C359-404A-ACB0-D9E4426E0903}" srcId="{58794F37-89DD-4BB2-8017-5368B4D9857E}" destId="{1D4215B2-7B69-4B07-8AFF-2BC101ED1AC0}" srcOrd="3" destOrd="0" parTransId="{3BB67FC7-A2BF-41AB-A27A-0851CEBE4296}" sibTransId="{F2A47256-C567-4EEE-920B-5D47FBB245DD}"/>
    <dgm:cxn modelId="{5AC71A86-F075-4F36-9941-DE77E9BD445A}" type="presOf" srcId="{58794F37-89DD-4BB2-8017-5368B4D9857E}" destId="{11200223-C206-4983-A402-E3FF8FB11140}" srcOrd="0" destOrd="0" presId="urn:microsoft.com/office/officeart/2016/7/layout/LinearArrowProcessNumbered"/>
    <dgm:cxn modelId="{8062D98C-B1BC-446B-AA18-C1734C847FC6}" type="presOf" srcId="{85CCA3CB-7984-4D97-B4A6-FDE1B2AE358D}" destId="{572D3EED-DE1D-423E-AF29-86DA7EB17EC6}" srcOrd="0" destOrd="0" presId="urn:microsoft.com/office/officeart/2016/7/layout/LinearArrowProcessNumbered"/>
    <dgm:cxn modelId="{EAA92698-DD51-452C-B99D-610802DBC569}" srcId="{58794F37-89DD-4BB2-8017-5368B4D9857E}" destId="{1ED70635-828A-4D19-85AF-31F1ABF702C3}" srcOrd="0" destOrd="0" parTransId="{B83A5C1B-1BD1-4213-B4DC-4D56BBA27EA4}" sibTransId="{B0132CEA-3EC5-47E3-9A7F-480897EEE693}"/>
    <dgm:cxn modelId="{61FEE198-5495-40A7-A70C-85301F4F0F21}" type="presOf" srcId="{B0132CEA-3EC5-47E3-9A7F-480897EEE693}" destId="{BEE23D13-2803-4174-89EC-350D4DC22114}" srcOrd="0" destOrd="0" presId="urn:microsoft.com/office/officeart/2016/7/layout/LinearArrowProcessNumbered"/>
    <dgm:cxn modelId="{5B40A7A1-9972-42B1-B8D9-BFA5EB472E96}" type="presOf" srcId="{AEB08857-A113-42E3-8E65-BB5DDF5FCA4B}" destId="{F374BB3F-8176-4297-A15F-052B3BB3C04F}" srcOrd="0" destOrd="0" presId="urn:microsoft.com/office/officeart/2016/7/layout/LinearArrowProcessNumbered"/>
    <dgm:cxn modelId="{B732FDCD-B8AE-4AD5-B52C-C19804366E4F}" type="presOf" srcId="{1ED70635-828A-4D19-85AF-31F1ABF702C3}" destId="{39CB3982-D008-4805-812A-C49CF8439599}" srcOrd="0" destOrd="0" presId="urn:microsoft.com/office/officeart/2016/7/layout/LinearArrowProcessNumbered"/>
    <dgm:cxn modelId="{952C1ADC-7942-4374-AC61-2AD51CAD3467}" srcId="{58794F37-89DD-4BB2-8017-5368B4D9857E}" destId="{AEB08857-A113-42E3-8E65-BB5DDF5FCA4B}" srcOrd="1" destOrd="0" parTransId="{2741CF0A-BA14-4C50-B00F-313E9F830EDD}" sibTransId="{EC2E8EEF-0B95-4670-BB6C-0C944224CE93}"/>
    <dgm:cxn modelId="{D1E1F44A-C1E0-4F77-87C8-2175D1B573AF}" type="presParOf" srcId="{11200223-C206-4983-A402-E3FF8FB11140}" destId="{94919F70-DD6D-4C05-9111-7B5C03D808F9}" srcOrd="0" destOrd="0" presId="urn:microsoft.com/office/officeart/2016/7/layout/LinearArrowProcessNumbered"/>
    <dgm:cxn modelId="{00022972-CE58-4C0C-B2DB-408B9FEB1EA4}" type="presParOf" srcId="{94919F70-DD6D-4C05-9111-7B5C03D808F9}" destId="{1FE8DD3A-DCEB-4CA8-8A49-C372993652FB}" srcOrd="0" destOrd="0" presId="urn:microsoft.com/office/officeart/2016/7/layout/LinearArrowProcessNumbered"/>
    <dgm:cxn modelId="{FFF90A69-AAEF-4F6C-9136-E7C746317CF7}" type="presParOf" srcId="{94919F70-DD6D-4C05-9111-7B5C03D808F9}" destId="{6125D32B-C393-4F37-BABD-F9E0395FCDE7}" srcOrd="1" destOrd="0" presId="urn:microsoft.com/office/officeart/2016/7/layout/LinearArrowProcessNumbered"/>
    <dgm:cxn modelId="{8115BD13-E2D2-4C3B-97AE-61E91C853BA8}" type="presParOf" srcId="{6125D32B-C393-4F37-BABD-F9E0395FCDE7}" destId="{64FC3F16-3D08-40F8-BAA9-70ABA90C7FB6}" srcOrd="0" destOrd="0" presId="urn:microsoft.com/office/officeart/2016/7/layout/LinearArrowProcessNumbered"/>
    <dgm:cxn modelId="{71996921-11B2-4A52-B6B4-4BE055C85048}" type="presParOf" srcId="{6125D32B-C393-4F37-BABD-F9E0395FCDE7}" destId="{F110606A-BA2F-40D9-9783-D93C113CE181}" srcOrd="1" destOrd="0" presId="urn:microsoft.com/office/officeart/2016/7/layout/LinearArrowProcessNumbered"/>
    <dgm:cxn modelId="{59617955-9442-45AF-B570-D51792CC4B58}" type="presParOf" srcId="{6125D32B-C393-4F37-BABD-F9E0395FCDE7}" destId="{BEE23D13-2803-4174-89EC-350D4DC22114}" srcOrd="2" destOrd="0" presId="urn:microsoft.com/office/officeart/2016/7/layout/LinearArrowProcessNumbered"/>
    <dgm:cxn modelId="{F97FB4B6-DF97-4E22-8715-65426C0C45C3}" type="presParOf" srcId="{6125D32B-C393-4F37-BABD-F9E0395FCDE7}" destId="{68F0E1B4-15F3-4AAC-AAC7-D7857738EAB6}" srcOrd="3" destOrd="0" presId="urn:microsoft.com/office/officeart/2016/7/layout/LinearArrowProcessNumbered"/>
    <dgm:cxn modelId="{E8C83D21-6379-45EF-BDAB-4B3A68CCD86D}" type="presParOf" srcId="{94919F70-DD6D-4C05-9111-7B5C03D808F9}" destId="{39CB3982-D008-4805-812A-C49CF8439599}" srcOrd="2" destOrd="0" presId="urn:microsoft.com/office/officeart/2016/7/layout/LinearArrowProcessNumbered"/>
    <dgm:cxn modelId="{BCB9AA74-C1FB-460C-AB53-635B25076593}" type="presParOf" srcId="{11200223-C206-4983-A402-E3FF8FB11140}" destId="{788A1927-CB44-4F4C-A919-52507C56DE59}" srcOrd="1" destOrd="0" presId="urn:microsoft.com/office/officeart/2016/7/layout/LinearArrowProcessNumbered"/>
    <dgm:cxn modelId="{5913E789-9EDF-4916-A273-AA01CAA71D9D}" type="presParOf" srcId="{11200223-C206-4983-A402-E3FF8FB11140}" destId="{C0C10616-2F60-419B-B6B7-2FC32FBCD1D4}" srcOrd="2" destOrd="0" presId="urn:microsoft.com/office/officeart/2016/7/layout/LinearArrowProcessNumbered"/>
    <dgm:cxn modelId="{6355320F-7FEE-41BD-9069-56B64DC97E11}" type="presParOf" srcId="{C0C10616-2F60-419B-B6B7-2FC32FBCD1D4}" destId="{AEB04325-6AC1-4E3E-88FA-3B86B0DB904E}" srcOrd="0" destOrd="0" presId="urn:microsoft.com/office/officeart/2016/7/layout/LinearArrowProcessNumbered"/>
    <dgm:cxn modelId="{D75D3C39-43EF-4328-A709-9039EFEA77D0}" type="presParOf" srcId="{C0C10616-2F60-419B-B6B7-2FC32FBCD1D4}" destId="{5D43884F-25CD-4999-AA32-0831F9917E37}" srcOrd="1" destOrd="0" presId="urn:microsoft.com/office/officeart/2016/7/layout/LinearArrowProcessNumbered"/>
    <dgm:cxn modelId="{F7029C1E-CF88-4B8F-97A6-292426A5D977}" type="presParOf" srcId="{5D43884F-25CD-4999-AA32-0831F9917E37}" destId="{84EFEFBD-9418-471C-A25D-7C4DA7BDA622}" srcOrd="0" destOrd="0" presId="urn:microsoft.com/office/officeart/2016/7/layout/LinearArrowProcessNumbered"/>
    <dgm:cxn modelId="{331F2581-7226-45B9-B764-B918F527E259}" type="presParOf" srcId="{5D43884F-25CD-4999-AA32-0831F9917E37}" destId="{0041F2EE-816D-411C-988E-8A3704258115}" srcOrd="1" destOrd="0" presId="urn:microsoft.com/office/officeart/2016/7/layout/LinearArrowProcessNumbered"/>
    <dgm:cxn modelId="{11516E8D-1AFA-4495-9A0E-22122178A77A}" type="presParOf" srcId="{5D43884F-25CD-4999-AA32-0831F9917E37}" destId="{E5A33646-7E4B-4F49-B339-0BCAFC2ABC53}" srcOrd="2" destOrd="0" presId="urn:microsoft.com/office/officeart/2016/7/layout/LinearArrowProcessNumbered"/>
    <dgm:cxn modelId="{D490013C-6C57-4934-8F53-0A60798ED7E6}" type="presParOf" srcId="{5D43884F-25CD-4999-AA32-0831F9917E37}" destId="{E33CB981-D210-4D9B-BB0B-B12CC9B0AE3C}" srcOrd="3" destOrd="0" presId="urn:microsoft.com/office/officeart/2016/7/layout/LinearArrowProcessNumbered"/>
    <dgm:cxn modelId="{37B637EC-E253-41DE-A52A-CDE1ACC48A5F}" type="presParOf" srcId="{C0C10616-2F60-419B-B6B7-2FC32FBCD1D4}" destId="{F374BB3F-8176-4297-A15F-052B3BB3C04F}" srcOrd="2" destOrd="0" presId="urn:microsoft.com/office/officeart/2016/7/layout/LinearArrowProcessNumbered"/>
    <dgm:cxn modelId="{F774220C-9DA0-4068-81CF-6512B8ECA9D5}" type="presParOf" srcId="{11200223-C206-4983-A402-E3FF8FB11140}" destId="{CA145F5D-7A95-4DBA-91E1-A9EE700D0FF4}" srcOrd="3" destOrd="0" presId="urn:microsoft.com/office/officeart/2016/7/layout/LinearArrowProcessNumbered"/>
    <dgm:cxn modelId="{F9341627-3187-4112-AAB4-5676A75D735C}" type="presParOf" srcId="{11200223-C206-4983-A402-E3FF8FB11140}" destId="{CBB2B5AC-97D4-433E-87BF-8F97EDF60976}" srcOrd="4" destOrd="0" presId="urn:microsoft.com/office/officeart/2016/7/layout/LinearArrowProcessNumbered"/>
    <dgm:cxn modelId="{830C9989-7A14-4951-B47C-8CF5B95C41E7}" type="presParOf" srcId="{CBB2B5AC-97D4-433E-87BF-8F97EDF60976}" destId="{4773B1C8-ACF9-4343-A5C2-EA302CFDBB5C}" srcOrd="0" destOrd="0" presId="urn:microsoft.com/office/officeart/2016/7/layout/LinearArrowProcessNumbered"/>
    <dgm:cxn modelId="{06573A57-1E01-4064-BB1C-C9E2976F98A9}" type="presParOf" srcId="{CBB2B5AC-97D4-433E-87BF-8F97EDF60976}" destId="{ACE5F076-5063-41DF-BA5C-A91921E9C517}" srcOrd="1" destOrd="0" presId="urn:microsoft.com/office/officeart/2016/7/layout/LinearArrowProcessNumbered"/>
    <dgm:cxn modelId="{5EA492DC-3DA7-4534-933B-E6A9C1320A84}" type="presParOf" srcId="{ACE5F076-5063-41DF-BA5C-A91921E9C517}" destId="{35DE374B-731C-4EE8-8EE1-85C01918F226}" srcOrd="0" destOrd="0" presId="urn:microsoft.com/office/officeart/2016/7/layout/LinearArrowProcessNumbered"/>
    <dgm:cxn modelId="{788DC76C-AD47-4C8F-A0F6-1C6A1CACE966}" type="presParOf" srcId="{ACE5F076-5063-41DF-BA5C-A91921E9C517}" destId="{DED25E76-DAFF-4C20-9822-DA13D7C93DC7}" srcOrd="1" destOrd="0" presId="urn:microsoft.com/office/officeart/2016/7/layout/LinearArrowProcessNumbered"/>
    <dgm:cxn modelId="{4F057A2C-2AC5-497B-A2AC-AC2A8DD19B56}" type="presParOf" srcId="{ACE5F076-5063-41DF-BA5C-A91921E9C517}" destId="{572D3EED-DE1D-423E-AF29-86DA7EB17EC6}" srcOrd="2" destOrd="0" presId="urn:microsoft.com/office/officeart/2016/7/layout/LinearArrowProcessNumbered"/>
    <dgm:cxn modelId="{CA498079-F597-4FB3-9E55-6024A0B026BF}" type="presParOf" srcId="{ACE5F076-5063-41DF-BA5C-A91921E9C517}" destId="{577B7B77-3C6E-43BF-8BA7-4310DA72FBF4}" srcOrd="3" destOrd="0" presId="urn:microsoft.com/office/officeart/2016/7/layout/LinearArrowProcessNumbered"/>
    <dgm:cxn modelId="{B79CD2B2-544A-4036-988B-14FC473EA194}" type="presParOf" srcId="{CBB2B5AC-97D4-433E-87BF-8F97EDF60976}" destId="{36376002-8626-4A3E-8CF4-7AB46CC062F4}" srcOrd="2" destOrd="0" presId="urn:microsoft.com/office/officeart/2016/7/layout/LinearArrowProcessNumbered"/>
    <dgm:cxn modelId="{4175AB06-E668-46A7-BD60-51E23B684327}" type="presParOf" srcId="{11200223-C206-4983-A402-E3FF8FB11140}" destId="{9E629E96-4713-45CB-B0C1-3067C15BFE12}" srcOrd="5" destOrd="0" presId="urn:microsoft.com/office/officeart/2016/7/layout/LinearArrowProcessNumbered"/>
    <dgm:cxn modelId="{CF8F10DD-DC07-4D06-996B-D5CA5D88DF49}" type="presParOf" srcId="{11200223-C206-4983-A402-E3FF8FB11140}" destId="{52E87056-DE06-4D2B-98D0-A75A02317532}" srcOrd="6" destOrd="0" presId="urn:microsoft.com/office/officeart/2016/7/layout/LinearArrowProcessNumbered"/>
    <dgm:cxn modelId="{C166283C-5E83-47A6-9441-ABCF569D4650}" type="presParOf" srcId="{52E87056-DE06-4D2B-98D0-A75A02317532}" destId="{183C0025-76CF-4F6C-8A07-6AA3E60DEEFB}" srcOrd="0" destOrd="0" presId="urn:microsoft.com/office/officeart/2016/7/layout/LinearArrowProcessNumbered"/>
    <dgm:cxn modelId="{E0EBFED5-F513-4AAF-9096-D09F62795FAA}" type="presParOf" srcId="{52E87056-DE06-4D2B-98D0-A75A02317532}" destId="{279B9EBB-5A0C-4014-9710-EFF396A65B68}" srcOrd="1" destOrd="0" presId="urn:microsoft.com/office/officeart/2016/7/layout/LinearArrowProcessNumbered"/>
    <dgm:cxn modelId="{32AE2AAC-E5ED-4D78-886A-3902C90F8032}" type="presParOf" srcId="{279B9EBB-5A0C-4014-9710-EFF396A65B68}" destId="{25D2339C-C45E-4CD8-B115-6DE1767863C6}" srcOrd="0" destOrd="0" presId="urn:microsoft.com/office/officeart/2016/7/layout/LinearArrowProcessNumbered"/>
    <dgm:cxn modelId="{5E321EDF-B1DA-4595-98EB-23A52DA290F9}" type="presParOf" srcId="{279B9EBB-5A0C-4014-9710-EFF396A65B68}" destId="{DF080A24-6F25-4500-BD4A-E580F24E4163}" srcOrd="1" destOrd="0" presId="urn:microsoft.com/office/officeart/2016/7/layout/LinearArrowProcessNumbered"/>
    <dgm:cxn modelId="{4E1902E1-61BC-481C-B37E-7271A3631726}" type="presParOf" srcId="{279B9EBB-5A0C-4014-9710-EFF396A65B68}" destId="{B412CBA5-2172-4FDB-9187-08E71A98CBDA}" srcOrd="2" destOrd="0" presId="urn:microsoft.com/office/officeart/2016/7/layout/LinearArrowProcessNumbered"/>
    <dgm:cxn modelId="{D49A342F-7A4B-4ABB-9210-84410C5DC463}" type="presParOf" srcId="{279B9EBB-5A0C-4014-9710-EFF396A65B68}" destId="{8EE825B7-E306-4B3D-A135-88B9EFF9663E}" srcOrd="3" destOrd="0" presId="urn:microsoft.com/office/officeart/2016/7/layout/LinearArrowProcessNumbered"/>
    <dgm:cxn modelId="{9008EE77-6D4C-4ADE-8DA6-2750461C990E}" type="presParOf" srcId="{52E87056-DE06-4D2B-98D0-A75A02317532}" destId="{069ED318-D7FE-4710-BC4A-235E124758E1}" srcOrd="2" destOrd="0" presId="urn:microsoft.com/office/officeart/2016/7/layout/LinearArrow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9399D3-0FC9-4BA9-B9DD-5A021433123C}">
      <dsp:nvSpPr>
        <dsp:cNvPr id="0" name=""/>
        <dsp:cNvSpPr/>
      </dsp:nvSpPr>
      <dsp:spPr>
        <a:xfrm>
          <a:off x="2964098" y="1382"/>
          <a:ext cx="2682403" cy="268240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b="1" kern="1200"/>
            <a:t>Generate hypotheses</a:t>
          </a:r>
          <a:endParaRPr lang="en-US" sz="2100" b="1" kern="1200" dirty="0"/>
        </a:p>
        <a:p>
          <a:pPr marL="171450" lvl="1" indent="-171450" algn="l" defTabSz="711200" rtl="0">
            <a:lnSpc>
              <a:spcPct val="90000"/>
            </a:lnSpc>
            <a:spcBef>
              <a:spcPct val="0"/>
            </a:spcBef>
            <a:spcAft>
              <a:spcPct val="15000"/>
            </a:spcAft>
            <a:buChar char="•"/>
          </a:pPr>
          <a:r>
            <a:rPr lang="en-US" sz="1600" b="1" kern="1200"/>
            <a:t>Make judgments about linkages between exposure and outcome</a:t>
          </a:r>
          <a:endParaRPr lang="en-US" sz="1600" b="1" kern="1200" dirty="0"/>
        </a:p>
      </dsp:txBody>
      <dsp:txXfrm>
        <a:off x="3356927" y="394211"/>
        <a:ext cx="1896745" cy="1896745"/>
      </dsp:txXfrm>
    </dsp:sp>
    <dsp:sp modelId="{3C8394BE-83DA-40F5-AAD7-4E1A900962A7}">
      <dsp:nvSpPr>
        <dsp:cNvPr id="0" name=""/>
        <dsp:cNvSpPr/>
      </dsp:nvSpPr>
      <dsp:spPr>
        <a:xfrm rot="3600000">
          <a:off x="4945659" y="2615984"/>
          <a:ext cx="712358" cy="90531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4999086" y="2704508"/>
        <a:ext cx="498651" cy="543187"/>
      </dsp:txXfrm>
    </dsp:sp>
    <dsp:sp modelId="{FA35F5FE-2D8F-44A8-9B3F-479951050E9F}">
      <dsp:nvSpPr>
        <dsp:cNvPr id="0" name=""/>
        <dsp:cNvSpPr/>
      </dsp:nvSpPr>
      <dsp:spPr>
        <a:xfrm>
          <a:off x="4977336" y="3488413"/>
          <a:ext cx="2682403" cy="2682403"/>
        </a:xfrm>
        <a:prstGeom prst="ellipse">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b="1" kern="1200"/>
            <a:t>Interpret data</a:t>
          </a:r>
          <a:endParaRPr lang="en-US" sz="2100" b="1" kern="1200" dirty="0"/>
        </a:p>
        <a:p>
          <a:pPr marL="171450" lvl="1" indent="-171450" algn="l" defTabSz="711200" rtl="0">
            <a:lnSpc>
              <a:spcPct val="90000"/>
            </a:lnSpc>
            <a:spcBef>
              <a:spcPct val="0"/>
            </a:spcBef>
            <a:spcAft>
              <a:spcPct val="15000"/>
            </a:spcAft>
            <a:buChar char="•"/>
          </a:pPr>
          <a:r>
            <a:rPr lang="en-US" sz="1600" b="1" kern="1200"/>
            <a:t>Identify or correct mistakes</a:t>
          </a:r>
          <a:endParaRPr lang="en-US" sz="1600" b="1" kern="1200" dirty="0"/>
        </a:p>
        <a:p>
          <a:pPr marL="171450" lvl="1" indent="-171450" algn="l" defTabSz="711200" rtl="0">
            <a:lnSpc>
              <a:spcPct val="90000"/>
            </a:lnSpc>
            <a:spcBef>
              <a:spcPct val="0"/>
            </a:spcBef>
            <a:spcAft>
              <a:spcPct val="15000"/>
            </a:spcAft>
            <a:buChar char="•"/>
          </a:pPr>
          <a:r>
            <a:rPr lang="en-US" sz="1600" b="1" kern="1200"/>
            <a:t>Interpret statistical and laboratory tests</a:t>
          </a:r>
          <a:endParaRPr lang="en-US" sz="1600" b="1" kern="1200" dirty="0"/>
        </a:p>
      </dsp:txBody>
      <dsp:txXfrm>
        <a:off x="5370165" y="3881242"/>
        <a:ext cx="1896745" cy="1896745"/>
      </dsp:txXfrm>
    </dsp:sp>
    <dsp:sp modelId="{18A487EF-F92C-4672-964D-05512A676239}">
      <dsp:nvSpPr>
        <dsp:cNvPr id="0" name=""/>
        <dsp:cNvSpPr/>
      </dsp:nvSpPr>
      <dsp:spPr>
        <a:xfrm rot="10800000">
          <a:off x="3969281" y="4376960"/>
          <a:ext cx="712358" cy="905311"/>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rot="10800000">
        <a:off x="4182988" y="4558022"/>
        <a:ext cx="498651" cy="543187"/>
      </dsp:txXfrm>
    </dsp:sp>
    <dsp:sp modelId="{117EE6C2-5FBC-4549-9AB2-CA0F2F2358BB}">
      <dsp:nvSpPr>
        <dsp:cNvPr id="0" name=""/>
        <dsp:cNvSpPr/>
      </dsp:nvSpPr>
      <dsp:spPr>
        <a:xfrm>
          <a:off x="950859" y="3488413"/>
          <a:ext cx="2682403" cy="2682403"/>
        </a:xfrm>
        <a:prstGeom prst="ellipse">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b="1" kern="1200"/>
            <a:t>Make decisions</a:t>
          </a:r>
          <a:endParaRPr lang="en-US" sz="2100" b="1" kern="1200" dirty="0"/>
        </a:p>
        <a:p>
          <a:pPr marL="171450" lvl="1" indent="-171450" algn="l" defTabSz="711200" rtl="0">
            <a:lnSpc>
              <a:spcPct val="90000"/>
            </a:lnSpc>
            <a:spcBef>
              <a:spcPct val="0"/>
            </a:spcBef>
            <a:spcAft>
              <a:spcPct val="15000"/>
            </a:spcAft>
            <a:buChar char="•"/>
          </a:pPr>
          <a:r>
            <a:rPr lang="en-US" sz="1600" b="1" kern="1200"/>
            <a:t>Determine if an epidemic is in progress</a:t>
          </a:r>
          <a:endParaRPr lang="en-US" sz="1600" b="1" kern="1200" dirty="0"/>
        </a:p>
        <a:p>
          <a:pPr marL="171450" lvl="1" indent="-171450" algn="l" defTabSz="711200" rtl="0">
            <a:lnSpc>
              <a:spcPct val="90000"/>
            </a:lnSpc>
            <a:spcBef>
              <a:spcPct val="0"/>
            </a:spcBef>
            <a:spcAft>
              <a:spcPct val="15000"/>
            </a:spcAft>
            <a:buChar char="•"/>
          </a:pPr>
          <a:r>
            <a:rPr lang="en-US" sz="1600" b="1" kern="1200"/>
            <a:t>Recommend control measures</a:t>
          </a:r>
          <a:endParaRPr lang="en-US" sz="1600" b="1" kern="1200" dirty="0"/>
        </a:p>
        <a:p>
          <a:pPr marL="171450" lvl="1" indent="-171450" algn="l" defTabSz="711200">
            <a:lnSpc>
              <a:spcPct val="90000"/>
            </a:lnSpc>
            <a:spcBef>
              <a:spcPct val="0"/>
            </a:spcBef>
            <a:spcAft>
              <a:spcPct val="15000"/>
            </a:spcAft>
            <a:buChar char="•"/>
          </a:pPr>
          <a:endParaRPr lang="en-US" sz="1600" kern="1200" dirty="0"/>
        </a:p>
      </dsp:txBody>
      <dsp:txXfrm>
        <a:off x="1343688" y="3881242"/>
        <a:ext cx="1896745" cy="1896745"/>
      </dsp:txXfrm>
    </dsp:sp>
    <dsp:sp modelId="{A975616F-4CAB-4A01-B0D8-E2576D716851}">
      <dsp:nvSpPr>
        <dsp:cNvPr id="0" name=""/>
        <dsp:cNvSpPr/>
      </dsp:nvSpPr>
      <dsp:spPr>
        <a:xfrm rot="18000000">
          <a:off x="2932420" y="2650904"/>
          <a:ext cx="712358" cy="905311"/>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dirty="0"/>
        </a:p>
      </dsp:txBody>
      <dsp:txXfrm>
        <a:off x="2985847" y="2924504"/>
        <a:ext cx="498651" cy="5431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FFC798-EFED-4F12-802B-147AB8F0FF66}">
      <dsp:nvSpPr>
        <dsp:cNvPr id="0" name=""/>
        <dsp:cNvSpPr/>
      </dsp:nvSpPr>
      <dsp:spPr>
        <a:xfrm>
          <a:off x="426394" y="225"/>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Provides a systematic method for characterizing a health problem</a:t>
          </a:r>
        </a:p>
      </dsp:txBody>
      <dsp:txXfrm>
        <a:off x="453592" y="27423"/>
        <a:ext cx="1493291" cy="874216"/>
      </dsp:txXfrm>
    </dsp:sp>
    <dsp:sp modelId="{1D18086E-460D-420B-AE0D-6096B2B21EE5}">
      <dsp:nvSpPr>
        <dsp:cNvPr id="0" name=""/>
        <dsp:cNvSpPr/>
      </dsp:nvSpPr>
      <dsp:spPr>
        <a:xfrm>
          <a:off x="2110278" y="272618"/>
          <a:ext cx="328109" cy="383826"/>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10278" y="349383"/>
        <a:ext cx="229676" cy="230296"/>
      </dsp:txXfrm>
    </dsp:sp>
    <dsp:sp modelId="{46417B88-FFB1-4F97-8508-8264A9C1FA55}">
      <dsp:nvSpPr>
        <dsp:cNvPr id="0" name=""/>
        <dsp:cNvSpPr/>
      </dsp:nvSpPr>
      <dsp:spPr>
        <a:xfrm>
          <a:off x="2593156" y="225"/>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Ensures understanding of the basic dimensions of a health problem</a:t>
          </a:r>
        </a:p>
      </dsp:txBody>
      <dsp:txXfrm>
        <a:off x="2620354" y="27423"/>
        <a:ext cx="1493291" cy="874216"/>
      </dsp:txXfrm>
    </dsp:sp>
    <dsp:sp modelId="{AF99C8D1-A80B-44BA-A64C-8774AAC1A700}">
      <dsp:nvSpPr>
        <dsp:cNvPr id="0" name=""/>
        <dsp:cNvSpPr/>
      </dsp:nvSpPr>
      <dsp:spPr>
        <a:xfrm rot="5400000">
          <a:off x="3202945" y="1037176"/>
          <a:ext cx="328109" cy="383826"/>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251852" y="1065035"/>
        <a:ext cx="230296" cy="229676"/>
      </dsp:txXfrm>
    </dsp:sp>
    <dsp:sp modelId="{2A9E82B6-E478-4713-B54C-CAD40885ED6C}">
      <dsp:nvSpPr>
        <dsp:cNvPr id="0" name=""/>
        <dsp:cNvSpPr/>
      </dsp:nvSpPr>
      <dsp:spPr>
        <a:xfrm>
          <a:off x="2593156" y="1547912"/>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Helps identify populations at higher risk for the health problem</a:t>
          </a:r>
        </a:p>
      </dsp:txBody>
      <dsp:txXfrm>
        <a:off x="2620354" y="1575110"/>
        <a:ext cx="1493291" cy="874216"/>
      </dsp:txXfrm>
    </dsp:sp>
    <dsp:sp modelId="{77C9E3FB-A408-4FF2-8299-6EFD771609F1}">
      <dsp:nvSpPr>
        <dsp:cNvPr id="0" name=""/>
        <dsp:cNvSpPr/>
      </dsp:nvSpPr>
      <dsp:spPr>
        <a:xfrm rot="10800000">
          <a:off x="2128850" y="1820305"/>
          <a:ext cx="328109" cy="383826"/>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2227283" y="1897070"/>
        <a:ext cx="229676" cy="230296"/>
      </dsp:txXfrm>
    </dsp:sp>
    <dsp:sp modelId="{9F2708C6-AD17-47DE-B8A1-378D21D1DB15}">
      <dsp:nvSpPr>
        <dsp:cNvPr id="0" name=""/>
        <dsp:cNvSpPr/>
      </dsp:nvSpPr>
      <dsp:spPr>
        <a:xfrm>
          <a:off x="426394" y="1547912"/>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Provides information useful for allocation of resources</a:t>
          </a:r>
        </a:p>
      </dsp:txBody>
      <dsp:txXfrm>
        <a:off x="453592" y="1575110"/>
        <a:ext cx="1493291" cy="874216"/>
      </dsp:txXfrm>
    </dsp:sp>
    <dsp:sp modelId="{EEDBB7D5-F011-494A-A01B-406F57CE3461}">
      <dsp:nvSpPr>
        <dsp:cNvPr id="0" name=""/>
        <dsp:cNvSpPr/>
      </dsp:nvSpPr>
      <dsp:spPr>
        <a:xfrm rot="5400000">
          <a:off x="1036183" y="2584863"/>
          <a:ext cx="328109" cy="383826"/>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1085090" y="2612722"/>
        <a:ext cx="230296" cy="229676"/>
      </dsp:txXfrm>
    </dsp:sp>
    <dsp:sp modelId="{93DFDB85-AA1F-43F2-8177-4070BABD14D8}">
      <dsp:nvSpPr>
        <dsp:cNvPr id="0" name=""/>
        <dsp:cNvSpPr/>
      </dsp:nvSpPr>
      <dsp:spPr>
        <a:xfrm>
          <a:off x="426394" y="3095599"/>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Enables development of testable hypotheses</a:t>
          </a:r>
        </a:p>
      </dsp:txBody>
      <dsp:txXfrm>
        <a:off x="453592" y="3122797"/>
        <a:ext cx="1493291" cy="874216"/>
      </dsp:txXfrm>
    </dsp:sp>
    <dsp:sp modelId="{A1879F57-E485-4D00-B973-F221F45FB431}">
      <dsp:nvSpPr>
        <dsp:cNvPr id="0" name=""/>
        <dsp:cNvSpPr/>
      </dsp:nvSpPr>
      <dsp:spPr>
        <a:xfrm>
          <a:off x="2110278" y="3367992"/>
          <a:ext cx="328109" cy="383826"/>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2110278" y="3444757"/>
        <a:ext cx="229676" cy="230296"/>
      </dsp:txXfrm>
    </dsp:sp>
    <dsp:sp modelId="{2363E616-ADC5-4868-896C-EAD179C4186C}">
      <dsp:nvSpPr>
        <dsp:cNvPr id="0" name=""/>
        <dsp:cNvSpPr/>
      </dsp:nvSpPr>
      <dsp:spPr>
        <a:xfrm>
          <a:off x="2593156" y="3095599"/>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Identifies and clarifies disease entities</a:t>
          </a:r>
        </a:p>
      </dsp:txBody>
      <dsp:txXfrm>
        <a:off x="2620354" y="3122797"/>
        <a:ext cx="1493291" cy="874216"/>
      </dsp:txXfrm>
    </dsp:sp>
    <dsp:sp modelId="{1B859D11-3833-419A-91CA-4797570C8DE1}">
      <dsp:nvSpPr>
        <dsp:cNvPr id="0" name=""/>
        <dsp:cNvSpPr/>
      </dsp:nvSpPr>
      <dsp:spPr>
        <a:xfrm rot="5400000">
          <a:off x="3202945" y="4132550"/>
          <a:ext cx="328109" cy="383826"/>
        </a:xfrm>
        <a:prstGeom prst="rightArrow">
          <a:avLst>
            <a:gd name="adj1" fmla="val 60000"/>
            <a:gd name="adj2" fmla="val 50000"/>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3251852" y="4160409"/>
        <a:ext cx="230296" cy="229676"/>
      </dsp:txXfrm>
    </dsp:sp>
    <dsp:sp modelId="{D036C049-03C7-4151-B0C3-E5BBFF2CEAFD}">
      <dsp:nvSpPr>
        <dsp:cNvPr id="0" name=""/>
        <dsp:cNvSpPr/>
      </dsp:nvSpPr>
      <dsp:spPr>
        <a:xfrm>
          <a:off x="2593156" y="4643287"/>
          <a:ext cx="1547687" cy="928612"/>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b="1" kern="1200" dirty="0"/>
            <a:t>Describes transmission, distribution and evolution (natural history) of disease</a:t>
          </a:r>
        </a:p>
      </dsp:txBody>
      <dsp:txXfrm>
        <a:off x="2620354" y="4670485"/>
        <a:ext cx="1493291" cy="87421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DE090D-6DB9-4F0D-9402-8ECEE52E8C15}">
      <dsp:nvSpPr>
        <dsp:cNvPr id="0" name=""/>
        <dsp:cNvSpPr/>
      </dsp:nvSpPr>
      <dsp:spPr>
        <a:xfrm>
          <a:off x="2046387" y="1041142"/>
          <a:ext cx="440262" cy="91440"/>
        </a:xfrm>
        <a:custGeom>
          <a:avLst/>
          <a:gdLst/>
          <a:ahLst/>
          <a:cxnLst/>
          <a:rect l="0" t="0" r="0" b="0"/>
          <a:pathLst>
            <a:path>
              <a:moveTo>
                <a:pt x="0" y="45720"/>
              </a:moveTo>
              <a:lnTo>
                <a:pt x="440262" y="45720"/>
              </a:lnTo>
            </a:path>
          </a:pathLst>
        </a:custGeom>
        <a:noFill/>
        <a:ln w="6350" cap="flat" cmpd="sng" algn="ctr">
          <a:solidFill>
            <a:schemeClr val="accent5">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54747" y="1084508"/>
        <a:ext cx="23543" cy="4708"/>
      </dsp:txXfrm>
    </dsp:sp>
    <dsp:sp modelId="{99D82C2C-A78B-4BE5-A135-7093D4863DDB}">
      <dsp:nvSpPr>
        <dsp:cNvPr id="0" name=""/>
        <dsp:cNvSpPr/>
      </dsp:nvSpPr>
      <dsp:spPr>
        <a:xfrm>
          <a:off x="958" y="472694"/>
          <a:ext cx="2047228" cy="1228337"/>
        </a:xfrm>
        <a:prstGeom prst="rect">
          <a:avLst/>
        </a:prstGeom>
        <a:gradFill rotWithShape="0">
          <a:gsLst>
            <a:gs pos="0">
              <a:schemeClr val="accent5">
                <a:shade val="80000"/>
                <a:hueOff val="0"/>
                <a:satOff val="0"/>
                <a:lumOff val="0"/>
                <a:alphaOff val="0"/>
                <a:lumMod val="110000"/>
                <a:satMod val="105000"/>
                <a:tint val="67000"/>
              </a:schemeClr>
            </a:gs>
            <a:gs pos="50000">
              <a:schemeClr val="accent5">
                <a:shade val="80000"/>
                <a:hueOff val="0"/>
                <a:satOff val="0"/>
                <a:lumOff val="0"/>
                <a:alphaOff val="0"/>
                <a:lumMod val="105000"/>
                <a:satMod val="103000"/>
                <a:tint val="73000"/>
              </a:schemeClr>
            </a:gs>
            <a:gs pos="100000">
              <a:schemeClr val="accent5">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316" tIns="105299" rIns="100316" bIns="105299" numCol="1" spcCol="1270" anchor="ctr" anchorCtr="0">
          <a:noAutofit/>
        </a:bodyPr>
        <a:lstStyle/>
        <a:p>
          <a:pPr marL="0" lvl="0" indent="0" algn="ctr" defTabSz="622300" rtl="0">
            <a:lnSpc>
              <a:spcPct val="90000"/>
            </a:lnSpc>
            <a:spcBef>
              <a:spcPct val="0"/>
            </a:spcBef>
            <a:spcAft>
              <a:spcPct val="35000"/>
            </a:spcAft>
            <a:buNone/>
          </a:pPr>
          <a:r>
            <a:rPr lang="en-US" sz="1400" b="1" kern="1200" dirty="0"/>
            <a:t>Can be descriptive and analytical design</a:t>
          </a:r>
        </a:p>
      </dsp:txBody>
      <dsp:txXfrm>
        <a:off x="958" y="472694"/>
        <a:ext cx="2047228" cy="1228337"/>
      </dsp:txXfrm>
    </dsp:sp>
    <dsp:sp modelId="{81197D05-61F7-4A32-8F8B-A5E4D8F06291}">
      <dsp:nvSpPr>
        <dsp:cNvPr id="0" name=""/>
        <dsp:cNvSpPr/>
      </dsp:nvSpPr>
      <dsp:spPr>
        <a:xfrm>
          <a:off x="1024573" y="1699231"/>
          <a:ext cx="2518091" cy="440262"/>
        </a:xfrm>
        <a:custGeom>
          <a:avLst/>
          <a:gdLst/>
          <a:ahLst/>
          <a:cxnLst/>
          <a:rect l="0" t="0" r="0" b="0"/>
          <a:pathLst>
            <a:path>
              <a:moveTo>
                <a:pt x="2518091" y="0"/>
              </a:moveTo>
              <a:lnTo>
                <a:pt x="2518091" y="237231"/>
              </a:lnTo>
              <a:lnTo>
                <a:pt x="0" y="237231"/>
              </a:lnTo>
              <a:lnTo>
                <a:pt x="0" y="440262"/>
              </a:lnTo>
            </a:path>
          </a:pathLst>
        </a:custGeom>
        <a:noFill/>
        <a:ln w="6350" cap="flat" cmpd="sng" algn="ctr">
          <a:solidFill>
            <a:schemeClr val="accent5">
              <a:shade val="90000"/>
              <a:hueOff val="90432"/>
              <a:satOff val="-209"/>
              <a:lumOff val="662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9575" y="1917008"/>
        <a:ext cx="128086" cy="4708"/>
      </dsp:txXfrm>
    </dsp:sp>
    <dsp:sp modelId="{F2B7C683-165D-4E40-AC85-91322B1ACBB5}">
      <dsp:nvSpPr>
        <dsp:cNvPr id="0" name=""/>
        <dsp:cNvSpPr/>
      </dsp:nvSpPr>
      <dsp:spPr>
        <a:xfrm>
          <a:off x="2519050" y="472694"/>
          <a:ext cx="2047228" cy="1228337"/>
        </a:xfrm>
        <a:prstGeom prst="rect">
          <a:avLst/>
        </a:prstGeom>
        <a:gradFill rotWithShape="0">
          <a:gsLst>
            <a:gs pos="0">
              <a:schemeClr val="accent5">
                <a:shade val="80000"/>
                <a:hueOff val="67816"/>
                <a:satOff val="1294"/>
                <a:lumOff val="5714"/>
                <a:alphaOff val="0"/>
                <a:lumMod val="110000"/>
                <a:satMod val="105000"/>
                <a:tint val="67000"/>
              </a:schemeClr>
            </a:gs>
            <a:gs pos="50000">
              <a:schemeClr val="accent5">
                <a:shade val="80000"/>
                <a:hueOff val="67816"/>
                <a:satOff val="1294"/>
                <a:lumOff val="5714"/>
                <a:alphaOff val="0"/>
                <a:lumMod val="105000"/>
                <a:satMod val="103000"/>
                <a:tint val="73000"/>
              </a:schemeClr>
            </a:gs>
            <a:gs pos="100000">
              <a:schemeClr val="accent5">
                <a:shade val="80000"/>
                <a:hueOff val="67816"/>
                <a:satOff val="1294"/>
                <a:lumOff val="57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316" tIns="105299" rIns="100316" bIns="105299" numCol="1" spcCol="1270" anchor="ctr" anchorCtr="0">
          <a:noAutofit/>
        </a:bodyPr>
        <a:lstStyle/>
        <a:p>
          <a:pPr marL="0" lvl="0" indent="0" algn="ctr" defTabSz="622300" rtl="0">
            <a:lnSpc>
              <a:spcPct val="90000"/>
            </a:lnSpc>
            <a:spcBef>
              <a:spcPct val="0"/>
            </a:spcBef>
            <a:spcAft>
              <a:spcPct val="35000"/>
            </a:spcAft>
            <a:buNone/>
          </a:pPr>
          <a:r>
            <a:rPr lang="en-US" sz="1400" b="1" kern="1200" dirty="0"/>
            <a:t>Investigate the association between a putative risk factor and a health outcome</a:t>
          </a:r>
        </a:p>
      </dsp:txBody>
      <dsp:txXfrm>
        <a:off x="2519050" y="472694"/>
        <a:ext cx="2047228" cy="1228337"/>
      </dsp:txXfrm>
    </dsp:sp>
    <dsp:sp modelId="{3448EE43-B1F4-4A92-9FB5-F4CEEBD0A1DE}">
      <dsp:nvSpPr>
        <dsp:cNvPr id="0" name=""/>
        <dsp:cNvSpPr/>
      </dsp:nvSpPr>
      <dsp:spPr>
        <a:xfrm>
          <a:off x="2046387" y="2740342"/>
          <a:ext cx="440262" cy="91440"/>
        </a:xfrm>
        <a:custGeom>
          <a:avLst/>
          <a:gdLst/>
          <a:ahLst/>
          <a:cxnLst/>
          <a:rect l="0" t="0" r="0" b="0"/>
          <a:pathLst>
            <a:path>
              <a:moveTo>
                <a:pt x="0" y="45720"/>
              </a:moveTo>
              <a:lnTo>
                <a:pt x="440262" y="45720"/>
              </a:lnTo>
            </a:path>
          </a:pathLst>
        </a:custGeom>
        <a:noFill/>
        <a:ln w="6350" cap="flat" cmpd="sng" algn="ctr">
          <a:solidFill>
            <a:schemeClr val="accent5">
              <a:shade val="90000"/>
              <a:hueOff val="180863"/>
              <a:satOff val="-417"/>
              <a:lumOff val="1324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54747" y="2783708"/>
        <a:ext cx="23543" cy="4708"/>
      </dsp:txXfrm>
    </dsp:sp>
    <dsp:sp modelId="{AD530930-92F5-4CA8-84A9-1CB561D2C538}">
      <dsp:nvSpPr>
        <dsp:cNvPr id="0" name=""/>
        <dsp:cNvSpPr/>
      </dsp:nvSpPr>
      <dsp:spPr>
        <a:xfrm>
          <a:off x="958" y="2171893"/>
          <a:ext cx="2047228" cy="1228337"/>
        </a:xfrm>
        <a:prstGeom prst="rect">
          <a:avLst/>
        </a:prstGeom>
        <a:gradFill rotWithShape="0">
          <a:gsLst>
            <a:gs pos="0">
              <a:schemeClr val="accent5">
                <a:shade val="80000"/>
                <a:hueOff val="135632"/>
                <a:satOff val="2588"/>
                <a:lumOff val="11428"/>
                <a:alphaOff val="0"/>
                <a:lumMod val="110000"/>
                <a:satMod val="105000"/>
                <a:tint val="67000"/>
              </a:schemeClr>
            </a:gs>
            <a:gs pos="50000">
              <a:schemeClr val="accent5">
                <a:shade val="80000"/>
                <a:hueOff val="135632"/>
                <a:satOff val="2588"/>
                <a:lumOff val="11428"/>
                <a:alphaOff val="0"/>
                <a:lumMod val="105000"/>
                <a:satMod val="103000"/>
                <a:tint val="73000"/>
              </a:schemeClr>
            </a:gs>
            <a:gs pos="100000">
              <a:schemeClr val="accent5">
                <a:shade val="80000"/>
                <a:hueOff val="135632"/>
                <a:satOff val="2588"/>
                <a:lumOff val="114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316" tIns="105299" rIns="100316" bIns="105299" numCol="1" spcCol="1270" anchor="ctr" anchorCtr="0">
          <a:noAutofit/>
        </a:bodyPr>
        <a:lstStyle/>
        <a:p>
          <a:pPr marL="0" lvl="0" indent="0" algn="ctr" defTabSz="622300" rtl="0">
            <a:lnSpc>
              <a:spcPct val="90000"/>
            </a:lnSpc>
            <a:spcBef>
              <a:spcPct val="0"/>
            </a:spcBef>
            <a:spcAft>
              <a:spcPct val="35000"/>
            </a:spcAft>
            <a:buNone/>
          </a:pPr>
          <a:r>
            <a:rPr lang="en-US" sz="1400" b="1" kern="1200" dirty="0"/>
            <a:t>Risk factors and outcome are measured simultaneously </a:t>
          </a:r>
        </a:p>
      </dsp:txBody>
      <dsp:txXfrm>
        <a:off x="958" y="2171893"/>
        <a:ext cx="2047228" cy="1228337"/>
      </dsp:txXfrm>
    </dsp:sp>
    <dsp:sp modelId="{4C50E5F9-BE6A-4913-97D3-0D1183E8706F}">
      <dsp:nvSpPr>
        <dsp:cNvPr id="0" name=""/>
        <dsp:cNvSpPr/>
      </dsp:nvSpPr>
      <dsp:spPr>
        <a:xfrm>
          <a:off x="1024573" y="3398431"/>
          <a:ext cx="2518091" cy="440262"/>
        </a:xfrm>
        <a:custGeom>
          <a:avLst/>
          <a:gdLst/>
          <a:ahLst/>
          <a:cxnLst/>
          <a:rect l="0" t="0" r="0" b="0"/>
          <a:pathLst>
            <a:path>
              <a:moveTo>
                <a:pt x="2518091" y="0"/>
              </a:moveTo>
              <a:lnTo>
                <a:pt x="2518091" y="237231"/>
              </a:lnTo>
              <a:lnTo>
                <a:pt x="0" y="237231"/>
              </a:lnTo>
              <a:lnTo>
                <a:pt x="0" y="440262"/>
              </a:lnTo>
            </a:path>
          </a:pathLst>
        </a:custGeom>
        <a:noFill/>
        <a:ln w="6350" cap="flat" cmpd="sng" algn="ctr">
          <a:solidFill>
            <a:schemeClr val="accent5">
              <a:shade val="90000"/>
              <a:hueOff val="271295"/>
              <a:satOff val="-626"/>
              <a:lumOff val="1987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219575" y="3616208"/>
        <a:ext cx="128086" cy="4708"/>
      </dsp:txXfrm>
    </dsp:sp>
    <dsp:sp modelId="{836D1EAF-D5EB-4A1F-A6F6-D87589408D3D}">
      <dsp:nvSpPr>
        <dsp:cNvPr id="0" name=""/>
        <dsp:cNvSpPr/>
      </dsp:nvSpPr>
      <dsp:spPr>
        <a:xfrm>
          <a:off x="2519050" y="2171893"/>
          <a:ext cx="2047228" cy="1228337"/>
        </a:xfrm>
        <a:prstGeom prst="rect">
          <a:avLst/>
        </a:prstGeom>
        <a:gradFill rotWithShape="0">
          <a:gsLst>
            <a:gs pos="0">
              <a:schemeClr val="accent5">
                <a:shade val="80000"/>
                <a:hueOff val="203448"/>
                <a:satOff val="3881"/>
                <a:lumOff val="17141"/>
                <a:alphaOff val="0"/>
                <a:lumMod val="110000"/>
                <a:satMod val="105000"/>
                <a:tint val="67000"/>
              </a:schemeClr>
            </a:gs>
            <a:gs pos="50000">
              <a:schemeClr val="accent5">
                <a:shade val="80000"/>
                <a:hueOff val="203448"/>
                <a:satOff val="3881"/>
                <a:lumOff val="17141"/>
                <a:alphaOff val="0"/>
                <a:lumMod val="105000"/>
                <a:satMod val="103000"/>
                <a:tint val="73000"/>
              </a:schemeClr>
            </a:gs>
            <a:gs pos="100000">
              <a:schemeClr val="accent5">
                <a:shade val="80000"/>
                <a:hueOff val="203448"/>
                <a:satOff val="3881"/>
                <a:lumOff val="171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316" tIns="105299" rIns="100316" bIns="105299" numCol="1" spcCol="1270" anchor="ctr" anchorCtr="0">
          <a:noAutofit/>
        </a:bodyPr>
        <a:lstStyle/>
        <a:p>
          <a:pPr marL="0" lvl="0" indent="0" algn="ctr" defTabSz="622300" rtl="0">
            <a:lnSpc>
              <a:spcPct val="90000"/>
            </a:lnSpc>
            <a:spcBef>
              <a:spcPct val="0"/>
            </a:spcBef>
            <a:spcAft>
              <a:spcPct val="35000"/>
            </a:spcAft>
            <a:buNone/>
          </a:pPr>
          <a:r>
            <a:rPr lang="en-US" sz="1400" b="1" kern="1200" dirty="0"/>
            <a:t>Difficult to determine whether the exposure proceeded or followed the disease</a:t>
          </a:r>
        </a:p>
      </dsp:txBody>
      <dsp:txXfrm>
        <a:off x="2519050" y="2171893"/>
        <a:ext cx="2047228" cy="1228337"/>
      </dsp:txXfrm>
    </dsp:sp>
    <dsp:sp modelId="{EB62AEF0-0095-4C5F-B0C1-D069D2DF503E}">
      <dsp:nvSpPr>
        <dsp:cNvPr id="0" name=""/>
        <dsp:cNvSpPr/>
      </dsp:nvSpPr>
      <dsp:spPr>
        <a:xfrm>
          <a:off x="958" y="3871093"/>
          <a:ext cx="2047228" cy="1228337"/>
        </a:xfrm>
        <a:prstGeom prst="rect">
          <a:avLst/>
        </a:prstGeom>
        <a:gradFill rotWithShape="0">
          <a:gsLst>
            <a:gs pos="0">
              <a:schemeClr val="accent5">
                <a:shade val="80000"/>
                <a:hueOff val="271263"/>
                <a:satOff val="5175"/>
                <a:lumOff val="22855"/>
                <a:alphaOff val="0"/>
                <a:lumMod val="110000"/>
                <a:satMod val="105000"/>
                <a:tint val="67000"/>
              </a:schemeClr>
            </a:gs>
            <a:gs pos="50000">
              <a:schemeClr val="accent5">
                <a:shade val="80000"/>
                <a:hueOff val="271263"/>
                <a:satOff val="5175"/>
                <a:lumOff val="22855"/>
                <a:alphaOff val="0"/>
                <a:lumMod val="105000"/>
                <a:satMod val="103000"/>
                <a:tint val="73000"/>
              </a:schemeClr>
            </a:gs>
            <a:gs pos="100000">
              <a:schemeClr val="accent5">
                <a:shade val="80000"/>
                <a:hueOff val="271263"/>
                <a:satOff val="5175"/>
                <a:lumOff val="228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0316" tIns="105299" rIns="100316" bIns="105299" numCol="1" spcCol="1270" anchor="ctr" anchorCtr="0">
          <a:noAutofit/>
        </a:bodyPr>
        <a:lstStyle/>
        <a:p>
          <a:pPr marL="0" lvl="0" indent="0" algn="ctr" defTabSz="622300" rtl="0">
            <a:lnSpc>
              <a:spcPct val="90000"/>
            </a:lnSpc>
            <a:spcBef>
              <a:spcPct val="0"/>
            </a:spcBef>
            <a:spcAft>
              <a:spcPct val="35000"/>
            </a:spcAft>
            <a:buNone/>
          </a:pPr>
          <a:r>
            <a:rPr lang="en-US" sz="1400" b="1" kern="1200" dirty="0"/>
            <a:t>Limited ability to draw conclusions about association between a risk factor and health outcome</a:t>
          </a:r>
        </a:p>
      </dsp:txBody>
      <dsp:txXfrm>
        <a:off x="958" y="3871093"/>
        <a:ext cx="2047228" cy="12283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C7A38F-DD4E-4315-8F82-1BFE57B172A4}">
      <dsp:nvSpPr>
        <dsp:cNvPr id="0" name=""/>
        <dsp:cNvSpPr/>
      </dsp:nvSpPr>
      <dsp:spPr>
        <a:xfrm>
          <a:off x="0" y="153056"/>
          <a:ext cx="8382000" cy="83422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dirty="0"/>
            <a:t>Study population is grouped by </a:t>
          </a:r>
          <a:r>
            <a:rPr lang="en-US" sz="2100" b="1" u="sng" kern="1200" dirty="0"/>
            <a:t>exposure</a:t>
          </a:r>
          <a:r>
            <a:rPr lang="en-US" sz="2100" b="1" kern="1200" dirty="0"/>
            <a:t> status</a:t>
          </a:r>
        </a:p>
      </dsp:txBody>
      <dsp:txXfrm>
        <a:off x="40724" y="193780"/>
        <a:ext cx="8300552" cy="752780"/>
      </dsp:txXfrm>
    </dsp:sp>
    <dsp:sp modelId="{5F0146D4-704F-4B8A-9AF9-2AC5D6732DDA}">
      <dsp:nvSpPr>
        <dsp:cNvPr id="0" name=""/>
        <dsp:cNvSpPr/>
      </dsp:nvSpPr>
      <dsp:spPr>
        <a:xfrm>
          <a:off x="0" y="906540"/>
          <a:ext cx="8382000" cy="834228"/>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b="1" kern="1200" dirty="0"/>
            <a:t>Groups are then followed over time to determine if they develop the outcome of interest</a:t>
          </a:r>
        </a:p>
      </dsp:txBody>
      <dsp:txXfrm>
        <a:off x="40724" y="947264"/>
        <a:ext cx="8300552" cy="75278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F802C4-A918-4409-B2C0-D0505A414F1E}">
      <dsp:nvSpPr>
        <dsp:cNvPr id="0" name=""/>
        <dsp:cNvSpPr/>
      </dsp:nvSpPr>
      <dsp:spPr>
        <a:xfrm>
          <a:off x="570904" y="1719400"/>
          <a:ext cx="456723" cy="71"/>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628CE48-30C2-455C-AB79-61F1C035F300}">
      <dsp:nvSpPr>
        <dsp:cNvPr id="0" name=""/>
        <dsp:cNvSpPr/>
      </dsp:nvSpPr>
      <dsp:spPr>
        <a:xfrm>
          <a:off x="1055031" y="1681071"/>
          <a:ext cx="52523" cy="98127"/>
        </a:xfrm>
        <a:prstGeom prst="chevron">
          <a:avLst>
            <a:gd name="adj" fmla="val 90000"/>
          </a:avLst>
        </a:prstGeom>
        <a:solidFill>
          <a:schemeClr val="accent5">
            <a:tint val="40000"/>
            <a:alpha val="90000"/>
            <a:hueOff val="-612706"/>
            <a:satOff val="-2076"/>
            <a:lumOff val="-266"/>
            <a:alphaOff val="0"/>
          </a:schemeClr>
        </a:solidFill>
        <a:ln w="6350" cap="flat" cmpd="sng" algn="ctr">
          <a:solidFill>
            <a:schemeClr val="accent5">
              <a:tint val="40000"/>
              <a:alpha val="90000"/>
              <a:hueOff val="-612706"/>
              <a:satOff val="-2076"/>
              <a:lumOff val="-266"/>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FE6218-B14B-4A4D-BF60-F4C05EE44F2E}">
      <dsp:nvSpPr>
        <dsp:cNvPr id="0" name=""/>
        <dsp:cNvSpPr/>
      </dsp:nvSpPr>
      <dsp:spPr>
        <a:xfrm>
          <a:off x="322139" y="1527761"/>
          <a:ext cx="383350" cy="383350"/>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1</a:t>
          </a:r>
        </a:p>
      </dsp:txBody>
      <dsp:txXfrm>
        <a:off x="378279" y="1583901"/>
        <a:ext cx="271070" cy="271070"/>
      </dsp:txXfrm>
    </dsp:sp>
    <dsp:sp modelId="{30A69147-2A65-4D4F-95FB-5134A122033B}">
      <dsp:nvSpPr>
        <dsp:cNvPr id="0" name=""/>
        <dsp:cNvSpPr/>
      </dsp:nvSpPr>
      <dsp:spPr>
        <a:xfrm>
          <a:off x="0" y="2075830"/>
          <a:ext cx="1027628" cy="1965600"/>
        </a:xfrm>
        <a:prstGeom prst="upArrowCallout">
          <a:avLst>
            <a:gd name="adj1" fmla="val 50000"/>
            <a:gd name="adj2" fmla="val 20000"/>
            <a:gd name="adj3" fmla="val 20000"/>
            <a:gd name="adj4" fmla="val 100000"/>
          </a:avLst>
        </a:prstGeom>
        <a:solidFill>
          <a:schemeClr val="accent5">
            <a:tint val="40000"/>
            <a:alpha val="90000"/>
            <a:hueOff val="-1225411"/>
            <a:satOff val="-4151"/>
            <a:lumOff val="-532"/>
            <a:alphaOff val="0"/>
          </a:schemeClr>
        </a:solidFill>
        <a:ln w="6350" cap="flat" cmpd="sng" algn="ctr">
          <a:solidFill>
            <a:schemeClr val="accent5">
              <a:tint val="40000"/>
              <a:alpha val="90000"/>
              <a:hueOff val="-1225411"/>
              <a:satOff val="-4151"/>
              <a:lumOff val="-532"/>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060" tIns="165100" rIns="81060"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Study population is grouped by </a:t>
          </a:r>
          <a:r>
            <a:rPr lang="en-US" sz="1100" b="1" u="sng" kern="1200" dirty="0"/>
            <a:t>outcome</a:t>
          </a:r>
          <a:br>
            <a:rPr lang="en-US" sz="1100" b="1" u="sng" kern="1200" dirty="0"/>
          </a:br>
          <a:endParaRPr lang="en-US" sz="1100" b="1" u="sng" kern="1200" dirty="0"/>
        </a:p>
      </dsp:txBody>
      <dsp:txXfrm>
        <a:off x="0" y="2281356"/>
        <a:ext cx="1027628" cy="1760074"/>
      </dsp:txXfrm>
    </dsp:sp>
    <dsp:sp modelId="{0EEA892C-93F2-4D03-978E-AB8D43D4C927}">
      <dsp:nvSpPr>
        <dsp:cNvPr id="0" name=""/>
        <dsp:cNvSpPr/>
      </dsp:nvSpPr>
      <dsp:spPr>
        <a:xfrm>
          <a:off x="1141809" y="1720426"/>
          <a:ext cx="1027628" cy="72"/>
        </a:xfrm>
        <a:prstGeom prst="rect">
          <a:avLst/>
        </a:prstGeom>
        <a:solidFill>
          <a:schemeClr val="accent5">
            <a:tint val="40000"/>
            <a:alpha val="90000"/>
            <a:hueOff val="-1838117"/>
            <a:satOff val="-6227"/>
            <a:lumOff val="-799"/>
            <a:alphaOff val="0"/>
          </a:schemeClr>
        </a:solidFill>
        <a:ln w="6350" cap="flat" cmpd="sng" algn="ctr">
          <a:solidFill>
            <a:schemeClr val="accent5">
              <a:tint val="40000"/>
              <a:alpha val="90000"/>
              <a:hueOff val="-1838117"/>
              <a:satOff val="-6227"/>
              <a:lumOff val="-799"/>
              <a:alphaOff val="0"/>
            </a:schemeClr>
          </a:solidFill>
          <a:prstDash val="solid"/>
          <a:miter lim="800000"/>
        </a:ln>
        <a:effectLst/>
      </dsp:spPr>
      <dsp:style>
        <a:lnRef idx="1">
          <a:scrgbClr r="0" g="0" b="0"/>
        </a:lnRef>
        <a:fillRef idx="1">
          <a:scrgbClr r="0" g="0" b="0"/>
        </a:fillRef>
        <a:effectRef idx="0">
          <a:scrgbClr r="0" g="0" b="0"/>
        </a:effectRef>
        <a:fontRef idx="minor"/>
      </dsp:style>
    </dsp:sp>
    <dsp:sp modelId="{9D9AB094-0AE0-4F22-A2F8-AFA0794F8FE5}">
      <dsp:nvSpPr>
        <dsp:cNvPr id="0" name=""/>
        <dsp:cNvSpPr/>
      </dsp:nvSpPr>
      <dsp:spPr>
        <a:xfrm>
          <a:off x="2196841" y="1681892"/>
          <a:ext cx="52523" cy="99180"/>
        </a:xfrm>
        <a:prstGeom prst="chevron">
          <a:avLst>
            <a:gd name="adj" fmla="val 90000"/>
          </a:avLst>
        </a:prstGeom>
        <a:solidFill>
          <a:schemeClr val="accent5">
            <a:tint val="40000"/>
            <a:alpha val="90000"/>
            <a:hueOff val="-2450823"/>
            <a:satOff val="-8303"/>
            <a:lumOff val="-1065"/>
            <a:alphaOff val="0"/>
          </a:schemeClr>
        </a:solidFill>
        <a:ln w="6350" cap="flat" cmpd="sng" algn="ctr">
          <a:solidFill>
            <a:schemeClr val="accent5">
              <a:tint val="40000"/>
              <a:alpha val="90000"/>
              <a:hueOff val="-2450823"/>
              <a:satOff val="-8303"/>
              <a:lumOff val="-1065"/>
              <a:alphaOff val="0"/>
            </a:schemeClr>
          </a:solidFill>
          <a:prstDash val="solid"/>
          <a:miter lim="800000"/>
        </a:ln>
        <a:effectLst/>
      </dsp:spPr>
      <dsp:style>
        <a:lnRef idx="1">
          <a:scrgbClr r="0" g="0" b="0"/>
        </a:lnRef>
        <a:fillRef idx="1">
          <a:scrgbClr r="0" g="0" b="0"/>
        </a:fillRef>
        <a:effectRef idx="0">
          <a:scrgbClr r="0" g="0" b="0"/>
        </a:effectRef>
        <a:fontRef idx="minor"/>
      </dsp:style>
    </dsp:sp>
    <dsp:sp modelId="{E76A3CB5-CDD6-488C-A90F-D3F94F5393AA}">
      <dsp:nvSpPr>
        <dsp:cNvPr id="0" name=""/>
        <dsp:cNvSpPr/>
      </dsp:nvSpPr>
      <dsp:spPr>
        <a:xfrm>
          <a:off x="1463948" y="1528787"/>
          <a:ext cx="383350" cy="383350"/>
        </a:xfrm>
        <a:prstGeom prst="ellipse">
          <a:avLst/>
        </a:prstGeom>
        <a:gradFill rotWithShape="0">
          <a:gsLst>
            <a:gs pos="0">
              <a:schemeClr val="accent5">
                <a:hueOff val="-2252848"/>
                <a:satOff val="-5806"/>
                <a:lumOff val="-3922"/>
                <a:alphaOff val="0"/>
                <a:lumMod val="110000"/>
                <a:satMod val="105000"/>
                <a:tint val="67000"/>
              </a:schemeClr>
            </a:gs>
            <a:gs pos="50000">
              <a:schemeClr val="accent5">
                <a:hueOff val="-2252848"/>
                <a:satOff val="-5806"/>
                <a:lumOff val="-3922"/>
                <a:alphaOff val="0"/>
                <a:lumMod val="105000"/>
                <a:satMod val="103000"/>
                <a:tint val="73000"/>
              </a:schemeClr>
            </a:gs>
            <a:gs pos="100000">
              <a:schemeClr val="accent5">
                <a:hueOff val="-2252848"/>
                <a:satOff val="-5806"/>
                <a:lumOff val="-3922"/>
                <a:alphaOff val="0"/>
                <a:lumMod val="105000"/>
                <a:satMod val="109000"/>
                <a:tint val="81000"/>
              </a:schemeClr>
            </a:gs>
          </a:gsLst>
          <a:lin ang="5400000" scaled="0"/>
        </a:gradFill>
        <a:ln w="6350" cap="flat" cmpd="sng" algn="ctr">
          <a:solidFill>
            <a:schemeClr val="accent5">
              <a:hueOff val="-2252848"/>
              <a:satOff val="-5806"/>
              <a:lumOff val="-392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2</a:t>
          </a:r>
        </a:p>
      </dsp:txBody>
      <dsp:txXfrm>
        <a:off x="1520088" y="1584927"/>
        <a:ext cx="271070" cy="271070"/>
      </dsp:txXfrm>
    </dsp:sp>
    <dsp:sp modelId="{BB015C9B-663B-4B10-BB05-2F34DCD38BC8}">
      <dsp:nvSpPr>
        <dsp:cNvPr id="0" name=""/>
        <dsp:cNvSpPr/>
      </dsp:nvSpPr>
      <dsp:spPr>
        <a:xfrm>
          <a:off x="1141809" y="2078763"/>
          <a:ext cx="1027628" cy="1965600"/>
        </a:xfrm>
        <a:prstGeom prst="upArrowCallout">
          <a:avLst>
            <a:gd name="adj1" fmla="val 50000"/>
            <a:gd name="adj2" fmla="val 20000"/>
            <a:gd name="adj3" fmla="val 20000"/>
            <a:gd name="adj4" fmla="val 100000"/>
          </a:avLst>
        </a:prstGeom>
        <a:solidFill>
          <a:schemeClr val="accent5">
            <a:tint val="40000"/>
            <a:alpha val="90000"/>
            <a:hueOff val="-3063528"/>
            <a:satOff val="-10378"/>
            <a:lumOff val="-1331"/>
            <a:alphaOff val="0"/>
          </a:schemeClr>
        </a:solidFill>
        <a:ln w="6350" cap="flat" cmpd="sng" algn="ctr">
          <a:solidFill>
            <a:schemeClr val="accent5">
              <a:tint val="40000"/>
              <a:alpha val="90000"/>
              <a:hueOff val="-3063528"/>
              <a:satOff val="-10378"/>
              <a:lumOff val="-1331"/>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060" tIns="165100" rIns="81060"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Cases are individuals who have the outcome of interest</a:t>
          </a:r>
          <a:br>
            <a:rPr lang="en-US" sz="1100" b="1" kern="1200" dirty="0"/>
          </a:br>
          <a:endParaRPr lang="en-US" sz="1100" b="1" kern="1200" dirty="0"/>
        </a:p>
      </dsp:txBody>
      <dsp:txXfrm>
        <a:off x="1141809" y="2284289"/>
        <a:ext cx="1027628" cy="1760074"/>
      </dsp:txXfrm>
    </dsp:sp>
    <dsp:sp modelId="{4BA61FEE-1D6A-48AA-92CC-54FBA922903A}">
      <dsp:nvSpPr>
        <dsp:cNvPr id="0" name=""/>
        <dsp:cNvSpPr/>
      </dsp:nvSpPr>
      <dsp:spPr>
        <a:xfrm>
          <a:off x="2283619" y="1720426"/>
          <a:ext cx="1027628" cy="72"/>
        </a:xfrm>
        <a:prstGeom prst="rect">
          <a:avLst/>
        </a:prstGeom>
        <a:solidFill>
          <a:schemeClr val="accent5">
            <a:tint val="40000"/>
            <a:alpha val="90000"/>
            <a:hueOff val="-3676234"/>
            <a:satOff val="-12454"/>
            <a:lumOff val="-1597"/>
            <a:alphaOff val="0"/>
          </a:schemeClr>
        </a:solidFill>
        <a:ln w="6350" cap="flat" cmpd="sng" algn="ctr">
          <a:solidFill>
            <a:schemeClr val="accent5">
              <a:tint val="40000"/>
              <a:alpha val="90000"/>
              <a:hueOff val="-3676234"/>
              <a:satOff val="-12454"/>
              <a:lumOff val="-1597"/>
              <a:alphaOff val="0"/>
            </a:schemeClr>
          </a:solidFill>
          <a:prstDash val="solid"/>
          <a:miter lim="800000"/>
        </a:ln>
        <a:effectLst/>
      </dsp:spPr>
      <dsp:style>
        <a:lnRef idx="1">
          <a:scrgbClr r="0" g="0" b="0"/>
        </a:lnRef>
        <a:fillRef idx="1">
          <a:scrgbClr r="0" g="0" b="0"/>
        </a:fillRef>
        <a:effectRef idx="0">
          <a:scrgbClr r="0" g="0" b="0"/>
        </a:effectRef>
        <a:fontRef idx="minor"/>
      </dsp:style>
    </dsp:sp>
    <dsp:sp modelId="{E08D3BF7-3579-4A12-8A84-3054C467EC39}">
      <dsp:nvSpPr>
        <dsp:cNvPr id="0" name=""/>
        <dsp:cNvSpPr/>
      </dsp:nvSpPr>
      <dsp:spPr>
        <a:xfrm>
          <a:off x="3338650" y="1681892"/>
          <a:ext cx="52523" cy="99180"/>
        </a:xfrm>
        <a:prstGeom prst="chevron">
          <a:avLst>
            <a:gd name="adj" fmla="val 90000"/>
          </a:avLst>
        </a:prstGeom>
        <a:solidFill>
          <a:schemeClr val="accent5">
            <a:tint val="40000"/>
            <a:alpha val="90000"/>
            <a:hueOff val="-4288939"/>
            <a:satOff val="-14529"/>
            <a:lumOff val="-1863"/>
            <a:alphaOff val="0"/>
          </a:schemeClr>
        </a:solidFill>
        <a:ln w="6350" cap="flat" cmpd="sng" algn="ctr">
          <a:solidFill>
            <a:schemeClr val="accent5">
              <a:tint val="40000"/>
              <a:alpha val="90000"/>
              <a:hueOff val="-4288939"/>
              <a:satOff val="-14529"/>
              <a:lumOff val="-1863"/>
              <a:alphaOff val="0"/>
            </a:schemeClr>
          </a:solidFill>
          <a:prstDash val="solid"/>
          <a:miter lim="800000"/>
        </a:ln>
        <a:effectLst/>
      </dsp:spPr>
      <dsp:style>
        <a:lnRef idx="1">
          <a:scrgbClr r="0" g="0" b="0"/>
        </a:lnRef>
        <a:fillRef idx="1">
          <a:scrgbClr r="0" g="0" b="0"/>
        </a:fillRef>
        <a:effectRef idx="0">
          <a:scrgbClr r="0" g="0" b="0"/>
        </a:effectRef>
        <a:fontRef idx="minor"/>
      </dsp:style>
    </dsp:sp>
    <dsp:sp modelId="{7B5E05EE-B328-44C1-A15B-6204B18F158B}">
      <dsp:nvSpPr>
        <dsp:cNvPr id="0" name=""/>
        <dsp:cNvSpPr/>
      </dsp:nvSpPr>
      <dsp:spPr>
        <a:xfrm>
          <a:off x="2605758" y="1528787"/>
          <a:ext cx="383350" cy="383350"/>
        </a:xfrm>
        <a:prstGeom prst="ellipse">
          <a:avLst/>
        </a:prstGeom>
        <a:gradFill rotWithShape="0">
          <a:gsLst>
            <a:gs pos="0">
              <a:schemeClr val="accent5">
                <a:hueOff val="-4505695"/>
                <a:satOff val="-11613"/>
                <a:lumOff val="-7843"/>
                <a:alphaOff val="0"/>
                <a:lumMod val="110000"/>
                <a:satMod val="105000"/>
                <a:tint val="67000"/>
              </a:schemeClr>
            </a:gs>
            <a:gs pos="50000">
              <a:schemeClr val="accent5">
                <a:hueOff val="-4505695"/>
                <a:satOff val="-11613"/>
                <a:lumOff val="-7843"/>
                <a:alphaOff val="0"/>
                <a:lumMod val="105000"/>
                <a:satMod val="103000"/>
                <a:tint val="73000"/>
              </a:schemeClr>
            </a:gs>
            <a:gs pos="100000">
              <a:schemeClr val="accent5">
                <a:hueOff val="-4505695"/>
                <a:satOff val="-11613"/>
                <a:lumOff val="-7843"/>
                <a:alphaOff val="0"/>
                <a:lumMod val="105000"/>
                <a:satMod val="109000"/>
                <a:tint val="81000"/>
              </a:schemeClr>
            </a:gs>
          </a:gsLst>
          <a:lin ang="5400000" scaled="0"/>
        </a:gradFill>
        <a:ln w="6350" cap="flat" cmpd="sng" algn="ctr">
          <a:solidFill>
            <a:schemeClr val="accent5">
              <a:hueOff val="-4505695"/>
              <a:satOff val="-11613"/>
              <a:lumOff val="-784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3</a:t>
          </a:r>
        </a:p>
      </dsp:txBody>
      <dsp:txXfrm>
        <a:off x="2661898" y="1584927"/>
        <a:ext cx="271070" cy="271070"/>
      </dsp:txXfrm>
    </dsp:sp>
    <dsp:sp modelId="{130F0082-F52C-4249-83EB-2E033B9CAFA6}">
      <dsp:nvSpPr>
        <dsp:cNvPr id="0" name=""/>
        <dsp:cNvSpPr/>
      </dsp:nvSpPr>
      <dsp:spPr>
        <a:xfrm>
          <a:off x="2283619" y="2078763"/>
          <a:ext cx="1027628" cy="1965600"/>
        </a:xfrm>
        <a:prstGeom prst="upArrowCallout">
          <a:avLst>
            <a:gd name="adj1" fmla="val 50000"/>
            <a:gd name="adj2" fmla="val 20000"/>
            <a:gd name="adj3" fmla="val 20000"/>
            <a:gd name="adj4" fmla="val 100000"/>
          </a:avLst>
        </a:prstGeom>
        <a:solidFill>
          <a:schemeClr val="accent5">
            <a:tint val="40000"/>
            <a:alpha val="90000"/>
            <a:hueOff val="-4901646"/>
            <a:satOff val="-16605"/>
            <a:lumOff val="-2129"/>
            <a:alphaOff val="0"/>
          </a:schemeClr>
        </a:solidFill>
        <a:ln w="6350" cap="flat" cmpd="sng" algn="ctr">
          <a:solidFill>
            <a:schemeClr val="accent5">
              <a:tint val="40000"/>
              <a:alpha val="90000"/>
              <a:hueOff val="-4901646"/>
              <a:satOff val="-16605"/>
              <a:lumOff val="-212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060" tIns="165100" rIns="81060"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Controls are individuals who do not have the outcome of interest</a:t>
          </a:r>
          <a:br>
            <a:rPr lang="en-US" sz="1100" b="1" kern="1200" dirty="0"/>
          </a:br>
          <a:endParaRPr lang="en-US" sz="1100" b="1" kern="1200" dirty="0"/>
        </a:p>
      </dsp:txBody>
      <dsp:txXfrm>
        <a:off x="2283619" y="2284289"/>
        <a:ext cx="1027628" cy="1760074"/>
      </dsp:txXfrm>
    </dsp:sp>
    <dsp:sp modelId="{2D660A65-0E2E-426C-B35C-B1098F15118F}">
      <dsp:nvSpPr>
        <dsp:cNvPr id="0" name=""/>
        <dsp:cNvSpPr/>
      </dsp:nvSpPr>
      <dsp:spPr>
        <a:xfrm>
          <a:off x="3425428" y="1720426"/>
          <a:ext cx="513814" cy="72"/>
        </a:xfrm>
        <a:prstGeom prst="rect">
          <a:avLst/>
        </a:prstGeom>
        <a:solidFill>
          <a:schemeClr val="accent5">
            <a:tint val="40000"/>
            <a:alpha val="90000"/>
            <a:hueOff val="-5514351"/>
            <a:satOff val="-18681"/>
            <a:lumOff val="-2396"/>
            <a:alphaOff val="0"/>
          </a:schemeClr>
        </a:solidFill>
        <a:ln w="6350" cap="flat" cmpd="sng" algn="ctr">
          <a:solidFill>
            <a:schemeClr val="accent5">
              <a:tint val="40000"/>
              <a:alpha val="90000"/>
              <a:hueOff val="-5514351"/>
              <a:satOff val="-18681"/>
              <a:lumOff val="-2396"/>
              <a:alphaOff val="0"/>
            </a:schemeClr>
          </a:solidFill>
          <a:prstDash val="solid"/>
          <a:miter lim="800000"/>
        </a:ln>
        <a:effectLst/>
      </dsp:spPr>
      <dsp:style>
        <a:lnRef idx="1">
          <a:scrgbClr r="0" g="0" b="0"/>
        </a:lnRef>
        <a:fillRef idx="1">
          <a:scrgbClr r="0" g="0" b="0"/>
        </a:fillRef>
        <a:effectRef idx="0">
          <a:scrgbClr r="0" g="0" b="0"/>
        </a:effectRef>
        <a:fontRef idx="minor"/>
      </dsp:style>
    </dsp:sp>
    <dsp:sp modelId="{53C9F9CA-F3B2-4A58-AEF4-799C90BD134C}">
      <dsp:nvSpPr>
        <dsp:cNvPr id="0" name=""/>
        <dsp:cNvSpPr/>
      </dsp:nvSpPr>
      <dsp:spPr>
        <a:xfrm>
          <a:off x="3747567" y="1528787"/>
          <a:ext cx="383350" cy="383350"/>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4</a:t>
          </a:r>
        </a:p>
      </dsp:txBody>
      <dsp:txXfrm>
        <a:off x="3803707" y="1584927"/>
        <a:ext cx="271070" cy="271070"/>
      </dsp:txXfrm>
    </dsp:sp>
    <dsp:sp modelId="{65FAA77F-9F26-40AD-B553-1AE92A1CE196}">
      <dsp:nvSpPr>
        <dsp:cNvPr id="0" name=""/>
        <dsp:cNvSpPr/>
      </dsp:nvSpPr>
      <dsp:spPr>
        <a:xfrm>
          <a:off x="3425428" y="2078763"/>
          <a:ext cx="1027628" cy="1965600"/>
        </a:xfrm>
        <a:prstGeom prst="upArrowCallout">
          <a:avLst>
            <a:gd name="adj1" fmla="val 50000"/>
            <a:gd name="adj2" fmla="val 20000"/>
            <a:gd name="adj3" fmla="val 20000"/>
            <a:gd name="adj4" fmla="val 100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1060" tIns="165100" rIns="81060"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Past exposure status is then determined</a:t>
          </a:r>
        </a:p>
      </dsp:txBody>
      <dsp:txXfrm>
        <a:off x="3425428" y="2284289"/>
        <a:ext cx="1027628" cy="176007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C3F16-3D08-40F8-BAA9-70ABA90C7FB6}">
      <dsp:nvSpPr>
        <dsp:cNvPr id="0" name=""/>
        <dsp:cNvSpPr/>
      </dsp:nvSpPr>
      <dsp:spPr>
        <a:xfrm>
          <a:off x="572577" y="1719400"/>
          <a:ext cx="456277" cy="71"/>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110606A-BA2F-40D9-9783-D93C113CE181}">
      <dsp:nvSpPr>
        <dsp:cNvPr id="0" name=""/>
        <dsp:cNvSpPr/>
      </dsp:nvSpPr>
      <dsp:spPr>
        <a:xfrm>
          <a:off x="1056231" y="1681071"/>
          <a:ext cx="52471" cy="98127"/>
        </a:xfrm>
        <a:prstGeom prst="chevron">
          <a:avLst>
            <a:gd name="adj" fmla="val 9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E23D13-2803-4174-89EC-350D4DC22114}">
      <dsp:nvSpPr>
        <dsp:cNvPr id="0" name=""/>
        <dsp:cNvSpPr/>
      </dsp:nvSpPr>
      <dsp:spPr>
        <a:xfrm>
          <a:off x="323867" y="1527761"/>
          <a:ext cx="383350" cy="38335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1</a:t>
          </a:r>
        </a:p>
      </dsp:txBody>
      <dsp:txXfrm>
        <a:off x="380007" y="1583901"/>
        <a:ext cx="271070" cy="271070"/>
      </dsp:txXfrm>
    </dsp:sp>
    <dsp:sp modelId="{39CB3982-D008-4805-812A-C49CF8439599}">
      <dsp:nvSpPr>
        <dsp:cNvPr id="0" name=""/>
        <dsp:cNvSpPr/>
      </dsp:nvSpPr>
      <dsp:spPr>
        <a:xfrm>
          <a:off x="2230" y="2075830"/>
          <a:ext cx="1026625" cy="1965600"/>
        </a:xfrm>
        <a:prstGeom prst="upArrowCallout">
          <a:avLst>
            <a:gd name="adj1" fmla="val 50000"/>
            <a:gd name="adj2" fmla="val 20000"/>
            <a:gd name="adj3" fmla="val 20000"/>
            <a:gd name="adj4" fmla="val 10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981" tIns="165100" rIns="80981"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Analytic epidemiology addresses “why” and “how” a health problem occurs</a:t>
          </a:r>
        </a:p>
      </dsp:txBody>
      <dsp:txXfrm>
        <a:off x="2230" y="2281155"/>
        <a:ext cx="1026625" cy="1760275"/>
      </dsp:txXfrm>
    </dsp:sp>
    <dsp:sp modelId="{84EFEFBD-9418-471C-A25D-7C4DA7BDA622}">
      <dsp:nvSpPr>
        <dsp:cNvPr id="0" name=""/>
        <dsp:cNvSpPr/>
      </dsp:nvSpPr>
      <dsp:spPr>
        <a:xfrm>
          <a:off x="1142924" y="1720426"/>
          <a:ext cx="1026625" cy="72"/>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41F2EE-816D-411C-988E-8A3704258115}">
      <dsp:nvSpPr>
        <dsp:cNvPr id="0" name=""/>
        <dsp:cNvSpPr/>
      </dsp:nvSpPr>
      <dsp:spPr>
        <a:xfrm>
          <a:off x="2196926" y="1681892"/>
          <a:ext cx="52471" cy="99180"/>
        </a:xfrm>
        <a:prstGeom prst="chevron">
          <a:avLst>
            <a:gd name="adj" fmla="val 9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5A33646-7E4B-4F49-B339-0BCAFC2ABC53}">
      <dsp:nvSpPr>
        <dsp:cNvPr id="0" name=""/>
        <dsp:cNvSpPr/>
      </dsp:nvSpPr>
      <dsp:spPr>
        <a:xfrm>
          <a:off x="1464561" y="1528787"/>
          <a:ext cx="383350" cy="38335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2</a:t>
          </a:r>
        </a:p>
      </dsp:txBody>
      <dsp:txXfrm>
        <a:off x="1520701" y="1584927"/>
        <a:ext cx="271070" cy="271070"/>
      </dsp:txXfrm>
    </dsp:sp>
    <dsp:sp modelId="{F374BB3F-8176-4297-A15F-052B3BB3C04F}">
      <dsp:nvSpPr>
        <dsp:cNvPr id="0" name=""/>
        <dsp:cNvSpPr/>
      </dsp:nvSpPr>
      <dsp:spPr>
        <a:xfrm>
          <a:off x="1142924" y="2078763"/>
          <a:ext cx="1026625" cy="1965600"/>
        </a:xfrm>
        <a:prstGeom prst="upArrowCallout">
          <a:avLst>
            <a:gd name="adj1" fmla="val 50000"/>
            <a:gd name="adj2" fmla="val 20000"/>
            <a:gd name="adj3" fmla="val 20000"/>
            <a:gd name="adj4" fmla="val 10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981" tIns="165100" rIns="80981"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In experimental studies investigators assign exposures to participants</a:t>
          </a:r>
        </a:p>
      </dsp:txBody>
      <dsp:txXfrm>
        <a:off x="1142924" y="2284088"/>
        <a:ext cx="1026625" cy="1760275"/>
      </dsp:txXfrm>
    </dsp:sp>
    <dsp:sp modelId="{35DE374B-731C-4EE8-8EE1-85C01918F226}">
      <dsp:nvSpPr>
        <dsp:cNvPr id="0" name=""/>
        <dsp:cNvSpPr/>
      </dsp:nvSpPr>
      <dsp:spPr>
        <a:xfrm>
          <a:off x="2283619" y="1720426"/>
          <a:ext cx="1026625" cy="72"/>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D25E76-DAFF-4C20-9822-DA13D7C93DC7}">
      <dsp:nvSpPr>
        <dsp:cNvPr id="0" name=""/>
        <dsp:cNvSpPr/>
      </dsp:nvSpPr>
      <dsp:spPr>
        <a:xfrm>
          <a:off x="3337620" y="1681892"/>
          <a:ext cx="52471" cy="99180"/>
        </a:xfrm>
        <a:prstGeom prst="chevron">
          <a:avLst>
            <a:gd name="adj" fmla="val 9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D3EED-DE1D-423E-AF29-86DA7EB17EC6}">
      <dsp:nvSpPr>
        <dsp:cNvPr id="0" name=""/>
        <dsp:cNvSpPr/>
      </dsp:nvSpPr>
      <dsp:spPr>
        <a:xfrm>
          <a:off x="2605256" y="1528787"/>
          <a:ext cx="383350" cy="38335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3</a:t>
          </a:r>
        </a:p>
      </dsp:txBody>
      <dsp:txXfrm>
        <a:off x="2661396" y="1584927"/>
        <a:ext cx="271070" cy="271070"/>
      </dsp:txXfrm>
    </dsp:sp>
    <dsp:sp modelId="{36376002-8626-4A3E-8CF4-7AB46CC062F4}">
      <dsp:nvSpPr>
        <dsp:cNvPr id="0" name=""/>
        <dsp:cNvSpPr/>
      </dsp:nvSpPr>
      <dsp:spPr>
        <a:xfrm>
          <a:off x="2283619" y="2078763"/>
          <a:ext cx="1026625" cy="1965600"/>
        </a:xfrm>
        <a:prstGeom prst="upArrowCallout">
          <a:avLst>
            <a:gd name="adj1" fmla="val 50000"/>
            <a:gd name="adj2" fmla="val 20000"/>
            <a:gd name="adj3" fmla="val 20000"/>
            <a:gd name="adj4" fmla="val 10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981" tIns="165100" rIns="80981"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In observational studies investigators observe exposures and outcomes already occurring in the population</a:t>
          </a:r>
        </a:p>
      </dsp:txBody>
      <dsp:txXfrm>
        <a:off x="2283619" y="2284088"/>
        <a:ext cx="1026625" cy="1760275"/>
      </dsp:txXfrm>
    </dsp:sp>
    <dsp:sp modelId="{25D2339C-C45E-4CD8-B115-6DE1767863C6}">
      <dsp:nvSpPr>
        <dsp:cNvPr id="0" name=""/>
        <dsp:cNvSpPr/>
      </dsp:nvSpPr>
      <dsp:spPr>
        <a:xfrm>
          <a:off x="3424313" y="1720426"/>
          <a:ext cx="513312" cy="72"/>
        </a:xfrm>
        <a:prstGeom prst="rect">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412CBA5-2172-4FDB-9187-08E71A98CBDA}">
      <dsp:nvSpPr>
        <dsp:cNvPr id="0" name=""/>
        <dsp:cNvSpPr/>
      </dsp:nvSpPr>
      <dsp:spPr>
        <a:xfrm>
          <a:off x="3745950" y="1528787"/>
          <a:ext cx="383350" cy="383350"/>
        </a:xfrm>
        <a:prstGeom prst="ellipse">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76" tIns="14876" rIns="14876" bIns="14876" numCol="1" spcCol="1270" anchor="ctr" anchorCtr="0">
          <a:noAutofit/>
        </a:bodyPr>
        <a:lstStyle/>
        <a:p>
          <a:pPr marL="0" lvl="0" indent="0" algn="ctr" defTabSz="755650">
            <a:lnSpc>
              <a:spcPct val="90000"/>
            </a:lnSpc>
            <a:spcBef>
              <a:spcPct val="0"/>
            </a:spcBef>
            <a:spcAft>
              <a:spcPct val="35000"/>
            </a:spcAft>
            <a:buNone/>
          </a:pPr>
          <a:r>
            <a:rPr lang="en-US" sz="1700" kern="1200"/>
            <a:t>4</a:t>
          </a:r>
        </a:p>
      </dsp:txBody>
      <dsp:txXfrm>
        <a:off x="3802090" y="1584927"/>
        <a:ext cx="271070" cy="271070"/>
      </dsp:txXfrm>
    </dsp:sp>
    <dsp:sp modelId="{069ED318-D7FE-4710-BC4A-235E124758E1}">
      <dsp:nvSpPr>
        <dsp:cNvPr id="0" name=""/>
        <dsp:cNvSpPr/>
      </dsp:nvSpPr>
      <dsp:spPr>
        <a:xfrm>
          <a:off x="3424313" y="2078763"/>
          <a:ext cx="1026625" cy="1965600"/>
        </a:xfrm>
        <a:prstGeom prst="upArrowCallout">
          <a:avLst>
            <a:gd name="adj1" fmla="val 50000"/>
            <a:gd name="adj2" fmla="val 20000"/>
            <a:gd name="adj3" fmla="val 20000"/>
            <a:gd name="adj4" fmla="val 100000"/>
          </a:avLst>
        </a:prstGeom>
        <a:solidFill>
          <a:schemeClr val="lt1">
            <a:alpha val="90000"/>
            <a:tint val="40000"/>
            <a:hueOff val="0"/>
            <a:satOff val="0"/>
            <a:lumOff val="0"/>
            <a:alphaOff val="0"/>
          </a:schemeClr>
        </a:solidFill>
        <a:ln w="12700" cap="flat" cmpd="sng" algn="ctr">
          <a:solidFill>
            <a:schemeClr val="accent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981" tIns="165100" rIns="80981" bIns="165100" numCol="1" spcCol="1270" anchor="t" anchorCtr="0">
          <a:noAutofit/>
        </a:bodyPr>
        <a:lstStyle/>
        <a:p>
          <a:pPr marL="0" lvl="0" indent="0" algn="l" defTabSz="488950" rtl="0">
            <a:lnSpc>
              <a:spcPct val="90000"/>
            </a:lnSpc>
            <a:spcBef>
              <a:spcPct val="0"/>
            </a:spcBef>
            <a:spcAft>
              <a:spcPct val="35000"/>
            </a:spcAft>
            <a:buNone/>
          </a:pPr>
          <a:r>
            <a:rPr lang="en-US" sz="1100" b="1" kern="1200" dirty="0"/>
            <a:t>Commonly designs are cohort studies and case-control studies</a:t>
          </a:r>
        </a:p>
      </dsp:txBody>
      <dsp:txXfrm>
        <a:off x="3424313" y="2284088"/>
        <a:ext cx="1026625" cy="1760275"/>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6.xml><?xml version="1.0" encoding="utf-8"?>
<dgm:layoutDef xmlns:dgm="http://schemas.openxmlformats.org/drawingml/2006/diagram" xmlns:a="http://schemas.openxmlformats.org/drawingml/2006/main" uniqueId="urn:microsoft.com/office/officeart/2016/7/layout/LinearArrowProcessNumbered">
  <dgm:title val="Linear Arrow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shape called UpArrowCallout. Also the nodes are connected by an arrow like shape emphasizing the process natur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3"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L"/>
      <dgm:param type="nodeVertAlign" val="t"/>
    </dgm:alg>
    <dgm:shape xmlns:r="http://schemas.openxmlformats.org/officeDocument/2006/relationships" r:blip="">
      <dgm:adjLst/>
    </dgm:shape>
    <dgm:presOf/>
    <dgm:constrLst>
      <dgm:constr type="w" for="ch" forName="compositeNode" refType="w"/>
      <dgm:constr type="h" for="ch" forName="compositeNode" op="equ"/>
      <dgm:constr type="w" for="ch" forName="sibTransComposite" refType="w" refFor="ch" refForName="compositeNode" fact="0"/>
      <dgm:constr type="w" for="des" forName="parTx"/>
      <dgm:constr type="h" for="des" forName="parTx" op="equ"/>
      <dgm:constr type="h" for="des" forName="parSh" op="equ"/>
      <dgm:constr type="w" for="des" forName="nodeText"/>
      <dgm:constr type="h" for="des" forName="nodeText" op="equ"/>
      <dgm:constr type="w" for="des" forName="parSh"/>
      <dgm:constr type="w" for="des" forName="parSh" op="equ"/>
      <dgm:constr type="primFontSz" for="des" forName="parTx" val="26"/>
      <dgm:constr type="primFontSz" for="des" forName="parTx" op="equ"/>
      <dgm:constr type="primFontSz" for="des" forName="parSh" op="equ"/>
      <dgm:constr type="primFontSz" for="des" forName="nodeText" op="equ"/>
      <dgm:constr type="secFontSz" for="des" forName="nodeText" op="equ"/>
      <dgm:constr type="primFontSz" for="des" forName="sibTransNodeCircle" op="equ"/>
      <dgm:constr type="h" for="des" forName="sibTransNodeCircle" op="equ"/>
      <dgm:constr type="w" for="des" forName="sibTransNodeCircle" op="equ"/>
      <dgm:constr type="h" for="des" forName="parTx" refType="primFontSz" refFor="des" refForName="parTx" fact="1.5"/>
      <dgm:constr type="h" for="ch" forName="compositeNode" refType="h"/>
      <dgm:constr type="h" for="des" forName="parSh" refType="w"/>
      <dgm:constr type="h" for="des" forName="nodeText" refType="primFontSz" refFor="des" refForName="parTx" fact="2.1"/>
      <dgm:constr type="h" for="des" forName="parSh" refType="h" refFor="des" refForName="parTx" op="lte" fact="1.2"/>
      <dgm:constr type="h" for="des" forName="parSh" refType="h" refFor="des" refForName="parTx" op="gte" fact="1.2"/>
    </dgm:constrLst>
    <dgm:ruleLst>
      <dgm:rule type="primFontSz" for="des" forName="parSh" val="5" fact="NaN" max="NaN"/>
    </dgm:ruleLst>
    <dgm:forEach name="Name3" axis="ch" ptType="node">
      <dgm:layoutNode name="compositeNode">
        <dgm:alg type="composite"/>
        <dgm:shape xmlns:r="http://schemas.openxmlformats.org/officeDocument/2006/relationships" r:blip="">
          <dgm:adjLst/>
        </dgm:shape>
        <dgm:presOf/>
        <dgm:choose name="Name004">
          <dgm:if name="Name5" axis="self" ptType="node" func="cnt" op="equ" val="0">
            <dgm:constrLst>
              <dgm:constr type="w" for="ch" forName="parTx" refType="w"/>
              <dgm:constr type="w" for="ch" forName="parSh" refType="w" refFor="ch" refForName="parTx"/>
              <dgm:constr type="w" for="ch" forName="nodeText" refType="w" refFor="ch" refForName="parTx"/>
              <dgm:constr type="t" for="ch" forName="nodeText" refType="b" refFor="ch" refForName="parSh"/>
            </dgm:constrLst>
          </dgm:if>
          <dgm:else name="Name6">
            <dgm:constrLst>
              <dgm:constr type="w" for="ch" forName="parTx" refType="w"/>
              <dgm:constr type="w" for="ch" forName="parSh" refType="w" refFor="ch" refForName="parTx"/>
              <dgm:constr type="w" for="ch" forName="nodeText" refType="w" refFor="ch" refForName="parTx" fact="0.9"/>
              <dgm:constr type="t" for="ch" forName="nodeText" refType="b" refFor="ch" refForName="parSh"/>
            </dgm:constrLst>
          </dgm:else>
        </dgm:choose>
        <dgm:ruleLst>
          <dgm:rule type="h" val="INF" fact="NaN" max="NaN"/>
        </dgm:ruleLst>
        <dgm:layoutNode name="parTx">
          <dgm:varLst>
            <dgm:chMax val="0"/>
            <dgm:chPref val="0"/>
            <dgm:bulletEnabled val="1"/>
          </dgm:varLst>
          <dgm:alg type="tx"/>
          <dgm:shape xmlns:r="http://schemas.openxmlformats.org/officeDocument/2006/relationships" type="rect" r:blip="" zOrderOff="1" hideGeom="1">
            <dgm:adjLst/>
          </dgm:shape>
          <dgm:presOf/>
          <dgm:constrLst>
            <dgm:constr type="h" refType="w" op="lte" fact="0.4"/>
            <dgm:constr type="h"/>
          </dgm:constrLst>
          <dgm:ruleLst>
            <dgm:rule type="h" val="INF" fact="NaN" max="NaN"/>
          </dgm:ruleLst>
        </dgm:layoutNode>
        <dgm:layoutNode name="parSh">
          <dgm:alg type="composite"/>
          <dgm:shape xmlns:r="http://schemas.openxmlformats.org/officeDocument/2006/relationships" r:blip="">
            <dgm:adjLst/>
          </dgm:shape>
          <dgm:presOf axis="self" ptType="node"/>
          <dgm:choose name="casesForFirstAndLastNode">
            <dgm:if name="ifFirstNode" axis="self" ptType="node" func="pos" op="equ" val="1">
              <dgm:choose name="removeLineWhenOnlyOneNode">
                <dgm:if name="ifOnlyOneNode" axis="followSib" ptType="node" func="cnt" op="equ" val="0">
                  <dgm:constrLst>
                    <dgm:constr type="h"/>
                    <dgm:constr type="h" for="ch" forName="lineNode" val="0.002"/>
                    <dgm:constr type="w" for="ch" forName="lineNode" refType="w" fact="0"/>
                    <dgm:constr type="w" for="ch" forName="lineArrowNode" refType="w" fact="0"/>
                    <dgm:constr type="h" for="ch" forName="lineArrowNode" refType="h" fact="0"/>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ifMoreThanOneNode">
                  <dgm:constrLst>
                    <dgm:constr type="h"/>
                    <dgm:constr type="h" for="ch" forName="lineNode" val="0.002"/>
                    <dgm:constr type="w" for="ch" forName="lineNode" refType="w" fact="0.4"/>
                    <dgm:constr type="l" for="ch" forName="lineNode" refType="w" fact="0.5"/>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if>
            <dgm:if name="ifLastNode" axis="self" ptType="node" func="revPos" op="equ" val="1">
              <dgm:constrLst>
                <dgm:constr type="h"/>
                <dgm:constr type="h" for="ch" forName="lineNode" val="0.002"/>
                <dgm:constr type="w" for="ch" forName="lineNode" refType="w" fact="0.45"/>
                <dgm:constr type="w" for="ch" forName="lineArrowNode" refType="w" fact="0"/>
                <dgm:constr type="h" for="ch" forName="lineArrowNode" refType="h" fact="0"/>
                <dgm:constr type="ctrY" for="ch" forName="lineNode" refType="ctrY" refFor="ch" refForName="sibTransNodeCircle"/>
                <dgm:constr type="h" for="ch" forName="sibTransNodeCircle" refType="h"/>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if>
            <dgm:else name="allOtherNodes">
              <dgm:constrLst>
                <dgm:constr type="h"/>
                <dgm:constr type="h" for="ch" forName="lineNode" val="0.002"/>
                <dgm:constr type="w" for="ch" forName="lineNode" refType="w" fact="0.9"/>
                <dgm:constr type="w" for="ch" forName="lineArrowNode" refType="w" fact="0.046"/>
                <dgm:constr type="h" for="ch" forName="lineArrowNode" refType="h" fact="0.18"/>
                <dgm:constr type="l" for="ch" forName="lineArrowNode" refType="w" fact="0.924"/>
                <dgm:constr type="t" for="ch" forName="lineArrowNode" refType="h" fact="0.18"/>
                <dgm:constr type="ctrY" for="ch" forName="lineNode" refType="ctrY" refFor="ch" refForName="sibTransNodeCircle"/>
                <dgm:constr type="h" for="ch" forName="sibTransNodeCircle" refType="h" fact="0.9"/>
                <dgm:constr type="w" for="ch" forName="sibTransNodeCircle" refType="h" refFor="ch" refForName="sibTransNodeCircle"/>
                <dgm:constr type="ctrX" for="ch" forName="sibTransNodeCircle" refType="w" fact="0.45"/>
                <dgm:constr type="ctrY" for="ch" forName="sibTransNodeCircle" refType="h" fact="0.25"/>
                <dgm:constr type="t" for="ch" forName="spacerBetweenCircleAndCallout" refType="b" refFor="ch" refForName="sibTransNodeCircle"/>
                <dgm:constr type="h" for="ch" forName="spacerBetweenCircleAndCallout" val="4.6"/>
              </dgm:constrLst>
            </dgm:else>
          </dgm:choose>
          <dgm:layoutNode name="lineNode" styleLbl="alignAccFollowNode1">
            <dgm:alg type="sp"/>
            <dgm:shape xmlns:r="http://schemas.openxmlformats.org/officeDocument/2006/relationships" type="rect" r:blip="">
              <dgm:adjLst/>
            </dgm:shape>
            <dgm:presOf/>
            <dgm:constrLst/>
            <dgm:ruleLst/>
          </dgm:layoutNode>
          <dgm:layoutNode name="lineArrowNode" styleLbl="alignAccFollowNode1">
            <dgm:alg type="sp"/>
            <dgm:shape xmlns:r="http://schemas.openxmlformats.org/officeDocument/2006/relationships" type="chevron" r:blip="">
              <dgm:adjLst>
                <dgm:adj idx="1" val="0.9"/>
              </dgm:adjLst>
            </dgm:shape>
            <dgm:presOf/>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param type="parTxRTLAlign" val="l"/>
              </dgm:alg>
              <dgm:shape xmlns:r="http://schemas.openxmlformats.org/officeDocument/2006/relationships" type="ellipse" r:blip="">
                <dgm:adjLst/>
              </dgm:shape>
              <dgm:constrLst>
                <dgm:constr type="w" refType="h" op="equ"/>
                <dgm:constr type="primFontSz" val="60"/>
                <dgm:constr type="tMarg" refType="w" fact="0.11"/>
                <dgm:constr type="lMarg" refType="w" fact="0.11"/>
                <dgm:constr type="rMarg" refType="w" fact="0.11"/>
                <dgm:constr type="bMarg" refType="w" fact="0.11"/>
              </dgm:constrLst>
              <dgm:ruleLst>
                <dgm:rule type="primFontSz" val="14" fact="NaN" max="NaN"/>
              </dgm:ruleLst>
            </dgm:layoutNode>
            <dgm:layoutNode name="spacerBetweenCircleAndCallout">
              <dgm:varLst/>
              <dgm:presOf/>
              <dgm:alg type="sp"/>
              <dgm:shape xmlns:r="http://schemas.openxmlformats.org/officeDocument/2006/relationships" r:blip="">
                <dgm:adjLst/>
              </dgm:shape>
              <dgm:constrLst/>
              <dgm:ruleLst/>
            </dgm:layoutNode>
          </dgm:forEach>
          <dgm:presOf/>
          <dgm:ruleLst/>
        </dgm:layoutNode>
        <dgm:layoutNode name="nodeText" styleLbl="alignAccFollowNode1">
          <dgm:varLst>
            <dgm:bulletEnabled val="1"/>
          </dgm:varLst>
          <dgm:alg type="tx">
            <dgm:param type="parTxLTRAlign" val="l"/>
            <dgm:param type="parTxRTLAlign" val="r"/>
            <dgm:param type="txAnchorVert" val="t"/>
          </dgm:alg>
          <dgm:shape xmlns:r="http://schemas.openxmlformats.org/officeDocument/2006/relationships" type="upArrowCallout" r:blip="">
            <dgm:adjLst>
              <dgm:adj idx="1" val="0.5"/>
              <dgm:adj idx="2" val="0.2"/>
              <dgm:adj idx="3" val="0.2"/>
              <dgm:adj idx="4" val="1"/>
            </dgm:adjLst>
          </dgm:shape>
          <dgm:presOf axis="desOrSelf" ptType="node"/>
          <dgm:constrLst>
            <dgm:constr type="secFontSz" val="16"/>
            <dgm:constr type="primFontSz" val="26"/>
            <dgm:constr type="h"/>
            <dgm:constr type="tMarg" val="13"/>
            <dgm:constr type="lMarg" refType="w" fact="0.2236"/>
            <dgm:constr type="rMarg" refType="w" fact="0.2236"/>
            <dgm:constr type="bMarg" val="13"/>
          </dgm:constrLst>
          <dgm:ruleLst>
            <dgm:rule type="secFontSz" val="11" fact="NaN" max="NaN"/>
            <dgm:rule type="primFontSz" val="11" fact="NaN" max="NaN"/>
            <dgm:rule type="h" val="INF" fact="NaN" max="NaN"/>
          </dgm:ruleLst>
        </dgm:layoutNode>
      </dgm:layoutNode>
      <dgm:forEach name="sibTransForEach" axis="followSib" ptType="sibTrans" cnt="1">
        <dgm:layoutNode name="sibTransComposite" styleLbl="alignAccFollowNode1">
          <dgm:alg type="sp"/>
          <dgm:shape xmlns:r="http://schemas.openxmlformats.org/officeDocument/2006/relationships" r:blip="">
            <dgm:adjLst/>
          </dgm:shape>
          <dgm:ruleLst/>
        </dgm:layoutNode>
        <dgm:ruleLst>
          <dgm:rule type="h" val="INF" fact="NaN" max="NaN"/>
        </dgm:ruleLst>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80.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7.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image" Target="../media/image7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DC803FA-CA3F-42E2-B61C-A6DE96A7593B}" type="datetimeFigureOut">
              <a:rPr lang="en-US" smtClean="0"/>
              <a:pPr/>
              <a:t>11/24/2019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47D00F-E557-457B-B699-C9FD937261C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ECC5F9-6650-4174-B6C5-094030EC1416}" type="slidenum">
              <a:rPr lang="en-US" smtClean="0"/>
              <a:pPr/>
              <a:t>3</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47D00F-E557-457B-B699-C9FD937261C0}" type="slidenum">
              <a:rPr lang="en-US" smtClean="0"/>
              <a:pPr/>
              <a:t>62</a:t>
            </a:fld>
            <a:endParaRPr lang="en-US"/>
          </a:p>
        </p:txBody>
      </p:sp>
    </p:spTree>
    <p:extLst>
      <p:ext uri="{BB962C8B-B14F-4D97-AF65-F5344CB8AC3E}">
        <p14:creationId xmlns:p14="http://schemas.microsoft.com/office/powerpoint/2010/main" val="18575930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diagram summarizes the differences</a:t>
            </a:r>
            <a:r>
              <a:rPr lang="en-US" baseline="0" dirty="0"/>
              <a:t> between descriptive and analytic epidemiology, and what each is used for in the practice of epidemiology.</a:t>
            </a:r>
            <a:endParaRPr lang="en-US" dirty="0"/>
          </a:p>
        </p:txBody>
      </p:sp>
      <p:sp>
        <p:nvSpPr>
          <p:cNvPr id="4" name="Slide Number Placeholder 3"/>
          <p:cNvSpPr>
            <a:spLocks noGrp="1"/>
          </p:cNvSpPr>
          <p:nvPr>
            <p:ph type="sldNum" sz="quarter" idx="10"/>
          </p:nvPr>
        </p:nvSpPr>
        <p:spPr/>
        <p:txBody>
          <a:bodyPr/>
          <a:lstStyle/>
          <a:p>
            <a:fld id="{CDECC5F9-6650-4174-B6C5-094030EC1416}" type="slidenum">
              <a:rPr lang="en-US" smtClean="0"/>
              <a:pPr/>
              <a:t>269</a:t>
            </a:fld>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table</a:t>
            </a:r>
            <a:r>
              <a:rPr lang="en-US" baseline="0" dirty="0"/>
              <a:t> provides a similar summary, in a different format. </a:t>
            </a:r>
            <a:endParaRPr lang="en-US" dirty="0"/>
          </a:p>
        </p:txBody>
      </p:sp>
      <p:sp>
        <p:nvSpPr>
          <p:cNvPr id="4" name="Slide Number Placeholder 3"/>
          <p:cNvSpPr>
            <a:spLocks noGrp="1"/>
          </p:cNvSpPr>
          <p:nvPr>
            <p:ph type="sldNum" sz="quarter" idx="10"/>
          </p:nvPr>
        </p:nvSpPr>
        <p:spPr/>
        <p:txBody>
          <a:bodyPr/>
          <a:lstStyle/>
          <a:p>
            <a:fld id="{CDECC5F9-6650-4174-B6C5-094030EC1416}" type="slidenum">
              <a:rPr lang="en-US" smtClean="0"/>
              <a:pPr/>
              <a:t>270</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EABA25-78AD-48CC-815C-94B4BE49E9AA}" type="slidenum">
              <a:rPr lang="en-US"/>
              <a:pPr/>
              <a:t>288</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t>This slide indicates the basic steps in public health.  The first step is to identify a problem.  Once a problem has been identified, we can investigate the causes.  Then when can review what interventions are available to us and what might work to solve the problem, and finally, we implement the intervention (disease control program) and monitor it to ensure that it is working.</a:t>
            </a:r>
          </a:p>
          <a:p>
            <a:endParaRPr lang="en-US"/>
          </a:p>
          <a:p>
            <a:r>
              <a:rPr lang="en-US"/>
              <a:t>Surveillance is the tool we use to accomplish that first step, identifying the problem.</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BE29DE-54EE-452F-8662-50CAE259BB3F}" type="slidenum">
              <a:rPr lang="en-US"/>
              <a:pPr/>
              <a:t>289</a:t>
            </a:fld>
            <a:endParaRPr lang="en-US"/>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p:txBody>
          <a:bodyPr/>
          <a:lstStyle/>
          <a:p>
            <a:r>
              <a:rPr lang="en-US"/>
              <a:t>Different definitions of public health surveillance in different books.  Here is one definition.  Most of the other definitions share many of the elements shown here.</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EE390-E312-4FFD-85E6-01550545F9B4}" type="slidenum">
              <a:rPr lang="en-US"/>
              <a:pPr/>
              <a:t>290</a:t>
            </a:fld>
            <a:endParaRPr lang="en-US"/>
          </a:p>
        </p:txBody>
      </p:sp>
      <p:sp>
        <p:nvSpPr>
          <p:cNvPr id="4802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025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normAutofit fontScale="77500" lnSpcReduction="20000"/>
          </a:bodyPr>
          <a:lstStyle/>
          <a:p>
            <a:r>
              <a:rPr lang="en-US"/>
              <a:t>These are the elements that are (or should be) included in any definition of surveillance:</a:t>
            </a: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Systematic - </a:t>
            </a:r>
            <a:r>
              <a:rPr lang="en-US" sz="2800">
                <a:latin typeface="Tahoma" pitchFamily="34" charset="0"/>
                <a:cs typeface="Times New Roman" pitchFamily="18" charset="0"/>
              </a:rPr>
              <a:t>organized, not haphazard</a:t>
            </a:r>
            <a:endParaRPr lang="en-US" sz="2800" b="1">
              <a:latin typeface="Tahoma" pitchFamily="34" charset="0"/>
              <a:cs typeface="Times New Roman" pitchFamily="18" charset="0"/>
            </a:endParaRP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Ongoing</a:t>
            </a:r>
            <a:r>
              <a:rPr lang="en-US" sz="2800">
                <a:latin typeface="Tahoma" pitchFamily="34" charset="0"/>
                <a:cs typeface="Times New Roman" pitchFamily="18" charset="0"/>
              </a:rPr>
              <a:t> - not just a one-time survey</a:t>
            </a:r>
            <a:endParaRPr lang="en-US" sz="2800" b="1">
              <a:latin typeface="Tahoma" pitchFamily="34" charset="0"/>
              <a:cs typeface="Times New Roman" pitchFamily="18" charset="0"/>
            </a:endParaRP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Collection</a:t>
            </a:r>
            <a:r>
              <a:rPr lang="en-US" sz="2800">
                <a:latin typeface="Tahoma" pitchFamily="34" charset="0"/>
                <a:cs typeface="Times New Roman" pitchFamily="18" charset="0"/>
              </a:rPr>
              <a:t> </a:t>
            </a:r>
            <a:endParaRPr lang="en-US" sz="2800" b="1">
              <a:latin typeface="Tahoma" pitchFamily="34" charset="0"/>
              <a:cs typeface="Times New Roman" pitchFamily="18" charset="0"/>
            </a:endParaRP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Analysis</a:t>
            </a: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Interpretation</a:t>
            </a: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Dissemination</a:t>
            </a: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Of health data</a:t>
            </a:r>
          </a:p>
          <a:p>
            <a:pPr>
              <a:spcBef>
                <a:spcPct val="20000"/>
              </a:spcBef>
              <a:buClr>
                <a:srgbClr val="CC0000"/>
              </a:buClr>
              <a:buSzPct val="75000"/>
              <a:buFont typeface="Wingdings" pitchFamily="2" charset="2"/>
              <a:buChar char="n"/>
            </a:pPr>
            <a:r>
              <a:rPr lang="en-US" sz="2800" b="1">
                <a:latin typeface="Tahoma" pitchFamily="34" charset="0"/>
                <a:cs typeface="Times New Roman" pitchFamily="18" charset="0"/>
              </a:rPr>
              <a:t>Link to public health practice</a:t>
            </a:r>
          </a:p>
          <a:p>
            <a:endParaRPr lang="en-US"/>
          </a:p>
          <a:p>
            <a:r>
              <a:rPr lang="en-US"/>
              <a:t>Notice it is not just “the collection of.”  It is not just vital statistics.  It is data collected with the expectation that public health officials will look at it and take action.</a:t>
            </a:r>
          </a:p>
          <a:p>
            <a:r>
              <a:rPr lang="en-US"/>
              <a:t>We will talk about each one of these features.</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A41939-B501-4908-8B62-DEA08B73319C}" type="slidenum">
              <a:rPr lang="en-US"/>
              <a:pPr/>
              <a:t>291</a:t>
            </a:fld>
            <a:endParaRPr lang="en-US"/>
          </a:p>
        </p:txBody>
      </p:sp>
      <p:sp>
        <p:nvSpPr>
          <p:cNvPr id="48333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333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solidFill>
                  <a:srgbClr val="336699"/>
                </a:solidFill>
              </a:rPr>
              <a:t>Public Health Surveillance has several purposes, but they all involve monitoring the health of the population.</a:t>
            </a:r>
          </a:p>
          <a:p>
            <a:r>
              <a:rPr lang="en-US" dirty="0">
                <a:solidFill>
                  <a:srgbClr val="336699"/>
                </a:solidFill>
              </a:rPr>
              <a:t>Specifically, surveillance is used to </a:t>
            </a:r>
          </a:p>
          <a:p>
            <a:pPr>
              <a:buFontTx/>
              <a:buChar char="•"/>
            </a:pPr>
            <a:r>
              <a:rPr lang="en-US" dirty="0"/>
              <a:t>Assess the status of the public’s health - how many people are getting sick, and from what?</a:t>
            </a:r>
          </a:p>
          <a:p>
            <a:pPr>
              <a:buFontTx/>
              <a:buChar char="•"/>
            </a:pPr>
            <a:r>
              <a:rPr lang="en-US" dirty="0"/>
              <a:t>Trigger public health action - if the number of people getting sick is high, we’d better do something about it</a:t>
            </a:r>
          </a:p>
          <a:p>
            <a:pPr>
              <a:buFontTx/>
              <a:buChar char="•"/>
            </a:pPr>
            <a:r>
              <a:rPr lang="en-US" dirty="0"/>
              <a:t>Define public health priorities - but we can’t do everything immediately, so we can use data to set priorities for action, funding, programs, etc.</a:t>
            </a:r>
          </a:p>
          <a:p>
            <a:pPr>
              <a:buFontTx/>
              <a:buChar char="•"/>
            </a:pPr>
            <a:r>
              <a:rPr lang="en-US" dirty="0"/>
              <a:t>Evaluate programs - finally, are those actions and programs having impact, e.g., are disease rates declining?  Surveillance data can tell us.</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CFEA7D-3927-44AB-80B0-979752F3CFB7}" type="slidenum">
              <a:rPr lang="en-US"/>
              <a:pPr/>
              <a:t>292</a:t>
            </a:fld>
            <a:endParaRPr lang="en-US"/>
          </a:p>
        </p:txBody>
      </p:sp>
      <p:sp>
        <p:nvSpPr>
          <p:cNvPr id="606210" name="Rectangle 2"/>
          <p:cNvSpPr>
            <a:spLocks noGrp="1" noRot="1" noChangeAspect="1" noChangeArrowheads="1" noTextEdit="1"/>
          </p:cNvSpPr>
          <p:nvPr>
            <p:ph type="sldImg"/>
          </p:nvPr>
        </p:nvSpPr>
        <p:spPr>
          <a:ln/>
        </p:spPr>
      </p:sp>
      <p:sp>
        <p:nvSpPr>
          <p:cNvPr id="606211" name="Rectangle 3"/>
          <p:cNvSpPr>
            <a:spLocks noGrp="1" noChangeArrowheads="1"/>
          </p:cNvSpPr>
          <p:nvPr>
            <p:ph type="body" idx="1"/>
          </p:nvPr>
        </p:nvSpPr>
        <p:spPr/>
        <p:txBody>
          <a:bodyPr/>
          <a:lstStyle/>
          <a:p>
            <a:r>
              <a:rPr lang="en-US"/>
              <a:t>In short, surveillance provides data or information for public health action</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837B6-EACE-4014-8E80-734E9764E560}" type="slidenum">
              <a:rPr lang="en-US"/>
              <a:pPr/>
              <a:t>293</a:t>
            </a:fld>
            <a:endParaRPr lang="en-US"/>
          </a:p>
        </p:txBody>
      </p:sp>
      <p:sp>
        <p:nvSpPr>
          <p:cNvPr id="489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9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Many different sources can be used for surveillance data.  We will only discuss a few of these.</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50C83E6-B5EA-4A63-BDAB-18D640F4EDAC}" type="slidenum">
              <a:rPr lang="en-US"/>
              <a:pPr/>
              <a:t>294</a:t>
            </a:fld>
            <a:endParaRPr lang="en-US"/>
          </a:p>
        </p:txBody>
      </p:sp>
      <p:sp>
        <p:nvSpPr>
          <p:cNvPr id="49766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766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normAutofit lnSpcReduction="10000"/>
          </a:bodyPr>
          <a:lstStyle/>
          <a:p>
            <a:r>
              <a:rPr lang="en-US" dirty="0"/>
              <a:t>Surveillance systems can be classified in a variety of ways.</a:t>
            </a:r>
          </a:p>
          <a:p>
            <a:r>
              <a:rPr lang="en-US" dirty="0"/>
              <a:t>One distinction is whether the system expects reports on the entire population or only a subset.  A system that targets the entire population is called (appropriately enough) a population-based system.  A system that targets only a subset is often called a sentinel system.</a:t>
            </a:r>
          </a:p>
          <a:p>
            <a:endParaRPr lang="en-US" dirty="0"/>
          </a:p>
          <a:p>
            <a:r>
              <a:rPr lang="en-US" dirty="0"/>
              <a:t>Note in the diagram that both population-based and sentinel systems can be active or passive.</a:t>
            </a:r>
          </a:p>
          <a:p>
            <a:r>
              <a:rPr lang="en-US" dirty="0"/>
              <a:t>Q. Does anyone know the difference between active and passive surveillance? </a:t>
            </a:r>
          </a:p>
          <a:p>
            <a:r>
              <a:rPr lang="en-US" dirty="0"/>
              <a:t>A. The terms active and passive are from the perspective of the health agency.  Can the health officials sit back, feet up on the desk, and wait for reports to come in?  That’s a passive system from the perspective of the health agency.  In a passive system physicians, clinics, laboratories and others required to report disease are given the appropriate mailing forms and instructions, with the expectation that they will report all of the cases of reportable disease that come to their attention. So more work for the clinicians, less work for the health agency.</a:t>
            </a:r>
          </a:p>
          <a:p>
            <a:endParaRPr lang="en-US" dirty="0"/>
          </a:p>
          <a:p>
            <a:r>
              <a:rPr lang="en-US" dirty="0"/>
              <a:t>Alternatively, do the health officials make periodic (usually weekly) telephone calls or personal visits to the reporting individuals to obtain the required data?  That’s active. </a:t>
            </a:r>
          </a:p>
          <a:p>
            <a:endParaRPr lang="en-US" dirty="0"/>
          </a:p>
          <a:p>
            <a:r>
              <a:rPr lang="en-US" dirty="0"/>
              <a:t>Q. Which is more common?  Why?</a:t>
            </a:r>
          </a:p>
          <a:p>
            <a:r>
              <a:rPr lang="en-US" dirty="0"/>
              <a:t>A. Most routine surveillance systems are passive.  Because they are cheaper and less work for the health agency, require fewer resources.</a:t>
            </a:r>
          </a:p>
          <a:p>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300A2-9498-4432-9D2D-3C15C538007C}" type="slidenum">
              <a:rPr lang="en-US"/>
              <a:pPr/>
              <a:t>295</a:t>
            </a:fld>
            <a:endParaRPr lang="en-US"/>
          </a:p>
        </p:txBody>
      </p:sp>
      <p:sp>
        <p:nvSpPr>
          <p:cNvPr id="49971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971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b="1"/>
              <a:t>Give examples of passive system: </a:t>
            </a:r>
          </a:p>
          <a:p>
            <a:r>
              <a:rPr lang="en-US" b="1"/>
              <a:t>for example notification of hepatitis versus active case finding in an outbreak setting. </a:t>
            </a:r>
          </a:p>
          <a:p>
            <a:r>
              <a:rPr lang="en-US" b="1"/>
              <a:t>Ask class for their own examples after you define what active verses passive is</a:t>
            </a:r>
          </a:p>
          <a:p>
            <a:endParaRPr lang="en-US" b="1"/>
          </a:p>
          <a:p>
            <a:r>
              <a:rPr lang="en-US"/>
              <a:t>Q. Which system do you think would identify more cases?</a:t>
            </a:r>
          </a:p>
          <a:p>
            <a:r>
              <a:rPr lang="en-US"/>
              <a:t>A. (See next slide)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defTabSz="914485" eaLnBrk="0" hangingPunct="0">
              <a:defRPr>
                <a:solidFill>
                  <a:schemeClr val="tx1"/>
                </a:solidFill>
                <a:latin typeface="Arial" pitchFamily="34" charset="0"/>
              </a:defRPr>
            </a:lvl1pPr>
            <a:lvl2pPr marL="702756" indent="-270291" defTabSz="914485" eaLnBrk="0" hangingPunct="0">
              <a:defRPr>
                <a:solidFill>
                  <a:schemeClr val="tx1"/>
                </a:solidFill>
                <a:latin typeface="Arial" pitchFamily="34" charset="0"/>
              </a:defRPr>
            </a:lvl2pPr>
            <a:lvl3pPr marL="1081164" indent="-216233" defTabSz="914485" eaLnBrk="0" hangingPunct="0">
              <a:defRPr>
                <a:solidFill>
                  <a:schemeClr val="tx1"/>
                </a:solidFill>
                <a:latin typeface="Arial" pitchFamily="34" charset="0"/>
              </a:defRPr>
            </a:lvl3pPr>
            <a:lvl4pPr marL="1513629" indent="-216233" defTabSz="914485" eaLnBrk="0" hangingPunct="0">
              <a:defRPr>
                <a:solidFill>
                  <a:schemeClr val="tx1"/>
                </a:solidFill>
                <a:latin typeface="Arial" pitchFamily="34" charset="0"/>
              </a:defRPr>
            </a:lvl4pPr>
            <a:lvl5pPr marL="1946095" indent="-216233" defTabSz="914485" eaLnBrk="0" hangingPunct="0">
              <a:defRPr>
                <a:solidFill>
                  <a:schemeClr val="tx1"/>
                </a:solidFill>
                <a:latin typeface="Arial" pitchFamily="34" charset="0"/>
              </a:defRPr>
            </a:lvl5pPr>
            <a:lvl6pPr marL="2378560" indent="-216233" defTabSz="914485" eaLnBrk="0" fontAlgn="base" hangingPunct="0">
              <a:spcBef>
                <a:spcPct val="0"/>
              </a:spcBef>
              <a:spcAft>
                <a:spcPct val="0"/>
              </a:spcAft>
              <a:defRPr>
                <a:solidFill>
                  <a:schemeClr val="tx1"/>
                </a:solidFill>
                <a:latin typeface="Arial" pitchFamily="34" charset="0"/>
              </a:defRPr>
            </a:lvl6pPr>
            <a:lvl7pPr marL="2811026" indent="-216233" defTabSz="914485" eaLnBrk="0" fontAlgn="base" hangingPunct="0">
              <a:spcBef>
                <a:spcPct val="0"/>
              </a:spcBef>
              <a:spcAft>
                <a:spcPct val="0"/>
              </a:spcAft>
              <a:defRPr>
                <a:solidFill>
                  <a:schemeClr val="tx1"/>
                </a:solidFill>
                <a:latin typeface="Arial" pitchFamily="34" charset="0"/>
              </a:defRPr>
            </a:lvl7pPr>
            <a:lvl8pPr marL="3243491" indent="-216233" defTabSz="914485" eaLnBrk="0" fontAlgn="base" hangingPunct="0">
              <a:spcBef>
                <a:spcPct val="0"/>
              </a:spcBef>
              <a:spcAft>
                <a:spcPct val="0"/>
              </a:spcAft>
              <a:defRPr>
                <a:solidFill>
                  <a:schemeClr val="tx1"/>
                </a:solidFill>
                <a:latin typeface="Arial" pitchFamily="34" charset="0"/>
              </a:defRPr>
            </a:lvl8pPr>
            <a:lvl9pPr marL="3675957" indent="-216233" defTabSz="914485" eaLnBrk="0" fontAlgn="base" hangingPunct="0">
              <a:spcBef>
                <a:spcPct val="0"/>
              </a:spcBef>
              <a:spcAft>
                <a:spcPct val="0"/>
              </a:spcAft>
              <a:defRPr>
                <a:solidFill>
                  <a:schemeClr val="tx1"/>
                </a:solidFill>
                <a:latin typeface="Arial" pitchFamily="34" charset="0"/>
              </a:defRPr>
            </a:lvl9pPr>
          </a:lstStyle>
          <a:p>
            <a:pPr eaLnBrk="1" hangingPunct="1"/>
            <a:fld id="{9A4CB26C-6D5F-48B2-B830-5204042347FD}" type="slidenum">
              <a:rPr lang="en-US"/>
              <a:pPr eaLnBrk="1" hangingPunct="1"/>
              <a:t>64</a:t>
            </a:fld>
            <a:endParaRPr lang="en-US" dirty="0"/>
          </a:p>
        </p:txBody>
      </p:sp>
      <p:sp>
        <p:nvSpPr>
          <p:cNvPr id="50179" name="Rectangle 2"/>
          <p:cNvSpPr>
            <a:spLocks noGrp="1" noRot="1" noChangeAspect="1" noChangeArrowheads="1" noTextEdit="1"/>
          </p:cNvSpPr>
          <p:nvPr>
            <p:ph type="sldImg"/>
          </p:nvPr>
        </p:nvSpPr>
        <p:spPr>
          <a:xfrm>
            <a:off x="1144588" y="684213"/>
            <a:ext cx="4570412" cy="3429000"/>
          </a:xfrm>
          <a:ln/>
        </p:spPr>
      </p:sp>
      <p:sp>
        <p:nvSpPr>
          <p:cNvPr id="50180" name="Rectangle 3"/>
          <p:cNvSpPr>
            <a:spLocks noGrp="1" noChangeArrowheads="1"/>
          </p:cNvSpPr>
          <p:nvPr>
            <p:ph type="body" idx="1"/>
          </p:nvPr>
        </p:nvSpPr>
        <p:spPr>
          <a:noFill/>
        </p:spPr>
        <p:txBody>
          <a:bodyPr/>
          <a:lstStyle/>
          <a:p>
            <a:pPr eaLnBrk="1" hangingPunct="1"/>
            <a:r>
              <a:rPr lang="en-US" dirty="0">
                <a:latin typeface="Arial" pitchFamily="34" charset="0"/>
                <a:cs typeface="Arial" pitchFamily="34" charset="0"/>
              </a:rPr>
              <a:t>Epidemiologists generate hypotheses, which requires making judgments about linkages between exposure and outcome.</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Epidemiologists interpret the data that is collected and analyzed. They can identify or correct mistakes, and interpret the results of statistical analysis and of laboratory tests.</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Epidemiologists also make decisions. Decisions can be made based upon epidemiologic and laboratory evidence to determine if an epidemic is in progress and to recommend</a:t>
            </a:r>
            <a:r>
              <a:rPr lang="en-US" baseline="0" dirty="0">
                <a:latin typeface="Arial" pitchFamily="34" charset="0"/>
                <a:cs typeface="Arial" pitchFamily="34" charset="0"/>
              </a:rPr>
              <a:t> the most appropriate control measures to contain the spread of disease</a:t>
            </a:r>
            <a:r>
              <a:rPr lang="en-US" dirty="0">
                <a:latin typeface="Arial" pitchFamily="34" charset="0"/>
                <a:cs typeface="Arial" pitchFamily="34" charset="0"/>
              </a:rPr>
              <a:t>.</a:t>
            </a:r>
          </a:p>
          <a:p>
            <a:pPr eaLnBrk="1" hangingPunct="1"/>
            <a:endParaRPr lang="en-US" dirty="0">
              <a:latin typeface="Arial" pitchFamily="34" charset="0"/>
              <a:cs typeface="Arial" pitchFamily="34" charset="0"/>
            </a:endParaRPr>
          </a:p>
          <a:p>
            <a:pPr eaLnBrk="1" hangingPunct="1"/>
            <a:r>
              <a:rPr lang="en-US" dirty="0">
                <a:latin typeface="Arial" pitchFamily="34" charset="0"/>
                <a:cs typeface="Arial" pitchFamily="34" charset="0"/>
              </a:rPr>
              <a:t>For example, in the context of surveillance, only </a:t>
            </a:r>
            <a:r>
              <a:rPr lang="en-US" b="0" dirty="0">
                <a:latin typeface="Arial" pitchFamily="34" charset="0"/>
                <a:cs typeface="Arial" pitchFamily="34" charset="0"/>
              </a:rPr>
              <a:t>humans, not</a:t>
            </a:r>
            <a:r>
              <a:rPr lang="en-US" b="0" baseline="0" dirty="0">
                <a:latin typeface="Arial" pitchFamily="34" charset="0"/>
                <a:cs typeface="Arial" pitchFamily="34" charset="0"/>
              </a:rPr>
              <a:t> </a:t>
            </a:r>
            <a:r>
              <a:rPr lang="en-US" b="0" dirty="0">
                <a:latin typeface="Arial" pitchFamily="34" charset="0"/>
                <a:cs typeface="Arial" pitchFamily="34" charset="0"/>
              </a:rPr>
              <a:t>computers</a:t>
            </a:r>
            <a:r>
              <a:rPr lang="en-US" dirty="0">
                <a:latin typeface="Arial" pitchFamily="34" charset="0"/>
                <a:cs typeface="Arial" pitchFamily="34" charset="0"/>
              </a:rPr>
              <a:t>, will be familiar with the surrounding population, historical disease patterns, and existing or new reporting systems.  By being familiar with ongoing surveillance trends over a number of years, epidemiologists will know whether or not a spike in a line graph is indicative of an outbreak versus the result of some external factor like enhanced reporting systems.  </a:t>
            </a:r>
          </a:p>
          <a:p>
            <a:pPr eaLnBrk="1" hangingPunct="1"/>
            <a:endParaRPr lang="en-US" dirty="0">
              <a:latin typeface="Arial" pitchFamily="34" charset="0"/>
              <a:cs typeface="Arial"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09B8F7D-9C44-46A6-842A-C78DB8C8FC79}" type="slidenum">
              <a:rPr lang="en-US"/>
              <a:pPr/>
              <a:t>296</a:t>
            </a:fld>
            <a:endParaRPr lang="en-US"/>
          </a:p>
        </p:txBody>
      </p:sp>
      <p:sp>
        <p:nvSpPr>
          <p:cNvPr id="55398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539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For appropriate public health action to be taken,  those responsible for taking that action need to know, and need to know in a timely fashion.  Public health officials in neighboring areas might want to know, so they can be vigilant for cases that might occur across geographic lines.</a:t>
            </a:r>
          </a:p>
          <a:p>
            <a:pPr>
              <a:buFontTx/>
              <a:buChar char="•"/>
            </a:pPr>
            <a:r>
              <a:rPr lang="en-US"/>
              <a:t>Other government authorities (mayor, governor, etc.) usually want to know, particularly if the situation is serious.</a:t>
            </a:r>
          </a:p>
          <a:p>
            <a:pPr>
              <a:buFontTx/>
              <a:buChar char="•"/>
            </a:pPr>
            <a:r>
              <a:rPr lang="en-US"/>
              <a:t>Those who sent in the case reports appreciate being “in the loop”, because then they know that their efforts to report are not a waste a time and that the reports they sent in are not just being filed in some dusty file room.  Also, clinicians like to know what diseases are prevalent at any given time, since it may help them with a differential diagnosis.</a:t>
            </a:r>
          </a:p>
          <a:p>
            <a:pPr>
              <a:buFontTx/>
              <a:buChar char="•"/>
            </a:pPr>
            <a:r>
              <a:rPr lang="en-US"/>
              <a:t>Finally, the public is sometimes interested.</a:t>
            </a:r>
          </a:p>
          <a:p>
            <a:pPr>
              <a:buFontTx/>
              <a:buChar char="•"/>
            </a:pPr>
            <a:endParaRPr lang="en-US"/>
          </a:p>
          <a:p>
            <a:r>
              <a:rPr lang="en-US"/>
              <a:t>Summary reports can be disseminated in a number of ways, depending on the audience and how timely the information needs to be.  For example, your boss or the governor may want to be briefed in person, particularly about a serious case or epidemic.  Other methods include newsletters, reports posted to a website, press releases, and articles published in journals.</a:t>
            </a:r>
          </a:p>
          <a:p>
            <a:pPr>
              <a:buFontTx/>
              <a:buChar char="•"/>
            </a:pPr>
            <a:endParaRPr lang="en-US"/>
          </a:p>
          <a:p>
            <a:pPr>
              <a:buFontTx/>
              <a:buChar char="•"/>
            </a:pPr>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B52E7D-F84C-4A18-B713-2166243D6410}" type="slidenum">
              <a:rPr lang="en-US"/>
              <a:pPr/>
              <a:t>297</a:t>
            </a:fld>
            <a:endParaRPr lang="en-US"/>
          </a:p>
        </p:txBody>
      </p:sp>
      <p:sp>
        <p:nvSpPr>
          <p:cNvPr id="55808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5808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t>Actions can include:</a:t>
            </a:r>
          </a:p>
          <a:p>
            <a:pPr>
              <a:buFontTx/>
              <a:buChar char="•"/>
            </a:pPr>
            <a:r>
              <a:rPr lang="en-US" dirty="0"/>
              <a:t>Outbreak investigation</a:t>
            </a:r>
          </a:p>
          <a:p>
            <a:pPr>
              <a:buFontTx/>
              <a:buChar char="•"/>
            </a:pPr>
            <a:r>
              <a:rPr lang="en-US" dirty="0"/>
              <a:t>Disease control, such as </a:t>
            </a:r>
          </a:p>
          <a:p>
            <a:pPr lvl="1">
              <a:buFontTx/>
              <a:buChar char="•"/>
            </a:pPr>
            <a:r>
              <a:rPr lang="en-US" sz="1400" dirty="0"/>
              <a:t>Vaccination / prophylaxis (e.g., immune globulin for hepatitis A outbreak)</a:t>
            </a:r>
          </a:p>
          <a:p>
            <a:pPr lvl="1">
              <a:buFontTx/>
              <a:buChar char="•"/>
            </a:pPr>
            <a:r>
              <a:rPr lang="en-US" sz="1400" dirty="0"/>
              <a:t>Elimination of cause (e.g., discarding contaminated food)</a:t>
            </a:r>
          </a:p>
          <a:p>
            <a:pPr lvl="1">
              <a:buFontTx/>
              <a:buChar char="•"/>
            </a:pPr>
            <a:r>
              <a:rPr lang="en-US" sz="1400" dirty="0"/>
              <a:t>Interruption of transmission (e.g., spraying to kill mosquitoes transmitting arthropod-borne disease)</a:t>
            </a:r>
          </a:p>
          <a:p>
            <a:pPr>
              <a:buFontTx/>
              <a:buChar char="•"/>
            </a:pPr>
            <a:r>
              <a:rPr lang="en-US" dirty="0"/>
              <a:t>Development, targeting of programs (education, risk reduction, etc.)</a:t>
            </a:r>
          </a:p>
          <a:p>
            <a:pPr>
              <a:buFontTx/>
              <a:buChar char="•"/>
            </a:pPr>
            <a:r>
              <a:rPr lang="en-US" dirty="0"/>
              <a:t>Development of policies, regulations</a:t>
            </a:r>
          </a:p>
          <a:p>
            <a:endParaRPr lang="en-US" dirty="0"/>
          </a:p>
          <a:p>
            <a:r>
              <a:rPr lang="en-US" b="1" dirty="0"/>
              <a:t>INSTRUCTOR: NOW MAY BE A GOOD TIME TO BREAK</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529383-AAA3-4790-8F44-7B28593C072D}" type="slidenum">
              <a:rPr lang="en-US"/>
              <a:pPr/>
              <a:t>298</a:t>
            </a:fld>
            <a:endParaRPr lang="en-US"/>
          </a:p>
        </p:txBody>
      </p:sp>
      <p:sp>
        <p:nvSpPr>
          <p:cNvPr id="711682" name="Rectangle 2"/>
          <p:cNvSpPr>
            <a:spLocks noGrp="1" noRot="1" noChangeAspect="1" noChangeArrowheads="1" noTextEdit="1"/>
          </p:cNvSpPr>
          <p:nvPr>
            <p:ph type="sldImg"/>
          </p:nvPr>
        </p:nvSpPr>
        <p:spPr>
          <a:ln/>
        </p:spPr>
      </p:sp>
      <p:sp>
        <p:nvSpPr>
          <p:cNvPr id="711683" name="Rectangle 3"/>
          <p:cNvSpPr>
            <a:spLocks noGrp="1" noChangeArrowheads="1"/>
          </p:cNvSpPr>
          <p:nvPr>
            <p:ph type="body" idx="1"/>
          </p:nvPr>
        </p:nvSpPr>
        <p:spPr/>
        <p:txBody>
          <a:bodyPr/>
          <a:lstStyle/>
          <a:p>
            <a:r>
              <a:rPr lang="en-US"/>
              <a:t>So now that we have talked about the process of surveillance, it is easy to see how surveillance data can be used.  Here are a few examples.</a:t>
            </a:r>
          </a:p>
          <a:p>
            <a:endParaRPr lang="en-US"/>
          </a:p>
          <a:p>
            <a:r>
              <a:rPr lang="en-US"/>
              <a:t>Surveillance can be used to estimate the magnitude of the problem.</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529338-14F7-4AB7-84DE-3A31E765277C}" type="slidenum">
              <a:rPr lang="en-US"/>
              <a:pPr/>
              <a:t>299</a:t>
            </a:fld>
            <a:endParaRPr lang="en-US"/>
          </a:p>
        </p:txBody>
      </p:sp>
      <p:sp>
        <p:nvSpPr>
          <p:cNvPr id="750594" name="Rectangle 2"/>
          <p:cNvSpPr>
            <a:spLocks noGrp="1" noRot="1" noChangeAspect="1" noChangeArrowheads="1" noTextEdit="1"/>
          </p:cNvSpPr>
          <p:nvPr>
            <p:ph type="sldImg"/>
          </p:nvPr>
        </p:nvSpPr>
        <p:spPr>
          <a:ln/>
        </p:spPr>
      </p:sp>
      <p:sp>
        <p:nvSpPr>
          <p:cNvPr id="750595" name="Rectangle 3"/>
          <p:cNvSpPr>
            <a:spLocks noGrp="1" noChangeArrowheads="1"/>
          </p:cNvSpPr>
          <p:nvPr>
            <p:ph type="body" idx="1"/>
          </p:nvPr>
        </p:nvSpPr>
        <p:spPr/>
        <p:txBody>
          <a:bodyPr/>
          <a:lstStyle/>
          <a:p>
            <a:r>
              <a:rPr lang="en-US"/>
              <a:t>Ask how can the lab be used in surveillance?</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5C499D-3FC7-4EB6-AC8C-D757E3C112ED}" type="slidenum">
              <a:rPr lang="en-US"/>
              <a:pPr/>
              <a:t>300</a:t>
            </a:fld>
            <a:endParaRPr lang="en-US"/>
          </a:p>
        </p:txBody>
      </p:sp>
      <p:sp>
        <p:nvSpPr>
          <p:cNvPr id="752642" name="Rectangle 2"/>
          <p:cNvSpPr>
            <a:spLocks noGrp="1" noRot="1" noChangeAspect="1" noChangeArrowheads="1" noTextEdit="1"/>
          </p:cNvSpPr>
          <p:nvPr>
            <p:ph type="sldImg"/>
          </p:nvPr>
        </p:nvSpPr>
        <p:spPr>
          <a:ln/>
        </p:spPr>
      </p:sp>
      <p:sp>
        <p:nvSpPr>
          <p:cNvPr id="752643"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E09E16-10C8-47E9-811F-3202562FA3F8}" type="slidenum">
              <a:rPr lang="en-US"/>
              <a:pPr/>
              <a:t>301</a:t>
            </a:fld>
            <a:endParaRPr lang="en-US"/>
          </a:p>
        </p:txBody>
      </p:sp>
      <p:sp>
        <p:nvSpPr>
          <p:cNvPr id="754690" name="Rectangle 2"/>
          <p:cNvSpPr>
            <a:spLocks noGrp="1" noRot="1" noChangeAspect="1" noChangeArrowheads="1" noTextEdit="1"/>
          </p:cNvSpPr>
          <p:nvPr>
            <p:ph type="sldImg"/>
          </p:nvPr>
        </p:nvSpPr>
        <p:spPr>
          <a:ln/>
        </p:spPr>
      </p:sp>
      <p:sp>
        <p:nvSpPr>
          <p:cNvPr id="754691"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0FF36C0-4F99-489A-9DB9-17FA87010B29}" type="slidenum">
              <a:rPr lang="en-US"/>
              <a:pPr/>
              <a:t>302</a:t>
            </a:fld>
            <a:endParaRPr lang="en-US"/>
          </a:p>
        </p:txBody>
      </p:sp>
      <p:sp>
        <p:nvSpPr>
          <p:cNvPr id="756738" name="Rectangle 2"/>
          <p:cNvSpPr>
            <a:spLocks noGrp="1" noRot="1" noChangeAspect="1" noChangeArrowheads="1" noTextEdit="1"/>
          </p:cNvSpPr>
          <p:nvPr>
            <p:ph type="sldImg"/>
          </p:nvPr>
        </p:nvSpPr>
        <p:spPr>
          <a:ln/>
        </p:spPr>
      </p:sp>
      <p:sp>
        <p:nvSpPr>
          <p:cNvPr id="756739"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A1A015-F253-4F86-A950-362641C6B199}" type="slidenum">
              <a:rPr lang="en-US"/>
              <a:pPr/>
              <a:t>303</a:t>
            </a:fld>
            <a:endParaRPr lang="en-US"/>
          </a:p>
        </p:txBody>
      </p:sp>
      <p:sp>
        <p:nvSpPr>
          <p:cNvPr id="598018" name="Rectangle 2"/>
          <p:cNvSpPr>
            <a:spLocks noGrp="1" noRot="1" noChangeAspect="1" noChangeArrowheads="1" noTextEdit="1"/>
          </p:cNvSpPr>
          <p:nvPr>
            <p:ph type="sldImg"/>
          </p:nvPr>
        </p:nvSpPr>
        <p:spPr bwMode="auto">
          <a:xfrm>
            <a:off x="1150938" y="692150"/>
            <a:ext cx="4556125" cy="3416300"/>
          </a:xfrm>
          <a:prstGeom prst="rect">
            <a:avLst/>
          </a:prstGeom>
          <a:noFill/>
          <a:ln w="12700" cap="flat">
            <a:solidFill>
              <a:schemeClr val="tx1"/>
            </a:solidFill>
            <a:miter lim="800000"/>
            <a:headEnd/>
            <a:tailEnd/>
          </a:ln>
        </p:spPr>
      </p:sp>
      <p:sp>
        <p:nvSpPr>
          <p:cNvPr id="598019" name="Rectangle 3"/>
          <p:cNvSpPr>
            <a:spLocks noGrp="1" noChangeArrowheads="1"/>
          </p:cNvSpPr>
          <p:nvPr>
            <p:ph type="body" idx="1"/>
          </p:nvPr>
        </p:nvSpPr>
        <p:spPr bwMode="auto">
          <a:xfrm>
            <a:off x="914400" y="4356100"/>
            <a:ext cx="5029200" cy="4135438"/>
          </a:xfrm>
          <a:prstGeom prst="rect">
            <a:avLst/>
          </a:prstGeom>
          <a:noFill/>
          <a:ln w="12700">
            <a:miter lim="800000"/>
            <a:headEnd/>
            <a:tailEnd/>
          </a:ln>
        </p:spPr>
        <p:txBody>
          <a:bodyPr lIns="90488" tIns="44450" rIns="90488" bIns="44450"/>
          <a:lstStyle/>
          <a:p>
            <a:pPr defTabSz="762000"/>
            <a:r>
              <a:rPr lang="en-US"/>
              <a:t>Public health surveillance is a system involving a different agencies, on different levels and has multiple functions. </a:t>
            </a:r>
          </a:p>
          <a:p>
            <a:pPr defTabSz="762000"/>
            <a:r>
              <a:rPr lang="en-US"/>
              <a:t>Collection of data starts in the public health system and when provided to the public health authorities undergoes analysis and interpretation with following decision for corrective actions and providing feedback back to health care providers. </a:t>
            </a:r>
          </a:p>
          <a:p>
            <a:pPr defTabSz="762000"/>
            <a:r>
              <a:rPr lang="en-US"/>
              <a:t>One of the important part of a surveillance system is its regular evaluation to obtain data for improvement and plan more effective functioning of the system based on the evaluation findings.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A40C28-DC9E-456E-ACB4-D938CD357BAD}" type="slidenum">
              <a:rPr lang="en-US"/>
              <a:pPr/>
              <a:t>304</a:t>
            </a:fld>
            <a:endParaRPr lang="en-US"/>
          </a:p>
        </p:txBody>
      </p:sp>
      <p:sp>
        <p:nvSpPr>
          <p:cNvPr id="59597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95971"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a:t>This quote is from Bill Foege, former director of CDC, and former director of the Carter Center, now a key official at the Gates Foundation.</a:t>
            </a:r>
          </a:p>
          <a:p>
            <a:endParaRPr lang="en-US"/>
          </a:p>
          <a:p>
            <a:r>
              <a:rPr lang="en-US" sz="800"/>
              <a:t>“The reason for collecting, analyzing and disseminating information on a disease is to control that disease.  Collection and analysis should not be allowed to consume resources if action does not follow.”</a:t>
            </a:r>
          </a:p>
          <a:p>
            <a:endParaRPr lang="en-US" sz="800"/>
          </a:p>
          <a:p>
            <a:r>
              <a:rPr lang="en-US" sz="800"/>
              <a:t>This is yet another way of saying that surveillance should be information for action.  If no one is going to do anything with the information, then don’t do it!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D837B6-EACE-4014-8E80-734E9764E560}" type="slidenum">
              <a:rPr lang="en-US"/>
              <a:pPr/>
              <a:t>65</a:t>
            </a:fld>
            <a:endParaRPr lang="en-US"/>
          </a:p>
        </p:txBody>
      </p:sp>
      <p:sp>
        <p:nvSpPr>
          <p:cNvPr id="489474"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9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p:spPr>
        <p:txBody>
          <a:bodyPr/>
          <a:lstStyle/>
          <a:p>
            <a:r>
              <a:rPr lang="en-US" dirty="0"/>
              <a:t>Many different sources can be used for surveillance data.  We will only discuss a few of these.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284318F-547D-4374-B69E-70920575FEA9}" type="slidenum">
              <a:rPr lang="en-US" smtClean="0"/>
              <a:pPr/>
              <a:t>67</a:t>
            </a:fld>
            <a:endParaRPr lang="en-US"/>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60% of disease burden or global mortalities is due to infectious diseases which result in a total of 445 million cases per day.</a:t>
            </a:r>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86E00128-C095-4729-9D7A-95F477DC538D}" type="slidenum">
              <a:rPr lang="en-US" altLang="en-US" smtClean="0">
                <a:cs typeface="Arial" pitchFamily="34" charset="0"/>
              </a:rPr>
              <a:pPr>
                <a:spcBef>
                  <a:spcPct val="0"/>
                </a:spcBef>
              </a:pPr>
              <a:t>75</a:t>
            </a:fld>
            <a:endParaRPr lang="en-US" altLang="en-US">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Among these infectious disease, respiratory infection, malaria, HIV/AIDS, diarrheal diseases, tuberculosis and neglected tropical diseases are topmost  6 ones. </a:t>
            </a:r>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950" indent="-285750">
              <a:spcBef>
                <a:spcPct val="30000"/>
              </a:spcBef>
              <a:defRPr sz="1200">
                <a:solidFill>
                  <a:schemeClr val="tx1"/>
                </a:solidFill>
                <a:latin typeface="Calibri" pitchFamily="34" charset="0"/>
              </a:defRPr>
            </a:lvl2pPr>
            <a:lvl3pPr marL="1143000" indent="-228600">
              <a:spcBef>
                <a:spcPct val="30000"/>
              </a:spcBef>
              <a:defRPr sz="1200">
                <a:solidFill>
                  <a:schemeClr val="tx1"/>
                </a:solidFill>
                <a:latin typeface="Calibri" pitchFamily="34" charset="0"/>
              </a:defRPr>
            </a:lvl3pPr>
            <a:lvl4pPr marL="1600200" indent="-228600">
              <a:spcBef>
                <a:spcPct val="30000"/>
              </a:spcBef>
              <a:defRPr sz="1200">
                <a:solidFill>
                  <a:schemeClr val="tx1"/>
                </a:solidFill>
                <a:latin typeface="Calibri" pitchFamily="34" charset="0"/>
              </a:defRPr>
            </a:lvl4pPr>
            <a:lvl5pPr marL="2057400" indent="-22860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spcBef>
                <a:spcPct val="0"/>
              </a:spcBef>
            </a:pPr>
            <a:fld id="{D6936E64-1E4A-448E-A542-82C64DE10ED0}" type="slidenum">
              <a:rPr lang="en-US" altLang="en-US" smtClean="0">
                <a:cs typeface="Arial" pitchFamily="34" charset="0"/>
              </a:rPr>
              <a:pPr>
                <a:spcBef>
                  <a:spcPct val="0"/>
                </a:spcBef>
              </a:pPr>
              <a:t>76</a:t>
            </a:fld>
            <a:endParaRPr lang="en-US" altLang="en-US">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9750764-4F1D-4436-B537-0264D4908D98}" type="slidenum">
              <a:rPr lang="en-US"/>
              <a:pPr/>
              <a:t>77</a:t>
            </a:fld>
            <a:endParaRPr lang="en-US" dirty="0"/>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p:txBody>
          <a:bodyPr/>
          <a:lstStyle/>
          <a:p>
            <a:r>
              <a:rPr lang="en-US" dirty="0"/>
              <a:t>But what if we look at the world another way?</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1A2950-10E9-40C6-98A0-501A70C32505}" type="slidenum">
              <a:rPr lang="en-US"/>
              <a:pPr/>
              <a:t>78</a:t>
            </a:fld>
            <a:endParaRPr lang="en-US" dirty="0"/>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r>
              <a:rPr lang="en-US" dirty="0"/>
              <a:t>According to the proportion of the global population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59C3F7-3666-4511-A501-9F0C622EB7F2}" type="slidenum">
              <a:rPr lang="en-US"/>
              <a:pPr/>
              <a:t>79</a:t>
            </a:fld>
            <a:endParaRPr lang="en-US" dirty="0"/>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p:txBody>
          <a:bodyPr/>
          <a:lstStyle/>
          <a:p>
            <a:r>
              <a:rPr lang="en-US" dirty="0"/>
              <a:t>Proportion of people living with HIV (15-49)</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25B8195C-44C0-4163-B369-8F3C79CA942B}" type="slidenum">
              <a:rPr lang="en-US" smtClean="0"/>
              <a:pPr/>
              <a:t>80</a:t>
            </a:fld>
            <a:endParaRPr lang="en-US"/>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miter lim="800000"/>
            <a:headEnd/>
            <a:tailEnd/>
          </a:ln>
        </p:spPr>
        <p:txBody>
          <a:bodyPr/>
          <a:lstStyle/>
          <a:p>
            <a:fld id="{D5585F45-3B8A-4989-983E-DCAE5F896E40}" type="slidenum">
              <a:rPr lang="en-US" smtClean="0"/>
              <a:pPr/>
              <a:t>14</a:t>
            </a:fld>
            <a:endParaRPr lang="en-US"/>
          </a:p>
        </p:txBody>
      </p:sp>
      <p:sp>
        <p:nvSpPr>
          <p:cNvPr id="50179" name="Rectangle 2"/>
          <p:cNvSpPr>
            <a:spLocks noGrp="1" noRot="1" noChangeAspect="1" noChangeArrowheads="1" noTextEdit="1"/>
          </p:cNvSpPr>
          <p:nvPr>
            <p:ph type="sldImg"/>
          </p:nvPr>
        </p:nvSpPr>
        <p:spPr>
          <a:solidFill>
            <a:srgbClr val="FFFFFF"/>
          </a:solidFill>
          <a:ln/>
        </p:spPr>
      </p:sp>
      <p:sp>
        <p:nvSpPr>
          <p:cNvPr id="501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t>Influence the risk of exposure and host's resistance or susceptibility to infection.</a:t>
            </a:r>
          </a:p>
          <a:p>
            <a:pPr eaLnBrk="1" hangingPunct="1"/>
            <a:r>
              <a:rPr lang="en-GB"/>
              <a:t>Factors are biologic (age, race, sex, genetic makeup, physical state, immune status) and behaviorial (e.g. personal hygiene).</a:t>
            </a:r>
          </a:p>
          <a:p>
            <a:pPr eaLnBrk="1" hangingPunct="1"/>
            <a:endParaRPr lang="en-GB"/>
          </a:p>
          <a:p>
            <a:pPr eaLnBrk="1" hangingPunct="1"/>
            <a:endParaRPr lang="en-GB"/>
          </a:p>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noFill/>
        </p:spPr>
        <p:txBody>
          <a:bodyPr/>
          <a:lstStyle/>
          <a:p>
            <a:fld id="{E9F7B652-07EB-436A-9822-38C0456EF36D}" type="slidenum">
              <a:rPr lang="en-US" smtClean="0"/>
              <a:pPr/>
              <a:t>81</a:t>
            </a:fld>
            <a:endParaRPr lang="en-US"/>
          </a:p>
        </p:txBody>
      </p:sp>
      <p:sp>
        <p:nvSpPr>
          <p:cNvPr id="355331" name="Rectangle 2"/>
          <p:cNvSpPr>
            <a:spLocks noGrp="1" noRot="1" noChangeAspect="1" noChangeArrowheads="1" noTextEdit="1"/>
          </p:cNvSpPr>
          <p:nvPr>
            <p:ph type="sldImg"/>
          </p:nvPr>
        </p:nvSpPr>
        <p:spPr>
          <a:ln/>
        </p:spPr>
      </p:sp>
      <p:sp>
        <p:nvSpPr>
          <p:cNvPr id="355332" name="Rectangle 3"/>
          <p:cNvSpPr>
            <a:spLocks noGrp="1" noChangeArrowheads="1"/>
          </p:cNvSpPr>
          <p:nvPr>
            <p:ph type="body" idx="1"/>
          </p:nvPr>
        </p:nvSpPr>
        <p:spPr>
          <a:noFill/>
          <a:ln/>
        </p:spPr>
        <p:txBody>
          <a:bodyPr/>
          <a:lstStyle/>
          <a:p>
            <a:pPr eaLnBrk="1" hangingPunct="1"/>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a:ln>
            <a:miter lim="800000"/>
            <a:headEnd/>
            <a:tailEnd/>
          </a:ln>
        </p:spPr>
        <p:txBody>
          <a:bodyPr/>
          <a:lstStyle/>
          <a:p>
            <a:fld id="{CC5C1D0A-9D46-4947-BF4A-4E12983A525B}" type="slidenum">
              <a:rPr lang="en-US" altLang="en-US"/>
              <a:pPr/>
              <a:t>85</a:t>
            </a:fld>
            <a:endParaRPr lang="en-US" alt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xfrm>
            <a:off x="914400" y="4343400"/>
            <a:ext cx="5029200" cy="4114800"/>
          </a:xfrm>
          <a:noFill/>
        </p:spPr>
        <p:txBody>
          <a:bodyPr/>
          <a:lstStyle/>
          <a:p>
            <a:pPr eaLnBrk="1" hangingPunct="1"/>
            <a:r>
              <a:rPr lang="en-US" altLang="en-US"/>
              <a:t>Optional slide-delete if irrelevant to your topic</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miter lim="800000"/>
            <a:headEnd/>
            <a:tailEnd/>
          </a:ln>
        </p:spPr>
        <p:txBody>
          <a:bodyPr/>
          <a:lstStyle/>
          <a:p>
            <a:fld id="{6D95A4D0-1127-4C40-86A8-2B4F6AF5CDE0}" type="slidenum">
              <a:rPr lang="en-US" altLang="en-US"/>
              <a:pPr/>
              <a:t>86</a:t>
            </a:fld>
            <a:endParaRPr lang="en-US" altLang="en-US"/>
          </a:p>
        </p:txBody>
      </p:sp>
      <p:sp>
        <p:nvSpPr>
          <p:cNvPr id="25603" name="Rectangle 2"/>
          <p:cNvSpPr>
            <a:spLocks noGrp="1" noRot="1" noChangeAspect="1" noChangeArrowheads="1" noTextEdit="1"/>
          </p:cNvSpPr>
          <p:nvPr>
            <p:ph type="sldImg"/>
          </p:nvPr>
        </p:nvSpPr>
        <p:spPr>
          <a:solidFill>
            <a:srgbClr val="FFFFFF"/>
          </a:solidFill>
          <a:ln/>
        </p:spPr>
      </p:sp>
      <p:sp>
        <p:nvSpPr>
          <p:cNvPr id="2560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r>
              <a:rPr lang="en-US" altLang="en-US"/>
              <a:t>Optional slide-delete if irrelevant to your topic</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miter lim="800000"/>
            <a:headEnd/>
            <a:tailEnd/>
          </a:ln>
        </p:spPr>
        <p:txBody>
          <a:bodyPr/>
          <a:lstStyle/>
          <a:p>
            <a:fld id="{AC7EA03F-9278-4480-924D-93E42BD715CF}" type="slidenum">
              <a:rPr lang="en-US" altLang="en-US"/>
              <a:pPr/>
              <a:t>87</a:t>
            </a:fld>
            <a:endParaRPr lang="en-US" alt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914400" y="4343400"/>
            <a:ext cx="5029200" cy="4114800"/>
          </a:xfrm>
          <a:noFill/>
        </p:spPr>
        <p:txBody>
          <a:bodyPr/>
          <a:lstStyle/>
          <a:p>
            <a:pPr eaLnBrk="1" hangingPunct="1"/>
            <a:r>
              <a:rPr lang="en-US" altLang="en-US"/>
              <a:t>Optional slide-delete if irrelevant to your topic</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a:ln>
            <a:miter lim="800000"/>
            <a:headEnd/>
            <a:tailEnd/>
          </a:ln>
        </p:spPr>
        <p:txBody>
          <a:bodyPr/>
          <a:lstStyle/>
          <a:p>
            <a:fld id="{D2A4B003-C264-4C42-9607-FEB9B1985149}" type="slidenum">
              <a:rPr lang="en-US" altLang="en-US"/>
              <a:pPr/>
              <a:t>89</a:t>
            </a:fld>
            <a:endParaRPr lang="en-US" altLang="en-US"/>
          </a:p>
        </p:txBody>
      </p:sp>
      <p:sp>
        <p:nvSpPr>
          <p:cNvPr id="31747" name="Rectangle 2"/>
          <p:cNvSpPr>
            <a:spLocks noGrp="1" noRot="1" noChangeAspect="1" noChangeArrowheads="1" noTextEdit="1"/>
          </p:cNvSpPr>
          <p:nvPr>
            <p:ph type="sldImg"/>
          </p:nvPr>
        </p:nvSpPr>
        <p:spPr>
          <a:solidFill>
            <a:srgbClr val="FFFFFF"/>
          </a:solidFill>
          <a:ln/>
        </p:spPr>
      </p:sp>
      <p:sp>
        <p:nvSpPr>
          <p:cNvPr id="31748"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r>
              <a:rPr lang="en-US" altLang="en-US"/>
              <a:t>Optional slide-delete if irrelevant to your topic</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miter lim="800000"/>
            <a:headEnd/>
            <a:tailEnd/>
          </a:ln>
        </p:spPr>
        <p:txBody>
          <a:bodyPr/>
          <a:lstStyle/>
          <a:p>
            <a:fld id="{482C2F01-1719-43DA-BD90-2FBB82CF9EC6}" type="slidenum">
              <a:rPr lang="en-US" altLang="en-US"/>
              <a:pPr/>
              <a:t>90</a:t>
            </a:fld>
            <a:endParaRPr lang="en-US" altLang="en-US"/>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r>
              <a:rPr lang="en-US" altLang="en-US"/>
              <a:t>Optional slide-delete if irrelevant to your topic</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a:ln>
            <a:miter lim="800000"/>
            <a:headEnd/>
            <a:tailEnd/>
          </a:ln>
        </p:spPr>
        <p:txBody>
          <a:bodyPr/>
          <a:lstStyle/>
          <a:p>
            <a:fld id="{BC1C016D-B5B9-4195-9D27-33CC9F1E398C}" type="slidenum">
              <a:rPr lang="en-US" altLang="en-US"/>
              <a:pPr/>
              <a:t>91</a:t>
            </a:fld>
            <a:endParaRPr lang="en-US" altLang="en-US"/>
          </a:p>
        </p:txBody>
      </p:sp>
      <p:sp>
        <p:nvSpPr>
          <p:cNvPr id="35843" name="Rectangle 2"/>
          <p:cNvSpPr>
            <a:spLocks noGrp="1" noRot="1" noChangeAspect="1" noChangeArrowheads="1" noTextEdit="1"/>
          </p:cNvSpPr>
          <p:nvPr>
            <p:ph type="sldImg"/>
          </p:nvPr>
        </p:nvSpPr>
        <p:spPr>
          <a:solidFill>
            <a:srgbClr val="FFFFFF"/>
          </a:solidFill>
          <a:ln/>
        </p:spPr>
      </p:sp>
      <p:sp>
        <p:nvSpPr>
          <p:cNvPr id="35844"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r>
              <a:rPr lang="en-US" altLang="en-US"/>
              <a:t>Optional slide-delete if irrelevant to your topic</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31"/>
          <p:cNvSpPr>
            <a:spLocks noGrp="1"/>
          </p:cNvSpPr>
          <p:nvPr>
            <p:ph type="sldNum" sz="quarter" idx="5"/>
          </p:nvPr>
        </p:nvSpPr>
        <p:spPr>
          <a:noFill/>
        </p:spPr>
        <p:txBody>
          <a:bodyPr/>
          <a:lstStyle/>
          <a:p>
            <a:fld id="{AFC08574-90FC-4494-942C-A595F6031FDE}" type="slidenum">
              <a:rPr lang="en-US" smtClean="0">
                <a:ea typeface="MS PGothic" pitchFamily="34" charset="-128"/>
              </a:rPr>
              <a:pPr/>
              <a:t>133</a:t>
            </a:fld>
            <a:endParaRPr lang="en-US">
              <a:ea typeface="MS PGothic" pitchFamily="34" charset="-128"/>
            </a:endParaRPr>
          </a:p>
        </p:txBody>
      </p:sp>
      <p:sp>
        <p:nvSpPr>
          <p:cNvPr id="48131" name="Rectangle 1"/>
          <p:cNvSpPr>
            <a:spLocks noGrp="1" noRot="1" noChangeAspect="1" noChangeArrowheads="1" noTextEdit="1"/>
          </p:cNvSpPr>
          <p:nvPr>
            <p:ph type="sldImg"/>
          </p:nvPr>
        </p:nvSpPr>
        <p:spPr>
          <a:solidFill>
            <a:srgbClr val="FFFFFF"/>
          </a:solidFill>
          <a:ln/>
        </p:spPr>
      </p:sp>
      <p:sp>
        <p:nvSpPr>
          <p:cNvPr id="48132" name="Rectangle 2"/>
          <p:cNvSpPr>
            <a:spLocks noGrp="1" noChangeArrowheads="1"/>
          </p:cNvSpPr>
          <p:nvPr>
            <p:ph type="body" idx="1"/>
          </p:nvPr>
        </p:nvSpPr>
        <p:spPr>
          <a:xfrm>
            <a:off x="685800" y="4343400"/>
            <a:ext cx="5486400" cy="4114800"/>
          </a:xfrm>
          <a:noFill/>
          <a:ln w="9525"/>
        </p:spPr>
        <p:txBody>
          <a:bodyPr/>
          <a:lstStyle/>
          <a:p>
            <a:pPr eaLnBrk="1" hangingPunct="1"/>
            <a:endParaRPr lang="en-GB" sz="1800">
              <a:solidFill>
                <a:srgbClr val="000000"/>
              </a:solidFill>
              <a:latin typeface="Lucida Grande"/>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TextEdit="1"/>
          </p:cNvSpPr>
          <p:nvPr>
            <p:ph type="sldImg"/>
          </p:nvPr>
        </p:nvSpPr>
        <p:spPr>
          <a:ln/>
        </p:spPr>
      </p:sp>
      <p:sp>
        <p:nvSpPr>
          <p:cNvPr id="50179" name="Rectangle 3"/>
          <p:cNvSpPr>
            <a:spLocks noGrp="1"/>
          </p:cNvSpPr>
          <p:nvPr>
            <p:ph type="body" idx="1"/>
          </p:nvPr>
        </p:nvSpPr>
        <p:spPr>
          <a:noFill/>
          <a:ln w="9525"/>
        </p:spPr>
        <p:txBody>
          <a:bodyPr/>
          <a:lstStyle/>
          <a:p>
            <a:endParaRPr lang="en-GB">
              <a:latin typeface="Time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miter lim="800000"/>
            <a:headEnd/>
            <a:tailEnd/>
          </a:ln>
        </p:spPr>
        <p:txBody>
          <a:bodyPr/>
          <a:lstStyle/>
          <a:p>
            <a:fld id="{F9F30BE6-9B1C-4927-BB68-ACB0BFD02D5C}" type="slidenum">
              <a:rPr lang="en-US" smtClean="0">
                <a:latin typeface="Arial" pitchFamily="34" charset="0"/>
              </a:rPr>
              <a:pPr/>
              <a:t>147</a:t>
            </a:fld>
            <a:endParaRPr lang="en-US">
              <a:latin typeface="Arial" pitchFamily="34" charset="0"/>
            </a:endParaRPr>
          </a:p>
        </p:txBody>
      </p:sp>
      <p:sp>
        <p:nvSpPr>
          <p:cNvPr id="61443" name="Rectangle 2"/>
          <p:cNvSpPr>
            <a:spLocks noGrp="1" noRot="1" noChangeAspect="1" noChangeArrowheads="1" noTextEdit="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miter lim="800000"/>
            <a:headEnd/>
            <a:tailEnd/>
          </a:ln>
        </p:spPr>
        <p:txBody>
          <a:bodyPr/>
          <a:lstStyle/>
          <a:p>
            <a:fld id="{C85FEEA8-7616-4B8D-B155-2328113F142D}" type="slidenum">
              <a:rPr lang="en-US" smtClean="0"/>
              <a:pPr/>
              <a:t>15</a:t>
            </a:fld>
            <a:endParaRPr lang="en-US"/>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a:t>Factors derive from the innate properties of the agent such as morphology, size, antigenic character, growth  requirements, ability to survive outside the host, spectrum of hosts, ability to produce toxins, ability to become resistant to antibiotics, ability to acquire new genetic information from plasmids, etc.</a:t>
            </a:r>
          </a:p>
          <a:p>
            <a:pPr eaLnBrk="1" hangingPunct="1"/>
            <a:endParaRPr lang="en-GB"/>
          </a:p>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07055633-D941-4C1B-ADAB-1E2C7A1B3E86}" type="slidenum">
              <a:rPr lang="en-US" smtClean="0">
                <a:latin typeface="Arial" pitchFamily="34" charset="0"/>
              </a:rPr>
              <a:pPr/>
              <a:t>148</a:t>
            </a:fld>
            <a:endParaRPr lang="en-US">
              <a:latin typeface="Arial" pitchFamily="34" charset="0"/>
            </a:endParaRPr>
          </a:p>
        </p:txBody>
      </p:sp>
      <p:sp>
        <p:nvSpPr>
          <p:cNvPr id="62467" name="Rectangle 2"/>
          <p:cNvSpPr>
            <a:spLocks noGrp="1" noRot="1" noChangeAspect="1" noChangeArrowheads="1" noTextEdit="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3CCFBFB0-92D1-4EEA-A8F3-B6EF1D884D51}" type="slidenum">
              <a:rPr lang="en-US" smtClean="0">
                <a:latin typeface="Arial" pitchFamily="34" charset="0"/>
              </a:rPr>
              <a:pPr/>
              <a:t>149</a:t>
            </a:fld>
            <a:endParaRPr lang="en-US">
              <a:latin typeface="Arial" pitchFamily="34" charset="0"/>
            </a:endParaRPr>
          </a:p>
        </p:txBody>
      </p:sp>
      <p:sp>
        <p:nvSpPr>
          <p:cNvPr id="63491" name="Rectangle 2"/>
          <p:cNvSpPr>
            <a:spLocks noGrp="1" noRot="1" noChangeAspect="1" noChangeArrowheads="1" noTextEdit="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miter lim="800000"/>
            <a:headEnd/>
            <a:tailEnd/>
          </a:ln>
        </p:spPr>
        <p:txBody>
          <a:bodyPr/>
          <a:lstStyle/>
          <a:p>
            <a:fld id="{EC11346A-5951-40B2-93DB-CE643357C882}" type="slidenum">
              <a:rPr lang="en-US" smtClean="0">
                <a:latin typeface="Arial" pitchFamily="34" charset="0"/>
              </a:rPr>
              <a:pPr/>
              <a:t>151</a:t>
            </a:fld>
            <a:endParaRPr lang="en-US">
              <a:latin typeface="Arial" pitchFamily="34" charset="0"/>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6B5BB241-7971-40D4-9D7F-60F83EB9681F}" type="slidenum">
              <a:rPr lang="en-US" smtClean="0">
                <a:latin typeface="Arial" pitchFamily="34" charset="0"/>
              </a:rPr>
              <a:pPr/>
              <a:t>152</a:t>
            </a:fld>
            <a:endParaRPr lang="en-US">
              <a:latin typeface="Arial" pitchFamily="34" charset="0"/>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AF1608D3-31F2-44B6-ABC6-9C1D0D43AEDF}" type="slidenum">
              <a:rPr lang="en-US" smtClean="0">
                <a:latin typeface="Arial" pitchFamily="34" charset="0"/>
              </a:rPr>
              <a:pPr/>
              <a:t>155</a:t>
            </a:fld>
            <a:endParaRPr lang="en-US">
              <a:latin typeface="Arial" pitchFamily="34" charset="0"/>
            </a:endParaRPr>
          </a:p>
        </p:txBody>
      </p:sp>
      <p:sp>
        <p:nvSpPr>
          <p:cNvPr id="66563" name="Rectangle 2"/>
          <p:cNvSpPr>
            <a:spLocks noGrp="1" noRot="1" noChangeAspect="1" noChangeArrowheads="1" noTextEdit="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miter lim="800000"/>
            <a:headEnd/>
            <a:tailEnd/>
          </a:ln>
        </p:spPr>
        <p:txBody>
          <a:bodyPr/>
          <a:lstStyle/>
          <a:p>
            <a:fld id="{FCEAD8C7-4C78-4F7D-BCC4-DEC8A0C1E5C0}" type="slidenum">
              <a:rPr lang="en-US" smtClean="0">
                <a:latin typeface="Arial" pitchFamily="34" charset="0"/>
              </a:rPr>
              <a:pPr/>
              <a:t>156</a:t>
            </a:fld>
            <a:endParaRPr lang="en-US">
              <a:latin typeface="Arial" pitchFamily="34" charset="0"/>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miter lim="800000"/>
            <a:headEnd/>
            <a:tailEnd/>
          </a:ln>
        </p:spPr>
        <p:txBody>
          <a:bodyPr/>
          <a:lstStyle/>
          <a:p>
            <a:fld id="{D403F2A4-DEEF-48B0-9E39-C9CE14A27AEA}" type="slidenum">
              <a:rPr lang="en-US" smtClean="0">
                <a:latin typeface="Arial" pitchFamily="34" charset="0"/>
              </a:rPr>
              <a:pPr/>
              <a:t>162</a:t>
            </a:fld>
            <a:endParaRPr lang="en-US">
              <a:latin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r>
              <a:rPr lang="en-US">
                <a:latin typeface="Arial" pitchFamily="34" charset="0"/>
              </a:rPr>
              <a:t>The amount of disease in a population is constantly changing. For a stop action look at a single point in time you can use point prevalence.</a:t>
            </a:r>
          </a:p>
          <a:p>
            <a:pPr eaLnBrk="1" hangingPunct="1"/>
            <a:r>
              <a:rPr lang="en-US">
                <a:latin typeface="Arial" pitchFamily="34" charset="0"/>
              </a:rPr>
              <a:t>If you want to know how much disease is present over a longer period of time can use period prevalence.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miter lim="800000"/>
            <a:headEnd/>
            <a:tailEnd/>
          </a:ln>
        </p:spPr>
        <p:txBody>
          <a:bodyPr/>
          <a:lstStyle/>
          <a:p>
            <a:fld id="{7E95F93C-CCB3-48D3-ADB2-05CC09D14091}" type="slidenum">
              <a:rPr lang="en-US" smtClean="0">
                <a:latin typeface="Arial" pitchFamily="34" charset="0"/>
              </a:rPr>
              <a:pPr/>
              <a:t>163</a:t>
            </a:fld>
            <a:endParaRPr lang="en-US">
              <a:latin typeface="Arial"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GB">
              <a:latin typeface="Arial"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miter lim="800000"/>
            <a:headEnd/>
            <a:tailEnd/>
          </a:ln>
        </p:spPr>
        <p:txBody>
          <a:bodyPr/>
          <a:lstStyle/>
          <a:p>
            <a:fld id="{0B8B7EA8-D29C-4410-BE74-18683623BD88}" type="slidenum">
              <a:rPr lang="en-US" smtClean="0">
                <a:latin typeface="Arial" pitchFamily="34" charset="0"/>
              </a:rPr>
              <a:pPr/>
              <a:t>165</a:t>
            </a:fld>
            <a:endParaRPr lang="en-US">
              <a:latin typeface="Arial" pitchFamily="34" charset="0"/>
            </a:endParaRPr>
          </a:p>
        </p:txBody>
      </p:sp>
      <p:sp>
        <p:nvSpPr>
          <p:cNvPr id="70659" name="Rectangle 2"/>
          <p:cNvSpPr>
            <a:spLocks noGrp="1" noRot="1" noChangeAspect="1" noChangeArrowheads="1" noTextEdit="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miter lim="800000"/>
            <a:headEnd/>
            <a:tailEnd/>
          </a:ln>
        </p:spPr>
        <p:txBody>
          <a:bodyPr/>
          <a:lstStyle/>
          <a:p>
            <a:fld id="{9FA3E1D1-EB59-4A27-8C3B-BB93895B4DD2}" type="slidenum">
              <a:rPr lang="en-US" smtClean="0">
                <a:latin typeface="Arial" pitchFamily="34" charset="0"/>
              </a:rPr>
              <a:pPr/>
              <a:t>166</a:t>
            </a:fld>
            <a:endParaRPr lang="en-US">
              <a:latin typeface="Arial"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normAutofit fontScale="47500" lnSpcReduction="20000"/>
          </a:bodyPr>
          <a:lstStyle/>
          <a:p>
            <a:pPr eaLnBrk="1" hangingPunct="1"/>
            <a:r>
              <a:rPr lang="en-US" sz="1000">
                <a:latin typeface="Arial" pitchFamily="34" charset="0"/>
                <a:cs typeface="Arial" pitchFamily="34" charset="0"/>
              </a:rPr>
              <a:t>Let us now do some calculations of the various epidemiologic measures we have discussed.  The horizontal lines in this figure represent seven individual cases of disease X occurring last July.  The date of onset of each case of illness is represented by the dot at the left of each line, while the dot at the right of each line represents the termination date of each illness, when the patient either fully recovered from his or her illness, or died of it.  Thus, chronologic time is represented on a horizontal axis from left to right, and the length of the line represents the duration of each illness.  Assume these seven cases occurred in a total  population at risk of 100 persons.</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was the prevalence of disease X on July 1?</a:t>
            </a:r>
          </a:p>
          <a:p>
            <a:pPr eaLnBrk="1" hangingPunct="1"/>
            <a:r>
              <a:rPr lang="en-US" sz="1000" b="1" i="1">
                <a:latin typeface="Arial" pitchFamily="34" charset="0"/>
                <a:cs typeface="Arial" pitchFamily="34" charset="0"/>
              </a:rPr>
              <a:t>		ANSWER:</a:t>
            </a:r>
            <a:r>
              <a:rPr lang="en-US" sz="1000" i="1">
                <a:latin typeface="Arial" pitchFamily="34" charset="0"/>
                <a:cs typeface="Arial" pitchFamily="34" charset="0"/>
              </a:rPr>
              <a:t> </a:t>
            </a:r>
            <a:r>
              <a:rPr lang="en-US" sz="1000">
                <a:latin typeface="Arial" pitchFamily="34" charset="0"/>
                <a:cs typeface="Arial" pitchFamily="34" charset="0"/>
              </a:rPr>
              <a:t> To calculate this we see that there were three cases on July 1, so we divide 3 by the total population, 100.  This gives us a disease X prevalence rate of 3% for July 1.</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Would this rate represent point prevalence or period prevalence?  Why?</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Point prevalence, because it represents the number of active cases of illness at a specific point in time, July 1.  Someone might argue that the rate represents period prevalence for the 24-hour interval from midnight at the start of July 1st until midnight at the end of July 1st, but for simplicity we are going to assume that a single day represents a single point in time.  </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is the prevalence on August 1?</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Four per 100, which is the same as 4 percent, or 40 per 1,000, or 400 per 10,000, or 40,000 per million.  Again, this is point prevalence.  </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is the period prevalence for the month of July ?</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The period prevalence rate would require you to know the number of individuals sick with disease X at any time during that month.  There were 3 already sick on July 1 plus 4 new cases developed during the month) which would be a total of 7 cases.  These 7 would be divided by the 100 persons in the population at risk for a period prevalence of 7% for July.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Now, imagine that this disease X is a temporary one, like diarrhea, and that one of these 7 persons who was sick in the beginning of July got well, and then got sick a second time before the end of July.</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would the July period prevalence be in that situation?</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Most epidemiologists would say the period prevalence was 8%.  The usual unit of epidemiologic analysis is the "case", an event of illness, and not the individual person, and thus for some diseases an individual can be a case more than once.  On the contrary, HIV infection is considered a lifelong condition and one cannot revert to an uninfected state with current technology and understanding.  The same is true with AIDS.  Once diagnosed with AIDS, one keeps that diagnosis, even if the opportunistic condition which gave rise to the diagnosis, such as Pneumocystis pneumonia, is successfully treated.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Now let's examine the incidence of disease X in this population.  </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would be the cumulative incidence, or the "standard" incidence rate, for the month of July?</a:t>
            </a:r>
          </a:p>
          <a:p>
            <a:pPr eaLnBrk="1" hangingPunct="1"/>
            <a:r>
              <a:rPr lang="en-US" sz="1000" b="1" i="1">
                <a:latin typeface="Arial" pitchFamily="34" charset="0"/>
                <a:cs typeface="Arial" pitchFamily="34" charset="0"/>
              </a:rPr>
              <a:t>		ANSWER:</a:t>
            </a:r>
            <a:r>
              <a:rPr lang="en-US" sz="1000" i="1">
                <a:latin typeface="Arial" pitchFamily="34" charset="0"/>
                <a:cs typeface="Arial" pitchFamily="34" charset="0"/>
              </a:rPr>
              <a:t> </a:t>
            </a:r>
            <a:r>
              <a:rPr lang="en-US" sz="1000">
                <a:latin typeface="Arial" pitchFamily="34" charset="0"/>
                <a:cs typeface="Arial" pitchFamily="34" charset="0"/>
              </a:rPr>
              <a:t> Take the number of </a:t>
            </a:r>
            <a:r>
              <a:rPr lang="en-US" sz="1000" u="sng">
                <a:latin typeface="Arial" pitchFamily="34" charset="0"/>
                <a:cs typeface="Arial" pitchFamily="34" charset="0"/>
              </a:rPr>
              <a:t>new</a:t>
            </a:r>
            <a:r>
              <a:rPr lang="en-US" sz="1000">
                <a:latin typeface="Arial" pitchFamily="34" charset="0"/>
                <a:cs typeface="Arial" pitchFamily="34" charset="0"/>
              </a:rPr>
              <a:t> cases, which is 4, and divide by the overall population at risk, which is 100.  So the "standard" incidence rate or "cumulative incidence" would be 4 cases per 100.</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i="1">
                <a:latin typeface="Arial" pitchFamily="34" charset="0"/>
                <a:cs typeface="Arial" pitchFamily="34" charset="0"/>
              </a:rPr>
              <a:t> </a:t>
            </a:r>
            <a:r>
              <a:rPr lang="en-US" sz="1000">
                <a:latin typeface="Arial" pitchFamily="34" charset="0"/>
                <a:cs typeface="Arial" pitchFamily="34" charset="0"/>
              </a:rPr>
              <a:t> Now, if you were calculating the incidence density, would the numerator be the same 4 cases?</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Yes.</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So how would you calculate the denominator for the incidence density?</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You would sum the time "at risk" to become a new case for all individuals in the population.  First, let's do this for the people who were not sick at all, and for convenience let's use units of weeks:  There were 93 people (100-7) who never were sick during the entire 4 weeks, so 93 persons times 4 weeks equals 372 person-weeks.</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Then we want to look at each sick person and add up the number of weeks they were not sick and thus at risk of becoming sick:  The first case was sick the whole month, so it's 0 weeks at risk.  We have one for 3 weeks, another for 2 weeks, another for 1 week, the next for 2 weeks,  another for 1 week, and the last one for 2 weeks, which subtotals to 11 weeks, and added to the 372 weeks gives a total of 383 weeks.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So, 4 new cases among 383 person-weeks is a rate of 0.01 cases per person-week.  For convenience, multiply by 100 to get 1 case per 100 person-weeks.</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How would you convert your person-time denominator to person-years in order to have more convenient numbers to express density incidence?</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Since there are 52 weeks/year, we divide the number of weeks 383 by 52.  Which is the same as multiplying the fraction 4/383 by 52.  This gives us an incidence rate of 0.54 per person-year, which converts to 54 per 100 person-years.</a:t>
            </a:r>
            <a:r>
              <a:rPr lang="en-US" sz="1000">
                <a:latin typeface="Arial" pitchFamily="34"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miter lim="800000"/>
            <a:headEnd/>
            <a:tailEnd/>
          </a:ln>
        </p:spPr>
        <p:txBody>
          <a:bodyPr/>
          <a:lstStyle/>
          <a:p>
            <a:fld id="{88E678A2-1DC5-48FD-AE47-B19E51272C6F}" type="slidenum">
              <a:rPr lang="en-US" smtClean="0"/>
              <a:pPr/>
              <a:t>16</a:t>
            </a:fld>
            <a:endParaRPr lang="en-US"/>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GB" dirty="0"/>
              <a:t>Influence existence of the agent and opportunity for exposure</a:t>
            </a:r>
          </a:p>
          <a:p>
            <a:pPr eaLnBrk="1" hangingPunct="1"/>
            <a:r>
              <a:rPr lang="en-GB" dirty="0"/>
              <a:t>Commonly divided into:</a:t>
            </a:r>
          </a:p>
          <a:p>
            <a:pPr lvl="1" eaLnBrk="1" hangingPunct="1"/>
            <a:r>
              <a:rPr lang="en-GB" dirty="0"/>
              <a:t>Physical (geology, climate)</a:t>
            </a:r>
          </a:p>
          <a:p>
            <a:pPr lvl="1" eaLnBrk="1" hangingPunct="1"/>
            <a:r>
              <a:rPr lang="en-GB" dirty="0"/>
              <a:t>Biologic (agent population density, vectors)</a:t>
            </a:r>
          </a:p>
          <a:p>
            <a:pPr lvl="1" eaLnBrk="1" hangingPunct="1"/>
            <a:r>
              <a:rPr lang="en-GB" dirty="0"/>
              <a:t>Socioeconomic (human population distribution, war)</a:t>
            </a:r>
          </a:p>
          <a:p>
            <a:pPr eaLnBrk="1" hangingPunct="1"/>
            <a:endParaRPr lang="en-GB" dirty="0"/>
          </a:p>
          <a:p>
            <a:pPr eaLnBrk="1" hangingPunct="1"/>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miter lim="800000"/>
            <a:headEnd/>
            <a:tailEnd/>
          </a:ln>
        </p:spPr>
        <p:txBody>
          <a:bodyPr/>
          <a:lstStyle/>
          <a:p>
            <a:fld id="{596EF14D-76EA-4C72-BA96-44806CA9977C}" type="slidenum">
              <a:rPr lang="en-US" smtClean="0">
                <a:latin typeface="Arial" pitchFamily="34" charset="0"/>
              </a:rPr>
              <a:pPr/>
              <a:t>167</a:t>
            </a:fld>
            <a:endParaRPr lang="en-US">
              <a:latin typeface="Arial" pitchFamily="34" charset="0"/>
            </a:endParaRPr>
          </a:p>
        </p:txBody>
      </p:sp>
      <p:sp>
        <p:nvSpPr>
          <p:cNvPr id="72707" name="Rectangle 2"/>
          <p:cNvSpPr>
            <a:spLocks noGrp="1" noRot="1" noChangeAspect="1" noChangeArrowheads="1" noTextEdit="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miter lim="800000"/>
            <a:headEnd/>
            <a:tailEnd/>
          </a:ln>
        </p:spPr>
        <p:txBody>
          <a:bodyPr>
            <a:normAutofit fontScale="47500" lnSpcReduction="20000"/>
          </a:bodyPr>
          <a:lstStyle/>
          <a:p>
            <a:pPr eaLnBrk="1" hangingPunct="1"/>
            <a:r>
              <a:rPr lang="en-US" sz="1000">
                <a:latin typeface="Arial" pitchFamily="34" charset="0"/>
                <a:cs typeface="Arial" pitchFamily="34" charset="0"/>
              </a:rPr>
              <a:t>Let us now do some calculations of the various epidemiologic measures we have discussed.  The horizontal lines in this figure represent seven individual cases of disease X occurring last July.  The date of onset of each case of illness is represented by the dot at the left of each line, while the dot at the right of each line represents the termination date of each illness, when the patient either fully recovered from his or her illness, or died of it.  Thus, chronologic time is represented on a horizontal axis from left to right, and the length of the line represents the duration of each illness.  Assume these seven cases occurred in a total  population at risk of 100 persons.</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was the prevalence of disease X on July 1?</a:t>
            </a:r>
          </a:p>
          <a:p>
            <a:pPr eaLnBrk="1" hangingPunct="1"/>
            <a:r>
              <a:rPr lang="en-US" sz="1000" b="1" i="1">
                <a:latin typeface="Arial" pitchFamily="34" charset="0"/>
                <a:cs typeface="Arial" pitchFamily="34" charset="0"/>
              </a:rPr>
              <a:t>		ANSWER:</a:t>
            </a:r>
            <a:r>
              <a:rPr lang="en-US" sz="1000" i="1">
                <a:latin typeface="Arial" pitchFamily="34" charset="0"/>
                <a:cs typeface="Arial" pitchFamily="34" charset="0"/>
              </a:rPr>
              <a:t> </a:t>
            </a:r>
            <a:r>
              <a:rPr lang="en-US" sz="1000">
                <a:latin typeface="Arial" pitchFamily="34" charset="0"/>
                <a:cs typeface="Arial" pitchFamily="34" charset="0"/>
              </a:rPr>
              <a:t> To calculate this we see that there were three cases on July 1, so we divide 3 by the total population, 100.  This gives us a disease X prevalence rate of 3% for July 1.</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Would this rate represent point prevalence or period prevalence?  Why?</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Point prevalence, because it represents the number of active cases of illness at a specific point in time, July 1.  Someone might argue that the rate represents period prevalence for the 24-hour interval from midnight at the start of July 1st until midnight at the end of July 1st, but for simplicity we are going to assume that a single day represents a single point in time.  </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is the prevalence on August 1?</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Four per 100, which is the same as 4 percent, or 40 per 1,000, or 400 per 10,000, or 40,000 per million.  Again, this is point prevalence.  </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is the period prevalence for the month of July ?</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The period prevalence rate would require you to know the number of individuals sick with disease X at any time during that month.  There were 3 already sick on July 1 plus 4 new cases developed during the month) which would be a total of 7 cases.  These 7 would be divided by the 100 persons in the population at risk for a period prevalence of 7% for July.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Now, imagine that this disease X is a temporary one, like diarrhea, and that one of these 7 persons who was sick in the beginning of July got well, and then got sick a second time before the end of July.</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would the July period prevalence be in that situation?</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Most epidemiologists would say the period prevalence was 8%.  The usual unit of epidemiologic analysis is the "case", an event of illness, and not the individual person, and thus for some diseases an individual can be a case more than once.  On the contrary, HIV infection is considered a lifelong condition and one cannot revert to an uninfected state with current technology and understanding.  The same is true with AIDS.  Once diagnosed with AIDS, one keeps that diagnosis, even if the opportunistic condition which gave rise to the diagnosis, such as Pneumocystis pneumonia, is successfully treated.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Now let's examine the incidence of disease X in this population.  </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What would be the cumulative incidence, or the "standard" incidence rate, for the month of July?</a:t>
            </a:r>
          </a:p>
          <a:p>
            <a:pPr eaLnBrk="1" hangingPunct="1"/>
            <a:r>
              <a:rPr lang="en-US" sz="1000" b="1" i="1">
                <a:latin typeface="Arial" pitchFamily="34" charset="0"/>
                <a:cs typeface="Arial" pitchFamily="34" charset="0"/>
              </a:rPr>
              <a:t>		ANSWER:</a:t>
            </a:r>
            <a:r>
              <a:rPr lang="en-US" sz="1000" i="1">
                <a:latin typeface="Arial" pitchFamily="34" charset="0"/>
                <a:cs typeface="Arial" pitchFamily="34" charset="0"/>
              </a:rPr>
              <a:t> </a:t>
            </a:r>
            <a:r>
              <a:rPr lang="en-US" sz="1000">
                <a:latin typeface="Arial" pitchFamily="34" charset="0"/>
                <a:cs typeface="Arial" pitchFamily="34" charset="0"/>
              </a:rPr>
              <a:t> Take the number of </a:t>
            </a:r>
            <a:r>
              <a:rPr lang="en-US" sz="1000" u="sng">
                <a:latin typeface="Arial" pitchFamily="34" charset="0"/>
                <a:cs typeface="Arial" pitchFamily="34" charset="0"/>
              </a:rPr>
              <a:t>new</a:t>
            </a:r>
            <a:r>
              <a:rPr lang="en-US" sz="1000">
                <a:latin typeface="Arial" pitchFamily="34" charset="0"/>
                <a:cs typeface="Arial" pitchFamily="34" charset="0"/>
              </a:rPr>
              <a:t> cases, which is 4, and divide by the overall population at risk, which is 100.  So the "standard" incidence rate or "cumulative incidence" would be 4 cases per 100.</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i="1">
                <a:latin typeface="Arial" pitchFamily="34" charset="0"/>
                <a:cs typeface="Arial" pitchFamily="34" charset="0"/>
              </a:rPr>
              <a:t> </a:t>
            </a:r>
            <a:r>
              <a:rPr lang="en-US" sz="1000">
                <a:latin typeface="Arial" pitchFamily="34" charset="0"/>
                <a:cs typeface="Arial" pitchFamily="34" charset="0"/>
              </a:rPr>
              <a:t> Now, if you were calculating the incidence density, would the numerator be the same 4 cases?</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Yes.</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So how would you calculate the denominator for the incidence density?</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You would sum the time "at risk" to become a new case for all individuals in the population.  First, let's do this for the people who were not sick at all, and for convenience let's use units of weeks:  There were 93 people (100-7) who never were sick during the entire 4 weeks, so 93 persons times 4 weeks equals 372 person-weeks.</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Then we want to look at each sick person and add up the number of weeks they were not sick and thus at risk of becoming sick:  The first case was sick the whole month, so it's 0 weeks at risk.  We have one for 3 weeks, another for 2 weeks, another for 1 week, the next for 2 weeks,  another for 1 week, and the last one for 2 weeks, which subtotals to 11 weeks, and added to the 372 weeks gives a total of 383 weeks.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So, 4 new cases among 383 person-weeks is a rate of 0.01 cases per person-week.  For convenience, multiply by 100 to get 1 case per 100 person-weeks.</a:t>
            </a:r>
          </a:p>
          <a:p>
            <a:pPr eaLnBrk="1" hangingPunct="1"/>
            <a:r>
              <a:rPr lang="en-US" sz="1000">
                <a:latin typeface="Arial" pitchFamily="34" charset="0"/>
                <a:cs typeface="Arial" pitchFamily="34" charset="0"/>
              </a:rPr>
              <a:t> </a:t>
            </a:r>
          </a:p>
          <a:p>
            <a:pPr eaLnBrk="1" hangingPunct="1"/>
            <a:r>
              <a:rPr lang="en-US" sz="1000" b="1" i="1">
                <a:latin typeface="Arial" pitchFamily="34" charset="0"/>
                <a:cs typeface="Arial" pitchFamily="34" charset="0"/>
              </a:rPr>
              <a:t>		QUESTION:</a:t>
            </a:r>
            <a:r>
              <a:rPr lang="en-US" sz="1000">
                <a:latin typeface="Arial" pitchFamily="34" charset="0"/>
                <a:cs typeface="Arial" pitchFamily="34" charset="0"/>
              </a:rPr>
              <a:t>  How would you convert your person-time denominator to person-years in order to have more convenient numbers to express density incidence?</a:t>
            </a:r>
          </a:p>
          <a:p>
            <a:pPr eaLnBrk="1" hangingPunct="1"/>
            <a:r>
              <a:rPr lang="en-US" sz="1000" b="1" i="1">
                <a:latin typeface="Arial" pitchFamily="34" charset="0"/>
                <a:cs typeface="Arial" pitchFamily="34" charset="0"/>
              </a:rPr>
              <a:t>		ANSWER:</a:t>
            </a:r>
            <a:r>
              <a:rPr lang="en-US" sz="1000">
                <a:latin typeface="Arial" pitchFamily="34" charset="0"/>
                <a:cs typeface="Arial" pitchFamily="34" charset="0"/>
              </a:rPr>
              <a:t>  Since there are 52 weeks/year, we divide the number of weeks 383 by 52.  Which is the same as multiplying the fraction 4/383 by 52.  This gives us an incidence rate of 0.54 per person-year, which converts to 54 per 100 person-years.</a:t>
            </a:r>
            <a:r>
              <a:rPr lang="en-US" sz="1000">
                <a:latin typeface="Arial" pitchFamily="34" charset="0"/>
              </a:rPr>
              <a:t>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miter lim="800000"/>
            <a:headEnd/>
            <a:tailEnd/>
          </a:ln>
        </p:spPr>
        <p:txBody>
          <a:bodyPr/>
          <a:lstStyle/>
          <a:p>
            <a:fld id="{BCF21FE8-7F96-437D-9B9F-5DEE563C6B72}" type="slidenum">
              <a:rPr lang="en-US" smtClean="0">
                <a:latin typeface="Arial" pitchFamily="34" charset="0"/>
              </a:rPr>
              <a:pPr/>
              <a:t>171</a:t>
            </a:fld>
            <a:endParaRPr lang="en-US">
              <a:latin typeface="Arial" pitchFamily="34" charset="0"/>
            </a:endParaRPr>
          </a:p>
        </p:txBody>
      </p:sp>
      <p:sp>
        <p:nvSpPr>
          <p:cNvPr id="73731" name="Rectangle 2"/>
          <p:cNvSpPr>
            <a:spLocks noGrp="1" noRot="1" noChangeAspect="1" noChangeArrowheads="1" noTextEdit="1"/>
          </p:cNvSpPr>
          <p:nvPr>
            <p:ph type="sldImg"/>
          </p:nvPr>
        </p:nvSpPr>
        <p:spPr>
          <a:solidFill>
            <a:srgbClr val="FFFFFF"/>
          </a:solidFill>
          <a:ln/>
        </p:spPr>
      </p:sp>
      <p:sp>
        <p:nvSpPr>
          <p:cNvPr id="7373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atin typeface="Arial"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miter lim="800000"/>
            <a:headEnd/>
            <a:tailEnd/>
          </a:ln>
        </p:spPr>
        <p:txBody>
          <a:bodyPr/>
          <a:lstStyle/>
          <a:p>
            <a:fld id="{46929BA1-A359-498B-9792-AACE92104BE7}" type="slidenum">
              <a:rPr lang="en-US" smtClean="0">
                <a:latin typeface="Arial" pitchFamily="34" charset="0"/>
              </a:rPr>
              <a:pPr/>
              <a:t>172</a:t>
            </a:fld>
            <a:endParaRPr lang="en-US">
              <a:latin typeface="Arial" pitchFamily="34"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atin typeface="Arial" pitchFamily="34" charset="0"/>
                <a:cs typeface="Arial" pitchFamily="34" charset="0"/>
              </a:rPr>
              <a:t>Let's do another example.  Suppose we have a group of 1000 persons whom we test and find HIV-negative.  A year later we test this cohort again and find that 50 are now HIV‑positive.  </a:t>
            </a:r>
          </a:p>
          <a:p>
            <a:pPr eaLnBrk="1" hangingPunct="1"/>
            <a:r>
              <a:rPr lang="en-US" b="1" i="1">
                <a:latin typeface="Arial" pitchFamily="34" charset="0"/>
                <a:cs typeface="Arial" pitchFamily="34" charset="0"/>
              </a:rPr>
              <a:t>		QUESTION:</a:t>
            </a:r>
            <a:r>
              <a:rPr lang="en-US">
                <a:latin typeface="Arial" pitchFamily="34" charset="0"/>
                <a:cs typeface="Arial" pitchFamily="34" charset="0"/>
              </a:rPr>
              <a:t>  What is the incidence rate, or cumulative incidence, of seroconversion to HIV positivity? </a:t>
            </a:r>
          </a:p>
          <a:p>
            <a:pPr eaLnBrk="1" hangingPunct="1"/>
            <a:r>
              <a:rPr lang="en-US" b="1" i="1">
                <a:latin typeface="Arial" pitchFamily="34" charset="0"/>
                <a:cs typeface="Arial" pitchFamily="34" charset="0"/>
              </a:rPr>
              <a:t>		ANSWER:</a:t>
            </a:r>
            <a:r>
              <a:rPr lang="en-US">
                <a:latin typeface="Arial" pitchFamily="34" charset="0"/>
                <a:cs typeface="Arial" pitchFamily="34" charset="0"/>
              </a:rPr>
              <a:t>  The answer would be 50 cases per 1,000 population at risk, or 5% in this year.  </a:t>
            </a:r>
          </a:p>
          <a:p>
            <a:pPr eaLnBrk="1" hangingPunct="1"/>
            <a:r>
              <a:rPr lang="en-US">
                <a:latin typeface="Arial" pitchFamily="34" charset="0"/>
                <a:cs typeface="Arial" pitchFamily="34" charset="0"/>
              </a:rPr>
              <a:t> </a:t>
            </a:r>
          </a:p>
          <a:p>
            <a:pPr eaLnBrk="1" hangingPunct="1"/>
            <a:r>
              <a:rPr lang="en-US" b="1" i="1">
                <a:latin typeface="Arial" pitchFamily="34" charset="0"/>
                <a:cs typeface="Arial" pitchFamily="34" charset="0"/>
              </a:rPr>
              <a:t>		QUESTION:</a:t>
            </a:r>
            <a:r>
              <a:rPr lang="en-US">
                <a:latin typeface="Arial" pitchFamily="34" charset="0"/>
                <a:cs typeface="Arial" pitchFamily="34" charset="0"/>
              </a:rPr>
              <a:t>  Now what is the incidence density of seroconversion to HIV positivity?</a:t>
            </a:r>
          </a:p>
          <a:p>
            <a:pPr eaLnBrk="1" hangingPunct="1"/>
            <a:r>
              <a:rPr lang="en-US" b="1" i="1">
                <a:latin typeface="Arial" pitchFamily="34" charset="0"/>
                <a:cs typeface="Arial" pitchFamily="34" charset="0"/>
              </a:rPr>
              <a:t>		ANSWER:</a:t>
            </a:r>
            <a:r>
              <a:rPr lang="en-US">
                <a:latin typeface="Arial" pitchFamily="34" charset="0"/>
                <a:cs typeface="Arial" pitchFamily="34" charset="0"/>
              </a:rPr>
              <a:t>  We cannot determine incidence density in this situation, since we do not know at what time during the year the 50 HIV‑infected persons became so and thus stopped being at risk for becoming infected again.</a:t>
            </a:r>
            <a:r>
              <a:rPr lang="en-US">
                <a:latin typeface="Arial" pitchFamily="34" charset="0"/>
              </a:rPr>
              <a:t>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miter lim="800000"/>
            <a:headEnd/>
            <a:tailEnd/>
          </a:ln>
        </p:spPr>
        <p:txBody>
          <a:bodyPr/>
          <a:lstStyle/>
          <a:p>
            <a:fld id="{0785891C-6D5B-4322-9231-B08E4AE35968}" type="slidenum">
              <a:rPr lang="en-US" smtClean="0">
                <a:latin typeface="Arial" pitchFamily="34" charset="0"/>
              </a:rPr>
              <a:pPr/>
              <a:t>173</a:t>
            </a:fld>
            <a:endParaRPr lang="en-US">
              <a:latin typeface="Arial" pitchFamily="34" charset="0"/>
            </a:endParaRPr>
          </a:p>
        </p:txBody>
      </p:sp>
      <p:sp>
        <p:nvSpPr>
          <p:cNvPr id="75779" name="Rectangle 1026"/>
          <p:cNvSpPr>
            <a:spLocks noGrp="1" noRot="1" noChangeAspect="1" noChangeArrowheads="1" noTextEdit="1"/>
          </p:cNvSpPr>
          <p:nvPr>
            <p:ph type="sldImg"/>
          </p:nvPr>
        </p:nvSpPr>
        <p:spPr>
          <a:solidFill>
            <a:srgbClr val="FFFFFF"/>
          </a:solidFill>
          <a:ln/>
        </p:spPr>
      </p:sp>
      <p:sp>
        <p:nvSpPr>
          <p:cNvPr id="75780"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atin typeface="Arial" pitchFamily="34" charset="0"/>
                <a:cs typeface="Arial" pitchFamily="34" charset="0"/>
              </a:rPr>
              <a:t>Let's do another example.  Suppose we have a group of 1000 persons whom we test and find HIV-negative.  A year later we test this cohort again and find that 50 are now HIV‑positive.  </a:t>
            </a:r>
          </a:p>
          <a:p>
            <a:pPr eaLnBrk="1" hangingPunct="1"/>
            <a:r>
              <a:rPr lang="en-US" b="1" i="1">
                <a:latin typeface="Arial" pitchFamily="34" charset="0"/>
                <a:cs typeface="Arial" pitchFamily="34" charset="0"/>
              </a:rPr>
              <a:t>		QUESTION:</a:t>
            </a:r>
            <a:r>
              <a:rPr lang="en-US">
                <a:latin typeface="Arial" pitchFamily="34" charset="0"/>
                <a:cs typeface="Arial" pitchFamily="34" charset="0"/>
              </a:rPr>
              <a:t>  What is the incidence rate, or cumulative incidence, of seroconversion to HIV positivity? </a:t>
            </a:r>
          </a:p>
          <a:p>
            <a:pPr eaLnBrk="1" hangingPunct="1"/>
            <a:r>
              <a:rPr lang="en-US" b="1" i="1">
                <a:latin typeface="Arial" pitchFamily="34" charset="0"/>
                <a:cs typeface="Arial" pitchFamily="34" charset="0"/>
              </a:rPr>
              <a:t>		ANSWER:</a:t>
            </a:r>
            <a:r>
              <a:rPr lang="en-US">
                <a:latin typeface="Arial" pitchFamily="34" charset="0"/>
                <a:cs typeface="Arial" pitchFamily="34" charset="0"/>
              </a:rPr>
              <a:t>  The answer would be 50 cases per 1,000 population at risk, or 5% in this year.  </a:t>
            </a:r>
          </a:p>
          <a:p>
            <a:pPr eaLnBrk="1" hangingPunct="1"/>
            <a:r>
              <a:rPr lang="en-US">
                <a:latin typeface="Arial" pitchFamily="34" charset="0"/>
                <a:cs typeface="Arial" pitchFamily="34" charset="0"/>
              </a:rPr>
              <a:t> </a:t>
            </a:r>
          </a:p>
          <a:p>
            <a:pPr eaLnBrk="1" hangingPunct="1"/>
            <a:r>
              <a:rPr lang="en-US" b="1" i="1">
                <a:latin typeface="Arial" pitchFamily="34" charset="0"/>
                <a:cs typeface="Arial" pitchFamily="34" charset="0"/>
              </a:rPr>
              <a:t>		QUESTION:</a:t>
            </a:r>
            <a:r>
              <a:rPr lang="en-US">
                <a:latin typeface="Arial" pitchFamily="34" charset="0"/>
                <a:cs typeface="Arial" pitchFamily="34" charset="0"/>
              </a:rPr>
              <a:t>  Now what is the incidence density of seroconversion to HIV positivity?</a:t>
            </a:r>
          </a:p>
          <a:p>
            <a:pPr eaLnBrk="1" hangingPunct="1"/>
            <a:r>
              <a:rPr lang="en-US" b="1" i="1">
                <a:latin typeface="Arial" pitchFamily="34" charset="0"/>
                <a:cs typeface="Arial" pitchFamily="34" charset="0"/>
              </a:rPr>
              <a:t>		ANSWER:</a:t>
            </a:r>
            <a:r>
              <a:rPr lang="en-US">
                <a:latin typeface="Arial" pitchFamily="34" charset="0"/>
                <a:cs typeface="Arial" pitchFamily="34" charset="0"/>
              </a:rPr>
              <a:t>  We cannot determine incidence density in this situation, since we do not know at what time during the year the 50 HIV‑infected persons became so and thus stopped being at risk for becoming infected again.</a:t>
            </a:r>
            <a:r>
              <a:rPr lang="en-US">
                <a:latin typeface="Arial" pitchFamily="34" charset="0"/>
              </a:rPr>
              <a:t> </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miter lim="800000"/>
            <a:headEnd/>
            <a:tailEnd/>
          </a:ln>
        </p:spPr>
        <p:txBody>
          <a:bodyPr/>
          <a:lstStyle/>
          <a:p>
            <a:fld id="{1155EEE4-5F83-4F92-A194-47DC9FB03194}" type="slidenum">
              <a:rPr lang="en-US" smtClean="0">
                <a:latin typeface="Arial" pitchFamily="34" charset="0"/>
              </a:rPr>
              <a:pPr/>
              <a:t>174</a:t>
            </a:fld>
            <a:endParaRPr lang="en-US">
              <a:latin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r>
              <a:rPr lang="en-US">
                <a:latin typeface="Arial" pitchFamily="34" charset="0"/>
                <a:cs typeface="Arial" pitchFamily="34" charset="0"/>
              </a:rPr>
              <a:t>In such situations, one often assumes they all became infected on the midpoint day of the year, as that is likely to be the "average" day of infection if the members of the group became infected at random times during the year.  </a:t>
            </a:r>
          </a:p>
          <a:p>
            <a:pPr eaLnBrk="1" hangingPunct="1"/>
            <a:r>
              <a:rPr lang="en-US">
                <a:latin typeface="Arial" pitchFamily="34" charset="0"/>
                <a:cs typeface="Arial" pitchFamily="34" charset="0"/>
              </a:rPr>
              <a:t> </a:t>
            </a:r>
          </a:p>
          <a:p>
            <a:pPr eaLnBrk="1" hangingPunct="1"/>
            <a:r>
              <a:rPr lang="en-US" b="1" i="1">
                <a:latin typeface="Arial" pitchFamily="34" charset="0"/>
                <a:cs typeface="Arial" pitchFamily="34" charset="0"/>
              </a:rPr>
              <a:t>		QUESTION:</a:t>
            </a:r>
            <a:r>
              <a:rPr lang="en-US">
                <a:latin typeface="Arial" pitchFamily="34" charset="0"/>
                <a:cs typeface="Arial" pitchFamily="34" charset="0"/>
              </a:rPr>
              <a:t>  Using the mid-point assumption, what would be the incidence density of HIV infection in this cohort?</a:t>
            </a:r>
          </a:p>
          <a:p>
            <a:pPr eaLnBrk="1" hangingPunct="1"/>
            <a:r>
              <a:rPr lang="en-US" b="1" i="1">
                <a:latin typeface="Arial" pitchFamily="34" charset="0"/>
                <a:cs typeface="Arial" pitchFamily="34" charset="0"/>
              </a:rPr>
              <a:t>ANSWER:</a:t>
            </a:r>
            <a:r>
              <a:rPr lang="en-US">
                <a:latin typeface="Arial" pitchFamily="34" charset="0"/>
                <a:cs typeface="Arial" pitchFamily="34" charset="0"/>
              </a:rPr>
              <a:t>  The numerator of the incidence density would be the 50 cases of new infection.  To calculate the denominator, first take the 950 persons who did not become infected, who would contribute a total of 950 person-years to the incidence density denominator.  </a:t>
            </a:r>
          </a:p>
          <a:p>
            <a:pPr eaLnBrk="1" hangingPunct="1"/>
            <a:r>
              <a:rPr lang="en-US">
                <a:latin typeface="Arial" pitchFamily="34" charset="0"/>
                <a:cs typeface="Arial" pitchFamily="34" charset="0"/>
              </a:rPr>
              <a:t>		Next, take the HIV seroconverters, who are all assumed to have become infected on July 1.  They were each at risk for half the year while they remained uninfected, so 50 persons times 1/2 year each equals 25 person-years.  So the incidence density would be 50 cases per a total of 975 (950 + 25) person-years.  This converts to an incidence density of .05 case per person-year, or 5.1 cases per 100 person-years.</a:t>
            </a:r>
            <a:r>
              <a:rPr lang="en-US">
                <a:latin typeface="Arial" pitchFamily="34" charset="0"/>
              </a:rPr>
              <a:t>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miter lim="800000"/>
            <a:headEnd/>
            <a:tailEnd/>
          </a:ln>
        </p:spPr>
        <p:txBody>
          <a:bodyPr/>
          <a:lstStyle/>
          <a:p>
            <a:fld id="{19BC2FAB-6D31-4F31-81CC-9D8A56F04253}" type="slidenum">
              <a:rPr lang="en-US" smtClean="0">
                <a:latin typeface="Arial" pitchFamily="34" charset="0"/>
              </a:rPr>
              <a:pPr/>
              <a:t>175</a:t>
            </a:fld>
            <a:endParaRPr lang="en-US">
              <a:latin typeface="Arial" pitchFamily="34" charset="0"/>
            </a:endParaRPr>
          </a:p>
        </p:txBody>
      </p:sp>
      <p:sp>
        <p:nvSpPr>
          <p:cNvPr id="77827" name="Rectangle 2"/>
          <p:cNvSpPr>
            <a:spLocks noGrp="1" noRot="1" noChangeAspect="1" noChangeArrowheads="1" noTextEdit="1"/>
          </p:cNvSpPr>
          <p:nvPr>
            <p:ph type="sldImg"/>
          </p:nvPr>
        </p:nvSpPr>
        <p:spPr>
          <a:solidFill>
            <a:srgbClr val="FFFFFF"/>
          </a:solidFill>
          <a:ln/>
        </p:spPr>
      </p:sp>
      <p:sp>
        <p:nvSpPr>
          <p:cNvPr id="778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atin typeface="Arial" pitchFamily="34" charset="0"/>
                <a:cs typeface="Arial" pitchFamily="34" charset="0"/>
              </a:rPr>
              <a:t>In such situations, one often assumes they all became infected on the midpoint day of the year, as that is likely to be the "average" day of infection if the members of the group became infected at random times during the year.  </a:t>
            </a:r>
          </a:p>
          <a:p>
            <a:pPr eaLnBrk="1" hangingPunct="1"/>
            <a:r>
              <a:rPr lang="en-US">
                <a:latin typeface="Arial" pitchFamily="34" charset="0"/>
                <a:cs typeface="Arial" pitchFamily="34" charset="0"/>
              </a:rPr>
              <a:t> </a:t>
            </a:r>
          </a:p>
          <a:p>
            <a:pPr eaLnBrk="1" hangingPunct="1"/>
            <a:r>
              <a:rPr lang="en-US" b="1" i="1">
                <a:latin typeface="Arial" pitchFamily="34" charset="0"/>
                <a:cs typeface="Arial" pitchFamily="34" charset="0"/>
              </a:rPr>
              <a:t>		QUESTION:</a:t>
            </a:r>
            <a:r>
              <a:rPr lang="en-US">
                <a:latin typeface="Arial" pitchFamily="34" charset="0"/>
                <a:cs typeface="Arial" pitchFamily="34" charset="0"/>
              </a:rPr>
              <a:t>  Using the mid-point assumption, what would be the incidence density of HIV infection in this cohort?</a:t>
            </a:r>
          </a:p>
          <a:p>
            <a:pPr eaLnBrk="1" hangingPunct="1"/>
            <a:r>
              <a:rPr lang="en-US" b="1" i="1">
                <a:latin typeface="Arial" pitchFamily="34" charset="0"/>
                <a:cs typeface="Arial" pitchFamily="34" charset="0"/>
              </a:rPr>
              <a:t>ANSWER:</a:t>
            </a:r>
            <a:r>
              <a:rPr lang="en-US">
                <a:latin typeface="Arial" pitchFamily="34" charset="0"/>
                <a:cs typeface="Arial" pitchFamily="34" charset="0"/>
              </a:rPr>
              <a:t>  The numerator of the incidence density would be the 50 cases of new infection.  To calculate the denominator, first take the 950 persons who did not become infected, who would contribute a total of 950 person-years to the incidence density denominator.  </a:t>
            </a:r>
          </a:p>
          <a:p>
            <a:pPr eaLnBrk="1" hangingPunct="1"/>
            <a:r>
              <a:rPr lang="en-US">
                <a:latin typeface="Arial" pitchFamily="34" charset="0"/>
                <a:cs typeface="Arial" pitchFamily="34" charset="0"/>
              </a:rPr>
              <a:t>		Next, take the HIV seroconverters, who are all assumed to have become infected on July 1.  They were each at risk for half the year while they remained uninfected, so 50 persons times 1/2 year each equals 25 person-years.  So the incidence density would be 50 cases per a total of 975 (950 + 25) person-years.  This converts to an incidence density of .05 case per person-year, or 5.1 cases per 100 person-years.</a:t>
            </a:r>
            <a:r>
              <a:rPr lang="en-US">
                <a:latin typeface="Arial" pitchFamily="34" charset="0"/>
              </a:rPr>
              <a:t>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miter lim="800000"/>
            <a:headEnd/>
            <a:tailEnd/>
          </a:ln>
        </p:spPr>
        <p:txBody>
          <a:bodyPr/>
          <a:lstStyle/>
          <a:p>
            <a:fld id="{FEF64201-FEBE-455C-A091-A4B7646AB5A5}" type="slidenum">
              <a:rPr lang="en-US" smtClean="0">
                <a:latin typeface="Arial" pitchFamily="34" charset="0"/>
              </a:rPr>
              <a:pPr/>
              <a:t>177</a:t>
            </a:fld>
            <a:endParaRPr lang="en-US">
              <a:latin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r>
              <a:rPr lang="en-US">
                <a:latin typeface="Arial" pitchFamily="34" charset="0"/>
              </a:rPr>
              <a:t>The case definition must be clear.  As an example, if you are looking at malaria, if one clinic uses  a clinical definition such as fever and headache and another uses smear postivity you are not measuring the same thing.  This is also true for prevalence.</a:t>
            </a:r>
          </a:p>
          <a:p>
            <a:pPr eaLnBrk="1" hangingPunct="1"/>
            <a:endParaRPr lang="en-US">
              <a:latin typeface="Arial" pitchFamily="34" charset="0"/>
            </a:endParaRPr>
          </a:p>
          <a:p>
            <a:pPr eaLnBrk="1" hangingPunct="1"/>
            <a:r>
              <a:rPr lang="en-US">
                <a:latin typeface="Arial" pitchFamily="34" charset="0"/>
              </a:rPr>
              <a:t>The Denominator must represent the population at risk, or example, if you are looking at endometrial cancer what would be the denominator?</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miter lim="800000"/>
            <a:headEnd/>
            <a:tailEnd/>
          </a:ln>
        </p:spPr>
        <p:txBody>
          <a:bodyPr/>
          <a:lstStyle/>
          <a:p>
            <a:fld id="{497DE876-5511-41A8-91FC-73C273B898B9}" type="slidenum">
              <a:rPr lang="en-US" smtClean="0">
                <a:latin typeface="Arial" pitchFamily="34" charset="0"/>
              </a:rPr>
              <a:pPr/>
              <a:t>178</a:t>
            </a:fld>
            <a:endParaRPr lang="en-US">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GB">
              <a:latin typeface="Arial"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miter lim="800000"/>
            <a:headEnd/>
            <a:tailEnd/>
          </a:ln>
        </p:spPr>
        <p:txBody>
          <a:bodyPr/>
          <a:lstStyle/>
          <a:p>
            <a:fld id="{9110E02B-1CAF-47BA-99ED-7A5610C06096}" type="slidenum">
              <a:rPr lang="en-US" smtClean="0">
                <a:latin typeface="Arial" pitchFamily="34" charset="0"/>
              </a:rPr>
              <a:pPr/>
              <a:t>179</a:t>
            </a:fld>
            <a:endParaRPr lang="en-US">
              <a:latin typeface="Arial" pitchFamily="34"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r>
              <a:rPr lang="en-US">
                <a:latin typeface="Arial" pitchFamily="34" charset="0"/>
              </a:rPr>
              <a:t>Illnesses that you either die from quickly or recover from quickly, therefore a short duration will have a lower prevalence regardless of their incidence.</a:t>
            </a:r>
          </a:p>
          <a:p>
            <a:pPr eaLnBrk="1" hangingPunct="1"/>
            <a:endParaRPr lang="en-US">
              <a:latin typeface="Arial" pitchFamily="34" charset="0"/>
            </a:endParaRPr>
          </a:p>
          <a:p>
            <a:pPr eaLnBrk="1" hangingPunct="1"/>
            <a:r>
              <a:rPr lang="en-US">
                <a:latin typeface="Arial" pitchFamily="34" charset="0"/>
              </a:rPr>
              <a:t>Illnesses that have a long duration due to low mortality and inability to cure will have a high prevalence even with a low incidence.  Examples could include hypertension or adult onset diabetes.  </a:t>
            </a:r>
          </a:p>
          <a:p>
            <a:pPr eaLnBrk="1" hangingPunct="1"/>
            <a:r>
              <a:rPr lang="en-US">
                <a:latin typeface="Arial" pitchFamily="34" charset="0"/>
              </a:rPr>
              <a:t>Other examples; Consider putting the page 87 example on board.</a:t>
            </a:r>
          </a:p>
          <a:p>
            <a:pPr eaLnBrk="1" hangingPunct="1"/>
            <a:r>
              <a:rPr lang="en-US">
                <a:latin typeface="Arial" pitchFamily="34" charset="0"/>
              </a:rPr>
              <a:t>Consider water example inflow is migration and incidence, outflow is death, cure, emigration.</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miter lim="800000"/>
            <a:headEnd/>
            <a:tailEnd/>
          </a:ln>
        </p:spPr>
        <p:txBody>
          <a:bodyPr/>
          <a:lstStyle/>
          <a:p>
            <a:fld id="{A210DF96-1B7E-4B55-8EFB-AE047F2AE935}" type="slidenum">
              <a:rPr lang="en-US" smtClean="0">
                <a:latin typeface="Arial" pitchFamily="34" charset="0"/>
              </a:rPr>
              <a:pPr/>
              <a:t>180</a:t>
            </a:fld>
            <a:endParaRPr lang="en-US">
              <a:latin typeface="Arial"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sz="1000" dirty="0">
                <a:latin typeface="Arial" pitchFamily="34" charset="0"/>
              </a:rPr>
              <a:t>Let us discuss the relationship between prevalence and incidence, and the differences between the two measures.  This beaker of water illustrates the relationship.  The level of water in the beaker represents the prevalence of, say, HIV‑infected persons.  This level is a function of the rate at which new infections pour into the beaker, representing incidence, as well as the rate at which water leaves the beaker, representing losses to the population due to mortality or moving out of the community.  </a:t>
            </a:r>
          </a:p>
          <a:p>
            <a:pPr eaLnBrk="1" hangingPunct="1"/>
            <a:r>
              <a:rPr lang="en-US" sz="1000" dirty="0">
                <a:latin typeface="Arial" pitchFamily="34" charset="0"/>
              </a:rPr>
              <a:t>		If no deaths occurred, then the water level, representing the prevalence, would increase over time at the rate of the entry of the incoming water representing new infections.  On the other hand, if there were no new cases and water stopped entering the beaker (or new cases of HIV stopped occurring), prevalence would decline as water left the beaker. </a:t>
            </a:r>
          </a:p>
          <a:p>
            <a:pPr eaLnBrk="1" hangingPunct="1"/>
            <a:r>
              <a:rPr lang="en-US" sz="1000" dirty="0">
                <a:latin typeface="Arial" pitchFamily="34" charset="0"/>
              </a:rPr>
              <a:t>		If the inflow and outflow to the beaker are balanced, even if at very high levels, then a stable level of water would occur.  In such a situation, a stable prevalence rate could mask a very high incidence rate.  </a:t>
            </a:r>
          </a:p>
          <a:p>
            <a:pPr eaLnBrk="1" hangingPunct="1"/>
            <a:r>
              <a:rPr lang="en-US" sz="1000" dirty="0">
                <a:latin typeface="Arial" pitchFamily="34" charset="0"/>
              </a:rPr>
              <a:t>		Since epidemiologists and public health officials are concerned about preventing new infections, incidence is generally a better measure to use to monitor how rapidly a disease is spreading.  The problem with incidence, of course, is that it requires one to follow cohorts of specific individuals through time to measure new onset of disease.  In most cases this is very expensive and not practical.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definitions</a:t>
            </a:r>
          </a:p>
        </p:txBody>
      </p:sp>
      <p:sp>
        <p:nvSpPr>
          <p:cNvPr id="4" name="Slide Number Placeholder 3"/>
          <p:cNvSpPr>
            <a:spLocks noGrp="1"/>
          </p:cNvSpPr>
          <p:nvPr>
            <p:ph type="sldNum" sz="quarter" idx="10"/>
          </p:nvPr>
        </p:nvSpPr>
        <p:spPr/>
        <p:txBody>
          <a:bodyPr/>
          <a:lstStyle/>
          <a:p>
            <a:pPr>
              <a:defRPr/>
            </a:pPr>
            <a:fld id="{B14B88F0-A756-4036-921A-CD3A62D96F6D}" type="slidenum">
              <a:rPr lang="en-US" smtClean="0"/>
              <a:pPr>
                <a:defRPr/>
              </a:pPr>
              <a:t>23</a:t>
            </a:fld>
            <a:endParaRPr lang="en-US"/>
          </a:p>
        </p:txBody>
      </p:sp>
    </p:spTree>
    <p:extLst>
      <p:ext uri="{BB962C8B-B14F-4D97-AF65-F5344CB8AC3E}">
        <p14:creationId xmlns:p14="http://schemas.microsoft.com/office/powerpoint/2010/main" val="334243865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Slide Image Placeholder 1"/>
          <p:cNvSpPr>
            <a:spLocks noGrp="1" noRot="1" noChangeAspect="1" noTextEdit="1"/>
          </p:cNvSpPr>
          <p:nvPr>
            <p:ph type="sldImg"/>
          </p:nvPr>
        </p:nvSpPr>
        <p:spPr bwMode="auto">
          <a:noFill/>
          <a:ln>
            <a:solidFill>
              <a:srgbClr val="000000"/>
            </a:solidFill>
            <a:miter lim="800000"/>
            <a:headEnd/>
            <a:tailEnd/>
          </a:ln>
        </p:spPr>
      </p:sp>
      <p:sp>
        <p:nvSpPr>
          <p:cNvPr id="538626" name="Notes Placeholder 2"/>
          <p:cNvSpPr>
            <a:spLocks noGrp="1"/>
          </p:cNvSpPr>
          <p:nvPr>
            <p:ph type="body" idx="1"/>
          </p:nvPr>
        </p:nvSpPr>
        <p:spPr>
          <a:noFill/>
          <a:ln/>
        </p:spPr>
        <p:txBody>
          <a:bodyPr/>
          <a:lstStyle/>
          <a:p>
            <a:r>
              <a:rPr lang="en-US" dirty="0"/>
              <a:t>Incidence and </a:t>
            </a:r>
            <a:r>
              <a:rPr lang="en-US" b="0" dirty="0"/>
              <a:t>prevalence are related to each other. Incident cases are new cases, while prevalent cases are cases with the disease at a given point in time. Think of water in a bathtub.</a:t>
            </a:r>
            <a:r>
              <a:rPr lang="en-US" b="0" baseline="0" dirty="0"/>
              <a:t> </a:t>
            </a:r>
            <a:r>
              <a:rPr lang="en-US" b="0" dirty="0"/>
              <a:t>New cases, or incident cases, are</a:t>
            </a:r>
            <a:r>
              <a:rPr lang="en-US" b="0" baseline="0" dirty="0"/>
              <a:t> like new water coming into the tub from the faucet. They </a:t>
            </a:r>
            <a:r>
              <a:rPr lang="en-US" b="0" dirty="0"/>
              <a:t>add to the cases that are already there, or prevalent cases, which are</a:t>
            </a:r>
            <a:r>
              <a:rPr lang="en-US" b="0" baseline="0" dirty="0"/>
              <a:t> like the water already in the tub</a:t>
            </a:r>
            <a:r>
              <a:rPr lang="en-US" b="0" dirty="0"/>
              <a:t>. </a:t>
            </a:r>
          </a:p>
          <a:p>
            <a:endParaRPr lang="en-US" dirty="0"/>
          </a:p>
          <a:p>
            <a:r>
              <a:rPr lang="en-US" b="0" dirty="0"/>
              <a:t>Individuals who die from a disease, or who recover from a disease, fall out of the pool of prevalent cases, because they are no longer counted as having the disease. They</a:t>
            </a:r>
            <a:r>
              <a:rPr lang="en-US" b="0" baseline="0" dirty="0"/>
              <a:t> are like water leaving the tub through the drain. </a:t>
            </a:r>
            <a:endParaRPr lang="en-US" b="0" dirty="0"/>
          </a:p>
        </p:txBody>
      </p:sp>
      <p:sp>
        <p:nvSpPr>
          <p:cNvPr id="538627" name="Slide Number Placeholder 3"/>
          <p:cNvSpPr txBox="1">
            <a:spLocks noGrp="1"/>
          </p:cNvSpPr>
          <p:nvPr/>
        </p:nvSpPr>
        <p:spPr bwMode="auto">
          <a:xfrm>
            <a:off x="3884259" y="8684790"/>
            <a:ext cx="2972209" cy="457664"/>
          </a:xfrm>
          <a:prstGeom prst="rect">
            <a:avLst/>
          </a:prstGeom>
          <a:noFill/>
          <a:ln w="9525">
            <a:noFill/>
            <a:miter lim="800000"/>
            <a:headEnd/>
            <a:tailEnd/>
          </a:ln>
        </p:spPr>
        <p:txBody>
          <a:bodyPr lIns="91430" tIns="45715" rIns="91430" bIns="45715" anchor="b">
            <a:prstTxWarp prst="textNoShape">
              <a:avLst/>
            </a:prstTxWarp>
          </a:bodyPr>
          <a:lstStyle/>
          <a:p>
            <a:pPr algn="r" defTabSz="914969"/>
            <a:fld id="{9381F1CB-F4DD-2848-B3FF-FACB5F60B320}" type="slidenum">
              <a:rPr lang="en-US" sz="1200"/>
              <a:pPr algn="r" defTabSz="914969"/>
              <a:t>181</a:t>
            </a:fld>
            <a:endParaRPr lang="en-US" sz="12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3340F2B-4339-45B9-808C-1540EB87F5CA}" type="slidenum">
              <a:rPr lang="en-US"/>
              <a:pPr/>
              <a:t>182</a:t>
            </a:fld>
            <a:endParaRPr lang="en-US"/>
          </a:p>
        </p:txBody>
      </p:sp>
      <p:sp>
        <p:nvSpPr>
          <p:cNvPr id="1777666" name="Rectangle 2"/>
          <p:cNvSpPr>
            <a:spLocks noGrp="1" noRot="1" noChangeAspect="1" noChangeArrowheads="1" noTextEdit="1"/>
          </p:cNvSpPr>
          <p:nvPr>
            <p:ph type="sldImg"/>
          </p:nvPr>
        </p:nvSpPr>
        <p:spPr>
          <a:ln/>
        </p:spPr>
      </p:sp>
      <p:sp>
        <p:nvSpPr>
          <p:cNvPr id="1777667" name="Rectangle 3"/>
          <p:cNvSpPr>
            <a:spLocks noGrp="1" noChangeArrowheads="1"/>
          </p:cNvSpPr>
          <p:nvPr>
            <p:ph type="body" idx="1"/>
          </p:nvPr>
        </p:nvSpPr>
        <p:spPr/>
        <p:txBody>
          <a:bodyPr/>
          <a:lstStyle/>
          <a:p>
            <a:r>
              <a:rPr lang="en-US" dirty="0"/>
              <a:t>Let’s walk through </a:t>
            </a:r>
            <a:r>
              <a:rPr lang="en-US" b="0" dirty="0"/>
              <a:t>another pictorial diagram that represents the relationship between prevalence and incidence. </a:t>
            </a:r>
          </a:p>
          <a:p>
            <a:endParaRPr lang="en-US" b="0" dirty="0"/>
          </a:p>
          <a:p>
            <a:r>
              <a:rPr lang="en-US" b="0" dirty="0"/>
              <a:t>Here, green smiley faces are </a:t>
            </a:r>
            <a:r>
              <a:rPr lang="en-US" dirty="0"/>
              <a:t>going to be our prevalent cases. Here they are hanging out – if we were to ask who has disease at this moment, all of these smiley faces would.  Let’s call this our baseline level of disease – when we look at a population, this is how many cases there are.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D1E17A9-6614-46B7-93B3-76E494DE614B}" type="slidenum">
              <a:rPr lang="en-US"/>
              <a:pPr/>
              <a:t>183</a:t>
            </a:fld>
            <a:endParaRPr lang="en-US"/>
          </a:p>
        </p:txBody>
      </p:sp>
      <p:sp>
        <p:nvSpPr>
          <p:cNvPr id="1778690" name="Rectangle 2"/>
          <p:cNvSpPr>
            <a:spLocks noGrp="1" noRot="1" noChangeAspect="1" noChangeArrowheads="1" noTextEdit="1"/>
          </p:cNvSpPr>
          <p:nvPr>
            <p:ph type="sldImg"/>
          </p:nvPr>
        </p:nvSpPr>
        <p:spPr>
          <a:ln/>
        </p:spPr>
      </p:sp>
      <p:sp>
        <p:nvSpPr>
          <p:cNvPr id="1778691" name="Rectangle 3"/>
          <p:cNvSpPr>
            <a:spLocks noGrp="1" noChangeArrowheads="1"/>
          </p:cNvSpPr>
          <p:nvPr>
            <p:ph type="body" idx="1"/>
          </p:nvPr>
        </p:nvSpPr>
        <p:spPr/>
        <p:txBody>
          <a:bodyPr/>
          <a:lstStyle/>
          <a:p>
            <a:r>
              <a:rPr lang="en-US" dirty="0"/>
              <a:t>Now, </a:t>
            </a:r>
            <a:r>
              <a:rPr lang="en-US" b="0" dirty="0"/>
              <a:t>the red faces will be our incident cases. As they develop</a:t>
            </a:r>
            <a:r>
              <a:rPr lang="en-US" b="0" baseline="0" dirty="0"/>
              <a:t> </a:t>
            </a:r>
            <a:r>
              <a:rPr lang="en-US" b="0" dirty="0"/>
              <a:t>disease, they are incident, or new, cases. The last time we looked, these smiley faces did not have disease – so they represent the incidence of disease from the last slide to this one. </a:t>
            </a:r>
          </a:p>
          <a:p>
            <a:endParaRPr lang="en-US" dirty="0"/>
          </a:p>
          <a:p>
            <a:r>
              <a:rPr lang="en-US" b="0" dirty="0"/>
              <a:t>Although the red smiley faces are new, they add to the cases that are already there, so the prevalence of disease in this population has just increased because </a:t>
            </a:r>
            <a:r>
              <a:rPr lang="en-US" dirty="0"/>
              <a:t>of the high incidence. Note that if the incidence was low – say only one or two new </a:t>
            </a:r>
            <a:r>
              <a:rPr lang="en-US" b="1" dirty="0"/>
              <a:t>red smiley faces</a:t>
            </a:r>
            <a:r>
              <a:rPr lang="en-US" dirty="0"/>
              <a:t> – the prevalence would not change by much. </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EFCB98-8C70-4FD6-AAF5-995B2F9647BE}" type="slidenum">
              <a:rPr lang="en-US"/>
              <a:pPr/>
              <a:t>184</a:t>
            </a:fld>
            <a:endParaRPr lang="en-US"/>
          </a:p>
        </p:txBody>
      </p:sp>
      <p:sp>
        <p:nvSpPr>
          <p:cNvPr id="1779714" name="Rectangle 2"/>
          <p:cNvSpPr>
            <a:spLocks noGrp="1" noRot="1" noChangeAspect="1" noChangeArrowheads="1" noTextEdit="1"/>
          </p:cNvSpPr>
          <p:nvPr>
            <p:ph type="sldImg"/>
          </p:nvPr>
        </p:nvSpPr>
        <p:spPr>
          <a:ln/>
        </p:spPr>
      </p:sp>
      <p:sp>
        <p:nvSpPr>
          <p:cNvPr id="1779715" name="Rectangle 3"/>
          <p:cNvSpPr>
            <a:spLocks noGrp="1" noChangeArrowheads="1"/>
          </p:cNvSpPr>
          <p:nvPr>
            <p:ph type="body" idx="1"/>
          </p:nvPr>
        </p:nvSpPr>
        <p:spPr/>
        <p:txBody>
          <a:bodyPr/>
          <a:lstStyle/>
          <a:p>
            <a:r>
              <a:rPr lang="en-US" dirty="0"/>
              <a:t>If nobody recovered from </a:t>
            </a:r>
            <a:r>
              <a:rPr lang="en-US" b="0" dirty="0"/>
              <a:t>disease, the prevalence of all kinds of diseases would be extremely high. Luckily, people and animals can recover from many (maybe even most?) diseases. When individuals recover from disease, or die from it, the prevalence decreases by that amount. When individuals no longer have a disease or health condition, they are no longer prevalent cases.  In this diagram, individuals who recover are represented</a:t>
            </a:r>
            <a:r>
              <a:rPr lang="en-US" b="0" baseline="0" dirty="0"/>
              <a:t> by the yellow smiley faces.</a:t>
            </a:r>
            <a:endParaRPr lang="en-US" b="0" dirty="0"/>
          </a:p>
          <a:p>
            <a:endParaRPr lang="en-US" b="0" dirty="0"/>
          </a:p>
          <a:p>
            <a:r>
              <a:rPr lang="en-US" b="0" dirty="0"/>
              <a:t>There is a flow that is represented by this diagram. Prevalent cases are already there. Incident cases come in and add to the prevalent cases, while deaths or recoveries decrease the amount of prevalent cases.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59208B4-3848-42DA-8DE5-DE77180D94F6}" type="slidenum">
              <a:rPr lang="en-US"/>
              <a:pPr/>
              <a:t>185</a:t>
            </a:fld>
            <a:endParaRPr lang="en-US"/>
          </a:p>
        </p:txBody>
      </p:sp>
      <p:sp>
        <p:nvSpPr>
          <p:cNvPr id="1782786" name="Rectangle 2"/>
          <p:cNvSpPr>
            <a:spLocks noGrp="1" noRot="1" noChangeAspect="1" noChangeArrowheads="1" noTextEdit="1"/>
          </p:cNvSpPr>
          <p:nvPr>
            <p:ph type="sldImg"/>
          </p:nvPr>
        </p:nvSpPr>
        <p:spPr>
          <a:ln/>
        </p:spPr>
      </p:sp>
      <p:sp>
        <p:nvSpPr>
          <p:cNvPr id="1782787" name="Rectangle 3"/>
          <p:cNvSpPr>
            <a:spLocks noGrp="1" noChangeArrowheads="1"/>
          </p:cNvSpPr>
          <p:nvPr>
            <p:ph type="body" idx="1"/>
          </p:nvPr>
        </p:nvSpPr>
        <p:spPr/>
        <p:txBody>
          <a:bodyPr/>
          <a:lstStyle/>
          <a:p>
            <a:r>
              <a:rPr lang="en-US" dirty="0"/>
              <a:t>Let’s walk through a practice scenario of calculating incidence and prevalence. </a:t>
            </a:r>
          </a:p>
          <a:p>
            <a:r>
              <a:rPr lang="en-US" dirty="0"/>
              <a:t>Say we are looking at a town with a population of 3600.  In 2010, 400 residents of the town are diagnosed with a disease of interest.  </a:t>
            </a:r>
          </a:p>
          <a:p>
            <a:endParaRPr lang="en-US" dirty="0"/>
          </a:p>
          <a:p>
            <a:r>
              <a:rPr lang="en-US" dirty="0"/>
              <a:t>In 2011, 200 additional residents of the town are diagnosed with the same disease.  The disease is lifelong but it is not fatal.</a:t>
            </a:r>
          </a:p>
          <a:p>
            <a:endParaRPr lang="en-US" b="0" dirty="0"/>
          </a:p>
          <a:p>
            <a:r>
              <a:rPr lang="en-US" b="0" dirty="0"/>
              <a:t>How would you calculate the prevalence in 2010? In 2011?</a:t>
            </a:r>
          </a:p>
          <a:p>
            <a:r>
              <a:rPr lang="en-US" b="0" dirty="0"/>
              <a:t>How would you to calculate the incidence in 2011?</a:t>
            </a:r>
          </a:p>
          <a:p>
            <a:endParaRPr lang="en-US" b="0" dirty="0"/>
          </a:p>
          <a:p>
            <a:r>
              <a:rPr lang="en-US" b="0" dirty="0"/>
              <a:t>Note that we can calculate prevalence in both 2010 and 2011, but we can only calculate  incidence in 2011. This is because we do not know how many of the cases in 2010 were NEW cases. In 2011, we can see that we have 200 new cases.</a:t>
            </a:r>
          </a:p>
          <a:p>
            <a:endParaRPr lang="en-US" b="0" dirty="0"/>
          </a:p>
          <a:p>
            <a:r>
              <a:rPr lang="en-US" b="0" dirty="0"/>
              <a:t>Also, the prevalence calculations will not be affected by case-patients that recover or case-patients that die. No one recovers or dies from this disease, so we do not have to consider this in the prevalence calculation. On the next slide, we will look at how to calculate these measures.</a:t>
            </a:r>
          </a:p>
          <a:p>
            <a:endParaRPr lang="en-US" b="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C5655-519A-4137-9449-6EFB2F39342F}" type="slidenum">
              <a:rPr lang="en-US"/>
              <a:pPr/>
              <a:t>186</a:t>
            </a:fld>
            <a:endParaRPr lang="en-US"/>
          </a:p>
        </p:txBody>
      </p:sp>
      <p:sp>
        <p:nvSpPr>
          <p:cNvPr id="1783810" name="Rectangle 2"/>
          <p:cNvSpPr>
            <a:spLocks noGrp="1" noRot="1" noChangeAspect="1" noChangeArrowheads="1" noTextEdit="1"/>
          </p:cNvSpPr>
          <p:nvPr>
            <p:ph type="sldImg"/>
          </p:nvPr>
        </p:nvSpPr>
        <p:spPr>
          <a:ln/>
        </p:spPr>
      </p:sp>
      <p:sp>
        <p:nvSpPr>
          <p:cNvPr id="1783811" name="Rectangle 3"/>
          <p:cNvSpPr>
            <a:spLocks noGrp="1" noChangeArrowheads="1"/>
          </p:cNvSpPr>
          <p:nvPr>
            <p:ph type="body" idx="1"/>
          </p:nvPr>
        </p:nvSpPr>
        <p:spPr/>
        <p:txBody>
          <a:bodyPr/>
          <a:lstStyle/>
          <a:p>
            <a:r>
              <a:rPr lang="en-US" dirty="0"/>
              <a:t>A short re-cap is at the top of this slide for your reference: we have a population of 3600, with 400 cases in 2013 and 200 more cases in 2014. To calculate the prevalence in 2013, we simply take the number of individuals with disease in 2013</a:t>
            </a:r>
            <a:r>
              <a:rPr lang="en-US" baseline="0" dirty="0"/>
              <a:t> </a:t>
            </a:r>
            <a:r>
              <a:rPr lang="en-US" dirty="0"/>
              <a:t>(which is 400), and divide that by the total population in 2013 (which is 3600). This yields a prevalence of 11.1%.</a:t>
            </a:r>
          </a:p>
          <a:p>
            <a:endParaRPr lang="en-US" dirty="0"/>
          </a:p>
          <a:p>
            <a:r>
              <a:rPr lang="en-US" dirty="0"/>
              <a:t>The prevalence calculation is done in the same way in 2014, only this time we add the 200 NEW cases to the 400 OLD cases, so the numerator is 600. This gives a 2014 prevalence of 16.7%.</a:t>
            </a:r>
          </a:p>
          <a:p>
            <a:r>
              <a:rPr lang="en-US" dirty="0"/>
              <a:t>How would you go about calculating incidence</a:t>
            </a:r>
            <a:r>
              <a:rPr lang="en-US" baseline="0" dirty="0"/>
              <a:t> (the final column)?</a:t>
            </a:r>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9AC5655-519A-4137-9449-6EFB2F39342F}" type="slidenum">
              <a:rPr lang="en-US"/>
              <a:pPr/>
              <a:t>187</a:t>
            </a:fld>
            <a:endParaRPr lang="en-US"/>
          </a:p>
        </p:txBody>
      </p:sp>
      <p:sp>
        <p:nvSpPr>
          <p:cNvPr id="1783810" name="Rectangle 2"/>
          <p:cNvSpPr>
            <a:spLocks noGrp="1" noRot="1" noChangeAspect="1" noChangeArrowheads="1" noTextEdit="1"/>
          </p:cNvSpPr>
          <p:nvPr>
            <p:ph type="sldImg"/>
          </p:nvPr>
        </p:nvSpPr>
        <p:spPr>
          <a:ln/>
        </p:spPr>
      </p:sp>
      <p:sp>
        <p:nvSpPr>
          <p:cNvPr id="1783811" name="Rectangle 3"/>
          <p:cNvSpPr>
            <a:spLocks noGrp="1" noChangeArrowheads="1"/>
          </p:cNvSpPr>
          <p:nvPr>
            <p:ph type="body" idx="1"/>
          </p:nvPr>
        </p:nvSpPr>
        <p:spPr/>
        <p:txBody>
          <a:bodyPr/>
          <a:lstStyle/>
          <a:p>
            <a:r>
              <a:rPr lang="en-US" dirty="0"/>
              <a:t>A short re-cap is at the top of this slide for your reference: we have a population of 3600, with 400 cases in 2013 and 200 more cases in 2014. To calculate the prevalence in 2013, we simply take the number of individuals with disease in 2013</a:t>
            </a:r>
            <a:r>
              <a:rPr lang="en-US" baseline="0" dirty="0"/>
              <a:t> </a:t>
            </a:r>
            <a:r>
              <a:rPr lang="en-US" dirty="0"/>
              <a:t>(which is 400), and divide that by the total population in 2013 (which is 3600). This yields a prevalence of 11.1%.</a:t>
            </a:r>
          </a:p>
          <a:p>
            <a:endParaRPr lang="en-US" dirty="0"/>
          </a:p>
          <a:p>
            <a:r>
              <a:rPr lang="en-US" dirty="0"/>
              <a:t>The prevalence calculation is done in the same way in 2014, only this time we add the 200 NEW cases to the 400 OLD cases, so the numerator is 600. This gives a 2014 prevalence of 16.7%.</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miter lim="800000"/>
            <a:headEnd/>
            <a:tailEnd/>
          </a:ln>
        </p:spPr>
        <p:txBody>
          <a:bodyPr/>
          <a:lstStyle/>
          <a:p>
            <a:fld id="{93BC4745-C84D-497D-83B2-50B8E34428CE}" type="slidenum">
              <a:rPr lang="en-US" smtClean="0">
                <a:latin typeface="Arial" pitchFamily="34" charset="0"/>
              </a:rPr>
              <a:pPr/>
              <a:t>188</a:t>
            </a:fld>
            <a:endParaRPr lang="en-US">
              <a:latin typeface="Arial" pitchFamily="34" charset="0"/>
            </a:endParaRPr>
          </a:p>
        </p:txBody>
      </p:sp>
      <p:sp>
        <p:nvSpPr>
          <p:cNvPr id="82947" name="Rectangle 2"/>
          <p:cNvSpPr>
            <a:spLocks noGrp="1" noRot="1" noChangeAspect="1" noChangeArrowheads="1" noTextEdit="1"/>
          </p:cNvSpPr>
          <p:nvPr>
            <p:ph type="sldImg"/>
          </p:nvPr>
        </p:nvSpPr>
        <p:spPr>
          <a:xfrm>
            <a:off x="1905000" y="304800"/>
            <a:ext cx="3048000" cy="2286000"/>
          </a:xfrm>
          <a:ln/>
        </p:spPr>
      </p:sp>
      <p:sp>
        <p:nvSpPr>
          <p:cNvPr id="82948" name="Rectangle 3"/>
          <p:cNvSpPr>
            <a:spLocks noGrp="1" noChangeArrowheads="1"/>
          </p:cNvSpPr>
          <p:nvPr>
            <p:ph type="body" idx="1"/>
          </p:nvPr>
        </p:nvSpPr>
        <p:spPr>
          <a:xfrm>
            <a:off x="838200" y="2743200"/>
            <a:ext cx="5029200" cy="5181600"/>
          </a:xfrm>
          <a:noFill/>
        </p:spPr>
        <p:txBody>
          <a:bodyPr/>
          <a:lstStyle/>
          <a:p>
            <a:pPr eaLnBrk="1" hangingPunct="1"/>
            <a:r>
              <a:rPr lang="en-US" sz="1000">
                <a:latin typeface="Arial" pitchFamily="34" charset="0"/>
                <a:cs typeface="Arial" pitchFamily="34" charset="0"/>
              </a:rPr>
              <a:t>With both incidence and prevalence, the numerators and denominators can be altered to give specialized types of measures suitable for use in particular circumstances.  Several specialized incidence rates that you will be hearing and using in epidemiology are morbidity rate, mortality rate, case-fatality rate, and attack rate. </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The </a:t>
            </a:r>
            <a:r>
              <a:rPr lang="en-US" sz="1000" i="1" u="sng">
                <a:latin typeface="Arial" pitchFamily="34" charset="0"/>
                <a:cs typeface="Arial" pitchFamily="34" charset="0"/>
              </a:rPr>
              <a:t>morbidity rate</a:t>
            </a:r>
            <a:r>
              <a:rPr lang="en-US" sz="1000">
                <a:latin typeface="Arial" pitchFamily="34" charset="0"/>
                <a:cs typeface="Arial" pitchFamily="34" charset="0"/>
              </a:rPr>
              <a:t> for a particular disease is the incidence of cases, that is, new cases of that disease, both non-fatal and fatal, in the population at risk during the specified period of time.  In reporting morbidity rates, we often use the total population for the denominator, even if that is not really the precise population at risk.  For example, we might say that the measles morbidity rate for 1993 in country X was 26 cases per 100,000 population.  Technically, people who have already had measles are no longer at risk for it, but for convenience we still might use the total population in expressing a measles morbidity rate, since no one know the number of non-immune persons who might be the more specific "population at risk".</a:t>
            </a:r>
            <a:r>
              <a:rPr lang="en-US" sz="1000">
                <a:latin typeface="Arial" pitchFamily="34" charset="0"/>
              </a:rPr>
              <a:t> </a:t>
            </a:r>
          </a:p>
          <a:p>
            <a:pPr eaLnBrk="1" hangingPunct="1"/>
            <a:r>
              <a:rPr lang="en-US" sz="1000">
                <a:latin typeface="Arial" pitchFamily="34" charset="0"/>
                <a:cs typeface="Arial" pitchFamily="34" charset="0"/>
              </a:rPr>
              <a:t>The </a:t>
            </a:r>
            <a:r>
              <a:rPr lang="en-US" sz="1000" i="1" u="sng">
                <a:latin typeface="Arial" pitchFamily="34" charset="0"/>
                <a:cs typeface="Arial" pitchFamily="34" charset="0"/>
              </a:rPr>
              <a:t>mortality rate</a:t>
            </a:r>
            <a:r>
              <a:rPr lang="en-US" sz="1000">
                <a:latin typeface="Arial" pitchFamily="34" charset="0"/>
                <a:cs typeface="Arial" pitchFamily="34" charset="0"/>
              </a:rPr>
              <a:t> for a disease is the incidence of deaths in a population at risk due to that disease during a certain time period, and it is calculated similarly to the morbidity rate.  A </a:t>
            </a:r>
            <a:r>
              <a:rPr lang="en-US" sz="1000" b="1" i="1">
                <a:latin typeface="Arial" pitchFamily="34" charset="0"/>
                <a:cs typeface="Arial" pitchFamily="34" charset="0"/>
              </a:rPr>
              <a:t>total mortality rate</a:t>
            </a:r>
            <a:r>
              <a:rPr lang="en-US" sz="1000">
                <a:latin typeface="Arial" pitchFamily="34" charset="0"/>
                <a:cs typeface="Arial" pitchFamily="34" charset="0"/>
              </a:rPr>
              <a:t> would reflect all causes of deaths.  The population at risk is often the total population, but not always.  For example, the mortality rate for prostate cancer and for breast cancer are often expressed with denominators of the populations of either men or women, respectively, since these diseases only occur in one sex or the other.</a:t>
            </a:r>
          </a:p>
          <a:p>
            <a:pPr eaLnBrk="1" hangingPunct="1"/>
            <a:r>
              <a:rPr lang="en-US" sz="1000">
                <a:latin typeface="Arial" pitchFamily="34" charset="0"/>
                <a:cs typeface="Arial" pitchFamily="34" charset="0"/>
              </a:rPr>
              <a:t> </a:t>
            </a:r>
          </a:p>
          <a:p>
            <a:pPr eaLnBrk="1" hangingPunct="1"/>
            <a:r>
              <a:rPr lang="en-US" sz="1000">
                <a:latin typeface="Arial" pitchFamily="34" charset="0"/>
                <a:cs typeface="Arial" pitchFamily="34" charset="0"/>
              </a:rPr>
              <a:t>	The </a:t>
            </a:r>
            <a:r>
              <a:rPr lang="en-US" sz="1000" i="1" u="sng">
                <a:latin typeface="Arial" pitchFamily="34" charset="0"/>
                <a:cs typeface="Arial" pitchFamily="34" charset="0"/>
              </a:rPr>
              <a:t>case-fatality rate</a:t>
            </a:r>
            <a:r>
              <a:rPr lang="en-US" sz="1000">
                <a:latin typeface="Arial" pitchFamily="34" charset="0"/>
                <a:cs typeface="Arial" pitchFamily="34" charset="0"/>
              </a:rPr>
              <a:t> is a measure of how deadly a disease is.  It is calculated from the number of deaths from a disease divided by all cases of that disease. It is really a ratio so you can also refer to the death to case ration.  </a:t>
            </a:r>
          </a:p>
          <a:p>
            <a:pPr eaLnBrk="1" hangingPunct="1"/>
            <a:r>
              <a:rPr lang="en-US" sz="1000">
                <a:latin typeface="Arial" pitchFamily="34" charset="0"/>
                <a:cs typeface="Arial" pitchFamily="34" charset="0"/>
              </a:rPr>
              <a:t>		Another type of incidence rate used frequently in epidemic investigations is the </a:t>
            </a:r>
            <a:r>
              <a:rPr lang="en-US" sz="1000" i="1" u="sng">
                <a:latin typeface="Arial" pitchFamily="34" charset="0"/>
                <a:cs typeface="Arial" pitchFamily="34" charset="0"/>
              </a:rPr>
              <a:t>attack rate</a:t>
            </a:r>
            <a:r>
              <a:rPr lang="en-US" sz="1000">
                <a:latin typeface="Arial" pitchFamily="34" charset="0"/>
                <a:cs typeface="Arial" pitchFamily="34" charset="0"/>
              </a:rPr>
              <a:t>.  The attack rate is the cumulative incidence of a disease among a particular population at risk during a specific epidemic period.  For example, if all 36 students in this class attend the course picnic, and 12 of you get sick with food poisoning </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miter lim="800000"/>
            <a:headEnd/>
            <a:tailEnd/>
          </a:ln>
        </p:spPr>
        <p:txBody>
          <a:bodyPr/>
          <a:lstStyle/>
          <a:p>
            <a:fld id="{512AA5C3-5EAA-41A4-AC5A-5CF8C4E2DE10}" type="slidenum">
              <a:rPr lang="en-US" smtClean="0">
                <a:latin typeface="Arial" pitchFamily="34" charset="0"/>
              </a:rPr>
              <a:pPr/>
              <a:t>191</a:t>
            </a:fld>
            <a:endParaRPr lang="en-US">
              <a:latin typeface="Arial"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GB">
              <a:latin typeface="Arial"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miter lim="800000"/>
            <a:headEnd/>
            <a:tailEnd/>
          </a:ln>
        </p:spPr>
        <p:txBody>
          <a:bodyPr/>
          <a:lstStyle/>
          <a:p>
            <a:fld id="{1D9F37E4-E2A6-4524-B5EB-EE0C9ABF95AB}" type="slidenum">
              <a:rPr lang="en-US" smtClean="0">
                <a:latin typeface="Arial" pitchFamily="34" charset="0"/>
              </a:rPr>
              <a:pPr/>
              <a:t>192</a:t>
            </a:fld>
            <a:endParaRPr lang="en-US">
              <a:latin typeface="Arial" pitchFamily="34"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en-GB">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 the main categories of infectious organisms and ask participants if they can think of a couple of examples of diseases caused</a:t>
            </a:r>
            <a:r>
              <a:rPr lang="en-US" baseline="0" dirty="0"/>
              <a:t> by each.  A few examples are below, if needed for discussion:</a:t>
            </a:r>
          </a:p>
          <a:p>
            <a:r>
              <a:rPr lang="en-US" baseline="0" dirty="0"/>
              <a:t>Bacteria: Leptospira interrogans (pictured), Yersinia pestis (causes plague), Borrelia burgdorferi (Lyme disease), E. coli, Salmonella, Campylobacter (all food borne)</a:t>
            </a:r>
          </a:p>
          <a:p>
            <a:r>
              <a:rPr lang="en-US" baseline="0" dirty="0"/>
              <a:t>Viruses: avian influenza (pictured), SARS, Ebola, Dengue, Japanese encephalitis, Nipah, Hendra</a:t>
            </a:r>
          </a:p>
          <a:p>
            <a:r>
              <a:rPr lang="en-US" baseline="0" dirty="0"/>
              <a:t>Parasites: malaria (protozoan), roundworms, hookworms, tapeworms (helminths), cryptosporidium (protozoan)</a:t>
            </a:r>
          </a:p>
          <a:p>
            <a:r>
              <a:rPr lang="en-US" baseline="0" dirty="0"/>
              <a:t>Fungi: Candida albicans, Aspergillus, Histoplasmosis, Cryptococcus, Pneumocystis</a:t>
            </a:r>
          </a:p>
          <a:p>
            <a:r>
              <a:rPr lang="en-US" baseline="0" dirty="0"/>
              <a:t>Prions: bovine spongiform encephalopathy (mad cow disease), Creutzfeld-Jakob disease, kuru</a:t>
            </a:r>
            <a:endParaRPr lang="en-US" dirty="0"/>
          </a:p>
        </p:txBody>
      </p:sp>
      <p:sp>
        <p:nvSpPr>
          <p:cNvPr id="4" name="Slide Number Placeholder 3"/>
          <p:cNvSpPr>
            <a:spLocks noGrp="1"/>
          </p:cNvSpPr>
          <p:nvPr>
            <p:ph type="sldNum" sz="quarter" idx="10"/>
          </p:nvPr>
        </p:nvSpPr>
        <p:spPr/>
        <p:txBody>
          <a:bodyPr/>
          <a:lstStyle/>
          <a:p>
            <a:fld id="{1564F4F8-1704-164A-AD6F-CE84C4317A5B}" type="slidenum">
              <a:rPr lang="en-US" smtClean="0"/>
              <a:pPr/>
              <a:t>34</a:t>
            </a:fld>
            <a:endParaRPr lang="en-US" dirty="0"/>
          </a:p>
        </p:txBody>
      </p:sp>
    </p:spTree>
    <p:extLst>
      <p:ext uri="{BB962C8B-B14F-4D97-AF65-F5344CB8AC3E}">
        <p14:creationId xmlns:p14="http://schemas.microsoft.com/office/powerpoint/2010/main" val="16164671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miter lim="800000"/>
            <a:headEnd/>
            <a:tailEnd/>
          </a:ln>
        </p:spPr>
        <p:txBody>
          <a:bodyPr/>
          <a:lstStyle/>
          <a:p>
            <a:fld id="{474B9662-BEAB-4B31-8DE4-5B36C9CBC722}" type="slidenum">
              <a:rPr lang="en-US" smtClean="0">
                <a:latin typeface="Arial" pitchFamily="34" charset="0"/>
              </a:rPr>
              <a:pPr/>
              <a:t>193</a:t>
            </a:fld>
            <a:endParaRPr lang="en-US">
              <a:latin typeface="Arial" pitchFamily="34" charset="0"/>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GB">
              <a:latin typeface="Arial"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miter lim="800000"/>
            <a:headEnd/>
            <a:tailEnd/>
          </a:ln>
        </p:spPr>
        <p:txBody>
          <a:bodyPr/>
          <a:lstStyle/>
          <a:p>
            <a:fld id="{395F9C71-CF6B-4BA4-80C7-99BEEFB3C54B}" type="slidenum">
              <a:rPr lang="en-US" smtClean="0">
                <a:latin typeface="Arial" pitchFamily="34" charset="0"/>
              </a:rPr>
              <a:pPr/>
              <a:t>194</a:t>
            </a:fld>
            <a:endParaRPr lang="en-US">
              <a:latin typeface="Arial" pitchFamily="34"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GB">
              <a:latin typeface="Arial"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miter lim="800000"/>
            <a:headEnd/>
            <a:tailEnd/>
          </a:ln>
        </p:spPr>
        <p:txBody>
          <a:bodyPr/>
          <a:lstStyle/>
          <a:p>
            <a:fld id="{BC7A8309-C753-4798-894A-6E37DCD02F4A}" type="slidenum">
              <a:rPr lang="en-US" smtClean="0">
                <a:latin typeface="Arial" pitchFamily="34" charset="0"/>
              </a:rPr>
              <a:pPr/>
              <a:t>195</a:t>
            </a:fld>
            <a:endParaRPr lang="en-US">
              <a:latin typeface="Arial" pitchFamily="34" charset="0"/>
            </a:endParaRP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r>
              <a:rPr lang="en-US">
                <a:latin typeface="Arial" pitchFamily="34" charset="0"/>
              </a:rPr>
              <a:t>The question we are answering is “Of the children born alive, how many died before their first birthday?”</a:t>
            </a:r>
          </a:p>
          <a:p>
            <a:pPr eaLnBrk="1" hangingPunct="1"/>
            <a:r>
              <a:rPr lang="en-US">
                <a:latin typeface="Arial" pitchFamily="34" charset="0"/>
              </a:rPr>
              <a:t>The infant mortality rate is also not technically a proper rate, since some of the infants dying this year were actually born in the previous year and are not contained in the denominator of this year's live births.  We sometimes use the term </a:t>
            </a:r>
            <a:r>
              <a:rPr lang="en-US" i="1" u="sng">
                <a:latin typeface="Arial" pitchFamily="34" charset="0"/>
              </a:rPr>
              <a:t>index</a:t>
            </a:r>
            <a:r>
              <a:rPr lang="en-US">
                <a:latin typeface="Arial" pitchFamily="34" charset="0"/>
              </a:rPr>
              <a:t> to distinguish such ratios as the maternal and infant mortality rates from true rates. </a:t>
            </a:r>
          </a:p>
          <a:p>
            <a:pPr eaLnBrk="1" hangingPunct="1"/>
            <a:r>
              <a:rPr lang="en-US">
                <a:latin typeface="Arial" pitchFamily="34" charset="0"/>
              </a:rPr>
              <a:t>This is an important indicator as a high rate eg 120/1000 reflects poor social, economic and health conditions.</a:t>
            </a:r>
          </a:p>
          <a:p>
            <a:pPr eaLnBrk="1" hangingPunct="1"/>
            <a:r>
              <a:rPr lang="en-US">
                <a:latin typeface="Arial" pitchFamily="34" charset="0"/>
              </a:rPr>
              <a:t>In Zimbabwe this rate, the IMR was reported to be 100-120 per 1000 live births in 1980,  84-94 in 1984, and 54 in 1988.  However, the most recent report from 1999 finds the rate at 65 per 100 live births.  In developed countries the rate is usually 10-20 or less. </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miter lim="800000"/>
            <a:headEnd/>
            <a:tailEnd/>
          </a:ln>
        </p:spPr>
        <p:txBody>
          <a:bodyPr/>
          <a:lstStyle/>
          <a:p>
            <a:fld id="{6E38A755-4E17-4427-995E-206EE27DE529}" type="slidenum">
              <a:rPr lang="en-US" smtClean="0">
                <a:latin typeface="Arial" pitchFamily="34" charset="0"/>
              </a:rPr>
              <a:pPr/>
              <a:t>196</a:t>
            </a:fld>
            <a:endParaRPr lang="en-US">
              <a:latin typeface="Arial" pitchFamily="34"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r>
              <a:rPr lang="en-US" dirty="0">
                <a:latin typeface="Arial" pitchFamily="34" charset="0"/>
              </a:rPr>
              <a:t>There are other measures to look at the different times of infancy and childhood.</a:t>
            </a:r>
          </a:p>
          <a:p>
            <a:pPr eaLnBrk="1" hangingPunct="1"/>
            <a:r>
              <a:rPr lang="en-US" dirty="0">
                <a:latin typeface="Arial" pitchFamily="34" charset="0"/>
              </a:rPr>
              <a:t>The PMR of </a:t>
            </a:r>
            <a:r>
              <a:rPr lang="en-US" dirty="0" err="1">
                <a:latin typeface="Arial" pitchFamily="34" charset="0"/>
              </a:rPr>
              <a:t>perinatal</a:t>
            </a:r>
            <a:r>
              <a:rPr lang="en-US" dirty="0">
                <a:latin typeface="Arial" pitchFamily="34" charset="0"/>
              </a:rPr>
              <a:t> mortality rate is a measure of the care the mother received in pregnancy (obstetric care) and the newborn baby gets immediately after birth.  It can say something about the quality and accessibility of maternity services.  The rate reported for Zimbabwe in 1999 was 39 deaths per 1000 pregnancies of 28 weeks or more.</a:t>
            </a:r>
          </a:p>
          <a:p>
            <a:pPr eaLnBrk="1" hangingPunct="1"/>
            <a:r>
              <a:rPr lang="en-US" dirty="0">
                <a:latin typeface="Arial" pitchFamily="34" charset="0"/>
              </a:rPr>
              <a:t>The Neonatal mortality rate, tells us the probability of dying in the first month of life.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miter lim="800000"/>
            <a:headEnd/>
            <a:tailEnd/>
          </a:ln>
        </p:spPr>
        <p:txBody>
          <a:bodyPr/>
          <a:lstStyle/>
          <a:p>
            <a:fld id="{95088C6F-B458-4CA6-BC4C-E9DF6433AC86}" type="slidenum">
              <a:rPr lang="en-US" smtClean="0">
                <a:latin typeface="Arial" pitchFamily="34" charset="0"/>
              </a:rPr>
              <a:pPr/>
              <a:t>197</a:t>
            </a:fld>
            <a:endParaRPr lang="en-US">
              <a:latin typeface="Arial" pitchFamily="34"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r>
              <a:rPr lang="en-US">
                <a:latin typeface="Arial" pitchFamily="34" charset="0"/>
              </a:rPr>
              <a:t>Child mortality rate is another important indicator because it measures the deaths among children over 1 year but less than 5 years.  These children are at risk of malnutrition and illnesses such as diarrhea, measles, pneumonia, that may reflect economic and social conditions as well as access to health services.  In Zimbabwe the CMR was calculated at 25-30 per 1000 children who had survived to age 1 year in 1990 and at nearly 40 in 1999.</a:t>
            </a:r>
          </a:p>
          <a:p>
            <a:pPr eaLnBrk="1" hangingPunct="1"/>
            <a:r>
              <a:rPr lang="en-US">
                <a:latin typeface="Arial" pitchFamily="34" charset="0"/>
              </a:rPr>
              <a:t>The under 5 mortality takes into account the previous data and provides the probability of dying between birth and the fifth birthday. As for all the previous measures except CMR it is based on the number of live births.  In Zimbabwe this was estimated to be around 75 in 1988 and this had risen to 102 per 1000 live births by the 1999 survey. </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miter lim="800000"/>
            <a:headEnd/>
            <a:tailEnd/>
          </a:ln>
        </p:spPr>
        <p:txBody>
          <a:bodyPr/>
          <a:lstStyle/>
          <a:p>
            <a:fld id="{27E0D6C7-134F-4317-88A8-6842CEF3B8BA}" type="slidenum">
              <a:rPr lang="en-US" smtClean="0">
                <a:latin typeface="Arial" pitchFamily="34" charset="0"/>
              </a:rPr>
              <a:pPr/>
              <a:t>198</a:t>
            </a:fld>
            <a:endParaRPr lang="en-US">
              <a:latin typeface="Arial" pitchFamily="34"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r>
              <a:rPr lang="en-US" dirty="0">
                <a:latin typeface="Arial" pitchFamily="34" charset="0"/>
              </a:rPr>
              <a:t>The maternal mortality rate is really a ratio used to measure mortality associated with pregnancy. The numerator is the number of deaths assigned to causes related to pregnancy during a given time period.  The denominator is the number of live births in the same period.  Because maternal mortality is much less common than infant mortality the rate is usually expressed per 10,000 or 100,000 live births.  </a:t>
            </a:r>
          </a:p>
          <a:p>
            <a:pPr eaLnBrk="1" hangingPunct="1"/>
            <a:r>
              <a:rPr lang="en-US" dirty="0">
                <a:latin typeface="Arial" pitchFamily="34" charset="0"/>
                <a:cs typeface="Arial" pitchFamily="34" charset="0"/>
              </a:rPr>
              <a:t>For example, the maternal mortality rate is the number of deaths to women from causes related to pregnancy, childbirth, and the </a:t>
            </a:r>
            <a:r>
              <a:rPr lang="en-US" dirty="0" err="1">
                <a:latin typeface="Arial" pitchFamily="34" charset="0"/>
                <a:cs typeface="Arial" pitchFamily="34" charset="0"/>
              </a:rPr>
              <a:t>perinatal</a:t>
            </a:r>
            <a:r>
              <a:rPr lang="en-US" dirty="0">
                <a:latin typeface="Arial" pitchFamily="34" charset="0"/>
                <a:cs typeface="Arial" pitchFamily="34" charset="0"/>
              </a:rPr>
              <a:t> period, divided by the number of live births, times a constant of 10,000.  We use the number of live births, since that is a relatively easy number to come by, whereas the true population at risk would be all pregnant women, including those who never end up giving birth. </a:t>
            </a:r>
            <a:r>
              <a:rPr lang="en-US" dirty="0">
                <a:latin typeface="Arial" pitchFamily="34" charset="0"/>
              </a:rPr>
              <a:t>This reflects the quality of obstetric care as well as social and economic conditions for women. In the 1994 DHS this was estimated at 283 per 100,000 live births.  In the 1999 DHS it was estimated at 695 per 100,000 live births.  This is in contrast to less than 10 in most developed countries.</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miter lim="800000"/>
            <a:headEnd/>
            <a:tailEnd/>
          </a:ln>
        </p:spPr>
        <p:txBody>
          <a:bodyPr/>
          <a:lstStyle/>
          <a:p>
            <a:fld id="{F2226945-621A-4CDC-852F-6F2BAD70572D}" type="slidenum">
              <a:rPr lang="fr-FR" smtClean="0"/>
              <a:pPr/>
              <a:t>207</a:t>
            </a:fld>
            <a:endParaRPr lang="fr-F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3AA87A-7593-4356-BF2E-C1093640194A}" type="slidenum">
              <a:rPr lang="en-US"/>
              <a:pPr/>
              <a:t>208</a:t>
            </a:fld>
            <a:endParaRPr lang="en-US"/>
          </a:p>
        </p:txBody>
      </p:sp>
      <p:sp>
        <p:nvSpPr>
          <p:cNvPr id="1785858" name="Rectangle 2"/>
          <p:cNvSpPr>
            <a:spLocks noGrp="1" noRot="1" noChangeAspect="1" noChangeArrowheads="1" noTextEdit="1"/>
          </p:cNvSpPr>
          <p:nvPr>
            <p:ph type="sldImg"/>
          </p:nvPr>
        </p:nvSpPr>
        <p:spPr>
          <a:ln/>
        </p:spPr>
      </p:sp>
      <p:sp>
        <p:nvSpPr>
          <p:cNvPr id="1785859" name="Rectangle 3"/>
          <p:cNvSpPr>
            <a:spLocks noGrp="1" noChangeArrowheads="1"/>
          </p:cNvSpPr>
          <p:nvPr>
            <p:ph type="body" idx="1"/>
          </p:nvPr>
        </p:nvSpPr>
        <p:spPr/>
        <p:txBody>
          <a:bodyPr/>
          <a:lstStyle/>
          <a:p>
            <a:r>
              <a:rPr lang="en-US" dirty="0"/>
              <a:t>Individual, place and time are related to the Who/Which, Where, and When aspects of descriptive epidemiology. </a:t>
            </a:r>
          </a:p>
          <a:p>
            <a:endParaRPr lang="en-US" dirty="0"/>
          </a:p>
          <a:p>
            <a:r>
              <a:rPr lang="en-US" dirty="0"/>
              <a:t>“Individual” refers to characteristics of the case-patients or population being described. They may be characterized by age, species/breed/race, sex, education, occupation, or other personal characteristics.</a:t>
            </a:r>
          </a:p>
          <a:p>
            <a:endParaRPr lang="en-US" dirty="0"/>
          </a:p>
          <a:p>
            <a:r>
              <a:rPr lang="en-US" dirty="0"/>
              <a:t>The “Place” aspect may include information on where the farm, home, workplace, or school are located,  such as when an outbreak occurs at one of these settings. </a:t>
            </a:r>
          </a:p>
          <a:p>
            <a:endParaRPr lang="en-US" dirty="0"/>
          </a:p>
          <a:p>
            <a:r>
              <a:rPr lang="en-US" dirty="0"/>
              <a:t>“Time” may be used to describe time of illness onset, or to describe when exposure to risk factors occurred.</a:t>
            </a:r>
          </a:p>
          <a:p>
            <a:endParaRPr lang="en-US" dirty="0"/>
          </a:p>
          <a:p>
            <a:r>
              <a:rPr lang="en-US" dirty="0"/>
              <a:t>The next few slides will walk through each of </a:t>
            </a:r>
            <a:r>
              <a:rPr lang="en-US" b="0" dirty="0"/>
              <a:t>these aspects in more </a:t>
            </a:r>
            <a:r>
              <a:rPr lang="en-US" dirty="0"/>
              <a:t>detail.</a:t>
            </a:r>
          </a:p>
          <a:p>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miter lim="800000"/>
            <a:headEnd/>
            <a:tailEnd/>
          </a:ln>
        </p:spPr>
        <p:txBody>
          <a:bodyPr/>
          <a:lstStyle/>
          <a:p>
            <a:fld id="{101FA5BC-E7A4-4897-B161-78BD91AF8D03}" type="slidenum">
              <a:rPr lang="fr-FR" smtClean="0"/>
              <a:pPr/>
              <a:t>209</a:t>
            </a:fld>
            <a:endParaRPr lang="fr-F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miter lim="800000"/>
            <a:headEnd/>
            <a:tailEnd/>
          </a:ln>
        </p:spPr>
        <p:txBody>
          <a:bodyPr/>
          <a:lstStyle/>
          <a:p>
            <a:fld id="{C425FC90-785B-487A-949D-F07A4731DEE4}" type="slidenum">
              <a:rPr lang="fr-FR" smtClean="0"/>
              <a:pPr/>
              <a:t>210</a:t>
            </a:fld>
            <a:endParaRPr lang="fr-F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th-TH"/>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Garamond" pitchFamily="18" charset="0"/>
                <a:cs typeface="Angsana New" pitchFamily="18" charset="-34"/>
              </a:defRPr>
            </a:lvl1pPr>
            <a:lvl2pPr marL="742877" indent="-285722" eaLnBrk="0" hangingPunct="0">
              <a:defRPr sz="2000">
                <a:solidFill>
                  <a:schemeClr val="tx1"/>
                </a:solidFill>
                <a:latin typeface="Garamond" pitchFamily="18" charset="0"/>
                <a:cs typeface="Angsana New" pitchFamily="18" charset="-34"/>
              </a:defRPr>
            </a:lvl2pPr>
            <a:lvl3pPr marL="1142888" indent="-228578" eaLnBrk="0" hangingPunct="0">
              <a:defRPr sz="2000">
                <a:solidFill>
                  <a:schemeClr val="tx1"/>
                </a:solidFill>
                <a:latin typeface="Garamond" pitchFamily="18" charset="0"/>
                <a:cs typeface="Angsana New" pitchFamily="18" charset="-34"/>
              </a:defRPr>
            </a:lvl3pPr>
            <a:lvl4pPr marL="1600043" indent="-228578" eaLnBrk="0" hangingPunct="0">
              <a:defRPr sz="2000">
                <a:solidFill>
                  <a:schemeClr val="tx1"/>
                </a:solidFill>
                <a:latin typeface="Garamond" pitchFamily="18" charset="0"/>
                <a:cs typeface="Angsana New" pitchFamily="18" charset="-34"/>
              </a:defRPr>
            </a:lvl4pPr>
            <a:lvl5pPr marL="2057199" indent="-228578" eaLnBrk="0" hangingPunct="0">
              <a:defRPr sz="2000">
                <a:solidFill>
                  <a:schemeClr val="tx1"/>
                </a:solidFill>
                <a:latin typeface="Garamond" pitchFamily="18" charset="0"/>
                <a:cs typeface="Angsana New" pitchFamily="18" charset="-34"/>
              </a:defRPr>
            </a:lvl5pPr>
            <a:lvl6pPr marL="2514354" indent="-228578" eaLnBrk="0" fontAlgn="base" hangingPunct="0">
              <a:spcBef>
                <a:spcPct val="0"/>
              </a:spcBef>
              <a:spcAft>
                <a:spcPct val="0"/>
              </a:spcAft>
              <a:defRPr sz="2000">
                <a:solidFill>
                  <a:schemeClr val="tx1"/>
                </a:solidFill>
                <a:latin typeface="Garamond" pitchFamily="18" charset="0"/>
                <a:cs typeface="Angsana New" pitchFamily="18" charset="-34"/>
              </a:defRPr>
            </a:lvl6pPr>
            <a:lvl7pPr marL="2971509" indent="-228578" eaLnBrk="0" fontAlgn="base" hangingPunct="0">
              <a:spcBef>
                <a:spcPct val="0"/>
              </a:spcBef>
              <a:spcAft>
                <a:spcPct val="0"/>
              </a:spcAft>
              <a:defRPr sz="2000">
                <a:solidFill>
                  <a:schemeClr val="tx1"/>
                </a:solidFill>
                <a:latin typeface="Garamond" pitchFamily="18" charset="0"/>
                <a:cs typeface="Angsana New" pitchFamily="18" charset="-34"/>
              </a:defRPr>
            </a:lvl7pPr>
            <a:lvl8pPr marL="3428664" indent="-228578" eaLnBrk="0" fontAlgn="base" hangingPunct="0">
              <a:spcBef>
                <a:spcPct val="0"/>
              </a:spcBef>
              <a:spcAft>
                <a:spcPct val="0"/>
              </a:spcAft>
              <a:defRPr sz="2000">
                <a:solidFill>
                  <a:schemeClr val="tx1"/>
                </a:solidFill>
                <a:latin typeface="Garamond" pitchFamily="18" charset="0"/>
                <a:cs typeface="Angsana New" pitchFamily="18" charset="-34"/>
              </a:defRPr>
            </a:lvl8pPr>
            <a:lvl9pPr marL="3885819" indent="-228578" eaLnBrk="0" fontAlgn="base" hangingPunct="0">
              <a:spcBef>
                <a:spcPct val="0"/>
              </a:spcBef>
              <a:spcAft>
                <a:spcPct val="0"/>
              </a:spcAft>
              <a:defRPr sz="2000">
                <a:solidFill>
                  <a:schemeClr val="tx1"/>
                </a:solidFill>
                <a:latin typeface="Garamond" pitchFamily="18" charset="0"/>
                <a:cs typeface="Angsana New" pitchFamily="18" charset="-34"/>
              </a:defRPr>
            </a:lvl9pPr>
          </a:lstStyle>
          <a:p>
            <a:pPr eaLnBrk="1" hangingPunct="1"/>
            <a:fld id="{46F43919-08E0-4073-B3EF-F511FA79E51C}" type="slidenum">
              <a:rPr lang="en-US" sz="1200">
                <a:latin typeface="Arial" pitchFamily="34" charset="0"/>
              </a:rPr>
              <a:pPr eaLnBrk="1" hangingPunct="1"/>
              <a:t>35</a:t>
            </a:fld>
            <a:endParaRPr lang="th-TH" sz="1200">
              <a:latin typeface="Arial"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ln>
            <a:miter lim="800000"/>
            <a:headEnd/>
            <a:tailEnd/>
          </a:ln>
        </p:spPr>
        <p:txBody>
          <a:bodyPr/>
          <a:lstStyle/>
          <a:p>
            <a:fld id="{A760B86B-DBB2-4E64-B871-30F60D17C550}" type="slidenum">
              <a:rPr lang="fr-FR" smtClean="0"/>
              <a:pPr/>
              <a:t>211</a:t>
            </a:fld>
            <a:endParaRPr lang="fr-F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t>let us now look more closely at time</a:t>
            </a:r>
          </a:p>
          <a:p>
            <a:pPr eaLnBrk="1" hangingPunct="1"/>
            <a:r>
              <a:rPr lang="en-US"/>
              <a:t>malaria, yellow fever, seasonal influenza, disease rates, </a:t>
            </a:r>
          </a:p>
          <a:p>
            <a:pPr eaLnBrk="1" hangingPunct="1"/>
            <a:endParaRPr lang="en-US"/>
          </a:p>
          <a:p>
            <a:pPr eaLnBrk="1" hangingPunct="1"/>
            <a:endParaRPr lang="en-US"/>
          </a:p>
          <a:p>
            <a:pPr eaLnBrk="1" hangingPunct="1"/>
            <a:r>
              <a:rPr lang="en-US"/>
              <a:t>Time on x-axis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miter lim="800000"/>
            <a:headEnd/>
            <a:tailEnd/>
          </a:ln>
        </p:spPr>
        <p:txBody>
          <a:bodyPr/>
          <a:lstStyle/>
          <a:p>
            <a:fld id="{4A7101AC-3DD9-477E-A4DF-34CE509D9B07}" type="slidenum">
              <a:rPr lang="fr-FR" smtClean="0"/>
              <a:pPr/>
              <a:t>212</a:t>
            </a:fld>
            <a:endParaRPr lang="fr-FR"/>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p:spPr>
        <p:txBody>
          <a:bodyPr/>
          <a:lstStyle/>
          <a:p>
            <a:pPr eaLnBrk="1" hangingPunct="1"/>
            <a:r>
              <a:rPr lang="en-US"/>
              <a:t>Different types</a:t>
            </a:r>
          </a:p>
          <a:p>
            <a:pPr eaLnBrk="1" hangingPunct="1"/>
            <a:r>
              <a:rPr lang="en-US"/>
              <a:t>Outbreaks</a:t>
            </a:r>
          </a:p>
          <a:p>
            <a:pPr eaLnBrk="1" hangingPunct="1"/>
            <a:endParaRPr lang="en-US"/>
          </a:p>
          <a:p>
            <a:pPr eaLnBrk="1" hangingPunct="1"/>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miter lim="800000"/>
            <a:headEnd/>
            <a:tailEnd/>
          </a:ln>
        </p:spPr>
        <p:txBody>
          <a:bodyPr/>
          <a:lstStyle/>
          <a:p>
            <a:fld id="{C652F0C1-FCB7-435E-AB13-3F849FBE9171}" type="slidenum">
              <a:rPr lang="fr-FR" smtClean="0"/>
              <a:pPr/>
              <a:t>216</a:t>
            </a:fld>
            <a:endParaRPr lang="fr-F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eaLnBrk="1" hangingPunct="1"/>
            <a:endParaRPr lang="en-US"/>
          </a:p>
          <a:p>
            <a:pPr eaLnBrk="1" hangingPunct="1"/>
            <a:r>
              <a:rPr lang="en-US"/>
              <a:t>Secular trends </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miter lim="800000"/>
            <a:headEnd/>
            <a:tailEnd/>
          </a:ln>
        </p:spPr>
        <p:txBody>
          <a:bodyPr/>
          <a:lstStyle/>
          <a:p>
            <a:fld id="{F11E1B20-58E1-4D52-9AEF-C715129BCCDC}" type="slidenum">
              <a:rPr lang="fr-FR" smtClean="0"/>
              <a:pPr/>
              <a:t>224</a:t>
            </a:fld>
            <a:endParaRPr lang="fr-F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59247200-502F-464B-B8CA-390D9EA1EE63}" type="slidenum">
              <a:rPr lang="fr-FR" smtClean="0"/>
              <a:pPr/>
              <a:t>225</a:t>
            </a:fld>
            <a:endParaRPr lang="fr-F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miter lim="800000"/>
            <a:headEnd/>
            <a:tailEnd/>
          </a:ln>
        </p:spPr>
        <p:txBody>
          <a:bodyPr/>
          <a:lstStyle/>
          <a:p>
            <a:fld id="{0646FA16-F6B4-4CFD-BA8C-6E0FE225E2A8}" type="slidenum">
              <a:rPr lang="fr-FR" smtClean="0"/>
              <a:pPr/>
              <a:t>228</a:t>
            </a:fld>
            <a:endParaRPr lang="fr-F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miter lim="800000"/>
            <a:headEnd/>
            <a:tailEnd/>
          </a:ln>
        </p:spPr>
        <p:txBody>
          <a:bodyPr/>
          <a:lstStyle/>
          <a:p>
            <a:fld id="{DBC0FE27-B9AD-4A84-8D93-3B6F8589A800}" type="slidenum">
              <a:rPr lang="fr-FR" smtClean="0"/>
              <a:pPr/>
              <a:t>230</a:t>
            </a:fld>
            <a:endParaRPr lang="fr-F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miter lim="800000"/>
            <a:headEnd/>
            <a:tailEnd/>
          </a:ln>
        </p:spPr>
        <p:txBody>
          <a:bodyPr/>
          <a:lstStyle/>
          <a:p>
            <a:fld id="{90FFBE4F-72C0-4AEE-AAC1-5C32DCBF93D7}" type="slidenum">
              <a:rPr lang="fr-FR" smtClean="0"/>
              <a:pPr/>
              <a:t>231</a:t>
            </a:fld>
            <a:endParaRPr lang="fr-F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miter lim="800000"/>
            <a:headEnd/>
            <a:tailEnd/>
          </a:ln>
        </p:spPr>
        <p:txBody>
          <a:bodyPr/>
          <a:lstStyle/>
          <a:p>
            <a:fld id="{5E6849BF-A64E-4EB0-AB75-F6DA99B8C9EF}" type="slidenum">
              <a:rPr lang="fr-FR" smtClean="0"/>
              <a:pPr/>
              <a:t>232</a:t>
            </a:fld>
            <a:endParaRPr lang="fr-F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D74B2-7A89-447D-964D-DA28BA702CF4}" type="slidenum">
              <a:rPr lang="en-US"/>
              <a:pPr/>
              <a:t>236</a:t>
            </a:fld>
            <a:endParaRPr 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a:lstStyle/>
          <a:p>
            <a:r>
              <a:rPr lang="en-US" dirty="0"/>
              <a:t>The goal of descriptive epidemiology is to describe disease or exposures in populations – answering the Who/Which, What, When and Where and How Much questions.</a:t>
            </a:r>
          </a:p>
          <a:p>
            <a:r>
              <a:rPr lang="en-US" dirty="0"/>
              <a:t>While the goal of analytic epidemiology is to find the causes of disease in populations – answering the Why and How questions. </a:t>
            </a:r>
          </a:p>
          <a:p>
            <a:endParaRPr lang="en-US" dirty="0"/>
          </a:p>
          <a:p>
            <a:r>
              <a:rPr lang="en-US" dirty="0"/>
              <a:t>In this session, we will focus on descriptive epidemiology.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Transmission – route by which an infectious organism infects a new host</a:t>
            </a:r>
          </a:p>
          <a:p>
            <a:endParaRPr lang="en-US" dirty="0"/>
          </a:p>
          <a:p>
            <a:r>
              <a:rPr lang="en-US" dirty="0"/>
              <a:t>Method of transmission will influence management plan strategies</a:t>
            </a:r>
          </a:p>
          <a:p>
            <a:endParaRPr lang="en-US" dirty="0"/>
          </a:p>
          <a:p>
            <a:r>
              <a:rPr lang="en-US" dirty="0"/>
              <a:t>Transmission routes:</a:t>
            </a:r>
          </a:p>
          <a:p>
            <a:pPr lvl="1"/>
            <a:r>
              <a:rPr lang="en-US" dirty="0"/>
              <a:t>Direct contact with infected animal or human or their secretions</a:t>
            </a:r>
          </a:p>
          <a:p>
            <a:pPr lvl="1"/>
            <a:r>
              <a:rPr lang="en-US" dirty="0"/>
              <a:t>Indirect Contact with a contaminated surface, fomite, or other object</a:t>
            </a:r>
          </a:p>
          <a:p>
            <a:pPr lvl="1"/>
            <a:r>
              <a:rPr lang="en-US" dirty="0"/>
              <a:t>Contact with or consumption of contaminated food or water</a:t>
            </a:r>
          </a:p>
          <a:p>
            <a:pPr lvl="1"/>
            <a:r>
              <a:rPr lang="en-US" dirty="0"/>
              <a:t>Biological vector – bite of an insect such as rats, ticks, mosquitoes, or flies</a:t>
            </a:r>
          </a:p>
          <a:p>
            <a:pPr lvl="1"/>
            <a:endParaRPr lang="en-US" dirty="0"/>
          </a:p>
          <a:p>
            <a:r>
              <a:rPr lang="en-US" dirty="0"/>
              <a:t>Ask students for an</a:t>
            </a:r>
            <a:r>
              <a:rPr lang="en-US" baseline="0" dirty="0"/>
              <a:t> example of a disease spread by each transmission route. One example of each is below.  Note that some diseases can be spread by more than one transmission category – see if students can think of one. </a:t>
            </a:r>
          </a:p>
          <a:p>
            <a:r>
              <a:rPr lang="en-US" baseline="0" dirty="0"/>
              <a:t>Direct contact – influenza (contact with respiratory secretions of individual – breathing in particles from coughing or sneezing) – influenza could also be spread by fomites</a:t>
            </a:r>
          </a:p>
          <a:p>
            <a:r>
              <a:rPr lang="en-US" baseline="0" dirty="0"/>
              <a:t>Contaminated surface or fomite – Salmonella on contaminated food prep surface – can also be food consumption</a:t>
            </a:r>
          </a:p>
          <a:p>
            <a:r>
              <a:rPr lang="en-US" baseline="0" dirty="0"/>
              <a:t>Consumption of food or water – cholera</a:t>
            </a:r>
          </a:p>
          <a:p>
            <a:r>
              <a:rPr lang="en-US" baseline="0" dirty="0"/>
              <a:t>Biological vector - dengue</a:t>
            </a:r>
          </a:p>
          <a:p>
            <a:pPr lvl="1"/>
            <a:endParaRPr lang="en-US" dirty="0"/>
          </a:p>
          <a:p>
            <a:pPr lvl="1"/>
            <a:endParaRPr lang="en-US" dirty="0"/>
          </a:p>
          <a:p>
            <a:pPr lvl="1"/>
            <a:endParaRPr lang="en-US" dirty="0"/>
          </a:p>
          <a:p>
            <a:endParaRPr lang="en-US" dirty="0"/>
          </a:p>
        </p:txBody>
      </p:sp>
      <p:sp>
        <p:nvSpPr>
          <p:cNvPr id="4" name="Slide Number Placeholder 3"/>
          <p:cNvSpPr>
            <a:spLocks noGrp="1"/>
          </p:cNvSpPr>
          <p:nvPr>
            <p:ph type="sldNum" sz="quarter" idx="10"/>
          </p:nvPr>
        </p:nvSpPr>
        <p:spPr/>
        <p:txBody>
          <a:bodyPr/>
          <a:lstStyle/>
          <a:p>
            <a:fld id="{6999E69A-BA70-44B9-BD91-9F9841E63C6B}" type="slidenum">
              <a:rPr lang="en-US" smtClean="0"/>
              <a:pPr/>
              <a:t>38</a:t>
            </a:fld>
            <a:endParaRPr lang="en-US" dirty="0"/>
          </a:p>
        </p:txBody>
      </p:sp>
    </p:spTree>
    <p:extLst>
      <p:ext uri="{BB962C8B-B14F-4D97-AF65-F5344CB8AC3E}">
        <p14:creationId xmlns:p14="http://schemas.microsoft.com/office/powerpoint/2010/main" val="38805898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miter lim="800000"/>
            <a:headEnd/>
            <a:tailEnd/>
          </a:ln>
        </p:spPr>
        <p:txBody>
          <a:bodyPr/>
          <a:lstStyle/>
          <a:p>
            <a:fld id="{6080A145-66B7-4FC0-84D5-446D7177413A}" type="slidenum">
              <a:rPr lang="fr-FR" smtClean="0"/>
              <a:pPr/>
              <a:t>237</a:t>
            </a:fld>
            <a:endParaRPr lang="fr-F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dirty="0"/>
              <a:t>Ecological study – study in which units of analysis are populations or groups of people (as opposed to individuals) . Analysis is based on aggregated data.</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69578D-3AB6-4B2A-BDBA-218C09422759}" type="slidenum">
              <a:rPr lang="en-US"/>
              <a:pPr/>
              <a:t>238</a:t>
            </a:fld>
            <a:endParaRPr lang="en-US"/>
          </a:p>
        </p:txBody>
      </p:sp>
      <p:sp>
        <p:nvSpPr>
          <p:cNvPr id="1767426" name="Rectangle 2"/>
          <p:cNvSpPr>
            <a:spLocks noGrp="1" noRot="1" noChangeAspect="1" noChangeArrowheads="1" noTextEdit="1"/>
          </p:cNvSpPr>
          <p:nvPr>
            <p:ph type="sldImg"/>
          </p:nvPr>
        </p:nvSpPr>
        <p:spPr>
          <a:ln/>
        </p:spPr>
      </p:sp>
      <p:sp>
        <p:nvSpPr>
          <p:cNvPr id="1767427" name="Rectangle 3"/>
          <p:cNvSpPr>
            <a:spLocks noGrp="1" noChangeArrowheads="1"/>
          </p:cNvSpPr>
          <p:nvPr>
            <p:ph type="body" idx="1"/>
          </p:nvPr>
        </p:nvSpPr>
        <p:spPr/>
        <p:txBody>
          <a:bodyPr/>
          <a:lstStyle/>
          <a:p>
            <a:r>
              <a:rPr lang="en-US" dirty="0"/>
              <a:t>Descriptive epidemiology provides a systematic method for characterizing a health problem. </a:t>
            </a:r>
          </a:p>
          <a:p>
            <a:endParaRPr lang="en-US" dirty="0"/>
          </a:p>
          <a:p>
            <a:r>
              <a:rPr lang="en-US" dirty="0"/>
              <a:t>By conducting descriptive epidemiology, we can ensure that there is an understanding of the basic dimensions of a health problem. </a:t>
            </a:r>
          </a:p>
          <a:p>
            <a:endParaRPr lang="en-US" dirty="0"/>
          </a:p>
          <a:p>
            <a:r>
              <a:rPr lang="en-US" dirty="0"/>
              <a:t>It also helps identify populations at higher risk for the health problem, provides information useful for the efficient allocation of resources, and enables researchers to develop one or more hypotheses that can later be tested. </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4B38EC80-BFC7-4FD7-A940-E2946414FD95}" type="slidenum">
              <a:rPr lang="en-US" smtClean="0"/>
              <a:pPr/>
              <a:t>240</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0D74B2-7A89-447D-964D-DA28BA702CF4}" type="slidenum">
              <a:rPr lang="en-US"/>
              <a:pPr/>
              <a:t>241</a:t>
            </a:fld>
            <a:endParaRPr lang="en-US"/>
          </a:p>
        </p:txBody>
      </p:sp>
      <p:sp>
        <p:nvSpPr>
          <p:cNvPr id="1766402" name="Rectangle 2"/>
          <p:cNvSpPr>
            <a:spLocks noGrp="1" noRot="1" noChangeAspect="1" noChangeArrowheads="1" noTextEdit="1"/>
          </p:cNvSpPr>
          <p:nvPr>
            <p:ph type="sldImg"/>
          </p:nvPr>
        </p:nvSpPr>
        <p:spPr>
          <a:ln/>
        </p:spPr>
      </p:sp>
      <p:sp>
        <p:nvSpPr>
          <p:cNvPr id="1766403" name="Rectangle 3"/>
          <p:cNvSpPr>
            <a:spLocks noGrp="1" noChangeArrowheads="1"/>
          </p:cNvSpPr>
          <p:nvPr>
            <p:ph type="body" idx="1"/>
          </p:nvPr>
        </p:nvSpPr>
        <p:spPr/>
        <p:txBody>
          <a:bodyPr/>
          <a:lstStyle/>
          <a:p>
            <a:r>
              <a:rPr lang="en-US" baseline="0" dirty="0">
                <a:latin typeface="Arial" pitchFamily="34" charset="0"/>
                <a:cs typeface="Arial" pitchFamily="34" charset="0"/>
              </a:rPr>
              <a:t>You may r</a:t>
            </a:r>
            <a:r>
              <a:rPr lang="en-US" dirty="0">
                <a:latin typeface="Arial" pitchFamily="34" charset="0"/>
                <a:cs typeface="Arial" pitchFamily="34" charset="0"/>
              </a:rPr>
              <a:t>emember that descriptive epidemiology deals with the questions: Who/Which, What, When, and Where. Descriptive epidemiology describes the occurrence of disease in a population.</a:t>
            </a:r>
          </a:p>
          <a:p>
            <a:endParaRPr lang="en-US" dirty="0">
              <a:latin typeface="Arial" pitchFamily="34" charset="0"/>
              <a:cs typeface="Arial" pitchFamily="34" charset="0"/>
            </a:endParaRPr>
          </a:p>
          <a:p>
            <a:r>
              <a:rPr lang="en-US" dirty="0">
                <a:latin typeface="Arial" pitchFamily="34" charset="0"/>
                <a:cs typeface="Arial" pitchFamily="34" charset="0"/>
              </a:rPr>
              <a:t>Analytic epidemiology deals with the remaining questions: Why and How. Analytic epidemiology compares one group of people to another group of people to help determine the cause of a disease (e.g., compares an exposure to tobacco smoking in one group (lung cancer patients) vs. tobacco smoking</a:t>
            </a:r>
            <a:r>
              <a:rPr lang="en-US" baseline="0" dirty="0">
                <a:latin typeface="Arial" pitchFamily="34" charset="0"/>
                <a:cs typeface="Arial" pitchFamily="34" charset="0"/>
              </a:rPr>
              <a:t> exposure in </a:t>
            </a:r>
            <a:r>
              <a:rPr lang="en-US" dirty="0">
                <a:latin typeface="Arial" pitchFamily="34" charset="0"/>
                <a:cs typeface="Arial" pitchFamily="34" charset="0"/>
              </a:rPr>
              <a:t>another group (patients without cancer).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F64DB1-3FE2-4BF2-817D-8DA7FEC51160}" type="slidenum">
              <a:rPr lang="en-US"/>
              <a:pPr/>
              <a:t>242</a:t>
            </a:fld>
            <a:endParaRPr lang="en-US"/>
          </a:p>
        </p:txBody>
      </p:sp>
      <p:sp>
        <p:nvSpPr>
          <p:cNvPr id="9218" name="Rectangle 2"/>
          <p:cNvSpPr>
            <a:spLocks noGrp="1" noRot="1" noChangeAspect="1" noChangeArrowheads="1" noTextEdit="1"/>
          </p:cNvSpPr>
          <p:nvPr>
            <p:ph type="sldImg"/>
          </p:nvPr>
        </p:nvSpPr>
        <p:spPr>
          <a:xfrm>
            <a:off x="1146175" y="685800"/>
            <a:ext cx="4570413" cy="3429000"/>
          </a:xfrm>
          <a:ln/>
        </p:spPr>
      </p:sp>
      <p:sp>
        <p:nvSpPr>
          <p:cNvPr id="9219" name="Rectangle 3"/>
          <p:cNvSpPr>
            <a:spLocks noGrp="1" noChangeArrowheads="1"/>
          </p:cNvSpPr>
          <p:nvPr>
            <p:ph type="body" idx="1"/>
          </p:nvPr>
        </p:nvSpPr>
        <p:spPr/>
        <p:txBody>
          <a:bodyPr/>
          <a:lstStyle/>
          <a:p>
            <a:r>
              <a:rPr lang="en-US" dirty="0">
                <a:latin typeface="Arial" pitchFamily="34" charset="0"/>
                <a:cs typeface="Arial" pitchFamily="34" charset="0"/>
              </a:rPr>
              <a:t>Epidemiologists use analytic methods to help identify the cause of disease. The results of descriptive epidemiology may present some questions as to how or why disease is occurring in certain population groups. Identifying the cause of disease in groups typically involves designing a study to test one or more hypotheses that were developed using descriptive epidemiology.</a:t>
            </a:r>
          </a:p>
          <a:p>
            <a:endParaRPr lang="en-US" dirty="0">
              <a:latin typeface="Arial" pitchFamily="34" charset="0"/>
              <a:cs typeface="Arial"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3847DF0-7F91-445E-A13C-FFDD18A51BB0}" type="slidenum">
              <a:rPr lang="en-US"/>
              <a:pPr/>
              <a:t>245</a:t>
            </a:fld>
            <a:endParaRPr lang="en-US"/>
          </a:p>
        </p:txBody>
      </p:sp>
      <p:sp>
        <p:nvSpPr>
          <p:cNvPr id="13314" name="Rectangle 2"/>
          <p:cNvSpPr>
            <a:spLocks noGrp="1" noRot="1" noChangeAspect="1" noChangeArrowheads="1" noTextEdit="1"/>
          </p:cNvSpPr>
          <p:nvPr>
            <p:ph type="sldImg"/>
          </p:nvPr>
        </p:nvSpPr>
        <p:spPr>
          <a:xfrm>
            <a:off x="1146175" y="685800"/>
            <a:ext cx="4570413" cy="3429000"/>
          </a:xfrm>
          <a:ln/>
        </p:spPr>
      </p:sp>
      <p:sp>
        <p:nvSpPr>
          <p:cNvPr id="13315" name="Rectangle 3"/>
          <p:cNvSpPr>
            <a:spLocks noGrp="1" noChangeArrowheads="1"/>
          </p:cNvSpPr>
          <p:nvPr>
            <p:ph type="body" idx="1"/>
          </p:nvPr>
        </p:nvSpPr>
        <p:spPr/>
        <p:txBody>
          <a:bodyPr/>
          <a:lstStyle/>
          <a:p>
            <a:r>
              <a:rPr lang="en-US" dirty="0">
                <a:latin typeface="Arial" pitchFamily="34" charset="0"/>
                <a:cs typeface="Arial" pitchFamily="34" charset="0"/>
              </a:rPr>
              <a:t>The hypothesis in an epidemiologic study explores the relationship between two main factors or characteristics of interest: an exposure and an outcome.</a:t>
            </a:r>
          </a:p>
          <a:p>
            <a:r>
              <a:rPr lang="en-US" dirty="0">
                <a:latin typeface="Arial" pitchFamily="34" charset="0"/>
                <a:cs typeface="Arial" pitchFamily="34" charset="0"/>
              </a:rPr>
              <a:t>Exposure refers to any factor that might influence one’s risk of disease – this could be a virus, a pollutant, genetics, or many other things.</a:t>
            </a:r>
          </a:p>
          <a:p>
            <a:r>
              <a:rPr lang="en-US" dirty="0">
                <a:latin typeface="Arial" pitchFamily="34" charset="0"/>
                <a:cs typeface="Arial" pitchFamily="34" charset="0"/>
              </a:rPr>
              <a:t>Outcome refers to the disease or health condition in question, which is standardized by a case definition.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E57481-4E19-49B0-B647-6CD47BC13735}" type="slidenum">
              <a:rPr lang="en-US"/>
              <a:pPr/>
              <a:t>246</a:t>
            </a:fld>
            <a:endParaRPr lang="en-US"/>
          </a:p>
        </p:txBody>
      </p:sp>
      <p:sp>
        <p:nvSpPr>
          <p:cNvPr id="15362" name="Rectangle 2"/>
          <p:cNvSpPr>
            <a:spLocks noGrp="1" noRot="1" noChangeAspect="1" noChangeArrowheads="1" noTextEdit="1"/>
          </p:cNvSpPr>
          <p:nvPr>
            <p:ph type="sldImg"/>
          </p:nvPr>
        </p:nvSpPr>
        <p:spPr>
          <a:xfrm>
            <a:off x="1146175" y="685800"/>
            <a:ext cx="4570413" cy="3429000"/>
          </a:xfrm>
          <a:ln/>
        </p:spPr>
      </p:sp>
      <p:sp>
        <p:nvSpPr>
          <p:cNvPr id="15363"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Arial" pitchFamily="34" charset="0"/>
                <a:cs typeface="Arial" pitchFamily="34" charset="0"/>
              </a:rPr>
              <a:t>a case definition is a set of standard diagnostic criteria that must be fulfilled in order to identify a person as a case of a particular disease. A case definition is usually made up of clinical criteria, such as signs, symptoms, and lab results, as well as restrictions on person, place and time. </a:t>
            </a:r>
          </a:p>
          <a:p>
            <a:endParaRPr lang="en-US" dirty="0">
              <a:latin typeface="Arial" pitchFamily="34" charset="0"/>
              <a:cs typeface="Arial" pitchFamily="34" charset="0"/>
            </a:endParaRPr>
          </a:p>
          <a:p>
            <a:r>
              <a:rPr lang="en-US" dirty="0">
                <a:latin typeface="Arial" pitchFamily="34" charset="0"/>
                <a:cs typeface="Arial" pitchFamily="34" charset="0"/>
              </a:rPr>
              <a:t>Using a case definition ensures that all persons who are counted as case-patients actually have the same disease.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97BD01-9B41-40C9-9568-5B6A47263130}" type="slidenum">
              <a:rPr lang="en-US"/>
              <a:pPr/>
              <a:t>247</a:t>
            </a:fld>
            <a:endParaRPr lang="en-US"/>
          </a:p>
        </p:txBody>
      </p:sp>
      <p:sp>
        <p:nvSpPr>
          <p:cNvPr id="17410" name="Rectangle 2"/>
          <p:cNvSpPr>
            <a:spLocks noGrp="1" noRot="1" noChangeAspect="1" noChangeArrowheads="1" noTextEdit="1"/>
          </p:cNvSpPr>
          <p:nvPr>
            <p:ph type="sldImg"/>
          </p:nvPr>
        </p:nvSpPr>
        <p:spPr>
          <a:xfrm>
            <a:off x="1146175" y="685800"/>
            <a:ext cx="4570413" cy="3429000"/>
          </a:xfrm>
          <a:ln/>
        </p:spPr>
      </p:sp>
      <p:sp>
        <p:nvSpPr>
          <p:cNvPr id="17411" name="Rectangle 3"/>
          <p:cNvSpPr>
            <a:spLocks noGrp="1" noChangeArrowheads="1"/>
          </p:cNvSpPr>
          <p:nvPr>
            <p:ph type="body" idx="1"/>
          </p:nvPr>
        </p:nvSpPr>
        <p:spPr/>
        <p:txBody>
          <a:bodyPr/>
          <a:lstStyle/>
          <a:p>
            <a:r>
              <a:rPr lang="en-US" dirty="0">
                <a:latin typeface="Arial" pitchFamily="34" charset="0"/>
                <a:cs typeface="Arial" pitchFamily="34" charset="0"/>
              </a:rPr>
              <a:t>A hypothesis is an educated guess about an association between an exposure and an outcome that can be tested in a scientific investigation.</a:t>
            </a:r>
          </a:p>
          <a:p>
            <a:endParaRPr lang="en-US" dirty="0">
              <a:latin typeface="Arial" pitchFamily="34" charset="0"/>
              <a:cs typeface="Arial" pitchFamily="34" charset="0"/>
            </a:endParaRPr>
          </a:p>
          <a:p>
            <a:r>
              <a:rPr lang="en-US" dirty="0">
                <a:latin typeface="Arial" pitchFamily="34" charset="0"/>
                <a:cs typeface="Arial" pitchFamily="34" charset="0"/>
              </a:rPr>
              <a:t>To develop a hypothesis, we have to have some information on which to base our educated guesses. In epidemiology,</a:t>
            </a:r>
            <a:r>
              <a:rPr lang="en-US" baseline="0" dirty="0">
                <a:latin typeface="Arial" pitchFamily="34" charset="0"/>
                <a:cs typeface="Arial" pitchFamily="34" charset="0"/>
              </a:rPr>
              <a:t> d</a:t>
            </a:r>
            <a:r>
              <a:rPr lang="en-US" dirty="0">
                <a:latin typeface="Arial" pitchFamily="34" charset="0"/>
                <a:cs typeface="Arial" pitchFamily="34" charset="0"/>
              </a:rPr>
              <a:t>escriptive data provide information that can be used to develop hypotheses. Hypotheses tend to be broad initially, when less is known about what is causing a disease or health event. They are</a:t>
            </a:r>
            <a:r>
              <a:rPr lang="en-US" baseline="0" dirty="0">
                <a:latin typeface="Arial" pitchFamily="34" charset="0"/>
                <a:cs typeface="Arial" pitchFamily="34" charset="0"/>
              </a:rPr>
              <a:t> then</a:t>
            </a:r>
            <a:r>
              <a:rPr lang="en-US" dirty="0">
                <a:latin typeface="Arial" pitchFamily="34" charset="0"/>
                <a:cs typeface="Arial" pitchFamily="34" charset="0"/>
              </a:rPr>
              <a:t> refined to have a narrower focus.</a:t>
            </a:r>
          </a:p>
          <a:p>
            <a:endParaRPr lang="en-US" dirty="0">
              <a:latin typeface="Arial" pitchFamily="34" charset="0"/>
              <a:cs typeface="Arial" pitchFamily="34" charset="0"/>
            </a:endParaRPr>
          </a:p>
          <a:p>
            <a:r>
              <a:rPr lang="en-US" dirty="0">
                <a:latin typeface="Arial" pitchFamily="34" charset="0"/>
                <a:cs typeface="Arial" pitchFamily="34" charset="0"/>
              </a:rPr>
              <a:t>Let’s go through some examples </a:t>
            </a:r>
            <a:r>
              <a:rPr lang="en-US" b="0" dirty="0">
                <a:latin typeface="Arial" pitchFamily="34" charset="0"/>
                <a:cs typeface="Arial" pitchFamily="34" charset="0"/>
              </a:rPr>
              <a:t>to illustrate</a:t>
            </a:r>
            <a:r>
              <a:rPr lang="en-US" b="0" baseline="0" dirty="0">
                <a:latin typeface="Arial" pitchFamily="34" charset="0"/>
                <a:cs typeface="Arial" pitchFamily="34" charset="0"/>
              </a:rPr>
              <a:t> this concept</a:t>
            </a:r>
            <a:r>
              <a:rPr lang="en-US" b="0" dirty="0">
                <a:latin typeface="Arial" pitchFamily="34" charset="0"/>
                <a:cs typeface="Arial" pitchFamily="34" charset="0"/>
              </a:rPr>
              <a:t>.</a:t>
            </a:r>
          </a:p>
          <a:p>
            <a:endParaRPr lang="en-US" dirty="0">
              <a:latin typeface="Arial" pitchFamily="34" charset="0"/>
              <a:cs typeface="Arial"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C2D26EA-E366-4025-8779-552970E5CC7A}" type="slidenum">
              <a:rPr lang="en-US"/>
              <a:pPr/>
              <a:t>252</a:t>
            </a:fld>
            <a:endParaRPr lang="en-US"/>
          </a:p>
        </p:txBody>
      </p:sp>
      <p:sp>
        <p:nvSpPr>
          <p:cNvPr id="49155" name="Rectangle 2"/>
          <p:cNvSpPr>
            <a:spLocks noGrp="1" noRot="1" noChangeAspect="1" noChangeArrowheads="1" noTextEdit="1"/>
          </p:cNvSpPr>
          <p:nvPr>
            <p:ph type="sldImg"/>
          </p:nvPr>
        </p:nvSpPr>
        <p:spPr>
          <a:xfrm>
            <a:off x="1295400" y="795338"/>
            <a:ext cx="4268788" cy="3203575"/>
          </a:xfrm>
          <a:ln/>
        </p:spPr>
      </p:sp>
      <p:sp>
        <p:nvSpPr>
          <p:cNvPr id="49156" name="Rectangle 3"/>
          <p:cNvSpPr>
            <a:spLocks noGrp="1" noChangeArrowheads="1"/>
          </p:cNvSpPr>
          <p:nvPr>
            <p:ph type="body" idx="1"/>
          </p:nvPr>
        </p:nvSpPr>
        <p:spPr>
          <a:xfrm>
            <a:off x="914400" y="4357849"/>
            <a:ext cx="5029200" cy="4133349"/>
          </a:xfrm>
          <a:noFill/>
          <a:ln/>
        </p:spPr>
        <p:txBody>
          <a:bodyPr/>
          <a:lstStyle/>
          <a:p>
            <a:pPr eaLnBrk="1" hangingPunct="1"/>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08D3A0-35C7-4F3E-A2ED-51523E880960}" type="slidenum">
              <a:rPr lang="en-US"/>
              <a:pPr/>
              <a:t>258</a:t>
            </a:fld>
            <a:endParaRPr lang="en-US"/>
          </a:p>
        </p:txBody>
      </p:sp>
      <p:sp>
        <p:nvSpPr>
          <p:cNvPr id="29698" name="Rectangle 2"/>
          <p:cNvSpPr>
            <a:spLocks noGrp="1" noRot="1" noChangeAspect="1" noChangeArrowheads="1" noTextEdit="1"/>
          </p:cNvSpPr>
          <p:nvPr>
            <p:ph type="sldImg"/>
          </p:nvPr>
        </p:nvSpPr>
        <p:spPr>
          <a:xfrm>
            <a:off x="1146175" y="685800"/>
            <a:ext cx="4570413" cy="3429000"/>
          </a:xfrm>
          <a:ln/>
        </p:spPr>
      </p:sp>
      <p:sp>
        <p:nvSpPr>
          <p:cNvPr id="29699" name="Rectangle 3"/>
          <p:cNvSpPr>
            <a:spLocks noGrp="1" noChangeArrowheads="1"/>
          </p:cNvSpPr>
          <p:nvPr>
            <p:ph type="body" idx="1"/>
          </p:nvPr>
        </p:nvSpPr>
        <p:spPr/>
        <p:txBody>
          <a:bodyPr/>
          <a:lstStyle/>
          <a:p>
            <a:r>
              <a:rPr lang="en-US" sz="1200" dirty="0">
                <a:latin typeface="Arial" pitchFamily="34" charset="0"/>
                <a:cs typeface="Arial" pitchFamily="34" charset="0"/>
              </a:rPr>
              <a:t>As we mentioned, in observational</a:t>
            </a:r>
            <a:r>
              <a:rPr lang="en-US" sz="1200" baseline="0" dirty="0">
                <a:latin typeface="Arial" pitchFamily="34" charset="0"/>
                <a:cs typeface="Arial" pitchFamily="34" charset="0"/>
              </a:rPr>
              <a:t> studies</a:t>
            </a:r>
            <a:r>
              <a:rPr lang="en-US" sz="1200" dirty="0">
                <a:latin typeface="Arial" pitchFamily="34" charset="0"/>
                <a:cs typeface="Arial" pitchFamily="34" charset="0"/>
              </a:rPr>
              <a:t> exposure status is not assigned, but instead the investigator simply measures exposures and outcomes that are already occurring. These are "real-world" studies because the population under study is simply being observed;</a:t>
            </a:r>
            <a:r>
              <a:rPr lang="en-US" sz="1200" baseline="0" dirty="0">
                <a:latin typeface="Arial" pitchFamily="34" charset="0"/>
                <a:cs typeface="Arial" pitchFamily="34" charset="0"/>
              </a:rPr>
              <a:t> the investigators are not influencing their decisions or exposures</a:t>
            </a:r>
            <a:r>
              <a:rPr lang="en-US" sz="1200" dirty="0">
                <a:latin typeface="Arial" pitchFamily="34" charset="0"/>
                <a:cs typeface="Arial" pitchFamily="34" charset="0"/>
              </a:rPr>
              <a:t>. They are the most common type of study conducted in public health. </a:t>
            </a:r>
          </a:p>
          <a:p>
            <a:endParaRPr lang="en-US" sz="1200" dirty="0">
              <a:latin typeface="Arial" pitchFamily="34" charset="0"/>
              <a:cs typeface="Arial" pitchFamily="34" charset="0"/>
            </a:endParaRPr>
          </a:p>
          <a:p>
            <a:r>
              <a:rPr lang="en-US" sz="1200" dirty="0">
                <a:latin typeface="Arial" pitchFamily="34" charset="0"/>
                <a:cs typeface="Arial" pitchFamily="34" charset="0"/>
              </a:rPr>
              <a:t>There are three main study designs that are used. These are the cross-sectional study, the cohort study, and the case-control study.</a:t>
            </a:r>
          </a:p>
          <a:p>
            <a:endParaRPr lang="en-US" sz="1200" dirty="0">
              <a:latin typeface="Arial" pitchFamily="34" charset="0"/>
              <a:cs typeface="Arial" pitchFamily="34" charset="0"/>
            </a:endParaRPr>
          </a:p>
          <a:p>
            <a:r>
              <a:rPr lang="en-US" sz="1200" dirty="0">
                <a:latin typeface="Arial" pitchFamily="34" charset="0"/>
                <a:cs typeface="Arial" pitchFamily="34" charset="0"/>
              </a:rPr>
              <a:t>In all of these study designs, investigators gather data on an exposure and an outcome that is already occurring (or will occur) in a population of people.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a:t>
            </a:r>
            <a:r>
              <a:rPr lang="en-US" baseline="0" dirty="0"/>
              <a:t> defining what a fomite is, p</a:t>
            </a:r>
            <a:r>
              <a:rPr lang="en-US" dirty="0"/>
              <a:t>rompt participants to give examples of fomites that may be involved in disease transfer before listing examples.</a:t>
            </a:r>
          </a:p>
        </p:txBody>
      </p:sp>
      <p:sp>
        <p:nvSpPr>
          <p:cNvPr id="4" name="Slide Number Placeholder 3"/>
          <p:cNvSpPr>
            <a:spLocks noGrp="1"/>
          </p:cNvSpPr>
          <p:nvPr>
            <p:ph type="sldNum" sz="quarter" idx="10"/>
          </p:nvPr>
        </p:nvSpPr>
        <p:spPr/>
        <p:txBody>
          <a:bodyPr/>
          <a:lstStyle/>
          <a:p>
            <a:fld id="{1564F4F8-1704-164A-AD6F-CE84C4317A5B}" type="slidenum">
              <a:rPr lang="en-US" smtClean="0"/>
              <a:pPr/>
              <a:t>41</a:t>
            </a:fld>
            <a:endParaRPr lang="en-US" dirty="0"/>
          </a:p>
        </p:txBody>
      </p:sp>
    </p:spTree>
    <p:extLst>
      <p:ext uri="{BB962C8B-B14F-4D97-AF65-F5344CB8AC3E}">
        <p14:creationId xmlns:p14="http://schemas.microsoft.com/office/powerpoint/2010/main" val="381393321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114668-A0E3-47F8-9383-35EB19570D20}" type="slidenum">
              <a:rPr lang="en-US"/>
              <a:pPr/>
              <a:t>259</a:t>
            </a:fld>
            <a:endParaRPr lang="en-US"/>
          </a:p>
        </p:txBody>
      </p:sp>
      <p:sp>
        <p:nvSpPr>
          <p:cNvPr id="31746" name="Rectangle 2"/>
          <p:cNvSpPr>
            <a:spLocks noGrp="1" noRot="1" noChangeAspect="1" noChangeArrowheads="1" noTextEdit="1"/>
          </p:cNvSpPr>
          <p:nvPr>
            <p:ph type="sldImg"/>
          </p:nvPr>
        </p:nvSpPr>
        <p:spPr>
          <a:xfrm>
            <a:off x="1146175" y="685800"/>
            <a:ext cx="4570413" cy="3429000"/>
          </a:xfrm>
          <a:ln/>
        </p:spPr>
      </p:sp>
      <p:sp>
        <p:nvSpPr>
          <p:cNvPr id="31747" name="Rectangle 3"/>
          <p:cNvSpPr>
            <a:spLocks noGrp="1" noChangeArrowheads="1"/>
          </p:cNvSpPr>
          <p:nvPr>
            <p:ph type="body" idx="1"/>
          </p:nvPr>
        </p:nvSpPr>
        <p:spPr/>
        <p:txBody>
          <a:bodyPr/>
          <a:lstStyle/>
          <a:p>
            <a:r>
              <a:rPr lang="en-US" dirty="0">
                <a:latin typeface="Arial" pitchFamily="34" charset="0"/>
                <a:cs typeface="Arial" pitchFamily="34" charset="0"/>
              </a:rPr>
              <a:t>A cross-sectional study</a:t>
            </a:r>
            <a:r>
              <a:rPr lang="en-US" baseline="0" dirty="0">
                <a:latin typeface="Arial" pitchFamily="34" charset="0"/>
                <a:cs typeface="Arial" pitchFamily="34" charset="0"/>
              </a:rPr>
              <a:t> collects information about </a:t>
            </a:r>
            <a:r>
              <a:rPr lang="en-US" dirty="0">
                <a:latin typeface="Arial" pitchFamily="34" charset="0"/>
                <a:cs typeface="Arial" pitchFamily="34" charset="0"/>
              </a:rPr>
              <a:t>the exposures and outcomes present in a population at a given point in time. A cross-sectional</a:t>
            </a:r>
            <a:r>
              <a:rPr lang="en-US" baseline="0" dirty="0">
                <a:latin typeface="Arial" pitchFamily="34" charset="0"/>
                <a:cs typeface="Arial" pitchFamily="34" charset="0"/>
              </a:rPr>
              <a:t> study is often described as a snapshot of the exposures and outcomes because both are assessed simultaneously in a population at a given moment in time.</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Most opinion or political polls are also cross-sectional in nature. They assess opinions at one point in time. </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114668-A0E3-47F8-9383-35EB19570D20}" type="slidenum">
              <a:rPr lang="en-US"/>
              <a:pPr/>
              <a:t>260</a:t>
            </a:fld>
            <a:endParaRPr lang="en-US"/>
          </a:p>
        </p:txBody>
      </p:sp>
      <p:sp>
        <p:nvSpPr>
          <p:cNvPr id="31746" name="Rectangle 2"/>
          <p:cNvSpPr>
            <a:spLocks noGrp="1" noRot="1" noChangeAspect="1" noChangeArrowheads="1" noTextEdit="1"/>
          </p:cNvSpPr>
          <p:nvPr>
            <p:ph type="sldImg"/>
          </p:nvPr>
        </p:nvSpPr>
        <p:spPr>
          <a:xfrm>
            <a:off x="1146175" y="685800"/>
            <a:ext cx="4570413" cy="3429000"/>
          </a:xfrm>
          <a:ln/>
        </p:spPr>
      </p:sp>
      <p:sp>
        <p:nvSpPr>
          <p:cNvPr id="31747" name="Rectangle 3"/>
          <p:cNvSpPr>
            <a:spLocks noGrp="1" noChangeArrowheads="1"/>
          </p:cNvSpPr>
          <p:nvPr>
            <p:ph type="body" idx="1"/>
          </p:nvPr>
        </p:nvSpPr>
        <p:spPr/>
        <p:txBody>
          <a:bodyPr/>
          <a:lstStyle/>
          <a:p>
            <a:endParaRPr lang="en-US" dirty="0">
              <a:latin typeface="Arial" pitchFamily="34" charset="0"/>
              <a:cs typeface="Arial"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733992-FFF5-47BC-A84B-E2911B6DB7FB}" type="slidenum">
              <a:rPr lang="en-US"/>
              <a:pPr/>
              <a:t>261</a:t>
            </a:fld>
            <a:endParaRPr lang="en-US"/>
          </a:p>
        </p:txBody>
      </p:sp>
      <p:sp>
        <p:nvSpPr>
          <p:cNvPr id="33794" name="Rectangle 2"/>
          <p:cNvSpPr>
            <a:spLocks noGrp="1" noRot="1" noChangeAspect="1" noChangeArrowheads="1" noTextEdit="1"/>
          </p:cNvSpPr>
          <p:nvPr>
            <p:ph type="sldImg"/>
          </p:nvPr>
        </p:nvSpPr>
        <p:spPr>
          <a:xfrm>
            <a:off x="1146175" y="685800"/>
            <a:ext cx="4570413" cy="3429000"/>
          </a:xfrm>
          <a:ln/>
        </p:spPr>
      </p:sp>
      <p:sp>
        <p:nvSpPr>
          <p:cNvPr id="33795" name="Rectangle 3"/>
          <p:cNvSpPr>
            <a:spLocks noGrp="1" noChangeArrowheads="1"/>
          </p:cNvSpPr>
          <p:nvPr>
            <p:ph type="body" idx="1"/>
          </p:nvPr>
        </p:nvSpPr>
        <p:spPr>
          <a:xfrm>
            <a:off x="838200" y="4343400"/>
            <a:ext cx="5181600" cy="4114800"/>
          </a:xfrm>
        </p:spPr>
        <p:txBody>
          <a:bodyPr/>
          <a:lstStyle/>
          <a:p>
            <a:r>
              <a:rPr lang="en-US" sz="1100" dirty="0">
                <a:cs typeface="Arial" pitchFamily="34" charset="0"/>
              </a:rPr>
              <a:t>A cohort study is another type of observational study design. In a cohort study, members of the study population are in </a:t>
            </a:r>
            <a:r>
              <a:rPr lang="en-US" sz="1100" b="0" dirty="0">
                <a:cs typeface="Arial" pitchFamily="34" charset="0"/>
              </a:rPr>
              <a:t>groups, referred</a:t>
            </a:r>
            <a:r>
              <a:rPr lang="en-US" sz="1100" b="0" baseline="0" dirty="0">
                <a:cs typeface="Arial" pitchFamily="34" charset="0"/>
              </a:rPr>
              <a:t> to as cohorts,</a:t>
            </a:r>
            <a:r>
              <a:rPr lang="en-US" sz="1100" b="1" dirty="0">
                <a:cs typeface="Arial" pitchFamily="34" charset="0"/>
              </a:rPr>
              <a:t> </a:t>
            </a:r>
            <a:r>
              <a:rPr lang="en-US" sz="1100" dirty="0">
                <a:cs typeface="Arial" pitchFamily="34" charset="0"/>
              </a:rPr>
              <a:t>which are usually defined by exposure status. They are categorized as either being exposed or non-exposed (e.g., tobacco smokers vs. non-smokers). </a:t>
            </a:r>
          </a:p>
          <a:p>
            <a:endParaRPr lang="en-US" sz="1100" dirty="0">
              <a:cs typeface="Arial" pitchFamily="34" charset="0"/>
            </a:endParaRPr>
          </a:p>
          <a:p>
            <a:r>
              <a:rPr lang="en-US" sz="1100" dirty="0">
                <a:cs typeface="Arial" pitchFamily="34" charset="0"/>
              </a:rPr>
              <a:t>Exposure status is what investigators are observing in the population; exposure is not assigned. These two groups are then followed over time to determine if they develop a specific health outcome. </a:t>
            </a:r>
            <a:r>
              <a:rPr lang="en-US" sz="1100" b="0" dirty="0">
                <a:cs typeface="Arial" pitchFamily="34" charset="0"/>
              </a:rPr>
              <a:t>For</a:t>
            </a:r>
            <a:r>
              <a:rPr lang="en-US" sz="1100" b="0" baseline="0" dirty="0">
                <a:cs typeface="Arial" pitchFamily="34" charset="0"/>
              </a:rPr>
              <a:t> example, a cohort study might compare people who drink fresh </a:t>
            </a:r>
            <a:r>
              <a:rPr lang="en-US" sz="1100" b="0" baseline="0" dirty="0" err="1">
                <a:cs typeface="Arial" pitchFamily="34" charset="0"/>
              </a:rPr>
              <a:t>nipah</a:t>
            </a:r>
            <a:r>
              <a:rPr lang="en-US" sz="1100" b="0" baseline="0" dirty="0">
                <a:cs typeface="Arial" pitchFamily="34" charset="0"/>
              </a:rPr>
              <a:t> palm sap (the exposed group) to people who do not drink fresh </a:t>
            </a:r>
            <a:r>
              <a:rPr lang="en-US" sz="1100" b="0" baseline="0" dirty="0" err="1">
                <a:cs typeface="Arial" pitchFamily="34" charset="0"/>
              </a:rPr>
              <a:t>nipah</a:t>
            </a:r>
            <a:r>
              <a:rPr lang="en-US" sz="1100" b="0" baseline="0" dirty="0">
                <a:cs typeface="Arial" pitchFamily="34" charset="0"/>
              </a:rPr>
              <a:t> palm sap (the non-exposed group) to determine whether consumption of fresh </a:t>
            </a:r>
            <a:r>
              <a:rPr lang="en-US" sz="1100" b="0" baseline="0" dirty="0" err="1">
                <a:cs typeface="Arial" pitchFamily="34" charset="0"/>
              </a:rPr>
              <a:t>nipah</a:t>
            </a:r>
            <a:r>
              <a:rPr lang="en-US" sz="1100" b="0" baseline="0" dirty="0">
                <a:cs typeface="Arial" pitchFamily="34" charset="0"/>
              </a:rPr>
              <a:t> palm sap increased the risk of infection with </a:t>
            </a:r>
            <a:r>
              <a:rPr lang="en-US" sz="1100" b="0" baseline="0" dirty="0" err="1">
                <a:cs typeface="Arial" pitchFamily="34" charset="0"/>
              </a:rPr>
              <a:t>nipah</a:t>
            </a:r>
            <a:r>
              <a:rPr lang="en-US" sz="1100" b="0" baseline="0" dirty="0">
                <a:cs typeface="Arial" pitchFamily="34" charset="0"/>
              </a:rPr>
              <a:t> virus. </a:t>
            </a:r>
            <a:endParaRPr lang="en-US" sz="1100" b="0" dirty="0">
              <a:cs typeface="Arial" pitchFamily="34" charset="0"/>
            </a:endParaRPr>
          </a:p>
          <a:p>
            <a:endParaRPr lang="en-US" sz="1100" dirty="0">
              <a:cs typeface="Arial" pitchFamily="34" charset="0"/>
            </a:endParaRPr>
          </a:p>
          <a:p>
            <a:r>
              <a:rPr lang="en-US" sz="1100" dirty="0">
                <a:cs typeface="Arial" pitchFamily="34" charset="0"/>
              </a:rPr>
              <a:t>Cohort studies can be prospective. This means that the study population is assessed as being exposed or non-exposed at the beginning of the study, and then they are followed into the future to determine whether or not they eventually develop an outcome.</a:t>
            </a:r>
          </a:p>
          <a:p>
            <a:endParaRPr lang="en-US" sz="1100" dirty="0">
              <a:cs typeface="Arial" pitchFamily="34" charset="0"/>
            </a:endParaRPr>
          </a:p>
          <a:p>
            <a:r>
              <a:rPr lang="en-US" sz="1100" dirty="0">
                <a:cs typeface="Arial" pitchFamily="34" charset="0"/>
              </a:rPr>
              <a:t>A retrospective cohort study is one that assesses an exposure that occurred at some point in the past. This exposure can be determined from records or other documentation. Investigators also determine which members of the study population had a disease outcome of interest. This outcome is documented to occur after the exposure, but still may have already occurred by the time the study is being conducted.</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D02F3-90AD-486F-BFD3-C72D1A01B1F3}" type="slidenum">
              <a:rPr lang="en-US"/>
              <a:pPr/>
              <a:t>262</a:t>
            </a:fld>
            <a:endParaRPr lang="en-US"/>
          </a:p>
        </p:txBody>
      </p:sp>
      <p:sp>
        <p:nvSpPr>
          <p:cNvPr id="35842" name="Rectangle 2"/>
          <p:cNvSpPr>
            <a:spLocks noGrp="1" noRot="1" noChangeAspect="1" noChangeArrowheads="1" noTextEdit="1"/>
          </p:cNvSpPr>
          <p:nvPr>
            <p:ph type="sldImg"/>
          </p:nvPr>
        </p:nvSpPr>
        <p:spPr>
          <a:xfrm>
            <a:off x="1146175" y="685800"/>
            <a:ext cx="4570413" cy="3429000"/>
          </a:xfrm>
          <a:ln/>
        </p:spPr>
      </p:sp>
      <p:sp>
        <p:nvSpPr>
          <p:cNvPr id="35843" name="Rectangle 3"/>
          <p:cNvSpPr>
            <a:spLocks noGrp="1" noChangeArrowheads="1"/>
          </p:cNvSpPr>
          <p:nvPr>
            <p:ph type="body" idx="1"/>
          </p:nvPr>
        </p:nvSpPr>
        <p:spPr/>
        <p:txBody>
          <a:bodyPr/>
          <a:lstStyle/>
          <a:p>
            <a:r>
              <a:rPr lang="en-US" dirty="0">
                <a:latin typeface="Arial" pitchFamily="34" charset="0"/>
                <a:cs typeface="Arial" pitchFamily="34" charset="0"/>
              </a:rPr>
              <a:t>Here is a diagram to help illustrate how cohort studies are designed. There is a population that will be studied, and investigators document whether members of the population are exposed or non-exposed. This exposure status is self-selected (for example, exposure could be drinking fresh </a:t>
            </a:r>
            <a:r>
              <a:rPr lang="en-US" dirty="0" err="1">
                <a:latin typeface="Arial" pitchFamily="34" charset="0"/>
                <a:cs typeface="Arial" pitchFamily="34" charset="0"/>
              </a:rPr>
              <a:t>Nipah</a:t>
            </a:r>
            <a:r>
              <a:rPr lang="en-US" dirty="0">
                <a:latin typeface="Arial" pitchFamily="34" charset="0"/>
                <a:cs typeface="Arial" pitchFamily="34" charset="0"/>
              </a:rPr>
              <a:t> palm sap, or not drinking </a:t>
            </a:r>
            <a:r>
              <a:rPr lang="en-US" dirty="0" err="1">
                <a:latin typeface="Arial" pitchFamily="34" charset="0"/>
                <a:cs typeface="Arial" pitchFamily="34" charset="0"/>
              </a:rPr>
              <a:t>Nipah</a:t>
            </a:r>
            <a:r>
              <a:rPr lang="en-US" dirty="0">
                <a:latin typeface="Arial" pitchFamily="34" charset="0"/>
                <a:cs typeface="Arial" pitchFamily="34" charset="0"/>
              </a:rPr>
              <a:t> palm sap at all).  </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ED02F3-90AD-486F-BFD3-C72D1A01B1F3}" type="slidenum">
              <a:rPr lang="en-US"/>
              <a:pPr/>
              <a:t>263</a:t>
            </a:fld>
            <a:endParaRPr lang="en-US"/>
          </a:p>
        </p:txBody>
      </p:sp>
      <p:sp>
        <p:nvSpPr>
          <p:cNvPr id="35842" name="Rectangle 2"/>
          <p:cNvSpPr>
            <a:spLocks noGrp="1" noRot="1" noChangeAspect="1" noChangeArrowheads="1" noTextEdit="1"/>
          </p:cNvSpPr>
          <p:nvPr>
            <p:ph type="sldImg"/>
          </p:nvPr>
        </p:nvSpPr>
        <p:spPr>
          <a:xfrm>
            <a:off x="1146175" y="685800"/>
            <a:ext cx="4570413" cy="3429000"/>
          </a:xfrm>
          <a:ln/>
        </p:spPr>
      </p:sp>
      <p:sp>
        <p:nvSpPr>
          <p:cNvPr id="35843" name="Rectangle 3"/>
          <p:cNvSpPr>
            <a:spLocks noGrp="1" noChangeArrowheads="1"/>
          </p:cNvSpPr>
          <p:nvPr>
            <p:ph type="body" idx="1"/>
          </p:nvPr>
        </p:nvSpPr>
        <p:spPr/>
        <p:txBody>
          <a:bodyPr/>
          <a:lstStyle/>
          <a:p>
            <a:r>
              <a:rPr lang="en-US" dirty="0">
                <a:latin typeface="Arial" pitchFamily="34" charset="0"/>
                <a:cs typeface="Arial" pitchFamily="34" charset="0"/>
              </a:rPr>
              <a:t>After following the exposed and non-exposed study populations from</a:t>
            </a:r>
            <a:r>
              <a:rPr lang="en-US" baseline="0" dirty="0">
                <a:latin typeface="Arial" pitchFamily="34" charset="0"/>
                <a:cs typeface="Arial" pitchFamily="34" charset="0"/>
              </a:rPr>
              <a:t> the time of exposure forward, </a:t>
            </a:r>
            <a:r>
              <a:rPr lang="en-US" dirty="0">
                <a:latin typeface="Arial" pitchFamily="34" charset="0"/>
                <a:cs typeface="Arial" pitchFamily="34" charset="0"/>
              </a:rPr>
              <a:t>each exposure group is assessed for a disease outcome that occurs after the exposure. </a:t>
            </a:r>
          </a:p>
          <a:p>
            <a:endParaRPr lang="en-US" dirty="0">
              <a:latin typeface="Arial" pitchFamily="34" charset="0"/>
              <a:cs typeface="Arial" pitchFamily="34" charset="0"/>
            </a:endParaRPr>
          </a:p>
          <a:p>
            <a:r>
              <a:rPr lang="en-US" dirty="0">
                <a:latin typeface="Arial" pitchFamily="34" charset="0"/>
                <a:cs typeface="Arial" pitchFamily="34" charset="0"/>
              </a:rPr>
              <a:t>Then, for example,</a:t>
            </a:r>
            <a:r>
              <a:rPr lang="en-US" baseline="0" dirty="0">
                <a:latin typeface="Arial" pitchFamily="34" charset="0"/>
                <a:cs typeface="Arial" pitchFamily="34" charset="0"/>
              </a:rPr>
              <a:t> the observer (epidemiologist) can compare the rates of disease (e.g., </a:t>
            </a:r>
            <a:r>
              <a:rPr lang="en-US" baseline="0" dirty="0" err="1">
                <a:latin typeface="Arial" pitchFamily="34" charset="0"/>
                <a:cs typeface="Arial" pitchFamily="34" charset="0"/>
              </a:rPr>
              <a:t>Nipah</a:t>
            </a:r>
            <a:r>
              <a:rPr lang="en-US" baseline="0" dirty="0">
                <a:latin typeface="Arial" pitchFamily="34" charset="0"/>
                <a:cs typeface="Arial" pitchFamily="34" charset="0"/>
              </a:rPr>
              <a:t> virus infection) in the two groups.</a:t>
            </a:r>
            <a:endParaRPr lang="en-US" dirty="0">
              <a:latin typeface="Arial" pitchFamily="34" charset="0"/>
              <a:cs typeface="Arial"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A5477A-B187-4D3E-9A4C-523F7FFC2CD6}" type="slidenum">
              <a:rPr lang="en-US"/>
              <a:pPr/>
              <a:t>264</a:t>
            </a:fld>
            <a:endParaRPr lang="en-US"/>
          </a:p>
        </p:txBody>
      </p:sp>
      <p:sp>
        <p:nvSpPr>
          <p:cNvPr id="39938" name="Rectangle 2"/>
          <p:cNvSpPr>
            <a:spLocks noGrp="1" noRot="1" noChangeAspect="1" noChangeArrowheads="1" noTextEdit="1"/>
          </p:cNvSpPr>
          <p:nvPr>
            <p:ph type="sldImg"/>
          </p:nvPr>
        </p:nvSpPr>
        <p:spPr>
          <a:xfrm>
            <a:off x="1146175" y="685800"/>
            <a:ext cx="4570413" cy="3429000"/>
          </a:xfrm>
          <a:ln/>
        </p:spPr>
      </p:sp>
      <p:sp>
        <p:nvSpPr>
          <p:cNvPr id="39939" name="Rectangle 3"/>
          <p:cNvSpPr>
            <a:spLocks noGrp="1" noChangeArrowheads="1"/>
          </p:cNvSpPr>
          <p:nvPr>
            <p:ph type="body" idx="1"/>
          </p:nvPr>
        </p:nvSpPr>
        <p:spPr/>
        <p:txBody>
          <a:bodyPr/>
          <a:lstStyle/>
          <a:p>
            <a:r>
              <a:rPr lang="en-US" dirty="0">
                <a:latin typeface="Arial" pitchFamily="34" charset="0"/>
                <a:cs typeface="Arial" pitchFamily="34" charset="0"/>
              </a:rPr>
              <a:t>Case-control studies are the third type of observational study design. </a:t>
            </a:r>
          </a:p>
          <a:p>
            <a:endParaRPr lang="en-US" dirty="0">
              <a:latin typeface="Arial" pitchFamily="34" charset="0"/>
              <a:cs typeface="Arial" pitchFamily="34" charset="0"/>
            </a:endParaRPr>
          </a:p>
          <a:p>
            <a:r>
              <a:rPr lang="en-US" dirty="0">
                <a:latin typeface="Arial" pitchFamily="34" charset="0"/>
                <a:cs typeface="Arial" pitchFamily="34" charset="0"/>
              </a:rPr>
              <a:t>In case-control studies, the study population is grouped by outcome (e.g.,</a:t>
            </a:r>
            <a:r>
              <a:rPr lang="en-US" baseline="0" dirty="0">
                <a:latin typeface="Arial" pitchFamily="34" charset="0"/>
                <a:cs typeface="Arial" pitchFamily="34" charset="0"/>
              </a:rPr>
              <a:t> disease)</a:t>
            </a:r>
            <a:r>
              <a:rPr lang="en-US" dirty="0">
                <a:latin typeface="Arial" pitchFamily="34" charset="0"/>
                <a:cs typeface="Arial" pitchFamily="34" charset="0"/>
              </a:rPr>
              <a:t>.</a:t>
            </a:r>
          </a:p>
          <a:p>
            <a:endParaRPr lang="en-US" dirty="0">
              <a:latin typeface="Arial" pitchFamily="34" charset="0"/>
              <a:cs typeface="Arial" pitchFamily="34" charset="0"/>
            </a:endParaRPr>
          </a:p>
          <a:p>
            <a:r>
              <a:rPr lang="en-US" dirty="0">
                <a:latin typeface="Arial" pitchFamily="34" charset="0"/>
                <a:cs typeface="Arial" pitchFamily="34" charset="0"/>
              </a:rPr>
              <a:t>Cases are individuals who have the outcome (e.g., disease), while controls are individuals who do not have the outcome</a:t>
            </a:r>
            <a:r>
              <a:rPr lang="en-US" baseline="0" dirty="0">
                <a:latin typeface="Arial" pitchFamily="34" charset="0"/>
                <a:cs typeface="Arial" pitchFamily="34" charset="0"/>
              </a:rPr>
              <a:t> (e.g. don’t have the disease) at the time the study begins.</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Then, the past exposure is determined for cases and controls, to see if cases are more likely to have a specific exposure than controls.</a:t>
            </a:r>
          </a:p>
          <a:p>
            <a:endParaRPr lang="en-US" dirty="0">
              <a:latin typeface="Arial" pitchFamily="34" charset="0"/>
              <a:cs typeface="Arial"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E0B36-50F4-493D-A764-ED615B2FF957}" type="slidenum">
              <a:rPr lang="en-US"/>
              <a:pPr/>
              <a:t>265</a:t>
            </a:fld>
            <a:endParaRPr lang="en-US"/>
          </a:p>
        </p:txBody>
      </p:sp>
      <p:sp>
        <p:nvSpPr>
          <p:cNvPr id="41986" name="Rectangle 2"/>
          <p:cNvSpPr>
            <a:spLocks noGrp="1" noRot="1" noChangeAspect="1" noChangeArrowheads="1" noTextEdit="1"/>
          </p:cNvSpPr>
          <p:nvPr>
            <p:ph type="sldImg"/>
          </p:nvPr>
        </p:nvSpPr>
        <p:spPr>
          <a:xfrm>
            <a:off x="1146175" y="685800"/>
            <a:ext cx="4570413" cy="3429000"/>
          </a:xfrm>
          <a:ln/>
        </p:spPr>
      </p:sp>
      <p:sp>
        <p:nvSpPr>
          <p:cNvPr id="41987" name="Rectangle 3"/>
          <p:cNvSpPr>
            <a:spLocks noGrp="1" noChangeArrowheads="1"/>
          </p:cNvSpPr>
          <p:nvPr>
            <p:ph type="body" idx="1"/>
          </p:nvPr>
        </p:nvSpPr>
        <p:spPr/>
        <p:txBody>
          <a:bodyPr/>
          <a:lstStyle/>
          <a:p>
            <a:r>
              <a:rPr lang="en-US" dirty="0">
                <a:latin typeface="Arial" pitchFamily="34" charset="0"/>
                <a:cs typeface="Arial" pitchFamily="34" charset="0"/>
              </a:rPr>
              <a:t>Let’s look at this diagram to help illustrate this point. As in cohort studies, we start with the study population. However, unlike cohort studies, the population is grouped by cases, who have a disease, and controls, who do not have the disease. </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CE0B36-50F4-493D-A764-ED615B2FF957}" type="slidenum">
              <a:rPr lang="en-US"/>
              <a:pPr/>
              <a:t>266</a:t>
            </a:fld>
            <a:endParaRPr lang="en-US"/>
          </a:p>
        </p:txBody>
      </p:sp>
      <p:sp>
        <p:nvSpPr>
          <p:cNvPr id="41986" name="Rectangle 2"/>
          <p:cNvSpPr>
            <a:spLocks noGrp="1" noRot="1" noChangeAspect="1" noChangeArrowheads="1" noTextEdit="1"/>
          </p:cNvSpPr>
          <p:nvPr>
            <p:ph type="sldImg"/>
          </p:nvPr>
        </p:nvSpPr>
        <p:spPr>
          <a:xfrm>
            <a:off x="1146175" y="685800"/>
            <a:ext cx="4570413" cy="3429000"/>
          </a:xfrm>
          <a:ln/>
        </p:spPr>
      </p:sp>
      <p:sp>
        <p:nvSpPr>
          <p:cNvPr id="41987" name="Rectangle 3"/>
          <p:cNvSpPr>
            <a:spLocks noGrp="1" noChangeArrowheads="1"/>
          </p:cNvSpPr>
          <p:nvPr>
            <p:ph type="body" idx="1"/>
          </p:nvPr>
        </p:nvSpPr>
        <p:spPr/>
        <p:txBody>
          <a:bodyPr/>
          <a:lstStyle/>
          <a:p>
            <a:r>
              <a:rPr lang="en-US" dirty="0">
                <a:latin typeface="Arial" pitchFamily="34" charset="0"/>
                <a:cs typeface="Arial" pitchFamily="34" charset="0"/>
              </a:rPr>
              <a:t>Then, both the cases (with disease)</a:t>
            </a:r>
            <a:r>
              <a:rPr lang="en-US" baseline="0" dirty="0">
                <a:latin typeface="Arial" pitchFamily="34" charset="0"/>
                <a:cs typeface="Arial" pitchFamily="34" charset="0"/>
              </a:rPr>
              <a:t> </a:t>
            </a:r>
            <a:r>
              <a:rPr lang="en-US" dirty="0">
                <a:latin typeface="Arial" pitchFamily="34" charset="0"/>
                <a:cs typeface="Arial" pitchFamily="34" charset="0"/>
              </a:rPr>
              <a:t>and the controls (without disease)</a:t>
            </a:r>
            <a:r>
              <a:rPr lang="en-US" baseline="0" dirty="0">
                <a:latin typeface="Arial" pitchFamily="34" charset="0"/>
                <a:cs typeface="Arial" pitchFamily="34" charset="0"/>
              </a:rPr>
              <a:t> </a:t>
            </a:r>
            <a:r>
              <a:rPr lang="en-US" dirty="0">
                <a:latin typeface="Arial" pitchFamily="34" charset="0"/>
                <a:cs typeface="Arial" pitchFamily="34" charset="0"/>
              </a:rPr>
              <a:t>in</a:t>
            </a:r>
            <a:r>
              <a:rPr lang="en-US" baseline="0" dirty="0">
                <a:latin typeface="Arial" pitchFamily="34" charset="0"/>
                <a:cs typeface="Arial" pitchFamily="34" charset="0"/>
              </a:rPr>
              <a:t> the study are</a:t>
            </a:r>
            <a:r>
              <a:rPr lang="en-US" dirty="0">
                <a:latin typeface="Arial" pitchFamily="34" charset="0"/>
                <a:cs typeface="Arial" pitchFamily="34" charset="0"/>
              </a:rPr>
              <a:t> assessed for whether or not they had a specific exposure at some time in the past. </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301ADE6-03DB-4A27-BD7E-55146570C075}" type="slidenum">
              <a:rPr lang="en-US"/>
              <a:pPr/>
              <a:t>267</a:t>
            </a:fld>
            <a:endParaRPr lang="en-US"/>
          </a:p>
        </p:txBody>
      </p:sp>
      <p:sp>
        <p:nvSpPr>
          <p:cNvPr id="46082" name="Rectangle 2"/>
          <p:cNvSpPr>
            <a:spLocks noGrp="1" noRot="1" noChangeAspect="1" noChangeArrowheads="1" noTextEdit="1"/>
          </p:cNvSpPr>
          <p:nvPr>
            <p:ph type="sldImg"/>
          </p:nvPr>
        </p:nvSpPr>
        <p:spPr>
          <a:xfrm>
            <a:off x="1144588" y="685800"/>
            <a:ext cx="4570412" cy="3429000"/>
          </a:xfrm>
          <a:ln/>
        </p:spPr>
      </p:sp>
      <p:sp>
        <p:nvSpPr>
          <p:cNvPr id="46083" name="Rectangle 3"/>
          <p:cNvSpPr>
            <a:spLocks noGrp="1" noChangeArrowheads="1"/>
          </p:cNvSpPr>
          <p:nvPr>
            <p:ph type="body" idx="1"/>
          </p:nvPr>
        </p:nvSpPr>
        <p:spPr/>
        <p:txBody>
          <a:bodyPr/>
          <a:lstStyle/>
          <a:p>
            <a:r>
              <a:rPr lang="en-US" dirty="0">
                <a:cs typeface="Arial" pitchFamily="34" charset="0"/>
              </a:rPr>
              <a:t>So, how do you determine when it is best to assess exposure groups and then determine whether outcomes occur, as in cohort studies?</a:t>
            </a:r>
            <a:r>
              <a:rPr lang="en-US" baseline="0" dirty="0">
                <a:cs typeface="Arial" pitchFamily="34" charset="0"/>
              </a:rPr>
              <a:t> When might it be best t</a:t>
            </a:r>
            <a:r>
              <a:rPr lang="en-US" dirty="0">
                <a:cs typeface="Arial" pitchFamily="34" charset="0"/>
              </a:rPr>
              <a:t>o assess disease status, and then determine whether exposure occurred, as in case-control studies?</a:t>
            </a:r>
          </a:p>
          <a:p>
            <a:endParaRPr lang="en-US" dirty="0">
              <a:cs typeface="Arial" pitchFamily="34" charset="0"/>
            </a:endParaRPr>
          </a:p>
          <a:p>
            <a:r>
              <a:rPr lang="en-US" dirty="0">
                <a:cs typeface="Arial" pitchFamily="34" charset="0"/>
              </a:rPr>
              <a:t>Some basic guidelines are given here. Cost and feasibility are two major components of making this decision. Cohort studies are generally the preferred design when all members of the cohort are easy to identify and to access, such as all workers at a plant, all students at a school, or all ducks on a particular farm. If the entire cohort would be too costly or time-consuming to identify and access, a case-control study is preferred.</a:t>
            </a:r>
          </a:p>
          <a:p>
            <a:endParaRPr lang="en-US" dirty="0">
              <a:cs typeface="Arial" pitchFamily="34" charset="0"/>
            </a:endParaRPr>
          </a:p>
          <a:p>
            <a:r>
              <a:rPr lang="en-US" dirty="0">
                <a:cs typeface="Arial" pitchFamily="34" charset="0"/>
              </a:rPr>
              <a:t>Cohort studies are preferred when you want to study an exposure that is rare in the general population. For example, if you wanted to study a specific pesticide used by agricultural workers, a large group of workers with this exposure could be gathered at one time and followed to see what diseases may occur. </a:t>
            </a:r>
          </a:p>
          <a:p>
            <a:endParaRPr lang="en-US" dirty="0">
              <a:cs typeface="Arial" pitchFamily="34" charset="0"/>
            </a:endParaRPr>
          </a:p>
          <a:p>
            <a:r>
              <a:rPr lang="en-US" dirty="0">
                <a:cs typeface="Arial" pitchFamily="34" charset="0"/>
              </a:rPr>
              <a:t>If you want to study an outcome that is rare, however, a case-control study is the preferred design. A large group of cases can be drawn from medical or other records, and then this group can be investigated to see what exposures might have caused their disease.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B00B87-76B0-414F-850E-EDBFC3016F1F}" type="slidenum">
              <a:rPr lang="en-US"/>
              <a:pPr/>
              <a:t>268</a:t>
            </a:fld>
            <a:endParaRPr lang="en-US"/>
          </a:p>
        </p:txBody>
      </p:sp>
      <p:sp>
        <p:nvSpPr>
          <p:cNvPr id="82946" name="Rectangle 2"/>
          <p:cNvSpPr>
            <a:spLocks noGrp="1" noRot="1" noChangeAspect="1" noChangeArrowheads="1" noTextEdit="1"/>
          </p:cNvSpPr>
          <p:nvPr>
            <p:ph type="sldImg"/>
          </p:nvPr>
        </p:nvSpPr>
        <p:spPr>
          <a:xfrm>
            <a:off x="1146175" y="685800"/>
            <a:ext cx="4570413" cy="3429000"/>
          </a:xfrm>
          <a:ln/>
        </p:spPr>
      </p:sp>
      <p:sp>
        <p:nvSpPr>
          <p:cNvPr id="82947" name="Rectangle 3"/>
          <p:cNvSpPr>
            <a:spLocks noGrp="1" noChangeArrowheads="1"/>
          </p:cNvSpPr>
          <p:nvPr>
            <p:ph type="body" idx="1"/>
          </p:nvPr>
        </p:nvSpPr>
        <p:spPr/>
        <p:txBody>
          <a:bodyPr/>
          <a:lstStyle/>
          <a:p>
            <a:r>
              <a:rPr lang="en-US" dirty="0">
                <a:cs typeface="Arial" pitchFamily="34" charset="0"/>
              </a:rPr>
              <a:t>Analytic epidemiology is a tool that epidemiologists use to assess the potential causes of disease. It addresses the questions of “why and how” a health</a:t>
            </a:r>
            <a:r>
              <a:rPr lang="en-US" baseline="0" dirty="0">
                <a:cs typeface="Arial" pitchFamily="34" charset="0"/>
              </a:rPr>
              <a:t> problem occurs.</a:t>
            </a:r>
          </a:p>
          <a:p>
            <a:endParaRPr lang="en-US" baseline="0" dirty="0">
              <a:cs typeface="Arial" pitchFamily="34" charset="0"/>
            </a:endParaRPr>
          </a:p>
          <a:p>
            <a:r>
              <a:rPr lang="en-US" dirty="0">
                <a:cs typeface="Arial" pitchFamily="34" charset="0"/>
              </a:rPr>
              <a:t>In experimental studies such as clinical trials, investigators assign exposures to study participants. These</a:t>
            </a:r>
            <a:r>
              <a:rPr lang="en-US" baseline="0" dirty="0">
                <a:cs typeface="Arial" pitchFamily="34" charset="0"/>
              </a:rPr>
              <a:t> can only be used in humans</a:t>
            </a:r>
            <a:r>
              <a:rPr lang="en-US" dirty="0">
                <a:cs typeface="Arial" pitchFamily="34" charset="0"/>
              </a:rPr>
              <a:t> </a:t>
            </a:r>
            <a:r>
              <a:rPr lang="en-US" baseline="0" dirty="0">
                <a:cs typeface="Arial" pitchFamily="34" charset="0"/>
              </a:rPr>
              <a:t>where an exposure is known not to cause harm, and is suspected to be beneficial.  Experimental studies</a:t>
            </a:r>
            <a:r>
              <a:rPr lang="en-US" dirty="0">
                <a:cs typeface="Arial" pitchFamily="34" charset="0"/>
              </a:rPr>
              <a:t> in animals can assign exposures known or suspected to cause harm, but only AFTER REVIEW and APPROVAL of the proposed methodology by official animal care and use committees of whatever organization is conducting the study.</a:t>
            </a:r>
            <a:endParaRPr lang="en-US" baseline="0" dirty="0">
              <a:cs typeface="Arial" pitchFamily="34" charset="0"/>
            </a:endParaRPr>
          </a:p>
          <a:p>
            <a:endParaRPr lang="en-US" baseline="0" dirty="0">
              <a:cs typeface="Arial" pitchFamily="34" charset="0"/>
            </a:endParaRPr>
          </a:p>
          <a:p>
            <a:r>
              <a:rPr lang="en-US" baseline="0" dirty="0">
                <a:cs typeface="Arial" pitchFamily="34" charset="0"/>
              </a:rPr>
              <a:t>Because epidemiologists often study harmful exposures, they use observational studies. </a:t>
            </a:r>
            <a:r>
              <a:rPr lang="en-US" dirty="0">
                <a:cs typeface="Arial" pitchFamily="34" charset="0"/>
              </a:rPr>
              <a:t>In observational studies, investigators observe exposures and outcomes that are already occurring in the study population. </a:t>
            </a:r>
          </a:p>
          <a:p>
            <a:endParaRPr lang="en-US" dirty="0">
              <a:cs typeface="Arial" pitchFamily="34" charset="0"/>
            </a:endParaRPr>
          </a:p>
          <a:p>
            <a:r>
              <a:rPr lang="en-US" dirty="0">
                <a:cs typeface="Arial" pitchFamily="34" charset="0"/>
              </a:rPr>
              <a:t>Commonly used observational</a:t>
            </a:r>
            <a:r>
              <a:rPr lang="en-US" baseline="0" dirty="0">
                <a:cs typeface="Arial" pitchFamily="34" charset="0"/>
              </a:rPr>
              <a:t> study designs are cohort studies and case-control studies. </a:t>
            </a:r>
            <a:endParaRPr lang="en-US" dirty="0">
              <a:cs typeface="Arial" pitchFamily="34" charset="0"/>
            </a:endParaRPr>
          </a:p>
          <a:p>
            <a:endParaRPr lang="en-US" dirty="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E8BD-CFA7-4826-980E-9C514530A992}"/>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121AB077-8FB7-4F74-8A65-4EA57D5CBAC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617E30F-0667-4807-8AC8-5579D11F51AD}"/>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5" name="Footer Placeholder 4">
            <a:extLst>
              <a:ext uri="{FF2B5EF4-FFF2-40B4-BE49-F238E27FC236}">
                <a16:creationId xmlns:a16="http://schemas.microsoft.com/office/drawing/2014/main" id="{5FE786C8-0099-4A10-B1E4-DEC136CAFC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15339F-614C-4728-A725-4CFE128CBD2D}"/>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1854895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D882-BD3B-4374-BAF9-364BDFDFFA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863CBF-FA62-485C-83AF-700D5C4F32E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7AA334-A64A-4088-A4C2-B7C6C9A57A12}"/>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5" name="Footer Placeholder 4">
            <a:extLst>
              <a:ext uri="{FF2B5EF4-FFF2-40B4-BE49-F238E27FC236}">
                <a16:creationId xmlns:a16="http://schemas.microsoft.com/office/drawing/2014/main" id="{ED6D84BB-5A16-4737-98E0-2EC41A074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65CF0F-0E5E-4F31-90C3-7B359CADEF4E}"/>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11427014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5A2C78-66B4-4E41-A88F-F417C3C7A2B5}"/>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EFB21B0-923E-42F8-8820-26C1EF87A231}"/>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278621-97E1-4F60-9B04-404B3BCDF4A9}"/>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5" name="Footer Placeholder 4">
            <a:extLst>
              <a:ext uri="{FF2B5EF4-FFF2-40B4-BE49-F238E27FC236}">
                <a16:creationId xmlns:a16="http://schemas.microsoft.com/office/drawing/2014/main" id="{4C31FFF3-EF8C-4D37-B101-0FD31BF1DF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0D9D93-3CC2-467C-9C94-D368BA632B9E}"/>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2240852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2E7BE3-95EC-4373-A68E-96AA66C7BE09}" type="slidenum">
              <a:rPr lang="en-US"/>
              <a:pPr>
                <a:defRPr/>
              </a:pPr>
              <a:t>‹#›</a:t>
            </a:fld>
            <a:endParaRPr lang="en-US"/>
          </a:p>
        </p:txBody>
      </p:sp>
    </p:spTree>
    <p:extLst>
      <p:ext uri="{BB962C8B-B14F-4D97-AF65-F5344CB8AC3E}">
        <p14:creationId xmlns:p14="http://schemas.microsoft.com/office/powerpoint/2010/main" val="41874101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457200" y="6245225"/>
            <a:ext cx="2133600" cy="476250"/>
          </a:xfrm>
          <a:prstGeom prst="rect">
            <a:avLst/>
          </a:prstGeo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a:prstGeom prst="rect">
            <a:avLst/>
          </a:prstGeo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a:prstGeom prst="rect">
            <a:avLst/>
          </a:prstGeom>
        </p:spPr>
        <p:txBody>
          <a:bodyPr/>
          <a:lstStyle>
            <a:lvl1pPr>
              <a:defRPr/>
            </a:lvl1pPr>
          </a:lstStyle>
          <a:p>
            <a:fld id="{2C0D320F-253A-4983-ADBF-E4A996871F8B}" type="slidenum">
              <a:rPr lang="en-US"/>
              <a:pPr/>
              <a:t>‹#›</a:t>
            </a:fld>
            <a:endParaRPr lang="en-US"/>
          </a:p>
        </p:txBody>
      </p:sp>
    </p:spTree>
    <p:extLst>
      <p:ext uri="{BB962C8B-B14F-4D97-AF65-F5344CB8AC3E}">
        <p14:creationId xmlns:p14="http://schemas.microsoft.com/office/powerpoint/2010/main" val="38490440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B723955-9C34-4EBC-BABA-213B2EFAC7FE}" type="slidenum">
              <a:rPr lang="en-US"/>
              <a:pPr>
                <a:defRPr/>
              </a:pPr>
              <a:t>‹#›</a:t>
            </a:fld>
            <a:endParaRPr lang="en-US"/>
          </a:p>
        </p:txBody>
      </p:sp>
    </p:spTree>
    <p:extLst>
      <p:ext uri="{BB962C8B-B14F-4D97-AF65-F5344CB8AC3E}">
        <p14:creationId xmlns:p14="http://schemas.microsoft.com/office/powerpoint/2010/main" val="23573368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143000"/>
          </a:xfrm>
        </p:spPr>
        <p:txBody>
          <a:bodyPr/>
          <a:lstStyle/>
          <a:p>
            <a:r>
              <a:rPr lang="en-US"/>
              <a:t>Click to edit Master title style</a:t>
            </a:r>
          </a:p>
        </p:txBody>
      </p:sp>
      <p:sp>
        <p:nvSpPr>
          <p:cNvPr id="3" name="Content Placeholder 2"/>
          <p:cNvSpPr>
            <a:spLocks noGrp="1"/>
          </p:cNvSpPr>
          <p:nvPr>
            <p:ph sz="half" idx="1"/>
          </p:nvPr>
        </p:nvSpPr>
        <p:spPr>
          <a:xfrm>
            <a:off x="685800" y="1676400"/>
            <a:ext cx="38100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76400"/>
            <a:ext cx="381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62400"/>
            <a:ext cx="3810000" cy="213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
        <p:nvSpPr>
          <p:cNvPr id="8" name="Rectangle 6"/>
          <p:cNvSpPr>
            <a:spLocks noGrp="1" noChangeArrowheads="1"/>
          </p:cNvSpPr>
          <p:nvPr>
            <p:ph type="sldNum" sz="quarter" idx="12"/>
          </p:nvPr>
        </p:nvSpPr>
        <p:spPr>
          <a:ln/>
        </p:spPr>
        <p:txBody>
          <a:bodyPr/>
          <a:lstStyle>
            <a:lvl1pPr>
              <a:defRPr/>
            </a:lvl1pPr>
          </a:lstStyle>
          <a:p>
            <a:pPr>
              <a:defRPr/>
            </a:pPr>
            <a:fld id="{E59118CF-0BB0-43FB-A984-A10FB51E0EE7}" type="slidenum">
              <a:rPr lang="en-GB"/>
              <a:pPr>
                <a:defRPr/>
              </a:pPr>
              <a:t>‹#›</a:t>
            </a:fld>
            <a:endParaRPr lang="en-GB"/>
          </a:p>
        </p:txBody>
      </p:sp>
    </p:spTree>
    <p:extLst>
      <p:ext uri="{BB962C8B-B14F-4D97-AF65-F5344CB8AC3E}">
        <p14:creationId xmlns:p14="http://schemas.microsoft.com/office/powerpoint/2010/main" val="23520467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pPr>
              <a:defRPr/>
            </a:pPr>
            <a:fld id="{197157DE-471E-432B-AE48-634070DD4E99}" type="slidenum">
              <a:rPr lang="en-US"/>
              <a:pPr>
                <a:defRPr/>
              </a:pPr>
              <a:t>‹#›</a:t>
            </a:fld>
            <a:endParaRPr lang="en-US"/>
          </a:p>
        </p:txBody>
      </p:sp>
    </p:spTree>
    <p:extLst>
      <p:ext uri="{BB962C8B-B14F-4D97-AF65-F5344CB8AC3E}">
        <p14:creationId xmlns:p14="http://schemas.microsoft.com/office/powerpoint/2010/main" val="54587251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C0BA-A735-475E-B205-C8FDC7450CC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C7FB17-A178-4C61-9D4D-13BD252884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6248E0-8DA4-4C53-88F1-35A6DA371769}"/>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5" name="Footer Placeholder 4">
            <a:extLst>
              <a:ext uri="{FF2B5EF4-FFF2-40B4-BE49-F238E27FC236}">
                <a16:creationId xmlns:a16="http://schemas.microsoft.com/office/drawing/2014/main" id="{8F598D50-4D7F-450A-83AD-C416920078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6FD057-F0FB-4858-8C72-7182F592E34A}"/>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36835782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5E0E-6A69-49AE-A9FE-9E1594E91209}"/>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F2E01C9F-7D88-4063-882E-6B2DB871FB9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EBCEE04-2A73-4920-A7B2-33DE70BC228D}"/>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5" name="Footer Placeholder 4">
            <a:extLst>
              <a:ext uri="{FF2B5EF4-FFF2-40B4-BE49-F238E27FC236}">
                <a16:creationId xmlns:a16="http://schemas.microsoft.com/office/drawing/2014/main" id="{26894D4A-E1EF-4E58-A5BA-566C8EC4E4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B33E02-4C19-4422-BC02-C4AEBA9D2E4C}"/>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285966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DC42C-04B3-4EB6-BFAB-908914415A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109220-58B6-4F01-AC76-F969C79E1348}"/>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B5EBCA-3A21-4380-A39C-7C62AFAC292B}"/>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B29E5E5-3824-4A8F-9B09-3B96080E1AF1}"/>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6" name="Footer Placeholder 5">
            <a:extLst>
              <a:ext uri="{FF2B5EF4-FFF2-40B4-BE49-F238E27FC236}">
                <a16:creationId xmlns:a16="http://schemas.microsoft.com/office/drawing/2014/main" id="{E089DF6C-B142-4C28-B6C6-66E58DB65A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7A5EDC-D7B6-4686-B12C-03B259ACFD6E}"/>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3110585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503FF-A344-4D38-B098-8F9650F46FC3}"/>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CCAAFE6-D440-4C23-9812-8B6B040E3A2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AF35458A-33A6-476B-8E90-E40CDDB7163C}"/>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88BBF1-DFF7-4387-9D4B-681749393B9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0CDBFFF-666B-4DB4-A9E4-6B186C97829C}"/>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E64F0A9-C9C5-45E1-8F94-8AD0E1520B8C}"/>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8" name="Footer Placeholder 7">
            <a:extLst>
              <a:ext uri="{FF2B5EF4-FFF2-40B4-BE49-F238E27FC236}">
                <a16:creationId xmlns:a16="http://schemas.microsoft.com/office/drawing/2014/main" id="{66862362-CA3A-4D6D-87B5-E6A260E938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2FF806E-76DC-4C55-A664-8A709F37A309}"/>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785083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454C0-F4CC-42BB-B59B-53813914E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04A02C-B87F-4E44-B034-C0B25997853E}"/>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4" name="Footer Placeholder 3">
            <a:extLst>
              <a:ext uri="{FF2B5EF4-FFF2-40B4-BE49-F238E27FC236}">
                <a16:creationId xmlns:a16="http://schemas.microsoft.com/office/drawing/2014/main" id="{71459DAF-5848-4728-BBE4-1DDA0FCE75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146D971-1711-4649-A6F1-10DD66AFA5A2}"/>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2746705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25C34A-8C1D-4836-BA6A-F7E5AF02CC6B}"/>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3" name="Footer Placeholder 2">
            <a:extLst>
              <a:ext uri="{FF2B5EF4-FFF2-40B4-BE49-F238E27FC236}">
                <a16:creationId xmlns:a16="http://schemas.microsoft.com/office/drawing/2014/main" id="{9B1D8732-CE5D-45DD-ACF8-D100865194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A32A419-3EFA-4159-AC72-AD9B75567B8C}"/>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11692637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840AC-A1CE-41F7-B95D-DB3A07C75C34}"/>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FDD45CD6-35E0-40A5-B3ED-312C2DA9141C}"/>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6D6619-AED1-4F59-880F-FA9CF7CBE1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7698C5DB-D0B4-4A93-89BB-5266DD471888}"/>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6" name="Footer Placeholder 5">
            <a:extLst>
              <a:ext uri="{FF2B5EF4-FFF2-40B4-BE49-F238E27FC236}">
                <a16:creationId xmlns:a16="http://schemas.microsoft.com/office/drawing/2014/main" id="{7734DEA8-63A7-4B24-B430-DFE8C8FF8D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4207AE-A472-4D63-915C-49C339770ECF}"/>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4078996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CAFD1-B2B9-4262-AD06-5D8C1DF06F86}"/>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6670B2E-98AA-484D-B975-F6964B52253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B663719-8012-4AEF-904B-035C51EC43C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69FFC432-BBF8-46AC-8C55-7216521FE6AC}"/>
              </a:ext>
            </a:extLst>
          </p:cNvPr>
          <p:cNvSpPr>
            <a:spLocks noGrp="1"/>
          </p:cNvSpPr>
          <p:nvPr>
            <p:ph type="dt" sz="half" idx="10"/>
          </p:nvPr>
        </p:nvSpPr>
        <p:spPr/>
        <p:txBody>
          <a:bodyPr/>
          <a:lstStyle/>
          <a:p>
            <a:fld id="{48E1AD73-D0A8-4E84-BC49-FD367654469D}" type="datetimeFigureOut">
              <a:rPr lang="en-US" smtClean="0"/>
              <a:pPr/>
              <a:t>11/24/2019</a:t>
            </a:fld>
            <a:endParaRPr lang="en-US"/>
          </a:p>
        </p:txBody>
      </p:sp>
      <p:sp>
        <p:nvSpPr>
          <p:cNvPr id="6" name="Footer Placeholder 5">
            <a:extLst>
              <a:ext uri="{FF2B5EF4-FFF2-40B4-BE49-F238E27FC236}">
                <a16:creationId xmlns:a16="http://schemas.microsoft.com/office/drawing/2014/main" id="{4C16640D-1510-43C5-BEC0-8D1DADA6CF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E55028-237F-40CD-97B5-EAEE1BE86B3D}"/>
              </a:ext>
            </a:extLst>
          </p:cNvPr>
          <p:cNvSpPr>
            <a:spLocks noGrp="1"/>
          </p:cNvSpPr>
          <p:nvPr>
            <p:ph type="sldNum" sz="quarter" idx="12"/>
          </p:nvPr>
        </p:nvSpPr>
        <p:spPr/>
        <p:txBody>
          <a:bodyPr/>
          <a:lstStyle/>
          <a:p>
            <a:fld id="{BF8F432F-6C15-4E04-B2FE-BB18981E7A10}" type="slidenum">
              <a:rPr lang="en-US" smtClean="0"/>
              <a:pPr/>
              <a:t>‹#›</a:t>
            </a:fld>
            <a:endParaRPr lang="en-US"/>
          </a:p>
        </p:txBody>
      </p:sp>
    </p:spTree>
    <p:extLst>
      <p:ext uri="{BB962C8B-B14F-4D97-AF65-F5344CB8AC3E}">
        <p14:creationId xmlns:p14="http://schemas.microsoft.com/office/powerpoint/2010/main" val="1287207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4270F4-C39E-4FFF-94CA-450CE14A860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3BDE5B-EC50-4DB8-AEFD-F7C9E359D19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7F0139-854E-4A65-986A-BE7337A931E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8E1AD73-D0A8-4E84-BC49-FD367654469D}" type="datetimeFigureOut">
              <a:rPr lang="en-US" smtClean="0"/>
              <a:pPr/>
              <a:t>11/24/2019</a:t>
            </a:fld>
            <a:endParaRPr lang="en-US"/>
          </a:p>
        </p:txBody>
      </p:sp>
      <p:sp>
        <p:nvSpPr>
          <p:cNvPr id="5" name="Footer Placeholder 4">
            <a:extLst>
              <a:ext uri="{FF2B5EF4-FFF2-40B4-BE49-F238E27FC236}">
                <a16:creationId xmlns:a16="http://schemas.microsoft.com/office/drawing/2014/main" id="{F48623D4-2D66-4AFB-9CDD-3E1514A47084}"/>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2EC43D-6535-4667-8AFB-03631E7D8D5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8F432F-6C15-4E04-B2FE-BB18981E7A10}" type="slidenum">
              <a:rPr lang="en-US" smtClean="0"/>
              <a:pPr/>
              <a:t>‹#›</a:t>
            </a:fld>
            <a:endParaRPr lang="en-US"/>
          </a:p>
        </p:txBody>
      </p:sp>
    </p:spTree>
    <p:extLst>
      <p:ext uri="{BB962C8B-B14F-4D97-AF65-F5344CB8AC3E}">
        <p14:creationId xmlns:p14="http://schemas.microsoft.com/office/powerpoint/2010/main" val="1541146656"/>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52.png"/><Relationship Id="rId4" Type="http://schemas.openxmlformats.org/officeDocument/2006/relationships/image" Target="../media/image51.png"/></Relationships>
</file>

<file path=ppt/slides/_rels/slide1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6.emf"/><Relationship Id="rId5" Type="http://schemas.openxmlformats.org/officeDocument/2006/relationships/oleObject" Target="../embeddings/oleObject5.bin"/><Relationship Id="rId4" Type="http://schemas.openxmlformats.org/officeDocument/2006/relationships/image" Target="../media/image47.wm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image" Target="../media/image6.emf"/></Relationships>
</file>

<file path=ppt/slides/_rels/slide1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18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60.png"/><Relationship Id="rId5" Type="http://schemas.openxmlformats.org/officeDocument/2006/relationships/image" Target="../media/image59.wmf"/><Relationship Id="rId4" Type="http://schemas.openxmlformats.org/officeDocument/2006/relationships/oleObject" Target="../embeddings/oleObject6.bin"/></Relationships>
</file>

<file path=ppt/slides/_rels/slide18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1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4.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8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1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1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1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1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3" Type="http://schemas.openxmlformats.org/officeDocument/2006/relationships/oleObject" Target="../embeddings/oleObject7.bin"/><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66.emf"/><Relationship Id="rId5" Type="http://schemas.openxmlformats.org/officeDocument/2006/relationships/oleObject" Target="../embeddings/oleObject8.bin"/><Relationship Id="rId4" Type="http://schemas.openxmlformats.org/officeDocument/2006/relationships/image" Target="../media/image65.emf"/></Relationships>
</file>

<file path=ppt/slides/_rels/slide2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image" Target="../media/image67.emf"/></Relationships>
</file>

<file path=ppt/slides/_rels/slide2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vmlDrawing" Target="../drawings/vmlDrawing9.vml"/><Relationship Id="rId6" Type="http://schemas.openxmlformats.org/officeDocument/2006/relationships/image" Target="../media/image74.png"/><Relationship Id="rId5" Type="http://schemas.openxmlformats.org/officeDocument/2006/relationships/oleObject" Target="../embeddings/oleObject11.bin"/><Relationship Id="rId4" Type="http://schemas.openxmlformats.org/officeDocument/2006/relationships/image" Target="../media/image73.png"/></Relationships>
</file>

<file path=ppt/slides/_rels/slide2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2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7.svg"/></Relationships>
</file>

<file path=ppt/slides/_rels/slide2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9.svg"/></Relationships>
</file>

<file path=ppt/slides/_rels/slide2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3.png"/><Relationship Id="rId4" Type="http://schemas.openxmlformats.org/officeDocument/2006/relationships/image" Target="../media/image80.emf"/></Relationships>
</file>

<file path=ppt/slides/_rels/slide23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png"/><Relationship Id="rId4" Type="http://schemas.openxmlformats.org/officeDocument/2006/relationships/image" Target="../media/image81.emf"/></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3.png"/><Relationship Id="rId4" Type="http://schemas.openxmlformats.org/officeDocument/2006/relationships/image" Target="../media/image82.emf"/></Relationships>
</file>

<file path=ppt/slides/_rels/slide2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50.xml.rels><?xml version="1.0" encoding="UTF-8" standalone="yes"?>
<Relationships xmlns="http://schemas.openxmlformats.org/package/2006/relationships"><Relationship Id="rId3" Type="http://schemas.openxmlformats.org/officeDocument/2006/relationships/oleObject" Target="../embeddings/oleObject15.bin"/><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85.emf"/><Relationship Id="rId5" Type="http://schemas.openxmlformats.org/officeDocument/2006/relationships/oleObject" Target="../embeddings/oleObject16.bin"/><Relationship Id="rId4" Type="http://schemas.openxmlformats.org/officeDocument/2006/relationships/image" Target="../media/image84.emf"/></Relationships>
</file>

<file path=ppt/slides/_rels/slide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2.xml"/><Relationship Id="rId1" Type="http://schemas.openxmlformats.org/officeDocument/2006/relationships/slideLayout" Target="../slideLayouts/slideLayout1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2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2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2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2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7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01.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2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epiet.org/course/Presentations/2005/11-%20Infect_Dis_Epidemiology/11-%20Infect_Dis_Epidemiology.ppt" TargetMode="External"/><Relationship Id="rId1" Type="http://schemas.openxmlformats.org/officeDocument/2006/relationships/slideLayout" Target="../slideLayouts/slideLayout6.xml"/></Relationships>
</file>

<file path=ppt/slides/_rels/slide2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5.jpeg"/><Relationship Id="rId1" Type="http://schemas.openxmlformats.org/officeDocument/2006/relationships/slideLayout" Target="../slideLayouts/slideLayout7.xml"/></Relationships>
</file>

<file path=ppt/slides/_rels/slide2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2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2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2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2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2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hs.edu.pk/curriculum/download/lec10-sem1-year1-BMWk3-20120312.doc" TargetMode="External"/><Relationship Id="rId1" Type="http://schemas.openxmlformats.org/officeDocument/2006/relationships/slideLayout" Target="../slideLayouts/slideLayout12.xml"/></Relationships>
</file>

<file path=ppt/slides/_rels/slide2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2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2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ubhealth.ku.dk/epi_en/Uddannelser/fsv7sem/noter/fsv7s-infdisepi-E05-UK-for_home_page.ppt/" TargetMode="External"/><Relationship Id="rId1" Type="http://schemas.openxmlformats.org/officeDocument/2006/relationships/slideLayout" Target="../slideLayouts/slideLayout12.xml"/></Relationships>
</file>

<file path=ppt/slides/_rels/slide3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3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pubhealth.ku.dk/epi_en/Uddannelser/fsv7sem/noter/fsv7s-infdisepi-E05-UK-for_home_page.ppt/" TargetMode="Externa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1.jpeg"/></Relationships>
</file>

<file path=ppt/slides/_rels/slide3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images.google.co.th/imgres?imgurl=http://www.accb.ns.ca/images/bloodtest.jpg&amp;imgrefurl=http://www.accb.ns.ca/bborne.htm&amp;usg=__0nDPL7kb0dkvb0xhrEInmJgpohw=&amp;h=375&amp;w=500&amp;sz=233&amp;hl=th&amp;start=22&amp;um=1&amp;tbnid=owVWY6zbioXSOM:&amp;tbnh=98&amp;tbnw=130&amp;prev=/images?q=bloodborne+transmission&amp;gbv=2&amp;ndsp=20&amp;hl=th&amp;sa=N&amp;start=20&amp;um=1" TargetMode="External"/><Relationship Id="rId5" Type="http://schemas.openxmlformats.org/officeDocument/2006/relationships/image" Target="../media/image19.jpeg"/><Relationship Id="rId10" Type="http://schemas.openxmlformats.org/officeDocument/2006/relationships/image" Target="../media/image3.png"/><Relationship Id="rId4" Type="http://schemas.openxmlformats.org/officeDocument/2006/relationships/image" Target="../media/image18.jpeg"/><Relationship Id="rId9" Type="http://schemas.openxmlformats.org/officeDocument/2006/relationships/image" Target="../media/image22.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7.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w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2.svg"/></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image" Target="../media/image3.png"/><Relationship Id="rId4" Type="http://schemas.openxmlformats.org/officeDocument/2006/relationships/image" Target="../media/image33.emf"/></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image" Target="../media/image34.e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4.vml"/><Relationship Id="rId5" Type="http://schemas.openxmlformats.org/officeDocument/2006/relationships/image" Target="../media/image3.png"/><Relationship Id="rId4" Type="http://schemas.openxmlformats.org/officeDocument/2006/relationships/image" Target="../media/image35.emf"/></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7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b="1" dirty="0"/>
              <a:t>Epidemiology Module     </a:t>
            </a:r>
            <a:br>
              <a:rPr lang="en-US" b="1" dirty="0"/>
            </a:br>
            <a:r>
              <a:rPr lang="en-US" dirty="0"/>
              <a:t>One Health Modules _ </a:t>
            </a:r>
            <a:r>
              <a:rPr lang="en-US" b="1" dirty="0"/>
              <a:t>OHCEA</a:t>
            </a:r>
            <a:br>
              <a:rPr lang="en-US" b="1" dirty="0"/>
            </a:br>
            <a:br>
              <a:rPr lang="en-US" b="1" dirty="0"/>
            </a:br>
            <a:r>
              <a:rPr lang="en-US" sz="2000" b="1" dirty="0"/>
              <a:t>PowerPoint No. 2</a:t>
            </a:r>
          </a:p>
        </p:txBody>
      </p:sp>
      <p:sp>
        <p:nvSpPr>
          <p:cNvPr id="3" name="Subtitle 2"/>
          <p:cNvSpPr>
            <a:spLocks noGrp="1"/>
          </p:cNvSpPr>
          <p:nvPr>
            <p:ph type="subTitle" idx="1"/>
          </p:nvPr>
        </p:nvSpPr>
        <p:spPr>
          <a:xfrm>
            <a:off x="6340927" y="965199"/>
            <a:ext cx="2320472" cy="4927602"/>
          </a:xfrm>
        </p:spPr>
        <p:txBody>
          <a:bodyPr anchor="ctr">
            <a:normAutofit/>
          </a:bodyPr>
          <a:lstStyle/>
          <a:p>
            <a:pPr algn="l"/>
            <a:r>
              <a:rPr lang="en-US" sz="1700" i="1">
                <a:solidFill>
                  <a:srgbClr val="FFFFFF"/>
                </a:solidFill>
              </a:rPr>
              <a:t>The goal of the course is to provide skills to health professionals (pre-service &amp; in-service) </a:t>
            </a:r>
          </a:p>
          <a:p>
            <a:pPr algn="l"/>
            <a:r>
              <a:rPr lang="en-US" sz="1700" i="1">
                <a:solidFill>
                  <a:srgbClr val="FFFFFF"/>
                </a:solidFill>
              </a:rPr>
              <a:t>in order to enable them to analyze and interpret critically information from the health system and health interventions in the community.</a:t>
            </a:r>
          </a:p>
          <a:p>
            <a:pPr algn="l"/>
            <a:endParaRPr lang="en-US" sz="1700">
              <a:solidFill>
                <a:srgbClr val="FFFFFF"/>
              </a:solidFill>
            </a:endParaRPr>
          </a:p>
          <a:p>
            <a:pPr algn="l"/>
            <a:endParaRPr lang="en-US" sz="1700">
              <a:solidFill>
                <a:srgbClr val="FFFFFF"/>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5892799"/>
            <a:ext cx="9113729" cy="885865"/>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z="5000"/>
              <a:t>Epidemiology is</a:t>
            </a:r>
          </a:p>
        </p:txBody>
      </p:sp>
      <p:sp>
        <p:nvSpPr>
          <p:cNvPr id="18435" name="Text Box 3"/>
          <p:cNvSpPr txBox="1">
            <a:spLocks noChangeArrowheads="1"/>
          </p:cNvSpPr>
          <p:nvPr/>
        </p:nvSpPr>
        <p:spPr bwMode="auto">
          <a:xfrm>
            <a:off x="990600" y="3048000"/>
            <a:ext cx="7848600" cy="1463675"/>
          </a:xfrm>
          <a:prstGeom prst="rect">
            <a:avLst/>
          </a:prstGeom>
          <a:noFill/>
          <a:ln w="9525">
            <a:noFill/>
            <a:miter lim="800000"/>
            <a:headEnd/>
            <a:tailEnd/>
          </a:ln>
          <a:effectLst/>
        </p:spPr>
        <p:txBody>
          <a:bodyPr>
            <a:spAutoFit/>
          </a:bodyPr>
          <a:lstStyle/>
          <a:p>
            <a:pPr>
              <a:spcBef>
                <a:spcPct val="50000"/>
              </a:spcBef>
            </a:pPr>
            <a:r>
              <a:rPr lang="en-US" sz="4500" dirty="0"/>
              <a:t>the study of the patterns of disease occurrence.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6808"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806"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i="0">
                <a:effectLst/>
                <a:latin typeface="Comic Sans MS" pitchFamily="66" charset="0"/>
              </a:rPr>
              <a:t>Gender and Communicable Diseases</a:t>
            </a:r>
          </a:p>
        </p:txBody>
      </p:sp>
      <p:sp>
        <p:nvSpPr>
          <p:cNvPr id="76803" name="Rectangle 3"/>
          <p:cNvSpPr>
            <a:spLocks noGrp="1" noChangeArrowheads="1"/>
          </p:cNvSpPr>
          <p:nvPr>
            <p:ph idx="1"/>
          </p:nvPr>
        </p:nvSpPr>
        <p:spPr>
          <a:xfrm>
            <a:off x="4536886" y="802638"/>
            <a:ext cx="4056522" cy="5252722"/>
          </a:xfrm>
        </p:spPr>
        <p:txBody>
          <a:bodyPr anchor="ctr">
            <a:normAutofit/>
          </a:bodyPr>
          <a:lstStyle/>
          <a:p>
            <a:pPr>
              <a:buClr>
                <a:srgbClr val="FF33CC"/>
              </a:buClr>
              <a:buNone/>
            </a:pPr>
            <a:r>
              <a:rPr lang="en-US" dirty="0">
                <a:solidFill>
                  <a:schemeClr val="bg1"/>
                </a:solidFill>
                <a:latin typeface="Comic Sans MS" pitchFamily="66" charset="0"/>
              </a:rPr>
              <a:t> In </a:t>
            </a:r>
            <a:r>
              <a:rPr lang="en-US" b="1" dirty="0">
                <a:solidFill>
                  <a:schemeClr val="bg1"/>
                </a:solidFill>
                <a:latin typeface="Comic Sans MS" pitchFamily="66" charset="0"/>
              </a:rPr>
              <a:t>infectious diseases</a:t>
            </a:r>
          </a:p>
          <a:p>
            <a:pPr>
              <a:buClr>
                <a:srgbClr val="FF33CC"/>
              </a:buClr>
              <a:buFont typeface="Botanical" pitchFamily="2" charset="2"/>
              <a:buNone/>
            </a:pPr>
            <a:endParaRPr lang="en-US" dirty="0">
              <a:solidFill>
                <a:schemeClr val="bg1"/>
              </a:solidFill>
              <a:latin typeface="Comic Sans MS" pitchFamily="66" charset="0"/>
            </a:endParaRPr>
          </a:p>
          <a:p>
            <a:pPr>
              <a:buClr>
                <a:srgbClr val="FFFF00"/>
              </a:buClr>
              <a:buSzPct val="90000"/>
              <a:buFont typeface="Monotype Sorts" pitchFamily="2" charset="2"/>
              <a:buNone/>
            </a:pPr>
            <a:r>
              <a:rPr lang="en-US" b="1" dirty="0">
                <a:solidFill>
                  <a:schemeClr val="bg1"/>
                </a:solidFill>
                <a:latin typeface="Comic Sans MS" pitchFamily="66" charset="0"/>
              </a:rPr>
              <a:t>	Differences are a function of the interaction between biological factors and gender roles and relations.</a:t>
            </a:r>
            <a:endParaRPr lang="en-US" dirty="0">
              <a:solidFill>
                <a:schemeClr val="bg1"/>
              </a:solidFill>
              <a:latin typeface="Comic Sans MS" pitchFamily="66" charset="0"/>
            </a:endParaRPr>
          </a:p>
          <a:p>
            <a:pPr>
              <a:buClr>
                <a:srgbClr val="FFFF00"/>
              </a:buClr>
              <a:buSzPct val="90000"/>
              <a:buFont typeface="Monotype Sorts" pitchFamily="2" charset="2"/>
              <a:buNone/>
            </a:pPr>
            <a:endParaRPr lang="en-US" dirty="0">
              <a:solidFill>
                <a:schemeClr val="bg1"/>
              </a:solidFill>
              <a:latin typeface="Comic Sans MS" pitchFamily="66" charset="0"/>
            </a:endParaRPr>
          </a:p>
          <a:p>
            <a:pPr>
              <a:buClr>
                <a:srgbClr val="990099"/>
              </a:buClr>
              <a:buSzPct val="90000"/>
              <a:buFont typeface="Monotype Sorts" pitchFamily="2" charset="2"/>
              <a:buChar char="w"/>
            </a:pPr>
            <a:r>
              <a:rPr lang="en-US" dirty="0">
                <a:solidFill>
                  <a:schemeClr val="bg1"/>
                </a:solidFill>
                <a:latin typeface="Comic Sans MS" pitchFamily="66" charset="0"/>
              </a:rPr>
              <a:t>Biological factors vary between the sexes and influence susceptibility and immunity to diseases.</a:t>
            </a:r>
          </a:p>
          <a:p>
            <a:pPr>
              <a:buClr>
                <a:srgbClr val="FFFF00"/>
              </a:buClr>
              <a:buSzPct val="90000"/>
              <a:buFont typeface="Monotype Sorts" pitchFamily="2" charset="2"/>
              <a:buNone/>
            </a:pPr>
            <a:endParaRPr lang="en-US" dirty="0">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7457BA41-0C48-4E06-9AE4-BB0169B4ADAB}" type="slidenum">
              <a:rPr lang="en-US" smtClean="0"/>
              <a:pPr>
                <a:spcAft>
                  <a:spcPts val="600"/>
                </a:spcAft>
              </a:pPr>
              <a:t>100</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878"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79875" name="Rectangle 3"/>
          <p:cNvSpPr>
            <a:spLocks noGrp="1" noChangeArrowheads="1"/>
          </p:cNvSpPr>
          <p:nvPr>
            <p:ph idx="1"/>
          </p:nvPr>
        </p:nvSpPr>
        <p:spPr>
          <a:xfrm>
            <a:off x="4536886" y="802638"/>
            <a:ext cx="4056522" cy="5252722"/>
          </a:xfrm>
        </p:spPr>
        <p:txBody>
          <a:bodyPr anchor="ctr">
            <a:normAutofit/>
          </a:bodyPr>
          <a:lstStyle/>
          <a:p>
            <a:pPr>
              <a:buClr>
                <a:srgbClr val="990099"/>
              </a:buClr>
              <a:buSzPct val="115000"/>
              <a:buFont typeface="Monotype Sorts" pitchFamily="2" charset="2"/>
              <a:buChar char="w"/>
            </a:pPr>
            <a:endParaRPr lang="en-US" dirty="0">
              <a:solidFill>
                <a:schemeClr val="bg1"/>
              </a:solidFill>
              <a:latin typeface="Comic Sans MS" pitchFamily="66" charset="0"/>
            </a:endParaRPr>
          </a:p>
          <a:p>
            <a:pPr marL="0" indent="0">
              <a:buClr>
                <a:srgbClr val="990099"/>
              </a:buClr>
              <a:buSzPct val="115000"/>
              <a:buNone/>
            </a:pPr>
            <a:r>
              <a:rPr lang="en-US" dirty="0">
                <a:solidFill>
                  <a:schemeClr val="bg1"/>
                </a:solidFill>
                <a:latin typeface="Comic Sans MS" pitchFamily="66" charset="0"/>
              </a:rPr>
              <a:t>Gender roles and relations influence:</a:t>
            </a:r>
          </a:p>
          <a:p>
            <a:pPr>
              <a:buClr>
                <a:srgbClr val="990099"/>
              </a:buClr>
              <a:buSzPct val="115000"/>
            </a:pPr>
            <a:r>
              <a:rPr lang="en-US" dirty="0">
                <a:solidFill>
                  <a:schemeClr val="bg1"/>
                </a:solidFill>
                <a:latin typeface="Comic Sans MS" pitchFamily="66" charset="0"/>
              </a:rPr>
              <a:t>The degree of exposure to the relevant vectors.</a:t>
            </a:r>
          </a:p>
          <a:p>
            <a:pPr>
              <a:buClr>
                <a:srgbClr val="990099"/>
              </a:buClr>
              <a:buSzPct val="115000"/>
              <a:buFontTx/>
              <a:buNone/>
            </a:pPr>
            <a:endParaRPr lang="en-US" dirty="0">
              <a:solidFill>
                <a:schemeClr val="bg1"/>
              </a:solidFill>
              <a:latin typeface="Comic Sans MS" pitchFamily="66" charset="0"/>
            </a:endParaRPr>
          </a:p>
          <a:p>
            <a:pPr>
              <a:buClr>
                <a:srgbClr val="990099"/>
              </a:buClr>
              <a:buSzPct val="115000"/>
              <a:buFont typeface="Monotype Sorts" pitchFamily="2" charset="2"/>
              <a:buChar char="w"/>
            </a:pPr>
            <a:r>
              <a:rPr lang="en-US" dirty="0">
                <a:solidFill>
                  <a:schemeClr val="bg1"/>
                </a:solidFill>
                <a:latin typeface="Comic Sans MS" pitchFamily="66" charset="0"/>
              </a:rPr>
              <a:t>The access and control of the resources needed  to protect women and men.</a:t>
            </a:r>
          </a:p>
          <a:p>
            <a:pPr>
              <a:buClr>
                <a:srgbClr val="990099"/>
              </a:buClr>
              <a:buSzPct val="115000"/>
              <a:buFont typeface="Monotype Sorts" pitchFamily="2" charset="2"/>
              <a:buChar char="w"/>
            </a:pPr>
            <a:endParaRPr lang="en-US" dirty="0">
              <a:solidFill>
                <a:schemeClr val="bg1"/>
              </a:solidFill>
              <a:latin typeface="Comic Sans MS" pitchFamily="66" charset="0"/>
            </a:endParaRPr>
          </a:p>
          <a:p>
            <a:pPr>
              <a:buClr>
                <a:srgbClr val="990099"/>
              </a:buClr>
              <a:buSzPct val="115000"/>
              <a:buFont typeface="Monotype Sorts" pitchFamily="2" charset="2"/>
              <a:buChar char="w"/>
            </a:pPr>
            <a:endParaRPr lang="en-US" dirty="0">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94088DC8-A0FE-4518-A883-7E03B5188698}" type="slidenum">
              <a:rPr lang="en-US"/>
              <a:pPr>
                <a:spcAft>
                  <a:spcPts val="600"/>
                </a:spcAft>
              </a:pPr>
              <a:t>101</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428" name="Rectangle 4"/>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231426" name="Rectangle 2"/>
          <p:cNvSpPr>
            <a:spLocks noGrp="1" noChangeArrowheads="1"/>
          </p:cNvSpPr>
          <p:nvPr>
            <p:ph idx="1"/>
          </p:nvPr>
        </p:nvSpPr>
        <p:spPr>
          <a:xfrm>
            <a:off x="4536886" y="802638"/>
            <a:ext cx="4056522" cy="5252722"/>
          </a:xfrm>
        </p:spPr>
        <p:txBody>
          <a:bodyPr anchor="ctr">
            <a:normAutofit/>
          </a:bodyPr>
          <a:lstStyle/>
          <a:p>
            <a:pPr marL="515938" indent="-515938">
              <a:buClr>
                <a:srgbClr val="990099"/>
              </a:buClr>
              <a:buSzPct val="115000"/>
              <a:buFont typeface="Monotype Sorts" pitchFamily="2" charset="2"/>
              <a:buChar char="w"/>
            </a:pPr>
            <a:endParaRPr lang="en-US">
              <a:solidFill>
                <a:schemeClr val="bg1"/>
              </a:solidFill>
              <a:latin typeface="Comic Sans MS" pitchFamily="66" charset="0"/>
            </a:endParaRPr>
          </a:p>
          <a:p>
            <a:pPr marL="515938" indent="-515938">
              <a:buClr>
                <a:srgbClr val="990099"/>
              </a:buClr>
              <a:buSzPct val="115000"/>
              <a:buFont typeface="Monotype Sorts" pitchFamily="2" charset="2"/>
              <a:buChar char="w"/>
            </a:pPr>
            <a:r>
              <a:rPr lang="en-US">
                <a:solidFill>
                  <a:schemeClr val="bg1"/>
                </a:solidFill>
                <a:latin typeface="Comic Sans MS" pitchFamily="66" charset="0"/>
              </a:rPr>
              <a:t>Differences between female and male prevalence and incidence rates are difficult to measure since cases in women are more likely to be undetected.</a:t>
            </a:r>
          </a:p>
          <a:p>
            <a:pPr marL="515938" indent="-515938">
              <a:buClr>
                <a:srgbClr val="990099"/>
              </a:buClr>
              <a:buSzPct val="115000"/>
              <a:buFont typeface="Monotype Sorts" pitchFamily="2" charset="2"/>
              <a:buChar char="w"/>
            </a:pPr>
            <a:endParaRPr lang="en-US">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6797D5E5-D3B2-4B2D-9619-F695995BF12A}" type="slidenum">
              <a:rPr lang="en-US"/>
              <a:pPr>
                <a:spcAft>
                  <a:spcPts val="600"/>
                </a:spcAft>
              </a:pPr>
              <a:t>102</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902"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0899" name="Rectangle 3"/>
          <p:cNvSpPr>
            <a:spLocks noGrp="1" noChangeArrowheads="1"/>
          </p:cNvSpPr>
          <p:nvPr>
            <p:ph idx="1"/>
          </p:nvPr>
        </p:nvSpPr>
        <p:spPr>
          <a:xfrm>
            <a:off x="4536886" y="802638"/>
            <a:ext cx="4056522" cy="5252722"/>
          </a:xfrm>
        </p:spPr>
        <p:txBody>
          <a:bodyPr anchor="ctr">
            <a:normAutofit/>
          </a:bodyPr>
          <a:lstStyle/>
          <a:p>
            <a:pPr marL="582613" indent="-582613">
              <a:buClr>
                <a:srgbClr val="FF33CC"/>
              </a:buClr>
              <a:buFont typeface="Botanical" pitchFamily="2" charset="2"/>
              <a:buNone/>
            </a:pPr>
            <a:r>
              <a:rPr lang="en-US" b="1" dirty="0">
                <a:solidFill>
                  <a:schemeClr val="bg1"/>
                </a:solidFill>
                <a:latin typeface="Comic Sans MS" pitchFamily="66" charset="0"/>
              </a:rPr>
              <a:t>  	Even when diseases are shared by both sexes, they may have:</a:t>
            </a:r>
          </a:p>
          <a:p>
            <a:pPr marL="582613" indent="-582613">
              <a:buFontTx/>
              <a:buNone/>
            </a:pPr>
            <a:endParaRPr lang="en-US" dirty="0">
              <a:solidFill>
                <a:schemeClr val="bg1"/>
              </a:solidFill>
              <a:latin typeface="Comic Sans MS" pitchFamily="66" charset="0"/>
            </a:endParaRPr>
          </a:p>
          <a:p>
            <a:pPr marL="582613" indent="-582613">
              <a:buClr>
                <a:srgbClr val="FF33CC"/>
              </a:buClr>
              <a:buSzPct val="105000"/>
              <a:buFont typeface="Botanical" pitchFamily="2" charset="2"/>
              <a:buChar char="n"/>
            </a:pPr>
            <a:r>
              <a:rPr lang="en-US" dirty="0">
                <a:solidFill>
                  <a:schemeClr val="bg1"/>
                </a:solidFill>
                <a:latin typeface="Comic Sans MS" pitchFamily="66" charset="0"/>
              </a:rPr>
              <a:t>different manifestations or natural histories in women and men.</a:t>
            </a:r>
          </a:p>
          <a:p>
            <a:pPr marL="582613" indent="-582613">
              <a:buClr>
                <a:srgbClr val="FF33CC"/>
              </a:buClr>
              <a:buSzPct val="105000"/>
              <a:buFont typeface="Botanical" pitchFamily="2" charset="2"/>
              <a:buChar char="n"/>
            </a:pPr>
            <a:endParaRPr lang="en-US" dirty="0">
              <a:solidFill>
                <a:schemeClr val="bg1"/>
              </a:solidFill>
              <a:latin typeface="Comic Sans MS" pitchFamily="66" charset="0"/>
            </a:endParaRPr>
          </a:p>
          <a:p>
            <a:pPr marL="582613" indent="-582613">
              <a:buClr>
                <a:srgbClr val="FF33CC"/>
              </a:buClr>
              <a:buSzPct val="105000"/>
              <a:buFont typeface="Botanical" pitchFamily="2" charset="2"/>
              <a:buChar char="n"/>
            </a:pPr>
            <a:r>
              <a:rPr lang="en-US" dirty="0">
                <a:solidFill>
                  <a:schemeClr val="bg1"/>
                </a:solidFill>
                <a:latin typeface="Comic Sans MS" pitchFamily="66" charset="0"/>
              </a:rPr>
              <a:t>differences in the severity of their consequences.</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8505C140-6A3F-4306-BC93-748D4E562D8C}" type="slidenum">
              <a:rPr lang="en-US"/>
              <a:pPr>
                <a:spcAft>
                  <a:spcPts val="600"/>
                </a:spcAft>
              </a:pPr>
              <a:t>103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26"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1923" name="Rectangle 3"/>
          <p:cNvSpPr>
            <a:spLocks noGrp="1" noChangeArrowheads="1"/>
          </p:cNvSpPr>
          <p:nvPr>
            <p:ph idx="1"/>
          </p:nvPr>
        </p:nvSpPr>
        <p:spPr>
          <a:xfrm>
            <a:off x="4536886" y="802638"/>
            <a:ext cx="4056522" cy="5252722"/>
          </a:xfrm>
        </p:spPr>
        <p:txBody>
          <a:bodyPr anchor="ctr">
            <a:normAutofit/>
          </a:bodyPr>
          <a:lstStyle/>
          <a:p>
            <a:pPr marL="582613" indent="-582613">
              <a:buClr>
                <a:srgbClr val="FF33CC"/>
              </a:buClr>
              <a:buFont typeface="Botanical" pitchFamily="2" charset="2"/>
              <a:buNone/>
            </a:pPr>
            <a:r>
              <a:rPr lang="en-US" dirty="0">
                <a:solidFill>
                  <a:schemeClr val="bg1"/>
                </a:solidFill>
                <a:latin typeface="Comic Sans MS" pitchFamily="66" charset="0"/>
              </a:rPr>
              <a:t>  </a:t>
            </a:r>
            <a:r>
              <a:rPr lang="en-US" b="1" dirty="0">
                <a:solidFill>
                  <a:schemeClr val="bg1"/>
                </a:solidFill>
                <a:latin typeface="Comic Sans MS" pitchFamily="66" charset="0"/>
              </a:rPr>
              <a:t>For example, malaria:</a:t>
            </a:r>
          </a:p>
          <a:p>
            <a:pPr marL="582613" indent="-582613">
              <a:buClr>
                <a:srgbClr val="FF33CC"/>
              </a:buClr>
              <a:buFont typeface="Botanical" pitchFamily="2" charset="2"/>
              <a:buNone/>
            </a:pPr>
            <a:endParaRPr lang="en-US" dirty="0">
              <a:solidFill>
                <a:schemeClr val="bg1"/>
              </a:solidFill>
              <a:latin typeface="Comic Sans MS" pitchFamily="66" charset="0"/>
            </a:endParaRPr>
          </a:p>
          <a:p>
            <a:pPr marL="582613" indent="-582613">
              <a:buClr>
                <a:srgbClr val="FF33CC"/>
              </a:buClr>
              <a:buSzPct val="120000"/>
              <a:buFont typeface="Monotype Sorts" pitchFamily="2" charset="2"/>
              <a:buChar char="Z"/>
            </a:pPr>
            <a:r>
              <a:rPr lang="en-US" dirty="0">
                <a:solidFill>
                  <a:schemeClr val="bg1"/>
                </a:solidFill>
                <a:latin typeface="Comic Sans MS" pitchFamily="66" charset="0"/>
              </a:rPr>
              <a:t>biologically, women’s immunity is compromised during pregnancy making them more likely to become infected during this period.</a:t>
            </a:r>
          </a:p>
          <a:p>
            <a:pPr marL="582613" indent="-582613">
              <a:buClr>
                <a:srgbClr val="FF33CC"/>
              </a:buClr>
              <a:buSzPct val="120000"/>
              <a:buFont typeface="Monotype Sorts" pitchFamily="2" charset="2"/>
              <a:buChar char="Z"/>
            </a:pPr>
            <a:endParaRPr lang="en-US" dirty="0">
              <a:solidFill>
                <a:schemeClr val="bg1"/>
              </a:solidFill>
              <a:latin typeface="Comic Sans MS" pitchFamily="66" charset="0"/>
            </a:endParaRPr>
          </a:p>
          <a:p>
            <a:pPr marL="582613" indent="-582613">
              <a:buClr>
                <a:srgbClr val="FF33CC"/>
              </a:buClr>
              <a:buSzPct val="120000"/>
              <a:buFont typeface="Monotype Sorts" pitchFamily="2" charset="2"/>
              <a:buChar char="Z"/>
            </a:pPr>
            <a:r>
              <a:rPr lang="en-US" dirty="0">
                <a:solidFill>
                  <a:schemeClr val="bg1"/>
                </a:solidFill>
                <a:latin typeface="Comic Sans MS" pitchFamily="66" charset="0"/>
              </a:rPr>
              <a:t>implies differential severity of the consequences during her lifetime.</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EEE51E92-DCDB-4CFB-9E93-7BFBAD09B2ED}" type="slidenum">
              <a:rPr lang="en-US"/>
              <a:pPr>
                <a:spcAft>
                  <a:spcPts val="600"/>
                </a:spcAft>
              </a:pPr>
              <a:t>104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950"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dirty="0">
                <a:latin typeface="Comic Sans MS" pitchFamily="66" charset="0"/>
              </a:rPr>
              <a:t>Gender and Communicable Diseases</a:t>
            </a:r>
            <a:endParaRPr lang="en-US" sz="2800" b="1" i="0" dirty="0">
              <a:effectLst/>
              <a:latin typeface="Comic Sans MS" pitchFamily="66" charset="0"/>
            </a:endParaRPr>
          </a:p>
        </p:txBody>
      </p:sp>
      <p:sp>
        <p:nvSpPr>
          <p:cNvPr id="82947" name="Rectangle 3"/>
          <p:cNvSpPr>
            <a:spLocks noGrp="1" noChangeArrowheads="1"/>
          </p:cNvSpPr>
          <p:nvPr>
            <p:ph idx="1"/>
          </p:nvPr>
        </p:nvSpPr>
        <p:spPr>
          <a:xfrm>
            <a:off x="4536886" y="802638"/>
            <a:ext cx="4056522" cy="5252722"/>
          </a:xfrm>
        </p:spPr>
        <p:txBody>
          <a:bodyPr anchor="ctr">
            <a:normAutofit/>
          </a:bodyPr>
          <a:lstStyle/>
          <a:p>
            <a:pPr marL="627063" indent="-627063">
              <a:buClr>
                <a:srgbClr val="FF33CC"/>
              </a:buClr>
              <a:buSzPct val="115000"/>
              <a:buFont typeface="Monotype Sorts" pitchFamily="2" charset="2"/>
              <a:buChar char="r"/>
            </a:pPr>
            <a:r>
              <a:rPr lang="en-US" sz="1900" dirty="0">
                <a:solidFill>
                  <a:schemeClr val="bg1"/>
                </a:solidFill>
                <a:latin typeface="Comic Sans MS" pitchFamily="66" charset="0"/>
              </a:rPr>
              <a:t>Malaria during pregnancy is an important cause of maternal mortality, spontaneous abortion and stillbirths.</a:t>
            </a:r>
          </a:p>
          <a:p>
            <a:pPr marL="627063" indent="-627063">
              <a:buClr>
                <a:srgbClr val="FF33CC"/>
              </a:buClr>
              <a:buSzPct val="115000"/>
              <a:buNone/>
            </a:pPr>
            <a:endParaRPr lang="en-US" sz="1900" dirty="0">
              <a:solidFill>
                <a:schemeClr val="bg1"/>
              </a:solidFill>
              <a:latin typeface="Comic Sans MS" pitchFamily="66" charset="0"/>
            </a:endParaRPr>
          </a:p>
          <a:p>
            <a:pPr marL="627063" indent="-627063">
              <a:buClr>
                <a:srgbClr val="FF33CC"/>
              </a:buClr>
              <a:buSzPct val="115000"/>
              <a:buFont typeface="Monotype Sorts" pitchFamily="2" charset="2"/>
              <a:buChar char="r"/>
            </a:pPr>
            <a:r>
              <a:rPr lang="en-US" sz="1900" dirty="0">
                <a:solidFill>
                  <a:schemeClr val="bg1"/>
                </a:solidFill>
                <a:latin typeface="Comic Sans MS" pitchFamily="66" charset="0"/>
              </a:rPr>
              <a:t>Particularly during pregnancy, malaria contributes significantly to the development of chronic anemia.</a:t>
            </a:r>
          </a:p>
          <a:p>
            <a:pPr marL="627063" indent="-627063">
              <a:buClr>
                <a:srgbClr val="FF33CC"/>
              </a:buClr>
              <a:buSzPct val="115000"/>
              <a:buFont typeface="Monotype Sorts" pitchFamily="2" charset="2"/>
              <a:buChar char="r"/>
            </a:pPr>
            <a:endParaRPr lang="en-US" sz="1900" dirty="0">
              <a:solidFill>
                <a:schemeClr val="bg1"/>
              </a:solidFill>
              <a:latin typeface="Comic Sans MS" pitchFamily="66" charset="0"/>
            </a:endParaRPr>
          </a:p>
          <a:p>
            <a:pPr marL="627063" indent="-627063">
              <a:buClr>
                <a:srgbClr val="FFFF00"/>
              </a:buClr>
              <a:buFont typeface="Monotype Sorts" pitchFamily="2" charset="2"/>
              <a:buNone/>
            </a:pPr>
            <a:r>
              <a:rPr lang="en-US" sz="1900" i="1" dirty="0">
                <a:solidFill>
                  <a:schemeClr val="bg1"/>
                </a:solidFill>
                <a:latin typeface="Comic Sans MS" pitchFamily="66" charset="0"/>
              </a:rPr>
              <a:t>	Biological differences between the sexes can produce different health outcomes among women and men when exposed to the same environmental hazard.</a:t>
            </a:r>
            <a:endParaRPr lang="en-US" sz="1900" dirty="0">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C265B27D-D68F-4BD2-9023-15AF2C25E408}" type="slidenum">
              <a:rPr lang="en-US"/>
              <a:pPr>
                <a:spcAft>
                  <a:spcPts val="600"/>
                </a:spcAft>
              </a:pPr>
              <a:t>105</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974"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3971" name="Rectangle 3"/>
          <p:cNvSpPr>
            <a:spLocks noGrp="1" noChangeArrowheads="1"/>
          </p:cNvSpPr>
          <p:nvPr>
            <p:ph idx="1"/>
          </p:nvPr>
        </p:nvSpPr>
        <p:spPr>
          <a:xfrm>
            <a:off x="4536886" y="802638"/>
            <a:ext cx="4056522" cy="5252722"/>
          </a:xfrm>
        </p:spPr>
        <p:txBody>
          <a:bodyPr anchor="ctr">
            <a:normAutofit/>
          </a:bodyPr>
          <a:lstStyle/>
          <a:p>
            <a:pPr>
              <a:buClr>
                <a:srgbClr val="FF33CC"/>
              </a:buClr>
              <a:buFont typeface="Botanical" pitchFamily="2" charset="2"/>
              <a:buChar char="p"/>
            </a:pPr>
            <a:r>
              <a:rPr lang="en-US" b="1" dirty="0">
                <a:solidFill>
                  <a:schemeClr val="bg1"/>
                </a:solidFill>
                <a:latin typeface="Comic Sans MS" pitchFamily="66" charset="0"/>
              </a:rPr>
              <a:t>How and where women and men carry out their daily activities will expose them to disease differentially:</a:t>
            </a:r>
          </a:p>
          <a:p>
            <a:pPr>
              <a:buClr>
                <a:srgbClr val="FF33CC"/>
              </a:buClr>
              <a:buFont typeface="Botanical" pitchFamily="2" charset="2"/>
              <a:buNone/>
            </a:pPr>
            <a:endParaRPr lang="en-US" dirty="0">
              <a:solidFill>
                <a:schemeClr val="bg1"/>
              </a:solidFill>
              <a:latin typeface="Comic Sans MS" pitchFamily="66" charset="0"/>
            </a:endParaRPr>
          </a:p>
          <a:p>
            <a:pPr>
              <a:buClr>
                <a:srgbClr val="990099"/>
              </a:buClr>
              <a:buSzPct val="90000"/>
              <a:buFont typeface="Monotype Sorts" pitchFamily="2" charset="2"/>
              <a:buChar char="k"/>
            </a:pPr>
            <a:r>
              <a:rPr lang="en-US" dirty="0">
                <a:solidFill>
                  <a:schemeClr val="bg1"/>
                </a:solidFill>
                <a:latin typeface="Comic Sans MS" pitchFamily="66" charset="0"/>
              </a:rPr>
              <a:t>women in seclusion</a:t>
            </a:r>
          </a:p>
          <a:p>
            <a:pPr>
              <a:buClr>
                <a:srgbClr val="990099"/>
              </a:buClr>
              <a:buSzPct val="90000"/>
              <a:buFont typeface="Monotype Sorts" pitchFamily="2" charset="2"/>
              <a:buChar char="k"/>
            </a:pPr>
            <a:r>
              <a:rPr lang="en-US" dirty="0">
                <a:solidFill>
                  <a:schemeClr val="bg1"/>
                </a:solidFill>
                <a:latin typeface="Comic Sans MS" pitchFamily="66" charset="0"/>
              </a:rPr>
              <a:t>women’s more extensive clothing</a:t>
            </a:r>
          </a:p>
          <a:p>
            <a:pPr>
              <a:buClr>
                <a:srgbClr val="990099"/>
              </a:buClr>
              <a:buSzPct val="90000"/>
              <a:buFont typeface="Monotype Sorts" pitchFamily="2" charset="2"/>
              <a:buChar char="k"/>
            </a:pPr>
            <a:r>
              <a:rPr lang="en-US" dirty="0">
                <a:solidFill>
                  <a:schemeClr val="bg1"/>
                </a:solidFill>
                <a:latin typeface="Comic Sans MS" pitchFamily="66" charset="0"/>
              </a:rPr>
              <a:t>domestic labor</a:t>
            </a:r>
          </a:p>
          <a:p>
            <a:pPr>
              <a:buClr>
                <a:srgbClr val="990099"/>
              </a:buClr>
              <a:buSzPct val="90000"/>
              <a:buFont typeface="Monotype Sorts" pitchFamily="2" charset="2"/>
              <a:buChar char="k"/>
            </a:pPr>
            <a:r>
              <a:rPr lang="en-US" dirty="0">
                <a:solidFill>
                  <a:schemeClr val="bg1"/>
                </a:solidFill>
                <a:latin typeface="Comic Sans MS" pitchFamily="66" charset="0"/>
              </a:rPr>
              <a:t>water-related domestic work</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3A20D926-DE24-45B3-8535-4D5EB0A18B37}" type="slidenum">
              <a:rPr lang="en-US"/>
              <a:pPr>
                <a:spcAft>
                  <a:spcPts val="600"/>
                </a:spcAft>
              </a:pPr>
              <a:t>106</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998"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4995" name="Rectangle 3"/>
          <p:cNvSpPr>
            <a:spLocks noGrp="1" noChangeArrowheads="1"/>
          </p:cNvSpPr>
          <p:nvPr>
            <p:ph idx="1"/>
          </p:nvPr>
        </p:nvSpPr>
        <p:spPr>
          <a:xfrm>
            <a:off x="4536886" y="802638"/>
            <a:ext cx="4056522" cy="5252722"/>
          </a:xfrm>
        </p:spPr>
        <p:txBody>
          <a:bodyPr anchor="ctr">
            <a:normAutofit/>
          </a:bodyPr>
          <a:lstStyle/>
          <a:p>
            <a:pPr>
              <a:buClr>
                <a:srgbClr val="FF33CC"/>
              </a:buClr>
              <a:buFont typeface="Botanical" pitchFamily="2" charset="2"/>
              <a:buChar char="p"/>
            </a:pPr>
            <a:r>
              <a:rPr lang="en-US" b="1" dirty="0">
                <a:solidFill>
                  <a:schemeClr val="bg1"/>
                </a:solidFill>
                <a:latin typeface="Comic Sans MS" pitchFamily="66" charset="0"/>
              </a:rPr>
              <a:t>   Tuberculosis (TB)</a:t>
            </a:r>
          </a:p>
          <a:p>
            <a:pPr>
              <a:buClr>
                <a:srgbClr val="FF33CC"/>
              </a:buClr>
              <a:buFont typeface="Botanical" pitchFamily="2" charset="2"/>
              <a:buNone/>
            </a:pPr>
            <a:endParaRPr lang="en-US" b="1" dirty="0">
              <a:solidFill>
                <a:schemeClr val="bg1"/>
              </a:solidFill>
              <a:latin typeface="Comic Sans MS" pitchFamily="66" charset="0"/>
            </a:endParaRPr>
          </a:p>
          <a:p>
            <a:pPr>
              <a:buClr>
                <a:srgbClr val="FF33CC"/>
              </a:buClr>
              <a:buFont typeface="Monotype Sorts" pitchFamily="2" charset="2"/>
              <a:buChar char="w"/>
            </a:pPr>
            <a:r>
              <a:rPr lang="en-US" dirty="0">
                <a:solidFill>
                  <a:schemeClr val="bg1"/>
                </a:solidFill>
                <a:latin typeface="Comic Sans MS" pitchFamily="66" charset="0"/>
              </a:rPr>
              <a:t>Official figures show that there are twice as many male cases of TB as female cases.</a:t>
            </a:r>
          </a:p>
          <a:p>
            <a:pPr>
              <a:buClr>
                <a:srgbClr val="FF33CC"/>
              </a:buClr>
              <a:buFont typeface="Monotype Sorts" pitchFamily="2" charset="2"/>
              <a:buChar char="w"/>
            </a:pPr>
            <a:endParaRPr lang="en-US" dirty="0">
              <a:solidFill>
                <a:schemeClr val="bg1"/>
              </a:solidFill>
              <a:latin typeface="Comic Sans MS" pitchFamily="66" charset="0"/>
            </a:endParaRPr>
          </a:p>
          <a:p>
            <a:pPr>
              <a:buClr>
                <a:srgbClr val="FF33CC"/>
              </a:buClr>
              <a:buFont typeface="Monotype Sorts" pitchFamily="2" charset="2"/>
              <a:buChar char="w"/>
            </a:pPr>
            <a:r>
              <a:rPr lang="en-US" dirty="0">
                <a:solidFill>
                  <a:schemeClr val="bg1"/>
                </a:solidFill>
                <a:latin typeface="Comic Sans MS" pitchFamily="66" charset="0"/>
              </a:rPr>
              <a:t>At young ages, the prevalence of infection in boys and girls is similar, but a higher prevalence has been found in men of older ages.</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A8C829C4-0B61-481E-99C6-49BD37A85C19}" type="slidenum">
              <a:rPr lang="en-US"/>
              <a:pPr>
                <a:spcAft>
                  <a:spcPts val="600"/>
                </a:spcAft>
              </a:pPr>
              <a:t>107</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022"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6019" name="Rectangle 3"/>
          <p:cNvSpPr>
            <a:spLocks noGrp="1" noChangeArrowheads="1"/>
          </p:cNvSpPr>
          <p:nvPr>
            <p:ph idx="1"/>
          </p:nvPr>
        </p:nvSpPr>
        <p:spPr>
          <a:xfrm>
            <a:off x="4536886" y="802638"/>
            <a:ext cx="4056522" cy="5252722"/>
          </a:xfrm>
        </p:spPr>
        <p:txBody>
          <a:bodyPr anchor="ctr">
            <a:normAutofit/>
          </a:bodyPr>
          <a:lstStyle/>
          <a:p>
            <a:pPr marL="582613" indent="-582613">
              <a:buClr>
                <a:srgbClr val="F65826"/>
              </a:buClr>
              <a:buSzPct val="130000"/>
              <a:buFont typeface="Monotype Sorts" pitchFamily="2" charset="2"/>
              <a:buChar char="b"/>
            </a:pPr>
            <a:r>
              <a:rPr lang="en-US" dirty="0">
                <a:solidFill>
                  <a:schemeClr val="bg1"/>
                </a:solidFill>
                <a:latin typeface="Comic Sans MS" pitchFamily="66" charset="0"/>
              </a:rPr>
              <a:t>Propensity to develop disease after infection with </a:t>
            </a:r>
            <a:r>
              <a:rPr lang="en-US" i="1" dirty="0">
                <a:solidFill>
                  <a:schemeClr val="bg1"/>
                </a:solidFill>
                <a:latin typeface="Comic Sans MS" pitchFamily="66" charset="0"/>
              </a:rPr>
              <a:t>Mycobacterium tuberculosis </a:t>
            </a:r>
            <a:r>
              <a:rPr lang="en-US" dirty="0">
                <a:solidFill>
                  <a:schemeClr val="bg1"/>
                </a:solidFill>
                <a:latin typeface="Comic Sans MS" pitchFamily="66" charset="0"/>
              </a:rPr>
              <a:t> may be greater among women of reproductive age than among men of the same age.</a:t>
            </a:r>
          </a:p>
          <a:p>
            <a:pPr marL="582613" indent="-582613">
              <a:buClr>
                <a:srgbClr val="990099"/>
              </a:buClr>
              <a:buSzPct val="130000"/>
              <a:buFont typeface="Monotype Sorts" pitchFamily="2" charset="2"/>
              <a:buChar char="b"/>
            </a:pPr>
            <a:endParaRPr lang="en-US" dirty="0">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AEAADE9F-33DF-48FB-8C45-876541EFE63A}" type="slidenum">
              <a:rPr lang="en-US"/>
              <a:pPr>
                <a:spcAft>
                  <a:spcPts val="600"/>
                </a:spcAft>
              </a:pPr>
              <a:t>108</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046"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7043" name="Rectangle 3"/>
          <p:cNvSpPr>
            <a:spLocks noGrp="1" noChangeArrowheads="1"/>
          </p:cNvSpPr>
          <p:nvPr>
            <p:ph idx="1"/>
          </p:nvPr>
        </p:nvSpPr>
        <p:spPr>
          <a:xfrm>
            <a:off x="4536886" y="802638"/>
            <a:ext cx="4056522" cy="5252722"/>
          </a:xfrm>
        </p:spPr>
        <p:txBody>
          <a:bodyPr anchor="ctr">
            <a:normAutofit/>
          </a:bodyPr>
          <a:lstStyle/>
          <a:p>
            <a:pPr marL="627063" indent="-627063">
              <a:buClr>
                <a:srgbClr val="00CC00"/>
              </a:buClr>
              <a:buSzPct val="130000"/>
              <a:buFont typeface="Monotype Sorts" pitchFamily="2" charset="2"/>
              <a:buChar char="k"/>
            </a:pPr>
            <a:r>
              <a:rPr lang="en-US" dirty="0">
                <a:solidFill>
                  <a:schemeClr val="bg1"/>
                </a:solidFill>
                <a:latin typeface="Comic Sans MS" pitchFamily="66" charset="0"/>
              </a:rPr>
              <a:t>Care of </a:t>
            </a:r>
            <a:r>
              <a:rPr lang="en-US" dirty="0" err="1">
                <a:solidFill>
                  <a:schemeClr val="bg1"/>
                </a:solidFill>
                <a:latin typeface="Comic Sans MS" pitchFamily="66" charset="0"/>
              </a:rPr>
              <a:t>dependants</a:t>
            </a:r>
            <a:r>
              <a:rPr lang="en-US" dirty="0">
                <a:solidFill>
                  <a:schemeClr val="bg1"/>
                </a:solidFill>
                <a:latin typeface="Comic Sans MS" pitchFamily="66" charset="0"/>
              </a:rPr>
              <a:t> may also increase women’s risk of contracting particular diseases.</a:t>
            </a:r>
          </a:p>
          <a:p>
            <a:pPr marL="627063" indent="-627063">
              <a:buClr>
                <a:srgbClr val="00CC00"/>
              </a:buClr>
              <a:buSzPct val="130000"/>
              <a:buFont typeface="Monotype Sorts" pitchFamily="2" charset="2"/>
              <a:buChar char="k"/>
            </a:pPr>
            <a:endParaRPr lang="en-US" dirty="0">
              <a:solidFill>
                <a:schemeClr val="bg1"/>
              </a:solidFill>
              <a:latin typeface="Comic Sans MS" pitchFamily="66" charset="0"/>
            </a:endParaRPr>
          </a:p>
          <a:p>
            <a:pPr marL="627063" indent="-627063">
              <a:buClr>
                <a:srgbClr val="00CC00"/>
              </a:buClr>
              <a:buSzPct val="130000"/>
              <a:buFont typeface="Monotype Sorts" pitchFamily="2" charset="2"/>
              <a:buChar char="k"/>
            </a:pPr>
            <a:r>
              <a:rPr lang="en-US" dirty="0">
                <a:solidFill>
                  <a:schemeClr val="bg1"/>
                </a:solidFill>
                <a:latin typeface="Comic Sans MS" pitchFamily="66" charset="0"/>
              </a:rPr>
              <a:t>Considerable evidence exists that indicate women are hampered in their use of health services by:</a:t>
            </a:r>
          </a:p>
          <a:p>
            <a:pPr marL="627063" indent="-627063">
              <a:buClr>
                <a:srgbClr val="990099"/>
              </a:buClr>
              <a:buFont typeface="Monotype Sorts" pitchFamily="2" charset="2"/>
              <a:buChar char="w"/>
            </a:pPr>
            <a:endParaRPr lang="en-US" dirty="0">
              <a:solidFill>
                <a:schemeClr val="bg1"/>
              </a:solidFill>
              <a:latin typeface="Comic Sans MS" pitchFamily="66" charset="0"/>
            </a:endParaRPr>
          </a:p>
          <a:p>
            <a:pPr marL="627063" indent="-627063">
              <a:buClr>
                <a:srgbClr val="00CC00"/>
              </a:buClr>
            </a:pPr>
            <a:r>
              <a:rPr lang="en-US" dirty="0">
                <a:solidFill>
                  <a:schemeClr val="bg1"/>
                </a:solidFill>
                <a:latin typeface="Comic Sans MS" pitchFamily="66" charset="0"/>
              </a:rPr>
              <a:t>lack of transport</a:t>
            </a:r>
          </a:p>
          <a:p>
            <a:pPr marL="627063" indent="-627063">
              <a:buClr>
                <a:srgbClr val="990099"/>
              </a:buClr>
              <a:buFont typeface="Monotype Sorts" pitchFamily="2" charset="2"/>
              <a:buChar char="w"/>
            </a:pPr>
            <a:endParaRPr lang="en-US" dirty="0">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D2BF8825-B7B1-4EDF-8FE9-1FF252D798DB}" type="slidenum">
              <a:rPr lang="en-US"/>
              <a:pPr>
                <a:spcAft>
                  <a:spcPts val="600"/>
                </a:spcAft>
              </a:pPr>
              <a:t>109</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838200" y="2895600"/>
            <a:ext cx="7467600" cy="777875"/>
          </a:xfrm>
          <a:prstGeom prst="rect">
            <a:avLst/>
          </a:prstGeom>
          <a:noFill/>
          <a:ln w="9525">
            <a:noFill/>
            <a:miter lim="800000"/>
            <a:headEnd/>
            <a:tailEnd/>
          </a:ln>
          <a:effectLst/>
        </p:spPr>
        <p:txBody>
          <a:bodyPr>
            <a:spAutoFit/>
          </a:bodyPr>
          <a:lstStyle/>
          <a:p>
            <a:pPr algn="ctr">
              <a:spcBef>
                <a:spcPct val="50000"/>
              </a:spcBef>
            </a:pPr>
            <a:r>
              <a:rPr lang="en-US" sz="4500" dirty="0"/>
              <a:t>identifies the risk factors.</a:t>
            </a:r>
          </a:p>
        </p:txBody>
      </p:sp>
      <p:sp>
        <p:nvSpPr>
          <p:cNvPr id="16387" name="Rectangle 3"/>
          <p:cNvSpPr>
            <a:spLocks noGrp="1" noChangeArrowheads="1"/>
          </p:cNvSpPr>
          <p:nvPr>
            <p:ph type="title"/>
          </p:nvPr>
        </p:nvSpPr>
        <p:spPr/>
        <p:txBody>
          <a:bodyPr/>
          <a:lstStyle/>
          <a:p>
            <a:r>
              <a:rPr lang="en-US" sz="5000"/>
              <a:t>Epidemiology</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070"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8067" name="Rectangle 3"/>
          <p:cNvSpPr>
            <a:spLocks noGrp="1" noChangeArrowheads="1"/>
          </p:cNvSpPr>
          <p:nvPr>
            <p:ph idx="1"/>
          </p:nvPr>
        </p:nvSpPr>
        <p:spPr>
          <a:xfrm>
            <a:off x="4536886" y="802638"/>
            <a:ext cx="4056522" cy="5252722"/>
          </a:xfrm>
        </p:spPr>
        <p:txBody>
          <a:bodyPr anchor="ctr">
            <a:normAutofit/>
          </a:bodyPr>
          <a:lstStyle/>
          <a:p>
            <a:pPr marL="627063" indent="-627063">
              <a:buClr>
                <a:srgbClr val="990099"/>
              </a:buClr>
              <a:buSzPct val="115000"/>
              <a:buFont typeface="Botanical" pitchFamily="2" charset="2"/>
              <a:buChar char="p"/>
            </a:pPr>
            <a:r>
              <a:rPr lang="en-US">
                <a:solidFill>
                  <a:schemeClr val="bg1"/>
                </a:solidFill>
                <a:latin typeface="Comic Sans MS" pitchFamily="66" charset="0"/>
              </a:rPr>
              <a:t>inadequate resources</a:t>
            </a:r>
          </a:p>
          <a:p>
            <a:pPr marL="627063" indent="-627063">
              <a:buClr>
                <a:srgbClr val="990099"/>
              </a:buClr>
              <a:buSzPct val="115000"/>
              <a:buFont typeface="Botanical" pitchFamily="2" charset="2"/>
              <a:buChar char="p"/>
            </a:pPr>
            <a:r>
              <a:rPr lang="en-US">
                <a:solidFill>
                  <a:schemeClr val="bg1"/>
                </a:solidFill>
                <a:latin typeface="Comic Sans MS" pitchFamily="66" charset="0"/>
              </a:rPr>
              <a:t>their husband’s refusal to grant permission</a:t>
            </a:r>
          </a:p>
          <a:p>
            <a:pPr marL="627063" indent="-627063">
              <a:buClr>
                <a:srgbClr val="990099"/>
              </a:buClr>
              <a:buSzPct val="115000"/>
              <a:buFont typeface="Botanical" pitchFamily="2" charset="2"/>
              <a:buChar char="p"/>
            </a:pPr>
            <a:r>
              <a:rPr lang="en-US">
                <a:solidFill>
                  <a:schemeClr val="bg1"/>
                </a:solidFill>
                <a:latin typeface="Comic Sans MS" pitchFamily="66" charset="0"/>
              </a:rPr>
              <a:t>reluctance to expose themselves to health care providers</a:t>
            </a:r>
          </a:p>
          <a:p>
            <a:pPr marL="627063" indent="-627063">
              <a:buClr>
                <a:srgbClr val="990099"/>
              </a:buClr>
              <a:buSzPct val="115000"/>
              <a:buFont typeface="Botanical" pitchFamily="2" charset="2"/>
              <a:buChar char="p"/>
            </a:pPr>
            <a:r>
              <a:rPr lang="en-US" i="1">
                <a:solidFill>
                  <a:schemeClr val="bg1"/>
                </a:solidFill>
                <a:latin typeface="Comic Sans MS" pitchFamily="66" charset="0"/>
              </a:rPr>
              <a:t>	Gender differences in illness behaviour and in societal responses to female and male patients</a:t>
            </a:r>
            <a:r>
              <a:rPr lang="en-US">
                <a:solidFill>
                  <a:schemeClr val="bg1"/>
                </a:solidFill>
                <a:latin typeface="Comic Sans MS" pitchFamily="66" charset="0"/>
              </a:rPr>
              <a:t> </a:t>
            </a:r>
            <a:r>
              <a:rPr lang="en-US" i="1">
                <a:solidFill>
                  <a:schemeClr val="bg1"/>
                </a:solidFill>
                <a:latin typeface="Comic Sans MS" pitchFamily="66" charset="0"/>
              </a:rPr>
              <a:t>often cause women to come later for care</a:t>
            </a:r>
            <a:endParaRPr lang="en-US">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942E0DAD-251D-4852-9A12-74BAE00D6E5D}" type="slidenum">
              <a:rPr lang="en-US"/>
              <a:pPr>
                <a:spcAft>
                  <a:spcPts val="600"/>
                </a:spcAft>
              </a:pPr>
              <a:t>110</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094" name="Rectangle 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89091" name="Rectangle 3"/>
          <p:cNvSpPr>
            <a:spLocks noGrp="1" noChangeArrowheads="1"/>
          </p:cNvSpPr>
          <p:nvPr>
            <p:ph idx="1"/>
          </p:nvPr>
        </p:nvSpPr>
        <p:spPr>
          <a:xfrm>
            <a:off x="4536886" y="802638"/>
            <a:ext cx="4056522" cy="5252722"/>
          </a:xfrm>
        </p:spPr>
        <p:txBody>
          <a:bodyPr anchor="ctr">
            <a:normAutofit/>
          </a:bodyPr>
          <a:lstStyle/>
          <a:p>
            <a:pPr marL="695325" indent="-695325">
              <a:buClr>
                <a:srgbClr val="FF33CC"/>
              </a:buClr>
              <a:buFont typeface="Botanical" pitchFamily="2" charset="2"/>
              <a:buChar char="p"/>
            </a:pPr>
            <a:r>
              <a:rPr lang="en-US" b="1" dirty="0">
                <a:solidFill>
                  <a:schemeClr val="bg1"/>
                </a:solidFill>
                <a:latin typeface="Comic Sans MS" pitchFamily="66" charset="0"/>
              </a:rPr>
              <a:t>HIV and AIDS and Other Sexually Transmitted Diseases (STDs)</a:t>
            </a:r>
          </a:p>
          <a:p>
            <a:pPr marL="695325" indent="-695325">
              <a:buClr>
                <a:srgbClr val="FF33CC"/>
              </a:buClr>
              <a:buFont typeface="Botanical" pitchFamily="2" charset="2"/>
              <a:buNone/>
            </a:pPr>
            <a:endParaRPr lang="en-US" dirty="0">
              <a:solidFill>
                <a:schemeClr val="bg1"/>
              </a:solidFill>
              <a:latin typeface="Comic Sans MS" pitchFamily="66" charset="0"/>
            </a:endParaRPr>
          </a:p>
          <a:p>
            <a:pPr marL="695325" indent="-695325">
              <a:buClr>
                <a:srgbClr val="990099"/>
              </a:buClr>
              <a:buFont typeface="Monotype Sorts" pitchFamily="2" charset="2"/>
              <a:buChar char="u"/>
            </a:pPr>
            <a:r>
              <a:rPr lang="en-US" dirty="0">
                <a:solidFill>
                  <a:schemeClr val="bg1"/>
                </a:solidFill>
                <a:latin typeface="Comic Sans MS" pitchFamily="66" charset="0"/>
              </a:rPr>
              <a:t>STDs continue to be a major cause of distress, disability and sometimes death of both sexes.</a:t>
            </a:r>
          </a:p>
          <a:p>
            <a:pPr marL="695325" indent="-695325">
              <a:buClr>
                <a:srgbClr val="990099"/>
              </a:buClr>
              <a:buFont typeface="Monotype Sorts" pitchFamily="2" charset="2"/>
              <a:buChar char="u"/>
            </a:pPr>
            <a:r>
              <a:rPr lang="en-US" dirty="0">
                <a:solidFill>
                  <a:schemeClr val="bg1"/>
                </a:solidFill>
                <a:latin typeface="Comic Sans MS" pitchFamily="66" charset="0"/>
              </a:rPr>
              <a:t>HIV and AIDS in particular, is continuing to spread, killing millions of women and men in the prime of their lives.</a:t>
            </a:r>
          </a:p>
          <a:p>
            <a:pPr marL="695325" indent="-695325">
              <a:buClr>
                <a:srgbClr val="FFFF00"/>
              </a:buClr>
              <a:buFont typeface="Monotype Sorts" pitchFamily="2" charset="2"/>
              <a:buChar char="w"/>
            </a:pPr>
            <a:endParaRPr lang="en-US" dirty="0">
              <a:solidFill>
                <a:schemeClr val="bg1"/>
              </a:solidFill>
              <a:latin typeface="Comic Sans MS" pitchFamily="66" charset="0"/>
            </a:endParaRP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664C00FE-0798-4997-AD8D-9DFC134AA623}" type="slidenum">
              <a:rPr lang="en-US"/>
              <a:pPr>
                <a:spcAft>
                  <a:spcPts val="600"/>
                </a:spcAft>
              </a:pPr>
              <a:t>111</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24" name="Rectangle 4"/>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107522" name="Rectangle 2"/>
          <p:cNvSpPr>
            <a:spLocks noGrp="1" noChangeArrowheads="1"/>
          </p:cNvSpPr>
          <p:nvPr>
            <p:ph idx="1"/>
          </p:nvPr>
        </p:nvSpPr>
        <p:spPr>
          <a:xfrm>
            <a:off x="4536886" y="802638"/>
            <a:ext cx="4056522" cy="5252722"/>
          </a:xfrm>
        </p:spPr>
        <p:txBody>
          <a:bodyPr anchor="ctr">
            <a:normAutofit/>
          </a:bodyPr>
          <a:lstStyle/>
          <a:p>
            <a:pPr marL="695325" indent="-695325">
              <a:buClr>
                <a:srgbClr val="FF33CC"/>
              </a:buClr>
              <a:buSzPct val="115000"/>
              <a:buFont typeface="Botanical" pitchFamily="2" charset="2"/>
              <a:buChar char="n"/>
            </a:pPr>
            <a:r>
              <a:rPr lang="en-US" dirty="0">
                <a:solidFill>
                  <a:schemeClr val="bg1"/>
                </a:solidFill>
                <a:latin typeface="Comic Sans MS" pitchFamily="66" charset="0"/>
              </a:rPr>
              <a:t>Biologically, the risk of HIV infection during unprotected vaginal intercourse is two to four times higher for women than men.</a:t>
            </a:r>
          </a:p>
          <a:p>
            <a:pPr marL="695325" indent="-695325">
              <a:buClr>
                <a:srgbClr val="FF33CC"/>
              </a:buClr>
              <a:buSzPct val="115000"/>
            </a:pPr>
            <a:r>
              <a:rPr lang="en-US" dirty="0">
                <a:solidFill>
                  <a:schemeClr val="bg1"/>
                </a:solidFill>
                <a:latin typeface="Comic Sans MS" pitchFamily="66" charset="0"/>
              </a:rPr>
              <a:t>Women have a bigger surface area of mucosa exposed to their partner’s sexual secretions during intercourse.</a:t>
            </a:r>
          </a:p>
          <a:p>
            <a:pPr marL="695325" indent="-695325">
              <a:buClr>
                <a:srgbClr val="FF33CC"/>
              </a:buClr>
              <a:buSzPct val="115000"/>
            </a:pPr>
            <a:r>
              <a:rPr lang="en-US" dirty="0">
                <a:solidFill>
                  <a:schemeClr val="bg1"/>
                </a:solidFill>
                <a:latin typeface="Comic Sans MS" pitchFamily="66" charset="0"/>
              </a:rPr>
              <a:t>Semen also contains a higher concentration of HIV than vaginal secretions.</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A8AAFDA1-2B4B-42C4-A005-EC4A679BBDE8}" type="slidenum">
              <a:rPr lang="en-US"/>
              <a:pPr>
                <a:spcAft>
                  <a:spcPts val="600"/>
                </a:spcAft>
              </a:pPr>
              <a:t>112</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548" name="Rectangle 4"/>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108546" name="Rectangle 2"/>
          <p:cNvSpPr>
            <a:spLocks noGrp="1" noChangeArrowheads="1"/>
          </p:cNvSpPr>
          <p:nvPr>
            <p:ph idx="1"/>
          </p:nvPr>
        </p:nvSpPr>
        <p:spPr>
          <a:xfrm>
            <a:off x="4536886" y="802638"/>
            <a:ext cx="4056522" cy="5252722"/>
          </a:xfrm>
        </p:spPr>
        <p:txBody>
          <a:bodyPr anchor="ctr">
            <a:normAutofit/>
          </a:bodyPr>
          <a:lstStyle/>
          <a:p>
            <a:pPr marL="627063" indent="-627063">
              <a:buClr>
                <a:srgbClr val="990099"/>
              </a:buClr>
              <a:buSzPct val="115000"/>
              <a:buFont typeface="Botanical" pitchFamily="2" charset="2"/>
              <a:buChar char="p"/>
            </a:pPr>
            <a:r>
              <a:rPr lang="en-US" sz="1900" dirty="0">
                <a:solidFill>
                  <a:schemeClr val="bg1"/>
                </a:solidFill>
                <a:latin typeface="Comic Sans MS" pitchFamily="66" charset="0"/>
              </a:rPr>
              <a:t>Semen can stay in the vagina for hours after intercourse.</a:t>
            </a:r>
          </a:p>
          <a:p>
            <a:pPr marL="627063" indent="-627063">
              <a:buClr>
                <a:srgbClr val="990099"/>
              </a:buClr>
              <a:buSzPct val="115000"/>
              <a:buFont typeface="Botanical" pitchFamily="2" charset="2"/>
              <a:buChar char="p"/>
            </a:pPr>
            <a:r>
              <a:rPr lang="en-US" sz="1900" dirty="0">
                <a:solidFill>
                  <a:schemeClr val="bg1"/>
                </a:solidFill>
                <a:latin typeface="Comic Sans MS" pitchFamily="66" charset="0"/>
              </a:rPr>
              <a:t>Co-existing STDs increase the risk of HIV infection by three to four times (and in some cases five to six times).</a:t>
            </a:r>
          </a:p>
          <a:p>
            <a:pPr marL="627063" indent="-627063">
              <a:buClr>
                <a:srgbClr val="990099"/>
              </a:buClr>
              <a:buSzPct val="115000"/>
              <a:buFont typeface="Botanical" pitchFamily="2" charset="2"/>
              <a:buChar char="p"/>
            </a:pPr>
            <a:r>
              <a:rPr lang="en-US" sz="1900" dirty="0">
                <a:solidFill>
                  <a:schemeClr val="bg1"/>
                </a:solidFill>
                <a:latin typeface="Comic Sans MS" pitchFamily="66" charset="0"/>
              </a:rPr>
              <a:t>Women are biologically more vulnerable.</a:t>
            </a:r>
          </a:p>
          <a:p>
            <a:pPr marL="627063" indent="-627063">
              <a:buClr>
                <a:srgbClr val="990099"/>
              </a:buClr>
              <a:buSzPct val="115000"/>
              <a:buFont typeface="Botanical" pitchFamily="2" charset="2"/>
              <a:buChar char="p"/>
            </a:pPr>
            <a:r>
              <a:rPr lang="en-US" sz="1900" dirty="0">
                <a:solidFill>
                  <a:schemeClr val="bg1"/>
                </a:solidFill>
                <a:latin typeface="Comic Sans MS" pitchFamily="66" charset="0"/>
              </a:rPr>
              <a:t>50-80% of STDs in women have no symptoms or have symptoms that cannot easily be recognized.</a:t>
            </a:r>
          </a:p>
          <a:p>
            <a:pPr marL="627063" indent="-627063">
              <a:buClr>
                <a:srgbClr val="990099"/>
              </a:buClr>
              <a:buSzPct val="115000"/>
              <a:buFont typeface="Botanical" pitchFamily="2" charset="2"/>
              <a:buChar char="p"/>
            </a:pPr>
            <a:r>
              <a:rPr lang="en-US" sz="1900" dirty="0">
                <a:solidFill>
                  <a:schemeClr val="bg1"/>
                </a:solidFill>
                <a:latin typeface="Comic Sans MS" pitchFamily="66" charset="0"/>
              </a:rPr>
              <a:t>are too ashamed to visit a doctor.</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AD33BA59-2366-456B-8C37-D9DB022AD467}" type="slidenum">
              <a:rPr lang="en-US"/>
              <a:pPr>
                <a:spcAft>
                  <a:spcPts val="600"/>
                </a:spcAft>
              </a:pPr>
              <a:t>113</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620" name="Rectangle 4"/>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chorCtr="1">
            <a:normAutofit/>
          </a:bodyPr>
          <a:lstStyle/>
          <a:p>
            <a:pPr algn="ctr"/>
            <a:r>
              <a:rPr lang="en-US" sz="2800" b="1">
                <a:latin typeface="Comic Sans MS" pitchFamily="66" charset="0"/>
              </a:rPr>
              <a:t>Gender and Communicable Diseases</a:t>
            </a:r>
            <a:endParaRPr lang="en-US" sz="2800" b="1" i="0">
              <a:effectLst/>
              <a:latin typeface="Comic Sans MS" pitchFamily="66" charset="0"/>
            </a:endParaRPr>
          </a:p>
        </p:txBody>
      </p:sp>
      <p:sp>
        <p:nvSpPr>
          <p:cNvPr id="111618" name="Rectangle 2"/>
          <p:cNvSpPr>
            <a:spLocks noGrp="1" noChangeArrowheads="1"/>
          </p:cNvSpPr>
          <p:nvPr>
            <p:ph idx="1"/>
          </p:nvPr>
        </p:nvSpPr>
        <p:spPr>
          <a:xfrm>
            <a:off x="4536886" y="802638"/>
            <a:ext cx="4056522" cy="5252722"/>
          </a:xfrm>
        </p:spPr>
        <p:txBody>
          <a:bodyPr anchor="ctr">
            <a:normAutofit/>
          </a:bodyPr>
          <a:lstStyle/>
          <a:p>
            <a:pPr marL="582613" indent="-582613">
              <a:buClr>
                <a:srgbClr val="FFFF00"/>
              </a:buClr>
              <a:buSzPct val="90000"/>
              <a:buFont typeface="Monotype Sorts" pitchFamily="2" charset="2"/>
              <a:buNone/>
            </a:pPr>
            <a:r>
              <a:rPr lang="en-US" b="1" dirty="0">
                <a:solidFill>
                  <a:schemeClr val="bg1"/>
                </a:solidFill>
                <a:latin typeface="Comic Sans MS" pitchFamily="66" charset="0"/>
              </a:rPr>
              <a:t>	In many societies, sex continues to be defined primarily in terms of male desire with women perceived as passive recipients.</a:t>
            </a:r>
            <a:endParaRPr lang="en-US" dirty="0">
              <a:solidFill>
                <a:schemeClr val="bg1"/>
              </a:solidFill>
              <a:latin typeface="Comic Sans MS" pitchFamily="66" charset="0"/>
            </a:endParaRPr>
          </a:p>
          <a:p>
            <a:pPr marL="582613" indent="-582613">
              <a:buClr>
                <a:srgbClr val="990099"/>
              </a:buClr>
              <a:buSzPct val="105000"/>
              <a:buFont typeface="Monotype Sorts" pitchFamily="2" charset="2"/>
              <a:buChar char="_"/>
            </a:pPr>
            <a:r>
              <a:rPr lang="en-US" dirty="0">
                <a:solidFill>
                  <a:schemeClr val="bg1"/>
                </a:solidFill>
                <a:latin typeface="Comic Sans MS" pitchFamily="66" charset="0"/>
              </a:rPr>
              <a:t>Women may find it difficult to express their own needs.</a:t>
            </a:r>
          </a:p>
          <a:p>
            <a:pPr marL="582613" indent="-582613">
              <a:buClr>
                <a:srgbClr val="990099"/>
              </a:buClr>
              <a:buSzPct val="105000"/>
              <a:buFont typeface="Monotype Sorts" pitchFamily="2" charset="2"/>
              <a:buChar char="_"/>
            </a:pPr>
            <a:r>
              <a:rPr lang="en-US" dirty="0">
                <a:solidFill>
                  <a:schemeClr val="bg1"/>
                </a:solidFill>
                <a:latin typeface="Comic Sans MS" pitchFamily="66" charset="0"/>
              </a:rPr>
              <a:t>Women may find it difficult to assert their wish for safer sex.</a:t>
            </a:r>
          </a:p>
          <a:p>
            <a:pPr marL="582613" indent="-582613">
              <a:buClr>
                <a:srgbClr val="990099"/>
              </a:buClr>
              <a:buSzPct val="105000"/>
              <a:buFont typeface="Monotype Sorts" pitchFamily="2" charset="2"/>
              <a:buChar char="_"/>
            </a:pPr>
            <a:r>
              <a:rPr lang="en-US" dirty="0">
                <a:solidFill>
                  <a:schemeClr val="bg1"/>
                </a:solidFill>
                <a:latin typeface="Comic Sans MS" pitchFamily="66" charset="0"/>
              </a:rPr>
              <a:t>Women may find it difficult to negotiate for their partner’s fidelity or no sex.</a:t>
            </a:r>
          </a:p>
        </p:txBody>
      </p:sp>
      <p:sp>
        <p:nvSpPr>
          <p:cNvPr id="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C9682D4D-74DE-498E-830C-24D269EA1582}" type="slidenum">
              <a:rPr lang="en-US"/>
              <a:pPr>
                <a:spcAft>
                  <a:spcPts val="600"/>
                </a:spcAft>
              </a:pPr>
              <a:t>114</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15716" name="Rectangle 4"/>
          <p:cNvSpPr>
            <a:spLocks noGrp="1" noChangeArrowheads="1"/>
          </p:cNvSpPr>
          <p:nvPr>
            <p:ph type="title"/>
          </p:nvPr>
        </p:nvSpPr>
        <p:spPr>
          <a:xfrm>
            <a:off x="628650" y="963877"/>
            <a:ext cx="2620771" cy="4930246"/>
          </a:xfrm>
        </p:spPr>
        <p:txBody>
          <a:bodyPr lIns="92075" tIns="46038" rIns="92075" bIns="46038" anchorCtr="1">
            <a:normAutofit/>
          </a:bodyPr>
          <a:lstStyle/>
          <a:p>
            <a:pPr algn="r"/>
            <a:r>
              <a:rPr lang="en-US" sz="2800" b="1">
                <a:solidFill>
                  <a:schemeClr val="accent1"/>
                </a:solidFill>
                <a:latin typeface="Comic Sans MS" pitchFamily="66" charset="0"/>
              </a:rPr>
              <a:t>Gender and Communicable Diseases</a:t>
            </a:r>
            <a:endParaRPr lang="en-US" sz="2800" b="1" i="0">
              <a:solidFill>
                <a:schemeClr val="accent1"/>
              </a:solidFill>
              <a:effectLst/>
              <a:latin typeface="Comic Sans MS" pitchFamily="66" charset="0"/>
            </a:endParaRPr>
          </a:p>
        </p:txBody>
      </p:sp>
      <p:sp>
        <p:nvSpPr>
          <p:cNvPr id="115714" name="Rectangle 2"/>
          <p:cNvSpPr>
            <a:spLocks noGrp="1" noChangeArrowheads="1"/>
          </p:cNvSpPr>
          <p:nvPr>
            <p:ph idx="1"/>
          </p:nvPr>
        </p:nvSpPr>
        <p:spPr>
          <a:xfrm>
            <a:off x="3732023" y="963877"/>
            <a:ext cx="4783327" cy="4930246"/>
          </a:xfrm>
        </p:spPr>
        <p:txBody>
          <a:bodyPr anchor="ctr">
            <a:normAutofit/>
          </a:bodyPr>
          <a:lstStyle/>
          <a:p>
            <a:pPr marL="627063" indent="-627063">
              <a:buClr>
                <a:srgbClr val="FF33CC"/>
              </a:buClr>
              <a:buSzPct val="110000"/>
              <a:buFont typeface="Botanical" pitchFamily="2" charset="2"/>
              <a:buChar char="q"/>
            </a:pPr>
            <a:r>
              <a:rPr lang="en-US" dirty="0">
                <a:latin typeface="Comic Sans MS" pitchFamily="66" charset="0"/>
              </a:rPr>
              <a:t>The combination of unequal access to care and the gender gap in medical knowledge contributes to a situation where women in both rich and poor countries have a shorter life expectancy than men after a diagnosis of AIDS.</a:t>
            </a:r>
          </a:p>
        </p:txBody>
      </p:sp>
      <p:sp>
        <p:nvSpPr>
          <p:cNvPr id="6" name="Slide Number Placeholder 5"/>
          <p:cNvSpPr>
            <a:spLocks noGrp="1"/>
          </p:cNvSpPr>
          <p:nvPr>
            <p:ph type="sldNum" sz="quarter" idx="12"/>
          </p:nvPr>
        </p:nvSpPr>
        <p:spPr>
          <a:xfrm>
            <a:off x="7928637" y="6033479"/>
            <a:ext cx="586712" cy="365125"/>
          </a:xfrm>
        </p:spPr>
        <p:txBody>
          <a:bodyPr>
            <a:normAutofit/>
          </a:bodyPr>
          <a:lstStyle/>
          <a:p>
            <a:pPr>
              <a:spcAft>
                <a:spcPts val="600"/>
              </a:spcAft>
            </a:pPr>
            <a:fld id="{6148EE5F-2095-4321-B0A5-32A64FB1431C}" type="slidenum">
              <a:rPr lang="en-US">
                <a:solidFill>
                  <a:schemeClr val="tx1">
                    <a:alpha val="80000"/>
                  </a:schemeClr>
                </a:solidFill>
              </a:rPr>
              <a:pPr>
                <a:spcAft>
                  <a:spcPts val="600"/>
                </a:spcAft>
              </a:pPr>
              <a:t>115</a:t>
            </a:fld>
            <a:endParaRPr lang="en-US">
              <a:solidFill>
                <a:schemeClr val="tx1">
                  <a:alpha val="8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b="1"/>
              <a:t>Goal 4</a:t>
            </a:r>
            <a:r>
              <a:rPr lang="en-US"/>
              <a:t>: To appreciate and value the principles of One Health and its application in emerging pandemics threats</a:t>
            </a:r>
          </a:p>
        </p:txBody>
      </p:sp>
      <p:sp>
        <p:nvSpPr>
          <p:cNvPr id="3" name="Subtitle 2"/>
          <p:cNvSpPr>
            <a:spLocks noGrp="1"/>
          </p:cNvSpPr>
          <p:nvPr>
            <p:ph type="subTitle" idx="1"/>
          </p:nvPr>
        </p:nvSpPr>
        <p:spPr>
          <a:xfrm>
            <a:off x="6340927" y="965199"/>
            <a:ext cx="2320472" cy="4927602"/>
          </a:xfrm>
        </p:spPr>
        <p:txBody>
          <a:bodyPr anchor="ctr">
            <a:normAutofit/>
          </a:bodyPr>
          <a:lstStyle/>
          <a:p>
            <a:pPr algn="l"/>
            <a:r>
              <a:rPr lang="en-US" sz="1600" dirty="0">
                <a:solidFill>
                  <a:srgbClr val="FFFFFF"/>
                </a:solidFill>
              </a:rPr>
              <a:t>By the end of the course, the participants should be able to:</a:t>
            </a:r>
          </a:p>
          <a:p>
            <a:pPr algn="l"/>
            <a:r>
              <a:rPr lang="en-US" sz="1600" dirty="0">
                <a:solidFill>
                  <a:srgbClr val="FFFFFF"/>
                </a:solidFill>
              </a:rPr>
              <a:t> </a:t>
            </a:r>
          </a:p>
          <a:p>
            <a:pPr marL="514350" lvl="0" indent="-514350" algn="l">
              <a:buFont typeface="+mj-lt"/>
              <a:buAutoNum type="arabicPeriod"/>
            </a:pPr>
            <a:r>
              <a:rPr lang="en-US" sz="1600" dirty="0">
                <a:solidFill>
                  <a:srgbClr val="FFFFFF"/>
                </a:solidFill>
              </a:rPr>
              <a:t>define One Health concept.</a:t>
            </a:r>
          </a:p>
          <a:p>
            <a:pPr marL="514350" lvl="0" indent="-514350" algn="l">
              <a:buFont typeface="+mj-lt"/>
              <a:buAutoNum type="arabicPeriod"/>
            </a:pPr>
            <a:r>
              <a:rPr lang="en-US" sz="1600" dirty="0">
                <a:solidFill>
                  <a:srgbClr val="FFFFFF"/>
                </a:solidFill>
              </a:rPr>
              <a:t>describe how epidemiology is used by human, animal and environmental health professionals.</a:t>
            </a:r>
          </a:p>
          <a:p>
            <a:pPr marL="514350" indent="-514350" algn="l">
              <a:buFont typeface="+mj-lt"/>
              <a:buAutoNum type="arabicPeriod"/>
            </a:pPr>
            <a:r>
              <a:rPr lang="en-US" sz="1600" dirty="0">
                <a:solidFill>
                  <a:srgbClr val="FFFFFF"/>
                </a:solidFill>
              </a:rPr>
              <a:t>discuss the major factors contributing to the emergence of infectious diseases.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6146" name="Title 1"/>
          <p:cNvSpPr>
            <a:spLocks noGrp="1"/>
          </p:cNvSpPr>
          <p:nvPr>
            <p:ph type="title"/>
          </p:nvPr>
        </p:nvSpPr>
        <p:spPr bwMode="auto">
          <a:xfrm>
            <a:off x="628650" y="963877"/>
            <a:ext cx="2620771" cy="4930246"/>
          </a:xfrm>
        </p:spPr>
        <p:txBody>
          <a:bodyPr vert="horz" lIns="91440" tIns="45720" rIns="91440" bIns="45720" numCol="1" anchorCtr="0" compatLnSpc="1">
            <a:prstTxWarp prst="textNoShape">
              <a:avLst/>
            </a:prstTxWarp>
            <a:normAutofit/>
          </a:bodyPr>
          <a:lstStyle/>
          <a:p>
            <a:pPr algn="r">
              <a:defRPr/>
            </a:pPr>
            <a:r>
              <a:rPr lang="en-US" b="1">
                <a:solidFill>
                  <a:schemeClr val="accent1"/>
                </a:solidFill>
                <a:ea typeface="华文细黑"/>
                <a:cs typeface="Arial" pitchFamily="34" charset="0"/>
              </a:rPr>
              <a:t>BACKGROUND</a:t>
            </a:r>
          </a:p>
        </p:txBody>
      </p:sp>
      <p:sp>
        <p:nvSpPr>
          <p:cNvPr id="10243" name="Content Placeholder 2"/>
          <p:cNvSpPr>
            <a:spLocks noGrp="1"/>
          </p:cNvSpPr>
          <p:nvPr>
            <p:ph idx="1"/>
          </p:nvPr>
        </p:nvSpPr>
        <p:spPr bwMode="auto">
          <a:xfrm>
            <a:off x="3732023" y="963877"/>
            <a:ext cx="4783327" cy="4930246"/>
          </a:xfrm>
        </p:spPr>
        <p:txBody>
          <a:bodyPr vert="horz" lIns="91440" tIns="45720" rIns="91440" bIns="45720" numCol="1" anchor="ctr" anchorCtr="0" compatLnSpc="1">
            <a:prstTxWarp prst="textNoShape">
              <a:avLst/>
            </a:prstTxWarp>
            <a:normAutofit/>
          </a:bodyPr>
          <a:lstStyle/>
          <a:p>
            <a:pPr marL="514350" indent="-514350">
              <a:buFont typeface="Wingdings" pitchFamily="2" charset="2"/>
              <a:buChar char="q"/>
            </a:pPr>
            <a:r>
              <a:rPr lang="en-US" dirty="0">
                <a:ea typeface="华文细黑"/>
              </a:rPr>
              <a:t>The time we live is characterized by an unprecedented increase in  the emergence of new health threats in humans, animals and in the environment.</a:t>
            </a:r>
          </a:p>
          <a:p>
            <a:pPr marL="514350" indent="-514350">
              <a:buFont typeface="Wingdings" pitchFamily="2" charset="2"/>
              <a:buChar char="q"/>
            </a:pPr>
            <a:endParaRPr lang="en-US" dirty="0">
              <a:ea typeface="华文细黑"/>
            </a:endParaRPr>
          </a:p>
          <a:p>
            <a:pPr marL="514350" indent="-514350">
              <a:buFont typeface="Wingdings" pitchFamily="2" charset="2"/>
              <a:buChar char="q"/>
            </a:pPr>
            <a:r>
              <a:rPr lang="en-US" dirty="0">
                <a:ea typeface="华文细黑"/>
              </a:rPr>
              <a:t>Underlying this “new dynamic” of shared risk are five key “drivers” that converge at the “human-animal-ecosystem” interface:</a:t>
            </a:r>
          </a:p>
          <a:p>
            <a:pPr marL="1314450" lvl="2" indent="-514350">
              <a:buFont typeface="Wingdings" pitchFamily="2" charset="2"/>
              <a:buChar char="q"/>
            </a:pPr>
            <a:r>
              <a:rPr lang="en-US" sz="2100" dirty="0">
                <a:ea typeface="华文细黑"/>
              </a:rPr>
              <a:t>Globalization</a:t>
            </a:r>
          </a:p>
          <a:p>
            <a:pPr marL="1314450" lvl="2" indent="-514350">
              <a:buFont typeface="Wingdings" pitchFamily="2" charset="2"/>
              <a:buChar char="q"/>
            </a:pPr>
            <a:r>
              <a:rPr lang="en-US" sz="2100" dirty="0">
                <a:ea typeface="华文细黑"/>
              </a:rPr>
              <a:t>Population growth</a:t>
            </a:r>
          </a:p>
          <a:p>
            <a:pPr marL="1314450" lvl="2" indent="-514350">
              <a:buFont typeface="Wingdings" pitchFamily="2" charset="2"/>
              <a:buChar char="q"/>
            </a:pPr>
            <a:r>
              <a:rPr lang="en-US" sz="2100" dirty="0">
                <a:ea typeface="华文细黑"/>
              </a:rPr>
              <a:t>Economic growth </a:t>
            </a:r>
          </a:p>
          <a:p>
            <a:pPr marL="1314450" lvl="2" indent="-514350">
              <a:buFont typeface="Wingdings" pitchFamily="2" charset="2"/>
              <a:buChar char="q"/>
            </a:pPr>
            <a:r>
              <a:rPr lang="en-US" sz="2100" dirty="0">
                <a:ea typeface="华文细黑"/>
              </a:rPr>
              <a:t>Food security</a:t>
            </a:r>
          </a:p>
          <a:p>
            <a:pPr marL="1314450" lvl="2" indent="-514350">
              <a:buFont typeface="Wingdings" pitchFamily="2" charset="2"/>
              <a:buChar char="q"/>
            </a:pPr>
            <a:r>
              <a:rPr lang="en-US" sz="2100" dirty="0">
                <a:ea typeface="华文细黑"/>
              </a:rPr>
              <a:t>Changing habitats</a:t>
            </a:r>
          </a:p>
          <a:p>
            <a:pPr marL="514350" indent="-514350">
              <a:buFont typeface="Wingdings" pitchFamily="2" charset="2"/>
              <a:buChar char="q"/>
            </a:pPr>
            <a:endParaRPr lang="en-US" dirty="0">
              <a:ea typeface="华文细黑"/>
            </a:endParaRPr>
          </a:p>
          <a:p>
            <a:pPr marL="514350" indent="-514350">
              <a:buFont typeface="Wingdings" pitchFamily="2" charset="2"/>
              <a:buChar char="q"/>
            </a:pPr>
            <a:endParaRPr lang="en-US" dirty="0">
              <a:ea typeface="华文细黑"/>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algn="ctr"/>
            <a:r>
              <a:rPr lang="en-US" b="1" dirty="0"/>
              <a:t>A One World Reality</a:t>
            </a:r>
          </a:p>
        </p:txBody>
      </p:sp>
      <p:sp>
        <p:nvSpPr>
          <p:cNvPr id="64515" name="Content Placeholder 2"/>
          <p:cNvSpPr>
            <a:spLocks noGrp="1"/>
          </p:cNvSpPr>
          <p:nvPr>
            <p:ph idx="1"/>
          </p:nvPr>
        </p:nvSpPr>
        <p:spPr>
          <a:xfrm>
            <a:off x="762000" y="1399738"/>
            <a:ext cx="7886700" cy="4351338"/>
          </a:xfrm>
        </p:spPr>
        <p:txBody>
          <a:bodyPr>
            <a:normAutofit/>
          </a:bodyPr>
          <a:lstStyle/>
          <a:p>
            <a:r>
              <a:rPr lang="en-US" sz="2800" dirty="0"/>
              <a:t>No country is isolated from all others</a:t>
            </a:r>
          </a:p>
          <a:p>
            <a:pPr lvl="1"/>
            <a:r>
              <a:rPr lang="en-US" sz="2400" dirty="0"/>
              <a:t>Wildlife, livestock, people and diseases do not respect boundaries</a:t>
            </a:r>
          </a:p>
          <a:p>
            <a:r>
              <a:rPr lang="en-US" sz="2800" dirty="0"/>
              <a:t>Countries of the world are inter-dependent</a:t>
            </a:r>
          </a:p>
          <a:p>
            <a:pPr lvl="1"/>
            <a:r>
              <a:rPr lang="en-US" sz="2400" dirty="0"/>
              <a:t>Knowledge, goods, services</a:t>
            </a:r>
          </a:p>
          <a:p>
            <a:r>
              <a:rPr lang="en-US" sz="2800" dirty="0"/>
              <a:t>What happens in one country has impacts far beyond its borders.</a:t>
            </a:r>
          </a:p>
          <a:p>
            <a:endParaRPr lang="en-US" dirty="0"/>
          </a:p>
        </p:txBody>
      </p:sp>
      <p:pic>
        <p:nvPicPr>
          <p:cNvPr id="4" name="Picture 5"/>
          <p:cNvPicPr>
            <a:picLocks noChangeAspect="1" noChangeArrowheads="1"/>
          </p:cNvPicPr>
          <p:nvPr/>
        </p:nvPicPr>
        <p:blipFill>
          <a:blip r:embed="rId2" cstate="print"/>
          <a:srcRect/>
          <a:stretch>
            <a:fillRect/>
          </a:stretch>
        </p:blipFill>
        <p:spPr bwMode="auto">
          <a:xfrm>
            <a:off x="4572000" y="4508525"/>
            <a:ext cx="3581400" cy="1600200"/>
          </a:xfrm>
          <a:prstGeom prst="rect">
            <a:avLst/>
          </a:prstGeom>
          <a:noFill/>
          <a:ln w="9525">
            <a:noFill/>
            <a:miter lim="800000"/>
            <a:headEnd/>
            <a:tailEnd/>
          </a:ln>
        </p:spPr>
      </p:pic>
      <p:grpSp>
        <p:nvGrpSpPr>
          <p:cNvPr id="2" name="Group 29"/>
          <p:cNvGrpSpPr>
            <a:grpSpLocks noChangeAspect="1"/>
          </p:cNvGrpSpPr>
          <p:nvPr/>
        </p:nvGrpSpPr>
        <p:grpSpPr bwMode="auto">
          <a:xfrm>
            <a:off x="1143000" y="4693468"/>
            <a:ext cx="1655763" cy="1230313"/>
            <a:chOff x="3519" y="1315"/>
            <a:chExt cx="869" cy="645"/>
          </a:xfrm>
        </p:grpSpPr>
        <p:pic>
          <p:nvPicPr>
            <p:cNvPr id="6" name="Picture 30" descr="WORLD2"/>
            <p:cNvPicPr>
              <a:picLocks noChangeAspect="1" noChangeArrowheads="1"/>
            </p:cNvPicPr>
            <p:nvPr/>
          </p:nvPicPr>
          <p:blipFill>
            <a:blip r:embed="rId3" cstate="print"/>
            <a:srcRect/>
            <a:stretch>
              <a:fillRect/>
            </a:stretch>
          </p:blipFill>
          <p:spPr bwMode="auto">
            <a:xfrm rot="213842">
              <a:off x="3627" y="1315"/>
              <a:ext cx="645" cy="645"/>
            </a:xfrm>
            <a:prstGeom prst="rect">
              <a:avLst/>
            </a:prstGeom>
            <a:noFill/>
            <a:ln w="9525">
              <a:noFill/>
              <a:miter lim="800000"/>
              <a:headEnd/>
              <a:tailEnd/>
            </a:ln>
          </p:spPr>
        </p:pic>
        <p:sp>
          <p:nvSpPr>
            <p:cNvPr id="7" name="Freeform 31"/>
            <p:cNvSpPr>
              <a:spLocks noChangeAspect="1"/>
            </p:cNvSpPr>
            <p:nvPr/>
          </p:nvSpPr>
          <p:spPr bwMode="auto">
            <a:xfrm>
              <a:off x="3519" y="1459"/>
              <a:ext cx="869" cy="437"/>
            </a:xfrm>
            <a:custGeom>
              <a:avLst/>
              <a:gdLst>
                <a:gd name="T0" fmla="*/ 100 w 869"/>
                <a:gd name="T1" fmla="*/ 180 h 437"/>
                <a:gd name="T2" fmla="*/ 31 w 869"/>
                <a:gd name="T3" fmla="*/ 238 h 437"/>
                <a:gd name="T4" fmla="*/ 1 w 869"/>
                <a:gd name="T5" fmla="*/ 315 h 437"/>
                <a:gd name="T6" fmla="*/ 27 w 869"/>
                <a:gd name="T7" fmla="*/ 379 h 437"/>
                <a:gd name="T8" fmla="*/ 111 w 869"/>
                <a:gd name="T9" fmla="*/ 424 h 437"/>
                <a:gd name="T10" fmla="*/ 247 w 869"/>
                <a:gd name="T11" fmla="*/ 435 h 437"/>
                <a:gd name="T12" fmla="*/ 411 w 869"/>
                <a:gd name="T13" fmla="*/ 414 h 437"/>
                <a:gd name="T14" fmla="*/ 534 w 869"/>
                <a:gd name="T15" fmla="*/ 376 h 437"/>
                <a:gd name="T16" fmla="*/ 675 w 869"/>
                <a:gd name="T17" fmla="*/ 318 h 437"/>
                <a:gd name="T18" fmla="*/ 778 w 869"/>
                <a:gd name="T19" fmla="*/ 244 h 437"/>
                <a:gd name="T20" fmla="*/ 859 w 869"/>
                <a:gd name="T21" fmla="*/ 141 h 437"/>
                <a:gd name="T22" fmla="*/ 837 w 869"/>
                <a:gd name="T23" fmla="*/ 54 h 437"/>
                <a:gd name="T24" fmla="*/ 759 w 869"/>
                <a:gd name="T25" fmla="*/ 12 h 437"/>
                <a:gd name="T26" fmla="*/ 690 w 869"/>
                <a:gd name="T27" fmla="*/ 0 h 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9"/>
                <a:gd name="T43" fmla="*/ 0 h 437"/>
                <a:gd name="T44" fmla="*/ 869 w 869"/>
                <a:gd name="T45" fmla="*/ 437 h 4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9" h="437">
                  <a:moveTo>
                    <a:pt x="100" y="180"/>
                  </a:moveTo>
                  <a:cubicBezTo>
                    <a:pt x="89" y="190"/>
                    <a:pt x="47" y="216"/>
                    <a:pt x="31" y="238"/>
                  </a:cubicBezTo>
                  <a:cubicBezTo>
                    <a:pt x="15" y="260"/>
                    <a:pt x="2" y="292"/>
                    <a:pt x="1" y="315"/>
                  </a:cubicBezTo>
                  <a:cubicBezTo>
                    <a:pt x="0" y="338"/>
                    <a:pt x="9" y="361"/>
                    <a:pt x="27" y="379"/>
                  </a:cubicBezTo>
                  <a:cubicBezTo>
                    <a:pt x="45" y="397"/>
                    <a:pt x="74" y="415"/>
                    <a:pt x="111" y="424"/>
                  </a:cubicBezTo>
                  <a:cubicBezTo>
                    <a:pt x="148" y="433"/>
                    <a:pt x="197" y="437"/>
                    <a:pt x="247" y="435"/>
                  </a:cubicBezTo>
                  <a:cubicBezTo>
                    <a:pt x="297" y="433"/>
                    <a:pt x="363" y="424"/>
                    <a:pt x="411" y="414"/>
                  </a:cubicBezTo>
                  <a:cubicBezTo>
                    <a:pt x="459" y="404"/>
                    <a:pt x="490" y="392"/>
                    <a:pt x="534" y="376"/>
                  </a:cubicBezTo>
                  <a:cubicBezTo>
                    <a:pt x="578" y="360"/>
                    <a:pt x="634" y="340"/>
                    <a:pt x="675" y="318"/>
                  </a:cubicBezTo>
                  <a:cubicBezTo>
                    <a:pt x="716" y="296"/>
                    <a:pt x="747" y="273"/>
                    <a:pt x="778" y="244"/>
                  </a:cubicBezTo>
                  <a:cubicBezTo>
                    <a:pt x="809" y="215"/>
                    <a:pt x="849" y="172"/>
                    <a:pt x="859" y="141"/>
                  </a:cubicBezTo>
                  <a:cubicBezTo>
                    <a:pt x="869" y="110"/>
                    <a:pt x="854" y="76"/>
                    <a:pt x="837" y="54"/>
                  </a:cubicBezTo>
                  <a:cubicBezTo>
                    <a:pt x="820" y="32"/>
                    <a:pt x="783" y="21"/>
                    <a:pt x="759" y="12"/>
                  </a:cubicBezTo>
                  <a:cubicBezTo>
                    <a:pt x="735" y="3"/>
                    <a:pt x="704" y="2"/>
                    <a:pt x="690" y="0"/>
                  </a:cubicBezTo>
                </a:path>
              </a:pathLst>
            </a:custGeom>
            <a:noFill/>
            <a:ln w="38100" cap="flat" cmpd="sng">
              <a:solidFill>
                <a:schemeClr val="tx1"/>
              </a:solidFill>
              <a:prstDash val="sysDot"/>
              <a:round/>
              <a:headEnd/>
              <a:tailEnd/>
            </a:ln>
          </p:spPr>
          <p:txBody>
            <a:bodyPr/>
            <a:lstStyle/>
            <a:p>
              <a:endParaRPr lang="en-US"/>
            </a:p>
          </p:txBody>
        </p:sp>
        <p:sp>
          <p:nvSpPr>
            <p:cNvPr id="8" name="AutoShape 32"/>
            <p:cNvSpPr>
              <a:spLocks noChangeAspect="1" noChangeArrowheads="1"/>
            </p:cNvSpPr>
            <p:nvPr/>
          </p:nvSpPr>
          <p:spPr bwMode="auto">
            <a:xfrm>
              <a:off x="3886" y="1812"/>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9" name="AutoShape 33"/>
            <p:cNvSpPr>
              <a:spLocks noChangeAspect="1" noChangeArrowheads="1"/>
            </p:cNvSpPr>
            <p:nvPr/>
          </p:nvSpPr>
          <p:spPr bwMode="auto">
            <a:xfrm>
              <a:off x="4077" y="1438"/>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0" name="AutoShape 34"/>
            <p:cNvSpPr>
              <a:spLocks noChangeAspect="1" noChangeArrowheads="1"/>
            </p:cNvSpPr>
            <p:nvPr/>
          </p:nvSpPr>
          <p:spPr bwMode="auto">
            <a:xfrm>
              <a:off x="3636" y="1664"/>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1" name="AutoShape 35"/>
            <p:cNvSpPr>
              <a:spLocks noChangeAspect="1" noChangeArrowheads="1"/>
            </p:cNvSpPr>
            <p:nvPr/>
          </p:nvSpPr>
          <p:spPr bwMode="auto">
            <a:xfrm>
              <a:off x="4189" y="1590"/>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2" name="AutoShape 36"/>
            <p:cNvSpPr>
              <a:spLocks noChangeAspect="1" noChangeArrowheads="1"/>
            </p:cNvSpPr>
            <p:nvPr/>
          </p:nvSpPr>
          <p:spPr bwMode="auto">
            <a:xfrm>
              <a:off x="3931" y="1575"/>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3" name="AutoShape 37"/>
            <p:cNvSpPr>
              <a:spLocks noChangeAspect="1" noChangeArrowheads="1"/>
            </p:cNvSpPr>
            <p:nvPr/>
          </p:nvSpPr>
          <p:spPr bwMode="auto">
            <a:xfrm>
              <a:off x="3792" y="1527"/>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4" name="AutoShape 38"/>
            <p:cNvSpPr>
              <a:spLocks noChangeAspect="1" noChangeArrowheads="1"/>
            </p:cNvSpPr>
            <p:nvPr/>
          </p:nvSpPr>
          <p:spPr bwMode="auto">
            <a:xfrm>
              <a:off x="3828" y="1455"/>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5" name="AutoShape 39"/>
            <p:cNvSpPr>
              <a:spLocks noChangeAspect="1" noChangeArrowheads="1"/>
            </p:cNvSpPr>
            <p:nvPr/>
          </p:nvSpPr>
          <p:spPr bwMode="auto">
            <a:xfrm>
              <a:off x="4155" y="1450"/>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GB"/>
            </a:p>
          </p:txBody>
        </p:sp>
        <p:sp>
          <p:nvSpPr>
            <p:cNvPr id="16" name="Freeform 40"/>
            <p:cNvSpPr>
              <a:spLocks noChangeAspect="1"/>
            </p:cNvSpPr>
            <p:nvPr/>
          </p:nvSpPr>
          <p:spPr bwMode="auto">
            <a:xfrm rot="4117581">
              <a:off x="3968" y="1674"/>
              <a:ext cx="254" cy="287"/>
            </a:xfrm>
            <a:custGeom>
              <a:avLst/>
              <a:gdLst>
                <a:gd name="T0" fmla="*/ 126 w 981"/>
                <a:gd name="T1" fmla="*/ 1 h 1095"/>
                <a:gd name="T2" fmla="*/ 115 w 981"/>
                <a:gd name="T3" fmla="*/ 19 h 1095"/>
                <a:gd name="T4" fmla="*/ 115 w 981"/>
                <a:gd name="T5" fmla="*/ 99 h 1095"/>
                <a:gd name="T6" fmla="*/ 0 w 981"/>
                <a:gd name="T7" fmla="*/ 198 h 1095"/>
                <a:gd name="T8" fmla="*/ 2 w 981"/>
                <a:gd name="T9" fmla="*/ 220 h 1095"/>
                <a:gd name="T10" fmla="*/ 12 w 981"/>
                <a:gd name="T11" fmla="*/ 214 h 1095"/>
                <a:gd name="T12" fmla="*/ 25 w 981"/>
                <a:gd name="T13" fmla="*/ 205 h 1095"/>
                <a:gd name="T14" fmla="*/ 36 w 981"/>
                <a:gd name="T15" fmla="*/ 199 h 1095"/>
                <a:gd name="T16" fmla="*/ 51 w 981"/>
                <a:gd name="T17" fmla="*/ 191 h 1095"/>
                <a:gd name="T18" fmla="*/ 67 w 981"/>
                <a:gd name="T19" fmla="*/ 185 h 1095"/>
                <a:gd name="T20" fmla="*/ 82 w 981"/>
                <a:gd name="T21" fmla="*/ 180 h 1095"/>
                <a:gd name="T22" fmla="*/ 95 w 981"/>
                <a:gd name="T23" fmla="*/ 176 h 1095"/>
                <a:gd name="T24" fmla="*/ 113 w 981"/>
                <a:gd name="T25" fmla="*/ 175 h 1095"/>
                <a:gd name="T26" fmla="*/ 119 w 981"/>
                <a:gd name="T27" fmla="*/ 234 h 1095"/>
                <a:gd name="T28" fmla="*/ 118 w 981"/>
                <a:gd name="T29" fmla="*/ 240 h 1095"/>
                <a:gd name="T30" fmla="*/ 81 w 981"/>
                <a:gd name="T31" fmla="*/ 272 h 1095"/>
                <a:gd name="T32" fmla="*/ 83 w 981"/>
                <a:gd name="T33" fmla="*/ 286 h 1095"/>
                <a:gd name="T34" fmla="*/ 124 w 981"/>
                <a:gd name="T35" fmla="*/ 267 h 1095"/>
                <a:gd name="T36" fmla="*/ 127 w 981"/>
                <a:gd name="T37" fmla="*/ 277 h 1095"/>
                <a:gd name="T38" fmla="*/ 131 w 981"/>
                <a:gd name="T39" fmla="*/ 277 h 1095"/>
                <a:gd name="T40" fmla="*/ 135 w 981"/>
                <a:gd name="T41" fmla="*/ 266 h 1095"/>
                <a:gd name="T42" fmla="*/ 176 w 981"/>
                <a:gd name="T43" fmla="*/ 287 h 1095"/>
                <a:gd name="T44" fmla="*/ 176 w 981"/>
                <a:gd name="T45" fmla="*/ 269 h 1095"/>
                <a:gd name="T46" fmla="*/ 142 w 981"/>
                <a:gd name="T47" fmla="*/ 237 h 1095"/>
                <a:gd name="T48" fmla="*/ 143 w 981"/>
                <a:gd name="T49" fmla="*/ 175 h 1095"/>
                <a:gd name="T50" fmla="*/ 157 w 981"/>
                <a:gd name="T51" fmla="*/ 177 h 1095"/>
                <a:gd name="T52" fmla="*/ 174 w 981"/>
                <a:gd name="T53" fmla="*/ 180 h 1095"/>
                <a:gd name="T54" fmla="*/ 189 w 981"/>
                <a:gd name="T55" fmla="*/ 185 h 1095"/>
                <a:gd name="T56" fmla="*/ 204 w 981"/>
                <a:gd name="T57" fmla="*/ 191 h 1095"/>
                <a:gd name="T58" fmla="*/ 214 w 981"/>
                <a:gd name="T59" fmla="*/ 196 h 1095"/>
                <a:gd name="T60" fmla="*/ 230 w 981"/>
                <a:gd name="T61" fmla="*/ 204 h 1095"/>
                <a:gd name="T62" fmla="*/ 241 w 981"/>
                <a:gd name="T63" fmla="*/ 212 h 1095"/>
                <a:gd name="T64" fmla="*/ 247 w 981"/>
                <a:gd name="T65" fmla="*/ 216 h 1095"/>
                <a:gd name="T66" fmla="*/ 254 w 981"/>
                <a:gd name="T67" fmla="*/ 221 h 1095"/>
                <a:gd name="T68" fmla="*/ 254 w 981"/>
                <a:gd name="T69" fmla="*/ 197 h 1095"/>
                <a:gd name="T70" fmla="*/ 141 w 981"/>
                <a:gd name="T71" fmla="*/ 100 h 1095"/>
                <a:gd name="T72" fmla="*/ 137 w 981"/>
                <a:gd name="T73" fmla="*/ 19 h 1095"/>
                <a:gd name="T74" fmla="*/ 129 w 981"/>
                <a:gd name="T75" fmla="*/ 0 h 1095"/>
                <a:gd name="T76" fmla="*/ 126 w 981"/>
                <a:gd name="T77" fmla="*/ 1 h 10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1"/>
                <a:gd name="T118" fmla="*/ 0 h 1095"/>
                <a:gd name="T119" fmla="*/ 981 w 981"/>
                <a:gd name="T120" fmla="*/ 1095 h 10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1" h="1095">
                  <a:moveTo>
                    <a:pt x="486" y="2"/>
                  </a:moveTo>
                  <a:lnTo>
                    <a:pt x="446" y="71"/>
                  </a:lnTo>
                  <a:lnTo>
                    <a:pt x="444" y="377"/>
                  </a:lnTo>
                  <a:lnTo>
                    <a:pt x="0" y="755"/>
                  </a:lnTo>
                  <a:lnTo>
                    <a:pt x="6" y="839"/>
                  </a:lnTo>
                  <a:lnTo>
                    <a:pt x="45" y="815"/>
                  </a:lnTo>
                  <a:lnTo>
                    <a:pt x="95" y="783"/>
                  </a:lnTo>
                  <a:lnTo>
                    <a:pt x="140" y="758"/>
                  </a:lnTo>
                  <a:lnTo>
                    <a:pt x="198" y="728"/>
                  </a:lnTo>
                  <a:lnTo>
                    <a:pt x="260" y="705"/>
                  </a:lnTo>
                  <a:lnTo>
                    <a:pt x="317" y="687"/>
                  </a:lnTo>
                  <a:lnTo>
                    <a:pt x="366" y="672"/>
                  </a:lnTo>
                  <a:lnTo>
                    <a:pt x="437" y="666"/>
                  </a:lnTo>
                  <a:lnTo>
                    <a:pt x="459" y="893"/>
                  </a:lnTo>
                  <a:lnTo>
                    <a:pt x="455" y="914"/>
                  </a:lnTo>
                  <a:lnTo>
                    <a:pt x="311" y="1038"/>
                  </a:lnTo>
                  <a:lnTo>
                    <a:pt x="321" y="1091"/>
                  </a:lnTo>
                  <a:lnTo>
                    <a:pt x="479" y="1019"/>
                  </a:lnTo>
                  <a:lnTo>
                    <a:pt x="492" y="1056"/>
                  </a:lnTo>
                  <a:lnTo>
                    <a:pt x="506" y="1058"/>
                  </a:lnTo>
                  <a:lnTo>
                    <a:pt x="521" y="1013"/>
                  </a:lnTo>
                  <a:lnTo>
                    <a:pt x="681" y="1095"/>
                  </a:lnTo>
                  <a:lnTo>
                    <a:pt x="681" y="1026"/>
                  </a:lnTo>
                  <a:lnTo>
                    <a:pt x="548" y="906"/>
                  </a:lnTo>
                  <a:lnTo>
                    <a:pt x="551" y="666"/>
                  </a:lnTo>
                  <a:lnTo>
                    <a:pt x="608" y="674"/>
                  </a:lnTo>
                  <a:lnTo>
                    <a:pt x="672" y="686"/>
                  </a:lnTo>
                  <a:lnTo>
                    <a:pt x="731" y="705"/>
                  </a:lnTo>
                  <a:lnTo>
                    <a:pt x="788" y="729"/>
                  </a:lnTo>
                  <a:lnTo>
                    <a:pt x="825" y="747"/>
                  </a:lnTo>
                  <a:lnTo>
                    <a:pt x="888" y="780"/>
                  </a:lnTo>
                  <a:lnTo>
                    <a:pt x="932" y="809"/>
                  </a:lnTo>
                  <a:lnTo>
                    <a:pt x="953" y="825"/>
                  </a:lnTo>
                  <a:lnTo>
                    <a:pt x="980" y="843"/>
                  </a:lnTo>
                  <a:lnTo>
                    <a:pt x="981" y="753"/>
                  </a:lnTo>
                  <a:lnTo>
                    <a:pt x="545" y="381"/>
                  </a:lnTo>
                  <a:lnTo>
                    <a:pt x="531" y="71"/>
                  </a:lnTo>
                  <a:lnTo>
                    <a:pt x="498" y="0"/>
                  </a:lnTo>
                  <a:lnTo>
                    <a:pt x="486" y="2"/>
                  </a:lnTo>
                  <a:close/>
                </a:path>
              </a:pathLst>
            </a:custGeom>
            <a:solidFill>
              <a:srgbClr val="FF6600"/>
            </a:solidFill>
            <a:ln w="9525">
              <a:solidFill>
                <a:schemeClr val="tx1"/>
              </a:solidFill>
              <a:round/>
              <a:headEnd/>
              <a:tailEnd/>
            </a:ln>
          </p:spPr>
          <p:txBody>
            <a:bodyPr/>
            <a:lstStyle/>
            <a:p>
              <a:endParaRPr lang="en-US"/>
            </a:p>
          </p:txBody>
        </p:sp>
      </p:gr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628650" y="963877"/>
            <a:ext cx="2620771" cy="4930246"/>
          </a:xfrm>
        </p:spPr>
        <p:txBody>
          <a:bodyPr>
            <a:normAutofit/>
          </a:bodyPr>
          <a:lstStyle/>
          <a:p>
            <a:pPr algn="r"/>
            <a:r>
              <a:rPr lang="en-US">
                <a:solidFill>
                  <a:schemeClr val="accent1"/>
                </a:solidFill>
              </a:rPr>
              <a:t>The rising threat of zoonotic diseases</a:t>
            </a:r>
          </a:p>
        </p:txBody>
      </p:sp>
      <p:sp>
        <p:nvSpPr>
          <p:cNvPr id="9" name="Content Placeholder 8"/>
          <p:cNvSpPr>
            <a:spLocks noGrp="1"/>
          </p:cNvSpPr>
          <p:nvPr>
            <p:ph idx="1"/>
          </p:nvPr>
        </p:nvSpPr>
        <p:spPr>
          <a:xfrm>
            <a:off x="3732023" y="963877"/>
            <a:ext cx="4783327" cy="4930246"/>
          </a:xfrm>
        </p:spPr>
        <p:txBody>
          <a:bodyPr anchor="ctr">
            <a:normAutofit/>
          </a:bodyPr>
          <a:lstStyle/>
          <a:p>
            <a:r>
              <a:rPr lang="en-US" sz="1800" dirty="0"/>
              <a:t>There have been about 30 new diseases in 3 decades  (Jones et al, 2008)</a:t>
            </a:r>
          </a:p>
          <a:p>
            <a:pPr>
              <a:buNone/>
            </a:pPr>
            <a:endParaRPr lang="en-US" sz="1800" dirty="0"/>
          </a:p>
          <a:p>
            <a:r>
              <a:rPr lang="en-US" sz="1800" dirty="0"/>
              <a:t>Over 2/3  of new pathogens arise from wild-life</a:t>
            </a:r>
          </a:p>
          <a:p>
            <a:pPr lvl="1"/>
            <a:r>
              <a:rPr lang="en-US" dirty="0"/>
              <a:t>SARS (Guangdong, China)</a:t>
            </a:r>
          </a:p>
          <a:p>
            <a:pPr lvl="1"/>
            <a:r>
              <a:rPr lang="en-US" dirty="0" err="1"/>
              <a:t>Nipah</a:t>
            </a:r>
            <a:r>
              <a:rPr lang="en-US" dirty="0"/>
              <a:t> virus, (Perak State, Malaysia) </a:t>
            </a:r>
          </a:p>
          <a:p>
            <a:pPr lvl="1"/>
            <a:r>
              <a:rPr lang="en-US" dirty="0"/>
              <a:t>SIV in chimpanzees in  Central Africa</a:t>
            </a:r>
          </a:p>
          <a:p>
            <a:pPr lvl="1"/>
            <a:r>
              <a:rPr lang="en-US" dirty="0"/>
              <a:t>H5N1 and H1N1</a:t>
            </a:r>
          </a:p>
          <a:p>
            <a:pPr lvl="1">
              <a:buNone/>
            </a:pPr>
            <a:endParaRPr lang="en-US" dirty="0"/>
          </a:p>
          <a:p>
            <a:r>
              <a:rPr lang="en-US" sz="1800" dirty="0"/>
              <a:t>Domestic animals account for 20% of new </a:t>
            </a:r>
            <a:r>
              <a:rPr lang="en-US" sz="1800" dirty="0" err="1"/>
              <a:t>zoonoses</a:t>
            </a:r>
            <a:r>
              <a:rPr lang="en-US" sz="1800" dirty="0"/>
              <a:t> (Jones et al, 2008) (Mostly RNA-Viruses)</a:t>
            </a:r>
          </a:p>
          <a:p>
            <a:pPr>
              <a:buNone/>
            </a:pPr>
            <a:endParaRPr lang="en-US" sz="1800" dirty="0"/>
          </a:p>
          <a:p>
            <a:pPr lvl="0"/>
            <a:r>
              <a:rPr lang="en-US" sz="1800" dirty="0"/>
              <a:t>Congo Basin Region is a ‘hot spot’ for new diseases</a:t>
            </a:r>
          </a:p>
          <a:p>
            <a:endParaRPr lang="en-US" sz="1800" dirty="0"/>
          </a:p>
        </p:txBody>
      </p:sp>
      <p:sp>
        <p:nvSpPr>
          <p:cNvPr id="5" name="Date Placeholder 4"/>
          <p:cNvSpPr>
            <a:spLocks noGrp="1"/>
          </p:cNvSpPr>
          <p:nvPr>
            <p:ph type="dt" sz="half" idx="10"/>
          </p:nvPr>
        </p:nvSpPr>
        <p:spPr>
          <a:xfrm>
            <a:off x="628650" y="6033479"/>
            <a:ext cx="2057400" cy="365125"/>
          </a:xfrm>
        </p:spPr>
        <p:txBody>
          <a:bodyPr>
            <a:normAutofit/>
          </a:bodyPr>
          <a:lstStyle/>
          <a:p>
            <a:pPr>
              <a:spcAft>
                <a:spcPts val="600"/>
              </a:spcAft>
            </a:pPr>
            <a:fld id="{24E44D74-B35D-42BE-8BA6-2EA10C857FBB}" type="datetime1">
              <a:rPr lang="en-US">
                <a:solidFill>
                  <a:schemeClr val="tx1">
                    <a:alpha val="80000"/>
                  </a:schemeClr>
                </a:solidFill>
              </a:rPr>
              <a:pPr>
                <a:spcAft>
                  <a:spcPts val="600"/>
                </a:spcAft>
              </a:pPr>
              <a:t>11/24/2019</a:t>
            </a:fld>
            <a:endParaRPr lang="en-US">
              <a:solidFill>
                <a:schemeClr val="tx1">
                  <a:alpha val="80000"/>
                </a:schemeClr>
              </a:solidFill>
            </a:endParaRPr>
          </a:p>
        </p:txBody>
      </p:sp>
      <p:sp>
        <p:nvSpPr>
          <p:cNvPr id="7" name="Slide Number Placeholder 6"/>
          <p:cNvSpPr>
            <a:spLocks noGrp="1"/>
          </p:cNvSpPr>
          <p:nvPr>
            <p:ph type="sldNum" sz="quarter" idx="12"/>
          </p:nvPr>
        </p:nvSpPr>
        <p:spPr>
          <a:xfrm>
            <a:off x="7928637" y="6033479"/>
            <a:ext cx="586712" cy="365125"/>
          </a:xfrm>
        </p:spPr>
        <p:txBody>
          <a:bodyPr>
            <a:normAutofit/>
          </a:bodyPr>
          <a:lstStyle/>
          <a:p>
            <a:pPr>
              <a:spcAft>
                <a:spcPts val="600"/>
              </a:spcAft>
            </a:pPr>
            <a:fld id="{73C046D3-CCD1-409C-9FFB-D4A4D875DB5D}" type="slidenum">
              <a:rPr lang="en-US">
                <a:solidFill>
                  <a:schemeClr val="tx1">
                    <a:alpha val="80000"/>
                  </a:schemeClr>
                </a:solidFill>
              </a:rPr>
              <a:pPr>
                <a:spcAft>
                  <a:spcPts val="600"/>
                </a:spcAft>
              </a:pPr>
              <a:t>119</a:t>
            </a:fld>
            <a:endParaRPr lang="en-US">
              <a:solidFill>
                <a:schemeClr val="tx1">
                  <a:alpha val="80000"/>
                </a:schemeClr>
              </a:solidFill>
            </a:endParaRP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z="5000"/>
              <a:t>Epidemiology</a:t>
            </a:r>
          </a:p>
        </p:txBody>
      </p:sp>
      <p:sp>
        <p:nvSpPr>
          <p:cNvPr id="19459" name="Text Box 3"/>
          <p:cNvSpPr txBox="1">
            <a:spLocks noChangeArrowheads="1"/>
          </p:cNvSpPr>
          <p:nvPr/>
        </p:nvSpPr>
        <p:spPr bwMode="auto">
          <a:xfrm>
            <a:off x="838200" y="2895600"/>
            <a:ext cx="7620000" cy="2169825"/>
          </a:xfrm>
          <a:prstGeom prst="rect">
            <a:avLst/>
          </a:prstGeom>
          <a:noFill/>
          <a:ln w="9525">
            <a:noFill/>
            <a:miter lim="800000"/>
            <a:headEnd/>
            <a:tailEnd/>
          </a:ln>
          <a:effectLst/>
        </p:spPr>
        <p:txBody>
          <a:bodyPr>
            <a:spAutoFit/>
          </a:bodyPr>
          <a:lstStyle/>
          <a:p>
            <a:pPr>
              <a:spcBef>
                <a:spcPct val="50000"/>
              </a:spcBef>
            </a:pPr>
            <a:r>
              <a:rPr lang="en-US" sz="4500" dirty="0"/>
              <a:t>defines the relationship of disease to the population at risk.</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990600" y="0"/>
            <a:ext cx="8153400" cy="6248400"/>
          </a:xfrm>
          <a:prstGeom prst="rect">
            <a:avLst/>
          </a:prstGeom>
          <a:noFill/>
          <a:ln w="9525">
            <a:noFill/>
            <a:miter lim="800000"/>
            <a:headEnd/>
            <a:tailEnd/>
          </a:ln>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eft Arrow 1"/>
          <p:cNvSpPr>
            <a:spLocks noChangeArrowheads="1"/>
          </p:cNvSpPr>
          <p:nvPr/>
        </p:nvSpPr>
        <p:spPr bwMode="auto">
          <a:xfrm>
            <a:off x="646112" y="2743200"/>
            <a:ext cx="8497888" cy="3432175"/>
          </a:xfrm>
          <a:prstGeom prst="leftArrow">
            <a:avLst>
              <a:gd name="adj1" fmla="val 50000"/>
              <a:gd name="adj2" fmla="val 50012"/>
            </a:avLst>
          </a:prstGeom>
          <a:solidFill>
            <a:schemeClr val="accent1"/>
          </a:solidFill>
          <a:ln w="9525" algn="ctr">
            <a:solidFill>
              <a:schemeClr val="tx1"/>
            </a:solidFill>
            <a:round/>
            <a:headEnd/>
            <a:tailEnd/>
          </a:ln>
        </p:spPr>
        <p:txBody>
          <a:bodyPr/>
          <a:lstStyle/>
          <a:p>
            <a:endParaRPr lang="en-US">
              <a:ea typeface="SimSun" pitchFamily="2" charset="-122"/>
            </a:endParaRPr>
          </a:p>
        </p:txBody>
      </p:sp>
      <p:sp>
        <p:nvSpPr>
          <p:cNvPr id="15363" name="TextBox 2"/>
          <p:cNvSpPr txBox="1">
            <a:spLocks noChangeArrowheads="1"/>
          </p:cNvSpPr>
          <p:nvPr/>
        </p:nvSpPr>
        <p:spPr bwMode="auto">
          <a:xfrm>
            <a:off x="2349500" y="2954338"/>
            <a:ext cx="6021388" cy="461962"/>
          </a:xfrm>
          <a:prstGeom prst="rect">
            <a:avLst/>
          </a:prstGeom>
          <a:noFill/>
          <a:ln w="9525">
            <a:noFill/>
            <a:miter lim="800000"/>
            <a:headEnd/>
            <a:tailEnd/>
          </a:ln>
        </p:spPr>
        <p:txBody>
          <a:bodyPr>
            <a:spAutoFit/>
          </a:bodyPr>
          <a:lstStyle/>
          <a:p>
            <a:r>
              <a:rPr lang="en-US" sz="2400" b="1" dirty="0"/>
              <a:t>Upstream paradigm shift using OHA</a:t>
            </a:r>
          </a:p>
        </p:txBody>
      </p:sp>
      <p:sp>
        <p:nvSpPr>
          <p:cNvPr id="15364" name="TextBox 3"/>
          <p:cNvSpPr txBox="1">
            <a:spLocks noChangeArrowheads="1"/>
          </p:cNvSpPr>
          <p:nvPr/>
        </p:nvSpPr>
        <p:spPr bwMode="auto">
          <a:xfrm>
            <a:off x="6456363" y="3741738"/>
            <a:ext cx="2152650" cy="1323975"/>
          </a:xfrm>
          <a:prstGeom prst="rect">
            <a:avLst/>
          </a:prstGeom>
          <a:noFill/>
          <a:ln w="9525">
            <a:noFill/>
            <a:miter lim="800000"/>
            <a:headEnd/>
            <a:tailEnd/>
          </a:ln>
        </p:spPr>
        <p:txBody>
          <a:bodyPr>
            <a:spAutoFit/>
          </a:bodyPr>
          <a:lstStyle/>
          <a:p>
            <a:r>
              <a:rPr lang="en-US" sz="2000">
                <a:solidFill>
                  <a:schemeClr val="bg1"/>
                </a:solidFill>
              </a:rPr>
              <a:t>Manage diseases and infections in humans</a:t>
            </a:r>
          </a:p>
        </p:txBody>
      </p:sp>
      <p:sp>
        <p:nvSpPr>
          <p:cNvPr id="15365" name="TextBox 4"/>
          <p:cNvSpPr txBox="1">
            <a:spLocks noChangeArrowheads="1"/>
          </p:cNvSpPr>
          <p:nvPr/>
        </p:nvSpPr>
        <p:spPr bwMode="auto">
          <a:xfrm>
            <a:off x="3798888" y="3627438"/>
            <a:ext cx="2036762" cy="1322387"/>
          </a:xfrm>
          <a:prstGeom prst="rect">
            <a:avLst/>
          </a:prstGeom>
          <a:noFill/>
          <a:ln w="9525">
            <a:noFill/>
            <a:miter lim="800000"/>
            <a:headEnd/>
            <a:tailEnd/>
          </a:ln>
        </p:spPr>
        <p:txBody>
          <a:bodyPr>
            <a:spAutoFit/>
          </a:bodyPr>
          <a:lstStyle/>
          <a:p>
            <a:r>
              <a:rPr lang="en-US" sz="2000">
                <a:solidFill>
                  <a:schemeClr val="bg1"/>
                </a:solidFill>
              </a:rPr>
              <a:t>Prevent transmission and prevent emergence</a:t>
            </a:r>
          </a:p>
        </p:txBody>
      </p:sp>
      <p:sp>
        <p:nvSpPr>
          <p:cNvPr id="15366" name="TextBox 5"/>
          <p:cNvSpPr txBox="1">
            <a:spLocks noChangeArrowheads="1"/>
          </p:cNvSpPr>
          <p:nvPr/>
        </p:nvSpPr>
        <p:spPr bwMode="auto">
          <a:xfrm>
            <a:off x="1208088" y="3641725"/>
            <a:ext cx="1928812" cy="1322388"/>
          </a:xfrm>
          <a:prstGeom prst="rect">
            <a:avLst/>
          </a:prstGeom>
          <a:noFill/>
          <a:ln w="9525">
            <a:noFill/>
            <a:miter lim="800000"/>
            <a:headEnd/>
            <a:tailEnd/>
          </a:ln>
        </p:spPr>
        <p:txBody>
          <a:bodyPr>
            <a:spAutoFit/>
          </a:bodyPr>
          <a:lstStyle/>
          <a:p>
            <a:r>
              <a:rPr lang="en-US" sz="2000">
                <a:solidFill>
                  <a:schemeClr val="bg1"/>
                </a:solidFill>
              </a:rPr>
              <a:t>Control measures in animal population</a:t>
            </a:r>
          </a:p>
        </p:txBody>
      </p:sp>
      <p:grpSp>
        <p:nvGrpSpPr>
          <p:cNvPr id="2" name="Group 8"/>
          <p:cNvGrpSpPr>
            <a:grpSpLocks/>
          </p:cNvGrpSpPr>
          <p:nvPr/>
        </p:nvGrpSpPr>
        <p:grpSpPr bwMode="auto">
          <a:xfrm rot="-5400000">
            <a:off x="1672431" y="842169"/>
            <a:ext cx="1039813" cy="3165475"/>
            <a:chOff x="1" y="1179"/>
            <a:chExt cx="1039018" cy="1484312"/>
          </a:xfrm>
        </p:grpSpPr>
        <p:sp>
          <p:nvSpPr>
            <p:cNvPr id="10" name="Chevron 9"/>
            <p:cNvSpPr/>
            <p:nvPr/>
          </p:nvSpPr>
          <p:spPr>
            <a:xfrm rot="5400000">
              <a:off x="-222646" y="223826"/>
              <a:ext cx="1484312" cy="1039018"/>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Chevron 4"/>
            <p:cNvSpPr/>
            <p:nvPr/>
          </p:nvSpPr>
          <p:spPr>
            <a:xfrm>
              <a:off x="1" y="520763"/>
              <a:ext cx="1039018" cy="445145"/>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endParaRPr lang="en-US" sz="3000"/>
            </a:p>
          </p:txBody>
        </p:sp>
      </p:grpSp>
      <p:sp>
        <p:nvSpPr>
          <p:cNvPr id="15368" name="TextBox 11"/>
          <p:cNvSpPr txBox="1">
            <a:spLocks noChangeArrowheads="1"/>
          </p:cNvSpPr>
          <p:nvPr/>
        </p:nvSpPr>
        <p:spPr bwMode="auto">
          <a:xfrm>
            <a:off x="1066800" y="2057400"/>
            <a:ext cx="2546350" cy="708025"/>
          </a:xfrm>
          <a:prstGeom prst="rect">
            <a:avLst/>
          </a:prstGeom>
          <a:noFill/>
          <a:ln w="9525">
            <a:noFill/>
            <a:miter lim="800000"/>
            <a:headEnd/>
            <a:tailEnd/>
          </a:ln>
        </p:spPr>
        <p:txBody>
          <a:bodyPr>
            <a:spAutoFit/>
          </a:bodyPr>
          <a:lstStyle/>
          <a:p>
            <a:r>
              <a:rPr lang="en-US" sz="2000" dirty="0">
                <a:solidFill>
                  <a:schemeClr val="bg1"/>
                </a:solidFill>
              </a:rPr>
              <a:t>Pathogen circulating in animals </a:t>
            </a:r>
          </a:p>
        </p:txBody>
      </p:sp>
      <p:grpSp>
        <p:nvGrpSpPr>
          <p:cNvPr id="3" name="Group 12"/>
          <p:cNvGrpSpPr>
            <a:grpSpLocks/>
          </p:cNvGrpSpPr>
          <p:nvPr/>
        </p:nvGrpSpPr>
        <p:grpSpPr bwMode="auto">
          <a:xfrm rot="-5400000">
            <a:off x="4318794" y="1015206"/>
            <a:ext cx="1038225" cy="2817813"/>
            <a:chOff x="1" y="1179"/>
            <a:chExt cx="1039018" cy="1484312"/>
          </a:xfrm>
        </p:grpSpPr>
        <p:sp>
          <p:nvSpPr>
            <p:cNvPr id="14" name="Chevron 13"/>
            <p:cNvSpPr/>
            <p:nvPr/>
          </p:nvSpPr>
          <p:spPr>
            <a:xfrm rot="5400000">
              <a:off x="-222646" y="223826"/>
              <a:ext cx="1484312" cy="1039018"/>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hevron 4"/>
            <p:cNvSpPr/>
            <p:nvPr/>
          </p:nvSpPr>
          <p:spPr>
            <a:xfrm>
              <a:off x="1" y="520479"/>
              <a:ext cx="1039018" cy="445711"/>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endParaRPr lang="en-US" sz="3000"/>
            </a:p>
          </p:txBody>
        </p:sp>
      </p:grpSp>
      <p:sp>
        <p:nvSpPr>
          <p:cNvPr id="15370" name="TextBox 15"/>
          <p:cNvSpPr txBox="1">
            <a:spLocks noChangeArrowheads="1"/>
          </p:cNvSpPr>
          <p:nvPr/>
        </p:nvSpPr>
        <p:spPr bwMode="auto">
          <a:xfrm>
            <a:off x="4114800" y="2057400"/>
            <a:ext cx="2039938" cy="708025"/>
          </a:xfrm>
          <a:prstGeom prst="rect">
            <a:avLst/>
          </a:prstGeom>
          <a:noFill/>
          <a:ln w="9525">
            <a:noFill/>
            <a:miter lim="800000"/>
            <a:headEnd/>
            <a:tailEnd/>
          </a:ln>
        </p:spPr>
        <p:txBody>
          <a:bodyPr>
            <a:spAutoFit/>
          </a:bodyPr>
          <a:lstStyle/>
          <a:p>
            <a:r>
              <a:rPr lang="en-US" sz="2000" dirty="0">
                <a:solidFill>
                  <a:schemeClr val="bg1"/>
                </a:solidFill>
              </a:rPr>
              <a:t>Disease emergence</a:t>
            </a:r>
          </a:p>
        </p:txBody>
      </p:sp>
      <p:grpSp>
        <p:nvGrpSpPr>
          <p:cNvPr id="4" name="Group 16"/>
          <p:cNvGrpSpPr>
            <a:grpSpLocks/>
          </p:cNvGrpSpPr>
          <p:nvPr/>
        </p:nvGrpSpPr>
        <p:grpSpPr bwMode="auto">
          <a:xfrm rot="-5400000">
            <a:off x="6997700" y="796925"/>
            <a:ext cx="1038225" cy="3254375"/>
            <a:chOff x="1" y="1179"/>
            <a:chExt cx="1039018" cy="1484312"/>
          </a:xfrm>
        </p:grpSpPr>
        <p:sp>
          <p:nvSpPr>
            <p:cNvPr id="18" name="Chevron 17"/>
            <p:cNvSpPr/>
            <p:nvPr/>
          </p:nvSpPr>
          <p:spPr>
            <a:xfrm rot="5400000">
              <a:off x="-222646" y="223826"/>
              <a:ext cx="1484312" cy="1039018"/>
            </a:xfrm>
            <a:prstGeom prst="chevron">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hevron 4"/>
            <p:cNvSpPr/>
            <p:nvPr/>
          </p:nvSpPr>
          <p:spPr>
            <a:xfrm>
              <a:off x="0" y="520326"/>
              <a:ext cx="1039018" cy="446018"/>
            </a:xfrm>
            <a:prstGeom prst="rect">
              <a:avLst/>
            </a:prstGeom>
          </p:spPr>
          <p:style>
            <a:lnRef idx="0">
              <a:scrgbClr r="0" g="0" b="0"/>
            </a:lnRef>
            <a:fillRef idx="0">
              <a:scrgbClr r="0" g="0" b="0"/>
            </a:fillRef>
            <a:effectRef idx="0">
              <a:scrgbClr r="0" g="0" b="0"/>
            </a:effectRef>
            <a:fontRef idx="minor">
              <a:schemeClr val="lt1"/>
            </a:fontRef>
          </p:style>
          <p:txBody>
            <a:bodyPr lIns="19050" tIns="19050" rIns="19050" bIns="19050" spcCol="1270" anchor="ctr"/>
            <a:lstStyle/>
            <a:p>
              <a:pPr algn="ctr" defTabSz="1333500">
                <a:lnSpc>
                  <a:spcPct val="90000"/>
                </a:lnSpc>
                <a:spcAft>
                  <a:spcPct val="35000"/>
                </a:spcAft>
                <a:defRPr/>
              </a:pPr>
              <a:endParaRPr lang="en-US" sz="3000"/>
            </a:p>
          </p:txBody>
        </p:sp>
      </p:grpSp>
      <p:sp>
        <p:nvSpPr>
          <p:cNvPr id="15372" name="TextBox 19"/>
          <p:cNvSpPr txBox="1">
            <a:spLocks noChangeArrowheads="1"/>
          </p:cNvSpPr>
          <p:nvPr/>
        </p:nvSpPr>
        <p:spPr bwMode="auto">
          <a:xfrm>
            <a:off x="6415088" y="2133600"/>
            <a:ext cx="2728912" cy="707886"/>
          </a:xfrm>
          <a:prstGeom prst="rect">
            <a:avLst/>
          </a:prstGeom>
          <a:noFill/>
          <a:ln w="9525">
            <a:noFill/>
            <a:miter lim="800000"/>
            <a:headEnd/>
            <a:tailEnd/>
          </a:ln>
        </p:spPr>
        <p:txBody>
          <a:bodyPr wrap="square">
            <a:spAutoFit/>
          </a:bodyPr>
          <a:lstStyle/>
          <a:p>
            <a:r>
              <a:rPr lang="en-US" sz="2000" dirty="0">
                <a:solidFill>
                  <a:schemeClr val="bg1"/>
                </a:solidFill>
              </a:rPr>
              <a:t>Disease impact in human population</a:t>
            </a:r>
          </a:p>
        </p:txBody>
      </p:sp>
      <p:sp>
        <p:nvSpPr>
          <p:cNvPr id="17421" name="Title 20"/>
          <p:cNvSpPr>
            <a:spLocks noGrp="1"/>
          </p:cNvSpPr>
          <p:nvPr>
            <p:ph type="title"/>
          </p:nvPr>
        </p:nvSpPr>
        <p:spPr bwMode="auto">
          <a:xfrm>
            <a:off x="838200" y="0"/>
            <a:ext cx="8305800" cy="1219200"/>
          </a:xfrm>
          <a:solidFill>
            <a:schemeClr val="accent2">
              <a:lumMod val="50000"/>
            </a:schemeClr>
          </a:solidFill>
          <a:ln>
            <a:miter lim="800000"/>
            <a:headEnd/>
            <a:tailEnd/>
          </a:ln>
        </p:spPr>
        <p:txBody>
          <a:bodyPr wrap="square" lIns="91440" tIns="45720" rIns="91440" bIns="45720" numCol="1" anchor="t" anchorCtr="0" compatLnSpc="1">
            <a:prstTxWarp prst="textNoShape">
              <a:avLst/>
            </a:prstTxWarp>
            <a:normAutofit/>
          </a:bodyPr>
          <a:lstStyle/>
          <a:p>
            <a:pPr algn="ctr">
              <a:defRPr/>
            </a:pPr>
            <a:r>
              <a:rPr lang="en-US" b="1" dirty="0">
                <a:solidFill>
                  <a:schemeClr val="bg1"/>
                </a:solidFill>
                <a:ea typeface="华文细黑"/>
              </a:rPr>
              <a:t>PARADIGM SHIFT FROM DOWNSTREAM TO UPSTREAM </a:t>
            </a:r>
          </a:p>
        </p:txBody>
      </p:sp>
      <p:sp>
        <p:nvSpPr>
          <p:cNvPr id="15374" name="TextBox 21"/>
          <p:cNvSpPr txBox="1">
            <a:spLocks noChangeArrowheads="1"/>
          </p:cNvSpPr>
          <p:nvPr/>
        </p:nvSpPr>
        <p:spPr bwMode="auto">
          <a:xfrm>
            <a:off x="2286000" y="1295400"/>
            <a:ext cx="5545138" cy="461963"/>
          </a:xfrm>
          <a:prstGeom prst="rect">
            <a:avLst/>
          </a:prstGeom>
          <a:noFill/>
          <a:ln w="9525">
            <a:noFill/>
            <a:miter lim="800000"/>
            <a:headEnd/>
            <a:tailEnd/>
          </a:ln>
        </p:spPr>
        <p:txBody>
          <a:bodyPr>
            <a:spAutoFit/>
          </a:bodyPr>
          <a:lstStyle/>
          <a:p>
            <a:r>
              <a:rPr lang="en-US" sz="2400" b="1" dirty="0"/>
              <a:t>Downstream approach in silos</a:t>
            </a:r>
          </a:p>
        </p:txBody>
      </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AutoShape 2"/>
          <p:cNvSpPr>
            <a:spLocks noGrp="1" noChangeArrowheads="1"/>
          </p:cNvSpPr>
          <p:nvPr>
            <p:ph type="title"/>
          </p:nvPr>
        </p:nvSpPr>
        <p:spPr>
          <a:xfrm>
            <a:off x="762000" y="0"/>
            <a:ext cx="7772400" cy="609600"/>
          </a:xfrm>
        </p:spPr>
        <p:txBody>
          <a:bodyPr>
            <a:normAutofit fontScale="90000"/>
          </a:bodyPr>
          <a:lstStyle/>
          <a:p>
            <a:pPr algn="ctr" eaLnBrk="1" hangingPunct="1"/>
            <a:r>
              <a:rPr lang="en-US" sz="4400" b="1" dirty="0"/>
              <a:t>One Health</a:t>
            </a:r>
          </a:p>
        </p:txBody>
      </p:sp>
      <p:sp>
        <p:nvSpPr>
          <p:cNvPr id="65539" name="Rectangle 3"/>
          <p:cNvSpPr>
            <a:spLocks noGrp="1" noChangeArrowheads="1"/>
          </p:cNvSpPr>
          <p:nvPr>
            <p:ph idx="1"/>
          </p:nvPr>
        </p:nvSpPr>
        <p:spPr>
          <a:xfrm>
            <a:off x="914400" y="609600"/>
            <a:ext cx="7772400" cy="3886200"/>
          </a:xfrm>
        </p:spPr>
        <p:txBody>
          <a:bodyPr/>
          <a:lstStyle/>
          <a:p>
            <a:pPr eaLnBrk="1" hangingPunct="1"/>
            <a:r>
              <a:rPr lang="en-US" sz="2800" dirty="0"/>
              <a:t>Represents an interdisciplinary strategy to address health from a holistic integrated perspective rather than a discipline-based fragmented perspective…</a:t>
            </a:r>
          </a:p>
          <a:p>
            <a:pPr eaLnBrk="1" hangingPunct="1"/>
            <a:r>
              <a:rPr lang="en-US" sz="2800" dirty="0"/>
              <a:t>Is not a discipline,</a:t>
            </a:r>
          </a:p>
          <a:p>
            <a:pPr eaLnBrk="1" hangingPunct="1">
              <a:buNone/>
            </a:pPr>
            <a:r>
              <a:rPr lang="en-US" sz="2800" dirty="0"/>
              <a:t> rather an approach…</a:t>
            </a:r>
          </a:p>
        </p:txBody>
      </p:sp>
      <p:pic>
        <p:nvPicPr>
          <p:cNvPr id="65540" name="Picture 2" descr="F:\Pics for HEALTH Alliance\Human Wildlife Interface.JPG"/>
          <p:cNvPicPr>
            <a:picLocks noChangeAspect="1" noChangeArrowheads="1"/>
          </p:cNvPicPr>
          <p:nvPr/>
        </p:nvPicPr>
        <p:blipFill>
          <a:blip r:embed="rId2" cstate="print"/>
          <a:srcRect r="25175" b="9331"/>
          <a:stretch>
            <a:fillRect/>
          </a:stretch>
        </p:blipFill>
        <p:spPr bwMode="auto">
          <a:xfrm>
            <a:off x="239910" y="4267200"/>
            <a:ext cx="3176512" cy="1676400"/>
          </a:xfrm>
          <a:prstGeom prst="rect">
            <a:avLst/>
          </a:prstGeom>
          <a:noFill/>
          <a:ln w="12700">
            <a:solidFill>
              <a:schemeClr val="bg2"/>
            </a:solidFill>
            <a:miter lim="800000"/>
            <a:headEnd/>
            <a:tailEnd/>
          </a:ln>
        </p:spPr>
      </p:pic>
      <p:sp>
        <p:nvSpPr>
          <p:cNvPr id="65543" name="TextBox 6"/>
          <p:cNvSpPr txBox="1">
            <a:spLocks noChangeArrowheads="1"/>
          </p:cNvSpPr>
          <p:nvPr/>
        </p:nvSpPr>
        <p:spPr bwMode="auto">
          <a:xfrm>
            <a:off x="929640" y="5843885"/>
            <a:ext cx="7010400" cy="369332"/>
          </a:xfrm>
          <a:prstGeom prst="rect">
            <a:avLst/>
          </a:prstGeom>
          <a:solidFill>
            <a:schemeClr val="bg1"/>
          </a:solidFill>
          <a:ln w="9525">
            <a:noFill/>
            <a:miter lim="800000"/>
            <a:headEnd/>
            <a:tailEnd/>
          </a:ln>
        </p:spPr>
        <p:txBody>
          <a:bodyPr wrap="square">
            <a:spAutoFit/>
          </a:bodyPr>
          <a:lstStyle/>
          <a:p>
            <a:pPr algn="ctr"/>
            <a:r>
              <a:rPr lang="en-US" dirty="0"/>
              <a:t>Wildlife, Livestock, Human Interaction</a:t>
            </a:r>
          </a:p>
        </p:txBody>
      </p:sp>
      <p:pic>
        <p:nvPicPr>
          <p:cNvPr id="8" name="Picture 7" descr="http://www.igihe.com/local/cache-vignettes/L500xH343/arton25197-860e0.jpg"/>
          <p:cNvPicPr/>
          <p:nvPr/>
        </p:nvPicPr>
        <p:blipFill>
          <a:blip r:embed="rId3"/>
          <a:srcRect/>
          <a:stretch>
            <a:fillRect/>
          </a:stretch>
        </p:blipFill>
        <p:spPr bwMode="auto">
          <a:xfrm>
            <a:off x="4365625" y="1851659"/>
            <a:ext cx="4763135" cy="2362201"/>
          </a:xfrm>
          <a:prstGeom prst="rect">
            <a:avLst/>
          </a:prstGeom>
          <a:noFill/>
          <a:ln w="9525">
            <a:noFill/>
            <a:miter lim="800000"/>
            <a:headEnd/>
            <a:tailEnd/>
          </a:ln>
        </p:spPr>
      </p:pic>
      <p:pic>
        <p:nvPicPr>
          <p:cNvPr id="9" name="Picture 8"/>
          <p:cNvPicPr/>
          <p:nvPr/>
        </p:nvPicPr>
        <p:blipFill>
          <a:blip r:embed="rId4"/>
          <a:srcRect/>
          <a:stretch>
            <a:fillRect/>
          </a:stretch>
        </p:blipFill>
        <p:spPr bwMode="auto">
          <a:xfrm>
            <a:off x="3568822" y="4185166"/>
            <a:ext cx="2628900" cy="1676400"/>
          </a:xfrm>
          <a:prstGeom prst="rect">
            <a:avLst/>
          </a:prstGeom>
          <a:noFill/>
          <a:ln w="9525">
            <a:noFill/>
            <a:miter lim="800000"/>
            <a:headEnd/>
            <a:tailEnd/>
          </a:ln>
        </p:spPr>
      </p:pic>
      <p:pic>
        <p:nvPicPr>
          <p:cNvPr id="10" name="Picture 9"/>
          <p:cNvPicPr/>
          <p:nvPr/>
        </p:nvPicPr>
        <p:blipFill>
          <a:blip r:embed="rId5"/>
          <a:srcRect/>
          <a:stretch>
            <a:fillRect/>
          </a:stretch>
        </p:blipFill>
        <p:spPr bwMode="auto">
          <a:xfrm>
            <a:off x="6206489" y="4149983"/>
            <a:ext cx="2895601" cy="1981200"/>
          </a:xfrm>
          <a:prstGeom prst="rect">
            <a:avLst/>
          </a:prstGeom>
          <a:noFill/>
          <a:ln w="9525">
            <a:noFill/>
            <a:miter lim="800000"/>
            <a:headEnd/>
            <a:tailEnd/>
          </a:ln>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35" y="6216134"/>
            <a:ext cx="9113729" cy="672822"/>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458" name="Rectangle 2"/>
          <p:cNvSpPr>
            <a:spLocks noGrp="1" noChangeArrowheads="1"/>
          </p:cNvSpPr>
          <p:nvPr>
            <p:ph type="title"/>
          </p:nvPr>
        </p:nvSpPr>
        <p:spPr>
          <a:xfrm>
            <a:off x="628650" y="963877"/>
            <a:ext cx="2620771" cy="4930246"/>
          </a:xfrm>
        </p:spPr>
        <p:txBody>
          <a:bodyPr>
            <a:normAutofit/>
          </a:bodyPr>
          <a:lstStyle/>
          <a:p>
            <a:pPr algn="r" eaLnBrk="1" hangingPunct="1"/>
            <a:r>
              <a:rPr lang="en-US">
                <a:solidFill>
                  <a:schemeClr val="accent1"/>
                </a:solidFill>
              </a:rPr>
              <a:t>So what?  Why change now?</a:t>
            </a:r>
          </a:p>
        </p:txBody>
      </p:sp>
      <p:sp>
        <p:nvSpPr>
          <p:cNvPr id="19459" name="Rectangle 3"/>
          <p:cNvSpPr>
            <a:spLocks noGrp="1" noChangeArrowheads="1"/>
          </p:cNvSpPr>
          <p:nvPr>
            <p:ph idx="1"/>
          </p:nvPr>
        </p:nvSpPr>
        <p:spPr>
          <a:xfrm>
            <a:off x="3732023" y="963877"/>
            <a:ext cx="4783327" cy="4930246"/>
          </a:xfrm>
        </p:spPr>
        <p:txBody>
          <a:bodyPr anchor="ctr">
            <a:normAutofit/>
          </a:bodyPr>
          <a:lstStyle/>
          <a:p>
            <a:pPr>
              <a:spcBef>
                <a:spcPct val="0"/>
              </a:spcBef>
              <a:spcAft>
                <a:spcPts val="600"/>
              </a:spcAft>
            </a:pPr>
            <a:r>
              <a:rPr lang="en-US" dirty="0"/>
              <a:t>Traditional disciplinary approach NOT working well enough…</a:t>
            </a:r>
          </a:p>
          <a:p>
            <a:pPr>
              <a:spcBef>
                <a:spcPct val="0"/>
              </a:spcBef>
              <a:spcAft>
                <a:spcPts val="600"/>
              </a:spcAft>
            </a:pPr>
            <a:r>
              <a:rPr lang="en-US" dirty="0"/>
              <a:t>Increasing public impatience with lack of progress.</a:t>
            </a:r>
          </a:p>
          <a:p>
            <a:pPr>
              <a:spcBef>
                <a:spcPct val="0"/>
              </a:spcBef>
              <a:spcAft>
                <a:spcPts val="600"/>
              </a:spcAft>
            </a:pPr>
            <a:r>
              <a:rPr lang="en-US" dirty="0"/>
              <a:t>Working across disciplines, sectors, cultures catalyzes creativity and innovation.</a:t>
            </a:r>
          </a:p>
          <a:p>
            <a:pPr>
              <a:spcBef>
                <a:spcPct val="0"/>
              </a:spcBef>
              <a:spcAft>
                <a:spcPts val="600"/>
              </a:spcAft>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482" name="Rectangle 2"/>
          <p:cNvSpPr>
            <a:spLocks noGrp="1" noChangeArrowheads="1"/>
          </p:cNvSpPr>
          <p:nvPr>
            <p:ph type="title"/>
          </p:nvPr>
        </p:nvSpPr>
        <p:spPr>
          <a:xfrm>
            <a:off x="628650" y="963877"/>
            <a:ext cx="2620771" cy="4930246"/>
          </a:xfrm>
        </p:spPr>
        <p:txBody>
          <a:bodyPr>
            <a:normAutofit/>
          </a:bodyPr>
          <a:lstStyle/>
          <a:p>
            <a:pPr algn="r" eaLnBrk="1" hangingPunct="1"/>
            <a:r>
              <a:rPr lang="en-US">
                <a:solidFill>
                  <a:schemeClr val="accent1"/>
                </a:solidFill>
              </a:rPr>
              <a:t>Why is “One Health” so difficult?</a:t>
            </a:r>
          </a:p>
        </p:txBody>
      </p:sp>
      <p:sp>
        <p:nvSpPr>
          <p:cNvPr id="20483" name="Rectangle 3"/>
          <p:cNvSpPr>
            <a:spLocks noGrp="1" noChangeArrowheads="1"/>
          </p:cNvSpPr>
          <p:nvPr>
            <p:ph idx="1"/>
          </p:nvPr>
        </p:nvSpPr>
        <p:spPr>
          <a:xfrm>
            <a:off x="3732023" y="963877"/>
            <a:ext cx="4783327" cy="4930246"/>
          </a:xfrm>
        </p:spPr>
        <p:txBody>
          <a:bodyPr anchor="ctr">
            <a:normAutofit/>
          </a:bodyPr>
          <a:lstStyle/>
          <a:p>
            <a:pPr>
              <a:spcBef>
                <a:spcPct val="0"/>
              </a:spcBef>
              <a:spcAft>
                <a:spcPts val="600"/>
              </a:spcAft>
            </a:pPr>
            <a:r>
              <a:rPr lang="en-US" dirty="0"/>
              <a:t>Training increasingly specialized</a:t>
            </a:r>
            <a:endParaRPr lang="en-US"/>
          </a:p>
          <a:p>
            <a:pPr lvl="1">
              <a:spcBef>
                <a:spcPct val="0"/>
              </a:spcBef>
              <a:spcAft>
                <a:spcPts val="600"/>
              </a:spcAft>
            </a:pPr>
            <a:r>
              <a:rPr lang="en-US" sz="2100"/>
              <a:t>Narrow and deep</a:t>
            </a:r>
          </a:p>
          <a:p>
            <a:pPr>
              <a:spcBef>
                <a:spcPct val="0"/>
              </a:spcBef>
              <a:spcAft>
                <a:spcPts val="600"/>
              </a:spcAft>
            </a:pPr>
            <a:r>
              <a:rPr lang="en-US" dirty="0"/>
              <a:t>Disciplinary ‘silos’ and paradigm paralysis</a:t>
            </a:r>
            <a:endParaRPr lang="en-US"/>
          </a:p>
          <a:p>
            <a:pPr lvl="1">
              <a:spcBef>
                <a:spcPct val="0"/>
              </a:spcBef>
              <a:spcAft>
                <a:spcPts val="600"/>
              </a:spcAft>
            </a:pPr>
            <a:r>
              <a:rPr lang="en-US" sz="2100"/>
              <a:t>Thinking constrained by education and discipline</a:t>
            </a:r>
          </a:p>
          <a:p>
            <a:pPr>
              <a:spcBef>
                <a:spcPct val="0"/>
              </a:spcBef>
              <a:spcAft>
                <a:spcPts val="600"/>
              </a:spcAft>
            </a:pPr>
            <a:r>
              <a:rPr lang="en-US" dirty="0"/>
              <a:t>Lack of rewards for thinking differently</a:t>
            </a:r>
            <a:endParaRPr lang="en-US"/>
          </a:p>
          <a:p>
            <a:pPr lvl="1">
              <a:spcBef>
                <a:spcPct val="0"/>
              </a:spcBef>
              <a:spcAft>
                <a:spcPts val="600"/>
              </a:spcAft>
            </a:pPr>
            <a:r>
              <a:rPr lang="en-US" sz="2100"/>
              <a:t>Focuses on team rather than individual</a:t>
            </a:r>
          </a:p>
          <a:p>
            <a:pPr>
              <a:spcBef>
                <a:spcPct val="0"/>
              </a:spcBef>
              <a:spcAft>
                <a:spcPts val="600"/>
              </a:spcAft>
            </a:pPr>
            <a:r>
              <a:rPr lang="en-US" dirty="0"/>
              <a:t>Discomfort</a:t>
            </a:r>
            <a:endParaRPr lang="en-US"/>
          </a:p>
          <a:p>
            <a:pPr lvl="1">
              <a:spcBef>
                <a:spcPct val="0"/>
              </a:spcBef>
              <a:spcAft>
                <a:spcPts val="600"/>
              </a:spcAft>
            </a:pPr>
            <a:r>
              <a:rPr lang="en-US" sz="2100"/>
              <a:t>Lack the skills to act in One Health manner</a:t>
            </a:r>
          </a:p>
          <a:p>
            <a:pPr>
              <a:spcBef>
                <a:spcPct val="0"/>
              </a:spcBef>
              <a:spcAft>
                <a:spcPts val="600"/>
              </a:spcAft>
            </a:pP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a:t>How can we describe H5N1</a:t>
            </a:r>
          </a:p>
        </p:txBody>
      </p:sp>
      <p:sp>
        <p:nvSpPr>
          <p:cNvPr id="3" name="Subtitle 2"/>
          <p:cNvSpPr>
            <a:spLocks noGrp="1"/>
          </p:cNvSpPr>
          <p:nvPr>
            <p:ph type="subTitle" idx="1"/>
          </p:nvPr>
        </p:nvSpPr>
        <p:spPr>
          <a:xfrm>
            <a:off x="6340927" y="965199"/>
            <a:ext cx="2320472" cy="4927602"/>
          </a:xfrm>
        </p:spPr>
        <p:txBody>
          <a:bodyPr anchor="ctr">
            <a:normAutofit/>
          </a:bodyPr>
          <a:lstStyle/>
          <a:p>
            <a:pPr algn="l"/>
            <a:endParaRPr lang="en-US" sz="1700">
              <a:solidFill>
                <a:srgbClr val="FFFFFF"/>
              </a:solidFill>
            </a:endParaRPr>
          </a:p>
          <a:p>
            <a:pPr algn="l">
              <a:buFont typeface="Arial" pitchFamily="34" charset="0"/>
              <a:buChar char="•"/>
            </a:pPr>
            <a:r>
              <a:rPr lang="en-US" sz="1700">
                <a:solidFill>
                  <a:srgbClr val="FFFFFF"/>
                </a:solidFill>
              </a:rPr>
              <a:t>An animal health problem?</a:t>
            </a:r>
          </a:p>
          <a:p>
            <a:pPr algn="l">
              <a:buFont typeface="Arial" pitchFamily="34" charset="0"/>
              <a:buChar char="•"/>
            </a:pPr>
            <a:r>
              <a:rPr lang="en-US" sz="1700">
                <a:solidFill>
                  <a:srgbClr val="FFFFFF"/>
                </a:solidFill>
              </a:rPr>
              <a:t>A public health problem?</a:t>
            </a:r>
          </a:p>
          <a:p>
            <a:pPr algn="l">
              <a:buFont typeface="Arial" pitchFamily="34" charset="0"/>
              <a:buChar char="•"/>
            </a:pPr>
            <a:r>
              <a:rPr lang="en-US" sz="1700">
                <a:solidFill>
                  <a:srgbClr val="FFFFFF"/>
                </a:solidFill>
              </a:rPr>
              <a:t>A food security problem?</a:t>
            </a:r>
          </a:p>
          <a:p>
            <a:pPr algn="l">
              <a:buFont typeface="Arial" pitchFamily="34" charset="0"/>
              <a:buChar char="•"/>
            </a:pPr>
            <a:r>
              <a:rPr lang="en-US" sz="1700">
                <a:solidFill>
                  <a:srgbClr val="FFFFFF"/>
                </a:solidFill>
              </a:rPr>
              <a:t>An environmental health problem?</a:t>
            </a:r>
          </a:p>
          <a:p>
            <a:pPr algn="l">
              <a:buFont typeface="Arial" pitchFamily="34" charset="0"/>
              <a:buChar char="•"/>
            </a:pPr>
            <a:r>
              <a:rPr lang="en-US" sz="1700">
                <a:solidFill>
                  <a:srgbClr val="FFFFFF"/>
                </a:solidFill>
              </a:rPr>
              <a:t>A trade problem?</a:t>
            </a:r>
          </a:p>
          <a:p>
            <a:pPr algn="l">
              <a:buFont typeface="Arial" pitchFamily="34" charset="0"/>
              <a:buChar char="•"/>
            </a:pPr>
            <a:r>
              <a:rPr lang="en-US" sz="1700">
                <a:solidFill>
                  <a:srgbClr val="FFFFFF"/>
                </a:solidFill>
              </a:rPr>
              <a:t>An economic problem?</a:t>
            </a:r>
          </a:p>
          <a:p>
            <a:pPr algn="l">
              <a:buFont typeface="Arial" pitchFamily="34" charset="0"/>
              <a:buChar char="•"/>
            </a:pPr>
            <a:r>
              <a:rPr lang="en-US" sz="1700">
                <a:solidFill>
                  <a:srgbClr val="FFFFFF"/>
                </a:solidFill>
              </a:rPr>
              <a:t>A political problem?</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28650" y="963877"/>
            <a:ext cx="2620771" cy="4930246"/>
          </a:xfrm>
        </p:spPr>
        <p:txBody>
          <a:bodyPr vert="horz" lIns="91440" tIns="45720" rIns="91440" bIns="45720" rtlCol="0" anchor="ctr">
            <a:normAutofit/>
          </a:bodyPr>
          <a:lstStyle/>
          <a:p>
            <a:pPr algn="r" defTabSz="914400"/>
            <a:r>
              <a:rPr lang="en-US" sz="4400" kern="1200">
                <a:solidFill>
                  <a:schemeClr val="accent1"/>
                </a:solidFill>
                <a:latin typeface="+mj-lt"/>
                <a:ea typeface="+mj-ea"/>
                <a:cs typeface="+mj-cs"/>
              </a:rPr>
              <a:t>What is a One Health success?</a:t>
            </a:r>
          </a:p>
        </p:txBody>
      </p:sp>
      <p:sp>
        <p:nvSpPr>
          <p:cNvPr id="3" name="Rectangle 4"/>
          <p:cNvSpPr txBox="1">
            <a:spLocks noChangeArrowheads="1"/>
          </p:cNvSpPr>
          <p:nvPr/>
        </p:nvSpPr>
        <p:spPr>
          <a:xfrm>
            <a:off x="3732023" y="963877"/>
            <a:ext cx="4783327" cy="4930246"/>
          </a:xfrm>
          <a:prstGeom prst="rect">
            <a:avLst/>
          </a:prstGeom>
        </p:spPr>
        <p:txBody>
          <a:bodyPr vert="horz" lIns="91440" tIns="45720" rIns="91440" bIns="45720" rtlCol="0" anchor="ctr">
            <a:normAutofit/>
          </a:bodyPr>
          <a:lstStyle/>
          <a:p>
            <a:pPr marL="365760" marR="0" lvl="0" indent="-228600" fontAlgn="auto">
              <a:lnSpc>
                <a:spcPct val="90000"/>
              </a:lnSpc>
              <a:spcBef>
                <a:spcPts val="600"/>
              </a:spcBef>
              <a:spcAft>
                <a:spcPts val="0"/>
              </a:spcAft>
              <a:buClr>
                <a:schemeClr val="accent1"/>
              </a:buClr>
              <a:buSzPct val="80000"/>
              <a:buFont typeface="Arial" panose="020B0604020202020204" pitchFamily="34" charset="0"/>
              <a:buChar char="•"/>
              <a:tabLst/>
              <a:defRPr/>
            </a:pPr>
            <a:r>
              <a:rPr kumimoji="0" lang="en-US" sz="2100" b="0" i="0" u="none" strike="noStrike" cap="none" spc="0" normalizeH="0" baseline="0" noProof="0" dirty="0">
                <a:ln>
                  <a:noFill/>
                </a:ln>
                <a:effectLst/>
                <a:uLnTx/>
                <a:uFillTx/>
              </a:rPr>
              <a:t>Table exercise: 10 minutes</a:t>
            </a:r>
          </a:p>
          <a:p>
            <a:pPr marL="365760" marR="0" lvl="0" indent="-228600" fontAlgn="auto">
              <a:lnSpc>
                <a:spcPct val="90000"/>
              </a:lnSpc>
              <a:spcBef>
                <a:spcPts val="600"/>
              </a:spcBef>
              <a:spcAft>
                <a:spcPts val="0"/>
              </a:spcAft>
              <a:buClr>
                <a:schemeClr val="accent1"/>
              </a:buClr>
              <a:buSzPct val="80000"/>
              <a:buFont typeface="Arial" panose="020B0604020202020204" pitchFamily="34" charset="0"/>
              <a:buChar char="•"/>
              <a:tabLst/>
              <a:defRPr/>
            </a:pPr>
            <a:r>
              <a:rPr kumimoji="0" lang="en-US" sz="2100" b="0" i="0" u="none" strike="noStrike" cap="none" spc="0" normalizeH="0" baseline="0" noProof="0" dirty="0">
                <a:ln>
                  <a:noFill/>
                </a:ln>
                <a:effectLst/>
                <a:uLnTx/>
                <a:uFillTx/>
              </a:rPr>
              <a:t>Identify a One Health success story</a:t>
            </a:r>
          </a:p>
          <a:p>
            <a:pPr marL="365760" marR="0" lvl="0" indent="-228600" fontAlgn="auto">
              <a:lnSpc>
                <a:spcPct val="90000"/>
              </a:lnSpc>
              <a:spcBef>
                <a:spcPts val="600"/>
              </a:spcBef>
              <a:spcAft>
                <a:spcPts val="0"/>
              </a:spcAft>
              <a:buClr>
                <a:schemeClr val="accent1"/>
              </a:buClr>
              <a:buSzPct val="80000"/>
              <a:buFont typeface="Arial" panose="020B0604020202020204" pitchFamily="34" charset="0"/>
              <a:buChar char="•"/>
              <a:tabLst/>
              <a:defRPr/>
            </a:pPr>
            <a:r>
              <a:rPr kumimoji="0" lang="en-US" sz="2100" b="0" i="0" u="none" strike="noStrike" cap="none" spc="0" normalizeH="0" baseline="0" noProof="0" dirty="0">
                <a:ln>
                  <a:noFill/>
                </a:ln>
                <a:effectLst/>
                <a:uLnTx/>
                <a:uFillTx/>
              </a:rPr>
              <a:t>Describe the range of “health” issues involved</a:t>
            </a:r>
          </a:p>
          <a:p>
            <a:pPr marL="640080" marR="0" lvl="1" indent="-228600" fontAlgn="auto">
              <a:lnSpc>
                <a:spcPct val="90000"/>
              </a:lnSpc>
              <a:spcBef>
                <a:spcPts val="550"/>
              </a:spcBef>
              <a:spcAft>
                <a:spcPts val="0"/>
              </a:spcAft>
              <a:buClr>
                <a:schemeClr val="accent1"/>
              </a:buClr>
              <a:buSzTx/>
              <a:buFont typeface="Arial" panose="020B0604020202020204" pitchFamily="34" charset="0"/>
              <a:buChar char="•"/>
              <a:tabLst/>
              <a:defRPr/>
            </a:pPr>
            <a:r>
              <a:rPr kumimoji="0" lang="en-US" sz="2100" b="0" i="0" u="none" strike="noStrike" cap="none" spc="0" normalizeH="0" baseline="0" noProof="0" dirty="0">
                <a:ln>
                  <a:noFill/>
                </a:ln>
                <a:effectLst/>
                <a:uLnTx/>
                <a:uFillTx/>
              </a:rPr>
              <a:t>Public Health		</a:t>
            </a:r>
          </a:p>
          <a:p>
            <a:pPr marL="640080" marR="0" lvl="1" indent="-228600" fontAlgn="auto">
              <a:lnSpc>
                <a:spcPct val="90000"/>
              </a:lnSpc>
              <a:spcBef>
                <a:spcPts val="550"/>
              </a:spcBef>
              <a:spcAft>
                <a:spcPts val="0"/>
              </a:spcAft>
              <a:buClr>
                <a:schemeClr val="accent1"/>
              </a:buClr>
              <a:buSzTx/>
              <a:buFont typeface="Arial" panose="020B0604020202020204" pitchFamily="34" charset="0"/>
              <a:buChar char="•"/>
              <a:tabLst/>
              <a:defRPr/>
            </a:pPr>
            <a:r>
              <a:rPr kumimoji="0" lang="en-US" sz="2100" b="0" i="0" u="none" strike="noStrike" cap="none" spc="0" normalizeH="0" baseline="0" noProof="0" dirty="0">
                <a:ln>
                  <a:noFill/>
                </a:ln>
                <a:effectLst/>
                <a:uLnTx/>
                <a:uFillTx/>
              </a:rPr>
              <a:t>Animal Health</a:t>
            </a:r>
          </a:p>
          <a:p>
            <a:pPr marL="640080" marR="0" lvl="1" indent="-228600" fontAlgn="auto">
              <a:lnSpc>
                <a:spcPct val="90000"/>
              </a:lnSpc>
              <a:spcBef>
                <a:spcPts val="550"/>
              </a:spcBef>
              <a:spcAft>
                <a:spcPts val="0"/>
              </a:spcAft>
              <a:buClr>
                <a:schemeClr val="accent1"/>
              </a:buClr>
              <a:buSzTx/>
              <a:buFont typeface="Arial" panose="020B0604020202020204" pitchFamily="34" charset="0"/>
              <a:buChar char="•"/>
              <a:tabLst/>
              <a:defRPr/>
            </a:pPr>
            <a:r>
              <a:rPr kumimoji="0" lang="en-US" sz="2100" b="0" i="0" u="none" strike="noStrike" cap="none" spc="0" normalizeH="0" baseline="0" noProof="0" dirty="0">
                <a:ln>
                  <a:noFill/>
                </a:ln>
                <a:effectLst/>
                <a:uLnTx/>
                <a:uFillTx/>
              </a:rPr>
              <a:t>Environmental Health	</a:t>
            </a:r>
          </a:p>
          <a:p>
            <a:pPr marL="640080" marR="0" lvl="1" indent="-228600" fontAlgn="auto">
              <a:lnSpc>
                <a:spcPct val="90000"/>
              </a:lnSpc>
              <a:spcBef>
                <a:spcPts val="550"/>
              </a:spcBef>
              <a:spcAft>
                <a:spcPts val="0"/>
              </a:spcAft>
              <a:buClr>
                <a:schemeClr val="accent1"/>
              </a:buClr>
              <a:buSzTx/>
              <a:buFont typeface="Arial" panose="020B0604020202020204" pitchFamily="34" charset="0"/>
              <a:buChar char="•"/>
              <a:tabLst/>
              <a:defRPr/>
            </a:pPr>
            <a:r>
              <a:rPr kumimoji="0" lang="en-US" sz="2100" b="0" i="0" u="none" strike="noStrike" cap="none" spc="0" normalizeH="0" baseline="0" noProof="0" dirty="0">
                <a:ln>
                  <a:noFill/>
                </a:ln>
                <a:effectLst/>
                <a:uLnTx/>
                <a:uFillTx/>
              </a:rPr>
              <a:t>Societal Health</a:t>
            </a:r>
          </a:p>
          <a:p>
            <a:pPr marL="640080" marR="0" lvl="1" indent="-228600" fontAlgn="auto">
              <a:lnSpc>
                <a:spcPct val="90000"/>
              </a:lnSpc>
              <a:spcBef>
                <a:spcPts val="550"/>
              </a:spcBef>
              <a:spcAft>
                <a:spcPts val="0"/>
              </a:spcAft>
              <a:buClr>
                <a:schemeClr val="accent1"/>
              </a:buClr>
              <a:buSzTx/>
              <a:buFont typeface="Arial" panose="020B0604020202020204" pitchFamily="34" charset="0"/>
              <a:buChar char="•"/>
              <a:tabLst/>
              <a:defRPr/>
            </a:pPr>
            <a:r>
              <a:rPr kumimoji="0" lang="en-US" sz="2100" b="0" i="0" u="none" strike="noStrike" cap="none" spc="0" normalizeH="0" baseline="0" noProof="0" dirty="0">
                <a:ln>
                  <a:noFill/>
                </a:ln>
                <a:effectLst/>
                <a:uLnTx/>
                <a:uFillTx/>
              </a:rPr>
              <a:t>Economic Health		</a:t>
            </a:r>
          </a:p>
          <a:p>
            <a:pPr marL="640080" marR="0" lvl="1" indent="-228600" fontAlgn="auto">
              <a:lnSpc>
                <a:spcPct val="90000"/>
              </a:lnSpc>
              <a:spcBef>
                <a:spcPts val="550"/>
              </a:spcBef>
              <a:spcAft>
                <a:spcPts val="0"/>
              </a:spcAft>
              <a:buClr>
                <a:schemeClr val="accent1"/>
              </a:buClr>
              <a:buSzTx/>
              <a:buFont typeface="Arial" panose="020B0604020202020204" pitchFamily="34" charset="0"/>
              <a:buChar char="•"/>
              <a:tabLst/>
              <a:defRPr/>
            </a:pPr>
            <a:r>
              <a:rPr kumimoji="0" lang="en-US" sz="2100" b="0" i="0" u="none" strike="noStrike" cap="none" spc="0" normalizeH="0" baseline="0" noProof="0" dirty="0">
                <a:ln>
                  <a:noFill/>
                </a:ln>
                <a:effectLst/>
                <a:uLnTx/>
                <a:uFillTx/>
              </a:rPr>
              <a:t>Political Health</a:t>
            </a:r>
          </a:p>
          <a:p>
            <a:pPr marL="365760" marR="0" lvl="0" indent="-228600" fontAlgn="auto">
              <a:lnSpc>
                <a:spcPct val="90000"/>
              </a:lnSpc>
              <a:spcBef>
                <a:spcPts val="600"/>
              </a:spcBef>
              <a:spcAft>
                <a:spcPts val="0"/>
              </a:spcAft>
              <a:buClr>
                <a:schemeClr val="accent1"/>
              </a:buClr>
              <a:buSzPct val="80000"/>
              <a:buFont typeface="Arial" panose="020B0604020202020204" pitchFamily="34" charset="0"/>
              <a:buChar char="•"/>
              <a:tabLst/>
              <a:defRPr/>
            </a:pPr>
            <a:br>
              <a:rPr kumimoji="0" lang="en-US" sz="2100" b="0" i="0" u="none" strike="noStrike" cap="none" spc="0" normalizeH="0" baseline="0" noProof="0" dirty="0">
                <a:ln>
                  <a:noFill/>
                </a:ln>
                <a:effectLst/>
                <a:uLnTx/>
                <a:uFillTx/>
              </a:rPr>
            </a:br>
            <a:r>
              <a:rPr kumimoji="0" lang="en-US" sz="2100" b="0" i="0" u="none" strike="noStrike" cap="none" spc="0" normalizeH="0" baseline="0" noProof="0" dirty="0">
                <a:ln>
                  <a:noFill/>
                </a:ln>
                <a:effectLst/>
                <a:uLnTx/>
                <a:uFillTx/>
              </a:rPr>
              <a:t>	</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81692" y="4525347"/>
            <a:ext cx="5204792" cy="1737360"/>
          </a:xfrm>
        </p:spPr>
        <p:txBody>
          <a:bodyPr anchor="ctr">
            <a:normAutofit/>
          </a:bodyPr>
          <a:lstStyle/>
          <a:p>
            <a:pPr algn="r"/>
            <a:r>
              <a:rPr lang="en-US" sz="2800"/>
              <a:t>Describe how epidemiology is used by human, animal and environmental health professionals</a:t>
            </a:r>
          </a:p>
        </p:txBody>
      </p:sp>
      <p:sp>
        <p:nvSpPr>
          <p:cNvPr id="3" name="Subtitle 2"/>
          <p:cNvSpPr>
            <a:spLocks noGrp="1"/>
          </p:cNvSpPr>
          <p:nvPr>
            <p:ph type="subTitle" idx="1"/>
          </p:nvPr>
        </p:nvSpPr>
        <p:spPr>
          <a:xfrm>
            <a:off x="6038071" y="4525347"/>
            <a:ext cx="2408466" cy="1737360"/>
          </a:xfrm>
        </p:spPr>
        <p:txBody>
          <a:bodyPr anchor="ctr">
            <a:normAutofit/>
          </a:bodyPr>
          <a:lstStyle/>
          <a:p>
            <a:pPr algn="l"/>
            <a:r>
              <a:rPr lang="en-US" b="1" u="sng"/>
              <a:t>Complex Case-study: One Health </a:t>
            </a:r>
            <a:endParaRPr lang="en-US"/>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descr="https://lh3.googleusercontent.com/hmhKp3gSSBtPtCnvEoG3RN5Qw_wFraBnx7Vib-LfLB1tB7PJWOBUYAOvxBYmK27RVpnhBNnBoRrT-v0O2d-JgH_A7i5_fPu5QEjYlZHFMjdliZTIerII9qNpEZgj0rLoM1OO2EM"/>
          <p:cNvPicPr/>
          <p:nvPr/>
        </p:nvPicPr>
        <p:blipFill>
          <a:blip r:embed="rId2"/>
          <a:srcRect/>
          <a:stretch>
            <a:fillRect/>
          </a:stretch>
        </p:blipFill>
        <p:spPr bwMode="auto">
          <a:xfrm>
            <a:off x="838200" y="228600"/>
            <a:ext cx="7452931" cy="5571067"/>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85441" y="965199"/>
            <a:ext cx="5074558" cy="4927601"/>
          </a:xfrm>
        </p:spPr>
        <p:txBody>
          <a:bodyPr vert="horz" lIns="91440" tIns="45720" rIns="91440" bIns="45720" rtlCol="0" anchor="ctr">
            <a:normAutofit/>
          </a:bodyPr>
          <a:lstStyle/>
          <a:p>
            <a:pPr defTabSz="914400"/>
            <a:r>
              <a:rPr lang="en-US" sz="1200" b="1" kern="1200" dirty="0">
                <a:solidFill>
                  <a:schemeClr val="tx1">
                    <a:lumMod val="85000"/>
                    <a:lumOff val="15000"/>
                  </a:schemeClr>
                </a:solidFill>
                <a:latin typeface="+mj-lt"/>
                <a:ea typeface="+mj-ea"/>
                <a:cs typeface="+mj-cs"/>
              </a:rPr>
              <a:t>Background of the case</a:t>
            </a:r>
            <a:br>
              <a:rPr lang="en-US" sz="1200" kern="1200" dirty="0">
                <a:solidFill>
                  <a:schemeClr val="tx1">
                    <a:lumMod val="85000"/>
                    <a:lumOff val="15000"/>
                  </a:schemeClr>
                </a:solidFill>
                <a:latin typeface="+mj-lt"/>
                <a:ea typeface="+mj-ea"/>
                <a:cs typeface="+mj-cs"/>
              </a:rPr>
            </a:br>
            <a:r>
              <a:rPr lang="en-US" sz="1200" kern="1200" dirty="0" err="1">
                <a:solidFill>
                  <a:schemeClr val="tx1">
                    <a:lumMod val="85000"/>
                    <a:lumOff val="15000"/>
                  </a:schemeClr>
                </a:solidFill>
                <a:latin typeface="+mj-lt"/>
                <a:ea typeface="+mj-ea"/>
                <a:cs typeface="+mj-cs"/>
              </a:rPr>
              <a:t>Karatu</a:t>
            </a:r>
            <a:r>
              <a:rPr lang="en-US" sz="1200" kern="1200" dirty="0">
                <a:solidFill>
                  <a:schemeClr val="tx1">
                    <a:lumMod val="85000"/>
                    <a:lumOff val="15000"/>
                  </a:schemeClr>
                </a:solidFill>
                <a:latin typeface="+mj-lt"/>
                <a:ea typeface="+mj-ea"/>
                <a:cs typeface="+mj-cs"/>
              </a:rPr>
              <a:t> district is located in Arusha region, Tanzania and is known by its agricultural activities and people practice irrigated farming. Among the major drawback that faces the farmers are pests. As a means to overcome such problems, farmers indiscriminately use pesticides to protect their crops. This practice has been reported to be associated with many problems to the people, domestic and wild animals and the environment at large. Cases of abortions in humans and animals are quite high in the district and are associated with pesticide poisoning. Skin diseases and infertility are also rampant especially to people working in horticultural farms. Incidences of fish and aquatic bird mortalities especially Lesser flamingoes (</a:t>
            </a:r>
            <a:r>
              <a:rPr lang="en-US" sz="1200" i="1" kern="1200" dirty="0" err="1">
                <a:solidFill>
                  <a:schemeClr val="tx1">
                    <a:lumMod val="85000"/>
                    <a:lumOff val="15000"/>
                  </a:schemeClr>
                </a:solidFill>
                <a:latin typeface="+mj-lt"/>
                <a:ea typeface="+mj-ea"/>
                <a:cs typeface="+mj-cs"/>
              </a:rPr>
              <a:t>Phoenicopterus</a:t>
            </a:r>
            <a:r>
              <a:rPr lang="en-US" sz="1200" i="1" kern="1200" dirty="0">
                <a:solidFill>
                  <a:schemeClr val="tx1">
                    <a:lumMod val="85000"/>
                    <a:lumOff val="15000"/>
                  </a:schemeClr>
                </a:solidFill>
                <a:latin typeface="+mj-lt"/>
                <a:ea typeface="+mj-ea"/>
                <a:cs typeface="+mj-cs"/>
              </a:rPr>
              <a:t> minor</a:t>
            </a:r>
            <a:r>
              <a:rPr lang="en-US" sz="1200" kern="1200" dirty="0">
                <a:solidFill>
                  <a:schemeClr val="tx1">
                    <a:lumMod val="85000"/>
                    <a:lumOff val="15000"/>
                  </a:schemeClr>
                </a:solidFill>
                <a:latin typeface="+mj-lt"/>
                <a:ea typeface="+mj-ea"/>
                <a:cs typeface="+mj-cs"/>
              </a:rPr>
              <a:t>) are quite high and all are linked with pesticide poisoning. For example, in 2004, up to 45 000 Lesser flamingoes died at Lake </a:t>
            </a:r>
            <a:r>
              <a:rPr lang="en-US" sz="1200" kern="1200" dirty="0" err="1">
                <a:solidFill>
                  <a:schemeClr val="tx1">
                    <a:lumMod val="85000"/>
                    <a:lumOff val="15000"/>
                  </a:schemeClr>
                </a:solidFill>
                <a:latin typeface="+mj-lt"/>
                <a:ea typeface="+mj-ea"/>
                <a:cs typeface="+mj-cs"/>
              </a:rPr>
              <a:t>Manyara</a:t>
            </a:r>
            <a:r>
              <a:rPr lang="en-US" sz="1200" kern="1200" dirty="0">
                <a:solidFill>
                  <a:schemeClr val="tx1">
                    <a:lumMod val="85000"/>
                    <a:lumOff val="15000"/>
                  </a:schemeClr>
                </a:solidFill>
                <a:latin typeface="+mj-lt"/>
                <a:ea typeface="+mj-ea"/>
                <a:cs typeface="+mj-cs"/>
              </a:rPr>
              <a:t>, which is being fed by rivers draining from the agricultural fields in </a:t>
            </a:r>
            <a:r>
              <a:rPr lang="en-US" sz="1200" kern="1200" dirty="0" err="1">
                <a:solidFill>
                  <a:schemeClr val="tx1">
                    <a:lumMod val="85000"/>
                    <a:lumOff val="15000"/>
                  </a:schemeClr>
                </a:solidFill>
                <a:latin typeface="+mj-lt"/>
                <a:ea typeface="+mj-ea"/>
                <a:cs typeface="+mj-cs"/>
              </a:rPr>
              <a:t>Karatu</a:t>
            </a:r>
            <a:r>
              <a:rPr lang="en-US" sz="1200" kern="1200" dirty="0">
                <a:solidFill>
                  <a:schemeClr val="tx1">
                    <a:lumMod val="85000"/>
                    <a:lumOff val="15000"/>
                  </a:schemeClr>
                </a:solidFill>
                <a:latin typeface="+mj-lt"/>
                <a:ea typeface="+mj-ea"/>
                <a:cs typeface="+mj-cs"/>
              </a:rPr>
              <a:t> district. Studies have shown high levels of pesticide residues in milk, beef and local chicken eggs. A case control study conducted in pregnant women who go to deliver at Mount Meru Hospital in Arusha showed that they had very high levels of pesticide residues in breast milk and abdominal fats. the newly born babies had also high levels of pesticides in </a:t>
            </a:r>
            <a:r>
              <a:rPr lang="en-US" sz="1200" kern="1200" dirty="0" err="1">
                <a:solidFill>
                  <a:schemeClr val="tx1">
                    <a:lumMod val="85000"/>
                    <a:lumOff val="15000"/>
                  </a:schemeClr>
                </a:solidFill>
                <a:latin typeface="+mj-lt"/>
                <a:ea typeface="+mj-ea"/>
                <a:cs typeface="+mj-cs"/>
              </a:rPr>
              <a:t>muconeum</a:t>
            </a:r>
            <a:r>
              <a:rPr lang="en-US" sz="1200" kern="1200" dirty="0">
                <a:solidFill>
                  <a:schemeClr val="tx1">
                    <a:lumMod val="85000"/>
                    <a:lumOff val="15000"/>
                  </a:schemeClr>
                </a:solidFill>
                <a:latin typeface="+mj-lt"/>
                <a:ea typeface="+mj-ea"/>
                <a:cs typeface="+mj-cs"/>
              </a:rPr>
              <a:t> and umbilical blood. Studies further showed high levels of pesticides in water collected from Lake </a:t>
            </a:r>
            <a:r>
              <a:rPr lang="en-US" sz="1200" kern="1200" dirty="0" err="1">
                <a:solidFill>
                  <a:schemeClr val="tx1">
                    <a:lumMod val="85000"/>
                    <a:lumOff val="15000"/>
                  </a:schemeClr>
                </a:solidFill>
                <a:latin typeface="+mj-lt"/>
                <a:ea typeface="+mj-ea"/>
                <a:cs typeface="+mj-cs"/>
              </a:rPr>
              <a:t>Manyara</a:t>
            </a:r>
            <a:r>
              <a:rPr lang="en-US" sz="1200" kern="1200" dirty="0">
                <a:solidFill>
                  <a:schemeClr val="tx1">
                    <a:lumMod val="85000"/>
                    <a:lumOff val="15000"/>
                  </a:schemeClr>
                </a:solidFill>
                <a:latin typeface="+mj-lt"/>
                <a:ea typeface="+mj-ea"/>
                <a:cs typeface="+mj-cs"/>
              </a:rPr>
              <a:t> and different rivers around irrigated farms.</a:t>
            </a:r>
            <a:br>
              <a:rPr lang="en-US" sz="1200" kern="1200" dirty="0">
                <a:solidFill>
                  <a:schemeClr val="tx1">
                    <a:lumMod val="85000"/>
                    <a:lumOff val="15000"/>
                  </a:schemeClr>
                </a:solidFill>
                <a:latin typeface="+mj-lt"/>
                <a:ea typeface="+mj-ea"/>
                <a:cs typeface="+mj-cs"/>
              </a:rPr>
            </a:br>
            <a:r>
              <a:rPr lang="en-US" sz="1200" kern="1200" dirty="0">
                <a:solidFill>
                  <a:schemeClr val="tx1">
                    <a:lumMod val="85000"/>
                    <a:lumOff val="15000"/>
                  </a:schemeClr>
                </a:solidFill>
                <a:latin typeface="+mj-lt"/>
                <a:ea typeface="+mj-ea"/>
                <a:cs typeface="+mj-cs"/>
              </a:rPr>
              <a:t>Efforts have been done by the government to overcome the problem. The Tanzania Ministry of Agriculture has been conducting seminars, extension work and restricting uses of pesticides including advocating the integrated pest control systems but the problem still exist.</a:t>
            </a:r>
            <a:br>
              <a:rPr lang="en-US" sz="1200" kern="1200" dirty="0">
                <a:solidFill>
                  <a:schemeClr val="tx1">
                    <a:lumMod val="85000"/>
                    <a:lumOff val="15000"/>
                  </a:schemeClr>
                </a:solidFill>
                <a:latin typeface="+mj-lt"/>
                <a:ea typeface="+mj-ea"/>
                <a:cs typeface="+mj-cs"/>
              </a:rPr>
            </a:br>
            <a:r>
              <a:rPr lang="en-US" sz="1200" kern="1200" dirty="0">
                <a:solidFill>
                  <a:schemeClr val="tx1">
                    <a:lumMod val="85000"/>
                    <a:lumOff val="15000"/>
                  </a:schemeClr>
                </a:solidFill>
                <a:latin typeface="+mj-lt"/>
                <a:ea typeface="+mj-ea"/>
                <a:cs typeface="+mj-cs"/>
              </a:rPr>
              <a:t> </a:t>
            </a:r>
            <a:br>
              <a:rPr lang="en-US" sz="1200" kern="1200" dirty="0">
                <a:solidFill>
                  <a:schemeClr val="tx1">
                    <a:lumMod val="85000"/>
                    <a:lumOff val="15000"/>
                  </a:schemeClr>
                </a:solidFill>
                <a:latin typeface="+mj-lt"/>
                <a:ea typeface="+mj-ea"/>
                <a:cs typeface="+mj-cs"/>
              </a:rPr>
            </a:br>
            <a:endParaRPr lang="en-US" sz="1200" kern="1200" dirty="0">
              <a:solidFill>
                <a:schemeClr val="tx1">
                  <a:lumMod val="85000"/>
                  <a:lumOff val="15000"/>
                </a:schemeClr>
              </a:solidFill>
              <a:latin typeface="+mj-lt"/>
              <a:ea typeface="+mj-ea"/>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228600"/>
            <a:ext cx="7772400" cy="1143000"/>
          </a:xfrm>
        </p:spPr>
        <p:txBody>
          <a:bodyPr/>
          <a:lstStyle/>
          <a:p>
            <a:pPr algn="ctr" eaLnBrk="1" hangingPunct="1"/>
            <a:r>
              <a:rPr lang="en-US" b="1" dirty="0"/>
              <a:t>Epidemiologic Triad</a:t>
            </a:r>
          </a:p>
        </p:txBody>
      </p:sp>
      <p:sp>
        <p:nvSpPr>
          <p:cNvPr id="22531" name="Line 3"/>
          <p:cNvSpPr>
            <a:spLocks noChangeShapeType="1"/>
          </p:cNvSpPr>
          <p:nvPr/>
        </p:nvSpPr>
        <p:spPr bwMode="auto">
          <a:xfrm flipV="1">
            <a:off x="2592388" y="2449513"/>
            <a:ext cx="1752600" cy="2895600"/>
          </a:xfrm>
          <a:prstGeom prst="line">
            <a:avLst/>
          </a:prstGeom>
          <a:noFill/>
          <a:ln w="76200">
            <a:solidFill>
              <a:schemeClr val="tx1"/>
            </a:solidFill>
            <a:round/>
            <a:headEnd/>
            <a:tailEnd/>
          </a:ln>
          <a:effectLst/>
        </p:spPr>
        <p:txBody>
          <a:bodyPr anchor="ctr"/>
          <a:lstStyle/>
          <a:p>
            <a:endParaRPr lang="en-US"/>
          </a:p>
        </p:txBody>
      </p:sp>
      <p:sp>
        <p:nvSpPr>
          <p:cNvPr id="22532" name="Line 4"/>
          <p:cNvSpPr>
            <a:spLocks noChangeShapeType="1"/>
          </p:cNvSpPr>
          <p:nvPr/>
        </p:nvSpPr>
        <p:spPr bwMode="auto">
          <a:xfrm>
            <a:off x="2592388" y="5345113"/>
            <a:ext cx="3733800" cy="0"/>
          </a:xfrm>
          <a:prstGeom prst="line">
            <a:avLst/>
          </a:prstGeom>
          <a:noFill/>
          <a:ln w="76200">
            <a:solidFill>
              <a:schemeClr val="tx1"/>
            </a:solidFill>
            <a:round/>
            <a:headEnd/>
            <a:tailEnd/>
          </a:ln>
          <a:effectLst/>
        </p:spPr>
        <p:txBody>
          <a:bodyPr anchor="ctr"/>
          <a:lstStyle/>
          <a:p>
            <a:endParaRPr lang="en-US"/>
          </a:p>
        </p:txBody>
      </p:sp>
      <p:sp>
        <p:nvSpPr>
          <p:cNvPr id="22533" name="Line 5"/>
          <p:cNvSpPr>
            <a:spLocks noChangeShapeType="1"/>
          </p:cNvSpPr>
          <p:nvPr/>
        </p:nvSpPr>
        <p:spPr bwMode="auto">
          <a:xfrm>
            <a:off x="4267200" y="2438400"/>
            <a:ext cx="2024063" cy="2906713"/>
          </a:xfrm>
          <a:prstGeom prst="line">
            <a:avLst/>
          </a:prstGeom>
          <a:noFill/>
          <a:ln w="76200">
            <a:solidFill>
              <a:schemeClr val="tx1"/>
            </a:solidFill>
            <a:round/>
            <a:headEnd/>
            <a:tailEnd/>
          </a:ln>
          <a:effectLst/>
        </p:spPr>
        <p:txBody>
          <a:bodyPr anchor="ctr"/>
          <a:lstStyle/>
          <a:p>
            <a:endParaRPr lang="en-US"/>
          </a:p>
        </p:txBody>
      </p:sp>
      <p:sp>
        <p:nvSpPr>
          <p:cNvPr id="60422" name="Text Box 6"/>
          <p:cNvSpPr txBox="1">
            <a:spLocks noChangeArrowheads="1"/>
          </p:cNvSpPr>
          <p:nvPr/>
        </p:nvSpPr>
        <p:spPr bwMode="auto">
          <a:xfrm>
            <a:off x="3692525" y="1792288"/>
            <a:ext cx="12223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200" b="1" dirty="0">
                <a:solidFill>
                  <a:schemeClr val="tx2"/>
                </a:solidFill>
                <a:effectLst>
                  <a:outerShdw blurRad="38100" dist="38100" dir="2700000" algn="tl">
                    <a:srgbClr val="C0C0C0"/>
                  </a:outerShdw>
                </a:effectLst>
                <a:latin typeface="Times New Roman" pitchFamily="18" charset="0"/>
              </a:rPr>
              <a:t>Agent</a:t>
            </a:r>
          </a:p>
        </p:txBody>
      </p:sp>
      <p:sp>
        <p:nvSpPr>
          <p:cNvPr id="60423" name="Text Box 7"/>
          <p:cNvSpPr txBox="1">
            <a:spLocks noChangeArrowheads="1"/>
          </p:cNvSpPr>
          <p:nvPr/>
        </p:nvSpPr>
        <p:spPr bwMode="auto">
          <a:xfrm>
            <a:off x="1677988" y="5364163"/>
            <a:ext cx="9969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200" b="1">
                <a:solidFill>
                  <a:schemeClr val="tx2"/>
                </a:solidFill>
                <a:effectLst>
                  <a:outerShdw blurRad="38100" dist="38100" dir="2700000" algn="tl">
                    <a:srgbClr val="C0C0C0"/>
                  </a:outerShdw>
                </a:effectLst>
                <a:latin typeface="Times New Roman" pitchFamily="18" charset="0"/>
              </a:rPr>
              <a:t>Host</a:t>
            </a:r>
          </a:p>
        </p:txBody>
      </p:sp>
      <p:sp>
        <p:nvSpPr>
          <p:cNvPr id="60424" name="Text Box 8"/>
          <p:cNvSpPr txBox="1">
            <a:spLocks noChangeArrowheads="1"/>
          </p:cNvSpPr>
          <p:nvPr/>
        </p:nvSpPr>
        <p:spPr bwMode="auto">
          <a:xfrm>
            <a:off x="5972175" y="5345113"/>
            <a:ext cx="24860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200" b="1">
                <a:solidFill>
                  <a:schemeClr val="tx2"/>
                </a:solidFill>
                <a:effectLst>
                  <a:outerShdw blurRad="38100" dist="38100" dir="2700000" algn="tl">
                    <a:srgbClr val="C0C0C0"/>
                  </a:outerShdw>
                </a:effectLst>
                <a:latin typeface="Times New Roman" pitchFamily="18" charset="0"/>
              </a:rPr>
              <a:t>Environment</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85441" y="965199"/>
            <a:ext cx="5074558" cy="4927601"/>
          </a:xfrm>
        </p:spPr>
        <p:txBody>
          <a:bodyPr vert="horz" lIns="91440" tIns="45720" rIns="91440" bIns="45720" rtlCol="0" anchor="ctr">
            <a:normAutofit/>
          </a:bodyPr>
          <a:lstStyle/>
          <a:p>
            <a:pPr defTabSz="914400"/>
            <a:r>
              <a:rPr lang="en-US" sz="2900" b="1" kern="1200">
                <a:solidFill>
                  <a:schemeClr val="tx1">
                    <a:lumMod val="85000"/>
                    <a:lumOff val="15000"/>
                  </a:schemeClr>
                </a:solidFill>
                <a:latin typeface="+mj-lt"/>
                <a:ea typeface="+mj-ea"/>
                <a:cs typeface="+mj-cs"/>
              </a:rPr>
              <a:t>Questions</a:t>
            </a:r>
            <a:br>
              <a:rPr lang="en-US" sz="2900" kern="1200">
                <a:solidFill>
                  <a:schemeClr val="tx1">
                    <a:lumMod val="85000"/>
                    <a:lumOff val="15000"/>
                  </a:schemeClr>
                </a:solidFill>
                <a:latin typeface="+mj-lt"/>
                <a:ea typeface="+mj-ea"/>
                <a:cs typeface="+mj-cs"/>
              </a:rPr>
            </a:br>
            <a:r>
              <a:rPr lang="en-US" sz="2900" kern="1200">
                <a:solidFill>
                  <a:schemeClr val="tx1">
                    <a:lumMod val="85000"/>
                    <a:lumOff val="15000"/>
                  </a:schemeClr>
                </a:solidFill>
                <a:latin typeface="+mj-lt"/>
                <a:ea typeface="+mj-ea"/>
                <a:cs typeface="+mj-cs"/>
              </a:rPr>
              <a:t>1. What is the problem?</a:t>
            </a:r>
            <a:br>
              <a:rPr lang="en-US" sz="2900" kern="1200">
                <a:solidFill>
                  <a:schemeClr val="tx1">
                    <a:lumMod val="85000"/>
                    <a:lumOff val="15000"/>
                  </a:schemeClr>
                </a:solidFill>
                <a:latin typeface="+mj-lt"/>
                <a:ea typeface="+mj-ea"/>
                <a:cs typeface="+mj-cs"/>
              </a:rPr>
            </a:br>
            <a:r>
              <a:rPr lang="en-US" sz="2900" kern="1200">
                <a:solidFill>
                  <a:schemeClr val="tx1">
                    <a:lumMod val="85000"/>
                    <a:lumOff val="15000"/>
                  </a:schemeClr>
                </a:solidFill>
                <a:latin typeface="+mj-lt"/>
                <a:ea typeface="+mj-ea"/>
                <a:cs typeface="+mj-cs"/>
              </a:rPr>
              <a:t>2. Who is affected by the problem?</a:t>
            </a:r>
            <a:br>
              <a:rPr lang="en-US" sz="2900" kern="1200">
                <a:solidFill>
                  <a:schemeClr val="tx1">
                    <a:lumMod val="85000"/>
                    <a:lumOff val="15000"/>
                  </a:schemeClr>
                </a:solidFill>
                <a:latin typeface="+mj-lt"/>
                <a:ea typeface="+mj-ea"/>
                <a:cs typeface="+mj-cs"/>
              </a:rPr>
            </a:br>
            <a:r>
              <a:rPr lang="en-US" sz="2900" kern="1200">
                <a:solidFill>
                  <a:schemeClr val="tx1">
                    <a:lumMod val="85000"/>
                    <a:lumOff val="15000"/>
                  </a:schemeClr>
                </a:solidFill>
                <a:latin typeface="+mj-lt"/>
                <a:ea typeface="+mj-ea"/>
                <a:cs typeface="+mj-cs"/>
              </a:rPr>
              <a:t>3. What are the sectors that can be involved in solving the problem?</a:t>
            </a:r>
            <a:br>
              <a:rPr lang="en-US" sz="2900" kern="1200">
                <a:solidFill>
                  <a:schemeClr val="tx1">
                    <a:lumMod val="85000"/>
                    <a:lumOff val="15000"/>
                  </a:schemeClr>
                </a:solidFill>
                <a:latin typeface="+mj-lt"/>
                <a:ea typeface="+mj-ea"/>
                <a:cs typeface="+mj-cs"/>
              </a:rPr>
            </a:br>
            <a:r>
              <a:rPr lang="en-US" sz="2900" kern="1200">
                <a:solidFill>
                  <a:schemeClr val="tx1">
                    <a:lumMod val="85000"/>
                    <a:lumOff val="15000"/>
                  </a:schemeClr>
                </a:solidFill>
                <a:latin typeface="+mj-lt"/>
                <a:ea typeface="+mj-ea"/>
                <a:cs typeface="+mj-cs"/>
              </a:rPr>
              <a:t>4. What measures/actions can be done to safeguard the public health, animals and the environment?</a:t>
            </a:r>
            <a:br>
              <a:rPr lang="en-US" sz="2900" kern="1200">
                <a:solidFill>
                  <a:schemeClr val="tx1">
                    <a:lumMod val="85000"/>
                    <a:lumOff val="15000"/>
                  </a:schemeClr>
                </a:solidFill>
                <a:latin typeface="+mj-lt"/>
                <a:ea typeface="+mj-ea"/>
                <a:cs typeface="+mj-cs"/>
              </a:rPr>
            </a:br>
            <a:endParaRPr lang="en-US" sz="2900" kern="1200">
              <a:solidFill>
                <a:schemeClr val="tx1">
                  <a:lumMod val="85000"/>
                  <a:lumOff val="15000"/>
                </a:schemeClr>
              </a:solidFill>
              <a:latin typeface="+mj-lt"/>
              <a:ea typeface="+mj-ea"/>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dirty="0"/>
              <a:t>Collaboration (shared leadership) fosters incremental change…</a:t>
            </a:r>
            <a:endParaRPr lang="en-US"/>
          </a:p>
        </p:txBody>
      </p:sp>
      <p:sp>
        <p:nvSpPr>
          <p:cNvPr id="3" name="Subtitle 2"/>
          <p:cNvSpPr>
            <a:spLocks noGrp="1"/>
          </p:cNvSpPr>
          <p:nvPr>
            <p:ph type="subTitle" idx="1"/>
          </p:nvPr>
        </p:nvSpPr>
        <p:spPr>
          <a:xfrm>
            <a:off x="6340927" y="965199"/>
            <a:ext cx="2320472" cy="4927602"/>
          </a:xfrm>
        </p:spPr>
        <p:txBody>
          <a:bodyPr anchor="ctr">
            <a:normAutofit/>
          </a:bodyPr>
          <a:lstStyle/>
          <a:p>
            <a:pPr algn="l">
              <a:buFont typeface="Wingdings" pitchFamily="2" charset="2"/>
              <a:buChar char="ü"/>
            </a:pPr>
            <a:r>
              <a:rPr lang="en-US" sz="1700" b="1" u="sng">
                <a:solidFill>
                  <a:srgbClr val="FFFFFF"/>
                </a:solidFill>
              </a:rPr>
              <a:t>Engages</a:t>
            </a:r>
            <a:r>
              <a:rPr lang="en-US" sz="1700">
                <a:solidFill>
                  <a:srgbClr val="FFFFFF"/>
                </a:solidFill>
              </a:rPr>
              <a:t> all stakeholders</a:t>
            </a:r>
          </a:p>
          <a:p>
            <a:pPr lvl="1" algn="l"/>
            <a:r>
              <a:rPr lang="en-US" sz="1700">
                <a:solidFill>
                  <a:srgbClr val="FFFFFF"/>
                </a:solidFill>
              </a:rPr>
              <a:t>all voices, participatory, builds trust</a:t>
            </a:r>
          </a:p>
          <a:p>
            <a:pPr algn="l">
              <a:buFont typeface="Wingdings" pitchFamily="2" charset="2"/>
              <a:buChar char="ü"/>
            </a:pPr>
            <a:r>
              <a:rPr lang="en-US" sz="1700">
                <a:solidFill>
                  <a:srgbClr val="FFFFFF"/>
                </a:solidFill>
              </a:rPr>
              <a:t>Strengthens </a:t>
            </a:r>
            <a:r>
              <a:rPr lang="en-US" sz="1700" b="1" u="sng">
                <a:solidFill>
                  <a:srgbClr val="FFFFFF"/>
                </a:solidFill>
              </a:rPr>
              <a:t>partnerships</a:t>
            </a:r>
            <a:r>
              <a:rPr lang="en-US" sz="1700">
                <a:solidFill>
                  <a:srgbClr val="FFFFFF"/>
                </a:solidFill>
              </a:rPr>
              <a:t> </a:t>
            </a:r>
          </a:p>
          <a:p>
            <a:pPr lvl="1" algn="l"/>
            <a:r>
              <a:rPr lang="en-US" sz="1700">
                <a:solidFill>
                  <a:srgbClr val="FFFFFF"/>
                </a:solidFill>
              </a:rPr>
              <a:t>Strategic alliances around shared interests </a:t>
            </a:r>
          </a:p>
          <a:p>
            <a:pPr algn="l">
              <a:buFont typeface="Wingdings" pitchFamily="2" charset="2"/>
              <a:buChar char="ü"/>
            </a:pPr>
            <a:r>
              <a:rPr lang="en-US" sz="1700">
                <a:solidFill>
                  <a:srgbClr val="FFFFFF"/>
                </a:solidFill>
              </a:rPr>
              <a:t>Builds </a:t>
            </a:r>
            <a:r>
              <a:rPr lang="en-US" sz="1700" b="1" u="sng">
                <a:solidFill>
                  <a:srgbClr val="FFFFFF"/>
                </a:solidFill>
              </a:rPr>
              <a:t>infrastructure and capacity</a:t>
            </a:r>
          </a:p>
          <a:p>
            <a:pPr lvl="1" algn="l"/>
            <a:r>
              <a:rPr lang="en-US" sz="1700">
                <a:solidFill>
                  <a:srgbClr val="FFFFFF"/>
                </a:solidFill>
              </a:rPr>
              <a:t>logistics, equipment, tools, people</a:t>
            </a:r>
          </a:p>
          <a:p>
            <a:pPr lvl="1" algn="l"/>
            <a:r>
              <a:rPr lang="en-US" sz="1700" b="1" i="1">
                <a:solidFill>
                  <a:srgbClr val="FFFFFF"/>
                </a:solidFill>
              </a:rPr>
              <a:t>PLUS skills and  One Health mindset to be effective</a:t>
            </a:r>
            <a:endParaRPr lang="en-US" sz="1700">
              <a:solidFill>
                <a:srgbClr val="FFFFFF"/>
              </a:solidFill>
            </a:endParaRPr>
          </a:p>
          <a:p>
            <a:pPr algn="l"/>
            <a:endParaRPr lang="en-US" sz="1700">
              <a:solidFill>
                <a:srgbClr val="FFFF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85441" y="965199"/>
            <a:ext cx="5074558" cy="4927601"/>
          </a:xfrm>
        </p:spPr>
        <p:txBody>
          <a:bodyPr vert="horz" lIns="91440" tIns="45720" rIns="91440" bIns="45720" rtlCol="0" anchor="ctr">
            <a:normAutofit/>
          </a:bodyPr>
          <a:lstStyle/>
          <a:p>
            <a:pPr defTabSz="914400"/>
            <a:r>
              <a:rPr lang="en-US" sz="4700" kern="1200" dirty="0">
                <a:solidFill>
                  <a:schemeClr val="tx1">
                    <a:lumMod val="85000"/>
                    <a:lumOff val="15000"/>
                  </a:schemeClr>
                </a:solidFill>
                <a:latin typeface="+mj-lt"/>
                <a:ea typeface="+mj-ea"/>
                <a:cs typeface="+mj-cs"/>
              </a:rPr>
              <a:t>Discuss the major factors contributing to the emergence of infectious diseases.</a:t>
            </a:r>
            <a:br>
              <a:rPr lang="en-US" sz="4700" kern="1200" dirty="0">
                <a:solidFill>
                  <a:schemeClr val="tx1">
                    <a:lumMod val="85000"/>
                    <a:lumOff val="15000"/>
                  </a:schemeClr>
                </a:solidFill>
                <a:latin typeface="+mj-lt"/>
                <a:ea typeface="+mj-ea"/>
                <a:cs typeface="+mj-cs"/>
              </a:rPr>
            </a:br>
            <a:endParaRPr lang="en-US" sz="4700" kern="1200" dirty="0">
              <a:solidFill>
                <a:schemeClr val="tx1">
                  <a:lumMod val="85000"/>
                  <a:lumOff val="15000"/>
                </a:schemeClr>
              </a:solidFill>
              <a:latin typeface="+mj-lt"/>
              <a:ea typeface="+mj-ea"/>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22" name="Title 4"/>
          <p:cNvSpPr>
            <a:spLocks noGrp="1"/>
          </p:cNvSpPr>
          <p:nvPr>
            <p:ph type="title"/>
          </p:nvPr>
        </p:nvSpPr>
        <p:spPr>
          <a:xfrm>
            <a:off x="3285441" y="965199"/>
            <a:ext cx="5074558" cy="4927601"/>
          </a:xfrm>
        </p:spPr>
        <p:txBody>
          <a:bodyPr vert="horz" lIns="91440" tIns="45720" rIns="91440" bIns="45720" rtlCol="0" anchor="ctr">
            <a:normAutofit/>
          </a:bodyPr>
          <a:lstStyle/>
          <a:p>
            <a:pPr defTabSz="914400"/>
            <a:r>
              <a:rPr lang="en-US" sz="4700" kern="1200">
                <a:solidFill>
                  <a:schemeClr val="tx1">
                    <a:lumMod val="85000"/>
                    <a:lumOff val="15000"/>
                  </a:schemeClr>
                </a:solidFill>
                <a:latin typeface="+mj-lt"/>
                <a:ea typeface="+mj-ea"/>
                <a:cs typeface="+mj-cs"/>
              </a:rPr>
              <a:t>Are infectious diseases emerging more recently than before?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990600" y="152400"/>
            <a:ext cx="8001000" cy="1447800"/>
          </a:xfrm>
        </p:spPr>
        <p:txBody>
          <a:bodyPr/>
          <a:lstStyle/>
          <a:p>
            <a:pPr eaLnBrk="1" hangingPunct="1"/>
            <a:r>
              <a:rPr lang="en-US" b="1"/>
              <a:t>Emerging Infections in the World  since 1973</a:t>
            </a:r>
            <a:endParaRPr lang="en-US" b="1" dirty="0"/>
          </a:p>
        </p:txBody>
      </p:sp>
      <p:sp>
        <p:nvSpPr>
          <p:cNvPr id="6147" name="Rectangle 3"/>
          <p:cNvSpPr>
            <a:spLocks noGrp="1" noChangeArrowheads="1"/>
          </p:cNvSpPr>
          <p:nvPr>
            <p:ph idx="1"/>
          </p:nvPr>
        </p:nvSpPr>
        <p:spPr>
          <a:xfrm>
            <a:off x="762000" y="1828800"/>
            <a:ext cx="8382000" cy="4572000"/>
          </a:xfrm>
        </p:spPr>
        <p:txBody>
          <a:bodyPr>
            <a:normAutofit fontScale="92500" lnSpcReduction="10000"/>
          </a:bodyPr>
          <a:lstStyle/>
          <a:p>
            <a:pPr eaLnBrk="1" hangingPunct="1">
              <a:lnSpc>
                <a:spcPct val="90000"/>
              </a:lnSpc>
              <a:buFontTx/>
              <a:buNone/>
            </a:pPr>
            <a:r>
              <a:rPr lang="en-US" sz="2400" b="1"/>
              <a:t>1973		Rotavirus			Enteritis/Diarrhea</a:t>
            </a:r>
          </a:p>
          <a:p>
            <a:pPr eaLnBrk="1" hangingPunct="1">
              <a:lnSpc>
                <a:spcPct val="90000"/>
              </a:lnSpc>
              <a:buFontTx/>
              <a:buNone/>
            </a:pPr>
            <a:r>
              <a:rPr lang="en-US" sz="2400" b="1"/>
              <a:t>1976		Cryptosporidium		Enteritis/Diarrhea</a:t>
            </a:r>
          </a:p>
          <a:p>
            <a:pPr eaLnBrk="1" hangingPunct="1">
              <a:lnSpc>
                <a:spcPct val="90000"/>
              </a:lnSpc>
              <a:buFontTx/>
              <a:buNone/>
            </a:pPr>
            <a:r>
              <a:rPr lang="en-US" sz="2400" b="1"/>
              <a:t>1977		Ebola virus			VHF</a:t>
            </a:r>
          </a:p>
          <a:p>
            <a:pPr eaLnBrk="1" hangingPunct="1">
              <a:lnSpc>
                <a:spcPct val="90000"/>
              </a:lnSpc>
              <a:buFontTx/>
              <a:buNone/>
            </a:pPr>
            <a:r>
              <a:rPr lang="en-US" sz="2400" b="1"/>
              <a:t>1977		Legionella 			Legionnaire’s dz</a:t>
            </a:r>
            <a:endParaRPr lang="en-US" b="1"/>
          </a:p>
          <a:p>
            <a:pPr eaLnBrk="1" hangingPunct="1">
              <a:lnSpc>
                <a:spcPct val="90000"/>
              </a:lnSpc>
              <a:buFontTx/>
              <a:buNone/>
            </a:pPr>
            <a:r>
              <a:rPr lang="en-US" sz="2400" b="1"/>
              <a:t>1977		Hantaan virus		VHF w/ renal flr</a:t>
            </a:r>
          </a:p>
          <a:p>
            <a:pPr eaLnBrk="1" hangingPunct="1">
              <a:lnSpc>
                <a:spcPct val="90000"/>
              </a:lnSpc>
              <a:buFontTx/>
              <a:buNone/>
            </a:pPr>
            <a:r>
              <a:rPr lang="en-US" sz="2400" b="1"/>
              <a:t>1977		Campylobacter		Enteritis/Diarrhea</a:t>
            </a:r>
          </a:p>
          <a:p>
            <a:pPr eaLnBrk="1" hangingPunct="1">
              <a:lnSpc>
                <a:spcPct val="90000"/>
              </a:lnSpc>
              <a:buFontTx/>
              <a:buNone/>
            </a:pPr>
            <a:r>
              <a:rPr lang="en-US" sz="2400" b="1"/>
              <a:t>1980		HTLV-1			Lymphoma</a:t>
            </a:r>
          </a:p>
          <a:p>
            <a:pPr eaLnBrk="1" hangingPunct="1">
              <a:lnSpc>
                <a:spcPct val="90000"/>
              </a:lnSpc>
              <a:buFontTx/>
              <a:buNone/>
            </a:pPr>
            <a:r>
              <a:rPr lang="en-US" sz="2400" b="1"/>
              <a:t>1981		Toxin prod. </a:t>
            </a:r>
            <a:r>
              <a:rPr lang="en-US" sz="2400" b="1" i="1"/>
              <a:t>S.aureus</a:t>
            </a:r>
            <a:r>
              <a:rPr lang="en-US" sz="2400" b="1"/>
              <a:t>	Toxic Shock Synd.</a:t>
            </a:r>
          </a:p>
          <a:p>
            <a:pPr eaLnBrk="1" hangingPunct="1">
              <a:lnSpc>
                <a:spcPct val="90000"/>
              </a:lnSpc>
              <a:buFontTx/>
              <a:buNone/>
            </a:pPr>
            <a:r>
              <a:rPr lang="en-US" sz="2400" b="1"/>
              <a:t>1982		E.coli 0157:H7		HUS</a:t>
            </a:r>
          </a:p>
          <a:p>
            <a:pPr eaLnBrk="1" hangingPunct="1">
              <a:lnSpc>
                <a:spcPct val="90000"/>
              </a:lnSpc>
              <a:buFontTx/>
              <a:buNone/>
            </a:pPr>
            <a:r>
              <a:rPr lang="en-US" sz="2400" b="1"/>
              <a:t>1982		HTLV-II			Leukemia</a:t>
            </a:r>
          </a:p>
          <a:p>
            <a:pPr eaLnBrk="1" hangingPunct="1">
              <a:lnSpc>
                <a:spcPct val="90000"/>
              </a:lnSpc>
              <a:buFontTx/>
              <a:buNone/>
            </a:pPr>
            <a:r>
              <a:rPr lang="en-US" sz="2400" b="1"/>
              <a:t>1982		Borrelia burgdorferi	Lyme disease</a:t>
            </a:r>
          </a:p>
          <a:p>
            <a:pPr eaLnBrk="1" hangingPunct="1">
              <a:lnSpc>
                <a:spcPct val="90000"/>
              </a:lnSpc>
              <a:buFontTx/>
              <a:buNone/>
            </a:pPr>
            <a:r>
              <a:rPr lang="en-US" sz="2400" b="1"/>
              <a:t>```````````````````````</a:t>
            </a:r>
          </a:p>
          <a:p>
            <a:pPr eaLnBrk="1" hangingPunct="1">
              <a:lnSpc>
                <a:spcPct val="90000"/>
              </a:lnSpc>
              <a:buFontTx/>
              <a:buNone/>
            </a:pPr>
            <a:endParaRPr lang="en-US" sz="2400" b="1"/>
          </a:p>
          <a:p>
            <a:pPr eaLnBrk="1" hangingPunct="1">
              <a:lnSpc>
                <a:spcPct val="90000"/>
              </a:lnSpc>
              <a:buFontTx/>
              <a:buNone/>
            </a:pPr>
            <a:endParaRPr lang="en-US" sz="2400" b="1"/>
          </a:p>
          <a:p>
            <a:pPr eaLnBrk="1" hangingPunct="1">
              <a:lnSpc>
                <a:spcPct val="90000"/>
              </a:lnSpc>
              <a:buFontTx/>
              <a:buNone/>
            </a:pPr>
            <a:endParaRPr lang="en-US" sz="2400" b="1"/>
          </a:p>
          <a:p>
            <a:pPr eaLnBrk="1" hangingPunct="1">
              <a:lnSpc>
                <a:spcPct val="90000"/>
              </a:lnSpc>
              <a:buFontTx/>
              <a:buNone/>
            </a:pPr>
            <a:endParaRPr lang="en-US" sz="2400" b="1"/>
          </a:p>
          <a:p>
            <a:pPr eaLnBrk="1" hangingPunct="1">
              <a:lnSpc>
                <a:spcPct val="90000"/>
              </a:lnSpc>
              <a:buFontTx/>
              <a:buNone/>
            </a:pPr>
            <a:endParaRPr lang="en-US" sz="2400" b="1"/>
          </a:p>
          <a:p>
            <a:pPr eaLnBrk="1" hangingPunct="1">
              <a:lnSpc>
                <a:spcPct val="90000"/>
              </a:lnSpc>
              <a:buFontTx/>
              <a:buNone/>
            </a:pPr>
            <a:endParaRPr lang="en-US" sz="2400" b="1"/>
          </a:p>
          <a:p>
            <a:pPr eaLnBrk="1" hangingPunct="1">
              <a:lnSpc>
                <a:spcPct val="90000"/>
              </a:lnSpc>
              <a:buFontTx/>
              <a:buNone/>
            </a:pPr>
            <a:endParaRPr lang="en-US" sz="2400" b="1"/>
          </a:p>
          <a:p>
            <a:pPr eaLnBrk="1" hangingPunct="1">
              <a:lnSpc>
                <a:spcPct val="90000"/>
              </a:lnSpc>
              <a:buFontTx/>
              <a:buNone/>
            </a:pPr>
            <a:endParaRPr lang="en-US" sz="24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idx="1"/>
          </p:nvPr>
        </p:nvSpPr>
        <p:spPr>
          <a:xfrm>
            <a:off x="762000" y="990600"/>
            <a:ext cx="8382000" cy="5410200"/>
          </a:xfrm>
        </p:spPr>
        <p:txBody>
          <a:bodyPr/>
          <a:lstStyle/>
          <a:p>
            <a:pPr eaLnBrk="1" hangingPunct="1">
              <a:lnSpc>
                <a:spcPct val="90000"/>
              </a:lnSpc>
              <a:buFontTx/>
              <a:buNone/>
              <a:defRPr/>
            </a:pPr>
            <a:r>
              <a:rPr lang="en-US" sz="2400" b="1" dirty="0">
                <a:ea typeface="ＭＳ Ｐゴシック" charset="-128"/>
              </a:rPr>
              <a:t>1983		HIV				AIDS</a:t>
            </a:r>
          </a:p>
          <a:p>
            <a:pPr eaLnBrk="1" hangingPunct="1">
              <a:lnSpc>
                <a:spcPct val="90000"/>
              </a:lnSpc>
              <a:buFontTx/>
              <a:buNone/>
              <a:defRPr/>
            </a:pPr>
            <a:r>
              <a:rPr lang="en-US" sz="2400" b="1" dirty="0">
                <a:ea typeface="ＭＳ Ｐゴシック" charset="-128"/>
              </a:rPr>
              <a:t>1983		Helicobacter pylori	Peptic ulcer </a:t>
            </a:r>
            <a:r>
              <a:rPr lang="en-US" sz="2400" b="1" dirty="0" err="1">
                <a:ea typeface="ＭＳ Ｐゴシック" charset="-128"/>
              </a:rPr>
              <a:t>dz</a:t>
            </a:r>
            <a:endParaRPr lang="en-US" sz="2400" b="1" dirty="0">
              <a:ea typeface="ＭＳ Ｐゴシック" charset="-128"/>
            </a:endParaRPr>
          </a:p>
          <a:p>
            <a:pPr eaLnBrk="1" hangingPunct="1">
              <a:lnSpc>
                <a:spcPct val="90000"/>
              </a:lnSpc>
              <a:buFontTx/>
              <a:buNone/>
              <a:defRPr/>
            </a:pPr>
            <a:r>
              <a:rPr lang="en-US" sz="2400" b="1" dirty="0">
                <a:ea typeface="ＭＳ Ｐゴシック" charset="-128"/>
              </a:rPr>
              <a:t>1988		Hepatitis E			Hepatitis</a:t>
            </a:r>
          </a:p>
          <a:p>
            <a:pPr eaLnBrk="1" hangingPunct="1">
              <a:lnSpc>
                <a:spcPct val="90000"/>
              </a:lnSpc>
              <a:buFontTx/>
              <a:buNone/>
              <a:defRPr/>
            </a:pPr>
            <a:r>
              <a:rPr lang="en-US" sz="2400" b="1" dirty="0">
                <a:ea typeface="ＭＳ Ｐゴシック" charset="-128"/>
              </a:rPr>
              <a:t>1989		Hepatitis C 		Hepatitis</a:t>
            </a:r>
            <a:endParaRPr lang="en-US" b="1" dirty="0">
              <a:ea typeface="ＭＳ Ｐゴシック" charset="-128"/>
            </a:endParaRPr>
          </a:p>
          <a:p>
            <a:pPr eaLnBrk="1" hangingPunct="1">
              <a:lnSpc>
                <a:spcPct val="90000"/>
              </a:lnSpc>
              <a:buFontTx/>
              <a:buNone/>
              <a:defRPr/>
            </a:pPr>
            <a:r>
              <a:rPr lang="en-US" sz="2400" b="1" dirty="0">
                <a:ea typeface="ＭＳ Ｐゴシック" charset="-128"/>
              </a:rPr>
              <a:t>1990		</a:t>
            </a:r>
            <a:r>
              <a:rPr lang="en-US" sz="2400" b="1" dirty="0" err="1">
                <a:ea typeface="ＭＳ Ｐゴシック" charset="-128"/>
              </a:rPr>
              <a:t>Guanarito</a:t>
            </a:r>
            <a:r>
              <a:rPr lang="en-US" sz="2400" b="1" dirty="0">
                <a:ea typeface="ＭＳ Ｐゴシック" charset="-128"/>
              </a:rPr>
              <a:t> virus		VHF </a:t>
            </a:r>
          </a:p>
          <a:p>
            <a:pPr eaLnBrk="1" hangingPunct="1">
              <a:lnSpc>
                <a:spcPct val="90000"/>
              </a:lnSpc>
              <a:buFontTx/>
              <a:buNone/>
              <a:defRPr/>
            </a:pPr>
            <a:r>
              <a:rPr lang="en-US" sz="2400" b="1" dirty="0">
                <a:ea typeface="ＭＳ Ｐゴシック" charset="-128"/>
              </a:rPr>
              <a:t>1991		</a:t>
            </a:r>
            <a:r>
              <a:rPr lang="en-US" sz="2400" b="1" dirty="0" err="1">
                <a:ea typeface="ＭＳ Ｐゴシック" charset="-128"/>
              </a:rPr>
              <a:t>Encephalitozoon</a:t>
            </a:r>
            <a:r>
              <a:rPr lang="en-US" sz="2400" b="1" dirty="0">
                <a:ea typeface="ＭＳ Ｐゴシック" charset="-128"/>
              </a:rPr>
              <a:t> 	Disseminated </a:t>
            </a:r>
            <a:r>
              <a:rPr lang="en-US" sz="2400" b="1" dirty="0" err="1">
                <a:ea typeface="ＭＳ Ｐゴシック" charset="-128"/>
              </a:rPr>
              <a:t>dz</a:t>
            </a:r>
            <a:endParaRPr lang="en-US" sz="2400" b="1" dirty="0">
              <a:ea typeface="ＭＳ Ｐゴシック" charset="-128"/>
            </a:endParaRPr>
          </a:p>
          <a:p>
            <a:pPr eaLnBrk="1" hangingPunct="1">
              <a:lnSpc>
                <a:spcPct val="90000"/>
              </a:lnSpc>
              <a:buFontTx/>
              <a:buNone/>
              <a:defRPr/>
            </a:pPr>
            <a:r>
              <a:rPr lang="en-US" sz="2400" b="1" dirty="0">
                <a:ea typeface="ＭＳ Ｐゴシック" charset="-128"/>
              </a:rPr>
              <a:t>1992		</a:t>
            </a:r>
            <a:r>
              <a:rPr lang="en-US" sz="2400" b="1" dirty="0" err="1">
                <a:ea typeface="ＭＳ Ｐゴシック" charset="-128"/>
              </a:rPr>
              <a:t>Vibrio</a:t>
            </a:r>
            <a:r>
              <a:rPr lang="en-US" sz="2400" b="1" dirty="0">
                <a:ea typeface="ＭＳ Ｐゴシック" charset="-128"/>
              </a:rPr>
              <a:t> </a:t>
            </a:r>
            <a:r>
              <a:rPr lang="en-US" sz="2400" b="1" dirty="0" err="1">
                <a:ea typeface="ＭＳ Ｐゴシック" charset="-128"/>
              </a:rPr>
              <a:t>cholerae</a:t>
            </a:r>
            <a:r>
              <a:rPr lang="en-US" sz="2400" b="1" dirty="0">
                <a:ea typeface="ＭＳ Ｐゴシック" charset="-128"/>
              </a:rPr>
              <a:t> O139	Cholera</a:t>
            </a:r>
          </a:p>
          <a:p>
            <a:pPr marL="482600" indent="-457200" eaLnBrk="1" hangingPunct="1">
              <a:lnSpc>
                <a:spcPct val="90000"/>
              </a:lnSpc>
              <a:buFontTx/>
              <a:buAutoNum type="arabicPlain" startAt="1992"/>
              <a:defRPr/>
            </a:pPr>
            <a:r>
              <a:rPr lang="en-US" sz="2400" b="1" dirty="0">
                <a:ea typeface="ＭＳ Ｐゴシック" charset="-128"/>
              </a:rPr>
              <a:t>           </a:t>
            </a:r>
            <a:r>
              <a:rPr lang="en-US" sz="2400" b="1" dirty="0" err="1">
                <a:ea typeface="ＭＳ Ｐゴシック" charset="-128"/>
              </a:rPr>
              <a:t>Bartonella</a:t>
            </a:r>
            <a:r>
              <a:rPr lang="en-US" sz="2400" b="1" dirty="0">
                <a:ea typeface="ＭＳ Ｐゴシック" charset="-128"/>
              </a:rPr>
              <a:t> </a:t>
            </a:r>
            <a:r>
              <a:rPr lang="en-US" sz="2400" b="1" dirty="0" err="1">
                <a:ea typeface="ＭＳ Ｐゴシック" charset="-128"/>
              </a:rPr>
              <a:t>henselae</a:t>
            </a:r>
            <a:r>
              <a:rPr lang="en-US" sz="2400" b="1" dirty="0">
                <a:ea typeface="ＭＳ Ｐゴシック" charset="-128"/>
              </a:rPr>
              <a:t>	Cat scratch </a:t>
            </a:r>
            <a:r>
              <a:rPr lang="en-US" sz="2400" b="1" dirty="0" err="1">
                <a:ea typeface="ＭＳ Ｐゴシック" charset="-128"/>
              </a:rPr>
              <a:t>dz</a:t>
            </a:r>
            <a:endParaRPr lang="en-US" sz="2400" b="1" dirty="0">
              <a:ea typeface="ＭＳ Ｐゴシック" charset="-128"/>
            </a:endParaRPr>
          </a:p>
          <a:p>
            <a:pPr marL="457200" indent="-457200" eaLnBrk="1" hangingPunct="1">
              <a:lnSpc>
                <a:spcPct val="90000"/>
              </a:lnSpc>
              <a:buFontTx/>
              <a:buNone/>
              <a:defRPr/>
            </a:pPr>
            <a:r>
              <a:rPr lang="en-US" sz="2400" b="1" dirty="0">
                <a:ea typeface="ＭＳ Ｐゴシック" charset="-128"/>
              </a:rPr>
              <a:t>1993		Sin </a:t>
            </a:r>
            <a:r>
              <a:rPr lang="en-US" sz="2400" b="1" dirty="0" err="1">
                <a:ea typeface="ＭＳ Ｐゴシック" charset="-128"/>
              </a:rPr>
              <a:t>Nombre</a:t>
            </a:r>
            <a:r>
              <a:rPr lang="en-US" sz="2400" b="1" dirty="0">
                <a:ea typeface="ＭＳ Ｐゴシック" charset="-128"/>
              </a:rPr>
              <a:t> virus	Hanta </a:t>
            </a:r>
            <a:r>
              <a:rPr lang="en-US" sz="2400" b="1" dirty="0" err="1">
                <a:ea typeface="ＭＳ Ｐゴシック" charset="-128"/>
              </a:rPr>
              <a:t>Pulm</a:t>
            </a:r>
            <a:r>
              <a:rPr lang="en-US" sz="2400" b="1" dirty="0">
                <a:ea typeface="ＭＳ Ｐゴシック" charset="-128"/>
              </a:rPr>
              <a:t>. Synd.</a:t>
            </a:r>
          </a:p>
          <a:p>
            <a:pPr marL="457200" indent="-457200" eaLnBrk="1" hangingPunct="1">
              <a:lnSpc>
                <a:spcPct val="90000"/>
              </a:lnSpc>
              <a:buFontTx/>
              <a:buNone/>
              <a:defRPr/>
            </a:pPr>
            <a:r>
              <a:rPr lang="en-US" sz="2400" b="1" dirty="0">
                <a:ea typeface="ＭＳ Ｐゴシック" charset="-128"/>
              </a:rPr>
              <a:t>1994		</a:t>
            </a:r>
            <a:r>
              <a:rPr lang="en-US" sz="2400" b="1" dirty="0" err="1">
                <a:ea typeface="ＭＳ Ｐゴシック" charset="-128"/>
              </a:rPr>
              <a:t>Sabia</a:t>
            </a:r>
            <a:r>
              <a:rPr lang="en-US" sz="2400" b="1" dirty="0">
                <a:ea typeface="ＭＳ Ｐゴシック" charset="-128"/>
              </a:rPr>
              <a:t> virus			VHF</a:t>
            </a:r>
          </a:p>
          <a:p>
            <a:pPr marL="482600" indent="-457200" eaLnBrk="1" hangingPunct="1">
              <a:lnSpc>
                <a:spcPct val="90000"/>
              </a:lnSpc>
              <a:buFontTx/>
              <a:buAutoNum type="arabicPlain" startAt="1992"/>
              <a:defRPr/>
            </a:pPr>
            <a:endParaRPr lang="en-US" sz="2400" b="1" dirty="0">
              <a:ea typeface="ＭＳ Ｐゴシック" charset="-128"/>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762000" y="609600"/>
            <a:ext cx="8382000" cy="6248400"/>
          </a:xfrm>
        </p:spPr>
        <p:txBody>
          <a:bodyPr>
            <a:normAutofit/>
          </a:bodyPr>
          <a:lstStyle/>
          <a:p>
            <a:pPr marL="457200" indent="-457200" eaLnBrk="1" hangingPunct="1">
              <a:lnSpc>
                <a:spcPct val="90000"/>
              </a:lnSpc>
              <a:buFontTx/>
              <a:buNone/>
            </a:pPr>
            <a:r>
              <a:rPr lang="en-US" sz="2400" b="1" dirty="0"/>
              <a:t>1994		</a:t>
            </a:r>
            <a:r>
              <a:rPr lang="en-US" sz="2400" b="1" dirty="0" err="1"/>
              <a:t>Hendra</a:t>
            </a:r>
            <a:r>
              <a:rPr lang="en-US" sz="2400" b="1" dirty="0"/>
              <a:t> virus		Respiratory </a:t>
            </a:r>
            <a:r>
              <a:rPr lang="en-US" sz="2400" b="1" dirty="0" err="1"/>
              <a:t>dz</a:t>
            </a:r>
            <a:endParaRPr lang="en-US" sz="2400" b="1" dirty="0"/>
          </a:p>
          <a:p>
            <a:pPr marL="457200" indent="-457200" eaLnBrk="1" hangingPunct="1">
              <a:lnSpc>
                <a:spcPct val="90000"/>
              </a:lnSpc>
              <a:buFontTx/>
              <a:buNone/>
            </a:pPr>
            <a:r>
              <a:rPr lang="en-US" sz="2400" b="1" dirty="0"/>
              <a:t>1995		Hepatitis G 		Hepatitis</a:t>
            </a:r>
          </a:p>
          <a:p>
            <a:pPr marL="457200" indent="-457200" eaLnBrk="1" hangingPunct="1">
              <a:lnSpc>
                <a:spcPct val="90000"/>
              </a:lnSpc>
              <a:buFontTx/>
              <a:buNone/>
            </a:pPr>
            <a:r>
              <a:rPr lang="en-US" sz="2400" b="1" dirty="0"/>
              <a:t>1995		H Herpesvirus-8		Kaposi sarcoma</a:t>
            </a:r>
          </a:p>
          <a:p>
            <a:pPr marL="457200" indent="-457200" eaLnBrk="1" hangingPunct="1">
              <a:lnSpc>
                <a:spcPct val="90000"/>
              </a:lnSpc>
              <a:buFontTx/>
              <a:buNone/>
            </a:pPr>
            <a:r>
              <a:rPr lang="en-US" sz="2400" b="1" dirty="0"/>
              <a:t>1996		</a:t>
            </a:r>
            <a:r>
              <a:rPr lang="en-US" sz="2400" b="1" dirty="0" err="1"/>
              <a:t>vCJD</a:t>
            </a:r>
            <a:r>
              <a:rPr lang="en-US" sz="2400" b="1" dirty="0"/>
              <a:t> </a:t>
            </a:r>
            <a:r>
              <a:rPr lang="en-US" sz="2400" b="1" dirty="0" err="1"/>
              <a:t>prion</a:t>
            </a:r>
            <a:r>
              <a:rPr lang="en-US" sz="2400" b="1" dirty="0"/>
              <a:t>			Variant CJD</a:t>
            </a:r>
          </a:p>
          <a:p>
            <a:pPr marL="457200" indent="-457200" eaLnBrk="1" hangingPunct="1">
              <a:lnSpc>
                <a:spcPct val="90000"/>
              </a:lnSpc>
              <a:buFontTx/>
              <a:buNone/>
            </a:pPr>
            <a:r>
              <a:rPr lang="en-US" sz="2400" b="1" dirty="0"/>
              <a:t>1997		Avian influenza (H5N1)	Influenza</a:t>
            </a:r>
          </a:p>
          <a:p>
            <a:pPr marL="457200" indent="-457200" eaLnBrk="1" hangingPunct="1">
              <a:lnSpc>
                <a:spcPct val="90000"/>
              </a:lnSpc>
              <a:buFontTx/>
              <a:buNone/>
            </a:pPr>
            <a:r>
              <a:rPr lang="en-US" sz="2400" b="1" dirty="0"/>
              <a:t>1999		</a:t>
            </a:r>
            <a:r>
              <a:rPr lang="en-US" sz="2400" b="1" dirty="0" err="1"/>
              <a:t>Nipah</a:t>
            </a:r>
            <a:r>
              <a:rPr lang="en-US" sz="2400" b="1" dirty="0"/>
              <a:t> virus		Encephalitis</a:t>
            </a:r>
          </a:p>
          <a:p>
            <a:pPr marL="457200" indent="-457200" eaLnBrk="1" hangingPunct="1">
              <a:lnSpc>
                <a:spcPct val="90000"/>
              </a:lnSpc>
              <a:buFontTx/>
              <a:buNone/>
            </a:pPr>
            <a:r>
              <a:rPr lang="en-US" sz="2400" b="1" dirty="0"/>
              <a:t>1999		West Nile virus		Encephalitis</a:t>
            </a:r>
          </a:p>
          <a:p>
            <a:pPr marL="457200" indent="-457200" eaLnBrk="1" hangingPunct="1">
              <a:lnSpc>
                <a:spcPct val="90000"/>
              </a:lnSpc>
              <a:buFontTx/>
              <a:buNone/>
            </a:pPr>
            <a:r>
              <a:rPr lang="en-US" sz="2400" b="1" dirty="0"/>
              <a:t>2001		BT Bacillus </a:t>
            </a:r>
            <a:r>
              <a:rPr lang="en-US" sz="2400" b="1" dirty="0" err="1"/>
              <a:t>anthracis</a:t>
            </a:r>
            <a:r>
              <a:rPr lang="en-US" sz="2400" b="1" dirty="0"/>
              <a:t>	Anthrax</a:t>
            </a:r>
          </a:p>
          <a:p>
            <a:pPr marL="457200" indent="-457200" eaLnBrk="1" hangingPunct="1">
              <a:lnSpc>
                <a:spcPct val="90000"/>
              </a:lnSpc>
              <a:buFontTx/>
              <a:buNone/>
            </a:pPr>
            <a:r>
              <a:rPr lang="en-US" sz="2400" b="1" dirty="0"/>
              <a:t>2003		</a:t>
            </a:r>
            <a:r>
              <a:rPr lang="en-US" sz="2400" b="1" dirty="0" err="1"/>
              <a:t>Monkeypox</a:t>
            </a:r>
            <a:r>
              <a:rPr lang="en-US" sz="2400" b="1" dirty="0"/>
              <a:t>		Pox</a:t>
            </a:r>
          </a:p>
          <a:p>
            <a:pPr marL="1143000" lvl="2" indent="-457200">
              <a:buFontTx/>
              <a:buAutoNum type="arabicPlain" startAt="2003"/>
            </a:pPr>
            <a:r>
              <a:rPr lang="en-US" sz="1800" b="1" dirty="0"/>
              <a:t> SARS-</a:t>
            </a:r>
            <a:r>
              <a:rPr lang="en-US" sz="1800" b="1" dirty="0" err="1"/>
              <a:t>CoV</a:t>
            </a:r>
            <a:r>
              <a:rPr lang="en-US" sz="1800" b="1" dirty="0"/>
              <a:t>			SARS	</a:t>
            </a:r>
          </a:p>
          <a:p>
            <a:pPr marL="457200" indent="-457200" eaLnBrk="1" hangingPunct="1">
              <a:lnSpc>
                <a:spcPct val="90000"/>
              </a:lnSpc>
              <a:buFontTx/>
              <a:buAutoNum type="arabicPlain" startAt="2003"/>
            </a:pPr>
            <a:r>
              <a:rPr lang="en-US" sz="2400" b="1" dirty="0"/>
              <a:t>            H5N1                           Avian Influenza</a:t>
            </a:r>
          </a:p>
          <a:p>
            <a:pPr marL="457200" indent="-457200" eaLnBrk="1" hangingPunct="1">
              <a:lnSpc>
                <a:spcPct val="90000"/>
              </a:lnSpc>
              <a:buFont typeface="Times"/>
              <a:buNone/>
            </a:pPr>
            <a:r>
              <a:rPr lang="en-US" sz="2400" b="1" dirty="0"/>
              <a:t>2009		H1N1		Swine/avian/human Influenza</a:t>
            </a:r>
          </a:p>
          <a:p>
            <a:pPr marL="457200" indent="-457200" eaLnBrk="1" hangingPunct="1">
              <a:lnSpc>
                <a:spcPct val="90000"/>
              </a:lnSpc>
              <a:buFont typeface="Times"/>
              <a:buNone/>
            </a:pPr>
            <a:endParaRPr lang="en-US" sz="2400" b="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Box 2"/>
          <p:cNvSpPr txBox="1">
            <a:spLocks noChangeArrowheads="1"/>
          </p:cNvSpPr>
          <p:nvPr/>
        </p:nvSpPr>
        <p:spPr bwMode="auto">
          <a:xfrm>
            <a:off x="379095" y="5937250"/>
            <a:ext cx="2351087" cy="307975"/>
          </a:xfrm>
          <a:prstGeom prst="rect">
            <a:avLst/>
          </a:prstGeom>
          <a:noFill/>
          <a:ln w="9525">
            <a:noFill/>
            <a:miter lim="800000"/>
            <a:headEnd/>
            <a:tailEnd/>
          </a:ln>
        </p:spPr>
        <p:txBody>
          <a:bodyPr wrap="none">
            <a:spAutoFit/>
          </a:bodyPr>
          <a:lstStyle/>
          <a:p>
            <a:r>
              <a:rPr lang="en-US" sz="1400" dirty="0" err="1"/>
              <a:t>Morens</a:t>
            </a:r>
            <a:r>
              <a:rPr lang="en-US" sz="1400" dirty="0"/>
              <a:t> </a:t>
            </a:r>
            <a:r>
              <a:rPr lang="en-US" sz="1400" i="1" dirty="0"/>
              <a:t>et al. </a:t>
            </a:r>
            <a:r>
              <a:rPr lang="en-US" sz="1400" dirty="0"/>
              <a:t>2004., Nature</a:t>
            </a:r>
          </a:p>
        </p:txBody>
      </p:sp>
      <p:pic>
        <p:nvPicPr>
          <p:cNvPr id="9219" name="Picture 3"/>
          <p:cNvPicPr>
            <a:picLocks noChangeAspect="1" noChangeArrowheads="1"/>
          </p:cNvPicPr>
          <p:nvPr/>
        </p:nvPicPr>
        <p:blipFill>
          <a:blip r:embed="rId2"/>
          <a:srcRect t="17216" r="4903" b="-2753"/>
          <a:stretch>
            <a:fillRect/>
          </a:stretch>
        </p:blipFill>
        <p:spPr bwMode="auto">
          <a:xfrm>
            <a:off x="555625" y="1165225"/>
            <a:ext cx="7750175" cy="4930775"/>
          </a:xfrm>
          <a:prstGeom prst="rect">
            <a:avLst/>
          </a:prstGeom>
          <a:noFill/>
          <a:ln w="9525">
            <a:noFill/>
            <a:miter lim="800000"/>
            <a:headEnd/>
            <a:tailEnd/>
          </a:ln>
        </p:spPr>
      </p:pic>
      <p:sp>
        <p:nvSpPr>
          <p:cNvPr id="9220" name="Title 4"/>
          <p:cNvSpPr>
            <a:spLocks noGrp="1"/>
          </p:cNvSpPr>
          <p:nvPr>
            <p:ph type="title"/>
          </p:nvPr>
        </p:nvSpPr>
        <p:spPr>
          <a:xfrm>
            <a:off x="409575" y="471488"/>
            <a:ext cx="8061325" cy="544512"/>
          </a:xfrm>
        </p:spPr>
        <p:txBody>
          <a:bodyPr>
            <a:normAutofit fontScale="90000"/>
          </a:bodyPr>
          <a:lstStyle/>
          <a:p>
            <a:pPr>
              <a:lnSpc>
                <a:spcPct val="100000"/>
              </a:lnSpc>
            </a:pPr>
            <a:r>
              <a:rPr lang="en-US" sz="2400" b="1"/>
              <a:t>Global examples of emerging and re-emerging infectious diseases</a:t>
            </a:r>
            <a:br>
              <a:rPr lang="en-US" b="1"/>
            </a:b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324600"/>
            <a:ext cx="9113729" cy="454064"/>
          </a:xfrm>
          <a:prstGeom prst="rect">
            <a:avLst/>
          </a:prstGeom>
        </p:spPr>
      </p:pic>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p:cNvSpPr>
            <a:spLocks noGrp="1"/>
          </p:cNvSpPr>
          <p:nvPr>
            <p:ph type="title"/>
          </p:nvPr>
        </p:nvSpPr>
        <p:spPr>
          <a:xfrm>
            <a:off x="628650" y="963877"/>
            <a:ext cx="2620771" cy="4930246"/>
          </a:xfrm>
        </p:spPr>
        <p:txBody>
          <a:bodyPr>
            <a:normAutofit/>
          </a:bodyPr>
          <a:lstStyle/>
          <a:p>
            <a:pPr algn="r"/>
            <a:r>
              <a:rPr lang="en-US">
                <a:solidFill>
                  <a:schemeClr val="accent1"/>
                </a:solidFill>
                <a:latin typeface="Arial" pitchFamily="34" charset="0"/>
              </a:rPr>
              <a:t>Factors promoting zoonotic emergence</a:t>
            </a:r>
          </a:p>
        </p:txBody>
      </p:sp>
      <p:sp>
        <p:nvSpPr>
          <p:cNvPr id="12291" name="Rectangle 3"/>
          <p:cNvSpPr>
            <a:spLocks noGrp="1"/>
          </p:cNvSpPr>
          <p:nvPr>
            <p:ph idx="1"/>
          </p:nvPr>
        </p:nvSpPr>
        <p:spPr>
          <a:xfrm>
            <a:off x="3732023" y="963877"/>
            <a:ext cx="4783327" cy="4930246"/>
          </a:xfrm>
        </p:spPr>
        <p:txBody>
          <a:bodyPr anchor="ctr">
            <a:normAutofit/>
          </a:bodyPr>
          <a:lstStyle/>
          <a:p>
            <a:r>
              <a:rPr lang="en-US" sz="1600"/>
              <a:t>Increased human susceptibility</a:t>
            </a:r>
          </a:p>
          <a:p>
            <a:r>
              <a:rPr lang="en-US" sz="1600"/>
              <a:t>Poverty</a:t>
            </a:r>
          </a:p>
          <a:p>
            <a:r>
              <a:rPr lang="en-US" sz="1600"/>
              <a:t>Climate and ecosystem changes</a:t>
            </a:r>
          </a:p>
          <a:p>
            <a:r>
              <a:rPr lang="en-US" sz="1600"/>
              <a:t>Anthropogenic changes </a:t>
            </a:r>
          </a:p>
          <a:p>
            <a:r>
              <a:rPr lang="en-US" sz="1600"/>
              <a:t>Displaced populations (war, natural disaster)</a:t>
            </a:r>
          </a:p>
          <a:p>
            <a:r>
              <a:rPr lang="en-US" sz="1600"/>
              <a:t>Globalization</a:t>
            </a:r>
          </a:p>
          <a:p>
            <a:pPr lvl="1"/>
            <a:r>
              <a:rPr lang="en-US" sz="1600"/>
              <a:t>Travel for work or tourism </a:t>
            </a:r>
          </a:p>
          <a:p>
            <a:pPr lvl="1"/>
            <a:r>
              <a:rPr lang="en-US" sz="1600"/>
              <a:t>Food product and livestock transport (tens of millions of wild and domestic animals shipped annually)</a:t>
            </a:r>
          </a:p>
          <a:p>
            <a:r>
              <a:rPr lang="en-US" sz="1600"/>
              <a:t>Inadequate public health measures</a:t>
            </a:r>
          </a:p>
          <a:p>
            <a:r>
              <a:rPr lang="en-US" sz="1600"/>
              <a:t>Antibiotic use (contributes to antibiotic resistance)</a:t>
            </a:r>
          </a:p>
          <a:p>
            <a:r>
              <a:rPr lang="en-US" sz="1600"/>
              <a:t>Population size and density: allows maintenance and amplification of disease through horizontal transmission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0" y="5978525"/>
            <a:ext cx="9144000" cy="879475"/>
          </a:xfrm>
          <a:prstGeom prst="rect">
            <a:avLst/>
          </a:prstGeom>
          <a:solidFill>
            <a:schemeClr val="bg1"/>
          </a:solidFill>
          <a:ln w="9525" algn="ctr">
            <a:noFill/>
            <a:miter lim="800000"/>
            <a:headEnd/>
            <a:tailEnd/>
          </a:ln>
        </p:spPr>
        <p:txBody>
          <a:bodyPr wrap="none" anchor="ctr"/>
          <a:lstStyle/>
          <a:p>
            <a:endParaRPr lang="en-US"/>
          </a:p>
        </p:txBody>
      </p:sp>
      <p:sp>
        <p:nvSpPr>
          <p:cNvPr id="2052" name="Rectangle 3"/>
          <p:cNvSpPr>
            <a:spLocks noChangeArrowheads="1"/>
          </p:cNvSpPr>
          <p:nvPr/>
        </p:nvSpPr>
        <p:spPr bwMode="auto">
          <a:xfrm>
            <a:off x="0" y="1071563"/>
            <a:ext cx="9144000" cy="173037"/>
          </a:xfrm>
          <a:prstGeom prst="rect">
            <a:avLst/>
          </a:prstGeom>
          <a:solidFill>
            <a:schemeClr val="bg1"/>
          </a:solidFill>
          <a:ln w="9525" algn="ctr">
            <a:noFill/>
            <a:miter lim="800000"/>
            <a:headEnd/>
            <a:tailEnd/>
          </a:ln>
        </p:spPr>
        <p:txBody>
          <a:bodyPr wrap="none" anchor="ctr"/>
          <a:lstStyle/>
          <a:p>
            <a:endParaRPr lang="en-US"/>
          </a:p>
        </p:txBody>
      </p:sp>
      <p:sp>
        <p:nvSpPr>
          <p:cNvPr id="2053" name="AutoShape 4"/>
          <p:cNvSpPr>
            <a:spLocks noChangeArrowheads="1"/>
          </p:cNvSpPr>
          <p:nvPr/>
        </p:nvSpPr>
        <p:spPr bwMode="auto">
          <a:xfrm>
            <a:off x="2852738" y="1130300"/>
            <a:ext cx="1752600" cy="5487988"/>
          </a:xfrm>
          <a:prstGeom prst="upArrow">
            <a:avLst>
              <a:gd name="adj1" fmla="val 50602"/>
              <a:gd name="adj2" fmla="val 111873"/>
            </a:avLst>
          </a:prstGeom>
          <a:gradFill rotWithShape="1">
            <a:gsLst>
              <a:gs pos="0">
                <a:srgbClr val="FF0000"/>
              </a:gs>
              <a:gs pos="100000">
                <a:srgbClr val="CCFFCC">
                  <a:alpha val="53998"/>
                </a:srgbClr>
              </a:gs>
            </a:gsLst>
            <a:lin ang="5400000" scaled="1"/>
          </a:gradFill>
          <a:ln w="9525">
            <a:solidFill>
              <a:schemeClr val="tx1"/>
            </a:solidFill>
            <a:miter lim="800000"/>
            <a:headEnd/>
            <a:tailEnd/>
          </a:ln>
        </p:spPr>
        <p:txBody>
          <a:bodyPr vert="eaVert" wrap="none" anchor="ctr"/>
          <a:lstStyle/>
          <a:p>
            <a:endParaRPr lang="en-US"/>
          </a:p>
        </p:txBody>
      </p:sp>
      <p:sp>
        <p:nvSpPr>
          <p:cNvPr id="2054" name="Rectangle 5"/>
          <p:cNvSpPr>
            <a:spLocks noChangeArrowheads="1"/>
          </p:cNvSpPr>
          <p:nvPr/>
        </p:nvSpPr>
        <p:spPr bwMode="auto">
          <a:xfrm>
            <a:off x="103188" y="55563"/>
            <a:ext cx="4540250" cy="6802437"/>
          </a:xfrm>
          <a:prstGeom prst="rect">
            <a:avLst/>
          </a:prstGeom>
          <a:noFill/>
          <a:ln w="38100">
            <a:solidFill>
              <a:srgbClr val="61B3E5"/>
            </a:solidFill>
            <a:miter lim="800000"/>
            <a:headEnd/>
            <a:tailEnd/>
          </a:ln>
        </p:spPr>
        <p:txBody>
          <a:bodyPr wrap="none" lIns="91425" tIns="45713" rIns="91425" bIns="45713" anchor="ctr"/>
          <a:lstStyle/>
          <a:p>
            <a:pPr algn="ctr" eaLnBrk="0" hangingPunct="0"/>
            <a:endParaRPr lang="en-US" sz="2500">
              <a:latin typeface="Arial Black" pitchFamily="34" charset="0"/>
              <a:cs typeface="Arial" charset="0"/>
            </a:endParaRPr>
          </a:p>
        </p:txBody>
      </p:sp>
      <p:sp>
        <p:nvSpPr>
          <p:cNvPr id="2055" name="Rectangle 6"/>
          <p:cNvSpPr>
            <a:spLocks noGrp="1" noChangeArrowheads="1"/>
          </p:cNvSpPr>
          <p:nvPr>
            <p:ph type="title"/>
          </p:nvPr>
        </p:nvSpPr>
        <p:spPr>
          <a:xfrm>
            <a:off x="4724400" y="152400"/>
            <a:ext cx="4419600" cy="931863"/>
          </a:xfrm>
        </p:spPr>
        <p:txBody>
          <a:bodyPr>
            <a:normAutofit fontScale="90000"/>
          </a:bodyPr>
          <a:lstStyle/>
          <a:p>
            <a:pPr eaLnBrk="1" hangingPunct="1"/>
            <a:r>
              <a:rPr lang="en-GB" sz="3600">
                <a:solidFill>
                  <a:schemeClr val="accent2"/>
                </a:solidFill>
              </a:rPr>
              <a:t>Drivers of Pandemic Risk</a:t>
            </a:r>
            <a:endParaRPr lang="en-US" sz="3600">
              <a:solidFill>
                <a:schemeClr val="accent2"/>
              </a:solidFill>
            </a:endParaRPr>
          </a:p>
        </p:txBody>
      </p:sp>
      <p:sp>
        <p:nvSpPr>
          <p:cNvPr id="2056" name="Text Box 7"/>
          <p:cNvSpPr txBox="1">
            <a:spLocks noChangeArrowheads="1"/>
          </p:cNvSpPr>
          <p:nvPr/>
        </p:nvSpPr>
        <p:spPr bwMode="auto">
          <a:xfrm>
            <a:off x="103188" y="66675"/>
            <a:ext cx="4554537" cy="330200"/>
          </a:xfrm>
          <a:prstGeom prst="rect">
            <a:avLst/>
          </a:prstGeom>
          <a:solidFill>
            <a:srgbClr val="61B3E5"/>
          </a:solidFill>
          <a:ln w="9525">
            <a:noFill/>
            <a:miter lim="800000"/>
            <a:headEnd/>
            <a:tailEnd/>
          </a:ln>
        </p:spPr>
        <p:txBody>
          <a:bodyPr lIns="91425" tIns="45713" rIns="91425" bIns="45713">
            <a:spAutoFit/>
          </a:bodyPr>
          <a:lstStyle/>
          <a:p>
            <a:pPr eaLnBrk="0" hangingPunct="0"/>
            <a:r>
              <a:rPr lang="en-GB" sz="1600">
                <a:latin typeface="Arial Black" pitchFamily="34" charset="0"/>
                <a:cs typeface="Arial" charset="0"/>
              </a:rPr>
              <a:t>PANDEMIC	Global spread</a:t>
            </a:r>
            <a:endParaRPr lang="en-US" sz="1600">
              <a:latin typeface="Arial Black" pitchFamily="34" charset="0"/>
              <a:cs typeface="Arial" charset="0"/>
            </a:endParaRPr>
          </a:p>
        </p:txBody>
      </p:sp>
      <p:sp>
        <p:nvSpPr>
          <p:cNvPr id="2057" name="Text Box 8"/>
          <p:cNvSpPr txBox="1">
            <a:spLocks noChangeArrowheads="1"/>
          </p:cNvSpPr>
          <p:nvPr/>
        </p:nvSpPr>
        <p:spPr bwMode="auto">
          <a:xfrm>
            <a:off x="103188" y="2082800"/>
            <a:ext cx="4540250" cy="330200"/>
          </a:xfrm>
          <a:prstGeom prst="rect">
            <a:avLst/>
          </a:prstGeom>
          <a:solidFill>
            <a:srgbClr val="61B3E5"/>
          </a:solidFill>
          <a:ln w="9525">
            <a:noFill/>
            <a:miter lim="800000"/>
            <a:headEnd/>
            <a:tailEnd/>
          </a:ln>
        </p:spPr>
        <p:txBody>
          <a:bodyPr lIns="91425" tIns="45713" rIns="91425" bIns="45713">
            <a:spAutoFit/>
          </a:bodyPr>
          <a:lstStyle/>
          <a:p>
            <a:pPr eaLnBrk="0" hangingPunct="0"/>
            <a:r>
              <a:rPr lang="en-GB" sz="1600">
                <a:latin typeface="Arial Black" pitchFamily="34" charset="0"/>
                <a:cs typeface="Arial" charset="0"/>
              </a:rPr>
              <a:t>EPIDEMIC	Amplification</a:t>
            </a:r>
            <a:endParaRPr lang="en-US" sz="1600">
              <a:latin typeface="Arial Black" pitchFamily="34" charset="0"/>
              <a:cs typeface="Arial" charset="0"/>
            </a:endParaRPr>
          </a:p>
        </p:txBody>
      </p:sp>
      <p:sp>
        <p:nvSpPr>
          <p:cNvPr id="2058" name="Text Box 9"/>
          <p:cNvSpPr txBox="1">
            <a:spLocks noChangeArrowheads="1"/>
          </p:cNvSpPr>
          <p:nvPr/>
        </p:nvSpPr>
        <p:spPr bwMode="auto">
          <a:xfrm>
            <a:off x="103188" y="4603750"/>
            <a:ext cx="4551362" cy="328613"/>
          </a:xfrm>
          <a:prstGeom prst="rect">
            <a:avLst/>
          </a:prstGeom>
          <a:solidFill>
            <a:srgbClr val="61B3E5"/>
          </a:solidFill>
          <a:ln w="9525">
            <a:noFill/>
            <a:miter lim="800000"/>
            <a:headEnd/>
            <a:tailEnd/>
          </a:ln>
        </p:spPr>
        <p:txBody>
          <a:bodyPr lIns="91425" tIns="45713" rIns="91425" bIns="45713">
            <a:spAutoFit/>
          </a:bodyPr>
          <a:lstStyle/>
          <a:p>
            <a:pPr eaLnBrk="0" hangingPunct="0"/>
            <a:r>
              <a:rPr lang="en-GB" sz="1600">
                <a:latin typeface="Arial Black" pitchFamily="34" charset="0"/>
                <a:cs typeface="Arial" charset="0"/>
              </a:rPr>
              <a:t>OUTBREAK	Emergence</a:t>
            </a:r>
            <a:endParaRPr lang="en-US" sz="1600">
              <a:latin typeface="Arial Black" pitchFamily="34" charset="0"/>
              <a:cs typeface="Arial" charset="0"/>
            </a:endParaRPr>
          </a:p>
        </p:txBody>
      </p:sp>
      <p:pic>
        <p:nvPicPr>
          <p:cNvPr id="2059" name="Picture 10"/>
          <p:cNvPicPr>
            <a:picLocks noChangeAspect="1" noChangeArrowheads="1"/>
          </p:cNvPicPr>
          <p:nvPr/>
        </p:nvPicPr>
        <p:blipFill>
          <a:blip r:embed="rId3"/>
          <a:srcRect/>
          <a:stretch>
            <a:fillRect/>
          </a:stretch>
        </p:blipFill>
        <p:spPr bwMode="auto">
          <a:xfrm>
            <a:off x="103188" y="2452688"/>
            <a:ext cx="4533900" cy="2192337"/>
          </a:xfrm>
          <a:prstGeom prst="rect">
            <a:avLst/>
          </a:prstGeom>
          <a:noFill/>
          <a:ln w="9525">
            <a:noFill/>
            <a:miter lim="800000"/>
            <a:headEnd/>
            <a:tailEnd/>
          </a:ln>
        </p:spPr>
      </p:pic>
      <p:grpSp>
        <p:nvGrpSpPr>
          <p:cNvPr id="2" name="Group 11"/>
          <p:cNvGrpSpPr>
            <a:grpSpLocks/>
          </p:cNvGrpSpPr>
          <p:nvPr/>
        </p:nvGrpSpPr>
        <p:grpSpPr bwMode="auto">
          <a:xfrm>
            <a:off x="2773363" y="3822700"/>
            <a:ext cx="641350" cy="617538"/>
            <a:chOff x="3512" y="2438"/>
            <a:chExt cx="987" cy="995"/>
          </a:xfrm>
        </p:grpSpPr>
        <p:sp>
          <p:nvSpPr>
            <p:cNvPr id="2082" name="Freeform 12"/>
            <p:cNvSpPr>
              <a:spLocks/>
            </p:cNvSpPr>
            <p:nvPr/>
          </p:nvSpPr>
          <p:spPr bwMode="auto">
            <a:xfrm>
              <a:off x="3697" y="2640"/>
              <a:ext cx="608" cy="599"/>
            </a:xfrm>
            <a:custGeom>
              <a:avLst/>
              <a:gdLst>
                <a:gd name="T0" fmla="*/ 17 w 608"/>
                <a:gd name="T1" fmla="*/ 194 h 599"/>
                <a:gd name="T2" fmla="*/ 44 w 608"/>
                <a:gd name="T3" fmla="*/ 141 h 599"/>
                <a:gd name="T4" fmla="*/ 79 w 608"/>
                <a:gd name="T5" fmla="*/ 97 h 599"/>
                <a:gd name="T6" fmla="*/ 123 w 608"/>
                <a:gd name="T7" fmla="*/ 53 h 599"/>
                <a:gd name="T8" fmla="*/ 176 w 608"/>
                <a:gd name="T9" fmla="*/ 26 h 599"/>
                <a:gd name="T10" fmla="*/ 229 w 608"/>
                <a:gd name="T11" fmla="*/ 9 h 599"/>
                <a:gd name="T12" fmla="*/ 290 w 608"/>
                <a:gd name="T13" fmla="*/ 0 h 599"/>
                <a:gd name="T14" fmla="*/ 352 w 608"/>
                <a:gd name="T15" fmla="*/ 0 h 599"/>
                <a:gd name="T16" fmla="*/ 405 w 608"/>
                <a:gd name="T17" fmla="*/ 18 h 599"/>
                <a:gd name="T18" fmla="*/ 466 w 608"/>
                <a:gd name="T19" fmla="*/ 44 h 599"/>
                <a:gd name="T20" fmla="*/ 510 w 608"/>
                <a:gd name="T21" fmla="*/ 79 h 599"/>
                <a:gd name="T22" fmla="*/ 545 w 608"/>
                <a:gd name="T23" fmla="*/ 123 h 599"/>
                <a:gd name="T24" fmla="*/ 581 w 608"/>
                <a:gd name="T25" fmla="*/ 167 h 599"/>
                <a:gd name="T26" fmla="*/ 598 w 608"/>
                <a:gd name="T27" fmla="*/ 229 h 599"/>
                <a:gd name="T28" fmla="*/ 607 w 608"/>
                <a:gd name="T29" fmla="*/ 282 h 599"/>
                <a:gd name="T30" fmla="*/ 607 w 608"/>
                <a:gd name="T31" fmla="*/ 343 h 599"/>
                <a:gd name="T32" fmla="*/ 589 w 608"/>
                <a:gd name="T33" fmla="*/ 405 h 599"/>
                <a:gd name="T34" fmla="*/ 563 w 608"/>
                <a:gd name="T35" fmla="*/ 458 h 599"/>
                <a:gd name="T36" fmla="*/ 528 w 608"/>
                <a:gd name="T37" fmla="*/ 502 h 599"/>
                <a:gd name="T38" fmla="*/ 484 w 608"/>
                <a:gd name="T39" fmla="*/ 546 h 599"/>
                <a:gd name="T40" fmla="*/ 431 w 608"/>
                <a:gd name="T41" fmla="*/ 572 h 599"/>
                <a:gd name="T42" fmla="*/ 378 w 608"/>
                <a:gd name="T43" fmla="*/ 590 h 599"/>
                <a:gd name="T44" fmla="*/ 317 w 608"/>
                <a:gd name="T45" fmla="*/ 598 h 599"/>
                <a:gd name="T46" fmla="*/ 264 w 608"/>
                <a:gd name="T47" fmla="*/ 598 h 599"/>
                <a:gd name="T48" fmla="*/ 202 w 608"/>
                <a:gd name="T49" fmla="*/ 581 h 599"/>
                <a:gd name="T50" fmla="*/ 149 w 608"/>
                <a:gd name="T51" fmla="*/ 554 h 599"/>
                <a:gd name="T52" fmla="*/ 97 w 608"/>
                <a:gd name="T53" fmla="*/ 519 h 599"/>
                <a:gd name="T54" fmla="*/ 61 w 608"/>
                <a:gd name="T55" fmla="*/ 475 h 599"/>
                <a:gd name="T56" fmla="*/ 26 w 608"/>
                <a:gd name="T57" fmla="*/ 431 h 599"/>
                <a:gd name="T58" fmla="*/ 9 w 608"/>
                <a:gd name="T59" fmla="*/ 370 h 599"/>
                <a:gd name="T60" fmla="*/ 0 w 608"/>
                <a:gd name="T61" fmla="*/ 317 h 599"/>
                <a:gd name="T62" fmla="*/ 9 w 608"/>
                <a:gd name="T63" fmla="*/ 255 h 599"/>
                <a:gd name="T64" fmla="*/ 17 w 608"/>
                <a:gd name="T65" fmla="*/ 194 h 59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08"/>
                <a:gd name="T100" fmla="*/ 0 h 599"/>
                <a:gd name="T101" fmla="*/ 608 w 608"/>
                <a:gd name="T102" fmla="*/ 599 h 59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08" h="599">
                  <a:moveTo>
                    <a:pt x="17" y="194"/>
                  </a:moveTo>
                  <a:lnTo>
                    <a:pt x="44" y="141"/>
                  </a:lnTo>
                  <a:lnTo>
                    <a:pt x="79" y="97"/>
                  </a:lnTo>
                  <a:lnTo>
                    <a:pt x="123" y="53"/>
                  </a:lnTo>
                  <a:lnTo>
                    <a:pt x="176" y="26"/>
                  </a:lnTo>
                  <a:lnTo>
                    <a:pt x="229" y="9"/>
                  </a:lnTo>
                  <a:lnTo>
                    <a:pt x="290" y="0"/>
                  </a:lnTo>
                  <a:lnTo>
                    <a:pt x="352" y="0"/>
                  </a:lnTo>
                  <a:lnTo>
                    <a:pt x="405" y="18"/>
                  </a:lnTo>
                  <a:lnTo>
                    <a:pt x="466" y="44"/>
                  </a:lnTo>
                  <a:lnTo>
                    <a:pt x="510" y="79"/>
                  </a:lnTo>
                  <a:lnTo>
                    <a:pt x="545" y="123"/>
                  </a:lnTo>
                  <a:lnTo>
                    <a:pt x="581" y="167"/>
                  </a:lnTo>
                  <a:lnTo>
                    <a:pt x="598" y="229"/>
                  </a:lnTo>
                  <a:lnTo>
                    <a:pt x="607" y="282"/>
                  </a:lnTo>
                  <a:lnTo>
                    <a:pt x="607" y="343"/>
                  </a:lnTo>
                  <a:lnTo>
                    <a:pt x="589" y="405"/>
                  </a:lnTo>
                  <a:lnTo>
                    <a:pt x="563" y="458"/>
                  </a:lnTo>
                  <a:lnTo>
                    <a:pt x="528" y="502"/>
                  </a:lnTo>
                  <a:lnTo>
                    <a:pt x="484" y="546"/>
                  </a:lnTo>
                  <a:lnTo>
                    <a:pt x="431" y="572"/>
                  </a:lnTo>
                  <a:lnTo>
                    <a:pt x="378" y="590"/>
                  </a:lnTo>
                  <a:lnTo>
                    <a:pt x="317" y="598"/>
                  </a:lnTo>
                  <a:lnTo>
                    <a:pt x="264" y="598"/>
                  </a:lnTo>
                  <a:lnTo>
                    <a:pt x="202" y="581"/>
                  </a:lnTo>
                  <a:lnTo>
                    <a:pt x="149" y="554"/>
                  </a:lnTo>
                  <a:lnTo>
                    <a:pt x="97" y="519"/>
                  </a:lnTo>
                  <a:lnTo>
                    <a:pt x="61" y="475"/>
                  </a:lnTo>
                  <a:lnTo>
                    <a:pt x="26" y="431"/>
                  </a:lnTo>
                  <a:lnTo>
                    <a:pt x="9" y="370"/>
                  </a:lnTo>
                  <a:lnTo>
                    <a:pt x="0" y="317"/>
                  </a:lnTo>
                  <a:lnTo>
                    <a:pt x="9" y="255"/>
                  </a:lnTo>
                  <a:lnTo>
                    <a:pt x="17" y="194"/>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grpSp>
          <p:nvGrpSpPr>
            <p:cNvPr id="3" name="Group 13"/>
            <p:cNvGrpSpPr>
              <a:grpSpLocks/>
            </p:cNvGrpSpPr>
            <p:nvPr/>
          </p:nvGrpSpPr>
          <p:grpSpPr bwMode="auto">
            <a:xfrm>
              <a:off x="3512" y="2438"/>
              <a:ext cx="987" cy="995"/>
              <a:chOff x="3512" y="2438"/>
              <a:chExt cx="987" cy="995"/>
            </a:xfrm>
          </p:grpSpPr>
          <p:sp>
            <p:nvSpPr>
              <p:cNvPr id="2084" name="Freeform 14"/>
              <p:cNvSpPr>
                <a:spLocks/>
              </p:cNvSpPr>
              <p:nvPr/>
            </p:nvSpPr>
            <p:spPr bwMode="auto">
              <a:xfrm>
                <a:off x="3890" y="3027"/>
                <a:ext cx="609" cy="265"/>
              </a:xfrm>
              <a:custGeom>
                <a:avLst/>
                <a:gdLst>
                  <a:gd name="T0" fmla="*/ 564 w 609"/>
                  <a:gd name="T1" fmla="*/ 0 h 265"/>
                  <a:gd name="T2" fmla="*/ 484 w 609"/>
                  <a:gd name="T3" fmla="*/ 44 h 265"/>
                  <a:gd name="T4" fmla="*/ 520 w 609"/>
                  <a:gd name="T5" fmla="*/ 53 h 265"/>
                  <a:gd name="T6" fmla="*/ 502 w 609"/>
                  <a:gd name="T7" fmla="*/ 79 h 265"/>
                  <a:gd name="T8" fmla="*/ 484 w 609"/>
                  <a:gd name="T9" fmla="*/ 115 h 265"/>
                  <a:gd name="T10" fmla="*/ 440 w 609"/>
                  <a:gd name="T11" fmla="*/ 159 h 265"/>
                  <a:gd name="T12" fmla="*/ 388 w 609"/>
                  <a:gd name="T13" fmla="*/ 194 h 265"/>
                  <a:gd name="T14" fmla="*/ 317 w 609"/>
                  <a:gd name="T15" fmla="*/ 229 h 265"/>
                  <a:gd name="T16" fmla="*/ 229 w 609"/>
                  <a:gd name="T17" fmla="*/ 247 h 265"/>
                  <a:gd name="T18" fmla="*/ 176 w 609"/>
                  <a:gd name="T19" fmla="*/ 247 h 265"/>
                  <a:gd name="T20" fmla="*/ 124 w 609"/>
                  <a:gd name="T21" fmla="*/ 247 h 265"/>
                  <a:gd name="T22" fmla="*/ 62 w 609"/>
                  <a:gd name="T23" fmla="*/ 238 h 265"/>
                  <a:gd name="T24" fmla="*/ 0 w 609"/>
                  <a:gd name="T25" fmla="*/ 220 h 265"/>
                  <a:gd name="T26" fmla="*/ 62 w 609"/>
                  <a:gd name="T27" fmla="*/ 238 h 265"/>
                  <a:gd name="T28" fmla="*/ 115 w 609"/>
                  <a:gd name="T29" fmla="*/ 256 h 265"/>
                  <a:gd name="T30" fmla="*/ 168 w 609"/>
                  <a:gd name="T31" fmla="*/ 264 h 265"/>
                  <a:gd name="T32" fmla="*/ 220 w 609"/>
                  <a:gd name="T33" fmla="*/ 264 h 265"/>
                  <a:gd name="T34" fmla="*/ 317 w 609"/>
                  <a:gd name="T35" fmla="*/ 256 h 265"/>
                  <a:gd name="T36" fmla="*/ 396 w 609"/>
                  <a:gd name="T37" fmla="*/ 229 h 265"/>
                  <a:gd name="T38" fmla="*/ 467 w 609"/>
                  <a:gd name="T39" fmla="*/ 185 h 265"/>
                  <a:gd name="T40" fmla="*/ 520 w 609"/>
                  <a:gd name="T41" fmla="*/ 150 h 265"/>
                  <a:gd name="T42" fmla="*/ 555 w 609"/>
                  <a:gd name="T43" fmla="*/ 106 h 265"/>
                  <a:gd name="T44" fmla="*/ 572 w 609"/>
                  <a:gd name="T45" fmla="*/ 71 h 265"/>
                  <a:gd name="T46" fmla="*/ 608 w 609"/>
                  <a:gd name="T47" fmla="*/ 88 h 265"/>
                  <a:gd name="T48" fmla="*/ 564 w 609"/>
                  <a:gd name="T49" fmla="*/ 0 h 26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9"/>
                  <a:gd name="T76" fmla="*/ 0 h 265"/>
                  <a:gd name="T77" fmla="*/ 609 w 609"/>
                  <a:gd name="T78" fmla="*/ 265 h 26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9" h="265">
                    <a:moveTo>
                      <a:pt x="564" y="0"/>
                    </a:moveTo>
                    <a:lnTo>
                      <a:pt x="484" y="44"/>
                    </a:lnTo>
                    <a:lnTo>
                      <a:pt x="520" y="53"/>
                    </a:lnTo>
                    <a:lnTo>
                      <a:pt x="502" y="79"/>
                    </a:lnTo>
                    <a:lnTo>
                      <a:pt x="484" y="115"/>
                    </a:lnTo>
                    <a:lnTo>
                      <a:pt x="440" y="159"/>
                    </a:lnTo>
                    <a:lnTo>
                      <a:pt x="388" y="194"/>
                    </a:lnTo>
                    <a:lnTo>
                      <a:pt x="317" y="229"/>
                    </a:lnTo>
                    <a:lnTo>
                      <a:pt x="229" y="247"/>
                    </a:lnTo>
                    <a:lnTo>
                      <a:pt x="176" y="247"/>
                    </a:lnTo>
                    <a:lnTo>
                      <a:pt x="124" y="247"/>
                    </a:lnTo>
                    <a:lnTo>
                      <a:pt x="62" y="238"/>
                    </a:lnTo>
                    <a:lnTo>
                      <a:pt x="0" y="220"/>
                    </a:lnTo>
                    <a:lnTo>
                      <a:pt x="62" y="238"/>
                    </a:lnTo>
                    <a:lnTo>
                      <a:pt x="115" y="256"/>
                    </a:lnTo>
                    <a:lnTo>
                      <a:pt x="168" y="264"/>
                    </a:lnTo>
                    <a:lnTo>
                      <a:pt x="220" y="264"/>
                    </a:lnTo>
                    <a:lnTo>
                      <a:pt x="317" y="256"/>
                    </a:lnTo>
                    <a:lnTo>
                      <a:pt x="396" y="229"/>
                    </a:lnTo>
                    <a:lnTo>
                      <a:pt x="467" y="185"/>
                    </a:lnTo>
                    <a:lnTo>
                      <a:pt x="520" y="150"/>
                    </a:lnTo>
                    <a:lnTo>
                      <a:pt x="555" y="106"/>
                    </a:lnTo>
                    <a:lnTo>
                      <a:pt x="572" y="71"/>
                    </a:lnTo>
                    <a:lnTo>
                      <a:pt x="608" y="88"/>
                    </a:lnTo>
                    <a:lnTo>
                      <a:pt x="564" y="0"/>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85" name="Freeform 15"/>
              <p:cNvSpPr>
                <a:spLocks/>
              </p:cNvSpPr>
              <p:nvPr/>
            </p:nvSpPr>
            <p:spPr bwMode="auto">
              <a:xfrm>
                <a:off x="4137" y="2684"/>
                <a:ext cx="344" cy="555"/>
              </a:xfrm>
              <a:custGeom>
                <a:avLst/>
                <a:gdLst>
                  <a:gd name="T0" fmla="*/ 255 w 344"/>
                  <a:gd name="T1" fmla="*/ 0 h 555"/>
                  <a:gd name="T2" fmla="*/ 220 w 344"/>
                  <a:gd name="T3" fmla="*/ 88 h 555"/>
                  <a:gd name="T4" fmla="*/ 255 w 344"/>
                  <a:gd name="T5" fmla="*/ 70 h 555"/>
                  <a:gd name="T6" fmla="*/ 264 w 344"/>
                  <a:gd name="T7" fmla="*/ 97 h 555"/>
                  <a:gd name="T8" fmla="*/ 273 w 344"/>
                  <a:gd name="T9" fmla="*/ 141 h 555"/>
                  <a:gd name="T10" fmla="*/ 273 w 344"/>
                  <a:gd name="T11" fmla="*/ 194 h 555"/>
                  <a:gd name="T12" fmla="*/ 264 w 344"/>
                  <a:gd name="T13" fmla="*/ 264 h 555"/>
                  <a:gd name="T14" fmla="*/ 246 w 344"/>
                  <a:gd name="T15" fmla="*/ 299 h 555"/>
                  <a:gd name="T16" fmla="*/ 237 w 344"/>
                  <a:gd name="T17" fmla="*/ 334 h 555"/>
                  <a:gd name="T18" fmla="*/ 211 w 344"/>
                  <a:gd name="T19" fmla="*/ 370 h 555"/>
                  <a:gd name="T20" fmla="*/ 185 w 344"/>
                  <a:gd name="T21" fmla="*/ 414 h 555"/>
                  <a:gd name="T22" fmla="*/ 149 w 344"/>
                  <a:gd name="T23" fmla="*/ 449 h 555"/>
                  <a:gd name="T24" fmla="*/ 114 w 344"/>
                  <a:gd name="T25" fmla="*/ 484 h 555"/>
                  <a:gd name="T26" fmla="*/ 61 w 344"/>
                  <a:gd name="T27" fmla="*/ 519 h 555"/>
                  <a:gd name="T28" fmla="*/ 0 w 344"/>
                  <a:gd name="T29" fmla="*/ 554 h 555"/>
                  <a:gd name="T30" fmla="*/ 61 w 344"/>
                  <a:gd name="T31" fmla="*/ 528 h 555"/>
                  <a:gd name="T32" fmla="*/ 114 w 344"/>
                  <a:gd name="T33" fmla="*/ 493 h 555"/>
                  <a:gd name="T34" fmla="*/ 158 w 344"/>
                  <a:gd name="T35" fmla="*/ 458 h 555"/>
                  <a:gd name="T36" fmla="*/ 193 w 344"/>
                  <a:gd name="T37" fmla="*/ 422 h 555"/>
                  <a:gd name="T38" fmla="*/ 255 w 344"/>
                  <a:gd name="T39" fmla="*/ 352 h 555"/>
                  <a:gd name="T40" fmla="*/ 290 w 344"/>
                  <a:gd name="T41" fmla="*/ 273 h 555"/>
                  <a:gd name="T42" fmla="*/ 308 w 344"/>
                  <a:gd name="T43" fmla="*/ 202 h 555"/>
                  <a:gd name="T44" fmla="*/ 317 w 344"/>
                  <a:gd name="T45" fmla="*/ 132 h 555"/>
                  <a:gd name="T46" fmla="*/ 317 w 344"/>
                  <a:gd name="T47" fmla="*/ 79 h 555"/>
                  <a:gd name="T48" fmla="*/ 308 w 344"/>
                  <a:gd name="T49" fmla="*/ 44 h 555"/>
                  <a:gd name="T50" fmla="*/ 343 w 344"/>
                  <a:gd name="T51" fmla="*/ 26 h 555"/>
                  <a:gd name="T52" fmla="*/ 255 w 344"/>
                  <a:gd name="T53" fmla="*/ 0 h 55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44"/>
                  <a:gd name="T82" fmla="*/ 0 h 555"/>
                  <a:gd name="T83" fmla="*/ 344 w 344"/>
                  <a:gd name="T84" fmla="*/ 555 h 55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44" h="555">
                    <a:moveTo>
                      <a:pt x="255" y="0"/>
                    </a:moveTo>
                    <a:lnTo>
                      <a:pt x="220" y="88"/>
                    </a:lnTo>
                    <a:lnTo>
                      <a:pt x="255" y="70"/>
                    </a:lnTo>
                    <a:lnTo>
                      <a:pt x="264" y="97"/>
                    </a:lnTo>
                    <a:lnTo>
                      <a:pt x="273" y="141"/>
                    </a:lnTo>
                    <a:lnTo>
                      <a:pt x="273" y="194"/>
                    </a:lnTo>
                    <a:lnTo>
                      <a:pt x="264" y="264"/>
                    </a:lnTo>
                    <a:lnTo>
                      <a:pt x="246" y="299"/>
                    </a:lnTo>
                    <a:lnTo>
                      <a:pt x="237" y="334"/>
                    </a:lnTo>
                    <a:lnTo>
                      <a:pt x="211" y="370"/>
                    </a:lnTo>
                    <a:lnTo>
                      <a:pt x="185" y="414"/>
                    </a:lnTo>
                    <a:lnTo>
                      <a:pt x="149" y="449"/>
                    </a:lnTo>
                    <a:lnTo>
                      <a:pt x="114" y="484"/>
                    </a:lnTo>
                    <a:lnTo>
                      <a:pt x="61" y="519"/>
                    </a:lnTo>
                    <a:lnTo>
                      <a:pt x="0" y="554"/>
                    </a:lnTo>
                    <a:lnTo>
                      <a:pt x="61" y="528"/>
                    </a:lnTo>
                    <a:lnTo>
                      <a:pt x="114" y="493"/>
                    </a:lnTo>
                    <a:lnTo>
                      <a:pt x="158" y="458"/>
                    </a:lnTo>
                    <a:lnTo>
                      <a:pt x="193" y="422"/>
                    </a:lnTo>
                    <a:lnTo>
                      <a:pt x="255" y="352"/>
                    </a:lnTo>
                    <a:lnTo>
                      <a:pt x="290" y="273"/>
                    </a:lnTo>
                    <a:lnTo>
                      <a:pt x="308" y="202"/>
                    </a:lnTo>
                    <a:lnTo>
                      <a:pt x="317" y="132"/>
                    </a:lnTo>
                    <a:lnTo>
                      <a:pt x="317" y="79"/>
                    </a:lnTo>
                    <a:lnTo>
                      <a:pt x="308" y="44"/>
                    </a:lnTo>
                    <a:lnTo>
                      <a:pt x="343" y="26"/>
                    </a:lnTo>
                    <a:lnTo>
                      <a:pt x="255" y="0"/>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86" name="Freeform 16"/>
              <p:cNvSpPr>
                <a:spLocks/>
              </p:cNvSpPr>
              <p:nvPr/>
            </p:nvSpPr>
            <p:spPr bwMode="auto">
              <a:xfrm>
                <a:off x="4102" y="2438"/>
                <a:ext cx="256" cy="608"/>
              </a:xfrm>
              <a:custGeom>
                <a:avLst/>
                <a:gdLst>
                  <a:gd name="T0" fmla="*/ 0 w 256"/>
                  <a:gd name="T1" fmla="*/ 44 h 608"/>
                  <a:gd name="T2" fmla="*/ 35 w 256"/>
                  <a:gd name="T3" fmla="*/ 123 h 608"/>
                  <a:gd name="T4" fmla="*/ 44 w 256"/>
                  <a:gd name="T5" fmla="*/ 88 h 608"/>
                  <a:gd name="T6" fmla="*/ 70 w 256"/>
                  <a:gd name="T7" fmla="*/ 105 h 608"/>
                  <a:gd name="T8" fmla="*/ 105 w 256"/>
                  <a:gd name="T9" fmla="*/ 132 h 608"/>
                  <a:gd name="T10" fmla="*/ 149 w 256"/>
                  <a:gd name="T11" fmla="*/ 167 h 608"/>
                  <a:gd name="T12" fmla="*/ 184 w 256"/>
                  <a:gd name="T13" fmla="*/ 220 h 608"/>
                  <a:gd name="T14" fmla="*/ 220 w 256"/>
                  <a:gd name="T15" fmla="*/ 290 h 608"/>
                  <a:gd name="T16" fmla="*/ 237 w 256"/>
                  <a:gd name="T17" fmla="*/ 378 h 608"/>
                  <a:gd name="T18" fmla="*/ 246 w 256"/>
                  <a:gd name="T19" fmla="*/ 431 h 608"/>
                  <a:gd name="T20" fmla="*/ 237 w 256"/>
                  <a:gd name="T21" fmla="*/ 484 h 608"/>
                  <a:gd name="T22" fmla="*/ 228 w 256"/>
                  <a:gd name="T23" fmla="*/ 545 h 608"/>
                  <a:gd name="T24" fmla="*/ 211 w 256"/>
                  <a:gd name="T25" fmla="*/ 607 h 608"/>
                  <a:gd name="T26" fmla="*/ 237 w 256"/>
                  <a:gd name="T27" fmla="*/ 554 h 608"/>
                  <a:gd name="T28" fmla="*/ 246 w 256"/>
                  <a:gd name="T29" fmla="*/ 492 h 608"/>
                  <a:gd name="T30" fmla="*/ 255 w 256"/>
                  <a:gd name="T31" fmla="*/ 440 h 608"/>
                  <a:gd name="T32" fmla="*/ 255 w 256"/>
                  <a:gd name="T33" fmla="*/ 387 h 608"/>
                  <a:gd name="T34" fmla="*/ 246 w 256"/>
                  <a:gd name="T35" fmla="*/ 290 h 608"/>
                  <a:gd name="T36" fmla="*/ 220 w 256"/>
                  <a:gd name="T37" fmla="*/ 211 h 608"/>
                  <a:gd name="T38" fmla="*/ 184 w 256"/>
                  <a:gd name="T39" fmla="*/ 140 h 608"/>
                  <a:gd name="T40" fmla="*/ 140 w 256"/>
                  <a:gd name="T41" fmla="*/ 88 h 608"/>
                  <a:gd name="T42" fmla="*/ 96 w 256"/>
                  <a:gd name="T43" fmla="*/ 52 h 608"/>
                  <a:gd name="T44" fmla="*/ 70 w 256"/>
                  <a:gd name="T45" fmla="*/ 35 h 608"/>
                  <a:gd name="T46" fmla="*/ 79 w 256"/>
                  <a:gd name="T47" fmla="*/ 0 h 608"/>
                  <a:gd name="T48" fmla="*/ 0 w 256"/>
                  <a:gd name="T49" fmla="*/ 44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6"/>
                  <a:gd name="T76" fmla="*/ 0 h 608"/>
                  <a:gd name="T77" fmla="*/ 256 w 256"/>
                  <a:gd name="T78" fmla="*/ 608 h 6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6" h="608">
                    <a:moveTo>
                      <a:pt x="0" y="44"/>
                    </a:moveTo>
                    <a:lnTo>
                      <a:pt x="35" y="123"/>
                    </a:lnTo>
                    <a:lnTo>
                      <a:pt x="44" y="88"/>
                    </a:lnTo>
                    <a:lnTo>
                      <a:pt x="70" y="105"/>
                    </a:lnTo>
                    <a:lnTo>
                      <a:pt x="105" y="132"/>
                    </a:lnTo>
                    <a:lnTo>
                      <a:pt x="149" y="167"/>
                    </a:lnTo>
                    <a:lnTo>
                      <a:pt x="184" y="220"/>
                    </a:lnTo>
                    <a:lnTo>
                      <a:pt x="220" y="290"/>
                    </a:lnTo>
                    <a:lnTo>
                      <a:pt x="237" y="378"/>
                    </a:lnTo>
                    <a:lnTo>
                      <a:pt x="246" y="431"/>
                    </a:lnTo>
                    <a:lnTo>
                      <a:pt x="237" y="484"/>
                    </a:lnTo>
                    <a:lnTo>
                      <a:pt x="228" y="545"/>
                    </a:lnTo>
                    <a:lnTo>
                      <a:pt x="211" y="607"/>
                    </a:lnTo>
                    <a:lnTo>
                      <a:pt x="237" y="554"/>
                    </a:lnTo>
                    <a:lnTo>
                      <a:pt x="246" y="492"/>
                    </a:lnTo>
                    <a:lnTo>
                      <a:pt x="255" y="440"/>
                    </a:lnTo>
                    <a:lnTo>
                      <a:pt x="255" y="387"/>
                    </a:lnTo>
                    <a:lnTo>
                      <a:pt x="246" y="290"/>
                    </a:lnTo>
                    <a:lnTo>
                      <a:pt x="220" y="211"/>
                    </a:lnTo>
                    <a:lnTo>
                      <a:pt x="184" y="140"/>
                    </a:lnTo>
                    <a:lnTo>
                      <a:pt x="140" y="88"/>
                    </a:lnTo>
                    <a:lnTo>
                      <a:pt x="96" y="52"/>
                    </a:lnTo>
                    <a:lnTo>
                      <a:pt x="70" y="35"/>
                    </a:lnTo>
                    <a:lnTo>
                      <a:pt x="79" y="0"/>
                    </a:lnTo>
                    <a:lnTo>
                      <a:pt x="0" y="44"/>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87" name="Freeform 17"/>
              <p:cNvSpPr>
                <a:spLocks/>
              </p:cNvSpPr>
              <p:nvPr/>
            </p:nvSpPr>
            <p:spPr bwMode="auto">
              <a:xfrm>
                <a:off x="3750" y="2464"/>
                <a:ext cx="555" cy="335"/>
              </a:xfrm>
              <a:custGeom>
                <a:avLst/>
                <a:gdLst>
                  <a:gd name="T0" fmla="*/ 0 w 555"/>
                  <a:gd name="T1" fmla="*/ 79 h 335"/>
                  <a:gd name="T2" fmla="*/ 88 w 555"/>
                  <a:gd name="T3" fmla="*/ 114 h 335"/>
                  <a:gd name="T4" fmla="*/ 70 w 555"/>
                  <a:gd name="T5" fmla="*/ 79 h 335"/>
                  <a:gd name="T6" fmla="*/ 96 w 555"/>
                  <a:gd name="T7" fmla="*/ 70 h 335"/>
                  <a:gd name="T8" fmla="*/ 140 w 555"/>
                  <a:gd name="T9" fmla="*/ 70 h 335"/>
                  <a:gd name="T10" fmla="*/ 193 w 555"/>
                  <a:gd name="T11" fmla="*/ 62 h 335"/>
                  <a:gd name="T12" fmla="*/ 264 w 555"/>
                  <a:gd name="T13" fmla="*/ 79 h 335"/>
                  <a:gd name="T14" fmla="*/ 299 w 555"/>
                  <a:gd name="T15" fmla="*/ 88 h 335"/>
                  <a:gd name="T16" fmla="*/ 334 w 555"/>
                  <a:gd name="T17" fmla="*/ 106 h 335"/>
                  <a:gd name="T18" fmla="*/ 378 w 555"/>
                  <a:gd name="T19" fmla="*/ 123 h 335"/>
                  <a:gd name="T20" fmla="*/ 413 w 555"/>
                  <a:gd name="T21" fmla="*/ 150 h 335"/>
                  <a:gd name="T22" fmla="*/ 448 w 555"/>
                  <a:gd name="T23" fmla="*/ 185 h 335"/>
                  <a:gd name="T24" fmla="*/ 484 w 555"/>
                  <a:gd name="T25" fmla="*/ 229 h 335"/>
                  <a:gd name="T26" fmla="*/ 519 w 555"/>
                  <a:gd name="T27" fmla="*/ 273 h 335"/>
                  <a:gd name="T28" fmla="*/ 554 w 555"/>
                  <a:gd name="T29" fmla="*/ 334 h 335"/>
                  <a:gd name="T30" fmla="*/ 528 w 555"/>
                  <a:gd name="T31" fmla="*/ 273 h 335"/>
                  <a:gd name="T32" fmla="*/ 501 w 555"/>
                  <a:gd name="T33" fmla="*/ 220 h 335"/>
                  <a:gd name="T34" fmla="*/ 466 w 555"/>
                  <a:gd name="T35" fmla="*/ 176 h 335"/>
                  <a:gd name="T36" fmla="*/ 431 w 555"/>
                  <a:gd name="T37" fmla="*/ 141 h 335"/>
                  <a:gd name="T38" fmla="*/ 352 w 555"/>
                  <a:gd name="T39" fmla="*/ 88 h 335"/>
                  <a:gd name="T40" fmla="*/ 281 w 555"/>
                  <a:gd name="T41" fmla="*/ 44 h 335"/>
                  <a:gd name="T42" fmla="*/ 202 w 555"/>
                  <a:gd name="T43" fmla="*/ 26 h 335"/>
                  <a:gd name="T44" fmla="*/ 140 w 555"/>
                  <a:gd name="T45" fmla="*/ 18 h 335"/>
                  <a:gd name="T46" fmla="*/ 88 w 555"/>
                  <a:gd name="T47" fmla="*/ 18 h 335"/>
                  <a:gd name="T48" fmla="*/ 52 w 555"/>
                  <a:gd name="T49" fmla="*/ 35 h 335"/>
                  <a:gd name="T50" fmla="*/ 35 w 555"/>
                  <a:gd name="T51" fmla="*/ 0 h 335"/>
                  <a:gd name="T52" fmla="*/ 0 w 555"/>
                  <a:gd name="T53" fmla="*/ 79 h 33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5"/>
                  <a:gd name="T82" fmla="*/ 0 h 335"/>
                  <a:gd name="T83" fmla="*/ 555 w 555"/>
                  <a:gd name="T84" fmla="*/ 335 h 335"/>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5" h="335">
                    <a:moveTo>
                      <a:pt x="0" y="79"/>
                    </a:moveTo>
                    <a:lnTo>
                      <a:pt x="88" y="114"/>
                    </a:lnTo>
                    <a:lnTo>
                      <a:pt x="70" y="79"/>
                    </a:lnTo>
                    <a:lnTo>
                      <a:pt x="96" y="70"/>
                    </a:lnTo>
                    <a:lnTo>
                      <a:pt x="140" y="70"/>
                    </a:lnTo>
                    <a:lnTo>
                      <a:pt x="193" y="62"/>
                    </a:lnTo>
                    <a:lnTo>
                      <a:pt x="264" y="79"/>
                    </a:lnTo>
                    <a:lnTo>
                      <a:pt x="299" y="88"/>
                    </a:lnTo>
                    <a:lnTo>
                      <a:pt x="334" y="106"/>
                    </a:lnTo>
                    <a:lnTo>
                      <a:pt x="378" y="123"/>
                    </a:lnTo>
                    <a:lnTo>
                      <a:pt x="413" y="150"/>
                    </a:lnTo>
                    <a:lnTo>
                      <a:pt x="448" y="185"/>
                    </a:lnTo>
                    <a:lnTo>
                      <a:pt x="484" y="229"/>
                    </a:lnTo>
                    <a:lnTo>
                      <a:pt x="519" y="273"/>
                    </a:lnTo>
                    <a:lnTo>
                      <a:pt x="554" y="334"/>
                    </a:lnTo>
                    <a:lnTo>
                      <a:pt x="528" y="273"/>
                    </a:lnTo>
                    <a:lnTo>
                      <a:pt x="501" y="220"/>
                    </a:lnTo>
                    <a:lnTo>
                      <a:pt x="466" y="176"/>
                    </a:lnTo>
                    <a:lnTo>
                      <a:pt x="431" y="141"/>
                    </a:lnTo>
                    <a:lnTo>
                      <a:pt x="352" y="88"/>
                    </a:lnTo>
                    <a:lnTo>
                      <a:pt x="281" y="44"/>
                    </a:lnTo>
                    <a:lnTo>
                      <a:pt x="202" y="26"/>
                    </a:lnTo>
                    <a:lnTo>
                      <a:pt x="140" y="18"/>
                    </a:lnTo>
                    <a:lnTo>
                      <a:pt x="88" y="18"/>
                    </a:lnTo>
                    <a:lnTo>
                      <a:pt x="52" y="35"/>
                    </a:lnTo>
                    <a:lnTo>
                      <a:pt x="35" y="0"/>
                    </a:lnTo>
                    <a:lnTo>
                      <a:pt x="0" y="79"/>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88" name="Freeform 18"/>
              <p:cNvSpPr>
                <a:spLocks/>
              </p:cNvSpPr>
              <p:nvPr/>
            </p:nvSpPr>
            <p:spPr bwMode="auto">
              <a:xfrm>
                <a:off x="3512" y="2578"/>
                <a:ext cx="608" cy="257"/>
              </a:xfrm>
              <a:custGeom>
                <a:avLst/>
                <a:gdLst>
                  <a:gd name="T0" fmla="*/ 35 w 608"/>
                  <a:gd name="T1" fmla="*/ 256 h 257"/>
                  <a:gd name="T2" fmla="*/ 123 w 608"/>
                  <a:gd name="T3" fmla="*/ 220 h 257"/>
                  <a:gd name="T4" fmla="*/ 88 w 608"/>
                  <a:gd name="T5" fmla="*/ 212 h 257"/>
                  <a:gd name="T6" fmla="*/ 97 w 608"/>
                  <a:gd name="T7" fmla="*/ 185 h 257"/>
                  <a:gd name="T8" fmla="*/ 123 w 608"/>
                  <a:gd name="T9" fmla="*/ 150 h 257"/>
                  <a:gd name="T10" fmla="*/ 167 w 608"/>
                  <a:gd name="T11" fmla="*/ 106 h 257"/>
                  <a:gd name="T12" fmla="*/ 220 w 608"/>
                  <a:gd name="T13" fmla="*/ 71 h 257"/>
                  <a:gd name="T14" fmla="*/ 290 w 608"/>
                  <a:gd name="T15" fmla="*/ 36 h 257"/>
                  <a:gd name="T16" fmla="*/ 378 w 608"/>
                  <a:gd name="T17" fmla="*/ 18 h 257"/>
                  <a:gd name="T18" fmla="*/ 422 w 608"/>
                  <a:gd name="T19" fmla="*/ 18 h 257"/>
                  <a:gd name="T20" fmla="*/ 484 w 608"/>
                  <a:gd name="T21" fmla="*/ 18 h 257"/>
                  <a:gd name="T22" fmla="*/ 546 w 608"/>
                  <a:gd name="T23" fmla="*/ 27 h 257"/>
                  <a:gd name="T24" fmla="*/ 607 w 608"/>
                  <a:gd name="T25" fmla="*/ 44 h 257"/>
                  <a:gd name="T26" fmla="*/ 546 w 608"/>
                  <a:gd name="T27" fmla="*/ 27 h 257"/>
                  <a:gd name="T28" fmla="*/ 484 w 608"/>
                  <a:gd name="T29" fmla="*/ 9 h 257"/>
                  <a:gd name="T30" fmla="*/ 431 w 608"/>
                  <a:gd name="T31" fmla="*/ 0 h 257"/>
                  <a:gd name="T32" fmla="*/ 378 w 608"/>
                  <a:gd name="T33" fmla="*/ 0 h 257"/>
                  <a:gd name="T34" fmla="*/ 290 w 608"/>
                  <a:gd name="T35" fmla="*/ 9 h 257"/>
                  <a:gd name="T36" fmla="*/ 202 w 608"/>
                  <a:gd name="T37" fmla="*/ 36 h 257"/>
                  <a:gd name="T38" fmla="*/ 141 w 608"/>
                  <a:gd name="T39" fmla="*/ 80 h 257"/>
                  <a:gd name="T40" fmla="*/ 88 w 608"/>
                  <a:gd name="T41" fmla="*/ 115 h 257"/>
                  <a:gd name="T42" fmla="*/ 53 w 608"/>
                  <a:gd name="T43" fmla="*/ 159 h 257"/>
                  <a:gd name="T44" fmla="*/ 35 w 608"/>
                  <a:gd name="T45" fmla="*/ 194 h 257"/>
                  <a:gd name="T46" fmla="*/ 0 w 608"/>
                  <a:gd name="T47" fmla="*/ 176 h 257"/>
                  <a:gd name="T48" fmla="*/ 35 w 608"/>
                  <a:gd name="T49" fmla="*/ 256 h 2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8"/>
                  <a:gd name="T76" fmla="*/ 0 h 257"/>
                  <a:gd name="T77" fmla="*/ 608 w 608"/>
                  <a:gd name="T78" fmla="*/ 257 h 2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8" h="257">
                    <a:moveTo>
                      <a:pt x="35" y="256"/>
                    </a:moveTo>
                    <a:lnTo>
                      <a:pt x="123" y="220"/>
                    </a:lnTo>
                    <a:lnTo>
                      <a:pt x="88" y="212"/>
                    </a:lnTo>
                    <a:lnTo>
                      <a:pt x="97" y="185"/>
                    </a:lnTo>
                    <a:lnTo>
                      <a:pt x="123" y="150"/>
                    </a:lnTo>
                    <a:lnTo>
                      <a:pt x="167" y="106"/>
                    </a:lnTo>
                    <a:lnTo>
                      <a:pt x="220" y="71"/>
                    </a:lnTo>
                    <a:lnTo>
                      <a:pt x="290" y="36"/>
                    </a:lnTo>
                    <a:lnTo>
                      <a:pt x="378" y="18"/>
                    </a:lnTo>
                    <a:lnTo>
                      <a:pt x="422" y="18"/>
                    </a:lnTo>
                    <a:lnTo>
                      <a:pt x="484" y="18"/>
                    </a:lnTo>
                    <a:lnTo>
                      <a:pt x="546" y="27"/>
                    </a:lnTo>
                    <a:lnTo>
                      <a:pt x="607" y="44"/>
                    </a:lnTo>
                    <a:lnTo>
                      <a:pt x="546" y="27"/>
                    </a:lnTo>
                    <a:lnTo>
                      <a:pt x="484" y="9"/>
                    </a:lnTo>
                    <a:lnTo>
                      <a:pt x="431" y="0"/>
                    </a:lnTo>
                    <a:lnTo>
                      <a:pt x="378" y="0"/>
                    </a:lnTo>
                    <a:lnTo>
                      <a:pt x="290" y="9"/>
                    </a:lnTo>
                    <a:lnTo>
                      <a:pt x="202" y="36"/>
                    </a:lnTo>
                    <a:lnTo>
                      <a:pt x="141" y="80"/>
                    </a:lnTo>
                    <a:lnTo>
                      <a:pt x="88" y="115"/>
                    </a:lnTo>
                    <a:lnTo>
                      <a:pt x="53" y="159"/>
                    </a:lnTo>
                    <a:lnTo>
                      <a:pt x="35" y="194"/>
                    </a:lnTo>
                    <a:lnTo>
                      <a:pt x="0" y="176"/>
                    </a:lnTo>
                    <a:lnTo>
                      <a:pt x="35" y="256"/>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89" name="Freeform 19"/>
              <p:cNvSpPr>
                <a:spLocks/>
              </p:cNvSpPr>
              <p:nvPr/>
            </p:nvSpPr>
            <p:spPr bwMode="auto">
              <a:xfrm>
                <a:off x="3530" y="2631"/>
                <a:ext cx="335" cy="556"/>
              </a:xfrm>
              <a:custGeom>
                <a:avLst/>
                <a:gdLst>
                  <a:gd name="T0" fmla="*/ 88 w 335"/>
                  <a:gd name="T1" fmla="*/ 555 h 556"/>
                  <a:gd name="T2" fmla="*/ 114 w 335"/>
                  <a:gd name="T3" fmla="*/ 475 h 556"/>
                  <a:gd name="T4" fmla="*/ 88 w 335"/>
                  <a:gd name="T5" fmla="*/ 484 h 556"/>
                  <a:gd name="T6" fmla="*/ 79 w 335"/>
                  <a:gd name="T7" fmla="*/ 458 h 556"/>
                  <a:gd name="T8" fmla="*/ 70 w 335"/>
                  <a:gd name="T9" fmla="*/ 423 h 556"/>
                  <a:gd name="T10" fmla="*/ 70 w 335"/>
                  <a:gd name="T11" fmla="*/ 361 h 556"/>
                  <a:gd name="T12" fmla="*/ 79 w 335"/>
                  <a:gd name="T13" fmla="*/ 291 h 556"/>
                  <a:gd name="T14" fmla="*/ 88 w 335"/>
                  <a:gd name="T15" fmla="*/ 255 h 556"/>
                  <a:gd name="T16" fmla="*/ 105 w 335"/>
                  <a:gd name="T17" fmla="*/ 220 h 556"/>
                  <a:gd name="T18" fmla="*/ 123 w 335"/>
                  <a:gd name="T19" fmla="*/ 185 h 556"/>
                  <a:gd name="T20" fmla="*/ 149 w 335"/>
                  <a:gd name="T21" fmla="*/ 150 h 556"/>
                  <a:gd name="T22" fmla="*/ 184 w 335"/>
                  <a:gd name="T23" fmla="*/ 106 h 556"/>
                  <a:gd name="T24" fmla="*/ 228 w 335"/>
                  <a:gd name="T25" fmla="*/ 71 h 556"/>
                  <a:gd name="T26" fmla="*/ 272 w 335"/>
                  <a:gd name="T27" fmla="*/ 35 h 556"/>
                  <a:gd name="T28" fmla="*/ 334 w 335"/>
                  <a:gd name="T29" fmla="*/ 0 h 556"/>
                  <a:gd name="T30" fmla="*/ 272 w 335"/>
                  <a:gd name="T31" fmla="*/ 27 h 556"/>
                  <a:gd name="T32" fmla="*/ 228 w 335"/>
                  <a:gd name="T33" fmla="*/ 62 h 556"/>
                  <a:gd name="T34" fmla="*/ 184 w 335"/>
                  <a:gd name="T35" fmla="*/ 97 h 556"/>
                  <a:gd name="T36" fmla="*/ 140 w 335"/>
                  <a:gd name="T37" fmla="*/ 132 h 556"/>
                  <a:gd name="T38" fmla="*/ 88 w 335"/>
                  <a:gd name="T39" fmla="*/ 203 h 556"/>
                  <a:gd name="T40" fmla="*/ 44 w 335"/>
                  <a:gd name="T41" fmla="*/ 282 h 556"/>
                  <a:gd name="T42" fmla="*/ 26 w 335"/>
                  <a:gd name="T43" fmla="*/ 352 h 556"/>
                  <a:gd name="T44" fmla="*/ 17 w 335"/>
                  <a:gd name="T45" fmla="*/ 423 h 556"/>
                  <a:gd name="T46" fmla="*/ 17 w 335"/>
                  <a:gd name="T47" fmla="*/ 475 h 556"/>
                  <a:gd name="T48" fmla="*/ 35 w 335"/>
                  <a:gd name="T49" fmla="*/ 511 h 556"/>
                  <a:gd name="T50" fmla="*/ 0 w 335"/>
                  <a:gd name="T51" fmla="*/ 528 h 556"/>
                  <a:gd name="T52" fmla="*/ 88 w 335"/>
                  <a:gd name="T53" fmla="*/ 555 h 55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35"/>
                  <a:gd name="T82" fmla="*/ 0 h 556"/>
                  <a:gd name="T83" fmla="*/ 335 w 335"/>
                  <a:gd name="T84" fmla="*/ 556 h 55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35" h="556">
                    <a:moveTo>
                      <a:pt x="88" y="555"/>
                    </a:moveTo>
                    <a:lnTo>
                      <a:pt x="114" y="475"/>
                    </a:lnTo>
                    <a:lnTo>
                      <a:pt x="88" y="484"/>
                    </a:lnTo>
                    <a:lnTo>
                      <a:pt x="79" y="458"/>
                    </a:lnTo>
                    <a:lnTo>
                      <a:pt x="70" y="423"/>
                    </a:lnTo>
                    <a:lnTo>
                      <a:pt x="70" y="361"/>
                    </a:lnTo>
                    <a:lnTo>
                      <a:pt x="79" y="291"/>
                    </a:lnTo>
                    <a:lnTo>
                      <a:pt x="88" y="255"/>
                    </a:lnTo>
                    <a:lnTo>
                      <a:pt x="105" y="220"/>
                    </a:lnTo>
                    <a:lnTo>
                      <a:pt x="123" y="185"/>
                    </a:lnTo>
                    <a:lnTo>
                      <a:pt x="149" y="150"/>
                    </a:lnTo>
                    <a:lnTo>
                      <a:pt x="184" y="106"/>
                    </a:lnTo>
                    <a:lnTo>
                      <a:pt x="228" y="71"/>
                    </a:lnTo>
                    <a:lnTo>
                      <a:pt x="272" y="35"/>
                    </a:lnTo>
                    <a:lnTo>
                      <a:pt x="334" y="0"/>
                    </a:lnTo>
                    <a:lnTo>
                      <a:pt x="272" y="27"/>
                    </a:lnTo>
                    <a:lnTo>
                      <a:pt x="228" y="62"/>
                    </a:lnTo>
                    <a:lnTo>
                      <a:pt x="184" y="97"/>
                    </a:lnTo>
                    <a:lnTo>
                      <a:pt x="140" y="132"/>
                    </a:lnTo>
                    <a:lnTo>
                      <a:pt x="88" y="203"/>
                    </a:lnTo>
                    <a:lnTo>
                      <a:pt x="44" y="282"/>
                    </a:lnTo>
                    <a:lnTo>
                      <a:pt x="26" y="352"/>
                    </a:lnTo>
                    <a:lnTo>
                      <a:pt x="17" y="423"/>
                    </a:lnTo>
                    <a:lnTo>
                      <a:pt x="17" y="475"/>
                    </a:lnTo>
                    <a:lnTo>
                      <a:pt x="35" y="511"/>
                    </a:lnTo>
                    <a:lnTo>
                      <a:pt x="0" y="528"/>
                    </a:lnTo>
                    <a:lnTo>
                      <a:pt x="88" y="555"/>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90" name="Freeform 20"/>
              <p:cNvSpPr>
                <a:spLocks/>
              </p:cNvSpPr>
              <p:nvPr/>
            </p:nvSpPr>
            <p:spPr bwMode="auto">
              <a:xfrm>
                <a:off x="3644" y="2825"/>
                <a:ext cx="256" cy="608"/>
              </a:xfrm>
              <a:custGeom>
                <a:avLst/>
                <a:gdLst>
                  <a:gd name="T0" fmla="*/ 255 w 256"/>
                  <a:gd name="T1" fmla="*/ 563 h 608"/>
                  <a:gd name="T2" fmla="*/ 220 w 256"/>
                  <a:gd name="T3" fmla="*/ 484 h 608"/>
                  <a:gd name="T4" fmla="*/ 211 w 256"/>
                  <a:gd name="T5" fmla="*/ 519 h 608"/>
                  <a:gd name="T6" fmla="*/ 185 w 256"/>
                  <a:gd name="T7" fmla="*/ 502 h 608"/>
                  <a:gd name="T8" fmla="*/ 150 w 256"/>
                  <a:gd name="T9" fmla="*/ 475 h 608"/>
                  <a:gd name="T10" fmla="*/ 106 w 256"/>
                  <a:gd name="T11" fmla="*/ 440 h 608"/>
                  <a:gd name="T12" fmla="*/ 70 w 256"/>
                  <a:gd name="T13" fmla="*/ 387 h 608"/>
                  <a:gd name="T14" fmla="*/ 35 w 256"/>
                  <a:gd name="T15" fmla="*/ 317 h 608"/>
                  <a:gd name="T16" fmla="*/ 18 w 256"/>
                  <a:gd name="T17" fmla="*/ 229 h 608"/>
                  <a:gd name="T18" fmla="*/ 9 w 256"/>
                  <a:gd name="T19" fmla="*/ 176 h 608"/>
                  <a:gd name="T20" fmla="*/ 18 w 256"/>
                  <a:gd name="T21" fmla="*/ 123 h 608"/>
                  <a:gd name="T22" fmla="*/ 26 w 256"/>
                  <a:gd name="T23" fmla="*/ 61 h 608"/>
                  <a:gd name="T24" fmla="*/ 44 w 256"/>
                  <a:gd name="T25" fmla="*/ 0 h 608"/>
                  <a:gd name="T26" fmla="*/ 18 w 256"/>
                  <a:gd name="T27" fmla="*/ 61 h 608"/>
                  <a:gd name="T28" fmla="*/ 9 w 256"/>
                  <a:gd name="T29" fmla="*/ 114 h 608"/>
                  <a:gd name="T30" fmla="*/ 0 w 256"/>
                  <a:gd name="T31" fmla="*/ 167 h 608"/>
                  <a:gd name="T32" fmla="*/ 0 w 256"/>
                  <a:gd name="T33" fmla="*/ 220 h 608"/>
                  <a:gd name="T34" fmla="*/ 9 w 256"/>
                  <a:gd name="T35" fmla="*/ 317 h 608"/>
                  <a:gd name="T36" fmla="*/ 35 w 256"/>
                  <a:gd name="T37" fmla="*/ 396 h 608"/>
                  <a:gd name="T38" fmla="*/ 70 w 256"/>
                  <a:gd name="T39" fmla="*/ 466 h 608"/>
                  <a:gd name="T40" fmla="*/ 114 w 256"/>
                  <a:gd name="T41" fmla="*/ 519 h 608"/>
                  <a:gd name="T42" fmla="*/ 158 w 256"/>
                  <a:gd name="T43" fmla="*/ 554 h 608"/>
                  <a:gd name="T44" fmla="*/ 194 w 256"/>
                  <a:gd name="T45" fmla="*/ 572 h 608"/>
                  <a:gd name="T46" fmla="*/ 176 w 256"/>
                  <a:gd name="T47" fmla="*/ 607 h 608"/>
                  <a:gd name="T48" fmla="*/ 255 w 256"/>
                  <a:gd name="T49" fmla="*/ 563 h 6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56"/>
                  <a:gd name="T76" fmla="*/ 0 h 608"/>
                  <a:gd name="T77" fmla="*/ 256 w 256"/>
                  <a:gd name="T78" fmla="*/ 608 h 6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56" h="608">
                    <a:moveTo>
                      <a:pt x="255" y="563"/>
                    </a:moveTo>
                    <a:lnTo>
                      <a:pt x="220" y="484"/>
                    </a:lnTo>
                    <a:lnTo>
                      <a:pt x="211" y="519"/>
                    </a:lnTo>
                    <a:lnTo>
                      <a:pt x="185" y="502"/>
                    </a:lnTo>
                    <a:lnTo>
                      <a:pt x="150" y="475"/>
                    </a:lnTo>
                    <a:lnTo>
                      <a:pt x="106" y="440"/>
                    </a:lnTo>
                    <a:lnTo>
                      <a:pt x="70" y="387"/>
                    </a:lnTo>
                    <a:lnTo>
                      <a:pt x="35" y="317"/>
                    </a:lnTo>
                    <a:lnTo>
                      <a:pt x="18" y="229"/>
                    </a:lnTo>
                    <a:lnTo>
                      <a:pt x="9" y="176"/>
                    </a:lnTo>
                    <a:lnTo>
                      <a:pt x="18" y="123"/>
                    </a:lnTo>
                    <a:lnTo>
                      <a:pt x="26" y="61"/>
                    </a:lnTo>
                    <a:lnTo>
                      <a:pt x="44" y="0"/>
                    </a:lnTo>
                    <a:lnTo>
                      <a:pt x="18" y="61"/>
                    </a:lnTo>
                    <a:lnTo>
                      <a:pt x="9" y="114"/>
                    </a:lnTo>
                    <a:lnTo>
                      <a:pt x="0" y="167"/>
                    </a:lnTo>
                    <a:lnTo>
                      <a:pt x="0" y="220"/>
                    </a:lnTo>
                    <a:lnTo>
                      <a:pt x="9" y="317"/>
                    </a:lnTo>
                    <a:lnTo>
                      <a:pt x="35" y="396"/>
                    </a:lnTo>
                    <a:lnTo>
                      <a:pt x="70" y="466"/>
                    </a:lnTo>
                    <a:lnTo>
                      <a:pt x="114" y="519"/>
                    </a:lnTo>
                    <a:lnTo>
                      <a:pt x="158" y="554"/>
                    </a:lnTo>
                    <a:lnTo>
                      <a:pt x="194" y="572"/>
                    </a:lnTo>
                    <a:lnTo>
                      <a:pt x="176" y="607"/>
                    </a:lnTo>
                    <a:lnTo>
                      <a:pt x="255" y="563"/>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sp>
            <p:nvSpPr>
              <p:cNvPr id="2091" name="Freeform 21"/>
              <p:cNvSpPr>
                <a:spLocks/>
              </p:cNvSpPr>
              <p:nvPr/>
            </p:nvSpPr>
            <p:spPr bwMode="auto">
              <a:xfrm>
                <a:off x="3706" y="3080"/>
                <a:ext cx="555" cy="336"/>
              </a:xfrm>
              <a:custGeom>
                <a:avLst/>
                <a:gdLst>
                  <a:gd name="T0" fmla="*/ 554 w 555"/>
                  <a:gd name="T1" fmla="*/ 247 h 336"/>
                  <a:gd name="T2" fmla="*/ 466 w 555"/>
                  <a:gd name="T3" fmla="*/ 211 h 336"/>
                  <a:gd name="T4" fmla="*/ 484 w 555"/>
                  <a:gd name="T5" fmla="*/ 247 h 336"/>
                  <a:gd name="T6" fmla="*/ 457 w 555"/>
                  <a:gd name="T7" fmla="*/ 255 h 336"/>
                  <a:gd name="T8" fmla="*/ 413 w 555"/>
                  <a:gd name="T9" fmla="*/ 264 h 336"/>
                  <a:gd name="T10" fmla="*/ 352 w 555"/>
                  <a:gd name="T11" fmla="*/ 264 h 336"/>
                  <a:gd name="T12" fmla="*/ 290 w 555"/>
                  <a:gd name="T13" fmla="*/ 255 h 336"/>
                  <a:gd name="T14" fmla="*/ 255 w 555"/>
                  <a:gd name="T15" fmla="*/ 247 h 336"/>
                  <a:gd name="T16" fmla="*/ 220 w 555"/>
                  <a:gd name="T17" fmla="*/ 229 h 336"/>
                  <a:gd name="T18" fmla="*/ 176 w 555"/>
                  <a:gd name="T19" fmla="*/ 211 h 336"/>
                  <a:gd name="T20" fmla="*/ 140 w 555"/>
                  <a:gd name="T21" fmla="*/ 185 h 336"/>
                  <a:gd name="T22" fmla="*/ 105 w 555"/>
                  <a:gd name="T23" fmla="*/ 150 h 336"/>
                  <a:gd name="T24" fmla="*/ 61 w 555"/>
                  <a:gd name="T25" fmla="*/ 106 h 336"/>
                  <a:gd name="T26" fmla="*/ 26 w 555"/>
                  <a:gd name="T27" fmla="*/ 53 h 336"/>
                  <a:gd name="T28" fmla="*/ 0 w 555"/>
                  <a:gd name="T29" fmla="*/ 0 h 336"/>
                  <a:gd name="T30" fmla="*/ 26 w 555"/>
                  <a:gd name="T31" fmla="*/ 53 h 336"/>
                  <a:gd name="T32" fmla="*/ 52 w 555"/>
                  <a:gd name="T33" fmla="*/ 106 h 336"/>
                  <a:gd name="T34" fmla="*/ 88 w 555"/>
                  <a:gd name="T35" fmla="*/ 150 h 336"/>
                  <a:gd name="T36" fmla="*/ 123 w 555"/>
                  <a:gd name="T37" fmla="*/ 194 h 336"/>
                  <a:gd name="T38" fmla="*/ 202 w 555"/>
                  <a:gd name="T39" fmla="*/ 247 h 336"/>
                  <a:gd name="T40" fmla="*/ 272 w 555"/>
                  <a:gd name="T41" fmla="*/ 282 h 336"/>
                  <a:gd name="T42" fmla="*/ 352 w 555"/>
                  <a:gd name="T43" fmla="*/ 308 h 336"/>
                  <a:gd name="T44" fmla="*/ 413 w 555"/>
                  <a:gd name="T45" fmla="*/ 317 h 336"/>
                  <a:gd name="T46" fmla="*/ 466 w 555"/>
                  <a:gd name="T47" fmla="*/ 308 h 336"/>
                  <a:gd name="T48" fmla="*/ 501 w 555"/>
                  <a:gd name="T49" fmla="*/ 299 h 336"/>
                  <a:gd name="T50" fmla="*/ 519 w 555"/>
                  <a:gd name="T51" fmla="*/ 335 h 336"/>
                  <a:gd name="T52" fmla="*/ 554 w 555"/>
                  <a:gd name="T53" fmla="*/ 247 h 3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555"/>
                  <a:gd name="T82" fmla="*/ 0 h 336"/>
                  <a:gd name="T83" fmla="*/ 555 w 555"/>
                  <a:gd name="T84" fmla="*/ 336 h 3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555" h="336">
                    <a:moveTo>
                      <a:pt x="554" y="247"/>
                    </a:moveTo>
                    <a:lnTo>
                      <a:pt x="466" y="211"/>
                    </a:lnTo>
                    <a:lnTo>
                      <a:pt x="484" y="247"/>
                    </a:lnTo>
                    <a:lnTo>
                      <a:pt x="457" y="255"/>
                    </a:lnTo>
                    <a:lnTo>
                      <a:pt x="413" y="264"/>
                    </a:lnTo>
                    <a:lnTo>
                      <a:pt x="352" y="264"/>
                    </a:lnTo>
                    <a:lnTo>
                      <a:pt x="290" y="255"/>
                    </a:lnTo>
                    <a:lnTo>
                      <a:pt x="255" y="247"/>
                    </a:lnTo>
                    <a:lnTo>
                      <a:pt x="220" y="229"/>
                    </a:lnTo>
                    <a:lnTo>
                      <a:pt x="176" y="211"/>
                    </a:lnTo>
                    <a:lnTo>
                      <a:pt x="140" y="185"/>
                    </a:lnTo>
                    <a:lnTo>
                      <a:pt x="105" y="150"/>
                    </a:lnTo>
                    <a:lnTo>
                      <a:pt x="61" y="106"/>
                    </a:lnTo>
                    <a:lnTo>
                      <a:pt x="26" y="53"/>
                    </a:lnTo>
                    <a:lnTo>
                      <a:pt x="0" y="0"/>
                    </a:lnTo>
                    <a:lnTo>
                      <a:pt x="26" y="53"/>
                    </a:lnTo>
                    <a:lnTo>
                      <a:pt x="52" y="106"/>
                    </a:lnTo>
                    <a:lnTo>
                      <a:pt x="88" y="150"/>
                    </a:lnTo>
                    <a:lnTo>
                      <a:pt x="123" y="194"/>
                    </a:lnTo>
                    <a:lnTo>
                      <a:pt x="202" y="247"/>
                    </a:lnTo>
                    <a:lnTo>
                      <a:pt x="272" y="282"/>
                    </a:lnTo>
                    <a:lnTo>
                      <a:pt x="352" y="308"/>
                    </a:lnTo>
                    <a:lnTo>
                      <a:pt x="413" y="317"/>
                    </a:lnTo>
                    <a:lnTo>
                      <a:pt x="466" y="308"/>
                    </a:lnTo>
                    <a:lnTo>
                      <a:pt x="501" y="299"/>
                    </a:lnTo>
                    <a:lnTo>
                      <a:pt x="519" y="335"/>
                    </a:lnTo>
                    <a:lnTo>
                      <a:pt x="554" y="247"/>
                    </a:lnTo>
                  </a:path>
                </a:pathLst>
              </a:custGeom>
              <a:solidFill>
                <a:srgbClr val="FF9900"/>
              </a:solidFill>
              <a:ln w="12700" cap="rnd" cmpd="sng">
                <a:solidFill>
                  <a:srgbClr val="FF9900"/>
                </a:solidFill>
                <a:prstDash val="solid"/>
                <a:round/>
                <a:headEnd type="none" w="med" len="med"/>
                <a:tailEnd type="none" w="med" len="med"/>
              </a:ln>
            </p:spPr>
            <p:txBody>
              <a:bodyPr/>
              <a:lstStyle/>
              <a:p>
                <a:endParaRPr lang="en-US"/>
              </a:p>
            </p:txBody>
          </p:sp>
        </p:grpSp>
      </p:grpSp>
      <p:sp>
        <p:nvSpPr>
          <p:cNvPr id="2061" name="Text Box 22"/>
          <p:cNvSpPr txBox="1">
            <a:spLocks noChangeArrowheads="1"/>
          </p:cNvSpPr>
          <p:nvPr/>
        </p:nvSpPr>
        <p:spPr bwMode="auto">
          <a:xfrm>
            <a:off x="2579688" y="4011613"/>
            <a:ext cx="1162050" cy="276225"/>
          </a:xfrm>
          <a:prstGeom prst="rect">
            <a:avLst/>
          </a:prstGeom>
          <a:noFill/>
          <a:ln w="9525">
            <a:noFill/>
            <a:miter lim="800000"/>
            <a:headEnd/>
            <a:tailEnd/>
          </a:ln>
        </p:spPr>
        <p:txBody>
          <a:bodyPr wrap="none" lIns="91408" tIns="45705" rIns="91408" bIns="45705">
            <a:spAutoFit/>
          </a:bodyPr>
          <a:lstStyle/>
          <a:p>
            <a:pPr algn="ctr"/>
            <a:r>
              <a:rPr lang="en-GB" sz="1200" b="1">
                <a:cs typeface="Arial" charset="0"/>
              </a:rPr>
              <a:t>Amplification</a:t>
            </a:r>
            <a:endParaRPr lang="en-US" sz="1200" b="1">
              <a:cs typeface="Arial" charset="0"/>
            </a:endParaRPr>
          </a:p>
        </p:txBody>
      </p:sp>
      <p:sp>
        <p:nvSpPr>
          <p:cNvPr id="2062" name="Text Box 23"/>
          <p:cNvSpPr txBox="1">
            <a:spLocks noChangeArrowheads="1"/>
          </p:cNvSpPr>
          <p:nvPr/>
        </p:nvSpPr>
        <p:spPr bwMode="auto">
          <a:xfrm>
            <a:off x="4664075" y="4811713"/>
            <a:ext cx="4278313" cy="1863725"/>
          </a:xfrm>
          <a:prstGeom prst="rect">
            <a:avLst/>
          </a:prstGeom>
          <a:noFill/>
          <a:ln w="9525">
            <a:noFill/>
            <a:miter lim="800000"/>
            <a:headEnd/>
            <a:tailEnd/>
          </a:ln>
        </p:spPr>
        <p:txBody>
          <a:bodyPr lIns="91425" tIns="45713" rIns="91425" bIns="45713">
            <a:spAutoFit/>
          </a:bodyPr>
          <a:lstStyle/>
          <a:p>
            <a:pPr eaLnBrk="0" hangingPunct="0"/>
            <a:r>
              <a:rPr lang="en-GB" sz="2000" b="1">
                <a:solidFill>
                  <a:srgbClr val="E51E19"/>
                </a:solidFill>
                <a:cs typeface="Arial" charset="0"/>
              </a:rPr>
              <a:t>Emergence</a:t>
            </a:r>
          </a:p>
          <a:p>
            <a:pPr eaLnBrk="0" hangingPunct="0">
              <a:buFontTx/>
              <a:buChar char="•"/>
            </a:pPr>
            <a:r>
              <a:rPr lang="en-US" sz="1600">
                <a:solidFill>
                  <a:srgbClr val="3333CC"/>
                </a:solidFill>
                <a:cs typeface="Arial" charset="0"/>
              </a:rPr>
              <a:t> </a:t>
            </a:r>
            <a:r>
              <a:rPr lang="en-US" sz="1600">
                <a:cs typeface="Arial" charset="0"/>
              </a:rPr>
              <a:t>Human encroachment</a:t>
            </a:r>
          </a:p>
          <a:p>
            <a:pPr eaLnBrk="0" hangingPunct="0">
              <a:buClr>
                <a:srgbClr val="A50021"/>
              </a:buClr>
              <a:buFontTx/>
              <a:buChar char="•"/>
            </a:pPr>
            <a:r>
              <a:rPr lang="en-GB" sz="1600">
                <a:cs typeface="Arial" charset="0"/>
              </a:rPr>
              <a:t> Exploitation</a:t>
            </a:r>
          </a:p>
          <a:p>
            <a:pPr eaLnBrk="0" hangingPunct="0">
              <a:buClr>
                <a:srgbClr val="A50021"/>
              </a:buClr>
              <a:buFontTx/>
              <a:buChar char="•"/>
            </a:pPr>
            <a:r>
              <a:rPr lang="en-GB" sz="1600">
                <a:cs typeface="Arial" charset="0"/>
              </a:rPr>
              <a:t> Translocation</a:t>
            </a:r>
          </a:p>
          <a:p>
            <a:pPr eaLnBrk="0" hangingPunct="0">
              <a:buClr>
                <a:srgbClr val="A50021"/>
              </a:buClr>
              <a:buFontTx/>
              <a:buChar char="•"/>
            </a:pPr>
            <a:r>
              <a:rPr lang="en-GB" sz="1600">
                <a:cs typeface="Arial" charset="0"/>
              </a:rPr>
              <a:t> Climate variability</a:t>
            </a:r>
          </a:p>
          <a:p>
            <a:pPr eaLnBrk="0" hangingPunct="0">
              <a:buClr>
                <a:srgbClr val="A50021"/>
              </a:buClr>
              <a:buFontTx/>
              <a:buChar char="•"/>
            </a:pPr>
            <a:r>
              <a:rPr lang="en-GB" sz="1600">
                <a:cs typeface="Arial" charset="0"/>
              </a:rPr>
              <a:t> Vector density and distribution</a:t>
            </a:r>
          </a:p>
          <a:p>
            <a:pPr eaLnBrk="0" hangingPunct="0">
              <a:buClr>
                <a:srgbClr val="A50021"/>
              </a:buClr>
              <a:buFontTx/>
              <a:buChar char="•"/>
            </a:pPr>
            <a:r>
              <a:rPr lang="en-GB" sz="1600">
                <a:cs typeface="Arial" charset="0"/>
              </a:rPr>
              <a:t> Ecological Pressure</a:t>
            </a:r>
            <a:endParaRPr lang="en-US" sz="1600">
              <a:cs typeface="Arial" charset="0"/>
            </a:endParaRPr>
          </a:p>
        </p:txBody>
      </p:sp>
      <p:sp>
        <p:nvSpPr>
          <p:cNvPr id="2063" name="Text Box 24"/>
          <p:cNvSpPr txBox="1">
            <a:spLocks noChangeArrowheads="1"/>
          </p:cNvSpPr>
          <p:nvPr/>
        </p:nvSpPr>
        <p:spPr bwMode="auto">
          <a:xfrm>
            <a:off x="4679950" y="928688"/>
            <a:ext cx="4278313" cy="885825"/>
          </a:xfrm>
          <a:prstGeom prst="rect">
            <a:avLst/>
          </a:prstGeom>
          <a:noFill/>
          <a:ln w="9525">
            <a:noFill/>
            <a:miter lim="800000"/>
            <a:headEnd/>
            <a:tailEnd/>
          </a:ln>
        </p:spPr>
        <p:txBody>
          <a:bodyPr lIns="91425" tIns="45713" rIns="91425" bIns="45713">
            <a:spAutoFit/>
          </a:bodyPr>
          <a:lstStyle/>
          <a:p>
            <a:pPr eaLnBrk="0" hangingPunct="0"/>
            <a:r>
              <a:rPr lang="en-GB" sz="2000" b="1">
                <a:solidFill>
                  <a:srgbClr val="E51E19"/>
                </a:solidFill>
                <a:cs typeface="Arial" charset="0"/>
              </a:rPr>
              <a:t>Globalization </a:t>
            </a:r>
            <a:endParaRPr lang="en-US" sz="1600">
              <a:cs typeface="Arial" charset="0"/>
            </a:endParaRPr>
          </a:p>
          <a:p>
            <a:pPr eaLnBrk="0" hangingPunct="0">
              <a:buClr>
                <a:srgbClr val="A50021"/>
              </a:buClr>
              <a:buFontTx/>
              <a:buChar char="•"/>
            </a:pPr>
            <a:r>
              <a:rPr lang="en-US" sz="1600">
                <a:cs typeface="Arial" charset="0"/>
              </a:rPr>
              <a:t> Global travel: people, animals, vectors </a:t>
            </a:r>
          </a:p>
          <a:p>
            <a:pPr eaLnBrk="0" hangingPunct="0">
              <a:buClr>
                <a:srgbClr val="A50021"/>
              </a:buClr>
              <a:buFontTx/>
              <a:buChar char="•"/>
            </a:pPr>
            <a:r>
              <a:rPr lang="en-US" sz="1600">
                <a:cs typeface="Arial" charset="0"/>
              </a:rPr>
              <a:t> Global trade: animal and their products</a:t>
            </a:r>
          </a:p>
        </p:txBody>
      </p:sp>
      <p:sp>
        <p:nvSpPr>
          <p:cNvPr id="2064" name="Text Box 25"/>
          <p:cNvSpPr txBox="1">
            <a:spLocks noChangeArrowheads="1"/>
          </p:cNvSpPr>
          <p:nvPr/>
        </p:nvSpPr>
        <p:spPr bwMode="auto">
          <a:xfrm>
            <a:off x="4673600" y="2424113"/>
            <a:ext cx="4278313" cy="2108200"/>
          </a:xfrm>
          <a:prstGeom prst="rect">
            <a:avLst/>
          </a:prstGeom>
          <a:noFill/>
          <a:ln w="9525">
            <a:noFill/>
            <a:miter lim="800000"/>
            <a:headEnd/>
            <a:tailEnd/>
          </a:ln>
        </p:spPr>
        <p:txBody>
          <a:bodyPr lIns="91425" tIns="45713" rIns="91425" bIns="45713">
            <a:spAutoFit/>
          </a:bodyPr>
          <a:lstStyle/>
          <a:p>
            <a:pPr eaLnBrk="0" hangingPunct="0">
              <a:buClr>
                <a:srgbClr val="CC0000"/>
              </a:buClr>
            </a:pPr>
            <a:r>
              <a:rPr lang="en-GB" sz="2000" b="1" dirty="0">
                <a:solidFill>
                  <a:srgbClr val="E51E19"/>
                </a:solidFill>
                <a:cs typeface="Arial" charset="0"/>
              </a:rPr>
              <a:t>Amplification</a:t>
            </a:r>
          </a:p>
          <a:p>
            <a:pPr eaLnBrk="0" hangingPunct="0">
              <a:buClr>
                <a:srgbClr val="A50021"/>
              </a:buClr>
              <a:buFontTx/>
              <a:buChar char="•"/>
            </a:pPr>
            <a:r>
              <a:rPr lang="en-US" sz="1600" dirty="0">
                <a:solidFill>
                  <a:srgbClr val="3333CC"/>
                </a:solidFill>
                <a:cs typeface="Arial" charset="0"/>
              </a:rPr>
              <a:t> </a:t>
            </a:r>
            <a:r>
              <a:rPr lang="en-US" sz="1600" dirty="0">
                <a:cs typeface="Arial" charset="0"/>
              </a:rPr>
              <a:t>Urbanization</a:t>
            </a:r>
          </a:p>
          <a:p>
            <a:pPr eaLnBrk="0" hangingPunct="0">
              <a:buClr>
                <a:srgbClr val="A50021"/>
              </a:buClr>
              <a:buFontTx/>
              <a:buChar char="•"/>
            </a:pPr>
            <a:r>
              <a:rPr lang="en-GB" sz="1600" dirty="0">
                <a:cs typeface="Arial" charset="0"/>
              </a:rPr>
              <a:t> Population density</a:t>
            </a:r>
          </a:p>
          <a:p>
            <a:pPr eaLnBrk="0" hangingPunct="0">
              <a:buClr>
                <a:srgbClr val="A50021"/>
              </a:buClr>
              <a:buFontTx/>
              <a:buChar char="•"/>
            </a:pPr>
            <a:r>
              <a:rPr lang="en-US" sz="1600" dirty="0">
                <a:cs typeface="Arial" charset="0"/>
              </a:rPr>
              <a:t> Agricultural intensification</a:t>
            </a:r>
          </a:p>
          <a:p>
            <a:pPr eaLnBrk="0" hangingPunct="0">
              <a:buClr>
                <a:srgbClr val="A50021"/>
              </a:buClr>
              <a:buFontTx/>
              <a:buChar char="•"/>
            </a:pPr>
            <a:r>
              <a:rPr lang="en-GB" sz="1600" dirty="0">
                <a:cs typeface="Arial" charset="0"/>
              </a:rPr>
              <a:t> </a:t>
            </a:r>
            <a:r>
              <a:rPr lang="en-US" sz="1600" dirty="0">
                <a:cs typeface="Arial" charset="0"/>
              </a:rPr>
              <a:t>Technology and industry</a:t>
            </a:r>
          </a:p>
          <a:p>
            <a:pPr eaLnBrk="0" hangingPunct="0">
              <a:buClr>
                <a:srgbClr val="A50021"/>
              </a:buClr>
              <a:buFontTx/>
              <a:buChar char="•"/>
            </a:pPr>
            <a:r>
              <a:rPr lang="en-GB" sz="1600" dirty="0">
                <a:cs typeface="Arial" charset="0"/>
              </a:rPr>
              <a:t> Vector distribution and densities</a:t>
            </a:r>
            <a:endParaRPr lang="en-US" sz="1600" dirty="0">
              <a:cs typeface="Arial" charset="0"/>
            </a:endParaRPr>
          </a:p>
          <a:p>
            <a:pPr eaLnBrk="0" hangingPunct="0">
              <a:buClr>
                <a:srgbClr val="A50021"/>
              </a:buClr>
              <a:buFontTx/>
              <a:buChar char="•"/>
            </a:pPr>
            <a:r>
              <a:rPr lang="en-US" sz="1600" dirty="0">
                <a:cs typeface="Arial" charset="0"/>
              </a:rPr>
              <a:t> Transmission in health care centers </a:t>
            </a:r>
          </a:p>
          <a:p>
            <a:pPr eaLnBrk="0" hangingPunct="0">
              <a:buClr>
                <a:srgbClr val="A50021"/>
              </a:buClr>
              <a:buFontTx/>
              <a:buChar char="•"/>
            </a:pPr>
            <a:r>
              <a:rPr lang="en-GB" sz="1600" dirty="0">
                <a:cs typeface="Arial" charset="0"/>
              </a:rPr>
              <a:t> </a:t>
            </a:r>
            <a:r>
              <a:rPr lang="en-US" sz="1600" dirty="0">
                <a:cs typeface="Arial" charset="0"/>
              </a:rPr>
              <a:t>Successful A2H, V2H &amp; H2H transmission</a:t>
            </a:r>
            <a:r>
              <a:rPr lang="en-GB" sz="1600" dirty="0">
                <a:cs typeface="Arial" charset="0"/>
              </a:rPr>
              <a:t> </a:t>
            </a:r>
            <a:endParaRPr lang="en-US" sz="1600" dirty="0">
              <a:cs typeface="Arial" charset="0"/>
            </a:endParaRPr>
          </a:p>
        </p:txBody>
      </p:sp>
      <p:sp>
        <p:nvSpPr>
          <p:cNvPr id="2065" name="Text Box 26"/>
          <p:cNvSpPr txBox="1">
            <a:spLocks noChangeArrowheads="1"/>
          </p:cNvSpPr>
          <p:nvPr/>
        </p:nvSpPr>
        <p:spPr bwMode="auto">
          <a:xfrm>
            <a:off x="2684463" y="812800"/>
            <a:ext cx="1897062" cy="277813"/>
          </a:xfrm>
          <a:prstGeom prst="rect">
            <a:avLst/>
          </a:prstGeom>
          <a:noFill/>
          <a:ln w="9525">
            <a:noFill/>
            <a:miter lim="800000"/>
            <a:headEnd/>
            <a:tailEnd/>
          </a:ln>
        </p:spPr>
        <p:txBody>
          <a:bodyPr lIns="91425" tIns="45713" rIns="91425" bIns="45713">
            <a:spAutoFit/>
          </a:bodyPr>
          <a:lstStyle/>
          <a:p>
            <a:pPr algn="r" eaLnBrk="0" hangingPunct="0"/>
            <a:r>
              <a:rPr lang="en-GB" sz="1200" b="1">
                <a:cs typeface="Arial" charset="0"/>
              </a:rPr>
              <a:t>Global travel and trade</a:t>
            </a:r>
            <a:endParaRPr lang="en-US" sz="1200" b="1">
              <a:cs typeface="Arial" charset="0"/>
            </a:endParaRPr>
          </a:p>
        </p:txBody>
      </p:sp>
      <p:sp>
        <p:nvSpPr>
          <p:cNvPr id="2066" name="Text Box 27"/>
          <p:cNvSpPr txBox="1">
            <a:spLocks noChangeArrowheads="1"/>
          </p:cNvSpPr>
          <p:nvPr/>
        </p:nvSpPr>
        <p:spPr bwMode="auto">
          <a:xfrm>
            <a:off x="3175000" y="5270500"/>
            <a:ext cx="1119188" cy="758825"/>
          </a:xfrm>
          <a:prstGeom prst="rect">
            <a:avLst/>
          </a:prstGeom>
          <a:noFill/>
          <a:ln w="9525">
            <a:noFill/>
            <a:miter lim="800000"/>
            <a:headEnd/>
            <a:tailEnd/>
          </a:ln>
        </p:spPr>
        <p:txBody>
          <a:bodyPr lIns="91425" tIns="45713" rIns="91425" bIns="45713">
            <a:spAutoFit/>
          </a:bodyPr>
          <a:lstStyle/>
          <a:p>
            <a:pPr algn="ctr" eaLnBrk="0" hangingPunct="0"/>
            <a:r>
              <a:rPr lang="en-GB" sz="1100" b="1">
                <a:cs typeface="Arial" charset="0"/>
              </a:rPr>
              <a:t>Human </a:t>
            </a:r>
          </a:p>
          <a:p>
            <a:pPr algn="ctr" eaLnBrk="0" hangingPunct="0"/>
            <a:r>
              <a:rPr lang="en-GB" sz="1100" b="1">
                <a:cs typeface="Arial" charset="0"/>
              </a:rPr>
              <a:t>Ecosystem</a:t>
            </a:r>
          </a:p>
          <a:p>
            <a:pPr algn="ctr" eaLnBrk="0" hangingPunct="0"/>
            <a:r>
              <a:rPr lang="en-GB" sz="1100" b="1">
                <a:cs typeface="Arial" charset="0"/>
              </a:rPr>
              <a:t>Environment </a:t>
            </a:r>
          </a:p>
          <a:p>
            <a:pPr algn="ctr" eaLnBrk="0" hangingPunct="0"/>
            <a:r>
              <a:rPr lang="en-GB" sz="1100" b="1">
                <a:cs typeface="Arial" charset="0"/>
              </a:rPr>
              <a:t>interface</a:t>
            </a:r>
          </a:p>
        </p:txBody>
      </p:sp>
      <p:sp>
        <p:nvSpPr>
          <p:cNvPr id="2067" name="Text Box 28"/>
          <p:cNvSpPr txBox="1">
            <a:spLocks noChangeArrowheads="1"/>
          </p:cNvSpPr>
          <p:nvPr/>
        </p:nvSpPr>
        <p:spPr bwMode="auto">
          <a:xfrm>
            <a:off x="3001963" y="2563813"/>
            <a:ext cx="1455737" cy="461962"/>
          </a:xfrm>
          <a:prstGeom prst="rect">
            <a:avLst/>
          </a:prstGeom>
          <a:noFill/>
          <a:ln w="9525">
            <a:noFill/>
            <a:miter lim="800000"/>
            <a:headEnd/>
            <a:tailEnd/>
          </a:ln>
        </p:spPr>
        <p:txBody>
          <a:bodyPr lIns="91425" tIns="45713" rIns="91425" bIns="45713">
            <a:spAutoFit/>
          </a:bodyPr>
          <a:lstStyle/>
          <a:p>
            <a:pPr algn="ctr" eaLnBrk="0" hangingPunct="0"/>
            <a:r>
              <a:rPr lang="en-GB" sz="1200" b="1">
                <a:cs typeface="Arial" charset="0"/>
              </a:rPr>
              <a:t>Human to human </a:t>
            </a:r>
          </a:p>
          <a:p>
            <a:pPr algn="ctr" eaLnBrk="0" hangingPunct="0"/>
            <a:r>
              <a:rPr lang="en-GB" sz="1200" b="1">
                <a:cs typeface="Arial" charset="0"/>
              </a:rPr>
              <a:t>transmission</a:t>
            </a:r>
            <a:endParaRPr lang="en-US" sz="1200" b="1">
              <a:cs typeface="Arial" charset="0"/>
            </a:endParaRPr>
          </a:p>
        </p:txBody>
      </p:sp>
      <p:grpSp>
        <p:nvGrpSpPr>
          <p:cNvPr id="4" name="Group 29"/>
          <p:cNvGrpSpPr>
            <a:grpSpLocks noChangeAspect="1"/>
          </p:cNvGrpSpPr>
          <p:nvPr/>
        </p:nvGrpSpPr>
        <p:grpSpPr bwMode="auto">
          <a:xfrm>
            <a:off x="431800" y="635000"/>
            <a:ext cx="1655763" cy="1230313"/>
            <a:chOff x="3519" y="1315"/>
            <a:chExt cx="869" cy="645"/>
          </a:xfrm>
        </p:grpSpPr>
        <p:pic>
          <p:nvPicPr>
            <p:cNvPr id="2071" name="Picture 30" descr="WORLD2"/>
            <p:cNvPicPr>
              <a:picLocks noChangeAspect="1" noChangeArrowheads="1"/>
            </p:cNvPicPr>
            <p:nvPr/>
          </p:nvPicPr>
          <p:blipFill>
            <a:blip r:embed="rId4"/>
            <a:srcRect/>
            <a:stretch>
              <a:fillRect/>
            </a:stretch>
          </p:blipFill>
          <p:spPr bwMode="auto">
            <a:xfrm rot="213842">
              <a:off x="3627" y="1315"/>
              <a:ext cx="645" cy="645"/>
            </a:xfrm>
            <a:prstGeom prst="rect">
              <a:avLst/>
            </a:prstGeom>
            <a:noFill/>
            <a:ln w="9525">
              <a:noFill/>
              <a:miter lim="800000"/>
              <a:headEnd/>
              <a:tailEnd/>
            </a:ln>
          </p:spPr>
        </p:pic>
        <p:sp>
          <p:nvSpPr>
            <p:cNvPr id="2072" name="Freeform 31"/>
            <p:cNvSpPr>
              <a:spLocks noChangeAspect="1"/>
            </p:cNvSpPr>
            <p:nvPr/>
          </p:nvSpPr>
          <p:spPr bwMode="auto">
            <a:xfrm>
              <a:off x="3519" y="1459"/>
              <a:ext cx="869" cy="437"/>
            </a:xfrm>
            <a:custGeom>
              <a:avLst/>
              <a:gdLst>
                <a:gd name="T0" fmla="*/ 100 w 869"/>
                <a:gd name="T1" fmla="*/ 180 h 437"/>
                <a:gd name="T2" fmla="*/ 31 w 869"/>
                <a:gd name="T3" fmla="*/ 238 h 437"/>
                <a:gd name="T4" fmla="*/ 1 w 869"/>
                <a:gd name="T5" fmla="*/ 315 h 437"/>
                <a:gd name="T6" fmla="*/ 27 w 869"/>
                <a:gd name="T7" fmla="*/ 379 h 437"/>
                <a:gd name="T8" fmla="*/ 111 w 869"/>
                <a:gd name="T9" fmla="*/ 424 h 437"/>
                <a:gd name="T10" fmla="*/ 247 w 869"/>
                <a:gd name="T11" fmla="*/ 435 h 437"/>
                <a:gd name="T12" fmla="*/ 411 w 869"/>
                <a:gd name="T13" fmla="*/ 414 h 437"/>
                <a:gd name="T14" fmla="*/ 534 w 869"/>
                <a:gd name="T15" fmla="*/ 376 h 437"/>
                <a:gd name="T16" fmla="*/ 675 w 869"/>
                <a:gd name="T17" fmla="*/ 318 h 437"/>
                <a:gd name="T18" fmla="*/ 778 w 869"/>
                <a:gd name="T19" fmla="*/ 244 h 437"/>
                <a:gd name="T20" fmla="*/ 859 w 869"/>
                <a:gd name="T21" fmla="*/ 141 h 437"/>
                <a:gd name="T22" fmla="*/ 837 w 869"/>
                <a:gd name="T23" fmla="*/ 54 h 437"/>
                <a:gd name="T24" fmla="*/ 759 w 869"/>
                <a:gd name="T25" fmla="*/ 12 h 437"/>
                <a:gd name="T26" fmla="*/ 690 w 869"/>
                <a:gd name="T27" fmla="*/ 0 h 43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69"/>
                <a:gd name="T43" fmla="*/ 0 h 437"/>
                <a:gd name="T44" fmla="*/ 869 w 869"/>
                <a:gd name="T45" fmla="*/ 437 h 43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69" h="437">
                  <a:moveTo>
                    <a:pt x="100" y="180"/>
                  </a:moveTo>
                  <a:cubicBezTo>
                    <a:pt x="89" y="190"/>
                    <a:pt x="47" y="216"/>
                    <a:pt x="31" y="238"/>
                  </a:cubicBezTo>
                  <a:cubicBezTo>
                    <a:pt x="15" y="260"/>
                    <a:pt x="2" y="292"/>
                    <a:pt x="1" y="315"/>
                  </a:cubicBezTo>
                  <a:cubicBezTo>
                    <a:pt x="0" y="338"/>
                    <a:pt x="9" y="361"/>
                    <a:pt x="27" y="379"/>
                  </a:cubicBezTo>
                  <a:cubicBezTo>
                    <a:pt x="45" y="397"/>
                    <a:pt x="74" y="415"/>
                    <a:pt x="111" y="424"/>
                  </a:cubicBezTo>
                  <a:cubicBezTo>
                    <a:pt x="148" y="433"/>
                    <a:pt x="197" y="437"/>
                    <a:pt x="247" y="435"/>
                  </a:cubicBezTo>
                  <a:cubicBezTo>
                    <a:pt x="297" y="433"/>
                    <a:pt x="363" y="424"/>
                    <a:pt x="411" y="414"/>
                  </a:cubicBezTo>
                  <a:cubicBezTo>
                    <a:pt x="459" y="404"/>
                    <a:pt x="490" y="392"/>
                    <a:pt x="534" y="376"/>
                  </a:cubicBezTo>
                  <a:cubicBezTo>
                    <a:pt x="578" y="360"/>
                    <a:pt x="634" y="340"/>
                    <a:pt x="675" y="318"/>
                  </a:cubicBezTo>
                  <a:cubicBezTo>
                    <a:pt x="716" y="296"/>
                    <a:pt x="747" y="273"/>
                    <a:pt x="778" y="244"/>
                  </a:cubicBezTo>
                  <a:cubicBezTo>
                    <a:pt x="809" y="215"/>
                    <a:pt x="849" y="172"/>
                    <a:pt x="859" y="141"/>
                  </a:cubicBezTo>
                  <a:cubicBezTo>
                    <a:pt x="869" y="110"/>
                    <a:pt x="854" y="76"/>
                    <a:pt x="837" y="54"/>
                  </a:cubicBezTo>
                  <a:cubicBezTo>
                    <a:pt x="820" y="32"/>
                    <a:pt x="783" y="21"/>
                    <a:pt x="759" y="12"/>
                  </a:cubicBezTo>
                  <a:cubicBezTo>
                    <a:pt x="735" y="3"/>
                    <a:pt x="704" y="2"/>
                    <a:pt x="690" y="0"/>
                  </a:cubicBezTo>
                </a:path>
              </a:pathLst>
            </a:custGeom>
            <a:noFill/>
            <a:ln w="38100" cap="flat" cmpd="sng">
              <a:solidFill>
                <a:schemeClr val="tx1"/>
              </a:solidFill>
              <a:prstDash val="sysDot"/>
              <a:round/>
              <a:headEnd/>
              <a:tailEnd/>
            </a:ln>
          </p:spPr>
          <p:txBody>
            <a:bodyPr/>
            <a:lstStyle/>
            <a:p>
              <a:endParaRPr lang="en-US"/>
            </a:p>
          </p:txBody>
        </p:sp>
        <p:sp>
          <p:nvSpPr>
            <p:cNvPr id="2073" name="AutoShape 32"/>
            <p:cNvSpPr>
              <a:spLocks noChangeAspect="1" noChangeArrowheads="1"/>
            </p:cNvSpPr>
            <p:nvPr/>
          </p:nvSpPr>
          <p:spPr bwMode="auto">
            <a:xfrm>
              <a:off x="3886" y="1812"/>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74" name="AutoShape 33"/>
            <p:cNvSpPr>
              <a:spLocks noChangeAspect="1" noChangeArrowheads="1"/>
            </p:cNvSpPr>
            <p:nvPr/>
          </p:nvSpPr>
          <p:spPr bwMode="auto">
            <a:xfrm>
              <a:off x="4077" y="1438"/>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75" name="AutoShape 34"/>
            <p:cNvSpPr>
              <a:spLocks noChangeAspect="1" noChangeArrowheads="1"/>
            </p:cNvSpPr>
            <p:nvPr/>
          </p:nvSpPr>
          <p:spPr bwMode="auto">
            <a:xfrm>
              <a:off x="3636" y="1664"/>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76" name="AutoShape 35"/>
            <p:cNvSpPr>
              <a:spLocks noChangeAspect="1" noChangeArrowheads="1"/>
            </p:cNvSpPr>
            <p:nvPr/>
          </p:nvSpPr>
          <p:spPr bwMode="auto">
            <a:xfrm>
              <a:off x="4189" y="1590"/>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77" name="AutoShape 36"/>
            <p:cNvSpPr>
              <a:spLocks noChangeAspect="1" noChangeArrowheads="1"/>
            </p:cNvSpPr>
            <p:nvPr/>
          </p:nvSpPr>
          <p:spPr bwMode="auto">
            <a:xfrm>
              <a:off x="3931" y="1575"/>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78" name="AutoShape 37"/>
            <p:cNvSpPr>
              <a:spLocks noChangeAspect="1" noChangeArrowheads="1"/>
            </p:cNvSpPr>
            <p:nvPr/>
          </p:nvSpPr>
          <p:spPr bwMode="auto">
            <a:xfrm>
              <a:off x="3792" y="1527"/>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79" name="AutoShape 38"/>
            <p:cNvSpPr>
              <a:spLocks noChangeAspect="1" noChangeArrowheads="1"/>
            </p:cNvSpPr>
            <p:nvPr/>
          </p:nvSpPr>
          <p:spPr bwMode="auto">
            <a:xfrm>
              <a:off x="3828" y="1455"/>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80" name="AutoShape 39"/>
            <p:cNvSpPr>
              <a:spLocks noChangeAspect="1" noChangeArrowheads="1"/>
            </p:cNvSpPr>
            <p:nvPr/>
          </p:nvSpPr>
          <p:spPr bwMode="auto">
            <a:xfrm>
              <a:off x="4155" y="1450"/>
              <a:ext cx="27" cy="29"/>
            </a:xfrm>
            <a:prstGeom prst="triangle">
              <a:avLst>
                <a:gd name="adj" fmla="val 50000"/>
              </a:avLst>
            </a:prstGeom>
            <a:solidFill>
              <a:srgbClr val="FF0000"/>
            </a:solidFill>
            <a:ln w="9525">
              <a:solidFill>
                <a:schemeClr val="tx1"/>
              </a:solidFill>
              <a:miter lim="800000"/>
              <a:headEnd/>
              <a:tailEnd/>
            </a:ln>
          </p:spPr>
          <p:txBody>
            <a:bodyPr wrap="none" anchor="ctr"/>
            <a:lstStyle/>
            <a:p>
              <a:endParaRPr lang="en-US"/>
            </a:p>
          </p:txBody>
        </p:sp>
        <p:sp>
          <p:nvSpPr>
            <p:cNvPr id="2081" name="Freeform 40"/>
            <p:cNvSpPr>
              <a:spLocks noChangeAspect="1"/>
            </p:cNvSpPr>
            <p:nvPr/>
          </p:nvSpPr>
          <p:spPr bwMode="auto">
            <a:xfrm rot="4117581">
              <a:off x="3968" y="1674"/>
              <a:ext cx="254" cy="287"/>
            </a:xfrm>
            <a:custGeom>
              <a:avLst/>
              <a:gdLst>
                <a:gd name="T0" fmla="*/ 486 w 981"/>
                <a:gd name="T1" fmla="*/ 2 h 1095"/>
                <a:gd name="T2" fmla="*/ 446 w 981"/>
                <a:gd name="T3" fmla="*/ 71 h 1095"/>
                <a:gd name="T4" fmla="*/ 444 w 981"/>
                <a:gd name="T5" fmla="*/ 377 h 1095"/>
                <a:gd name="T6" fmla="*/ 0 w 981"/>
                <a:gd name="T7" fmla="*/ 755 h 1095"/>
                <a:gd name="T8" fmla="*/ 6 w 981"/>
                <a:gd name="T9" fmla="*/ 839 h 1095"/>
                <a:gd name="T10" fmla="*/ 45 w 981"/>
                <a:gd name="T11" fmla="*/ 815 h 1095"/>
                <a:gd name="T12" fmla="*/ 95 w 981"/>
                <a:gd name="T13" fmla="*/ 783 h 1095"/>
                <a:gd name="T14" fmla="*/ 140 w 981"/>
                <a:gd name="T15" fmla="*/ 758 h 1095"/>
                <a:gd name="T16" fmla="*/ 198 w 981"/>
                <a:gd name="T17" fmla="*/ 728 h 1095"/>
                <a:gd name="T18" fmla="*/ 260 w 981"/>
                <a:gd name="T19" fmla="*/ 705 h 1095"/>
                <a:gd name="T20" fmla="*/ 317 w 981"/>
                <a:gd name="T21" fmla="*/ 687 h 1095"/>
                <a:gd name="T22" fmla="*/ 366 w 981"/>
                <a:gd name="T23" fmla="*/ 672 h 1095"/>
                <a:gd name="T24" fmla="*/ 437 w 981"/>
                <a:gd name="T25" fmla="*/ 666 h 1095"/>
                <a:gd name="T26" fmla="*/ 459 w 981"/>
                <a:gd name="T27" fmla="*/ 893 h 1095"/>
                <a:gd name="T28" fmla="*/ 455 w 981"/>
                <a:gd name="T29" fmla="*/ 914 h 1095"/>
                <a:gd name="T30" fmla="*/ 311 w 981"/>
                <a:gd name="T31" fmla="*/ 1038 h 1095"/>
                <a:gd name="T32" fmla="*/ 321 w 981"/>
                <a:gd name="T33" fmla="*/ 1091 h 1095"/>
                <a:gd name="T34" fmla="*/ 479 w 981"/>
                <a:gd name="T35" fmla="*/ 1019 h 1095"/>
                <a:gd name="T36" fmla="*/ 492 w 981"/>
                <a:gd name="T37" fmla="*/ 1056 h 1095"/>
                <a:gd name="T38" fmla="*/ 506 w 981"/>
                <a:gd name="T39" fmla="*/ 1058 h 1095"/>
                <a:gd name="T40" fmla="*/ 521 w 981"/>
                <a:gd name="T41" fmla="*/ 1013 h 1095"/>
                <a:gd name="T42" fmla="*/ 681 w 981"/>
                <a:gd name="T43" fmla="*/ 1095 h 1095"/>
                <a:gd name="T44" fmla="*/ 681 w 981"/>
                <a:gd name="T45" fmla="*/ 1026 h 1095"/>
                <a:gd name="T46" fmla="*/ 548 w 981"/>
                <a:gd name="T47" fmla="*/ 906 h 1095"/>
                <a:gd name="T48" fmla="*/ 551 w 981"/>
                <a:gd name="T49" fmla="*/ 666 h 1095"/>
                <a:gd name="T50" fmla="*/ 608 w 981"/>
                <a:gd name="T51" fmla="*/ 674 h 1095"/>
                <a:gd name="T52" fmla="*/ 672 w 981"/>
                <a:gd name="T53" fmla="*/ 686 h 1095"/>
                <a:gd name="T54" fmla="*/ 731 w 981"/>
                <a:gd name="T55" fmla="*/ 705 h 1095"/>
                <a:gd name="T56" fmla="*/ 788 w 981"/>
                <a:gd name="T57" fmla="*/ 729 h 1095"/>
                <a:gd name="T58" fmla="*/ 825 w 981"/>
                <a:gd name="T59" fmla="*/ 747 h 1095"/>
                <a:gd name="T60" fmla="*/ 888 w 981"/>
                <a:gd name="T61" fmla="*/ 780 h 1095"/>
                <a:gd name="T62" fmla="*/ 932 w 981"/>
                <a:gd name="T63" fmla="*/ 809 h 1095"/>
                <a:gd name="T64" fmla="*/ 953 w 981"/>
                <a:gd name="T65" fmla="*/ 825 h 1095"/>
                <a:gd name="T66" fmla="*/ 980 w 981"/>
                <a:gd name="T67" fmla="*/ 843 h 1095"/>
                <a:gd name="T68" fmla="*/ 981 w 981"/>
                <a:gd name="T69" fmla="*/ 753 h 1095"/>
                <a:gd name="T70" fmla="*/ 545 w 981"/>
                <a:gd name="T71" fmla="*/ 381 h 1095"/>
                <a:gd name="T72" fmla="*/ 531 w 981"/>
                <a:gd name="T73" fmla="*/ 71 h 1095"/>
                <a:gd name="T74" fmla="*/ 498 w 981"/>
                <a:gd name="T75" fmla="*/ 0 h 1095"/>
                <a:gd name="T76" fmla="*/ 486 w 981"/>
                <a:gd name="T77" fmla="*/ 2 h 10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81"/>
                <a:gd name="T118" fmla="*/ 0 h 1095"/>
                <a:gd name="T119" fmla="*/ 981 w 981"/>
                <a:gd name="T120" fmla="*/ 1095 h 109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81" h="1095">
                  <a:moveTo>
                    <a:pt x="486" y="2"/>
                  </a:moveTo>
                  <a:lnTo>
                    <a:pt x="446" y="71"/>
                  </a:lnTo>
                  <a:lnTo>
                    <a:pt x="444" y="377"/>
                  </a:lnTo>
                  <a:lnTo>
                    <a:pt x="0" y="755"/>
                  </a:lnTo>
                  <a:lnTo>
                    <a:pt x="6" y="839"/>
                  </a:lnTo>
                  <a:lnTo>
                    <a:pt x="45" y="815"/>
                  </a:lnTo>
                  <a:lnTo>
                    <a:pt x="95" y="783"/>
                  </a:lnTo>
                  <a:lnTo>
                    <a:pt x="140" y="758"/>
                  </a:lnTo>
                  <a:lnTo>
                    <a:pt x="198" y="728"/>
                  </a:lnTo>
                  <a:lnTo>
                    <a:pt x="260" y="705"/>
                  </a:lnTo>
                  <a:lnTo>
                    <a:pt x="317" y="687"/>
                  </a:lnTo>
                  <a:lnTo>
                    <a:pt x="366" y="672"/>
                  </a:lnTo>
                  <a:lnTo>
                    <a:pt x="437" y="666"/>
                  </a:lnTo>
                  <a:lnTo>
                    <a:pt x="459" y="893"/>
                  </a:lnTo>
                  <a:lnTo>
                    <a:pt x="455" y="914"/>
                  </a:lnTo>
                  <a:lnTo>
                    <a:pt x="311" y="1038"/>
                  </a:lnTo>
                  <a:lnTo>
                    <a:pt x="321" y="1091"/>
                  </a:lnTo>
                  <a:lnTo>
                    <a:pt x="479" y="1019"/>
                  </a:lnTo>
                  <a:lnTo>
                    <a:pt x="492" y="1056"/>
                  </a:lnTo>
                  <a:lnTo>
                    <a:pt x="506" y="1058"/>
                  </a:lnTo>
                  <a:lnTo>
                    <a:pt x="521" y="1013"/>
                  </a:lnTo>
                  <a:lnTo>
                    <a:pt x="681" y="1095"/>
                  </a:lnTo>
                  <a:lnTo>
                    <a:pt x="681" y="1026"/>
                  </a:lnTo>
                  <a:lnTo>
                    <a:pt x="548" y="906"/>
                  </a:lnTo>
                  <a:lnTo>
                    <a:pt x="551" y="666"/>
                  </a:lnTo>
                  <a:lnTo>
                    <a:pt x="608" y="674"/>
                  </a:lnTo>
                  <a:lnTo>
                    <a:pt x="672" y="686"/>
                  </a:lnTo>
                  <a:lnTo>
                    <a:pt x="731" y="705"/>
                  </a:lnTo>
                  <a:lnTo>
                    <a:pt x="788" y="729"/>
                  </a:lnTo>
                  <a:lnTo>
                    <a:pt x="825" y="747"/>
                  </a:lnTo>
                  <a:lnTo>
                    <a:pt x="888" y="780"/>
                  </a:lnTo>
                  <a:lnTo>
                    <a:pt x="932" y="809"/>
                  </a:lnTo>
                  <a:lnTo>
                    <a:pt x="953" y="825"/>
                  </a:lnTo>
                  <a:lnTo>
                    <a:pt x="980" y="843"/>
                  </a:lnTo>
                  <a:lnTo>
                    <a:pt x="981" y="753"/>
                  </a:lnTo>
                  <a:lnTo>
                    <a:pt x="545" y="381"/>
                  </a:lnTo>
                  <a:lnTo>
                    <a:pt x="531" y="71"/>
                  </a:lnTo>
                  <a:lnTo>
                    <a:pt x="498" y="0"/>
                  </a:lnTo>
                  <a:lnTo>
                    <a:pt x="486" y="2"/>
                  </a:lnTo>
                  <a:close/>
                </a:path>
              </a:pathLst>
            </a:custGeom>
            <a:solidFill>
              <a:srgbClr val="FF6600"/>
            </a:solidFill>
            <a:ln w="9525">
              <a:solidFill>
                <a:schemeClr val="tx1"/>
              </a:solidFill>
              <a:round/>
              <a:headEnd/>
              <a:tailEnd/>
            </a:ln>
          </p:spPr>
          <p:txBody>
            <a:bodyPr/>
            <a:lstStyle/>
            <a:p>
              <a:endParaRPr lang="en-US"/>
            </a:p>
          </p:txBody>
        </p:sp>
      </p:grpSp>
      <p:sp>
        <p:nvSpPr>
          <p:cNvPr id="2069" name="Rectangle 41"/>
          <p:cNvSpPr>
            <a:spLocks noChangeArrowheads="1"/>
          </p:cNvSpPr>
          <p:nvPr/>
        </p:nvSpPr>
        <p:spPr bwMode="auto">
          <a:xfrm>
            <a:off x="0" y="3043238"/>
            <a:ext cx="9144000" cy="0"/>
          </a:xfrm>
          <a:prstGeom prst="rect">
            <a:avLst/>
          </a:prstGeom>
          <a:noFill/>
          <a:ln w="9525">
            <a:noFill/>
            <a:miter lim="800000"/>
            <a:headEnd/>
            <a:tailEnd/>
          </a:ln>
        </p:spPr>
        <p:txBody>
          <a:bodyPr wrap="none" anchor="ctr">
            <a:spAutoFit/>
          </a:bodyPr>
          <a:lstStyle/>
          <a:p>
            <a:endParaRPr lang="en-US"/>
          </a:p>
        </p:txBody>
      </p:sp>
      <p:graphicFrame>
        <p:nvGraphicFramePr>
          <p:cNvPr id="2050" name="Object 42"/>
          <p:cNvGraphicFramePr>
            <a:graphicFrameLocks noChangeAspect="1"/>
          </p:cNvGraphicFramePr>
          <p:nvPr/>
        </p:nvGraphicFramePr>
        <p:xfrm>
          <a:off x="381000" y="5029200"/>
          <a:ext cx="2743200" cy="1687513"/>
        </p:xfrm>
        <a:graphic>
          <a:graphicData uri="http://schemas.openxmlformats.org/presentationml/2006/ole">
            <mc:AlternateContent xmlns:mc="http://schemas.openxmlformats.org/markup-compatibility/2006">
              <mc:Choice xmlns:v="urn:schemas-microsoft-com:vml" Requires="v">
                <p:oleObj spid="_x0000_s56388" name="Slide" r:id="rId5" imgW="4572180" imgH="3428876" progId="PowerPoint.Slide.8">
                  <p:embed/>
                </p:oleObj>
              </mc:Choice>
              <mc:Fallback>
                <p:oleObj name="Slide" r:id="rId5" imgW="4572180" imgH="3428876" progId="PowerPoint.Slide.8">
                  <p:embed/>
                  <p:pic>
                    <p:nvPicPr>
                      <p:cNvPr id="0" name="Object 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029200"/>
                        <a:ext cx="2743200" cy="168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algn="ctr" eaLnBrk="1" hangingPunct="1"/>
            <a:r>
              <a:rPr lang="en-US" b="1" dirty="0"/>
              <a:t>Host Factors</a:t>
            </a:r>
          </a:p>
        </p:txBody>
      </p:sp>
      <p:pic>
        <p:nvPicPr>
          <p:cNvPr id="23555" name="Picture 3"/>
          <p:cNvPicPr>
            <a:picLocks noGrp="1" noChangeAspect="1" noChangeArrowheads="1"/>
          </p:cNvPicPr>
          <p:nvPr>
            <p:ph idx="1"/>
          </p:nvPr>
        </p:nvPicPr>
        <p:blipFill>
          <a:blip r:embed="rId3">
            <a:clrChange>
              <a:clrFrom>
                <a:srgbClr val="FEFEFE"/>
              </a:clrFrom>
              <a:clrTo>
                <a:srgbClr val="FEFEFE">
                  <a:alpha val="0"/>
                </a:srgbClr>
              </a:clrTo>
            </a:clrChange>
          </a:blip>
          <a:srcRect/>
          <a:stretch>
            <a:fillRect/>
          </a:stretch>
        </p:blipFill>
        <p:spPr>
          <a:xfrm>
            <a:off x="1219200" y="1981200"/>
            <a:ext cx="3819525" cy="1885950"/>
          </a:xfrm>
          <a:noFill/>
        </p:spPr>
      </p:pic>
      <p:sp>
        <p:nvSpPr>
          <p:cNvPr id="23556" name="Text Box 4"/>
          <p:cNvSpPr txBox="1">
            <a:spLocks noChangeArrowheads="1"/>
          </p:cNvSpPr>
          <p:nvPr/>
        </p:nvSpPr>
        <p:spPr bwMode="auto">
          <a:xfrm>
            <a:off x="4876800" y="2311400"/>
            <a:ext cx="1862138" cy="519113"/>
          </a:xfrm>
          <a:prstGeom prst="rect">
            <a:avLst/>
          </a:prstGeom>
          <a:noFill/>
          <a:ln w="9525">
            <a:noFill/>
            <a:miter lim="800000"/>
            <a:headEnd/>
            <a:tailEnd/>
          </a:ln>
          <a:effectLst/>
        </p:spPr>
        <p:txBody>
          <a:bodyPr wrap="none">
            <a:spAutoFit/>
          </a:bodyPr>
          <a:lstStyle/>
          <a:p>
            <a:r>
              <a:rPr lang="en-US" sz="2800">
                <a:latin typeface="Times New Roman" pitchFamily="18" charset="0"/>
              </a:rPr>
              <a:t>Physiologic</a:t>
            </a:r>
          </a:p>
        </p:txBody>
      </p:sp>
      <p:sp>
        <p:nvSpPr>
          <p:cNvPr id="23557" name="Text Box 5"/>
          <p:cNvSpPr txBox="1">
            <a:spLocks noChangeArrowheads="1"/>
          </p:cNvSpPr>
          <p:nvPr/>
        </p:nvSpPr>
        <p:spPr bwMode="auto">
          <a:xfrm>
            <a:off x="4876800" y="3767138"/>
            <a:ext cx="2098675" cy="519112"/>
          </a:xfrm>
          <a:prstGeom prst="rect">
            <a:avLst/>
          </a:prstGeom>
          <a:noFill/>
          <a:ln w="9525">
            <a:noFill/>
            <a:miter lim="800000"/>
            <a:headEnd/>
            <a:tailEnd/>
          </a:ln>
          <a:effectLst/>
        </p:spPr>
        <p:txBody>
          <a:bodyPr wrap="none">
            <a:spAutoFit/>
          </a:bodyPr>
          <a:lstStyle/>
          <a:p>
            <a:r>
              <a:rPr lang="en-US" sz="2800">
                <a:latin typeface="Times New Roman" pitchFamily="18" charset="0"/>
              </a:rPr>
              <a:t>Immunologic</a:t>
            </a:r>
          </a:p>
        </p:txBody>
      </p:sp>
      <p:sp>
        <p:nvSpPr>
          <p:cNvPr id="23558" name="Text Box 6"/>
          <p:cNvSpPr txBox="1">
            <a:spLocks noChangeArrowheads="1"/>
          </p:cNvSpPr>
          <p:nvPr/>
        </p:nvSpPr>
        <p:spPr bwMode="auto">
          <a:xfrm>
            <a:off x="4876800" y="4495800"/>
            <a:ext cx="1741488" cy="519113"/>
          </a:xfrm>
          <a:prstGeom prst="rect">
            <a:avLst/>
          </a:prstGeom>
          <a:noFill/>
          <a:ln w="9525">
            <a:noFill/>
            <a:miter lim="800000"/>
            <a:headEnd/>
            <a:tailEnd/>
          </a:ln>
          <a:effectLst/>
        </p:spPr>
        <p:txBody>
          <a:bodyPr wrap="none">
            <a:spAutoFit/>
          </a:bodyPr>
          <a:lstStyle/>
          <a:p>
            <a:r>
              <a:rPr lang="en-US" sz="2800">
                <a:latin typeface="Times New Roman" pitchFamily="18" charset="0"/>
              </a:rPr>
              <a:t>Behavioral</a:t>
            </a:r>
          </a:p>
        </p:txBody>
      </p:sp>
      <p:sp>
        <p:nvSpPr>
          <p:cNvPr id="23559" name="Oval 7"/>
          <p:cNvSpPr>
            <a:spLocks noChangeArrowheads="1"/>
          </p:cNvSpPr>
          <p:nvPr/>
        </p:nvSpPr>
        <p:spPr bwMode="auto">
          <a:xfrm>
            <a:off x="1524000" y="3352800"/>
            <a:ext cx="685800" cy="762000"/>
          </a:xfrm>
          <a:prstGeom prst="ellipse">
            <a:avLst/>
          </a:prstGeom>
          <a:noFill/>
          <a:ln w="9525">
            <a:solidFill>
              <a:schemeClr val="tx1"/>
            </a:solidFill>
            <a:round/>
            <a:headEnd/>
            <a:tailEnd/>
          </a:ln>
          <a:effectLst/>
        </p:spPr>
        <p:txBody>
          <a:bodyPr wrap="none" anchor="ctr"/>
          <a:lstStyle/>
          <a:p>
            <a:endParaRPr lang="en-US"/>
          </a:p>
        </p:txBody>
      </p:sp>
      <p:sp>
        <p:nvSpPr>
          <p:cNvPr id="23560" name="Text Box 8"/>
          <p:cNvSpPr txBox="1">
            <a:spLocks noChangeArrowheads="1"/>
          </p:cNvSpPr>
          <p:nvPr/>
        </p:nvSpPr>
        <p:spPr bwMode="auto">
          <a:xfrm>
            <a:off x="4876800" y="3038475"/>
            <a:ext cx="1287463" cy="519113"/>
          </a:xfrm>
          <a:prstGeom prst="rect">
            <a:avLst/>
          </a:prstGeom>
          <a:noFill/>
          <a:ln w="9525">
            <a:noFill/>
            <a:miter lim="800000"/>
            <a:headEnd/>
            <a:tailEnd/>
          </a:ln>
          <a:effectLst/>
        </p:spPr>
        <p:txBody>
          <a:bodyPr wrap="none">
            <a:spAutoFit/>
          </a:bodyPr>
          <a:lstStyle/>
          <a:p>
            <a:r>
              <a:rPr lang="en-US" sz="2800">
                <a:latin typeface="Times New Roman" pitchFamily="18" charset="0"/>
              </a:rPr>
              <a:t>Genetic</a:t>
            </a:r>
          </a:p>
        </p:txBody>
      </p:sp>
      <p:sp>
        <p:nvSpPr>
          <p:cNvPr id="23561" name="Text Box 9"/>
          <p:cNvSpPr txBox="1">
            <a:spLocks noChangeArrowheads="1"/>
          </p:cNvSpPr>
          <p:nvPr/>
        </p:nvSpPr>
        <p:spPr bwMode="auto">
          <a:xfrm>
            <a:off x="4876800" y="5222874"/>
            <a:ext cx="3733800" cy="830997"/>
          </a:xfrm>
          <a:prstGeom prst="rect">
            <a:avLst/>
          </a:prstGeom>
          <a:noFill/>
          <a:ln w="9525">
            <a:noFill/>
            <a:miter lim="800000"/>
            <a:headEnd/>
            <a:tailEnd/>
          </a:ln>
          <a:effectLst/>
        </p:spPr>
        <p:txBody>
          <a:bodyPr>
            <a:spAutoFit/>
          </a:bodyPr>
          <a:lstStyle/>
          <a:p>
            <a:pPr>
              <a:spcBef>
                <a:spcPct val="50000"/>
              </a:spcBef>
            </a:pPr>
            <a:r>
              <a:rPr lang="en-US" sz="2400" dirty="0"/>
              <a:t>Influence the chance for disease or its severity</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b="1"/>
              <a:t>Goal 5:To appreciate and value the  measures of disease frequency</a:t>
            </a:r>
            <a:endParaRPr lang="en-US"/>
          </a:p>
        </p:txBody>
      </p:sp>
      <p:sp>
        <p:nvSpPr>
          <p:cNvPr id="3" name="Subtitle 2"/>
          <p:cNvSpPr>
            <a:spLocks noGrp="1"/>
          </p:cNvSpPr>
          <p:nvPr>
            <p:ph type="subTitle" idx="1"/>
          </p:nvPr>
        </p:nvSpPr>
        <p:spPr>
          <a:xfrm>
            <a:off x="6340926" y="965199"/>
            <a:ext cx="2422073" cy="4927602"/>
          </a:xfrm>
        </p:spPr>
        <p:txBody>
          <a:bodyPr anchor="ctr">
            <a:normAutofit/>
          </a:bodyPr>
          <a:lstStyle/>
          <a:p>
            <a:pPr algn="l"/>
            <a:r>
              <a:rPr lang="en-US" sz="1700" dirty="0">
                <a:solidFill>
                  <a:srgbClr val="FFFFFF"/>
                </a:solidFill>
              </a:rPr>
              <a:t>By the end of the course, the participants should be able to:</a:t>
            </a:r>
          </a:p>
          <a:p>
            <a:pPr algn="l"/>
            <a:r>
              <a:rPr lang="en-US" sz="1700" dirty="0">
                <a:solidFill>
                  <a:srgbClr val="FFFFFF"/>
                </a:solidFill>
              </a:rPr>
              <a:t> </a:t>
            </a:r>
          </a:p>
          <a:p>
            <a:pPr marL="514350" lvl="0" indent="-514350" algn="l">
              <a:buFont typeface="+mj-lt"/>
              <a:buAutoNum type="arabicPeriod"/>
            </a:pPr>
            <a:r>
              <a:rPr lang="en-US" sz="1700" dirty="0">
                <a:solidFill>
                  <a:srgbClr val="FFFFFF"/>
                </a:solidFill>
              </a:rPr>
              <a:t>use measures of disease frequency.</a:t>
            </a:r>
          </a:p>
          <a:p>
            <a:pPr marL="514350" lvl="0" indent="-514350" algn="l">
              <a:buFont typeface="+mj-lt"/>
              <a:buAutoNum type="arabicPeriod"/>
            </a:pPr>
            <a:r>
              <a:rPr lang="en-US" sz="1700" dirty="0">
                <a:solidFill>
                  <a:srgbClr val="FFFFFF"/>
                </a:solidFill>
              </a:rPr>
              <a:t>define and differentiate the measures of diseases frequency: ratios, proportions, incidence, prevalence, attack rates.</a:t>
            </a:r>
          </a:p>
          <a:p>
            <a:pPr algn="l"/>
            <a:endParaRPr lang="en-US" sz="1700" dirty="0">
              <a:solidFill>
                <a:srgbClr val="FFFF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074" name="Rectangle 2"/>
          <p:cNvSpPr>
            <a:spLocks noGrp="1" noChangeArrowheads="1"/>
          </p:cNvSpPr>
          <p:nvPr>
            <p:ph type="title"/>
          </p:nvPr>
        </p:nvSpPr>
        <p:spPr>
          <a:xfrm>
            <a:off x="628650" y="963877"/>
            <a:ext cx="2620771" cy="4930246"/>
          </a:xfrm>
        </p:spPr>
        <p:txBody>
          <a:bodyPr>
            <a:normAutofit/>
          </a:bodyPr>
          <a:lstStyle/>
          <a:p>
            <a:pPr algn="r" eaLnBrk="1" hangingPunct="1"/>
            <a:br>
              <a:rPr lang="en-US">
                <a:solidFill>
                  <a:schemeClr val="accent1"/>
                </a:solidFill>
                <a:cs typeface="Arial" pitchFamily="34" charset="0"/>
              </a:rPr>
            </a:br>
            <a:r>
              <a:rPr lang="en-US" b="1">
                <a:solidFill>
                  <a:schemeClr val="accent1"/>
                </a:solidFill>
                <a:cs typeface="Arial" pitchFamily="34" charset="0"/>
              </a:rPr>
              <a:t>Measures of frequency</a:t>
            </a:r>
            <a:br>
              <a:rPr lang="en-US">
                <a:solidFill>
                  <a:schemeClr val="accent1"/>
                </a:solidFill>
                <a:cs typeface="Arial" pitchFamily="34" charset="0"/>
              </a:rPr>
            </a:br>
            <a:endParaRPr lang="en-US">
              <a:solidFill>
                <a:schemeClr val="accent1"/>
              </a:solidFill>
              <a:cs typeface="Arial" pitchFamily="34" charset="0"/>
            </a:endParaRPr>
          </a:p>
        </p:txBody>
      </p:sp>
      <p:sp>
        <p:nvSpPr>
          <p:cNvPr id="3075" name="Rectangle 3"/>
          <p:cNvSpPr>
            <a:spLocks noGrp="1" noChangeArrowheads="1"/>
          </p:cNvSpPr>
          <p:nvPr>
            <p:ph idx="1"/>
          </p:nvPr>
        </p:nvSpPr>
        <p:spPr>
          <a:xfrm>
            <a:off x="3732023" y="963877"/>
            <a:ext cx="4783327" cy="4930246"/>
          </a:xfrm>
        </p:spPr>
        <p:txBody>
          <a:bodyPr anchor="ctr">
            <a:normAutofit/>
          </a:bodyPr>
          <a:lstStyle/>
          <a:p>
            <a:pPr eaLnBrk="1" hangingPunct="1"/>
            <a:r>
              <a:rPr lang="en-US" dirty="0">
                <a:cs typeface="Arial" pitchFamily="34" charset="0"/>
              </a:rPr>
              <a:t>The basic tools to describe </a:t>
            </a:r>
            <a:r>
              <a:rPr lang="en-US" b="1" dirty="0">
                <a:cs typeface="Arial" pitchFamily="34" charset="0"/>
              </a:rPr>
              <a:t>quantitatively</a:t>
            </a:r>
            <a:r>
              <a:rPr lang="en-US" dirty="0">
                <a:cs typeface="Arial" pitchFamily="34" charset="0"/>
              </a:rPr>
              <a:t> the causes and patterns of disease, or any other event related to health in human populations.</a:t>
            </a:r>
          </a:p>
          <a:p>
            <a:pPr eaLnBrk="1" hangingPunct="1"/>
            <a:r>
              <a:rPr lang="en-US" dirty="0">
                <a:cs typeface="Arial" pitchFamily="34" charset="0"/>
              </a:rPr>
              <a:t>For example:</a:t>
            </a:r>
          </a:p>
          <a:p>
            <a:pPr lvl="1" eaLnBrk="1" hangingPunct="1"/>
            <a:r>
              <a:rPr lang="en-US" sz="2100" dirty="0">
                <a:cs typeface="Arial" pitchFamily="34" charset="0"/>
              </a:rPr>
              <a:t>	How many people are affected by a certain disease?  </a:t>
            </a:r>
          </a:p>
          <a:p>
            <a:pPr lvl="1" eaLnBrk="1" hangingPunct="1"/>
            <a:r>
              <a:rPr lang="en-US" sz="2100" dirty="0">
                <a:cs typeface="Arial" pitchFamily="34" charset="0"/>
              </a:rPr>
              <a:t>	What is the rate at which the disease in occurring through time?  </a:t>
            </a:r>
          </a:p>
          <a:p>
            <a:pPr lvl="1" eaLnBrk="1" hangingPunct="1"/>
            <a:r>
              <a:rPr lang="en-US" sz="2100" dirty="0">
                <a:cs typeface="Arial" pitchFamily="34" charset="0"/>
              </a:rPr>
              <a:t>	How does the disease burden vary by geographical region, by sex, by age, or various modes of exposure?  Etc.</a:t>
            </a:r>
            <a:endParaRPr lang="en-US" sz="21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2"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br>
              <a:rPr lang="en-US" sz="2800" b="1">
                <a:cs typeface="Arial" pitchFamily="34" charset="0"/>
              </a:rPr>
            </a:br>
            <a:r>
              <a:rPr lang="en-US" sz="2800" b="1">
                <a:cs typeface="Arial" pitchFamily="34" charset="0"/>
              </a:rPr>
              <a:t>Epidemiology</a:t>
            </a:r>
            <a:br>
              <a:rPr lang="en-US" sz="2800">
                <a:cs typeface="Arial" pitchFamily="34" charset="0"/>
              </a:rPr>
            </a:br>
            <a:endParaRPr lang="en-US" sz="2800">
              <a:cs typeface="Arial" pitchFamily="34" charset="0"/>
            </a:endParaRPr>
          </a:p>
        </p:txBody>
      </p:sp>
      <p:sp>
        <p:nvSpPr>
          <p:cNvPr id="5123" name="Rectangle 3"/>
          <p:cNvSpPr>
            <a:spLocks noGrp="1" noChangeArrowheads="1"/>
          </p:cNvSpPr>
          <p:nvPr>
            <p:ph idx="1"/>
          </p:nvPr>
        </p:nvSpPr>
        <p:spPr>
          <a:xfrm>
            <a:off x="4536886" y="802638"/>
            <a:ext cx="4056522" cy="5252722"/>
          </a:xfrm>
        </p:spPr>
        <p:txBody>
          <a:bodyPr anchor="ctr">
            <a:normAutofit/>
          </a:bodyPr>
          <a:lstStyle/>
          <a:p>
            <a:pPr marL="609600" indent="-609600" eaLnBrk="1" hangingPunct="1">
              <a:buFontTx/>
              <a:buNone/>
            </a:pPr>
            <a:endParaRPr lang="en-US" b="1" dirty="0">
              <a:solidFill>
                <a:schemeClr val="bg1"/>
              </a:solidFill>
              <a:cs typeface="Arial" pitchFamily="34" charset="0"/>
            </a:endParaRPr>
          </a:p>
          <a:p>
            <a:pPr marL="609600" indent="-609600" eaLnBrk="1" hangingPunct="1">
              <a:buFontTx/>
              <a:buNone/>
            </a:pPr>
            <a:r>
              <a:rPr lang="en-US" b="1" dirty="0">
                <a:solidFill>
                  <a:schemeClr val="bg1"/>
                </a:solidFill>
                <a:cs typeface="Arial" pitchFamily="34" charset="0"/>
              </a:rPr>
              <a:t>C</a:t>
            </a:r>
            <a:r>
              <a:rPr lang="en-US" dirty="0">
                <a:solidFill>
                  <a:schemeClr val="bg1"/>
                </a:solidFill>
                <a:cs typeface="Arial" pitchFamily="34" charset="0"/>
              </a:rPr>
              <a:t>ount</a:t>
            </a:r>
          </a:p>
          <a:p>
            <a:pPr marL="609600" indent="-609600" eaLnBrk="1" hangingPunct="1">
              <a:buFontTx/>
              <a:buNone/>
            </a:pPr>
            <a:r>
              <a:rPr lang="en-US" b="1" dirty="0">
                <a:solidFill>
                  <a:schemeClr val="bg1"/>
                </a:solidFill>
                <a:cs typeface="Arial" pitchFamily="34" charset="0"/>
              </a:rPr>
              <a:t>D</a:t>
            </a:r>
            <a:r>
              <a:rPr lang="en-US" dirty="0">
                <a:solidFill>
                  <a:schemeClr val="bg1"/>
                </a:solidFill>
                <a:cs typeface="Arial" pitchFamily="34" charset="0"/>
              </a:rPr>
              <a:t>ivide</a:t>
            </a:r>
          </a:p>
          <a:p>
            <a:pPr marL="609600" indent="-609600" eaLnBrk="1" hangingPunct="1">
              <a:buFontTx/>
              <a:buNone/>
            </a:pPr>
            <a:r>
              <a:rPr lang="en-US" b="1" dirty="0">
                <a:solidFill>
                  <a:schemeClr val="bg1"/>
                </a:solidFill>
                <a:cs typeface="Arial" pitchFamily="34" charset="0"/>
              </a:rPr>
              <a:t>C</a:t>
            </a:r>
            <a:r>
              <a:rPr lang="en-US" dirty="0">
                <a:solidFill>
                  <a:schemeClr val="bg1"/>
                </a:solidFill>
                <a:cs typeface="Arial" pitchFamily="34" charset="0"/>
              </a:rPr>
              <a:t>ompare</a:t>
            </a:r>
          </a:p>
          <a:p>
            <a:pPr marL="609600" indent="-609600" eaLnBrk="1" hangingPunct="1">
              <a:buFontTx/>
              <a:buAutoNum type="arabicPeriod"/>
            </a:pPr>
            <a:endParaRPr lang="en-US"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b="1">
                <a:cs typeface="Arial" pitchFamily="34" charset="0"/>
              </a:rPr>
              <a:t>Example</a:t>
            </a:r>
            <a:endParaRPr lang="en-GB" sz="2800" b="1">
              <a:cs typeface="Arial" pitchFamily="34" charset="0"/>
            </a:endParaRPr>
          </a:p>
        </p:txBody>
      </p:sp>
      <p:sp>
        <p:nvSpPr>
          <p:cNvPr id="6147" name="Rectangle 3"/>
          <p:cNvSpPr>
            <a:spLocks noGrp="1" noChangeArrowheads="1"/>
          </p:cNvSpPr>
          <p:nvPr>
            <p:ph idx="1"/>
          </p:nvPr>
        </p:nvSpPr>
        <p:spPr>
          <a:xfrm>
            <a:off x="4536886" y="802638"/>
            <a:ext cx="4056522" cy="5252722"/>
          </a:xfrm>
        </p:spPr>
        <p:txBody>
          <a:bodyPr anchor="ctr">
            <a:normAutofit/>
          </a:bodyPr>
          <a:lstStyle/>
          <a:p>
            <a:pPr eaLnBrk="1" hangingPunct="1">
              <a:buFontTx/>
              <a:buNone/>
            </a:pPr>
            <a:r>
              <a:rPr lang="en-US" u="sng">
                <a:solidFill>
                  <a:schemeClr val="bg1"/>
                </a:solidFill>
                <a:cs typeface="Arial" pitchFamily="34" charset="0"/>
              </a:rPr>
              <a:t>To measure an event</a:t>
            </a:r>
            <a:endParaRPr lang="en-US">
              <a:solidFill>
                <a:schemeClr val="bg1"/>
              </a:solidFill>
              <a:cs typeface="Arial" pitchFamily="34" charset="0"/>
            </a:endParaRPr>
          </a:p>
          <a:p>
            <a:pPr eaLnBrk="1" hangingPunct="1">
              <a:buFontTx/>
              <a:buNone/>
            </a:pPr>
            <a:r>
              <a:rPr lang="en-US" u="sng">
                <a:solidFill>
                  <a:schemeClr val="bg1"/>
                </a:solidFill>
                <a:cs typeface="Arial" pitchFamily="34" charset="0"/>
              </a:rPr>
              <a:t>C</a:t>
            </a:r>
            <a:r>
              <a:rPr lang="en-US" i="1" u="sng">
                <a:solidFill>
                  <a:schemeClr val="bg1"/>
                </a:solidFill>
                <a:cs typeface="Arial" pitchFamily="34" charset="0"/>
              </a:rPr>
              <a:t>ount</a:t>
            </a:r>
            <a:endParaRPr lang="en-US">
              <a:solidFill>
                <a:schemeClr val="bg1"/>
              </a:solidFill>
              <a:cs typeface="Arial" pitchFamily="34" charset="0"/>
            </a:endParaRPr>
          </a:p>
          <a:p>
            <a:pPr eaLnBrk="1" hangingPunct="1">
              <a:buFontTx/>
              <a:buNone/>
            </a:pPr>
            <a:r>
              <a:rPr lang="en-US">
                <a:solidFill>
                  <a:schemeClr val="bg1"/>
                </a:solidFill>
                <a:cs typeface="Arial" pitchFamily="34" charset="0"/>
              </a:rPr>
              <a:t>			</a:t>
            </a:r>
          </a:p>
          <a:p>
            <a:pPr eaLnBrk="1" hangingPunct="1">
              <a:buFontTx/>
              <a:buNone/>
            </a:pPr>
            <a:r>
              <a:rPr lang="en-US">
                <a:solidFill>
                  <a:schemeClr val="bg1"/>
                </a:solidFill>
                <a:cs typeface="Arial" pitchFamily="34" charset="0"/>
              </a:rPr>
              <a:t>	No. of new of AIDS </a:t>
            </a:r>
            <a:r>
              <a:rPr lang="en-US" u="sng">
                <a:solidFill>
                  <a:schemeClr val="bg1"/>
                </a:solidFill>
                <a:cs typeface="Arial" pitchFamily="34" charset="0"/>
              </a:rPr>
              <a:t>cases</a:t>
            </a:r>
            <a:endParaRPr lang="en-US">
              <a:solidFill>
                <a:schemeClr val="bg1"/>
              </a:solidFill>
              <a:cs typeface="Arial" pitchFamily="34" charset="0"/>
            </a:endParaRPr>
          </a:p>
          <a:p>
            <a:pPr eaLnBrk="1" hangingPunct="1">
              <a:buFontTx/>
              <a:buNone/>
            </a:pPr>
            <a:endParaRPr lang="en-US">
              <a:solidFill>
                <a:schemeClr val="bg1"/>
              </a:solidFill>
              <a:cs typeface="Arial" pitchFamily="34" charset="0"/>
            </a:endParaRPr>
          </a:p>
          <a:p>
            <a:pPr eaLnBrk="1" hangingPunct="1">
              <a:buFontTx/>
              <a:buNone/>
            </a:pPr>
            <a:r>
              <a:rPr lang="en-US">
                <a:solidFill>
                  <a:schemeClr val="bg1"/>
                </a:solidFill>
                <a:cs typeface="Arial" pitchFamily="34" charset="0"/>
              </a:rPr>
              <a:t>City A	58</a:t>
            </a:r>
          </a:p>
          <a:p>
            <a:pPr eaLnBrk="1" hangingPunct="1">
              <a:buFontTx/>
              <a:buNone/>
            </a:pPr>
            <a:r>
              <a:rPr lang="en-US">
                <a:solidFill>
                  <a:schemeClr val="bg1"/>
                </a:solidFill>
                <a:cs typeface="Arial" pitchFamily="34" charset="0"/>
              </a:rPr>
              <a:t>City B	35</a:t>
            </a:r>
          </a:p>
          <a:p>
            <a:pPr eaLnBrk="1" hangingPunct="1"/>
            <a:endParaRPr lang="en-US">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b="1">
                <a:cs typeface="Arial" pitchFamily="34" charset="0"/>
              </a:rPr>
              <a:t>To measure an event</a:t>
            </a:r>
            <a:endParaRPr lang="en-GB" sz="2800" b="1">
              <a:cs typeface="Arial" pitchFamily="34" charset="0"/>
            </a:endParaRPr>
          </a:p>
        </p:txBody>
      </p:sp>
      <p:sp>
        <p:nvSpPr>
          <p:cNvPr id="7171" name="Rectangle 3"/>
          <p:cNvSpPr>
            <a:spLocks noGrp="1" noChangeArrowheads="1"/>
          </p:cNvSpPr>
          <p:nvPr>
            <p:ph idx="1"/>
          </p:nvPr>
        </p:nvSpPr>
        <p:spPr>
          <a:xfrm>
            <a:off x="4536886" y="802638"/>
            <a:ext cx="4056522" cy="5252722"/>
          </a:xfrm>
        </p:spPr>
        <p:txBody>
          <a:bodyPr anchor="ctr">
            <a:normAutofit/>
          </a:bodyPr>
          <a:lstStyle/>
          <a:p>
            <a:pPr eaLnBrk="1" hangingPunct="1">
              <a:buFontTx/>
              <a:buNone/>
            </a:pPr>
            <a:r>
              <a:rPr lang="en-US" u="sng" dirty="0">
                <a:solidFill>
                  <a:schemeClr val="bg1"/>
                </a:solidFill>
                <a:cs typeface="Arial" pitchFamily="34" charset="0"/>
              </a:rPr>
              <a:t>C</a:t>
            </a:r>
            <a:r>
              <a:rPr lang="en-US" i="1" u="sng" dirty="0">
                <a:solidFill>
                  <a:schemeClr val="bg1"/>
                </a:solidFill>
                <a:cs typeface="Arial" pitchFamily="34" charset="0"/>
              </a:rPr>
              <a:t>ount</a:t>
            </a:r>
            <a:endParaRPr lang="en-US" dirty="0">
              <a:solidFill>
                <a:schemeClr val="bg1"/>
              </a:solidFill>
              <a:cs typeface="Arial" pitchFamily="34" charset="0"/>
            </a:endParaRPr>
          </a:p>
          <a:p>
            <a:pPr eaLnBrk="1" hangingPunct="1">
              <a:buFontTx/>
              <a:buNone/>
            </a:pPr>
            <a:r>
              <a:rPr lang="en-US" dirty="0">
                <a:solidFill>
                  <a:schemeClr val="bg1"/>
                </a:solidFill>
                <a:cs typeface="Arial" pitchFamily="34" charset="0"/>
              </a:rPr>
              <a:t>No. new AIDS 	</a:t>
            </a:r>
            <a:r>
              <a:rPr lang="en-US" dirty="0" err="1">
                <a:solidFill>
                  <a:schemeClr val="bg1"/>
                </a:solidFill>
                <a:cs typeface="Arial" pitchFamily="34" charset="0"/>
              </a:rPr>
              <a:t>cases</a:t>
            </a:r>
            <a:r>
              <a:rPr lang="en-US" sz="2100" dirty="0" err="1">
                <a:solidFill>
                  <a:schemeClr val="bg1"/>
                </a:solidFill>
                <a:cs typeface="Arial" pitchFamily="34" charset="0"/>
              </a:rPr>
              <a:t>Cases</a:t>
            </a:r>
            <a:r>
              <a:rPr lang="en-US" sz="2100" dirty="0">
                <a:solidFill>
                  <a:schemeClr val="bg1"/>
                </a:solidFill>
                <a:cs typeface="Arial" pitchFamily="34" charset="0"/>
              </a:rPr>
              <a:t> 		Year		Population</a:t>
            </a:r>
          </a:p>
          <a:p>
            <a:pPr eaLnBrk="1" hangingPunct="1">
              <a:buFontTx/>
              <a:buNone/>
            </a:pPr>
            <a:r>
              <a:rPr lang="en-US" dirty="0">
                <a:solidFill>
                  <a:schemeClr val="bg1"/>
                </a:solidFill>
                <a:cs typeface="Arial" pitchFamily="34" charset="0"/>
              </a:rPr>
              <a:t>City A	58		1990		25,000</a:t>
            </a:r>
          </a:p>
          <a:p>
            <a:pPr eaLnBrk="1" hangingPunct="1">
              <a:buFontTx/>
              <a:buNone/>
            </a:pPr>
            <a:r>
              <a:rPr lang="en-US" dirty="0">
                <a:solidFill>
                  <a:schemeClr val="bg1"/>
                </a:solidFill>
                <a:cs typeface="Arial" pitchFamily="34" charset="0"/>
              </a:rPr>
              <a:t>City B	35		1989-90	 7,000</a:t>
            </a:r>
            <a:r>
              <a:rPr lang="en-US" dirty="0">
                <a:solidFill>
                  <a:schemeClr val="bg1"/>
                </a:solidFil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b="1">
                <a:cs typeface="Arial" pitchFamily="34" charset="0"/>
              </a:rPr>
              <a:t>To measure an event</a:t>
            </a:r>
            <a:endParaRPr lang="en-GB" sz="2800" b="1">
              <a:cs typeface="Arial" pitchFamily="34" charset="0"/>
            </a:endParaRPr>
          </a:p>
        </p:txBody>
      </p:sp>
      <p:sp>
        <p:nvSpPr>
          <p:cNvPr id="8195" name="Rectangle 3"/>
          <p:cNvSpPr>
            <a:spLocks noGrp="1" noChangeArrowheads="1"/>
          </p:cNvSpPr>
          <p:nvPr>
            <p:ph idx="1"/>
          </p:nvPr>
        </p:nvSpPr>
        <p:spPr>
          <a:xfrm>
            <a:off x="4536886" y="802638"/>
            <a:ext cx="4056522" cy="5252722"/>
          </a:xfrm>
        </p:spPr>
        <p:txBody>
          <a:bodyPr anchor="ctr">
            <a:normAutofit/>
          </a:bodyPr>
          <a:lstStyle/>
          <a:p>
            <a:pPr eaLnBrk="1" hangingPunct="1">
              <a:buFontTx/>
              <a:buNone/>
            </a:pPr>
            <a:r>
              <a:rPr lang="en-US" u="sng">
                <a:solidFill>
                  <a:schemeClr val="bg1"/>
                </a:solidFill>
                <a:cs typeface="Arial" pitchFamily="34" charset="0"/>
              </a:rPr>
              <a:t>C</a:t>
            </a:r>
            <a:r>
              <a:rPr lang="en-US" i="1" u="sng">
                <a:solidFill>
                  <a:schemeClr val="bg1"/>
                </a:solidFill>
                <a:cs typeface="Arial" pitchFamily="34" charset="0"/>
              </a:rPr>
              <a:t>ount</a:t>
            </a:r>
            <a:endParaRPr lang="en-US">
              <a:solidFill>
                <a:schemeClr val="bg1"/>
              </a:solidFill>
              <a:cs typeface="Arial" pitchFamily="34" charset="0"/>
            </a:endParaRPr>
          </a:p>
          <a:p>
            <a:pPr eaLnBrk="1" hangingPunct="1">
              <a:buFontTx/>
              <a:buNone/>
            </a:pPr>
            <a:r>
              <a:rPr lang="en-US">
                <a:solidFill>
                  <a:schemeClr val="bg1"/>
                </a:solidFill>
                <a:cs typeface="Arial" pitchFamily="34" charset="0"/>
              </a:rPr>
              <a:t>			No. new</a:t>
            </a:r>
          </a:p>
          <a:p>
            <a:pPr eaLnBrk="1" hangingPunct="1">
              <a:buFontTx/>
              <a:buNone/>
            </a:pPr>
            <a:r>
              <a:rPr lang="en-US">
                <a:solidFill>
                  <a:schemeClr val="bg1"/>
                </a:solidFill>
                <a:cs typeface="Arial" pitchFamily="34" charset="0"/>
              </a:rPr>
              <a:t>			AIDS</a:t>
            </a:r>
          </a:p>
          <a:p>
            <a:pPr eaLnBrk="1" hangingPunct="1">
              <a:buFontTx/>
              <a:buNone/>
            </a:pPr>
            <a:r>
              <a:rPr lang="en-US">
                <a:solidFill>
                  <a:schemeClr val="bg1"/>
                </a:solidFill>
                <a:cs typeface="Arial" pitchFamily="34" charset="0"/>
              </a:rPr>
              <a:t>			</a:t>
            </a:r>
            <a:r>
              <a:rPr lang="en-US" u="sng">
                <a:solidFill>
                  <a:schemeClr val="bg1"/>
                </a:solidFill>
                <a:cs typeface="Arial" pitchFamily="34" charset="0"/>
              </a:rPr>
              <a:t>cases</a:t>
            </a:r>
            <a:r>
              <a:rPr lang="en-US">
                <a:solidFill>
                  <a:schemeClr val="bg1"/>
                </a:solidFill>
                <a:cs typeface="Arial" pitchFamily="34" charset="0"/>
              </a:rPr>
              <a:t>	</a:t>
            </a:r>
            <a:r>
              <a:rPr lang="en-US" u="sng">
                <a:solidFill>
                  <a:schemeClr val="bg1"/>
                </a:solidFill>
                <a:cs typeface="Arial" pitchFamily="34" charset="0"/>
              </a:rPr>
              <a:t>Year</a:t>
            </a:r>
            <a:r>
              <a:rPr lang="en-US">
                <a:solidFill>
                  <a:schemeClr val="bg1"/>
                </a:solidFill>
                <a:cs typeface="Arial" pitchFamily="34" charset="0"/>
              </a:rPr>
              <a:t>	</a:t>
            </a:r>
            <a:r>
              <a:rPr lang="en-US" u="sng">
                <a:solidFill>
                  <a:schemeClr val="bg1"/>
                </a:solidFill>
                <a:cs typeface="Arial" pitchFamily="34" charset="0"/>
              </a:rPr>
              <a:t>Population</a:t>
            </a:r>
            <a:endParaRPr lang="en-US">
              <a:solidFill>
                <a:schemeClr val="bg1"/>
              </a:solidFill>
              <a:cs typeface="Arial" pitchFamily="34" charset="0"/>
            </a:endParaRPr>
          </a:p>
          <a:p>
            <a:pPr eaLnBrk="1" hangingPunct="1">
              <a:buFontTx/>
              <a:buNone/>
            </a:pPr>
            <a:r>
              <a:rPr lang="en-US">
                <a:solidFill>
                  <a:schemeClr val="bg1"/>
                </a:solidFill>
                <a:cs typeface="Arial" pitchFamily="34" charset="0"/>
              </a:rPr>
              <a:t>City A	58		1990		25,000</a:t>
            </a:r>
          </a:p>
          <a:p>
            <a:pPr eaLnBrk="1" hangingPunct="1">
              <a:buFontTx/>
              <a:buNone/>
            </a:pPr>
            <a:r>
              <a:rPr lang="en-US">
                <a:solidFill>
                  <a:schemeClr val="bg1"/>
                </a:solidFill>
                <a:cs typeface="Arial" pitchFamily="34" charset="0"/>
              </a:rPr>
              <a:t>City B	35		1989-90	 7,000 </a:t>
            </a:r>
          </a:p>
          <a:p>
            <a:pPr eaLnBrk="1" hangingPunct="1">
              <a:buFontTx/>
              <a:buNone/>
            </a:pPr>
            <a:r>
              <a:rPr lang="en-US" u="sng">
                <a:solidFill>
                  <a:schemeClr val="bg1"/>
                </a:solidFill>
                <a:cs typeface="Arial" pitchFamily="34" charset="0"/>
              </a:rPr>
              <a:t>D</a:t>
            </a:r>
            <a:r>
              <a:rPr lang="en-US" i="1" u="sng">
                <a:solidFill>
                  <a:schemeClr val="bg1"/>
                </a:solidFill>
                <a:cs typeface="Arial" pitchFamily="34" charset="0"/>
              </a:rPr>
              <a:t>ivide</a:t>
            </a:r>
            <a:endParaRPr lang="en-US">
              <a:solidFill>
                <a:schemeClr val="bg1"/>
              </a:solidFill>
              <a:cs typeface="Arial" pitchFamily="34" charset="0"/>
            </a:endParaRPr>
          </a:p>
          <a:p>
            <a:pPr eaLnBrk="1" hangingPunct="1">
              <a:buFontTx/>
              <a:buNone/>
            </a:pPr>
            <a:r>
              <a:rPr lang="en-US">
                <a:solidFill>
                  <a:schemeClr val="bg1"/>
                </a:solidFill>
                <a:cs typeface="Arial" pitchFamily="34" charset="0"/>
              </a:rPr>
              <a:t>	City A:	58 / 25,000 / 1 year</a:t>
            </a:r>
          </a:p>
          <a:p>
            <a:pPr eaLnBrk="1" hangingPunct="1">
              <a:buFontTx/>
              <a:buNone/>
            </a:pPr>
            <a:r>
              <a:rPr lang="en-US">
                <a:solidFill>
                  <a:schemeClr val="bg1"/>
                </a:solidFill>
                <a:cs typeface="Arial" pitchFamily="34" charset="0"/>
              </a:rPr>
              <a:t>	City B:	35 / 7,000 /  2 years</a:t>
            </a:r>
            <a:r>
              <a:rPr lang="en-US">
                <a:solidFill>
                  <a:schemeClr val="bg1"/>
                </a:solidFil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8" name="Title 1"/>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br>
              <a:rPr lang="en-US" sz="2400" b="1">
                <a:cs typeface="Arial" pitchFamily="34" charset="0"/>
              </a:rPr>
            </a:br>
            <a:r>
              <a:rPr lang="en-US" sz="2400" b="1">
                <a:cs typeface="Arial" pitchFamily="34" charset="0"/>
              </a:rPr>
              <a:t>To measure an event</a:t>
            </a:r>
            <a:br>
              <a:rPr lang="en-US" sz="2400" b="1">
                <a:cs typeface="Arial" pitchFamily="34" charset="0"/>
              </a:rPr>
            </a:br>
            <a:endParaRPr lang="en-US" sz="2400" b="1"/>
          </a:p>
        </p:txBody>
      </p:sp>
      <p:sp>
        <p:nvSpPr>
          <p:cNvPr id="9219" name="Rectangle 3"/>
          <p:cNvSpPr>
            <a:spLocks noGrp="1" noChangeArrowheads="1"/>
          </p:cNvSpPr>
          <p:nvPr>
            <p:ph idx="1"/>
          </p:nvPr>
        </p:nvSpPr>
        <p:spPr>
          <a:xfrm>
            <a:off x="4536886" y="802638"/>
            <a:ext cx="4056522" cy="5252722"/>
          </a:xfrm>
        </p:spPr>
        <p:txBody>
          <a:bodyPr anchor="ctr">
            <a:normAutofit/>
          </a:bodyPr>
          <a:lstStyle/>
          <a:p>
            <a:pPr eaLnBrk="1" hangingPunct="1">
              <a:buFontTx/>
              <a:buNone/>
            </a:pPr>
            <a:r>
              <a:rPr lang="en-US" sz="1900" u="sng" dirty="0">
                <a:solidFill>
                  <a:schemeClr val="bg1"/>
                </a:solidFill>
                <a:cs typeface="Arial" pitchFamily="34" charset="0"/>
              </a:rPr>
              <a:t>C</a:t>
            </a:r>
            <a:r>
              <a:rPr lang="en-US" sz="1900" i="1" u="sng" dirty="0">
                <a:solidFill>
                  <a:schemeClr val="bg1"/>
                </a:solidFill>
                <a:cs typeface="Arial" pitchFamily="34" charset="0"/>
              </a:rPr>
              <a:t>ount</a:t>
            </a:r>
            <a:endParaRPr lang="en-US" sz="1900" dirty="0">
              <a:solidFill>
                <a:schemeClr val="bg1"/>
              </a:solidFill>
              <a:cs typeface="Arial" pitchFamily="34" charset="0"/>
            </a:endParaRPr>
          </a:p>
          <a:p>
            <a:pPr eaLnBrk="1" hangingPunct="1">
              <a:buFontTx/>
              <a:buNone/>
            </a:pPr>
            <a:r>
              <a:rPr lang="en-US" sz="1900" dirty="0">
                <a:solidFill>
                  <a:schemeClr val="bg1"/>
                </a:solidFill>
                <a:cs typeface="Arial" pitchFamily="34" charset="0"/>
              </a:rPr>
              <a:t>			No. new</a:t>
            </a:r>
          </a:p>
          <a:p>
            <a:pPr eaLnBrk="1" hangingPunct="1">
              <a:buFontTx/>
              <a:buNone/>
            </a:pPr>
            <a:r>
              <a:rPr lang="en-US" sz="1900" dirty="0">
                <a:solidFill>
                  <a:schemeClr val="bg1"/>
                </a:solidFill>
                <a:cs typeface="Arial" pitchFamily="34" charset="0"/>
              </a:rPr>
              <a:t>			AIDS</a:t>
            </a:r>
          </a:p>
          <a:p>
            <a:pPr eaLnBrk="1" hangingPunct="1">
              <a:buFontTx/>
              <a:buNone/>
            </a:pPr>
            <a:r>
              <a:rPr lang="en-US" sz="1900" dirty="0">
                <a:solidFill>
                  <a:schemeClr val="bg1"/>
                </a:solidFill>
                <a:cs typeface="Arial" pitchFamily="34" charset="0"/>
              </a:rPr>
              <a:t>			</a:t>
            </a:r>
            <a:r>
              <a:rPr lang="en-US" sz="1900" u="sng" dirty="0">
                <a:solidFill>
                  <a:schemeClr val="bg1"/>
                </a:solidFill>
                <a:cs typeface="Arial" pitchFamily="34" charset="0"/>
              </a:rPr>
              <a:t>cases</a:t>
            </a:r>
            <a:r>
              <a:rPr lang="en-US" sz="1900" dirty="0">
                <a:solidFill>
                  <a:schemeClr val="bg1"/>
                </a:solidFill>
                <a:cs typeface="Arial" pitchFamily="34" charset="0"/>
              </a:rPr>
              <a:t>	</a:t>
            </a:r>
            <a:r>
              <a:rPr lang="en-US" sz="1900" u="sng" dirty="0">
                <a:solidFill>
                  <a:schemeClr val="bg1"/>
                </a:solidFill>
                <a:cs typeface="Arial" pitchFamily="34" charset="0"/>
              </a:rPr>
              <a:t>Year</a:t>
            </a:r>
            <a:r>
              <a:rPr lang="en-US" sz="1900" dirty="0">
                <a:solidFill>
                  <a:schemeClr val="bg1"/>
                </a:solidFill>
                <a:cs typeface="Arial" pitchFamily="34" charset="0"/>
              </a:rPr>
              <a:t>	</a:t>
            </a:r>
            <a:r>
              <a:rPr lang="en-US" sz="1900" u="sng" dirty="0">
                <a:solidFill>
                  <a:schemeClr val="bg1"/>
                </a:solidFill>
                <a:cs typeface="Arial" pitchFamily="34" charset="0"/>
              </a:rPr>
              <a:t>Population</a:t>
            </a:r>
            <a:endParaRPr lang="en-US" sz="1900" dirty="0">
              <a:solidFill>
                <a:schemeClr val="bg1"/>
              </a:solidFill>
              <a:cs typeface="Arial" pitchFamily="34" charset="0"/>
            </a:endParaRPr>
          </a:p>
          <a:p>
            <a:pPr eaLnBrk="1" hangingPunct="1">
              <a:buFontTx/>
              <a:buNone/>
            </a:pPr>
            <a:r>
              <a:rPr lang="en-US" sz="1900" dirty="0">
                <a:solidFill>
                  <a:schemeClr val="bg1"/>
                </a:solidFill>
                <a:cs typeface="Arial" pitchFamily="34" charset="0"/>
              </a:rPr>
              <a:t>City A	58		1990	25,000</a:t>
            </a:r>
          </a:p>
          <a:p>
            <a:pPr eaLnBrk="1" hangingPunct="1">
              <a:buFontTx/>
              <a:buNone/>
            </a:pPr>
            <a:r>
              <a:rPr lang="en-US" sz="1900" dirty="0">
                <a:solidFill>
                  <a:schemeClr val="bg1"/>
                </a:solidFill>
                <a:cs typeface="Arial" pitchFamily="34" charset="0"/>
              </a:rPr>
              <a:t>City B	35		1989-90	 7,000 </a:t>
            </a:r>
          </a:p>
          <a:p>
            <a:pPr eaLnBrk="1" hangingPunct="1">
              <a:buFontTx/>
              <a:buNone/>
            </a:pPr>
            <a:r>
              <a:rPr lang="en-US" sz="1900" u="sng" dirty="0">
                <a:solidFill>
                  <a:schemeClr val="bg1"/>
                </a:solidFill>
                <a:cs typeface="Arial" pitchFamily="34" charset="0"/>
              </a:rPr>
              <a:t>D</a:t>
            </a:r>
            <a:r>
              <a:rPr lang="en-US" sz="1900" i="1" u="sng" dirty="0">
                <a:solidFill>
                  <a:schemeClr val="bg1"/>
                </a:solidFill>
                <a:cs typeface="Arial" pitchFamily="34" charset="0"/>
              </a:rPr>
              <a:t>ivide</a:t>
            </a:r>
            <a:r>
              <a:rPr lang="en-US" sz="1900" dirty="0">
                <a:solidFill>
                  <a:schemeClr val="bg1"/>
                </a:solidFill>
                <a:cs typeface="Arial" pitchFamily="34" charset="0"/>
              </a:rPr>
              <a:t>	</a:t>
            </a:r>
          </a:p>
          <a:p>
            <a:pPr eaLnBrk="1" hangingPunct="1">
              <a:buFontTx/>
              <a:buNone/>
            </a:pPr>
            <a:r>
              <a:rPr lang="en-US" sz="1900" dirty="0">
                <a:solidFill>
                  <a:schemeClr val="bg1"/>
                </a:solidFill>
                <a:cs typeface="Arial" pitchFamily="34" charset="0"/>
              </a:rPr>
              <a:t>	City A:	(58/25,000)/ 1 year</a:t>
            </a:r>
          </a:p>
          <a:p>
            <a:pPr eaLnBrk="1" hangingPunct="1">
              <a:buFontTx/>
              <a:buNone/>
            </a:pPr>
            <a:r>
              <a:rPr lang="en-US" sz="1900" dirty="0">
                <a:solidFill>
                  <a:schemeClr val="bg1"/>
                </a:solidFill>
                <a:cs typeface="Arial" pitchFamily="34" charset="0"/>
              </a:rPr>
              <a:t>	City B:	 (35/7,000)/ 2 years</a:t>
            </a:r>
          </a:p>
          <a:p>
            <a:pPr eaLnBrk="1" hangingPunct="1">
              <a:buFontTx/>
              <a:buNone/>
            </a:pPr>
            <a:r>
              <a:rPr lang="en-US" sz="1900" u="sng" dirty="0">
                <a:solidFill>
                  <a:schemeClr val="bg1"/>
                </a:solidFill>
                <a:cs typeface="Arial" pitchFamily="34" charset="0"/>
              </a:rPr>
              <a:t>C</a:t>
            </a:r>
            <a:r>
              <a:rPr lang="en-US" sz="1900" i="1" u="sng" dirty="0">
                <a:solidFill>
                  <a:schemeClr val="bg1"/>
                </a:solidFill>
                <a:cs typeface="Arial" pitchFamily="34" charset="0"/>
              </a:rPr>
              <a:t>ompare</a:t>
            </a:r>
            <a:r>
              <a:rPr lang="en-US" sz="1900" dirty="0">
                <a:solidFill>
                  <a:schemeClr val="bg1"/>
                </a:solidFill>
                <a:cs typeface="Arial" pitchFamily="34" charset="0"/>
              </a:rPr>
              <a:t>	</a:t>
            </a:r>
          </a:p>
          <a:p>
            <a:pPr eaLnBrk="1" hangingPunct="1">
              <a:buFontTx/>
              <a:buNone/>
            </a:pPr>
            <a:r>
              <a:rPr lang="en-US" sz="1900" dirty="0">
                <a:solidFill>
                  <a:schemeClr val="bg1"/>
                </a:solidFill>
                <a:cs typeface="Arial" pitchFamily="34" charset="0"/>
              </a:rPr>
              <a:t>	City A:	232/100,000 per year</a:t>
            </a:r>
          </a:p>
          <a:p>
            <a:pPr eaLnBrk="1" hangingPunct="1">
              <a:buFontTx/>
              <a:buNone/>
            </a:pPr>
            <a:r>
              <a:rPr lang="en-US" sz="1900" dirty="0">
                <a:solidFill>
                  <a:schemeClr val="bg1"/>
                </a:solidFill>
                <a:cs typeface="Arial" pitchFamily="34" charset="0"/>
              </a:rPr>
              <a:t>	City B:	250/100,000 per year</a:t>
            </a:r>
            <a:r>
              <a:rPr lang="en-US" sz="1900" dirty="0">
                <a:solidFill>
                  <a:schemeClr val="bg1"/>
                </a:solidFill>
              </a:rPr>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Freeform 1026"/>
          <p:cNvSpPr>
            <a:spLocks/>
          </p:cNvSpPr>
          <p:nvPr/>
        </p:nvSpPr>
        <p:spPr bwMode="auto">
          <a:xfrm>
            <a:off x="1581150" y="1812925"/>
            <a:ext cx="414338" cy="839788"/>
          </a:xfrm>
          <a:custGeom>
            <a:avLst/>
            <a:gdLst>
              <a:gd name="T0" fmla="*/ 2147483647 w 781"/>
              <a:gd name="T1" fmla="*/ 1333724102 h 1587"/>
              <a:gd name="T2" fmla="*/ 2147483647 w 781"/>
              <a:gd name="T3" fmla="*/ 2147483647 h 1587"/>
              <a:gd name="T4" fmla="*/ 2147483647 w 781"/>
              <a:gd name="T5" fmla="*/ 2147483647 h 1587"/>
              <a:gd name="T6" fmla="*/ 2147483647 w 781"/>
              <a:gd name="T7" fmla="*/ 2147483647 h 1587"/>
              <a:gd name="T8" fmla="*/ 2147483647 w 781"/>
              <a:gd name="T9" fmla="*/ 2147483647 h 1587"/>
              <a:gd name="T10" fmla="*/ 2147483647 w 781"/>
              <a:gd name="T11" fmla="*/ 2147483647 h 1587"/>
              <a:gd name="T12" fmla="*/ 2147483647 w 781"/>
              <a:gd name="T13" fmla="*/ 2147483647 h 1587"/>
              <a:gd name="T14" fmla="*/ 2147483647 w 781"/>
              <a:gd name="T15" fmla="*/ 2147483647 h 1587"/>
              <a:gd name="T16" fmla="*/ 2147483647 w 781"/>
              <a:gd name="T17" fmla="*/ 2147483647 h 1587"/>
              <a:gd name="T18" fmla="*/ 2147483647 w 781"/>
              <a:gd name="T19" fmla="*/ 2147483647 h 1587"/>
              <a:gd name="T20" fmla="*/ 2147483647 w 781"/>
              <a:gd name="T21" fmla="*/ 2147483647 h 1587"/>
              <a:gd name="T22" fmla="*/ 2147483647 w 781"/>
              <a:gd name="T23" fmla="*/ 2147483647 h 1587"/>
              <a:gd name="T24" fmla="*/ 2147483647 w 781"/>
              <a:gd name="T25" fmla="*/ 2147483647 h 1587"/>
              <a:gd name="T26" fmla="*/ 2147483647 w 781"/>
              <a:gd name="T27" fmla="*/ 2147483647 h 1587"/>
              <a:gd name="T28" fmla="*/ 2147483647 w 781"/>
              <a:gd name="T29" fmla="*/ 2147483647 h 1587"/>
              <a:gd name="T30" fmla="*/ 2147483647 w 781"/>
              <a:gd name="T31" fmla="*/ 2147483647 h 1587"/>
              <a:gd name="T32" fmla="*/ 2147483647 w 781"/>
              <a:gd name="T33" fmla="*/ 2147483647 h 1587"/>
              <a:gd name="T34" fmla="*/ 2147483647 w 781"/>
              <a:gd name="T35" fmla="*/ 2147483647 h 1587"/>
              <a:gd name="T36" fmla="*/ 2147483647 w 781"/>
              <a:gd name="T37" fmla="*/ 2147483647 h 1587"/>
              <a:gd name="T38" fmla="*/ 2147483647 w 781"/>
              <a:gd name="T39" fmla="*/ 2147483647 h 1587"/>
              <a:gd name="T40" fmla="*/ 2147483647 w 781"/>
              <a:gd name="T41" fmla="*/ 2147483647 h 1587"/>
              <a:gd name="T42" fmla="*/ 2147483647 w 781"/>
              <a:gd name="T43" fmla="*/ 2147483647 h 1587"/>
              <a:gd name="T44" fmla="*/ 2147483647 w 781"/>
              <a:gd name="T45" fmla="*/ 2147483647 h 1587"/>
              <a:gd name="T46" fmla="*/ 2147483647 w 781"/>
              <a:gd name="T47" fmla="*/ 2147483647 h 1587"/>
              <a:gd name="T48" fmla="*/ 2147483647 w 781"/>
              <a:gd name="T49" fmla="*/ 2147483647 h 1587"/>
              <a:gd name="T50" fmla="*/ 2147483647 w 781"/>
              <a:gd name="T51" fmla="*/ 2147483647 h 1587"/>
              <a:gd name="T52" fmla="*/ 2147483647 w 781"/>
              <a:gd name="T53" fmla="*/ 2147483647 h 1587"/>
              <a:gd name="T54" fmla="*/ 2147483647 w 781"/>
              <a:gd name="T55" fmla="*/ 2147483647 h 1587"/>
              <a:gd name="T56" fmla="*/ 2147483647 w 781"/>
              <a:gd name="T57" fmla="*/ 2147483647 h 1587"/>
              <a:gd name="T58" fmla="*/ 2147483647 w 781"/>
              <a:gd name="T59" fmla="*/ 2147483647 h 1587"/>
              <a:gd name="T60" fmla="*/ 2147483647 w 781"/>
              <a:gd name="T61" fmla="*/ 2147483647 h 1587"/>
              <a:gd name="T62" fmla="*/ 2147483647 w 781"/>
              <a:gd name="T63" fmla="*/ 2147483647 h 1587"/>
              <a:gd name="T64" fmla="*/ 2147483647 w 781"/>
              <a:gd name="T65" fmla="*/ 2147483647 h 1587"/>
              <a:gd name="T66" fmla="*/ 2147483647 w 781"/>
              <a:gd name="T67" fmla="*/ 2147483647 h 1587"/>
              <a:gd name="T68" fmla="*/ 2147483647 w 781"/>
              <a:gd name="T69" fmla="*/ 2147483647 h 1587"/>
              <a:gd name="T70" fmla="*/ 2147483647 w 781"/>
              <a:gd name="T71" fmla="*/ 2147483647 h 1587"/>
              <a:gd name="T72" fmla="*/ 2147483647 w 781"/>
              <a:gd name="T73" fmla="*/ 2147483647 h 1587"/>
              <a:gd name="T74" fmla="*/ 2147483647 w 781"/>
              <a:gd name="T75" fmla="*/ 2147483647 h 1587"/>
              <a:gd name="T76" fmla="*/ 2147483647 w 781"/>
              <a:gd name="T77" fmla="*/ 2147483647 h 1587"/>
              <a:gd name="T78" fmla="*/ 2147483647 w 781"/>
              <a:gd name="T79" fmla="*/ 2147483647 h 1587"/>
              <a:gd name="T80" fmla="*/ 2147483647 w 781"/>
              <a:gd name="T81" fmla="*/ 2147483647 h 1587"/>
              <a:gd name="T82" fmla="*/ 2147483647 w 781"/>
              <a:gd name="T83" fmla="*/ 2147483647 h 1587"/>
              <a:gd name="T84" fmla="*/ 2147483647 w 781"/>
              <a:gd name="T85" fmla="*/ 2147483647 h 1587"/>
              <a:gd name="T86" fmla="*/ 2147483647 w 781"/>
              <a:gd name="T87" fmla="*/ 2147483647 h 1587"/>
              <a:gd name="T88" fmla="*/ 2147483647 w 781"/>
              <a:gd name="T89" fmla="*/ 2147483647 h 1587"/>
              <a:gd name="T90" fmla="*/ 2147483647 w 781"/>
              <a:gd name="T91" fmla="*/ 2147483647 h 1587"/>
              <a:gd name="T92" fmla="*/ 2147483647 w 781"/>
              <a:gd name="T93" fmla="*/ 2147483647 h 1587"/>
              <a:gd name="T94" fmla="*/ 2147483647 w 781"/>
              <a:gd name="T95" fmla="*/ 2147483647 h 1587"/>
              <a:gd name="T96" fmla="*/ 1791736509 w 781"/>
              <a:gd name="T97" fmla="*/ 2147483647 h 1587"/>
              <a:gd name="T98" fmla="*/ 746697556 w 781"/>
              <a:gd name="T99" fmla="*/ 2147483647 h 1587"/>
              <a:gd name="T100" fmla="*/ 149451876 w 781"/>
              <a:gd name="T101" fmla="*/ 2147483647 h 1587"/>
              <a:gd name="T102" fmla="*/ 2147483647 w 781"/>
              <a:gd name="T103" fmla="*/ 2147483647 h 1587"/>
              <a:gd name="T104" fmla="*/ 2147483647 w 781"/>
              <a:gd name="T105" fmla="*/ 2147483647 h 1587"/>
              <a:gd name="T106" fmla="*/ 2147483647 w 781"/>
              <a:gd name="T107" fmla="*/ 1778112184 h 1587"/>
              <a:gd name="T108" fmla="*/ 2147483647 w 781"/>
              <a:gd name="T109" fmla="*/ 0 h 15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1" h="1587">
                <a:moveTo>
                  <a:pt x="595" y="0"/>
                </a:moveTo>
                <a:lnTo>
                  <a:pt x="608" y="2"/>
                </a:lnTo>
                <a:lnTo>
                  <a:pt x="621" y="9"/>
                </a:lnTo>
                <a:lnTo>
                  <a:pt x="630" y="16"/>
                </a:lnTo>
                <a:lnTo>
                  <a:pt x="644" y="30"/>
                </a:lnTo>
                <a:lnTo>
                  <a:pt x="650" y="38"/>
                </a:lnTo>
                <a:lnTo>
                  <a:pt x="657" y="47"/>
                </a:lnTo>
                <a:lnTo>
                  <a:pt x="658" y="51"/>
                </a:lnTo>
                <a:lnTo>
                  <a:pt x="662" y="59"/>
                </a:lnTo>
                <a:lnTo>
                  <a:pt x="669" y="74"/>
                </a:lnTo>
                <a:lnTo>
                  <a:pt x="781" y="655"/>
                </a:lnTo>
                <a:lnTo>
                  <a:pt x="781" y="659"/>
                </a:lnTo>
                <a:lnTo>
                  <a:pt x="779" y="666"/>
                </a:lnTo>
                <a:lnTo>
                  <a:pt x="778" y="670"/>
                </a:lnTo>
                <a:lnTo>
                  <a:pt x="777" y="674"/>
                </a:lnTo>
                <a:lnTo>
                  <a:pt x="775" y="680"/>
                </a:lnTo>
                <a:lnTo>
                  <a:pt x="773" y="684"/>
                </a:lnTo>
                <a:lnTo>
                  <a:pt x="770" y="688"/>
                </a:lnTo>
                <a:lnTo>
                  <a:pt x="768" y="692"/>
                </a:lnTo>
                <a:lnTo>
                  <a:pt x="764" y="696"/>
                </a:lnTo>
                <a:lnTo>
                  <a:pt x="760" y="699"/>
                </a:lnTo>
                <a:lnTo>
                  <a:pt x="756" y="702"/>
                </a:lnTo>
                <a:lnTo>
                  <a:pt x="752" y="704"/>
                </a:lnTo>
                <a:lnTo>
                  <a:pt x="748" y="707"/>
                </a:lnTo>
                <a:lnTo>
                  <a:pt x="744" y="710"/>
                </a:lnTo>
                <a:lnTo>
                  <a:pt x="738" y="711"/>
                </a:lnTo>
                <a:lnTo>
                  <a:pt x="734" y="713"/>
                </a:lnTo>
                <a:lnTo>
                  <a:pt x="728" y="713"/>
                </a:lnTo>
                <a:lnTo>
                  <a:pt x="724" y="713"/>
                </a:lnTo>
                <a:lnTo>
                  <a:pt x="719" y="713"/>
                </a:lnTo>
                <a:lnTo>
                  <a:pt x="715" y="713"/>
                </a:lnTo>
                <a:lnTo>
                  <a:pt x="709" y="711"/>
                </a:lnTo>
                <a:lnTo>
                  <a:pt x="705" y="710"/>
                </a:lnTo>
                <a:lnTo>
                  <a:pt x="699" y="707"/>
                </a:lnTo>
                <a:lnTo>
                  <a:pt x="695" y="704"/>
                </a:lnTo>
                <a:lnTo>
                  <a:pt x="691" y="702"/>
                </a:lnTo>
                <a:lnTo>
                  <a:pt x="688" y="699"/>
                </a:lnTo>
                <a:lnTo>
                  <a:pt x="684" y="696"/>
                </a:lnTo>
                <a:lnTo>
                  <a:pt x="681" y="692"/>
                </a:lnTo>
                <a:lnTo>
                  <a:pt x="677" y="688"/>
                </a:lnTo>
                <a:lnTo>
                  <a:pt x="675" y="684"/>
                </a:lnTo>
                <a:lnTo>
                  <a:pt x="673" y="680"/>
                </a:lnTo>
                <a:lnTo>
                  <a:pt x="672" y="674"/>
                </a:lnTo>
                <a:lnTo>
                  <a:pt x="670" y="670"/>
                </a:lnTo>
                <a:lnTo>
                  <a:pt x="666" y="655"/>
                </a:lnTo>
                <a:lnTo>
                  <a:pt x="578" y="244"/>
                </a:lnTo>
                <a:lnTo>
                  <a:pt x="578" y="1517"/>
                </a:lnTo>
                <a:lnTo>
                  <a:pt x="577" y="1524"/>
                </a:lnTo>
                <a:lnTo>
                  <a:pt x="575" y="1529"/>
                </a:lnTo>
                <a:lnTo>
                  <a:pt x="572" y="1536"/>
                </a:lnTo>
                <a:lnTo>
                  <a:pt x="570" y="1542"/>
                </a:lnTo>
                <a:lnTo>
                  <a:pt x="567" y="1549"/>
                </a:lnTo>
                <a:lnTo>
                  <a:pt x="563" y="1554"/>
                </a:lnTo>
                <a:lnTo>
                  <a:pt x="559" y="1560"/>
                </a:lnTo>
                <a:lnTo>
                  <a:pt x="555" y="1564"/>
                </a:lnTo>
                <a:lnTo>
                  <a:pt x="550" y="1569"/>
                </a:lnTo>
                <a:lnTo>
                  <a:pt x="545" y="1573"/>
                </a:lnTo>
                <a:lnTo>
                  <a:pt x="539" y="1576"/>
                </a:lnTo>
                <a:lnTo>
                  <a:pt x="534" y="1579"/>
                </a:lnTo>
                <a:lnTo>
                  <a:pt x="527" y="1582"/>
                </a:lnTo>
                <a:lnTo>
                  <a:pt x="521" y="1584"/>
                </a:lnTo>
                <a:lnTo>
                  <a:pt x="516" y="1586"/>
                </a:lnTo>
                <a:lnTo>
                  <a:pt x="509" y="1587"/>
                </a:lnTo>
                <a:lnTo>
                  <a:pt x="502" y="1587"/>
                </a:lnTo>
                <a:lnTo>
                  <a:pt x="497" y="1587"/>
                </a:lnTo>
                <a:lnTo>
                  <a:pt x="490" y="1586"/>
                </a:lnTo>
                <a:lnTo>
                  <a:pt x="483" y="1584"/>
                </a:lnTo>
                <a:lnTo>
                  <a:pt x="477" y="1582"/>
                </a:lnTo>
                <a:lnTo>
                  <a:pt x="472" y="1579"/>
                </a:lnTo>
                <a:lnTo>
                  <a:pt x="466" y="1576"/>
                </a:lnTo>
                <a:lnTo>
                  <a:pt x="461" y="1573"/>
                </a:lnTo>
                <a:lnTo>
                  <a:pt x="455" y="1569"/>
                </a:lnTo>
                <a:lnTo>
                  <a:pt x="450" y="1564"/>
                </a:lnTo>
                <a:lnTo>
                  <a:pt x="446" y="1560"/>
                </a:lnTo>
                <a:lnTo>
                  <a:pt x="441" y="1554"/>
                </a:lnTo>
                <a:lnTo>
                  <a:pt x="439" y="1549"/>
                </a:lnTo>
                <a:lnTo>
                  <a:pt x="436" y="1543"/>
                </a:lnTo>
                <a:lnTo>
                  <a:pt x="434" y="1536"/>
                </a:lnTo>
                <a:lnTo>
                  <a:pt x="433" y="1529"/>
                </a:lnTo>
                <a:lnTo>
                  <a:pt x="432" y="1524"/>
                </a:lnTo>
                <a:lnTo>
                  <a:pt x="432" y="1517"/>
                </a:lnTo>
                <a:lnTo>
                  <a:pt x="430" y="1503"/>
                </a:lnTo>
                <a:lnTo>
                  <a:pt x="390" y="867"/>
                </a:lnTo>
                <a:lnTo>
                  <a:pt x="390" y="864"/>
                </a:lnTo>
                <a:lnTo>
                  <a:pt x="352" y="1493"/>
                </a:lnTo>
                <a:lnTo>
                  <a:pt x="350" y="1511"/>
                </a:lnTo>
                <a:lnTo>
                  <a:pt x="350" y="1517"/>
                </a:lnTo>
                <a:lnTo>
                  <a:pt x="349" y="1524"/>
                </a:lnTo>
                <a:lnTo>
                  <a:pt x="346" y="1529"/>
                </a:lnTo>
                <a:lnTo>
                  <a:pt x="345" y="1536"/>
                </a:lnTo>
                <a:lnTo>
                  <a:pt x="341" y="1542"/>
                </a:lnTo>
                <a:lnTo>
                  <a:pt x="338" y="1547"/>
                </a:lnTo>
                <a:lnTo>
                  <a:pt x="334" y="1553"/>
                </a:lnTo>
                <a:lnTo>
                  <a:pt x="330" y="1558"/>
                </a:lnTo>
                <a:lnTo>
                  <a:pt x="324" y="1562"/>
                </a:lnTo>
                <a:lnTo>
                  <a:pt x="320" y="1566"/>
                </a:lnTo>
                <a:lnTo>
                  <a:pt x="314" y="1569"/>
                </a:lnTo>
                <a:lnTo>
                  <a:pt x="309" y="1573"/>
                </a:lnTo>
                <a:lnTo>
                  <a:pt x="303" y="1576"/>
                </a:lnTo>
                <a:lnTo>
                  <a:pt x="297" y="1578"/>
                </a:lnTo>
                <a:lnTo>
                  <a:pt x="291" y="1579"/>
                </a:lnTo>
                <a:lnTo>
                  <a:pt x="284" y="1580"/>
                </a:lnTo>
                <a:lnTo>
                  <a:pt x="279" y="1580"/>
                </a:lnTo>
                <a:lnTo>
                  <a:pt x="272" y="1580"/>
                </a:lnTo>
                <a:lnTo>
                  <a:pt x="265" y="1579"/>
                </a:lnTo>
                <a:lnTo>
                  <a:pt x="259" y="1578"/>
                </a:lnTo>
                <a:lnTo>
                  <a:pt x="252" y="1576"/>
                </a:lnTo>
                <a:lnTo>
                  <a:pt x="247" y="1573"/>
                </a:lnTo>
                <a:lnTo>
                  <a:pt x="241" y="1569"/>
                </a:lnTo>
                <a:lnTo>
                  <a:pt x="236" y="1566"/>
                </a:lnTo>
                <a:lnTo>
                  <a:pt x="232" y="1562"/>
                </a:lnTo>
                <a:lnTo>
                  <a:pt x="226" y="1558"/>
                </a:lnTo>
                <a:lnTo>
                  <a:pt x="222" y="1553"/>
                </a:lnTo>
                <a:lnTo>
                  <a:pt x="218" y="1547"/>
                </a:lnTo>
                <a:lnTo>
                  <a:pt x="214" y="1542"/>
                </a:lnTo>
                <a:lnTo>
                  <a:pt x="211" y="1536"/>
                </a:lnTo>
                <a:lnTo>
                  <a:pt x="208" y="1531"/>
                </a:lnTo>
                <a:lnTo>
                  <a:pt x="207" y="1522"/>
                </a:lnTo>
                <a:lnTo>
                  <a:pt x="207" y="1517"/>
                </a:lnTo>
                <a:lnTo>
                  <a:pt x="207" y="238"/>
                </a:lnTo>
                <a:lnTo>
                  <a:pt x="114" y="648"/>
                </a:lnTo>
                <a:lnTo>
                  <a:pt x="112" y="663"/>
                </a:lnTo>
                <a:lnTo>
                  <a:pt x="110" y="669"/>
                </a:lnTo>
                <a:lnTo>
                  <a:pt x="108" y="673"/>
                </a:lnTo>
                <a:lnTo>
                  <a:pt x="106" y="677"/>
                </a:lnTo>
                <a:lnTo>
                  <a:pt x="102" y="681"/>
                </a:lnTo>
                <a:lnTo>
                  <a:pt x="99" y="685"/>
                </a:lnTo>
                <a:lnTo>
                  <a:pt x="96" y="689"/>
                </a:lnTo>
                <a:lnTo>
                  <a:pt x="92" y="693"/>
                </a:lnTo>
                <a:lnTo>
                  <a:pt x="88" y="696"/>
                </a:lnTo>
                <a:lnTo>
                  <a:pt x="84" y="699"/>
                </a:lnTo>
                <a:lnTo>
                  <a:pt x="80" y="700"/>
                </a:lnTo>
                <a:lnTo>
                  <a:pt x="76" y="703"/>
                </a:lnTo>
                <a:lnTo>
                  <a:pt x="72" y="704"/>
                </a:lnTo>
                <a:lnTo>
                  <a:pt x="66" y="706"/>
                </a:lnTo>
                <a:lnTo>
                  <a:pt x="62" y="706"/>
                </a:lnTo>
                <a:lnTo>
                  <a:pt x="56" y="707"/>
                </a:lnTo>
                <a:lnTo>
                  <a:pt x="51" y="706"/>
                </a:lnTo>
                <a:lnTo>
                  <a:pt x="47" y="706"/>
                </a:lnTo>
                <a:lnTo>
                  <a:pt x="41" y="704"/>
                </a:lnTo>
                <a:lnTo>
                  <a:pt x="37" y="703"/>
                </a:lnTo>
                <a:lnTo>
                  <a:pt x="33" y="700"/>
                </a:lnTo>
                <a:lnTo>
                  <a:pt x="28" y="699"/>
                </a:lnTo>
                <a:lnTo>
                  <a:pt x="23" y="696"/>
                </a:lnTo>
                <a:lnTo>
                  <a:pt x="21" y="693"/>
                </a:lnTo>
                <a:lnTo>
                  <a:pt x="16" y="689"/>
                </a:lnTo>
                <a:lnTo>
                  <a:pt x="12" y="685"/>
                </a:lnTo>
                <a:lnTo>
                  <a:pt x="11" y="681"/>
                </a:lnTo>
                <a:lnTo>
                  <a:pt x="7" y="677"/>
                </a:lnTo>
                <a:lnTo>
                  <a:pt x="5" y="673"/>
                </a:lnTo>
                <a:lnTo>
                  <a:pt x="3" y="669"/>
                </a:lnTo>
                <a:lnTo>
                  <a:pt x="3" y="663"/>
                </a:lnTo>
                <a:lnTo>
                  <a:pt x="1" y="659"/>
                </a:lnTo>
                <a:lnTo>
                  <a:pt x="0" y="653"/>
                </a:lnTo>
                <a:lnTo>
                  <a:pt x="1" y="648"/>
                </a:lnTo>
                <a:lnTo>
                  <a:pt x="112" y="67"/>
                </a:lnTo>
                <a:lnTo>
                  <a:pt x="117" y="54"/>
                </a:lnTo>
                <a:lnTo>
                  <a:pt x="123" y="44"/>
                </a:lnTo>
                <a:lnTo>
                  <a:pt x="125" y="40"/>
                </a:lnTo>
                <a:lnTo>
                  <a:pt x="130" y="31"/>
                </a:lnTo>
                <a:lnTo>
                  <a:pt x="136" y="25"/>
                </a:lnTo>
                <a:lnTo>
                  <a:pt x="152" y="12"/>
                </a:lnTo>
                <a:lnTo>
                  <a:pt x="161" y="5"/>
                </a:lnTo>
                <a:lnTo>
                  <a:pt x="174" y="1"/>
                </a:lnTo>
                <a:lnTo>
                  <a:pt x="185" y="0"/>
                </a:lnTo>
                <a:lnTo>
                  <a:pt x="595" y="0"/>
                </a:lnTo>
                <a:close/>
              </a:path>
            </a:pathLst>
          </a:custGeom>
          <a:solidFill>
            <a:schemeClr val="accent2"/>
          </a:solidFill>
          <a:ln w="0">
            <a:solidFill>
              <a:srgbClr val="000000"/>
            </a:solidFill>
            <a:round/>
            <a:headEnd/>
            <a:tailEnd/>
          </a:ln>
        </p:spPr>
        <p:txBody>
          <a:bodyPr/>
          <a:lstStyle/>
          <a:p>
            <a:endParaRPr lang="en-US"/>
          </a:p>
        </p:txBody>
      </p:sp>
      <p:sp>
        <p:nvSpPr>
          <p:cNvPr id="10243" name="Freeform 1027"/>
          <p:cNvSpPr>
            <a:spLocks/>
          </p:cNvSpPr>
          <p:nvPr/>
        </p:nvSpPr>
        <p:spPr bwMode="auto">
          <a:xfrm>
            <a:off x="1700213" y="1622425"/>
            <a:ext cx="168275" cy="169863"/>
          </a:xfrm>
          <a:custGeom>
            <a:avLst/>
            <a:gdLst>
              <a:gd name="T0" fmla="*/ 2147483647 w 317"/>
              <a:gd name="T1" fmla="*/ 2147483647 h 323"/>
              <a:gd name="T2" fmla="*/ 2147483647 w 317"/>
              <a:gd name="T3" fmla="*/ 2147483647 h 323"/>
              <a:gd name="T4" fmla="*/ 2147483647 w 317"/>
              <a:gd name="T5" fmla="*/ 2147483647 h 323"/>
              <a:gd name="T6" fmla="*/ 2147483647 w 317"/>
              <a:gd name="T7" fmla="*/ 1890854438 h 323"/>
              <a:gd name="T8" fmla="*/ 2147483647 w 317"/>
              <a:gd name="T9" fmla="*/ 0 h 323"/>
              <a:gd name="T10" fmla="*/ 2147483647 w 317"/>
              <a:gd name="T11" fmla="*/ 1890854438 h 323"/>
              <a:gd name="T12" fmla="*/ 2147483647 w 317"/>
              <a:gd name="T13" fmla="*/ 2147483647 h 323"/>
              <a:gd name="T14" fmla="*/ 1794981993 w 317"/>
              <a:gd name="T15" fmla="*/ 2147483647 h 323"/>
              <a:gd name="T16" fmla="*/ 0 w 317"/>
              <a:gd name="T17" fmla="*/ 2147483647 h 323"/>
              <a:gd name="T18" fmla="*/ 1794981993 w 317"/>
              <a:gd name="T19" fmla="*/ 2147483647 h 323"/>
              <a:gd name="T20" fmla="*/ 2147483647 w 317"/>
              <a:gd name="T21" fmla="*/ 2147483647 h 323"/>
              <a:gd name="T22" fmla="*/ 2147483647 w 317"/>
              <a:gd name="T23" fmla="*/ 2147483647 h 323"/>
              <a:gd name="T24" fmla="*/ 2147483647 w 317"/>
              <a:gd name="T25" fmla="*/ 2147483647 h 323"/>
              <a:gd name="T26" fmla="*/ 2147483647 w 317"/>
              <a:gd name="T27" fmla="*/ 2147483647 h 323"/>
              <a:gd name="T28" fmla="*/ 2147483647 w 317"/>
              <a:gd name="T29" fmla="*/ 2147483647 h 323"/>
              <a:gd name="T30" fmla="*/ 2147483647 w 317"/>
              <a:gd name="T31" fmla="*/ 2147483647 h 323"/>
              <a:gd name="T32" fmla="*/ 2147483647 w 317"/>
              <a:gd name="T33" fmla="*/ 2147483647 h 3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7" h="323">
                <a:moveTo>
                  <a:pt x="317" y="162"/>
                </a:moveTo>
                <a:lnTo>
                  <a:pt x="305" y="98"/>
                </a:lnTo>
                <a:lnTo>
                  <a:pt x="270" y="47"/>
                </a:lnTo>
                <a:lnTo>
                  <a:pt x="221" y="13"/>
                </a:lnTo>
                <a:lnTo>
                  <a:pt x="158" y="0"/>
                </a:lnTo>
                <a:lnTo>
                  <a:pt x="96" y="13"/>
                </a:lnTo>
                <a:lnTo>
                  <a:pt x="47" y="47"/>
                </a:lnTo>
                <a:lnTo>
                  <a:pt x="12" y="98"/>
                </a:lnTo>
                <a:lnTo>
                  <a:pt x="0" y="162"/>
                </a:lnTo>
                <a:lnTo>
                  <a:pt x="12" y="225"/>
                </a:lnTo>
                <a:lnTo>
                  <a:pt x="47" y="276"/>
                </a:lnTo>
                <a:lnTo>
                  <a:pt x="96" y="311"/>
                </a:lnTo>
                <a:lnTo>
                  <a:pt x="158" y="323"/>
                </a:lnTo>
                <a:lnTo>
                  <a:pt x="221" y="311"/>
                </a:lnTo>
                <a:lnTo>
                  <a:pt x="270" y="276"/>
                </a:lnTo>
                <a:lnTo>
                  <a:pt x="305" y="225"/>
                </a:lnTo>
                <a:lnTo>
                  <a:pt x="317" y="162"/>
                </a:lnTo>
                <a:close/>
              </a:path>
            </a:pathLst>
          </a:custGeom>
          <a:solidFill>
            <a:schemeClr val="accent2"/>
          </a:solidFill>
          <a:ln w="0">
            <a:solidFill>
              <a:srgbClr val="000000"/>
            </a:solidFill>
            <a:round/>
            <a:headEnd/>
            <a:tailEnd/>
          </a:ln>
        </p:spPr>
        <p:txBody>
          <a:bodyPr/>
          <a:lstStyle/>
          <a:p>
            <a:endParaRPr lang="en-US"/>
          </a:p>
        </p:txBody>
      </p:sp>
      <p:sp>
        <p:nvSpPr>
          <p:cNvPr id="10244" name="Freeform 1028"/>
          <p:cNvSpPr>
            <a:spLocks/>
          </p:cNvSpPr>
          <p:nvPr/>
        </p:nvSpPr>
        <p:spPr bwMode="auto">
          <a:xfrm>
            <a:off x="2070100" y="1827213"/>
            <a:ext cx="412750" cy="839787"/>
          </a:xfrm>
          <a:custGeom>
            <a:avLst/>
            <a:gdLst>
              <a:gd name="T0" fmla="*/ 2147483647 w 781"/>
              <a:gd name="T1" fmla="*/ 1481849934 h 1587"/>
              <a:gd name="T2" fmla="*/ 2147483647 w 781"/>
              <a:gd name="T3" fmla="*/ 2147483647 h 1587"/>
              <a:gd name="T4" fmla="*/ 2147483647 w 781"/>
              <a:gd name="T5" fmla="*/ 2147483647 h 1587"/>
              <a:gd name="T6" fmla="*/ 2147483647 w 781"/>
              <a:gd name="T7" fmla="*/ 2147483647 h 1587"/>
              <a:gd name="T8" fmla="*/ 2147483647 w 781"/>
              <a:gd name="T9" fmla="*/ 2147483647 h 1587"/>
              <a:gd name="T10" fmla="*/ 2147483647 w 781"/>
              <a:gd name="T11" fmla="*/ 2147483647 h 1587"/>
              <a:gd name="T12" fmla="*/ 2147483647 w 781"/>
              <a:gd name="T13" fmla="*/ 2147483647 h 1587"/>
              <a:gd name="T14" fmla="*/ 2147483647 w 781"/>
              <a:gd name="T15" fmla="*/ 2147483647 h 1587"/>
              <a:gd name="T16" fmla="*/ 2147483647 w 781"/>
              <a:gd name="T17" fmla="*/ 2147483647 h 1587"/>
              <a:gd name="T18" fmla="*/ 2147483647 w 781"/>
              <a:gd name="T19" fmla="*/ 2147483647 h 1587"/>
              <a:gd name="T20" fmla="*/ 2147483647 w 781"/>
              <a:gd name="T21" fmla="*/ 2147483647 h 1587"/>
              <a:gd name="T22" fmla="*/ 2147483647 w 781"/>
              <a:gd name="T23" fmla="*/ 2147483647 h 1587"/>
              <a:gd name="T24" fmla="*/ 2147483647 w 781"/>
              <a:gd name="T25" fmla="*/ 2147483647 h 1587"/>
              <a:gd name="T26" fmla="*/ 2147483647 w 781"/>
              <a:gd name="T27" fmla="*/ 2147483647 h 1587"/>
              <a:gd name="T28" fmla="*/ 2147483647 w 781"/>
              <a:gd name="T29" fmla="*/ 2147483647 h 1587"/>
              <a:gd name="T30" fmla="*/ 2147483647 w 781"/>
              <a:gd name="T31" fmla="*/ 2147483647 h 1587"/>
              <a:gd name="T32" fmla="*/ 2147483647 w 781"/>
              <a:gd name="T33" fmla="*/ 2147483647 h 1587"/>
              <a:gd name="T34" fmla="*/ 2147483647 w 781"/>
              <a:gd name="T35" fmla="*/ 2147483647 h 1587"/>
              <a:gd name="T36" fmla="*/ 2147483647 w 781"/>
              <a:gd name="T37" fmla="*/ 2147483647 h 1587"/>
              <a:gd name="T38" fmla="*/ 2147483647 w 781"/>
              <a:gd name="T39" fmla="*/ 2147483647 h 1587"/>
              <a:gd name="T40" fmla="*/ 2147483647 w 781"/>
              <a:gd name="T41" fmla="*/ 2147483647 h 1587"/>
              <a:gd name="T42" fmla="*/ 2147483647 w 781"/>
              <a:gd name="T43" fmla="*/ 2147483647 h 1587"/>
              <a:gd name="T44" fmla="*/ 2147483647 w 781"/>
              <a:gd name="T45" fmla="*/ 2147483647 h 1587"/>
              <a:gd name="T46" fmla="*/ 2147483647 w 781"/>
              <a:gd name="T47" fmla="*/ 2147483647 h 1587"/>
              <a:gd name="T48" fmla="*/ 2147483647 w 781"/>
              <a:gd name="T49" fmla="*/ 2147483647 h 1587"/>
              <a:gd name="T50" fmla="*/ 2147483647 w 781"/>
              <a:gd name="T51" fmla="*/ 2147483647 h 1587"/>
              <a:gd name="T52" fmla="*/ 2147483647 w 781"/>
              <a:gd name="T53" fmla="*/ 2147483647 h 1587"/>
              <a:gd name="T54" fmla="*/ 2147483647 w 781"/>
              <a:gd name="T55" fmla="*/ 2147483647 h 1587"/>
              <a:gd name="T56" fmla="*/ 2147483647 w 781"/>
              <a:gd name="T57" fmla="*/ 2147483647 h 1587"/>
              <a:gd name="T58" fmla="*/ 2147483647 w 781"/>
              <a:gd name="T59" fmla="*/ 2147483647 h 1587"/>
              <a:gd name="T60" fmla="*/ 2147483647 w 781"/>
              <a:gd name="T61" fmla="*/ 2147483647 h 1587"/>
              <a:gd name="T62" fmla="*/ 2147483647 w 781"/>
              <a:gd name="T63" fmla="*/ 2147483647 h 1587"/>
              <a:gd name="T64" fmla="*/ 2147483647 w 781"/>
              <a:gd name="T65" fmla="*/ 2147483647 h 1587"/>
              <a:gd name="T66" fmla="*/ 2147483647 w 781"/>
              <a:gd name="T67" fmla="*/ 2147483647 h 1587"/>
              <a:gd name="T68" fmla="*/ 2147483647 w 781"/>
              <a:gd name="T69" fmla="*/ 2147483647 h 1587"/>
              <a:gd name="T70" fmla="*/ 2147483647 w 781"/>
              <a:gd name="T71" fmla="*/ 2147483647 h 1587"/>
              <a:gd name="T72" fmla="*/ 2147483647 w 781"/>
              <a:gd name="T73" fmla="*/ 2147483647 h 1587"/>
              <a:gd name="T74" fmla="*/ 2147483647 w 781"/>
              <a:gd name="T75" fmla="*/ 2147483647 h 1587"/>
              <a:gd name="T76" fmla="*/ 2147483647 w 781"/>
              <a:gd name="T77" fmla="*/ 2147483647 h 1587"/>
              <a:gd name="T78" fmla="*/ 2147483647 w 781"/>
              <a:gd name="T79" fmla="*/ 2147483647 h 1587"/>
              <a:gd name="T80" fmla="*/ 2147483647 w 781"/>
              <a:gd name="T81" fmla="*/ 2147483647 h 1587"/>
              <a:gd name="T82" fmla="*/ 2147483647 w 781"/>
              <a:gd name="T83" fmla="*/ 2147483647 h 1587"/>
              <a:gd name="T84" fmla="*/ 2147483647 w 781"/>
              <a:gd name="T85" fmla="*/ 2147483647 h 1587"/>
              <a:gd name="T86" fmla="*/ 2147483647 w 781"/>
              <a:gd name="T87" fmla="*/ 2147483647 h 1587"/>
              <a:gd name="T88" fmla="*/ 2147483647 w 781"/>
              <a:gd name="T89" fmla="*/ 2147483647 h 1587"/>
              <a:gd name="T90" fmla="*/ 2147483647 w 781"/>
              <a:gd name="T91" fmla="*/ 2147483647 h 1587"/>
              <a:gd name="T92" fmla="*/ 2147483647 w 781"/>
              <a:gd name="T93" fmla="*/ 2147483647 h 1587"/>
              <a:gd name="T94" fmla="*/ 2147483647 w 781"/>
              <a:gd name="T95" fmla="*/ 2147483647 h 1587"/>
              <a:gd name="T96" fmla="*/ 1771325345 w 781"/>
              <a:gd name="T97" fmla="*/ 2147483647 h 1587"/>
              <a:gd name="T98" fmla="*/ 737912442 w 781"/>
              <a:gd name="T99" fmla="*/ 2147483647 h 1587"/>
              <a:gd name="T100" fmla="*/ 147470660 w 781"/>
              <a:gd name="T101" fmla="*/ 2147483647 h 1587"/>
              <a:gd name="T102" fmla="*/ 2147483647 w 781"/>
              <a:gd name="T103" fmla="*/ 2147483647 h 1587"/>
              <a:gd name="T104" fmla="*/ 2147483647 w 781"/>
              <a:gd name="T105" fmla="*/ 2147483647 h 1587"/>
              <a:gd name="T106" fmla="*/ 2147483647 w 781"/>
              <a:gd name="T107" fmla="*/ 1778107950 h 1587"/>
              <a:gd name="T108" fmla="*/ 2147483647 w 781"/>
              <a:gd name="T109" fmla="*/ 0 h 15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1" h="1587">
                <a:moveTo>
                  <a:pt x="594" y="0"/>
                </a:moveTo>
                <a:lnTo>
                  <a:pt x="608" y="3"/>
                </a:lnTo>
                <a:lnTo>
                  <a:pt x="621" y="10"/>
                </a:lnTo>
                <a:lnTo>
                  <a:pt x="630" y="16"/>
                </a:lnTo>
                <a:lnTo>
                  <a:pt x="644" y="30"/>
                </a:lnTo>
                <a:lnTo>
                  <a:pt x="650" y="39"/>
                </a:lnTo>
                <a:lnTo>
                  <a:pt x="657" y="47"/>
                </a:lnTo>
                <a:lnTo>
                  <a:pt x="658" y="51"/>
                </a:lnTo>
                <a:lnTo>
                  <a:pt x="662" y="59"/>
                </a:lnTo>
                <a:lnTo>
                  <a:pt x="669" y="74"/>
                </a:lnTo>
                <a:lnTo>
                  <a:pt x="781" y="655"/>
                </a:lnTo>
                <a:lnTo>
                  <a:pt x="781" y="659"/>
                </a:lnTo>
                <a:lnTo>
                  <a:pt x="779" y="666"/>
                </a:lnTo>
                <a:lnTo>
                  <a:pt x="778" y="670"/>
                </a:lnTo>
                <a:lnTo>
                  <a:pt x="777" y="674"/>
                </a:lnTo>
                <a:lnTo>
                  <a:pt x="775" y="680"/>
                </a:lnTo>
                <a:lnTo>
                  <a:pt x="772" y="684"/>
                </a:lnTo>
                <a:lnTo>
                  <a:pt x="770" y="688"/>
                </a:lnTo>
                <a:lnTo>
                  <a:pt x="768" y="692"/>
                </a:lnTo>
                <a:lnTo>
                  <a:pt x="764" y="696"/>
                </a:lnTo>
                <a:lnTo>
                  <a:pt x="760" y="699"/>
                </a:lnTo>
                <a:lnTo>
                  <a:pt x="756" y="702"/>
                </a:lnTo>
                <a:lnTo>
                  <a:pt x="752" y="705"/>
                </a:lnTo>
                <a:lnTo>
                  <a:pt x="748" y="707"/>
                </a:lnTo>
                <a:lnTo>
                  <a:pt x="743" y="710"/>
                </a:lnTo>
                <a:lnTo>
                  <a:pt x="738" y="712"/>
                </a:lnTo>
                <a:lnTo>
                  <a:pt x="734" y="713"/>
                </a:lnTo>
                <a:lnTo>
                  <a:pt x="728" y="713"/>
                </a:lnTo>
                <a:lnTo>
                  <a:pt x="724" y="713"/>
                </a:lnTo>
                <a:lnTo>
                  <a:pt x="719" y="713"/>
                </a:lnTo>
                <a:lnTo>
                  <a:pt x="715" y="713"/>
                </a:lnTo>
                <a:lnTo>
                  <a:pt x="709" y="712"/>
                </a:lnTo>
                <a:lnTo>
                  <a:pt x="705" y="710"/>
                </a:lnTo>
                <a:lnTo>
                  <a:pt x="699" y="707"/>
                </a:lnTo>
                <a:lnTo>
                  <a:pt x="695" y="705"/>
                </a:lnTo>
                <a:lnTo>
                  <a:pt x="691" y="702"/>
                </a:lnTo>
                <a:lnTo>
                  <a:pt x="688" y="699"/>
                </a:lnTo>
                <a:lnTo>
                  <a:pt x="684" y="696"/>
                </a:lnTo>
                <a:lnTo>
                  <a:pt x="681" y="692"/>
                </a:lnTo>
                <a:lnTo>
                  <a:pt x="677" y="688"/>
                </a:lnTo>
                <a:lnTo>
                  <a:pt x="675" y="684"/>
                </a:lnTo>
                <a:lnTo>
                  <a:pt x="673" y="680"/>
                </a:lnTo>
                <a:lnTo>
                  <a:pt x="672" y="674"/>
                </a:lnTo>
                <a:lnTo>
                  <a:pt x="670" y="670"/>
                </a:lnTo>
                <a:lnTo>
                  <a:pt x="666" y="655"/>
                </a:lnTo>
                <a:lnTo>
                  <a:pt x="578" y="244"/>
                </a:lnTo>
                <a:lnTo>
                  <a:pt x="578" y="1517"/>
                </a:lnTo>
                <a:lnTo>
                  <a:pt x="577" y="1524"/>
                </a:lnTo>
                <a:lnTo>
                  <a:pt x="575" y="1529"/>
                </a:lnTo>
                <a:lnTo>
                  <a:pt x="572" y="1536"/>
                </a:lnTo>
                <a:lnTo>
                  <a:pt x="570" y="1542"/>
                </a:lnTo>
                <a:lnTo>
                  <a:pt x="567" y="1549"/>
                </a:lnTo>
                <a:lnTo>
                  <a:pt x="563" y="1554"/>
                </a:lnTo>
                <a:lnTo>
                  <a:pt x="559" y="1560"/>
                </a:lnTo>
                <a:lnTo>
                  <a:pt x="554" y="1564"/>
                </a:lnTo>
                <a:lnTo>
                  <a:pt x="550" y="1569"/>
                </a:lnTo>
                <a:lnTo>
                  <a:pt x="545" y="1574"/>
                </a:lnTo>
                <a:lnTo>
                  <a:pt x="539" y="1576"/>
                </a:lnTo>
                <a:lnTo>
                  <a:pt x="534" y="1579"/>
                </a:lnTo>
                <a:lnTo>
                  <a:pt x="527" y="1582"/>
                </a:lnTo>
                <a:lnTo>
                  <a:pt x="521" y="1585"/>
                </a:lnTo>
                <a:lnTo>
                  <a:pt x="516" y="1586"/>
                </a:lnTo>
                <a:lnTo>
                  <a:pt x="509" y="1587"/>
                </a:lnTo>
                <a:lnTo>
                  <a:pt x="502" y="1587"/>
                </a:lnTo>
                <a:lnTo>
                  <a:pt x="497" y="1587"/>
                </a:lnTo>
                <a:lnTo>
                  <a:pt x="490" y="1586"/>
                </a:lnTo>
                <a:lnTo>
                  <a:pt x="483" y="1585"/>
                </a:lnTo>
                <a:lnTo>
                  <a:pt x="477" y="1582"/>
                </a:lnTo>
                <a:lnTo>
                  <a:pt x="472" y="1579"/>
                </a:lnTo>
                <a:lnTo>
                  <a:pt x="466" y="1576"/>
                </a:lnTo>
                <a:lnTo>
                  <a:pt x="461" y="1574"/>
                </a:lnTo>
                <a:lnTo>
                  <a:pt x="455" y="1569"/>
                </a:lnTo>
                <a:lnTo>
                  <a:pt x="450" y="1564"/>
                </a:lnTo>
                <a:lnTo>
                  <a:pt x="445" y="1560"/>
                </a:lnTo>
                <a:lnTo>
                  <a:pt x="441" y="1554"/>
                </a:lnTo>
                <a:lnTo>
                  <a:pt x="439" y="1549"/>
                </a:lnTo>
                <a:lnTo>
                  <a:pt x="436" y="1543"/>
                </a:lnTo>
                <a:lnTo>
                  <a:pt x="434" y="1536"/>
                </a:lnTo>
                <a:lnTo>
                  <a:pt x="433" y="1529"/>
                </a:lnTo>
                <a:lnTo>
                  <a:pt x="432" y="1524"/>
                </a:lnTo>
                <a:lnTo>
                  <a:pt x="432" y="1517"/>
                </a:lnTo>
                <a:lnTo>
                  <a:pt x="430" y="1503"/>
                </a:lnTo>
                <a:lnTo>
                  <a:pt x="390" y="867"/>
                </a:lnTo>
                <a:lnTo>
                  <a:pt x="390" y="865"/>
                </a:lnTo>
                <a:lnTo>
                  <a:pt x="352" y="1494"/>
                </a:lnTo>
                <a:lnTo>
                  <a:pt x="350" y="1512"/>
                </a:lnTo>
                <a:lnTo>
                  <a:pt x="350" y="1517"/>
                </a:lnTo>
                <a:lnTo>
                  <a:pt x="349" y="1524"/>
                </a:lnTo>
                <a:lnTo>
                  <a:pt x="346" y="1529"/>
                </a:lnTo>
                <a:lnTo>
                  <a:pt x="345" y="1536"/>
                </a:lnTo>
                <a:lnTo>
                  <a:pt x="341" y="1542"/>
                </a:lnTo>
                <a:lnTo>
                  <a:pt x="338" y="1547"/>
                </a:lnTo>
                <a:lnTo>
                  <a:pt x="334" y="1553"/>
                </a:lnTo>
                <a:lnTo>
                  <a:pt x="330" y="1558"/>
                </a:lnTo>
                <a:lnTo>
                  <a:pt x="324" y="1563"/>
                </a:lnTo>
                <a:lnTo>
                  <a:pt x="320" y="1567"/>
                </a:lnTo>
                <a:lnTo>
                  <a:pt x="314" y="1569"/>
                </a:lnTo>
                <a:lnTo>
                  <a:pt x="309" y="1574"/>
                </a:lnTo>
                <a:lnTo>
                  <a:pt x="303" y="1576"/>
                </a:lnTo>
                <a:lnTo>
                  <a:pt x="296" y="1578"/>
                </a:lnTo>
                <a:lnTo>
                  <a:pt x="291" y="1579"/>
                </a:lnTo>
                <a:lnTo>
                  <a:pt x="284" y="1580"/>
                </a:lnTo>
                <a:lnTo>
                  <a:pt x="279" y="1580"/>
                </a:lnTo>
                <a:lnTo>
                  <a:pt x="272" y="1580"/>
                </a:lnTo>
                <a:lnTo>
                  <a:pt x="265" y="1579"/>
                </a:lnTo>
                <a:lnTo>
                  <a:pt x="259" y="1578"/>
                </a:lnTo>
                <a:lnTo>
                  <a:pt x="252" y="1576"/>
                </a:lnTo>
                <a:lnTo>
                  <a:pt x="247" y="1574"/>
                </a:lnTo>
                <a:lnTo>
                  <a:pt x="241" y="1569"/>
                </a:lnTo>
                <a:lnTo>
                  <a:pt x="236" y="1567"/>
                </a:lnTo>
                <a:lnTo>
                  <a:pt x="232" y="1563"/>
                </a:lnTo>
                <a:lnTo>
                  <a:pt x="226" y="1558"/>
                </a:lnTo>
                <a:lnTo>
                  <a:pt x="222" y="1553"/>
                </a:lnTo>
                <a:lnTo>
                  <a:pt x="218" y="1547"/>
                </a:lnTo>
                <a:lnTo>
                  <a:pt x="214" y="1542"/>
                </a:lnTo>
                <a:lnTo>
                  <a:pt x="211" y="1536"/>
                </a:lnTo>
                <a:lnTo>
                  <a:pt x="208" y="1531"/>
                </a:lnTo>
                <a:lnTo>
                  <a:pt x="207" y="1523"/>
                </a:lnTo>
                <a:lnTo>
                  <a:pt x="207" y="1517"/>
                </a:lnTo>
                <a:lnTo>
                  <a:pt x="207" y="239"/>
                </a:lnTo>
                <a:lnTo>
                  <a:pt x="114" y="648"/>
                </a:lnTo>
                <a:lnTo>
                  <a:pt x="112" y="663"/>
                </a:lnTo>
                <a:lnTo>
                  <a:pt x="110" y="669"/>
                </a:lnTo>
                <a:lnTo>
                  <a:pt x="107" y="673"/>
                </a:lnTo>
                <a:lnTo>
                  <a:pt x="106" y="677"/>
                </a:lnTo>
                <a:lnTo>
                  <a:pt x="102" y="681"/>
                </a:lnTo>
                <a:lnTo>
                  <a:pt x="99" y="685"/>
                </a:lnTo>
                <a:lnTo>
                  <a:pt x="96" y="690"/>
                </a:lnTo>
                <a:lnTo>
                  <a:pt x="92" y="694"/>
                </a:lnTo>
                <a:lnTo>
                  <a:pt x="88" y="696"/>
                </a:lnTo>
                <a:lnTo>
                  <a:pt x="84" y="699"/>
                </a:lnTo>
                <a:lnTo>
                  <a:pt x="80" y="701"/>
                </a:lnTo>
                <a:lnTo>
                  <a:pt x="76" y="703"/>
                </a:lnTo>
                <a:lnTo>
                  <a:pt x="72" y="705"/>
                </a:lnTo>
                <a:lnTo>
                  <a:pt x="66" y="706"/>
                </a:lnTo>
                <a:lnTo>
                  <a:pt x="62" y="706"/>
                </a:lnTo>
                <a:lnTo>
                  <a:pt x="56" y="707"/>
                </a:lnTo>
                <a:lnTo>
                  <a:pt x="51" y="706"/>
                </a:lnTo>
                <a:lnTo>
                  <a:pt x="47" y="706"/>
                </a:lnTo>
                <a:lnTo>
                  <a:pt x="41" y="705"/>
                </a:lnTo>
                <a:lnTo>
                  <a:pt x="37" y="703"/>
                </a:lnTo>
                <a:lnTo>
                  <a:pt x="33" y="701"/>
                </a:lnTo>
                <a:lnTo>
                  <a:pt x="27" y="699"/>
                </a:lnTo>
                <a:lnTo>
                  <a:pt x="23" y="696"/>
                </a:lnTo>
                <a:lnTo>
                  <a:pt x="21" y="694"/>
                </a:lnTo>
                <a:lnTo>
                  <a:pt x="16" y="690"/>
                </a:lnTo>
                <a:lnTo>
                  <a:pt x="12" y="685"/>
                </a:lnTo>
                <a:lnTo>
                  <a:pt x="11" y="681"/>
                </a:lnTo>
                <a:lnTo>
                  <a:pt x="7" y="677"/>
                </a:lnTo>
                <a:lnTo>
                  <a:pt x="5" y="673"/>
                </a:lnTo>
                <a:lnTo>
                  <a:pt x="3" y="669"/>
                </a:lnTo>
                <a:lnTo>
                  <a:pt x="3" y="663"/>
                </a:lnTo>
                <a:lnTo>
                  <a:pt x="1" y="659"/>
                </a:lnTo>
                <a:lnTo>
                  <a:pt x="0" y="654"/>
                </a:lnTo>
                <a:lnTo>
                  <a:pt x="1" y="648"/>
                </a:lnTo>
                <a:lnTo>
                  <a:pt x="112" y="68"/>
                </a:lnTo>
                <a:lnTo>
                  <a:pt x="117" y="54"/>
                </a:lnTo>
                <a:lnTo>
                  <a:pt x="123" y="44"/>
                </a:lnTo>
                <a:lnTo>
                  <a:pt x="125" y="40"/>
                </a:lnTo>
                <a:lnTo>
                  <a:pt x="130" y="32"/>
                </a:lnTo>
                <a:lnTo>
                  <a:pt x="136" y="25"/>
                </a:lnTo>
                <a:lnTo>
                  <a:pt x="152" y="12"/>
                </a:lnTo>
                <a:lnTo>
                  <a:pt x="161" y="5"/>
                </a:lnTo>
                <a:lnTo>
                  <a:pt x="174" y="1"/>
                </a:lnTo>
                <a:lnTo>
                  <a:pt x="185" y="0"/>
                </a:lnTo>
                <a:lnTo>
                  <a:pt x="594" y="0"/>
                </a:lnTo>
                <a:close/>
              </a:path>
            </a:pathLst>
          </a:custGeom>
          <a:solidFill>
            <a:schemeClr val="accent2"/>
          </a:solidFill>
          <a:ln w="0">
            <a:solidFill>
              <a:srgbClr val="000000"/>
            </a:solidFill>
            <a:round/>
            <a:headEnd/>
            <a:tailEnd/>
          </a:ln>
        </p:spPr>
        <p:txBody>
          <a:bodyPr/>
          <a:lstStyle/>
          <a:p>
            <a:endParaRPr lang="en-US"/>
          </a:p>
        </p:txBody>
      </p:sp>
      <p:sp>
        <p:nvSpPr>
          <p:cNvPr id="10245" name="Freeform 1029"/>
          <p:cNvSpPr>
            <a:spLocks/>
          </p:cNvSpPr>
          <p:nvPr/>
        </p:nvSpPr>
        <p:spPr bwMode="auto">
          <a:xfrm>
            <a:off x="2187575" y="1636713"/>
            <a:ext cx="168275" cy="169862"/>
          </a:xfrm>
          <a:custGeom>
            <a:avLst/>
            <a:gdLst>
              <a:gd name="T0" fmla="*/ 2147483647 w 318"/>
              <a:gd name="T1" fmla="*/ 2147483647 h 322"/>
              <a:gd name="T2" fmla="*/ 2147483647 w 318"/>
              <a:gd name="T3" fmla="*/ 2147483647 h 322"/>
              <a:gd name="T4" fmla="*/ 2147483647 w 318"/>
              <a:gd name="T5" fmla="*/ 2147483647 h 322"/>
              <a:gd name="T6" fmla="*/ 2147483647 w 318"/>
              <a:gd name="T7" fmla="*/ 1761507449 h 322"/>
              <a:gd name="T8" fmla="*/ 2147483647 w 318"/>
              <a:gd name="T9" fmla="*/ 0 h 322"/>
              <a:gd name="T10" fmla="*/ 2147483647 w 318"/>
              <a:gd name="T11" fmla="*/ 1761507449 h 322"/>
              <a:gd name="T12" fmla="*/ 2147483647 w 318"/>
              <a:gd name="T13" fmla="*/ 2147483647 h 322"/>
              <a:gd name="T14" fmla="*/ 1926239162 w 318"/>
              <a:gd name="T15" fmla="*/ 2147483647 h 322"/>
              <a:gd name="T16" fmla="*/ 0 w 318"/>
              <a:gd name="T17" fmla="*/ 2147483647 h 322"/>
              <a:gd name="T18" fmla="*/ 1926239162 w 318"/>
              <a:gd name="T19" fmla="*/ 2147483647 h 322"/>
              <a:gd name="T20" fmla="*/ 2147483647 w 318"/>
              <a:gd name="T21" fmla="*/ 2147483647 h 322"/>
              <a:gd name="T22" fmla="*/ 2147483647 w 318"/>
              <a:gd name="T23" fmla="*/ 2147483647 h 322"/>
              <a:gd name="T24" fmla="*/ 2147483647 w 318"/>
              <a:gd name="T25" fmla="*/ 2147483647 h 322"/>
              <a:gd name="T26" fmla="*/ 2147483647 w 318"/>
              <a:gd name="T27" fmla="*/ 2147483647 h 322"/>
              <a:gd name="T28" fmla="*/ 2147483647 w 318"/>
              <a:gd name="T29" fmla="*/ 2147483647 h 322"/>
              <a:gd name="T30" fmla="*/ 2147483647 w 318"/>
              <a:gd name="T31" fmla="*/ 2147483647 h 322"/>
              <a:gd name="T32" fmla="*/ 2147483647 w 318"/>
              <a:gd name="T33" fmla="*/ 2147483647 h 32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322">
                <a:moveTo>
                  <a:pt x="318" y="161"/>
                </a:moveTo>
                <a:lnTo>
                  <a:pt x="305" y="98"/>
                </a:lnTo>
                <a:lnTo>
                  <a:pt x="271" y="46"/>
                </a:lnTo>
                <a:lnTo>
                  <a:pt x="221" y="12"/>
                </a:lnTo>
                <a:lnTo>
                  <a:pt x="159" y="0"/>
                </a:lnTo>
                <a:lnTo>
                  <a:pt x="97" y="12"/>
                </a:lnTo>
                <a:lnTo>
                  <a:pt x="47" y="46"/>
                </a:lnTo>
                <a:lnTo>
                  <a:pt x="13" y="98"/>
                </a:lnTo>
                <a:lnTo>
                  <a:pt x="0" y="161"/>
                </a:lnTo>
                <a:lnTo>
                  <a:pt x="13" y="224"/>
                </a:lnTo>
                <a:lnTo>
                  <a:pt x="47" y="275"/>
                </a:lnTo>
                <a:lnTo>
                  <a:pt x="97" y="310"/>
                </a:lnTo>
                <a:lnTo>
                  <a:pt x="159" y="322"/>
                </a:lnTo>
                <a:lnTo>
                  <a:pt x="221" y="310"/>
                </a:lnTo>
                <a:lnTo>
                  <a:pt x="271" y="275"/>
                </a:lnTo>
                <a:lnTo>
                  <a:pt x="305" y="224"/>
                </a:lnTo>
                <a:lnTo>
                  <a:pt x="318" y="161"/>
                </a:lnTo>
                <a:close/>
              </a:path>
            </a:pathLst>
          </a:custGeom>
          <a:solidFill>
            <a:schemeClr val="accent2"/>
          </a:solidFill>
          <a:ln w="0">
            <a:solidFill>
              <a:srgbClr val="000000"/>
            </a:solidFill>
            <a:round/>
            <a:headEnd/>
            <a:tailEnd/>
          </a:ln>
        </p:spPr>
        <p:txBody>
          <a:bodyPr/>
          <a:lstStyle/>
          <a:p>
            <a:endParaRPr lang="en-US"/>
          </a:p>
        </p:txBody>
      </p:sp>
      <p:sp>
        <p:nvSpPr>
          <p:cNvPr id="10246" name="Freeform 1030"/>
          <p:cNvSpPr>
            <a:spLocks/>
          </p:cNvSpPr>
          <p:nvPr/>
        </p:nvSpPr>
        <p:spPr bwMode="auto">
          <a:xfrm>
            <a:off x="1320800" y="3024188"/>
            <a:ext cx="412750" cy="839787"/>
          </a:xfrm>
          <a:custGeom>
            <a:avLst/>
            <a:gdLst>
              <a:gd name="T0" fmla="*/ 2147483647 w 781"/>
              <a:gd name="T1" fmla="*/ 1333440998 h 1587"/>
              <a:gd name="T2" fmla="*/ 2147483647 w 781"/>
              <a:gd name="T3" fmla="*/ 2147483647 h 1587"/>
              <a:gd name="T4" fmla="*/ 2147483647 w 781"/>
              <a:gd name="T5" fmla="*/ 2147483647 h 1587"/>
              <a:gd name="T6" fmla="*/ 2147483647 w 781"/>
              <a:gd name="T7" fmla="*/ 2147483647 h 1587"/>
              <a:gd name="T8" fmla="*/ 2147483647 w 781"/>
              <a:gd name="T9" fmla="*/ 2147483647 h 1587"/>
              <a:gd name="T10" fmla="*/ 2147483647 w 781"/>
              <a:gd name="T11" fmla="*/ 2147483647 h 1587"/>
              <a:gd name="T12" fmla="*/ 2147483647 w 781"/>
              <a:gd name="T13" fmla="*/ 2147483647 h 1587"/>
              <a:gd name="T14" fmla="*/ 2147483647 w 781"/>
              <a:gd name="T15" fmla="*/ 2147483647 h 1587"/>
              <a:gd name="T16" fmla="*/ 2147483647 w 781"/>
              <a:gd name="T17" fmla="*/ 2147483647 h 1587"/>
              <a:gd name="T18" fmla="*/ 2147483647 w 781"/>
              <a:gd name="T19" fmla="*/ 2147483647 h 1587"/>
              <a:gd name="T20" fmla="*/ 2147483647 w 781"/>
              <a:gd name="T21" fmla="*/ 2147483647 h 1587"/>
              <a:gd name="T22" fmla="*/ 2147483647 w 781"/>
              <a:gd name="T23" fmla="*/ 2147483647 h 1587"/>
              <a:gd name="T24" fmla="*/ 2147483647 w 781"/>
              <a:gd name="T25" fmla="*/ 2147483647 h 1587"/>
              <a:gd name="T26" fmla="*/ 2147483647 w 781"/>
              <a:gd name="T27" fmla="*/ 2147483647 h 1587"/>
              <a:gd name="T28" fmla="*/ 2147483647 w 781"/>
              <a:gd name="T29" fmla="*/ 2147483647 h 1587"/>
              <a:gd name="T30" fmla="*/ 2147483647 w 781"/>
              <a:gd name="T31" fmla="*/ 2147483647 h 1587"/>
              <a:gd name="T32" fmla="*/ 2147483647 w 781"/>
              <a:gd name="T33" fmla="*/ 2147483647 h 1587"/>
              <a:gd name="T34" fmla="*/ 2147483647 w 781"/>
              <a:gd name="T35" fmla="*/ 2147483647 h 1587"/>
              <a:gd name="T36" fmla="*/ 2147483647 w 781"/>
              <a:gd name="T37" fmla="*/ 2147483647 h 1587"/>
              <a:gd name="T38" fmla="*/ 2147483647 w 781"/>
              <a:gd name="T39" fmla="*/ 2147483647 h 1587"/>
              <a:gd name="T40" fmla="*/ 2147483647 w 781"/>
              <a:gd name="T41" fmla="*/ 2147483647 h 1587"/>
              <a:gd name="T42" fmla="*/ 2147483647 w 781"/>
              <a:gd name="T43" fmla="*/ 2147483647 h 1587"/>
              <a:gd name="T44" fmla="*/ 2147483647 w 781"/>
              <a:gd name="T45" fmla="*/ 2147483647 h 1587"/>
              <a:gd name="T46" fmla="*/ 2147483647 w 781"/>
              <a:gd name="T47" fmla="*/ 2147483647 h 1587"/>
              <a:gd name="T48" fmla="*/ 2147483647 w 781"/>
              <a:gd name="T49" fmla="*/ 2147483647 h 1587"/>
              <a:gd name="T50" fmla="*/ 2147483647 w 781"/>
              <a:gd name="T51" fmla="*/ 2147483647 h 1587"/>
              <a:gd name="T52" fmla="*/ 2147483647 w 781"/>
              <a:gd name="T53" fmla="*/ 2147483647 h 1587"/>
              <a:gd name="T54" fmla="*/ 2147483647 w 781"/>
              <a:gd name="T55" fmla="*/ 2147483647 h 1587"/>
              <a:gd name="T56" fmla="*/ 2147483647 w 781"/>
              <a:gd name="T57" fmla="*/ 2147483647 h 1587"/>
              <a:gd name="T58" fmla="*/ 2147483647 w 781"/>
              <a:gd name="T59" fmla="*/ 2147483647 h 1587"/>
              <a:gd name="T60" fmla="*/ 2147483647 w 781"/>
              <a:gd name="T61" fmla="*/ 2147483647 h 1587"/>
              <a:gd name="T62" fmla="*/ 2147483647 w 781"/>
              <a:gd name="T63" fmla="*/ 2147483647 h 1587"/>
              <a:gd name="T64" fmla="*/ 2147483647 w 781"/>
              <a:gd name="T65" fmla="*/ 2147483647 h 1587"/>
              <a:gd name="T66" fmla="*/ 2147483647 w 781"/>
              <a:gd name="T67" fmla="*/ 2147483647 h 1587"/>
              <a:gd name="T68" fmla="*/ 2147483647 w 781"/>
              <a:gd name="T69" fmla="*/ 2147483647 h 1587"/>
              <a:gd name="T70" fmla="*/ 2147483647 w 781"/>
              <a:gd name="T71" fmla="*/ 2147483647 h 1587"/>
              <a:gd name="T72" fmla="*/ 2147483647 w 781"/>
              <a:gd name="T73" fmla="*/ 2147483647 h 1587"/>
              <a:gd name="T74" fmla="*/ 2147483647 w 781"/>
              <a:gd name="T75" fmla="*/ 2147483647 h 1587"/>
              <a:gd name="T76" fmla="*/ 2147483647 w 781"/>
              <a:gd name="T77" fmla="*/ 2147483647 h 1587"/>
              <a:gd name="T78" fmla="*/ 2147483647 w 781"/>
              <a:gd name="T79" fmla="*/ 2147483647 h 1587"/>
              <a:gd name="T80" fmla="*/ 2147483647 w 781"/>
              <a:gd name="T81" fmla="*/ 2147483647 h 1587"/>
              <a:gd name="T82" fmla="*/ 2147483647 w 781"/>
              <a:gd name="T83" fmla="*/ 2147483647 h 1587"/>
              <a:gd name="T84" fmla="*/ 2147483647 w 781"/>
              <a:gd name="T85" fmla="*/ 2147483647 h 1587"/>
              <a:gd name="T86" fmla="*/ 2147483647 w 781"/>
              <a:gd name="T87" fmla="*/ 2147483647 h 1587"/>
              <a:gd name="T88" fmla="*/ 2147483647 w 781"/>
              <a:gd name="T89" fmla="*/ 2147483647 h 1587"/>
              <a:gd name="T90" fmla="*/ 2147483647 w 781"/>
              <a:gd name="T91" fmla="*/ 2147483647 h 1587"/>
              <a:gd name="T92" fmla="*/ 2147483647 w 781"/>
              <a:gd name="T93" fmla="*/ 2147483647 h 1587"/>
              <a:gd name="T94" fmla="*/ 2147483647 w 781"/>
              <a:gd name="T95" fmla="*/ 2147483647 h 1587"/>
              <a:gd name="T96" fmla="*/ 1771325345 w 781"/>
              <a:gd name="T97" fmla="*/ 2147483647 h 1587"/>
              <a:gd name="T98" fmla="*/ 885662673 w 781"/>
              <a:gd name="T99" fmla="*/ 2147483647 h 1587"/>
              <a:gd name="T100" fmla="*/ 147470660 w 781"/>
              <a:gd name="T101" fmla="*/ 2147483647 h 1587"/>
              <a:gd name="T102" fmla="*/ 2147483647 w 781"/>
              <a:gd name="T103" fmla="*/ 2147483647 h 1587"/>
              <a:gd name="T104" fmla="*/ 2147483647 w 781"/>
              <a:gd name="T105" fmla="*/ 2147483647 h 1587"/>
              <a:gd name="T106" fmla="*/ 2147483647 w 781"/>
              <a:gd name="T107" fmla="*/ 1778107950 h 1587"/>
              <a:gd name="T108" fmla="*/ 2147483647 w 781"/>
              <a:gd name="T109" fmla="*/ 0 h 15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1" h="1587">
                <a:moveTo>
                  <a:pt x="595" y="0"/>
                </a:moveTo>
                <a:lnTo>
                  <a:pt x="608" y="3"/>
                </a:lnTo>
                <a:lnTo>
                  <a:pt x="621" y="9"/>
                </a:lnTo>
                <a:lnTo>
                  <a:pt x="630" y="16"/>
                </a:lnTo>
                <a:lnTo>
                  <a:pt x="644" y="30"/>
                </a:lnTo>
                <a:lnTo>
                  <a:pt x="650" y="38"/>
                </a:lnTo>
                <a:lnTo>
                  <a:pt x="657" y="47"/>
                </a:lnTo>
                <a:lnTo>
                  <a:pt x="658" y="51"/>
                </a:lnTo>
                <a:lnTo>
                  <a:pt x="662" y="59"/>
                </a:lnTo>
                <a:lnTo>
                  <a:pt x="669" y="74"/>
                </a:lnTo>
                <a:lnTo>
                  <a:pt x="781" y="655"/>
                </a:lnTo>
                <a:lnTo>
                  <a:pt x="781" y="659"/>
                </a:lnTo>
                <a:lnTo>
                  <a:pt x="779" y="666"/>
                </a:lnTo>
                <a:lnTo>
                  <a:pt x="778" y="670"/>
                </a:lnTo>
                <a:lnTo>
                  <a:pt x="777" y="674"/>
                </a:lnTo>
                <a:lnTo>
                  <a:pt x="775" y="680"/>
                </a:lnTo>
                <a:lnTo>
                  <a:pt x="773" y="684"/>
                </a:lnTo>
                <a:lnTo>
                  <a:pt x="770" y="688"/>
                </a:lnTo>
                <a:lnTo>
                  <a:pt x="768" y="692"/>
                </a:lnTo>
                <a:lnTo>
                  <a:pt x="764" y="696"/>
                </a:lnTo>
                <a:lnTo>
                  <a:pt x="760" y="699"/>
                </a:lnTo>
                <a:lnTo>
                  <a:pt x="756" y="702"/>
                </a:lnTo>
                <a:lnTo>
                  <a:pt x="752" y="705"/>
                </a:lnTo>
                <a:lnTo>
                  <a:pt x="748" y="707"/>
                </a:lnTo>
                <a:lnTo>
                  <a:pt x="744" y="710"/>
                </a:lnTo>
                <a:lnTo>
                  <a:pt x="738" y="711"/>
                </a:lnTo>
                <a:lnTo>
                  <a:pt x="734" y="713"/>
                </a:lnTo>
                <a:lnTo>
                  <a:pt x="728" y="713"/>
                </a:lnTo>
                <a:lnTo>
                  <a:pt x="724" y="713"/>
                </a:lnTo>
                <a:lnTo>
                  <a:pt x="719" y="713"/>
                </a:lnTo>
                <a:lnTo>
                  <a:pt x="715" y="713"/>
                </a:lnTo>
                <a:lnTo>
                  <a:pt x="709" y="711"/>
                </a:lnTo>
                <a:lnTo>
                  <a:pt x="705" y="710"/>
                </a:lnTo>
                <a:lnTo>
                  <a:pt x="699" y="707"/>
                </a:lnTo>
                <a:lnTo>
                  <a:pt x="695" y="705"/>
                </a:lnTo>
                <a:lnTo>
                  <a:pt x="691" y="702"/>
                </a:lnTo>
                <a:lnTo>
                  <a:pt x="688" y="699"/>
                </a:lnTo>
                <a:lnTo>
                  <a:pt x="684" y="696"/>
                </a:lnTo>
                <a:lnTo>
                  <a:pt x="682" y="692"/>
                </a:lnTo>
                <a:lnTo>
                  <a:pt x="677" y="688"/>
                </a:lnTo>
                <a:lnTo>
                  <a:pt x="675" y="684"/>
                </a:lnTo>
                <a:lnTo>
                  <a:pt x="673" y="680"/>
                </a:lnTo>
                <a:lnTo>
                  <a:pt x="672" y="674"/>
                </a:lnTo>
                <a:lnTo>
                  <a:pt x="671" y="670"/>
                </a:lnTo>
                <a:lnTo>
                  <a:pt x="666" y="655"/>
                </a:lnTo>
                <a:lnTo>
                  <a:pt x="578" y="244"/>
                </a:lnTo>
                <a:lnTo>
                  <a:pt x="578" y="1517"/>
                </a:lnTo>
                <a:lnTo>
                  <a:pt x="577" y="1524"/>
                </a:lnTo>
                <a:lnTo>
                  <a:pt x="575" y="1529"/>
                </a:lnTo>
                <a:lnTo>
                  <a:pt x="573" y="1536"/>
                </a:lnTo>
                <a:lnTo>
                  <a:pt x="570" y="1542"/>
                </a:lnTo>
                <a:lnTo>
                  <a:pt x="567" y="1549"/>
                </a:lnTo>
                <a:lnTo>
                  <a:pt x="563" y="1554"/>
                </a:lnTo>
                <a:lnTo>
                  <a:pt x="559" y="1560"/>
                </a:lnTo>
                <a:lnTo>
                  <a:pt x="555" y="1564"/>
                </a:lnTo>
                <a:lnTo>
                  <a:pt x="550" y="1569"/>
                </a:lnTo>
                <a:lnTo>
                  <a:pt x="545" y="1573"/>
                </a:lnTo>
                <a:lnTo>
                  <a:pt x="539" y="1576"/>
                </a:lnTo>
                <a:lnTo>
                  <a:pt x="534" y="1579"/>
                </a:lnTo>
                <a:lnTo>
                  <a:pt x="527" y="1582"/>
                </a:lnTo>
                <a:lnTo>
                  <a:pt x="522" y="1585"/>
                </a:lnTo>
                <a:lnTo>
                  <a:pt x="516" y="1586"/>
                </a:lnTo>
                <a:lnTo>
                  <a:pt x="509" y="1587"/>
                </a:lnTo>
                <a:lnTo>
                  <a:pt x="502" y="1587"/>
                </a:lnTo>
                <a:lnTo>
                  <a:pt x="497" y="1587"/>
                </a:lnTo>
                <a:lnTo>
                  <a:pt x="490" y="1586"/>
                </a:lnTo>
                <a:lnTo>
                  <a:pt x="483" y="1585"/>
                </a:lnTo>
                <a:lnTo>
                  <a:pt x="477" y="1582"/>
                </a:lnTo>
                <a:lnTo>
                  <a:pt x="472" y="1579"/>
                </a:lnTo>
                <a:lnTo>
                  <a:pt x="466" y="1576"/>
                </a:lnTo>
                <a:lnTo>
                  <a:pt x="461" y="1573"/>
                </a:lnTo>
                <a:lnTo>
                  <a:pt x="455" y="1569"/>
                </a:lnTo>
                <a:lnTo>
                  <a:pt x="450" y="1564"/>
                </a:lnTo>
                <a:lnTo>
                  <a:pt x="446" y="1560"/>
                </a:lnTo>
                <a:lnTo>
                  <a:pt x="441" y="1554"/>
                </a:lnTo>
                <a:lnTo>
                  <a:pt x="439" y="1549"/>
                </a:lnTo>
                <a:lnTo>
                  <a:pt x="436" y="1543"/>
                </a:lnTo>
                <a:lnTo>
                  <a:pt x="435" y="1536"/>
                </a:lnTo>
                <a:lnTo>
                  <a:pt x="433" y="1529"/>
                </a:lnTo>
                <a:lnTo>
                  <a:pt x="432" y="1524"/>
                </a:lnTo>
                <a:lnTo>
                  <a:pt x="432" y="1517"/>
                </a:lnTo>
                <a:lnTo>
                  <a:pt x="430" y="1503"/>
                </a:lnTo>
                <a:lnTo>
                  <a:pt x="390" y="867"/>
                </a:lnTo>
                <a:lnTo>
                  <a:pt x="390" y="865"/>
                </a:lnTo>
                <a:lnTo>
                  <a:pt x="352" y="1493"/>
                </a:lnTo>
                <a:lnTo>
                  <a:pt x="350" y="1511"/>
                </a:lnTo>
                <a:lnTo>
                  <a:pt x="350" y="1517"/>
                </a:lnTo>
                <a:lnTo>
                  <a:pt x="349" y="1524"/>
                </a:lnTo>
                <a:lnTo>
                  <a:pt x="346" y="1529"/>
                </a:lnTo>
                <a:lnTo>
                  <a:pt x="345" y="1536"/>
                </a:lnTo>
                <a:lnTo>
                  <a:pt x="341" y="1542"/>
                </a:lnTo>
                <a:lnTo>
                  <a:pt x="338" y="1547"/>
                </a:lnTo>
                <a:lnTo>
                  <a:pt x="334" y="1553"/>
                </a:lnTo>
                <a:lnTo>
                  <a:pt x="330" y="1558"/>
                </a:lnTo>
                <a:lnTo>
                  <a:pt x="324" y="1562"/>
                </a:lnTo>
                <a:lnTo>
                  <a:pt x="320" y="1567"/>
                </a:lnTo>
                <a:lnTo>
                  <a:pt x="315" y="1569"/>
                </a:lnTo>
                <a:lnTo>
                  <a:pt x="309" y="1573"/>
                </a:lnTo>
                <a:lnTo>
                  <a:pt x="304" y="1576"/>
                </a:lnTo>
                <a:lnTo>
                  <a:pt x="297" y="1578"/>
                </a:lnTo>
                <a:lnTo>
                  <a:pt x="291" y="1579"/>
                </a:lnTo>
                <a:lnTo>
                  <a:pt x="284" y="1580"/>
                </a:lnTo>
                <a:lnTo>
                  <a:pt x="279" y="1580"/>
                </a:lnTo>
                <a:lnTo>
                  <a:pt x="272" y="1580"/>
                </a:lnTo>
                <a:lnTo>
                  <a:pt x="265" y="1579"/>
                </a:lnTo>
                <a:lnTo>
                  <a:pt x="259" y="1578"/>
                </a:lnTo>
                <a:lnTo>
                  <a:pt x="252" y="1576"/>
                </a:lnTo>
                <a:lnTo>
                  <a:pt x="247" y="1573"/>
                </a:lnTo>
                <a:lnTo>
                  <a:pt x="241" y="1569"/>
                </a:lnTo>
                <a:lnTo>
                  <a:pt x="236" y="1567"/>
                </a:lnTo>
                <a:lnTo>
                  <a:pt x="232" y="1562"/>
                </a:lnTo>
                <a:lnTo>
                  <a:pt x="226" y="1558"/>
                </a:lnTo>
                <a:lnTo>
                  <a:pt x="222" y="1553"/>
                </a:lnTo>
                <a:lnTo>
                  <a:pt x="218" y="1547"/>
                </a:lnTo>
                <a:lnTo>
                  <a:pt x="214" y="1542"/>
                </a:lnTo>
                <a:lnTo>
                  <a:pt x="211" y="1536"/>
                </a:lnTo>
                <a:lnTo>
                  <a:pt x="208" y="1531"/>
                </a:lnTo>
                <a:lnTo>
                  <a:pt x="207" y="1522"/>
                </a:lnTo>
                <a:lnTo>
                  <a:pt x="207" y="1517"/>
                </a:lnTo>
                <a:lnTo>
                  <a:pt x="207" y="238"/>
                </a:lnTo>
                <a:lnTo>
                  <a:pt x="115" y="648"/>
                </a:lnTo>
                <a:lnTo>
                  <a:pt x="112" y="663"/>
                </a:lnTo>
                <a:lnTo>
                  <a:pt x="110" y="669"/>
                </a:lnTo>
                <a:lnTo>
                  <a:pt x="108" y="673"/>
                </a:lnTo>
                <a:lnTo>
                  <a:pt x="106" y="677"/>
                </a:lnTo>
                <a:lnTo>
                  <a:pt x="102" y="681"/>
                </a:lnTo>
                <a:lnTo>
                  <a:pt x="99" y="685"/>
                </a:lnTo>
                <a:lnTo>
                  <a:pt x="97" y="689"/>
                </a:lnTo>
                <a:lnTo>
                  <a:pt x="92" y="694"/>
                </a:lnTo>
                <a:lnTo>
                  <a:pt x="88" y="696"/>
                </a:lnTo>
                <a:lnTo>
                  <a:pt x="84" y="699"/>
                </a:lnTo>
                <a:lnTo>
                  <a:pt x="80" y="700"/>
                </a:lnTo>
                <a:lnTo>
                  <a:pt x="76" y="703"/>
                </a:lnTo>
                <a:lnTo>
                  <a:pt x="72" y="705"/>
                </a:lnTo>
                <a:lnTo>
                  <a:pt x="66" y="706"/>
                </a:lnTo>
                <a:lnTo>
                  <a:pt x="62" y="706"/>
                </a:lnTo>
                <a:lnTo>
                  <a:pt x="57" y="707"/>
                </a:lnTo>
                <a:lnTo>
                  <a:pt x="51" y="706"/>
                </a:lnTo>
                <a:lnTo>
                  <a:pt x="47" y="706"/>
                </a:lnTo>
                <a:lnTo>
                  <a:pt x="41" y="705"/>
                </a:lnTo>
                <a:lnTo>
                  <a:pt x="37" y="703"/>
                </a:lnTo>
                <a:lnTo>
                  <a:pt x="33" y="700"/>
                </a:lnTo>
                <a:lnTo>
                  <a:pt x="28" y="699"/>
                </a:lnTo>
                <a:lnTo>
                  <a:pt x="23" y="696"/>
                </a:lnTo>
                <a:lnTo>
                  <a:pt x="21" y="694"/>
                </a:lnTo>
                <a:lnTo>
                  <a:pt x="17" y="689"/>
                </a:lnTo>
                <a:lnTo>
                  <a:pt x="12" y="685"/>
                </a:lnTo>
                <a:lnTo>
                  <a:pt x="11" y="681"/>
                </a:lnTo>
                <a:lnTo>
                  <a:pt x="7" y="677"/>
                </a:lnTo>
                <a:lnTo>
                  <a:pt x="6" y="673"/>
                </a:lnTo>
                <a:lnTo>
                  <a:pt x="3" y="669"/>
                </a:lnTo>
                <a:lnTo>
                  <a:pt x="3" y="663"/>
                </a:lnTo>
                <a:lnTo>
                  <a:pt x="1" y="659"/>
                </a:lnTo>
                <a:lnTo>
                  <a:pt x="0" y="654"/>
                </a:lnTo>
                <a:lnTo>
                  <a:pt x="1" y="648"/>
                </a:lnTo>
                <a:lnTo>
                  <a:pt x="112" y="67"/>
                </a:lnTo>
                <a:lnTo>
                  <a:pt x="117" y="54"/>
                </a:lnTo>
                <a:lnTo>
                  <a:pt x="123" y="44"/>
                </a:lnTo>
                <a:lnTo>
                  <a:pt x="126" y="40"/>
                </a:lnTo>
                <a:lnTo>
                  <a:pt x="130" y="32"/>
                </a:lnTo>
                <a:lnTo>
                  <a:pt x="137" y="25"/>
                </a:lnTo>
                <a:lnTo>
                  <a:pt x="152" y="12"/>
                </a:lnTo>
                <a:lnTo>
                  <a:pt x="161" y="5"/>
                </a:lnTo>
                <a:lnTo>
                  <a:pt x="174" y="1"/>
                </a:lnTo>
                <a:lnTo>
                  <a:pt x="185" y="0"/>
                </a:lnTo>
                <a:lnTo>
                  <a:pt x="595" y="0"/>
                </a:lnTo>
                <a:close/>
              </a:path>
            </a:pathLst>
          </a:custGeom>
          <a:solidFill>
            <a:schemeClr val="accent2"/>
          </a:solidFill>
          <a:ln w="0">
            <a:solidFill>
              <a:srgbClr val="000000"/>
            </a:solidFill>
            <a:round/>
            <a:headEnd/>
            <a:tailEnd/>
          </a:ln>
        </p:spPr>
        <p:txBody>
          <a:bodyPr/>
          <a:lstStyle/>
          <a:p>
            <a:endParaRPr lang="en-US"/>
          </a:p>
        </p:txBody>
      </p:sp>
      <p:sp>
        <p:nvSpPr>
          <p:cNvPr id="10247" name="Freeform 1031"/>
          <p:cNvSpPr>
            <a:spLocks/>
          </p:cNvSpPr>
          <p:nvPr/>
        </p:nvSpPr>
        <p:spPr bwMode="auto">
          <a:xfrm>
            <a:off x="1439863" y="2833688"/>
            <a:ext cx="166687" cy="171450"/>
          </a:xfrm>
          <a:custGeom>
            <a:avLst/>
            <a:gdLst>
              <a:gd name="T0" fmla="*/ 2147483647 w 317"/>
              <a:gd name="T1" fmla="*/ 2147483647 h 323"/>
              <a:gd name="T2" fmla="*/ 2147483647 w 317"/>
              <a:gd name="T3" fmla="*/ 2147483647 h 323"/>
              <a:gd name="T4" fmla="*/ 2147483647 w 317"/>
              <a:gd name="T5" fmla="*/ 2147483647 h 323"/>
              <a:gd name="T6" fmla="*/ 2147483647 w 317"/>
              <a:gd name="T7" fmla="*/ 1794772572 h 323"/>
              <a:gd name="T8" fmla="*/ 2147483647 w 317"/>
              <a:gd name="T9" fmla="*/ 0 h 323"/>
              <a:gd name="T10" fmla="*/ 2147483647 w 317"/>
              <a:gd name="T11" fmla="*/ 1794772572 h 323"/>
              <a:gd name="T12" fmla="*/ 2147483647 w 317"/>
              <a:gd name="T13" fmla="*/ 2147483647 h 323"/>
              <a:gd name="T14" fmla="*/ 1744673918 w 317"/>
              <a:gd name="T15" fmla="*/ 2147483647 h 323"/>
              <a:gd name="T16" fmla="*/ 0 w 317"/>
              <a:gd name="T17" fmla="*/ 2147483647 h 323"/>
              <a:gd name="T18" fmla="*/ 1744673918 w 317"/>
              <a:gd name="T19" fmla="*/ 2147483647 h 323"/>
              <a:gd name="T20" fmla="*/ 2147483647 w 317"/>
              <a:gd name="T21" fmla="*/ 2147483647 h 323"/>
              <a:gd name="T22" fmla="*/ 2147483647 w 317"/>
              <a:gd name="T23" fmla="*/ 2147483647 h 323"/>
              <a:gd name="T24" fmla="*/ 2147483647 w 317"/>
              <a:gd name="T25" fmla="*/ 2147483647 h 323"/>
              <a:gd name="T26" fmla="*/ 2147483647 w 317"/>
              <a:gd name="T27" fmla="*/ 2147483647 h 323"/>
              <a:gd name="T28" fmla="*/ 2147483647 w 317"/>
              <a:gd name="T29" fmla="*/ 2147483647 h 323"/>
              <a:gd name="T30" fmla="*/ 2147483647 w 317"/>
              <a:gd name="T31" fmla="*/ 2147483647 h 323"/>
              <a:gd name="T32" fmla="*/ 2147483647 w 317"/>
              <a:gd name="T33" fmla="*/ 2147483647 h 3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7" h="323">
                <a:moveTo>
                  <a:pt x="317" y="161"/>
                </a:moveTo>
                <a:lnTo>
                  <a:pt x="305" y="98"/>
                </a:lnTo>
                <a:lnTo>
                  <a:pt x="270" y="47"/>
                </a:lnTo>
                <a:lnTo>
                  <a:pt x="221" y="12"/>
                </a:lnTo>
                <a:lnTo>
                  <a:pt x="159" y="0"/>
                </a:lnTo>
                <a:lnTo>
                  <a:pt x="96" y="12"/>
                </a:lnTo>
                <a:lnTo>
                  <a:pt x="47" y="47"/>
                </a:lnTo>
                <a:lnTo>
                  <a:pt x="12" y="98"/>
                </a:lnTo>
                <a:lnTo>
                  <a:pt x="0" y="161"/>
                </a:lnTo>
                <a:lnTo>
                  <a:pt x="12" y="225"/>
                </a:lnTo>
                <a:lnTo>
                  <a:pt x="47" y="276"/>
                </a:lnTo>
                <a:lnTo>
                  <a:pt x="96" y="310"/>
                </a:lnTo>
                <a:lnTo>
                  <a:pt x="159" y="323"/>
                </a:lnTo>
                <a:lnTo>
                  <a:pt x="221" y="310"/>
                </a:lnTo>
                <a:lnTo>
                  <a:pt x="270" y="276"/>
                </a:lnTo>
                <a:lnTo>
                  <a:pt x="305" y="225"/>
                </a:lnTo>
                <a:lnTo>
                  <a:pt x="317" y="161"/>
                </a:lnTo>
                <a:close/>
              </a:path>
            </a:pathLst>
          </a:custGeom>
          <a:solidFill>
            <a:schemeClr val="accent2"/>
          </a:solidFill>
          <a:ln w="0">
            <a:solidFill>
              <a:srgbClr val="000000"/>
            </a:solidFill>
            <a:round/>
            <a:headEnd/>
            <a:tailEnd/>
          </a:ln>
        </p:spPr>
        <p:txBody>
          <a:bodyPr/>
          <a:lstStyle/>
          <a:p>
            <a:endParaRPr lang="en-US"/>
          </a:p>
        </p:txBody>
      </p:sp>
      <p:sp>
        <p:nvSpPr>
          <p:cNvPr id="10248" name="Freeform 1032"/>
          <p:cNvSpPr>
            <a:spLocks/>
          </p:cNvSpPr>
          <p:nvPr/>
        </p:nvSpPr>
        <p:spPr bwMode="auto">
          <a:xfrm>
            <a:off x="1808163" y="3038475"/>
            <a:ext cx="412750" cy="839788"/>
          </a:xfrm>
          <a:custGeom>
            <a:avLst/>
            <a:gdLst>
              <a:gd name="T0" fmla="*/ 2147483647 w 780"/>
              <a:gd name="T1" fmla="*/ 1481853816 h 1587"/>
              <a:gd name="T2" fmla="*/ 2147483647 w 780"/>
              <a:gd name="T3" fmla="*/ 2147483647 h 1587"/>
              <a:gd name="T4" fmla="*/ 2147483647 w 780"/>
              <a:gd name="T5" fmla="*/ 2147483647 h 1587"/>
              <a:gd name="T6" fmla="*/ 2147483647 w 780"/>
              <a:gd name="T7" fmla="*/ 2147483647 h 1587"/>
              <a:gd name="T8" fmla="*/ 2147483647 w 780"/>
              <a:gd name="T9" fmla="*/ 2147483647 h 1587"/>
              <a:gd name="T10" fmla="*/ 2147483647 w 780"/>
              <a:gd name="T11" fmla="*/ 2147483647 h 1587"/>
              <a:gd name="T12" fmla="*/ 2147483647 w 780"/>
              <a:gd name="T13" fmla="*/ 2147483647 h 1587"/>
              <a:gd name="T14" fmla="*/ 2147483647 w 780"/>
              <a:gd name="T15" fmla="*/ 2147483647 h 1587"/>
              <a:gd name="T16" fmla="*/ 2147483647 w 780"/>
              <a:gd name="T17" fmla="*/ 2147483647 h 1587"/>
              <a:gd name="T18" fmla="*/ 2147483647 w 780"/>
              <a:gd name="T19" fmla="*/ 2147483647 h 1587"/>
              <a:gd name="T20" fmla="*/ 2147483647 w 780"/>
              <a:gd name="T21" fmla="*/ 2147483647 h 1587"/>
              <a:gd name="T22" fmla="*/ 2147483647 w 780"/>
              <a:gd name="T23" fmla="*/ 2147483647 h 1587"/>
              <a:gd name="T24" fmla="*/ 2147483647 w 780"/>
              <a:gd name="T25" fmla="*/ 2147483647 h 1587"/>
              <a:gd name="T26" fmla="*/ 2147483647 w 780"/>
              <a:gd name="T27" fmla="*/ 2147483647 h 1587"/>
              <a:gd name="T28" fmla="*/ 2147483647 w 780"/>
              <a:gd name="T29" fmla="*/ 2147483647 h 1587"/>
              <a:gd name="T30" fmla="*/ 2147483647 w 780"/>
              <a:gd name="T31" fmla="*/ 2147483647 h 1587"/>
              <a:gd name="T32" fmla="*/ 2147483647 w 780"/>
              <a:gd name="T33" fmla="*/ 2147483647 h 1587"/>
              <a:gd name="T34" fmla="*/ 2147483647 w 780"/>
              <a:gd name="T35" fmla="*/ 2147483647 h 1587"/>
              <a:gd name="T36" fmla="*/ 2147483647 w 780"/>
              <a:gd name="T37" fmla="*/ 2147483647 h 1587"/>
              <a:gd name="T38" fmla="*/ 2147483647 w 780"/>
              <a:gd name="T39" fmla="*/ 2147483647 h 1587"/>
              <a:gd name="T40" fmla="*/ 2147483647 w 780"/>
              <a:gd name="T41" fmla="*/ 2147483647 h 1587"/>
              <a:gd name="T42" fmla="*/ 2147483647 w 780"/>
              <a:gd name="T43" fmla="*/ 2147483647 h 1587"/>
              <a:gd name="T44" fmla="*/ 2147483647 w 780"/>
              <a:gd name="T45" fmla="*/ 2147483647 h 1587"/>
              <a:gd name="T46" fmla="*/ 2147483647 w 780"/>
              <a:gd name="T47" fmla="*/ 2147483647 h 1587"/>
              <a:gd name="T48" fmla="*/ 2147483647 w 780"/>
              <a:gd name="T49" fmla="*/ 2147483647 h 1587"/>
              <a:gd name="T50" fmla="*/ 2147483647 w 780"/>
              <a:gd name="T51" fmla="*/ 2147483647 h 1587"/>
              <a:gd name="T52" fmla="*/ 2147483647 w 780"/>
              <a:gd name="T53" fmla="*/ 2147483647 h 1587"/>
              <a:gd name="T54" fmla="*/ 2147483647 w 780"/>
              <a:gd name="T55" fmla="*/ 2147483647 h 1587"/>
              <a:gd name="T56" fmla="*/ 2147483647 w 780"/>
              <a:gd name="T57" fmla="*/ 2147483647 h 1587"/>
              <a:gd name="T58" fmla="*/ 2147483647 w 780"/>
              <a:gd name="T59" fmla="*/ 2147483647 h 1587"/>
              <a:gd name="T60" fmla="*/ 2147483647 w 780"/>
              <a:gd name="T61" fmla="*/ 2147483647 h 1587"/>
              <a:gd name="T62" fmla="*/ 2147483647 w 780"/>
              <a:gd name="T63" fmla="*/ 2147483647 h 1587"/>
              <a:gd name="T64" fmla="*/ 2147483647 w 780"/>
              <a:gd name="T65" fmla="*/ 2147483647 h 1587"/>
              <a:gd name="T66" fmla="*/ 2147483647 w 780"/>
              <a:gd name="T67" fmla="*/ 2147483647 h 1587"/>
              <a:gd name="T68" fmla="*/ 2147483647 w 780"/>
              <a:gd name="T69" fmla="*/ 2147483647 h 1587"/>
              <a:gd name="T70" fmla="*/ 2147483647 w 780"/>
              <a:gd name="T71" fmla="*/ 2147483647 h 1587"/>
              <a:gd name="T72" fmla="*/ 2147483647 w 780"/>
              <a:gd name="T73" fmla="*/ 2147483647 h 1587"/>
              <a:gd name="T74" fmla="*/ 2147483647 w 780"/>
              <a:gd name="T75" fmla="*/ 2147483647 h 1587"/>
              <a:gd name="T76" fmla="*/ 2147483647 w 780"/>
              <a:gd name="T77" fmla="*/ 2147483647 h 1587"/>
              <a:gd name="T78" fmla="*/ 2147483647 w 780"/>
              <a:gd name="T79" fmla="*/ 2147483647 h 1587"/>
              <a:gd name="T80" fmla="*/ 2147483647 w 780"/>
              <a:gd name="T81" fmla="*/ 2147483647 h 1587"/>
              <a:gd name="T82" fmla="*/ 2147483647 w 780"/>
              <a:gd name="T83" fmla="*/ 2147483647 h 1587"/>
              <a:gd name="T84" fmla="*/ 2147483647 w 780"/>
              <a:gd name="T85" fmla="*/ 2147483647 h 1587"/>
              <a:gd name="T86" fmla="*/ 2147483647 w 780"/>
              <a:gd name="T87" fmla="*/ 2147483647 h 1587"/>
              <a:gd name="T88" fmla="*/ 2147483647 w 780"/>
              <a:gd name="T89" fmla="*/ 2147483647 h 1587"/>
              <a:gd name="T90" fmla="*/ 2147483647 w 780"/>
              <a:gd name="T91" fmla="*/ 2147483647 h 1587"/>
              <a:gd name="T92" fmla="*/ 2147483647 w 780"/>
              <a:gd name="T93" fmla="*/ 2147483647 h 1587"/>
              <a:gd name="T94" fmla="*/ 2147483647 w 780"/>
              <a:gd name="T95" fmla="*/ 2147483647 h 1587"/>
              <a:gd name="T96" fmla="*/ 1778110067 w 780"/>
              <a:gd name="T97" fmla="*/ 2147483647 h 1587"/>
              <a:gd name="T98" fmla="*/ 740925938 w 780"/>
              <a:gd name="T99" fmla="*/ 2147483647 h 1587"/>
              <a:gd name="T100" fmla="*/ 148129096 w 780"/>
              <a:gd name="T101" fmla="*/ 2147483647 h 1587"/>
              <a:gd name="T102" fmla="*/ 2147483647 w 780"/>
              <a:gd name="T103" fmla="*/ 2147483647 h 1587"/>
              <a:gd name="T104" fmla="*/ 2147483647 w 780"/>
              <a:gd name="T105" fmla="*/ 2147483647 h 1587"/>
              <a:gd name="T106" fmla="*/ 2147483647 w 780"/>
              <a:gd name="T107" fmla="*/ 1778112184 h 1587"/>
              <a:gd name="T108" fmla="*/ 2147483647 w 780"/>
              <a:gd name="T109" fmla="*/ 0 h 15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0" h="1587">
                <a:moveTo>
                  <a:pt x="594" y="0"/>
                </a:moveTo>
                <a:lnTo>
                  <a:pt x="608" y="3"/>
                </a:lnTo>
                <a:lnTo>
                  <a:pt x="620" y="10"/>
                </a:lnTo>
                <a:lnTo>
                  <a:pt x="630" y="17"/>
                </a:lnTo>
                <a:lnTo>
                  <a:pt x="644" y="30"/>
                </a:lnTo>
                <a:lnTo>
                  <a:pt x="649" y="39"/>
                </a:lnTo>
                <a:lnTo>
                  <a:pt x="656" y="47"/>
                </a:lnTo>
                <a:lnTo>
                  <a:pt x="658" y="51"/>
                </a:lnTo>
                <a:lnTo>
                  <a:pt x="662" y="59"/>
                </a:lnTo>
                <a:lnTo>
                  <a:pt x="669" y="75"/>
                </a:lnTo>
                <a:lnTo>
                  <a:pt x="780" y="655"/>
                </a:lnTo>
                <a:lnTo>
                  <a:pt x="780" y="659"/>
                </a:lnTo>
                <a:lnTo>
                  <a:pt x="779" y="666"/>
                </a:lnTo>
                <a:lnTo>
                  <a:pt x="778" y="670"/>
                </a:lnTo>
                <a:lnTo>
                  <a:pt x="776" y="674"/>
                </a:lnTo>
                <a:lnTo>
                  <a:pt x="775" y="680"/>
                </a:lnTo>
                <a:lnTo>
                  <a:pt x="772" y="684"/>
                </a:lnTo>
                <a:lnTo>
                  <a:pt x="769" y="688"/>
                </a:lnTo>
                <a:lnTo>
                  <a:pt x="768" y="692"/>
                </a:lnTo>
                <a:lnTo>
                  <a:pt x="764" y="697"/>
                </a:lnTo>
                <a:lnTo>
                  <a:pt x="760" y="699"/>
                </a:lnTo>
                <a:lnTo>
                  <a:pt x="756" y="702"/>
                </a:lnTo>
                <a:lnTo>
                  <a:pt x="751" y="705"/>
                </a:lnTo>
                <a:lnTo>
                  <a:pt x="747" y="708"/>
                </a:lnTo>
                <a:lnTo>
                  <a:pt x="743" y="710"/>
                </a:lnTo>
                <a:lnTo>
                  <a:pt x="738" y="712"/>
                </a:lnTo>
                <a:lnTo>
                  <a:pt x="734" y="713"/>
                </a:lnTo>
                <a:lnTo>
                  <a:pt x="728" y="713"/>
                </a:lnTo>
                <a:lnTo>
                  <a:pt x="724" y="713"/>
                </a:lnTo>
                <a:lnTo>
                  <a:pt x="718" y="713"/>
                </a:lnTo>
                <a:lnTo>
                  <a:pt x="714" y="713"/>
                </a:lnTo>
                <a:lnTo>
                  <a:pt x="709" y="712"/>
                </a:lnTo>
                <a:lnTo>
                  <a:pt x="705" y="710"/>
                </a:lnTo>
                <a:lnTo>
                  <a:pt x="699" y="708"/>
                </a:lnTo>
                <a:lnTo>
                  <a:pt x="695" y="705"/>
                </a:lnTo>
                <a:lnTo>
                  <a:pt x="691" y="702"/>
                </a:lnTo>
                <a:lnTo>
                  <a:pt x="688" y="699"/>
                </a:lnTo>
                <a:lnTo>
                  <a:pt x="684" y="697"/>
                </a:lnTo>
                <a:lnTo>
                  <a:pt x="681" y="692"/>
                </a:lnTo>
                <a:lnTo>
                  <a:pt x="677" y="688"/>
                </a:lnTo>
                <a:lnTo>
                  <a:pt x="674" y="684"/>
                </a:lnTo>
                <a:lnTo>
                  <a:pt x="673" y="680"/>
                </a:lnTo>
                <a:lnTo>
                  <a:pt x="671" y="674"/>
                </a:lnTo>
                <a:lnTo>
                  <a:pt x="670" y="670"/>
                </a:lnTo>
                <a:lnTo>
                  <a:pt x="666" y="655"/>
                </a:lnTo>
                <a:lnTo>
                  <a:pt x="578" y="244"/>
                </a:lnTo>
                <a:lnTo>
                  <a:pt x="578" y="1517"/>
                </a:lnTo>
                <a:lnTo>
                  <a:pt x="576" y="1524"/>
                </a:lnTo>
                <a:lnTo>
                  <a:pt x="575" y="1530"/>
                </a:lnTo>
                <a:lnTo>
                  <a:pt x="572" y="1536"/>
                </a:lnTo>
                <a:lnTo>
                  <a:pt x="569" y="1542"/>
                </a:lnTo>
                <a:lnTo>
                  <a:pt x="567" y="1549"/>
                </a:lnTo>
                <a:lnTo>
                  <a:pt x="562" y="1554"/>
                </a:lnTo>
                <a:lnTo>
                  <a:pt x="558" y="1560"/>
                </a:lnTo>
                <a:lnTo>
                  <a:pt x="554" y="1564"/>
                </a:lnTo>
                <a:lnTo>
                  <a:pt x="550" y="1570"/>
                </a:lnTo>
                <a:lnTo>
                  <a:pt x="545" y="1574"/>
                </a:lnTo>
                <a:lnTo>
                  <a:pt x="539" y="1576"/>
                </a:lnTo>
                <a:lnTo>
                  <a:pt x="534" y="1579"/>
                </a:lnTo>
                <a:lnTo>
                  <a:pt x="527" y="1582"/>
                </a:lnTo>
                <a:lnTo>
                  <a:pt x="521" y="1585"/>
                </a:lnTo>
                <a:lnTo>
                  <a:pt x="516" y="1586"/>
                </a:lnTo>
                <a:lnTo>
                  <a:pt x="509" y="1587"/>
                </a:lnTo>
                <a:lnTo>
                  <a:pt x="502" y="1587"/>
                </a:lnTo>
                <a:lnTo>
                  <a:pt x="496" y="1587"/>
                </a:lnTo>
                <a:lnTo>
                  <a:pt x="489" y="1586"/>
                </a:lnTo>
                <a:lnTo>
                  <a:pt x="482" y="1585"/>
                </a:lnTo>
                <a:lnTo>
                  <a:pt x="477" y="1582"/>
                </a:lnTo>
                <a:lnTo>
                  <a:pt x="471" y="1579"/>
                </a:lnTo>
                <a:lnTo>
                  <a:pt x="466" y="1576"/>
                </a:lnTo>
                <a:lnTo>
                  <a:pt x="460" y="1574"/>
                </a:lnTo>
                <a:lnTo>
                  <a:pt x="455" y="1570"/>
                </a:lnTo>
                <a:lnTo>
                  <a:pt x="449" y="1564"/>
                </a:lnTo>
                <a:lnTo>
                  <a:pt x="445" y="1560"/>
                </a:lnTo>
                <a:lnTo>
                  <a:pt x="441" y="1554"/>
                </a:lnTo>
                <a:lnTo>
                  <a:pt x="438" y="1549"/>
                </a:lnTo>
                <a:lnTo>
                  <a:pt x="436" y="1543"/>
                </a:lnTo>
                <a:lnTo>
                  <a:pt x="434" y="1536"/>
                </a:lnTo>
                <a:lnTo>
                  <a:pt x="433" y="1530"/>
                </a:lnTo>
                <a:lnTo>
                  <a:pt x="431" y="1524"/>
                </a:lnTo>
                <a:lnTo>
                  <a:pt x="431" y="1517"/>
                </a:lnTo>
                <a:lnTo>
                  <a:pt x="430" y="1503"/>
                </a:lnTo>
                <a:lnTo>
                  <a:pt x="390" y="868"/>
                </a:lnTo>
                <a:lnTo>
                  <a:pt x="390" y="865"/>
                </a:lnTo>
                <a:lnTo>
                  <a:pt x="351" y="1494"/>
                </a:lnTo>
                <a:lnTo>
                  <a:pt x="350" y="1512"/>
                </a:lnTo>
                <a:lnTo>
                  <a:pt x="350" y="1517"/>
                </a:lnTo>
                <a:lnTo>
                  <a:pt x="349" y="1524"/>
                </a:lnTo>
                <a:lnTo>
                  <a:pt x="346" y="1530"/>
                </a:lnTo>
                <a:lnTo>
                  <a:pt x="345" y="1536"/>
                </a:lnTo>
                <a:lnTo>
                  <a:pt x="340" y="1542"/>
                </a:lnTo>
                <a:lnTo>
                  <a:pt x="338" y="1547"/>
                </a:lnTo>
                <a:lnTo>
                  <a:pt x="333" y="1553"/>
                </a:lnTo>
                <a:lnTo>
                  <a:pt x="329" y="1559"/>
                </a:lnTo>
                <a:lnTo>
                  <a:pt x="324" y="1563"/>
                </a:lnTo>
                <a:lnTo>
                  <a:pt x="320" y="1567"/>
                </a:lnTo>
                <a:lnTo>
                  <a:pt x="314" y="1570"/>
                </a:lnTo>
                <a:lnTo>
                  <a:pt x="309" y="1574"/>
                </a:lnTo>
                <a:lnTo>
                  <a:pt x="303" y="1576"/>
                </a:lnTo>
                <a:lnTo>
                  <a:pt x="296" y="1578"/>
                </a:lnTo>
                <a:lnTo>
                  <a:pt x="291" y="1579"/>
                </a:lnTo>
                <a:lnTo>
                  <a:pt x="284" y="1581"/>
                </a:lnTo>
                <a:lnTo>
                  <a:pt x="278" y="1581"/>
                </a:lnTo>
                <a:lnTo>
                  <a:pt x="271" y="1581"/>
                </a:lnTo>
                <a:lnTo>
                  <a:pt x="264" y="1579"/>
                </a:lnTo>
                <a:lnTo>
                  <a:pt x="259" y="1578"/>
                </a:lnTo>
                <a:lnTo>
                  <a:pt x="252" y="1576"/>
                </a:lnTo>
                <a:lnTo>
                  <a:pt x="247" y="1574"/>
                </a:lnTo>
                <a:lnTo>
                  <a:pt x="241" y="1570"/>
                </a:lnTo>
                <a:lnTo>
                  <a:pt x="236" y="1567"/>
                </a:lnTo>
                <a:lnTo>
                  <a:pt x="231" y="1563"/>
                </a:lnTo>
                <a:lnTo>
                  <a:pt x="226" y="1559"/>
                </a:lnTo>
                <a:lnTo>
                  <a:pt x="222" y="1553"/>
                </a:lnTo>
                <a:lnTo>
                  <a:pt x="218" y="1547"/>
                </a:lnTo>
                <a:lnTo>
                  <a:pt x="213" y="1542"/>
                </a:lnTo>
                <a:lnTo>
                  <a:pt x="211" y="1536"/>
                </a:lnTo>
                <a:lnTo>
                  <a:pt x="208" y="1531"/>
                </a:lnTo>
                <a:lnTo>
                  <a:pt x="207" y="1523"/>
                </a:lnTo>
                <a:lnTo>
                  <a:pt x="207" y="1517"/>
                </a:lnTo>
                <a:lnTo>
                  <a:pt x="207" y="239"/>
                </a:lnTo>
                <a:lnTo>
                  <a:pt x="114" y="648"/>
                </a:lnTo>
                <a:lnTo>
                  <a:pt x="111" y="663"/>
                </a:lnTo>
                <a:lnTo>
                  <a:pt x="110" y="669"/>
                </a:lnTo>
                <a:lnTo>
                  <a:pt x="107" y="673"/>
                </a:lnTo>
                <a:lnTo>
                  <a:pt x="106" y="677"/>
                </a:lnTo>
                <a:lnTo>
                  <a:pt x="102" y="681"/>
                </a:lnTo>
                <a:lnTo>
                  <a:pt x="99" y="685"/>
                </a:lnTo>
                <a:lnTo>
                  <a:pt x="96" y="690"/>
                </a:lnTo>
                <a:lnTo>
                  <a:pt x="92" y="694"/>
                </a:lnTo>
                <a:lnTo>
                  <a:pt x="88" y="697"/>
                </a:lnTo>
                <a:lnTo>
                  <a:pt x="84" y="699"/>
                </a:lnTo>
                <a:lnTo>
                  <a:pt x="80" y="701"/>
                </a:lnTo>
                <a:lnTo>
                  <a:pt x="75" y="703"/>
                </a:lnTo>
                <a:lnTo>
                  <a:pt x="71" y="705"/>
                </a:lnTo>
                <a:lnTo>
                  <a:pt x="66" y="706"/>
                </a:lnTo>
                <a:lnTo>
                  <a:pt x="62" y="706"/>
                </a:lnTo>
                <a:lnTo>
                  <a:pt x="56" y="708"/>
                </a:lnTo>
                <a:lnTo>
                  <a:pt x="51" y="706"/>
                </a:lnTo>
                <a:lnTo>
                  <a:pt x="47" y="706"/>
                </a:lnTo>
                <a:lnTo>
                  <a:pt x="41" y="705"/>
                </a:lnTo>
                <a:lnTo>
                  <a:pt x="37" y="703"/>
                </a:lnTo>
                <a:lnTo>
                  <a:pt x="33" y="701"/>
                </a:lnTo>
                <a:lnTo>
                  <a:pt x="27" y="699"/>
                </a:lnTo>
                <a:lnTo>
                  <a:pt x="23" y="697"/>
                </a:lnTo>
                <a:lnTo>
                  <a:pt x="20" y="694"/>
                </a:lnTo>
                <a:lnTo>
                  <a:pt x="16" y="690"/>
                </a:lnTo>
                <a:lnTo>
                  <a:pt x="12" y="685"/>
                </a:lnTo>
                <a:lnTo>
                  <a:pt x="11" y="681"/>
                </a:lnTo>
                <a:lnTo>
                  <a:pt x="6" y="677"/>
                </a:lnTo>
                <a:lnTo>
                  <a:pt x="5" y="673"/>
                </a:lnTo>
                <a:lnTo>
                  <a:pt x="2" y="669"/>
                </a:lnTo>
                <a:lnTo>
                  <a:pt x="2" y="663"/>
                </a:lnTo>
                <a:lnTo>
                  <a:pt x="1" y="659"/>
                </a:lnTo>
                <a:lnTo>
                  <a:pt x="0" y="654"/>
                </a:lnTo>
                <a:lnTo>
                  <a:pt x="1" y="648"/>
                </a:lnTo>
                <a:lnTo>
                  <a:pt x="111" y="68"/>
                </a:lnTo>
                <a:lnTo>
                  <a:pt x="117" y="54"/>
                </a:lnTo>
                <a:lnTo>
                  <a:pt x="122" y="44"/>
                </a:lnTo>
                <a:lnTo>
                  <a:pt x="125" y="40"/>
                </a:lnTo>
                <a:lnTo>
                  <a:pt x="129" y="32"/>
                </a:lnTo>
                <a:lnTo>
                  <a:pt x="136" y="25"/>
                </a:lnTo>
                <a:lnTo>
                  <a:pt x="151" y="12"/>
                </a:lnTo>
                <a:lnTo>
                  <a:pt x="161" y="6"/>
                </a:lnTo>
                <a:lnTo>
                  <a:pt x="173" y="1"/>
                </a:lnTo>
                <a:lnTo>
                  <a:pt x="184" y="0"/>
                </a:lnTo>
                <a:lnTo>
                  <a:pt x="594" y="0"/>
                </a:lnTo>
                <a:close/>
              </a:path>
            </a:pathLst>
          </a:custGeom>
          <a:solidFill>
            <a:srgbClr val="FF0000"/>
          </a:solidFill>
          <a:ln w="0">
            <a:solidFill>
              <a:srgbClr val="000000"/>
            </a:solidFill>
            <a:round/>
            <a:headEnd/>
            <a:tailEnd/>
          </a:ln>
        </p:spPr>
        <p:txBody>
          <a:bodyPr/>
          <a:lstStyle/>
          <a:p>
            <a:endParaRPr lang="en-US"/>
          </a:p>
        </p:txBody>
      </p:sp>
      <p:sp>
        <p:nvSpPr>
          <p:cNvPr id="10249" name="Freeform 1033"/>
          <p:cNvSpPr>
            <a:spLocks/>
          </p:cNvSpPr>
          <p:nvPr/>
        </p:nvSpPr>
        <p:spPr bwMode="auto">
          <a:xfrm>
            <a:off x="1927225" y="2847975"/>
            <a:ext cx="168275" cy="171450"/>
          </a:xfrm>
          <a:custGeom>
            <a:avLst/>
            <a:gdLst>
              <a:gd name="T0" fmla="*/ 2147483647 w 318"/>
              <a:gd name="T1" fmla="*/ 2147483647 h 323"/>
              <a:gd name="T2" fmla="*/ 2147483647 w 318"/>
              <a:gd name="T3" fmla="*/ 2147483647 h 323"/>
              <a:gd name="T4" fmla="*/ 2147483647 w 318"/>
              <a:gd name="T5" fmla="*/ 2147483647 h 323"/>
              <a:gd name="T6" fmla="*/ 2147483647 w 318"/>
              <a:gd name="T7" fmla="*/ 1944101806 h 323"/>
              <a:gd name="T8" fmla="*/ 2147483647 w 318"/>
              <a:gd name="T9" fmla="*/ 0 h 323"/>
              <a:gd name="T10" fmla="*/ 2147483647 w 318"/>
              <a:gd name="T11" fmla="*/ 1944101806 h 323"/>
              <a:gd name="T12" fmla="*/ 2147483647 w 318"/>
              <a:gd name="T13" fmla="*/ 2147483647 h 323"/>
              <a:gd name="T14" fmla="*/ 1926239162 w 318"/>
              <a:gd name="T15" fmla="*/ 2147483647 h 323"/>
              <a:gd name="T16" fmla="*/ 0 w 318"/>
              <a:gd name="T17" fmla="*/ 2147483647 h 323"/>
              <a:gd name="T18" fmla="*/ 1926239162 w 318"/>
              <a:gd name="T19" fmla="*/ 2147483647 h 323"/>
              <a:gd name="T20" fmla="*/ 2147483647 w 318"/>
              <a:gd name="T21" fmla="*/ 2147483647 h 323"/>
              <a:gd name="T22" fmla="*/ 2147483647 w 318"/>
              <a:gd name="T23" fmla="*/ 2147483647 h 323"/>
              <a:gd name="T24" fmla="*/ 2147483647 w 318"/>
              <a:gd name="T25" fmla="*/ 2147483647 h 323"/>
              <a:gd name="T26" fmla="*/ 2147483647 w 318"/>
              <a:gd name="T27" fmla="*/ 2147483647 h 323"/>
              <a:gd name="T28" fmla="*/ 2147483647 w 318"/>
              <a:gd name="T29" fmla="*/ 2147483647 h 323"/>
              <a:gd name="T30" fmla="*/ 2147483647 w 318"/>
              <a:gd name="T31" fmla="*/ 2147483647 h 323"/>
              <a:gd name="T32" fmla="*/ 2147483647 w 318"/>
              <a:gd name="T33" fmla="*/ 2147483647 h 3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8" h="323">
                <a:moveTo>
                  <a:pt x="318" y="162"/>
                </a:moveTo>
                <a:lnTo>
                  <a:pt x="305" y="98"/>
                </a:lnTo>
                <a:lnTo>
                  <a:pt x="271" y="47"/>
                </a:lnTo>
                <a:lnTo>
                  <a:pt x="221" y="13"/>
                </a:lnTo>
                <a:lnTo>
                  <a:pt x="159" y="0"/>
                </a:lnTo>
                <a:lnTo>
                  <a:pt x="97" y="13"/>
                </a:lnTo>
                <a:lnTo>
                  <a:pt x="47" y="47"/>
                </a:lnTo>
                <a:lnTo>
                  <a:pt x="13" y="98"/>
                </a:lnTo>
                <a:lnTo>
                  <a:pt x="0" y="162"/>
                </a:lnTo>
                <a:lnTo>
                  <a:pt x="13" y="225"/>
                </a:lnTo>
                <a:lnTo>
                  <a:pt x="47" y="276"/>
                </a:lnTo>
                <a:lnTo>
                  <a:pt x="97" y="311"/>
                </a:lnTo>
                <a:lnTo>
                  <a:pt x="159" y="323"/>
                </a:lnTo>
                <a:lnTo>
                  <a:pt x="221" y="311"/>
                </a:lnTo>
                <a:lnTo>
                  <a:pt x="271" y="276"/>
                </a:lnTo>
                <a:lnTo>
                  <a:pt x="305" y="225"/>
                </a:lnTo>
                <a:lnTo>
                  <a:pt x="318" y="162"/>
                </a:lnTo>
                <a:close/>
              </a:path>
            </a:pathLst>
          </a:custGeom>
          <a:solidFill>
            <a:srgbClr val="FF0000"/>
          </a:solidFill>
          <a:ln w="0">
            <a:solidFill>
              <a:srgbClr val="000000"/>
            </a:solidFill>
            <a:round/>
            <a:headEnd/>
            <a:tailEnd/>
          </a:ln>
        </p:spPr>
        <p:txBody>
          <a:bodyPr/>
          <a:lstStyle/>
          <a:p>
            <a:endParaRPr lang="en-US"/>
          </a:p>
        </p:txBody>
      </p:sp>
      <p:sp>
        <p:nvSpPr>
          <p:cNvPr id="10250" name="Freeform 1034"/>
          <p:cNvSpPr>
            <a:spLocks/>
          </p:cNvSpPr>
          <p:nvPr/>
        </p:nvSpPr>
        <p:spPr bwMode="auto">
          <a:xfrm>
            <a:off x="2286000" y="3038475"/>
            <a:ext cx="412750" cy="839788"/>
          </a:xfrm>
          <a:custGeom>
            <a:avLst/>
            <a:gdLst>
              <a:gd name="T0" fmla="*/ 2147483647 w 781"/>
              <a:gd name="T1" fmla="*/ 1481853816 h 1587"/>
              <a:gd name="T2" fmla="*/ 2147483647 w 781"/>
              <a:gd name="T3" fmla="*/ 2147483647 h 1587"/>
              <a:gd name="T4" fmla="*/ 2147483647 w 781"/>
              <a:gd name="T5" fmla="*/ 2147483647 h 1587"/>
              <a:gd name="T6" fmla="*/ 2147483647 w 781"/>
              <a:gd name="T7" fmla="*/ 2147483647 h 1587"/>
              <a:gd name="T8" fmla="*/ 2147483647 w 781"/>
              <a:gd name="T9" fmla="*/ 2147483647 h 1587"/>
              <a:gd name="T10" fmla="*/ 2147483647 w 781"/>
              <a:gd name="T11" fmla="*/ 2147483647 h 1587"/>
              <a:gd name="T12" fmla="*/ 2147483647 w 781"/>
              <a:gd name="T13" fmla="*/ 2147483647 h 1587"/>
              <a:gd name="T14" fmla="*/ 2147483647 w 781"/>
              <a:gd name="T15" fmla="*/ 2147483647 h 1587"/>
              <a:gd name="T16" fmla="*/ 2147483647 w 781"/>
              <a:gd name="T17" fmla="*/ 2147483647 h 1587"/>
              <a:gd name="T18" fmla="*/ 2147483647 w 781"/>
              <a:gd name="T19" fmla="*/ 2147483647 h 1587"/>
              <a:gd name="T20" fmla="*/ 2147483647 w 781"/>
              <a:gd name="T21" fmla="*/ 2147483647 h 1587"/>
              <a:gd name="T22" fmla="*/ 2147483647 w 781"/>
              <a:gd name="T23" fmla="*/ 2147483647 h 1587"/>
              <a:gd name="T24" fmla="*/ 2147483647 w 781"/>
              <a:gd name="T25" fmla="*/ 2147483647 h 1587"/>
              <a:gd name="T26" fmla="*/ 2147483647 w 781"/>
              <a:gd name="T27" fmla="*/ 2147483647 h 1587"/>
              <a:gd name="T28" fmla="*/ 2147483647 w 781"/>
              <a:gd name="T29" fmla="*/ 2147483647 h 1587"/>
              <a:gd name="T30" fmla="*/ 2147483647 w 781"/>
              <a:gd name="T31" fmla="*/ 2147483647 h 1587"/>
              <a:gd name="T32" fmla="*/ 2147483647 w 781"/>
              <a:gd name="T33" fmla="*/ 2147483647 h 1587"/>
              <a:gd name="T34" fmla="*/ 2147483647 w 781"/>
              <a:gd name="T35" fmla="*/ 2147483647 h 1587"/>
              <a:gd name="T36" fmla="*/ 2147483647 w 781"/>
              <a:gd name="T37" fmla="*/ 2147483647 h 1587"/>
              <a:gd name="T38" fmla="*/ 2147483647 w 781"/>
              <a:gd name="T39" fmla="*/ 2147483647 h 1587"/>
              <a:gd name="T40" fmla="*/ 2147483647 w 781"/>
              <a:gd name="T41" fmla="*/ 2147483647 h 1587"/>
              <a:gd name="T42" fmla="*/ 2147483647 w 781"/>
              <a:gd name="T43" fmla="*/ 2147483647 h 1587"/>
              <a:gd name="T44" fmla="*/ 2147483647 w 781"/>
              <a:gd name="T45" fmla="*/ 2147483647 h 1587"/>
              <a:gd name="T46" fmla="*/ 2147483647 w 781"/>
              <a:gd name="T47" fmla="*/ 2147483647 h 1587"/>
              <a:gd name="T48" fmla="*/ 2147483647 w 781"/>
              <a:gd name="T49" fmla="*/ 2147483647 h 1587"/>
              <a:gd name="T50" fmla="*/ 2147483647 w 781"/>
              <a:gd name="T51" fmla="*/ 2147483647 h 1587"/>
              <a:gd name="T52" fmla="*/ 2147483647 w 781"/>
              <a:gd name="T53" fmla="*/ 2147483647 h 1587"/>
              <a:gd name="T54" fmla="*/ 2147483647 w 781"/>
              <a:gd name="T55" fmla="*/ 2147483647 h 1587"/>
              <a:gd name="T56" fmla="*/ 2147483647 w 781"/>
              <a:gd name="T57" fmla="*/ 2147483647 h 1587"/>
              <a:gd name="T58" fmla="*/ 2147483647 w 781"/>
              <a:gd name="T59" fmla="*/ 2147483647 h 1587"/>
              <a:gd name="T60" fmla="*/ 2147483647 w 781"/>
              <a:gd name="T61" fmla="*/ 2147483647 h 1587"/>
              <a:gd name="T62" fmla="*/ 2147483647 w 781"/>
              <a:gd name="T63" fmla="*/ 2147483647 h 1587"/>
              <a:gd name="T64" fmla="*/ 2147483647 w 781"/>
              <a:gd name="T65" fmla="*/ 2147483647 h 1587"/>
              <a:gd name="T66" fmla="*/ 2147483647 w 781"/>
              <a:gd name="T67" fmla="*/ 2147483647 h 1587"/>
              <a:gd name="T68" fmla="*/ 2147483647 w 781"/>
              <a:gd name="T69" fmla="*/ 2147483647 h 1587"/>
              <a:gd name="T70" fmla="*/ 2147483647 w 781"/>
              <a:gd name="T71" fmla="*/ 2147483647 h 1587"/>
              <a:gd name="T72" fmla="*/ 2147483647 w 781"/>
              <a:gd name="T73" fmla="*/ 2147483647 h 1587"/>
              <a:gd name="T74" fmla="*/ 2147483647 w 781"/>
              <a:gd name="T75" fmla="*/ 2147483647 h 1587"/>
              <a:gd name="T76" fmla="*/ 2147483647 w 781"/>
              <a:gd name="T77" fmla="*/ 2147483647 h 1587"/>
              <a:gd name="T78" fmla="*/ 2147483647 w 781"/>
              <a:gd name="T79" fmla="*/ 2147483647 h 1587"/>
              <a:gd name="T80" fmla="*/ 2147483647 w 781"/>
              <a:gd name="T81" fmla="*/ 2147483647 h 1587"/>
              <a:gd name="T82" fmla="*/ 2147483647 w 781"/>
              <a:gd name="T83" fmla="*/ 2147483647 h 1587"/>
              <a:gd name="T84" fmla="*/ 2147483647 w 781"/>
              <a:gd name="T85" fmla="*/ 2147483647 h 1587"/>
              <a:gd name="T86" fmla="*/ 2147483647 w 781"/>
              <a:gd name="T87" fmla="*/ 2147483647 h 1587"/>
              <a:gd name="T88" fmla="*/ 2147483647 w 781"/>
              <a:gd name="T89" fmla="*/ 2147483647 h 1587"/>
              <a:gd name="T90" fmla="*/ 2147483647 w 781"/>
              <a:gd name="T91" fmla="*/ 2147483647 h 1587"/>
              <a:gd name="T92" fmla="*/ 2147483647 w 781"/>
              <a:gd name="T93" fmla="*/ 2147483647 h 1587"/>
              <a:gd name="T94" fmla="*/ 2147483647 w 781"/>
              <a:gd name="T95" fmla="*/ 2147483647 h 1587"/>
              <a:gd name="T96" fmla="*/ 1771325345 w 781"/>
              <a:gd name="T97" fmla="*/ 2147483647 h 1587"/>
              <a:gd name="T98" fmla="*/ 737912442 w 781"/>
              <a:gd name="T99" fmla="*/ 2147483647 h 1587"/>
              <a:gd name="T100" fmla="*/ 147470660 w 781"/>
              <a:gd name="T101" fmla="*/ 2147483647 h 1587"/>
              <a:gd name="T102" fmla="*/ 2147483647 w 781"/>
              <a:gd name="T103" fmla="*/ 2147483647 h 1587"/>
              <a:gd name="T104" fmla="*/ 2147483647 w 781"/>
              <a:gd name="T105" fmla="*/ 2147483647 h 1587"/>
              <a:gd name="T106" fmla="*/ 2147483647 w 781"/>
              <a:gd name="T107" fmla="*/ 1778112184 h 1587"/>
              <a:gd name="T108" fmla="*/ 2147483647 w 781"/>
              <a:gd name="T109" fmla="*/ 0 h 15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781" h="1587">
                <a:moveTo>
                  <a:pt x="594" y="0"/>
                </a:moveTo>
                <a:lnTo>
                  <a:pt x="608" y="3"/>
                </a:lnTo>
                <a:lnTo>
                  <a:pt x="621" y="10"/>
                </a:lnTo>
                <a:lnTo>
                  <a:pt x="630" y="17"/>
                </a:lnTo>
                <a:lnTo>
                  <a:pt x="644" y="30"/>
                </a:lnTo>
                <a:lnTo>
                  <a:pt x="650" y="39"/>
                </a:lnTo>
                <a:lnTo>
                  <a:pt x="657" y="47"/>
                </a:lnTo>
                <a:lnTo>
                  <a:pt x="658" y="51"/>
                </a:lnTo>
                <a:lnTo>
                  <a:pt x="662" y="59"/>
                </a:lnTo>
                <a:lnTo>
                  <a:pt x="669" y="75"/>
                </a:lnTo>
                <a:lnTo>
                  <a:pt x="781" y="655"/>
                </a:lnTo>
                <a:lnTo>
                  <a:pt x="781" y="659"/>
                </a:lnTo>
                <a:lnTo>
                  <a:pt x="779" y="666"/>
                </a:lnTo>
                <a:lnTo>
                  <a:pt x="778" y="670"/>
                </a:lnTo>
                <a:lnTo>
                  <a:pt x="777" y="674"/>
                </a:lnTo>
                <a:lnTo>
                  <a:pt x="775" y="680"/>
                </a:lnTo>
                <a:lnTo>
                  <a:pt x="772" y="684"/>
                </a:lnTo>
                <a:lnTo>
                  <a:pt x="770" y="688"/>
                </a:lnTo>
                <a:lnTo>
                  <a:pt x="768" y="692"/>
                </a:lnTo>
                <a:lnTo>
                  <a:pt x="764" y="697"/>
                </a:lnTo>
                <a:lnTo>
                  <a:pt x="760" y="699"/>
                </a:lnTo>
                <a:lnTo>
                  <a:pt x="756" y="702"/>
                </a:lnTo>
                <a:lnTo>
                  <a:pt x="752" y="705"/>
                </a:lnTo>
                <a:lnTo>
                  <a:pt x="748" y="708"/>
                </a:lnTo>
                <a:lnTo>
                  <a:pt x="743" y="710"/>
                </a:lnTo>
                <a:lnTo>
                  <a:pt x="738" y="712"/>
                </a:lnTo>
                <a:lnTo>
                  <a:pt x="734" y="713"/>
                </a:lnTo>
                <a:lnTo>
                  <a:pt x="728" y="713"/>
                </a:lnTo>
                <a:lnTo>
                  <a:pt x="724" y="713"/>
                </a:lnTo>
                <a:lnTo>
                  <a:pt x="719" y="713"/>
                </a:lnTo>
                <a:lnTo>
                  <a:pt x="715" y="713"/>
                </a:lnTo>
                <a:lnTo>
                  <a:pt x="709" y="712"/>
                </a:lnTo>
                <a:lnTo>
                  <a:pt x="705" y="710"/>
                </a:lnTo>
                <a:lnTo>
                  <a:pt x="699" y="708"/>
                </a:lnTo>
                <a:lnTo>
                  <a:pt x="695" y="705"/>
                </a:lnTo>
                <a:lnTo>
                  <a:pt x="691" y="702"/>
                </a:lnTo>
                <a:lnTo>
                  <a:pt x="688" y="699"/>
                </a:lnTo>
                <a:lnTo>
                  <a:pt x="684" y="697"/>
                </a:lnTo>
                <a:lnTo>
                  <a:pt x="681" y="692"/>
                </a:lnTo>
                <a:lnTo>
                  <a:pt x="677" y="688"/>
                </a:lnTo>
                <a:lnTo>
                  <a:pt x="675" y="684"/>
                </a:lnTo>
                <a:lnTo>
                  <a:pt x="673" y="680"/>
                </a:lnTo>
                <a:lnTo>
                  <a:pt x="672" y="674"/>
                </a:lnTo>
                <a:lnTo>
                  <a:pt x="670" y="670"/>
                </a:lnTo>
                <a:lnTo>
                  <a:pt x="666" y="655"/>
                </a:lnTo>
                <a:lnTo>
                  <a:pt x="578" y="244"/>
                </a:lnTo>
                <a:lnTo>
                  <a:pt x="578" y="1517"/>
                </a:lnTo>
                <a:lnTo>
                  <a:pt x="577" y="1524"/>
                </a:lnTo>
                <a:lnTo>
                  <a:pt x="575" y="1530"/>
                </a:lnTo>
                <a:lnTo>
                  <a:pt x="572" y="1536"/>
                </a:lnTo>
                <a:lnTo>
                  <a:pt x="570" y="1542"/>
                </a:lnTo>
                <a:lnTo>
                  <a:pt x="567" y="1549"/>
                </a:lnTo>
                <a:lnTo>
                  <a:pt x="563" y="1554"/>
                </a:lnTo>
                <a:lnTo>
                  <a:pt x="559" y="1560"/>
                </a:lnTo>
                <a:lnTo>
                  <a:pt x="554" y="1564"/>
                </a:lnTo>
                <a:lnTo>
                  <a:pt x="550" y="1570"/>
                </a:lnTo>
                <a:lnTo>
                  <a:pt x="545" y="1574"/>
                </a:lnTo>
                <a:lnTo>
                  <a:pt x="539" y="1576"/>
                </a:lnTo>
                <a:lnTo>
                  <a:pt x="534" y="1579"/>
                </a:lnTo>
                <a:lnTo>
                  <a:pt x="527" y="1582"/>
                </a:lnTo>
                <a:lnTo>
                  <a:pt x="521" y="1585"/>
                </a:lnTo>
                <a:lnTo>
                  <a:pt x="516" y="1586"/>
                </a:lnTo>
                <a:lnTo>
                  <a:pt x="509" y="1587"/>
                </a:lnTo>
                <a:lnTo>
                  <a:pt x="502" y="1587"/>
                </a:lnTo>
                <a:lnTo>
                  <a:pt x="497" y="1587"/>
                </a:lnTo>
                <a:lnTo>
                  <a:pt x="490" y="1586"/>
                </a:lnTo>
                <a:lnTo>
                  <a:pt x="483" y="1585"/>
                </a:lnTo>
                <a:lnTo>
                  <a:pt x="477" y="1582"/>
                </a:lnTo>
                <a:lnTo>
                  <a:pt x="472" y="1579"/>
                </a:lnTo>
                <a:lnTo>
                  <a:pt x="466" y="1576"/>
                </a:lnTo>
                <a:lnTo>
                  <a:pt x="461" y="1574"/>
                </a:lnTo>
                <a:lnTo>
                  <a:pt x="455" y="1570"/>
                </a:lnTo>
                <a:lnTo>
                  <a:pt x="450" y="1564"/>
                </a:lnTo>
                <a:lnTo>
                  <a:pt x="445" y="1560"/>
                </a:lnTo>
                <a:lnTo>
                  <a:pt x="441" y="1554"/>
                </a:lnTo>
                <a:lnTo>
                  <a:pt x="439" y="1549"/>
                </a:lnTo>
                <a:lnTo>
                  <a:pt x="436" y="1543"/>
                </a:lnTo>
                <a:lnTo>
                  <a:pt x="434" y="1536"/>
                </a:lnTo>
                <a:lnTo>
                  <a:pt x="433" y="1530"/>
                </a:lnTo>
                <a:lnTo>
                  <a:pt x="432" y="1524"/>
                </a:lnTo>
                <a:lnTo>
                  <a:pt x="432" y="1517"/>
                </a:lnTo>
                <a:lnTo>
                  <a:pt x="430" y="1503"/>
                </a:lnTo>
                <a:lnTo>
                  <a:pt x="390" y="868"/>
                </a:lnTo>
                <a:lnTo>
                  <a:pt x="390" y="865"/>
                </a:lnTo>
                <a:lnTo>
                  <a:pt x="352" y="1494"/>
                </a:lnTo>
                <a:lnTo>
                  <a:pt x="350" y="1512"/>
                </a:lnTo>
                <a:lnTo>
                  <a:pt x="350" y="1517"/>
                </a:lnTo>
                <a:lnTo>
                  <a:pt x="349" y="1524"/>
                </a:lnTo>
                <a:lnTo>
                  <a:pt x="346" y="1530"/>
                </a:lnTo>
                <a:lnTo>
                  <a:pt x="345" y="1536"/>
                </a:lnTo>
                <a:lnTo>
                  <a:pt x="341" y="1542"/>
                </a:lnTo>
                <a:lnTo>
                  <a:pt x="338" y="1547"/>
                </a:lnTo>
                <a:lnTo>
                  <a:pt x="334" y="1553"/>
                </a:lnTo>
                <a:lnTo>
                  <a:pt x="330" y="1559"/>
                </a:lnTo>
                <a:lnTo>
                  <a:pt x="324" y="1563"/>
                </a:lnTo>
                <a:lnTo>
                  <a:pt x="320" y="1567"/>
                </a:lnTo>
                <a:lnTo>
                  <a:pt x="314" y="1570"/>
                </a:lnTo>
                <a:lnTo>
                  <a:pt x="309" y="1574"/>
                </a:lnTo>
                <a:lnTo>
                  <a:pt x="303" y="1576"/>
                </a:lnTo>
                <a:lnTo>
                  <a:pt x="296" y="1578"/>
                </a:lnTo>
                <a:lnTo>
                  <a:pt x="291" y="1579"/>
                </a:lnTo>
                <a:lnTo>
                  <a:pt x="284" y="1581"/>
                </a:lnTo>
                <a:lnTo>
                  <a:pt x="279" y="1581"/>
                </a:lnTo>
                <a:lnTo>
                  <a:pt x="272" y="1581"/>
                </a:lnTo>
                <a:lnTo>
                  <a:pt x="265" y="1579"/>
                </a:lnTo>
                <a:lnTo>
                  <a:pt x="259" y="1578"/>
                </a:lnTo>
                <a:lnTo>
                  <a:pt x="252" y="1576"/>
                </a:lnTo>
                <a:lnTo>
                  <a:pt x="247" y="1574"/>
                </a:lnTo>
                <a:lnTo>
                  <a:pt x="241" y="1570"/>
                </a:lnTo>
                <a:lnTo>
                  <a:pt x="236" y="1567"/>
                </a:lnTo>
                <a:lnTo>
                  <a:pt x="232" y="1563"/>
                </a:lnTo>
                <a:lnTo>
                  <a:pt x="226" y="1559"/>
                </a:lnTo>
                <a:lnTo>
                  <a:pt x="222" y="1553"/>
                </a:lnTo>
                <a:lnTo>
                  <a:pt x="218" y="1547"/>
                </a:lnTo>
                <a:lnTo>
                  <a:pt x="214" y="1542"/>
                </a:lnTo>
                <a:lnTo>
                  <a:pt x="211" y="1536"/>
                </a:lnTo>
                <a:lnTo>
                  <a:pt x="208" y="1531"/>
                </a:lnTo>
                <a:lnTo>
                  <a:pt x="207" y="1523"/>
                </a:lnTo>
                <a:lnTo>
                  <a:pt x="207" y="1517"/>
                </a:lnTo>
                <a:lnTo>
                  <a:pt x="207" y="239"/>
                </a:lnTo>
                <a:lnTo>
                  <a:pt x="114" y="648"/>
                </a:lnTo>
                <a:lnTo>
                  <a:pt x="112" y="663"/>
                </a:lnTo>
                <a:lnTo>
                  <a:pt x="110" y="669"/>
                </a:lnTo>
                <a:lnTo>
                  <a:pt x="107" y="673"/>
                </a:lnTo>
                <a:lnTo>
                  <a:pt x="106" y="677"/>
                </a:lnTo>
                <a:lnTo>
                  <a:pt x="102" y="681"/>
                </a:lnTo>
                <a:lnTo>
                  <a:pt x="99" y="685"/>
                </a:lnTo>
                <a:lnTo>
                  <a:pt x="96" y="690"/>
                </a:lnTo>
                <a:lnTo>
                  <a:pt x="92" y="694"/>
                </a:lnTo>
                <a:lnTo>
                  <a:pt x="88" y="697"/>
                </a:lnTo>
                <a:lnTo>
                  <a:pt x="84" y="699"/>
                </a:lnTo>
                <a:lnTo>
                  <a:pt x="80" y="701"/>
                </a:lnTo>
                <a:lnTo>
                  <a:pt x="76" y="703"/>
                </a:lnTo>
                <a:lnTo>
                  <a:pt x="72" y="705"/>
                </a:lnTo>
                <a:lnTo>
                  <a:pt x="66" y="706"/>
                </a:lnTo>
                <a:lnTo>
                  <a:pt x="62" y="706"/>
                </a:lnTo>
                <a:lnTo>
                  <a:pt x="56" y="708"/>
                </a:lnTo>
                <a:lnTo>
                  <a:pt x="51" y="706"/>
                </a:lnTo>
                <a:lnTo>
                  <a:pt x="47" y="706"/>
                </a:lnTo>
                <a:lnTo>
                  <a:pt x="41" y="705"/>
                </a:lnTo>
                <a:lnTo>
                  <a:pt x="37" y="703"/>
                </a:lnTo>
                <a:lnTo>
                  <a:pt x="33" y="701"/>
                </a:lnTo>
                <a:lnTo>
                  <a:pt x="27" y="699"/>
                </a:lnTo>
                <a:lnTo>
                  <a:pt x="23" y="697"/>
                </a:lnTo>
                <a:lnTo>
                  <a:pt x="21" y="694"/>
                </a:lnTo>
                <a:lnTo>
                  <a:pt x="16" y="690"/>
                </a:lnTo>
                <a:lnTo>
                  <a:pt x="12" y="685"/>
                </a:lnTo>
                <a:lnTo>
                  <a:pt x="11" y="681"/>
                </a:lnTo>
                <a:lnTo>
                  <a:pt x="7" y="677"/>
                </a:lnTo>
                <a:lnTo>
                  <a:pt x="5" y="673"/>
                </a:lnTo>
                <a:lnTo>
                  <a:pt x="3" y="669"/>
                </a:lnTo>
                <a:lnTo>
                  <a:pt x="3" y="663"/>
                </a:lnTo>
                <a:lnTo>
                  <a:pt x="1" y="659"/>
                </a:lnTo>
                <a:lnTo>
                  <a:pt x="0" y="654"/>
                </a:lnTo>
                <a:lnTo>
                  <a:pt x="1" y="648"/>
                </a:lnTo>
                <a:lnTo>
                  <a:pt x="112" y="68"/>
                </a:lnTo>
                <a:lnTo>
                  <a:pt x="117" y="54"/>
                </a:lnTo>
                <a:lnTo>
                  <a:pt x="123" y="44"/>
                </a:lnTo>
                <a:lnTo>
                  <a:pt x="125" y="40"/>
                </a:lnTo>
                <a:lnTo>
                  <a:pt x="130" y="32"/>
                </a:lnTo>
                <a:lnTo>
                  <a:pt x="136" y="25"/>
                </a:lnTo>
                <a:lnTo>
                  <a:pt x="152" y="12"/>
                </a:lnTo>
                <a:lnTo>
                  <a:pt x="161" y="6"/>
                </a:lnTo>
                <a:lnTo>
                  <a:pt x="174" y="1"/>
                </a:lnTo>
                <a:lnTo>
                  <a:pt x="185" y="0"/>
                </a:lnTo>
                <a:lnTo>
                  <a:pt x="594" y="0"/>
                </a:lnTo>
                <a:close/>
              </a:path>
            </a:pathLst>
          </a:custGeom>
          <a:solidFill>
            <a:schemeClr val="accent2"/>
          </a:solidFill>
          <a:ln w="0">
            <a:solidFill>
              <a:srgbClr val="000000"/>
            </a:solidFill>
            <a:round/>
            <a:headEnd/>
            <a:tailEnd/>
          </a:ln>
        </p:spPr>
        <p:txBody>
          <a:bodyPr/>
          <a:lstStyle/>
          <a:p>
            <a:endParaRPr lang="en-US"/>
          </a:p>
        </p:txBody>
      </p:sp>
      <p:sp>
        <p:nvSpPr>
          <p:cNvPr id="10251" name="Freeform 1035"/>
          <p:cNvSpPr>
            <a:spLocks/>
          </p:cNvSpPr>
          <p:nvPr/>
        </p:nvSpPr>
        <p:spPr bwMode="auto">
          <a:xfrm>
            <a:off x="2405063" y="2847975"/>
            <a:ext cx="166687" cy="171450"/>
          </a:xfrm>
          <a:custGeom>
            <a:avLst/>
            <a:gdLst>
              <a:gd name="T0" fmla="*/ 2147483647 w 317"/>
              <a:gd name="T1" fmla="*/ 2147483647 h 323"/>
              <a:gd name="T2" fmla="*/ 2147483647 w 317"/>
              <a:gd name="T3" fmla="*/ 2147483647 h 323"/>
              <a:gd name="T4" fmla="*/ 2147483647 w 317"/>
              <a:gd name="T5" fmla="*/ 2147483647 h 323"/>
              <a:gd name="T6" fmla="*/ 2147483647 w 317"/>
              <a:gd name="T7" fmla="*/ 1944101806 h 323"/>
              <a:gd name="T8" fmla="*/ 2147483647 w 317"/>
              <a:gd name="T9" fmla="*/ 0 h 323"/>
              <a:gd name="T10" fmla="*/ 2147483647 w 317"/>
              <a:gd name="T11" fmla="*/ 1944101806 h 323"/>
              <a:gd name="T12" fmla="*/ 2147483647 w 317"/>
              <a:gd name="T13" fmla="*/ 2147483647 h 323"/>
              <a:gd name="T14" fmla="*/ 1744673918 w 317"/>
              <a:gd name="T15" fmla="*/ 2147483647 h 323"/>
              <a:gd name="T16" fmla="*/ 0 w 317"/>
              <a:gd name="T17" fmla="*/ 2147483647 h 323"/>
              <a:gd name="T18" fmla="*/ 1744673918 w 317"/>
              <a:gd name="T19" fmla="*/ 2147483647 h 323"/>
              <a:gd name="T20" fmla="*/ 2147483647 w 317"/>
              <a:gd name="T21" fmla="*/ 2147483647 h 323"/>
              <a:gd name="T22" fmla="*/ 2147483647 w 317"/>
              <a:gd name="T23" fmla="*/ 2147483647 h 323"/>
              <a:gd name="T24" fmla="*/ 2147483647 w 317"/>
              <a:gd name="T25" fmla="*/ 2147483647 h 323"/>
              <a:gd name="T26" fmla="*/ 2147483647 w 317"/>
              <a:gd name="T27" fmla="*/ 2147483647 h 323"/>
              <a:gd name="T28" fmla="*/ 2147483647 w 317"/>
              <a:gd name="T29" fmla="*/ 2147483647 h 323"/>
              <a:gd name="T30" fmla="*/ 2147483647 w 317"/>
              <a:gd name="T31" fmla="*/ 2147483647 h 323"/>
              <a:gd name="T32" fmla="*/ 2147483647 w 317"/>
              <a:gd name="T33" fmla="*/ 2147483647 h 3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17" h="323">
                <a:moveTo>
                  <a:pt x="317" y="162"/>
                </a:moveTo>
                <a:lnTo>
                  <a:pt x="305" y="98"/>
                </a:lnTo>
                <a:lnTo>
                  <a:pt x="270" y="47"/>
                </a:lnTo>
                <a:lnTo>
                  <a:pt x="220" y="13"/>
                </a:lnTo>
                <a:lnTo>
                  <a:pt x="158" y="0"/>
                </a:lnTo>
                <a:lnTo>
                  <a:pt x="96" y="13"/>
                </a:lnTo>
                <a:lnTo>
                  <a:pt x="47" y="47"/>
                </a:lnTo>
                <a:lnTo>
                  <a:pt x="12" y="98"/>
                </a:lnTo>
                <a:lnTo>
                  <a:pt x="0" y="162"/>
                </a:lnTo>
                <a:lnTo>
                  <a:pt x="12" y="225"/>
                </a:lnTo>
                <a:lnTo>
                  <a:pt x="47" y="276"/>
                </a:lnTo>
                <a:lnTo>
                  <a:pt x="96" y="311"/>
                </a:lnTo>
                <a:lnTo>
                  <a:pt x="158" y="323"/>
                </a:lnTo>
                <a:lnTo>
                  <a:pt x="220" y="311"/>
                </a:lnTo>
                <a:lnTo>
                  <a:pt x="270" y="276"/>
                </a:lnTo>
                <a:lnTo>
                  <a:pt x="305" y="225"/>
                </a:lnTo>
                <a:lnTo>
                  <a:pt x="317" y="162"/>
                </a:lnTo>
                <a:close/>
              </a:path>
            </a:pathLst>
          </a:custGeom>
          <a:solidFill>
            <a:schemeClr val="accent2"/>
          </a:solidFill>
          <a:ln w="0">
            <a:solidFill>
              <a:srgbClr val="000000"/>
            </a:solidFill>
            <a:round/>
            <a:headEnd/>
            <a:tailEnd/>
          </a:ln>
        </p:spPr>
        <p:txBody>
          <a:bodyPr/>
          <a:lstStyle/>
          <a:p>
            <a:endParaRPr lang="en-US"/>
          </a:p>
        </p:txBody>
      </p:sp>
      <p:sp>
        <p:nvSpPr>
          <p:cNvPr id="10252" name="Line 1036"/>
          <p:cNvSpPr>
            <a:spLocks noChangeShapeType="1"/>
          </p:cNvSpPr>
          <p:nvPr/>
        </p:nvSpPr>
        <p:spPr bwMode="auto">
          <a:xfrm>
            <a:off x="1092200" y="2724150"/>
            <a:ext cx="1803400" cy="1588"/>
          </a:xfrm>
          <a:prstGeom prst="line">
            <a:avLst/>
          </a:prstGeom>
          <a:noFill/>
          <a:ln w="55563">
            <a:solidFill>
              <a:srgbClr val="FF0000"/>
            </a:solidFill>
            <a:round/>
            <a:headEnd/>
            <a:tailEnd/>
          </a:ln>
        </p:spPr>
        <p:txBody>
          <a:bodyPr/>
          <a:lstStyle/>
          <a:p>
            <a:endParaRPr lang="en-US"/>
          </a:p>
        </p:txBody>
      </p:sp>
      <p:sp>
        <p:nvSpPr>
          <p:cNvPr id="10253" name="Rectangle 1037"/>
          <p:cNvSpPr>
            <a:spLocks noChangeArrowheads="1"/>
          </p:cNvSpPr>
          <p:nvPr/>
        </p:nvSpPr>
        <p:spPr bwMode="auto">
          <a:xfrm>
            <a:off x="533400" y="4906963"/>
            <a:ext cx="8077200" cy="427037"/>
          </a:xfrm>
          <a:prstGeom prst="rect">
            <a:avLst/>
          </a:prstGeom>
          <a:noFill/>
          <a:ln w="9525">
            <a:noFill/>
            <a:miter lim="800000"/>
            <a:headEnd/>
            <a:tailEnd/>
          </a:ln>
        </p:spPr>
        <p:txBody>
          <a:bodyPr lIns="0" tIns="0" rIns="0" bIns="0">
            <a:spAutoFit/>
          </a:bodyPr>
          <a:lstStyle/>
          <a:p>
            <a:pPr algn="ctr" eaLnBrk="0" hangingPunct="0"/>
            <a:r>
              <a:rPr lang="en-US" sz="2800" b="1">
                <a:solidFill>
                  <a:srgbClr val="000080"/>
                </a:solidFill>
              </a:rPr>
              <a:t>What, who is in the denominator ? ???</a:t>
            </a:r>
            <a:endParaRPr lang="en-US" sz="2800"/>
          </a:p>
        </p:txBody>
      </p:sp>
      <p:sp>
        <p:nvSpPr>
          <p:cNvPr id="10254" name="Text Box 1038"/>
          <p:cNvSpPr txBox="1">
            <a:spLocks noChangeArrowheads="1"/>
          </p:cNvSpPr>
          <p:nvPr/>
        </p:nvSpPr>
        <p:spPr bwMode="auto">
          <a:xfrm>
            <a:off x="3962400" y="1524000"/>
            <a:ext cx="4572000" cy="2349500"/>
          </a:xfrm>
          <a:prstGeom prst="rect">
            <a:avLst/>
          </a:prstGeom>
          <a:noFill/>
          <a:ln w="50800">
            <a:solidFill>
              <a:schemeClr val="tx1"/>
            </a:solidFill>
            <a:miter lim="800000"/>
            <a:headEnd/>
            <a:tailEnd/>
          </a:ln>
        </p:spPr>
        <p:txBody>
          <a:bodyPr lIns="216000" tIns="144000" rIns="0" bIns="144000">
            <a:spAutoFit/>
          </a:bodyPr>
          <a:lstStyle/>
          <a:p>
            <a:pPr eaLnBrk="0" hangingPunct="0">
              <a:buClr>
                <a:srgbClr val="FF0000"/>
              </a:buClr>
              <a:buFontTx/>
              <a:buChar char="•"/>
            </a:pPr>
            <a:r>
              <a:rPr lang="en-US" sz="4400" b="1">
                <a:solidFill>
                  <a:srgbClr val="FFFF00"/>
                </a:solidFill>
              </a:rPr>
              <a:t> </a:t>
            </a:r>
            <a:r>
              <a:rPr lang="en-US" sz="4400" b="1">
                <a:solidFill>
                  <a:schemeClr val="accent2"/>
                </a:solidFill>
              </a:rPr>
              <a:t>Ratio</a:t>
            </a:r>
          </a:p>
          <a:p>
            <a:pPr eaLnBrk="0" hangingPunct="0">
              <a:buClr>
                <a:srgbClr val="FF0000"/>
              </a:buClr>
              <a:buFontTx/>
              <a:buChar char="•"/>
            </a:pPr>
            <a:r>
              <a:rPr lang="en-US" sz="4400" b="1">
                <a:solidFill>
                  <a:schemeClr val="accent2"/>
                </a:solidFill>
              </a:rPr>
              <a:t> Proportion</a:t>
            </a:r>
          </a:p>
          <a:p>
            <a:pPr eaLnBrk="0" hangingPunct="0">
              <a:buClr>
                <a:srgbClr val="FF0000"/>
              </a:buClr>
              <a:buFontTx/>
              <a:buChar char="•"/>
            </a:pPr>
            <a:r>
              <a:rPr lang="en-US" sz="4400" b="1">
                <a:solidFill>
                  <a:schemeClr val="accent2"/>
                </a:solidFill>
              </a:rPr>
              <a:t> Rate</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235450" y="4929188"/>
            <a:ext cx="2960688" cy="473075"/>
            <a:chOff x="2545" y="3167"/>
            <a:chExt cx="1865" cy="298"/>
          </a:xfrm>
        </p:grpSpPr>
        <p:sp>
          <p:nvSpPr>
            <p:cNvPr id="11284" name="Rectangle 3"/>
            <p:cNvSpPr>
              <a:spLocks noChangeArrowheads="1"/>
            </p:cNvSpPr>
            <p:nvPr/>
          </p:nvSpPr>
          <p:spPr bwMode="auto">
            <a:xfrm>
              <a:off x="2545" y="3167"/>
              <a:ext cx="1670" cy="298"/>
            </a:xfrm>
            <a:prstGeom prst="rect">
              <a:avLst/>
            </a:prstGeom>
            <a:noFill/>
            <a:ln w="9525">
              <a:noFill/>
              <a:miter lim="800000"/>
              <a:headEnd/>
              <a:tailEnd/>
            </a:ln>
          </p:spPr>
          <p:txBody>
            <a:bodyPr wrap="none" lIns="0" tIns="0" rIns="0" bIns="0">
              <a:spAutoFit/>
            </a:bodyPr>
            <a:lstStyle/>
            <a:p>
              <a:pPr eaLnBrk="0" hangingPunct="0"/>
              <a:r>
                <a:rPr lang="en-US" sz="3100" b="1">
                  <a:solidFill>
                    <a:srgbClr val="000000"/>
                  </a:solidFill>
                </a:rPr>
                <a:t>= 5 / </a:t>
              </a:r>
              <a:r>
                <a:rPr lang="en-US" sz="3100" b="1">
                  <a:solidFill>
                    <a:srgbClr val="FF0000"/>
                  </a:solidFill>
                </a:rPr>
                <a:t>2</a:t>
              </a:r>
              <a:r>
                <a:rPr lang="en-US" sz="3100" b="1">
                  <a:solidFill>
                    <a:srgbClr val="000000"/>
                  </a:solidFill>
                </a:rPr>
                <a:t>   =  2.5 /</a:t>
              </a:r>
              <a:endParaRPr lang="en-US" sz="2400"/>
            </a:p>
          </p:txBody>
        </p:sp>
        <p:sp>
          <p:nvSpPr>
            <p:cNvPr id="11285" name="Rectangle 4"/>
            <p:cNvSpPr>
              <a:spLocks noChangeArrowheads="1"/>
            </p:cNvSpPr>
            <p:nvPr/>
          </p:nvSpPr>
          <p:spPr bwMode="auto">
            <a:xfrm>
              <a:off x="4203" y="3167"/>
              <a:ext cx="207" cy="298"/>
            </a:xfrm>
            <a:prstGeom prst="rect">
              <a:avLst/>
            </a:prstGeom>
            <a:noFill/>
            <a:ln w="9525">
              <a:noFill/>
              <a:miter lim="800000"/>
              <a:headEnd/>
              <a:tailEnd/>
            </a:ln>
          </p:spPr>
          <p:txBody>
            <a:bodyPr wrap="none" lIns="0" tIns="0" rIns="0" bIns="0">
              <a:spAutoFit/>
            </a:bodyPr>
            <a:lstStyle/>
            <a:p>
              <a:pPr eaLnBrk="0" hangingPunct="0"/>
              <a:r>
                <a:rPr lang="en-US" sz="3100" b="1">
                  <a:solidFill>
                    <a:srgbClr val="FF0000"/>
                  </a:solidFill>
                </a:rPr>
                <a:t> 1</a:t>
              </a:r>
              <a:endParaRPr lang="en-US" sz="2400"/>
            </a:p>
          </p:txBody>
        </p:sp>
      </p:grpSp>
      <p:sp>
        <p:nvSpPr>
          <p:cNvPr id="11267" name="Freeform 5"/>
          <p:cNvSpPr>
            <a:spLocks/>
          </p:cNvSpPr>
          <p:nvPr/>
        </p:nvSpPr>
        <p:spPr bwMode="auto">
          <a:xfrm>
            <a:off x="1947863" y="4333875"/>
            <a:ext cx="328612" cy="652463"/>
          </a:xfrm>
          <a:custGeom>
            <a:avLst/>
            <a:gdLst>
              <a:gd name="T0" fmla="*/ 2147483647 w 829"/>
              <a:gd name="T1" fmla="*/ 2147483647 h 1642"/>
              <a:gd name="T2" fmla="*/ 2147483647 w 829"/>
              <a:gd name="T3" fmla="*/ 2147483647 h 1642"/>
              <a:gd name="T4" fmla="*/ 2147483647 w 829"/>
              <a:gd name="T5" fmla="*/ 2147483647 h 1642"/>
              <a:gd name="T6" fmla="*/ 2147483647 w 829"/>
              <a:gd name="T7" fmla="*/ 2147483647 h 1642"/>
              <a:gd name="T8" fmla="*/ 2147483647 w 829"/>
              <a:gd name="T9" fmla="*/ 2147483647 h 1642"/>
              <a:gd name="T10" fmla="*/ 2147483647 w 829"/>
              <a:gd name="T11" fmla="*/ 2147483647 h 1642"/>
              <a:gd name="T12" fmla="*/ 2147483647 w 829"/>
              <a:gd name="T13" fmla="*/ 2147483647 h 1642"/>
              <a:gd name="T14" fmla="*/ 2147483647 w 829"/>
              <a:gd name="T15" fmla="*/ 2147483647 h 1642"/>
              <a:gd name="T16" fmla="*/ 2147483647 w 829"/>
              <a:gd name="T17" fmla="*/ 2147483647 h 1642"/>
              <a:gd name="T18" fmla="*/ 2147483647 w 829"/>
              <a:gd name="T19" fmla="*/ 2147483647 h 1642"/>
              <a:gd name="T20" fmla="*/ 2147483647 w 829"/>
              <a:gd name="T21" fmla="*/ 2147483647 h 1642"/>
              <a:gd name="T22" fmla="*/ 2147483647 w 829"/>
              <a:gd name="T23" fmla="*/ 2147483647 h 1642"/>
              <a:gd name="T24" fmla="*/ 2147483647 w 829"/>
              <a:gd name="T25" fmla="*/ 2147483647 h 1642"/>
              <a:gd name="T26" fmla="*/ 2147483647 w 829"/>
              <a:gd name="T27" fmla="*/ 2147483647 h 1642"/>
              <a:gd name="T28" fmla="*/ 2147483647 w 829"/>
              <a:gd name="T29" fmla="*/ 2147483647 h 1642"/>
              <a:gd name="T30" fmla="*/ 2147483647 w 829"/>
              <a:gd name="T31" fmla="*/ 2147483647 h 1642"/>
              <a:gd name="T32" fmla="*/ 2147483647 w 829"/>
              <a:gd name="T33" fmla="*/ 2147483647 h 1642"/>
              <a:gd name="T34" fmla="*/ 2147483647 w 829"/>
              <a:gd name="T35" fmla="*/ 2147483647 h 1642"/>
              <a:gd name="T36" fmla="*/ 2147483647 w 829"/>
              <a:gd name="T37" fmla="*/ 2147483647 h 1642"/>
              <a:gd name="T38" fmla="*/ 2147483647 w 829"/>
              <a:gd name="T39" fmla="*/ 2147483647 h 1642"/>
              <a:gd name="T40" fmla="*/ 2147483647 w 829"/>
              <a:gd name="T41" fmla="*/ 2147483647 h 1642"/>
              <a:gd name="T42" fmla="*/ 2147483647 w 829"/>
              <a:gd name="T43" fmla="*/ 2147483647 h 1642"/>
              <a:gd name="T44" fmla="*/ 2147483647 w 829"/>
              <a:gd name="T45" fmla="*/ 2147483647 h 1642"/>
              <a:gd name="T46" fmla="*/ 2147483647 w 829"/>
              <a:gd name="T47" fmla="*/ 2147483647 h 1642"/>
              <a:gd name="T48" fmla="*/ 2147483647 w 829"/>
              <a:gd name="T49" fmla="*/ 2147483647 h 1642"/>
              <a:gd name="T50" fmla="*/ 2147483647 w 829"/>
              <a:gd name="T51" fmla="*/ 2147483647 h 1642"/>
              <a:gd name="T52" fmla="*/ 2147483647 w 829"/>
              <a:gd name="T53" fmla="*/ 2147483647 h 1642"/>
              <a:gd name="T54" fmla="*/ 2147483647 w 829"/>
              <a:gd name="T55" fmla="*/ 2007621499 h 1642"/>
              <a:gd name="T56" fmla="*/ 2147483647 w 829"/>
              <a:gd name="T57" fmla="*/ 250893481 h 1642"/>
              <a:gd name="T58" fmla="*/ 2147483647 w 829"/>
              <a:gd name="T59" fmla="*/ 0 h 1642"/>
              <a:gd name="T60" fmla="*/ 2147483647 w 829"/>
              <a:gd name="T61" fmla="*/ 815680076 h 1642"/>
              <a:gd name="T62" fmla="*/ 2147483647 w 829"/>
              <a:gd name="T63" fmla="*/ 2147483647 h 1642"/>
              <a:gd name="T64" fmla="*/ 124603804 w 829"/>
              <a:gd name="T65" fmla="*/ 2147483647 h 1642"/>
              <a:gd name="T66" fmla="*/ 0 w 829"/>
              <a:gd name="T67" fmla="*/ 2147483647 h 1642"/>
              <a:gd name="T68" fmla="*/ 186826823 w 829"/>
              <a:gd name="T69" fmla="*/ 2147483647 h 1642"/>
              <a:gd name="T70" fmla="*/ 685084669 w 829"/>
              <a:gd name="T71" fmla="*/ 2147483647 h 1642"/>
              <a:gd name="T72" fmla="*/ 1245722903 w 829"/>
              <a:gd name="T73" fmla="*/ 2147483647 h 1642"/>
              <a:gd name="T74" fmla="*/ 2147483647 w 829"/>
              <a:gd name="T75" fmla="*/ 2147483647 h 1642"/>
              <a:gd name="T76" fmla="*/ 2147483647 w 829"/>
              <a:gd name="T77" fmla="*/ 2147483647 h 1642"/>
              <a:gd name="T78" fmla="*/ 2147483647 w 829"/>
              <a:gd name="T79" fmla="*/ 2147483647 h 1642"/>
              <a:gd name="T80" fmla="*/ 2147483647 w 829"/>
              <a:gd name="T81" fmla="*/ 2147483647 h 1642"/>
              <a:gd name="T82" fmla="*/ 2147483647 w 829"/>
              <a:gd name="T83" fmla="*/ 2147483647 h 1642"/>
              <a:gd name="T84" fmla="*/ 2147483647 w 829"/>
              <a:gd name="T85" fmla="*/ 2147483647 h 1642"/>
              <a:gd name="T86" fmla="*/ 2147483647 w 829"/>
              <a:gd name="T87" fmla="*/ 2147483647 h 1642"/>
              <a:gd name="T88" fmla="*/ 2147483647 w 829"/>
              <a:gd name="T89" fmla="*/ 2147483647 h 1642"/>
              <a:gd name="T90" fmla="*/ 2147483647 w 829"/>
              <a:gd name="T91" fmla="*/ 2147483647 h 1642"/>
              <a:gd name="T92" fmla="*/ 2147483647 w 829"/>
              <a:gd name="T93" fmla="*/ 2147483647 h 1642"/>
              <a:gd name="T94" fmla="*/ 2147483647 w 829"/>
              <a:gd name="T95" fmla="*/ 2147483647 h 1642"/>
              <a:gd name="T96" fmla="*/ 2147483647 w 829"/>
              <a:gd name="T97" fmla="*/ 2147483647 h 1642"/>
              <a:gd name="T98" fmla="*/ 2147483647 w 829"/>
              <a:gd name="T99" fmla="*/ 2147483647 h 1642"/>
              <a:gd name="T100" fmla="*/ 2147483647 w 829"/>
              <a:gd name="T101" fmla="*/ 2147483647 h 1642"/>
              <a:gd name="T102" fmla="*/ 2147483647 w 829"/>
              <a:gd name="T103" fmla="*/ 2147483647 h 1642"/>
              <a:gd name="T104" fmla="*/ 2147483647 w 829"/>
              <a:gd name="T105" fmla="*/ 2147483647 h 1642"/>
              <a:gd name="T106" fmla="*/ 2147483647 w 829"/>
              <a:gd name="T107" fmla="*/ 2147483647 h 1642"/>
              <a:gd name="T108" fmla="*/ 2147483647 w 829"/>
              <a:gd name="T109" fmla="*/ 2147483647 h 1642"/>
              <a:gd name="T110" fmla="*/ 2147483647 w 829"/>
              <a:gd name="T111" fmla="*/ 2147483647 h 1642"/>
              <a:gd name="T112" fmla="*/ 2147483647 w 829"/>
              <a:gd name="T113" fmla="*/ 2147483647 h 1642"/>
              <a:gd name="T114" fmla="*/ 2147483647 w 829"/>
              <a:gd name="T115" fmla="*/ 2147483647 h 1642"/>
              <a:gd name="T116" fmla="*/ 2147483647 w 829"/>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5" y="1623"/>
                </a:lnTo>
                <a:lnTo>
                  <a:pt x="470" y="1628"/>
                </a:lnTo>
                <a:lnTo>
                  <a:pt x="476" y="1631"/>
                </a:lnTo>
                <a:lnTo>
                  <a:pt x="483" y="1634"/>
                </a:lnTo>
                <a:lnTo>
                  <a:pt x="489" y="1636"/>
                </a:lnTo>
                <a:lnTo>
                  <a:pt x="493" y="1639"/>
                </a:lnTo>
                <a:lnTo>
                  <a:pt x="500" y="1640"/>
                </a:lnTo>
                <a:lnTo>
                  <a:pt x="507" y="1641"/>
                </a:lnTo>
                <a:lnTo>
                  <a:pt x="513" y="1641"/>
                </a:lnTo>
                <a:lnTo>
                  <a:pt x="519" y="1641"/>
                </a:lnTo>
                <a:lnTo>
                  <a:pt x="525" y="1640"/>
                </a:lnTo>
                <a:lnTo>
                  <a:pt x="531" y="1639"/>
                </a:lnTo>
                <a:lnTo>
                  <a:pt x="537" y="1636"/>
                </a:lnTo>
                <a:lnTo>
                  <a:pt x="543" y="1634"/>
                </a:lnTo>
                <a:lnTo>
                  <a:pt x="548" y="1631"/>
                </a:lnTo>
                <a:lnTo>
                  <a:pt x="554" y="1628"/>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0" y="233"/>
                </a:lnTo>
                <a:lnTo>
                  <a:pt x="604" y="235"/>
                </a:lnTo>
                <a:lnTo>
                  <a:pt x="609" y="237"/>
                </a:lnTo>
                <a:lnTo>
                  <a:pt x="613" y="243"/>
                </a:lnTo>
                <a:lnTo>
                  <a:pt x="615" y="249"/>
                </a:lnTo>
                <a:lnTo>
                  <a:pt x="712" y="735"/>
                </a:lnTo>
                <a:lnTo>
                  <a:pt x="715" y="741"/>
                </a:lnTo>
                <a:lnTo>
                  <a:pt x="717" y="747"/>
                </a:lnTo>
                <a:lnTo>
                  <a:pt x="720" y="751"/>
                </a:lnTo>
                <a:lnTo>
                  <a:pt x="722" y="755"/>
                </a:lnTo>
                <a:lnTo>
                  <a:pt x="726" y="759"/>
                </a:lnTo>
                <a:lnTo>
                  <a:pt x="731" y="763"/>
                </a:lnTo>
                <a:lnTo>
                  <a:pt x="734" y="766"/>
                </a:lnTo>
                <a:lnTo>
                  <a:pt x="739" y="769"/>
                </a:lnTo>
                <a:lnTo>
                  <a:pt x="744" y="772"/>
                </a:lnTo>
                <a:lnTo>
                  <a:pt x="749" y="774"/>
                </a:lnTo>
                <a:lnTo>
                  <a:pt x="754" y="776"/>
                </a:lnTo>
                <a:lnTo>
                  <a:pt x="759" y="777"/>
                </a:lnTo>
                <a:lnTo>
                  <a:pt x="765" y="777"/>
                </a:lnTo>
                <a:lnTo>
                  <a:pt x="770" y="778"/>
                </a:lnTo>
                <a:lnTo>
                  <a:pt x="774" y="777"/>
                </a:lnTo>
                <a:lnTo>
                  <a:pt x="779" y="777"/>
                </a:lnTo>
                <a:lnTo>
                  <a:pt x="785" y="776"/>
                </a:lnTo>
                <a:lnTo>
                  <a:pt x="790" y="774"/>
                </a:lnTo>
                <a:lnTo>
                  <a:pt x="795" y="772"/>
                </a:lnTo>
                <a:lnTo>
                  <a:pt x="799" y="769"/>
                </a:lnTo>
                <a:lnTo>
                  <a:pt x="804" y="766"/>
                </a:lnTo>
                <a:lnTo>
                  <a:pt x="809" y="763"/>
                </a:lnTo>
                <a:lnTo>
                  <a:pt x="812" y="759"/>
                </a:lnTo>
                <a:lnTo>
                  <a:pt x="816" y="755"/>
                </a:lnTo>
                <a:lnTo>
                  <a:pt x="819" y="751"/>
                </a:lnTo>
                <a:lnTo>
                  <a:pt x="821" y="747"/>
                </a:lnTo>
                <a:lnTo>
                  <a:pt x="824" y="741"/>
                </a:lnTo>
                <a:lnTo>
                  <a:pt x="827" y="736"/>
                </a:lnTo>
                <a:lnTo>
                  <a:pt x="828" y="731"/>
                </a:lnTo>
                <a:lnTo>
                  <a:pt x="829" y="726"/>
                </a:lnTo>
                <a:lnTo>
                  <a:pt x="829" y="720"/>
                </a:lnTo>
                <a:lnTo>
                  <a:pt x="829" y="714"/>
                </a:lnTo>
                <a:lnTo>
                  <a:pt x="829" y="709"/>
                </a:lnTo>
                <a:lnTo>
                  <a:pt x="828" y="701"/>
                </a:lnTo>
                <a:lnTo>
                  <a:pt x="694" y="75"/>
                </a:lnTo>
                <a:lnTo>
                  <a:pt x="689" y="61"/>
                </a:lnTo>
                <a:lnTo>
                  <a:pt x="683" y="44"/>
                </a:lnTo>
                <a:lnTo>
                  <a:pt x="676" y="32"/>
                </a:lnTo>
                <a:lnTo>
                  <a:pt x="670" y="22"/>
                </a:lnTo>
                <a:lnTo>
                  <a:pt x="661" y="12"/>
                </a:lnTo>
                <a:lnTo>
                  <a:pt x="647" y="4"/>
                </a:lnTo>
                <a:lnTo>
                  <a:pt x="639" y="1"/>
                </a:lnTo>
                <a:lnTo>
                  <a:pt x="626" y="0"/>
                </a:lnTo>
                <a:lnTo>
                  <a:pt x="203" y="0"/>
                </a:lnTo>
                <a:lnTo>
                  <a:pt x="189" y="2"/>
                </a:lnTo>
                <a:lnTo>
                  <a:pt x="182" y="5"/>
                </a:lnTo>
                <a:lnTo>
                  <a:pt x="169" y="13"/>
                </a:lnTo>
                <a:lnTo>
                  <a:pt x="160" y="23"/>
                </a:lnTo>
                <a:lnTo>
                  <a:pt x="153" y="33"/>
                </a:lnTo>
                <a:lnTo>
                  <a:pt x="146" y="46"/>
                </a:lnTo>
                <a:lnTo>
                  <a:pt x="141" y="62"/>
                </a:lnTo>
                <a:lnTo>
                  <a:pt x="136" y="77"/>
                </a:lnTo>
                <a:lnTo>
                  <a:pt x="2" y="702"/>
                </a:lnTo>
                <a:lnTo>
                  <a:pt x="0" y="710"/>
                </a:lnTo>
                <a:lnTo>
                  <a:pt x="0" y="716"/>
                </a:lnTo>
                <a:lnTo>
                  <a:pt x="0" y="721"/>
                </a:lnTo>
                <a:lnTo>
                  <a:pt x="1" y="727"/>
                </a:lnTo>
                <a:lnTo>
                  <a:pt x="2" y="732"/>
                </a:lnTo>
                <a:lnTo>
                  <a:pt x="3" y="737"/>
                </a:lnTo>
                <a:lnTo>
                  <a:pt x="6" y="742"/>
                </a:lnTo>
                <a:lnTo>
                  <a:pt x="8" y="747"/>
                </a:lnTo>
                <a:lnTo>
                  <a:pt x="11" y="752"/>
                </a:lnTo>
                <a:lnTo>
                  <a:pt x="14" y="757"/>
                </a:lnTo>
                <a:lnTo>
                  <a:pt x="17" y="760"/>
                </a:lnTo>
                <a:lnTo>
                  <a:pt x="20" y="764"/>
                </a:lnTo>
                <a:lnTo>
                  <a:pt x="25" y="768"/>
                </a:lnTo>
                <a:lnTo>
                  <a:pt x="30" y="771"/>
                </a:lnTo>
                <a:lnTo>
                  <a:pt x="35" y="774"/>
                </a:lnTo>
                <a:lnTo>
                  <a:pt x="40" y="775"/>
                </a:lnTo>
                <a:lnTo>
                  <a:pt x="45" y="777"/>
                </a:lnTo>
                <a:lnTo>
                  <a:pt x="49" y="778"/>
                </a:lnTo>
                <a:lnTo>
                  <a:pt x="56" y="780"/>
                </a:lnTo>
                <a:lnTo>
                  <a:pt x="60" y="780"/>
                </a:lnTo>
                <a:lnTo>
                  <a:pt x="65" y="780"/>
                </a:lnTo>
                <a:lnTo>
                  <a:pt x="70" y="778"/>
                </a:lnTo>
                <a:lnTo>
                  <a:pt x="76" y="777"/>
                </a:lnTo>
                <a:lnTo>
                  <a:pt x="81" y="775"/>
                </a:lnTo>
                <a:lnTo>
                  <a:pt x="86" y="774"/>
                </a:lnTo>
                <a:lnTo>
                  <a:pt x="90" y="771"/>
                </a:lnTo>
                <a:lnTo>
                  <a:pt x="94" y="768"/>
                </a:lnTo>
                <a:lnTo>
                  <a:pt x="99" y="764"/>
                </a:lnTo>
                <a:lnTo>
                  <a:pt x="103" y="760"/>
                </a:lnTo>
                <a:lnTo>
                  <a:pt x="107" y="757"/>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40"/>
                </a:lnTo>
                <a:lnTo>
                  <a:pt x="239" y="252"/>
                </a:lnTo>
                <a:lnTo>
                  <a:pt x="279" y="382"/>
                </a:lnTo>
                <a:lnTo>
                  <a:pt x="94" y="1039"/>
                </a:lnTo>
                <a:lnTo>
                  <a:pt x="245" y="1039"/>
                </a:lnTo>
                <a:lnTo>
                  <a:pt x="245" y="1579"/>
                </a:lnTo>
                <a:lnTo>
                  <a:pt x="247" y="1586"/>
                </a:lnTo>
                <a:lnTo>
                  <a:pt x="249" y="1592"/>
                </a:lnTo>
                <a:lnTo>
                  <a:pt x="251" y="1598"/>
                </a:lnTo>
                <a:lnTo>
                  <a:pt x="254" y="1604"/>
                </a:lnTo>
                <a:lnTo>
                  <a:pt x="257" y="1611"/>
                </a:lnTo>
                <a:lnTo>
                  <a:pt x="261" y="1615"/>
                </a:lnTo>
                <a:lnTo>
                  <a:pt x="265" y="1620"/>
                </a:lnTo>
                <a:lnTo>
                  <a:pt x="270" y="1624"/>
                </a:lnTo>
                <a:lnTo>
                  <a:pt x="274"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7" y="1635"/>
                </a:lnTo>
                <a:lnTo>
                  <a:pt x="352" y="1632"/>
                </a:lnTo>
                <a:lnTo>
                  <a:pt x="358" y="1629"/>
                </a:lnTo>
                <a:lnTo>
                  <a:pt x="363" y="1624"/>
                </a:lnTo>
                <a:lnTo>
                  <a:pt x="368" y="1620"/>
                </a:lnTo>
                <a:lnTo>
                  <a:pt x="372" y="1615"/>
                </a:lnTo>
                <a:lnTo>
                  <a:pt x="375" y="1611"/>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1268" name="Freeform 6"/>
          <p:cNvSpPr>
            <a:spLocks/>
          </p:cNvSpPr>
          <p:nvPr/>
        </p:nvSpPr>
        <p:spPr bwMode="auto">
          <a:xfrm>
            <a:off x="2054225" y="4191000"/>
            <a:ext cx="122238" cy="127000"/>
          </a:xfrm>
          <a:custGeom>
            <a:avLst/>
            <a:gdLst>
              <a:gd name="T0" fmla="*/ 2147483647 w 306"/>
              <a:gd name="T1" fmla="*/ 2147483647 h 317"/>
              <a:gd name="T2" fmla="*/ 2147483647 w 306"/>
              <a:gd name="T3" fmla="*/ 2147483647 h 317"/>
              <a:gd name="T4" fmla="*/ 2147483647 w 306"/>
              <a:gd name="T5" fmla="*/ 2147483647 h 317"/>
              <a:gd name="T6" fmla="*/ 2147483647 w 306"/>
              <a:gd name="T7" fmla="*/ 771708489 h 317"/>
              <a:gd name="T8" fmla="*/ 2147483647 w 306"/>
              <a:gd name="T9" fmla="*/ 0 h 317"/>
              <a:gd name="T10" fmla="*/ 2147483647 w 306"/>
              <a:gd name="T11" fmla="*/ 771708489 h 317"/>
              <a:gd name="T12" fmla="*/ 2147483647 w 306"/>
              <a:gd name="T13" fmla="*/ 2147483647 h 317"/>
              <a:gd name="T14" fmla="*/ 765010944 w 306"/>
              <a:gd name="T15" fmla="*/ 2147483647 h 317"/>
              <a:gd name="T16" fmla="*/ 0 w 306"/>
              <a:gd name="T17" fmla="*/ 2147483647 h 317"/>
              <a:gd name="T18" fmla="*/ 765010944 w 306"/>
              <a:gd name="T19" fmla="*/ 2147483647 h 317"/>
              <a:gd name="T20" fmla="*/ 2147483647 w 306"/>
              <a:gd name="T21" fmla="*/ 2147483647 h 317"/>
              <a:gd name="T22" fmla="*/ 2147483647 w 306"/>
              <a:gd name="T23" fmla="*/ 2147483647 h 317"/>
              <a:gd name="T24" fmla="*/ 2147483647 w 306"/>
              <a:gd name="T25" fmla="*/ 2147483647 h 317"/>
              <a:gd name="T26" fmla="*/ 2147483647 w 306"/>
              <a:gd name="T27" fmla="*/ 2147483647 h 317"/>
              <a:gd name="T28" fmla="*/ 2147483647 w 306"/>
              <a:gd name="T29" fmla="*/ 2147483647 h 317"/>
              <a:gd name="T30" fmla="*/ 2147483647 w 306"/>
              <a:gd name="T31" fmla="*/ 2147483647 h 317"/>
              <a:gd name="T32" fmla="*/ 2147483647 w 306"/>
              <a:gd name="T33" fmla="*/ 2147483647 h 31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7">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7"/>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1269" name="Freeform 7"/>
          <p:cNvSpPr>
            <a:spLocks/>
          </p:cNvSpPr>
          <p:nvPr/>
        </p:nvSpPr>
        <p:spPr bwMode="auto">
          <a:xfrm>
            <a:off x="2338388" y="4335463"/>
            <a:ext cx="328612" cy="650875"/>
          </a:xfrm>
          <a:custGeom>
            <a:avLst/>
            <a:gdLst>
              <a:gd name="T0" fmla="*/ 2147483647 w 830"/>
              <a:gd name="T1" fmla="*/ 2147483647 h 1642"/>
              <a:gd name="T2" fmla="*/ 2147483647 w 830"/>
              <a:gd name="T3" fmla="*/ 2147483647 h 1642"/>
              <a:gd name="T4" fmla="*/ 2147483647 w 830"/>
              <a:gd name="T5" fmla="*/ 2147483647 h 1642"/>
              <a:gd name="T6" fmla="*/ 2147483647 w 830"/>
              <a:gd name="T7" fmla="*/ 2147483647 h 1642"/>
              <a:gd name="T8" fmla="*/ 2147483647 w 830"/>
              <a:gd name="T9" fmla="*/ 2147483647 h 1642"/>
              <a:gd name="T10" fmla="*/ 2147483647 w 830"/>
              <a:gd name="T11" fmla="*/ 2147483647 h 1642"/>
              <a:gd name="T12" fmla="*/ 2147483647 w 830"/>
              <a:gd name="T13" fmla="*/ 2147483647 h 1642"/>
              <a:gd name="T14" fmla="*/ 2147483647 w 830"/>
              <a:gd name="T15" fmla="*/ 2147483647 h 1642"/>
              <a:gd name="T16" fmla="*/ 2147483647 w 830"/>
              <a:gd name="T17" fmla="*/ 2147483647 h 1642"/>
              <a:gd name="T18" fmla="*/ 2147483647 w 830"/>
              <a:gd name="T19" fmla="*/ 2147483647 h 1642"/>
              <a:gd name="T20" fmla="*/ 2147483647 w 830"/>
              <a:gd name="T21" fmla="*/ 2147483647 h 1642"/>
              <a:gd name="T22" fmla="*/ 2147483647 w 830"/>
              <a:gd name="T23" fmla="*/ 2147483647 h 1642"/>
              <a:gd name="T24" fmla="*/ 2147483647 w 830"/>
              <a:gd name="T25" fmla="*/ 2147483647 h 1642"/>
              <a:gd name="T26" fmla="*/ 2147483647 w 830"/>
              <a:gd name="T27" fmla="*/ 2147483647 h 1642"/>
              <a:gd name="T28" fmla="*/ 2147483647 w 830"/>
              <a:gd name="T29" fmla="*/ 2147483647 h 1642"/>
              <a:gd name="T30" fmla="*/ 2147483647 w 830"/>
              <a:gd name="T31" fmla="*/ 2147483647 h 1642"/>
              <a:gd name="T32" fmla="*/ 2147483647 w 830"/>
              <a:gd name="T33" fmla="*/ 2147483647 h 1642"/>
              <a:gd name="T34" fmla="*/ 2147483647 w 830"/>
              <a:gd name="T35" fmla="*/ 2147483647 h 1642"/>
              <a:gd name="T36" fmla="*/ 2147483647 w 830"/>
              <a:gd name="T37" fmla="*/ 2147483647 h 1642"/>
              <a:gd name="T38" fmla="*/ 2147483647 w 830"/>
              <a:gd name="T39" fmla="*/ 2147483647 h 1642"/>
              <a:gd name="T40" fmla="*/ 2147483647 w 830"/>
              <a:gd name="T41" fmla="*/ 2147483647 h 1642"/>
              <a:gd name="T42" fmla="*/ 2147483647 w 830"/>
              <a:gd name="T43" fmla="*/ 2147483647 h 1642"/>
              <a:gd name="T44" fmla="*/ 2147483647 w 830"/>
              <a:gd name="T45" fmla="*/ 2147483647 h 1642"/>
              <a:gd name="T46" fmla="*/ 2147483647 w 830"/>
              <a:gd name="T47" fmla="*/ 2147483647 h 1642"/>
              <a:gd name="T48" fmla="*/ 2147483647 w 830"/>
              <a:gd name="T49" fmla="*/ 2147483647 h 1642"/>
              <a:gd name="T50" fmla="*/ 2147483647 w 830"/>
              <a:gd name="T51" fmla="*/ 2147483647 h 1642"/>
              <a:gd name="T52" fmla="*/ 2147483647 w 830"/>
              <a:gd name="T53" fmla="*/ 2147483647 h 1642"/>
              <a:gd name="T54" fmla="*/ 2147483647 w 830"/>
              <a:gd name="T55" fmla="*/ 1993146924 h 1642"/>
              <a:gd name="T56" fmla="*/ 2147483647 w 830"/>
              <a:gd name="T57" fmla="*/ 249202279 h 1642"/>
              <a:gd name="T58" fmla="*/ 2147483647 w 830"/>
              <a:gd name="T59" fmla="*/ 0 h 1642"/>
              <a:gd name="T60" fmla="*/ 2147483647 w 830"/>
              <a:gd name="T61" fmla="*/ 871893837 h 1642"/>
              <a:gd name="T62" fmla="*/ 2147483647 w 830"/>
              <a:gd name="T63" fmla="*/ 2147483647 h 1642"/>
              <a:gd name="T64" fmla="*/ 124146842 w 830"/>
              <a:gd name="T65" fmla="*/ 2147483647 h 1642"/>
              <a:gd name="T66" fmla="*/ 0 w 830"/>
              <a:gd name="T67" fmla="*/ 2147483647 h 1642"/>
              <a:gd name="T68" fmla="*/ 248293684 w 830"/>
              <a:gd name="T69" fmla="*/ 2147483647 h 1642"/>
              <a:gd name="T70" fmla="*/ 682651046 w 830"/>
              <a:gd name="T71" fmla="*/ 2147483647 h 1642"/>
              <a:gd name="T72" fmla="*/ 1303228870 w 830"/>
              <a:gd name="T73" fmla="*/ 2147483647 h 1642"/>
              <a:gd name="T74" fmla="*/ 2147483647 w 830"/>
              <a:gd name="T75" fmla="*/ 2147483647 h 1642"/>
              <a:gd name="T76" fmla="*/ 2147483647 w 830"/>
              <a:gd name="T77" fmla="*/ 2147483647 h 1642"/>
              <a:gd name="T78" fmla="*/ 2147483647 w 830"/>
              <a:gd name="T79" fmla="*/ 2147483647 h 1642"/>
              <a:gd name="T80" fmla="*/ 2147483647 w 830"/>
              <a:gd name="T81" fmla="*/ 2147483647 h 1642"/>
              <a:gd name="T82" fmla="*/ 2147483647 w 830"/>
              <a:gd name="T83" fmla="*/ 2147483647 h 1642"/>
              <a:gd name="T84" fmla="*/ 2147483647 w 830"/>
              <a:gd name="T85" fmla="*/ 2147483647 h 1642"/>
              <a:gd name="T86" fmla="*/ 2147483647 w 830"/>
              <a:gd name="T87" fmla="*/ 2147483647 h 1642"/>
              <a:gd name="T88" fmla="*/ 2147483647 w 830"/>
              <a:gd name="T89" fmla="*/ 2147483647 h 1642"/>
              <a:gd name="T90" fmla="*/ 2147483647 w 830"/>
              <a:gd name="T91" fmla="*/ 2147483647 h 1642"/>
              <a:gd name="T92" fmla="*/ 2147483647 w 830"/>
              <a:gd name="T93" fmla="*/ 2147483647 h 1642"/>
              <a:gd name="T94" fmla="*/ 2147483647 w 830"/>
              <a:gd name="T95" fmla="*/ 2147483647 h 1642"/>
              <a:gd name="T96" fmla="*/ 2147483647 w 830"/>
              <a:gd name="T97" fmla="*/ 2147483647 h 1642"/>
              <a:gd name="T98" fmla="*/ 2147483647 w 830"/>
              <a:gd name="T99" fmla="*/ 2147483647 h 1642"/>
              <a:gd name="T100" fmla="*/ 2147483647 w 830"/>
              <a:gd name="T101" fmla="*/ 2147483647 h 1642"/>
              <a:gd name="T102" fmla="*/ 2147483647 w 830"/>
              <a:gd name="T103" fmla="*/ 2147483647 h 1642"/>
              <a:gd name="T104" fmla="*/ 2147483647 w 830"/>
              <a:gd name="T105" fmla="*/ 2147483647 h 1642"/>
              <a:gd name="T106" fmla="*/ 2147483647 w 830"/>
              <a:gd name="T107" fmla="*/ 2147483647 h 1642"/>
              <a:gd name="T108" fmla="*/ 2147483647 w 830"/>
              <a:gd name="T109" fmla="*/ 2147483647 h 1642"/>
              <a:gd name="T110" fmla="*/ 2147483647 w 830"/>
              <a:gd name="T111" fmla="*/ 2147483647 h 1642"/>
              <a:gd name="T112" fmla="*/ 2147483647 w 830"/>
              <a:gd name="T113" fmla="*/ 2147483647 h 1642"/>
              <a:gd name="T114" fmla="*/ 2147483647 w 830"/>
              <a:gd name="T115" fmla="*/ 2147483647 h 1642"/>
              <a:gd name="T116" fmla="*/ 2147483647 w 830"/>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1270" name="Freeform 8"/>
          <p:cNvSpPr>
            <a:spLocks/>
          </p:cNvSpPr>
          <p:nvPr/>
        </p:nvSpPr>
        <p:spPr bwMode="auto">
          <a:xfrm>
            <a:off x="2444750" y="4192588"/>
            <a:ext cx="122238" cy="125412"/>
          </a:xfrm>
          <a:custGeom>
            <a:avLst/>
            <a:gdLst>
              <a:gd name="T0" fmla="*/ 2147483647 w 306"/>
              <a:gd name="T1" fmla="*/ 2147483647 h 318"/>
              <a:gd name="T2" fmla="*/ 2147483647 w 306"/>
              <a:gd name="T3" fmla="*/ 2147483647 h 318"/>
              <a:gd name="T4" fmla="*/ 2147483647 w 306"/>
              <a:gd name="T5" fmla="*/ 2147483647 h 318"/>
              <a:gd name="T6" fmla="*/ 2147483647 w 306"/>
              <a:gd name="T7" fmla="*/ 736140045 h 318"/>
              <a:gd name="T8" fmla="*/ 2147483647 w 306"/>
              <a:gd name="T9" fmla="*/ 0 h 318"/>
              <a:gd name="T10" fmla="*/ 2147483647 w 306"/>
              <a:gd name="T11" fmla="*/ 736140045 h 318"/>
              <a:gd name="T12" fmla="*/ 2147483647 w 306"/>
              <a:gd name="T13" fmla="*/ 2147483647 h 318"/>
              <a:gd name="T14" fmla="*/ 765010944 w 306"/>
              <a:gd name="T15" fmla="*/ 2147483647 h 318"/>
              <a:gd name="T16" fmla="*/ 0 w 306"/>
              <a:gd name="T17" fmla="*/ 2147483647 h 318"/>
              <a:gd name="T18" fmla="*/ 765010944 w 306"/>
              <a:gd name="T19" fmla="*/ 2147483647 h 318"/>
              <a:gd name="T20" fmla="*/ 2147483647 w 306"/>
              <a:gd name="T21" fmla="*/ 2147483647 h 318"/>
              <a:gd name="T22" fmla="*/ 2147483647 w 306"/>
              <a:gd name="T23" fmla="*/ 2147483647 h 318"/>
              <a:gd name="T24" fmla="*/ 2147483647 w 306"/>
              <a:gd name="T25" fmla="*/ 2147483647 h 318"/>
              <a:gd name="T26" fmla="*/ 2147483647 w 306"/>
              <a:gd name="T27" fmla="*/ 2147483647 h 318"/>
              <a:gd name="T28" fmla="*/ 2147483647 w 306"/>
              <a:gd name="T29" fmla="*/ 2147483647 h 318"/>
              <a:gd name="T30" fmla="*/ 2147483647 w 306"/>
              <a:gd name="T31" fmla="*/ 2147483647 h 318"/>
              <a:gd name="T32" fmla="*/ 2147483647 w 306"/>
              <a:gd name="T33" fmla="*/ 2147483647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1271" name="Freeform 9"/>
          <p:cNvSpPr>
            <a:spLocks/>
          </p:cNvSpPr>
          <p:nvPr/>
        </p:nvSpPr>
        <p:spPr bwMode="auto">
          <a:xfrm>
            <a:off x="3511550" y="4346575"/>
            <a:ext cx="328613" cy="652463"/>
          </a:xfrm>
          <a:custGeom>
            <a:avLst/>
            <a:gdLst>
              <a:gd name="T0" fmla="*/ 2147483647 w 829"/>
              <a:gd name="T1" fmla="*/ 2147483647 h 1642"/>
              <a:gd name="T2" fmla="*/ 2147483647 w 829"/>
              <a:gd name="T3" fmla="*/ 2147483647 h 1642"/>
              <a:gd name="T4" fmla="*/ 2147483647 w 829"/>
              <a:gd name="T5" fmla="*/ 2147483647 h 1642"/>
              <a:gd name="T6" fmla="*/ 2147483647 w 829"/>
              <a:gd name="T7" fmla="*/ 2147483647 h 1642"/>
              <a:gd name="T8" fmla="*/ 2147483647 w 829"/>
              <a:gd name="T9" fmla="*/ 2147483647 h 1642"/>
              <a:gd name="T10" fmla="*/ 2147483647 w 829"/>
              <a:gd name="T11" fmla="*/ 2147483647 h 1642"/>
              <a:gd name="T12" fmla="*/ 2147483647 w 829"/>
              <a:gd name="T13" fmla="*/ 2147483647 h 1642"/>
              <a:gd name="T14" fmla="*/ 2147483647 w 829"/>
              <a:gd name="T15" fmla="*/ 2147483647 h 1642"/>
              <a:gd name="T16" fmla="*/ 2147483647 w 829"/>
              <a:gd name="T17" fmla="*/ 2147483647 h 1642"/>
              <a:gd name="T18" fmla="*/ 2147483647 w 829"/>
              <a:gd name="T19" fmla="*/ 2147483647 h 1642"/>
              <a:gd name="T20" fmla="*/ 2147483647 w 829"/>
              <a:gd name="T21" fmla="*/ 2147483647 h 1642"/>
              <a:gd name="T22" fmla="*/ 2147483647 w 829"/>
              <a:gd name="T23" fmla="*/ 2147483647 h 1642"/>
              <a:gd name="T24" fmla="*/ 2147483647 w 829"/>
              <a:gd name="T25" fmla="*/ 2147483647 h 1642"/>
              <a:gd name="T26" fmla="*/ 2147483647 w 829"/>
              <a:gd name="T27" fmla="*/ 2147483647 h 1642"/>
              <a:gd name="T28" fmla="*/ 2147483647 w 829"/>
              <a:gd name="T29" fmla="*/ 2147483647 h 1642"/>
              <a:gd name="T30" fmla="*/ 2147483647 w 829"/>
              <a:gd name="T31" fmla="*/ 2147483647 h 1642"/>
              <a:gd name="T32" fmla="*/ 2147483647 w 829"/>
              <a:gd name="T33" fmla="*/ 2147483647 h 1642"/>
              <a:gd name="T34" fmla="*/ 2147483647 w 829"/>
              <a:gd name="T35" fmla="*/ 2147483647 h 1642"/>
              <a:gd name="T36" fmla="*/ 2147483647 w 829"/>
              <a:gd name="T37" fmla="*/ 2147483647 h 1642"/>
              <a:gd name="T38" fmla="*/ 2147483647 w 829"/>
              <a:gd name="T39" fmla="*/ 2147483647 h 1642"/>
              <a:gd name="T40" fmla="*/ 2147483647 w 829"/>
              <a:gd name="T41" fmla="*/ 2147483647 h 1642"/>
              <a:gd name="T42" fmla="*/ 2147483647 w 829"/>
              <a:gd name="T43" fmla="*/ 2147483647 h 1642"/>
              <a:gd name="T44" fmla="*/ 2147483647 w 829"/>
              <a:gd name="T45" fmla="*/ 2147483647 h 1642"/>
              <a:gd name="T46" fmla="*/ 2147483647 w 829"/>
              <a:gd name="T47" fmla="*/ 2147483647 h 1642"/>
              <a:gd name="T48" fmla="*/ 2147483647 w 829"/>
              <a:gd name="T49" fmla="*/ 2147483647 h 1642"/>
              <a:gd name="T50" fmla="*/ 2147483647 w 829"/>
              <a:gd name="T51" fmla="*/ 2147483647 h 1642"/>
              <a:gd name="T52" fmla="*/ 2147483647 w 829"/>
              <a:gd name="T53" fmla="*/ 2147483647 h 1642"/>
              <a:gd name="T54" fmla="*/ 2147483647 w 829"/>
              <a:gd name="T55" fmla="*/ 1944937765 h 1642"/>
              <a:gd name="T56" fmla="*/ 2147483647 w 829"/>
              <a:gd name="T57" fmla="*/ 188209747 h 1642"/>
              <a:gd name="T58" fmla="*/ 2147483647 w 829"/>
              <a:gd name="T59" fmla="*/ 0 h 1642"/>
              <a:gd name="T60" fmla="*/ 2147483647 w 829"/>
              <a:gd name="T61" fmla="*/ 815680076 h 1642"/>
              <a:gd name="T62" fmla="*/ 2147483647 w 829"/>
              <a:gd name="T63" fmla="*/ 2147483647 h 1642"/>
              <a:gd name="T64" fmla="*/ 124604579 w 829"/>
              <a:gd name="T65" fmla="*/ 2147483647 h 1642"/>
              <a:gd name="T66" fmla="*/ 0 w 829"/>
              <a:gd name="T67" fmla="*/ 2147483647 h 1642"/>
              <a:gd name="T68" fmla="*/ 186828184 w 829"/>
              <a:gd name="T69" fmla="*/ 2147483647 h 1642"/>
              <a:gd name="T70" fmla="*/ 685088736 w 829"/>
              <a:gd name="T71" fmla="*/ 2147483647 h 1642"/>
              <a:gd name="T72" fmla="*/ 1245730261 w 829"/>
              <a:gd name="T73" fmla="*/ 2147483647 h 1642"/>
              <a:gd name="T74" fmla="*/ 2147483647 w 829"/>
              <a:gd name="T75" fmla="*/ 2147483647 h 1642"/>
              <a:gd name="T76" fmla="*/ 2147483647 w 829"/>
              <a:gd name="T77" fmla="*/ 2147483647 h 1642"/>
              <a:gd name="T78" fmla="*/ 2147483647 w 829"/>
              <a:gd name="T79" fmla="*/ 2147483647 h 1642"/>
              <a:gd name="T80" fmla="*/ 2147483647 w 829"/>
              <a:gd name="T81" fmla="*/ 2147483647 h 1642"/>
              <a:gd name="T82" fmla="*/ 2147483647 w 829"/>
              <a:gd name="T83" fmla="*/ 2147483647 h 1642"/>
              <a:gd name="T84" fmla="*/ 2147483647 w 829"/>
              <a:gd name="T85" fmla="*/ 2147483647 h 1642"/>
              <a:gd name="T86" fmla="*/ 2147483647 w 829"/>
              <a:gd name="T87" fmla="*/ 2147483647 h 1642"/>
              <a:gd name="T88" fmla="*/ 2147483647 w 829"/>
              <a:gd name="T89" fmla="*/ 2147483647 h 1642"/>
              <a:gd name="T90" fmla="*/ 2147483647 w 829"/>
              <a:gd name="T91" fmla="*/ 2147483647 h 1642"/>
              <a:gd name="T92" fmla="*/ 2147483647 w 829"/>
              <a:gd name="T93" fmla="*/ 2147483647 h 1642"/>
              <a:gd name="T94" fmla="*/ 2147483647 w 829"/>
              <a:gd name="T95" fmla="*/ 2147483647 h 1642"/>
              <a:gd name="T96" fmla="*/ 2147483647 w 829"/>
              <a:gd name="T97" fmla="*/ 2147483647 h 1642"/>
              <a:gd name="T98" fmla="*/ 2147483647 w 829"/>
              <a:gd name="T99" fmla="*/ 2147483647 h 1642"/>
              <a:gd name="T100" fmla="*/ 2147483647 w 829"/>
              <a:gd name="T101" fmla="*/ 2147483647 h 1642"/>
              <a:gd name="T102" fmla="*/ 2147483647 w 829"/>
              <a:gd name="T103" fmla="*/ 2147483647 h 1642"/>
              <a:gd name="T104" fmla="*/ 2147483647 w 829"/>
              <a:gd name="T105" fmla="*/ 2147483647 h 1642"/>
              <a:gd name="T106" fmla="*/ 2147483647 w 829"/>
              <a:gd name="T107" fmla="*/ 2147483647 h 1642"/>
              <a:gd name="T108" fmla="*/ 2147483647 w 829"/>
              <a:gd name="T109" fmla="*/ 2147483647 h 1642"/>
              <a:gd name="T110" fmla="*/ 2147483647 w 829"/>
              <a:gd name="T111" fmla="*/ 2147483647 h 1642"/>
              <a:gd name="T112" fmla="*/ 2147483647 w 829"/>
              <a:gd name="T113" fmla="*/ 2147483647 h 1642"/>
              <a:gd name="T114" fmla="*/ 2147483647 w 829"/>
              <a:gd name="T115" fmla="*/ 2147483647 h 1642"/>
              <a:gd name="T116" fmla="*/ 2147483647 w 829"/>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1272" name="Freeform 10"/>
          <p:cNvSpPr>
            <a:spLocks/>
          </p:cNvSpPr>
          <p:nvPr/>
        </p:nvSpPr>
        <p:spPr bwMode="auto">
          <a:xfrm>
            <a:off x="3617913" y="4203700"/>
            <a:ext cx="122237" cy="125413"/>
          </a:xfrm>
          <a:custGeom>
            <a:avLst/>
            <a:gdLst>
              <a:gd name="T0" fmla="*/ 2147483647 w 306"/>
              <a:gd name="T1" fmla="*/ 2147483647 h 318"/>
              <a:gd name="T2" fmla="*/ 2147483647 w 306"/>
              <a:gd name="T3" fmla="*/ 2147483647 h 318"/>
              <a:gd name="T4" fmla="*/ 2147483647 w 306"/>
              <a:gd name="T5" fmla="*/ 2147483647 h 318"/>
              <a:gd name="T6" fmla="*/ 2147483647 w 306"/>
              <a:gd name="T7" fmla="*/ 797433039 h 318"/>
              <a:gd name="T8" fmla="*/ 2147483647 w 306"/>
              <a:gd name="T9" fmla="*/ 0 h 318"/>
              <a:gd name="T10" fmla="*/ 2147483647 w 306"/>
              <a:gd name="T11" fmla="*/ 797433039 h 318"/>
              <a:gd name="T12" fmla="*/ 2147483647 w 306"/>
              <a:gd name="T13" fmla="*/ 2147483647 h 318"/>
              <a:gd name="T14" fmla="*/ 764998294 w 306"/>
              <a:gd name="T15" fmla="*/ 2147483647 h 318"/>
              <a:gd name="T16" fmla="*/ 0 w 306"/>
              <a:gd name="T17" fmla="*/ 2147483647 h 318"/>
              <a:gd name="T18" fmla="*/ 764998294 w 306"/>
              <a:gd name="T19" fmla="*/ 2147483647 h 318"/>
              <a:gd name="T20" fmla="*/ 2147483647 w 306"/>
              <a:gd name="T21" fmla="*/ 2147483647 h 318"/>
              <a:gd name="T22" fmla="*/ 2147483647 w 306"/>
              <a:gd name="T23" fmla="*/ 2147483647 h 318"/>
              <a:gd name="T24" fmla="*/ 2147483647 w 306"/>
              <a:gd name="T25" fmla="*/ 2147483647 h 318"/>
              <a:gd name="T26" fmla="*/ 2147483647 w 306"/>
              <a:gd name="T27" fmla="*/ 2147483647 h 318"/>
              <a:gd name="T28" fmla="*/ 2147483647 w 306"/>
              <a:gd name="T29" fmla="*/ 2147483647 h 318"/>
              <a:gd name="T30" fmla="*/ 2147483647 w 306"/>
              <a:gd name="T31" fmla="*/ 2147483647 h 318"/>
              <a:gd name="T32" fmla="*/ 2147483647 w 306"/>
              <a:gd name="T33" fmla="*/ 2147483647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1273" name="Freeform 11"/>
          <p:cNvSpPr>
            <a:spLocks/>
          </p:cNvSpPr>
          <p:nvPr/>
        </p:nvSpPr>
        <p:spPr bwMode="auto">
          <a:xfrm>
            <a:off x="2722563" y="4335463"/>
            <a:ext cx="330200" cy="650875"/>
          </a:xfrm>
          <a:custGeom>
            <a:avLst/>
            <a:gdLst>
              <a:gd name="T0" fmla="*/ 2147483647 w 830"/>
              <a:gd name="T1" fmla="*/ 2147483647 h 1642"/>
              <a:gd name="T2" fmla="*/ 2147483647 w 830"/>
              <a:gd name="T3" fmla="*/ 2147483647 h 1642"/>
              <a:gd name="T4" fmla="*/ 2147483647 w 830"/>
              <a:gd name="T5" fmla="*/ 2147483647 h 1642"/>
              <a:gd name="T6" fmla="*/ 2147483647 w 830"/>
              <a:gd name="T7" fmla="*/ 2147483647 h 1642"/>
              <a:gd name="T8" fmla="*/ 2147483647 w 830"/>
              <a:gd name="T9" fmla="*/ 2147483647 h 1642"/>
              <a:gd name="T10" fmla="*/ 2147483647 w 830"/>
              <a:gd name="T11" fmla="*/ 2147483647 h 1642"/>
              <a:gd name="T12" fmla="*/ 2147483647 w 830"/>
              <a:gd name="T13" fmla="*/ 2147483647 h 1642"/>
              <a:gd name="T14" fmla="*/ 2147483647 w 830"/>
              <a:gd name="T15" fmla="*/ 2147483647 h 1642"/>
              <a:gd name="T16" fmla="*/ 2147483647 w 830"/>
              <a:gd name="T17" fmla="*/ 2147483647 h 1642"/>
              <a:gd name="T18" fmla="*/ 2147483647 w 830"/>
              <a:gd name="T19" fmla="*/ 2147483647 h 1642"/>
              <a:gd name="T20" fmla="*/ 2147483647 w 830"/>
              <a:gd name="T21" fmla="*/ 2147483647 h 1642"/>
              <a:gd name="T22" fmla="*/ 2147483647 w 830"/>
              <a:gd name="T23" fmla="*/ 2147483647 h 1642"/>
              <a:gd name="T24" fmla="*/ 2147483647 w 830"/>
              <a:gd name="T25" fmla="*/ 2147483647 h 1642"/>
              <a:gd name="T26" fmla="*/ 2147483647 w 830"/>
              <a:gd name="T27" fmla="*/ 2147483647 h 1642"/>
              <a:gd name="T28" fmla="*/ 2147483647 w 830"/>
              <a:gd name="T29" fmla="*/ 2147483647 h 1642"/>
              <a:gd name="T30" fmla="*/ 2147483647 w 830"/>
              <a:gd name="T31" fmla="*/ 2147483647 h 1642"/>
              <a:gd name="T32" fmla="*/ 2147483647 w 830"/>
              <a:gd name="T33" fmla="*/ 2147483647 h 1642"/>
              <a:gd name="T34" fmla="*/ 2147483647 w 830"/>
              <a:gd name="T35" fmla="*/ 2147483647 h 1642"/>
              <a:gd name="T36" fmla="*/ 2147483647 w 830"/>
              <a:gd name="T37" fmla="*/ 2147483647 h 1642"/>
              <a:gd name="T38" fmla="*/ 2147483647 w 830"/>
              <a:gd name="T39" fmla="*/ 2147483647 h 1642"/>
              <a:gd name="T40" fmla="*/ 2147483647 w 830"/>
              <a:gd name="T41" fmla="*/ 2147483647 h 1642"/>
              <a:gd name="T42" fmla="*/ 2147483647 w 830"/>
              <a:gd name="T43" fmla="*/ 2147483647 h 1642"/>
              <a:gd name="T44" fmla="*/ 2147483647 w 830"/>
              <a:gd name="T45" fmla="*/ 2147483647 h 1642"/>
              <a:gd name="T46" fmla="*/ 2147483647 w 830"/>
              <a:gd name="T47" fmla="*/ 2147483647 h 1642"/>
              <a:gd name="T48" fmla="*/ 2147483647 w 830"/>
              <a:gd name="T49" fmla="*/ 2147483647 h 1642"/>
              <a:gd name="T50" fmla="*/ 2147483647 w 830"/>
              <a:gd name="T51" fmla="*/ 2147483647 h 1642"/>
              <a:gd name="T52" fmla="*/ 2147483647 w 830"/>
              <a:gd name="T53" fmla="*/ 2147483647 h 1642"/>
              <a:gd name="T54" fmla="*/ 2147483647 w 830"/>
              <a:gd name="T55" fmla="*/ 1993146924 h 1642"/>
              <a:gd name="T56" fmla="*/ 2147483647 w 830"/>
              <a:gd name="T57" fmla="*/ 249202279 h 1642"/>
              <a:gd name="T58" fmla="*/ 2147483647 w 830"/>
              <a:gd name="T59" fmla="*/ 0 h 1642"/>
              <a:gd name="T60" fmla="*/ 2147483647 w 830"/>
              <a:gd name="T61" fmla="*/ 871893837 h 1642"/>
              <a:gd name="T62" fmla="*/ 2147483647 w 830"/>
              <a:gd name="T63" fmla="*/ 2147483647 h 1642"/>
              <a:gd name="T64" fmla="*/ 188815919 w 830"/>
              <a:gd name="T65" fmla="*/ 2147483647 h 1642"/>
              <a:gd name="T66" fmla="*/ 0 w 830"/>
              <a:gd name="T67" fmla="*/ 2147483647 h 1642"/>
              <a:gd name="T68" fmla="*/ 251807337 w 830"/>
              <a:gd name="T69" fmla="*/ 2147483647 h 1642"/>
              <a:gd name="T70" fmla="*/ 692588533 w 830"/>
              <a:gd name="T71" fmla="*/ 2147483647 h 1642"/>
              <a:gd name="T72" fmla="*/ 1322185647 w 830"/>
              <a:gd name="T73" fmla="*/ 2147483647 h 1642"/>
              <a:gd name="T74" fmla="*/ 2147483647 w 830"/>
              <a:gd name="T75" fmla="*/ 2147483647 h 1642"/>
              <a:gd name="T76" fmla="*/ 2147483647 w 830"/>
              <a:gd name="T77" fmla="*/ 2147483647 h 1642"/>
              <a:gd name="T78" fmla="*/ 2147483647 w 830"/>
              <a:gd name="T79" fmla="*/ 2147483647 h 1642"/>
              <a:gd name="T80" fmla="*/ 2147483647 w 830"/>
              <a:gd name="T81" fmla="*/ 2147483647 h 1642"/>
              <a:gd name="T82" fmla="*/ 2147483647 w 830"/>
              <a:gd name="T83" fmla="*/ 2147483647 h 1642"/>
              <a:gd name="T84" fmla="*/ 2147483647 w 830"/>
              <a:gd name="T85" fmla="*/ 2147483647 h 1642"/>
              <a:gd name="T86" fmla="*/ 2147483647 w 830"/>
              <a:gd name="T87" fmla="*/ 2147483647 h 1642"/>
              <a:gd name="T88" fmla="*/ 2147483647 w 830"/>
              <a:gd name="T89" fmla="*/ 2147483647 h 1642"/>
              <a:gd name="T90" fmla="*/ 2147483647 w 830"/>
              <a:gd name="T91" fmla="*/ 2147483647 h 1642"/>
              <a:gd name="T92" fmla="*/ 2147483647 w 830"/>
              <a:gd name="T93" fmla="*/ 2147483647 h 1642"/>
              <a:gd name="T94" fmla="*/ 2147483647 w 830"/>
              <a:gd name="T95" fmla="*/ 2147483647 h 1642"/>
              <a:gd name="T96" fmla="*/ 2147483647 w 830"/>
              <a:gd name="T97" fmla="*/ 2147483647 h 1642"/>
              <a:gd name="T98" fmla="*/ 2147483647 w 830"/>
              <a:gd name="T99" fmla="*/ 2147483647 h 1642"/>
              <a:gd name="T100" fmla="*/ 2147483647 w 830"/>
              <a:gd name="T101" fmla="*/ 2147483647 h 1642"/>
              <a:gd name="T102" fmla="*/ 2147483647 w 830"/>
              <a:gd name="T103" fmla="*/ 2147483647 h 1642"/>
              <a:gd name="T104" fmla="*/ 2147483647 w 830"/>
              <a:gd name="T105" fmla="*/ 2147483647 h 1642"/>
              <a:gd name="T106" fmla="*/ 2147483647 w 830"/>
              <a:gd name="T107" fmla="*/ 2147483647 h 1642"/>
              <a:gd name="T108" fmla="*/ 2147483647 w 830"/>
              <a:gd name="T109" fmla="*/ 2147483647 h 1642"/>
              <a:gd name="T110" fmla="*/ 2147483647 w 830"/>
              <a:gd name="T111" fmla="*/ 2147483647 h 1642"/>
              <a:gd name="T112" fmla="*/ 2147483647 w 830"/>
              <a:gd name="T113" fmla="*/ 2147483647 h 1642"/>
              <a:gd name="T114" fmla="*/ 2147483647 w 830"/>
              <a:gd name="T115" fmla="*/ 2147483647 h 1642"/>
              <a:gd name="T116" fmla="*/ 2147483647 w 830"/>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1274" name="Freeform 12"/>
          <p:cNvSpPr>
            <a:spLocks/>
          </p:cNvSpPr>
          <p:nvPr/>
        </p:nvSpPr>
        <p:spPr bwMode="auto">
          <a:xfrm>
            <a:off x="2819400" y="4192588"/>
            <a:ext cx="122238" cy="125412"/>
          </a:xfrm>
          <a:custGeom>
            <a:avLst/>
            <a:gdLst>
              <a:gd name="T0" fmla="*/ 2147483647 w 306"/>
              <a:gd name="T1" fmla="*/ 2147483647 h 318"/>
              <a:gd name="T2" fmla="*/ 2147483647 w 306"/>
              <a:gd name="T3" fmla="*/ 2147483647 h 318"/>
              <a:gd name="T4" fmla="*/ 2147483647 w 306"/>
              <a:gd name="T5" fmla="*/ 2147483647 h 318"/>
              <a:gd name="T6" fmla="*/ 2147483647 w 306"/>
              <a:gd name="T7" fmla="*/ 736140045 h 318"/>
              <a:gd name="T8" fmla="*/ 2147483647 w 306"/>
              <a:gd name="T9" fmla="*/ 0 h 318"/>
              <a:gd name="T10" fmla="*/ 2147483647 w 306"/>
              <a:gd name="T11" fmla="*/ 736140045 h 318"/>
              <a:gd name="T12" fmla="*/ 2147483647 w 306"/>
              <a:gd name="T13" fmla="*/ 2147483647 h 318"/>
              <a:gd name="T14" fmla="*/ 765010944 w 306"/>
              <a:gd name="T15" fmla="*/ 2147483647 h 318"/>
              <a:gd name="T16" fmla="*/ 0 w 306"/>
              <a:gd name="T17" fmla="*/ 2147483647 h 318"/>
              <a:gd name="T18" fmla="*/ 765010944 w 306"/>
              <a:gd name="T19" fmla="*/ 2147483647 h 318"/>
              <a:gd name="T20" fmla="*/ 2147483647 w 306"/>
              <a:gd name="T21" fmla="*/ 2147483647 h 318"/>
              <a:gd name="T22" fmla="*/ 2147483647 w 306"/>
              <a:gd name="T23" fmla="*/ 2147483647 h 318"/>
              <a:gd name="T24" fmla="*/ 2147483647 w 306"/>
              <a:gd name="T25" fmla="*/ 2147483647 h 318"/>
              <a:gd name="T26" fmla="*/ 2147483647 w 306"/>
              <a:gd name="T27" fmla="*/ 2147483647 h 318"/>
              <a:gd name="T28" fmla="*/ 2147483647 w 306"/>
              <a:gd name="T29" fmla="*/ 2147483647 h 318"/>
              <a:gd name="T30" fmla="*/ 2147483647 w 306"/>
              <a:gd name="T31" fmla="*/ 2147483647 h 318"/>
              <a:gd name="T32" fmla="*/ 2147483647 w 306"/>
              <a:gd name="T33" fmla="*/ 2147483647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1275" name="Freeform 13"/>
          <p:cNvSpPr>
            <a:spLocks/>
          </p:cNvSpPr>
          <p:nvPr/>
        </p:nvSpPr>
        <p:spPr bwMode="auto">
          <a:xfrm>
            <a:off x="3128963" y="4335463"/>
            <a:ext cx="330200" cy="650875"/>
          </a:xfrm>
          <a:custGeom>
            <a:avLst/>
            <a:gdLst>
              <a:gd name="T0" fmla="*/ 2147483647 w 830"/>
              <a:gd name="T1" fmla="*/ 2147483647 h 1642"/>
              <a:gd name="T2" fmla="*/ 2147483647 w 830"/>
              <a:gd name="T3" fmla="*/ 2147483647 h 1642"/>
              <a:gd name="T4" fmla="*/ 2147483647 w 830"/>
              <a:gd name="T5" fmla="*/ 2147483647 h 1642"/>
              <a:gd name="T6" fmla="*/ 2147483647 w 830"/>
              <a:gd name="T7" fmla="*/ 2147483647 h 1642"/>
              <a:gd name="T8" fmla="*/ 2147483647 w 830"/>
              <a:gd name="T9" fmla="*/ 2147483647 h 1642"/>
              <a:gd name="T10" fmla="*/ 2147483647 w 830"/>
              <a:gd name="T11" fmla="*/ 2147483647 h 1642"/>
              <a:gd name="T12" fmla="*/ 2147483647 w 830"/>
              <a:gd name="T13" fmla="*/ 2147483647 h 1642"/>
              <a:gd name="T14" fmla="*/ 2147483647 w 830"/>
              <a:gd name="T15" fmla="*/ 2147483647 h 1642"/>
              <a:gd name="T16" fmla="*/ 2147483647 w 830"/>
              <a:gd name="T17" fmla="*/ 2147483647 h 1642"/>
              <a:gd name="T18" fmla="*/ 2147483647 w 830"/>
              <a:gd name="T19" fmla="*/ 2147483647 h 1642"/>
              <a:gd name="T20" fmla="*/ 2147483647 w 830"/>
              <a:gd name="T21" fmla="*/ 2147483647 h 1642"/>
              <a:gd name="T22" fmla="*/ 2147483647 w 830"/>
              <a:gd name="T23" fmla="*/ 2147483647 h 1642"/>
              <a:gd name="T24" fmla="*/ 2147483647 w 830"/>
              <a:gd name="T25" fmla="*/ 2147483647 h 1642"/>
              <a:gd name="T26" fmla="*/ 2147483647 w 830"/>
              <a:gd name="T27" fmla="*/ 2147483647 h 1642"/>
              <a:gd name="T28" fmla="*/ 2147483647 w 830"/>
              <a:gd name="T29" fmla="*/ 2147483647 h 1642"/>
              <a:gd name="T30" fmla="*/ 2147483647 w 830"/>
              <a:gd name="T31" fmla="*/ 2147483647 h 1642"/>
              <a:gd name="T32" fmla="*/ 2147483647 w 830"/>
              <a:gd name="T33" fmla="*/ 2147483647 h 1642"/>
              <a:gd name="T34" fmla="*/ 2147483647 w 830"/>
              <a:gd name="T35" fmla="*/ 2147483647 h 1642"/>
              <a:gd name="T36" fmla="*/ 2147483647 w 830"/>
              <a:gd name="T37" fmla="*/ 2147483647 h 1642"/>
              <a:gd name="T38" fmla="*/ 2147483647 w 830"/>
              <a:gd name="T39" fmla="*/ 2147483647 h 1642"/>
              <a:gd name="T40" fmla="*/ 2147483647 w 830"/>
              <a:gd name="T41" fmla="*/ 2147483647 h 1642"/>
              <a:gd name="T42" fmla="*/ 2147483647 w 830"/>
              <a:gd name="T43" fmla="*/ 2147483647 h 1642"/>
              <a:gd name="T44" fmla="*/ 2147483647 w 830"/>
              <a:gd name="T45" fmla="*/ 2147483647 h 1642"/>
              <a:gd name="T46" fmla="*/ 2147483647 w 830"/>
              <a:gd name="T47" fmla="*/ 2147483647 h 1642"/>
              <a:gd name="T48" fmla="*/ 2147483647 w 830"/>
              <a:gd name="T49" fmla="*/ 2147483647 h 1642"/>
              <a:gd name="T50" fmla="*/ 2147483647 w 830"/>
              <a:gd name="T51" fmla="*/ 2147483647 h 1642"/>
              <a:gd name="T52" fmla="*/ 2147483647 w 830"/>
              <a:gd name="T53" fmla="*/ 2147483647 h 1642"/>
              <a:gd name="T54" fmla="*/ 2147483647 w 830"/>
              <a:gd name="T55" fmla="*/ 1993146924 h 1642"/>
              <a:gd name="T56" fmla="*/ 2147483647 w 830"/>
              <a:gd name="T57" fmla="*/ 249202279 h 1642"/>
              <a:gd name="T58" fmla="*/ 2147483647 w 830"/>
              <a:gd name="T59" fmla="*/ 0 h 1642"/>
              <a:gd name="T60" fmla="*/ 2147483647 w 830"/>
              <a:gd name="T61" fmla="*/ 871893837 h 1642"/>
              <a:gd name="T62" fmla="*/ 2147483647 w 830"/>
              <a:gd name="T63" fmla="*/ 2147483647 h 1642"/>
              <a:gd name="T64" fmla="*/ 188815919 w 830"/>
              <a:gd name="T65" fmla="*/ 2147483647 h 1642"/>
              <a:gd name="T66" fmla="*/ 0 w 830"/>
              <a:gd name="T67" fmla="*/ 2147483647 h 1642"/>
              <a:gd name="T68" fmla="*/ 251807337 w 830"/>
              <a:gd name="T69" fmla="*/ 2147483647 h 1642"/>
              <a:gd name="T70" fmla="*/ 692588533 w 830"/>
              <a:gd name="T71" fmla="*/ 2147483647 h 1642"/>
              <a:gd name="T72" fmla="*/ 1322185647 w 830"/>
              <a:gd name="T73" fmla="*/ 2147483647 h 1642"/>
              <a:gd name="T74" fmla="*/ 2147483647 w 830"/>
              <a:gd name="T75" fmla="*/ 2147483647 h 1642"/>
              <a:gd name="T76" fmla="*/ 2147483647 w 830"/>
              <a:gd name="T77" fmla="*/ 2147483647 h 1642"/>
              <a:gd name="T78" fmla="*/ 2147483647 w 830"/>
              <a:gd name="T79" fmla="*/ 2147483647 h 1642"/>
              <a:gd name="T80" fmla="*/ 2147483647 w 830"/>
              <a:gd name="T81" fmla="*/ 2147483647 h 1642"/>
              <a:gd name="T82" fmla="*/ 2147483647 w 830"/>
              <a:gd name="T83" fmla="*/ 2147483647 h 1642"/>
              <a:gd name="T84" fmla="*/ 2147483647 w 830"/>
              <a:gd name="T85" fmla="*/ 2147483647 h 1642"/>
              <a:gd name="T86" fmla="*/ 2147483647 w 830"/>
              <a:gd name="T87" fmla="*/ 2147483647 h 1642"/>
              <a:gd name="T88" fmla="*/ 2147483647 w 830"/>
              <a:gd name="T89" fmla="*/ 2147483647 h 1642"/>
              <a:gd name="T90" fmla="*/ 2147483647 w 830"/>
              <a:gd name="T91" fmla="*/ 2147483647 h 1642"/>
              <a:gd name="T92" fmla="*/ 2147483647 w 830"/>
              <a:gd name="T93" fmla="*/ 2147483647 h 1642"/>
              <a:gd name="T94" fmla="*/ 2147483647 w 830"/>
              <a:gd name="T95" fmla="*/ 2147483647 h 1642"/>
              <a:gd name="T96" fmla="*/ 2147483647 w 830"/>
              <a:gd name="T97" fmla="*/ 2147483647 h 1642"/>
              <a:gd name="T98" fmla="*/ 2147483647 w 830"/>
              <a:gd name="T99" fmla="*/ 2147483647 h 1642"/>
              <a:gd name="T100" fmla="*/ 2147483647 w 830"/>
              <a:gd name="T101" fmla="*/ 2147483647 h 1642"/>
              <a:gd name="T102" fmla="*/ 2147483647 w 830"/>
              <a:gd name="T103" fmla="*/ 2147483647 h 1642"/>
              <a:gd name="T104" fmla="*/ 2147483647 w 830"/>
              <a:gd name="T105" fmla="*/ 2147483647 h 1642"/>
              <a:gd name="T106" fmla="*/ 2147483647 w 830"/>
              <a:gd name="T107" fmla="*/ 2147483647 h 1642"/>
              <a:gd name="T108" fmla="*/ 2147483647 w 830"/>
              <a:gd name="T109" fmla="*/ 2147483647 h 1642"/>
              <a:gd name="T110" fmla="*/ 2147483647 w 830"/>
              <a:gd name="T111" fmla="*/ 2147483647 h 1642"/>
              <a:gd name="T112" fmla="*/ 2147483647 w 830"/>
              <a:gd name="T113" fmla="*/ 2147483647 h 1642"/>
              <a:gd name="T114" fmla="*/ 2147483647 w 830"/>
              <a:gd name="T115" fmla="*/ 2147483647 h 1642"/>
              <a:gd name="T116" fmla="*/ 2147483647 w 830"/>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1276" name="Freeform 14"/>
          <p:cNvSpPr>
            <a:spLocks/>
          </p:cNvSpPr>
          <p:nvPr/>
        </p:nvSpPr>
        <p:spPr bwMode="auto">
          <a:xfrm>
            <a:off x="3236913" y="4192588"/>
            <a:ext cx="120650" cy="125412"/>
          </a:xfrm>
          <a:custGeom>
            <a:avLst/>
            <a:gdLst>
              <a:gd name="T0" fmla="*/ 2147483647 w 307"/>
              <a:gd name="T1" fmla="*/ 2147483647 h 318"/>
              <a:gd name="T2" fmla="*/ 2147483647 w 307"/>
              <a:gd name="T3" fmla="*/ 2147483647 h 318"/>
              <a:gd name="T4" fmla="*/ 2147483647 w 307"/>
              <a:gd name="T5" fmla="*/ 2147483647 h 318"/>
              <a:gd name="T6" fmla="*/ 2147483647 w 307"/>
              <a:gd name="T7" fmla="*/ 736140045 h 318"/>
              <a:gd name="T8" fmla="*/ 2147483647 w 307"/>
              <a:gd name="T9" fmla="*/ 0 h 318"/>
              <a:gd name="T10" fmla="*/ 2147483647 w 307"/>
              <a:gd name="T11" fmla="*/ 736140045 h 318"/>
              <a:gd name="T12" fmla="*/ 2147483647 w 307"/>
              <a:gd name="T13" fmla="*/ 2147483647 h 318"/>
              <a:gd name="T14" fmla="*/ 789066720 w 307"/>
              <a:gd name="T15" fmla="*/ 2147483647 h 318"/>
              <a:gd name="T16" fmla="*/ 0 w 307"/>
              <a:gd name="T17" fmla="*/ 2147483647 h 318"/>
              <a:gd name="T18" fmla="*/ 789066720 w 307"/>
              <a:gd name="T19" fmla="*/ 2147483647 h 318"/>
              <a:gd name="T20" fmla="*/ 2147483647 w 307"/>
              <a:gd name="T21" fmla="*/ 2147483647 h 318"/>
              <a:gd name="T22" fmla="*/ 2147483647 w 307"/>
              <a:gd name="T23" fmla="*/ 2147483647 h 318"/>
              <a:gd name="T24" fmla="*/ 2147483647 w 307"/>
              <a:gd name="T25" fmla="*/ 2147483647 h 318"/>
              <a:gd name="T26" fmla="*/ 2147483647 w 307"/>
              <a:gd name="T27" fmla="*/ 2147483647 h 318"/>
              <a:gd name="T28" fmla="*/ 2147483647 w 307"/>
              <a:gd name="T29" fmla="*/ 2147483647 h 318"/>
              <a:gd name="T30" fmla="*/ 2147483647 w 307"/>
              <a:gd name="T31" fmla="*/ 2147483647 h 318"/>
              <a:gd name="T32" fmla="*/ 2147483647 w 307"/>
              <a:gd name="T33" fmla="*/ 2147483647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sp>
        <p:nvSpPr>
          <p:cNvPr id="11277" name="Freeform 15"/>
          <p:cNvSpPr>
            <a:spLocks/>
          </p:cNvSpPr>
          <p:nvPr/>
        </p:nvSpPr>
        <p:spPr bwMode="auto">
          <a:xfrm>
            <a:off x="2465388" y="5338763"/>
            <a:ext cx="398462" cy="785812"/>
          </a:xfrm>
          <a:custGeom>
            <a:avLst/>
            <a:gdLst>
              <a:gd name="T0" fmla="*/ 2147483647 w 1002"/>
              <a:gd name="T1" fmla="*/ 747918972 h 1982"/>
              <a:gd name="T2" fmla="*/ 2147483647 w 1002"/>
              <a:gd name="T3" fmla="*/ 2147483647 h 1982"/>
              <a:gd name="T4" fmla="*/ 2147483647 w 1002"/>
              <a:gd name="T5" fmla="*/ 2147483647 h 1982"/>
              <a:gd name="T6" fmla="*/ 2147483647 w 1002"/>
              <a:gd name="T7" fmla="*/ 2147483647 h 1982"/>
              <a:gd name="T8" fmla="*/ 2147483647 w 1002"/>
              <a:gd name="T9" fmla="*/ 2147483647 h 1982"/>
              <a:gd name="T10" fmla="*/ 2147483647 w 1002"/>
              <a:gd name="T11" fmla="*/ 2147483647 h 1982"/>
              <a:gd name="T12" fmla="*/ 2147483647 w 1002"/>
              <a:gd name="T13" fmla="*/ 2147483647 h 1982"/>
              <a:gd name="T14" fmla="*/ 2147483647 w 1002"/>
              <a:gd name="T15" fmla="*/ 2147483647 h 1982"/>
              <a:gd name="T16" fmla="*/ 2147483647 w 1002"/>
              <a:gd name="T17" fmla="*/ 2147483647 h 1982"/>
              <a:gd name="T18" fmla="*/ 2147483647 w 1002"/>
              <a:gd name="T19" fmla="*/ 2147483647 h 1982"/>
              <a:gd name="T20" fmla="*/ 2147483647 w 1002"/>
              <a:gd name="T21" fmla="*/ 2147483647 h 1982"/>
              <a:gd name="T22" fmla="*/ 2147483647 w 1002"/>
              <a:gd name="T23" fmla="*/ 2147483647 h 1982"/>
              <a:gd name="T24" fmla="*/ 2147483647 w 1002"/>
              <a:gd name="T25" fmla="*/ 2147483647 h 1982"/>
              <a:gd name="T26" fmla="*/ 2147483647 w 1002"/>
              <a:gd name="T27" fmla="*/ 2147483647 h 1982"/>
              <a:gd name="T28" fmla="*/ 2147483647 w 1002"/>
              <a:gd name="T29" fmla="*/ 2147483647 h 1982"/>
              <a:gd name="T30" fmla="*/ 2147483647 w 1002"/>
              <a:gd name="T31" fmla="*/ 2147483647 h 1982"/>
              <a:gd name="T32" fmla="*/ 2147483647 w 1002"/>
              <a:gd name="T33" fmla="*/ 2147483647 h 1982"/>
              <a:gd name="T34" fmla="*/ 2147483647 w 1002"/>
              <a:gd name="T35" fmla="*/ 2147483647 h 1982"/>
              <a:gd name="T36" fmla="*/ 2147483647 w 1002"/>
              <a:gd name="T37" fmla="*/ 2147483647 h 1982"/>
              <a:gd name="T38" fmla="*/ 2147483647 w 1002"/>
              <a:gd name="T39" fmla="*/ 2147483647 h 1982"/>
              <a:gd name="T40" fmla="*/ 2147483647 w 1002"/>
              <a:gd name="T41" fmla="*/ 2147483647 h 1982"/>
              <a:gd name="T42" fmla="*/ 2147483647 w 1002"/>
              <a:gd name="T43" fmla="*/ 2147483647 h 1982"/>
              <a:gd name="T44" fmla="*/ 2147483647 w 1002"/>
              <a:gd name="T45" fmla="*/ 2147483647 h 1982"/>
              <a:gd name="T46" fmla="*/ 2147483647 w 1002"/>
              <a:gd name="T47" fmla="*/ 2147483647 h 1982"/>
              <a:gd name="T48" fmla="*/ 2147483647 w 1002"/>
              <a:gd name="T49" fmla="*/ 2147483647 h 1982"/>
              <a:gd name="T50" fmla="*/ 2147483647 w 1002"/>
              <a:gd name="T51" fmla="*/ 2147483647 h 1982"/>
              <a:gd name="T52" fmla="*/ 2147483647 w 1002"/>
              <a:gd name="T53" fmla="*/ 2147483647 h 1982"/>
              <a:gd name="T54" fmla="*/ 2147483647 w 1002"/>
              <a:gd name="T55" fmla="*/ 2147483647 h 1982"/>
              <a:gd name="T56" fmla="*/ 2147483647 w 1002"/>
              <a:gd name="T57" fmla="*/ 2147483647 h 1982"/>
              <a:gd name="T58" fmla="*/ 2147483647 w 1002"/>
              <a:gd name="T59" fmla="*/ 2147483647 h 1982"/>
              <a:gd name="T60" fmla="*/ 2147483647 w 1002"/>
              <a:gd name="T61" fmla="*/ 2147483647 h 1982"/>
              <a:gd name="T62" fmla="*/ 2147483647 w 1002"/>
              <a:gd name="T63" fmla="*/ 2147483647 h 1982"/>
              <a:gd name="T64" fmla="*/ 2147483647 w 1002"/>
              <a:gd name="T65" fmla="*/ 2147483647 h 1982"/>
              <a:gd name="T66" fmla="*/ 2147483647 w 1002"/>
              <a:gd name="T67" fmla="*/ 2147483647 h 1982"/>
              <a:gd name="T68" fmla="*/ 2147483647 w 1002"/>
              <a:gd name="T69" fmla="*/ 2147483647 h 1982"/>
              <a:gd name="T70" fmla="*/ 2147483647 w 1002"/>
              <a:gd name="T71" fmla="*/ 2147483647 h 1982"/>
              <a:gd name="T72" fmla="*/ 2147483647 w 1002"/>
              <a:gd name="T73" fmla="*/ 2147483647 h 1982"/>
              <a:gd name="T74" fmla="*/ 2147483647 w 1002"/>
              <a:gd name="T75" fmla="*/ 2147483647 h 1982"/>
              <a:gd name="T76" fmla="*/ 2147483647 w 1002"/>
              <a:gd name="T77" fmla="*/ 2147483647 h 1982"/>
              <a:gd name="T78" fmla="*/ 2147483647 w 1002"/>
              <a:gd name="T79" fmla="*/ 2147483647 h 1982"/>
              <a:gd name="T80" fmla="*/ 2147483647 w 1002"/>
              <a:gd name="T81" fmla="*/ 2147483647 h 1982"/>
              <a:gd name="T82" fmla="*/ 2147483647 w 1002"/>
              <a:gd name="T83" fmla="*/ 2147483647 h 1982"/>
              <a:gd name="T84" fmla="*/ 2147483647 w 1002"/>
              <a:gd name="T85" fmla="*/ 2147483647 h 1982"/>
              <a:gd name="T86" fmla="*/ 2147483647 w 1002"/>
              <a:gd name="T87" fmla="*/ 2147483647 h 1982"/>
              <a:gd name="T88" fmla="*/ 2147483647 w 1002"/>
              <a:gd name="T89" fmla="*/ 2147483647 h 1982"/>
              <a:gd name="T90" fmla="*/ 2147483647 w 1002"/>
              <a:gd name="T91" fmla="*/ 2147483647 h 1982"/>
              <a:gd name="T92" fmla="*/ 2147483647 w 1002"/>
              <a:gd name="T93" fmla="*/ 2147483647 h 1982"/>
              <a:gd name="T94" fmla="*/ 1886595486 w 1002"/>
              <a:gd name="T95" fmla="*/ 2147483647 h 1982"/>
              <a:gd name="T96" fmla="*/ 1069018270 w 1002"/>
              <a:gd name="T97" fmla="*/ 2147483647 h 1982"/>
              <a:gd name="T98" fmla="*/ 377319256 w 1002"/>
              <a:gd name="T99" fmla="*/ 2147483647 h 1982"/>
              <a:gd name="T100" fmla="*/ 62939101 w 1002"/>
              <a:gd name="T101" fmla="*/ 2147483647 h 1982"/>
              <a:gd name="T102" fmla="*/ 2147483647 w 1002"/>
              <a:gd name="T103" fmla="*/ 2147483647 h 1982"/>
              <a:gd name="T104" fmla="*/ 2147483647 w 1002"/>
              <a:gd name="T105" fmla="*/ 2147483647 h 1982"/>
              <a:gd name="T106" fmla="*/ 2147483647 w 1002"/>
              <a:gd name="T107" fmla="*/ 934819717 h 1982"/>
              <a:gd name="T108" fmla="*/ 2147483647 w 1002"/>
              <a:gd name="T109" fmla="*/ 0 h 19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02" h="1982">
                <a:moveTo>
                  <a:pt x="763" y="0"/>
                </a:moveTo>
                <a:lnTo>
                  <a:pt x="782" y="5"/>
                </a:lnTo>
                <a:lnTo>
                  <a:pt x="798" y="12"/>
                </a:lnTo>
                <a:lnTo>
                  <a:pt x="809" y="21"/>
                </a:lnTo>
                <a:lnTo>
                  <a:pt x="826" y="38"/>
                </a:lnTo>
                <a:lnTo>
                  <a:pt x="834" y="47"/>
                </a:lnTo>
                <a:lnTo>
                  <a:pt x="842" y="58"/>
                </a:lnTo>
                <a:lnTo>
                  <a:pt x="844" y="63"/>
                </a:lnTo>
                <a:lnTo>
                  <a:pt x="851" y="74"/>
                </a:lnTo>
                <a:lnTo>
                  <a:pt x="859" y="94"/>
                </a:lnTo>
                <a:lnTo>
                  <a:pt x="1002" y="819"/>
                </a:lnTo>
                <a:lnTo>
                  <a:pt x="1002" y="822"/>
                </a:lnTo>
                <a:lnTo>
                  <a:pt x="1001" y="831"/>
                </a:lnTo>
                <a:lnTo>
                  <a:pt x="1000" y="837"/>
                </a:lnTo>
                <a:lnTo>
                  <a:pt x="997" y="843"/>
                </a:lnTo>
                <a:lnTo>
                  <a:pt x="995" y="848"/>
                </a:lnTo>
                <a:lnTo>
                  <a:pt x="992" y="854"/>
                </a:lnTo>
                <a:lnTo>
                  <a:pt x="989" y="860"/>
                </a:lnTo>
                <a:lnTo>
                  <a:pt x="985" y="865"/>
                </a:lnTo>
                <a:lnTo>
                  <a:pt x="980" y="870"/>
                </a:lnTo>
                <a:lnTo>
                  <a:pt x="975" y="873"/>
                </a:lnTo>
                <a:lnTo>
                  <a:pt x="971" y="877"/>
                </a:lnTo>
                <a:lnTo>
                  <a:pt x="966" y="881"/>
                </a:lnTo>
                <a:lnTo>
                  <a:pt x="960" y="883"/>
                </a:lnTo>
                <a:lnTo>
                  <a:pt x="955" y="887"/>
                </a:lnTo>
                <a:lnTo>
                  <a:pt x="947" y="888"/>
                </a:lnTo>
                <a:lnTo>
                  <a:pt x="941" y="889"/>
                </a:lnTo>
                <a:lnTo>
                  <a:pt x="935" y="891"/>
                </a:lnTo>
                <a:lnTo>
                  <a:pt x="929" y="891"/>
                </a:lnTo>
                <a:lnTo>
                  <a:pt x="923" y="891"/>
                </a:lnTo>
                <a:lnTo>
                  <a:pt x="917" y="889"/>
                </a:lnTo>
                <a:lnTo>
                  <a:pt x="911" y="888"/>
                </a:lnTo>
                <a:lnTo>
                  <a:pt x="904" y="887"/>
                </a:lnTo>
                <a:lnTo>
                  <a:pt x="899" y="883"/>
                </a:lnTo>
                <a:lnTo>
                  <a:pt x="893" y="881"/>
                </a:lnTo>
                <a:lnTo>
                  <a:pt x="888" y="877"/>
                </a:lnTo>
                <a:lnTo>
                  <a:pt x="883" y="873"/>
                </a:lnTo>
                <a:lnTo>
                  <a:pt x="878" y="870"/>
                </a:lnTo>
                <a:lnTo>
                  <a:pt x="874" y="865"/>
                </a:lnTo>
                <a:lnTo>
                  <a:pt x="870" y="860"/>
                </a:lnTo>
                <a:lnTo>
                  <a:pt x="866" y="854"/>
                </a:lnTo>
                <a:lnTo>
                  <a:pt x="863" y="848"/>
                </a:lnTo>
                <a:lnTo>
                  <a:pt x="862" y="842"/>
                </a:lnTo>
                <a:lnTo>
                  <a:pt x="860" y="837"/>
                </a:lnTo>
                <a:lnTo>
                  <a:pt x="855" y="819"/>
                </a:lnTo>
                <a:lnTo>
                  <a:pt x="741" y="305"/>
                </a:lnTo>
                <a:lnTo>
                  <a:pt x="741" y="1895"/>
                </a:lnTo>
                <a:lnTo>
                  <a:pt x="741" y="1903"/>
                </a:lnTo>
                <a:lnTo>
                  <a:pt x="738" y="1911"/>
                </a:lnTo>
                <a:lnTo>
                  <a:pt x="736" y="1918"/>
                </a:lnTo>
                <a:lnTo>
                  <a:pt x="731" y="1926"/>
                </a:lnTo>
                <a:lnTo>
                  <a:pt x="727" y="1934"/>
                </a:lnTo>
                <a:lnTo>
                  <a:pt x="722" y="1942"/>
                </a:lnTo>
                <a:lnTo>
                  <a:pt x="718" y="1948"/>
                </a:lnTo>
                <a:lnTo>
                  <a:pt x="711" y="1954"/>
                </a:lnTo>
                <a:lnTo>
                  <a:pt x="707" y="1959"/>
                </a:lnTo>
                <a:lnTo>
                  <a:pt x="699" y="1965"/>
                </a:lnTo>
                <a:lnTo>
                  <a:pt x="692" y="1968"/>
                </a:lnTo>
                <a:lnTo>
                  <a:pt x="686" y="1972"/>
                </a:lnTo>
                <a:lnTo>
                  <a:pt x="677" y="1976"/>
                </a:lnTo>
                <a:lnTo>
                  <a:pt x="669" y="1978"/>
                </a:lnTo>
                <a:lnTo>
                  <a:pt x="662" y="1980"/>
                </a:lnTo>
                <a:lnTo>
                  <a:pt x="653" y="1982"/>
                </a:lnTo>
                <a:lnTo>
                  <a:pt x="645" y="1982"/>
                </a:lnTo>
                <a:lnTo>
                  <a:pt x="637" y="1982"/>
                </a:lnTo>
                <a:lnTo>
                  <a:pt x="629" y="1980"/>
                </a:lnTo>
                <a:lnTo>
                  <a:pt x="620" y="1978"/>
                </a:lnTo>
                <a:lnTo>
                  <a:pt x="612" y="1976"/>
                </a:lnTo>
                <a:lnTo>
                  <a:pt x="604" y="1972"/>
                </a:lnTo>
                <a:lnTo>
                  <a:pt x="598" y="1968"/>
                </a:lnTo>
                <a:lnTo>
                  <a:pt x="591" y="1965"/>
                </a:lnTo>
                <a:lnTo>
                  <a:pt x="584" y="1959"/>
                </a:lnTo>
                <a:lnTo>
                  <a:pt x="578" y="1954"/>
                </a:lnTo>
                <a:lnTo>
                  <a:pt x="573" y="1948"/>
                </a:lnTo>
                <a:lnTo>
                  <a:pt x="568" y="1942"/>
                </a:lnTo>
                <a:lnTo>
                  <a:pt x="563" y="1934"/>
                </a:lnTo>
                <a:lnTo>
                  <a:pt x="559" y="1927"/>
                </a:lnTo>
                <a:lnTo>
                  <a:pt x="557" y="1917"/>
                </a:lnTo>
                <a:lnTo>
                  <a:pt x="556" y="1911"/>
                </a:lnTo>
                <a:lnTo>
                  <a:pt x="555" y="1903"/>
                </a:lnTo>
                <a:lnTo>
                  <a:pt x="555" y="1894"/>
                </a:lnTo>
                <a:lnTo>
                  <a:pt x="553" y="1877"/>
                </a:lnTo>
                <a:lnTo>
                  <a:pt x="501" y="1083"/>
                </a:lnTo>
                <a:lnTo>
                  <a:pt x="501" y="1080"/>
                </a:lnTo>
                <a:lnTo>
                  <a:pt x="452" y="1864"/>
                </a:lnTo>
                <a:lnTo>
                  <a:pt x="450" y="1887"/>
                </a:lnTo>
                <a:lnTo>
                  <a:pt x="450" y="1895"/>
                </a:lnTo>
                <a:lnTo>
                  <a:pt x="447" y="1903"/>
                </a:lnTo>
                <a:lnTo>
                  <a:pt x="445" y="1911"/>
                </a:lnTo>
                <a:lnTo>
                  <a:pt x="441" y="1918"/>
                </a:lnTo>
                <a:lnTo>
                  <a:pt x="438" y="1926"/>
                </a:lnTo>
                <a:lnTo>
                  <a:pt x="434" y="1933"/>
                </a:lnTo>
                <a:lnTo>
                  <a:pt x="429" y="1939"/>
                </a:lnTo>
                <a:lnTo>
                  <a:pt x="423" y="1945"/>
                </a:lnTo>
                <a:lnTo>
                  <a:pt x="417" y="1951"/>
                </a:lnTo>
                <a:lnTo>
                  <a:pt x="411" y="1956"/>
                </a:lnTo>
                <a:lnTo>
                  <a:pt x="404" y="1960"/>
                </a:lnTo>
                <a:lnTo>
                  <a:pt x="398" y="1965"/>
                </a:lnTo>
                <a:lnTo>
                  <a:pt x="389" y="1967"/>
                </a:lnTo>
                <a:lnTo>
                  <a:pt x="381" y="1971"/>
                </a:lnTo>
                <a:lnTo>
                  <a:pt x="373" y="1972"/>
                </a:lnTo>
                <a:lnTo>
                  <a:pt x="365" y="1973"/>
                </a:lnTo>
                <a:lnTo>
                  <a:pt x="356" y="1973"/>
                </a:lnTo>
                <a:lnTo>
                  <a:pt x="349" y="1973"/>
                </a:lnTo>
                <a:lnTo>
                  <a:pt x="340" y="1972"/>
                </a:lnTo>
                <a:lnTo>
                  <a:pt x="332" y="1971"/>
                </a:lnTo>
                <a:lnTo>
                  <a:pt x="325" y="1967"/>
                </a:lnTo>
                <a:lnTo>
                  <a:pt x="316" y="1965"/>
                </a:lnTo>
                <a:lnTo>
                  <a:pt x="309" y="1960"/>
                </a:lnTo>
                <a:lnTo>
                  <a:pt x="303" y="1956"/>
                </a:lnTo>
                <a:lnTo>
                  <a:pt x="297" y="1951"/>
                </a:lnTo>
                <a:lnTo>
                  <a:pt x="289" y="1945"/>
                </a:lnTo>
                <a:lnTo>
                  <a:pt x="284" y="1939"/>
                </a:lnTo>
                <a:lnTo>
                  <a:pt x="280" y="1933"/>
                </a:lnTo>
                <a:lnTo>
                  <a:pt x="275" y="1926"/>
                </a:lnTo>
                <a:lnTo>
                  <a:pt x="271" y="1918"/>
                </a:lnTo>
                <a:lnTo>
                  <a:pt x="267" y="1911"/>
                </a:lnTo>
                <a:lnTo>
                  <a:pt x="265" y="1901"/>
                </a:lnTo>
                <a:lnTo>
                  <a:pt x="265" y="1894"/>
                </a:lnTo>
                <a:lnTo>
                  <a:pt x="265" y="298"/>
                </a:lnTo>
                <a:lnTo>
                  <a:pt x="146" y="810"/>
                </a:lnTo>
                <a:lnTo>
                  <a:pt x="142" y="828"/>
                </a:lnTo>
                <a:lnTo>
                  <a:pt x="141" y="835"/>
                </a:lnTo>
                <a:lnTo>
                  <a:pt x="138" y="841"/>
                </a:lnTo>
                <a:lnTo>
                  <a:pt x="135" y="846"/>
                </a:lnTo>
                <a:lnTo>
                  <a:pt x="131" y="852"/>
                </a:lnTo>
                <a:lnTo>
                  <a:pt x="128" y="856"/>
                </a:lnTo>
                <a:lnTo>
                  <a:pt x="124" y="861"/>
                </a:lnTo>
                <a:lnTo>
                  <a:pt x="119" y="866"/>
                </a:lnTo>
                <a:lnTo>
                  <a:pt x="113" y="870"/>
                </a:lnTo>
                <a:lnTo>
                  <a:pt x="108" y="872"/>
                </a:lnTo>
                <a:lnTo>
                  <a:pt x="103" y="876"/>
                </a:lnTo>
                <a:lnTo>
                  <a:pt x="97" y="878"/>
                </a:lnTo>
                <a:lnTo>
                  <a:pt x="91" y="880"/>
                </a:lnTo>
                <a:lnTo>
                  <a:pt x="85" y="882"/>
                </a:lnTo>
                <a:lnTo>
                  <a:pt x="79" y="882"/>
                </a:lnTo>
                <a:lnTo>
                  <a:pt x="73" y="883"/>
                </a:lnTo>
                <a:lnTo>
                  <a:pt x="66" y="882"/>
                </a:lnTo>
                <a:lnTo>
                  <a:pt x="59" y="882"/>
                </a:lnTo>
                <a:lnTo>
                  <a:pt x="53" y="880"/>
                </a:lnTo>
                <a:lnTo>
                  <a:pt x="47" y="878"/>
                </a:lnTo>
                <a:lnTo>
                  <a:pt x="41" y="876"/>
                </a:lnTo>
                <a:lnTo>
                  <a:pt x="35" y="872"/>
                </a:lnTo>
                <a:lnTo>
                  <a:pt x="30" y="870"/>
                </a:lnTo>
                <a:lnTo>
                  <a:pt x="25" y="866"/>
                </a:lnTo>
                <a:lnTo>
                  <a:pt x="20" y="861"/>
                </a:lnTo>
                <a:lnTo>
                  <a:pt x="17" y="856"/>
                </a:lnTo>
                <a:lnTo>
                  <a:pt x="13" y="852"/>
                </a:lnTo>
                <a:lnTo>
                  <a:pt x="10" y="846"/>
                </a:lnTo>
                <a:lnTo>
                  <a:pt x="6" y="841"/>
                </a:lnTo>
                <a:lnTo>
                  <a:pt x="3" y="835"/>
                </a:lnTo>
                <a:lnTo>
                  <a:pt x="2" y="828"/>
                </a:lnTo>
                <a:lnTo>
                  <a:pt x="1" y="822"/>
                </a:lnTo>
                <a:lnTo>
                  <a:pt x="0" y="816"/>
                </a:lnTo>
                <a:lnTo>
                  <a:pt x="1" y="810"/>
                </a:lnTo>
                <a:lnTo>
                  <a:pt x="143" y="85"/>
                </a:lnTo>
                <a:lnTo>
                  <a:pt x="151" y="67"/>
                </a:lnTo>
                <a:lnTo>
                  <a:pt x="157" y="55"/>
                </a:lnTo>
                <a:lnTo>
                  <a:pt x="160" y="51"/>
                </a:lnTo>
                <a:lnTo>
                  <a:pt x="166" y="40"/>
                </a:lnTo>
                <a:lnTo>
                  <a:pt x="176" y="30"/>
                </a:lnTo>
                <a:lnTo>
                  <a:pt x="194" y="15"/>
                </a:lnTo>
                <a:lnTo>
                  <a:pt x="207" y="7"/>
                </a:lnTo>
                <a:lnTo>
                  <a:pt x="224" y="2"/>
                </a:lnTo>
                <a:lnTo>
                  <a:pt x="237" y="0"/>
                </a:lnTo>
                <a:lnTo>
                  <a:pt x="763" y="0"/>
                </a:lnTo>
                <a:close/>
              </a:path>
            </a:pathLst>
          </a:custGeom>
          <a:solidFill>
            <a:srgbClr val="FF0000"/>
          </a:solidFill>
          <a:ln w="0">
            <a:solidFill>
              <a:srgbClr val="FF0000"/>
            </a:solidFill>
            <a:round/>
            <a:headEnd/>
            <a:tailEnd/>
          </a:ln>
        </p:spPr>
        <p:txBody>
          <a:bodyPr/>
          <a:lstStyle/>
          <a:p>
            <a:endParaRPr lang="en-US"/>
          </a:p>
        </p:txBody>
      </p:sp>
      <p:sp>
        <p:nvSpPr>
          <p:cNvPr id="11278" name="Freeform 16"/>
          <p:cNvSpPr>
            <a:spLocks/>
          </p:cNvSpPr>
          <p:nvPr/>
        </p:nvSpPr>
        <p:spPr bwMode="auto">
          <a:xfrm>
            <a:off x="2581275" y="5194300"/>
            <a:ext cx="161925" cy="130175"/>
          </a:xfrm>
          <a:custGeom>
            <a:avLst/>
            <a:gdLst>
              <a:gd name="T0" fmla="*/ 2147483647 w 407"/>
              <a:gd name="T1" fmla="*/ 2147483647 h 331"/>
              <a:gd name="T2" fmla="*/ 2147483647 w 407"/>
              <a:gd name="T3" fmla="*/ 2147483647 h 331"/>
              <a:gd name="T4" fmla="*/ 2147483647 w 407"/>
              <a:gd name="T5" fmla="*/ 2147483647 h 331"/>
              <a:gd name="T6" fmla="*/ 2147483647 w 407"/>
              <a:gd name="T7" fmla="*/ 851599344 h 331"/>
              <a:gd name="T8" fmla="*/ 2147483647 w 407"/>
              <a:gd name="T9" fmla="*/ 0 h 331"/>
              <a:gd name="T10" fmla="*/ 2147483647 w 407"/>
              <a:gd name="T11" fmla="*/ 851599344 h 331"/>
              <a:gd name="T12" fmla="*/ 2147483647 w 407"/>
              <a:gd name="T13" fmla="*/ 2147483647 h 331"/>
              <a:gd name="T14" fmla="*/ 1007640576 w 407"/>
              <a:gd name="T15" fmla="*/ 2147483647 h 331"/>
              <a:gd name="T16" fmla="*/ 0 w 407"/>
              <a:gd name="T17" fmla="*/ 2147483647 h 331"/>
              <a:gd name="T18" fmla="*/ 1007640576 w 407"/>
              <a:gd name="T19" fmla="*/ 2147483647 h 331"/>
              <a:gd name="T20" fmla="*/ 2147483647 w 407"/>
              <a:gd name="T21" fmla="*/ 2147483647 h 331"/>
              <a:gd name="T22" fmla="*/ 2147483647 w 407"/>
              <a:gd name="T23" fmla="*/ 2147483647 h 331"/>
              <a:gd name="T24" fmla="*/ 2147483647 w 407"/>
              <a:gd name="T25" fmla="*/ 2147483647 h 331"/>
              <a:gd name="T26" fmla="*/ 2147483647 w 407"/>
              <a:gd name="T27" fmla="*/ 2147483647 h 331"/>
              <a:gd name="T28" fmla="*/ 2147483647 w 407"/>
              <a:gd name="T29" fmla="*/ 2147483647 h 331"/>
              <a:gd name="T30" fmla="*/ 2147483647 w 407"/>
              <a:gd name="T31" fmla="*/ 2147483647 h 331"/>
              <a:gd name="T32" fmla="*/ 2147483647 w 407"/>
              <a:gd name="T33" fmla="*/ 2147483647 h 3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7" h="331">
                <a:moveTo>
                  <a:pt x="407" y="166"/>
                </a:moveTo>
                <a:lnTo>
                  <a:pt x="390" y="101"/>
                </a:lnTo>
                <a:lnTo>
                  <a:pt x="346" y="49"/>
                </a:lnTo>
                <a:lnTo>
                  <a:pt x="282" y="14"/>
                </a:lnTo>
                <a:lnTo>
                  <a:pt x="203" y="0"/>
                </a:lnTo>
                <a:lnTo>
                  <a:pt x="124" y="14"/>
                </a:lnTo>
                <a:lnTo>
                  <a:pt x="58" y="49"/>
                </a:lnTo>
                <a:lnTo>
                  <a:pt x="16" y="101"/>
                </a:lnTo>
                <a:lnTo>
                  <a:pt x="0" y="166"/>
                </a:lnTo>
                <a:lnTo>
                  <a:pt x="16" y="230"/>
                </a:lnTo>
                <a:lnTo>
                  <a:pt x="58" y="283"/>
                </a:lnTo>
                <a:lnTo>
                  <a:pt x="124" y="318"/>
                </a:lnTo>
                <a:lnTo>
                  <a:pt x="203" y="331"/>
                </a:lnTo>
                <a:lnTo>
                  <a:pt x="282" y="318"/>
                </a:lnTo>
                <a:lnTo>
                  <a:pt x="346" y="283"/>
                </a:lnTo>
                <a:lnTo>
                  <a:pt x="390" y="230"/>
                </a:lnTo>
                <a:lnTo>
                  <a:pt x="407" y="166"/>
                </a:lnTo>
                <a:close/>
              </a:path>
            </a:pathLst>
          </a:custGeom>
          <a:solidFill>
            <a:srgbClr val="FF0000"/>
          </a:solidFill>
          <a:ln w="0">
            <a:solidFill>
              <a:srgbClr val="FF0000"/>
            </a:solidFill>
            <a:round/>
            <a:headEnd/>
            <a:tailEnd/>
          </a:ln>
        </p:spPr>
        <p:txBody>
          <a:bodyPr/>
          <a:lstStyle/>
          <a:p>
            <a:endParaRPr lang="en-US"/>
          </a:p>
        </p:txBody>
      </p:sp>
      <p:sp>
        <p:nvSpPr>
          <p:cNvPr id="11279" name="Freeform 17"/>
          <p:cNvSpPr>
            <a:spLocks/>
          </p:cNvSpPr>
          <p:nvPr/>
        </p:nvSpPr>
        <p:spPr bwMode="auto">
          <a:xfrm>
            <a:off x="2919413" y="5356225"/>
            <a:ext cx="396875" cy="785813"/>
          </a:xfrm>
          <a:custGeom>
            <a:avLst/>
            <a:gdLst>
              <a:gd name="T0" fmla="*/ 2147483647 w 1003"/>
              <a:gd name="T1" fmla="*/ 747920717 h 1982"/>
              <a:gd name="T2" fmla="*/ 2147483647 w 1003"/>
              <a:gd name="T3" fmla="*/ 2147483647 h 1982"/>
              <a:gd name="T4" fmla="*/ 2147483647 w 1003"/>
              <a:gd name="T5" fmla="*/ 2147483647 h 1982"/>
              <a:gd name="T6" fmla="*/ 2147483647 w 1003"/>
              <a:gd name="T7" fmla="*/ 2147483647 h 1982"/>
              <a:gd name="T8" fmla="*/ 2147483647 w 1003"/>
              <a:gd name="T9" fmla="*/ 2147483647 h 1982"/>
              <a:gd name="T10" fmla="*/ 2147483647 w 1003"/>
              <a:gd name="T11" fmla="*/ 2147483647 h 1982"/>
              <a:gd name="T12" fmla="*/ 2147483647 w 1003"/>
              <a:gd name="T13" fmla="*/ 2147483647 h 1982"/>
              <a:gd name="T14" fmla="*/ 2147483647 w 1003"/>
              <a:gd name="T15" fmla="*/ 2147483647 h 1982"/>
              <a:gd name="T16" fmla="*/ 2147483647 w 1003"/>
              <a:gd name="T17" fmla="*/ 2147483647 h 1982"/>
              <a:gd name="T18" fmla="*/ 2147483647 w 1003"/>
              <a:gd name="T19" fmla="*/ 2147483647 h 1982"/>
              <a:gd name="T20" fmla="*/ 2147483647 w 1003"/>
              <a:gd name="T21" fmla="*/ 2147483647 h 1982"/>
              <a:gd name="T22" fmla="*/ 2147483647 w 1003"/>
              <a:gd name="T23" fmla="*/ 2147483647 h 1982"/>
              <a:gd name="T24" fmla="*/ 2147483647 w 1003"/>
              <a:gd name="T25" fmla="*/ 2147483647 h 1982"/>
              <a:gd name="T26" fmla="*/ 2147483647 w 1003"/>
              <a:gd name="T27" fmla="*/ 2147483647 h 1982"/>
              <a:gd name="T28" fmla="*/ 2147483647 w 1003"/>
              <a:gd name="T29" fmla="*/ 2147483647 h 1982"/>
              <a:gd name="T30" fmla="*/ 2147483647 w 1003"/>
              <a:gd name="T31" fmla="*/ 2147483647 h 1982"/>
              <a:gd name="T32" fmla="*/ 2147483647 w 1003"/>
              <a:gd name="T33" fmla="*/ 2147483647 h 1982"/>
              <a:gd name="T34" fmla="*/ 2147483647 w 1003"/>
              <a:gd name="T35" fmla="*/ 2147483647 h 1982"/>
              <a:gd name="T36" fmla="*/ 2147483647 w 1003"/>
              <a:gd name="T37" fmla="*/ 2147483647 h 1982"/>
              <a:gd name="T38" fmla="*/ 2147483647 w 1003"/>
              <a:gd name="T39" fmla="*/ 2147483647 h 1982"/>
              <a:gd name="T40" fmla="*/ 2147483647 w 1003"/>
              <a:gd name="T41" fmla="*/ 2147483647 h 1982"/>
              <a:gd name="T42" fmla="*/ 2147483647 w 1003"/>
              <a:gd name="T43" fmla="*/ 2147483647 h 1982"/>
              <a:gd name="T44" fmla="*/ 2147483647 w 1003"/>
              <a:gd name="T45" fmla="*/ 2147483647 h 1982"/>
              <a:gd name="T46" fmla="*/ 2147483647 w 1003"/>
              <a:gd name="T47" fmla="*/ 2147483647 h 1982"/>
              <a:gd name="T48" fmla="*/ 2147483647 w 1003"/>
              <a:gd name="T49" fmla="*/ 2147483647 h 1982"/>
              <a:gd name="T50" fmla="*/ 2147483647 w 1003"/>
              <a:gd name="T51" fmla="*/ 2147483647 h 1982"/>
              <a:gd name="T52" fmla="*/ 2147483647 w 1003"/>
              <a:gd name="T53" fmla="*/ 2147483647 h 1982"/>
              <a:gd name="T54" fmla="*/ 2147483647 w 1003"/>
              <a:gd name="T55" fmla="*/ 2147483647 h 1982"/>
              <a:gd name="T56" fmla="*/ 2147483647 w 1003"/>
              <a:gd name="T57" fmla="*/ 2147483647 h 1982"/>
              <a:gd name="T58" fmla="*/ 2147483647 w 1003"/>
              <a:gd name="T59" fmla="*/ 2147483647 h 1982"/>
              <a:gd name="T60" fmla="*/ 2147483647 w 1003"/>
              <a:gd name="T61" fmla="*/ 2147483647 h 1982"/>
              <a:gd name="T62" fmla="*/ 2147483647 w 1003"/>
              <a:gd name="T63" fmla="*/ 2147483647 h 1982"/>
              <a:gd name="T64" fmla="*/ 2147483647 w 1003"/>
              <a:gd name="T65" fmla="*/ 2147483647 h 1982"/>
              <a:gd name="T66" fmla="*/ 2147483647 w 1003"/>
              <a:gd name="T67" fmla="*/ 2147483647 h 1982"/>
              <a:gd name="T68" fmla="*/ 2147483647 w 1003"/>
              <a:gd name="T69" fmla="*/ 2147483647 h 1982"/>
              <a:gd name="T70" fmla="*/ 2147483647 w 1003"/>
              <a:gd name="T71" fmla="*/ 2147483647 h 1982"/>
              <a:gd name="T72" fmla="*/ 2147483647 w 1003"/>
              <a:gd name="T73" fmla="*/ 2147483647 h 1982"/>
              <a:gd name="T74" fmla="*/ 2147483647 w 1003"/>
              <a:gd name="T75" fmla="*/ 2147483647 h 1982"/>
              <a:gd name="T76" fmla="*/ 2147483647 w 1003"/>
              <a:gd name="T77" fmla="*/ 2147483647 h 1982"/>
              <a:gd name="T78" fmla="*/ 2147483647 w 1003"/>
              <a:gd name="T79" fmla="*/ 2147483647 h 1982"/>
              <a:gd name="T80" fmla="*/ 2147483647 w 1003"/>
              <a:gd name="T81" fmla="*/ 2147483647 h 1982"/>
              <a:gd name="T82" fmla="*/ 2147483647 w 1003"/>
              <a:gd name="T83" fmla="*/ 2147483647 h 1982"/>
              <a:gd name="T84" fmla="*/ 2147483647 w 1003"/>
              <a:gd name="T85" fmla="*/ 2147483647 h 1982"/>
              <a:gd name="T86" fmla="*/ 2147483647 w 1003"/>
              <a:gd name="T87" fmla="*/ 2147483647 h 1982"/>
              <a:gd name="T88" fmla="*/ 2147483647 w 1003"/>
              <a:gd name="T89" fmla="*/ 2147483647 h 1982"/>
              <a:gd name="T90" fmla="*/ 2147483647 w 1003"/>
              <a:gd name="T91" fmla="*/ 2147483647 h 1982"/>
              <a:gd name="T92" fmla="*/ 2147483647 w 1003"/>
              <a:gd name="T93" fmla="*/ 2147483647 h 1982"/>
              <a:gd name="T94" fmla="*/ 1920474564 w 1003"/>
              <a:gd name="T95" fmla="*/ 2147483647 h 1982"/>
              <a:gd name="T96" fmla="*/ 1053239379 w 1003"/>
              <a:gd name="T97" fmla="*/ 2147483647 h 1982"/>
              <a:gd name="T98" fmla="*/ 371694607 w 1003"/>
              <a:gd name="T99" fmla="*/ 2147483647 h 1982"/>
              <a:gd name="T100" fmla="*/ 62001134 w 1003"/>
              <a:gd name="T101" fmla="*/ 2147483647 h 1982"/>
              <a:gd name="T102" fmla="*/ 2147483647 w 1003"/>
              <a:gd name="T103" fmla="*/ 2147483647 h 1982"/>
              <a:gd name="T104" fmla="*/ 2147483647 w 1003"/>
              <a:gd name="T105" fmla="*/ 2147483647 h 1982"/>
              <a:gd name="T106" fmla="*/ 2147483647 w 1003"/>
              <a:gd name="T107" fmla="*/ 934822096 h 1982"/>
              <a:gd name="T108" fmla="*/ 2147483647 w 1003"/>
              <a:gd name="T109" fmla="*/ 0 h 1982"/>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003" h="1982">
                <a:moveTo>
                  <a:pt x="763" y="0"/>
                </a:moveTo>
                <a:lnTo>
                  <a:pt x="782" y="5"/>
                </a:lnTo>
                <a:lnTo>
                  <a:pt x="798" y="12"/>
                </a:lnTo>
                <a:lnTo>
                  <a:pt x="809" y="21"/>
                </a:lnTo>
                <a:lnTo>
                  <a:pt x="826" y="38"/>
                </a:lnTo>
                <a:lnTo>
                  <a:pt x="835" y="48"/>
                </a:lnTo>
                <a:lnTo>
                  <a:pt x="842" y="59"/>
                </a:lnTo>
                <a:lnTo>
                  <a:pt x="844" y="64"/>
                </a:lnTo>
                <a:lnTo>
                  <a:pt x="852" y="74"/>
                </a:lnTo>
                <a:lnTo>
                  <a:pt x="859" y="94"/>
                </a:lnTo>
                <a:lnTo>
                  <a:pt x="1003" y="819"/>
                </a:lnTo>
                <a:lnTo>
                  <a:pt x="1003" y="823"/>
                </a:lnTo>
                <a:lnTo>
                  <a:pt x="1001" y="831"/>
                </a:lnTo>
                <a:lnTo>
                  <a:pt x="1000" y="837"/>
                </a:lnTo>
                <a:lnTo>
                  <a:pt x="998" y="843"/>
                </a:lnTo>
                <a:lnTo>
                  <a:pt x="995" y="848"/>
                </a:lnTo>
                <a:lnTo>
                  <a:pt x="993" y="854"/>
                </a:lnTo>
                <a:lnTo>
                  <a:pt x="989" y="860"/>
                </a:lnTo>
                <a:lnTo>
                  <a:pt x="986" y="865"/>
                </a:lnTo>
                <a:lnTo>
                  <a:pt x="981" y="870"/>
                </a:lnTo>
                <a:lnTo>
                  <a:pt x="976" y="874"/>
                </a:lnTo>
                <a:lnTo>
                  <a:pt x="971" y="877"/>
                </a:lnTo>
                <a:lnTo>
                  <a:pt x="966" y="881"/>
                </a:lnTo>
                <a:lnTo>
                  <a:pt x="960" y="883"/>
                </a:lnTo>
                <a:lnTo>
                  <a:pt x="955" y="887"/>
                </a:lnTo>
                <a:lnTo>
                  <a:pt x="948" y="888"/>
                </a:lnTo>
                <a:lnTo>
                  <a:pt x="942" y="890"/>
                </a:lnTo>
                <a:lnTo>
                  <a:pt x="936" y="891"/>
                </a:lnTo>
                <a:lnTo>
                  <a:pt x="930" y="891"/>
                </a:lnTo>
                <a:lnTo>
                  <a:pt x="924" y="891"/>
                </a:lnTo>
                <a:lnTo>
                  <a:pt x="917" y="890"/>
                </a:lnTo>
                <a:lnTo>
                  <a:pt x="911" y="888"/>
                </a:lnTo>
                <a:lnTo>
                  <a:pt x="904" y="887"/>
                </a:lnTo>
                <a:lnTo>
                  <a:pt x="899" y="883"/>
                </a:lnTo>
                <a:lnTo>
                  <a:pt x="893" y="881"/>
                </a:lnTo>
                <a:lnTo>
                  <a:pt x="888" y="877"/>
                </a:lnTo>
                <a:lnTo>
                  <a:pt x="883" y="874"/>
                </a:lnTo>
                <a:lnTo>
                  <a:pt x="879" y="870"/>
                </a:lnTo>
                <a:lnTo>
                  <a:pt x="875" y="865"/>
                </a:lnTo>
                <a:lnTo>
                  <a:pt x="870" y="860"/>
                </a:lnTo>
                <a:lnTo>
                  <a:pt x="866" y="854"/>
                </a:lnTo>
                <a:lnTo>
                  <a:pt x="864" y="848"/>
                </a:lnTo>
                <a:lnTo>
                  <a:pt x="863" y="842"/>
                </a:lnTo>
                <a:lnTo>
                  <a:pt x="860" y="837"/>
                </a:lnTo>
                <a:lnTo>
                  <a:pt x="855" y="819"/>
                </a:lnTo>
                <a:lnTo>
                  <a:pt x="741" y="306"/>
                </a:lnTo>
                <a:lnTo>
                  <a:pt x="741" y="1896"/>
                </a:lnTo>
                <a:lnTo>
                  <a:pt x="741" y="1903"/>
                </a:lnTo>
                <a:lnTo>
                  <a:pt x="739" y="1911"/>
                </a:lnTo>
                <a:lnTo>
                  <a:pt x="736" y="1919"/>
                </a:lnTo>
                <a:lnTo>
                  <a:pt x="731" y="1926"/>
                </a:lnTo>
                <a:lnTo>
                  <a:pt x="728" y="1934"/>
                </a:lnTo>
                <a:lnTo>
                  <a:pt x="723" y="1942"/>
                </a:lnTo>
                <a:lnTo>
                  <a:pt x="718" y="1948"/>
                </a:lnTo>
                <a:lnTo>
                  <a:pt x="712" y="1954"/>
                </a:lnTo>
                <a:lnTo>
                  <a:pt x="707" y="1959"/>
                </a:lnTo>
                <a:lnTo>
                  <a:pt x="700" y="1965"/>
                </a:lnTo>
                <a:lnTo>
                  <a:pt x="692" y="1969"/>
                </a:lnTo>
                <a:lnTo>
                  <a:pt x="686" y="1972"/>
                </a:lnTo>
                <a:lnTo>
                  <a:pt x="678" y="1976"/>
                </a:lnTo>
                <a:lnTo>
                  <a:pt x="669" y="1978"/>
                </a:lnTo>
                <a:lnTo>
                  <a:pt x="662" y="1981"/>
                </a:lnTo>
                <a:lnTo>
                  <a:pt x="653" y="1982"/>
                </a:lnTo>
                <a:lnTo>
                  <a:pt x="645" y="1982"/>
                </a:lnTo>
                <a:lnTo>
                  <a:pt x="638" y="1982"/>
                </a:lnTo>
                <a:lnTo>
                  <a:pt x="629" y="1981"/>
                </a:lnTo>
                <a:lnTo>
                  <a:pt x="621" y="1978"/>
                </a:lnTo>
                <a:lnTo>
                  <a:pt x="612" y="1976"/>
                </a:lnTo>
                <a:lnTo>
                  <a:pt x="605" y="1972"/>
                </a:lnTo>
                <a:lnTo>
                  <a:pt x="599" y="1969"/>
                </a:lnTo>
                <a:lnTo>
                  <a:pt x="591" y="1965"/>
                </a:lnTo>
                <a:lnTo>
                  <a:pt x="584" y="1959"/>
                </a:lnTo>
                <a:lnTo>
                  <a:pt x="578" y="1954"/>
                </a:lnTo>
                <a:lnTo>
                  <a:pt x="573" y="1948"/>
                </a:lnTo>
                <a:lnTo>
                  <a:pt x="568" y="1942"/>
                </a:lnTo>
                <a:lnTo>
                  <a:pt x="563" y="1934"/>
                </a:lnTo>
                <a:lnTo>
                  <a:pt x="560" y="1927"/>
                </a:lnTo>
                <a:lnTo>
                  <a:pt x="557" y="1917"/>
                </a:lnTo>
                <a:lnTo>
                  <a:pt x="556" y="1911"/>
                </a:lnTo>
                <a:lnTo>
                  <a:pt x="555" y="1903"/>
                </a:lnTo>
                <a:lnTo>
                  <a:pt x="555" y="1894"/>
                </a:lnTo>
                <a:lnTo>
                  <a:pt x="554" y="1877"/>
                </a:lnTo>
                <a:lnTo>
                  <a:pt x="501" y="1083"/>
                </a:lnTo>
                <a:lnTo>
                  <a:pt x="501" y="1081"/>
                </a:lnTo>
                <a:lnTo>
                  <a:pt x="453" y="1864"/>
                </a:lnTo>
                <a:lnTo>
                  <a:pt x="450" y="1887"/>
                </a:lnTo>
                <a:lnTo>
                  <a:pt x="450" y="1896"/>
                </a:lnTo>
                <a:lnTo>
                  <a:pt x="448" y="1903"/>
                </a:lnTo>
                <a:lnTo>
                  <a:pt x="445" y="1911"/>
                </a:lnTo>
                <a:lnTo>
                  <a:pt x="442" y="1919"/>
                </a:lnTo>
                <a:lnTo>
                  <a:pt x="438" y="1926"/>
                </a:lnTo>
                <a:lnTo>
                  <a:pt x="435" y="1933"/>
                </a:lnTo>
                <a:lnTo>
                  <a:pt x="430" y="1939"/>
                </a:lnTo>
                <a:lnTo>
                  <a:pt x="424" y="1945"/>
                </a:lnTo>
                <a:lnTo>
                  <a:pt x="418" y="1952"/>
                </a:lnTo>
                <a:lnTo>
                  <a:pt x="411" y="1956"/>
                </a:lnTo>
                <a:lnTo>
                  <a:pt x="404" y="1960"/>
                </a:lnTo>
                <a:lnTo>
                  <a:pt x="398" y="1965"/>
                </a:lnTo>
                <a:lnTo>
                  <a:pt x="390" y="1967"/>
                </a:lnTo>
                <a:lnTo>
                  <a:pt x="381" y="1971"/>
                </a:lnTo>
                <a:lnTo>
                  <a:pt x="374" y="1972"/>
                </a:lnTo>
                <a:lnTo>
                  <a:pt x="365" y="1973"/>
                </a:lnTo>
                <a:lnTo>
                  <a:pt x="357" y="1973"/>
                </a:lnTo>
                <a:lnTo>
                  <a:pt x="349" y="1973"/>
                </a:lnTo>
                <a:lnTo>
                  <a:pt x="341" y="1972"/>
                </a:lnTo>
                <a:lnTo>
                  <a:pt x="332" y="1971"/>
                </a:lnTo>
                <a:lnTo>
                  <a:pt x="325" y="1967"/>
                </a:lnTo>
                <a:lnTo>
                  <a:pt x="317" y="1965"/>
                </a:lnTo>
                <a:lnTo>
                  <a:pt x="309" y="1960"/>
                </a:lnTo>
                <a:lnTo>
                  <a:pt x="303" y="1956"/>
                </a:lnTo>
                <a:lnTo>
                  <a:pt x="297" y="1952"/>
                </a:lnTo>
                <a:lnTo>
                  <a:pt x="290" y="1945"/>
                </a:lnTo>
                <a:lnTo>
                  <a:pt x="285" y="1939"/>
                </a:lnTo>
                <a:lnTo>
                  <a:pt x="280" y="1933"/>
                </a:lnTo>
                <a:lnTo>
                  <a:pt x="275" y="1926"/>
                </a:lnTo>
                <a:lnTo>
                  <a:pt x="272" y="1919"/>
                </a:lnTo>
                <a:lnTo>
                  <a:pt x="268" y="1911"/>
                </a:lnTo>
                <a:lnTo>
                  <a:pt x="265" y="1902"/>
                </a:lnTo>
                <a:lnTo>
                  <a:pt x="265" y="1894"/>
                </a:lnTo>
                <a:lnTo>
                  <a:pt x="265" y="298"/>
                </a:lnTo>
                <a:lnTo>
                  <a:pt x="146" y="810"/>
                </a:lnTo>
                <a:lnTo>
                  <a:pt x="143" y="829"/>
                </a:lnTo>
                <a:lnTo>
                  <a:pt x="141" y="835"/>
                </a:lnTo>
                <a:lnTo>
                  <a:pt x="139" y="841"/>
                </a:lnTo>
                <a:lnTo>
                  <a:pt x="135" y="846"/>
                </a:lnTo>
                <a:lnTo>
                  <a:pt x="132" y="852"/>
                </a:lnTo>
                <a:lnTo>
                  <a:pt x="128" y="857"/>
                </a:lnTo>
                <a:lnTo>
                  <a:pt x="124" y="862"/>
                </a:lnTo>
                <a:lnTo>
                  <a:pt x="119" y="866"/>
                </a:lnTo>
                <a:lnTo>
                  <a:pt x="113" y="870"/>
                </a:lnTo>
                <a:lnTo>
                  <a:pt x="109" y="872"/>
                </a:lnTo>
                <a:lnTo>
                  <a:pt x="104" y="876"/>
                </a:lnTo>
                <a:lnTo>
                  <a:pt x="98" y="879"/>
                </a:lnTo>
                <a:lnTo>
                  <a:pt x="91" y="880"/>
                </a:lnTo>
                <a:lnTo>
                  <a:pt x="85" y="882"/>
                </a:lnTo>
                <a:lnTo>
                  <a:pt x="79" y="882"/>
                </a:lnTo>
                <a:lnTo>
                  <a:pt x="73" y="883"/>
                </a:lnTo>
                <a:lnTo>
                  <a:pt x="66" y="882"/>
                </a:lnTo>
                <a:lnTo>
                  <a:pt x="60" y="882"/>
                </a:lnTo>
                <a:lnTo>
                  <a:pt x="54" y="880"/>
                </a:lnTo>
                <a:lnTo>
                  <a:pt x="48" y="879"/>
                </a:lnTo>
                <a:lnTo>
                  <a:pt x="42" y="876"/>
                </a:lnTo>
                <a:lnTo>
                  <a:pt x="36" y="872"/>
                </a:lnTo>
                <a:lnTo>
                  <a:pt x="31" y="870"/>
                </a:lnTo>
                <a:lnTo>
                  <a:pt x="26" y="866"/>
                </a:lnTo>
                <a:lnTo>
                  <a:pt x="21" y="862"/>
                </a:lnTo>
                <a:lnTo>
                  <a:pt x="17" y="857"/>
                </a:lnTo>
                <a:lnTo>
                  <a:pt x="14" y="852"/>
                </a:lnTo>
                <a:lnTo>
                  <a:pt x="10" y="846"/>
                </a:lnTo>
                <a:lnTo>
                  <a:pt x="6" y="841"/>
                </a:lnTo>
                <a:lnTo>
                  <a:pt x="4" y="835"/>
                </a:lnTo>
                <a:lnTo>
                  <a:pt x="3" y="829"/>
                </a:lnTo>
                <a:lnTo>
                  <a:pt x="1" y="823"/>
                </a:lnTo>
                <a:lnTo>
                  <a:pt x="0" y="817"/>
                </a:lnTo>
                <a:lnTo>
                  <a:pt x="1" y="810"/>
                </a:lnTo>
                <a:lnTo>
                  <a:pt x="144" y="85"/>
                </a:lnTo>
                <a:lnTo>
                  <a:pt x="151" y="67"/>
                </a:lnTo>
                <a:lnTo>
                  <a:pt x="157" y="55"/>
                </a:lnTo>
                <a:lnTo>
                  <a:pt x="161" y="51"/>
                </a:lnTo>
                <a:lnTo>
                  <a:pt x="167" y="40"/>
                </a:lnTo>
                <a:lnTo>
                  <a:pt x="177" y="31"/>
                </a:lnTo>
                <a:lnTo>
                  <a:pt x="195" y="15"/>
                </a:lnTo>
                <a:lnTo>
                  <a:pt x="207" y="8"/>
                </a:lnTo>
                <a:lnTo>
                  <a:pt x="224" y="3"/>
                </a:lnTo>
                <a:lnTo>
                  <a:pt x="237" y="0"/>
                </a:lnTo>
                <a:lnTo>
                  <a:pt x="763" y="0"/>
                </a:lnTo>
                <a:close/>
              </a:path>
            </a:pathLst>
          </a:custGeom>
          <a:solidFill>
            <a:srgbClr val="FF0000"/>
          </a:solidFill>
          <a:ln w="0">
            <a:solidFill>
              <a:srgbClr val="FF0000"/>
            </a:solidFill>
            <a:round/>
            <a:headEnd/>
            <a:tailEnd/>
          </a:ln>
        </p:spPr>
        <p:txBody>
          <a:bodyPr/>
          <a:lstStyle/>
          <a:p>
            <a:endParaRPr lang="en-US"/>
          </a:p>
        </p:txBody>
      </p:sp>
      <p:sp>
        <p:nvSpPr>
          <p:cNvPr id="11280" name="Freeform 18"/>
          <p:cNvSpPr>
            <a:spLocks/>
          </p:cNvSpPr>
          <p:nvPr/>
        </p:nvSpPr>
        <p:spPr bwMode="auto">
          <a:xfrm>
            <a:off x="3035300" y="5211763"/>
            <a:ext cx="161925" cy="131762"/>
          </a:xfrm>
          <a:custGeom>
            <a:avLst/>
            <a:gdLst>
              <a:gd name="T0" fmla="*/ 2147483647 w 408"/>
              <a:gd name="T1" fmla="*/ 2147483647 h 330"/>
              <a:gd name="T2" fmla="*/ 2147483647 w 408"/>
              <a:gd name="T3" fmla="*/ 2147483647 h 330"/>
              <a:gd name="T4" fmla="*/ 2147483647 w 408"/>
              <a:gd name="T5" fmla="*/ 2147483647 h 330"/>
              <a:gd name="T6" fmla="*/ 2147483647 w 408"/>
              <a:gd name="T7" fmla="*/ 827567575 h 330"/>
              <a:gd name="T8" fmla="*/ 2147483647 w 408"/>
              <a:gd name="T9" fmla="*/ 0 h 330"/>
              <a:gd name="T10" fmla="*/ 2147483647 w 408"/>
              <a:gd name="T11" fmla="*/ 827567575 h 330"/>
              <a:gd name="T12" fmla="*/ 2147483647 w 408"/>
              <a:gd name="T13" fmla="*/ 2147483647 h 330"/>
              <a:gd name="T14" fmla="*/ 1000186913 w 408"/>
              <a:gd name="T15" fmla="*/ 2147483647 h 330"/>
              <a:gd name="T16" fmla="*/ 0 w 408"/>
              <a:gd name="T17" fmla="*/ 2147483647 h 330"/>
              <a:gd name="T18" fmla="*/ 1000186913 w 408"/>
              <a:gd name="T19" fmla="*/ 2147483647 h 330"/>
              <a:gd name="T20" fmla="*/ 2147483647 w 408"/>
              <a:gd name="T21" fmla="*/ 2147483647 h 330"/>
              <a:gd name="T22" fmla="*/ 2147483647 w 408"/>
              <a:gd name="T23" fmla="*/ 2147483647 h 330"/>
              <a:gd name="T24" fmla="*/ 2147483647 w 408"/>
              <a:gd name="T25" fmla="*/ 2147483647 h 330"/>
              <a:gd name="T26" fmla="*/ 2147483647 w 408"/>
              <a:gd name="T27" fmla="*/ 2147483647 h 330"/>
              <a:gd name="T28" fmla="*/ 2147483647 w 408"/>
              <a:gd name="T29" fmla="*/ 2147483647 h 330"/>
              <a:gd name="T30" fmla="*/ 2147483647 w 408"/>
              <a:gd name="T31" fmla="*/ 2147483647 h 330"/>
              <a:gd name="T32" fmla="*/ 2147483647 w 408"/>
              <a:gd name="T33" fmla="*/ 2147483647 h 33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08" h="330">
                <a:moveTo>
                  <a:pt x="408" y="165"/>
                </a:moveTo>
                <a:lnTo>
                  <a:pt x="391" y="100"/>
                </a:lnTo>
                <a:lnTo>
                  <a:pt x="347" y="48"/>
                </a:lnTo>
                <a:lnTo>
                  <a:pt x="282" y="13"/>
                </a:lnTo>
                <a:lnTo>
                  <a:pt x="203" y="0"/>
                </a:lnTo>
                <a:lnTo>
                  <a:pt x="124" y="13"/>
                </a:lnTo>
                <a:lnTo>
                  <a:pt x="59" y="48"/>
                </a:lnTo>
                <a:lnTo>
                  <a:pt x="16" y="100"/>
                </a:lnTo>
                <a:lnTo>
                  <a:pt x="0" y="165"/>
                </a:lnTo>
                <a:lnTo>
                  <a:pt x="16" y="229"/>
                </a:lnTo>
                <a:lnTo>
                  <a:pt x="59" y="282"/>
                </a:lnTo>
                <a:lnTo>
                  <a:pt x="124" y="317"/>
                </a:lnTo>
                <a:lnTo>
                  <a:pt x="203" y="330"/>
                </a:lnTo>
                <a:lnTo>
                  <a:pt x="282" y="317"/>
                </a:lnTo>
                <a:lnTo>
                  <a:pt x="347" y="282"/>
                </a:lnTo>
                <a:lnTo>
                  <a:pt x="391" y="229"/>
                </a:lnTo>
                <a:lnTo>
                  <a:pt x="408" y="165"/>
                </a:lnTo>
                <a:close/>
              </a:path>
            </a:pathLst>
          </a:custGeom>
          <a:solidFill>
            <a:srgbClr val="FF0000"/>
          </a:solidFill>
          <a:ln w="0">
            <a:solidFill>
              <a:srgbClr val="FF0000"/>
            </a:solidFill>
            <a:round/>
            <a:headEnd/>
            <a:tailEnd/>
          </a:ln>
        </p:spPr>
        <p:txBody>
          <a:bodyPr/>
          <a:lstStyle/>
          <a:p>
            <a:endParaRPr lang="en-US"/>
          </a:p>
        </p:txBody>
      </p:sp>
      <p:sp>
        <p:nvSpPr>
          <p:cNvPr id="11281" name="Line 19"/>
          <p:cNvSpPr>
            <a:spLocks noChangeShapeType="1"/>
          </p:cNvSpPr>
          <p:nvPr/>
        </p:nvSpPr>
        <p:spPr bwMode="auto">
          <a:xfrm>
            <a:off x="2032000" y="5140325"/>
            <a:ext cx="1741488" cy="1588"/>
          </a:xfrm>
          <a:prstGeom prst="line">
            <a:avLst/>
          </a:prstGeom>
          <a:noFill/>
          <a:ln w="50800">
            <a:solidFill>
              <a:srgbClr val="FF0000"/>
            </a:solidFill>
            <a:round/>
            <a:headEnd/>
            <a:tailEnd/>
          </a:ln>
        </p:spPr>
        <p:txBody>
          <a:bodyPr/>
          <a:lstStyle/>
          <a:p>
            <a:endParaRPr lang="en-US"/>
          </a:p>
        </p:txBody>
      </p:sp>
      <p:sp>
        <p:nvSpPr>
          <p:cNvPr id="11282" name="Rectangle 20"/>
          <p:cNvSpPr>
            <a:spLocks noChangeArrowheads="1"/>
          </p:cNvSpPr>
          <p:nvPr/>
        </p:nvSpPr>
        <p:spPr bwMode="auto">
          <a:xfrm>
            <a:off x="685800" y="1447800"/>
            <a:ext cx="7772400" cy="1717393"/>
          </a:xfrm>
          <a:prstGeom prst="rect">
            <a:avLst/>
          </a:prstGeom>
          <a:noFill/>
          <a:ln w="9525">
            <a:noFill/>
            <a:miter lim="800000"/>
            <a:headEnd/>
            <a:tailEnd/>
          </a:ln>
          <a:effectLst/>
        </p:spPr>
        <p:txBody>
          <a:bodyPr>
            <a:spAutoFit/>
          </a:bodyPr>
          <a:lstStyle/>
          <a:p>
            <a:pPr marL="387350" indent="-387350" eaLnBrk="0" hangingPunct="0">
              <a:spcAft>
                <a:spcPct val="20000"/>
              </a:spcAft>
              <a:buFontTx/>
              <a:buChar char="•"/>
            </a:pPr>
            <a:r>
              <a:rPr lang="en-US" sz="2400" b="1" dirty="0"/>
              <a:t>The quotient of 2 numbers</a:t>
            </a:r>
          </a:p>
          <a:p>
            <a:pPr marL="387350" indent="-387350" eaLnBrk="0" hangingPunct="0">
              <a:spcAft>
                <a:spcPct val="20000"/>
              </a:spcAft>
              <a:buFontTx/>
              <a:buChar char="•"/>
            </a:pPr>
            <a:r>
              <a:rPr lang="en-US" sz="2400" b="1" dirty="0"/>
              <a:t>Numerator </a:t>
            </a:r>
            <a:r>
              <a:rPr lang="en-US" sz="2400" b="1" dirty="0">
                <a:solidFill>
                  <a:srgbClr val="FF0000"/>
                </a:solidFill>
              </a:rPr>
              <a:t>NOT necessarily INCLUDED </a:t>
            </a:r>
            <a:r>
              <a:rPr lang="en-US" sz="2400" b="1" dirty="0"/>
              <a:t>in the denominator</a:t>
            </a:r>
          </a:p>
          <a:p>
            <a:pPr marL="387350" indent="-387350" eaLnBrk="0" hangingPunct="0">
              <a:spcAft>
                <a:spcPct val="20000"/>
              </a:spcAft>
              <a:buFontTx/>
              <a:buChar char="•"/>
            </a:pPr>
            <a:r>
              <a:rPr lang="en-US" sz="2400" b="1" dirty="0"/>
              <a:t>Allows to compare quantities of different nature </a:t>
            </a:r>
            <a:r>
              <a:rPr lang="en-US" sz="2400" dirty="0"/>
              <a:t>  </a:t>
            </a:r>
          </a:p>
        </p:txBody>
      </p:sp>
      <p:sp>
        <p:nvSpPr>
          <p:cNvPr id="11283" name="Rectangle 21"/>
          <p:cNvSpPr>
            <a:spLocks noGrp="1" noChangeArrowheads="1"/>
          </p:cNvSpPr>
          <p:nvPr>
            <p:ph type="title"/>
          </p:nvPr>
        </p:nvSpPr>
        <p:spPr/>
        <p:txBody>
          <a:bodyPr/>
          <a:lstStyle/>
          <a:p>
            <a:pPr algn="ctr" eaLnBrk="1" hangingPunct="1"/>
            <a:r>
              <a:rPr lang="en-US" b="1" dirty="0">
                <a:solidFill>
                  <a:schemeClr val="accent2"/>
                </a:solidFill>
              </a:rPr>
              <a:t>Ratio</a:t>
            </a:r>
            <a:endParaRPr lang="en-GB" b="1" dirty="0">
              <a:solidFill>
                <a:schemeClr val="accent2"/>
              </a:solidFill>
            </a:endParaRPr>
          </a:p>
        </p:txBody>
      </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fr-CH" sz="2800" b="1" dirty="0"/>
              <a:t>Ratio- </a:t>
            </a:r>
            <a:r>
              <a:rPr lang="fr-CH" sz="2800" b="1" dirty="0" err="1"/>
              <a:t>Examples</a:t>
            </a:r>
            <a:endParaRPr lang="en-GB" sz="2800" b="1" dirty="0"/>
          </a:p>
        </p:txBody>
      </p:sp>
      <p:sp>
        <p:nvSpPr>
          <p:cNvPr id="12291" name="Rectangle 3"/>
          <p:cNvSpPr>
            <a:spLocks noGrp="1" noChangeArrowheads="1"/>
          </p:cNvSpPr>
          <p:nvPr>
            <p:ph idx="1"/>
          </p:nvPr>
        </p:nvSpPr>
        <p:spPr>
          <a:xfrm>
            <a:off x="4536886" y="802638"/>
            <a:ext cx="4056522" cy="5252722"/>
          </a:xfrm>
        </p:spPr>
        <p:txBody>
          <a:bodyPr anchor="ctr">
            <a:normAutofit/>
          </a:bodyPr>
          <a:lstStyle/>
          <a:p>
            <a:pPr defTabSz="762000" eaLnBrk="1" hangingPunct="1"/>
            <a:r>
              <a:rPr lang="en-US">
                <a:solidFill>
                  <a:schemeClr val="bg1"/>
                </a:solidFill>
              </a:rPr>
              <a:t>#  beds per doctor</a:t>
            </a:r>
          </a:p>
          <a:p>
            <a:pPr lvl="1" defTabSz="762000" eaLnBrk="1" hangingPunct="1"/>
            <a:r>
              <a:rPr lang="en-US" sz="2100">
                <a:solidFill>
                  <a:schemeClr val="bg1"/>
                </a:solidFill>
              </a:rPr>
              <a:t>	850 beds/10 doctors</a:t>
            </a:r>
          </a:p>
          <a:p>
            <a:pPr lvl="1" defTabSz="762000" eaLnBrk="1" hangingPunct="1"/>
            <a:r>
              <a:rPr lang="en-US" sz="2100">
                <a:solidFill>
                  <a:schemeClr val="bg1"/>
                </a:solidFill>
              </a:rPr>
              <a:t>	R = 85 beds for 1 doctor</a:t>
            </a:r>
          </a:p>
          <a:p>
            <a:pPr defTabSz="762000" eaLnBrk="1" hangingPunct="1"/>
            <a:r>
              <a:rPr lang="en-US">
                <a:solidFill>
                  <a:schemeClr val="bg1"/>
                </a:solidFill>
              </a:rPr>
              <a:t># participants per facilitator</a:t>
            </a:r>
          </a:p>
          <a:p>
            <a:pPr defTabSz="762000" eaLnBrk="1" hangingPunct="1"/>
            <a:r>
              <a:rPr lang="en-US">
                <a:solidFill>
                  <a:schemeClr val="bg1"/>
                </a:solidFill>
              </a:rPr>
              <a:t># inhabitants per latrine</a:t>
            </a:r>
          </a:p>
          <a:p>
            <a:pPr defTabSz="762000" eaLnBrk="1" hangingPunct="1">
              <a:buFontTx/>
              <a:buNone/>
            </a:pPr>
            <a:endParaRPr lang="en-US">
              <a:solidFill>
                <a:schemeClr val="bg1"/>
              </a:solidFill>
            </a:endParaRPr>
          </a:p>
          <a:p>
            <a:pPr defTabSz="762000" eaLnBrk="1" hangingPunct="1"/>
            <a:r>
              <a:rPr lang="en-US">
                <a:solidFill>
                  <a:schemeClr val="bg1"/>
                </a:solidFill>
              </a:rPr>
              <a:t>Sex ratio:	Male / Female </a:t>
            </a:r>
            <a:br>
              <a:rPr lang="en-US">
                <a:solidFill>
                  <a:schemeClr val="bg1"/>
                </a:solidFill>
              </a:rPr>
            </a:br>
            <a:r>
              <a:rPr lang="en-US">
                <a:solidFill>
                  <a:schemeClr val="bg1"/>
                </a:solidFill>
              </a:rPr>
              <a:t>			Female / Male</a:t>
            </a:r>
          </a:p>
          <a:p>
            <a:pPr defTabSz="762000" eaLnBrk="1" hangingPunct="1"/>
            <a:r>
              <a:rPr lang="en-US">
                <a:solidFill>
                  <a:schemeClr val="bg1"/>
                </a:solidFill>
              </a:rPr>
              <a:t>Odds ratio</a:t>
            </a:r>
          </a:p>
          <a:p>
            <a:pPr defTabSz="762000" eaLnBrk="1" hangingPunct="1"/>
            <a:r>
              <a:rPr lang="en-US">
                <a:solidFill>
                  <a:schemeClr val="bg1"/>
                </a:solidFill>
              </a:rPr>
              <a:t>Rate ratio</a:t>
            </a:r>
          </a:p>
          <a:p>
            <a:pPr defTabSz="762000" eaLnBrk="1" hangingPunct="1"/>
            <a:r>
              <a:rPr lang="en-US">
                <a:solidFill>
                  <a:schemeClr val="bg1"/>
                </a:solidFill>
              </a:rPr>
              <a:t>Prevalence ratio</a:t>
            </a:r>
            <a:endParaRPr lang="en-GB">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algn="ctr" eaLnBrk="1" hangingPunct="1"/>
            <a:r>
              <a:rPr lang="en-US" b="1" dirty="0"/>
              <a:t>Agent Factors</a:t>
            </a:r>
          </a:p>
        </p:txBody>
      </p:sp>
      <p:pic>
        <p:nvPicPr>
          <p:cNvPr id="24579" name="Picture 3"/>
          <p:cNvPicPr>
            <a:picLocks noGrp="1" noChangeAspect="1" noChangeArrowheads="1"/>
          </p:cNvPicPr>
          <p:nvPr>
            <p:ph idx="1"/>
          </p:nvPr>
        </p:nvPicPr>
        <p:blipFill>
          <a:blip r:embed="rId3">
            <a:clrChange>
              <a:clrFrom>
                <a:srgbClr val="FEFEFE"/>
              </a:clrFrom>
              <a:clrTo>
                <a:srgbClr val="FEFEFE">
                  <a:alpha val="0"/>
                </a:srgbClr>
              </a:clrTo>
            </a:clrChange>
          </a:blip>
          <a:srcRect/>
          <a:stretch>
            <a:fillRect/>
          </a:stretch>
        </p:blipFill>
        <p:spPr>
          <a:xfrm>
            <a:off x="1066800" y="1905000"/>
            <a:ext cx="3819525" cy="1885950"/>
          </a:xfrm>
          <a:noFill/>
        </p:spPr>
      </p:pic>
      <p:sp>
        <p:nvSpPr>
          <p:cNvPr id="24580" name="Text Box 4"/>
          <p:cNvSpPr txBox="1">
            <a:spLocks noChangeArrowheads="1"/>
          </p:cNvSpPr>
          <p:nvPr/>
        </p:nvSpPr>
        <p:spPr bwMode="auto">
          <a:xfrm>
            <a:off x="4876800" y="2311400"/>
            <a:ext cx="1604963" cy="519113"/>
          </a:xfrm>
          <a:prstGeom prst="rect">
            <a:avLst/>
          </a:prstGeom>
          <a:noFill/>
          <a:ln w="9525">
            <a:noFill/>
            <a:miter lim="800000"/>
            <a:headEnd/>
            <a:tailEnd/>
          </a:ln>
          <a:effectLst/>
        </p:spPr>
        <p:txBody>
          <a:bodyPr wrap="none">
            <a:spAutoFit/>
          </a:bodyPr>
          <a:lstStyle/>
          <a:p>
            <a:r>
              <a:rPr lang="en-US" sz="2800">
                <a:latin typeface="Times New Roman" pitchFamily="18" charset="0"/>
              </a:rPr>
              <a:t>Infectious</a:t>
            </a:r>
          </a:p>
        </p:txBody>
      </p:sp>
      <p:sp>
        <p:nvSpPr>
          <p:cNvPr id="24581" name="Text Box 5"/>
          <p:cNvSpPr txBox="1">
            <a:spLocks noChangeArrowheads="1"/>
          </p:cNvSpPr>
          <p:nvPr/>
        </p:nvSpPr>
        <p:spPr bwMode="auto">
          <a:xfrm>
            <a:off x="4876800" y="3767138"/>
            <a:ext cx="1743075" cy="519112"/>
          </a:xfrm>
          <a:prstGeom prst="rect">
            <a:avLst/>
          </a:prstGeom>
          <a:noFill/>
          <a:ln w="9525">
            <a:noFill/>
            <a:miter lim="800000"/>
            <a:headEnd/>
            <a:tailEnd/>
          </a:ln>
          <a:effectLst/>
        </p:spPr>
        <p:txBody>
          <a:bodyPr wrap="none">
            <a:spAutoFit/>
          </a:bodyPr>
          <a:lstStyle/>
          <a:p>
            <a:r>
              <a:rPr lang="en-US" sz="2800">
                <a:latin typeface="Times New Roman" pitchFamily="18" charset="0"/>
              </a:rPr>
              <a:t>Nutritional</a:t>
            </a:r>
          </a:p>
        </p:txBody>
      </p:sp>
      <p:sp>
        <p:nvSpPr>
          <p:cNvPr id="24582" name="Text Box 6"/>
          <p:cNvSpPr txBox="1">
            <a:spLocks noChangeArrowheads="1"/>
          </p:cNvSpPr>
          <p:nvPr/>
        </p:nvSpPr>
        <p:spPr bwMode="auto">
          <a:xfrm>
            <a:off x="4876800" y="4495800"/>
            <a:ext cx="3448050" cy="519113"/>
          </a:xfrm>
          <a:prstGeom prst="rect">
            <a:avLst/>
          </a:prstGeom>
          <a:noFill/>
          <a:ln w="9525">
            <a:noFill/>
            <a:miter lim="800000"/>
            <a:headEnd/>
            <a:tailEnd/>
          </a:ln>
          <a:effectLst/>
        </p:spPr>
        <p:txBody>
          <a:bodyPr wrap="none">
            <a:spAutoFit/>
          </a:bodyPr>
          <a:lstStyle/>
          <a:p>
            <a:r>
              <a:rPr lang="en-US" sz="2800">
                <a:latin typeface="Times New Roman" pitchFamily="18" charset="0"/>
              </a:rPr>
              <a:t>Diseases with no agent</a:t>
            </a:r>
          </a:p>
        </p:txBody>
      </p:sp>
      <p:sp>
        <p:nvSpPr>
          <p:cNvPr id="24583" name="Oval 7"/>
          <p:cNvSpPr>
            <a:spLocks noChangeArrowheads="1"/>
          </p:cNvSpPr>
          <p:nvPr/>
        </p:nvSpPr>
        <p:spPr bwMode="auto">
          <a:xfrm>
            <a:off x="2438400" y="1752600"/>
            <a:ext cx="685800" cy="762000"/>
          </a:xfrm>
          <a:prstGeom prst="ellipse">
            <a:avLst/>
          </a:prstGeom>
          <a:noFill/>
          <a:ln w="9525">
            <a:solidFill>
              <a:schemeClr val="tx1"/>
            </a:solidFill>
            <a:round/>
            <a:headEnd/>
            <a:tailEnd/>
          </a:ln>
          <a:effectLst/>
        </p:spPr>
        <p:txBody>
          <a:bodyPr wrap="none" anchor="ctr"/>
          <a:lstStyle/>
          <a:p>
            <a:endParaRPr lang="en-US"/>
          </a:p>
        </p:txBody>
      </p:sp>
      <p:sp>
        <p:nvSpPr>
          <p:cNvPr id="24584" name="Text Box 8"/>
          <p:cNvSpPr txBox="1">
            <a:spLocks noChangeArrowheads="1"/>
          </p:cNvSpPr>
          <p:nvPr/>
        </p:nvSpPr>
        <p:spPr bwMode="auto">
          <a:xfrm>
            <a:off x="4876800" y="3038475"/>
            <a:ext cx="1012825" cy="519113"/>
          </a:xfrm>
          <a:prstGeom prst="rect">
            <a:avLst/>
          </a:prstGeom>
          <a:noFill/>
          <a:ln w="9525">
            <a:noFill/>
            <a:miter lim="800000"/>
            <a:headEnd/>
            <a:tailEnd/>
          </a:ln>
          <a:effectLst/>
        </p:spPr>
        <p:txBody>
          <a:bodyPr wrap="none">
            <a:spAutoFit/>
          </a:bodyPr>
          <a:lstStyle/>
          <a:p>
            <a:r>
              <a:rPr lang="en-US" sz="2800">
                <a:latin typeface="Times New Roman" pitchFamily="18" charset="0"/>
              </a:rPr>
              <a:t>Toxic</a:t>
            </a:r>
          </a:p>
        </p:txBody>
      </p:sp>
      <p:sp>
        <p:nvSpPr>
          <p:cNvPr id="24585" name="Text Box 9"/>
          <p:cNvSpPr txBox="1">
            <a:spLocks noChangeArrowheads="1"/>
          </p:cNvSpPr>
          <p:nvPr/>
        </p:nvSpPr>
        <p:spPr bwMode="auto">
          <a:xfrm>
            <a:off x="4876800" y="5456236"/>
            <a:ext cx="4191000" cy="822325"/>
          </a:xfrm>
          <a:prstGeom prst="rect">
            <a:avLst/>
          </a:prstGeom>
          <a:noFill/>
          <a:ln w="9525">
            <a:noFill/>
            <a:miter lim="800000"/>
            <a:headEnd/>
            <a:tailEnd/>
          </a:ln>
          <a:effectLst/>
        </p:spPr>
        <p:txBody>
          <a:bodyPr>
            <a:spAutoFit/>
          </a:bodyPr>
          <a:lstStyle/>
          <a:p>
            <a:pPr>
              <a:spcBef>
                <a:spcPct val="50000"/>
              </a:spcBef>
              <a:buFontTx/>
              <a:buChar char="•"/>
            </a:pPr>
            <a:r>
              <a:rPr lang="en-US" sz="2400" dirty="0"/>
              <a:t>Necessary for disease to occur</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314" name="Rectangle 2"/>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cs typeface="Arial" pitchFamily="34" charset="0"/>
              </a:rPr>
              <a:t>Ratio of AIDS case rates between city A and city B.</a:t>
            </a:r>
            <a:endParaRPr lang="en-GB" b="1">
              <a:solidFill>
                <a:schemeClr val="accent1"/>
              </a:solidFill>
              <a:cs typeface="Arial" pitchFamily="34" charset="0"/>
            </a:endParaRPr>
          </a:p>
        </p:txBody>
      </p:sp>
      <p:sp>
        <p:nvSpPr>
          <p:cNvPr id="13315" name="Rectangle 3"/>
          <p:cNvSpPr>
            <a:spLocks noGrp="1" noChangeArrowheads="1"/>
          </p:cNvSpPr>
          <p:nvPr>
            <p:ph idx="1"/>
          </p:nvPr>
        </p:nvSpPr>
        <p:spPr>
          <a:xfrm>
            <a:off x="3732023" y="963877"/>
            <a:ext cx="4783327" cy="4930246"/>
          </a:xfrm>
        </p:spPr>
        <p:txBody>
          <a:bodyPr anchor="ctr">
            <a:normAutofit/>
          </a:bodyPr>
          <a:lstStyle/>
          <a:p>
            <a:pPr eaLnBrk="1" hangingPunct="1">
              <a:buFontTx/>
              <a:buNone/>
            </a:pPr>
            <a:r>
              <a:rPr lang="en-US">
                <a:cs typeface="Arial" pitchFamily="34" charset="0"/>
              </a:rPr>
              <a:t>City A:	232/100,000 persons per year</a:t>
            </a:r>
          </a:p>
          <a:p>
            <a:pPr eaLnBrk="1" hangingPunct="1">
              <a:buFontTx/>
              <a:buNone/>
            </a:pPr>
            <a:r>
              <a:rPr lang="en-US">
                <a:cs typeface="Arial" pitchFamily="34" charset="0"/>
              </a:rPr>
              <a:t>City B:	250/100,000 persons per year</a:t>
            </a:r>
          </a:p>
          <a:p>
            <a:pPr eaLnBrk="1" hangingPunct="1">
              <a:buFontTx/>
              <a:buNone/>
            </a:pPr>
            <a:r>
              <a:rPr lang="en-US">
                <a:cs typeface="Arial" pitchFamily="34" charset="0"/>
              </a:rPr>
              <a:t>   </a:t>
            </a:r>
          </a:p>
          <a:p>
            <a:pPr eaLnBrk="1" hangingPunct="1">
              <a:buFontTx/>
              <a:buNone/>
            </a:pPr>
            <a:r>
              <a:rPr lang="en-US">
                <a:cs typeface="Arial" pitchFamily="34" charset="0"/>
              </a:rPr>
              <a:t>Q:	What is the ratio of the rates for </a:t>
            </a:r>
          </a:p>
          <a:p>
            <a:pPr eaLnBrk="1" hangingPunct="1">
              <a:buFontTx/>
              <a:buNone/>
            </a:pPr>
            <a:r>
              <a:rPr lang="en-US">
                <a:cs typeface="Arial" pitchFamily="34" charset="0"/>
              </a:rPr>
              <a:t>	city A compared to city B?</a:t>
            </a:r>
          </a:p>
          <a:p>
            <a:pPr eaLnBrk="1" hangingPunct="1">
              <a:buFontTx/>
              <a:buNone/>
            </a:pPr>
            <a:r>
              <a:rPr lang="en-US">
                <a:cs typeface="Arial" pitchFamily="34" charset="0"/>
              </a:rPr>
              <a:t>	city B compared to city A?</a:t>
            </a:r>
          </a:p>
          <a:p>
            <a:pPr eaLnBrk="1" hangingPunct="1">
              <a:buFontTx/>
              <a:buNone/>
            </a:pPr>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948238" y="4683125"/>
            <a:ext cx="198437" cy="427038"/>
          </a:xfrm>
          <a:prstGeom prst="rect">
            <a:avLst/>
          </a:prstGeom>
          <a:noFill/>
          <a:ln w="9525">
            <a:noFill/>
            <a:miter lim="800000"/>
            <a:headEnd/>
            <a:tailEnd/>
          </a:ln>
        </p:spPr>
        <p:txBody>
          <a:bodyPr wrap="none" lIns="0" tIns="0" rIns="0" bIns="0">
            <a:spAutoFit/>
          </a:bodyPr>
          <a:lstStyle/>
          <a:p>
            <a:pPr algn="ctr" eaLnBrk="0" hangingPunct="0"/>
            <a:r>
              <a:rPr lang="en-US" sz="2800" b="1"/>
              <a:t>2</a:t>
            </a:r>
            <a:endParaRPr lang="en-US" sz="2400"/>
          </a:p>
        </p:txBody>
      </p:sp>
      <p:sp>
        <p:nvSpPr>
          <p:cNvPr id="14339" name="Rectangle 3"/>
          <p:cNvSpPr>
            <a:spLocks noChangeArrowheads="1"/>
          </p:cNvSpPr>
          <p:nvPr/>
        </p:nvSpPr>
        <p:spPr bwMode="auto">
          <a:xfrm>
            <a:off x="4872038" y="4941888"/>
            <a:ext cx="2473325" cy="427037"/>
          </a:xfrm>
          <a:prstGeom prst="rect">
            <a:avLst/>
          </a:prstGeom>
          <a:noFill/>
          <a:ln w="9525">
            <a:noFill/>
            <a:miter lim="800000"/>
            <a:headEnd/>
            <a:tailEnd/>
          </a:ln>
        </p:spPr>
        <p:txBody>
          <a:bodyPr wrap="none" lIns="0" tIns="0" rIns="0" bIns="0">
            <a:spAutoFit/>
          </a:bodyPr>
          <a:lstStyle/>
          <a:p>
            <a:pPr eaLnBrk="0" hangingPunct="0"/>
            <a:r>
              <a:rPr lang="en-US" sz="2800" b="1"/>
              <a:t>--- = 0.5 = 50% </a:t>
            </a:r>
          </a:p>
        </p:txBody>
      </p:sp>
      <p:sp>
        <p:nvSpPr>
          <p:cNvPr id="14340" name="Rectangle 4"/>
          <p:cNvSpPr>
            <a:spLocks noChangeArrowheads="1"/>
          </p:cNvSpPr>
          <p:nvPr/>
        </p:nvSpPr>
        <p:spPr bwMode="auto">
          <a:xfrm>
            <a:off x="4941888" y="5343525"/>
            <a:ext cx="211137" cy="457200"/>
          </a:xfrm>
          <a:prstGeom prst="rect">
            <a:avLst/>
          </a:prstGeom>
          <a:noFill/>
          <a:ln w="9525">
            <a:noFill/>
            <a:miter lim="800000"/>
            <a:headEnd/>
            <a:tailEnd/>
          </a:ln>
        </p:spPr>
        <p:txBody>
          <a:bodyPr wrap="none" lIns="0" tIns="0" rIns="0" bIns="0">
            <a:spAutoFit/>
          </a:bodyPr>
          <a:lstStyle/>
          <a:p>
            <a:pPr algn="ctr" eaLnBrk="0" hangingPunct="0"/>
            <a:r>
              <a:rPr lang="en-US" sz="3000" b="1"/>
              <a:t>4</a:t>
            </a:r>
            <a:endParaRPr lang="en-US" sz="2800" b="1"/>
          </a:p>
        </p:txBody>
      </p:sp>
      <p:sp>
        <p:nvSpPr>
          <p:cNvPr id="14341" name="Line 5"/>
          <p:cNvSpPr>
            <a:spLocks noChangeShapeType="1"/>
          </p:cNvSpPr>
          <p:nvPr/>
        </p:nvSpPr>
        <p:spPr bwMode="auto">
          <a:xfrm>
            <a:off x="1600200" y="5226050"/>
            <a:ext cx="1600200" cy="0"/>
          </a:xfrm>
          <a:prstGeom prst="line">
            <a:avLst/>
          </a:prstGeom>
          <a:noFill/>
          <a:ln w="50800">
            <a:solidFill>
              <a:srgbClr val="FF0000"/>
            </a:solidFill>
            <a:round/>
            <a:headEnd/>
            <a:tailEnd/>
          </a:ln>
        </p:spPr>
        <p:txBody>
          <a:bodyPr/>
          <a:lstStyle/>
          <a:p>
            <a:endParaRPr lang="en-US"/>
          </a:p>
        </p:txBody>
      </p:sp>
      <p:grpSp>
        <p:nvGrpSpPr>
          <p:cNvPr id="2" name="Group 6"/>
          <p:cNvGrpSpPr>
            <a:grpSpLocks/>
          </p:cNvGrpSpPr>
          <p:nvPr/>
        </p:nvGrpSpPr>
        <p:grpSpPr bwMode="auto">
          <a:xfrm>
            <a:off x="1730375" y="5334000"/>
            <a:ext cx="1501775" cy="806450"/>
            <a:chOff x="4014" y="2310"/>
            <a:chExt cx="946" cy="508"/>
          </a:xfrm>
        </p:grpSpPr>
        <p:sp>
          <p:nvSpPr>
            <p:cNvPr id="14349" name="Freeform 7"/>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4350" name="Freeform 8"/>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4351" name="Freeform 9"/>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4352" name="Freeform 10"/>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4353" name="Freeform 11"/>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4354" name="Freeform 12"/>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4355" name="Freeform 13"/>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4356" name="Freeform 14"/>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sp>
        <p:nvSpPr>
          <p:cNvPr id="14343" name="Freeform 15"/>
          <p:cNvSpPr>
            <a:spLocks/>
          </p:cNvSpPr>
          <p:nvPr/>
        </p:nvSpPr>
        <p:spPr bwMode="auto">
          <a:xfrm>
            <a:off x="2508250" y="4497388"/>
            <a:ext cx="328613" cy="652462"/>
          </a:xfrm>
          <a:custGeom>
            <a:avLst/>
            <a:gdLst>
              <a:gd name="T0" fmla="*/ 2147483647 w 829"/>
              <a:gd name="T1" fmla="*/ 2147483647 h 1642"/>
              <a:gd name="T2" fmla="*/ 2147483647 w 829"/>
              <a:gd name="T3" fmla="*/ 2147483647 h 1642"/>
              <a:gd name="T4" fmla="*/ 2147483647 w 829"/>
              <a:gd name="T5" fmla="*/ 2147483647 h 1642"/>
              <a:gd name="T6" fmla="*/ 2147483647 w 829"/>
              <a:gd name="T7" fmla="*/ 2147483647 h 1642"/>
              <a:gd name="T8" fmla="*/ 2147483647 w 829"/>
              <a:gd name="T9" fmla="*/ 2147483647 h 1642"/>
              <a:gd name="T10" fmla="*/ 2147483647 w 829"/>
              <a:gd name="T11" fmla="*/ 2147483647 h 1642"/>
              <a:gd name="T12" fmla="*/ 2147483647 w 829"/>
              <a:gd name="T13" fmla="*/ 2147483647 h 1642"/>
              <a:gd name="T14" fmla="*/ 2147483647 w 829"/>
              <a:gd name="T15" fmla="*/ 2147483647 h 1642"/>
              <a:gd name="T16" fmla="*/ 2147483647 w 829"/>
              <a:gd name="T17" fmla="*/ 2147483647 h 1642"/>
              <a:gd name="T18" fmla="*/ 2147483647 w 829"/>
              <a:gd name="T19" fmla="*/ 2147483647 h 1642"/>
              <a:gd name="T20" fmla="*/ 2147483647 w 829"/>
              <a:gd name="T21" fmla="*/ 2147483647 h 1642"/>
              <a:gd name="T22" fmla="*/ 2147483647 w 829"/>
              <a:gd name="T23" fmla="*/ 2147483647 h 1642"/>
              <a:gd name="T24" fmla="*/ 2147483647 w 829"/>
              <a:gd name="T25" fmla="*/ 2147483647 h 1642"/>
              <a:gd name="T26" fmla="*/ 2147483647 w 829"/>
              <a:gd name="T27" fmla="*/ 2147483647 h 1642"/>
              <a:gd name="T28" fmla="*/ 2147483647 w 829"/>
              <a:gd name="T29" fmla="*/ 2147483647 h 1642"/>
              <a:gd name="T30" fmla="*/ 2147483647 w 829"/>
              <a:gd name="T31" fmla="*/ 2147483647 h 1642"/>
              <a:gd name="T32" fmla="*/ 2147483647 w 829"/>
              <a:gd name="T33" fmla="*/ 2147483647 h 1642"/>
              <a:gd name="T34" fmla="*/ 2147483647 w 829"/>
              <a:gd name="T35" fmla="*/ 2147483647 h 1642"/>
              <a:gd name="T36" fmla="*/ 2147483647 w 829"/>
              <a:gd name="T37" fmla="*/ 2147483647 h 1642"/>
              <a:gd name="T38" fmla="*/ 2147483647 w 829"/>
              <a:gd name="T39" fmla="*/ 2147483647 h 1642"/>
              <a:gd name="T40" fmla="*/ 2147483647 w 829"/>
              <a:gd name="T41" fmla="*/ 2147483647 h 1642"/>
              <a:gd name="T42" fmla="*/ 2147483647 w 829"/>
              <a:gd name="T43" fmla="*/ 2147483647 h 1642"/>
              <a:gd name="T44" fmla="*/ 2147483647 w 829"/>
              <a:gd name="T45" fmla="*/ 2147483647 h 1642"/>
              <a:gd name="T46" fmla="*/ 2147483647 w 829"/>
              <a:gd name="T47" fmla="*/ 2147483647 h 1642"/>
              <a:gd name="T48" fmla="*/ 2147483647 w 829"/>
              <a:gd name="T49" fmla="*/ 2147483647 h 1642"/>
              <a:gd name="T50" fmla="*/ 2147483647 w 829"/>
              <a:gd name="T51" fmla="*/ 2147483647 h 1642"/>
              <a:gd name="T52" fmla="*/ 2147483647 w 829"/>
              <a:gd name="T53" fmla="*/ 2147483647 h 1642"/>
              <a:gd name="T54" fmla="*/ 2147483647 w 829"/>
              <a:gd name="T55" fmla="*/ 1944931605 h 1642"/>
              <a:gd name="T56" fmla="*/ 2147483647 w 829"/>
              <a:gd name="T57" fmla="*/ 188209061 h 1642"/>
              <a:gd name="T58" fmla="*/ 2147483647 w 829"/>
              <a:gd name="T59" fmla="*/ 0 h 1642"/>
              <a:gd name="T60" fmla="*/ 2147483647 w 829"/>
              <a:gd name="T61" fmla="*/ 815677634 h 1642"/>
              <a:gd name="T62" fmla="*/ 2147483647 w 829"/>
              <a:gd name="T63" fmla="*/ 2147483647 h 1642"/>
              <a:gd name="T64" fmla="*/ 124604579 w 829"/>
              <a:gd name="T65" fmla="*/ 2147483647 h 1642"/>
              <a:gd name="T66" fmla="*/ 0 w 829"/>
              <a:gd name="T67" fmla="*/ 2147483647 h 1642"/>
              <a:gd name="T68" fmla="*/ 186828184 w 829"/>
              <a:gd name="T69" fmla="*/ 2147483647 h 1642"/>
              <a:gd name="T70" fmla="*/ 685088736 w 829"/>
              <a:gd name="T71" fmla="*/ 2147483647 h 1642"/>
              <a:gd name="T72" fmla="*/ 1245730261 w 829"/>
              <a:gd name="T73" fmla="*/ 2147483647 h 1642"/>
              <a:gd name="T74" fmla="*/ 2147483647 w 829"/>
              <a:gd name="T75" fmla="*/ 2147483647 h 1642"/>
              <a:gd name="T76" fmla="*/ 2147483647 w 829"/>
              <a:gd name="T77" fmla="*/ 2147483647 h 1642"/>
              <a:gd name="T78" fmla="*/ 2147483647 w 829"/>
              <a:gd name="T79" fmla="*/ 2147483647 h 1642"/>
              <a:gd name="T80" fmla="*/ 2147483647 w 829"/>
              <a:gd name="T81" fmla="*/ 2147483647 h 1642"/>
              <a:gd name="T82" fmla="*/ 2147483647 w 829"/>
              <a:gd name="T83" fmla="*/ 2147483647 h 1642"/>
              <a:gd name="T84" fmla="*/ 2147483647 w 829"/>
              <a:gd name="T85" fmla="*/ 2147483647 h 1642"/>
              <a:gd name="T86" fmla="*/ 2147483647 w 829"/>
              <a:gd name="T87" fmla="*/ 2147483647 h 1642"/>
              <a:gd name="T88" fmla="*/ 2147483647 w 829"/>
              <a:gd name="T89" fmla="*/ 2147483647 h 1642"/>
              <a:gd name="T90" fmla="*/ 2147483647 w 829"/>
              <a:gd name="T91" fmla="*/ 2147483647 h 1642"/>
              <a:gd name="T92" fmla="*/ 2147483647 w 829"/>
              <a:gd name="T93" fmla="*/ 2147483647 h 1642"/>
              <a:gd name="T94" fmla="*/ 2147483647 w 829"/>
              <a:gd name="T95" fmla="*/ 2147483647 h 1642"/>
              <a:gd name="T96" fmla="*/ 2147483647 w 829"/>
              <a:gd name="T97" fmla="*/ 2147483647 h 1642"/>
              <a:gd name="T98" fmla="*/ 2147483647 w 829"/>
              <a:gd name="T99" fmla="*/ 2147483647 h 1642"/>
              <a:gd name="T100" fmla="*/ 2147483647 w 829"/>
              <a:gd name="T101" fmla="*/ 2147483647 h 1642"/>
              <a:gd name="T102" fmla="*/ 2147483647 w 829"/>
              <a:gd name="T103" fmla="*/ 2147483647 h 1642"/>
              <a:gd name="T104" fmla="*/ 2147483647 w 829"/>
              <a:gd name="T105" fmla="*/ 2147483647 h 1642"/>
              <a:gd name="T106" fmla="*/ 2147483647 w 829"/>
              <a:gd name="T107" fmla="*/ 2147483647 h 1642"/>
              <a:gd name="T108" fmla="*/ 2147483647 w 829"/>
              <a:gd name="T109" fmla="*/ 2147483647 h 1642"/>
              <a:gd name="T110" fmla="*/ 2147483647 w 829"/>
              <a:gd name="T111" fmla="*/ 2147483647 h 1642"/>
              <a:gd name="T112" fmla="*/ 2147483647 w 829"/>
              <a:gd name="T113" fmla="*/ 2147483647 h 1642"/>
              <a:gd name="T114" fmla="*/ 2147483647 w 829"/>
              <a:gd name="T115" fmla="*/ 2147483647 h 1642"/>
              <a:gd name="T116" fmla="*/ 2147483647 w 829"/>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4344" name="Freeform 16"/>
          <p:cNvSpPr>
            <a:spLocks/>
          </p:cNvSpPr>
          <p:nvPr/>
        </p:nvSpPr>
        <p:spPr bwMode="auto">
          <a:xfrm>
            <a:off x="2614613" y="4354513"/>
            <a:ext cx="122237" cy="125412"/>
          </a:xfrm>
          <a:custGeom>
            <a:avLst/>
            <a:gdLst>
              <a:gd name="T0" fmla="*/ 2147483647 w 306"/>
              <a:gd name="T1" fmla="*/ 2147483647 h 318"/>
              <a:gd name="T2" fmla="*/ 2147483647 w 306"/>
              <a:gd name="T3" fmla="*/ 2147483647 h 318"/>
              <a:gd name="T4" fmla="*/ 2147483647 w 306"/>
              <a:gd name="T5" fmla="*/ 2147483647 h 318"/>
              <a:gd name="T6" fmla="*/ 2147483647 w 306"/>
              <a:gd name="T7" fmla="*/ 797420371 h 318"/>
              <a:gd name="T8" fmla="*/ 2147483647 w 306"/>
              <a:gd name="T9" fmla="*/ 0 h 318"/>
              <a:gd name="T10" fmla="*/ 2147483647 w 306"/>
              <a:gd name="T11" fmla="*/ 797420371 h 318"/>
              <a:gd name="T12" fmla="*/ 2147483647 w 306"/>
              <a:gd name="T13" fmla="*/ 2147483647 h 318"/>
              <a:gd name="T14" fmla="*/ 764998294 w 306"/>
              <a:gd name="T15" fmla="*/ 2147483647 h 318"/>
              <a:gd name="T16" fmla="*/ 0 w 306"/>
              <a:gd name="T17" fmla="*/ 2147483647 h 318"/>
              <a:gd name="T18" fmla="*/ 764998294 w 306"/>
              <a:gd name="T19" fmla="*/ 2147483647 h 318"/>
              <a:gd name="T20" fmla="*/ 2147483647 w 306"/>
              <a:gd name="T21" fmla="*/ 2147483647 h 318"/>
              <a:gd name="T22" fmla="*/ 2147483647 w 306"/>
              <a:gd name="T23" fmla="*/ 2147483647 h 318"/>
              <a:gd name="T24" fmla="*/ 2147483647 w 306"/>
              <a:gd name="T25" fmla="*/ 2147483647 h 318"/>
              <a:gd name="T26" fmla="*/ 2147483647 w 306"/>
              <a:gd name="T27" fmla="*/ 2147483647 h 318"/>
              <a:gd name="T28" fmla="*/ 2147483647 w 306"/>
              <a:gd name="T29" fmla="*/ 2147483647 h 318"/>
              <a:gd name="T30" fmla="*/ 2147483647 w 306"/>
              <a:gd name="T31" fmla="*/ 2147483647 h 318"/>
              <a:gd name="T32" fmla="*/ 2147483647 w 306"/>
              <a:gd name="T33" fmla="*/ 2147483647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4345" name="Freeform 17"/>
          <p:cNvSpPr>
            <a:spLocks/>
          </p:cNvSpPr>
          <p:nvPr/>
        </p:nvSpPr>
        <p:spPr bwMode="auto">
          <a:xfrm>
            <a:off x="2125663" y="4486275"/>
            <a:ext cx="330200" cy="650875"/>
          </a:xfrm>
          <a:custGeom>
            <a:avLst/>
            <a:gdLst>
              <a:gd name="T0" fmla="*/ 2147483647 w 830"/>
              <a:gd name="T1" fmla="*/ 2147483647 h 1642"/>
              <a:gd name="T2" fmla="*/ 2147483647 w 830"/>
              <a:gd name="T3" fmla="*/ 2147483647 h 1642"/>
              <a:gd name="T4" fmla="*/ 2147483647 w 830"/>
              <a:gd name="T5" fmla="*/ 2147483647 h 1642"/>
              <a:gd name="T6" fmla="*/ 2147483647 w 830"/>
              <a:gd name="T7" fmla="*/ 2147483647 h 1642"/>
              <a:gd name="T8" fmla="*/ 2147483647 w 830"/>
              <a:gd name="T9" fmla="*/ 2147483647 h 1642"/>
              <a:gd name="T10" fmla="*/ 2147483647 w 830"/>
              <a:gd name="T11" fmla="*/ 2147483647 h 1642"/>
              <a:gd name="T12" fmla="*/ 2147483647 w 830"/>
              <a:gd name="T13" fmla="*/ 2147483647 h 1642"/>
              <a:gd name="T14" fmla="*/ 2147483647 w 830"/>
              <a:gd name="T15" fmla="*/ 2147483647 h 1642"/>
              <a:gd name="T16" fmla="*/ 2147483647 w 830"/>
              <a:gd name="T17" fmla="*/ 2147483647 h 1642"/>
              <a:gd name="T18" fmla="*/ 2147483647 w 830"/>
              <a:gd name="T19" fmla="*/ 2147483647 h 1642"/>
              <a:gd name="T20" fmla="*/ 2147483647 w 830"/>
              <a:gd name="T21" fmla="*/ 2147483647 h 1642"/>
              <a:gd name="T22" fmla="*/ 2147483647 w 830"/>
              <a:gd name="T23" fmla="*/ 2147483647 h 1642"/>
              <a:gd name="T24" fmla="*/ 2147483647 w 830"/>
              <a:gd name="T25" fmla="*/ 2147483647 h 1642"/>
              <a:gd name="T26" fmla="*/ 2147483647 w 830"/>
              <a:gd name="T27" fmla="*/ 2147483647 h 1642"/>
              <a:gd name="T28" fmla="*/ 2147483647 w 830"/>
              <a:gd name="T29" fmla="*/ 2147483647 h 1642"/>
              <a:gd name="T30" fmla="*/ 2147483647 w 830"/>
              <a:gd name="T31" fmla="*/ 2147483647 h 1642"/>
              <a:gd name="T32" fmla="*/ 2147483647 w 830"/>
              <a:gd name="T33" fmla="*/ 2147483647 h 1642"/>
              <a:gd name="T34" fmla="*/ 2147483647 w 830"/>
              <a:gd name="T35" fmla="*/ 2147483647 h 1642"/>
              <a:gd name="T36" fmla="*/ 2147483647 w 830"/>
              <a:gd name="T37" fmla="*/ 2147483647 h 1642"/>
              <a:gd name="T38" fmla="*/ 2147483647 w 830"/>
              <a:gd name="T39" fmla="*/ 2147483647 h 1642"/>
              <a:gd name="T40" fmla="*/ 2147483647 w 830"/>
              <a:gd name="T41" fmla="*/ 2147483647 h 1642"/>
              <a:gd name="T42" fmla="*/ 2147483647 w 830"/>
              <a:gd name="T43" fmla="*/ 2147483647 h 1642"/>
              <a:gd name="T44" fmla="*/ 2147483647 w 830"/>
              <a:gd name="T45" fmla="*/ 2147483647 h 1642"/>
              <a:gd name="T46" fmla="*/ 2147483647 w 830"/>
              <a:gd name="T47" fmla="*/ 2147483647 h 1642"/>
              <a:gd name="T48" fmla="*/ 2147483647 w 830"/>
              <a:gd name="T49" fmla="*/ 2147483647 h 1642"/>
              <a:gd name="T50" fmla="*/ 2147483647 w 830"/>
              <a:gd name="T51" fmla="*/ 2147483647 h 1642"/>
              <a:gd name="T52" fmla="*/ 2147483647 w 830"/>
              <a:gd name="T53" fmla="*/ 2147483647 h 1642"/>
              <a:gd name="T54" fmla="*/ 2147483647 w 830"/>
              <a:gd name="T55" fmla="*/ 1993146924 h 1642"/>
              <a:gd name="T56" fmla="*/ 2147483647 w 830"/>
              <a:gd name="T57" fmla="*/ 249202279 h 1642"/>
              <a:gd name="T58" fmla="*/ 2147483647 w 830"/>
              <a:gd name="T59" fmla="*/ 0 h 1642"/>
              <a:gd name="T60" fmla="*/ 2147483647 w 830"/>
              <a:gd name="T61" fmla="*/ 871893837 h 1642"/>
              <a:gd name="T62" fmla="*/ 2147483647 w 830"/>
              <a:gd name="T63" fmla="*/ 2147483647 h 1642"/>
              <a:gd name="T64" fmla="*/ 188815919 w 830"/>
              <a:gd name="T65" fmla="*/ 2147483647 h 1642"/>
              <a:gd name="T66" fmla="*/ 0 w 830"/>
              <a:gd name="T67" fmla="*/ 2147483647 h 1642"/>
              <a:gd name="T68" fmla="*/ 251807337 w 830"/>
              <a:gd name="T69" fmla="*/ 2147483647 h 1642"/>
              <a:gd name="T70" fmla="*/ 692588533 w 830"/>
              <a:gd name="T71" fmla="*/ 2147483647 h 1642"/>
              <a:gd name="T72" fmla="*/ 1322185647 w 830"/>
              <a:gd name="T73" fmla="*/ 2147483647 h 1642"/>
              <a:gd name="T74" fmla="*/ 2147483647 w 830"/>
              <a:gd name="T75" fmla="*/ 2147483647 h 1642"/>
              <a:gd name="T76" fmla="*/ 2147483647 w 830"/>
              <a:gd name="T77" fmla="*/ 2147483647 h 1642"/>
              <a:gd name="T78" fmla="*/ 2147483647 w 830"/>
              <a:gd name="T79" fmla="*/ 2147483647 h 1642"/>
              <a:gd name="T80" fmla="*/ 2147483647 w 830"/>
              <a:gd name="T81" fmla="*/ 2147483647 h 1642"/>
              <a:gd name="T82" fmla="*/ 2147483647 w 830"/>
              <a:gd name="T83" fmla="*/ 2147483647 h 1642"/>
              <a:gd name="T84" fmla="*/ 2147483647 w 830"/>
              <a:gd name="T85" fmla="*/ 2147483647 h 1642"/>
              <a:gd name="T86" fmla="*/ 2147483647 w 830"/>
              <a:gd name="T87" fmla="*/ 2147483647 h 1642"/>
              <a:gd name="T88" fmla="*/ 2147483647 w 830"/>
              <a:gd name="T89" fmla="*/ 2147483647 h 1642"/>
              <a:gd name="T90" fmla="*/ 2147483647 w 830"/>
              <a:gd name="T91" fmla="*/ 2147483647 h 1642"/>
              <a:gd name="T92" fmla="*/ 2147483647 w 830"/>
              <a:gd name="T93" fmla="*/ 2147483647 h 1642"/>
              <a:gd name="T94" fmla="*/ 2147483647 w 830"/>
              <a:gd name="T95" fmla="*/ 2147483647 h 1642"/>
              <a:gd name="T96" fmla="*/ 2147483647 w 830"/>
              <a:gd name="T97" fmla="*/ 2147483647 h 1642"/>
              <a:gd name="T98" fmla="*/ 2147483647 w 830"/>
              <a:gd name="T99" fmla="*/ 2147483647 h 1642"/>
              <a:gd name="T100" fmla="*/ 2147483647 w 830"/>
              <a:gd name="T101" fmla="*/ 2147483647 h 1642"/>
              <a:gd name="T102" fmla="*/ 2147483647 w 830"/>
              <a:gd name="T103" fmla="*/ 2147483647 h 1642"/>
              <a:gd name="T104" fmla="*/ 2147483647 w 830"/>
              <a:gd name="T105" fmla="*/ 2147483647 h 1642"/>
              <a:gd name="T106" fmla="*/ 2147483647 w 830"/>
              <a:gd name="T107" fmla="*/ 2147483647 h 1642"/>
              <a:gd name="T108" fmla="*/ 2147483647 w 830"/>
              <a:gd name="T109" fmla="*/ 2147483647 h 1642"/>
              <a:gd name="T110" fmla="*/ 2147483647 w 830"/>
              <a:gd name="T111" fmla="*/ 2147483647 h 1642"/>
              <a:gd name="T112" fmla="*/ 2147483647 w 830"/>
              <a:gd name="T113" fmla="*/ 2147483647 h 1642"/>
              <a:gd name="T114" fmla="*/ 2147483647 w 830"/>
              <a:gd name="T115" fmla="*/ 2147483647 h 1642"/>
              <a:gd name="T116" fmla="*/ 2147483647 w 830"/>
              <a:gd name="T117" fmla="*/ 2147483647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4346" name="Freeform 18"/>
          <p:cNvSpPr>
            <a:spLocks/>
          </p:cNvSpPr>
          <p:nvPr/>
        </p:nvSpPr>
        <p:spPr bwMode="auto">
          <a:xfrm>
            <a:off x="2233613" y="4343400"/>
            <a:ext cx="120650" cy="125413"/>
          </a:xfrm>
          <a:custGeom>
            <a:avLst/>
            <a:gdLst>
              <a:gd name="T0" fmla="*/ 2147483647 w 307"/>
              <a:gd name="T1" fmla="*/ 2147483647 h 318"/>
              <a:gd name="T2" fmla="*/ 2147483647 w 307"/>
              <a:gd name="T3" fmla="*/ 2147483647 h 318"/>
              <a:gd name="T4" fmla="*/ 2147483647 w 307"/>
              <a:gd name="T5" fmla="*/ 2147483647 h 318"/>
              <a:gd name="T6" fmla="*/ 2147483647 w 307"/>
              <a:gd name="T7" fmla="*/ 736151830 h 318"/>
              <a:gd name="T8" fmla="*/ 2147483647 w 307"/>
              <a:gd name="T9" fmla="*/ 0 h 318"/>
              <a:gd name="T10" fmla="*/ 2147483647 w 307"/>
              <a:gd name="T11" fmla="*/ 736151830 h 318"/>
              <a:gd name="T12" fmla="*/ 2147483647 w 307"/>
              <a:gd name="T13" fmla="*/ 2147483647 h 318"/>
              <a:gd name="T14" fmla="*/ 789066720 w 307"/>
              <a:gd name="T15" fmla="*/ 2147483647 h 318"/>
              <a:gd name="T16" fmla="*/ 0 w 307"/>
              <a:gd name="T17" fmla="*/ 2147483647 h 318"/>
              <a:gd name="T18" fmla="*/ 789066720 w 307"/>
              <a:gd name="T19" fmla="*/ 2147483647 h 318"/>
              <a:gd name="T20" fmla="*/ 2147483647 w 307"/>
              <a:gd name="T21" fmla="*/ 2147483647 h 318"/>
              <a:gd name="T22" fmla="*/ 2147483647 w 307"/>
              <a:gd name="T23" fmla="*/ 2147483647 h 318"/>
              <a:gd name="T24" fmla="*/ 2147483647 w 307"/>
              <a:gd name="T25" fmla="*/ 2147483647 h 318"/>
              <a:gd name="T26" fmla="*/ 2147483647 w 307"/>
              <a:gd name="T27" fmla="*/ 2147483647 h 318"/>
              <a:gd name="T28" fmla="*/ 2147483647 w 307"/>
              <a:gd name="T29" fmla="*/ 2147483647 h 318"/>
              <a:gd name="T30" fmla="*/ 2147483647 w 307"/>
              <a:gd name="T31" fmla="*/ 2147483647 h 318"/>
              <a:gd name="T32" fmla="*/ 2147483647 w 307"/>
              <a:gd name="T33" fmla="*/ 2147483647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sp>
        <p:nvSpPr>
          <p:cNvPr id="14347" name="Rectangle 19"/>
          <p:cNvSpPr>
            <a:spLocks noGrp="1" noChangeArrowheads="1"/>
          </p:cNvSpPr>
          <p:nvPr>
            <p:ph type="title"/>
          </p:nvPr>
        </p:nvSpPr>
        <p:spPr/>
        <p:txBody>
          <a:bodyPr/>
          <a:lstStyle/>
          <a:p>
            <a:pPr algn="ctr" eaLnBrk="1" hangingPunct="1"/>
            <a:r>
              <a:rPr lang="fr-CH" b="1" dirty="0">
                <a:solidFill>
                  <a:schemeClr val="accent2"/>
                </a:solidFill>
              </a:rPr>
              <a:t>Proportion</a:t>
            </a:r>
            <a:endParaRPr lang="en-GB" b="1" dirty="0">
              <a:solidFill>
                <a:schemeClr val="accent2"/>
              </a:solidFill>
            </a:endParaRPr>
          </a:p>
        </p:txBody>
      </p:sp>
      <p:sp>
        <p:nvSpPr>
          <p:cNvPr id="14348" name="Rectangle 20"/>
          <p:cNvSpPr>
            <a:spLocks noChangeArrowheads="1"/>
          </p:cNvSpPr>
          <p:nvPr/>
        </p:nvSpPr>
        <p:spPr bwMode="auto">
          <a:xfrm>
            <a:off x="990600" y="1447800"/>
            <a:ext cx="7162800" cy="2574925"/>
          </a:xfrm>
          <a:prstGeom prst="rect">
            <a:avLst/>
          </a:prstGeom>
          <a:noFill/>
          <a:ln w="9525">
            <a:noFill/>
            <a:miter lim="800000"/>
            <a:headEnd/>
            <a:tailEnd/>
          </a:ln>
          <a:effectLst/>
        </p:spPr>
        <p:txBody>
          <a:bodyPr>
            <a:spAutoFit/>
          </a:bodyPr>
          <a:lstStyle/>
          <a:p>
            <a:pPr marL="387350" indent="-387350" eaLnBrk="0" hangingPunct="0">
              <a:spcAft>
                <a:spcPct val="20000"/>
              </a:spcAft>
              <a:buFontTx/>
              <a:buChar char="•"/>
            </a:pPr>
            <a:r>
              <a:rPr lang="en-US" sz="2400" b="1"/>
              <a:t>The quotient of 2 numbers</a:t>
            </a:r>
          </a:p>
          <a:p>
            <a:pPr marL="387350" indent="-387350" eaLnBrk="0" hangingPunct="0">
              <a:spcAft>
                <a:spcPct val="20000"/>
              </a:spcAft>
              <a:buFontTx/>
              <a:buChar char="•"/>
            </a:pPr>
            <a:r>
              <a:rPr lang="en-US" sz="2400" b="1"/>
              <a:t>Numerator </a:t>
            </a:r>
            <a:r>
              <a:rPr lang="en-US" sz="2400" b="1">
                <a:solidFill>
                  <a:srgbClr val="FF0000"/>
                </a:solidFill>
              </a:rPr>
              <a:t>NECESSARILY INCLUDED</a:t>
            </a:r>
            <a:r>
              <a:rPr lang="en-US" sz="2400" b="1"/>
              <a:t> </a:t>
            </a:r>
            <a:br>
              <a:rPr lang="en-US" sz="2400" b="1"/>
            </a:br>
            <a:r>
              <a:rPr lang="en-US" sz="2400" b="1"/>
              <a:t>in the denominator</a:t>
            </a:r>
          </a:p>
          <a:p>
            <a:pPr marL="387350" indent="-387350" eaLnBrk="0" hangingPunct="0">
              <a:spcAft>
                <a:spcPct val="20000"/>
              </a:spcAft>
              <a:buFontTx/>
              <a:buChar char="•"/>
            </a:pPr>
            <a:r>
              <a:rPr lang="en-US" sz="2400" b="1"/>
              <a:t>Quantities have to be of the same nature</a:t>
            </a:r>
          </a:p>
          <a:p>
            <a:pPr marL="387350" indent="-387350" eaLnBrk="0" hangingPunct="0">
              <a:spcAft>
                <a:spcPct val="20000"/>
              </a:spcAft>
              <a:buFontTx/>
              <a:buChar char="•"/>
            </a:pPr>
            <a:r>
              <a:rPr lang="en-US" sz="2400" b="1"/>
              <a:t>Proportion always ranges between 0 and 1   </a:t>
            </a:r>
          </a:p>
          <a:p>
            <a:pPr marL="387350" indent="-387350" eaLnBrk="0" hangingPunct="0">
              <a:spcAft>
                <a:spcPct val="20000"/>
              </a:spcAft>
              <a:buFontTx/>
              <a:buChar char="•"/>
            </a:pPr>
            <a:r>
              <a:rPr lang="en-US" sz="2400" b="1"/>
              <a:t>Percentage = proportion x 100</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235839"/>
            <a:ext cx="9113729" cy="672822"/>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62" name="Rectangle 2"/>
          <p:cNvSpPr>
            <a:spLocks noChangeArrowheads="1"/>
          </p:cNvSpPr>
          <p:nvPr/>
        </p:nvSpPr>
        <p:spPr bwMode="auto">
          <a:xfrm>
            <a:off x="2400300" y="3124200"/>
            <a:ext cx="86562" cy="461665"/>
          </a:xfrm>
          <a:prstGeom prst="rect">
            <a:avLst/>
          </a:prstGeom>
          <a:noFill/>
          <a:ln w="9525">
            <a:noFill/>
            <a:miter lim="800000"/>
            <a:headEnd/>
            <a:tailEnd/>
          </a:ln>
        </p:spPr>
        <p:txBody>
          <a:bodyPr wrap="none" lIns="0" tIns="0" rIns="0" bIns="0">
            <a:spAutoFit/>
          </a:bodyPr>
          <a:lstStyle/>
          <a:p>
            <a:pPr eaLnBrk="0" hangingPunct="0">
              <a:spcAft>
                <a:spcPts val="600"/>
              </a:spcAft>
            </a:pPr>
            <a:r>
              <a:rPr lang="en-US" sz="3000" b="1">
                <a:solidFill>
                  <a:srgbClr val="000000"/>
                </a:solidFill>
              </a:rPr>
              <a:t> </a:t>
            </a:r>
            <a:endParaRPr lang="en-US" sz="2400"/>
          </a:p>
        </p:txBody>
      </p:sp>
      <p:sp>
        <p:nvSpPr>
          <p:cNvPr id="15363" name="Rectangle 3"/>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fr-CH" sz="2800" b="1" dirty="0"/>
              <a:t>Proportion - </a:t>
            </a:r>
            <a:r>
              <a:rPr lang="fr-CH" sz="2800" b="1" dirty="0" err="1"/>
              <a:t>Example</a:t>
            </a:r>
            <a:endParaRPr lang="en-GB" sz="2800" b="1" dirty="0"/>
          </a:p>
        </p:txBody>
      </p:sp>
      <p:sp>
        <p:nvSpPr>
          <p:cNvPr id="15364" name="Rectangle 4"/>
          <p:cNvSpPr>
            <a:spLocks noGrp="1" noChangeArrowheads="1"/>
          </p:cNvSpPr>
          <p:nvPr>
            <p:ph idx="1"/>
          </p:nvPr>
        </p:nvSpPr>
        <p:spPr>
          <a:xfrm>
            <a:off x="4536886" y="802638"/>
            <a:ext cx="4056522" cy="5252722"/>
          </a:xfrm>
        </p:spPr>
        <p:txBody>
          <a:bodyPr anchor="ctr">
            <a:normAutofit/>
          </a:bodyPr>
          <a:lstStyle/>
          <a:p>
            <a:pPr eaLnBrk="1" hangingPunct="1">
              <a:buFontTx/>
              <a:buNone/>
            </a:pPr>
            <a:r>
              <a:rPr lang="en-US">
                <a:solidFill>
                  <a:schemeClr val="bg1"/>
                </a:solidFill>
                <a:cs typeface="Arial" pitchFamily="34" charset="0"/>
              </a:rPr>
              <a:t>AIDS cases:</a:t>
            </a:r>
          </a:p>
          <a:p>
            <a:pPr eaLnBrk="1" hangingPunct="1">
              <a:buFontTx/>
              <a:buNone/>
            </a:pPr>
            <a:r>
              <a:rPr lang="en-US">
                <a:solidFill>
                  <a:schemeClr val="bg1"/>
                </a:solidFill>
                <a:cs typeface="Arial" pitchFamily="34" charset="0"/>
              </a:rPr>
              <a:t>	4000 male cases</a:t>
            </a:r>
          </a:p>
          <a:p>
            <a:pPr eaLnBrk="1" hangingPunct="1">
              <a:buFontTx/>
              <a:buNone/>
            </a:pPr>
            <a:r>
              <a:rPr lang="en-US">
                <a:solidFill>
                  <a:schemeClr val="bg1"/>
                </a:solidFill>
                <a:cs typeface="Arial" pitchFamily="34" charset="0"/>
              </a:rPr>
              <a:t>	2000 female cases</a:t>
            </a:r>
          </a:p>
          <a:p>
            <a:pPr eaLnBrk="1" hangingPunct="1">
              <a:buFontTx/>
              <a:buNone/>
            </a:pPr>
            <a:r>
              <a:rPr lang="en-US">
                <a:solidFill>
                  <a:schemeClr val="bg1"/>
                </a:solidFill>
                <a:cs typeface="Arial" pitchFamily="34" charset="0"/>
              </a:rPr>
              <a:t> </a:t>
            </a:r>
          </a:p>
          <a:p>
            <a:pPr eaLnBrk="1" hangingPunct="1">
              <a:buFontTx/>
              <a:buNone/>
            </a:pPr>
            <a:r>
              <a:rPr lang="en-US">
                <a:solidFill>
                  <a:schemeClr val="bg1"/>
                </a:solidFill>
                <a:cs typeface="Arial" pitchFamily="34" charset="0"/>
              </a:rPr>
              <a:t>Q:	What is the proportion of male cases among all cases?  Female cases among all cases?</a:t>
            </a:r>
          </a:p>
          <a:p>
            <a:pPr eaLnBrk="1" hangingPunct="1"/>
            <a:endParaRPr lang="fr-CH">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86"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b="1"/>
              <a:t>Example</a:t>
            </a:r>
          </a:p>
        </p:txBody>
      </p:sp>
      <p:sp>
        <p:nvSpPr>
          <p:cNvPr id="16387" name="Rectangle 3"/>
          <p:cNvSpPr>
            <a:spLocks noGrp="1" noChangeArrowheads="1"/>
          </p:cNvSpPr>
          <p:nvPr>
            <p:ph idx="1"/>
          </p:nvPr>
        </p:nvSpPr>
        <p:spPr>
          <a:xfrm>
            <a:off x="4536886" y="802638"/>
            <a:ext cx="4056522" cy="5252722"/>
          </a:xfrm>
        </p:spPr>
        <p:txBody>
          <a:bodyPr anchor="ctr">
            <a:normAutofit/>
          </a:bodyPr>
          <a:lstStyle/>
          <a:p>
            <a:pPr eaLnBrk="1" hangingPunct="1">
              <a:buFontTx/>
              <a:buNone/>
            </a:pPr>
            <a:r>
              <a:rPr lang="en-US" u="sng">
                <a:solidFill>
                  <a:schemeClr val="bg1"/>
                </a:solidFill>
                <a:cs typeface="Arial" pitchFamily="34" charset="0"/>
              </a:rPr>
              <a:t>The Proportion HIV-positive</a:t>
            </a:r>
            <a:endParaRPr lang="en-US">
              <a:solidFill>
                <a:schemeClr val="bg1"/>
              </a:solidFill>
              <a:cs typeface="Arial" pitchFamily="34" charset="0"/>
            </a:endParaRPr>
          </a:p>
          <a:p>
            <a:pPr eaLnBrk="1" hangingPunct="1">
              <a:buFontTx/>
              <a:buNone/>
            </a:pPr>
            <a:r>
              <a:rPr lang="en-US">
                <a:solidFill>
                  <a:schemeClr val="bg1"/>
                </a:solidFill>
                <a:cs typeface="Arial" pitchFamily="34" charset="0"/>
              </a:rPr>
              <a:t>Among 500 persons tested last week for HIV in city A, 50 were HIV‑positive: 32 men and 18 women.</a:t>
            </a:r>
          </a:p>
          <a:p>
            <a:pPr eaLnBrk="1" hangingPunct="1">
              <a:buFontTx/>
              <a:buNone/>
            </a:pPr>
            <a:r>
              <a:rPr lang="en-US">
                <a:solidFill>
                  <a:schemeClr val="bg1"/>
                </a:solidFill>
                <a:cs typeface="Arial" pitchFamily="34" charset="0"/>
              </a:rPr>
              <a:t> </a:t>
            </a:r>
          </a:p>
          <a:p>
            <a:pPr eaLnBrk="1" hangingPunct="1">
              <a:buFontTx/>
              <a:buNone/>
            </a:pPr>
            <a:r>
              <a:rPr lang="en-US">
                <a:solidFill>
                  <a:schemeClr val="bg1"/>
                </a:solidFill>
                <a:cs typeface="Arial" pitchFamily="34" charset="0"/>
              </a:rPr>
              <a:t>Q:	What is the proportion of persons who are HIV‑positive?</a:t>
            </a:r>
          </a:p>
          <a:p>
            <a:pPr eaLnBrk="1" hangingPunct="1">
              <a:buFontTx/>
              <a:buNone/>
            </a:pPr>
            <a:r>
              <a:rPr lang="en-US">
                <a:solidFill>
                  <a:schemeClr val="bg1"/>
                </a:solidFill>
                <a:cs typeface="Arial" pitchFamily="34" charset="0"/>
              </a:rPr>
              <a:t> </a:t>
            </a:r>
          </a:p>
          <a:p>
            <a:pPr eaLnBrk="1" hangingPunct="1">
              <a:buFontTx/>
              <a:buNone/>
            </a:pPr>
            <a:r>
              <a:rPr lang="en-US">
                <a:solidFill>
                  <a:schemeClr val="bg1"/>
                </a:solidFill>
                <a:cs typeface="Arial" pitchFamily="34" charset="0"/>
              </a:rPr>
              <a:t>Q:	What proportion of the HIV‑positives are male?</a:t>
            </a:r>
          </a:p>
          <a:p>
            <a:pPr eaLnBrk="1" hangingPunct="1"/>
            <a:endParaRPr lang="en-US">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066800" y="1676400"/>
            <a:ext cx="7620000" cy="3706812"/>
            <a:chOff x="713" y="515"/>
            <a:chExt cx="4396" cy="2665"/>
          </a:xfrm>
        </p:grpSpPr>
        <p:sp>
          <p:nvSpPr>
            <p:cNvPr id="17412" name="Rectangle 3"/>
            <p:cNvSpPr>
              <a:spLocks noChangeArrowheads="1"/>
            </p:cNvSpPr>
            <p:nvPr/>
          </p:nvSpPr>
          <p:spPr bwMode="auto">
            <a:xfrm>
              <a:off x="713" y="515"/>
              <a:ext cx="1232" cy="450"/>
            </a:xfrm>
            <a:prstGeom prst="rect">
              <a:avLst/>
            </a:prstGeom>
            <a:noFill/>
            <a:ln w="9525">
              <a:noFill/>
              <a:miter lim="800000"/>
              <a:headEnd/>
              <a:tailEnd/>
            </a:ln>
          </p:spPr>
          <p:txBody>
            <a:bodyPr wrap="none" lIns="0" tIns="0" rIns="0" bIns="0">
              <a:spAutoFit/>
            </a:bodyPr>
            <a:lstStyle/>
            <a:p>
              <a:pPr eaLnBrk="0" hangingPunct="0"/>
              <a:r>
                <a:rPr lang="en-GB" altLang="ja-JP" sz="2800" b="1" dirty="0">
                  <a:ea typeface="ＭＳ Ｐゴシック" pitchFamily="50" charset="-128"/>
                </a:rPr>
                <a:t>Population</a:t>
              </a:r>
              <a:r>
                <a:rPr lang="en-GB" altLang="ja-JP" sz="4100" b="1" dirty="0">
                  <a:solidFill>
                    <a:schemeClr val="accent2"/>
                  </a:solidFill>
                  <a:ea typeface="ＭＳ Ｐゴシック" pitchFamily="50" charset="-128"/>
                </a:rPr>
                <a:t> </a:t>
              </a:r>
              <a:endParaRPr lang="en-GB" altLang="ja-JP" sz="2400" dirty="0">
                <a:ea typeface="ＭＳ Ｐゴシック" pitchFamily="50" charset="-128"/>
              </a:endParaRPr>
            </a:p>
          </p:txBody>
        </p:sp>
        <p:sp>
          <p:nvSpPr>
            <p:cNvPr id="17413" name="Rectangle 4"/>
            <p:cNvSpPr>
              <a:spLocks noChangeArrowheads="1"/>
            </p:cNvSpPr>
            <p:nvPr/>
          </p:nvSpPr>
          <p:spPr bwMode="auto">
            <a:xfrm>
              <a:off x="713" y="889"/>
              <a:ext cx="126" cy="318"/>
            </a:xfrm>
            <a:prstGeom prst="rect">
              <a:avLst/>
            </a:prstGeom>
            <a:noFill/>
            <a:ln w="9525">
              <a:noFill/>
              <a:miter lim="800000"/>
              <a:headEnd/>
              <a:tailEnd/>
            </a:ln>
          </p:spPr>
          <p:txBody>
            <a:bodyPr wrap="none" lIns="0" tIns="0" rIns="0" bIns="0">
              <a:spAutoFit/>
            </a:bodyPr>
            <a:lstStyle/>
            <a:p>
              <a:pPr eaLnBrk="0" hangingPunct="0"/>
              <a:r>
                <a:rPr lang="ja-JP" altLang="en-GB" sz="2900" b="1">
                  <a:solidFill>
                    <a:srgbClr val="000080"/>
                  </a:solidFill>
                  <a:ea typeface="ＭＳ Ｐゴシック" pitchFamily="50" charset="-128"/>
                </a:rPr>
                <a:t>  </a:t>
              </a:r>
              <a:endParaRPr lang="ja-JP" altLang="en-GB" sz="2400">
                <a:ea typeface="ＭＳ Ｐゴシック" pitchFamily="50" charset="-128"/>
              </a:endParaRPr>
            </a:p>
          </p:txBody>
        </p:sp>
        <p:sp>
          <p:nvSpPr>
            <p:cNvPr id="17414" name="Rectangle 5"/>
            <p:cNvSpPr>
              <a:spLocks noChangeArrowheads="1"/>
            </p:cNvSpPr>
            <p:nvPr/>
          </p:nvSpPr>
          <p:spPr bwMode="auto">
            <a:xfrm>
              <a:off x="1275" y="889"/>
              <a:ext cx="1360" cy="318"/>
            </a:xfrm>
            <a:prstGeom prst="rect">
              <a:avLst/>
            </a:prstGeom>
            <a:noFill/>
            <a:ln w="9525">
              <a:noFill/>
              <a:miter lim="800000"/>
              <a:headEnd/>
              <a:tailEnd/>
            </a:ln>
          </p:spPr>
          <p:txBody>
            <a:bodyPr wrap="none" lIns="0" tIns="0" rIns="0" bIns="0">
              <a:spAutoFit/>
            </a:bodyPr>
            <a:lstStyle/>
            <a:p>
              <a:pPr eaLnBrk="0" hangingPunct="0"/>
              <a:r>
                <a:rPr lang="ja-JP" altLang="en-GB" sz="2900" b="1">
                  <a:ea typeface="ＭＳ Ｐゴシック" pitchFamily="50" charset="-128"/>
                </a:rPr>
                <a:t>3500 </a:t>
              </a:r>
              <a:r>
                <a:rPr lang="en-GB" altLang="ja-JP" sz="2900" b="1">
                  <a:ea typeface="ＭＳ Ｐゴシック" pitchFamily="50" charset="-128"/>
                </a:rPr>
                <a:t>women</a:t>
              </a:r>
              <a:endParaRPr lang="en-GB" altLang="ja-JP" sz="2400">
                <a:ea typeface="ＭＳ Ｐゴシック" pitchFamily="50" charset="-128"/>
              </a:endParaRPr>
            </a:p>
          </p:txBody>
        </p:sp>
        <p:sp>
          <p:nvSpPr>
            <p:cNvPr id="17415" name="Rectangle 6"/>
            <p:cNvSpPr>
              <a:spLocks noChangeArrowheads="1"/>
            </p:cNvSpPr>
            <p:nvPr/>
          </p:nvSpPr>
          <p:spPr bwMode="auto">
            <a:xfrm>
              <a:off x="713" y="1173"/>
              <a:ext cx="126" cy="317"/>
            </a:xfrm>
            <a:prstGeom prst="rect">
              <a:avLst/>
            </a:prstGeom>
            <a:noFill/>
            <a:ln w="9525">
              <a:noFill/>
              <a:miter lim="800000"/>
              <a:headEnd/>
              <a:tailEnd/>
            </a:ln>
          </p:spPr>
          <p:txBody>
            <a:bodyPr wrap="none" lIns="0" tIns="0" rIns="0" bIns="0">
              <a:spAutoFit/>
            </a:bodyPr>
            <a:lstStyle/>
            <a:p>
              <a:pPr eaLnBrk="0" hangingPunct="0"/>
              <a:r>
                <a:rPr lang="ja-JP" altLang="en-GB" sz="2900" b="1">
                  <a:solidFill>
                    <a:srgbClr val="000080"/>
                  </a:solidFill>
                  <a:ea typeface="ＭＳ Ｐゴシック" pitchFamily="50" charset="-128"/>
                </a:rPr>
                <a:t>  </a:t>
              </a:r>
              <a:endParaRPr lang="ja-JP" altLang="en-GB" sz="2400">
                <a:ea typeface="ＭＳ Ｐゴシック" pitchFamily="50" charset="-128"/>
              </a:endParaRPr>
            </a:p>
          </p:txBody>
        </p:sp>
        <p:sp>
          <p:nvSpPr>
            <p:cNvPr id="17416" name="Rectangle 7"/>
            <p:cNvSpPr>
              <a:spLocks noChangeArrowheads="1"/>
            </p:cNvSpPr>
            <p:nvPr/>
          </p:nvSpPr>
          <p:spPr bwMode="auto">
            <a:xfrm>
              <a:off x="1275" y="1173"/>
              <a:ext cx="1052" cy="321"/>
            </a:xfrm>
            <a:prstGeom prst="rect">
              <a:avLst/>
            </a:prstGeom>
            <a:noFill/>
            <a:ln w="9525">
              <a:noFill/>
              <a:miter lim="800000"/>
              <a:headEnd/>
              <a:tailEnd/>
            </a:ln>
          </p:spPr>
          <p:txBody>
            <a:bodyPr wrap="none" lIns="0" tIns="0" rIns="0" bIns="0">
              <a:spAutoFit/>
            </a:bodyPr>
            <a:lstStyle/>
            <a:p>
              <a:pPr eaLnBrk="0" hangingPunct="0"/>
              <a:r>
                <a:rPr lang="ja-JP" altLang="en-GB" sz="2900" b="1">
                  <a:ea typeface="ＭＳ Ｐゴシック" pitchFamily="50" charset="-128"/>
                </a:rPr>
                <a:t>6500 </a:t>
              </a:r>
              <a:r>
                <a:rPr lang="en-GB" altLang="ja-JP" sz="2900" b="1">
                  <a:ea typeface="ＭＳ Ｐゴシック" pitchFamily="50" charset="-128"/>
                </a:rPr>
                <a:t>men</a:t>
              </a:r>
              <a:endParaRPr lang="en-GB" altLang="ja-JP" sz="2400">
                <a:ea typeface="ＭＳ Ｐゴシック" pitchFamily="50" charset="-128"/>
              </a:endParaRPr>
            </a:p>
          </p:txBody>
        </p:sp>
        <p:sp>
          <p:nvSpPr>
            <p:cNvPr id="17417" name="Rectangle 8"/>
            <p:cNvSpPr>
              <a:spLocks noChangeArrowheads="1"/>
            </p:cNvSpPr>
            <p:nvPr/>
          </p:nvSpPr>
          <p:spPr bwMode="auto">
            <a:xfrm>
              <a:off x="713" y="1734"/>
              <a:ext cx="2065" cy="321"/>
            </a:xfrm>
            <a:prstGeom prst="rect">
              <a:avLst/>
            </a:prstGeom>
            <a:noFill/>
            <a:ln w="9525">
              <a:noFill/>
              <a:miter lim="800000"/>
              <a:headEnd/>
              <a:tailEnd/>
            </a:ln>
          </p:spPr>
          <p:txBody>
            <a:bodyPr wrap="none" lIns="0" tIns="0" rIns="0" bIns="0">
              <a:spAutoFit/>
            </a:bodyPr>
            <a:lstStyle/>
            <a:p>
              <a:pPr eaLnBrk="0" hangingPunct="0"/>
              <a:r>
                <a:rPr lang="en-GB" altLang="ja-JP" sz="2900" b="1" dirty="0">
                  <a:ea typeface="ＭＳ Ｐゴシック" pitchFamily="50" charset="-128"/>
                </a:rPr>
                <a:t>Proportion of men </a:t>
              </a:r>
              <a:endParaRPr lang="en-GB" altLang="ja-JP" sz="2400" dirty="0">
                <a:ea typeface="ＭＳ Ｐゴシック" pitchFamily="50" charset="-128"/>
              </a:endParaRPr>
            </a:p>
          </p:txBody>
        </p:sp>
        <p:sp>
          <p:nvSpPr>
            <p:cNvPr id="17418" name="Rectangle 9"/>
            <p:cNvSpPr>
              <a:spLocks noChangeArrowheads="1"/>
            </p:cNvSpPr>
            <p:nvPr/>
          </p:nvSpPr>
          <p:spPr bwMode="auto">
            <a:xfrm>
              <a:off x="713" y="2015"/>
              <a:ext cx="3941" cy="321"/>
            </a:xfrm>
            <a:prstGeom prst="rect">
              <a:avLst/>
            </a:prstGeom>
            <a:noFill/>
            <a:ln w="9525">
              <a:noFill/>
              <a:miter lim="800000"/>
              <a:headEnd/>
              <a:tailEnd/>
            </a:ln>
          </p:spPr>
          <p:txBody>
            <a:bodyPr wrap="none" lIns="0" tIns="0" rIns="0" bIns="0">
              <a:spAutoFit/>
            </a:bodyPr>
            <a:lstStyle/>
            <a:p>
              <a:pPr eaLnBrk="0" hangingPunct="0"/>
              <a:r>
                <a:rPr lang="ja-JP" altLang="en-GB" sz="2900" b="1">
                  <a:ea typeface="ＭＳ Ｐゴシック" pitchFamily="50" charset="-128"/>
                </a:rPr>
                <a:t>= 6500 / (3500 + 6500) = 0.65 </a:t>
              </a:r>
              <a:r>
                <a:rPr lang="en-GB" altLang="ja-JP" sz="2900" b="1">
                  <a:ea typeface="ＭＳ Ｐゴシック" pitchFamily="50" charset="-128"/>
                </a:rPr>
                <a:t>or 65 %</a:t>
              </a:r>
              <a:endParaRPr lang="en-GB" altLang="ja-JP" sz="2400">
                <a:ea typeface="ＭＳ Ｐゴシック" pitchFamily="50" charset="-128"/>
              </a:endParaRPr>
            </a:p>
          </p:txBody>
        </p:sp>
        <p:sp>
          <p:nvSpPr>
            <p:cNvPr id="17419" name="Rectangle 10"/>
            <p:cNvSpPr>
              <a:spLocks noChangeArrowheads="1"/>
            </p:cNvSpPr>
            <p:nvPr/>
          </p:nvSpPr>
          <p:spPr bwMode="auto">
            <a:xfrm>
              <a:off x="713" y="2577"/>
              <a:ext cx="2153" cy="321"/>
            </a:xfrm>
            <a:prstGeom prst="rect">
              <a:avLst/>
            </a:prstGeom>
            <a:noFill/>
            <a:ln w="9525">
              <a:noFill/>
              <a:miter lim="800000"/>
              <a:headEnd/>
              <a:tailEnd/>
            </a:ln>
          </p:spPr>
          <p:txBody>
            <a:bodyPr wrap="none" lIns="0" tIns="0" rIns="0" bIns="0">
              <a:spAutoFit/>
            </a:bodyPr>
            <a:lstStyle/>
            <a:p>
              <a:pPr eaLnBrk="0" hangingPunct="0"/>
              <a:r>
                <a:rPr lang="en-GB" altLang="ja-JP" sz="2900" b="1">
                  <a:ea typeface="ＭＳ Ｐゴシック" pitchFamily="50" charset="-128"/>
                </a:rPr>
                <a:t>Male to female ratio</a:t>
              </a:r>
              <a:endParaRPr lang="en-GB" altLang="ja-JP" sz="2400">
                <a:ea typeface="ＭＳ Ｐゴシック" pitchFamily="50" charset="-128"/>
              </a:endParaRPr>
            </a:p>
          </p:txBody>
        </p:sp>
        <p:sp>
          <p:nvSpPr>
            <p:cNvPr id="17420" name="Rectangle 11"/>
            <p:cNvSpPr>
              <a:spLocks noChangeArrowheads="1"/>
            </p:cNvSpPr>
            <p:nvPr/>
          </p:nvSpPr>
          <p:spPr bwMode="auto">
            <a:xfrm>
              <a:off x="2902" y="2577"/>
              <a:ext cx="2191" cy="321"/>
            </a:xfrm>
            <a:prstGeom prst="rect">
              <a:avLst/>
            </a:prstGeom>
            <a:noFill/>
            <a:ln w="9525">
              <a:noFill/>
              <a:miter lim="800000"/>
              <a:headEnd/>
              <a:tailEnd/>
            </a:ln>
          </p:spPr>
          <p:txBody>
            <a:bodyPr wrap="none" lIns="0" tIns="0" rIns="0" bIns="0">
              <a:spAutoFit/>
            </a:bodyPr>
            <a:lstStyle/>
            <a:p>
              <a:pPr eaLnBrk="0" hangingPunct="0"/>
              <a:r>
                <a:rPr lang="ja-JP" altLang="en-GB" sz="2900" b="1">
                  <a:solidFill>
                    <a:srgbClr val="000080"/>
                  </a:solidFill>
                  <a:ea typeface="ＭＳ Ｐゴシック" pitchFamily="50" charset="-128"/>
                </a:rPr>
                <a:t> </a:t>
              </a:r>
              <a:r>
                <a:rPr lang="ja-JP" altLang="en-GB" sz="2900" b="1">
                  <a:ea typeface="ＭＳ Ｐゴシック" pitchFamily="50" charset="-128"/>
                </a:rPr>
                <a:t>= 6500 / 3500 = 1.86</a:t>
              </a:r>
              <a:endParaRPr lang="ja-JP" altLang="en-GB" sz="2400">
                <a:ea typeface="ＭＳ Ｐゴシック" pitchFamily="50" charset="-128"/>
              </a:endParaRPr>
            </a:p>
          </p:txBody>
        </p:sp>
        <p:sp>
          <p:nvSpPr>
            <p:cNvPr id="17421" name="Rectangle 12"/>
            <p:cNvSpPr>
              <a:spLocks noChangeArrowheads="1"/>
            </p:cNvSpPr>
            <p:nvPr/>
          </p:nvSpPr>
          <p:spPr bwMode="auto">
            <a:xfrm>
              <a:off x="713" y="2859"/>
              <a:ext cx="2240" cy="321"/>
            </a:xfrm>
            <a:prstGeom prst="rect">
              <a:avLst/>
            </a:prstGeom>
            <a:noFill/>
            <a:ln w="9525">
              <a:noFill/>
              <a:miter lim="800000"/>
              <a:headEnd/>
              <a:tailEnd/>
            </a:ln>
          </p:spPr>
          <p:txBody>
            <a:bodyPr lIns="0" tIns="0" rIns="0" bIns="0">
              <a:spAutoFit/>
            </a:bodyPr>
            <a:lstStyle/>
            <a:p>
              <a:pPr eaLnBrk="0" hangingPunct="0"/>
              <a:r>
                <a:rPr lang="en-GB" altLang="ja-JP" sz="2900" b="1" dirty="0">
                  <a:ea typeface="ＭＳ Ｐゴシック" pitchFamily="50" charset="-128"/>
                </a:rPr>
                <a:t>Female to male ratio</a:t>
              </a:r>
              <a:endParaRPr lang="en-GB" altLang="ja-JP" sz="2400" dirty="0">
                <a:ea typeface="ＭＳ Ｐゴシック" pitchFamily="50" charset="-128"/>
              </a:endParaRPr>
            </a:p>
          </p:txBody>
        </p:sp>
        <p:sp>
          <p:nvSpPr>
            <p:cNvPr id="17422" name="Rectangle 13"/>
            <p:cNvSpPr>
              <a:spLocks noChangeArrowheads="1"/>
            </p:cNvSpPr>
            <p:nvPr/>
          </p:nvSpPr>
          <p:spPr bwMode="auto">
            <a:xfrm>
              <a:off x="2981" y="2859"/>
              <a:ext cx="2128" cy="321"/>
            </a:xfrm>
            <a:prstGeom prst="rect">
              <a:avLst/>
            </a:prstGeom>
            <a:noFill/>
            <a:ln w="9525">
              <a:noFill/>
              <a:miter lim="800000"/>
              <a:headEnd/>
              <a:tailEnd/>
            </a:ln>
          </p:spPr>
          <p:txBody>
            <a:bodyPr wrap="none" lIns="0" tIns="0" rIns="0" bIns="0">
              <a:spAutoFit/>
            </a:bodyPr>
            <a:lstStyle/>
            <a:p>
              <a:pPr eaLnBrk="0" hangingPunct="0"/>
              <a:r>
                <a:rPr lang="ja-JP" altLang="en-GB" sz="2900" b="1">
                  <a:solidFill>
                    <a:srgbClr val="000080"/>
                  </a:solidFill>
                  <a:ea typeface="ＭＳ Ｐゴシック" pitchFamily="50" charset="-128"/>
                </a:rPr>
                <a:t> </a:t>
              </a:r>
              <a:r>
                <a:rPr lang="ja-JP" altLang="en-GB" sz="2900" b="1">
                  <a:ea typeface="ＭＳ Ｐゴシック" pitchFamily="50" charset="-128"/>
                </a:rPr>
                <a:t>= 3500/6500 =  0.54</a:t>
              </a:r>
              <a:endParaRPr lang="ja-JP" altLang="en-GB" sz="2400">
                <a:ea typeface="ＭＳ Ｐゴシック" pitchFamily="50" charset="-128"/>
              </a:endParaRPr>
            </a:p>
          </p:txBody>
        </p:sp>
      </p:grpSp>
      <p:sp>
        <p:nvSpPr>
          <p:cNvPr id="89102" name="Text Box 14"/>
          <p:cNvSpPr txBox="1">
            <a:spLocks noChangeArrowheads="1"/>
          </p:cNvSpPr>
          <p:nvPr/>
        </p:nvSpPr>
        <p:spPr bwMode="auto">
          <a:xfrm>
            <a:off x="3276600" y="260350"/>
            <a:ext cx="3167063" cy="769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4400" b="1" dirty="0">
                <a:solidFill>
                  <a:schemeClr val="accent2"/>
                </a:solidFill>
                <a:latin typeface="+mj-lt"/>
              </a:rPr>
              <a:t>Example</a:t>
            </a:r>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533400" y="4191000"/>
            <a:ext cx="80010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000080"/>
                </a:solidFill>
              </a:rPr>
              <a:t> </a:t>
            </a:r>
          </a:p>
        </p:txBody>
      </p:sp>
      <p:sp>
        <p:nvSpPr>
          <p:cNvPr id="18435" name="Rectangle 3"/>
          <p:cNvSpPr>
            <a:spLocks noGrp="1" noChangeArrowheads="1"/>
          </p:cNvSpPr>
          <p:nvPr>
            <p:ph type="title"/>
          </p:nvPr>
        </p:nvSpPr>
        <p:spPr>
          <a:xfrm>
            <a:off x="2057400" y="0"/>
            <a:ext cx="6781800" cy="1052513"/>
          </a:xfrm>
        </p:spPr>
        <p:txBody>
          <a:bodyPr>
            <a:normAutofit/>
          </a:bodyPr>
          <a:lstStyle/>
          <a:p>
            <a:pPr algn="ctr" eaLnBrk="1" hangingPunct="1"/>
            <a:br>
              <a:rPr lang="fr-CH" dirty="0"/>
            </a:br>
            <a:r>
              <a:rPr lang="fr-CH" dirty="0"/>
              <a:t>  </a:t>
            </a:r>
            <a:r>
              <a:rPr lang="fr-CH" b="1" dirty="0">
                <a:solidFill>
                  <a:schemeClr val="accent2"/>
                </a:solidFill>
              </a:rPr>
              <a:t>Rate</a:t>
            </a:r>
            <a:endParaRPr lang="en-GB" b="1" dirty="0">
              <a:solidFill>
                <a:schemeClr val="accent2"/>
              </a:solidFill>
            </a:endParaRPr>
          </a:p>
        </p:txBody>
      </p:sp>
      <p:sp>
        <p:nvSpPr>
          <p:cNvPr id="112644" name="Rectangle 4"/>
          <p:cNvSpPr>
            <a:spLocks noChangeArrowheads="1"/>
          </p:cNvSpPr>
          <p:nvPr/>
        </p:nvSpPr>
        <p:spPr bwMode="auto">
          <a:xfrm>
            <a:off x="1066800" y="1219200"/>
            <a:ext cx="7162800" cy="1243417"/>
          </a:xfrm>
          <a:prstGeom prst="rect">
            <a:avLst/>
          </a:prstGeom>
          <a:noFill/>
          <a:ln w="9525">
            <a:noFill/>
            <a:miter lim="800000"/>
            <a:headEnd/>
            <a:tailEnd/>
          </a:ln>
          <a:effectLst/>
        </p:spPr>
        <p:txBody>
          <a:bodyPr wrap="square">
            <a:spAutoFit/>
          </a:bodyPr>
          <a:lstStyle/>
          <a:p>
            <a:pPr marL="387350" indent="-387350" eaLnBrk="0" hangingPunct="0">
              <a:spcAft>
                <a:spcPct val="20000"/>
              </a:spcAft>
              <a:buFontTx/>
              <a:buChar char="•"/>
            </a:pPr>
            <a:r>
              <a:rPr lang="en-US" sz="2200" b="1" dirty="0"/>
              <a:t>The quotient of 2 numbers</a:t>
            </a:r>
          </a:p>
          <a:p>
            <a:pPr marL="387350" indent="-387350" eaLnBrk="0" hangingPunct="0">
              <a:spcAft>
                <a:spcPct val="20000"/>
              </a:spcAft>
              <a:buFontTx/>
              <a:buChar char="•"/>
            </a:pPr>
            <a:r>
              <a:rPr lang="en-US" sz="2200" b="1" dirty="0"/>
              <a:t>Speed of occurrence of an event over time</a:t>
            </a:r>
          </a:p>
          <a:p>
            <a:pPr marL="387350" indent="-387350" eaLnBrk="0" hangingPunct="0">
              <a:spcAft>
                <a:spcPct val="20000"/>
              </a:spcAft>
            </a:pPr>
            <a:endParaRPr lang="en-US" sz="2200" b="1" dirty="0"/>
          </a:p>
        </p:txBody>
      </p:sp>
      <p:grpSp>
        <p:nvGrpSpPr>
          <p:cNvPr id="2" name="Group 5"/>
          <p:cNvGrpSpPr>
            <a:grpSpLocks/>
          </p:cNvGrpSpPr>
          <p:nvPr/>
        </p:nvGrpSpPr>
        <p:grpSpPr bwMode="auto">
          <a:xfrm>
            <a:off x="990600" y="2286000"/>
            <a:ext cx="7924800" cy="3352800"/>
            <a:chOff x="336" y="1392"/>
            <a:chExt cx="4992" cy="2112"/>
          </a:xfrm>
        </p:grpSpPr>
        <p:grpSp>
          <p:nvGrpSpPr>
            <p:cNvPr id="3" name="Group 6"/>
            <p:cNvGrpSpPr>
              <a:grpSpLocks/>
            </p:cNvGrpSpPr>
            <p:nvPr/>
          </p:nvGrpSpPr>
          <p:grpSpPr bwMode="auto">
            <a:xfrm>
              <a:off x="576" y="2928"/>
              <a:ext cx="2928" cy="576"/>
              <a:chOff x="576" y="2928"/>
              <a:chExt cx="2928" cy="576"/>
            </a:xfrm>
          </p:grpSpPr>
          <p:sp>
            <p:nvSpPr>
              <p:cNvPr id="18440" name="Line 7"/>
              <p:cNvSpPr>
                <a:spLocks noChangeShapeType="1"/>
              </p:cNvSpPr>
              <p:nvPr/>
            </p:nvSpPr>
            <p:spPr bwMode="auto">
              <a:xfrm>
                <a:off x="576" y="3504"/>
                <a:ext cx="2928" cy="0"/>
              </a:xfrm>
              <a:prstGeom prst="line">
                <a:avLst/>
              </a:prstGeom>
              <a:noFill/>
              <a:ln w="50800">
                <a:solidFill>
                  <a:srgbClr val="FF0000"/>
                </a:solidFill>
                <a:round/>
                <a:headEnd/>
                <a:tailEnd/>
              </a:ln>
            </p:spPr>
            <p:txBody>
              <a:bodyPr/>
              <a:lstStyle/>
              <a:p>
                <a:endParaRPr lang="en-US"/>
              </a:p>
            </p:txBody>
          </p:sp>
          <p:grpSp>
            <p:nvGrpSpPr>
              <p:cNvPr id="4" name="Group 8"/>
              <p:cNvGrpSpPr>
                <a:grpSpLocks/>
              </p:cNvGrpSpPr>
              <p:nvPr/>
            </p:nvGrpSpPr>
            <p:grpSpPr bwMode="auto">
              <a:xfrm>
                <a:off x="672" y="2928"/>
                <a:ext cx="2234" cy="508"/>
                <a:chOff x="192" y="2948"/>
                <a:chExt cx="2234" cy="508"/>
              </a:xfrm>
            </p:grpSpPr>
            <p:grpSp>
              <p:nvGrpSpPr>
                <p:cNvPr id="5" name="Group 9"/>
                <p:cNvGrpSpPr>
                  <a:grpSpLocks/>
                </p:cNvGrpSpPr>
                <p:nvPr/>
              </p:nvGrpSpPr>
              <p:grpSpPr bwMode="auto">
                <a:xfrm>
                  <a:off x="192" y="2948"/>
                  <a:ext cx="448" cy="508"/>
                  <a:chOff x="4224" y="1686"/>
                  <a:chExt cx="448" cy="508"/>
                </a:xfrm>
              </p:grpSpPr>
              <p:sp>
                <p:nvSpPr>
                  <p:cNvPr id="18444" name="Freeform 10"/>
                  <p:cNvSpPr>
                    <a:spLocks/>
                  </p:cNvSpPr>
                  <p:nvPr/>
                </p:nvSpPr>
                <p:spPr bwMode="auto">
                  <a:xfrm>
                    <a:off x="4465" y="1783"/>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rgbClr val="FF0000"/>
                  </a:solidFill>
                  <a:ln w="0">
                    <a:solidFill>
                      <a:srgbClr val="000000"/>
                    </a:solidFill>
                    <a:round/>
                    <a:headEnd/>
                    <a:tailEnd/>
                  </a:ln>
                </p:spPr>
                <p:txBody>
                  <a:bodyPr/>
                  <a:lstStyle/>
                  <a:p>
                    <a:endParaRPr lang="en-US"/>
                  </a:p>
                </p:txBody>
              </p:sp>
              <p:sp>
                <p:nvSpPr>
                  <p:cNvPr id="18445" name="Freeform 11"/>
                  <p:cNvSpPr>
                    <a:spLocks/>
                  </p:cNvSpPr>
                  <p:nvPr/>
                </p:nvSpPr>
                <p:spPr bwMode="auto">
                  <a:xfrm>
                    <a:off x="4532" y="1693"/>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rgbClr val="FF0000"/>
                  </a:solidFill>
                  <a:ln w="0">
                    <a:solidFill>
                      <a:srgbClr val="000000"/>
                    </a:solidFill>
                    <a:round/>
                    <a:headEnd/>
                    <a:tailEnd/>
                  </a:ln>
                </p:spPr>
                <p:txBody>
                  <a:bodyPr/>
                  <a:lstStyle/>
                  <a:p>
                    <a:endParaRPr lang="en-US"/>
                  </a:p>
                </p:txBody>
              </p:sp>
              <p:sp>
                <p:nvSpPr>
                  <p:cNvPr id="18446" name="Freeform 12"/>
                  <p:cNvSpPr>
                    <a:spLocks/>
                  </p:cNvSpPr>
                  <p:nvPr/>
                </p:nvSpPr>
                <p:spPr bwMode="auto">
                  <a:xfrm>
                    <a:off x="4224" y="1776"/>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rgbClr val="FF0000"/>
                  </a:solidFill>
                  <a:ln w="0">
                    <a:solidFill>
                      <a:srgbClr val="000000"/>
                    </a:solidFill>
                    <a:round/>
                    <a:headEnd/>
                    <a:tailEnd/>
                  </a:ln>
                </p:spPr>
                <p:txBody>
                  <a:bodyPr/>
                  <a:lstStyle/>
                  <a:p>
                    <a:endParaRPr lang="en-US"/>
                  </a:p>
                </p:txBody>
              </p:sp>
              <p:sp>
                <p:nvSpPr>
                  <p:cNvPr id="18447" name="Freeform 13"/>
                  <p:cNvSpPr>
                    <a:spLocks/>
                  </p:cNvSpPr>
                  <p:nvPr/>
                </p:nvSpPr>
                <p:spPr bwMode="auto">
                  <a:xfrm>
                    <a:off x="4292" y="1686"/>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rgbClr val="FF0000"/>
                  </a:solidFill>
                  <a:ln w="0">
                    <a:solidFill>
                      <a:srgbClr val="000000"/>
                    </a:solidFill>
                    <a:round/>
                    <a:headEnd/>
                    <a:tailEnd/>
                  </a:ln>
                </p:spPr>
                <p:txBody>
                  <a:bodyPr/>
                  <a:lstStyle/>
                  <a:p>
                    <a:endParaRPr lang="en-US"/>
                  </a:p>
                </p:txBody>
              </p:sp>
            </p:grpSp>
            <p:sp>
              <p:nvSpPr>
                <p:cNvPr id="18443" name="Text Box 14"/>
                <p:cNvSpPr txBox="1">
                  <a:spLocks noChangeArrowheads="1"/>
                </p:cNvSpPr>
                <p:nvPr/>
              </p:nvSpPr>
              <p:spPr bwMode="auto">
                <a:xfrm>
                  <a:off x="720" y="3051"/>
                  <a:ext cx="1706" cy="288"/>
                </a:xfrm>
                <a:prstGeom prst="rect">
                  <a:avLst/>
                </a:prstGeom>
                <a:noFill/>
                <a:ln w="12700">
                  <a:noFill/>
                  <a:miter lim="800000"/>
                  <a:headEnd type="none" w="sm" len="sm"/>
                  <a:tailEnd type="none" w="sm" len="sm"/>
                </a:ln>
                <a:effectLst/>
              </p:spPr>
              <p:txBody>
                <a:bodyPr wrap="none">
                  <a:spAutoFit/>
                </a:bodyPr>
                <a:lstStyle/>
                <a:p>
                  <a:r>
                    <a:rPr lang="fr-CH" sz="2400" b="1" dirty="0" err="1">
                      <a:solidFill>
                        <a:schemeClr val="tx2"/>
                      </a:solidFill>
                    </a:rPr>
                    <a:t>Observed</a:t>
                  </a:r>
                  <a:r>
                    <a:rPr lang="fr-CH" sz="2400" b="1" dirty="0">
                      <a:solidFill>
                        <a:schemeClr val="tx2"/>
                      </a:solidFill>
                    </a:rPr>
                    <a:t> in 1998</a:t>
                  </a:r>
                  <a:endParaRPr lang="en-GB" sz="2400" b="1" dirty="0">
                    <a:solidFill>
                      <a:schemeClr val="tx2"/>
                    </a:solidFill>
                  </a:endParaRPr>
                </a:p>
              </p:txBody>
            </p:sp>
          </p:grpSp>
        </p:grpSp>
        <p:sp>
          <p:nvSpPr>
            <p:cNvPr id="18439" name="Text Box 15"/>
            <p:cNvSpPr txBox="1">
              <a:spLocks noChangeArrowheads="1"/>
            </p:cNvSpPr>
            <p:nvPr/>
          </p:nvSpPr>
          <p:spPr bwMode="auto">
            <a:xfrm>
              <a:off x="336" y="1392"/>
              <a:ext cx="4992" cy="1320"/>
            </a:xfrm>
            <a:prstGeom prst="rect">
              <a:avLst/>
            </a:prstGeom>
            <a:noFill/>
            <a:ln w="12700">
              <a:noFill/>
              <a:miter lim="800000"/>
              <a:headEnd type="none" w="sm" len="sm"/>
              <a:tailEnd type="none" w="sm" len="sm"/>
            </a:ln>
            <a:effectLst/>
          </p:spPr>
          <p:txBody>
            <a:bodyPr>
              <a:spAutoFit/>
            </a:bodyPr>
            <a:lstStyle/>
            <a:p>
              <a:pPr eaLnBrk="0" hangingPunct="0">
                <a:lnSpc>
                  <a:spcPct val="70000"/>
                </a:lnSpc>
                <a:spcAft>
                  <a:spcPct val="20000"/>
                </a:spcAft>
              </a:pPr>
              <a:r>
                <a:rPr lang="en-US" sz="2200" b="1" dirty="0"/>
                <a:t>Numerator </a:t>
              </a:r>
            </a:p>
            <a:p>
              <a:pPr lvl="1" eaLnBrk="0" hangingPunct="0">
                <a:lnSpc>
                  <a:spcPct val="70000"/>
                </a:lnSpc>
                <a:spcAft>
                  <a:spcPct val="20000"/>
                </a:spcAft>
                <a:buFontTx/>
                <a:buChar char="-"/>
              </a:pPr>
              <a:r>
                <a:rPr lang="en-US" sz="2200" b="1" dirty="0"/>
                <a:t> number </a:t>
              </a:r>
              <a:r>
                <a:rPr lang="en-US" sz="2200" b="1" dirty="0">
                  <a:solidFill>
                    <a:srgbClr val="FF0000"/>
                  </a:solidFill>
                </a:rPr>
                <a:t>EVENTS </a:t>
              </a:r>
              <a:r>
                <a:rPr lang="en-US" sz="2200" b="1" dirty="0"/>
                <a:t>observed for a given time</a:t>
              </a:r>
            </a:p>
            <a:p>
              <a:pPr lvl="1" eaLnBrk="0" hangingPunct="0">
                <a:lnSpc>
                  <a:spcPct val="70000"/>
                </a:lnSpc>
                <a:spcAft>
                  <a:spcPct val="20000"/>
                </a:spcAft>
                <a:buFontTx/>
                <a:buChar char="-"/>
              </a:pPr>
              <a:endParaRPr lang="en-US" sz="2200" b="1" dirty="0"/>
            </a:p>
            <a:p>
              <a:pPr>
                <a:spcBef>
                  <a:spcPct val="50000"/>
                </a:spcBef>
              </a:pPr>
              <a:endParaRPr lang="fr-FR" sz="4800" b="1" dirty="0">
                <a:solidFill>
                  <a:schemeClr val="tx2"/>
                </a:solidFill>
              </a:endParaRPr>
            </a:p>
          </p:txBody>
        </p:sp>
      </p:gr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4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12644">
                                            <p:txEl>
                                              <p:pRg st="0" end="0"/>
                                            </p:txEl>
                                          </p:spTgt>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44">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12644">
                                            <p:txEl>
                                              <p:pRg st="1" end="1"/>
                                            </p:txEl>
                                          </p:spTgt>
                                        </p:tgtEl>
                                        <p:attrNameLst>
                                          <p:attrName>ppt_c</p:attrName>
                                        </p:attrNameLst>
                                      </p:cBhvr>
                                      <p:to>
                                        <a:schemeClr val="bg2"/>
                                      </p:to>
                                    </p:animClr>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533400" y="4191000"/>
            <a:ext cx="80010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000080"/>
                </a:solidFill>
              </a:rPr>
              <a:t> </a:t>
            </a:r>
          </a:p>
        </p:txBody>
      </p:sp>
      <p:sp>
        <p:nvSpPr>
          <p:cNvPr id="19459" name="Rectangle 3"/>
          <p:cNvSpPr>
            <a:spLocks noGrp="1" noChangeArrowheads="1"/>
          </p:cNvSpPr>
          <p:nvPr>
            <p:ph type="title"/>
          </p:nvPr>
        </p:nvSpPr>
        <p:spPr>
          <a:xfrm>
            <a:off x="1981200" y="0"/>
            <a:ext cx="5334000" cy="990600"/>
          </a:xfrm>
        </p:spPr>
        <p:txBody>
          <a:bodyPr>
            <a:normAutofit/>
          </a:bodyPr>
          <a:lstStyle/>
          <a:p>
            <a:pPr algn="ctr" eaLnBrk="1" hangingPunct="1"/>
            <a:r>
              <a:rPr lang="fr-CH" b="1" dirty="0">
                <a:solidFill>
                  <a:schemeClr val="accent2"/>
                </a:solidFill>
              </a:rPr>
              <a:t>Rate</a:t>
            </a:r>
            <a:endParaRPr lang="en-GB" b="1" dirty="0">
              <a:solidFill>
                <a:schemeClr val="accent2"/>
              </a:solidFill>
            </a:endParaRPr>
          </a:p>
        </p:txBody>
      </p:sp>
      <p:sp>
        <p:nvSpPr>
          <p:cNvPr id="19460" name="Rectangle 4"/>
          <p:cNvSpPr>
            <a:spLocks noChangeArrowheads="1"/>
          </p:cNvSpPr>
          <p:nvPr/>
        </p:nvSpPr>
        <p:spPr bwMode="auto">
          <a:xfrm>
            <a:off x="685800" y="1219200"/>
            <a:ext cx="7696200" cy="1230313"/>
          </a:xfrm>
          <a:prstGeom prst="rect">
            <a:avLst/>
          </a:prstGeom>
          <a:noFill/>
          <a:ln w="9525">
            <a:noFill/>
            <a:miter lim="800000"/>
            <a:headEnd/>
            <a:tailEnd/>
          </a:ln>
          <a:effectLst/>
        </p:spPr>
        <p:txBody>
          <a:bodyPr>
            <a:spAutoFit/>
          </a:bodyPr>
          <a:lstStyle/>
          <a:p>
            <a:pPr marL="387350" indent="-387350" eaLnBrk="0" hangingPunct="0">
              <a:spcAft>
                <a:spcPct val="20000"/>
              </a:spcAft>
              <a:buFontTx/>
              <a:buChar char="•"/>
            </a:pPr>
            <a:r>
              <a:rPr lang="en-US" sz="2200" b="1">
                <a:solidFill>
                  <a:schemeClr val="bg2"/>
                </a:solidFill>
              </a:rPr>
              <a:t>The quotient of 2 numbers</a:t>
            </a:r>
          </a:p>
          <a:p>
            <a:pPr marL="387350" indent="-387350" eaLnBrk="0" hangingPunct="0">
              <a:spcAft>
                <a:spcPct val="20000"/>
              </a:spcAft>
              <a:buFontTx/>
              <a:buChar char="•"/>
            </a:pPr>
            <a:r>
              <a:rPr lang="en-US" sz="2200" b="1">
                <a:solidFill>
                  <a:schemeClr val="bg2"/>
                </a:solidFill>
              </a:rPr>
              <a:t>Speed of occurrence of an event over time</a:t>
            </a:r>
          </a:p>
          <a:p>
            <a:pPr marL="387350" indent="-387350" eaLnBrk="0" hangingPunct="0">
              <a:spcAft>
                <a:spcPct val="20000"/>
              </a:spcAft>
            </a:pPr>
            <a:endParaRPr lang="en-US" sz="2200" b="1">
              <a:solidFill>
                <a:schemeClr val="bg2"/>
              </a:solidFill>
            </a:endParaRPr>
          </a:p>
        </p:txBody>
      </p:sp>
      <p:grpSp>
        <p:nvGrpSpPr>
          <p:cNvPr id="2" name="Group 5"/>
          <p:cNvGrpSpPr>
            <a:grpSpLocks/>
          </p:cNvGrpSpPr>
          <p:nvPr/>
        </p:nvGrpSpPr>
        <p:grpSpPr bwMode="auto">
          <a:xfrm>
            <a:off x="836613" y="1446213"/>
            <a:ext cx="8307388" cy="4421187"/>
            <a:chOff x="319" y="719"/>
            <a:chExt cx="5233" cy="3287"/>
          </a:xfrm>
        </p:grpSpPr>
        <p:grpSp>
          <p:nvGrpSpPr>
            <p:cNvPr id="3" name="Group 6"/>
            <p:cNvGrpSpPr>
              <a:grpSpLocks/>
            </p:cNvGrpSpPr>
            <p:nvPr/>
          </p:nvGrpSpPr>
          <p:grpSpPr bwMode="auto">
            <a:xfrm>
              <a:off x="576" y="2880"/>
              <a:ext cx="4976" cy="1126"/>
              <a:chOff x="576" y="2880"/>
              <a:chExt cx="4976" cy="1126"/>
            </a:xfrm>
          </p:grpSpPr>
          <p:grpSp>
            <p:nvGrpSpPr>
              <p:cNvPr id="4" name="Group 7"/>
              <p:cNvGrpSpPr>
                <a:grpSpLocks/>
              </p:cNvGrpSpPr>
              <p:nvPr/>
            </p:nvGrpSpPr>
            <p:grpSpPr bwMode="auto">
              <a:xfrm>
                <a:off x="3744" y="3136"/>
                <a:ext cx="1808" cy="704"/>
                <a:chOff x="3713" y="3162"/>
                <a:chExt cx="1808" cy="704"/>
              </a:xfrm>
            </p:grpSpPr>
            <p:sp>
              <p:nvSpPr>
                <p:cNvPr id="19590" name="Rectangle 8"/>
                <p:cNvSpPr>
                  <a:spLocks noChangeArrowheads="1"/>
                </p:cNvSpPr>
                <p:nvPr/>
              </p:nvSpPr>
              <p:spPr bwMode="auto">
                <a:xfrm>
                  <a:off x="3849" y="3162"/>
                  <a:ext cx="125" cy="269"/>
                </a:xfrm>
                <a:prstGeom prst="rect">
                  <a:avLst/>
                </a:prstGeom>
                <a:noFill/>
                <a:ln w="9525">
                  <a:noFill/>
                  <a:miter lim="800000"/>
                  <a:headEnd/>
                  <a:tailEnd/>
                </a:ln>
              </p:spPr>
              <p:txBody>
                <a:bodyPr wrap="none" lIns="0" tIns="0" rIns="0" bIns="0">
                  <a:spAutoFit/>
                </a:bodyPr>
                <a:lstStyle/>
                <a:p>
                  <a:pPr algn="ctr" eaLnBrk="0" hangingPunct="0"/>
                  <a:r>
                    <a:rPr lang="en-US" sz="2800" b="1"/>
                    <a:t>2</a:t>
                  </a:r>
                  <a:endParaRPr lang="en-US" sz="2400"/>
                </a:p>
              </p:txBody>
            </p:sp>
            <p:sp>
              <p:nvSpPr>
                <p:cNvPr id="19591" name="Rectangle 9"/>
                <p:cNvSpPr>
                  <a:spLocks noChangeArrowheads="1"/>
                </p:cNvSpPr>
                <p:nvPr/>
              </p:nvSpPr>
              <p:spPr bwMode="auto">
                <a:xfrm>
                  <a:off x="3744" y="3340"/>
                  <a:ext cx="1777" cy="269"/>
                </a:xfrm>
                <a:prstGeom prst="rect">
                  <a:avLst/>
                </a:prstGeom>
                <a:noFill/>
                <a:ln w="9525">
                  <a:noFill/>
                  <a:miter lim="800000"/>
                  <a:headEnd/>
                  <a:tailEnd/>
                </a:ln>
              </p:spPr>
              <p:txBody>
                <a:bodyPr wrap="none" lIns="0" tIns="0" rIns="0" bIns="0">
                  <a:spAutoFit/>
                </a:bodyPr>
                <a:lstStyle/>
                <a:p>
                  <a:pPr eaLnBrk="0" hangingPunct="0"/>
                  <a:r>
                    <a:rPr lang="en-US" sz="2800" b="1"/>
                    <a:t>----- = 0.02 / </a:t>
                  </a:r>
                  <a:r>
                    <a:rPr lang="en-US" sz="2800" b="1">
                      <a:solidFill>
                        <a:srgbClr val="FF0000"/>
                      </a:solidFill>
                    </a:rPr>
                    <a:t>year</a:t>
                  </a:r>
                  <a:r>
                    <a:rPr lang="en-US" sz="2800" b="1"/>
                    <a:t> </a:t>
                  </a:r>
                </a:p>
              </p:txBody>
            </p:sp>
            <p:sp>
              <p:nvSpPr>
                <p:cNvPr id="19592" name="Rectangle 10"/>
                <p:cNvSpPr>
                  <a:spLocks noChangeArrowheads="1"/>
                </p:cNvSpPr>
                <p:nvPr/>
              </p:nvSpPr>
              <p:spPr bwMode="auto">
                <a:xfrm>
                  <a:off x="3713" y="3578"/>
                  <a:ext cx="399" cy="288"/>
                </a:xfrm>
                <a:prstGeom prst="rect">
                  <a:avLst/>
                </a:prstGeom>
                <a:noFill/>
                <a:ln w="9525">
                  <a:noFill/>
                  <a:miter lim="800000"/>
                  <a:headEnd/>
                  <a:tailEnd/>
                </a:ln>
              </p:spPr>
              <p:txBody>
                <a:bodyPr wrap="none" lIns="0" tIns="0" rIns="0" bIns="0">
                  <a:spAutoFit/>
                </a:bodyPr>
                <a:lstStyle/>
                <a:p>
                  <a:pPr algn="ctr" eaLnBrk="0" hangingPunct="0"/>
                  <a:r>
                    <a:rPr lang="en-US" sz="3000" b="1"/>
                    <a:t>100</a:t>
                  </a:r>
                  <a:endParaRPr lang="en-US" sz="2800" b="1"/>
                </a:p>
              </p:txBody>
            </p:sp>
          </p:grpSp>
          <p:grpSp>
            <p:nvGrpSpPr>
              <p:cNvPr id="5" name="Group 11"/>
              <p:cNvGrpSpPr>
                <a:grpSpLocks/>
              </p:cNvGrpSpPr>
              <p:nvPr/>
            </p:nvGrpSpPr>
            <p:grpSpPr bwMode="auto">
              <a:xfrm>
                <a:off x="576" y="2880"/>
                <a:ext cx="2928" cy="1126"/>
                <a:chOff x="576" y="2880"/>
                <a:chExt cx="2928" cy="1126"/>
              </a:xfrm>
            </p:grpSpPr>
            <p:sp>
              <p:nvSpPr>
                <p:cNvPr id="19466" name="Line 12"/>
                <p:cNvSpPr>
                  <a:spLocks noChangeShapeType="1"/>
                </p:cNvSpPr>
                <p:nvPr/>
              </p:nvSpPr>
              <p:spPr bwMode="auto">
                <a:xfrm>
                  <a:off x="576" y="3436"/>
                  <a:ext cx="2928" cy="0"/>
                </a:xfrm>
                <a:prstGeom prst="line">
                  <a:avLst/>
                </a:prstGeom>
                <a:noFill/>
                <a:ln w="50800">
                  <a:solidFill>
                    <a:srgbClr val="FF0000"/>
                  </a:solidFill>
                  <a:round/>
                  <a:headEnd/>
                  <a:tailEnd/>
                </a:ln>
              </p:spPr>
              <p:txBody>
                <a:bodyPr/>
                <a:lstStyle/>
                <a:p>
                  <a:endParaRPr lang="en-US"/>
                </a:p>
              </p:txBody>
            </p:sp>
            <p:grpSp>
              <p:nvGrpSpPr>
                <p:cNvPr id="6" name="Group 13"/>
                <p:cNvGrpSpPr>
                  <a:grpSpLocks/>
                </p:cNvGrpSpPr>
                <p:nvPr/>
              </p:nvGrpSpPr>
              <p:grpSpPr bwMode="auto">
                <a:xfrm>
                  <a:off x="576" y="3504"/>
                  <a:ext cx="1344" cy="234"/>
                  <a:chOff x="96" y="3572"/>
                  <a:chExt cx="2914" cy="508"/>
                </a:xfrm>
              </p:grpSpPr>
              <p:grpSp>
                <p:nvGrpSpPr>
                  <p:cNvPr id="7" name="Group 14"/>
                  <p:cNvGrpSpPr>
                    <a:grpSpLocks/>
                  </p:cNvGrpSpPr>
                  <p:nvPr/>
                </p:nvGrpSpPr>
                <p:grpSpPr bwMode="auto">
                  <a:xfrm>
                    <a:off x="1090" y="3572"/>
                    <a:ext cx="946" cy="508"/>
                    <a:chOff x="4014" y="2310"/>
                    <a:chExt cx="946" cy="508"/>
                  </a:xfrm>
                </p:grpSpPr>
                <p:sp>
                  <p:nvSpPr>
                    <p:cNvPr id="19582" name="Freeform 15"/>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83" name="Freeform 16"/>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84" name="Freeform 17"/>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85" name="Freeform 18"/>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86" name="Freeform 19"/>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87" name="Freeform 20"/>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88" name="Freeform 21"/>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89" name="Freeform 22"/>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nvGrpSpPr>
                  <p:cNvPr id="8" name="Group 23"/>
                  <p:cNvGrpSpPr>
                    <a:grpSpLocks/>
                  </p:cNvGrpSpPr>
                  <p:nvPr/>
                </p:nvGrpSpPr>
                <p:grpSpPr bwMode="auto">
                  <a:xfrm>
                    <a:off x="96" y="3572"/>
                    <a:ext cx="946" cy="508"/>
                    <a:chOff x="4014" y="2310"/>
                    <a:chExt cx="946" cy="508"/>
                  </a:xfrm>
                </p:grpSpPr>
                <p:sp>
                  <p:nvSpPr>
                    <p:cNvPr id="19574" name="Freeform 24"/>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75" name="Freeform 25"/>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76" name="Freeform 26"/>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77" name="Freeform 27"/>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78" name="Freeform 28"/>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79" name="Freeform 29"/>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80" name="Freeform 30"/>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81" name="Freeform 31"/>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nvGrpSpPr>
                  <p:cNvPr id="9" name="Group 32"/>
                  <p:cNvGrpSpPr>
                    <a:grpSpLocks/>
                  </p:cNvGrpSpPr>
                  <p:nvPr/>
                </p:nvGrpSpPr>
                <p:grpSpPr bwMode="auto">
                  <a:xfrm>
                    <a:off x="2064" y="3572"/>
                    <a:ext cx="946" cy="508"/>
                    <a:chOff x="4014" y="2310"/>
                    <a:chExt cx="946" cy="508"/>
                  </a:xfrm>
                </p:grpSpPr>
                <p:sp>
                  <p:nvSpPr>
                    <p:cNvPr id="19566" name="Freeform 33"/>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67" name="Freeform 34"/>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68" name="Freeform 35"/>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69" name="Freeform 36"/>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70" name="Freeform 37"/>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71" name="Freeform 38"/>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72" name="Freeform 39"/>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73" name="Freeform 40"/>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grpSp>
              <p:nvGrpSpPr>
                <p:cNvPr id="10" name="Group 41"/>
                <p:cNvGrpSpPr>
                  <a:grpSpLocks/>
                </p:cNvGrpSpPr>
                <p:nvPr/>
              </p:nvGrpSpPr>
              <p:grpSpPr bwMode="auto">
                <a:xfrm>
                  <a:off x="2378" y="3504"/>
                  <a:ext cx="437" cy="234"/>
                  <a:chOff x="4014" y="2310"/>
                  <a:chExt cx="946" cy="508"/>
                </a:xfrm>
              </p:grpSpPr>
              <p:sp>
                <p:nvSpPr>
                  <p:cNvPr id="19555" name="Freeform 42"/>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56" name="Freeform 43"/>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57" name="Freeform 44"/>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58" name="Freeform 45"/>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59" name="Freeform 46"/>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60" name="Freeform 47"/>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61" name="Freeform 48"/>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62" name="Freeform 49"/>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nvGrpSpPr>
                <p:cNvPr id="11" name="Group 50"/>
                <p:cNvGrpSpPr>
                  <a:grpSpLocks/>
                </p:cNvGrpSpPr>
                <p:nvPr/>
              </p:nvGrpSpPr>
              <p:grpSpPr bwMode="auto">
                <a:xfrm>
                  <a:off x="1920" y="3504"/>
                  <a:ext cx="436" cy="234"/>
                  <a:chOff x="4014" y="2310"/>
                  <a:chExt cx="946" cy="508"/>
                </a:xfrm>
              </p:grpSpPr>
              <p:sp>
                <p:nvSpPr>
                  <p:cNvPr id="19547" name="Freeform 51"/>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48" name="Freeform 52"/>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49" name="Freeform 53"/>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50" name="Freeform 54"/>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51" name="Freeform 55"/>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52" name="Freeform 56"/>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53" name="Freeform 57"/>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54" name="Freeform 58"/>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sp>
              <p:nvSpPr>
                <p:cNvPr id="19470" name="Freeform 59"/>
                <p:cNvSpPr>
                  <a:spLocks/>
                </p:cNvSpPr>
                <p:nvPr/>
              </p:nvSpPr>
              <p:spPr bwMode="auto">
                <a:xfrm>
                  <a:off x="2828" y="3545"/>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471" name="Freeform 60"/>
                <p:cNvSpPr>
                  <a:spLocks/>
                </p:cNvSpPr>
                <p:nvPr/>
              </p:nvSpPr>
              <p:spPr bwMode="auto">
                <a:xfrm>
                  <a:off x="2859" y="3504"/>
                  <a:ext cx="35" cy="36"/>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472" name="Freeform 61"/>
                <p:cNvSpPr>
                  <a:spLocks/>
                </p:cNvSpPr>
                <p:nvPr/>
              </p:nvSpPr>
              <p:spPr bwMode="auto">
                <a:xfrm>
                  <a:off x="3169" y="3549"/>
                  <a:ext cx="95" cy="189"/>
                </a:xfrm>
                <a:custGeom>
                  <a:avLst/>
                  <a:gdLst>
                    <a:gd name="T0" fmla="*/ 1 w 829"/>
                    <a:gd name="T1" fmla="*/ 2 h 1642"/>
                    <a:gd name="T2" fmla="*/ 1 w 829"/>
                    <a:gd name="T3" fmla="*/ 2 h 1642"/>
                    <a:gd name="T4" fmla="*/ 1 w 829"/>
                    <a:gd name="T5" fmla="*/ 2 h 1642"/>
                    <a:gd name="T6" fmla="*/ 1 w 829"/>
                    <a:gd name="T7" fmla="*/ 3 h 1642"/>
                    <a:gd name="T8" fmla="*/ 1 w 829"/>
                    <a:gd name="T9" fmla="*/ 3 h 1642"/>
                    <a:gd name="T10" fmla="*/ 1 w 829"/>
                    <a:gd name="T11" fmla="*/ 3 h 1642"/>
                    <a:gd name="T12" fmla="*/ 1 w 829"/>
                    <a:gd name="T13" fmla="*/ 3 h 1642"/>
                    <a:gd name="T14" fmla="*/ 1 w 829"/>
                    <a:gd name="T15" fmla="*/ 3 h 1642"/>
                    <a:gd name="T16" fmla="*/ 1 w 829"/>
                    <a:gd name="T17" fmla="*/ 2 h 1642"/>
                    <a:gd name="T18" fmla="*/ 1 w 829"/>
                    <a:gd name="T19" fmla="*/ 2 h 1642"/>
                    <a:gd name="T20" fmla="*/ 1 w 829"/>
                    <a:gd name="T21" fmla="*/ 2 h 1642"/>
                    <a:gd name="T22" fmla="*/ 1 w 829"/>
                    <a:gd name="T23" fmla="*/ 2 h 1642"/>
                    <a:gd name="T24" fmla="*/ 1 w 829"/>
                    <a:gd name="T25" fmla="*/ 0 h 1642"/>
                    <a:gd name="T26" fmla="*/ 1 w 829"/>
                    <a:gd name="T27" fmla="*/ 0 h 1642"/>
                    <a:gd name="T28" fmla="*/ 1 w 829"/>
                    <a:gd name="T29" fmla="*/ 0 h 1642"/>
                    <a:gd name="T30" fmla="*/ 1 w 829"/>
                    <a:gd name="T31" fmla="*/ 1 h 1642"/>
                    <a:gd name="T32" fmla="*/ 1 w 829"/>
                    <a:gd name="T33" fmla="*/ 1 h 1642"/>
                    <a:gd name="T34" fmla="*/ 1 w 829"/>
                    <a:gd name="T35" fmla="*/ 1 h 1642"/>
                    <a:gd name="T36" fmla="*/ 1 w 829"/>
                    <a:gd name="T37" fmla="*/ 1 h 1642"/>
                    <a:gd name="T38" fmla="*/ 1 w 829"/>
                    <a:gd name="T39" fmla="*/ 1 h 1642"/>
                    <a:gd name="T40" fmla="*/ 1 w 829"/>
                    <a:gd name="T41" fmla="*/ 1 h 1642"/>
                    <a:gd name="T42" fmla="*/ 1 w 829"/>
                    <a:gd name="T43" fmla="*/ 1 h 1642"/>
                    <a:gd name="T44" fmla="*/ 1 w 829"/>
                    <a:gd name="T45" fmla="*/ 1 h 1642"/>
                    <a:gd name="T46" fmla="*/ 1 w 829"/>
                    <a:gd name="T47" fmla="*/ 1 h 1642"/>
                    <a:gd name="T48" fmla="*/ 1 w 829"/>
                    <a:gd name="T49" fmla="*/ 1 h 1642"/>
                    <a:gd name="T50" fmla="*/ 1 w 829"/>
                    <a:gd name="T51" fmla="*/ 1 h 1642"/>
                    <a:gd name="T52" fmla="*/ 1 w 829"/>
                    <a:gd name="T53" fmla="*/ 0 h 1642"/>
                    <a:gd name="T54" fmla="*/ 1 w 829"/>
                    <a:gd name="T55" fmla="*/ 0 h 1642"/>
                    <a:gd name="T56" fmla="*/ 1 w 829"/>
                    <a:gd name="T57" fmla="*/ 0 h 1642"/>
                    <a:gd name="T58" fmla="*/ 0 w 829"/>
                    <a:gd name="T59" fmla="*/ 0 h 1642"/>
                    <a:gd name="T60" fmla="*/ 0 w 829"/>
                    <a:gd name="T61" fmla="*/ 0 h 1642"/>
                    <a:gd name="T62" fmla="*/ 0 w 829"/>
                    <a:gd name="T63" fmla="*/ 0 h 1642"/>
                    <a:gd name="T64" fmla="*/ 0 w 829"/>
                    <a:gd name="T65" fmla="*/ 1 h 1642"/>
                    <a:gd name="T66" fmla="*/ 0 w 829"/>
                    <a:gd name="T67" fmla="*/ 1 h 1642"/>
                    <a:gd name="T68" fmla="*/ 0 w 829"/>
                    <a:gd name="T69" fmla="*/ 1 h 1642"/>
                    <a:gd name="T70" fmla="*/ 0 w 829"/>
                    <a:gd name="T71" fmla="*/ 1 h 1642"/>
                    <a:gd name="T72" fmla="*/ 0 w 829"/>
                    <a:gd name="T73" fmla="*/ 1 h 1642"/>
                    <a:gd name="T74" fmla="*/ 0 w 829"/>
                    <a:gd name="T75" fmla="*/ 1 h 1642"/>
                    <a:gd name="T76" fmla="*/ 0 w 829"/>
                    <a:gd name="T77" fmla="*/ 1 h 1642"/>
                    <a:gd name="T78" fmla="*/ 0 w 829"/>
                    <a:gd name="T79" fmla="*/ 1 h 1642"/>
                    <a:gd name="T80" fmla="*/ 0 w 829"/>
                    <a:gd name="T81" fmla="*/ 1 h 1642"/>
                    <a:gd name="T82" fmla="*/ 0 w 829"/>
                    <a:gd name="T83" fmla="*/ 1 h 1642"/>
                    <a:gd name="T84" fmla="*/ 0 w 829"/>
                    <a:gd name="T85" fmla="*/ 1 h 1642"/>
                    <a:gd name="T86" fmla="*/ 0 w 829"/>
                    <a:gd name="T87" fmla="*/ 1 h 1642"/>
                    <a:gd name="T88" fmla="*/ 0 w 829"/>
                    <a:gd name="T89" fmla="*/ 0 h 1642"/>
                    <a:gd name="T90" fmla="*/ 0 w 829"/>
                    <a:gd name="T91" fmla="*/ 0 h 1642"/>
                    <a:gd name="T92" fmla="*/ 0 w 829"/>
                    <a:gd name="T93" fmla="*/ 0 h 1642"/>
                    <a:gd name="T94" fmla="*/ 0 w 829"/>
                    <a:gd name="T95" fmla="*/ 2 h 1642"/>
                    <a:gd name="T96" fmla="*/ 0 w 829"/>
                    <a:gd name="T97" fmla="*/ 2 h 1642"/>
                    <a:gd name="T98" fmla="*/ 0 w 829"/>
                    <a:gd name="T99" fmla="*/ 2 h 1642"/>
                    <a:gd name="T100" fmla="*/ 0 w 829"/>
                    <a:gd name="T101" fmla="*/ 3 h 1642"/>
                    <a:gd name="T102" fmla="*/ 0 w 829"/>
                    <a:gd name="T103" fmla="*/ 3 h 1642"/>
                    <a:gd name="T104" fmla="*/ 0 w 829"/>
                    <a:gd name="T105" fmla="*/ 3 h 1642"/>
                    <a:gd name="T106" fmla="*/ 0 w 829"/>
                    <a:gd name="T107" fmla="*/ 3 h 1642"/>
                    <a:gd name="T108" fmla="*/ 0 w 829"/>
                    <a:gd name="T109" fmla="*/ 3 h 1642"/>
                    <a:gd name="T110" fmla="*/ 1 w 829"/>
                    <a:gd name="T111" fmla="*/ 3 h 1642"/>
                    <a:gd name="T112" fmla="*/ 1 w 829"/>
                    <a:gd name="T113" fmla="*/ 2 h 1642"/>
                    <a:gd name="T114" fmla="*/ 1 w 829"/>
                    <a:gd name="T115" fmla="*/ 2 h 1642"/>
                    <a:gd name="T116" fmla="*/ 1 w 829"/>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473" name="Freeform 62"/>
                <p:cNvSpPr>
                  <a:spLocks/>
                </p:cNvSpPr>
                <p:nvPr/>
              </p:nvSpPr>
              <p:spPr bwMode="auto">
                <a:xfrm>
                  <a:off x="3199" y="3507"/>
                  <a:ext cx="36" cy="37"/>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474" name="Freeform 63"/>
                <p:cNvSpPr>
                  <a:spLocks/>
                </p:cNvSpPr>
                <p:nvPr/>
              </p:nvSpPr>
              <p:spPr bwMode="auto">
                <a:xfrm>
                  <a:off x="2940" y="3545"/>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475" name="Freeform 64"/>
                <p:cNvSpPr>
                  <a:spLocks/>
                </p:cNvSpPr>
                <p:nvPr/>
              </p:nvSpPr>
              <p:spPr bwMode="auto">
                <a:xfrm>
                  <a:off x="2968" y="3504"/>
                  <a:ext cx="35" cy="36"/>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476" name="Freeform 65"/>
                <p:cNvSpPr>
                  <a:spLocks/>
                </p:cNvSpPr>
                <p:nvPr/>
              </p:nvSpPr>
              <p:spPr bwMode="auto">
                <a:xfrm>
                  <a:off x="3058" y="3545"/>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477" name="Freeform 66"/>
                <p:cNvSpPr>
                  <a:spLocks/>
                </p:cNvSpPr>
                <p:nvPr/>
              </p:nvSpPr>
              <p:spPr bwMode="auto">
                <a:xfrm>
                  <a:off x="3089" y="3504"/>
                  <a:ext cx="35" cy="36"/>
                </a:xfrm>
                <a:custGeom>
                  <a:avLst/>
                  <a:gdLst>
                    <a:gd name="T0" fmla="*/ 0 w 307"/>
                    <a:gd name="T1" fmla="*/ 0 h 318"/>
                    <a:gd name="T2" fmla="*/ 0 w 307"/>
                    <a:gd name="T3" fmla="*/ 0 h 318"/>
                    <a:gd name="T4" fmla="*/ 0 w 307"/>
                    <a:gd name="T5" fmla="*/ 0 h 318"/>
                    <a:gd name="T6" fmla="*/ 0 w 307"/>
                    <a:gd name="T7" fmla="*/ 0 h 318"/>
                    <a:gd name="T8" fmla="*/ 0 w 307"/>
                    <a:gd name="T9" fmla="*/ 0 h 318"/>
                    <a:gd name="T10" fmla="*/ 0 w 307"/>
                    <a:gd name="T11" fmla="*/ 0 h 318"/>
                    <a:gd name="T12" fmla="*/ 0 w 307"/>
                    <a:gd name="T13" fmla="*/ 0 h 318"/>
                    <a:gd name="T14" fmla="*/ 0 w 307"/>
                    <a:gd name="T15" fmla="*/ 0 h 318"/>
                    <a:gd name="T16" fmla="*/ 0 w 307"/>
                    <a:gd name="T17" fmla="*/ 0 h 318"/>
                    <a:gd name="T18" fmla="*/ 0 w 307"/>
                    <a:gd name="T19" fmla="*/ 0 h 318"/>
                    <a:gd name="T20" fmla="*/ 0 w 307"/>
                    <a:gd name="T21" fmla="*/ 0 h 318"/>
                    <a:gd name="T22" fmla="*/ 0 w 307"/>
                    <a:gd name="T23" fmla="*/ 0 h 318"/>
                    <a:gd name="T24" fmla="*/ 0 w 307"/>
                    <a:gd name="T25" fmla="*/ 0 h 318"/>
                    <a:gd name="T26" fmla="*/ 0 w 307"/>
                    <a:gd name="T27" fmla="*/ 0 h 318"/>
                    <a:gd name="T28" fmla="*/ 0 w 307"/>
                    <a:gd name="T29" fmla="*/ 0 h 318"/>
                    <a:gd name="T30" fmla="*/ 0 w 307"/>
                    <a:gd name="T31" fmla="*/ 0 h 318"/>
                    <a:gd name="T32" fmla="*/ 0 w 307"/>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nvGrpSpPr>
                <p:cNvPr id="12" name="Group 67"/>
                <p:cNvGrpSpPr>
                  <a:grpSpLocks/>
                </p:cNvGrpSpPr>
                <p:nvPr/>
              </p:nvGrpSpPr>
              <p:grpSpPr bwMode="auto">
                <a:xfrm>
                  <a:off x="576" y="3772"/>
                  <a:ext cx="1344" cy="234"/>
                  <a:chOff x="96" y="3572"/>
                  <a:chExt cx="2914" cy="508"/>
                </a:xfrm>
              </p:grpSpPr>
              <p:grpSp>
                <p:nvGrpSpPr>
                  <p:cNvPr id="13" name="Group 68"/>
                  <p:cNvGrpSpPr>
                    <a:grpSpLocks/>
                  </p:cNvGrpSpPr>
                  <p:nvPr/>
                </p:nvGrpSpPr>
                <p:grpSpPr bwMode="auto">
                  <a:xfrm>
                    <a:off x="1090" y="3572"/>
                    <a:ext cx="946" cy="508"/>
                    <a:chOff x="4014" y="2310"/>
                    <a:chExt cx="946" cy="508"/>
                  </a:xfrm>
                </p:grpSpPr>
                <p:sp>
                  <p:nvSpPr>
                    <p:cNvPr id="19539" name="Freeform 69"/>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40" name="Freeform 70"/>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41" name="Freeform 71"/>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42" name="Freeform 72"/>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43" name="Freeform 73"/>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44" name="Freeform 74"/>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45" name="Freeform 75"/>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46" name="Freeform 76"/>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nvGrpSpPr>
                  <p:cNvPr id="14" name="Group 77"/>
                  <p:cNvGrpSpPr>
                    <a:grpSpLocks/>
                  </p:cNvGrpSpPr>
                  <p:nvPr/>
                </p:nvGrpSpPr>
                <p:grpSpPr bwMode="auto">
                  <a:xfrm>
                    <a:off x="96" y="3572"/>
                    <a:ext cx="946" cy="508"/>
                    <a:chOff x="4014" y="2310"/>
                    <a:chExt cx="946" cy="508"/>
                  </a:xfrm>
                </p:grpSpPr>
                <p:sp>
                  <p:nvSpPr>
                    <p:cNvPr id="19531" name="Freeform 78"/>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32" name="Freeform 79"/>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33" name="Freeform 80"/>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34" name="Freeform 81"/>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35" name="Freeform 82"/>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36" name="Freeform 83"/>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37" name="Freeform 84"/>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38" name="Freeform 85"/>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nvGrpSpPr>
                  <p:cNvPr id="15" name="Group 86"/>
                  <p:cNvGrpSpPr>
                    <a:grpSpLocks/>
                  </p:cNvGrpSpPr>
                  <p:nvPr/>
                </p:nvGrpSpPr>
                <p:grpSpPr bwMode="auto">
                  <a:xfrm>
                    <a:off x="2064" y="3572"/>
                    <a:ext cx="946" cy="508"/>
                    <a:chOff x="4014" y="2310"/>
                    <a:chExt cx="946" cy="508"/>
                  </a:xfrm>
                </p:grpSpPr>
                <p:sp>
                  <p:nvSpPr>
                    <p:cNvPr id="19523" name="Freeform 87"/>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24" name="Freeform 88"/>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25" name="Freeform 89"/>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26" name="Freeform 90"/>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27" name="Freeform 91"/>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28" name="Freeform 92"/>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29" name="Freeform 93"/>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30" name="Freeform 94"/>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grpSp>
              <p:nvGrpSpPr>
                <p:cNvPr id="16" name="Group 95"/>
                <p:cNvGrpSpPr>
                  <a:grpSpLocks/>
                </p:cNvGrpSpPr>
                <p:nvPr/>
              </p:nvGrpSpPr>
              <p:grpSpPr bwMode="auto">
                <a:xfrm>
                  <a:off x="2378" y="3772"/>
                  <a:ext cx="437" cy="234"/>
                  <a:chOff x="4014" y="2310"/>
                  <a:chExt cx="946" cy="508"/>
                </a:xfrm>
              </p:grpSpPr>
              <p:sp>
                <p:nvSpPr>
                  <p:cNvPr id="19512" name="Freeform 96"/>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13" name="Freeform 97"/>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14" name="Freeform 98"/>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15" name="Freeform 99"/>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16" name="Freeform 100"/>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17" name="Freeform 101"/>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18" name="Freeform 102"/>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19" name="Freeform 103"/>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grpSp>
              <p:nvGrpSpPr>
                <p:cNvPr id="17" name="Group 104"/>
                <p:cNvGrpSpPr>
                  <a:grpSpLocks/>
                </p:cNvGrpSpPr>
                <p:nvPr/>
              </p:nvGrpSpPr>
              <p:grpSpPr bwMode="auto">
                <a:xfrm>
                  <a:off x="1920" y="3772"/>
                  <a:ext cx="436" cy="234"/>
                  <a:chOff x="4014" y="2310"/>
                  <a:chExt cx="946" cy="508"/>
                </a:xfrm>
              </p:grpSpPr>
              <p:sp>
                <p:nvSpPr>
                  <p:cNvPr id="19504" name="Freeform 105"/>
                  <p:cNvSpPr>
                    <a:spLocks/>
                  </p:cNvSpPr>
                  <p:nvPr/>
                </p:nvSpPr>
                <p:spPr bwMode="auto">
                  <a:xfrm>
                    <a:off x="4014" y="2400"/>
                    <a:ext cx="207" cy="410"/>
                  </a:xfrm>
                  <a:custGeom>
                    <a:avLst/>
                    <a:gdLst>
                      <a:gd name="T0" fmla="*/ 7 w 830"/>
                      <a:gd name="T1" fmla="*/ 25 h 1642"/>
                      <a:gd name="T2" fmla="*/ 7 w 830"/>
                      <a:gd name="T3" fmla="*/ 25 h 1642"/>
                      <a:gd name="T4" fmla="*/ 7 w 830"/>
                      <a:gd name="T5" fmla="*/ 25 h 1642"/>
                      <a:gd name="T6" fmla="*/ 7 w 830"/>
                      <a:gd name="T7" fmla="*/ 25 h 1642"/>
                      <a:gd name="T8" fmla="*/ 8 w 830"/>
                      <a:gd name="T9" fmla="*/ 25 h 1642"/>
                      <a:gd name="T10" fmla="*/ 8 w 830"/>
                      <a:gd name="T11" fmla="*/ 25 h 1642"/>
                      <a:gd name="T12" fmla="*/ 8 w 830"/>
                      <a:gd name="T13" fmla="*/ 25 h 1642"/>
                      <a:gd name="T14" fmla="*/ 8 w 830"/>
                      <a:gd name="T15" fmla="*/ 25 h 1642"/>
                      <a:gd name="T16" fmla="*/ 9 w 830"/>
                      <a:gd name="T17" fmla="*/ 25 h 1642"/>
                      <a:gd name="T18" fmla="*/ 9 w 830"/>
                      <a:gd name="T19" fmla="*/ 25 h 1642"/>
                      <a:gd name="T20" fmla="*/ 9 w 830"/>
                      <a:gd name="T21" fmla="*/ 25 h 1642"/>
                      <a:gd name="T22" fmla="*/ 11 w 830"/>
                      <a:gd name="T23" fmla="*/ 16 h 1642"/>
                      <a:gd name="T24" fmla="*/ 9 w 830"/>
                      <a:gd name="T25" fmla="*/ 4 h 1642"/>
                      <a:gd name="T26" fmla="*/ 9 w 830"/>
                      <a:gd name="T27" fmla="*/ 4 h 1642"/>
                      <a:gd name="T28" fmla="*/ 9 w 830"/>
                      <a:gd name="T29" fmla="*/ 4 h 1642"/>
                      <a:gd name="T30" fmla="*/ 11 w 830"/>
                      <a:gd name="T31" fmla="*/ 12 h 1642"/>
                      <a:gd name="T32" fmla="*/ 11 w 830"/>
                      <a:gd name="T33" fmla="*/ 12 h 1642"/>
                      <a:gd name="T34" fmla="*/ 11 w 830"/>
                      <a:gd name="T35" fmla="*/ 12 h 1642"/>
                      <a:gd name="T36" fmla="*/ 12 w 830"/>
                      <a:gd name="T37" fmla="*/ 12 h 1642"/>
                      <a:gd name="T38" fmla="*/ 12 w 830"/>
                      <a:gd name="T39" fmla="*/ 12 h 1642"/>
                      <a:gd name="T40" fmla="*/ 12 w 830"/>
                      <a:gd name="T41" fmla="*/ 12 h 1642"/>
                      <a:gd name="T42" fmla="*/ 12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0 w 830"/>
                      <a:gd name="T55" fmla="*/ 0 h 1642"/>
                      <a:gd name="T56" fmla="*/ 10 w 830"/>
                      <a:gd name="T57" fmla="*/ 0 h 1642"/>
                      <a:gd name="T58" fmla="*/ 3 w 830"/>
                      <a:gd name="T59" fmla="*/ 0 h 1642"/>
                      <a:gd name="T60" fmla="*/ 2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0 w 830"/>
                      <a:gd name="T75" fmla="*/ 12 h 1642"/>
                      <a:gd name="T76" fmla="*/ 1 w 830"/>
                      <a:gd name="T77" fmla="*/ 12 h 1642"/>
                      <a:gd name="T78" fmla="*/ 1 w 830"/>
                      <a:gd name="T79" fmla="*/ 12 h 1642"/>
                      <a:gd name="T80" fmla="*/ 1 w 830"/>
                      <a:gd name="T81" fmla="*/ 12 h 1642"/>
                      <a:gd name="T82" fmla="*/ 1 w 830"/>
                      <a:gd name="T83" fmla="*/ 12 h 1642"/>
                      <a:gd name="T84" fmla="*/ 2 w 830"/>
                      <a:gd name="T85" fmla="*/ 12 h 1642"/>
                      <a:gd name="T86" fmla="*/ 2 w 830"/>
                      <a:gd name="T87" fmla="*/ 11 h 1642"/>
                      <a:gd name="T88" fmla="*/ 3 w 830"/>
                      <a:gd name="T89" fmla="*/ 4 h 1642"/>
                      <a:gd name="T90" fmla="*/ 3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4 w 830"/>
                      <a:gd name="T103" fmla="*/ 25 h 1642"/>
                      <a:gd name="T104" fmla="*/ 5 w 830"/>
                      <a:gd name="T105" fmla="*/ 25 h 1642"/>
                      <a:gd name="T106" fmla="*/ 5 w 830"/>
                      <a:gd name="T107" fmla="*/ 25 h 1642"/>
                      <a:gd name="T108" fmla="*/ 5 w 830"/>
                      <a:gd name="T109" fmla="*/ 25 h 1642"/>
                      <a:gd name="T110" fmla="*/ 5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05" name="Freeform 106"/>
                  <p:cNvSpPr>
                    <a:spLocks/>
                  </p:cNvSpPr>
                  <p:nvPr/>
                </p:nvSpPr>
                <p:spPr bwMode="auto">
                  <a:xfrm>
                    <a:off x="4081"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06" name="Freeform 107"/>
                  <p:cNvSpPr>
                    <a:spLocks/>
                  </p:cNvSpPr>
                  <p:nvPr/>
                </p:nvSpPr>
                <p:spPr bwMode="auto">
                  <a:xfrm>
                    <a:off x="4753" y="2407"/>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507" name="Freeform 108"/>
                  <p:cNvSpPr>
                    <a:spLocks/>
                  </p:cNvSpPr>
                  <p:nvPr/>
                </p:nvSpPr>
                <p:spPr bwMode="auto">
                  <a:xfrm>
                    <a:off x="4820" y="2317"/>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508" name="Freeform 109"/>
                  <p:cNvSpPr>
                    <a:spLocks/>
                  </p:cNvSpPr>
                  <p:nvPr/>
                </p:nvSpPr>
                <p:spPr bwMode="auto">
                  <a:xfrm>
                    <a:off x="4256"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09" name="Freeform 110"/>
                  <p:cNvSpPr>
                    <a:spLocks/>
                  </p:cNvSpPr>
                  <p:nvPr/>
                </p:nvSpPr>
                <p:spPr bwMode="auto">
                  <a:xfrm>
                    <a:off x="4317" y="2310"/>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510" name="Freeform 111"/>
                  <p:cNvSpPr>
                    <a:spLocks/>
                  </p:cNvSpPr>
                  <p:nvPr/>
                </p:nvSpPr>
                <p:spPr bwMode="auto">
                  <a:xfrm>
                    <a:off x="4512" y="2400"/>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511" name="Freeform 112"/>
                  <p:cNvSpPr>
                    <a:spLocks/>
                  </p:cNvSpPr>
                  <p:nvPr/>
                </p:nvSpPr>
                <p:spPr bwMode="auto">
                  <a:xfrm>
                    <a:off x="4580" y="2310"/>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sp>
              <p:nvSpPr>
                <p:cNvPr id="19481" name="Freeform 113"/>
                <p:cNvSpPr>
                  <a:spLocks/>
                </p:cNvSpPr>
                <p:nvPr/>
              </p:nvSpPr>
              <p:spPr bwMode="auto">
                <a:xfrm>
                  <a:off x="2828" y="3813"/>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1" y="1039"/>
                      </a:moveTo>
                      <a:lnTo>
                        <a:pt x="441" y="1578"/>
                      </a:lnTo>
                      <a:lnTo>
                        <a:pt x="443" y="1585"/>
                      </a:lnTo>
                      <a:lnTo>
                        <a:pt x="445" y="1591"/>
                      </a:lnTo>
                      <a:lnTo>
                        <a:pt x="448" y="1597"/>
                      </a:lnTo>
                      <a:lnTo>
                        <a:pt x="450" y="1603"/>
                      </a:lnTo>
                      <a:lnTo>
                        <a:pt x="454" y="1608"/>
                      </a:lnTo>
                      <a:lnTo>
                        <a:pt x="457" y="1614"/>
                      </a:lnTo>
                      <a:lnTo>
                        <a:pt x="462" y="1619"/>
                      </a:lnTo>
                      <a:lnTo>
                        <a:pt x="466" y="1623"/>
                      </a:lnTo>
                      <a:lnTo>
                        <a:pt x="471" y="1628"/>
                      </a:lnTo>
                      <a:lnTo>
                        <a:pt x="477" y="1631"/>
                      </a:lnTo>
                      <a:lnTo>
                        <a:pt x="483" y="1634"/>
                      </a:lnTo>
                      <a:lnTo>
                        <a:pt x="489" y="1636"/>
                      </a:lnTo>
                      <a:lnTo>
                        <a:pt x="494" y="1639"/>
                      </a:lnTo>
                      <a:lnTo>
                        <a:pt x="500" y="1640"/>
                      </a:lnTo>
                      <a:lnTo>
                        <a:pt x="507" y="1641"/>
                      </a:lnTo>
                      <a:lnTo>
                        <a:pt x="513" y="1641"/>
                      </a:lnTo>
                      <a:lnTo>
                        <a:pt x="519" y="1641"/>
                      </a:lnTo>
                      <a:lnTo>
                        <a:pt x="525" y="1640"/>
                      </a:lnTo>
                      <a:lnTo>
                        <a:pt x="531" y="1639"/>
                      </a:lnTo>
                      <a:lnTo>
                        <a:pt x="538" y="1636"/>
                      </a:lnTo>
                      <a:lnTo>
                        <a:pt x="544" y="1634"/>
                      </a:lnTo>
                      <a:lnTo>
                        <a:pt x="549" y="1631"/>
                      </a:lnTo>
                      <a:lnTo>
                        <a:pt x="555" y="1628"/>
                      </a:lnTo>
                      <a:lnTo>
                        <a:pt x="559" y="1623"/>
                      </a:lnTo>
                      <a:lnTo>
                        <a:pt x="564" y="1619"/>
                      </a:lnTo>
                      <a:lnTo>
                        <a:pt x="568" y="1614"/>
                      </a:lnTo>
                      <a:lnTo>
                        <a:pt x="572" y="1608"/>
                      </a:lnTo>
                      <a:lnTo>
                        <a:pt x="575" y="1603"/>
                      </a:lnTo>
                      <a:lnTo>
                        <a:pt x="579" y="1597"/>
                      </a:lnTo>
                      <a:lnTo>
                        <a:pt x="581" y="1591"/>
                      </a:lnTo>
                      <a:lnTo>
                        <a:pt x="583" y="1585"/>
                      </a:lnTo>
                      <a:lnTo>
                        <a:pt x="585" y="1578"/>
                      </a:lnTo>
                      <a:lnTo>
                        <a:pt x="585" y="1039"/>
                      </a:lnTo>
                      <a:lnTo>
                        <a:pt x="737" y="1039"/>
                      </a:lnTo>
                      <a:lnTo>
                        <a:pt x="551" y="381"/>
                      </a:lnTo>
                      <a:lnTo>
                        <a:pt x="590" y="250"/>
                      </a:lnTo>
                      <a:lnTo>
                        <a:pt x="595" y="239"/>
                      </a:lnTo>
                      <a:lnTo>
                        <a:pt x="596" y="236"/>
                      </a:lnTo>
                      <a:lnTo>
                        <a:pt x="601" y="234"/>
                      </a:lnTo>
                      <a:lnTo>
                        <a:pt x="604" y="235"/>
                      </a:lnTo>
                      <a:lnTo>
                        <a:pt x="609" y="237"/>
                      </a:lnTo>
                      <a:lnTo>
                        <a:pt x="613" y="243"/>
                      </a:lnTo>
                      <a:lnTo>
                        <a:pt x="615" y="250"/>
                      </a:lnTo>
                      <a:lnTo>
                        <a:pt x="713" y="735"/>
                      </a:lnTo>
                      <a:lnTo>
                        <a:pt x="715" y="741"/>
                      </a:lnTo>
                      <a:lnTo>
                        <a:pt x="718" y="747"/>
                      </a:lnTo>
                      <a:lnTo>
                        <a:pt x="720" y="751"/>
                      </a:lnTo>
                      <a:lnTo>
                        <a:pt x="722" y="756"/>
                      </a:lnTo>
                      <a:lnTo>
                        <a:pt x="726" y="759"/>
                      </a:lnTo>
                      <a:lnTo>
                        <a:pt x="731" y="763"/>
                      </a:lnTo>
                      <a:lnTo>
                        <a:pt x="735" y="767"/>
                      </a:lnTo>
                      <a:lnTo>
                        <a:pt x="739" y="769"/>
                      </a:lnTo>
                      <a:lnTo>
                        <a:pt x="744" y="773"/>
                      </a:lnTo>
                      <a:lnTo>
                        <a:pt x="749" y="774"/>
                      </a:lnTo>
                      <a:lnTo>
                        <a:pt x="754" y="776"/>
                      </a:lnTo>
                      <a:lnTo>
                        <a:pt x="759" y="777"/>
                      </a:lnTo>
                      <a:lnTo>
                        <a:pt x="765" y="777"/>
                      </a:lnTo>
                      <a:lnTo>
                        <a:pt x="770" y="779"/>
                      </a:lnTo>
                      <a:lnTo>
                        <a:pt x="775" y="777"/>
                      </a:lnTo>
                      <a:lnTo>
                        <a:pt x="780" y="777"/>
                      </a:lnTo>
                      <a:lnTo>
                        <a:pt x="786" y="776"/>
                      </a:lnTo>
                      <a:lnTo>
                        <a:pt x="791" y="774"/>
                      </a:lnTo>
                      <a:lnTo>
                        <a:pt x="795" y="773"/>
                      </a:lnTo>
                      <a:lnTo>
                        <a:pt x="799" y="769"/>
                      </a:lnTo>
                      <a:lnTo>
                        <a:pt x="804" y="767"/>
                      </a:lnTo>
                      <a:lnTo>
                        <a:pt x="809" y="763"/>
                      </a:lnTo>
                      <a:lnTo>
                        <a:pt x="812" y="759"/>
                      </a:lnTo>
                      <a:lnTo>
                        <a:pt x="816" y="756"/>
                      </a:lnTo>
                      <a:lnTo>
                        <a:pt x="820" y="751"/>
                      </a:lnTo>
                      <a:lnTo>
                        <a:pt x="821" y="747"/>
                      </a:lnTo>
                      <a:lnTo>
                        <a:pt x="825" y="741"/>
                      </a:lnTo>
                      <a:lnTo>
                        <a:pt x="827" y="736"/>
                      </a:lnTo>
                      <a:lnTo>
                        <a:pt x="828" y="731"/>
                      </a:lnTo>
                      <a:lnTo>
                        <a:pt x="830" y="726"/>
                      </a:lnTo>
                      <a:lnTo>
                        <a:pt x="830" y="720"/>
                      </a:lnTo>
                      <a:lnTo>
                        <a:pt x="830" y="714"/>
                      </a:lnTo>
                      <a:lnTo>
                        <a:pt x="830" y="709"/>
                      </a:lnTo>
                      <a:lnTo>
                        <a:pt x="828" y="701"/>
                      </a:lnTo>
                      <a:lnTo>
                        <a:pt x="694" y="76"/>
                      </a:lnTo>
                      <a:lnTo>
                        <a:pt x="690" y="61"/>
                      </a:lnTo>
                      <a:lnTo>
                        <a:pt x="684" y="44"/>
                      </a:lnTo>
                      <a:lnTo>
                        <a:pt x="676" y="32"/>
                      </a:lnTo>
                      <a:lnTo>
                        <a:pt x="670" y="22"/>
                      </a:lnTo>
                      <a:lnTo>
                        <a:pt x="662" y="12"/>
                      </a:lnTo>
                      <a:lnTo>
                        <a:pt x="647" y="4"/>
                      </a:lnTo>
                      <a:lnTo>
                        <a:pt x="640" y="1"/>
                      </a:lnTo>
                      <a:lnTo>
                        <a:pt x="626" y="0"/>
                      </a:lnTo>
                      <a:lnTo>
                        <a:pt x="203" y="0"/>
                      </a:lnTo>
                      <a:lnTo>
                        <a:pt x="190" y="3"/>
                      </a:lnTo>
                      <a:lnTo>
                        <a:pt x="182" y="5"/>
                      </a:lnTo>
                      <a:lnTo>
                        <a:pt x="169" y="14"/>
                      </a:lnTo>
                      <a:lnTo>
                        <a:pt x="160" y="23"/>
                      </a:lnTo>
                      <a:lnTo>
                        <a:pt x="153" y="33"/>
                      </a:lnTo>
                      <a:lnTo>
                        <a:pt x="146" y="46"/>
                      </a:lnTo>
                      <a:lnTo>
                        <a:pt x="141" y="62"/>
                      </a:lnTo>
                      <a:lnTo>
                        <a:pt x="136" y="77"/>
                      </a:lnTo>
                      <a:lnTo>
                        <a:pt x="2" y="702"/>
                      </a:lnTo>
                      <a:lnTo>
                        <a:pt x="0" y="711"/>
                      </a:lnTo>
                      <a:lnTo>
                        <a:pt x="0" y="717"/>
                      </a:lnTo>
                      <a:lnTo>
                        <a:pt x="0" y="722"/>
                      </a:lnTo>
                      <a:lnTo>
                        <a:pt x="1" y="728"/>
                      </a:lnTo>
                      <a:lnTo>
                        <a:pt x="2" y="732"/>
                      </a:lnTo>
                      <a:lnTo>
                        <a:pt x="4" y="737"/>
                      </a:lnTo>
                      <a:lnTo>
                        <a:pt x="6" y="742"/>
                      </a:lnTo>
                      <a:lnTo>
                        <a:pt x="8" y="747"/>
                      </a:lnTo>
                      <a:lnTo>
                        <a:pt x="11" y="752"/>
                      </a:lnTo>
                      <a:lnTo>
                        <a:pt x="14" y="757"/>
                      </a:lnTo>
                      <a:lnTo>
                        <a:pt x="17" y="760"/>
                      </a:lnTo>
                      <a:lnTo>
                        <a:pt x="21" y="764"/>
                      </a:lnTo>
                      <a:lnTo>
                        <a:pt x="25" y="768"/>
                      </a:lnTo>
                      <a:lnTo>
                        <a:pt x="30" y="771"/>
                      </a:lnTo>
                      <a:lnTo>
                        <a:pt x="35" y="774"/>
                      </a:lnTo>
                      <a:lnTo>
                        <a:pt x="40" y="775"/>
                      </a:lnTo>
                      <a:lnTo>
                        <a:pt x="45" y="777"/>
                      </a:lnTo>
                      <a:lnTo>
                        <a:pt x="50" y="779"/>
                      </a:lnTo>
                      <a:lnTo>
                        <a:pt x="56" y="780"/>
                      </a:lnTo>
                      <a:lnTo>
                        <a:pt x="61" y="780"/>
                      </a:lnTo>
                      <a:lnTo>
                        <a:pt x="66" y="780"/>
                      </a:lnTo>
                      <a:lnTo>
                        <a:pt x="70" y="779"/>
                      </a:lnTo>
                      <a:lnTo>
                        <a:pt x="77" y="777"/>
                      </a:lnTo>
                      <a:lnTo>
                        <a:pt x="81" y="775"/>
                      </a:lnTo>
                      <a:lnTo>
                        <a:pt x="86" y="774"/>
                      </a:lnTo>
                      <a:lnTo>
                        <a:pt x="90" y="771"/>
                      </a:lnTo>
                      <a:lnTo>
                        <a:pt x="95" y="768"/>
                      </a:lnTo>
                      <a:lnTo>
                        <a:pt x="100" y="764"/>
                      </a:lnTo>
                      <a:lnTo>
                        <a:pt x="103" y="760"/>
                      </a:lnTo>
                      <a:lnTo>
                        <a:pt x="107" y="757"/>
                      </a:lnTo>
                      <a:lnTo>
                        <a:pt x="109" y="752"/>
                      </a:lnTo>
                      <a:lnTo>
                        <a:pt x="113" y="747"/>
                      </a:lnTo>
                      <a:lnTo>
                        <a:pt x="114" y="742"/>
                      </a:lnTo>
                      <a:lnTo>
                        <a:pt x="117" y="736"/>
                      </a:lnTo>
                      <a:lnTo>
                        <a:pt x="214" y="252"/>
                      </a:lnTo>
                      <a:lnTo>
                        <a:pt x="216" y="245"/>
                      </a:lnTo>
                      <a:lnTo>
                        <a:pt x="221" y="239"/>
                      </a:lnTo>
                      <a:lnTo>
                        <a:pt x="225" y="236"/>
                      </a:lnTo>
                      <a:lnTo>
                        <a:pt x="229" y="236"/>
                      </a:lnTo>
                      <a:lnTo>
                        <a:pt x="233" y="237"/>
                      </a:lnTo>
                      <a:lnTo>
                        <a:pt x="236" y="240"/>
                      </a:lnTo>
                      <a:lnTo>
                        <a:pt x="240" y="252"/>
                      </a:lnTo>
                      <a:lnTo>
                        <a:pt x="280" y="382"/>
                      </a:lnTo>
                      <a:lnTo>
                        <a:pt x="95" y="1039"/>
                      </a:lnTo>
                      <a:lnTo>
                        <a:pt x="246" y="1039"/>
                      </a:lnTo>
                      <a:lnTo>
                        <a:pt x="246" y="1579"/>
                      </a:lnTo>
                      <a:lnTo>
                        <a:pt x="247" y="1586"/>
                      </a:lnTo>
                      <a:lnTo>
                        <a:pt x="249" y="1593"/>
                      </a:lnTo>
                      <a:lnTo>
                        <a:pt x="252" y="1599"/>
                      </a:lnTo>
                      <a:lnTo>
                        <a:pt x="254" y="1605"/>
                      </a:lnTo>
                      <a:lnTo>
                        <a:pt x="258" y="1611"/>
                      </a:lnTo>
                      <a:lnTo>
                        <a:pt x="261" y="1616"/>
                      </a:lnTo>
                      <a:lnTo>
                        <a:pt x="265" y="1621"/>
                      </a:lnTo>
                      <a:lnTo>
                        <a:pt x="270" y="1624"/>
                      </a:lnTo>
                      <a:lnTo>
                        <a:pt x="275" y="1629"/>
                      </a:lnTo>
                      <a:lnTo>
                        <a:pt x="281" y="1633"/>
                      </a:lnTo>
                      <a:lnTo>
                        <a:pt x="287" y="1635"/>
                      </a:lnTo>
                      <a:lnTo>
                        <a:pt x="292" y="1638"/>
                      </a:lnTo>
                      <a:lnTo>
                        <a:pt x="298" y="1640"/>
                      </a:lnTo>
                      <a:lnTo>
                        <a:pt x="304" y="1641"/>
                      </a:lnTo>
                      <a:lnTo>
                        <a:pt x="311" y="1642"/>
                      </a:lnTo>
                      <a:lnTo>
                        <a:pt x="316" y="1642"/>
                      </a:lnTo>
                      <a:lnTo>
                        <a:pt x="323" y="1642"/>
                      </a:lnTo>
                      <a:lnTo>
                        <a:pt x="330" y="1641"/>
                      </a:lnTo>
                      <a:lnTo>
                        <a:pt x="336" y="1640"/>
                      </a:lnTo>
                      <a:lnTo>
                        <a:pt x="342" y="1638"/>
                      </a:lnTo>
                      <a:lnTo>
                        <a:pt x="348" y="1635"/>
                      </a:lnTo>
                      <a:lnTo>
                        <a:pt x="353" y="1633"/>
                      </a:lnTo>
                      <a:lnTo>
                        <a:pt x="359" y="1629"/>
                      </a:lnTo>
                      <a:lnTo>
                        <a:pt x="364" y="1624"/>
                      </a:lnTo>
                      <a:lnTo>
                        <a:pt x="368" y="1621"/>
                      </a:lnTo>
                      <a:lnTo>
                        <a:pt x="372" y="1616"/>
                      </a:lnTo>
                      <a:lnTo>
                        <a:pt x="376" y="1611"/>
                      </a:lnTo>
                      <a:lnTo>
                        <a:pt x="379" y="1605"/>
                      </a:lnTo>
                      <a:lnTo>
                        <a:pt x="383" y="1599"/>
                      </a:lnTo>
                      <a:lnTo>
                        <a:pt x="386" y="1593"/>
                      </a:lnTo>
                      <a:lnTo>
                        <a:pt x="387"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482" name="Freeform 114"/>
                <p:cNvSpPr>
                  <a:spLocks/>
                </p:cNvSpPr>
                <p:nvPr/>
              </p:nvSpPr>
              <p:spPr bwMode="auto">
                <a:xfrm>
                  <a:off x="2859" y="3772"/>
                  <a:ext cx="35" cy="36"/>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4" y="12"/>
                      </a:lnTo>
                      <a:lnTo>
                        <a:pt x="45" y="46"/>
                      </a:lnTo>
                      <a:lnTo>
                        <a:pt x="12" y="97"/>
                      </a:lnTo>
                      <a:lnTo>
                        <a:pt x="0" y="158"/>
                      </a:lnTo>
                      <a:lnTo>
                        <a:pt x="12" y="220"/>
                      </a:lnTo>
                      <a:lnTo>
                        <a:pt x="45" y="271"/>
                      </a:lnTo>
                      <a:lnTo>
                        <a:pt x="94"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483" name="Freeform 115"/>
                <p:cNvSpPr>
                  <a:spLocks/>
                </p:cNvSpPr>
                <p:nvPr/>
              </p:nvSpPr>
              <p:spPr bwMode="auto">
                <a:xfrm>
                  <a:off x="3169" y="3817"/>
                  <a:ext cx="95" cy="189"/>
                </a:xfrm>
                <a:custGeom>
                  <a:avLst/>
                  <a:gdLst>
                    <a:gd name="T0" fmla="*/ 1 w 829"/>
                    <a:gd name="T1" fmla="*/ 2 h 1642"/>
                    <a:gd name="T2" fmla="*/ 1 w 829"/>
                    <a:gd name="T3" fmla="*/ 2 h 1642"/>
                    <a:gd name="T4" fmla="*/ 1 w 829"/>
                    <a:gd name="T5" fmla="*/ 2 h 1642"/>
                    <a:gd name="T6" fmla="*/ 1 w 829"/>
                    <a:gd name="T7" fmla="*/ 3 h 1642"/>
                    <a:gd name="T8" fmla="*/ 1 w 829"/>
                    <a:gd name="T9" fmla="*/ 3 h 1642"/>
                    <a:gd name="T10" fmla="*/ 1 w 829"/>
                    <a:gd name="T11" fmla="*/ 3 h 1642"/>
                    <a:gd name="T12" fmla="*/ 1 w 829"/>
                    <a:gd name="T13" fmla="*/ 3 h 1642"/>
                    <a:gd name="T14" fmla="*/ 1 w 829"/>
                    <a:gd name="T15" fmla="*/ 3 h 1642"/>
                    <a:gd name="T16" fmla="*/ 1 w 829"/>
                    <a:gd name="T17" fmla="*/ 2 h 1642"/>
                    <a:gd name="T18" fmla="*/ 1 w 829"/>
                    <a:gd name="T19" fmla="*/ 2 h 1642"/>
                    <a:gd name="T20" fmla="*/ 1 w 829"/>
                    <a:gd name="T21" fmla="*/ 2 h 1642"/>
                    <a:gd name="T22" fmla="*/ 1 w 829"/>
                    <a:gd name="T23" fmla="*/ 2 h 1642"/>
                    <a:gd name="T24" fmla="*/ 1 w 829"/>
                    <a:gd name="T25" fmla="*/ 0 h 1642"/>
                    <a:gd name="T26" fmla="*/ 1 w 829"/>
                    <a:gd name="T27" fmla="*/ 0 h 1642"/>
                    <a:gd name="T28" fmla="*/ 1 w 829"/>
                    <a:gd name="T29" fmla="*/ 0 h 1642"/>
                    <a:gd name="T30" fmla="*/ 1 w 829"/>
                    <a:gd name="T31" fmla="*/ 1 h 1642"/>
                    <a:gd name="T32" fmla="*/ 1 w 829"/>
                    <a:gd name="T33" fmla="*/ 1 h 1642"/>
                    <a:gd name="T34" fmla="*/ 1 w 829"/>
                    <a:gd name="T35" fmla="*/ 1 h 1642"/>
                    <a:gd name="T36" fmla="*/ 1 w 829"/>
                    <a:gd name="T37" fmla="*/ 1 h 1642"/>
                    <a:gd name="T38" fmla="*/ 1 w 829"/>
                    <a:gd name="T39" fmla="*/ 1 h 1642"/>
                    <a:gd name="T40" fmla="*/ 1 w 829"/>
                    <a:gd name="T41" fmla="*/ 1 h 1642"/>
                    <a:gd name="T42" fmla="*/ 1 w 829"/>
                    <a:gd name="T43" fmla="*/ 1 h 1642"/>
                    <a:gd name="T44" fmla="*/ 1 w 829"/>
                    <a:gd name="T45" fmla="*/ 1 h 1642"/>
                    <a:gd name="T46" fmla="*/ 1 w 829"/>
                    <a:gd name="T47" fmla="*/ 1 h 1642"/>
                    <a:gd name="T48" fmla="*/ 1 w 829"/>
                    <a:gd name="T49" fmla="*/ 1 h 1642"/>
                    <a:gd name="T50" fmla="*/ 1 w 829"/>
                    <a:gd name="T51" fmla="*/ 1 h 1642"/>
                    <a:gd name="T52" fmla="*/ 1 w 829"/>
                    <a:gd name="T53" fmla="*/ 0 h 1642"/>
                    <a:gd name="T54" fmla="*/ 1 w 829"/>
                    <a:gd name="T55" fmla="*/ 0 h 1642"/>
                    <a:gd name="T56" fmla="*/ 1 w 829"/>
                    <a:gd name="T57" fmla="*/ 0 h 1642"/>
                    <a:gd name="T58" fmla="*/ 0 w 829"/>
                    <a:gd name="T59" fmla="*/ 0 h 1642"/>
                    <a:gd name="T60" fmla="*/ 0 w 829"/>
                    <a:gd name="T61" fmla="*/ 0 h 1642"/>
                    <a:gd name="T62" fmla="*/ 0 w 829"/>
                    <a:gd name="T63" fmla="*/ 0 h 1642"/>
                    <a:gd name="T64" fmla="*/ 0 w 829"/>
                    <a:gd name="T65" fmla="*/ 1 h 1642"/>
                    <a:gd name="T66" fmla="*/ 0 w 829"/>
                    <a:gd name="T67" fmla="*/ 1 h 1642"/>
                    <a:gd name="T68" fmla="*/ 0 w 829"/>
                    <a:gd name="T69" fmla="*/ 1 h 1642"/>
                    <a:gd name="T70" fmla="*/ 0 w 829"/>
                    <a:gd name="T71" fmla="*/ 1 h 1642"/>
                    <a:gd name="T72" fmla="*/ 0 w 829"/>
                    <a:gd name="T73" fmla="*/ 1 h 1642"/>
                    <a:gd name="T74" fmla="*/ 0 w 829"/>
                    <a:gd name="T75" fmla="*/ 1 h 1642"/>
                    <a:gd name="T76" fmla="*/ 0 w 829"/>
                    <a:gd name="T77" fmla="*/ 1 h 1642"/>
                    <a:gd name="T78" fmla="*/ 0 w 829"/>
                    <a:gd name="T79" fmla="*/ 1 h 1642"/>
                    <a:gd name="T80" fmla="*/ 0 w 829"/>
                    <a:gd name="T81" fmla="*/ 1 h 1642"/>
                    <a:gd name="T82" fmla="*/ 0 w 829"/>
                    <a:gd name="T83" fmla="*/ 1 h 1642"/>
                    <a:gd name="T84" fmla="*/ 0 w 829"/>
                    <a:gd name="T85" fmla="*/ 1 h 1642"/>
                    <a:gd name="T86" fmla="*/ 0 w 829"/>
                    <a:gd name="T87" fmla="*/ 1 h 1642"/>
                    <a:gd name="T88" fmla="*/ 0 w 829"/>
                    <a:gd name="T89" fmla="*/ 0 h 1642"/>
                    <a:gd name="T90" fmla="*/ 0 w 829"/>
                    <a:gd name="T91" fmla="*/ 0 h 1642"/>
                    <a:gd name="T92" fmla="*/ 0 w 829"/>
                    <a:gd name="T93" fmla="*/ 0 h 1642"/>
                    <a:gd name="T94" fmla="*/ 0 w 829"/>
                    <a:gd name="T95" fmla="*/ 2 h 1642"/>
                    <a:gd name="T96" fmla="*/ 0 w 829"/>
                    <a:gd name="T97" fmla="*/ 2 h 1642"/>
                    <a:gd name="T98" fmla="*/ 0 w 829"/>
                    <a:gd name="T99" fmla="*/ 2 h 1642"/>
                    <a:gd name="T100" fmla="*/ 0 w 829"/>
                    <a:gd name="T101" fmla="*/ 3 h 1642"/>
                    <a:gd name="T102" fmla="*/ 0 w 829"/>
                    <a:gd name="T103" fmla="*/ 3 h 1642"/>
                    <a:gd name="T104" fmla="*/ 0 w 829"/>
                    <a:gd name="T105" fmla="*/ 3 h 1642"/>
                    <a:gd name="T106" fmla="*/ 0 w 829"/>
                    <a:gd name="T107" fmla="*/ 3 h 1642"/>
                    <a:gd name="T108" fmla="*/ 0 w 829"/>
                    <a:gd name="T109" fmla="*/ 3 h 1642"/>
                    <a:gd name="T110" fmla="*/ 1 w 829"/>
                    <a:gd name="T111" fmla="*/ 3 h 1642"/>
                    <a:gd name="T112" fmla="*/ 1 w 829"/>
                    <a:gd name="T113" fmla="*/ 2 h 1642"/>
                    <a:gd name="T114" fmla="*/ 1 w 829"/>
                    <a:gd name="T115" fmla="*/ 2 h 1642"/>
                    <a:gd name="T116" fmla="*/ 1 w 829"/>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484" name="Freeform 116"/>
                <p:cNvSpPr>
                  <a:spLocks/>
                </p:cNvSpPr>
                <p:nvPr/>
              </p:nvSpPr>
              <p:spPr bwMode="auto">
                <a:xfrm>
                  <a:off x="3199" y="3775"/>
                  <a:ext cx="36" cy="37"/>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485" name="Freeform 117"/>
                <p:cNvSpPr>
                  <a:spLocks/>
                </p:cNvSpPr>
                <p:nvPr/>
              </p:nvSpPr>
              <p:spPr bwMode="auto">
                <a:xfrm>
                  <a:off x="2940" y="3813"/>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5" y="1578"/>
                      </a:lnTo>
                      <a:lnTo>
                        <a:pt x="585"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1"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1"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4"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4"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486" name="Freeform 118"/>
                <p:cNvSpPr>
                  <a:spLocks/>
                </p:cNvSpPr>
                <p:nvPr/>
              </p:nvSpPr>
              <p:spPr bwMode="auto">
                <a:xfrm>
                  <a:off x="2968" y="3772"/>
                  <a:ext cx="35" cy="36"/>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8"/>
                      </a:moveTo>
                      <a:lnTo>
                        <a:pt x="294" y="97"/>
                      </a:lnTo>
                      <a:lnTo>
                        <a:pt x="261" y="46"/>
                      </a:lnTo>
                      <a:lnTo>
                        <a:pt x="213" y="12"/>
                      </a:lnTo>
                      <a:lnTo>
                        <a:pt x="153" y="0"/>
                      </a:lnTo>
                      <a:lnTo>
                        <a:pt x="93" y="12"/>
                      </a:lnTo>
                      <a:lnTo>
                        <a:pt x="45" y="46"/>
                      </a:lnTo>
                      <a:lnTo>
                        <a:pt x="12" y="97"/>
                      </a:lnTo>
                      <a:lnTo>
                        <a:pt x="0" y="158"/>
                      </a:lnTo>
                      <a:lnTo>
                        <a:pt x="12" y="220"/>
                      </a:lnTo>
                      <a:lnTo>
                        <a:pt x="45" y="271"/>
                      </a:lnTo>
                      <a:lnTo>
                        <a:pt x="93" y="304"/>
                      </a:lnTo>
                      <a:lnTo>
                        <a:pt x="153" y="318"/>
                      </a:lnTo>
                      <a:lnTo>
                        <a:pt x="213" y="304"/>
                      </a:lnTo>
                      <a:lnTo>
                        <a:pt x="261" y="271"/>
                      </a:lnTo>
                      <a:lnTo>
                        <a:pt x="294" y="220"/>
                      </a:lnTo>
                      <a:lnTo>
                        <a:pt x="306" y="158"/>
                      </a:lnTo>
                      <a:close/>
                    </a:path>
                  </a:pathLst>
                </a:custGeom>
                <a:solidFill>
                  <a:schemeClr val="accent2"/>
                </a:solidFill>
                <a:ln w="0">
                  <a:solidFill>
                    <a:srgbClr val="000000"/>
                  </a:solidFill>
                  <a:round/>
                  <a:headEnd/>
                  <a:tailEnd/>
                </a:ln>
              </p:spPr>
              <p:txBody>
                <a:bodyPr/>
                <a:lstStyle/>
                <a:p>
                  <a:endParaRPr lang="en-US"/>
                </a:p>
              </p:txBody>
            </p:sp>
            <p:sp>
              <p:nvSpPr>
                <p:cNvPr id="19487" name="Freeform 119"/>
                <p:cNvSpPr>
                  <a:spLocks/>
                </p:cNvSpPr>
                <p:nvPr/>
              </p:nvSpPr>
              <p:spPr bwMode="auto">
                <a:xfrm>
                  <a:off x="3058" y="3813"/>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488" name="Freeform 120"/>
                <p:cNvSpPr>
                  <a:spLocks/>
                </p:cNvSpPr>
                <p:nvPr/>
              </p:nvSpPr>
              <p:spPr bwMode="auto">
                <a:xfrm>
                  <a:off x="3089" y="3772"/>
                  <a:ext cx="35" cy="36"/>
                </a:xfrm>
                <a:custGeom>
                  <a:avLst/>
                  <a:gdLst>
                    <a:gd name="T0" fmla="*/ 0 w 307"/>
                    <a:gd name="T1" fmla="*/ 0 h 318"/>
                    <a:gd name="T2" fmla="*/ 0 w 307"/>
                    <a:gd name="T3" fmla="*/ 0 h 318"/>
                    <a:gd name="T4" fmla="*/ 0 w 307"/>
                    <a:gd name="T5" fmla="*/ 0 h 318"/>
                    <a:gd name="T6" fmla="*/ 0 w 307"/>
                    <a:gd name="T7" fmla="*/ 0 h 318"/>
                    <a:gd name="T8" fmla="*/ 0 w 307"/>
                    <a:gd name="T9" fmla="*/ 0 h 318"/>
                    <a:gd name="T10" fmla="*/ 0 w 307"/>
                    <a:gd name="T11" fmla="*/ 0 h 318"/>
                    <a:gd name="T12" fmla="*/ 0 w 307"/>
                    <a:gd name="T13" fmla="*/ 0 h 318"/>
                    <a:gd name="T14" fmla="*/ 0 w 307"/>
                    <a:gd name="T15" fmla="*/ 0 h 318"/>
                    <a:gd name="T16" fmla="*/ 0 w 307"/>
                    <a:gd name="T17" fmla="*/ 0 h 318"/>
                    <a:gd name="T18" fmla="*/ 0 w 307"/>
                    <a:gd name="T19" fmla="*/ 0 h 318"/>
                    <a:gd name="T20" fmla="*/ 0 w 307"/>
                    <a:gd name="T21" fmla="*/ 0 h 318"/>
                    <a:gd name="T22" fmla="*/ 0 w 307"/>
                    <a:gd name="T23" fmla="*/ 0 h 318"/>
                    <a:gd name="T24" fmla="*/ 0 w 307"/>
                    <a:gd name="T25" fmla="*/ 0 h 318"/>
                    <a:gd name="T26" fmla="*/ 0 w 307"/>
                    <a:gd name="T27" fmla="*/ 0 h 318"/>
                    <a:gd name="T28" fmla="*/ 0 w 307"/>
                    <a:gd name="T29" fmla="*/ 0 h 318"/>
                    <a:gd name="T30" fmla="*/ 0 w 307"/>
                    <a:gd name="T31" fmla="*/ 0 h 318"/>
                    <a:gd name="T32" fmla="*/ 0 w 307"/>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sp>
              <p:nvSpPr>
                <p:cNvPr id="19489" name="Freeform 121"/>
                <p:cNvSpPr>
                  <a:spLocks/>
                </p:cNvSpPr>
                <p:nvPr/>
              </p:nvSpPr>
              <p:spPr bwMode="auto">
                <a:xfrm>
                  <a:off x="3408" y="3549"/>
                  <a:ext cx="95" cy="189"/>
                </a:xfrm>
                <a:custGeom>
                  <a:avLst/>
                  <a:gdLst>
                    <a:gd name="T0" fmla="*/ 1 w 829"/>
                    <a:gd name="T1" fmla="*/ 2 h 1642"/>
                    <a:gd name="T2" fmla="*/ 1 w 829"/>
                    <a:gd name="T3" fmla="*/ 2 h 1642"/>
                    <a:gd name="T4" fmla="*/ 1 w 829"/>
                    <a:gd name="T5" fmla="*/ 2 h 1642"/>
                    <a:gd name="T6" fmla="*/ 1 w 829"/>
                    <a:gd name="T7" fmla="*/ 3 h 1642"/>
                    <a:gd name="T8" fmla="*/ 1 w 829"/>
                    <a:gd name="T9" fmla="*/ 3 h 1642"/>
                    <a:gd name="T10" fmla="*/ 1 w 829"/>
                    <a:gd name="T11" fmla="*/ 3 h 1642"/>
                    <a:gd name="T12" fmla="*/ 1 w 829"/>
                    <a:gd name="T13" fmla="*/ 3 h 1642"/>
                    <a:gd name="T14" fmla="*/ 1 w 829"/>
                    <a:gd name="T15" fmla="*/ 3 h 1642"/>
                    <a:gd name="T16" fmla="*/ 1 w 829"/>
                    <a:gd name="T17" fmla="*/ 2 h 1642"/>
                    <a:gd name="T18" fmla="*/ 1 w 829"/>
                    <a:gd name="T19" fmla="*/ 2 h 1642"/>
                    <a:gd name="T20" fmla="*/ 1 w 829"/>
                    <a:gd name="T21" fmla="*/ 2 h 1642"/>
                    <a:gd name="T22" fmla="*/ 1 w 829"/>
                    <a:gd name="T23" fmla="*/ 2 h 1642"/>
                    <a:gd name="T24" fmla="*/ 1 w 829"/>
                    <a:gd name="T25" fmla="*/ 0 h 1642"/>
                    <a:gd name="T26" fmla="*/ 1 w 829"/>
                    <a:gd name="T27" fmla="*/ 0 h 1642"/>
                    <a:gd name="T28" fmla="*/ 1 w 829"/>
                    <a:gd name="T29" fmla="*/ 0 h 1642"/>
                    <a:gd name="T30" fmla="*/ 1 w 829"/>
                    <a:gd name="T31" fmla="*/ 1 h 1642"/>
                    <a:gd name="T32" fmla="*/ 1 w 829"/>
                    <a:gd name="T33" fmla="*/ 1 h 1642"/>
                    <a:gd name="T34" fmla="*/ 1 w 829"/>
                    <a:gd name="T35" fmla="*/ 1 h 1642"/>
                    <a:gd name="T36" fmla="*/ 1 w 829"/>
                    <a:gd name="T37" fmla="*/ 1 h 1642"/>
                    <a:gd name="T38" fmla="*/ 1 w 829"/>
                    <a:gd name="T39" fmla="*/ 1 h 1642"/>
                    <a:gd name="T40" fmla="*/ 1 w 829"/>
                    <a:gd name="T41" fmla="*/ 1 h 1642"/>
                    <a:gd name="T42" fmla="*/ 1 w 829"/>
                    <a:gd name="T43" fmla="*/ 1 h 1642"/>
                    <a:gd name="T44" fmla="*/ 1 w 829"/>
                    <a:gd name="T45" fmla="*/ 1 h 1642"/>
                    <a:gd name="T46" fmla="*/ 1 w 829"/>
                    <a:gd name="T47" fmla="*/ 1 h 1642"/>
                    <a:gd name="T48" fmla="*/ 1 w 829"/>
                    <a:gd name="T49" fmla="*/ 1 h 1642"/>
                    <a:gd name="T50" fmla="*/ 1 w 829"/>
                    <a:gd name="T51" fmla="*/ 1 h 1642"/>
                    <a:gd name="T52" fmla="*/ 1 w 829"/>
                    <a:gd name="T53" fmla="*/ 0 h 1642"/>
                    <a:gd name="T54" fmla="*/ 1 w 829"/>
                    <a:gd name="T55" fmla="*/ 0 h 1642"/>
                    <a:gd name="T56" fmla="*/ 1 w 829"/>
                    <a:gd name="T57" fmla="*/ 0 h 1642"/>
                    <a:gd name="T58" fmla="*/ 0 w 829"/>
                    <a:gd name="T59" fmla="*/ 0 h 1642"/>
                    <a:gd name="T60" fmla="*/ 0 w 829"/>
                    <a:gd name="T61" fmla="*/ 0 h 1642"/>
                    <a:gd name="T62" fmla="*/ 0 w 829"/>
                    <a:gd name="T63" fmla="*/ 0 h 1642"/>
                    <a:gd name="T64" fmla="*/ 0 w 829"/>
                    <a:gd name="T65" fmla="*/ 1 h 1642"/>
                    <a:gd name="T66" fmla="*/ 0 w 829"/>
                    <a:gd name="T67" fmla="*/ 1 h 1642"/>
                    <a:gd name="T68" fmla="*/ 0 w 829"/>
                    <a:gd name="T69" fmla="*/ 1 h 1642"/>
                    <a:gd name="T70" fmla="*/ 0 w 829"/>
                    <a:gd name="T71" fmla="*/ 1 h 1642"/>
                    <a:gd name="T72" fmla="*/ 0 w 829"/>
                    <a:gd name="T73" fmla="*/ 1 h 1642"/>
                    <a:gd name="T74" fmla="*/ 0 w 829"/>
                    <a:gd name="T75" fmla="*/ 1 h 1642"/>
                    <a:gd name="T76" fmla="*/ 0 w 829"/>
                    <a:gd name="T77" fmla="*/ 1 h 1642"/>
                    <a:gd name="T78" fmla="*/ 0 w 829"/>
                    <a:gd name="T79" fmla="*/ 1 h 1642"/>
                    <a:gd name="T80" fmla="*/ 0 w 829"/>
                    <a:gd name="T81" fmla="*/ 1 h 1642"/>
                    <a:gd name="T82" fmla="*/ 0 w 829"/>
                    <a:gd name="T83" fmla="*/ 1 h 1642"/>
                    <a:gd name="T84" fmla="*/ 0 w 829"/>
                    <a:gd name="T85" fmla="*/ 1 h 1642"/>
                    <a:gd name="T86" fmla="*/ 0 w 829"/>
                    <a:gd name="T87" fmla="*/ 1 h 1642"/>
                    <a:gd name="T88" fmla="*/ 0 w 829"/>
                    <a:gd name="T89" fmla="*/ 0 h 1642"/>
                    <a:gd name="T90" fmla="*/ 0 w 829"/>
                    <a:gd name="T91" fmla="*/ 0 h 1642"/>
                    <a:gd name="T92" fmla="*/ 0 w 829"/>
                    <a:gd name="T93" fmla="*/ 0 h 1642"/>
                    <a:gd name="T94" fmla="*/ 0 w 829"/>
                    <a:gd name="T95" fmla="*/ 2 h 1642"/>
                    <a:gd name="T96" fmla="*/ 0 w 829"/>
                    <a:gd name="T97" fmla="*/ 2 h 1642"/>
                    <a:gd name="T98" fmla="*/ 0 w 829"/>
                    <a:gd name="T99" fmla="*/ 2 h 1642"/>
                    <a:gd name="T100" fmla="*/ 0 w 829"/>
                    <a:gd name="T101" fmla="*/ 3 h 1642"/>
                    <a:gd name="T102" fmla="*/ 0 w 829"/>
                    <a:gd name="T103" fmla="*/ 3 h 1642"/>
                    <a:gd name="T104" fmla="*/ 0 w 829"/>
                    <a:gd name="T105" fmla="*/ 3 h 1642"/>
                    <a:gd name="T106" fmla="*/ 0 w 829"/>
                    <a:gd name="T107" fmla="*/ 3 h 1642"/>
                    <a:gd name="T108" fmla="*/ 0 w 829"/>
                    <a:gd name="T109" fmla="*/ 3 h 1642"/>
                    <a:gd name="T110" fmla="*/ 1 w 829"/>
                    <a:gd name="T111" fmla="*/ 3 h 1642"/>
                    <a:gd name="T112" fmla="*/ 1 w 829"/>
                    <a:gd name="T113" fmla="*/ 2 h 1642"/>
                    <a:gd name="T114" fmla="*/ 1 w 829"/>
                    <a:gd name="T115" fmla="*/ 2 h 1642"/>
                    <a:gd name="T116" fmla="*/ 1 w 829"/>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490" name="Freeform 122"/>
                <p:cNvSpPr>
                  <a:spLocks/>
                </p:cNvSpPr>
                <p:nvPr/>
              </p:nvSpPr>
              <p:spPr bwMode="auto">
                <a:xfrm>
                  <a:off x="3438" y="3507"/>
                  <a:ext cx="36" cy="37"/>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491" name="Freeform 123"/>
                <p:cNvSpPr>
                  <a:spLocks/>
                </p:cNvSpPr>
                <p:nvPr/>
              </p:nvSpPr>
              <p:spPr bwMode="auto">
                <a:xfrm>
                  <a:off x="3297" y="3545"/>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492" name="Freeform 124"/>
                <p:cNvSpPr>
                  <a:spLocks/>
                </p:cNvSpPr>
                <p:nvPr/>
              </p:nvSpPr>
              <p:spPr bwMode="auto">
                <a:xfrm>
                  <a:off x="3328" y="3504"/>
                  <a:ext cx="35" cy="36"/>
                </a:xfrm>
                <a:custGeom>
                  <a:avLst/>
                  <a:gdLst>
                    <a:gd name="T0" fmla="*/ 0 w 307"/>
                    <a:gd name="T1" fmla="*/ 0 h 318"/>
                    <a:gd name="T2" fmla="*/ 0 w 307"/>
                    <a:gd name="T3" fmla="*/ 0 h 318"/>
                    <a:gd name="T4" fmla="*/ 0 w 307"/>
                    <a:gd name="T5" fmla="*/ 0 h 318"/>
                    <a:gd name="T6" fmla="*/ 0 w 307"/>
                    <a:gd name="T7" fmla="*/ 0 h 318"/>
                    <a:gd name="T8" fmla="*/ 0 w 307"/>
                    <a:gd name="T9" fmla="*/ 0 h 318"/>
                    <a:gd name="T10" fmla="*/ 0 w 307"/>
                    <a:gd name="T11" fmla="*/ 0 h 318"/>
                    <a:gd name="T12" fmla="*/ 0 w 307"/>
                    <a:gd name="T13" fmla="*/ 0 h 318"/>
                    <a:gd name="T14" fmla="*/ 0 w 307"/>
                    <a:gd name="T15" fmla="*/ 0 h 318"/>
                    <a:gd name="T16" fmla="*/ 0 w 307"/>
                    <a:gd name="T17" fmla="*/ 0 h 318"/>
                    <a:gd name="T18" fmla="*/ 0 w 307"/>
                    <a:gd name="T19" fmla="*/ 0 h 318"/>
                    <a:gd name="T20" fmla="*/ 0 w 307"/>
                    <a:gd name="T21" fmla="*/ 0 h 318"/>
                    <a:gd name="T22" fmla="*/ 0 w 307"/>
                    <a:gd name="T23" fmla="*/ 0 h 318"/>
                    <a:gd name="T24" fmla="*/ 0 w 307"/>
                    <a:gd name="T25" fmla="*/ 0 h 318"/>
                    <a:gd name="T26" fmla="*/ 0 w 307"/>
                    <a:gd name="T27" fmla="*/ 0 h 318"/>
                    <a:gd name="T28" fmla="*/ 0 w 307"/>
                    <a:gd name="T29" fmla="*/ 0 h 318"/>
                    <a:gd name="T30" fmla="*/ 0 w 307"/>
                    <a:gd name="T31" fmla="*/ 0 h 318"/>
                    <a:gd name="T32" fmla="*/ 0 w 307"/>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sp>
              <p:nvSpPr>
                <p:cNvPr id="19493" name="Freeform 125"/>
                <p:cNvSpPr>
                  <a:spLocks/>
                </p:cNvSpPr>
                <p:nvPr/>
              </p:nvSpPr>
              <p:spPr bwMode="auto">
                <a:xfrm>
                  <a:off x="3408" y="3817"/>
                  <a:ext cx="95" cy="189"/>
                </a:xfrm>
                <a:custGeom>
                  <a:avLst/>
                  <a:gdLst>
                    <a:gd name="T0" fmla="*/ 1 w 829"/>
                    <a:gd name="T1" fmla="*/ 2 h 1642"/>
                    <a:gd name="T2" fmla="*/ 1 w 829"/>
                    <a:gd name="T3" fmla="*/ 2 h 1642"/>
                    <a:gd name="T4" fmla="*/ 1 w 829"/>
                    <a:gd name="T5" fmla="*/ 2 h 1642"/>
                    <a:gd name="T6" fmla="*/ 1 w 829"/>
                    <a:gd name="T7" fmla="*/ 3 h 1642"/>
                    <a:gd name="T8" fmla="*/ 1 w 829"/>
                    <a:gd name="T9" fmla="*/ 3 h 1642"/>
                    <a:gd name="T10" fmla="*/ 1 w 829"/>
                    <a:gd name="T11" fmla="*/ 3 h 1642"/>
                    <a:gd name="T12" fmla="*/ 1 w 829"/>
                    <a:gd name="T13" fmla="*/ 3 h 1642"/>
                    <a:gd name="T14" fmla="*/ 1 w 829"/>
                    <a:gd name="T15" fmla="*/ 3 h 1642"/>
                    <a:gd name="T16" fmla="*/ 1 w 829"/>
                    <a:gd name="T17" fmla="*/ 2 h 1642"/>
                    <a:gd name="T18" fmla="*/ 1 w 829"/>
                    <a:gd name="T19" fmla="*/ 2 h 1642"/>
                    <a:gd name="T20" fmla="*/ 1 w 829"/>
                    <a:gd name="T21" fmla="*/ 2 h 1642"/>
                    <a:gd name="T22" fmla="*/ 1 w 829"/>
                    <a:gd name="T23" fmla="*/ 2 h 1642"/>
                    <a:gd name="T24" fmla="*/ 1 w 829"/>
                    <a:gd name="T25" fmla="*/ 0 h 1642"/>
                    <a:gd name="T26" fmla="*/ 1 w 829"/>
                    <a:gd name="T27" fmla="*/ 0 h 1642"/>
                    <a:gd name="T28" fmla="*/ 1 w 829"/>
                    <a:gd name="T29" fmla="*/ 0 h 1642"/>
                    <a:gd name="T30" fmla="*/ 1 w 829"/>
                    <a:gd name="T31" fmla="*/ 1 h 1642"/>
                    <a:gd name="T32" fmla="*/ 1 w 829"/>
                    <a:gd name="T33" fmla="*/ 1 h 1642"/>
                    <a:gd name="T34" fmla="*/ 1 w 829"/>
                    <a:gd name="T35" fmla="*/ 1 h 1642"/>
                    <a:gd name="T36" fmla="*/ 1 w 829"/>
                    <a:gd name="T37" fmla="*/ 1 h 1642"/>
                    <a:gd name="T38" fmla="*/ 1 w 829"/>
                    <a:gd name="T39" fmla="*/ 1 h 1642"/>
                    <a:gd name="T40" fmla="*/ 1 w 829"/>
                    <a:gd name="T41" fmla="*/ 1 h 1642"/>
                    <a:gd name="T42" fmla="*/ 1 w 829"/>
                    <a:gd name="T43" fmla="*/ 1 h 1642"/>
                    <a:gd name="T44" fmla="*/ 1 w 829"/>
                    <a:gd name="T45" fmla="*/ 1 h 1642"/>
                    <a:gd name="T46" fmla="*/ 1 w 829"/>
                    <a:gd name="T47" fmla="*/ 1 h 1642"/>
                    <a:gd name="T48" fmla="*/ 1 w 829"/>
                    <a:gd name="T49" fmla="*/ 1 h 1642"/>
                    <a:gd name="T50" fmla="*/ 1 w 829"/>
                    <a:gd name="T51" fmla="*/ 1 h 1642"/>
                    <a:gd name="T52" fmla="*/ 1 w 829"/>
                    <a:gd name="T53" fmla="*/ 0 h 1642"/>
                    <a:gd name="T54" fmla="*/ 1 w 829"/>
                    <a:gd name="T55" fmla="*/ 0 h 1642"/>
                    <a:gd name="T56" fmla="*/ 1 w 829"/>
                    <a:gd name="T57" fmla="*/ 0 h 1642"/>
                    <a:gd name="T58" fmla="*/ 0 w 829"/>
                    <a:gd name="T59" fmla="*/ 0 h 1642"/>
                    <a:gd name="T60" fmla="*/ 0 w 829"/>
                    <a:gd name="T61" fmla="*/ 0 h 1642"/>
                    <a:gd name="T62" fmla="*/ 0 w 829"/>
                    <a:gd name="T63" fmla="*/ 0 h 1642"/>
                    <a:gd name="T64" fmla="*/ 0 w 829"/>
                    <a:gd name="T65" fmla="*/ 1 h 1642"/>
                    <a:gd name="T66" fmla="*/ 0 w 829"/>
                    <a:gd name="T67" fmla="*/ 1 h 1642"/>
                    <a:gd name="T68" fmla="*/ 0 w 829"/>
                    <a:gd name="T69" fmla="*/ 1 h 1642"/>
                    <a:gd name="T70" fmla="*/ 0 w 829"/>
                    <a:gd name="T71" fmla="*/ 1 h 1642"/>
                    <a:gd name="T72" fmla="*/ 0 w 829"/>
                    <a:gd name="T73" fmla="*/ 1 h 1642"/>
                    <a:gd name="T74" fmla="*/ 0 w 829"/>
                    <a:gd name="T75" fmla="*/ 1 h 1642"/>
                    <a:gd name="T76" fmla="*/ 0 w 829"/>
                    <a:gd name="T77" fmla="*/ 1 h 1642"/>
                    <a:gd name="T78" fmla="*/ 0 w 829"/>
                    <a:gd name="T79" fmla="*/ 1 h 1642"/>
                    <a:gd name="T80" fmla="*/ 0 w 829"/>
                    <a:gd name="T81" fmla="*/ 1 h 1642"/>
                    <a:gd name="T82" fmla="*/ 0 w 829"/>
                    <a:gd name="T83" fmla="*/ 1 h 1642"/>
                    <a:gd name="T84" fmla="*/ 0 w 829"/>
                    <a:gd name="T85" fmla="*/ 1 h 1642"/>
                    <a:gd name="T86" fmla="*/ 0 w 829"/>
                    <a:gd name="T87" fmla="*/ 1 h 1642"/>
                    <a:gd name="T88" fmla="*/ 0 w 829"/>
                    <a:gd name="T89" fmla="*/ 0 h 1642"/>
                    <a:gd name="T90" fmla="*/ 0 w 829"/>
                    <a:gd name="T91" fmla="*/ 0 h 1642"/>
                    <a:gd name="T92" fmla="*/ 0 w 829"/>
                    <a:gd name="T93" fmla="*/ 0 h 1642"/>
                    <a:gd name="T94" fmla="*/ 0 w 829"/>
                    <a:gd name="T95" fmla="*/ 2 h 1642"/>
                    <a:gd name="T96" fmla="*/ 0 w 829"/>
                    <a:gd name="T97" fmla="*/ 2 h 1642"/>
                    <a:gd name="T98" fmla="*/ 0 w 829"/>
                    <a:gd name="T99" fmla="*/ 2 h 1642"/>
                    <a:gd name="T100" fmla="*/ 0 w 829"/>
                    <a:gd name="T101" fmla="*/ 3 h 1642"/>
                    <a:gd name="T102" fmla="*/ 0 w 829"/>
                    <a:gd name="T103" fmla="*/ 3 h 1642"/>
                    <a:gd name="T104" fmla="*/ 0 w 829"/>
                    <a:gd name="T105" fmla="*/ 3 h 1642"/>
                    <a:gd name="T106" fmla="*/ 0 w 829"/>
                    <a:gd name="T107" fmla="*/ 3 h 1642"/>
                    <a:gd name="T108" fmla="*/ 0 w 829"/>
                    <a:gd name="T109" fmla="*/ 3 h 1642"/>
                    <a:gd name="T110" fmla="*/ 1 w 829"/>
                    <a:gd name="T111" fmla="*/ 3 h 1642"/>
                    <a:gd name="T112" fmla="*/ 1 w 829"/>
                    <a:gd name="T113" fmla="*/ 2 h 1642"/>
                    <a:gd name="T114" fmla="*/ 1 w 829"/>
                    <a:gd name="T115" fmla="*/ 2 h 1642"/>
                    <a:gd name="T116" fmla="*/ 1 w 829"/>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chemeClr val="accent2"/>
                </a:solidFill>
                <a:ln w="0">
                  <a:solidFill>
                    <a:srgbClr val="000000"/>
                  </a:solidFill>
                  <a:round/>
                  <a:headEnd/>
                  <a:tailEnd/>
                </a:ln>
              </p:spPr>
              <p:txBody>
                <a:bodyPr/>
                <a:lstStyle/>
                <a:p>
                  <a:endParaRPr lang="en-US"/>
                </a:p>
              </p:txBody>
            </p:sp>
            <p:sp>
              <p:nvSpPr>
                <p:cNvPr id="19494" name="Freeform 126"/>
                <p:cNvSpPr>
                  <a:spLocks/>
                </p:cNvSpPr>
                <p:nvPr/>
              </p:nvSpPr>
              <p:spPr bwMode="auto">
                <a:xfrm>
                  <a:off x="3438" y="3775"/>
                  <a:ext cx="36" cy="37"/>
                </a:xfrm>
                <a:custGeom>
                  <a:avLst/>
                  <a:gdLst>
                    <a:gd name="T0" fmla="*/ 0 w 306"/>
                    <a:gd name="T1" fmla="*/ 0 h 318"/>
                    <a:gd name="T2" fmla="*/ 0 w 306"/>
                    <a:gd name="T3" fmla="*/ 0 h 318"/>
                    <a:gd name="T4" fmla="*/ 0 w 306"/>
                    <a:gd name="T5" fmla="*/ 0 h 318"/>
                    <a:gd name="T6" fmla="*/ 0 w 306"/>
                    <a:gd name="T7" fmla="*/ 0 h 318"/>
                    <a:gd name="T8" fmla="*/ 0 w 306"/>
                    <a:gd name="T9" fmla="*/ 0 h 318"/>
                    <a:gd name="T10" fmla="*/ 0 w 306"/>
                    <a:gd name="T11" fmla="*/ 0 h 318"/>
                    <a:gd name="T12" fmla="*/ 0 w 306"/>
                    <a:gd name="T13" fmla="*/ 0 h 318"/>
                    <a:gd name="T14" fmla="*/ 0 w 306"/>
                    <a:gd name="T15" fmla="*/ 0 h 318"/>
                    <a:gd name="T16" fmla="*/ 0 w 306"/>
                    <a:gd name="T17" fmla="*/ 0 h 318"/>
                    <a:gd name="T18" fmla="*/ 0 w 306"/>
                    <a:gd name="T19" fmla="*/ 0 h 318"/>
                    <a:gd name="T20" fmla="*/ 0 w 306"/>
                    <a:gd name="T21" fmla="*/ 0 h 318"/>
                    <a:gd name="T22" fmla="*/ 0 w 306"/>
                    <a:gd name="T23" fmla="*/ 0 h 318"/>
                    <a:gd name="T24" fmla="*/ 0 w 306"/>
                    <a:gd name="T25" fmla="*/ 0 h 318"/>
                    <a:gd name="T26" fmla="*/ 0 w 306"/>
                    <a:gd name="T27" fmla="*/ 0 h 318"/>
                    <a:gd name="T28" fmla="*/ 0 w 306"/>
                    <a:gd name="T29" fmla="*/ 0 h 318"/>
                    <a:gd name="T30" fmla="*/ 0 w 306"/>
                    <a:gd name="T31" fmla="*/ 0 h 318"/>
                    <a:gd name="T32" fmla="*/ 0 w 306"/>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chemeClr val="accent2"/>
                </a:solidFill>
                <a:ln w="0">
                  <a:solidFill>
                    <a:srgbClr val="000000"/>
                  </a:solidFill>
                  <a:round/>
                  <a:headEnd/>
                  <a:tailEnd/>
                </a:ln>
              </p:spPr>
              <p:txBody>
                <a:bodyPr/>
                <a:lstStyle/>
                <a:p>
                  <a:endParaRPr lang="en-US"/>
                </a:p>
              </p:txBody>
            </p:sp>
            <p:sp>
              <p:nvSpPr>
                <p:cNvPr id="19495" name="Freeform 127"/>
                <p:cNvSpPr>
                  <a:spLocks/>
                </p:cNvSpPr>
                <p:nvPr/>
              </p:nvSpPr>
              <p:spPr bwMode="auto">
                <a:xfrm>
                  <a:off x="3297" y="3813"/>
                  <a:ext cx="95" cy="189"/>
                </a:xfrm>
                <a:custGeom>
                  <a:avLst/>
                  <a:gdLst>
                    <a:gd name="T0" fmla="*/ 1 w 830"/>
                    <a:gd name="T1" fmla="*/ 2 h 1642"/>
                    <a:gd name="T2" fmla="*/ 1 w 830"/>
                    <a:gd name="T3" fmla="*/ 2 h 1642"/>
                    <a:gd name="T4" fmla="*/ 1 w 830"/>
                    <a:gd name="T5" fmla="*/ 2 h 1642"/>
                    <a:gd name="T6" fmla="*/ 1 w 830"/>
                    <a:gd name="T7" fmla="*/ 3 h 1642"/>
                    <a:gd name="T8" fmla="*/ 1 w 830"/>
                    <a:gd name="T9" fmla="*/ 3 h 1642"/>
                    <a:gd name="T10" fmla="*/ 1 w 830"/>
                    <a:gd name="T11" fmla="*/ 3 h 1642"/>
                    <a:gd name="T12" fmla="*/ 1 w 830"/>
                    <a:gd name="T13" fmla="*/ 3 h 1642"/>
                    <a:gd name="T14" fmla="*/ 1 w 830"/>
                    <a:gd name="T15" fmla="*/ 3 h 1642"/>
                    <a:gd name="T16" fmla="*/ 1 w 830"/>
                    <a:gd name="T17" fmla="*/ 2 h 1642"/>
                    <a:gd name="T18" fmla="*/ 1 w 830"/>
                    <a:gd name="T19" fmla="*/ 2 h 1642"/>
                    <a:gd name="T20" fmla="*/ 1 w 830"/>
                    <a:gd name="T21" fmla="*/ 2 h 1642"/>
                    <a:gd name="T22" fmla="*/ 1 w 830"/>
                    <a:gd name="T23" fmla="*/ 2 h 1642"/>
                    <a:gd name="T24" fmla="*/ 1 w 830"/>
                    <a:gd name="T25" fmla="*/ 0 h 1642"/>
                    <a:gd name="T26" fmla="*/ 1 w 830"/>
                    <a:gd name="T27" fmla="*/ 0 h 1642"/>
                    <a:gd name="T28" fmla="*/ 1 w 830"/>
                    <a:gd name="T29" fmla="*/ 0 h 1642"/>
                    <a:gd name="T30" fmla="*/ 1 w 830"/>
                    <a:gd name="T31" fmla="*/ 1 h 1642"/>
                    <a:gd name="T32" fmla="*/ 1 w 830"/>
                    <a:gd name="T33" fmla="*/ 1 h 1642"/>
                    <a:gd name="T34" fmla="*/ 1 w 830"/>
                    <a:gd name="T35" fmla="*/ 1 h 1642"/>
                    <a:gd name="T36" fmla="*/ 1 w 830"/>
                    <a:gd name="T37" fmla="*/ 1 h 1642"/>
                    <a:gd name="T38" fmla="*/ 1 w 830"/>
                    <a:gd name="T39" fmla="*/ 1 h 1642"/>
                    <a:gd name="T40" fmla="*/ 1 w 830"/>
                    <a:gd name="T41" fmla="*/ 1 h 1642"/>
                    <a:gd name="T42" fmla="*/ 1 w 830"/>
                    <a:gd name="T43" fmla="*/ 1 h 1642"/>
                    <a:gd name="T44" fmla="*/ 1 w 830"/>
                    <a:gd name="T45" fmla="*/ 1 h 1642"/>
                    <a:gd name="T46" fmla="*/ 1 w 830"/>
                    <a:gd name="T47" fmla="*/ 1 h 1642"/>
                    <a:gd name="T48" fmla="*/ 1 w 830"/>
                    <a:gd name="T49" fmla="*/ 1 h 1642"/>
                    <a:gd name="T50" fmla="*/ 1 w 830"/>
                    <a:gd name="T51" fmla="*/ 1 h 1642"/>
                    <a:gd name="T52" fmla="*/ 1 w 830"/>
                    <a:gd name="T53" fmla="*/ 0 h 1642"/>
                    <a:gd name="T54" fmla="*/ 1 w 830"/>
                    <a:gd name="T55" fmla="*/ 0 h 1642"/>
                    <a:gd name="T56" fmla="*/ 1 w 830"/>
                    <a:gd name="T57" fmla="*/ 0 h 1642"/>
                    <a:gd name="T58" fmla="*/ 0 w 830"/>
                    <a:gd name="T59" fmla="*/ 0 h 1642"/>
                    <a:gd name="T60" fmla="*/ 0 w 830"/>
                    <a:gd name="T61" fmla="*/ 0 h 1642"/>
                    <a:gd name="T62" fmla="*/ 0 w 830"/>
                    <a:gd name="T63" fmla="*/ 0 h 1642"/>
                    <a:gd name="T64" fmla="*/ 0 w 830"/>
                    <a:gd name="T65" fmla="*/ 1 h 1642"/>
                    <a:gd name="T66" fmla="*/ 0 w 830"/>
                    <a:gd name="T67" fmla="*/ 1 h 1642"/>
                    <a:gd name="T68" fmla="*/ 0 w 830"/>
                    <a:gd name="T69" fmla="*/ 1 h 1642"/>
                    <a:gd name="T70" fmla="*/ 0 w 830"/>
                    <a:gd name="T71" fmla="*/ 1 h 1642"/>
                    <a:gd name="T72" fmla="*/ 0 w 830"/>
                    <a:gd name="T73" fmla="*/ 1 h 1642"/>
                    <a:gd name="T74" fmla="*/ 0 w 830"/>
                    <a:gd name="T75" fmla="*/ 1 h 1642"/>
                    <a:gd name="T76" fmla="*/ 0 w 830"/>
                    <a:gd name="T77" fmla="*/ 1 h 1642"/>
                    <a:gd name="T78" fmla="*/ 0 w 830"/>
                    <a:gd name="T79" fmla="*/ 1 h 1642"/>
                    <a:gd name="T80" fmla="*/ 0 w 830"/>
                    <a:gd name="T81" fmla="*/ 1 h 1642"/>
                    <a:gd name="T82" fmla="*/ 0 w 830"/>
                    <a:gd name="T83" fmla="*/ 1 h 1642"/>
                    <a:gd name="T84" fmla="*/ 0 w 830"/>
                    <a:gd name="T85" fmla="*/ 1 h 1642"/>
                    <a:gd name="T86" fmla="*/ 0 w 830"/>
                    <a:gd name="T87" fmla="*/ 1 h 1642"/>
                    <a:gd name="T88" fmla="*/ 0 w 830"/>
                    <a:gd name="T89" fmla="*/ 0 h 1642"/>
                    <a:gd name="T90" fmla="*/ 0 w 830"/>
                    <a:gd name="T91" fmla="*/ 0 h 1642"/>
                    <a:gd name="T92" fmla="*/ 0 w 830"/>
                    <a:gd name="T93" fmla="*/ 0 h 1642"/>
                    <a:gd name="T94" fmla="*/ 0 w 830"/>
                    <a:gd name="T95" fmla="*/ 2 h 1642"/>
                    <a:gd name="T96" fmla="*/ 0 w 830"/>
                    <a:gd name="T97" fmla="*/ 2 h 1642"/>
                    <a:gd name="T98" fmla="*/ 0 w 830"/>
                    <a:gd name="T99" fmla="*/ 2 h 1642"/>
                    <a:gd name="T100" fmla="*/ 0 w 830"/>
                    <a:gd name="T101" fmla="*/ 3 h 1642"/>
                    <a:gd name="T102" fmla="*/ 0 w 830"/>
                    <a:gd name="T103" fmla="*/ 3 h 1642"/>
                    <a:gd name="T104" fmla="*/ 0 w 830"/>
                    <a:gd name="T105" fmla="*/ 3 h 1642"/>
                    <a:gd name="T106" fmla="*/ 0 w 830"/>
                    <a:gd name="T107" fmla="*/ 3 h 1642"/>
                    <a:gd name="T108" fmla="*/ 0 w 830"/>
                    <a:gd name="T109" fmla="*/ 3 h 1642"/>
                    <a:gd name="T110" fmla="*/ 1 w 830"/>
                    <a:gd name="T111" fmla="*/ 3 h 1642"/>
                    <a:gd name="T112" fmla="*/ 1 w 830"/>
                    <a:gd name="T113" fmla="*/ 2 h 1642"/>
                    <a:gd name="T114" fmla="*/ 1 w 830"/>
                    <a:gd name="T115" fmla="*/ 2 h 1642"/>
                    <a:gd name="T116" fmla="*/ 1 w 830"/>
                    <a:gd name="T117" fmla="*/ 2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chemeClr val="accent2"/>
                </a:solidFill>
                <a:ln w="0">
                  <a:solidFill>
                    <a:srgbClr val="000000"/>
                  </a:solidFill>
                  <a:round/>
                  <a:headEnd/>
                  <a:tailEnd/>
                </a:ln>
              </p:spPr>
              <p:txBody>
                <a:bodyPr/>
                <a:lstStyle/>
                <a:p>
                  <a:endParaRPr lang="en-US"/>
                </a:p>
              </p:txBody>
            </p:sp>
            <p:sp>
              <p:nvSpPr>
                <p:cNvPr id="19496" name="Freeform 128"/>
                <p:cNvSpPr>
                  <a:spLocks/>
                </p:cNvSpPr>
                <p:nvPr/>
              </p:nvSpPr>
              <p:spPr bwMode="auto">
                <a:xfrm>
                  <a:off x="3328" y="3772"/>
                  <a:ext cx="35" cy="36"/>
                </a:xfrm>
                <a:custGeom>
                  <a:avLst/>
                  <a:gdLst>
                    <a:gd name="T0" fmla="*/ 0 w 307"/>
                    <a:gd name="T1" fmla="*/ 0 h 318"/>
                    <a:gd name="T2" fmla="*/ 0 w 307"/>
                    <a:gd name="T3" fmla="*/ 0 h 318"/>
                    <a:gd name="T4" fmla="*/ 0 w 307"/>
                    <a:gd name="T5" fmla="*/ 0 h 318"/>
                    <a:gd name="T6" fmla="*/ 0 w 307"/>
                    <a:gd name="T7" fmla="*/ 0 h 318"/>
                    <a:gd name="T8" fmla="*/ 0 w 307"/>
                    <a:gd name="T9" fmla="*/ 0 h 318"/>
                    <a:gd name="T10" fmla="*/ 0 w 307"/>
                    <a:gd name="T11" fmla="*/ 0 h 318"/>
                    <a:gd name="T12" fmla="*/ 0 w 307"/>
                    <a:gd name="T13" fmla="*/ 0 h 318"/>
                    <a:gd name="T14" fmla="*/ 0 w 307"/>
                    <a:gd name="T15" fmla="*/ 0 h 318"/>
                    <a:gd name="T16" fmla="*/ 0 w 307"/>
                    <a:gd name="T17" fmla="*/ 0 h 318"/>
                    <a:gd name="T18" fmla="*/ 0 w 307"/>
                    <a:gd name="T19" fmla="*/ 0 h 318"/>
                    <a:gd name="T20" fmla="*/ 0 w 307"/>
                    <a:gd name="T21" fmla="*/ 0 h 318"/>
                    <a:gd name="T22" fmla="*/ 0 w 307"/>
                    <a:gd name="T23" fmla="*/ 0 h 318"/>
                    <a:gd name="T24" fmla="*/ 0 w 307"/>
                    <a:gd name="T25" fmla="*/ 0 h 318"/>
                    <a:gd name="T26" fmla="*/ 0 w 307"/>
                    <a:gd name="T27" fmla="*/ 0 h 318"/>
                    <a:gd name="T28" fmla="*/ 0 w 307"/>
                    <a:gd name="T29" fmla="*/ 0 h 318"/>
                    <a:gd name="T30" fmla="*/ 0 w 307"/>
                    <a:gd name="T31" fmla="*/ 0 h 318"/>
                    <a:gd name="T32" fmla="*/ 0 w 307"/>
                    <a:gd name="T33" fmla="*/ 0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chemeClr val="accent2"/>
                </a:solidFill>
                <a:ln w="0">
                  <a:solidFill>
                    <a:srgbClr val="000000"/>
                  </a:solidFill>
                  <a:round/>
                  <a:headEnd/>
                  <a:tailEnd/>
                </a:ln>
              </p:spPr>
              <p:txBody>
                <a:bodyPr/>
                <a:lstStyle/>
                <a:p>
                  <a:endParaRPr lang="en-US"/>
                </a:p>
              </p:txBody>
            </p:sp>
            <p:grpSp>
              <p:nvGrpSpPr>
                <p:cNvPr id="18" name="Group 129"/>
                <p:cNvGrpSpPr>
                  <a:grpSpLocks/>
                </p:cNvGrpSpPr>
                <p:nvPr/>
              </p:nvGrpSpPr>
              <p:grpSpPr bwMode="auto">
                <a:xfrm>
                  <a:off x="672" y="2880"/>
                  <a:ext cx="2234" cy="508"/>
                  <a:chOff x="192" y="2948"/>
                  <a:chExt cx="2234" cy="508"/>
                </a:xfrm>
              </p:grpSpPr>
              <p:grpSp>
                <p:nvGrpSpPr>
                  <p:cNvPr id="19" name="Group 130"/>
                  <p:cNvGrpSpPr>
                    <a:grpSpLocks/>
                  </p:cNvGrpSpPr>
                  <p:nvPr/>
                </p:nvGrpSpPr>
                <p:grpSpPr bwMode="auto">
                  <a:xfrm>
                    <a:off x="192" y="2948"/>
                    <a:ext cx="448" cy="508"/>
                    <a:chOff x="4224" y="1686"/>
                    <a:chExt cx="448" cy="508"/>
                  </a:xfrm>
                </p:grpSpPr>
                <p:sp>
                  <p:nvSpPr>
                    <p:cNvPr id="19500" name="Freeform 131"/>
                    <p:cNvSpPr>
                      <a:spLocks/>
                    </p:cNvSpPr>
                    <p:nvPr/>
                  </p:nvSpPr>
                  <p:spPr bwMode="auto">
                    <a:xfrm>
                      <a:off x="4465" y="1783"/>
                      <a:ext cx="207" cy="411"/>
                    </a:xfrm>
                    <a:custGeom>
                      <a:avLst/>
                      <a:gdLst>
                        <a:gd name="T0" fmla="*/ 7 w 829"/>
                        <a:gd name="T1" fmla="*/ 25 h 1642"/>
                        <a:gd name="T2" fmla="*/ 7 w 829"/>
                        <a:gd name="T3" fmla="*/ 25 h 1642"/>
                        <a:gd name="T4" fmla="*/ 7 w 829"/>
                        <a:gd name="T5" fmla="*/ 25 h 1642"/>
                        <a:gd name="T6" fmla="*/ 7 w 829"/>
                        <a:gd name="T7" fmla="*/ 26 h 1642"/>
                        <a:gd name="T8" fmla="*/ 8 w 829"/>
                        <a:gd name="T9" fmla="*/ 26 h 1642"/>
                        <a:gd name="T10" fmla="*/ 8 w 829"/>
                        <a:gd name="T11" fmla="*/ 26 h 1642"/>
                        <a:gd name="T12" fmla="*/ 8 w 829"/>
                        <a:gd name="T13" fmla="*/ 26 h 1642"/>
                        <a:gd name="T14" fmla="*/ 8 w 829"/>
                        <a:gd name="T15" fmla="*/ 26 h 1642"/>
                        <a:gd name="T16" fmla="*/ 9 w 829"/>
                        <a:gd name="T17" fmla="*/ 25 h 1642"/>
                        <a:gd name="T18" fmla="*/ 9 w 829"/>
                        <a:gd name="T19" fmla="*/ 25 h 1642"/>
                        <a:gd name="T20" fmla="*/ 9 w 829"/>
                        <a:gd name="T21" fmla="*/ 25 h 1642"/>
                        <a:gd name="T22" fmla="*/ 11 w 829"/>
                        <a:gd name="T23" fmla="*/ 16 h 1642"/>
                        <a:gd name="T24" fmla="*/ 9 w 829"/>
                        <a:gd name="T25" fmla="*/ 4 h 1642"/>
                        <a:gd name="T26" fmla="*/ 9 w 829"/>
                        <a:gd name="T27" fmla="*/ 4 h 1642"/>
                        <a:gd name="T28" fmla="*/ 9 w 829"/>
                        <a:gd name="T29" fmla="*/ 4 h 1642"/>
                        <a:gd name="T30" fmla="*/ 11 w 829"/>
                        <a:gd name="T31" fmla="*/ 12 h 1642"/>
                        <a:gd name="T32" fmla="*/ 11 w 829"/>
                        <a:gd name="T33" fmla="*/ 12 h 1642"/>
                        <a:gd name="T34" fmla="*/ 11 w 829"/>
                        <a:gd name="T35" fmla="*/ 12 h 1642"/>
                        <a:gd name="T36" fmla="*/ 12 w 829"/>
                        <a:gd name="T37" fmla="*/ 12 h 1642"/>
                        <a:gd name="T38" fmla="*/ 12 w 829"/>
                        <a:gd name="T39" fmla="*/ 12 h 1642"/>
                        <a:gd name="T40" fmla="*/ 12 w 829"/>
                        <a:gd name="T41" fmla="*/ 12 h 1642"/>
                        <a:gd name="T42" fmla="*/ 12 w 829"/>
                        <a:gd name="T43" fmla="*/ 12 h 1642"/>
                        <a:gd name="T44" fmla="*/ 13 w 829"/>
                        <a:gd name="T45" fmla="*/ 12 h 1642"/>
                        <a:gd name="T46" fmla="*/ 13 w 829"/>
                        <a:gd name="T47" fmla="*/ 12 h 1642"/>
                        <a:gd name="T48" fmla="*/ 13 w 829"/>
                        <a:gd name="T49" fmla="*/ 12 h 1642"/>
                        <a:gd name="T50" fmla="*/ 13 w 829"/>
                        <a:gd name="T51" fmla="*/ 11 h 1642"/>
                        <a:gd name="T52" fmla="*/ 11 w 829"/>
                        <a:gd name="T53" fmla="*/ 1 h 1642"/>
                        <a:gd name="T54" fmla="*/ 10 w 829"/>
                        <a:gd name="T55" fmla="*/ 1 h 1642"/>
                        <a:gd name="T56" fmla="*/ 10 w 829"/>
                        <a:gd name="T57" fmla="*/ 0 h 1642"/>
                        <a:gd name="T58" fmla="*/ 3 w 829"/>
                        <a:gd name="T59" fmla="*/ 0 h 1642"/>
                        <a:gd name="T60" fmla="*/ 2 w 829"/>
                        <a:gd name="T61" fmla="*/ 0 h 1642"/>
                        <a:gd name="T62" fmla="*/ 2 w 829"/>
                        <a:gd name="T63" fmla="*/ 1 h 1642"/>
                        <a:gd name="T64" fmla="*/ 0 w 829"/>
                        <a:gd name="T65" fmla="*/ 11 h 1642"/>
                        <a:gd name="T66" fmla="*/ 0 w 829"/>
                        <a:gd name="T67" fmla="*/ 11 h 1642"/>
                        <a:gd name="T68" fmla="*/ 0 w 829"/>
                        <a:gd name="T69" fmla="*/ 12 h 1642"/>
                        <a:gd name="T70" fmla="*/ 0 w 829"/>
                        <a:gd name="T71" fmla="*/ 12 h 1642"/>
                        <a:gd name="T72" fmla="*/ 0 w 829"/>
                        <a:gd name="T73" fmla="*/ 12 h 1642"/>
                        <a:gd name="T74" fmla="*/ 0 w 829"/>
                        <a:gd name="T75" fmla="*/ 12 h 1642"/>
                        <a:gd name="T76" fmla="*/ 1 w 829"/>
                        <a:gd name="T77" fmla="*/ 12 h 1642"/>
                        <a:gd name="T78" fmla="*/ 1 w 829"/>
                        <a:gd name="T79" fmla="*/ 12 h 1642"/>
                        <a:gd name="T80" fmla="*/ 1 w 829"/>
                        <a:gd name="T81" fmla="*/ 12 h 1642"/>
                        <a:gd name="T82" fmla="*/ 1 w 829"/>
                        <a:gd name="T83" fmla="*/ 12 h 1642"/>
                        <a:gd name="T84" fmla="*/ 2 w 829"/>
                        <a:gd name="T85" fmla="*/ 12 h 1642"/>
                        <a:gd name="T86" fmla="*/ 2 w 829"/>
                        <a:gd name="T87" fmla="*/ 12 h 1642"/>
                        <a:gd name="T88" fmla="*/ 3 w 829"/>
                        <a:gd name="T89" fmla="*/ 4 h 1642"/>
                        <a:gd name="T90" fmla="*/ 3 w 829"/>
                        <a:gd name="T91" fmla="*/ 4 h 1642"/>
                        <a:gd name="T92" fmla="*/ 4 w 829"/>
                        <a:gd name="T93" fmla="*/ 4 h 1642"/>
                        <a:gd name="T94" fmla="*/ 4 w 829"/>
                        <a:gd name="T95" fmla="*/ 16 h 1642"/>
                        <a:gd name="T96" fmla="*/ 4 w 829"/>
                        <a:gd name="T97" fmla="*/ 25 h 1642"/>
                        <a:gd name="T98" fmla="*/ 4 w 829"/>
                        <a:gd name="T99" fmla="*/ 25 h 1642"/>
                        <a:gd name="T100" fmla="*/ 4 w 829"/>
                        <a:gd name="T101" fmla="*/ 26 h 1642"/>
                        <a:gd name="T102" fmla="*/ 4 w 829"/>
                        <a:gd name="T103" fmla="*/ 26 h 1642"/>
                        <a:gd name="T104" fmla="*/ 5 w 829"/>
                        <a:gd name="T105" fmla="*/ 26 h 1642"/>
                        <a:gd name="T106" fmla="*/ 5 w 829"/>
                        <a:gd name="T107" fmla="*/ 26 h 1642"/>
                        <a:gd name="T108" fmla="*/ 5 w 829"/>
                        <a:gd name="T109" fmla="*/ 26 h 1642"/>
                        <a:gd name="T110" fmla="*/ 5 w 829"/>
                        <a:gd name="T111" fmla="*/ 26 h 1642"/>
                        <a:gd name="T112" fmla="*/ 6 w 829"/>
                        <a:gd name="T113" fmla="*/ 25 h 1642"/>
                        <a:gd name="T114" fmla="*/ 6 w 829"/>
                        <a:gd name="T115" fmla="*/ 25 h 1642"/>
                        <a:gd name="T116" fmla="*/ 6 w 829"/>
                        <a:gd name="T117" fmla="*/ 25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9" h="1642">
                          <a:moveTo>
                            <a:pt x="441" y="1039"/>
                          </a:moveTo>
                          <a:lnTo>
                            <a:pt x="441" y="1578"/>
                          </a:lnTo>
                          <a:lnTo>
                            <a:pt x="442" y="1585"/>
                          </a:lnTo>
                          <a:lnTo>
                            <a:pt x="445" y="1591"/>
                          </a:lnTo>
                          <a:lnTo>
                            <a:pt x="447" y="1597"/>
                          </a:lnTo>
                          <a:lnTo>
                            <a:pt x="450" y="1603"/>
                          </a:lnTo>
                          <a:lnTo>
                            <a:pt x="453" y="1608"/>
                          </a:lnTo>
                          <a:lnTo>
                            <a:pt x="457" y="1614"/>
                          </a:lnTo>
                          <a:lnTo>
                            <a:pt x="462" y="1619"/>
                          </a:lnTo>
                          <a:lnTo>
                            <a:pt x="466" y="1623"/>
                          </a:lnTo>
                          <a:lnTo>
                            <a:pt x="470" y="1627"/>
                          </a:lnTo>
                          <a:lnTo>
                            <a:pt x="476" y="1631"/>
                          </a:lnTo>
                          <a:lnTo>
                            <a:pt x="483" y="1634"/>
                          </a:lnTo>
                          <a:lnTo>
                            <a:pt x="489" y="1636"/>
                          </a:lnTo>
                          <a:lnTo>
                            <a:pt x="493" y="1638"/>
                          </a:lnTo>
                          <a:lnTo>
                            <a:pt x="500" y="1640"/>
                          </a:lnTo>
                          <a:lnTo>
                            <a:pt x="507" y="1641"/>
                          </a:lnTo>
                          <a:lnTo>
                            <a:pt x="513" y="1641"/>
                          </a:lnTo>
                          <a:lnTo>
                            <a:pt x="519" y="1641"/>
                          </a:lnTo>
                          <a:lnTo>
                            <a:pt x="525" y="1640"/>
                          </a:lnTo>
                          <a:lnTo>
                            <a:pt x="531" y="1638"/>
                          </a:lnTo>
                          <a:lnTo>
                            <a:pt x="537" y="1636"/>
                          </a:lnTo>
                          <a:lnTo>
                            <a:pt x="543" y="1634"/>
                          </a:lnTo>
                          <a:lnTo>
                            <a:pt x="548" y="1631"/>
                          </a:lnTo>
                          <a:lnTo>
                            <a:pt x="554" y="1627"/>
                          </a:lnTo>
                          <a:lnTo>
                            <a:pt x="559" y="1623"/>
                          </a:lnTo>
                          <a:lnTo>
                            <a:pt x="564" y="1619"/>
                          </a:lnTo>
                          <a:lnTo>
                            <a:pt x="568" y="1614"/>
                          </a:lnTo>
                          <a:lnTo>
                            <a:pt x="571" y="1608"/>
                          </a:lnTo>
                          <a:lnTo>
                            <a:pt x="575" y="1603"/>
                          </a:lnTo>
                          <a:lnTo>
                            <a:pt x="579" y="1597"/>
                          </a:lnTo>
                          <a:lnTo>
                            <a:pt x="581" y="1591"/>
                          </a:lnTo>
                          <a:lnTo>
                            <a:pt x="582" y="1585"/>
                          </a:lnTo>
                          <a:lnTo>
                            <a:pt x="585" y="1578"/>
                          </a:lnTo>
                          <a:lnTo>
                            <a:pt x="585" y="1039"/>
                          </a:lnTo>
                          <a:lnTo>
                            <a:pt x="737" y="1039"/>
                          </a:lnTo>
                          <a:lnTo>
                            <a:pt x="551" y="381"/>
                          </a:lnTo>
                          <a:lnTo>
                            <a:pt x="590" y="249"/>
                          </a:lnTo>
                          <a:lnTo>
                            <a:pt x="594" y="238"/>
                          </a:lnTo>
                          <a:lnTo>
                            <a:pt x="596" y="236"/>
                          </a:lnTo>
                          <a:lnTo>
                            <a:pt x="601" y="233"/>
                          </a:lnTo>
                          <a:lnTo>
                            <a:pt x="604" y="235"/>
                          </a:lnTo>
                          <a:lnTo>
                            <a:pt x="609" y="237"/>
                          </a:lnTo>
                          <a:lnTo>
                            <a:pt x="613" y="243"/>
                          </a:lnTo>
                          <a:lnTo>
                            <a:pt x="615" y="249"/>
                          </a:lnTo>
                          <a:lnTo>
                            <a:pt x="712" y="735"/>
                          </a:lnTo>
                          <a:lnTo>
                            <a:pt x="715" y="741"/>
                          </a:lnTo>
                          <a:lnTo>
                            <a:pt x="717" y="747"/>
                          </a:lnTo>
                          <a:lnTo>
                            <a:pt x="720" y="750"/>
                          </a:lnTo>
                          <a:lnTo>
                            <a:pt x="722" y="755"/>
                          </a:lnTo>
                          <a:lnTo>
                            <a:pt x="726" y="759"/>
                          </a:lnTo>
                          <a:lnTo>
                            <a:pt x="731" y="763"/>
                          </a:lnTo>
                          <a:lnTo>
                            <a:pt x="734" y="766"/>
                          </a:lnTo>
                          <a:lnTo>
                            <a:pt x="739" y="769"/>
                          </a:lnTo>
                          <a:lnTo>
                            <a:pt x="744" y="772"/>
                          </a:lnTo>
                          <a:lnTo>
                            <a:pt x="749" y="773"/>
                          </a:lnTo>
                          <a:lnTo>
                            <a:pt x="754" y="776"/>
                          </a:lnTo>
                          <a:lnTo>
                            <a:pt x="759" y="777"/>
                          </a:lnTo>
                          <a:lnTo>
                            <a:pt x="765" y="777"/>
                          </a:lnTo>
                          <a:lnTo>
                            <a:pt x="770" y="778"/>
                          </a:lnTo>
                          <a:lnTo>
                            <a:pt x="774" y="777"/>
                          </a:lnTo>
                          <a:lnTo>
                            <a:pt x="779" y="777"/>
                          </a:lnTo>
                          <a:lnTo>
                            <a:pt x="785" y="776"/>
                          </a:lnTo>
                          <a:lnTo>
                            <a:pt x="790" y="773"/>
                          </a:lnTo>
                          <a:lnTo>
                            <a:pt x="795" y="772"/>
                          </a:lnTo>
                          <a:lnTo>
                            <a:pt x="799" y="769"/>
                          </a:lnTo>
                          <a:lnTo>
                            <a:pt x="804" y="766"/>
                          </a:lnTo>
                          <a:lnTo>
                            <a:pt x="809" y="763"/>
                          </a:lnTo>
                          <a:lnTo>
                            <a:pt x="812" y="759"/>
                          </a:lnTo>
                          <a:lnTo>
                            <a:pt x="816" y="755"/>
                          </a:lnTo>
                          <a:lnTo>
                            <a:pt x="819" y="750"/>
                          </a:lnTo>
                          <a:lnTo>
                            <a:pt x="821" y="747"/>
                          </a:lnTo>
                          <a:lnTo>
                            <a:pt x="824" y="741"/>
                          </a:lnTo>
                          <a:lnTo>
                            <a:pt x="827" y="736"/>
                          </a:lnTo>
                          <a:lnTo>
                            <a:pt x="828" y="731"/>
                          </a:lnTo>
                          <a:lnTo>
                            <a:pt x="829" y="726"/>
                          </a:lnTo>
                          <a:lnTo>
                            <a:pt x="829" y="720"/>
                          </a:lnTo>
                          <a:lnTo>
                            <a:pt x="829" y="714"/>
                          </a:lnTo>
                          <a:lnTo>
                            <a:pt x="829" y="709"/>
                          </a:lnTo>
                          <a:lnTo>
                            <a:pt x="828" y="700"/>
                          </a:lnTo>
                          <a:lnTo>
                            <a:pt x="694" y="75"/>
                          </a:lnTo>
                          <a:lnTo>
                            <a:pt x="689" y="61"/>
                          </a:lnTo>
                          <a:lnTo>
                            <a:pt x="683" y="44"/>
                          </a:lnTo>
                          <a:lnTo>
                            <a:pt x="676" y="31"/>
                          </a:lnTo>
                          <a:lnTo>
                            <a:pt x="670" y="22"/>
                          </a:lnTo>
                          <a:lnTo>
                            <a:pt x="661" y="12"/>
                          </a:lnTo>
                          <a:lnTo>
                            <a:pt x="647" y="3"/>
                          </a:lnTo>
                          <a:lnTo>
                            <a:pt x="639" y="1"/>
                          </a:lnTo>
                          <a:lnTo>
                            <a:pt x="626" y="0"/>
                          </a:lnTo>
                          <a:lnTo>
                            <a:pt x="203" y="0"/>
                          </a:lnTo>
                          <a:lnTo>
                            <a:pt x="189" y="2"/>
                          </a:lnTo>
                          <a:lnTo>
                            <a:pt x="182" y="5"/>
                          </a:lnTo>
                          <a:lnTo>
                            <a:pt x="169" y="13"/>
                          </a:lnTo>
                          <a:lnTo>
                            <a:pt x="160" y="23"/>
                          </a:lnTo>
                          <a:lnTo>
                            <a:pt x="153" y="33"/>
                          </a:lnTo>
                          <a:lnTo>
                            <a:pt x="146" y="46"/>
                          </a:lnTo>
                          <a:lnTo>
                            <a:pt x="141" y="62"/>
                          </a:lnTo>
                          <a:lnTo>
                            <a:pt x="136" y="76"/>
                          </a:lnTo>
                          <a:lnTo>
                            <a:pt x="2" y="702"/>
                          </a:lnTo>
                          <a:lnTo>
                            <a:pt x="0" y="710"/>
                          </a:lnTo>
                          <a:lnTo>
                            <a:pt x="0" y="716"/>
                          </a:lnTo>
                          <a:lnTo>
                            <a:pt x="0" y="721"/>
                          </a:lnTo>
                          <a:lnTo>
                            <a:pt x="1" y="727"/>
                          </a:lnTo>
                          <a:lnTo>
                            <a:pt x="2" y="732"/>
                          </a:lnTo>
                          <a:lnTo>
                            <a:pt x="3" y="737"/>
                          </a:lnTo>
                          <a:lnTo>
                            <a:pt x="6" y="742"/>
                          </a:lnTo>
                          <a:lnTo>
                            <a:pt x="8" y="747"/>
                          </a:lnTo>
                          <a:lnTo>
                            <a:pt x="11" y="752"/>
                          </a:lnTo>
                          <a:lnTo>
                            <a:pt x="14" y="756"/>
                          </a:lnTo>
                          <a:lnTo>
                            <a:pt x="17" y="760"/>
                          </a:lnTo>
                          <a:lnTo>
                            <a:pt x="20" y="764"/>
                          </a:lnTo>
                          <a:lnTo>
                            <a:pt x="25" y="767"/>
                          </a:lnTo>
                          <a:lnTo>
                            <a:pt x="30" y="771"/>
                          </a:lnTo>
                          <a:lnTo>
                            <a:pt x="35" y="773"/>
                          </a:lnTo>
                          <a:lnTo>
                            <a:pt x="40" y="775"/>
                          </a:lnTo>
                          <a:lnTo>
                            <a:pt x="45" y="777"/>
                          </a:lnTo>
                          <a:lnTo>
                            <a:pt x="49" y="778"/>
                          </a:lnTo>
                          <a:lnTo>
                            <a:pt x="56" y="780"/>
                          </a:lnTo>
                          <a:lnTo>
                            <a:pt x="60" y="780"/>
                          </a:lnTo>
                          <a:lnTo>
                            <a:pt x="65" y="780"/>
                          </a:lnTo>
                          <a:lnTo>
                            <a:pt x="70" y="778"/>
                          </a:lnTo>
                          <a:lnTo>
                            <a:pt x="76" y="777"/>
                          </a:lnTo>
                          <a:lnTo>
                            <a:pt x="81" y="775"/>
                          </a:lnTo>
                          <a:lnTo>
                            <a:pt x="86" y="773"/>
                          </a:lnTo>
                          <a:lnTo>
                            <a:pt x="90" y="771"/>
                          </a:lnTo>
                          <a:lnTo>
                            <a:pt x="94" y="767"/>
                          </a:lnTo>
                          <a:lnTo>
                            <a:pt x="99" y="764"/>
                          </a:lnTo>
                          <a:lnTo>
                            <a:pt x="103" y="760"/>
                          </a:lnTo>
                          <a:lnTo>
                            <a:pt x="107" y="756"/>
                          </a:lnTo>
                          <a:lnTo>
                            <a:pt x="109" y="752"/>
                          </a:lnTo>
                          <a:lnTo>
                            <a:pt x="113" y="747"/>
                          </a:lnTo>
                          <a:lnTo>
                            <a:pt x="114" y="742"/>
                          </a:lnTo>
                          <a:lnTo>
                            <a:pt x="116" y="736"/>
                          </a:lnTo>
                          <a:lnTo>
                            <a:pt x="214" y="252"/>
                          </a:lnTo>
                          <a:lnTo>
                            <a:pt x="216" y="244"/>
                          </a:lnTo>
                          <a:lnTo>
                            <a:pt x="221" y="238"/>
                          </a:lnTo>
                          <a:lnTo>
                            <a:pt x="225" y="236"/>
                          </a:lnTo>
                          <a:lnTo>
                            <a:pt x="228" y="236"/>
                          </a:lnTo>
                          <a:lnTo>
                            <a:pt x="233" y="237"/>
                          </a:lnTo>
                          <a:lnTo>
                            <a:pt x="236" y="239"/>
                          </a:lnTo>
                          <a:lnTo>
                            <a:pt x="239" y="252"/>
                          </a:lnTo>
                          <a:lnTo>
                            <a:pt x="279" y="382"/>
                          </a:lnTo>
                          <a:lnTo>
                            <a:pt x="94" y="1039"/>
                          </a:lnTo>
                          <a:lnTo>
                            <a:pt x="245" y="1039"/>
                          </a:lnTo>
                          <a:lnTo>
                            <a:pt x="245" y="1579"/>
                          </a:lnTo>
                          <a:lnTo>
                            <a:pt x="247" y="1586"/>
                          </a:lnTo>
                          <a:lnTo>
                            <a:pt x="249" y="1592"/>
                          </a:lnTo>
                          <a:lnTo>
                            <a:pt x="251" y="1598"/>
                          </a:lnTo>
                          <a:lnTo>
                            <a:pt x="254" y="1604"/>
                          </a:lnTo>
                          <a:lnTo>
                            <a:pt x="258" y="1610"/>
                          </a:lnTo>
                          <a:lnTo>
                            <a:pt x="261" y="1615"/>
                          </a:lnTo>
                          <a:lnTo>
                            <a:pt x="265" y="1620"/>
                          </a:lnTo>
                          <a:lnTo>
                            <a:pt x="270" y="1624"/>
                          </a:lnTo>
                          <a:lnTo>
                            <a:pt x="275" y="1629"/>
                          </a:lnTo>
                          <a:lnTo>
                            <a:pt x="281" y="1632"/>
                          </a:lnTo>
                          <a:lnTo>
                            <a:pt x="287" y="1635"/>
                          </a:lnTo>
                          <a:lnTo>
                            <a:pt x="292" y="1637"/>
                          </a:lnTo>
                          <a:lnTo>
                            <a:pt x="298" y="1640"/>
                          </a:lnTo>
                          <a:lnTo>
                            <a:pt x="304" y="1641"/>
                          </a:lnTo>
                          <a:lnTo>
                            <a:pt x="311" y="1642"/>
                          </a:lnTo>
                          <a:lnTo>
                            <a:pt x="316" y="1642"/>
                          </a:lnTo>
                          <a:lnTo>
                            <a:pt x="323" y="1642"/>
                          </a:lnTo>
                          <a:lnTo>
                            <a:pt x="329" y="1641"/>
                          </a:lnTo>
                          <a:lnTo>
                            <a:pt x="335" y="1640"/>
                          </a:lnTo>
                          <a:lnTo>
                            <a:pt x="341" y="1637"/>
                          </a:lnTo>
                          <a:lnTo>
                            <a:pt x="348" y="1635"/>
                          </a:lnTo>
                          <a:lnTo>
                            <a:pt x="352" y="1632"/>
                          </a:lnTo>
                          <a:lnTo>
                            <a:pt x="358" y="1629"/>
                          </a:lnTo>
                          <a:lnTo>
                            <a:pt x="363" y="1624"/>
                          </a:lnTo>
                          <a:lnTo>
                            <a:pt x="368" y="1620"/>
                          </a:lnTo>
                          <a:lnTo>
                            <a:pt x="372" y="1615"/>
                          </a:lnTo>
                          <a:lnTo>
                            <a:pt x="375" y="1610"/>
                          </a:lnTo>
                          <a:lnTo>
                            <a:pt x="379" y="1604"/>
                          </a:lnTo>
                          <a:lnTo>
                            <a:pt x="383" y="1598"/>
                          </a:lnTo>
                          <a:lnTo>
                            <a:pt x="385" y="1592"/>
                          </a:lnTo>
                          <a:lnTo>
                            <a:pt x="386" y="1586"/>
                          </a:lnTo>
                          <a:lnTo>
                            <a:pt x="389" y="1579"/>
                          </a:lnTo>
                          <a:lnTo>
                            <a:pt x="389" y="1039"/>
                          </a:lnTo>
                          <a:lnTo>
                            <a:pt x="441" y="1039"/>
                          </a:lnTo>
                          <a:close/>
                        </a:path>
                      </a:pathLst>
                    </a:custGeom>
                    <a:solidFill>
                      <a:srgbClr val="FF0000"/>
                    </a:solidFill>
                    <a:ln w="0">
                      <a:solidFill>
                        <a:srgbClr val="000000"/>
                      </a:solidFill>
                      <a:round/>
                      <a:headEnd/>
                      <a:tailEnd/>
                    </a:ln>
                  </p:spPr>
                  <p:txBody>
                    <a:bodyPr/>
                    <a:lstStyle/>
                    <a:p>
                      <a:endParaRPr lang="en-US"/>
                    </a:p>
                  </p:txBody>
                </p:sp>
                <p:sp>
                  <p:nvSpPr>
                    <p:cNvPr id="19501" name="Freeform 132"/>
                    <p:cNvSpPr>
                      <a:spLocks/>
                    </p:cNvSpPr>
                    <p:nvPr/>
                  </p:nvSpPr>
                  <p:spPr bwMode="auto">
                    <a:xfrm>
                      <a:off x="4532" y="1693"/>
                      <a:ext cx="77" cy="79"/>
                    </a:xfrm>
                    <a:custGeom>
                      <a:avLst/>
                      <a:gdLst>
                        <a:gd name="T0" fmla="*/ 5 w 306"/>
                        <a:gd name="T1" fmla="*/ 2 h 318"/>
                        <a:gd name="T2" fmla="*/ 5 w 306"/>
                        <a:gd name="T3" fmla="*/ 1 h 318"/>
                        <a:gd name="T4" fmla="*/ 4 w 306"/>
                        <a:gd name="T5" fmla="*/ 1 h 318"/>
                        <a:gd name="T6" fmla="*/ 4 w 306"/>
                        <a:gd name="T7" fmla="*/ 0 h 318"/>
                        <a:gd name="T8" fmla="*/ 3 w 306"/>
                        <a:gd name="T9" fmla="*/ 0 h 318"/>
                        <a:gd name="T10" fmla="*/ 2 w 306"/>
                        <a:gd name="T11" fmla="*/ 0 h 318"/>
                        <a:gd name="T12" fmla="*/ 1 w 306"/>
                        <a:gd name="T13" fmla="*/ 1 h 318"/>
                        <a:gd name="T14" fmla="*/ 0 w 306"/>
                        <a:gd name="T15" fmla="*/ 1 h 318"/>
                        <a:gd name="T16" fmla="*/ 0 w 306"/>
                        <a:gd name="T17" fmla="*/ 2 h 318"/>
                        <a:gd name="T18" fmla="*/ 0 w 306"/>
                        <a:gd name="T19" fmla="*/ 3 h 318"/>
                        <a:gd name="T20" fmla="*/ 1 w 306"/>
                        <a:gd name="T21" fmla="*/ 4 h 318"/>
                        <a:gd name="T22" fmla="*/ 2 w 306"/>
                        <a:gd name="T23" fmla="*/ 5 h 318"/>
                        <a:gd name="T24" fmla="*/ 3 w 306"/>
                        <a:gd name="T25" fmla="*/ 5 h 318"/>
                        <a:gd name="T26" fmla="*/ 4 w 306"/>
                        <a:gd name="T27" fmla="*/ 5 h 318"/>
                        <a:gd name="T28" fmla="*/ 4 w 306"/>
                        <a:gd name="T29" fmla="*/ 4 h 318"/>
                        <a:gd name="T30" fmla="*/ 5 w 306"/>
                        <a:gd name="T31" fmla="*/ 3 h 318"/>
                        <a:gd name="T32" fmla="*/ 5 w 306"/>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6" h="318">
                          <a:moveTo>
                            <a:pt x="306" y="159"/>
                          </a:moveTo>
                          <a:lnTo>
                            <a:pt x="294" y="98"/>
                          </a:lnTo>
                          <a:lnTo>
                            <a:pt x="261" y="47"/>
                          </a:lnTo>
                          <a:lnTo>
                            <a:pt x="213" y="13"/>
                          </a:lnTo>
                          <a:lnTo>
                            <a:pt x="153" y="0"/>
                          </a:lnTo>
                          <a:lnTo>
                            <a:pt x="94" y="13"/>
                          </a:lnTo>
                          <a:lnTo>
                            <a:pt x="45" y="47"/>
                          </a:lnTo>
                          <a:lnTo>
                            <a:pt x="12" y="98"/>
                          </a:lnTo>
                          <a:lnTo>
                            <a:pt x="0" y="159"/>
                          </a:lnTo>
                          <a:lnTo>
                            <a:pt x="12" y="221"/>
                          </a:lnTo>
                          <a:lnTo>
                            <a:pt x="45" y="272"/>
                          </a:lnTo>
                          <a:lnTo>
                            <a:pt x="94" y="305"/>
                          </a:lnTo>
                          <a:lnTo>
                            <a:pt x="153" y="318"/>
                          </a:lnTo>
                          <a:lnTo>
                            <a:pt x="213" y="305"/>
                          </a:lnTo>
                          <a:lnTo>
                            <a:pt x="261" y="272"/>
                          </a:lnTo>
                          <a:lnTo>
                            <a:pt x="294" y="221"/>
                          </a:lnTo>
                          <a:lnTo>
                            <a:pt x="306" y="159"/>
                          </a:lnTo>
                          <a:close/>
                        </a:path>
                      </a:pathLst>
                    </a:custGeom>
                    <a:solidFill>
                      <a:srgbClr val="FF0000"/>
                    </a:solidFill>
                    <a:ln w="0">
                      <a:solidFill>
                        <a:srgbClr val="000000"/>
                      </a:solidFill>
                      <a:round/>
                      <a:headEnd/>
                      <a:tailEnd/>
                    </a:ln>
                  </p:spPr>
                  <p:txBody>
                    <a:bodyPr/>
                    <a:lstStyle/>
                    <a:p>
                      <a:endParaRPr lang="en-US"/>
                    </a:p>
                  </p:txBody>
                </p:sp>
                <p:sp>
                  <p:nvSpPr>
                    <p:cNvPr id="19502" name="Freeform 133"/>
                    <p:cNvSpPr>
                      <a:spLocks/>
                    </p:cNvSpPr>
                    <p:nvPr/>
                  </p:nvSpPr>
                  <p:spPr bwMode="auto">
                    <a:xfrm>
                      <a:off x="4224" y="1776"/>
                      <a:ext cx="208" cy="410"/>
                    </a:xfrm>
                    <a:custGeom>
                      <a:avLst/>
                      <a:gdLst>
                        <a:gd name="T0" fmla="*/ 7 w 830"/>
                        <a:gd name="T1" fmla="*/ 25 h 1642"/>
                        <a:gd name="T2" fmla="*/ 7 w 830"/>
                        <a:gd name="T3" fmla="*/ 25 h 1642"/>
                        <a:gd name="T4" fmla="*/ 7 w 830"/>
                        <a:gd name="T5" fmla="*/ 25 h 1642"/>
                        <a:gd name="T6" fmla="*/ 8 w 830"/>
                        <a:gd name="T7" fmla="*/ 25 h 1642"/>
                        <a:gd name="T8" fmla="*/ 8 w 830"/>
                        <a:gd name="T9" fmla="*/ 25 h 1642"/>
                        <a:gd name="T10" fmla="*/ 8 w 830"/>
                        <a:gd name="T11" fmla="*/ 25 h 1642"/>
                        <a:gd name="T12" fmla="*/ 8 w 830"/>
                        <a:gd name="T13" fmla="*/ 25 h 1642"/>
                        <a:gd name="T14" fmla="*/ 9 w 830"/>
                        <a:gd name="T15" fmla="*/ 25 h 1642"/>
                        <a:gd name="T16" fmla="*/ 9 w 830"/>
                        <a:gd name="T17" fmla="*/ 25 h 1642"/>
                        <a:gd name="T18" fmla="*/ 9 w 830"/>
                        <a:gd name="T19" fmla="*/ 25 h 1642"/>
                        <a:gd name="T20" fmla="*/ 9 w 830"/>
                        <a:gd name="T21" fmla="*/ 25 h 1642"/>
                        <a:gd name="T22" fmla="*/ 12 w 830"/>
                        <a:gd name="T23" fmla="*/ 16 h 1642"/>
                        <a:gd name="T24" fmla="*/ 9 w 830"/>
                        <a:gd name="T25" fmla="*/ 4 h 1642"/>
                        <a:gd name="T26" fmla="*/ 10 w 830"/>
                        <a:gd name="T27" fmla="*/ 4 h 1642"/>
                        <a:gd name="T28" fmla="*/ 10 w 830"/>
                        <a:gd name="T29" fmla="*/ 4 h 1642"/>
                        <a:gd name="T30" fmla="*/ 11 w 830"/>
                        <a:gd name="T31" fmla="*/ 12 h 1642"/>
                        <a:gd name="T32" fmla="*/ 12 w 830"/>
                        <a:gd name="T33" fmla="*/ 12 h 1642"/>
                        <a:gd name="T34" fmla="*/ 12 w 830"/>
                        <a:gd name="T35" fmla="*/ 12 h 1642"/>
                        <a:gd name="T36" fmla="*/ 12 w 830"/>
                        <a:gd name="T37" fmla="*/ 12 h 1642"/>
                        <a:gd name="T38" fmla="*/ 12 w 830"/>
                        <a:gd name="T39" fmla="*/ 12 h 1642"/>
                        <a:gd name="T40" fmla="*/ 12 w 830"/>
                        <a:gd name="T41" fmla="*/ 12 h 1642"/>
                        <a:gd name="T42" fmla="*/ 13 w 830"/>
                        <a:gd name="T43" fmla="*/ 12 h 1642"/>
                        <a:gd name="T44" fmla="*/ 13 w 830"/>
                        <a:gd name="T45" fmla="*/ 12 h 1642"/>
                        <a:gd name="T46" fmla="*/ 13 w 830"/>
                        <a:gd name="T47" fmla="*/ 12 h 1642"/>
                        <a:gd name="T48" fmla="*/ 13 w 830"/>
                        <a:gd name="T49" fmla="*/ 11 h 1642"/>
                        <a:gd name="T50" fmla="*/ 13 w 830"/>
                        <a:gd name="T51" fmla="*/ 11 h 1642"/>
                        <a:gd name="T52" fmla="*/ 11 w 830"/>
                        <a:gd name="T53" fmla="*/ 1 h 1642"/>
                        <a:gd name="T54" fmla="*/ 11 w 830"/>
                        <a:gd name="T55" fmla="*/ 0 h 1642"/>
                        <a:gd name="T56" fmla="*/ 10 w 830"/>
                        <a:gd name="T57" fmla="*/ 0 h 1642"/>
                        <a:gd name="T58" fmla="*/ 3 w 830"/>
                        <a:gd name="T59" fmla="*/ 0 h 1642"/>
                        <a:gd name="T60" fmla="*/ 3 w 830"/>
                        <a:gd name="T61" fmla="*/ 0 h 1642"/>
                        <a:gd name="T62" fmla="*/ 2 w 830"/>
                        <a:gd name="T63" fmla="*/ 1 h 1642"/>
                        <a:gd name="T64" fmla="*/ 0 w 830"/>
                        <a:gd name="T65" fmla="*/ 11 h 1642"/>
                        <a:gd name="T66" fmla="*/ 0 w 830"/>
                        <a:gd name="T67" fmla="*/ 11 h 1642"/>
                        <a:gd name="T68" fmla="*/ 0 w 830"/>
                        <a:gd name="T69" fmla="*/ 11 h 1642"/>
                        <a:gd name="T70" fmla="*/ 0 w 830"/>
                        <a:gd name="T71" fmla="*/ 12 h 1642"/>
                        <a:gd name="T72" fmla="*/ 0 w 830"/>
                        <a:gd name="T73" fmla="*/ 12 h 1642"/>
                        <a:gd name="T74" fmla="*/ 1 w 830"/>
                        <a:gd name="T75" fmla="*/ 12 h 1642"/>
                        <a:gd name="T76" fmla="*/ 1 w 830"/>
                        <a:gd name="T77" fmla="*/ 12 h 1642"/>
                        <a:gd name="T78" fmla="*/ 1 w 830"/>
                        <a:gd name="T79" fmla="*/ 12 h 1642"/>
                        <a:gd name="T80" fmla="*/ 1 w 830"/>
                        <a:gd name="T81" fmla="*/ 12 h 1642"/>
                        <a:gd name="T82" fmla="*/ 2 w 830"/>
                        <a:gd name="T83" fmla="*/ 12 h 1642"/>
                        <a:gd name="T84" fmla="*/ 2 w 830"/>
                        <a:gd name="T85" fmla="*/ 12 h 1642"/>
                        <a:gd name="T86" fmla="*/ 2 w 830"/>
                        <a:gd name="T87" fmla="*/ 11 h 1642"/>
                        <a:gd name="T88" fmla="*/ 4 w 830"/>
                        <a:gd name="T89" fmla="*/ 4 h 1642"/>
                        <a:gd name="T90" fmla="*/ 4 w 830"/>
                        <a:gd name="T91" fmla="*/ 4 h 1642"/>
                        <a:gd name="T92" fmla="*/ 4 w 830"/>
                        <a:gd name="T93" fmla="*/ 4 h 1642"/>
                        <a:gd name="T94" fmla="*/ 4 w 830"/>
                        <a:gd name="T95" fmla="*/ 16 h 1642"/>
                        <a:gd name="T96" fmla="*/ 4 w 830"/>
                        <a:gd name="T97" fmla="*/ 25 h 1642"/>
                        <a:gd name="T98" fmla="*/ 4 w 830"/>
                        <a:gd name="T99" fmla="*/ 25 h 1642"/>
                        <a:gd name="T100" fmla="*/ 4 w 830"/>
                        <a:gd name="T101" fmla="*/ 25 h 1642"/>
                        <a:gd name="T102" fmla="*/ 5 w 830"/>
                        <a:gd name="T103" fmla="*/ 25 h 1642"/>
                        <a:gd name="T104" fmla="*/ 5 w 830"/>
                        <a:gd name="T105" fmla="*/ 25 h 1642"/>
                        <a:gd name="T106" fmla="*/ 5 w 830"/>
                        <a:gd name="T107" fmla="*/ 25 h 1642"/>
                        <a:gd name="T108" fmla="*/ 6 w 830"/>
                        <a:gd name="T109" fmla="*/ 25 h 1642"/>
                        <a:gd name="T110" fmla="*/ 6 w 830"/>
                        <a:gd name="T111" fmla="*/ 25 h 1642"/>
                        <a:gd name="T112" fmla="*/ 6 w 830"/>
                        <a:gd name="T113" fmla="*/ 25 h 1642"/>
                        <a:gd name="T114" fmla="*/ 6 w 830"/>
                        <a:gd name="T115" fmla="*/ 25 h 1642"/>
                        <a:gd name="T116" fmla="*/ 6 w 830"/>
                        <a:gd name="T117" fmla="*/ 24 h 164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30" h="1642">
                          <a:moveTo>
                            <a:pt x="442" y="1039"/>
                          </a:moveTo>
                          <a:lnTo>
                            <a:pt x="442" y="1578"/>
                          </a:lnTo>
                          <a:lnTo>
                            <a:pt x="443" y="1585"/>
                          </a:lnTo>
                          <a:lnTo>
                            <a:pt x="446" y="1591"/>
                          </a:lnTo>
                          <a:lnTo>
                            <a:pt x="448" y="1597"/>
                          </a:lnTo>
                          <a:lnTo>
                            <a:pt x="450" y="1603"/>
                          </a:lnTo>
                          <a:lnTo>
                            <a:pt x="454" y="1608"/>
                          </a:lnTo>
                          <a:lnTo>
                            <a:pt x="458" y="1614"/>
                          </a:lnTo>
                          <a:lnTo>
                            <a:pt x="463" y="1619"/>
                          </a:lnTo>
                          <a:lnTo>
                            <a:pt x="466" y="1623"/>
                          </a:lnTo>
                          <a:lnTo>
                            <a:pt x="471" y="1628"/>
                          </a:lnTo>
                          <a:lnTo>
                            <a:pt x="477" y="1631"/>
                          </a:lnTo>
                          <a:lnTo>
                            <a:pt x="483" y="1634"/>
                          </a:lnTo>
                          <a:lnTo>
                            <a:pt x="489" y="1636"/>
                          </a:lnTo>
                          <a:lnTo>
                            <a:pt x="494" y="1639"/>
                          </a:lnTo>
                          <a:lnTo>
                            <a:pt x="500" y="1640"/>
                          </a:lnTo>
                          <a:lnTo>
                            <a:pt x="508" y="1641"/>
                          </a:lnTo>
                          <a:lnTo>
                            <a:pt x="514" y="1641"/>
                          </a:lnTo>
                          <a:lnTo>
                            <a:pt x="520" y="1641"/>
                          </a:lnTo>
                          <a:lnTo>
                            <a:pt x="526" y="1640"/>
                          </a:lnTo>
                          <a:lnTo>
                            <a:pt x="532" y="1639"/>
                          </a:lnTo>
                          <a:lnTo>
                            <a:pt x="538" y="1636"/>
                          </a:lnTo>
                          <a:lnTo>
                            <a:pt x="544" y="1634"/>
                          </a:lnTo>
                          <a:lnTo>
                            <a:pt x="549" y="1631"/>
                          </a:lnTo>
                          <a:lnTo>
                            <a:pt x="555" y="1628"/>
                          </a:lnTo>
                          <a:lnTo>
                            <a:pt x="560" y="1623"/>
                          </a:lnTo>
                          <a:lnTo>
                            <a:pt x="565" y="1619"/>
                          </a:lnTo>
                          <a:lnTo>
                            <a:pt x="568" y="1614"/>
                          </a:lnTo>
                          <a:lnTo>
                            <a:pt x="572" y="1608"/>
                          </a:lnTo>
                          <a:lnTo>
                            <a:pt x="576" y="1603"/>
                          </a:lnTo>
                          <a:lnTo>
                            <a:pt x="579" y="1597"/>
                          </a:lnTo>
                          <a:lnTo>
                            <a:pt x="582" y="1591"/>
                          </a:lnTo>
                          <a:lnTo>
                            <a:pt x="583" y="1585"/>
                          </a:lnTo>
                          <a:lnTo>
                            <a:pt x="586" y="1578"/>
                          </a:lnTo>
                          <a:lnTo>
                            <a:pt x="586" y="1039"/>
                          </a:lnTo>
                          <a:lnTo>
                            <a:pt x="738" y="1039"/>
                          </a:lnTo>
                          <a:lnTo>
                            <a:pt x="551" y="381"/>
                          </a:lnTo>
                          <a:lnTo>
                            <a:pt x="590" y="250"/>
                          </a:lnTo>
                          <a:lnTo>
                            <a:pt x="595" y="239"/>
                          </a:lnTo>
                          <a:lnTo>
                            <a:pt x="596" y="236"/>
                          </a:lnTo>
                          <a:lnTo>
                            <a:pt x="601" y="234"/>
                          </a:lnTo>
                          <a:lnTo>
                            <a:pt x="605" y="235"/>
                          </a:lnTo>
                          <a:lnTo>
                            <a:pt x="610" y="237"/>
                          </a:lnTo>
                          <a:lnTo>
                            <a:pt x="613" y="243"/>
                          </a:lnTo>
                          <a:lnTo>
                            <a:pt x="616" y="250"/>
                          </a:lnTo>
                          <a:lnTo>
                            <a:pt x="713" y="735"/>
                          </a:lnTo>
                          <a:lnTo>
                            <a:pt x="716" y="741"/>
                          </a:lnTo>
                          <a:lnTo>
                            <a:pt x="718" y="747"/>
                          </a:lnTo>
                          <a:lnTo>
                            <a:pt x="721" y="751"/>
                          </a:lnTo>
                          <a:lnTo>
                            <a:pt x="723" y="756"/>
                          </a:lnTo>
                          <a:lnTo>
                            <a:pt x="727" y="759"/>
                          </a:lnTo>
                          <a:lnTo>
                            <a:pt x="731" y="763"/>
                          </a:lnTo>
                          <a:lnTo>
                            <a:pt x="735" y="767"/>
                          </a:lnTo>
                          <a:lnTo>
                            <a:pt x="740" y="769"/>
                          </a:lnTo>
                          <a:lnTo>
                            <a:pt x="745" y="773"/>
                          </a:lnTo>
                          <a:lnTo>
                            <a:pt x="750" y="774"/>
                          </a:lnTo>
                          <a:lnTo>
                            <a:pt x="755" y="776"/>
                          </a:lnTo>
                          <a:lnTo>
                            <a:pt x="759" y="777"/>
                          </a:lnTo>
                          <a:lnTo>
                            <a:pt x="766" y="777"/>
                          </a:lnTo>
                          <a:lnTo>
                            <a:pt x="770" y="779"/>
                          </a:lnTo>
                          <a:lnTo>
                            <a:pt x="775" y="777"/>
                          </a:lnTo>
                          <a:lnTo>
                            <a:pt x="780" y="777"/>
                          </a:lnTo>
                          <a:lnTo>
                            <a:pt x="786" y="776"/>
                          </a:lnTo>
                          <a:lnTo>
                            <a:pt x="791" y="774"/>
                          </a:lnTo>
                          <a:lnTo>
                            <a:pt x="796" y="773"/>
                          </a:lnTo>
                          <a:lnTo>
                            <a:pt x="800" y="769"/>
                          </a:lnTo>
                          <a:lnTo>
                            <a:pt x="804" y="767"/>
                          </a:lnTo>
                          <a:lnTo>
                            <a:pt x="809" y="763"/>
                          </a:lnTo>
                          <a:lnTo>
                            <a:pt x="813" y="759"/>
                          </a:lnTo>
                          <a:lnTo>
                            <a:pt x="817" y="756"/>
                          </a:lnTo>
                          <a:lnTo>
                            <a:pt x="820" y="751"/>
                          </a:lnTo>
                          <a:lnTo>
                            <a:pt x="822" y="747"/>
                          </a:lnTo>
                          <a:lnTo>
                            <a:pt x="825" y="741"/>
                          </a:lnTo>
                          <a:lnTo>
                            <a:pt x="828" y="736"/>
                          </a:lnTo>
                          <a:lnTo>
                            <a:pt x="829" y="731"/>
                          </a:lnTo>
                          <a:lnTo>
                            <a:pt x="830" y="726"/>
                          </a:lnTo>
                          <a:lnTo>
                            <a:pt x="830" y="720"/>
                          </a:lnTo>
                          <a:lnTo>
                            <a:pt x="830" y="714"/>
                          </a:lnTo>
                          <a:lnTo>
                            <a:pt x="830" y="709"/>
                          </a:lnTo>
                          <a:lnTo>
                            <a:pt x="829" y="701"/>
                          </a:lnTo>
                          <a:lnTo>
                            <a:pt x="695" y="76"/>
                          </a:lnTo>
                          <a:lnTo>
                            <a:pt x="690" y="61"/>
                          </a:lnTo>
                          <a:lnTo>
                            <a:pt x="684" y="44"/>
                          </a:lnTo>
                          <a:lnTo>
                            <a:pt x="677" y="32"/>
                          </a:lnTo>
                          <a:lnTo>
                            <a:pt x="671" y="22"/>
                          </a:lnTo>
                          <a:lnTo>
                            <a:pt x="662" y="12"/>
                          </a:lnTo>
                          <a:lnTo>
                            <a:pt x="648" y="4"/>
                          </a:lnTo>
                          <a:lnTo>
                            <a:pt x="640" y="1"/>
                          </a:lnTo>
                          <a:lnTo>
                            <a:pt x="627" y="0"/>
                          </a:lnTo>
                          <a:lnTo>
                            <a:pt x="204" y="0"/>
                          </a:lnTo>
                          <a:lnTo>
                            <a:pt x="190" y="3"/>
                          </a:lnTo>
                          <a:lnTo>
                            <a:pt x="183" y="5"/>
                          </a:lnTo>
                          <a:lnTo>
                            <a:pt x="169" y="14"/>
                          </a:lnTo>
                          <a:lnTo>
                            <a:pt x="161" y="23"/>
                          </a:lnTo>
                          <a:lnTo>
                            <a:pt x="154" y="33"/>
                          </a:lnTo>
                          <a:lnTo>
                            <a:pt x="146" y="46"/>
                          </a:lnTo>
                          <a:lnTo>
                            <a:pt x="142" y="62"/>
                          </a:lnTo>
                          <a:lnTo>
                            <a:pt x="137" y="77"/>
                          </a:lnTo>
                          <a:lnTo>
                            <a:pt x="3" y="702"/>
                          </a:lnTo>
                          <a:lnTo>
                            <a:pt x="0" y="711"/>
                          </a:lnTo>
                          <a:lnTo>
                            <a:pt x="0" y="717"/>
                          </a:lnTo>
                          <a:lnTo>
                            <a:pt x="0" y="722"/>
                          </a:lnTo>
                          <a:lnTo>
                            <a:pt x="2" y="728"/>
                          </a:lnTo>
                          <a:lnTo>
                            <a:pt x="3" y="732"/>
                          </a:lnTo>
                          <a:lnTo>
                            <a:pt x="4" y="737"/>
                          </a:lnTo>
                          <a:lnTo>
                            <a:pt x="6" y="742"/>
                          </a:lnTo>
                          <a:lnTo>
                            <a:pt x="9" y="747"/>
                          </a:lnTo>
                          <a:lnTo>
                            <a:pt x="11" y="752"/>
                          </a:lnTo>
                          <a:lnTo>
                            <a:pt x="15" y="757"/>
                          </a:lnTo>
                          <a:lnTo>
                            <a:pt x="17" y="760"/>
                          </a:lnTo>
                          <a:lnTo>
                            <a:pt x="21" y="764"/>
                          </a:lnTo>
                          <a:lnTo>
                            <a:pt x="26" y="768"/>
                          </a:lnTo>
                          <a:lnTo>
                            <a:pt x="31" y="771"/>
                          </a:lnTo>
                          <a:lnTo>
                            <a:pt x="36" y="774"/>
                          </a:lnTo>
                          <a:lnTo>
                            <a:pt x="41" y="775"/>
                          </a:lnTo>
                          <a:lnTo>
                            <a:pt x="45" y="777"/>
                          </a:lnTo>
                          <a:lnTo>
                            <a:pt x="50" y="779"/>
                          </a:lnTo>
                          <a:lnTo>
                            <a:pt x="56" y="780"/>
                          </a:lnTo>
                          <a:lnTo>
                            <a:pt x="61" y="780"/>
                          </a:lnTo>
                          <a:lnTo>
                            <a:pt x="66" y="780"/>
                          </a:lnTo>
                          <a:lnTo>
                            <a:pt x="71" y="779"/>
                          </a:lnTo>
                          <a:lnTo>
                            <a:pt x="77" y="777"/>
                          </a:lnTo>
                          <a:lnTo>
                            <a:pt x="82" y="775"/>
                          </a:lnTo>
                          <a:lnTo>
                            <a:pt x="87" y="774"/>
                          </a:lnTo>
                          <a:lnTo>
                            <a:pt x="90" y="771"/>
                          </a:lnTo>
                          <a:lnTo>
                            <a:pt x="95" y="768"/>
                          </a:lnTo>
                          <a:lnTo>
                            <a:pt x="100" y="764"/>
                          </a:lnTo>
                          <a:lnTo>
                            <a:pt x="104" y="760"/>
                          </a:lnTo>
                          <a:lnTo>
                            <a:pt x="107" y="757"/>
                          </a:lnTo>
                          <a:lnTo>
                            <a:pt x="110" y="752"/>
                          </a:lnTo>
                          <a:lnTo>
                            <a:pt x="114" y="747"/>
                          </a:lnTo>
                          <a:lnTo>
                            <a:pt x="115" y="742"/>
                          </a:lnTo>
                          <a:lnTo>
                            <a:pt x="117" y="736"/>
                          </a:lnTo>
                          <a:lnTo>
                            <a:pt x="215" y="252"/>
                          </a:lnTo>
                          <a:lnTo>
                            <a:pt x="217" y="245"/>
                          </a:lnTo>
                          <a:lnTo>
                            <a:pt x="222" y="239"/>
                          </a:lnTo>
                          <a:lnTo>
                            <a:pt x="225" y="236"/>
                          </a:lnTo>
                          <a:lnTo>
                            <a:pt x="229" y="236"/>
                          </a:lnTo>
                          <a:lnTo>
                            <a:pt x="234" y="237"/>
                          </a:lnTo>
                          <a:lnTo>
                            <a:pt x="236" y="240"/>
                          </a:lnTo>
                          <a:lnTo>
                            <a:pt x="240" y="252"/>
                          </a:lnTo>
                          <a:lnTo>
                            <a:pt x="280" y="382"/>
                          </a:lnTo>
                          <a:lnTo>
                            <a:pt x="95" y="1039"/>
                          </a:lnTo>
                          <a:lnTo>
                            <a:pt x="246" y="1039"/>
                          </a:lnTo>
                          <a:lnTo>
                            <a:pt x="246" y="1579"/>
                          </a:lnTo>
                          <a:lnTo>
                            <a:pt x="247" y="1586"/>
                          </a:lnTo>
                          <a:lnTo>
                            <a:pt x="250" y="1593"/>
                          </a:lnTo>
                          <a:lnTo>
                            <a:pt x="252" y="1599"/>
                          </a:lnTo>
                          <a:lnTo>
                            <a:pt x="255" y="1605"/>
                          </a:lnTo>
                          <a:lnTo>
                            <a:pt x="258" y="1611"/>
                          </a:lnTo>
                          <a:lnTo>
                            <a:pt x="262" y="1616"/>
                          </a:lnTo>
                          <a:lnTo>
                            <a:pt x="266" y="1621"/>
                          </a:lnTo>
                          <a:lnTo>
                            <a:pt x="270" y="1624"/>
                          </a:lnTo>
                          <a:lnTo>
                            <a:pt x="275" y="1629"/>
                          </a:lnTo>
                          <a:lnTo>
                            <a:pt x="281" y="1633"/>
                          </a:lnTo>
                          <a:lnTo>
                            <a:pt x="287" y="1635"/>
                          </a:lnTo>
                          <a:lnTo>
                            <a:pt x="292" y="1638"/>
                          </a:lnTo>
                          <a:lnTo>
                            <a:pt x="298" y="1640"/>
                          </a:lnTo>
                          <a:lnTo>
                            <a:pt x="305" y="1641"/>
                          </a:lnTo>
                          <a:lnTo>
                            <a:pt x="312" y="1642"/>
                          </a:lnTo>
                          <a:lnTo>
                            <a:pt x="317" y="1642"/>
                          </a:lnTo>
                          <a:lnTo>
                            <a:pt x="324" y="1642"/>
                          </a:lnTo>
                          <a:lnTo>
                            <a:pt x="330" y="1641"/>
                          </a:lnTo>
                          <a:lnTo>
                            <a:pt x="336" y="1640"/>
                          </a:lnTo>
                          <a:lnTo>
                            <a:pt x="342" y="1638"/>
                          </a:lnTo>
                          <a:lnTo>
                            <a:pt x="348" y="1635"/>
                          </a:lnTo>
                          <a:lnTo>
                            <a:pt x="353" y="1633"/>
                          </a:lnTo>
                          <a:lnTo>
                            <a:pt x="359" y="1629"/>
                          </a:lnTo>
                          <a:lnTo>
                            <a:pt x="364" y="1624"/>
                          </a:lnTo>
                          <a:lnTo>
                            <a:pt x="369" y="1621"/>
                          </a:lnTo>
                          <a:lnTo>
                            <a:pt x="373" y="1616"/>
                          </a:lnTo>
                          <a:lnTo>
                            <a:pt x="376" y="1611"/>
                          </a:lnTo>
                          <a:lnTo>
                            <a:pt x="380" y="1605"/>
                          </a:lnTo>
                          <a:lnTo>
                            <a:pt x="384" y="1599"/>
                          </a:lnTo>
                          <a:lnTo>
                            <a:pt x="386" y="1593"/>
                          </a:lnTo>
                          <a:lnTo>
                            <a:pt x="387" y="1586"/>
                          </a:lnTo>
                          <a:lnTo>
                            <a:pt x="390" y="1579"/>
                          </a:lnTo>
                          <a:lnTo>
                            <a:pt x="390" y="1039"/>
                          </a:lnTo>
                          <a:lnTo>
                            <a:pt x="442" y="1039"/>
                          </a:lnTo>
                          <a:close/>
                        </a:path>
                      </a:pathLst>
                    </a:custGeom>
                    <a:solidFill>
                      <a:srgbClr val="FF0000"/>
                    </a:solidFill>
                    <a:ln w="0">
                      <a:solidFill>
                        <a:srgbClr val="000000"/>
                      </a:solidFill>
                      <a:round/>
                      <a:headEnd/>
                      <a:tailEnd/>
                    </a:ln>
                  </p:spPr>
                  <p:txBody>
                    <a:bodyPr/>
                    <a:lstStyle/>
                    <a:p>
                      <a:endParaRPr lang="en-US"/>
                    </a:p>
                  </p:txBody>
                </p:sp>
                <p:sp>
                  <p:nvSpPr>
                    <p:cNvPr id="19503" name="Freeform 134"/>
                    <p:cNvSpPr>
                      <a:spLocks/>
                    </p:cNvSpPr>
                    <p:nvPr/>
                  </p:nvSpPr>
                  <p:spPr bwMode="auto">
                    <a:xfrm>
                      <a:off x="4292" y="1686"/>
                      <a:ext cx="76" cy="79"/>
                    </a:xfrm>
                    <a:custGeom>
                      <a:avLst/>
                      <a:gdLst>
                        <a:gd name="T0" fmla="*/ 5 w 307"/>
                        <a:gd name="T1" fmla="*/ 2 h 318"/>
                        <a:gd name="T2" fmla="*/ 4 w 307"/>
                        <a:gd name="T3" fmla="*/ 1 h 318"/>
                        <a:gd name="T4" fmla="*/ 4 w 307"/>
                        <a:gd name="T5" fmla="*/ 1 h 318"/>
                        <a:gd name="T6" fmla="*/ 3 w 307"/>
                        <a:gd name="T7" fmla="*/ 0 h 318"/>
                        <a:gd name="T8" fmla="*/ 2 w 307"/>
                        <a:gd name="T9" fmla="*/ 0 h 318"/>
                        <a:gd name="T10" fmla="*/ 1 w 307"/>
                        <a:gd name="T11" fmla="*/ 0 h 318"/>
                        <a:gd name="T12" fmla="*/ 1 w 307"/>
                        <a:gd name="T13" fmla="*/ 1 h 318"/>
                        <a:gd name="T14" fmla="*/ 0 w 307"/>
                        <a:gd name="T15" fmla="*/ 1 h 318"/>
                        <a:gd name="T16" fmla="*/ 0 w 307"/>
                        <a:gd name="T17" fmla="*/ 2 h 318"/>
                        <a:gd name="T18" fmla="*/ 0 w 307"/>
                        <a:gd name="T19" fmla="*/ 3 h 318"/>
                        <a:gd name="T20" fmla="*/ 1 w 307"/>
                        <a:gd name="T21" fmla="*/ 4 h 318"/>
                        <a:gd name="T22" fmla="*/ 1 w 307"/>
                        <a:gd name="T23" fmla="*/ 5 h 318"/>
                        <a:gd name="T24" fmla="*/ 2 w 307"/>
                        <a:gd name="T25" fmla="*/ 5 h 318"/>
                        <a:gd name="T26" fmla="*/ 3 w 307"/>
                        <a:gd name="T27" fmla="*/ 5 h 318"/>
                        <a:gd name="T28" fmla="*/ 4 w 307"/>
                        <a:gd name="T29" fmla="*/ 4 h 318"/>
                        <a:gd name="T30" fmla="*/ 4 w 307"/>
                        <a:gd name="T31" fmla="*/ 3 h 318"/>
                        <a:gd name="T32" fmla="*/ 5 w 307"/>
                        <a:gd name="T33" fmla="*/ 2 h 3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07" h="318">
                          <a:moveTo>
                            <a:pt x="307" y="158"/>
                          </a:moveTo>
                          <a:lnTo>
                            <a:pt x="295" y="97"/>
                          </a:lnTo>
                          <a:lnTo>
                            <a:pt x="262" y="46"/>
                          </a:lnTo>
                          <a:lnTo>
                            <a:pt x="213" y="12"/>
                          </a:lnTo>
                          <a:lnTo>
                            <a:pt x="154" y="0"/>
                          </a:lnTo>
                          <a:lnTo>
                            <a:pt x="94" y="12"/>
                          </a:lnTo>
                          <a:lnTo>
                            <a:pt x="45" y="46"/>
                          </a:lnTo>
                          <a:lnTo>
                            <a:pt x="13" y="97"/>
                          </a:lnTo>
                          <a:lnTo>
                            <a:pt x="0" y="158"/>
                          </a:lnTo>
                          <a:lnTo>
                            <a:pt x="13" y="220"/>
                          </a:lnTo>
                          <a:lnTo>
                            <a:pt x="45" y="271"/>
                          </a:lnTo>
                          <a:lnTo>
                            <a:pt x="94" y="304"/>
                          </a:lnTo>
                          <a:lnTo>
                            <a:pt x="154" y="318"/>
                          </a:lnTo>
                          <a:lnTo>
                            <a:pt x="213" y="304"/>
                          </a:lnTo>
                          <a:lnTo>
                            <a:pt x="262" y="271"/>
                          </a:lnTo>
                          <a:lnTo>
                            <a:pt x="295" y="220"/>
                          </a:lnTo>
                          <a:lnTo>
                            <a:pt x="307" y="158"/>
                          </a:lnTo>
                          <a:close/>
                        </a:path>
                      </a:pathLst>
                    </a:custGeom>
                    <a:solidFill>
                      <a:srgbClr val="FF0000"/>
                    </a:solidFill>
                    <a:ln w="0">
                      <a:solidFill>
                        <a:srgbClr val="000000"/>
                      </a:solidFill>
                      <a:round/>
                      <a:headEnd/>
                      <a:tailEnd/>
                    </a:ln>
                  </p:spPr>
                  <p:txBody>
                    <a:bodyPr/>
                    <a:lstStyle/>
                    <a:p>
                      <a:endParaRPr lang="en-US"/>
                    </a:p>
                  </p:txBody>
                </p:sp>
              </p:grpSp>
              <p:sp>
                <p:nvSpPr>
                  <p:cNvPr id="19499" name="Text Box 135"/>
                  <p:cNvSpPr txBox="1">
                    <a:spLocks noChangeArrowheads="1"/>
                  </p:cNvSpPr>
                  <p:nvPr/>
                </p:nvSpPr>
                <p:spPr bwMode="auto">
                  <a:xfrm>
                    <a:off x="720" y="3051"/>
                    <a:ext cx="1706" cy="288"/>
                  </a:xfrm>
                  <a:prstGeom prst="rect">
                    <a:avLst/>
                  </a:prstGeom>
                  <a:noFill/>
                  <a:ln w="12700">
                    <a:noFill/>
                    <a:miter lim="800000"/>
                    <a:headEnd type="none" w="sm" len="sm"/>
                    <a:tailEnd type="none" w="sm" len="sm"/>
                  </a:ln>
                  <a:effectLst/>
                </p:spPr>
                <p:txBody>
                  <a:bodyPr wrap="none">
                    <a:spAutoFit/>
                  </a:bodyPr>
                  <a:lstStyle/>
                  <a:p>
                    <a:r>
                      <a:rPr lang="fr-CH" sz="2400" b="1" dirty="0" err="1">
                        <a:solidFill>
                          <a:schemeClr val="tx2"/>
                        </a:solidFill>
                      </a:rPr>
                      <a:t>Observed</a:t>
                    </a:r>
                    <a:r>
                      <a:rPr lang="fr-CH" sz="2400" b="1" dirty="0">
                        <a:solidFill>
                          <a:schemeClr val="tx2"/>
                        </a:solidFill>
                      </a:rPr>
                      <a:t> in 1998</a:t>
                    </a:r>
                    <a:endParaRPr lang="en-GB" sz="2400" b="1" dirty="0">
                      <a:solidFill>
                        <a:schemeClr val="tx2"/>
                      </a:solidFill>
                    </a:endParaRPr>
                  </a:p>
                </p:txBody>
              </p:sp>
            </p:grpSp>
          </p:grpSp>
        </p:grpSp>
        <p:sp>
          <p:nvSpPr>
            <p:cNvPr id="19463" name="Text Box 136"/>
            <p:cNvSpPr txBox="1">
              <a:spLocks noChangeArrowheads="1"/>
            </p:cNvSpPr>
            <p:nvPr/>
          </p:nvSpPr>
          <p:spPr bwMode="auto">
            <a:xfrm>
              <a:off x="319" y="719"/>
              <a:ext cx="4992" cy="2097"/>
            </a:xfrm>
            <a:prstGeom prst="rect">
              <a:avLst/>
            </a:prstGeom>
            <a:noFill/>
            <a:ln w="12700">
              <a:noFill/>
              <a:miter lim="800000"/>
              <a:headEnd type="none" w="sm" len="sm"/>
              <a:tailEnd type="none" w="sm" len="sm"/>
            </a:ln>
            <a:effectLst/>
          </p:spPr>
          <p:txBody>
            <a:bodyPr>
              <a:spAutoFit/>
            </a:bodyPr>
            <a:lstStyle/>
            <a:p>
              <a:pPr eaLnBrk="0" hangingPunct="0">
                <a:lnSpc>
                  <a:spcPct val="70000"/>
                </a:lnSpc>
                <a:spcAft>
                  <a:spcPct val="20000"/>
                </a:spcAft>
              </a:pPr>
              <a:r>
                <a:rPr lang="en-US" sz="2200" b="1" dirty="0"/>
                <a:t>Numerator </a:t>
              </a:r>
            </a:p>
            <a:p>
              <a:pPr lvl="1" eaLnBrk="0" hangingPunct="0">
                <a:lnSpc>
                  <a:spcPct val="70000"/>
                </a:lnSpc>
                <a:spcAft>
                  <a:spcPct val="20000"/>
                </a:spcAft>
                <a:buFontTx/>
                <a:buChar char="-"/>
              </a:pPr>
              <a:r>
                <a:rPr lang="en-US" sz="2200" b="1" dirty="0"/>
                <a:t> number of </a:t>
              </a:r>
              <a:r>
                <a:rPr lang="en-US" sz="2200" b="1" dirty="0">
                  <a:solidFill>
                    <a:srgbClr val="FF0000"/>
                  </a:solidFill>
                </a:rPr>
                <a:t>EVENTS </a:t>
              </a:r>
              <a:r>
                <a:rPr lang="en-US" sz="2200" b="1" dirty="0"/>
                <a:t>observed for a given time</a:t>
              </a:r>
            </a:p>
            <a:p>
              <a:pPr lvl="1" eaLnBrk="0" hangingPunct="0">
                <a:lnSpc>
                  <a:spcPct val="70000"/>
                </a:lnSpc>
                <a:spcAft>
                  <a:spcPct val="20000"/>
                </a:spcAft>
                <a:buFontTx/>
                <a:buChar char="-"/>
              </a:pPr>
              <a:endParaRPr lang="en-US" sz="2200" b="1" dirty="0"/>
            </a:p>
            <a:p>
              <a:pPr eaLnBrk="0" hangingPunct="0">
                <a:lnSpc>
                  <a:spcPct val="70000"/>
                </a:lnSpc>
                <a:spcAft>
                  <a:spcPct val="20000"/>
                </a:spcAft>
              </a:pPr>
              <a:r>
                <a:rPr lang="en-US" sz="2200" b="1" dirty="0"/>
                <a:t>Denominator</a:t>
              </a:r>
            </a:p>
            <a:p>
              <a:pPr lvl="1" eaLnBrk="0" hangingPunct="0">
                <a:lnSpc>
                  <a:spcPct val="70000"/>
                </a:lnSpc>
                <a:spcAft>
                  <a:spcPct val="20000"/>
                </a:spcAft>
                <a:buFontTx/>
                <a:buChar char="-"/>
              </a:pPr>
              <a:r>
                <a:rPr lang="en-US" sz="2200" b="1" dirty="0"/>
                <a:t> population in which  the events occur </a:t>
              </a:r>
            </a:p>
            <a:p>
              <a:pPr lvl="1" eaLnBrk="0" hangingPunct="0">
                <a:lnSpc>
                  <a:spcPct val="70000"/>
                </a:lnSpc>
                <a:spcAft>
                  <a:spcPct val="20000"/>
                </a:spcAft>
              </a:pPr>
              <a:r>
                <a:rPr lang="en-US" sz="2200" b="1" dirty="0"/>
                <a:t>	(</a:t>
              </a:r>
              <a:r>
                <a:rPr lang="en-US" sz="2200" b="1" dirty="0">
                  <a:solidFill>
                    <a:srgbClr val="FF0000"/>
                  </a:solidFill>
                </a:rPr>
                <a:t>population at risk</a:t>
              </a:r>
              <a:r>
                <a:rPr lang="en-US" sz="2200" b="1" dirty="0"/>
                <a:t>)</a:t>
              </a:r>
            </a:p>
            <a:p>
              <a:pPr lvl="1" eaLnBrk="0" hangingPunct="0">
                <a:lnSpc>
                  <a:spcPct val="70000"/>
                </a:lnSpc>
                <a:spcAft>
                  <a:spcPct val="20000"/>
                </a:spcAft>
              </a:pPr>
              <a:r>
                <a:rPr lang="en-US" sz="2200" b="1" dirty="0"/>
                <a:t>- includes time</a:t>
              </a:r>
              <a:r>
                <a:rPr lang="en-US" sz="2400" b="1" dirty="0"/>
                <a:t> </a:t>
              </a:r>
            </a:p>
            <a:p>
              <a:pPr>
                <a:spcBef>
                  <a:spcPct val="50000"/>
                </a:spcBef>
              </a:pPr>
              <a:endParaRPr lang="fr-FR" sz="4800" b="1" dirty="0">
                <a:solidFill>
                  <a:schemeClr val="tx2"/>
                </a:solidFill>
              </a:endParaRPr>
            </a:p>
          </p:txBody>
        </p:sp>
      </p:grpSp>
      <p:pic>
        <p:nvPicPr>
          <p:cNvPr id="137" name="Picture 1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2" name="Title 1"/>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GB" altLang="ja-JP" sz="2800" b="1">
                <a:ea typeface="ＭＳ Ｐゴシック" pitchFamily="50" charset="-128"/>
              </a:rPr>
              <a:t>Rates</a:t>
            </a:r>
            <a:endParaRPr lang="en-GB" altLang="ja-JP" sz="2800">
              <a:ea typeface="ＭＳ Ｐゴシック" pitchFamily="50" charset="-128"/>
            </a:endParaRPr>
          </a:p>
        </p:txBody>
      </p:sp>
      <p:sp>
        <p:nvSpPr>
          <p:cNvPr id="20483" name="Content Placeholder 2"/>
          <p:cNvSpPr>
            <a:spLocks noGrp="1"/>
          </p:cNvSpPr>
          <p:nvPr>
            <p:ph idx="1"/>
          </p:nvPr>
        </p:nvSpPr>
        <p:spPr>
          <a:xfrm>
            <a:off x="4536886" y="1371600"/>
            <a:ext cx="4056522" cy="5252722"/>
          </a:xfrm>
        </p:spPr>
        <p:txBody>
          <a:bodyPr anchor="ctr">
            <a:normAutofit/>
          </a:bodyPr>
          <a:lstStyle/>
          <a:p>
            <a:pPr eaLnBrk="1" hangingPunct="1"/>
            <a:r>
              <a:rPr lang="en-GB" altLang="ja-JP" b="1" dirty="0">
                <a:solidFill>
                  <a:schemeClr val="bg1"/>
                </a:solidFill>
                <a:ea typeface="ＭＳ Ｐゴシック" pitchFamily="50" charset="-128"/>
              </a:rPr>
              <a:t>Something that may change over time</a:t>
            </a:r>
            <a:endParaRPr lang="en-GB" altLang="ja-JP" dirty="0">
              <a:solidFill>
                <a:schemeClr val="bg1"/>
              </a:solidFill>
              <a:ea typeface="ＭＳ Ｐゴシック" pitchFamily="50" charset="-128"/>
            </a:endParaRPr>
          </a:p>
          <a:p>
            <a:pPr eaLnBrk="1" hangingPunct="1"/>
            <a:r>
              <a:rPr lang="en-GB" altLang="ja-JP" b="1" dirty="0">
                <a:solidFill>
                  <a:schemeClr val="bg1"/>
                </a:solidFill>
                <a:ea typeface="ＭＳ Ｐゴシック" pitchFamily="50" charset="-128"/>
              </a:rPr>
              <a:t>Something that is observed during some time</a:t>
            </a:r>
          </a:p>
          <a:p>
            <a:pPr eaLnBrk="1" hangingPunct="1"/>
            <a:r>
              <a:rPr lang="en-GB" altLang="ja-JP" b="1" dirty="0">
                <a:solidFill>
                  <a:schemeClr val="bg1"/>
                </a:solidFill>
                <a:ea typeface="ＭＳ Ｐゴシック" pitchFamily="50" charset="-128"/>
              </a:rPr>
              <a:t>Measures the speed of occurrence of an event</a:t>
            </a:r>
          </a:p>
          <a:p>
            <a:pPr eaLnBrk="1" hangingPunct="1"/>
            <a:r>
              <a:rPr lang="en-GB" altLang="ja-JP" b="1" dirty="0">
                <a:solidFill>
                  <a:schemeClr val="bg1"/>
                </a:solidFill>
                <a:ea typeface="ＭＳ Ｐゴシック" pitchFamily="50" charset="-128"/>
              </a:rPr>
              <a:t>Measures the probability to become sick by unit of time</a:t>
            </a:r>
          </a:p>
          <a:p>
            <a:pPr eaLnBrk="1" hangingPunct="1"/>
            <a:r>
              <a:rPr lang="en-GB" altLang="ja-JP" b="1" dirty="0">
                <a:solidFill>
                  <a:schemeClr val="bg1"/>
                </a:solidFill>
                <a:ea typeface="ＭＳ Ｐゴシック" pitchFamily="50" charset="-128"/>
              </a:rPr>
              <a:t>Measures the risk of disease</a:t>
            </a:r>
          </a:p>
          <a:p>
            <a:pPr eaLnBrk="1" hangingPunct="1"/>
            <a:r>
              <a:rPr lang="en-GB" altLang="ja-JP" b="1" dirty="0">
                <a:solidFill>
                  <a:schemeClr val="bg1"/>
                </a:solidFill>
                <a:ea typeface="ＭＳ Ｐゴシック" pitchFamily="50" charset="-128"/>
              </a:rPr>
              <a:t>Time is included in the denominator !!</a:t>
            </a:r>
          </a:p>
          <a:p>
            <a:pPr eaLnBrk="1" hangingPunct="1"/>
            <a:r>
              <a:rPr lang="en-GB" altLang="ja-JP" b="1" dirty="0">
                <a:solidFill>
                  <a:schemeClr val="bg1"/>
                </a:solidFill>
                <a:ea typeface="ＭＳ Ｐゴシック" pitchFamily="50" charset="-128"/>
              </a:rPr>
              <a:t>However, rate is frequently used instead of ratio or proportion !!</a:t>
            </a:r>
            <a:endParaRPr lang="en-GB" altLang="ja-JP" dirty="0">
              <a:solidFill>
                <a:schemeClr val="bg1"/>
              </a:solidFill>
              <a:ea typeface="ＭＳ Ｐゴシック" pitchFamily="50" charset="-128"/>
            </a:endParaRPr>
          </a:p>
          <a:p>
            <a:pPr eaLnBrk="1" hangingPunct="1"/>
            <a:endParaRPr lang="en-GB" altLang="ja-JP" dirty="0">
              <a:solidFill>
                <a:schemeClr val="bg1"/>
              </a:solidFill>
              <a:ea typeface="ＭＳ Ｐゴシック" pitchFamily="50" charset="-128"/>
            </a:endParaRPr>
          </a:p>
          <a:p>
            <a:pPr eaLnBrk="1" hangingPunct="1"/>
            <a:endParaRPr lang="en-GB" altLang="ja-JP" dirty="0">
              <a:solidFill>
                <a:schemeClr val="bg1"/>
              </a:solidFill>
              <a:ea typeface="ＭＳ Ｐゴシック" pitchFamily="50" charset="-128"/>
            </a:endParaRPr>
          </a:p>
          <a:p>
            <a:pPr eaLnBrk="1" hangingPunct="1"/>
            <a:endParaRPr lang="en-GB" altLang="ja-JP" dirty="0">
              <a:solidFill>
                <a:schemeClr val="bg1"/>
              </a:solidFill>
              <a:ea typeface="ＭＳ Ｐゴシック" pitchFamily="50" charset="-128"/>
            </a:endParaRPr>
          </a:p>
          <a:p>
            <a:pPr eaLnBrk="1" hangingPunct="1"/>
            <a:endParaRPr lang="en-GB" altLang="ja-JP" dirty="0">
              <a:solidFill>
                <a:schemeClr val="bg1"/>
              </a:solidFill>
              <a:ea typeface="ＭＳ Ｐゴシック" pitchFamily="50" charset="-128"/>
            </a:endParaRPr>
          </a:p>
          <a:p>
            <a:pPr eaLnBrk="1" hangingPunct="1"/>
            <a:endParaRPr lang="en-GB" altLang="ja-JP" dirty="0">
              <a:solidFill>
                <a:schemeClr val="bg1"/>
              </a:solidFill>
              <a:ea typeface="ＭＳ Ｐゴシック" pitchFamily="50" charset="-128"/>
            </a:endParaRPr>
          </a:p>
          <a:p>
            <a:pPr eaLnBrk="1" hangingPunct="1"/>
            <a:endParaRPr lang="en-GB" altLang="ja-JP" dirty="0">
              <a:solidFill>
                <a:schemeClr val="bg1"/>
              </a:solidFill>
              <a:ea typeface="ＭＳ Ｐゴシック" pitchFamily="50" charset="-128"/>
            </a:endParaRPr>
          </a:p>
          <a:p>
            <a:pPr eaLnBrk="1" hangingPunct="1"/>
            <a:endParaRPr lang="en-US"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6" name="Rectangle 102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fr-CH" sz="2800" b="1" dirty="0"/>
              <a:t>Rate - </a:t>
            </a:r>
            <a:r>
              <a:rPr lang="fr-CH" sz="2800" b="1" dirty="0" err="1"/>
              <a:t>Example</a:t>
            </a:r>
            <a:endParaRPr lang="en-GB" sz="2800" b="1" dirty="0"/>
          </a:p>
        </p:txBody>
      </p:sp>
      <p:sp>
        <p:nvSpPr>
          <p:cNvPr id="21507" name="Rectangle 1027"/>
          <p:cNvSpPr>
            <a:spLocks noGrp="1" noChangeArrowheads="1"/>
          </p:cNvSpPr>
          <p:nvPr>
            <p:ph idx="1"/>
          </p:nvPr>
        </p:nvSpPr>
        <p:spPr>
          <a:xfrm>
            <a:off x="4536886" y="802638"/>
            <a:ext cx="4056522" cy="5252722"/>
          </a:xfrm>
        </p:spPr>
        <p:txBody>
          <a:bodyPr anchor="ctr">
            <a:normAutofit/>
          </a:bodyPr>
          <a:lstStyle/>
          <a:p>
            <a:pPr eaLnBrk="1" hangingPunct="1"/>
            <a:r>
              <a:rPr lang="fr-CH">
                <a:solidFill>
                  <a:schemeClr val="bg1"/>
                </a:solidFill>
              </a:rPr>
              <a:t>Mortality rate of tetanus in X country in 1995</a:t>
            </a:r>
          </a:p>
          <a:p>
            <a:pPr lvl="1" eaLnBrk="1" hangingPunct="1"/>
            <a:r>
              <a:rPr lang="fr-CH" sz="2100">
                <a:solidFill>
                  <a:schemeClr val="bg1"/>
                </a:solidFill>
              </a:rPr>
              <a:t>Tetanus deaths: 17</a:t>
            </a:r>
          </a:p>
          <a:p>
            <a:pPr lvl="1" eaLnBrk="1" hangingPunct="1"/>
            <a:r>
              <a:rPr lang="fr-CH" sz="2100">
                <a:solidFill>
                  <a:schemeClr val="bg1"/>
                </a:solidFill>
              </a:rPr>
              <a:t>Population in 1995: 58 million</a:t>
            </a:r>
          </a:p>
          <a:p>
            <a:pPr lvl="1" eaLnBrk="1" hangingPunct="1"/>
            <a:r>
              <a:rPr lang="fr-CH" sz="2100">
                <a:solidFill>
                  <a:schemeClr val="bg1"/>
                </a:solidFill>
              </a:rPr>
              <a:t>Mortality rate = 0.029/100,000/year</a:t>
            </a:r>
          </a:p>
          <a:p>
            <a:pPr lvl="1" eaLnBrk="1" hangingPunct="1"/>
            <a:endParaRPr lang="fr-CH" sz="2100">
              <a:solidFill>
                <a:schemeClr val="bg1"/>
              </a:solidFill>
            </a:endParaRPr>
          </a:p>
          <a:p>
            <a:pPr eaLnBrk="1" hangingPunct="1"/>
            <a:r>
              <a:rPr lang="fr-CH">
                <a:solidFill>
                  <a:schemeClr val="bg1"/>
                </a:solidFill>
              </a:rPr>
              <a:t>Rate may be expressed in any power of 10</a:t>
            </a:r>
          </a:p>
          <a:p>
            <a:pPr lvl="1" eaLnBrk="1" hangingPunct="1"/>
            <a:r>
              <a:rPr lang="fr-CH" sz="2100">
                <a:solidFill>
                  <a:schemeClr val="bg1"/>
                </a:solidFill>
              </a:rPr>
              <a:t>100, 1,000, 10,00, 100,000</a:t>
            </a:r>
          </a:p>
          <a:p>
            <a:pPr lvl="1" eaLnBrk="1" hangingPunct="1"/>
            <a:endParaRPr lang="en-GB" sz="210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2743199" y="598488"/>
            <a:ext cx="4876801" cy="1143000"/>
          </a:xfrm>
        </p:spPr>
        <p:txBody>
          <a:bodyPr/>
          <a:lstStyle/>
          <a:p>
            <a:pPr algn="ctr" eaLnBrk="1" hangingPunct="1"/>
            <a:r>
              <a:rPr lang="fr-CH" b="1" i="1" dirty="0">
                <a:solidFill>
                  <a:schemeClr val="accent2"/>
                </a:solidFill>
              </a:rPr>
              <a:t>Odds</a:t>
            </a:r>
            <a:endParaRPr lang="fr-FR" b="1" i="1" dirty="0">
              <a:solidFill>
                <a:schemeClr val="accent2"/>
              </a:solidFill>
            </a:endParaRPr>
          </a:p>
        </p:txBody>
      </p:sp>
      <p:sp>
        <p:nvSpPr>
          <p:cNvPr id="111619" name="Rectangle 3"/>
          <p:cNvSpPr>
            <a:spLocks noGrp="1" noChangeArrowheads="1"/>
          </p:cNvSpPr>
          <p:nvPr>
            <p:ph idx="1"/>
          </p:nvPr>
        </p:nvSpPr>
        <p:spPr>
          <a:xfrm>
            <a:off x="838200" y="2971800"/>
            <a:ext cx="7924800" cy="1103313"/>
          </a:xfrm>
        </p:spPr>
        <p:txBody>
          <a:bodyPr>
            <a:normAutofit fontScale="47500" lnSpcReduction="20000"/>
          </a:bodyPr>
          <a:lstStyle/>
          <a:p>
            <a:pPr defTabSz="762000" eaLnBrk="1" hangingPunct="1">
              <a:lnSpc>
                <a:spcPct val="55000"/>
              </a:lnSpc>
              <a:buFontTx/>
              <a:buNone/>
            </a:pPr>
            <a:r>
              <a:rPr lang="fr-FR" sz="2400" dirty="0"/>
              <a:t>		</a:t>
            </a:r>
            <a:r>
              <a:rPr lang="fr-CH" sz="2000" dirty="0">
                <a:solidFill>
                  <a:srgbClr val="FF0000"/>
                </a:solidFill>
              </a:rPr>
              <a:t>			 </a:t>
            </a:r>
            <a:r>
              <a:rPr lang="fr-FR" sz="2000" dirty="0"/>
              <a:t>Won	</a:t>
            </a:r>
            <a:r>
              <a:rPr lang="fr-FR" sz="2000" dirty="0" err="1"/>
              <a:t>Lost</a:t>
            </a:r>
            <a:r>
              <a:rPr lang="fr-FR" sz="2000" dirty="0"/>
              <a:t>	</a:t>
            </a:r>
            <a:r>
              <a:rPr lang="fr-CH" sz="2000" dirty="0"/>
              <a:t>                  </a:t>
            </a:r>
            <a:r>
              <a:rPr lang="fr-FR" sz="2000" dirty="0"/>
              <a:t>Total</a:t>
            </a:r>
          </a:p>
          <a:p>
            <a:pPr lvl="1" defTabSz="762000" eaLnBrk="1" hangingPunct="1">
              <a:lnSpc>
                <a:spcPct val="90000"/>
              </a:lnSpc>
              <a:buFontTx/>
              <a:buNone/>
            </a:pPr>
            <a:r>
              <a:rPr lang="fr-FR" sz="2500" dirty="0"/>
              <a:t>------------------------------------------------------------------------------------------------------------------------------------------------</a:t>
            </a:r>
          </a:p>
          <a:p>
            <a:pPr lvl="1" defTabSz="762000" eaLnBrk="1" hangingPunct="1">
              <a:lnSpc>
                <a:spcPct val="90000"/>
              </a:lnSpc>
              <a:spcBef>
                <a:spcPct val="0"/>
              </a:spcBef>
              <a:buFontTx/>
              <a:buNone/>
            </a:pPr>
            <a:r>
              <a:rPr lang="fr-FR" sz="2500" dirty="0"/>
              <a:t>Rwanda Volleyball</a:t>
            </a:r>
          </a:p>
          <a:p>
            <a:pPr lvl="1" defTabSz="762000" eaLnBrk="1" hangingPunct="1">
              <a:lnSpc>
                <a:spcPct val="90000"/>
              </a:lnSpc>
              <a:spcBef>
                <a:spcPct val="0"/>
              </a:spcBef>
              <a:buFontTx/>
              <a:buNone/>
            </a:pPr>
            <a:r>
              <a:rPr lang="fr-FR" sz="2500" dirty="0"/>
              <a:t>team </a:t>
            </a:r>
            <a:r>
              <a:rPr lang="fr-FR" sz="2500" i="1" dirty="0"/>
              <a:t>2012	     	                	 </a:t>
            </a:r>
            <a:r>
              <a:rPr lang="fr-FR" sz="2500" dirty="0"/>
              <a:t>1</a:t>
            </a:r>
            <a:r>
              <a:rPr lang="fr-CH" sz="2500" dirty="0"/>
              <a:t>4                </a:t>
            </a:r>
            <a:r>
              <a:rPr lang="fr-FR" sz="2500" dirty="0"/>
              <a:t> 1	</a:t>
            </a:r>
            <a:r>
              <a:rPr lang="fr-CH" sz="2500" dirty="0"/>
              <a:t>               </a:t>
            </a:r>
            <a:r>
              <a:rPr lang="fr-FR" sz="2500" dirty="0"/>
              <a:t> 1</a:t>
            </a:r>
            <a:r>
              <a:rPr lang="fr-CH" sz="2500" dirty="0"/>
              <a:t>5</a:t>
            </a:r>
            <a:endParaRPr lang="fr-FR" sz="2500" dirty="0"/>
          </a:p>
          <a:p>
            <a:pPr lvl="1" defTabSz="762000" eaLnBrk="1" hangingPunct="1">
              <a:lnSpc>
                <a:spcPct val="90000"/>
              </a:lnSpc>
              <a:buFontTx/>
              <a:buNone/>
            </a:pPr>
            <a:r>
              <a:rPr lang="fr-FR" sz="1000" dirty="0"/>
              <a:t>--------------------------------------------------------------------------------------------------------------------------------------------------</a:t>
            </a:r>
          </a:p>
          <a:p>
            <a:pPr lvl="1" defTabSz="762000" eaLnBrk="1" hangingPunct="1">
              <a:lnSpc>
                <a:spcPct val="55000"/>
              </a:lnSpc>
              <a:buFontTx/>
              <a:buNone/>
            </a:pPr>
            <a:endParaRPr lang="fr-CH" sz="2400" dirty="0"/>
          </a:p>
          <a:p>
            <a:pPr defTabSz="762000" eaLnBrk="1" hangingPunct="1">
              <a:lnSpc>
                <a:spcPct val="55000"/>
              </a:lnSpc>
              <a:buFontTx/>
              <a:buNone/>
            </a:pPr>
            <a:r>
              <a:rPr lang="fr-CH" sz="2800" dirty="0">
                <a:solidFill>
                  <a:srgbClr val="000080"/>
                </a:solidFill>
              </a:rPr>
              <a:t>		</a:t>
            </a:r>
            <a:r>
              <a:rPr lang="fr-FR" sz="2800" dirty="0">
                <a:solidFill>
                  <a:srgbClr val="000080"/>
                </a:solidFill>
              </a:rPr>
              <a:t>     </a:t>
            </a:r>
            <a:r>
              <a:rPr lang="fr-CH" sz="2800" dirty="0">
                <a:solidFill>
                  <a:srgbClr val="000080"/>
                </a:solidFill>
              </a:rPr>
              <a:t>	</a:t>
            </a:r>
            <a:endParaRPr lang="fr-CH" sz="2800" dirty="0"/>
          </a:p>
        </p:txBody>
      </p:sp>
      <p:sp>
        <p:nvSpPr>
          <p:cNvPr id="22532" name="Rectangle 4"/>
          <p:cNvSpPr>
            <a:spLocks noChangeArrowheads="1"/>
          </p:cNvSpPr>
          <p:nvPr/>
        </p:nvSpPr>
        <p:spPr bwMode="auto">
          <a:xfrm>
            <a:off x="739775" y="1752600"/>
            <a:ext cx="7772400" cy="954088"/>
          </a:xfrm>
          <a:prstGeom prst="rect">
            <a:avLst/>
          </a:prstGeom>
          <a:noFill/>
          <a:ln w="9525">
            <a:noFill/>
            <a:miter lim="800000"/>
            <a:headEnd/>
            <a:tailEnd/>
          </a:ln>
          <a:effectLst/>
        </p:spPr>
        <p:txBody>
          <a:bodyPr lIns="92075" tIns="46038" rIns="92075" bIns="46038">
            <a:spAutoFit/>
          </a:bodyPr>
          <a:lstStyle/>
          <a:p>
            <a:pPr marL="384175" indent="-382588" algn="ctr" eaLnBrk="0" hangingPunct="0">
              <a:tabLst>
                <a:tab pos="4670425" algn="r"/>
              </a:tabLst>
            </a:pPr>
            <a:r>
              <a:rPr lang="en-GB" sz="2800"/>
              <a:t>Probability that an event will happen       </a:t>
            </a:r>
            <a:endParaRPr lang="fr-CH" sz="2800"/>
          </a:p>
          <a:p>
            <a:pPr marL="384175" indent="-382588" algn="ctr" eaLnBrk="0" hangingPunct="0">
              <a:tabLst>
                <a:tab pos="4670425" algn="r"/>
              </a:tabLst>
            </a:pPr>
            <a:r>
              <a:rPr lang="fr-CH" sz="2800"/>
              <a:t>Probability that an event will not happen</a:t>
            </a:r>
          </a:p>
        </p:txBody>
      </p:sp>
      <p:sp>
        <p:nvSpPr>
          <p:cNvPr id="22533" name="Line 5"/>
          <p:cNvSpPr>
            <a:spLocks noChangeShapeType="1"/>
          </p:cNvSpPr>
          <p:nvPr/>
        </p:nvSpPr>
        <p:spPr bwMode="auto">
          <a:xfrm>
            <a:off x="1219200" y="1752600"/>
            <a:ext cx="6705600" cy="0"/>
          </a:xfrm>
          <a:prstGeom prst="line">
            <a:avLst/>
          </a:prstGeom>
          <a:noFill/>
          <a:ln w="50800">
            <a:solidFill>
              <a:srgbClr val="FF0000"/>
            </a:solidFill>
            <a:round/>
            <a:headEnd/>
            <a:tailEnd/>
          </a:ln>
          <a:effectLst/>
        </p:spPr>
        <p:txBody>
          <a:bodyPr/>
          <a:lstStyle/>
          <a:p>
            <a:endParaRPr lang="en-US"/>
          </a:p>
        </p:txBody>
      </p:sp>
      <p:sp>
        <p:nvSpPr>
          <p:cNvPr id="111622" name="Text Box 6"/>
          <p:cNvSpPr txBox="1">
            <a:spLocks noChangeArrowheads="1"/>
          </p:cNvSpPr>
          <p:nvPr/>
        </p:nvSpPr>
        <p:spPr bwMode="auto">
          <a:xfrm>
            <a:off x="762000" y="4324985"/>
            <a:ext cx="4114800" cy="1941513"/>
          </a:xfrm>
          <a:prstGeom prst="rect">
            <a:avLst/>
          </a:prstGeom>
          <a:noFill/>
          <a:ln w="12700">
            <a:noFill/>
            <a:miter lim="800000"/>
            <a:headEnd type="none" w="sm" len="sm"/>
            <a:tailEnd type="none" w="sm" len="sm"/>
          </a:ln>
          <a:effectLst/>
        </p:spPr>
        <p:txBody>
          <a:bodyPr>
            <a:spAutoFit/>
          </a:bodyPr>
          <a:lstStyle/>
          <a:p>
            <a:pPr>
              <a:lnSpc>
                <a:spcPct val="55000"/>
              </a:lnSpc>
              <a:spcBef>
                <a:spcPct val="20000"/>
              </a:spcBef>
            </a:pPr>
            <a:r>
              <a:rPr lang="fr-CH" sz="2400" b="1" dirty="0">
                <a:solidFill>
                  <a:srgbClr val="000080"/>
                </a:solidFill>
              </a:rPr>
              <a:t>	               </a:t>
            </a:r>
            <a:r>
              <a:rPr lang="fr-FR" sz="2400" b="1" dirty="0">
                <a:solidFill>
                  <a:srgbClr val="000080"/>
                </a:solidFill>
              </a:rPr>
              <a:t>1</a:t>
            </a:r>
            <a:r>
              <a:rPr lang="fr-CH" sz="2400" b="1" dirty="0">
                <a:solidFill>
                  <a:srgbClr val="000080"/>
                </a:solidFill>
              </a:rPr>
              <a:t>4</a:t>
            </a:r>
            <a:r>
              <a:rPr lang="fr-FR" sz="2400" b="1" dirty="0">
                <a:solidFill>
                  <a:srgbClr val="000080"/>
                </a:solidFill>
              </a:rPr>
              <a:t> / 1</a:t>
            </a:r>
            <a:r>
              <a:rPr lang="fr-CH" sz="2400" b="1" dirty="0">
                <a:solidFill>
                  <a:srgbClr val="000080"/>
                </a:solidFill>
              </a:rPr>
              <a:t>5</a:t>
            </a:r>
            <a:endParaRPr lang="fr-FR" sz="2400" b="1" dirty="0">
              <a:solidFill>
                <a:srgbClr val="000080"/>
              </a:solidFill>
            </a:endParaRPr>
          </a:p>
          <a:p>
            <a:pPr>
              <a:lnSpc>
                <a:spcPct val="55000"/>
              </a:lnSpc>
              <a:spcBef>
                <a:spcPct val="20000"/>
              </a:spcBef>
            </a:pPr>
            <a:r>
              <a:rPr lang="fr-CH" sz="2400" b="1" dirty="0">
                <a:solidFill>
                  <a:srgbClr val="000080"/>
                </a:solidFill>
              </a:rPr>
              <a:t>	</a:t>
            </a:r>
            <a:r>
              <a:rPr lang="fr-FR" sz="2400" b="1" dirty="0" err="1">
                <a:solidFill>
                  <a:srgbClr val="000080"/>
                </a:solidFill>
              </a:rPr>
              <a:t>Odds</a:t>
            </a:r>
            <a:r>
              <a:rPr lang="fr-FR" sz="2400" b="1" dirty="0">
                <a:solidFill>
                  <a:srgbClr val="000080"/>
                </a:solidFill>
              </a:rPr>
              <a:t> = -------------</a:t>
            </a:r>
          </a:p>
          <a:p>
            <a:pPr>
              <a:lnSpc>
                <a:spcPct val="55000"/>
              </a:lnSpc>
              <a:spcBef>
                <a:spcPct val="20000"/>
              </a:spcBef>
            </a:pPr>
            <a:r>
              <a:rPr lang="fr-FR" sz="2400" b="1" dirty="0">
                <a:solidFill>
                  <a:srgbClr val="000080"/>
                </a:solidFill>
              </a:rPr>
              <a:t>		      1 / 1</a:t>
            </a:r>
            <a:r>
              <a:rPr lang="fr-CH" sz="2400" b="1" dirty="0">
                <a:solidFill>
                  <a:srgbClr val="000080"/>
                </a:solidFill>
              </a:rPr>
              <a:t>5</a:t>
            </a:r>
            <a:endParaRPr lang="fr-FR" sz="2400" b="1" dirty="0">
              <a:solidFill>
                <a:srgbClr val="000080"/>
              </a:solidFill>
            </a:endParaRPr>
          </a:p>
          <a:p>
            <a:pPr>
              <a:spcBef>
                <a:spcPct val="50000"/>
              </a:spcBef>
            </a:pPr>
            <a:endParaRPr lang="fr-FR" sz="4800" b="1" dirty="0">
              <a:solidFill>
                <a:schemeClr val="tx2"/>
              </a:solidFill>
            </a:endParaRPr>
          </a:p>
        </p:txBody>
      </p:sp>
      <p:sp>
        <p:nvSpPr>
          <p:cNvPr id="111623" name="Text Box 7"/>
          <p:cNvSpPr txBox="1">
            <a:spLocks noChangeArrowheads="1"/>
          </p:cNvSpPr>
          <p:nvPr/>
        </p:nvSpPr>
        <p:spPr bwMode="auto">
          <a:xfrm>
            <a:off x="914400" y="5108892"/>
            <a:ext cx="7772400" cy="1993900"/>
          </a:xfrm>
          <a:prstGeom prst="rect">
            <a:avLst/>
          </a:prstGeom>
          <a:noFill/>
          <a:ln w="12700">
            <a:noFill/>
            <a:miter lim="800000"/>
            <a:headEnd type="none" w="sm" len="sm"/>
            <a:tailEnd type="none" w="sm" len="sm"/>
          </a:ln>
          <a:effectLst/>
        </p:spPr>
        <p:txBody>
          <a:bodyPr>
            <a:spAutoFit/>
          </a:bodyPr>
          <a:lstStyle/>
          <a:p>
            <a:pPr>
              <a:spcBef>
                <a:spcPct val="20000"/>
              </a:spcBef>
            </a:pPr>
            <a:r>
              <a:rPr lang="fr-CH" sz="2400" b="1" dirty="0"/>
              <a:t>Odds of </a:t>
            </a:r>
            <a:r>
              <a:rPr lang="fr-CH" sz="2400" b="1" dirty="0" err="1"/>
              <a:t>winning</a:t>
            </a:r>
            <a:r>
              <a:rPr lang="fr-CH" sz="2400" b="1" dirty="0"/>
              <a:t> 		= 	14 : 1 	 = 14</a:t>
            </a:r>
          </a:p>
          <a:p>
            <a:pPr>
              <a:spcBef>
                <a:spcPct val="20000"/>
              </a:spcBef>
            </a:pPr>
            <a:r>
              <a:rPr lang="fr-CH" sz="2400" b="1" dirty="0"/>
              <a:t>Odds of not </a:t>
            </a:r>
            <a:r>
              <a:rPr lang="fr-CH" sz="2400" b="1" dirty="0" err="1"/>
              <a:t>winning</a:t>
            </a:r>
            <a:r>
              <a:rPr lang="fr-CH" sz="2400" b="1" dirty="0"/>
              <a:t>	= 	  1 : 14  =   0.07 </a:t>
            </a:r>
            <a:endParaRPr lang="fr-FR" sz="2400" b="1" dirty="0"/>
          </a:p>
          <a:p>
            <a:pPr>
              <a:spcBef>
                <a:spcPct val="50000"/>
              </a:spcBef>
            </a:pPr>
            <a:endParaRPr lang="fr-FR" sz="4800" b="1" dirty="0">
              <a:solidFill>
                <a:schemeClr val="tx2"/>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16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16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16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1619">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161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11619">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11622"/>
                                        </p:tgtEl>
                                        <p:attrNameLst>
                                          <p:attrName>style.visibility</p:attrName>
                                        </p:attrNameLst>
                                      </p:cBhvr>
                                      <p:to>
                                        <p:strVal val="visible"/>
                                      </p:to>
                                    </p:set>
                                  </p:childTnLst>
                                  <p:subTnLst>
                                    <p:animClr clrSpc="rgb" dir="cw">
                                      <p:cBhvr override="childStyle">
                                        <p:cTn dur="1" fill="hold" display="0" masterRel="nextClick" afterEffect="1"/>
                                        <p:tgtEl>
                                          <p:spTgt spid="111622"/>
                                        </p:tgtEl>
                                        <p:attrNameLst>
                                          <p:attrName>ppt_c</p:attrName>
                                        </p:attrNameLst>
                                      </p:cBhvr>
                                      <p:to>
                                        <a:schemeClr val="bg2"/>
                                      </p:to>
                                    </p:animClr>
                                  </p:sub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116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autoUpdateAnimBg="0"/>
      <p:bldP spid="111622" grpId="0" autoUpdateAnimBg="0"/>
      <p:bldP spid="111623"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eaLnBrk="1" hangingPunct="1"/>
            <a:r>
              <a:rPr lang="en-US" b="1" dirty="0"/>
              <a:t>Environmental Factors</a:t>
            </a:r>
          </a:p>
        </p:txBody>
      </p:sp>
      <p:pic>
        <p:nvPicPr>
          <p:cNvPr id="25603" name="Picture 3"/>
          <p:cNvPicPr>
            <a:picLocks noGrp="1" noChangeAspect="1" noChangeArrowheads="1"/>
          </p:cNvPicPr>
          <p:nvPr>
            <p:ph idx="1"/>
          </p:nvPr>
        </p:nvPicPr>
        <p:blipFill>
          <a:blip r:embed="rId3">
            <a:clrChange>
              <a:clrFrom>
                <a:srgbClr val="FEFEFE"/>
              </a:clrFrom>
              <a:clrTo>
                <a:srgbClr val="FEFEFE">
                  <a:alpha val="0"/>
                </a:srgbClr>
              </a:clrTo>
            </a:clrChange>
          </a:blip>
          <a:srcRect/>
          <a:stretch>
            <a:fillRect/>
          </a:stretch>
        </p:blipFill>
        <p:spPr>
          <a:xfrm>
            <a:off x="1143000" y="1905000"/>
            <a:ext cx="3819525" cy="1885950"/>
          </a:xfrm>
          <a:noFill/>
        </p:spPr>
      </p:pic>
      <p:sp>
        <p:nvSpPr>
          <p:cNvPr id="25604" name="Text Box 4"/>
          <p:cNvSpPr txBox="1">
            <a:spLocks noChangeArrowheads="1"/>
          </p:cNvSpPr>
          <p:nvPr/>
        </p:nvSpPr>
        <p:spPr bwMode="auto">
          <a:xfrm>
            <a:off x="4876800" y="2311400"/>
            <a:ext cx="1476375" cy="519113"/>
          </a:xfrm>
          <a:prstGeom prst="rect">
            <a:avLst/>
          </a:prstGeom>
          <a:noFill/>
          <a:ln w="9525">
            <a:noFill/>
            <a:miter lim="800000"/>
            <a:headEnd/>
            <a:tailEnd/>
          </a:ln>
          <a:effectLst/>
        </p:spPr>
        <p:txBody>
          <a:bodyPr wrap="none">
            <a:spAutoFit/>
          </a:bodyPr>
          <a:lstStyle/>
          <a:p>
            <a:r>
              <a:rPr lang="en-US" sz="2800">
                <a:latin typeface="Times New Roman" pitchFamily="18" charset="0"/>
              </a:rPr>
              <a:t>Physical </a:t>
            </a:r>
          </a:p>
        </p:txBody>
      </p:sp>
      <p:sp>
        <p:nvSpPr>
          <p:cNvPr id="25605" name="Text Box 5"/>
          <p:cNvSpPr txBox="1">
            <a:spLocks noChangeArrowheads="1"/>
          </p:cNvSpPr>
          <p:nvPr/>
        </p:nvSpPr>
        <p:spPr bwMode="auto">
          <a:xfrm>
            <a:off x="4876800" y="3767138"/>
            <a:ext cx="2373313" cy="519112"/>
          </a:xfrm>
          <a:prstGeom prst="rect">
            <a:avLst/>
          </a:prstGeom>
          <a:noFill/>
          <a:ln w="9525">
            <a:noFill/>
            <a:miter lim="800000"/>
            <a:headEnd/>
            <a:tailEnd/>
          </a:ln>
          <a:effectLst/>
        </p:spPr>
        <p:txBody>
          <a:bodyPr wrap="none">
            <a:spAutoFit/>
          </a:bodyPr>
          <a:lstStyle/>
          <a:p>
            <a:r>
              <a:rPr lang="en-US" sz="2800">
                <a:latin typeface="Times New Roman" pitchFamily="18" charset="0"/>
              </a:rPr>
              <a:t>Socioeconomic</a:t>
            </a:r>
          </a:p>
        </p:txBody>
      </p:sp>
      <p:sp>
        <p:nvSpPr>
          <p:cNvPr id="25606" name="Oval 6"/>
          <p:cNvSpPr>
            <a:spLocks noChangeArrowheads="1"/>
          </p:cNvSpPr>
          <p:nvPr/>
        </p:nvSpPr>
        <p:spPr bwMode="auto">
          <a:xfrm>
            <a:off x="3581400" y="3200400"/>
            <a:ext cx="1219200" cy="762000"/>
          </a:xfrm>
          <a:prstGeom prst="ellipse">
            <a:avLst/>
          </a:prstGeom>
          <a:noFill/>
          <a:ln w="9525">
            <a:solidFill>
              <a:schemeClr val="tx1"/>
            </a:solidFill>
            <a:round/>
            <a:headEnd/>
            <a:tailEnd/>
          </a:ln>
          <a:effectLst/>
        </p:spPr>
        <p:txBody>
          <a:bodyPr wrap="none" anchor="ctr"/>
          <a:lstStyle/>
          <a:p>
            <a:endParaRPr lang="en-US"/>
          </a:p>
        </p:txBody>
      </p:sp>
      <p:sp>
        <p:nvSpPr>
          <p:cNvPr id="25607" name="Text Box 7"/>
          <p:cNvSpPr txBox="1">
            <a:spLocks noChangeArrowheads="1"/>
          </p:cNvSpPr>
          <p:nvPr/>
        </p:nvSpPr>
        <p:spPr bwMode="auto">
          <a:xfrm>
            <a:off x="4876800" y="3038475"/>
            <a:ext cx="1495425" cy="519113"/>
          </a:xfrm>
          <a:prstGeom prst="rect">
            <a:avLst/>
          </a:prstGeom>
          <a:noFill/>
          <a:ln w="9525">
            <a:noFill/>
            <a:miter lim="800000"/>
            <a:headEnd/>
            <a:tailEnd/>
          </a:ln>
          <a:effectLst/>
        </p:spPr>
        <p:txBody>
          <a:bodyPr wrap="none">
            <a:spAutoFit/>
          </a:bodyPr>
          <a:lstStyle/>
          <a:p>
            <a:r>
              <a:rPr lang="en-US" sz="2800">
                <a:latin typeface="Times New Roman" pitchFamily="18" charset="0"/>
              </a:rPr>
              <a:t>Biologic </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3554" name="Rectangle 2"/>
          <p:cNvSpPr>
            <a:spLocks noGrp="1" noChangeArrowheads="1"/>
          </p:cNvSpPr>
          <p:nvPr>
            <p:ph type="title"/>
          </p:nvPr>
        </p:nvSpPr>
        <p:spPr>
          <a:xfrm>
            <a:off x="628650" y="963877"/>
            <a:ext cx="2620771" cy="4930246"/>
          </a:xfrm>
        </p:spPr>
        <p:txBody>
          <a:bodyPr>
            <a:normAutofit/>
          </a:bodyPr>
          <a:lstStyle/>
          <a:p>
            <a:pPr algn="r" eaLnBrk="1" hangingPunct="1"/>
            <a:r>
              <a:rPr lang="fr-CH" b="1">
                <a:solidFill>
                  <a:schemeClr val="accent1"/>
                </a:solidFill>
              </a:rPr>
              <a:t>Measures of Disease Occurence</a:t>
            </a:r>
            <a:endParaRPr lang="fr-FR" b="1">
              <a:solidFill>
                <a:schemeClr val="accent1"/>
              </a:solidFill>
            </a:endParaRPr>
          </a:p>
        </p:txBody>
      </p:sp>
      <p:sp>
        <p:nvSpPr>
          <p:cNvPr id="117763" name="Rectangle 3"/>
          <p:cNvSpPr>
            <a:spLocks noGrp="1" noChangeArrowheads="1"/>
          </p:cNvSpPr>
          <p:nvPr>
            <p:ph idx="1"/>
          </p:nvPr>
        </p:nvSpPr>
        <p:spPr>
          <a:xfrm>
            <a:off x="3732023" y="963877"/>
            <a:ext cx="4783327" cy="4930246"/>
          </a:xfrm>
        </p:spPr>
        <p:txBody>
          <a:bodyPr anchor="ctr">
            <a:normAutofit/>
          </a:bodyPr>
          <a:lstStyle/>
          <a:p>
            <a:pPr defTabSz="762000" eaLnBrk="1" hangingPunct="1"/>
            <a:r>
              <a:rPr lang="fr-CH" dirty="0" err="1"/>
              <a:t>Two</a:t>
            </a:r>
            <a:r>
              <a:rPr lang="fr-CH" dirty="0"/>
              <a:t> types of </a:t>
            </a:r>
            <a:r>
              <a:rPr lang="fr-CH" dirty="0" err="1"/>
              <a:t>measures</a:t>
            </a:r>
            <a:r>
              <a:rPr lang="fr-FR" dirty="0"/>
              <a:t> : </a:t>
            </a:r>
          </a:p>
          <a:p>
            <a:pPr lvl="1" defTabSz="762000" eaLnBrk="1" hangingPunct="1"/>
            <a:r>
              <a:rPr lang="fr-CH" sz="2100" dirty="0" err="1"/>
              <a:t>Prevalence</a:t>
            </a:r>
            <a:endParaRPr lang="fr-CH" sz="2100" dirty="0"/>
          </a:p>
          <a:p>
            <a:pPr lvl="1" defTabSz="762000" eaLnBrk="1" hangingPunct="1">
              <a:buFontTx/>
              <a:buNone/>
            </a:pPr>
            <a:r>
              <a:rPr lang="fr-CH" sz="2100" dirty="0"/>
              <a:t>	</a:t>
            </a:r>
            <a:r>
              <a:rPr lang="fr-CH" sz="2100" dirty="0" err="1"/>
              <a:t>Measures</a:t>
            </a:r>
            <a:r>
              <a:rPr lang="fr-CH" sz="2100" dirty="0"/>
              <a:t> population </a:t>
            </a:r>
            <a:r>
              <a:rPr lang="fr-CH" sz="2100" dirty="0" err="1"/>
              <a:t>disease</a:t>
            </a:r>
            <a:r>
              <a:rPr lang="fr-CH" sz="2100" dirty="0"/>
              <a:t> </a:t>
            </a:r>
            <a:r>
              <a:rPr lang="fr-CH" sz="2100" dirty="0" err="1"/>
              <a:t>status</a:t>
            </a:r>
            <a:r>
              <a:rPr lang="fr-CH" sz="2100" dirty="0"/>
              <a:t> </a:t>
            </a:r>
            <a:endParaRPr lang="fr-FR" sz="2100" dirty="0"/>
          </a:p>
          <a:p>
            <a:pPr lvl="1" defTabSz="762000" eaLnBrk="1" hangingPunct="1"/>
            <a:r>
              <a:rPr lang="fr-FR" sz="2100" dirty="0"/>
              <a:t>Incidence </a:t>
            </a:r>
            <a:endParaRPr lang="fr-CH" sz="2100" dirty="0"/>
          </a:p>
          <a:p>
            <a:pPr lvl="1" defTabSz="762000" eaLnBrk="1" hangingPunct="1">
              <a:buFontTx/>
              <a:buNone/>
            </a:pPr>
            <a:r>
              <a:rPr lang="fr-CH" sz="2100" dirty="0"/>
              <a:t>	</a:t>
            </a:r>
            <a:r>
              <a:rPr lang="fr-CH" sz="2100" dirty="0" err="1"/>
              <a:t>Assesses</a:t>
            </a:r>
            <a:r>
              <a:rPr lang="fr-CH" sz="2100" dirty="0"/>
              <a:t> </a:t>
            </a:r>
            <a:r>
              <a:rPr lang="fr-CH" sz="2100" dirty="0" err="1"/>
              <a:t>frequency</a:t>
            </a:r>
            <a:r>
              <a:rPr lang="fr-CH" sz="2100" dirty="0"/>
              <a:t> of </a:t>
            </a:r>
            <a:r>
              <a:rPr lang="fr-CH" sz="2100" dirty="0" err="1"/>
              <a:t>disease</a:t>
            </a:r>
            <a:r>
              <a:rPr lang="fr-CH" sz="2100" dirty="0"/>
              <a:t> </a:t>
            </a:r>
            <a:r>
              <a:rPr lang="fr-CH" sz="2100" dirty="0" err="1"/>
              <a:t>onset</a:t>
            </a:r>
            <a:r>
              <a:rPr lang="fr-CH" sz="2100" dirty="0"/>
              <a:t> </a:t>
            </a:r>
          </a:p>
          <a:p>
            <a:pPr lvl="2" defTabSz="762000" eaLnBrk="1" hangingPunct="1"/>
            <a:r>
              <a:rPr lang="fr-CH" sz="2100" dirty="0"/>
              <a:t>Cumulative incidence  or incidence proportion</a:t>
            </a:r>
          </a:p>
          <a:p>
            <a:pPr lvl="2" defTabSz="762000" eaLnBrk="1" hangingPunct="1"/>
            <a:r>
              <a:rPr lang="fr-CH" sz="2100" dirty="0"/>
              <a:t>Incidence </a:t>
            </a:r>
            <a:r>
              <a:rPr lang="fr-CH" sz="2100" dirty="0" err="1"/>
              <a:t>density</a:t>
            </a:r>
            <a:r>
              <a:rPr lang="fr-CH" sz="2100" dirty="0"/>
              <a:t> or incidence rate</a:t>
            </a:r>
            <a:endParaRPr lang="fr-FR" sz="21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77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1776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1776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1776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1776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1776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177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build="p" autoUpdateAnimBg="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GB" b="1">
                <a:solidFill>
                  <a:schemeClr val="accent2"/>
                </a:solidFill>
              </a:rPr>
              <a:t>Prevalence</a:t>
            </a:r>
          </a:p>
        </p:txBody>
      </p:sp>
      <p:sp>
        <p:nvSpPr>
          <p:cNvPr id="24579" name="Line 3"/>
          <p:cNvSpPr>
            <a:spLocks noChangeShapeType="1"/>
          </p:cNvSpPr>
          <p:nvPr/>
        </p:nvSpPr>
        <p:spPr bwMode="auto">
          <a:xfrm>
            <a:off x="609600" y="3425825"/>
            <a:ext cx="7924800" cy="0"/>
          </a:xfrm>
          <a:prstGeom prst="line">
            <a:avLst/>
          </a:prstGeom>
          <a:noFill/>
          <a:ln w="50800">
            <a:solidFill>
              <a:schemeClr val="bg1"/>
            </a:solidFill>
            <a:round/>
            <a:headEnd type="none" w="sm" len="sm"/>
            <a:tailEnd type="none" w="sm" len="sm"/>
          </a:ln>
          <a:effectLst/>
        </p:spPr>
        <p:txBody>
          <a:bodyPr/>
          <a:lstStyle/>
          <a:p>
            <a:endParaRPr lang="en-US"/>
          </a:p>
        </p:txBody>
      </p:sp>
      <p:sp>
        <p:nvSpPr>
          <p:cNvPr id="24580" name="Rectangle 4"/>
          <p:cNvSpPr>
            <a:spLocks noChangeArrowheads="1"/>
          </p:cNvSpPr>
          <p:nvPr/>
        </p:nvSpPr>
        <p:spPr bwMode="auto">
          <a:xfrm>
            <a:off x="685800" y="1371600"/>
            <a:ext cx="7772400" cy="1324081"/>
          </a:xfrm>
          <a:prstGeom prst="rect">
            <a:avLst/>
          </a:prstGeom>
          <a:noFill/>
          <a:ln w="9525">
            <a:noFill/>
            <a:miter lim="800000"/>
            <a:headEnd/>
            <a:tailEnd/>
          </a:ln>
          <a:effectLst/>
        </p:spPr>
        <p:txBody>
          <a:bodyPr lIns="92075" tIns="46038" rIns="92075" bIns="46038">
            <a:spAutoFit/>
          </a:bodyPr>
          <a:lstStyle/>
          <a:p>
            <a:pPr marL="384175" indent="-382588" algn="ctr" eaLnBrk="0" hangingPunct="0">
              <a:tabLst>
                <a:tab pos="4670425" algn="r"/>
              </a:tabLst>
            </a:pPr>
            <a:r>
              <a:rPr lang="en-GB" sz="2400" b="1" dirty="0">
                <a:solidFill>
                  <a:schemeClr val="accent2"/>
                </a:solidFill>
              </a:rPr>
              <a:t>Number of cases of disease at a specific time</a:t>
            </a:r>
            <a:r>
              <a:rPr lang="en-GB" sz="3200" b="1" dirty="0">
                <a:solidFill>
                  <a:schemeClr val="accent2"/>
                </a:solidFill>
              </a:rPr>
              <a:t>       </a:t>
            </a:r>
          </a:p>
          <a:p>
            <a:pPr marL="384175" indent="-382588" algn="ctr" eaLnBrk="0" hangingPunct="0">
              <a:tabLst>
                <a:tab pos="4670425" algn="r"/>
              </a:tabLst>
            </a:pPr>
            <a:r>
              <a:rPr lang="fr-CH" sz="2400" b="1" dirty="0">
                <a:solidFill>
                  <a:schemeClr val="accent2"/>
                </a:solidFill>
              </a:rPr>
              <a:t>Population </a:t>
            </a:r>
            <a:r>
              <a:rPr lang="en-GB" sz="2400" b="1" dirty="0">
                <a:solidFill>
                  <a:schemeClr val="accent2"/>
                </a:solidFill>
              </a:rPr>
              <a:t>at risk at that time</a:t>
            </a:r>
            <a:endParaRPr lang="fr-CH" sz="2400" b="1" dirty="0">
              <a:solidFill>
                <a:schemeClr val="accent2"/>
              </a:solidFill>
            </a:endParaRPr>
          </a:p>
          <a:p>
            <a:pPr marL="384175" indent="-382588" algn="ctr" eaLnBrk="0" hangingPunct="0">
              <a:tabLst>
                <a:tab pos="4670425" algn="r"/>
              </a:tabLst>
            </a:pPr>
            <a:endParaRPr lang="fr-CH" sz="2400" b="1" dirty="0">
              <a:solidFill>
                <a:schemeClr val="accent2"/>
              </a:solidFill>
            </a:endParaRPr>
          </a:p>
        </p:txBody>
      </p:sp>
      <p:sp>
        <p:nvSpPr>
          <p:cNvPr id="24581" name="Line 5"/>
          <p:cNvSpPr>
            <a:spLocks noChangeShapeType="1"/>
          </p:cNvSpPr>
          <p:nvPr/>
        </p:nvSpPr>
        <p:spPr bwMode="auto">
          <a:xfrm>
            <a:off x="1341437" y="1981200"/>
            <a:ext cx="6705600" cy="0"/>
          </a:xfrm>
          <a:prstGeom prst="line">
            <a:avLst/>
          </a:prstGeom>
          <a:noFill/>
          <a:ln w="50800">
            <a:solidFill>
              <a:srgbClr val="FF0000"/>
            </a:solidFill>
            <a:round/>
            <a:headEnd/>
            <a:tailEnd/>
          </a:ln>
          <a:effectLst/>
        </p:spPr>
        <p:txBody>
          <a:bodyPr/>
          <a:lstStyle/>
          <a:p>
            <a:endParaRPr lang="en-US"/>
          </a:p>
        </p:txBody>
      </p:sp>
      <p:sp>
        <p:nvSpPr>
          <p:cNvPr id="118790" name="Text Box 6"/>
          <p:cNvSpPr txBox="1">
            <a:spLocks noChangeArrowheads="1"/>
          </p:cNvSpPr>
          <p:nvPr/>
        </p:nvSpPr>
        <p:spPr bwMode="auto">
          <a:xfrm>
            <a:off x="1341437" y="2695681"/>
            <a:ext cx="7802563" cy="3539430"/>
          </a:xfrm>
          <a:prstGeom prst="rect">
            <a:avLst/>
          </a:prstGeom>
          <a:noFill/>
          <a:ln w="12700">
            <a:noFill/>
            <a:miter lim="800000"/>
            <a:headEnd type="none" w="sm" len="sm"/>
            <a:tailEnd type="none" w="sm" len="sm"/>
          </a:ln>
          <a:effectLst/>
        </p:spPr>
        <p:txBody>
          <a:bodyPr>
            <a:spAutoFit/>
          </a:bodyPr>
          <a:lstStyle/>
          <a:p>
            <a:pPr eaLnBrk="0" hangingPunct="0"/>
            <a:r>
              <a:rPr lang="fr-CH" sz="2400" b="1" dirty="0">
                <a:solidFill>
                  <a:schemeClr val="accent2"/>
                </a:solidFill>
              </a:rPr>
              <a:t>Proportion</a:t>
            </a:r>
            <a:r>
              <a:rPr lang="fr-CH" sz="2400" b="1" dirty="0"/>
              <a:t> of a population affected by a disease </a:t>
            </a:r>
          </a:p>
          <a:p>
            <a:pPr eaLnBrk="0" hangingPunct="0"/>
            <a:r>
              <a:rPr lang="fr-CH" sz="2400" b="1" dirty="0"/>
              <a:t> at a  given time.</a:t>
            </a:r>
          </a:p>
          <a:p>
            <a:pPr eaLnBrk="0" hangingPunct="0">
              <a:buFontTx/>
              <a:buChar char="•"/>
            </a:pPr>
            <a:endParaRPr lang="fr-CH" sz="2400" b="1" dirty="0"/>
          </a:p>
          <a:p>
            <a:pPr eaLnBrk="0" hangingPunct="0"/>
            <a:r>
              <a:rPr lang="fr-CH" sz="2400" b="1" dirty="0"/>
              <a:t>Expressed as a percentage</a:t>
            </a:r>
          </a:p>
          <a:p>
            <a:pPr eaLnBrk="0" hangingPunct="0">
              <a:buFontTx/>
              <a:buChar char="•"/>
            </a:pPr>
            <a:endParaRPr lang="fr-CH" sz="2400" b="1" dirty="0"/>
          </a:p>
          <a:p>
            <a:pPr eaLnBrk="0" hangingPunct="0"/>
            <a:r>
              <a:rPr lang="fr-CH" sz="2400" b="1" dirty="0"/>
              <a:t>Example of bilharzia in Guadeloupe in 1979:</a:t>
            </a:r>
          </a:p>
          <a:p>
            <a:pPr lvl="1" eaLnBrk="0" hangingPunct="0"/>
            <a:r>
              <a:rPr lang="fr-CH" sz="2000" b="1" dirty="0"/>
              <a:t>Population 		350,000</a:t>
            </a:r>
          </a:p>
          <a:p>
            <a:pPr lvl="1" eaLnBrk="0" hangingPunct="0"/>
            <a:r>
              <a:rPr lang="fr-CH" sz="2000" b="1" dirty="0"/>
              <a:t>Cases 		 96,200</a:t>
            </a:r>
          </a:p>
          <a:p>
            <a:pPr lvl="1" eaLnBrk="0" hangingPunct="0"/>
            <a:r>
              <a:rPr lang="fr-CH" sz="2000" b="1" dirty="0"/>
              <a:t>Prevalence 	  	27.6%</a:t>
            </a:r>
            <a:endParaRPr lang="en-GB" sz="2000" b="1" dirty="0"/>
          </a:p>
          <a:p>
            <a:endParaRPr lang="en-GB" sz="2000" b="1" dirty="0">
              <a:solidFill>
                <a:schemeClr val="tx2"/>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0" grpId="0"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1182741" y="152400"/>
            <a:ext cx="6808788" cy="5715000"/>
            <a:chOff x="972" y="356"/>
            <a:chExt cx="4289" cy="3766"/>
          </a:xfrm>
        </p:grpSpPr>
        <p:sp>
          <p:nvSpPr>
            <p:cNvPr id="25603" name="Rectangle 4"/>
            <p:cNvSpPr>
              <a:spLocks noChangeArrowheads="1"/>
            </p:cNvSpPr>
            <p:nvPr/>
          </p:nvSpPr>
          <p:spPr bwMode="auto">
            <a:xfrm>
              <a:off x="2059" y="356"/>
              <a:ext cx="1879" cy="427"/>
            </a:xfrm>
            <a:prstGeom prst="rect">
              <a:avLst/>
            </a:prstGeom>
            <a:noFill/>
            <a:ln w="9525">
              <a:noFill/>
              <a:miter lim="800000"/>
              <a:headEnd/>
              <a:tailEnd/>
            </a:ln>
          </p:spPr>
          <p:txBody>
            <a:bodyPr wrap="none" lIns="0" tIns="0" rIns="0" bIns="0">
              <a:spAutoFit/>
            </a:bodyPr>
            <a:lstStyle/>
            <a:p>
              <a:r>
                <a:rPr kumimoji="1" lang="en-US" altLang="ja-JP" sz="4400" b="1">
                  <a:solidFill>
                    <a:schemeClr val="accent2"/>
                  </a:solidFill>
                  <a:ea typeface="ＭＳ Ｐゴシック" pitchFamily="50" charset="-128"/>
                </a:rPr>
                <a:t>Prevalence</a:t>
              </a:r>
              <a:endParaRPr kumimoji="1" lang="en-US" altLang="ja-JP" sz="4400" b="1">
                <a:ea typeface="ＭＳ Ｐゴシック" pitchFamily="50" charset="-128"/>
              </a:endParaRPr>
            </a:p>
          </p:txBody>
        </p:sp>
        <p:grpSp>
          <p:nvGrpSpPr>
            <p:cNvPr id="3" name="Group 5"/>
            <p:cNvGrpSpPr>
              <a:grpSpLocks/>
            </p:cNvGrpSpPr>
            <p:nvPr/>
          </p:nvGrpSpPr>
          <p:grpSpPr bwMode="auto">
            <a:xfrm>
              <a:off x="972" y="904"/>
              <a:ext cx="4289" cy="3218"/>
              <a:chOff x="972" y="904"/>
              <a:chExt cx="4289" cy="3218"/>
            </a:xfrm>
          </p:grpSpPr>
          <p:sp>
            <p:nvSpPr>
              <p:cNvPr id="25605" name="Rectangle 6"/>
              <p:cNvSpPr>
                <a:spLocks noChangeArrowheads="1"/>
              </p:cNvSpPr>
              <p:nvPr/>
            </p:nvSpPr>
            <p:spPr bwMode="auto">
              <a:xfrm>
                <a:off x="987" y="904"/>
                <a:ext cx="4274" cy="465"/>
              </a:xfrm>
              <a:prstGeom prst="rect">
                <a:avLst/>
              </a:prstGeom>
              <a:noFill/>
              <a:ln w="9525">
                <a:noFill/>
                <a:miter lim="800000"/>
                <a:headEnd/>
                <a:tailEnd/>
              </a:ln>
            </p:spPr>
            <p:txBody>
              <a:bodyPr lIns="0" tIns="0" rIns="0" bIns="0">
                <a:spAutoFit/>
              </a:bodyPr>
              <a:lstStyle/>
              <a:p>
                <a:r>
                  <a:rPr kumimoji="1" lang="en-US" altLang="ja-JP" sz="2400" b="1" dirty="0">
                    <a:ea typeface="ＭＳ Ｐゴシック" pitchFamily="50" charset="-128"/>
                  </a:rPr>
                  <a:t>Proportion of a population that is affected by disease at a given point in time. </a:t>
                </a:r>
                <a:endParaRPr kumimoji="1" lang="en-US" altLang="ja-JP" sz="2400" dirty="0">
                  <a:ea typeface="ＭＳ Ｐゴシック" pitchFamily="50" charset="-128"/>
                </a:endParaRPr>
              </a:p>
            </p:txBody>
          </p:sp>
          <p:sp>
            <p:nvSpPr>
              <p:cNvPr id="25606" name="Rectangle 7"/>
              <p:cNvSpPr>
                <a:spLocks noChangeArrowheads="1"/>
              </p:cNvSpPr>
              <p:nvPr/>
            </p:nvSpPr>
            <p:spPr bwMode="auto">
              <a:xfrm>
                <a:off x="987" y="1132"/>
                <a:ext cx="0" cy="233"/>
              </a:xfrm>
              <a:prstGeom prst="rect">
                <a:avLst/>
              </a:prstGeom>
              <a:noFill/>
              <a:ln w="9525">
                <a:noFill/>
                <a:miter lim="800000"/>
                <a:headEnd/>
                <a:tailEnd/>
              </a:ln>
            </p:spPr>
            <p:txBody>
              <a:bodyPr wrap="none" lIns="0" tIns="0" rIns="0" bIns="0">
                <a:spAutoFit/>
              </a:bodyPr>
              <a:lstStyle/>
              <a:p>
                <a:endParaRPr kumimoji="1" lang="en-US" altLang="ja-JP" sz="2400" dirty="0">
                  <a:ea typeface="ＭＳ Ｐゴシック" pitchFamily="50" charset="-128"/>
                </a:endParaRPr>
              </a:p>
            </p:txBody>
          </p:sp>
          <p:sp>
            <p:nvSpPr>
              <p:cNvPr id="25607" name="Rectangle 8"/>
              <p:cNvSpPr>
                <a:spLocks noChangeArrowheads="1"/>
              </p:cNvSpPr>
              <p:nvPr/>
            </p:nvSpPr>
            <p:spPr bwMode="auto">
              <a:xfrm>
                <a:off x="972" y="1364"/>
                <a:ext cx="1664" cy="230"/>
              </a:xfrm>
              <a:prstGeom prst="rect">
                <a:avLst/>
              </a:prstGeom>
              <a:noFill/>
              <a:ln w="9525">
                <a:noFill/>
                <a:miter lim="800000"/>
                <a:headEnd/>
                <a:tailEnd/>
              </a:ln>
            </p:spPr>
            <p:txBody>
              <a:bodyPr wrap="none" lIns="0" tIns="0" rIns="0" bIns="0">
                <a:spAutoFit/>
              </a:bodyPr>
              <a:lstStyle/>
              <a:p>
                <a:r>
                  <a:rPr kumimoji="1" lang="ja-JP" altLang="en-US" sz="2400" b="1">
                    <a:solidFill>
                      <a:srgbClr val="000080"/>
                    </a:solidFill>
                    <a:ea typeface="ＭＳ Ｐゴシック" pitchFamily="50" charset="-128"/>
                  </a:rPr>
                  <a:t>(</a:t>
                </a:r>
                <a:r>
                  <a:rPr kumimoji="1" lang="en-US" altLang="ja-JP" sz="2400" b="1">
                    <a:solidFill>
                      <a:srgbClr val="000080"/>
                    </a:solidFill>
                    <a:ea typeface="ＭＳ Ｐゴシック" pitchFamily="50" charset="-128"/>
                  </a:rPr>
                  <a:t>Point prevalence)</a:t>
                </a:r>
                <a:endParaRPr kumimoji="1" lang="en-US" altLang="ja-JP" sz="2400">
                  <a:ea typeface="ＭＳ Ｐゴシック" pitchFamily="50" charset="-128"/>
                </a:endParaRPr>
              </a:p>
            </p:txBody>
          </p:sp>
          <p:sp>
            <p:nvSpPr>
              <p:cNvPr id="25608" name="Rectangle 9"/>
              <p:cNvSpPr>
                <a:spLocks noChangeArrowheads="1"/>
              </p:cNvSpPr>
              <p:nvPr/>
            </p:nvSpPr>
            <p:spPr bwMode="auto">
              <a:xfrm>
                <a:off x="1002" y="2130"/>
                <a:ext cx="1782" cy="230"/>
              </a:xfrm>
              <a:prstGeom prst="rect">
                <a:avLst/>
              </a:prstGeom>
              <a:noFill/>
              <a:ln w="9525">
                <a:noFill/>
                <a:miter lim="800000"/>
                <a:headEnd/>
                <a:tailEnd/>
              </a:ln>
            </p:spPr>
            <p:txBody>
              <a:bodyPr wrap="none" lIns="0" tIns="0" rIns="0" bIns="0">
                <a:spAutoFit/>
              </a:bodyPr>
              <a:lstStyle/>
              <a:p>
                <a:r>
                  <a:rPr kumimoji="1" lang="ja-JP" altLang="en-US" sz="2400" b="1">
                    <a:solidFill>
                      <a:srgbClr val="000080"/>
                    </a:solidFill>
                    <a:ea typeface="ＭＳ Ｐゴシック" pitchFamily="50" charset="-128"/>
                  </a:rPr>
                  <a:t>(</a:t>
                </a:r>
                <a:r>
                  <a:rPr kumimoji="1" lang="en-US" altLang="ja-JP" sz="2400" b="1">
                    <a:solidFill>
                      <a:srgbClr val="000080"/>
                    </a:solidFill>
                    <a:ea typeface="ＭＳ Ｐゴシック" pitchFamily="50" charset="-128"/>
                  </a:rPr>
                  <a:t>Period prevalence)</a:t>
                </a:r>
                <a:endParaRPr kumimoji="1" lang="en-US" altLang="ja-JP" sz="2400">
                  <a:ea typeface="ＭＳ Ｐゴシック" pitchFamily="50" charset="-128"/>
                </a:endParaRPr>
              </a:p>
            </p:txBody>
          </p:sp>
          <p:sp>
            <p:nvSpPr>
              <p:cNvPr id="25609" name="Rectangle 10"/>
              <p:cNvSpPr>
                <a:spLocks noChangeArrowheads="1"/>
              </p:cNvSpPr>
              <p:nvPr/>
            </p:nvSpPr>
            <p:spPr bwMode="auto">
              <a:xfrm>
                <a:off x="1002" y="1884"/>
                <a:ext cx="2746" cy="233"/>
              </a:xfrm>
              <a:prstGeom prst="rect">
                <a:avLst/>
              </a:prstGeom>
              <a:noFill/>
              <a:ln w="9525">
                <a:noFill/>
                <a:miter lim="800000"/>
                <a:headEnd/>
                <a:tailEnd/>
              </a:ln>
            </p:spPr>
            <p:txBody>
              <a:bodyPr wrap="none" lIns="0" tIns="0" rIns="0" bIns="0">
                <a:spAutoFit/>
              </a:bodyPr>
              <a:lstStyle/>
              <a:p>
                <a:r>
                  <a:rPr kumimoji="1" lang="en-US" altLang="ja-JP" sz="2400" b="1">
                    <a:ea typeface="ＭＳ Ｐゴシック" pitchFamily="50" charset="-128"/>
                  </a:rPr>
                  <a:t>Prevalence in a period of time</a:t>
                </a:r>
                <a:endParaRPr kumimoji="1" lang="en-US" altLang="ja-JP" sz="2400">
                  <a:ea typeface="ＭＳ Ｐゴシック" pitchFamily="50" charset="-128"/>
                </a:endParaRPr>
              </a:p>
            </p:txBody>
          </p:sp>
          <p:sp>
            <p:nvSpPr>
              <p:cNvPr id="25610" name="Line 11"/>
              <p:cNvSpPr>
                <a:spLocks noChangeShapeType="1"/>
              </p:cNvSpPr>
              <p:nvPr/>
            </p:nvSpPr>
            <p:spPr bwMode="auto">
              <a:xfrm>
                <a:off x="2059" y="2490"/>
                <a:ext cx="1" cy="1317"/>
              </a:xfrm>
              <a:prstGeom prst="line">
                <a:avLst/>
              </a:prstGeom>
              <a:noFill/>
              <a:ln w="49213">
                <a:solidFill>
                  <a:srgbClr val="000000"/>
                </a:solidFill>
                <a:round/>
                <a:headEnd/>
                <a:tailEnd/>
              </a:ln>
            </p:spPr>
            <p:txBody>
              <a:bodyPr/>
              <a:lstStyle/>
              <a:p>
                <a:endParaRPr lang="en-US"/>
              </a:p>
            </p:txBody>
          </p:sp>
          <p:sp>
            <p:nvSpPr>
              <p:cNvPr id="25611" name="Line 12"/>
              <p:cNvSpPr>
                <a:spLocks noChangeShapeType="1"/>
              </p:cNvSpPr>
              <p:nvPr/>
            </p:nvSpPr>
            <p:spPr bwMode="auto">
              <a:xfrm>
                <a:off x="4415" y="2490"/>
                <a:ext cx="1" cy="1302"/>
              </a:xfrm>
              <a:prstGeom prst="line">
                <a:avLst/>
              </a:prstGeom>
              <a:noFill/>
              <a:ln w="49213">
                <a:solidFill>
                  <a:srgbClr val="000000"/>
                </a:solidFill>
                <a:round/>
                <a:headEnd/>
                <a:tailEnd/>
              </a:ln>
            </p:spPr>
            <p:txBody>
              <a:bodyPr/>
              <a:lstStyle/>
              <a:p>
                <a:endParaRPr lang="en-US"/>
              </a:p>
            </p:txBody>
          </p:sp>
          <p:sp>
            <p:nvSpPr>
              <p:cNvPr id="25612" name="Line 13"/>
              <p:cNvSpPr>
                <a:spLocks noChangeShapeType="1"/>
              </p:cNvSpPr>
              <p:nvPr/>
            </p:nvSpPr>
            <p:spPr bwMode="auto">
              <a:xfrm>
                <a:off x="1630" y="2613"/>
                <a:ext cx="1270" cy="1"/>
              </a:xfrm>
              <a:prstGeom prst="line">
                <a:avLst/>
              </a:prstGeom>
              <a:noFill/>
              <a:ln w="49213">
                <a:solidFill>
                  <a:srgbClr val="000080"/>
                </a:solidFill>
                <a:round/>
                <a:headEnd/>
                <a:tailEnd/>
              </a:ln>
            </p:spPr>
            <p:txBody>
              <a:bodyPr/>
              <a:lstStyle/>
              <a:p>
                <a:endParaRPr lang="en-US"/>
              </a:p>
            </p:txBody>
          </p:sp>
          <p:sp>
            <p:nvSpPr>
              <p:cNvPr id="25613" name="Line 14"/>
              <p:cNvSpPr>
                <a:spLocks noChangeShapeType="1"/>
              </p:cNvSpPr>
              <p:nvPr/>
            </p:nvSpPr>
            <p:spPr bwMode="auto">
              <a:xfrm>
                <a:off x="1936" y="2843"/>
                <a:ext cx="2648" cy="1"/>
              </a:xfrm>
              <a:prstGeom prst="line">
                <a:avLst/>
              </a:prstGeom>
              <a:noFill/>
              <a:ln w="49213">
                <a:solidFill>
                  <a:srgbClr val="000080"/>
                </a:solidFill>
                <a:round/>
                <a:headEnd/>
                <a:tailEnd/>
              </a:ln>
            </p:spPr>
            <p:txBody>
              <a:bodyPr/>
              <a:lstStyle/>
              <a:p>
                <a:endParaRPr lang="en-US"/>
              </a:p>
            </p:txBody>
          </p:sp>
          <p:sp>
            <p:nvSpPr>
              <p:cNvPr id="25614" name="Line 15"/>
              <p:cNvSpPr>
                <a:spLocks noChangeShapeType="1"/>
              </p:cNvSpPr>
              <p:nvPr/>
            </p:nvSpPr>
            <p:spPr bwMode="auto">
              <a:xfrm>
                <a:off x="3543" y="2582"/>
                <a:ext cx="643" cy="1"/>
              </a:xfrm>
              <a:prstGeom prst="line">
                <a:avLst/>
              </a:prstGeom>
              <a:noFill/>
              <a:ln w="49213">
                <a:solidFill>
                  <a:srgbClr val="000080"/>
                </a:solidFill>
                <a:round/>
                <a:headEnd/>
                <a:tailEnd/>
              </a:ln>
            </p:spPr>
            <p:txBody>
              <a:bodyPr/>
              <a:lstStyle/>
              <a:p>
                <a:endParaRPr lang="en-US"/>
              </a:p>
            </p:txBody>
          </p:sp>
          <p:sp>
            <p:nvSpPr>
              <p:cNvPr id="25615" name="Line 16"/>
              <p:cNvSpPr>
                <a:spLocks noChangeShapeType="1"/>
              </p:cNvSpPr>
              <p:nvPr/>
            </p:nvSpPr>
            <p:spPr bwMode="auto">
              <a:xfrm>
                <a:off x="3176" y="3088"/>
                <a:ext cx="1591" cy="1"/>
              </a:xfrm>
              <a:prstGeom prst="line">
                <a:avLst/>
              </a:prstGeom>
              <a:noFill/>
              <a:ln w="49213">
                <a:solidFill>
                  <a:srgbClr val="000080"/>
                </a:solidFill>
                <a:round/>
                <a:headEnd/>
                <a:tailEnd/>
              </a:ln>
            </p:spPr>
            <p:txBody>
              <a:bodyPr/>
              <a:lstStyle/>
              <a:p>
                <a:endParaRPr lang="en-US"/>
              </a:p>
            </p:txBody>
          </p:sp>
          <p:sp>
            <p:nvSpPr>
              <p:cNvPr id="25616" name="Line 17"/>
              <p:cNvSpPr>
                <a:spLocks noChangeShapeType="1"/>
              </p:cNvSpPr>
              <p:nvPr/>
            </p:nvSpPr>
            <p:spPr bwMode="auto">
              <a:xfrm flipV="1">
                <a:off x="1645" y="3164"/>
                <a:ext cx="888" cy="15"/>
              </a:xfrm>
              <a:prstGeom prst="line">
                <a:avLst/>
              </a:prstGeom>
              <a:noFill/>
              <a:ln w="49213">
                <a:solidFill>
                  <a:srgbClr val="000080"/>
                </a:solidFill>
                <a:round/>
                <a:headEnd/>
                <a:tailEnd/>
              </a:ln>
            </p:spPr>
            <p:txBody>
              <a:bodyPr/>
              <a:lstStyle/>
              <a:p>
                <a:endParaRPr lang="en-US"/>
              </a:p>
            </p:txBody>
          </p:sp>
          <p:sp>
            <p:nvSpPr>
              <p:cNvPr id="25617" name="Line 18"/>
              <p:cNvSpPr>
                <a:spLocks noChangeShapeType="1"/>
              </p:cNvSpPr>
              <p:nvPr/>
            </p:nvSpPr>
            <p:spPr bwMode="auto">
              <a:xfrm>
                <a:off x="2227" y="3394"/>
                <a:ext cx="1041" cy="1"/>
              </a:xfrm>
              <a:prstGeom prst="line">
                <a:avLst/>
              </a:prstGeom>
              <a:noFill/>
              <a:ln w="49213">
                <a:solidFill>
                  <a:srgbClr val="000080"/>
                </a:solidFill>
                <a:round/>
                <a:headEnd/>
                <a:tailEnd/>
              </a:ln>
            </p:spPr>
            <p:txBody>
              <a:bodyPr/>
              <a:lstStyle/>
              <a:p>
                <a:endParaRPr lang="en-US"/>
              </a:p>
            </p:txBody>
          </p:sp>
          <p:sp>
            <p:nvSpPr>
              <p:cNvPr id="25618" name="Line 19"/>
              <p:cNvSpPr>
                <a:spLocks noChangeShapeType="1"/>
              </p:cNvSpPr>
              <p:nvPr/>
            </p:nvSpPr>
            <p:spPr bwMode="auto">
              <a:xfrm>
                <a:off x="3359" y="3547"/>
                <a:ext cx="1393" cy="1"/>
              </a:xfrm>
              <a:prstGeom prst="line">
                <a:avLst/>
              </a:prstGeom>
              <a:noFill/>
              <a:ln w="49213">
                <a:solidFill>
                  <a:srgbClr val="000080"/>
                </a:solidFill>
                <a:round/>
                <a:headEnd/>
                <a:tailEnd/>
              </a:ln>
            </p:spPr>
            <p:txBody>
              <a:bodyPr/>
              <a:lstStyle/>
              <a:p>
                <a:endParaRPr lang="en-US"/>
              </a:p>
            </p:txBody>
          </p:sp>
          <p:sp>
            <p:nvSpPr>
              <p:cNvPr id="25619" name="Line 20"/>
              <p:cNvSpPr>
                <a:spLocks noChangeShapeType="1"/>
              </p:cNvSpPr>
              <p:nvPr/>
            </p:nvSpPr>
            <p:spPr bwMode="auto">
              <a:xfrm>
                <a:off x="1875" y="3654"/>
                <a:ext cx="1040" cy="1"/>
              </a:xfrm>
              <a:prstGeom prst="line">
                <a:avLst/>
              </a:prstGeom>
              <a:noFill/>
              <a:ln w="49213">
                <a:solidFill>
                  <a:srgbClr val="000080"/>
                </a:solidFill>
                <a:round/>
                <a:headEnd/>
                <a:tailEnd/>
              </a:ln>
            </p:spPr>
            <p:txBody>
              <a:bodyPr/>
              <a:lstStyle/>
              <a:p>
                <a:endParaRPr lang="en-US"/>
              </a:p>
            </p:txBody>
          </p:sp>
          <p:sp>
            <p:nvSpPr>
              <p:cNvPr id="25620" name="Line 21"/>
              <p:cNvSpPr>
                <a:spLocks noChangeShapeType="1"/>
              </p:cNvSpPr>
              <p:nvPr/>
            </p:nvSpPr>
            <p:spPr bwMode="auto">
              <a:xfrm>
                <a:off x="2824" y="3731"/>
                <a:ext cx="321" cy="1"/>
              </a:xfrm>
              <a:prstGeom prst="line">
                <a:avLst/>
              </a:prstGeom>
              <a:noFill/>
              <a:ln w="49213">
                <a:solidFill>
                  <a:srgbClr val="000080"/>
                </a:solidFill>
                <a:round/>
                <a:headEnd/>
                <a:tailEnd/>
              </a:ln>
            </p:spPr>
            <p:txBody>
              <a:bodyPr/>
              <a:lstStyle/>
              <a:p>
                <a:endParaRPr lang="en-US"/>
              </a:p>
            </p:txBody>
          </p:sp>
          <p:sp>
            <p:nvSpPr>
              <p:cNvPr id="25621" name="Line 22"/>
              <p:cNvSpPr>
                <a:spLocks noChangeShapeType="1"/>
              </p:cNvSpPr>
              <p:nvPr/>
            </p:nvSpPr>
            <p:spPr bwMode="auto">
              <a:xfrm>
                <a:off x="3467" y="3777"/>
                <a:ext cx="520" cy="1"/>
              </a:xfrm>
              <a:prstGeom prst="line">
                <a:avLst/>
              </a:prstGeom>
              <a:noFill/>
              <a:ln w="49213">
                <a:solidFill>
                  <a:srgbClr val="000080"/>
                </a:solidFill>
                <a:round/>
                <a:headEnd/>
                <a:tailEnd/>
              </a:ln>
            </p:spPr>
            <p:txBody>
              <a:bodyPr/>
              <a:lstStyle/>
              <a:p>
                <a:endParaRPr lang="en-US"/>
              </a:p>
            </p:txBody>
          </p:sp>
          <p:sp>
            <p:nvSpPr>
              <p:cNvPr id="25622" name="Line 23"/>
              <p:cNvSpPr>
                <a:spLocks noChangeShapeType="1"/>
              </p:cNvSpPr>
              <p:nvPr/>
            </p:nvSpPr>
            <p:spPr bwMode="auto">
              <a:xfrm>
                <a:off x="3329" y="3225"/>
                <a:ext cx="688" cy="1"/>
              </a:xfrm>
              <a:prstGeom prst="line">
                <a:avLst/>
              </a:prstGeom>
              <a:noFill/>
              <a:ln w="49213">
                <a:solidFill>
                  <a:srgbClr val="000080"/>
                </a:solidFill>
                <a:round/>
                <a:headEnd/>
                <a:tailEnd/>
              </a:ln>
            </p:spPr>
            <p:txBody>
              <a:bodyPr/>
              <a:lstStyle/>
              <a:p>
                <a:endParaRPr lang="en-US"/>
              </a:p>
            </p:txBody>
          </p:sp>
          <p:sp>
            <p:nvSpPr>
              <p:cNvPr id="25623" name="Rectangle 24"/>
              <p:cNvSpPr>
                <a:spLocks noChangeArrowheads="1"/>
              </p:cNvSpPr>
              <p:nvPr/>
            </p:nvSpPr>
            <p:spPr bwMode="auto">
              <a:xfrm>
                <a:off x="1876" y="3892"/>
                <a:ext cx="171" cy="230"/>
              </a:xfrm>
              <a:prstGeom prst="rect">
                <a:avLst/>
              </a:prstGeom>
              <a:noFill/>
              <a:ln w="9525">
                <a:noFill/>
                <a:miter lim="800000"/>
                <a:headEnd/>
                <a:tailEnd/>
              </a:ln>
            </p:spPr>
            <p:txBody>
              <a:bodyPr wrap="none" lIns="0" tIns="0" rIns="0" bIns="0">
                <a:spAutoFit/>
              </a:bodyPr>
              <a:lstStyle/>
              <a:p>
                <a:r>
                  <a:rPr kumimoji="1" lang="en-US" altLang="ja-JP" sz="2400" b="1">
                    <a:solidFill>
                      <a:srgbClr val="008080"/>
                    </a:solidFill>
                    <a:ea typeface="ＭＳ Ｐゴシック" pitchFamily="50" charset="-128"/>
                  </a:rPr>
                  <a:t>t1</a:t>
                </a:r>
                <a:endParaRPr kumimoji="1" lang="en-US" altLang="ja-JP" sz="2400">
                  <a:ea typeface="ＭＳ Ｐゴシック" pitchFamily="50" charset="-128"/>
                </a:endParaRPr>
              </a:p>
            </p:txBody>
          </p:sp>
          <p:sp>
            <p:nvSpPr>
              <p:cNvPr id="25624" name="Rectangle 25"/>
              <p:cNvSpPr>
                <a:spLocks noChangeArrowheads="1"/>
              </p:cNvSpPr>
              <p:nvPr/>
            </p:nvSpPr>
            <p:spPr bwMode="auto">
              <a:xfrm>
                <a:off x="4370" y="3876"/>
                <a:ext cx="171" cy="230"/>
              </a:xfrm>
              <a:prstGeom prst="rect">
                <a:avLst/>
              </a:prstGeom>
              <a:noFill/>
              <a:ln w="9525">
                <a:noFill/>
                <a:miter lim="800000"/>
                <a:headEnd/>
                <a:tailEnd/>
              </a:ln>
            </p:spPr>
            <p:txBody>
              <a:bodyPr wrap="none" lIns="0" tIns="0" rIns="0" bIns="0">
                <a:spAutoFit/>
              </a:bodyPr>
              <a:lstStyle/>
              <a:p>
                <a:r>
                  <a:rPr kumimoji="1" lang="en-US" altLang="ja-JP" sz="2400" b="1">
                    <a:solidFill>
                      <a:srgbClr val="008080"/>
                    </a:solidFill>
                    <a:ea typeface="ＭＳ Ｐゴシック" pitchFamily="50" charset="-128"/>
                  </a:rPr>
                  <a:t>t2</a:t>
                </a:r>
                <a:endParaRPr kumimoji="1" lang="en-US" altLang="ja-JP" sz="2400">
                  <a:ea typeface="ＭＳ Ｐゴシック" pitchFamily="50" charset="-128"/>
                </a:endParaRPr>
              </a:p>
            </p:txBody>
          </p:sp>
        </p:grpSp>
      </p:gr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6626" name="Rectangle 2"/>
          <p:cNvSpPr>
            <a:spLocks noGrp="1" noChangeArrowheads="1"/>
          </p:cNvSpPr>
          <p:nvPr>
            <p:ph type="title"/>
          </p:nvPr>
        </p:nvSpPr>
        <p:spPr>
          <a:xfrm>
            <a:off x="628650" y="963877"/>
            <a:ext cx="2620771" cy="4930246"/>
          </a:xfrm>
        </p:spPr>
        <p:txBody>
          <a:bodyPr>
            <a:normAutofit/>
          </a:bodyPr>
          <a:lstStyle/>
          <a:p>
            <a:pPr algn="r" eaLnBrk="1" hangingPunct="1"/>
            <a:r>
              <a:rPr lang="en-US" sz="2300" b="1" dirty="0">
                <a:solidFill>
                  <a:schemeClr val="accent1"/>
                </a:solidFill>
              </a:rPr>
              <a:t>Example:</a:t>
            </a:r>
            <a:br>
              <a:rPr lang="en-US" sz="2300" dirty="0">
                <a:solidFill>
                  <a:schemeClr val="accent1"/>
                </a:solidFill>
              </a:rPr>
            </a:br>
            <a:r>
              <a:rPr lang="en-US" sz="2300" b="1" i="1" dirty="0">
                <a:solidFill>
                  <a:schemeClr val="accent1"/>
                </a:solidFill>
              </a:rPr>
              <a:t>In a survey of patients in OPD clinic, 60 of 300 interviewed patients reported use of a </a:t>
            </a:r>
            <a:r>
              <a:rPr lang="en-US" sz="2300" b="1" i="1" dirty="0" err="1">
                <a:solidFill>
                  <a:schemeClr val="accent1"/>
                </a:solidFill>
              </a:rPr>
              <a:t>bednet</a:t>
            </a:r>
            <a:r>
              <a:rPr lang="en-US" sz="2300" b="1" i="1" dirty="0">
                <a:solidFill>
                  <a:schemeClr val="accent1"/>
                </a:solidFill>
              </a:rPr>
              <a:t> in the last 2 months before interview. The period prevalence of </a:t>
            </a:r>
            <a:r>
              <a:rPr lang="en-US" sz="2300" b="1" i="1" dirty="0" err="1">
                <a:solidFill>
                  <a:schemeClr val="accent1"/>
                </a:solidFill>
              </a:rPr>
              <a:t>bednet</a:t>
            </a:r>
            <a:r>
              <a:rPr lang="en-US" sz="2300" b="1" i="1" dirty="0">
                <a:solidFill>
                  <a:schemeClr val="accent1"/>
                </a:solidFill>
              </a:rPr>
              <a:t> use over last 2 months is calculated as</a:t>
            </a:r>
            <a:r>
              <a:rPr lang="en-US" sz="2300" i="1" dirty="0">
                <a:solidFill>
                  <a:schemeClr val="accent1"/>
                </a:solidFill>
              </a:rPr>
              <a:t>:</a:t>
            </a:r>
          </a:p>
        </p:txBody>
      </p:sp>
      <p:sp>
        <p:nvSpPr>
          <p:cNvPr id="26627" name="Rectangle 3"/>
          <p:cNvSpPr>
            <a:spLocks noGrp="1" noChangeArrowheads="1"/>
          </p:cNvSpPr>
          <p:nvPr>
            <p:ph idx="1"/>
          </p:nvPr>
        </p:nvSpPr>
        <p:spPr>
          <a:xfrm>
            <a:off x="3732023" y="963877"/>
            <a:ext cx="4783327" cy="4930246"/>
          </a:xfrm>
        </p:spPr>
        <p:txBody>
          <a:bodyPr anchor="ctr">
            <a:normAutofit/>
          </a:bodyPr>
          <a:lstStyle/>
          <a:p>
            <a:pPr eaLnBrk="1" hangingPunct="1"/>
            <a:r>
              <a:rPr lang="en-US"/>
              <a:t>Identify numerator = bednet users = 60</a:t>
            </a:r>
          </a:p>
          <a:p>
            <a:pPr eaLnBrk="1" hangingPunct="1">
              <a:buFontTx/>
              <a:buNone/>
            </a:pPr>
            <a:endParaRPr lang="en-US"/>
          </a:p>
          <a:p>
            <a:pPr eaLnBrk="1" hangingPunct="1"/>
            <a:r>
              <a:rPr lang="en-US"/>
              <a:t>Identify denominator = total interviewed = 300</a:t>
            </a:r>
          </a:p>
          <a:p>
            <a:pPr eaLnBrk="1" hangingPunct="1">
              <a:buFontTx/>
              <a:buNone/>
            </a:pPr>
            <a:endParaRPr lang="en-US"/>
          </a:p>
          <a:p>
            <a:pPr eaLnBrk="1" hangingPunct="1"/>
            <a:r>
              <a:rPr lang="en-US"/>
              <a:t>Calculate numerator/denominator  x (100) = </a:t>
            </a:r>
          </a:p>
          <a:p>
            <a:pPr eaLnBrk="1" hangingPunct="1">
              <a:buFontTx/>
              <a:buNone/>
            </a:pPr>
            <a:r>
              <a:rPr lang="en-US"/>
              <a:t>		60/300 x 100 = 20.0%</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fr-CH"/>
              <a:t> </a:t>
            </a:r>
            <a:r>
              <a:rPr lang="fr-CH" b="1">
                <a:solidFill>
                  <a:schemeClr val="accent2"/>
                </a:solidFill>
              </a:rPr>
              <a:t>Cumulative Incidence (CI)</a:t>
            </a:r>
            <a:br>
              <a:rPr lang="fr-CH" b="1">
                <a:solidFill>
                  <a:schemeClr val="accent2"/>
                </a:solidFill>
              </a:rPr>
            </a:br>
            <a:endParaRPr lang="fr-FR" b="1">
              <a:solidFill>
                <a:schemeClr val="accent2"/>
              </a:solidFill>
            </a:endParaRPr>
          </a:p>
        </p:txBody>
      </p:sp>
      <p:sp>
        <p:nvSpPr>
          <p:cNvPr id="27651" name="Line 3"/>
          <p:cNvSpPr>
            <a:spLocks noChangeShapeType="1"/>
          </p:cNvSpPr>
          <p:nvPr/>
        </p:nvSpPr>
        <p:spPr bwMode="auto">
          <a:xfrm>
            <a:off x="609600" y="3425825"/>
            <a:ext cx="7924800" cy="0"/>
          </a:xfrm>
          <a:prstGeom prst="line">
            <a:avLst/>
          </a:prstGeom>
          <a:noFill/>
          <a:ln w="50800">
            <a:solidFill>
              <a:schemeClr val="bg1"/>
            </a:solidFill>
            <a:round/>
            <a:headEnd type="none" w="sm" len="sm"/>
            <a:tailEnd type="none" w="sm" len="sm"/>
          </a:ln>
          <a:effectLst/>
        </p:spPr>
        <p:txBody>
          <a:bodyPr/>
          <a:lstStyle/>
          <a:p>
            <a:endParaRPr lang="en-US"/>
          </a:p>
        </p:txBody>
      </p:sp>
      <p:sp>
        <p:nvSpPr>
          <p:cNvPr id="27652" name="Rectangle 4"/>
          <p:cNvSpPr>
            <a:spLocks noChangeArrowheads="1"/>
          </p:cNvSpPr>
          <p:nvPr/>
        </p:nvSpPr>
        <p:spPr bwMode="auto">
          <a:xfrm>
            <a:off x="742950" y="1650207"/>
            <a:ext cx="7772400" cy="1816100"/>
          </a:xfrm>
          <a:prstGeom prst="rect">
            <a:avLst/>
          </a:prstGeom>
          <a:noFill/>
          <a:ln w="9525">
            <a:noFill/>
            <a:miter lim="800000"/>
            <a:headEnd/>
            <a:tailEnd/>
          </a:ln>
          <a:effectLst/>
        </p:spPr>
        <p:txBody>
          <a:bodyPr lIns="92075" tIns="46038" rIns="92075" bIns="46038">
            <a:spAutoFit/>
          </a:bodyPr>
          <a:lstStyle/>
          <a:p>
            <a:pPr marL="384175" indent="-382588" algn="ctr" eaLnBrk="0" hangingPunct="0">
              <a:tabLst>
                <a:tab pos="6099175" algn="r"/>
              </a:tabLst>
            </a:pPr>
            <a:r>
              <a:rPr lang="en-GB" sz="2400" b="1" dirty="0"/>
              <a:t>Number of </a:t>
            </a:r>
            <a:r>
              <a:rPr lang="fr-CH" sz="2400" b="1" dirty="0">
                <a:solidFill>
                  <a:srgbClr val="FF0000"/>
                </a:solidFill>
              </a:rPr>
              <a:t>NEW</a:t>
            </a:r>
            <a:r>
              <a:rPr lang="fr-CH" sz="2400" b="1" dirty="0"/>
              <a:t> </a:t>
            </a:r>
            <a:r>
              <a:rPr lang="en-GB" sz="2400" b="1" dirty="0"/>
              <a:t>cases of disease </a:t>
            </a:r>
            <a:r>
              <a:rPr lang="fr-CH" sz="2400" b="1" dirty="0"/>
              <a:t>during a period</a:t>
            </a:r>
            <a:r>
              <a:rPr lang="en-GB" sz="3200" b="1" dirty="0"/>
              <a:t>       </a:t>
            </a:r>
          </a:p>
          <a:p>
            <a:pPr marL="384175" indent="-382588" algn="ctr" eaLnBrk="0" hangingPunct="0">
              <a:tabLst>
                <a:tab pos="6099175" algn="r"/>
              </a:tabLst>
            </a:pPr>
            <a:endParaRPr lang="en-GB" sz="3200" b="1" dirty="0"/>
          </a:p>
          <a:p>
            <a:pPr marL="384175" indent="-382588" algn="ctr" eaLnBrk="0" hangingPunct="0">
              <a:tabLst>
                <a:tab pos="6099175" algn="r"/>
              </a:tabLst>
            </a:pPr>
            <a:r>
              <a:rPr lang="fr-CH" sz="2400" b="1" dirty="0"/>
              <a:t>Population at risk</a:t>
            </a:r>
            <a:r>
              <a:rPr lang="en-GB" sz="2400" b="1" dirty="0"/>
              <a:t> </a:t>
            </a:r>
            <a:r>
              <a:rPr lang="fr-CH" sz="2400" b="1" dirty="0"/>
              <a:t>during this period</a:t>
            </a:r>
          </a:p>
          <a:p>
            <a:pPr marL="384175" indent="-382588" algn="ctr" eaLnBrk="0" hangingPunct="0">
              <a:tabLst>
                <a:tab pos="6099175" algn="r"/>
              </a:tabLst>
            </a:pPr>
            <a:endParaRPr lang="fr-CH" sz="2400" b="1" dirty="0">
              <a:solidFill>
                <a:schemeClr val="accent2"/>
              </a:solidFill>
            </a:endParaRPr>
          </a:p>
        </p:txBody>
      </p:sp>
      <p:sp>
        <p:nvSpPr>
          <p:cNvPr id="27653" name="Line 5"/>
          <p:cNvSpPr>
            <a:spLocks noChangeShapeType="1"/>
          </p:cNvSpPr>
          <p:nvPr/>
        </p:nvSpPr>
        <p:spPr bwMode="auto">
          <a:xfrm>
            <a:off x="1219200" y="2489200"/>
            <a:ext cx="6705600" cy="0"/>
          </a:xfrm>
          <a:prstGeom prst="line">
            <a:avLst/>
          </a:prstGeom>
          <a:noFill/>
          <a:ln w="50800">
            <a:solidFill>
              <a:srgbClr val="FF0000"/>
            </a:solidFill>
            <a:round/>
            <a:headEnd/>
            <a:tailEnd/>
          </a:ln>
          <a:effectLst/>
        </p:spPr>
        <p:txBody>
          <a:bodyPr/>
          <a:lstStyle/>
          <a:p>
            <a:endParaRPr lang="en-US"/>
          </a:p>
        </p:txBody>
      </p:sp>
      <p:sp>
        <p:nvSpPr>
          <p:cNvPr id="119814" name="Text Box 6"/>
          <p:cNvSpPr txBox="1">
            <a:spLocks noChangeArrowheads="1"/>
          </p:cNvSpPr>
          <p:nvPr/>
        </p:nvSpPr>
        <p:spPr bwMode="auto">
          <a:xfrm>
            <a:off x="1034256" y="3001963"/>
            <a:ext cx="7075488" cy="3354765"/>
          </a:xfrm>
          <a:prstGeom prst="rect">
            <a:avLst/>
          </a:prstGeom>
          <a:noFill/>
          <a:ln w="12700">
            <a:noFill/>
            <a:miter lim="800000"/>
            <a:headEnd type="none" w="sm" len="sm"/>
            <a:tailEnd type="none" w="sm" len="sm"/>
          </a:ln>
          <a:effectLst/>
        </p:spPr>
        <p:txBody>
          <a:bodyPr wrap="square">
            <a:spAutoFit/>
          </a:bodyPr>
          <a:lstStyle/>
          <a:p>
            <a:pPr eaLnBrk="0" hangingPunct="0"/>
            <a:r>
              <a:rPr lang="fr-CH" sz="2400" b="1" dirty="0"/>
              <a:t>Incidence Proportion</a:t>
            </a:r>
          </a:p>
          <a:p>
            <a:pPr eaLnBrk="0" hangingPunct="0">
              <a:buFontTx/>
              <a:buChar char="•"/>
            </a:pPr>
            <a:endParaRPr lang="fr-CH" sz="2400" b="1" dirty="0"/>
          </a:p>
          <a:p>
            <a:pPr eaLnBrk="0" hangingPunct="0"/>
            <a:r>
              <a:rPr lang="fr-CH" sz="2400" b="1" dirty="0"/>
              <a:t>Example of bilharziasis in Guadeloupe in 1979:</a:t>
            </a:r>
          </a:p>
          <a:p>
            <a:pPr eaLnBrk="0" hangingPunct="0"/>
            <a:endParaRPr lang="fr-CH" sz="2400" b="1" dirty="0"/>
          </a:p>
          <a:p>
            <a:pPr lvl="1" eaLnBrk="0" hangingPunct="0"/>
            <a:r>
              <a:rPr lang="fr-CH" sz="2400" b="1" dirty="0"/>
              <a:t>Population 		350,000</a:t>
            </a:r>
          </a:p>
          <a:p>
            <a:pPr lvl="1" eaLnBrk="0" hangingPunct="0"/>
            <a:r>
              <a:rPr lang="fr-CH" sz="2400" b="1" dirty="0"/>
              <a:t>New cases 		1,250</a:t>
            </a:r>
          </a:p>
          <a:p>
            <a:pPr lvl="1" eaLnBrk="0" hangingPunct="0"/>
            <a:r>
              <a:rPr lang="fr-CH" sz="2400" b="1" dirty="0"/>
              <a:t>Cumulative incidence	3.6/1000 per year</a:t>
            </a:r>
          </a:p>
          <a:p>
            <a:pPr lvl="1" eaLnBrk="0" hangingPunct="0"/>
            <a:r>
              <a:rPr lang="fr-CH" sz="2400" b="1" dirty="0"/>
              <a:t>Prevalence 		27.6%</a:t>
            </a:r>
            <a:endParaRPr lang="en-GB" sz="2400" b="1" dirty="0"/>
          </a:p>
          <a:p>
            <a:endParaRPr lang="en-GB" sz="2000" b="1" dirty="0">
              <a:solidFill>
                <a:schemeClr val="tx2"/>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98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4" grpId="0"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143000" y="396875"/>
            <a:ext cx="7467600" cy="430213"/>
          </a:xfrm>
          <a:prstGeom prst="rect">
            <a:avLst/>
          </a:prstGeom>
          <a:noFill/>
          <a:ln w="9525">
            <a:noFill/>
            <a:miter lim="800000"/>
            <a:headEnd/>
            <a:tailEnd/>
          </a:ln>
        </p:spPr>
        <p:txBody>
          <a:bodyPr wrap="square" lIns="0" tIns="0" rIns="0" bIns="0">
            <a:spAutoFit/>
          </a:bodyPr>
          <a:lstStyle/>
          <a:p>
            <a:pPr eaLnBrk="0" hangingPunct="0"/>
            <a:r>
              <a:rPr lang="fr-CH" sz="2800" b="1" dirty="0">
                <a:solidFill>
                  <a:srgbClr val="000066"/>
                </a:solidFill>
              </a:rPr>
              <a:t> </a:t>
            </a:r>
            <a:r>
              <a:rPr lang="fr-CH" sz="2800" b="1" dirty="0">
                <a:solidFill>
                  <a:schemeClr val="accent2"/>
                </a:solidFill>
              </a:rPr>
              <a:t>Cumulative Incidence: Incidence proportion</a:t>
            </a:r>
            <a:endParaRPr lang="en-US" sz="2800" b="1" dirty="0">
              <a:solidFill>
                <a:schemeClr val="accent2"/>
              </a:solidFill>
            </a:endParaRPr>
          </a:p>
        </p:txBody>
      </p:sp>
      <p:sp>
        <p:nvSpPr>
          <p:cNvPr id="28675" name="Line 3"/>
          <p:cNvSpPr>
            <a:spLocks noChangeShapeType="1"/>
          </p:cNvSpPr>
          <p:nvPr/>
        </p:nvSpPr>
        <p:spPr bwMode="auto">
          <a:xfrm flipV="1">
            <a:off x="2438400" y="3429000"/>
            <a:ext cx="3581400" cy="3175"/>
          </a:xfrm>
          <a:prstGeom prst="line">
            <a:avLst/>
          </a:prstGeom>
          <a:noFill/>
          <a:ln w="47625">
            <a:solidFill>
              <a:srgbClr val="000080"/>
            </a:solidFill>
            <a:round/>
            <a:headEnd/>
            <a:tailEnd/>
          </a:ln>
        </p:spPr>
        <p:txBody>
          <a:bodyPr/>
          <a:lstStyle/>
          <a:p>
            <a:endParaRPr lang="en-US"/>
          </a:p>
        </p:txBody>
      </p:sp>
      <p:sp>
        <p:nvSpPr>
          <p:cNvPr id="28676" name="Line 4"/>
          <p:cNvSpPr>
            <a:spLocks noChangeShapeType="1"/>
          </p:cNvSpPr>
          <p:nvPr/>
        </p:nvSpPr>
        <p:spPr bwMode="auto">
          <a:xfrm flipV="1">
            <a:off x="2430463" y="3200400"/>
            <a:ext cx="1684337" cy="0"/>
          </a:xfrm>
          <a:prstGeom prst="line">
            <a:avLst/>
          </a:prstGeom>
          <a:noFill/>
          <a:ln w="47625">
            <a:solidFill>
              <a:srgbClr val="000080"/>
            </a:solidFill>
            <a:round/>
            <a:headEnd/>
            <a:tailEnd/>
          </a:ln>
        </p:spPr>
        <p:txBody>
          <a:bodyPr/>
          <a:lstStyle/>
          <a:p>
            <a:endParaRPr lang="en-US"/>
          </a:p>
        </p:txBody>
      </p:sp>
      <p:sp>
        <p:nvSpPr>
          <p:cNvPr id="28677" name="Line 5"/>
          <p:cNvSpPr>
            <a:spLocks noChangeShapeType="1"/>
          </p:cNvSpPr>
          <p:nvPr/>
        </p:nvSpPr>
        <p:spPr bwMode="auto">
          <a:xfrm flipV="1">
            <a:off x="2438400" y="4191000"/>
            <a:ext cx="3581400" cy="3175"/>
          </a:xfrm>
          <a:prstGeom prst="line">
            <a:avLst/>
          </a:prstGeom>
          <a:noFill/>
          <a:ln w="47625">
            <a:solidFill>
              <a:srgbClr val="000080"/>
            </a:solidFill>
            <a:round/>
            <a:headEnd/>
            <a:tailEnd/>
          </a:ln>
        </p:spPr>
        <p:txBody>
          <a:bodyPr/>
          <a:lstStyle/>
          <a:p>
            <a:endParaRPr lang="en-US"/>
          </a:p>
        </p:txBody>
      </p:sp>
      <p:sp>
        <p:nvSpPr>
          <p:cNvPr id="28678" name="Line 6"/>
          <p:cNvSpPr>
            <a:spLocks noChangeShapeType="1"/>
          </p:cNvSpPr>
          <p:nvPr/>
        </p:nvSpPr>
        <p:spPr bwMode="auto">
          <a:xfrm flipV="1">
            <a:off x="2438400" y="4419600"/>
            <a:ext cx="2286000" cy="6350"/>
          </a:xfrm>
          <a:prstGeom prst="line">
            <a:avLst/>
          </a:prstGeom>
          <a:noFill/>
          <a:ln w="47625">
            <a:solidFill>
              <a:srgbClr val="000080"/>
            </a:solidFill>
            <a:round/>
            <a:headEnd/>
            <a:tailEnd/>
          </a:ln>
        </p:spPr>
        <p:txBody>
          <a:bodyPr/>
          <a:lstStyle/>
          <a:p>
            <a:endParaRPr lang="en-US"/>
          </a:p>
        </p:txBody>
      </p:sp>
      <p:sp>
        <p:nvSpPr>
          <p:cNvPr id="120839" name="Rectangle 7"/>
          <p:cNvSpPr>
            <a:spLocks noChangeArrowheads="1"/>
          </p:cNvSpPr>
          <p:nvPr/>
        </p:nvSpPr>
        <p:spPr bwMode="auto">
          <a:xfrm rot="-1920000">
            <a:off x="6397625" y="2819400"/>
            <a:ext cx="2219325" cy="609600"/>
          </a:xfrm>
          <a:prstGeom prst="rect">
            <a:avLst/>
          </a:prstGeom>
          <a:noFill/>
          <a:ln w="9525">
            <a:noFill/>
            <a:miter lim="800000"/>
            <a:headEnd/>
            <a:tailEnd/>
          </a:ln>
        </p:spPr>
        <p:txBody>
          <a:bodyPr lIns="0" tIns="0" rIns="0" bIns="0">
            <a:spAutoFit/>
          </a:bodyPr>
          <a:lstStyle/>
          <a:p>
            <a:pPr eaLnBrk="0" hangingPunct="0"/>
            <a:r>
              <a:rPr lang="en-US" sz="4000" b="1" i="1">
                <a:solidFill>
                  <a:srgbClr val="FF0000"/>
                </a:solidFill>
              </a:rPr>
              <a:t>Risk</a:t>
            </a:r>
          </a:p>
        </p:txBody>
      </p:sp>
      <p:sp>
        <p:nvSpPr>
          <p:cNvPr id="120840" name="Rectangle 8"/>
          <p:cNvSpPr>
            <a:spLocks noChangeArrowheads="1"/>
          </p:cNvSpPr>
          <p:nvPr/>
        </p:nvSpPr>
        <p:spPr bwMode="auto">
          <a:xfrm>
            <a:off x="838200" y="1112837"/>
            <a:ext cx="7467600" cy="830263"/>
          </a:xfrm>
          <a:prstGeom prst="rect">
            <a:avLst/>
          </a:prstGeom>
          <a:noFill/>
          <a:ln w="9525">
            <a:noFill/>
            <a:miter lim="800000"/>
            <a:headEnd/>
            <a:tailEnd/>
          </a:ln>
          <a:effectLst/>
        </p:spPr>
        <p:txBody>
          <a:bodyPr>
            <a:spAutoFit/>
          </a:bodyPr>
          <a:lstStyle/>
          <a:p>
            <a:pPr algn="ctr" eaLnBrk="0" hangingPunct="0"/>
            <a:r>
              <a:rPr lang="en-US" sz="2400" b="1" dirty="0"/>
              <a:t>CI assumes that the entire population at risk </a:t>
            </a:r>
          </a:p>
          <a:p>
            <a:pPr algn="ctr" eaLnBrk="0" hangingPunct="0"/>
            <a:r>
              <a:rPr lang="en-US" sz="2400" b="1" dirty="0"/>
              <a:t>followed up for specified time period</a:t>
            </a:r>
          </a:p>
        </p:txBody>
      </p:sp>
      <p:sp>
        <p:nvSpPr>
          <p:cNvPr id="28681" name="Line 9"/>
          <p:cNvSpPr>
            <a:spLocks noChangeShapeType="1"/>
          </p:cNvSpPr>
          <p:nvPr/>
        </p:nvSpPr>
        <p:spPr bwMode="auto">
          <a:xfrm flipV="1">
            <a:off x="2438400" y="3657600"/>
            <a:ext cx="2438400" cy="3175"/>
          </a:xfrm>
          <a:prstGeom prst="line">
            <a:avLst/>
          </a:prstGeom>
          <a:noFill/>
          <a:ln w="47625">
            <a:solidFill>
              <a:srgbClr val="000080"/>
            </a:solidFill>
            <a:round/>
            <a:headEnd/>
            <a:tailEnd/>
          </a:ln>
        </p:spPr>
        <p:txBody>
          <a:bodyPr/>
          <a:lstStyle/>
          <a:p>
            <a:endParaRPr lang="en-US"/>
          </a:p>
        </p:txBody>
      </p:sp>
      <p:sp>
        <p:nvSpPr>
          <p:cNvPr id="28682" name="Line 10"/>
          <p:cNvSpPr>
            <a:spLocks noChangeShapeType="1"/>
          </p:cNvSpPr>
          <p:nvPr/>
        </p:nvSpPr>
        <p:spPr bwMode="auto">
          <a:xfrm flipV="1">
            <a:off x="2438400" y="2971800"/>
            <a:ext cx="2438400" cy="3175"/>
          </a:xfrm>
          <a:prstGeom prst="line">
            <a:avLst/>
          </a:prstGeom>
          <a:noFill/>
          <a:ln w="47625">
            <a:solidFill>
              <a:srgbClr val="000080"/>
            </a:solidFill>
            <a:round/>
            <a:headEnd/>
            <a:tailEnd/>
          </a:ln>
        </p:spPr>
        <p:txBody>
          <a:bodyPr/>
          <a:lstStyle/>
          <a:p>
            <a:endParaRPr lang="en-US"/>
          </a:p>
        </p:txBody>
      </p:sp>
      <p:sp>
        <p:nvSpPr>
          <p:cNvPr id="28683" name="Line 11"/>
          <p:cNvSpPr>
            <a:spLocks noChangeShapeType="1"/>
          </p:cNvSpPr>
          <p:nvPr/>
        </p:nvSpPr>
        <p:spPr bwMode="auto">
          <a:xfrm flipV="1">
            <a:off x="2438400" y="4953000"/>
            <a:ext cx="3581400" cy="3175"/>
          </a:xfrm>
          <a:prstGeom prst="line">
            <a:avLst/>
          </a:prstGeom>
          <a:noFill/>
          <a:ln w="47625">
            <a:solidFill>
              <a:srgbClr val="000080"/>
            </a:solidFill>
            <a:round/>
            <a:headEnd/>
            <a:tailEnd/>
          </a:ln>
        </p:spPr>
        <p:txBody>
          <a:bodyPr/>
          <a:lstStyle/>
          <a:p>
            <a:endParaRPr lang="en-US"/>
          </a:p>
        </p:txBody>
      </p:sp>
      <p:sp>
        <p:nvSpPr>
          <p:cNvPr id="28684" name="Line 12"/>
          <p:cNvSpPr>
            <a:spLocks noChangeShapeType="1"/>
          </p:cNvSpPr>
          <p:nvPr/>
        </p:nvSpPr>
        <p:spPr bwMode="auto">
          <a:xfrm flipV="1">
            <a:off x="2438400" y="3962400"/>
            <a:ext cx="2438400" cy="3175"/>
          </a:xfrm>
          <a:prstGeom prst="line">
            <a:avLst/>
          </a:prstGeom>
          <a:noFill/>
          <a:ln w="47625">
            <a:solidFill>
              <a:srgbClr val="000080"/>
            </a:solidFill>
            <a:round/>
            <a:headEnd/>
            <a:tailEnd/>
          </a:ln>
        </p:spPr>
        <p:txBody>
          <a:bodyPr/>
          <a:lstStyle/>
          <a:p>
            <a:endParaRPr lang="en-US"/>
          </a:p>
        </p:txBody>
      </p:sp>
      <p:sp>
        <p:nvSpPr>
          <p:cNvPr id="28685" name="Line 13"/>
          <p:cNvSpPr>
            <a:spLocks noChangeShapeType="1"/>
          </p:cNvSpPr>
          <p:nvPr/>
        </p:nvSpPr>
        <p:spPr bwMode="auto">
          <a:xfrm>
            <a:off x="2438400" y="2667000"/>
            <a:ext cx="0" cy="3429000"/>
          </a:xfrm>
          <a:prstGeom prst="line">
            <a:avLst/>
          </a:prstGeom>
          <a:noFill/>
          <a:ln w="57150">
            <a:solidFill>
              <a:srgbClr val="FF0000"/>
            </a:solidFill>
            <a:round/>
            <a:headEnd/>
            <a:tailEnd/>
          </a:ln>
          <a:effectLst/>
        </p:spPr>
        <p:txBody>
          <a:bodyPr wrap="none" anchor="ctr"/>
          <a:lstStyle/>
          <a:p>
            <a:endParaRPr lang="en-US"/>
          </a:p>
        </p:txBody>
      </p:sp>
      <p:sp>
        <p:nvSpPr>
          <p:cNvPr id="28686" name="Line 14"/>
          <p:cNvSpPr>
            <a:spLocks noChangeShapeType="1"/>
          </p:cNvSpPr>
          <p:nvPr/>
        </p:nvSpPr>
        <p:spPr bwMode="auto">
          <a:xfrm>
            <a:off x="6019800" y="2667000"/>
            <a:ext cx="0" cy="3429000"/>
          </a:xfrm>
          <a:prstGeom prst="line">
            <a:avLst/>
          </a:prstGeom>
          <a:noFill/>
          <a:ln w="57150">
            <a:solidFill>
              <a:srgbClr val="FF0000"/>
            </a:solidFill>
            <a:round/>
            <a:headEnd/>
            <a:tailEnd/>
          </a:ln>
          <a:effectLst/>
        </p:spPr>
        <p:txBody>
          <a:bodyPr wrap="none" anchor="ctr"/>
          <a:lstStyle/>
          <a:p>
            <a:endParaRPr lang="en-US"/>
          </a:p>
        </p:txBody>
      </p:sp>
      <p:sp>
        <p:nvSpPr>
          <p:cNvPr id="28687" name="Line 15"/>
          <p:cNvSpPr>
            <a:spLocks noChangeShapeType="1"/>
          </p:cNvSpPr>
          <p:nvPr/>
        </p:nvSpPr>
        <p:spPr bwMode="auto">
          <a:xfrm flipV="1">
            <a:off x="2438400" y="4648200"/>
            <a:ext cx="3581400" cy="3175"/>
          </a:xfrm>
          <a:prstGeom prst="line">
            <a:avLst/>
          </a:prstGeom>
          <a:noFill/>
          <a:ln w="47625">
            <a:solidFill>
              <a:srgbClr val="000080"/>
            </a:solidFill>
            <a:round/>
            <a:headEnd/>
            <a:tailEnd/>
          </a:ln>
        </p:spPr>
        <p:txBody>
          <a:bodyPr/>
          <a:lstStyle/>
          <a:p>
            <a:endParaRPr lang="en-US"/>
          </a:p>
        </p:txBody>
      </p:sp>
      <p:sp>
        <p:nvSpPr>
          <p:cNvPr id="28688" name="Line 16"/>
          <p:cNvSpPr>
            <a:spLocks noChangeShapeType="1"/>
          </p:cNvSpPr>
          <p:nvPr/>
        </p:nvSpPr>
        <p:spPr bwMode="auto">
          <a:xfrm flipV="1">
            <a:off x="2476501" y="5307012"/>
            <a:ext cx="2514600" cy="3175"/>
          </a:xfrm>
          <a:prstGeom prst="line">
            <a:avLst/>
          </a:prstGeom>
          <a:noFill/>
          <a:ln w="47625">
            <a:solidFill>
              <a:srgbClr val="000080"/>
            </a:solidFill>
            <a:round/>
            <a:headEnd/>
            <a:tailEnd/>
          </a:ln>
        </p:spPr>
        <p:txBody>
          <a:bodyPr/>
          <a:lstStyle/>
          <a:p>
            <a:endParaRPr lang="en-US"/>
          </a:p>
        </p:txBody>
      </p:sp>
      <p:sp>
        <p:nvSpPr>
          <p:cNvPr id="28689" name="Line 17"/>
          <p:cNvSpPr>
            <a:spLocks noChangeShapeType="1"/>
          </p:cNvSpPr>
          <p:nvPr/>
        </p:nvSpPr>
        <p:spPr bwMode="auto">
          <a:xfrm flipV="1">
            <a:off x="2438400" y="5562600"/>
            <a:ext cx="3048000" cy="3175"/>
          </a:xfrm>
          <a:prstGeom prst="line">
            <a:avLst/>
          </a:prstGeom>
          <a:noFill/>
          <a:ln w="47625">
            <a:solidFill>
              <a:srgbClr val="000080"/>
            </a:solidFill>
            <a:round/>
            <a:headEnd/>
            <a:tailEnd/>
          </a:ln>
        </p:spPr>
        <p:txBody>
          <a:bodyPr/>
          <a:lstStyle/>
          <a:p>
            <a:endParaRPr lang="en-US"/>
          </a:p>
        </p:txBody>
      </p:sp>
      <p:sp>
        <p:nvSpPr>
          <p:cNvPr id="28690" name="Line 18"/>
          <p:cNvSpPr>
            <a:spLocks noChangeShapeType="1"/>
          </p:cNvSpPr>
          <p:nvPr/>
        </p:nvSpPr>
        <p:spPr bwMode="auto">
          <a:xfrm flipV="1">
            <a:off x="2438400" y="5867400"/>
            <a:ext cx="3581400" cy="3175"/>
          </a:xfrm>
          <a:prstGeom prst="line">
            <a:avLst/>
          </a:prstGeom>
          <a:noFill/>
          <a:ln w="47625">
            <a:solidFill>
              <a:srgbClr val="000080"/>
            </a:solidFill>
            <a:round/>
            <a:headEnd/>
            <a:tailEnd/>
          </a:ln>
        </p:spPr>
        <p:txBody>
          <a:bodyPr/>
          <a:lstStyle/>
          <a:p>
            <a:endParaRPr lang="en-US"/>
          </a:p>
        </p:txBody>
      </p:sp>
      <p:sp>
        <p:nvSpPr>
          <p:cNvPr id="28691" name="Text Box 19"/>
          <p:cNvSpPr txBox="1">
            <a:spLocks noChangeArrowheads="1"/>
          </p:cNvSpPr>
          <p:nvPr/>
        </p:nvSpPr>
        <p:spPr bwMode="auto">
          <a:xfrm>
            <a:off x="4724400" y="272415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2" name="Text Box 20"/>
          <p:cNvSpPr txBox="1">
            <a:spLocks noChangeArrowheads="1"/>
          </p:cNvSpPr>
          <p:nvPr/>
        </p:nvSpPr>
        <p:spPr bwMode="auto">
          <a:xfrm>
            <a:off x="3962400" y="293370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3" name="Text Box 21"/>
          <p:cNvSpPr txBox="1">
            <a:spLocks noChangeArrowheads="1"/>
          </p:cNvSpPr>
          <p:nvPr/>
        </p:nvSpPr>
        <p:spPr bwMode="auto">
          <a:xfrm>
            <a:off x="4724400" y="340995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4" name="Text Box 22"/>
          <p:cNvSpPr txBox="1">
            <a:spLocks noChangeArrowheads="1"/>
          </p:cNvSpPr>
          <p:nvPr/>
        </p:nvSpPr>
        <p:spPr bwMode="auto">
          <a:xfrm>
            <a:off x="4572000" y="417195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5" name="Text Box 23"/>
          <p:cNvSpPr txBox="1">
            <a:spLocks noChangeArrowheads="1"/>
          </p:cNvSpPr>
          <p:nvPr/>
        </p:nvSpPr>
        <p:spPr bwMode="auto">
          <a:xfrm>
            <a:off x="4724400" y="506730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6" name="Text Box 24"/>
          <p:cNvSpPr txBox="1">
            <a:spLocks noChangeArrowheads="1"/>
          </p:cNvSpPr>
          <p:nvPr/>
        </p:nvSpPr>
        <p:spPr bwMode="auto">
          <a:xfrm>
            <a:off x="4743450" y="371475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7" name="Text Box 25"/>
          <p:cNvSpPr txBox="1">
            <a:spLocks noChangeArrowheads="1"/>
          </p:cNvSpPr>
          <p:nvPr/>
        </p:nvSpPr>
        <p:spPr bwMode="auto">
          <a:xfrm>
            <a:off x="5334000" y="5257800"/>
            <a:ext cx="228600" cy="45720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FF0000"/>
                </a:solidFill>
              </a:rPr>
              <a:t>x</a:t>
            </a:r>
            <a:endParaRPr lang="en-US" sz="2400">
              <a:solidFill>
                <a:srgbClr val="FF0000"/>
              </a:solidFill>
            </a:endParaRPr>
          </a:p>
        </p:txBody>
      </p:sp>
      <p:sp>
        <p:nvSpPr>
          <p:cNvPr id="28698" name="Text Box 26"/>
          <p:cNvSpPr txBox="1">
            <a:spLocks noChangeArrowheads="1"/>
          </p:cNvSpPr>
          <p:nvPr/>
        </p:nvSpPr>
        <p:spPr bwMode="auto">
          <a:xfrm>
            <a:off x="6477000" y="5181600"/>
            <a:ext cx="2667000" cy="854075"/>
          </a:xfrm>
          <a:prstGeom prst="rect">
            <a:avLst/>
          </a:prstGeom>
          <a:noFill/>
          <a:ln w="9525">
            <a:noFill/>
            <a:miter lim="800000"/>
            <a:headEnd/>
            <a:tailEnd/>
          </a:ln>
          <a:effectLst/>
        </p:spPr>
        <p:txBody>
          <a:bodyPr>
            <a:spAutoFit/>
          </a:bodyPr>
          <a:lstStyle/>
          <a:p>
            <a:pPr eaLnBrk="0" hangingPunct="0">
              <a:spcBef>
                <a:spcPct val="50000"/>
              </a:spcBef>
            </a:pPr>
            <a:endParaRPr lang="en-US" sz="2000" b="1">
              <a:solidFill>
                <a:srgbClr val="000066"/>
              </a:solidFill>
            </a:endParaRPr>
          </a:p>
          <a:p>
            <a:pPr eaLnBrk="0" hangingPunct="0">
              <a:spcBef>
                <a:spcPct val="50000"/>
              </a:spcBef>
            </a:pPr>
            <a:r>
              <a:rPr lang="en-US" sz="2000" b="1">
                <a:solidFill>
                  <a:srgbClr val="FF0000"/>
                </a:solidFill>
              </a:rPr>
              <a:t>x</a:t>
            </a:r>
            <a:r>
              <a:rPr lang="en-US" sz="2000" b="1">
                <a:solidFill>
                  <a:srgbClr val="000066"/>
                </a:solidFill>
              </a:rPr>
              <a:t>  disease onset</a:t>
            </a:r>
            <a:endParaRPr lang="en-US" sz="2000">
              <a:solidFill>
                <a:srgbClr val="000066"/>
              </a:solidFill>
            </a:endParaRPr>
          </a:p>
        </p:txBody>
      </p:sp>
      <p:sp>
        <p:nvSpPr>
          <p:cNvPr id="28699" name="Rectangle 27"/>
          <p:cNvSpPr>
            <a:spLocks noChangeArrowheads="1"/>
          </p:cNvSpPr>
          <p:nvPr/>
        </p:nvSpPr>
        <p:spPr bwMode="auto">
          <a:xfrm>
            <a:off x="2305050" y="6119813"/>
            <a:ext cx="1116013" cy="350837"/>
          </a:xfrm>
          <a:prstGeom prst="rect">
            <a:avLst/>
          </a:prstGeom>
          <a:noFill/>
          <a:ln w="9525">
            <a:noFill/>
            <a:miter lim="800000"/>
            <a:headEnd/>
            <a:tailEnd/>
          </a:ln>
        </p:spPr>
        <p:txBody>
          <a:bodyPr wrap="none" lIns="0" tIns="0" rIns="0" bIns="0">
            <a:spAutoFit/>
          </a:bodyPr>
          <a:lstStyle/>
          <a:p>
            <a:pPr eaLnBrk="0" hangingPunct="0"/>
            <a:r>
              <a:rPr lang="en-US" sz="2300" b="1">
                <a:solidFill>
                  <a:srgbClr val="FF0000"/>
                </a:solidFill>
              </a:rPr>
              <a:t>Month 1</a:t>
            </a:r>
            <a:endParaRPr lang="en-US" sz="2400"/>
          </a:p>
        </p:txBody>
      </p:sp>
      <p:sp>
        <p:nvSpPr>
          <p:cNvPr id="28700" name="Rectangle 28"/>
          <p:cNvSpPr>
            <a:spLocks noChangeArrowheads="1"/>
          </p:cNvSpPr>
          <p:nvPr/>
        </p:nvSpPr>
        <p:spPr bwMode="auto">
          <a:xfrm>
            <a:off x="5886450" y="6107113"/>
            <a:ext cx="1196975" cy="350837"/>
          </a:xfrm>
          <a:prstGeom prst="rect">
            <a:avLst/>
          </a:prstGeom>
          <a:noFill/>
          <a:ln w="9525">
            <a:noFill/>
            <a:miter lim="800000"/>
            <a:headEnd/>
            <a:tailEnd/>
          </a:ln>
        </p:spPr>
        <p:txBody>
          <a:bodyPr wrap="none" lIns="0" tIns="0" rIns="0" bIns="0">
            <a:spAutoFit/>
          </a:bodyPr>
          <a:lstStyle/>
          <a:p>
            <a:pPr eaLnBrk="0" hangingPunct="0"/>
            <a:r>
              <a:rPr lang="en-US" sz="2300" b="1" dirty="0">
                <a:solidFill>
                  <a:srgbClr val="FF0000"/>
                </a:solidFill>
              </a:rPr>
              <a:t>Month 12</a:t>
            </a:r>
            <a:endParaRPr lang="en-US" sz="2400" dirty="0"/>
          </a:p>
        </p:txBody>
      </p:sp>
      <p:sp>
        <p:nvSpPr>
          <p:cNvPr id="120861" name="Text Box 29"/>
          <p:cNvSpPr txBox="1">
            <a:spLocks noChangeArrowheads="1"/>
          </p:cNvSpPr>
          <p:nvPr/>
        </p:nvSpPr>
        <p:spPr bwMode="auto">
          <a:xfrm>
            <a:off x="6268084" y="4361656"/>
            <a:ext cx="2895600" cy="1017588"/>
          </a:xfrm>
          <a:prstGeom prst="rect">
            <a:avLst/>
          </a:prstGeom>
          <a:noFill/>
          <a:ln w="12700">
            <a:solidFill>
              <a:schemeClr val="tx1"/>
            </a:solidFill>
            <a:miter lim="800000"/>
            <a:headEnd type="none" w="sm" len="sm"/>
            <a:tailEnd type="none" w="sm" len="sm"/>
          </a:ln>
          <a:effectLst/>
        </p:spPr>
        <p:txBody>
          <a:bodyPr>
            <a:spAutoFit/>
          </a:bodyPr>
          <a:lstStyle/>
          <a:p>
            <a:pPr>
              <a:spcBef>
                <a:spcPct val="50000"/>
              </a:spcBef>
            </a:pPr>
            <a:r>
              <a:rPr lang="fr-CH" sz="2400" b="1" dirty="0">
                <a:solidFill>
                  <a:schemeClr val="tx2"/>
                </a:solidFill>
              </a:rPr>
              <a:t>CI = 7/12 per year</a:t>
            </a:r>
          </a:p>
          <a:p>
            <a:pPr>
              <a:spcBef>
                <a:spcPct val="50000"/>
              </a:spcBef>
            </a:pPr>
            <a:r>
              <a:rPr lang="fr-CH" sz="2400" b="1" dirty="0">
                <a:solidFill>
                  <a:schemeClr val="tx2"/>
                </a:solidFill>
              </a:rPr>
              <a:t>     = 0.58 per year</a:t>
            </a:r>
            <a:endParaRPr lang="fr-FR" sz="2400" b="1" dirty="0">
              <a:solidFill>
                <a:schemeClr val="tx2"/>
              </a:solidFill>
            </a:endParaRPr>
          </a:p>
        </p:txBody>
      </p:sp>
      <p:pic>
        <p:nvPicPr>
          <p:cNvPr id="30" name="Picture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529387"/>
            <a:ext cx="9113729" cy="492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0861"/>
                                        </p:tgtEl>
                                        <p:attrNameLst>
                                          <p:attrName>style.visibility</p:attrName>
                                        </p:attrNameLst>
                                      </p:cBhvr>
                                      <p:to>
                                        <p:strVal val="visible"/>
                                      </p:to>
                                    </p:set>
                                  </p:childTnLst>
                                  <p:subTnLst>
                                    <p:animClr clrSpc="rgb" dir="cw">
                                      <p:cBhvr override="childStyle">
                                        <p:cTn dur="1" fill="hold" display="0" masterRel="nextClick" afterEffect="1"/>
                                        <p:tgtEl>
                                          <p:spTgt spid="120861"/>
                                        </p:tgtEl>
                                        <p:attrNameLst>
                                          <p:attrName>ppt_c</p:attrName>
                                        </p:attrNameLst>
                                      </p:cBhvr>
                                      <p:to>
                                        <a:schemeClr val="bg2"/>
                                      </p:to>
                                    </p:animClr>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08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0840"/>
                                        </p:tgtEl>
                                        <p:attrNameLst>
                                          <p:attrName>style.visibility</p:attrName>
                                        </p:attrNameLst>
                                      </p:cBhvr>
                                      <p:to>
                                        <p:strVal val="visible"/>
                                      </p:to>
                                    </p:set>
                                  </p:childTnLst>
                                  <p:subTnLst>
                                    <p:animClr clrSpc="rgb" dir="cw">
                                      <p:cBhvr override="childStyle">
                                        <p:cTn dur="1" fill="hold" display="0" masterRel="nextClick" afterEffect="1"/>
                                        <p:tgtEl>
                                          <p:spTgt spid="120840"/>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9" grpId="0" autoUpdateAnimBg="0"/>
      <p:bldP spid="120840" grpId="0" autoUpdateAnimBg="0"/>
      <p:bldP spid="120861" grpId="0" animBg="1"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ChangeArrowheads="1"/>
          </p:cNvSpPr>
          <p:nvPr/>
        </p:nvSpPr>
        <p:spPr bwMode="auto">
          <a:xfrm>
            <a:off x="838200" y="533400"/>
            <a:ext cx="8305800" cy="4770438"/>
          </a:xfrm>
          <a:prstGeom prst="rect">
            <a:avLst/>
          </a:prstGeom>
          <a:noFill/>
          <a:ln w="9525">
            <a:noFill/>
            <a:miter lim="800000"/>
            <a:headEnd/>
            <a:tailEnd/>
          </a:ln>
          <a:effectLst/>
        </p:spPr>
        <p:txBody>
          <a:bodyPr>
            <a:spAutoFit/>
          </a:bodyPr>
          <a:lstStyle/>
          <a:p>
            <a:pPr algn="ctr">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2000" b="1" u="sng" dirty="0">
                <a:cs typeface="Arial" pitchFamily="34" charset="0"/>
              </a:rPr>
              <a:t>Example - Figure 1</a:t>
            </a:r>
            <a:endParaRPr lang="en-US" sz="2000" b="1" dirty="0">
              <a:cs typeface="Arial" pitchFamily="34" charset="0"/>
            </a:endParaRPr>
          </a:p>
          <a:p>
            <a:pPr algn="ct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2000" b="1" u="sng" dirty="0">
                <a:cs typeface="Arial" pitchFamily="34" charset="0"/>
              </a:rPr>
              <a:t>Prevalence and Incidence of Disease X</a:t>
            </a:r>
            <a:endParaRPr lang="en-US" sz="2000" b="1" dirty="0">
              <a:cs typeface="Arial" pitchFamily="34" charset="0"/>
            </a:endParaRPr>
          </a:p>
          <a:p>
            <a:pPr algn="ct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20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r>
              <a:rPr lang="en-US" sz="2000" dirty="0">
                <a:cs typeface="Arial" pitchFamily="34" charset="0"/>
              </a:rPr>
              <a:t>July 1                      								August 1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20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b="1" dirty="0">
                <a:cs typeface="Arial" pitchFamily="34" charset="0"/>
              </a:rPr>
              <a:t>Community Population 100</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dirty="0"/>
          </a:p>
        </p:txBody>
      </p:sp>
      <p:sp>
        <p:nvSpPr>
          <p:cNvPr id="29699" name="Line 4"/>
          <p:cNvSpPr>
            <a:spLocks noChangeShapeType="1"/>
          </p:cNvSpPr>
          <p:nvPr/>
        </p:nvSpPr>
        <p:spPr bwMode="auto">
          <a:xfrm>
            <a:off x="2133600" y="1905000"/>
            <a:ext cx="2362200" cy="0"/>
          </a:xfrm>
          <a:prstGeom prst="line">
            <a:avLst/>
          </a:prstGeom>
          <a:noFill/>
          <a:ln w="9525">
            <a:solidFill>
              <a:schemeClr val="tx1"/>
            </a:solidFill>
            <a:round/>
            <a:headEnd/>
            <a:tailEnd/>
          </a:ln>
          <a:effectLst/>
        </p:spPr>
        <p:txBody>
          <a:bodyPr/>
          <a:lstStyle/>
          <a:p>
            <a:endParaRPr lang="en-US"/>
          </a:p>
        </p:txBody>
      </p:sp>
      <p:sp>
        <p:nvSpPr>
          <p:cNvPr id="29700" name="Line 6"/>
          <p:cNvSpPr>
            <a:spLocks noChangeShapeType="1"/>
          </p:cNvSpPr>
          <p:nvPr/>
        </p:nvSpPr>
        <p:spPr bwMode="auto">
          <a:xfrm>
            <a:off x="2743200" y="2133600"/>
            <a:ext cx="3886200" cy="0"/>
          </a:xfrm>
          <a:prstGeom prst="line">
            <a:avLst/>
          </a:prstGeom>
          <a:noFill/>
          <a:ln w="9525">
            <a:solidFill>
              <a:schemeClr val="tx1"/>
            </a:solidFill>
            <a:round/>
            <a:headEnd/>
            <a:tailEnd/>
          </a:ln>
          <a:effectLst/>
        </p:spPr>
        <p:txBody>
          <a:bodyPr/>
          <a:lstStyle/>
          <a:p>
            <a:endParaRPr lang="en-US"/>
          </a:p>
        </p:txBody>
      </p:sp>
      <p:sp>
        <p:nvSpPr>
          <p:cNvPr id="29701" name="Line 8"/>
          <p:cNvSpPr>
            <a:spLocks noChangeShapeType="1"/>
          </p:cNvSpPr>
          <p:nvPr/>
        </p:nvSpPr>
        <p:spPr bwMode="auto">
          <a:xfrm>
            <a:off x="3733800" y="2590800"/>
            <a:ext cx="3581400" cy="0"/>
          </a:xfrm>
          <a:prstGeom prst="line">
            <a:avLst/>
          </a:prstGeom>
          <a:noFill/>
          <a:ln w="9525">
            <a:solidFill>
              <a:schemeClr val="tx1"/>
            </a:solidFill>
            <a:round/>
            <a:headEnd/>
            <a:tailEnd/>
          </a:ln>
          <a:effectLst/>
        </p:spPr>
        <p:txBody>
          <a:bodyPr/>
          <a:lstStyle/>
          <a:p>
            <a:endParaRPr lang="en-US"/>
          </a:p>
        </p:txBody>
      </p:sp>
      <p:sp>
        <p:nvSpPr>
          <p:cNvPr id="29702" name="Line 9"/>
          <p:cNvSpPr>
            <a:spLocks noChangeShapeType="1"/>
          </p:cNvSpPr>
          <p:nvPr/>
        </p:nvSpPr>
        <p:spPr bwMode="auto">
          <a:xfrm flipV="1">
            <a:off x="4724400" y="2971800"/>
            <a:ext cx="2133600" cy="0"/>
          </a:xfrm>
          <a:prstGeom prst="line">
            <a:avLst/>
          </a:prstGeom>
          <a:noFill/>
          <a:ln w="9525">
            <a:solidFill>
              <a:schemeClr val="tx1"/>
            </a:solidFill>
            <a:round/>
            <a:headEnd/>
            <a:tailEnd/>
          </a:ln>
          <a:effectLst/>
        </p:spPr>
        <p:txBody>
          <a:bodyPr/>
          <a:lstStyle/>
          <a:p>
            <a:endParaRPr lang="en-US"/>
          </a:p>
        </p:txBody>
      </p:sp>
      <p:sp>
        <p:nvSpPr>
          <p:cNvPr id="29703" name="Line 10"/>
          <p:cNvSpPr>
            <a:spLocks noChangeShapeType="1"/>
          </p:cNvSpPr>
          <p:nvPr/>
        </p:nvSpPr>
        <p:spPr bwMode="auto">
          <a:xfrm>
            <a:off x="2514600" y="3352800"/>
            <a:ext cx="1905000" cy="0"/>
          </a:xfrm>
          <a:prstGeom prst="line">
            <a:avLst/>
          </a:prstGeom>
          <a:noFill/>
          <a:ln w="9525">
            <a:solidFill>
              <a:schemeClr val="tx1"/>
            </a:solidFill>
            <a:round/>
            <a:headEnd/>
            <a:tailEnd/>
          </a:ln>
          <a:effectLst/>
        </p:spPr>
        <p:txBody>
          <a:bodyPr/>
          <a:lstStyle/>
          <a:p>
            <a:endParaRPr lang="en-US"/>
          </a:p>
        </p:txBody>
      </p:sp>
      <p:sp>
        <p:nvSpPr>
          <p:cNvPr id="29704" name="Line 11"/>
          <p:cNvSpPr>
            <a:spLocks noChangeShapeType="1"/>
          </p:cNvSpPr>
          <p:nvPr/>
        </p:nvSpPr>
        <p:spPr bwMode="auto">
          <a:xfrm>
            <a:off x="1905000" y="3657600"/>
            <a:ext cx="1371600" cy="0"/>
          </a:xfrm>
          <a:prstGeom prst="line">
            <a:avLst/>
          </a:prstGeom>
          <a:noFill/>
          <a:ln w="9525">
            <a:solidFill>
              <a:schemeClr val="tx1"/>
            </a:solidFill>
            <a:round/>
            <a:headEnd/>
            <a:tailEnd/>
          </a:ln>
          <a:effectLst/>
        </p:spPr>
        <p:txBody>
          <a:bodyPr/>
          <a:lstStyle/>
          <a:p>
            <a:endParaRPr lang="en-US"/>
          </a:p>
        </p:txBody>
      </p:sp>
      <p:sp>
        <p:nvSpPr>
          <p:cNvPr id="29705" name="Line 13"/>
          <p:cNvSpPr>
            <a:spLocks noChangeShapeType="1"/>
          </p:cNvSpPr>
          <p:nvPr/>
        </p:nvSpPr>
        <p:spPr bwMode="auto">
          <a:xfrm>
            <a:off x="5638800" y="3962400"/>
            <a:ext cx="2057400" cy="0"/>
          </a:xfrm>
          <a:prstGeom prst="line">
            <a:avLst/>
          </a:prstGeom>
          <a:noFill/>
          <a:ln w="9525">
            <a:solidFill>
              <a:schemeClr val="tx1"/>
            </a:solidFill>
            <a:round/>
            <a:headEnd/>
            <a:tailEnd/>
          </a:ln>
          <a:effectLst/>
        </p:spPr>
        <p:txBody>
          <a:bodyPr/>
          <a:lstStyle/>
          <a:p>
            <a:endParaRPr lang="en-US"/>
          </a:p>
        </p:txBody>
      </p:sp>
      <p:sp>
        <p:nvSpPr>
          <p:cNvPr id="29706" name="Line 14"/>
          <p:cNvSpPr>
            <a:spLocks noChangeShapeType="1"/>
          </p:cNvSpPr>
          <p:nvPr/>
        </p:nvSpPr>
        <p:spPr bwMode="auto">
          <a:xfrm>
            <a:off x="2590800" y="1828800"/>
            <a:ext cx="0" cy="2667000"/>
          </a:xfrm>
          <a:prstGeom prst="line">
            <a:avLst/>
          </a:prstGeom>
          <a:noFill/>
          <a:ln w="9525">
            <a:solidFill>
              <a:schemeClr val="tx1"/>
            </a:solidFill>
            <a:round/>
            <a:headEnd/>
            <a:tailEnd/>
          </a:ln>
          <a:effectLst/>
        </p:spPr>
        <p:txBody>
          <a:bodyPr/>
          <a:lstStyle/>
          <a:p>
            <a:endParaRPr lang="en-US"/>
          </a:p>
        </p:txBody>
      </p:sp>
      <p:sp>
        <p:nvSpPr>
          <p:cNvPr id="29707" name="Line 15"/>
          <p:cNvSpPr>
            <a:spLocks noChangeShapeType="1"/>
          </p:cNvSpPr>
          <p:nvPr/>
        </p:nvSpPr>
        <p:spPr bwMode="auto">
          <a:xfrm>
            <a:off x="6553200" y="1828800"/>
            <a:ext cx="0" cy="2590800"/>
          </a:xfrm>
          <a:prstGeom prst="line">
            <a:avLst/>
          </a:prstGeom>
          <a:noFill/>
          <a:ln w="9525">
            <a:solidFill>
              <a:schemeClr val="tx1"/>
            </a:solidFill>
            <a:round/>
            <a:headEnd/>
            <a:tailEnd/>
          </a:ln>
          <a:effectLst/>
        </p:spPr>
        <p:txBody>
          <a:bodyPr/>
          <a:lstStyle/>
          <a:p>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838200" y="184943"/>
            <a:ext cx="8305800" cy="5878513"/>
          </a:xfrm>
          <a:prstGeom prst="rect">
            <a:avLst/>
          </a:prstGeom>
          <a:noFill/>
          <a:ln w="9525">
            <a:noFill/>
            <a:miter lim="800000"/>
            <a:headEnd/>
            <a:tailEnd/>
          </a:ln>
          <a:effectLst/>
        </p:spPr>
        <p:txBody>
          <a:bodyPr>
            <a:spAutoFit/>
          </a:bodyPr>
          <a:lstStyle/>
          <a:p>
            <a:pPr algn="ctr">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2000" b="1" u="sng" dirty="0">
                <a:cs typeface="Arial" pitchFamily="34" charset="0"/>
              </a:rPr>
              <a:t>Example - Figure 1</a:t>
            </a:r>
            <a:endParaRPr lang="en-US" sz="2000" b="1" dirty="0">
              <a:cs typeface="Arial" pitchFamily="34" charset="0"/>
            </a:endParaRPr>
          </a:p>
          <a:p>
            <a:pPr algn="ct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2000" b="1" u="sng" dirty="0">
                <a:cs typeface="Arial" pitchFamily="34" charset="0"/>
              </a:rPr>
              <a:t>Prevalence and Incidence of Disease X</a:t>
            </a:r>
            <a:endParaRPr lang="en-US" sz="2000" b="1" dirty="0">
              <a:cs typeface="Arial" pitchFamily="34" charset="0"/>
            </a:endParaRPr>
          </a:p>
          <a:p>
            <a:pPr algn="ct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20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r>
              <a:rPr lang="en-US" sz="2000" dirty="0">
                <a:cs typeface="Arial" pitchFamily="34" charset="0"/>
              </a:rPr>
              <a:t>July 1                      								August 1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20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sz="1200" dirty="0">
              <a:cs typeface="Arial" pitchFamily="34" charset="0"/>
            </a:endParaRP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sz="1200" dirty="0">
                <a:cs typeface="Arial" pitchFamily="34" charset="0"/>
              </a:rPr>
              <a:t>				</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b="1" dirty="0">
                <a:cs typeface="Arial" pitchFamily="34" charset="0"/>
              </a:rPr>
              <a:t>Community Population 100</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endParaRPr lang="en-US" b="1" dirty="0"/>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b="1" dirty="0"/>
              <a:t>Point prevalence July 1 = 3/100 = 3%</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b="1" dirty="0"/>
              <a:t>Point prevalence August 1 = 4/100 = 4%</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b="1" dirty="0"/>
              <a:t>Period prevalence for July = 7/100 = 7%</a:t>
            </a:r>
          </a:p>
          <a:p>
            <a:pPr eaLnBrk="0" hangingPunct="0">
              <a:tabLst>
                <a:tab pos="0" algn="l"/>
                <a:tab pos="228600" algn="l"/>
                <a:tab pos="457200" algn="l"/>
                <a:tab pos="685800" algn="l"/>
                <a:tab pos="914400" algn="l"/>
                <a:tab pos="1143000" algn="l"/>
                <a:tab pos="1371600" algn="l"/>
                <a:tab pos="1600200" algn="l"/>
                <a:tab pos="1828800" algn="l"/>
                <a:tab pos="2057400" algn="l"/>
                <a:tab pos="2286000" algn="l"/>
                <a:tab pos="2514600" algn="l"/>
                <a:tab pos="2743200" algn="l"/>
                <a:tab pos="2971800" algn="l"/>
                <a:tab pos="3200400" algn="l"/>
                <a:tab pos="3429000" algn="l"/>
                <a:tab pos="3657600" algn="l"/>
                <a:tab pos="3886200" algn="l"/>
                <a:tab pos="4114800" algn="l"/>
                <a:tab pos="4343400" algn="l"/>
                <a:tab pos="4572000" algn="l"/>
                <a:tab pos="4800600" algn="l"/>
                <a:tab pos="5029200" algn="l"/>
                <a:tab pos="5257800" algn="l"/>
                <a:tab pos="5486400" algn="l"/>
                <a:tab pos="5715000" algn="l"/>
                <a:tab pos="5943600" algn="l"/>
              </a:tabLst>
            </a:pPr>
            <a:r>
              <a:rPr lang="en-US" b="1" dirty="0"/>
              <a:t>Cumulative incidence = 4/100=4 cases per 100persons per month</a:t>
            </a:r>
          </a:p>
        </p:txBody>
      </p:sp>
      <p:sp>
        <p:nvSpPr>
          <p:cNvPr id="30723" name="Line 3"/>
          <p:cNvSpPr>
            <a:spLocks noChangeShapeType="1"/>
          </p:cNvSpPr>
          <p:nvPr/>
        </p:nvSpPr>
        <p:spPr bwMode="auto">
          <a:xfrm>
            <a:off x="2133600" y="1905000"/>
            <a:ext cx="2362200" cy="0"/>
          </a:xfrm>
          <a:prstGeom prst="line">
            <a:avLst/>
          </a:prstGeom>
          <a:noFill/>
          <a:ln w="9525">
            <a:solidFill>
              <a:schemeClr val="tx1"/>
            </a:solidFill>
            <a:round/>
            <a:headEnd/>
            <a:tailEnd/>
          </a:ln>
          <a:effectLst/>
        </p:spPr>
        <p:txBody>
          <a:bodyPr/>
          <a:lstStyle/>
          <a:p>
            <a:endParaRPr lang="en-US"/>
          </a:p>
        </p:txBody>
      </p:sp>
      <p:sp>
        <p:nvSpPr>
          <p:cNvPr id="30724" name="Line 4"/>
          <p:cNvSpPr>
            <a:spLocks noChangeShapeType="1"/>
          </p:cNvSpPr>
          <p:nvPr/>
        </p:nvSpPr>
        <p:spPr bwMode="auto">
          <a:xfrm>
            <a:off x="2743200" y="2133600"/>
            <a:ext cx="3886200" cy="0"/>
          </a:xfrm>
          <a:prstGeom prst="line">
            <a:avLst/>
          </a:prstGeom>
          <a:noFill/>
          <a:ln w="9525">
            <a:solidFill>
              <a:schemeClr val="tx1"/>
            </a:solidFill>
            <a:round/>
            <a:headEnd/>
            <a:tailEnd/>
          </a:ln>
          <a:effectLst/>
        </p:spPr>
        <p:txBody>
          <a:bodyPr/>
          <a:lstStyle/>
          <a:p>
            <a:endParaRPr lang="en-US"/>
          </a:p>
        </p:txBody>
      </p:sp>
      <p:sp>
        <p:nvSpPr>
          <p:cNvPr id="30725" name="Line 5"/>
          <p:cNvSpPr>
            <a:spLocks noChangeShapeType="1"/>
          </p:cNvSpPr>
          <p:nvPr/>
        </p:nvSpPr>
        <p:spPr bwMode="auto">
          <a:xfrm>
            <a:off x="3733800" y="2590800"/>
            <a:ext cx="3581400" cy="0"/>
          </a:xfrm>
          <a:prstGeom prst="line">
            <a:avLst/>
          </a:prstGeom>
          <a:noFill/>
          <a:ln w="9525">
            <a:solidFill>
              <a:schemeClr val="tx1"/>
            </a:solidFill>
            <a:round/>
            <a:headEnd/>
            <a:tailEnd/>
          </a:ln>
          <a:effectLst/>
        </p:spPr>
        <p:txBody>
          <a:bodyPr/>
          <a:lstStyle/>
          <a:p>
            <a:endParaRPr lang="en-US"/>
          </a:p>
        </p:txBody>
      </p:sp>
      <p:sp>
        <p:nvSpPr>
          <p:cNvPr id="30726" name="Line 6"/>
          <p:cNvSpPr>
            <a:spLocks noChangeShapeType="1"/>
          </p:cNvSpPr>
          <p:nvPr/>
        </p:nvSpPr>
        <p:spPr bwMode="auto">
          <a:xfrm flipV="1">
            <a:off x="4724400" y="2971800"/>
            <a:ext cx="2133600" cy="0"/>
          </a:xfrm>
          <a:prstGeom prst="line">
            <a:avLst/>
          </a:prstGeom>
          <a:noFill/>
          <a:ln w="9525">
            <a:solidFill>
              <a:schemeClr val="tx1"/>
            </a:solidFill>
            <a:round/>
            <a:headEnd/>
            <a:tailEnd/>
          </a:ln>
          <a:effectLst/>
        </p:spPr>
        <p:txBody>
          <a:bodyPr/>
          <a:lstStyle/>
          <a:p>
            <a:endParaRPr lang="en-US"/>
          </a:p>
        </p:txBody>
      </p:sp>
      <p:sp>
        <p:nvSpPr>
          <p:cNvPr id="30727" name="Line 7"/>
          <p:cNvSpPr>
            <a:spLocks noChangeShapeType="1"/>
          </p:cNvSpPr>
          <p:nvPr/>
        </p:nvSpPr>
        <p:spPr bwMode="auto">
          <a:xfrm>
            <a:off x="2514600" y="3352800"/>
            <a:ext cx="1905000" cy="0"/>
          </a:xfrm>
          <a:prstGeom prst="line">
            <a:avLst/>
          </a:prstGeom>
          <a:noFill/>
          <a:ln w="9525">
            <a:solidFill>
              <a:schemeClr val="tx1"/>
            </a:solidFill>
            <a:round/>
            <a:headEnd/>
            <a:tailEnd/>
          </a:ln>
          <a:effectLst/>
        </p:spPr>
        <p:txBody>
          <a:bodyPr/>
          <a:lstStyle/>
          <a:p>
            <a:endParaRPr lang="en-US"/>
          </a:p>
        </p:txBody>
      </p:sp>
      <p:sp>
        <p:nvSpPr>
          <p:cNvPr id="30728" name="Line 8"/>
          <p:cNvSpPr>
            <a:spLocks noChangeShapeType="1"/>
          </p:cNvSpPr>
          <p:nvPr/>
        </p:nvSpPr>
        <p:spPr bwMode="auto">
          <a:xfrm>
            <a:off x="1905000" y="3657600"/>
            <a:ext cx="1371600" cy="0"/>
          </a:xfrm>
          <a:prstGeom prst="line">
            <a:avLst/>
          </a:prstGeom>
          <a:noFill/>
          <a:ln w="9525">
            <a:solidFill>
              <a:schemeClr val="tx1"/>
            </a:solidFill>
            <a:round/>
            <a:headEnd/>
            <a:tailEnd/>
          </a:ln>
          <a:effectLst/>
        </p:spPr>
        <p:txBody>
          <a:bodyPr/>
          <a:lstStyle/>
          <a:p>
            <a:endParaRPr lang="en-US"/>
          </a:p>
        </p:txBody>
      </p:sp>
      <p:sp>
        <p:nvSpPr>
          <p:cNvPr id="30729" name="Line 9"/>
          <p:cNvSpPr>
            <a:spLocks noChangeShapeType="1"/>
          </p:cNvSpPr>
          <p:nvPr/>
        </p:nvSpPr>
        <p:spPr bwMode="auto">
          <a:xfrm>
            <a:off x="5638800" y="3962400"/>
            <a:ext cx="2057400" cy="0"/>
          </a:xfrm>
          <a:prstGeom prst="line">
            <a:avLst/>
          </a:prstGeom>
          <a:noFill/>
          <a:ln w="9525">
            <a:solidFill>
              <a:schemeClr val="tx1"/>
            </a:solidFill>
            <a:round/>
            <a:headEnd/>
            <a:tailEnd/>
          </a:ln>
          <a:effectLst/>
        </p:spPr>
        <p:txBody>
          <a:bodyPr/>
          <a:lstStyle/>
          <a:p>
            <a:endParaRPr lang="en-US"/>
          </a:p>
        </p:txBody>
      </p:sp>
      <p:sp>
        <p:nvSpPr>
          <p:cNvPr id="30730" name="Line 10"/>
          <p:cNvSpPr>
            <a:spLocks noChangeShapeType="1"/>
          </p:cNvSpPr>
          <p:nvPr/>
        </p:nvSpPr>
        <p:spPr bwMode="auto">
          <a:xfrm>
            <a:off x="2590800" y="1828800"/>
            <a:ext cx="0" cy="2667000"/>
          </a:xfrm>
          <a:prstGeom prst="line">
            <a:avLst/>
          </a:prstGeom>
          <a:noFill/>
          <a:ln w="9525">
            <a:solidFill>
              <a:schemeClr val="tx1"/>
            </a:solidFill>
            <a:round/>
            <a:headEnd/>
            <a:tailEnd/>
          </a:ln>
          <a:effectLst/>
        </p:spPr>
        <p:txBody>
          <a:bodyPr/>
          <a:lstStyle/>
          <a:p>
            <a:endParaRPr lang="en-US"/>
          </a:p>
        </p:txBody>
      </p:sp>
      <p:sp>
        <p:nvSpPr>
          <p:cNvPr id="30731" name="Line 11"/>
          <p:cNvSpPr>
            <a:spLocks noChangeShapeType="1"/>
          </p:cNvSpPr>
          <p:nvPr/>
        </p:nvSpPr>
        <p:spPr bwMode="auto">
          <a:xfrm>
            <a:off x="6553200" y="1828800"/>
            <a:ext cx="0" cy="2590800"/>
          </a:xfrm>
          <a:prstGeom prst="line">
            <a:avLst/>
          </a:prstGeom>
          <a:noFill/>
          <a:ln w="9525">
            <a:solidFill>
              <a:schemeClr val="tx1"/>
            </a:solidFill>
            <a:round/>
            <a:headEnd/>
            <a:tailEnd/>
          </a:ln>
          <a:effectLst/>
        </p:spPr>
        <p:txBody>
          <a:bodyPr/>
          <a:lstStyle/>
          <a:p>
            <a:endParaRPr lang="en-US"/>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28650" y="365126"/>
            <a:ext cx="7886700" cy="942975"/>
          </a:xfrm>
        </p:spPr>
        <p:txBody>
          <a:bodyPr/>
          <a:lstStyle/>
          <a:p>
            <a:pPr algn="ctr" eaLnBrk="1" hangingPunct="1"/>
            <a:r>
              <a:rPr lang="fr-CH" dirty="0"/>
              <a:t>  </a:t>
            </a:r>
            <a:r>
              <a:rPr lang="fr-CH" b="1" dirty="0">
                <a:solidFill>
                  <a:schemeClr val="accent2"/>
                </a:solidFill>
              </a:rPr>
              <a:t>Incidence Density </a:t>
            </a:r>
            <a:endParaRPr lang="fr-FR" b="1" dirty="0">
              <a:solidFill>
                <a:schemeClr val="accent2"/>
              </a:solidFill>
            </a:endParaRPr>
          </a:p>
        </p:txBody>
      </p:sp>
      <p:sp>
        <p:nvSpPr>
          <p:cNvPr id="31747" name="Line 3"/>
          <p:cNvSpPr>
            <a:spLocks noChangeShapeType="1"/>
          </p:cNvSpPr>
          <p:nvPr/>
        </p:nvSpPr>
        <p:spPr bwMode="auto">
          <a:xfrm>
            <a:off x="685800" y="3124200"/>
            <a:ext cx="7924800" cy="0"/>
          </a:xfrm>
          <a:prstGeom prst="line">
            <a:avLst/>
          </a:prstGeom>
          <a:noFill/>
          <a:ln w="50800">
            <a:solidFill>
              <a:schemeClr val="bg1"/>
            </a:solidFill>
            <a:round/>
            <a:headEnd type="none" w="sm" len="sm"/>
            <a:tailEnd type="none" w="sm" len="sm"/>
          </a:ln>
          <a:effectLst/>
        </p:spPr>
        <p:txBody>
          <a:bodyPr/>
          <a:lstStyle/>
          <a:p>
            <a:endParaRPr lang="en-US"/>
          </a:p>
        </p:txBody>
      </p:sp>
      <p:sp>
        <p:nvSpPr>
          <p:cNvPr id="31748" name="Rectangle 4"/>
          <p:cNvSpPr>
            <a:spLocks noChangeArrowheads="1"/>
          </p:cNvSpPr>
          <p:nvPr/>
        </p:nvSpPr>
        <p:spPr bwMode="auto">
          <a:xfrm>
            <a:off x="701040" y="1308101"/>
            <a:ext cx="7772400" cy="1816100"/>
          </a:xfrm>
          <a:prstGeom prst="rect">
            <a:avLst/>
          </a:prstGeom>
          <a:noFill/>
          <a:ln w="9525">
            <a:noFill/>
            <a:miter lim="800000"/>
            <a:headEnd/>
            <a:tailEnd/>
          </a:ln>
          <a:effectLst/>
        </p:spPr>
        <p:txBody>
          <a:bodyPr lIns="92075" tIns="46038" rIns="92075" bIns="46038">
            <a:spAutoFit/>
          </a:bodyPr>
          <a:lstStyle/>
          <a:p>
            <a:pPr marL="384175" indent="-382588" algn="ctr" eaLnBrk="0" hangingPunct="0">
              <a:tabLst>
                <a:tab pos="6099175" algn="r"/>
              </a:tabLst>
            </a:pPr>
            <a:r>
              <a:rPr lang="en-GB" sz="2400" b="1" dirty="0"/>
              <a:t>Number of </a:t>
            </a:r>
            <a:r>
              <a:rPr lang="fr-CH" sz="2400" b="1" dirty="0">
                <a:solidFill>
                  <a:srgbClr val="FF0000"/>
                </a:solidFill>
              </a:rPr>
              <a:t>NEW</a:t>
            </a:r>
            <a:r>
              <a:rPr lang="fr-CH" sz="2400" b="1" dirty="0"/>
              <a:t> </a:t>
            </a:r>
            <a:r>
              <a:rPr lang="en-GB" sz="2400" b="1" dirty="0"/>
              <a:t>cases of disease </a:t>
            </a:r>
            <a:r>
              <a:rPr lang="fr-CH" sz="2400" b="1" dirty="0"/>
              <a:t>during a period</a:t>
            </a:r>
            <a:r>
              <a:rPr lang="en-GB" sz="3200" b="1" dirty="0"/>
              <a:t>       </a:t>
            </a:r>
          </a:p>
          <a:p>
            <a:pPr marL="384175" indent="-382588" algn="ctr" eaLnBrk="0" hangingPunct="0">
              <a:tabLst>
                <a:tab pos="6099175" algn="r"/>
              </a:tabLst>
            </a:pPr>
            <a:endParaRPr lang="en-GB" sz="3200" b="1" dirty="0"/>
          </a:p>
          <a:p>
            <a:pPr marL="384175" indent="-382588" algn="ctr" eaLnBrk="0" hangingPunct="0">
              <a:tabLst>
                <a:tab pos="6099175" algn="r"/>
              </a:tabLst>
            </a:pPr>
            <a:r>
              <a:rPr lang="fr-CH" sz="2400" b="1" dirty="0"/>
              <a:t>Total </a:t>
            </a:r>
            <a:r>
              <a:rPr lang="fr-CH" sz="2400" b="1" dirty="0" err="1"/>
              <a:t>person</a:t>
            </a:r>
            <a:r>
              <a:rPr lang="fr-CH" sz="2400" b="1" dirty="0"/>
              <a:t>-time of observation</a:t>
            </a:r>
          </a:p>
          <a:p>
            <a:pPr marL="384175" indent="-382588" algn="ctr" eaLnBrk="0" hangingPunct="0">
              <a:tabLst>
                <a:tab pos="6099175" algn="r"/>
              </a:tabLst>
            </a:pPr>
            <a:endParaRPr lang="fr-CH" sz="2400" b="1" dirty="0">
              <a:solidFill>
                <a:schemeClr val="accent2"/>
              </a:solidFill>
            </a:endParaRPr>
          </a:p>
        </p:txBody>
      </p:sp>
      <p:sp>
        <p:nvSpPr>
          <p:cNvPr id="31749" name="Line 5"/>
          <p:cNvSpPr>
            <a:spLocks noChangeShapeType="1"/>
          </p:cNvSpPr>
          <p:nvPr/>
        </p:nvSpPr>
        <p:spPr bwMode="auto">
          <a:xfrm>
            <a:off x="1234335" y="2133600"/>
            <a:ext cx="6705600" cy="0"/>
          </a:xfrm>
          <a:prstGeom prst="line">
            <a:avLst/>
          </a:prstGeom>
          <a:noFill/>
          <a:ln w="50800">
            <a:solidFill>
              <a:srgbClr val="FF0000"/>
            </a:solidFill>
            <a:round/>
            <a:headEnd/>
            <a:tailEnd/>
          </a:ln>
          <a:effectLst/>
        </p:spPr>
        <p:txBody>
          <a:bodyPr/>
          <a:lstStyle/>
          <a:p>
            <a:endParaRPr lang="en-US"/>
          </a:p>
        </p:txBody>
      </p:sp>
      <p:sp>
        <p:nvSpPr>
          <p:cNvPr id="122886" name="Text Box 6"/>
          <p:cNvSpPr txBox="1">
            <a:spLocks noChangeArrowheads="1"/>
          </p:cNvSpPr>
          <p:nvPr/>
        </p:nvSpPr>
        <p:spPr bwMode="auto">
          <a:xfrm>
            <a:off x="929535" y="2998469"/>
            <a:ext cx="7315200" cy="3046413"/>
          </a:xfrm>
          <a:prstGeom prst="rect">
            <a:avLst/>
          </a:prstGeom>
          <a:noFill/>
          <a:ln w="12700">
            <a:noFill/>
            <a:miter lim="800000"/>
            <a:headEnd type="none" w="sm" len="sm"/>
            <a:tailEnd type="none" w="sm" len="sm"/>
          </a:ln>
          <a:effectLst/>
        </p:spPr>
        <p:txBody>
          <a:bodyPr>
            <a:spAutoFit/>
          </a:bodyPr>
          <a:lstStyle/>
          <a:p>
            <a:pPr eaLnBrk="0" hangingPunct="0"/>
            <a:r>
              <a:rPr lang="fr-CH" sz="2400" b="1" dirty="0">
                <a:solidFill>
                  <a:srgbClr val="FF0000"/>
                </a:solidFill>
              </a:rPr>
              <a:t>Rate</a:t>
            </a:r>
          </a:p>
          <a:p>
            <a:pPr eaLnBrk="0" hangingPunct="0"/>
            <a:endParaRPr lang="fr-CH" sz="2400" b="1" dirty="0"/>
          </a:p>
          <a:p>
            <a:pPr eaLnBrk="0" hangingPunct="0"/>
            <a:r>
              <a:rPr lang="fr-CH" sz="2400" b="1" dirty="0"/>
              <a:t>Instantaneous concept (like speed)</a:t>
            </a:r>
          </a:p>
          <a:p>
            <a:pPr eaLnBrk="0" hangingPunct="0">
              <a:buFontTx/>
              <a:buChar char="•"/>
            </a:pPr>
            <a:endParaRPr lang="fr-CH" sz="2400" b="1" dirty="0"/>
          </a:p>
          <a:p>
            <a:r>
              <a:rPr lang="en-GB" sz="2400" b="1" dirty="0">
                <a:solidFill>
                  <a:srgbClr val="FF0000"/>
                </a:solidFill>
              </a:rPr>
              <a:t>Denominator:</a:t>
            </a:r>
          </a:p>
          <a:p>
            <a:r>
              <a:rPr lang="en-GB" sz="2400" b="1" dirty="0">
                <a:solidFill>
                  <a:schemeClr val="tx2"/>
                </a:solidFill>
              </a:rPr>
              <a:t>	-  is a measure of time </a:t>
            </a:r>
          </a:p>
          <a:p>
            <a:r>
              <a:rPr lang="en-GB" sz="2400" b="1" dirty="0">
                <a:solidFill>
                  <a:schemeClr val="tx2"/>
                </a:solidFill>
              </a:rPr>
              <a:t>	-  the sum of each individual’s time at risk and free from disease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28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6" grpId="0" autoUpdateAnimBg="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654175" y="609600"/>
            <a:ext cx="7489825" cy="5305415"/>
            <a:chOff x="720" y="623"/>
            <a:chExt cx="3952" cy="2729"/>
          </a:xfrm>
        </p:grpSpPr>
        <p:sp>
          <p:nvSpPr>
            <p:cNvPr id="32771" name="Rectangle 3"/>
            <p:cNvSpPr>
              <a:spLocks noChangeArrowheads="1"/>
            </p:cNvSpPr>
            <p:nvPr/>
          </p:nvSpPr>
          <p:spPr bwMode="auto">
            <a:xfrm>
              <a:off x="948" y="623"/>
              <a:ext cx="3700" cy="427"/>
            </a:xfrm>
            <a:prstGeom prst="rect">
              <a:avLst/>
            </a:prstGeom>
            <a:noFill/>
            <a:ln w="9525">
              <a:noFill/>
              <a:miter lim="800000"/>
              <a:headEnd/>
              <a:tailEnd/>
            </a:ln>
          </p:spPr>
          <p:txBody>
            <a:bodyPr lIns="0" tIns="0" rIns="0" bIns="0">
              <a:spAutoFit/>
            </a:bodyPr>
            <a:lstStyle/>
            <a:p>
              <a:pPr eaLnBrk="0" hangingPunct="0"/>
              <a:r>
                <a:rPr lang="en-GB" altLang="ja-JP" sz="4400" b="1">
                  <a:solidFill>
                    <a:schemeClr val="accent2"/>
                  </a:solidFill>
                  <a:ea typeface="ＭＳ Ｐゴシック" pitchFamily="50" charset="-128"/>
                </a:rPr>
                <a:t>Incidence (density) rate</a:t>
              </a:r>
              <a:endParaRPr lang="en-GB" altLang="ja-JP" sz="4400">
                <a:solidFill>
                  <a:schemeClr val="accent2"/>
                </a:solidFill>
                <a:ea typeface="ＭＳ Ｐゴシック" pitchFamily="50" charset="-128"/>
              </a:endParaRPr>
            </a:p>
          </p:txBody>
        </p:sp>
        <p:sp>
          <p:nvSpPr>
            <p:cNvPr id="32772" name="Rectangle 4"/>
            <p:cNvSpPr>
              <a:spLocks noChangeArrowheads="1"/>
            </p:cNvSpPr>
            <p:nvPr/>
          </p:nvSpPr>
          <p:spPr bwMode="auto">
            <a:xfrm>
              <a:off x="720" y="1210"/>
              <a:ext cx="3396" cy="271"/>
            </a:xfrm>
            <a:prstGeom prst="rect">
              <a:avLst/>
            </a:prstGeom>
            <a:noFill/>
            <a:ln w="9525">
              <a:noFill/>
              <a:miter lim="800000"/>
              <a:headEnd/>
              <a:tailEnd/>
            </a:ln>
          </p:spPr>
          <p:txBody>
            <a:bodyPr wrap="none" lIns="0" tIns="0" rIns="0" bIns="0">
              <a:spAutoFit/>
            </a:bodyPr>
            <a:lstStyle/>
            <a:p>
              <a:pPr eaLnBrk="0" hangingPunct="0"/>
              <a:r>
                <a:rPr lang="en-GB" altLang="ja-JP" sz="2800" b="1" dirty="0">
                  <a:solidFill>
                    <a:srgbClr val="000080"/>
                  </a:solidFill>
                  <a:ea typeface="ＭＳ Ｐゴシック" pitchFamily="50" charset="-128"/>
                </a:rPr>
                <a:t>Incidence rate must take into account</a:t>
              </a:r>
              <a:endParaRPr lang="en-GB" altLang="ja-JP" sz="2800" dirty="0">
                <a:ea typeface="ＭＳ Ｐゴシック" pitchFamily="50" charset="-128"/>
              </a:endParaRPr>
            </a:p>
          </p:txBody>
        </p:sp>
        <p:sp>
          <p:nvSpPr>
            <p:cNvPr id="32773" name="Rectangle 5"/>
            <p:cNvSpPr>
              <a:spLocks noChangeArrowheads="1"/>
            </p:cNvSpPr>
            <p:nvPr/>
          </p:nvSpPr>
          <p:spPr bwMode="auto">
            <a:xfrm>
              <a:off x="948" y="1759"/>
              <a:ext cx="3724" cy="271"/>
            </a:xfrm>
            <a:prstGeom prst="rect">
              <a:avLst/>
            </a:prstGeom>
            <a:noFill/>
            <a:ln w="9525">
              <a:noFill/>
              <a:miter lim="800000"/>
              <a:headEnd/>
              <a:tailEnd/>
            </a:ln>
          </p:spPr>
          <p:txBody>
            <a:bodyPr lIns="0" tIns="0" rIns="0" bIns="0">
              <a:spAutoFit/>
            </a:bodyPr>
            <a:lstStyle/>
            <a:p>
              <a:pPr eaLnBrk="0" hangingPunct="0"/>
              <a:r>
                <a:rPr lang="en-GB" altLang="ja-JP" sz="2800" b="1">
                  <a:solidFill>
                    <a:srgbClr val="FF3300"/>
                  </a:solidFill>
                  <a:ea typeface="ＭＳ Ｐゴシック" pitchFamily="50" charset="-128"/>
                </a:rPr>
                <a:t>number of individuals</a:t>
              </a:r>
              <a:r>
                <a:rPr lang="en-GB" altLang="ja-JP" sz="2800" b="1">
                  <a:solidFill>
                    <a:srgbClr val="000080"/>
                  </a:solidFill>
                  <a:ea typeface="ＭＳ Ｐゴシック" pitchFamily="50" charset="-128"/>
                </a:rPr>
                <a:t> who become ill </a:t>
              </a:r>
              <a:endParaRPr lang="en-GB" altLang="ja-JP" sz="2800">
                <a:ea typeface="ＭＳ Ｐゴシック" pitchFamily="50" charset="-128"/>
              </a:endParaRPr>
            </a:p>
          </p:txBody>
        </p:sp>
        <p:sp>
          <p:nvSpPr>
            <p:cNvPr id="32774" name="Rectangle 6"/>
            <p:cNvSpPr>
              <a:spLocks noChangeArrowheads="1"/>
            </p:cNvSpPr>
            <p:nvPr/>
          </p:nvSpPr>
          <p:spPr bwMode="auto">
            <a:xfrm>
              <a:off x="1238" y="2033"/>
              <a:ext cx="1401" cy="271"/>
            </a:xfrm>
            <a:prstGeom prst="rect">
              <a:avLst/>
            </a:prstGeom>
            <a:noFill/>
            <a:ln w="9525">
              <a:noFill/>
              <a:miter lim="800000"/>
              <a:headEnd/>
              <a:tailEnd/>
            </a:ln>
          </p:spPr>
          <p:txBody>
            <a:bodyPr wrap="none" lIns="0" tIns="0" rIns="0" bIns="0">
              <a:spAutoFit/>
            </a:bodyPr>
            <a:lstStyle/>
            <a:p>
              <a:pPr eaLnBrk="0" hangingPunct="0"/>
              <a:r>
                <a:rPr lang="en-GB" altLang="ja-JP" sz="2800" b="1">
                  <a:solidFill>
                    <a:srgbClr val="000080"/>
                  </a:solidFill>
                  <a:ea typeface="ＭＳ Ｐゴシック" pitchFamily="50" charset="-128"/>
                </a:rPr>
                <a:t>in a population </a:t>
              </a:r>
              <a:endParaRPr lang="en-GB" altLang="ja-JP" sz="2800">
                <a:ea typeface="ＭＳ Ｐゴシック" pitchFamily="50" charset="-128"/>
              </a:endParaRPr>
            </a:p>
          </p:txBody>
        </p:sp>
        <p:sp>
          <p:nvSpPr>
            <p:cNvPr id="32775" name="Rectangle 7"/>
            <p:cNvSpPr>
              <a:spLocks noChangeArrowheads="1"/>
            </p:cNvSpPr>
            <p:nvPr/>
          </p:nvSpPr>
          <p:spPr bwMode="auto">
            <a:xfrm>
              <a:off x="1238" y="2582"/>
              <a:ext cx="3342" cy="271"/>
            </a:xfrm>
            <a:prstGeom prst="rect">
              <a:avLst/>
            </a:prstGeom>
            <a:noFill/>
            <a:ln w="9525">
              <a:noFill/>
              <a:miter lim="800000"/>
              <a:headEnd/>
              <a:tailEnd/>
            </a:ln>
          </p:spPr>
          <p:txBody>
            <a:bodyPr wrap="none" lIns="0" tIns="0" rIns="0" bIns="0">
              <a:spAutoFit/>
            </a:bodyPr>
            <a:lstStyle/>
            <a:p>
              <a:pPr eaLnBrk="0" hangingPunct="0"/>
              <a:r>
                <a:rPr lang="en-GB" altLang="ja-JP" sz="2800" b="1">
                  <a:solidFill>
                    <a:srgbClr val="000080"/>
                  </a:solidFill>
                  <a:ea typeface="ＭＳ Ｐゴシック" pitchFamily="50" charset="-128"/>
                </a:rPr>
                <a:t>and the </a:t>
              </a:r>
              <a:r>
                <a:rPr lang="en-GB" altLang="ja-JP" sz="2800" b="1">
                  <a:solidFill>
                    <a:srgbClr val="FF3300"/>
                  </a:solidFill>
                  <a:ea typeface="ＭＳ Ｐゴシック" pitchFamily="50" charset="-128"/>
                </a:rPr>
                <a:t>time periods</a:t>
              </a:r>
              <a:r>
                <a:rPr lang="en-GB" altLang="ja-JP" sz="2800" b="1">
                  <a:solidFill>
                    <a:srgbClr val="000080"/>
                  </a:solidFill>
                  <a:ea typeface="ＭＳ Ｐゴシック" pitchFamily="50" charset="-128"/>
                </a:rPr>
                <a:t> experienced by </a:t>
              </a:r>
              <a:endParaRPr lang="en-GB" altLang="ja-JP" sz="2800">
                <a:ea typeface="ＭＳ Ｐゴシック" pitchFamily="50" charset="-128"/>
              </a:endParaRPr>
            </a:p>
          </p:txBody>
        </p:sp>
        <p:sp>
          <p:nvSpPr>
            <p:cNvPr id="32776" name="Rectangle 8"/>
            <p:cNvSpPr>
              <a:spLocks noChangeArrowheads="1"/>
            </p:cNvSpPr>
            <p:nvPr/>
          </p:nvSpPr>
          <p:spPr bwMode="auto">
            <a:xfrm>
              <a:off x="1238" y="2857"/>
              <a:ext cx="2487" cy="271"/>
            </a:xfrm>
            <a:prstGeom prst="rect">
              <a:avLst/>
            </a:prstGeom>
            <a:noFill/>
            <a:ln w="9525">
              <a:noFill/>
              <a:miter lim="800000"/>
              <a:headEnd/>
              <a:tailEnd/>
            </a:ln>
          </p:spPr>
          <p:txBody>
            <a:bodyPr wrap="none" lIns="0" tIns="0" rIns="0" bIns="0">
              <a:spAutoFit/>
            </a:bodyPr>
            <a:lstStyle/>
            <a:p>
              <a:pPr eaLnBrk="0" hangingPunct="0"/>
              <a:r>
                <a:rPr lang="en-GB" altLang="ja-JP" sz="2800" b="1">
                  <a:solidFill>
                    <a:srgbClr val="000080"/>
                  </a:solidFill>
                  <a:ea typeface="ＭＳ Ｐゴシック" pitchFamily="50" charset="-128"/>
                </a:rPr>
                <a:t>members of the population </a:t>
              </a:r>
              <a:endParaRPr lang="en-GB" altLang="ja-JP" sz="2800">
                <a:ea typeface="ＭＳ Ｐゴシック" pitchFamily="50" charset="-128"/>
              </a:endParaRPr>
            </a:p>
          </p:txBody>
        </p:sp>
        <p:sp>
          <p:nvSpPr>
            <p:cNvPr id="32777" name="Rectangle 9"/>
            <p:cNvSpPr>
              <a:spLocks noChangeArrowheads="1"/>
            </p:cNvSpPr>
            <p:nvPr/>
          </p:nvSpPr>
          <p:spPr bwMode="auto">
            <a:xfrm>
              <a:off x="1238" y="3130"/>
              <a:ext cx="2397" cy="222"/>
            </a:xfrm>
            <a:prstGeom prst="rect">
              <a:avLst/>
            </a:prstGeom>
            <a:noFill/>
            <a:ln w="9525">
              <a:noFill/>
              <a:miter lim="800000"/>
              <a:headEnd/>
              <a:tailEnd/>
            </a:ln>
          </p:spPr>
          <p:txBody>
            <a:bodyPr wrap="none" lIns="0" tIns="0" rIns="0" bIns="0">
              <a:spAutoFit/>
            </a:bodyPr>
            <a:lstStyle/>
            <a:p>
              <a:pPr eaLnBrk="0" hangingPunct="0"/>
              <a:r>
                <a:rPr lang="en-GB" altLang="ja-JP" sz="2800" b="1" dirty="0">
                  <a:solidFill>
                    <a:srgbClr val="000080"/>
                  </a:solidFill>
                  <a:ea typeface="ＭＳ Ｐゴシック" pitchFamily="50" charset="-128"/>
                </a:rPr>
                <a:t>during which the events occur.</a:t>
              </a:r>
              <a:endParaRPr lang="en-GB" altLang="ja-JP" sz="2800" dirty="0">
                <a:ea typeface="ＭＳ Ｐゴシック" pitchFamily="50" charset="-128"/>
              </a:endParaRPr>
            </a:p>
          </p:txBody>
        </p:sp>
      </p:gr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338138"/>
            <a:ext cx="7772400" cy="747712"/>
          </a:xfrm>
        </p:spPr>
        <p:txBody>
          <a:bodyPr>
            <a:normAutofit/>
          </a:bodyPr>
          <a:lstStyle/>
          <a:p>
            <a:pPr algn="ctr" eaLnBrk="1" hangingPunct="1"/>
            <a:r>
              <a:rPr lang="en-US" b="1" dirty="0"/>
              <a:t>Host, Agent, Environment</a:t>
            </a:r>
          </a:p>
        </p:txBody>
      </p:sp>
      <p:graphicFrame>
        <p:nvGraphicFramePr>
          <p:cNvPr id="26627" name="Object 3"/>
          <p:cNvGraphicFramePr>
            <a:graphicFrameLocks noGrp="1" noChangeAspect="1"/>
          </p:cNvGraphicFramePr>
          <p:nvPr>
            <p:ph type="tbl" idx="1"/>
            <p:extLst>
              <p:ext uri="{D42A27DB-BD31-4B8C-83A1-F6EECF244321}">
                <p14:modId xmlns:p14="http://schemas.microsoft.com/office/powerpoint/2010/main" val="3680085122"/>
              </p:ext>
            </p:extLst>
          </p:nvPr>
        </p:nvGraphicFramePr>
        <p:xfrm>
          <a:off x="1225550" y="990600"/>
          <a:ext cx="7685088" cy="5421313"/>
        </p:xfrm>
        <a:graphic>
          <a:graphicData uri="http://schemas.openxmlformats.org/presentationml/2006/ole">
            <mc:AlternateContent xmlns:mc="http://schemas.openxmlformats.org/markup-compatibility/2006">
              <mc:Choice xmlns:v="urn:schemas-microsoft-com:vml" Requires="v">
                <p:oleObj spid="_x0000_s1091" name="Document" r:id="rId3" imgW="7825406" imgH="5519714" progId="Word.Document.8">
                  <p:embed/>
                </p:oleObj>
              </mc:Choice>
              <mc:Fallback>
                <p:oleObj name="Document" r:id="rId3" imgW="7825406" imgH="5519714" progId="Word.Document.8">
                  <p:embed/>
                  <p:pic>
                    <p:nvPicPr>
                      <p:cNvPr id="0" name="Object 3"/>
                      <p:cNvPicPr>
                        <a:picLocks noChangeAspect="1" noChangeArrowheads="1"/>
                      </p:cNvPicPr>
                      <p:nvPr/>
                    </p:nvPicPr>
                    <p:blipFill>
                      <a:blip r:embed="rId4"/>
                      <a:srcRect/>
                      <a:stretch>
                        <a:fillRect/>
                      </a:stretch>
                    </p:blipFill>
                    <p:spPr bwMode="auto">
                      <a:xfrm>
                        <a:off x="1225550" y="990600"/>
                        <a:ext cx="7685088" cy="542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72200"/>
            <a:ext cx="9113729" cy="606464"/>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0"/>
          <p:cNvGrpSpPr>
            <a:grpSpLocks/>
          </p:cNvGrpSpPr>
          <p:nvPr/>
        </p:nvGrpSpPr>
        <p:grpSpPr bwMode="auto">
          <a:xfrm>
            <a:off x="1033463" y="665163"/>
            <a:ext cx="7307262" cy="5194300"/>
            <a:chOff x="7" y="419"/>
            <a:chExt cx="4603" cy="2691"/>
          </a:xfrm>
        </p:grpSpPr>
        <p:sp>
          <p:nvSpPr>
            <p:cNvPr id="33795" name="Rectangle 2051"/>
            <p:cNvSpPr>
              <a:spLocks noChangeArrowheads="1"/>
            </p:cNvSpPr>
            <p:nvPr/>
          </p:nvSpPr>
          <p:spPr bwMode="auto">
            <a:xfrm>
              <a:off x="1602" y="419"/>
              <a:ext cx="2055" cy="351"/>
            </a:xfrm>
            <a:prstGeom prst="rect">
              <a:avLst/>
            </a:prstGeom>
            <a:noFill/>
            <a:ln w="9525">
              <a:noFill/>
              <a:miter lim="800000"/>
              <a:headEnd/>
              <a:tailEnd/>
            </a:ln>
          </p:spPr>
          <p:txBody>
            <a:bodyPr wrap="none" lIns="0" tIns="0" rIns="0" bIns="0">
              <a:spAutoFit/>
            </a:bodyPr>
            <a:lstStyle/>
            <a:p>
              <a:pPr eaLnBrk="0" hangingPunct="0"/>
              <a:r>
                <a:rPr lang="en-GB" altLang="ja-JP" sz="4400" b="1">
                  <a:solidFill>
                    <a:schemeClr val="accent2"/>
                  </a:solidFill>
                  <a:ea typeface="ＭＳ Ｐゴシック" pitchFamily="50" charset="-128"/>
                </a:rPr>
                <a:t>Person-time</a:t>
              </a:r>
              <a:endParaRPr lang="en-GB" altLang="ja-JP" sz="4400" b="1">
                <a:ea typeface="ＭＳ Ｐゴシック" pitchFamily="50" charset="-128"/>
              </a:endParaRPr>
            </a:p>
          </p:txBody>
        </p:sp>
        <p:sp>
          <p:nvSpPr>
            <p:cNvPr id="33796" name="Rectangle 2052"/>
            <p:cNvSpPr>
              <a:spLocks noChangeArrowheads="1"/>
            </p:cNvSpPr>
            <p:nvPr/>
          </p:nvSpPr>
          <p:spPr bwMode="auto">
            <a:xfrm>
              <a:off x="7" y="776"/>
              <a:ext cx="1978" cy="223"/>
            </a:xfrm>
            <a:prstGeom prst="rect">
              <a:avLst/>
            </a:prstGeom>
            <a:noFill/>
            <a:ln w="9525">
              <a:noFill/>
              <a:miter lim="800000"/>
              <a:headEnd/>
              <a:tailEnd/>
            </a:ln>
          </p:spPr>
          <p:txBody>
            <a:bodyPr wrap="none" lIns="0" tIns="0" rIns="0" bIns="0">
              <a:spAutoFit/>
            </a:bodyPr>
            <a:lstStyle/>
            <a:p>
              <a:pPr eaLnBrk="0" hangingPunct="0"/>
              <a:r>
                <a:rPr lang="ja-JP" altLang="en-GB" sz="2800" b="1">
                  <a:solidFill>
                    <a:srgbClr val="000080"/>
                  </a:solidFill>
                  <a:ea typeface="ＭＳ Ｐゴシック" pitchFamily="50" charset="-128"/>
                </a:rPr>
                <a:t>100 </a:t>
              </a:r>
              <a:r>
                <a:rPr lang="en-GB" altLang="ja-JP" sz="2800" b="1">
                  <a:solidFill>
                    <a:srgbClr val="000080"/>
                  </a:solidFill>
                  <a:ea typeface="ＭＳ Ｐゴシック" pitchFamily="50" charset="-128"/>
                </a:rPr>
                <a:t>persons years</a:t>
              </a:r>
              <a:endParaRPr lang="en-GB" altLang="ja-JP" sz="2800">
                <a:ea typeface="ＭＳ Ｐゴシック" pitchFamily="50" charset="-128"/>
              </a:endParaRPr>
            </a:p>
          </p:txBody>
        </p:sp>
        <p:sp>
          <p:nvSpPr>
            <p:cNvPr id="33797" name="Rectangle 2053"/>
            <p:cNvSpPr>
              <a:spLocks noChangeArrowheads="1"/>
            </p:cNvSpPr>
            <p:nvPr/>
          </p:nvSpPr>
          <p:spPr bwMode="auto">
            <a:xfrm>
              <a:off x="485" y="968"/>
              <a:ext cx="2405" cy="223"/>
            </a:xfrm>
            <a:prstGeom prst="rect">
              <a:avLst/>
            </a:prstGeom>
            <a:noFill/>
            <a:ln w="9525">
              <a:noFill/>
              <a:miter lim="800000"/>
              <a:headEnd/>
              <a:tailEnd/>
            </a:ln>
          </p:spPr>
          <p:txBody>
            <a:bodyPr wrap="none" lIns="0" tIns="0" rIns="0" bIns="0">
              <a:spAutoFit/>
            </a:bodyPr>
            <a:lstStyle/>
            <a:p>
              <a:pPr eaLnBrk="0" hangingPunct="0"/>
              <a:r>
                <a:rPr lang="ja-JP" altLang="en-GB" sz="2800" b="1">
                  <a:solidFill>
                    <a:srgbClr val="000080"/>
                  </a:solidFill>
                  <a:ea typeface="ＭＳ Ｐゴシック" pitchFamily="50" charset="-128"/>
                </a:rPr>
                <a:t>1 </a:t>
              </a:r>
              <a:r>
                <a:rPr lang="en-GB" altLang="ja-JP" sz="2800" b="1">
                  <a:solidFill>
                    <a:srgbClr val="000080"/>
                  </a:solidFill>
                  <a:ea typeface="ＭＳ Ｐゴシック" pitchFamily="50" charset="-128"/>
                </a:rPr>
                <a:t>person for 100 years</a:t>
              </a:r>
              <a:endParaRPr lang="en-GB" altLang="ja-JP" sz="2800">
                <a:ea typeface="ＭＳ Ｐゴシック" pitchFamily="50" charset="-128"/>
              </a:endParaRPr>
            </a:p>
          </p:txBody>
        </p:sp>
        <p:sp>
          <p:nvSpPr>
            <p:cNvPr id="33798" name="Rectangle 2054"/>
            <p:cNvSpPr>
              <a:spLocks noChangeArrowheads="1"/>
            </p:cNvSpPr>
            <p:nvPr/>
          </p:nvSpPr>
          <p:spPr bwMode="auto">
            <a:xfrm>
              <a:off x="485" y="1159"/>
              <a:ext cx="2669" cy="223"/>
            </a:xfrm>
            <a:prstGeom prst="rect">
              <a:avLst/>
            </a:prstGeom>
            <a:noFill/>
            <a:ln w="9525">
              <a:noFill/>
              <a:miter lim="800000"/>
              <a:headEnd/>
              <a:tailEnd/>
            </a:ln>
          </p:spPr>
          <p:txBody>
            <a:bodyPr wrap="none" lIns="0" tIns="0" rIns="0" bIns="0">
              <a:spAutoFit/>
            </a:bodyPr>
            <a:lstStyle/>
            <a:p>
              <a:pPr eaLnBrk="0" hangingPunct="0"/>
              <a:r>
                <a:rPr lang="ja-JP" altLang="en-GB" sz="2800" b="1">
                  <a:solidFill>
                    <a:srgbClr val="000080"/>
                  </a:solidFill>
                  <a:ea typeface="ＭＳ Ｐゴシック" pitchFamily="50" charset="-128"/>
                </a:rPr>
                <a:t>50 </a:t>
              </a:r>
              <a:r>
                <a:rPr lang="en-GB" altLang="ja-JP" sz="2800" b="1">
                  <a:solidFill>
                    <a:srgbClr val="000080"/>
                  </a:solidFill>
                  <a:ea typeface="ＭＳ Ｐゴシック" pitchFamily="50" charset="-128"/>
                </a:rPr>
                <a:t>persons for two years</a:t>
              </a:r>
              <a:endParaRPr lang="en-GB" altLang="ja-JP" sz="2800">
                <a:ea typeface="ＭＳ Ｐゴシック" pitchFamily="50" charset="-128"/>
              </a:endParaRPr>
            </a:p>
          </p:txBody>
        </p:sp>
        <p:sp>
          <p:nvSpPr>
            <p:cNvPr id="33799" name="Rectangle 2055"/>
            <p:cNvSpPr>
              <a:spLocks noChangeArrowheads="1"/>
            </p:cNvSpPr>
            <p:nvPr/>
          </p:nvSpPr>
          <p:spPr bwMode="auto">
            <a:xfrm>
              <a:off x="485" y="1350"/>
              <a:ext cx="2757" cy="223"/>
            </a:xfrm>
            <a:prstGeom prst="rect">
              <a:avLst/>
            </a:prstGeom>
            <a:noFill/>
            <a:ln w="9525">
              <a:noFill/>
              <a:miter lim="800000"/>
              <a:headEnd/>
              <a:tailEnd/>
            </a:ln>
          </p:spPr>
          <p:txBody>
            <a:bodyPr wrap="none" lIns="0" tIns="0" rIns="0" bIns="0">
              <a:spAutoFit/>
            </a:bodyPr>
            <a:lstStyle/>
            <a:p>
              <a:pPr eaLnBrk="0" hangingPunct="0"/>
              <a:r>
                <a:rPr lang="ja-JP" altLang="en-GB" sz="2800" b="1">
                  <a:solidFill>
                    <a:srgbClr val="000080"/>
                  </a:solidFill>
                  <a:ea typeface="ＭＳ Ｐゴシック" pitchFamily="50" charset="-128"/>
                </a:rPr>
                <a:t>200 </a:t>
              </a:r>
              <a:r>
                <a:rPr lang="en-GB" altLang="ja-JP" sz="2800" b="1" dirty="0">
                  <a:solidFill>
                    <a:srgbClr val="000080"/>
                  </a:solidFill>
                  <a:ea typeface="ＭＳ Ｐゴシック" pitchFamily="50" charset="-128"/>
                </a:rPr>
                <a:t>persons for 6 months</a:t>
              </a:r>
              <a:endParaRPr lang="en-GB" altLang="ja-JP" sz="2800" dirty="0">
                <a:ea typeface="ＭＳ Ｐゴシック" pitchFamily="50" charset="-128"/>
              </a:endParaRPr>
            </a:p>
          </p:txBody>
        </p:sp>
        <p:sp>
          <p:nvSpPr>
            <p:cNvPr id="33800" name="Rectangle 2056"/>
            <p:cNvSpPr>
              <a:spLocks noChangeArrowheads="1"/>
            </p:cNvSpPr>
            <p:nvPr/>
          </p:nvSpPr>
          <p:spPr bwMode="auto">
            <a:xfrm>
              <a:off x="485" y="1541"/>
              <a:ext cx="4125" cy="223"/>
            </a:xfrm>
            <a:prstGeom prst="rect">
              <a:avLst/>
            </a:prstGeom>
            <a:noFill/>
            <a:ln w="9525">
              <a:noFill/>
              <a:miter lim="800000"/>
              <a:headEnd/>
              <a:tailEnd/>
            </a:ln>
          </p:spPr>
          <p:txBody>
            <a:bodyPr wrap="none" lIns="0" tIns="0" rIns="0" bIns="0">
              <a:spAutoFit/>
            </a:bodyPr>
            <a:lstStyle/>
            <a:p>
              <a:pPr eaLnBrk="0" hangingPunct="0"/>
              <a:r>
                <a:rPr lang="en-GB" altLang="ja-JP" sz="2800" b="1">
                  <a:solidFill>
                    <a:srgbClr val="000080"/>
                  </a:solidFill>
                  <a:ea typeface="ＭＳ Ｐゴシック" pitchFamily="50" charset="-128"/>
                </a:rPr>
                <a:t>Sum of various length of time periods </a:t>
              </a:r>
              <a:endParaRPr lang="en-GB" altLang="ja-JP" sz="2800">
                <a:ea typeface="ＭＳ Ｐゴシック" pitchFamily="50" charset="-128"/>
              </a:endParaRPr>
            </a:p>
          </p:txBody>
        </p:sp>
        <p:sp>
          <p:nvSpPr>
            <p:cNvPr id="33801" name="Rectangle 2057"/>
            <p:cNvSpPr>
              <a:spLocks noChangeArrowheads="1"/>
            </p:cNvSpPr>
            <p:nvPr/>
          </p:nvSpPr>
          <p:spPr bwMode="auto">
            <a:xfrm>
              <a:off x="2466" y="1909"/>
              <a:ext cx="577" cy="158"/>
            </a:xfrm>
            <a:prstGeom prst="rect">
              <a:avLst/>
            </a:prstGeom>
            <a:noFill/>
            <a:ln w="9525">
              <a:noFill/>
              <a:miter lim="800000"/>
              <a:headEnd/>
              <a:tailEnd/>
            </a:ln>
          </p:spPr>
          <p:txBody>
            <a:bodyPr wrap="none" lIns="0" tIns="0" rIns="0" bIns="0">
              <a:spAutoFit/>
            </a:bodyPr>
            <a:lstStyle/>
            <a:p>
              <a:pPr eaLnBrk="0" hangingPunct="0"/>
              <a:r>
                <a:rPr lang="en-GB" altLang="ja-JP" sz="2000" b="1">
                  <a:solidFill>
                    <a:srgbClr val="000080"/>
                  </a:solidFill>
                  <a:ea typeface="ＭＳ Ｐゴシック" pitchFamily="50" charset="-128"/>
                </a:rPr>
                <a:t>cases / </a:t>
              </a:r>
              <a:endParaRPr lang="en-GB" altLang="ja-JP" sz="2400">
                <a:ea typeface="ＭＳ Ｐゴシック" pitchFamily="50" charset="-128"/>
              </a:endParaRPr>
            </a:p>
          </p:txBody>
        </p:sp>
        <p:sp>
          <p:nvSpPr>
            <p:cNvPr id="33802" name="Rectangle 2058"/>
            <p:cNvSpPr>
              <a:spLocks noChangeArrowheads="1"/>
            </p:cNvSpPr>
            <p:nvPr/>
          </p:nvSpPr>
          <p:spPr bwMode="auto">
            <a:xfrm>
              <a:off x="3044" y="1909"/>
              <a:ext cx="916" cy="158"/>
            </a:xfrm>
            <a:prstGeom prst="rect">
              <a:avLst/>
            </a:prstGeom>
            <a:noFill/>
            <a:ln w="9525">
              <a:noFill/>
              <a:miter lim="800000"/>
              <a:headEnd/>
              <a:tailEnd/>
            </a:ln>
          </p:spPr>
          <p:txBody>
            <a:bodyPr wrap="none" lIns="0" tIns="0" rIns="0" bIns="0">
              <a:spAutoFit/>
            </a:bodyPr>
            <a:lstStyle/>
            <a:p>
              <a:pPr eaLnBrk="0" hangingPunct="0"/>
              <a:r>
                <a:rPr lang="en-GB" altLang="ja-JP" sz="2000" b="1">
                  <a:solidFill>
                    <a:srgbClr val="000080"/>
                  </a:solidFill>
                  <a:ea typeface="ＭＳ Ｐゴシック" pitchFamily="50" charset="-128"/>
                </a:rPr>
                <a:t>person-year</a:t>
              </a:r>
              <a:endParaRPr lang="en-GB" altLang="ja-JP" sz="2400">
                <a:ea typeface="ＭＳ Ｐゴシック" pitchFamily="50" charset="-128"/>
              </a:endParaRPr>
            </a:p>
          </p:txBody>
        </p:sp>
        <p:sp>
          <p:nvSpPr>
            <p:cNvPr id="33803" name="Rectangle 2059"/>
            <p:cNvSpPr>
              <a:spLocks noChangeArrowheads="1"/>
            </p:cNvSpPr>
            <p:nvPr/>
          </p:nvSpPr>
          <p:spPr bwMode="auto">
            <a:xfrm>
              <a:off x="2944" y="2100"/>
              <a:ext cx="1164" cy="158"/>
            </a:xfrm>
            <a:prstGeom prst="rect">
              <a:avLst/>
            </a:prstGeom>
            <a:noFill/>
            <a:ln w="9525">
              <a:noFill/>
              <a:miter lim="800000"/>
              <a:headEnd/>
              <a:tailEnd/>
            </a:ln>
          </p:spPr>
          <p:txBody>
            <a:bodyPr wrap="none" lIns="0" tIns="0" rIns="0" bIns="0">
              <a:spAutoFit/>
            </a:bodyPr>
            <a:lstStyle/>
            <a:p>
              <a:pPr eaLnBrk="0" hangingPunct="0"/>
              <a:r>
                <a:rPr lang="ja-JP" altLang="en-GB" sz="2000" b="1">
                  <a:solidFill>
                    <a:srgbClr val="000080"/>
                  </a:solidFill>
                  <a:ea typeface="ＭＳ Ｐゴシック" pitchFamily="50" charset="-128"/>
                </a:rPr>
                <a:t>/ </a:t>
              </a:r>
              <a:r>
                <a:rPr lang="en-GB" altLang="ja-JP" sz="2000" b="1">
                  <a:solidFill>
                    <a:srgbClr val="000080"/>
                  </a:solidFill>
                  <a:ea typeface="ＭＳ Ｐゴシック" pitchFamily="50" charset="-128"/>
                </a:rPr>
                <a:t>person-month</a:t>
              </a:r>
              <a:endParaRPr lang="en-GB" altLang="ja-JP" sz="2400">
                <a:ea typeface="ＭＳ Ｐゴシック" pitchFamily="50" charset="-128"/>
              </a:endParaRPr>
            </a:p>
          </p:txBody>
        </p:sp>
        <p:sp>
          <p:nvSpPr>
            <p:cNvPr id="33804" name="Rectangle 2060"/>
            <p:cNvSpPr>
              <a:spLocks noChangeArrowheads="1"/>
            </p:cNvSpPr>
            <p:nvPr/>
          </p:nvSpPr>
          <p:spPr bwMode="auto">
            <a:xfrm>
              <a:off x="2944" y="2291"/>
              <a:ext cx="1066" cy="158"/>
            </a:xfrm>
            <a:prstGeom prst="rect">
              <a:avLst/>
            </a:prstGeom>
            <a:noFill/>
            <a:ln w="9525">
              <a:noFill/>
              <a:miter lim="800000"/>
              <a:headEnd/>
              <a:tailEnd/>
            </a:ln>
          </p:spPr>
          <p:txBody>
            <a:bodyPr wrap="none" lIns="0" tIns="0" rIns="0" bIns="0">
              <a:spAutoFit/>
            </a:bodyPr>
            <a:lstStyle/>
            <a:p>
              <a:pPr eaLnBrk="0" hangingPunct="0"/>
              <a:r>
                <a:rPr lang="ja-JP" altLang="en-GB" sz="2000" b="1">
                  <a:solidFill>
                    <a:srgbClr val="000080"/>
                  </a:solidFill>
                  <a:ea typeface="ＭＳ Ｐゴシック" pitchFamily="50" charset="-128"/>
                </a:rPr>
                <a:t>/ </a:t>
              </a:r>
              <a:r>
                <a:rPr lang="en-GB" altLang="ja-JP" sz="2000" b="1">
                  <a:solidFill>
                    <a:srgbClr val="000080"/>
                  </a:solidFill>
                  <a:ea typeface="ＭＳ Ｐゴシック" pitchFamily="50" charset="-128"/>
                </a:rPr>
                <a:t>person-week</a:t>
              </a:r>
              <a:endParaRPr lang="en-GB" altLang="ja-JP" sz="2400">
                <a:ea typeface="ＭＳ Ｐゴシック" pitchFamily="50" charset="-128"/>
              </a:endParaRPr>
            </a:p>
          </p:txBody>
        </p:sp>
        <p:sp>
          <p:nvSpPr>
            <p:cNvPr id="33805" name="Rectangle 2061"/>
            <p:cNvSpPr>
              <a:spLocks noChangeArrowheads="1"/>
            </p:cNvSpPr>
            <p:nvPr/>
          </p:nvSpPr>
          <p:spPr bwMode="auto">
            <a:xfrm>
              <a:off x="2944" y="2483"/>
              <a:ext cx="951" cy="158"/>
            </a:xfrm>
            <a:prstGeom prst="rect">
              <a:avLst/>
            </a:prstGeom>
            <a:noFill/>
            <a:ln w="9525">
              <a:noFill/>
              <a:miter lim="800000"/>
              <a:headEnd/>
              <a:tailEnd/>
            </a:ln>
          </p:spPr>
          <p:txBody>
            <a:bodyPr wrap="none" lIns="0" tIns="0" rIns="0" bIns="0">
              <a:spAutoFit/>
            </a:bodyPr>
            <a:lstStyle/>
            <a:p>
              <a:pPr eaLnBrk="0" hangingPunct="0"/>
              <a:r>
                <a:rPr lang="ja-JP" altLang="en-GB" sz="2000" b="1">
                  <a:solidFill>
                    <a:srgbClr val="000080"/>
                  </a:solidFill>
                  <a:ea typeface="ＭＳ Ｐゴシック" pitchFamily="50" charset="-128"/>
                </a:rPr>
                <a:t>/ </a:t>
              </a:r>
              <a:r>
                <a:rPr lang="en-GB" altLang="ja-JP" sz="2000" b="1">
                  <a:solidFill>
                    <a:srgbClr val="000080"/>
                  </a:solidFill>
                  <a:ea typeface="ＭＳ Ｐゴシック" pitchFamily="50" charset="-128"/>
                </a:rPr>
                <a:t>person-day</a:t>
              </a:r>
              <a:endParaRPr lang="en-GB" altLang="ja-JP" sz="2400">
                <a:ea typeface="ＭＳ Ｐゴシック" pitchFamily="50" charset="-128"/>
              </a:endParaRPr>
            </a:p>
          </p:txBody>
        </p:sp>
        <p:sp>
          <p:nvSpPr>
            <p:cNvPr id="33806" name="Rectangle 2062"/>
            <p:cNvSpPr>
              <a:spLocks noChangeArrowheads="1"/>
            </p:cNvSpPr>
            <p:nvPr/>
          </p:nvSpPr>
          <p:spPr bwMode="auto">
            <a:xfrm>
              <a:off x="972" y="2826"/>
              <a:ext cx="3216" cy="284"/>
            </a:xfrm>
            <a:prstGeom prst="rect">
              <a:avLst/>
            </a:prstGeom>
            <a:noFill/>
            <a:ln w="9525">
              <a:noFill/>
              <a:miter lim="800000"/>
              <a:headEnd/>
              <a:tailEnd/>
            </a:ln>
          </p:spPr>
          <p:txBody>
            <a:bodyPr wrap="none" lIns="0" tIns="0" rIns="0" bIns="0">
              <a:spAutoFit/>
            </a:bodyPr>
            <a:lstStyle/>
            <a:p>
              <a:pPr eaLnBrk="0" hangingPunct="0"/>
              <a:r>
                <a:rPr lang="en-GB" altLang="ja-JP" sz="3600" b="1">
                  <a:solidFill>
                    <a:schemeClr val="accent2"/>
                  </a:solidFill>
                  <a:ea typeface="ＭＳ Ｐゴシック" pitchFamily="50" charset="-128"/>
                </a:rPr>
                <a:t>Incidence (density) rate</a:t>
              </a:r>
              <a:endParaRPr lang="en-GB" altLang="ja-JP" sz="2400">
                <a:ea typeface="ＭＳ Ｐゴシック" pitchFamily="50" charset="-128"/>
              </a:endParaRPr>
            </a:p>
          </p:txBody>
        </p:sp>
      </p:gr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990600" y="1771650"/>
            <a:ext cx="762000" cy="2647950"/>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000066"/>
                </a:solidFill>
              </a:rPr>
              <a:t>A</a:t>
            </a:r>
          </a:p>
          <a:p>
            <a:pPr eaLnBrk="0" hangingPunct="0">
              <a:spcBef>
                <a:spcPct val="50000"/>
              </a:spcBef>
            </a:pPr>
            <a:r>
              <a:rPr lang="en-US" sz="2400" b="1">
                <a:solidFill>
                  <a:srgbClr val="000066"/>
                </a:solidFill>
              </a:rPr>
              <a:t>B</a:t>
            </a:r>
          </a:p>
          <a:p>
            <a:pPr eaLnBrk="0" hangingPunct="0">
              <a:spcBef>
                <a:spcPct val="50000"/>
              </a:spcBef>
            </a:pPr>
            <a:r>
              <a:rPr lang="en-US" sz="2400" b="1">
                <a:solidFill>
                  <a:srgbClr val="000066"/>
                </a:solidFill>
              </a:rPr>
              <a:t>C</a:t>
            </a:r>
          </a:p>
          <a:p>
            <a:pPr eaLnBrk="0" hangingPunct="0">
              <a:spcBef>
                <a:spcPct val="50000"/>
              </a:spcBef>
            </a:pPr>
            <a:r>
              <a:rPr lang="en-US" sz="2400" b="1">
                <a:solidFill>
                  <a:srgbClr val="000066"/>
                </a:solidFill>
              </a:rPr>
              <a:t>D</a:t>
            </a:r>
          </a:p>
          <a:p>
            <a:pPr eaLnBrk="0" hangingPunct="0">
              <a:spcBef>
                <a:spcPct val="50000"/>
              </a:spcBef>
            </a:pPr>
            <a:r>
              <a:rPr lang="en-US" sz="2400" b="1">
                <a:solidFill>
                  <a:srgbClr val="000066"/>
                </a:solidFill>
              </a:rPr>
              <a:t>E</a:t>
            </a:r>
          </a:p>
        </p:txBody>
      </p:sp>
      <p:sp>
        <p:nvSpPr>
          <p:cNvPr id="34819" name="Line 3"/>
          <p:cNvSpPr>
            <a:spLocks noChangeShapeType="1"/>
          </p:cNvSpPr>
          <p:nvPr/>
        </p:nvSpPr>
        <p:spPr bwMode="auto">
          <a:xfrm flipV="1">
            <a:off x="2667000" y="2514600"/>
            <a:ext cx="2209800" cy="0"/>
          </a:xfrm>
          <a:prstGeom prst="line">
            <a:avLst/>
          </a:prstGeom>
          <a:noFill/>
          <a:ln w="57150">
            <a:solidFill>
              <a:srgbClr val="FF0000"/>
            </a:solidFill>
            <a:round/>
            <a:headEnd/>
            <a:tailEnd/>
          </a:ln>
          <a:effectLst/>
        </p:spPr>
        <p:txBody>
          <a:bodyPr wrap="none" anchor="ctr"/>
          <a:lstStyle/>
          <a:p>
            <a:endParaRPr lang="en-US"/>
          </a:p>
        </p:txBody>
      </p:sp>
      <p:sp>
        <p:nvSpPr>
          <p:cNvPr id="34820" name="Line 4"/>
          <p:cNvSpPr>
            <a:spLocks noChangeShapeType="1"/>
          </p:cNvSpPr>
          <p:nvPr/>
        </p:nvSpPr>
        <p:spPr bwMode="auto">
          <a:xfrm flipV="1">
            <a:off x="1752600" y="3124200"/>
            <a:ext cx="4267200" cy="0"/>
          </a:xfrm>
          <a:prstGeom prst="line">
            <a:avLst/>
          </a:prstGeom>
          <a:noFill/>
          <a:ln w="57150">
            <a:solidFill>
              <a:srgbClr val="FF0000"/>
            </a:solidFill>
            <a:round/>
            <a:headEnd/>
            <a:tailEnd/>
          </a:ln>
          <a:effectLst/>
        </p:spPr>
        <p:txBody>
          <a:bodyPr wrap="none" anchor="ctr"/>
          <a:lstStyle/>
          <a:p>
            <a:endParaRPr lang="en-US"/>
          </a:p>
        </p:txBody>
      </p:sp>
      <p:sp>
        <p:nvSpPr>
          <p:cNvPr id="34821" name="Line 5"/>
          <p:cNvSpPr>
            <a:spLocks noChangeShapeType="1"/>
          </p:cNvSpPr>
          <p:nvPr/>
        </p:nvSpPr>
        <p:spPr bwMode="auto">
          <a:xfrm flipV="1">
            <a:off x="2286000" y="3657600"/>
            <a:ext cx="3429000" cy="0"/>
          </a:xfrm>
          <a:prstGeom prst="line">
            <a:avLst/>
          </a:prstGeom>
          <a:noFill/>
          <a:ln w="57150">
            <a:solidFill>
              <a:srgbClr val="FF0000"/>
            </a:solidFill>
            <a:round/>
            <a:headEnd/>
            <a:tailEnd/>
          </a:ln>
          <a:effectLst/>
        </p:spPr>
        <p:txBody>
          <a:bodyPr wrap="none" anchor="ctr"/>
          <a:lstStyle/>
          <a:p>
            <a:endParaRPr lang="en-US"/>
          </a:p>
        </p:txBody>
      </p:sp>
      <p:sp>
        <p:nvSpPr>
          <p:cNvPr id="34822" name="Rectangle 6"/>
          <p:cNvSpPr>
            <a:spLocks noChangeArrowheads="1"/>
          </p:cNvSpPr>
          <p:nvPr/>
        </p:nvSpPr>
        <p:spPr bwMode="auto">
          <a:xfrm>
            <a:off x="685800" y="1038225"/>
            <a:ext cx="7920038" cy="396875"/>
          </a:xfrm>
          <a:prstGeom prst="rect">
            <a:avLst/>
          </a:prstGeom>
          <a:noFill/>
          <a:ln w="9525">
            <a:noFill/>
            <a:miter lim="800000"/>
            <a:headEnd/>
            <a:tailEnd/>
          </a:ln>
          <a:effectLst/>
        </p:spPr>
        <p:txBody>
          <a:bodyPr wrap="none">
            <a:spAutoFit/>
          </a:bodyPr>
          <a:lstStyle/>
          <a:p>
            <a:pPr eaLnBrk="0" hangingPunct="0"/>
            <a:r>
              <a:rPr lang="en-US" sz="2000" b="1">
                <a:solidFill>
                  <a:srgbClr val="000066"/>
                </a:solidFill>
              </a:rPr>
              <a:t>	90  91  92  93  94  95  96  97  98  99 00              Time at risk</a:t>
            </a:r>
          </a:p>
        </p:txBody>
      </p:sp>
      <p:sp>
        <p:nvSpPr>
          <p:cNvPr id="34823" name="Line 7"/>
          <p:cNvSpPr>
            <a:spLocks noChangeShapeType="1"/>
          </p:cNvSpPr>
          <p:nvPr/>
        </p:nvSpPr>
        <p:spPr bwMode="auto">
          <a:xfrm flipV="1">
            <a:off x="2286000" y="4191000"/>
            <a:ext cx="1752600" cy="0"/>
          </a:xfrm>
          <a:prstGeom prst="line">
            <a:avLst/>
          </a:prstGeom>
          <a:noFill/>
          <a:ln w="57150">
            <a:solidFill>
              <a:srgbClr val="FF0000"/>
            </a:solidFill>
            <a:round/>
            <a:headEnd/>
            <a:tailEnd/>
          </a:ln>
          <a:effectLst/>
        </p:spPr>
        <p:txBody>
          <a:bodyPr wrap="none" anchor="ctr"/>
          <a:lstStyle/>
          <a:p>
            <a:endParaRPr lang="en-US"/>
          </a:p>
        </p:txBody>
      </p:sp>
      <p:sp>
        <p:nvSpPr>
          <p:cNvPr id="34824" name="Text Box 8"/>
          <p:cNvSpPr txBox="1">
            <a:spLocks noChangeArrowheads="1"/>
          </p:cNvSpPr>
          <p:nvPr/>
        </p:nvSpPr>
        <p:spPr bwMode="auto">
          <a:xfrm>
            <a:off x="4673600" y="2195513"/>
            <a:ext cx="387350" cy="579437"/>
          </a:xfrm>
          <a:prstGeom prst="rect">
            <a:avLst/>
          </a:prstGeom>
          <a:noFill/>
          <a:ln w="9525">
            <a:noFill/>
            <a:miter lim="800000"/>
            <a:headEnd/>
            <a:tailEnd/>
          </a:ln>
          <a:effectLst/>
        </p:spPr>
        <p:txBody>
          <a:bodyPr wrap="none">
            <a:spAutoFit/>
          </a:bodyPr>
          <a:lstStyle/>
          <a:p>
            <a:pPr eaLnBrk="0" hangingPunct="0"/>
            <a:r>
              <a:rPr lang="en-US" sz="3200">
                <a:solidFill>
                  <a:srgbClr val="FF0000"/>
                </a:solidFill>
              </a:rPr>
              <a:t>x</a:t>
            </a:r>
          </a:p>
        </p:txBody>
      </p:sp>
      <p:sp>
        <p:nvSpPr>
          <p:cNvPr id="34825" name="Text Box 9"/>
          <p:cNvSpPr txBox="1">
            <a:spLocks noChangeArrowheads="1"/>
          </p:cNvSpPr>
          <p:nvPr/>
        </p:nvSpPr>
        <p:spPr bwMode="auto">
          <a:xfrm>
            <a:off x="3835400" y="3862388"/>
            <a:ext cx="387350" cy="579437"/>
          </a:xfrm>
          <a:prstGeom prst="rect">
            <a:avLst/>
          </a:prstGeom>
          <a:noFill/>
          <a:ln w="9525">
            <a:noFill/>
            <a:miter lim="800000"/>
            <a:headEnd/>
            <a:tailEnd/>
          </a:ln>
          <a:effectLst/>
        </p:spPr>
        <p:txBody>
          <a:bodyPr wrap="none">
            <a:spAutoFit/>
          </a:bodyPr>
          <a:lstStyle/>
          <a:p>
            <a:pPr eaLnBrk="0" hangingPunct="0"/>
            <a:r>
              <a:rPr lang="en-US" sz="3200">
                <a:solidFill>
                  <a:srgbClr val="FF0000"/>
                </a:solidFill>
              </a:rPr>
              <a:t>x</a:t>
            </a:r>
          </a:p>
        </p:txBody>
      </p:sp>
      <p:sp>
        <p:nvSpPr>
          <p:cNvPr id="34826" name="Text Box 10"/>
          <p:cNvSpPr txBox="1">
            <a:spLocks noChangeArrowheads="1"/>
          </p:cNvSpPr>
          <p:nvPr/>
        </p:nvSpPr>
        <p:spPr bwMode="auto">
          <a:xfrm>
            <a:off x="7391400" y="1771650"/>
            <a:ext cx="990600" cy="3743325"/>
          </a:xfrm>
          <a:prstGeom prst="rect">
            <a:avLst/>
          </a:prstGeom>
          <a:noFill/>
          <a:ln w="9525">
            <a:noFill/>
            <a:miter lim="800000"/>
            <a:headEnd/>
            <a:tailEnd/>
          </a:ln>
          <a:effectLst/>
        </p:spPr>
        <p:txBody>
          <a:bodyPr>
            <a:spAutoFit/>
          </a:bodyPr>
          <a:lstStyle/>
          <a:p>
            <a:pPr eaLnBrk="0" hangingPunct="0">
              <a:spcBef>
                <a:spcPct val="50000"/>
              </a:spcBef>
            </a:pPr>
            <a:r>
              <a:rPr lang="en-US" sz="2400" b="1">
                <a:solidFill>
                  <a:srgbClr val="000066"/>
                </a:solidFill>
              </a:rPr>
              <a:t>  6.0</a:t>
            </a:r>
          </a:p>
          <a:p>
            <a:pPr eaLnBrk="0" hangingPunct="0">
              <a:spcBef>
                <a:spcPct val="50000"/>
              </a:spcBef>
            </a:pPr>
            <a:r>
              <a:rPr lang="en-US" sz="2400" b="1">
                <a:solidFill>
                  <a:srgbClr val="000066"/>
                </a:solidFill>
              </a:rPr>
              <a:t>  6.0</a:t>
            </a:r>
          </a:p>
          <a:p>
            <a:pPr eaLnBrk="0" hangingPunct="0">
              <a:spcBef>
                <a:spcPct val="50000"/>
              </a:spcBef>
            </a:pPr>
            <a:r>
              <a:rPr lang="en-US" sz="2400" b="1">
                <a:solidFill>
                  <a:srgbClr val="000066"/>
                </a:solidFill>
              </a:rPr>
              <a:t>10.0</a:t>
            </a:r>
          </a:p>
          <a:p>
            <a:pPr eaLnBrk="0" hangingPunct="0">
              <a:spcBef>
                <a:spcPct val="50000"/>
              </a:spcBef>
            </a:pPr>
            <a:r>
              <a:rPr lang="en-US" sz="2400" b="1">
                <a:solidFill>
                  <a:srgbClr val="000066"/>
                </a:solidFill>
              </a:rPr>
              <a:t>  8.5</a:t>
            </a:r>
          </a:p>
          <a:p>
            <a:pPr eaLnBrk="0" hangingPunct="0">
              <a:spcBef>
                <a:spcPct val="50000"/>
              </a:spcBef>
            </a:pPr>
            <a:r>
              <a:rPr lang="en-US" sz="2400" b="1">
                <a:solidFill>
                  <a:srgbClr val="000066"/>
                </a:solidFill>
              </a:rPr>
              <a:t>  5.0</a:t>
            </a:r>
          </a:p>
          <a:p>
            <a:pPr eaLnBrk="0" hangingPunct="0">
              <a:spcBef>
                <a:spcPct val="50000"/>
              </a:spcBef>
            </a:pPr>
            <a:endParaRPr lang="en-US" sz="2400" b="1">
              <a:solidFill>
                <a:srgbClr val="000066"/>
              </a:solidFill>
            </a:endParaRPr>
          </a:p>
          <a:p>
            <a:pPr eaLnBrk="0" hangingPunct="0">
              <a:spcBef>
                <a:spcPct val="50000"/>
              </a:spcBef>
            </a:pPr>
            <a:endParaRPr lang="en-US" sz="2400" b="1">
              <a:solidFill>
                <a:srgbClr val="000066"/>
              </a:solidFill>
            </a:endParaRPr>
          </a:p>
        </p:txBody>
      </p:sp>
      <p:sp>
        <p:nvSpPr>
          <p:cNvPr id="34827" name="Rectangle 11"/>
          <p:cNvSpPr>
            <a:spLocks noChangeArrowheads="1"/>
          </p:cNvSpPr>
          <p:nvPr/>
        </p:nvSpPr>
        <p:spPr bwMode="auto">
          <a:xfrm>
            <a:off x="933450" y="4648200"/>
            <a:ext cx="7408863" cy="1676400"/>
          </a:xfrm>
          <a:prstGeom prst="rect">
            <a:avLst/>
          </a:prstGeom>
          <a:noFill/>
          <a:ln w="9525">
            <a:noFill/>
            <a:miter lim="800000"/>
            <a:headEnd/>
            <a:tailEnd/>
          </a:ln>
          <a:effectLst/>
        </p:spPr>
        <p:txBody>
          <a:bodyPr wrap="none">
            <a:spAutoFit/>
          </a:bodyPr>
          <a:lstStyle/>
          <a:p>
            <a:pPr eaLnBrk="0" hangingPunct="0">
              <a:spcBef>
                <a:spcPct val="50000"/>
              </a:spcBef>
            </a:pPr>
            <a:r>
              <a:rPr lang="en-US" sz="2400" b="1" dirty="0">
                <a:solidFill>
                  <a:srgbClr val="000066"/>
                </a:solidFill>
              </a:rPr>
              <a:t>Total years at risk                                              35.5  </a:t>
            </a:r>
          </a:p>
          <a:p>
            <a:pPr eaLnBrk="0" hangingPunct="0"/>
            <a:endParaRPr lang="en-US" sz="2000" b="1" dirty="0">
              <a:solidFill>
                <a:srgbClr val="FF0000"/>
              </a:solidFill>
            </a:endParaRPr>
          </a:p>
          <a:p>
            <a:pPr eaLnBrk="0" hangingPunct="0"/>
            <a:r>
              <a:rPr lang="en-US" b="1" dirty="0">
                <a:solidFill>
                  <a:srgbClr val="FF0000"/>
                </a:solidFill>
              </a:rPr>
              <a:t>-- time followed</a:t>
            </a:r>
          </a:p>
          <a:p>
            <a:pPr eaLnBrk="0" hangingPunct="0"/>
            <a:r>
              <a:rPr lang="en-US" b="1" dirty="0">
                <a:solidFill>
                  <a:srgbClr val="FF0000"/>
                </a:solidFill>
              </a:rPr>
              <a:t>x disease onset</a:t>
            </a:r>
          </a:p>
          <a:p>
            <a:pPr eaLnBrk="0" hangingPunct="0"/>
            <a:endParaRPr lang="en-US" sz="2400" b="1" dirty="0">
              <a:solidFill>
                <a:srgbClr val="000066"/>
              </a:solidFill>
            </a:endParaRPr>
          </a:p>
        </p:txBody>
      </p:sp>
      <p:sp>
        <p:nvSpPr>
          <p:cNvPr id="34828" name="Line 12"/>
          <p:cNvSpPr>
            <a:spLocks noChangeShapeType="1"/>
          </p:cNvSpPr>
          <p:nvPr/>
        </p:nvSpPr>
        <p:spPr bwMode="auto">
          <a:xfrm>
            <a:off x="914400" y="1600200"/>
            <a:ext cx="7620000" cy="0"/>
          </a:xfrm>
          <a:prstGeom prst="line">
            <a:avLst/>
          </a:prstGeom>
          <a:noFill/>
          <a:ln w="9525">
            <a:solidFill>
              <a:schemeClr val="tx1"/>
            </a:solidFill>
            <a:round/>
            <a:headEnd/>
            <a:tailEnd/>
          </a:ln>
          <a:effectLst/>
        </p:spPr>
        <p:txBody>
          <a:bodyPr wrap="none" anchor="ctr"/>
          <a:lstStyle/>
          <a:p>
            <a:endParaRPr lang="en-US"/>
          </a:p>
        </p:txBody>
      </p:sp>
      <p:sp>
        <p:nvSpPr>
          <p:cNvPr id="34829" name="Line 13"/>
          <p:cNvSpPr>
            <a:spLocks noChangeShapeType="1"/>
          </p:cNvSpPr>
          <p:nvPr/>
        </p:nvSpPr>
        <p:spPr bwMode="auto">
          <a:xfrm>
            <a:off x="914400" y="4572000"/>
            <a:ext cx="7620000" cy="0"/>
          </a:xfrm>
          <a:prstGeom prst="line">
            <a:avLst/>
          </a:prstGeom>
          <a:noFill/>
          <a:ln w="9525">
            <a:solidFill>
              <a:schemeClr val="tx1"/>
            </a:solidFill>
            <a:round/>
            <a:headEnd/>
            <a:tailEnd/>
          </a:ln>
          <a:effectLst/>
        </p:spPr>
        <p:txBody>
          <a:bodyPr wrap="none" anchor="ctr"/>
          <a:lstStyle/>
          <a:p>
            <a:endParaRPr lang="en-US"/>
          </a:p>
        </p:txBody>
      </p:sp>
      <p:sp>
        <p:nvSpPr>
          <p:cNvPr id="34830" name="Line 14"/>
          <p:cNvSpPr>
            <a:spLocks noChangeShapeType="1"/>
          </p:cNvSpPr>
          <p:nvPr/>
        </p:nvSpPr>
        <p:spPr bwMode="auto">
          <a:xfrm>
            <a:off x="1752600" y="1981200"/>
            <a:ext cx="2209800" cy="0"/>
          </a:xfrm>
          <a:prstGeom prst="line">
            <a:avLst/>
          </a:prstGeom>
          <a:noFill/>
          <a:ln w="57150">
            <a:solidFill>
              <a:srgbClr val="FF0000"/>
            </a:solidFill>
            <a:round/>
            <a:headEnd/>
            <a:tailEnd/>
          </a:ln>
          <a:effectLst/>
        </p:spPr>
        <p:txBody>
          <a:bodyPr wrap="none" anchor="ctr"/>
          <a:lstStyle/>
          <a:p>
            <a:endParaRPr lang="en-US"/>
          </a:p>
        </p:txBody>
      </p:sp>
      <p:sp>
        <p:nvSpPr>
          <p:cNvPr id="123919" name="Rectangle 15"/>
          <p:cNvSpPr>
            <a:spLocks noChangeArrowheads="1"/>
          </p:cNvSpPr>
          <p:nvPr/>
        </p:nvSpPr>
        <p:spPr bwMode="auto">
          <a:xfrm>
            <a:off x="4038600" y="5168877"/>
            <a:ext cx="4648200" cy="803297"/>
          </a:xfrm>
          <a:prstGeom prst="rect">
            <a:avLst/>
          </a:prstGeom>
          <a:noFill/>
          <a:ln w="38100">
            <a:solidFill>
              <a:schemeClr val="tx1"/>
            </a:solidFill>
            <a:miter lim="800000"/>
            <a:headEnd/>
            <a:tailEnd/>
          </a:ln>
          <a:effectLst/>
        </p:spPr>
        <p:txBody>
          <a:bodyPr>
            <a:spAutoFit/>
          </a:bodyPr>
          <a:lstStyle/>
          <a:p>
            <a:pPr eaLnBrk="0" hangingPunct="0">
              <a:lnSpc>
                <a:spcPct val="80000"/>
              </a:lnSpc>
              <a:spcBef>
                <a:spcPct val="50000"/>
              </a:spcBef>
            </a:pPr>
            <a:r>
              <a:rPr lang="en-US" sz="2200" b="1" dirty="0">
                <a:solidFill>
                  <a:schemeClr val="tx2"/>
                </a:solidFill>
              </a:rPr>
              <a:t>ID = 2 / 35.5  person- years</a:t>
            </a:r>
          </a:p>
          <a:p>
            <a:pPr eaLnBrk="0" hangingPunct="0">
              <a:lnSpc>
                <a:spcPct val="80000"/>
              </a:lnSpc>
              <a:spcBef>
                <a:spcPct val="50000"/>
              </a:spcBef>
            </a:pPr>
            <a:r>
              <a:rPr lang="en-US" sz="2200" b="1" dirty="0">
                <a:solidFill>
                  <a:schemeClr val="tx2"/>
                </a:solidFill>
              </a:rPr>
              <a:t>     = 0.056  person-year</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85156"/>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39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19" grpId="0" animBg="1"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5842" name="Rectangle 1026"/>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Example</a:t>
            </a:r>
            <a:br>
              <a:rPr lang="en-US" b="1">
                <a:solidFill>
                  <a:schemeClr val="accent1"/>
                </a:solidFill>
              </a:rPr>
            </a:br>
            <a:r>
              <a:rPr lang="en-US" i="1">
                <a:solidFill>
                  <a:schemeClr val="accent1"/>
                </a:solidFill>
              </a:rPr>
              <a:t>1000 HIV negative persons were tested one year later and 50 were found HIV positive</a:t>
            </a:r>
            <a:r>
              <a:rPr lang="en-US">
                <a:solidFill>
                  <a:schemeClr val="accent1"/>
                </a:solidFill>
              </a:rPr>
              <a:t>.</a:t>
            </a:r>
          </a:p>
        </p:txBody>
      </p:sp>
      <p:sp>
        <p:nvSpPr>
          <p:cNvPr id="35843" name="Rectangle 1027"/>
          <p:cNvSpPr>
            <a:spLocks noGrp="1" noChangeArrowheads="1"/>
          </p:cNvSpPr>
          <p:nvPr>
            <p:ph idx="1"/>
          </p:nvPr>
        </p:nvSpPr>
        <p:spPr>
          <a:xfrm>
            <a:off x="3732023" y="963877"/>
            <a:ext cx="4783327" cy="4930246"/>
          </a:xfrm>
        </p:spPr>
        <p:txBody>
          <a:bodyPr anchor="ctr">
            <a:normAutofit/>
          </a:bodyPr>
          <a:lstStyle/>
          <a:p>
            <a:pPr eaLnBrk="1" hangingPunct="1"/>
            <a:r>
              <a:rPr lang="en-US" dirty="0"/>
              <a:t>What is the incidence (cumulative incidence) of HIV infection?</a:t>
            </a:r>
          </a:p>
          <a:p>
            <a:pPr eaLnBrk="1" hangingPunct="1"/>
            <a:endParaRPr lang="en-US" dirty="0"/>
          </a:p>
          <a:p>
            <a:pPr eaLnBrk="1" hangingPunct="1"/>
            <a:r>
              <a:rPr lang="en-US" dirty="0"/>
              <a:t>What is the incidence density (person-time rate) of HIV infection?</a:t>
            </a:r>
          </a:p>
          <a:p>
            <a:pPr eaLnBrk="1" hangingPunct="1"/>
            <a:endParaRPr lang="en-US" dirty="0"/>
          </a:p>
          <a:p>
            <a:pPr eaLnBrk="1" hangingPunct="1">
              <a:buFontTx/>
              <a:buNone/>
            </a:pPr>
            <a:endParaRPr lang="en-US" dirty="0"/>
          </a:p>
          <a:p>
            <a:pPr eaLnBrk="1" hangingPunct="1">
              <a:buFontTx/>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6866" name="Rectangle 2"/>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Example</a:t>
            </a:r>
            <a:br>
              <a:rPr lang="en-US" b="1">
                <a:solidFill>
                  <a:schemeClr val="accent1"/>
                </a:solidFill>
              </a:rPr>
            </a:br>
            <a:r>
              <a:rPr lang="en-US" i="1">
                <a:solidFill>
                  <a:schemeClr val="accent1"/>
                </a:solidFill>
              </a:rPr>
              <a:t>1000 HIV negative persons were tested one year later and 50 were found HIV positive.</a:t>
            </a:r>
          </a:p>
        </p:txBody>
      </p:sp>
      <p:sp>
        <p:nvSpPr>
          <p:cNvPr id="36867" name="Rectangle 3"/>
          <p:cNvSpPr>
            <a:spLocks noGrp="1" noChangeArrowheads="1"/>
          </p:cNvSpPr>
          <p:nvPr>
            <p:ph idx="1"/>
          </p:nvPr>
        </p:nvSpPr>
        <p:spPr>
          <a:xfrm>
            <a:off x="3732023" y="963877"/>
            <a:ext cx="4783327" cy="4930246"/>
          </a:xfrm>
        </p:spPr>
        <p:txBody>
          <a:bodyPr anchor="ctr">
            <a:normAutofit/>
          </a:bodyPr>
          <a:lstStyle/>
          <a:p>
            <a:pPr eaLnBrk="1" hangingPunct="1"/>
            <a:endParaRPr lang="en-US" dirty="0"/>
          </a:p>
          <a:p>
            <a:pPr eaLnBrk="1" hangingPunct="1"/>
            <a:r>
              <a:rPr lang="en-US" dirty="0"/>
              <a:t>What is the incidence rate (cumulative incidence) of HIV infection?</a:t>
            </a:r>
          </a:p>
          <a:p>
            <a:pPr eaLnBrk="1" hangingPunct="1">
              <a:buFontTx/>
              <a:buNone/>
            </a:pPr>
            <a:r>
              <a:rPr lang="en-US" dirty="0"/>
              <a:t>50 cases per 1000 population at risk or 5% in this year </a:t>
            </a:r>
          </a:p>
          <a:p>
            <a:pPr eaLnBrk="1" hangingPunct="1"/>
            <a:r>
              <a:rPr lang="en-US" dirty="0"/>
              <a:t>What is the incidence density of HIV infection?</a:t>
            </a:r>
          </a:p>
          <a:p>
            <a:pPr eaLnBrk="1" hangingPunct="1">
              <a:buFontTx/>
              <a:buNone/>
            </a:pPr>
            <a:r>
              <a:rPr lang="en-US" dirty="0"/>
              <a:t>Do not know the time of infection, thus the time they stopped being at risk of becoming infected.</a:t>
            </a:r>
          </a:p>
          <a:p>
            <a:pPr eaLnBrk="1" hangingPunct="1">
              <a:buFontTx/>
              <a:buNone/>
            </a:pPr>
            <a:endParaRPr lang="en-US" dirty="0"/>
          </a:p>
          <a:p>
            <a:pPr eaLnBrk="1" hangingPunct="1">
              <a:buFontTx/>
              <a:buNone/>
            </a:pP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7890" name="Rectangle 1026"/>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Estimating Incidence Density</a:t>
            </a:r>
          </a:p>
        </p:txBody>
      </p:sp>
      <p:sp>
        <p:nvSpPr>
          <p:cNvPr id="37891" name="Rectangle 1027"/>
          <p:cNvSpPr>
            <a:spLocks noGrp="1" noChangeArrowheads="1"/>
          </p:cNvSpPr>
          <p:nvPr>
            <p:ph idx="1"/>
          </p:nvPr>
        </p:nvSpPr>
        <p:spPr>
          <a:xfrm>
            <a:off x="3732023" y="963877"/>
            <a:ext cx="4783327" cy="4930246"/>
          </a:xfrm>
        </p:spPr>
        <p:txBody>
          <a:bodyPr anchor="ctr">
            <a:normAutofit/>
          </a:bodyPr>
          <a:lstStyle/>
          <a:p>
            <a:pPr eaLnBrk="1" hangingPunct="1"/>
            <a:endParaRPr lang="en-US"/>
          </a:p>
          <a:p>
            <a:pPr eaLnBrk="1" hangingPunct="1"/>
            <a:r>
              <a:rPr lang="en-US"/>
              <a:t>Assume disease is acquired on the mid-point of the interval between the last disease-free visit and the first visit when disease diagnosed.</a:t>
            </a:r>
          </a:p>
          <a:p>
            <a:pPr eaLnBrk="1" hangingPunct="1"/>
            <a:endParaRPr lang="en-US"/>
          </a:p>
          <a:p>
            <a:pPr eaLnBrk="1" hangingPunct="1"/>
            <a:r>
              <a:rPr lang="en-US"/>
              <a:t>What is the incidence density of HIV infection?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8914" name="Rectangle 2"/>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Estimating Incidence Density</a:t>
            </a:r>
          </a:p>
        </p:txBody>
      </p:sp>
      <p:sp>
        <p:nvSpPr>
          <p:cNvPr id="38915" name="Rectangle 3"/>
          <p:cNvSpPr>
            <a:spLocks noGrp="1" noChangeArrowheads="1"/>
          </p:cNvSpPr>
          <p:nvPr>
            <p:ph idx="1"/>
          </p:nvPr>
        </p:nvSpPr>
        <p:spPr>
          <a:xfrm>
            <a:off x="3732023" y="963877"/>
            <a:ext cx="4783327" cy="4930246"/>
          </a:xfrm>
        </p:spPr>
        <p:txBody>
          <a:bodyPr anchor="ctr">
            <a:normAutofit/>
          </a:bodyPr>
          <a:lstStyle/>
          <a:p>
            <a:pPr eaLnBrk="1" hangingPunct="1"/>
            <a:r>
              <a:rPr lang="en-US"/>
              <a:t>Assume disease is acquired on the mid-point of the interval between the last disease-free visit and the first visit when disease diagnosed.</a:t>
            </a:r>
          </a:p>
          <a:p>
            <a:pPr eaLnBrk="1" hangingPunct="1"/>
            <a:r>
              <a:rPr lang="en-US"/>
              <a:t>What is the incidence density of HIV infection?</a:t>
            </a:r>
          </a:p>
          <a:p>
            <a:pPr eaLnBrk="1" hangingPunct="1">
              <a:buFontTx/>
              <a:buNone/>
            </a:pPr>
            <a:r>
              <a:rPr lang="en-US"/>
              <a:t>950 persons not infected = 950 person-years</a:t>
            </a:r>
          </a:p>
          <a:p>
            <a:pPr eaLnBrk="1" hangingPunct="1">
              <a:buFontTx/>
              <a:buNone/>
            </a:pPr>
            <a:r>
              <a:rPr lang="en-US"/>
              <a:t>50 persons at risk for ½ year = 50 x ½ = 25 person-years</a:t>
            </a:r>
          </a:p>
          <a:p>
            <a:pPr eaLnBrk="1" hangingPunct="1">
              <a:buFontTx/>
              <a:buNone/>
            </a:pPr>
            <a:r>
              <a:rPr lang="en-US"/>
              <a:t>50 new cases/975 person-years = .05 case per person-year, or 5.1 cases per 100 person-years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026"/>
          <p:cNvSpPr txBox="1">
            <a:spLocks noChangeArrowheads="1"/>
          </p:cNvSpPr>
          <p:nvPr/>
        </p:nvSpPr>
        <p:spPr bwMode="auto">
          <a:xfrm>
            <a:off x="990600" y="609600"/>
            <a:ext cx="7239000" cy="822325"/>
          </a:xfrm>
          <a:prstGeom prst="rect">
            <a:avLst/>
          </a:prstGeom>
          <a:noFill/>
          <a:ln w="9525">
            <a:noFill/>
            <a:miter lim="800000"/>
            <a:headEnd/>
            <a:tailEnd/>
          </a:ln>
          <a:effectLst/>
        </p:spPr>
        <p:txBody>
          <a:bodyPr>
            <a:spAutoFit/>
          </a:bodyPr>
          <a:lstStyle/>
          <a:p>
            <a:pPr>
              <a:spcBef>
                <a:spcPct val="50000"/>
              </a:spcBef>
            </a:pPr>
            <a:r>
              <a:rPr kumimoji="1" lang="en-US" altLang="ja-JP" sz="2400" b="1" dirty="0">
                <a:ea typeface="ＭＳ Ｐゴシック" pitchFamily="50" charset="-128"/>
              </a:rPr>
              <a:t>Population of City of Alpha on March 30th, 1992 = </a:t>
            </a:r>
            <a:r>
              <a:rPr kumimoji="1" lang="en-US" altLang="ja-JP" sz="2400" b="1" u="sng" dirty="0">
                <a:ea typeface="ＭＳ Ｐゴシック" pitchFamily="50" charset="-128"/>
              </a:rPr>
              <a:t>183,000</a:t>
            </a:r>
            <a:endParaRPr kumimoji="1" lang="en-US" altLang="ja-JP" sz="2400" b="1" dirty="0">
              <a:ea typeface="ＭＳ Ｐゴシック" pitchFamily="50" charset="-128"/>
            </a:endParaRPr>
          </a:p>
        </p:txBody>
      </p:sp>
      <p:sp>
        <p:nvSpPr>
          <p:cNvPr id="39939" name="Text Box 1027"/>
          <p:cNvSpPr txBox="1">
            <a:spLocks noChangeArrowheads="1"/>
          </p:cNvSpPr>
          <p:nvPr/>
        </p:nvSpPr>
        <p:spPr bwMode="auto">
          <a:xfrm>
            <a:off x="914400" y="1447800"/>
            <a:ext cx="7696200" cy="822325"/>
          </a:xfrm>
          <a:prstGeom prst="rect">
            <a:avLst/>
          </a:prstGeom>
          <a:noFill/>
          <a:ln w="9525">
            <a:noFill/>
            <a:miter lim="800000"/>
            <a:headEnd/>
            <a:tailEnd/>
          </a:ln>
          <a:effectLst/>
        </p:spPr>
        <p:txBody>
          <a:bodyPr>
            <a:spAutoFit/>
          </a:bodyPr>
          <a:lstStyle/>
          <a:p>
            <a:pPr>
              <a:spcBef>
                <a:spcPct val="50000"/>
              </a:spcBef>
            </a:pPr>
            <a:r>
              <a:rPr kumimoji="1" lang="en-US" altLang="ja-JP" sz="2400" b="1">
                <a:ea typeface="ＭＳ Ｐゴシック" pitchFamily="50" charset="-128"/>
              </a:rPr>
              <a:t>Number of new active cases of TB occurring between January 1st and June 30th, 1992 = </a:t>
            </a:r>
            <a:r>
              <a:rPr kumimoji="1" lang="en-US" altLang="ja-JP" sz="2400" b="1" u="sng">
                <a:ea typeface="ＭＳ Ｐゴシック" pitchFamily="50" charset="-128"/>
              </a:rPr>
              <a:t>26</a:t>
            </a:r>
            <a:r>
              <a:rPr kumimoji="1" lang="en-US" altLang="ja-JP" sz="2400" b="1">
                <a:ea typeface="ＭＳ Ｐゴシック" pitchFamily="50" charset="-128"/>
              </a:rPr>
              <a:t> </a:t>
            </a:r>
          </a:p>
        </p:txBody>
      </p:sp>
      <p:sp>
        <p:nvSpPr>
          <p:cNvPr id="39940" name="Text Box 1028"/>
          <p:cNvSpPr txBox="1">
            <a:spLocks noChangeArrowheads="1"/>
          </p:cNvSpPr>
          <p:nvPr/>
        </p:nvSpPr>
        <p:spPr bwMode="auto">
          <a:xfrm>
            <a:off x="914400" y="2514600"/>
            <a:ext cx="7620000" cy="822325"/>
          </a:xfrm>
          <a:prstGeom prst="rect">
            <a:avLst/>
          </a:prstGeom>
          <a:noFill/>
          <a:ln w="9525">
            <a:noFill/>
            <a:miter lim="800000"/>
            <a:headEnd/>
            <a:tailEnd/>
          </a:ln>
          <a:effectLst/>
        </p:spPr>
        <p:txBody>
          <a:bodyPr>
            <a:spAutoFit/>
          </a:bodyPr>
          <a:lstStyle/>
          <a:p>
            <a:pPr>
              <a:spcBef>
                <a:spcPct val="50000"/>
              </a:spcBef>
            </a:pPr>
            <a:r>
              <a:rPr kumimoji="1" lang="en-US" altLang="ja-JP" sz="2400" b="1">
                <a:ea typeface="ＭＳ Ｐゴシック" pitchFamily="50" charset="-128"/>
              </a:rPr>
              <a:t>Number of active TB cases on TB register on June 30th, 1992 = </a:t>
            </a:r>
            <a:r>
              <a:rPr kumimoji="1" lang="en-US" altLang="ja-JP" sz="2400" b="1" u="sng">
                <a:ea typeface="ＭＳ Ｐゴシック" pitchFamily="50" charset="-128"/>
              </a:rPr>
              <a:t>264</a:t>
            </a:r>
            <a:endParaRPr kumimoji="1" lang="en-US" altLang="ja-JP" sz="2400" b="1">
              <a:ea typeface="ＭＳ Ｐゴシック" pitchFamily="50" charset="-128"/>
            </a:endParaRPr>
          </a:p>
        </p:txBody>
      </p:sp>
      <p:sp>
        <p:nvSpPr>
          <p:cNvPr id="39941" name="Text Box 1029"/>
          <p:cNvSpPr txBox="1">
            <a:spLocks noChangeArrowheads="1"/>
          </p:cNvSpPr>
          <p:nvPr/>
        </p:nvSpPr>
        <p:spPr bwMode="auto">
          <a:xfrm>
            <a:off x="1143000" y="3962400"/>
            <a:ext cx="6781800" cy="830997"/>
          </a:xfrm>
          <a:prstGeom prst="rect">
            <a:avLst/>
          </a:prstGeom>
          <a:noFill/>
          <a:ln w="9525">
            <a:noFill/>
            <a:miter lim="800000"/>
            <a:headEnd/>
            <a:tailEnd/>
          </a:ln>
          <a:effectLst/>
        </p:spPr>
        <p:txBody>
          <a:bodyPr>
            <a:spAutoFit/>
          </a:bodyPr>
          <a:lstStyle/>
          <a:p>
            <a:pPr>
              <a:spcBef>
                <a:spcPct val="50000"/>
              </a:spcBef>
            </a:pPr>
            <a:r>
              <a:rPr kumimoji="1" lang="en-US" altLang="ja-JP" sz="2400" b="1" dirty="0">
                <a:solidFill>
                  <a:schemeClr val="accent2"/>
                </a:solidFill>
                <a:ea typeface="ＭＳ Ｐゴシック" pitchFamily="50" charset="-128"/>
              </a:rPr>
              <a:t>The incidence rate of active cases of TB between January 1st and June 30th, 1992?</a:t>
            </a:r>
          </a:p>
        </p:txBody>
      </p:sp>
      <p:sp>
        <p:nvSpPr>
          <p:cNvPr id="39942" name="Text Box 1030"/>
          <p:cNvSpPr txBox="1">
            <a:spLocks noChangeArrowheads="1"/>
          </p:cNvSpPr>
          <p:nvPr/>
        </p:nvSpPr>
        <p:spPr bwMode="auto">
          <a:xfrm>
            <a:off x="1219200" y="5257800"/>
            <a:ext cx="6248400" cy="830997"/>
          </a:xfrm>
          <a:prstGeom prst="rect">
            <a:avLst/>
          </a:prstGeom>
          <a:noFill/>
          <a:ln w="9525">
            <a:noFill/>
            <a:miter lim="800000"/>
            <a:headEnd/>
            <a:tailEnd/>
          </a:ln>
          <a:effectLst/>
        </p:spPr>
        <p:txBody>
          <a:bodyPr>
            <a:spAutoFit/>
          </a:bodyPr>
          <a:lstStyle/>
          <a:p>
            <a:pPr>
              <a:spcBef>
                <a:spcPct val="50000"/>
              </a:spcBef>
            </a:pPr>
            <a:r>
              <a:rPr kumimoji="1" lang="en-US" altLang="ja-JP" sz="2400" b="1" dirty="0">
                <a:solidFill>
                  <a:schemeClr val="accent2"/>
                </a:solidFill>
                <a:ea typeface="ＭＳ Ｐゴシック" pitchFamily="50" charset="-128"/>
              </a:rPr>
              <a:t>The prevalence rate of active TB as of June 30th, 1992?</a:t>
            </a:r>
          </a:p>
        </p:txBody>
      </p:sp>
      <p:sp>
        <p:nvSpPr>
          <p:cNvPr id="39943" name="Rectangle 1031"/>
          <p:cNvSpPr>
            <a:spLocks noChangeArrowheads="1"/>
          </p:cNvSpPr>
          <p:nvPr/>
        </p:nvSpPr>
        <p:spPr bwMode="auto">
          <a:xfrm>
            <a:off x="990600" y="609600"/>
            <a:ext cx="7620000" cy="3200400"/>
          </a:xfrm>
          <a:prstGeom prst="rect">
            <a:avLst/>
          </a:prstGeom>
          <a:noFill/>
          <a:ln w="31750">
            <a:solidFill>
              <a:schemeClr val="tx1"/>
            </a:solidFill>
            <a:miter lim="800000"/>
            <a:headEnd/>
            <a:tailEnd/>
          </a:ln>
          <a:effectLst/>
        </p:spPr>
        <p:txBody>
          <a:bodyPr wrap="none" anchor="ctr"/>
          <a:lstStyle/>
          <a:p>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0962" name="Rectangle 2"/>
          <p:cNvSpPr>
            <a:spLocks noGrp="1" noChangeArrowheads="1"/>
          </p:cNvSpPr>
          <p:nvPr>
            <p:ph type="title"/>
          </p:nvPr>
        </p:nvSpPr>
        <p:spPr>
          <a:xfrm>
            <a:off x="628650" y="963877"/>
            <a:ext cx="2620771" cy="4930246"/>
          </a:xfrm>
        </p:spPr>
        <p:txBody>
          <a:bodyPr>
            <a:normAutofit/>
          </a:bodyPr>
          <a:lstStyle/>
          <a:p>
            <a:pPr algn="r" eaLnBrk="1" hangingPunct="1"/>
            <a:r>
              <a:rPr lang="en-US" b="1" dirty="0">
                <a:solidFill>
                  <a:schemeClr val="accent1"/>
                </a:solidFill>
              </a:rPr>
              <a:t>Issues in Calculating Incidence</a:t>
            </a:r>
          </a:p>
        </p:txBody>
      </p:sp>
      <p:sp>
        <p:nvSpPr>
          <p:cNvPr id="40963" name="Rectangle 3"/>
          <p:cNvSpPr>
            <a:spLocks noGrp="1" noChangeArrowheads="1"/>
          </p:cNvSpPr>
          <p:nvPr>
            <p:ph idx="1"/>
          </p:nvPr>
        </p:nvSpPr>
        <p:spPr>
          <a:xfrm>
            <a:off x="3732023" y="963877"/>
            <a:ext cx="4783327" cy="4930246"/>
          </a:xfrm>
        </p:spPr>
        <p:txBody>
          <a:bodyPr anchor="ctr">
            <a:normAutofit/>
          </a:bodyPr>
          <a:lstStyle/>
          <a:p>
            <a:pPr eaLnBrk="1" hangingPunct="1"/>
            <a:r>
              <a:rPr lang="en-US"/>
              <a:t>Define case</a:t>
            </a:r>
          </a:p>
          <a:p>
            <a:pPr eaLnBrk="1" hangingPunct="1"/>
            <a:r>
              <a:rPr lang="en-US"/>
              <a:t>Denominator must represent population at risk</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A06CD6-90CA-4C45-856C-6771339E1E22}"/>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5021601D-2758-4B15-A31C-FDA184C51B3A}"/>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1986" name="Rectangle 2"/>
          <p:cNvSpPr>
            <a:spLocks noGrp="1" noChangeArrowheads="1"/>
          </p:cNvSpPr>
          <p:nvPr>
            <p:ph type="title"/>
          </p:nvPr>
        </p:nvSpPr>
        <p:spPr>
          <a:xfrm>
            <a:off x="628650" y="963507"/>
            <a:ext cx="2620771" cy="4930986"/>
          </a:xfrm>
        </p:spPr>
        <p:txBody>
          <a:bodyPr>
            <a:normAutofit/>
          </a:bodyPr>
          <a:lstStyle/>
          <a:p>
            <a:pPr algn="r" eaLnBrk="1" hangingPunct="1"/>
            <a:r>
              <a:rPr lang="en-US" b="1">
                <a:solidFill>
                  <a:schemeClr val="accent1"/>
                </a:solidFill>
              </a:rPr>
              <a:t>Comparing Incidence and Prevalence</a:t>
            </a:r>
          </a:p>
        </p:txBody>
      </p:sp>
      <p:sp>
        <p:nvSpPr>
          <p:cNvPr id="41987" name="Rectangle 3"/>
          <p:cNvSpPr>
            <a:spLocks noGrp="1" noChangeArrowheads="1"/>
          </p:cNvSpPr>
          <p:nvPr>
            <p:ph sz="half" idx="1"/>
          </p:nvPr>
        </p:nvSpPr>
        <p:spPr>
          <a:xfrm>
            <a:off x="3732022" y="963507"/>
            <a:ext cx="4688205" cy="2304627"/>
          </a:xfrm>
        </p:spPr>
        <p:txBody>
          <a:bodyPr anchor="b">
            <a:normAutofit/>
          </a:bodyPr>
          <a:lstStyle/>
          <a:p>
            <a:pPr eaLnBrk="1" hangingPunct="1">
              <a:buFontTx/>
              <a:buNone/>
            </a:pPr>
            <a:r>
              <a:rPr lang="en-US" sz="1700"/>
              <a:t>	</a:t>
            </a:r>
            <a:r>
              <a:rPr lang="en-US" sz="1700" b="1"/>
              <a:t>Incidence</a:t>
            </a:r>
          </a:p>
          <a:p>
            <a:pPr eaLnBrk="1" hangingPunct="1"/>
            <a:r>
              <a:rPr lang="en-US" sz="1700"/>
              <a:t>New cases or events over period of time</a:t>
            </a:r>
          </a:p>
          <a:p>
            <a:pPr eaLnBrk="1" hangingPunct="1"/>
            <a:r>
              <a:rPr lang="en-US" sz="1700"/>
              <a:t>Useful studying factors causing disease, disease “risk”</a:t>
            </a:r>
          </a:p>
        </p:txBody>
      </p:sp>
      <p:sp>
        <p:nvSpPr>
          <p:cNvPr id="41988" name="Rectangle 4"/>
          <p:cNvSpPr>
            <a:spLocks noGrp="1" noChangeArrowheads="1"/>
          </p:cNvSpPr>
          <p:nvPr>
            <p:ph sz="half" idx="2"/>
          </p:nvPr>
        </p:nvSpPr>
        <p:spPr>
          <a:xfrm>
            <a:off x="3732022" y="3589866"/>
            <a:ext cx="4688205" cy="2304628"/>
          </a:xfrm>
        </p:spPr>
        <p:txBody>
          <a:bodyPr>
            <a:normAutofit/>
          </a:bodyPr>
          <a:lstStyle/>
          <a:p>
            <a:pPr eaLnBrk="1" hangingPunct="1">
              <a:buFontTx/>
              <a:buNone/>
            </a:pPr>
            <a:r>
              <a:rPr lang="en-US" sz="1700"/>
              <a:t>	</a:t>
            </a:r>
            <a:r>
              <a:rPr lang="en-US" sz="1700" b="1"/>
              <a:t>Prevalence</a:t>
            </a:r>
          </a:p>
          <a:p>
            <a:pPr eaLnBrk="1" hangingPunct="1"/>
            <a:r>
              <a:rPr lang="en-US" sz="1700"/>
              <a:t>All cases at point/period of time</a:t>
            </a:r>
          </a:p>
          <a:p>
            <a:pPr eaLnBrk="1" hangingPunct="1"/>
            <a:r>
              <a:rPr lang="en-US" sz="1700"/>
              <a:t>Useful for measuring size of problem and planning</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3010" name="Rectangle 2"/>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Relationship of Incidence to Prevalence</a:t>
            </a:r>
          </a:p>
        </p:txBody>
      </p:sp>
      <p:sp>
        <p:nvSpPr>
          <p:cNvPr id="43011" name="Rectangle 3"/>
          <p:cNvSpPr>
            <a:spLocks noGrp="1" noChangeArrowheads="1"/>
          </p:cNvSpPr>
          <p:nvPr>
            <p:ph idx="1"/>
          </p:nvPr>
        </p:nvSpPr>
        <p:spPr>
          <a:xfrm>
            <a:off x="3732023" y="963877"/>
            <a:ext cx="4783327" cy="4930246"/>
          </a:xfrm>
        </p:spPr>
        <p:txBody>
          <a:bodyPr anchor="ctr">
            <a:normAutofit/>
          </a:bodyPr>
          <a:lstStyle/>
          <a:p>
            <a:pPr eaLnBrk="1" hangingPunct="1"/>
            <a:r>
              <a:rPr lang="en-US" dirty="0"/>
              <a:t>Prevalence depends on both incidence rate and duration of disease.</a:t>
            </a:r>
          </a:p>
          <a:p>
            <a:pPr eaLnBrk="1" hangingPunct="1"/>
            <a:r>
              <a:rPr lang="en-US" dirty="0"/>
              <a:t>Because prevalence affected by factors such as migration and duration, incidence is preferred for studying etiology.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295400" y="1765300"/>
            <a:ext cx="919804" cy="461665"/>
          </a:xfrm>
          <a:prstGeom prst="rect">
            <a:avLst/>
          </a:prstGeom>
          <a:noFill/>
          <a:ln w="9525">
            <a:noFill/>
            <a:miter lim="800000"/>
            <a:headEnd/>
            <a:tailEnd/>
          </a:ln>
        </p:spPr>
        <p:txBody>
          <a:bodyPr wrap="none">
            <a:spAutoFit/>
          </a:bodyPr>
          <a:lstStyle/>
          <a:p>
            <a:r>
              <a:rPr lang="en-GB" sz="2400" dirty="0">
                <a:solidFill>
                  <a:srgbClr val="FF0000"/>
                </a:solidFill>
              </a:rPr>
              <a:t>Agent</a:t>
            </a:r>
          </a:p>
        </p:txBody>
      </p:sp>
      <p:sp>
        <p:nvSpPr>
          <p:cNvPr id="20483" name="Rectangle 3"/>
          <p:cNvSpPr>
            <a:spLocks noChangeArrowheads="1"/>
          </p:cNvSpPr>
          <p:nvPr/>
        </p:nvSpPr>
        <p:spPr bwMode="auto">
          <a:xfrm>
            <a:off x="3733800" y="5118100"/>
            <a:ext cx="862013" cy="457200"/>
          </a:xfrm>
          <a:prstGeom prst="rect">
            <a:avLst/>
          </a:prstGeom>
          <a:noFill/>
          <a:ln w="9525">
            <a:noFill/>
            <a:miter lim="800000"/>
            <a:headEnd/>
            <a:tailEnd/>
          </a:ln>
        </p:spPr>
        <p:txBody>
          <a:bodyPr wrap="none">
            <a:spAutoFit/>
          </a:bodyPr>
          <a:lstStyle/>
          <a:p>
            <a:r>
              <a:rPr lang="en-GB" sz="2400">
                <a:solidFill>
                  <a:srgbClr val="333399"/>
                </a:solidFill>
              </a:rPr>
              <a:t>Host</a:t>
            </a:r>
          </a:p>
        </p:txBody>
      </p:sp>
      <p:sp>
        <p:nvSpPr>
          <p:cNvPr id="20484" name="Rectangle 4"/>
          <p:cNvSpPr>
            <a:spLocks noChangeArrowheads="1"/>
          </p:cNvSpPr>
          <p:nvPr/>
        </p:nvSpPr>
        <p:spPr bwMode="auto">
          <a:xfrm>
            <a:off x="6019800" y="1765300"/>
            <a:ext cx="2046288" cy="457200"/>
          </a:xfrm>
          <a:prstGeom prst="rect">
            <a:avLst/>
          </a:prstGeom>
          <a:noFill/>
          <a:ln w="9525">
            <a:noFill/>
            <a:miter lim="800000"/>
            <a:headEnd/>
            <a:tailEnd/>
          </a:ln>
        </p:spPr>
        <p:txBody>
          <a:bodyPr wrap="none">
            <a:spAutoFit/>
          </a:bodyPr>
          <a:lstStyle/>
          <a:p>
            <a:r>
              <a:rPr lang="en-GB" sz="2400">
                <a:solidFill>
                  <a:srgbClr val="660066"/>
                </a:solidFill>
              </a:rPr>
              <a:t>Environment</a:t>
            </a:r>
          </a:p>
        </p:txBody>
      </p:sp>
      <p:sp>
        <p:nvSpPr>
          <p:cNvPr id="20485" name="AutoShape 5"/>
          <p:cNvSpPr>
            <a:spLocks noChangeArrowheads="1"/>
          </p:cNvSpPr>
          <p:nvPr/>
        </p:nvSpPr>
        <p:spPr bwMode="auto">
          <a:xfrm rot="10800000">
            <a:off x="2582863" y="2154238"/>
            <a:ext cx="3429000" cy="2590800"/>
          </a:xfrm>
          <a:prstGeom prst="triangle">
            <a:avLst>
              <a:gd name="adj" fmla="val 50000"/>
            </a:avLst>
          </a:prstGeom>
          <a:noFill/>
          <a:ln w="38100">
            <a:solidFill>
              <a:srgbClr val="CC0000"/>
            </a:solidFill>
            <a:miter lim="800000"/>
            <a:headEnd/>
            <a:tailEnd/>
          </a:ln>
        </p:spPr>
        <p:txBody>
          <a:bodyPr wrap="none" anchor="ctr"/>
          <a:lstStyle/>
          <a:p>
            <a:endParaRPr lang="en-US"/>
          </a:p>
        </p:txBody>
      </p:sp>
      <p:sp>
        <p:nvSpPr>
          <p:cNvPr id="20486" name="Text Box 6"/>
          <p:cNvSpPr txBox="1">
            <a:spLocks noChangeArrowheads="1"/>
          </p:cNvSpPr>
          <p:nvPr/>
        </p:nvSpPr>
        <p:spPr bwMode="auto">
          <a:xfrm>
            <a:off x="4660901" y="4134485"/>
            <a:ext cx="2819400" cy="1924050"/>
          </a:xfrm>
          <a:prstGeom prst="rect">
            <a:avLst/>
          </a:prstGeom>
          <a:noFill/>
          <a:ln w="9525">
            <a:noFill/>
            <a:miter lim="800000"/>
            <a:headEnd/>
            <a:tailEnd/>
          </a:ln>
        </p:spPr>
        <p:txBody>
          <a:bodyPr>
            <a:spAutoFit/>
          </a:bodyPr>
          <a:lstStyle/>
          <a:p>
            <a:pPr>
              <a:spcBef>
                <a:spcPct val="50000"/>
              </a:spcBef>
              <a:buClr>
                <a:srgbClr val="0000CC"/>
              </a:buClr>
              <a:buFontTx/>
              <a:buChar char="•"/>
            </a:pPr>
            <a:r>
              <a:rPr lang="en-GB" sz="1600" dirty="0">
                <a:solidFill>
                  <a:srgbClr val="333399"/>
                </a:solidFill>
              </a:rPr>
              <a:t> Age</a:t>
            </a:r>
          </a:p>
          <a:p>
            <a:pPr>
              <a:lnSpc>
                <a:spcPct val="80000"/>
              </a:lnSpc>
              <a:spcBef>
                <a:spcPct val="50000"/>
              </a:spcBef>
              <a:buClr>
                <a:srgbClr val="0000CC"/>
              </a:buClr>
              <a:buFontTx/>
              <a:buChar char="•"/>
            </a:pPr>
            <a:r>
              <a:rPr lang="en-GB" sz="1600" dirty="0">
                <a:solidFill>
                  <a:srgbClr val="333399"/>
                </a:solidFill>
              </a:rPr>
              <a:t> Sex</a:t>
            </a:r>
          </a:p>
          <a:p>
            <a:pPr>
              <a:lnSpc>
                <a:spcPct val="80000"/>
              </a:lnSpc>
              <a:spcBef>
                <a:spcPct val="50000"/>
              </a:spcBef>
              <a:buClr>
                <a:srgbClr val="0000CC"/>
              </a:buClr>
              <a:buFontTx/>
              <a:buChar char="•"/>
            </a:pPr>
            <a:r>
              <a:rPr lang="en-GB" sz="1600" dirty="0">
                <a:solidFill>
                  <a:srgbClr val="333399"/>
                </a:solidFill>
              </a:rPr>
              <a:t> </a:t>
            </a:r>
            <a:r>
              <a:rPr lang="fr-FR" sz="1600" dirty="0">
                <a:solidFill>
                  <a:srgbClr val="333399"/>
                </a:solidFill>
              </a:rPr>
              <a:t>G</a:t>
            </a:r>
            <a:r>
              <a:rPr lang="en-GB" sz="1600" dirty="0" err="1">
                <a:solidFill>
                  <a:srgbClr val="333399"/>
                </a:solidFill>
              </a:rPr>
              <a:t>enotype</a:t>
            </a:r>
            <a:endParaRPr lang="en-GB" sz="1600" dirty="0">
              <a:solidFill>
                <a:srgbClr val="333399"/>
              </a:solidFill>
            </a:endParaRPr>
          </a:p>
          <a:p>
            <a:pPr>
              <a:lnSpc>
                <a:spcPct val="80000"/>
              </a:lnSpc>
              <a:spcBef>
                <a:spcPct val="50000"/>
              </a:spcBef>
              <a:buClr>
                <a:srgbClr val="0000CC"/>
              </a:buClr>
              <a:buFontTx/>
              <a:buChar char="•"/>
            </a:pPr>
            <a:r>
              <a:rPr lang="en-GB" sz="1600" dirty="0">
                <a:solidFill>
                  <a:srgbClr val="333399"/>
                </a:solidFill>
              </a:rPr>
              <a:t> Behaviour</a:t>
            </a:r>
          </a:p>
          <a:p>
            <a:pPr>
              <a:lnSpc>
                <a:spcPct val="80000"/>
              </a:lnSpc>
              <a:spcBef>
                <a:spcPct val="50000"/>
              </a:spcBef>
              <a:buClr>
                <a:srgbClr val="0000CC"/>
              </a:buClr>
              <a:buFontTx/>
              <a:buChar char="•"/>
            </a:pPr>
            <a:r>
              <a:rPr lang="en-GB" sz="1600" dirty="0">
                <a:solidFill>
                  <a:srgbClr val="333399"/>
                </a:solidFill>
              </a:rPr>
              <a:t> </a:t>
            </a:r>
            <a:r>
              <a:rPr lang="fr-FR" sz="1600" dirty="0">
                <a:solidFill>
                  <a:srgbClr val="333399"/>
                </a:solidFill>
              </a:rPr>
              <a:t>N</a:t>
            </a:r>
            <a:r>
              <a:rPr lang="en-GB" sz="1600" dirty="0" err="1">
                <a:solidFill>
                  <a:srgbClr val="333399"/>
                </a:solidFill>
              </a:rPr>
              <a:t>utritional</a:t>
            </a:r>
            <a:r>
              <a:rPr lang="en-GB" sz="1600" dirty="0">
                <a:solidFill>
                  <a:srgbClr val="333399"/>
                </a:solidFill>
              </a:rPr>
              <a:t> status</a:t>
            </a:r>
          </a:p>
          <a:p>
            <a:pPr>
              <a:lnSpc>
                <a:spcPct val="80000"/>
              </a:lnSpc>
              <a:spcBef>
                <a:spcPct val="50000"/>
              </a:spcBef>
              <a:buClr>
                <a:srgbClr val="0000CC"/>
              </a:buClr>
              <a:buFontTx/>
              <a:buChar char="•"/>
            </a:pPr>
            <a:r>
              <a:rPr lang="en-GB" sz="1600" dirty="0">
                <a:solidFill>
                  <a:srgbClr val="333399"/>
                </a:solidFill>
              </a:rPr>
              <a:t> </a:t>
            </a:r>
            <a:r>
              <a:rPr lang="fr-FR" sz="1600" dirty="0" err="1">
                <a:solidFill>
                  <a:srgbClr val="333399"/>
                </a:solidFill>
              </a:rPr>
              <a:t>Health</a:t>
            </a:r>
            <a:r>
              <a:rPr lang="en-GB" sz="1600" dirty="0">
                <a:solidFill>
                  <a:srgbClr val="333399"/>
                </a:solidFill>
              </a:rPr>
              <a:t> status</a:t>
            </a:r>
          </a:p>
        </p:txBody>
      </p:sp>
      <p:sp>
        <p:nvSpPr>
          <p:cNvPr id="20487" name="Text Box 7"/>
          <p:cNvSpPr txBox="1">
            <a:spLocks noChangeArrowheads="1"/>
          </p:cNvSpPr>
          <p:nvPr/>
        </p:nvSpPr>
        <p:spPr bwMode="auto">
          <a:xfrm>
            <a:off x="1312863" y="2298700"/>
            <a:ext cx="2179637" cy="1943865"/>
          </a:xfrm>
          <a:prstGeom prst="rect">
            <a:avLst/>
          </a:prstGeom>
          <a:noFill/>
          <a:ln w="9525">
            <a:noFill/>
            <a:miter lim="800000"/>
            <a:headEnd/>
            <a:tailEnd/>
          </a:ln>
        </p:spPr>
        <p:txBody>
          <a:bodyPr>
            <a:spAutoFit/>
          </a:bodyPr>
          <a:lstStyle/>
          <a:p>
            <a:pPr>
              <a:spcBef>
                <a:spcPct val="50000"/>
              </a:spcBef>
              <a:buClr>
                <a:srgbClr val="0000CC"/>
              </a:buClr>
              <a:buFontTx/>
              <a:buChar char="•"/>
            </a:pPr>
            <a:r>
              <a:rPr lang="en-GB" sz="1600" dirty="0">
                <a:solidFill>
                  <a:srgbClr val="FF0000"/>
                </a:solidFill>
              </a:rPr>
              <a:t> Infectivity</a:t>
            </a:r>
          </a:p>
          <a:p>
            <a:pPr>
              <a:lnSpc>
                <a:spcPct val="80000"/>
              </a:lnSpc>
              <a:spcBef>
                <a:spcPct val="50000"/>
              </a:spcBef>
              <a:buClr>
                <a:srgbClr val="0000CC"/>
              </a:buClr>
              <a:buFontTx/>
              <a:buChar char="•"/>
            </a:pPr>
            <a:r>
              <a:rPr lang="en-GB" sz="1600" dirty="0">
                <a:solidFill>
                  <a:srgbClr val="FF0000"/>
                </a:solidFill>
              </a:rPr>
              <a:t> </a:t>
            </a:r>
            <a:r>
              <a:rPr lang="en-GB" sz="1600" dirty="0" err="1">
                <a:solidFill>
                  <a:srgbClr val="FF0000"/>
                </a:solidFill>
              </a:rPr>
              <a:t>Pathogenicit</a:t>
            </a:r>
            <a:r>
              <a:rPr lang="fr-FR" sz="1600" dirty="0">
                <a:solidFill>
                  <a:srgbClr val="FF0000"/>
                </a:solidFill>
              </a:rPr>
              <a:t>y</a:t>
            </a:r>
            <a:endParaRPr lang="en-GB" sz="1600" dirty="0">
              <a:solidFill>
                <a:srgbClr val="FF0000"/>
              </a:solidFill>
            </a:endParaRPr>
          </a:p>
          <a:p>
            <a:pPr>
              <a:lnSpc>
                <a:spcPct val="80000"/>
              </a:lnSpc>
              <a:spcBef>
                <a:spcPct val="50000"/>
              </a:spcBef>
              <a:buClr>
                <a:srgbClr val="0000CC"/>
              </a:buClr>
              <a:buFontTx/>
              <a:buChar char="•"/>
            </a:pPr>
            <a:r>
              <a:rPr lang="en-GB" sz="1600" dirty="0">
                <a:solidFill>
                  <a:srgbClr val="FF0000"/>
                </a:solidFill>
              </a:rPr>
              <a:t> Virulence</a:t>
            </a:r>
          </a:p>
          <a:p>
            <a:pPr>
              <a:lnSpc>
                <a:spcPct val="80000"/>
              </a:lnSpc>
              <a:spcBef>
                <a:spcPct val="50000"/>
              </a:spcBef>
              <a:buClr>
                <a:srgbClr val="0000CC"/>
              </a:buClr>
              <a:buFontTx/>
              <a:buChar char="•"/>
            </a:pPr>
            <a:r>
              <a:rPr lang="en-GB" sz="1600" dirty="0">
                <a:solidFill>
                  <a:srgbClr val="FF0000"/>
                </a:solidFill>
              </a:rPr>
              <a:t> </a:t>
            </a:r>
            <a:r>
              <a:rPr lang="en-GB" sz="1600" dirty="0" err="1">
                <a:solidFill>
                  <a:srgbClr val="FF0000"/>
                </a:solidFill>
              </a:rPr>
              <a:t>Immunogenicit</a:t>
            </a:r>
            <a:r>
              <a:rPr lang="fr-FR" sz="1600" dirty="0">
                <a:solidFill>
                  <a:srgbClr val="FF0000"/>
                </a:solidFill>
              </a:rPr>
              <a:t>y</a:t>
            </a:r>
            <a:endParaRPr lang="en-GB" sz="1600" dirty="0">
              <a:solidFill>
                <a:srgbClr val="FF0000"/>
              </a:solidFill>
            </a:endParaRPr>
          </a:p>
          <a:p>
            <a:pPr>
              <a:lnSpc>
                <a:spcPct val="80000"/>
              </a:lnSpc>
              <a:spcBef>
                <a:spcPct val="50000"/>
              </a:spcBef>
              <a:buClr>
                <a:srgbClr val="0000CC"/>
              </a:buClr>
              <a:buFontTx/>
              <a:buChar char="•"/>
            </a:pPr>
            <a:r>
              <a:rPr lang="en-GB" sz="1600" dirty="0">
                <a:solidFill>
                  <a:srgbClr val="FF0000"/>
                </a:solidFill>
              </a:rPr>
              <a:t> Antigenic </a:t>
            </a:r>
            <a:r>
              <a:rPr lang="en-GB" sz="1600" dirty="0" err="1">
                <a:solidFill>
                  <a:srgbClr val="FF0000"/>
                </a:solidFill>
              </a:rPr>
              <a:t>stabi</a:t>
            </a:r>
            <a:r>
              <a:rPr lang="fr-FR" sz="1600" dirty="0" err="1">
                <a:solidFill>
                  <a:srgbClr val="FF0000"/>
                </a:solidFill>
              </a:rPr>
              <a:t>lity</a:t>
            </a:r>
            <a:endParaRPr lang="en-GB" sz="1600" dirty="0">
              <a:solidFill>
                <a:srgbClr val="FF0000"/>
              </a:solidFill>
            </a:endParaRPr>
          </a:p>
          <a:p>
            <a:pPr>
              <a:lnSpc>
                <a:spcPct val="80000"/>
              </a:lnSpc>
              <a:spcBef>
                <a:spcPct val="50000"/>
              </a:spcBef>
              <a:buClr>
                <a:srgbClr val="0000CC"/>
              </a:buClr>
              <a:buFontTx/>
              <a:buChar char="•"/>
            </a:pPr>
            <a:r>
              <a:rPr lang="en-GB" sz="1600" dirty="0">
                <a:solidFill>
                  <a:srgbClr val="FF0000"/>
                </a:solidFill>
              </a:rPr>
              <a:t> Survival </a:t>
            </a:r>
          </a:p>
        </p:txBody>
      </p:sp>
      <p:sp>
        <p:nvSpPr>
          <p:cNvPr id="20488" name="Text Box 8"/>
          <p:cNvSpPr txBox="1">
            <a:spLocks noChangeArrowheads="1"/>
          </p:cNvSpPr>
          <p:nvPr/>
        </p:nvSpPr>
        <p:spPr bwMode="auto">
          <a:xfrm>
            <a:off x="6084888" y="2225675"/>
            <a:ext cx="2362200" cy="1924050"/>
          </a:xfrm>
          <a:prstGeom prst="rect">
            <a:avLst/>
          </a:prstGeom>
          <a:noFill/>
          <a:ln w="9525">
            <a:noFill/>
            <a:miter lim="800000"/>
            <a:headEnd/>
            <a:tailEnd/>
          </a:ln>
        </p:spPr>
        <p:txBody>
          <a:bodyPr>
            <a:spAutoFit/>
          </a:bodyPr>
          <a:lstStyle/>
          <a:p>
            <a:pPr>
              <a:spcBef>
                <a:spcPct val="50000"/>
              </a:spcBef>
              <a:buClr>
                <a:srgbClr val="0000CC"/>
              </a:buClr>
              <a:buFontTx/>
              <a:buChar char="•"/>
            </a:pPr>
            <a:r>
              <a:rPr lang="en-GB" sz="1600" dirty="0">
                <a:solidFill>
                  <a:srgbClr val="660066"/>
                </a:solidFill>
              </a:rPr>
              <a:t> </a:t>
            </a:r>
            <a:r>
              <a:rPr lang="fr-FR" sz="1600" dirty="0">
                <a:solidFill>
                  <a:srgbClr val="660066"/>
                </a:solidFill>
              </a:rPr>
              <a:t>W</a:t>
            </a:r>
            <a:r>
              <a:rPr lang="en-GB" sz="1600" dirty="0">
                <a:solidFill>
                  <a:srgbClr val="660066"/>
                </a:solidFill>
              </a:rPr>
              <a:t>eather</a:t>
            </a:r>
          </a:p>
          <a:p>
            <a:pPr>
              <a:lnSpc>
                <a:spcPct val="80000"/>
              </a:lnSpc>
              <a:spcBef>
                <a:spcPct val="50000"/>
              </a:spcBef>
              <a:buClr>
                <a:srgbClr val="0000CC"/>
              </a:buClr>
              <a:buFontTx/>
              <a:buChar char="•"/>
            </a:pPr>
            <a:r>
              <a:rPr lang="en-GB" sz="1600" dirty="0">
                <a:solidFill>
                  <a:srgbClr val="660066"/>
                </a:solidFill>
              </a:rPr>
              <a:t> Housing</a:t>
            </a:r>
          </a:p>
          <a:p>
            <a:pPr>
              <a:lnSpc>
                <a:spcPct val="80000"/>
              </a:lnSpc>
              <a:spcBef>
                <a:spcPct val="50000"/>
              </a:spcBef>
              <a:buClr>
                <a:srgbClr val="0000CC"/>
              </a:buClr>
              <a:buFontTx/>
              <a:buChar char="•"/>
            </a:pPr>
            <a:r>
              <a:rPr lang="en-GB" sz="1600" dirty="0">
                <a:solidFill>
                  <a:srgbClr val="660066"/>
                </a:solidFill>
              </a:rPr>
              <a:t> </a:t>
            </a:r>
            <a:r>
              <a:rPr lang="fr-FR" sz="1600" dirty="0">
                <a:solidFill>
                  <a:srgbClr val="660066"/>
                </a:solidFill>
              </a:rPr>
              <a:t>G</a:t>
            </a:r>
            <a:r>
              <a:rPr lang="en-GB" sz="1600" dirty="0" err="1">
                <a:solidFill>
                  <a:srgbClr val="660066"/>
                </a:solidFill>
              </a:rPr>
              <a:t>eography</a:t>
            </a:r>
            <a:endParaRPr lang="en-GB" sz="1600" dirty="0">
              <a:solidFill>
                <a:srgbClr val="660066"/>
              </a:solidFill>
            </a:endParaRPr>
          </a:p>
          <a:p>
            <a:pPr>
              <a:lnSpc>
                <a:spcPct val="80000"/>
              </a:lnSpc>
              <a:spcBef>
                <a:spcPct val="50000"/>
              </a:spcBef>
              <a:buClr>
                <a:srgbClr val="0000CC"/>
              </a:buClr>
              <a:buFontTx/>
              <a:buChar char="•"/>
            </a:pPr>
            <a:r>
              <a:rPr lang="en-GB" sz="1600" dirty="0">
                <a:solidFill>
                  <a:srgbClr val="660066"/>
                </a:solidFill>
              </a:rPr>
              <a:t> </a:t>
            </a:r>
            <a:r>
              <a:rPr lang="fr-FR" sz="1600" dirty="0" err="1">
                <a:solidFill>
                  <a:srgbClr val="660066"/>
                </a:solidFill>
              </a:rPr>
              <a:t>Occupational</a:t>
            </a:r>
            <a:r>
              <a:rPr lang="fr-FR" sz="1600" dirty="0">
                <a:solidFill>
                  <a:srgbClr val="660066"/>
                </a:solidFill>
              </a:rPr>
              <a:t> setting</a:t>
            </a:r>
            <a:endParaRPr lang="en-GB" sz="1600" dirty="0">
              <a:solidFill>
                <a:srgbClr val="660066"/>
              </a:solidFill>
            </a:endParaRPr>
          </a:p>
          <a:p>
            <a:pPr>
              <a:lnSpc>
                <a:spcPct val="80000"/>
              </a:lnSpc>
              <a:spcBef>
                <a:spcPct val="50000"/>
              </a:spcBef>
              <a:buClr>
                <a:srgbClr val="0000CC"/>
              </a:buClr>
              <a:buFontTx/>
              <a:buChar char="•"/>
            </a:pPr>
            <a:r>
              <a:rPr lang="fr-FR" sz="1600" dirty="0">
                <a:solidFill>
                  <a:srgbClr val="660066"/>
                </a:solidFill>
              </a:rPr>
              <a:t> A</a:t>
            </a:r>
            <a:r>
              <a:rPr lang="en-GB" sz="1600" dirty="0" err="1">
                <a:solidFill>
                  <a:srgbClr val="660066"/>
                </a:solidFill>
              </a:rPr>
              <a:t>ir</a:t>
            </a:r>
            <a:r>
              <a:rPr lang="en-GB" sz="1600" dirty="0">
                <a:solidFill>
                  <a:srgbClr val="660066"/>
                </a:solidFill>
              </a:rPr>
              <a:t> quality</a:t>
            </a:r>
          </a:p>
          <a:p>
            <a:pPr>
              <a:lnSpc>
                <a:spcPct val="80000"/>
              </a:lnSpc>
              <a:spcBef>
                <a:spcPct val="50000"/>
              </a:spcBef>
              <a:buClr>
                <a:srgbClr val="0000CC"/>
              </a:buClr>
              <a:buFontTx/>
              <a:buChar char="•"/>
            </a:pPr>
            <a:r>
              <a:rPr lang="en-GB" sz="1600" dirty="0">
                <a:solidFill>
                  <a:srgbClr val="660066"/>
                </a:solidFill>
              </a:rPr>
              <a:t> </a:t>
            </a:r>
            <a:r>
              <a:rPr lang="fr-FR" sz="1600" dirty="0">
                <a:solidFill>
                  <a:srgbClr val="660066"/>
                </a:solidFill>
              </a:rPr>
              <a:t>F</a:t>
            </a:r>
            <a:r>
              <a:rPr lang="en-GB" sz="1600" dirty="0" err="1">
                <a:solidFill>
                  <a:srgbClr val="660066"/>
                </a:solidFill>
              </a:rPr>
              <a:t>ood</a:t>
            </a:r>
            <a:endParaRPr lang="en-GB" sz="1600" dirty="0">
              <a:solidFill>
                <a:srgbClr val="660066"/>
              </a:solidFill>
            </a:endParaRPr>
          </a:p>
        </p:txBody>
      </p:sp>
      <p:grpSp>
        <p:nvGrpSpPr>
          <p:cNvPr id="2" name="Group 11"/>
          <p:cNvGrpSpPr>
            <a:grpSpLocks/>
          </p:cNvGrpSpPr>
          <p:nvPr/>
        </p:nvGrpSpPr>
        <p:grpSpPr bwMode="auto">
          <a:xfrm>
            <a:off x="363538" y="685800"/>
            <a:ext cx="8780462" cy="1052513"/>
            <a:chOff x="0" y="1536"/>
            <a:chExt cx="5675" cy="663"/>
          </a:xfrm>
        </p:grpSpPr>
        <p:grpSp>
          <p:nvGrpSpPr>
            <p:cNvPr id="3" name="Group 12"/>
            <p:cNvGrpSpPr>
              <a:grpSpLocks/>
            </p:cNvGrpSpPr>
            <p:nvPr/>
          </p:nvGrpSpPr>
          <p:grpSpPr bwMode="auto">
            <a:xfrm>
              <a:off x="183" y="1604"/>
              <a:ext cx="448" cy="299"/>
              <a:chOff x="720" y="336"/>
              <a:chExt cx="624" cy="432"/>
            </a:xfrm>
          </p:grpSpPr>
          <p:sp>
            <p:nvSpPr>
              <p:cNvPr id="20499" name="Rectangle 13"/>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20500" name="Rectangle 1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4" name="Group 15"/>
            <p:cNvGrpSpPr>
              <a:grpSpLocks/>
            </p:cNvGrpSpPr>
            <p:nvPr/>
          </p:nvGrpSpPr>
          <p:grpSpPr bwMode="auto">
            <a:xfrm>
              <a:off x="261" y="1870"/>
              <a:ext cx="465" cy="299"/>
              <a:chOff x="912" y="2640"/>
              <a:chExt cx="672" cy="432"/>
            </a:xfrm>
          </p:grpSpPr>
          <p:sp>
            <p:nvSpPr>
              <p:cNvPr id="20497" name="Rectangle 16"/>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20498" name="Rectangle 17"/>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20494" name="Rectangle 18"/>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20495" name="Rectangle 19"/>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20496" name="Rectangle 20"/>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sp>
        <p:nvSpPr>
          <p:cNvPr id="20491" name="Text Box 21"/>
          <p:cNvSpPr txBox="1">
            <a:spLocks noChangeArrowheads="1"/>
          </p:cNvSpPr>
          <p:nvPr/>
        </p:nvSpPr>
        <p:spPr bwMode="auto">
          <a:xfrm>
            <a:off x="1331913" y="404813"/>
            <a:ext cx="6119812" cy="946150"/>
          </a:xfrm>
          <a:prstGeom prst="rect">
            <a:avLst/>
          </a:prstGeom>
          <a:noFill/>
          <a:ln w="9525">
            <a:noFill/>
            <a:miter lim="800000"/>
            <a:headEnd/>
            <a:tailEnd/>
          </a:ln>
        </p:spPr>
        <p:txBody>
          <a:bodyPr>
            <a:spAutoFit/>
          </a:bodyPr>
          <a:lstStyle/>
          <a:p>
            <a:pPr algn="ctr">
              <a:spcBef>
                <a:spcPct val="50000"/>
              </a:spcBef>
            </a:pPr>
            <a:r>
              <a:rPr lang="en-GB" sz="2800">
                <a:solidFill>
                  <a:srgbClr val="3333FF"/>
                </a:solidFill>
                <a:latin typeface="Verdana" pitchFamily="34" charset="0"/>
              </a:rPr>
              <a:t>Factors Influencing Disease Transmission</a:t>
            </a:r>
          </a:p>
        </p:txBody>
      </p:sp>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a:hlinkClick r:id="" action="ppaction://ole?verb=0"/>
          </p:cNvPr>
          <p:cNvGraphicFramePr>
            <a:graphicFrameLocks/>
          </p:cNvGraphicFramePr>
          <p:nvPr>
            <p:extLst>
              <p:ext uri="{D42A27DB-BD31-4B8C-83A1-F6EECF244321}">
                <p14:modId xmlns:p14="http://schemas.microsoft.com/office/powerpoint/2010/main" val="2227952016"/>
              </p:ext>
            </p:extLst>
          </p:nvPr>
        </p:nvGraphicFramePr>
        <p:xfrm>
          <a:off x="3497422" y="1995944"/>
          <a:ext cx="2822575" cy="4224338"/>
        </p:xfrm>
        <a:graphic>
          <a:graphicData uri="http://schemas.openxmlformats.org/presentationml/2006/ole">
            <mc:AlternateContent xmlns:mc="http://schemas.openxmlformats.org/markup-compatibility/2006">
              <mc:Choice xmlns:v="urn:schemas-microsoft-com:vml" Requires="v">
                <p:oleObj spid="_x0000_s36932" name="Clip" r:id="rId4" imgW="2822575" imgH="4219575" progId="MS_ClipArt_Gallery.2">
                  <p:embed/>
                </p:oleObj>
              </mc:Choice>
              <mc:Fallback>
                <p:oleObj name="Clip" r:id="rId4" imgW="2822575" imgH="4219575" progId="MS_ClipArt_Gallery.2">
                  <p:embed/>
                  <p:pic>
                    <p:nvPicPr>
                      <p:cNvPr id="0"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7422" y="1995944"/>
                        <a:ext cx="2822575" cy="42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3"/>
          <p:cNvGrpSpPr>
            <a:grpSpLocks/>
          </p:cNvGrpSpPr>
          <p:nvPr/>
        </p:nvGrpSpPr>
        <p:grpSpPr bwMode="auto">
          <a:xfrm>
            <a:off x="6202680" y="4291806"/>
            <a:ext cx="1997075" cy="1774825"/>
            <a:chOff x="3940" y="2880"/>
            <a:chExt cx="1258" cy="1240"/>
          </a:xfrm>
        </p:grpSpPr>
        <p:sp>
          <p:nvSpPr>
            <p:cNvPr id="44052" name="Oval 4"/>
            <p:cNvSpPr>
              <a:spLocks noChangeArrowheads="1"/>
            </p:cNvSpPr>
            <p:nvPr/>
          </p:nvSpPr>
          <p:spPr bwMode="auto">
            <a:xfrm>
              <a:off x="3940" y="3700"/>
              <a:ext cx="40" cy="88"/>
            </a:xfrm>
            <a:prstGeom prst="ellipse">
              <a:avLst/>
            </a:prstGeom>
            <a:solidFill>
              <a:schemeClr val="accent2"/>
            </a:solidFill>
            <a:ln w="12700">
              <a:solidFill>
                <a:schemeClr val="tx2"/>
              </a:solidFill>
              <a:round/>
              <a:headEnd/>
              <a:tailEnd/>
            </a:ln>
            <a:effectLst/>
          </p:spPr>
          <p:txBody>
            <a:bodyPr wrap="none" anchor="ctr"/>
            <a:lstStyle/>
            <a:p>
              <a:endParaRPr lang="en-US"/>
            </a:p>
          </p:txBody>
        </p:sp>
        <p:sp>
          <p:nvSpPr>
            <p:cNvPr id="44053" name="Oval 5"/>
            <p:cNvSpPr>
              <a:spLocks noChangeArrowheads="1"/>
            </p:cNvSpPr>
            <p:nvPr/>
          </p:nvSpPr>
          <p:spPr bwMode="auto">
            <a:xfrm>
              <a:off x="4132" y="3936"/>
              <a:ext cx="424" cy="184"/>
            </a:xfrm>
            <a:prstGeom prst="ellipse">
              <a:avLst/>
            </a:prstGeom>
            <a:solidFill>
              <a:schemeClr val="accent2"/>
            </a:solidFill>
            <a:ln w="12700">
              <a:solidFill>
                <a:schemeClr val="tx2"/>
              </a:solidFill>
              <a:round/>
              <a:headEnd/>
              <a:tailEnd/>
            </a:ln>
            <a:effectLst/>
          </p:spPr>
          <p:txBody>
            <a:bodyPr wrap="none" anchor="ctr"/>
            <a:lstStyle/>
            <a:p>
              <a:endParaRPr lang="en-US"/>
            </a:p>
          </p:txBody>
        </p:sp>
        <p:sp>
          <p:nvSpPr>
            <p:cNvPr id="44054" name="Rectangle 6"/>
            <p:cNvSpPr>
              <a:spLocks noChangeArrowheads="1"/>
            </p:cNvSpPr>
            <p:nvPr/>
          </p:nvSpPr>
          <p:spPr bwMode="auto">
            <a:xfrm>
              <a:off x="4311" y="2880"/>
              <a:ext cx="887" cy="863"/>
            </a:xfrm>
            <a:prstGeom prst="rect">
              <a:avLst/>
            </a:prstGeom>
            <a:noFill/>
            <a:ln w="9525">
              <a:noFill/>
              <a:miter lim="800000"/>
              <a:headEnd/>
              <a:tailEnd/>
            </a:ln>
            <a:effectLst/>
          </p:spPr>
          <p:txBody>
            <a:bodyPr wrap="none" lIns="90488" tIns="44450" rIns="90488" bIns="44450">
              <a:spAutoFit/>
            </a:bodyPr>
            <a:lstStyle/>
            <a:p>
              <a:pPr eaLnBrk="0" hangingPunct="0"/>
              <a:r>
                <a:rPr lang="fr-FR" sz="2800" dirty="0"/>
                <a:t>D</a:t>
              </a:r>
              <a:r>
                <a:rPr lang="fr-CH" sz="2800" dirty="0" err="1"/>
                <a:t>eaths</a:t>
              </a:r>
              <a:r>
                <a:rPr lang="fr-FR" sz="2800" dirty="0"/>
                <a:t>,</a:t>
              </a:r>
            </a:p>
            <a:p>
              <a:pPr eaLnBrk="0" hangingPunct="0"/>
              <a:r>
                <a:rPr lang="fr-CH" sz="2800" dirty="0" err="1"/>
                <a:t>Cured</a:t>
              </a:r>
              <a:r>
                <a:rPr lang="fr-CH" sz="2800" dirty="0"/>
                <a:t>,</a:t>
              </a:r>
              <a:r>
                <a:rPr lang="fr-FR" sz="2800" dirty="0"/>
                <a:t> </a:t>
              </a:r>
            </a:p>
            <a:p>
              <a:pPr eaLnBrk="0" hangingPunct="0"/>
              <a:r>
                <a:rPr lang="fr-CH" sz="2800" dirty="0" err="1"/>
                <a:t>Lost</a:t>
              </a:r>
              <a:r>
                <a:rPr lang="fr-FR" sz="2800" dirty="0"/>
                <a:t>...</a:t>
              </a:r>
            </a:p>
          </p:txBody>
        </p:sp>
        <p:sp>
          <p:nvSpPr>
            <p:cNvPr id="44055" name="Oval 7"/>
            <p:cNvSpPr>
              <a:spLocks noChangeArrowheads="1"/>
            </p:cNvSpPr>
            <p:nvPr/>
          </p:nvSpPr>
          <p:spPr bwMode="auto">
            <a:xfrm>
              <a:off x="4036" y="3796"/>
              <a:ext cx="40" cy="88"/>
            </a:xfrm>
            <a:prstGeom prst="ellipse">
              <a:avLst/>
            </a:prstGeom>
            <a:solidFill>
              <a:schemeClr val="accent2"/>
            </a:solidFill>
            <a:ln w="12700">
              <a:solidFill>
                <a:schemeClr val="tx2"/>
              </a:solidFill>
              <a:round/>
              <a:headEnd/>
              <a:tailEnd/>
            </a:ln>
            <a:effectLst/>
          </p:spPr>
          <p:txBody>
            <a:bodyPr wrap="none" anchor="ctr"/>
            <a:lstStyle/>
            <a:p>
              <a:endParaRPr lang="en-US"/>
            </a:p>
          </p:txBody>
        </p:sp>
      </p:grpSp>
      <p:sp>
        <p:nvSpPr>
          <p:cNvPr id="44036" name="Line 8"/>
          <p:cNvSpPr>
            <a:spLocks noChangeShapeType="1"/>
          </p:cNvSpPr>
          <p:nvPr/>
        </p:nvSpPr>
        <p:spPr bwMode="auto">
          <a:xfrm>
            <a:off x="3276600" y="4267200"/>
            <a:ext cx="0" cy="1460500"/>
          </a:xfrm>
          <a:prstGeom prst="line">
            <a:avLst/>
          </a:prstGeom>
          <a:noFill/>
          <a:ln w="50800">
            <a:solidFill>
              <a:srgbClr val="0000FF"/>
            </a:solidFill>
            <a:round/>
            <a:headEnd type="stealth" w="med" len="med"/>
            <a:tailEnd type="stealth" w="med" len="med"/>
          </a:ln>
          <a:effectLst/>
        </p:spPr>
        <p:txBody>
          <a:bodyPr wrap="none" anchor="ctr"/>
          <a:lstStyle/>
          <a:p>
            <a:endParaRPr lang="en-US"/>
          </a:p>
        </p:txBody>
      </p:sp>
      <p:sp>
        <p:nvSpPr>
          <p:cNvPr id="126985" name="Rectangle 9"/>
          <p:cNvSpPr>
            <a:spLocks noChangeArrowheads="1"/>
          </p:cNvSpPr>
          <p:nvPr/>
        </p:nvSpPr>
        <p:spPr bwMode="auto">
          <a:xfrm>
            <a:off x="1447800" y="4886325"/>
            <a:ext cx="1724025" cy="585788"/>
          </a:xfrm>
          <a:prstGeom prst="rect">
            <a:avLst/>
          </a:prstGeom>
          <a:noFill/>
          <a:ln w="9525">
            <a:solidFill>
              <a:srgbClr val="0000FF"/>
            </a:solidFill>
            <a:miter lim="800000"/>
            <a:headEnd/>
            <a:tailEnd/>
          </a:ln>
          <a:effectLst/>
        </p:spPr>
        <p:txBody>
          <a:bodyPr wrap="none" lIns="90488" tIns="44450" rIns="90488" bIns="44450">
            <a:spAutoFit/>
          </a:bodyPr>
          <a:lstStyle/>
          <a:p>
            <a:pPr eaLnBrk="0" hangingPunct="0"/>
            <a:r>
              <a:rPr lang="fr-FR" sz="3200">
                <a:solidFill>
                  <a:schemeClr val="accent2"/>
                </a:solidFill>
              </a:rPr>
              <a:t>Dur</a:t>
            </a:r>
            <a:r>
              <a:rPr lang="fr-CH" sz="3200">
                <a:solidFill>
                  <a:schemeClr val="accent2"/>
                </a:solidFill>
              </a:rPr>
              <a:t>ation</a:t>
            </a:r>
            <a:endParaRPr lang="fr-FR" sz="3200">
              <a:solidFill>
                <a:schemeClr val="accent2"/>
              </a:solidFill>
            </a:endParaRPr>
          </a:p>
        </p:txBody>
      </p:sp>
      <p:sp>
        <p:nvSpPr>
          <p:cNvPr id="44038" name="Rectangle 10"/>
          <p:cNvSpPr>
            <a:spLocks noChangeArrowheads="1"/>
          </p:cNvSpPr>
          <p:nvPr/>
        </p:nvSpPr>
        <p:spPr bwMode="auto">
          <a:xfrm>
            <a:off x="3563938" y="4365625"/>
            <a:ext cx="2578100" cy="1358900"/>
          </a:xfrm>
          <a:prstGeom prst="rect">
            <a:avLst/>
          </a:prstGeom>
          <a:solidFill>
            <a:schemeClr val="accent2"/>
          </a:solidFill>
          <a:ln w="12700">
            <a:solidFill>
              <a:schemeClr val="accent2"/>
            </a:solidFill>
            <a:miter lim="800000"/>
            <a:headEnd/>
            <a:tailEnd/>
          </a:ln>
          <a:effectLst/>
        </p:spPr>
        <p:txBody>
          <a:bodyPr wrap="none" anchor="ctr"/>
          <a:lstStyle/>
          <a:p>
            <a:endParaRPr lang="en-US"/>
          </a:p>
        </p:txBody>
      </p:sp>
      <p:sp>
        <p:nvSpPr>
          <p:cNvPr id="44039" name="Rectangle 11"/>
          <p:cNvSpPr>
            <a:spLocks noChangeArrowheads="1"/>
          </p:cNvSpPr>
          <p:nvPr/>
        </p:nvSpPr>
        <p:spPr bwMode="auto">
          <a:xfrm>
            <a:off x="3795713" y="4572000"/>
            <a:ext cx="2211387" cy="576263"/>
          </a:xfrm>
          <a:prstGeom prst="rect">
            <a:avLst/>
          </a:prstGeom>
          <a:noFill/>
          <a:ln w="9525">
            <a:noFill/>
            <a:miter lim="800000"/>
            <a:headEnd/>
            <a:tailEnd/>
          </a:ln>
          <a:effectLst/>
        </p:spPr>
        <p:txBody>
          <a:bodyPr wrap="none" lIns="90488" tIns="44450" rIns="90488" bIns="44450">
            <a:spAutoFit/>
          </a:bodyPr>
          <a:lstStyle/>
          <a:p>
            <a:pPr eaLnBrk="0" hangingPunct="0"/>
            <a:r>
              <a:rPr lang="fr-FR" sz="3200">
                <a:solidFill>
                  <a:schemeClr val="bg1"/>
                </a:solidFill>
              </a:rPr>
              <a:t>Prevalence</a:t>
            </a:r>
          </a:p>
        </p:txBody>
      </p:sp>
      <p:sp>
        <p:nvSpPr>
          <p:cNvPr id="44040" name="Oval 12"/>
          <p:cNvSpPr>
            <a:spLocks noChangeArrowheads="1"/>
          </p:cNvSpPr>
          <p:nvPr/>
        </p:nvSpPr>
        <p:spPr bwMode="auto">
          <a:xfrm>
            <a:off x="3563938" y="4076700"/>
            <a:ext cx="2578100" cy="520700"/>
          </a:xfrm>
          <a:prstGeom prst="ellipse">
            <a:avLst/>
          </a:prstGeom>
          <a:solidFill>
            <a:schemeClr val="accent2"/>
          </a:solidFill>
          <a:ln w="12700">
            <a:solidFill>
              <a:schemeClr val="tx2"/>
            </a:solidFill>
            <a:round/>
            <a:headEnd/>
            <a:tailEnd/>
          </a:ln>
          <a:effectLst/>
        </p:spPr>
        <p:txBody>
          <a:bodyPr wrap="none" anchor="ctr"/>
          <a:lstStyle/>
          <a:p>
            <a:endParaRPr lang="en-US"/>
          </a:p>
        </p:txBody>
      </p:sp>
      <p:sp>
        <p:nvSpPr>
          <p:cNvPr id="44041" name="Oval 13"/>
          <p:cNvSpPr>
            <a:spLocks noChangeArrowheads="1"/>
          </p:cNvSpPr>
          <p:nvPr/>
        </p:nvSpPr>
        <p:spPr bwMode="auto">
          <a:xfrm>
            <a:off x="3563938" y="5373688"/>
            <a:ext cx="2578100" cy="749300"/>
          </a:xfrm>
          <a:prstGeom prst="ellipse">
            <a:avLst/>
          </a:prstGeom>
          <a:solidFill>
            <a:schemeClr val="accent2"/>
          </a:solidFill>
          <a:ln w="12700">
            <a:solidFill>
              <a:schemeClr val="accent2"/>
            </a:solidFill>
            <a:round/>
            <a:headEnd/>
            <a:tailEnd/>
          </a:ln>
          <a:effectLst/>
        </p:spPr>
        <p:txBody>
          <a:bodyPr wrap="none" anchor="ctr"/>
          <a:lstStyle/>
          <a:p>
            <a:endParaRPr lang="en-US"/>
          </a:p>
        </p:txBody>
      </p:sp>
      <p:sp>
        <p:nvSpPr>
          <p:cNvPr id="44042" name="Oval 14"/>
          <p:cNvSpPr>
            <a:spLocks noChangeArrowheads="1"/>
          </p:cNvSpPr>
          <p:nvPr/>
        </p:nvSpPr>
        <p:spPr bwMode="auto">
          <a:xfrm>
            <a:off x="3968750" y="2368550"/>
            <a:ext cx="292100" cy="139700"/>
          </a:xfrm>
          <a:prstGeom prst="ellipse">
            <a:avLst/>
          </a:prstGeom>
          <a:solidFill>
            <a:srgbClr val="FF0000"/>
          </a:solidFill>
          <a:ln w="12700">
            <a:solidFill>
              <a:schemeClr val="tx1"/>
            </a:solidFill>
            <a:round/>
            <a:headEnd/>
            <a:tailEnd/>
          </a:ln>
          <a:effectLst/>
        </p:spPr>
        <p:txBody>
          <a:bodyPr wrap="none" anchor="ctr"/>
          <a:lstStyle/>
          <a:p>
            <a:endParaRPr lang="en-US"/>
          </a:p>
        </p:txBody>
      </p:sp>
      <p:grpSp>
        <p:nvGrpSpPr>
          <p:cNvPr id="3" name="Group 15"/>
          <p:cNvGrpSpPr>
            <a:grpSpLocks/>
          </p:cNvGrpSpPr>
          <p:nvPr/>
        </p:nvGrpSpPr>
        <p:grpSpPr bwMode="auto">
          <a:xfrm>
            <a:off x="762000" y="1905000"/>
            <a:ext cx="3651250" cy="1974850"/>
            <a:chOff x="480" y="1152"/>
            <a:chExt cx="2300" cy="1244"/>
          </a:xfrm>
        </p:grpSpPr>
        <p:grpSp>
          <p:nvGrpSpPr>
            <p:cNvPr id="4" name="Group 16"/>
            <p:cNvGrpSpPr>
              <a:grpSpLocks/>
            </p:cNvGrpSpPr>
            <p:nvPr/>
          </p:nvGrpSpPr>
          <p:grpSpPr bwMode="auto">
            <a:xfrm>
              <a:off x="480" y="1152"/>
              <a:ext cx="2040" cy="369"/>
              <a:chOff x="480" y="1152"/>
              <a:chExt cx="2040" cy="369"/>
            </a:xfrm>
          </p:grpSpPr>
          <p:sp>
            <p:nvSpPr>
              <p:cNvPr id="44050" name="Rectangle 17"/>
              <p:cNvSpPr>
                <a:spLocks noChangeArrowheads="1"/>
              </p:cNvSpPr>
              <p:nvPr/>
            </p:nvSpPr>
            <p:spPr bwMode="auto">
              <a:xfrm>
                <a:off x="480" y="1152"/>
                <a:ext cx="1214" cy="369"/>
              </a:xfrm>
              <a:prstGeom prst="rect">
                <a:avLst/>
              </a:prstGeom>
              <a:noFill/>
              <a:ln w="9525">
                <a:solidFill>
                  <a:srgbClr val="FF0000"/>
                </a:solidFill>
                <a:miter lim="800000"/>
                <a:headEnd/>
                <a:tailEnd/>
              </a:ln>
              <a:effectLst/>
            </p:spPr>
            <p:txBody>
              <a:bodyPr wrap="none" lIns="90488" tIns="44450" rIns="90488" bIns="44450">
                <a:spAutoFit/>
              </a:bodyPr>
              <a:lstStyle/>
              <a:p>
                <a:pPr eaLnBrk="0" hangingPunct="0"/>
                <a:r>
                  <a:rPr lang="fr-FR" sz="3200">
                    <a:solidFill>
                      <a:srgbClr val="FF0000"/>
                    </a:solidFill>
                  </a:rPr>
                  <a:t>Incidence</a:t>
                </a:r>
              </a:p>
            </p:txBody>
          </p:sp>
          <p:sp>
            <p:nvSpPr>
              <p:cNvPr id="44051" name="Arc 18"/>
              <p:cNvSpPr>
                <a:spLocks/>
              </p:cNvSpPr>
              <p:nvPr/>
            </p:nvSpPr>
            <p:spPr bwMode="auto">
              <a:xfrm>
                <a:off x="1632" y="1207"/>
                <a:ext cx="888" cy="312"/>
              </a:xfrm>
              <a:custGeom>
                <a:avLst/>
                <a:gdLst>
                  <a:gd name="T0" fmla="*/ 0 w 21600"/>
                  <a:gd name="T1" fmla="*/ 0 h 21600"/>
                  <a:gd name="T2" fmla="*/ 2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0800" cap="rnd">
                <a:solidFill>
                  <a:srgbClr val="FF0000"/>
                </a:solidFill>
                <a:round/>
                <a:headEnd type="none" w="sm" len="sm"/>
                <a:tailEnd type="stealth" w="med" len="med"/>
              </a:ln>
              <a:effectLst/>
            </p:spPr>
            <p:txBody>
              <a:bodyPr wrap="none" anchor="ctr"/>
              <a:lstStyle/>
              <a:p>
                <a:endParaRPr lang="en-US"/>
              </a:p>
            </p:txBody>
          </p:sp>
        </p:grpSp>
        <p:sp>
          <p:nvSpPr>
            <p:cNvPr id="44047" name="Oval 19"/>
            <p:cNvSpPr>
              <a:spLocks noChangeArrowheads="1"/>
            </p:cNvSpPr>
            <p:nvPr/>
          </p:nvSpPr>
          <p:spPr bwMode="auto">
            <a:xfrm>
              <a:off x="2692" y="2068"/>
              <a:ext cx="40" cy="88"/>
            </a:xfrm>
            <a:prstGeom prst="ellipse">
              <a:avLst/>
            </a:prstGeom>
            <a:solidFill>
              <a:schemeClr val="accent2"/>
            </a:solidFill>
            <a:ln w="12700">
              <a:solidFill>
                <a:schemeClr val="tx2"/>
              </a:solidFill>
              <a:round/>
              <a:headEnd/>
              <a:tailEnd/>
            </a:ln>
            <a:effectLst/>
          </p:spPr>
          <p:txBody>
            <a:bodyPr wrap="none" anchor="ctr"/>
            <a:lstStyle/>
            <a:p>
              <a:endParaRPr lang="en-US"/>
            </a:p>
          </p:txBody>
        </p:sp>
        <p:sp>
          <p:nvSpPr>
            <p:cNvPr id="44048" name="Oval 20"/>
            <p:cNvSpPr>
              <a:spLocks noChangeArrowheads="1"/>
            </p:cNvSpPr>
            <p:nvPr/>
          </p:nvSpPr>
          <p:spPr bwMode="auto">
            <a:xfrm>
              <a:off x="2692" y="1780"/>
              <a:ext cx="40" cy="88"/>
            </a:xfrm>
            <a:prstGeom prst="ellipse">
              <a:avLst/>
            </a:prstGeom>
            <a:solidFill>
              <a:schemeClr val="accent2"/>
            </a:solidFill>
            <a:ln w="12700">
              <a:solidFill>
                <a:schemeClr val="tx2"/>
              </a:solidFill>
              <a:round/>
              <a:headEnd/>
              <a:tailEnd/>
            </a:ln>
            <a:effectLst/>
          </p:spPr>
          <p:txBody>
            <a:bodyPr wrap="none" anchor="ctr"/>
            <a:lstStyle/>
            <a:p>
              <a:endParaRPr lang="en-US"/>
            </a:p>
          </p:txBody>
        </p:sp>
        <p:sp>
          <p:nvSpPr>
            <p:cNvPr id="44049" name="Oval 21"/>
            <p:cNvSpPr>
              <a:spLocks noChangeArrowheads="1"/>
            </p:cNvSpPr>
            <p:nvPr/>
          </p:nvSpPr>
          <p:spPr bwMode="auto">
            <a:xfrm>
              <a:off x="2740" y="2308"/>
              <a:ext cx="40" cy="88"/>
            </a:xfrm>
            <a:prstGeom prst="ellipse">
              <a:avLst/>
            </a:prstGeom>
            <a:solidFill>
              <a:schemeClr val="accent2"/>
            </a:solidFill>
            <a:ln w="12700">
              <a:solidFill>
                <a:schemeClr val="tx2"/>
              </a:solidFill>
              <a:round/>
              <a:headEnd/>
              <a:tailEnd/>
            </a:ln>
            <a:effectLst/>
          </p:spPr>
          <p:txBody>
            <a:bodyPr wrap="none" anchor="ctr"/>
            <a:lstStyle/>
            <a:p>
              <a:endParaRPr lang="en-US"/>
            </a:p>
          </p:txBody>
        </p:sp>
      </p:grpSp>
      <p:sp>
        <p:nvSpPr>
          <p:cNvPr id="44044" name="Rectangle 22"/>
          <p:cNvSpPr>
            <a:spLocks noChangeArrowheads="1"/>
          </p:cNvSpPr>
          <p:nvPr/>
        </p:nvSpPr>
        <p:spPr bwMode="auto">
          <a:xfrm>
            <a:off x="17860" y="5903430"/>
            <a:ext cx="4038600" cy="381000"/>
          </a:xfrm>
          <a:prstGeom prst="rect">
            <a:avLst/>
          </a:prstGeom>
          <a:noFill/>
          <a:ln w="9525">
            <a:noFill/>
            <a:miter lim="800000"/>
            <a:headEnd/>
            <a:tailEnd/>
          </a:ln>
          <a:effectLst/>
        </p:spPr>
        <p:txBody>
          <a:bodyPr anchor="ctr"/>
          <a:lstStyle/>
          <a:p>
            <a:pPr eaLnBrk="0" hangingPunct="0"/>
            <a:r>
              <a:rPr lang="fr-FR" dirty="0" err="1"/>
              <a:t>Adapted</a:t>
            </a:r>
            <a:r>
              <a:rPr lang="fr-FR" dirty="0"/>
              <a:t> </a:t>
            </a:r>
            <a:r>
              <a:rPr lang="fr-FR" dirty="0" err="1"/>
              <a:t>from</a:t>
            </a:r>
            <a:r>
              <a:rPr lang="fr-FR" dirty="0"/>
              <a:t> Jean-Luc Grenier</a:t>
            </a:r>
            <a:endParaRPr lang="fr-FR" sz="2400" dirty="0"/>
          </a:p>
        </p:txBody>
      </p:sp>
      <p:sp>
        <p:nvSpPr>
          <p:cNvPr id="44045" name="Rectangle 23"/>
          <p:cNvSpPr>
            <a:spLocks noGrp="1" noChangeArrowheads="1"/>
          </p:cNvSpPr>
          <p:nvPr>
            <p:ph type="title"/>
          </p:nvPr>
        </p:nvSpPr>
        <p:spPr>
          <a:xfrm>
            <a:off x="1066799" y="228600"/>
            <a:ext cx="7402513" cy="1158875"/>
          </a:xfrm>
        </p:spPr>
        <p:txBody>
          <a:bodyPr>
            <a:normAutofit/>
          </a:bodyPr>
          <a:lstStyle/>
          <a:p>
            <a:pPr eaLnBrk="1" hangingPunct="1"/>
            <a:r>
              <a:rPr lang="fr-CH" sz="3200" b="1" dirty="0"/>
              <a:t>Relationship between </a:t>
            </a:r>
            <a:br>
              <a:rPr lang="fr-CH" sz="3200" b="1" dirty="0"/>
            </a:br>
            <a:r>
              <a:rPr lang="fr-CH" sz="3200" b="1" dirty="0"/>
              <a:t>Incidence, Prevalence and Disease Duration</a:t>
            </a:r>
            <a:endParaRPr lang="en-GB" sz="3200" b="1" dirty="0"/>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71" y="6332994"/>
            <a:ext cx="9113729" cy="475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69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5" grpId="0" animBg="1" autoUpdateAnimBg="0"/>
    </p:bld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823AC064-BC96-4F32-8AE1-B2FD3875482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83551" y="4633546"/>
            <a:ext cx="8579094"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8" name="Straight Connector 87">
            <a:extLst>
              <a:ext uri="{FF2B5EF4-FFF2-40B4-BE49-F238E27FC236}">
                <a16:creationId xmlns:a16="http://schemas.microsoft.com/office/drawing/2014/main" id="{7E7C77BC-7138-40B1-A15B-20F57A494629}"/>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57350" y="5738691"/>
            <a:ext cx="5829300" cy="0"/>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28673" name="Picture 1" descr="C:\Users\disano\AppData\Local\Microsoft\Windows\Temporary Internet Files\Content.Outlook\V2X3DW2F\bathtub.jpg"/>
          <p:cNvPicPr>
            <a:picLocks noChangeAspect="1" noChangeArrowheads="1"/>
          </p:cNvPicPr>
          <p:nvPr/>
        </p:nvPicPr>
        <p:blipFill>
          <a:blip r:embed="rId3" cstate="print">
            <a:extLst/>
          </a:blip>
          <a:srcRect/>
          <a:stretch>
            <a:fillRect/>
          </a:stretch>
        </p:blipFill>
        <p:spPr bwMode="auto">
          <a:xfrm>
            <a:off x="1831857" y="307731"/>
            <a:ext cx="5438961" cy="3997637"/>
          </a:xfrm>
          <a:prstGeom prst="rect">
            <a:avLst/>
          </a:prstGeom>
          <a:noFill/>
        </p:spPr>
      </p:pic>
      <p:sp>
        <p:nvSpPr>
          <p:cNvPr id="537606" name="Rectangle 7"/>
          <p:cNvSpPr>
            <a:spLocks noChangeArrowheads="1"/>
          </p:cNvSpPr>
          <p:nvPr/>
        </p:nvSpPr>
        <p:spPr bwMode="auto">
          <a:xfrm>
            <a:off x="0" y="-42143"/>
            <a:ext cx="646331" cy="1000274"/>
          </a:xfrm>
          <a:prstGeom prst="rect">
            <a:avLst/>
          </a:prstGeom>
          <a:noFill/>
          <a:ln w="9525">
            <a:noFill/>
            <a:miter lim="800000"/>
            <a:headEnd/>
            <a:tailEnd/>
          </a:ln>
        </p:spPr>
        <p:txBody>
          <a:bodyPr wrap="none" anchor="ctr">
            <a:prstTxWarp prst="textNoShape">
              <a:avLst/>
            </a:prstTxWarp>
            <a:spAutoFit/>
          </a:bodyPr>
          <a:lstStyle/>
          <a:p>
            <a:pPr indent="457200">
              <a:spcAft>
                <a:spcPts val="600"/>
              </a:spcAft>
            </a:pPr>
            <a:br>
              <a:rPr lang="en-US">
                <a:solidFill>
                  <a:schemeClr val="tx1"/>
                </a:solidFill>
                <a:latin typeface="Arial" charset="0"/>
                <a:ea typeface="Arial" charset="0"/>
                <a:cs typeface="Arial" charset="0"/>
              </a:rPr>
            </a:br>
            <a:endParaRPr lang="en-US">
              <a:solidFill>
                <a:schemeClr val="tx1"/>
              </a:solidFill>
              <a:latin typeface="Arial" charset="0"/>
              <a:ea typeface="Arial" charset="0"/>
              <a:cs typeface="Arial" charset="0"/>
            </a:endParaRPr>
          </a:p>
          <a:p>
            <a:pPr indent="457200" eaLnBrk="0" hangingPunct="0">
              <a:spcAft>
                <a:spcPts val="600"/>
              </a:spcAft>
            </a:pPr>
            <a:endParaRPr lang="en-US">
              <a:solidFill>
                <a:schemeClr val="tx1"/>
              </a:solidFill>
              <a:latin typeface="Arial" charset="0"/>
              <a:ea typeface="Arial" charset="0"/>
              <a:cs typeface="Arial" charset="0"/>
            </a:endParaRPr>
          </a:p>
        </p:txBody>
      </p:sp>
      <p:sp>
        <p:nvSpPr>
          <p:cNvPr id="537607" name="Rectangle 8"/>
          <p:cNvSpPr>
            <a:spLocks noChangeArrowheads="1"/>
          </p:cNvSpPr>
          <p:nvPr/>
        </p:nvSpPr>
        <p:spPr bwMode="auto">
          <a:xfrm>
            <a:off x="0" y="95563"/>
            <a:ext cx="184731" cy="723275"/>
          </a:xfrm>
          <a:prstGeom prst="rect">
            <a:avLst/>
          </a:prstGeom>
          <a:noFill/>
          <a:ln w="9525">
            <a:noFill/>
            <a:miter lim="800000"/>
            <a:headEnd/>
            <a:tailEnd/>
          </a:ln>
        </p:spPr>
        <p:txBody>
          <a:bodyPr wrap="none" anchor="ctr">
            <a:prstTxWarp prst="textNoShape">
              <a:avLst/>
            </a:prstTxWarp>
            <a:spAutoFit/>
          </a:bodyPr>
          <a:lstStyle/>
          <a:p>
            <a:pPr>
              <a:spcAft>
                <a:spcPts val="600"/>
              </a:spcAft>
            </a:pPr>
            <a:endParaRPr lang="en-US">
              <a:solidFill>
                <a:schemeClr val="tx1"/>
              </a:solidFill>
              <a:latin typeface="Arial" charset="0"/>
              <a:ea typeface="Arial" charset="0"/>
              <a:cs typeface="Arial" charset="0"/>
            </a:endParaRPr>
          </a:p>
          <a:p>
            <a:pPr eaLnBrk="0" hangingPunct="0">
              <a:spcAft>
                <a:spcPts val="600"/>
              </a:spcAft>
            </a:pPr>
            <a:endParaRPr lang="en-US">
              <a:solidFill>
                <a:schemeClr val="tx1"/>
              </a:solidFill>
              <a:latin typeface="Arial" charset="0"/>
              <a:ea typeface="Arial" charset="0"/>
              <a:cs typeface="Arial" charset="0"/>
            </a:endParaRPr>
          </a:p>
        </p:txBody>
      </p:sp>
      <p:sp>
        <p:nvSpPr>
          <p:cNvPr id="537608" name="Rectangle 9"/>
          <p:cNvSpPr>
            <a:spLocks noChangeArrowheads="1"/>
          </p:cNvSpPr>
          <p:nvPr/>
        </p:nvSpPr>
        <p:spPr bwMode="auto">
          <a:xfrm>
            <a:off x="0" y="168275"/>
            <a:ext cx="184150" cy="579438"/>
          </a:xfrm>
          <a:prstGeom prst="rect">
            <a:avLst/>
          </a:prstGeom>
          <a:noFill/>
          <a:ln w="9525">
            <a:noFill/>
            <a:miter lim="800000"/>
            <a:headEnd/>
            <a:tailEnd/>
          </a:ln>
        </p:spPr>
        <p:txBody>
          <a:bodyPr wrap="none" anchor="ctr">
            <a:prstTxWarp prst="textNoShape">
              <a:avLst/>
            </a:prstTxWarp>
            <a:spAutoFit/>
          </a:bodyPr>
          <a:lstStyle/>
          <a:p>
            <a:endParaRPr lang="pt-BR"/>
          </a:p>
        </p:txBody>
      </p:sp>
      <p:sp>
        <p:nvSpPr>
          <p:cNvPr id="537609" name="Rectangle 7"/>
          <p:cNvSpPr>
            <a:spLocks noChangeArrowheads="1"/>
          </p:cNvSpPr>
          <p:nvPr/>
        </p:nvSpPr>
        <p:spPr bwMode="auto">
          <a:xfrm>
            <a:off x="1352550" y="4177432"/>
            <a:ext cx="646331" cy="1000274"/>
          </a:xfrm>
          <a:prstGeom prst="rect">
            <a:avLst/>
          </a:prstGeom>
          <a:noFill/>
          <a:ln w="9525">
            <a:noFill/>
            <a:miter lim="800000"/>
            <a:headEnd/>
            <a:tailEnd/>
          </a:ln>
        </p:spPr>
        <p:txBody>
          <a:bodyPr wrap="none" anchor="ctr">
            <a:prstTxWarp prst="textNoShape">
              <a:avLst/>
            </a:prstTxWarp>
            <a:spAutoFit/>
          </a:bodyPr>
          <a:lstStyle/>
          <a:p>
            <a:pPr indent="457200">
              <a:spcAft>
                <a:spcPts val="600"/>
              </a:spcAft>
            </a:pPr>
            <a:br>
              <a:rPr lang="en-US">
                <a:solidFill>
                  <a:schemeClr val="tx1"/>
                </a:solidFill>
                <a:latin typeface="Arial" charset="0"/>
                <a:ea typeface="Arial" charset="0"/>
                <a:cs typeface="Arial" charset="0"/>
              </a:rPr>
            </a:br>
            <a:endParaRPr lang="en-US">
              <a:solidFill>
                <a:schemeClr val="tx1"/>
              </a:solidFill>
              <a:latin typeface="Arial" charset="0"/>
              <a:ea typeface="Arial" charset="0"/>
              <a:cs typeface="Arial" charset="0"/>
            </a:endParaRPr>
          </a:p>
          <a:p>
            <a:pPr indent="457200" eaLnBrk="0" hangingPunct="0">
              <a:spcAft>
                <a:spcPts val="600"/>
              </a:spcAft>
            </a:pPr>
            <a:endParaRPr lang="en-US">
              <a:solidFill>
                <a:schemeClr val="tx1"/>
              </a:solidFill>
              <a:latin typeface="Arial" charset="0"/>
              <a:ea typeface="Arial" charset="0"/>
              <a:cs typeface="Arial" charset="0"/>
            </a:endParaRPr>
          </a:p>
        </p:txBody>
      </p:sp>
      <p:sp>
        <p:nvSpPr>
          <p:cNvPr id="537610" name="Rectangle 8"/>
          <p:cNvSpPr>
            <a:spLocks noChangeArrowheads="1"/>
          </p:cNvSpPr>
          <p:nvPr/>
        </p:nvSpPr>
        <p:spPr bwMode="auto">
          <a:xfrm>
            <a:off x="1352550" y="4315138"/>
            <a:ext cx="184731" cy="723275"/>
          </a:xfrm>
          <a:prstGeom prst="rect">
            <a:avLst/>
          </a:prstGeom>
          <a:noFill/>
          <a:ln w="9525">
            <a:noFill/>
            <a:miter lim="800000"/>
            <a:headEnd/>
            <a:tailEnd/>
          </a:ln>
        </p:spPr>
        <p:txBody>
          <a:bodyPr wrap="none" anchor="ctr">
            <a:prstTxWarp prst="textNoShape">
              <a:avLst/>
            </a:prstTxWarp>
            <a:spAutoFit/>
          </a:bodyPr>
          <a:lstStyle/>
          <a:p>
            <a:pPr>
              <a:spcAft>
                <a:spcPts val="600"/>
              </a:spcAft>
            </a:pPr>
            <a:endParaRPr lang="en-US">
              <a:solidFill>
                <a:schemeClr val="tx1"/>
              </a:solidFill>
              <a:latin typeface="Arial" charset="0"/>
              <a:ea typeface="Arial" charset="0"/>
              <a:cs typeface="Arial" charset="0"/>
            </a:endParaRPr>
          </a:p>
          <a:p>
            <a:pPr eaLnBrk="0" hangingPunct="0">
              <a:spcAft>
                <a:spcPts val="600"/>
              </a:spcAft>
            </a:pPr>
            <a:endParaRPr lang="en-US">
              <a:solidFill>
                <a:schemeClr val="tx1"/>
              </a:solidFill>
              <a:latin typeface="Arial" charset="0"/>
              <a:ea typeface="Arial" charset="0"/>
              <a:cs typeface="Arial" charset="0"/>
            </a:endParaRPr>
          </a:p>
        </p:txBody>
      </p:sp>
      <p:sp>
        <p:nvSpPr>
          <p:cNvPr id="537611" name="Rectangle 9"/>
          <p:cNvSpPr>
            <a:spLocks noChangeArrowheads="1"/>
          </p:cNvSpPr>
          <p:nvPr/>
        </p:nvSpPr>
        <p:spPr bwMode="auto">
          <a:xfrm>
            <a:off x="1352550" y="4387850"/>
            <a:ext cx="184150" cy="579438"/>
          </a:xfrm>
          <a:prstGeom prst="rect">
            <a:avLst/>
          </a:prstGeom>
          <a:noFill/>
          <a:ln w="9525">
            <a:noFill/>
            <a:miter lim="800000"/>
            <a:headEnd/>
            <a:tailEnd/>
          </a:ln>
        </p:spPr>
        <p:txBody>
          <a:bodyPr wrap="none" anchor="ctr">
            <a:prstTxWarp prst="textNoShape">
              <a:avLst/>
            </a:prstTxWarp>
            <a:spAutoFit/>
          </a:bodyPr>
          <a:lstStyle/>
          <a:p>
            <a:endParaRPr lang="pt-BR"/>
          </a:p>
        </p:txBody>
      </p:sp>
      <p:sp>
        <p:nvSpPr>
          <p:cNvPr id="537614" name="Rectangle 7"/>
          <p:cNvSpPr>
            <a:spLocks noChangeArrowheads="1"/>
          </p:cNvSpPr>
          <p:nvPr/>
        </p:nvSpPr>
        <p:spPr bwMode="auto">
          <a:xfrm>
            <a:off x="3048000" y="4148857"/>
            <a:ext cx="646331" cy="1000274"/>
          </a:xfrm>
          <a:prstGeom prst="rect">
            <a:avLst/>
          </a:prstGeom>
          <a:noFill/>
          <a:ln w="9525">
            <a:noFill/>
            <a:miter lim="800000"/>
            <a:headEnd/>
            <a:tailEnd/>
          </a:ln>
        </p:spPr>
        <p:txBody>
          <a:bodyPr wrap="none" anchor="ctr">
            <a:prstTxWarp prst="textNoShape">
              <a:avLst/>
            </a:prstTxWarp>
            <a:spAutoFit/>
          </a:bodyPr>
          <a:lstStyle/>
          <a:p>
            <a:pPr indent="457200">
              <a:spcAft>
                <a:spcPts val="600"/>
              </a:spcAft>
            </a:pPr>
            <a:br>
              <a:rPr lang="en-US">
                <a:solidFill>
                  <a:schemeClr val="tx1"/>
                </a:solidFill>
                <a:latin typeface="Arial" charset="0"/>
                <a:ea typeface="Arial" charset="0"/>
                <a:cs typeface="Arial" charset="0"/>
              </a:rPr>
            </a:br>
            <a:endParaRPr lang="en-US">
              <a:solidFill>
                <a:schemeClr val="tx1"/>
              </a:solidFill>
              <a:latin typeface="Arial" charset="0"/>
              <a:ea typeface="Arial" charset="0"/>
              <a:cs typeface="Arial" charset="0"/>
            </a:endParaRPr>
          </a:p>
          <a:p>
            <a:pPr indent="457200" eaLnBrk="0" hangingPunct="0">
              <a:spcAft>
                <a:spcPts val="600"/>
              </a:spcAft>
            </a:pPr>
            <a:endParaRPr lang="en-US">
              <a:solidFill>
                <a:schemeClr val="tx1"/>
              </a:solidFill>
              <a:latin typeface="Arial" charset="0"/>
              <a:ea typeface="Arial" charset="0"/>
              <a:cs typeface="Arial" charset="0"/>
            </a:endParaRPr>
          </a:p>
        </p:txBody>
      </p:sp>
      <p:sp>
        <p:nvSpPr>
          <p:cNvPr id="537615" name="Rectangle 8"/>
          <p:cNvSpPr>
            <a:spLocks noChangeArrowheads="1"/>
          </p:cNvSpPr>
          <p:nvPr/>
        </p:nvSpPr>
        <p:spPr bwMode="auto">
          <a:xfrm>
            <a:off x="3048000" y="4286563"/>
            <a:ext cx="184731" cy="723275"/>
          </a:xfrm>
          <a:prstGeom prst="rect">
            <a:avLst/>
          </a:prstGeom>
          <a:noFill/>
          <a:ln w="9525">
            <a:noFill/>
            <a:miter lim="800000"/>
            <a:headEnd/>
            <a:tailEnd/>
          </a:ln>
        </p:spPr>
        <p:txBody>
          <a:bodyPr wrap="none" anchor="ctr">
            <a:prstTxWarp prst="textNoShape">
              <a:avLst/>
            </a:prstTxWarp>
            <a:spAutoFit/>
          </a:bodyPr>
          <a:lstStyle/>
          <a:p>
            <a:pPr>
              <a:spcAft>
                <a:spcPts val="600"/>
              </a:spcAft>
            </a:pPr>
            <a:endParaRPr lang="en-US">
              <a:solidFill>
                <a:schemeClr val="tx1"/>
              </a:solidFill>
              <a:latin typeface="Arial" charset="0"/>
              <a:ea typeface="Arial" charset="0"/>
              <a:cs typeface="Arial" charset="0"/>
            </a:endParaRPr>
          </a:p>
          <a:p>
            <a:pPr eaLnBrk="0" hangingPunct="0">
              <a:spcAft>
                <a:spcPts val="600"/>
              </a:spcAft>
            </a:pPr>
            <a:endParaRPr lang="en-US">
              <a:solidFill>
                <a:schemeClr val="tx1"/>
              </a:solidFill>
              <a:latin typeface="Arial" charset="0"/>
              <a:ea typeface="Arial" charset="0"/>
              <a:cs typeface="Arial" charset="0"/>
            </a:endParaRPr>
          </a:p>
        </p:txBody>
      </p:sp>
      <p:sp>
        <p:nvSpPr>
          <p:cNvPr id="537616" name="Rectangle 9"/>
          <p:cNvSpPr>
            <a:spLocks noChangeArrowheads="1"/>
          </p:cNvSpPr>
          <p:nvPr/>
        </p:nvSpPr>
        <p:spPr bwMode="auto">
          <a:xfrm>
            <a:off x="3048000" y="4359275"/>
            <a:ext cx="184150" cy="579438"/>
          </a:xfrm>
          <a:prstGeom prst="rect">
            <a:avLst/>
          </a:prstGeom>
          <a:noFill/>
          <a:ln w="9525">
            <a:noFill/>
            <a:miter lim="800000"/>
            <a:headEnd/>
            <a:tailEnd/>
          </a:ln>
        </p:spPr>
        <p:txBody>
          <a:bodyPr wrap="none" anchor="ctr">
            <a:prstTxWarp prst="textNoShape">
              <a:avLst/>
            </a:prstTxWarp>
            <a:spAutoFit/>
          </a:bodyPr>
          <a:lstStyle/>
          <a:p>
            <a:endParaRPr lang="pt-BR"/>
          </a:p>
        </p:txBody>
      </p:sp>
      <p:sp>
        <p:nvSpPr>
          <p:cNvPr id="537601" name="Title 1"/>
          <p:cNvSpPr>
            <a:spLocks noGrp="1"/>
          </p:cNvSpPr>
          <p:nvPr>
            <p:ph type="title"/>
          </p:nvPr>
        </p:nvSpPr>
        <p:spPr>
          <a:xfrm>
            <a:off x="394554" y="4775225"/>
            <a:ext cx="8354891" cy="930447"/>
          </a:xfrm>
        </p:spPr>
        <p:txBody>
          <a:bodyPr vert="horz" lIns="91440" tIns="45720" rIns="91440" bIns="45720" rtlCol="0" anchor="b">
            <a:normAutofit/>
          </a:bodyPr>
          <a:lstStyle/>
          <a:p>
            <a:pPr algn="ctr" defTabSz="914400"/>
            <a:r>
              <a:rPr lang="en-US" sz="4700" b="1" kern="1200">
                <a:solidFill>
                  <a:schemeClr val="bg1"/>
                </a:solidFill>
                <a:latin typeface="+mj-lt"/>
                <a:ea typeface="+mj-ea"/>
                <a:cs typeface="+mj-cs"/>
              </a:rPr>
              <a:t>Prevalence and Incidence</a:t>
            </a:r>
          </a:p>
        </p:txBody>
      </p:sp>
      <p:sp>
        <p:nvSpPr>
          <p:cNvPr id="537602" name="Content Placeholder 6"/>
          <p:cNvSpPr>
            <a:spLocks noGrp="1"/>
          </p:cNvSpPr>
          <p:nvPr>
            <p:ph idx="1"/>
          </p:nvPr>
        </p:nvSpPr>
        <p:spPr>
          <a:xfrm>
            <a:off x="1004521" y="5815698"/>
            <a:ext cx="6858000" cy="420001"/>
          </a:xfrm>
        </p:spPr>
        <p:txBody>
          <a:bodyPr vert="horz" lIns="91440" tIns="45720" rIns="91440" bIns="45720" rtlCol="0">
            <a:normAutofit/>
          </a:bodyPr>
          <a:lstStyle/>
          <a:p>
            <a:pPr marL="0" indent="0" algn="ctr" defTabSz="914400">
              <a:spcBef>
                <a:spcPts val="1000"/>
              </a:spcBef>
              <a:buNone/>
            </a:pPr>
            <a:r>
              <a:rPr lang="en-US" sz="1400" b="1" kern="1200">
                <a:solidFill>
                  <a:srgbClr val="2B6FBC"/>
                </a:solidFill>
                <a:latin typeface="+mn-lt"/>
                <a:ea typeface="+mn-ea"/>
                <a:cs typeface="+mn-cs"/>
              </a:rPr>
              <a:t>Prevalence is a function of the incidence of disease and the duration of the disease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28" y="6235698"/>
            <a:ext cx="9113729" cy="617017"/>
          </a:xfrm>
          <a:prstGeom prst="rect">
            <a:avLst/>
          </a:prstGeom>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26" name="AutoShape 6"/>
          <p:cNvSpPr>
            <a:spLocks noChangeArrowheads="1"/>
          </p:cNvSpPr>
          <p:nvPr/>
        </p:nvSpPr>
        <p:spPr bwMode="auto">
          <a:xfrm>
            <a:off x="2590800" y="2286000"/>
            <a:ext cx="3810000" cy="3733800"/>
          </a:xfrm>
          <a:prstGeom prst="can">
            <a:avLst>
              <a:gd name="adj" fmla="val 25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29" name="Oval 9"/>
          <p:cNvSpPr>
            <a:spLocks noChangeArrowheads="1"/>
          </p:cNvSpPr>
          <p:nvPr/>
        </p:nvSpPr>
        <p:spPr bwMode="auto">
          <a:xfrm>
            <a:off x="2590800" y="3962400"/>
            <a:ext cx="38100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53" name="Rectangle 33"/>
          <p:cNvSpPr>
            <a:spLocks noGrp="1" noChangeArrowheads="1"/>
          </p:cNvSpPr>
          <p:nvPr>
            <p:ph type="title"/>
          </p:nvPr>
        </p:nvSpPr>
        <p:spPr>
          <a:noFill/>
          <a:ln/>
        </p:spPr>
        <p:txBody>
          <a:bodyPr/>
          <a:lstStyle/>
          <a:p>
            <a:r>
              <a:rPr lang="en-US" b="1" dirty="0"/>
              <a:t>Prevalence and Incidence</a:t>
            </a:r>
          </a:p>
        </p:txBody>
      </p:sp>
      <p:sp>
        <p:nvSpPr>
          <p:cNvPr id="1617954" name="Line 34"/>
          <p:cNvSpPr>
            <a:spLocks noChangeShapeType="1"/>
          </p:cNvSpPr>
          <p:nvPr/>
        </p:nvSpPr>
        <p:spPr bwMode="auto">
          <a:xfrm>
            <a:off x="1447800" y="4267200"/>
            <a:ext cx="6477000" cy="0"/>
          </a:xfrm>
          <a:prstGeom prst="line">
            <a:avLst/>
          </a:prstGeom>
          <a:noFill/>
          <a:ln w="63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617955" name="Text Box 35"/>
          <p:cNvSpPr txBox="1">
            <a:spLocks noChangeArrowheads="1"/>
          </p:cNvSpPr>
          <p:nvPr/>
        </p:nvSpPr>
        <p:spPr bwMode="auto">
          <a:xfrm>
            <a:off x="609600" y="3886200"/>
            <a:ext cx="145424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Prevalence</a:t>
            </a:r>
          </a:p>
        </p:txBody>
      </p:sp>
      <p:sp>
        <p:nvSpPr>
          <p:cNvPr id="1617958" name="Text Box 38"/>
          <p:cNvSpPr txBox="1">
            <a:spLocks noChangeArrowheads="1"/>
          </p:cNvSpPr>
          <p:nvPr/>
        </p:nvSpPr>
        <p:spPr bwMode="auto">
          <a:xfrm>
            <a:off x="6705600" y="1752600"/>
            <a:ext cx="21659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 prevalent cases</a:t>
            </a:r>
          </a:p>
        </p:txBody>
      </p:sp>
      <p:sp>
        <p:nvSpPr>
          <p:cNvPr id="1617960" name="AutoShape 40"/>
          <p:cNvSpPr>
            <a:spLocks noChangeArrowheads="1"/>
          </p:cNvSpPr>
          <p:nvPr/>
        </p:nvSpPr>
        <p:spPr bwMode="auto">
          <a:xfrm>
            <a:off x="6172200" y="1676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1" name="AutoShape 41"/>
          <p:cNvSpPr>
            <a:spLocks noChangeArrowheads="1"/>
          </p:cNvSpPr>
          <p:nvPr/>
        </p:nvSpPr>
        <p:spPr bwMode="auto">
          <a:xfrm>
            <a:off x="2667000" y="44958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2" name="AutoShape 42"/>
          <p:cNvSpPr>
            <a:spLocks noChangeArrowheads="1"/>
          </p:cNvSpPr>
          <p:nvPr/>
        </p:nvSpPr>
        <p:spPr bwMode="auto">
          <a:xfrm>
            <a:off x="2667000" y="5105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3" name="AutoShape 43"/>
          <p:cNvSpPr>
            <a:spLocks noChangeArrowheads="1"/>
          </p:cNvSpPr>
          <p:nvPr/>
        </p:nvSpPr>
        <p:spPr bwMode="auto">
          <a:xfrm>
            <a:off x="3352800" y="54102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4" name="AutoShape 44"/>
          <p:cNvSpPr>
            <a:spLocks noChangeArrowheads="1"/>
          </p:cNvSpPr>
          <p:nvPr/>
        </p:nvSpPr>
        <p:spPr bwMode="auto">
          <a:xfrm>
            <a:off x="4038600" y="52578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5" name="AutoShape 45"/>
          <p:cNvSpPr>
            <a:spLocks noChangeArrowheads="1"/>
          </p:cNvSpPr>
          <p:nvPr/>
        </p:nvSpPr>
        <p:spPr bwMode="auto">
          <a:xfrm>
            <a:off x="4648200" y="54102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6" name="AutoShape 46"/>
          <p:cNvSpPr>
            <a:spLocks noChangeArrowheads="1"/>
          </p:cNvSpPr>
          <p:nvPr/>
        </p:nvSpPr>
        <p:spPr bwMode="auto">
          <a:xfrm>
            <a:off x="5257800" y="5105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7" name="AutoShape 47"/>
          <p:cNvSpPr>
            <a:spLocks noChangeArrowheads="1"/>
          </p:cNvSpPr>
          <p:nvPr/>
        </p:nvSpPr>
        <p:spPr bwMode="auto">
          <a:xfrm>
            <a:off x="5791200" y="52578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8" name="AutoShape 48"/>
          <p:cNvSpPr>
            <a:spLocks noChangeArrowheads="1"/>
          </p:cNvSpPr>
          <p:nvPr/>
        </p:nvSpPr>
        <p:spPr bwMode="auto">
          <a:xfrm>
            <a:off x="3429000" y="4800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69" name="AutoShape 49"/>
          <p:cNvSpPr>
            <a:spLocks noChangeArrowheads="1"/>
          </p:cNvSpPr>
          <p:nvPr/>
        </p:nvSpPr>
        <p:spPr bwMode="auto">
          <a:xfrm>
            <a:off x="4114800" y="46482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70" name="AutoShape 50"/>
          <p:cNvSpPr>
            <a:spLocks noChangeArrowheads="1"/>
          </p:cNvSpPr>
          <p:nvPr/>
        </p:nvSpPr>
        <p:spPr bwMode="auto">
          <a:xfrm>
            <a:off x="4724400" y="4800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7971" name="AutoShape 51"/>
          <p:cNvSpPr>
            <a:spLocks noChangeArrowheads="1"/>
          </p:cNvSpPr>
          <p:nvPr/>
        </p:nvSpPr>
        <p:spPr bwMode="auto">
          <a:xfrm>
            <a:off x="5715000" y="4572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160284951"/>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9970" name="AutoShape 2"/>
          <p:cNvSpPr>
            <a:spLocks noChangeArrowheads="1"/>
          </p:cNvSpPr>
          <p:nvPr/>
        </p:nvSpPr>
        <p:spPr bwMode="auto">
          <a:xfrm>
            <a:off x="2590800" y="2057400"/>
            <a:ext cx="3810000" cy="3962400"/>
          </a:xfrm>
          <a:prstGeom prst="can">
            <a:avLst>
              <a:gd name="adj" fmla="val 26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9971" name="Oval 3"/>
          <p:cNvSpPr>
            <a:spLocks noChangeArrowheads="1"/>
          </p:cNvSpPr>
          <p:nvPr/>
        </p:nvSpPr>
        <p:spPr bwMode="auto">
          <a:xfrm>
            <a:off x="2590800" y="2895600"/>
            <a:ext cx="38100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19986" name="Rectangle 18"/>
          <p:cNvSpPr>
            <a:spLocks noGrp="1" noChangeArrowheads="1"/>
          </p:cNvSpPr>
          <p:nvPr>
            <p:ph type="title"/>
          </p:nvPr>
        </p:nvSpPr>
        <p:spPr>
          <a:xfrm>
            <a:off x="533400" y="152400"/>
            <a:ext cx="8229600" cy="1143000"/>
          </a:xfrm>
          <a:noFill/>
          <a:ln/>
        </p:spPr>
        <p:txBody>
          <a:bodyPr/>
          <a:lstStyle/>
          <a:p>
            <a:r>
              <a:rPr lang="en-US" b="1" dirty="0"/>
              <a:t>Prevalence and Incidence</a:t>
            </a:r>
          </a:p>
        </p:txBody>
      </p:sp>
      <p:sp>
        <p:nvSpPr>
          <p:cNvPr id="1619987" name="Line 19"/>
          <p:cNvSpPr>
            <a:spLocks noChangeShapeType="1"/>
          </p:cNvSpPr>
          <p:nvPr/>
        </p:nvSpPr>
        <p:spPr bwMode="auto">
          <a:xfrm>
            <a:off x="1828800" y="4267200"/>
            <a:ext cx="5257800" cy="0"/>
          </a:xfrm>
          <a:prstGeom prst="line">
            <a:avLst/>
          </a:prstGeom>
          <a:noFill/>
          <a:ln w="63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1619988" name="Text Box 20"/>
          <p:cNvSpPr txBox="1">
            <a:spLocks noChangeArrowheads="1"/>
          </p:cNvSpPr>
          <p:nvPr/>
        </p:nvSpPr>
        <p:spPr bwMode="auto">
          <a:xfrm>
            <a:off x="0" y="3886200"/>
            <a:ext cx="1905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b="1" dirty="0">
                <a:solidFill>
                  <a:schemeClr val="tx1"/>
                </a:solidFill>
              </a:rPr>
              <a:t>Old (baseline) prevalence</a:t>
            </a:r>
          </a:p>
        </p:txBody>
      </p:sp>
      <p:sp>
        <p:nvSpPr>
          <p:cNvPr id="1619990" name="Text Box 22"/>
          <p:cNvSpPr txBox="1">
            <a:spLocks noChangeArrowheads="1"/>
          </p:cNvSpPr>
          <p:nvPr/>
        </p:nvSpPr>
        <p:spPr bwMode="auto">
          <a:xfrm>
            <a:off x="6705600" y="1752600"/>
            <a:ext cx="21659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 prevalent cases</a:t>
            </a:r>
          </a:p>
        </p:txBody>
      </p:sp>
      <p:sp>
        <p:nvSpPr>
          <p:cNvPr id="1619992" name="AutoShape 24"/>
          <p:cNvSpPr>
            <a:spLocks noChangeArrowheads="1"/>
          </p:cNvSpPr>
          <p:nvPr/>
        </p:nvSpPr>
        <p:spPr bwMode="auto">
          <a:xfrm>
            <a:off x="6477000" y="50292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1619993" name="AutoShape 25"/>
          <p:cNvSpPr>
            <a:spLocks noChangeArrowheads="1"/>
          </p:cNvSpPr>
          <p:nvPr/>
        </p:nvSpPr>
        <p:spPr bwMode="auto">
          <a:xfrm>
            <a:off x="3124200" y="35052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19994" name="AutoShape 26"/>
          <p:cNvSpPr>
            <a:spLocks noChangeArrowheads="1"/>
          </p:cNvSpPr>
          <p:nvPr/>
        </p:nvSpPr>
        <p:spPr bwMode="auto">
          <a:xfrm>
            <a:off x="5791200" y="39624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1619995" name="AutoShape 27"/>
          <p:cNvSpPr>
            <a:spLocks noChangeArrowheads="1"/>
          </p:cNvSpPr>
          <p:nvPr/>
        </p:nvSpPr>
        <p:spPr bwMode="auto">
          <a:xfrm>
            <a:off x="5029200" y="40386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19996" name="AutoShape 28"/>
          <p:cNvSpPr>
            <a:spLocks noChangeArrowheads="1"/>
          </p:cNvSpPr>
          <p:nvPr/>
        </p:nvSpPr>
        <p:spPr bwMode="auto">
          <a:xfrm>
            <a:off x="4267200" y="41148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19997" name="AutoShape 29"/>
          <p:cNvSpPr>
            <a:spLocks noChangeArrowheads="1"/>
          </p:cNvSpPr>
          <p:nvPr/>
        </p:nvSpPr>
        <p:spPr bwMode="auto">
          <a:xfrm>
            <a:off x="3352800" y="40386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19998" name="AutoShape 30"/>
          <p:cNvSpPr>
            <a:spLocks noChangeArrowheads="1"/>
          </p:cNvSpPr>
          <p:nvPr/>
        </p:nvSpPr>
        <p:spPr bwMode="auto">
          <a:xfrm>
            <a:off x="2667000" y="38100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19999" name="AutoShape 31"/>
          <p:cNvSpPr>
            <a:spLocks noChangeArrowheads="1"/>
          </p:cNvSpPr>
          <p:nvPr/>
        </p:nvSpPr>
        <p:spPr bwMode="auto">
          <a:xfrm>
            <a:off x="3886200" y="36576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20000" name="AutoShape 32"/>
          <p:cNvSpPr>
            <a:spLocks noChangeArrowheads="1"/>
          </p:cNvSpPr>
          <p:nvPr/>
        </p:nvSpPr>
        <p:spPr bwMode="auto">
          <a:xfrm>
            <a:off x="4572000" y="3581400"/>
            <a:ext cx="533400" cy="533400"/>
          </a:xfrm>
          <a:prstGeom prst="smileyFace">
            <a:avLst>
              <a:gd name="adj" fmla="val 4653"/>
            </a:avLst>
          </a:prstGeom>
          <a:solidFill>
            <a:schemeClr val="accent6">
              <a:lumMod val="40000"/>
              <a:lumOff val="60000"/>
            </a:schemeClr>
          </a:solidFill>
          <a:ln w="9525">
            <a:solidFill>
              <a:srgbClr val="000000"/>
            </a:solidFill>
            <a:round/>
            <a:headEnd/>
            <a:tailEnd/>
          </a:ln>
          <a:effectLst/>
        </p:spPr>
        <p:txBody>
          <a:bodyPr wrap="none" anchor="ctr"/>
          <a:lstStyle/>
          <a:p>
            <a:endParaRPr lang="en-US"/>
          </a:p>
        </p:txBody>
      </p:sp>
      <p:sp>
        <p:nvSpPr>
          <p:cNvPr id="1620001" name="AutoShape 33"/>
          <p:cNvSpPr>
            <a:spLocks noChangeArrowheads="1"/>
          </p:cNvSpPr>
          <p:nvPr/>
        </p:nvSpPr>
        <p:spPr bwMode="auto">
          <a:xfrm>
            <a:off x="5334000" y="35052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1620002" name="Text Box 34"/>
          <p:cNvSpPr txBox="1">
            <a:spLocks noChangeArrowheads="1"/>
          </p:cNvSpPr>
          <p:nvPr/>
        </p:nvSpPr>
        <p:spPr bwMode="auto">
          <a:xfrm>
            <a:off x="7010400" y="5105400"/>
            <a:ext cx="20040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 incident cases</a:t>
            </a:r>
          </a:p>
        </p:txBody>
      </p:sp>
      <p:sp>
        <p:nvSpPr>
          <p:cNvPr id="1620003" name="Line 35"/>
          <p:cNvSpPr>
            <a:spLocks noChangeShapeType="1"/>
          </p:cNvSpPr>
          <p:nvPr/>
        </p:nvSpPr>
        <p:spPr bwMode="auto">
          <a:xfrm>
            <a:off x="1828800" y="3200400"/>
            <a:ext cx="5257800" cy="0"/>
          </a:xfrm>
          <a:prstGeom prst="line">
            <a:avLst/>
          </a:prstGeom>
          <a:noFill/>
          <a:ln w="63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ln w="12700">
                <a:solidFill>
                  <a:schemeClr val="tx1"/>
                </a:solidFill>
              </a:ln>
            </a:endParaRPr>
          </a:p>
        </p:txBody>
      </p:sp>
      <p:sp>
        <p:nvSpPr>
          <p:cNvPr id="1620004" name="Text Box 36"/>
          <p:cNvSpPr txBox="1">
            <a:spLocks noChangeArrowheads="1"/>
          </p:cNvSpPr>
          <p:nvPr/>
        </p:nvSpPr>
        <p:spPr bwMode="auto">
          <a:xfrm>
            <a:off x="0" y="2819400"/>
            <a:ext cx="1905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r>
              <a:rPr lang="en-US" b="1" dirty="0">
                <a:solidFill>
                  <a:schemeClr val="tx1"/>
                </a:solidFill>
              </a:rPr>
              <a:t>New prevalence</a:t>
            </a:r>
          </a:p>
        </p:txBody>
      </p:sp>
      <p:sp>
        <p:nvSpPr>
          <p:cNvPr id="1620005" name="AutoShape 37"/>
          <p:cNvSpPr>
            <a:spLocks/>
          </p:cNvSpPr>
          <p:nvPr/>
        </p:nvSpPr>
        <p:spPr bwMode="auto">
          <a:xfrm>
            <a:off x="7086600" y="3200400"/>
            <a:ext cx="457200" cy="1066800"/>
          </a:xfrm>
          <a:prstGeom prst="rightBrace">
            <a:avLst>
              <a:gd name="adj1" fmla="val 19444"/>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06" name="Text Box 38"/>
          <p:cNvSpPr txBox="1">
            <a:spLocks noChangeArrowheads="1"/>
          </p:cNvSpPr>
          <p:nvPr/>
        </p:nvSpPr>
        <p:spPr bwMode="auto">
          <a:xfrm>
            <a:off x="7467600" y="3505200"/>
            <a:ext cx="132279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Incidence</a:t>
            </a:r>
          </a:p>
        </p:txBody>
      </p:sp>
      <p:pic>
        <p:nvPicPr>
          <p:cNvPr id="1620010" name="Picture 42" descr="MCj019924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219200"/>
            <a:ext cx="1327150" cy="1347788"/>
          </a:xfrm>
          <a:prstGeom prst="rect">
            <a:avLst/>
          </a:prstGeom>
          <a:noFill/>
          <a:extLst>
            <a:ext uri="{909E8E84-426E-40DD-AFC4-6F175D3DCCD1}">
              <a14:hiddenFill xmlns:a14="http://schemas.microsoft.com/office/drawing/2010/main">
                <a:solidFill>
                  <a:srgbClr val="FFFFFF"/>
                </a:solidFill>
              </a14:hiddenFill>
            </a:ext>
          </a:extLst>
        </p:spPr>
      </p:pic>
      <p:sp>
        <p:nvSpPr>
          <p:cNvPr id="1620011" name="Text Box 43"/>
          <p:cNvSpPr txBox="1">
            <a:spLocks noChangeArrowheads="1"/>
          </p:cNvSpPr>
          <p:nvPr/>
        </p:nvSpPr>
        <p:spPr bwMode="auto">
          <a:xfrm>
            <a:off x="152400" y="5334000"/>
            <a:ext cx="17011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No cases die </a:t>
            </a:r>
          </a:p>
          <a:p>
            <a:r>
              <a:rPr lang="en-US" b="1" dirty="0">
                <a:solidFill>
                  <a:schemeClr val="tx1"/>
                </a:solidFill>
              </a:rPr>
              <a:t>or recover</a:t>
            </a:r>
          </a:p>
        </p:txBody>
      </p:sp>
      <p:sp>
        <p:nvSpPr>
          <p:cNvPr id="1620012" name="AutoShape 44"/>
          <p:cNvSpPr>
            <a:spLocks noChangeArrowheads="1"/>
          </p:cNvSpPr>
          <p:nvPr/>
        </p:nvSpPr>
        <p:spPr bwMode="auto">
          <a:xfrm>
            <a:off x="6172200" y="1676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3" name="AutoShape 45"/>
          <p:cNvSpPr>
            <a:spLocks noChangeArrowheads="1"/>
          </p:cNvSpPr>
          <p:nvPr/>
        </p:nvSpPr>
        <p:spPr bwMode="auto">
          <a:xfrm>
            <a:off x="2667000" y="44958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4" name="AutoShape 46"/>
          <p:cNvSpPr>
            <a:spLocks noChangeArrowheads="1"/>
          </p:cNvSpPr>
          <p:nvPr/>
        </p:nvSpPr>
        <p:spPr bwMode="auto">
          <a:xfrm>
            <a:off x="2667000" y="5181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5" name="AutoShape 47"/>
          <p:cNvSpPr>
            <a:spLocks noChangeArrowheads="1"/>
          </p:cNvSpPr>
          <p:nvPr/>
        </p:nvSpPr>
        <p:spPr bwMode="auto">
          <a:xfrm>
            <a:off x="3352800" y="5334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6" name="AutoShape 48"/>
          <p:cNvSpPr>
            <a:spLocks noChangeArrowheads="1"/>
          </p:cNvSpPr>
          <p:nvPr/>
        </p:nvSpPr>
        <p:spPr bwMode="auto">
          <a:xfrm>
            <a:off x="3352800" y="4724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7" name="AutoShape 49"/>
          <p:cNvSpPr>
            <a:spLocks noChangeArrowheads="1"/>
          </p:cNvSpPr>
          <p:nvPr/>
        </p:nvSpPr>
        <p:spPr bwMode="auto">
          <a:xfrm>
            <a:off x="4038600" y="5181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8" name="AutoShape 50"/>
          <p:cNvSpPr>
            <a:spLocks noChangeArrowheads="1"/>
          </p:cNvSpPr>
          <p:nvPr/>
        </p:nvSpPr>
        <p:spPr bwMode="auto">
          <a:xfrm>
            <a:off x="3962400" y="4572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19" name="AutoShape 51"/>
          <p:cNvSpPr>
            <a:spLocks noChangeArrowheads="1"/>
          </p:cNvSpPr>
          <p:nvPr/>
        </p:nvSpPr>
        <p:spPr bwMode="auto">
          <a:xfrm>
            <a:off x="4648200" y="54102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20" name="AutoShape 52"/>
          <p:cNvSpPr>
            <a:spLocks noChangeArrowheads="1"/>
          </p:cNvSpPr>
          <p:nvPr/>
        </p:nvSpPr>
        <p:spPr bwMode="auto">
          <a:xfrm>
            <a:off x="4648200" y="4724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21" name="AutoShape 53"/>
          <p:cNvSpPr>
            <a:spLocks noChangeArrowheads="1"/>
          </p:cNvSpPr>
          <p:nvPr/>
        </p:nvSpPr>
        <p:spPr bwMode="auto">
          <a:xfrm>
            <a:off x="5181600" y="50292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22" name="AutoShape 54"/>
          <p:cNvSpPr>
            <a:spLocks noChangeArrowheads="1"/>
          </p:cNvSpPr>
          <p:nvPr/>
        </p:nvSpPr>
        <p:spPr bwMode="auto">
          <a:xfrm>
            <a:off x="5791200" y="5181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023" name="AutoShape 55"/>
          <p:cNvSpPr>
            <a:spLocks noChangeArrowheads="1"/>
          </p:cNvSpPr>
          <p:nvPr/>
        </p:nvSpPr>
        <p:spPr bwMode="auto">
          <a:xfrm>
            <a:off x="5715000" y="4572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utoShape 25"/>
          <p:cNvSpPr>
            <a:spLocks noChangeArrowheads="1"/>
          </p:cNvSpPr>
          <p:nvPr/>
        </p:nvSpPr>
        <p:spPr bwMode="auto">
          <a:xfrm>
            <a:off x="3200400" y="35052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38" name="AutoShape 27"/>
          <p:cNvSpPr>
            <a:spLocks noChangeArrowheads="1"/>
          </p:cNvSpPr>
          <p:nvPr/>
        </p:nvSpPr>
        <p:spPr bwMode="auto">
          <a:xfrm>
            <a:off x="5105400" y="40386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39" name="AutoShape 28"/>
          <p:cNvSpPr>
            <a:spLocks noChangeArrowheads="1"/>
          </p:cNvSpPr>
          <p:nvPr/>
        </p:nvSpPr>
        <p:spPr bwMode="auto">
          <a:xfrm>
            <a:off x="4343400" y="41148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40" name="AutoShape 29"/>
          <p:cNvSpPr>
            <a:spLocks noChangeArrowheads="1"/>
          </p:cNvSpPr>
          <p:nvPr/>
        </p:nvSpPr>
        <p:spPr bwMode="auto">
          <a:xfrm>
            <a:off x="3429000" y="40386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41" name="AutoShape 30"/>
          <p:cNvSpPr>
            <a:spLocks noChangeArrowheads="1"/>
          </p:cNvSpPr>
          <p:nvPr/>
        </p:nvSpPr>
        <p:spPr bwMode="auto">
          <a:xfrm>
            <a:off x="2743200" y="38100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42" name="AutoShape 31"/>
          <p:cNvSpPr>
            <a:spLocks noChangeArrowheads="1"/>
          </p:cNvSpPr>
          <p:nvPr/>
        </p:nvSpPr>
        <p:spPr bwMode="auto">
          <a:xfrm>
            <a:off x="3962400" y="36576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43" name="AutoShape 32"/>
          <p:cNvSpPr>
            <a:spLocks noChangeArrowheads="1"/>
          </p:cNvSpPr>
          <p:nvPr/>
        </p:nvSpPr>
        <p:spPr bwMode="auto">
          <a:xfrm>
            <a:off x="4648200" y="35814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pic>
        <p:nvPicPr>
          <p:cNvPr id="44" name="Picture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701124360"/>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1010" name="Rectangle 18"/>
          <p:cNvSpPr>
            <a:spLocks noGrp="1" noChangeArrowheads="1"/>
          </p:cNvSpPr>
          <p:nvPr>
            <p:ph type="title"/>
          </p:nvPr>
        </p:nvSpPr>
        <p:spPr>
          <a:xfrm>
            <a:off x="1485900" y="61912"/>
            <a:ext cx="7162800" cy="1143000"/>
          </a:xfrm>
          <a:noFill/>
          <a:ln/>
        </p:spPr>
        <p:txBody>
          <a:bodyPr/>
          <a:lstStyle/>
          <a:p>
            <a:r>
              <a:rPr lang="en-US" b="1" dirty="0"/>
              <a:t>Prevalence and Incidence</a:t>
            </a:r>
          </a:p>
        </p:txBody>
      </p:sp>
      <p:grpSp>
        <p:nvGrpSpPr>
          <p:cNvPr id="2" name="Group 37"/>
          <p:cNvGrpSpPr/>
          <p:nvPr/>
        </p:nvGrpSpPr>
        <p:grpSpPr>
          <a:xfrm>
            <a:off x="762000" y="990600"/>
            <a:ext cx="8185778" cy="4876800"/>
            <a:chOff x="533400" y="1219200"/>
            <a:chExt cx="8185778" cy="4876800"/>
          </a:xfrm>
        </p:grpSpPr>
        <p:sp>
          <p:nvSpPr>
            <p:cNvPr id="1620994" name="AutoShape 2"/>
            <p:cNvSpPr>
              <a:spLocks noChangeArrowheads="1"/>
            </p:cNvSpPr>
            <p:nvPr/>
          </p:nvSpPr>
          <p:spPr bwMode="auto">
            <a:xfrm>
              <a:off x="2590800" y="2057400"/>
              <a:ext cx="3810000" cy="3962400"/>
            </a:xfrm>
            <a:prstGeom prst="can">
              <a:avLst>
                <a:gd name="adj" fmla="val 26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0995" name="Oval 3"/>
            <p:cNvSpPr>
              <a:spLocks noChangeArrowheads="1"/>
            </p:cNvSpPr>
            <p:nvPr/>
          </p:nvSpPr>
          <p:spPr bwMode="auto">
            <a:xfrm>
              <a:off x="2590800" y="3886200"/>
              <a:ext cx="3810000" cy="609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14" name="Text Box 22"/>
            <p:cNvSpPr txBox="1">
              <a:spLocks noChangeArrowheads="1"/>
            </p:cNvSpPr>
            <p:nvPr/>
          </p:nvSpPr>
          <p:spPr bwMode="auto">
            <a:xfrm>
              <a:off x="6553200" y="1752600"/>
              <a:ext cx="21659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 prevalent cases</a:t>
              </a:r>
            </a:p>
          </p:txBody>
        </p:sp>
        <p:sp>
          <p:nvSpPr>
            <p:cNvPr id="1621015" name="AutoShape 23"/>
            <p:cNvSpPr>
              <a:spLocks noChangeArrowheads="1"/>
            </p:cNvSpPr>
            <p:nvPr/>
          </p:nvSpPr>
          <p:spPr bwMode="auto">
            <a:xfrm>
              <a:off x="1143000" y="25146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1621022" name="AutoShape 30"/>
            <p:cNvSpPr>
              <a:spLocks noChangeArrowheads="1"/>
            </p:cNvSpPr>
            <p:nvPr/>
          </p:nvSpPr>
          <p:spPr bwMode="auto">
            <a:xfrm>
              <a:off x="3200400" y="23622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1621023" name="AutoShape 31"/>
            <p:cNvSpPr>
              <a:spLocks noChangeArrowheads="1"/>
            </p:cNvSpPr>
            <p:nvPr/>
          </p:nvSpPr>
          <p:spPr bwMode="auto">
            <a:xfrm>
              <a:off x="2971800" y="2971800"/>
              <a:ext cx="533400" cy="533400"/>
            </a:xfrm>
            <a:prstGeom prst="smileyFace">
              <a:avLst>
                <a:gd name="adj" fmla="val 4653"/>
              </a:avLst>
            </a:prstGeom>
            <a:solidFill>
              <a:schemeClr val="accent2">
                <a:lumMod val="60000"/>
                <a:lumOff val="40000"/>
              </a:schemeClr>
            </a:solidFill>
            <a:ln w="9525">
              <a:solidFill>
                <a:srgbClr val="000000"/>
              </a:solidFill>
              <a:round/>
              <a:headEnd/>
              <a:tailEnd/>
            </a:ln>
            <a:effectLst/>
          </p:spPr>
          <p:txBody>
            <a:bodyPr wrap="none" anchor="ctr"/>
            <a:lstStyle/>
            <a:p>
              <a:endParaRPr lang="en-US"/>
            </a:p>
          </p:txBody>
        </p:sp>
        <p:sp>
          <p:nvSpPr>
            <p:cNvPr id="1621025" name="Text Box 33"/>
            <p:cNvSpPr txBox="1">
              <a:spLocks noChangeArrowheads="1"/>
            </p:cNvSpPr>
            <p:nvPr/>
          </p:nvSpPr>
          <p:spPr bwMode="auto">
            <a:xfrm>
              <a:off x="533400" y="3048000"/>
              <a:ext cx="20040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 incident cases</a:t>
              </a:r>
            </a:p>
          </p:txBody>
        </p:sp>
        <p:pic>
          <p:nvPicPr>
            <p:cNvPr id="1621030" name="Picture 38" descr="MCj019924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219200"/>
              <a:ext cx="1327150" cy="1347788"/>
            </a:xfrm>
            <a:prstGeom prst="rect">
              <a:avLst/>
            </a:prstGeom>
            <a:noFill/>
            <a:extLst>
              <a:ext uri="{909E8E84-426E-40DD-AFC4-6F175D3DCCD1}">
                <a14:hiddenFill xmlns:a14="http://schemas.microsoft.com/office/drawing/2010/main">
                  <a:solidFill>
                    <a:srgbClr val="FFFFFF"/>
                  </a:solidFill>
                </a14:hiddenFill>
              </a:ext>
            </a:extLst>
          </p:spPr>
        </p:pic>
        <p:sp>
          <p:nvSpPr>
            <p:cNvPr id="1621032" name="AutoShape 40"/>
            <p:cNvSpPr>
              <a:spLocks noChangeArrowheads="1"/>
            </p:cNvSpPr>
            <p:nvPr/>
          </p:nvSpPr>
          <p:spPr bwMode="auto">
            <a:xfrm>
              <a:off x="6646862" y="3124200"/>
              <a:ext cx="533400" cy="533400"/>
            </a:xfrm>
            <a:prstGeom prst="smileyFace">
              <a:avLst>
                <a:gd name="adj" fmla="val 4653"/>
              </a:avLst>
            </a:prstGeom>
            <a:solidFill>
              <a:srgbClr val="FFFF00"/>
            </a:solidFill>
            <a:ln w="9525">
              <a:solidFill>
                <a:srgbClr val="000000"/>
              </a:solidFill>
              <a:round/>
              <a:headEnd/>
              <a:tailEnd/>
            </a:ln>
            <a:effectLst/>
          </p:spPr>
          <p:txBody>
            <a:bodyPr wrap="none" anchor="ctr"/>
            <a:lstStyle/>
            <a:p>
              <a:endParaRPr lang="en-US"/>
            </a:p>
          </p:txBody>
        </p:sp>
        <p:sp>
          <p:nvSpPr>
            <p:cNvPr id="1621033" name="Text Box 41"/>
            <p:cNvSpPr txBox="1">
              <a:spLocks noChangeArrowheads="1"/>
            </p:cNvSpPr>
            <p:nvPr/>
          </p:nvSpPr>
          <p:spPr bwMode="auto">
            <a:xfrm>
              <a:off x="7162800" y="3200400"/>
              <a:ext cx="15119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dirty="0">
                  <a:solidFill>
                    <a:schemeClr val="tx1"/>
                  </a:solidFill>
                </a:rPr>
                <a:t>= deaths or </a:t>
              </a:r>
            </a:p>
            <a:p>
              <a:r>
                <a:rPr lang="en-US" b="1" dirty="0">
                  <a:solidFill>
                    <a:schemeClr val="tx1"/>
                  </a:solidFill>
                </a:rPr>
                <a:t>recoveries</a:t>
              </a:r>
            </a:p>
          </p:txBody>
        </p:sp>
        <p:pic>
          <p:nvPicPr>
            <p:cNvPr id="1621037" name="Picture 45" descr="MCj019924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4600" y="4038600"/>
              <a:ext cx="1327150" cy="1347788"/>
            </a:xfrm>
            <a:prstGeom prst="rect">
              <a:avLst/>
            </a:prstGeom>
            <a:noFill/>
            <a:extLst>
              <a:ext uri="{909E8E84-426E-40DD-AFC4-6F175D3DCCD1}">
                <a14:hiddenFill xmlns:a14="http://schemas.microsoft.com/office/drawing/2010/main">
                  <a:solidFill>
                    <a:srgbClr val="FFFFFF"/>
                  </a:solidFill>
                </a14:hiddenFill>
              </a:ext>
            </a:extLst>
          </p:spPr>
        </p:pic>
        <p:sp>
          <p:nvSpPr>
            <p:cNvPr id="1621038" name="AutoShape 46"/>
            <p:cNvSpPr>
              <a:spLocks noChangeArrowheads="1"/>
            </p:cNvSpPr>
            <p:nvPr/>
          </p:nvSpPr>
          <p:spPr bwMode="auto">
            <a:xfrm>
              <a:off x="7239000" y="5334000"/>
              <a:ext cx="533400" cy="533400"/>
            </a:xfrm>
            <a:prstGeom prst="smileyFace">
              <a:avLst>
                <a:gd name="adj" fmla="val 4653"/>
              </a:avLst>
            </a:prstGeom>
            <a:solidFill>
              <a:srgbClr val="FFFF00"/>
            </a:solidFill>
            <a:ln w="9525">
              <a:solidFill>
                <a:srgbClr val="000000"/>
              </a:solidFill>
              <a:round/>
              <a:headEnd/>
              <a:tailEnd/>
            </a:ln>
            <a:effectLst/>
          </p:spPr>
          <p:txBody>
            <a:bodyPr wrap="none" anchor="ctr"/>
            <a:lstStyle/>
            <a:p>
              <a:endParaRPr lang="en-US"/>
            </a:p>
          </p:txBody>
        </p:sp>
        <p:sp>
          <p:nvSpPr>
            <p:cNvPr id="1621039" name="AutoShape 47"/>
            <p:cNvSpPr>
              <a:spLocks noChangeArrowheads="1"/>
            </p:cNvSpPr>
            <p:nvPr/>
          </p:nvSpPr>
          <p:spPr bwMode="auto">
            <a:xfrm>
              <a:off x="7772400" y="5562600"/>
              <a:ext cx="533400" cy="533400"/>
            </a:xfrm>
            <a:prstGeom prst="smileyFace">
              <a:avLst>
                <a:gd name="adj" fmla="val 4653"/>
              </a:avLst>
            </a:prstGeom>
            <a:solidFill>
              <a:srgbClr val="FFFF00"/>
            </a:solidFill>
            <a:ln w="9525">
              <a:solidFill>
                <a:srgbClr val="000000"/>
              </a:solidFill>
              <a:round/>
              <a:headEnd/>
              <a:tailEnd/>
            </a:ln>
            <a:effectLst/>
          </p:spPr>
          <p:txBody>
            <a:bodyPr wrap="none" anchor="ctr"/>
            <a:lstStyle/>
            <a:p>
              <a:endParaRPr lang="en-US"/>
            </a:p>
          </p:txBody>
        </p:sp>
        <p:sp>
          <p:nvSpPr>
            <p:cNvPr id="1621041" name="AutoShape 49"/>
            <p:cNvSpPr>
              <a:spLocks noChangeArrowheads="1"/>
            </p:cNvSpPr>
            <p:nvPr/>
          </p:nvSpPr>
          <p:spPr bwMode="auto">
            <a:xfrm>
              <a:off x="6019800" y="1676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2" name="AutoShape 50"/>
            <p:cNvSpPr>
              <a:spLocks noChangeArrowheads="1"/>
            </p:cNvSpPr>
            <p:nvPr/>
          </p:nvSpPr>
          <p:spPr bwMode="auto">
            <a:xfrm>
              <a:off x="2667000" y="5105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3" name="AutoShape 51"/>
            <p:cNvSpPr>
              <a:spLocks noChangeArrowheads="1"/>
            </p:cNvSpPr>
            <p:nvPr/>
          </p:nvSpPr>
          <p:spPr bwMode="auto">
            <a:xfrm>
              <a:off x="2743200" y="4419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4" name="AutoShape 52"/>
            <p:cNvSpPr>
              <a:spLocks noChangeArrowheads="1"/>
            </p:cNvSpPr>
            <p:nvPr/>
          </p:nvSpPr>
          <p:spPr bwMode="auto">
            <a:xfrm>
              <a:off x="3352800" y="5334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5" name="AutoShape 53"/>
            <p:cNvSpPr>
              <a:spLocks noChangeArrowheads="1"/>
            </p:cNvSpPr>
            <p:nvPr/>
          </p:nvSpPr>
          <p:spPr bwMode="auto">
            <a:xfrm>
              <a:off x="3276600" y="47244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6" name="AutoShape 54"/>
            <p:cNvSpPr>
              <a:spLocks noChangeArrowheads="1"/>
            </p:cNvSpPr>
            <p:nvPr/>
          </p:nvSpPr>
          <p:spPr bwMode="auto">
            <a:xfrm>
              <a:off x="4038600" y="5181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7" name="AutoShape 55"/>
            <p:cNvSpPr>
              <a:spLocks noChangeArrowheads="1"/>
            </p:cNvSpPr>
            <p:nvPr/>
          </p:nvSpPr>
          <p:spPr bwMode="auto">
            <a:xfrm>
              <a:off x="4038600" y="4572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8" name="AutoShape 56"/>
            <p:cNvSpPr>
              <a:spLocks noChangeArrowheads="1"/>
            </p:cNvSpPr>
            <p:nvPr/>
          </p:nvSpPr>
          <p:spPr bwMode="auto">
            <a:xfrm>
              <a:off x="4572000" y="54102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49" name="AutoShape 57"/>
            <p:cNvSpPr>
              <a:spLocks noChangeArrowheads="1"/>
            </p:cNvSpPr>
            <p:nvPr/>
          </p:nvSpPr>
          <p:spPr bwMode="auto">
            <a:xfrm>
              <a:off x="4724400" y="4800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50" name="AutoShape 58"/>
            <p:cNvSpPr>
              <a:spLocks noChangeArrowheads="1"/>
            </p:cNvSpPr>
            <p:nvPr/>
          </p:nvSpPr>
          <p:spPr bwMode="auto">
            <a:xfrm>
              <a:off x="5181600" y="5334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51" name="AutoShape 59"/>
            <p:cNvSpPr>
              <a:spLocks noChangeArrowheads="1"/>
            </p:cNvSpPr>
            <p:nvPr/>
          </p:nvSpPr>
          <p:spPr bwMode="auto">
            <a:xfrm>
              <a:off x="5410200" y="45720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21052" name="AutoShape 60"/>
            <p:cNvSpPr>
              <a:spLocks noChangeArrowheads="1"/>
            </p:cNvSpPr>
            <p:nvPr/>
          </p:nvSpPr>
          <p:spPr bwMode="auto">
            <a:xfrm>
              <a:off x="5791200" y="5181600"/>
              <a:ext cx="533400" cy="533400"/>
            </a:xfrm>
            <a:prstGeom prst="smileyFace">
              <a:avLst>
                <a:gd name="adj" fmla="val 4653"/>
              </a:avLst>
            </a:prstGeom>
            <a:solidFill>
              <a:srgbClr val="57F3BF"/>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pic>
        <p:nvPicPr>
          <p:cNvPr id="29" name="Picture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52651911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6706" name="Rectangle 2"/>
          <p:cNvSpPr>
            <a:spLocks noGrp="1" noChangeArrowheads="1"/>
          </p:cNvSpPr>
          <p:nvPr>
            <p:ph type="title"/>
          </p:nvPr>
        </p:nvSpPr>
        <p:spPr>
          <a:xfrm>
            <a:off x="1066800" y="274638"/>
            <a:ext cx="7620000" cy="1143000"/>
          </a:xfrm>
        </p:spPr>
        <p:txBody>
          <a:bodyPr/>
          <a:lstStyle/>
          <a:p>
            <a:pPr algn="ctr"/>
            <a:r>
              <a:rPr lang="en-US" sz="4000" b="1" dirty="0"/>
              <a:t>Practice Scenario</a:t>
            </a:r>
          </a:p>
        </p:txBody>
      </p:sp>
      <p:sp>
        <p:nvSpPr>
          <p:cNvPr id="1736707" name="Rectangle 3"/>
          <p:cNvSpPr>
            <a:spLocks noGrp="1" noChangeArrowheads="1"/>
          </p:cNvSpPr>
          <p:nvPr>
            <p:ph type="body" sz="half" idx="1"/>
          </p:nvPr>
        </p:nvSpPr>
        <p:spPr>
          <a:xfrm>
            <a:off x="914400" y="1752600"/>
            <a:ext cx="4648200" cy="4726056"/>
          </a:xfrm>
        </p:spPr>
        <p:txBody>
          <a:bodyPr>
            <a:normAutofit/>
          </a:bodyPr>
          <a:lstStyle/>
          <a:p>
            <a:pPr marL="0" indent="0">
              <a:buFontTx/>
              <a:buNone/>
            </a:pPr>
            <a:r>
              <a:rPr lang="en-US" sz="2300" b="1" dirty="0"/>
              <a:t>A town has a population of 3600.  In 2013, 400 residents of the town are diagnosed with a disease.  In 2014, 200 additional residents of the town are diagnosed with the same disease.  The disease is lifelong but it is not fatal.</a:t>
            </a:r>
          </a:p>
          <a:p>
            <a:r>
              <a:rPr lang="en-US" sz="2200" b="1" dirty="0"/>
              <a:t>What is the prevalence in 2013? In 2014?</a:t>
            </a:r>
          </a:p>
          <a:p>
            <a:r>
              <a:rPr lang="en-US" sz="2200" b="1" dirty="0"/>
              <a:t>What is the incidence in 2014?</a:t>
            </a:r>
            <a:r>
              <a:rPr lang="en-US" sz="2400" dirty="0"/>
              <a:t>	</a:t>
            </a:r>
          </a:p>
        </p:txBody>
      </p:sp>
      <p:pic>
        <p:nvPicPr>
          <p:cNvPr id="366594" name="Picture 2" descr="Street scene SaPa Vietnam"/>
          <p:cNvPicPr>
            <a:picLocks noChangeAspect="1" noChangeArrowheads="1"/>
          </p:cNvPicPr>
          <p:nvPr/>
        </p:nvPicPr>
        <p:blipFill>
          <a:blip r:embed="rId3" cstate="print"/>
          <a:srcRect/>
          <a:stretch>
            <a:fillRect/>
          </a:stretch>
        </p:blipFill>
        <p:spPr bwMode="auto">
          <a:xfrm>
            <a:off x="5638800" y="1905000"/>
            <a:ext cx="3352800" cy="3404955"/>
          </a:xfrm>
          <a:prstGeom prst="rect">
            <a:avLst/>
          </a:prstGeom>
          <a:noFill/>
          <a:ln>
            <a:solidFill>
              <a:schemeClr val="bg2">
                <a:lumMod val="25000"/>
              </a:schemeClr>
            </a:solidFill>
          </a:ln>
        </p:spPr>
      </p:pic>
      <p:sp>
        <p:nvSpPr>
          <p:cNvPr id="6" name="TextBox 5"/>
          <p:cNvSpPr txBox="1"/>
          <p:nvPr/>
        </p:nvSpPr>
        <p:spPr>
          <a:xfrm>
            <a:off x="6760025" y="5419112"/>
            <a:ext cx="3429000" cy="276999"/>
          </a:xfrm>
          <a:prstGeom prst="rect">
            <a:avLst/>
          </a:prstGeom>
          <a:noFill/>
        </p:spPr>
        <p:txBody>
          <a:bodyPr wrap="square" rtlCol="0">
            <a:spAutoFit/>
          </a:bodyPr>
          <a:lstStyle/>
          <a:p>
            <a:r>
              <a:rPr lang="en-US" sz="1200" dirty="0"/>
              <a:t>www.adventurealive.com</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59447644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type="title" idx="4294967295"/>
          </p:nvPr>
        </p:nvSpPr>
        <p:spPr>
          <a:xfrm>
            <a:off x="2514600" y="304800"/>
            <a:ext cx="6629400" cy="1143000"/>
          </a:xfrm>
          <a:solidFill>
            <a:schemeClr val="bg1"/>
          </a:solidFill>
        </p:spPr>
        <p:txBody>
          <a:bodyPr>
            <a:normAutofit/>
          </a:bodyPr>
          <a:lstStyle/>
          <a:p>
            <a:r>
              <a:rPr lang="en-US" sz="4000" b="1" dirty="0"/>
              <a:t>Practice Scenario Answers</a:t>
            </a:r>
          </a:p>
        </p:txBody>
      </p:sp>
      <p:sp>
        <p:nvSpPr>
          <p:cNvPr id="1780739" name="Rectangle 3"/>
          <p:cNvSpPr>
            <a:spLocks noGrp="1" noChangeArrowheads="1"/>
          </p:cNvSpPr>
          <p:nvPr>
            <p:ph type="body" sz="half" idx="4294967295"/>
          </p:nvPr>
        </p:nvSpPr>
        <p:spPr>
          <a:xfrm>
            <a:off x="1828800" y="1600200"/>
            <a:ext cx="7315200" cy="2286000"/>
          </a:xfrm>
        </p:spPr>
        <p:txBody>
          <a:bodyPr>
            <a:normAutofit/>
          </a:bodyPr>
          <a:lstStyle/>
          <a:p>
            <a:r>
              <a:rPr lang="en-US" sz="2600" b="1" dirty="0"/>
              <a:t>Population: 3600</a:t>
            </a:r>
          </a:p>
          <a:p>
            <a:r>
              <a:rPr lang="en-US" sz="2600" b="1" dirty="0"/>
              <a:t>2013:  400 diagnosed with a disease</a:t>
            </a:r>
          </a:p>
          <a:p>
            <a:r>
              <a:rPr lang="en-US" sz="2600" b="1" dirty="0"/>
              <a:t>2014:  200 additional diagnosed with the disease</a:t>
            </a:r>
          </a:p>
          <a:p>
            <a:r>
              <a:rPr lang="en-US" sz="2600" b="1" dirty="0"/>
              <a:t>No death, no recovery</a:t>
            </a:r>
          </a:p>
          <a:p>
            <a:pPr>
              <a:buFontTx/>
              <a:buNone/>
            </a:pPr>
            <a:r>
              <a:rPr lang="en-US" sz="2600" dirty="0"/>
              <a:t>	</a:t>
            </a:r>
          </a:p>
        </p:txBody>
      </p:sp>
      <p:graphicFrame>
        <p:nvGraphicFramePr>
          <p:cNvPr id="1780740" name="Group 4"/>
          <p:cNvGraphicFramePr>
            <a:graphicFrameLocks noGrp="1"/>
          </p:cNvGraphicFramePr>
          <p:nvPr>
            <p:ph sz="quarter" idx="4294967295"/>
            <p:extLst>
              <p:ext uri="{D42A27DB-BD31-4B8C-83A1-F6EECF244321}">
                <p14:modId xmlns:p14="http://schemas.microsoft.com/office/powerpoint/2010/main" val="347328001"/>
              </p:ext>
            </p:extLst>
          </p:nvPr>
        </p:nvGraphicFramePr>
        <p:xfrm>
          <a:off x="0" y="3886200"/>
          <a:ext cx="2971800" cy="2286000"/>
        </p:xfrm>
        <a:graphic>
          <a:graphicData uri="http://schemas.openxmlformats.org/drawingml/2006/table">
            <a:tbl>
              <a:tblPr/>
              <a:tblGrid>
                <a:gridCol w="2971800">
                  <a:extLst>
                    <a:ext uri="{9D8B030D-6E8A-4147-A177-3AD203B41FA5}">
                      <a16:colId xmlns:a16="http://schemas.microsoft.com/office/drawing/2014/main" val="20000"/>
                    </a:ext>
                  </a:extLst>
                </a:gridCol>
              </a:tblGrid>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Numerator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Denominator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780785" name="Group 49"/>
          <p:cNvGraphicFramePr>
            <a:graphicFrameLocks noGrp="1"/>
          </p:cNvGraphicFramePr>
          <p:nvPr>
            <p:ph sz="quarter" idx="4294967295"/>
            <p:extLst>
              <p:ext uri="{D42A27DB-BD31-4B8C-83A1-F6EECF244321}">
                <p14:modId xmlns:p14="http://schemas.microsoft.com/office/powerpoint/2010/main" val="149691900"/>
              </p:ext>
            </p:extLst>
          </p:nvPr>
        </p:nvGraphicFramePr>
        <p:xfrm>
          <a:off x="38100" y="3657600"/>
          <a:ext cx="2895600" cy="3505200"/>
        </p:xfrm>
        <a:graphic>
          <a:graphicData uri="http://schemas.openxmlformats.org/drawingml/2006/table">
            <a:tbl>
              <a:tblPr/>
              <a:tblGrid>
                <a:gridCol w="2895600">
                  <a:extLst>
                    <a:ext uri="{9D8B030D-6E8A-4147-A177-3AD203B41FA5}">
                      <a16:colId xmlns:a16="http://schemas.microsoft.com/office/drawing/2014/main" val="20000"/>
                    </a:ext>
                  </a:extLst>
                </a:gridCol>
              </a:tblGrid>
              <a:tr h="1524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Prevalence (2013)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3600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80788" name="Group 52"/>
          <p:cNvGraphicFramePr>
            <a:graphicFrameLocks noGrp="1"/>
          </p:cNvGraphicFramePr>
          <p:nvPr>
            <p:extLst>
              <p:ext uri="{D42A27DB-BD31-4B8C-83A1-F6EECF244321}">
                <p14:modId xmlns:p14="http://schemas.microsoft.com/office/powerpoint/2010/main" val="1923277732"/>
              </p:ext>
            </p:extLst>
          </p:nvPr>
        </p:nvGraphicFramePr>
        <p:xfrm>
          <a:off x="4724400" y="3657600"/>
          <a:ext cx="1981200" cy="2971800"/>
        </p:xfrm>
        <a:graphic>
          <a:graphicData uri="http://schemas.openxmlformats.org/drawingml/2006/table">
            <a:tbl>
              <a:tblPr/>
              <a:tblGrid>
                <a:gridCol w="1981200">
                  <a:extLst>
                    <a:ext uri="{9D8B030D-6E8A-4147-A177-3AD203B41FA5}">
                      <a16:colId xmlns:a16="http://schemas.microsoft.com/office/drawing/2014/main" val="20000"/>
                    </a:ext>
                  </a:extLst>
                </a:gridCol>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Prevalence (2014)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3600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80791" name="Group 55"/>
          <p:cNvGraphicFramePr>
            <a:graphicFrameLocks noGrp="1"/>
          </p:cNvGraphicFramePr>
          <p:nvPr>
            <p:extLst>
              <p:ext uri="{D42A27DB-BD31-4B8C-83A1-F6EECF244321}">
                <p14:modId xmlns:p14="http://schemas.microsoft.com/office/powerpoint/2010/main" val="2915640500"/>
              </p:ext>
            </p:extLst>
          </p:nvPr>
        </p:nvGraphicFramePr>
        <p:xfrm>
          <a:off x="6705600" y="3657600"/>
          <a:ext cx="1981200" cy="2971800"/>
        </p:xfrm>
        <a:graphic>
          <a:graphicData uri="http://schemas.openxmlformats.org/drawingml/2006/table">
            <a:tbl>
              <a:tblPr/>
              <a:tblGrid>
                <a:gridCol w="1981200">
                  <a:extLst>
                    <a:ext uri="{9D8B030D-6E8A-4147-A177-3AD203B41FA5}">
                      <a16:colId xmlns:a16="http://schemas.microsoft.com/office/drawing/2014/main" val="20000"/>
                    </a:ext>
                  </a:extLst>
                </a:gridCol>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Incidence (2014)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605154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2"/>
          <p:cNvSpPr>
            <a:spLocks noGrp="1" noChangeArrowheads="1"/>
          </p:cNvSpPr>
          <p:nvPr>
            <p:ph type="title" idx="4294967295"/>
          </p:nvPr>
        </p:nvSpPr>
        <p:spPr>
          <a:xfrm>
            <a:off x="2133600" y="304800"/>
            <a:ext cx="7010400" cy="1143000"/>
          </a:xfrm>
          <a:solidFill>
            <a:schemeClr val="bg1"/>
          </a:solidFill>
        </p:spPr>
        <p:txBody>
          <a:bodyPr>
            <a:normAutofit/>
          </a:bodyPr>
          <a:lstStyle/>
          <a:p>
            <a:r>
              <a:rPr lang="en-US" sz="4000" b="1" dirty="0"/>
              <a:t>Practice Scenario Answers</a:t>
            </a:r>
          </a:p>
        </p:txBody>
      </p:sp>
      <p:sp>
        <p:nvSpPr>
          <p:cNvPr id="1780739" name="Rectangle 3"/>
          <p:cNvSpPr>
            <a:spLocks noGrp="1" noChangeArrowheads="1"/>
          </p:cNvSpPr>
          <p:nvPr>
            <p:ph type="body" sz="half" idx="4294967295"/>
          </p:nvPr>
        </p:nvSpPr>
        <p:spPr>
          <a:xfrm>
            <a:off x="1981200" y="1295400"/>
            <a:ext cx="7162800" cy="2286000"/>
          </a:xfrm>
        </p:spPr>
        <p:txBody>
          <a:bodyPr>
            <a:normAutofit/>
          </a:bodyPr>
          <a:lstStyle/>
          <a:p>
            <a:r>
              <a:rPr lang="en-US" sz="2600" b="1" dirty="0"/>
              <a:t>Population: 3600</a:t>
            </a:r>
          </a:p>
          <a:p>
            <a:r>
              <a:rPr lang="en-US" sz="2600" b="1" dirty="0"/>
              <a:t>2013:  400 diagnosed with a disease</a:t>
            </a:r>
          </a:p>
          <a:p>
            <a:r>
              <a:rPr lang="en-US" sz="2600" b="1" dirty="0"/>
              <a:t>2014:  200 additional diagnosed with the disease</a:t>
            </a:r>
          </a:p>
          <a:p>
            <a:r>
              <a:rPr lang="en-US" sz="2600" b="1" dirty="0"/>
              <a:t>No death, no recovery</a:t>
            </a:r>
          </a:p>
          <a:p>
            <a:pPr>
              <a:buFontTx/>
              <a:buNone/>
            </a:pPr>
            <a:r>
              <a:rPr lang="en-US" sz="2600" dirty="0"/>
              <a:t>	</a:t>
            </a:r>
          </a:p>
        </p:txBody>
      </p:sp>
      <p:graphicFrame>
        <p:nvGraphicFramePr>
          <p:cNvPr id="1780740" name="Group 4"/>
          <p:cNvGraphicFramePr>
            <a:graphicFrameLocks noGrp="1"/>
          </p:cNvGraphicFramePr>
          <p:nvPr>
            <p:ph sz="quarter" idx="4294967295"/>
            <p:extLst>
              <p:ext uri="{D42A27DB-BD31-4B8C-83A1-F6EECF244321}">
                <p14:modId xmlns:p14="http://schemas.microsoft.com/office/powerpoint/2010/main" val="2271945386"/>
              </p:ext>
            </p:extLst>
          </p:nvPr>
        </p:nvGraphicFramePr>
        <p:xfrm>
          <a:off x="0" y="3657600"/>
          <a:ext cx="2286000" cy="2286000"/>
        </p:xfrm>
        <a:graphic>
          <a:graphicData uri="http://schemas.openxmlformats.org/drawingml/2006/table">
            <a:tbl>
              <a:tblPr/>
              <a:tblGrid>
                <a:gridCol w="2286000">
                  <a:extLst>
                    <a:ext uri="{9D8B030D-6E8A-4147-A177-3AD203B41FA5}">
                      <a16:colId xmlns:a16="http://schemas.microsoft.com/office/drawing/2014/main" val="20000"/>
                    </a:ext>
                  </a:extLst>
                </a:gridCol>
              </a:tblGrid>
              <a:tr h="990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Numerator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Denominator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780785" name="Group 49"/>
          <p:cNvGraphicFramePr>
            <a:graphicFrameLocks noGrp="1"/>
          </p:cNvGraphicFramePr>
          <p:nvPr>
            <p:ph sz="quarter" idx="4294967295"/>
            <p:extLst>
              <p:ext uri="{D42A27DB-BD31-4B8C-83A1-F6EECF244321}">
                <p14:modId xmlns:p14="http://schemas.microsoft.com/office/powerpoint/2010/main" val="1404290815"/>
              </p:ext>
            </p:extLst>
          </p:nvPr>
        </p:nvGraphicFramePr>
        <p:xfrm>
          <a:off x="-228600" y="3566160"/>
          <a:ext cx="1981200" cy="2865120"/>
        </p:xfrm>
        <a:graphic>
          <a:graphicData uri="http://schemas.openxmlformats.org/drawingml/2006/table">
            <a:tbl>
              <a:tblPr/>
              <a:tblGrid>
                <a:gridCol w="1981200">
                  <a:extLst>
                    <a:ext uri="{9D8B030D-6E8A-4147-A177-3AD203B41FA5}">
                      <a16:colId xmlns:a16="http://schemas.microsoft.com/office/drawing/2014/main" val="20000"/>
                    </a:ext>
                  </a:extLst>
                </a:gridCol>
              </a:tblGrid>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Prevalence (2013)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400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3600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11.1%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80788" name="Group 52"/>
          <p:cNvGraphicFramePr>
            <a:graphicFrameLocks noGrp="1"/>
          </p:cNvGraphicFramePr>
          <p:nvPr>
            <p:extLst>
              <p:ext uri="{D42A27DB-BD31-4B8C-83A1-F6EECF244321}">
                <p14:modId xmlns:p14="http://schemas.microsoft.com/office/powerpoint/2010/main" val="3531146448"/>
              </p:ext>
            </p:extLst>
          </p:nvPr>
        </p:nvGraphicFramePr>
        <p:xfrm>
          <a:off x="4724400" y="3657600"/>
          <a:ext cx="1981200" cy="2971800"/>
        </p:xfrm>
        <a:graphic>
          <a:graphicData uri="http://schemas.openxmlformats.org/drawingml/2006/table">
            <a:tbl>
              <a:tblPr/>
              <a:tblGrid>
                <a:gridCol w="1981200">
                  <a:extLst>
                    <a:ext uri="{9D8B030D-6E8A-4147-A177-3AD203B41FA5}">
                      <a16:colId xmlns:a16="http://schemas.microsoft.com/office/drawing/2014/main" val="20000"/>
                    </a:ext>
                  </a:extLst>
                </a:gridCol>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Prevalence (2014)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pitchFamily="34" charset="0"/>
                        </a:rPr>
                        <a:t>3600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780791" name="Group 55"/>
          <p:cNvGraphicFramePr>
            <a:graphicFrameLocks noGrp="1"/>
          </p:cNvGraphicFramePr>
          <p:nvPr>
            <p:extLst>
              <p:ext uri="{D42A27DB-BD31-4B8C-83A1-F6EECF244321}">
                <p14:modId xmlns:p14="http://schemas.microsoft.com/office/powerpoint/2010/main" val="3272141362"/>
              </p:ext>
            </p:extLst>
          </p:nvPr>
        </p:nvGraphicFramePr>
        <p:xfrm>
          <a:off x="6705600" y="3657600"/>
          <a:ext cx="1981200" cy="2971800"/>
        </p:xfrm>
        <a:graphic>
          <a:graphicData uri="http://schemas.openxmlformats.org/drawingml/2006/table">
            <a:tbl>
              <a:tblPr/>
              <a:tblGrid>
                <a:gridCol w="1981200">
                  <a:extLst>
                    <a:ext uri="{9D8B030D-6E8A-4147-A177-3AD203B41FA5}">
                      <a16:colId xmlns:a16="http://schemas.microsoft.com/office/drawing/2014/main" val="20000"/>
                    </a:ext>
                  </a:extLst>
                </a:gridCol>
              </a:tblGrid>
              <a:tr h="990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600" b="1" i="0" u="none" strike="noStrike" cap="none" normalizeH="0" baseline="0" dirty="0">
                          <a:ln>
                            <a:noFill/>
                          </a:ln>
                          <a:solidFill>
                            <a:schemeClr val="tx1"/>
                          </a:solidFill>
                          <a:effectLst/>
                          <a:latin typeface="Arial" pitchFamily="34" charset="0"/>
                        </a:rPr>
                        <a:t>Incidence (2014)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09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3200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858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itchFamily="34" charset="0"/>
                        </a:rPr>
                        <a:t>6.3%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025077799"/>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90600" y="0"/>
            <a:ext cx="7696200" cy="1143000"/>
          </a:xfrm>
        </p:spPr>
        <p:txBody>
          <a:bodyPr/>
          <a:lstStyle/>
          <a:p>
            <a:pPr eaLnBrk="1" hangingPunct="1"/>
            <a:r>
              <a:rPr lang="en-US" b="1" dirty="0">
                <a:solidFill>
                  <a:schemeClr val="accent2"/>
                </a:solidFill>
              </a:rPr>
              <a:t>Special types of Incidence</a:t>
            </a:r>
          </a:p>
        </p:txBody>
      </p:sp>
      <p:graphicFrame>
        <p:nvGraphicFramePr>
          <p:cNvPr id="33827" name="Group 35"/>
          <p:cNvGraphicFramePr>
            <a:graphicFrameLocks noGrp="1"/>
          </p:cNvGraphicFramePr>
          <p:nvPr>
            <p:ph type="tbl" idx="1"/>
            <p:extLst>
              <p:ext uri="{D42A27DB-BD31-4B8C-83A1-F6EECF244321}">
                <p14:modId xmlns:p14="http://schemas.microsoft.com/office/powerpoint/2010/main" val="1213916652"/>
              </p:ext>
            </p:extLst>
          </p:nvPr>
        </p:nvGraphicFramePr>
        <p:xfrm>
          <a:off x="990600" y="1066800"/>
          <a:ext cx="7772400" cy="5029199"/>
        </p:xfrm>
        <a:graphic>
          <a:graphicData uri="http://schemas.openxmlformats.org/drawingml/2006/table">
            <a:tbl>
              <a:tblPr/>
              <a:tblGrid>
                <a:gridCol w="259080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gridCol w="2590800">
                  <a:extLst>
                    <a:ext uri="{9D8B030D-6E8A-4147-A177-3AD203B41FA5}">
                      <a16:colId xmlns:a16="http://schemas.microsoft.com/office/drawing/2014/main" val="20002"/>
                    </a:ext>
                  </a:extLst>
                </a:gridCol>
              </a:tblGrid>
              <a:tr h="82242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charset="0"/>
                        </a:rPr>
                        <a:t>Type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Numerator</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Arial" charset="0"/>
                        </a:rPr>
                        <a:t>Denominator</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4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Morbidity 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cases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Population at risk</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Mortality 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deaths</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Population at risk</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4999">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Case-fatality 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 deaths from a disease</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Total cases of that disease</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7177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Arial" charset="0"/>
                        </a:rPr>
                        <a:t>Attack rate</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 cases during “epidemic” period</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tx1"/>
                          </a:solidFill>
                          <a:effectLst/>
                          <a:latin typeface="Arial" charset="0"/>
                        </a:rPr>
                        <a:t>Population at risk</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6082" name="Rectangle 2"/>
          <p:cNvSpPr>
            <a:spLocks noGrp="1" noChangeArrowheads="1"/>
          </p:cNvSpPr>
          <p:nvPr>
            <p:ph type="title"/>
          </p:nvPr>
        </p:nvSpPr>
        <p:spPr>
          <a:xfrm>
            <a:off x="628650" y="963877"/>
            <a:ext cx="2620771" cy="4930246"/>
          </a:xfrm>
        </p:spPr>
        <p:txBody>
          <a:bodyPr>
            <a:normAutofit/>
          </a:bodyPr>
          <a:lstStyle/>
          <a:p>
            <a:pPr algn="r" eaLnBrk="1" hangingPunct="1"/>
            <a:r>
              <a:rPr lang="fr-CH" b="1">
                <a:solidFill>
                  <a:schemeClr val="accent1"/>
                </a:solidFill>
              </a:rPr>
              <a:t>Attack Rate</a:t>
            </a:r>
            <a:endParaRPr lang="en-GB" b="1">
              <a:solidFill>
                <a:schemeClr val="accent1"/>
              </a:solidFill>
            </a:endParaRPr>
          </a:p>
        </p:txBody>
      </p:sp>
      <p:sp>
        <p:nvSpPr>
          <p:cNvPr id="46083" name="Rectangle 3"/>
          <p:cNvSpPr>
            <a:spLocks noGrp="1" noChangeArrowheads="1"/>
          </p:cNvSpPr>
          <p:nvPr>
            <p:ph idx="1"/>
          </p:nvPr>
        </p:nvSpPr>
        <p:spPr>
          <a:xfrm>
            <a:off x="3732023" y="963877"/>
            <a:ext cx="4783327" cy="4930246"/>
          </a:xfrm>
        </p:spPr>
        <p:txBody>
          <a:bodyPr anchor="ctr">
            <a:normAutofit/>
          </a:bodyPr>
          <a:lstStyle/>
          <a:p>
            <a:pPr eaLnBrk="1" hangingPunct="1"/>
            <a:r>
              <a:rPr lang="fr-CH" dirty="0"/>
              <a:t>Cumulative incidence during an outbreak</a:t>
            </a:r>
            <a:endParaRPr lang="fr-CH"/>
          </a:p>
          <a:p>
            <a:pPr lvl="1" eaLnBrk="1" hangingPunct="1">
              <a:buFontTx/>
              <a:buNone/>
            </a:pPr>
            <a:r>
              <a:rPr lang="fr-CH" sz="2100"/>
              <a:t>   Usually expressed for the entire epidemic period, from the first to the last case</a:t>
            </a:r>
          </a:p>
          <a:p>
            <a:pPr lvl="1" eaLnBrk="1" hangingPunct="1"/>
            <a:endParaRPr lang="fr-CH" sz="2100"/>
          </a:p>
          <a:p>
            <a:pPr eaLnBrk="1" hangingPunct="1">
              <a:buFontTx/>
              <a:buNone/>
            </a:pPr>
            <a:r>
              <a:rPr lang="fr-CH" dirty="0"/>
              <a:t>Ex: Outbreak of cholera in country X </a:t>
            </a:r>
            <a:br>
              <a:rPr lang="fr-CH" dirty="0"/>
            </a:br>
            <a:r>
              <a:rPr lang="fr-CH" dirty="0"/>
              <a:t>    in March 1999</a:t>
            </a:r>
            <a:endParaRPr lang="fr-CH"/>
          </a:p>
          <a:p>
            <a:pPr lvl="1" eaLnBrk="1" hangingPunct="1"/>
            <a:r>
              <a:rPr lang="fr-CH" sz="2100"/>
              <a:t>Number of cases = 490</a:t>
            </a:r>
          </a:p>
          <a:p>
            <a:pPr lvl="1" eaLnBrk="1" hangingPunct="1"/>
            <a:r>
              <a:rPr lang="fr-CH" sz="2100"/>
              <a:t>Population at risk = 18,600</a:t>
            </a:r>
          </a:p>
          <a:p>
            <a:pPr lvl="1" eaLnBrk="1" hangingPunct="1"/>
            <a:r>
              <a:rPr lang="fr-CH" sz="2100"/>
              <a:t>Attack rate = 2.6%</a:t>
            </a:r>
            <a:endParaRPr lang="en-GB" sz="210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827088" y="1820863"/>
            <a:ext cx="7345362" cy="3062287"/>
          </a:xfrm>
          <a:prstGeom prst="rect">
            <a:avLst/>
          </a:prstGeom>
          <a:noFill/>
          <a:ln w="9525">
            <a:solidFill>
              <a:schemeClr val="hlink"/>
            </a:solidFill>
            <a:miter lim="800000"/>
            <a:headEnd/>
            <a:tailEnd/>
          </a:ln>
        </p:spPr>
        <p:txBody>
          <a:bodyPr>
            <a:spAutoFit/>
          </a:bodyPr>
          <a:lstStyle/>
          <a:p>
            <a:pPr algn="ctr">
              <a:spcBef>
                <a:spcPct val="50000"/>
              </a:spcBef>
            </a:pPr>
            <a:r>
              <a:rPr lang="en-GB">
                <a:solidFill>
                  <a:schemeClr val="accent2"/>
                </a:solidFill>
                <a:latin typeface="Verdana" pitchFamily="34" charset="0"/>
              </a:rPr>
              <a:t>Infectivity (ability to infect)</a:t>
            </a:r>
          </a:p>
          <a:p>
            <a:pPr algn="ctr">
              <a:spcBef>
                <a:spcPct val="50000"/>
              </a:spcBef>
            </a:pPr>
            <a:r>
              <a:rPr lang="en-GB" sz="1800" i="1">
                <a:solidFill>
                  <a:schemeClr val="hlink"/>
                </a:solidFill>
                <a:latin typeface="Verdana" pitchFamily="34" charset="0"/>
              </a:rPr>
              <a:t>(number infected / number susceptible) x 100</a:t>
            </a:r>
          </a:p>
          <a:p>
            <a:pPr algn="ctr">
              <a:spcBef>
                <a:spcPct val="50000"/>
              </a:spcBef>
            </a:pPr>
            <a:r>
              <a:rPr lang="en-GB">
                <a:solidFill>
                  <a:schemeClr val="accent2"/>
                </a:solidFill>
                <a:latin typeface="Verdana" pitchFamily="34" charset="0"/>
              </a:rPr>
              <a:t>Pathogenicity (ability to cause disease)</a:t>
            </a:r>
          </a:p>
          <a:p>
            <a:pPr algn="ctr">
              <a:spcBef>
                <a:spcPct val="50000"/>
              </a:spcBef>
            </a:pPr>
            <a:r>
              <a:rPr lang="en-GB" sz="1800" i="1">
                <a:solidFill>
                  <a:schemeClr val="hlink"/>
                </a:solidFill>
                <a:latin typeface="Verdana" pitchFamily="34" charset="0"/>
              </a:rPr>
              <a:t>(number with clinical disease / number infected) x 100</a:t>
            </a:r>
          </a:p>
          <a:p>
            <a:pPr algn="ctr">
              <a:spcBef>
                <a:spcPct val="50000"/>
              </a:spcBef>
            </a:pPr>
            <a:r>
              <a:rPr lang="en-GB">
                <a:solidFill>
                  <a:schemeClr val="accent2"/>
                </a:solidFill>
                <a:latin typeface="Verdana" pitchFamily="34" charset="0"/>
              </a:rPr>
              <a:t>Virulence (ability to cause death) </a:t>
            </a:r>
          </a:p>
          <a:p>
            <a:pPr algn="ctr">
              <a:spcBef>
                <a:spcPct val="50000"/>
              </a:spcBef>
            </a:pPr>
            <a:r>
              <a:rPr lang="en-GB" sz="1800" i="1">
                <a:solidFill>
                  <a:schemeClr val="hlink"/>
                </a:solidFill>
                <a:latin typeface="Verdana" pitchFamily="34" charset="0"/>
              </a:rPr>
              <a:t>(number of deaths / number with disease) x 100</a:t>
            </a:r>
          </a:p>
          <a:p>
            <a:pPr algn="ctr">
              <a:spcBef>
                <a:spcPct val="50000"/>
              </a:spcBef>
            </a:pPr>
            <a:r>
              <a:rPr lang="en-GB" sz="2200">
                <a:solidFill>
                  <a:srgbClr val="660066"/>
                </a:solidFill>
                <a:latin typeface="Verdana" pitchFamily="34" charset="0"/>
              </a:rPr>
              <a:t>All are dependent on host factors</a:t>
            </a:r>
          </a:p>
        </p:txBody>
      </p:sp>
      <p:grpSp>
        <p:nvGrpSpPr>
          <p:cNvPr id="2" name="Group 5"/>
          <p:cNvGrpSpPr>
            <a:grpSpLocks/>
          </p:cNvGrpSpPr>
          <p:nvPr/>
        </p:nvGrpSpPr>
        <p:grpSpPr bwMode="auto">
          <a:xfrm>
            <a:off x="363538" y="685800"/>
            <a:ext cx="8780462" cy="1052513"/>
            <a:chOff x="0" y="1536"/>
            <a:chExt cx="5675" cy="663"/>
          </a:xfrm>
        </p:grpSpPr>
        <p:grpSp>
          <p:nvGrpSpPr>
            <p:cNvPr id="3" name="Group 6"/>
            <p:cNvGrpSpPr>
              <a:grpSpLocks/>
            </p:cNvGrpSpPr>
            <p:nvPr/>
          </p:nvGrpSpPr>
          <p:grpSpPr bwMode="auto">
            <a:xfrm>
              <a:off x="183" y="1604"/>
              <a:ext cx="448" cy="299"/>
              <a:chOff x="720" y="336"/>
              <a:chExt cx="624" cy="432"/>
            </a:xfrm>
          </p:grpSpPr>
          <p:sp>
            <p:nvSpPr>
              <p:cNvPr id="21516" name="Rectangle 7"/>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21517" name="Rectangle 8"/>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4" name="Group 9"/>
            <p:cNvGrpSpPr>
              <a:grpSpLocks/>
            </p:cNvGrpSpPr>
            <p:nvPr/>
          </p:nvGrpSpPr>
          <p:grpSpPr bwMode="auto">
            <a:xfrm>
              <a:off x="261" y="1870"/>
              <a:ext cx="465" cy="299"/>
              <a:chOff x="912" y="2640"/>
              <a:chExt cx="672" cy="432"/>
            </a:xfrm>
          </p:grpSpPr>
          <p:sp>
            <p:nvSpPr>
              <p:cNvPr id="21514" name="Rectangle 10"/>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21515" name="Rectangle 11"/>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21511" name="Rectangle 12"/>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21512" name="Rectangle 13"/>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21513" name="Rectangle 14"/>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sp>
        <p:nvSpPr>
          <p:cNvPr id="21508" name="Rectangle 15"/>
          <p:cNvSpPr>
            <a:spLocks noChangeArrowheads="1"/>
          </p:cNvSpPr>
          <p:nvPr/>
        </p:nvSpPr>
        <p:spPr bwMode="auto">
          <a:xfrm>
            <a:off x="1643063" y="595313"/>
            <a:ext cx="6673850" cy="457200"/>
          </a:xfrm>
          <a:prstGeom prst="rect">
            <a:avLst/>
          </a:prstGeom>
          <a:noFill/>
          <a:ln w="9525">
            <a:noFill/>
            <a:miter lim="800000"/>
            <a:headEnd/>
            <a:tailEnd/>
          </a:ln>
        </p:spPr>
        <p:txBody>
          <a:bodyPr wrap="none">
            <a:spAutoFit/>
          </a:bodyPr>
          <a:lstStyle/>
          <a:p>
            <a:r>
              <a:rPr lang="en-US" sz="2400">
                <a:solidFill>
                  <a:srgbClr val="3333FF"/>
                </a:solidFill>
                <a:latin typeface="Verdana" pitchFamily="34" charset="0"/>
              </a:rPr>
              <a:t>Epidemiologic Triad</a:t>
            </a:r>
            <a:r>
              <a:rPr lang="en-GB" sz="2400">
                <a:solidFill>
                  <a:srgbClr val="3333FF"/>
                </a:solidFill>
                <a:latin typeface="Verdana" pitchFamily="34" charset="0"/>
              </a:rPr>
              <a:t>-Related Concepts</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3200400" y="1447800"/>
            <a:ext cx="3225800" cy="677863"/>
          </a:xfrm>
          <a:prstGeom prst="rect">
            <a:avLst/>
          </a:prstGeom>
          <a:noFill/>
          <a:ln w="9525">
            <a:noFill/>
            <a:miter lim="800000"/>
            <a:headEnd/>
            <a:tailEnd/>
          </a:ln>
        </p:spPr>
        <p:txBody>
          <a:bodyPr wrap="none" lIns="0" tIns="0" rIns="0" bIns="0">
            <a:spAutoFit/>
          </a:bodyPr>
          <a:lstStyle/>
          <a:p>
            <a:pPr eaLnBrk="0" hangingPunct="0"/>
            <a:r>
              <a:rPr lang="ja-JP" altLang="ja-JP" sz="3600" b="1">
                <a:solidFill>
                  <a:schemeClr val="accent2"/>
                </a:solidFill>
                <a:ea typeface="ＭＳ Ｐゴシック" pitchFamily="50" charset="-128"/>
              </a:rPr>
              <a:t>(</a:t>
            </a:r>
            <a:r>
              <a:rPr lang="en-GB" altLang="ja-JP" sz="4400" b="1">
                <a:solidFill>
                  <a:schemeClr val="accent2"/>
                </a:solidFill>
                <a:ea typeface="ＭＳ Ｐゴシック" pitchFamily="50" charset="-128"/>
              </a:rPr>
              <a:t>Attack rate</a:t>
            </a:r>
            <a:r>
              <a:rPr lang="en-GB" altLang="ja-JP" sz="3600" b="1">
                <a:solidFill>
                  <a:schemeClr val="accent2"/>
                </a:solidFill>
                <a:ea typeface="ＭＳ Ｐゴシック" pitchFamily="50" charset="-128"/>
              </a:rPr>
              <a:t>)</a:t>
            </a:r>
            <a:endParaRPr lang="en-GB" altLang="ja-JP" sz="2400">
              <a:ea typeface="ＭＳ Ｐゴシック" pitchFamily="50" charset="-128"/>
            </a:endParaRPr>
          </a:p>
        </p:txBody>
      </p:sp>
      <p:grpSp>
        <p:nvGrpSpPr>
          <p:cNvPr id="2" name="Group 3"/>
          <p:cNvGrpSpPr>
            <a:grpSpLocks/>
          </p:cNvGrpSpPr>
          <p:nvPr/>
        </p:nvGrpSpPr>
        <p:grpSpPr bwMode="auto">
          <a:xfrm>
            <a:off x="1325563" y="904875"/>
            <a:ext cx="6564312" cy="5191125"/>
            <a:chOff x="835" y="570"/>
            <a:chExt cx="4135" cy="3270"/>
          </a:xfrm>
        </p:grpSpPr>
        <p:sp>
          <p:nvSpPr>
            <p:cNvPr id="47109" name="Rectangle 4"/>
            <p:cNvSpPr>
              <a:spLocks noChangeArrowheads="1"/>
            </p:cNvSpPr>
            <p:nvPr/>
          </p:nvSpPr>
          <p:spPr bwMode="auto">
            <a:xfrm>
              <a:off x="1253" y="570"/>
              <a:ext cx="3656" cy="427"/>
            </a:xfrm>
            <a:prstGeom prst="rect">
              <a:avLst/>
            </a:prstGeom>
            <a:noFill/>
            <a:ln w="9525">
              <a:noFill/>
              <a:miter lim="800000"/>
              <a:headEnd/>
              <a:tailEnd/>
            </a:ln>
          </p:spPr>
          <p:txBody>
            <a:bodyPr wrap="none" lIns="0" tIns="0" rIns="0" bIns="0">
              <a:spAutoFit/>
            </a:bodyPr>
            <a:lstStyle/>
            <a:p>
              <a:pPr eaLnBrk="0" hangingPunct="0"/>
              <a:r>
                <a:rPr lang="en-GB" altLang="ja-JP" sz="4400" b="1">
                  <a:solidFill>
                    <a:schemeClr val="accent2"/>
                  </a:solidFill>
                  <a:ea typeface="ＭＳ Ｐゴシック" pitchFamily="50" charset="-128"/>
                </a:rPr>
                <a:t>Cumulative incidence</a:t>
              </a:r>
              <a:endParaRPr lang="en-GB" altLang="ja-JP" sz="4400">
                <a:solidFill>
                  <a:schemeClr val="accent2"/>
                </a:solidFill>
                <a:ea typeface="ＭＳ Ｐゴシック" pitchFamily="50" charset="-128"/>
              </a:endParaRPr>
            </a:p>
          </p:txBody>
        </p:sp>
        <p:sp>
          <p:nvSpPr>
            <p:cNvPr id="47110" name="Rectangle 5"/>
            <p:cNvSpPr>
              <a:spLocks noChangeArrowheads="1"/>
            </p:cNvSpPr>
            <p:nvPr/>
          </p:nvSpPr>
          <p:spPr bwMode="auto">
            <a:xfrm>
              <a:off x="2180" y="1851"/>
              <a:ext cx="1395" cy="192"/>
            </a:xfrm>
            <a:prstGeom prst="rect">
              <a:avLst/>
            </a:prstGeom>
            <a:noFill/>
            <a:ln w="9525">
              <a:noFill/>
              <a:miter lim="800000"/>
              <a:headEnd/>
              <a:tailEnd/>
            </a:ln>
          </p:spPr>
          <p:txBody>
            <a:bodyPr wrap="none" lIns="0" tIns="0" rIns="0" bIns="0">
              <a:spAutoFit/>
            </a:bodyPr>
            <a:lstStyle/>
            <a:p>
              <a:pPr eaLnBrk="0" hangingPunct="0"/>
              <a:r>
                <a:rPr lang="en-GB" altLang="ja-JP" sz="2000" b="1">
                  <a:solidFill>
                    <a:srgbClr val="000080"/>
                  </a:solidFill>
                  <a:ea typeface="ＭＳ Ｐゴシック" pitchFamily="50" charset="-128"/>
                </a:rPr>
                <a:t>Number of events </a:t>
              </a:r>
              <a:endParaRPr lang="en-GB" altLang="ja-JP" sz="2400">
                <a:ea typeface="ＭＳ Ｐゴシック" pitchFamily="50" charset="-128"/>
              </a:endParaRPr>
            </a:p>
          </p:txBody>
        </p:sp>
        <p:sp>
          <p:nvSpPr>
            <p:cNvPr id="47111" name="Rectangle 6"/>
            <p:cNvSpPr>
              <a:spLocks noChangeArrowheads="1"/>
            </p:cNvSpPr>
            <p:nvPr/>
          </p:nvSpPr>
          <p:spPr bwMode="auto">
            <a:xfrm>
              <a:off x="1453" y="2142"/>
              <a:ext cx="2753" cy="192"/>
            </a:xfrm>
            <a:prstGeom prst="rect">
              <a:avLst/>
            </a:prstGeom>
            <a:noFill/>
            <a:ln w="9525">
              <a:noFill/>
              <a:miter lim="800000"/>
              <a:headEnd/>
              <a:tailEnd/>
            </a:ln>
          </p:spPr>
          <p:txBody>
            <a:bodyPr wrap="none" lIns="0" tIns="0" rIns="0" bIns="0">
              <a:spAutoFit/>
            </a:bodyPr>
            <a:lstStyle/>
            <a:p>
              <a:pPr eaLnBrk="0" hangingPunct="0"/>
              <a:r>
                <a:rPr lang="en-GB" altLang="ja-JP" sz="2000" b="1">
                  <a:solidFill>
                    <a:srgbClr val="000080"/>
                  </a:solidFill>
                  <a:ea typeface="ＭＳ Ｐゴシック" pitchFamily="50" charset="-128"/>
                </a:rPr>
                <a:t>accumulated during a period of time</a:t>
              </a:r>
              <a:endParaRPr lang="en-GB" altLang="ja-JP" sz="2400">
                <a:ea typeface="ＭＳ Ｐゴシック" pitchFamily="50" charset="-128"/>
              </a:endParaRPr>
            </a:p>
          </p:txBody>
        </p:sp>
        <p:sp>
          <p:nvSpPr>
            <p:cNvPr id="47112" name="Rectangle 7"/>
            <p:cNvSpPr>
              <a:spLocks noChangeArrowheads="1"/>
            </p:cNvSpPr>
            <p:nvPr/>
          </p:nvSpPr>
          <p:spPr bwMode="auto">
            <a:xfrm>
              <a:off x="1303" y="2434"/>
              <a:ext cx="3021" cy="192"/>
            </a:xfrm>
            <a:prstGeom prst="rect">
              <a:avLst/>
            </a:prstGeom>
            <a:noFill/>
            <a:ln w="9525">
              <a:noFill/>
              <a:miter lim="800000"/>
              <a:headEnd/>
              <a:tailEnd/>
            </a:ln>
          </p:spPr>
          <p:txBody>
            <a:bodyPr wrap="none" lIns="0" tIns="0" rIns="0" bIns="0">
              <a:spAutoFit/>
            </a:bodyPr>
            <a:lstStyle/>
            <a:p>
              <a:pPr eaLnBrk="0" hangingPunct="0"/>
              <a:r>
                <a:rPr lang="ja-JP" altLang="en-GB" sz="2000" b="1">
                  <a:solidFill>
                    <a:srgbClr val="000080"/>
                  </a:solidFill>
                  <a:ea typeface="ＭＳ Ｐゴシック" pitchFamily="50" charset="-128"/>
                </a:rPr>
                <a:t>---------------------------------------------------------</a:t>
              </a:r>
              <a:endParaRPr lang="ja-JP" altLang="en-GB" sz="2400">
                <a:ea typeface="ＭＳ Ｐゴシック" pitchFamily="50" charset="-128"/>
              </a:endParaRPr>
            </a:p>
          </p:txBody>
        </p:sp>
        <p:sp>
          <p:nvSpPr>
            <p:cNvPr id="47113" name="Rectangle 8"/>
            <p:cNvSpPr>
              <a:spLocks noChangeArrowheads="1"/>
            </p:cNvSpPr>
            <p:nvPr/>
          </p:nvSpPr>
          <p:spPr bwMode="auto">
            <a:xfrm>
              <a:off x="2129" y="2727"/>
              <a:ext cx="1493" cy="192"/>
            </a:xfrm>
            <a:prstGeom prst="rect">
              <a:avLst/>
            </a:prstGeom>
            <a:noFill/>
            <a:ln w="9525">
              <a:noFill/>
              <a:miter lim="800000"/>
              <a:headEnd/>
              <a:tailEnd/>
            </a:ln>
          </p:spPr>
          <p:txBody>
            <a:bodyPr wrap="none" lIns="0" tIns="0" rIns="0" bIns="0">
              <a:spAutoFit/>
            </a:bodyPr>
            <a:lstStyle/>
            <a:p>
              <a:pPr eaLnBrk="0" hangingPunct="0"/>
              <a:r>
                <a:rPr lang="en-GB" altLang="ja-JP" sz="2000" b="1">
                  <a:solidFill>
                    <a:srgbClr val="000080"/>
                  </a:solidFill>
                  <a:ea typeface="ＭＳ Ｐゴシック" pitchFamily="50" charset="-128"/>
                </a:rPr>
                <a:t>Population present </a:t>
              </a:r>
              <a:endParaRPr lang="en-GB" altLang="ja-JP" sz="2400">
                <a:ea typeface="ＭＳ Ｐゴシック" pitchFamily="50" charset="-128"/>
              </a:endParaRPr>
            </a:p>
          </p:txBody>
        </p:sp>
        <p:sp>
          <p:nvSpPr>
            <p:cNvPr id="47114" name="Rectangle 9"/>
            <p:cNvSpPr>
              <a:spLocks noChangeArrowheads="1"/>
            </p:cNvSpPr>
            <p:nvPr/>
          </p:nvSpPr>
          <p:spPr bwMode="auto">
            <a:xfrm>
              <a:off x="1826" y="3017"/>
              <a:ext cx="2132" cy="192"/>
            </a:xfrm>
            <a:prstGeom prst="rect">
              <a:avLst/>
            </a:prstGeom>
            <a:noFill/>
            <a:ln w="9525">
              <a:noFill/>
              <a:miter lim="800000"/>
              <a:headEnd/>
              <a:tailEnd/>
            </a:ln>
          </p:spPr>
          <p:txBody>
            <a:bodyPr wrap="none" lIns="0" tIns="0" rIns="0" bIns="0">
              <a:spAutoFit/>
            </a:bodyPr>
            <a:lstStyle/>
            <a:p>
              <a:pPr eaLnBrk="0" hangingPunct="0"/>
              <a:r>
                <a:rPr lang="en-GB" altLang="ja-JP" sz="2000" b="1">
                  <a:solidFill>
                    <a:srgbClr val="000080"/>
                  </a:solidFill>
                  <a:ea typeface="ＭＳ Ｐゴシック" pitchFamily="50" charset="-128"/>
                </a:rPr>
                <a:t>at beginning of same period</a:t>
              </a:r>
              <a:endParaRPr lang="en-GB" altLang="ja-JP" sz="2400">
                <a:ea typeface="ＭＳ Ｐゴシック" pitchFamily="50" charset="-128"/>
              </a:endParaRPr>
            </a:p>
          </p:txBody>
        </p:sp>
        <p:sp>
          <p:nvSpPr>
            <p:cNvPr id="47115" name="Rectangle 10"/>
            <p:cNvSpPr>
              <a:spLocks noChangeArrowheads="1"/>
            </p:cNvSpPr>
            <p:nvPr/>
          </p:nvSpPr>
          <p:spPr bwMode="auto">
            <a:xfrm>
              <a:off x="2395" y="1688"/>
              <a:ext cx="44" cy="192"/>
            </a:xfrm>
            <a:prstGeom prst="rect">
              <a:avLst/>
            </a:prstGeom>
            <a:noFill/>
            <a:ln w="9525">
              <a:noFill/>
              <a:miter lim="800000"/>
              <a:headEnd/>
              <a:tailEnd/>
            </a:ln>
          </p:spPr>
          <p:txBody>
            <a:bodyPr wrap="none" lIns="0" tIns="0" rIns="0" bIns="0">
              <a:spAutoFit/>
            </a:bodyPr>
            <a:lstStyle/>
            <a:p>
              <a:pPr eaLnBrk="0" hangingPunct="0"/>
              <a:r>
                <a:rPr lang="ja-JP" altLang="en-GB" sz="2000" b="1">
                  <a:solidFill>
                    <a:srgbClr val="000080"/>
                  </a:solidFill>
                  <a:ea typeface="ＭＳ Ｐゴシック" pitchFamily="50" charset="-128"/>
                </a:rPr>
                <a:t> </a:t>
              </a:r>
              <a:endParaRPr lang="ja-JP" altLang="en-GB" sz="2400">
                <a:ea typeface="ＭＳ Ｐゴシック" pitchFamily="50" charset="-128"/>
              </a:endParaRPr>
            </a:p>
          </p:txBody>
        </p:sp>
        <p:sp>
          <p:nvSpPr>
            <p:cNvPr id="47116" name="Rectangle 11"/>
            <p:cNvSpPr>
              <a:spLocks noChangeArrowheads="1"/>
            </p:cNvSpPr>
            <p:nvPr/>
          </p:nvSpPr>
          <p:spPr bwMode="auto">
            <a:xfrm>
              <a:off x="835" y="3562"/>
              <a:ext cx="4135" cy="278"/>
            </a:xfrm>
            <a:prstGeom prst="rect">
              <a:avLst/>
            </a:prstGeom>
            <a:noFill/>
            <a:ln w="9525">
              <a:noFill/>
              <a:miter lim="800000"/>
              <a:headEnd/>
              <a:tailEnd/>
            </a:ln>
          </p:spPr>
          <p:txBody>
            <a:bodyPr wrap="none" lIns="0" tIns="0" rIns="0" bIns="0">
              <a:spAutoFit/>
            </a:bodyPr>
            <a:lstStyle/>
            <a:p>
              <a:pPr eaLnBrk="0" hangingPunct="0"/>
              <a:r>
                <a:rPr lang="en-GB" altLang="ja-JP" sz="2900" b="1">
                  <a:solidFill>
                    <a:schemeClr val="accent2"/>
                  </a:solidFill>
                  <a:ea typeface="ＭＳ Ｐゴシック" pitchFamily="50" charset="-128"/>
                </a:rPr>
                <a:t>These are not rates but proportions !!</a:t>
              </a:r>
              <a:endParaRPr lang="en-GB" altLang="ja-JP" sz="2400">
                <a:ea typeface="ＭＳ Ｐゴシック" pitchFamily="50" charset="-128"/>
              </a:endParaRPr>
            </a:p>
          </p:txBody>
        </p:sp>
      </p:grpSp>
      <p:sp>
        <p:nvSpPr>
          <p:cNvPr id="47108" name="Rectangle 12"/>
          <p:cNvSpPr>
            <a:spLocks noChangeArrowheads="1"/>
          </p:cNvSpPr>
          <p:nvPr/>
        </p:nvSpPr>
        <p:spPr bwMode="auto">
          <a:xfrm>
            <a:off x="1828800" y="2743200"/>
            <a:ext cx="5562600" cy="2667000"/>
          </a:xfrm>
          <a:prstGeom prst="rect">
            <a:avLst/>
          </a:prstGeom>
          <a:noFill/>
          <a:ln w="38100">
            <a:solidFill>
              <a:srgbClr val="00FF00"/>
            </a:solidFill>
            <a:miter lim="800000"/>
            <a:headEnd/>
            <a:tailEnd/>
          </a:ln>
          <a:effectLst/>
        </p:spPr>
        <p:txBody>
          <a:bodyPr wrap="none" anchor="ctr"/>
          <a:lstStyle/>
          <a:p>
            <a:endParaRPr lang="en-US"/>
          </a:p>
        </p:txBody>
      </p: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1026"/>
          <p:cNvSpPr>
            <a:spLocks noGrp="1" noChangeArrowheads="1"/>
          </p:cNvSpPr>
          <p:nvPr>
            <p:ph type="title"/>
          </p:nvPr>
        </p:nvSpPr>
        <p:spPr/>
        <p:txBody>
          <a:bodyPr/>
          <a:lstStyle/>
          <a:p>
            <a:pPr algn="ctr" eaLnBrk="1" hangingPunct="1"/>
            <a:r>
              <a:rPr lang="en-US" b="1" dirty="0">
                <a:solidFill>
                  <a:schemeClr val="accent2"/>
                </a:solidFill>
              </a:rPr>
              <a:t>Attack Rate</a:t>
            </a:r>
          </a:p>
        </p:txBody>
      </p:sp>
      <p:sp>
        <p:nvSpPr>
          <p:cNvPr id="48131" name="Rectangle 1027"/>
          <p:cNvSpPr>
            <a:spLocks noGrp="1" noChangeArrowheads="1"/>
          </p:cNvSpPr>
          <p:nvPr>
            <p:ph idx="1"/>
          </p:nvPr>
        </p:nvSpPr>
        <p:spPr/>
        <p:txBody>
          <a:bodyPr>
            <a:normAutofit/>
          </a:bodyPr>
          <a:lstStyle/>
          <a:p>
            <a:pPr algn="ctr" eaLnBrk="1" hangingPunct="1">
              <a:buFontTx/>
              <a:buNone/>
            </a:pPr>
            <a:r>
              <a:rPr lang="en-US" sz="2400" dirty="0"/>
              <a:t>Number of new cases of a specified disease reported during an epidemic period of time</a:t>
            </a:r>
          </a:p>
          <a:p>
            <a:pPr algn="ctr" eaLnBrk="1" hangingPunct="1">
              <a:buFontTx/>
              <a:buNone/>
            </a:pPr>
            <a:r>
              <a:rPr lang="en-US" sz="2400" dirty="0"/>
              <a:t>Population at risk during the same time interval</a:t>
            </a:r>
          </a:p>
          <a:p>
            <a:pPr algn="ctr" eaLnBrk="1" hangingPunct="1">
              <a:buFontTx/>
              <a:buNone/>
            </a:pPr>
            <a:endParaRPr lang="en-US" sz="2400" dirty="0"/>
          </a:p>
          <a:p>
            <a:pPr algn="ctr" eaLnBrk="1" hangingPunct="1">
              <a:buFontTx/>
              <a:buNone/>
            </a:pPr>
            <a:r>
              <a:rPr lang="en-US" dirty="0">
                <a:solidFill>
                  <a:schemeClr val="accent2"/>
                </a:solidFill>
              </a:rPr>
              <a:t>Secondary Attack Rate</a:t>
            </a:r>
          </a:p>
          <a:p>
            <a:pPr algn="ctr" eaLnBrk="1" hangingPunct="1">
              <a:buFontTx/>
              <a:buNone/>
            </a:pPr>
            <a:r>
              <a:rPr lang="en-US" sz="2400" dirty="0"/>
              <a:t>Number of new cases of a specified disease among contacts of known cases</a:t>
            </a:r>
          </a:p>
          <a:p>
            <a:pPr algn="ctr" eaLnBrk="1" hangingPunct="1">
              <a:buFontTx/>
              <a:buNone/>
            </a:pPr>
            <a:r>
              <a:rPr lang="en-US" sz="2400" dirty="0"/>
              <a:t>Size of contact population at risk</a:t>
            </a:r>
          </a:p>
          <a:p>
            <a:pPr eaLnBrk="1" hangingPunct="1">
              <a:buFontTx/>
              <a:buNone/>
            </a:pPr>
            <a:endParaRPr lang="en-US" sz="2400" dirty="0"/>
          </a:p>
        </p:txBody>
      </p:sp>
      <p:sp>
        <p:nvSpPr>
          <p:cNvPr id="48132" name="Line 1028"/>
          <p:cNvSpPr>
            <a:spLocks noChangeShapeType="1"/>
          </p:cNvSpPr>
          <p:nvPr/>
        </p:nvSpPr>
        <p:spPr bwMode="auto">
          <a:xfrm flipV="1">
            <a:off x="1752600" y="2285999"/>
            <a:ext cx="6858000" cy="45719"/>
          </a:xfrm>
          <a:prstGeom prst="line">
            <a:avLst/>
          </a:prstGeom>
          <a:noFill/>
          <a:ln w="25400" cap="sq">
            <a:solidFill>
              <a:schemeClr val="tx1"/>
            </a:solidFill>
            <a:miter lim="800000"/>
            <a:headEnd type="none" w="sm" len="sm"/>
            <a:tailEnd type="none" w="sm" len="sm"/>
          </a:ln>
          <a:effectLst/>
        </p:spPr>
        <p:txBody>
          <a:bodyPr wrap="none"/>
          <a:lstStyle/>
          <a:p>
            <a:endParaRPr lang="en-US"/>
          </a:p>
        </p:txBody>
      </p:sp>
      <p:sp>
        <p:nvSpPr>
          <p:cNvPr id="48133" name="Line 1029"/>
          <p:cNvSpPr>
            <a:spLocks noChangeShapeType="1"/>
          </p:cNvSpPr>
          <p:nvPr/>
        </p:nvSpPr>
        <p:spPr bwMode="auto">
          <a:xfrm>
            <a:off x="1981200" y="4495800"/>
            <a:ext cx="6096000" cy="45719"/>
          </a:xfrm>
          <a:prstGeom prst="line">
            <a:avLst/>
          </a:prstGeom>
          <a:noFill/>
          <a:ln w="25400" cap="sq">
            <a:solidFill>
              <a:schemeClr val="tx1"/>
            </a:solidFill>
            <a:miter lim="800000"/>
            <a:headEnd type="none" w="sm" len="sm"/>
            <a:tailEnd type="none" w="sm" len="sm"/>
          </a:ln>
          <a:effectLst/>
        </p:spPr>
        <p:txBody>
          <a:bodyPr wrap="none"/>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154" name="Rectangle 2"/>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Morbidity Rates in Zimbabwe</a:t>
            </a:r>
          </a:p>
        </p:txBody>
      </p:sp>
      <p:sp>
        <p:nvSpPr>
          <p:cNvPr id="49155" name="Rectangle 3"/>
          <p:cNvSpPr>
            <a:spLocks noGrp="1" noChangeArrowheads="1"/>
          </p:cNvSpPr>
          <p:nvPr>
            <p:ph idx="1"/>
          </p:nvPr>
        </p:nvSpPr>
        <p:spPr>
          <a:xfrm>
            <a:off x="3732023" y="963877"/>
            <a:ext cx="4783327" cy="4930246"/>
          </a:xfrm>
        </p:spPr>
        <p:txBody>
          <a:bodyPr anchor="ctr">
            <a:normAutofit/>
          </a:bodyPr>
          <a:lstStyle/>
          <a:p>
            <a:pPr eaLnBrk="1" hangingPunct="1"/>
            <a:r>
              <a:rPr lang="en-US"/>
              <a:t>TB: New cases reported in 1998 = 46580; Mid Year Population = 12715934</a:t>
            </a:r>
          </a:p>
          <a:p>
            <a:pPr eaLnBrk="1" hangingPunct="1"/>
            <a:endParaRPr lang="en-US"/>
          </a:p>
          <a:p>
            <a:pPr eaLnBrk="1" hangingPunct="1">
              <a:buFontTx/>
              <a:buNone/>
            </a:pPr>
            <a:r>
              <a:rPr lang="en-US"/>
              <a:t>TB Incidence = 46580/12715934 x 1000 =</a:t>
            </a:r>
            <a:r>
              <a:rPr lang="en-US" b="1"/>
              <a:t>3.7/1000</a:t>
            </a:r>
          </a:p>
          <a:p>
            <a:pPr eaLnBrk="1" hangingPunct="1">
              <a:buFontTx/>
              <a:buNone/>
            </a:pPr>
            <a:endParaRPr lang="en-US" b="1"/>
          </a:p>
          <a:p>
            <a:pPr eaLnBrk="1" hangingPunct="1"/>
            <a:r>
              <a:rPr lang="en-US"/>
              <a:t>Malaria: New cases reported in 1998 = 1769420</a:t>
            </a:r>
          </a:p>
          <a:p>
            <a:pPr eaLnBrk="1" hangingPunct="1">
              <a:buFontTx/>
              <a:buNone/>
            </a:pPr>
            <a:endParaRPr lang="en-US"/>
          </a:p>
          <a:p>
            <a:pPr eaLnBrk="1" hangingPunct="1">
              <a:buFontTx/>
              <a:buNone/>
            </a:pPr>
            <a:r>
              <a:rPr lang="en-US"/>
              <a:t> Malaria incidence = 1769420/12715934 x 1000 = </a:t>
            </a:r>
            <a:r>
              <a:rPr lang="en-US" b="1"/>
              <a:t>139/1000</a:t>
            </a:r>
          </a:p>
          <a:p>
            <a:pPr eaLnBrk="1" hangingPunct="1">
              <a:buFontTx/>
              <a:buNone/>
            </a:pPr>
            <a:endParaRPr lang="en-US" b="1"/>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0178" name="Rectangle 2"/>
          <p:cNvSpPr>
            <a:spLocks noGrp="1" noChangeArrowheads="1"/>
          </p:cNvSpPr>
          <p:nvPr>
            <p:ph type="title"/>
          </p:nvPr>
        </p:nvSpPr>
        <p:spPr>
          <a:xfrm>
            <a:off x="628650" y="963877"/>
            <a:ext cx="2620771" cy="4930246"/>
          </a:xfrm>
        </p:spPr>
        <p:txBody>
          <a:bodyPr>
            <a:normAutofit/>
          </a:bodyPr>
          <a:lstStyle/>
          <a:p>
            <a:pPr algn="r" eaLnBrk="1" hangingPunct="1"/>
            <a:r>
              <a:rPr lang="en-US" b="1">
                <a:solidFill>
                  <a:schemeClr val="accent1"/>
                </a:solidFill>
              </a:rPr>
              <a:t>Mortality Rates</a:t>
            </a:r>
          </a:p>
        </p:txBody>
      </p:sp>
      <p:sp>
        <p:nvSpPr>
          <p:cNvPr id="50179" name="Rectangle 3"/>
          <p:cNvSpPr>
            <a:spLocks noGrp="1" noChangeArrowheads="1"/>
          </p:cNvSpPr>
          <p:nvPr>
            <p:ph idx="1"/>
          </p:nvPr>
        </p:nvSpPr>
        <p:spPr>
          <a:xfrm>
            <a:off x="3732023" y="963877"/>
            <a:ext cx="4783327" cy="4930246"/>
          </a:xfrm>
        </p:spPr>
        <p:txBody>
          <a:bodyPr anchor="ctr">
            <a:normAutofit/>
          </a:bodyPr>
          <a:lstStyle/>
          <a:p>
            <a:pPr eaLnBrk="1" hangingPunct="1">
              <a:spcBef>
                <a:spcPct val="50000"/>
              </a:spcBef>
              <a:buFontTx/>
              <a:buNone/>
            </a:pPr>
            <a:r>
              <a:rPr kumimoji="1" lang="en-US" altLang="ja-JP" b="1">
                <a:ea typeface="ＭＳ Ｐゴシック" pitchFamily="50" charset="-128"/>
              </a:rPr>
              <a:t>When the event under study is death rather than the occurrence of disease, we usually use the term mortality (rate) rather than cumulative incidence</a:t>
            </a:r>
            <a:endParaRPr lang="en-US"/>
          </a:p>
          <a:p>
            <a:pPr eaLnBrk="1" hangingPunct="1"/>
            <a:r>
              <a:rPr lang="en-US"/>
              <a:t>Crude Death Rate (CDR)</a:t>
            </a:r>
          </a:p>
          <a:p>
            <a:pPr eaLnBrk="1" hangingPunct="1"/>
            <a:r>
              <a:rPr lang="en-US"/>
              <a:t>Cause-specific Death Rate</a:t>
            </a:r>
          </a:p>
          <a:p>
            <a:pPr eaLnBrk="1" hangingPunct="1"/>
            <a:r>
              <a:rPr lang="en-US"/>
              <a:t>Neonatal Mortality Rate</a:t>
            </a:r>
          </a:p>
          <a:p>
            <a:pPr eaLnBrk="1" hangingPunct="1"/>
            <a:r>
              <a:rPr lang="en-US"/>
              <a:t>Perinatal Mortality Rate (PMR)</a:t>
            </a:r>
          </a:p>
          <a:p>
            <a:pPr eaLnBrk="1" hangingPunct="1"/>
            <a:r>
              <a:rPr lang="en-US"/>
              <a:t>Infant Mortality Rate (IMR)</a:t>
            </a:r>
          </a:p>
          <a:p>
            <a:pPr eaLnBrk="1" hangingPunct="1"/>
            <a:r>
              <a:rPr lang="en-US"/>
              <a:t>Child Mortality Rate (CMR)</a:t>
            </a:r>
          </a:p>
          <a:p>
            <a:pPr eaLnBrk="1" hangingPunct="1"/>
            <a:r>
              <a:rPr lang="en-US"/>
              <a:t>Maternal Mortality Rate (MMR)</a:t>
            </a:r>
          </a:p>
          <a:p>
            <a:pPr eaLnBrk="1" hangingPunct="1"/>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1202" name="Rectangle 2"/>
          <p:cNvSpPr>
            <a:spLocks noGrp="1" noChangeArrowheads="1"/>
          </p:cNvSpPr>
          <p:nvPr>
            <p:ph type="title"/>
          </p:nvPr>
        </p:nvSpPr>
        <p:spPr>
          <a:xfrm>
            <a:off x="628650" y="963877"/>
            <a:ext cx="2620771" cy="4930246"/>
          </a:xfrm>
        </p:spPr>
        <p:txBody>
          <a:bodyPr>
            <a:normAutofit/>
          </a:bodyPr>
          <a:lstStyle/>
          <a:p>
            <a:pPr algn="r" eaLnBrk="1" hangingPunct="1"/>
            <a:r>
              <a:rPr lang="en-US">
                <a:solidFill>
                  <a:schemeClr val="accent1"/>
                </a:solidFill>
              </a:rPr>
              <a:t> </a:t>
            </a:r>
            <a:r>
              <a:rPr lang="en-US" b="1">
                <a:solidFill>
                  <a:schemeClr val="accent1"/>
                </a:solidFill>
              </a:rPr>
              <a:t>Crude Death Rate</a:t>
            </a:r>
          </a:p>
        </p:txBody>
      </p:sp>
      <p:sp>
        <p:nvSpPr>
          <p:cNvPr id="51203" name="Rectangle 3"/>
          <p:cNvSpPr>
            <a:spLocks noGrp="1" noChangeArrowheads="1"/>
          </p:cNvSpPr>
          <p:nvPr>
            <p:ph idx="1"/>
          </p:nvPr>
        </p:nvSpPr>
        <p:spPr>
          <a:xfrm>
            <a:off x="3732023" y="963877"/>
            <a:ext cx="4783327" cy="4930246"/>
          </a:xfrm>
        </p:spPr>
        <p:txBody>
          <a:bodyPr anchor="ctr">
            <a:normAutofit/>
          </a:bodyPr>
          <a:lstStyle/>
          <a:p>
            <a:pPr eaLnBrk="1" hangingPunct="1">
              <a:buFontTx/>
              <a:buNone/>
            </a:pPr>
            <a:r>
              <a:rPr lang="en-US"/>
              <a:t>The crude death rate is the mortality rate from all causes of death for the population. Numerator is all deaths.</a:t>
            </a:r>
          </a:p>
          <a:p>
            <a:pPr eaLnBrk="1" hangingPunct="1">
              <a:buFontTx/>
              <a:buNone/>
            </a:pPr>
            <a:r>
              <a:rPr lang="en-US"/>
              <a:t>Cause-specific Death Rate</a:t>
            </a:r>
          </a:p>
          <a:p>
            <a:pPr eaLnBrk="1" hangingPunct="1">
              <a:buFontTx/>
              <a:buNone/>
            </a:pPr>
            <a:r>
              <a:rPr lang="en-US"/>
              <a:t>The mortality rate from a specified cause for a population. The numerator is the number of deaths attributed to a specific cause.</a:t>
            </a:r>
          </a:p>
          <a:p>
            <a:pPr eaLnBrk="1" hangingPunct="1">
              <a:buFontTx/>
              <a:buNone/>
            </a:pPr>
            <a:endParaRPr lang="en-US"/>
          </a:p>
          <a:p>
            <a:pPr eaLnBrk="1" hangingPunct="1">
              <a:buFontTx/>
              <a:buNone/>
            </a:pPr>
            <a:r>
              <a:rPr lang="en-US"/>
              <a:t>The denominator for both is the size of the population at the midpoint of the time period.</a:t>
            </a:r>
          </a:p>
          <a:p>
            <a:pPr eaLnBrk="1" hangingPunct="1">
              <a:buFontTx/>
              <a:buNone/>
            </a:pP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p:nvPr>
        </p:nvSpPr>
        <p:spPr>
          <a:xfrm>
            <a:off x="990600" y="274638"/>
            <a:ext cx="7696200" cy="5851525"/>
          </a:xfrm>
        </p:spPr>
        <p:txBody>
          <a:bodyPr/>
          <a:lstStyle/>
          <a:p>
            <a:pPr algn="ctr" eaLnBrk="1" hangingPunct="1">
              <a:buFontTx/>
              <a:buNone/>
            </a:pPr>
            <a:r>
              <a:rPr lang="en-US" sz="4400" b="1" dirty="0">
                <a:solidFill>
                  <a:schemeClr val="accent2"/>
                </a:solidFill>
              </a:rPr>
              <a:t>Infant Mortality Rate</a:t>
            </a:r>
          </a:p>
          <a:p>
            <a:pPr eaLnBrk="1" hangingPunct="1">
              <a:buFontTx/>
              <a:buNone/>
            </a:pPr>
            <a:endParaRPr lang="en-US" sz="4000" dirty="0">
              <a:solidFill>
                <a:schemeClr val="tx2"/>
              </a:solidFill>
            </a:endParaRPr>
          </a:p>
          <a:p>
            <a:pPr eaLnBrk="1" hangingPunct="1"/>
            <a:r>
              <a:rPr lang="en-US" dirty="0"/>
              <a:t>One of the most commonly used measures for comparing health services among nations.</a:t>
            </a:r>
          </a:p>
          <a:p>
            <a:pPr eaLnBrk="1" hangingPunct="1">
              <a:buFontTx/>
              <a:buNone/>
            </a:pPr>
            <a:endParaRPr lang="en-US" dirty="0"/>
          </a:p>
          <a:p>
            <a:pPr algn="ctr" eaLnBrk="1" hangingPunct="1">
              <a:buFontTx/>
              <a:buNone/>
            </a:pPr>
            <a:r>
              <a:rPr lang="en-US" sz="2000" b="1" dirty="0"/>
              <a:t>Number of deaths among children under 1 year of age reported during a time period (usually a calendar year)</a:t>
            </a:r>
          </a:p>
          <a:p>
            <a:pPr algn="ctr" eaLnBrk="1" hangingPunct="1">
              <a:buFontTx/>
              <a:buNone/>
            </a:pPr>
            <a:r>
              <a:rPr lang="en-US" sz="2000" b="1" dirty="0"/>
              <a:t>Number of live births reported during the same period</a:t>
            </a:r>
          </a:p>
          <a:p>
            <a:pPr algn="ctr" eaLnBrk="1" hangingPunct="1">
              <a:buFontTx/>
              <a:buNone/>
            </a:pPr>
            <a:endParaRPr lang="en-US" sz="2000" b="1" dirty="0"/>
          </a:p>
          <a:p>
            <a:pPr eaLnBrk="1" hangingPunct="1">
              <a:buFontTx/>
              <a:buNone/>
            </a:pPr>
            <a:r>
              <a:rPr lang="en-US" sz="2000" b="1" dirty="0"/>
              <a:t>Usually expressed per 1000 live births.</a:t>
            </a:r>
          </a:p>
        </p:txBody>
      </p:sp>
      <p:sp>
        <p:nvSpPr>
          <p:cNvPr id="52227" name="Line 5"/>
          <p:cNvSpPr>
            <a:spLocks noChangeShapeType="1"/>
          </p:cNvSpPr>
          <p:nvPr/>
        </p:nvSpPr>
        <p:spPr bwMode="auto">
          <a:xfrm>
            <a:off x="971550" y="4508500"/>
            <a:ext cx="6934200" cy="0"/>
          </a:xfrm>
          <a:prstGeom prst="line">
            <a:avLst/>
          </a:prstGeom>
          <a:noFill/>
          <a:ln w="12700" cap="sq">
            <a:solidFill>
              <a:schemeClr val="tx1"/>
            </a:solidFill>
            <a:miter lim="800000"/>
            <a:headEnd type="none" w="sm" len="sm"/>
            <a:tailEnd type="none" w="sm" len="sm"/>
          </a:ln>
          <a:effectLst/>
        </p:spPr>
        <p:txBody>
          <a:bodyPr wrap="none"/>
          <a:lstStyle/>
          <a:p>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p:nvPr>
        </p:nvSpPr>
        <p:spPr>
          <a:xfrm>
            <a:off x="990600" y="274638"/>
            <a:ext cx="7924800" cy="6430962"/>
          </a:xfrm>
        </p:spPr>
        <p:txBody>
          <a:bodyPr>
            <a:normAutofit/>
          </a:bodyPr>
          <a:lstStyle/>
          <a:p>
            <a:pPr algn="ctr" eaLnBrk="1" hangingPunct="1">
              <a:buFontTx/>
              <a:buNone/>
            </a:pPr>
            <a:r>
              <a:rPr lang="en-US" sz="3600" b="1" dirty="0">
                <a:solidFill>
                  <a:schemeClr val="accent2"/>
                </a:solidFill>
              </a:rPr>
              <a:t>Other Infant and Child Mortality Rates</a:t>
            </a:r>
          </a:p>
          <a:p>
            <a:pPr algn="ctr" eaLnBrk="1" hangingPunct="1">
              <a:buFontTx/>
              <a:buNone/>
            </a:pPr>
            <a:endParaRPr lang="en-US" sz="3600" b="1" dirty="0">
              <a:solidFill>
                <a:schemeClr val="tx2"/>
              </a:solidFill>
            </a:endParaRPr>
          </a:p>
          <a:p>
            <a:pPr eaLnBrk="1" hangingPunct="1">
              <a:buFontTx/>
              <a:buNone/>
            </a:pPr>
            <a:r>
              <a:rPr lang="en-US" sz="2800" dirty="0">
                <a:solidFill>
                  <a:schemeClr val="accent2"/>
                </a:solidFill>
              </a:rPr>
              <a:t>Perinatal Mortality Rate:</a:t>
            </a:r>
          </a:p>
          <a:p>
            <a:pPr algn="ctr" eaLnBrk="1" hangingPunct="1">
              <a:buFontTx/>
              <a:buNone/>
            </a:pPr>
            <a:r>
              <a:rPr lang="en-US" sz="2000" dirty="0"/>
              <a:t>Number of stillbirths 28 weeks or more and infant deaths under 7 days in a year</a:t>
            </a:r>
          </a:p>
          <a:p>
            <a:pPr algn="ctr" eaLnBrk="1" hangingPunct="1">
              <a:buFontTx/>
              <a:buNone/>
            </a:pPr>
            <a:r>
              <a:rPr lang="en-US" sz="2000" dirty="0"/>
              <a:t>Number of live and still births 28 weeks or more in the same year</a:t>
            </a:r>
          </a:p>
          <a:p>
            <a:pPr algn="ctr" eaLnBrk="1" hangingPunct="1">
              <a:buFontTx/>
              <a:buNone/>
            </a:pPr>
            <a:endParaRPr lang="en-US" sz="2000" dirty="0"/>
          </a:p>
          <a:p>
            <a:pPr eaLnBrk="1" hangingPunct="1">
              <a:buFontTx/>
              <a:buNone/>
            </a:pPr>
            <a:r>
              <a:rPr lang="en-US" sz="2000" dirty="0"/>
              <a:t>Expressed as per 1000 live and still births of 28 weeks or more</a:t>
            </a:r>
          </a:p>
          <a:p>
            <a:pPr eaLnBrk="1" hangingPunct="1">
              <a:buFontTx/>
              <a:buNone/>
            </a:pPr>
            <a:r>
              <a:rPr lang="en-US" sz="2800" dirty="0">
                <a:solidFill>
                  <a:schemeClr val="accent2"/>
                </a:solidFill>
              </a:rPr>
              <a:t>Neonatal Mortality Rate:</a:t>
            </a:r>
          </a:p>
          <a:p>
            <a:pPr algn="ctr" eaLnBrk="1" hangingPunct="1">
              <a:buFontTx/>
              <a:buNone/>
            </a:pPr>
            <a:r>
              <a:rPr lang="en-US" sz="2000" dirty="0"/>
              <a:t>Number of deaths among children under 28 days of age in a year</a:t>
            </a:r>
          </a:p>
          <a:p>
            <a:pPr algn="ctr" eaLnBrk="1" hangingPunct="1">
              <a:buFontTx/>
              <a:buNone/>
            </a:pPr>
            <a:r>
              <a:rPr lang="en-US" sz="2000" dirty="0"/>
              <a:t>Number of live births in the same year</a:t>
            </a:r>
          </a:p>
          <a:p>
            <a:pPr eaLnBrk="1" hangingPunct="1">
              <a:buFontTx/>
              <a:buNone/>
            </a:pPr>
            <a:endParaRPr lang="en-US" sz="2000" dirty="0"/>
          </a:p>
          <a:p>
            <a:pPr eaLnBrk="1" hangingPunct="1">
              <a:buFontTx/>
              <a:buNone/>
            </a:pPr>
            <a:r>
              <a:rPr lang="en-US" sz="2000" dirty="0"/>
              <a:t>Usually expressed per 1000 live births.</a:t>
            </a:r>
          </a:p>
        </p:txBody>
      </p:sp>
      <p:sp>
        <p:nvSpPr>
          <p:cNvPr id="53251" name="Line 3"/>
          <p:cNvSpPr>
            <a:spLocks noChangeShapeType="1"/>
          </p:cNvSpPr>
          <p:nvPr/>
        </p:nvSpPr>
        <p:spPr bwMode="auto">
          <a:xfrm>
            <a:off x="990600" y="2514600"/>
            <a:ext cx="7162800" cy="0"/>
          </a:xfrm>
          <a:prstGeom prst="line">
            <a:avLst/>
          </a:prstGeom>
          <a:noFill/>
          <a:ln w="12700" cap="sq">
            <a:solidFill>
              <a:schemeClr val="tx1"/>
            </a:solidFill>
            <a:miter lim="800000"/>
            <a:headEnd type="none" w="sm" len="sm"/>
            <a:tailEnd type="none" w="sm" len="sm"/>
          </a:ln>
          <a:effectLst/>
        </p:spPr>
        <p:txBody>
          <a:bodyPr wrap="none"/>
          <a:lstStyle/>
          <a:p>
            <a:endParaRPr lang="en-US"/>
          </a:p>
        </p:txBody>
      </p:sp>
      <p:sp>
        <p:nvSpPr>
          <p:cNvPr id="53252" name="Line 4"/>
          <p:cNvSpPr>
            <a:spLocks noChangeShapeType="1"/>
          </p:cNvSpPr>
          <p:nvPr/>
        </p:nvSpPr>
        <p:spPr bwMode="auto">
          <a:xfrm>
            <a:off x="990600" y="4572000"/>
            <a:ext cx="7162800" cy="0"/>
          </a:xfrm>
          <a:prstGeom prst="line">
            <a:avLst/>
          </a:prstGeom>
          <a:noFill/>
          <a:ln w="12700" cap="sq">
            <a:solidFill>
              <a:schemeClr val="tx1"/>
            </a:solidFill>
            <a:miter lim="800000"/>
            <a:headEnd type="none" w="sm" len="sm"/>
            <a:tailEnd type="none" w="sm" len="sm"/>
          </a:ln>
          <a:effectLst/>
        </p:spPr>
        <p:txBody>
          <a:bodyPr wrap="none"/>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p:nvPr>
        </p:nvSpPr>
        <p:spPr>
          <a:xfrm>
            <a:off x="914400" y="274638"/>
            <a:ext cx="7772400" cy="6278562"/>
          </a:xfrm>
        </p:spPr>
        <p:txBody>
          <a:bodyPr>
            <a:normAutofit/>
          </a:bodyPr>
          <a:lstStyle/>
          <a:p>
            <a:pPr algn="ctr" eaLnBrk="1" hangingPunct="1">
              <a:buFontTx/>
              <a:buNone/>
            </a:pPr>
            <a:r>
              <a:rPr lang="en-US" sz="3600" b="1" dirty="0">
                <a:solidFill>
                  <a:schemeClr val="accent2"/>
                </a:solidFill>
              </a:rPr>
              <a:t>Other Infant and Child Mortality Rates (cont.)</a:t>
            </a:r>
          </a:p>
          <a:p>
            <a:pPr algn="ctr" eaLnBrk="1" hangingPunct="1">
              <a:buFontTx/>
              <a:buNone/>
            </a:pPr>
            <a:endParaRPr lang="en-US" sz="3600" b="1" dirty="0">
              <a:solidFill>
                <a:schemeClr val="tx2"/>
              </a:solidFill>
            </a:endParaRPr>
          </a:p>
          <a:p>
            <a:pPr eaLnBrk="1" hangingPunct="1">
              <a:buFontTx/>
              <a:buNone/>
            </a:pPr>
            <a:r>
              <a:rPr lang="en-US" sz="2800" b="1" dirty="0">
                <a:solidFill>
                  <a:schemeClr val="accent2"/>
                </a:solidFill>
              </a:rPr>
              <a:t>Child Mortality Rate:</a:t>
            </a:r>
          </a:p>
          <a:p>
            <a:pPr algn="ctr" eaLnBrk="1" hangingPunct="1">
              <a:buFontTx/>
              <a:buNone/>
            </a:pPr>
            <a:r>
              <a:rPr lang="en-US" sz="2000" b="1" dirty="0"/>
              <a:t>Number of deaths in children aged 1-4 years in a year</a:t>
            </a:r>
          </a:p>
          <a:p>
            <a:pPr algn="ctr" eaLnBrk="1" hangingPunct="1">
              <a:buFontTx/>
              <a:buNone/>
            </a:pPr>
            <a:r>
              <a:rPr lang="en-US" sz="2000" b="1" dirty="0"/>
              <a:t>Number of children aged 1-4 in the same year</a:t>
            </a:r>
          </a:p>
          <a:p>
            <a:pPr eaLnBrk="1" hangingPunct="1">
              <a:buFontTx/>
              <a:buNone/>
            </a:pPr>
            <a:endParaRPr lang="en-US" sz="2000" b="1" dirty="0">
              <a:solidFill>
                <a:schemeClr val="accent2"/>
              </a:solidFill>
            </a:endParaRPr>
          </a:p>
          <a:p>
            <a:pPr eaLnBrk="1" hangingPunct="1">
              <a:buFontTx/>
              <a:buNone/>
            </a:pPr>
            <a:r>
              <a:rPr lang="en-US" sz="2800" b="1" dirty="0">
                <a:solidFill>
                  <a:schemeClr val="accent2"/>
                </a:solidFill>
              </a:rPr>
              <a:t>Under-five Mortality Rate:</a:t>
            </a:r>
          </a:p>
          <a:p>
            <a:pPr algn="ctr" eaLnBrk="1" hangingPunct="1">
              <a:buFontTx/>
              <a:buNone/>
            </a:pPr>
            <a:r>
              <a:rPr lang="en-US" sz="2000" b="1" dirty="0"/>
              <a:t>Number of deaths of children under 5 years in a year</a:t>
            </a:r>
          </a:p>
          <a:p>
            <a:pPr algn="ctr" eaLnBrk="1" hangingPunct="1">
              <a:buFontTx/>
              <a:buNone/>
            </a:pPr>
            <a:r>
              <a:rPr lang="en-US" sz="2000" b="1" dirty="0"/>
              <a:t>Number of live births in the same year</a:t>
            </a:r>
          </a:p>
          <a:p>
            <a:pPr eaLnBrk="1" hangingPunct="1">
              <a:buFontTx/>
              <a:buNone/>
            </a:pPr>
            <a:endParaRPr lang="en-US" sz="2000" b="1" dirty="0"/>
          </a:p>
          <a:p>
            <a:pPr eaLnBrk="1" hangingPunct="1">
              <a:buFontTx/>
              <a:buNone/>
            </a:pPr>
            <a:r>
              <a:rPr lang="en-US" sz="2000" dirty="0"/>
              <a:t>As the group in the numerator differs from that in the denominator for U5MR, this is actually an index rather than a rate.</a:t>
            </a:r>
          </a:p>
          <a:p>
            <a:pPr eaLnBrk="1" hangingPunct="1">
              <a:buFontTx/>
              <a:buNone/>
            </a:pPr>
            <a:endParaRPr lang="en-US" sz="2800" dirty="0"/>
          </a:p>
        </p:txBody>
      </p:sp>
      <p:sp>
        <p:nvSpPr>
          <p:cNvPr id="54275" name="Line 3"/>
          <p:cNvSpPr>
            <a:spLocks noChangeShapeType="1"/>
          </p:cNvSpPr>
          <p:nvPr/>
        </p:nvSpPr>
        <p:spPr bwMode="auto">
          <a:xfrm>
            <a:off x="1331913" y="2819400"/>
            <a:ext cx="6705600" cy="0"/>
          </a:xfrm>
          <a:prstGeom prst="line">
            <a:avLst/>
          </a:prstGeom>
          <a:noFill/>
          <a:ln w="12700" cap="sq">
            <a:solidFill>
              <a:schemeClr val="tx1"/>
            </a:solidFill>
            <a:miter lim="800000"/>
            <a:headEnd type="none" w="sm" len="sm"/>
            <a:tailEnd type="none" w="sm" len="sm"/>
          </a:ln>
          <a:effectLst/>
        </p:spPr>
        <p:txBody>
          <a:bodyPr wrap="none"/>
          <a:lstStyle/>
          <a:p>
            <a:endParaRPr lang="en-US"/>
          </a:p>
        </p:txBody>
      </p:sp>
      <p:sp>
        <p:nvSpPr>
          <p:cNvPr id="54276" name="Line 4"/>
          <p:cNvSpPr>
            <a:spLocks noChangeShapeType="1"/>
          </p:cNvSpPr>
          <p:nvPr/>
        </p:nvSpPr>
        <p:spPr bwMode="auto">
          <a:xfrm>
            <a:off x="1331913" y="4419600"/>
            <a:ext cx="6477000" cy="0"/>
          </a:xfrm>
          <a:prstGeom prst="line">
            <a:avLst/>
          </a:prstGeom>
          <a:noFill/>
          <a:ln w="12700" cap="sq">
            <a:solidFill>
              <a:schemeClr val="tx1"/>
            </a:solidFill>
            <a:miter lim="800000"/>
            <a:headEnd type="none" w="sm" len="sm"/>
            <a:tailEnd type="none" w="sm" len="sm"/>
          </a:ln>
          <a:effectLst/>
        </p:spPr>
        <p:txBody>
          <a:bodyPr wrap="none"/>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n-US" b="1">
                <a:solidFill>
                  <a:schemeClr val="accent2"/>
                </a:solidFill>
              </a:rPr>
              <a:t>Maternal Mortality Rate</a:t>
            </a:r>
          </a:p>
        </p:txBody>
      </p:sp>
      <p:sp>
        <p:nvSpPr>
          <p:cNvPr id="55299" name="Rectangle 3"/>
          <p:cNvSpPr>
            <a:spLocks noGrp="1" noChangeArrowheads="1"/>
          </p:cNvSpPr>
          <p:nvPr>
            <p:ph idx="1"/>
          </p:nvPr>
        </p:nvSpPr>
        <p:spPr/>
        <p:txBody>
          <a:bodyPr>
            <a:normAutofit/>
          </a:bodyPr>
          <a:lstStyle/>
          <a:p>
            <a:pPr eaLnBrk="1" hangingPunct="1">
              <a:buFontTx/>
              <a:buNone/>
            </a:pPr>
            <a:endParaRPr lang="en-US" sz="2800"/>
          </a:p>
          <a:p>
            <a:pPr algn="ctr" eaLnBrk="1" hangingPunct="1">
              <a:buFontTx/>
              <a:buNone/>
            </a:pPr>
            <a:r>
              <a:rPr lang="en-US" sz="2800"/>
              <a:t>Number of deaths from pregnancy or childbirth in a year</a:t>
            </a:r>
          </a:p>
          <a:p>
            <a:pPr algn="ctr" eaLnBrk="1" hangingPunct="1">
              <a:buFontTx/>
              <a:buNone/>
            </a:pPr>
            <a:r>
              <a:rPr lang="en-US" sz="2800"/>
              <a:t>Number of live births in the same year</a:t>
            </a:r>
          </a:p>
          <a:p>
            <a:pPr algn="ctr" eaLnBrk="1" hangingPunct="1">
              <a:buFontTx/>
              <a:buNone/>
            </a:pPr>
            <a:endParaRPr lang="en-US" sz="2800"/>
          </a:p>
          <a:p>
            <a:pPr eaLnBrk="1" hangingPunct="1">
              <a:buFontTx/>
              <a:buNone/>
            </a:pPr>
            <a:r>
              <a:rPr lang="en-US" sz="2800"/>
              <a:t>* </a:t>
            </a:r>
            <a:r>
              <a:rPr lang="en-US" sz="2400"/>
              <a:t>Actually a ratio used to measure mortality associated with pregnancy</a:t>
            </a:r>
          </a:p>
        </p:txBody>
      </p:sp>
      <p:sp>
        <p:nvSpPr>
          <p:cNvPr id="55300" name="Line 4"/>
          <p:cNvSpPr>
            <a:spLocks noChangeShapeType="1"/>
          </p:cNvSpPr>
          <p:nvPr/>
        </p:nvSpPr>
        <p:spPr bwMode="auto">
          <a:xfrm>
            <a:off x="971550" y="3068638"/>
            <a:ext cx="7239000" cy="0"/>
          </a:xfrm>
          <a:prstGeom prst="line">
            <a:avLst/>
          </a:prstGeom>
          <a:noFill/>
          <a:ln w="12700" cap="sq">
            <a:solidFill>
              <a:schemeClr val="tx1"/>
            </a:solidFill>
            <a:miter lim="800000"/>
            <a:headEnd type="none" w="sm" len="sm"/>
            <a:tailEnd type="none" w="sm" len="sm"/>
          </a:ln>
          <a:effectLst/>
        </p:spPr>
        <p:txBody>
          <a:bodyPr wrap="none"/>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n-US" b="1" dirty="0">
                <a:solidFill>
                  <a:schemeClr val="accent2"/>
                </a:solidFill>
              </a:rPr>
              <a:t>Death-to-Case Ratio</a:t>
            </a:r>
          </a:p>
        </p:txBody>
      </p:sp>
      <p:sp>
        <p:nvSpPr>
          <p:cNvPr id="56323" name="Rectangle 3"/>
          <p:cNvSpPr>
            <a:spLocks noGrp="1" noChangeArrowheads="1"/>
          </p:cNvSpPr>
          <p:nvPr>
            <p:ph idx="1"/>
          </p:nvPr>
        </p:nvSpPr>
        <p:spPr/>
        <p:txBody>
          <a:bodyPr/>
          <a:lstStyle/>
          <a:p>
            <a:pPr eaLnBrk="1" hangingPunct="1">
              <a:buFontTx/>
              <a:buNone/>
            </a:pPr>
            <a:endParaRPr lang="en-US" dirty="0"/>
          </a:p>
          <a:p>
            <a:pPr eaLnBrk="1" hangingPunct="1">
              <a:buFontTx/>
              <a:buNone/>
            </a:pPr>
            <a:r>
              <a:rPr lang="en-US" sz="2000" dirty="0"/>
              <a:t># of deaths of particular disease during specified period</a:t>
            </a:r>
          </a:p>
          <a:p>
            <a:pPr eaLnBrk="1" hangingPunct="1">
              <a:buFontTx/>
              <a:buNone/>
            </a:pPr>
            <a:endParaRPr lang="en-US" sz="2000" dirty="0"/>
          </a:p>
          <a:p>
            <a:pPr eaLnBrk="1" hangingPunct="1">
              <a:buFontTx/>
              <a:buNone/>
            </a:pPr>
            <a:r>
              <a:rPr lang="en-US" sz="2000" dirty="0"/>
              <a:t># of new cases of the disease identified during the same period</a:t>
            </a:r>
          </a:p>
          <a:p>
            <a:pPr eaLnBrk="1" hangingPunct="1">
              <a:buFontTx/>
              <a:buNone/>
            </a:pPr>
            <a:endParaRPr lang="en-US" sz="2000" dirty="0"/>
          </a:p>
          <a:p>
            <a:pPr eaLnBrk="1" hangingPunct="1">
              <a:buFontTx/>
              <a:buNone/>
            </a:pPr>
            <a:r>
              <a:rPr lang="en-US" sz="2000" b="1" dirty="0"/>
              <a:t>Note: </a:t>
            </a:r>
            <a:r>
              <a:rPr lang="en-US" sz="2000" dirty="0"/>
              <a:t>Cases in numerator may not be represented in the denominator therefore this is a ratio, but not a proportion.</a:t>
            </a:r>
          </a:p>
        </p:txBody>
      </p:sp>
      <p:sp>
        <p:nvSpPr>
          <p:cNvPr id="56324" name="Line 4"/>
          <p:cNvSpPr>
            <a:spLocks noChangeShapeType="1"/>
          </p:cNvSpPr>
          <p:nvPr/>
        </p:nvSpPr>
        <p:spPr bwMode="auto">
          <a:xfrm>
            <a:off x="468313" y="2708275"/>
            <a:ext cx="6705600" cy="0"/>
          </a:xfrm>
          <a:prstGeom prst="line">
            <a:avLst/>
          </a:prstGeom>
          <a:noFill/>
          <a:ln w="9525">
            <a:solidFill>
              <a:schemeClr val="tx1"/>
            </a:solidFill>
            <a:miter lim="800000"/>
            <a:headEnd type="none" w="sm" len="sm"/>
            <a:tailEnd type="none" w="sm" len="sm"/>
          </a:ln>
          <a:effectLst/>
        </p:spPr>
        <p:txBody>
          <a:bodyPr wrap="none" anchor="ct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81692" y="4525347"/>
            <a:ext cx="5204792" cy="1737360"/>
          </a:xfrm>
        </p:spPr>
        <p:txBody>
          <a:bodyPr anchor="ctr">
            <a:normAutofit/>
          </a:bodyPr>
          <a:lstStyle/>
          <a:p>
            <a:pPr algn="r"/>
            <a:r>
              <a:rPr lang="en-US" b="1"/>
              <a:t>Epidemiology Module     </a:t>
            </a:r>
            <a:br>
              <a:rPr lang="en-US" b="1"/>
            </a:br>
            <a:r>
              <a:rPr lang="en-US"/>
              <a:t>One Health Modules</a:t>
            </a:r>
          </a:p>
        </p:txBody>
      </p:sp>
      <p:sp>
        <p:nvSpPr>
          <p:cNvPr id="3" name="Subtitle 2"/>
          <p:cNvSpPr>
            <a:spLocks noGrp="1"/>
          </p:cNvSpPr>
          <p:nvPr>
            <p:ph type="subTitle" idx="1"/>
          </p:nvPr>
        </p:nvSpPr>
        <p:spPr>
          <a:xfrm>
            <a:off x="6038071" y="4525347"/>
            <a:ext cx="2408466" cy="1737360"/>
          </a:xfrm>
        </p:spPr>
        <p:txBody>
          <a:bodyPr anchor="ctr">
            <a:normAutofit/>
          </a:bodyPr>
          <a:lstStyle/>
          <a:p>
            <a:pPr algn="l"/>
            <a:r>
              <a:rPr lang="en-US" sz="600" b="1" dirty="0"/>
              <a:t>                                          Goals</a:t>
            </a:r>
            <a:endParaRPr lang="en-US" sz="600" dirty="0"/>
          </a:p>
          <a:p>
            <a:pPr marL="1371600" indent="-1371600" algn="l"/>
            <a:r>
              <a:rPr lang="en-US" sz="600" dirty="0"/>
              <a:t>1. To know the basic terminology and concepts used in epidemiology.</a:t>
            </a:r>
          </a:p>
          <a:p>
            <a:pPr algn="l"/>
            <a:r>
              <a:rPr lang="en-US" sz="600" dirty="0"/>
              <a:t>2. To understand the principles of Epidemiology.</a:t>
            </a:r>
          </a:p>
          <a:p>
            <a:pPr algn="l"/>
            <a:r>
              <a:rPr lang="en-US" sz="600" dirty="0"/>
              <a:t>3. To understand the burden of communicable diseases.</a:t>
            </a:r>
          </a:p>
          <a:p>
            <a:pPr algn="l"/>
            <a:r>
              <a:rPr lang="en-US" sz="600" dirty="0"/>
              <a:t>4. To appreciate and value the principles of One Health and its application in emerging pandemics threats.</a:t>
            </a:r>
          </a:p>
          <a:p>
            <a:pPr algn="l"/>
            <a:r>
              <a:rPr lang="en-US" sz="600" dirty="0"/>
              <a:t>5. To appreciate and value the measures of diseases frequency.     </a:t>
            </a:r>
          </a:p>
          <a:p>
            <a:pPr algn="l"/>
            <a:r>
              <a:rPr lang="en-US" sz="600" dirty="0"/>
              <a:t>6. To understand the scope of descriptive, analytic and participatory epidemiology.</a:t>
            </a:r>
          </a:p>
          <a:p>
            <a:pPr algn="l"/>
            <a:r>
              <a:rPr lang="en-US" sz="600" dirty="0"/>
              <a:t>7. To understand the importance of disease surveillance.</a:t>
            </a:r>
          </a:p>
          <a:p>
            <a:pPr algn="l"/>
            <a:endParaRPr lang="en-US" sz="600" dirty="0"/>
          </a:p>
          <a:p>
            <a:pPr algn="l"/>
            <a:endParaRPr lang="en-US" sz="6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5892799"/>
            <a:ext cx="9113729" cy="88586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14600"/>
            <a:ext cx="8229600" cy="1143000"/>
          </a:xfrm>
        </p:spPr>
        <p:txBody>
          <a:bodyPr>
            <a:noAutofit/>
          </a:bodyPr>
          <a:lstStyle/>
          <a:p>
            <a:pPr algn="ctr"/>
            <a:br>
              <a:rPr lang="en-US" sz="2800" b="1" dirty="0"/>
            </a:br>
            <a:r>
              <a:rPr lang="en-US" sz="2800" b="1" dirty="0"/>
              <a:t>          Story telling on Epidemiological Triad</a:t>
            </a:r>
            <a:br>
              <a:rPr lang="en-US" sz="2800" b="1" dirty="0"/>
            </a:br>
            <a:br>
              <a:rPr lang="en-US" sz="2400" dirty="0"/>
            </a:br>
            <a:r>
              <a:rPr lang="en-US" sz="2400" dirty="0"/>
              <a:t>The epidemiological triad provides a basis of understanding communicable diseases.</a:t>
            </a:r>
            <a:br>
              <a:rPr lang="en-US" sz="2400" dirty="0"/>
            </a:br>
            <a:br>
              <a:rPr lang="en-US" sz="2400" dirty="0"/>
            </a:br>
            <a:r>
              <a:rPr lang="en-US" sz="2400" dirty="0"/>
              <a:t>Taking into account that the factors that are involved in disease transmission are the agent, the host and the environment; write a story and present to your colleagues; the story should be relating the triad explaining the transmission of a disease of your choice from your community. The roles of each factor should be clearly brought out. </a:t>
            </a:r>
            <a:br>
              <a:rPr lang="en-US" sz="2400" dirty="0"/>
            </a:br>
            <a:br>
              <a:rPr lang="en-US" sz="2400" dirty="0"/>
            </a:br>
            <a:r>
              <a:rPr lang="en-US" sz="2400" dirty="0"/>
              <a:t>The story should not exceed 3 paragraphs (1/2 page)</a:t>
            </a:r>
            <a:br>
              <a:rPr lang="en-US" sz="2400" dirty="0"/>
            </a:br>
            <a:r>
              <a:rPr lang="en-US" sz="2400" dirty="0"/>
              <a:t>The presentation can be supported by drawing the triad.</a:t>
            </a:r>
            <a:br>
              <a:rPr lang="en-US" sz="2400" dirty="0"/>
            </a:br>
            <a:r>
              <a:rPr lang="en-US" sz="2400" dirty="0"/>
              <a:t>The presentation is expected not to last more than 15 minutes.</a:t>
            </a:r>
            <a:br>
              <a:rPr lang="en-US" sz="2400" dirty="0"/>
            </a:br>
            <a:r>
              <a:rPr lang="en-US" sz="2400" dirty="0"/>
              <a:t>You will need the following resources: a flip chart; computer and projector; epidemiology course material; pen, markers</a:t>
            </a:r>
            <a:br>
              <a:rPr lang="en-US" sz="1600" dirty="0"/>
            </a:br>
            <a:endParaRPr lang="en-US" sz="16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pPr eaLnBrk="1" hangingPunct="1"/>
            <a:r>
              <a:rPr lang="en-US" b="1">
                <a:solidFill>
                  <a:schemeClr val="accent2"/>
                </a:solidFill>
              </a:rPr>
              <a:t>Proportionate Mortality</a:t>
            </a:r>
          </a:p>
        </p:txBody>
      </p:sp>
      <p:sp>
        <p:nvSpPr>
          <p:cNvPr id="57347" name="Rectangle 3"/>
          <p:cNvSpPr>
            <a:spLocks noGrp="1" noChangeArrowheads="1"/>
          </p:cNvSpPr>
          <p:nvPr>
            <p:ph idx="1"/>
          </p:nvPr>
        </p:nvSpPr>
        <p:spPr/>
        <p:txBody>
          <a:bodyPr/>
          <a:lstStyle/>
          <a:p>
            <a:pPr eaLnBrk="1" hangingPunct="1"/>
            <a:endParaRPr lang="en-US"/>
          </a:p>
          <a:p>
            <a:pPr eaLnBrk="1" hangingPunct="1">
              <a:buFontTx/>
              <a:buNone/>
            </a:pPr>
            <a:r>
              <a:rPr lang="en-US"/>
              <a:t>	Deaths due to a particular cause   X 100</a:t>
            </a:r>
          </a:p>
          <a:p>
            <a:pPr eaLnBrk="1" hangingPunct="1">
              <a:buFontTx/>
              <a:buNone/>
            </a:pPr>
            <a:r>
              <a:rPr lang="en-US"/>
              <a:t>	Deaths from all causes</a:t>
            </a:r>
          </a:p>
          <a:p>
            <a:pPr eaLnBrk="1" hangingPunct="1">
              <a:buFontTx/>
              <a:buNone/>
            </a:pPr>
            <a:endParaRPr lang="en-US"/>
          </a:p>
          <a:p>
            <a:pPr eaLnBrk="1" hangingPunct="1">
              <a:buFontTx/>
              <a:buNone/>
            </a:pPr>
            <a:endParaRPr lang="en-US"/>
          </a:p>
        </p:txBody>
      </p:sp>
      <p:sp>
        <p:nvSpPr>
          <p:cNvPr id="57348" name="Line 4"/>
          <p:cNvSpPr>
            <a:spLocks noChangeShapeType="1"/>
          </p:cNvSpPr>
          <p:nvPr/>
        </p:nvSpPr>
        <p:spPr bwMode="auto">
          <a:xfrm>
            <a:off x="838200" y="2590800"/>
            <a:ext cx="5867400" cy="0"/>
          </a:xfrm>
          <a:prstGeom prst="line">
            <a:avLst/>
          </a:prstGeom>
          <a:noFill/>
          <a:ln w="9525">
            <a:solidFill>
              <a:schemeClr val="tx1"/>
            </a:solidFill>
            <a:miter lim="800000"/>
            <a:headEnd type="none" w="sm" len="sm"/>
            <a:tailEnd type="none" w="sm" len="sm"/>
          </a:ln>
          <a:effectLst/>
        </p:spPr>
        <p:txBody>
          <a:bodyPr wrap="none" anchor="ct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3"/>
          <p:cNvSpPr txBox="1">
            <a:spLocks noChangeArrowheads="1"/>
          </p:cNvSpPr>
          <p:nvPr/>
        </p:nvSpPr>
        <p:spPr bwMode="auto">
          <a:xfrm>
            <a:off x="1219200" y="2209800"/>
            <a:ext cx="7086600" cy="2492990"/>
          </a:xfrm>
          <a:prstGeom prst="rect">
            <a:avLst/>
          </a:prstGeom>
          <a:noFill/>
          <a:ln w="9525">
            <a:noFill/>
            <a:miter lim="800000"/>
            <a:headEnd/>
            <a:tailEnd/>
          </a:ln>
          <a:effectLst/>
        </p:spPr>
        <p:txBody>
          <a:bodyPr wrap="square">
            <a:spAutoFit/>
          </a:bodyPr>
          <a:lstStyle/>
          <a:p>
            <a:pPr algn="ctr">
              <a:spcBef>
                <a:spcPct val="50000"/>
              </a:spcBef>
            </a:pPr>
            <a:r>
              <a:rPr kumimoji="1" lang="en-US" altLang="ja-JP" sz="2400" b="1" dirty="0">
                <a:solidFill>
                  <a:srgbClr val="FF3300"/>
                </a:solidFill>
                <a:ea typeface="ＭＳ Ｐゴシック" pitchFamily="50" charset="-128"/>
              </a:rPr>
              <a:t>Case fatality rate</a:t>
            </a:r>
            <a:endParaRPr kumimoji="1" lang="en-US" altLang="ja-JP" sz="2400" b="1" dirty="0">
              <a:ea typeface="ＭＳ Ｐゴシック" pitchFamily="50" charset="-128"/>
            </a:endParaRPr>
          </a:p>
          <a:p>
            <a:pPr>
              <a:spcBef>
                <a:spcPct val="50000"/>
              </a:spcBef>
            </a:pPr>
            <a:r>
              <a:rPr kumimoji="1" lang="en-US" altLang="ja-JP" sz="2400" b="1" dirty="0">
                <a:ea typeface="ＭＳ Ｐゴシック" pitchFamily="50" charset="-128"/>
              </a:rPr>
              <a:t>		Number of deaths due to Disease X</a:t>
            </a:r>
          </a:p>
          <a:p>
            <a:pPr>
              <a:spcBef>
                <a:spcPct val="50000"/>
              </a:spcBef>
            </a:pPr>
            <a:r>
              <a:rPr kumimoji="1" lang="en-US" altLang="ja-JP" sz="2400" b="1" dirty="0">
                <a:ea typeface="ＭＳ Ｐゴシック" pitchFamily="50" charset="-128"/>
              </a:rPr>
              <a:t>	= 	-------------------------------------------------</a:t>
            </a:r>
          </a:p>
          <a:p>
            <a:pPr>
              <a:spcBef>
                <a:spcPct val="50000"/>
              </a:spcBef>
            </a:pPr>
            <a:r>
              <a:rPr kumimoji="1" lang="en-US" altLang="ja-JP" sz="2400" b="1" dirty="0">
                <a:ea typeface="ＭＳ Ｐゴシック" pitchFamily="50" charset="-128"/>
              </a:rPr>
              <a:t>		Number of cases due to Disease X</a:t>
            </a:r>
          </a:p>
        </p:txBody>
      </p:sp>
      <p:sp>
        <p:nvSpPr>
          <p:cNvPr id="58371" name="Text Box 4"/>
          <p:cNvSpPr txBox="1">
            <a:spLocks noChangeArrowheads="1"/>
          </p:cNvSpPr>
          <p:nvPr/>
        </p:nvSpPr>
        <p:spPr bwMode="auto">
          <a:xfrm>
            <a:off x="1143000" y="685800"/>
            <a:ext cx="7010400" cy="1508105"/>
          </a:xfrm>
          <a:prstGeom prst="rect">
            <a:avLst/>
          </a:prstGeom>
          <a:noFill/>
          <a:ln w="9525">
            <a:noFill/>
            <a:miter lim="800000"/>
            <a:headEnd type="none" w="sm" len="sm"/>
            <a:tailEnd type="none" w="sm" len="sm"/>
          </a:ln>
          <a:effectLst/>
        </p:spPr>
        <p:txBody>
          <a:bodyPr wrap="square">
            <a:spAutoFit/>
          </a:bodyPr>
          <a:lstStyle/>
          <a:p>
            <a:pPr algn="ctr">
              <a:spcBef>
                <a:spcPct val="50000"/>
              </a:spcBef>
            </a:pPr>
            <a:r>
              <a:rPr lang="en-US" sz="3200" b="1" dirty="0">
                <a:solidFill>
                  <a:schemeClr val="accent2"/>
                </a:solidFill>
              </a:rPr>
              <a:t>Case Fatality Rate:</a:t>
            </a:r>
          </a:p>
          <a:p>
            <a:pPr>
              <a:spcBef>
                <a:spcPct val="50000"/>
              </a:spcBef>
            </a:pPr>
            <a:r>
              <a:rPr lang="en-US" sz="2400" dirty="0"/>
              <a:t>Proportion of persons with a particular condition who die from that condition.</a:t>
            </a:r>
          </a:p>
        </p:txBody>
      </p:sp>
      <p:sp>
        <p:nvSpPr>
          <p:cNvPr id="58372" name="Text Box 5"/>
          <p:cNvSpPr txBox="1">
            <a:spLocks noChangeArrowheads="1"/>
          </p:cNvSpPr>
          <p:nvPr/>
        </p:nvSpPr>
        <p:spPr bwMode="auto">
          <a:xfrm>
            <a:off x="1371600" y="4810591"/>
            <a:ext cx="6553200" cy="1187450"/>
          </a:xfrm>
          <a:prstGeom prst="rect">
            <a:avLst/>
          </a:prstGeom>
          <a:noFill/>
          <a:ln w="9525">
            <a:noFill/>
            <a:miter lim="800000"/>
            <a:headEnd type="none" w="sm" len="sm"/>
            <a:tailEnd type="none" w="sm" len="sm"/>
          </a:ln>
          <a:effectLst/>
        </p:spPr>
        <p:txBody>
          <a:bodyPr>
            <a:spAutoFit/>
          </a:bodyPr>
          <a:lstStyle/>
          <a:p>
            <a:pPr>
              <a:spcBef>
                <a:spcPct val="50000"/>
              </a:spcBef>
            </a:pPr>
            <a:r>
              <a:rPr lang="en-US" sz="2400" dirty="0"/>
              <a:t>Case fatality rate is a proportion that requires deaths in the numerator to be limited to cases in the denominator.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762000" y="914400"/>
            <a:ext cx="8077200" cy="1569660"/>
          </a:xfrm>
          <a:prstGeom prst="rect">
            <a:avLst/>
          </a:prstGeom>
          <a:noFill/>
          <a:ln w="9525">
            <a:noFill/>
            <a:miter lim="800000"/>
            <a:headEnd/>
            <a:tailEnd/>
          </a:ln>
          <a:effectLst/>
        </p:spPr>
        <p:txBody>
          <a:bodyPr>
            <a:spAutoFit/>
          </a:bodyPr>
          <a:lstStyle/>
          <a:p>
            <a:pPr>
              <a:spcBef>
                <a:spcPct val="50000"/>
              </a:spcBef>
            </a:pPr>
            <a:r>
              <a:rPr kumimoji="1" lang="en-US" altLang="ja-JP" sz="2400" b="1" dirty="0">
                <a:ea typeface="ＭＳ Ｐゴシック" pitchFamily="50" charset="-128"/>
              </a:rPr>
              <a:t>In an Asian country with a population of </a:t>
            </a:r>
            <a:r>
              <a:rPr kumimoji="1" lang="en-US" altLang="ja-JP" sz="2400" b="1" u="sng" dirty="0">
                <a:ea typeface="ＭＳ Ｐゴシック" pitchFamily="50" charset="-128"/>
              </a:rPr>
              <a:t>six million</a:t>
            </a:r>
            <a:r>
              <a:rPr kumimoji="1" lang="en-US" altLang="ja-JP" sz="2400" b="1" dirty="0">
                <a:ea typeface="ＭＳ Ｐゴシック" pitchFamily="50" charset="-128"/>
              </a:rPr>
              <a:t> people, there were </a:t>
            </a:r>
            <a:r>
              <a:rPr kumimoji="1" lang="en-US" altLang="ja-JP" sz="2400" b="1" u="sng" dirty="0">
                <a:ea typeface="ＭＳ Ｐゴシック" pitchFamily="50" charset="-128"/>
              </a:rPr>
              <a:t>60,000</a:t>
            </a:r>
            <a:r>
              <a:rPr kumimoji="1" lang="en-US" altLang="ja-JP" sz="2400" b="1" dirty="0">
                <a:ea typeface="ＭＳ Ｐゴシック" pitchFamily="50" charset="-128"/>
              </a:rPr>
              <a:t> deaths during the year ending 31 December 1997. These included </a:t>
            </a:r>
            <a:r>
              <a:rPr kumimoji="1" lang="en-US" altLang="ja-JP" sz="2400" b="1" u="sng" dirty="0">
                <a:ea typeface="ＭＳ Ｐゴシック" pitchFamily="50" charset="-128"/>
              </a:rPr>
              <a:t>30,000</a:t>
            </a:r>
            <a:r>
              <a:rPr kumimoji="1" lang="en-US" altLang="ja-JP" sz="2400" b="1" dirty="0">
                <a:ea typeface="ＭＳ Ｐゴシック" pitchFamily="50" charset="-128"/>
              </a:rPr>
              <a:t> deaths occurring in </a:t>
            </a:r>
            <a:r>
              <a:rPr kumimoji="1" lang="en-US" altLang="ja-JP" sz="2400" b="1" u="sng" dirty="0">
                <a:ea typeface="ＭＳ Ｐゴシック" pitchFamily="50" charset="-128"/>
              </a:rPr>
              <a:t>100,000</a:t>
            </a:r>
            <a:r>
              <a:rPr kumimoji="1" lang="en-US" altLang="ja-JP" sz="2400" b="1" dirty="0">
                <a:ea typeface="ＭＳ Ｐゴシック" pitchFamily="50" charset="-128"/>
              </a:rPr>
              <a:t> people who were sick with cholera.</a:t>
            </a:r>
          </a:p>
        </p:txBody>
      </p:sp>
      <p:sp>
        <p:nvSpPr>
          <p:cNvPr id="59395" name="Text Box 3"/>
          <p:cNvSpPr txBox="1">
            <a:spLocks noChangeArrowheads="1"/>
          </p:cNvSpPr>
          <p:nvPr/>
        </p:nvSpPr>
        <p:spPr bwMode="auto">
          <a:xfrm>
            <a:off x="1447800" y="3810000"/>
            <a:ext cx="5486400" cy="457200"/>
          </a:xfrm>
          <a:prstGeom prst="rect">
            <a:avLst/>
          </a:prstGeom>
          <a:noFill/>
          <a:ln w="9525">
            <a:noFill/>
            <a:miter lim="800000"/>
            <a:headEnd/>
            <a:tailEnd/>
          </a:ln>
          <a:effectLst/>
        </p:spPr>
        <p:txBody>
          <a:bodyPr>
            <a:spAutoFit/>
          </a:bodyPr>
          <a:lstStyle/>
          <a:p>
            <a:pPr>
              <a:spcBef>
                <a:spcPct val="50000"/>
              </a:spcBef>
            </a:pPr>
            <a:r>
              <a:rPr kumimoji="1" lang="en-US" altLang="ja-JP" sz="2400" b="1" dirty="0">
                <a:solidFill>
                  <a:schemeClr val="accent2"/>
                </a:solidFill>
                <a:ea typeface="ＭＳ Ｐゴシック" pitchFamily="50" charset="-128"/>
              </a:rPr>
              <a:t>Mortality rate from cholera in 1997?</a:t>
            </a:r>
            <a:endParaRPr kumimoji="1" lang="en-US" altLang="ja-JP" sz="2400" dirty="0">
              <a:ea typeface="ＭＳ Ｐゴシック" pitchFamily="50" charset="-128"/>
            </a:endParaRPr>
          </a:p>
        </p:txBody>
      </p:sp>
      <p:sp>
        <p:nvSpPr>
          <p:cNvPr id="59396" name="Text Box 4"/>
          <p:cNvSpPr txBox="1">
            <a:spLocks noChangeArrowheads="1"/>
          </p:cNvSpPr>
          <p:nvPr/>
        </p:nvSpPr>
        <p:spPr bwMode="auto">
          <a:xfrm>
            <a:off x="1447800" y="4953000"/>
            <a:ext cx="6477000" cy="457200"/>
          </a:xfrm>
          <a:prstGeom prst="rect">
            <a:avLst/>
          </a:prstGeom>
          <a:noFill/>
          <a:ln w="9525">
            <a:noFill/>
            <a:miter lim="800000"/>
            <a:headEnd/>
            <a:tailEnd/>
          </a:ln>
          <a:effectLst/>
        </p:spPr>
        <p:txBody>
          <a:bodyPr>
            <a:spAutoFit/>
          </a:bodyPr>
          <a:lstStyle/>
          <a:p>
            <a:pPr>
              <a:spcBef>
                <a:spcPct val="50000"/>
              </a:spcBef>
            </a:pPr>
            <a:r>
              <a:rPr kumimoji="1" lang="en-US" altLang="ja-JP" sz="2400" b="1" dirty="0">
                <a:solidFill>
                  <a:schemeClr val="accent2"/>
                </a:solidFill>
                <a:ea typeface="ＭＳ Ｐゴシック" pitchFamily="50" charset="-128"/>
              </a:rPr>
              <a:t>Case fatality rate from cholera in 1997?</a:t>
            </a:r>
          </a:p>
        </p:txBody>
      </p:sp>
      <p:sp>
        <p:nvSpPr>
          <p:cNvPr id="59397" name="Rectangle 5"/>
          <p:cNvSpPr>
            <a:spLocks noChangeArrowheads="1"/>
          </p:cNvSpPr>
          <p:nvPr/>
        </p:nvSpPr>
        <p:spPr bwMode="auto">
          <a:xfrm>
            <a:off x="762000" y="685800"/>
            <a:ext cx="8534400" cy="2362200"/>
          </a:xfrm>
          <a:prstGeom prst="rect">
            <a:avLst/>
          </a:prstGeom>
          <a:noFill/>
          <a:ln w="31750">
            <a:solidFill>
              <a:schemeClr val="tx1"/>
            </a:solidFill>
            <a:miter lim="800000"/>
            <a:headEnd/>
            <a:tailEnd/>
          </a:ln>
          <a:effectLst/>
        </p:spPr>
        <p:txBody>
          <a:bodyPr wrap="none" anchor="ct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285441" y="965199"/>
            <a:ext cx="5074558" cy="4927601"/>
          </a:xfrm>
        </p:spPr>
        <p:txBody>
          <a:bodyPr anchor="ctr">
            <a:normAutofit/>
          </a:bodyPr>
          <a:lstStyle/>
          <a:p>
            <a:pPr algn="l"/>
            <a:r>
              <a:rPr lang="en-US" sz="3600" b="1" dirty="0">
                <a:solidFill>
                  <a:schemeClr val="tx1">
                    <a:lumMod val="85000"/>
                    <a:lumOff val="15000"/>
                  </a:schemeClr>
                </a:solidFill>
              </a:rPr>
              <a:t>Goal 6: To understand the scope of Descriptive Epidemiology and Analytic Epidemiology and the Key Concepts of Participatory Epidemiology</a:t>
            </a:r>
            <a:br>
              <a:rPr lang="en-US" sz="3600" dirty="0">
                <a:solidFill>
                  <a:schemeClr val="tx1">
                    <a:lumMod val="85000"/>
                    <a:lumOff val="15000"/>
                  </a:schemeClr>
                </a:solidFill>
              </a:rPr>
            </a:br>
            <a:endParaRPr lang="en-US" sz="3600" dirty="0">
              <a:solidFill>
                <a:schemeClr val="tx1">
                  <a:lumMod val="85000"/>
                  <a:lumOff val="15000"/>
                </a:schemeClr>
              </a:solidFill>
            </a:endParaRPr>
          </a:p>
        </p:txBody>
      </p:sp>
      <p:sp>
        <p:nvSpPr>
          <p:cNvPr id="3" name="Subtitle 2"/>
          <p:cNvSpPr>
            <a:spLocks noGrp="1"/>
          </p:cNvSpPr>
          <p:nvPr>
            <p:ph type="subTitle" idx="1"/>
          </p:nvPr>
        </p:nvSpPr>
        <p:spPr>
          <a:xfrm>
            <a:off x="767442" y="965198"/>
            <a:ext cx="2030953" cy="4927602"/>
          </a:xfrm>
        </p:spPr>
        <p:txBody>
          <a:bodyPr anchor="ctr">
            <a:normAutofit lnSpcReduction="10000"/>
          </a:bodyPr>
          <a:lstStyle/>
          <a:p>
            <a:pPr algn="r"/>
            <a:r>
              <a:rPr lang="en-US" sz="1400" dirty="0">
                <a:solidFill>
                  <a:schemeClr val="accent1"/>
                </a:solidFill>
              </a:rPr>
              <a:t>By the end of the course, the participants should be able to:</a:t>
            </a:r>
          </a:p>
          <a:p>
            <a:pPr algn="r"/>
            <a:r>
              <a:rPr lang="en-US" sz="1400" dirty="0">
                <a:solidFill>
                  <a:schemeClr val="accent1"/>
                </a:solidFill>
              </a:rPr>
              <a:t> </a:t>
            </a:r>
          </a:p>
          <a:p>
            <a:pPr marL="514350" lvl="0" indent="-514350" algn="r">
              <a:buFont typeface="+mj-lt"/>
              <a:buAutoNum type="arabicPeriod"/>
            </a:pPr>
            <a:r>
              <a:rPr lang="en-US" sz="1400" dirty="0">
                <a:solidFill>
                  <a:schemeClr val="accent1"/>
                </a:solidFill>
              </a:rPr>
              <a:t>define descriptive, analytic and participatory epidemiology.</a:t>
            </a:r>
          </a:p>
          <a:p>
            <a:pPr marL="514350" lvl="0" indent="-514350" algn="r">
              <a:buFont typeface="+mj-lt"/>
              <a:buAutoNum type="arabicPeriod"/>
            </a:pPr>
            <a:r>
              <a:rPr lang="en-US" sz="1400" dirty="0">
                <a:solidFill>
                  <a:schemeClr val="accent1"/>
                </a:solidFill>
              </a:rPr>
              <a:t>describe categories of time, place and person.</a:t>
            </a:r>
          </a:p>
          <a:p>
            <a:pPr marL="514350" lvl="0" indent="-514350" algn="r">
              <a:buFont typeface="+mj-lt"/>
              <a:buAutoNum type="arabicPeriod"/>
            </a:pPr>
            <a:r>
              <a:rPr lang="en-US" sz="1400" dirty="0">
                <a:solidFill>
                  <a:schemeClr val="accent1"/>
                </a:solidFill>
              </a:rPr>
              <a:t>discuss the uses of descriptive  and analytical studies.</a:t>
            </a:r>
          </a:p>
          <a:p>
            <a:pPr marL="514350" lvl="0" indent="-514350" algn="r">
              <a:buFont typeface="+mj-lt"/>
              <a:buAutoNum type="arabicPeriod"/>
            </a:pPr>
            <a:r>
              <a:rPr lang="en-US" sz="1400" dirty="0">
                <a:solidFill>
                  <a:schemeClr val="accent1"/>
                </a:solidFill>
              </a:rPr>
              <a:t>describe different types of  analytic study designs.</a:t>
            </a:r>
          </a:p>
          <a:p>
            <a:pPr marL="514350" lvl="0" indent="-514350" algn="r">
              <a:buFont typeface="+mj-lt"/>
              <a:buAutoNum type="arabicPeriod"/>
            </a:pPr>
            <a:r>
              <a:rPr lang="en-US" sz="1400" dirty="0">
                <a:solidFill>
                  <a:schemeClr val="accent1"/>
                </a:solidFill>
              </a:rPr>
              <a:t>describe the key concepts of participatory epidemiology.</a:t>
            </a:r>
          </a:p>
          <a:p>
            <a:pPr algn="r"/>
            <a:endParaRPr lang="en-US" sz="1400" dirty="0">
              <a:solidFill>
                <a:schemeClr val="accent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81692" y="4525347"/>
            <a:ext cx="5204792" cy="1737360"/>
          </a:xfrm>
        </p:spPr>
        <p:txBody>
          <a:bodyPr anchor="ctr">
            <a:normAutofit/>
          </a:bodyPr>
          <a:lstStyle/>
          <a:p>
            <a:pPr algn="r"/>
            <a:r>
              <a:rPr lang="en-US"/>
              <a:t>Descriptive Epidemiology</a:t>
            </a:r>
          </a:p>
        </p:txBody>
      </p:sp>
      <p:sp>
        <p:nvSpPr>
          <p:cNvPr id="3" name="Subtitle 2"/>
          <p:cNvSpPr>
            <a:spLocks noGrp="1"/>
          </p:cNvSpPr>
          <p:nvPr>
            <p:ph type="subTitle" idx="1"/>
          </p:nvPr>
        </p:nvSpPr>
        <p:spPr>
          <a:xfrm>
            <a:off x="6038071" y="4525347"/>
            <a:ext cx="2408466" cy="1737360"/>
          </a:xfrm>
        </p:spPr>
        <p:txBody>
          <a:bodyPr anchor="ctr">
            <a:normAutofit/>
          </a:bodyPr>
          <a:lstStyle/>
          <a:p>
            <a:pPr algn="l"/>
            <a:r>
              <a:rPr lang="en-US" sz="1000" dirty="0"/>
              <a:t>By the end of the course, the participant should be able to:</a:t>
            </a:r>
          </a:p>
          <a:p>
            <a:pPr algn="l"/>
            <a:endParaRPr lang="en-US" sz="1000" dirty="0"/>
          </a:p>
          <a:p>
            <a:pPr marL="514350" lvl="0" indent="-514350" algn="l">
              <a:buFont typeface="+mj-lt"/>
              <a:buAutoNum type="arabicPeriod"/>
            </a:pPr>
            <a:r>
              <a:rPr lang="en-US" sz="1000" dirty="0"/>
              <a:t>define descriptive epidemiology</a:t>
            </a:r>
          </a:p>
          <a:p>
            <a:pPr marL="514350" lvl="0" indent="-514350" algn="l">
              <a:buFont typeface="+mj-lt"/>
              <a:buAutoNum type="arabicPeriod"/>
            </a:pPr>
            <a:r>
              <a:rPr lang="en-US" sz="1000" dirty="0"/>
              <a:t>describe categories of time, place and person.</a:t>
            </a:r>
          </a:p>
          <a:p>
            <a:pPr marL="514350" lvl="0" indent="-514350" algn="l">
              <a:buFont typeface="+mj-lt"/>
              <a:buAutoNum type="arabicPeriod"/>
            </a:pPr>
            <a:r>
              <a:rPr lang="en-US" sz="1000" dirty="0"/>
              <a:t>discuss the uses of descriptive  studies.</a:t>
            </a:r>
          </a:p>
          <a:p>
            <a:pPr algn="l"/>
            <a:endParaRPr lang="en-US" sz="1000" dirty="0"/>
          </a:p>
          <a:p>
            <a:pPr algn="l"/>
            <a:endParaRPr lang="en-US" sz="10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4578" name="Rectangle 2"/>
          <p:cNvSpPr>
            <a:spLocks noGrp="1" noChangeArrowheads="1"/>
          </p:cNvSpPr>
          <p:nvPr>
            <p:ph type="title"/>
          </p:nvPr>
        </p:nvSpPr>
        <p:spPr>
          <a:xfrm>
            <a:off x="628650" y="963877"/>
            <a:ext cx="2620771" cy="4930246"/>
          </a:xfrm>
        </p:spPr>
        <p:txBody>
          <a:bodyPr vert="horz" lIns="91440" tIns="45720" rIns="91440" bIns="45720" rtlCol="0" anchor="ctr">
            <a:normAutofit/>
          </a:bodyPr>
          <a:lstStyle/>
          <a:p>
            <a:pPr algn="r" defTabSz="914400"/>
            <a:r>
              <a:rPr lang="en-US" sz="3400" kern="1200">
                <a:solidFill>
                  <a:schemeClr val="accent1"/>
                </a:solidFill>
                <a:latin typeface="+mj-lt"/>
                <a:ea typeface="+mj-ea"/>
                <a:cs typeface="+mj-cs"/>
              </a:rPr>
              <a:t>Descriptive Epidemiology</a:t>
            </a:r>
          </a:p>
        </p:txBody>
      </p:sp>
      <p:sp>
        <p:nvSpPr>
          <p:cNvPr id="24579" name="Text Box 3"/>
          <p:cNvSpPr txBox="1">
            <a:spLocks noChangeArrowheads="1"/>
          </p:cNvSpPr>
          <p:nvPr/>
        </p:nvSpPr>
        <p:spPr bwMode="auto">
          <a:xfrm>
            <a:off x="3732023" y="963877"/>
            <a:ext cx="4783327" cy="4930246"/>
          </a:xfrm>
          <a:prstGeom prst="rect">
            <a:avLst/>
          </a:prstGeom>
        </p:spPr>
        <p:txBody>
          <a:bodyPr vert="horz" lIns="91440" tIns="45720" rIns="91440" bIns="45720" rtlCol="0" anchor="ctr">
            <a:normAutofit/>
          </a:bodyPr>
          <a:lstStyle/>
          <a:p>
            <a:pPr indent="-228600">
              <a:lnSpc>
                <a:spcPct val="90000"/>
              </a:lnSpc>
              <a:spcBef>
                <a:spcPct val="50000"/>
              </a:spcBef>
              <a:buFont typeface="Arial" panose="020B0604020202020204" pitchFamily="34" charset="0"/>
              <a:buChar char="•"/>
            </a:pPr>
            <a:r>
              <a:rPr lang="en-US" sz="2100"/>
              <a:t>Study of the occurrence and distribution of disease</a:t>
            </a:r>
          </a:p>
          <a:p>
            <a:pPr indent="-228600">
              <a:lnSpc>
                <a:spcPct val="90000"/>
              </a:lnSpc>
              <a:spcBef>
                <a:spcPct val="50000"/>
              </a:spcBef>
              <a:buFont typeface="Arial" panose="020B0604020202020204" pitchFamily="34" charset="0"/>
              <a:buChar char="•"/>
            </a:pPr>
            <a:r>
              <a:rPr lang="en-US" sz="2100"/>
              <a:t>Terms:</a:t>
            </a:r>
          </a:p>
          <a:p>
            <a:pPr indent="-228600">
              <a:lnSpc>
                <a:spcPct val="90000"/>
              </a:lnSpc>
              <a:spcBef>
                <a:spcPct val="50000"/>
              </a:spcBef>
              <a:buFont typeface="Arial" panose="020B0604020202020204" pitchFamily="34" charset="0"/>
              <a:buChar char="•"/>
            </a:pPr>
            <a:r>
              <a:rPr lang="en-US" sz="2100"/>
              <a:t>		</a:t>
            </a:r>
            <a:r>
              <a:rPr lang="en-US" sz="2100" i="1"/>
              <a:t>Time</a:t>
            </a:r>
          </a:p>
          <a:p>
            <a:pPr indent="-228600">
              <a:lnSpc>
                <a:spcPct val="90000"/>
              </a:lnSpc>
              <a:spcBef>
                <a:spcPct val="50000"/>
              </a:spcBef>
              <a:buFont typeface="Arial" panose="020B0604020202020204" pitchFamily="34" charset="0"/>
              <a:buChar char="•"/>
            </a:pPr>
            <a:r>
              <a:rPr lang="en-US" sz="2100" i="1"/>
              <a:t>			Place</a:t>
            </a:r>
          </a:p>
          <a:p>
            <a:pPr indent="-228600">
              <a:lnSpc>
                <a:spcPct val="90000"/>
              </a:lnSpc>
              <a:spcBef>
                <a:spcPct val="50000"/>
              </a:spcBef>
              <a:buFont typeface="Arial" panose="020B0604020202020204" pitchFamily="34" charset="0"/>
              <a:buChar char="•"/>
            </a:pPr>
            <a:r>
              <a:rPr lang="en-US" sz="2100" i="1"/>
              <a:t>				Person</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741363" y="2655888"/>
            <a:ext cx="1214437" cy="454025"/>
          </a:xfrm>
          <a:prstGeom prst="rect">
            <a:avLst/>
          </a:prstGeom>
          <a:noFill/>
          <a:ln w="12700">
            <a:noFill/>
            <a:miter lim="800000"/>
            <a:headEnd/>
            <a:tailEnd/>
          </a:ln>
        </p:spPr>
        <p:txBody>
          <a:bodyPr wrap="none" lIns="90488" tIns="44450" rIns="90488" bIns="44450">
            <a:spAutoFit/>
          </a:bodyPr>
          <a:lstStyle/>
          <a:p>
            <a:pPr eaLnBrk="0" hangingPunct="0"/>
            <a:r>
              <a:rPr lang="en-GB" sz="2400" b="1">
                <a:solidFill>
                  <a:srgbClr val="00279F"/>
                </a:solidFill>
              </a:rPr>
              <a:t>Person</a:t>
            </a:r>
          </a:p>
        </p:txBody>
      </p:sp>
      <p:sp>
        <p:nvSpPr>
          <p:cNvPr id="2053" name="Rectangle 3"/>
          <p:cNvSpPr>
            <a:spLocks noChangeArrowheads="1"/>
          </p:cNvSpPr>
          <p:nvPr/>
        </p:nvSpPr>
        <p:spPr bwMode="auto">
          <a:xfrm>
            <a:off x="3789363" y="3189288"/>
            <a:ext cx="977900" cy="454025"/>
          </a:xfrm>
          <a:prstGeom prst="rect">
            <a:avLst/>
          </a:prstGeom>
          <a:noFill/>
          <a:ln w="12700">
            <a:noFill/>
            <a:miter lim="800000"/>
            <a:headEnd/>
            <a:tailEnd/>
          </a:ln>
        </p:spPr>
        <p:txBody>
          <a:bodyPr wrap="none" lIns="90488" tIns="44450" rIns="90488" bIns="44450">
            <a:spAutoFit/>
          </a:bodyPr>
          <a:lstStyle/>
          <a:p>
            <a:pPr eaLnBrk="0" hangingPunct="0"/>
            <a:r>
              <a:rPr lang="en-GB" sz="2400" b="1">
                <a:solidFill>
                  <a:srgbClr val="00279F"/>
                </a:solidFill>
              </a:rPr>
              <a:t>Place</a:t>
            </a:r>
          </a:p>
        </p:txBody>
      </p:sp>
      <p:sp>
        <p:nvSpPr>
          <p:cNvPr id="2054" name="Rectangle 4"/>
          <p:cNvSpPr>
            <a:spLocks noChangeArrowheads="1"/>
          </p:cNvSpPr>
          <p:nvPr/>
        </p:nvSpPr>
        <p:spPr bwMode="auto">
          <a:xfrm>
            <a:off x="7065963" y="2579688"/>
            <a:ext cx="892175" cy="454025"/>
          </a:xfrm>
          <a:prstGeom prst="rect">
            <a:avLst/>
          </a:prstGeom>
          <a:noFill/>
          <a:ln w="12700">
            <a:noFill/>
            <a:miter lim="800000"/>
            <a:headEnd/>
            <a:tailEnd/>
          </a:ln>
        </p:spPr>
        <p:txBody>
          <a:bodyPr wrap="none" lIns="90488" tIns="44450" rIns="90488" bIns="44450">
            <a:spAutoFit/>
          </a:bodyPr>
          <a:lstStyle/>
          <a:p>
            <a:pPr eaLnBrk="0" hangingPunct="0"/>
            <a:r>
              <a:rPr lang="en-GB" sz="2400" b="1">
                <a:solidFill>
                  <a:srgbClr val="00279F"/>
                </a:solidFill>
              </a:rPr>
              <a:t>Time</a:t>
            </a:r>
          </a:p>
        </p:txBody>
      </p:sp>
      <p:sp>
        <p:nvSpPr>
          <p:cNvPr id="2055" name="Rectangle 5"/>
          <p:cNvSpPr>
            <a:spLocks noChangeArrowheads="1"/>
          </p:cNvSpPr>
          <p:nvPr/>
        </p:nvSpPr>
        <p:spPr bwMode="auto">
          <a:xfrm>
            <a:off x="3505200" y="1847850"/>
            <a:ext cx="1625600" cy="528638"/>
          </a:xfrm>
          <a:prstGeom prst="rect">
            <a:avLst/>
          </a:prstGeom>
          <a:solidFill>
            <a:srgbClr val="FAFD00"/>
          </a:solidFill>
          <a:ln w="12700">
            <a:solidFill>
              <a:schemeClr val="tx1"/>
            </a:solidFill>
            <a:miter lim="800000"/>
            <a:headEnd/>
            <a:tailEnd/>
          </a:ln>
        </p:spPr>
        <p:txBody>
          <a:bodyPr lIns="90488" tIns="44450" rIns="90488" bIns="44450">
            <a:spAutoFit/>
          </a:bodyPr>
          <a:lstStyle/>
          <a:p>
            <a:pPr algn="ctr" eaLnBrk="0" hangingPunct="0"/>
            <a:r>
              <a:rPr lang="en-GB" sz="2800" b="1"/>
              <a:t>Cases</a:t>
            </a:r>
          </a:p>
        </p:txBody>
      </p:sp>
      <p:sp>
        <p:nvSpPr>
          <p:cNvPr id="2056" name="AutoShape 6"/>
          <p:cNvSpPr>
            <a:spLocks noChangeArrowheads="1"/>
          </p:cNvSpPr>
          <p:nvPr/>
        </p:nvSpPr>
        <p:spPr bwMode="auto">
          <a:xfrm rot="19500000" flipH="1">
            <a:off x="1981200" y="2392363"/>
            <a:ext cx="1069975" cy="342900"/>
          </a:xfrm>
          <a:prstGeom prst="rightArrow">
            <a:avLst>
              <a:gd name="adj1" fmla="val 50000"/>
              <a:gd name="adj2" fmla="val 100329"/>
            </a:avLst>
          </a:prstGeom>
          <a:solidFill>
            <a:srgbClr val="000080"/>
          </a:solidFill>
          <a:ln w="12700">
            <a:solidFill>
              <a:srgbClr val="00279F"/>
            </a:solidFill>
            <a:miter lim="800000"/>
            <a:headEnd/>
            <a:tailEnd/>
          </a:ln>
        </p:spPr>
        <p:txBody>
          <a:bodyPr wrap="none" anchor="ctr"/>
          <a:lstStyle/>
          <a:p>
            <a:endParaRPr lang="en-US"/>
          </a:p>
        </p:txBody>
      </p:sp>
      <p:sp>
        <p:nvSpPr>
          <p:cNvPr id="2057" name="AutoShape 7"/>
          <p:cNvSpPr>
            <a:spLocks noChangeArrowheads="1"/>
          </p:cNvSpPr>
          <p:nvPr/>
        </p:nvSpPr>
        <p:spPr bwMode="auto">
          <a:xfrm rot="1980000">
            <a:off x="5668963" y="2363788"/>
            <a:ext cx="927100" cy="300037"/>
          </a:xfrm>
          <a:prstGeom prst="rightArrow">
            <a:avLst>
              <a:gd name="adj1" fmla="val 50000"/>
              <a:gd name="adj2" fmla="val 87234"/>
            </a:avLst>
          </a:prstGeom>
          <a:solidFill>
            <a:srgbClr val="000080"/>
          </a:solidFill>
          <a:ln w="12700">
            <a:solidFill>
              <a:srgbClr val="00279F"/>
            </a:solidFill>
            <a:miter lim="800000"/>
            <a:headEnd/>
            <a:tailEnd/>
          </a:ln>
        </p:spPr>
        <p:txBody>
          <a:bodyPr wrap="none" anchor="ctr"/>
          <a:lstStyle/>
          <a:p>
            <a:endParaRPr lang="en-US"/>
          </a:p>
        </p:txBody>
      </p:sp>
      <p:sp>
        <p:nvSpPr>
          <p:cNvPr id="2058" name="AutoShape 8"/>
          <p:cNvSpPr>
            <a:spLocks noChangeArrowheads="1"/>
          </p:cNvSpPr>
          <p:nvPr/>
        </p:nvSpPr>
        <p:spPr bwMode="auto">
          <a:xfrm rot="16200000" flipH="1">
            <a:off x="3968750" y="2682875"/>
            <a:ext cx="749300" cy="292100"/>
          </a:xfrm>
          <a:prstGeom prst="rightArrow">
            <a:avLst>
              <a:gd name="adj1" fmla="val 50000"/>
              <a:gd name="adj2" fmla="val 128273"/>
            </a:avLst>
          </a:prstGeom>
          <a:solidFill>
            <a:srgbClr val="000080"/>
          </a:solidFill>
          <a:ln w="12700">
            <a:solidFill>
              <a:srgbClr val="00279F"/>
            </a:solidFill>
            <a:miter lim="800000"/>
            <a:headEnd/>
            <a:tailEnd/>
          </a:ln>
        </p:spPr>
        <p:txBody>
          <a:bodyPr wrap="none" anchor="ctr"/>
          <a:lstStyle/>
          <a:p>
            <a:endParaRPr lang="en-US"/>
          </a:p>
        </p:txBody>
      </p:sp>
      <p:graphicFrame>
        <p:nvGraphicFramePr>
          <p:cNvPr id="2050" name="Object 9">
            <a:hlinkClick r:id="" action="ppaction://ole?verb=0"/>
          </p:cNvPr>
          <p:cNvGraphicFramePr>
            <a:graphicFrameLocks/>
          </p:cNvGraphicFramePr>
          <p:nvPr/>
        </p:nvGraphicFramePr>
        <p:xfrm>
          <a:off x="6530975" y="3062288"/>
          <a:ext cx="2206625" cy="1446212"/>
        </p:xfrm>
        <a:graphic>
          <a:graphicData uri="http://schemas.openxmlformats.org/presentationml/2006/ole">
            <mc:AlternateContent xmlns:mc="http://schemas.openxmlformats.org/markup-compatibility/2006">
              <mc:Choice xmlns:v="urn:schemas-microsoft-com:vml" Requires="v">
                <p:oleObj spid="_x0000_s54402" name="Chart" r:id="rId3" imgW="9744130" imgH="6129633" progId="MSGraph.Chart.8">
                  <p:embed followColorScheme="full"/>
                </p:oleObj>
              </mc:Choice>
              <mc:Fallback>
                <p:oleObj name="Chart" r:id="rId3" imgW="9744130" imgH="6129633" progId="MSGraph.Chart.8">
                  <p:embed followColorScheme="full"/>
                  <p:pic>
                    <p:nvPicPr>
                      <p:cNvPr id="0" name="Object 9"/>
                      <p:cNvPicPr>
                        <a:picLocks noChangeArrowheads="1"/>
                      </p:cNvPicPr>
                      <p:nvPr/>
                    </p:nvPicPr>
                    <p:blipFill>
                      <a:blip r:embed="rId4"/>
                      <a:srcRect/>
                      <a:stretch>
                        <a:fillRect/>
                      </a:stretch>
                    </p:blipFill>
                    <p:spPr bwMode="auto">
                      <a:xfrm>
                        <a:off x="6530975" y="3062288"/>
                        <a:ext cx="2206625"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0"/>
          <p:cNvGrpSpPr>
            <a:grpSpLocks/>
          </p:cNvGrpSpPr>
          <p:nvPr/>
        </p:nvGrpSpPr>
        <p:grpSpPr bwMode="auto">
          <a:xfrm>
            <a:off x="3429000" y="3514725"/>
            <a:ext cx="1670050" cy="1403350"/>
            <a:chOff x="2112" y="1536"/>
            <a:chExt cx="1052" cy="884"/>
          </a:xfrm>
        </p:grpSpPr>
        <p:sp>
          <p:nvSpPr>
            <p:cNvPr id="2063" name="Freeform 11"/>
            <p:cNvSpPr>
              <a:spLocks/>
            </p:cNvSpPr>
            <p:nvPr/>
          </p:nvSpPr>
          <p:spPr bwMode="auto">
            <a:xfrm>
              <a:off x="2112" y="1536"/>
              <a:ext cx="1052" cy="884"/>
            </a:xfrm>
            <a:custGeom>
              <a:avLst/>
              <a:gdLst>
                <a:gd name="T0" fmla="*/ 0 w 1052"/>
                <a:gd name="T1" fmla="*/ 287 h 884"/>
                <a:gd name="T2" fmla="*/ 39 w 1052"/>
                <a:gd name="T3" fmla="*/ 347 h 884"/>
                <a:gd name="T4" fmla="*/ 77 w 1052"/>
                <a:gd name="T5" fmla="*/ 418 h 884"/>
                <a:gd name="T6" fmla="*/ 89 w 1052"/>
                <a:gd name="T7" fmla="*/ 501 h 884"/>
                <a:gd name="T8" fmla="*/ 25 w 1052"/>
                <a:gd name="T9" fmla="*/ 550 h 884"/>
                <a:gd name="T10" fmla="*/ 39 w 1052"/>
                <a:gd name="T11" fmla="*/ 656 h 884"/>
                <a:gd name="T12" fmla="*/ 128 w 1052"/>
                <a:gd name="T13" fmla="*/ 681 h 884"/>
                <a:gd name="T14" fmla="*/ 205 w 1052"/>
                <a:gd name="T15" fmla="*/ 716 h 884"/>
                <a:gd name="T16" fmla="*/ 294 w 1052"/>
                <a:gd name="T17" fmla="*/ 716 h 884"/>
                <a:gd name="T18" fmla="*/ 371 w 1052"/>
                <a:gd name="T19" fmla="*/ 692 h 884"/>
                <a:gd name="T20" fmla="*/ 423 w 1052"/>
                <a:gd name="T21" fmla="*/ 740 h 884"/>
                <a:gd name="T22" fmla="*/ 462 w 1052"/>
                <a:gd name="T23" fmla="*/ 800 h 884"/>
                <a:gd name="T24" fmla="*/ 551 w 1052"/>
                <a:gd name="T25" fmla="*/ 800 h 884"/>
                <a:gd name="T26" fmla="*/ 653 w 1052"/>
                <a:gd name="T27" fmla="*/ 812 h 884"/>
                <a:gd name="T28" fmla="*/ 730 w 1052"/>
                <a:gd name="T29" fmla="*/ 847 h 884"/>
                <a:gd name="T30" fmla="*/ 808 w 1052"/>
                <a:gd name="T31" fmla="*/ 883 h 884"/>
                <a:gd name="T32" fmla="*/ 897 w 1052"/>
                <a:gd name="T33" fmla="*/ 859 h 884"/>
                <a:gd name="T34" fmla="*/ 961 w 1052"/>
                <a:gd name="T35" fmla="*/ 800 h 884"/>
                <a:gd name="T36" fmla="*/ 961 w 1052"/>
                <a:gd name="T37" fmla="*/ 728 h 884"/>
                <a:gd name="T38" fmla="*/ 961 w 1052"/>
                <a:gd name="T39" fmla="*/ 656 h 884"/>
                <a:gd name="T40" fmla="*/ 1012 w 1052"/>
                <a:gd name="T41" fmla="*/ 585 h 884"/>
                <a:gd name="T42" fmla="*/ 1038 w 1052"/>
                <a:gd name="T43" fmla="*/ 501 h 884"/>
                <a:gd name="T44" fmla="*/ 974 w 1052"/>
                <a:gd name="T45" fmla="*/ 430 h 884"/>
                <a:gd name="T46" fmla="*/ 910 w 1052"/>
                <a:gd name="T47" fmla="*/ 358 h 884"/>
                <a:gd name="T48" fmla="*/ 858 w 1052"/>
                <a:gd name="T49" fmla="*/ 275 h 884"/>
                <a:gd name="T50" fmla="*/ 910 w 1052"/>
                <a:gd name="T51" fmla="*/ 192 h 884"/>
                <a:gd name="T52" fmla="*/ 935 w 1052"/>
                <a:gd name="T53" fmla="*/ 108 h 884"/>
                <a:gd name="T54" fmla="*/ 910 w 1052"/>
                <a:gd name="T55" fmla="*/ 36 h 884"/>
                <a:gd name="T56" fmla="*/ 871 w 1052"/>
                <a:gd name="T57" fmla="*/ 0 h 884"/>
                <a:gd name="T58" fmla="*/ 794 w 1052"/>
                <a:gd name="T59" fmla="*/ 36 h 884"/>
                <a:gd name="T60" fmla="*/ 717 w 1052"/>
                <a:gd name="T61" fmla="*/ 95 h 884"/>
                <a:gd name="T62" fmla="*/ 615 w 1052"/>
                <a:gd name="T63" fmla="*/ 131 h 884"/>
                <a:gd name="T64" fmla="*/ 448 w 1052"/>
                <a:gd name="T65" fmla="*/ 120 h 884"/>
                <a:gd name="T66" fmla="*/ 346 w 1052"/>
                <a:gd name="T67" fmla="*/ 84 h 884"/>
                <a:gd name="T68" fmla="*/ 269 w 1052"/>
                <a:gd name="T69" fmla="*/ 72 h 884"/>
                <a:gd name="T70" fmla="*/ 205 w 1052"/>
                <a:gd name="T71" fmla="*/ 108 h 884"/>
                <a:gd name="T72" fmla="*/ 192 w 1052"/>
                <a:gd name="T73" fmla="*/ 179 h 884"/>
                <a:gd name="T74" fmla="*/ 115 w 1052"/>
                <a:gd name="T75" fmla="*/ 167 h 884"/>
                <a:gd name="T76" fmla="*/ 46 w 1052"/>
                <a:gd name="T77" fmla="*/ 202 h 8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2"/>
                <a:gd name="T118" fmla="*/ 0 h 884"/>
                <a:gd name="T119" fmla="*/ 1052 w 1052"/>
                <a:gd name="T120" fmla="*/ 884 h 8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2" h="884">
                  <a:moveTo>
                    <a:pt x="46" y="202"/>
                  </a:moveTo>
                  <a:lnTo>
                    <a:pt x="0" y="287"/>
                  </a:lnTo>
                  <a:lnTo>
                    <a:pt x="0" y="323"/>
                  </a:lnTo>
                  <a:lnTo>
                    <a:pt x="39" y="347"/>
                  </a:lnTo>
                  <a:lnTo>
                    <a:pt x="51" y="382"/>
                  </a:lnTo>
                  <a:lnTo>
                    <a:pt x="77" y="418"/>
                  </a:lnTo>
                  <a:lnTo>
                    <a:pt x="102" y="466"/>
                  </a:lnTo>
                  <a:lnTo>
                    <a:pt x="89" y="501"/>
                  </a:lnTo>
                  <a:lnTo>
                    <a:pt x="51" y="514"/>
                  </a:lnTo>
                  <a:lnTo>
                    <a:pt x="25" y="550"/>
                  </a:lnTo>
                  <a:lnTo>
                    <a:pt x="39" y="609"/>
                  </a:lnTo>
                  <a:lnTo>
                    <a:pt x="39" y="656"/>
                  </a:lnTo>
                  <a:lnTo>
                    <a:pt x="77" y="669"/>
                  </a:lnTo>
                  <a:lnTo>
                    <a:pt x="128" y="681"/>
                  </a:lnTo>
                  <a:lnTo>
                    <a:pt x="166" y="692"/>
                  </a:lnTo>
                  <a:lnTo>
                    <a:pt x="205" y="716"/>
                  </a:lnTo>
                  <a:lnTo>
                    <a:pt x="243" y="704"/>
                  </a:lnTo>
                  <a:lnTo>
                    <a:pt x="294" y="716"/>
                  </a:lnTo>
                  <a:lnTo>
                    <a:pt x="333" y="704"/>
                  </a:lnTo>
                  <a:lnTo>
                    <a:pt x="371" y="692"/>
                  </a:lnTo>
                  <a:lnTo>
                    <a:pt x="410" y="704"/>
                  </a:lnTo>
                  <a:lnTo>
                    <a:pt x="423" y="740"/>
                  </a:lnTo>
                  <a:lnTo>
                    <a:pt x="462" y="764"/>
                  </a:lnTo>
                  <a:lnTo>
                    <a:pt x="462" y="800"/>
                  </a:lnTo>
                  <a:lnTo>
                    <a:pt x="512" y="800"/>
                  </a:lnTo>
                  <a:lnTo>
                    <a:pt x="551" y="800"/>
                  </a:lnTo>
                  <a:lnTo>
                    <a:pt x="603" y="812"/>
                  </a:lnTo>
                  <a:lnTo>
                    <a:pt x="653" y="812"/>
                  </a:lnTo>
                  <a:lnTo>
                    <a:pt x="692" y="836"/>
                  </a:lnTo>
                  <a:lnTo>
                    <a:pt x="730" y="847"/>
                  </a:lnTo>
                  <a:lnTo>
                    <a:pt x="769" y="859"/>
                  </a:lnTo>
                  <a:lnTo>
                    <a:pt x="808" y="883"/>
                  </a:lnTo>
                  <a:lnTo>
                    <a:pt x="858" y="872"/>
                  </a:lnTo>
                  <a:lnTo>
                    <a:pt x="897" y="859"/>
                  </a:lnTo>
                  <a:lnTo>
                    <a:pt x="922" y="823"/>
                  </a:lnTo>
                  <a:lnTo>
                    <a:pt x="961" y="800"/>
                  </a:lnTo>
                  <a:lnTo>
                    <a:pt x="961" y="764"/>
                  </a:lnTo>
                  <a:lnTo>
                    <a:pt x="961" y="728"/>
                  </a:lnTo>
                  <a:lnTo>
                    <a:pt x="961" y="692"/>
                  </a:lnTo>
                  <a:lnTo>
                    <a:pt x="961" y="656"/>
                  </a:lnTo>
                  <a:lnTo>
                    <a:pt x="987" y="620"/>
                  </a:lnTo>
                  <a:lnTo>
                    <a:pt x="1012" y="585"/>
                  </a:lnTo>
                  <a:lnTo>
                    <a:pt x="1051" y="550"/>
                  </a:lnTo>
                  <a:lnTo>
                    <a:pt x="1038" y="501"/>
                  </a:lnTo>
                  <a:lnTo>
                    <a:pt x="1012" y="466"/>
                  </a:lnTo>
                  <a:lnTo>
                    <a:pt x="974" y="430"/>
                  </a:lnTo>
                  <a:lnTo>
                    <a:pt x="961" y="394"/>
                  </a:lnTo>
                  <a:lnTo>
                    <a:pt x="910" y="358"/>
                  </a:lnTo>
                  <a:lnTo>
                    <a:pt x="871" y="323"/>
                  </a:lnTo>
                  <a:lnTo>
                    <a:pt x="858" y="275"/>
                  </a:lnTo>
                  <a:lnTo>
                    <a:pt x="858" y="239"/>
                  </a:lnTo>
                  <a:lnTo>
                    <a:pt x="910" y="192"/>
                  </a:lnTo>
                  <a:lnTo>
                    <a:pt x="922" y="156"/>
                  </a:lnTo>
                  <a:lnTo>
                    <a:pt x="935" y="108"/>
                  </a:lnTo>
                  <a:lnTo>
                    <a:pt x="922" y="72"/>
                  </a:lnTo>
                  <a:lnTo>
                    <a:pt x="910" y="36"/>
                  </a:lnTo>
                  <a:lnTo>
                    <a:pt x="910" y="0"/>
                  </a:lnTo>
                  <a:lnTo>
                    <a:pt x="871" y="0"/>
                  </a:lnTo>
                  <a:lnTo>
                    <a:pt x="833" y="12"/>
                  </a:lnTo>
                  <a:lnTo>
                    <a:pt x="794" y="36"/>
                  </a:lnTo>
                  <a:lnTo>
                    <a:pt x="756" y="72"/>
                  </a:lnTo>
                  <a:lnTo>
                    <a:pt x="717" y="95"/>
                  </a:lnTo>
                  <a:lnTo>
                    <a:pt x="667" y="131"/>
                  </a:lnTo>
                  <a:lnTo>
                    <a:pt x="615" y="131"/>
                  </a:lnTo>
                  <a:lnTo>
                    <a:pt x="526" y="120"/>
                  </a:lnTo>
                  <a:lnTo>
                    <a:pt x="448" y="120"/>
                  </a:lnTo>
                  <a:lnTo>
                    <a:pt x="397" y="95"/>
                  </a:lnTo>
                  <a:lnTo>
                    <a:pt x="346" y="84"/>
                  </a:lnTo>
                  <a:lnTo>
                    <a:pt x="307" y="72"/>
                  </a:lnTo>
                  <a:lnTo>
                    <a:pt x="269" y="72"/>
                  </a:lnTo>
                  <a:lnTo>
                    <a:pt x="230" y="72"/>
                  </a:lnTo>
                  <a:lnTo>
                    <a:pt x="205" y="108"/>
                  </a:lnTo>
                  <a:lnTo>
                    <a:pt x="180" y="143"/>
                  </a:lnTo>
                  <a:lnTo>
                    <a:pt x="192" y="179"/>
                  </a:lnTo>
                  <a:lnTo>
                    <a:pt x="153" y="192"/>
                  </a:lnTo>
                  <a:lnTo>
                    <a:pt x="115" y="167"/>
                  </a:lnTo>
                  <a:lnTo>
                    <a:pt x="64" y="179"/>
                  </a:lnTo>
                  <a:lnTo>
                    <a:pt x="46" y="202"/>
                  </a:lnTo>
                </a:path>
              </a:pathLst>
            </a:custGeom>
            <a:solidFill>
              <a:schemeClr val="bg1"/>
            </a:solidFill>
            <a:ln w="12700" cap="rnd">
              <a:solidFill>
                <a:schemeClr val="tx1"/>
              </a:solidFill>
              <a:round/>
              <a:headEnd/>
              <a:tailEnd/>
            </a:ln>
          </p:spPr>
          <p:txBody>
            <a:bodyPr/>
            <a:lstStyle/>
            <a:p>
              <a:endParaRPr lang="en-US"/>
            </a:p>
          </p:txBody>
        </p:sp>
        <p:sp>
          <p:nvSpPr>
            <p:cNvPr id="2064" name="Oval 12"/>
            <p:cNvSpPr>
              <a:spLocks noChangeArrowheads="1"/>
            </p:cNvSpPr>
            <p:nvPr/>
          </p:nvSpPr>
          <p:spPr bwMode="auto">
            <a:xfrm>
              <a:off x="2285" y="1973"/>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5" name="Oval 13"/>
            <p:cNvSpPr>
              <a:spLocks noChangeArrowheads="1"/>
            </p:cNvSpPr>
            <p:nvPr/>
          </p:nvSpPr>
          <p:spPr bwMode="auto">
            <a:xfrm>
              <a:off x="2369" y="2060"/>
              <a:ext cx="35"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6" name="Oval 14"/>
            <p:cNvSpPr>
              <a:spLocks noChangeArrowheads="1"/>
            </p:cNvSpPr>
            <p:nvPr/>
          </p:nvSpPr>
          <p:spPr bwMode="auto">
            <a:xfrm>
              <a:off x="2454" y="1973"/>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7" name="Freeform 15"/>
            <p:cNvSpPr>
              <a:spLocks/>
            </p:cNvSpPr>
            <p:nvPr/>
          </p:nvSpPr>
          <p:spPr bwMode="auto">
            <a:xfrm>
              <a:off x="2196" y="1756"/>
              <a:ext cx="776" cy="370"/>
            </a:xfrm>
            <a:custGeom>
              <a:avLst/>
              <a:gdLst>
                <a:gd name="T0" fmla="*/ 0 w 776"/>
                <a:gd name="T1" fmla="*/ 170 h 370"/>
                <a:gd name="T2" fmla="*/ 41 w 776"/>
                <a:gd name="T3" fmla="*/ 144 h 370"/>
                <a:gd name="T4" fmla="*/ 80 w 776"/>
                <a:gd name="T5" fmla="*/ 132 h 370"/>
                <a:gd name="T6" fmla="*/ 119 w 776"/>
                <a:gd name="T7" fmla="*/ 158 h 370"/>
                <a:gd name="T8" fmla="*/ 157 w 776"/>
                <a:gd name="T9" fmla="*/ 171 h 370"/>
                <a:gd name="T10" fmla="*/ 170 w 776"/>
                <a:gd name="T11" fmla="*/ 211 h 370"/>
                <a:gd name="T12" fmla="*/ 183 w 776"/>
                <a:gd name="T13" fmla="*/ 251 h 370"/>
                <a:gd name="T14" fmla="*/ 222 w 776"/>
                <a:gd name="T15" fmla="*/ 263 h 370"/>
                <a:gd name="T16" fmla="*/ 234 w 776"/>
                <a:gd name="T17" fmla="*/ 303 h 370"/>
                <a:gd name="T18" fmla="*/ 273 w 776"/>
                <a:gd name="T19" fmla="*/ 317 h 370"/>
                <a:gd name="T20" fmla="*/ 286 w 776"/>
                <a:gd name="T21" fmla="*/ 356 h 370"/>
                <a:gd name="T22" fmla="*/ 325 w 776"/>
                <a:gd name="T23" fmla="*/ 356 h 370"/>
                <a:gd name="T24" fmla="*/ 363 w 776"/>
                <a:gd name="T25" fmla="*/ 356 h 370"/>
                <a:gd name="T26" fmla="*/ 402 w 776"/>
                <a:gd name="T27" fmla="*/ 369 h 370"/>
                <a:gd name="T28" fmla="*/ 453 w 776"/>
                <a:gd name="T29" fmla="*/ 343 h 370"/>
                <a:gd name="T30" fmla="*/ 492 w 776"/>
                <a:gd name="T31" fmla="*/ 317 h 370"/>
                <a:gd name="T32" fmla="*/ 505 w 776"/>
                <a:gd name="T33" fmla="*/ 277 h 370"/>
                <a:gd name="T34" fmla="*/ 544 w 776"/>
                <a:gd name="T35" fmla="*/ 251 h 370"/>
                <a:gd name="T36" fmla="*/ 556 w 776"/>
                <a:gd name="T37" fmla="*/ 211 h 370"/>
                <a:gd name="T38" fmla="*/ 581 w 776"/>
                <a:gd name="T39" fmla="*/ 171 h 370"/>
                <a:gd name="T40" fmla="*/ 595 w 776"/>
                <a:gd name="T41" fmla="*/ 132 h 370"/>
                <a:gd name="T42" fmla="*/ 581 w 776"/>
                <a:gd name="T43" fmla="*/ 92 h 370"/>
                <a:gd name="T44" fmla="*/ 581 w 776"/>
                <a:gd name="T45" fmla="*/ 52 h 370"/>
                <a:gd name="T46" fmla="*/ 595 w 776"/>
                <a:gd name="T47" fmla="*/ 13 h 370"/>
                <a:gd name="T48" fmla="*/ 633 w 776"/>
                <a:gd name="T49" fmla="*/ 0 h 370"/>
                <a:gd name="T50" fmla="*/ 672 w 776"/>
                <a:gd name="T51" fmla="*/ 0 h 370"/>
                <a:gd name="T52" fmla="*/ 711 w 776"/>
                <a:gd name="T53" fmla="*/ 13 h 370"/>
                <a:gd name="T54" fmla="*/ 736 w 776"/>
                <a:gd name="T55" fmla="*/ 52 h 370"/>
                <a:gd name="T56" fmla="*/ 775 w 776"/>
                <a:gd name="T57" fmla="*/ 78 h 3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6"/>
                <a:gd name="T88" fmla="*/ 0 h 370"/>
                <a:gd name="T89" fmla="*/ 776 w 776"/>
                <a:gd name="T90" fmla="*/ 370 h 3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6" h="370">
                  <a:moveTo>
                    <a:pt x="0" y="170"/>
                  </a:moveTo>
                  <a:lnTo>
                    <a:pt x="41" y="144"/>
                  </a:lnTo>
                  <a:lnTo>
                    <a:pt x="80" y="132"/>
                  </a:lnTo>
                  <a:lnTo>
                    <a:pt x="119" y="158"/>
                  </a:lnTo>
                  <a:lnTo>
                    <a:pt x="157" y="171"/>
                  </a:lnTo>
                  <a:lnTo>
                    <a:pt x="170" y="211"/>
                  </a:lnTo>
                  <a:lnTo>
                    <a:pt x="183" y="251"/>
                  </a:lnTo>
                  <a:lnTo>
                    <a:pt x="222" y="263"/>
                  </a:lnTo>
                  <a:lnTo>
                    <a:pt x="234" y="303"/>
                  </a:lnTo>
                  <a:lnTo>
                    <a:pt x="273" y="317"/>
                  </a:lnTo>
                  <a:lnTo>
                    <a:pt x="286" y="356"/>
                  </a:lnTo>
                  <a:lnTo>
                    <a:pt x="325" y="356"/>
                  </a:lnTo>
                  <a:lnTo>
                    <a:pt x="363" y="356"/>
                  </a:lnTo>
                  <a:lnTo>
                    <a:pt x="402" y="369"/>
                  </a:lnTo>
                  <a:lnTo>
                    <a:pt x="453" y="343"/>
                  </a:lnTo>
                  <a:lnTo>
                    <a:pt x="492" y="317"/>
                  </a:lnTo>
                  <a:lnTo>
                    <a:pt x="505" y="277"/>
                  </a:lnTo>
                  <a:lnTo>
                    <a:pt x="544" y="251"/>
                  </a:lnTo>
                  <a:lnTo>
                    <a:pt x="556" y="211"/>
                  </a:lnTo>
                  <a:lnTo>
                    <a:pt x="581" y="171"/>
                  </a:lnTo>
                  <a:lnTo>
                    <a:pt x="595" y="132"/>
                  </a:lnTo>
                  <a:lnTo>
                    <a:pt x="581" y="92"/>
                  </a:lnTo>
                  <a:lnTo>
                    <a:pt x="581" y="52"/>
                  </a:lnTo>
                  <a:lnTo>
                    <a:pt x="595" y="13"/>
                  </a:lnTo>
                  <a:lnTo>
                    <a:pt x="633" y="0"/>
                  </a:lnTo>
                  <a:lnTo>
                    <a:pt x="672" y="0"/>
                  </a:lnTo>
                  <a:lnTo>
                    <a:pt x="711" y="13"/>
                  </a:lnTo>
                  <a:lnTo>
                    <a:pt x="736" y="52"/>
                  </a:lnTo>
                  <a:lnTo>
                    <a:pt x="775" y="78"/>
                  </a:lnTo>
                </a:path>
              </a:pathLst>
            </a:custGeom>
            <a:noFill/>
            <a:ln w="12700" cap="rnd">
              <a:solidFill>
                <a:schemeClr val="tx1"/>
              </a:solidFill>
              <a:round/>
              <a:headEnd/>
              <a:tailEnd/>
            </a:ln>
          </p:spPr>
          <p:txBody>
            <a:bodyPr/>
            <a:lstStyle/>
            <a:p>
              <a:endParaRPr lang="en-US"/>
            </a:p>
          </p:txBody>
        </p:sp>
        <p:sp>
          <p:nvSpPr>
            <p:cNvPr id="2068" name="Oval 16"/>
            <p:cNvSpPr>
              <a:spLocks noChangeArrowheads="1"/>
            </p:cNvSpPr>
            <p:nvPr/>
          </p:nvSpPr>
          <p:spPr bwMode="auto">
            <a:xfrm>
              <a:off x="2538" y="2060"/>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9" name="Oval 17"/>
            <p:cNvSpPr>
              <a:spLocks noChangeArrowheads="1"/>
            </p:cNvSpPr>
            <p:nvPr/>
          </p:nvSpPr>
          <p:spPr bwMode="auto">
            <a:xfrm>
              <a:off x="2623" y="2146"/>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0" name="Oval 18"/>
            <p:cNvSpPr>
              <a:spLocks noChangeArrowheads="1"/>
            </p:cNvSpPr>
            <p:nvPr/>
          </p:nvSpPr>
          <p:spPr bwMode="auto">
            <a:xfrm>
              <a:off x="2665" y="2016"/>
              <a:ext cx="34" cy="36"/>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1" name="Oval 19"/>
            <p:cNvSpPr>
              <a:spLocks noChangeArrowheads="1"/>
            </p:cNvSpPr>
            <p:nvPr/>
          </p:nvSpPr>
          <p:spPr bwMode="auto">
            <a:xfrm>
              <a:off x="2707" y="1930"/>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2" name="Oval 20"/>
            <p:cNvSpPr>
              <a:spLocks noChangeArrowheads="1"/>
            </p:cNvSpPr>
            <p:nvPr/>
          </p:nvSpPr>
          <p:spPr bwMode="auto">
            <a:xfrm>
              <a:off x="2791" y="1800"/>
              <a:ext cx="35"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3" name="Oval 21"/>
            <p:cNvSpPr>
              <a:spLocks noChangeArrowheads="1"/>
            </p:cNvSpPr>
            <p:nvPr/>
          </p:nvSpPr>
          <p:spPr bwMode="auto">
            <a:xfrm>
              <a:off x="2876" y="1670"/>
              <a:ext cx="34" cy="35"/>
            </a:xfrm>
            <a:prstGeom prst="ellipse">
              <a:avLst/>
            </a:prstGeom>
            <a:solidFill>
              <a:schemeClr val="hlink"/>
            </a:solidFill>
            <a:ln w="12700">
              <a:solidFill>
                <a:schemeClr val="hlink"/>
              </a:solidFill>
              <a:round/>
              <a:headEnd/>
              <a:tailEnd/>
            </a:ln>
          </p:spPr>
          <p:txBody>
            <a:bodyPr wrap="none" anchor="ctr"/>
            <a:lstStyle/>
            <a:p>
              <a:endParaRPr lang="en-US"/>
            </a:p>
          </p:txBody>
        </p:sp>
      </p:grpSp>
      <p:graphicFrame>
        <p:nvGraphicFramePr>
          <p:cNvPr id="2051" name="Object 22">
            <a:hlinkClick r:id="" action="ppaction://ole?verb=0"/>
          </p:cNvPr>
          <p:cNvGraphicFramePr>
            <a:graphicFrameLocks/>
          </p:cNvGraphicFramePr>
          <p:nvPr/>
        </p:nvGraphicFramePr>
        <p:xfrm>
          <a:off x="534988" y="3086100"/>
          <a:ext cx="2701925" cy="1800225"/>
        </p:xfrm>
        <a:graphic>
          <a:graphicData uri="http://schemas.openxmlformats.org/presentationml/2006/ole">
            <mc:AlternateContent xmlns:mc="http://schemas.openxmlformats.org/markup-compatibility/2006">
              <mc:Choice xmlns:v="urn:schemas-microsoft-com:vml" Requires="v">
                <p:oleObj spid="_x0000_s54403" name="Chart" r:id="rId5" imgW="9144000" imgH="6100664" progId="MSGraph.Chart.8">
                  <p:embed followColorScheme="full"/>
                </p:oleObj>
              </mc:Choice>
              <mc:Fallback>
                <p:oleObj name="Chart" r:id="rId5" imgW="9144000" imgH="6100664" progId="MSGraph.Chart.8">
                  <p:embed followColorScheme="full"/>
                  <p:pic>
                    <p:nvPicPr>
                      <p:cNvPr id="0" name="Object 22"/>
                      <p:cNvPicPr>
                        <a:picLocks noChangeArrowheads="1"/>
                      </p:cNvPicPr>
                      <p:nvPr/>
                    </p:nvPicPr>
                    <p:blipFill>
                      <a:blip r:embed="rId6"/>
                      <a:srcRect/>
                      <a:stretch>
                        <a:fillRect/>
                      </a:stretch>
                    </p:blipFill>
                    <p:spPr bwMode="auto">
                      <a:xfrm>
                        <a:off x="534988" y="3086100"/>
                        <a:ext cx="27019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0" name="Rectangle 23"/>
          <p:cNvSpPr>
            <a:spLocks noChangeArrowheads="1"/>
          </p:cNvSpPr>
          <p:nvPr/>
        </p:nvSpPr>
        <p:spPr bwMode="auto">
          <a:xfrm>
            <a:off x="1981200" y="304800"/>
            <a:ext cx="5141913" cy="576263"/>
          </a:xfrm>
          <a:prstGeom prst="rect">
            <a:avLst/>
          </a:prstGeom>
          <a:noFill/>
          <a:ln w="12700">
            <a:noFill/>
            <a:miter lim="800000"/>
            <a:headEnd/>
            <a:tailEnd/>
          </a:ln>
        </p:spPr>
        <p:txBody>
          <a:bodyPr wrap="none" lIns="90488" tIns="44450" rIns="90488" bIns="44450">
            <a:spAutoFit/>
          </a:bodyPr>
          <a:lstStyle/>
          <a:p>
            <a:pPr eaLnBrk="0" hangingPunct="0"/>
            <a:r>
              <a:rPr lang="en-GB" sz="3200" b="1">
                <a:solidFill>
                  <a:schemeClr val="accent2"/>
                </a:solidFill>
              </a:rPr>
              <a:t>Descriptive Epidemiology</a:t>
            </a:r>
          </a:p>
        </p:txBody>
      </p:sp>
      <p:sp>
        <p:nvSpPr>
          <p:cNvPr id="2061" name="Text Box 24"/>
          <p:cNvSpPr txBox="1">
            <a:spLocks noChangeArrowheads="1"/>
          </p:cNvSpPr>
          <p:nvPr/>
        </p:nvSpPr>
        <p:spPr bwMode="auto">
          <a:xfrm>
            <a:off x="0" y="5270500"/>
            <a:ext cx="8763000" cy="1301750"/>
          </a:xfrm>
          <a:prstGeom prst="rect">
            <a:avLst/>
          </a:prstGeom>
          <a:noFill/>
          <a:ln w="12700">
            <a:noFill/>
            <a:miter lim="800000"/>
            <a:headEnd type="none" w="sm" len="sm"/>
            <a:tailEnd type="none" w="sm" len="sm"/>
          </a:ln>
        </p:spPr>
        <p:txBody>
          <a:bodyPr>
            <a:spAutoFit/>
          </a:bodyPr>
          <a:lstStyle/>
          <a:p>
            <a:pPr eaLnBrk="0" hangingPunct="0">
              <a:lnSpc>
                <a:spcPct val="110000"/>
              </a:lnSpc>
            </a:pPr>
            <a:r>
              <a:rPr lang="en-GB" sz="3600" b="1">
                <a:solidFill>
                  <a:srgbClr val="FC0128"/>
                </a:solidFill>
              </a:rPr>
              <a:t>      Who?           Where?              When?</a:t>
            </a:r>
          </a:p>
          <a:p>
            <a:pPr eaLnBrk="0" hangingPunct="0">
              <a:lnSpc>
                <a:spcPct val="110000"/>
              </a:lnSpc>
            </a:pPr>
            <a:r>
              <a:rPr lang="en-GB" sz="3600" b="1">
                <a:solidFill>
                  <a:srgbClr val="FC0128"/>
                </a:solidFill>
              </a:rPr>
              <a:t>        </a:t>
            </a:r>
          </a:p>
        </p:txBody>
      </p:sp>
      <p:sp>
        <p:nvSpPr>
          <p:cNvPr id="2062" name="Line 25"/>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b="1" dirty="0"/>
              <a:t>Descriptive Studies</a:t>
            </a:r>
          </a:p>
        </p:txBody>
      </p:sp>
      <p:sp>
        <p:nvSpPr>
          <p:cNvPr id="5123" name="Rectangle 3"/>
          <p:cNvSpPr>
            <a:spLocks noGrp="1" noChangeArrowheads="1"/>
          </p:cNvSpPr>
          <p:nvPr>
            <p:ph idx="1"/>
          </p:nvPr>
        </p:nvSpPr>
        <p:spPr/>
        <p:txBody>
          <a:bodyPr>
            <a:normAutofit/>
          </a:bodyPr>
          <a:lstStyle/>
          <a:p>
            <a:pPr eaLnBrk="1" hangingPunct="1"/>
            <a:r>
              <a:rPr lang="en-US" sz="2400" dirty="0"/>
              <a:t>Sometimes called Descriptive Statistics</a:t>
            </a:r>
          </a:p>
          <a:p>
            <a:pPr eaLnBrk="1" hangingPunct="1"/>
            <a:r>
              <a:rPr lang="en-US" sz="2400" dirty="0"/>
              <a:t>Generally used to describe exposure variables</a:t>
            </a:r>
          </a:p>
          <a:p>
            <a:pPr eaLnBrk="1" hangingPunct="1"/>
            <a:r>
              <a:rPr lang="en-US" sz="2400" dirty="0"/>
              <a:t>Is used with all types of studies</a:t>
            </a:r>
          </a:p>
          <a:p>
            <a:pPr lvl="1" eaLnBrk="1" hangingPunct="1"/>
            <a:r>
              <a:rPr lang="en-US" sz="2000" dirty="0"/>
              <a:t>What, who, when, where (of health events)</a:t>
            </a:r>
          </a:p>
          <a:p>
            <a:pPr eaLnBrk="1" hangingPunct="1"/>
            <a:r>
              <a:rPr lang="en-US" sz="2400" dirty="0"/>
              <a:t>Describes person, place, time, using:</a:t>
            </a:r>
          </a:p>
          <a:p>
            <a:pPr lvl="1" eaLnBrk="1" hangingPunct="1"/>
            <a:r>
              <a:rPr lang="en-US" sz="2000" dirty="0"/>
              <a:t>Rates</a:t>
            </a:r>
          </a:p>
          <a:p>
            <a:pPr lvl="1" eaLnBrk="1" hangingPunct="1"/>
            <a:r>
              <a:rPr lang="en-US" sz="2000" dirty="0"/>
              <a:t>Tables: frequency distributions</a:t>
            </a:r>
          </a:p>
          <a:p>
            <a:pPr lvl="1" eaLnBrk="1" hangingPunct="1"/>
            <a:r>
              <a:rPr lang="en-US" sz="2000" dirty="0"/>
              <a:t>Measures of central location and dispersion</a:t>
            </a:r>
          </a:p>
          <a:p>
            <a:pPr lvl="1" eaLnBrk="1" hangingPunct="1"/>
            <a:r>
              <a:rPr lang="en-US" sz="2000" dirty="0"/>
              <a:t>Graphics: graphs, charts, maps</a:t>
            </a:r>
          </a:p>
          <a:p>
            <a:pPr eaLnBrk="1" hangingPunct="1"/>
            <a:r>
              <a:rPr lang="en-US" sz="2400" dirty="0"/>
              <a:t>Useful for hypothesis generation and health planning.</a:t>
            </a:r>
          </a:p>
          <a:p>
            <a:pPr lvl="1" eaLnBrk="1" hangingPunct="1"/>
            <a:endParaRPr lang="en-US" sz="2000" dirty="0"/>
          </a:p>
        </p:txBody>
      </p:sp>
      <p:sp>
        <p:nvSpPr>
          <p:cNvPr id="5124" name="Line 4"/>
          <p:cNvSpPr>
            <a:spLocks noChangeShapeType="1"/>
          </p:cNvSpPr>
          <p:nvPr/>
        </p:nvSpPr>
        <p:spPr bwMode="auto">
          <a:xfrm>
            <a:off x="533400" y="1447800"/>
            <a:ext cx="8153400" cy="0"/>
          </a:xfrm>
          <a:prstGeom prst="line">
            <a:avLst/>
          </a:prstGeom>
          <a:noFill/>
          <a:ln w="38100">
            <a:solidFill>
              <a:srgbClr val="FF0000"/>
            </a:solidFill>
            <a:round/>
            <a:headEnd/>
            <a:tailEnd/>
          </a:ln>
          <a:effectLst/>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04610" name="Rectangle 2"/>
          <p:cNvSpPr>
            <a:spLocks noGrp="1" noChangeArrowheads="1"/>
          </p:cNvSpPr>
          <p:nvPr>
            <p:ph type="title"/>
          </p:nvPr>
        </p:nvSpPr>
        <p:spPr>
          <a:xfrm>
            <a:off x="628650" y="963877"/>
            <a:ext cx="2620771" cy="4930246"/>
          </a:xfrm>
        </p:spPr>
        <p:txBody>
          <a:bodyPr>
            <a:normAutofit/>
          </a:bodyPr>
          <a:lstStyle/>
          <a:p>
            <a:pPr algn="r"/>
            <a:r>
              <a:rPr lang="en-US" b="1">
                <a:solidFill>
                  <a:schemeClr val="accent1"/>
                </a:solidFill>
              </a:rPr>
              <a:t>Who?/Which? Where? When? How much?</a:t>
            </a:r>
          </a:p>
        </p:txBody>
      </p:sp>
      <p:sp>
        <p:nvSpPr>
          <p:cNvPr id="1604611" name="Rectangle 3"/>
          <p:cNvSpPr>
            <a:spLocks noGrp="1" noChangeArrowheads="1"/>
          </p:cNvSpPr>
          <p:nvPr>
            <p:ph idx="1"/>
          </p:nvPr>
        </p:nvSpPr>
        <p:spPr>
          <a:xfrm>
            <a:off x="3732023" y="963877"/>
            <a:ext cx="4783327" cy="4930246"/>
          </a:xfrm>
        </p:spPr>
        <p:txBody>
          <a:bodyPr anchor="ctr">
            <a:normAutofit/>
          </a:bodyPr>
          <a:lstStyle/>
          <a:p>
            <a:pPr>
              <a:buNone/>
            </a:pPr>
            <a:r>
              <a:rPr lang="en-US" sz="1800" b="1"/>
              <a:t>Individual (Person):</a:t>
            </a:r>
          </a:p>
          <a:p>
            <a:pPr lvl="1"/>
            <a:r>
              <a:rPr lang="en-US" b="1"/>
              <a:t>For humans; may be characterized by age, race), sex, education, occupation, prior medical history, pre-existing disease, or other personal characteristics</a:t>
            </a:r>
          </a:p>
          <a:p>
            <a:pPr lvl="1"/>
            <a:r>
              <a:rPr lang="en-US" b="1"/>
              <a:t>For animals; may be characterized by species/breed,  prior veterinary history, pre-existing disease…</a:t>
            </a:r>
          </a:p>
          <a:p>
            <a:pPr>
              <a:buNone/>
            </a:pPr>
            <a:r>
              <a:rPr lang="en-US" sz="1800" b="1"/>
              <a:t>Where? (Place):</a:t>
            </a:r>
          </a:p>
          <a:p>
            <a:pPr lvl="1"/>
            <a:r>
              <a:rPr lang="en-US" b="1"/>
              <a:t>May include information on home, workplace, school</a:t>
            </a:r>
          </a:p>
          <a:p>
            <a:pPr>
              <a:buNone/>
            </a:pPr>
            <a:r>
              <a:rPr lang="en-US" sz="1800" b="1"/>
              <a:t>When? (Time):</a:t>
            </a:r>
          </a:p>
          <a:p>
            <a:pPr lvl="1"/>
            <a:r>
              <a:rPr lang="en-US" b="1"/>
              <a:t>Date/time of illness onset, or exposure to risk factors</a:t>
            </a:r>
          </a:p>
          <a:p>
            <a:pPr>
              <a:buNone/>
            </a:pPr>
            <a:r>
              <a:rPr lang="en-US" sz="1800" b="1"/>
              <a:t>How much? (Magnitude of problem):</a:t>
            </a:r>
          </a:p>
          <a:p>
            <a:pPr lvl="1"/>
            <a:r>
              <a:rPr lang="en-US" b="1"/>
              <a:t>Number of cases occurring in a defined time period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75084222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F98ED85F-DCEE-4B50-802E-71A6E3E12B04}"/>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10000"/>
            </a:schemeClr>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6" name="Rectangle 2"/>
          <p:cNvSpPr>
            <a:spLocks noGrp="1" noChangeArrowheads="1"/>
          </p:cNvSpPr>
          <p:nvPr>
            <p:ph type="title"/>
          </p:nvPr>
        </p:nvSpPr>
        <p:spPr>
          <a:xfrm>
            <a:off x="628650" y="631825"/>
            <a:ext cx="7886700" cy="1325563"/>
          </a:xfrm>
        </p:spPr>
        <p:txBody>
          <a:bodyPr>
            <a:normAutofit/>
          </a:bodyPr>
          <a:lstStyle/>
          <a:p>
            <a:pPr eaLnBrk="1" hangingPunct="1"/>
            <a:r>
              <a:rPr lang="en-GB" b="1" dirty="0"/>
              <a:t>Why describing?</a:t>
            </a:r>
          </a:p>
        </p:txBody>
      </p:sp>
      <p:sp>
        <p:nvSpPr>
          <p:cNvPr id="6147" name="Rectangle 3"/>
          <p:cNvSpPr>
            <a:spLocks noGrp="1" noChangeArrowheads="1"/>
          </p:cNvSpPr>
          <p:nvPr>
            <p:ph idx="1"/>
          </p:nvPr>
        </p:nvSpPr>
        <p:spPr>
          <a:xfrm>
            <a:off x="628650" y="2057400"/>
            <a:ext cx="7886700" cy="3871762"/>
          </a:xfrm>
        </p:spPr>
        <p:txBody>
          <a:bodyPr>
            <a:normAutofit/>
          </a:bodyPr>
          <a:lstStyle/>
          <a:p>
            <a:pPr eaLnBrk="1" hangingPunct="1">
              <a:spcAft>
                <a:spcPct val="20000"/>
              </a:spcAft>
            </a:pPr>
            <a:r>
              <a:rPr lang="en-GB" dirty="0"/>
              <a:t>To get familiar with:</a:t>
            </a:r>
          </a:p>
          <a:p>
            <a:pPr lvl="1" eaLnBrk="1" hangingPunct="1">
              <a:spcAft>
                <a:spcPct val="20000"/>
              </a:spcAft>
            </a:pPr>
            <a:r>
              <a:rPr lang="en-GB" sz="2100" dirty="0"/>
              <a:t>the data</a:t>
            </a:r>
          </a:p>
          <a:p>
            <a:pPr lvl="1" eaLnBrk="1" hangingPunct="1">
              <a:spcAft>
                <a:spcPct val="20000"/>
              </a:spcAft>
            </a:pPr>
            <a:r>
              <a:rPr lang="en-GB" sz="2100" dirty="0"/>
              <a:t>the probl</a:t>
            </a:r>
            <a:r>
              <a:rPr lang="en-GB" sz="2100" dirty="0">
                <a:cs typeface="Arial" pitchFamily="34" charset="0"/>
              </a:rPr>
              <a:t>em, its characteristics and magnitude</a:t>
            </a:r>
          </a:p>
          <a:p>
            <a:pPr eaLnBrk="1" hangingPunct="1">
              <a:spcAft>
                <a:spcPct val="20000"/>
              </a:spcAft>
            </a:pPr>
            <a:r>
              <a:rPr lang="en-GB" dirty="0"/>
              <a:t>To determine groups at risk</a:t>
            </a:r>
            <a:endParaRPr lang="fr-CH" dirty="0"/>
          </a:p>
          <a:p>
            <a:pPr eaLnBrk="1" hangingPunct="1">
              <a:spcAft>
                <a:spcPct val="20000"/>
              </a:spcAft>
            </a:pPr>
            <a:r>
              <a:rPr lang="en-GB" dirty="0"/>
              <a:t>To </a:t>
            </a:r>
            <a:r>
              <a:rPr lang="fr-CH" dirty="0"/>
              <a:t>gather</a:t>
            </a:r>
            <a:r>
              <a:rPr lang="en-GB" dirty="0"/>
              <a:t> information </a:t>
            </a:r>
            <a:r>
              <a:rPr lang="fr-CH" dirty="0"/>
              <a:t>for generating </a:t>
            </a:r>
            <a:r>
              <a:rPr lang="en-GB" dirty="0"/>
              <a:t>hypothesis on </a:t>
            </a:r>
            <a:r>
              <a:rPr lang="fr-CH" dirty="0"/>
              <a:t>aetiology</a:t>
            </a:r>
            <a:r>
              <a:rPr lang="en-GB" dirty="0"/>
              <a:t>, transmission ….</a:t>
            </a:r>
            <a:endParaRPr lang="fr-CH" dirty="0"/>
          </a:p>
          <a:p>
            <a:pPr eaLnBrk="1" hangingPunct="1">
              <a:spcAft>
                <a:spcPct val="20000"/>
              </a:spcAft>
            </a:pPr>
            <a:r>
              <a:rPr lang="en-GB" dirty="0"/>
              <a:t>To communicate the results</a:t>
            </a:r>
          </a:p>
          <a:p>
            <a:pPr eaLnBrk="1" hangingPunct="1">
              <a:buFontTx/>
              <a:buNone/>
            </a:pPr>
            <a:r>
              <a:rPr lang="en-GB"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0"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dirty="0"/>
              <a:t>Health-related events</a:t>
            </a:r>
          </a:p>
        </p:txBody>
      </p:sp>
      <p:sp>
        <p:nvSpPr>
          <p:cNvPr id="12291" name="Rectangle 3"/>
          <p:cNvSpPr>
            <a:spLocks noGrp="1" noChangeArrowheads="1"/>
          </p:cNvSpPr>
          <p:nvPr>
            <p:ph idx="1"/>
          </p:nvPr>
        </p:nvSpPr>
        <p:spPr>
          <a:xfrm>
            <a:off x="4536886" y="802638"/>
            <a:ext cx="4056522" cy="5252722"/>
          </a:xfrm>
        </p:spPr>
        <p:txBody>
          <a:bodyPr anchor="ctr">
            <a:normAutofit/>
          </a:bodyPr>
          <a:lstStyle/>
          <a:p>
            <a:pPr eaLnBrk="1" hangingPunct="1"/>
            <a:r>
              <a:rPr lang="en-US">
                <a:solidFill>
                  <a:schemeClr val="bg1"/>
                </a:solidFill>
              </a:rPr>
              <a:t>Epidemic Communicable Disease</a:t>
            </a:r>
          </a:p>
          <a:p>
            <a:pPr eaLnBrk="1" hangingPunct="1"/>
            <a:r>
              <a:rPr lang="en-US">
                <a:solidFill>
                  <a:schemeClr val="bg1"/>
                </a:solidFill>
              </a:rPr>
              <a:t>Endemic Communicable Disease</a:t>
            </a:r>
          </a:p>
          <a:p>
            <a:pPr eaLnBrk="1" hangingPunct="1"/>
            <a:r>
              <a:rPr lang="en-US">
                <a:solidFill>
                  <a:schemeClr val="bg1"/>
                </a:solidFill>
              </a:rPr>
              <a:t>Non-communicable  Disease</a:t>
            </a:r>
          </a:p>
          <a:p>
            <a:pPr eaLnBrk="1" hangingPunct="1"/>
            <a:r>
              <a:rPr lang="en-US">
                <a:solidFill>
                  <a:schemeClr val="bg1"/>
                </a:solidFill>
              </a:rPr>
              <a:t>Chronic Diseases</a:t>
            </a:r>
          </a:p>
          <a:p>
            <a:pPr eaLnBrk="1" hangingPunct="1"/>
            <a:r>
              <a:rPr lang="en-US">
                <a:solidFill>
                  <a:schemeClr val="bg1"/>
                </a:solidFill>
              </a:rPr>
              <a:t>Injuries</a:t>
            </a:r>
          </a:p>
          <a:p>
            <a:pPr eaLnBrk="1" hangingPunct="1"/>
            <a:r>
              <a:rPr lang="en-US">
                <a:solidFill>
                  <a:schemeClr val="bg1"/>
                </a:solidFill>
              </a:rPr>
              <a:t>MCH, Occupational, and  Environmental Health</a:t>
            </a:r>
          </a:p>
          <a:p>
            <a:pPr eaLnBrk="1" hangingPunct="1"/>
            <a:r>
              <a:rPr lang="en-US">
                <a:solidFill>
                  <a:schemeClr val="bg1"/>
                </a:solidFill>
              </a:rPr>
              <a:t>Health Behaviors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GB" b="1" dirty="0"/>
              <a:t>Descriptive Epid</a:t>
            </a:r>
            <a:r>
              <a:rPr lang="en-GB" b="1" dirty="0">
                <a:cs typeface="Arial" pitchFamily="34" charset="0"/>
              </a:rPr>
              <a:t>e</a:t>
            </a:r>
            <a:r>
              <a:rPr lang="en-GB" b="1" dirty="0"/>
              <a:t>miology </a:t>
            </a:r>
          </a:p>
        </p:txBody>
      </p:sp>
      <p:sp>
        <p:nvSpPr>
          <p:cNvPr id="7171" name="Rectangle 3"/>
          <p:cNvSpPr>
            <a:spLocks noGrp="1" noChangeArrowheads="1"/>
          </p:cNvSpPr>
          <p:nvPr>
            <p:ph idx="1"/>
          </p:nvPr>
        </p:nvSpPr>
        <p:spPr/>
        <p:txBody>
          <a:bodyPr>
            <a:normAutofit/>
          </a:bodyPr>
          <a:lstStyle/>
          <a:p>
            <a:pPr eaLnBrk="1" hangingPunct="1"/>
            <a:r>
              <a:rPr lang="en-GB"/>
              <a:t>When have they been </a:t>
            </a:r>
          </a:p>
          <a:p>
            <a:pPr eaLnBrk="1" hangingPunct="1">
              <a:buFontTx/>
              <a:buNone/>
            </a:pPr>
            <a:r>
              <a:rPr lang="en-GB"/>
              <a:t>   affected</a:t>
            </a:r>
          </a:p>
          <a:p>
            <a:pPr eaLnBrk="1" hangingPunct="1"/>
            <a:endParaRPr lang="en-GB"/>
          </a:p>
          <a:p>
            <a:pPr eaLnBrk="1" hangingPunct="1"/>
            <a:r>
              <a:rPr lang="en-GB"/>
              <a:t>Where have they been </a:t>
            </a:r>
          </a:p>
          <a:p>
            <a:pPr eaLnBrk="1" hangingPunct="1">
              <a:buFontTx/>
              <a:buNone/>
            </a:pPr>
            <a:r>
              <a:rPr lang="en-GB"/>
              <a:t>   affected</a:t>
            </a:r>
          </a:p>
          <a:p>
            <a:pPr eaLnBrk="1" hangingPunct="1"/>
            <a:endParaRPr lang="en-GB"/>
          </a:p>
          <a:p>
            <a:pPr eaLnBrk="1" hangingPunct="1"/>
            <a:r>
              <a:rPr lang="en-GB"/>
              <a:t>Who has been </a:t>
            </a:r>
          </a:p>
          <a:p>
            <a:pPr eaLnBrk="1" hangingPunct="1">
              <a:buFontTx/>
              <a:buNone/>
            </a:pPr>
            <a:r>
              <a:rPr lang="en-GB"/>
              <a:t>   affected</a:t>
            </a:r>
          </a:p>
        </p:txBody>
      </p:sp>
      <p:sp>
        <p:nvSpPr>
          <p:cNvPr id="60420" name="AutoShape 4"/>
          <p:cNvSpPr>
            <a:spLocks/>
          </p:cNvSpPr>
          <p:nvPr/>
        </p:nvSpPr>
        <p:spPr bwMode="auto">
          <a:xfrm>
            <a:off x="5029200" y="1981200"/>
            <a:ext cx="685800" cy="3886200"/>
          </a:xfrm>
          <a:prstGeom prst="rightBrace">
            <a:avLst>
              <a:gd name="adj1" fmla="val 47222"/>
              <a:gd name="adj2" fmla="val 50000"/>
            </a:avLst>
          </a:prstGeom>
          <a:noFill/>
          <a:ln w="76200">
            <a:solidFill>
              <a:srgbClr val="FF0000"/>
            </a:solidFill>
            <a:round/>
            <a:headEnd/>
            <a:tailEnd/>
          </a:ln>
          <a:effectLst/>
        </p:spPr>
        <p:txBody>
          <a:bodyPr wrap="none" anchor="ctr"/>
          <a:lstStyle/>
          <a:p>
            <a:pPr algn="ctr"/>
            <a:endParaRPr lang="fr-FR" sz="2400" b="0">
              <a:solidFill>
                <a:srgbClr val="FFFF00"/>
              </a:solidFill>
              <a:latin typeface="Times New Roman" pitchFamily="18" charset="0"/>
            </a:endParaRPr>
          </a:p>
        </p:txBody>
      </p:sp>
      <p:sp>
        <p:nvSpPr>
          <p:cNvPr id="60421" name="Text Box 5"/>
          <p:cNvSpPr txBox="1">
            <a:spLocks noChangeArrowheads="1"/>
          </p:cNvSpPr>
          <p:nvPr/>
        </p:nvSpPr>
        <p:spPr bwMode="auto">
          <a:xfrm>
            <a:off x="6424613" y="1981200"/>
            <a:ext cx="1131887" cy="579438"/>
          </a:xfrm>
          <a:prstGeom prst="rect">
            <a:avLst/>
          </a:prstGeom>
          <a:noFill/>
          <a:ln w="9525">
            <a:noFill/>
            <a:miter lim="800000"/>
            <a:headEnd/>
            <a:tailEnd/>
          </a:ln>
          <a:effectLst/>
        </p:spPr>
        <p:txBody>
          <a:bodyPr wrap="none">
            <a:spAutoFit/>
          </a:bodyPr>
          <a:lstStyle/>
          <a:p>
            <a:pPr algn="ctr"/>
            <a:r>
              <a:rPr lang="en-US" sz="3200">
                <a:solidFill>
                  <a:srgbClr val="FF0000"/>
                </a:solidFill>
              </a:rPr>
              <a:t>Time</a:t>
            </a:r>
            <a:endParaRPr lang="fr-FR" sz="3200">
              <a:solidFill>
                <a:srgbClr val="FF0000"/>
              </a:solidFill>
            </a:endParaRPr>
          </a:p>
        </p:txBody>
      </p:sp>
      <p:sp>
        <p:nvSpPr>
          <p:cNvPr id="60422" name="Text Box 6"/>
          <p:cNvSpPr txBox="1">
            <a:spLocks noChangeArrowheads="1"/>
          </p:cNvSpPr>
          <p:nvPr/>
        </p:nvSpPr>
        <p:spPr bwMode="auto">
          <a:xfrm>
            <a:off x="6367463" y="3581400"/>
            <a:ext cx="1244600" cy="579438"/>
          </a:xfrm>
          <a:prstGeom prst="rect">
            <a:avLst/>
          </a:prstGeom>
          <a:noFill/>
          <a:ln w="9525">
            <a:noFill/>
            <a:miter lim="800000"/>
            <a:headEnd/>
            <a:tailEnd/>
          </a:ln>
          <a:effectLst/>
        </p:spPr>
        <p:txBody>
          <a:bodyPr wrap="none">
            <a:spAutoFit/>
          </a:bodyPr>
          <a:lstStyle/>
          <a:p>
            <a:pPr algn="ctr"/>
            <a:r>
              <a:rPr lang="en-US" sz="3200">
                <a:solidFill>
                  <a:srgbClr val="FF0000"/>
                </a:solidFill>
              </a:rPr>
              <a:t>Place</a:t>
            </a:r>
            <a:endParaRPr lang="fr-FR" sz="3200">
              <a:solidFill>
                <a:srgbClr val="FF0000"/>
              </a:solidFill>
            </a:endParaRPr>
          </a:p>
        </p:txBody>
      </p:sp>
      <p:sp>
        <p:nvSpPr>
          <p:cNvPr id="60423" name="Text Box 7"/>
          <p:cNvSpPr txBox="1">
            <a:spLocks noChangeArrowheads="1"/>
          </p:cNvSpPr>
          <p:nvPr/>
        </p:nvSpPr>
        <p:spPr bwMode="auto">
          <a:xfrm>
            <a:off x="5902567" y="4607303"/>
            <a:ext cx="2425216" cy="1569660"/>
          </a:xfrm>
          <a:prstGeom prst="rect">
            <a:avLst/>
          </a:prstGeom>
          <a:noFill/>
          <a:ln w="9525">
            <a:noFill/>
            <a:miter lim="800000"/>
            <a:headEnd/>
            <a:tailEnd/>
          </a:ln>
          <a:effectLst/>
        </p:spPr>
        <p:txBody>
          <a:bodyPr wrap="none">
            <a:spAutoFit/>
          </a:bodyPr>
          <a:lstStyle/>
          <a:p>
            <a:pPr algn="ctr"/>
            <a:r>
              <a:rPr lang="en-US" sz="3200" dirty="0">
                <a:solidFill>
                  <a:srgbClr val="FF0000"/>
                </a:solidFill>
              </a:rPr>
              <a:t>Person</a:t>
            </a:r>
          </a:p>
          <a:p>
            <a:pPr algn="ctr"/>
            <a:r>
              <a:rPr lang="en-US" sz="3200" dirty="0">
                <a:solidFill>
                  <a:srgbClr val="FF0000"/>
                </a:solidFill>
              </a:rPr>
              <a:t>Animal</a:t>
            </a:r>
          </a:p>
          <a:p>
            <a:pPr algn="ctr"/>
            <a:r>
              <a:rPr lang="en-US" sz="3200" dirty="0">
                <a:solidFill>
                  <a:srgbClr val="FF0000"/>
                </a:solidFill>
              </a:rPr>
              <a:t>Ecosystem?...</a:t>
            </a:r>
            <a:endParaRPr lang="fr-FR" sz="3200" dirty="0">
              <a:solidFill>
                <a:srgbClr val="FF0000"/>
              </a:solidFill>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box(out)">
                                      <p:cBhvr>
                                        <p:cTn id="7" dur="500"/>
                                        <p:tgtEl>
                                          <p:spTgt spid="60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6042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6042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604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autoUpdateAnimBg="0"/>
      <p:bldP spid="60421" grpId="0" autoUpdateAnimBg="0"/>
      <p:bldP spid="60422" grpId="0" autoUpdateAnimBg="0"/>
      <p:bldP spid="60423" grpId="0"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194" name="Rectangle 2"/>
          <p:cNvSpPr>
            <a:spLocks noGrp="1" noChangeArrowheads="1"/>
          </p:cNvSpPr>
          <p:nvPr>
            <p:ph type="title"/>
          </p:nvPr>
        </p:nvSpPr>
        <p:spPr>
          <a:xfrm>
            <a:off x="628650" y="963877"/>
            <a:ext cx="2620771" cy="4930246"/>
          </a:xfrm>
        </p:spPr>
        <p:txBody>
          <a:bodyPr>
            <a:normAutofit/>
          </a:bodyPr>
          <a:lstStyle/>
          <a:p>
            <a:pPr algn="r" eaLnBrk="1" hangingPunct="1"/>
            <a:r>
              <a:rPr lang="en-GB" b="1">
                <a:solidFill>
                  <a:schemeClr val="accent1"/>
                </a:solidFill>
              </a:rPr>
              <a:t>Time</a:t>
            </a:r>
          </a:p>
        </p:txBody>
      </p:sp>
      <p:sp>
        <p:nvSpPr>
          <p:cNvPr id="8195" name="Rectangle 3"/>
          <p:cNvSpPr>
            <a:spLocks noGrp="1" noChangeArrowheads="1"/>
          </p:cNvSpPr>
          <p:nvPr>
            <p:ph idx="1"/>
          </p:nvPr>
        </p:nvSpPr>
        <p:spPr>
          <a:xfrm>
            <a:off x="3732023" y="963877"/>
            <a:ext cx="4783327" cy="4930246"/>
          </a:xfrm>
        </p:spPr>
        <p:txBody>
          <a:bodyPr anchor="ctr">
            <a:normAutofit/>
          </a:bodyPr>
          <a:lstStyle/>
          <a:p>
            <a:pPr eaLnBrk="1" hangingPunct="1"/>
            <a:r>
              <a:rPr lang="en-GB"/>
              <a:t>Health events present variations over time</a:t>
            </a:r>
          </a:p>
          <a:p>
            <a:pPr lvl="1" eaLnBrk="1" hangingPunct="1">
              <a:spcBef>
                <a:spcPct val="70000"/>
              </a:spcBef>
            </a:pPr>
            <a:r>
              <a:rPr lang="en-GB" sz="2100"/>
              <a:t>Annual, seasonal, daily, hourly,</a:t>
            </a:r>
          </a:p>
          <a:p>
            <a:pPr lvl="1" eaLnBrk="1" hangingPunct="1">
              <a:spcBef>
                <a:spcPct val="70000"/>
              </a:spcBef>
            </a:pPr>
            <a:r>
              <a:rPr lang="en-GB" sz="2100"/>
              <a:t>Onset of symptom</a:t>
            </a:r>
          </a:p>
          <a:p>
            <a:pPr lvl="1" eaLnBrk="1" hangingPunct="1">
              <a:spcBef>
                <a:spcPct val="70000"/>
              </a:spcBef>
            </a:pPr>
            <a:r>
              <a:rPr lang="en-GB" sz="2100"/>
              <a:t>Date of reporting</a:t>
            </a:r>
          </a:p>
          <a:p>
            <a:pPr eaLnBrk="1" hangingPunct="1">
              <a:spcBef>
                <a:spcPct val="70000"/>
              </a:spcBef>
            </a:pPr>
            <a:r>
              <a:rPr lang="en-GB"/>
              <a:t>Graphical representation of data in </a:t>
            </a:r>
            <a:r>
              <a:rPr lang="fr-CH"/>
              <a:t>a</a:t>
            </a:r>
            <a:r>
              <a:rPr lang="en-GB"/>
              <a:t> X, Y system:</a:t>
            </a:r>
          </a:p>
          <a:p>
            <a:pPr lvl="1" eaLnBrk="1" hangingPunct="1"/>
            <a:r>
              <a:rPr lang="en-GB" sz="2100"/>
              <a:t>Magnitude of the problem</a:t>
            </a:r>
          </a:p>
          <a:p>
            <a:pPr lvl="1" eaLnBrk="1" hangingPunct="1"/>
            <a:r>
              <a:rPr lang="en-GB" sz="2100"/>
              <a:t>Trends and potential evolution</a:t>
            </a:r>
          </a:p>
          <a:p>
            <a:pPr lvl="1" eaLnBrk="1" hangingPunct="1"/>
            <a:r>
              <a:rPr lang="en-GB" sz="2100"/>
              <a:t>Type of transmission </a:t>
            </a:r>
          </a:p>
          <a:p>
            <a:pPr lvl="1" eaLnBrk="1" hangingPunct="1"/>
            <a:r>
              <a:rPr lang="en-GB" sz="2100"/>
              <a:t>Other related events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447800" y="228600"/>
            <a:ext cx="7010400" cy="1143000"/>
          </a:xfrm>
        </p:spPr>
        <p:txBody>
          <a:bodyPr/>
          <a:lstStyle/>
          <a:p>
            <a:pPr algn="ctr" eaLnBrk="1" hangingPunct="1"/>
            <a:r>
              <a:rPr lang="en-GB" sz="4000" b="1" dirty="0"/>
              <a:t>Time</a:t>
            </a:r>
          </a:p>
        </p:txBody>
      </p:sp>
      <p:sp>
        <p:nvSpPr>
          <p:cNvPr id="9219" name="Rectangle 3"/>
          <p:cNvSpPr>
            <a:spLocks noGrp="1" noChangeArrowheads="1"/>
          </p:cNvSpPr>
          <p:nvPr>
            <p:ph idx="1"/>
          </p:nvPr>
        </p:nvSpPr>
        <p:spPr>
          <a:xfrm>
            <a:off x="342900" y="1371600"/>
            <a:ext cx="8458200" cy="5181600"/>
          </a:xfrm>
        </p:spPr>
        <p:txBody>
          <a:bodyPr>
            <a:normAutofit/>
          </a:bodyPr>
          <a:lstStyle/>
          <a:p>
            <a:pPr algn="ctr" eaLnBrk="1" hangingPunct="1">
              <a:buFontTx/>
              <a:buNone/>
            </a:pPr>
            <a:r>
              <a:rPr lang="fr-CH" dirty="0" err="1"/>
              <a:t>Outbreaks</a:t>
            </a:r>
            <a:r>
              <a:rPr lang="fr-CH" dirty="0"/>
              <a:t>/</a:t>
            </a:r>
            <a:r>
              <a:rPr lang="fr-CH" dirty="0" err="1"/>
              <a:t>Epidemics</a:t>
            </a:r>
            <a:endParaRPr lang="en-GB" dirty="0"/>
          </a:p>
          <a:p>
            <a:pPr algn="ctr" eaLnBrk="1" hangingPunct="1">
              <a:buFontTx/>
              <a:buNone/>
            </a:pPr>
            <a:endParaRPr lang="en-GB" dirty="0"/>
          </a:p>
          <a:p>
            <a:pPr algn="ctr" eaLnBrk="1" hangingPunct="1">
              <a:buFontTx/>
              <a:buNone/>
            </a:pPr>
            <a:r>
              <a:rPr lang="en-GB" dirty="0"/>
              <a:t>Epidemic curve</a:t>
            </a:r>
          </a:p>
          <a:p>
            <a:pPr eaLnBrk="1" hangingPunct="1">
              <a:buFontTx/>
              <a:buNone/>
            </a:pPr>
            <a:r>
              <a:rPr lang="en-GB" dirty="0"/>
              <a:t> </a:t>
            </a:r>
            <a:endParaRPr lang="en-GB" sz="2000" dirty="0"/>
          </a:p>
          <a:p>
            <a:pPr eaLnBrk="1" hangingPunct="1">
              <a:buFontTx/>
              <a:buNone/>
            </a:pPr>
            <a:endParaRPr lang="en-GB" sz="2000" dirty="0"/>
          </a:p>
          <a:p>
            <a:pPr algn="ctr" eaLnBrk="1" hangingPunct="1">
              <a:buFontTx/>
              <a:buNone/>
            </a:pPr>
            <a:r>
              <a:rPr lang="en-GB" dirty="0"/>
              <a:t>Cyclic, endemic or chronic phenomena</a:t>
            </a:r>
          </a:p>
          <a:p>
            <a:pPr algn="ctr" eaLnBrk="1" hangingPunct="1">
              <a:buFontTx/>
              <a:buNone/>
            </a:pPr>
            <a:endParaRPr lang="en-GB" dirty="0"/>
          </a:p>
          <a:p>
            <a:pPr algn="ctr" eaLnBrk="1" hangingPunct="1">
              <a:buFontTx/>
              <a:buNone/>
            </a:pPr>
            <a:r>
              <a:rPr lang="en-GB" dirty="0"/>
              <a:t>Trends</a:t>
            </a:r>
          </a:p>
          <a:p>
            <a:pPr algn="ctr" eaLnBrk="1" hangingPunct="1">
              <a:buFontTx/>
              <a:buNone/>
            </a:pPr>
            <a:r>
              <a:rPr lang="en-GB" sz="2400" dirty="0"/>
              <a:t>Seasonal </a:t>
            </a:r>
          </a:p>
          <a:p>
            <a:pPr algn="ctr" eaLnBrk="1" hangingPunct="1">
              <a:buFontTx/>
              <a:buNone/>
            </a:pPr>
            <a:r>
              <a:rPr lang="en-GB" sz="2400" dirty="0"/>
              <a:t>Secular</a:t>
            </a:r>
            <a:endParaRPr lang="en-GB" dirty="0"/>
          </a:p>
        </p:txBody>
      </p:sp>
      <p:sp>
        <p:nvSpPr>
          <p:cNvPr id="9220" name="AutoShape 4"/>
          <p:cNvSpPr>
            <a:spLocks noChangeArrowheads="1"/>
          </p:cNvSpPr>
          <p:nvPr/>
        </p:nvSpPr>
        <p:spPr bwMode="auto">
          <a:xfrm>
            <a:off x="4203577" y="1752600"/>
            <a:ext cx="762000" cy="457200"/>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sp>
        <p:nvSpPr>
          <p:cNvPr id="9221" name="AutoShape 5"/>
          <p:cNvSpPr>
            <a:spLocks noChangeArrowheads="1"/>
          </p:cNvSpPr>
          <p:nvPr/>
        </p:nvSpPr>
        <p:spPr bwMode="auto">
          <a:xfrm>
            <a:off x="4168066" y="3681644"/>
            <a:ext cx="762000" cy="457200"/>
          </a:xfrm>
          <a:prstGeom prst="downArrow">
            <a:avLst>
              <a:gd name="adj1" fmla="val 50000"/>
              <a:gd name="adj2" fmla="val 25000"/>
            </a:avLst>
          </a:prstGeom>
          <a:solidFill>
            <a:schemeClr val="accent1"/>
          </a:solidFill>
          <a:ln w="9525">
            <a:solidFill>
              <a:schemeClr val="tx1"/>
            </a:solidFill>
            <a:miter lim="800000"/>
            <a:headEnd/>
            <a:tailEnd/>
          </a:ln>
          <a:effectLst/>
        </p:spPr>
        <p:txBody>
          <a:bodyPr wrap="none" anchor="ct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algn="ctr"/>
            <a:r>
              <a:rPr lang="en-US" sz="5000" dirty="0"/>
              <a:t>Time </a:t>
            </a:r>
          </a:p>
        </p:txBody>
      </p:sp>
      <p:sp>
        <p:nvSpPr>
          <p:cNvPr id="25603" name="Text Box 3"/>
          <p:cNvSpPr txBox="1">
            <a:spLocks noChangeArrowheads="1"/>
          </p:cNvSpPr>
          <p:nvPr/>
        </p:nvSpPr>
        <p:spPr bwMode="auto">
          <a:xfrm>
            <a:off x="228600" y="1828800"/>
            <a:ext cx="8915400" cy="3863975"/>
          </a:xfrm>
          <a:prstGeom prst="rect">
            <a:avLst/>
          </a:prstGeom>
          <a:noFill/>
          <a:ln w="9525">
            <a:noFill/>
            <a:miter lim="800000"/>
            <a:headEnd/>
            <a:tailEnd/>
          </a:ln>
          <a:effectLst/>
        </p:spPr>
        <p:txBody>
          <a:bodyPr>
            <a:spAutoFit/>
          </a:bodyPr>
          <a:lstStyle/>
          <a:p>
            <a:pPr>
              <a:spcBef>
                <a:spcPct val="50000"/>
              </a:spcBef>
            </a:pPr>
            <a:r>
              <a:rPr lang="en-US" sz="4500" dirty="0"/>
              <a:t>Secular</a:t>
            </a:r>
          </a:p>
          <a:p>
            <a:pPr>
              <a:spcBef>
                <a:spcPct val="50000"/>
              </a:spcBef>
            </a:pPr>
            <a:r>
              <a:rPr lang="en-US" sz="4500" dirty="0"/>
              <a:t>		Periodic</a:t>
            </a:r>
          </a:p>
          <a:p>
            <a:pPr>
              <a:spcBef>
                <a:spcPct val="50000"/>
              </a:spcBef>
            </a:pPr>
            <a:r>
              <a:rPr lang="en-US" sz="4500" dirty="0"/>
              <a:t>				   Seasonal</a:t>
            </a:r>
          </a:p>
          <a:p>
            <a:pPr>
              <a:spcBef>
                <a:spcPct val="50000"/>
              </a:spcBef>
            </a:pPr>
            <a:r>
              <a:rPr lang="en-US" sz="4500" dirty="0"/>
              <a:t>						      Epidemic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algn="ctr"/>
            <a:r>
              <a:rPr lang="en-US" sz="5000" b="1" dirty="0"/>
              <a:t>Secular Trend</a:t>
            </a:r>
          </a:p>
        </p:txBody>
      </p:sp>
      <p:sp>
        <p:nvSpPr>
          <p:cNvPr id="26627" name="Text Box 3"/>
          <p:cNvSpPr txBox="1">
            <a:spLocks noChangeArrowheads="1"/>
          </p:cNvSpPr>
          <p:nvPr/>
        </p:nvSpPr>
        <p:spPr bwMode="auto">
          <a:xfrm>
            <a:off x="1371600" y="2667000"/>
            <a:ext cx="6858000" cy="1463675"/>
          </a:xfrm>
          <a:prstGeom prst="rect">
            <a:avLst/>
          </a:prstGeom>
          <a:noFill/>
          <a:ln w="9525">
            <a:noFill/>
            <a:miter lim="800000"/>
            <a:headEnd/>
            <a:tailEnd/>
          </a:ln>
          <a:effectLst/>
        </p:spPr>
        <p:txBody>
          <a:bodyPr>
            <a:spAutoFit/>
          </a:bodyPr>
          <a:lstStyle/>
          <a:p>
            <a:pPr>
              <a:spcBef>
                <a:spcPct val="50000"/>
              </a:spcBef>
            </a:pPr>
            <a:r>
              <a:rPr lang="en-US" sz="4500"/>
              <a:t>The long-time trend of disease occurrence</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990600" y="0"/>
            <a:ext cx="8153400" cy="533400"/>
          </a:xfrm>
        </p:spPr>
        <p:txBody>
          <a:bodyPr>
            <a:normAutofit fontScale="90000"/>
          </a:bodyPr>
          <a:lstStyle/>
          <a:p>
            <a:r>
              <a:rPr lang="en-US" sz="3400" b="1" dirty="0"/>
              <a:t>Tetanus – by Year, United States, 1955-2000</a:t>
            </a:r>
          </a:p>
        </p:txBody>
      </p:sp>
      <p:graphicFrame>
        <p:nvGraphicFramePr>
          <p:cNvPr id="27656" name="Object 8"/>
          <p:cNvGraphicFramePr>
            <a:graphicFrameLocks noChangeAspect="1"/>
          </p:cNvGraphicFramePr>
          <p:nvPr>
            <p:extLst>
              <p:ext uri="{D42A27DB-BD31-4B8C-83A1-F6EECF244321}">
                <p14:modId xmlns:p14="http://schemas.microsoft.com/office/powerpoint/2010/main" val="2729368127"/>
              </p:ext>
            </p:extLst>
          </p:nvPr>
        </p:nvGraphicFramePr>
        <p:xfrm>
          <a:off x="0" y="1600200"/>
          <a:ext cx="9144000" cy="4648200"/>
        </p:xfrm>
        <a:graphic>
          <a:graphicData uri="http://schemas.openxmlformats.org/presentationml/2006/ole">
            <mc:AlternateContent xmlns:mc="http://schemas.openxmlformats.org/markup-compatibility/2006">
              <mc:Choice xmlns:v="urn:schemas-microsoft-com:vml" Requires="v">
                <p:oleObj spid="_x0000_s37955" name="Chart" r:id="rId3" imgW="5592600" imgH="5327640" progId="Excel.Sheet.8">
                  <p:embed/>
                </p:oleObj>
              </mc:Choice>
              <mc:Fallback>
                <p:oleObj name="Chart" r:id="rId3" imgW="5592600" imgH="5327640" progId="Excel.Sheet.8">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00200"/>
                        <a:ext cx="9144000" cy="4648200"/>
                      </a:xfrm>
                      <a:prstGeom prst="rect">
                        <a:avLst/>
                      </a:prstGeom>
                      <a:noFill/>
                      <a:ln>
                        <a:noFill/>
                      </a:ln>
                      <a:effectLst/>
                      <a:extLst/>
                    </p:spPr>
                  </p:pic>
                </p:oleObj>
              </mc:Fallback>
            </mc:AlternateContent>
          </a:graphicData>
        </a:graphic>
      </p:graphicFrame>
      <p:sp>
        <p:nvSpPr>
          <p:cNvPr id="27657" name="Text Box 9"/>
          <p:cNvSpPr txBox="1">
            <a:spLocks noChangeArrowheads="1"/>
          </p:cNvSpPr>
          <p:nvPr/>
        </p:nvSpPr>
        <p:spPr bwMode="auto">
          <a:xfrm rot="-5372545">
            <a:off x="-434180" y="3586956"/>
            <a:ext cx="1884362" cy="396875"/>
          </a:xfrm>
          <a:prstGeom prst="rect">
            <a:avLst/>
          </a:prstGeom>
          <a:noFill/>
          <a:ln w="9525">
            <a:noFill/>
            <a:miter lim="800000"/>
            <a:headEnd/>
            <a:tailEnd/>
          </a:ln>
          <a:effectLst/>
        </p:spPr>
        <p:txBody>
          <a:bodyPr wrap="none">
            <a:spAutoFit/>
          </a:bodyPr>
          <a:lstStyle/>
          <a:p>
            <a:r>
              <a:rPr lang="en-US" sz="2000" b="1"/>
              <a:t>Reported Cases</a:t>
            </a:r>
          </a:p>
        </p:txBody>
      </p:sp>
      <p:sp>
        <p:nvSpPr>
          <p:cNvPr id="27658" name="Text Box 10"/>
          <p:cNvSpPr txBox="1">
            <a:spLocks noChangeArrowheads="1"/>
          </p:cNvSpPr>
          <p:nvPr/>
        </p:nvSpPr>
        <p:spPr bwMode="auto">
          <a:xfrm>
            <a:off x="0" y="914400"/>
            <a:ext cx="8739187" cy="523220"/>
          </a:xfrm>
          <a:prstGeom prst="rect">
            <a:avLst/>
          </a:prstGeom>
          <a:noFill/>
          <a:ln w="9525">
            <a:noFill/>
            <a:miter lim="800000"/>
            <a:headEnd/>
            <a:tailEnd/>
          </a:ln>
          <a:effectLst/>
        </p:spPr>
        <p:txBody>
          <a:bodyPr wrap="none">
            <a:spAutoFit/>
          </a:bodyPr>
          <a:lstStyle/>
          <a:p>
            <a:r>
              <a:rPr lang="en-US" sz="1400" b="1" dirty="0"/>
              <a:t>During 2000, a total of 35 cases of tetanus were reported. The percentage of cases among persons aged 25-59 years</a:t>
            </a:r>
          </a:p>
          <a:p>
            <a:r>
              <a:rPr lang="en-US" sz="1400" b="1" dirty="0"/>
              <a:t>has increased in the last decade. Note: A tetanus vaccine was first available in 1933.</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preferRelativeResize="0">
            <a:picLocks noChangeAspect="1" noChangeArrowheads="1"/>
          </p:cNvPicPr>
          <p:nvPr/>
        </p:nvPicPr>
        <p:blipFill>
          <a:blip r:embed="rId3"/>
          <a:srcRect/>
          <a:stretch>
            <a:fillRect/>
          </a:stretch>
        </p:blipFill>
        <p:spPr bwMode="auto">
          <a:xfrm>
            <a:off x="0" y="620713"/>
            <a:ext cx="8748713" cy="5475287"/>
          </a:xfrm>
          <a:prstGeom prst="rect">
            <a:avLst/>
          </a:prstGeom>
          <a:noFill/>
          <a:ln w="12700">
            <a:noFill/>
            <a:miter lim="800000"/>
            <a:headEnd type="none" w="sm" len="sm"/>
            <a:tailEnd type="none" w="sm" len="sm"/>
          </a:ln>
          <a:effectLst/>
        </p:spPr>
      </p:pic>
      <p:grpSp>
        <p:nvGrpSpPr>
          <p:cNvPr id="2" name="Group 64"/>
          <p:cNvGrpSpPr>
            <a:grpSpLocks/>
          </p:cNvGrpSpPr>
          <p:nvPr/>
        </p:nvGrpSpPr>
        <p:grpSpPr bwMode="auto">
          <a:xfrm>
            <a:off x="827088" y="260350"/>
            <a:ext cx="7993062" cy="5872163"/>
            <a:chOff x="521" y="164"/>
            <a:chExt cx="5035" cy="3699"/>
          </a:xfrm>
        </p:grpSpPr>
        <p:sp>
          <p:nvSpPr>
            <p:cNvPr id="16388" name="Text Box 5"/>
            <p:cNvSpPr txBox="1">
              <a:spLocks noChangeArrowheads="1"/>
            </p:cNvSpPr>
            <p:nvPr/>
          </p:nvSpPr>
          <p:spPr bwMode="auto">
            <a:xfrm>
              <a:off x="804" y="3690"/>
              <a:ext cx="1723" cy="173"/>
            </a:xfrm>
            <a:prstGeom prst="rect">
              <a:avLst/>
            </a:prstGeom>
            <a:noFill/>
            <a:ln w="12700">
              <a:noFill/>
              <a:miter lim="800000"/>
              <a:headEnd type="none" w="sm" len="sm"/>
              <a:tailEnd type="none" w="sm" len="sm"/>
            </a:ln>
            <a:effectLst/>
          </p:spPr>
          <p:txBody>
            <a:bodyPr>
              <a:spAutoFit/>
            </a:bodyPr>
            <a:lstStyle/>
            <a:p>
              <a:pPr>
                <a:spcBef>
                  <a:spcPct val="50000"/>
                </a:spcBef>
              </a:pPr>
              <a:r>
                <a:rPr lang="en-US" sz="1200" dirty="0">
                  <a:solidFill>
                    <a:schemeClr val="tx1"/>
                  </a:solidFill>
                </a:rPr>
                <a:t>Am J </a:t>
              </a:r>
              <a:r>
                <a:rPr lang="en-US" sz="1200" dirty="0" err="1">
                  <a:solidFill>
                    <a:schemeClr val="tx1"/>
                  </a:solidFill>
                </a:rPr>
                <a:t>Epidemiol</a:t>
              </a:r>
              <a:r>
                <a:rPr lang="en-US" sz="1200" dirty="0">
                  <a:solidFill>
                    <a:schemeClr val="tx1"/>
                  </a:solidFill>
                </a:rPr>
                <a:t> 1990;132:S14-22</a:t>
              </a:r>
            </a:p>
          </p:txBody>
        </p:sp>
        <p:sp>
          <p:nvSpPr>
            <p:cNvPr id="16389" name="Text Box 6"/>
            <p:cNvSpPr txBox="1">
              <a:spLocks noChangeArrowheads="1"/>
            </p:cNvSpPr>
            <p:nvPr/>
          </p:nvSpPr>
          <p:spPr bwMode="auto">
            <a:xfrm>
              <a:off x="521" y="164"/>
              <a:ext cx="3221" cy="288"/>
            </a:xfrm>
            <a:prstGeom prst="rect">
              <a:avLst/>
            </a:prstGeom>
            <a:noFill/>
            <a:ln w="12700">
              <a:noFill/>
              <a:miter lim="800000"/>
              <a:headEnd type="none" w="sm" len="sm"/>
              <a:tailEnd type="none" w="sm" len="sm"/>
            </a:ln>
            <a:effectLst/>
          </p:spPr>
          <p:txBody>
            <a:bodyPr>
              <a:spAutoFit/>
            </a:bodyPr>
            <a:lstStyle/>
            <a:p>
              <a:pPr>
                <a:spcBef>
                  <a:spcPct val="50000"/>
                </a:spcBef>
              </a:pPr>
              <a:r>
                <a:rPr lang="en-US" sz="2400" b="1" dirty="0">
                  <a:solidFill>
                    <a:schemeClr val="tx1"/>
                  </a:solidFill>
                </a:rPr>
                <a:t>Secular (Long-term) Trends</a:t>
              </a:r>
            </a:p>
          </p:txBody>
        </p:sp>
        <p:grpSp>
          <p:nvGrpSpPr>
            <p:cNvPr id="3" name="Group 63"/>
            <p:cNvGrpSpPr>
              <a:grpSpLocks/>
            </p:cNvGrpSpPr>
            <p:nvPr/>
          </p:nvGrpSpPr>
          <p:grpSpPr bwMode="auto">
            <a:xfrm>
              <a:off x="1407" y="845"/>
              <a:ext cx="4149" cy="2266"/>
              <a:chOff x="1407" y="845"/>
              <a:chExt cx="4149" cy="2266"/>
            </a:xfrm>
          </p:grpSpPr>
          <p:sp>
            <p:nvSpPr>
              <p:cNvPr id="16391" name="Text Box 14"/>
              <p:cNvSpPr txBox="1">
                <a:spLocks noChangeArrowheads="1"/>
              </p:cNvSpPr>
              <p:nvPr/>
            </p:nvSpPr>
            <p:spPr bwMode="auto">
              <a:xfrm>
                <a:off x="4377" y="1979"/>
                <a:ext cx="1179" cy="173"/>
              </a:xfrm>
              <a:prstGeom prst="rect">
                <a:avLst/>
              </a:prstGeom>
              <a:solidFill>
                <a:srgbClr val="000000"/>
              </a:solidFill>
              <a:ln w="12700">
                <a:noFill/>
                <a:miter lim="800000"/>
                <a:headEnd type="none" w="sm" len="sm"/>
                <a:tailEnd type="none" w="sm" len="sm"/>
              </a:ln>
              <a:effectLst/>
            </p:spPr>
            <p:txBody>
              <a:bodyPr>
                <a:spAutoFit/>
              </a:bodyPr>
              <a:lstStyle/>
              <a:p>
                <a:pPr>
                  <a:spcBef>
                    <a:spcPct val="50000"/>
                  </a:spcBef>
                </a:pPr>
                <a:r>
                  <a:rPr lang="en-US" sz="1200">
                    <a:solidFill>
                      <a:schemeClr val="bg1"/>
                    </a:solidFill>
                  </a:rPr>
                  <a:t>Foreign Immigration</a:t>
                </a:r>
              </a:p>
            </p:txBody>
          </p:sp>
          <p:sp>
            <p:nvSpPr>
              <p:cNvPr id="16392" name="Freeform 8"/>
              <p:cNvSpPr>
                <a:spLocks/>
              </p:cNvSpPr>
              <p:nvPr/>
            </p:nvSpPr>
            <p:spPr bwMode="auto">
              <a:xfrm>
                <a:off x="1407" y="1423"/>
                <a:ext cx="3111" cy="1688"/>
              </a:xfrm>
              <a:custGeom>
                <a:avLst/>
                <a:gdLst>
                  <a:gd name="T0" fmla="*/ 0 w 3111"/>
                  <a:gd name="T1" fmla="*/ 107 h 1688"/>
                  <a:gd name="T2" fmla="*/ 80 w 3111"/>
                  <a:gd name="T3" fmla="*/ 170 h 1688"/>
                  <a:gd name="T4" fmla="*/ 120 w 3111"/>
                  <a:gd name="T5" fmla="*/ 106 h 1688"/>
                  <a:gd name="T6" fmla="*/ 156 w 3111"/>
                  <a:gd name="T7" fmla="*/ 44 h 1688"/>
                  <a:gd name="T8" fmla="*/ 210 w 3111"/>
                  <a:gd name="T9" fmla="*/ 29 h 1688"/>
                  <a:gd name="T10" fmla="*/ 300 w 3111"/>
                  <a:gd name="T11" fmla="*/ 23 h 1688"/>
                  <a:gd name="T12" fmla="*/ 348 w 3111"/>
                  <a:gd name="T13" fmla="*/ 41 h 1688"/>
                  <a:gd name="T14" fmla="*/ 416 w 3111"/>
                  <a:gd name="T15" fmla="*/ 90 h 1688"/>
                  <a:gd name="T16" fmla="*/ 456 w 3111"/>
                  <a:gd name="T17" fmla="*/ 134 h 1688"/>
                  <a:gd name="T18" fmla="*/ 525 w 3111"/>
                  <a:gd name="T19" fmla="*/ 134 h 1688"/>
                  <a:gd name="T20" fmla="*/ 632 w 3111"/>
                  <a:gd name="T21" fmla="*/ 178 h 1688"/>
                  <a:gd name="T22" fmla="*/ 704 w 3111"/>
                  <a:gd name="T23" fmla="*/ 210 h 1688"/>
                  <a:gd name="T24" fmla="*/ 804 w 3111"/>
                  <a:gd name="T25" fmla="*/ 215 h 1688"/>
                  <a:gd name="T26" fmla="*/ 858 w 3111"/>
                  <a:gd name="T27" fmla="*/ 194 h 1688"/>
                  <a:gd name="T28" fmla="*/ 915 w 3111"/>
                  <a:gd name="T29" fmla="*/ 242 h 1688"/>
                  <a:gd name="T30" fmla="*/ 936 w 3111"/>
                  <a:gd name="T31" fmla="*/ 330 h 1688"/>
                  <a:gd name="T32" fmla="*/ 969 w 3111"/>
                  <a:gd name="T33" fmla="*/ 506 h 1688"/>
                  <a:gd name="T34" fmla="*/ 1017 w 3111"/>
                  <a:gd name="T35" fmla="*/ 566 h 1688"/>
                  <a:gd name="T36" fmla="*/ 1035 w 3111"/>
                  <a:gd name="T37" fmla="*/ 608 h 1688"/>
                  <a:gd name="T38" fmla="*/ 1048 w 3111"/>
                  <a:gd name="T39" fmla="*/ 666 h 1688"/>
                  <a:gd name="T40" fmla="*/ 1086 w 3111"/>
                  <a:gd name="T41" fmla="*/ 806 h 1688"/>
                  <a:gd name="T42" fmla="*/ 1143 w 3111"/>
                  <a:gd name="T43" fmla="*/ 932 h 1688"/>
                  <a:gd name="T44" fmla="*/ 1188 w 3111"/>
                  <a:gd name="T45" fmla="*/ 761 h 1688"/>
                  <a:gd name="T46" fmla="*/ 1218 w 3111"/>
                  <a:gd name="T47" fmla="*/ 716 h 1688"/>
                  <a:gd name="T48" fmla="*/ 1254 w 3111"/>
                  <a:gd name="T49" fmla="*/ 677 h 1688"/>
                  <a:gd name="T50" fmla="*/ 1281 w 3111"/>
                  <a:gd name="T51" fmla="*/ 803 h 1688"/>
                  <a:gd name="T52" fmla="*/ 1305 w 3111"/>
                  <a:gd name="T53" fmla="*/ 905 h 1688"/>
                  <a:gd name="T54" fmla="*/ 1323 w 3111"/>
                  <a:gd name="T55" fmla="*/ 1034 h 1688"/>
                  <a:gd name="T56" fmla="*/ 1353 w 3111"/>
                  <a:gd name="T57" fmla="*/ 1127 h 1688"/>
                  <a:gd name="T58" fmla="*/ 1392 w 3111"/>
                  <a:gd name="T59" fmla="*/ 1194 h 1688"/>
                  <a:gd name="T60" fmla="*/ 1437 w 3111"/>
                  <a:gd name="T61" fmla="*/ 1235 h 1688"/>
                  <a:gd name="T62" fmla="*/ 1440 w 3111"/>
                  <a:gd name="T63" fmla="*/ 1258 h 1688"/>
                  <a:gd name="T64" fmla="*/ 1509 w 3111"/>
                  <a:gd name="T65" fmla="*/ 1451 h 1688"/>
                  <a:gd name="T66" fmla="*/ 1520 w 3111"/>
                  <a:gd name="T67" fmla="*/ 1498 h 1688"/>
                  <a:gd name="T68" fmla="*/ 1600 w 3111"/>
                  <a:gd name="T69" fmla="*/ 1634 h 1688"/>
                  <a:gd name="T70" fmla="*/ 1624 w 3111"/>
                  <a:gd name="T71" fmla="*/ 1650 h 1688"/>
                  <a:gd name="T72" fmla="*/ 1668 w 3111"/>
                  <a:gd name="T73" fmla="*/ 1673 h 1688"/>
                  <a:gd name="T74" fmla="*/ 1782 w 3111"/>
                  <a:gd name="T75" fmla="*/ 1670 h 1688"/>
                  <a:gd name="T76" fmla="*/ 1839 w 3111"/>
                  <a:gd name="T77" fmla="*/ 1565 h 1688"/>
                  <a:gd name="T78" fmla="*/ 1959 w 3111"/>
                  <a:gd name="T79" fmla="*/ 1622 h 1688"/>
                  <a:gd name="T80" fmla="*/ 2016 w 3111"/>
                  <a:gd name="T81" fmla="*/ 1538 h 1688"/>
                  <a:gd name="T82" fmla="*/ 2080 w 3111"/>
                  <a:gd name="T83" fmla="*/ 1210 h 1688"/>
                  <a:gd name="T84" fmla="*/ 2133 w 3111"/>
                  <a:gd name="T85" fmla="*/ 935 h 1688"/>
                  <a:gd name="T86" fmla="*/ 2172 w 3111"/>
                  <a:gd name="T87" fmla="*/ 923 h 1688"/>
                  <a:gd name="T88" fmla="*/ 2208 w 3111"/>
                  <a:gd name="T89" fmla="*/ 902 h 1688"/>
                  <a:gd name="T90" fmla="*/ 2268 w 3111"/>
                  <a:gd name="T91" fmla="*/ 848 h 1688"/>
                  <a:gd name="T92" fmla="*/ 2316 w 3111"/>
                  <a:gd name="T93" fmla="*/ 857 h 1688"/>
                  <a:gd name="T94" fmla="*/ 2343 w 3111"/>
                  <a:gd name="T95" fmla="*/ 887 h 1688"/>
                  <a:gd name="T96" fmla="*/ 2382 w 3111"/>
                  <a:gd name="T97" fmla="*/ 962 h 1688"/>
                  <a:gd name="T98" fmla="*/ 2421 w 3111"/>
                  <a:gd name="T99" fmla="*/ 1109 h 1688"/>
                  <a:gd name="T100" fmla="*/ 2430 w 3111"/>
                  <a:gd name="T101" fmla="*/ 1166 h 1688"/>
                  <a:gd name="T102" fmla="*/ 2480 w 3111"/>
                  <a:gd name="T103" fmla="*/ 1402 h 1688"/>
                  <a:gd name="T104" fmla="*/ 2512 w 3111"/>
                  <a:gd name="T105" fmla="*/ 1394 h 1688"/>
                  <a:gd name="T106" fmla="*/ 2568 w 3111"/>
                  <a:gd name="T107" fmla="*/ 1330 h 1688"/>
                  <a:gd name="T108" fmla="*/ 2718 w 3111"/>
                  <a:gd name="T109" fmla="*/ 1226 h 1688"/>
                  <a:gd name="T110" fmla="*/ 2838 w 3111"/>
                  <a:gd name="T111" fmla="*/ 1112 h 1688"/>
                  <a:gd name="T112" fmla="*/ 2862 w 3111"/>
                  <a:gd name="T113" fmla="*/ 1055 h 1688"/>
                  <a:gd name="T114" fmla="*/ 2886 w 3111"/>
                  <a:gd name="T115" fmla="*/ 938 h 1688"/>
                  <a:gd name="T116" fmla="*/ 2944 w 3111"/>
                  <a:gd name="T117" fmla="*/ 1026 h 1688"/>
                  <a:gd name="T118" fmla="*/ 3056 w 3111"/>
                  <a:gd name="T119" fmla="*/ 1138 h 1688"/>
                  <a:gd name="T120" fmla="*/ 3111 w 3111"/>
                  <a:gd name="T121" fmla="*/ 1103 h 16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11" h="1688">
                    <a:moveTo>
                      <a:pt x="0" y="107"/>
                    </a:moveTo>
                    <a:cubicBezTo>
                      <a:pt x="28" y="148"/>
                      <a:pt x="33" y="161"/>
                      <a:pt x="80" y="170"/>
                    </a:cubicBezTo>
                    <a:cubicBezTo>
                      <a:pt x="118" y="145"/>
                      <a:pt x="101" y="163"/>
                      <a:pt x="120" y="106"/>
                    </a:cubicBezTo>
                    <a:cubicBezTo>
                      <a:pt x="134" y="87"/>
                      <a:pt x="141" y="57"/>
                      <a:pt x="156" y="44"/>
                    </a:cubicBezTo>
                    <a:cubicBezTo>
                      <a:pt x="171" y="31"/>
                      <a:pt x="186" y="32"/>
                      <a:pt x="210" y="29"/>
                    </a:cubicBezTo>
                    <a:cubicBezTo>
                      <a:pt x="242" y="33"/>
                      <a:pt x="277" y="0"/>
                      <a:pt x="300" y="23"/>
                    </a:cubicBezTo>
                    <a:cubicBezTo>
                      <a:pt x="322" y="26"/>
                      <a:pt x="329" y="30"/>
                      <a:pt x="348" y="41"/>
                    </a:cubicBezTo>
                    <a:cubicBezTo>
                      <a:pt x="367" y="52"/>
                      <a:pt x="398" y="75"/>
                      <a:pt x="416" y="90"/>
                    </a:cubicBezTo>
                    <a:cubicBezTo>
                      <a:pt x="441" y="107"/>
                      <a:pt x="420" y="119"/>
                      <a:pt x="456" y="134"/>
                    </a:cubicBezTo>
                    <a:cubicBezTo>
                      <a:pt x="474" y="141"/>
                      <a:pt x="496" y="127"/>
                      <a:pt x="525" y="134"/>
                    </a:cubicBezTo>
                    <a:cubicBezTo>
                      <a:pt x="554" y="141"/>
                      <a:pt x="602" y="165"/>
                      <a:pt x="632" y="178"/>
                    </a:cubicBezTo>
                    <a:cubicBezTo>
                      <a:pt x="658" y="187"/>
                      <a:pt x="678" y="201"/>
                      <a:pt x="704" y="210"/>
                    </a:cubicBezTo>
                    <a:cubicBezTo>
                      <a:pt x="732" y="253"/>
                      <a:pt x="751" y="224"/>
                      <a:pt x="804" y="215"/>
                    </a:cubicBezTo>
                    <a:cubicBezTo>
                      <a:pt x="827" y="215"/>
                      <a:pt x="840" y="190"/>
                      <a:pt x="858" y="194"/>
                    </a:cubicBezTo>
                    <a:lnTo>
                      <a:pt x="915" y="242"/>
                    </a:lnTo>
                    <a:cubicBezTo>
                      <a:pt x="928" y="265"/>
                      <a:pt x="927" y="286"/>
                      <a:pt x="936" y="330"/>
                    </a:cubicBezTo>
                    <a:cubicBezTo>
                      <a:pt x="954" y="383"/>
                      <a:pt x="952" y="454"/>
                      <a:pt x="969" y="506"/>
                    </a:cubicBezTo>
                    <a:cubicBezTo>
                      <a:pt x="980" y="547"/>
                      <a:pt x="1005" y="550"/>
                      <a:pt x="1017" y="566"/>
                    </a:cubicBezTo>
                    <a:cubicBezTo>
                      <a:pt x="1028" y="583"/>
                      <a:pt x="1030" y="591"/>
                      <a:pt x="1035" y="608"/>
                    </a:cubicBezTo>
                    <a:cubicBezTo>
                      <a:pt x="1040" y="625"/>
                      <a:pt x="1039" y="633"/>
                      <a:pt x="1048" y="666"/>
                    </a:cubicBezTo>
                    <a:cubicBezTo>
                      <a:pt x="1058" y="697"/>
                      <a:pt x="1070" y="762"/>
                      <a:pt x="1086" y="806"/>
                    </a:cubicBezTo>
                    <a:cubicBezTo>
                      <a:pt x="1102" y="850"/>
                      <a:pt x="1134" y="920"/>
                      <a:pt x="1143" y="932"/>
                    </a:cubicBezTo>
                    <a:cubicBezTo>
                      <a:pt x="1161" y="877"/>
                      <a:pt x="1175" y="818"/>
                      <a:pt x="1188" y="761"/>
                    </a:cubicBezTo>
                    <a:cubicBezTo>
                      <a:pt x="1198" y="724"/>
                      <a:pt x="1207" y="730"/>
                      <a:pt x="1218" y="716"/>
                    </a:cubicBezTo>
                    <a:cubicBezTo>
                      <a:pt x="1229" y="702"/>
                      <a:pt x="1244" y="663"/>
                      <a:pt x="1254" y="677"/>
                    </a:cubicBezTo>
                    <a:cubicBezTo>
                      <a:pt x="1265" y="685"/>
                      <a:pt x="1277" y="766"/>
                      <a:pt x="1281" y="803"/>
                    </a:cubicBezTo>
                    <a:cubicBezTo>
                      <a:pt x="1289" y="841"/>
                      <a:pt x="1298" y="867"/>
                      <a:pt x="1305" y="905"/>
                    </a:cubicBezTo>
                    <a:cubicBezTo>
                      <a:pt x="1312" y="943"/>
                      <a:pt x="1315" y="997"/>
                      <a:pt x="1323" y="1034"/>
                    </a:cubicBezTo>
                    <a:cubicBezTo>
                      <a:pt x="1331" y="1071"/>
                      <a:pt x="1342" y="1100"/>
                      <a:pt x="1353" y="1127"/>
                    </a:cubicBezTo>
                    <a:cubicBezTo>
                      <a:pt x="1364" y="1154"/>
                      <a:pt x="1378" y="1176"/>
                      <a:pt x="1392" y="1194"/>
                    </a:cubicBezTo>
                    <a:cubicBezTo>
                      <a:pt x="1405" y="1215"/>
                      <a:pt x="1429" y="1224"/>
                      <a:pt x="1437" y="1235"/>
                    </a:cubicBezTo>
                    <a:cubicBezTo>
                      <a:pt x="1445" y="1246"/>
                      <a:pt x="1428" y="1222"/>
                      <a:pt x="1440" y="1258"/>
                    </a:cubicBezTo>
                    <a:cubicBezTo>
                      <a:pt x="1459" y="1301"/>
                      <a:pt x="1496" y="1411"/>
                      <a:pt x="1509" y="1451"/>
                    </a:cubicBezTo>
                    <a:cubicBezTo>
                      <a:pt x="1522" y="1491"/>
                      <a:pt x="1509" y="1478"/>
                      <a:pt x="1520" y="1498"/>
                    </a:cubicBezTo>
                    <a:cubicBezTo>
                      <a:pt x="1535" y="1529"/>
                      <a:pt x="1583" y="1609"/>
                      <a:pt x="1600" y="1634"/>
                    </a:cubicBezTo>
                    <a:cubicBezTo>
                      <a:pt x="1604" y="1643"/>
                      <a:pt x="1615" y="1646"/>
                      <a:pt x="1624" y="1650"/>
                    </a:cubicBezTo>
                    <a:cubicBezTo>
                      <a:pt x="1634" y="1655"/>
                      <a:pt x="1644" y="1666"/>
                      <a:pt x="1668" y="1673"/>
                    </a:cubicBezTo>
                    <a:cubicBezTo>
                      <a:pt x="1694" y="1676"/>
                      <a:pt x="1754" y="1688"/>
                      <a:pt x="1782" y="1670"/>
                    </a:cubicBezTo>
                    <a:cubicBezTo>
                      <a:pt x="1803" y="1638"/>
                      <a:pt x="1818" y="1597"/>
                      <a:pt x="1839" y="1565"/>
                    </a:cubicBezTo>
                    <a:lnTo>
                      <a:pt x="1959" y="1622"/>
                    </a:lnTo>
                    <a:lnTo>
                      <a:pt x="2016" y="1538"/>
                    </a:lnTo>
                    <a:cubicBezTo>
                      <a:pt x="2036" y="1469"/>
                      <a:pt x="2068" y="1311"/>
                      <a:pt x="2080" y="1210"/>
                    </a:cubicBezTo>
                    <a:cubicBezTo>
                      <a:pt x="2087" y="1119"/>
                      <a:pt x="2117" y="1024"/>
                      <a:pt x="2133" y="935"/>
                    </a:cubicBezTo>
                    <a:lnTo>
                      <a:pt x="2172" y="923"/>
                    </a:lnTo>
                    <a:cubicBezTo>
                      <a:pt x="2184" y="918"/>
                      <a:pt x="2192" y="914"/>
                      <a:pt x="2208" y="902"/>
                    </a:cubicBezTo>
                    <a:cubicBezTo>
                      <a:pt x="2224" y="890"/>
                      <a:pt x="2250" y="855"/>
                      <a:pt x="2268" y="848"/>
                    </a:cubicBezTo>
                    <a:cubicBezTo>
                      <a:pt x="2286" y="843"/>
                      <a:pt x="2304" y="851"/>
                      <a:pt x="2316" y="857"/>
                    </a:cubicBezTo>
                    <a:cubicBezTo>
                      <a:pt x="2328" y="863"/>
                      <a:pt x="2332" y="870"/>
                      <a:pt x="2343" y="887"/>
                    </a:cubicBezTo>
                    <a:cubicBezTo>
                      <a:pt x="2350" y="889"/>
                      <a:pt x="2382" y="961"/>
                      <a:pt x="2382" y="962"/>
                    </a:cubicBezTo>
                    <a:cubicBezTo>
                      <a:pt x="2395" y="999"/>
                      <a:pt x="2414" y="1074"/>
                      <a:pt x="2421" y="1109"/>
                    </a:cubicBezTo>
                    <a:cubicBezTo>
                      <a:pt x="2426" y="1125"/>
                      <a:pt x="2430" y="1166"/>
                      <a:pt x="2430" y="1166"/>
                    </a:cubicBezTo>
                    <a:cubicBezTo>
                      <a:pt x="2440" y="1215"/>
                      <a:pt x="2466" y="1364"/>
                      <a:pt x="2480" y="1402"/>
                    </a:cubicBezTo>
                    <a:cubicBezTo>
                      <a:pt x="2491" y="1399"/>
                      <a:pt x="2504" y="1401"/>
                      <a:pt x="2512" y="1394"/>
                    </a:cubicBezTo>
                    <a:lnTo>
                      <a:pt x="2568" y="1330"/>
                    </a:lnTo>
                    <a:cubicBezTo>
                      <a:pt x="2622" y="1303"/>
                      <a:pt x="2667" y="1260"/>
                      <a:pt x="2718" y="1226"/>
                    </a:cubicBezTo>
                    <a:lnTo>
                      <a:pt x="2838" y="1112"/>
                    </a:lnTo>
                    <a:cubicBezTo>
                      <a:pt x="2839" y="1100"/>
                      <a:pt x="2848" y="1080"/>
                      <a:pt x="2862" y="1055"/>
                    </a:cubicBezTo>
                    <a:cubicBezTo>
                      <a:pt x="2870" y="1026"/>
                      <a:pt x="2872" y="943"/>
                      <a:pt x="2886" y="938"/>
                    </a:cubicBezTo>
                    <a:lnTo>
                      <a:pt x="2944" y="1026"/>
                    </a:lnTo>
                    <a:cubicBezTo>
                      <a:pt x="2972" y="1059"/>
                      <a:pt x="3031" y="1121"/>
                      <a:pt x="3056" y="1138"/>
                    </a:cubicBezTo>
                    <a:cubicBezTo>
                      <a:pt x="3069" y="1135"/>
                      <a:pt x="3103" y="1114"/>
                      <a:pt x="3111" y="1103"/>
                    </a:cubicBezTo>
                  </a:path>
                </a:pathLst>
              </a:custGeom>
              <a:noFill/>
              <a:ln w="57150" cap="flat" cmpd="sng">
                <a:solidFill>
                  <a:schemeClr val="tx1"/>
                </a:solidFill>
                <a:prstDash val="solid"/>
                <a:round/>
                <a:headEnd type="none" w="sm" len="sm"/>
                <a:tailEnd type="none" w="sm" len="sm"/>
              </a:ln>
              <a:effectLst/>
            </p:spPr>
            <p:txBody>
              <a:bodyPr/>
              <a:lstStyle/>
              <a:p>
                <a:endParaRPr lang="en-US"/>
              </a:p>
            </p:txBody>
          </p:sp>
          <p:grpSp>
            <p:nvGrpSpPr>
              <p:cNvPr id="4" name="Group 46"/>
              <p:cNvGrpSpPr>
                <a:grpSpLocks/>
              </p:cNvGrpSpPr>
              <p:nvPr/>
            </p:nvGrpSpPr>
            <p:grpSpPr bwMode="auto">
              <a:xfrm>
                <a:off x="1677" y="845"/>
                <a:ext cx="3516" cy="1654"/>
                <a:chOff x="1677" y="845"/>
                <a:chExt cx="3516" cy="1654"/>
              </a:xfrm>
            </p:grpSpPr>
            <p:sp>
              <p:nvSpPr>
                <p:cNvPr id="16399" name="Freeform 15"/>
                <p:cNvSpPr>
                  <a:spLocks/>
                </p:cNvSpPr>
                <p:nvPr/>
              </p:nvSpPr>
              <p:spPr bwMode="auto">
                <a:xfrm>
                  <a:off x="1677" y="945"/>
                  <a:ext cx="6" cy="480"/>
                </a:xfrm>
                <a:custGeom>
                  <a:avLst/>
                  <a:gdLst>
                    <a:gd name="T0" fmla="*/ 0 w 6"/>
                    <a:gd name="T1" fmla="*/ 0 h 480"/>
                    <a:gd name="T2" fmla="*/ 6 w 6"/>
                    <a:gd name="T3" fmla="*/ 480 h 480"/>
                    <a:gd name="T4" fmla="*/ 0 60000 65536"/>
                    <a:gd name="T5" fmla="*/ 0 60000 65536"/>
                  </a:gdLst>
                  <a:ahLst/>
                  <a:cxnLst>
                    <a:cxn ang="T4">
                      <a:pos x="T0" y="T1"/>
                    </a:cxn>
                    <a:cxn ang="T5">
                      <a:pos x="T2" y="T3"/>
                    </a:cxn>
                  </a:cxnLst>
                  <a:rect l="0" t="0" r="r" b="b"/>
                  <a:pathLst>
                    <a:path w="6" h="480">
                      <a:moveTo>
                        <a:pt x="0" y="0"/>
                      </a:moveTo>
                      <a:lnTo>
                        <a:pt x="6" y="480"/>
                      </a:lnTo>
                    </a:path>
                  </a:pathLst>
                </a:custGeom>
                <a:noFill/>
                <a:ln w="38100" cap="flat" cmpd="sng">
                  <a:solidFill>
                    <a:schemeClr val="tx1"/>
                  </a:solidFill>
                  <a:prstDash val="solid"/>
                  <a:round/>
                  <a:headEnd type="none" w="sm" len="sm"/>
                  <a:tailEnd type="triangle" w="med" len="lg"/>
                </a:ln>
                <a:effectLst/>
              </p:spPr>
              <p:txBody>
                <a:bodyPr/>
                <a:lstStyle/>
                <a:p>
                  <a:endParaRPr lang="en-US"/>
                </a:p>
              </p:txBody>
            </p:sp>
            <p:grpSp>
              <p:nvGrpSpPr>
                <p:cNvPr id="5" name="Group 45"/>
                <p:cNvGrpSpPr>
                  <a:grpSpLocks/>
                </p:cNvGrpSpPr>
                <p:nvPr/>
              </p:nvGrpSpPr>
              <p:grpSpPr bwMode="auto">
                <a:xfrm>
                  <a:off x="1837" y="845"/>
                  <a:ext cx="3356" cy="1080"/>
                  <a:chOff x="1837" y="845"/>
                  <a:chExt cx="3356" cy="1080"/>
                </a:xfrm>
              </p:grpSpPr>
              <p:sp>
                <p:nvSpPr>
                  <p:cNvPr id="16405" name="Text Box 11"/>
                  <p:cNvSpPr txBox="1">
                    <a:spLocks noChangeArrowheads="1"/>
                  </p:cNvSpPr>
                  <p:nvPr/>
                </p:nvSpPr>
                <p:spPr bwMode="auto">
                  <a:xfrm>
                    <a:off x="2426" y="1162"/>
                    <a:ext cx="1587" cy="173"/>
                  </a:xfrm>
                  <a:prstGeom prst="rect">
                    <a:avLst/>
                  </a:prstGeom>
                  <a:solidFill>
                    <a:srgbClr val="000000"/>
                  </a:solidFill>
                  <a:ln w="12700">
                    <a:noFill/>
                    <a:miter lim="800000"/>
                    <a:headEnd type="none" w="sm" len="sm"/>
                    <a:tailEnd type="none" w="sm" len="sm"/>
                  </a:ln>
                  <a:effectLst/>
                </p:spPr>
                <p:txBody>
                  <a:bodyPr>
                    <a:spAutoFit/>
                  </a:bodyPr>
                  <a:lstStyle/>
                  <a:p>
                    <a:pPr>
                      <a:spcBef>
                        <a:spcPct val="50000"/>
                      </a:spcBef>
                    </a:pPr>
                    <a:r>
                      <a:rPr lang="en-US" sz="1200">
                        <a:solidFill>
                          <a:schemeClr val="bg1"/>
                        </a:solidFill>
                      </a:rPr>
                      <a:t>Relapses from overseas cases</a:t>
                    </a:r>
                  </a:p>
                </p:txBody>
              </p:sp>
              <p:sp>
                <p:nvSpPr>
                  <p:cNvPr id="16406" name="Text Box 12"/>
                  <p:cNvSpPr txBox="1">
                    <a:spLocks noChangeArrowheads="1"/>
                  </p:cNvSpPr>
                  <p:nvPr/>
                </p:nvSpPr>
                <p:spPr bwMode="auto">
                  <a:xfrm>
                    <a:off x="2744" y="1525"/>
                    <a:ext cx="1678" cy="173"/>
                  </a:xfrm>
                  <a:prstGeom prst="rect">
                    <a:avLst/>
                  </a:prstGeom>
                  <a:solidFill>
                    <a:srgbClr val="000000"/>
                  </a:solidFill>
                  <a:ln w="12700">
                    <a:noFill/>
                    <a:miter lim="800000"/>
                    <a:headEnd type="none" w="sm" len="sm"/>
                    <a:tailEnd type="none" w="sm" len="sm"/>
                  </a:ln>
                  <a:effectLst/>
                </p:spPr>
                <p:txBody>
                  <a:bodyPr>
                    <a:spAutoFit/>
                  </a:bodyPr>
                  <a:lstStyle/>
                  <a:p>
                    <a:pPr>
                      <a:spcBef>
                        <a:spcPct val="50000"/>
                      </a:spcBef>
                    </a:pPr>
                    <a:r>
                      <a:rPr lang="en-US" sz="1200">
                        <a:solidFill>
                          <a:schemeClr val="bg1"/>
                        </a:solidFill>
                      </a:rPr>
                      <a:t>Relapses from Korean Veterans</a:t>
                    </a:r>
                  </a:p>
                </p:txBody>
              </p:sp>
              <p:sp>
                <p:nvSpPr>
                  <p:cNvPr id="16407" name="Text Box 13"/>
                  <p:cNvSpPr txBox="1">
                    <a:spLocks noChangeArrowheads="1"/>
                  </p:cNvSpPr>
                  <p:nvPr/>
                </p:nvSpPr>
                <p:spPr bwMode="auto">
                  <a:xfrm>
                    <a:off x="3696" y="1752"/>
                    <a:ext cx="1452" cy="173"/>
                  </a:xfrm>
                  <a:prstGeom prst="rect">
                    <a:avLst/>
                  </a:prstGeom>
                  <a:solidFill>
                    <a:srgbClr val="000000"/>
                  </a:solidFill>
                  <a:ln w="12700">
                    <a:noFill/>
                    <a:miter lim="800000"/>
                    <a:headEnd type="none" w="sm" len="sm"/>
                    <a:tailEnd type="none" w="sm" len="sm"/>
                  </a:ln>
                  <a:effectLst/>
                </p:spPr>
                <p:txBody>
                  <a:bodyPr>
                    <a:spAutoFit/>
                  </a:bodyPr>
                  <a:lstStyle/>
                  <a:p>
                    <a:pPr>
                      <a:spcBef>
                        <a:spcPct val="50000"/>
                      </a:spcBef>
                    </a:pPr>
                    <a:r>
                      <a:rPr lang="en-US" sz="1200">
                        <a:solidFill>
                          <a:schemeClr val="bg1"/>
                        </a:solidFill>
                      </a:rPr>
                      <a:t>Returning Vietnam  Veterans</a:t>
                    </a:r>
                  </a:p>
                </p:txBody>
              </p:sp>
              <p:sp>
                <p:nvSpPr>
                  <p:cNvPr id="16408" name="Text Box 10"/>
                  <p:cNvSpPr txBox="1">
                    <a:spLocks noChangeArrowheads="1"/>
                  </p:cNvSpPr>
                  <p:nvPr/>
                </p:nvSpPr>
                <p:spPr bwMode="auto">
                  <a:xfrm>
                    <a:off x="1837" y="845"/>
                    <a:ext cx="3356" cy="173"/>
                  </a:xfrm>
                  <a:prstGeom prst="rect">
                    <a:avLst/>
                  </a:prstGeom>
                  <a:solidFill>
                    <a:srgbClr val="000000"/>
                  </a:solidFill>
                  <a:ln w="12700">
                    <a:noFill/>
                    <a:miter lim="800000"/>
                    <a:headEnd type="none" w="sm" len="sm"/>
                    <a:tailEnd type="none" w="sm" len="sm"/>
                  </a:ln>
                  <a:effectLst/>
                </p:spPr>
                <p:txBody>
                  <a:bodyPr>
                    <a:spAutoFit/>
                  </a:bodyPr>
                  <a:lstStyle/>
                  <a:p>
                    <a:pPr>
                      <a:spcBef>
                        <a:spcPct val="50000"/>
                      </a:spcBef>
                    </a:pPr>
                    <a:r>
                      <a:rPr lang="en-US" sz="1200">
                        <a:solidFill>
                          <a:schemeClr val="bg1"/>
                        </a:solidFill>
                      </a:rPr>
                      <a:t>Works Progress Administration Malaria Control Drainage Program</a:t>
                    </a:r>
                  </a:p>
                </p:txBody>
              </p:sp>
            </p:grpSp>
            <p:sp>
              <p:nvSpPr>
                <p:cNvPr id="16401" name="Freeform 18"/>
                <p:cNvSpPr>
                  <a:spLocks/>
                </p:cNvSpPr>
                <p:nvPr/>
              </p:nvSpPr>
              <p:spPr bwMode="auto">
                <a:xfrm>
                  <a:off x="2608" y="1616"/>
                  <a:ext cx="8" cy="511"/>
                </a:xfrm>
                <a:custGeom>
                  <a:avLst/>
                  <a:gdLst>
                    <a:gd name="T0" fmla="*/ 0 w 8"/>
                    <a:gd name="T1" fmla="*/ 0 h 511"/>
                    <a:gd name="T2" fmla="*/ 8 w 8"/>
                    <a:gd name="T3" fmla="*/ 511 h 511"/>
                    <a:gd name="T4" fmla="*/ 0 60000 65536"/>
                    <a:gd name="T5" fmla="*/ 0 60000 65536"/>
                  </a:gdLst>
                  <a:ahLst/>
                  <a:cxnLst>
                    <a:cxn ang="T4">
                      <a:pos x="T0" y="T1"/>
                    </a:cxn>
                    <a:cxn ang="T5">
                      <a:pos x="T2" y="T3"/>
                    </a:cxn>
                  </a:cxnLst>
                  <a:rect l="0" t="0" r="r" b="b"/>
                  <a:pathLst>
                    <a:path w="8" h="511">
                      <a:moveTo>
                        <a:pt x="0" y="0"/>
                      </a:moveTo>
                      <a:lnTo>
                        <a:pt x="8" y="511"/>
                      </a:lnTo>
                    </a:path>
                  </a:pathLst>
                </a:custGeom>
                <a:noFill/>
                <a:ln w="38100" cap="flat" cmpd="sng">
                  <a:solidFill>
                    <a:schemeClr val="tx1"/>
                  </a:solidFill>
                  <a:prstDash val="solid"/>
                  <a:round/>
                  <a:headEnd type="none" w="sm" len="sm"/>
                  <a:tailEnd type="triangle" w="med" len="lg"/>
                </a:ln>
                <a:effectLst/>
              </p:spPr>
              <p:txBody>
                <a:bodyPr/>
                <a:lstStyle/>
                <a:p>
                  <a:endParaRPr lang="en-US"/>
                </a:p>
              </p:txBody>
            </p:sp>
            <p:sp>
              <p:nvSpPr>
                <p:cNvPr id="16402" name="Freeform 19"/>
                <p:cNvSpPr>
                  <a:spLocks/>
                </p:cNvSpPr>
                <p:nvPr/>
              </p:nvSpPr>
              <p:spPr bwMode="auto">
                <a:xfrm>
                  <a:off x="3522" y="1884"/>
                  <a:ext cx="9" cy="465"/>
                </a:xfrm>
                <a:custGeom>
                  <a:avLst/>
                  <a:gdLst>
                    <a:gd name="T0" fmla="*/ 0 w 9"/>
                    <a:gd name="T1" fmla="*/ 0 h 465"/>
                    <a:gd name="T2" fmla="*/ 9 w 9"/>
                    <a:gd name="T3" fmla="*/ 465 h 465"/>
                    <a:gd name="T4" fmla="*/ 0 60000 65536"/>
                    <a:gd name="T5" fmla="*/ 0 60000 65536"/>
                  </a:gdLst>
                  <a:ahLst/>
                  <a:cxnLst>
                    <a:cxn ang="T4">
                      <a:pos x="T0" y="T1"/>
                    </a:cxn>
                    <a:cxn ang="T5">
                      <a:pos x="T2" y="T3"/>
                    </a:cxn>
                  </a:cxnLst>
                  <a:rect l="0" t="0" r="r" b="b"/>
                  <a:pathLst>
                    <a:path w="9" h="465">
                      <a:moveTo>
                        <a:pt x="0" y="0"/>
                      </a:moveTo>
                      <a:lnTo>
                        <a:pt x="9" y="465"/>
                      </a:lnTo>
                    </a:path>
                  </a:pathLst>
                </a:custGeom>
                <a:noFill/>
                <a:ln w="38100" cap="flat" cmpd="sng">
                  <a:solidFill>
                    <a:schemeClr val="tx1"/>
                  </a:solidFill>
                  <a:prstDash val="solid"/>
                  <a:round/>
                  <a:headEnd type="none" w="sm" len="sm"/>
                  <a:tailEnd type="triangle" w="med" len="lg"/>
                </a:ln>
                <a:effectLst/>
              </p:spPr>
              <p:txBody>
                <a:bodyPr/>
                <a:lstStyle/>
                <a:p>
                  <a:endParaRPr lang="en-US"/>
                </a:p>
              </p:txBody>
            </p:sp>
            <p:sp>
              <p:nvSpPr>
                <p:cNvPr id="16403" name="Freeform 20"/>
                <p:cNvSpPr>
                  <a:spLocks/>
                </p:cNvSpPr>
                <p:nvPr/>
              </p:nvSpPr>
              <p:spPr bwMode="auto">
                <a:xfrm>
                  <a:off x="4224" y="2076"/>
                  <a:ext cx="1" cy="423"/>
                </a:xfrm>
                <a:custGeom>
                  <a:avLst/>
                  <a:gdLst>
                    <a:gd name="T0" fmla="*/ 0 w 1"/>
                    <a:gd name="T1" fmla="*/ 0 h 423"/>
                    <a:gd name="T2" fmla="*/ 0 w 1"/>
                    <a:gd name="T3" fmla="*/ 423 h 423"/>
                    <a:gd name="T4" fmla="*/ 0 60000 65536"/>
                    <a:gd name="T5" fmla="*/ 0 60000 65536"/>
                  </a:gdLst>
                  <a:ahLst/>
                  <a:cxnLst>
                    <a:cxn ang="T4">
                      <a:pos x="T0" y="T1"/>
                    </a:cxn>
                    <a:cxn ang="T5">
                      <a:pos x="T2" y="T3"/>
                    </a:cxn>
                  </a:cxnLst>
                  <a:rect l="0" t="0" r="r" b="b"/>
                  <a:pathLst>
                    <a:path w="1" h="423">
                      <a:moveTo>
                        <a:pt x="0" y="0"/>
                      </a:moveTo>
                      <a:lnTo>
                        <a:pt x="0" y="423"/>
                      </a:lnTo>
                    </a:path>
                  </a:pathLst>
                </a:custGeom>
                <a:noFill/>
                <a:ln w="38100" cap="flat" cmpd="sng">
                  <a:solidFill>
                    <a:schemeClr val="tx1"/>
                  </a:solidFill>
                  <a:prstDash val="solid"/>
                  <a:round/>
                  <a:headEnd type="none" w="sm" len="sm"/>
                  <a:tailEnd type="triangle" w="med" len="lg"/>
                </a:ln>
                <a:effectLst/>
              </p:spPr>
              <p:txBody>
                <a:bodyPr/>
                <a:lstStyle/>
                <a:p>
                  <a:endParaRPr lang="en-US"/>
                </a:p>
              </p:txBody>
            </p:sp>
            <p:sp>
              <p:nvSpPr>
                <p:cNvPr id="16404" name="Freeform 22"/>
                <p:cNvSpPr>
                  <a:spLocks/>
                </p:cNvSpPr>
                <p:nvPr/>
              </p:nvSpPr>
              <p:spPr bwMode="auto">
                <a:xfrm>
                  <a:off x="2262" y="1206"/>
                  <a:ext cx="1" cy="402"/>
                </a:xfrm>
                <a:custGeom>
                  <a:avLst/>
                  <a:gdLst>
                    <a:gd name="T0" fmla="*/ 0 w 1"/>
                    <a:gd name="T1" fmla="*/ 0 h 402"/>
                    <a:gd name="T2" fmla="*/ 0 w 1"/>
                    <a:gd name="T3" fmla="*/ 402 h 402"/>
                    <a:gd name="T4" fmla="*/ 0 60000 65536"/>
                    <a:gd name="T5" fmla="*/ 0 60000 65536"/>
                  </a:gdLst>
                  <a:ahLst/>
                  <a:cxnLst>
                    <a:cxn ang="T4">
                      <a:pos x="T0" y="T1"/>
                    </a:cxn>
                    <a:cxn ang="T5">
                      <a:pos x="T2" y="T3"/>
                    </a:cxn>
                  </a:cxnLst>
                  <a:rect l="0" t="0" r="r" b="b"/>
                  <a:pathLst>
                    <a:path w="1" h="402">
                      <a:moveTo>
                        <a:pt x="0" y="0"/>
                      </a:moveTo>
                      <a:lnTo>
                        <a:pt x="0" y="402"/>
                      </a:lnTo>
                    </a:path>
                  </a:pathLst>
                </a:custGeom>
                <a:noFill/>
                <a:ln w="38100" cap="flat" cmpd="sng">
                  <a:solidFill>
                    <a:schemeClr val="tx1"/>
                  </a:solidFill>
                  <a:prstDash val="solid"/>
                  <a:round/>
                  <a:headEnd type="none" w="sm" len="sm"/>
                  <a:tailEnd type="triangle" w="med" len="lg"/>
                </a:ln>
                <a:effectLst/>
              </p:spPr>
              <p:txBody>
                <a:bodyPr/>
                <a:lstStyle/>
                <a:p>
                  <a:endParaRPr lang="en-US"/>
                </a:p>
              </p:txBody>
            </p:sp>
          </p:grpSp>
          <p:sp>
            <p:nvSpPr>
              <p:cNvPr id="16394" name="Freeform 23"/>
              <p:cNvSpPr>
                <a:spLocks/>
              </p:cNvSpPr>
              <p:nvPr/>
            </p:nvSpPr>
            <p:spPr bwMode="auto">
              <a:xfrm>
                <a:off x="1665" y="936"/>
                <a:ext cx="172" cy="1"/>
              </a:xfrm>
              <a:custGeom>
                <a:avLst/>
                <a:gdLst>
                  <a:gd name="T0" fmla="*/ 0 w 172"/>
                  <a:gd name="T1" fmla="*/ 0 h 1"/>
                  <a:gd name="T2" fmla="*/ 172 w 172"/>
                  <a:gd name="T3" fmla="*/ 0 h 1"/>
                  <a:gd name="T4" fmla="*/ 0 60000 65536"/>
                  <a:gd name="T5" fmla="*/ 0 60000 65536"/>
                </a:gdLst>
                <a:ahLst/>
                <a:cxnLst>
                  <a:cxn ang="T4">
                    <a:pos x="T0" y="T1"/>
                  </a:cxn>
                  <a:cxn ang="T5">
                    <a:pos x="T2" y="T3"/>
                  </a:cxn>
                </a:cxnLst>
                <a:rect l="0" t="0" r="r" b="b"/>
                <a:pathLst>
                  <a:path w="172" h="1">
                    <a:moveTo>
                      <a:pt x="0" y="0"/>
                    </a:moveTo>
                    <a:lnTo>
                      <a:pt x="172" y="0"/>
                    </a:lnTo>
                  </a:path>
                </a:pathLst>
              </a:custGeom>
              <a:noFill/>
              <a:ln w="38100" cap="flat" cmpd="sng">
                <a:solidFill>
                  <a:schemeClr val="tx1"/>
                </a:solidFill>
                <a:prstDash val="solid"/>
                <a:round/>
                <a:headEnd type="none" w="sm" len="sm"/>
                <a:tailEnd type="none" w="sm" len="sm"/>
              </a:ln>
              <a:effectLst/>
            </p:spPr>
            <p:txBody>
              <a:bodyPr/>
              <a:lstStyle/>
              <a:p>
                <a:endParaRPr lang="en-US"/>
              </a:p>
            </p:txBody>
          </p:sp>
          <p:sp>
            <p:nvSpPr>
              <p:cNvPr id="16395" name="Line 24"/>
              <p:cNvSpPr>
                <a:spLocks noChangeShapeType="1"/>
              </p:cNvSpPr>
              <p:nvPr/>
            </p:nvSpPr>
            <p:spPr bwMode="auto">
              <a:xfrm>
                <a:off x="2245" y="1207"/>
                <a:ext cx="181" cy="0"/>
              </a:xfrm>
              <a:prstGeom prst="line">
                <a:avLst/>
              </a:prstGeom>
              <a:noFill/>
              <a:ln w="38100">
                <a:solidFill>
                  <a:schemeClr val="tx1"/>
                </a:solidFill>
                <a:round/>
                <a:headEnd type="none" w="sm" len="sm"/>
                <a:tailEnd type="none" w="sm" len="sm"/>
              </a:ln>
              <a:effectLst/>
            </p:spPr>
            <p:txBody>
              <a:bodyPr/>
              <a:lstStyle/>
              <a:p>
                <a:endParaRPr lang="en-US"/>
              </a:p>
            </p:txBody>
          </p:sp>
          <p:sp>
            <p:nvSpPr>
              <p:cNvPr id="16396" name="Freeform 25"/>
              <p:cNvSpPr>
                <a:spLocks/>
              </p:cNvSpPr>
              <p:nvPr/>
            </p:nvSpPr>
            <p:spPr bwMode="auto">
              <a:xfrm>
                <a:off x="2598" y="1623"/>
                <a:ext cx="147" cy="6"/>
              </a:xfrm>
              <a:custGeom>
                <a:avLst/>
                <a:gdLst>
                  <a:gd name="T0" fmla="*/ 0 w 147"/>
                  <a:gd name="T1" fmla="*/ 0 h 6"/>
                  <a:gd name="T2" fmla="*/ 147 w 147"/>
                  <a:gd name="T3" fmla="*/ 6 h 6"/>
                  <a:gd name="T4" fmla="*/ 0 60000 65536"/>
                  <a:gd name="T5" fmla="*/ 0 60000 65536"/>
                </a:gdLst>
                <a:ahLst/>
                <a:cxnLst>
                  <a:cxn ang="T4">
                    <a:pos x="T0" y="T1"/>
                  </a:cxn>
                  <a:cxn ang="T5">
                    <a:pos x="T2" y="T3"/>
                  </a:cxn>
                </a:cxnLst>
                <a:rect l="0" t="0" r="r" b="b"/>
                <a:pathLst>
                  <a:path w="147" h="6">
                    <a:moveTo>
                      <a:pt x="0" y="0"/>
                    </a:moveTo>
                    <a:lnTo>
                      <a:pt x="147" y="6"/>
                    </a:lnTo>
                  </a:path>
                </a:pathLst>
              </a:custGeom>
              <a:noFill/>
              <a:ln w="38100" cap="flat" cmpd="sng">
                <a:solidFill>
                  <a:schemeClr val="tx1"/>
                </a:solidFill>
                <a:prstDash val="solid"/>
                <a:round/>
                <a:headEnd type="none" w="sm" len="sm"/>
                <a:tailEnd type="none" w="sm" len="sm"/>
              </a:ln>
              <a:effectLst/>
            </p:spPr>
            <p:txBody>
              <a:bodyPr/>
              <a:lstStyle/>
              <a:p>
                <a:endParaRPr lang="en-US"/>
              </a:p>
            </p:txBody>
          </p:sp>
          <p:sp>
            <p:nvSpPr>
              <p:cNvPr id="16397" name="Freeform 26"/>
              <p:cNvSpPr>
                <a:spLocks/>
              </p:cNvSpPr>
              <p:nvPr/>
            </p:nvSpPr>
            <p:spPr bwMode="auto">
              <a:xfrm>
                <a:off x="3513" y="1887"/>
                <a:ext cx="183" cy="2"/>
              </a:xfrm>
              <a:custGeom>
                <a:avLst/>
                <a:gdLst>
                  <a:gd name="T0" fmla="*/ 0 w 183"/>
                  <a:gd name="T1" fmla="*/ 0 h 2"/>
                  <a:gd name="T2" fmla="*/ 183 w 183"/>
                  <a:gd name="T3" fmla="*/ 2 h 2"/>
                  <a:gd name="T4" fmla="*/ 0 60000 65536"/>
                  <a:gd name="T5" fmla="*/ 0 60000 65536"/>
                </a:gdLst>
                <a:ahLst/>
                <a:cxnLst>
                  <a:cxn ang="T4">
                    <a:pos x="T0" y="T1"/>
                  </a:cxn>
                  <a:cxn ang="T5">
                    <a:pos x="T2" y="T3"/>
                  </a:cxn>
                </a:cxnLst>
                <a:rect l="0" t="0" r="r" b="b"/>
                <a:pathLst>
                  <a:path w="183" h="2">
                    <a:moveTo>
                      <a:pt x="0" y="0"/>
                    </a:moveTo>
                    <a:lnTo>
                      <a:pt x="183" y="2"/>
                    </a:lnTo>
                  </a:path>
                </a:pathLst>
              </a:custGeom>
              <a:noFill/>
              <a:ln w="38100" cap="flat" cmpd="sng">
                <a:solidFill>
                  <a:schemeClr val="tx1"/>
                </a:solidFill>
                <a:prstDash val="solid"/>
                <a:round/>
                <a:headEnd type="none" w="sm" len="sm"/>
                <a:tailEnd type="none" w="sm" len="sm"/>
              </a:ln>
              <a:effectLst/>
            </p:spPr>
            <p:txBody>
              <a:bodyPr/>
              <a:lstStyle/>
              <a:p>
                <a:endParaRPr lang="en-US"/>
              </a:p>
            </p:txBody>
          </p:sp>
          <p:sp>
            <p:nvSpPr>
              <p:cNvPr id="16398" name="Freeform 27"/>
              <p:cNvSpPr>
                <a:spLocks/>
              </p:cNvSpPr>
              <p:nvPr/>
            </p:nvSpPr>
            <p:spPr bwMode="auto">
              <a:xfrm>
                <a:off x="4212" y="2067"/>
                <a:ext cx="174" cy="3"/>
              </a:xfrm>
              <a:custGeom>
                <a:avLst/>
                <a:gdLst>
                  <a:gd name="T0" fmla="*/ 0 w 174"/>
                  <a:gd name="T1" fmla="*/ 3 h 3"/>
                  <a:gd name="T2" fmla="*/ 174 w 174"/>
                  <a:gd name="T3" fmla="*/ 0 h 3"/>
                  <a:gd name="T4" fmla="*/ 0 60000 65536"/>
                  <a:gd name="T5" fmla="*/ 0 60000 65536"/>
                </a:gdLst>
                <a:ahLst/>
                <a:cxnLst>
                  <a:cxn ang="T4">
                    <a:pos x="T0" y="T1"/>
                  </a:cxn>
                  <a:cxn ang="T5">
                    <a:pos x="T2" y="T3"/>
                  </a:cxn>
                </a:cxnLst>
                <a:rect l="0" t="0" r="r" b="b"/>
                <a:pathLst>
                  <a:path w="174" h="3">
                    <a:moveTo>
                      <a:pt x="0" y="3"/>
                    </a:moveTo>
                    <a:lnTo>
                      <a:pt x="174" y="0"/>
                    </a:lnTo>
                  </a:path>
                </a:pathLst>
              </a:custGeom>
              <a:noFill/>
              <a:ln w="38100" cap="flat" cmpd="sng">
                <a:solidFill>
                  <a:schemeClr val="tx1"/>
                </a:solidFill>
                <a:prstDash val="solid"/>
                <a:round/>
                <a:headEnd type="none" w="sm" len="sm"/>
                <a:tailEnd type="none" w="sm" len="sm"/>
              </a:ln>
              <a:effectLst/>
            </p:spPr>
            <p:txBody>
              <a:bodyPr/>
              <a:lstStyle/>
              <a:p>
                <a:endParaRPr lang="en-US"/>
              </a:p>
            </p:txBody>
          </p:sp>
        </p:grpSp>
      </p:grp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a:r>
              <a:rPr lang="en-US" sz="5000" b="1" dirty="0"/>
              <a:t>Periodic Trend</a:t>
            </a:r>
          </a:p>
        </p:txBody>
      </p:sp>
      <p:sp>
        <p:nvSpPr>
          <p:cNvPr id="29699" name="Text Box 3"/>
          <p:cNvSpPr txBox="1">
            <a:spLocks noChangeArrowheads="1"/>
          </p:cNvSpPr>
          <p:nvPr/>
        </p:nvSpPr>
        <p:spPr bwMode="auto">
          <a:xfrm>
            <a:off x="990600" y="2667000"/>
            <a:ext cx="8153400" cy="1477328"/>
          </a:xfrm>
          <a:prstGeom prst="rect">
            <a:avLst/>
          </a:prstGeom>
          <a:noFill/>
          <a:ln w="9525">
            <a:noFill/>
            <a:miter lim="800000"/>
            <a:headEnd/>
            <a:tailEnd/>
          </a:ln>
          <a:effectLst/>
        </p:spPr>
        <p:txBody>
          <a:bodyPr wrap="square">
            <a:spAutoFit/>
          </a:bodyPr>
          <a:lstStyle/>
          <a:p>
            <a:pPr>
              <a:spcBef>
                <a:spcPct val="50000"/>
              </a:spcBef>
            </a:pPr>
            <a:r>
              <a:rPr lang="en-US" sz="4500" dirty="0"/>
              <a:t>Temporal interruption of the general trend of secular variation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Text Box 1027"/>
          <p:cNvSpPr txBox="1">
            <a:spLocks noChangeArrowheads="1"/>
          </p:cNvSpPr>
          <p:nvPr/>
        </p:nvSpPr>
        <p:spPr bwMode="auto">
          <a:xfrm>
            <a:off x="381000" y="91441"/>
            <a:ext cx="8763000" cy="1006475"/>
          </a:xfrm>
          <a:prstGeom prst="rect">
            <a:avLst/>
          </a:prstGeom>
          <a:noFill/>
          <a:ln w="9525">
            <a:noFill/>
            <a:miter lim="800000"/>
            <a:headEnd/>
            <a:tailEnd/>
          </a:ln>
          <a:effectLst/>
        </p:spPr>
        <p:txBody>
          <a:bodyPr>
            <a:spAutoFit/>
          </a:bodyPr>
          <a:lstStyle/>
          <a:p>
            <a:pPr>
              <a:spcBef>
                <a:spcPct val="50000"/>
              </a:spcBef>
            </a:pPr>
            <a:r>
              <a:rPr lang="en-US" sz="3000" dirty="0">
                <a:solidFill>
                  <a:schemeClr val="tx2"/>
                </a:solidFill>
                <a:latin typeface="Tahoma" charset="0"/>
              </a:rPr>
              <a:t>Quarterly Notifications of Whooping Cough Cases, England and Wales, 1940-1982</a:t>
            </a:r>
          </a:p>
        </p:txBody>
      </p:sp>
      <p:pic>
        <p:nvPicPr>
          <p:cNvPr id="70661" name="Picture 1029"/>
          <p:cNvPicPr>
            <a:picLocks noChangeAspect="1" noChangeArrowheads="1"/>
          </p:cNvPicPr>
          <p:nvPr/>
        </p:nvPicPr>
        <p:blipFill>
          <a:blip r:embed="rId2" cstate="print"/>
          <a:srcRect/>
          <a:stretch>
            <a:fillRect/>
          </a:stretch>
        </p:blipFill>
        <p:spPr bwMode="auto">
          <a:xfrm>
            <a:off x="4557713" y="3414713"/>
            <a:ext cx="28575" cy="28575"/>
          </a:xfrm>
          <a:prstGeom prst="rect">
            <a:avLst/>
          </a:prstGeom>
          <a:noFill/>
          <a:ln w="9525">
            <a:noFill/>
            <a:miter lim="800000"/>
            <a:headEnd/>
            <a:tailEnd/>
          </a:ln>
          <a:effectLst/>
        </p:spPr>
      </p:pic>
      <p:pic>
        <p:nvPicPr>
          <p:cNvPr id="70662" name="Picture 1030"/>
          <p:cNvPicPr>
            <a:picLocks noChangeAspect="1" noChangeArrowheads="1"/>
          </p:cNvPicPr>
          <p:nvPr/>
        </p:nvPicPr>
        <p:blipFill>
          <a:blip r:embed="rId3" cstate="print"/>
          <a:srcRect/>
          <a:stretch>
            <a:fillRect/>
          </a:stretch>
        </p:blipFill>
        <p:spPr bwMode="auto">
          <a:xfrm>
            <a:off x="15240" y="1113156"/>
            <a:ext cx="9144000" cy="4953000"/>
          </a:xfrm>
          <a:prstGeom prst="rect">
            <a:avLst/>
          </a:prstGeom>
          <a:noFill/>
          <a:ln w="9525">
            <a:noFill/>
            <a:miter lim="800000"/>
            <a:headEnd/>
            <a:tailEnd/>
          </a:ln>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3" name="Straight Connector 72">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3794" name="Rectangle 2"/>
          <p:cNvSpPr>
            <a:spLocks noGrp="1" noChangeArrowheads="1"/>
          </p:cNvSpPr>
          <p:nvPr>
            <p:ph type="title"/>
          </p:nvPr>
        </p:nvSpPr>
        <p:spPr>
          <a:xfrm>
            <a:off x="3285441" y="965199"/>
            <a:ext cx="5074558" cy="4927601"/>
          </a:xfrm>
        </p:spPr>
        <p:txBody>
          <a:bodyPr vert="horz" lIns="91440" tIns="45720" rIns="91440" bIns="45720" rtlCol="0" anchor="ctr">
            <a:normAutofit/>
          </a:bodyPr>
          <a:lstStyle/>
          <a:p>
            <a:pPr defTabSz="914400"/>
            <a:r>
              <a:rPr lang="en-US" sz="4700" b="1" kern="1200" dirty="0">
                <a:solidFill>
                  <a:schemeClr val="tx1">
                    <a:lumMod val="85000"/>
                    <a:lumOff val="15000"/>
                  </a:schemeClr>
                </a:solidFill>
                <a:latin typeface="+mj-lt"/>
                <a:ea typeface="+mj-ea"/>
                <a:cs typeface="+mj-cs"/>
              </a:rPr>
              <a:t>Seasonal Trend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algn="ctr" eaLnBrk="1" hangingPunct="1"/>
            <a:r>
              <a:rPr lang="en-US" b="1" dirty="0"/>
              <a:t>Levels of Disease</a:t>
            </a:r>
          </a:p>
        </p:txBody>
      </p:sp>
      <p:sp>
        <p:nvSpPr>
          <p:cNvPr id="92163" name="Text Box 3"/>
          <p:cNvSpPr txBox="1">
            <a:spLocks noChangeArrowheads="1"/>
          </p:cNvSpPr>
          <p:nvPr/>
        </p:nvSpPr>
        <p:spPr bwMode="auto">
          <a:xfrm>
            <a:off x="609600" y="5486400"/>
            <a:ext cx="1958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defRPr/>
            </a:pPr>
            <a:r>
              <a:rPr lang="en-US" sz="3200" b="1">
                <a:solidFill>
                  <a:schemeClr val="tx2"/>
                </a:solidFill>
                <a:effectLst>
                  <a:outerShdw blurRad="38100" dist="38100" dir="2700000" algn="tl">
                    <a:srgbClr val="C0C0C0"/>
                  </a:outerShdw>
                </a:effectLst>
                <a:latin typeface="Times New Roman" pitchFamily="18" charset="0"/>
              </a:rPr>
              <a:t>Sporadic</a:t>
            </a:r>
          </a:p>
        </p:txBody>
      </p:sp>
      <p:sp>
        <p:nvSpPr>
          <p:cNvPr id="92164" name="Text Box 4"/>
          <p:cNvSpPr txBox="1">
            <a:spLocks noChangeArrowheads="1"/>
          </p:cNvSpPr>
          <p:nvPr/>
        </p:nvSpPr>
        <p:spPr bwMode="auto">
          <a:xfrm>
            <a:off x="2590800" y="4419600"/>
            <a:ext cx="533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3200" b="1">
                <a:solidFill>
                  <a:schemeClr val="tx2"/>
                </a:solidFill>
                <a:effectLst>
                  <a:outerShdw blurRad="38100" dist="38100" dir="2700000" algn="tl">
                    <a:srgbClr val="C0C0C0"/>
                  </a:outerShdw>
                </a:effectLst>
                <a:latin typeface="Times New Roman" pitchFamily="18" charset="0"/>
              </a:rPr>
              <a:t>Endemic</a:t>
            </a:r>
            <a:endParaRPr lang="en-US" sz="2400" b="1">
              <a:solidFill>
                <a:schemeClr val="tx2"/>
              </a:solidFill>
              <a:effectLst>
                <a:outerShdw blurRad="38100" dist="38100" dir="2700000" algn="tl">
                  <a:srgbClr val="C0C0C0"/>
                </a:outerShdw>
              </a:effectLst>
              <a:latin typeface="Times New Roman" pitchFamily="18" charset="0"/>
            </a:endParaRPr>
          </a:p>
        </p:txBody>
      </p:sp>
      <p:sp>
        <p:nvSpPr>
          <p:cNvPr id="92165" name="Text Box 5"/>
          <p:cNvSpPr txBox="1">
            <a:spLocks noChangeArrowheads="1"/>
          </p:cNvSpPr>
          <p:nvPr/>
        </p:nvSpPr>
        <p:spPr bwMode="auto">
          <a:xfrm>
            <a:off x="3962400" y="3505200"/>
            <a:ext cx="18319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sz="3200" b="1">
                <a:solidFill>
                  <a:schemeClr val="tx2"/>
                </a:solidFill>
                <a:effectLst>
                  <a:outerShdw blurRad="38100" dist="38100" dir="2700000" algn="tl">
                    <a:srgbClr val="C0C0C0"/>
                  </a:outerShdw>
                </a:effectLst>
                <a:latin typeface="Times New Roman" pitchFamily="18" charset="0"/>
              </a:rPr>
              <a:t>Epidemic</a:t>
            </a:r>
          </a:p>
        </p:txBody>
      </p:sp>
      <p:sp>
        <p:nvSpPr>
          <p:cNvPr id="92166" name="Text Box 6"/>
          <p:cNvSpPr txBox="1">
            <a:spLocks noChangeArrowheads="1"/>
          </p:cNvSpPr>
          <p:nvPr/>
        </p:nvSpPr>
        <p:spPr bwMode="auto">
          <a:xfrm>
            <a:off x="5888038" y="2590800"/>
            <a:ext cx="18986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200" b="1">
                <a:solidFill>
                  <a:schemeClr val="tx2"/>
                </a:solidFill>
                <a:effectLst>
                  <a:outerShdw blurRad="38100" dist="38100" dir="2700000" algn="tl">
                    <a:srgbClr val="C0C0C0"/>
                  </a:outerShdw>
                </a:effectLst>
                <a:latin typeface="Times New Roman" pitchFamily="18" charset="0"/>
              </a:rPr>
              <a:t>Pandemic</a:t>
            </a:r>
          </a:p>
        </p:txBody>
      </p:sp>
      <p:sp>
        <p:nvSpPr>
          <p:cNvPr id="21511" name="Line 7"/>
          <p:cNvSpPr>
            <a:spLocks noChangeShapeType="1"/>
          </p:cNvSpPr>
          <p:nvPr/>
        </p:nvSpPr>
        <p:spPr bwMode="auto">
          <a:xfrm flipV="1">
            <a:off x="762000" y="2362200"/>
            <a:ext cx="5257800" cy="2971800"/>
          </a:xfrm>
          <a:prstGeom prst="line">
            <a:avLst/>
          </a:prstGeom>
          <a:noFill/>
          <a:ln w="76200">
            <a:solidFill>
              <a:schemeClr val="tx1"/>
            </a:solidFill>
            <a:round/>
            <a:headEnd/>
            <a:tailEnd type="triangle" w="med" len="med"/>
          </a:ln>
          <a:effectLst/>
        </p:spPr>
        <p:txBody>
          <a:bodyPr anchor="ctr"/>
          <a:lstStyle/>
          <a:p>
            <a:endParaRPr lang="en-US"/>
          </a:p>
        </p:txBody>
      </p:sp>
      <p:sp>
        <p:nvSpPr>
          <p:cNvPr id="92168" name="Text Box 8"/>
          <p:cNvSpPr txBox="1">
            <a:spLocks noChangeArrowheads="1"/>
          </p:cNvSpPr>
          <p:nvPr/>
        </p:nvSpPr>
        <p:spPr bwMode="auto">
          <a:xfrm>
            <a:off x="387350" y="2133600"/>
            <a:ext cx="52085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defRPr/>
            </a:pPr>
            <a:r>
              <a:rPr lang="en-US" sz="3200" b="1" dirty="0">
                <a:solidFill>
                  <a:schemeClr val="tx2"/>
                </a:solidFill>
                <a:effectLst>
                  <a:outerShdw blurRad="38100" dist="38100" dir="2700000" algn="tl">
                    <a:srgbClr val="C0C0C0"/>
                  </a:outerShdw>
                </a:effectLst>
                <a:latin typeface="Times New Roman" pitchFamily="18" charset="0"/>
              </a:rPr>
              <a:t>Increasing amount of disease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381000" y="762000"/>
            <a:ext cx="8458200" cy="1143000"/>
          </a:xfrm>
        </p:spPr>
        <p:txBody>
          <a:bodyPr>
            <a:normAutofit/>
          </a:bodyPr>
          <a:lstStyle/>
          <a:p>
            <a:pPr algn="l"/>
            <a:r>
              <a:rPr lang="en-US" sz="2500" b="1" dirty="0"/>
              <a:t>Niger Guinea Worm Eradication Program</a:t>
            </a:r>
            <a:br>
              <a:rPr lang="en-US" sz="2500" dirty="0"/>
            </a:br>
            <a:r>
              <a:rPr lang="en-US" sz="2500" dirty="0"/>
              <a:t>Number of cases of </a:t>
            </a:r>
            <a:r>
              <a:rPr lang="en-US" sz="2500" dirty="0" err="1"/>
              <a:t>dranculiasis</a:t>
            </a:r>
            <a:r>
              <a:rPr lang="en-US" sz="2500" dirty="0"/>
              <a:t> reported from </a:t>
            </a:r>
            <a:r>
              <a:rPr lang="en-US" sz="2500" dirty="0" err="1"/>
              <a:t>Tillabery</a:t>
            </a:r>
            <a:r>
              <a:rPr lang="en-US" sz="2500" dirty="0"/>
              <a:t> Department, 1996-1998</a:t>
            </a:r>
          </a:p>
        </p:txBody>
      </p:sp>
      <p:sp>
        <p:nvSpPr>
          <p:cNvPr id="35843" name="Text Box 3"/>
          <p:cNvSpPr txBox="1">
            <a:spLocks noChangeArrowheads="1"/>
          </p:cNvSpPr>
          <p:nvPr/>
        </p:nvSpPr>
        <p:spPr bwMode="auto">
          <a:xfrm>
            <a:off x="1066800" y="2514600"/>
            <a:ext cx="3352800" cy="457200"/>
          </a:xfrm>
          <a:prstGeom prst="rect">
            <a:avLst/>
          </a:prstGeom>
          <a:noFill/>
          <a:ln w="9525">
            <a:noFill/>
            <a:miter lim="800000"/>
            <a:headEnd/>
            <a:tailEnd/>
          </a:ln>
          <a:effectLst/>
        </p:spPr>
        <p:txBody>
          <a:bodyPr>
            <a:spAutoFit/>
          </a:bodyPr>
          <a:lstStyle/>
          <a:p>
            <a:pPr>
              <a:spcBef>
                <a:spcPct val="50000"/>
              </a:spcBef>
            </a:pPr>
            <a:endParaRPr lang="en-US" sz="2400"/>
          </a:p>
        </p:txBody>
      </p:sp>
      <p:pic>
        <p:nvPicPr>
          <p:cNvPr id="35844" name="Picture 4" descr="nigerguinea"/>
          <p:cNvPicPr>
            <a:picLocks noChangeAspect="1" noChangeArrowheads="1"/>
          </p:cNvPicPr>
          <p:nvPr/>
        </p:nvPicPr>
        <p:blipFill>
          <a:blip r:embed="rId2" cstate="print"/>
          <a:srcRect/>
          <a:stretch>
            <a:fillRect/>
          </a:stretch>
        </p:blipFill>
        <p:spPr bwMode="auto">
          <a:xfrm>
            <a:off x="542925" y="1828800"/>
            <a:ext cx="8056563" cy="4343400"/>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pPr algn="l"/>
            <a:r>
              <a:rPr lang="en-US" sz="3400" b="1" dirty="0"/>
              <a:t>Pneumonia-Influenza Deaths – By Year, 1934-1980</a:t>
            </a:r>
          </a:p>
        </p:txBody>
      </p:sp>
      <p:sp>
        <p:nvSpPr>
          <p:cNvPr id="34819" name="Text Box 3"/>
          <p:cNvSpPr txBox="1">
            <a:spLocks noChangeArrowheads="1"/>
          </p:cNvSpPr>
          <p:nvPr/>
        </p:nvSpPr>
        <p:spPr bwMode="auto">
          <a:xfrm>
            <a:off x="685800" y="3200400"/>
            <a:ext cx="3124200" cy="457200"/>
          </a:xfrm>
          <a:prstGeom prst="rect">
            <a:avLst/>
          </a:prstGeom>
          <a:noFill/>
          <a:ln w="9525">
            <a:noFill/>
            <a:miter lim="800000"/>
            <a:headEnd/>
            <a:tailEnd/>
          </a:ln>
          <a:effectLst/>
        </p:spPr>
        <p:txBody>
          <a:bodyPr>
            <a:spAutoFit/>
          </a:bodyPr>
          <a:lstStyle/>
          <a:p>
            <a:pPr>
              <a:spcBef>
                <a:spcPct val="50000"/>
              </a:spcBef>
            </a:pPr>
            <a:endParaRPr lang="en-US" sz="2400"/>
          </a:p>
        </p:txBody>
      </p:sp>
      <p:pic>
        <p:nvPicPr>
          <p:cNvPr id="34820" name="Picture 4" descr="fludeaths"/>
          <p:cNvPicPr>
            <a:picLocks noChangeAspect="1" noChangeArrowheads="1"/>
          </p:cNvPicPr>
          <p:nvPr/>
        </p:nvPicPr>
        <p:blipFill>
          <a:blip r:embed="rId2" cstate="print"/>
          <a:srcRect/>
          <a:stretch>
            <a:fillRect/>
          </a:stretch>
        </p:blipFill>
        <p:spPr bwMode="auto">
          <a:xfrm>
            <a:off x="76200" y="2286000"/>
            <a:ext cx="8955087" cy="3429000"/>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algn="ctr"/>
            <a:r>
              <a:rPr lang="en-US" sz="5000" b="1" dirty="0"/>
              <a:t>Place</a:t>
            </a:r>
          </a:p>
        </p:txBody>
      </p:sp>
      <p:sp>
        <p:nvSpPr>
          <p:cNvPr id="39939" name="Text Box 3"/>
          <p:cNvSpPr txBox="1">
            <a:spLocks noChangeArrowheads="1"/>
          </p:cNvSpPr>
          <p:nvPr/>
        </p:nvSpPr>
        <p:spPr bwMode="auto">
          <a:xfrm>
            <a:off x="838200" y="2514600"/>
            <a:ext cx="7620000" cy="2835275"/>
          </a:xfrm>
          <a:prstGeom prst="rect">
            <a:avLst/>
          </a:prstGeom>
          <a:noFill/>
          <a:ln w="9525">
            <a:noFill/>
            <a:miter lim="800000"/>
            <a:headEnd/>
            <a:tailEnd/>
          </a:ln>
          <a:effectLst/>
        </p:spPr>
        <p:txBody>
          <a:bodyPr>
            <a:spAutoFit/>
          </a:bodyPr>
          <a:lstStyle/>
          <a:p>
            <a:pPr algn="ctr">
              <a:spcBef>
                <a:spcPct val="50000"/>
              </a:spcBef>
            </a:pPr>
            <a:r>
              <a:rPr lang="en-US" sz="4500" dirty="0"/>
              <a:t>Where patient was exposed</a:t>
            </a:r>
          </a:p>
          <a:p>
            <a:pPr algn="ctr">
              <a:spcBef>
                <a:spcPct val="50000"/>
              </a:spcBef>
            </a:pPr>
            <a:r>
              <a:rPr lang="en-US" sz="4500" dirty="0"/>
              <a:t>or</a:t>
            </a:r>
          </a:p>
          <a:p>
            <a:pPr algn="ctr">
              <a:spcBef>
                <a:spcPct val="50000"/>
              </a:spcBef>
            </a:pPr>
            <a:r>
              <a:rPr lang="en-US" sz="4500" dirty="0"/>
              <a:t>Where source became infected.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304800"/>
            <a:ext cx="7772400" cy="1143000"/>
          </a:xfrm>
        </p:spPr>
        <p:txBody>
          <a:bodyPr/>
          <a:lstStyle/>
          <a:p>
            <a:pPr algn="ctr"/>
            <a:r>
              <a:rPr lang="en-US" sz="5000" b="1" dirty="0"/>
              <a:t>Place</a:t>
            </a:r>
          </a:p>
        </p:txBody>
      </p:sp>
      <p:sp>
        <p:nvSpPr>
          <p:cNvPr id="40963" name="Text Box 3"/>
          <p:cNvSpPr txBox="1">
            <a:spLocks noChangeArrowheads="1"/>
          </p:cNvSpPr>
          <p:nvPr/>
        </p:nvSpPr>
        <p:spPr bwMode="auto">
          <a:xfrm>
            <a:off x="228600" y="1600200"/>
            <a:ext cx="8534400" cy="457200"/>
          </a:xfrm>
          <a:prstGeom prst="rect">
            <a:avLst/>
          </a:prstGeom>
          <a:noFill/>
          <a:ln w="9525">
            <a:noFill/>
            <a:miter lim="800000"/>
            <a:headEnd/>
            <a:tailEnd/>
          </a:ln>
          <a:effectLst/>
        </p:spPr>
        <p:txBody>
          <a:bodyPr>
            <a:spAutoFit/>
          </a:bodyPr>
          <a:lstStyle/>
          <a:p>
            <a:pPr>
              <a:spcBef>
                <a:spcPct val="50000"/>
              </a:spcBef>
            </a:pPr>
            <a:r>
              <a:rPr lang="en-US" sz="2400" b="1" dirty="0"/>
              <a:t>Geographic Area		Example                     Action Level</a:t>
            </a:r>
          </a:p>
        </p:txBody>
      </p:sp>
      <p:sp>
        <p:nvSpPr>
          <p:cNvPr id="40964" name="Line 4"/>
          <p:cNvSpPr>
            <a:spLocks noChangeShapeType="1"/>
          </p:cNvSpPr>
          <p:nvPr/>
        </p:nvSpPr>
        <p:spPr bwMode="auto">
          <a:xfrm>
            <a:off x="152400" y="2133600"/>
            <a:ext cx="8686800" cy="0"/>
          </a:xfrm>
          <a:prstGeom prst="line">
            <a:avLst/>
          </a:prstGeom>
          <a:noFill/>
          <a:ln w="9525">
            <a:solidFill>
              <a:schemeClr val="tx1"/>
            </a:solidFill>
            <a:miter lim="800000"/>
            <a:headEnd/>
            <a:tailEnd/>
          </a:ln>
          <a:effectLst/>
        </p:spPr>
        <p:txBody>
          <a:bodyPr wrap="none"/>
          <a:lstStyle/>
          <a:p>
            <a:endParaRPr lang="en-US"/>
          </a:p>
        </p:txBody>
      </p:sp>
      <p:sp>
        <p:nvSpPr>
          <p:cNvPr id="40967" name="Text Box 7"/>
          <p:cNvSpPr txBox="1">
            <a:spLocks noChangeArrowheads="1"/>
          </p:cNvSpPr>
          <p:nvPr/>
        </p:nvSpPr>
        <p:spPr bwMode="auto">
          <a:xfrm>
            <a:off x="152400" y="2438400"/>
            <a:ext cx="2895600" cy="457200"/>
          </a:xfrm>
          <a:prstGeom prst="rect">
            <a:avLst/>
          </a:prstGeom>
          <a:noFill/>
          <a:ln w="9525">
            <a:noFill/>
            <a:miter lim="800000"/>
            <a:headEnd/>
            <a:tailEnd/>
          </a:ln>
          <a:effectLst/>
        </p:spPr>
        <p:txBody>
          <a:bodyPr>
            <a:spAutoFit/>
          </a:bodyPr>
          <a:lstStyle/>
          <a:p>
            <a:pPr>
              <a:spcBef>
                <a:spcPct val="50000"/>
              </a:spcBef>
            </a:pPr>
            <a:endParaRPr lang="en-US" sz="2400"/>
          </a:p>
        </p:txBody>
      </p:sp>
      <p:sp>
        <p:nvSpPr>
          <p:cNvPr id="40968" name="Text Box 8"/>
          <p:cNvSpPr txBox="1">
            <a:spLocks noChangeArrowheads="1"/>
          </p:cNvSpPr>
          <p:nvPr/>
        </p:nvSpPr>
        <p:spPr bwMode="auto">
          <a:xfrm>
            <a:off x="304800" y="2286000"/>
            <a:ext cx="2590800" cy="3743325"/>
          </a:xfrm>
          <a:prstGeom prst="rect">
            <a:avLst/>
          </a:prstGeom>
          <a:noFill/>
          <a:ln w="9525">
            <a:noFill/>
            <a:miter lim="800000"/>
            <a:headEnd/>
            <a:tailEnd/>
          </a:ln>
          <a:effectLst/>
        </p:spPr>
        <p:txBody>
          <a:bodyPr>
            <a:spAutoFit/>
          </a:bodyPr>
          <a:lstStyle/>
          <a:p>
            <a:pPr>
              <a:spcBef>
                <a:spcPct val="50000"/>
              </a:spcBef>
            </a:pPr>
            <a:r>
              <a:rPr lang="en-US" sz="2400" dirty="0"/>
              <a:t>Diagnosis is Made</a:t>
            </a:r>
          </a:p>
          <a:p>
            <a:pPr>
              <a:spcBef>
                <a:spcPct val="50000"/>
              </a:spcBef>
            </a:pPr>
            <a:endParaRPr lang="en-US" sz="2400" dirty="0"/>
          </a:p>
          <a:p>
            <a:pPr>
              <a:spcBef>
                <a:spcPct val="50000"/>
              </a:spcBef>
            </a:pPr>
            <a:r>
              <a:rPr lang="en-US" sz="2400" dirty="0"/>
              <a:t>Contact occurred between agent and host</a:t>
            </a:r>
          </a:p>
          <a:p>
            <a:pPr>
              <a:spcBef>
                <a:spcPct val="50000"/>
              </a:spcBef>
            </a:pPr>
            <a:endParaRPr lang="en-US" sz="2400" dirty="0"/>
          </a:p>
          <a:p>
            <a:pPr>
              <a:spcBef>
                <a:spcPct val="50000"/>
              </a:spcBef>
            </a:pPr>
            <a:r>
              <a:rPr lang="en-US" sz="2400" dirty="0"/>
              <a:t>Source became infected</a:t>
            </a:r>
          </a:p>
        </p:txBody>
      </p:sp>
      <p:sp>
        <p:nvSpPr>
          <p:cNvPr id="40969" name="Text Box 9"/>
          <p:cNvSpPr txBox="1">
            <a:spLocks noChangeArrowheads="1"/>
          </p:cNvSpPr>
          <p:nvPr/>
        </p:nvSpPr>
        <p:spPr bwMode="auto">
          <a:xfrm>
            <a:off x="3581400" y="2286000"/>
            <a:ext cx="2819400" cy="3560763"/>
          </a:xfrm>
          <a:prstGeom prst="rect">
            <a:avLst/>
          </a:prstGeom>
          <a:noFill/>
          <a:ln w="9525">
            <a:noFill/>
            <a:miter lim="800000"/>
            <a:headEnd/>
            <a:tailEnd/>
          </a:ln>
          <a:effectLst/>
        </p:spPr>
        <p:txBody>
          <a:bodyPr>
            <a:spAutoFit/>
          </a:bodyPr>
          <a:lstStyle/>
          <a:p>
            <a:pPr>
              <a:spcBef>
                <a:spcPct val="50000"/>
              </a:spcBef>
            </a:pPr>
            <a:r>
              <a:rPr lang="en-US" sz="2400" dirty="0"/>
              <a:t>Home – Patient Ill</a:t>
            </a:r>
          </a:p>
          <a:p>
            <a:pPr>
              <a:spcBef>
                <a:spcPct val="50000"/>
              </a:spcBef>
            </a:pPr>
            <a:endParaRPr lang="en-US" sz="2400" dirty="0"/>
          </a:p>
          <a:p>
            <a:pPr>
              <a:spcBef>
                <a:spcPct val="50000"/>
              </a:spcBef>
            </a:pPr>
            <a:r>
              <a:rPr lang="en-US" sz="2400" dirty="0"/>
              <a:t>Restaurant – Food Eaten</a:t>
            </a:r>
          </a:p>
          <a:p>
            <a:pPr>
              <a:spcBef>
                <a:spcPct val="50000"/>
              </a:spcBef>
            </a:pPr>
            <a:endParaRPr lang="en-US" sz="2400" dirty="0"/>
          </a:p>
          <a:p>
            <a:pPr>
              <a:spcBef>
                <a:spcPct val="50000"/>
              </a:spcBef>
            </a:pPr>
            <a:endParaRPr lang="en-US" sz="2400" dirty="0"/>
          </a:p>
          <a:p>
            <a:pPr>
              <a:spcBef>
                <a:spcPct val="50000"/>
              </a:spcBef>
            </a:pPr>
            <a:r>
              <a:rPr lang="en-US" sz="2400" dirty="0"/>
              <a:t>Farm – Eggs Infected</a:t>
            </a:r>
          </a:p>
        </p:txBody>
      </p:sp>
      <p:sp>
        <p:nvSpPr>
          <p:cNvPr id="40971" name="Text Box 11"/>
          <p:cNvSpPr txBox="1">
            <a:spLocks noChangeArrowheads="1"/>
          </p:cNvSpPr>
          <p:nvPr/>
        </p:nvSpPr>
        <p:spPr bwMode="auto">
          <a:xfrm>
            <a:off x="6629400" y="2209800"/>
            <a:ext cx="2514600" cy="3743325"/>
          </a:xfrm>
          <a:prstGeom prst="rect">
            <a:avLst/>
          </a:prstGeom>
          <a:noFill/>
          <a:ln w="9525">
            <a:noFill/>
            <a:miter lim="800000"/>
            <a:headEnd/>
            <a:tailEnd/>
          </a:ln>
          <a:effectLst/>
        </p:spPr>
        <p:txBody>
          <a:bodyPr>
            <a:spAutoFit/>
          </a:bodyPr>
          <a:lstStyle/>
          <a:p>
            <a:pPr>
              <a:spcBef>
                <a:spcPct val="50000"/>
              </a:spcBef>
            </a:pPr>
            <a:r>
              <a:rPr lang="en-US" sz="2400" dirty="0"/>
              <a:t>Investigation</a:t>
            </a:r>
          </a:p>
          <a:p>
            <a:pPr>
              <a:spcBef>
                <a:spcPct val="50000"/>
              </a:spcBef>
            </a:pPr>
            <a:endParaRPr lang="en-US" sz="2400" dirty="0"/>
          </a:p>
          <a:p>
            <a:pPr>
              <a:spcBef>
                <a:spcPct val="50000"/>
              </a:spcBef>
            </a:pPr>
            <a:r>
              <a:rPr lang="en-US" sz="2400" dirty="0"/>
              <a:t>    Control</a:t>
            </a:r>
          </a:p>
          <a:p>
            <a:pPr>
              <a:spcBef>
                <a:spcPct val="50000"/>
              </a:spcBef>
            </a:pPr>
            <a:endParaRPr lang="en-US" sz="2400" dirty="0"/>
          </a:p>
          <a:p>
            <a:pPr>
              <a:spcBef>
                <a:spcPct val="50000"/>
              </a:spcBef>
            </a:pPr>
            <a:endParaRPr lang="en-US" sz="2400" dirty="0"/>
          </a:p>
          <a:p>
            <a:pPr>
              <a:spcBef>
                <a:spcPct val="50000"/>
              </a:spcBef>
            </a:pPr>
            <a:endParaRPr lang="en-US" sz="2400" dirty="0"/>
          </a:p>
          <a:p>
            <a:pPr>
              <a:spcBef>
                <a:spcPct val="50000"/>
              </a:spcBef>
            </a:pPr>
            <a:r>
              <a:rPr lang="en-US" sz="2400" dirty="0"/>
              <a:t>   Prevention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algn="ctr" eaLnBrk="1" hangingPunct="1"/>
            <a:r>
              <a:rPr lang="en-GB" sz="4000" b="1" dirty="0"/>
              <a:t>Place</a:t>
            </a:r>
          </a:p>
        </p:txBody>
      </p:sp>
      <p:sp>
        <p:nvSpPr>
          <p:cNvPr id="20483" name="Rectangle 3"/>
          <p:cNvSpPr>
            <a:spLocks noGrp="1" noChangeArrowheads="1"/>
          </p:cNvSpPr>
          <p:nvPr>
            <p:ph idx="1"/>
          </p:nvPr>
        </p:nvSpPr>
        <p:spPr>
          <a:xfrm>
            <a:off x="1066800" y="1752600"/>
            <a:ext cx="7696200" cy="4114800"/>
          </a:xfrm>
        </p:spPr>
        <p:txBody>
          <a:bodyPr/>
          <a:lstStyle/>
          <a:p>
            <a:pPr eaLnBrk="1" hangingPunct="1"/>
            <a:r>
              <a:rPr lang="en-GB" dirty="0"/>
              <a:t>Gives information on :</a:t>
            </a:r>
          </a:p>
          <a:p>
            <a:pPr lvl="1" eaLnBrk="1" hangingPunct="1"/>
            <a:r>
              <a:rPr lang="en-GB" dirty="0"/>
              <a:t>G</a:t>
            </a:r>
            <a:r>
              <a:rPr lang="en-GB" dirty="0">
                <a:cs typeface="Arial" pitchFamily="34" charset="0"/>
              </a:rPr>
              <a:t>e</a:t>
            </a:r>
            <a:r>
              <a:rPr lang="en-GB" dirty="0"/>
              <a:t>ographic distribution</a:t>
            </a:r>
          </a:p>
          <a:p>
            <a:pPr lvl="1" eaLnBrk="1" hangingPunct="1"/>
            <a:r>
              <a:rPr lang="en-GB" dirty="0"/>
              <a:t>Cluster of cases</a:t>
            </a:r>
          </a:p>
          <a:p>
            <a:pPr lvl="1" eaLnBrk="1" hangingPunct="1"/>
            <a:r>
              <a:rPr lang="en-GB" dirty="0"/>
              <a:t>Dissemination route</a:t>
            </a:r>
          </a:p>
          <a:p>
            <a:pPr eaLnBrk="1" hangingPunct="1">
              <a:spcBef>
                <a:spcPct val="70000"/>
              </a:spcBef>
            </a:pPr>
            <a:r>
              <a:rPr lang="en-GB" dirty="0"/>
              <a:t>Use of maps </a:t>
            </a:r>
          </a:p>
          <a:p>
            <a:pPr lvl="1" eaLnBrk="1" hangingPunct="1"/>
            <a:r>
              <a:rPr lang="en-GB" dirty="0"/>
              <a:t>Representation of cases and possible sources of exposure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506" name="Rectangle 2"/>
          <p:cNvSpPr>
            <a:spLocks noGrp="1" noChangeArrowheads="1"/>
          </p:cNvSpPr>
          <p:nvPr>
            <p:ph type="title"/>
          </p:nvPr>
        </p:nvSpPr>
        <p:spPr>
          <a:xfrm>
            <a:off x="628650" y="963877"/>
            <a:ext cx="2620771" cy="4930246"/>
          </a:xfrm>
        </p:spPr>
        <p:txBody>
          <a:bodyPr>
            <a:normAutofit/>
          </a:bodyPr>
          <a:lstStyle/>
          <a:p>
            <a:pPr algn="r" eaLnBrk="1" hangingPunct="1"/>
            <a:r>
              <a:rPr lang="en-GB" b="1">
                <a:solidFill>
                  <a:schemeClr val="accent1"/>
                </a:solidFill>
              </a:rPr>
              <a:t>Place</a:t>
            </a:r>
          </a:p>
        </p:txBody>
      </p:sp>
      <p:sp>
        <p:nvSpPr>
          <p:cNvPr id="21507" name="Rectangle 3"/>
          <p:cNvSpPr>
            <a:spLocks noGrp="1" noChangeArrowheads="1"/>
          </p:cNvSpPr>
          <p:nvPr>
            <p:ph idx="1"/>
          </p:nvPr>
        </p:nvSpPr>
        <p:spPr>
          <a:xfrm>
            <a:off x="3732023" y="963877"/>
            <a:ext cx="4783327" cy="4930246"/>
          </a:xfrm>
        </p:spPr>
        <p:txBody>
          <a:bodyPr anchor="ctr">
            <a:normAutofit/>
          </a:bodyPr>
          <a:lstStyle/>
          <a:p>
            <a:pPr eaLnBrk="1" hangingPunct="1"/>
            <a:r>
              <a:rPr lang="en-GB" dirty="0"/>
              <a:t>Geographical locations</a:t>
            </a:r>
          </a:p>
          <a:p>
            <a:pPr lvl="1" eaLnBrk="1" hangingPunct="1"/>
            <a:r>
              <a:rPr lang="en-GB" sz="2100" dirty="0"/>
              <a:t>Place of residence, workplace, services in a hospital…</a:t>
            </a:r>
          </a:p>
          <a:p>
            <a:pPr eaLnBrk="1" hangingPunct="1"/>
            <a:r>
              <a:rPr lang="en-GB" dirty="0"/>
              <a:t>Geographical units </a:t>
            </a:r>
          </a:p>
          <a:p>
            <a:pPr lvl="1" eaLnBrk="1" hangingPunct="1"/>
            <a:r>
              <a:rPr lang="en-GB" sz="2100" dirty="0"/>
              <a:t>District, municipalitie</a:t>
            </a:r>
            <a:r>
              <a:rPr lang="en-GB" sz="2100" dirty="0">
                <a:cs typeface="Arial" pitchFamily="34" charset="0"/>
              </a:rPr>
              <a:t>s</a:t>
            </a:r>
            <a:r>
              <a:rPr lang="en-GB" sz="2100" dirty="0"/>
              <a:t>, neighbourhoods, streets, rooms…</a:t>
            </a:r>
          </a:p>
          <a:p>
            <a:pPr eaLnBrk="1" hangingPunct="1"/>
            <a:r>
              <a:rPr lang="en-GB" dirty="0"/>
              <a:t>Categories</a:t>
            </a:r>
          </a:p>
          <a:p>
            <a:pPr lvl="1" eaLnBrk="1" hangingPunct="1"/>
            <a:r>
              <a:rPr lang="en-GB" sz="2100" dirty="0"/>
              <a:t>Urban-rural, autochthonous-imported…</a:t>
            </a:r>
          </a:p>
          <a:p>
            <a:pPr eaLnBrk="1" hangingPunct="1"/>
            <a:r>
              <a:rPr lang="en-GB" dirty="0"/>
              <a:t>Place of exposure vs. place of notification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6"/>
          <p:cNvSpPr>
            <a:spLocks noGrp="1" noChangeArrowheads="1"/>
          </p:cNvSpPr>
          <p:nvPr>
            <p:ph type="title"/>
          </p:nvPr>
        </p:nvSpPr>
        <p:spPr>
          <a:xfrm>
            <a:off x="5940425" y="1916113"/>
            <a:ext cx="2592388" cy="1143000"/>
          </a:xfrm>
        </p:spPr>
        <p:txBody>
          <a:bodyPr/>
          <a:lstStyle/>
          <a:p>
            <a:pPr eaLnBrk="1" hangingPunct="1"/>
            <a:r>
              <a:rPr lang="en-US" sz="2000"/>
              <a:t>The Meningitis Belt of Africa, 2004</a:t>
            </a:r>
          </a:p>
        </p:txBody>
      </p:sp>
      <p:graphicFrame>
        <p:nvGraphicFramePr>
          <p:cNvPr id="22531" name="Object 5"/>
          <p:cNvGraphicFramePr>
            <a:graphicFrameLocks noGrp="1" noChangeAspect="1"/>
          </p:cNvGraphicFramePr>
          <p:nvPr>
            <p:ph sz="half" idx="1"/>
            <p:extLst>
              <p:ext uri="{D42A27DB-BD31-4B8C-83A1-F6EECF244321}">
                <p14:modId xmlns:p14="http://schemas.microsoft.com/office/powerpoint/2010/main" val="1853243867"/>
              </p:ext>
            </p:extLst>
          </p:nvPr>
        </p:nvGraphicFramePr>
        <p:xfrm>
          <a:off x="0" y="1"/>
          <a:ext cx="5227638" cy="6172200"/>
        </p:xfrm>
        <a:graphic>
          <a:graphicData uri="http://schemas.openxmlformats.org/presentationml/2006/ole">
            <mc:AlternateContent xmlns:mc="http://schemas.openxmlformats.org/markup-compatibility/2006">
              <mc:Choice xmlns:v="urn:schemas-microsoft-com:vml" Requires="v">
                <p:oleObj spid="_x0000_s40066" name="Image" r:id="rId3" imgW="6641270" imgH="8711111" progId="PhotoshopElements.Image.4">
                  <p:embed/>
                </p:oleObj>
              </mc:Choice>
              <mc:Fallback>
                <p:oleObj name="Image" r:id="rId3" imgW="6641270" imgH="8711111" progId="PhotoshopElements.Image.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5227638" cy="6172200"/>
                      </a:xfrm>
                      <a:prstGeom prst="rect">
                        <a:avLst/>
                      </a:prstGeom>
                      <a:noFill/>
                      <a:ln>
                        <a:noFill/>
                      </a:ln>
                      <a:effectLst/>
                      <a:extLst/>
                    </p:spPr>
                  </p:pic>
                </p:oleObj>
              </mc:Fallback>
            </mc:AlternateContent>
          </a:graphicData>
        </a:graphic>
      </p:graphicFrame>
      <p:graphicFrame>
        <p:nvGraphicFramePr>
          <p:cNvPr id="22532" name="Object 10"/>
          <p:cNvGraphicFramePr>
            <a:graphicFrameLocks noGrp="1" noChangeAspect="1"/>
          </p:cNvGraphicFramePr>
          <p:nvPr>
            <p:ph sz="quarter" idx="2"/>
          </p:nvPr>
        </p:nvGraphicFramePr>
        <p:xfrm>
          <a:off x="5364163" y="2205038"/>
          <a:ext cx="546100" cy="279400"/>
        </p:xfrm>
        <a:graphic>
          <a:graphicData uri="http://schemas.openxmlformats.org/presentationml/2006/ole">
            <mc:AlternateContent xmlns:mc="http://schemas.openxmlformats.org/markup-compatibility/2006">
              <mc:Choice xmlns:v="urn:schemas-microsoft-com:vml" Requires="v">
                <p:oleObj spid="_x0000_s40067" name="Image" r:id="rId5" imgW="545839" imgH="279365" progId="PhotoshopElements.Image.4">
                  <p:embed/>
                </p:oleObj>
              </mc:Choice>
              <mc:Fallback>
                <p:oleObj name="Image" r:id="rId5" imgW="545839" imgH="279365" progId="PhotoshopElements.Image.4">
                  <p:embed/>
                  <p:pic>
                    <p:nvPicPr>
                      <p:cNvPr id="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163" y="2205038"/>
                        <a:ext cx="546100" cy="27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2533" name="Oval 14"/>
          <p:cNvSpPr>
            <a:spLocks noChangeArrowheads="1"/>
          </p:cNvSpPr>
          <p:nvPr/>
        </p:nvSpPr>
        <p:spPr bwMode="auto">
          <a:xfrm>
            <a:off x="5364163" y="3716338"/>
            <a:ext cx="431800" cy="358775"/>
          </a:xfrm>
          <a:prstGeom prst="ellipse">
            <a:avLst/>
          </a:prstGeom>
          <a:solidFill>
            <a:srgbClr val="CC3300"/>
          </a:solidFill>
          <a:ln w="12700">
            <a:solidFill>
              <a:schemeClr val="tx1"/>
            </a:solidFill>
            <a:round/>
            <a:headEnd type="none" w="sm" len="sm"/>
            <a:tailEnd type="none" w="sm" len="sm"/>
          </a:ln>
          <a:effectLst/>
        </p:spPr>
        <p:txBody>
          <a:bodyPr wrap="none" anchor="ctr"/>
          <a:lstStyle/>
          <a:p>
            <a:endParaRPr lang="en-US"/>
          </a:p>
        </p:txBody>
      </p:sp>
      <p:sp>
        <p:nvSpPr>
          <p:cNvPr id="22534" name="Text Box 18"/>
          <p:cNvSpPr txBox="1">
            <a:spLocks noChangeArrowheads="1"/>
          </p:cNvSpPr>
          <p:nvPr/>
        </p:nvSpPr>
        <p:spPr bwMode="auto">
          <a:xfrm>
            <a:off x="5940425" y="3644900"/>
            <a:ext cx="2916238" cy="1311275"/>
          </a:xfrm>
          <a:prstGeom prst="rect">
            <a:avLst/>
          </a:prstGeom>
          <a:noFill/>
          <a:ln w="12700">
            <a:noFill/>
            <a:miter lim="800000"/>
            <a:headEnd type="none" w="sm" len="sm"/>
            <a:tailEnd type="none" w="sm" len="sm"/>
          </a:ln>
          <a:effectLst/>
        </p:spPr>
        <p:txBody>
          <a:bodyPr>
            <a:spAutoFit/>
          </a:bodyPr>
          <a:lstStyle/>
          <a:p>
            <a:pPr>
              <a:spcBef>
                <a:spcPct val="50000"/>
              </a:spcBef>
            </a:pPr>
            <a:r>
              <a:rPr lang="en-US" sz="2000">
                <a:solidFill>
                  <a:srgbClr val="000066"/>
                </a:solidFill>
              </a:rPr>
              <a:t>Areas outside the belt with meningoccocal meningitis epidemics, 2002-2004</a:t>
            </a:r>
          </a:p>
        </p:txBody>
      </p:sp>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a:xfrm>
            <a:off x="304800" y="228600"/>
            <a:ext cx="8534400" cy="679450"/>
          </a:xfrm>
        </p:spPr>
        <p:txBody>
          <a:bodyPr>
            <a:normAutofit/>
          </a:bodyPr>
          <a:lstStyle/>
          <a:p>
            <a:pPr eaLnBrk="1" hangingPunct="1"/>
            <a:r>
              <a:rPr lang="en-US" sz="2400" b="1" dirty="0"/>
              <a:t>Yellow fever outbreak in South </a:t>
            </a:r>
            <a:r>
              <a:rPr lang="en-US" sz="2400" b="1" dirty="0" err="1"/>
              <a:t>Kordofan</a:t>
            </a:r>
            <a:r>
              <a:rPr lang="en-US" sz="2400" b="1" dirty="0"/>
              <a:t>, November 2005</a:t>
            </a:r>
          </a:p>
        </p:txBody>
      </p:sp>
      <p:pic>
        <p:nvPicPr>
          <p:cNvPr id="24579" name="Picture 5" descr="yellowfeversouthkordofan1"/>
          <p:cNvPicPr>
            <a:picLocks noChangeAspect="1" noChangeArrowheads="1"/>
          </p:cNvPicPr>
          <p:nvPr/>
        </p:nvPicPr>
        <p:blipFill>
          <a:blip r:embed="rId2"/>
          <a:srcRect/>
          <a:stretch>
            <a:fillRect/>
          </a:stretch>
        </p:blipFill>
        <p:spPr bwMode="auto">
          <a:xfrm>
            <a:off x="1042988" y="908051"/>
            <a:ext cx="7129462" cy="5264150"/>
          </a:xfrm>
          <a:prstGeom prst="rect">
            <a:avLst/>
          </a:prstGeom>
          <a:noFill/>
          <a:ln w="9525">
            <a:noFill/>
            <a:miter lim="800000"/>
            <a:headEnd/>
            <a:tailEnd/>
          </a:ln>
        </p:spPr>
      </p:pic>
      <p:sp>
        <p:nvSpPr>
          <p:cNvPr id="24580" name="Line 7"/>
          <p:cNvSpPr>
            <a:spLocks noChangeShapeType="1"/>
          </p:cNvSpPr>
          <p:nvPr/>
        </p:nvSpPr>
        <p:spPr bwMode="auto">
          <a:xfrm>
            <a:off x="1763713" y="1916113"/>
            <a:ext cx="720725" cy="504825"/>
          </a:xfrm>
          <a:prstGeom prst="line">
            <a:avLst/>
          </a:prstGeom>
          <a:noFill/>
          <a:ln w="28575">
            <a:solidFill>
              <a:srgbClr val="FF0000"/>
            </a:solidFill>
            <a:round/>
            <a:headEnd type="none" w="sm" len="sm"/>
            <a:tailEnd type="arrow" w="med" len="med"/>
          </a:ln>
          <a:effectLst/>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algn="ctr" eaLnBrk="1" hangingPunct="1"/>
            <a:r>
              <a:rPr lang="en-GB" sz="4000" b="1" dirty="0"/>
              <a:t>Person</a:t>
            </a:r>
          </a:p>
        </p:txBody>
      </p:sp>
      <p:sp>
        <p:nvSpPr>
          <p:cNvPr id="29699" name="Rectangle 3"/>
          <p:cNvSpPr>
            <a:spLocks noGrp="1" noChangeArrowheads="1"/>
          </p:cNvSpPr>
          <p:nvPr>
            <p:ph idx="1"/>
          </p:nvPr>
        </p:nvSpPr>
        <p:spPr>
          <a:xfrm>
            <a:off x="838200" y="1981200"/>
            <a:ext cx="7848600" cy="4114800"/>
          </a:xfrm>
        </p:spPr>
        <p:txBody>
          <a:bodyPr>
            <a:normAutofit/>
          </a:bodyPr>
          <a:lstStyle/>
          <a:p>
            <a:pPr eaLnBrk="1" hangingPunct="1"/>
            <a:r>
              <a:rPr lang="en-GB" dirty="0"/>
              <a:t>Determine who is at risk</a:t>
            </a:r>
          </a:p>
          <a:p>
            <a:pPr eaLnBrk="1" hangingPunct="1"/>
            <a:r>
              <a:rPr lang="en-GB" dirty="0"/>
              <a:t>Different categories</a:t>
            </a:r>
          </a:p>
          <a:p>
            <a:pPr lvl="1" eaLnBrk="1" hangingPunct="1"/>
            <a:r>
              <a:rPr lang="en-GB" dirty="0"/>
              <a:t>Demographic: age, sex, ethnicity…</a:t>
            </a:r>
          </a:p>
          <a:p>
            <a:pPr lvl="1" eaLnBrk="1" hangingPunct="1"/>
            <a:r>
              <a:rPr lang="en-GB" dirty="0"/>
              <a:t>Socio-</a:t>
            </a:r>
            <a:r>
              <a:rPr lang="en-GB" dirty="0">
                <a:cs typeface="Arial" pitchFamily="34" charset="0"/>
              </a:rPr>
              <a:t>economic</a:t>
            </a:r>
            <a:r>
              <a:rPr lang="en-GB" dirty="0"/>
              <a:t>: education, occupation, access to services…</a:t>
            </a:r>
          </a:p>
          <a:p>
            <a:pPr lvl="1" eaLnBrk="1" hangingPunct="1"/>
            <a:r>
              <a:rPr lang="en-GB" dirty="0"/>
              <a:t>Individuals: blood group, vaccination status, smokers…</a:t>
            </a:r>
          </a:p>
          <a:p>
            <a:pPr eaLnBrk="1" hangingPunct="1">
              <a:spcBef>
                <a:spcPct val="50000"/>
              </a:spcBef>
            </a:pPr>
            <a:r>
              <a:rPr lang="en-GB" dirty="0"/>
              <a:t>Presentation in table, graphs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19200" y="304800"/>
            <a:ext cx="7239000" cy="1143000"/>
          </a:xfrm>
        </p:spPr>
        <p:txBody>
          <a:bodyPr/>
          <a:lstStyle/>
          <a:p>
            <a:pPr algn="ctr"/>
            <a:r>
              <a:rPr lang="en-US" sz="5000" b="1" dirty="0"/>
              <a:t>Person</a:t>
            </a:r>
          </a:p>
        </p:txBody>
      </p:sp>
      <p:sp>
        <p:nvSpPr>
          <p:cNvPr id="51203" name="Text Box 3"/>
          <p:cNvSpPr txBox="1">
            <a:spLocks noChangeArrowheads="1"/>
          </p:cNvSpPr>
          <p:nvPr/>
        </p:nvSpPr>
        <p:spPr bwMode="auto">
          <a:xfrm>
            <a:off x="914400" y="1447800"/>
            <a:ext cx="8458200" cy="4721292"/>
          </a:xfrm>
          <a:prstGeom prst="rect">
            <a:avLst/>
          </a:prstGeom>
          <a:noFill/>
          <a:ln w="9525">
            <a:noFill/>
            <a:miter lim="800000"/>
            <a:headEnd/>
            <a:tailEnd/>
          </a:ln>
          <a:effectLst/>
        </p:spPr>
        <p:txBody>
          <a:bodyPr wrap="square">
            <a:spAutoFit/>
          </a:bodyPr>
          <a:lstStyle/>
          <a:p>
            <a:pPr>
              <a:lnSpc>
                <a:spcPct val="60000"/>
              </a:lnSpc>
              <a:spcBef>
                <a:spcPct val="50000"/>
              </a:spcBef>
            </a:pPr>
            <a:r>
              <a:rPr lang="en-US" sz="3200" dirty="0"/>
              <a:t>Age						Hobbies</a:t>
            </a:r>
          </a:p>
          <a:p>
            <a:pPr>
              <a:lnSpc>
                <a:spcPct val="60000"/>
              </a:lnSpc>
              <a:spcBef>
                <a:spcPct val="50000"/>
              </a:spcBef>
            </a:pPr>
            <a:r>
              <a:rPr lang="en-US" sz="3200" dirty="0"/>
              <a:t>Sex						Pets</a:t>
            </a:r>
          </a:p>
          <a:p>
            <a:pPr>
              <a:lnSpc>
                <a:spcPct val="60000"/>
              </a:lnSpc>
              <a:spcBef>
                <a:spcPct val="50000"/>
              </a:spcBef>
            </a:pPr>
            <a:r>
              <a:rPr lang="en-US" sz="3200" dirty="0"/>
              <a:t>Occupation				Travel</a:t>
            </a:r>
          </a:p>
          <a:p>
            <a:pPr>
              <a:lnSpc>
                <a:spcPct val="60000"/>
              </a:lnSpc>
              <a:spcBef>
                <a:spcPct val="50000"/>
              </a:spcBef>
            </a:pPr>
            <a:r>
              <a:rPr lang="en-US" sz="3200" dirty="0"/>
              <a:t>Immunization status			Personal habits</a:t>
            </a:r>
          </a:p>
          <a:p>
            <a:pPr>
              <a:lnSpc>
                <a:spcPct val="60000"/>
              </a:lnSpc>
              <a:spcBef>
                <a:spcPct val="50000"/>
              </a:spcBef>
            </a:pPr>
            <a:r>
              <a:rPr lang="en-US" sz="3200" dirty="0"/>
              <a:t>Underlying disease			Stress</a:t>
            </a:r>
          </a:p>
          <a:p>
            <a:pPr>
              <a:lnSpc>
                <a:spcPct val="60000"/>
              </a:lnSpc>
              <a:spcBef>
                <a:spcPct val="50000"/>
              </a:spcBef>
            </a:pPr>
            <a:r>
              <a:rPr lang="en-US" sz="3200" dirty="0"/>
              <a:t>Medication				Family unit</a:t>
            </a:r>
          </a:p>
          <a:p>
            <a:pPr>
              <a:lnSpc>
                <a:spcPct val="60000"/>
              </a:lnSpc>
              <a:spcBef>
                <a:spcPct val="50000"/>
              </a:spcBef>
            </a:pPr>
            <a:r>
              <a:rPr lang="en-US" sz="3200" dirty="0"/>
              <a:t>Nutritional status			School</a:t>
            </a:r>
          </a:p>
          <a:p>
            <a:pPr>
              <a:lnSpc>
                <a:spcPct val="60000"/>
              </a:lnSpc>
              <a:spcBef>
                <a:spcPct val="50000"/>
              </a:spcBef>
            </a:pPr>
            <a:r>
              <a:rPr lang="en-US" sz="3200" dirty="0"/>
              <a:t>Socioeconomic factors		Genetics</a:t>
            </a:r>
          </a:p>
          <a:p>
            <a:pPr>
              <a:lnSpc>
                <a:spcPct val="60000"/>
              </a:lnSpc>
              <a:spcBef>
                <a:spcPct val="50000"/>
              </a:spcBef>
            </a:pPr>
            <a:r>
              <a:rPr lang="en-US" sz="3200" dirty="0"/>
              <a:t>Crowding					Religion</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US" sz="2800" b="1"/>
              <a:t>Definitions</a:t>
            </a:r>
          </a:p>
        </p:txBody>
      </p:sp>
      <p:sp>
        <p:nvSpPr>
          <p:cNvPr id="5" name="Text Placeholder 4"/>
          <p:cNvSpPr>
            <a:spLocks noGrp="1"/>
          </p:cNvSpPr>
          <p:nvPr>
            <p:ph idx="1"/>
          </p:nvPr>
        </p:nvSpPr>
        <p:spPr>
          <a:xfrm>
            <a:off x="4536886" y="802638"/>
            <a:ext cx="4056522" cy="5252722"/>
          </a:xfrm>
        </p:spPr>
        <p:txBody>
          <a:bodyPr anchor="ctr">
            <a:normAutofit/>
          </a:bodyPr>
          <a:lstStyle/>
          <a:p>
            <a:pPr>
              <a:spcAft>
                <a:spcPts val="600"/>
              </a:spcAft>
            </a:pPr>
            <a:r>
              <a:rPr lang="en-US" b="1" dirty="0">
                <a:solidFill>
                  <a:schemeClr val="bg1"/>
                </a:solidFill>
              </a:rPr>
              <a:t>Epidemiology – Study of how disease is distributed in populations, and the factors that influence or determine this distribution </a:t>
            </a:r>
          </a:p>
          <a:p>
            <a:pPr>
              <a:spcAft>
                <a:spcPts val="600"/>
              </a:spcAft>
            </a:pPr>
            <a:r>
              <a:rPr lang="en-GB" b="1" dirty="0">
                <a:solidFill>
                  <a:schemeClr val="bg1"/>
                </a:solidFill>
              </a:rPr>
              <a:t>Sporadic</a:t>
            </a:r>
            <a:r>
              <a:rPr lang="fr-FR" b="1" dirty="0">
                <a:solidFill>
                  <a:schemeClr val="bg1"/>
                </a:solidFill>
              </a:rPr>
              <a:t> </a:t>
            </a:r>
            <a:r>
              <a:rPr lang="fr-FR" b="1" dirty="0" err="1">
                <a:solidFill>
                  <a:schemeClr val="bg1"/>
                </a:solidFill>
              </a:rPr>
              <a:t>level</a:t>
            </a:r>
            <a:r>
              <a:rPr lang="fr-FR" b="1" dirty="0">
                <a:solidFill>
                  <a:schemeClr val="bg1"/>
                </a:solidFill>
              </a:rPr>
              <a:t>: </a:t>
            </a:r>
            <a:r>
              <a:rPr lang="en-GB" b="1" dirty="0">
                <a:solidFill>
                  <a:schemeClr val="bg1"/>
                </a:solidFill>
              </a:rPr>
              <a:t>Occasional cases occurring at irregular intervals </a:t>
            </a:r>
            <a:endParaRPr lang="en-US" b="1" dirty="0">
              <a:solidFill>
                <a:schemeClr val="bg1"/>
              </a:solidFill>
            </a:endParaRPr>
          </a:p>
          <a:p>
            <a:pPr>
              <a:spcAft>
                <a:spcPts val="600"/>
              </a:spcAft>
            </a:pPr>
            <a:r>
              <a:rPr lang="en-US" b="1" dirty="0">
                <a:solidFill>
                  <a:schemeClr val="bg1"/>
                </a:solidFill>
              </a:rPr>
              <a:t>Endemic – Habitual presence of a disease within a given geographic area</a:t>
            </a:r>
          </a:p>
          <a:p>
            <a:pPr>
              <a:spcAft>
                <a:spcPts val="600"/>
              </a:spcAft>
            </a:pPr>
            <a:r>
              <a:rPr lang="en-US" b="1" dirty="0">
                <a:solidFill>
                  <a:schemeClr val="bg1"/>
                </a:solidFill>
              </a:rPr>
              <a:t>Epidemic – The occurrence in a community or region of illness of similar nature, clearly in excess of normal expected rate, and derived from a common or from a propagated source</a:t>
            </a:r>
            <a:endParaRPr lang="en-US" b="1" i="1"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551955431"/>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4" name="Freeform: Shape 73">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629586"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Freeform: Shape 75">
            <a:extLst>
              <a:ext uri="{FF2B5EF4-FFF2-40B4-BE49-F238E27FC236}">
                <a16:creationId xmlns:a16="http://schemas.microsoft.com/office/drawing/2014/main" id="{58D44E42-C462-4105-BC86-FE75B4E3C4A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4518115"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1" name="Graphic 70">
            <a:extLst>
              <a:ext uri="{FF2B5EF4-FFF2-40B4-BE49-F238E27FC236}">
                <a16:creationId xmlns:a16="http://schemas.microsoft.com/office/drawing/2014/main" id="{947BF46A-7D1D-458A-B6A8-CDCF3A20B3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180" y="1156625"/>
            <a:ext cx="3078957" cy="3078957"/>
          </a:xfrm>
          <a:prstGeom prst="rect">
            <a:avLst/>
          </a:prstGeom>
        </p:spPr>
      </p:pic>
      <p:sp>
        <p:nvSpPr>
          <p:cNvPr id="30723" name="Rectangle 3"/>
          <p:cNvSpPr>
            <a:spLocks noGrp="1" noChangeArrowheads="1"/>
          </p:cNvSpPr>
          <p:nvPr>
            <p:ph type="title"/>
          </p:nvPr>
        </p:nvSpPr>
        <p:spPr>
          <a:xfrm>
            <a:off x="4990200" y="1396289"/>
            <a:ext cx="3754752" cy="1325563"/>
          </a:xfrm>
        </p:spPr>
        <p:txBody>
          <a:bodyPr lIns="91440" tIns="45720" rIns="91440" bIns="45720">
            <a:normAutofit/>
          </a:bodyPr>
          <a:lstStyle/>
          <a:p>
            <a:pPr eaLnBrk="1" hangingPunct="1"/>
            <a:r>
              <a:rPr lang="en-GB" b="1" dirty="0"/>
              <a:t>Person: Age</a:t>
            </a:r>
          </a:p>
        </p:txBody>
      </p:sp>
      <p:sp>
        <p:nvSpPr>
          <p:cNvPr id="30722" name="Rectangle 2"/>
          <p:cNvSpPr>
            <a:spLocks noGrp="1" noChangeArrowheads="1"/>
          </p:cNvSpPr>
          <p:nvPr>
            <p:ph idx="1"/>
          </p:nvPr>
        </p:nvSpPr>
        <p:spPr>
          <a:xfrm>
            <a:off x="4993533" y="2871982"/>
            <a:ext cx="3754752" cy="3181684"/>
          </a:xfrm>
        </p:spPr>
        <p:txBody>
          <a:bodyPr anchor="t">
            <a:normAutofit/>
          </a:bodyPr>
          <a:lstStyle/>
          <a:p>
            <a:pPr eaLnBrk="1" hangingPunct="1"/>
            <a:r>
              <a:rPr lang="en-GB" sz="1600"/>
              <a:t>Importance +++</a:t>
            </a:r>
          </a:p>
          <a:p>
            <a:pPr eaLnBrk="1" hangingPunct="1"/>
            <a:r>
              <a:rPr lang="en-GB" sz="1600"/>
              <a:t>Reflects: </a:t>
            </a:r>
          </a:p>
          <a:p>
            <a:pPr lvl="1" eaLnBrk="1" hangingPunct="1"/>
            <a:r>
              <a:rPr lang="en-GB" sz="1600"/>
              <a:t>Susceptibility</a:t>
            </a:r>
          </a:p>
          <a:p>
            <a:pPr lvl="1" eaLnBrk="1" hangingPunct="1"/>
            <a:r>
              <a:rPr lang="en-GB" sz="1600"/>
              <a:t>Differences in exposure</a:t>
            </a:r>
          </a:p>
          <a:p>
            <a:pPr lvl="1" eaLnBrk="1" hangingPunct="1"/>
            <a:r>
              <a:rPr lang="en-GB" sz="1600"/>
              <a:t>Latency, incubation period</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5E39A796-BE83-48B1-B33F-35C4A32AAB5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9292" y="0"/>
            <a:ext cx="566470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9">
            <a:extLst>
              <a:ext uri="{FF2B5EF4-FFF2-40B4-BE49-F238E27FC236}">
                <a16:creationId xmlns:a16="http://schemas.microsoft.com/office/drawing/2014/main" id="{72F84B47-E267-4194-8194-831DB7B5547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2766" y="484632"/>
            <a:ext cx="4938073" cy="5739187"/>
          </a:xfrm>
          <a:prstGeom prst="roundRect">
            <a:avLst>
              <a:gd name="adj" fmla="val 0"/>
            </a:avLst>
          </a:prstGeom>
          <a:solidFill>
            <a:schemeClr val="bg1"/>
          </a:solidFill>
          <a:ln w="9525">
            <a:no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a:extLst>
              <a:ext uri="{FF2B5EF4-FFF2-40B4-BE49-F238E27FC236}">
                <a16:creationId xmlns:a16="http://schemas.microsoft.com/office/drawing/2014/main" id="{E812CFEE-65A6-4049-BF16-C30734E8101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06239" y="1246827"/>
            <a:ext cx="4211126" cy="4211126"/>
          </a:xfrm>
          <a:prstGeom prst="rect">
            <a:avLst/>
          </a:prstGeom>
          <a:effectLst/>
        </p:spPr>
      </p:pic>
      <p:sp>
        <p:nvSpPr>
          <p:cNvPr id="32771" name="Rectangle 3"/>
          <p:cNvSpPr>
            <a:spLocks noGrp="1" noChangeArrowheads="1"/>
          </p:cNvSpPr>
          <p:nvPr>
            <p:ph type="title"/>
          </p:nvPr>
        </p:nvSpPr>
        <p:spPr>
          <a:xfrm>
            <a:off x="486696" y="629266"/>
            <a:ext cx="2629122" cy="1622321"/>
          </a:xfrm>
        </p:spPr>
        <p:txBody>
          <a:bodyPr lIns="91440" tIns="45720" rIns="91440" bIns="45720">
            <a:normAutofit/>
          </a:bodyPr>
          <a:lstStyle/>
          <a:p>
            <a:r>
              <a:rPr lang="en-GB" b="1" dirty="0"/>
              <a:t>Person: Sex</a:t>
            </a:r>
          </a:p>
        </p:txBody>
      </p:sp>
      <p:sp>
        <p:nvSpPr>
          <p:cNvPr id="32770" name="Rectangle 2"/>
          <p:cNvSpPr>
            <a:spLocks noGrp="1" noChangeArrowheads="1"/>
          </p:cNvSpPr>
          <p:nvPr>
            <p:ph idx="1"/>
          </p:nvPr>
        </p:nvSpPr>
        <p:spPr>
          <a:xfrm>
            <a:off x="486698" y="2438400"/>
            <a:ext cx="2629120" cy="3785419"/>
          </a:xfrm>
        </p:spPr>
        <p:txBody>
          <a:bodyPr>
            <a:normAutofit/>
          </a:bodyPr>
          <a:lstStyle/>
          <a:p>
            <a:pPr eaLnBrk="1" hangingPunct="1">
              <a:spcBef>
                <a:spcPct val="50000"/>
              </a:spcBef>
            </a:pPr>
            <a:r>
              <a:rPr lang="en-GB" sz="1700"/>
              <a:t>Men and women different in</a:t>
            </a:r>
          </a:p>
          <a:p>
            <a:pPr lvl="1" eaLnBrk="1" hangingPunct="1"/>
            <a:r>
              <a:rPr lang="en-GB" sz="1700"/>
              <a:t>Susceptibility</a:t>
            </a:r>
          </a:p>
          <a:p>
            <a:pPr lvl="1" eaLnBrk="1" hangingPunct="1"/>
            <a:r>
              <a:rPr lang="en-GB" sz="1700"/>
              <a:t>Physiologic response</a:t>
            </a:r>
          </a:p>
          <a:p>
            <a:pPr lvl="1" eaLnBrk="1" hangingPunct="1"/>
            <a:r>
              <a:rPr lang="en-GB" sz="1700"/>
              <a:t>Exposures</a:t>
            </a:r>
          </a:p>
          <a:p>
            <a:pPr lvl="2" eaLnBrk="1" hangingPunct="1"/>
            <a:r>
              <a:rPr lang="en-GB" sz="1700"/>
              <a:t>Habits</a:t>
            </a:r>
          </a:p>
          <a:p>
            <a:pPr lvl="2" eaLnBrk="1" hangingPunct="1"/>
            <a:r>
              <a:rPr lang="en-GB" sz="1700"/>
              <a:t>Occupations</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3794" name="Rectangle 2"/>
          <p:cNvSpPr>
            <a:spLocks noGrp="1" noChangeArrowheads="1"/>
          </p:cNvSpPr>
          <p:nvPr>
            <p:ph type="title"/>
          </p:nvPr>
        </p:nvSpPr>
        <p:spPr>
          <a:xfrm>
            <a:off x="628650" y="963877"/>
            <a:ext cx="2620771" cy="4930246"/>
          </a:xfrm>
        </p:spPr>
        <p:txBody>
          <a:bodyPr>
            <a:normAutofit/>
          </a:bodyPr>
          <a:lstStyle/>
          <a:p>
            <a:pPr algn="r" eaLnBrk="1" hangingPunct="1"/>
            <a:r>
              <a:rPr lang="en-GB" dirty="0">
                <a:solidFill>
                  <a:schemeClr val="accent1"/>
                </a:solidFill>
              </a:rPr>
              <a:t>Person: Others</a:t>
            </a:r>
          </a:p>
        </p:txBody>
      </p:sp>
      <p:sp>
        <p:nvSpPr>
          <p:cNvPr id="33795" name="Rectangle 3"/>
          <p:cNvSpPr>
            <a:spLocks noGrp="1" noChangeArrowheads="1"/>
          </p:cNvSpPr>
          <p:nvPr>
            <p:ph idx="1"/>
          </p:nvPr>
        </p:nvSpPr>
        <p:spPr>
          <a:xfrm>
            <a:off x="3732023" y="963877"/>
            <a:ext cx="4783327" cy="4930246"/>
          </a:xfrm>
        </p:spPr>
        <p:txBody>
          <a:bodyPr anchor="ctr">
            <a:normAutofit/>
          </a:bodyPr>
          <a:lstStyle/>
          <a:p>
            <a:pPr eaLnBrk="1" hangingPunct="1"/>
            <a:r>
              <a:rPr lang="en-GB"/>
              <a:t>Ethnic groups  </a:t>
            </a:r>
          </a:p>
          <a:p>
            <a:pPr lvl="1" eaLnBrk="1" hangingPunct="1"/>
            <a:r>
              <a:rPr lang="en-GB" sz="2100"/>
              <a:t>Common social and biologic characteristics</a:t>
            </a:r>
          </a:p>
          <a:p>
            <a:pPr lvl="1" eaLnBrk="1" hangingPunct="1"/>
            <a:r>
              <a:rPr lang="en-GB" sz="2100"/>
              <a:t>Associated with socio-economic factors</a:t>
            </a:r>
          </a:p>
          <a:p>
            <a:pPr eaLnBrk="1" hangingPunct="1"/>
            <a:r>
              <a:rPr lang="en-GB"/>
              <a:t>Socio-economic</a:t>
            </a:r>
          </a:p>
          <a:p>
            <a:pPr lvl="1" eaLnBrk="1" hangingPunct="1"/>
            <a:r>
              <a:rPr lang="en-GB" sz="2100"/>
              <a:t>Difficult to establish</a:t>
            </a:r>
          </a:p>
          <a:p>
            <a:pPr lvl="1" eaLnBrk="1" hangingPunct="1"/>
            <a:r>
              <a:rPr lang="en-GB" sz="2100"/>
              <a:t>Occupation, education, income</a:t>
            </a:r>
          </a:p>
          <a:p>
            <a:pPr lvl="1" eaLnBrk="1" hangingPunct="1"/>
            <a:r>
              <a:rPr lang="en-GB" sz="2100"/>
              <a:t>Can reflect differences in exposure </a:t>
            </a:r>
            <a:br>
              <a:rPr lang="fr-CH" sz="2100"/>
            </a:br>
            <a:r>
              <a:rPr lang="en-GB" sz="2100"/>
              <a:t>or access to services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6"/>
          <p:cNvSpPr>
            <a:spLocks noGrp="1" noChangeArrowheads="1"/>
          </p:cNvSpPr>
          <p:nvPr>
            <p:ph type="title"/>
          </p:nvPr>
        </p:nvSpPr>
        <p:spPr>
          <a:noFill/>
        </p:spPr>
        <p:txBody>
          <a:bodyPr/>
          <a:lstStyle/>
          <a:p>
            <a:pPr eaLnBrk="1" hangingPunct="1"/>
            <a:r>
              <a:rPr lang="en-GB" b="1" dirty="0"/>
              <a:t>Syphilis Cases. US 1981-90</a:t>
            </a:r>
          </a:p>
        </p:txBody>
      </p:sp>
      <p:graphicFrame>
        <p:nvGraphicFramePr>
          <p:cNvPr id="34818" name="Object 5"/>
          <p:cNvGraphicFramePr>
            <a:graphicFrameLocks noGrp="1" noChangeAspect="1"/>
          </p:cNvGraphicFramePr>
          <p:nvPr>
            <p:ph idx="1"/>
          </p:nvPr>
        </p:nvGraphicFramePr>
        <p:xfrm>
          <a:off x="684213" y="1700213"/>
          <a:ext cx="7772400" cy="4419600"/>
        </p:xfrm>
        <a:graphic>
          <a:graphicData uri="http://schemas.openxmlformats.org/presentationml/2006/ole">
            <mc:AlternateContent xmlns:mc="http://schemas.openxmlformats.org/markup-compatibility/2006">
              <mc:Choice xmlns:v="urn:schemas-microsoft-com:vml" Requires="v">
                <p:oleObj spid="_x0000_s41027" name="Chart" r:id="rId3" imgW="11658748" imgH="6629203" progId="MSGraph.Chart.8">
                  <p:embed followColorScheme="full"/>
                </p:oleObj>
              </mc:Choice>
              <mc:Fallback>
                <p:oleObj name="Chart" r:id="rId3" imgW="11658748" imgH="6629203" progId="MSGraph.Chart.8">
                  <p:embed followColorScheme="full"/>
                  <p:pic>
                    <p:nvPicPr>
                      <p:cNvPr id="0" name="Object 5"/>
                      <p:cNvPicPr>
                        <a:picLocks noChangeAspect="1" noChangeArrowheads="1"/>
                      </p:cNvPicPr>
                      <p:nvPr/>
                    </p:nvPicPr>
                    <p:blipFill>
                      <a:blip r:embed="rId4"/>
                      <a:srcRect/>
                      <a:stretch>
                        <a:fillRect/>
                      </a:stretch>
                    </p:blipFill>
                    <p:spPr bwMode="auto">
                      <a:xfrm>
                        <a:off x="684213" y="1700213"/>
                        <a:ext cx="7772400"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6"/>
          <p:cNvSpPr>
            <a:spLocks noGrp="1" noChangeArrowheads="1"/>
          </p:cNvSpPr>
          <p:nvPr>
            <p:ph type="title"/>
          </p:nvPr>
        </p:nvSpPr>
        <p:spPr>
          <a:noFill/>
        </p:spPr>
        <p:txBody>
          <a:bodyPr>
            <a:normAutofit/>
          </a:bodyPr>
          <a:lstStyle/>
          <a:p>
            <a:pPr eaLnBrk="1" hangingPunct="1"/>
            <a:r>
              <a:rPr lang="en-GB" b="1" dirty="0"/>
              <a:t>Syphilis Cases by Sex. US 1981-90</a:t>
            </a:r>
          </a:p>
        </p:txBody>
      </p:sp>
      <p:graphicFrame>
        <p:nvGraphicFramePr>
          <p:cNvPr id="35842" name="Object 5"/>
          <p:cNvGraphicFramePr>
            <a:graphicFrameLocks noGrp="1" noChangeAspect="1"/>
          </p:cNvGraphicFramePr>
          <p:nvPr>
            <p:ph idx="1"/>
          </p:nvPr>
        </p:nvGraphicFramePr>
        <p:xfrm>
          <a:off x="745823" y="1825625"/>
          <a:ext cx="7652353" cy="4351338"/>
        </p:xfrm>
        <a:graphic>
          <a:graphicData uri="http://schemas.openxmlformats.org/presentationml/2006/ole">
            <mc:AlternateContent xmlns:mc="http://schemas.openxmlformats.org/markup-compatibility/2006">
              <mc:Choice xmlns:v="urn:schemas-microsoft-com:vml" Requires="v">
                <p:oleObj spid="_x0000_s42051" name="Chart" r:id="rId3" imgW="11658748" imgH="6629203" progId="MSGraph.Chart.8">
                  <p:embed followColorScheme="full"/>
                </p:oleObj>
              </mc:Choice>
              <mc:Fallback>
                <p:oleObj name="Chart" r:id="rId3" imgW="11658748" imgH="6629203" progId="MSGraph.Chart.8">
                  <p:embed followColorScheme="full"/>
                  <p:pic>
                    <p:nvPicPr>
                      <p:cNvPr id="0" name="Object 5"/>
                      <p:cNvPicPr>
                        <a:picLocks noChangeAspect="1" noChangeArrowheads="1"/>
                      </p:cNvPicPr>
                      <p:nvPr/>
                    </p:nvPicPr>
                    <p:blipFill>
                      <a:blip r:embed="rId4"/>
                      <a:srcRect/>
                      <a:stretch>
                        <a:fillRect/>
                      </a:stretch>
                    </p:blipFill>
                    <p:spPr bwMode="auto">
                      <a:xfrm>
                        <a:off x="745823" y="1825625"/>
                        <a:ext cx="7652353"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7"/>
          <p:cNvSpPr>
            <a:spLocks noGrp="1" noChangeArrowheads="1"/>
          </p:cNvSpPr>
          <p:nvPr>
            <p:ph type="title"/>
          </p:nvPr>
        </p:nvSpPr>
        <p:spPr>
          <a:noFill/>
        </p:spPr>
        <p:txBody>
          <a:bodyPr/>
          <a:lstStyle/>
          <a:p>
            <a:pPr eaLnBrk="1" hangingPunct="1"/>
            <a:r>
              <a:rPr lang="en-GB" sz="2400" b="1" dirty="0"/>
              <a:t>Syphilis Cases by Sex and Racial Group. US 1981-90</a:t>
            </a:r>
          </a:p>
        </p:txBody>
      </p:sp>
      <p:graphicFrame>
        <p:nvGraphicFramePr>
          <p:cNvPr id="36866" name="Object 6"/>
          <p:cNvGraphicFramePr>
            <a:graphicFrameLocks noGrp="1" noChangeAspect="1"/>
          </p:cNvGraphicFramePr>
          <p:nvPr>
            <p:ph idx="1"/>
          </p:nvPr>
        </p:nvGraphicFramePr>
        <p:xfrm>
          <a:off x="745823" y="1825625"/>
          <a:ext cx="7652353" cy="4351338"/>
        </p:xfrm>
        <a:graphic>
          <a:graphicData uri="http://schemas.openxmlformats.org/presentationml/2006/ole">
            <mc:AlternateContent xmlns:mc="http://schemas.openxmlformats.org/markup-compatibility/2006">
              <mc:Choice xmlns:v="urn:schemas-microsoft-com:vml" Requires="v">
                <p:oleObj spid="_x0000_s43075" name="Chart" r:id="rId3" imgW="11658748" imgH="6629203" progId="MSGraph.Chart.8">
                  <p:embed followColorScheme="full"/>
                </p:oleObj>
              </mc:Choice>
              <mc:Fallback>
                <p:oleObj name="Chart" r:id="rId3" imgW="11658748" imgH="6629203" progId="MSGraph.Chart.8">
                  <p:embed followColorScheme="full"/>
                  <p:pic>
                    <p:nvPicPr>
                      <p:cNvPr id="0" name="Object 6"/>
                      <p:cNvPicPr>
                        <a:picLocks noChangeAspect="1" noChangeArrowheads="1"/>
                      </p:cNvPicPr>
                      <p:nvPr/>
                    </p:nvPicPr>
                    <p:blipFill>
                      <a:blip r:embed="rId4"/>
                      <a:srcRect/>
                      <a:stretch>
                        <a:fillRect/>
                      </a:stretch>
                    </p:blipFill>
                    <p:spPr bwMode="auto">
                      <a:xfrm>
                        <a:off x="745823" y="1825625"/>
                        <a:ext cx="7652353" cy="4351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normAutofit/>
          </a:bodyPr>
          <a:lstStyle/>
          <a:p>
            <a:pPr algn="ctr"/>
            <a:r>
              <a:rPr lang="en-US" b="1" dirty="0"/>
              <a:t>Descriptive  vs. Analytic Epidemiology</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2046573687"/>
              </p:ext>
            </p:extLst>
          </p:nvPr>
        </p:nvGraphicFramePr>
        <p:xfrm>
          <a:off x="914400" y="1905000"/>
          <a:ext cx="8229600" cy="3566160"/>
        </p:xfrm>
        <a:graphic>
          <a:graphicData uri="http://schemas.openxmlformats.org/drawingml/2006/table">
            <a:tbl>
              <a:tblPr firstRow="1" bandRow="1">
                <a:tableStyleId>{21E4AEA4-8DFA-4A89-87EB-49C32662AFE0}</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594360">
                <a:tc>
                  <a:txBody>
                    <a:bodyPr/>
                    <a:lstStyle/>
                    <a:p>
                      <a:r>
                        <a:rPr lang="en-US" sz="2400" dirty="0"/>
                        <a:t>Descriptive Epidemiology</a:t>
                      </a:r>
                    </a:p>
                  </a:txBody>
                  <a:tcPr/>
                </a:tc>
                <a:tc>
                  <a:txBody>
                    <a:bodyPr/>
                    <a:lstStyle/>
                    <a:p>
                      <a:r>
                        <a:rPr lang="en-US" sz="2400" dirty="0"/>
                        <a:t>Analytical Epidemiology</a:t>
                      </a:r>
                    </a:p>
                  </a:txBody>
                  <a:tcPr/>
                </a:tc>
                <a:extLst>
                  <a:ext uri="{0D108BD9-81ED-4DB2-BD59-A6C34878D82A}">
                    <a16:rowId xmlns:a16="http://schemas.microsoft.com/office/drawing/2014/main" val="10000"/>
                  </a:ext>
                </a:extLst>
              </a:tr>
              <a:tr h="594360">
                <a:tc>
                  <a:txBody>
                    <a:bodyPr/>
                    <a:lstStyle/>
                    <a:p>
                      <a:pPr marL="287338" indent="-287338" algn="ctr">
                        <a:buFontTx/>
                        <a:buNone/>
                      </a:pPr>
                      <a:r>
                        <a:rPr lang="en-US" sz="2400" b="1" dirty="0"/>
                        <a:t>Who? Which?</a:t>
                      </a:r>
                    </a:p>
                  </a:txBody>
                  <a:tcPr/>
                </a:tc>
                <a:tc>
                  <a:txBody>
                    <a:bodyPr/>
                    <a:lstStyle/>
                    <a:p>
                      <a:pPr marL="287338" indent="-287338" algn="ctr">
                        <a:buFontTx/>
                        <a:buNone/>
                      </a:pPr>
                      <a:r>
                        <a:rPr lang="en-US" sz="2400" b="1" dirty="0"/>
                        <a:t>Why?</a:t>
                      </a:r>
                    </a:p>
                  </a:txBody>
                  <a:tcPr/>
                </a:tc>
                <a:extLst>
                  <a:ext uri="{0D108BD9-81ED-4DB2-BD59-A6C34878D82A}">
                    <a16:rowId xmlns:a16="http://schemas.microsoft.com/office/drawing/2014/main" val="10001"/>
                  </a:ext>
                </a:extLst>
              </a:tr>
              <a:tr h="594360">
                <a:tc>
                  <a:txBody>
                    <a:bodyPr/>
                    <a:lstStyle/>
                    <a:p>
                      <a:pPr marL="287338" indent="-287338" algn="ctr">
                        <a:buFontTx/>
                        <a:buNone/>
                      </a:pPr>
                      <a:r>
                        <a:rPr lang="en-US" sz="2400" b="1" dirty="0"/>
                        <a:t>What?</a:t>
                      </a:r>
                    </a:p>
                  </a:txBody>
                  <a:tcPr/>
                </a:tc>
                <a:tc>
                  <a:txBody>
                    <a:bodyPr/>
                    <a:lstStyle/>
                    <a:p>
                      <a:pPr marL="287338" indent="-287338" algn="ctr">
                        <a:buFontTx/>
                        <a:buNone/>
                      </a:pPr>
                      <a:r>
                        <a:rPr lang="en-US" sz="2400" b="1" dirty="0"/>
                        <a:t>How?</a:t>
                      </a:r>
                      <a:endParaRPr lang="en-US" sz="2400" b="1" dirty="0">
                        <a:solidFill>
                          <a:srgbClr val="FF0000"/>
                        </a:solidFill>
                      </a:endParaRPr>
                    </a:p>
                  </a:txBody>
                  <a:tcPr/>
                </a:tc>
                <a:extLst>
                  <a:ext uri="{0D108BD9-81ED-4DB2-BD59-A6C34878D82A}">
                    <a16:rowId xmlns:a16="http://schemas.microsoft.com/office/drawing/2014/main" val="10002"/>
                  </a:ext>
                </a:extLst>
              </a:tr>
              <a:tr h="594360">
                <a:tc>
                  <a:txBody>
                    <a:bodyPr/>
                    <a:lstStyle/>
                    <a:p>
                      <a:pPr marL="287338" indent="-287338" algn="ctr">
                        <a:buFontTx/>
                        <a:buNone/>
                      </a:pPr>
                      <a:r>
                        <a:rPr lang="en-US" sz="2400" b="1" dirty="0"/>
                        <a:t>When?</a:t>
                      </a:r>
                    </a:p>
                  </a:txBody>
                  <a:tcPr/>
                </a:tc>
                <a:tc>
                  <a:txBody>
                    <a:bodyPr/>
                    <a:lstStyle/>
                    <a:p>
                      <a:endParaRPr lang="en-US" sz="2400" dirty="0"/>
                    </a:p>
                  </a:txBody>
                  <a:tcPr/>
                </a:tc>
                <a:extLst>
                  <a:ext uri="{0D108BD9-81ED-4DB2-BD59-A6C34878D82A}">
                    <a16:rowId xmlns:a16="http://schemas.microsoft.com/office/drawing/2014/main" val="10003"/>
                  </a:ext>
                </a:extLst>
              </a:tr>
              <a:tr h="594360">
                <a:tc>
                  <a:txBody>
                    <a:bodyPr/>
                    <a:lstStyle/>
                    <a:p>
                      <a:pPr marL="287338" indent="-287338" algn="ctr">
                        <a:buFontTx/>
                        <a:buNone/>
                      </a:pPr>
                      <a:r>
                        <a:rPr lang="en-US" sz="2400" b="1" dirty="0"/>
                        <a:t>Where?</a:t>
                      </a:r>
                      <a:endParaRPr lang="en-US" sz="2400" b="1" dirty="0">
                        <a:solidFill>
                          <a:srgbClr val="333399"/>
                        </a:solidFill>
                      </a:endParaRPr>
                    </a:p>
                  </a:txBody>
                  <a:tcPr/>
                </a:tc>
                <a:tc>
                  <a:txBody>
                    <a:bodyPr/>
                    <a:lstStyle/>
                    <a:p>
                      <a:endParaRPr lang="en-US" sz="2400" dirty="0">
                        <a:solidFill>
                          <a:srgbClr val="333399"/>
                        </a:solidFill>
                      </a:endParaRPr>
                    </a:p>
                  </a:txBody>
                  <a:tcPr/>
                </a:tc>
                <a:extLst>
                  <a:ext uri="{0D108BD9-81ED-4DB2-BD59-A6C34878D82A}">
                    <a16:rowId xmlns:a16="http://schemas.microsoft.com/office/drawing/2014/main" val="10004"/>
                  </a:ext>
                </a:extLst>
              </a:tr>
              <a:tr h="594360">
                <a:tc>
                  <a:txBody>
                    <a:bodyPr/>
                    <a:lstStyle/>
                    <a:p>
                      <a:pPr marL="287338" indent="-287338" algn="ctr">
                        <a:buFontTx/>
                        <a:buNone/>
                      </a:pPr>
                      <a:r>
                        <a:rPr lang="en-US" sz="2400" b="1" dirty="0"/>
                        <a:t>How much?</a:t>
                      </a:r>
                      <a:endParaRPr lang="en-US" sz="2400" b="1" dirty="0">
                        <a:solidFill>
                          <a:srgbClr val="333399"/>
                        </a:solidFill>
                      </a:endParaRPr>
                    </a:p>
                  </a:txBody>
                  <a:tcPr/>
                </a:tc>
                <a:tc>
                  <a:txBody>
                    <a:bodyPr/>
                    <a:lstStyle/>
                    <a:p>
                      <a:endParaRPr lang="en-US" sz="2400" dirty="0">
                        <a:solidFill>
                          <a:srgbClr val="333399"/>
                        </a:solidFill>
                      </a:endParaRPr>
                    </a:p>
                  </a:txBody>
                  <a:tcPr/>
                </a:tc>
                <a:extLst>
                  <a:ext uri="{0D108BD9-81ED-4DB2-BD59-A6C34878D82A}">
                    <a16:rowId xmlns:a16="http://schemas.microsoft.com/office/drawing/2014/main" val="10005"/>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450221660"/>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9"/>
          <p:cNvSpPr>
            <a:spLocks noChangeArrowheads="1"/>
          </p:cNvSpPr>
          <p:nvPr/>
        </p:nvSpPr>
        <p:spPr bwMode="auto">
          <a:xfrm>
            <a:off x="1848414" y="247650"/>
            <a:ext cx="4607994" cy="643766"/>
          </a:xfrm>
          <a:prstGeom prst="rect">
            <a:avLst/>
          </a:prstGeom>
          <a:solidFill>
            <a:schemeClr val="bg1"/>
          </a:solidFill>
          <a:ln w="12700">
            <a:noFill/>
            <a:miter lim="800000"/>
            <a:headEnd/>
            <a:tailEnd/>
          </a:ln>
          <a:effectLst/>
        </p:spPr>
        <p:txBody>
          <a:bodyPr wrap="none" lIns="90488" tIns="44450" rIns="90488" bIns="44450">
            <a:spAutoFit/>
          </a:bodyPr>
          <a:lstStyle/>
          <a:p>
            <a:pPr algn="ctr" eaLnBrk="0" hangingPunct="0"/>
            <a:r>
              <a:rPr lang="en-GB" sz="3600" dirty="0">
                <a:solidFill>
                  <a:schemeClr val="accent2"/>
                </a:solidFill>
              </a:rPr>
              <a:t>Epidemiological Studies</a:t>
            </a:r>
          </a:p>
        </p:txBody>
      </p:sp>
      <p:sp>
        <p:nvSpPr>
          <p:cNvPr id="4099" name="Line 30"/>
          <p:cNvSpPr>
            <a:spLocks noChangeShapeType="1"/>
          </p:cNvSpPr>
          <p:nvPr/>
        </p:nvSpPr>
        <p:spPr bwMode="auto">
          <a:xfrm>
            <a:off x="533400" y="1066800"/>
            <a:ext cx="8153400" cy="0"/>
          </a:xfrm>
          <a:prstGeom prst="line">
            <a:avLst/>
          </a:prstGeom>
          <a:noFill/>
          <a:ln w="38100">
            <a:solidFill>
              <a:srgbClr val="FF0000"/>
            </a:solidFill>
            <a:round/>
            <a:headEnd/>
            <a:tailEnd/>
          </a:ln>
          <a:effectLst/>
        </p:spPr>
        <p:txBody>
          <a:bodyPr/>
          <a:lstStyle/>
          <a:p>
            <a:endParaRPr lang="en-US"/>
          </a:p>
        </p:txBody>
      </p:sp>
      <p:sp>
        <p:nvSpPr>
          <p:cNvPr id="4100" name="Line 43"/>
          <p:cNvSpPr>
            <a:spLocks noChangeShapeType="1"/>
          </p:cNvSpPr>
          <p:nvPr/>
        </p:nvSpPr>
        <p:spPr bwMode="auto">
          <a:xfrm>
            <a:off x="4572000" y="1268413"/>
            <a:ext cx="0" cy="5040312"/>
          </a:xfrm>
          <a:prstGeom prst="line">
            <a:avLst/>
          </a:prstGeom>
          <a:noFill/>
          <a:ln w="19050">
            <a:solidFill>
              <a:schemeClr val="tx1"/>
            </a:solidFill>
            <a:round/>
            <a:headEnd type="none" w="sm" len="sm"/>
            <a:tailEnd type="none" w="sm" len="sm"/>
          </a:ln>
          <a:effectLst/>
        </p:spPr>
        <p:txBody>
          <a:bodyPr/>
          <a:lstStyle/>
          <a:p>
            <a:endParaRPr lang="en-US"/>
          </a:p>
        </p:txBody>
      </p:sp>
      <p:grpSp>
        <p:nvGrpSpPr>
          <p:cNvPr id="2" name="Group 53"/>
          <p:cNvGrpSpPr>
            <a:grpSpLocks/>
          </p:cNvGrpSpPr>
          <p:nvPr/>
        </p:nvGrpSpPr>
        <p:grpSpPr bwMode="auto">
          <a:xfrm>
            <a:off x="182563" y="1484313"/>
            <a:ext cx="4146550" cy="3840162"/>
            <a:chOff x="115" y="935"/>
            <a:chExt cx="2612" cy="2419"/>
          </a:xfrm>
        </p:grpSpPr>
        <p:sp>
          <p:nvSpPr>
            <p:cNvPr id="4120" name="Rectangle 4"/>
            <p:cNvSpPr>
              <a:spLocks noChangeArrowheads="1"/>
            </p:cNvSpPr>
            <p:nvPr/>
          </p:nvSpPr>
          <p:spPr bwMode="auto">
            <a:xfrm>
              <a:off x="1383" y="1842"/>
              <a:ext cx="788"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Individuals</a:t>
              </a:r>
            </a:p>
          </p:txBody>
        </p:sp>
        <p:sp>
          <p:nvSpPr>
            <p:cNvPr id="4121" name="Rectangle 8"/>
            <p:cNvSpPr>
              <a:spLocks noChangeArrowheads="1"/>
            </p:cNvSpPr>
            <p:nvPr/>
          </p:nvSpPr>
          <p:spPr bwMode="auto">
            <a:xfrm>
              <a:off x="476" y="935"/>
              <a:ext cx="1332" cy="333"/>
            </a:xfrm>
            <a:prstGeom prst="rect">
              <a:avLst/>
            </a:prstGeom>
            <a:solidFill>
              <a:srgbClr val="FAFD00"/>
            </a:solidFill>
            <a:ln w="12700">
              <a:solidFill>
                <a:schemeClr val="tx1"/>
              </a:solidFill>
              <a:miter lim="800000"/>
              <a:headEnd/>
              <a:tailEnd/>
            </a:ln>
            <a:effectLst/>
          </p:spPr>
          <p:txBody>
            <a:bodyPr wrap="none" lIns="90488" tIns="44450" rIns="90488" bIns="44450">
              <a:spAutoFit/>
            </a:bodyPr>
            <a:lstStyle/>
            <a:p>
              <a:pPr algn="ctr" eaLnBrk="0" hangingPunct="0"/>
              <a:r>
                <a:rPr lang="en-GB" sz="2800">
                  <a:solidFill>
                    <a:schemeClr val="tx1"/>
                  </a:solidFill>
                </a:rPr>
                <a:t>Descriptive</a:t>
              </a:r>
              <a:endParaRPr lang="en-GB" sz="2800">
                <a:solidFill>
                  <a:schemeClr val="hlink"/>
                </a:solidFill>
              </a:endParaRPr>
            </a:p>
          </p:txBody>
        </p:sp>
        <p:sp>
          <p:nvSpPr>
            <p:cNvPr id="4122" name="Rectangle 9"/>
            <p:cNvSpPr>
              <a:spLocks noChangeArrowheads="1"/>
            </p:cNvSpPr>
            <p:nvPr/>
          </p:nvSpPr>
          <p:spPr bwMode="auto">
            <a:xfrm>
              <a:off x="115" y="1842"/>
              <a:ext cx="860" cy="414"/>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Populations</a:t>
              </a:r>
            </a:p>
            <a:p>
              <a:pPr algn="ctr" eaLnBrk="0" hangingPunct="0"/>
              <a:r>
                <a:rPr lang="en-GB" sz="1800">
                  <a:solidFill>
                    <a:schemeClr val="tx1"/>
                  </a:solidFill>
                </a:rPr>
                <a:t>(Ecological)</a:t>
              </a:r>
            </a:p>
          </p:txBody>
        </p:sp>
        <p:sp>
          <p:nvSpPr>
            <p:cNvPr id="4123" name="Rectangle 20"/>
            <p:cNvSpPr>
              <a:spLocks noChangeArrowheads="1"/>
            </p:cNvSpPr>
            <p:nvPr/>
          </p:nvSpPr>
          <p:spPr bwMode="auto">
            <a:xfrm>
              <a:off x="1519" y="3113"/>
              <a:ext cx="1180" cy="241"/>
            </a:xfrm>
            <a:prstGeom prst="rect">
              <a:avLst/>
            </a:prstGeom>
            <a:solidFill>
              <a:srgbClr val="FFFF00"/>
            </a:solidFill>
            <a:ln w="19050">
              <a:solidFill>
                <a:schemeClr val="tx1"/>
              </a:solidFill>
              <a:miter lim="800000"/>
              <a:headEnd/>
              <a:tailEnd/>
            </a:ln>
            <a:effectLst/>
          </p:spPr>
          <p:txBody>
            <a:bodyPr lIns="18288" tIns="44450" rIns="18288" bIns="44450">
              <a:spAutoFit/>
            </a:bodyPr>
            <a:lstStyle/>
            <a:p>
              <a:pPr algn="ctr" eaLnBrk="0" hangingPunct="0"/>
              <a:r>
                <a:rPr lang="en-GB" sz="1800">
                  <a:solidFill>
                    <a:schemeClr val="tx1"/>
                  </a:solidFill>
                </a:rPr>
                <a:t>Case-series</a:t>
              </a:r>
            </a:p>
          </p:txBody>
        </p:sp>
        <p:sp>
          <p:nvSpPr>
            <p:cNvPr id="4124" name="Rectangle 21"/>
            <p:cNvSpPr>
              <a:spLocks noChangeArrowheads="1"/>
            </p:cNvSpPr>
            <p:nvPr/>
          </p:nvSpPr>
          <p:spPr bwMode="auto">
            <a:xfrm>
              <a:off x="1519" y="2341"/>
              <a:ext cx="1208" cy="241"/>
            </a:xfrm>
            <a:prstGeom prst="rect">
              <a:avLst/>
            </a:prstGeom>
            <a:solidFill>
              <a:srgbClr val="FFFF00"/>
            </a:solidFill>
            <a:ln w="19050">
              <a:solidFill>
                <a:schemeClr val="tx1"/>
              </a:solidFill>
              <a:miter lim="800000"/>
              <a:headEnd/>
              <a:tailEnd/>
            </a:ln>
            <a:effectLst/>
          </p:spPr>
          <p:txBody>
            <a:bodyPr lIns="18288" tIns="44450" rIns="18288" bIns="44450">
              <a:spAutoFit/>
            </a:bodyPr>
            <a:lstStyle/>
            <a:p>
              <a:pPr algn="ctr" eaLnBrk="0" hangingPunct="0"/>
              <a:r>
                <a:rPr lang="en-GB" sz="1800">
                  <a:solidFill>
                    <a:schemeClr val="tx1"/>
                  </a:solidFill>
                </a:rPr>
                <a:t>Cross-sectional</a:t>
              </a:r>
            </a:p>
          </p:txBody>
        </p:sp>
        <p:sp>
          <p:nvSpPr>
            <p:cNvPr id="4125" name="Rectangle 31"/>
            <p:cNvSpPr>
              <a:spLocks noChangeArrowheads="1"/>
            </p:cNvSpPr>
            <p:nvPr/>
          </p:nvSpPr>
          <p:spPr bwMode="auto">
            <a:xfrm>
              <a:off x="1519" y="2704"/>
              <a:ext cx="1180" cy="241"/>
            </a:xfrm>
            <a:prstGeom prst="rect">
              <a:avLst/>
            </a:prstGeom>
            <a:solidFill>
              <a:srgbClr val="FFFF00"/>
            </a:solidFill>
            <a:ln w="19050">
              <a:solidFill>
                <a:schemeClr val="tx1"/>
              </a:solidFill>
              <a:miter lim="800000"/>
              <a:headEnd/>
              <a:tailEnd/>
            </a:ln>
            <a:effectLst/>
          </p:spPr>
          <p:txBody>
            <a:bodyPr lIns="18288" tIns="44450" rIns="18288" bIns="44450">
              <a:spAutoFit/>
            </a:bodyPr>
            <a:lstStyle/>
            <a:p>
              <a:pPr algn="ctr" eaLnBrk="0" hangingPunct="0"/>
              <a:r>
                <a:rPr lang="en-GB" sz="1800">
                  <a:solidFill>
                    <a:schemeClr val="tx1"/>
                  </a:solidFill>
                </a:rPr>
                <a:t>Case-reports</a:t>
              </a:r>
            </a:p>
          </p:txBody>
        </p:sp>
        <p:sp>
          <p:nvSpPr>
            <p:cNvPr id="4126" name="Freeform 37"/>
            <p:cNvSpPr>
              <a:spLocks/>
            </p:cNvSpPr>
            <p:nvPr/>
          </p:nvSpPr>
          <p:spPr bwMode="auto">
            <a:xfrm>
              <a:off x="568" y="1266"/>
              <a:ext cx="572" cy="576"/>
            </a:xfrm>
            <a:custGeom>
              <a:avLst/>
              <a:gdLst>
                <a:gd name="T0" fmla="*/ 572 w 572"/>
                <a:gd name="T1" fmla="*/ 0 h 576"/>
                <a:gd name="T2" fmla="*/ 0 w 572"/>
                <a:gd name="T3" fmla="*/ 576 h 576"/>
                <a:gd name="T4" fmla="*/ 0 60000 65536"/>
                <a:gd name="T5" fmla="*/ 0 60000 65536"/>
              </a:gdLst>
              <a:ahLst/>
              <a:cxnLst>
                <a:cxn ang="T4">
                  <a:pos x="T0" y="T1"/>
                </a:cxn>
                <a:cxn ang="T5">
                  <a:pos x="T2" y="T3"/>
                </a:cxn>
              </a:cxnLst>
              <a:rect l="0" t="0" r="r" b="b"/>
              <a:pathLst>
                <a:path w="572" h="576">
                  <a:moveTo>
                    <a:pt x="572" y="0"/>
                  </a:moveTo>
                  <a:lnTo>
                    <a:pt x="0" y="576"/>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27" name="Freeform 38"/>
            <p:cNvSpPr>
              <a:spLocks/>
            </p:cNvSpPr>
            <p:nvPr/>
          </p:nvSpPr>
          <p:spPr bwMode="auto">
            <a:xfrm>
              <a:off x="1161" y="1263"/>
              <a:ext cx="540" cy="579"/>
            </a:xfrm>
            <a:custGeom>
              <a:avLst/>
              <a:gdLst>
                <a:gd name="T0" fmla="*/ 0 w 540"/>
                <a:gd name="T1" fmla="*/ 0 h 579"/>
                <a:gd name="T2" fmla="*/ 540 w 540"/>
                <a:gd name="T3" fmla="*/ 579 h 579"/>
                <a:gd name="T4" fmla="*/ 0 60000 65536"/>
                <a:gd name="T5" fmla="*/ 0 60000 65536"/>
              </a:gdLst>
              <a:ahLst/>
              <a:cxnLst>
                <a:cxn ang="T4">
                  <a:pos x="T0" y="T1"/>
                </a:cxn>
                <a:cxn ang="T5">
                  <a:pos x="T2" y="T3"/>
                </a:cxn>
              </a:cxnLst>
              <a:rect l="0" t="0" r="r" b="b"/>
              <a:pathLst>
                <a:path w="540" h="579">
                  <a:moveTo>
                    <a:pt x="0" y="0"/>
                  </a:moveTo>
                  <a:lnTo>
                    <a:pt x="540" y="579"/>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28" name="Freeform 47"/>
            <p:cNvSpPr>
              <a:spLocks/>
            </p:cNvSpPr>
            <p:nvPr/>
          </p:nvSpPr>
          <p:spPr bwMode="auto">
            <a:xfrm>
              <a:off x="1425" y="2079"/>
              <a:ext cx="6" cy="1176"/>
            </a:xfrm>
            <a:custGeom>
              <a:avLst/>
              <a:gdLst>
                <a:gd name="T0" fmla="*/ 0 w 6"/>
                <a:gd name="T1" fmla="*/ 0 h 1176"/>
                <a:gd name="T2" fmla="*/ 6 w 6"/>
                <a:gd name="T3" fmla="*/ 1176 h 1176"/>
                <a:gd name="T4" fmla="*/ 0 60000 65536"/>
                <a:gd name="T5" fmla="*/ 0 60000 65536"/>
              </a:gdLst>
              <a:ahLst/>
              <a:cxnLst>
                <a:cxn ang="T4">
                  <a:pos x="T0" y="T1"/>
                </a:cxn>
                <a:cxn ang="T5">
                  <a:pos x="T2" y="T3"/>
                </a:cxn>
              </a:cxnLst>
              <a:rect l="0" t="0" r="r" b="b"/>
              <a:pathLst>
                <a:path w="6" h="1176">
                  <a:moveTo>
                    <a:pt x="0" y="0"/>
                  </a:moveTo>
                  <a:lnTo>
                    <a:pt x="6" y="1176"/>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29" name="Line 48"/>
            <p:cNvSpPr>
              <a:spLocks noChangeShapeType="1"/>
            </p:cNvSpPr>
            <p:nvPr/>
          </p:nvSpPr>
          <p:spPr bwMode="auto">
            <a:xfrm>
              <a:off x="1429" y="2478"/>
              <a:ext cx="90" cy="0"/>
            </a:xfrm>
            <a:prstGeom prst="line">
              <a:avLst/>
            </a:prstGeom>
            <a:noFill/>
            <a:ln w="28575">
              <a:solidFill>
                <a:schemeClr val="tx1"/>
              </a:solidFill>
              <a:round/>
              <a:headEnd type="none" w="sm" len="sm"/>
              <a:tailEnd type="none" w="sm" len="sm"/>
            </a:ln>
            <a:effectLst/>
          </p:spPr>
          <p:txBody>
            <a:bodyPr/>
            <a:lstStyle/>
            <a:p>
              <a:endParaRPr lang="en-US"/>
            </a:p>
          </p:txBody>
        </p:sp>
        <p:sp>
          <p:nvSpPr>
            <p:cNvPr id="4130" name="Line 49"/>
            <p:cNvSpPr>
              <a:spLocks noChangeShapeType="1"/>
            </p:cNvSpPr>
            <p:nvPr/>
          </p:nvSpPr>
          <p:spPr bwMode="auto">
            <a:xfrm>
              <a:off x="1429" y="2840"/>
              <a:ext cx="90" cy="0"/>
            </a:xfrm>
            <a:prstGeom prst="line">
              <a:avLst/>
            </a:prstGeom>
            <a:noFill/>
            <a:ln w="28575">
              <a:solidFill>
                <a:schemeClr val="tx1"/>
              </a:solidFill>
              <a:round/>
              <a:headEnd type="none" w="sm" len="sm"/>
              <a:tailEnd type="none" w="sm" len="sm"/>
            </a:ln>
            <a:effectLst/>
          </p:spPr>
          <p:txBody>
            <a:bodyPr/>
            <a:lstStyle/>
            <a:p>
              <a:endParaRPr lang="en-US"/>
            </a:p>
          </p:txBody>
        </p:sp>
        <p:sp>
          <p:nvSpPr>
            <p:cNvPr id="4131" name="Line 50"/>
            <p:cNvSpPr>
              <a:spLocks noChangeShapeType="1"/>
            </p:cNvSpPr>
            <p:nvPr/>
          </p:nvSpPr>
          <p:spPr bwMode="auto">
            <a:xfrm>
              <a:off x="1429" y="3249"/>
              <a:ext cx="90" cy="0"/>
            </a:xfrm>
            <a:prstGeom prst="line">
              <a:avLst/>
            </a:prstGeom>
            <a:noFill/>
            <a:ln w="28575">
              <a:solidFill>
                <a:schemeClr val="tx1"/>
              </a:solidFill>
              <a:round/>
              <a:headEnd type="none" w="sm" len="sm"/>
              <a:tailEnd type="none" w="sm" len="sm"/>
            </a:ln>
            <a:effectLst/>
          </p:spPr>
          <p:txBody>
            <a:bodyPr/>
            <a:lstStyle/>
            <a:p>
              <a:endParaRPr lang="en-US"/>
            </a:p>
          </p:txBody>
        </p:sp>
      </p:grpSp>
      <p:sp>
        <p:nvSpPr>
          <p:cNvPr id="4102" name="Text Box 55"/>
          <p:cNvSpPr txBox="1">
            <a:spLocks noChangeArrowheads="1"/>
          </p:cNvSpPr>
          <p:nvPr/>
        </p:nvSpPr>
        <p:spPr bwMode="auto">
          <a:xfrm>
            <a:off x="611982" y="5807076"/>
            <a:ext cx="3313112" cy="366713"/>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solidFill>
                  <a:schemeClr val="tx1"/>
                </a:solidFill>
              </a:rPr>
              <a:t>(What, who, when, where)</a:t>
            </a:r>
          </a:p>
        </p:txBody>
      </p:sp>
      <p:grpSp>
        <p:nvGrpSpPr>
          <p:cNvPr id="3" name="Group 57"/>
          <p:cNvGrpSpPr>
            <a:grpSpLocks/>
          </p:cNvGrpSpPr>
          <p:nvPr/>
        </p:nvGrpSpPr>
        <p:grpSpPr bwMode="auto">
          <a:xfrm>
            <a:off x="4333875" y="1557338"/>
            <a:ext cx="4597400" cy="4683125"/>
            <a:chOff x="2730" y="981"/>
            <a:chExt cx="2896" cy="2950"/>
          </a:xfrm>
        </p:grpSpPr>
        <p:sp>
          <p:nvSpPr>
            <p:cNvPr id="4104" name="Rectangle 26"/>
            <p:cNvSpPr>
              <a:spLocks noChangeArrowheads="1"/>
            </p:cNvSpPr>
            <p:nvPr/>
          </p:nvSpPr>
          <p:spPr bwMode="auto">
            <a:xfrm>
              <a:off x="4694" y="2387"/>
              <a:ext cx="932"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Clinical trials</a:t>
              </a:r>
            </a:p>
          </p:txBody>
        </p:sp>
        <p:sp>
          <p:nvSpPr>
            <p:cNvPr id="4105" name="Rectangle 2"/>
            <p:cNvSpPr>
              <a:spLocks noChangeArrowheads="1"/>
            </p:cNvSpPr>
            <p:nvPr/>
          </p:nvSpPr>
          <p:spPr bwMode="auto">
            <a:xfrm>
              <a:off x="4069" y="2387"/>
              <a:ext cx="524" cy="414"/>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Case-</a:t>
              </a:r>
            </a:p>
            <a:p>
              <a:pPr algn="ctr" eaLnBrk="0" hangingPunct="0"/>
              <a:r>
                <a:rPr lang="en-GB" sz="1800">
                  <a:solidFill>
                    <a:schemeClr val="tx1"/>
                  </a:solidFill>
                </a:rPr>
                <a:t>control</a:t>
              </a:r>
            </a:p>
          </p:txBody>
        </p:sp>
        <p:sp>
          <p:nvSpPr>
            <p:cNvPr id="4106" name="Rectangle 3"/>
            <p:cNvSpPr>
              <a:spLocks noChangeArrowheads="1"/>
            </p:cNvSpPr>
            <p:nvPr/>
          </p:nvSpPr>
          <p:spPr bwMode="auto">
            <a:xfrm>
              <a:off x="3389" y="2387"/>
              <a:ext cx="508"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Cohort</a:t>
              </a:r>
            </a:p>
          </p:txBody>
        </p:sp>
        <p:sp>
          <p:nvSpPr>
            <p:cNvPr id="4107" name="Rectangle 5"/>
            <p:cNvSpPr>
              <a:spLocks noChangeArrowheads="1"/>
            </p:cNvSpPr>
            <p:nvPr/>
          </p:nvSpPr>
          <p:spPr bwMode="auto">
            <a:xfrm>
              <a:off x="4649" y="1842"/>
              <a:ext cx="860"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Intervention</a:t>
              </a:r>
            </a:p>
          </p:txBody>
        </p:sp>
        <p:sp>
          <p:nvSpPr>
            <p:cNvPr id="4108" name="Rectangle 6"/>
            <p:cNvSpPr>
              <a:spLocks noChangeArrowheads="1"/>
            </p:cNvSpPr>
            <p:nvPr/>
          </p:nvSpPr>
          <p:spPr bwMode="auto">
            <a:xfrm>
              <a:off x="3888" y="3203"/>
              <a:ext cx="988"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Retrospective</a:t>
              </a:r>
            </a:p>
          </p:txBody>
        </p:sp>
        <p:sp>
          <p:nvSpPr>
            <p:cNvPr id="4109" name="Rectangle 7"/>
            <p:cNvSpPr>
              <a:spLocks noChangeArrowheads="1"/>
            </p:cNvSpPr>
            <p:nvPr/>
          </p:nvSpPr>
          <p:spPr bwMode="auto">
            <a:xfrm>
              <a:off x="2935" y="3203"/>
              <a:ext cx="852"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Prospective</a:t>
              </a:r>
            </a:p>
          </p:txBody>
        </p:sp>
        <p:sp>
          <p:nvSpPr>
            <p:cNvPr id="4110" name="Rectangle 10"/>
            <p:cNvSpPr>
              <a:spLocks noChangeArrowheads="1"/>
            </p:cNvSpPr>
            <p:nvPr/>
          </p:nvSpPr>
          <p:spPr bwMode="auto">
            <a:xfrm>
              <a:off x="3787" y="981"/>
              <a:ext cx="1182" cy="333"/>
            </a:xfrm>
            <a:prstGeom prst="rect">
              <a:avLst/>
            </a:prstGeom>
            <a:solidFill>
              <a:srgbClr val="FAFD00"/>
            </a:solidFill>
            <a:ln w="12700">
              <a:solidFill>
                <a:schemeClr val="tx1"/>
              </a:solidFill>
              <a:miter lim="800000"/>
              <a:headEnd/>
              <a:tailEnd/>
            </a:ln>
            <a:effectLst/>
          </p:spPr>
          <p:txBody>
            <a:bodyPr wrap="none" lIns="90488" tIns="44450" rIns="90488" bIns="44450">
              <a:spAutoFit/>
            </a:bodyPr>
            <a:lstStyle/>
            <a:p>
              <a:pPr algn="ctr" eaLnBrk="0" hangingPunct="0"/>
              <a:r>
                <a:rPr lang="en-GB" sz="2800">
                  <a:solidFill>
                    <a:schemeClr val="tx1"/>
                  </a:solidFill>
                </a:rPr>
                <a:t>Analytical</a:t>
              </a:r>
              <a:endParaRPr lang="en-GB" sz="2800">
                <a:solidFill>
                  <a:schemeClr val="hlink"/>
                </a:solidFill>
              </a:endParaRPr>
            </a:p>
          </p:txBody>
        </p:sp>
        <p:sp>
          <p:nvSpPr>
            <p:cNvPr id="4111" name="Rectangle 11"/>
            <p:cNvSpPr>
              <a:spLocks noChangeArrowheads="1"/>
            </p:cNvSpPr>
            <p:nvPr/>
          </p:nvSpPr>
          <p:spPr bwMode="auto">
            <a:xfrm>
              <a:off x="3381" y="1842"/>
              <a:ext cx="996" cy="241"/>
            </a:xfrm>
            <a:prstGeom prst="rect">
              <a:avLst/>
            </a:prstGeom>
            <a:solidFill>
              <a:srgbClr val="FFFF00"/>
            </a:solidFill>
            <a:ln w="19050">
              <a:solidFill>
                <a:schemeClr val="tx1"/>
              </a:solidFill>
              <a:miter lim="800000"/>
              <a:headEnd/>
              <a:tailEnd/>
            </a:ln>
            <a:effectLst/>
          </p:spPr>
          <p:txBody>
            <a:bodyPr wrap="none" lIns="18288" tIns="44450" rIns="18288" bIns="44450">
              <a:spAutoFit/>
            </a:bodyPr>
            <a:lstStyle/>
            <a:p>
              <a:pPr algn="ctr" eaLnBrk="0" hangingPunct="0"/>
              <a:r>
                <a:rPr lang="en-GB" sz="1800">
                  <a:solidFill>
                    <a:schemeClr val="tx1"/>
                  </a:solidFill>
                </a:rPr>
                <a:t>Observational</a:t>
              </a:r>
            </a:p>
          </p:txBody>
        </p:sp>
        <p:sp>
          <p:nvSpPr>
            <p:cNvPr id="4112" name="Freeform 35"/>
            <p:cNvSpPr>
              <a:spLocks/>
            </p:cNvSpPr>
            <p:nvPr/>
          </p:nvSpPr>
          <p:spPr bwMode="auto">
            <a:xfrm>
              <a:off x="3617" y="2085"/>
              <a:ext cx="292" cy="302"/>
            </a:xfrm>
            <a:custGeom>
              <a:avLst/>
              <a:gdLst>
                <a:gd name="T0" fmla="*/ 292 w 292"/>
                <a:gd name="T1" fmla="*/ 0 h 302"/>
                <a:gd name="T2" fmla="*/ 0 w 292"/>
                <a:gd name="T3" fmla="*/ 302 h 302"/>
                <a:gd name="T4" fmla="*/ 0 60000 65536"/>
                <a:gd name="T5" fmla="*/ 0 60000 65536"/>
              </a:gdLst>
              <a:ahLst/>
              <a:cxnLst>
                <a:cxn ang="T4">
                  <a:pos x="T0" y="T1"/>
                </a:cxn>
                <a:cxn ang="T5">
                  <a:pos x="T2" y="T3"/>
                </a:cxn>
              </a:cxnLst>
              <a:rect l="0" t="0" r="r" b="b"/>
              <a:pathLst>
                <a:path w="292" h="302">
                  <a:moveTo>
                    <a:pt x="292" y="0"/>
                  </a:moveTo>
                  <a:lnTo>
                    <a:pt x="0" y="302"/>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13" name="Freeform 36"/>
            <p:cNvSpPr>
              <a:spLocks/>
            </p:cNvSpPr>
            <p:nvPr/>
          </p:nvSpPr>
          <p:spPr bwMode="auto">
            <a:xfrm>
              <a:off x="3927" y="2082"/>
              <a:ext cx="324" cy="305"/>
            </a:xfrm>
            <a:custGeom>
              <a:avLst/>
              <a:gdLst>
                <a:gd name="T0" fmla="*/ 0 w 324"/>
                <a:gd name="T1" fmla="*/ 0 h 305"/>
                <a:gd name="T2" fmla="*/ 324 w 324"/>
                <a:gd name="T3" fmla="*/ 305 h 305"/>
                <a:gd name="T4" fmla="*/ 0 60000 65536"/>
                <a:gd name="T5" fmla="*/ 0 60000 65536"/>
              </a:gdLst>
              <a:ahLst/>
              <a:cxnLst>
                <a:cxn ang="T4">
                  <a:pos x="T0" y="T1"/>
                </a:cxn>
                <a:cxn ang="T5">
                  <a:pos x="T2" y="T3"/>
                </a:cxn>
              </a:cxnLst>
              <a:rect l="0" t="0" r="r" b="b"/>
              <a:pathLst>
                <a:path w="324" h="305">
                  <a:moveTo>
                    <a:pt x="0" y="0"/>
                  </a:moveTo>
                  <a:lnTo>
                    <a:pt x="324" y="305"/>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14" name="Freeform 39"/>
            <p:cNvSpPr>
              <a:spLocks/>
            </p:cNvSpPr>
            <p:nvPr/>
          </p:nvSpPr>
          <p:spPr bwMode="auto">
            <a:xfrm>
              <a:off x="3891" y="1311"/>
              <a:ext cx="483" cy="531"/>
            </a:xfrm>
            <a:custGeom>
              <a:avLst/>
              <a:gdLst>
                <a:gd name="T0" fmla="*/ 483 w 483"/>
                <a:gd name="T1" fmla="*/ 0 h 531"/>
                <a:gd name="T2" fmla="*/ 0 w 483"/>
                <a:gd name="T3" fmla="*/ 531 h 531"/>
                <a:gd name="T4" fmla="*/ 0 60000 65536"/>
                <a:gd name="T5" fmla="*/ 0 60000 65536"/>
              </a:gdLst>
              <a:ahLst/>
              <a:cxnLst>
                <a:cxn ang="T4">
                  <a:pos x="T0" y="T1"/>
                </a:cxn>
                <a:cxn ang="T5">
                  <a:pos x="T2" y="T3"/>
                </a:cxn>
              </a:cxnLst>
              <a:rect l="0" t="0" r="r" b="b"/>
              <a:pathLst>
                <a:path w="483" h="531">
                  <a:moveTo>
                    <a:pt x="483" y="0"/>
                  </a:moveTo>
                  <a:lnTo>
                    <a:pt x="0" y="531"/>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15" name="Freeform 40"/>
            <p:cNvSpPr>
              <a:spLocks/>
            </p:cNvSpPr>
            <p:nvPr/>
          </p:nvSpPr>
          <p:spPr bwMode="auto">
            <a:xfrm>
              <a:off x="4386" y="1314"/>
              <a:ext cx="626" cy="528"/>
            </a:xfrm>
            <a:custGeom>
              <a:avLst/>
              <a:gdLst>
                <a:gd name="T0" fmla="*/ 0 w 626"/>
                <a:gd name="T1" fmla="*/ 0 h 528"/>
                <a:gd name="T2" fmla="*/ 626 w 626"/>
                <a:gd name="T3" fmla="*/ 528 h 528"/>
                <a:gd name="T4" fmla="*/ 0 60000 65536"/>
                <a:gd name="T5" fmla="*/ 0 60000 65536"/>
              </a:gdLst>
              <a:ahLst/>
              <a:cxnLst>
                <a:cxn ang="T4">
                  <a:pos x="T0" y="T1"/>
                </a:cxn>
                <a:cxn ang="T5">
                  <a:pos x="T2" y="T3"/>
                </a:cxn>
              </a:cxnLst>
              <a:rect l="0" t="0" r="r" b="b"/>
              <a:pathLst>
                <a:path w="626" h="528">
                  <a:moveTo>
                    <a:pt x="0" y="0"/>
                  </a:moveTo>
                  <a:lnTo>
                    <a:pt x="626" y="528"/>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16" name="Freeform 41"/>
            <p:cNvSpPr>
              <a:spLocks/>
            </p:cNvSpPr>
            <p:nvPr/>
          </p:nvSpPr>
          <p:spPr bwMode="auto">
            <a:xfrm>
              <a:off x="3289" y="2631"/>
              <a:ext cx="353" cy="572"/>
            </a:xfrm>
            <a:custGeom>
              <a:avLst/>
              <a:gdLst>
                <a:gd name="T0" fmla="*/ 353 w 353"/>
                <a:gd name="T1" fmla="*/ 0 h 572"/>
                <a:gd name="T2" fmla="*/ 0 w 353"/>
                <a:gd name="T3" fmla="*/ 572 h 572"/>
                <a:gd name="T4" fmla="*/ 0 60000 65536"/>
                <a:gd name="T5" fmla="*/ 0 60000 65536"/>
              </a:gdLst>
              <a:ahLst/>
              <a:cxnLst>
                <a:cxn ang="T4">
                  <a:pos x="T0" y="T1"/>
                </a:cxn>
                <a:cxn ang="T5">
                  <a:pos x="T2" y="T3"/>
                </a:cxn>
              </a:cxnLst>
              <a:rect l="0" t="0" r="r" b="b"/>
              <a:pathLst>
                <a:path w="353" h="572">
                  <a:moveTo>
                    <a:pt x="353" y="0"/>
                  </a:moveTo>
                  <a:lnTo>
                    <a:pt x="0" y="572"/>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17" name="Freeform 42"/>
            <p:cNvSpPr>
              <a:spLocks/>
            </p:cNvSpPr>
            <p:nvPr/>
          </p:nvSpPr>
          <p:spPr bwMode="auto">
            <a:xfrm>
              <a:off x="3657" y="2628"/>
              <a:ext cx="584" cy="575"/>
            </a:xfrm>
            <a:custGeom>
              <a:avLst/>
              <a:gdLst>
                <a:gd name="T0" fmla="*/ 0 w 584"/>
                <a:gd name="T1" fmla="*/ 0 h 575"/>
                <a:gd name="T2" fmla="*/ 584 w 584"/>
                <a:gd name="T3" fmla="*/ 575 h 575"/>
                <a:gd name="T4" fmla="*/ 0 60000 65536"/>
                <a:gd name="T5" fmla="*/ 0 60000 65536"/>
              </a:gdLst>
              <a:ahLst/>
              <a:cxnLst>
                <a:cxn ang="T4">
                  <a:pos x="T0" y="T1"/>
                </a:cxn>
                <a:cxn ang="T5">
                  <a:pos x="T2" y="T3"/>
                </a:cxn>
              </a:cxnLst>
              <a:rect l="0" t="0" r="r" b="b"/>
              <a:pathLst>
                <a:path w="584" h="575">
                  <a:moveTo>
                    <a:pt x="0" y="0"/>
                  </a:moveTo>
                  <a:lnTo>
                    <a:pt x="584" y="575"/>
                  </a:lnTo>
                </a:path>
              </a:pathLst>
            </a:custGeom>
            <a:noFill/>
            <a:ln w="28575" cap="flat" cmpd="sng">
              <a:solidFill>
                <a:schemeClr val="tx1"/>
              </a:solidFill>
              <a:prstDash val="solid"/>
              <a:round/>
              <a:headEnd type="none" w="sm" len="sm"/>
              <a:tailEnd type="none" w="sm" len="sm"/>
            </a:ln>
            <a:effectLst/>
          </p:spPr>
          <p:txBody>
            <a:bodyPr/>
            <a:lstStyle/>
            <a:p>
              <a:endParaRPr lang="en-US"/>
            </a:p>
          </p:txBody>
        </p:sp>
        <p:sp>
          <p:nvSpPr>
            <p:cNvPr id="4118" name="Freeform 46"/>
            <p:cNvSpPr>
              <a:spLocks/>
            </p:cNvSpPr>
            <p:nvPr/>
          </p:nvSpPr>
          <p:spPr bwMode="auto">
            <a:xfrm>
              <a:off x="2730" y="1979"/>
              <a:ext cx="650" cy="496"/>
            </a:xfrm>
            <a:custGeom>
              <a:avLst/>
              <a:gdLst>
                <a:gd name="T0" fmla="*/ 650 w 650"/>
                <a:gd name="T1" fmla="*/ 0 h 496"/>
                <a:gd name="T2" fmla="*/ 0 w 650"/>
                <a:gd name="T3" fmla="*/ 496 h 496"/>
                <a:gd name="T4" fmla="*/ 0 60000 65536"/>
                <a:gd name="T5" fmla="*/ 0 60000 65536"/>
              </a:gdLst>
              <a:ahLst/>
              <a:cxnLst>
                <a:cxn ang="T4">
                  <a:pos x="T0" y="T1"/>
                </a:cxn>
                <a:cxn ang="T5">
                  <a:pos x="T2" y="T3"/>
                </a:cxn>
              </a:cxnLst>
              <a:rect l="0" t="0" r="r" b="b"/>
              <a:pathLst>
                <a:path w="650" h="496">
                  <a:moveTo>
                    <a:pt x="650" y="0"/>
                  </a:moveTo>
                  <a:lnTo>
                    <a:pt x="0" y="496"/>
                  </a:lnTo>
                </a:path>
              </a:pathLst>
            </a:custGeom>
            <a:noFill/>
            <a:ln w="19050" cap="flat" cmpd="sng">
              <a:solidFill>
                <a:schemeClr val="tx1"/>
              </a:solidFill>
              <a:prstDash val="dash"/>
              <a:round/>
              <a:headEnd type="none" w="sm" len="sm"/>
              <a:tailEnd type="none" w="sm" len="sm"/>
            </a:ln>
            <a:effectLst/>
          </p:spPr>
          <p:txBody>
            <a:bodyPr/>
            <a:lstStyle/>
            <a:p>
              <a:endParaRPr lang="en-US"/>
            </a:p>
          </p:txBody>
        </p:sp>
        <p:sp>
          <p:nvSpPr>
            <p:cNvPr id="4119" name="Text Box 56"/>
            <p:cNvSpPr txBox="1">
              <a:spLocks noChangeArrowheads="1"/>
            </p:cNvSpPr>
            <p:nvPr/>
          </p:nvSpPr>
          <p:spPr bwMode="auto">
            <a:xfrm>
              <a:off x="3787" y="3700"/>
              <a:ext cx="998" cy="231"/>
            </a:xfrm>
            <a:prstGeom prst="rect">
              <a:avLst/>
            </a:prstGeom>
            <a:noFill/>
            <a:ln w="12700">
              <a:noFill/>
              <a:miter lim="800000"/>
              <a:headEnd type="none" w="sm" len="sm"/>
              <a:tailEnd type="none" w="sm" len="sm"/>
            </a:ln>
            <a:effectLst/>
          </p:spPr>
          <p:txBody>
            <a:bodyPr>
              <a:spAutoFit/>
            </a:bodyPr>
            <a:lstStyle/>
            <a:p>
              <a:pPr>
                <a:spcBef>
                  <a:spcPct val="50000"/>
                </a:spcBef>
              </a:pPr>
              <a:r>
                <a:rPr lang="en-US" sz="1800" dirty="0">
                  <a:solidFill>
                    <a:schemeClr val="tx1"/>
                  </a:solidFill>
                </a:rPr>
                <a:t>(Why, how) </a:t>
              </a:r>
            </a:p>
          </p:txBody>
        </p:sp>
      </p:grpSp>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286500"/>
            <a:ext cx="9113729" cy="492164"/>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3"/>
                                        </p:tgtEl>
                                      </p:cBhvr>
                                    </p:animEffect>
                                    <p:set>
                                      <p:cBhvr>
                                        <p:cTn id="7" dur="1" fill="hold">
                                          <p:stCondLst>
                                            <p:cond delay="1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05634" name="Rectangle 2"/>
          <p:cNvSpPr>
            <a:spLocks noGrp="1" noChangeArrowheads="1"/>
          </p:cNvSpPr>
          <p:nvPr>
            <p:ph type="title" idx="4294967295"/>
          </p:nvPr>
        </p:nvSpPr>
        <p:spPr>
          <a:xfrm>
            <a:off x="628650" y="811161"/>
            <a:ext cx="2501695" cy="5403370"/>
          </a:xfrm>
        </p:spPr>
        <p:txBody>
          <a:bodyPr vert="horz" lIns="91440" tIns="45720" rIns="91440" bIns="45720" rtlCol="0" anchor="ctr">
            <a:normAutofit/>
          </a:bodyPr>
          <a:lstStyle/>
          <a:p>
            <a:pPr defTabSz="914400"/>
            <a:r>
              <a:rPr lang="en-US" sz="3400" b="1" kern="1200">
                <a:solidFill>
                  <a:schemeClr val="bg1"/>
                </a:solidFill>
                <a:latin typeface="+mj-lt"/>
                <a:ea typeface="+mj-ea"/>
                <a:cs typeface="+mj-cs"/>
              </a:rPr>
              <a:t>Descriptive Epidemiology</a:t>
            </a:r>
          </a:p>
        </p:txBody>
      </p:sp>
      <p:graphicFrame>
        <p:nvGraphicFramePr>
          <p:cNvPr id="4" name="Diagram 3"/>
          <p:cNvGraphicFramePr/>
          <p:nvPr>
            <p:extLst>
              <p:ext uri="{D42A27DB-BD31-4B8C-83A1-F6EECF244321}">
                <p14:modId xmlns:p14="http://schemas.microsoft.com/office/powerpoint/2010/main" val="1909610422"/>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78185763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2A7D0-DB09-4EBA-8D52-E6A5934B66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A3688C8-DFCE-4CCD-BCF0-5FB239E507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5253850"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598FBE3-48D2-40A2-B7E6-F485834C821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405" y="4450080"/>
            <a:ext cx="92583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482FDCF-45F3-40F1-8751-19B7AFB3CFC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0761" y="1005839"/>
            <a:ext cx="2583177"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68680" y="1122363"/>
            <a:ext cx="4754880" cy="2387600"/>
          </a:xfrm>
        </p:spPr>
        <p:txBody>
          <a:bodyPr>
            <a:normAutofit/>
          </a:bodyPr>
          <a:lstStyle/>
          <a:p>
            <a:pPr algn="l"/>
            <a:r>
              <a:rPr lang="en-US" sz="5700" b="1" dirty="0">
                <a:solidFill>
                  <a:schemeClr val="tx1">
                    <a:lumMod val="85000"/>
                    <a:lumOff val="15000"/>
                  </a:schemeClr>
                </a:solidFill>
              </a:rPr>
              <a:t>Analytic Epidemiology</a:t>
            </a:r>
          </a:p>
        </p:txBody>
      </p:sp>
      <p:sp>
        <p:nvSpPr>
          <p:cNvPr id="3" name="Subtitle 2"/>
          <p:cNvSpPr>
            <a:spLocks noGrp="1"/>
          </p:cNvSpPr>
          <p:nvPr>
            <p:ph type="subTitle" idx="1"/>
          </p:nvPr>
        </p:nvSpPr>
        <p:spPr>
          <a:xfrm>
            <a:off x="868680" y="4700588"/>
            <a:ext cx="3939216" cy="1655762"/>
          </a:xfrm>
        </p:spPr>
        <p:txBody>
          <a:bodyPr>
            <a:normAutofit fontScale="92500" lnSpcReduction="10000"/>
          </a:bodyPr>
          <a:lstStyle/>
          <a:p>
            <a:pPr algn="l"/>
            <a:r>
              <a:rPr lang="en-US" sz="1400" dirty="0">
                <a:solidFill>
                  <a:schemeClr val="tx1">
                    <a:lumMod val="85000"/>
                    <a:lumOff val="15000"/>
                  </a:schemeClr>
                </a:solidFill>
              </a:rPr>
              <a:t>By the end of the course, the participants should be able to:</a:t>
            </a:r>
          </a:p>
          <a:p>
            <a:pPr algn="l"/>
            <a:r>
              <a:rPr lang="en-US" sz="1400" dirty="0">
                <a:solidFill>
                  <a:schemeClr val="tx1">
                    <a:lumMod val="85000"/>
                    <a:lumOff val="15000"/>
                  </a:schemeClr>
                </a:solidFill>
              </a:rPr>
              <a:t> </a:t>
            </a:r>
          </a:p>
          <a:p>
            <a:pPr marL="514350" lvl="0" indent="-514350" algn="l">
              <a:buFont typeface="+mj-lt"/>
              <a:buAutoNum type="arabicPeriod"/>
            </a:pPr>
            <a:r>
              <a:rPr lang="en-US" sz="1400" dirty="0">
                <a:solidFill>
                  <a:schemeClr val="tx1">
                    <a:lumMod val="85000"/>
                    <a:lumOff val="15000"/>
                  </a:schemeClr>
                </a:solidFill>
              </a:rPr>
              <a:t>define analytic epidemiology.</a:t>
            </a:r>
          </a:p>
          <a:p>
            <a:pPr marL="514350" lvl="0" indent="-514350" algn="l">
              <a:buFont typeface="+mj-lt"/>
              <a:buAutoNum type="arabicPeriod"/>
            </a:pPr>
            <a:r>
              <a:rPr lang="en-US" sz="1400" dirty="0">
                <a:solidFill>
                  <a:schemeClr val="tx1">
                    <a:lumMod val="85000"/>
                    <a:lumOff val="15000"/>
                  </a:schemeClr>
                </a:solidFill>
              </a:rPr>
              <a:t>discuss the uses analytical studies.</a:t>
            </a:r>
          </a:p>
          <a:p>
            <a:pPr marL="514350" lvl="0" indent="-514350" algn="l">
              <a:buFont typeface="+mj-lt"/>
              <a:buAutoNum type="arabicPeriod"/>
            </a:pPr>
            <a:r>
              <a:rPr lang="en-US" sz="1400" dirty="0">
                <a:solidFill>
                  <a:schemeClr val="tx1">
                    <a:lumMod val="85000"/>
                    <a:lumOff val="15000"/>
                  </a:schemeClr>
                </a:solidFill>
              </a:rPr>
              <a:t>describe different types of  analytic study designs.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35" y="6414743"/>
            <a:ext cx="9113729" cy="422314"/>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514"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defRPr/>
            </a:pPr>
            <a:r>
              <a:rPr lang="en-US" sz="2800"/>
              <a:t>Zoonosis, epizootic and enzootic</a:t>
            </a:r>
          </a:p>
        </p:txBody>
      </p:sp>
      <p:sp>
        <p:nvSpPr>
          <p:cNvPr id="64515" name="Rectangle 3"/>
          <p:cNvSpPr>
            <a:spLocks noGrp="1" noChangeArrowheads="1"/>
          </p:cNvSpPr>
          <p:nvPr>
            <p:ph idx="1"/>
          </p:nvPr>
        </p:nvSpPr>
        <p:spPr>
          <a:xfrm>
            <a:off x="4536886" y="802638"/>
            <a:ext cx="4056522" cy="5252722"/>
          </a:xfrm>
        </p:spPr>
        <p:txBody>
          <a:bodyPr anchor="ctr">
            <a:normAutofit/>
          </a:bodyPr>
          <a:lstStyle/>
          <a:p>
            <a:pPr rtl="0" eaLnBrk="1" hangingPunct="1">
              <a:defRPr/>
            </a:pPr>
            <a:r>
              <a:rPr lang="en-US" dirty="0">
                <a:solidFill>
                  <a:schemeClr val="bg1"/>
                </a:solidFill>
              </a:rPr>
              <a:t>Zoonosis is an infection that is transmissible under natural conditions from vertebrate animals to man, e.g. rabies, plague, bovine tuberculosis</a:t>
            </a:r>
            <a:r>
              <a:rPr lang="en-US" dirty="0">
                <a:solidFill>
                  <a:schemeClr val="bg1"/>
                </a:solidFill>
                <a:latin typeface="Arial"/>
              </a:rPr>
              <a:t>…</a:t>
            </a:r>
            <a:r>
              <a:rPr lang="en-US" dirty="0">
                <a:solidFill>
                  <a:schemeClr val="bg1"/>
                </a:solidFill>
              </a:rPr>
              <a:t>..</a:t>
            </a:r>
          </a:p>
          <a:p>
            <a:pPr rtl="0" eaLnBrk="1" hangingPunct="1">
              <a:defRPr/>
            </a:pPr>
            <a:r>
              <a:rPr lang="en-US" dirty="0">
                <a:solidFill>
                  <a:schemeClr val="bg1"/>
                </a:solidFill>
              </a:rPr>
              <a:t>An epizootic is an outbreak (epidemic) of disease in an animal population, e.g. rift valley fever.</a:t>
            </a:r>
          </a:p>
          <a:p>
            <a:pPr rtl="0" eaLnBrk="1" hangingPunct="1">
              <a:defRPr/>
            </a:pPr>
            <a:r>
              <a:rPr lang="en-US" dirty="0">
                <a:solidFill>
                  <a:schemeClr val="bg1"/>
                </a:solidFill>
              </a:rPr>
              <a:t>An enzootic is an endemic occurring in animals, e.g. bovine TB.</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Grp="1" noChangeArrowheads="1"/>
          </p:cNvSpPr>
          <p:nvPr>
            <p:ph type="body" idx="4294967295"/>
          </p:nvPr>
        </p:nvSpPr>
        <p:spPr>
          <a:xfrm>
            <a:off x="609600" y="533400"/>
            <a:ext cx="8534400" cy="5105400"/>
          </a:xfrm>
          <a:noFill/>
        </p:spPr>
        <p:txBody>
          <a:bodyPr/>
          <a:lstStyle/>
          <a:p>
            <a:pPr marL="469900" indent="-469900" algn="ctr" eaLnBrk="1" hangingPunct="1">
              <a:lnSpc>
                <a:spcPct val="90000"/>
              </a:lnSpc>
              <a:buClr>
                <a:srgbClr val="3333CC"/>
              </a:buClr>
              <a:buNone/>
            </a:pPr>
            <a:r>
              <a:rPr lang="en-US" sz="3600" b="1" dirty="0">
                <a:solidFill>
                  <a:srgbClr val="6600CC"/>
                </a:solidFill>
                <a:effectLst/>
                <a:latin typeface="Arial" charset="0"/>
              </a:rPr>
              <a:t>Analytical Epidemiology</a:t>
            </a:r>
          </a:p>
          <a:p>
            <a:pPr marL="469900" indent="-469900" eaLnBrk="1" hangingPunct="1">
              <a:lnSpc>
                <a:spcPct val="90000"/>
              </a:lnSpc>
              <a:buFont typeface="Wingdings" pitchFamily="2" charset="2"/>
              <a:buNone/>
            </a:pPr>
            <a:endParaRPr lang="en-US" dirty="0">
              <a:effectLst/>
              <a:latin typeface="Arial" charset="0"/>
            </a:endParaRPr>
          </a:p>
          <a:p>
            <a:pPr marL="469900" indent="-469900" eaLnBrk="1" hangingPunct="1">
              <a:lnSpc>
                <a:spcPct val="90000"/>
              </a:lnSpc>
              <a:buFont typeface="Wingdings" pitchFamily="2" charset="2"/>
              <a:buNone/>
            </a:pPr>
            <a:r>
              <a:rPr lang="en-US" dirty="0">
                <a:effectLst/>
                <a:latin typeface="Arial" charset="0"/>
              </a:rPr>
              <a:t>		Analytical epidemiology is based on the </a:t>
            </a:r>
          </a:p>
          <a:p>
            <a:pPr marL="469900" indent="-469900" eaLnBrk="1" hangingPunct="1">
              <a:lnSpc>
                <a:spcPct val="90000"/>
              </a:lnSpc>
              <a:buFont typeface="Wingdings" pitchFamily="2" charset="2"/>
              <a:buNone/>
            </a:pPr>
            <a:r>
              <a:rPr lang="en-US" dirty="0">
                <a:effectLst/>
                <a:latin typeface="Arial" charset="0"/>
              </a:rPr>
              <a:t>	observations made in the descriptive </a:t>
            </a:r>
          </a:p>
          <a:p>
            <a:pPr marL="469900" indent="-469900" eaLnBrk="1" hangingPunct="1">
              <a:lnSpc>
                <a:spcPct val="90000"/>
              </a:lnSpc>
              <a:buFont typeface="Wingdings" pitchFamily="2" charset="2"/>
              <a:buNone/>
            </a:pPr>
            <a:r>
              <a:rPr lang="en-US" dirty="0">
                <a:effectLst/>
                <a:latin typeface="Arial" charset="0"/>
              </a:rPr>
              <a:t>	epidemiology. The design, execution and</a:t>
            </a:r>
          </a:p>
          <a:p>
            <a:pPr marL="469900" indent="-469900" eaLnBrk="1" hangingPunct="1">
              <a:lnSpc>
                <a:spcPct val="90000"/>
              </a:lnSpc>
              <a:buFont typeface="Wingdings" pitchFamily="2" charset="2"/>
              <a:buNone/>
            </a:pPr>
            <a:r>
              <a:rPr lang="en-US" dirty="0">
                <a:effectLst/>
                <a:latin typeface="Arial" charset="0"/>
              </a:rPr>
              <a:t>	analysis of subjects between groups helps</a:t>
            </a:r>
          </a:p>
          <a:p>
            <a:pPr marL="469900" indent="-469900" eaLnBrk="1" hangingPunct="1">
              <a:lnSpc>
                <a:spcPct val="90000"/>
              </a:lnSpc>
              <a:buFont typeface="Wingdings" pitchFamily="2" charset="2"/>
              <a:buNone/>
            </a:pPr>
            <a:r>
              <a:rPr lang="en-US" dirty="0">
                <a:effectLst/>
                <a:latin typeface="Arial" charset="0"/>
              </a:rPr>
              <a:t>	evaluate potential association between risk </a:t>
            </a:r>
          </a:p>
          <a:p>
            <a:pPr marL="469900" indent="-469900" eaLnBrk="1" hangingPunct="1">
              <a:lnSpc>
                <a:spcPct val="90000"/>
              </a:lnSpc>
              <a:buFont typeface="Wingdings" pitchFamily="2" charset="2"/>
              <a:buNone/>
            </a:pPr>
            <a:r>
              <a:rPr lang="en-US" dirty="0">
                <a:effectLst/>
                <a:latin typeface="Arial" charset="0"/>
              </a:rPr>
              <a:t>	factors and health outcomes to answer the</a:t>
            </a:r>
          </a:p>
          <a:p>
            <a:pPr marL="469900" indent="-469900" eaLnBrk="1" hangingPunct="1">
              <a:lnSpc>
                <a:spcPct val="90000"/>
              </a:lnSpc>
              <a:buFont typeface="Wingdings" pitchFamily="2" charset="2"/>
              <a:buNone/>
            </a:pPr>
            <a:r>
              <a:rPr lang="en-US" dirty="0">
                <a:effectLst/>
                <a:latin typeface="Arial" charset="0"/>
              </a:rPr>
              <a:t>	 question “why?”.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3586" name="Rectangle 2"/>
          <p:cNvSpPr>
            <a:spLocks noGrp="1" noChangeArrowheads="1"/>
          </p:cNvSpPr>
          <p:nvPr>
            <p:ph type="title"/>
          </p:nvPr>
        </p:nvSpPr>
        <p:spPr/>
        <p:txBody>
          <a:bodyPr>
            <a:normAutofit/>
          </a:bodyPr>
          <a:lstStyle/>
          <a:p>
            <a:r>
              <a:rPr lang="en-US" b="1" dirty="0"/>
              <a:t>Descriptive vs. Analytic Epidemiology</a:t>
            </a:r>
          </a:p>
        </p:txBody>
      </p:sp>
      <p:graphicFrame>
        <p:nvGraphicFramePr>
          <p:cNvPr id="12" name="Content Placeholder 11"/>
          <p:cNvGraphicFramePr>
            <a:graphicFrameLocks noGrp="1"/>
          </p:cNvGraphicFramePr>
          <p:nvPr>
            <p:ph idx="1"/>
            <p:extLst>
              <p:ext uri="{D42A27DB-BD31-4B8C-83A1-F6EECF244321}">
                <p14:modId xmlns:p14="http://schemas.microsoft.com/office/powerpoint/2010/main" val="4267500699"/>
              </p:ext>
            </p:extLst>
          </p:nvPr>
        </p:nvGraphicFramePr>
        <p:xfrm>
          <a:off x="1143000" y="1828800"/>
          <a:ext cx="7772400" cy="3200400"/>
        </p:xfrm>
        <a:graphic>
          <a:graphicData uri="http://schemas.openxmlformats.org/drawingml/2006/table">
            <a:tbl>
              <a:tblPr firstRow="1" bandRow="1">
                <a:tableStyleId>{F5AB1C69-6EDB-4FF4-983F-18BD219EF322}</a:tableStyleId>
              </a:tblPr>
              <a:tblGrid>
                <a:gridCol w="2540000">
                  <a:extLst>
                    <a:ext uri="{9D8B030D-6E8A-4147-A177-3AD203B41FA5}">
                      <a16:colId xmlns:a16="http://schemas.microsoft.com/office/drawing/2014/main" val="20000"/>
                    </a:ext>
                  </a:extLst>
                </a:gridCol>
                <a:gridCol w="2616200">
                  <a:extLst>
                    <a:ext uri="{9D8B030D-6E8A-4147-A177-3AD203B41FA5}">
                      <a16:colId xmlns:a16="http://schemas.microsoft.com/office/drawing/2014/main" val="20001"/>
                    </a:ext>
                  </a:extLst>
                </a:gridCol>
                <a:gridCol w="2616200">
                  <a:extLst>
                    <a:ext uri="{9D8B030D-6E8A-4147-A177-3AD203B41FA5}">
                      <a16:colId xmlns:a16="http://schemas.microsoft.com/office/drawing/2014/main" val="20002"/>
                    </a:ext>
                  </a:extLst>
                </a:gridCol>
              </a:tblGrid>
              <a:tr h="594360">
                <a:tc>
                  <a:txBody>
                    <a:bodyPr/>
                    <a:lstStyle/>
                    <a:p>
                      <a:endParaRPr lang="en-US" sz="2400" dirty="0"/>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400" dirty="0"/>
                        <a:t>Descriptive epidemiology</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400" dirty="0"/>
                        <a:t>Analytic epidemiology</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594360">
                <a:tc>
                  <a:txBody>
                    <a:bodyPr/>
                    <a:lstStyle/>
                    <a:p>
                      <a:pPr marL="287338" indent="-287338">
                        <a:buFont typeface="Arial" pitchFamily="34" charset="0"/>
                        <a:buNone/>
                      </a:pPr>
                      <a:r>
                        <a:rPr lang="en-US" sz="2400" b="1" dirty="0"/>
                        <a:t>Questions</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7338" indent="-287338">
                        <a:buFont typeface="Arial" pitchFamily="34" charset="0"/>
                        <a:buChar char="•"/>
                      </a:pPr>
                      <a:r>
                        <a:rPr lang="en-US" sz="2400" b="1" dirty="0"/>
                        <a:t>Who/Which</a:t>
                      </a:r>
                    </a:p>
                    <a:p>
                      <a:pPr marL="287338" indent="-287338">
                        <a:buFont typeface="Arial" pitchFamily="34" charset="0"/>
                        <a:buChar char="•"/>
                      </a:pPr>
                      <a:r>
                        <a:rPr lang="en-US" sz="2400" b="1" dirty="0"/>
                        <a:t>What</a:t>
                      </a:r>
                    </a:p>
                    <a:p>
                      <a:pPr marL="287338" indent="-287338">
                        <a:buFont typeface="Arial" pitchFamily="34" charset="0"/>
                        <a:buChar char="•"/>
                      </a:pPr>
                      <a:r>
                        <a:rPr lang="en-US" sz="2400" b="1" dirty="0"/>
                        <a:t>When </a:t>
                      </a:r>
                    </a:p>
                    <a:p>
                      <a:pPr marL="287338" indent="-287338">
                        <a:buFont typeface="Arial" pitchFamily="34" charset="0"/>
                        <a:buChar char="•"/>
                      </a:pPr>
                      <a:r>
                        <a:rPr lang="en-US" sz="2400" b="1" dirty="0"/>
                        <a:t>Where</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7338" indent="-287338">
                        <a:buFont typeface="Arial" pitchFamily="34" charset="0"/>
                        <a:buChar char="•"/>
                      </a:pPr>
                      <a:r>
                        <a:rPr lang="en-US" sz="2400" b="1" dirty="0"/>
                        <a:t>Why</a:t>
                      </a:r>
                    </a:p>
                    <a:p>
                      <a:pPr marL="287338" indent="-287338">
                        <a:buFont typeface="Arial" pitchFamily="34" charset="0"/>
                        <a:buChar char="•"/>
                      </a:pPr>
                      <a:r>
                        <a:rPr lang="en-US" sz="2400" b="1" dirty="0"/>
                        <a:t>How</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594360">
                <a:tc>
                  <a:txBody>
                    <a:bodyPr/>
                    <a:lstStyle/>
                    <a:p>
                      <a:pPr marL="0" indent="0">
                        <a:buFont typeface="Arial" pitchFamily="34" charset="0"/>
                        <a:buNone/>
                      </a:pPr>
                      <a:r>
                        <a:rPr lang="en-US" sz="2400" b="1" dirty="0"/>
                        <a:t>Comparison</a:t>
                      </a:r>
                      <a:r>
                        <a:rPr lang="en-US" sz="2400" b="1" baseline="0" dirty="0"/>
                        <a:t> Group?</a:t>
                      </a:r>
                      <a:endParaRPr lang="en-US" sz="2400" b="1" dirty="0"/>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7338" indent="-7938" algn="l">
                        <a:buFont typeface="Arial" pitchFamily="34" charset="0"/>
                        <a:buNone/>
                      </a:pPr>
                      <a:r>
                        <a:rPr lang="en-US" sz="2400" b="1" dirty="0"/>
                        <a:t>No</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87338" indent="-7938" algn="l">
                        <a:buFont typeface="Arial" pitchFamily="34" charset="0"/>
                        <a:buNone/>
                      </a:pPr>
                      <a:r>
                        <a:rPr lang="en-US" sz="2400" b="1" dirty="0"/>
                        <a:t>Yes</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4502216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8194" name="Rectangle 2"/>
          <p:cNvSpPr>
            <a:spLocks noGrp="1" noChangeArrowheads="1"/>
          </p:cNvSpPr>
          <p:nvPr>
            <p:ph type="title"/>
          </p:nvPr>
        </p:nvSpPr>
        <p:spPr>
          <a:xfrm>
            <a:off x="628650" y="963877"/>
            <a:ext cx="2620771" cy="4930246"/>
          </a:xfrm>
        </p:spPr>
        <p:txBody>
          <a:bodyPr>
            <a:normAutofit/>
          </a:bodyPr>
          <a:lstStyle/>
          <a:p>
            <a:pPr algn="r"/>
            <a:r>
              <a:rPr lang="en-US" b="1">
                <a:solidFill>
                  <a:schemeClr val="accent1"/>
                </a:solidFill>
              </a:rPr>
              <a:t>Analytic Epidemiology</a:t>
            </a:r>
          </a:p>
        </p:txBody>
      </p:sp>
      <p:sp>
        <p:nvSpPr>
          <p:cNvPr id="8195" name="Rectangle 3"/>
          <p:cNvSpPr>
            <a:spLocks noGrp="1" noChangeArrowheads="1"/>
          </p:cNvSpPr>
          <p:nvPr>
            <p:ph idx="1"/>
          </p:nvPr>
        </p:nvSpPr>
        <p:spPr>
          <a:xfrm>
            <a:off x="3732023" y="963877"/>
            <a:ext cx="4783327" cy="4930246"/>
          </a:xfrm>
        </p:spPr>
        <p:txBody>
          <a:bodyPr anchor="ctr">
            <a:normAutofit/>
          </a:bodyPr>
          <a:lstStyle/>
          <a:p>
            <a:endParaRPr lang="en-US" dirty="0"/>
          </a:p>
          <a:p>
            <a:r>
              <a:rPr lang="en-US" b="1" dirty="0"/>
              <a:t>Used to help identify the cause or causes of disease.</a:t>
            </a:r>
          </a:p>
          <a:p>
            <a:pPr>
              <a:buNone/>
            </a:pPr>
            <a:endParaRPr lang="en-US" b="1" dirty="0"/>
          </a:p>
          <a:p>
            <a:r>
              <a:rPr lang="en-US" b="1" dirty="0"/>
              <a:t>Typically involves designing a study to test the validity of one or more hypotheses concerning the occurrence of disease.</a:t>
            </a:r>
          </a:p>
          <a:p>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86899846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066800" y="533400"/>
            <a:ext cx="7848600" cy="1143000"/>
          </a:xfrm>
        </p:spPr>
        <p:txBody>
          <a:bodyPr>
            <a:normAutofit/>
          </a:bodyPr>
          <a:lstStyle/>
          <a:p>
            <a:pPr algn="ctr"/>
            <a:r>
              <a:rPr lang="en-US" dirty="0"/>
              <a:t>Examine the relationship between</a:t>
            </a:r>
          </a:p>
        </p:txBody>
      </p:sp>
      <p:sp>
        <p:nvSpPr>
          <p:cNvPr id="53251" name="Text Box 3"/>
          <p:cNvSpPr txBox="1">
            <a:spLocks noChangeArrowheads="1"/>
          </p:cNvSpPr>
          <p:nvPr/>
        </p:nvSpPr>
        <p:spPr bwMode="auto">
          <a:xfrm>
            <a:off x="762000" y="2057400"/>
            <a:ext cx="2895600" cy="3776663"/>
          </a:xfrm>
          <a:prstGeom prst="rect">
            <a:avLst/>
          </a:prstGeom>
          <a:noFill/>
          <a:ln w="9525">
            <a:noFill/>
            <a:miter lim="800000"/>
            <a:headEnd/>
            <a:tailEnd/>
          </a:ln>
          <a:effectLst/>
        </p:spPr>
        <p:txBody>
          <a:bodyPr>
            <a:spAutoFit/>
          </a:bodyPr>
          <a:lstStyle/>
          <a:p>
            <a:pPr algn="ctr">
              <a:spcBef>
                <a:spcPct val="50000"/>
              </a:spcBef>
            </a:pPr>
            <a:r>
              <a:rPr lang="en-US" sz="4400" dirty="0"/>
              <a:t>Cause</a:t>
            </a:r>
          </a:p>
          <a:p>
            <a:pPr algn="ctr">
              <a:spcBef>
                <a:spcPct val="50000"/>
              </a:spcBef>
            </a:pPr>
            <a:endParaRPr lang="en-US" sz="4400" dirty="0"/>
          </a:p>
          <a:p>
            <a:pPr algn="ctr">
              <a:spcBef>
                <a:spcPct val="50000"/>
              </a:spcBef>
            </a:pPr>
            <a:endParaRPr lang="en-US" sz="4400" dirty="0"/>
          </a:p>
          <a:p>
            <a:pPr algn="ctr">
              <a:spcBef>
                <a:spcPct val="50000"/>
              </a:spcBef>
            </a:pPr>
            <a:r>
              <a:rPr lang="en-US" sz="4400" dirty="0"/>
              <a:t>Effect</a:t>
            </a:r>
          </a:p>
        </p:txBody>
      </p:sp>
      <p:sp>
        <p:nvSpPr>
          <p:cNvPr id="53252" name="Line 4"/>
          <p:cNvSpPr>
            <a:spLocks noChangeShapeType="1"/>
          </p:cNvSpPr>
          <p:nvPr/>
        </p:nvSpPr>
        <p:spPr bwMode="auto">
          <a:xfrm>
            <a:off x="2133600" y="2895600"/>
            <a:ext cx="0" cy="2057400"/>
          </a:xfrm>
          <a:prstGeom prst="line">
            <a:avLst/>
          </a:prstGeom>
          <a:noFill/>
          <a:ln w="50800">
            <a:solidFill>
              <a:schemeClr val="tx1"/>
            </a:solidFill>
            <a:miter lim="800000"/>
            <a:headEnd type="triangle" w="lg" len="med"/>
            <a:tailEnd type="triangle" w="lg" len="med"/>
          </a:ln>
          <a:effectLst/>
        </p:spPr>
        <p:txBody>
          <a:bodyPr wrap="none"/>
          <a:lstStyle/>
          <a:p>
            <a:endParaRPr lang="en-US"/>
          </a:p>
        </p:txBody>
      </p:sp>
      <p:sp>
        <p:nvSpPr>
          <p:cNvPr id="53253" name="Text Box 5"/>
          <p:cNvSpPr txBox="1">
            <a:spLocks noChangeArrowheads="1"/>
          </p:cNvSpPr>
          <p:nvPr/>
        </p:nvSpPr>
        <p:spPr bwMode="auto">
          <a:xfrm>
            <a:off x="5410200" y="1981200"/>
            <a:ext cx="3048000" cy="3776663"/>
          </a:xfrm>
          <a:prstGeom prst="rect">
            <a:avLst/>
          </a:prstGeom>
          <a:noFill/>
          <a:ln w="9525">
            <a:noFill/>
            <a:miter lim="800000"/>
            <a:headEnd/>
            <a:tailEnd/>
          </a:ln>
          <a:effectLst/>
        </p:spPr>
        <p:txBody>
          <a:bodyPr>
            <a:spAutoFit/>
          </a:bodyPr>
          <a:lstStyle/>
          <a:p>
            <a:pPr algn="ctr">
              <a:spcBef>
                <a:spcPct val="50000"/>
              </a:spcBef>
            </a:pPr>
            <a:r>
              <a:rPr lang="en-US" sz="4400" dirty="0"/>
              <a:t>Factors</a:t>
            </a:r>
          </a:p>
          <a:p>
            <a:pPr algn="ctr">
              <a:spcBef>
                <a:spcPct val="50000"/>
              </a:spcBef>
            </a:pPr>
            <a:endParaRPr lang="en-US" sz="4400" dirty="0"/>
          </a:p>
          <a:p>
            <a:pPr algn="ctr">
              <a:spcBef>
                <a:spcPct val="50000"/>
              </a:spcBef>
            </a:pPr>
            <a:endParaRPr lang="en-US" sz="4400" dirty="0"/>
          </a:p>
          <a:p>
            <a:pPr algn="ctr">
              <a:spcBef>
                <a:spcPct val="50000"/>
              </a:spcBef>
            </a:pPr>
            <a:r>
              <a:rPr lang="en-US" sz="4400" dirty="0"/>
              <a:t>Disease</a:t>
            </a:r>
          </a:p>
        </p:txBody>
      </p:sp>
      <p:sp>
        <p:nvSpPr>
          <p:cNvPr id="53254" name="Line 6"/>
          <p:cNvSpPr>
            <a:spLocks noChangeShapeType="1"/>
          </p:cNvSpPr>
          <p:nvPr/>
        </p:nvSpPr>
        <p:spPr bwMode="auto">
          <a:xfrm>
            <a:off x="6781800" y="2971800"/>
            <a:ext cx="0" cy="2057400"/>
          </a:xfrm>
          <a:prstGeom prst="line">
            <a:avLst/>
          </a:prstGeom>
          <a:noFill/>
          <a:ln w="50800">
            <a:solidFill>
              <a:schemeClr val="tx1"/>
            </a:solidFill>
            <a:miter lim="800000"/>
            <a:headEnd type="triangle" w="lg" len="med"/>
            <a:tailEnd type="triangle" w="lg" len="med"/>
          </a:ln>
          <a:effectLst/>
        </p:spPr>
        <p:txBody>
          <a:bodyPr wrap="none"/>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482A7D0-DB09-4EBA-8D52-E6A5934B66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1A3688C8-DFCE-4CCD-BCF0-5FB239E507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5253850"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D598FBE3-48D2-40A2-B7E6-F485834C821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405" y="4450080"/>
            <a:ext cx="92583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8482FDCF-45F3-40F1-8751-19B7AFB3CFC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0761" y="1005839"/>
            <a:ext cx="2583177"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68680" y="1122363"/>
            <a:ext cx="4754880" cy="2387600"/>
          </a:xfrm>
        </p:spPr>
        <p:txBody>
          <a:bodyPr vert="horz" lIns="91440" tIns="45720" rIns="91440" bIns="45720" rtlCol="0" anchor="b">
            <a:normAutofit/>
          </a:bodyPr>
          <a:lstStyle/>
          <a:p>
            <a:pPr defTabSz="914400"/>
            <a:r>
              <a:rPr lang="en-US" sz="5300" b="1" kern="1200">
                <a:solidFill>
                  <a:schemeClr val="tx1">
                    <a:lumMod val="85000"/>
                    <a:lumOff val="15000"/>
                  </a:schemeClr>
                </a:solidFill>
                <a:latin typeface="+mj-lt"/>
                <a:ea typeface="+mj-ea"/>
                <a:cs typeface="+mj-cs"/>
              </a:rPr>
              <a:t>Components of Analytic Epidemiology</a:t>
            </a:r>
            <a:endParaRPr lang="en-US" sz="5300" kern="1200">
              <a:solidFill>
                <a:schemeClr val="tx1">
                  <a:lumMod val="85000"/>
                  <a:lumOff val="15000"/>
                </a:schemeClr>
              </a:solidFill>
              <a:latin typeface="+mj-lt"/>
              <a:ea typeface="+mj-ea"/>
              <a:cs typeface="+mj-cs"/>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2290" name="Rectangle 2"/>
          <p:cNvSpPr>
            <a:spLocks noGrp="1" noChangeArrowheads="1"/>
          </p:cNvSpPr>
          <p:nvPr>
            <p:ph type="title"/>
          </p:nvPr>
        </p:nvSpPr>
        <p:spPr>
          <a:xfrm>
            <a:off x="628650" y="963877"/>
            <a:ext cx="2620771" cy="4930246"/>
          </a:xfrm>
        </p:spPr>
        <p:txBody>
          <a:bodyPr>
            <a:normAutofit/>
          </a:bodyPr>
          <a:lstStyle/>
          <a:p>
            <a:pPr algn="r"/>
            <a:r>
              <a:rPr lang="en-US" b="1">
                <a:solidFill>
                  <a:schemeClr val="accent1"/>
                </a:solidFill>
              </a:rPr>
              <a:t>Exposure and Outcome</a:t>
            </a:r>
          </a:p>
        </p:txBody>
      </p:sp>
      <p:sp>
        <p:nvSpPr>
          <p:cNvPr id="12291" name="Rectangle 3"/>
          <p:cNvSpPr>
            <a:spLocks noGrp="1" noChangeArrowheads="1"/>
          </p:cNvSpPr>
          <p:nvPr>
            <p:ph idx="1"/>
          </p:nvPr>
        </p:nvSpPr>
        <p:spPr>
          <a:xfrm>
            <a:off x="3732023" y="963877"/>
            <a:ext cx="4783327" cy="4930246"/>
          </a:xfrm>
        </p:spPr>
        <p:txBody>
          <a:bodyPr anchor="ctr">
            <a:normAutofit/>
          </a:bodyPr>
          <a:lstStyle/>
          <a:p>
            <a:r>
              <a:rPr lang="en-US" b="1"/>
              <a:t>Exposure: </a:t>
            </a:r>
          </a:p>
          <a:p>
            <a:pPr marL="857250" lvl="1" indent="-457200"/>
            <a:r>
              <a:rPr lang="en-US" sz="2100" b="1"/>
              <a:t>Any factor that might influence the risk of disease</a:t>
            </a:r>
          </a:p>
          <a:p>
            <a:r>
              <a:rPr lang="en-US" b="1"/>
              <a:t>Outcome: </a:t>
            </a:r>
          </a:p>
          <a:p>
            <a:pPr marL="857250" lvl="1" indent="-457200"/>
            <a:r>
              <a:rPr lang="en-US" sz="2100" b="1"/>
              <a:t>Disease or condition, standardized using case definitions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63413252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338" name="Rectangle 2"/>
          <p:cNvSpPr>
            <a:spLocks noGrp="1" noChangeArrowheads="1"/>
          </p:cNvSpPr>
          <p:nvPr>
            <p:ph type="title"/>
          </p:nvPr>
        </p:nvSpPr>
        <p:spPr>
          <a:xfrm>
            <a:off x="628650" y="963877"/>
            <a:ext cx="2620771" cy="4930246"/>
          </a:xfrm>
        </p:spPr>
        <p:txBody>
          <a:bodyPr>
            <a:normAutofit/>
          </a:bodyPr>
          <a:lstStyle/>
          <a:p>
            <a:pPr algn="r"/>
            <a:r>
              <a:rPr lang="en-US" b="1">
                <a:solidFill>
                  <a:schemeClr val="accent1"/>
                </a:solidFill>
              </a:rPr>
              <a:t>Case Definition</a:t>
            </a:r>
          </a:p>
        </p:txBody>
      </p:sp>
      <p:sp>
        <p:nvSpPr>
          <p:cNvPr id="14339" name="Rectangle 3"/>
          <p:cNvSpPr>
            <a:spLocks noGrp="1" noChangeArrowheads="1"/>
          </p:cNvSpPr>
          <p:nvPr>
            <p:ph idx="1"/>
          </p:nvPr>
        </p:nvSpPr>
        <p:spPr>
          <a:xfrm>
            <a:off x="3732023" y="963877"/>
            <a:ext cx="4783327" cy="4930246"/>
          </a:xfrm>
        </p:spPr>
        <p:txBody>
          <a:bodyPr anchor="ctr">
            <a:normAutofit/>
          </a:bodyPr>
          <a:lstStyle/>
          <a:p>
            <a:pPr marL="119063" indent="-4763">
              <a:buNone/>
            </a:pPr>
            <a:r>
              <a:rPr lang="en-US" b="1" dirty="0"/>
              <a:t>Standard diagnostic criteria that must be fulfilled to identify an individual as a case of a particular disease</a:t>
            </a:r>
          </a:p>
          <a:p>
            <a:pPr lvl="1"/>
            <a:r>
              <a:rPr lang="en-US" sz="2100" b="1" dirty="0"/>
              <a:t>Clinical (laboratory results, symptoms, signs)</a:t>
            </a:r>
          </a:p>
          <a:p>
            <a:pPr lvl="1"/>
            <a:r>
              <a:rPr lang="en-US" sz="2100" b="1" dirty="0"/>
              <a:t>Restrictions on individual, place and time</a:t>
            </a:r>
          </a:p>
          <a:p>
            <a:pPr>
              <a:buFontTx/>
              <a:buNone/>
            </a:pPr>
            <a:endParaRPr lang="en-US" b="1" dirty="0"/>
          </a:p>
          <a:p>
            <a:pPr marL="119063" indent="-4763">
              <a:buNone/>
            </a:pPr>
            <a:r>
              <a:rPr lang="en-US" b="1" dirty="0"/>
              <a:t>Ensures that all individuals who are counted as cases actually (likely) have the same disease.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74700760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6386" name="Rectangle 2"/>
          <p:cNvSpPr>
            <a:spLocks noGrp="1" noChangeArrowheads="1"/>
          </p:cNvSpPr>
          <p:nvPr>
            <p:ph type="title"/>
          </p:nvPr>
        </p:nvSpPr>
        <p:spPr>
          <a:xfrm>
            <a:off x="628650" y="963877"/>
            <a:ext cx="2620771" cy="4930246"/>
          </a:xfrm>
        </p:spPr>
        <p:txBody>
          <a:bodyPr>
            <a:normAutofit/>
          </a:bodyPr>
          <a:lstStyle/>
          <a:p>
            <a:pPr algn="r"/>
            <a:r>
              <a:rPr lang="en-US" b="1">
                <a:solidFill>
                  <a:schemeClr val="accent1"/>
                </a:solidFill>
              </a:rPr>
              <a:t>Developing Hypotheses</a:t>
            </a:r>
          </a:p>
        </p:txBody>
      </p:sp>
      <p:sp>
        <p:nvSpPr>
          <p:cNvPr id="16387" name="Rectangle 3"/>
          <p:cNvSpPr>
            <a:spLocks noGrp="1" noChangeArrowheads="1"/>
          </p:cNvSpPr>
          <p:nvPr>
            <p:ph idx="1"/>
          </p:nvPr>
        </p:nvSpPr>
        <p:spPr>
          <a:xfrm>
            <a:off x="3732023" y="963877"/>
            <a:ext cx="4783327" cy="4930246"/>
          </a:xfrm>
        </p:spPr>
        <p:txBody>
          <a:bodyPr anchor="ctr">
            <a:normAutofit/>
          </a:bodyPr>
          <a:lstStyle/>
          <a:p>
            <a:pPr>
              <a:spcAft>
                <a:spcPts val="600"/>
              </a:spcAft>
            </a:pPr>
            <a:r>
              <a:rPr lang="en-US" b="1" dirty="0"/>
              <a:t>An hypothesis is an educated guess about an association that is testable in a scientific investigation.</a:t>
            </a:r>
          </a:p>
          <a:p>
            <a:pPr>
              <a:spcAft>
                <a:spcPts val="600"/>
              </a:spcAft>
            </a:pPr>
            <a:r>
              <a:rPr lang="en-US" b="1" dirty="0"/>
              <a:t>Descriptive data provide information to develop hypotheses about disease causation.</a:t>
            </a:r>
          </a:p>
          <a:p>
            <a:pPr>
              <a:spcAft>
                <a:spcPts val="600"/>
              </a:spcAft>
            </a:pPr>
            <a:r>
              <a:rPr lang="en-US" b="1" dirty="0"/>
              <a:t>Hypotheses tend to be broad initially and are then refined as more data are gathered.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65034391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304800"/>
            <a:ext cx="7772400" cy="762000"/>
          </a:xfrm>
        </p:spPr>
        <p:txBody>
          <a:bodyPr/>
          <a:lstStyle/>
          <a:p>
            <a:pPr algn="ctr" eaLnBrk="1" hangingPunct="1"/>
            <a:r>
              <a:rPr lang="en-GB" sz="3200" b="1" dirty="0"/>
              <a:t>Why do Epidemiological Studies?</a:t>
            </a:r>
          </a:p>
        </p:txBody>
      </p:sp>
      <p:sp>
        <p:nvSpPr>
          <p:cNvPr id="6147" name="Rectangle 3"/>
          <p:cNvSpPr>
            <a:spLocks noGrp="1" noChangeArrowheads="1"/>
          </p:cNvSpPr>
          <p:nvPr>
            <p:ph idx="1"/>
          </p:nvPr>
        </p:nvSpPr>
        <p:spPr>
          <a:xfrm>
            <a:off x="990600" y="1524000"/>
            <a:ext cx="8001000" cy="4724400"/>
          </a:xfrm>
        </p:spPr>
        <p:txBody>
          <a:bodyPr>
            <a:normAutofit/>
          </a:bodyPr>
          <a:lstStyle/>
          <a:p>
            <a:pPr eaLnBrk="1" hangingPunct="1">
              <a:lnSpc>
                <a:spcPct val="90000"/>
              </a:lnSpc>
              <a:buSzPct val="115000"/>
              <a:buFontTx/>
              <a:buChar char="•"/>
            </a:pPr>
            <a:r>
              <a:rPr lang="en-GB" sz="2800" dirty="0"/>
              <a:t>What is the problem?</a:t>
            </a:r>
          </a:p>
          <a:p>
            <a:pPr lvl="1" eaLnBrk="1" hangingPunct="1">
              <a:lnSpc>
                <a:spcPct val="90000"/>
              </a:lnSpc>
              <a:spcAft>
                <a:spcPct val="20000"/>
              </a:spcAft>
            </a:pPr>
            <a:r>
              <a:rPr lang="en-GB" sz="2400" dirty="0"/>
              <a:t>Coughing out blood among chronic smokers?</a:t>
            </a:r>
          </a:p>
          <a:p>
            <a:pPr eaLnBrk="1" hangingPunct="1">
              <a:lnSpc>
                <a:spcPct val="90000"/>
              </a:lnSpc>
              <a:buSzPct val="115000"/>
              <a:buFontTx/>
              <a:buChar char="•"/>
            </a:pPr>
            <a:r>
              <a:rPr lang="en-GB" sz="2800" dirty="0"/>
              <a:t>How big is the problem?</a:t>
            </a:r>
          </a:p>
          <a:p>
            <a:pPr lvl="1" eaLnBrk="1" hangingPunct="1">
              <a:lnSpc>
                <a:spcPct val="90000"/>
              </a:lnSpc>
              <a:spcAft>
                <a:spcPct val="20000"/>
              </a:spcAft>
            </a:pPr>
            <a:r>
              <a:rPr lang="en-GB" sz="2400" dirty="0"/>
              <a:t>How common is lung cancer?</a:t>
            </a:r>
          </a:p>
          <a:p>
            <a:pPr eaLnBrk="1" hangingPunct="1">
              <a:lnSpc>
                <a:spcPct val="90000"/>
              </a:lnSpc>
              <a:buSzPct val="115000"/>
              <a:buFontTx/>
              <a:buChar char="•"/>
            </a:pPr>
            <a:r>
              <a:rPr lang="en-GB" sz="2800" dirty="0"/>
              <a:t>Who has the problem?</a:t>
            </a:r>
          </a:p>
          <a:p>
            <a:pPr lvl="1" eaLnBrk="1" hangingPunct="1">
              <a:lnSpc>
                <a:spcPct val="90000"/>
              </a:lnSpc>
              <a:spcAft>
                <a:spcPct val="20000"/>
              </a:spcAft>
            </a:pPr>
            <a:r>
              <a:rPr lang="en-GB" sz="2400" dirty="0"/>
              <a:t>Is lung cancer more common in men?</a:t>
            </a:r>
          </a:p>
          <a:p>
            <a:pPr eaLnBrk="1" hangingPunct="1">
              <a:lnSpc>
                <a:spcPct val="90000"/>
              </a:lnSpc>
              <a:buSzPct val="115000"/>
              <a:buFontTx/>
              <a:buChar char="•"/>
            </a:pPr>
            <a:r>
              <a:rPr lang="en-GB" sz="2800" dirty="0"/>
              <a:t> Where is the problem?</a:t>
            </a:r>
          </a:p>
          <a:p>
            <a:pPr lvl="1" eaLnBrk="1" hangingPunct="1">
              <a:lnSpc>
                <a:spcPct val="90000"/>
              </a:lnSpc>
              <a:spcAft>
                <a:spcPct val="20000"/>
              </a:spcAft>
            </a:pPr>
            <a:r>
              <a:rPr lang="en-GB" sz="2400" dirty="0"/>
              <a:t>Is lung cancer more common in Kenya?</a:t>
            </a:r>
          </a:p>
          <a:p>
            <a:pPr eaLnBrk="1" hangingPunct="1">
              <a:lnSpc>
                <a:spcPct val="90000"/>
              </a:lnSpc>
              <a:buSzPct val="115000"/>
              <a:buFontTx/>
              <a:buChar char="•"/>
            </a:pPr>
            <a:r>
              <a:rPr lang="en-GB" sz="2800" dirty="0"/>
              <a:t>What causes the problem</a:t>
            </a:r>
          </a:p>
          <a:p>
            <a:pPr lvl="1" eaLnBrk="1" hangingPunct="1">
              <a:lnSpc>
                <a:spcPct val="90000"/>
              </a:lnSpc>
            </a:pPr>
            <a:r>
              <a:rPr lang="en-GB" sz="2400" dirty="0"/>
              <a:t>Does smoking cause lung cancer ?</a:t>
            </a:r>
          </a:p>
        </p:txBody>
      </p:sp>
      <p:sp>
        <p:nvSpPr>
          <p:cNvPr id="6148" name="Line 4"/>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057400" y="381000"/>
            <a:ext cx="5181600" cy="609600"/>
          </a:xfrm>
        </p:spPr>
        <p:txBody>
          <a:bodyPr/>
          <a:lstStyle/>
          <a:p>
            <a:pPr algn="ctr" eaLnBrk="1" hangingPunct="1"/>
            <a:r>
              <a:rPr lang="en-GB" sz="3200" b="1" dirty="0"/>
              <a:t>Descriptive Studies </a:t>
            </a:r>
          </a:p>
        </p:txBody>
      </p:sp>
      <p:sp>
        <p:nvSpPr>
          <p:cNvPr id="7171" name="Rectangle 3"/>
          <p:cNvSpPr>
            <a:spLocks noGrp="1" noChangeArrowheads="1"/>
          </p:cNvSpPr>
          <p:nvPr>
            <p:ph idx="1"/>
          </p:nvPr>
        </p:nvSpPr>
        <p:spPr>
          <a:xfrm>
            <a:off x="990600" y="1524000"/>
            <a:ext cx="8153400" cy="5105400"/>
          </a:xfrm>
        </p:spPr>
        <p:txBody>
          <a:bodyPr/>
          <a:lstStyle/>
          <a:p>
            <a:pPr eaLnBrk="1" hangingPunct="1">
              <a:lnSpc>
                <a:spcPct val="90000"/>
              </a:lnSpc>
              <a:buFontTx/>
              <a:buChar char="•"/>
            </a:pPr>
            <a:r>
              <a:rPr lang="en-GB" sz="2800" dirty="0"/>
              <a:t>Some studies simply describe disease/health states/behaviours </a:t>
            </a:r>
          </a:p>
          <a:p>
            <a:pPr lvl="2" eaLnBrk="1" hangingPunct="1">
              <a:lnSpc>
                <a:spcPct val="90000"/>
              </a:lnSpc>
            </a:pPr>
            <a:r>
              <a:rPr lang="en-GB" dirty="0"/>
              <a:t>prevalence of smoking</a:t>
            </a:r>
          </a:p>
          <a:p>
            <a:pPr lvl="2" eaLnBrk="1" hangingPunct="1">
              <a:lnSpc>
                <a:spcPct val="90000"/>
              </a:lnSpc>
              <a:spcAft>
                <a:spcPct val="20000"/>
              </a:spcAft>
            </a:pPr>
            <a:r>
              <a:rPr lang="en-GB" dirty="0"/>
              <a:t>rates of lung cancer</a:t>
            </a:r>
          </a:p>
          <a:p>
            <a:pPr eaLnBrk="1" hangingPunct="1">
              <a:lnSpc>
                <a:spcPct val="90000"/>
              </a:lnSpc>
              <a:spcAft>
                <a:spcPct val="20000"/>
              </a:spcAft>
              <a:buFontTx/>
              <a:buChar char="•"/>
            </a:pPr>
            <a:r>
              <a:rPr lang="en-GB" sz="2800" dirty="0"/>
              <a:t>Describing these factors does not link them</a:t>
            </a:r>
          </a:p>
          <a:p>
            <a:pPr eaLnBrk="1" hangingPunct="1">
              <a:lnSpc>
                <a:spcPct val="90000"/>
              </a:lnSpc>
              <a:spcAft>
                <a:spcPct val="20000"/>
              </a:spcAft>
              <a:buFontTx/>
              <a:buChar char="•"/>
            </a:pPr>
            <a:r>
              <a:rPr lang="en-GB" sz="2800" dirty="0"/>
              <a:t>However, we can identify unusual distributions or correlations (e.g. clusters)</a:t>
            </a:r>
          </a:p>
          <a:p>
            <a:pPr eaLnBrk="1" hangingPunct="1">
              <a:lnSpc>
                <a:spcPct val="90000"/>
              </a:lnSpc>
              <a:spcAft>
                <a:spcPct val="20000"/>
              </a:spcAft>
              <a:buFontTx/>
              <a:buChar char="•"/>
            </a:pPr>
            <a:r>
              <a:rPr lang="en-GB" sz="2800" dirty="0"/>
              <a:t> These insights can be used to generate interesting hypothesis</a:t>
            </a:r>
          </a:p>
          <a:p>
            <a:pPr eaLnBrk="1" hangingPunct="1">
              <a:lnSpc>
                <a:spcPct val="90000"/>
              </a:lnSpc>
              <a:buFontTx/>
              <a:buChar char="•"/>
            </a:pPr>
            <a:r>
              <a:rPr lang="en-GB" sz="2800" dirty="0"/>
              <a:t>Examples  </a:t>
            </a:r>
          </a:p>
          <a:p>
            <a:pPr lvl="2" eaLnBrk="1" hangingPunct="1">
              <a:lnSpc>
                <a:spcPct val="90000"/>
              </a:lnSpc>
            </a:pPr>
            <a:r>
              <a:rPr lang="en-GB" dirty="0"/>
              <a:t>Case series, cross-sectional, ecological</a:t>
            </a:r>
          </a:p>
        </p:txBody>
      </p:sp>
      <p:sp>
        <p:nvSpPr>
          <p:cNvPr id="7172" name="Line 4"/>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descr="Large confetti"/>
          <p:cNvSpPr>
            <a:spLocks noGrp="1" noChangeArrowheads="1"/>
          </p:cNvSpPr>
          <p:nvPr>
            <p:ph type="title"/>
          </p:nvPr>
        </p:nvSpPr>
        <p:spPr/>
        <p:txBody>
          <a:bodyPr/>
          <a:lstStyle/>
          <a:p>
            <a:pPr eaLnBrk="1" hangingPunct="1"/>
            <a:r>
              <a:rPr lang="en-US" b="1" dirty="0"/>
              <a:t>Chain of Infection </a:t>
            </a:r>
          </a:p>
        </p:txBody>
      </p:sp>
      <p:sp>
        <p:nvSpPr>
          <p:cNvPr id="11267" name="Text Box 3"/>
          <p:cNvSpPr txBox="1">
            <a:spLocks noChangeArrowheads="1"/>
          </p:cNvSpPr>
          <p:nvPr/>
        </p:nvSpPr>
        <p:spPr bwMode="auto">
          <a:xfrm>
            <a:off x="1219200" y="5220496"/>
            <a:ext cx="7010400" cy="777875"/>
          </a:xfrm>
          <a:prstGeom prst="rect">
            <a:avLst/>
          </a:prstGeom>
          <a:noFill/>
          <a:ln w="9525">
            <a:noFill/>
            <a:miter lim="800000"/>
            <a:headEnd/>
            <a:tailEnd/>
          </a:ln>
        </p:spPr>
        <p:txBody>
          <a:bodyPr>
            <a:spAutoFit/>
          </a:bodyPr>
          <a:lstStyle/>
          <a:p>
            <a:pPr algn="ctr">
              <a:spcBef>
                <a:spcPct val="50000"/>
              </a:spcBef>
            </a:pPr>
            <a:r>
              <a:rPr lang="en-US" sz="4500" dirty="0">
                <a:solidFill>
                  <a:srgbClr val="FF9900"/>
                </a:solidFill>
              </a:rPr>
              <a:t>Environment</a:t>
            </a:r>
          </a:p>
        </p:txBody>
      </p:sp>
      <p:pic>
        <p:nvPicPr>
          <p:cNvPr id="11268" name="Picture 11" descr="new chain"/>
          <p:cNvPicPr>
            <a:picLocks noChangeAspect="1" noChangeArrowheads="1"/>
          </p:cNvPicPr>
          <p:nvPr/>
        </p:nvPicPr>
        <p:blipFill>
          <a:blip r:embed="rId2"/>
          <a:srcRect/>
          <a:stretch>
            <a:fillRect/>
          </a:stretch>
        </p:blipFill>
        <p:spPr bwMode="auto">
          <a:xfrm>
            <a:off x="228600" y="1408114"/>
            <a:ext cx="8686800" cy="3733800"/>
          </a:xfrm>
          <a:prstGeom prst="rect">
            <a:avLst/>
          </a:prstGeom>
          <a:noFill/>
          <a:ln w="9525">
            <a:noFill/>
            <a:miter lim="800000"/>
            <a:headEnd/>
            <a:tailEnd/>
          </a:ln>
        </p:spPr>
      </p:pic>
      <p:sp>
        <p:nvSpPr>
          <p:cNvPr id="11269" name="Text Box 12"/>
          <p:cNvSpPr txBox="1">
            <a:spLocks noChangeArrowheads="1"/>
          </p:cNvSpPr>
          <p:nvPr/>
        </p:nvSpPr>
        <p:spPr bwMode="auto">
          <a:xfrm>
            <a:off x="3352800" y="3962400"/>
            <a:ext cx="2438400" cy="549275"/>
          </a:xfrm>
          <a:prstGeom prst="rect">
            <a:avLst/>
          </a:prstGeom>
          <a:noFill/>
          <a:ln w="9525">
            <a:noFill/>
            <a:miter lim="800000"/>
            <a:headEnd/>
            <a:tailEnd/>
          </a:ln>
        </p:spPr>
        <p:txBody>
          <a:bodyPr>
            <a:spAutoFit/>
          </a:bodyPr>
          <a:lstStyle/>
          <a:p>
            <a:pPr>
              <a:spcBef>
                <a:spcPct val="50000"/>
              </a:spcBef>
            </a:pPr>
            <a:r>
              <a:rPr lang="en-US" sz="3000">
                <a:solidFill>
                  <a:schemeClr val="bg1"/>
                </a:solidFill>
              </a:rPr>
              <a:t>Transmission</a:t>
            </a:r>
          </a:p>
        </p:txBody>
      </p:sp>
      <p:sp>
        <p:nvSpPr>
          <p:cNvPr id="11270" name="Text Box 13"/>
          <p:cNvSpPr txBox="1">
            <a:spLocks noChangeArrowheads="1"/>
          </p:cNvSpPr>
          <p:nvPr/>
        </p:nvSpPr>
        <p:spPr bwMode="auto">
          <a:xfrm>
            <a:off x="1524000" y="3657600"/>
            <a:ext cx="1295400" cy="549275"/>
          </a:xfrm>
          <a:prstGeom prst="rect">
            <a:avLst/>
          </a:prstGeom>
          <a:noFill/>
          <a:ln w="9525">
            <a:noFill/>
            <a:miter lim="800000"/>
            <a:headEnd/>
            <a:tailEnd/>
          </a:ln>
        </p:spPr>
        <p:txBody>
          <a:bodyPr>
            <a:spAutoFit/>
          </a:bodyPr>
          <a:lstStyle/>
          <a:p>
            <a:pPr>
              <a:spcBef>
                <a:spcPct val="50000"/>
              </a:spcBef>
            </a:pPr>
            <a:r>
              <a:rPr lang="en-US" sz="3000"/>
              <a:t>Agent</a:t>
            </a:r>
          </a:p>
        </p:txBody>
      </p:sp>
      <p:sp>
        <p:nvSpPr>
          <p:cNvPr id="11271" name="Text Box 14"/>
          <p:cNvSpPr txBox="1">
            <a:spLocks noChangeArrowheads="1"/>
          </p:cNvSpPr>
          <p:nvPr/>
        </p:nvSpPr>
        <p:spPr bwMode="auto">
          <a:xfrm>
            <a:off x="6400800" y="3581400"/>
            <a:ext cx="1219200" cy="549275"/>
          </a:xfrm>
          <a:prstGeom prst="rect">
            <a:avLst/>
          </a:prstGeom>
          <a:noFill/>
          <a:ln w="9525">
            <a:noFill/>
            <a:miter lim="800000"/>
            <a:headEnd/>
            <a:tailEnd/>
          </a:ln>
        </p:spPr>
        <p:txBody>
          <a:bodyPr>
            <a:spAutoFit/>
          </a:bodyPr>
          <a:lstStyle/>
          <a:p>
            <a:pPr>
              <a:spcBef>
                <a:spcPct val="50000"/>
              </a:spcBef>
            </a:pPr>
            <a:r>
              <a:rPr lang="en-US" sz="3000"/>
              <a:t>Host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ChangeArrowheads="1"/>
          </p:cNvSpPr>
          <p:nvPr/>
        </p:nvSpPr>
        <p:spPr bwMode="auto">
          <a:xfrm>
            <a:off x="741363" y="2655888"/>
            <a:ext cx="1214437" cy="454025"/>
          </a:xfrm>
          <a:prstGeom prst="rect">
            <a:avLst/>
          </a:prstGeom>
          <a:noFill/>
          <a:ln w="12700">
            <a:noFill/>
            <a:miter lim="800000"/>
            <a:headEnd/>
            <a:tailEnd/>
          </a:ln>
        </p:spPr>
        <p:txBody>
          <a:bodyPr wrap="none" lIns="90488" tIns="44450" rIns="90488" bIns="44450">
            <a:spAutoFit/>
          </a:bodyPr>
          <a:lstStyle/>
          <a:p>
            <a:pPr eaLnBrk="0" hangingPunct="0"/>
            <a:r>
              <a:rPr lang="en-GB" sz="2400" b="1">
                <a:solidFill>
                  <a:srgbClr val="00279F"/>
                </a:solidFill>
              </a:rPr>
              <a:t>Person</a:t>
            </a:r>
          </a:p>
        </p:txBody>
      </p:sp>
      <p:sp>
        <p:nvSpPr>
          <p:cNvPr id="2053" name="Rectangle 3"/>
          <p:cNvSpPr>
            <a:spLocks noChangeArrowheads="1"/>
          </p:cNvSpPr>
          <p:nvPr/>
        </p:nvSpPr>
        <p:spPr bwMode="auto">
          <a:xfrm>
            <a:off x="3789363" y="3189288"/>
            <a:ext cx="977900" cy="454025"/>
          </a:xfrm>
          <a:prstGeom prst="rect">
            <a:avLst/>
          </a:prstGeom>
          <a:noFill/>
          <a:ln w="12700">
            <a:noFill/>
            <a:miter lim="800000"/>
            <a:headEnd/>
            <a:tailEnd/>
          </a:ln>
        </p:spPr>
        <p:txBody>
          <a:bodyPr wrap="none" lIns="90488" tIns="44450" rIns="90488" bIns="44450">
            <a:spAutoFit/>
          </a:bodyPr>
          <a:lstStyle/>
          <a:p>
            <a:pPr eaLnBrk="0" hangingPunct="0"/>
            <a:r>
              <a:rPr lang="en-GB" sz="2400" b="1">
                <a:solidFill>
                  <a:srgbClr val="00279F"/>
                </a:solidFill>
              </a:rPr>
              <a:t>Place</a:t>
            </a:r>
          </a:p>
        </p:txBody>
      </p:sp>
      <p:sp>
        <p:nvSpPr>
          <p:cNvPr id="2054" name="Rectangle 4"/>
          <p:cNvSpPr>
            <a:spLocks noChangeArrowheads="1"/>
          </p:cNvSpPr>
          <p:nvPr/>
        </p:nvSpPr>
        <p:spPr bwMode="auto">
          <a:xfrm>
            <a:off x="7065963" y="2579688"/>
            <a:ext cx="892175" cy="454025"/>
          </a:xfrm>
          <a:prstGeom prst="rect">
            <a:avLst/>
          </a:prstGeom>
          <a:noFill/>
          <a:ln w="12700">
            <a:noFill/>
            <a:miter lim="800000"/>
            <a:headEnd/>
            <a:tailEnd/>
          </a:ln>
        </p:spPr>
        <p:txBody>
          <a:bodyPr wrap="none" lIns="90488" tIns="44450" rIns="90488" bIns="44450">
            <a:spAutoFit/>
          </a:bodyPr>
          <a:lstStyle/>
          <a:p>
            <a:pPr eaLnBrk="0" hangingPunct="0"/>
            <a:r>
              <a:rPr lang="en-GB" sz="2400" b="1">
                <a:solidFill>
                  <a:srgbClr val="00279F"/>
                </a:solidFill>
              </a:rPr>
              <a:t>Time</a:t>
            </a:r>
          </a:p>
        </p:txBody>
      </p:sp>
      <p:sp>
        <p:nvSpPr>
          <p:cNvPr id="2055" name="Rectangle 5"/>
          <p:cNvSpPr>
            <a:spLocks noChangeArrowheads="1"/>
          </p:cNvSpPr>
          <p:nvPr/>
        </p:nvSpPr>
        <p:spPr bwMode="auto">
          <a:xfrm>
            <a:off x="3505200" y="1847850"/>
            <a:ext cx="1625600" cy="528638"/>
          </a:xfrm>
          <a:prstGeom prst="rect">
            <a:avLst/>
          </a:prstGeom>
          <a:solidFill>
            <a:srgbClr val="FAFD00"/>
          </a:solidFill>
          <a:ln w="12700">
            <a:solidFill>
              <a:schemeClr val="tx1"/>
            </a:solidFill>
            <a:miter lim="800000"/>
            <a:headEnd/>
            <a:tailEnd/>
          </a:ln>
        </p:spPr>
        <p:txBody>
          <a:bodyPr lIns="90488" tIns="44450" rIns="90488" bIns="44450">
            <a:spAutoFit/>
          </a:bodyPr>
          <a:lstStyle/>
          <a:p>
            <a:pPr algn="ctr" eaLnBrk="0" hangingPunct="0"/>
            <a:r>
              <a:rPr lang="en-GB" sz="2800" b="1"/>
              <a:t>Cases</a:t>
            </a:r>
          </a:p>
        </p:txBody>
      </p:sp>
      <p:sp>
        <p:nvSpPr>
          <p:cNvPr id="2056" name="AutoShape 6"/>
          <p:cNvSpPr>
            <a:spLocks noChangeArrowheads="1"/>
          </p:cNvSpPr>
          <p:nvPr/>
        </p:nvSpPr>
        <p:spPr bwMode="auto">
          <a:xfrm rot="19500000" flipH="1">
            <a:off x="1981200" y="2392363"/>
            <a:ext cx="1069975" cy="342900"/>
          </a:xfrm>
          <a:prstGeom prst="rightArrow">
            <a:avLst>
              <a:gd name="adj1" fmla="val 50000"/>
              <a:gd name="adj2" fmla="val 100329"/>
            </a:avLst>
          </a:prstGeom>
          <a:solidFill>
            <a:srgbClr val="000080"/>
          </a:solidFill>
          <a:ln w="12700">
            <a:solidFill>
              <a:srgbClr val="00279F"/>
            </a:solidFill>
            <a:miter lim="800000"/>
            <a:headEnd/>
            <a:tailEnd/>
          </a:ln>
        </p:spPr>
        <p:txBody>
          <a:bodyPr wrap="none" anchor="ctr"/>
          <a:lstStyle/>
          <a:p>
            <a:endParaRPr lang="en-US"/>
          </a:p>
        </p:txBody>
      </p:sp>
      <p:sp>
        <p:nvSpPr>
          <p:cNvPr id="2057" name="AutoShape 7"/>
          <p:cNvSpPr>
            <a:spLocks noChangeArrowheads="1"/>
          </p:cNvSpPr>
          <p:nvPr/>
        </p:nvSpPr>
        <p:spPr bwMode="auto">
          <a:xfrm rot="1980000">
            <a:off x="5668963" y="2363788"/>
            <a:ext cx="927100" cy="300037"/>
          </a:xfrm>
          <a:prstGeom prst="rightArrow">
            <a:avLst>
              <a:gd name="adj1" fmla="val 50000"/>
              <a:gd name="adj2" fmla="val 87234"/>
            </a:avLst>
          </a:prstGeom>
          <a:solidFill>
            <a:srgbClr val="000080"/>
          </a:solidFill>
          <a:ln w="12700">
            <a:solidFill>
              <a:srgbClr val="00279F"/>
            </a:solidFill>
            <a:miter lim="800000"/>
            <a:headEnd/>
            <a:tailEnd/>
          </a:ln>
        </p:spPr>
        <p:txBody>
          <a:bodyPr wrap="none" anchor="ctr"/>
          <a:lstStyle/>
          <a:p>
            <a:endParaRPr lang="en-US"/>
          </a:p>
        </p:txBody>
      </p:sp>
      <p:sp>
        <p:nvSpPr>
          <p:cNvPr id="2058" name="AutoShape 8"/>
          <p:cNvSpPr>
            <a:spLocks noChangeArrowheads="1"/>
          </p:cNvSpPr>
          <p:nvPr/>
        </p:nvSpPr>
        <p:spPr bwMode="auto">
          <a:xfrm rot="16200000" flipH="1">
            <a:off x="3968750" y="2682875"/>
            <a:ext cx="749300" cy="292100"/>
          </a:xfrm>
          <a:prstGeom prst="rightArrow">
            <a:avLst>
              <a:gd name="adj1" fmla="val 50000"/>
              <a:gd name="adj2" fmla="val 128273"/>
            </a:avLst>
          </a:prstGeom>
          <a:solidFill>
            <a:srgbClr val="000080"/>
          </a:solidFill>
          <a:ln w="12700">
            <a:solidFill>
              <a:srgbClr val="00279F"/>
            </a:solidFill>
            <a:miter lim="800000"/>
            <a:headEnd/>
            <a:tailEnd/>
          </a:ln>
        </p:spPr>
        <p:txBody>
          <a:bodyPr wrap="none" anchor="ctr"/>
          <a:lstStyle/>
          <a:p>
            <a:endParaRPr lang="en-US"/>
          </a:p>
        </p:txBody>
      </p:sp>
      <p:graphicFrame>
        <p:nvGraphicFramePr>
          <p:cNvPr id="2050" name="Object 9">
            <a:hlinkClick r:id="" action="ppaction://ole?verb=0"/>
          </p:cNvPr>
          <p:cNvGraphicFramePr>
            <a:graphicFrameLocks/>
          </p:cNvGraphicFramePr>
          <p:nvPr/>
        </p:nvGraphicFramePr>
        <p:xfrm>
          <a:off x="6530975" y="3062288"/>
          <a:ext cx="2206625" cy="1446212"/>
        </p:xfrm>
        <a:graphic>
          <a:graphicData uri="http://schemas.openxmlformats.org/presentationml/2006/ole">
            <mc:AlternateContent xmlns:mc="http://schemas.openxmlformats.org/markup-compatibility/2006">
              <mc:Choice xmlns:v="urn:schemas-microsoft-com:vml" Requires="v">
                <p:oleObj spid="_x0000_s44162" name="Chart" r:id="rId3" imgW="9744130" imgH="6129633" progId="MSGraph.Chart.8">
                  <p:embed followColorScheme="full"/>
                </p:oleObj>
              </mc:Choice>
              <mc:Fallback>
                <p:oleObj name="Chart" r:id="rId3" imgW="9744130" imgH="6129633" progId="MSGraph.Chart.8">
                  <p:embed followColorScheme="full"/>
                  <p:pic>
                    <p:nvPicPr>
                      <p:cNvPr id="0" name="Object 9"/>
                      <p:cNvPicPr>
                        <a:picLocks noChangeArrowheads="1"/>
                      </p:cNvPicPr>
                      <p:nvPr/>
                    </p:nvPicPr>
                    <p:blipFill>
                      <a:blip r:embed="rId4"/>
                      <a:srcRect/>
                      <a:stretch>
                        <a:fillRect/>
                      </a:stretch>
                    </p:blipFill>
                    <p:spPr bwMode="auto">
                      <a:xfrm>
                        <a:off x="6530975" y="3062288"/>
                        <a:ext cx="2206625" cy="144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 name="Group 10"/>
          <p:cNvGrpSpPr>
            <a:grpSpLocks/>
          </p:cNvGrpSpPr>
          <p:nvPr/>
        </p:nvGrpSpPr>
        <p:grpSpPr bwMode="auto">
          <a:xfrm>
            <a:off x="3429000" y="3514725"/>
            <a:ext cx="1670050" cy="1403350"/>
            <a:chOff x="2112" y="1536"/>
            <a:chExt cx="1052" cy="884"/>
          </a:xfrm>
        </p:grpSpPr>
        <p:sp>
          <p:nvSpPr>
            <p:cNvPr id="2063" name="Freeform 11"/>
            <p:cNvSpPr>
              <a:spLocks/>
            </p:cNvSpPr>
            <p:nvPr/>
          </p:nvSpPr>
          <p:spPr bwMode="auto">
            <a:xfrm>
              <a:off x="2112" y="1536"/>
              <a:ext cx="1052" cy="884"/>
            </a:xfrm>
            <a:custGeom>
              <a:avLst/>
              <a:gdLst>
                <a:gd name="T0" fmla="*/ 0 w 1052"/>
                <a:gd name="T1" fmla="*/ 287 h 884"/>
                <a:gd name="T2" fmla="*/ 39 w 1052"/>
                <a:gd name="T3" fmla="*/ 347 h 884"/>
                <a:gd name="T4" fmla="*/ 77 w 1052"/>
                <a:gd name="T5" fmla="*/ 418 h 884"/>
                <a:gd name="T6" fmla="*/ 89 w 1052"/>
                <a:gd name="T7" fmla="*/ 501 h 884"/>
                <a:gd name="T8" fmla="*/ 25 w 1052"/>
                <a:gd name="T9" fmla="*/ 550 h 884"/>
                <a:gd name="T10" fmla="*/ 39 w 1052"/>
                <a:gd name="T11" fmla="*/ 656 h 884"/>
                <a:gd name="T12" fmla="*/ 128 w 1052"/>
                <a:gd name="T13" fmla="*/ 681 h 884"/>
                <a:gd name="T14" fmla="*/ 205 w 1052"/>
                <a:gd name="T15" fmla="*/ 716 h 884"/>
                <a:gd name="T16" fmla="*/ 294 w 1052"/>
                <a:gd name="T17" fmla="*/ 716 h 884"/>
                <a:gd name="T18" fmla="*/ 371 w 1052"/>
                <a:gd name="T19" fmla="*/ 692 h 884"/>
                <a:gd name="T20" fmla="*/ 423 w 1052"/>
                <a:gd name="T21" fmla="*/ 740 h 884"/>
                <a:gd name="T22" fmla="*/ 462 w 1052"/>
                <a:gd name="T23" fmla="*/ 800 h 884"/>
                <a:gd name="T24" fmla="*/ 551 w 1052"/>
                <a:gd name="T25" fmla="*/ 800 h 884"/>
                <a:gd name="T26" fmla="*/ 653 w 1052"/>
                <a:gd name="T27" fmla="*/ 812 h 884"/>
                <a:gd name="T28" fmla="*/ 730 w 1052"/>
                <a:gd name="T29" fmla="*/ 847 h 884"/>
                <a:gd name="T30" fmla="*/ 808 w 1052"/>
                <a:gd name="T31" fmla="*/ 883 h 884"/>
                <a:gd name="T32" fmla="*/ 897 w 1052"/>
                <a:gd name="T33" fmla="*/ 859 h 884"/>
                <a:gd name="T34" fmla="*/ 961 w 1052"/>
                <a:gd name="T35" fmla="*/ 800 h 884"/>
                <a:gd name="T36" fmla="*/ 961 w 1052"/>
                <a:gd name="T37" fmla="*/ 728 h 884"/>
                <a:gd name="T38" fmla="*/ 961 w 1052"/>
                <a:gd name="T39" fmla="*/ 656 h 884"/>
                <a:gd name="T40" fmla="*/ 1012 w 1052"/>
                <a:gd name="T41" fmla="*/ 585 h 884"/>
                <a:gd name="T42" fmla="*/ 1038 w 1052"/>
                <a:gd name="T43" fmla="*/ 501 h 884"/>
                <a:gd name="T44" fmla="*/ 974 w 1052"/>
                <a:gd name="T45" fmla="*/ 430 h 884"/>
                <a:gd name="T46" fmla="*/ 910 w 1052"/>
                <a:gd name="T47" fmla="*/ 358 h 884"/>
                <a:gd name="T48" fmla="*/ 858 w 1052"/>
                <a:gd name="T49" fmla="*/ 275 h 884"/>
                <a:gd name="T50" fmla="*/ 910 w 1052"/>
                <a:gd name="T51" fmla="*/ 192 h 884"/>
                <a:gd name="T52" fmla="*/ 935 w 1052"/>
                <a:gd name="T53" fmla="*/ 108 h 884"/>
                <a:gd name="T54" fmla="*/ 910 w 1052"/>
                <a:gd name="T55" fmla="*/ 36 h 884"/>
                <a:gd name="T56" fmla="*/ 871 w 1052"/>
                <a:gd name="T57" fmla="*/ 0 h 884"/>
                <a:gd name="T58" fmla="*/ 794 w 1052"/>
                <a:gd name="T59" fmla="*/ 36 h 884"/>
                <a:gd name="T60" fmla="*/ 717 w 1052"/>
                <a:gd name="T61" fmla="*/ 95 h 884"/>
                <a:gd name="T62" fmla="*/ 615 w 1052"/>
                <a:gd name="T63" fmla="*/ 131 h 884"/>
                <a:gd name="T64" fmla="*/ 448 w 1052"/>
                <a:gd name="T65" fmla="*/ 120 h 884"/>
                <a:gd name="T66" fmla="*/ 346 w 1052"/>
                <a:gd name="T67" fmla="*/ 84 h 884"/>
                <a:gd name="T68" fmla="*/ 269 w 1052"/>
                <a:gd name="T69" fmla="*/ 72 h 884"/>
                <a:gd name="T70" fmla="*/ 205 w 1052"/>
                <a:gd name="T71" fmla="*/ 108 h 884"/>
                <a:gd name="T72" fmla="*/ 192 w 1052"/>
                <a:gd name="T73" fmla="*/ 179 h 884"/>
                <a:gd name="T74" fmla="*/ 115 w 1052"/>
                <a:gd name="T75" fmla="*/ 167 h 884"/>
                <a:gd name="T76" fmla="*/ 46 w 1052"/>
                <a:gd name="T77" fmla="*/ 202 h 88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52"/>
                <a:gd name="T118" fmla="*/ 0 h 884"/>
                <a:gd name="T119" fmla="*/ 1052 w 1052"/>
                <a:gd name="T120" fmla="*/ 884 h 88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52" h="884">
                  <a:moveTo>
                    <a:pt x="46" y="202"/>
                  </a:moveTo>
                  <a:lnTo>
                    <a:pt x="0" y="287"/>
                  </a:lnTo>
                  <a:lnTo>
                    <a:pt x="0" y="323"/>
                  </a:lnTo>
                  <a:lnTo>
                    <a:pt x="39" y="347"/>
                  </a:lnTo>
                  <a:lnTo>
                    <a:pt x="51" y="382"/>
                  </a:lnTo>
                  <a:lnTo>
                    <a:pt x="77" y="418"/>
                  </a:lnTo>
                  <a:lnTo>
                    <a:pt x="102" y="466"/>
                  </a:lnTo>
                  <a:lnTo>
                    <a:pt x="89" y="501"/>
                  </a:lnTo>
                  <a:lnTo>
                    <a:pt x="51" y="514"/>
                  </a:lnTo>
                  <a:lnTo>
                    <a:pt x="25" y="550"/>
                  </a:lnTo>
                  <a:lnTo>
                    <a:pt x="39" y="609"/>
                  </a:lnTo>
                  <a:lnTo>
                    <a:pt x="39" y="656"/>
                  </a:lnTo>
                  <a:lnTo>
                    <a:pt x="77" y="669"/>
                  </a:lnTo>
                  <a:lnTo>
                    <a:pt x="128" y="681"/>
                  </a:lnTo>
                  <a:lnTo>
                    <a:pt x="166" y="692"/>
                  </a:lnTo>
                  <a:lnTo>
                    <a:pt x="205" y="716"/>
                  </a:lnTo>
                  <a:lnTo>
                    <a:pt x="243" y="704"/>
                  </a:lnTo>
                  <a:lnTo>
                    <a:pt x="294" y="716"/>
                  </a:lnTo>
                  <a:lnTo>
                    <a:pt x="333" y="704"/>
                  </a:lnTo>
                  <a:lnTo>
                    <a:pt x="371" y="692"/>
                  </a:lnTo>
                  <a:lnTo>
                    <a:pt x="410" y="704"/>
                  </a:lnTo>
                  <a:lnTo>
                    <a:pt x="423" y="740"/>
                  </a:lnTo>
                  <a:lnTo>
                    <a:pt x="462" y="764"/>
                  </a:lnTo>
                  <a:lnTo>
                    <a:pt x="462" y="800"/>
                  </a:lnTo>
                  <a:lnTo>
                    <a:pt x="512" y="800"/>
                  </a:lnTo>
                  <a:lnTo>
                    <a:pt x="551" y="800"/>
                  </a:lnTo>
                  <a:lnTo>
                    <a:pt x="603" y="812"/>
                  </a:lnTo>
                  <a:lnTo>
                    <a:pt x="653" y="812"/>
                  </a:lnTo>
                  <a:lnTo>
                    <a:pt x="692" y="836"/>
                  </a:lnTo>
                  <a:lnTo>
                    <a:pt x="730" y="847"/>
                  </a:lnTo>
                  <a:lnTo>
                    <a:pt x="769" y="859"/>
                  </a:lnTo>
                  <a:lnTo>
                    <a:pt x="808" y="883"/>
                  </a:lnTo>
                  <a:lnTo>
                    <a:pt x="858" y="872"/>
                  </a:lnTo>
                  <a:lnTo>
                    <a:pt x="897" y="859"/>
                  </a:lnTo>
                  <a:lnTo>
                    <a:pt x="922" y="823"/>
                  </a:lnTo>
                  <a:lnTo>
                    <a:pt x="961" y="800"/>
                  </a:lnTo>
                  <a:lnTo>
                    <a:pt x="961" y="764"/>
                  </a:lnTo>
                  <a:lnTo>
                    <a:pt x="961" y="728"/>
                  </a:lnTo>
                  <a:lnTo>
                    <a:pt x="961" y="692"/>
                  </a:lnTo>
                  <a:lnTo>
                    <a:pt x="961" y="656"/>
                  </a:lnTo>
                  <a:lnTo>
                    <a:pt x="987" y="620"/>
                  </a:lnTo>
                  <a:lnTo>
                    <a:pt x="1012" y="585"/>
                  </a:lnTo>
                  <a:lnTo>
                    <a:pt x="1051" y="550"/>
                  </a:lnTo>
                  <a:lnTo>
                    <a:pt x="1038" y="501"/>
                  </a:lnTo>
                  <a:lnTo>
                    <a:pt x="1012" y="466"/>
                  </a:lnTo>
                  <a:lnTo>
                    <a:pt x="974" y="430"/>
                  </a:lnTo>
                  <a:lnTo>
                    <a:pt x="961" y="394"/>
                  </a:lnTo>
                  <a:lnTo>
                    <a:pt x="910" y="358"/>
                  </a:lnTo>
                  <a:lnTo>
                    <a:pt x="871" y="323"/>
                  </a:lnTo>
                  <a:lnTo>
                    <a:pt x="858" y="275"/>
                  </a:lnTo>
                  <a:lnTo>
                    <a:pt x="858" y="239"/>
                  </a:lnTo>
                  <a:lnTo>
                    <a:pt x="910" y="192"/>
                  </a:lnTo>
                  <a:lnTo>
                    <a:pt x="922" y="156"/>
                  </a:lnTo>
                  <a:lnTo>
                    <a:pt x="935" y="108"/>
                  </a:lnTo>
                  <a:lnTo>
                    <a:pt x="922" y="72"/>
                  </a:lnTo>
                  <a:lnTo>
                    <a:pt x="910" y="36"/>
                  </a:lnTo>
                  <a:lnTo>
                    <a:pt x="910" y="0"/>
                  </a:lnTo>
                  <a:lnTo>
                    <a:pt x="871" y="0"/>
                  </a:lnTo>
                  <a:lnTo>
                    <a:pt x="833" y="12"/>
                  </a:lnTo>
                  <a:lnTo>
                    <a:pt x="794" y="36"/>
                  </a:lnTo>
                  <a:lnTo>
                    <a:pt x="756" y="72"/>
                  </a:lnTo>
                  <a:lnTo>
                    <a:pt x="717" y="95"/>
                  </a:lnTo>
                  <a:lnTo>
                    <a:pt x="667" y="131"/>
                  </a:lnTo>
                  <a:lnTo>
                    <a:pt x="615" y="131"/>
                  </a:lnTo>
                  <a:lnTo>
                    <a:pt x="526" y="120"/>
                  </a:lnTo>
                  <a:lnTo>
                    <a:pt x="448" y="120"/>
                  </a:lnTo>
                  <a:lnTo>
                    <a:pt x="397" y="95"/>
                  </a:lnTo>
                  <a:lnTo>
                    <a:pt x="346" y="84"/>
                  </a:lnTo>
                  <a:lnTo>
                    <a:pt x="307" y="72"/>
                  </a:lnTo>
                  <a:lnTo>
                    <a:pt x="269" y="72"/>
                  </a:lnTo>
                  <a:lnTo>
                    <a:pt x="230" y="72"/>
                  </a:lnTo>
                  <a:lnTo>
                    <a:pt x="205" y="108"/>
                  </a:lnTo>
                  <a:lnTo>
                    <a:pt x="180" y="143"/>
                  </a:lnTo>
                  <a:lnTo>
                    <a:pt x="192" y="179"/>
                  </a:lnTo>
                  <a:lnTo>
                    <a:pt x="153" y="192"/>
                  </a:lnTo>
                  <a:lnTo>
                    <a:pt x="115" y="167"/>
                  </a:lnTo>
                  <a:lnTo>
                    <a:pt x="64" y="179"/>
                  </a:lnTo>
                  <a:lnTo>
                    <a:pt x="46" y="202"/>
                  </a:lnTo>
                </a:path>
              </a:pathLst>
            </a:custGeom>
            <a:solidFill>
              <a:schemeClr val="bg1"/>
            </a:solidFill>
            <a:ln w="12700" cap="rnd">
              <a:solidFill>
                <a:schemeClr val="tx1"/>
              </a:solidFill>
              <a:round/>
              <a:headEnd/>
              <a:tailEnd/>
            </a:ln>
          </p:spPr>
          <p:txBody>
            <a:bodyPr/>
            <a:lstStyle/>
            <a:p>
              <a:endParaRPr lang="en-US"/>
            </a:p>
          </p:txBody>
        </p:sp>
        <p:sp>
          <p:nvSpPr>
            <p:cNvPr id="2064" name="Oval 12"/>
            <p:cNvSpPr>
              <a:spLocks noChangeArrowheads="1"/>
            </p:cNvSpPr>
            <p:nvPr/>
          </p:nvSpPr>
          <p:spPr bwMode="auto">
            <a:xfrm>
              <a:off x="2285" y="1973"/>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5" name="Oval 13"/>
            <p:cNvSpPr>
              <a:spLocks noChangeArrowheads="1"/>
            </p:cNvSpPr>
            <p:nvPr/>
          </p:nvSpPr>
          <p:spPr bwMode="auto">
            <a:xfrm>
              <a:off x="2369" y="2060"/>
              <a:ext cx="35"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6" name="Oval 14"/>
            <p:cNvSpPr>
              <a:spLocks noChangeArrowheads="1"/>
            </p:cNvSpPr>
            <p:nvPr/>
          </p:nvSpPr>
          <p:spPr bwMode="auto">
            <a:xfrm>
              <a:off x="2454" y="1973"/>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7" name="Freeform 15"/>
            <p:cNvSpPr>
              <a:spLocks/>
            </p:cNvSpPr>
            <p:nvPr/>
          </p:nvSpPr>
          <p:spPr bwMode="auto">
            <a:xfrm>
              <a:off x="2196" y="1756"/>
              <a:ext cx="776" cy="370"/>
            </a:xfrm>
            <a:custGeom>
              <a:avLst/>
              <a:gdLst>
                <a:gd name="T0" fmla="*/ 0 w 776"/>
                <a:gd name="T1" fmla="*/ 170 h 370"/>
                <a:gd name="T2" fmla="*/ 41 w 776"/>
                <a:gd name="T3" fmla="*/ 144 h 370"/>
                <a:gd name="T4" fmla="*/ 80 w 776"/>
                <a:gd name="T5" fmla="*/ 132 h 370"/>
                <a:gd name="T6" fmla="*/ 119 w 776"/>
                <a:gd name="T7" fmla="*/ 158 h 370"/>
                <a:gd name="T8" fmla="*/ 157 w 776"/>
                <a:gd name="T9" fmla="*/ 171 h 370"/>
                <a:gd name="T10" fmla="*/ 170 w 776"/>
                <a:gd name="T11" fmla="*/ 211 h 370"/>
                <a:gd name="T12" fmla="*/ 183 w 776"/>
                <a:gd name="T13" fmla="*/ 251 h 370"/>
                <a:gd name="T14" fmla="*/ 222 w 776"/>
                <a:gd name="T15" fmla="*/ 263 h 370"/>
                <a:gd name="T16" fmla="*/ 234 w 776"/>
                <a:gd name="T17" fmla="*/ 303 h 370"/>
                <a:gd name="T18" fmla="*/ 273 w 776"/>
                <a:gd name="T19" fmla="*/ 317 h 370"/>
                <a:gd name="T20" fmla="*/ 286 w 776"/>
                <a:gd name="T21" fmla="*/ 356 h 370"/>
                <a:gd name="T22" fmla="*/ 325 w 776"/>
                <a:gd name="T23" fmla="*/ 356 h 370"/>
                <a:gd name="T24" fmla="*/ 363 w 776"/>
                <a:gd name="T25" fmla="*/ 356 h 370"/>
                <a:gd name="T26" fmla="*/ 402 w 776"/>
                <a:gd name="T27" fmla="*/ 369 h 370"/>
                <a:gd name="T28" fmla="*/ 453 w 776"/>
                <a:gd name="T29" fmla="*/ 343 h 370"/>
                <a:gd name="T30" fmla="*/ 492 w 776"/>
                <a:gd name="T31" fmla="*/ 317 h 370"/>
                <a:gd name="T32" fmla="*/ 505 w 776"/>
                <a:gd name="T33" fmla="*/ 277 h 370"/>
                <a:gd name="T34" fmla="*/ 544 w 776"/>
                <a:gd name="T35" fmla="*/ 251 h 370"/>
                <a:gd name="T36" fmla="*/ 556 w 776"/>
                <a:gd name="T37" fmla="*/ 211 h 370"/>
                <a:gd name="T38" fmla="*/ 581 w 776"/>
                <a:gd name="T39" fmla="*/ 171 h 370"/>
                <a:gd name="T40" fmla="*/ 595 w 776"/>
                <a:gd name="T41" fmla="*/ 132 h 370"/>
                <a:gd name="T42" fmla="*/ 581 w 776"/>
                <a:gd name="T43" fmla="*/ 92 h 370"/>
                <a:gd name="T44" fmla="*/ 581 w 776"/>
                <a:gd name="T45" fmla="*/ 52 h 370"/>
                <a:gd name="T46" fmla="*/ 595 w 776"/>
                <a:gd name="T47" fmla="*/ 13 h 370"/>
                <a:gd name="T48" fmla="*/ 633 w 776"/>
                <a:gd name="T49" fmla="*/ 0 h 370"/>
                <a:gd name="T50" fmla="*/ 672 w 776"/>
                <a:gd name="T51" fmla="*/ 0 h 370"/>
                <a:gd name="T52" fmla="*/ 711 w 776"/>
                <a:gd name="T53" fmla="*/ 13 h 370"/>
                <a:gd name="T54" fmla="*/ 736 w 776"/>
                <a:gd name="T55" fmla="*/ 52 h 370"/>
                <a:gd name="T56" fmla="*/ 775 w 776"/>
                <a:gd name="T57" fmla="*/ 78 h 37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76"/>
                <a:gd name="T88" fmla="*/ 0 h 370"/>
                <a:gd name="T89" fmla="*/ 776 w 776"/>
                <a:gd name="T90" fmla="*/ 370 h 370"/>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76" h="370">
                  <a:moveTo>
                    <a:pt x="0" y="170"/>
                  </a:moveTo>
                  <a:lnTo>
                    <a:pt x="41" y="144"/>
                  </a:lnTo>
                  <a:lnTo>
                    <a:pt x="80" y="132"/>
                  </a:lnTo>
                  <a:lnTo>
                    <a:pt x="119" y="158"/>
                  </a:lnTo>
                  <a:lnTo>
                    <a:pt x="157" y="171"/>
                  </a:lnTo>
                  <a:lnTo>
                    <a:pt x="170" y="211"/>
                  </a:lnTo>
                  <a:lnTo>
                    <a:pt x="183" y="251"/>
                  </a:lnTo>
                  <a:lnTo>
                    <a:pt x="222" y="263"/>
                  </a:lnTo>
                  <a:lnTo>
                    <a:pt x="234" y="303"/>
                  </a:lnTo>
                  <a:lnTo>
                    <a:pt x="273" y="317"/>
                  </a:lnTo>
                  <a:lnTo>
                    <a:pt x="286" y="356"/>
                  </a:lnTo>
                  <a:lnTo>
                    <a:pt x="325" y="356"/>
                  </a:lnTo>
                  <a:lnTo>
                    <a:pt x="363" y="356"/>
                  </a:lnTo>
                  <a:lnTo>
                    <a:pt x="402" y="369"/>
                  </a:lnTo>
                  <a:lnTo>
                    <a:pt x="453" y="343"/>
                  </a:lnTo>
                  <a:lnTo>
                    <a:pt x="492" y="317"/>
                  </a:lnTo>
                  <a:lnTo>
                    <a:pt x="505" y="277"/>
                  </a:lnTo>
                  <a:lnTo>
                    <a:pt x="544" y="251"/>
                  </a:lnTo>
                  <a:lnTo>
                    <a:pt x="556" y="211"/>
                  </a:lnTo>
                  <a:lnTo>
                    <a:pt x="581" y="171"/>
                  </a:lnTo>
                  <a:lnTo>
                    <a:pt x="595" y="132"/>
                  </a:lnTo>
                  <a:lnTo>
                    <a:pt x="581" y="92"/>
                  </a:lnTo>
                  <a:lnTo>
                    <a:pt x="581" y="52"/>
                  </a:lnTo>
                  <a:lnTo>
                    <a:pt x="595" y="13"/>
                  </a:lnTo>
                  <a:lnTo>
                    <a:pt x="633" y="0"/>
                  </a:lnTo>
                  <a:lnTo>
                    <a:pt x="672" y="0"/>
                  </a:lnTo>
                  <a:lnTo>
                    <a:pt x="711" y="13"/>
                  </a:lnTo>
                  <a:lnTo>
                    <a:pt x="736" y="52"/>
                  </a:lnTo>
                  <a:lnTo>
                    <a:pt x="775" y="78"/>
                  </a:lnTo>
                </a:path>
              </a:pathLst>
            </a:custGeom>
            <a:noFill/>
            <a:ln w="12700" cap="rnd">
              <a:solidFill>
                <a:schemeClr val="tx1"/>
              </a:solidFill>
              <a:round/>
              <a:headEnd/>
              <a:tailEnd/>
            </a:ln>
          </p:spPr>
          <p:txBody>
            <a:bodyPr/>
            <a:lstStyle/>
            <a:p>
              <a:endParaRPr lang="en-US"/>
            </a:p>
          </p:txBody>
        </p:sp>
        <p:sp>
          <p:nvSpPr>
            <p:cNvPr id="2068" name="Oval 16"/>
            <p:cNvSpPr>
              <a:spLocks noChangeArrowheads="1"/>
            </p:cNvSpPr>
            <p:nvPr/>
          </p:nvSpPr>
          <p:spPr bwMode="auto">
            <a:xfrm>
              <a:off x="2538" y="2060"/>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69" name="Oval 17"/>
            <p:cNvSpPr>
              <a:spLocks noChangeArrowheads="1"/>
            </p:cNvSpPr>
            <p:nvPr/>
          </p:nvSpPr>
          <p:spPr bwMode="auto">
            <a:xfrm>
              <a:off x="2623" y="2146"/>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0" name="Oval 18"/>
            <p:cNvSpPr>
              <a:spLocks noChangeArrowheads="1"/>
            </p:cNvSpPr>
            <p:nvPr/>
          </p:nvSpPr>
          <p:spPr bwMode="auto">
            <a:xfrm>
              <a:off x="2665" y="2016"/>
              <a:ext cx="34" cy="36"/>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1" name="Oval 19"/>
            <p:cNvSpPr>
              <a:spLocks noChangeArrowheads="1"/>
            </p:cNvSpPr>
            <p:nvPr/>
          </p:nvSpPr>
          <p:spPr bwMode="auto">
            <a:xfrm>
              <a:off x="2707" y="1930"/>
              <a:ext cx="34"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2" name="Oval 20"/>
            <p:cNvSpPr>
              <a:spLocks noChangeArrowheads="1"/>
            </p:cNvSpPr>
            <p:nvPr/>
          </p:nvSpPr>
          <p:spPr bwMode="auto">
            <a:xfrm>
              <a:off x="2791" y="1800"/>
              <a:ext cx="35" cy="35"/>
            </a:xfrm>
            <a:prstGeom prst="ellipse">
              <a:avLst/>
            </a:prstGeom>
            <a:solidFill>
              <a:schemeClr val="hlink"/>
            </a:solidFill>
            <a:ln w="12700">
              <a:solidFill>
                <a:schemeClr val="hlink"/>
              </a:solidFill>
              <a:round/>
              <a:headEnd/>
              <a:tailEnd/>
            </a:ln>
          </p:spPr>
          <p:txBody>
            <a:bodyPr wrap="none" anchor="ctr"/>
            <a:lstStyle/>
            <a:p>
              <a:endParaRPr lang="en-US"/>
            </a:p>
          </p:txBody>
        </p:sp>
        <p:sp>
          <p:nvSpPr>
            <p:cNvPr id="2073" name="Oval 21"/>
            <p:cNvSpPr>
              <a:spLocks noChangeArrowheads="1"/>
            </p:cNvSpPr>
            <p:nvPr/>
          </p:nvSpPr>
          <p:spPr bwMode="auto">
            <a:xfrm>
              <a:off x="2876" y="1670"/>
              <a:ext cx="34" cy="35"/>
            </a:xfrm>
            <a:prstGeom prst="ellipse">
              <a:avLst/>
            </a:prstGeom>
            <a:solidFill>
              <a:schemeClr val="hlink"/>
            </a:solidFill>
            <a:ln w="12700">
              <a:solidFill>
                <a:schemeClr val="hlink"/>
              </a:solidFill>
              <a:round/>
              <a:headEnd/>
              <a:tailEnd/>
            </a:ln>
          </p:spPr>
          <p:txBody>
            <a:bodyPr wrap="none" anchor="ctr"/>
            <a:lstStyle/>
            <a:p>
              <a:endParaRPr lang="en-US"/>
            </a:p>
          </p:txBody>
        </p:sp>
      </p:grpSp>
      <p:graphicFrame>
        <p:nvGraphicFramePr>
          <p:cNvPr id="2051" name="Object 22">
            <a:hlinkClick r:id="" action="ppaction://ole?verb=0"/>
          </p:cNvPr>
          <p:cNvGraphicFramePr>
            <a:graphicFrameLocks/>
          </p:cNvGraphicFramePr>
          <p:nvPr/>
        </p:nvGraphicFramePr>
        <p:xfrm>
          <a:off x="534988" y="3086100"/>
          <a:ext cx="2701925" cy="1800225"/>
        </p:xfrm>
        <a:graphic>
          <a:graphicData uri="http://schemas.openxmlformats.org/presentationml/2006/ole">
            <mc:AlternateContent xmlns:mc="http://schemas.openxmlformats.org/markup-compatibility/2006">
              <mc:Choice xmlns:v="urn:schemas-microsoft-com:vml" Requires="v">
                <p:oleObj spid="_x0000_s44163" name="Chart" r:id="rId5" imgW="9144000" imgH="6100664" progId="MSGraph.Chart.8">
                  <p:embed followColorScheme="full"/>
                </p:oleObj>
              </mc:Choice>
              <mc:Fallback>
                <p:oleObj name="Chart" r:id="rId5" imgW="9144000" imgH="6100664" progId="MSGraph.Chart.8">
                  <p:embed followColorScheme="full"/>
                  <p:pic>
                    <p:nvPicPr>
                      <p:cNvPr id="0" name="Object 22"/>
                      <p:cNvPicPr>
                        <a:picLocks noChangeArrowheads="1"/>
                      </p:cNvPicPr>
                      <p:nvPr/>
                    </p:nvPicPr>
                    <p:blipFill>
                      <a:blip r:embed="rId6"/>
                      <a:srcRect/>
                      <a:stretch>
                        <a:fillRect/>
                      </a:stretch>
                    </p:blipFill>
                    <p:spPr bwMode="auto">
                      <a:xfrm>
                        <a:off x="534988" y="3086100"/>
                        <a:ext cx="270192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60" name="Rectangle 23"/>
          <p:cNvSpPr>
            <a:spLocks noChangeArrowheads="1"/>
          </p:cNvSpPr>
          <p:nvPr/>
        </p:nvSpPr>
        <p:spPr bwMode="auto">
          <a:xfrm>
            <a:off x="1981200" y="304800"/>
            <a:ext cx="5081713" cy="582211"/>
          </a:xfrm>
          <a:prstGeom prst="rect">
            <a:avLst/>
          </a:prstGeom>
          <a:noFill/>
          <a:ln w="12700">
            <a:noFill/>
            <a:miter lim="800000"/>
            <a:headEnd/>
            <a:tailEnd/>
          </a:ln>
        </p:spPr>
        <p:txBody>
          <a:bodyPr wrap="none" lIns="90488" tIns="44450" rIns="90488" bIns="44450">
            <a:spAutoFit/>
          </a:bodyPr>
          <a:lstStyle/>
          <a:p>
            <a:pPr algn="ctr" eaLnBrk="0" hangingPunct="0"/>
            <a:r>
              <a:rPr lang="en-GB" sz="3200" b="1" dirty="0">
                <a:solidFill>
                  <a:schemeClr val="accent2"/>
                </a:solidFill>
              </a:rPr>
              <a:t>Descriptive Epidemiology</a:t>
            </a:r>
          </a:p>
        </p:txBody>
      </p:sp>
      <p:sp>
        <p:nvSpPr>
          <p:cNvPr id="2061" name="Text Box 24"/>
          <p:cNvSpPr txBox="1">
            <a:spLocks noChangeArrowheads="1"/>
          </p:cNvSpPr>
          <p:nvPr/>
        </p:nvSpPr>
        <p:spPr bwMode="auto">
          <a:xfrm>
            <a:off x="0" y="5270500"/>
            <a:ext cx="8763000" cy="1301750"/>
          </a:xfrm>
          <a:prstGeom prst="rect">
            <a:avLst/>
          </a:prstGeom>
          <a:noFill/>
          <a:ln w="12700">
            <a:noFill/>
            <a:miter lim="800000"/>
            <a:headEnd type="none" w="sm" len="sm"/>
            <a:tailEnd type="none" w="sm" len="sm"/>
          </a:ln>
        </p:spPr>
        <p:txBody>
          <a:bodyPr>
            <a:spAutoFit/>
          </a:bodyPr>
          <a:lstStyle/>
          <a:p>
            <a:pPr eaLnBrk="0" hangingPunct="0">
              <a:lnSpc>
                <a:spcPct val="110000"/>
              </a:lnSpc>
            </a:pPr>
            <a:r>
              <a:rPr lang="en-GB" sz="3600" b="1">
                <a:solidFill>
                  <a:srgbClr val="FC0128"/>
                </a:solidFill>
              </a:rPr>
              <a:t>      Who?           Where?              When?</a:t>
            </a:r>
          </a:p>
          <a:p>
            <a:pPr eaLnBrk="0" hangingPunct="0">
              <a:lnSpc>
                <a:spcPct val="110000"/>
              </a:lnSpc>
            </a:pPr>
            <a:r>
              <a:rPr lang="en-GB" sz="3600" b="1">
                <a:solidFill>
                  <a:srgbClr val="FC0128"/>
                </a:solidFill>
              </a:rPr>
              <a:t>        </a:t>
            </a:r>
          </a:p>
        </p:txBody>
      </p:sp>
      <p:sp>
        <p:nvSpPr>
          <p:cNvPr id="2062" name="Line 25"/>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Grp="1" noChangeArrowheads="1"/>
          </p:cNvSpPr>
          <p:nvPr>
            <p:ph type="title"/>
          </p:nvPr>
        </p:nvSpPr>
        <p:spPr>
          <a:xfrm>
            <a:off x="1066800" y="0"/>
            <a:ext cx="7391400" cy="1143000"/>
          </a:xfrm>
          <a:noFill/>
        </p:spPr>
        <p:txBody>
          <a:bodyPr lIns="92075" tIns="46038" rIns="92075" bIns="46038"/>
          <a:lstStyle/>
          <a:p>
            <a:pPr algn="ctr" defTabSz="762000" eaLnBrk="1" hangingPunct="1"/>
            <a:r>
              <a:rPr lang="en-GB" b="1" dirty="0"/>
              <a:t>After Descriptive Analysis</a:t>
            </a:r>
            <a:r>
              <a:rPr lang="en-GB" dirty="0"/>
              <a:t>...</a:t>
            </a:r>
          </a:p>
        </p:txBody>
      </p:sp>
      <p:sp>
        <p:nvSpPr>
          <p:cNvPr id="8194" name="Rectangle 2"/>
          <p:cNvSpPr>
            <a:spLocks noGrp="1" noChangeArrowheads="1"/>
          </p:cNvSpPr>
          <p:nvPr>
            <p:ph idx="1"/>
          </p:nvPr>
        </p:nvSpPr>
        <p:spPr>
          <a:xfrm>
            <a:off x="990600" y="1524000"/>
            <a:ext cx="8153400" cy="4724400"/>
          </a:xfrm>
          <a:noFill/>
        </p:spPr>
        <p:txBody>
          <a:bodyPr lIns="92075" tIns="46038" rIns="92075" bIns="46038"/>
          <a:lstStyle/>
          <a:p>
            <a:pPr defTabSz="762000" eaLnBrk="1" hangingPunct="1">
              <a:buSzPct val="115000"/>
              <a:buFontTx/>
              <a:buChar char="•"/>
            </a:pPr>
            <a:r>
              <a:rPr lang="en-GB" dirty="0"/>
              <a:t>Cases described by time, place, person</a:t>
            </a:r>
          </a:p>
          <a:p>
            <a:pPr defTabSz="762000" eaLnBrk="1" hangingPunct="1">
              <a:buSzPct val="115000"/>
              <a:buFontTx/>
              <a:buChar char="•"/>
            </a:pPr>
            <a:r>
              <a:rPr lang="en-GB" dirty="0"/>
              <a:t>Percentage of cases exposed to potential risk factor</a:t>
            </a:r>
          </a:p>
          <a:p>
            <a:pPr defTabSz="762000" eaLnBrk="1" hangingPunct="1">
              <a:buSzPct val="115000"/>
              <a:buFontTx/>
              <a:buChar char="•"/>
            </a:pPr>
            <a:r>
              <a:rPr lang="en-GB" dirty="0"/>
              <a:t>Hypothesis</a:t>
            </a:r>
          </a:p>
          <a:p>
            <a:pPr lvl="1" defTabSz="762000" eaLnBrk="1" hangingPunct="1"/>
            <a:r>
              <a:rPr lang="en-GB" dirty="0"/>
              <a:t>Is the observed exposure among cases higher than expected?</a:t>
            </a:r>
          </a:p>
          <a:p>
            <a:pPr defTabSz="762000" eaLnBrk="1" hangingPunct="1">
              <a:buSzPct val="115000"/>
              <a:buFontTx/>
              <a:buChar char="•"/>
            </a:pPr>
            <a:r>
              <a:rPr lang="en-GB" dirty="0"/>
              <a:t>Comparison group</a:t>
            </a:r>
          </a:p>
          <a:p>
            <a:pPr lvl="1" defTabSz="762000" eaLnBrk="1" hangingPunct="1"/>
            <a:r>
              <a:rPr lang="en-GB" dirty="0"/>
              <a:t>Baseline (background) exposure in the population</a:t>
            </a:r>
          </a:p>
        </p:txBody>
      </p:sp>
      <p:sp>
        <p:nvSpPr>
          <p:cNvPr id="8196" name="Line 4"/>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219200" y="228600"/>
            <a:ext cx="7239000" cy="762000"/>
          </a:xfrm>
        </p:spPr>
        <p:txBody>
          <a:bodyPr/>
          <a:lstStyle/>
          <a:p>
            <a:pPr algn="ctr" eaLnBrk="1" hangingPunct="1"/>
            <a:r>
              <a:rPr lang="en-GB" dirty="0"/>
              <a:t>But Sometimes Also: Why?</a:t>
            </a:r>
          </a:p>
        </p:txBody>
      </p:sp>
      <p:sp>
        <p:nvSpPr>
          <p:cNvPr id="9219" name="Rectangle 3"/>
          <p:cNvSpPr>
            <a:spLocks noGrp="1" noChangeArrowheads="1"/>
          </p:cNvSpPr>
          <p:nvPr>
            <p:ph idx="1"/>
          </p:nvPr>
        </p:nvSpPr>
        <p:spPr>
          <a:xfrm>
            <a:off x="1143000" y="1828800"/>
            <a:ext cx="7772400" cy="3308350"/>
          </a:xfrm>
        </p:spPr>
        <p:txBody>
          <a:bodyPr/>
          <a:lstStyle/>
          <a:p>
            <a:pPr eaLnBrk="1" hangingPunct="1">
              <a:spcBef>
                <a:spcPct val="50000"/>
              </a:spcBef>
              <a:buSzPct val="115000"/>
              <a:buFontTx/>
              <a:buChar char="•"/>
            </a:pPr>
            <a:r>
              <a:rPr lang="en-GB" sz="2600" dirty="0"/>
              <a:t>What is the source of infection for an outbreak of diarrhoeal disease?</a:t>
            </a:r>
          </a:p>
          <a:p>
            <a:pPr eaLnBrk="1" hangingPunct="1">
              <a:spcBef>
                <a:spcPct val="50000"/>
              </a:spcBef>
              <a:buSzPct val="115000"/>
              <a:buFontTx/>
              <a:buChar char="•"/>
            </a:pPr>
            <a:r>
              <a:rPr lang="en-GB" sz="2600" dirty="0"/>
              <a:t>What are the risk factors for neonatal tetanus?</a:t>
            </a:r>
          </a:p>
          <a:p>
            <a:pPr eaLnBrk="1" hangingPunct="1">
              <a:spcBef>
                <a:spcPct val="50000"/>
              </a:spcBef>
              <a:buSzPct val="115000"/>
              <a:buFontTx/>
              <a:buChar char="•"/>
            </a:pPr>
            <a:r>
              <a:rPr lang="en-GB" sz="2600" dirty="0"/>
              <a:t>What factors are associated with increased mortality for persons with measles?</a:t>
            </a:r>
          </a:p>
          <a:p>
            <a:pPr eaLnBrk="1" hangingPunct="1">
              <a:spcBef>
                <a:spcPct val="50000"/>
              </a:spcBef>
              <a:buSzPct val="115000"/>
              <a:buFontTx/>
              <a:buChar char="•"/>
            </a:pPr>
            <a:r>
              <a:rPr lang="en-GB" sz="2600" dirty="0"/>
              <a:t>Does smoking cause lung cancer?</a:t>
            </a:r>
            <a:r>
              <a:rPr lang="en-GB" sz="2400" dirty="0"/>
              <a:t> </a:t>
            </a:r>
          </a:p>
        </p:txBody>
      </p:sp>
      <p:sp>
        <p:nvSpPr>
          <p:cNvPr id="318468" name="Text Box 4"/>
          <p:cNvSpPr txBox="1">
            <a:spLocks noChangeArrowheads="1"/>
          </p:cNvSpPr>
          <p:nvPr/>
        </p:nvSpPr>
        <p:spPr bwMode="auto">
          <a:xfrm>
            <a:off x="533400" y="5608796"/>
            <a:ext cx="8382000" cy="519113"/>
          </a:xfrm>
          <a:prstGeom prst="rect">
            <a:avLst/>
          </a:prstGeom>
          <a:noFill/>
          <a:ln w="12700">
            <a:noFill/>
            <a:miter lim="800000"/>
            <a:headEnd/>
            <a:tailEnd/>
          </a:ln>
        </p:spPr>
        <p:txBody>
          <a:bodyPr>
            <a:spAutoFit/>
          </a:bodyPr>
          <a:lstStyle/>
          <a:p>
            <a:pPr algn="ctr" eaLnBrk="0" hangingPunct="0">
              <a:spcBef>
                <a:spcPct val="50000"/>
              </a:spcBef>
            </a:pPr>
            <a:r>
              <a:rPr lang="en-GB" sz="2800" b="1" dirty="0">
                <a:solidFill>
                  <a:srgbClr val="FF0000"/>
                </a:solidFill>
              </a:rPr>
              <a:t>Analytical epidemiology</a:t>
            </a:r>
          </a:p>
        </p:txBody>
      </p:sp>
      <p:sp>
        <p:nvSpPr>
          <p:cNvPr id="9221" name="Line 5"/>
          <p:cNvSpPr>
            <a:spLocks noChangeShapeType="1"/>
          </p:cNvSpPr>
          <p:nvPr/>
        </p:nvSpPr>
        <p:spPr bwMode="auto">
          <a:xfrm>
            <a:off x="4343400" y="4680743"/>
            <a:ext cx="0" cy="912813"/>
          </a:xfrm>
          <a:prstGeom prst="line">
            <a:avLst/>
          </a:prstGeom>
          <a:noFill/>
          <a:ln w="76200">
            <a:solidFill>
              <a:srgbClr val="000066"/>
            </a:solidFill>
            <a:round/>
            <a:headEnd/>
            <a:tailEnd type="triangle" w="med" len="med"/>
          </a:ln>
        </p:spPr>
        <p:txBody>
          <a:bodyPr wrap="none" anchor="ctr"/>
          <a:lstStyle/>
          <a:p>
            <a:endParaRPr lang="en-US"/>
          </a:p>
        </p:txBody>
      </p:sp>
      <p:sp>
        <p:nvSpPr>
          <p:cNvPr id="9222" name="Line 6"/>
          <p:cNvSpPr>
            <a:spLocks noChangeShapeType="1"/>
          </p:cNvSpPr>
          <p:nvPr/>
        </p:nvSpPr>
        <p:spPr bwMode="auto">
          <a:xfrm>
            <a:off x="0" y="1219200"/>
            <a:ext cx="9144000" cy="0"/>
          </a:xfrm>
          <a:prstGeom prst="line">
            <a:avLst/>
          </a:prstGeom>
          <a:noFill/>
          <a:ln w="38100">
            <a:solidFill>
              <a:srgbClr val="FF0000"/>
            </a:solidFill>
            <a:round/>
            <a:headEnd/>
            <a:tailEnd/>
          </a:ln>
        </p:spPr>
        <p:txBody>
          <a:bodyPr/>
          <a:lstStyle/>
          <a:p>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18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5568950" y="4040188"/>
            <a:ext cx="1746250" cy="406400"/>
          </a:xfrm>
          <a:prstGeom prst="rect">
            <a:avLst/>
          </a:prstGeom>
          <a:solidFill>
            <a:srgbClr val="00FF00"/>
          </a:solidFill>
          <a:ln w="12700">
            <a:solidFill>
              <a:schemeClr val="tx1"/>
            </a:solidFill>
            <a:miter lim="800000"/>
            <a:headEnd/>
            <a:tailEnd/>
          </a:ln>
        </p:spPr>
        <p:txBody>
          <a:bodyPr wrap="none" lIns="90488" tIns="44450" rIns="90488" bIns="44450">
            <a:spAutoFit/>
          </a:bodyPr>
          <a:lstStyle/>
          <a:p>
            <a:pPr eaLnBrk="0" hangingPunct="0"/>
            <a:r>
              <a:rPr lang="en-GB" sz="2000" b="1">
                <a:solidFill>
                  <a:srgbClr val="0903CE"/>
                </a:solidFill>
              </a:rPr>
              <a:t>Case-control</a:t>
            </a:r>
          </a:p>
        </p:txBody>
      </p:sp>
      <p:sp>
        <p:nvSpPr>
          <p:cNvPr id="10243" name="Rectangle 3"/>
          <p:cNvSpPr>
            <a:spLocks noChangeArrowheads="1"/>
          </p:cNvSpPr>
          <p:nvPr/>
        </p:nvSpPr>
        <p:spPr bwMode="auto">
          <a:xfrm>
            <a:off x="5568950" y="5132388"/>
            <a:ext cx="1027113" cy="406400"/>
          </a:xfrm>
          <a:prstGeom prst="rect">
            <a:avLst/>
          </a:prstGeom>
          <a:solidFill>
            <a:srgbClr val="00FF00"/>
          </a:solidFill>
          <a:ln w="12700">
            <a:solidFill>
              <a:schemeClr val="tx1"/>
            </a:solidFill>
            <a:miter lim="800000"/>
            <a:headEnd/>
            <a:tailEnd/>
          </a:ln>
        </p:spPr>
        <p:txBody>
          <a:bodyPr wrap="none" lIns="90488" tIns="44450" rIns="90488" bIns="44450">
            <a:spAutoFit/>
          </a:bodyPr>
          <a:lstStyle/>
          <a:p>
            <a:pPr eaLnBrk="0" hangingPunct="0"/>
            <a:r>
              <a:rPr lang="en-GB" sz="2000" b="1">
                <a:solidFill>
                  <a:srgbClr val="0903CE"/>
                </a:solidFill>
              </a:rPr>
              <a:t>Cohort</a:t>
            </a:r>
          </a:p>
        </p:txBody>
      </p:sp>
      <p:sp>
        <p:nvSpPr>
          <p:cNvPr id="10244" name="Rectangle 4"/>
          <p:cNvSpPr>
            <a:spLocks noChangeArrowheads="1"/>
          </p:cNvSpPr>
          <p:nvPr/>
        </p:nvSpPr>
        <p:spPr bwMode="auto">
          <a:xfrm>
            <a:off x="2873375" y="2536825"/>
            <a:ext cx="1782763" cy="466725"/>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400" b="1">
                <a:solidFill>
                  <a:srgbClr val="0903CE"/>
                </a:solidFill>
              </a:rPr>
              <a:t>Individuals</a:t>
            </a:r>
          </a:p>
        </p:txBody>
      </p:sp>
      <p:sp>
        <p:nvSpPr>
          <p:cNvPr id="10245" name="Rectangle 5"/>
          <p:cNvSpPr>
            <a:spLocks noChangeArrowheads="1"/>
          </p:cNvSpPr>
          <p:nvPr/>
        </p:nvSpPr>
        <p:spPr bwMode="auto">
          <a:xfrm>
            <a:off x="2782888" y="5935663"/>
            <a:ext cx="1936750" cy="466725"/>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400" b="1" dirty="0">
                <a:solidFill>
                  <a:srgbClr val="0903CE"/>
                </a:solidFill>
              </a:rPr>
              <a:t>Intervention</a:t>
            </a:r>
          </a:p>
        </p:txBody>
      </p:sp>
      <p:sp>
        <p:nvSpPr>
          <p:cNvPr id="10246" name="Rectangle 6"/>
          <p:cNvSpPr>
            <a:spLocks noChangeArrowheads="1"/>
          </p:cNvSpPr>
          <p:nvPr/>
        </p:nvSpPr>
        <p:spPr bwMode="auto">
          <a:xfrm>
            <a:off x="7040563" y="5516563"/>
            <a:ext cx="1704975" cy="376237"/>
          </a:xfrm>
          <a:prstGeom prst="rect">
            <a:avLst/>
          </a:prstGeom>
          <a:solidFill>
            <a:srgbClr val="FFFF00"/>
          </a:solidFill>
          <a:ln w="12700">
            <a:solidFill>
              <a:schemeClr val="tx1"/>
            </a:solidFill>
            <a:miter lim="800000"/>
            <a:headEnd/>
            <a:tailEnd/>
          </a:ln>
        </p:spPr>
        <p:txBody>
          <a:bodyPr wrap="none" lIns="90488" tIns="44450" rIns="90488" bIns="44450">
            <a:spAutoFit/>
          </a:bodyPr>
          <a:lstStyle/>
          <a:p>
            <a:pPr eaLnBrk="0" hangingPunct="0"/>
            <a:r>
              <a:rPr lang="en-GB" b="1">
                <a:solidFill>
                  <a:srgbClr val="0903CE"/>
                </a:solidFill>
              </a:rPr>
              <a:t>Retrospective</a:t>
            </a:r>
          </a:p>
        </p:txBody>
      </p:sp>
      <p:sp>
        <p:nvSpPr>
          <p:cNvPr id="10247" name="Rectangle 7"/>
          <p:cNvSpPr>
            <a:spLocks noChangeArrowheads="1"/>
          </p:cNvSpPr>
          <p:nvPr/>
        </p:nvSpPr>
        <p:spPr bwMode="auto">
          <a:xfrm>
            <a:off x="7110413" y="4765675"/>
            <a:ext cx="1489075" cy="376238"/>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b="1">
                <a:solidFill>
                  <a:srgbClr val="0903CE"/>
                </a:solidFill>
              </a:rPr>
              <a:t>Prospective</a:t>
            </a:r>
          </a:p>
        </p:txBody>
      </p:sp>
      <p:sp>
        <p:nvSpPr>
          <p:cNvPr id="10248" name="Rectangle 8"/>
          <p:cNvSpPr>
            <a:spLocks noChangeArrowheads="1"/>
          </p:cNvSpPr>
          <p:nvPr/>
        </p:nvSpPr>
        <p:spPr bwMode="auto">
          <a:xfrm>
            <a:off x="442913" y="1997075"/>
            <a:ext cx="2114550" cy="528638"/>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800" b="1"/>
              <a:t>Descriptive</a:t>
            </a:r>
            <a:endParaRPr lang="en-GB" sz="2800" b="1">
              <a:solidFill>
                <a:schemeClr val="hlink"/>
              </a:solidFill>
            </a:endParaRPr>
          </a:p>
        </p:txBody>
      </p:sp>
      <p:sp>
        <p:nvSpPr>
          <p:cNvPr id="10249" name="Rectangle 9"/>
          <p:cNvSpPr>
            <a:spLocks noChangeArrowheads="1"/>
          </p:cNvSpPr>
          <p:nvPr/>
        </p:nvSpPr>
        <p:spPr bwMode="auto">
          <a:xfrm>
            <a:off x="2895600" y="1219200"/>
            <a:ext cx="1935163" cy="466725"/>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400" b="1">
                <a:solidFill>
                  <a:srgbClr val="0903CE"/>
                </a:solidFill>
              </a:rPr>
              <a:t>Populations</a:t>
            </a:r>
          </a:p>
        </p:txBody>
      </p:sp>
      <p:sp>
        <p:nvSpPr>
          <p:cNvPr id="10250" name="Rectangle 10"/>
          <p:cNvSpPr>
            <a:spLocks noChangeArrowheads="1"/>
          </p:cNvSpPr>
          <p:nvPr/>
        </p:nvSpPr>
        <p:spPr bwMode="auto">
          <a:xfrm>
            <a:off x="514350" y="5276850"/>
            <a:ext cx="1876425" cy="528638"/>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800" b="1"/>
              <a:t>Analytical</a:t>
            </a:r>
            <a:endParaRPr lang="en-GB" sz="2800" b="1">
              <a:solidFill>
                <a:schemeClr val="hlink"/>
              </a:solidFill>
            </a:endParaRPr>
          </a:p>
        </p:txBody>
      </p:sp>
      <p:sp>
        <p:nvSpPr>
          <p:cNvPr id="10251" name="Rectangle 11"/>
          <p:cNvSpPr>
            <a:spLocks noChangeArrowheads="1"/>
          </p:cNvSpPr>
          <p:nvPr/>
        </p:nvSpPr>
        <p:spPr bwMode="auto">
          <a:xfrm>
            <a:off x="2713038" y="4498975"/>
            <a:ext cx="2225675" cy="466725"/>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400" b="1" dirty="0">
                <a:solidFill>
                  <a:srgbClr val="0903CE"/>
                </a:solidFill>
              </a:rPr>
              <a:t>Observational</a:t>
            </a:r>
          </a:p>
        </p:txBody>
      </p:sp>
      <p:sp>
        <p:nvSpPr>
          <p:cNvPr id="10252" name="Line 12"/>
          <p:cNvSpPr>
            <a:spLocks noChangeShapeType="1"/>
          </p:cNvSpPr>
          <p:nvPr/>
        </p:nvSpPr>
        <p:spPr bwMode="auto">
          <a:xfrm flipV="1">
            <a:off x="2514600" y="1447800"/>
            <a:ext cx="304800" cy="766763"/>
          </a:xfrm>
          <a:prstGeom prst="line">
            <a:avLst/>
          </a:prstGeom>
          <a:noFill/>
          <a:ln w="12700">
            <a:solidFill>
              <a:schemeClr val="tx1"/>
            </a:solidFill>
            <a:round/>
            <a:headEnd/>
            <a:tailEnd/>
          </a:ln>
        </p:spPr>
        <p:txBody>
          <a:bodyPr wrap="none" anchor="ctr"/>
          <a:lstStyle/>
          <a:p>
            <a:endParaRPr lang="en-US"/>
          </a:p>
        </p:txBody>
      </p:sp>
      <p:sp>
        <p:nvSpPr>
          <p:cNvPr id="10253" name="Line 13"/>
          <p:cNvSpPr>
            <a:spLocks noChangeShapeType="1"/>
          </p:cNvSpPr>
          <p:nvPr/>
        </p:nvSpPr>
        <p:spPr bwMode="auto">
          <a:xfrm>
            <a:off x="2573338" y="2306638"/>
            <a:ext cx="295275" cy="430212"/>
          </a:xfrm>
          <a:prstGeom prst="line">
            <a:avLst/>
          </a:prstGeom>
          <a:noFill/>
          <a:ln w="12700">
            <a:solidFill>
              <a:schemeClr val="tx1"/>
            </a:solidFill>
            <a:round/>
            <a:headEnd/>
            <a:tailEnd/>
          </a:ln>
        </p:spPr>
        <p:txBody>
          <a:bodyPr wrap="none" anchor="ctr"/>
          <a:lstStyle/>
          <a:p>
            <a:endParaRPr lang="en-US"/>
          </a:p>
        </p:txBody>
      </p:sp>
      <p:sp>
        <p:nvSpPr>
          <p:cNvPr id="10254" name="Line 14"/>
          <p:cNvSpPr>
            <a:spLocks noChangeShapeType="1"/>
          </p:cNvSpPr>
          <p:nvPr/>
        </p:nvSpPr>
        <p:spPr bwMode="auto">
          <a:xfrm flipV="1">
            <a:off x="2393950" y="4718050"/>
            <a:ext cx="261938" cy="831850"/>
          </a:xfrm>
          <a:prstGeom prst="line">
            <a:avLst/>
          </a:prstGeom>
          <a:noFill/>
          <a:ln w="12700">
            <a:solidFill>
              <a:schemeClr val="tx1"/>
            </a:solidFill>
            <a:round/>
            <a:headEnd/>
            <a:tailEnd/>
          </a:ln>
        </p:spPr>
        <p:txBody>
          <a:bodyPr wrap="none" anchor="ctr"/>
          <a:lstStyle/>
          <a:p>
            <a:endParaRPr lang="en-US"/>
          </a:p>
        </p:txBody>
      </p:sp>
      <p:sp>
        <p:nvSpPr>
          <p:cNvPr id="10255" name="Line 15"/>
          <p:cNvSpPr>
            <a:spLocks noChangeShapeType="1"/>
          </p:cNvSpPr>
          <p:nvPr/>
        </p:nvSpPr>
        <p:spPr bwMode="auto">
          <a:xfrm>
            <a:off x="2413000" y="5683250"/>
            <a:ext cx="384175" cy="469900"/>
          </a:xfrm>
          <a:prstGeom prst="line">
            <a:avLst/>
          </a:prstGeom>
          <a:noFill/>
          <a:ln w="12700">
            <a:solidFill>
              <a:schemeClr val="tx1"/>
            </a:solidFill>
            <a:round/>
            <a:headEnd/>
            <a:tailEnd/>
          </a:ln>
        </p:spPr>
        <p:txBody>
          <a:bodyPr wrap="none" anchor="ctr"/>
          <a:lstStyle/>
          <a:p>
            <a:endParaRPr lang="en-US"/>
          </a:p>
        </p:txBody>
      </p:sp>
      <p:sp>
        <p:nvSpPr>
          <p:cNvPr id="10256" name="Line 16"/>
          <p:cNvSpPr>
            <a:spLocks noChangeShapeType="1"/>
          </p:cNvSpPr>
          <p:nvPr/>
        </p:nvSpPr>
        <p:spPr bwMode="auto">
          <a:xfrm flipV="1">
            <a:off x="4891088" y="4244975"/>
            <a:ext cx="677862" cy="407988"/>
          </a:xfrm>
          <a:prstGeom prst="line">
            <a:avLst/>
          </a:prstGeom>
          <a:noFill/>
          <a:ln w="12700">
            <a:solidFill>
              <a:schemeClr val="tx1"/>
            </a:solidFill>
            <a:round/>
            <a:headEnd/>
            <a:tailEnd/>
          </a:ln>
        </p:spPr>
        <p:txBody>
          <a:bodyPr wrap="none" anchor="ctr"/>
          <a:lstStyle/>
          <a:p>
            <a:endParaRPr lang="en-US"/>
          </a:p>
        </p:txBody>
      </p:sp>
      <p:sp>
        <p:nvSpPr>
          <p:cNvPr id="10257" name="Line 17"/>
          <p:cNvSpPr>
            <a:spLocks noChangeShapeType="1"/>
          </p:cNvSpPr>
          <p:nvPr/>
        </p:nvSpPr>
        <p:spPr bwMode="auto">
          <a:xfrm>
            <a:off x="4948238" y="4824413"/>
            <a:ext cx="620712" cy="514350"/>
          </a:xfrm>
          <a:prstGeom prst="line">
            <a:avLst/>
          </a:prstGeom>
          <a:noFill/>
          <a:ln w="12700">
            <a:solidFill>
              <a:schemeClr val="tx1"/>
            </a:solidFill>
            <a:round/>
            <a:headEnd/>
            <a:tailEnd/>
          </a:ln>
        </p:spPr>
        <p:txBody>
          <a:bodyPr wrap="none" anchor="ctr"/>
          <a:lstStyle/>
          <a:p>
            <a:endParaRPr lang="en-US"/>
          </a:p>
        </p:txBody>
      </p:sp>
      <p:sp>
        <p:nvSpPr>
          <p:cNvPr id="10258" name="Line 18"/>
          <p:cNvSpPr>
            <a:spLocks noChangeShapeType="1"/>
          </p:cNvSpPr>
          <p:nvPr/>
        </p:nvSpPr>
        <p:spPr bwMode="auto">
          <a:xfrm flipV="1">
            <a:off x="6619875" y="4922838"/>
            <a:ext cx="504825" cy="309562"/>
          </a:xfrm>
          <a:prstGeom prst="line">
            <a:avLst/>
          </a:prstGeom>
          <a:noFill/>
          <a:ln w="12700">
            <a:solidFill>
              <a:schemeClr val="tx1"/>
            </a:solidFill>
            <a:round/>
            <a:headEnd/>
            <a:tailEnd/>
          </a:ln>
        </p:spPr>
        <p:txBody>
          <a:bodyPr wrap="none" anchor="ctr"/>
          <a:lstStyle/>
          <a:p>
            <a:endParaRPr lang="en-US"/>
          </a:p>
        </p:txBody>
      </p:sp>
      <p:sp>
        <p:nvSpPr>
          <p:cNvPr id="10259" name="Line 19"/>
          <p:cNvSpPr>
            <a:spLocks noChangeShapeType="1"/>
          </p:cNvSpPr>
          <p:nvPr/>
        </p:nvSpPr>
        <p:spPr bwMode="auto">
          <a:xfrm>
            <a:off x="6562725" y="5407025"/>
            <a:ext cx="490538" cy="336550"/>
          </a:xfrm>
          <a:prstGeom prst="line">
            <a:avLst/>
          </a:prstGeom>
          <a:noFill/>
          <a:ln w="12700">
            <a:solidFill>
              <a:schemeClr val="tx1"/>
            </a:solidFill>
            <a:round/>
            <a:headEnd/>
            <a:tailEnd/>
          </a:ln>
        </p:spPr>
        <p:txBody>
          <a:bodyPr wrap="none" anchor="ctr"/>
          <a:lstStyle/>
          <a:p>
            <a:endParaRPr lang="en-US"/>
          </a:p>
        </p:txBody>
      </p:sp>
      <p:sp>
        <p:nvSpPr>
          <p:cNvPr id="10260" name="Rectangle 20"/>
          <p:cNvSpPr>
            <a:spLocks noChangeArrowheads="1"/>
          </p:cNvSpPr>
          <p:nvPr/>
        </p:nvSpPr>
        <p:spPr bwMode="auto">
          <a:xfrm>
            <a:off x="5427663" y="2195513"/>
            <a:ext cx="1619250" cy="406400"/>
          </a:xfrm>
          <a:prstGeom prst="rect">
            <a:avLst/>
          </a:prstGeom>
          <a:solidFill>
            <a:srgbClr val="FFFF00"/>
          </a:solidFill>
          <a:ln w="12700">
            <a:solidFill>
              <a:schemeClr val="tx1"/>
            </a:solidFill>
            <a:miter lim="800000"/>
            <a:headEnd/>
            <a:tailEnd/>
          </a:ln>
        </p:spPr>
        <p:txBody>
          <a:bodyPr wrap="none" lIns="90488" tIns="44450" rIns="90488" bIns="44450">
            <a:spAutoFit/>
          </a:bodyPr>
          <a:lstStyle/>
          <a:p>
            <a:pPr eaLnBrk="0" hangingPunct="0"/>
            <a:r>
              <a:rPr lang="en-GB" sz="2000" b="1">
                <a:solidFill>
                  <a:srgbClr val="0903CE"/>
                </a:solidFill>
              </a:rPr>
              <a:t>Case-series</a:t>
            </a:r>
          </a:p>
        </p:txBody>
      </p:sp>
      <p:sp>
        <p:nvSpPr>
          <p:cNvPr id="10261" name="Rectangle 21"/>
          <p:cNvSpPr>
            <a:spLocks noChangeArrowheads="1"/>
          </p:cNvSpPr>
          <p:nvPr/>
        </p:nvSpPr>
        <p:spPr bwMode="auto">
          <a:xfrm>
            <a:off x="5356225" y="3014663"/>
            <a:ext cx="2098675" cy="406400"/>
          </a:xfrm>
          <a:prstGeom prst="rect">
            <a:avLst/>
          </a:prstGeom>
          <a:solidFill>
            <a:srgbClr val="00FF00"/>
          </a:solidFill>
          <a:ln w="12700">
            <a:solidFill>
              <a:schemeClr val="tx1"/>
            </a:solidFill>
            <a:miter lim="800000"/>
            <a:headEnd/>
            <a:tailEnd/>
          </a:ln>
        </p:spPr>
        <p:txBody>
          <a:bodyPr wrap="none" lIns="90488" tIns="44450" rIns="90488" bIns="44450">
            <a:spAutoFit/>
          </a:bodyPr>
          <a:lstStyle/>
          <a:p>
            <a:pPr eaLnBrk="0" hangingPunct="0"/>
            <a:r>
              <a:rPr lang="en-GB" sz="2000" b="1">
                <a:solidFill>
                  <a:srgbClr val="0903CE"/>
                </a:solidFill>
              </a:rPr>
              <a:t>Cross-sectional</a:t>
            </a:r>
          </a:p>
        </p:txBody>
      </p:sp>
      <p:sp>
        <p:nvSpPr>
          <p:cNvPr id="10262" name="Line 22"/>
          <p:cNvSpPr>
            <a:spLocks noChangeShapeType="1"/>
          </p:cNvSpPr>
          <p:nvPr/>
        </p:nvSpPr>
        <p:spPr bwMode="auto">
          <a:xfrm flipV="1">
            <a:off x="4819650" y="1374775"/>
            <a:ext cx="395288" cy="68263"/>
          </a:xfrm>
          <a:prstGeom prst="line">
            <a:avLst/>
          </a:prstGeom>
          <a:noFill/>
          <a:ln w="12700">
            <a:solidFill>
              <a:schemeClr val="tx1"/>
            </a:solidFill>
            <a:round/>
            <a:headEnd/>
            <a:tailEnd/>
          </a:ln>
        </p:spPr>
        <p:txBody>
          <a:bodyPr wrap="none" anchor="ctr"/>
          <a:lstStyle/>
          <a:p>
            <a:endParaRPr lang="en-US"/>
          </a:p>
        </p:txBody>
      </p:sp>
      <p:sp>
        <p:nvSpPr>
          <p:cNvPr id="10263" name="Line 23"/>
          <p:cNvSpPr>
            <a:spLocks noChangeShapeType="1"/>
          </p:cNvSpPr>
          <p:nvPr/>
        </p:nvSpPr>
        <p:spPr bwMode="auto">
          <a:xfrm flipV="1">
            <a:off x="4633913" y="2400300"/>
            <a:ext cx="793750" cy="254000"/>
          </a:xfrm>
          <a:prstGeom prst="line">
            <a:avLst/>
          </a:prstGeom>
          <a:noFill/>
          <a:ln w="12700">
            <a:solidFill>
              <a:schemeClr val="tx1"/>
            </a:solidFill>
            <a:round/>
            <a:headEnd/>
            <a:tailEnd/>
          </a:ln>
        </p:spPr>
        <p:txBody>
          <a:bodyPr wrap="none" anchor="ctr"/>
          <a:lstStyle/>
          <a:p>
            <a:endParaRPr lang="en-US"/>
          </a:p>
        </p:txBody>
      </p:sp>
      <p:sp>
        <p:nvSpPr>
          <p:cNvPr id="10264" name="Rectangle 24"/>
          <p:cNvSpPr>
            <a:spLocks noChangeArrowheads="1"/>
          </p:cNvSpPr>
          <p:nvPr/>
        </p:nvSpPr>
        <p:spPr bwMode="auto">
          <a:xfrm>
            <a:off x="5214938" y="1238250"/>
            <a:ext cx="1758950" cy="406400"/>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000" b="1">
                <a:solidFill>
                  <a:srgbClr val="0903CE"/>
                </a:solidFill>
              </a:rPr>
              <a:t>Correlational</a:t>
            </a:r>
          </a:p>
        </p:txBody>
      </p:sp>
      <p:sp>
        <p:nvSpPr>
          <p:cNvPr id="10265" name="Line 25"/>
          <p:cNvSpPr>
            <a:spLocks noChangeShapeType="1"/>
          </p:cNvSpPr>
          <p:nvPr/>
        </p:nvSpPr>
        <p:spPr bwMode="auto">
          <a:xfrm>
            <a:off x="4672013" y="2809875"/>
            <a:ext cx="684212" cy="409575"/>
          </a:xfrm>
          <a:prstGeom prst="line">
            <a:avLst/>
          </a:prstGeom>
          <a:noFill/>
          <a:ln w="12700">
            <a:solidFill>
              <a:schemeClr val="tx1"/>
            </a:solidFill>
            <a:round/>
            <a:headEnd/>
            <a:tailEnd/>
          </a:ln>
        </p:spPr>
        <p:txBody>
          <a:bodyPr wrap="none" anchor="ctr"/>
          <a:lstStyle/>
          <a:p>
            <a:endParaRPr lang="en-US"/>
          </a:p>
        </p:txBody>
      </p:sp>
      <p:sp>
        <p:nvSpPr>
          <p:cNvPr id="10266" name="Rectangle 26"/>
          <p:cNvSpPr>
            <a:spLocks noChangeArrowheads="1"/>
          </p:cNvSpPr>
          <p:nvPr/>
        </p:nvSpPr>
        <p:spPr bwMode="auto">
          <a:xfrm>
            <a:off x="5124450" y="5976938"/>
            <a:ext cx="1770063" cy="406400"/>
          </a:xfrm>
          <a:prstGeom prst="rect">
            <a:avLst/>
          </a:prstGeom>
          <a:solidFill>
            <a:srgbClr val="FAFD00"/>
          </a:solidFill>
          <a:ln w="12700">
            <a:solidFill>
              <a:schemeClr val="tx1"/>
            </a:solidFill>
            <a:miter lim="800000"/>
            <a:headEnd/>
            <a:tailEnd/>
          </a:ln>
        </p:spPr>
        <p:txBody>
          <a:bodyPr wrap="none" lIns="90488" tIns="44450" rIns="90488" bIns="44450">
            <a:spAutoFit/>
          </a:bodyPr>
          <a:lstStyle/>
          <a:p>
            <a:pPr eaLnBrk="0" hangingPunct="0"/>
            <a:r>
              <a:rPr lang="en-GB" sz="2000" b="1">
                <a:solidFill>
                  <a:srgbClr val="0903CE"/>
                </a:solidFill>
              </a:rPr>
              <a:t>Clinical trials</a:t>
            </a:r>
          </a:p>
        </p:txBody>
      </p:sp>
      <p:sp>
        <p:nvSpPr>
          <p:cNvPr id="10267" name="Line 27"/>
          <p:cNvSpPr>
            <a:spLocks noChangeShapeType="1"/>
          </p:cNvSpPr>
          <p:nvPr/>
        </p:nvSpPr>
        <p:spPr bwMode="auto">
          <a:xfrm>
            <a:off x="4716463" y="6159500"/>
            <a:ext cx="422275" cy="0"/>
          </a:xfrm>
          <a:prstGeom prst="line">
            <a:avLst/>
          </a:prstGeom>
          <a:noFill/>
          <a:ln w="12700">
            <a:solidFill>
              <a:schemeClr val="tx1"/>
            </a:solidFill>
            <a:round/>
            <a:headEnd/>
            <a:tailEnd/>
          </a:ln>
        </p:spPr>
        <p:txBody>
          <a:bodyPr wrap="none" anchor="ctr"/>
          <a:lstStyle/>
          <a:p>
            <a:endParaRPr lang="en-US"/>
          </a:p>
        </p:txBody>
      </p:sp>
      <p:sp>
        <p:nvSpPr>
          <p:cNvPr id="10268" name="Line 28"/>
          <p:cNvSpPr>
            <a:spLocks noChangeShapeType="1"/>
          </p:cNvSpPr>
          <p:nvPr/>
        </p:nvSpPr>
        <p:spPr bwMode="auto">
          <a:xfrm flipV="1">
            <a:off x="4865688" y="3357563"/>
            <a:ext cx="466725" cy="1062037"/>
          </a:xfrm>
          <a:prstGeom prst="line">
            <a:avLst/>
          </a:prstGeom>
          <a:noFill/>
          <a:ln w="9525">
            <a:solidFill>
              <a:schemeClr val="tx1"/>
            </a:solidFill>
            <a:prstDash val="dash"/>
            <a:round/>
            <a:headEnd/>
            <a:tailEnd/>
          </a:ln>
        </p:spPr>
        <p:txBody>
          <a:bodyPr wrap="none" anchor="ctr"/>
          <a:lstStyle/>
          <a:p>
            <a:endParaRPr lang="en-US"/>
          </a:p>
        </p:txBody>
      </p:sp>
      <p:sp>
        <p:nvSpPr>
          <p:cNvPr id="10269" name="Rectangle 29"/>
          <p:cNvSpPr>
            <a:spLocks noChangeArrowheads="1"/>
          </p:cNvSpPr>
          <p:nvPr/>
        </p:nvSpPr>
        <p:spPr bwMode="auto">
          <a:xfrm>
            <a:off x="1905000" y="247650"/>
            <a:ext cx="5464175" cy="638175"/>
          </a:xfrm>
          <a:prstGeom prst="rect">
            <a:avLst/>
          </a:prstGeom>
          <a:solidFill>
            <a:schemeClr val="bg1"/>
          </a:solidFill>
          <a:ln w="12700">
            <a:noFill/>
            <a:miter lim="800000"/>
            <a:headEnd/>
            <a:tailEnd/>
          </a:ln>
        </p:spPr>
        <p:txBody>
          <a:bodyPr wrap="none" lIns="90488" tIns="44450" rIns="90488" bIns="44450">
            <a:spAutoFit/>
          </a:bodyPr>
          <a:lstStyle/>
          <a:p>
            <a:pPr eaLnBrk="0" hangingPunct="0"/>
            <a:r>
              <a:rPr lang="en-GB" sz="3600" b="1" dirty="0">
                <a:solidFill>
                  <a:schemeClr val="accent2"/>
                </a:solidFill>
              </a:rPr>
              <a:t>Epidemiological Studies</a:t>
            </a:r>
          </a:p>
        </p:txBody>
      </p:sp>
      <p:sp>
        <p:nvSpPr>
          <p:cNvPr id="10270" name="Line 30"/>
          <p:cNvSpPr>
            <a:spLocks noChangeShapeType="1"/>
          </p:cNvSpPr>
          <p:nvPr/>
        </p:nvSpPr>
        <p:spPr bwMode="auto">
          <a:xfrm>
            <a:off x="0" y="990600"/>
            <a:ext cx="9144000" cy="0"/>
          </a:xfrm>
          <a:prstGeom prst="line">
            <a:avLst/>
          </a:prstGeom>
          <a:noFill/>
          <a:ln w="38100">
            <a:solidFill>
              <a:srgbClr val="FF0000"/>
            </a:solidFill>
            <a:round/>
            <a:headEnd/>
            <a:tailEnd/>
          </a:ln>
        </p:spPr>
        <p:txBody>
          <a:bodyPr/>
          <a:lstStyle/>
          <a:p>
            <a:endParaRPr lang="en-US"/>
          </a:p>
        </p:txBody>
      </p:sp>
      <p:pic>
        <p:nvPicPr>
          <p:cNvPr id="31" name="Picture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508116"/>
            <a:ext cx="9113729" cy="377864"/>
          </a:xfrm>
          <a:prstGeom prst="rect">
            <a:avLst/>
          </a:prstGeom>
        </p:spPr>
      </p:pic>
    </p:spTree>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title"/>
          </p:nvPr>
        </p:nvSpPr>
        <p:spPr>
          <a:xfrm>
            <a:off x="1066800" y="76200"/>
            <a:ext cx="7391400" cy="914400"/>
          </a:xfrm>
          <a:noFill/>
        </p:spPr>
        <p:txBody>
          <a:bodyPr lIns="92075" tIns="46038" rIns="92075" bIns="46038">
            <a:normAutofit/>
          </a:bodyPr>
          <a:lstStyle/>
          <a:p>
            <a:pPr algn="ctr" defTabSz="762000" eaLnBrk="1" hangingPunct="1"/>
            <a:r>
              <a:rPr lang="en-GB" sz="3200" b="1" dirty="0"/>
              <a:t>Descriptive and Analytic Epidemiology</a:t>
            </a:r>
          </a:p>
        </p:txBody>
      </p:sp>
      <p:sp>
        <p:nvSpPr>
          <p:cNvPr id="11266" name="Rectangle 2"/>
          <p:cNvSpPr>
            <a:spLocks noGrp="1" noChangeArrowheads="1"/>
          </p:cNvSpPr>
          <p:nvPr>
            <p:ph idx="1"/>
          </p:nvPr>
        </p:nvSpPr>
        <p:spPr>
          <a:xfrm>
            <a:off x="990600" y="1524000"/>
            <a:ext cx="8153400" cy="4724400"/>
          </a:xfrm>
          <a:noFill/>
        </p:spPr>
        <p:txBody>
          <a:bodyPr lIns="92075" tIns="46038" rIns="92075" bIns="46038"/>
          <a:lstStyle/>
          <a:p>
            <a:pPr defTabSz="762000" eaLnBrk="1" hangingPunct="1">
              <a:buSzPct val="115000"/>
              <a:buFontTx/>
              <a:buNone/>
            </a:pPr>
            <a:r>
              <a:rPr lang="en-GB" sz="2800" b="1" dirty="0"/>
              <a:t>Descriptive Epidemiology</a:t>
            </a:r>
          </a:p>
          <a:p>
            <a:pPr defTabSz="762000" eaLnBrk="1" hangingPunct="1">
              <a:spcAft>
                <a:spcPct val="35000"/>
              </a:spcAft>
              <a:buSzPct val="115000"/>
              <a:buFontTx/>
              <a:buChar char="•"/>
            </a:pPr>
            <a:r>
              <a:rPr lang="en-GB" sz="2800" dirty="0"/>
              <a:t>Generates idea(s) or hypothesis for associations between risk factor and illness.</a:t>
            </a:r>
          </a:p>
          <a:p>
            <a:pPr defTabSz="762000" eaLnBrk="1" hangingPunct="1">
              <a:buSzPct val="115000"/>
              <a:buFontTx/>
              <a:buNone/>
            </a:pPr>
            <a:r>
              <a:rPr lang="en-GB" sz="2800" b="1" dirty="0"/>
              <a:t>Analytic Epidemiology</a:t>
            </a:r>
          </a:p>
          <a:p>
            <a:pPr defTabSz="762000" eaLnBrk="1" hangingPunct="1">
              <a:buSzPct val="115000"/>
              <a:buFontTx/>
              <a:buChar char="•"/>
            </a:pPr>
            <a:r>
              <a:rPr lang="en-GB" sz="2800" dirty="0"/>
              <a:t>Uses a comparison group to establish an association between risk factors and illness in the two groups.</a:t>
            </a:r>
          </a:p>
        </p:txBody>
      </p:sp>
      <p:sp>
        <p:nvSpPr>
          <p:cNvPr id="11268" name="Line 4"/>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143000" y="228600"/>
            <a:ext cx="7467600" cy="762000"/>
          </a:xfrm>
        </p:spPr>
        <p:txBody>
          <a:bodyPr/>
          <a:lstStyle/>
          <a:p>
            <a:pPr algn="ctr" eaLnBrk="1" hangingPunct="1"/>
            <a:r>
              <a:rPr lang="en-GB" b="1" dirty="0"/>
              <a:t>Analytic Studies</a:t>
            </a:r>
            <a:r>
              <a:rPr lang="en-GB" sz="3200" b="1" dirty="0"/>
              <a:t> </a:t>
            </a:r>
          </a:p>
        </p:txBody>
      </p:sp>
      <p:sp>
        <p:nvSpPr>
          <p:cNvPr id="12291" name="Rectangle 3"/>
          <p:cNvSpPr>
            <a:spLocks noGrp="1" noChangeArrowheads="1"/>
          </p:cNvSpPr>
          <p:nvPr>
            <p:ph idx="1"/>
          </p:nvPr>
        </p:nvSpPr>
        <p:spPr>
          <a:xfrm>
            <a:off x="914400" y="1371600"/>
            <a:ext cx="8229600" cy="5486400"/>
          </a:xfrm>
        </p:spPr>
        <p:txBody>
          <a:bodyPr/>
          <a:lstStyle/>
          <a:p>
            <a:pPr eaLnBrk="1" hangingPunct="1">
              <a:spcBef>
                <a:spcPct val="15000"/>
              </a:spcBef>
              <a:spcAft>
                <a:spcPct val="15000"/>
              </a:spcAft>
              <a:buSzPct val="115000"/>
              <a:buFontTx/>
              <a:buChar char="•"/>
            </a:pPr>
            <a:r>
              <a:rPr lang="en-GB" sz="2600" dirty="0"/>
              <a:t>To test whether certain factors are “associated” </a:t>
            </a:r>
          </a:p>
          <a:p>
            <a:pPr eaLnBrk="1" hangingPunct="1">
              <a:spcBef>
                <a:spcPct val="15000"/>
              </a:spcBef>
              <a:spcAft>
                <a:spcPct val="15000"/>
              </a:spcAft>
              <a:buSzPct val="115000"/>
              <a:buFontTx/>
              <a:buChar char="•"/>
            </a:pPr>
            <a:r>
              <a:rPr lang="en-GB" sz="2600" dirty="0"/>
              <a:t>Association is a statistical concept</a:t>
            </a:r>
          </a:p>
          <a:p>
            <a:pPr eaLnBrk="1" hangingPunct="1">
              <a:spcBef>
                <a:spcPct val="15000"/>
              </a:spcBef>
              <a:spcAft>
                <a:spcPct val="15000"/>
              </a:spcAft>
              <a:buSzPct val="115000"/>
              <a:buFontTx/>
              <a:buChar char="•"/>
            </a:pPr>
            <a:r>
              <a:rPr lang="en-GB" sz="2600" dirty="0"/>
              <a:t>To look at association we need to move away from description of a factor in one group</a:t>
            </a:r>
          </a:p>
          <a:p>
            <a:pPr eaLnBrk="1" hangingPunct="1">
              <a:spcBef>
                <a:spcPct val="15000"/>
              </a:spcBef>
              <a:spcAft>
                <a:spcPct val="15000"/>
              </a:spcAft>
              <a:buSzPct val="115000"/>
              <a:buFontTx/>
              <a:buChar char="•"/>
            </a:pPr>
            <a:r>
              <a:rPr lang="en-GB" sz="2600" dirty="0"/>
              <a:t>We need  a “comparison group”</a:t>
            </a:r>
          </a:p>
          <a:p>
            <a:pPr eaLnBrk="1" hangingPunct="1">
              <a:spcBef>
                <a:spcPct val="15000"/>
              </a:spcBef>
              <a:spcAft>
                <a:spcPct val="15000"/>
              </a:spcAft>
              <a:buSzPct val="115000"/>
              <a:buFontTx/>
              <a:buChar char="•"/>
            </a:pPr>
            <a:r>
              <a:rPr lang="en-GB" sz="2600" dirty="0"/>
              <a:t>Is cancer more common in those exposed to uranium compared to those who have never been exposed?</a:t>
            </a:r>
          </a:p>
          <a:p>
            <a:pPr eaLnBrk="1" hangingPunct="1">
              <a:spcBef>
                <a:spcPct val="15000"/>
              </a:spcBef>
              <a:spcAft>
                <a:spcPct val="15000"/>
              </a:spcAft>
              <a:buSzPct val="115000"/>
              <a:buFontTx/>
              <a:buChar char="•"/>
            </a:pPr>
            <a:r>
              <a:rPr lang="en-GB" sz="2600" dirty="0"/>
              <a:t>Is uranium associated with cancer?</a:t>
            </a:r>
          </a:p>
          <a:p>
            <a:pPr eaLnBrk="1" hangingPunct="1">
              <a:spcBef>
                <a:spcPct val="15000"/>
              </a:spcBef>
              <a:spcAft>
                <a:spcPct val="15000"/>
              </a:spcAft>
              <a:buSzPct val="115000"/>
              <a:buFontTx/>
              <a:buChar char="•"/>
            </a:pPr>
            <a:r>
              <a:rPr lang="en-GB" sz="2600" dirty="0"/>
              <a:t>Is this association statistically significant?</a:t>
            </a:r>
          </a:p>
          <a:p>
            <a:pPr eaLnBrk="1" hangingPunct="1">
              <a:spcBef>
                <a:spcPct val="15000"/>
              </a:spcBef>
              <a:spcAft>
                <a:spcPct val="15000"/>
              </a:spcAft>
              <a:buSzPct val="115000"/>
              <a:buFontTx/>
              <a:buChar char="•"/>
            </a:pPr>
            <a:r>
              <a:rPr lang="en-GB" sz="2600" dirty="0"/>
              <a:t>Could it have occurred by chance?</a:t>
            </a:r>
          </a:p>
        </p:txBody>
      </p:sp>
      <p:sp>
        <p:nvSpPr>
          <p:cNvPr id="12292" name="Line 4"/>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066800" y="274638"/>
            <a:ext cx="7620000" cy="868362"/>
          </a:xfrm>
        </p:spPr>
        <p:txBody>
          <a:bodyPr/>
          <a:lstStyle/>
          <a:p>
            <a:pPr algn="ctr" eaLnBrk="1" hangingPunct="1"/>
            <a:r>
              <a:rPr lang="en-US" b="1" dirty="0"/>
              <a:t>Analytical Studies</a:t>
            </a:r>
          </a:p>
        </p:txBody>
      </p:sp>
      <p:sp>
        <p:nvSpPr>
          <p:cNvPr id="13315" name="Rectangle 3"/>
          <p:cNvSpPr>
            <a:spLocks noGrp="1" noChangeArrowheads="1"/>
          </p:cNvSpPr>
          <p:nvPr>
            <p:ph idx="1"/>
          </p:nvPr>
        </p:nvSpPr>
        <p:spPr>
          <a:xfrm>
            <a:off x="762000" y="1524000"/>
            <a:ext cx="8382000" cy="4678363"/>
          </a:xfrm>
        </p:spPr>
        <p:txBody>
          <a:bodyPr/>
          <a:lstStyle/>
          <a:p>
            <a:pPr eaLnBrk="1" hangingPunct="1">
              <a:spcAft>
                <a:spcPct val="20000"/>
              </a:spcAft>
              <a:buSzPct val="115000"/>
              <a:buFontTx/>
              <a:buChar char="•"/>
            </a:pPr>
            <a:r>
              <a:rPr lang="en-US" dirty="0"/>
              <a:t>Systematic determination of disease risk association with exposure or non-exposure</a:t>
            </a:r>
          </a:p>
          <a:p>
            <a:pPr eaLnBrk="1" hangingPunct="1">
              <a:spcAft>
                <a:spcPct val="20000"/>
              </a:spcAft>
              <a:buSzPct val="115000"/>
              <a:buFontTx/>
              <a:buChar char="•"/>
            </a:pPr>
            <a:r>
              <a:rPr lang="en-US" dirty="0"/>
              <a:t>Appropriate comparison group important</a:t>
            </a:r>
          </a:p>
          <a:p>
            <a:pPr eaLnBrk="1" hangingPunct="1">
              <a:spcAft>
                <a:spcPct val="5000"/>
              </a:spcAft>
              <a:buSzPct val="115000"/>
              <a:buFontTx/>
              <a:buChar char="•"/>
            </a:pPr>
            <a:r>
              <a:rPr lang="en-US" dirty="0"/>
              <a:t>Two types</a:t>
            </a:r>
          </a:p>
          <a:p>
            <a:pPr lvl="1" eaLnBrk="1" hangingPunct="1">
              <a:spcBef>
                <a:spcPct val="5000"/>
              </a:spcBef>
            </a:pPr>
            <a:r>
              <a:rPr lang="en-US" dirty="0"/>
              <a:t>Observational</a:t>
            </a:r>
          </a:p>
          <a:p>
            <a:pPr lvl="2" eaLnBrk="1" hangingPunct="1">
              <a:spcBef>
                <a:spcPct val="5000"/>
              </a:spcBef>
            </a:pPr>
            <a:r>
              <a:rPr lang="en-US" dirty="0"/>
              <a:t>Case-control and Cohort</a:t>
            </a:r>
          </a:p>
          <a:p>
            <a:pPr lvl="1" eaLnBrk="1" hangingPunct="1"/>
            <a:r>
              <a:rPr lang="en-US" dirty="0"/>
              <a:t>Intervention</a:t>
            </a:r>
          </a:p>
          <a:p>
            <a:pPr lvl="2" eaLnBrk="1" hangingPunct="1"/>
            <a:r>
              <a:rPr lang="en-US" dirty="0"/>
              <a:t>Experimental or Clinical Trials</a:t>
            </a:r>
          </a:p>
        </p:txBody>
      </p:sp>
      <p:sp>
        <p:nvSpPr>
          <p:cNvPr id="13316" name="Line 4"/>
          <p:cNvSpPr>
            <a:spLocks noChangeShapeType="1"/>
          </p:cNvSpPr>
          <p:nvPr/>
        </p:nvSpPr>
        <p:spPr bwMode="auto">
          <a:xfrm>
            <a:off x="0" y="1295400"/>
            <a:ext cx="9144000" cy="0"/>
          </a:xfrm>
          <a:prstGeom prst="line">
            <a:avLst/>
          </a:prstGeom>
          <a:noFill/>
          <a:ln w="38100">
            <a:solidFill>
              <a:srgbClr val="FF0000"/>
            </a:solidFill>
            <a:round/>
            <a:headEnd/>
            <a:tailEnd/>
          </a:ln>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66800" y="228600"/>
            <a:ext cx="6781800" cy="762000"/>
          </a:xfrm>
        </p:spPr>
        <p:txBody>
          <a:bodyPr/>
          <a:lstStyle/>
          <a:p>
            <a:pPr algn="ctr" eaLnBrk="1" hangingPunct="1"/>
            <a:r>
              <a:rPr lang="en-US" noProof="1"/>
              <a:t>Observational </a:t>
            </a:r>
            <a:r>
              <a:rPr lang="en-US" dirty="0"/>
              <a:t>S</a:t>
            </a:r>
            <a:r>
              <a:rPr lang="en-US" noProof="1"/>
              <a:t>tudies</a:t>
            </a:r>
          </a:p>
        </p:txBody>
      </p:sp>
      <p:grpSp>
        <p:nvGrpSpPr>
          <p:cNvPr id="2" name="Group 3"/>
          <p:cNvGrpSpPr>
            <a:grpSpLocks/>
          </p:cNvGrpSpPr>
          <p:nvPr/>
        </p:nvGrpSpPr>
        <p:grpSpPr bwMode="auto">
          <a:xfrm>
            <a:off x="381000" y="2124075"/>
            <a:ext cx="5715000" cy="476250"/>
            <a:chOff x="240" y="1338"/>
            <a:chExt cx="3600" cy="300"/>
          </a:xfrm>
        </p:grpSpPr>
        <p:sp>
          <p:nvSpPr>
            <p:cNvPr id="14356" name="Text Box 4"/>
            <p:cNvSpPr txBox="1">
              <a:spLocks noChangeArrowheads="1"/>
            </p:cNvSpPr>
            <p:nvPr/>
          </p:nvSpPr>
          <p:spPr bwMode="auto">
            <a:xfrm>
              <a:off x="240" y="1344"/>
              <a:ext cx="1440" cy="294"/>
            </a:xfrm>
            <a:prstGeom prst="rect">
              <a:avLst/>
            </a:prstGeom>
            <a:noFill/>
            <a:ln w="9525">
              <a:solidFill>
                <a:schemeClr val="tx1"/>
              </a:solidFill>
              <a:miter lim="800000"/>
              <a:headEnd/>
              <a:tailEnd/>
            </a:ln>
          </p:spPr>
          <p:txBody>
            <a:bodyPr>
              <a:spAutoFit/>
            </a:bodyPr>
            <a:lstStyle/>
            <a:p>
              <a:pPr algn="ctr" eaLnBrk="0" hangingPunct="0"/>
              <a:r>
                <a:rPr lang="en-US" sz="2400" b="1" noProof="1"/>
                <a:t>exposure</a:t>
              </a:r>
            </a:p>
          </p:txBody>
        </p:sp>
        <p:sp>
          <p:nvSpPr>
            <p:cNvPr id="14357" name="Text Box 5"/>
            <p:cNvSpPr txBox="1">
              <a:spLocks noChangeArrowheads="1"/>
            </p:cNvSpPr>
            <p:nvPr/>
          </p:nvSpPr>
          <p:spPr bwMode="auto">
            <a:xfrm>
              <a:off x="2400" y="1338"/>
              <a:ext cx="1440" cy="294"/>
            </a:xfrm>
            <a:prstGeom prst="rect">
              <a:avLst/>
            </a:prstGeom>
            <a:noFill/>
            <a:ln w="9525">
              <a:solidFill>
                <a:schemeClr val="tx1"/>
              </a:solidFill>
              <a:miter lim="800000"/>
              <a:headEnd/>
              <a:tailEnd/>
            </a:ln>
          </p:spPr>
          <p:txBody>
            <a:bodyPr>
              <a:spAutoFit/>
            </a:bodyPr>
            <a:lstStyle/>
            <a:p>
              <a:pPr algn="ctr" eaLnBrk="0" hangingPunct="0"/>
              <a:r>
                <a:rPr lang="en-US" sz="2400" b="1" noProof="1"/>
                <a:t>outcome</a:t>
              </a:r>
            </a:p>
          </p:txBody>
        </p:sp>
      </p:grpSp>
      <p:sp>
        <p:nvSpPr>
          <p:cNvPr id="14340" name="Line 6"/>
          <p:cNvSpPr>
            <a:spLocks noChangeShapeType="1"/>
          </p:cNvSpPr>
          <p:nvPr/>
        </p:nvSpPr>
        <p:spPr bwMode="auto">
          <a:xfrm>
            <a:off x="2667000" y="2362200"/>
            <a:ext cx="1143000" cy="0"/>
          </a:xfrm>
          <a:prstGeom prst="line">
            <a:avLst/>
          </a:prstGeom>
          <a:noFill/>
          <a:ln w="57150">
            <a:solidFill>
              <a:srgbClr val="FF0000"/>
            </a:solidFill>
            <a:round/>
            <a:headEnd/>
            <a:tailEnd type="triangle" w="med" len="med"/>
          </a:ln>
        </p:spPr>
        <p:txBody>
          <a:bodyPr wrap="none" anchor="ctr"/>
          <a:lstStyle/>
          <a:p>
            <a:endParaRPr lang="en-US"/>
          </a:p>
        </p:txBody>
      </p:sp>
      <p:grpSp>
        <p:nvGrpSpPr>
          <p:cNvPr id="3" name="Group 7"/>
          <p:cNvGrpSpPr>
            <a:grpSpLocks/>
          </p:cNvGrpSpPr>
          <p:nvPr/>
        </p:nvGrpSpPr>
        <p:grpSpPr bwMode="auto">
          <a:xfrm>
            <a:off x="381000" y="3200400"/>
            <a:ext cx="5715000" cy="476250"/>
            <a:chOff x="240" y="2016"/>
            <a:chExt cx="3600" cy="300"/>
          </a:xfrm>
        </p:grpSpPr>
        <p:grpSp>
          <p:nvGrpSpPr>
            <p:cNvPr id="4" name="Group 8"/>
            <p:cNvGrpSpPr>
              <a:grpSpLocks/>
            </p:cNvGrpSpPr>
            <p:nvPr/>
          </p:nvGrpSpPr>
          <p:grpSpPr bwMode="auto">
            <a:xfrm>
              <a:off x="240" y="2016"/>
              <a:ext cx="3600" cy="300"/>
              <a:chOff x="240" y="2016"/>
              <a:chExt cx="3600" cy="300"/>
            </a:xfrm>
          </p:grpSpPr>
          <p:sp>
            <p:nvSpPr>
              <p:cNvPr id="14354" name="Text Box 9"/>
              <p:cNvSpPr txBox="1">
                <a:spLocks noChangeArrowheads="1"/>
              </p:cNvSpPr>
              <p:nvPr/>
            </p:nvSpPr>
            <p:spPr bwMode="auto">
              <a:xfrm>
                <a:off x="240" y="2022"/>
                <a:ext cx="1440" cy="294"/>
              </a:xfrm>
              <a:prstGeom prst="rect">
                <a:avLst/>
              </a:prstGeom>
              <a:noFill/>
              <a:ln w="9525">
                <a:solidFill>
                  <a:schemeClr val="tx1"/>
                </a:solidFill>
                <a:miter lim="800000"/>
                <a:headEnd/>
                <a:tailEnd/>
              </a:ln>
            </p:spPr>
            <p:txBody>
              <a:bodyPr>
                <a:spAutoFit/>
              </a:bodyPr>
              <a:lstStyle/>
              <a:p>
                <a:pPr algn="ctr" eaLnBrk="0" hangingPunct="0"/>
                <a:r>
                  <a:rPr lang="en-US" sz="2400" b="1" noProof="1"/>
                  <a:t>outcome</a:t>
                </a:r>
              </a:p>
            </p:txBody>
          </p:sp>
          <p:sp>
            <p:nvSpPr>
              <p:cNvPr id="14355" name="Text Box 10"/>
              <p:cNvSpPr txBox="1">
                <a:spLocks noChangeArrowheads="1"/>
              </p:cNvSpPr>
              <p:nvPr/>
            </p:nvSpPr>
            <p:spPr bwMode="auto">
              <a:xfrm>
                <a:off x="2400" y="2016"/>
                <a:ext cx="1440" cy="294"/>
              </a:xfrm>
              <a:prstGeom prst="rect">
                <a:avLst/>
              </a:prstGeom>
              <a:noFill/>
              <a:ln w="9525">
                <a:solidFill>
                  <a:schemeClr val="tx1"/>
                </a:solidFill>
                <a:miter lim="800000"/>
                <a:headEnd/>
                <a:tailEnd/>
              </a:ln>
            </p:spPr>
            <p:txBody>
              <a:bodyPr>
                <a:spAutoFit/>
              </a:bodyPr>
              <a:lstStyle/>
              <a:p>
                <a:pPr algn="ctr" eaLnBrk="0" hangingPunct="0"/>
                <a:r>
                  <a:rPr lang="en-US" sz="2400" b="1" noProof="1"/>
                  <a:t>exposure</a:t>
                </a:r>
              </a:p>
            </p:txBody>
          </p:sp>
        </p:grpSp>
        <p:sp>
          <p:nvSpPr>
            <p:cNvPr id="14353" name="Line 11"/>
            <p:cNvSpPr>
              <a:spLocks noChangeShapeType="1"/>
            </p:cNvSpPr>
            <p:nvPr/>
          </p:nvSpPr>
          <p:spPr bwMode="auto">
            <a:xfrm>
              <a:off x="1680" y="2160"/>
              <a:ext cx="720" cy="0"/>
            </a:xfrm>
            <a:prstGeom prst="line">
              <a:avLst/>
            </a:prstGeom>
            <a:noFill/>
            <a:ln w="57150">
              <a:solidFill>
                <a:srgbClr val="FF0000"/>
              </a:solidFill>
              <a:round/>
              <a:headEnd/>
              <a:tailEnd type="triangle" w="med" len="med"/>
            </a:ln>
          </p:spPr>
          <p:txBody>
            <a:bodyPr wrap="none" anchor="ctr"/>
            <a:lstStyle/>
            <a:p>
              <a:endParaRPr lang="en-US"/>
            </a:p>
          </p:txBody>
        </p:sp>
      </p:grpSp>
      <p:grpSp>
        <p:nvGrpSpPr>
          <p:cNvPr id="5" name="Group 12"/>
          <p:cNvGrpSpPr>
            <a:grpSpLocks/>
          </p:cNvGrpSpPr>
          <p:nvPr/>
        </p:nvGrpSpPr>
        <p:grpSpPr bwMode="auto">
          <a:xfrm>
            <a:off x="381000" y="4191000"/>
            <a:ext cx="5791200" cy="533400"/>
            <a:chOff x="240" y="2640"/>
            <a:chExt cx="3648" cy="336"/>
          </a:xfrm>
        </p:grpSpPr>
        <p:sp>
          <p:nvSpPr>
            <p:cNvPr id="14348" name="Rectangle 13"/>
            <p:cNvSpPr>
              <a:spLocks noChangeArrowheads="1"/>
            </p:cNvSpPr>
            <p:nvPr/>
          </p:nvSpPr>
          <p:spPr bwMode="auto">
            <a:xfrm>
              <a:off x="240" y="2640"/>
              <a:ext cx="3648" cy="336"/>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14349" name="Text Box 14"/>
            <p:cNvSpPr txBox="1">
              <a:spLocks noChangeArrowheads="1"/>
            </p:cNvSpPr>
            <p:nvPr/>
          </p:nvSpPr>
          <p:spPr bwMode="auto">
            <a:xfrm>
              <a:off x="240" y="2682"/>
              <a:ext cx="1440" cy="288"/>
            </a:xfrm>
            <a:prstGeom prst="rect">
              <a:avLst/>
            </a:prstGeom>
            <a:noFill/>
            <a:ln w="9525">
              <a:noFill/>
              <a:miter lim="800000"/>
              <a:headEnd/>
              <a:tailEnd/>
            </a:ln>
          </p:spPr>
          <p:txBody>
            <a:bodyPr>
              <a:spAutoFit/>
            </a:bodyPr>
            <a:lstStyle/>
            <a:p>
              <a:pPr algn="ctr" eaLnBrk="0" hangingPunct="0"/>
              <a:r>
                <a:rPr lang="en-US" sz="2400" b="1" noProof="1"/>
                <a:t>outcome</a:t>
              </a:r>
            </a:p>
          </p:txBody>
        </p:sp>
        <p:sp>
          <p:nvSpPr>
            <p:cNvPr id="14350" name="Text Box 15"/>
            <p:cNvSpPr txBox="1">
              <a:spLocks noChangeArrowheads="1"/>
            </p:cNvSpPr>
            <p:nvPr/>
          </p:nvSpPr>
          <p:spPr bwMode="auto">
            <a:xfrm>
              <a:off x="2400" y="2676"/>
              <a:ext cx="1440" cy="288"/>
            </a:xfrm>
            <a:prstGeom prst="rect">
              <a:avLst/>
            </a:prstGeom>
            <a:noFill/>
            <a:ln w="9525">
              <a:noFill/>
              <a:miter lim="800000"/>
              <a:headEnd/>
              <a:tailEnd/>
            </a:ln>
          </p:spPr>
          <p:txBody>
            <a:bodyPr>
              <a:spAutoFit/>
            </a:bodyPr>
            <a:lstStyle/>
            <a:p>
              <a:pPr algn="ctr" eaLnBrk="0" hangingPunct="0"/>
              <a:r>
                <a:rPr lang="en-US" sz="2400" b="1" noProof="1"/>
                <a:t>exposure</a:t>
              </a:r>
            </a:p>
          </p:txBody>
        </p:sp>
        <p:sp>
          <p:nvSpPr>
            <p:cNvPr id="14351" name="Line 16"/>
            <p:cNvSpPr>
              <a:spLocks noChangeShapeType="1"/>
            </p:cNvSpPr>
            <p:nvPr/>
          </p:nvSpPr>
          <p:spPr bwMode="auto">
            <a:xfrm>
              <a:off x="1680" y="2832"/>
              <a:ext cx="720" cy="0"/>
            </a:xfrm>
            <a:prstGeom prst="line">
              <a:avLst/>
            </a:prstGeom>
            <a:noFill/>
            <a:ln w="57150">
              <a:solidFill>
                <a:srgbClr val="FF0000"/>
              </a:solidFill>
              <a:round/>
              <a:headEnd type="triangle" w="med" len="med"/>
              <a:tailEnd type="triangle" w="med" len="med"/>
            </a:ln>
          </p:spPr>
          <p:txBody>
            <a:bodyPr wrap="none" anchor="ctr"/>
            <a:lstStyle/>
            <a:p>
              <a:endParaRPr lang="en-US"/>
            </a:p>
          </p:txBody>
        </p:sp>
      </p:grpSp>
      <p:sp>
        <p:nvSpPr>
          <p:cNvPr id="14343" name="Line 17"/>
          <p:cNvSpPr>
            <a:spLocks noChangeShapeType="1"/>
          </p:cNvSpPr>
          <p:nvPr/>
        </p:nvSpPr>
        <p:spPr bwMode="auto">
          <a:xfrm>
            <a:off x="6477000" y="1447800"/>
            <a:ext cx="0" cy="4495800"/>
          </a:xfrm>
          <a:prstGeom prst="line">
            <a:avLst/>
          </a:prstGeom>
          <a:noFill/>
          <a:ln w="9525">
            <a:solidFill>
              <a:schemeClr val="tx1"/>
            </a:solidFill>
            <a:round/>
            <a:headEnd/>
            <a:tailEnd/>
          </a:ln>
        </p:spPr>
        <p:txBody>
          <a:bodyPr wrap="none" anchor="ctr"/>
          <a:lstStyle/>
          <a:p>
            <a:endParaRPr lang="en-US"/>
          </a:p>
        </p:txBody>
      </p:sp>
      <p:sp>
        <p:nvSpPr>
          <p:cNvPr id="322578" name="Text Box 18"/>
          <p:cNvSpPr txBox="1">
            <a:spLocks noChangeArrowheads="1"/>
          </p:cNvSpPr>
          <p:nvPr/>
        </p:nvSpPr>
        <p:spPr bwMode="auto">
          <a:xfrm>
            <a:off x="6629400" y="1997075"/>
            <a:ext cx="2514600" cy="822325"/>
          </a:xfrm>
          <a:prstGeom prst="rect">
            <a:avLst/>
          </a:prstGeom>
          <a:noFill/>
          <a:ln w="9525">
            <a:noFill/>
            <a:miter lim="800000"/>
            <a:headEnd/>
            <a:tailEnd/>
          </a:ln>
        </p:spPr>
        <p:txBody>
          <a:bodyPr>
            <a:spAutoFit/>
          </a:bodyPr>
          <a:lstStyle/>
          <a:p>
            <a:pPr eaLnBrk="0" hangingPunct="0"/>
            <a:r>
              <a:rPr lang="en-US" sz="2400" b="1" noProof="1">
                <a:solidFill>
                  <a:srgbClr val="003399"/>
                </a:solidFill>
              </a:rPr>
              <a:t>cohort</a:t>
            </a:r>
          </a:p>
          <a:p>
            <a:pPr eaLnBrk="0" hangingPunct="0"/>
            <a:r>
              <a:rPr lang="en-US" sz="2400" b="1" noProof="1">
                <a:solidFill>
                  <a:srgbClr val="003399"/>
                </a:solidFill>
              </a:rPr>
              <a:t>effect-cause</a:t>
            </a:r>
          </a:p>
        </p:txBody>
      </p:sp>
      <p:sp>
        <p:nvSpPr>
          <p:cNvPr id="322579" name="Text Box 19"/>
          <p:cNvSpPr txBox="1">
            <a:spLocks noChangeArrowheads="1"/>
          </p:cNvSpPr>
          <p:nvPr/>
        </p:nvSpPr>
        <p:spPr bwMode="auto">
          <a:xfrm>
            <a:off x="6629400" y="3044825"/>
            <a:ext cx="2514600" cy="822325"/>
          </a:xfrm>
          <a:prstGeom prst="rect">
            <a:avLst/>
          </a:prstGeom>
          <a:noFill/>
          <a:ln w="9525">
            <a:noFill/>
            <a:miter lim="800000"/>
            <a:headEnd/>
            <a:tailEnd/>
          </a:ln>
        </p:spPr>
        <p:txBody>
          <a:bodyPr>
            <a:spAutoFit/>
          </a:bodyPr>
          <a:lstStyle/>
          <a:p>
            <a:pPr eaLnBrk="0" hangingPunct="0"/>
            <a:r>
              <a:rPr lang="en-US" sz="2400" b="1" noProof="1">
                <a:solidFill>
                  <a:srgbClr val="003399"/>
                </a:solidFill>
              </a:rPr>
              <a:t>case-control</a:t>
            </a:r>
          </a:p>
          <a:p>
            <a:pPr eaLnBrk="0" hangingPunct="0"/>
            <a:r>
              <a:rPr lang="en-US" sz="2400" b="1" noProof="1">
                <a:solidFill>
                  <a:srgbClr val="003399"/>
                </a:solidFill>
              </a:rPr>
              <a:t>cause-effect</a:t>
            </a:r>
          </a:p>
        </p:txBody>
      </p:sp>
      <p:sp>
        <p:nvSpPr>
          <p:cNvPr id="322580" name="Text Box 20"/>
          <p:cNvSpPr txBox="1">
            <a:spLocks noChangeArrowheads="1"/>
          </p:cNvSpPr>
          <p:nvPr/>
        </p:nvSpPr>
        <p:spPr bwMode="auto">
          <a:xfrm>
            <a:off x="6629400" y="4206875"/>
            <a:ext cx="2514600" cy="822325"/>
          </a:xfrm>
          <a:prstGeom prst="rect">
            <a:avLst/>
          </a:prstGeom>
          <a:noFill/>
          <a:ln w="9525">
            <a:noFill/>
            <a:miter lim="800000"/>
            <a:headEnd/>
            <a:tailEnd/>
          </a:ln>
        </p:spPr>
        <p:txBody>
          <a:bodyPr>
            <a:spAutoFit/>
          </a:bodyPr>
          <a:lstStyle/>
          <a:p>
            <a:pPr eaLnBrk="0" hangingPunct="0"/>
            <a:r>
              <a:rPr lang="en-US" sz="2400" b="1" noProof="1">
                <a:solidFill>
                  <a:srgbClr val="003399"/>
                </a:solidFill>
              </a:rPr>
              <a:t>cross-sectional</a:t>
            </a:r>
          </a:p>
          <a:p>
            <a:pPr eaLnBrk="0" hangingPunct="0"/>
            <a:endParaRPr lang="en-US" sz="2400" b="1" noProof="1">
              <a:solidFill>
                <a:srgbClr val="003399"/>
              </a:solidFill>
            </a:endParaRPr>
          </a:p>
        </p:txBody>
      </p:sp>
      <p:sp>
        <p:nvSpPr>
          <p:cNvPr id="14347" name="Line 21"/>
          <p:cNvSpPr>
            <a:spLocks noChangeShapeType="1"/>
          </p:cNvSpPr>
          <p:nvPr/>
        </p:nvSpPr>
        <p:spPr bwMode="auto">
          <a:xfrm>
            <a:off x="0" y="1143000"/>
            <a:ext cx="9144000" cy="0"/>
          </a:xfrm>
          <a:prstGeom prst="line">
            <a:avLst/>
          </a:prstGeom>
          <a:noFill/>
          <a:ln w="38100">
            <a:solidFill>
              <a:srgbClr val="FF0000"/>
            </a:solidFill>
            <a:round/>
            <a:headEnd/>
            <a:tailEnd/>
          </a:ln>
        </p:spPr>
        <p:txBody>
          <a:bodyPr/>
          <a:lstStyle/>
          <a:p>
            <a:endParaRPr lang="en-US"/>
          </a:p>
        </p:txBody>
      </p:sp>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25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25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25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2578" grpId="0" autoUpdateAnimBg="0"/>
      <p:bldP spid="322579" grpId="0" autoUpdateAnimBg="0"/>
      <p:bldP spid="322580" grpId="0"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8674" name="Rectangle 2"/>
          <p:cNvSpPr>
            <a:spLocks noGrp="1" noChangeArrowheads="1"/>
          </p:cNvSpPr>
          <p:nvPr>
            <p:ph type="title"/>
          </p:nvPr>
        </p:nvSpPr>
        <p:spPr>
          <a:xfrm>
            <a:off x="628650" y="963877"/>
            <a:ext cx="2620771" cy="4930246"/>
          </a:xfrm>
        </p:spPr>
        <p:txBody>
          <a:bodyPr>
            <a:normAutofit/>
          </a:bodyPr>
          <a:lstStyle/>
          <a:p>
            <a:pPr algn="r"/>
            <a:r>
              <a:rPr lang="en-US" b="1">
                <a:solidFill>
                  <a:schemeClr val="accent1"/>
                </a:solidFill>
              </a:rPr>
              <a:t>Analytical Studies</a:t>
            </a:r>
          </a:p>
        </p:txBody>
      </p:sp>
      <p:sp>
        <p:nvSpPr>
          <p:cNvPr id="28675" name="Rectangle 3"/>
          <p:cNvSpPr>
            <a:spLocks noGrp="1" noChangeArrowheads="1"/>
          </p:cNvSpPr>
          <p:nvPr>
            <p:ph idx="1"/>
          </p:nvPr>
        </p:nvSpPr>
        <p:spPr>
          <a:xfrm>
            <a:off x="3732023" y="963877"/>
            <a:ext cx="4783327" cy="4930246"/>
          </a:xfrm>
        </p:spPr>
        <p:txBody>
          <a:bodyPr anchor="ctr">
            <a:normAutofit/>
          </a:bodyPr>
          <a:lstStyle/>
          <a:p>
            <a:pPr>
              <a:buNone/>
            </a:pPr>
            <a:r>
              <a:rPr lang="en-US" b="1"/>
              <a:t>Three main study designs:</a:t>
            </a:r>
          </a:p>
          <a:p>
            <a:pPr marL="628650" indent="-514350">
              <a:buFont typeface="+mj-lt"/>
              <a:buAutoNum type="arabicPeriod"/>
            </a:pPr>
            <a:r>
              <a:rPr lang="en-US" b="1"/>
              <a:t>Cross-sectional study</a:t>
            </a:r>
          </a:p>
          <a:p>
            <a:pPr marL="628650" indent="-514350">
              <a:buFont typeface="+mj-lt"/>
              <a:buAutoNum type="arabicPeriod"/>
            </a:pPr>
            <a:r>
              <a:rPr lang="en-US" b="1"/>
              <a:t>Cohort study</a:t>
            </a:r>
          </a:p>
          <a:p>
            <a:pPr marL="628650" indent="-514350">
              <a:buFont typeface="+mj-lt"/>
              <a:buAutoNum type="arabicPeriod"/>
            </a:pPr>
            <a:r>
              <a:rPr lang="en-US" b="1"/>
              <a:t>Case-control study</a:t>
            </a:r>
          </a:p>
          <a:p>
            <a:pPr marL="609600" indent="-609600"/>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264900534"/>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2"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US" sz="2800" b="1"/>
              <a:t>Cross-Sectional Studies</a:t>
            </a:r>
          </a:p>
        </p:txBody>
      </p:sp>
      <p:sp>
        <p:nvSpPr>
          <p:cNvPr id="30723" name="Rectangle 3"/>
          <p:cNvSpPr>
            <a:spLocks noGrp="1" noChangeArrowheads="1"/>
          </p:cNvSpPr>
          <p:nvPr>
            <p:ph idx="1"/>
          </p:nvPr>
        </p:nvSpPr>
        <p:spPr>
          <a:xfrm>
            <a:off x="4536886" y="802638"/>
            <a:ext cx="4056522" cy="5252722"/>
          </a:xfrm>
        </p:spPr>
        <p:txBody>
          <a:bodyPr anchor="ctr">
            <a:normAutofit/>
          </a:bodyPr>
          <a:lstStyle/>
          <a:p>
            <a:r>
              <a:rPr lang="en-US" b="1">
                <a:solidFill>
                  <a:schemeClr val="bg1"/>
                </a:solidFill>
              </a:rPr>
              <a:t>Exposure and outcome status are determined at the same time</a:t>
            </a:r>
          </a:p>
          <a:p>
            <a:pPr lvl="1"/>
            <a:r>
              <a:rPr lang="en-US" sz="2100" b="1">
                <a:solidFill>
                  <a:schemeClr val="bg1"/>
                </a:solidFill>
              </a:rPr>
              <a:t>“Snapshot” of population being studied</a:t>
            </a:r>
          </a:p>
          <a:p>
            <a:pPr lvl="2">
              <a:buFont typeface="Arial" panose="020B0604020202020204" pitchFamily="34" charset="0"/>
              <a:buChar char="•"/>
            </a:pPr>
            <a:endParaRPr lang="en-US" sz="2100">
              <a:solidFill>
                <a:schemeClr val="bg1"/>
              </a:solidFill>
            </a:endParaRPr>
          </a:p>
          <a:p>
            <a:r>
              <a:rPr lang="en-US" b="1">
                <a:solidFill>
                  <a:schemeClr val="bg1"/>
                </a:solidFill>
              </a:rPr>
              <a:t>Also includes most opinion and political polls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7870585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a:bodyPr>
          <a:lstStyle/>
          <a:p>
            <a:pPr algn="l" rtl="0" eaLnBrk="1" hangingPunct="1">
              <a:defRPr/>
            </a:pPr>
            <a:r>
              <a:rPr lang="en-US" sz="4000"/>
              <a:t>Dynamics of disease Transmission (Chain of Infection)</a:t>
            </a:r>
          </a:p>
        </p:txBody>
      </p:sp>
      <p:sp>
        <p:nvSpPr>
          <p:cNvPr id="48132" name="Oval 4"/>
          <p:cNvSpPr>
            <a:spLocks noChangeArrowheads="1"/>
          </p:cNvSpPr>
          <p:nvPr/>
        </p:nvSpPr>
        <p:spPr bwMode="auto">
          <a:xfrm>
            <a:off x="990600" y="3429000"/>
            <a:ext cx="2590800" cy="685800"/>
          </a:xfrm>
          <a:prstGeom prst="ellipse">
            <a:avLst/>
          </a:prstGeom>
          <a:solidFill>
            <a:schemeClr val="accent1"/>
          </a:solidFill>
          <a:ln w="9525">
            <a:solidFill>
              <a:schemeClr val="tx1"/>
            </a:solidFill>
            <a:round/>
            <a:headEnd/>
            <a:tailEnd/>
          </a:ln>
        </p:spPr>
        <p:txBody>
          <a:bodyPr wrap="none" anchor="ctr"/>
          <a:lstStyle/>
          <a:p>
            <a:pPr algn="ctr"/>
            <a:r>
              <a:rPr lang="en-US" sz="1600"/>
              <a:t>Source or Reservoir</a:t>
            </a:r>
          </a:p>
        </p:txBody>
      </p:sp>
      <p:sp>
        <p:nvSpPr>
          <p:cNvPr id="48133" name="Oval 5"/>
          <p:cNvSpPr>
            <a:spLocks noChangeArrowheads="1"/>
          </p:cNvSpPr>
          <p:nvPr/>
        </p:nvSpPr>
        <p:spPr bwMode="auto">
          <a:xfrm>
            <a:off x="3352800" y="3429000"/>
            <a:ext cx="2590800" cy="685800"/>
          </a:xfrm>
          <a:prstGeom prst="ellipse">
            <a:avLst/>
          </a:prstGeom>
          <a:solidFill>
            <a:schemeClr val="accent1"/>
          </a:solidFill>
          <a:ln w="9525">
            <a:solidFill>
              <a:schemeClr val="tx1"/>
            </a:solidFill>
            <a:round/>
            <a:headEnd/>
            <a:tailEnd/>
          </a:ln>
        </p:spPr>
        <p:txBody>
          <a:bodyPr wrap="none" anchor="ctr"/>
          <a:lstStyle/>
          <a:p>
            <a:pPr algn="ctr"/>
            <a:r>
              <a:rPr lang="en-US" sz="1600"/>
              <a:t>Modes of transmission</a:t>
            </a:r>
          </a:p>
        </p:txBody>
      </p:sp>
      <p:sp>
        <p:nvSpPr>
          <p:cNvPr id="48134" name="Oval 6"/>
          <p:cNvSpPr>
            <a:spLocks noChangeArrowheads="1"/>
          </p:cNvSpPr>
          <p:nvPr/>
        </p:nvSpPr>
        <p:spPr bwMode="auto">
          <a:xfrm>
            <a:off x="5791200" y="3429000"/>
            <a:ext cx="2590800" cy="685800"/>
          </a:xfrm>
          <a:prstGeom prst="ellipse">
            <a:avLst/>
          </a:prstGeom>
          <a:solidFill>
            <a:schemeClr val="accent1"/>
          </a:solidFill>
          <a:ln w="9525">
            <a:solidFill>
              <a:schemeClr val="tx1"/>
            </a:solidFill>
            <a:round/>
            <a:headEnd/>
            <a:tailEnd/>
          </a:ln>
        </p:spPr>
        <p:txBody>
          <a:bodyPr wrap="none" anchor="ctr"/>
          <a:lstStyle/>
          <a:p>
            <a:pPr algn="ctr"/>
            <a:r>
              <a:rPr lang="en-US" sz="1600"/>
              <a:t>Susceptible host</a:t>
            </a:r>
          </a:p>
        </p:txBody>
      </p:sp>
      <p:sp>
        <p:nvSpPr>
          <p:cNvPr id="48138" name="AutoShape 10"/>
          <p:cNvSpPr>
            <a:spLocks noChangeArrowheads="1"/>
          </p:cNvSpPr>
          <p:nvPr/>
        </p:nvSpPr>
        <p:spPr bwMode="auto">
          <a:xfrm rot="-5085900">
            <a:off x="2831306" y="2350294"/>
            <a:ext cx="733425" cy="1214438"/>
          </a:xfrm>
          <a:prstGeom prst="curvedLeftArrow">
            <a:avLst>
              <a:gd name="adj1" fmla="val 33117"/>
              <a:gd name="adj2" fmla="val 66234"/>
              <a:gd name="adj3" fmla="val 33333"/>
            </a:avLst>
          </a:prstGeom>
          <a:solidFill>
            <a:schemeClr val="accent1"/>
          </a:solidFill>
          <a:ln w="9525">
            <a:solidFill>
              <a:schemeClr val="tx1"/>
            </a:solidFill>
            <a:miter lim="800000"/>
            <a:headEnd/>
            <a:tailEnd/>
          </a:ln>
        </p:spPr>
        <p:txBody>
          <a:bodyPr wrap="none" anchor="ctr"/>
          <a:lstStyle/>
          <a:p>
            <a:endParaRPr lang="ru-RU"/>
          </a:p>
        </p:txBody>
      </p:sp>
      <p:sp>
        <p:nvSpPr>
          <p:cNvPr id="48140" name="AutoShape 12"/>
          <p:cNvSpPr>
            <a:spLocks noChangeArrowheads="1"/>
          </p:cNvSpPr>
          <p:nvPr/>
        </p:nvSpPr>
        <p:spPr bwMode="auto">
          <a:xfrm rot="-5085900">
            <a:off x="5726906" y="2426494"/>
            <a:ext cx="733425" cy="1214438"/>
          </a:xfrm>
          <a:prstGeom prst="curvedLeftArrow">
            <a:avLst>
              <a:gd name="adj1" fmla="val 33117"/>
              <a:gd name="adj2" fmla="val 66234"/>
              <a:gd name="adj3" fmla="val 33333"/>
            </a:avLst>
          </a:prstGeom>
          <a:solidFill>
            <a:schemeClr val="accent1"/>
          </a:solidFill>
          <a:ln w="9525">
            <a:solidFill>
              <a:schemeClr val="tx1"/>
            </a:solidFill>
            <a:miter lim="800000"/>
            <a:headEnd/>
            <a:tailEnd/>
          </a:ln>
        </p:spPr>
        <p:txBody>
          <a:bodyPr wrap="none" anchor="ctr"/>
          <a:lstStyle/>
          <a:p>
            <a:endParaRPr lang="ru-RU"/>
          </a:p>
        </p:txBody>
      </p:sp>
      <p:sp>
        <p:nvSpPr>
          <p:cNvPr id="48141" name="Text Box 13"/>
          <p:cNvSpPr txBox="1">
            <a:spLocks noChangeArrowheads="1"/>
          </p:cNvSpPr>
          <p:nvPr/>
        </p:nvSpPr>
        <p:spPr bwMode="auto">
          <a:xfrm>
            <a:off x="1889125" y="2546350"/>
            <a:ext cx="280988" cy="366713"/>
          </a:xfrm>
          <a:prstGeom prst="rect">
            <a:avLst/>
          </a:prstGeom>
          <a:noFill/>
          <a:ln w="9525">
            <a:noFill/>
            <a:miter lim="800000"/>
            <a:headEnd/>
            <a:tailEnd/>
          </a:ln>
        </p:spPr>
        <p:txBody>
          <a:bodyPr wrap="none">
            <a:spAutoFit/>
          </a:bodyPr>
          <a:lstStyle/>
          <a:p>
            <a:r>
              <a:rPr lang="en-US"/>
              <a:t>I</a:t>
            </a:r>
          </a:p>
        </p:txBody>
      </p:sp>
      <p:sp>
        <p:nvSpPr>
          <p:cNvPr id="48142" name="Text Box 14"/>
          <p:cNvSpPr txBox="1">
            <a:spLocks noChangeArrowheads="1"/>
          </p:cNvSpPr>
          <p:nvPr/>
        </p:nvSpPr>
        <p:spPr bwMode="auto">
          <a:xfrm>
            <a:off x="4495800" y="2514600"/>
            <a:ext cx="377825" cy="366713"/>
          </a:xfrm>
          <a:prstGeom prst="rect">
            <a:avLst/>
          </a:prstGeom>
          <a:noFill/>
          <a:ln w="9525">
            <a:noFill/>
            <a:miter lim="800000"/>
            <a:headEnd/>
            <a:tailEnd/>
          </a:ln>
        </p:spPr>
        <p:txBody>
          <a:bodyPr wrap="none">
            <a:spAutoFit/>
          </a:bodyPr>
          <a:lstStyle/>
          <a:p>
            <a:r>
              <a:rPr lang="en-US"/>
              <a:t>II</a:t>
            </a:r>
          </a:p>
        </p:txBody>
      </p:sp>
      <p:sp>
        <p:nvSpPr>
          <p:cNvPr id="48143" name="Text Box 15"/>
          <p:cNvSpPr txBox="1">
            <a:spLocks noChangeArrowheads="1"/>
          </p:cNvSpPr>
          <p:nvPr/>
        </p:nvSpPr>
        <p:spPr bwMode="auto">
          <a:xfrm>
            <a:off x="7239000" y="2514600"/>
            <a:ext cx="474663" cy="366713"/>
          </a:xfrm>
          <a:prstGeom prst="rect">
            <a:avLst/>
          </a:prstGeom>
          <a:noFill/>
          <a:ln w="9525">
            <a:noFill/>
            <a:miter lim="800000"/>
            <a:headEnd/>
            <a:tailEnd/>
          </a:ln>
        </p:spPr>
        <p:txBody>
          <a:bodyPr wrap="none">
            <a:spAutoFit/>
          </a:bodyPr>
          <a:lstStyle/>
          <a:p>
            <a:r>
              <a:rPr lang="en-US"/>
              <a:t>III</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blinds(horizontal)">
                                      <p:cBhvr>
                                        <p:cTn id="7" dur="500"/>
                                        <p:tgtEl>
                                          <p:spTgt spid="4813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32"/>
                                        </p:tgtEl>
                                        <p:attrNameLst>
                                          <p:attrName>style.visibility</p:attrName>
                                        </p:attrNameLst>
                                      </p:cBhvr>
                                      <p:to>
                                        <p:strVal val="visible"/>
                                      </p:to>
                                    </p:set>
                                    <p:animEffect transition="in" filter="blinds(horizontal)">
                                      <p:cBhvr>
                                        <p:cTn id="12" dur="500"/>
                                        <p:tgtEl>
                                          <p:spTgt spid="4813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blinds(horizontal)">
                                      <p:cBhvr>
                                        <p:cTn id="17" dur="500"/>
                                        <p:tgtEl>
                                          <p:spTgt spid="4813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8134"/>
                                        </p:tgtEl>
                                        <p:attrNameLst>
                                          <p:attrName>style.visibility</p:attrName>
                                        </p:attrNameLst>
                                      </p:cBhvr>
                                      <p:to>
                                        <p:strVal val="visible"/>
                                      </p:to>
                                    </p:set>
                                    <p:animEffect transition="in" filter="blinds(horizontal)">
                                      <p:cBhvr>
                                        <p:cTn id="22" dur="500"/>
                                        <p:tgtEl>
                                          <p:spTgt spid="48134"/>
                                        </p:tgtEl>
                                      </p:cBhvr>
                                    </p:animEffect>
                                  </p:childTnLst>
                                </p:cTn>
                              </p:par>
                            </p:childTnLst>
                          </p:cTn>
                        </p:par>
                      </p:childTnLst>
                    </p:cTn>
                  </p:par>
                  <p:par>
                    <p:cTn id="23" fill="hold">
                      <p:stCondLst>
                        <p:cond delay="indefinite"/>
                      </p:stCondLst>
                      <p:childTnLst>
                        <p:par>
                          <p:cTn id="24" fill="hold">
                            <p:stCondLst>
                              <p:cond delay="0"/>
                            </p:stCondLst>
                            <p:childTnLst>
                              <p:par>
                                <p:cTn id="25" presetID="55" presetClass="entr" presetSubtype="0" fill="hold" grpId="0" nodeType="clickEffect">
                                  <p:stCondLst>
                                    <p:cond delay="0"/>
                                  </p:stCondLst>
                                  <p:childTnLst>
                                    <p:set>
                                      <p:cBhvr>
                                        <p:cTn id="26" dur="1" fill="hold">
                                          <p:stCondLst>
                                            <p:cond delay="0"/>
                                          </p:stCondLst>
                                        </p:cTn>
                                        <p:tgtEl>
                                          <p:spTgt spid="48138"/>
                                        </p:tgtEl>
                                        <p:attrNameLst>
                                          <p:attrName>style.visibility</p:attrName>
                                        </p:attrNameLst>
                                      </p:cBhvr>
                                      <p:to>
                                        <p:strVal val="visible"/>
                                      </p:to>
                                    </p:set>
                                    <p:anim calcmode="lin" valueType="num">
                                      <p:cBhvr>
                                        <p:cTn id="27" dur="1000" fill="hold"/>
                                        <p:tgtEl>
                                          <p:spTgt spid="48138"/>
                                        </p:tgtEl>
                                        <p:attrNameLst>
                                          <p:attrName>ppt_w</p:attrName>
                                        </p:attrNameLst>
                                      </p:cBhvr>
                                      <p:tavLst>
                                        <p:tav tm="0">
                                          <p:val>
                                            <p:strVal val="#ppt_w*0.70"/>
                                          </p:val>
                                        </p:tav>
                                        <p:tav tm="100000">
                                          <p:val>
                                            <p:strVal val="#ppt_w"/>
                                          </p:val>
                                        </p:tav>
                                      </p:tavLst>
                                    </p:anim>
                                    <p:anim calcmode="lin" valueType="num">
                                      <p:cBhvr>
                                        <p:cTn id="28" dur="1000" fill="hold"/>
                                        <p:tgtEl>
                                          <p:spTgt spid="48138"/>
                                        </p:tgtEl>
                                        <p:attrNameLst>
                                          <p:attrName>ppt_h</p:attrName>
                                        </p:attrNameLst>
                                      </p:cBhvr>
                                      <p:tavLst>
                                        <p:tav tm="0">
                                          <p:val>
                                            <p:strVal val="#ppt_h"/>
                                          </p:val>
                                        </p:tav>
                                        <p:tav tm="100000">
                                          <p:val>
                                            <p:strVal val="#ppt_h"/>
                                          </p:val>
                                        </p:tav>
                                      </p:tavLst>
                                    </p:anim>
                                    <p:animEffect transition="in" filter="fade">
                                      <p:cBhvr>
                                        <p:cTn id="29" dur="1000"/>
                                        <p:tgtEl>
                                          <p:spTgt spid="48138"/>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grpId="0" nodeType="clickEffect">
                                  <p:stCondLst>
                                    <p:cond delay="0"/>
                                  </p:stCondLst>
                                  <p:childTnLst>
                                    <p:set>
                                      <p:cBhvr>
                                        <p:cTn id="33" dur="1" fill="hold">
                                          <p:stCondLst>
                                            <p:cond delay="0"/>
                                          </p:stCondLst>
                                        </p:cTn>
                                        <p:tgtEl>
                                          <p:spTgt spid="48140"/>
                                        </p:tgtEl>
                                        <p:attrNameLst>
                                          <p:attrName>style.visibility</p:attrName>
                                        </p:attrNameLst>
                                      </p:cBhvr>
                                      <p:to>
                                        <p:strVal val="visible"/>
                                      </p:to>
                                    </p:set>
                                    <p:anim calcmode="lin" valueType="num">
                                      <p:cBhvr>
                                        <p:cTn id="34" dur="1000" fill="hold"/>
                                        <p:tgtEl>
                                          <p:spTgt spid="48140"/>
                                        </p:tgtEl>
                                        <p:attrNameLst>
                                          <p:attrName>ppt_w</p:attrName>
                                        </p:attrNameLst>
                                      </p:cBhvr>
                                      <p:tavLst>
                                        <p:tav tm="0">
                                          <p:val>
                                            <p:strVal val="#ppt_w*0.70"/>
                                          </p:val>
                                        </p:tav>
                                        <p:tav tm="100000">
                                          <p:val>
                                            <p:strVal val="#ppt_w"/>
                                          </p:val>
                                        </p:tav>
                                      </p:tavLst>
                                    </p:anim>
                                    <p:anim calcmode="lin" valueType="num">
                                      <p:cBhvr>
                                        <p:cTn id="35" dur="1000" fill="hold"/>
                                        <p:tgtEl>
                                          <p:spTgt spid="48140"/>
                                        </p:tgtEl>
                                        <p:attrNameLst>
                                          <p:attrName>ppt_h</p:attrName>
                                        </p:attrNameLst>
                                      </p:cBhvr>
                                      <p:tavLst>
                                        <p:tav tm="0">
                                          <p:val>
                                            <p:strVal val="#ppt_h"/>
                                          </p:val>
                                        </p:tav>
                                        <p:tav tm="100000">
                                          <p:val>
                                            <p:strVal val="#ppt_h"/>
                                          </p:val>
                                        </p:tav>
                                      </p:tavLst>
                                    </p:anim>
                                    <p:animEffect transition="in" filter="fade">
                                      <p:cBhvr>
                                        <p:cTn id="36" dur="1000"/>
                                        <p:tgtEl>
                                          <p:spTgt spid="48140"/>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814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81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8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2" grpId="0" animBg="1"/>
      <p:bldP spid="48133" grpId="0" animBg="1"/>
      <p:bldP spid="48134" grpId="0" animBg="1"/>
      <p:bldP spid="48138" grpId="0" animBg="1"/>
      <p:bldP spid="48140" grpId="0" animBg="1"/>
      <p:bldP spid="48141" grpId="0"/>
      <p:bldP spid="48142" grpId="0"/>
      <p:bldP spid="48143" grpId="0"/>
    </p:bldLst>
  </p:timing>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22" name="Rectangle 2"/>
          <p:cNvSpPr>
            <a:spLocks noGrp="1" noChangeArrowheads="1"/>
          </p:cNvSpPr>
          <p:nvPr>
            <p:ph type="title"/>
          </p:nvPr>
        </p:nvSpPr>
        <p:spPr>
          <a:xfrm>
            <a:off x="628650" y="811161"/>
            <a:ext cx="2501695" cy="5403370"/>
          </a:xfrm>
        </p:spPr>
        <p:txBody>
          <a:bodyPr>
            <a:normAutofit/>
          </a:bodyPr>
          <a:lstStyle/>
          <a:p>
            <a:r>
              <a:rPr lang="en-US" b="1">
                <a:solidFill>
                  <a:schemeClr val="bg1"/>
                </a:solidFill>
              </a:rPr>
              <a:t>Cross-Sectional Studies</a:t>
            </a:r>
          </a:p>
        </p:txBody>
      </p:sp>
      <p:graphicFrame>
        <p:nvGraphicFramePr>
          <p:cNvPr id="4" name="Diagram 3"/>
          <p:cNvGraphicFramePr/>
          <p:nvPr>
            <p:extLst>
              <p:ext uri="{D42A27DB-BD31-4B8C-83A1-F6EECF244321}">
                <p14:modId xmlns:p14="http://schemas.microsoft.com/office/powerpoint/2010/main" val="2573823402"/>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90608530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066800" y="152400"/>
            <a:ext cx="7620000" cy="1143000"/>
          </a:xfrm>
        </p:spPr>
        <p:txBody>
          <a:bodyPr/>
          <a:lstStyle/>
          <a:p>
            <a:pPr algn="ctr"/>
            <a:r>
              <a:rPr lang="en-US" b="1" dirty="0"/>
              <a:t>Cohort Study Description</a:t>
            </a:r>
          </a:p>
        </p:txBody>
      </p:sp>
      <p:graphicFrame>
        <p:nvGraphicFramePr>
          <p:cNvPr id="32790" name="Group 22"/>
          <p:cNvGraphicFramePr>
            <a:graphicFrameLocks noGrp="1"/>
          </p:cNvGraphicFramePr>
          <p:nvPr>
            <p:ph sz="half" idx="2"/>
          </p:nvPr>
        </p:nvGraphicFramePr>
        <p:xfrm>
          <a:off x="609600" y="3657600"/>
          <a:ext cx="7943850" cy="2260601"/>
        </p:xfrm>
        <a:graphic>
          <a:graphicData uri="http://schemas.openxmlformats.org/drawingml/2006/table">
            <a:tbl>
              <a:tblPr/>
              <a:tblGrid>
                <a:gridCol w="2647950">
                  <a:extLst>
                    <a:ext uri="{9D8B030D-6E8A-4147-A177-3AD203B41FA5}">
                      <a16:colId xmlns:a16="http://schemas.microsoft.com/office/drawing/2014/main" val="20000"/>
                    </a:ext>
                  </a:extLst>
                </a:gridCol>
                <a:gridCol w="2647950">
                  <a:extLst>
                    <a:ext uri="{9D8B030D-6E8A-4147-A177-3AD203B41FA5}">
                      <a16:colId xmlns:a16="http://schemas.microsoft.com/office/drawing/2014/main" val="20001"/>
                    </a:ext>
                  </a:extLst>
                </a:gridCol>
                <a:gridCol w="2647950">
                  <a:extLst>
                    <a:ext uri="{9D8B030D-6E8A-4147-A177-3AD203B41FA5}">
                      <a16:colId xmlns:a16="http://schemas.microsoft.com/office/drawing/2014/main" val="20002"/>
                    </a:ext>
                  </a:extLst>
                </a:gridCol>
              </a:tblGrid>
              <a:tr h="5572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200" b="0" i="0" u="none" strike="noStrike" cap="none" normalizeH="0" baseline="0" dirty="0">
                        <a:ln>
                          <a:noFill/>
                        </a:ln>
                        <a:solidFill>
                          <a:schemeClr val="bg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bg1"/>
                          </a:solidFill>
                          <a:effectLst/>
                          <a:latin typeface="Arial" pitchFamily="34" charset="0"/>
                        </a:rPr>
                        <a:t>Exposure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bg1"/>
                          </a:solidFill>
                          <a:effectLst/>
                          <a:latin typeface="Arial" pitchFamily="34" charset="0"/>
                        </a:rPr>
                        <a:t>Outcome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r h="8509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rPr>
                        <a:t>Prospective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Arial" pitchFamily="34" charset="0"/>
                        </a:rPr>
                        <a:t>Assessed at beginning of study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rPr>
                        <a:t>Followed into the future for outcome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2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rPr>
                        <a:t>Retrospective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a:ln>
                            <a:noFill/>
                          </a:ln>
                          <a:solidFill>
                            <a:schemeClr val="tx1"/>
                          </a:solidFill>
                          <a:effectLst/>
                          <a:latin typeface="Arial" pitchFamily="34" charset="0"/>
                        </a:rPr>
                        <a:t>Assessed at some point in the past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200" b="0" i="0" u="none" strike="noStrike" cap="none" normalizeH="0" baseline="0" dirty="0">
                          <a:ln>
                            <a:noFill/>
                          </a:ln>
                          <a:solidFill>
                            <a:schemeClr val="tx1"/>
                          </a:solidFill>
                          <a:effectLst/>
                          <a:latin typeface="Arial" pitchFamily="34" charset="0"/>
                        </a:rPr>
                        <a:t>Outcome has already occurred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5" name="Diagram 4"/>
          <p:cNvGraphicFramePr/>
          <p:nvPr>
            <p:extLst>
              <p:ext uri="{D42A27DB-BD31-4B8C-83A1-F6EECF244321}">
                <p14:modId xmlns:p14="http://schemas.microsoft.com/office/powerpoint/2010/main" val="572639870"/>
              </p:ext>
            </p:extLst>
          </p:nvPr>
        </p:nvGraphicFramePr>
        <p:xfrm>
          <a:off x="457200" y="1676400"/>
          <a:ext cx="8382000" cy="175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426502689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43000" y="228600"/>
            <a:ext cx="7543800" cy="1143000"/>
          </a:xfrm>
        </p:spPr>
        <p:txBody>
          <a:bodyPr/>
          <a:lstStyle/>
          <a:p>
            <a:pPr algn="ctr"/>
            <a:r>
              <a:rPr lang="en-US" b="1" dirty="0"/>
              <a:t>Cohort Study Design</a:t>
            </a:r>
          </a:p>
        </p:txBody>
      </p:sp>
      <p:sp>
        <p:nvSpPr>
          <p:cNvPr id="34819" name="AutoShape 3"/>
          <p:cNvSpPr>
            <a:spLocks noChangeArrowheads="1"/>
          </p:cNvSpPr>
          <p:nvPr/>
        </p:nvSpPr>
        <p:spPr bwMode="auto">
          <a:xfrm rot="1799921">
            <a:off x="2819400" y="3352800"/>
            <a:ext cx="609600" cy="1400175"/>
          </a:xfrm>
          <a:prstGeom prst="downArrow">
            <a:avLst>
              <a:gd name="adj1" fmla="val 50000"/>
              <a:gd name="adj2" fmla="val 57422"/>
            </a:avLst>
          </a:prstGeom>
          <a:solidFill>
            <a:srgbClr val="92D050"/>
          </a:solidFill>
          <a:ln>
            <a:solidFill>
              <a:schemeClr val="tx1"/>
            </a:solidFill>
          </a:ln>
          <a:effectLst/>
        </p:spPr>
        <p:txBody>
          <a:bodyPr wrap="none" anchor="ctr"/>
          <a:lstStyle/>
          <a:p>
            <a:endParaRPr lang="en-US"/>
          </a:p>
        </p:txBody>
      </p:sp>
      <p:sp>
        <p:nvSpPr>
          <p:cNvPr id="34820" name="AutoShape 4"/>
          <p:cNvSpPr>
            <a:spLocks noChangeArrowheads="1"/>
          </p:cNvSpPr>
          <p:nvPr/>
        </p:nvSpPr>
        <p:spPr bwMode="auto">
          <a:xfrm rot="19585666">
            <a:off x="5486400" y="3124200"/>
            <a:ext cx="609600" cy="1560513"/>
          </a:xfrm>
          <a:prstGeom prst="downArrow">
            <a:avLst>
              <a:gd name="adj1" fmla="val 50000"/>
              <a:gd name="adj2" fmla="val 63997"/>
            </a:avLst>
          </a:prstGeom>
          <a:solidFill>
            <a:srgbClr val="92D050"/>
          </a:solidFill>
          <a:ln>
            <a:solidFill>
              <a:schemeClr val="tx1"/>
            </a:solidFill>
          </a:ln>
          <a:effectLst/>
        </p:spPr>
        <p:txBody>
          <a:bodyPr wrap="none" anchor="ctr"/>
          <a:lstStyle/>
          <a:p>
            <a:endParaRPr lang="en-US"/>
          </a:p>
        </p:txBody>
      </p:sp>
      <p:sp>
        <p:nvSpPr>
          <p:cNvPr id="34827" name="Oval 11"/>
          <p:cNvSpPr>
            <a:spLocks noChangeArrowheads="1"/>
          </p:cNvSpPr>
          <p:nvPr/>
        </p:nvSpPr>
        <p:spPr bwMode="auto">
          <a:xfrm>
            <a:off x="2743200" y="1905000"/>
            <a:ext cx="3581400" cy="1752600"/>
          </a:xfrm>
          <a:prstGeom prst="ellipse">
            <a:avLst/>
          </a:prstGeom>
          <a:solidFill>
            <a:srgbClr val="92D050"/>
          </a:solidFill>
          <a:ln>
            <a:solidFill>
              <a:schemeClr val="tx1"/>
            </a:solidFill>
          </a:ln>
          <a:effectLst/>
        </p:spPr>
        <p:txBody>
          <a:bodyPr wrap="none" anchor="ctr"/>
          <a:lstStyle/>
          <a:p>
            <a:pPr algn="ctr"/>
            <a:r>
              <a:rPr lang="en-US" sz="2800" b="1" dirty="0">
                <a:solidFill>
                  <a:schemeClr val="bg1"/>
                </a:solidFill>
              </a:rPr>
              <a:t>Study</a:t>
            </a:r>
          </a:p>
          <a:p>
            <a:pPr algn="ctr"/>
            <a:r>
              <a:rPr lang="en-US" sz="2800" b="1" dirty="0">
                <a:solidFill>
                  <a:schemeClr val="bg1"/>
                </a:solidFill>
              </a:rPr>
              <a:t>Population</a:t>
            </a:r>
          </a:p>
        </p:txBody>
      </p:sp>
      <p:sp>
        <p:nvSpPr>
          <p:cNvPr id="34828" name="Rectangle 12"/>
          <p:cNvSpPr>
            <a:spLocks noChangeArrowheads="1"/>
          </p:cNvSpPr>
          <p:nvPr/>
        </p:nvSpPr>
        <p:spPr bwMode="auto">
          <a:xfrm>
            <a:off x="1676400" y="4648200"/>
            <a:ext cx="1600200" cy="609600"/>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Exposed</a:t>
            </a:r>
          </a:p>
        </p:txBody>
      </p:sp>
      <p:sp>
        <p:nvSpPr>
          <p:cNvPr id="34829" name="Rectangle 13"/>
          <p:cNvSpPr>
            <a:spLocks noChangeArrowheads="1"/>
          </p:cNvSpPr>
          <p:nvPr/>
        </p:nvSpPr>
        <p:spPr bwMode="auto">
          <a:xfrm>
            <a:off x="5638800" y="4572000"/>
            <a:ext cx="1828800" cy="609600"/>
          </a:xfrm>
          <a:prstGeom prst="rect">
            <a:avLst/>
          </a:prstGeom>
          <a:solidFill>
            <a:schemeClr val="accent3">
              <a:lumMod val="75000"/>
            </a:schemeClr>
          </a:solidFill>
          <a:ln w="9525">
            <a:solidFill>
              <a:schemeClr val="tx1"/>
            </a:solidFill>
            <a:miter lim="800000"/>
            <a:headEnd/>
            <a:tailEnd/>
          </a:ln>
          <a:effectLst/>
        </p:spPr>
        <p:txBody>
          <a:bodyPr wrap="none" anchor="ctr"/>
          <a:lstStyle/>
          <a:p>
            <a:pPr algn="ctr"/>
            <a:r>
              <a:rPr lang="en-US" sz="2000" b="1" dirty="0">
                <a:solidFill>
                  <a:srgbClr val="000000"/>
                </a:solidFill>
              </a:rPr>
              <a:t>Non-exposed</a:t>
            </a:r>
          </a:p>
        </p:txBody>
      </p:sp>
      <p:sp>
        <p:nvSpPr>
          <p:cNvPr id="34832" name="Text Box 16"/>
          <p:cNvSpPr txBox="1">
            <a:spLocks noChangeArrowheads="1"/>
          </p:cNvSpPr>
          <p:nvPr/>
        </p:nvSpPr>
        <p:spPr bwMode="auto">
          <a:xfrm>
            <a:off x="3741136" y="3828825"/>
            <a:ext cx="1733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t>Exposure is</a:t>
            </a:r>
          </a:p>
          <a:p>
            <a:pPr algn="ctr"/>
            <a:r>
              <a:rPr lang="en-US" sz="2000" b="1" dirty="0"/>
              <a:t>self selected</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808020146"/>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43000" y="228600"/>
            <a:ext cx="7543800" cy="1143000"/>
          </a:xfrm>
        </p:spPr>
        <p:txBody>
          <a:bodyPr/>
          <a:lstStyle/>
          <a:p>
            <a:pPr algn="ctr"/>
            <a:r>
              <a:rPr lang="en-US" b="1" dirty="0"/>
              <a:t>Cohort Study Design</a:t>
            </a:r>
          </a:p>
        </p:txBody>
      </p:sp>
      <p:grpSp>
        <p:nvGrpSpPr>
          <p:cNvPr id="2" name="Group 17"/>
          <p:cNvGrpSpPr/>
          <p:nvPr/>
        </p:nvGrpSpPr>
        <p:grpSpPr>
          <a:xfrm>
            <a:off x="2971800" y="1676400"/>
            <a:ext cx="2743200" cy="1857375"/>
            <a:chOff x="2819400" y="1371600"/>
            <a:chExt cx="3581400" cy="2847975"/>
          </a:xfrm>
        </p:grpSpPr>
        <p:sp>
          <p:nvSpPr>
            <p:cNvPr id="34819" name="AutoShape 3"/>
            <p:cNvSpPr>
              <a:spLocks noChangeArrowheads="1"/>
            </p:cNvSpPr>
            <p:nvPr/>
          </p:nvSpPr>
          <p:spPr bwMode="auto">
            <a:xfrm rot="1799921">
              <a:off x="2971800" y="2819400"/>
              <a:ext cx="609600" cy="1400175"/>
            </a:xfrm>
            <a:prstGeom prst="downArrow">
              <a:avLst>
                <a:gd name="adj1" fmla="val 50000"/>
                <a:gd name="adj2" fmla="val 57422"/>
              </a:avLst>
            </a:prstGeom>
            <a:solidFill>
              <a:srgbClr val="92D050"/>
            </a:solidFill>
            <a:ln>
              <a:solidFill>
                <a:schemeClr val="tx1"/>
              </a:solidFill>
            </a:ln>
            <a:effectLst/>
          </p:spPr>
          <p:txBody>
            <a:bodyPr wrap="none" anchor="ctr"/>
            <a:lstStyle/>
            <a:p>
              <a:endParaRPr lang="en-US"/>
            </a:p>
          </p:txBody>
        </p:sp>
        <p:sp>
          <p:nvSpPr>
            <p:cNvPr id="34820" name="AutoShape 4"/>
            <p:cNvSpPr>
              <a:spLocks noChangeArrowheads="1"/>
            </p:cNvSpPr>
            <p:nvPr/>
          </p:nvSpPr>
          <p:spPr bwMode="auto">
            <a:xfrm rot="-2014334">
              <a:off x="5638800" y="2590800"/>
              <a:ext cx="609600" cy="1560513"/>
            </a:xfrm>
            <a:prstGeom prst="downArrow">
              <a:avLst>
                <a:gd name="adj1" fmla="val 50000"/>
                <a:gd name="adj2" fmla="val 63997"/>
              </a:avLst>
            </a:prstGeom>
            <a:solidFill>
              <a:srgbClr val="92D050"/>
            </a:solidFill>
            <a:ln>
              <a:solidFill>
                <a:schemeClr val="tx1"/>
              </a:solidFill>
            </a:ln>
            <a:effectLst/>
          </p:spPr>
          <p:txBody>
            <a:bodyPr wrap="none" anchor="ctr"/>
            <a:lstStyle/>
            <a:p>
              <a:endParaRPr lang="en-US"/>
            </a:p>
          </p:txBody>
        </p:sp>
        <p:sp>
          <p:nvSpPr>
            <p:cNvPr id="34827" name="Oval 11"/>
            <p:cNvSpPr>
              <a:spLocks noChangeArrowheads="1"/>
            </p:cNvSpPr>
            <p:nvPr/>
          </p:nvSpPr>
          <p:spPr bwMode="auto">
            <a:xfrm>
              <a:off x="2819400" y="1371600"/>
              <a:ext cx="3581400" cy="1752600"/>
            </a:xfrm>
            <a:prstGeom prst="ellipse">
              <a:avLst/>
            </a:prstGeom>
            <a:solidFill>
              <a:srgbClr val="92D050"/>
            </a:solidFill>
            <a:ln>
              <a:solidFill>
                <a:schemeClr val="tx1"/>
              </a:solidFill>
            </a:ln>
            <a:effectLst/>
          </p:spPr>
          <p:txBody>
            <a:bodyPr wrap="none" anchor="ctr"/>
            <a:lstStyle/>
            <a:p>
              <a:pPr algn="ctr"/>
              <a:r>
                <a:rPr lang="en-US" sz="2800" b="1" dirty="0">
                  <a:solidFill>
                    <a:schemeClr val="bg1"/>
                  </a:solidFill>
                </a:rPr>
                <a:t>Study</a:t>
              </a:r>
            </a:p>
            <a:p>
              <a:pPr algn="ctr"/>
              <a:r>
                <a:rPr lang="en-US" sz="2800" b="1" dirty="0">
                  <a:solidFill>
                    <a:schemeClr val="bg1"/>
                  </a:solidFill>
                </a:rPr>
                <a:t>Population</a:t>
              </a:r>
            </a:p>
          </p:txBody>
        </p:sp>
      </p:grpSp>
      <p:sp>
        <p:nvSpPr>
          <p:cNvPr id="34832" name="Text Box 16"/>
          <p:cNvSpPr txBox="1">
            <a:spLocks noChangeArrowheads="1"/>
          </p:cNvSpPr>
          <p:nvPr/>
        </p:nvSpPr>
        <p:spPr bwMode="auto">
          <a:xfrm>
            <a:off x="3512536" y="2895600"/>
            <a:ext cx="173316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t>Exposure is</a:t>
            </a:r>
          </a:p>
          <a:p>
            <a:pPr algn="ctr"/>
            <a:r>
              <a:rPr lang="en-US" sz="2000" b="1" dirty="0"/>
              <a:t>self selected</a:t>
            </a:r>
          </a:p>
        </p:txBody>
      </p:sp>
      <p:grpSp>
        <p:nvGrpSpPr>
          <p:cNvPr id="3" name="Group 25"/>
          <p:cNvGrpSpPr/>
          <p:nvPr/>
        </p:nvGrpSpPr>
        <p:grpSpPr>
          <a:xfrm>
            <a:off x="762000" y="3505200"/>
            <a:ext cx="7696200" cy="2286000"/>
            <a:chOff x="762000" y="4038600"/>
            <a:chExt cx="7696200" cy="2286000"/>
          </a:xfrm>
        </p:grpSpPr>
        <p:sp>
          <p:nvSpPr>
            <p:cNvPr id="34821" name="AutoShape 5"/>
            <p:cNvSpPr>
              <a:spLocks noChangeArrowheads="1"/>
            </p:cNvSpPr>
            <p:nvPr/>
          </p:nvSpPr>
          <p:spPr bwMode="auto">
            <a:xfrm rot="1980056">
              <a:off x="1524000" y="4724400"/>
              <a:ext cx="609600" cy="1066800"/>
            </a:xfrm>
            <a:prstGeom prst="downArrow">
              <a:avLst>
                <a:gd name="adj1" fmla="val 50000"/>
                <a:gd name="adj2" fmla="val 43750"/>
              </a:avLst>
            </a:prstGeom>
            <a:solidFill>
              <a:srgbClr val="92D050"/>
            </a:solidFill>
            <a:ln>
              <a:solidFill>
                <a:schemeClr val="tx1"/>
              </a:solidFill>
            </a:ln>
            <a:effectLst/>
          </p:spPr>
          <p:txBody>
            <a:bodyPr wrap="none" anchor="ctr"/>
            <a:lstStyle/>
            <a:p>
              <a:endParaRPr lang="en-US"/>
            </a:p>
          </p:txBody>
        </p:sp>
        <p:sp>
          <p:nvSpPr>
            <p:cNvPr id="34822" name="AutoShape 6"/>
            <p:cNvSpPr>
              <a:spLocks noChangeArrowheads="1"/>
            </p:cNvSpPr>
            <p:nvPr/>
          </p:nvSpPr>
          <p:spPr bwMode="auto">
            <a:xfrm rot="-1987424">
              <a:off x="2971800" y="4724400"/>
              <a:ext cx="609600" cy="1066800"/>
            </a:xfrm>
            <a:prstGeom prst="downArrow">
              <a:avLst>
                <a:gd name="adj1" fmla="val 50000"/>
                <a:gd name="adj2" fmla="val 43750"/>
              </a:avLst>
            </a:prstGeom>
            <a:solidFill>
              <a:srgbClr val="92D050"/>
            </a:solidFill>
            <a:ln>
              <a:solidFill>
                <a:schemeClr val="tx1"/>
              </a:solidFill>
            </a:ln>
            <a:effectLst/>
          </p:spPr>
          <p:txBody>
            <a:bodyPr wrap="none" anchor="ctr"/>
            <a:lstStyle/>
            <a:p>
              <a:endParaRPr lang="en-US"/>
            </a:p>
          </p:txBody>
        </p:sp>
        <p:sp>
          <p:nvSpPr>
            <p:cNvPr id="34823" name="AutoShape 7"/>
            <p:cNvSpPr>
              <a:spLocks noChangeArrowheads="1"/>
            </p:cNvSpPr>
            <p:nvPr/>
          </p:nvSpPr>
          <p:spPr bwMode="auto">
            <a:xfrm rot="1410112">
              <a:off x="5756175" y="4724400"/>
              <a:ext cx="609600" cy="1066800"/>
            </a:xfrm>
            <a:prstGeom prst="downArrow">
              <a:avLst>
                <a:gd name="adj1" fmla="val 50000"/>
                <a:gd name="adj2" fmla="val 43750"/>
              </a:avLst>
            </a:prstGeom>
            <a:solidFill>
              <a:srgbClr val="92D050"/>
            </a:solidFill>
            <a:ln>
              <a:solidFill>
                <a:schemeClr val="tx1"/>
              </a:solidFill>
            </a:ln>
            <a:effectLst/>
          </p:spPr>
          <p:txBody>
            <a:bodyPr wrap="none" anchor="ctr"/>
            <a:lstStyle/>
            <a:p>
              <a:endParaRPr lang="en-US"/>
            </a:p>
          </p:txBody>
        </p:sp>
        <p:sp>
          <p:nvSpPr>
            <p:cNvPr id="34824" name="AutoShape 8"/>
            <p:cNvSpPr>
              <a:spLocks noChangeArrowheads="1"/>
            </p:cNvSpPr>
            <p:nvPr/>
          </p:nvSpPr>
          <p:spPr bwMode="auto">
            <a:xfrm rot="-1910327">
              <a:off x="7086600" y="4648200"/>
              <a:ext cx="609600" cy="1143000"/>
            </a:xfrm>
            <a:prstGeom prst="downArrow">
              <a:avLst>
                <a:gd name="adj1" fmla="val 50000"/>
                <a:gd name="adj2" fmla="val 46875"/>
              </a:avLst>
            </a:prstGeom>
            <a:solidFill>
              <a:srgbClr val="92D050"/>
            </a:solidFill>
            <a:ln>
              <a:solidFill>
                <a:schemeClr val="tx1"/>
              </a:solidFill>
            </a:ln>
            <a:effectLst/>
          </p:spPr>
          <p:txBody>
            <a:bodyPr wrap="none" anchor="ctr"/>
            <a:lstStyle/>
            <a:p>
              <a:endParaRPr lang="en-US"/>
            </a:p>
          </p:txBody>
        </p:sp>
        <p:sp>
          <p:nvSpPr>
            <p:cNvPr id="34825" name="Rectangle 9"/>
            <p:cNvSpPr>
              <a:spLocks noChangeArrowheads="1"/>
            </p:cNvSpPr>
            <p:nvPr/>
          </p:nvSpPr>
          <p:spPr bwMode="auto">
            <a:xfrm>
              <a:off x="762000" y="5715000"/>
              <a:ext cx="1600200" cy="609600"/>
            </a:xfrm>
            <a:prstGeom prst="rect">
              <a:avLst/>
            </a:prstGeom>
            <a:solidFill>
              <a:schemeClr val="accent2">
                <a:lumMod val="75000"/>
              </a:schemeClr>
            </a:solidFill>
            <a:ln w="9525">
              <a:solidFill>
                <a:schemeClr val="tx1"/>
              </a:solidFill>
              <a:miter lim="800000"/>
              <a:headEnd/>
              <a:tailEnd/>
            </a:ln>
            <a:effectLst/>
          </p:spPr>
          <p:txBody>
            <a:bodyPr wrap="none" anchor="ctr"/>
            <a:lstStyle/>
            <a:p>
              <a:pPr algn="ctr"/>
              <a:r>
                <a:rPr lang="en-US" sz="2000" b="1" dirty="0">
                  <a:solidFill>
                    <a:schemeClr val="bg1"/>
                  </a:solidFill>
                </a:rPr>
                <a:t>Disease</a:t>
              </a:r>
            </a:p>
          </p:txBody>
        </p:sp>
        <p:sp>
          <p:nvSpPr>
            <p:cNvPr id="34826" name="Rectangle 10"/>
            <p:cNvSpPr>
              <a:spLocks noChangeArrowheads="1"/>
            </p:cNvSpPr>
            <p:nvPr/>
          </p:nvSpPr>
          <p:spPr bwMode="auto">
            <a:xfrm>
              <a:off x="2667000" y="5715000"/>
              <a:ext cx="1600200" cy="6096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No Disease</a:t>
              </a:r>
            </a:p>
          </p:txBody>
        </p:sp>
        <p:sp>
          <p:nvSpPr>
            <p:cNvPr id="34828" name="Rectangle 12"/>
            <p:cNvSpPr>
              <a:spLocks noChangeArrowheads="1"/>
            </p:cNvSpPr>
            <p:nvPr/>
          </p:nvSpPr>
          <p:spPr bwMode="auto">
            <a:xfrm>
              <a:off x="1752600" y="4114800"/>
              <a:ext cx="1600200" cy="609600"/>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Exposed</a:t>
              </a:r>
            </a:p>
          </p:txBody>
        </p:sp>
        <p:sp>
          <p:nvSpPr>
            <p:cNvPr id="34829" name="Rectangle 13"/>
            <p:cNvSpPr>
              <a:spLocks noChangeArrowheads="1"/>
            </p:cNvSpPr>
            <p:nvPr/>
          </p:nvSpPr>
          <p:spPr bwMode="auto">
            <a:xfrm>
              <a:off x="5715000" y="4038600"/>
              <a:ext cx="1828800" cy="609600"/>
            </a:xfrm>
            <a:prstGeom prst="rect">
              <a:avLst/>
            </a:prstGeom>
            <a:solidFill>
              <a:schemeClr val="accent3">
                <a:lumMod val="75000"/>
              </a:schemeClr>
            </a:solidFill>
            <a:ln w="9525">
              <a:solidFill>
                <a:schemeClr val="tx1"/>
              </a:solidFill>
              <a:miter lim="800000"/>
              <a:headEnd/>
              <a:tailEnd/>
            </a:ln>
            <a:effectLst/>
          </p:spPr>
          <p:txBody>
            <a:bodyPr wrap="none" anchor="ctr"/>
            <a:lstStyle/>
            <a:p>
              <a:pPr algn="ctr"/>
              <a:r>
                <a:rPr lang="en-US" sz="2000" b="1" dirty="0">
                  <a:solidFill>
                    <a:srgbClr val="000000"/>
                  </a:solidFill>
                </a:rPr>
                <a:t>Non-exposed</a:t>
              </a:r>
            </a:p>
          </p:txBody>
        </p:sp>
        <p:sp>
          <p:nvSpPr>
            <p:cNvPr id="34830" name="Rectangle 14"/>
            <p:cNvSpPr>
              <a:spLocks noChangeArrowheads="1"/>
            </p:cNvSpPr>
            <p:nvPr/>
          </p:nvSpPr>
          <p:spPr bwMode="auto">
            <a:xfrm>
              <a:off x="6858000" y="5715000"/>
              <a:ext cx="1600200" cy="6096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No Disease</a:t>
              </a:r>
            </a:p>
          </p:txBody>
        </p:sp>
        <p:sp>
          <p:nvSpPr>
            <p:cNvPr id="34831" name="Rectangle 15"/>
            <p:cNvSpPr>
              <a:spLocks noChangeArrowheads="1"/>
            </p:cNvSpPr>
            <p:nvPr/>
          </p:nvSpPr>
          <p:spPr bwMode="auto">
            <a:xfrm>
              <a:off x="4953000" y="5715000"/>
              <a:ext cx="1600200" cy="609600"/>
            </a:xfrm>
            <a:prstGeom prst="rect">
              <a:avLst/>
            </a:prstGeom>
            <a:solidFill>
              <a:schemeClr val="accent2">
                <a:lumMod val="75000"/>
              </a:schemeClr>
            </a:solidFill>
            <a:ln w="9525">
              <a:solidFill>
                <a:schemeClr val="tx1"/>
              </a:solidFill>
              <a:miter lim="800000"/>
              <a:headEnd/>
              <a:tailEnd/>
            </a:ln>
            <a:effectLst/>
          </p:spPr>
          <p:txBody>
            <a:bodyPr wrap="none" anchor="ctr"/>
            <a:lstStyle/>
            <a:p>
              <a:pPr algn="ctr"/>
              <a:r>
                <a:rPr lang="en-US" sz="2000" b="1" dirty="0">
                  <a:solidFill>
                    <a:schemeClr val="bg1"/>
                  </a:solidFill>
                </a:rPr>
                <a:t>Disease</a:t>
              </a:r>
            </a:p>
          </p:txBody>
        </p:sp>
        <p:sp>
          <p:nvSpPr>
            <p:cNvPr id="34833" name="Text Box 17"/>
            <p:cNvSpPr txBox="1">
              <a:spLocks noChangeArrowheads="1"/>
            </p:cNvSpPr>
            <p:nvPr/>
          </p:nvSpPr>
          <p:spPr bwMode="auto">
            <a:xfrm>
              <a:off x="3579472" y="4876800"/>
              <a:ext cx="200728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t>Follow through</a:t>
              </a:r>
            </a:p>
            <a:p>
              <a:pPr algn="ctr"/>
              <a:r>
                <a:rPr lang="en-US" sz="2000" b="1" dirty="0"/>
                <a:t>time</a:t>
              </a:r>
            </a:p>
          </p:txBody>
        </p:sp>
      </p:gr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54139047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914" name="Rectangle 2"/>
          <p:cNvSpPr>
            <a:spLocks noGrp="1" noChangeArrowheads="1"/>
          </p:cNvSpPr>
          <p:nvPr>
            <p:ph type="title"/>
          </p:nvPr>
        </p:nvSpPr>
        <p:spPr>
          <a:xfrm>
            <a:off x="628650" y="811161"/>
            <a:ext cx="2501695" cy="5403370"/>
          </a:xfrm>
        </p:spPr>
        <p:txBody>
          <a:bodyPr>
            <a:normAutofit/>
          </a:bodyPr>
          <a:lstStyle/>
          <a:p>
            <a:r>
              <a:rPr lang="en-US" b="1">
                <a:solidFill>
                  <a:schemeClr val="bg1"/>
                </a:solidFill>
              </a:rPr>
              <a:t>Case-Control Study Description</a:t>
            </a:r>
          </a:p>
        </p:txBody>
      </p:sp>
      <p:graphicFrame>
        <p:nvGraphicFramePr>
          <p:cNvPr id="4" name="Diagram 3"/>
          <p:cNvGraphicFramePr/>
          <p:nvPr>
            <p:extLst>
              <p:ext uri="{D42A27DB-BD31-4B8C-83A1-F6EECF244321}">
                <p14:modId xmlns:p14="http://schemas.microsoft.com/office/powerpoint/2010/main" val="1528455297"/>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667703349"/>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990600" y="228600"/>
            <a:ext cx="7696200" cy="1143000"/>
          </a:xfrm>
        </p:spPr>
        <p:txBody>
          <a:bodyPr/>
          <a:lstStyle/>
          <a:p>
            <a:pPr algn="ctr"/>
            <a:r>
              <a:rPr lang="en-US" b="1" dirty="0"/>
              <a:t>Case-Control Study Design</a:t>
            </a:r>
          </a:p>
        </p:txBody>
      </p:sp>
      <p:grpSp>
        <p:nvGrpSpPr>
          <p:cNvPr id="2" name="Group 8"/>
          <p:cNvGrpSpPr/>
          <p:nvPr/>
        </p:nvGrpSpPr>
        <p:grpSpPr>
          <a:xfrm>
            <a:off x="1752600" y="2057400"/>
            <a:ext cx="5715000" cy="3352800"/>
            <a:chOff x="1752600" y="1295400"/>
            <a:chExt cx="5715000" cy="3352800"/>
          </a:xfrm>
        </p:grpSpPr>
        <p:sp>
          <p:nvSpPr>
            <p:cNvPr id="40963" name="AutoShape 3"/>
            <p:cNvSpPr>
              <a:spLocks noChangeArrowheads="1"/>
            </p:cNvSpPr>
            <p:nvPr/>
          </p:nvSpPr>
          <p:spPr bwMode="auto">
            <a:xfrm rot="1799921">
              <a:off x="2971800" y="2743200"/>
              <a:ext cx="609600" cy="1400175"/>
            </a:xfrm>
            <a:prstGeom prst="downArrow">
              <a:avLst>
                <a:gd name="adj1" fmla="val 50000"/>
                <a:gd name="adj2" fmla="val 57422"/>
              </a:avLst>
            </a:prstGeom>
            <a:solidFill>
              <a:srgbClr val="92D050"/>
            </a:solidFill>
            <a:ln>
              <a:solidFill>
                <a:schemeClr val="tx1"/>
              </a:solidFill>
            </a:ln>
            <a:effectLst/>
          </p:spPr>
          <p:txBody>
            <a:bodyPr wrap="none" anchor="ctr"/>
            <a:lstStyle/>
            <a:p>
              <a:endParaRPr lang="en-US"/>
            </a:p>
          </p:txBody>
        </p:sp>
        <p:sp>
          <p:nvSpPr>
            <p:cNvPr id="40964" name="AutoShape 4"/>
            <p:cNvSpPr>
              <a:spLocks noChangeArrowheads="1"/>
            </p:cNvSpPr>
            <p:nvPr/>
          </p:nvSpPr>
          <p:spPr bwMode="auto">
            <a:xfrm rot="-2014334">
              <a:off x="5638800" y="2514600"/>
              <a:ext cx="609600" cy="1560513"/>
            </a:xfrm>
            <a:prstGeom prst="downArrow">
              <a:avLst>
                <a:gd name="adj1" fmla="val 50000"/>
                <a:gd name="adj2" fmla="val 63997"/>
              </a:avLst>
            </a:prstGeom>
            <a:solidFill>
              <a:srgbClr val="92D050"/>
            </a:solidFill>
            <a:ln>
              <a:solidFill>
                <a:schemeClr val="tx1"/>
              </a:solidFill>
            </a:ln>
            <a:effectLst/>
          </p:spPr>
          <p:txBody>
            <a:bodyPr wrap="none" anchor="ctr"/>
            <a:lstStyle/>
            <a:p>
              <a:endParaRPr lang="en-US"/>
            </a:p>
          </p:txBody>
        </p:sp>
        <p:sp>
          <p:nvSpPr>
            <p:cNvPr id="40971" name="Oval 11"/>
            <p:cNvSpPr>
              <a:spLocks noChangeArrowheads="1"/>
            </p:cNvSpPr>
            <p:nvPr/>
          </p:nvSpPr>
          <p:spPr bwMode="auto">
            <a:xfrm>
              <a:off x="2819400" y="1295400"/>
              <a:ext cx="3581400" cy="1752600"/>
            </a:xfrm>
            <a:prstGeom prst="ellipse">
              <a:avLst/>
            </a:prstGeom>
            <a:solidFill>
              <a:srgbClr val="92D050"/>
            </a:solidFill>
            <a:ln>
              <a:solidFill>
                <a:schemeClr val="tx1"/>
              </a:solidFill>
            </a:ln>
            <a:effectLst/>
          </p:spPr>
          <p:txBody>
            <a:bodyPr wrap="none" anchor="ctr"/>
            <a:lstStyle/>
            <a:p>
              <a:pPr algn="ctr"/>
              <a:r>
                <a:rPr lang="en-US" sz="2800" b="1" dirty="0">
                  <a:solidFill>
                    <a:schemeClr val="bg1"/>
                  </a:solidFill>
                </a:rPr>
                <a:t>Study</a:t>
              </a:r>
            </a:p>
            <a:p>
              <a:pPr algn="ctr"/>
              <a:r>
                <a:rPr lang="en-US" sz="2800" b="1" dirty="0">
                  <a:solidFill>
                    <a:schemeClr val="bg1"/>
                  </a:solidFill>
                </a:rPr>
                <a:t>Population</a:t>
              </a:r>
            </a:p>
          </p:txBody>
        </p:sp>
        <p:sp>
          <p:nvSpPr>
            <p:cNvPr id="40972" name="Rectangle 12"/>
            <p:cNvSpPr>
              <a:spLocks noChangeArrowheads="1"/>
            </p:cNvSpPr>
            <p:nvPr/>
          </p:nvSpPr>
          <p:spPr bwMode="auto">
            <a:xfrm>
              <a:off x="1752600" y="4038600"/>
              <a:ext cx="1600200" cy="609600"/>
            </a:xfrm>
            <a:prstGeom prst="rect">
              <a:avLst/>
            </a:prstGeom>
            <a:solidFill>
              <a:schemeClr val="accent2">
                <a:lumMod val="75000"/>
              </a:schemeClr>
            </a:solidFill>
            <a:ln>
              <a:solidFill>
                <a:schemeClr val="tx1"/>
              </a:solidFill>
            </a:ln>
            <a:effectLst/>
          </p:spPr>
          <p:txBody>
            <a:bodyPr wrap="none" anchor="ctr"/>
            <a:lstStyle/>
            <a:p>
              <a:pPr algn="ctr"/>
              <a:r>
                <a:rPr lang="en-US" sz="2000" b="1" dirty="0">
                  <a:solidFill>
                    <a:schemeClr val="bg1"/>
                  </a:solidFill>
                </a:rPr>
                <a:t>Cases</a:t>
              </a:r>
            </a:p>
          </p:txBody>
        </p:sp>
        <p:sp>
          <p:nvSpPr>
            <p:cNvPr id="40973" name="Rectangle 13"/>
            <p:cNvSpPr>
              <a:spLocks noChangeArrowheads="1"/>
            </p:cNvSpPr>
            <p:nvPr/>
          </p:nvSpPr>
          <p:spPr bwMode="auto">
            <a:xfrm>
              <a:off x="5867400" y="3962400"/>
              <a:ext cx="1600200" cy="609600"/>
            </a:xfrm>
            <a:prstGeom prst="rect">
              <a:avLst/>
            </a:prstGeom>
            <a:solidFill>
              <a:schemeClr val="accent3">
                <a:lumMod val="60000"/>
                <a:lumOff val="40000"/>
              </a:schemeClr>
            </a:solidFill>
            <a:ln>
              <a:solidFill>
                <a:schemeClr val="tx1"/>
              </a:solidFill>
            </a:ln>
            <a:effectLst/>
          </p:spPr>
          <p:txBody>
            <a:bodyPr wrap="none" anchor="ctr"/>
            <a:lstStyle/>
            <a:p>
              <a:pPr algn="ctr"/>
              <a:r>
                <a:rPr lang="en-US" sz="2000" b="1" dirty="0">
                  <a:solidFill>
                    <a:srgbClr val="000000"/>
                  </a:solidFill>
                </a:rPr>
                <a:t>Controls</a:t>
              </a:r>
            </a:p>
          </p:txBody>
        </p:sp>
        <p:sp>
          <p:nvSpPr>
            <p:cNvPr id="16" name="Text Box 16"/>
            <p:cNvSpPr txBox="1">
              <a:spLocks noChangeArrowheads="1"/>
            </p:cNvSpPr>
            <p:nvPr/>
          </p:nvSpPr>
          <p:spPr bwMode="auto">
            <a:xfrm>
              <a:off x="3657600" y="3276599"/>
              <a:ext cx="19328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dirty="0">
                  <a:solidFill>
                    <a:schemeClr val="tx2"/>
                  </a:solidFill>
                </a:rPr>
                <a:t>Select based on disease status</a:t>
              </a:r>
            </a:p>
          </p:txBody>
        </p:sp>
      </p:gr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53292788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143000" y="228600"/>
            <a:ext cx="7543800" cy="1143000"/>
          </a:xfrm>
        </p:spPr>
        <p:txBody>
          <a:bodyPr/>
          <a:lstStyle/>
          <a:p>
            <a:pPr algn="ctr"/>
            <a:r>
              <a:rPr lang="en-US" b="1" dirty="0"/>
              <a:t>Case-Control Study Design</a:t>
            </a:r>
          </a:p>
        </p:txBody>
      </p:sp>
      <p:sp>
        <p:nvSpPr>
          <p:cNvPr id="16" name="Text Box 16"/>
          <p:cNvSpPr txBox="1">
            <a:spLocks noChangeArrowheads="1"/>
          </p:cNvSpPr>
          <p:nvPr/>
        </p:nvSpPr>
        <p:spPr bwMode="auto">
          <a:xfrm>
            <a:off x="3429000" y="2895600"/>
            <a:ext cx="193289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000" b="1" dirty="0"/>
              <a:t>Select based on disease status</a:t>
            </a:r>
          </a:p>
        </p:txBody>
      </p:sp>
      <p:sp>
        <p:nvSpPr>
          <p:cNvPr id="17" name="Text Box 17"/>
          <p:cNvSpPr txBox="1">
            <a:spLocks noChangeArrowheads="1"/>
          </p:cNvSpPr>
          <p:nvPr/>
        </p:nvSpPr>
        <p:spPr bwMode="auto">
          <a:xfrm>
            <a:off x="3653650" y="4267200"/>
            <a:ext cx="178446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t>Look back in</a:t>
            </a:r>
          </a:p>
          <a:p>
            <a:pPr algn="ctr"/>
            <a:r>
              <a:rPr lang="en-US" sz="2000" b="1" dirty="0"/>
              <a:t>time</a:t>
            </a:r>
          </a:p>
        </p:txBody>
      </p:sp>
      <p:grpSp>
        <p:nvGrpSpPr>
          <p:cNvPr id="2" name="Group 17"/>
          <p:cNvGrpSpPr/>
          <p:nvPr/>
        </p:nvGrpSpPr>
        <p:grpSpPr>
          <a:xfrm>
            <a:off x="2971800" y="1676400"/>
            <a:ext cx="2743200" cy="1857375"/>
            <a:chOff x="2819400" y="1371600"/>
            <a:chExt cx="3581400" cy="2847975"/>
          </a:xfrm>
        </p:grpSpPr>
        <p:sp>
          <p:nvSpPr>
            <p:cNvPr id="19" name="AutoShape 3"/>
            <p:cNvSpPr>
              <a:spLocks noChangeArrowheads="1"/>
            </p:cNvSpPr>
            <p:nvPr/>
          </p:nvSpPr>
          <p:spPr bwMode="auto">
            <a:xfrm rot="1799921">
              <a:off x="2971800" y="2819400"/>
              <a:ext cx="609600" cy="1400175"/>
            </a:xfrm>
            <a:prstGeom prst="downArrow">
              <a:avLst>
                <a:gd name="adj1" fmla="val 50000"/>
                <a:gd name="adj2" fmla="val 57422"/>
              </a:avLst>
            </a:prstGeom>
            <a:solidFill>
              <a:srgbClr val="92D050"/>
            </a:solidFill>
            <a:ln>
              <a:solidFill>
                <a:schemeClr val="tx1"/>
              </a:solidFill>
            </a:ln>
            <a:effectLst/>
          </p:spPr>
          <p:txBody>
            <a:bodyPr wrap="none" anchor="ctr"/>
            <a:lstStyle/>
            <a:p>
              <a:endParaRPr lang="en-US"/>
            </a:p>
          </p:txBody>
        </p:sp>
        <p:sp>
          <p:nvSpPr>
            <p:cNvPr id="20" name="AutoShape 4"/>
            <p:cNvSpPr>
              <a:spLocks noChangeArrowheads="1"/>
            </p:cNvSpPr>
            <p:nvPr/>
          </p:nvSpPr>
          <p:spPr bwMode="auto">
            <a:xfrm rot="-2014334">
              <a:off x="5638800" y="2590800"/>
              <a:ext cx="609600" cy="1560513"/>
            </a:xfrm>
            <a:prstGeom prst="downArrow">
              <a:avLst>
                <a:gd name="adj1" fmla="val 50000"/>
                <a:gd name="adj2" fmla="val 63997"/>
              </a:avLst>
            </a:prstGeom>
            <a:solidFill>
              <a:srgbClr val="92D050"/>
            </a:solidFill>
            <a:ln>
              <a:solidFill>
                <a:schemeClr val="tx1"/>
              </a:solidFill>
            </a:ln>
            <a:effectLst/>
          </p:spPr>
          <p:txBody>
            <a:bodyPr wrap="none" anchor="ctr"/>
            <a:lstStyle/>
            <a:p>
              <a:endParaRPr lang="en-US"/>
            </a:p>
          </p:txBody>
        </p:sp>
        <p:sp>
          <p:nvSpPr>
            <p:cNvPr id="21" name="Oval 11"/>
            <p:cNvSpPr>
              <a:spLocks noChangeArrowheads="1"/>
            </p:cNvSpPr>
            <p:nvPr/>
          </p:nvSpPr>
          <p:spPr bwMode="auto">
            <a:xfrm>
              <a:off x="2819400" y="1371600"/>
              <a:ext cx="3581400" cy="1752600"/>
            </a:xfrm>
            <a:prstGeom prst="ellipse">
              <a:avLst/>
            </a:prstGeom>
            <a:solidFill>
              <a:srgbClr val="92D050"/>
            </a:solidFill>
            <a:ln>
              <a:solidFill>
                <a:schemeClr val="tx1"/>
              </a:solidFill>
            </a:ln>
            <a:effectLst/>
          </p:spPr>
          <p:txBody>
            <a:bodyPr wrap="none" anchor="ctr"/>
            <a:lstStyle/>
            <a:p>
              <a:pPr algn="ctr"/>
              <a:r>
                <a:rPr lang="en-US" sz="2800" b="1" dirty="0">
                  <a:solidFill>
                    <a:schemeClr val="bg1"/>
                  </a:solidFill>
                </a:rPr>
                <a:t>Study</a:t>
              </a:r>
            </a:p>
            <a:p>
              <a:pPr algn="ctr"/>
              <a:r>
                <a:rPr lang="en-US" sz="2800" b="1" dirty="0">
                  <a:solidFill>
                    <a:schemeClr val="bg1"/>
                  </a:solidFill>
                </a:rPr>
                <a:t>Population</a:t>
              </a:r>
            </a:p>
          </p:txBody>
        </p:sp>
      </p:grpSp>
      <p:grpSp>
        <p:nvGrpSpPr>
          <p:cNvPr id="3" name="Group 21"/>
          <p:cNvGrpSpPr/>
          <p:nvPr/>
        </p:nvGrpSpPr>
        <p:grpSpPr>
          <a:xfrm>
            <a:off x="762000" y="3505200"/>
            <a:ext cx="7696200" cy="2286000"/>
            <a:chOff x="762000" y="4038600"/>
            <a:chExt cx="7696200" cy="2286000"/>
          </a:xfrm>
        </p:grpSpPr>
        <p:sp>
          <p:nvSpPr>
            <p:cNvPr id="23" name="AutoShape 5"/>
            <p:cNvSpPr>
              <a:spLocks noChangeArrowheads="1"/>
            </p:cNvSpPr>
            <p:nvPr/>
          </p:nvSpPr>
          <p:spPr bwMode="auto">
            <a:xfrm rot="1980056">
              <a:off x="1524000" y="4724400"/>
              <a:ext cx="609600" cy="1066800"/>
            </a:xfrm>
            <a:prstGeom prst="downArrow">
              <a:avLst>
                <a:gd name="adj1" fmla="val 50000"/>
                <a:gd name="adj2" fmla="val 43750"/>
              </a:avLst>
            </a:prstGeom>
            <a:solidFill>
              <a:srgbClr val="92D050"/>
            </a:solidFill>
            <a:ln>
              <a:solidFill>
                <a:schemeClr val="tx1"/>
              </a:solidFill>
            </a:ln>
            <a:effectLst/>
          </p:spPr>
          <p:txBody>
            <a:bodyPr wrap="none" anchor="ctr"/>
            <a:lstStyle/>
            <a:p>
              <a:endParaRPr lang="en-US"/>
            </a:p>
          </p:txBody>
        </p:sp>
        <p:sp>
          <p:nvSpPr>
            <p:cNvPr id="24" name="AutoShape 6"/>
            <p:cNvSpPr>
              <a:spLocks noChangeArrowheads="1"/>
            </p:cNvSpPr>
            <p:nvPr/>
          </p:nvSpPr>
          <p:spPr bwMode="auto">
            <a:xfrm rot="-1987424">
              <a:off x="2971800" y="4724400"/>
              <a:ext cx="609600" cy="1066800"/>
            </a:xfrm>
            <a:prstGeom prst="downArrow">
              <a:avLst>
                <a:gd name="adj1" fmla="val 50000"/>
                <a:gd name="adj2" fmla="val 43750"/>
              </a:avLst>
            </a:prstGeom>
            <a:solidFill>
              <a:srgbClr val="92D050"/>
            </a:solidFill>
            <a:ln>
              <a:solidFill>
                <a:schemeClr val="tx1"/>
              </a:solidFill>
            </a:ln>
            <a:effectLst/>
          </p:spPr>
          <p:txBody>
            <a:bodyPr wrap="none" anchor="ctr"/>
            <a:lstStyle/>
            <a:p>
              <a:endParaRPr lang="en-US"/>
            </a:p>
          </p:txBody>
        </p:sp>
        <p:sp>
          <p:nvSpPr>
            <p:cNvPr id="25" name="AutoShape 7"/>
            <p:cNvSpPr>
              <a:spLocks noChangeArrowheads="1"/>
            </p:cNvSpPr>
            <p:nvPr/>
          </p:nvSpPr>
          <p:spPr bwMode="auto">
            <a:xfrm rot="1410112">
              <a:off x="5756175" y="4724400"/>
              <a:ext cx="609600" cy="1066800"/>
            </a:xfrm>
            <a:prstGeom prst="downArrow">
              <a:avLst>
                <a:gd name="adj1" fmla="val 50000"/>
                <a:gd name="adj2" fmla="val 43750"/>
              </a:avLst>
            </a:prstGeom>
            <a:solidFill>
              <a:srgbClr val="92D050"/>
            </a:solidFill>
            <a:ln>
              <a:solidFill>
                <a:schemeClr val="tx1"/>
              </a:solidFill>
            </a:ln>
            <a:effectLst/>
          </p:spPr>
          <p:txBody>
            <a:bodyPr wrap="none" anchor="ctr"/>
            <a:lstStyle/>
            <a:p>
              <a:endParaRPr lang="en-US"/>
            </a:p>
          </p:txBody>
        </p:sp>
        <p:sp>
          <p:nvSpPr>
            <p:cNvPr id="26" name="AutoShape 8"/>
            <p:cNvSpPr>
              <a:spLocks noChangeArrowheads="1"/>
            </p:cNvSpPr>
            <p:nvPr/>
          </p:nvSpPr>
          <p:spPr bwMode="auto">
            <a:xfrm rot="-1910327">
              <a:off x="7086600" y="4648200"/>
              <a:ext cx="609600" cy="1143000"/>
            </a:xfrm>
            <a:prstGeom prst="downArrow">
              <a:avLst>
                <a:gd name="adj1" fmla="val 50000"/>
                <a:gd name="adj2" fmla="val 46875"/>
              </a:avLst>
            </a:prstGeom>
            <a:solidFill>
              <a:srgbClr val="92D050"/>
            </a:solidFill>
            <a:ln>
              <a:solidFill>
                <a:schemeClr val="tx1"/>
              </a:solidFill>
            </a:ln>
            <a:effectLst/>
          </p:spPr>
          <p:txBody>
            <a:bodyPr wrap="none" anchor="ctr"/>
            <a:lstStyle/>
            <a:p>
              <a:endParaRPr lang="en-US"/>
            </a:p>
          </p:txBody>
        </p:sp>
        <p:sp>
          <p:nvSpPr>
            <p:cNvPr id="27" name="Rectangle 9"/>
            <p:cNvSpPr>
              <a:spLocks noChangeArrowheads="1"/>
            </p:cNvSpPr>
            <p:nvPr/>
          </p:nvSpPr>
          <p:spPr bwMode="auto">
            <a:xfrm>
              <a:off x="762000" y="5715000"/>
              <a:ext cx="1600200" cy="609600"/>
            </a:xfrm>
            <a:prstGeom prst="rect">
              <a:avLst/>
            </a:prstGeom>
            <a:solidFill>
              <a:schemeClr val="accent2">
                <a:lumMod val="75000"/>
              </a:schemeClr>
            </a:solidFill>
            <a:ln w="9525">
              <a:solidFill>
                <a:schemeClr val="tx1"/>
              </a:solidFill>
              <a:miter lim="800000"/>
              <a:headEnd/>
              <a:tailEnd/>
            </a:ln>
            <a:effectLst/>
          </p:spPr>
          <p:txBody>
            <a:bodyPr wrap="none" anchor="ctr"/>
            <a:lstStyle/>
            <a:p>
              <a:pPr algn="ctr"/>
              <a:r>
                <a:rPr lang="en-US" sz="2000" b="1" dirty="0">
                  <a:solidFill>
                    <a:schemeClr val="bg1"/>
                  </a:solidFill>
                </a:rPr>
                <a:t>Exposed</a:t>
              </a:r>
            </a:p>
          </p:txBody>
        </p:sp>
        <p:sp>
          <p:nvSpPr>
            <p:cNvPr id="28" name="Rectangle 10"/>
            <p:cNvSpPr>
              <a:spLocks noChangeArrowheads="1"/>
            </p:cNvSpPr>
            <p:nvPr/>
          </p:nvSpPr>
          <p:spPr bwMode="auto">
            <a:xfrm>
              <a:off x="2667000" y="5715000"/>
              <a:ext cx="1600200" cy="6096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Not Exposed</a:t>
              </a:r>
            </a:p>
          </p:txBody>
        </p:sp>
        <p:sp>
          <p:nvSpPr>
            <p:cNvPr id="29" name="Rectangle 12"/>
            <p:cNvSpPr>
              <a:spLocks noChangeArrowheads="1"/>
            </p:cNvSpPr>
            <p:nvPr/>
          </p:nvSpPr>
          <p:spPr bwMode="auto">
            <a:xfrm>
              <a:off x="1752600" y="4114800"/>
              <a:ext cx="1600200" cy="609600"/>
            </a:xfrm>
            <a:prstGeom prst="rect">
              <a:avLst/>
            </a:prstGeom>
            <a:solidFill>
              <a:schemeClr val="accent2">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Cases</a:t>
              </a:r>
            </a:p>
          </p:txBody>
        </p:sp>
        <p:sp>
          <p:nvSpPr>
            <p:cNvPr id="30" name="Rectangle 13"/>
            <p:cNvSpPr>
              <a:spLocks noChangeArrowheads="1"/>
            </p:cNvSpPr>
            <p:nvPr/>
          </p:nvSpPr>
          <p:spPr bwMode="auto">
            <a:xfrm>
              <a:off x="5715000" y="4038600"/>
              <a:ext cx="1828800" cy="609600"/>
            </a:xfrm>
            <a:prstGeom prst="rect">
              <a:avLst/>
            </a:prstGeom>
            <a:solidFill>
              <a:schemeClr val="accent3">
                <a:lumMod val="75000"/>
              </a:schemeClr>
            </a:solidFill>
            <a:ln w="9525">
              <a:solidFill>
                <a:schemeClr val="tx1"/>
              </a:solidFill>
              <a:miter lim="800000"/>
              <a:headEnd/>
              <a:tailEnd/>
            </a:ln>
            <a:effectLst/>
          </p:spPr>
          <p:txBody>
            <a:bodyPr wrap="none" anchor="ctr"/>
            <a:lstStyle/>
            <a:p>
              <a:pPr algn="ctr"/>
              <a:r>
                <a:rPr lang="en-US" sz="2000" b="1" dirty="0">
                  <a:solidFill>
                    <a:srgbClr val="000000"/>
                  </a:solidFill>
                </a:rPr>
                <a:t>Controls</a:t>
              </a:r>
            </a:p>
          </p:txBody>
        </p:sp>
        <p:sp>
          <p:nvSpPr>
            <p:cNvPr id="31" name="Rectangle 14"/>
            <p:cNvSpPr>
              <a:spLocks noChangeArrowheads="1"/>
            </p:cNvSpPr>
            <p:nvPr/>
          </p:nvSpPr>
          <p:spPr bwMode="auto">
            <a:xfrm>
              <a:off x="6858000" y="5715000"/>
              <a:ext cx="1600200" cy="609600"/>
            </a:xfrm>
            <a:prstGeom prst="rect">
              <a:avLst/>
            </a:prstGeom>
            <a:solidFill>
              <a:schemeClr val="accent3">
                <a:lumMod val="60000"/>
                <a:lumOff val="40000"/>
              </a:schemeClr>
            </a:solidFill>
            <a:ln w="9525">
              <a:solidFill>
                <a:schemeClr val="tx1"/>
              </a:solidFill>
              <a:miter lim="800000"/>
              <a:headEnd/>
              <a:tailEnd/>
            </a:ln>
            <a:effectLst/>
          </p:spPr>
          <p:txBody>
            <a:bodyPr wrap="none" anchor="ctr"/>
            <a:lstStyle/>
            <a:p>
              <a:pPr algn="ctr"/>
              <a:r>
                <a:rPr lang="en-US" sz="2000" b="1" dirty="0">
                  <a:solidFill>
                    <a:srgbClr val="000000"/>
                  </a:solidFill>
                </a:rPr>
                <a:t>Not Exposed</a:t>
              </a:r>
            </a:p>
          </p:txBody>
        </p:sp>
        <p:sp>
          <p:nvSpPr>
            <p:cNvPr id="32" name="Rectangle 15"/>
            <p:cNvSpPr>
              <a:spLocks noChangeArrowheads="1"/>
            </p:cNvSpPr>
            <p:nvPr/>
          </p:nvSpPr>
          <p:spPr bwMode="auto">
            <a:xfrm>
              <a:off x="4953000" y="5715000"/>
              <a:ext cx="1600200" cy="609600"/>
            </a:xfrm>
            <a:prstGeom prst="rect">
              <a:avLst/>
            </a:prstGeom>
            <a:solidFill>
              <a:schemeClr val="accent2">
                <a:lumMod val="75000"/>
              </a:schemeClr>
            </a:solidFill>
            <a:ln w="9525">
              <a:solidFill>
                <a:schemeClr val="tx1"/>
              </a:solidFill>
              <a:miter lim="800000"/>
              <a:headEnd/>
              <a:tailEnd/>
            </a:ln>
            <a:effectLst/>
          </p:spPr>
          <p:txBody>
            <a:bodyPr wrap="none" anchor="ctr"/>
            <a:lstStyle/>
            <a:p>
              <a:pPr algn="ctr"/>
              <a:r>
                <a:rPr lang="en-US" sz="2000" b="1" dirty="0">
                  <a:solidFill>
                    <a:schemeClr val="bg1"/>
                  </a:solidFill>
                </a:rPr>
                <a:t>Exposed</a:t>
              </a:r>
            </a:p>
          </p:txBody>
        </p:sp>
      </p:grpSp>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171759046"/>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normAutofit/>
          </a:bodyPr>
          <a:lstStyle/>
          <a:p>
            <a:pPr algn="ctr"/>
            <a:r>
              <a:rPr lang="en-US" sz="4000" b="1" dirty="0"/>
              <a:t>Cohort  VS. Case-Control</a:t>
            </a:r>
          </a:p>
        </p:txBody>
      </p:sp>
      <p:sp>
        <p:nvSpPr>
          <p:cNvPr id="45059" name="Rectangle 3"/>
          <p:cNvSpPr>
            <a:spLocks noGrp="1" noChangeArrowheads="1"/>
          </p:cNvSpPr>
          <p:nvPr>
            <p:ph idx="1"/>
          </p:nvPr>
        </p:nvSpPr>
        <p:spPr/>
        <p:txBody>
          <a:bodyPr/>
          <a:lstStyle/>
          <a:p>
            <a:endParaRPr lang="en-US"/>
          </a:p>
          <a:p>
            <a:endParaRPr lang="en-US"/>
          </a:p>
        </p:txBody>
      </p:sp>
      <p:sp>
        <p:nvSpPr>
          <p:cNvPr id="45060" name="Text Box 4"/>
          <p:cNvSpPr txBox="1">
            <a:spLocks noChangeArrowheads="1"/>
          </p:cNvSpPr>
          <p:nvPr/>
        </p:nvSpPr>
        <p:spPr bwMode="auto">
          <a:xfrm>
            <a:off x="0" y="1981200"/>
            <a:ext cx="8763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3200"/>
              <a:t>           </a:t>
            </a:r>
          </a:p>
        </p:txBody>
      </p:sp>
      <p:graphicFrame>
        <p:nvGraphicFramePr>
          <p:cNvPr id="2" name="Table 1"/>
          <p:cNvGraphicFramePr>
            <a:graphicFrameLocks noGrp="1"/>
          </p:cNvGraphicFramePr>
          <p:nvPr>
            <p:extLst>
              <p:ext uri="{D42A27DB-BD31-4B8C-83A1-F6EECF244321}">
                <p14:modId xmlns:p14="http://schemas.microsoft.com/office/powerpoint/2010/main" val="148526947"/>
              </p:ext>
            </p:extLst>
          </p:nvPr>
        </p:nvGraphicFramePr>
        <p:xfrm>
          <a:off x="609600" y="1752600"/>
          <a:ext cx="8534400" cy="4166751"/>
        </p:xfrm>
        <a:graphic>
          <a:graphicData uri="http://schemas.openxmlformats.org/drawingml/2006/table">
            <a:tbl>
              <a:tblPr firstRow="1" bandRow="1">
                <a:tableStyleId>{F5AB1C69-6EDB-4FF4-983F-18BD219EF322}</a:tableStyleId>
              </a:tblPr>
              <a:tblGrid>
                <a:gridCol w="1896534">
                  <a:extLst>
                    <a:ext uri="{9D8B030D-6E8A-4147-A177-3AD203B41FA5}">
                      <a16:colId xmlns:a16="http://schemas.microsoft.com/office/drawing/2014/main" val="20000"/>
                    </a:ext>
                  </a:extLst>
                </a:gridCol>
                <a:gridCol w="3556000">
                  <a:extLst>
                    <a:ext uri="{9D8B030D-6E8A-4147-A177-3AD203B41FA5}">
                      <a16:colId xmlns:a16="http://schemas.microsoft.com/office/drawing/2014/main" val="20001"/>
                    </a:ext>
                  </a:extLst>
                </a:gridCol>
                <a:gridCol w="3081866">
                  <a:extLst>
                    <a:ext uri="{9D8B030D-6E8A-4147-A177-3AD203B41FA5}">
                      <a16:colId xmlns:a16="http://schemas.microsoft.com/office/drawing/2014/main" val="20002"/>
                    </a:ext>
                  </a:extLst>
                </a:gridCol>
              </a:tblGrid>
              <a:tr h="399545">
                <a:tc>
                  <a:txBody>
                    <a:bodyPr/>
                    <a:lstStyle/>
                    <a:p>
                      <a:endParaRPr lang="en-US" sz="2000" dirty="0"/>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r>
                        <a:rPr lang="en-US" sz="2000" dirty="0"/>
                        <a:t>Cohort Study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algn="ctr"/>
                      <a:r>
                        <a:rPr lang="en-US" sz="2000" dirty="0"/>
                        <a:t>Case-Control Study</a:t>
                      </a:r>
                    </a:p>
                  </a:txBody>
                  <a:tcPr anchor="ct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0"/>
                  </a:ext>
                </a:extLst>
              </a:tr>
              <a:tr h="2365126">
                <a:tc>
                  <a:txBody>
                    <a:bodyPr/>
                    <a:lstStyle/>
                    <a:p>
                      <a:r>
                        <a:rPr lang="en-US" sz="2000" b="1" dirty="0"/>
                        <a:t>Preferred study design when…</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31775" indent="-231775">
                        <a:spcAft>
                          <a:spcPts val="1200"/>
                        </a:spcAft>
                        <a:buFont typeface="Arial" pitchFamily="34" charset="0"/>
                        <a:buChar char="•"/>
                      </a:pPr>
                      <a:r>
                        <a:rPr lang="en-US" sz="2000" b="1" dirty="0"/>
                        <a:t>Population</a:t>
                      </a:r>
                      <a:r>
                        <a:rPr lang="en-US" sz="2000" b="1" baseline="0" dirty="0"/>
                        <a:t> members are easily identifiable and accessible</a:t>
                      </a:r>
                    </a:p>
                    <a:p>
                      <a:pPr marL="231775" indent="-231775">
                        <a:spcAft>
                          <a:spcPts val="1200"/>
                        </a:spcAft>
                        <a:buFont typeface="Arial" pitchFamily="34" charset="0"/>
                        <a:buChar char="•"/>
                      </a:pPr>
                      <a:r>
                        <a:rPr lang="en-US" sz="2000" b="1" baseline="0" dirty="0"/>
                        <a:t>Exposure is rare</a:t>
                      </a:r>
                    </a:p>
                    <a:p>
                      <a:pPr marL="231775" indent="-231775">
                        <a:buFont typeface="Arial" pitchFamily="34" charset="0"/>
                        <a:buChar char="•"/>
                      </a:pPr>
                      <a:r>
                        <a:rPr lang="en-US" sz="2000" b="1" baseline="0" dirty="0"/>
                        <a:t>There may be multiple diseases involved</a:t>
                      </a:r>
                      <a:endParaRPr lang="en-US" sz="2000" b="1" dirty="0"/>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pPr marL="231775" indent="-231775">
                        <a:spcAft>
                          <a:spcPts val="1200"/>
                        </a:spcAft>
                        <a:buFont typeface="Arial" pitchFamily="34" charset="0"/>
                        <a:buChar char="•"/>
                      </a:pPr>
                      <a:r>
                        <a:rPr lang="en-US" sz="2000" b="1" dirty="0"/>
                        <a:t>Identifying and/or accessing entire cohort would be too costly or time consuming</a:t>
                      </a:r>
                    </a:p>
                    <a:p>
                      <a:pPr marL="231775" indent="-231775">
                        <a:buFont typeface="Arial" pitchFamily="34" charset="0"/>
                        <a:buChar char="•"/>
                      </a:pPr>
                      <a:r>
                        <a:rPr lang="en-US" sz="2000" b="1" baseline="0" dirty="0"/>
                        <a:t>Illness is rare</a:t>
                      </a:r>
                      <a:endParaRPr lang="en-US" sz="2000" b="1" dirty="0"/>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1"/>
                  </a:ext>
                </a:extLst>
              </a:tr>
              <a:tr h="618158">
                <a:tc>
                  <a:txBody>
                    <a:bodyPr/>
                    <a:lstStyle/>
                    <a:p>
                      <a:r>
                        <a:rPr lang="en-US" sz="2000" b="1" dirty="0"/>
                        <a:t>Study group</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000" b="1" dirty="0"/>
                        <a:t>Exposed individuals</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000" b="1" dirty="0"/>
                        <a:t>Individuals</a:t>
                      </a:r>
                      <a:r>
                        <a:rPr lang="en-US" sz="2000" b="1" baseline="0" dirty="0"/>
                        <a:t> </a:t>
                      </a:r>
                      <a:r>
                        <a:rPr lang="en-US" sz="2000" b="1" dirty="0"/>
                        <a:t>with illness (cases)</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618158">
                <a:tc>
                  <a:txBody>
                    <a:bodyPr/>
                    <a:lstStyle/>
                    <a:p>
                      <a:r>
                        <a:rPr lang="en-US" sz="2000" b="1" dirty="0"/>
                        <a:t>Comparison group</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000" b="1" dirty="0"/>
                        <a:t>Non-exposed individuals</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tc>
                  <a:txBody>
                    <a:bodyPr/>
                    <a:lstStyle/>
                    <a:p>
                      <a:r>
                        <a:rPr lang="en-US" sz="2000" b="1" dirty="0"/>
                        <a:t>Individuals without the illness (controls)</a:t>
                      </a:r>
                    </a:p>
                  </a:txBody>
                  <a:tcPr>
                    <a:lnL w="12700" cap="flat" cmpd="sng" algn="ctr">
                      <a:solidFill>
                        <a:schemeClr val="accent3">
                          <a:lumMod val="75000"/>
                        </a:schemeClr>
                      </a:solidFill>
                      <a:prstDash val="solid"/>
                      <a:round/>
                      <a:headEnd type="none" w="med" len="med"/>
                      <a:tailEnd type="none" w="med" len="med"/>
                    </a:lnL>
                    <a:lnR w="12700" cap="flat" cmpd="sng" algn="ctr">
                      <a:solidFill>
                        <a:schemeClr val="accent3">
                          <a:lumMod val="75000"/>
                        </a:schemeClr>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17114836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90719"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0719" y="0"/>
            <a:ext cx="106556"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922" name="Rectangle 2"/>
          <p:cNvSpPr>
            <a:spLocks noGrp="1" noChangeArrowheads="1"/>
          </p:cNvSpPr>
          <p:nvPr>
            <p:ph type="title"/>
          </p:nvPr>
        </p:nvSpPr>
        <p:spPr>
          <a:xfrm>
            <a:off x="628650" y="811161"/>
            <a:ext cx="2501695" cy="5403370"/>
          </a:xfrm>
        </p:spPr>
        <p:txBody>
          <a:bodyPr>
            <a:normAutofit/>
          </a:bodyPr>
          <a:lstStyle/>
          <a:p>
            <a:r>
              <a:rPr lang="en-US" b="1">
                <a:solidFill>
                  <a:schemeClr val="bg1"/>
                </a:solidFill>
              </a:rPr>
              <a:t>Summary</a:t>
            </a:r>
          </a:p>
        </p:txBody>
      </p:sp>
      <p:graphicFrame>
        <p:nvGraphicFramePr>
          <p:cNvPr id="4" name="Diagram 3"/>
          <p:cNvGraphicFramePr/>
          <p:nvPr>
            <p:extLst>
              <p:ext uri="{D42A27DB-BD31-4B8C-83A1-F6EECF244321}">
                <p14:modId xmlns:p14="http://schemas.microsoft.com/office/powerpoint/2010/main" val="616915893"/>
              </p:ext>
            </p:extLst>
          </p:nvPr>
        </p:nvGraphicFramePr>
        <p:xfrm>
          <a:off x="4094559" y="642938"/>
          <a:ext cx="4567238"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428214661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3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7539" name="Picture 3" descr="C:\Documents and Settings\fnutter\Desktop\Blue epi diagram.png"/>
          <p:cNvPicPr>
            <a:picLocks noChangeAspect="1" noChangeArrowheads="1"/>
          </p:cNvPicPr>
          <p:nvPr/>
        </p:nvPicPr>
        <p:blipFill>
          <a:blip r:embed="rId3" cstate="print">
            <a:extLst/>
          </a:blip>
          <a:srcRect/>
          <a:stretch>
            <a:fillRect/>
          </a:stretch>
        </p:blipFill>
        <p:spPr bwMode="auto">
          <a:xfrm>
            <a:off x="482600" y="1414971"/>
            <a:ext cx="8178799" cy="4028058"/>
          </a:xfrm>
          <a:prstGeom prst="rect">
            <a:avLst/>
          </a:prstGeom>
          <a:noFill/>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3"/>
          <p:cNvPicPr>
            <a:picLocks noChangeAspect="1" noChangeArrowheads="1"/>
          </p:cNvPicPr>
          <p:nvPr/>
        </p:nvPicPr>
        <p:blipFill>
          <a:blip r:embed="rId2"/>
          <a:srcRect l="18750" t="34375" r="20313" b="17709"/>
          <a:stretch>
            <a:fillRect/>
          </a:stretch>
        </p:blipFill>
        <p:spPr bwMode="auto">
          <a:xfrm>
            <a:off x="482600" y="1017317"/>
            <a:ext cx="8178799" cy="482336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AC5506-6312-4701-8D3C-40187889A94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Documents and Settings\fnutter\Desktop\Epi criteria.png"/>
          <p:cNvPicPr/>
          <p:nvPr/>
        </p:nvPicPr>
        <p:blipFill>
          <a:blip r:embed="rId3" cstate="print"/>
          <a:srcRect/>
          <a:stretch>
            <a:fillRect/>
          </a:stretch>
        </p:blipFill>
        <p:spPr bwMode="auto">
          <a:xfrm>
            <a:off x="937057" y="1675227"/>
            <a:ext cx="7269884" cy="4394199"/>
          </a:xfrm>
          <a:prstGeom prst="rect">
            <a:avLst/>
          </a:prstGeom>
          <a:noFill/>
        </p:spPr>
      </p:pic>
      <p:sp>
        <p:nvSpPr>
          <p:cNvPr id="4" name="Title 3"/>
          <p:cNvSpPr>
            <a:spLocks noGrp="1"/>
          </p:cNvSpPr>
          <p:nvPr>
            <p:ph type="title"/>
          </p:nvPr>
        </p:nvSpPr>
        <p:spPr>
          <a:xfrm>
            <a:off x="417399" y="643467"/>
            <a:ext cx="8408193" cy="744836"/>
          </a:xfrm>
        </p:spPr>
        <p:txBody>
          <a:bodyPr>
            <a:normAutofit/>
          </a:bodyPr>
          <a:lstStyle/>
          <a:p>
            <a:pPr algn="ctr"/>
            <a:r>
              <a:rPr lang="en-US" sz="2800" b="1" dirty="0">
                <a:solidFill>
                  <a:schemeClr val="bg1"/>
                </a:solidFill>
              </a:rPr>
              <a:t>Summary of Study Designs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17&#10;Participatory Epidemiology&#10;The use of participatory rural appraisal&#10;techniques to collect epidemiological&#10;knowledge and..."/>
          <p:cNvPicPr>
            <a:picLocks noChangeAspect="1" noChangeArrowheads="1"/>
          </p:cNvPicPr>
          <p:nvPr/>
        </p:nvPicPr>
        <p:blipFill rotWithShape="1">
          <a:blip r:embed="rId2">
            <a:alphaModFix amt="50000"/>
            <a:extLst/>
          </a:blip>
          <a:srcRect/>
          <a:stretch/>
        </p:blipFill>
        <p:spPr bwMode="auto">
          <a:xfrm>
            <a:off x="20" y="1"/>
            <a:ext cx="9143980" cy="6172199"/>
          </a:xfrm>
          <a:prstGeom prst="rect">
            <a:avLst/>
          </a:prstGeom>
          <a:noFill/>
        </p:spPr>
      </p:pic>
      <p:sp>
        <p:nvSpPr>
          <p:cNvPr id="2" name="Title 1"/>
          <p:cNvSpPr>
            <a:spLocks noGrp="1"/>
          </p:cNvSpPr>
          <p:nvPr>
            <p:ph type="ctrTitle"/>
          </p:nvPr>
        </p:nvSpPr>
        <p:spPr>
          <a:xfrm>
            <a:off x="1143000" y="1122362"/>
            <a:ext cx="6858000" cy="2900518"/>
          </a:xfrm>
        </p:spPr>
        <p:txBody>
          <a:bodyPr>
            <a:normAutofit/>
          </a:bodyPr>
          <a:lstStyle/>
          <a:p>
            <a:r>
              <a:rPr lang="en-US" b="1" dirty="0">
                <a:solidFill>
                  <a:srgbClr val="FFFFFF"/>
                </a:solidFill>
              </a:rPr>
              <a:t>Participatory Epidemiology:</a:t>
            </a:r>
            <a:br>
              <a:rPr lang="en-US" b="1" dirty="0">
                <a:solidFill>
                  <a:srgbClr val="FFFFFF"/>
                </a:solidFill>
              </a:rPr>
            </a:br>
            <a:r>
              <a:rPr lang="en-US" b="1" dirty="0">
                <a:solidFill>
                  <a:srgbClr val="FFFFFF"/>
                </a:solidFill>
              </a:rPr>
              <a:t>Key Concepts</a:t>
            </a:r>
          </a:p>
        </p:txBody>
      </p:sp>
      <p:sp>
        <p:nvSpPr>
          <p:cNvPr id="3" name="Subtitle 2"/>
          <p:cNvSpPr>
            <a:spLocks noGrp="1"/>
          </p:cNvSpPr>
          <p:nvPr>
            <p:ph type="subTitle" idx="1"/>
          </p:nvPr>
        </p:nvSpPr>
        <p:spPr>
          <a:xfrm>
            <a:off x="1143000" y="4159404"/>
            <a:ext cx="6858000" cy="1098395"/>
          </a:xfrm>
        </p:spPr>
        <p:txBody>
          <a:bodyPr>
            <a:normAutofit/>
          </a:bodyPr>
          <a:lstStyle/>
          <a:p>
            <a:r>
              <a:rPr lang="en-US" dirty="0">
                <a:solidFill>
                  <a:srgbClr val="FFFFFF"/>
                </a:solidFill>
              </a:rPr>
              <a:t>  By the end of the course, participants should be able to describe the key concepts of participatory epidemiology.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481692" y="4525347"/>
            <a:ext cx="5204792" cy="1737360"/>
          </a:xfrm>
        </p:spPr>
        <p:txBody>
          <a:bodyPr anchor="ctr">
            <a:normAutofit/>
          </a:bodyPr>
          <a:lstStyle/>
          <a:p>
            <a:pPr algn="r"/>
            <a:r>
              <a:rPr lang="en-US" dirty="0"/>
              <a:t>Definitions</a:t>
            </a:r>
          </a:p>
        </p:txBody>
      </p:sp>
      <p:sp>
        <p:nvSpPr>
          <p:cNvPr id="3" name="Subtitle 2"/>
          <p:cNvSpPr>
            <a:spLocks noGrp="1"/>
          </p:cNvSpPr>
          <p:nvPr>
            <p:ph type="subTitle" idx="1"/>
          </p:nvPr>
        </p:nvSpPr>
        <p:spPr>
          <a:xfrm>
            <a:off x="6038071" y="4525347"/>
            <a:ext cx="2408466" cy="1737360"/>
          </a:xfrm>
        </p:spPr>
        <p:txBody>
          <a:bodyPr anchor="ctr">
            <a:normAutofit/>
          </a:bodyPr>
          <a:lstStyle/>
          <a:p>
            <a:pPr algn="l"/>
            <a:r>
              <a:rPr lang="en-US" sz="1000" i="1" dirty="0"/>
              <a:t>“Participatory Epidemiology is the systematic use of participatory approaches and methods to improve understanding of diseases and options for disease control”</a:t>
            </a:r>
          </a:p>
          <a:p>
            <a:pPr algn="l"/>
            <a:r>
              <a:rPr lang="en-US" sz="1000" dirty="0"/>
              <a:t>So,</a:t>
            </a:r>
          </a:p>
          <a:p>
            <a:pPr algn="l">
              <a:buFont typeface="Arial" pitchFamily="34" charset="0"/>
              <a:buChar char="•"/>
            </a:pPr>
            <a:r>
              <a:rPr lang="en-US" sz="1000" dirty="0"/>
              <a:t>What is a “participatory approach?”</a:t>
            </a:r>
          </a:p>
          <a:p>
            <a:pPr algn="l">
              <a:buFont typeface="Arial" pitchFamily="34" charset="0"/>
              <a:buChar char="•"/>
            </a:pPr>
            <a:r>
              <a:rPr lang="en-US" sz="1000" dirty="0"/>
              <a:t>What are “participatory methods?”</a:t>
            </a:r>
          </a:p>
          <a:p>
            <a:pPr algn="l">
              <a:buFont typeface="Arial" pitchFamily="34" charset="0"/>
              <a:buChar char="•"/>
            </a:pPr>
            <a:r>
              <a:rPr lang="en-US" sz="1000" dirty="0"/>
              <a:t>What is the link between the approach and the methods?</a:t>
            </a:r>
          </a:p>
          <a:p>
            <a:pPr algn="l"/>
            <a:endParaRPr lang="en-US" sz="1000" dirty="0"/>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262706"/>
            <a:ext cx="9113729" cy="515957"/>
          </a:xfrm>
          <a:prstGeom prst="rect">
            <a:avLst/>
          </a:prstGeom>
        </p:spPr>
      </p:pic>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285441" y="965199"/>
            <a:ext cx="5074558" cy="4927601"/>
          </a:xfrm>
        </p:spPr>
        <p:txBody>
          <a:bodyPr anchor="ctr">
            <a:normAutofit/>
          </a:bodyPr>
          <a:lstStyle/>
          <a:p>
            <a:pPr algn="l"/>
            <a:r>
              <a:rPr lang="en-US" sz="4700" dirty="0">
                <a:solidFill>
                  <a:schemeClr val="tx1">
                    <a:lumMod val="85000"/>
                    <a:lumOff val="15000"/>
                  </a:schemeClr>
                </a:solidFill>
              </a:rPr>
              <a:t>Participatory Approaches - Origins</a:t>
            </a:r>
          </a:p>
        </p:txBody>
      </p:sp>
      <p:sp>
        <p:nvSpPr>
          <p:cNvPr id="3" name="Subtitle 2"/>
          <p:cNvSpPr>
            <a:spLocks noGrp="1"/>
          </p:cNvSpPr>
          <p:nvPr>
            <p:ph type="subTitle" idx="1"/>
          </p:nvPr>
        </p:nvSpPr>
        <p:spPr>
          <a:xfrm>
            <a:off x="767442" y="965198"/>
            <a:ext cx="2030953" cy="4927602"/>
          </a:xfrm>
        </p:spPr>
        <p:txBody>
          <a:bodyPr anchor="ctr">
            <a:normAutofit/>
          </a:bodyPr>
          <a:lstStyle/>
          <a:p>
            <a:pPr algn="r"/>
            <a:endParaRPr lang="en-US" sz="1700">
              <a:solidFill>
                <a:schemeClr val="accent1"/>
              </a:solidFill>
            </a:endParaRPr>
          </a:p>
          <a:p>
            <a:pPr algn="r">
              <a:buFont typeface="Arial" pitchFamily="34" charset="0"/>
              <a:buChar char="•"/>
            </a:pPr>
            <a:r>
              <a:rPr lang="en-US" sz="1700">
                <a:solidFill>
                  <a:schemeClr val="accent1"/>
                </a:solidFill>
              </a:rPr>
              <a:t>Adult Education Movement</a:t>
            </a:r>
          </a:p>
          <a:p>
            <a:pPr algn="r">
              <a:buFont typeface="Arial" pitchFamily="34" charset="0"/>
              <a:buChar char="•"/>
            </a:pPr>
            <a:r>
              <a:rPr lang="en-US" sz="1700">
                <a:solidFill>
                  <a:schemeClr val="accent1"/>
                </a:solidFill>
              </a:rPr>
              <a:t>Social Anthropology</a:t>
            </a:r>
          </a:p>
          <a:p>
            <a:pPr algn="r">
              <a:buFont typeface="Arial" pitchFamily="34" charset="0"/>
              <a:buChar char="•"/>
            </a:pPr>
            <a:r>
              <a:rPr lang="en-US" sz="1700">
                <a:solidFill>
                  <a:schemeClr val="accent1"/>
                </a:solidFill>
              </a:rPr>
              <a:t>Agro ecosystem analysis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a:t>Lessons from the Adult Education Movement (1960s)</a:t>
            </a:r>
          </a:p>
        </p:txBody>
      </p:sp>
      <p:sp>
        <p:nvSpPr>
          <p:cNvPr id="3" name="Subtitle 2"/>
          <p:cNvSpPr>
            <a:spLocks noGrp="1"/>
          </p:cNvSpPr>
          <p:nvPr>
            <p:ph type="subTitle" idx="1"/>
          </p:nvPr>
        </p:nvSpPr>
        <p:spPr>
          <a:xfrm>
            <a:off x="6340927" y="965199"/>
            <a:ext cx="2320472" cy="4927602"/>
          </a:xfrm>
        </p:spPr>
        <p:txBody>
          <a:bodyPr anchor="ctr">
            <a:normAutofit/>
          </a:bodyPr>
          <a:lstStyle/>
          <a:p>
            <a:pPr algn="l">
              <a:buFont typeface="Arial" pitchFamily="34" charset="0"/>
              <a:buChar char="•"/>
            </a:pPr>
            <a:r>
              <a:rPr lang="en-US" sz="1700" dirty="0">
                <a:solidFill>
                  <a:srgbClr val="FFFFFF"/>
                </a:solidFill>
              </a:rPr>
              <a:t>People are capable of conducting their own problem description and analysis including the poor without formal education.</a:t>
            </a:r>
          </a:p>
          <a:p>
            <a:pPr algn="l">
              <a:buFont typeface="Arial" pitchFamily="34" charset="0"/>
              <a:buChar char="•"/>
            </a:pPr>
            <a:r>
              <a:rPr lang="en-US" sz="1700" dirty="0">
                <a:solidFill>
                  <a:srgbClr val="FFFFFF"/>
                </a:solidFill>
              </a:rPr>
              <a:t>Educators were required to modify their attitudes, behavior and methods on this basis.</a:t>
            </a:r>
          </a:p>
          <a:p>
            <a:pPr algn="l">
              <a:buFont typeface="Arial" pitchFamily="34" charset="0"/>
              <a:buChar char="•"/>
            </a:pPr>
            <a:r>
              <a:rPr lang="en-US" sz="1700" dirty="0">
                <a:solidFill>
                  <a:srgbClr val="FFFFFF"/>
                </a:solidFill>
              </a:rPr>
              <a:t>Implies an element of attitudinal change among professionals.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285441" y="965199"/>
            <a:ext cx="5074558" cy="4927601"/>
          </a:xfrm>
        </p:spPr>
        <p:txBody>
          <a:bodyPr anchor="ctr">
            <a:normAutofit/>
          </a:bodyPr>
          <a:lstStyle/>
          <a:p>
            <a:pPr algn="l"/>
            <a:r>
              <a:rPr lang="en-US" sz="4700">
                <a:solidFill>
                  <a:schemeClr val="tx1">
                    <a:lumMod val="85000"/>
                    <a:lumOff val="15000"/>
                  </a:schemeClr>
                </a:solidFill>
              </a:rPr>
              <a:t>Lessons from Social Anthropology </a:t>
            </a:r>
            <a:br>
              <a:rPr lang="en-US" sz="4700">
                <a:solidFill>
                  <a:schemeClr val="tx1">
                    <a:lumMod val="85000"/>
                    <a:lumOff val="15000"/>
                  </a:schemeClr>
                </a:solidFill>
              </a:rPr>
            </a:br>
            <a:r>
              <a:rPr lang="en-US" sz="4700">
                <a:solidFill>
                  <a:schemeClr val="tx1">
                    <a:lumMod val="85000"/>
                    <a:lumOff val="15000"/>
                  </a:schemeClr>
                </a:solidFill>
              </a:rPr>
              <a:t>(from 1980s)</a:t>
            </a:r>
          </a:p>
        </p:txBody>
      </p:sp>
      <p:sp>
        <p:nvSpPr>
          <p:cNvPr id="3" name="Subtitle 2"/>
          <p:cNvSpPr>
            <a:spLocks noGrp="1"/>
          </p:cNvSpPr>
          <p:nvPr>
            <p:ph type="subTitle" idx="1"/>
          </p:nvPr>
        </p:nvSpPr>
        <p:spPr>
          <a:xfrm>
            <a:off x="767442" y="965198"/>
            <a:ext cx="2030953" cy="4927602"/>
          </a:xfrm>
        </p:spPr>
        <p:txBody>
          <a:bodyPr anchor="ctr">
            <a:normAutofit/>
          </a:bodyPr>
          <a:lstStyle/>
          <a:p>
            <a:pPr algn="r">
              <a:buFont typeface="Arial" pitchFamily="34" charset="0"/>
              <a:buChar char="•"/>
            </a:pPr>
            <a:r>
              <a:rPr lang="en-US" sz="1700" dirty="0">
                <a:solidFill>
                  <a:schemeClr val="accent1"/>
                </a:solidFill>
              </a:rPr>
              <a:t>Rural people in developing countries have their own valuable knowledge and conduct their own experiments (indigenous technical knowledge).</a:t>
            </a:r>
          </a:p>
          <a:p>
            <a:pPr algn="r">
              <a:buFont typeface="Arial" pitchFamily="34" charset="0"/>
              <a:buChar char="•"/>
            </a:pPr>
            <a:r>
              <a:rPr lang="en-US" sz="1700" dirty="0">
                <a:solidFill>
                  <a:schemeClr val="accent1"/>
                </a:solidFill>
              </a:rPr>
              <a:t>Development projects are more likely to succeed if interventions are designed jointly by local people together with technical experts.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A3A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0834" name="Picture 2" descr="Applications• Basic Research• Active Surveillance   – Participatory Disease Surveillance (PDS)• Holistic Needs Assessment ..."/>
          <p:cNvPicPr>
            <a:picLocks noChangeAspect="1" noChangeArrowheads="1"/>
          </p:cNvPicPr>
          <p:nvPr/>
        </p:nvPicPr>
        <p:blipFill>
          <a:blip r:embed="rId2"/>
          <a:srcRect/>
          <a:stretch>
            <a:fillRect/>
          </a:stretch>
        </p:blipFill>
        <p:spPr bwMode="auto">
          <a:xfrm>
            <a:off x="857955" y="643467"/>
            <a:ext cx="7428088" cy="557106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RP Model Structure             β                γ                 αb   S                 E                 I              ..."/>
          <p:cNvPicPr>
            <a:picLocks noChangeAspect="1" noChangeArrowheads="1"/>
          </p:cNvPicPr>
          <p:nvPr/>
        </p:nvPicPr>
        <p:blipFill rotWithShape="1">
          <a:blip r:embed="rId2"/>
          <a:srcRect l="18491" r="30009"/>
          <a:stretch/>
        </p:blipFill>
        <p:spPr bwMode="auto">
          <a:xfrm>
            <a:off x="4434842" y="10"/>
            <a:ext cx="4709158"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a:noFill/>
        </p:spPr>
      </p:pic>
      <p:cxnSp>
        <p:nvCxnSpPr>
          <p:cNvPr id="12" name="Straight Arrow Connector 11">
            <a:extLst>
              <a:ext uri="{FF2B5EF4-FFF2-40B4-BE49-F238E27FC236}">
                <a16:creationId xmlns:a16="http://schemas.microsoft.com/office/drawing/2014/main"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491490" y="2631125"/>
            <a:ext cx="3737610" cy="2397443"/>
          </a:xfrm>
        </p:spPr>
        <p:txBody>
          <a:bodyPr anchor="t">
            <a:normAutofit/>
          </a:bodyPr>
          <a:lstStyle/>
          <a:p>
            <a:pPr algn="l"/>
            <a:r>
              <a:rPr lang="en-US" sz="4200"/>
              <a:t>Lessons from Agro ecosystem Analysis (from the 1980s)</a:t>
            </a:r>
          </a:p>
        </p:txBody>
      </p:sp>
      <p:sp>
        <p:nvSpPr>
          <p:cNvPr id="3" name="Subtitle 2"/>
          <p:cNvSpPr>
            <a:spLocks noGrp="1"/>
          </p:cNvSpPr>
          <p:nvPr>
            <p:ph type="subTitle" idx="1"/>
          </p:nvPr>
        </p:nvSpPr>
        <p:spPr>
          <a:xfrm>
            <a:off x="491490" y="487681"/>
            <a:ext cx="3737610" cy="1499975"/>
          </a:xfrm>
        </p:spPr>
        <p:txBody>
          <a:bodyPr anchor="b">
            <a:normAutofit/>
          </a:bodyPr>
          <a:lstStyle/>
          <a:p>
            <a:pPr algn="l"/>
            <a:r>
              <a:rPr lang="en-US" sz="1500" u="sng" dirty="0"/>
              <a:t>Optimal ignorance</a:t>
            </a:r>
          </a:p>
          <a:p>
            <a:pPr algn="l">
              <a:buFont typeface="Arial" pitchFamily="34" charset="0"/>
              <a:buChar char="•"/>
            </a:pPr>
            <a:r>
              <a:rPr lang="en-US" sz="1500" dirty="0"/>
              <a:t>We don’t need to know every possible detail of a problem in order to solve the problem.</a:t>
            </a:r>
          </a:p>
          <a:p>
            <a:pPr algn="l">
              <a:buFont typeface="Arial" pitchFamily="34" charset="0"/>
              <a:buChar char="•"/>
            </a:pPr>
            <a:r>
              <a:rPr lang="en-US" sz="1500" dirty="0"/>
              <a:t>The importance of applied, locally-relevant research to solve local problems.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dirty="0"/>
              <a:t>Participatory Approach (from 1980s)</a:t>
            </a:r>
          </a:p>
        </p:txBody>
      </p:sp>
      <p:sp>
        <p:nvSpPr>
          <p:cNvPr id="3" name="Subtitle 2"/>
          <p:cNvSpPr>
            <a:spLocks noGrp="1"/>
          </p:cNvSpPr>
          <p:nvPr>
            <p:ph type="subTitle" idx="1"/>
          </p:nvPr>
        </p:nvSpPr>
        <p:spPr>
          <a:xfrm>
            <a:off x="6340927" y="965199"/>
            <a:ext cx="2320472" cy="4927602"/>
          </a:xfrm>
        </p:spPr>
        <p:txBody>
          <a:bodyPr anchor="ctr">
            <a:normAutofit/>
          </a:bodyPr>
          <a:lstStyle/>
          <a:p>
            <a:pPr algn="l"/>
            <a:r>
              <a:rPr lang="en-US" sz="1700" dirty="0">
                <a:solidFill>
                  <a:srgbClr val="FFFFFF"/>
                </a:solidFill>
              </a:rPr>
              <a:t>Required professionals and researchers to:</a:t>
            </a:r>
          </a:p>
          <a:p>
            <a:pPr algn="l">
              <a:buFont typeface="Arial" pitchFamily="34" charset="0"/>
              <a:buChar char="•"/>
            </a:pPr>
            <a:r>
              <a:rPr lang="en-US" sz="1700" dirty="0">
                <a:solidFill>
                  <a:srgbClr val="FFFFFF"/>
                </a:solidFill>
              </a:rPr>
              <a:t>Have respect for, and willing to learn with poor rural 	people; this often required attitudinal change.</a:t>
            </a:r>
          </a:p>
          <a:p>
            <a:pPr algn="l">
              <a:buFont typeface="Arial" pitchFamily="34" charset="0"/>
              <a:buChar char="•"/>
            </a:pPr>
            <a:r>
              <a:rPr lang="en-US" sz="1700" dirty="0">
                <a:solidFill>
                  <a:srgbClr val="FFFFFF"/>
                </a:solidFill>
              </a:rPr>
              <a:t>Be action-orientated (rather than data-driven).</a:t>
            </a:r>
          </a:p>
          <a:p>
            <a:pPr algn="l">
              <a:buFont typeface="Arial" pitchFamily="34" charset="0"/>
              <a:buChar char="•"/>
            </a:pPr>
            <a:endParaRPr lang="en-US" sz="1700" dirty="0">
              <a:solidFill>
                <a:srgbClr val="FFFFFF"/>
              </a:solidFill>
            </a:endParaRPr>
          </a:p>
          <a:p>
            <a:pPr algn="l"/>
            <a:r>
              <a:rPr lang="en-US" sz="1700" i="1" dirty="0">
                <a:solidFill>
                  <a:srgbClr val="FFFFFF"/>
                </a:solidFill>
              </a:rPr>
              <a:t>Became an integral part of Participatory Rural Appraisal (PRA) 	and Participatory Learning and Action (PLA).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3BB5D57-6178-4F62-B472-0312F6D95A8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B65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6978" name="Picture 2" descr="Applications of PE&#10;Needs Assessments&#10;• Priorities and entry points&#10;Participatory Epi Research&#10;• Basic epi studies&#10;• Diseas..."/>
          <p:cNvPicPr>
            <a:picLocks noChangeAspect="1" noChangeArrowheads="1"/>
          </p:cNvPicPr>
          <p:nvPr/>
        </p:nvPicPr>
        <p:blipFill rotWithShape="1">
          <a:blip r:embed="rId2"/>
          <a:srcRect t="6036" b="3143"/>
          <a:stretch/>
        </p:blipFill>
        <p:spPr bwMode="auto">
          <a:xfrm>
            <a:off x="482600" y="643467"/>
            <a:ext cx="8178799" cy="5571066"/>
          </a:xfrm>
          <a:prstGeom prst="rect">
            <a:avLst/>
          </a:prstGeom>
          <a:noFill/>
        </p:spPr>
      </p:pic>
      <p:sp>
        <p:nvSpPr>
          <p:cNvPr id="73" name="Rectangle 72">
            <a:extLst>
              <a:ext uri="{FF2B5EF4-FFF2-40B4-BE49-F238E27FC236}">
                <a16:creationId xmlns:a16="http://schemas.microsoft.com/office/drawing/2014/main" id="{4C61BD32-7542-4D52-BA5A-3ADE869BF8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116161"/>
            <a:ext cx="9113729" cy="75215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1295400" y="1765300"/>
            <a:ext cx="919804" cy="461665"/>
          </a:xfrm>
          <a:prstGeom prst="rect">
            <a:avLst/>
          </a:prstGeom>
          <a:noFill/>
          <a:ln w="9525">
            <a:noFill/>
            <a:miter lim="800000"/>
            <a:headEnd/>
            <a:tailEnd/>
          </a:ln>
        </p:spPr>
        <p:txBody>
          <a:bodyPr wrap="none">
            <a:spAutoFit/>
          </a:bodyPr>
          <a:lstStyle/>
          <a:p>
            <a:r>
              <a:rPr lang="en-GB" sz="2400" dirty="0">
                <a:solidFill>
                  <a:srgbClr val="FF0000"/>
                </a:solidFill>
              </a:rPr>
              <a:t>Agent</a:t>
            </a:r>
          </a:p>
        </p:txBody>
      </p:sp>
      <p:sp>
        <p:nvSpPr>
          <p:cNvPr id="20483" name="Rectangle 3"/>
          <p:cNvSpPr>
            <a:spLocks noChangeArrowheads="1"/>
          </p:cNvSpPr>
          <p:nvPr/>
        </p:nvSpPr>
        <p:spPr bwMode="auto">
          <a:xfrm>
            <a:off x="3733800" y="5118100"/>
            <a:ext cx="862013" cy="457200"/>
          </a:xfrm>
          <a:prstGeom prst="rect">
            <a:avLst/>
          </a:prstGeom>
          <a:noFill/>
          <a:ln w="9525">
            <a:noFill/>
            <a:miter lim="800000"/>
            <a:headEnd/>
            <a:tailEnd/>
          </a:ln>
        </p:spPr>
        <p:txBody>
          <a:bodyPr wrap="none">
            <a:spAutoFit/>
          </a:bodyPr>
          <a:lstStyle/>
          <a:p>
            <a:r>
              <a:rPr lang="en-GB" sz="2400">
                <a:solidFill>
                  <a:srgbClr val="333399"/>
                </a:solidFill>
              </a:rPr>
              <a:t>Host</a:t>
            </a:r>
          </a:p>
        </p:txBody>
      </p:sp>
      <p:sp>
        <p:nvSpPr>
          <p:cNvPr id="20484" name="Rectangle 4"/>
          <p:cNvSpPr>
            <a:spLocks noChangeArrowheads="1"/>
          </p:cNvSpPr>
          <p:nvPr/>
        </p:nvSpPr>
        <p:spPr bwMode="auto">
          <a:xfrm>
            <a:off x="6019800" y="1765300"/>
            <a:ext cx="2046288" cy="457200"/>
          </a:xfrm>
          <a:prstGeom prst="rect">
            <a:avLst/>
          </a:prstGeom>
          <a:noFill/>
          <a:ln w="9525">
            <a:noFill/>
            <a:miter lim="800000"/>
            <a:headEnd/>
            <a:tailEnd/>
          </a:ln>
        </p:spPr>
        <p:txBody>
          <a:bodyPr wrap="none">
            <a:spAutoFit/>
          </a:bodyPr>
          <a:lstStyle/>
          <a:p>
            <a:r>
              <a:rPr lang="en-GB" sz="2400">
                <a:solidFill>
                  <a:srgbClr val="660066"/>
                </a:solidFill>
              </a:rPr>
              <a:t>Environment</a:t>
            </a:r>
          </a:p>
        </p:txBody>
      </p:sp>
      <p:sp>
        <p:nvSpPr>
          <p:cNvPr id="20485" name="AutoShape 5"/>
          <p:cNvSpPr>
            <a:spLocks noChangeArrowheads="1"/>
          </p:cNvSpPr>
          <p:nvPr/>
        </p:nvSpPr>
        <p:spPr bwMode="auto">
          <a:xfrm rot="10800000">
            <a:off x="2582863" y="2154238"/>
            <a:ext cx="3429000" cy="2590800"/>
          </a:xfrm>
          <a:prstGeom prst="triangle">
            <a:avLst>
              <a:gd name="adj" fmla="val 50000"/>
            </a:avLst>
          </a:prstGeom>
          <a:noFill/>
          <a:ln w="38100">
            <a:solidFill>
              <a:srgbClr val="CC0000"/>
            </a:solidFill>
            <a:miter lim="800000"/>
            <a:headEnd/>
            <a:tailEnd/>
          </a:ln>
        </p:spPr>
        <p:txBody>
          <a:bodyPr wrap="none" anchor="ctr"/>
          <a:lstStyle/>
          <a:p>
            <a:endParaRPr lang="en-US"/>
          </a:p>
        </p:txBody>
      </p:sp>
      <p:sp>
        <p:nvSpPr>
          <p:cNvPr id="20486" name="Text Box 6"/>
          <p:cNvSpPr txBox="1">
            <a:spLocks noChangeArrowheads="1"/>
          </p:cNvSpPr>
          <p:nvPr/>
        </p:nvSpPr>
        <p:spPr bwMode="auto">
          <a:xfrm>
            <a:off x="4675188" y="4228445"/>
            <a:ext cx="2819400" cy="1924050"/>
          </a:xfrm>
          <a:prstGeom prst="rect">
            <a:avLst/>
          </a:prstGeom>
          <a:noFill/>
          <a:ln w="9525">
            <a:noFill/>
            <a:miter lim="800000"/>
            <a:headEnd/>
            <a:tailEnd/>
          </a:ln>
        </p:spPr>
        <p:txBody>
          <a:bodyPr>
            <a:spAutoFit/>
          </a:bodyPr>
          <a:lstStyle/>
          <a:p>
            <a:pPr>
              <a:spcBef>
                <a:spcPct val="50000"/>
              </a:spcBef>
              <a:buClr>
                <a:srgbClr val="0000CC"/>
              </a:buClr>
              <a:buFontTx/>
              <a:buChar char="•"/>
            </a:pPr>
            <a:r>
              <a:rPr lang="en-GB" sz="1600" dirty="0">
                <a:solidFill>
                  <a:srgbClr val="333399"/>
                </a:solidFill>
              </a:rPr>
              <a:t> Age</a:t>
            </a:r>
          </a:p>
          <a:p>
            <a:pPr>
              <a:lnSpc>
                <a:spcPct val="80000"/>
              </a:lnSpc>
              <a:spcBef>
                <a:spcPct val="50000"/>
              </a:spcBef>
              <a:buClr>
                <a:srgbClr val="0000CC"/>
              </a:buClr>
              <a:buFontTx/>
              <a:buChar char="•"/>
            </a:pPr>
            <a:r>
              <a:rPr lang="en-GB" sz="1600" dirty="0">
                <a:solidFill>
                  <a:srgbClr val="333399"/>
                </a:solidFill>
              </a:rPr>
              <a:t> Sex</a:t>
            </a:r>
          </a:p>
          <a:p>
            <a:pPr>
              <a:lnSpc>
                <a:spcPct val="80000"/>
              </a:lnSpc>
              <a:spcBef>
                <a:spcPct val="50000"/>
              </a:spcBef>
              <a:buClr>
                <a:srgbClr val="0000CC"/>
              </a:buClr>
              <a:buFontTx/>
              <a:buChar char="•"/>
            </a:pPr>
            <a:r>
              <a:rPr lang="en-GB" sz="1600" dirty="0">
                <a:solidFill>
                  <a:srgbClr val="333399"/>
                </a:solidFill>
              </a:rPr>
              <a:t> </a:t>
            </a:r>
            <a:r>
              <a:rPr lang="fr-FR" sz="1600" dirty="0">
                <a:solidFill>
                  <a:srgbClr val="333399"/>
                </a:solidFill>
              </a:rPr>
              <a:t>G</a:t>
            </a:r>
            <a:r>
              <a:rPr lang="en-GB" sz="1600" dirty="0" err="1">
                <a:solidFill>
                  <a:srgbClr val="333399"/>
                </a:solidFill>
              </a:rPr>
              <a:t>enotype</a:t>
            </a:r>
            <a:endParaRPr lang="en-GB" sz="1600" dirty="0">
              <a:solidFill>
                <a:srgbClr val="333399"/>
              </a:solidFill>
            </a:endParaRPr>
          </a:p>
          <a:p>
            <a:pPr>
              <a:lnSpc>
                <a:spcPct val="80000"/>
              </a:lnSpc>
              <a:spcBef>
                <a:spcPct val="50000"/>
              </a:spcBef>
              <a:buClr>
                <a:srgbClr val="0000CC"/>
              </a:buClr>
              <a:buFontTx/>
              <a:buChar char="•"/>
            </a:pPr>
            <a:r>
              <a:rPr lang="en-GB" sz="1600" dirty="0">
                <a:solidFill>
                  <a:srgbClr val="333399"/>
                </a:solidFill>
              </a:rPr>
              <a:t> Behaviour</a:t>
            </a:r>
          </a:p>
          <a:p>
            <a:pPr>
              <a:lnSpc>
                <a:spcPct val="80000"/>
              </a:lnSpc>
              <a:spcBef>
                <a:spcPct val="50000"/>
              </a:spcBef>
              <a:buClr>
                <a:srgbClr val="0000CC"/>
              </a:buClr>
              <a:buFontTx/>
              <a:buChar char="•"/>
            </a:pPr>
            <a:r>
              <a:rPr lang="en-GB" sz="1600" dirty="0">
                <a:solidFill>
                  <a:srgbClr val="333399"/>
                </a:solidFill>
              </a:rPr>
              <a:t> </a:t>
            </a:r>
            <a:r>
              <a:rPr lang="fr-FR" sz="1600" dirty="0">
                <a:solidFill>
                  <a:srgbClr val="333399"/>
                </a:solidFill>
              </a:rPr>
              <a:t>N</a:t>
            </a:r>
            <a:r>
              <a:rPr lang="en-GB" sz="1600" dirty="0" err="1">
                <a:solidFill>
                  <a:srgbClr val="333399"/>
                </a:solidFill>
              </a:rPr>
              <a:t>utritional</a:t>
            </a:r>
            <a:r>
              <a:rPr lang="en-GB" sz="1600" dirty="0">
                <a:solidFill>
                  <a:srgbClr val="333399"/>
                </a:solidFill>
              </a:rPr>
              <a:t> status</a:t>
            </a:r>
          </a:p>
          <a:p>
            <a:pPr>
              <a:lnSpc>
                <a:spcPct val="80000"/>
              </a:lnSpc>
              <a:spcBef>
                <a:spcPct val="50000"/>
              </a:spcBef>
              <a:buClr>
                <a:srgbClr val="0000CC"/>
              </a:buClr>
              <a:buFontTx/>
              <a:buChar char="•"/>
            </a:pPr>
            <a:r>
              <a:rPr lang="en-GB" sz="1600" dirty="0">
                <a:solidFill>
                  <a:srgbClr val="333399"/>
                </a:solidFill>
              </a:rPr>
              <a:t> </a:t>
            </a:r>
            <a:r>
              <a:rPr lang="fr-FR" sz="1600" dirty="0" err="1">
                <a:solidFill>
                  <a:srgbClr val="333399"/>
                </a:solidFill>
              </a:rPr>
              <a:t>Health</a:t>
            </a:r>
            <a:r>
              <a:rPr lang="en-GB" sz="1600" dirty="0">
                <a:solidFill>
                  <a:srgbClr val="333399"/>
                </a:solidFill>
              </a:rPr>
              <a:t> status</a:t>
            </a:r>
          </a:p>
        </p:txBody>
      </p:sp>
      <p:sp>
        <p:nvSpPr>
          <p:cNvPr id="20487" name="Text Box 7"/>
          <p:cNvSpPr txBox="1">
            <a:spLocks noChangeArrowheads="1"/>
          </p:cNvSpPr>
          <p:nvPr/>
        </p:nvSpPr>
        <p:spPr bwMode="auto">
          <a:xfrm>
            <a:off x="1312863" y="2298700"/>
            <a:ext cx="2179637" cy="1943865"/>
          </a:xfrm>
          <a:prstGeom prst="rect">
            <a:avLst/>
          </a:prstGeom>
          <a:noFill/>
          <a:ln w="9525">
            <a:noFill/>
            <a:miter lim="800000"/>
            <a:headEnd/>
            <a:tailEnd/>
          </a:ln>
        </p:spPr>
        <p:txBody>
          <a:bodyPr>
            <a:spAutoFit/>
          </a:bodyPr>
          <a:lstStyle/>
          <a:p>
            <a:pPr>
              <a:spcBef>
                <a:spcPct val="50000"/>
              </a:spcBef>
              <a:buClr>
                <a:srgbClr val="0000CC"/>
              </a:buClr>
              <a:buFontTx/>
              <a:buChar char="•"/>
            </a:pPr>
            <a:r>
              <a:rPr lang="en-GB" sz="1600" dirty="0">
                <a:solidFill>
                  <a:srgbClr val="FF0000"/>
                </a:solidFill>
              </a:rPr>
              <a:t> Infectivity</a:t>
            </a:r>
          </a:p>
          <a:p>
            <a:pPr>
              <a:lnSpc>
                <a:spcPct val="80000"/>
              </a:lnSpc>
              <a:spcBef>
                <a:spcPct val="50000"/>
              </a:spcBef>
              <a:buClr>
                <a:srgbClr val="0000CC"/>
              </a:buClr>
              <a:buFontTx/>
              <a:buChar char="•"/>
            </a:pPr>
            <a:r>
              <a:rPr lang="en-GB" sz="1600" dirty="0">
                <a:solidFill>
                  <a:srgbClr val="FF0000"/>
                </a:solidFill>
              </a:rPr>
              <a:t> </a:t>
            </a:r>
            <a:r>
              <a:rPr lang="en-GB" sz="1600" dirty="0" err="1">
                <a:solidFill>
                  <a:srgbClr val="FF0000"/>
                </a:solidFill>
              </a:rPr>
              <a:t>Pathogenicit</a:t>
            </a:r>
            <a:r>
              <a:rPr lang="fr-FR" sz="1600" dirty="0">
                <a:solidFill>
                  <a:srgbClr val="FF0000"/>
                </a:solidFill>
              </a:rPr>
              <a:t>y</a:t>
            </a:r>
            <a:endParaRPr lang="en-GB" sz="1600" dirty="0">
              <a:solidFill>
                <a:srgbClr val="FF0000"/>
              </a:solidFill>
            </a:endParaRPr>
          </a:p>
          <a:p>
            <a:pPr>
              <a:lnSpc>
                <a:spcPct val="80000"/>
              </a:lnSpc>
              <a:spcBef>
                <a:spcPct val="50000"/>
              </a:spcBef>
              <a:buClr>
                <a:srgbClr val="0000CC"/>
              </a:buClr>
              <a:buFontTx/>
              <a:buChar char="•"/>
            </a:pPr>
            <a:r>
              <a:rPr lang="en-GB" sz="1600" dirty="0">
                <a:solidFill>
                  <a:srgbClr val="FF0000"/>
                </a:solidFill>
              </a:rPr>
              <a:t> Virulence</a:t>
            </a:r>
          </a:p>
          <a:p>
            <a:pPr>
              <a:lnSpc>
                <a:spcPct val="80000"/>
              </a:lnSpc>
              <a:spcBef>
                <a:spcPct val="50000"/>
              </a:spcBef>
              <a:buClr>
                <a:srgbClr val="0000CC"/>
              </a:buClr>
              <a:buFontTx/>
              <a:buChar char="•"/>
            </a:pPr>
            <a:r>
              <a:rPr lang="en-GB" sz="1600" dirty="0">
                <a:solidFill>
                  <a:srgbClr val="FF0000"/>
                </a:solidFill>
              </a:rPr>
              <a:t> </a:t>
            </a:r>
            <a:r>
              <a:rPr lang="en-GB" sz="1600" dirty="0" err="1">
                <a:solidFill>
                  <a:srgbClr val="FF0000"/>
                </a:solidFill>
              </a:rPr>
              <a:t>Immunogenicit</a:t>
            </a:r>
            <a:r>
              <a:rPr lang="fr-FR" sz="1600" dirty="0">
                <a:solidFill>
                  <a:srgbClr val="FF0000"/>
                </a:solidFill>
              </a:rPr>
              <a:t>y</a:t>
            </a:r>
            <a:endParaRPr lang="en-GB" sz="1600" dirty="0">
              <a:solidFill>
                <a:srgbClr val="FF0000"/>
              </a:solidFill>
            </a:endParaRPr>
          </a:p>
          <a:p>
            <a:pPr>
              <a:lnSpc>
                <a:spcPct val="80000"/>
              </a:lnSpc>
              <a:spcBef>
                <a:spcPct val="50000"/>
              </a:spcBef>
              <a:buClr>
                <a:srgbClr val="0000CC"/>
              </a:buClr>
              <a:buFontTx/>
              <a:buChar char="•"/>
            </a:pPr>
            <a:r>
              <a:rPr lang="en-GB" sz="1600" dirty="0">
                <a:solidFill>
                  <a:srgbClr val="FF0000"/>
                </a:solidFill>
              </a:rPr>
              <a:t> Antigenic </a:t>
            </a:r>
            <a:r>
              <a:rPr lang="en-GB" sz="1600" dirty="0" err="1">
                <a:solidFill>
                  <a:srgbClr val="FF0000"/>
                </a:solidFill>
              </a:rPr>
              <a:t>stabi</a:t>
            </a:r>
            <a:r>
              <a:rPr lang="fr-FR" sz="1600" dirty="0" err="1">
                <a:solidFill>
                  <a:srgbClr val="FF0000"/>
                </a:solidFill>
              </a:rPr>
              <a:t>lity</a:t>
            </a:r>
            <a:endParaRPr lang="en-GB" sz="1600" dirty="0">
              <a:solidFill>
                <a:srgbClr val="FF0000"/>
              </a:solidFill>
            </a:endParaRPr>
          </a:p>
          <a:p>
            <a:pPr>
              <a:lnSpc>
                <a:spcPct val="80000"/>
              </a:lnSpc>
              <a:spcBef>
                <a:spcPct val="50000"/>
              </a:spcBef>
              <a:buClr>
                <a:srgbClr val="0000CC"/>
              </a:buClr>
              <a:buFontTx/>
              <a:buChar char="•"/>
            </a:pPr>
            <a:r>
              <a:rPr lang="en-GB" sz="1600" dirty="0">
                <a:solidFill>
                  <a:srgbClr val="FF0000"/>
                </a:solidFill>
              </a:rPr>
              <a:t> Survival </a:t>
            </a:r>
          </a:p>
        </p:txBody>
      </p:sp>
      <p:sp>
        <p:nvSpPr>
          <p:cNvPr id="20488" name="Text Box 8"/>
          <p:cNvSpPr txBox="1">
            <a:spLocks noChangeArrowheads="1"/>
          </p:cNvSpPr>
          <p:nvPr/>
        </p:nvSpPr>
        <p:spPr bwMode="auto">
          <a:xfrm>
            <a:off x="6084888" y="2225675"/>
            <a:ext cx="2362200" cy="1924050"/>
          </a:xfrm>
          <a:prstGeom prst="rect">
            <a:avLst/>
          </a:prstGeom>
          <a:noFill/>
          <a:ln w="9525">
            <a:noFill/>
            <a:miter lim="800000"/>
            <a:headEnd/>
            <a:tailEnd/>
          </a:ln>
        </p:spPr>
        <p:txBody>
          <a:bodyPr>
            <a:spAutoFit/>
          </a:bodyPr>
          <a:lstStyle/>
          <a:p>
            <a:pPr>
              <a:spcBef>
                <a:spcPct val="50000"/>
              </a:spcBef>
              <a:buClr>
                <a:srgbClr val="0000CC"/>
              </a:buClr>
              <a:buFontTx/>
              <a:buChar char="•"/>
            </a:pPr>
            <a:r>
              <a:rPr lang="en-GB" sz="1600">
                <a:solidFill>
                  <a:srgbClr val="660066"/>
                </a:solidFill>
              </a:rPr>
              <a:t> </a:t>
            </a:r>
            <a:r>
              <a:rPr lang="fr-FR" sz="1600">
                <a:solidFill>
                  <a:srgbClr val="660066"/>
                </a:solidFill>
              </a:rPr>
              <a:t>W</a:t>
            </a:r>
            <a:r>
              <a:rPr lang="en-GB" sz="1600">
                <a:solidFill>
                  <a:srgbClr val="660066"/>
                </a:solidFill>
              </a:rPr>
              <a:t>eather</a:t>
            </a:r>
          </a:p>
          <a:p>
            <a:pPr>
              <a:lnSpc>
                <a:spcPct val="80000"/>
              </a:lnSpc>
              <a:spcBef>
                <a:spcPct val="50000"/>
              </a:spcBef>
              <a:buClr>
                <a:srgbClr val="0000CC"/>
              </a:buClr>
              <a:buFontTx/>
              <a:buChar char="•"/>
            </a:pPr>
            <a:r>
              <a:rPr lang="en-GB" sz="1600">
                <a:solidFill>
                  <a:srgbClr val="660066"/>
                </a:solidFill>
              </a:rPr>
              <a:t> Housing</a:t>
            </a:r>
          </a:p>
          <a:p>
            <a:pPr>
              <a:lnSpc>
                <a:spcPct val="80000"/>
              </a:lnSpc>
              <a:spcBef>
                <a:spcPct val="50000"/>
              </a:spcBef>
              <a:buClr>
                <a:srgbClr val="0000CC"/>
              </a:buClr>
              <a:buFontTx/>
              <a:buChar char="•"/>
            </a:pPr>
            <a:r>
              <a:rPr lang="en-GB" sz="1600">
                <a:solidFill>
                  <a:srgbClr val="660066"/>
                </a:solidFill>
              </a:rPr>
              <a:t> </a:t>
            </a:r>
            <a:r>
              <a:rPr lang="fr-FR" sz="1600">
                <a:solidFill>
                  <a:srgbClr val="660066"/>
                </a:solidFill>
              </a:rPr>
              <a:t>G</a:t>
            </a:r>
            <a:r>
              <a:rPr lang="en-GB" sz="1600">
                <a:solidFill>
                  <a:srgbClr val="660066"/>
                </a:solidFill>
              </a:rPr>
              <a:t>eography</a:t>
            </a:r>
          </a:p>
          <a:p>
            <a:pPr>
              <a:lnSpc>
                <a:spcPct val="80000"/>
              </a:lnSpc>
              <a:spcBef>
                <a:spcPct val="50000"/>
              </a:spcBef>
              <a:buClr>
                <a:srgbClr val="0000CC"/>
              </a:buClr>
              <a:buFontTx/>
              <a:buChar char="•"/>
            </a:pPr>
            <a:r>
              <a:rPr lang="en-GB" sz="1600">
                <a:solidFill>
                  <a:srgbClr val="660066"/>
                </a:solidFill>
              </a:rPr>
              <a:t> </a:t>
            </a:r>
            <a:r>
              <a:rPr lang="fr-FR" sz="1600">
                <a:solidFill>
                  <a:srgbClr val="660066"/>
                </a:solidFill>
              </a:rPr>
              <a:t>Occupational setting</a:t>
            </a:r>
            <a:endParaRPr lang="en-GB" sz="1600">
              <a:solidFill>
                <a:srgbClr val="660066"/>
              </a:solidFill>
            </a:endParaRPr>
          </a:p>
          <a:p>
            <a:pPr>
              <a:lnSpc>
                <a:spcPct val="80000"/>
              </a:lnSpc>
              <a:spcBef>
                <a:spcPct val="50000"/>
              </a:spcBef>
              <a:buClr>
                <a:srgbClr val="0000CC"/>
              </a:buClr>
              <a:buFontTx/>
              <a:buChar char="•"/>
            </a:pPr>
            <a:r>
              <a:rPr lang="fr-FR" sz="1600">
                <a:solidFill>
                  <a:srgbClr val="660066"/>
                </a:solidFill>
              </a:rPr>
              <a:t> A</a:t>
            </a:r>
            <a:r>
              <a:rPr lang="en-GB" sz="1600">
                <a:solidFill>
                  <a:srgbClr val="660066"/>
                </a:solidFill>
              </a:rPr>
              <a:t>ir quality</a:t>
            </a:r>
          </a:p>
          <a:p>
            <a:pPr>
              <a:lnSpc>
                <a:spcPct val="80000"/>
              </a:lnSpc>
              <a:spcBef>
                <a:spcPct val="50000"/>
              </a:spcBef>
              <a:buClr>
                <a:srgbClr val="0000CC"/>
              </a:buClr>
              <a:buFontTx/>
              <a:buChar char="•"/>
            </a:pPr>
            <a:r>
              <a:rPr lang="en-GB" sz="1600">
                <a:solidFill>
                  <a:srgbClr val="660066"/>
                </a:solidFill>
              </a:rPr>
              <a:t> </a:t>
            </a:r>
            <a:r>
              <a:rPr lang="fr-FR" sz="1600">
                <a:solidFill>
                  <a:srgbClr val="660066"/>
                </a:solidFill>
              </a:rPr>
              <a:t>F</a:t>
            </a:r>
            <a:r>
              <a:rPr lang="en-GB" sz="1600">
                <a:solidFill>
                  <a:srgbClr val="660066"/>
                </a:solidFill>
              </a:rPr>
              <a:t>ood</a:t>
            </a:r>
          </a:p>
        </p:txBody>
      </p:sp>
      <p:sp>
        <p:nvSpPr>
          <p:cNvPr id="20489" name="Text Box 10"/>
          <p:cNvSpPr txBox="1">
            <a:spLocks noChangeArrowheads="1"/>
          </p:cNvSpPr>
          <p:nvPr/>
        </p:nvSpPr>
        <p:spPr bwMode="auto">
          <a:xfrm>
            <a:off x="7924800" y="6400800"/>
            <a:ext cx="990600" cy="274638"/>
          </a:xfrm>
          <a:prstGeom prst="rect">
            <a:avLst/>
          </a:prstGeom>
          <a:noFill/>
          <a:ln w="9525">
            <a:noFill/>
            <a:miter lim="800000"/>
            <a:headEnd/>
            <a:tailEnd/>
          </a:ln>
        </p:spPr>
        <p:txBody>
          <a:bodyPr>
            <a:spAutoFit/>
          </a:bodyPr>
          <a:lstStyle/>
          <a:p>
            <a:pPr algn="ctr" eaLnBrk="0" hangingPunct="0">
              <a:spcBef>
                <a:spcPct val="50000"/>
              </a:spcBef>
            </a:pPr>
            <a:r>
              <a:rPr lang="en-GB" sz="1200">
                <a:solidFill>
                  <a:schemeClr val="bg2"/>
                </a:solidFill>
                <a:latin typeface="Verdana" pitchFamily="34" charset="0"/>
              </a:rPr>
              <a:t>(</a:t>
            </a:r>
            <a:r>
              <a:rPr lang="en-GB" sz="1200">
                <a:solidFill>
                  <a:schemeClr val="bg2"/>
                </a:solidFill>
                <a:latin typeface="Verdana" pitchFamily="34" charset="0"/>
                <a:hlinkClick r:id="rId2"/>
              </a:rPr>
              <a:t>www</a:t>
            </a:r>
            <a:r>
              <a:rPr lang="en-GB" sz="1200">
                <a:solidFill>
                  <a:schemeClr val="bg2"/>
                </a:solidFill>
                <a:latin typeface="Verdana" pitchFamily="34" charset="0"/>
              </a:rPr>
              <a:t>)</a:t>
            </a:r>
            <a:endParaRPr lang="en-US" sz="1200">
              <a:solidFill>
                <a:schemeClr val="bg2"/>
              </a:solidFill>
              <a:latin typeface="Verdana" pitchFamily="34" charset="0"/>
            </a:endParaRPr>
          </a:p>
        </p:txBody>
      </p:sp>
      <p:grpSp>
        <p:nvGrpSpPr>
          <p:cNvPr id="2" name="Group 11"/>
          <p:cNvGrpSpPr>
            <a:grpSpLocks/>
          </p:cNvGrpSpPr>
          <p:nvPr/>
        </p:nvGrpSpPr>
        <p:grpSpPr bwMode="auto">
          <a:xfrm>
            <a:off x="363538" y="685800"/>
            <a:ext cx="8780462" cy="1052513"/>
            <a:chOff x="0" y="1536"/>
            <a:chExt cx="5675" cy="663"/>
          </a:xfrm>
        </p:grpSpPr>
        <p:grpSp>
          <p:nvGrpSpPr>
            <p:cNvPr id="3" name="Group 12"/>
            <p:cNvGrpSpPr>
              <a:grpSpLocks/>
            </p:cNvGrpSpPr>
            <p:nvPr/>
          </p:nvGrpSpPr>
          <p:grpSpPr bwMode="auto">
            <a:xfrm>
              <a:off x="183" y="1604"/>
              <a:ext cx="448" cy="299"/>
              <a:chOff x="720" y="336"/>
              <a:chExt cx="624" cy="432"/>
            </a:xfrm>
          </p:grpSpPr>
          <p:sp>
            <p:nvSpPr>
              <p:cNvPr id="20499" name="Rectangle 13"/>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20500" name="Rectangle 1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4" name="Group 15"/>
            <p:cNvGrpSpPr>
              <a:grpSpLocks/>
            </p:cNvGrpSpPr>
            <p:nvPr/>
          </p:nvGrpSpPr>
          <p:grpSpPr bwMode="auto">
            <a:xfrm>
              <a:off x="261" y="1870"/>
              <a:ext cx="465" cy="299"/>
              <a:chOff x="912" y="2640"/>
              <a:chExt cx="672" cy="432"/>
            </a:xfrm>
          </p:grpSpPr>
          <p:sp>
            <p:nvSpPr>
              <p:cNvPr id="20497" name="Rectangle 16"/>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20498" name="Rectangle 17"/>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20494" name="Rectangle 18"/>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20495" name="Rectangle 19"/>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20496" name="Rectangle 20"/>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sp>
        <p:nvSpPr>
          <p:cNvPr id="20491" name="Text Box 21"/>
          <p:cNvSpPr txBox="1">
            <a:spLocks noChangeArrowheads="1"/>
          </p:cNvSpPr>
          <p:nvPr/>
        </p:nvSpPr>
        <p:spPr bwMode="auto">
          <a:xfrm>
            <a:off x="1331913" y="404813"/>
            <a:ext cx="6119812" cy="946150"/>
          </a:xfrm>
          <a:prstGeom prst="rect">
            <a:avLst/>
          </a:prstGeom>
          <a:noFill/>
          <a:ln w="9525">
            <a:noFill/>
            <a:miter lim="800000"/>
            <a:headEnd/>
            <a:tailEnd/>
          </a:ln>
        </p:spPr>
        <p:txBody>
          <a:bodyPr>
            <a:spAutoFit/>
          </a:bodyPr>
          <a:lstStyle/>
          <a:p>
            <a:pPr algn="ctr">
              <a:spcBef>
                <a:spcPct val="50000"/>
              </a:spcBef>
            </a:pPr>
            <a:r>
              <a:rPr lang="en-GB" sz="2800" dirty="0">
                <a:solidFill>
                  <a:srgbClr val="3333FF"/>
                </a:solidFill>
                <a:latin typeface="Verdana" pitchFamily="34" charset="0"/>
              </a:rPr>
              <a:t>Factors Influencing Disease Transmission</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72200"/>
            <a:ext cx="9113729" cy="606464"/>
          </a:xfrm>
          <a:prstGeom prst="rect">
            <a:avLst/>
          </a:prstGeom>
        </p:spPr>
      </p:pic>
    </p:spTree>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483A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1858" name="Picture 2" descr="Participatory Rural Appraisal             (PRA)• Qualitative intelligence  gathering process• Key informants• Problem solv..."/>
          <p:cNvPicPr>
            <a:picLocks noChangeAspect="1" noChangeArrowheads="1"/>
          </p:cNvPicPr>
          <p:nvPr/>
        </p:nvPicPr>
        <p:blipFill>
          <a:blip r:embed="rId2"/>
          <a:srcRect/>
          <a:stretch>
            <a:fillRect/>
          </a:stretch>
        </p:blipFill>
        <p:spPr bwMode="auto">
          <a:xfrm>
            <a:off x="857955" y="643467"/>
            <a:ext cx="7428088" cy="557106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285441" y="965199"/>
            <a:ext cx="5074558" cy="4927601"/>
          </a:xfrm>
        </p:spPr>
        <p:txBody>
          <a:bodyPr anchor="ctr">
            <a:normAutofit/>
          </a:bodyPr>
          <a:lstStyle/>
          <a:p>
            <a:pPr algn="l"/>
            <a:r>
              <a:rPr lang="en-US" sz="4700" dirty="0">
                <a:solidFill>
                  <a:schemeClr val="tx1">
                    <a:lumMod val="85000"/>
                    <a:lumOff val="15000"/>
                  </a:schemeClr>
                </a:solidFill>
              </a:rPr>
              <a:t>Participatory Methods</a:t>
            </a:r>
          </a:p>
        </p:txBody>
      </p:sp>
      <p:sp>
        <p:nvSpPr>
          <p:cNvPr id="3" name="Subtitle 2"/>
          <p:cNvSpPr>
            <a:spLocks noGrp="1"/>
          </p:cNvSpPr>
          <p:nvPr>
            <p:ph type="subTitle" idx="1"/>
          </p:nvPr>
        </p:nvSpPr>
        <p:spPr>
          <a:xfrm>
            <a:off x="767442" y="965198"/>
            <a:ext cx="2030953" cy="4927602"/>
          </a:xfrm>
        </p:spPr>
        <p:txBody>
          <a:bodyPr anchor="ctr">
            <a:normAutofit/>
          </a:bodyPr>
          <a:lstStyle/>
          <a:p>
            <a:pPr algn="r">
              <a:buFont typeface="Arial" pitchFamily="34" charset="0"/>
              <a:buChar char="•"/>
            </a:pPr>
            <a:endParaRPr lang="en-US" sz="1700" dirty="0">
              <a:solidFill>
                <a:schemeClr val="accent1"/>
              </a:solidFill>
            </a:endParaRPr>
          </a:p>
          <a:p>
            <a:pPr algn="r">
              <a:buFont typeface="Arial" pitchFamily="34" charset="0"/>
              <a:buChar char="•"/>
            </a:pPr>
            <a:r>
              <a:rPr lang="en-US" sz="1700" dirty="0">
                <a:solidFill>
                  <a:schemeClr val="accent1"/>
                </a:solidFill>
              </a:rPr>
              <a:t>Evolved from agro ecosystem analysis and the social sciences, especially social anthropology.</a:t>
            </a:r>
          </a:p>
          <a:p>
            <a:pPr algn="r">
              <a:buFont typeface="Arial" pitchFamily="34" charset="0"/>
              <a:buChar char="•"/>
            </a:pPr>
            <a:endParaRPr lang="en-US" sz="1700" dirty="0">
              <a:solidFill>
                <a:schemeClr val="accent1"/>
              </a:solidFill>
            </a:endParaRPr>
          </a:p>
          <a:p>
            <a:pPr algn="r">
              <a:buFont typeface="Arial" pitchFamily="34" charset="0"/>
              <a:buChar char="•"/>
            </a:pPr>
            <a:r>
              <a:rPr lang="en-US" sz="1700" dirty="0">
                <a:solidFill>
                  <a:schemeClr val="accent1"/>
                </a:solidFill>
              </a:rPr>
              <a:t>3 main types:</a:t>
            </a:r>
          </a:p>
          <a:p>
            <a:pPr algn="r">
              <a:buFont typeface="Wingdings" pitchFamily="2" charset="2"/>
              <a:buChar char="ü"/>
            </a:pPr>
            <a:r>
              <a:rPr lang="en-US" sz="1700" dirty="0">
                <a:solidFill>
                  <a:schemeClr val="accent1"/>
                </a:solidFill>
              </a:rPr>
              <a:t>Visualization methods</a:t>
            </a:r>
          </a:p>
          <a:p>
            <a:pPr algn="r">
              <a:buFont typeface="Wingdings" pitchFamily="2" charset="2"/>
              <a:buChar char="ü"/>
            </a:pPr>
            <a:r>
              <a:rPr lang="en-US" sz="1700" dirty="0">
                <a:solidFill>
                  <a:schemeClr val="accent1"/>
                </a:solidFill>
              </a:rPr>
              <a:t>Informal interviews</a:t>
            </a:r>
          </a:p>
          <a:p>
            <a:pPr algn="r">
              <a:buFont typeface="Wingdings" pitchFamily="2" charset="2"/>
              <a:buChar char="ü"/>
            </a:pPr>
            <a:r>
              <a:rPr lang="en-US" sz="1700" dirty="0">
                <a:solidFill>
                  <a:schemeClr val="accent1"/>
                </a:solidFill>
              </a:rPr>
              <a:t>Ranking and scoring methods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653C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0050" name="Picture 2" descr="Ranking and scoring&#10;Simple ranking&#10;The process and explanations and arguments given&#10;for ranking are more important than th..."/>
          <p:cNvPicPr>
            <a:picLocks noChangeAspect="1" noChangeArrowheads="1"/>
          </p:cNvPicPr>
          <p:nvPr/>
        </p:nvPicPr>
        <p:blipFill>
          <a:blip r:embed="rId2"/>
          <a:srcRect/>
          <a:stretch>
            <a:fillRect/>
          </a:stretch>
        </p:blipFill>
        <p:spPr bwMode="auto">
          <a:xfrm>
            <a:off x="762000" y="685800"/>
            <a:ext cx="7428088" cy="557106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026" name="Picture 2" descr="Ranking and scoring&#10;Pairwise ranking&#10;Allows for deeper discussions and collection of&#10;more details&#10;Takes more time&#10;Group wo..."/>
          <p:cNvPicPr>
            <a:picLocks noChangeAspect="1" noChangeArrowheads="1"/>
          </p:cNvPicPr>
          <p:nvPr/>
        </p:nvPicPr>
        <p:blipFill>
          <a:blip r:embed="rId2"/>
          <a:srcRect/>
          <a:stretch>
            <a:fillRect/>
          </a:stretch>
        </p:blipFill>
        <p:spPr bwMode="auto">
          <a:xfrm>
            <a:off x="857955" y="643467"/>
            <a:ext cx="7428088" cy="557106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5732211"/>
            <a:ext cx="9113729" cy="672822"/>
          </a:xfrm>
          <a:prstGeom prst="rect">
            <a:avLst/>
          </a:prstGeom>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8002" name="Picture 2" descr="Part 3:&#10;PE tools: SSI&#10;At the end of this session participants:&#10;• Can explain the concepts of SSI&#10;• Can plan and conduct go..."/>
          <p:cNvPicPr>
            <a:picLocks noChangeAspect="1" noChangeArrowheads="1"/>
          </p:cNvPicPr>
          <p:nvPr/>
        </p:nvPicPr>
        <p:blipFill>
          <a:blip r:embed="rId2"/>
          <a:srcRect/>
          <a:stretch>
            <a:fillRect/>
          </a:stretch>
        </p:blipFill>
        <p:spPr bwMode="auto">
          <a:xfrm>
            <a:off x="857955" y="643466"/>
            <a:ext cx="7428089" cy="5571067"/>
          </a:xfrm>
          <a:prstGeom prst="rect">
            <a:avLst/>
          </a:prstGeom>
          <a:noFill/>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C3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882" name="Picture 2" descr="Participatory Disease Surveillance               PDS• Active surveillance  done by professionals• Risk-targeted• High dete..."/>
          <p:cNvPicPr>
            <a:picLocks noChangeAspect="1" noChangeArrowheads="1"/>
          </p:cNvPicPr>
          <p:nvPr/>
        </p:nvPicPr>
        <p:blipFill>
          <a:blip r:embed="rId2"/>
          <a:srcRect/>
          <a:stretch>
            <a:fillRect/>
          </a:stretch>
        </p:blipFill>
        <p:spPr bwMode="auto">
          <a:xfrm>
            <a:off x="857955" y="643467"/>
            <a:ext cx="7428088" cy="5571066"/>
          </a:xfrm>
          <a:prstGeom prst="rect">
            <a:avLst/>
          </a:prstGeom>
          <a:noFill/>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3285441" y="965199"/>
            <a:ext cx="5074558" cy="4927601"/>
          </a:xfrm>
        </p:spPr>
        <p:txBody>
          <a:bodyPr anchor="ctr">
            <a:normAutofit/>
          </a:bodyPr>
          <a:lstStyle/>
          <a:p>
            <a:pPr algn="l"/>
            <a:r>
              <a:rPr lang="en-US" sz="4700" b="1" dirty="0">
                <a:solidFill>
                  <a:schemeClr val="tx1">
                    <a:lumMod val="85000"/>
                    <a:lumOff val="15000"/>
                  </a:schemeClr>
                </a:solidFill>
              </a:rPr>
              <a:t>Goal 7</a:t>
            </a:r>
            <a:r>
              <a:rPr lang="en-US" sz="4700" dirty="0">
                <a:solidFill>
                  <a:schemeClr val="tx1">
                    <a:lumMod val="85000"/>
                    <a:lumOff val="15000"/>
                  </a:schemeClr>
                </a:solidFill>
              </a:rPr>
              <a:t>: </a:t>
            </a:r>
            <a:r>
              <a:rPr lang="en-US" sz="4700" b="1" dirty="0">
                <a:solidFill>
                  <a:schemeClr val="tx1">
                    <a:lumMod val="85000"/>
                    <a:lumOff val="15000"/>
                  </a:schemeClr>
                </a:solidFill>
              </a:rPr>
              <a:t>To understand the importance of diseases surveillance</a:t>
            </a:r>
            <a:br>
              <a:rPr lang="en-US" sz="4700" dirty="0">
                <a:solidFill>
                  <a:schemeClr val="tx1">
                    <a:lumMod val="85000"/>
                    <a:lumOff val="15000"/>
                  </a:schemeClr>
                </a:solidFill>
              </a:rPr>
            </a:br>
            <a:endParaRPr lang="en-US" sz="4700" dirty="0">
              <a:solidFill>
                <a:schemeClr val="tx1">
                  <a:lumMod val="85000"/>
                  <a:lumOff val="15000"/>
                </a:schemeClr>
              </a:solidFill>
            </a:endParaRPr>
          </a:p>
        </p:txBody>
      </p:sp>
      <p:sp>
        <p:nvSpPr>
          <p:cNvPr id="3" name="Subtitle 2"/>
          <p:cNvSpPr>
            <a:spLocks noGrp="1"/>
          </p:cNvSpPr>
          <p:nvPr>
            <p:ph type="subTitle" idx="1"/>
          </p:nvPr>
        </p:nvSpPr>
        <p:spPr>
          <a:xfrm>
            <a:off x="767442" y="965198"/>
            <a:ext cx="2030953" cy="4927602"/>
          </a:xfrm>
        </p:spPr>
        <p:txBody>
          <a:bodyPr anchor="ctr">
            <a:normAutofit/>
          </a:bodyPr>
          <a:lstStyle/>
          <a:p>
            <a:pPr algn="r"/>
            <a:r>
              <a:rPr lang="en-US" sz="1200" dirty="0">
                <a:solidFill>
                  <a:schemeClr val="accent1"/>
                </a:solidFill>
              </a:rPr>
              <a:t>By the end of the course, the participants should be able to:</a:t>
            </a:r>
          </a:p>
          <a:p>
            <a:pPr algn="r"/>
            <a:r>
              <a:rPr lang="en-US" sz="1200" dirty="0">
                <a:solidFill>
                  <a:schemeClr val="accent1"/>
                </a:solidFill>
              </a:rPr>
              <a:t> </a:t>
            </a:r>
          </a:p>
          <a:p>
            <a:pPr marL="514350" lvl="0" indent="-514350" algn="r">
              <a:buFont typeface="+mj-lt"/>
              <a:buAutoNum type="arabicPeriod"/>
            </a:pPr>
            <a:r>
              <a:rPr lang="en-US" sz="1200" dirty="0">
                <a:solidFill>
                  <a:schemeClr val="accent1"/>
                </a:solidFill>
              </a:rPr>
              <a:t>define elements and describe functions of public health surveillance.</a:t>
            </a:r>
          </a:p>
          <a:p>
            <a:pPr marL="514350" indent="-514350" algn="r">
              <a:buFont typeface="+mj-lt"/>
              <a:buAutoNum type="arabicPeriod"/>
            </a:pPr>
            <a:r>
              <a:rPr lang="en-US" sz="1200" dirty="0">
                <a:solidFill>
                  <a:schemeClr val="accent1"/>
                </a:solidFill>
              </a:rPr>
              <a:t>describe different types of surveillance.</a:t>
            </a:r>
          </a:p>
          <a:p>
            <a:pPr marL="514350" indent="-514350" algn="r">
              <a:buFont typeface="+mj-lt"/>
              <a:buAutoNum type="arabicPeriod"/>
            </a:pPr>
            <a:r>
              <a:rPr lang="en-US" sz="1200" dirty="0">
                <a:solidFill>
                  <a:schemeClr val="accent1"/>
                </a:solidFill>
              </a:rPr>
              <a:t>list some of the uses of surveillance data.</a:t>
            </a:r>
          </a:p>
          <a:p>
            <a:pPr marL="514350" indent="-514350" algn="r">
              <a:buFont typeface="+mj-lt"/>
              <a:buAutoNum type="arabicPeriod"/>
            </a:pPr>
            <a:r>
              <a:rPr lang="en-US" sz="1200" dirty="0">
                <a:solidFill>
                  <a:schemeClr val="accent1"/>
                </a:solidFill>
              </a:rPr>
              <a:t>indicate the role of laboratory in surveillance. </a:t>
            </a:r>
          </a:p>
          <a:p>
            <a:pPr marL="514350" indent="-514350" algn="r">
              <a:buFont typeface="+mj-lt"/>
              <a:buAutoNum type="arabicPeriod"/>
            </a:pPr>
            <a:r>
              <a:rPr lang="en-US" sz="1200" dirty="0">
                <a:solidFill>
                  <a:schemeClr val="accent1"/>
                </a:solidFill>
              </a:rPr>
              <a:t>Explain the surveillance “feedback loop” of data and information flow through local, state, and federal channels.</a:t>
            </a:r>
          </a:p>
          <a:p>
            <a:pPr marL="514350" lvl="0" indent="-514350" algn="r">
              <a:buFont typeface="+mj-lt"/>
              <a:buAutoNum type="arabicPeriod"/>
            </a:pPr>
            <a:endParaRPr lang="en-US" sz="1200" dirty="0">
              <a:solidFill>
                <a:schemeClr val="accent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title"/>
          </p:nvPr>
        </p:nvSpPr>
        <p:spPr>
          <a:xfrm>
            <a:off x="1295400" y="228600"/>
            <a:ext cx="7162800" cy="1143000"/>
          </a:xfrm>
          <a:noFill/>
        </p:spPr>
        <p:txBody>
          <a:bodyPr lIns="90488" tIns="44450" rIns="90488" bIns="44450"/>
          <a:lstStyle/>
          <a:p>
            <a:pPr algn="ctr" eaLnBrk="1" hangingPunct="1"/>
            <a:r>
              <a:rPr lang="en-US" b="1" dirty="0"/>
              <a:t>Public Health Surveillance</a:t>
            </a:r>
          </a:p>
        </p:txBody>
      </p:sp>
      <p:sp>
        <p:nvSpPr>
          <p:cNvPr id="28674" name="Rectangle 2"/>
          <p:cNvSpPr>
            <a:spLocks noGrp="1" noChangeArrowheads="1"/>
          </p:cNvSpPr>
          <p:nvPr>
            <p:ph idx="1"/>
          </p:nvPr>
        </p:nvSpPr>
        <p:spPr>
          <a:xfrm>
            <a:off x="533400" y="1676400"/>
            <a:ext cx="8610600" cy="4495800"/>
          </a:xfrm>
        </p:spPr>
        <p:txBody>
          <a:bodyPr/>
          <a:lstStyle/>
          <a:p>
            <a:pPr eaLnBrk="1" hangingPunct="1">
              <a:buFont typeface="Arial" charset="0"/>
              <a:buNone/>
            </a:pPr>
            <a:r>
              <a:rPr lang="en-US" sz="4000" dirty="0"/>
              <a:t>	“</a:t>
            </a:r>
            <a:r>
              <a:rPr lang="en-US" dirty="0"/>
              <a:t>The ongoing, systematic collection, analysis, and interpretation of data on specific health outcomes, closely integrated with the timely dissemination of these data to those responsible for prevention and control.”</a:t>
            </a:r>
          </a:p>
        </p:txBody>
      </p:sp>
      <p:sp>
        <p:nvSpPr>
          <p:cNvPr id="28676" name="Text Box 4"/>
          <p:cNvSpPr txBox="1">
            <a:spLocks noChangeArrowheads="1"/>
          </p:cNvSpPr>
          <p:nvPr/>
        </p:nvSpPr>
        <p:spPr bwMode="auto">
          <a:xfrm>
            <a:off x="4876800" y="5257800"/>
            <a:ext cx="3581400" cy="682625"/>
          </a:xfrm>
          <a:prstGeom prst="rect">
            <a:avLst/>
          </a:prstGeom>
          <a:noFill/>
          <a:ln w="12700">
            <a:noFill/>
            <a:miter lim="800000"/>
            <a:headEnd/>
            <a:tailEnd/>
          </a:ln>
        </p:spPr>
        <p:txBody>
          <a:bodyPr>
            <a:spAutoFit/>
          </a:bodyPr>
          <a:lstStyle/>
          <a:p>
            <a:pPr eaLnBrk="0" hangingPunct="0">
              <a:spcBef>
                <a:spcPct val="15000"/>
              </a:spcBef>
            </a:pPr>
            <a:r>
              <a:rPr lang="en-US" dirty="0">
                <a:latin typeface="Tahoma" pitchFamily="34" charset="0"/>
              </a:rPr>
              <a:t>Thacker SB, </a:t>
            </a:r>
            <a:r>
              <a:rPr lang="en-US" dirty="0" err="1">
                <a:latin typeface="Tahoma" pitchFamily="34" charset="0"/>
              </a:rPr>
              <a:t>Berkelman</a:t>
            </a:r>
            <a:r>
              <a:rPr lang="en-US" dirty="0">
                <a:latin typeface="Tahoma" pitchFamily="34" charset="0"/>
              </a:rPr>
              <a:t> RL.</a:t>
            </a:r>
            <a:r>
              <a:rPr lang="en-US" i="1" dirty="0">
                <a:latin typeface="Tahoma" pitchFamily="34" charset="0"/>
              </a:rPr>
              <a:t> </a:t>
            </a:r>
          </a:p>
          <a:p>
            <a:pPr eaLnBrk="0" hangingPunct="0">
              <a:spcBef>
                <a:spcPct val="15000"/>
              </a:spcBef>
            </a:pPr>
            <a:r>
              <a:rPr lang="en-US" i="1" dirty="0" err="1">
                <a:latin typeface="Tahoma" pitchFamily="34" charset="0"/>
              </a:rPr>
              <a:t>Epidemiol</a:t>
            </a:r>
            <a:r>
              <a:rPr lang="en-US" i="1" dirty="0">
                <a:latin typeface="Tahoma" pitchFamily="34" charset="0"/>
              </a:rPr>
              <a:t> Rev 1988;10:164-90)</a:t>
            </a:r>
            <a:endParaRPr lang="en-US" dirty="0">
              <a:latin typeface="Tahoma" pitchFamily="34"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304800"/>
            <a:ext cx="5562600" cy="990600"/>
          </a:xfrm>
        </p:spPr>
        <p:txBody>
          <a:bodyPr>
            <a:normAutofit/>
          </a:bodyPr>
          <a:lstStyle/>
          <a:p>
            <a:pPr algn="ctr"/>
            <a:r>
              <a:rPr lang="en-US"/>
              <a:t>Public Health Approach</a:t>
            </a:r>
          </a:p>
        </p:txBody>
      </p:sp>
      <p:sp>
        <p:nvSpPr>
          <p:cNvPr id="25603" name="Line 3"/>
          <p:cNvSpPr>
            <a:spLocks noChangeShapeType="1"/>
          </p:cNvSpPr>
          <p:nvPr/>
        </p:nvSpPr>
        <p:spPr bwMode="auto">
          <a:xfrm>
            <a:off x="381000" y="5638800"/>
            <a:ext cx="8458200" cy="1588"/>
          </a:xfrm>
          <a:prstGeom prst="line">
            <a:avLst/>
          </a:prstGeom>
          <a:noFill/>
          <a:ln w="76200">
            <a:solidFill>
              <a:schemeClr val="tx1"/>
            </a:solidFill>
            <a:round/>
            <a:headEnd/>
            <a:tailEnd type="triangle" w="med" len="med"/>
          </a:ln>
          <a:effectLst/>
        </p:spPr>
        <p:txBody>
          <a:bodyPr wrap="none" anchor="ctr"/>
          <a:lstStyle/>
          <a:p>
            <a:endParaRPr lang="fr-FR"/>
          </a:p>
        </p:txBody>
      </p:sp>
      <p:sp>
        <p:nvSpPr>
          <p:cNvPr id="25604" name="Text Box 4"/>
          <p:cNvSpPr txBox="1">
            <a:spLocks noChangeArrowheads="1"/>
          </p:cNvSpPr>
          <p:nvPr/>
        </p:nvSpPr>
        <p:spPr bwMode="auto">
          <a:xfrm>
            <a:off x="457200" y="5715000"/>
            <a:ext cx="1981200" cy="457200"/>
          </a:xfrm>
          <a:prstGeom prst="rect">
            <a:avLst/>
          </a:prstGeom>
          <a:noFill/>
          <a:ln w="9525">
            <a:noFill/>
            <a:miter lim="800000"/>
            <a:headEnd/>
            <a:tailEnd/>
          </a:ln>
          <a:effectLst/>
        </p:spPr>
        <p:txBody>
          <a:bodyPr>
            <a:spAutoFit/>
          </a:bodyPr>
          <a:lstStyle/>
          <a:p>
            <a:pPr>
              <a:spcBef>
                <a:spcPct val="50000"/>
              </a:spcBef>
            </a:pPr>
            <a:r>
              <a:rPr lang="en-US" b="1">
                <a:latin typeface="Arial" charset="0"/>
                <a:cs typeface="Arial" charset="0"/>
              </a:rPr>
              <a:t>Problem</a:t>
            </a:r>
          </a:p>
        </p:txBody>
      </p:sp>
      <p:sp>
        <p:nvSpPr>
          <p:cNvPr id="25605" name="Text Box 5"/>
          <p:cNvSpPr txBox="1">
            <a:spLocks noChangeArrowheads="1"/>
          </p:cNvSpPr>
          <p:nvPr/>
        </p:nvSpPr>
        <p:spPr bwMode="auto">
          <a:xfrm>
            <a:off x="6934200" y="5715000"/>
            <a:ext cx="1828800" cy="457200"/>
          </a:xfrm>
          <a:prstGeom prst="rect">
            <a:avLst/>
          </a:prstGeom>
          <a:noFill/>
          <a:ln w="9525">
            <a:noFill/>
            <a:miter lim="800000"/>
            <a:headEnd/>
            <a:tailEnd/>
          </a:ln>
          <a:effectLst/>
        </p:spPr>
        <p:txBody>
          <a:bodyPr>
            <a:spAutoFit/>
          </a:bodyPr>
          <a:lstStyle/>
          <a:p>
            <a:pPr>
              <a:spcBef>
                <a:spcPct val="50000"/>
              </a:spcBef>
            </a:pPr>
            <a:r>
              <a:rPr lang="en-US" b="1">
                <a:latin typeface="Arial" charset="0"/>
                <a:cs typeface="Arial" charset="0"/>
              </a:rPr>
              <a:t>Response</a:t>
            </a:r>
          </a:p>
        </p:txBody>
      </p:sp>
      <p:grpSp>
        <p:nvGrpSpPr>
          <p:cNvPr id="2" name="Group 6"/>
          <p:cNvGrpSpPr>
            <a:grpSpLocks/>
          </p:cNvGrpSpPr>
          <p:nvPr/>
        </p:nvGrpSpPr>
        <p:grpSpPr bwMode="auto">
          <a:xfrm>
            <a:off x="381000" y="4267200"/>
            <a:ext cx="1981200" cy="1295400"/>
            <a:chOff x="528" y="2976"/>
            <a:chExt cx="1104" cy="816"/>
          </a:xfrm>
        </p:grpSpPr>
        <p:sp>
          <p:nvSpPr>
            <p:cNvPr id="25607" name="Rectangle 7"/>
            <p:cNvSpPr>
              <a:spLocks noChangeArrowheads="1"/>
            </p:cNvSpPr>
            <p:nvPr/>
          </p:nvSpPr>
          <p:spPr bwMode="auto">
            <a:xfrm>
              <a:off x="528" y="3024"/>
              <a:ext cx="1104" cy="768"/>
            </a:xfrm>
            <a:prstGeom prst="rect">
              <a:avLst/>
            </a:prstGeom>
            <a:solidFill>
              <a:schemeClr val="accent1"/>
            </a:solidFill>
            <a:ln w="9525">
              <a:solidFill>
                <a:schemeClr val="accent1"/>
              </a:solidFill>
              <a:miter lim="800000"/>
              <a:headEnd/>
              <a:tailEnd/>
            </a:ln>
            <a:effectLst/>
          </p:spPr>
          <p:txBody>
            <a:bodyPr wrap="none" anchor="ctr"/>
            <a:lstStyle/>
            <a:p>
              <a:pPr algn="ctr"/>
              <a:r>
                <a:rPr lang="en-US" sz="2000" b="1">
                  <a:latin typeface="Arial" charset="0"/>
                  <a:cs typeface="Arial" charset="0"/>
                </a:rPr>
                <a:t>Surveillance:</a:t>
              </a:r>
            </a:p>
            <a:p>
              <a:pPr algn="ctr"/>
              <a:r>
                <a:rPr lang="en-US" sz="2000" i="1">
                  <a:latin typeface="Arial" charset="0"/>
                  <a:cs typeface="Arial" charset="0"/>
                </a:rPr>
                <a:t>What </a:t>
              </a:r>
            </a:p>
            <a:p>
              <a:pPr algn="ctr"/>
              <a:r>
                <a:rPr lang="en-US" sz="2000" i="1">
                  <a:latin typeface="Arial" charset="0"/>
                  <a:cs typeface="Arial" charset="0"/>
                </a:rPr>
                <a:t>is the </a:t>
              </a:r>
            </a:p>
            <a:p>
              <a:pPr algn="ctr"/>
              <a:r>
                <a:rPr lang="en-US" sz="2000" i="1">
                  <a:latin typeface="Arial" charset="0"/>
                  <a:cs typeface="Arial" charset="0"/>
                </a:rPr>
                <a:t>problem?</a:t>
              </a:r>
            </a:p>
          </p:txBody>
        </p:sp>
        <p:sp>
          <p:nvSpPr>
            <p:cNvPr id="25608" name="Line 8"/>
            <p:cNvSpPr>
              <a:spLocks noChangeShapeType="1"/>
            </p:cNvSpPr>
            <p:nvPr/>
          </p:nvSpPr>
          <p:spPr bwMode="auto">
            <a:xfrm>
              <a:off x="528" y="2976"/>
              <a:ext cx="1104" cy="0"/>
            </a:xfrm>
            <a:prstGeom prst="line">
              <a:avLst/>
            </a:prstGeom>
            <a:noFill/>
            <a:ln w="28575">
              <a:solidFill>
                <a:schemeClr val="tx1"/>
              </a:solidFill>
              <a:round/>
              <a:headEnd/>
              <a:tailEnd type="triangle" w="med" len="med"/>
            </a:ln>
            <a:effectLst/>
          </p:spPr>
          <p:txBody>
            <a:bodyPr wrap="none" anchor="ctr"/>
            <a:lstStyle/>
            <a:p>
              <a:endParaRPr lang="fr-FR"/>
            </a:p>
          </p:txBody>
        </p:sp>
      </p:grpSp>
      <p:grpSp>
        <p:nvGrpSpPr>
          <p:cNvPr id="3" name="Group 9"/>
          <p:cNvGrpSpPr>
            <a:grpSpLocks/>
          </p:cNvGrpSpPr>
          <p:nvPr/>
        </p:nvGrpSpPr>
        <p:grpSpPr bwMode="auto">
          <a:xfrm>
            <a:off x="2438400" y="3048000"/>
            <a:ext cx="1905000" cy="1295400"/>
            <a:chOff x="1776" y="2112"/>
            <a:chExt cx="1104" cy="816"/>
          </a:xfrm>
        </p:grpSpPr>
        <p:sp>
          <p:nvSpPr>
            <p:cNvPr id="25610" name="Rectangle 10"/>
            <p:cNvSpPr>
              <a:spLocks noChangeArrowheads="1"/>
            </p:cNvSpPr>
            <p:nvPr/>
          </p:nvSpPr>
          <p:spPr bwMode="auto">
            <a:xfrm>
              <a:off x="1776" y="2160"/>
              <a:ext cx="1104" cy="768"/>
            </a:xfrm>
            <a:prstGeom prst="rect">
              <a:avLst/>
            </a:prstGeom>
            <a:solidFill>
              <a:srgbClr val="FFFF00"/>
            </a:solidFill>
            <a:ln w="9525">
              <a:solidFill>
                <a:srgbClr val="FFFF00"/>
              </a:solidFill>
              <a:miter lim="800000"/>
              <a:headEnd/>
              <a:tailEnd/>
            </a:ln>
            <a:effectLst/>
          </p:spPr>
          <p:txBody>
            <a:bodyPr wrap="none" anchor="ctr"/>
            <a:lstStyle/>
            <a:p>
              <a:pPr algn="ctr"/>
              <a:r>
                <a:rPr lang="en-US" sz="2000" b="1">
                  <a:latin typeface="Arial" charset="0"/>
                  <a:cs typeface="Arial" charset="0"/>
                </a:rPr>
                <a:t>Risk Factor</a:t>
              </a:r>
            </a:p>
            <a:p>
              <a:pPr algn="ctr"/>
              <a:r>
                <a:rPr lang="en-US" sz="2000" b="1">
                  <a:latin typeface="Arial" charset="0"/>
                  <a:cs typeface="Arial" charset="0"/>
                </a:rPr>
                <a:t>Identification:</a:t>
              </a:r>
            </a:p>
            <a:p>
              <a:pPr algn="ctr"/>
              <a:r>
                <a:rPr lang="en-US" sz="2000" i="1">
                  <a:latin typeface="Arial" charset="0"/>
                  <a:cs typeface="Arial" charset="0"/>
                </a:rPr>
                <a:t>What is the </a:t>
              </a:r>
            </a:p>
            <a:p>
              <a:pPr algn="ctr"/>
              <a:r>
                <a:rPr lang="en-US" sz="2000" i="1">
                  <a:latin typeface="Arial" charset="0"/>
                  <a:cs typeface="Arial" charset="0"/>
                </a:rPr>
                <a:t>cause?</a:t>
              </a:r>
            </a:p>
          </p:txBody>
        </p:sp>
        <p:sp>
          <p:nvSpPr>
            <p:cNvPr id="25611" name="Line 11"/>
            <p:cNvSpPr>
              <a:spLocks noChangeShapeType="1"/>
            </p:cNvSpPr>
            <p:nvPr/>
          </p:nvSpPr>
          <p:spPr bwMode="auto">
            <a:xfrm>
              <a:off x="1776" y="2112"/>
              <a:ext cx="1104" cy="0"/>
            </a:xfrm>
            <a:prstGeom prst="line">
              <a:avLst/>
            </a:prstGeom>
            <a:noFill/>
            <a:ln w="28575">
              <a:solidFill>
                <a:schemeClr val="tx1"/>
              </a:solidFill>
              <a:round/>
              <a:headEnd/>
              <a:tailEnd type="triangle" w="med" len="med"/>
            </a:ln>
            <a:effectLst/>
          </p:spPr>
          <p:txBody>
            <a:bodyPr wrap="none" anchor="ctr"/>
            <a:lstStyle/>
            <a:p>
              <a:endParaRPr lang="fr-FR"/>
            </a:p>
          </p:txBody>
        </p:sp>
      </p:grpSp>
      <p:sp>
        <p:nvSpPr>
          <p:cNvPr id="25612" name="Rectangle 12"/>
          <p:cNvSpPr>
            <a:spLocks noChangeArrowheads="1"/>
          </p:cNvSpPr>
          <p:nvPr/>
        </p:nvSpPr>
        <p:spPr bwMode="auto">
          <a:xfrm>
            <a:off x="4419600" y="1828800"/>
            <a:ext cx="1905000" cy="1219200"/>
          </a:xfrm>
          <a:prstGeom prst="rect">
            <a:avLst/>
          </a:prstGeom>
          <a:solidFill>
            <a:srgbClr val="FFCC99"/>
          </a:solidFill>
          <a:ln w="9525">
            <a:solidFill>
              <a:srgbClr val="FFCC99"/>
            </a:solidFill>
            <a:miter lim="800000"/>
            <a:headEnd/>
            <a:tailEnd/>
          </a:ln>
          <a:effectLst/>
        </p:spPr>
        <p:txBody>
          <a:bodyPr wrap="none" anchor="ctr"/>
          <a:lstStyle/>
          <a:p>
            <a:pPr algn="ctr"/>
            <a:r>
              <a:rPr lang="en-US" sz="2000" b="1">
                <a:latin typeface="Arial" charset="0"/>
                <a:cs typeface="Arial" charset="0"/>
              </a:rPr>
              <a:t>Intervention</a:t>
            </a:r>
          </a:p>
          <a:p>
            <a:pPr algn="ctr"/>
            <a:r>
              <a:rPr lang="en-US" sz="2000" b="1">
                <a:latin typeface="Arial" charset="0"/>
                <a:cs typeface="Arial" charset="0"/>
              </a:rPr>
              <a:t>Evaluation:</a:t>
            </a:r>
          </a:p>
          <a:p>
            <a:pPr algn="ctr"/>
            <a:r>
              <a:rPr lang="en-US" sz="2000" i="1">
                <a:latin typeface="Arial" charset="0"/>
                <a:cs typeface="Arial" charset="0"/>
              </a:rPr>
              <a:t>What</a:t>
            </a:r>
          </a:p>
          <a:p>
            <a:pPr algn="ctr"/>
            <a:r>
              <a:rPr lang="en-US" sz="2000" i="1">
                <a:latin typeface="Arial" charset="0"/>
                <a:cs typeface="Arial" charset="0"/>
              </a:rPr>
              <a:t>works?</a:t>
            </a:r>
          </a:p>
        </p:txBody>
      </p:sp>
      <p:sp>
        <p:nvSpPr>
          <p:cNvPr id="25613" name="Line 13"/>
          <p:cNvSpPr>
            <a:spLocks noChangeShapeType="1"/>
          </p:cNvSpPr>
          <p:nvPr/>
        </p:nvSpPr>
        <p:spPr bwMode="auto">
          <a:xfrm>
            <a:off x="4419600" y="1752600"/>
            <a:ext cx="1905000" cy="1588"/>
          </a:xfrm>
          <a:prstGeom prst="line">
            <a:avLst/>
          </a:prstGeom>
          <a:noFill/>
          <a:ln w="28575">
            <a:solidFill>
              <a:schemeClr val="tx1"/>
            </a:solidFill>
            <a:round/>
            <a:headEnd/>
            <a:tailEnd type="triangle" w="med" len="med"/>
          </a:ln>
          <a:effectLst/>
        </p:spPr>
        <p:txBody>
          <a:bodyPr wrap="none" anchor="ctr"/>
          <a:lstStyle/>
          <a:p>
            <a:endParaRPr lang="fr-FR"/>
          </a:p>
        </p:txBody>
      </p:sp>
      <p:sp>
        <p:nvSpPr>
          <p:cNvPr id="25614" name="Rectangle 14"/>
          <p:cNvSpPr>
            <a:spLocks noChangeArrowheads="1"/>
          </p:cNvSpPr>
          <p:nvPr/>
        </p:nvSpPr>
        <p:spPr bwMode="auto">
          <a:xfrm>
            <a:off x="6477000" y="762000"/>
            <a:ext cx="2286000" cy="1219200"/>
          </a:xfrm>
          <a:prstGeom prst="rect">
            <a:avLst/>
          </a:prstGeom>
          <a:solidFill>
            <a:srgbClr val="00FFFF"/>
          </a:solidFill>
          <a:ln w="9525">
            <a:solidFill>
              <a:srgbClr val="00CCFF"/>
            </a:solidFill>
            <a:miter lim="800000"/>
            <a:headEnd/>
            <a:tailEnd/>
          </a:ln>
          <a:effectLst/>
        </p:spPr>
        <p:txBody>
          <a:bodyPr wrap="none" anchor="ctr"/>
          <a:lstStyle/>
          <a:p>
            <a:pPr algn="ctr"/>
            <a:r>
              <a:rPr lang="en-US" sz="2000" b="1">
                <a:latin typeface="Arial" charset="0"/>
                <a:cs typeface="Arial" charset="0"/>
              </a:rPr>
              <a:t>Implementation:</a:t>
            </a:r>
          </a:p>
          <a:p>
            <a:pPr algn="ctr"/>
            <a:r>
              <a:rPr lang="en-US" sz="2000" i="1">
                <a:latin typeface="Arial" charset="0"/>
                <a:cs typeface="Arial" charset="0"/>
              </a:rPr>
              <a:t>How do you</a:t>
            </a:r>
          </a:p>
          <a:p>
            <a:pPr algn="ctr"/>
            <a:r>
              <a:rPr lang="en-US" sz="2000" i="1">
                <a:latin typeface="Arial" charset="0"/>
                <a:cs typeface="Arial" charset="0"/>
              </a:rPr>
              <a:t>do it?</a:t>
            </a:r>
          </a:p>
          <a:p>
            <a:pPr algn="ctr"/>
            <a:endParaRPr lang="en-US" sz="2000" i="1">
              <a:latin typeface="Arial" charset="0"/>
              <a:cs typeface="Arial" charset="0"/>
            </a:endParaRPr>
          </a:p>
        </p:txBody>
      </p:sp>
      <p:sp>
        <p:nvSpPr>
          <p:cNvPr id="25615" name="Line 15"/>
          <p:cNvSpPr>
            <a:spLocks noChangeShapeType="1"/>
          </p:cNvSpPr>
          <p:nvPr/>
        </p:nvSpPr>
        <p:spPr bwMode="auto">
          <a:xfrm>
            <a:off x="6477000" y="685800"/>
            <a:ext cx="2362200" cy="1588"/>
          </a:xfrm>
          <a:prstGeom prst="line">
            <a:avLst/>
          </a:prstGeom>
          <a:noFill/>
          <a:ln w="28575">
            <a:solidFill>
              <a:schemeClr val="tx1"/>
            </a:solidFill>
            <a:round/>
            <a:headEnd/>
            <a:tailEnd type="triangle" w="med" len="med"/>
          </a:ln>
          <a:effectLst/>
        </p:spPr>
        <p:txBody>
          <a:bodyPr wrap="none" anchor="ctr"/>
          <a:lstStyle/>
          <a:p>
            <a:endParaRPr lang="fr-F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914400" y="376238"/>
            <a:ext cx="8077200" cy="614362"/>
          </a:xfrm>
        </p:spPr>
        <p:txBody>
          <a:bodyPr>
            <a:normAutofit/>
          </a:bodyPr>
          <a:lstStyle/>
          <a:p>
            <a:pPr algn="ctr"/>
            <a:r>
              <a:rPr lang="en-US" b="1" dirty="0"/>
              <a:t>Public Health Surveillance Definition</a:t>
            </a:r>
          </a:p>
        </p:txBody>
      </p:sp>
      <p:sp>
        <p:nvSpPr>
          <p:cNvPr id="28675" name="Rectangle 3"/>
          <p:cNvSpPr>
            <a:spLocks noGrp="1" noChangeArrowheads="1"/>
          </p:cNvSpPr>
          <p:nvPr>
            <p:ph idx="1"/>
          </p:nvPr>
        </p:nvSpPr>
        <p:spPr>
          <a:xfrm>
            <a:off x="762000" y="1676400"/>
            <a:ext cx="8382000" cy="4191000"/>
          </a:xfrm>
        </p:spPr>
        <p:txBody>
          <a:bodyPr/>
          <a:lstStyle/>
          <a:p>
            <a:pPr>
              <a:lnSpc>
                <a:spcPct val="90000"/>
              </a:lnSpc>
            </a:pPr>
            <a:r>
              <a:rPr lang="en-US" altLang="zh-CN" dirty="0">
                <a:ea typeface="宋体" charset="-122"/>
              </a:rPr>
              <a:t>Public Health Surveillance is the ongoing systematic collection, analysis, interpretation, and dissemination of health data.</a:t>
            </a:r>
            <a:r>
              <a:rPr lang="en-US" altLang="zh-CN" sz="2500" i="1" dirty="0">
                <a:ea typeface="宋体" charset="-122"/>
              </a:rPr>
              <a:t> </a:t>
            </a:r>
          </a:p>
          <a:p>
            <a:pPr lvl="1">
              <a:lnSpc>
                <a:spcPct val="90000"/>
              </a:lnSpc>
            </a:pPr>
            <a:endParaRPr lang="en-US" altLang="zh-CN" sz="2200" i="1" dirty="0">
              <a:ea typeface="宋体" charset="-122"/>
            </a:endParaRPr>
          </a:p>
          <a:p>
            <a:pPr lvl="1">
              <a:lnSpc>
                <a:spcPct val="90000"/>
              </a:lnSpc>
            </a:pPr>
            <a:r>
              <a:rPr lang="en-US" altLang="zh-CN" i="1" dirty="0">
                <a:ea typeface="宋体" charset="-122"/>
              </a:rPr>
              <a:t>This is a mechanism that public health agencies use to monitor the health of their communities. Its purpose is to provide a factual basis from which agencies can appropriately set priorities, plan programs, and take action to promote and protect the public</a:t>
            </a:r>
            <a:r>
              <a:rPr lang="en-US" altLang="zh-CN" i="1" dirty="0">
                <a:latin typeface="Arial"/>
                <a:ea typeface="宋体" charset="-122"/>
              </a:rPr>
              <a:t>’</a:t>
            </a:r>
            <a:r>
              <a:rPr lang="en-US" altLang="zh-CN" i="1" dirty="0">
                <a:ea typeface="宋体" charset="-122"/>
              </a:rPr>
              <a:t>s health.</a:t>
            </a:r>
            <a:endParaRPr lang="en-US" dirty="0"/>
          </a:p>
        </p:txBody>
      </p:sp>
      <p:sp>
        <p:nvSpPr>
          <p:cNvPr id="28677" name="Text Box 5"/>
          <p:cNvSpPr txBox="1">
            <a:spLocks noChangeArrowheads="1"/>
          </p:cNvSpPr>
          <p:nvPr/>
        </p:nvSpPr>
        <p:spPr bwMode="auto">
          <a:xfrm>
            <a:off x="1447800" y="5638800"/>
            <a:ext cx="6553200" cy="366713"/>
          </a:xfrm>
          <a:prstGeom prst="rect">
            <a:avLst/>
          </a:prstGeom>
          <a:noFill/>
          <a:ln w="9525">
            <a:noFill/>
            <a:miter lim="800000"/>
            <a:headEnd/>
            <a:tailEnd/>
          </a:ln>
          <a:effectLst/>
        </p:spPr>
        <p:txBody>
          <a:bodyPr>
            <a:spAutoFit/>
          </a:bodyPr>
          <a:lstStyle/>
          <a:p>
            <a:pPr>
              <a:spcBef>
                <a:spcPct val="50000"/>
              </a:spcBef>
            </a:pPr>
            <a:r>
              <a:rPr lang="en-US" altLang="zh-CN" sz="1600" i="1" dirty="0">
                <a:latin typeface="Arial" charset="0"/>
                <a:ea typeface="宋体" charset="-122"/>
                <a:cs typeface="Arial" charset="0"/>
              </a:rPr>
              <a:t>Principles of Epidemiology, Second Edition, CDC, 1992.</a:t>
            </a:r>
            <a:r>
              <a:rPr lang="en-US" altLang="zh-CN" sz="1800" dirty="0">
                <a:latin typeface="Arial" charset="0"/>
                <a:ea typeface="宋体" charset="-122"/>
                <a:cs typeface="Arial" charset="0"/>
              </a:rPr>
              <a:t> </a:t>
            </a:r>
            <a:endParaRPr lang="en-US" sz="1800" dirty="0">
              <a:latin typeface="Arial" charset="0"/>
              <a:cs typeface="Arial"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371600" y="0"/>
            <a:ext cx="7772400" cy="1143000"/>
          </a:xfrm>
        </p:spPr>
        <p:txBody>
          <a:bodyPr/>
          <a:lstStyle/>
          <a:p>
            <a:pPr algn="ctr" eaLnBrk="1" hangingPunct="1"/>
            <a:r>
              <a:rPr lang="da-DK" sz="3200" b="1" dirty="0">
                <a:solidFill>
                  <a:srgbClr val="3333FF"/>
                </a:solidFill>
                <a:latin typeface="Verdana" pitchFamily="34" charset="0"/>
              </a:rPr>
              <a:t>Routes of transmission</a:t>
            </a:r>
          </a:p>
        </p:txBody>
      </p:sp>
      <p:sp>
        <p:nvSpPr>
          <p:cNvPr id="11267" name="Text Box 3"/>
          <p:cNvSpPr txBox="1">
            <a:spLocks noChangeArrowheads="1"/>
          </p:cNvSpPr>
          <p:nvPr/>
        </p:nvSpPr>
        <p:spPr bwMode="auto">
          <a:xfrm>
            <a:off x="1608138" y="1143000"/>
            <a:ext cx="3216275" cy="3598863"/>
          </a:xfrm>
          <a:prstGeom prst="rect">
            <a:avLst/>
          </a:prstGeom>
          <a:noFill/>
          <a:ln w="9525">
            <a:noFill/>
            <a:miter lim="800000"/>
            <a:headEnd/>
            <a:tailEnd/>
          </a:ln>
        </p:spPr>
        <p:txBody>
          <a:bodyPr>
            <a:spAutoFit/>
          </a:bodyPr>
          <a:lstStyle/>
          <a:p>
            <a:r>
              <a:rPr lang="da-DK" sz="2800">
                <a:solidFill>
                  <a:srgbClr val="003399"/>
                </a:solidFill>
              </a:rPr>
              <a:t>Direct</a:t>
            </a:r>
            <a:endParaRPr lang="da-DK" sz="1000">
              <a:solidFill>
                <a:srgbClr val="003399"/>
              </a:solidFill>
            </a:endParaRPr>
          </a:p>
          <a:p>
            <a:endParaRPr lang="da-DK" sz="1000" b="0">
              <a:solidFill>
                <a:srgbClr val="003399"/>
              </a:solidFill>
            </a:endParaRPr>
          </a:p>
          <a:p>
            <a:pPr>
              <a:buFont typeface="Wingdings" pitchFamily="2" charset="2"/>
              <a:buChar char="v"/>
            </a:pPr>
            <a:r>
              <a:rPr lang="da-DK" b="0">
                <a:solidFill>
                  <a:srgbClr val="003399"/>
                </a:solidFill>
              </a:rPr>
              <a:t> Skin-skin</a:t>
            </a:r>
          </a:p>
          <a:p>
            <a:pPr lvl="1">
              <a:buFont typeface="Wingdings" pitchFamily="2" charset="2"/>
              <a:buChar char="v"/>
            </a:pPr>
            <a:r>
              <a:rPr lang="da-DK" b="0">
                <a:solidFill>
                  <a:srgbClr val="003399"/>
                </a:solidFill>
              </a:rPr>
              <a:t> </a:t>
            </a:r>
            <a:r>
              <a:rPr lang="da-DK" sz="1800" b="0">
                <a:solidFill>
                  <a:srgbClr val="003399"/>
                </a:solidFill>
              </a:rPr>
              <a:t>Herpes type 1</a:t>
            </a:r>
          </a:p>
          <a:p>
            <a:pPr>
              <a:buFont typeface="Wingdings" pitchFamily="2" charset="2"/>
              <a:buChar char="v"/>
            </a:pPr>
            <a:r>
              <a:rPr lang="da-DK" b="0">
                <a:solidFill>
                  <a:srgbClr val="003399"/>
                </a:solidFill>
              </a:rPr>
              <a:t> Mucous-mucous</a:t>
            </a:r>
            <a:endParaRPr lang="da-DK" sz="1800" b="0">
              <a:solidFill>
                <a:srgbClr val="003399"/>
              </a:solidFill>
            </a:endParaRPr>
          </a:p>
          <a:p>
            <a:pPr lvl="1">
              <a:buFont typeface="Wingdings" pitchFamily="2" charset="2"/>
              <a:buChar char="v"/>
            </a:pPr>
            <a:r>
              <a:rPr lang="da-DK" sz="1800" b="0">
                <a:solidFill>
                  <a:srgbClr val="003399"/>
                </a:solidFill>
              </a:rPr>
              <a:t> STI</a:t>
            </a:r>
          </a:p>
          <a:p>
            <a:pPr>
              <a:buFont typeface="Wingdings" pitchFamily="2" charset="2"/>
              <a:buChar char="v"/>
            </a:pPr>
            <a:r>
              <a:rPr lang="da-DK" b="0">
                <a:solidFill>
                  <a:srgbClr val="003399"/>
                </a:solidFill>
              </a:rPr>
              <a:t> Across placenta</a:t>
            </a:r>
            <a:endParaRPr lang="da-DK" sz="1800" b="0">
              <a:solidFill>
                <a:srgbClr val="003399"/>
              </a:solidFill>
            </a:endParaRPr>
          </a:p>
          <a:p>
            <a:pPr lvl="1">
              <a:buFont typeface="Wingdings" pitchFamily="2" charset="2"/>
              <a:buChar char="v"/>
            </a:pPr>
            <a:r>
              <a:rPr lang="da-DK" sz="1800" b="0">
                <a:solidFill>
                  <a:srgbClr val="003399"/>
                </a:solidFill>
              </a:rPr>
              <a:t> toxoplasmosis</a:t>
            </a:r>
          </a:p>
          <a:p>
            <a:pPr>
              <a:buFont typeface="Wingdings" pitchFamily="2" charset="2"/>
              <a:buChar char="v"/>
            </a:pPr>
            <a:r>
              <a:rPr lang="da-DK" b="0">
                <a:solidFill>
                  <a:srgbClr val="003399"/>
                </a:solidFill>
              </a:rPr>
              <a:t> Through breast milk</a:t>
            </a:r>
          </a:p>
          <a:p>
            <a:pPr lvl="1">
              <a:buFont typeface="Wingdings" pitchFamily="2" charset="2"/>
              <a:buChar char="v"/>
            </a:pPr>
            <a:r>
              <a:rPr lang="da-DK" sz="1800" b="0">
                <a:solidFill>
                  <a:srgbClr val="003399"/>
                </a:solidFill>
              </a:rPr>
              <a:t> HIV</a:t>
            </a:r>
          </a:p>
          <a:p>
            <a:pPr>
              <a:buFont typeface="Wingdings" pitchFamily="2" charset="2"/>
              <a:buChar char="v"/>
            </a:pPr>
            <a:r>
              <a:rPr lang="da-DK" b="0">
                <a:solidFill>
                  <a:srgbClr val="003399"/>
                </a:solidFill>
              </a:rPr>
              <a:t> Sneeze-cough</a:t>
            </a:r>
          </a:p>
          <a:p>
            <a:pPr lvl="1">
              <a:buFont typeface="Wingdings" pitchFamily="2" charset="2"/>
              <a:buChar char="v"/>
            </a:pPr>
            <a:r>
              <a:rPr lang="da-DK" sz="1800" b="0">
                <a:solidFill>
                  <a:srgbClr val="003399"/>
                </a:solidFill>
              </a:rPr>
              <a:t> Influenza</a:t>
            </a:r>
            <a:endParaRPr lang="da-DK" sz="2400" b="0">
              <a:solidFill>
                <a:srgbClr val="003399"/>
              </a:solidFill>
            </a:endParaRPr>
          </a:p>
        </p:txBody>
      </p:sp>
      <p:sp>
        <p:nvSpPr>
          <p:cNvPr id="11268" name="Text Box 4"/>
          <p:cNvSpPr txBox="1">
            <a:spLocks noChangeArrowheads="1"/>
          </p:cNvSpPr>
          <p:nvPr/>
        </p:nvSpPr>
        <p:spPr bwMode="auto">
          <a:xfrm>
            <a:off x="4884738" y="1171575"/>
            <a:ext cx="3216275" cy="3016250"/>
          </a:xfrm>
          <a:prstGeom prst="rect">
            <a:avLst/>
          </a:prstGeom>
          <a:noFill/>
          <a:ln w="9525">
            <a:noFill/>
            <a:miter lim="800000"/>
            <a:headEnd/>
            <a:tailEnd/>
          </a:ln>
        </p:spPr>
        <p:txBody>
          <a:bodyPr>
            <a:spAutoFit/>
          </a:bodyPr>
          <a:lstStyle/>
          <a:p>
            <a:r>
              <a:rPr lang="da-DK" sz="2800">
                <a:solidFill>
                  <a:srgbClr val="003399"/>
                </a:solidFill>
              </a:rPr>
              <a:t>Indirect</a:t>
            </a:r>
            <a:endParaRPr lang="da-DK" sz="1000">
              <a:solidFill>
                <a:srgbClr val="003399"/>
              </a:solidFill>
            </a:endParaRPr>
          </a:p>
          <a:p>
            <a:endParaRPr lang="da-DK" sz="1000" b="0">
              <a:solidFill>
                <a:srgbClr val="003399"/>
              </a:solidFill>
            </a:endParaRPr>
          </a:p>
          <a:p>
            <a:pPr>
              <a:buFont typeface="Wingdings" pitchFamily="2" charset="2"/>
              <a:buChar char="v"/>
            </a:pPr>
            <a:r>
              <a:rPr lang="da-DK" b="0">
                <a:solidFill>
                  <a:srgbClr val="003399"/>
                </a:solidFill>
              </a:rPr>
              <a:t> Food-borne</a:t>
            </a:r>
            <a:endParaRPr lang="da-DK" sz="1800" b="0">
              <a:solidFill>
                <a:srgbClr val="003399"/>
              </a:solidFill>
            </a:endParaRPr>
          </a:p>
          <a:p>
            <a:pPr lvl="1">
              <a:buFont typeface="Wingdings" pitchFamily="2" charset="2"/>
              <a:buChar char="v"/>
            </a:pPr>
            <a:r>
              <a:rPr lang="da-DK" sz="1800" b="0">
                <a:solidFill>
                  <a:srgbClr val="003399"/>
                </a:solidFill>
              </a:rPr>
              <a:t> Salmonella</a:t>
            </a:r>
          </a:p>
          <a:p>
            <a:pPr>
              <a:buFont typeface="Wingdings" pitchFamily="2" charset="2"/>
              <a:buChar char="v"/>
            </a:pPr>
            <a:r>
              <a:rPr lang="da-DK" b="0">
                <a:solidFill>
                  <a:srgbClr val="003399"/>
                </a:solidFill>
              </a:rPr>
              <a:t> Water-borne</a:t>
            </a:r>
            <a:endParaRPr lang="da-DK" sz="1800" b="0">
              <a:solidFill>
                <a:srgbClr val="003399"/>
              </a:solidFill>
            </a:endParaRPr>
          </a:p>
          <a:p>
            <a:pPr lvl="1">
              <a:buFont typeface="Wingdings" pitchFamily="2" charset="2"/>
              <a:buChar char="v"/>
            </a:pPr>
            <a:r>
              <a:rPr lang="da-DK" sz="1800" b="0">
                <a:solidFill>
                  <a:srgbClr val="003399"/>
                </a:solidFill>
              </a:rPr>
              <a:t> Hepatitis A</a:t>
            </a:r>
          </a:p>
          <a:p>
            <a:pPr>
              <a:buFont typeface="Wingdings" pitchFamily="2" charset="2"/>
              <a:buChar char="v"/>
            </a:pPr>
            <a:r>
              <a:rPr lang="da-DK" b="0">
                <a:solidFill>
                  <a:srgbClr val="003399"/>
                </a:solidFill>
              </a:rPr>
              <a:t> Vector-borne</a:t>
            </a:r>
            <a:endParaRPr lang="da-DK" sz="1800" b="0">
              <a:solidFill>
                <a:srgbClr val="003399"/>
              </a:solidFill>
            </a:endParaRPr>
          </a:p>
          <a:p>
            <a:pPr lvl="1">
              <a:buFont typeface="Wingdings" pitchFamily="2" charset="2"/>
              <a:buChar char="v"/>
            </a:pPr>
            <a:r>
              <a:rPr lang="da-DK" sz="1800" b="0">
                <a:solidFill>
                  <a:srgbClr val="003399"/>
                </a:solidFill>
              </a:rPr>
              <a:t> Malaria</a:t>
            </a:r>
          </a:p>
          <a:p>
            <a:pPr>
              <a:buFont typeface="Wingdings" pitchFamily="2" charset="2"/>
              <a:buChar char="v"/>
            </a:pPr>
            <a:r>
              <a:rPr lang="da-DK" b="0">
                <a:solidFill>
                  <a:srgbClr val="003399"/>
                </a:solidFill>
              </a:rPr>
              <a:t> Air-borne</a:t>
            </a:r>
            <a:endParaRPr lang="da-DK" sz="1800" b="0">
              <a:solidFill>
                <a:srgbClr val="003399"/>
              </a:solidFill>
            </a:endParaRPr>
          </a:p>
          <a:p>
            <a:pPr lvl="1">
              <a:buFont typeface="Wingdings" pitchFamily="2" charset="2"/>
              <a:buChar char="v"/>
            </a:pPr>
            <a:r>
              <a:rPr lang="da-DK" sz="1800" b="0">
                <a:solidFill>
                  <a:srgbClr val="003399"/>
                </a:solidFill>
              </a:rPr>
              <a:t> Chickenpox</a:t>
            </a:r>
          </a:p>
        </p:txBody>
      </p:sp>
      <p:sp>
        <p:nvSpPr>
          <p:cNvPr id="11269" name="Text Box 5"/>
          <p:cNvSpPr txBox="1">
            <a:spLocks noChangeArrowheads="1"/>
          </p:cNvSpPr>
          <p:nvPr/>
        </p:nvSpPr>
        <p:spPr bwMode="auto">
          <a:xfrm>
            <a:off x="2051050" y="5129213"/>
            <a:ext cx="5316538" cy="1036637"/>
          </a:xfrm>
          <a:prstGeom prst="rect">
            <a:avLst/>
          </a:prstGeom>
          <a:noFill/>
          <a:ln w="9525">
            <a:noFill/>
            <a:miter lim="800000"/>
            <a:headEnd/>
            <a:tailEnd/>
          </a:ln>
        </p:spPr>
        <p:txBody>
          <a:bodyPr wrap="none">
            <a:spAutoFit/>
          </a:bodyPr>
          <a:lstStyle/>
          <a:p>
            <a:r>
              <a:rPr lang="da-DK" sz="2400">
                <a:solidFill>
                  <a:srgbClr val="003399"/>
                </a:solidFill>
              </a:rPr>
              <a:t>Exposure</a:t>
            </a:r>
            <a:endParaRPr lang="da-DK">
              <a:solidFill>
                <a:srgbClr val="003399"/>
              </a:solidFill>
            </a:endParaRPr>
          </a:p>
          <a:p>
            <a:pPr>
              <a:buFont typeface="Wingdings" pitchFamily="2" charset="2"/>
              <a:buChar char="v"/>
            </a:pPr>
            <a:r>
              <a:rPr lang="da-DK" b="0">
                <a:solidFill>
                  <a:srgbClr val="003399"/>
                </a:solidFill>
              </a:rPr>
              <a:t> A relevant contact – depends on the agent </a:t>
            </a:r>
          </a:p>
          <a:p>
            <a:pPr lvl="1">
              <a:buFont typeface="Wingdings" pitchFamily="2" charset="2"/>
              <a:buChar char="v"/>
            </a:pPr>
            <a:r>
              <a:rPr lang="da-DK" sz="1800" b="0">
                <a:solidFill>
                  <a:srgbClr val="003399"/>
                </a:solidFill>
              </a:rPr>
              <a:t>Skin, sexual intercourse, water contact, etc</a:t>
            </a:r>
            <a:endParaRPr lang="da-DK" sz="2400" b="0">
              <a:solidFill>
                <a:srgbClr val="003399"/>
              </a:solidFill>
            </a:endParaRPr>
          </a:p>
        </p:txBody>
      </p:sp>
      <p:sp>
        <p:nvSpPr>
          <p:cNvPr id="11270" name="Text Box 6"/>
          <p:cNvSpPr txBox="1">
            <a:spLocks noChangeArrowheads="1"/>
          </p:cNvSpPr>
          <p:nvPr/>
        </p:nvSpPr>
        <p:spPr bwMode="auto">
          <a:xfrm>
            <a:off x="7696200" y="6400800"/>
            <a:ext cx="1219200" cy="274638"/>
          </a:xfrm>
          <a:prstGeom prst="rect">
            <a:avLst/>
          </a:prstGeom>
          <a:noFill/>
          <a:ln w="9525">
            <a:noFill/>
            <a:miter lim="800000"/>
            <a:headEnd/>
            <a:tailEnd/>
          </a:ln>
        </p:spPr>
        <p:txBody>
          <a:bodyPr>
            <a:spAutoFit/>
          </a:bodyPr>
          <a:lstStyle/>
          <a:p>
            <a:pPr algn="ctr">
              <a:spcBef>
                <a:spcPct val="50000"/>
              </a:spcBef>
            </a:pPr>
            <a:r>
              <a:rPr lang="en-GB" sz="1200">
                <a:solidFill>
                  <a:schemeClr val="bg2"/>
                </a:solidFill>
                <a:latin typeface="Verdana" pitchFamily="34" charset="0"/>
              </a:rPr>
              <a:t>(</a:t>
            </a:r>
            <a:r>
              <a:rPr lang="en-GB" sz="1200">
                <a:solidFill>
                  <a:schemeClr val="bg2"/>
                </a:solidFill>
                <a:latin typeface="Verdana" pitchFamily="34" charset="0"/>
                <a:hlinkClick r:id="rId2"/>
              </a:rPr>
              <a:t>www</a:t>
            </a:r>
            <a:r>
              <a:rPr lang="en-GB" sz="1200">
                <a:solidFill>
                  <a:schemeClr val="bg2"/>
                </a:solidFill>
                <a:latin typeface="Verdana" pitchFamily="34" charset="0"/>
              </a:rPr>
              <a:t>)</a:t>
            </a:r>
            <a:endParaRPr lang="en-US" sz="1200">
              <a:solidFill>
                <a:schemeClr val="bg2"/>
              </a:solidFill>
              <a:latin typeface="Verdana" pitchFamily="34" charset="0"/>
            </a:endParaRPr>
          </a:p>
        </p:txBody>
      </p:sp>
      <p:grpSp>
        <p:nvGrpSpPr>
          <p:cNvPr id="2" name="Group 7"/>
          <p:cNvGrpSpPr>
            <a:grpSpLocks/>
          </p:cNvGrpSpPr>
          <p:nvPr/>
        </p:nvGrpSpPr>
        <p:grpSpPr bwMode="auto">
          <a:xfrm>
            <a:off x="58738" y="188913"/>
            <a:ext cx="9009062" cy="1052512"/>
            <a:chOff x="0" y="1536"/>
            <a:chExt cx="5675" cy="663"/>
          </a:xfrm>
        </p:grpSpPr>
        <p:grpSp>
          <p:nvGrpSpPr>
            <p:cNvPr id="3" name="Group 8"/>
            <p:cNvGrpSpPr>
              <a:grpSpLocks/>
            </p:cNvGrpSpPr>
            <p:nvPr/>
          </p:nvGrpSpPr>
          <p:grpSpPr bwMode="auto">
            <a:xfrm>
              <a:off x="183" y="1604"/>
              <a:ext cx="448" cy="299"/>
              <a:chOff x="720" y="336"/>
              <a:chExt cx="624" cy="432"/>
            </a:xfrm>
          </p:grpSpPr>
          <p:sp>
            <p:nvSpPr>
              <p:cNvPr id="11279" name="Rectangle 9"/>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11280" name="Rectangle 10"/>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4" name="Group 11"/>
            <p:cNvGrpSpPr>
              <a:grpSpLocks/>
            </p:cNvGrpSpPr>
            <p:nvPr/>
          </p:nvGrpSpPr>
          <p:grpSpPr bwMode="auto">
            <a:xfrm>
              <a:off x="261" y="1870"/>
              <a:ext cx="465" cy="299"/>
              <a:chOff x="912" y="2640"/>
              <a:chExt cx="672" cy="432"/>
            </a:xfrm>
          </p:grpSpPr>
          <p:sp>
            <p:nvSpPr>
              <p:cNvPr id="11277" name="Rectangle 12"/>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11278" name="Rectangle 13"/>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11274" name="Rectangle 14"/>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11275" name="Rectangle 15"/>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11276" name="Rectangle 16"/>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5" name="Rectangle 3"/>
          <p:cNvSpPr>
            <a:spLocks noGrp="1" noChangeArrowheads="1"/>
          </p:cNvSpPr>
          <p:nvPr>
            <p:ph type="title"/>
          </p:nvPr>
        </p:nvSpPr>
        <p:spPr>
          <a:noFill/>
          <a:ln/>
        </p:spPr>
        <p:txBody>
          <a:bodyPr/>
          <a:lstStyle/>
          <a:p>
            <a:pPr algn="ctr"/>
            <a:r>
              <a:rPr lang="en-US" b="1" dirty="0"/>
              <a:t>Public Health Surveillance</a:t>
            </a:r>
          </a:p>
        </p:txBody>
      </p:sp>
      <p:sp>
        <p:nvSpPr>
          <p:cNvPr id="479234" name="Rectangle 2"/>
          <p:cNvSpPr>
            <a:spLocks noGrp="1" noChangeArrowheads="1"/>
          </p:cNvSpPr>
          <p:nvPr>
            <p:ph idx="1"/>
          </p:nvPr>
        </p:nvSpPr>
        <p:spPr>
          <a:xfrm>
            <a:off x="914400" y="1600200"/>
            <a:ext cx="7772400" cy="4114800"/>
          </a:xfrm>
        </p:spPr>
        <p:txBody>
          <a:bodyPr/>
          <a:lstStyle/>
          <a:p>
            <a:endParaRPr lang="en-US" altLang="ja-JP" sz="2400">
              <a:solidFill>
                <a:schemeClr val="bg1"/>
              </a:solidFill>
              <a:ea typeface="ＭＳ Ｐゴシック" charset="-128"/>
            </a:endParaRPr>
          </a:p>
          <a:p>
            <a:endParaRPr lang="ja-JP" altLang="en-US" sz="2400" b="1">
              <a:solidFill>
                <a:schemeClr val="bg1"/>
              </a:solidFill>
              <a:ea typeface="ＭＳ Ｐゴシック" charset="-128"/>
            </a:endParaRPr>
          </a:p>
        </p:txBody>
      </p:sp>
      <p:sp>
        <p:nvSpPr>
          <p:cNvPr id="479236" name="Rectangle 4"/>
          <p:cNvSpPr>
            <a:spLocks noChangeArrowheads="1"/>
          </p:cNvSpPr>
          <p:nvPr/>
        </p:nvSpPr>
        <p:spPr bwMode="auto">
          <a:xfrm>
            <a:off x="1676400" y="1600200"/>
            <a:ext cx="6324600" cy="4419600"/>
          </a:xfrm>
          <a:prstGeom prst="rect">
            <a:avLst/>
          </a:prstGeom>
          <a:noFill/>
          <a:ln w="9525">
            <a:noFill/>
            <a:miter lim="800000"/>
            <a:headEnd/>
            <a:tailEnd/>
          </a:ln>
          <a:effectLst/>
        </p:spPr>
        <p:txBody>
          <a:bodyPr/>
          <a:lstStyle/>
          <a:p>
            <a:pPr marL="342900" indent="-342900">
              <a:spcBef>
                <a:spcPct val="20000"/>
              </a:spcBef>
              <a:buClr>
                <a:srgbClr val="CC0000"/>
              </a:buClr>
              <a:buSzPct val="75000"/>
              <a:buFont typeface="Wingdings" pitchFamily="2" charset="2"/>
              <a:buChar char="n"/>
            </a:pPr>
            <a:r>
              <a:rPr lang="en-US" sz="2800" dirty="0">
                <a:latin typeface="Tahoma" pitchFamily="34" charset="0"/>
              </a:rPr>
              <a:t>Systematic</a:t>
            </a:r>
          </a:p>
          <a:p>
            <a:pPr marL="342900" indent="-342900">
              <a:spcBef>
                <a:spcPct val="20000"/>
              </a:spcBef>
              <a:buClr>
                <a:srgbClr val="CC0000"/>
              </a:buClr>
              <a:buSzPct val="75000"/>
              <a:buFont typeface="Wingdings" pitchFamily="2" charset="2"/>
              <a:buChar char="n"/>
            </a:pPr>
            <a:r>
              <a:rPr lang="en-US" sz="2800" dirty="0">
                <a:latin typeface="Tahoma" pitchFamily="34" charset="0"/>
              </a:rPr>
              <a:t>Ongoing</a:t>
            </a:r>
          </a:p>
          <a:p>
            <a:pPr marL="342900" indent="-342900">
              <a:spcBef>
                <a:spcPct val="20000"/>
              </a:spcBef>
              <a:buClr>
                <a:srgbClr val="CC0000"/>
              </a:buClr>
              <a:buSzPct val="75000"/>
              <a:buFont typeface="Wingdings" pitchFamily="2" charset="2"/>
              <a:buChar char="n"/>
            </a:pPr>
            <a:r>
              <a:rPr lang="en-US" sz="2800" dirty="0">
                <a:latin typeface="Tahoma" pitchFamily="34" charset="0"/>
              </a:rPr>
              <a:t>Collection</a:t>
            </a:r>
          </a:p>
          <a:p>
            <a:pPr marL="342900" indent="-342900">
              <a:spcBef>
                <a:spcPct val="20000"/>
              </a:spcBef>
              <a:buClr>
                <a:srgbClr val="CC0000"/>
              </a:buClr>
              <a:buSzPct val="75000"/>
              <a:buFont typeface="Wingdings" pitchFamily="2" charset="2"/>
              <a:buChar char="n"/>
            </a:pPr>
            <a:r>
              <a:rPr lang="en-US" sz="2800" dirty="0">
                <a:latin typeface="Tahoma" pitchFamily="34" charset="0"/>
              </a:rPr>
              <a:t>Analysis</a:t>
            </a:r>
          </a:p>
          <a:p>
            <a:pPr marL="342900" indent="-342900">
              <a:spcBef>
                <a:spcPct val="20000"/>
              </a:spcBef>
              <a:buClr>
                <a:srgbClr val="CC0000"/>
              </a:buClr>
              <a:buSzPct val="75000"/>
              <a:buFont typeface="Wingdings" pitchFamily="2" charset="2"/>
              <a:buChar char="n"/>
            </a:pPr>
            <a:r>
              <a:rPr lang="en-US" sz="2800" dirty="0">
                <a:latin typeface="Tahoma" pitchFamily="34" charset="0"/>
              </a:rPr>
              <a:t>Interpretation</a:t>
            </a:r>
          </a:p>
          <a:p>
            <a:pPr marL="342900" indent="-342900">
              <a:spcBef>
                <a:spcPct val="20000"/>
              </a:spcBef>
              <a:buClr>
                <a:srgbClr val="CC0000"/>
              </a:buClr>
              <a:buSzPct val="75000"/>
              <a:buFont typeface="Wingdings" pitchFamily="2" charset="2"/>
              <a:buChar char="n"/>
            </a:pPr>
            <a:r>
              <a:rPr lang="en-US" sz="2800" dirty="0">
                <a:latin typeface="Tahoma" pitchFamily="34" charset="0"/>
              </a:rPr>
              <a:t>Dissemination of health data</a:t>
            </a:r>
          </a:p>
          <a:p>
            <a:pPr marL="342900" indent="-342900">
              <a:spcBef>
                <a:spcPct val="20000"/>
              </a:spcBef>
              <a:buClr>
                <a:srgbClr val="CC0000"/>
              </a:buClr>
              <a:buSzPct val="75000"/>
              <a:buFont typeface="Wingdings" pitchFamily="2" charset="2"/>
              <a:buChar char="n"/>
            </a:pPr>
            <a:r>
              <a:rPr lang="en-US" sz="2800" dirty="0">
                <a:latin typeface="Tahoma" pitchFamily="34" charset="0"/>
              </a:rPr>
              <a:t>Link to public health practice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2306" name="Rectangle 2"/>
          <p:cNvSpPr>
            <a:spLocks noGrp="1" noChangeArrowheads="1"/>
          </p:cNvSpPr>
          <p:nvPr>
            <p:ph type="title"/>
          </p:nvPr>
        </p:nvSpPr>
        <p:spPr>
          <a:xfrm>
            <a:off x="628650" y="963877"/>
            <a:ext cx="2620771" cy="4930246"/>
          </a:xfrm>
        </p:spPr>
        <p:txBody>
          <a:bodyPr>
            <a:normAutofit/>
          </a:bodyPr>
          <a:lstStyle/>
          <a:p>
            <a:pPr algn="r"/>
            <a:r>
              <a:rPr lang="en-US">
                <a:solidFill>
                  <a:schemeClr val="accent1"/>
                </a:solidFill>
              </a:rPr>
              <a:t>Purposes of Public Health Surveillance</a:t>
            </a:r>
          </a:p>
        </p:txBody>
      </p:sp>
      <p:sp>
        <p:nvSpPr>
          <p:cNvPr id="482307" name="Rectangle 3"/>
          <p:cNvSpPr>
            <a:spLocks noGrp="1" noChangeArrowheads="1"/>
          </p:cNvSpPr>
          <p:nvPr>
            <p:ph idx="1"/>
          </p:nvPr>
        </p:nvSpPr>
        <p:spPr>
          <a:xfrm>
            <a:off x="3732023" y="963877"/>
            <a:ext cx="4783327" cy="4930246"/>
          </a:xfrm>
        </p:spPr>
        <p:txBody>
          <a:bodyPr anchor="ctr">
            <a:normAutofit/>
          </a:bodyPr>
          <a:lstStyle/>
          <a:p>
            <a:r>
              <a:rPr lang="en-US"/>
              <a:t>Assess public health status</a:t>
            </a:r>
          </a:p>
          <a:p>
            <a:pPr>
              <a:buFont typeface="Wingdings" pitchFamily="2" charset="2"/>
              <a:buNone/>
            </a:pPr>
            <a:endParaRPr lang="en-US"/>
          </a:p>
          <a:p>
            <a:r>
              <a:rPr lang="en-US"/>
              <a:t>Trigger public health action</a:t>
            </a:r>
          </a:p>
          <a:p>
            <a:endParaRPr lang="en-US"/>
          </a:p>
          <a:p>
            <a:r>
              <a:rPr lang="en-US"/>
              <a:t>Define public health priorities</a:t>
            </a:r>
          </a:p>
          <a:p>
            <a:endParaRPr lang="en-US"/>
          </a:p>
          <a:p>
            <a:r>
              <a:rPr lang="en-US"/>
              <a:t>Evaluate programs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1282" name="Rectangle 2"/>
          <p:cNvSpPr>
            <a:spLocks noGrp="1" noChangeArrowheads="1"/>
          </p:cNvSpPr>
          <p:nvPr>
            <p:ph type="title"/>
          </p:nvPr>
        </p:nvSpPr>
        <p:spPr>
          <a:xfrm>
            <a:off x="3285441" y="965199"/>
            <a:ext cx="5074558" cy="4927601"/>
          </a:xfrm>
        </p:spPr>
        <p:txBody>
          <a:bodyPr vert="horz" lIns="91440" tIns="45720" rIns="91440" bIns="45720" rtlCol="0" anchor="ctr">
            <a:normAutofit/>
          </a:bodyPr>
          <a:lstStyle/>
          <a:p>
            <a:pPr defTabSz="914400"/>
            <a:r>
              <a:rPr lang="en-US" sz="4700" kern="1200">
                <a:solidFill>
                  <a:schemeClr val="tx1">
                    <a:lumMod val="85000"/>
                    <a:lumOff val="15000"/>
                  </a:schemeClr>
                </a:solidFill>
                <a:latin typeface="+mj-lt"/>
                <a:ea typeface="+mj-ea"/>
                <a:cs typeface="+mj-cs"/>
              </a:rPr>
              <a:t>Surveillance provides:</a:t>
            </a:r>
          </a:p>
        </p:txBody>
      </p:sp>
      <p:sp>
        <p:nvSpPr>
          <p:cNvPr id="481283" name="Rectangle 3"/>
          <p:cNvSpPr>
            <a:spLocks noGrp="1" noChangeArrowheads="1"/>
          </p:cNvSpPr>
          <p:nvPr>
            <p:ph idx="1"/>
          </p:nvPr>
        </p:nvSpPr>
        <p:spPr>
          <a:xfrm>
            <a:off x="767442" y="965198"/>
            <a:ext cx="2030953" cy="4927602"/>
          </a:xfrm>
        </p:spPr>
        <p:txBody>
          <a:bodyPr vert="horz" lIns="91440" tIns="45720" rIns="91440" bIns="45720" rtlCol="0" anchor="ctr">
            <a:normAutofit/>
          </a:bodyPr>
          <a:lstStyle/>
          <a:p>
            <a:pPr marL="0" indent="0" algn="r" defTabSz="914400">
              <a:spcBef>
                <a:spcPts val="1000"/>
              </a:spcBef>
              <a:buClr>
                <a:srgbClr val="008080"/>
              </a:buClr>
              <a:buNone/>
            </a:pPr>
            <a:r>
              <a:rPr lang="en-US" sz="1700" b="1" kern="1200">
                <a:solidFill>
                  <a:schemeClr val="accent1"/>
                </a:solidFill>
                <a:latin typeface="+mn-lt"/>
                <a:ea typeface="+mn-ea"/>
                <a:cs typeface="+mn-cs"/>
              </a:rPr>
              <a:t>Information for Action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88450" name="Rectangle 2"/>
          <p:cNvSpPr>
            <a:spLocks noGrp="1" noChangeArrowheads="1"/>
          </p:cNvSpPr>
          <p:nvPr>
            <p:ph type="title"/>
          </p:nvPr>
        </p:nvSpPr>
        <p:spPr>
          <a:xfrm>
            <a:off x="628650" y="963877"/>
            <a:ext cx="2620771" cy="4930246"/>
          </a:xfrm>
        </p:spPr>
        <p:txBody>
          <a:bodyPr>
            <a:normAutofit/>
          </a:bodyPr>
          <a:lstStyle/>
          <a:p>
            <a:pPr algn="r"/>
            <a:r>
              <a:rPr lang="en-US">
                <a:solidFill>
                  <a:schemeClr val="accent1"/>
                </a:solidFill>
              </a:rPr>
              <a:t> </a:t>
            </a:r>
            <a:r>
              <a:rPr lang="en-US" b="1">
                <a:solidFill>
                  <a:schemeClr val="accent1"/>
                </a:solidFill>
              </a:rPr>
              <a:t>Data Sources</a:t>
            </a:r>
          </a:p>
        </p:txBody>
      </p:sp>
      <p:sp>
        <p:nvSpPr>
          <p:cNvPr id="488451" name="Rectangle 3"/>
          <p:cNvSpPr>
            <a:spLocks noGrp="1" noChangeArrowheads="1"/>
          </p:cNvSpPr>
          <p:nvPr>
            <p:ph idx="1"/>
          </p:nvPr>
        </p:nvSpPr>
        <p:spPr>
          <a:xfrm>
            <a:off x="3732023" y="963877"/>
            <a:ext cx="4783327" cy="4930246"/>
          </a:xfrm>
        </p:spPr>
        <p:txBody>
          <a:bodyPr anchor="ctr">
            <a:normAutofit/>
          </a:bodyPr>
          <a:lstStyle/>
          <a:p>
            <a:r>
              <a:rPr lang="en-US"/>
              <a:t>Notifiable diseases</a:t>
            </a:r>
          </a:p>
          <a:p>
            <a:r>
              <a:rPr lang="en-US"/>
              <a:t>Laboratories</a:t>
            </a:r>
          </a:p>
          <a:p>
            <a:r>
              <a:rPr lang="en-US"/>
              <a:t>Vital records</a:t>
            </a:r>
          </a:p>
          <a:p>
            <a:r>
              <a:rPr lang="en-US"/>
              <a:t>Registries</a:t>
            </a:r>
          </a:p>
          <a:p>
            <a:r>
              <a:rPr lang="en-US"/>
              <a:t>Surveys</a:t>
            </a:r>
          </a:p>
          <a:p>
            <a:r>
              <a:rPr lang="en-US"/>
              <a:t>Administrative data systems</a:t>
            </a:r>
          </a:p>
          <a:p>
            <a:r>
              <a:rPr lang="en-US"/>
              <a:t>Media </a:t>
            </a:r>
          </a:p>
          <a:p>
            <a:r>
              <a:rPr lang="en-US"/>
              <a:t>Other data sources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ChangeArrowheads="1"/>
          </p:cNvSpPr>
          <p:nvPr>
            <p:ph type="title"/>
          </p:nvPr>
        </p:nvSpPr>
        <p:spPr>
          <a:xfrm>
            <a:off x="381000" y="354013"/>
            <a:ext cx="8382000" cy="636587"/>
          </a:xfrm>
        </p:spPr>
        <p:txBody>
          <a:bodyPr>
            <a:normAutofit/>
          </a:bodyPr>
          <a:lstStyle/>
          <a:p>
            <a:pPr algn="ctr"/>
            <a:r>
              <a:rPr lang="en-US" sz="3200" dirty="0"/>
              <a:t> </a:t>
            </a:r>
            <a:r>
              <a:rPr lang="en-US" b="1" dirty="0"/>
              <a:t>Types of Surveillance </a:t>
            </a:r>
          </a:p>
        </p:txBody>
      </p:sp>
      <p:sp>
        <p:nvSpPr>
          <p:cNvPr id="496643" name="Rectangle 3"/>
          <p:cNvSpPr>
            <a:spLocks noChangeArrowheads="1"/>
          </p:cNvSpPr>
          <p:nvPr/>
        </p:nvSpPr>
        <p:spPr bwMode="auto">
          <a:xfrm>
            <a:off x="1066800" y="2971800"/>
            <a:ext cx="2971800" cy="1066800"/>
          </a:xfrm>
          <a:prstGeom prst="rect">
            <a:avLst/>
          </a:prstGeom>
          <a:solidFill>
            <a:srgbClr val="00FFFF"/>
          </a:solidFill>
          <a:ln w="9525">
            <a:solidFill>
              <a:schemeClr val="tx1"/>
            </a:solidFill>
            <a:miter lim="800000"/>
            <a:headEnd/>
            <a:tailEnd/>
          </a:ln>
          <a:effectLst/>
        </p:spPr>
        <p:txBody>
          <a:bodyPr wrap="none" anchor="ctr"/>
          <a:lstStyle/>
          <a:p>
            <a:pPr algn="ctr"/>
            <a:r>
              <a:rPr lang="en-US" b="1">
                <a:latin typeface="Franklin Gothic Medium Cond" pitchFamily="34" charset="0"/>
                <a:cs typeface="Arial" charset="0"/>
              </a:rPr>
              <a:t>Population-based </a:t>
            </a:r>
          </a:p>
        </p:txBody>
      </p:sp>
      <p:sp>
        <p:nvSpPr>
          <p:cNvPr id="496644" name="Rectangle 4"/>
          <p:cNvSpPr>
            <a:spLocks noChangeArrowheads="1"/>
          </p:cNvSpPr>
          <p:nvPr/>
        </p:nvSpPr>
        <p:spPr bwMode="auto">
          <a:xfrm>
            <a:off x="609600" y="4495800"/>
            <a:ext cx="1219200" cy="1066800"/>
          </a:xfrm>
          <a:prstGeom prst="rect">
            <a:avLst/>
          </a:prstGeom>
          <a:solidFill>
            <a:srgbClr val="00FFFF"/>
          </a:solidFill>
          <a:ln w="9525">
            <a:solidFill>
              <a:schemeClr val="tx1"/>
            </a:solidFill>
            <a:miter lim="800000"/>
            <a:headEnd/>
            <a:tailEnd/>
          </a:ln>
          <a:effectLst/>
        </p:spPr>
        <p:txBody>
          <a:bodyPr wrap="none" anchor="ctr"/>
          <a:lstStyle/>
          <a:p>
            <a:pPr algn="ctr"/>
            <a:endParaRPr lang="en-US" b="1">
              <a:latin typeface="Arial" charset="0"/>
              <a:cs typeface="Arial" charset="0"/>
            </a:endParaRPr>
          </a:p>
          <a:p>
            <a:pPr algn="ctr"/>
            <a:r>
              <a:rPr lang="en-US" b="1">
                <a:latin typeface="Franklin Gothic Medium Cond" pitchFamily="34" charset="0"/>
                <a:cs typeface="Arial" charset="0"/>
              </a:rPr>
              <a:t>Active </a:t>
            </a:r>
          </a:p>
          <a:p>
            <a:pPr algn="ctr"/>
            <a:r>
              <a:rPr lang="en-US" b="1">
                <a:latin typeface="Arial" charset="0"/>
                <a:cs typeface="Arial" charset="0"/>
              </a:rPr>
              <a:t> </a:t>
            </a:r>
          </a:p>
        </p:txBody>
      </p:sp>
      <p:sp>
        <p:nvSpPr>
          <p:cNvPr id="496645" name="Oval 5"/>
          <p:cNvSpPr>
            <a:spLocks noChangeArrowheads="1"/>
          </p:cNvSpPr>
          <p:nvPr/>
        </p:nvSpPr>
        <p:spPr bwMode="auto">
          <a:xfrm>
            <a:off x="3048000" y="1676400"/>
            <a:ext cx="3276600" cy="762000"/>
          </a:xfrm>
          <a:prstGeom prst="ellipse">
            <a:avLst/>
          </a:prstGeom>
          <a:solidFill>
            <a:srgbClr val="00FFFF"/>
          </a:solidFill>
          <a:ln w="9525">
            <a:solidFill>
              <a:schemeClr val="tx1"/>
            </a:solidFill>
            <a:round/>
            <a:headEnd/>
            <a:tailEnd/>
          </a:ln>
          <a:effectLst/>
        </p:spPr>
        <p:txBody>
          <a:bodyPr wrap="none" anchor="ctr"/>
          <a:lstStyle/>
          <a:p>
            <a:pPr algn="ctr"/>
            <a:endParaRPr lang="en-US" b="1" dirty="0">
              <a:solidFill>
                <a:schemeClr val="tx2"/>
              </a:solidFill>
              <a:latin typeface="Arial" charset="0"/>
              <a:cs typeface="Arial" charset="0"/>
            </a:endParaRPr>
          </a:p>
          <a:p>
            <a:pPr algn="ctr"/>
            <a:r>
              <a:rPr lang="en-US" b="1" dirty="0">
                <a:solidFill>
                  <a:schemeClr val="tx2"/>
                </a:solidFill>
                <a:latin typeface="Franklin Gothic Medium Cond" pitchFamily="34" charset="0"/>
                <a:cs typeface="Arial" charset="0"/>
              </a:rPr>
              <a:t>Surveillance</a:t>
            </a:r>
            <a:br>
              <a:rPr lang="en-US" b="1" dirty="0">
                <a:solidFill>
                  <a:schemeClr val="tx2"/>
                </a:solidFill>
                <a:latin typeface="Franklin Gothic Medium Cond" pitchFamily="34" charset="0"/>
                <a:cs typeface="Arial" charset="0"/>
              </a:rPr>
            </a:br>
            <a:endParaRPr lang="en-US" b="1" dirty="0">
              <a:solidFill>
                <a:schemeClr val="tx2"/>
              </a:solidFill>
              <a:latin typeface="Franklin Gothic Medium Cond" pitchFamily="34" charset="0"/>
              <a:cs typeface="Arial" charset="0"/>
            </a:endParaRPr>
          </a:p>
        </p:txBody>
      </p:sp>
      <p:sp>
        <p:nvSpPr>
          <p:cNvPr id="496646" name="Rectangle 6"/>
          <p:cNvSpPr>
            <a:spLocks noChangeArrowheads="1"/>
          </p:cNvSpPr>
          <p:nvPr/>
        </p:nvSpPr>
        <p:spPr bwMode="auto">
          <a:xfrm>
            <a:off x="3048000" y="4495800"/>
            <a:ext cx="1295400" cy="1066800"/>
          </a:xfrm>
          <a:prstGeom prst="rect">
            <a:avLst/>
          </a:prstGeom>
          <a:solidFill>
            <a:srgbClr val="00FFFF"/>
          </a:solidFill>
          <a:ln w="9525">
            <a:solidFill>
              <a:schemeClr val="tx1"/>
            </a:solidFill>
            <a:miter lim="800000"/>
            <a:headEnd/>
            <a:tailEnd/>
          </a:ln>
          <a:effectLst/>
        </p:spPr>
        <p:txBody>
          <a:bodyPr wrap="none" anchor="ctr"/>
          <a:lstStyle/>
          <a:p>
            <a:pPr algn="ctr"/>
            <a:r>
              <a:rPr lang="en-US" b="1">
                <a:latin typeface="Franklin Gothic Medium Cond" pitchFamily="34" charset="0"/>
                <a:cs typeface="Arial" charset="0"/>
              </a:rPr>
              <a:t>Passive</a:t>
            </a:r>
            <a:r>
              <a:rPr lang="en-US" b="1">
                <a:latin typeface="Arial" charset="0"/>
                <a:cs typeface="Arial" charset="0"/>
              </a:rPr>
              <a:t> </a:t>
            </a:r>
          </a:p>
        </p:txBody>
      </p:sp>
      <p:sp>
        <p:nvSpPr>
          <p:cNvPr id="496647" name="Line 7"/>
          <p:cNvSpPr>
            <a:spLocks noChangeShapeType="1"/>
          </p:cNvSpPr>
          <p:nvPr/>
        </p:nvSpPr>
        <p:spPr bwMode="auto">
          <a:xfrm flipH="1">
            <a:off x="2362200" y="2438400"/>
            <a:ext cx="1828800" cy="533400"/>
          </a:xfrm>
          <a:prstGeom prst="line">
            <a:avLst/>
          </a:prstGeom>
          <a:noFill/>
          <a:ln w="9525">
            <a:solidFill>
              <a:schemeClr val="tx1"/>
            </a:solidFill>
            <a:round/>
            <a:headEnd/>
            <a:tailEnd type="triangle" w="med" len="med"/>
          </a:ln>
          <a:effectLst/>
        </p:spPr>
        <p:txBody>
          <a:bodyPr/>
          <a:lstStyle/>
          <a:p>
            <a:endParaRPr lang="fr-FR"/>
          </a:p>
        </p:txBody>
      </p:sp>
      <p:sp>
        <p:nvSpPr>
          <p:cNvPr id="496648" name="Line 8"/>
          <p:cNvSpPr>
            <a:spLocks noChangeShapeType="1"/>
          </p:cNvSpPr>
          <p:nvPr/>
        </p:nvSpPr>
        <p:spPr bwMode="auto">
          <a:xfrm>
            <a:off x="5257800" y="2438400"/>
            <a:ext cx="1295400" cy="533400"/>
          </a:xfrm>
          <a:prstGeom prst="line">
            <a:avLst/>
          </a:prstGeom>
          <a:noFill/>
          <a:ln w="9525">
            <a:solidFill>
              <a:schemeClr val="tx1"/>
            </a:solidFill>
            <a:round/>
            <a:headEnd/>
            <a:tailEnd type="triangle" w="med" len="med"/>
          </a:ln>
          <a:effectLst/>
        </p:spPr>
        <p:txBody>
          <a:bodyPr/>
          <a:lstStyle/>
          <a:p>
            <a:endParaRPr lang="fr-FR"/>
          </a:p>
        </p:txBody>
      </p:sp>
      <p:sp>
        <p:nvSpPr>
          <p:cNvPr id="496649" name="Rectangle 9"/>
          <p:cNvSpPr>
            <a:spLocks noChangeArrowheads="1"/>
          </p:cNvSpPr>
          <p:nvPr/>
        </p:nvSpPr>
        <p:spPr bwMode="auto">
          <a:xfrm>
            <a:off x="5791200" y="2971800"/>
            <a:ext cx="1676400" cy="1066800"/>
          </a:xfrm>
          <a:prstGeom prst="rect">
            <a:avLst/>
          </a:prstGeom>
          <a:solidFill>
            <a:srgbClr val="00FFFF"/>
          </a:solidFill>
          <a:ln w="9525">
            <a:solidFill>
              <a:schemeClr val="tx1"/>
            </a:solidFill>
            <a:miter lim="800000"/>
            <a:headEnd/>
            <a:tailEnd/>
          </a:ln>
          <a:effectLst/>
        </p:spPr>
        <p:txBody>
          <a:bodyPr wrap="none" anchor="ctr"/>
          <a:lstStyle/>
          <a:p>
            <a:pPr algn="ctr"/>
            <a:r>
              <a:rPr lang="en-US" b="1">
                <a:latin typeface="Franklin Gothic Medium Cond" pitchFamily="34" charset="0"/>
                <a:cs typeface="Arial" charset="0"/>
              </a:rPr>
              <a:t>Sentinel</a:t>
            </a:r>
            <a:r>
              <a:rPr lang="en-US" sz="1800">
                <a:latin typeface="Franklin Gothic Medium Cond" pitchFamily="34" charset="0"/>
                <a:cs typeface="Arial" charset="0"/>
              </a:rPr>
              <a:t> </a:t>
            </a:r>
          </a:p>
        </p:txBody>
      </p:sp>
      <p:sp>
        <p:nvSpPr>
          <p:cNvPr id="496650" name="Rectangle 10"/>
          <p:cNvSpPr>
            <a:spLocks noChangeArrowheads="1"/>
          </p:cNvSpPr>
          <p:nvPr/>
        </p:nvSpPr>
        <p:spPr bwMode="auto">
          <a:xfrm>
            <a:off x="5257800" y="4495800"/>
            <a:ext cx="1219200" cy="1066800"/>
          </a:xfrm>
          <a:prstGeom prst="rect">
            <a:avLst/>
          </a:prstGeom>
          <a:solidFill>
            <a:srgbClr val="00FFFF"/>
          </a:solidFill>
          <a:ln w="9525">
            <a:solidFill>
              <a:schemeClr val="tx1"/>
            </a:solidFill>
            <a:miter lim="800000"/>
            <a:headEnd/>
            <a:tailEnd/>
          </a:ln>
          <a:effectLst/>
        </p:spPr>
        <p:txBody>
          <a:bodyPr wrap="none" anchor="ctr"/>
          <a:lstStyle/>
          <a:p>
            <a:pPr algn="ctr"/>
            <a:endParaRPr lang="en-US" b="1">
              <a:latin typeface="Arial" charset="0"/>
              <a:cs typeface="Arial" charset="0"/>
            </a:endParaRPr>
          </a:p>
          <a:p>
            <a:pPr algn="ctr"/>
            <a:r>
              <a:rPr lang="en-US" b="1">
                <a:latin typeface="Franklin Gothic Medium Cond" pitchFamily="34" charset="0"/>
                <a:cs typeface="Arial" charset="0"/>
              </a:rPr>
              <a:t>Active</a:t>
            </a:r>
            <a:r>
              <a:rPr lang="en-US" b="1">
                <a:latin typeface="Arial" charset="0"/>
                <a:cs typeface="Arial" charset="0"/>
              </a:rPr>
              <a:t> </a:t>
            </a:r>
          </a:p>
          <a:p>
            <a:pPr algn="ctr"/>
            <a:r>
              <a:rPr lang="en-US" b="1">
                <a:latin typeface="Arial" charset="0"/>
                <a:cs typeface="Arial" charset="0"/>
              </a:rPr>
              <a:t> </a:t>
            </a:r>
          </a:p>
        </p:txBody>
      </p:sp>
      <p:sp>
        <p:nvSpPr>
          <p:cNvPr id="496651" name="Rectangle 11"/>
          <p:cNvSpPr>
            <a:spLocks noChangeArrowheads="1"/>
          </p:cNvSpPr>
          <p:nvPr/>
        </p:nvSpPr>
        <p:spPr bwMode="auto">
          <a:xfrm>
            <a:off x="7315200" y="4495800"/>
            <a:ext cx="1295400" cy="1066800"/>
          </a:xfrm>
          <a:prstGeom prst="rect">
            <a:avLst/>
          </a:prstGeom>
          <a:solidFill>
            <a:srgbClr val="00FFFF"/>
          </a:solidFill>
          <a:ln w="9525">
            <a:solidFill>
              <a:schemeClr val="tx1"/>
            </a:solidFill>
            <a:miter lim="800000"/>
            <a:headEnd/>
            <a:tailEnd/>
          </a:ln>
          <a:effectLst/>
        </p:spPr>
        <p:txBody>
          <a:bodyPr wrap="none" anchor="ctr"/>
          <a:lstStyle/>
          <a:p>
            <a:pPr algn="ctr"/>
            <a:r>
              <a:rPr lang="en-US" b="1">
                <a:latin typeface="Franklin Gothic Medium Cond" pitchFamily="34" charset="0"/>
                <a:cs typeface="Arial" charset="0"/>
              </a:rPr>
              <a:t>Passive </a:t>
            </a:r>
          </a:p>
        </p:txBody>
      </p:sp>
      <p:sp>
        <p:nvSpPr>
          <p:cNvPr id="496652" name="Line 12"/>
          <p:cNvSpPr>
            <a:spLocks noChangeShapeType="1"/>
          </p:cNvSpPr>
          <p:nvPr/>
        </p:nvSpPr>
        <p:spPr bwMode="auto">
          <a:xfrm flipH="1">
            <a:off x="1143000" y="4038600"/>
            <a:ext cx="1295400" cy="457200"/>
          </a:xfrm>
          <a:prstGeom prst="line">
            <a:avLst/>
          </a:prstGeom>
          <a:noFill/>
          <a:ln w="9525">
            <a:solidFill>
              <a:schemeClr val="tx1"/>
            </a:solidFill>
            <a:round/>
            <a:headEnd/>
            <a:tailEnd type="triangle" w="med" len="med"/>
          </a:ln>
          <a:effectLst/>
        </p:spPr>
        <p:txBody>
          <a:bodyPr/>
          <a:lstStyle/>
          <a:p>
            <a:endParaRPr lang="fr-FR"/>
          </a:p>
        </p:txBody>
      </p:sp>
      <p:sp>
        <p:nvSpPr>
          <p:cNvPr id="496653" name="Line 13"/>
          <p:cNvSpPr>
            <a:spLocks noChangeShapeType="1"/>
          </p:cNvSpPr>
          <p:nvPr/>
        </p:nvSpPr>
        <p:spPr bwMode="auto">
          <a:xfrm>
            <a:off x="2438400" y="4038600"/>
            <a:ext cx="1219200" cy="457200"/>
          </a:xfrm>
          <a:prstGeom prst="line">
            <a:avLst/>
          </a:prstGeom>
          <a:noFill/>
          <a:ln w="9525">
            <a:solidFill>
              <a:schemeClr val="tx1"/>
            </a:solidFill>
            <a:round/>
            <a:headEnd/>
            <a:tailEnd type="triangle" w="med" len="med"/>
          </a:ln>
          <a:effectLst/>
        </p:spPr>
        <p:txBody>
          <a:bodyPr/>
          <a:lstStyle/>
          <a:p>
            <a:endParaRPr lang="fr-FR"/>
          </a:p>
        </p:txBody>
      </p:sp>
      <p:sp>
        <p:nvSpPr>
          <p:cNvPr id="496654" name="Line 14"/>
          <p:cNvSpPr>
            <a:spLocks noChangeShapeType="1"/>
          </p:cNvSpPr>
          <p:nvPr/>
        </p:nvSpPr>
        <p:spPr bwMode="auto">
          <a:xfrm flipH="1">
            <a:off x="5715000" y="4038600"/>
            <a:ext cx="1066800" cy="457200"/>
          </a:xfrm>
          <a:prstGeom prst="line">
            <a:avLst/>
          </a:prstGeom>
          <a:noFill/>
          <a:ln w="9525">
            <a:solidFill>
              <a:schemeClr val="tx1"/>
            </a:solidFill>
            <a:round/>
            <a:headEnd/>
            <a:tailEnd type="triangle" w="med" len="med"/>
          </a:ln>
          <a:effectLst/>
        </p:spPr>
        <p:txBody>
          <a:bodyPr/>
          <a:lstStyle/>
          <a:p>
            <a:endParaRPr lang="fr-FR"/>
          </a:p>
        </p:txBody>
      </p:sp>
      <p:sp>
        <p:nvSpPr>
          <p:cNvPr id="496655" name="Line 15"/>
          <p:cNvSpPr>
            <a:spLocks noChangeShapeType="1"/>
          </p:cNvSpPr>
          <p:nvPr/>
        </p:nvSpPr>
        <p:spPr bwMode="auto">
          <a:xfrm>
            <a:off x="6781800" y="4038600"/>
            <a:ext cx="1219200" cy="457200"/>
          </a:xfrm>
          <a:prstGeom prst="line">
            <a:avLst/>
          </a:prstGeom>
          <a:noFill/>
          <a:ln w="9525">
            <a:solidFill>
              <a:schemeClr val="tx1"/>
            </a:solidFill>
            <a:round/>
            <a:headEnd/>
            <a:tailEnd type="triangle" w="med" len="med"/>
          </a:ln>
          <a:effectLst/>
        </p:spPr>
        <p:txBody>
          <a:bodyPr/>
          <a:lstStyle/>
          <a:p>
            <a:endParaRPr lang="fr-F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96647"/>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496648"/>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496643"/>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49664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496652"/>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496644"/>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0"/>
                                  </p:stCondLst>
                                  <p:childTnLst>
                                    <p:set>
                                      <p:cBhvr>
                                        <p:cTn id="25" dur="1" fill="hold">
                                          <p:stCondLst>
                                            <p:cond delay="499"/>
                                          </p:stCondLst>
                                        </p:cTn>
                                        <p:tgtEl>
                                          <p:spTgt spid="496653"/>
                                        </p:tgtEl>
                                        <p:attrNameLst>
                                          <p:attrName>style.visibility</p:attrName>
                                        </p:attrNameLst>
                                      </p:cBhvr>
                                      <p:to>
                                        <p:strVal val="visible"/>
                                      </p:to>
                                    </p:set>
                                  </p:childTnLst>
                                </p:cTn>
                              </p:par>
                            </p:childTnLst>
                          </p:cTn>
                        </p:par>
                        <p:par>
                          <p:cTn id="26" fill="hold">
                            <p:stCondLst>
                              <p:cond delay="1500"/>
                            </p:stCondLst>
                            <p:childTnLst>
                              <p:par>
                                <p:cTn id="27" presetID="1" presetClass="entr" presetSubtype="0" fill="hold" grpId="0" nodeType="afterEffect">
                                  <p:stCondLst>
                                    <p:cond delay="0"/>
                                  </p:stCondLst>
                                  <p:childTnLst>
                                    <p:set>
                                      <p:cBhvr>
                                        <p:cTn id="28" dur="1" fill="hold">
                                          <p:stCondLst>
                                            <p:cond delay="499"/>
                                          </p:stCondLst>
                                        </p:cTn>
                                        <p:tgtEl>
                                          <p:spTgt spid="49664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496654"/>
                                        </p:tgtEl>
                                        <p:attrNameLst>
                                          <p:attrName>style.visibility</p:attrName>
                                        </p:attrNameLst>
                                      </p:cBhvr>
                                      <p:to>
                                        <p:strVal val="visible"/>
                                      </p:to>
                                    </p:se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499"/>
                                          </p:stCondLst>
                                        </p:cTn>
                                        <p:tgtEl>
                                          <p:spTgt spid="496655"/>
                                        </p:tgtEl>
                                        <p:attrNameLst>
                                          <p:attrName>style.visibility</p:attrName>
                                        </p:attrNameLst>
                                      </p:cBhvr>
                                      <p:to>
                                        <p:strVal val="visible"/>
                                      </p:to>
                                    </p:set>
                                  </p:childTnLst>
                                </p:cTn>
                              </p:par>
                            </p:childTnLst>
                          </p:cTn>
                        </p:par>
                        <p:par>
                          <p:cTn id="36" fill="hold">
                            <p:stCondLst>
                              <p:cond delay="1000"/>
                            </p:stCondLst>
                            <p:childTnLst>
                              <p:par>
                                <p:cTn id="37" presetID="1" presetClass="entr" presetSubtype="0" fill="hold" grpId="0" nodeType="afterEffect">
                                  <p:stCondLst>
                                    <p:cond delay="0"/>
                                  </p:stCondLst>
                                  <p:childTnLst>
                                    <p:set>
                                      <p:cBhvr>
                                        <p:cTn id="38" dur="1" fill="hold">
                                          <p:stCondLst>
                                            <p:cond delay="499"/>
                                          </p:stCondLst>
                                        </p:cTn>
                                        <p:tgtEl>
                                          <p:spTgt spid="496650"/>
                                        </p:tgtEl>
                                        <p:attrNameLst>
                                          <p:attrName>style.visibility</p:attrName>
                                        </p:attrNameLst>
                                      </p:cBhvr>
                                      <p:to>
                                        <p:strVal val="visible"/>
                                      </p:to>
                                    </p:set>
                                  </p:childTnLst>
                                </p:cTn>
                              </p:par>
                            </p:childTnLst>
                          </p:cTn>
                        </p:par>
                        <p:par>
                          <p:cTn id="39" fill="hold">
                            <p:stCondLst>
                              <p:cond delay="1500"/>
                            </p:stCondLst>
                            <p:childTnLst>
                              <p:par>
                                <p:cTn id="40" presetID="1" presetClass="entr" presetSubtype="0" fill="hold" grpId="0" nodeType="afterEffect">
                                  <p:stCondLst>
                                    <p:cond delay="0"/>
                                  </p:stCondLst>
                                  <p:childTnLst>
                                    <p:set>
                                      <p:cBhvr>
                                        <p:cTn id="41" dur="1" fill="hold">
                                          <p:stCondLst>
                                            <p:cond delay="499"/>
                                          </p:stCondLst>
                                        </p:cTn>
                                        <p:tgtEl>
                                          <p:spTgt spid="496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6643" grpId="0" animBg="1" autoUpdateAnimBg="0"/>
      <p:bldP spid="496644" grpId="0" animBg="1" autoUpdateAnimBg="0"/>
      <p:bldP spid="496646" grpId="0" animBg="1" autoUpdateAnimBg="0"/>
      <p:bldP spid="496647" grpId="0" animBg="1"/>
      <p:bldP spid="496648" grpId="0" animBg="1"/>
      <p:bldP spid="496649" grpId="0" animBg="1" autoUpdateAnimBg="0"/>
      <p:bldP spid="496650" grpId="0" animBg="1" autoUpdateAnimBg="0"/>
      <p:bldP spid="496651" grpId="0" animBg="1" autoUpdateAnimBg="0"/>
      <p:bldP spid="496652" grpId="0" animBg="1"/>
      <p:bldP spid="496653" grpId="0" animBg="1"/>
      <p:bldP spid="496654" grpId="0" animBg="1"/>
      <p:bldP spid="496655" grpId="0" animBg="1"/>
    </p:bldLst>
  </p:timing>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98690" name="Rectangle 2"/>
          <p:cNvSpPr>
            <a:spLocks noGrp="1" noChangeArrowheads="1"/>
          </p:cNvSpPr>
          <p:nvPr>
            <p:ph type="title"/>
          </p:nvPr>
        </p:nvSpPr>
        <p:spPr>
          <a:xfrm>
            <a:off x="628650" y="963877"/>
            <a:ext cx="2620771" cy="4930246"/>
          </a:xfrm>
        </p:spPr>
        <p:txBody>
          <a:bodyPr>
            <a:normAutofit/>
          </a:bodyPr>
          <a:lstStyle/>
          <a:p>
            <a:pPr algn="r"/>
            <a:r>
              <a:rPr lang="en-US">
                <a:solidFill>
                  <a:schemeClr val="accent1"/>
                </a:solidFill>
              </a:rPr>
              <a:t>Passive vs. Active Surveillance System</a:t>
            </a:r>
          </a:p>
        </p:txBody>
      </p:sp>
      <p:sp>
        <p:nvSpPr>
          <p:cNvPr id="498691" name="Rectangle 3"/>
          <p:cNvSpPr>
            <a:spLocks noGrp="1" noChangeArrowheads="1"/>
          </p:cNvSpPr>
          <p:nvPr>
            <p:ph idx="1"/>
          </p:nvPr>
        </p:nvSpPr>
        <p:spPr>
          <a:xfrm>
            <a:off x="3732023" y="963877"/>
            <a:ext cx="4783327" cy="4930246"/>
          </a:xfrm>
        </p:spPr>
        <p:txBody>
          <a:bodyPr anchor="ctr">
            <a:normAutofit/>
          </a:bodyPr>
          <a:lstStyle/>
          <a:p>
            <a:r>
              <a:rPr lang="en-US" b="1"/>
              <a:t>Passive –</a:t>
            </a:r>
            <a:r>
              <a:rPr lang="en-US"/>
              <a:t> provider initiated reporting</a:t>
            </a:r>
          </a:p>
          <a:p>
            <a:endParaRPr lang="en-US" b="1"/>
          </a:p>
          <a:p>
            <a:r>
              <a:rPr lang="en-US" b="1"/>
              <a:t>Active –</a:t>
            </a:r>
            <a:r>
              <a:rPr lang="en-US"/>
              <a:t> public health</a:t>
            </a:r>
            <a:r>
              <a:rPr lang="en-US" b="1"/>
              <a:t> </a:t>
            </a:r>
            <a:r>
              <a:rPr lang="en-US"/>
              <a:t>system initiated reporting</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52962" name="Rectangle 2"/>
          <p:cNvSpPr>
            <a:spLocks noGrp="1" noChangeArrowheads="1"/>
          </p:cNvSpPr>
          <p:nvPr>
            <p:ph type="title"/>
          </p:nvPr>
        </p:nvSpPr>
        <p:spPr>
          <a:xfrm>
            <a:off x="628650" y="963877"/>
            <a:ext cx="2620771" cy="4930246"/>
          </a:xfrm>
        </p:spPr>
        <p:txBody>
          <a:bodyPr>
            <a:normAutofit/>
          </a:bodyPr>
          <a:lstStyle/>
          <a:p>
            <a:pPr algn="r"/>
            <a:r>
              <a:rPr lang="en-US">
                <a:solidFill>
                  <a:schemeClr val="accent1"/>
                </a:solidFill>
              </a:rPr>
              <a:t>Dissemination of Surveillance Data</a:t>
            </a:r>
          </a:p>
        </p:txBody>
      </p:sp>
      <p:sp>
        <p:nvSpPr>
          <p:cNvPr id="552963" name="Rectangle 3"/>
          <p:cNvSpPr>
            <a:spLocks noGrp="1" noChangeArrowheads="1"/>
          </p:cNvSpPr>
          <p:nvPr>
            <p:ph idx="1"/>
          </p:nvPr>
        </p:nvSpPr>
        <p:spPr>
          <a:xfrm>
            <a:off x="3732023" y="963877"/>
            <a:ext cx="4783327" cy="4930246"/>
          </a:xfrm>
        </p:spPr>
        <p:txBody>
          <a:bodyPr anchor="ctr">
            <a:normAutofit/>
          </a:bodyPr>
          <a:lstStyle/>
          <a:p>
            <a:pPr marL="347663" indent="-347663">
              <a:buFont typeface="Wingdings" pitchFamily="2" charset="2"/>
              <a:buNone/>
            </a:pPr>
            <a:r>
              <a:rPr lang="en-US" sz="1800" b="1"/>
              <a:t>To Whom?</a:t>
            </a:r>
          </a:p>
          <a:p>
            <a:pPr marL="347663" indent="-347663"/>
            <a:r>
              <a:rPr lang="en-US" sz="1800"/>
              <a:t>Public health officials</a:t>
            </a:r>
          </a:p>
          <a:p>
            <a:pPr marL="347663" indent="-347663"/>
            <a:r>
              <a:rPr lang="en-US" sz="1800"/>
              <a:t>Governmental officials</a:t>
            </a:r>
          </a:p>
          <a:p>
            <a:pPr marL="347663" indent="-347663"/>
            <a:r>
              <a:rPr lang="en-US" sz="1800"/>
              <a:t>Clinicians / labs (reporters)</a:t>
            </a:r>
          </a:p>
          <a:p>
            <a:pPr marL="347663" indent="-347663"/>
            <a:r>
              <a:rPr lang="en-US" sz="1800"/>
              <a:t>Public</a:t>
            </a:r>
          </a:p>
          <a:p>
            <a:pPr marL="347663" indent="-347663"/>
            <a:r>
              <a:rPr lang="en-US" sz="1800"/>
              <a:t>NGO’s</a:t>
            </a:r>
          </a:p>
          <a:p>
            <a:pPr marL="347663" indent="-347663"/>
            <a:r>
              <a:rPr lang="en-US" sz="1800"/>
              <a:t>Religious leaders</a:t>
            </a:r>
          </a:p>
          <a:p>
            <a:pPr marL="347663" indent="-347663">
              <a:buFont typeface="Wingdings" pitchFamily="2" charset="2"/>
              <a:buNone/>
            </a:pPr>
            <a:endParaRPr lang="en-US" sz="1800"/>
          </a:p>
          <a:p>
            <a:pPr marL="347663" indent="-347663">
              <a:buFont typeface="Wingdings" pitchFamily="2" charset="2"/>
              <a:buNone/>
            </a:pPr>
            <a:r>
              <a:rPr lang="en-US" sz="1800" b="1"/>
              <a:t>How?</a:t>
            </a:r>
          </a:p>
          <a:p>
            <a:pPr marL="347663" indent="-347663"/>
            <a:r>
              <a:rPr lang="en-US" sz="1800"/>
              <a:t>Internal briefs</a:t>
            </a:r>
          </a:p>
          <a:p>
            <a:pPr marL="347663" indent="-347663"/>
            <a:r>
              <a:rPr lang="en-US" sz="1800"/>
              <a:t>Health agency newsletters (e.g., </a:t>
            </a:r>
            <a:r>
              <a:rPr lang="en-US" sz="1800" i="1"/>
              <a:t>MMWR</a:t>
            </a:r>
            <a:r>
              <a:rPr lang="en-US" sz="1800"/>
              <a:t>)</a:t>
            </a:r>
          </a:p>
          <a:p>
            <a:pPr marL="347663" indent="-347663"/>
            <a:r>
              <a:rPr lang="en-US" sz="1800"/>
              <a:t>Press releases</a:t>
            </a:r>
            <a:endParaRPr lang="en-US" sz="1800" i="1"/>
          </a:p>
          <a:p>
            <a:pPr marL="347663" indent="-347663"/>
            <a:r>
              <a:rPr lang="en-US" sz="1800"/>
              <a:t>Surveillance summaries / reports</a:t>
            </a:r>
          </a:p>
          <a:p>
            <a:pPr marL="347663" indent="-347663"/>
            <a:r>
              <a:rPr lang="en-US" sz="1800"/>
              <a:t>Medical / epidemiologic journal articles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058"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US" sz="2800" b="1"/>
              <a:t>Surveillance</a:t>
            </a:r>
            <a:r>
              <a:rPr lang="en-US" sz="2800"/>
              <a:t> should be</a:t>
            </a:r>
            <a:br>
              <a:rPr lang="en-US" sz="2800"/>
            </a:br>
            <a:r>
              <a:rPr lang="en-US" sz="2800" b="1"/>
              <a:t> Linked to Action</a:t>
            </a:r>
          </a:p>
        </p:txBody>
      </p:sp>
      <p:sp>
        <p:nvSpPr>
          <p:cNvPr id="557059" name="Rectangle 3"/>
          <p:cNvSpPr>
            <a:spLocks noGrp="1" noChangeArrowheads="1"/>
          </p:cNvSpPr>
          <p:nvPr>
            <p:ph idx="1"/>
          </p:nvPr>
        </p:nvSpPr>
        <p:spPr>
          <a:xfrm>
            <a:off x="4536886" y="802638"/>
            <a:ext cx="4056522" cy="5252722"/>
          </a:xfrm>
        </p:spPr>
        <p:txBody>
          <a:bodyPr anchor="ctr">
            <a:normAutofit/>
          </a:bodyPr>
          <a:lstStyle/>
          <a:p>
            <a:pPr marL="347663" indent="-347663"/>
            <a:r>
              <a:rPr lang="en-US">
                <a:solidFill>
                  <a:schemeClr val="bg1"/>
                </a:solidFill>
              </a:rPr>
              <a:t>Outbreak investigation</a:t>
            </a:r>
          </a:p>
          <a:p>
            <a:pPr marL="347663" indent="-347663"/>
            <a:r>
              <a:rPr lang="en-US">
                <a:solidFill>
                  <a:schemeClr val="bg1"/>
                </a:solidFill>
              </a:rPr>
              <a:t>Disease control</a:t>
            </a:r>
          </a:p>
          <a:p>
            <a:pPr marL="747713" lvl="1"/>
            <a:r>
              <a:rPr lang="en-US" sz="2100">
                <a:solidFill>
                  <a:schemeClr val="bg1"/>
                </a:solidFill>
              </a:rPr>
              <a:t>Vaccination / prophylaxis</a:t>
            </a:r>
          </a:p>
          <a:p>
            <a:pPr marL="747713" lvl="1"/>
            <a:r>
              <a:rPr lang="en-US" sz="2100">
                <a:solidFill>
                  <a:schemeClr val="bg1"/>
                </a:solidFill>
              </a:rPr>
              <a:t>Elimination of cause</a:t>
            </a:r>
          </a:p>
          <a:p>
            <a:pPr marL="747713" lvl="1"/>
            <a:r>
              <a:rPr lang="en-US" sz="2100">
                <a:solidFill>
                  <a:schemeClr val="bg1"/>
                </a:solidFill>
              </a:rPr>
              <a:t>Interruption of transmission</a:t>
            </a:r>
          </a:p>
          <a:p>
            <a:pPr marL="347663" indent="-347663"/>
            <a:r>
              <a:rPr lang="en-US">
                <a:solidFill>
                  <a:schemeClr val="bg1"/>
                </a:solidFill>
              </a:rPr>
              <a:t>Development, targeting of programs (education, risk reduction, etc.)</a:t>
            </a:r>
          </a:p>
          <a:p>
            <a:pPr marL="347663" indent="-347663"/>
            <a:r>
              <a:rPr lang="en-US">
                <a:solidFill>
                  <a:schemeClr val="bg1"/>
                </a:solidFill>
              </a:rPr>
              <a:t>Development of policies, regulations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8" name="Rectangle 2"/>
          <p:cNvSpPr>
            <a:spLocks noChangeArrowheads="1"/>
          </p:cNvSpPr>
          <p:nvPr/>
        </p:nvSpPr>
        <p:spPr bwMode="auto">
          <a:xfrm>
            <a:off x="838200" y="304800"/>
            <a:ext cx="8001000" cy="609600"/>
          </a:xfrm>
          <a:prstGeom prst="rect">
            <a:avLst/>
          </a:prstGeom>
          <a:noFill/>
          <a:ln w="9525">
            <a:noFill/>
            <a:miter lim="800000"/>
            <a:headEnd/>
            <a:tailEnd/>
          </a:ln>
          <a:effectLst/>
        </p:spPr>
        <p:txBody>
          <a:bodyPr anchor="ctr"/>
          <a:lstStyle/>
          <a:p>
            <a:pPr algn="ctr"/>
            <a:r>
              <a:rPr lang="en-US" sz="3600" b="1" dirty="0">
                <a:solidFill>
                  <a:schemeClr val="accent2"/>
                </a:solidFill>
                <a:latin typeface="Arial" charset="0"/>
              </a:rPr>
              <a:t>Uses of Public Health Surveillance</a:t>
            </a:r>
          </a:p>
        </p:txBody>
      </p:sp>
      <p:sp>
        <p:nvSpPr>
          <p:cNvPr id="710659" name="Rectangle 3"/>
          <p:cNvSpPr>
            <a:spLocks noChangeArrowheads="1"/>
          </p:cNvSpPr>
          <p:nvPr/>
        </p:nvSpPr>
        <p:spPr bwMode="auto">
          <a:xfrm>
            <a:off x="914400" y="1295400"/>
            <a:ext cx="8229600" cy="5334000"/>
          </a:xfrm>
          <a:prstGeom prst="rect">
            <a:avLst/>
          </a:prstGeom>
          <a:noFill/>
          <a:ln w="9525">
            <a:noFill/>
            <a:miter lim="800000"/>
            <a:headEnd/>
            <a:tailEnd/>
          </a:ln>
          <a:effectLst/>
        </p:spPr>
        <p:txBody>
          <a:bodyPr/>
          <a:lstStyle/>
          <a:p>
            <a:pPr marL="287338" indent="-287338">
              <a:spcBef>
                <a:spcPct val="20000"/>
              </a:spcBef>
              <a:buClr>
                <a:srgbClr val="CC0000"/>
              </a:buClr>
              <a:buSzPct val="65000"/>
              <a:buFont typeface="Wingdings" pitchFamily="2" charset="2"/>
              <a:buChar char="n"/>
            </a:pPr>
            <a:r>
              <a:rPr lang="en-US" sz="2600" dirty="0">
                <a:latin typeface="Franklin Gothic Medium" pitchFamily="34" charset="0"/>
              </a:rPr>
              <a:t>Investigate cases and implement control measures</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Detect epidemics/define a problem</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Estimate magnitude of the problem</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Evaluate control measures</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Facilitate planning </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Determine geographic distribution of illness</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Portray the natural history of a disease</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Generate hypotheses, stimulate research</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Monitor changes in infectious agents</a:t>
            </a:r>
          </a:p>
          <a:p>
            <a:pPr marL="287338" indent="-287338">
              <a:spcBef>
                <a:spcPct val="20000"/>
              </a:spcBef>
              <a:buClr>
                <a:srgbClr val="CC0000"/>
              </a:buClr>
              <a:buSzPct val="65000"/>
              <a:buFont typeface="Wingdings" pitchFamily="2" charset="2"/>
              <a:buChar char="n"/>
            </a:pPr>
            <a:r>
              <a:rPr lang="en-US" sz="2600" dirty="0">
                <a:latin typeface="Franklin Gothic Medium Cond" pitchFamily="34" charset="0"/>
              </a:rPr>
              <a:t>Detect changes in health practices</a:t>
            </a:r>
          </a:p>
          <a:p>
            <a:pPr marL="287338" indent="-287338">
              <a:spcBef>
                <a:spcPct val="20000"/>
              </a:spcBef>
              <a:buClr>
                <a:srgbClr val="CC0000"/>
              </a:buClr>
              <a:buSzPct val="65000"/>
              <a:buFont typeface="Wingdings" pitchFamily="2" charset="2"/>
              <a:buChar char="n"/>
            </a:pPr>
            <a:endParaRPr lang="en-US" sz="2600" dirty="0">
              <a:latin typeface="Franklin Gothic Medium Cond"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ctrTitle"/>
          </p:nvPr>
        </p:nvSpPr>
        <p:spPr>
          <a:xfrm>
            <a:off x="1066800" y="533400"/>
            <a:ext cx="7696200" cy="1143000"/>
          </a:xfrm>
        </p:spPr>
        <p:txBody>
          <a:bodyPr>
            <a:normAutofit/>
          </a:bodyPr>
          <a:lstStyle/>
          <a:p>
            <a:pPr algn="ctr"/>
            <a:r>
              <a:rPr lang="en-US" altLang="ja-JP" dirty="0">
                <a:solidFill>
                  <a:schemeClr val="accent2"/>
                </a:solidFill>
                <a:ea typeface="ＭＳ Ｐゴシック" charset="-128"/>
              </a:rPr>
              <a:t>The Laboratory in Surveillance</a:t>
            </a:r>
          </a:p>
        </p:txBody>
      </p:sp>
      <p:sp>
        <p:nvSpPr>
          <p:cNvPr id="749571" name="Rectangle 3"/>
          <p:cNvSpPr>
            <a:spLocks noChangeArrowheads="1"/>
          </p:cNvSpPr>
          <p:nvPr/>
        </p:nvSpPr>
        <p:spPr bwMode="auto">
          <a:xfrm>
            <a:off x="1066800" y="3048000"/>
            <a:ext cx="8077200" cy="1676400"/>
          </a:xfrm>
          <a:prstGeom prst="rect">
            <a:avLst/>
          </a:prstGeom>
          <a:noFill/>
          <a:ln w="9525">
            <a:noFill/>
            <a:miter lim="800000"/>
            <a:headEnd/>
            <a:tailEnd/>
          </a:ln>
          <a:effectLst/>
        </p:spPr>
        <p:txBody>
          <a:bodyPr/>
          <a:lstStyle/>
          <a:p>
            <a:pPr algn="ctr"/>
            <a:r>
              <a:rPr lang="ja-JP" altLang="en-US" sz="2400" b="1" dirty="0">
                <a:latin typeface="Franklin Gothic Medium" pitchFamily="34" charset="0"/>
                <a:ea typeface="ＭＳ Ｐゴシック" charset="-128"/>
                <a:cs typeface="Arial" charset="0"/>
              </a:rPr>
              <a:t>“</a:t>
            </a:r>
            <a:r>
              <a:rPr lang="en-US" altLang="ja-JP" sz="2400" b="1" u="sng" dirty="0">
                <a:latin typeface="Franklin Gothic Medium" pitchFamily="34" charset="0"/>
                <a:ea typeface="ＭＳ Ｐゴシック" charset="-128"/>
                <a:cs typeface="Arial" charset="0"/>
              </a:rPr>
              <a:t>Accurate</a:t>
            </a:r>
            <a:r>
              <a:rPr lang="en-US" altLang="ja-JP" sz="2400" b="1" dirty="0">
                <a:latin typeface="Franklin Gothic Medium" pitchFamily="34" charset="0"/>
                <a:ea typeface="ＭＳ Ｐゴシック" charset="-128"/>
                <a:cs typeface="Arial" charset="0"/>
              </a:rPr>
              <a:t> and </a:t>
            </a:r>
            <a:r>
              <a:rPr lang="en-US" altLang="ja-JP" sz="2400" b="1" u="sng" dirty="0">
                <a:latin typeface="Franklin Gothic Medium" pitchFamily="34" charset="0"/>
                <a:ea typeface="ＭＳ Ｐゴシック" charset="-128"/>
                <a:cs typeface="Arial" charset="0"/>
              </a:rPr>
              <a:t>timely</a:t>
            </a:r>
            <a:r>
              <a:rPr lang="en-US" altLang="ja-JP" sz="2400" b="1" dirty="0">
                <a:latin typeface="Franklin Gothic Medium" pitchFamily="34" charset="0"/>
                <a:ea typeface="ＭＳ Ｐゴシック" charset="-128"/>
                <a:cs typeface="Arial" charset="0"/>
              </a:rPr>
              <a:t> laboratory information has become the foundation upon which current disease treatment, prevention and control programs are based.”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a:bodyPr>
          <a:lstStyle/>
          <a:p>
            <a:pPr algn="ctr"/>
            <a:r>
              <a:rPr lang="en-US" b="1" dirty="0"/>
              <a:t>Epidemiology Module </a:t>
            </a:r>
            <a:br>
              <a:rPr lang="en-US" b="1" dirty="0"/>
            </a:br>
            <a:r>
              <a:rPr lang="en-US" b="1" dirty="0"/>
              <a:t>Overview</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55856870"/>
              </p:ext>
            </p:extLst>
          </p:nvPr>
        </p:nvGraphicFramePr>
        <p:xfrm>
          <a:off x="518160" y="1066800"/>
          <a:ext cx="8534400" cy="5029202"/>
        </p:xfrm>
        <a:graphic>
          <a:graphicData uri="http://schemas.openxmlformats.org/drawingml/2006/table">
            <a:tbl>
              <a:tblPr firstRow="1" firstCol="1" bandRow="1">
                <a:tableStyleId>{F5AB1C69-6EDB-4FF4-983F-18BD219EF322}</a:tableStyleId>
              </a:tblPr>
              <a:tblGrid>
                <a:gridCol w="2019593">
                  <a:extLst>
                    <a:ext uri="{9D8B030D-6E8A-4147-A177-3AD203B41FA5}">
                      <a16:colId xmlns:a16="http://schemas.microsoft.com/office/drawing/2014/main" val="20000"/>
                    </a:ext>
                  </a:extLst>
                </a:gridCol>
                <a:gridCol w="6514807">
                  <a:extLst>
                    <a:ext uri="{9D8B030D-6E8A-4147-A177-3AD203B41FA5}">
                      <a16:colId xmlns:a16="http://schemas.microsoft.com/office/drawing/2014/main" val="20001"/>
                    </a:ext>
                  </a:extLst>
                </a:gridCol>
              </a:tblGrid>
              <a:tr h="732108">
                <a:tc>
                  <a:txBody>
                    <a:bodyPr/>
                    <a:lstStyle/>
                    <a:p>
                      <a:pPr marL="0" marR="0">
                        <a:lnSpc>
                          <a:spcPct val="115000"/>
                        </a:lnSpc>
                        <a:spcBef>
                          <a:spcPts val="0"/>
                        </a:spcBef>
                        <a:spcAft>
                          <a:spcPts val="0"/>
                        </a:spcAft>
                      </a:pPr>
                      <a:r>
                        <a:rPr lang="en-US" sz="2400" b="1" dirty="0">
                          <a:latin typeface="+mn-lt"/>
                          <a:ea typeface="Calibri"/>
                          <a:cs typeface="Times New Roman"/>
                        </a:rPr>
                        <a:t>Time/Length</a:t>
                      </a:r>
                      <a:endParaRPr lang="en-US" sz="2400" dirty="0">
                        <a:latin typeface="+mn-lt"/>
                        <a:ea typeface="Calibri"/>
                        <a:cs typeface="Times New Roman"/>
                      </a:endParaRPr>
                    </a:p>
                  </a:txBody>
                  <a:tcPr marL="68580" marR="68580" marT="0" marB="0" anchor="ctr"/>
                </a:tc>
                <a:tc>
                  <a:txBody>
                    <a:bodyPr/>
                    <a:lstStyle/>
                    <a:p>
                      <a:pPr marL="0" marR="0" algn="ctr">
                        <a:lnSpc>
                          <a:spcPct val="115000"/>
                        </a:lnSpc>
                        <a:spcBef>
                          <a:spcPts val="0"/>
                        </a:spcBef>
                        <a:spcAft>
                          <a:spcPts val="0"/>
                        </a:spcAft>
                      </a:pPr>
                      <a:r>
                        <a:rPr lang="en-US" sz="2400" b="1" dirty="0">
                          <a:latin typeface="+mn-lt"/>
                          <a:ea typeface="Calibri"/>
                          <a:cs typeface="Times New Roman"/>
                        </a:rPr>
                        <a:t>Topic/Activity</a:t>
                      </a:r>
                      <a:endParaRPr lang="en-US" sz="2400" dirty="0">
                        <a:latin typeface="+mn-lt"/>
                        <a:ea typeface="Calibri"/>
                        <a:cs typeface="Times New Roman"/>
                      </a:endParaRPr>
                    </a:p>
                  </a:txBody>
                  <a:tcPr marL="68580" marR="68580" marT="0" marB="0" anchor="ctr"/>
                </a:tc>
                <a:extLst>
                  <a:ext uri="{0D108BD9-81ED-4DB2-BD59-A6C34878D82A}">
                    <a16:rowId xmlns:a16="http://schemas.microsoft.com/office/drawing/2014/main" val="10000"/>
                  </a:ext>
                </a:extLst>
              </a:tr>
              <a:tr h="534177">
                <a:tc>
                  <a:txBody>
                    <a:bodyPr/>
                    <a:lstStyle/>
                    <a:p>
                      <a:pPr marL="0" marR="0" algn="ctr">
                        <a:lnSpc>
                          <a:spcPct val="115000"/>
                        </a:lnSpc>
                        <a:spcBef>
                          <a:spcPts val="0"/>
                        </a:spcBef>
                        <a:spcAft>
                          <a:spcPts val="0"/>
                        </a:spcAft>
                      </a:pPr>
                      <a:r>
                        <a:rPr lang="en-US" sz="2000" b="1" dirty="0">
                          <a:latin typeface="+mn-lt"/>
                          <a:ea typeface="Calibri"/>
                          <a:cs typeface="Times New Roman"/>
                        </a:rPr>
                        <a:t>30 Min</a:t>
                      </a:r>
                    </a:p>
                  </a:txBody>
                  <a:tcPr marL="68580" marR="68580" marT="0" marB="0" anchor="ctr"/>
                </a:tc>
                <a:tc>
                  <a:txBody>
                    <a:bodyPr/>
                    <a:lstStyle/>
                    <a:p>
                      <a:r>
                        <a:rPr lang="en-US" sz="2000" b="1" kern="1200" dirty="0">
                          <a:solidFill>
                            <a:schemeClr val="dk1"/>
                          </a:solidFill>
                          <a:latin typeface="+mn-lt"/>
                          <a:ea typeface="Calibri"/>
                          <a:cs typeface="Times New Roman"/>
                        </a:rPr>
                        <a:t>Basic Terminology and Concepts used in Epidemiology</a:t>
                      </a:r>
                    </a:p>
                  </a:txBody>
                  <a:tcPr marL="68580" marR="68580" marT="0" marB="0" anchor="ctr"/>
                </a:tc>
                <a:extLst>
                  <a:ext uri="{0D108BD9-81ED-4DB2-BD59-A6C34878D82A}">
                    <a16:rowId xmlns:a16="http://schemas.microsoft.com/office/drawing/2014/main" val="10001"/>
                  </a:ext>
                </a:extLst>
              </a:tr>
              <a:tr h="433726">
                <a:tc>
                  <a:txBody>
                    <a:bodyPr/>
                    <a:lstStyle/>
                    <a:p>
                      <a:pPr marL="0" marR="0" algn="ctr">
                        <a:lnSpc>
                          <a:spcPct val="115000"/>
                        </a:lnSpc>
                        <a:spcBef>
                          <a:spcPts val="0"/>
                        </a:spcBef>
                        <a:spcAft>
                          <a:spcPts val="0"/>
                        </a:spcAft>
                      </a:pPr>
                      <a:r>
                        <a:rPr lang="en-US" sz="2000" b="1" dirty="0">
                          <a:latin typeface="+mn-lt"/>
                          <a:ea typeface="Calibri"/>
                          <a:cs typeface="Times New Roman"/>
                        </a:rPr>
                        <a:t>30-45 Min</a:t>
                      </a:r>
                    </a:p>
                  </a:txBody>
                  <a:tcPr marL="68580" marR="68580" marT="0" marB="0" anchor="ctr"/>
                </a:tc>
                <a:tc>
                  <a:txBody>
                    <a:bodyPr/>
                    <a:lstStyle/>
                    <a:p>
                      <a:pPr marL="0" marR="0">
                        <a:lnSpc>
                          <a:spcPct val="115000"/>
                        </a:lnSpc>
                        <a:spcBef>
                          <a:spcPts val="0"/>
                        </a:spcBef>
                        <a:spcAft>
                          <a:spcPts val="0"/>
                        </a:spcAft>
                      </a:pPr>
                      <a:r>
                        <a:rPr lang="en-US" sz="2000" b="1" kern="1200" dirty="0">
                          <a:solidFill>
                            <a:schemeClr val="dk1"/>
                          </a:solidFill>
                          <a:latin typeface="+mn-lt"/>
                          <a:ea typeface="Calibri"/>
                          <a:cs typeface="Times New Roman"/>
                        </a:rPr>
                        <a:t>Principles of Epidemiology</a:t>
                      </a:r>
                    </a:p>
                  </a:txBody>
                  <a:tcPr marL="68580" marR="68580" marT="0" marB="0" anchor="ctr"/>
                </a:tc>
                <a:extLst>
                  <a:ext uri="{0D108BD9-81ED-4DB2-BD59-A6C34878D82A}">
                    <a16:rowId xmlns:a16="http://schemas.microsoft.com/office/drawing/2014/main" val="10002"/>
                  </a:ext>
                </a:extLst>
              </a:tr>
              <a:tr h="495837">
                <a:tc>
                  <a:txBody>
                    <a:bodyPr/>
                    <a:lstStyle/>
                    <a:p>
                      <a:pPr marL="0" marR="0" algn="ctr">
                        <a:lnSpc>
                          <a:spcPct val="115000"/>
                        </a:lnSpc>
                        <a:spcBef>
                          <a:spcPts val="0"/>
                        </a:spcBef>
                        <a:spcAft>
                          <a:spcPts val="0"/>
                        </a:spcAft>
                      </a:pPr>
                      <a:r>
                        <a:rPr lang="en-US" sz="2000" b="1" dirty="0">
                          <a:latin typeface="+mn-lt"/>
                          <a:ea typeface="Calibri"/>
                          <a:cs typeface="Times New Roman"/>
                        </a:rPr>
                        <a:t>60 Min</a:t>
                      </a:r>
                    </a:p>
                  </a:txBody>
                  <a:tcPr marL="68580" marR="68580" marT="0" marB="0" anchor="ctr"/>
                </a:tc>
                <a:tc>
                  <a:txBody>
                    <a:bodyPr/>
                    <a:lstStyle/>
                    <a:p>
                      <a:r>
                        <a:rPr lang="en-US" sz="2000" b="1" kern="1200" dirty="0">
                          <a:solidFill>
                            <a:schemeClr val="dk1"/>
                          </a:solidFill>
                          <a:latin typeface="+mn-lt"/>
                          <a:ea typeface="Calibri"/>
                          <a:cs typeface="Times New Roman"/>
                        </a:rPr>
                        <a:t>Burden of Communicable Diseases</a:t>
                      </a:r>
                    </a:p>
                  </a:txBody>
                  <a:tcPr marL="68580" marR="68580" marT="0" marB="0" anchor="ctr"/>
                </a:tc>
                <a:extLst>
                  <a:ext uri="{0D108BD9-81ED-4DB2-BD59-A6C34878D82A}">
                    <a16:rowId xmlns:a16="http://schemas.microsoft.com/office/drawing/2014/main" val="10003"/>
                  </a:ext>
                </a:extLst>
              </a:tr>
              <a:tr h="425003">
                <a:tc>
                  <a:txBody>
                    <a:bodyPr/>
                    <a:lstStyle/>
                    <a:p>
                      <a:pPr marL="0" marR="0" algn="ctr">
                        <a:lnSpc>
                          <a:spcPct val="115000"/>
                        </a:lnSpc>
                        <a:spcBef>
                          <a:spcPts val="0"/>
                        </a:spcBef>
                        <a:spcAft>
                          <a:spcPts val="0"/>
                        </a:spcAft>
                      </a:pPr>
                      <a:r>
                        <a:rPr lang="en-US" sz="2000" b="1" dirty="0">
                          <a:latin typeface="+mn-lt"/>
                          <a:ea typeface="Calibri"/>
                          <a:cs typeface="Times New Roman"/>
                        </a:rPr>
                        <a:t>60 Min</a:t>
                      </a:r>
                    </a:p>
                  </a:txBody>
                  <a:tcPr marL="68580" marR="68580" marT="0" marB="0" anchor="ctr"/>
                </a:tc>
                <a:tc>
                  <a:txBody>
                    <a:bodyPr/>
                    <a:lstStyle/>
                    <a:p>
                      <a:pPr marL="0" marR="0">
                        <a:lnSpc>
                          <a:spcPct val="115000"/>
                        </a:lnSpc>
                        <a:spcBef>
                          <a:spcPts val="0"/>
                        </a:spcBef>
                        <a:spcAft>
                          <a:spcPts val="0"/>
                        </a:spcAft>
                      </a:pPr>
                      <a:r>
                        <a:rPr lang="en-US" sz="2000" b="1" dirty="0">
                          <a:latin typeface="+mn-lt"/>
                          <a:ea typeface="Calibri"/>
                          <a:cs typeface="Times New Roman"/>
                        </a:rPr>
                        <a:t>One Health Approach</a:t>
                      </a:r>
                    </a:p>
                  </a:txBody>
                  <a:tcPr marL="68580" marR="68580" marT="0" marB="0" anchor="ctr"/>
                </a:tc>
                <a:extLst>
                  <a:ext uri="{0D108BD9-81ED-4DB2-BD59-A6C34878D82A}">
                    <a16:rowId xmlns:a16="http://schemas.microsoft.com/office/drawing/2014/main" val="10004"/>
                  </a:ext>
                </a:extLst>
              </a:tr>
              <a:tr h="495837">
                <a:tc>
                  <a:txBody>
                    <a:bodyPr/>
                    <a:lstStyle/>
                    <a:p>
                      <a:pPr marL="0" marR="0" algn="ctr">
                        <a:lnSpc>
                          <a:spcPct val="115000"/>
                        </a:lnSpc>
                        <a:spcBef>
                          <a:spcPts val="0"/>
                        </a:spcBef>
                        <a:spcAft>
                          <a:spcPts val="0"/>
                        </a:spcAft>
                      </a:pPr>
                      <a:r>
                        <a:rPr lang="en-US" sz="2000" b="1" dirty="0">
                          <a:latin typeface="+mn-lt"/>
                          <a:ea typeface="Calibri"/>
                          <a:cs typeface="Times New Roman"/>
                        </a:rPr>
                        <a:t>60 Min</a:t>
                      </a:r>
                    </a:p>
                  </a:txBody>
                  <a:tcPr marL="68580" marR="68580" marT="0" marB="0" anchor="ctr"/>
                </a:tc>
                <a:tc>
                  <a:txBody>
                    <a:bodyPr/>
                    <a:lstStyle/>
                    <a:p>
                      <a:pPr marL="0" marR="0">
                        <a:lnSpc>
                          <a:spcPct val="115000"/>
                        </a:lnSpc>
                        <a:spcBef>
                          <a:spcPts val="0"/>
                        </a:spcBef>
                        <a:spcAft>
                          <a:spcPts val="0"/>
                        </a:spcAft>
                      </a:pPr>
                      <a:r>
                        <a:rPr lang="en-US" sz="2000" b="1" kern="1200" dirty="0">
                          <a:solidFill>
                            <a:schemeClr val="dk1"/>
                          </a:solidFill>
                          <a:latin typeface="+mn-lt"/>
                          <a:ea typeface="Calibri"/>
                          <a:cs typeface="Times New Roman"/>
                        </a:rPr>
                        <a:t>Measures  of Diseases Frequency</a:t>
                      </a:r>
                    </a:p>
                  </a:txBody>
                  <a:tcPr marL="68580" marR="68580" marT="0" marB="0" anchor="ctr"/>
                </a:tc>
                <a:extLst>
                  <a:ext uri="{0D108BD9-81ED-4DB2-BD59-A6C34878D82A}">
                    <a16:rowId xmlns:a16="http://schemas.microsoft.com/office/drawing/2014/main" val="10005"/>
                  </a:ext>
                </a:extLst>
              </a:tr>
              <a:tr h="425003">
                <a:tc>
                  <a:txBody>
                    <a:bodyPr/>
                    <a:lstStyle/>
                    <a:p>
                      <a:pPr marL="0" marR="0" algn="ctr">
                        <a:lnSpc>
                          <a:spcPct val="115000"/>
                        </a:lnSpc>
                        <a:spcBef>
                          <a:spcPts val="0"/>
                        </a:spcBef>
                        <a:spcAft>
                          <a:spcPts val="0"/>
                        </a:spcAft>
                      </a:pPr>
                      <a:r>
                        <a:rPr lang="en-US" sz="2000" b="1" dirty="0">
                          <a:latin typeface="+mn-lt"/>
                          <a:ea typeface="Calibri"/>
                          <a:cs typeface="Times New Roman"/>
                        </a:rPr>
                        <a:t>60 Min</a:t>
                      </a:r>
                    </a:p>
                  </a:txBody>
                  <a:tcPr marL="68580" marR="68580" marT="0" marB="0" anchor="ctr"/>
                </a:tc>
                <a:tc>
                  <a:txBody>
                    <a:bodyPr/>
                    <a:lstStyle/>
                    <a:p>
                      <a:pPr marL="0" marR="0">
                        <a:lnSpc>
                          <a:spcPct val="115000"/>
                        </a:lnSpc>
                        <a:spcBef>
                          <a:spcPts val="0"/>
                        </a:spcBef>
                        <a:spcAft>
                          <a:spcPts val="0"/>
                        </a:spcAft>
                      </a:pPr>
                      <a:r>
                        <a:rPr lang="en-US" sz="2000" b="1" dirty="0">
                          <a:latin typeface="+mn-lt"/>
                          <a:ea typeface="Calibri"/>
                          <a:cs typeface="Times New Roman"/>
                        </a:rPr>
                        <a:t>Descriptive Epidemiology</a:t>
                      </a:r>
                    </a:p>
                  </a:txBody>
                  <a:tcPr marL="68580" marR="68580" marT="0" marB="0" anchor="ctr"/>
                </a:tc>
                <a:extLst>
                  <a:ext uri="{0D108BD9-81ED-4DB2-BD59-A6C34878D82A}">
                    <a16:rowId xmlns:a16="http://schemas.microsoft.com/office/drawing/2014/main" val="10006"/>
                  </a:ext>
                </a:extLst>
              </a:tr>
              <a:tr h="495837">
                <a:tc>
                  <a:txBody>
                    <a:bodyPr/>
                    <a:lstStyle/>
                    <a:p>
                      <a:pPr marL="0" marR="0" algn="ctr">
                        <a:lnSpc>
                          <a:spcPct val="115000"/>
                        </a:lnSpc>
                        <a:spcBef>
                          <a:spcPts val="0"/>
                        </a:spcBef>
                        <a:spcAft>
                          <a:spcPts val="0"/>
                        </a:spcAft>
                      </a:pPr>
                      <a:r>
                        <a:rPr lang="en-US" sz="2000" b="1" dirty="0">
                          <a:latin typeface="+mn-lt"/>
                          <a:ea typeface="Calibri"/>
                          <a:cs typeface="Times New Roman"/>
                        </a:rPr>
                        <a:t>60 Min</a:t>
                      </a:r>
                    </a:p>
                  </a:txBody>
                  <a:tcPr marL="68580" marR="68580" marT="0" marB="0" anchor="ctr"/>
                </a:tc>
                <a:tc>
                  <a:txBody>
                    <a:bodyPr/>
                    <a:lstStyle/>
                    <a:p>
                      <a:pPr marL="0" marR="0">
                        <a:lnSpc>
                          <a:spcPct val="115000"/>
                        </a:lnSpc>
                        <a:spcBef>
                          <a:spcPts val="0"/>
                        </a:spcBef>
                        <a:spcAft>
                          <a:spcPts val="0"/>
                        </a:spcAft>
                      </a:pPr>
                      <a:r>
                        <a:rPr lang="en-US" sz="2000" b="1" dirty="0">
                          <a:latin typeface="+mn-lt"/>
                          <a:ea typeface="Calibri"/>
                          <a:cs typeface="Times New Roman"/>
                        </a:rPr>
                        <a:t>Analytic Epidemiology</a:t>
                      </a:r>
                    </a:p>
                  </a:txBody>
                  <a:tcPr marL="68580" marR="68580" marT="0" marB="0" anchor="ctr"/>
                </a:tc>
                <a:extLst>
                  <a:ext uri="{0D108BD9-81ED-4DB2-BD59-A6C34878D82A}">
                    <a16:rowId xmlns:a16="http://schemas.microsoft.com/office/drawing/2014/main" val="10007"/>
                  </a:ext>
                </a:extLst>
              </a:tr>
              <a:tr h="495837">
                <a:tc>
                  <a:txBody>
                    <a:bodyPr/>
                    <a:lstStyle/>
                    <a:p>
                      <a:pPr marL="0" marR="0" algn="ctr">
                        <a:lnSpc>
                          <a:spcPct val="115000"/>
                        </a:lnSpc>
                        <a:spcBef>
                          <a:spcPts val="0"/>
                        </a:spcBef>
                        <a:spcAft>
                          <a:spcPts val="0"/>
                        </a:spcAft>
                      </a:pPr>
                      <a:r>
                        <a:rPr lang="en-US" sz="2000" b="1" dirty="0">
                          <a:latin typeface="+mn-lt"/>
                          <a:ea typeface="Calibri"/>
                          <a:cs typeface="Times New Roman"/>
                        </a:rPr>
                        <a:t>60 min</a:t>
                      </a:r>
                    </a:p>
                  </a:txBody>
                  <a:tcPr marL="68580" marR="68580" marT="0" marB="0" anchor="ctr"/>
                </a:tc>
                <a:tc>
                  <a:txBody>
                    <a:bodyPr/>
                    <a:lstStyle/>
                    <a:p>
                      <a:pPr marL="0" marR="0">
                        <a:lnSpc>
                          <a:spcPct val="115000"/>
                        </a:lnSpc>
                        <a:spcBef>
                          <a:spcPts val="0"/>
                        </a:spcBef>
                        <a:spcAft>
                          <a:spcPts val="0"/>
                        </a:spcAft>
                      </a:pPr>
                      <a:r>
                        <a:rPr lang="en-US" sz="2000" b="1" dirty="0">
                          <a:latin typeface="+mn-lt"/>
                          <a:ea typeface="Calibri"/>
                          <a:cs typeface="Times New Roman"/>
                        </a:rPr>
                        <a:t> Participatory Epidemiology: Key Concepts</a:t>
                      </a:r>
                    </a:p>
                  </a:txBody>
                  <a:tcPr marL="68580" marR="68580" marT="0" marB="0" anchor="ctr"/>
                </a:tc>
                <a:extLst>
                  <a:ext uri="{0D108BD9-81ED-4DB2-BD59-A6C34878D82A}">
                    <a16:rowId xmlns:a16="http://schemas.microsoft.com/office/drawing/2014/main" val="10008"/>
                  </a:ext>
                </a:extLst>
              </a:tr>
              <a:tr h="495837">
                <a:tc>
                  <a:txBody>
                    <a:bodyPr/>
                    <a:lstStyle/>
                    <a:p>
                      <a:pPr marL="0" marR="0" algn="ctr">
                        <a:lnSpc>
                          <a:spcPct val="115000"/>
                        </a:lnSpc>
                        <a:spcBef>
                          <a:spcPts val="0"/>
                        </a:spcBef>
                        <a:spcAft>
                          <a:spcPts val="0"/>
                        </a:spcAft>
                      </a:pPr>
                      <a:r>
                        <a:rPr lang="en-US" sz="2000" b="1" dirty="0">
                          <a:latin typeface="+mn-lt"/>
                          <a:ea typeface="Calibri"/>
                          <a:cs typeface="Times New Roman"/>
                        </a:rPr>
                        <a:t>60</a:t>
                      </a:r>
                      <a:r>
                        <a:rPr lang="en-US" sz="2000" b="1" baseline="0" dirty="0">
                          <a:latin typeface="+mn-lt"/>
                          <a:ea typeface="Calibri"/>
                          <a:cs typeface="Times New Roman"/>
                        </a:rPr>
                        <a:t> min</a:t>
                      </a:r>
                      <a:endParaRPr lang="en-US" sz="2000" b="1" dirty="0">
                        <a:latin typeface="+mn-lt"/>
                        <a:ea typeface="Calibri"/>
                        <a:cs typeface="Times New Roman"/>
                      </a:endParaRPr>
                    </a:p>
                  </a:txBody>
                  <a:tcPr marL="68580" marR="68580" marT="0" marB="0" anchor="ctr"/>
                </a:tc>
                <a:tc>
                  <a:txBody>
                    <a:bodyPr/>
                    <a:lstStyle/>
                    <a:p>
                      <a:pPr marL="0" marR="0">
                        <a:lnSpc>
                          <a:spcPct val="115000"/>
                        </a:lnSpc>
                        <a:spcBef>
                          <a:spcPts val="0"/>
                        </a:spcBef>
                        <a:spcAft>
                          <a:spcPts val="0"/>
                        </a:spcAft>
                      </a:pPr>
                      <a:r>
                        <a:rPr lang="en-US" sz="2000" b="1" dirty="0">
                          <a:latin typeface="+mn-lt"/>
                          <a:ea typeface="Calibri"/>
                          <a:cs typeface="Times New Roman"/>
                        </a:rPr>
                        <a:t>Diseases Surveillance:</a:t>
                      </a:r>
                      <a:r>
                        <a:rPr lang="en-US" sz="2000" b="1" baseline="0" dirty="0">
                          <a:latin typeface="+mn-lt"/>
                          <a:ea typeface="Calibri"/>
                          <a:cs typeface="Times New Roman"/>
                        </a:rPr>
                        <a:t> Overview</a:t>
                      </a:r>
                      <a:endParaRPr lang="en-US" sz="2000" b="1" dirty="0">
                        <a:latin typeface="+mn-lt"/>
                        <a:ea typeface="Calibri"/>
                        <a:cs typeface="Times New Roman"/>
                      </a:endParaRPr>
                    </a:p>
                  </a:txBody>
                  <a:tcPr marL="68580" marR="68580" marT="0" marB="0" anchor="ctr"/>
                </a:tc>
                <a:extLst>
                  <a:ext uri="{0D108BD9-81ED-4DB2-BD59-A6C34878D82A}">
                    <a16:rowId xmlns:a16="http://schemas.microsoft.com/office/drawing/2014/main" val="10009"/>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096002"/>
            <a:ext cx="9113729" cy="682662"/>
          </a:xfrm>
          <a:prstGeom prst="rect">
            <a:avLst/>
          </a:prstGeom>
        </p:spPr>
      </p:pic>
    </p:spTree>
    <p:extLst>
      <p:ext uri="{BB962C8B-B14F-4D97-AF65-F5344CB8AC3E}">
        <p14:creationId xmlns:p14="http://schemas.microsoft.com/office/powerpoint/2010/main" val="71255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Line 3"/>
          <p:cNvSpPr>
            <a:spLocks noChangeShapeType="1"/>
          </p:cNvSpPr>
          <p:nvPr/>
        </p:nvSpPr>
        <p:spPr bwMode="auto">
          <a:xfrm flipH="1">
            <a:off x="2078038" y="1960563"/>
            <a:ext cx="2667000" cy="1066800"/>
          </a:xfrm>
          <a:prstGeom prst="line">
            <a:avLst/>
          </a:prstGeom>
          <a:noFill/>
          <a:ln w="28575">
            <a:solidFill>
              <a:schemeClr val="tx1"/>
            </a:solidFill>
            <a:round/>
            <a:headEnd type="oval" w="med" len="med"/>
            <a:tailEnd type="triangle" w="med" len="med"/>
          </a:ln>
        </p:spPr>
        <p:txBody>
          <a:bodyPr/>
          <a:lstStyle/>
          <a:p>
            <a:endParaRPr lang="en-US"/>
          </a:p>
        </p:txBody>
      </p:sp>
      <p:sp>
        <p:nvSpPr>
          <p:cNvPr id="15363" name="Line 4"/>
          <p:cNvSpPr>
            <a:spLocks noChangeShapeType="1"/>
          </p:cNvSpPr>
          <p:nvPr/>
        </p:nvSpPr>
        <p:spPr bwMode="auto">
          <a:xfrm flipH="1">
            <a:off x="3830638" y="1960563"/>
            <a:ext cx="914400" cy="1066800"/>
          </a:xfrm>
          <a:prstGeom prst="line">
            <a:avLst/>
          </a:prstGeom>
          <a:noFill/>
          <a:ln w="28575">
            <a:solidFill>
              <a:schemeClr val="tx1"/>
            </a:solidFill>
            <a:round/>
            <a:headEnd/>
            <a:tailEnd type="triangle" w="med" len="med"/>
          </a:ln>
        </p:spPr>
        <p:txBody>
          <a:bodyPr/>
          <a:lstStyle/>
          <a:p>
            <a:endParaRPr lang="en-US"/>
          </a:p>
        </p:txBody>
      </p:sp>
      <p:sp>
        <p:nvSpPr>
          <p:cNvPr id="15364" name="Line 5"/>
          <p:cNvSpPr>
            <a:spLocks noChangeShapeType="1"/>
          </p:cNvSpPr>
          <p:nvPr/>
        </p:nvSpPr>
        <p:spPr bwMode="auto">
          <a:xfrm>
            <a:off x="4745038" y="1960563"/>
            <a:ext cx="838200" cy="1066800"/>
          </a:xfrm>
          <a:prstGeom prst="line">
            <a:avLst/>
          </a:prstGeom>
          <a:noFill/>
          <a:ln w="28575">
            <a:solidFill>
              <a:schemeClr val="tx1"/>
            </a:solidFill>
            <a:round/>
            <a:headEnd/>
            <a:tailEnd type="triangle" w="med" len="med"/>
          </a:ln>
        </p:spPr>
        <p:txBody>
          <a:bodyPr/>
          <a:lstStyle/>
          <a:p>
            <a:endParaRPr lang="en-US"/>
          </a:p>
        </p:txBody>
      </p:sp>
      <p:sp>
        <p:nvSpPr>
          <p:cNvPr id="15365" name="Line 6"/>
          <p:cNvSpPr>
            <a:spLocks noChangeShapeType="1"/>
          </p:cNvSpPr>
          <p:nvPr/>
        </p:nvSpPr>
        <p:spPr bwMode="auto">
          <a:xfrm>
            <a:off x="4745038" y="1960563"/>
            <a:ext cx="2590800" cy="1066800"/>
          </a:xfrm>
          <a:prstGeom prst="line">
            <a:avLst/>
          </a:prstGeom>
          <a:noFill/>
          <a:ln w="28575">
            <a:solidFill>
              <a:schemeClr val="tx1"/>
            </a:solidFill>
            <a:round/>
            <a:headEnd/>
            <a:tailEnd type="triangle" w="med" len="med"/>
          </a:ln>
        </p:spPr>
        <p:txBody>
          <a:bodyPr/>
          <a:lstStyle/>
          <a:p>
            <a:endParaRPr lang="en-US"/>
          </a:p>
        </p:txBody>
      </p:sp>
      <p:sp>
        <p:nvSpPr>
          <p:cNvPr id="15366" name="Text Box 7"/>
          <p:cNvSpPr txBox="1">
            <a:spLocks noChangeArrowheads="1"/>
          </p:cNvSpPr>
          <p:nvPr/>
        </p:nvSpPr>
        <p:spPr bwMode="auto">
          <a:xfrm>
            <a:off x="841375" y="2951163"/>
            <a:ext cx="7043738" cy="1917700"/>
          </a:xfrm>
          <a:prstGeom prst="rect">
            <a:avLst/>
          </a:prstGeom>
          <a:noFill/>
          <a:ln w="9525">
            <a:noFill/>
            <a:miter lim="800000"/>
            <a:headEnd/>
            <a:tailEnd/>
          </a:ln>
        </p:spPr>
        <p:txBody>
          <a:bodyPr wrap="none">
            <a:spAutoFit/>
          </a:bodyPr>
          <a:lstStyle/>
          <a:p>
            <a:r>
              <a:rPr lang="da-DK" sz="2400" b="0"/>
              <a:t>No infection       Clinical       Sub-clinical       Carrier</a:t>
            </a:r>
          </a:p>
          <a:p>
            <a:endParaRPr lang="da-DK" sz="2400" b="0"/>
          </a:p>
          <a:p>
            <a:endParaRPr lang="da-DK" sz="2400" b="0"/>
          </a:p>
          <a:p>
            <a:endParaRPr lang="da-DK" sz="2400" b="0"/>
          </a:p>
          <a:p>
            <a:r>
              <a:rPr lang="da-DK" sz="2400" b="0"/>
              <a:t>Death       Carrier         Immunity         No immunity</a:t>
            </a:r>
          </a:p>
        </p:txBody>
      </p:sp>
      <p:sp>
        <p:nvSpPr>
          <p:cNvPr id="15367" name="Line 8"/>
          <p:cNvSpPr>
            <a:spLocks noChangeShapeType="1"/>
          </p:cNvSpPr>
          <p:nvPr/>
        </p:nvSpPr>
        <p:spPr bwMode="auto">
          <a:xfrm flipH="1">
            <a:off x="1620838" y="3560763"/>
            <a:ext cx="2209800" cy="914400"/>
          </a:xfrm>
          <a:prstGeom prst="line">
            <a:avLst/>
          </a:prstGeom>
          <a:noFill/>
          <a:ln w="28575">
            <a:solidFill>
              <a:schemeClr val="tx1"/>
            </a:solidFill>
            <a:round/>
            <a:headEnd type="oval" w="med" len="med"/>
            <a:tailEnd type="triangle" w="med" len="med"/>
          </a:ln>
        </p:spPr>
        <p:txBody>
          <a:bodyPr/>
          <a:lstStyle/>
          <a:p>
            <a:endParaRPr lang="en-US"/>
          </a:p>
        </p:txBody>
      </p:sp>
      <p:sp>
        <p:nvSpPr>
          <p:cNvPr id="15368" name="Line 9"/>
          <p:cNvSpPr>
            <a:spLocks noChangeShapeType="1"/>
          </p:cNvSpPr>
          <p:nvPr/>
        </p:nvSpPr>
        <p:spPr bwMode="auto">
          <a:xfrm flipH="1">
            <a:off x="2898775" y="3560763"/>
            <a:ext cx="931863" cy="914400"/>
          </a:xfrm>
          <a:prstGeom prst="line">
            <a:avLst/>
          </a:prstGeom>
          <a:noFill/>
          <a:ln w="28575">
            <a:solidFill>
              <a:schemeClr val="tx1"/>
            </a:solidFill>
            <a:round/>
            <a:headEnd/>
            <a:tailEnd type="triangle" w="med" len="med"/>
          </a:ln>
        </p:spPr>
        <p:txBody>
          <a:bodyPr/>
          <a:lstStyle/>
          <a:p>
            <a:endParaRPr lang="en-US"/>
          </a:p>
        </p:txBody>
      </p:sp>
      <p:sp>
        <p:nvSpPr>
          <p:cNvPr id="15369" name="Line 10"/>
          <p:cNvSpPr>
            <a:spLocks noChangeShapeType="1"/>
          </p:cNvSpPr>
          <p:nvPr/>
        </p:nvSpPr>
        <p:spPr bwMode="auto">
          <a:xfrm>
            <a:off x="3830638" y="3560763"/>
            <a:ext cx="668337" cy="914400"/>
          </a:xfrm>
          <a:prstGeom prst="line">
            <a:avLst/>
          </a:prstGeom>
          <a:noFill/>
          <a:ln w="28575">
            <a:solidFill>
              <a:schemeClr val="tx1"/>
            </a:solidFill>
            <a:round/>
            <a:headEnd/>
            <a:tailEnd type="triangle" w="med" len="med"/>
          </a:ln>
        </p:spPr>
        <p:txBody>
          <a:bodyPr/>
          <a:lstStyle/>
          <a:p>
            <a:endParaRPr lang="en-US"/>
          </a:p>
        </p:txBody>
      </p:sp>
      <p:sp>
        <p:nvSpPr>
          <p:cNvPr id="15370" name="Line 11"/>
          <p:cNvSpPr>
            <a:spLocks noChangeShapeType="1"/>
          </p:cNvSpPr>
          <p:nvPr/>
        </p:nvSpPr>
        <p:spPr bwMode="auto">
          <a:xfrm>
            <a:off x="3830638" y="3560763"/>
            <a:ext cx="3505200" cy="914400"/>
          </a:xfrm>
          <a:prstGeom prst="line">
            <a:avLst/>
          </a:prstGeom>
          <a:noFill/>
          <a:ln w="28575">
            <a:solidFill>
              <a:schemeClr val="tx1"/>
            </a:solidFill>
            <a:round/>
            <a:headEnd/>
            <a:tailEnd type="triangle" w="med" len="med"/>
          </a:ln>
        </p:spPr>
        <p:txBody>
          <a:bodyPr/>
          <a:lstStyle/>
          <a:p>
            <a:endParaRPr lang="en-US"/>
          </a:p>
        </p:txBody>
      </p:sp>
      <p:sp>
        <p:nvSpPr>
          <p:cNvPr id="15371" name="Line 12"/>
          <p:cNvSpPr>
            <a:spLocks noChangeShapeType="1"/>
          </p:cNvSpPr>
          <p:nvPr/>
        </p:nvSpPr>
        <p:spPr bwMode="auto">
          <a:xfrm flipH="1">
            <a:off x="3203575" y="3560763"/>
            <a:ext cx="2455863" cy="990600"/>
          </a:xfrm>
          <a:prstGeom prst="line">
            <a:avLst/>
          </a:prstGeom>
          <a:noFill/>
          <a:ln w="28575">
            <a:solidFill>
              <a:schemeClr val="tx1"/>
            </a:solidFill>
            <a:round/>
            <a:headEnd type="oval" w="med" len="med"/>
            <a:tailEnd type="triangle" w="med" len="med"/>
          </a:ln>
        </p:spPr>
        <p:txBody>
          <a:bodyPr/>
          <a:lstStyle/>
          <a:p>
            <a:endParaRPr lang="en-US"/>
          </a:p>
        </p:txBody>
      </p:sp>
      <p:sp>
        <p:nvSpPr>
          <p:cNvPr id="15372" name="Line 13"/>
          <p:cNvSpPr>
            <a:spLocks noChangeShapeType="1"/>
          </p:cNvSpPr>
          <p:nvPr/>
        </p:nvSpPr>
        <p:spPr bwMode="auto">
          <a:xfrm flipH="1">
            <a:off x="4803775" y="3560763"/>
            <a:ext cx="855663" cy="914400"/>
          </a:xfrm>
          <a:prstGeom prst="line">
            <a:avLst/>
          </a:prstGeom>
          <a:noFill/>
          <a:ln w="28575">
            <a:solidFill>
              <a:schemeClr val="tx1"/>
            </a:solidFill>
            <a:round/>
            <a:headEnd/>
            <a:tailEnd type="triangle" w="med" len="med"/>
          </a:ln>
        </p:spPr>
        <p:txBody>
          <a:bodyPr/>
          <a:lstStyle/>
          <a:p>
            <a:endParaRPr lang="en-US"/>
          </a:p>
        </p:txBody>
      </p:sp>
      <p:sp>
        <p:nvSpPr>
          <p:cNvPr id="15373" name="Line 14"/>
          <p:cNvSpPr>
            <a:spLocks noChangeShapeType="1"/>
          </p:cNvSpPr>
          <p:nvPr/>
        </p:nvSpPr>
        <p:spPr bwMode="auto">
          <a:xfrm>
            <a:off x="5659438" y="3560763"/>
            <a:ext cx="1828800" cy="914400"/>
          </a:xfrm>
          <a:prstGeom prst="line">
            <a:avLst/>
          </a:prstGeom>
          <a:noFill/>
          <a:ln w="28575">
            <a:solidFill>
              <a:schemeClr val="tx1"/>
            </a:solidFill>
            <a:round/>
            <a:headEnd/>
            <a:tailEnd type="triangle" w="med" len="med"/>
          </a:ln>
        </p:spPr>
        <p:txBody>
          <a:bodyPr/>
          <a:lstStyle/>
          <a:p>
            <a:endParaRPr lang="en-US"/>
          </a:p>
        </p:txBody>
      </p:sp>
      <p:sp>
        <p:nvSpPr>
          <p:cNvPr id="15374" name="Rectangle 15"/>
          <p:cNvSpPr>
            <a:spLocks noChangeArrowheads="1"/>
          </p:cNvSpPr>
          <p:nvPr/>
        </p:nvSpPr>
        <p:spPr bwMode="auto">
          <a:xfrm>
            <a:off x="1187450" y="5165725"/>
            <a:ext cx="6486525" cy="1143000"/>
          </a:xfrm>
          <a:prstGeom prst="rect">
            <a:avLst/>
          </a:prstGeom>
          <a:noFill/>
          <a:ln w="9525">
            <a:noFill/>
            <a:miter lim="800000"/>
            <a:headEnd/>
            <a:tailEnd/>
          </a:ln>
        </p:spPr>
        <p:txBody>
          <a:bodyPr anchor="ctr"/>
          <a:lstStyle/>
          <a:p>
            <a:pPr algn="ctr"/>
            <a:r>
              <a:rPr lang="da-DK" sz="2400" i="1">
                <a:solidFill>
                  <a:srgbClr val="FF0000"/>
                </a:solidFill>
                <a:latin typeface="Verdana" pitchFamily="34" charset="0"/>
              </a:rPr>
              <a:t>Outcome</a:t>
            </a:r>
          </a:p>
        </p:txBody>
      </p:sp>
      <p:sp>
        <p:nvSpPr>
          <p:cNvPr id="15375" name="Text Box 16"/>
          <p:cNvSpPr txBox="1">
            <a:spLocks noChangeArrowheads="1"/>
          </p:cNvSpPr>
          <p:nvPr/>
        </p:nvSpPr>
        <p:spPr bwMode="auto">
          <a:xfrm>
            <a:off x="7696200" y="6400800"/>
            <a:ext cx="1219200" cy="274638"/>
          </a:xfrm>
          <a:prstGeom prst="rect">
            <a:avLst/>
          </a:prstGeom>
          <a:noFill/>
          <a:ln w="9525">
            <a:noFill/>
            <a:miter lim="800000"/>
            <a:headEnd/>
            <a:tailEnd/>
          </a:ln>
        </p:spPr>
        <p:txBody>
          <a:bodyPr>
            <a:spAutoFit/>
          </a:bodyPr>
          <a:lstStyle/>
          <a:p>
            <a:pPr algn="ctr">
              <a:spcBef>
                <a:spcPct val="50000"/>
              </a:spcBef>
            </a:pPr>
            <a:r>
              <a:rPr lang="en-GB" sz="1200">
                <a:solidFill>
                  <a:schemeClr val="bg2"/>
                </a:solidFill>
                <a:latin typeface="Verdana" pitchFamily="34" charset="0"/>
              </a:rPr>
              <a:t>(</a:t>
            </a:r>
            <a:r>
              <a:rPr lang="en-GB" sz="1200">
                <a:solidFill>
                  <a:schemeClr val="bg2"/>
                </a:solidFill>
                <a:latin typeface="Verdana" pitchFamily="34" charset="0"/>
                <a:hlinkClick r:id="rId2"/>
              </a:rPr>
              <a:t>www</a:t>
            </a:r>
            <a:r>
              <a:rPr lang="en-GB" sz="1200">
                <a:solidFill>
                  <a:schemeClr val="bg2"/>
                </a:solidFill>
                <a:latin typeface="Verdana" pitchFamily="34" charset="0"/>
              </a:rPr>
              <a:t>)</a:t>
            </a:r>
            <a:endParaRPr lang="en-US" sz="1200">
              <a:solidFill>
                <a:schemeClr val="bg2"/>
              </a:solidFill>
              <a:latin typeface="Verdana" pitchFamily="34" charset="0"/>
            </a:endParaRPr>
          </a:p>
        </p:txBody>
      </p:sp>
      <p:grpSp>
        <p:nvGrpSpPr>
          <p:cNvPr id="2" name="Group 17"/>
          <p:cNvGrpSpPr>
            <a:grpSpLocks/>
          </p:cNvGrpSpPr>
          <p:nvPr/>
        </p:nvGrpSpPr>
        <p:grpSpPr bwMode="auto">
          <a:xfrm>
            <a:off x="58738" y="188913"/>
            <a:ext cx="9009062" cy="1052512"/>
            <a:chOff x="0" y="1536"/>
            <a:chExt cx="5675" cy="663"/>
          </a:xfrm>
        </p:grpSpPr>
        <p:grpSp>
          <p:nvGrpSpPr>
            <p:cNvPr id="3" name="Group 18"/>
            <p:cNvGrpSpPr>
              <a:grpSpLocks/>
            </p:cNvGrpSpPr>
            <p:nvPr/>
          </p:nvGrpSpPr>
          <p:grpSpPr bwMode="auto">
            <a:xfrm>
              <a:off x="183" y="1604"/>
              <a:ext cx="448" cy="299"/>
              <a:chOff x="720" y="336"/>
              <a:chExt cx="624" cy="432"/>
            </a:xfrm>
          </p:grpSpPr>
          <p:sp>
            <p:nvSpPr>
              <p:cNvPr id="15385" name="Rectangle 19"/>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15386" name="Rectangle 20"/>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4" name="Group 21"/>
            <p:cNvGrpSpPr>
              <a:grpSpLocks/>
            </p:cNvGrpSpPr>
            <p:nvPr/>
          </p:nvGrpSpPr>
          <p:grpSpPr bwMode="auto">
            <a:xfrm>
              <a:off x="261" y="1870"/>
              <a:ext cx="465" cy="299"/>
              <a:chOff x="912" y="2640"/>
              <a:chExt cx="672" cy="432"/>
            </a:xfrm>
          </p:grpSpPr>
          <p:sp>
            <p:nvSpPr>
              <p:cNvPr id="15383" name="Rectangle 22"/>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15384" name="Rectangle 23"/>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15380" name="Rectangle 24"/>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15381" name="Rectangle 25"/>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15382" name="Rectangle 26"/>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sp>
        <p:nvSpPr>
          <p:cNvPr id="15377" name="Rectangle 27"/>
          <p:cNvSpPr>
            <a:spLocks noChangeArrowheads="1"/>
          </p:cNvSpPr>
          <p:nvPr/>
        </p:nvSpPr>
        <p:spPr bwMode="auto">
          <a:xfrm>
            <a:off x="1403350" y="333375"/>
            <a:ext cx="6769100" cy="519113"/>
          </a:xfrm>
          <a:prstGeom prst="rect">
            <a:avLst/>
          </a:prstGeom>
          <a:noFill/>
          <a:ln w="9525">
            <a:noFill/>
            <a:miter lim="800000"/>
            <a:headEnd/>
            <a:tailEnd/>
          </a:ln>
        </p:spPr>
        <p:txBody>
          <a:bodyPr>
            <a:spAutoFit/>
          </a:bodyPr>
          <a:lstStyle/>
          <a:p>
            <a:pPr algn="ctr"/>
            <a:r>
              <a:rPr lang="da-DK" sz="2800" dirty="0">
                <a:solidFill>
                  <a:srgbClr val="3333FF"/>
                </a:solidFill>
                <a:latin typeface="Verdana" pitchFamily="34" charset="0"/>
              </a:rPr>
              <a:t>Exposure to Infectious Agents</a:t>
            </a:r>
            <a:endParaRPr lang="en-GB" sz="2800" dirty="0">
              <a:solidFill>
                <a:srgbClr val="3333FF"/>
              </a:solidFill>
              <a:latin typeface="Verdana" pitchFamily="34" charset="0"/>
            </a:endParaRPr>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1618" name="Rectangle 2"/>
          <p:cNvSpPr>
            <a:spLocks noGrp="1" noChangeArrowheads="1"/>
          </p:cNvSpPr>
          <p:nvPr>
            <p:ph type="title"/>
          </p:nvPr>
        </p:nvSpPr>
        <p:spPr>
          <a:xfrm>
            <a:off x="628650" y="963877"/>
            <a:ext cx="2620771" cy="4930246"/>
          </a:xfrm>
        </p:spPr>
        <p:txBody>
          <a:bodyPr>
            <a:normAutofit/>
          </a:bodyPr>
          <a:lstStyle/>
          <a:p>
            <a:pPr algn="r"/>
            <a:r>
              <a:rPr lang="en-US" altLang="ja-JP">
                <a:solidFill>
                  <a:schemeClr val="accent1"/>
                </a:solidFill>
                <a:ea typeface="ＭＳ Ｐゴシック" charset="-128"/>
              </a:rPr>
              <a:t>Laboratories may be involved in many tasks:</a:t>
            </a:r>
          </a:p>
        </p:txBody>
      </p:sp>
      <p:sp>
        <p:nvSpPr>
          <p:cNvPr id="751620" name="Rectangle 4"/>
          <p:cNvSpPr>
            <a:spLocks noGrp="1" noChangeArrowheads="1"/>
          </p:cNvSpPr>
          <p:nvPr>
            <p:ph idx="1"/>
          </p:nvPr>
        </p:nvSpPr>
        <p:spPr>
          <a:xfrm>
            <a:off x="3732023" y="963877"/>
            <a:ext cx="4783327" cy="4930246"/>
          </a:xfrm>
        </p:spPr>
        <p:txBody>
          <a:bodyPr anchor="ctr">
            <a:normAutofit/>
          </a:bodyPr>
          <a:lstStyle/>
          <a:p>
            <a:r>
              <a:rPr lang="en-US" dirty="0"/>
              <a:t>Specimen collection</a:t>
            </a:r>
          </a:p>
          <a:p>
            <a:r>
              <a:rPr lang="en-US" dirty="0"/>
              <a:t>Specimen processing</a:t>
            </a:r>
          </a:p>
          <a:p>
            <a:r>
              <a:rPr lang="en-US" dirty="0"/>
              <a:t>Specimen transport</a:t>
            </a:r>
          </a:p>
          <a:p>
            <a:r>
              <a:rPr lang="en-US" dirty="0"/>
              <a:t>Analysis of trends in isolation/identification</a:t>
            </a:r>
          </a:p>
          <a:p>
            <a:r>
              <a:rPr lang="en-US" dirty="0"/>
              <a:t>Recording results (manually or electronically)</a:t>
            </a:r>
          </a:p>
          <a:p>
            <a:r>
              <a:rPr lang="en-US" dirty="0"/>
              <a:t>Reporting results to:</a:t>
            </a:r>
          </a:p>
          <a:p>
            <a:pPr lvl="1"/>
            <a:r>
              <a:rPr lang="en-US" sz="2100" dirty="0"/>
              <a:t>Sending agency</a:t>
            </a:r>
          </a:p>
          <a:p>
            <a:pPr lvl="1"/>
            <a:r>
              <a:rPr lang="en-US" sz="2100" dirty="0"/>
              <a:t>Public health authorities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3667" name="Rectangle 3"/>
          <p:cNvSpPr>
            <a:spLocks noGrp="1" noChangeArrowheads="1"/>
          </p:cNvSpPr>
          <p:nvPr>
            <p:ph type="title"/>
          </p:nvPr>
        </p:nvSpPr>
        <p:spPr>
          <a:xfrm>
            <a:off x="628650" y="963877"/>
            <a:ext cx="2620771" cy="4930246"/>
          </a:xfrm>
        </p:spPr>
        <p:txBody>
          <a:bodyPr>
            <a:normAutofit/>
          </a:bodyPr>
          <a:lstStyle/>
          <a:p>
            <a:pPr algn="r"/>
            <a:r>
              <a:rPr lang="en-US" altLang="ja-JP">
                <a:solidFill>
                  <a:schemeClr val="accent1"/>
                </a:solidFill>
                <a:ea typeface="ＭＳ Ｐゴシック" charset="-128"/>
              </a:rPr>
              <a:t>Laboratories may be involved at many levels</a:t>
            </a:r>
          </a:p>
        </p:txBody>
      </p:sp>
      <p:sp>
        <p:nvSpPr>
          <p:cNvPr id="753666" name="Rectangle 2"/>
          <p:cNvSpPr>
            <a:spLocks noGrp="1" noChangeArrowheads="1"/>
          </p:cNvSpPr>
          <p:nvPr>
            <p:ph idx="1"/>
          </p:nvPr>
        </p:nvSpPr>
        <p:spPr>
          <a:xfrm>
            <a:off x="3732023" y="963877"/>
            <a:ext cx="4783327" cy="4930246"/>
          </a:xfrm>
        </p:spPr>
        <p:txBody>
          <a:bodyPr anchor="ctr">
            <a:normAutofit/>
          </a:bodyPr>
          <a:lstStyle/>
          <a:p>
            <a:r>
              <a:rPr lang="en-US" altLang="ja-JP" dirty="0">
                <a:ea typeface="ＭＳ Ｐゴシック" charset="-128"/>
              </a:rPr>
              <a:t>Peripheral (e.g. health center, outpatients)</a:t>
            </a:r>
          </a:p>
          <a:p>
            <a:r>
              <a:rPr lang="en-US" altLang="ja-JP" dirty="0">
                <a:ea typeface="ＭＳ Ｐゴシック" charset="-128"/>
              </a:rPr>
              <a:t>Intermediate (district/regional laboratory)</a:t>
            </a:r>
          </a:p>
          <a:p>
            <a:r>
              <a:rPr lang="en-US" altLang="ja-JP" dirty="0">
                <a:ea typeface="ＭＳ Ｐゴシック" charset="-128"/>
              </a:rPr>
              <a:t>National (e.g. national meningitis reference) laboratory</a:t>
            </a:r>
          </a:p>
          <a:p>
            <a:r>
              <a:rPr lang="en-US" altLang="ja-JP" dirty="0">
                <a:ea typeface="ＭＳ Ｐゴシック" charset="-128"/>
              </a:rPr>
              <a:t>International (international polio laboratory)</a:t>
            </a:r>
          </a:p>
          <a:p>
            <a:endParaRPr lang="ja-JP" altLang="en-US" dirty="0">
              <a:ea typeface="ＭＳ Ｐゴシック" charset="-128"/>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55714" name="Rectangle 2"/>
          <p:cNvSpPr>
            <a:spLocks noGrp="1" noChangeArrowheads="1"/>
          </p:cNvSpPr>
          <p:nvPr>
            <p:ph type="title"/>
          </p:nvPr>
        </p:nvSpPr>
        <p:spPr>
          <a:xfrm>
            <a:off x="628650" y="963877"/>
            <a:ext cx="2620771" cy="4930246"/>
          </a:xfrm>
        </p:spPr>
        <p:txBody>
          <a:bodyPr>
            <a:normAutofit/>
          </a:bodyPr>
          <a:lstStyle/>
          <a:p>
            <a:pPr algn="r"/>
            <a:r>
              <a:rPr lang="en-US" altLang="ja-JP">
                <a:solidFill>
                  <a:schemeClr val="accent1"/>
                </a:solidFill>
                <a:ea typeface="ＭＳ Ｐゴシック" charset="-128"/>
              </a:rPr>
              <a:t>Laboratory services are useful in all phases of disease response</a:t>
            </a:r>
          </a:p>
        </p:txBody>
      </p:sp>
      <p:sp>
        <p:nvSpPr>
          <p:cNvPr id="755716" name="Rectangle 4"/>
          <p:cNvSpPr>
            <a:spLocks noGrp="1" noChangeArrowheads="1"/>
          </p:cNvSpPr>
          <p:nvPr>
            <p:ph idx="1"/>
          </p:nvPr>
        </p:nvSpPr>
        <p:spPr>
          <a:xfrm>
            <a:off x="3732023" y="963877"/>
            <a:ext cx="4783327" cy="4930246"/>
          </a:xfrm>
        </p:spPr>
        <p:txBody>
          <a:bodyPr anchor="ctr">
            <a:normAutofit/>
          </a:bodyPr>
          <a:lstStyle/>
          <a:p>
            <a:r>
              <a:rPr lang="en-US" dirty="0"/>
              <a:t>Detection and confirmation of epidemics</a:t>
            </a:r>
          </a:p>
          <a:p>
            <a:r>
              <a:rPr lang="en-US" dirty="0"/>
              <a:t>Surveillance of endemic diseases (TB, malaria)</a:t>
            </a:r>
          </a:p>
          <a:p>
            <a:r>
              <a:rPr lang="en-US" dirty="0"/>
              <a:t>Disease elimination and eradication</a:t>
            </a:r>
          </a:p>
          <a:p>
            <a:endParaRPr lang="en-US" dirty="0"/>
          </a:p>
          <a:p>
            <a:pPr>
              <a:buFont typeface="Wingdings" pitchFamily="2" charset="2"/>
              <a:buNone/>
            </a:pPr>
            <a:r>
              <a:rPr lang="en-US" b="1" dirty="0"/>
              <a:t>ALSO</a:t>
            </a:r>
          </a:p>
          <a:p>
            <a:endParaRPr lang="en-US" dirty="0"/>
          </a:p>
          <a:p>
            <a:r>
              <a:rPr lang="en-US" dirty="0"/>
              <a:t>Detection of new agents</a:t>
            </a:r>
          </a:p>
          <a:p>
            <a:r>
              <a:rPr lang="en-US" dirty="0"/>
              <a:t>Surveillance of anti-microbial resistance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4" name="Rectangle 2"/>
          <p:cNvSpPr>
            <a:spLocks noGrp="1" noChangeArrowheads="1"/>
          </p:cNvSpPr>
          <p:nvPr>
            <p:ph type="title"/>
          </p:nvPr>
        </p:nvSpPr>
        <p:spPr>
          <a:xfrm>
            <a:off x="685800" y="228600"/>
            <a:ext cx="8458200" cy="1143000"/>
          </a:xfrm>
          <a:noFill/>
          <a:ln/>
        </p:spPr>
        <p:txBody>
          <a:bodyPr lIns="90488" tIns="44450" rIns="90488" bIns="44450">
            <a:normAutofit/>
          </a:bodyPr>
          <a:lstStyle/>
          <a:p>
            <a:pPr algn="ctr" defTabSz="762000"/>
            <a:r>
              <a:rPr lang="en-US" b="1" dirty="0"/>
              <a:t>Information Loop of Public Health Surveillance</a:t>
            </a:r>
            <a:endParaRPr lang="en-GB" altLang="ja-JP" b="1" dirty="0">
              <a:ea typeface="ＭＳ Ｐゴシック" charset="-128"/>
            </a:endParaRPr>
          </a:p>
        </p:txBody>
      </p:sp>
      <p:sp>
        <p:nvSpPr>
          <p:cNvPr id="596995" name="Rectangle 3" descr="25%"/>
          <p:cNvSpPr>
            <a:spLocks noChangeArrowheads="1"/>
          </p:cNvSpPr>
          <p:nvPr/>
        </p:nvSpPr>
        <p:spPr bwMode="auto">
          <a:xfrm>
            <a:off x="914400" y="2286000"/>
            <a:ext cx="1968500" cy="3651250"/>
          </a:xfrm>
          <a:prstGeom prst="rect">
            <a:avLst/>
          </a:prstGeom>
          <a:pattFill prst="pct25">
            <a:fgClr>
              <a:schemeClr val="accent1"/>
            </a:fgClr>
            <a:bgClr>
              <a:schemeClr val="bg1"/>
            </a:bgClr>
          </a:pattFill>
          <a:ln w="12700">
            <a:solidFill>
              <a:schemeClr val="tx1"/>
            </a:solidFill>
            <a:miter lim="800000"/>
            <a:headEnd/>
            <a:tailEnd/>
          </a:ln>
          <a:effectLst/>
        </p:spPr>
        <p:txBody>
          <a:bodyPr wrap="none" anchor="ctr"/>
          <a:lstStyle/>
          <a:p>
            <a:endParaRPr lang="fr-FR"/>
          </a:p>
        </p:txBody>
      </p:sp>
      <p:sp>
        <p:nvSpPr>
          <p:cNvPr id="596996" name="Rectangle 4" descr="25%"/>
          <p:cNvSpPr>
            <a:spLocks noChangeArrowheads="1"/>
          </p:cNvSpPr>
          <p:nvPr/>
        </p:nvSpPr>
        <p:spPr bwMode="auto">
          <a:xfrm>
            <a:off x="6172200" y="2276475"/>
            <a:ext cx="1968500" cy="3651250"/>
          </a:xfrm>
          <a:prstGeom prst="rect">
            <a:avLst/>
          </a:prstGeom>
          <a:pattFill prst="pct25">
            <a:fgClr>
              <a:schemeClr val="accent1"/>
            </a:fgClr>
            <a:bgClr>
              <a:schemeClr val="bg1"/>
            </a:bgClr>
          </a:pattFill>
          <a:ln w="12700">
            <a:solidFill>
              <a:schemeClr val="tx1"/>
            </a:solidFill>
            <a:miter lim="800000"/>
            <a:headEnd/>
            <a:tailEnd/>
          </a:ln>
          <a:effectLst/>
        </p:spPr>
        <p:txBody>
          <a:bodyPr wrap="none" anchor="ctr"/>
          <a:lstStyle/>
          <a:p>
            <a:endParaRPr lang="fr-FR"/>
          </a:p>
        </p:txBody>
      </p:sp>
      <p:sp>
        <p:nvSpPr>
          <p:cNvPr id="596997" name="Rectangle 5" descr="50%"/>
          <p:cNvSpPr>
            <a:spLocks noChangeArrowheads="1"/>
          </p:cNvSpPr>
          <p:nvPr/>
        </p:nvSpPr>
        <p:spPr bwMode="auto">
          <a:xfrm>
            <a:off x="528638" y="1603375"/>
            <a:ext cx="3052762"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dirty="0">
                <a:latin typeface="Arial" charset="0"/>
                <a:ea typeface="ＭＳ Ｐゴシック" charset="-128"/>
                <a:cs typeface="Arial" charset="0"/>
              </a:rPr>
              <a:t>Health Care System</a:t>
            </a:r>
            <a:endParaRPr lang="en-GB" dirty="0">
              <a:ea typeface="ＭＳ Ｐゴシック" charset="-128"/>
              <a:cs typeface="Arial" charset="0"/>
            </a:endParaRPr>
          </a:p>
        </p:txBody>
      </p:sp>
      <p:sp>
        <p:nvSpPr>
          <p:cNvPr id="596998" name="Rectangle 6" descr="50%"/>
          <p:cNvSpPr>
            <a:spLocks noChangeArrowheads="1"/>
          </p:cNvSpPr>
          <p:nvPr/>
        </p:nvSpPr>
        <p:spPr bwMode="auto">
          <a:xfrm>
            <a:off x="5257800" y="1679575"/>
            <a:ext cx="3657600"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a:latin typeface="Arial" charset="0"/>
                <a:ea typeface="ＭＳ Ｐゴシック" charset="-128"/>
                <a:cs typeface="Arial" charset="0"/>
              </a:rPr>
              <a:t>Public Health Authority</a:t>
            </a:r>
            <a:endParaRPr lang="en-GB">
              <a:ea typeface="ＭＳ Ｐゴシック" charset="-128"/>
              <a:cs typeface="Arial" charset="0"/>
            </a:endParaRPr>
          </a:p>
        </p:txBody>
      </p:sp>
      <p:sp>
        <p:nvSpPr>
          <p:cNvPr id="596999" name="Line 7"/>
          <p:cNvSpPr>
            <a:spLocks noChangeShapeType="1"/>
          </p:cNvSpPr>
          <p:nvPr/>
        </p:nvSpPr>
        <p:spPr bwMode="auto">
          <a:xfrm>
            <a:off x="2438400" y="2819400"/>
            <a:ext cx="3884613" cy="1588"/>
          </a:xfrm>
          <a:prstGeom prst="line">
            <a:avLst/>
          </a:prstGeom>
          <a:noFill/>
          <a:ln w="76200">
            <a:solidFill>
              <a:schemeClr val="tx1"/>
            </a:solidFill>
            <a:round/>
            <a:headEnd/>
            <a:tailEnd type="triangle" w="med" len="med"/>
          </a:ln>
          <a:effectLst/>
        </p:spPr>
        <p:txBody>
          <a:bodyPr wrap="none" anchor="ctr"/>
          <a:lstStyle/>
          <a:p>
            <a:endParaRPr lang="fr-FR"/>
          </a:p>
        </p:txBody>
      </p:sp>
      <p:sp>
        <p:nvSpPr>
          <p:cNvPr id="597000" name="Line 8"/>
          <p:cNvSpPr>
            <a:spLocks noChangeShapeType="1"/>
          </p:cNvSpPr>
          <p:nvPr/>
        </p:nvSpPr>
        <p:spPr bwMode="auto">
          <a:xfrm flipH="1">
            <a:off x="2286000" y="4876800"/>
            <a:ext cx="4038600" cy="0"/>
          </a:xfrm>
          <a:prstGeom prst="line">
            <a:avLst/>
          </a:prstGeom>
          <a:noFill/>
          <a:ln w="76200">
            <a:solidFill>
              <a:schemeClr val="tx1"/>
            </a:solidFill>
            <a:round/>
            <a:headEnd/>
            <a:tailEnd type="triangle" w="med" len="med"/>
          </a:ln>
          <a:effectLst/>
        </p:spPr>
        <p:txBody>
          <a:bodyPr wrap="none" anchor="ctr"/>
          <a:lstStyle/>
          <a:p>
            <a:endParaRPr lang="fr-FR"/>
          </a:p>
        </p:txBody>
      </p:sp>
      <p:sp>
        <p:nvSpPr>
          <p:cNvPr id="597001" name="Rectangle 9" descr="50%"/>
          <p:cNvSpPr>
            <a:spLocks noChangeArrowheads="1"/>
          </p:cNvSpPr>
          <p:nvPr/>
        </p:nvSpPr>
        <p:spPr bwMode="auto">
          <a:xfrm>
            <a:off x="1366838" y="2586038"/>
            <a:ext cx="1304925"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a:latin typeface="Arial" charset="0"/>
                <a:ea typeface="ＭＳ Ｐゴシック" charset="-128"/>
                <a:cs typeface="Arial" charset="0"/>
              </a:rPr>
              <a:t>Data</a:t>
            </a:r>
          </a:p>
        </p:txBody>
      </p:sp>
      <p:sp>
        <p:nvSpPr>
          <p:cNvPr id="597002" name="Rectangle 10" descr="50%"/>
          <p:cNvSpPr>
            <a:spLocks noChangeArrowheads="1"/>
          </p:cNvSpPr>
          <p:nvPr/>
        </p:nvSpPr>
        <p:spPr bwMode="auto">
          <a:xfrm>
            <a:off x="6324600" y="2590800"/>
            <a:ext cx="1990725"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a:latin typeface="Arial" charset="0"/>
                <a:ea typeface="ＭＳ Ｐゴシック" charset="-128"/>
                <a:cs typeface="Arial" charset="0"/>
              </a:rPr>
              <a:t>Information</a:t>
            </a:r>
            <a:endParaRPr lang="en-GB">
              <a:ea typeface="ＭＳ Ｐゴシック" charset="-128"/>
              <a:cs typeface="Arial" charset="0"/>
            </a:endParaRPr>
          </a:p>
        </p:txBody>
      </p:sp>
      <p:sp>
        <p:nvSpPr>
          <p:cNvPr id="597003" name="Line 11"/>
          <p:cNvSpPr>
            <a:spLocks noChangeShapeType="1"/>
          </p:cNvSpPr>
          <p:nvPr/>
        </p:nvSpPr>
        <p:spPr bwMode="auto">
          <a:xfrm>
            <a:off x="7239000" y="3252788"/>
            <a:ext cx="0" cy="1090612"/>
          </a:xfrm>
          <a:prstGeom prst="line">
            <a:avLst/>
          </a:prstGeom>
          <a:noFill/>
          <a:ln w="50800">
            <a:solidFill>
              <a:schemeClr val="tx1"/>
            </a:solidFill>
            <a:round/>
            <a:headEnd/>
            <a:tailEnd type="triangle" w="med" len="med"/>
          </a:ln>
          <a:effectLst/>
        </p:spPr>
        <p:txBody>
          <a:bodyPr wrap="none" anchor="ctr"/>
          <a:lstStyle/>
          <a:p>
            <a:endParaRPr lang="fr-FR"/>
          </a:p>
        </p:txBody>
      </p:sp>
      <p:sp>
        <p:nvSpPr>
          <p:cNvPr id="597004" name="Rectangle 12" descr="50%"/>
          <p:cNvSpPr>
            <a:spLocks noChangeArrowheads="1"/>
          </p:cNvSpPr>
          <p:nvPr/>
        </p:nvSpPr>
        <p:spPr bwMode="auto">
          <a:xfrm>
            <a:off x="6477000" y="4572000"/>
            <a:ext cx="1762125"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a:latin typeface="Arial" charset="0"/>
                <a:ea typeface="ＭＳ Ｐゴシック" charset="-128"/>
                <a:cs typeface="Arial" charset="0"/>
              </a:rPr>
              <a:t>Decision</a:t>
            </a:r>
            <a:endParaRPr lang="en-GB">
              <a:latin typeface="Arial" charset="0"/>
              <a:ea typeface="ＭＳ Ｐゴシック" charset="-128"/>
              <a:cs typeface="Arial" charset="0"/>
            </a:endParaRPr>
          </a:p>
        </p:txBody>
      </p:sp>
      <p:sp>
        <p:nvSpPr>
          <p:cNvPr id="597005" name="Rectangle 13" descr="50%"/>
          <p:cNvSpPr>
            <a:spLocks noChangeArrowheads="1"/>
          </p:cNvSpPr>
          <p:nvPr/>
        </p:nvSpPr>
        <p:spPr bwMode="auto">
          <a:xfrm>
            <a:off x="1219200" y="4648200"/>
            <a:ext cx="1609725"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a:latin typeface="Arial" charset="0"/>
                <a:ea typeface="ＭＳ Ｐゴシック" charset="-128"/>
                <a:cs typeface="Arial" charset="0"/>
              </a:rPr>
              <a:t>Action</a:t>
            </a:r>
            <a:endParaRPr lang="en-GB">
              <a:ea typeface="ＭＳ Ｐゴシック" charset="-128"/>
              <a:cs typeface="Arial" charset="0"/>
            </a:endParaRPr>
          </a:p>
        </p:txBody>
      </p:sp>
      <p:sp>
        <p:nvSpPr>
          <p:cNvPr id="597006" name="Line 14"/>
          <p:cNvSpPr>
            <a:spLocks noChangeShapeType="1"/>
          </p:cNvSpPr>
          <p:nvPr/>
        </p:nvSpPr>
        <p:spPr bwMode="auto">
          <a:xfrm flipV="1">
            <a:off x="1828800" y="3124200"/>
            <a:ext cx="0" cy="1268413"/>
          </a:xfrm>
          <a:prstGeom prst="line">
            <a:avLst/>
          </a:prstGeom>
          <a:noFill/>
          <a:ln w="50800">
            <a:solidFill>
              <a:schemeClr val="tx1"/>
            </a:solidFill>
            <a:round/>
            <a:headEnd/>
            <a:tailEnd type="triangle" w="med" len="med"/>
          </a:ln>
          <a:effectLst/>
        </p:spPr>
        <p:txBody>
          <a:bodyPr wrap="none" anchor="ctr"/>
          <a:lstStyle/>
          <a:p>
            <a:endParaRPr lang="fr-FR"/>
          </a:p>
        </p:txBody>
      </p:sp>
      <p:sp>
        <p:nvSpPr>
          <p:cNvPr id="597007" name="Rectangle 15" descr="50%"/>
          <p:cNvSpPr>
            <a:spLocks noChangeArrowheads="1"/>
          </p:cNvSpPr>
          <p:nvPr/>
        </p:nvSpPr>
        <p:spPr bwMode="auto">
          <a:xfrm>
            <a:off x="3200400" y="4343400"/>
            <a:ext cx="2600325" cy="454025"/>
          </a:xfrm>
          <a:prstGeom prst="rect">
            <a:avLst/>
          </a:prstGeom>
          <a:noFill/>
          <a:ln w="12700">
            <a:noFill/>
            <a:miter lim="800000"/>
            <a:headEnd/>
            <a:tailEnd/>
          </a:ln>
          <a:effectLst/>
        </p:spPr>
        <p:txBody>
          <a:bodyPr lIns="90488" tIns="44450" rIns="90488" bIns="44450">
            <a:spAutoFit/>
          </a:bodyPr>
          <a:lstStyle/>
          <a:p>
            <a:pPr algn="ctr" defTabSz="762000" eaLnBrk="0" hangingPunct="0">
              <a:spcBef>
                <a:spcPct val="50000"/>
              </a:spcBef>
            </a:pPr>
            <a:r>
              <a:rPr lang="en-GB" b="1">
                <a:solidFill>
                  <a:srgbClr val="0000FF"/>
                </a:solidFill>
                <a:latin typeface="Arial" charset="0"/>
                <a:ea typeface="ＭＳ Ｐゴシック" charset="-128"/>
                <a:cs typeface="Arial" charset="0"/>
              </a:rPr>
              <a:t>Feedback</a:t>
            </a:r>
            <a:endParaRPr lang="en-GB">
              <a:solidFill>
                <a:srgbClr val="0000FF"/>
              </a:solidFill>
              <a:latin typeface="Arial" charset="0"/>
              <a:ea typeface="ＭＳ Ｐゴシック" charset="-128"/>
              <a:cs typeface="Arial" charset="0"/>
            </a:endParaRPr>
          </a:p>
        </p:txBody>
      </p:sp>
      <p:sp>
        <p:nvSpPr>
          <p:cNvPr id="597008" name="Rectangle 16" descr="50%"/>
          <p:cNvSpPr>
            <a:spLocks noChangeArrowheads="1"/>
          </p:cNvSpPr>
          <p:nvPr/>
        </p:nvSpPr>
        <p:spPr bwMode="auto">
          <a:xfrm>
            <a:off x="3652838" y="2205038"/>
            <a:ext cx="2219325" cy="454025"/>
          </a:xfrm>
          <a:prstGeom prst="rect">
            <a:avLst/>
          </a:prstGeom>
          <a:noFill/>
          <a:ln w="12700">
            <a:noFill/>
            <a:miter lim="800000"/>
            <a:headEnd/>
            <a:tailEnd/>
          </a:ln>
          <a:effectLst/>
        </p:spPr>
        <p:txBody>
          <a:bodyPr lIns="90488" tIns="44450" rIns="90488" bIns="44450">
            <a:spAutoFit/>
          </a:bodyPr>
          <a:lstStyle/>
          <a:p>
            <a:pPr defTabSz="762000" eaLnBrk="0" hangingPunct="0">
              <a:spcBef>
                <a:spcPct val="50000"/>
              </a:spcBef>
            </a:pPr>
            <a:r>
              <a:rPr lang="en-GB" b="1">
                <a:solidFill>
                  <a:srgbClr val="0000FF"/>
                </a:solidFill>
                <a:latin typeface="Arial" charset="0"/>
                <a:ea typeface="ＭＳ Ｐゴシック" charset="-128"/>
                <a:cs typeface="Arial" charset="0"/>
              </a:rPr>
              <a:t>Reporting</a:t>
            </a:r>
            <a:endParaRPr lang="en-GB">
              <a:solidFill>
                <a:srgbClr val="0000FF"/>
              </a:solidFill>
              <a:ea typeface="ＭＳ Ｐゴシック" charset="-128"/>
              <a:cs typeface="Arial" charset="0"/>
            </a:endParaRPr>
          </a:p>
        </p:txBody>
      </p:sp>
      <p:sp>
        <p:nvSpPr>
          <p:cNvPr id="597009" name="Text Box 17" descr="50%"/>
          <p:cNvSpPr txBox="1">
            <a:spLocks noChangeArrowheads="1"/>
          </p:cNvSpPr>
          <p:nvPr/>
        </p:nvSpPr>
        <p:spPr bwMode="auto">
          <a:xfrm>
            <a:off x="2057400" y="3505200"/>
            <a:ext cx="1905000" cy="457200"/>
          </a:xfrm>
          <a:prstGeom prst="rect">
            <a:avLst/>
          </a:prstGeom>
          <a:noFill/>
          <a:ln w="12700">
            <a:noFill/>
            <a:miter lim="800000"/>
            <a:headEnd/>
            <a:tailEnd/>
          </a:ln>
          <a:effectLst/>
        </p:spPr>
        <p:txBody>
          <a:bodyPr>
            <a:spAutoFit/>
          </a:bodyPr>
          <a:lstStyle/>
          <a:p>
            <a:pPr eaLnBrk="0" hangingPunct="0">
              <a:spcBef>
                <a:spcPct val="50000"/>
              </a:spcBef>
            </a:pPr>
            <a:r>
              <a:rPr lang="en-GB" b="1">
                <a:solidFill>
                  <a:srgbClr val="0000FF"/>
                </a:solidFill>
                <a:latin typeface="Arial" charset="0"/>
                <a:ea typeface="ＭＳ Ｐゴシック" charset="-128"/>
                <a:cs typeface="Arial" charset="0"/>
              </a:rPr>
              <a:t>Evaluation</a:t>
            </a:r>
            <a:endParaRPr lang="en-GB">
              <a:solidFill>
                <a:srgbClr val="0000FF"/>
              </a:solidFill>
              <a:ea typeface="ＭＳ Ｐゴシック" charset="-128"/>
              <a:cs typeface="Arial" charset="0"/>
            </a:endParaRPr>
          </a:p>
        </p:txBody>
      </p:sp>
      <p:sp>
        <p:nvSpPr>
          <p:cNvPr id="597010" name="Text Box 18" descr="50%"/>
          <p:cNvSpPr txBox="1">
            <a:spLocks noChangeArrowheads="1"/>
          </p:cNvSpPr>
          <p:nvPr/>
        </p:nvSpPr>
        <p:spPr bwMode="auto">
          <a:xfrm>
            <a:off x="4953000" y="3276600"/>
            <a:ext cx="2209800" cy="822325"/>
          </a:xfrm>
          <a:prstGeom prst="rect">
            <a:avLst/>
          </a:prstGeom>
          <a:noFill/>
          <a:ln w="12700">
            <a:noFill/>
            <a:miter lim="800000"/>
            <a:headEnd/>
            <a:tailEnd/>
          </a:ln>
          <a:effectLst/>
        </p:spPr>
        <p:txBody>
          <a:bodyPr>
            <a:spAutoFit/>
          </a:bodyPr>
          <a:lstStyle/>
          <a:p>
            <a:pPr eaLnBrk="0" hangingPunct="0">
              <a:spcBef>
                <a:spcPct val="50000"/>
              </a:spcBef>
            </a:pPr>
            <a:r>
              <a:rPr lang="en-GB" b="1">
                <a:solidFill>
                  <a:srgbClr val="0000FF"/>
                </a:solidFill>
                <a:latin typeface="Arial" charset="0"/>
                <a:ea typeface="ＭＳ Ｐゴシック" charset="-128"/>
                <a:cs typeface="Arial" charset="0"/>
              </a:rPr>
              <a:t>Analysis &amp; Interpretation</a:t>
            </a:r>
            <a:endParaRPr lang="en-GB">
              <a:solidFill>
                <a:srgbClr val="0000FF"/>
              </a:solidFill>
              <a:ea typeface="ＭＳ Ｐゴシック" charset="-128"/>
              <a:cs typeface="Arial" charset="0"/>
            </a:endParaRPr>
          </a:p>
        </p:txBody>
      </p:sp>
      <p:sp>
        <p:nvSpPr>
          <p:cNvPr id="597011" name="Line 19"/>
          <p:cNvSpPr>
            <a:spLocks noChangeShapeType="1"/>
          </p:cNvSpPr>
          <p:nvPr/>
        </p:nvSpPr>
        <p:spPr bwMode="auto">
          <a:xfrm>
            <a:off x="7239000" y="5029200"/>
            <a:ext cx="0" cy="381000"/>
          </a:xfrm>
          <a:prstGeom prst="line">
            <a:avLst/>
          </a:prstGeom>
          <a:noFill/>
          <a:ln w="50800">
            <a:solidFill>
              <a:schemeClr val="tx1"/>
            </a:solidFill>
            <a:round/>
            <a:headEnd/>
            <a:tailEnd type="triangle" w="med" len="med"/>
          </a:ln>
          <a:effectLst/>
        </p:spPr>
        <p:txBody>
          <a:bodyPr wrap="none" anchor="ctr"/>
          <a:lstStyle/>
          <a:p>
            <a:endParaRPr lang="fr-FR"/>
          </a:p>
        </p:txBody>
      </p:sp>
      <p:sp>
        <p:nvSpPr>
          <p:cNvPr id="597012" name="Rectangle 20" descr="50%"/>
          <p:cNvSpPr>
            <a:spLocks noChangeArrowheads="1"/>
          </p:cNvSpPr>
          <p:nvPr/>
        </p:nvSpPr>
        <p:spPr bwMode="auto">
          <a:xfrm>
            <a:off x="6400800" y="5410200"/>
            <a:ext cx="1762125" cy="454025"/>
          </a:xfrm>
          <a:prstGeom prst="rect">
            <a:avLst/>
          </a:prstGeom>
          <a:noFill/>
          <a:ln w="12700">
            <a:noFill/>
            <a:miter lim="800000"/>
            <a:headEnd/>
            <a:tailEnd/>
          </a:ln>
          <a:effectLst/>
        </p:spPr>
        <p:txBody>
          <a:bodyPr lIns="90488" tIns="44450" rIns="90488" bIns="44450">
            <a:spAutoFit/>
          </a:bodyPr>
          <a:lstStyle/>
          <a:p>
            <a:pPr algn="ctr" defTabSz="762000" eaLnBrk="0" hangingPunct="0">
              <a:spcBef>
                <a:spcPct val="50000"/>
              </a:spcBef>
            </a:pPr>
            <a:r>
              <a:rPr lang="en-GB" b="1">
                <a:latin typeface="Arial" charset="0"/>
                <a:ea typeface="ＭＳ Ｐゴシック" charset="-128"/>
                <a:cs typeface="Arial" charset="0"/>
              </a:rPr>
              <a:t>Action</a:t>
            </a:r>
            <a:endParaRPr lang="en-GB">
              <a:latin typeface="Arial" charset="0"/>
              <a:ea typeface="ＭＳ Ｐゴシック" charset="-128"/>
              <a:cs typeface="Arial"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594947" name="Rectangle 3"/>
          <p:cNvSpPr>
            <a:spLocks noGrp="1" noChangeArrowheads="1"/>
          </p:cNvSpPr>
          <p:nvPr>
            <p:ph type="ctrTitle"/>
          </p:nvPr>
        </p:nvSpPr>
        <p:spPr>
          <a:xfrm>
            <a:off x="3285441" y="965199"/>
            <a:ext cx="5074558" cy="4927601"/>
          </a:xfrm>
        </p:spPr>
        <p:txBody>
          <a:bodyPr anchor="ctr">
            <a:normAutofit/>
          </a:bodyPr>
          <a:lstStyle/>
          <a:p>
            <a:pPr algn="l"/>
            <a:r>
              <a:rPr lang="en-US" sz="3600" dirty="0">
                <a:solidFill>
                  <a:schemeClr val="tx1">
                    <a:lumMod val="85000"/>
                    <a:lumOff val="15000"/>
                  </a:schemeClr>
                </a:solidFill>
              </a:rPr>
              <a:t>“The reason for collecting, analyzing and disseminating information on a disease is to control that disease. Collection and analysis should not be allowed to consume resources if action does not follow.”</a:t>
            </a:r>
          </a:p>
        </p:txBody>
      </p:sp>
      <p:sp>
        <p:nvSpPr>
          <p:cNvPr id="594946" name="Rectangle 2"/>
          <p:cNvSpPr>
            <a:spLocks noGrp="1" noChangeArrowheads="1"/>
          </p:cNvSpPr>
          <p:nvPr>
            <p:ph type="subTitle" idx="1"/>
          </p:nvPr>
        </p:nvSpPr>
        <p:spPr>
          <a:xfrm>
            <a:off x="767442" y="965198"/>
            <a:ext cx="2030953" cy="4927602"/>
          </a:xfrm>
        </p:spPr>
        <p:txBody>
          <a:bodyPr anchor="ctr">
            <a:normAutofit/>
          </a:bodyPr>
          <a:lstStyle/>
          <a:p>
            <a:pPr algn="r"/>
            <a:r>
              <a:rPr lang="en-US" sz="1700" i="1">
                <a:solidFill>
                  <a:schemeClr val="accent1"/>
                </a:solidFill>
              </a:rPr>
              <a:t> - William Foege et al., Int. J of Epidemiology 1976; 5:29-37</a:t>
            </a:r>
            <a:br>
              <a:rPr lang="en-US" sz="1700" i="1">
                <a:solidFill>
                  <a:schemeClr val="accent1"/>
                </a:solidFill>
              </a:rPr>
            </a:br>
            <a:endParaRPr lang="en-US" sz="1700" i="1">
              <a:solidFill>
                <a:schemeClr val="accent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4" name="Straight Connector 73">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61858" name="Rectangle 2"/>
          <p:cNvSpPr>
            <a:spLocks noGrp="1" noChangeArrowheads="1"/>
          </p:cNvSpPr>
          <p:nvPr>
            <p:ph type="title"/>
          </p:nvPr>
        </p:nvSpPr>
        <p:spPr>
          <a:xfrm>
            <a:off x="628650" y="963877"/>
            <a:ext cx="2620771" cy="4930246"/>
          </a:xfrm>
        </p:spPr>
        <p:txBody>
          <a:bodyPr>
            <a:normAutofit/>
          </a:bodyPr>
          <a:lstStyle/>
          <a:p>
            <a:pPr algn="r"/>
            <a:r>
              <a:rPr lang="en-US">
                <a:solidFill>
                  <a:schemeClr val="accent1"/>
                </a:solidFill>
              </a:rPr>
              <a:t>References</a:t>
            </a:r>
          </a:p>
        </p:txBody>
      </p:sp>
      <p:sp>
        <p:nvSpPr>
          <p:cNvPr id="761859" name="Rectangle 3"/>
          <p:cNvSpPr>
            <a:spLocks noGrp="1" noChangeArrowheads="1"/>
          </p:cNvSpPr>
          <p:nvPr>
            <p:ph idx="1"/>
          </p:nvPr>
        </p:nvSpPr>
        <p:spPr>
          <a:xfrm>
            <a:off x="3732023" y="963877"/>
            <a:ext cx="4783327" cy="4930246"/>
          </a:xfrm>
        </p:spPr>
        <p:txBody>
          <a:bodyPr anchor="ctr">
            <a:normAutofit/>
          </a:bodyPr>
          <a:lstStyle/>
          <a:p>
            <a:endParaRPr lang="en-US" i="1" dirty="0"/>
          </a:p>
          <a:p>
            <a:r>
              <a:rPr lang="en-US" i="1" dirty="0"/>
              <a:t>Overview of Public Health Surveillance </a:t>
            </a:r>
            <a:r>
              <a:rPr lang="en-US" dirty="0"/>
              <a:t>– presentation by Richard C. Dicker, 2005</a:t>
            </a:r>
          </a:p>
          <a:p>
            <a:endParaRPr lang="en-US" dirty="0"/>
          </a:p>
          <a:p>
            <a:r>
              <a:rPr lang="en-US" i="1" dirty="0"/>
              <a:t>Principles and Practices of Public Health Surveillance</a:t>
            </a:r>
            <a:r>
              <a:rPr lang="en-US" dirty="0"/>
              <a:t>, Steven M. </a:t>
            </a:r>
            <a:r>
              <a:rPr lang="en-US" dirty="0" err="1"/>
              <a:t>Teutsch</a:t>
            </a:r>
            <a:r>
              <a:rPr lang="en-US" dirty="0"/>
              <a:t>. R. Elliott Churchill </a:t>
            </a:r>
          </a:p>
          <a:p>
            <a:endParaRPr lang="en-US" dirty="0"/>
          </a:p>
          <a:p>
            <a:r>
              <a:rPr lang="en-US" i="1"/>
              <a:t>Updated Guidelines </a:t>
            </a:r>
            <a:r>
              <a:rPr lang="en-US" i="1" dirty="0"/>
              <a:t>for Evaluating Public Health Surveillance Systems</a:t>
            </a:r>
            <a:r>
              <a:rPr lang="en-US" dirty="0"/>
              <a:t>, MMWR, June27, 2001</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
          <p:cNvSpPr txBox="1">
            <a:spLocks noChangeArrowheads="1"/>
          </p:cNvSpPr>
          <p:nvPr/>
        </p:nvSpPr>
        <p:spPr bwMode="auto">
          <a:xfrm>
            <a:off x="1447800" y="1295400"/>
            <a:ext cx="7696200" cy="1981200"/>
          </a:xfrm>
          <a:prstGeom prst="rect">
            <a:avLst/>
          </a:prstGeom>
          <a:noFill/>
          <a:ln w="9525">
            <a:noFill/>
            <a:miter lim="800000"/>
            <a:headEnd/>
            <a:tailEnd/>
          </a:ln>
        </p:spPr>
        <p:txBody>
          <a:bodyPr>
            <a:spAutoFit/>
          </a:bodyPr>
          <a:lstStyle/>
          <a:p>
            <a:r>
              <a:rPr lang="en-GB" sz="2400" b="0" dirty="0">
                <a:solidFill>
                  <a:srgbClr val="003399"/>
                </a:solidFill>
              </a:rPr>
              <a:t>Cases</a:t>
            </a:r>
          </a:p>
          <a:p>
            <a:pPr>
              <a:buFont typeface="Wingdings" pitchFamily="2" charset="2"/>
              <a:buChar char="v"/>
            </a:pPr>
            <a:r>
              <a:rPr lang="en-GB" b="0" dirty="0">
                <a:solidFill>
                  <a:srgbClr val="003399"/>
                </a:solidFill>
              </a:rPr>
              <a:t> Index – the first case identified</a:t>
            </a:r>
          </a:p>
          <a:p>
            <a:pPr>
              <a:buFont typeface="Wingdings" pitchFamily="2" charset="2"/>
              <a:buChar char="v"/>
            </a:pPr>
            <a:r>
              <a:rPr lang="en-GB" b="0" dirty="0">
                <a:solidFill>
                  <a:srgbClr val="003399"/>
                </a:solidFill>
              </a:rPr>
              <a:t> Primary – the case that brings the infection into a population</a:t>
            </a:r>
          </a:p>
          <a:p>
            <a:pPr>
              <a:buFont typeface="Wingdings" pitchFamily="2" charset="2"/>
              <a:buChar char="v"/>
            </a:pPr>
            <a:r>
              <a:rPr lang="en-GB" b="0" dirty="0">
                <a:solidFill>
                  <a:srgbClr val="003399"/>
                </a:solidFill>
              </a:rPr>
              <a:t> Secondary – infected by a primary case</a:t>
            </a:r>
          </a:p>
          <a:p>
            <a:pPr>
              <a:buFont typeface="Wingdings" pitchFamily="2" charset="2"/>
              <a:buChar char="v"/>
            </a:pPr>
            <a:r>
              <a:rPr lang="en-GB" b="0" dirty="0">
                <a:solidFill>
                  <a:srgbClr val="003399"/>
                </a:solidFill>
              </a:rPr>
              <a:t> Tertiary – infected by a secondary case</a:t>
            </a:r>
          </a:p>
          <a:p>
            <a:pPr>
              <a:buFont typeface="Wingdings" pitchFamily="2" charset="2"/>
              <a:buChar char="v"/>
            </a:pPr>
            <a:endParaRPr lang="en-GB" b="0" dirty="0">
              <a:solidFill>
                <a:srgbClr val="003399"/>
              </a:solidFill>
            </a:endParaRPr>
          </a:p>
        </p:txBody>
      </p:sp>
      <p:grpSp>
        <p:nvGrpSpPr>
          <p:cNvPr id="2" name="Group 4"/>
          <p:cNvGrpSpPr>
            <a:grpSpLocks/>
          </p:cNvGrpSpPr>
          <p:nvPr/>
        </p:nvGrpSpPr>
        <p:grpSpPr bwMode="auto">
          <a:xfrm>
            <a:off x="1600200" y="3200400"/>
            <a:ext cx="6858000" cy="2667000"/>
            <a:chOff x="672" y="2016"/>
            <a:chExt cx="4320" cy="1680"/>
          </a:xfrm>
        </p:grpSpPr>
        <p:sp>
          <p:nvSpPr>
            <p:cNvPr id="17424" name="Oval 5"/>
            <p:cNvSpPr>
              <a:spLocks noChangeArrowheads="1"/>
            </p:cNvSpPr>
            <p:nvPr/>
          </p:nvSpPr>
          <p:spPr bwMode="auto">
            <a:xfrm>
              <a:off x="3408" y="2400"/>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425" name="Oval 6"/>
            <p:cNvSpPr>
              <a:spLocks noChangeArrowheads="1"/>
            </p:cNvSpPr>
            <p:nvPr/>
          </p:nvSpPr>
          <p:spPr bwMode="auto">
            <a:xfrm>
              <a:off x="3744" y="2160"/>
              <a:ext cx="240" cy="240"/>
            </a:xfrm>
            <a:prstGeom prst="ellipse">
              <a:avLst/>
            </a:prstGeom>
            <a:solidFill>
              <a:srgbClr val="F95F53">
                <a:alpha val="50195"/>
              </a:srgbClr>
            </a:solidFill>
            <a:ln w="9525">
              <a:solidFill>
                <a:schemeClr val="tx1"/>
              </a:solidFill>
              <a:round/>
              <a:headEnd/>
              <a:tailEnd/>
            </a:ln>
          </p:spPr>
          <p:txBody>
            <a:bodyPr wrap="none" anchor="ctr"/>
            <a:lstStyle/>
            <a:p>
              <a:endParaRPr lang="en-US"/>
            </a:p>
          </p:txBody>
        </p:sp>
        <p:sp>
          <p:nvSpPr>
            <p:cNvPr id="17426" name="Oval 7"/>
            <p:cNvSpPr>
              <a:spLocks noChangeArrowheads="1"/>
            </p:cNvSpPr>
            <p:nvPr/>
          </p:nvSpPr>
          <p:spPr bwMode="auto">
            <a:xfrm>
              <a:off x="4320" y="2352"/>
              <a:ext cx="240" cy="240"/>
            </a:xfrm>
            <a:prstGeom prst="ellipse">
              <a:avLst/>
            </a:prstGeom>
            <a:noFill/>
            <a:ln w="19050">
              <a:solidFill>
                <a:schemeClr val="tx1"/>
              </a:solidFill>
              <a:round/>
              <a:headEnd/>
              <a:tailEnd/>
            </a:ln>
          </p:spPr>
          <p:txBody>
            <a:bodyPr wrap="none" anchor="ctr"/>
            <a:lstStyle/>
            <a:p>
              <a:endParaRPr lang="en-US"/>
            </a:p>
          </p:txBody>
        </p:sp>
        <p:sp>
          <p:nvSpPr>
            <p:cNvPr id="17427" name="Oval 8"/>
            <p:cNvSpPr>
              <a:spLocks noChangeArrowheads="1"/>
            </p:cNvSpPr>
            <p:nvPr/>
          </p:nvSpPr>
          <p:spPr bwMode="auto">
            <a:xfrm>
              <a:off x="4272" y="3120"/>
              <a:ext cx="240" cy="240"/>
            </a:xfrm>
            <a:prstGeom prst="ellipse">
              <a:avLst/>
            </a:prstGeom>
            <a:noFill/>
            <a:ln w="9525">
              <a:solidFill>
                <a:schemeClr val="tx1"/>
              </a:solidFill>
              <a:round/>
              <a:headEnd/>
              <a:tailEnd/>
            </a:ln>
          </p:spPr>
          <p:txBody>
            <a:bodyPr wrap="none" anchor="ctr"/>
            <a:lstStyle/>
            <a:p>
              <a:endParaRPr lang="en-US"/>
            </a:p>
          </p:txBody>
        </p:sp>
        <p:sp>
          <p:nvSpPr>
            <p:cNvPr id="17428" name="Oval 9"/>
            <p:cNvSpPr>
              <a:spLocks noChangeArrowheads="1"/>
            </p:cNvSpPr>
            <p:nvPr/>
          </p:nvSpPr>
          <p:spPr bwMode="auto">
            <a:xfrm>
              <a:off x="4464" y="3456"/>
              <a:ext cx="240" cy="240"/>
            </a:xfrm>
            <a:prstGeom prst="ellipse">
              <a:avLst/>
            </a:prstGeom>
            <a:noFill/>
            <a:ln w="19050">
              <a:solidFill>
                <a:schemeClr val="tx1"/>
              </a:solidFill>
              <a:round/>
              <a:headEnd/>
              <a:tailEnd/>
            </a:ln>
          </p:spPr>
          <p:txBody>
            <a:bodyPr wrap="none" anchor="ctr"/>
            <a:lstStyle/>
            <a:p>
              <a:endParaRPr lang="en-US"/>
            </a:p>
          </p:txBody>
        </p:sp>
        <p:sp>
          <p:nvSpPr>
            <p:cNvPr id="17429" name="Oval 10"/>
            <p:cNvSpPr>
              <a:spLocks noChangeArrowheads="1"/>
            </p:cNvSpPr>
            <p:nvPr/>
          </p:nvSpPr>
          <p:spPr bwMode="auto">
            <a:xfrm>
              <a:off x="3840" y="2544"/>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430" name="Oval 11"/>
            <p:cNvSpPr>
              <a:spLocks noChangeArrowheads="1"/>
            </p:cNvSpPr>
            <p:nvPr/>
          </p:nvSpPr>
          <p:spPr bwMode="auto">
            <a:xfrm>
              <a:off x="4128" y="2016"/>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431" name="Oval 12"/>
            <p:cNvSpPr>
              <a:spLocks noChangeArrowheads="1"/>
            </p:cNvSpPr>
            <p:nvPr/>
          </p:nvSpPr>
          <p:spPr bwMode="auto">
            <a:xfrm>
              <a:off x="4512" y="2112"/>
              <a:ext cx="240" cy="240"/>
            </a:xfrm>
            <a:prstGeom prst="ellipse">
              <a:avLst/>
            </a:prstGeom>
            <a:noFill/>
            <a:ln w="19050">
              <a:solidFill>
                <a:schemeClr val="tx1"/>
              </a:solidFill>
              <a:round/>
              <a:headEnd/>
              <a:tailEnd/>
            </a:ln>
          </p:spPr>
          <p:txBody>
            <a:bodyPr wrap="none" anchor="ctr"/>
            <a:lstStyle/>
            <a:p>
              <a:endParaRPr lang="en-US"/>
            </a:p>
          </p:txBody>
        </p:sp>
        <p:sp>
          <p:nvSpPr>
            <p:cNvPr id="17432" name="Oval 13"/>
            <p:cNvSpPr>
              <a:spLocks noChangeArrowheads="1"/>
            </p:cNvSpPr>
            <p:nvPr/>
          </p:nvSpPr>
          <p:spPr bwMode="auto">
            <a:xfrm>
              <a:off x="4560" y="2496"/>
              <a:ext cx="240" cy="240"/>
            </a:xfrm>
            <a:prstGeom prst="ellipse">
              <a:avLst/>
            </a:prstGeom>
            <a:noFill/>
            <a:ln w="19050">
              <a:solidFill>
                <a:schemeClr val="tx1"/>
              </a:solidFill>
              <a:round/>
              <a:headEnd/>
              <a:tailEnd/>
            </a:ln>
          </p:spPr>
          <p:txBody>
            <a:bodyPr wrap="none" anchor="ctr"/>
            <a:lstStyle/>
            <a:p>
              <a:endParaRPr lang="en-US"/>
            </a:p>
          </p:txBody>
        </p:sp>
        <p:sp>
          <p:nvSpPr>
            <p:cNvPr id="17433" name="Oval 14"/>
            <p:cNvSpPr>
              <a:spLocks noChangeArrowheads="1"/>
            </p:cNvSpPr>
            <p:nvPr/>
          </p:nvSpPr>
          <p:spPr bwMode="auto">
            <a:xfrm>
              <a:off x="4752" y="2928"/>
              <a:ext cx="240" cy="240"/>
            </a:xfrm>
            <a:prstGeom prst="ellipse">
              <a:avLst/>
            </a:prstGeom>
            <a:noFill/>
            <a:ln w="19050">
              <a:solidFill>
                <a:schemeClr val="tx1"/>
              </a:solidFill>
              <a:round/>
              <a:headEnd/>
              <a:tailEnd/>
            </a:ln>
          </p:spPr>
          <p:txBody>
            <a:bodyPr wrap="none" anchor="ctr"/>
            <a:lstStyle/>
            <a:p>
              <a:endParaRPr lang="en-US"/>
            </a:p>
          </p:txBody>
        </p:sp>
        <p:sp>
          <p:nvSpPr>
            <p:cNvPr id="17434" name="Oval 15"/>
            <p:cNvSpPr>
              <a:spLocks noChangeArrowheads="1"/>
            </p:cNvSpPr>
            <p:nvPr/>
          </p:nvSpPr>
          <p:spPr bwMode="auto">
            <a:xfrm>
              <a:off x="2880" y="2688"/>
              <a:ext cx="240" cy="240"/>
            </a:xfrm>
            <a:prstGeom prst="ellipse">
              <a:avLst/>
            </a:prstGeom>
            <a:noFill/>
            <a:ln w="19050">
              <a:solidFill>
                <a:schemeClr val="tx1"/>
              </a:solidFill>
              <a:round/>
              <a:headEnd/>
              <a:tailEnd/>
            </a:ln>
          </p:spPr>
          <p:txBody>
            <a:bodyPr wrap="none" anchor="ctr"/>
            <a:lstStyle/>
            <a:p>
              <a:endParaRPr lang="en-US"/>
            </a:p>
          </p:txBody>
        </p:sp>
        <p:sp>
          <p:nvSpPr>
            <p:cNvPr id="17435" name="Oval 16"/>
            <p:cNvSpPr>
              <a:spLocks noChangeArrowheads="1"/>
            </p:cNvSpPr>
            <p:nvPr/>
          </p:nvSpPr>
          <p:spPr bwMode="auto">
            <a:xfrm>
              <a:off x="3840" y="3264"/>
              <a:ext cx="240" cy="240"/>
            </a:xfrm>
            <a:prstGeom prst="ellipse">
              <a:avLst/>
            </a:prstGeom>
            <a:noFill/>
            <a:ln w="19050">
              <a:solidFill>
                <a:schemeClr val="tx1"/>
              </a:solidFill>
              <a:round/>
              <a:headEnd/>
              <a:tailEnd/>
            </a:ln>
          </p:spPr>
          <p:txBody>
            <a:bodyPr wrap="none" anchor="ctr"/>
            <a:lstStyle/>
            <a:p>
              <a:endParaRPr lang="en-US"/>
            </a:p>
          </p:txBody>
        </p:sp>
        <p:sp>
          <p:nvSpPr>
            <p:cNvPr id="17436" name="Oval 17"/>
            <p:cNvSpPr>
              <a:spLocks noChangeArrowheads="1"/>
            </p:cNvSpPr>
            <p:nvPr/>
          </p:nvSpPr>
          <p:spPr bwMode="auto">
            <a:xfrm>
              <a:off x="3504" y="3216"/>
              <a:ext cx="240" cy="240"/>
            </a:xfrm>
            <a:prstGeom prst="ellipse">
              <a:avLst/>
            </a:prstGeom>
            <a:noFill/>
            <a:ln w="19050">
              <a:solidFill>
                <a:schemeClr val="tx1"/>
              </a:solidFill>
              <a:round/>
              <a:headEnd/>
              <a:tailEnd/>
            </a:ln>
          </p:spPr>
          <p:txBody>
            <a:bodyPr wrap="none" anchor="ctr"/>
            <a:lstStyle/>
            <a:p>
              <a:endParaRPr lang="en-US"/>
            </a:p>
          </p:txBody>
        </p:sp>
        <p:sp>
          <p:nvSpPr>
            <p:cNvPr id="17437" name="Oval 18"/>
            <p:cNvSpPr>
              <a:spLocks noChangeArrowheads="1"/>
            </p:cNvSpPr>
            <p:nvPr/>
          </p:nvSpPr>
          <p:spPr bwMode="auto">
            <a:xfrm>
              <a:off x="4416" y="2880"/>
              <a:ext cx="240" cy="240"/>
            </a:xfrm>
            <a:prstGeom prst="ellipse">
              <a:avLst/>
            </a:prstGeom>
            <a:noFill/>
            <a:ln w="19050">
              <a:solidFill>
                <a:schemeClr val="tx1"/>
              </a:solidFill>
              <a:round/>
              <a:headEnd/>
              <a:tailEnd/>
            </a:ln>
          </p:spPr>
          <p:txBody>
            <a:bodyPr wrap="none" anchor="ctr"/>
            <a:lstStyle/>
            <a:p>
              <a:endParaRPr lang="en-US"/>
            </a:p>
          </p:txBody>
        </p:sp>
        <p:sp>
          <p:nvSpPr>
            <p:cNvPr id="17438" name="Oval 19"/>
            <p:cNvSpPr>
              <a:spLocks noChangeArrowheads="1"/>
            </p:cNvSpPr>
            <p:nvPr/>
          </p:nvSpPr>
          <p:spPr bwMode="auto">
            <a:xfrm>
              <a:off x="4032" y="2976"/>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439" name="Oval 20"/>
            <p:cNvSpPr>
              <a:spLocks noChangeArrowheads="1"/>
            </p:cNvSpPr>
            <p:nvPr/>
          </p:nvSpPr>
          <p:spPr bwMode="auto">
            <a:xfrm>
              <a:off x="3648" y="2880"/>
              <a:ext cx="240" cy="240"/>
            </a:xfrm>
            <a:prstGeom prst="ellipse">
              <a:avLst/>
            </a:prstGeom>
            <a:solidFill>
              <a:schemeClr val="bg2"/>
            </a:solidFill>
            <a:ln w="9525">
              <a:solidFill>
                <a:schemeClr val="tx1"/>
              </a:solidFill>
              <a:round/>
              <a:headEnd/>
              <a:tailEnd/>
            </a:ln>
          </p:spPr>
          <p:txBody>
            <a:bodyPr wrap="none" anchor="ctr"/>
            <a:lstStyle/>
            <a:p>
              <a:endParaRPr lang="en-US"/>
            </a:p>
          </p:txBody>
        </p:sp>
        <p:sp>
          <p:nvSpPr>
            <p:cNvPr id="17440" name="Oval 21"/>
            <p:cNvSpPr>
              <a:spLocks noChangeArrowheads="1"/>
            </p:cNvSpPr>
            <p:nvPr/>
          </p:nvSpPr>
          <p:spPr bwMode="auto">
            <a:xfrm>
              <a:off x="4176" y="2592"/>
              <a:ext cx="240" cy="240"/>
            </a:xfrm>
            <a:prstGeom prst="ellipse">
              <a:avLst/>
            </a:prstGeom>
            <a:noFill/>
            <a:ln w="19050">
              <a:solidFill>
                <a:schemeClr val="tx1"/>
              </a:solidFill>
              <a:round/>
              <a:headEnd/>
              <a:tailEnd/>
            </a:ln>
          </p:spPr>
          <p:txBody>
            <a:bodyPr wrap="none" anchor="ctr"/>
            <a:lstStyle/>
            <a:p>
              <a:endParaRPr lang="en-US"/>
            </a:p>
          </p:txBody>
        </p:sp>
        <p:sp>
          <p:nvSpPr>
            <p:cNvPr id="17441" name="Oval 22"/>
            <p:cNvSpPr>
              <a:spLocks noChangeArrowheads="1"/>
            </p:cNvSpPr>
            <p:nvPr/>
          </p:nvSpPr>
          <p:spPr bwMode="auto">
            <a:xfrm>
              <a:off x="3312" y="2832"/>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442" name="Line 23"/>
            <p:cNvSpPr>
              <a:spLocks noChangeShapeType="1"/>
            </p:cNvSpPr>
            <p:nvPr/>
          </p:nvSpPr>
          <p:spPr bwMode="auto">
            <a:xfrm flipH="1">
              <a:off x="3456" y="2640"/>
              <a:ext cx="48" cy="192"/>
            </a:xfrm>
            <a:prstGeom prst="line">
              <a:avLst/>
            </a:prstGeom>
            <a:noFill/>
            <a:ln w="38100">
              <a:solidFill>
                <a:schemeClr val="tx1"/>
              </a:solidFill>
              <a:round/>
              <a:headEnd/>
              <a:tailEnd type="triangle" w="med" len="med"/>
            </a:ln>
          </p:spPr>
          <p:txBody>
            <a:bodyPr/>
            <a:lstStyle/>
            <a:p>
              <a:endParaRPr lang="en-US"/>
            </a:p>
          </p:txBody>
        </p:sp>
        <p:sp>
          <p:nvSpPr>
            <p:cNvPr id="17443" name="Line 24"/>
            <p:cNvSpPr>
              <a:spLocks noChangeShapeType="1"/>
            </p:cNvSpPr>
            <p:nvPr/>
          </p:nvSpPr>
          <p:spPr bwMode="auto">
            <a:xfrm>
              <a:off x="3648" y="2544"/>
              <a:ext cx="192" cy="96"/>
            </a:xfrm>
            <a:prstGeom prst="line">
              <a:avLst/>
            </a:prstGeom>
            <a:noFill/>
            <a:ln w="38100">
              <a:solidFill>
                <a:schemeClr val="tx1"/>
              </a:solidFill>
              <a:round/>
              <a:headEnd/>
              <a:tailEnd type="triangle" w="med" len="med"/>
            </a:ln>
          </p:spPr>
          <p:txBody>
            <a:bodyPr/>
            <a:lstStyle/>
            <a:p>
              <a:endParaRPr lang="en-US"/>
            </a:p>
          </p:txBody>
        </p:sp>
        <p:sp>
          <p:nvSpPr>
            <p:cNvPr id="17444" name="Line 25"/>
            <p:cNvSpPr>
              <a:spLocks noChangeShapeType="1"/>
            </p:cNvSpPr>
            <p:nvPr/>
          </p:nvSpPr>
          <p:spPr bwMode="auto">
            <a:xfrm>
              <a:off x="3984" y="2784"/>
              <a:ext cx="96" cy="192"/>
            </a:xfrm>
            <a:prstGeom prst="line">
              <a:avLst/>
            </a:prstGeom>
            <a:noFill/>
            <a:ln w="38100">
              <a:solidFill>
                <a:schemeClr val="tx1"/>
              </a:solidFill>
              <a:round/>
              <a:headEnd/>
              <a:tailEnd type="triangle" w="med" len="med"/>
            </a:ln>
          </p:spPr>
          <p:txBody>
            <a:bodyPr/>
            <a:lstStyle/>
            <a:p>
              <a:endParaRPr lang="en-US"/>
            </a:p>
          </p:txBody>
        </p:sp>
        <p:sp>
          <p:nvSpPr>
            <p:cNvPr id="17445" name="Line 26"/>
            <p:cNvSpPr>
              <a:spLocks noChangeShapeType="1"/>
            </p:cNvSpPr>
            <p:nvPr/>
          </p:nvSpPr>
          <p:spPr bwMode="auto">
            <a:xfrm flipV="1">
              <a:off x="3648" y="2352"/>
              <a:ext cx="144" cy="96"/>
            </a:xfrm>
            <a:prstGeom prst="line">
              <a:avLst/>
            </a:prstGeom>
            <a:noFill/>
            <a:ln w="38100">
              <a:solidFill>
                <a:schemeClr val="tx1"/>
              </a:solidFill>
              <a:round/>
              <a:headEnd/>
              <a:tailEnd type="triangle" w="med" len="med"/>
            </a:ln>
          </p:spPr>
          <p:txBody>
            <a:bodyPr/>
            <a:lstStyle/>
            <a:p>
              <a:endParaRPr lang="en-US"/>
            </a:p>
          </p:txBody>
        </p:sp>
        <p:sp>
          <p:nvSpPr>
            <p:cNvPr id="17446" name="Line 27"/>
            <p:cNvSpPr>
              <a:spLocks noChangeShapeType="1"/>
            </p:cNvSpPr>
            <p:nvPr/>
          </p:nvSpPr>
          <p:spPr bwMode="auto">
            <a:xfrm flipV="1">
              <a:off x="3984" y="2208"/>
              <a:ext cx="144" cy="48"/>
            </a:xfrm>
            <a:prstGeom prst="line">
              <a:avLst/>
            </a:prstGeom>
            <a:noFill/>
            <a:ln w="38100">
              <a:solidFill>
                <a:schemeClr val="tx1"/>
              </a:solidFill>
              <a:round/>
              <a:headEnd/>
              <a:tailEnd type="triangle" w="med" len="med"/>
            </a:ln>
          </p:spPr>
          <p:txBody>
            <a:bodyPr/>
            <a:lstStyle/>
            <a:p>
              <a:endParaRPr lang="en-US"/>
            </a:p>
          </p:txBody>
        </p:sp>
        <p:sp>
          <p:nvSpPr>
            <p:cNvPr id="17447" name="Line 28"/>
            <p:cNvSpPr>
              <a:spLocks noChangeShapeType="1"/>
            </p:cNvSpPr>
            <p:nvPr/>
          </p:nvSpPr>
          <p:spPr bwMode="auto">
            <a:xfrm>
              <a:off x="4080" y="2688"/>
              <a:ext cx="144" cy="48"/>
            </a:xfrm>
            <a:prstGeom prst="line">
              <a:avLst/>
            </a:prstGeom>
            <a:noFill/>
            <a:ln w="38100">
              <a:solidFill>
                <a:schemeClr val="tx1"/>
              </a:solidFill>
              <a:round/>
              <a:headEnd/>
              <a:tailEnd type="triangle" w="med" len="med"/>
            </a:ln>
          </p:spPr>
          <p:txBody>
            <a:bodyPr/>
            <a:lstStyle/>
            <a:p>
              <a:endParaRPr lang="en-US"/>
            </a:p>
          </p:txBody>
        </p:sp>
        <p:sp>
          <p:nvSpPr>
            <p:cNvPr id="17448" name="Line 29"/>
            <p:cNvSpPr>
              <a:spLocks noChangeShapeType="1"/>
            </p:cNvSpPr>
            <p:nvPr/>
          </p:nvSpPr>
          <p:spPr bwMode="auto">
            <a:xfrm flipH="1">
              <a:off x="3984" y="3168"/>
              <a:ext cx="96" cy="144"/>
            </a:xfrm>
            <a:prstGeom prst="line">
              <a:avLst/>
            </a:prstGeom>
            <a:noFill/>
            <a:ln w="38100">
              <a:solidFill>
                <a:schemeClr val="tx1"/>
              </a:solidFill>
              <a:round/>
              <a:headEnd/>
              <a:tailEnd type="triangle" w="med" len="med"/>
            </a:ln>
          </p:spPr>
          <p:txBody>
            <a:bodyPr/>
            <a:lstStyle/>
            <a:p>
              <a:endParaRPr lang="en-US"/>
            </a:p>
          </p:txBody>
        </p:sp>
        <p:sp>
          <p:nvSpPr>
            <p:cNvPr id="17449" name="Line 30"/>
            <p:cNvSpPr>
              <a:spLocks noChangeShapeType="1"/>
            </p:cNvSpPr>
            <p:nvPr/>
          </p:nvSpPr>
          <p:spPr bwMode="auto">
            <a:xfrm>
              <a:off x="3168" y="2160"/>
              <a:ext cx="288" cy="288"/>
            </a:xfrm>
            <a:prstGeom prst="line">
              <a:avLst/>
            </a:prstGeom>
            <a:noFill/>
            <a:ln w="38100">
              <a:solidFill>
                <a:schemeClr val="tx1"/>
              </a:solidFill>
              <a:round/>
              <a:headEnd/>
              <a:tailEnd type="triangle" w="med" len="med"/>
            </a:ln>
          </p:spPr>
          <p:txBody>
            <a:bodyPr/>
            <a:lstStyle/>
            <a:p>
              <a:endParaRPr lang="en-US"/>
            </a:p>
          </p:txBody>
        </p:sp>
        <p:sp>
          <p:nvSpPr>
            <p:cNvPr id="17450" name="Line 31"/>
            <p:cNvSpPr>
              <a:spLocks noChangeShapeType="1"/>
            </p:cNvSpPr>
            <p:nvPr/>
          </p:nvSpPr>
          <p:spPr bwMode="auto">
            <a:xfrm>
              <a:off x="3600" y="2640"/>
              <a:ext cx="96" cy="240"/>
            </a:xfrm>
            <a:prstGeom prst="line">
              <a:avLst/>
            </a:prstGeom>
            <a:noFill/>
            <a:ln w="38100">
              <a:solidFill>
                <a:schemeClr val="tx1"/>
              </a:solidFill>
              <a:round/>
              <a:headEnd/>
              <a:tailEnd type="triangle" w="med" len="med"/>
            </a:ln>
          </p:spPr>
          <p:txBody>
            <a:bodyPr/>
            <a:lstStyle/>
            <a:p>
              <a:endParaRPr lang="en-US"/>
            </a:p>
          </p:txBody>
        </p:sp>
        <p:sp>
          <p:nvSpPr>
            <p:cNvPr id="17451" name="Text Box 32"/>
            <p:cNvSpPr txBox="1">
              <a:spLocks noChangeArrowheads="1"/>
            </p:cNvSpPr>
            <p:nvPr/>
          </p:nvSpPr>
          <p:spPr bwMode="auto">
            <a:xfrm>
              <a:off x="3436" y="2400"/>
              <a:ext cx="212" cy="231"/>
            </a:xfrm>
            <a:prstGeom prst="rect">
              <a:avLst/>
            </a:prstGeom>
            <a:noFill/>
            <a:ln w="9525">
              <a:noFill/>
              <a:miter lim="800000"/>
              <a:headEnd/>
              <a:tailEnd/>
            </a:ln>
          </p:spPr>
          <p:txBody>
            <a:bodyPr wrap="none">
              <a:spAutoFit/>
            </a:bodyPr>
            <a:lstStyle/>
            <a:p>
              <a:r>
                <a:rPr lang="da-DK" sz="1800" b="0"/>
                <a:t>P</a:t>
              </a:r>
            </a:p>
          </p:txBody>
        </p:sp>
        <p:sp>
          <p:nvSpPr>
            <p:cNvPr id="17452" name="Text Box 33"/>
            <p:cNvSpPr txBox="1">
              <a:spLocks noChangeArrowheads="1"/>
            </p:cNvSpPr>
            <p:nvPr/>
          </p:nvSpPr>
          <p:spPr bwMode="auto">
            <a:xfrm>
              <a:off x="3360" y="2841"/>
              <a:ext cx="212" cy="231"/>
            </a:xfrm>
            <a:prstGeom prst="rect">
              <a:avLst/>
            </a:prstGeom>
            <a:noFill/>
            <a:ln w="9525">
              <a:noFill/>
              <a:miter lim="800000"/>
              <a:headEnd/>
              <a:tailEnd/>
            </a:ln>
          </p:spPr>
          <p:txBody>
            <a:bodyPr wrap="none">
              <a:spAutoFit/>
            </a:bodyPr>
            <a:lstStyle/>
            <a:p>
              <a:r>
                <a:rPr lang="da-DK" sz="1800" b="0"/>
                <a:t>S</a:t>
              </a:r>
            </a:p>
          </p:txBody>
        </p:sp>
        <p:sp>
          <p:nvSpPr>
            <p:cNvPr id="17453" name="Text Box 34"/>
            <p:cNvSpPr txBox="1">
              <a:spLocks noChangeArrowheads="1"/>
            </p:cNvSpPr>
            <p:nvPr/>
          </p:nvSpPr>
          <p:spPr bwMode="auto">
            <a:xfrm>
              <a:off x="3868" y="2544"/>
              <a:ext cx="212" cy="231"/>
            </a:xfrm>
            <a:prstGeom prst="rect">
              <a:avLst/>
            </a:prstGeom>
            <a:noFill/>
            <a:ln w="9525">
              <a:noFill/>
              <a:miter lim="800000"/>
              <a:headEnd/>
              <a:tailEnd/>
            </a:ln>
          </p:spPr>
          <p:txBody>
            <a:bodyPr wrap="none">
              <a:spAutoFit/>
            </a:bodyPr>
            <a:lstStyle/>
            <a:p>
              <a:r>
                <a:rPr lang="da-DK" sz="1800" b="0"/>
                <a:t>S</a:t>
              </a:r>
            </a:p>
          </p:txBody>
        </p:sp>
        <p:sp>
          <p:nvSpPr>
            <p:cNvPr id="17454" name="Text Box 35"/>
            <p:cNvSpPr txBox="1">
              <a:spLocks noChangeArrowheads="1"/>
            </p:cNvSpPr>
            <p:nvPr/>
          </p:nvSpPr>
          <p:spPr bwMode="auto">
            <a:xfrm>
              <a:off x="4060" y="2985"/>
              <a:ext cx="204" cy="231"/>
            </a:xfrm>
            <a:prstGeom prst="rect">
              <a:avLst/>
            </a:prstGeom>
            <a:noFill/>
            <a:ln w="9525">
              <a:noFill/>
              <a:miter lim="800000"/>
              <a:headEnd/>
              <a:tailEnd/>
            </a:ln>
          </p:spPr>
          <p:txBody>
            <a:bodyPr wrap="none">
              <a:spAutoFit/>
            </a:bodyPr>
            <a:lstStyle/>
            <a:p>
              <a:r>
                <a:rPr lang="da-DK" sz="1800" b="0"/>
                <a:t>T</a:t>
              </a:r>
            </a:p>
          </p:txBody>
        </p:sp>
        <p:sp>
          <p:nvSpPr>
            <p:cNvPr id="17455" name="Oval 36"/>
            <p:cNvSpPr>
              <a:spLocks noChangeArrowheads="1"/>
            </p:cNvSpPr>
            <p:nvPr/>
          </p:nvSpPr>
          <p:spPr bwMode="auto">
            <a:xfrm>
              <a:off x="672" y="2736"/>
              <a:ext cx="240" cy="240"/>
            </a:xfrm>
            <a:prstGeom prst="ellipse">
              <a:avLst/>
            </a:prstGeom>
            <a:solidFill>
              <a:schemeClr val="bg2"/>
            </a:solidFill>
            <a:ln w="9525">
              <a:solidFill>
                <a:schemeClr val="tx1"/>
              </a:solidFill>
              <a:round/>
              <a:headEnd/>
              <a:tailEnd/>
            </a:ln>
          </p:spPr>
          <p:txBody>
            <a:bodyPr wrap="none" anchor="ctr"/>
            <a:lstStyle/>
            <a:p>
              <a:endParaRPr lang="en-US"/>
            </a:p>
          </p:txBody>
        </p:sp>
        <p:sp>
          <p:nvSpPr>
            <p:cNvPr id="17456" name="Oval 37"/>
            <p:cNvSpPr>
              <a:spLocks noChangeArrowheads="1"/>
            </p:cNvSpPr>
            <p:nvPr/>
          </p:nvSpPr>
          <p:spPr bwMode="auto">
            <a:xfrm>
              <a:off x="672" y="2400"/>
              <a:ext cx="240" cy="240"/>
            </a:xfrm>
            <a:prstGeom prst="ellipse">
              <a:avLst/>
            </a:prstGeom>
            <a:noFill/>
            <a:ln w="19050">
              <a:solidFill>
                <a:schemeClr val="tx1"/>
              </a:solidFill>
              <a:round/>
              <a:headEnd/>
              <a:tailEnd/>
            </a:ln>
          </p:spPr>
          <p:txBody>
            <a:bodyPr wrap="none" anchor="ctr"/>
            <a:lstStyle/>
            <a:p>
              <a:endParaRPr lang="en-US"/>
            </a:p>
          </p:txBody>
        </p:sp>
        <p:sp>
          <p:nvSpPr>
            <p:cNvPr id="17457" name="Oval 38"/>
            <p:cNvSpPr>
              <a:spLocks noChangeArrowheads="1"/>
            </p:cNvSpPr>
            <p:nvPr/>
          </p:nvSpPr>
          <p:spPr bwMode="auto">
            <a:xfrm>
              <a:off x="672" y="3408"/>
              <a:ext cx="240" cy="240"/>
            </a:xfrm>
            <a:prstGeom prst="ellipse">
              <a:avLst/>
            </a:prstGeom>
            <a:solidFill>
              <a:srgbClr val="FF0000"/>
            </a:solidFill>
            <a:ln w="9525">
              <a:solidFill>
                <a:schemeClr val="tx1"/>
              </a:solidFill>
              <a:round/>
              <a:headEnd/>
              <a:tailEnd/>
            </a:ln>
          </p:spPr>
          <p:txBody>
            <a:bodyPr wrap="none" anchor="ctr"/>
            <a:lstStyle/>
            <a:p>
              <a:endParaRPr lang="en-US"/>
            </a:p>
          </p:txBody>
        </p:sp>
        <p:sp>
          <p:nvSpPr>
            <p:cNvPr id="17458" name="Oval 39"/>
            <p:cNvSpPr>
              <a:spLocks noChangeArrowheads="1"/>
            </p:cNvSpPr>
            <p:nvPr/>
          </p:nvSpPr>
          <p:spPr bwMode="auto">
            <a:xfrm>
              <a:off x="672" y="3072"/>
              <a:ext cx="240" cy="240"/>
            </a:xfrm>
            <a:prstGeom prst="ellipse">
              <a:avLst/>
            </a:prstGeom>
            <a:solidFill>
              <a:srgbClr val="F95F53">
                <a:alpha val="50195"/>
              </a:srgbClr>
            </a:solidFill>
            <a:ln w="9525">
              <a:solidFill>
                <a:schemeClr val="tx1"/>
              </a:solidFill>
              <a:round/>
              <a:headEnd/>
              <a:tailEnd/>
            </a:ln>
          </p:spPr>
          <p:txBody>
            <a:bodyPr wrap="none" anchor="ctr"/>
            <a:lstStyle/>
            <a:p>
              <a:endParaRPr lang="en-US"/>
            </a:p>
          </p:txBody>
        </p:sp>
        <p:sp>
          <p:nvSpPr>
            <p:cNvPr id="17459" name="Text Box 40"/>
            <p:cNvSpPr txBox="1">
              <a:spLocks noChangeArrowheads="1"/>
            </p:cNvSpPr>
            <p:nvPr/>
          </p:nvSpPr>
          <p:spPr bwMode="auto">
            <a:xfrm>
              <a:off x="1046" y="2423"/>
              <a:ext cx="860" cy="231"/>
            </a:xfrm>
            <a:prstGeom prst="rect">
              <a:avLst/>
            </a:prstGeom>
            <a:noFill/>
            <a:ln w="9525">
              <a:noFill/>
              <a:miter lim="800000"/>
              <a:headEnd/>
              <a:tailEnd/>
            </a:ln>
          </p:spPr>
          <p:txBody>
            <a:bodyPr wrap="none">
              <a:spAutoFit/>
            </a:bodyPr>
            <a:lstStyle/>
            <a:p>
              <a:r>
                <a:rPr lang="en-US" sz="1800" b="0"/>
                <a:t>Susceptible</a:t>
              </a:r>
            </a:p>
          </p:txBody>
        </p:sp>
        <p:sp>
          <p:nvSpPr>
            <p:cNvPr id="17460" name="Text Box 41"/>
            <p:cNvSpPr txBox="1">
              <a:spLocks noChangeArrowheads="1"/>
            </p:cNvSpPr>
            <p:nvPr/>
          </p:nvSpPr>
          <p:spPr bwMode="auto">
            <a:xfrm>
              <a:off x="1056" y="2745"/>
              <a:ext cx="636" cy="231"/>
            </a:xfrm>
            <a:prstGeom prst="rect">
              <a:avLst/>
            </a:prstGeom>
            <a:noFill/>
            <a:ln w="9525">
              <a:noFill/>
              <a:miter lim="800000"/>
              <a:headEnd/>
              <a:tailEnd/>
            </a:ln>
          </p:spPr>
          <p:txBody>
            <a:bodyPr wrap="none">
              <a:spAutoFit/>
            </a:bodyPr>
            <a:lstStyle/>
            <a:p>
              <a:r>
                <a:rPr lang="da-DK" sz="1800" b="0"/>
                <a:t>Immune</a:t>
              </a:r>
            </a:p>
          </p:txBody>
        </p:sp>
        <p:sp>
          <p:nvSpPr>
            <p:cNvPr id="17461" name="Text Box 42"/>
            <p:cNvSpPr txBox="1">
              <a:spLocks noChangeArrowheads="1"/>
            </p:cNvSpPr>
            <p:nvPr/>
          </p:nvSpPr>
          <p:spPr bwMode="auto">
            <a:xfrm>
              <a:off x="1056" y="3081"/>
              <a:ext cx="852" cy="231"/>
            </a:xfrm>
            <a:prstGeom prst="rect">
              <a:avLst/>
            </a:prstGeom>
            <a:noFill/>
            <a:ln w="9525">
              <a:noFill/>
              <a:miter lim="800000"/>
              <a:headEnd/>
              <a:tailEnd/>
            </a:ln>
          </p:spPr>
          <p:txBody>
            <a:bodyPr wrap="none">
              <a:spAutoFit/>
            </a:bodyPr>
            <a:lstStyle/>
            <a:p>
              <a:r>
                <a:rPr lang="da-DK" sz="1800" b="0" dirty="0"/>
                <a:t>Sub-clinical</a:t>
              </a:r>
            </a:p>
          </p:txBody>
        </p:sp>
        <p:sp>
          <p:nvSpPr>
            <p:cNvPr id="17462" name="Text Box 43"/>
            <p:cNvSpPr txBox="1">
              <a:spLocks noChangeArrowheads="1"/>
            </p:cNvSpPr>
            <p:nvPr/>
          </p:nvSpPr>
          <p:spPr bwMode="auto">
            <a:xfrm>
              <a:off x="1056" y="3417"/>
              <a:ext cx="580" cy="231"/>
            </a:xfrm>
            <a:prstGeom prst="rect">
              <a:avLst/>
            </a:prstGeom>
            <a:noFill/>
            <a:ln w="9525">
              <a:noFill/>
              <a:miter lim="800000"/>
              <a:headEnd/>
              <a:tailEnd/>
            </a:ln>
          </p:spPr>
          <p:txBody>
            <a:bodyPr wrap="none">
              <a:spAutoFit/>
            </a:bodyPr>
            <a:lstStyle/>
            <a:p>
              <a:r>
                <a:rPr lang="da-DK" sz="1800" b="0"/>
                <a:t>Clinical</a:t>
              </a:r>
            </a:p>
          </p:txBody>
        </p:sp>
        <p:sp>
          <p:nvSpPr>
            <p:cNvPr id="17463" name="Text Box 44"/>
            <p:cNvSpPr txBox="1">
              <a:spLocks noChangeArrowheads="1"/>
            </p:cNvSpPr>
            <p:nvPr/>
          </p:nvSpPr>
          <p:spPr bwMode="auto">
            <a:xfrm>
              <a:off x="3772" y="2169"/>
              <a:ext cx="212" cy="231"/>
            </a:xfrm>
            <a:prstGeom prst="rect">
              <a:avLst/>
            </a:prstGeom>
            <a:noFill/>
            <a:ln w="9525">
              <a:noFill/>
              <a:miter lim="800000"/>
              <a:headEnd/>
              <a:tailEnd/>
            </a:ln>
          </p:spPr>
          <p:txBody>
            <a:bodyPr wrap="none">
              <a:spAutoFit/>
            </a:bodyPr>
            <a:lstStyle/>
            <a:p>
              <a:r>
                <a:rPr lang="da-DK" sz="1800" b="0"/>
                <a:t>S</a:t>
              </a:r>
            </a:p>
          </p:txBody>
        </p:sp>
        <p:sp>
          <p:nvSpPr>
            <p:cNvPr id="17464" name="Text Box 45"/>
            <p:cNvSpPr txBox="1">
              <a:spLocks noChangeArrowheads="1"/>
            </p:cNvSpPr>
            <p:nvPr/>
          </p:nvSpPr>
          <p:spPr bwMode="auto">
            <a:xfrm>
              <a:off x="4156" y="2016"/>
              <a:ext cx="204" cy="231"/>
            </a:xfrm>
            <a:prstGeom prst="rect">
              <a:avLst/>
            </a:prstGeom>
            <a:noFill/>
            <a:ln w="9525">
              <a:noFill/>
              <a:miter lim="800000"/>
              <a:headEnd/>
              <a:tailEnd/>
            </a:ln>
          </p:spPr>
          <p:txBody>
            <a:bodyPr wrap="none">
              <a:spAutoFit/>
            </a:bodyPr>
            <a:lstStyle/>
            <a:p>
              <a:r>
                <a:rPr lang="da-DK" sz="1800" b="0"/>
                <a:t>T</a:t>
              </a:r>
            </a:p>
          </p:txBody>
        </p:sp>
      </p:grpSp>
      <p:sp>
        <p:nvSpPr>
          <p:cNvPr id="17412" name="Text Box 46"/>
          <p:cNvSpPr txBox="1">
            <a:spLocks noChangeArrowheads="1"/>
          </p:cNvSpPr>
          <p:nvPr/>
        </p:nvSpPr>
        <p:spPr bwMode="auto">
          <a:xfrm>
            <a:off x="7696200" y="6400800"/>
            <a:ext cx="1219200" cy="274638"/>
          </a:xfrm>
          <a:prstGeom prst="rect">
            <a:avLst/>
          </a:prstGeom>
          <a:noFill/>
          <a:ln w="9525">
            <a:noFill/>
            <a:miter lim="800000"/>
            <a:headEnd/>
            <a:tailEnd/>
          </a:ln>
        </p:spPr>
        <p:txBody>
          <a:bodyPr>
            <a:spAutoFit/>
          </a:bodyPr>
          <a:lstStyle/>
          <a:p>
            <a:pPr algn="ctr">
              <a:spcBef>
                <a:spcPct val="50000"/>
              </a:spcBef>
            </a:pPr>
            <a:r>
              <a:rPr lang="en-GB" sz="1200">
                <a:solidFill>
                  <a:schemeClr val="bg2"/>
                </a:solidFill>
                <a:latin typeface="Verdana" pitchFamily="34" charset="0"/>
              </a:rPr>
              <a:t>(</a:t>
            </a:r>
            <a:r>
              <a:rPr lang="en-GB" sz="1200">
                <a:solidFill>
                  <a:schemeClr val="bg2"/>
                </a:solidFill>
                <a:latin typeface="Verdana" pitchFamily="34" charset="0"/>
                <a:hlinkClick r:id="rId2"/>
              </a:rPr>
              <a:t>www</a:t>
            </a:r>
            <a:r>
              <a:rPr lang="en-GB" sz="1200">
                <a:solidFill>
                  <a:schemeClr val="bg2"/>
                </a:solidFill>
                <a:latin typeface="Verdana" pitchFamily="34" charset="0"/>
              </a:rPr>
              <a:t>)</a:t>
            </a:r>
            <a:endParaRPr lang="en-US" sz="1200">
              <a:solidFill>
                <a:schemeClr val="bg2"/>
              </a:solidFill>
              <a:latin typeface="Verdana" pitchFamily="34" charset="0"/>
            </a:endParaRPr>
          </a:p>
        </p:txBody>
      </p:sp>
      <p:grpSp>
        <p:nvGrpSpPr>
          <p:cNvPr id="3" name="Group 47"/>
          <p:cNvGrpSpPr>
            <a:grpSpLocks/>
          </p:cNvGrpSpPr>
          <p:nvPr/>
        </p:nvGrpSpPr>
        <p:grpSpPr bwMode="auto">
          <a:xfrm>
            <a:off x="58738" y="188913"/>
            <a:ext cx="9009062" cy="1052512"/>
            <a:chOff x="0" y="1536"/>
            <a:chExt cx="5675" cy="663"/>
          </a:xfrm>
        </p:grpSpPr>
        <p:grpSp>
          <p:nvGrpSpPr>
            <p:cNvPr id="4" name="Group 48"/>
            <p:cNvGrpSpPr>
              <a:grpSpLocks/>
            </p:cNvGrpSpPr>
            <p:nvPr/>
          </p:nvGrpSpPr>
          <p:grpSpPr bwMode="auto">
            <a:xfrm>
              <a:off x="183" y="1604"/>
              <a:ext cx="448" cy="299"/>
              <a:chOff x="720" y="336"/>
              <a:chExt cx="624" cy="432"/>
            </a:xfrm>
          </p:grpSpPr>
          <p:sp>
            <p:nvSpPr>
              <p:cNvPr id="17422" name="Rectangle 49"/>
              <p:cNvSpPr>
                <a:spLocks noChangeArrowheads="1"/>
              </p:cNvSpPr>
              <p:nvPr/>
            </p:nvSpPr>
            <p:spPr bwMode="auto">
              <a:xfrm>
                <a:off x="720" y="336"/>
                <a:ext cx="384" cy="432"/>
              </a:xfrm>
              <a:prstGeom prst="rect">
                <a:avLst/>
              </a:prstGeom>
              <a:solidFill>
                <a:schemeClr val="folHlink"/>
              </a:solidFill>
              <a:ln w="9525">
                <a:noFill/>
                <a:miter lim="800000"/>
                <a:headEnd/>
                <a:tailEnd/>
              </a:ln>
            </p:spPr>
            <p:txBody>
              <a:bodyPr wrap="none" anchor="ctr"/>
              <a:lstStyle/>
              <a:p>
                <a:endParaRPr lang="en-US"/>
              </a:p>
            </p:txBody>
          </p:sp>
          <p:sp>
            <p:nvSpPr>
              <p:cNvPr id="17423" name="Rectangle 50"/>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w="9525">
                <a:noFill/>
                <a:miter lim="800000"/>
                <a:headEnd/>
                <a:tailEnd/>
              </a:ln>
            </p:spPr>
            <p:txBody>
              <a:bodyPr wrap="none" anchor="ctr"/>
              <a:lstStyle/>
              <a:p>
                <a:endParaRPr lang="en-US"/>
              </a:p>
            </p:txBody>
          </p:sp>
        </p:grpSp>
        <p:grpSp>
          <p:nvGrpSpPr>
            <p:cNvPr id="5" name="Group 51"/>
            <p:cNvGrpSpPr>
              <a:grpSpLocks/>
            </p:cNvGrpSpPr>
            <p:nvPr/>
          </p:nvGrpSpPr>
          <p:grpSpPr bwMode="auto">
            <a:xfrm>
              <a:off x="261" y="1870"/>
              <a:ext cx="465" cy="299"/>
              <a:chOff x="912" y="2640"/>
              <a:chExt cx="672" cy="432"/>
            </a:xfrm>
          </p:grpSpPr>
          <p:sp>
            <p:nvSpPr>
              <p:cNvPr id="17420" name="Rectangle 52"/>
              <p:cNvSpPr>
                <a:spLocks noChangeArrowheads="1"/>
              </p:cNvSpPr>
              <p:nvPr/>
            </p:nvSpPr>
            <p:spPr bwMode="auto">
              <a:xfrm>
                <a:off x="912" y="2640"/>
                <a:ext cx="384" cy="432"/>
              </a:xfrm>
              <a:prstGeom prst="rect">
                <a:avLst/>
              </a:prstGeom>
              <a:solidFill>
                <a:schemeClr val="accent2"/>
              </a:solidFill>
              <a:ln w="9525">
                <a:noFill/>
                <a:miter lim="800000"/>
                <a:headEnd/>
                <a:tailEnd/>
              </a:ln>
            </p:spPr>
            <p:txBody>
              <a:bodyPr wrap="none" anchor="ctr"/>
              <a:lstStyle/>
              <a:p>
                <a:endParaRPr lang="en-US"/>
              </a:p>
            </p:txBody>
          </p:sp>
          <p:sp>
            <p:nvSpPr>
              <p:cNvPr id="17421" name="Rectangle 53"/>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w="9525">
                <a:noFill/>
                <a:miter lim="800000"/>
                <a:headEnd/>
                <a:tailEnd/>
              </a:ln>
            </p:spPr>
            <p:txBody>
              <a:bodyPr wrap="none" anchor="ctr"/>
              <a:lstStyle/>
              <a:p>
                <a:endParaRPr lang="en-US"/>
              </a:p>
            </p:txBody>
          </p:sp>
        </p:grpSp>
        <p:sp>
          <p:nvSpPr>
            <p:cNvPr id="17417" name="Rectangle 54"/>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w="9525">
              <a:noFill/>
              <a:miter lim="800000"/>
              <a:headEnd/>
              <a:tailEnd/>
            </a:ln>
          </p:spPr>
          <p:txBody>
            <a:bodyPr wrap="none" anchor="ctr"/>
            <a:lstStyle/>
            <a:p>
              <a:endParaRPr lang="en-US"/>
            </a:p>
          </p:txBody>
        </p:sp>
        <p:sp>
          <p:nvSpPr>
            <p:cNvPr id="17418" name="Rectangle 55"/>
            <p:cNvSpPr>
              <a:spLocks noChangeArrowheads="1"/>
            </p:cNvSpPr>
            <p:nvPr/>
          </p:nvSpPr>
          <p:spPr bwMode="auto">
            <a:xfrm>
              <a:off x="400" y="1536"/>
              <a:ext cx="20" cy="663"/>
            </a:xfrm>
            <a:prstGeom prst="rect">
              <a:avLst/>
            </a:prstGeom>
            <a:solidFill>
              <a:schemeClr val="bg2"/>
            </a:solidFill>
            <a:ln w="9525">
              <a:noFill/>
              <a:miter lim="800000"/>
              <a:headEnd/>
              <a:tailEnd/>
            </a:ln>
          </p:spPr>
          <p:txBody>
            <a:bodyPr wrap="none" anchor="ctr"/>
            <a:lstStyle/>
            <a:p>
              <a:endParaRPr lang="en-US"/>
            </a:p>
          </p:txBody>
        </p:sp>
        <p:sp>
          <p:nvSpPr>
            <p:cNvPr id="17419" name="Rectangle 56"/>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w="9525">
              <a:noFill/>
              <a:miter lim="800000"/>
              <a:headEnd/>
              <a:tailEnd/>
            </a:ln>
          </p:spPr>
          <p:txBody>
            <a:bodyPr wrap="none" anchor="ctr"/>
            <a:lstStyle/>
            <a:p>
              <a:endParaRPr lang="en-US"/>
            </a:p>
          </p:txBody>
        </p:sp>
      </p:grpSp>
      <p:sp>
        <p:nvSpPr>
          <p:cNvPr id="17414" name="Rectangle 57"/>
          <p:cNvSpPr>
            <a:spLocks noChangeArrowheads="1"/>
          </p:cNvSpPr>
          <p:nvPr/>
        </p:nvSpPr>
        <p:spPr bwMode="auto">
          <a:xfrm>
            <a:off x="2411413" y="328613"/>
            <a:ext cx="3600450" cy="579437"/>
          </a:xfrm>
          <a:prstGeom prst="rect">
            <a:avLst/>
          </a:prstGeom>
          <a:noFill/>
          <a:ln w="9525">
            <a:noFill/>
            <a:miter lim="800000"/>
            <a:headEnd/>
            <a:tailEnd/>
          </a:ln>
        </p:spPr>
        <p:txBody>
          <a:bodyPr>
            <a:spAutoFit/>
          </a:bodyPr>
          <a:lstStyle/>
          <a:p>
            <a:pPr algn="ctr"/>
            <a:r>
              <a:rPr lang="da-DK" sz="3200">
                <a:solidFill>
                  <a:srgbClr val="3333FF"/>
                </a:solidFill>
                <a:latin typeface="Verdana" pitchFamily="34" charset="0"/>
              </a:rPr>
              <a:t>Transmission</a:t>
            </a:r>
            <a:endParaRPr lang="en-GB" sz="3200">
              <a:solidFill>
                <a:srgbClr val="3333FF"/>
              </a:solidFill>
              <a:latin typeface="Verdana" pitchFamily="34" charset="0"/>
            </a:endParaRPr>
          </a:p>
        </p:txBody>
      </p:sp>
      <p:pic>
        <p:nvPicPr>
          <p:cNvPr id="57" name="Picture 5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050" descr="Large confetti"/>
          <p:cNvSpPr>
            <a:spLocks noGrp="1" noChangeArrowheads="1"/>
          </p:cNvSpPr>
          <p:nvPr>
            <p:ph type="title"/>
          </p:nvPr>
        </p:nvSpPr>
        <p:spPr/>
        <p:txBody>
          <a:bodyPr/>
          <a:lstStyle/>
          <a:p>
            <a:pPr eaLnBrk="1" hangingPunct="1"/>
            <a:r>
              <a:rPr lang="en-US" b="1"/>
              <a:t>Chain of Infection </a:t>
            </a:r>
          </a:p>
        </p:txBody>
      </p:sp>
      <p:sp>
        <p:nvSpPr>
          <p:cNvPr id="12291" name="Text Box 2051"/>
          <p:cNvSpPr txBox="1">
            <a:spLocks noChangeArrowheads="1"/>
          </p:cNvSpPr>
          <p:nvPr/>
        </p:nvSpPr>
        <p:spPr bwMode="auto">
          <a:xfrm>
            <a:off x="1219200" y="5165724"/>
            <a:ext cx="7010400" cy="777875"/>
          </a:xfrm>
          <a:prstGeom prst="rect">
            <a:avLst/>
          </a:prstGeom>
          <a:noFill/>
          <a:ln w="9525">
            <a:noFill/>
            <a:miter lim="800000"/>
            <a:headEnd/>
            <a:tailEnd/>
          </a:ln>
        </p:spPr>
        <p:txBody>
          <a:bodyPr>
            <a:spAutoFit/>
          </a:bodyPr>
          <a:lstStyle/>
          <a:p>
            <a:pPr algn="ctr">
              <a:spcBef>
                <a:spcPct val="50000"/>
              </a:spcBef>
            </a:pPr>
            <a:r>
              <a:rPr lang="en-US" sz="4500" dirty="0">
                <a:solidFill>
                  <a:srgbClr val="FF9900"/>
                </a:solidFill>
              </a:rPr>
              <a:t>Environment</a:t>
            </a:r>
          </a:p>
        </p:txBody>
      </p:sp>
      <p:pic>
        <p:nvPicPr>
          <p:cNvPr id="12292" name="Picture 2052" descr="new chain"/>
          <p:cNvPicPr>
            <a:picLocks noChangeAspect="1" noChangeArrowheads="1"/>
          </p:cNvPicPr>
          <p:nvPr/>
        </p:nvPicPr>
        <p:blipFill>
          <a:blip r:embed="rId2"/>
          <a:srcRect r="56250"/>
          <a:stretch>
            <a:fillRect/>
          </a:stretch>
        </p:blipFill>
        <p:spPr bwMode="auto">
          <a:xfrm>
            <a:off x="2705100" y="1408114"/>
            <a:ext cx="3733800" cy="3733800"/>
          </a:xfrm>
          <a:prstGeom prst="rect">
            <a:avLst/>
          </a:prstGeom>
          <a:noFill/>
          <a:ln w="9525">
            <a:noFill/>
            <a:miter lim="800000"/>
            <a:headEnd/>
            <a:tailEnd/>
          </a:ln>
        </p:spPr>
      </p:pic>
      <p:sp>
        <p:nvSpPr>
          <p:cNvPr id="12293" name="Text Box 2054"/>
          <p:cNvSpPr txBox="1">
            <a:spLocks noChangeArrowheads="1"/>
          </p:cNvSpPr>
          <p:nvPr/>
        </p:nvSpPr>
        <p:spPr bwMode="auto">
          <a:xfrm>
            <a:off x="4076700" y="3153569"/>
            <a:ext cx="1295400" cy="549275"/>
          </a:xfrm>
          <a:prstGeom prst="rect">
            <a:avLst/>
          </a:prstGeom>
          <a:noFill/>
          <a:ln w="9525">
            <a:noFill/>
            <a:miter lim="800000"/>
            <a:headEnd/>
            <a:tailEnd/>
          </a:ln>
        </p:spPr>
        <p:txBody>
          <a:bodyPr>
            <a:spAutoFit/>
          </a:bodyPr>
          <a:lstStyle/>
          <a:p>
            <a:pPr>
              <a:spcBef>
                <a:spcPct val="50000"/>
              </a:spcBef>
            </a:pPr>
            <a:r>
              <a:rPr lang="en-US" sz="3000" dirty="0"/>
              <a:t>Agent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descr="Large confetti"/>
          <p:cNvSpPr>
            <a:spLocks noGrp="1" noChangeArrowheads="1"/>
          </p:cNvSpPr>
          <p:nvPr>
            <p:ph type="title"/>
          </p:nvPr>
        </p:nvSpPr>
        <p:spPr/>
        <p:txBody>
          <a:bodyPr/>
          <a:lstStyle/>
          <a:p>
            <a:pPr eaLnBrk="1" hangingPunct="1"/>
            <a:r>
              <a:rPr lang="en-US" b="1">
                <a:solidFill>
                  <a:srgbClr val="FF0000"/>
                </a:solidFill>
              </a:rPr>
              <a:t>Agents</a:t>
            </a:r>
          </a:p>
        </p:txBody>
      </p:sp>
      <p:sp>
        <p:nvSpPr>
          <p:cNvPr id="13315" name="Rectangle 3"/>
          <p:cNvSpPr>
            <a:spLocks noChangeArrowheads="1"/>
          </p:cNvSpPr>
          <p:nvPr/>
        </p:nvSpPr>
        <p:spPr bwMode="auto">
          <a:xfrm>
            <a:off x="685800" y="2209800"/>
            <a:ext cx="3124200" cy="3581400"/>
          </a:xfrm>
          <a:prstGeom prst="rect">
            <a:avLst/>
          </a:prstGeom>
          <a:noFill/>
          <a:ln w="9525">
            <a:solidFill>
              <a:schemeClr val="tx1"/>
            </a:solidFill>
            <a:miter lim="800000"/>
            <a:headEnd/>
            <a:tailEnd/>
          </a:ln>
        </p:spPr>
        <p:txBody>
          <a:bodyPr wrap="none" anchor="ctr"/>
          <a:lstStyle/>
          <a:p>
            <a:endParaRPr lang="en-US"/>
          </a:p>
        </p:txBody>
      </p:sp>
      <p:sp>
        <p:nvSpPr>
          <p:cNvPr id="13316" name="Rectangle 4"/>
          <p:cNvSpPr>
            <a:spLocks noChangeArrowheads="1"/>
          </p:cNvSpPr>
          <p:nvPr/>
        </p:nvSpPr>
        <p:spPr bwMode="auto">
          <a:xfrm>
            <a:off x="4953000" y="2209800"/>
            <a:ext cx="3200400" cy="3581400"/>
          </a:xfrm>
          <a:prstGeom prst="rect">
            <a:avLst/>
          </a:prstGeom>
          <a:noFill/>
          <a:ln w="9525">
            <a:solidFill>
              <a:schemeClr val="tx1"/>
            </a:solidFill>
            <a:miter lim="800000"/>
            <a:headEnd/>
            <a:tailEnd/>
          </a:ln>
        </p:spPr>
        <p:txBody>
          <a:bodyPr wrap="none" anchor="ctr"/>
          <a:lstStyle/>
          <a:p>
            <a:endParaRPr lang="en-US"/>
          </a:p>
        </p:txBody>
      </p:sp>
      <p:sp>
        <p:nvSpPr>
          <p:cNvPr id="13317" name="Text Box 5"/>
          <p:cNvSpPr txBox="1">
            <a:spLocks noChangeArrowheads="1"/>
          </p:cNvSpPr>
          <p:nvPr/>
        </p:nvSpPr>
        <p:spPr bwMode="auto">
          <a:xfrm>
            <a:off x="838200" y="1905000"/>
            <a:ext cx="2743200" cy="3992563"/>
          </a:xfrm>
          <a:prstGeom prst="rect">
            <a:avLst/>
          </a:prstGeom>
          <a:noFill/>
          <a:ln w="9525">
            <a:noFill/>
            <a:miter lim="800000"/>
            <a:headEnd/>
            <a:tailEnd/>
          </a:ln>
        </p:spPr>
        <p:txBody>
          <a:bodyPr>
            <a:spAutoFit/>
          </a:bodyPr>
          <a:lstStyle/>
          <a:p>
            <a:pPr>
              <a:lnSpc>
                <a:spcPct val="180000"/>
              </a:lnSpc>
              <a:spcBef>
                <a:spcPct val="50000"/>
              </a:spcBef>
            </a:pPr>
            <a:r>
              <a:rPr lang="en-US" sz="4000" b="0"/>
              <a:t>Biologic</a:t>
            </a:r>
          </a:p>
          <a:p>
            <a:pPr>
              <a:lnSpc>
                <a:spcPct val="180000"/>
              </a:lnSpc>
              <a:spcBef>
                <a:spcPct val="50000"/>
              </a:spcBef>
            </a:pPr>
            <a:r>
              <a:rPr lang="en-US" sz="4000" b="0"/>
              <a:t>Chemical</a:t>
            </a:r>
          </a:p>
          <a:p>
            <a:pPr>
              <a:lnSpc>
                <a:spcPct val="180000"/>
              </a:lnSpc>
              <a:spcBef>
                <a:spcPct val="50000"/>
              </a:spcBef>
            </a:pPr>
            <a:r>
              <a:rPr lang="en-US" sz="4000" b="0"/>
              <a:t>Physical</a:t>
            </a:r>
          </a:p>
        </p:txBody>
      </p:sp>
      <p:sp>
        <p:nvSpPr>
          <p:cNvPr id="13318" name="Line 6"/>
          <p:cNvSpPr>
            <a:spLocks noChangeShapeType="1"/>
          </p:cNvSpPr>
          <p:nvPr/>
        </p:nvSpPr>
        <p:spPr bwMode="auto">
          <a:xfrm>
            <a:off x="3886200" y="2590800"/>
            <a:ext cx="914400" cy="0"/>
          </a:xfrm>
          <a:prstGeom prst="line">
            <a:avLst/>
          </a:prstGeom>
          <a:noFill/>
          <a:ln w="9525">
            <a:solidFill>
              <a:schemeClr val="tx1"/>
            </a:solidFill>
            <a:miter lim="800000"/>
            <a:headEnd/>
            <a:tailEnd type="triangle" w="med" len="med"/>
          </a:ln>
        </p:spPr>
        <p:txBody>
          <a:bodyPr wrap="none"/>
          <a:lstStyle/>
          <a:p>
            <a:endParaRPr lang="en-US"/>
          </a:p>
        </p:txBody>
      </p:sp>
      <p:sp>
        <p:nvSpPr>
          <p:cNvPr id="13319" name="Line 7"/>
          <p:cNvSpPr>
            <a:spLocks noChangeShapeType="1"/>
          </p:cNvSpPr>
          <p:nvPr/>
        </p:nvSpPr>
        <p:spPr bwMode="auto">
          <a:xfrm>
            <a:off x="3886200" y="4038600"/>
            <a:ext cx="914400" cy="0"/>
          </a:xfrm>
          <a:prstGeom prst="line">
            <a:avLst/>
          </a:prstGeom>
          <a:noFill/>
          <a:ln w="9525">
            <a:solidFill>
              <a:schemeClr val="tx1"/>
            </a:solidFill>
            <a:miter lim="800000"/>
            <a:headEnd/>
            <a:tailEnd type="triangle" w="med" len="med"/>
          </a:ln>
        </p:spPr>
        <p:txBody>
          <a:bodyPr wrap="none"/>
          <a:lstStyle/>
          <a:p>
            <a:endParaRPr lang="en-US"/>
          </a:p>
        </p:txBody>
      </p:sp>
      <p:sp>
        <p:nvSpPr>
          <p:cNvPr id="13320" name="Line 8"/>
          <p:cNvSpPr>
            <a:spLocks noChangeShapeType="1"/>
          </p:cNvSpPr>
          <p:nvPr/>
        </p:nvSpPr>
        <p:spPr bwMode="auto">
          <a:xfrm>
            <a:off x="3886200" y="5486400"/>
            <a:ext cx="914400" cy="0"/>
          </a:xfrm>
          <a:prstGeom prst="line">
            <a:avLst/>
          </a:prstGeom>
          <a:noFill/>
          <a:ln w="9525">
            <a:solidFill>
              <a:schemeClr val="tx1"/>
            </a:solidFill>
            <a:miter lim="800000"/>
            <a:headEnd/>
            <a:tailEnd type="triangle" w="med" len="med"/>
          </a:ln>
        </p:spPr>
        <p:txBody>
          <a:bodyPr wrap="none"/>
          <a:lstStyle/>
          <a:p>
            <a:endParaRPr lang="en-US"/>
          </a:p>
        </p:txBody>
      </p:sp>
      <p:sp>
        <p:nvSpPr>
          <p:cNvPr id="13321" name="Text Box 9"/>
          <p:cNvSpPr txBox="1">
            <a:spLocks noChangeArrowheads="1"/>
          </p:cNvSpPr>
          <p:nvPr/>
        </p:nvSpPr>
        <p:spPr bwMode="auto">
          <a:xfrm>
            <a:off x="4953000" y="2133600"/>
            <a:ext cx="3429000" cy="3702050"/>
          </a:xfrm>
          <a:prstGeom prst="rect">
            <a:avLst/>
          </a:prstGeom>
          <a:noFill/>
          <a:ln w="9525">
            <a:noFill/>
            <a:miter lim="800000"/>
            <a:headEnd/>
            <a:tailEnd/>
          </a:ln>
        </p:spPr>
        <p:txBody>
          <a:bodyPr>
            <a:spAutoFit/>
          </a:bodyPr>
          <a:lstStyle/>
          <a:p>
            <a:pPr>
              <a:lnSpc>
                <a:spcPct val="95000"/>
              </a:lnSpc>
              <a:spcBef>
                <a:spcPct val="50000"/>
              </a:spcBef>
            </a:pPr>
            <a:r>
              <a:rPr lang="en-US" sz="3200" b="0" dirty="0"/>
              <a:t>Bacteria, Viruses, Parasites, Fungi</a:t>
            </a:r>
          </a:p>
          <a:p>
            <a:pPr>
              <a:lnSpc>
                <a:spcPct val="225000"/>
              </a:lnSpc>
              <a:spcBef>
                <a:spcPct val="50000"/>
              </a:spcBef>
            </a:pPr>
            <a:r>
              <a:rPr lang="en-US" sz="3200" b="0" dirty="0"/>
              <a:t>Pesticides, Drugs</a:t>
            </a:r>
          </a:p>
          <a:p>
            <a:pPr>
              <a:lnSpc>
                <a:spcPct val="225000"/>
              </a:lnSpc>
              <a:spcBef>
                <a:spcPct val="50000"/>
              </a:spcBef>
            </a:pPr>
            <a:r>
              <a:rPr lang="en-US" sz="3200" b="0" dirty="0"/>
              <a:t>Automobile, Guns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Infectious Organisms</a:t>
            </a:r>
          </a:p>
        </p:txBody>
      </p:sp>
      <p:sp>
        <p:nvSpPr>
          <p:cNvPr id="3" name="Content Placeholder 2"/>
          <p:cNvSpPr>
            <a:spLocks noGrp="1"/>
          </p:cNvSpPr>
          <p:nvPr>
            <p:ph idx="1"/>
          </p:nvPr>
        </p:nvSpPr>
        <p:spPr/>
        <p:txBody>
          <a:bodyPr>
            <a:normAutofit/>
          </a:bodyPr>
          <a:lstStyle/>
          <a:p>
            <a:r>
              <a:rPr lang="en-US" sz="2800" b="1" dirty="0"/>
              <a:t>Bacteria</a:t>
            </a:r>
          </a:p>
          <a:p>
            <a:r>
              <a:rPr lang="en-US" sz="2800" b="1" dirty="0"/>
              <a:t>Viruses</a:t>
            </a:r>
          </a:p>
          <a:p>
            <a:r>
              <a:rPr lang="en-US" sz="2800" b="1" dirty="0"/>
              <a:t>Parasites</a:t>
            </a:r>
          </a:p>
          <a:p>
            <a:r>
              <a:rPr lang="en-US" sz="2800" b="1" dirty="0"/>
              <a:t>Fungi</a:t>
            </a:r>
          </a:p>
          <a:p>
            <a:r>
              <a:rPr lang="en-US" sz="2800" b="1" dirty="0"/>
              <a:t>Prions</a:t>
            </a:r>
          </a:p>
        </p:txBody>
      </p:sp>
      <p:pic>
        <p:nvPicPr>
          <p:cNvPr id="4" name="Picture 3" descr="leptospira.jpeg"/>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5563680" y="1830493"/>
            <a:ext cx="3135820" cy="2348838"/>
          </a:xfrm>
          <a:prstGeom prst="rect">
            <a:avLst/>
          </a:prstGeom>
          <a:solidFill>
            <a:schemeClr val="bg1"/>
          </a:solidFill>
          <a:ln>
            <a:solidFill>
              <a:schemeClr val="accent5">
                <a:lumMod val="75000"/>
              </a:schemeClr>
            </a:solidFill>
          </a:ln>
        </p:spPr>
      </p:pic>
      <p:pic>
        <p:nvPicPr>
          <p:cNvPr id="5" name="Picture 4" descr="avian flu.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9348" y="3581400"/>
            <a:ext cx="3858451" cy="2286000"/>
          </a:xfrm>
          <a:prstGeom prst="rect">
            <a:avLst/>
          </a:prstGeom>
          <a:noFill/>
          <a:ln>
            <a:solidFill>
              <a:schemeClr val="accent5">
                <a:lumMod val="75000"/>
              </a:schemeClr>
            </a:solidFill>
          </a:ln>
        </p:spPr>
      </p:pic>
      <p:sp>
        <p:nvSpPr>
          <p:cNvPr id="6" name="TextBox 5"/>
          <p:cNvSpPr txBox="1"/>
          <p:nvPr/>
        </p:nvSpPr>
        <p:spPr>
          <a:xfrm>
            <a:off x="6906260" y="1905000"/>
            <a:ext cx="1778000" cy="646331"/>
          </a:xfrm>
          <a:prstGeom prst="rect">
            <a:avLst/>
          </a:prstGeom>
          <a:noFill/>
        </p:spPr>
        <p:txBody>
          <a:bodyPr wrap="square" rtlCol="0">
            <a:spAutoFit/>
          </a:bodyPr>
          <a:lstStyle/>
          <a:p>
            <a:r>
              <a:rPr lang="en-US" b="1" i="1" dirty="0"/>
              <a:t>Leptospira interrogans</a:t>
            </a:r>
          </a:p>
        </p:txBody>
      </p:sp>
      <p:sp>
        <p:nvSpPr>
          <p:cNvPr id="8" name="TextBox 7"/>
          <p:cNvSpPr txBox="1"/>
          <p:nvPr/>
        </p:nvSpPr>
        <p:spPr>
          <a:xfrm>
            <a:off x="4673600" y="5392579"/>
            <a:ext cx="1828800" cy="246221"/>
          </a:xfrm>
          <a:prstGeom prst="rect">
            <a:avLst/>
          </a:prstGeom>
          <a:noFill/>
        </p:spPr>
        <p:txBody>
          <a:bodyPr wrap="square" rtlCol="0">
            <a:spAutoFit/>
          </a:bodyPr>
          <a:lstStyle/>
          <a:p>
            <a:pPr algn="r"/>
            <a:r>
              <a:rPr lang="en-US" sz="1000" dirty="0"/>
              <a:t>en.wikipedia.org</a:t>
            </a:r>
          </a:p>
        </p:txBody>
      </p:sp>
      <p:sp>
        <p:nvSpPr>
          <p:cNvPr id="9" name="TextBox 8"/>
          <p:cNvSpPr txBox="1"/>
          <p:nvPr/>
        </p:nvSpPr>
        <p:spPr>
          <a:xfrm>
            <a:off x="6855460" y="3933110"/>
            <a:ext cx="1828800" cy="246221"/>
          </a:xfrm>
          <a:prstGeom prst="rect">
            <a:avLst/>
          </a:prstGeom>
          <a:noFill/>
        </p:spPr>
        <p:txBody>
          <a:bodyPr wrap="square" rtlCol="0">
            <a:spAutoFit/>
          </a:bodyPr>
          <a:lstStyle/>
          <a:p>
            <a:pPr algn="r"/>
            <a:r>
              <a:rPr lang="en-US" sz="1000" dirty="0"/>
              <a:t>en.wikipedia.org</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5668260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04"/>
          <p:cNvPicPr>
            <a:picLocks noChangeAspect="1" noChangeArrowheads="1"/>
          </p:cNvPicPr>
          <p:nvPr/>
        </p:nvPicPr>
        <p:blipFill>
          <a:blip r:embed="rId3">
            <a:extLst>
              <a:ext uri="{28A0092B-C50C-407E-A947-70E740481C1C}">
                <a14:useLocalDpi xmlns:a14="http://schemas.microsoft.com/office/drawing/2010/main" val="0"/>
              </a:ext>
            </a:extLst>
          </a:blip>
          <a:srcRect r="5913" b="8218"/>
          <a:stretch>
            <a:fillRect/>
          </a:stretch>
        </p:blipFill>
        <p:spPr bwMode="auto">
          <a:xfrm>
            <a:off x="4423173" y="3133981"/>
            <a:ext cx="2179839" cy="18092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1" name="Picture 11" descr="Slid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635" y="3780219"/>
            <a:ext cx="2991513" cy="202729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2" name="Picture 15" descr="StaphylococcusAureus"/>
          <p:cNvPicPr>
            <a:picLocks noChangeAspect="1" noChangeArrowheads="1"/>
          </p:cNvPicPr>
          <p:nvPr/>
        </p:nvPicPr>
        <p:blipFill>
          <a:blip r:embed="rId5">
            <a:extLst>
              <a:ext uri="{28A0092B-C50C-407E-A947-70E740481C1C}">
                <a14:useLocalDpi xmlns:a14="http://schemas.microsoft.com/office/drawing/2010/main" val="0"/>
              </a:ext>
            </a:extLst>
          </a:blip>
          <a:srcRect t="14549" r="27838" b="8646"/>
          <a:stretch>
            <a:fillRect/>
          </a:stretch>
        </p:blipFill>
        <p:spPr bwMode="auto">
          <a:xfrm>
            <a:off x="855635" y="1683886"/>
            <a:ext cx="2181040" cy="197259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5" name="Picture 9" descr="http://1.bp.blogspot.com/-brKpSYcXtXM/Te9IAb-ixzI/AAAAAAAAFvU/1FblNA7G4i4/s320/eColi-O104-40-290x23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489" y="1726769"/>
            <a:ext cx="2090915" cy="188683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6" name="Rectangle 1"/>
          <p:cNvSpPr>
            <a:spLocks noChangeArrowheads="1"/>
          </p:cNvSpPr>
          <p:nvPr/>
        </p:nvSpPr>
        <p:spPr bwMode="auto">
          <a:xfrm>
            <a:off x="4114800" y="5438177"/>
            <a:ext cx="39228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dirty="0"/>
              <a:t>Enterohaemorrhagic </a:t>
            </a:r>
            <a:r>
              <a:rPr lang="en-US" b="1" i="1" dirty="0"/>
              <a:t>E. coli</a:t>
            </a:r>
            <a:r>
              <a:rPr lang="en-US" b="1" dirty="0"/>
              <a:t> O104 </a:t>
            </a:r>
            <a:endParaRPr lang="th-TH" b="1" dirty="0"/>
          </a:p>
        </p:txBody>
      </p:sp>
      <p:pic>
        <p:nvPicPr>
          <p:cNvPr id="37897" name="Picture 10" descr="http://newsimg.bbc.co.uk/media/images/39015000/jpg/_39015813_spl203coronavirus.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34200" y="3886200"/>
            <a:ext cx="1463641" cy="12415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8" name="Rectangle 1"/>
          <p:cNvSpPr>
            <a:spLocks noChangeArrowheads="1"/>
          </p:cNvSpPr>
          <p:nvPr/>
        </p:nvSpPr>
        <p:spPr bwMode="auto">
          <a:xfrm>
            <a:off x="3112030" y="1726769"/>
            <a:ext cx="32125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b="1" i="1" dirty="0">
                <a:cs typeface="EucrosiaUPC" pitchFamily="18" charset="-34"/>
              </a:rPr>
              <a:t>Clostridium botulinum</a:t>
            </a:r>
            <a:endParaRPr lang="th-TH" b="1" i="1" dirty="0">
              <a:cs typeface="EucrosiaUPC" pitchFamily="18" charset="-34"/>
            </a:endParaRPr>
          </a:p>
        </p:txBody>
      </p:sp>
      <p:sp>
        <p:nvSpPr>
          <p:cNvPr id="2" name="Title 1"/>
          <p:cNvSpPr>
            <a:spLocks noGrp="1"/>
          </p:cNvSpPr>
          <p:nvPr>
            <p:ph type="title"/>
          </p:nvPr>
        </p:nvSpPr>
        <p:spPr>
          <a:xfrm>
            <a:off x="457200" y="533400"/>
            <a:ext cx="8260672" cy="1039427"/>
          </a:xfrm>
        </p:spPr>
        <p:txBody>
          <a:bodyPr>
            <a:normAutofit/>
          </a:bodyPr>
          <a:lstStyle/>
          <a:p>
            <a:r>
              <a:rPr lang="en-US" b="1" dirty="0"/>
              <a:t>Infectious Agents</a:t>
            </a:r>
            <a:br>
              <a:rPr lang="en-US" dirty="0"/>
            </a:br>
            <a:endParaRPr lang="en-US" dirty="0"/>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1441550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descr="Large confetti"/>
          <p:cNvSpPr>
            <a:spLocks noGrp="1" noChangeArrowheads="1"/>
          </p:cNvSpPr>
          <p:nvPr>
            <p:ph type="title"/>
          </p:nvPr>
        </p:nvSpPr>
        <p:spPr/>
        <p:txBody>
          <a:bodyPr/>
          <a:lstStyle/>
          <a:p>
            <a:pPr eaLnBrk="1" hangingPunct="1"/>
            <a:r>
              <a:rPr lang="en-US" b="1"/>
              <a:t>Chain of Infection </a:t>
            </a:r>
          </a:p>
        </p:txBody>
      </p:sp>
      <p:sp>
        <p:nvSpPr>
          <p:cNvPr id="31747" name="Text Box 3"/>
          <p:cNvSpPr txBox="1">
            <a:spLocks noChangeArrowheads="1"/>
          </p:cNvSpPr>
          <p:nvPr/>
        </p:nvSpPr>
        <p:spPr bwMode="auto">
          <a:xfrm>
            <a:off x="1219200" y="5257800"/>
            <a:ext cx="7010400" cy="777875"/>
          </a:xfrm>
          <a:prstGeom prst="rect">
            <a:avLst/>
          </a:prstGeom>
          <a:noFill/>
          <a:ln w="9525">
            <a:noFill/>
            <a:miter lim="800000"/>
            <a:headEnd/>
            <a:tailEnd/>
          </a:ln>
        </p:spPr>
        <p:txBody>
          <a:bodyPr>
            <a:spAutoFit/>
          </a:bodyPr>
          <a:lstStyle/>
          <a:p>
            <a:pPr algn="ctr">
              <a:spcBef>
                <a:spcPct val="50000"/>
              </a:spcBef>
            </a:pPr>
            <a:r>
              <a:rPr lang="en-US" sz="4500" dirty="0">
                <a:solidFill>
                  <a:srgbClr val="FF9900"/>
                </a:solidFill>
              </a:rPr>
              <a:t>Environment</a:t>
            </a:r>
          </a:p>
        </p:txBody>
      </p:sp>
      <p:pic>
        <p:nvPicPr>
          <p:cNvPr id="31748" name="Picture 4" descr="new chain"/>
          <p:cNvPicPr>
            <a:picLocks noChangeAspect="1" noChangeArrowheads="1"/>
          </p:cNvPicPr>
          <p:nvPr/>
        </p:nvPicPr>
        <p:blipFill>
          <a:blip r:embed="rId2"/>
          <a:srcRect l="27193" r="28947"/>
          <a:stretch>
            <a:fillRect/>
          </a:stretch>
        </p:blipFill>
        <p:spPr bwMode="auto">
          <a:xfrm>
            <a:off x="2667000" y="1524000"/>
            <a:ext cx="3810000" cy="3733800"/>
          </a:xfrm>
          <a:prstGeom prst="rect">
            <a:avLst/>
          </a:prstGeom>
          <a:noFill/>
          <a:ln w="9525">
            <a:noFill/>
            <a:miter lim="800000"/>
            <a:headEnd/>
            <a:tailEnd/>
          </a:ln>
        </p:spPr>
      </p:pic>
      <p:sp>
        <p:nvSpPr>
          <p:cNvPr id="31749" name="Text Box 5"/>
          <p:cNvSpPr txBox="1">
            <a:spLocks noChangeArrowheads="1"/>
          </p:cNvSpPr>
          <p:nvPr/>
        </p:nvSpPr>
        <p:spPr bwMode="auto">
          <a:xfrm>
            <a:off x="3505200" y="3505200"/>
            <a:ext cx="2438400" cy="549275"/>
          </a:xfrm>
          <a:prstGeom prst="rect">
            <a:avLst/>
          </a:prstGeom>
          <a:noFill/>
          <a:ln w="9525">
            <a:noFill/>
            <a:miter lim="800000"/>
            <a:headEnd/>
            <a:tailEnd/>
          </a:ln>
        </p:spPr>
        <p:txBody>
          <a:bodyPr>
            <a:spAutoFit/>
          </a:bodyPr>
          <a:lstStyle/>
          <a:p>
            <a:pPr>
              <a:spcBef>
                <a:spcPct val="50000"/>
              </a:spcBef>
            </a:pPr>
            <a:r>
              <a:rPr lang="en-US" sz="3000" dirty="0">
                <a:solidFill>
                  <a:schemeClr val="bg1"/>
                </a:solidFill>
              </a:rPr>
              <a:t>Transmission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descr="Large confetti"/>
          <p:cNvSpPr>
            <a:spLocks noGrp="1" noChangeArrowheads="1"/>
          </p:cNvSpPr>
          <p:nvPr>
            <p:ph type="title"/>
          </p:nvPr>
        </p:nvSpPr>
        <p:spPr/>
        <p:txBody>
          <a:bodyPr/>
          <a:lstStyle/>
          <a:p>
            <a:pPr eaLnBrk="1" hangingPunct="1"/>
            <a:r>
              <a:rPr lang="en-US" b="1">
                <a:solidFill>
                  <a:srgbClr val="0000FF"/>
                </a:solidFill>
              </a:rPr>
              <a:t>Transmission</a:t>
            </a:r>
          </a:p>
        </p:txBody>
      </p:sp>
      <p:sp>
        <p:nvSpPr>
          <p:cNvPr id="32771" name="Text Box 3"/>
          <p:cNvSpPr txBox="1">
            <a:spLocks noChangeArrowheads="1"/>
          </p:cNvSpPr>
          <p:nvPr/>
        </p:nvSpPr>
        <p:spPr bwMode="auto">
          <a:xfrm>
            <a:off x="1143000" y="2514600"/>
            <a:ext cx="7391400" cy="1920875"/>
          </a:xfrm>
          <a:prstGeom prst="rect">
            <a:avLst/>
          </a:prstGeom>
          <a:noFill/>
          <a:ln w="9525">
            <a:noFill/>
            <a:miter lim="800000"/>
            <a:headEnd/>
            <a:tailEnd/>
          </a:ln>
        </p:spPr>
        <p:txBody>
          <a:bodyPr>
            <a:spAutoFit/>
          </a:bodyPr>
          <a:lstStyle/>
          <a:p>
            <a:pPr>
              <a:spcBef>
                <a:spcPct val="50000"/>
              </a:spcBef>
            </a:pPr>
            <a:r>
              <a:rPr lang="en-US" sz="4000" b="0" dirty="0"/>
              <a:t>Method by which the infectious agent passes from a source to the host.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5" name="Picture 6" descr="sneezing1-150x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4465" y="1840948"/>
            <a:ext cx="1228654" cy="131540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6" name="Picture 8" descr="hand_germ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156" y="1840948"/>
            <a:ext cx="1014229" cy="12854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7" name="Picture 10" descr="AerosolTransmiss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7007" y="1875256"/>
            <a:ext cx="2177738" cy="12511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70" name="Picture 15" descr="bloodtest">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5200" y="3770316"/>
            <a:ext cx="1507665" cy="1216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71" name="Picture 17" descr="aaa%5B1%5D"/>
          <p:cNvPicPr>
            <a:picLocks noChangeAspect="1" noChangeArrowheads="1"/>
          </p:cNvPicPr>
          <p:nvPr/>
        </p:nvPicPr>
        <p:blipFill>
          <a:blip r:embed="rId8">
            <a:extLst>
              <a:ext uri="{28A0092B-C50C-407E-A947-70E740481C1C}">
                <a14:useLocalDpi xmlns:a14="http://schemas.microsoft.com/office/drawing/2010/main" val="0"/>
              </a:ext>
            </a:extLst>
          </a:blip>
          <a:srcRect t="14381" b="10112"/>
          <a:stretch>
            <a:fillRect/>
          </a:stretch>
        </p:blipFill>
        <p:spPr bwMode="auto">
          <a:xfrm>
            <a:off x="5218623" y="3780279"/>
            <a:ext cx="1786862" cy="121699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72" name="Picture 19" descr="51_3_bi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43149" y="3770316"/>
            <a:ext cx="1531596" cy="123691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26128" y="713173"/>
            <a:ext cx="8260672" cy="1039427"/>
          </a:xfrm>
        </p:spPr>
        <p:txBody>
          <a:bodyPr>
            <a:normAutofit/>
          </a:bodyPr>
          <a:lstStyle/>
          <a:p>
            <a:r>
              <a:rPr lang="en-US" b="1" dirty="0"/>
              <a:t>Modes of DISEASE transmission </a:t>
            </a:r>
            <a:br>
              <a:rPr lang="en-US" dirty="0"/>
            </a:br>
            <a:endParaRPr lang="en-US" dirty="0"/>
          </a:p>
        </p:txBody>
      </p:sp>
      <p:sp>
        <p:nvSpPr>
          <p:cNvPr id="5" name="Content Placeholder 4"/>
          <p:cNvSpPr>
            <a:spLocks noGrp="1"/>
          </p:cNvSpPr>
          <p:nvPr>
            <p:ph idx="1"/>
          </p:nvPr>
        </p:nvSpPr>
        <p:spPr>
          <a:xfrm>
            <a:off x="533400" y="1752600"/>
            <a:ext cx="8229600" cy="4419600"/>
          </a:xfrm>
        </p:spPr>
        <p:txBody>
          <a:bodyPr>
            <a:normAutofit/>
          </a:bodyPr>
          <a:lstStyle/>
          <a:p>
            <a:r>
              <a:rPr lang="en-US" b="1" dirty="0"/>
              <a:t>Contact</a:t>
            </a:r>
          </a:p>
          <a:p>
            <a:pPr lvl="1"/>
            <a:r>
              <a:rPr lang="en-US" sz="2400" b="1" dirty="0"/>
              <a:t>Direct</a:t>
            </a:r>
          </a:p>
          <a:p>
            <a:pPr lvl="1"/>
            <a:r>
              <a:rPr lang="en-US" sz="2400" b="1" dirty="0"/>
              <a:t>Indirect</a:t>
            </a:r>
          </a:p>
          <a:p>
            <a:r>
              <a:rPr lang="en-US" b="1" dirty="0"/>
              <a:t>Airborne</a:t>
            </a:r>
          </a:p>
          <a:p>
            <a:pPr lvl="1"/>
            <a:r>
              <a:rPr lang="en-US" sz="2400" b="1" dirty="0"/>
              <a:t>Droplet</a:t>
            </a:r>
          </a:p>
          <a:p>
            <a:pPr lvl="1"/>
            <a:r>
              <a:rPr lang="en-US" sz="2400" b="1" dirty="0"/>
              <a:t>Airborne</a:t>
            </a:r>
          </a:p>
          <a:p>
            <a:r>
              <a:rPr lang="en-US" b="1" dirty="0"/>
              <a:t>Vector Borne</a:t>
            </a:r>
          </a:p>
          <a:p>
            <a:r>
              <a:rPr lang="en-US" b="1" dirty="0"/>
              <a:t>Vehicle</a:t>
            </a:r>
          </a:p>
        </p:txBody>
      </p:sp>
      <p:sp>
        <p:nvSpPr>
          <p:cNvPr id="14" name="TextBox 13"/>
          <p:cNvSpPr txBox="1"/>
          <p:nvPr/>
        </p:nvSpPr>
        <p:spPr>
          <a:xfrm>
            <a:off x="6454624" y="3156352"/>
            <a:ext cx="2765576" cy="369332"/>
          </a:xfrm>
          <a:prstGeom prst="rect">
            <a:avLst/>
          </a:prstGeom>
          <a:noFill/>
        </p:spPr>
        <p:txBody>
          <a:bodyPr wrap="square" rtlCol="0">
            <a:spAutoFit/>
          </a:bodyPr>
          <a:lstStyle/>
          <a:p>
            <a:r>
              <a:rPr lang="en-US" dirty="0"/>
              <a:t>* </a:t>
            </a:r>
            <a:r>
              <a:rPr lang="en-US" b="1" dirty="0"/>
              <a:t>Aerosolized Particles</a:t>
            </a:r>
          </a:p>
        </p:txBody>
      </p:sp>
      <p:sp>
        <p:nvSpPr>
          <p:cNvPr id="12" name="TextBox 11"/>
          <p:cNvSpPr txBox="1"/>
          <p:nvPr/>
        </p:nvSpPr>
        <p:spPr>
          <a:xfrm>
            <a:off x="259080" y="5261829"/>
            <a:ext cx="8884920" cy="523220"/>
          </a:xfrm>
          <a:prstGeom prst="rect">
            <a:avLst/>
          </a:prstGeom>
          <a:noFill/>
        </p:spPr>
        <p:txBody>
          <a:bodyPr wrap="square" rtlCol="0">
            <a:spAutoFit/>
          </a:bodyPr>
          <a:lstStyle/>
          <a:p>
            <a:r>
              <a:rPr lang="en-US" sz="1400" dirty="0"/>
              <a:t>* </a:t>
            </a:r>
            <a:r>
              <a:rPr lang="en-US" sz="1400" b="1" dirty="0"/>
              <a:t>Aerosolized Particles from coughing or sneezing  &lt;5 microns in size  containing influenza virus can be inhaled at alveolar level of lungs</a:t>
            </a:r>
          </a:p>
        </p:txBody>
      </p:sp>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9208725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rtl="0" eaLnBrk="1" hangingPunct="1">
              <a:defRPr/>
            </a:pPr>
            <a:r>
              <a:rPr lang="en-US" b="1" dirty="0"/>
              <a:t>(II): Modes of transmission</a:t>
            </a:r>
          </a:p>
        </p:txBody>
      </p:sp>
      <p:grpSp>
        <p:nvGrpSpPr>
          <p:cNvPr id="2" name="Group 43"/>
          <p:cNvGrpSpPr>
            <a:grpSpLocks/>
          </p:cNvGrpSpPr>
          <p:nvPr/>
        </p:nvGrpSpPr>
        <p:grpSpPr bwMode="auto">
          <a:xfrm>
            <a:off x="715962" y="1676400"/>
            <a:ext cx="8428038" cy="4572000"/>
            <a:chOff x="528" y="960"/>
            <a:chExt cx="5309" cy="2678"/>
          </a:xfrm>
        </p:grpSpPr>
        <p:sp>
          <p:nvSpPr>
            <p:cNvPr id="39940" name="Rectangle 4"/>
            <p:cNvSpPr>
              <a:spLocks noChangeArrowheads="1"/>
            </p:cNvSpPr>
            <p:nvPr/>
          </p:nvSpPr>
          <p:spPr bwMode="auto">
            <a:xfrm>
              <a:off x="1920" y="960"/>
              <a:ext cx="1728" cy="432"/>
            </a:xfrm>
            <a:prstGeom prst="rect">
              <a:avLst/>
            </a:prstGeom>
            <a:solidFill>
              <a:schemeClr val="accent1"/>
            </a:solidFill>
            <a:ln w="9525">
              <a:solidFill>
                <a:schemeClr val="tx1"/>
              </a:solidFill>
              <a:miter lim="800000"/>
              <a:headEnd/>
              <a:tailEnd/>
            </a:ln>
          </p:spPr>
          <p:txBody>
            <a:bodyPr wrap="none" anchor="ctr"/>
            <a:lstStyle/>
            <a:p>
              <a:pPr algn="ctr"/>
              <a:r>
                <a:rPr lang="en-US"/>
                <a:t>Mode of transmission</a:t>
              </a:r>
            </a:p>
          </p:txBody>
        </p:sp>
        <p:sp>
          <p:nvSpPr>
            <p:cNvPr id="39941" name="Line 6"/>
            <p:cNvSpPr>
              <a:spLocks noChangeShapeType="1"/>
            </p:cNvSpPr>
            <p:nvPr/>
          </p:nvSpPr>
          <p:spPr bwMode="auto">
            <a:xfrm flipH="1">
              <a:off x="1248" y="1392"/>
              <a:ext cx="1488" cy="432"/>
            </a:xfrm>
            <a:prstGeom prst="line">
              <a:avLst/>
            </a:prstGeom>
            <a:noFill/>
            <a:ln w="9525">
              <a:solidFill>
                <a:schemeClr val="tx1"/>
              </a:solidFill>
              <a:round/>
              <a:headEnd/>
              <a:tailEnd type="triangle" w="med" len="med"/>
            </a:ln>
          </p:spPr>
          <p:txBody>
            <a:bodyPr/>
            <a:lstStyle/>
            <a:p>
              <a:endParaRPr lang="en-US"/>
            </a:p>
          </p:txBody>
        </p:sp>
        <p:sp>
          <p:nvSpPr>
            <p:cNvPr id="39942" name="Line 7"/>
            <p:cNvSpPr>
              <a:spLocks noChangeShapeType="1"/>
            </p:cNvSpPr>
            <p:nvPr/>
          </p:nvSpPr>
          <p:spPr bwMode="auto">
            <a:xfrm>
              <a:off x="2736" y="1392"/>
              <a:ext cx="1536" cy="432"/>
            </a:xfrm>
            <a:prstGeom prst="line">
              <a:avLst/>
            </a:prstGeom>
            <a:noFill/>
            <a:ln w="9525">
              <a:solidFill>
                <a:schemeClr val="tx1"/>
              </a:solidFill>
              <a:round/>
              <a:headEnd/>
              <a:tailEnd type="triangle" w="med" len="med"/>
            </a:ln>
          </p:spPr>
          <p:txBody>
            <a:bodyPr/>
            <a:lstStyle/>
            <a:p>
              <a:endParaRPr lang="en-US"/>
            </a:p>
          </p:txBody>
        </p:sp>
        <p:sp>
          <p:nvSpPr>
            <p:cNvPr id="39943" name="Rectangle 8"/>
            <p:cNvSpPr>
              <a:spLocks noChangeArrowheads="1"/>
            </p:cNvSpPr>
            <p:nvPr/>
          </p:nvSpPr>
          <p:spPr bwMode="auto">
            <a:xfrm>
              <a:off x="528" y="1872"/>
              <a:ext cx="912" cy="336"/>
            </a:xfrm>
            <a:prstGeom prst="rect">
              <a:avLst/>
            </a:prstGeom>
            <a:solidFill>
              <a:schemeClr val="accent1"/>
            </a:solidFill>
            <a:ln w="9525">
              <a:solidFill>
                <a:schemeClr val="tx1"/>
              </a:solidFill>
              <a:miter lim="800000"/>
              <a:headEnd/>
              <a:tailEnd/>
            </a:ln>
          </p:spPr>
          <p:txBody>
            <a:bodyPr wrap="none" anchor="ctr"/>
            <a:lstStyle/>
            <a:p>
              <a:pPr algn="ctr"/>
              <a:r>
                <a:rPr lang="en-US" dirty="0"/>
                <a:t>Direct </a:t>
              </a:r>
            </a:p>
            <a:p>
              <a:pPr algn="ctr"/>
              <a:r>
                <a:rPr lang="en-US" dirty="0"/>
                <a:t>transmission</a:t>
              </a:r>
            </a:p>
          </p:txBody>
        </p:sp>
        <p:sp>
          <p:nvSpPr>
            <p:cNvPr id="39944" name="Rectangle 9"/>
            <p:cNvSpPr>
              <a:spLocks noChangeArrowheads="1"/>
            </p:cNvSpPr>
            <p:nvPr/>
          </p:nvSpPr>
          <p:spPr bwMode="auto">
            <a:xfrm>
              <a:off x="4080" y="1872"/>
              <a:ext cx="912" cy="336"/>
            </a:xfrm>
            <a:prstGeom prst="rect">
              <a:avLst/>
            </a:prstGeom>
            <a:solidFill>
              <a:schemeClr val="accent1"/>
            </a:solidFill>
            <a:ln w="9525">
              <a:solidFill>
                <a:schemeClr val="tx1"/>
              </a:solidFill>
              <a:miter lim="800000"/>
              <a:headEnd/>
              <a:tailEnd/>
            </a:ln>
          </p:spPr>
          <p:txBody>
            <a:bodyPr wrap="none" anchor="ctr"/>
            <a:lstStyle/>
            <a:p>
              <a:pPr algn="ctr"/>
              <a:r>
                <a:rPr lang="en-US"/>
                <a:t>Indirect</a:t>
              </a:r>
            </a:p>
            <a:p>
              <a:pPr algn="ctr"/>
              <a:r>
                <a:rPr lang="en-US"/>
                <a:t>transmission</a:t>
              </a:r>
            </a:p>
          </p:txBody>
        </p:sp>
        <p:sp>
          <p:nvSpPr>
            <p:cNvPr id="39945" name="Line 12"/>
            <p:cNvSpPr>
              <a:spLocks noChangeShapeType="1"/>
            </p:cNvSpPr>
            <p:nvPr/>
          </p:nvSpPr>
          <p:spPr bwMode="auto">
            <a:xfrm>
              <a:off x="960" y="2208"/>
              <a:ext cx="0" cy="1248"/>
            </a:xfrm>
            <a:prstGeom prst="line">
              <a:avLst/>
            </a:prstGeom>
            <a:noFill/>
            <a:ln w="9525">
              <a:solidFill>
                <a:schemeClr val="tx1"/>
              </a:solidFill>
              <a:round/>
              <a:headEnd/>
              <a:tailEnd/>
            </a:ln>
          </p:spPr>
          <p:txBody>
            <a:bodyPr/>
            <a:lstStyle/>
            <a:p>
              <a:endParaRPr lang="en-US"/>
            </a:p>
          </p:txBody>
        </p:sp>
        <p:sp>
          <p:nvSpPr>
            <p:cNvPr id="39946" name="Line 13"/>
            <p:cNvSpPr>
              <a:spLocks noChangeShapeType="1"/>
            </p:cNvSpPr>
            <p:nvPr/>
          </p:nvSpPr>
          <p:spPr bwMode="auto">
            <a:xfrm>
              <a:off x="960" y="2400"/>
              <a:ext cx="144" cy="0"/>
            </a:xfrm>
            <a:prstGeom prst="line">
              <a:avLst/>
            </a:prstGeom>
            <a:noFill/>
            <a:ln w="9525">
              <a:solidFill>
                <a:schemeClr val="tx1"/>
              </a:solidFill>
              <a:round/>
              <a:headEnd/>
              <a:tailEnd type="triangle" w="med" len="med"/>
            </a:ln>
          </p:spPr>
          <p:txBody>
            <a:bodyPr/>
            <a:lstStyle/>
            <a:p>
              <a:endParaRPr lang="en-US"/>
            </a:p>
          </p:txBody>
        </p:sp>
        <p:sp>
          <p:nvSpPr>
            <p:cNvPr id="39947" name="Line 14"/>
            <p:cNvSpPr>
              <a:spLocks noChangeShapeType="1"/>
            </p:cNvSpPr>
            <p:nvPr/>
          </p:nvSpPr>
          <p:spPr bwMode="auto">
            <a:xfrm>
              <a:off x="960" y="2688"/>
              <a:ext cx="144" cy="0"/>
            </a:xfrm>
            <a:prstGeom prst="line">
              <a:avLst/>
            </a:prstGeom>
            <a:noFill/>
            <a:ln w="9525">
              <a:solidFill>
                <a:schemeClr val="tx1"/>
              </a:solidFill>
              <a:round/>
              <a:headEnd/>
              <a:tailEnd type="triangle" w="med" len="med"/>
            </a:ln>
          </p:spPr>
          <p:txBody>
            <a:bodyPr/>
            <a:lstStyle/>
            <a:p>
              <a:endParaRPr lang="en-US"/>
            </a:p>
          </p:txBody>
        </p:sp>
        <p:sp>
          <p:nvSpPr>
            <p:cNvPr id="39948" name="Line 15"/>
            <p:cNvSpPr>
              <a:spLocks noChangeShapeType="1"/>
            </p:cNvSpPr>
            <p:nvPr/>
          </p:nvSpPr>
          <p:spPr bwMode="auto">
            <a:xfrm>
              <a:off x="960" y="2928"/>
              <a:ext cx="144" cy="0"/>
            </a:xfrm>
            <a:prstGeom prst="line">
              <a:avLst/>
            </a:prstGeom>
            <a:noFill/>
            <a:ln w="9525">
              <a:solidFill>
                <a:schemeClr val="tx1"/>
              </a:solidFill>
              <a:round/>
              <a:headEnd/>
              <a:tailEnd type="triangle" w="med" len="med"/>
            </a:ln>
          </p:spPr>
          <p:txBody>
            <a:bodyPr/>
            <a:lstStyle/>
            <a:p>
              <a:endParaRPr lang="en-US"/>
            </a:p>
          </p:txBody>
        </p:sp>
        <p:sp>
          <p:nvSpPr>
            <p:cNvPr id="39949" name="Line 16"/>
            <p:cNvSpPr>
              <a:spLocks noChangeShapeType="1"/>
            </p:cNvSpPr>
            <p:nvPr/>
          </p:nvSpPr>
          <p:spPr bwMode="auto">
            <a:xfrm>
              <a:off x="960" y="3168"/>
              <a:ext cx="144" cy="0"/>
            </a:xfrm>
            <a:prstGeom prst="line">
              <a:avLst/>
            </a:prstGeom>
            <a:noFill/>
            <a:ln w="9525">
              <a:solidFill>
                <a:schemeClr val="tx1"/>
              </a:solidFill>
              <a:round/>
              <a:headEnd/>
              <a:tailEnd type="triangle" w="med" len="med"/>
            </a:ln>
          </p:spPr>
          <p:txBody>
            <a:bodyPr/>
            <a:lstStyle/>
            <a:p>
              <a:endParaRPr lang="en-US"/>
            </a:p>
          </p:txBody>
        </p:sp>
        <p:sp>
          <p:nvSpPr>
            <p:cNvPr id="39950" name="Line 17"/>
            <p:cNvSpPr>
              <a:spLocks noChangeShapeType="1"/>
            </p:cNvSpPr>
            <p:nvPr/>
          </p:nvSpPr>
          <p:spPr bwMode="auto">
            <a:xfrm>
              <a:off x="960" y="3456"/>
              <a:ext cx="144" cy="0"/>
            </a:xfrm>
            <a:prstGeom prst="line">
              <a:avLst/>
            </a:prstGeom>
            <a:noFill/>
            <a:ln w="9525">
              <a:solidFill>
                <a:schemeClr val="tx1"/>
              </a:solidFill>
              <a:round/>
              <a:headEnd/>
              <a:tailEnd type="triangle" w="med" len="med"/>
            </a:ln>
          </p:spPr>
          <p:txBody>
            <a:bodyPr/>
            <a:lstStyle/>
            <a:p>
              <a:endParaRPr lang="en-US"/>
            </a:p>
          </p:txBody>
        </p:sp>
        <p:sp>
          <p:nvSpPr>
            <p:cNvPr id="39951" name="Text Box 18"/>
            <p:cNvSpPr txBox="1">
              <a:spLocks noChangeArrowheads="1"/>
            </p:cNvSpPr>
            <p:nvPr/>
          </p:nvSpPr>
          <p:spPr bwMode="auto">
            <a:xfrm>
              <a:off x="1200" y="2352"/>
              <a:ext cx="899" cy="192"/>
            </a:xfrm>
            <a:prstGeom prst="rect">
              <a:avLst/>
            </a:prstGeom>
            <a:noFill/>
            <a:ln w="9525">
              <a:noFill/>
              <a:miter lim="800000"/>
              <a:headEnd/>
              <a:tailEnd/>
            </a:ln>
          </p:spPr>
          <p:txBody>
            <a:bodyPr>
              <a:spAutoFit/>
            </a:bodyPr>
            <a:lstStyle/>
            <a:p>
              <a:r>
                <a:rPr lang="en-US" sz="1400"/>
                <a:t>Direct contact</a:t>
              </a:r>
            </a:p>
          </p:txBody>
        </p:sp>
        <p:sp>
          <p:nvSpPr>
            <p:cNvPr id="39952" name="Text Box 19"/>
            <p:cNvSpPr txBox="1">
              <a:spLocks noChangeArrowheads="1"/>
            </p:cNvSpPr>
            <p:nvPr/>
          </p:nvSpPr>
          <p:spPr bwMode="auto">
            <a:xfrm>
              <a:off x="1190" y="2596"/>
              <a:ext cx="1049" cy="192"/>
            </a:xfrm>
            <a:prstGeom prst="rect">
              <a:avLst/>
            </a:prstGeom>
            <a:noFill/>
            <a:ln w="9525">
              <a:noFill/>
              <a:miter lim="800000"/>
              <a:headEnd/>
              <a:tailEnd/>
            </a:ln>
          </p:spPr>
          <p:txBody>
            <a:bodyPr wrap="none">
              <a:spAutoFit/>
            </a:bodyPr>
            <a:lstStyle/>
            <a:p>
              <a:r>
                <a:rPr lang="en-US" sz="1400"/>
                <a:t>Droplet infection</a:t>
              </a:r>
            </a:p>
          </p:txBody>
        </p:sp>
        <p:sp>
          <p:nvSpPr>
            <p:cNvPr id="39953" name="Text Box 20"/>
            <p:cNvSpPr txBox="1">
              <a:spLocks noChangeArrowheads="1"/>
            </p:cNvSpPr>
            <p:nvPr/>
          </p:nvSpPr>
          <p:spPr bwMode="auto">
            <a:xfrm>
              <a:off x="1190" y="2836"/>
              <a:ext cx="1050" cy="192"/>
            </a:xfrm>
            <a:prstGeom prst="rect">
              <a:avLst/>
            </a:prstGeom>
            <a:noFill/>
            <a:ln w="9525">
              <a:noFill/>
              <a:miter lim="800000"/>
              <a:headEnd/>
              <a:tailEnd/>
            </a:ln>
          </p:spPr>
          <p:txBody>
            <a:bodyPr wrap="none">
              <a:spAutoFit/>
            </a:bodyPr>
            <a:lstStyle/>
            <a:p>
              <a:r>
                <a:rPr lang="en-US" sz="1400"/>
                <a:t>Contact with soil</a:t>
              </a:r>
            </a:p>
          </p:txBody>
        </p:sp>
        <p:sp>
          <p:nvSpPr>
            <p:cNvPr id="39954" name="Text Box 21"/>
            <p:cNvSpPr txBox="1">
              <a:spLocks noChangeArrowheads="1"/>
            </p:cNvSpPr>
            <p:nvPr/>
          </p:nvSpPr>
          <p:spPr bwMode="auto">
            <a:xfrm>
              <a:off x="1200" y="3056"/>
              <a:ext cx="1886" cy="192"/>
            </a:xfrm>
            <a:prstGeom prst="rect">
              <a:avLst/>
            </a:prstGeom>
            <a:noFill/>
            <a:ln w="9525">
              <a:noFill/>
              <a:miter lim="800000"/>
              <a:headEnd/>
              <a:tailEnd/>
            </a:ln>
          </p:spPr>
          <p:txBody>
            <a:bodyPr wrap="none">
              <a:spAutoFit/>
            </a:bodyPr>
            <a:lstStyle/>
            <a:p>
              <a:r>
                <a:rPr lang="en-US" sz="1400"/>
                <a:t>Inoculation into skin or mucosa</a:t>
              </a:r>
            </a:p>
          </p:txBody>
        </p:sp>
        <p:sp>
          <p:nvSpPr>
            <p:cNvPr id="39955" name="Text Box 22"/>
            <p:cNvSpPr txBox="1">
              <a:spLocks noChangeArrowheads="1"/>
            </p:cNvSpPr>
            <p:nvPr/>
          </p:nvSpPr>
          <p:spPr bwMode="auto">
            <a:xfrm>
              <a:off x="1152" y="3312"/>
              <a:ext cx="1539" cy="192"/>
            </a:xfrm>
            <a:prstGeom prst="rect">
              <a:avLst/>
            </a:prstGeom>
            <a:noFill/>
            <a:ln w="9525">
              <a:noFill/>
              <a:miter lim="800000"/>
              <a:headEnd/>
              <a:tailEnd/>
            </a:ln>
          </p:spPr>
          <p:txBody>
            <a:bodyPr wrap="none">
              <a:spAutoFit/>
            </a:bodyPr>
            <a:lstStyle/>
            <a:p>
              <a:r>
                <a:rPr lang="en-US" sz="1400"/>
                <a:t>Trans-placental (vertical)</a:t>
              </a:r>
            </a:p>
          </p:txBody>
        </p:sp>
        <p:sp>
          <p:nvSpPr>
            <p:cNvPr id="39956" name="Line 23"/>
            <p:cNvSpPr>
              <a:spLocks noChangeShapeType="1"/>
            </p:cNvSpPr>
            <p:nvPr/>
          </p:nvSpPr>
          <p:spPr bwMode="auto">
            <a:xfrm>
              <a:off x="4272" y="2208"/>
              <a:ext cx="0" cy="1200"/>
            </a:xfrm>
            <a:prstGeom prst="line">
              <a:avLst/>
            </a:prstGeom>
            <a:noFill/>
            <a:ln w="9525">
              <a:solidFill>
                <a:schemeClr val="tx1"/>
              </a:solidFill>
              <a:round/>
              <a:headEnd/>
              <a:tailEnd/>
            </a:ln>
          </p:spPr>
          <p:txBody>
            <a:bodyPr/>
            <a:lstStyle/>
            <a:p>
              <a:endParaRPr lang="en-US"/>
            </a:p>
          </p:txBody>
        </p:sp>
        <p:sp>
          <p:nvSpPr>
            <p:cNvPr id="39957" name="Line 24"/>
            <p:cNvSpPr>
              <a:spLocks noChangeShapeType="1"/>
            </p:cNvSpPr>
            <p:nvPr/>
          </p:nvSpPr>
          <p:spPr bwMode="auto">
            <a:xfrm>
              <a:off x="4272" y="2400"/>
              <a:ext cx="144" cy="0"/>
            </a:xfrm>
            <a:prstGeom prst="line">
              <a:avLst/>
            </a:prstGeom>
            <a:noFill/>
            <a:ln w="9525">
              <a:solidFill>
                <a:schemeClr val="tx1"/>
              </a:solidFill>
              <a:round/>
              <a:headEnd/>
              <a:tailEnd type="triangle" w="med" len="med"/>
            </a:ln>
          </p:spPr>
          <p:txBody>
            <a:bodyPr/>
            <a:lstStyle/>
            <a:p>
              <a:endParaRPr lang="en-US"/>
            </a:p>
          </p:txBody>
        </p:sp>
        <p:sp>
          <p:nvSpPr>
            <p:cNvPr id="39958" name="Line 25"/>
            <p:cNvSpPr>
              <a:spLocks noChangeShapeType="1"/>
            </p:cNvSpPr>
            <p:nvPr/>
          </p:nvSpPr>
          <p:spPr bwMode="auto">
            <a:xfrm>
              <a:off x="4272" y="2592"/>
              <a:ext cx="144" cy="0"/>
            </a:xfrm>
            <a:prstGeom prst="line">
              <a:avLst/>
            </a:prstGeom>
            <a:noFill/>
            <a:ln w="9525">
              <a:solidFill>
                <a:schemeClr val="tx1"/>
              </a:solidFill>
              <a:round/>
              <a:headEnd/>
              <a:tailEnd type="triangle" w="med" len="med"/>
            </a:ln>
          </p:spPr>
          <p:txBody>
            <a:bodyPr/>
            <a:lstStyle/>
            <a:p>
              <a:endParaRPr lang="en-US"/>
            </a:p>
          </p:txBody>
        </p:sp>
        <p:sp>
          <p:nvSpPr>
            <p:cNvPr id="39959" name="Line 26"/>
            <p:cNvSpPr>
              <a:spLocks noChangeShapeType="1"/>
            </p:cNvSpPr>
            <p:nvPr/>
          </p:nvSpPr>
          <p:spPr bwMode="auto">
            <a:xfrm>
              <a:off x="4272" y="3024"/>
              <a:ext cx="144" cy="0"/>
            </a:xfrm>
            <a:prstGeom prst="line">
              <a:avLst/>
            </a:prstGeom>
            <a:noFill/>
            <a:ln w="9525">
              <a:solidFill>
                <a:schemeClr val="tx1"/>
              </a:solidFill>
              <a:round/>
              <a:headEnd/>
              <a:tailEnd type="triangle" w="med" len="med"/>
            </a:ln>
          </p:spPr>
          <p:txBody>
            <a:bodyPr/>
            <a:lstStyle/>
            <a:p>
              <a:endParaRPr lang="en-US"/>
            </a:p>
          </p:txBody>
        </p:sp>
        <p:sp>
          <p:nvSpPr>
            <p:cNvPr id="39960" name="Line 27"/>
            <p:cNvSpPr>
              <a:spLocks noChangeShapeType="1"/>
            </p:cNvSpPr>
            <p:nvPr/>
          </p:nvSpPr>
          <p:spPr bwMode="auto">
            <a:xfrm>
              <a:off x="4272" y="3216"/>
              <a:ext cx="144" cy="0"/>
            </a:xfrm>
            <a:prstGeom prst="line">
              <a:avLst/>
            </a:prstGeom>
            <a:noFill/>
            <a:ln w="9525">
              <a:solidFill>
                <a:schemeClr val="tx1"/>
              </a:solidFill>
              <a:round/>
              <a:headEnd/>
              <a:tailEnd type="triangle" w="med" len="med"/>
            </a:ln>
          </p:spPr>
          <p:txBody>
            <a:bodyPr/>
            <a:lstStyle/>
            <a:p>
              <a:endParaRPr lang="en-US"/>
            </a:p>
          </p:txBody>
        </p:sp>
        <p:sp>
          <p:nvSpPr>
            <p:cNvPr id="39961" name="Line 28"/>
            <p:cNvSpPr>
              <a:spLocks noChangeShapeType="1"/>
            </p:cNvSpPr>
            <p:nvPr/>
          </p:nvSpPr>
          <p:spPr bwMode="auto">
            <a:xfrm>
              <a:off x="4272" y="3408"/>
              <a:ext cx="144" cy="0"/>
            </a:xfrm>
            <a:prstGeom prst="line">
              <a:avLst/>
            </a:prstGeom>
            <a:noFill/>
            <a:ln w="9525">
              <a:solidFill>
                <a:schemeClr val="tx1"/>
              </a:solidFill>
              <a:round/>
              <a:headEnd/>
              <a:tailEnd type="triangle" w="med" len="med"/>
            </a:ln>
          </p:spPr>
          <p:txBody>
            <a:bodyPr/>
            <a:lstStyle/>
            <a:p>
              <a:endParaRPr lang="en-US"/>
            </a:p>
          </p:txBody>
        </p:sp>
        <p:sp>
          <p:nvSpPr>
            <p:cNvPr id="39962" name="Text Box 29"/>
            <p:cNvSpPr txBox="1">
              <a:spLocks noChangeArrowheads="1"/>
            </p:cNvSpPr>
            <p:nvPr/>
          </p:nvSpPr>
          <p:spPr bwMode="auto">
            <a:xfrm>
              <a:off x="4464" y="2304"/>
              <a:ext cx="893" cy="192"/>
            </a:xfrm>
            <a:prstGeom prst="rect">
              <a:avLst/>
            </a:prstGeom>
            <a:noFill/>
            <a:ln w="9525">
              <a:noFill/>
              <a:miter lim="800000"/>
              <a:headEnd/>
              <a:tailEnd/>
            </a:ln>
          </p:spPr>
          <p:txBody>
            <a:bodyPr wrap="none">
              <a:spAutoFit/>
            </a:bodyPr>
            <a:lstStyle/>
            <a:p>
              <a:r>
                <a:rPr lang="en-US" sz="1400"/>
                <a:t>Vehicle-borne</a:t>
              </a:r>
            </a:p>
          </p:txBody>
        </p:sp>
        <p:sp>
          <p:nvSpPr>
            <p:cNvPr id="39963" name="Text Box 30"/>
            <p:cNvSpPr txBox="1">
              <a:spLocks noChangeArrowheads="1"/>
            </p:cNvSpPr>
            <p:nvPr/>
          </p:nvSpPr>
          <p:spPr bwMode="auto">
            <a:xfrm>
              <a:off x="4464" y="2496"/>
              <a:ext cx="943" cy="422"/>
            </a:xfrm>
            <a:prstGeom prst="rect">
              <a:avLst/>
            </a:prstGeom>
            <a:noFill/>
            <a:ln w="9525">
              <a:noFill/>
              <a:miter lim="800000"/>
              <a:headEnd/>
              <a:tailEnd/>
            </a:ln>
          </p:spPr>
          <p:txBody>
            <a:bodyPr wrap="none">
              <a:spAutoFit/>
            </a:bodyPr>
            <a:lstStyle/>
            <a:p>
              <a:pPr>
                <a:buFontTx/>
                <a:buChar char="•"/>
              </a:pPr>
              <a:r>
                <a:rPr lang="en-US" sz="1400"/>
                <a:t>Vector-borne:</a:t>
              </a:r>
            </a:p>
            <a:p>
              <a:pPr rtl="0">
                <a:buFontTx/>
                <a:buChar char="•"/>
              </a:pPr>
              <a:r>
                <a:rPr lang="en-US" sz="1200"/>
                <a:t>Mechanical</a:t>
              </a:r>
            </a:p>
            <a:p>
              <a:pPr rtl="0">
                <a:buFontTx/>
                <a:buChar char="•"/>
              </a:pPr>
              <a:r>
                <a:rPr lang="en-US" sz="1200"/>
                <a:t>biological</a:t>
              </a:r>
            </a:p>
          </p:txBody>
        </p:sp>
        <p:sp>
          <p:nvSpPr>
            <p:cNvPr id="39964" name="Text Box 31"/>
            <p:cNvSpPr txBox="1">
              <a:spLocks noChangeArrowheads="1"/>
            </p:cNvSpPr>
            <p:nvPr/>
          </p:nvSpPr>
          <p:spPr bwMode="auto">
            <a:xfrm>
              <a:off x="4464" y="2912"/>
              <a:ext cx="647" cy="192"/>
            </a:xfrm>
            <a:prstGeom prst="rect">
              <a:avLst/>
            </a:prstGeom>
            <a:noFill/>
            <a:ln w="9525">
              <a:noFill/>
              <a:miter lim="800000"/>
              <a:headEnd/>
              <a:tailEnd/>
            </a:ln>
          </p:spPr>
          <p:txBody>
            <a:bodyPr wrap="none">
              <a:spAutoFit/>
            </a:bodyPr>
            <a:lstStyle/>
            <a:p>
              <a:r>
                <a:rPr lang="en-US" sz="1400"/>
                <a:t>Air-borne</a:t>
              </a:r>
            </a:p>
          </p:txBody>
        </p:sp>
        <p:sp>
          <p:nvSpPr>
            <p:cNvPr id="39965" name="Text Box 32"/>
            <p:cNvSpPr txBox="1">
              <a:spLocks noChangeArrowheads="1"/>
            </p:cNvSpPr>
            <p:nvPr/>
          </p:nvSpPr>
          <p:spPr bwMode="auto">
            <a:xfrm>
              <a:off x="4454" y="3124"/>
              <a:ext cx="807" cy="192"/>
            </a:xfrm>
            <a:prstGeom prst="rect">
              <a:avLst/>
            </a:prstGeom>
            <a:noFill/>
            <a:ln w="9525">
              <a:noFill/>
              <a:miter lim="800000"/>
              <a:headEnd/>
              <a:tailEnd/>
            </a:ln>
          </p:spPr>
          <p:txBody>
            <a:bodyPr wrap="none">
              <a:spAutoFit/>
            </a:bodyPr>
            <a:lstStyle/>
            <a:p>
              <a:r>
                <a:rPr lang="en-US" sz="1400"/>
                <a:t>Fomite-born</a:t>
              </a:r>
            </a:p>
          </p:txBody>
        </p:sp>
        <p:sp>
          <p:nvSpPr>
            <p:cNvPr id="39966" name="Text Box 33"/>
            <p:cNvSpPr txBox="1">
              <a:spLocks noChangeArrowheads="1"/>
            </p:cNvSpPr>
            <p:nvPr/>
          </p:nvSpPr>
          <p:spPr bwMode="auto">
            <a:xfrm>
              <a:off x="4416" y="3312"/>
              <a:ext cx="978" cy="326"/>
            </a:xfrm>
            <a:prstGeom prst="rect">
              <a:avLst/>
            </a:prstGeom>
            <a:noFill/>
            <a:ln w="9525">
              <a:noFill/>
              <a:miter lim="800000"/>
              <a:headEnd/>
              <a:tailEnd/>
            </a:ln>
          </p:spPr>
          <p:txBody>
            <a:bodyPr wrap="none">
              <a:spAutoFit/>
            </a:bodyPr>
            <a:lstStyle/>
            <a:p>
              <a:r>
                <a:rPr lang="en-US" sz="1400"/>
                <a:t>Unclean hands </a:t>
              </a:r>
            </a:p>
            <a:p>
              <a:r>
                <a:rPr lang="en-US" sz="1400"/>
                <a:t>and fingers</a:t>
              </a:r>
            </a:p>
          </p:txBody>
        </p:sp>
        <p:sp>
          <p:nvSpPr>
            <p:cNvPr id="39967" name="Line 36"/>
            <p:cNvSpPr>
              <a:spLocks noChangeShapeType="1"/>
            </p:cNvSpPr>
            <p:nvPr/>
          </p:nvSpPr>
          <p:spPr bwMode="auto">
            <a:xfrm flipV="1">
              <a:off x="5040" y="2784"/>
              <a:ext cx="192" cy="48"/>
            </a:xfrm>
            <a:prstGeom prst="line">
              <a:avLst/>
            </a:prstGeom>
            <a:noFill/>
            <a:ln w="9525">
              <a:solidFill>
                <a:schemeClr val="tx1"/>
              </a:solidFill>
              <a:round/>
              <a:headEnd/>
              <a:tailEnd type="triangle" w="med" len="med"/>
            </a:ln>
          </p:spPr>
          <p:txBody>
            <a:bodyPr/>
            <a:lstStyle/>
            <a:p>
              <a:endParaRPr lang="en-US"/>
            </a:p>
          </p:txBody>
        </p:sp>
        <p:sp>
          <p:nvSpPr>
            <p:cNvPr id="39968" name="Line 37"/>
            <p:cNvSpPr>
              <a:spLocks noChangeShapeType="1"/>
            </p:cNvSpPr>
            <p:nvPr/>
          </p:nvSpPr>
          <p:spPr bwMode="auto">
            <a:xfrm>
              <a:off x="5040" y="2832"/>
              <a:ext cx="192" cy="48"/>
            </a:xfrm>
            <a:prstGeom prst="line">
              <a:avLst/>
            </a:prstGeom>
            <a:noFill/>
            <a:ln w="9525">
              <a:solidFill>
                <a:schemeClr val="tx1"/>
              </a:solidFill>
              <a:round/>
              <a:headEnd/>
              <a:tailEnd type="triangle" w="med" len="med"/>
            </a:ln>
          </p:spPr>
          <p:txBody>
            <a:bodyPr/>
            <a:lstStyle/>
            <a:p>
              <a:endParaRPr lang="en-US"/>
            </a:p>
          </p:txBody>
        </p:sp>
        <p:sp>
          <p:nvSpPr>
            <p:cNvPr id="39969" name="Text Box 38"/>
            <p:cNvSpPr txBox="1">
              <a:spLocks noChangeArrowheads="1"/>
            </p:cNvSpPr>
            <p:nvPr/>
          </p:nvSpPr>
          <p:spPr bwMode="auto">
            <a:xfrm>
              <a:off x="5232" y="2640"/>
              <a:ext cx="116" cy="173"/>
            </a:xfrm>
            <a:prstGeom prst="rect">
              <a:avLst/>
            </a:prstGeom>
            <a:noFill/>
            <a:ln w="9525">
              <a:noFill/>
              <a:miter lim="800000"/>
              <a:headEnd/>
              <a:tailEnd/>
            </a:ln>
          </p:spPr>
          <p:txBody>
            <a:bodyPr wrap="none">
              <a:spAutoFit/>
            </a:bodyPr>
            <a:lstStyle/>
            <a:p>
              <a:endParaRPr lang="en-US" sz="1200"/>
            </a:p>
          </p:txBody>
        </p:sp>
        <p:sp>
          <p:nvSpPr>
            <p:cNvPr id="39970" name="Line 39"/>
            <p:cNvSpPr>
              <a:spLocks noChangeShapeType="1"/>
            </p:cNvSpPr>
            <p:nvPr/>
          </p:nvSpPr>
          <p:spPr bwMode="auto">
            <a:xfrm>
              <a:off x="5040" y="2832"/>
              <a:ext cx="96" cy="144"/>
            </a:xfrm>
            <a:prstGeom prst="line">
              <a:avLst/>
            </a:prstGeom>
            <a:noFill/>
            <a:ln w="9525">
              <a:solidFill>
                <a:schemeClr val="tx1"/>
              </a:solidFill>
              <a:round/>
              <a:headEnd/>
              <a:tailEnd type="triangle" w="med" len="med"/>
            </a:ln>
          </p:spPr>
          <p:txBody>
            <a:bodyPr/>
            <a:lstStyle/>
            <a:p>
              <a:endParaRPr lang="en-US"/>
            </a:p>
          </p:txBody>
        </p:sp>
        <p:sp>
          <p:nvSpPr>
            <p:cNvPr id="39971" name="Text Box 40"/>
            <p:cNvSpPr txBox="1">
              <a:spLocks noChangeArrowheads="1"/>
            </p:cNvSpPr>
            <p:nvPr/>
          </p:nvSpPr>
          <p:spPr bwMode="auto">
            <a:xfrm>
              <a:off x="5174" y="2676"/>
              <a:ext cx="594" cy="154"/>
            </a:xfrm>
            <a:prstGeom prst="rect">
              <a:avLst/>
            </a:prstGeom>
            <a:noFill/>
            <a:ln w="9525">
              <a:noFill/>
              <a:miter lim="800000"/>
              <a:headEnd/>
              <a:tailEnd/>
            </a:ln>
          </p:spPr>
          <p:txBody>
            <a:bodyPr wrap="none">
              <a:spAutoFit/>
            </a:bodyPr>
            <a:lstStyle/>
            <a:p>
              <a:r>
                <a:rPr lang="en-US" sz="1000"/>
                <a:t>propagative</a:t>
              </a:r>
            </a:p>
          </p:txBody>
        </p:sp>
        <p:sp>
          <p:nvSpPr>
            <p:cNvPr id="39972" name="Text Box 41"/>
            <p:cNvSpPr txBox="1">
              <a:spLocks noChangeArrowheads="1"/>
            </p:cNvSpPr>
            <p:nvPr/>
          </p:nvSpPr>
          <p:spPr bwMode="auto">
            <a:xfrm>
              <a:off x="5222" y="2820"/>
              <a:ext cx="580" cy="154"/>
            </a:xfrm>
            <a:prstGeom prst="rect">
              <a:avLst/>
            </a:prstGeom>
            <a:noFill/>
            <a:ln w="9525">
              <a:noFill/>
              <a:miter lim="800000"/>
              <a:headEnd/>
              <a:tailEnd/>
            </a:ln>
          </p:spPr>
          <p:txBody>
            <a:bodyPr wrap="none">
              <a:spAutoFit/>
            </a:bodyPr>
            <a:lstStyle/>
            <a:p>
              <a:r>
                <a:rPr lang="en-US" sz="1000"/>
                <a:t>Cyclo-prop.</a:t>
              </a:r>
            </a:p>
          </p:txBody>
        </p:sp>
        <p:sp>
          <p:nvSpPr>
            <p:cNvPr id="39973" name="Text Box 42"/>
            <p:cNvSpPr txBox="1">
              <a:spLocks noChangeArrowheads="1"/>
            </p:cNvSpPr>
            <p:nvPr/>
          </p:nvSpPr>
          <p:spPr bwMode="auto">
            <a:xfrm>
              <a:off x="5126" y="2916"/>
              <a:ext cx="711" cy="154"/>
            </a:xfrm>
            <a:prstGeom prst="rect">
              <a:avLst/>
            </a:prstGeom>
            <a:noFill/>
            <a:ln w="9525">
              <a:noFill/>
              <a:miter lim="800000"/>
              <a:headEnd/>
              <a:tailEnd/>
            </a:ln>
          </p:spPr>
          <p:txBody>
            <a:bodyPr wrap="none">
              <a:spAutoFit/>
            </a:bodyPr>
            <a:lstStyle/>
            <a:p>
              <a:r>
                <a:rPr lang="en-US" sz="1000"/>
                <a:t>Cyclo-develop.</a:t>
              </a:r>
            </a:p>
          </p:txBody>
        </p:sp>
      </p:grpSp>
      <p:pic>
        <p:nvPicPr>
          <p:cNvPr id="38" name="Picture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482A7D0-DB09-4EBA-8D52-E6A5934B66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1A3688C8-DFCE-4CCD-BCF0-5FB239E507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5253850"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2" name="Straight Connector 11">
            <a:extLst>
              <a:ext uri="{FF2B5EF4-FFF2-40B4-BE49-F238E27FC236}">
                <a16:creationId xmlns:a16="http://schemas.microsoft.com/office/drawing/2014/main" id="{D598FBE3-48D2-40A2-B7E6-F485834C821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405" y="4450080"/>
            <a:ext cx="92583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8482FDCF-45F3-40F1-8751-19B7AFB3CFC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0761" y="1005839"/>
            <a:ext cx="2583177"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ctrTitle"/>
          </p:nvPr>
        </p:nvSpPr>
        <p:spPr>
          <a:xfrm>
            <a:off x="868680" y="1122363"/>
            <a:ext cx="4754880" cy="2387600"/>
          </a:xfrm>
        </p:spPr>
        <p:txBody>
          <a:bodyPr>
            <a:normAutofit/>
          </a:bodyPr>
          <a:lstStyle/>
          <a:p>
            <a:pPr algn="l"/>
            <a:r>
              <a:rPr lang="en-US" sz="4000" b="1" dirty="0">
                <a:solidFill>
                  <a:schemeClr val="tx1">
                    <a:lumMod val="85000"/>
                    <a:lumOff val="15000"/>
                  </a:schemeClr>
                </a:solidFill>
              </a:rPr>
              <a:t>Goal 1: To know the basic terminology and concepts used in Epidemiology</a:t>
            </a:r>
          </a:p>
        </p:txBody>
      </p:sp>
      <p:sp>
        <p:nvSpPr>
          <p:cNvPr id="3" name="Subtitle 2"/>
          <p:cNvSpPr>
            <a:spLocks noGrp="1"/>
          </p:cNvSpPr>
          <p:nvPr>
            <p:ph type="subTitle" idx="1"/>
          </p:nvPr>
        </p:nvSpPr>
        <p:spPr>
          <a:xfrm>
            <a:off x="632784" y="4114800"/>
            <a:ext cx="3939216" cy="1655762"/>
          </a:xfrm>
        </p:spPr>
        <p:txBody>
          <a:bodyPr>
            <a:normAutofit/>
          </a:bodyPr>
          <a:lstStyle/>
          <a:p>
            <a:pPr algn="l"/>
            <a:r>
              <a:rPr lang="en-US" sz="1500" dirty="0">
                <a:solidFill>
                  <a:schemeClr val="tx1">
                    <a:lumMod val="85000"/>
                    <a:lumOff val="15000"/>
                  </a:schemeClr>
                </a:solidFill>
              </a:rPr>
              <a:t>By the end of the course, the participants should be able  to:</a:t>
            </a:r>
          </a:p>
          <a:p>
            <a:pPr marL="514350" lvl="0" indent="-514350" algn="l">
              <a:buFont typeface="+mj-lt"/>
              <a:buAutoNum type="arabicPeriod"/>
            </a:pPr>
            <a:r>
              <a:rPr lang="en-US" sz="1500" dirty="0">
                <a:solidFill>
                  <a:schemeClr val="tx1">
                    <a:lumMod val="85000"/>
                    <a:lumOff val="15000"/>
                  </a:schemeClr>
                </a:solidFill>
              </a:rPr>
              <a:t>Define epidemiology.</a:t>
            </a:r>
          </a:p>
          <a:p>
            <a:pPr marL="514350" lvl="0" indent="-514350" algn="l">
              <a:buFont typeface="+mj-lt"/>
              <a:buAutoNum type="arabicPeriod"/>
            </a:pPr>
            <a:r>
              <a:rPr lang="en-US" sz="1500" dirty="0">
                <a:solidFill>
                  <a:schemeClr val="tx1">
                    <a:lumMod val="85000"/>
                    <a:lumOff val="15000"/>
                  </a:schemeClr>
                </a:solidFill>
              </a:rPr>
              <a:t>Explain the meaning of the epidemiologic triad.</a:t>
            </a:r>
          </a:p>
          <a:p>
            <a:pPr marL="514350" indent="-514350" algn="l">
              <a:buFont typeface="+mj-lt"/>
              <a:buAutoNum type="arabicPeriod"/>
            </a:pPr>
            <a:r>
              <a:rPr lang="en-US" sz="1500" dirty="0">
                <a:solidFill>
                  <a:schemeClr val="tx1">
                    <a:lumMod val="85000"/>
                    <a:lumOff val="15000"/>
                  </a:schemeClr>
                </a:solidFill>
              </a:rPr>
              <a:t>Discuss the web of causation.</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US" sz="2800" b="1"/>
              <a:t>Direct Contact Transmission</a:t>
            </a:r>
          </a:p>
        </p:txBody>
      </p:sp>
      <p:sp>
        <p:nvSpPr>
          <p:cNvPr id="3" name="Content Placeholder 2"/>
          <p:cNvSpPr>
            <a:spLocks noGrp="1"/>
          </p:cNvSpPr>
          <p:nvPr>
            <p:ph idx="1"/>
          </p:nvPr>
        </p:nvSpPr>
        <p:spPr>
          <a:xfrm>
            <a:off x="4536886" y="802638"/>
            <a:ext cx="4056522" cy="5252722"/>
          </a:xfrm>
        </p:spPr>
        <p:txBody>
          <a:bodyPr anchor="ctr">
            <a:normAutofit/>
          </a:bodyPr>
          <a:lstStyle/>
          <a:p>
            <a:r>
              <a:rPr lang="en-US" b="1" dirty="0">
                <a:solidFill>
                  <a:schemeClr val="bg1"/>
                </a:solidFill>
              </a:rPr>
              <a:t>Direct contact with infected individual person or animals, or their secretions</a:t>
            </a:r>
          </a:p>
          <a:p>
            <a:r>
              <a:rPr lang="en-US" b="1" dirty="0">
                <a:solidFill>
                  <a:schemeClr val="bg1"/>
                </a:solidFill>
              </a:rPr>
              <a:t>Infectious organisms can enter via:</a:t>
            </a:r>
          </a:p>
          <a:p>
            <a:pPr lvl="1"/>
            <a:r>
              <a:rPr lang="en-US" sz="2100" b="1" dirty="0">
                <a:solidFill>
                  <a:schemeClr val="bg1"/>
                </a:solidFill>
              </a:rPr>
              <a:t>Respiratory tract – inhaled particles from sneezing and coughing</a:t>
            </a:r>
          </a:p>
          <a:p>
            <a:pPr lvl="1"/>
            <a:r>
              <a:rPr lang="en-US" sz="2100" b="1" dirty="0">
                <a:solidFill>
                  <a:schemeClr val="bg1"/>
                </a:solidFill>
              </a:rPr>
              <a:t>Mucous membranes – eyes, nose, reproductive, digestive tracts</a:t>
            </a:r>
          </a:p>
          <a:p>
            <a:pPr lvl="1"/>
            <a:r>
              <a:rPr lang="en-US" sz="2100" b="1" dirty="0">
                <a:solidFill>
                  <a:schemeClr val="bg1"/>
                </a:solidFill>
              </a:rPr>
              <a:t>Skin – cuts, wounds, open sore, injury can facilitate entry</a:t>
            </a:r>
          </a:p>
          <a:p>
            <a:pPr lvl="1"/>
            <a:r>
              <a:rPr lang="en-US" sz="2100" b="1" dirty="0">
                <a:solidFill>
                  <a:schemeClr val="bg1"/>
                </a:solidFill>
              </a:rPr>
              <a:t>Ingestion – swallowing</a:t>
            </a:r>
          </a:p>
          <a:p>
            <a:pPr lvl="1"/>
            <a:endParaRPr lang="en-US" sz="21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5766221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Contact with Fomite</a:t>
            </a:r>
          </a:p>
        </p:txBody>
      </p:sp>
      <p:sp>
        <p:nvSpPr>
          <p:cNvPr id="3" name="Content Placeholder 2"/>
          <p:cNvSpPr>
            <a:spLocks noGrp="1"/>
          </p:cNvSpPr>
          <p:nvPr>
            <p:ph idx="1"/>
          </p:nvPr>
        </p:nvSpPr>
        <p:spPr>
          <a:xfrm>
            <a:off x="1143000" y="1828800"/>
            <a:ext cx="7823199" cy="4343400"/>
          </a:xfrm>
        </p:spPr>
        <p:txBody>
          <a:bodyPr>
            <a:normAutofit/>
          </a:bodyPr>
          <a:lstStyle/>
          <a:p>
            <a:r>
              <a:rPr lang="en-US" b="1" dirty="0"/>
              <a:t>Fomite: an inanimate object contaminated with an infectious organism</a:t>
            </a:r>
          </a:p>
          <a:p>
            <a:r>
              <a:rPr lang="en-US" b="1" dirty="0"/>
              <a:t>Organisms can survive on surfaces</a:t>
            </a:r>
          </a:p>
          <a:p>
            <a:r>
              <a:rPr lang="en-US" b="1" dirty="0"/>
              <a:t>Does not require direct contact between individuals</a:t>
            </a:r>
          </a:p>
          <a:p>
            <a:r>
              <a:rPr lang="en-US" b="1" dirty="0"/>
              <a:t>Examples of fomites:</a:t>
            </a:r>
          </a:p>
          <a:p>
            <a:pPr lvl="1"/>
            <a:r>
              <a:rPr lang="en-US" b="1" dirty="0"/>
              <a:t>Doorknobs</a:t>
            </a:r>
          </a:p>
          <a:p>
            <a:pPr lvl="1"/>
            <a:r>
              <a:rPr lang="en-US" b="1" dirty="0"/>
              <a:t>Computer keyboard</a:t>
            </a:r>
          </a:p>
          <a:p>
            <a:pPr lvl="1"/>
            <a:r>
              <a:rPr lang="en-US" b="1" dirty="0"/>
              <a:t>Bedding or towels</a:t>
            </a:r>
          </a:p>
          <a:p>
            <a:pPr lvl="1"/>
            <a:r>
              <a:rPr lang="en-US" b="1" dirty="0"/>
              <a:t>Needles, forceps, scissors, other </a:t>
            </a:r>
          </a:p>
          <a:p>
            <a:pPr marL="349250" lvl="1" indent="0">
              <a:buNone/>
              <a:tabLst>
                <a:tab pos="288925" algn="l"/>
              </a:tabLst>
            </a:pPr>
            <a:r>
              <a:rPr lang="en-US" b="1" dirty="0"/>
              <a:t>    medical equipment</a:t>
            </a:r>
          </a:p>
          <a:p>
            <a:pPr lvl="1"/>
            <a:r>
              <a:rPr lang="en-US" b="1" dirty="0"/>
              <a:t>Food preparation equipment and</a:t>
            </a:r>
          </a:p>
          <a:p>
            <a:pPr marL="349250" lvl="1" indent="0">
              <a:buNone/>
            </a:pPr>
            <a:r>
              <a:rPr lang="en-US" b="1" dirty="0"/>
              <a:t>    serving vessels</a:t>
            </a:r>
            <a:endParaRPr lang="en-US" dirty="0"/>
          </a:p>
          <a:p>
            <a:endParaRPr lang="en-US" dirty="0"/>
          </a:p>
        </p:txBody>
      </p:sp>
      <p:pic>
        <p:nvPicPr>
          <p:cNvPr id="4" name="Picture 3" descr="fomite.jpg"/>
          <p:cNvPicPr>
            <a:picLocks noChangeAspect="1"/>
          </p:cNvPicPr>
          <p:nvPr/>
        </p:nvPicPr>
        <p:blipFill>
          <a:blip r:embed="rId3">
            <a:clrChange>
              <a:clrFrom>
                <a:srgbClr val="FE4910"/>
              </a:clrFrom>
              <a:clrTo>
                <a:srgbClr val="FE4910">
                  <a:alpha val="0"/>
                </a:srgbClr>
              </a:clrTo>
            </a:clrChange>
            <a:extLst>
              <a:ext uri="{28A0092B-C50C-407E-A947-70E740481C1C}">
                <a14:useLocalDpi xmlns:a14="http://schemas.microsoft.com/office/drawing/2010/main" val="0"/>
              </a:ext>
            </a:extLst>
          </a:blip>
          <a:stretch>
            <a:fillRect/>
          </a:stretch>
        </p:blipFill>
        <p:spPr>
          <a:xfrm>
            <a:off x="5486400" y="3200400"/>
            <a:ext cx="3213100" cy="2540000"/>
          </a:xfrm>
          <a:prstGeom prst="rect">
            <a:avLst/>
          </a:prstGeom>
        </p:spPr>
      </p:pic>
      <p:sp>
        <p:nvSpPr>
          <p:cNvPr id="5" name="TextBox 4"/>
          <p:cNvSpPr txBox="1"/>
          <p:nvPr/>
        </p:nvSpPr>
        <p:spPr>
          <a:xfrm>
            <a:off x="7772400" y="5943600"/>
            <a:ext cx="1219200" cy="246221"/>
          </a:xfrm>
          <a:prstGeom prst="rect">
            <a:avLst/>
          </a:prstGeom>
          <a:noFill/>
        </p:spPr>
        <p:txBody>
          <a:bodyPr wrap="square" rtlCol="0">
            <a:spAutoFit/>
          </a:bodyPr>
          <a:lstStyle/>
          <a:p>
            <a:r>
              <a:rPr lang="en-US" sz="1000" dirty="0"/>
              <a:t>healthline.com</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1258558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Contaminated Food and Water</a:t>
            </a:r>
          </a:p>
        </p:txBody>
      </p:sp>
      <p:sp>
        <p:nvSpPr>
          <p:cNvPr id="3" name="Content Placeholder 2"/>
          <p:cNvSpPr>
            <a:spLocks noGrp="1"/>
          </p:cNvSpPr>
          <p:nvPr>
            <p:ph idx="1"/>
          </p:nvPr>
        </p:nvSpPr>
        <p:spPr>
          <a:xfrm>
            <a:off x="857249" y="1676400"/>
            <a:ext cx="8286751" cy="4936066"/>
          </a:xfrm>
        </p:spPr>
        <p:txBody>
          <a:bodyPr>
            <a:normAutofit/>
          </a:bodyPr>
          <a:lstStyle/>
          <a:p>
            <a:r>
              <a:rPr lang="en-US" b="1" dirty="0"/>
              <a:t>Food and water can become contaminated and transmit diseases when consumed</a:t>
            </a:r>
          </a:p>
          <a:p>
            <a:r>
              <a:rPr lang="en-US" b="1" dirty="0"/>
              <a:t>Contaminated food or water possible:</a:t>
            </a:r>
          </a:p>
          <a:p>
            <a:pPr lvl="1"/>
            <a:r>
              <a:rPr lang="en-US" b="1" dirty="0"/>
              <a:t>Restaurants</a:t>
            </a:r>
          </a:p>
          <a:p>
            <a:pPr lvl="1"/>
            <a:r>
              <a:rPr lang="en-US" b="1" dirty="0"/>
              <a:t>Central water supply</a:t>
            </a:r>
          </a:p>
          <a:p>
            <a:pPr lvl="1"/>
            <a:r>
              <a:rPr lang="en-US" b="1" dirty="0"/>
              <a:t>Water storage containers</a:t>
            </a:r>
          </a:p>
          <a:p>
            <a:r>
              <a:rPr lang="en-US" b="1" dirty="0"/>
              <a:t>Often cause gastroenteritis</a:t>
            </a:r>
          </a:p>
          <a:p>
            <a:pPr lvl="1"/>
            <a:r>
              <a:rPr lang="en-US" b="1" dirty="0"/>
              <a:t>Diarrhea, vomiting, nausea</a:t>
            </a:r>
          </a:p>
          <a:p>
            <a:pPr lvl="1"/>
            <a:r>
              <a:rPr lang="en-US" b="1" i="1" dirty="0"/>
              <a:t>E. coli</a:t>
            </a:r>
            <a:r>
              <a:rPr lang="en-US" b="1" dirty="0"/>
              <a:t>, Salmonella, Campylobacter</a:t>
            </a:r>
          </a:p>
          <a:p>
            <a:pPr lvl="1"/>
            <a:r>
              <a:rPr lang="en-US" b="1" dirty="0"/>
              <a:t>Cholera, Hepatitis A</a:t>
            </a:r>
          </a:p>
          <a:p>
            <a:pPr lvl="1"/>
            <a:r>
              <a:rPr lang="en-US" b="1" dirty="0"/>
              <a:t>Intestinal parasites</a:t>
            </a:r>
          </a:p>
          <a:p>
            <a:endParaRPr lang="en-US" dirty="0"/>
          </a:p>
        </p:txBody>
      </p:sp>
      <p:pic>
        <p:nvPicPr>
          <p:cNvPr id="4" name="Picture 3" descr="foodborne illness.jpe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91200" y="3048000"/>
            <a:ext cx="2887133" cy="2746297"/>
          </a:xfrm>
          <a:prstGeom prst="rect">
            <a:avLst/>
          </a:prstGeom>
        </p:spPr>
      </p:pic>
      <p:sp>
        <p:nvSpPr>
          <p:cNvPr id="5" name="TextBox 4"/>
          <p:cNvSpPr txBox="1"/>
          <p:nvPr/>
        </p:nvSpPr>
        <p:spPr>
          <a:xfrm>
            <a:off x="7924800" y="6611779"/>
            <a:ext cx="1828800" cy="246221"/>
          </a:xfrm>
          <a:prstGeom prst="rect">
            <a:avLst/>
          </a:prstGeom>
          <a:noFill/>
        </p:spPr>
        <p:txBody>
          <a:bodyPr wrap="square" rtlCol="0">
            <a:spAutoFit/>
          </a:bodyPr>
          <a:lstStyle/>
          <a:p>
            <a:r>
              <a:rPr lang="en-US" sz="1000" dirty="0"/>
              <a:t>en.wikipedia.org</a:t>
            </a:r>
          </a:p>
        </p:txBody>
      </p:sp>
      <p:sp>
        <p:nvSpPr>
          <p:cNvPr id="6" name="Rectangle 5"/>
          <p:cNvSpPr/>
          <p:nvPr/>
        </p:nvSpPr>
        <p:spPr>
          <a:xfrm flipV="1">
            <a:off x="5791200" y="2971801"/>
            <a:ext cx="2887133" cy="7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429542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descr="Large confetti"/>
          <p:cNvSpPr>
            <a:spLocks noGrp="1" noChangeArrowheads="1"/>
          </p:cNvSpPr>
          <p:nvPr>
            <p:ph type="title"/>
          </p:nvPr>
        </p:nvSpPr>
        <p:spPr/>
        <p:txBody>
          <a:bodyPr/>
          <a:lstStyle/>
          <a:p>
            <a:pPr algn="ctr" eaLnBrk="1" hangingPunct="1"/>
            <a:r>
              <a:rPr lang="en-US" b="1" dirty="0"/>
              <a:t>Chain of Infection </a:t>
            </a:r>
          </a:p>
        </p:txBody>
      </p:sp>
      <p:sp>
        <p:nvSpPr>
          <p:cNvPr id="56323" name="Text Box 3"/>
          <p:cNvSpPr txBox="1">
            <a:spLocks noChangeArrowheads="1"/>
          </p:cNvSpPr>
          <p:nvPr/>
        </p:nvSpPr>
        <p:spPr bwMode="auto">
          <a:xfrm>
            <a:off x="1219200" y="5257800"/>
            <a:ext cx="7010400" cy="777875"/>
          </a:xfrm>
          <a:prstGeom prst="rect">
            <a:avLst/>
          </a:prstGeom>
          <a:noFill/>
          <a:ln w="9525">
            <a:noFill/>
            <a:miter lim="800000"/>
            <a:headEnd/>
            <a:tailEnd/>
          </a:ln>
        </p:spPr>
        <p:txBody>
          <a:bodyPr>
            <a:spAutoFit/>
          </a:bodyPr>
          <a:lstStyle/>
          <a:p>
            <a:pPr algn="ctr">
              <a:spcBef>
                <a:spcPct val="50000"/>
              </a:spcBef>
            </a:pPr>
            <a:r>
              <a:rPr lang="en-US" sz="4500" dirty="0">
                <a:solidFill>
                  <a:srgbClr val="FF9900"/>
                </a:solidFill>
              </a:rPr>
              <a:t>Environment</a:t>
            </a:r>
          </a:p>
        </p:txBody>
      </p:sp>
      <p:pic>
        <p:nvPicPr>
          <p:cNvPr id="56324" name="Picture 4" descr="new chain"/>
          <p:cNvPicPr>
            <a:picLocks noChangeAspect="1" noChangeArrowheads="1"/>
          </p:cNvPicPr>
          <p:nvPr/>
        </p:nvPicPr>
        <p:blipFill>
          <a:blip r:embed="rId2"/>
          <a:srcRect l="55263"/>
          <a:stretch>
            <a:fillRect/>
          </a:stretch>
        </p:blipFill>
        <p:spPr bwMode="auto">
          <a:xfrm>
            <a:off x="2552700" y="1524000"/>
            <a:ext cx="3886200" cy="3733800"/>
          </a:xfrm>
          <a:prstGeom prst="rect">
            <a:avLst/>
          </a:prstGeom>
          <a:noFill/>
          <a:ln w="9525">
            <a:noFill/>
            <a:miter lim="800000"/>
            <a:headEnd/>
            <a:tailEnd/>
          </a:ln>
        </p:spPr>
      </p:pic>
      <p:sp>
        <p:nvSpPr>
          <p:cNvPr id="56325" name="Text Box 7"/>
          <p:cNvSpPr txBox="1">
            <a:spLocks noChangeArrowheads="1"/>
          </p:cNvSpPr>
          <p:nvPr/>
        </p:nvSpPr>
        <p:spPr bwMode="auto">
          <a:xfrm>
            <a:off x="3886200" y="3657600"/>
            <a:ext cx="1219200" cy="549275"/>
          </a:xfrm>
          <a:prstGeom prst="rect">
            <a:avLst/>
          </a:prstGeom>
          <a:noFill/>
          <a:ln w="9525">
            <a:noFill/>
            <a:miter lim="800000"/>
            <a:headEnd/>
            <a:tailEnd/>
          </a:ln>
        </p:spPr>
        <p:txBody>
          <a:bodyPr>
            <a:spAutoFit/>
          </a:bodyPr>
          <a:lstStyle/>
          <a:p>
            <a:pPr>
              <a:spcBef>
                <a:spcPct val="50000"/>
              </a:spcBef>
            </a:pPr>
            <a:r>
              <a:rPr lang="en-US" sz="3000"/>
              <a:t>Host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59AE206-7EBA-4D33-8BC9-9D8158553F0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a:extLst>
              <a:ext uri="{FF2B5EF4-FFF2-40B4-BE49-F238E27FC236}">
                <a16:creationId xmlns:a16="http://schemas.microsoft.com/office/drawing/2014/main" id="{9E8E38ED-369A-44C2-B635-0BED0E48A6E8}"/>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850294" y="4525347"/>
            <a:ext cx="0" cy="1737360"/>
          </a:xfrm>
          <a:prstGeom prst="line">
            <a:avLst/>
          </a:prstGeom>
          <a:ln w="19050" cap="sq">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Oval 75">
            <a:extLst>
              <a:ext uri="{FF2B5EF4-FFF2-40B4-BE49-F238E27FC236}">
                <a16:creationId xmlns:a16="http://schemas.microsoft.com/office/drawing/2014/main" id="{B672F332-AF08-46C6-94F0-77684310D7B7}"/>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6250" y="2466604"/>
            <a:ext cx="721797" cy="96239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34244EF8-D73A-40E1-BE73-D46E6B4B04E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44371" y="2327988"/>
            <a:ext cx="220272" cy="293695"/>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reeform: Shape 79">
            <a:extLst>
              <a:ext uri="{FF2B5EF4-FFF2-40B4-BE49-F238E27FC236}">
                <a16:creationId xmlns:a16="http://schemas.microsoft.com/office/drawing/2014/main" id="{AB84D7E8-4ECB-42D7-ADBF-01689B0F24A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9084" y="0"/>
            <a:ext cx="4274916" cy="4059244"/>
          </a:xfrm>
          <a:custGeom>
            <a:avLst/>
            <a:gdLst>
              <a:gd name="connsiteX0" fmla="*/ 0 w 5699887"/>
              <a:gd name="connsiteY0" fmla="*/ 0 h 4059244"/>
              <a:gd name="connsiteX1" fmla="*/ 5699887 w 5699887"/>
              <a:gd name="connsiteY1" fmla="*/ 0 h 4059244"/>
              <a:gd name="connsiteX2" fmla="*/ 5699887 w 5699887"/>
              <a:gd name="connsiteY2" fmla="*/ 3944096 h 4059244"/>
              <a:gd name="connsiteX3" fmla="*/ 5525775 w 5699887"/>
              <a:gd name="connsiteY3" fmla="*/ 3980429 h 4059244"/>
              <a:gd name="connsiteX4" fmla="*/ 4663256 w 5699887"/>
              <a:gd name="connsiteY4" fmla="*/ 4059244 h 4059244"/>
              <a:gd name="connsiteX5" fmla="*/ 8566 w 5699887"/>
              <a:gd name="connsiteY5" fmla="*/ 67422 h 4059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9887" h="4059244">
                <a:moveTo>
                  <a:pt x="0" y="0"/>
                </a:moveTo>
                <a:lnTo>
                  <a:pt x="5699887" y="0"/>
                </a:lnTo>
                <a:lnTo>
                  <a:pt x="5699887" y="3944096"/>
                </a:lnTo>
                <a:lnTo>
                  <a:pt x="5525775" y="3980429"/>
                </a:lnTo>
                <a:cubicBezTo>
                  <a:pt x="5246154" y="4032190"/>
                  <a:pt x="4957865" y="4059244"/>
                  <a:pt x="4663256" y="4059244"/>
                </a:cubicBezTo>
                <a:cubicBezTo>
                  <a:pt x="2306390" y="4059244"/>
                  <a:pt x="353936" y="2327747"/>
                  <a:pt x="8566" y="67422"/>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6437D937-A7F1-4011-92B4-328E5BE1B16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1425" y="620480"/>
            <a:ext cx="1682850" cy="224379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346" name="Rectangle 2" descr="Large confetti"/>
          <p:cNvSpPr>
            <a:spLocks noGrp="1" noChangeArrowheads="1"/>
          </p:cNvSpPr>
          <p:nvPr>
            <p:ph type="title"/>
          </p:nvPr>
        </p:nvSpPr>
        <p:spPr>
          <a:xfrm>
            <a:off x="481692" y="4525347"/>
            <a:ext cx="5204792" cy="1737360"/>
          </a:xfrm>
        </p:spPr>
        <p:txBody>
          <a:bodyPr vert="horz" lIns="91440" tIns="45720" rIns="91440" bIns="45720" rtlCol="0" anchor="ctr">
            <a:normAutofit/>
          </a:bodyPr>
          <a:lstStyle/>
          <a:p>
            <a:pPr algn="r" defTabSz="914400"/>
            <a:r>
              <a:rPr lang="en-US" sz="6000" b="1" kern="1200">
                <a:solidFill>
                  <a:schemeClr val="tx1"/>
                </a:solidFill>
                <a:latin typeface="+mj-lt"/>
                <a:ea typeface="+mj-ea"/>
                <a:cs typeface="+mj-cs"/>
              </a:rPr>
              <a:t>Host</a:t>
            </a:r>
          </a:p>
        </p:txBody>
      </p:sp>
      <p:sp>
        <p:nvSpPr>
          <p:cNvPr id="57347" name="Rectangle 3"/>
          <p:cNvSpPr>
            <a:spLocks noGrp="1" noChangeArrowheads="1"/>
          </p:cNvSpPr>
          <p:nvPr>
            <p:ph type="subTitle" idx="4294967295"/>
          </p:nvPr>
        </p:nvSpPr>
        <p:spPr>
          <a:xfrm>
            <a:off x="6038071" y="4525347"/>
            <a:ext cx="2408466" cy="1737360"/>
          </a:xfrm>
        </p:spPr>
        <p:txBody>
          <a:bodyPr vert="horz" lIns="91440" tIns="45720" rIns="91440" bIns="45720" rtlCol="0" anchor="ctr">
            <a:normAutofit/>
          </a:bodyPr>
          <a:lstStyle/>
          <a:p>
            <a:pPr marL="0" indent="0" defTabSz="914400">
              <a:spcBef>
                <a:spcPts val="1000"/>
              </a:spcBef>
              <a:buNone/>
            </a:pPr>
            <a:r>
              <a:rPr lang="en-US" sz="2400" kern="1200">
                <a:solidFill>
                  <a:schemeClr val="tx1"/>
                </a:solidFill>
                <a:latin typeface="+mn-lt"/>
                <a:ea typeface="+mn-ea"/>
                <a:cs typeface="+mn-cs"/>
              </a:rPr>
              <a:t>A person who becomes infected with an infectious agent</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US" sz="2800" b="1"/>
              <a:t>Reservoir Hosts &amp; Transmission</a:t>
            </a:r>
          </a:p>
        </p:txBody>
      </p:sp>
      <p:sp>
        <p:nvSpPr>
          <p:cNvPr id="3" name="Content Placeholder 2"/>
          <p:cNvSpPr>
            <a:spLocks noGrp="1"/>
          </p:cNvSpPr>
          <p:nvPr>
            <p:ph idx="1"/>
          </p:nvPr>
        </p:nvSpPr>
        <p:spPr>
          <a:xfrm>
            <a:off x="4536886" y="802638"/>
            <a:ext cx="4056522" cy="5252722"/>
          </a:xfrm>
        </p:spPr>
        <p:txBody>
          <a:bodyPr anchor="ctr">
            <a:normAutofit/>
          </a:bodyPr>
          <a:lstStyle/>
          <a:p>
            <a:r>
              <a:rPr lang="en-US" b="1" dirty="0">
                <a:solidFill>
                  <a:schemeClr val="bg1"/>
                </a:solidFill>
              </a:rPr>
              <a:t>Reservoir hosts with infectious agents can transmit the organism, but may not develop disease</a:t>
            </a:r>
          </a:p>
          <a:p>
            <a:r>
              <a:rPr lang="en-US" b="1" dirty="0">
                <a:solidFill>
                  <a:schemeClr val="bg1"/>
                </a:solidFill>
              </a:rPr>
              <a:t>Hosts provide a reservoir for the organism in the environment</a:t>
            </a:r>
          </a:p>
          <a:p>
            <a:r>
              <a:rPr lang="en-US" b="1" dirty="0">
                <a:solidFill>
                  <a:schemeClr val="bg1"/>
                </a:solidFill>
              </a:rPr>
              <a:t>Management is difficult if host population is large or difficult to control </a:t>
            </a:r>
          </a:p>
          <a:p>
            <a:r>
              <a:rPr lang="en-US" b="1" dirty="0">
                <a:solidFill>
                  <a:schemeClr val="bg1"/>
                </a:solidFill>
              </a:rPr>
              <a:t>Host may be required for stage(s) of an organism’s development or transmission cycle before capable of infecting another host or vector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2689601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algn="ctr" eaLnBrk="1" hangingPunct="1">
              <a:defRPr/>
            </a:pPr>
            <a:r>
              <a:rPr lang="en-US" b="1" dirty="0"/>
              <a:t>Types of Reservoirs</a:t>
            </a:r>
          </a:p>
        </p:txBody>
      </p:sp>
      <p:sp>
        <p:nvSpPr>
          <p:cNvPr id="74755" name="Rectangle 3"/>
          <p:cNvSpPr>
            <a:spLocks noGrp="1" noChangeArrowheads="1"/>
          </p:cNvSpPr>
          <p:nvPr>
            <p:ph idx="1"/>
          </p:nvPr>
        </p:nvSpPr>
        <p:spPr/>
        <p:txBody>
          <a:bodyPr/>
          <a:lstStyle/>
          <a:p>
            <a:pPr algn="l" rtl="0" eaLnBrk="1" hangingPunct="1">
              <a:defRPr/>
            </a:pPr>
            <a:endParaRPr lang="en-US"/>
          </a:p>
        </p:txBody>
      </p:sp>
      <p:grpSp>
        <p:nvGrpSpPr>
          <p:cNvPr id="2" name="Group 19"/>
          <p:cNvGrpSpPr>
            <a:grpSpLocks/>
          </p:cNvGrpSpPr>
          <p:nvPr/>
        </p:nvGrpSpPr>
        <p:grpSpPr bwMode="auto">
          <a:xfrm>
            <a:off x="2133600" y="2209800"/>
            <a:ext cx="4419600" cy="2667000"/>
            <a:chOff x="1344" y="1392"/>
            <a:chExt cx="2784" cy="1680"/>
          </a:xfrm>
        </p:grpSpPr>
        <p:sp>
          <p:nvSpPr>
            <p:cNvPr id="33797" name="Rectangle 4"/>
            <p:cNvSpPr>
              <a:spLocks noChangeArrowheads="1"/>
            </p:cNvSpPr>
            <p:nvPr/>
          </p:nvSpPr>
          <p:spPr bwMode="auto">
            <a:xfrm>
              <a:off x="1680" y="1392"/>
              <a:ext cx="2208" cy="576"/>
            </a:xfrm>
            <a:prstGeom prst="rect">
              <a:avLst/>
            </a:prstGeom>
            <a:solidFill>
              <a:schemeClr val="accent1"/>
            </a:solidFill>
            <a:ln w="9525">
              <a:solidFill>
                <a:schemeClr val="tx1"/>
              </a:solidFill>
              <a:miter lim="800000"/>
              <a:headEnd/>
              <a:tailEnd/>
            </a:ln>
          </p:spPr>
          <p:txBody>
            <a:bodyPr wrap="none" anchor="ctr"/>
            <a:lstStyle/>
            <a:p>
              <a:pPr algn="ctr"/>
              <a:r>
                <a:rPr lang="en-US" sz="2400"/>
                <a:t>Reservoir</a:t>
              </a:r>
            </a:p>
          </p:txBody>
        </p:sp>
        <p:sp>
          <p:nvSpPr>
            <p:cNvPr id="33798" name="Line 6"/>
            <p:cNvSpPr>
              <a:spLocks noChangeShapeType="1"/>
            </p:cNvSpPr>
            <p:nvPr/>
          </p:nvSpPr>
          <p:spPr bwMode="auto">
            <a:xfrm>
              <a:off x="2736" y="2016"/>
              <a:ext cx="0" cy="288"/>
            </a:xfrm>
            <a:prstGeom prst="line">
              <a:avLst/>
            </a:prstGeom>
            <a:noFill/>
            <a:ln w="9525">
              <a:solidFill>
                <a:schemeClr val="tx1"/>
              </a:solidFill>
              <a:round/>
              <a:headEnd/>
              <a:tailEnd/>
            </a:ln>
          </p:spPr>
          <p:txBody>
            <a:bodyPr/>
            <a:lstStyle/>
            <a:p>
              <a:endParaRPr lang="en-US"/>
            </a:p>
          </p:txBody>
        </p:sp>
        <p:sp>
          <p:nvSpPr>
            <p:cNvPr id="33799" name="Line 7"/>
            <p:cNvSpPr>
              <a:spLocks noChangeShapeType="1"/>
            </p:cNvSpPr>
            <p:nvPr/>
          </p:nvSpPr>
          <p:spPr bwMode="auto">
            <a:xfrm flipH="1" flipV="1">
              <a:off x="1872" y="2304"/>
              <a:ext cx="1776" cy="0"/>
            </a:xfrm>
            <a:prstGeom prst="line">
              <a:avLst/>
            </a:prstGeom>
            <a:noFill/>
            <a:ln w="9525">
              <a:solidFill>
                <a:schemeClr val="tx1"/>
              </a:solidFill>
              <a:round/>
              <a:headEnd/>
              <a:tailEnd/>
            </a:ln>
          </p:spPr>
          <p:txBody>
            <a:bodyPr/>
            <a:lstStyle/>
            <a:p>
              <a:endParaRPr lang="en-US"/>
            </a:p>
          </p:txBody>
        </p:sp>
        <p:sp>
          <p:nvSpPr>
            <p:cNvPr id="33800" name="Line 8"/>
            <p:cNvSpPr>
              <a:spLocks noChangeShapeType="1"/>
            </p:cNvSpPr>
            <p:nvPr/>
          </p:nvSpPr>
          <p:spPr bwMode="auto">
            <a:xfrm>
              <a:off x="1872" y="2304"/>
              <a:ext cx="0" cy="384"/>
            </a:xfrm>
            <a:prstGeom prst="line">
              <a:avLst/>
            </a:prstGeom>
            <a:noFill/>
            <a:ln w="9525">
              <a:solidFill>
                <a:schemeClr val="tx1"/>
              </a:solidFill>
              <a:round/>
              <a:headEnd/>
              <a:tailEnd type="triangle" w="med" len="med"/>
            </a:ln>
          </p:spPr>
          <p:txBody>
            <a:bodyPr/>
            <a:lstStyle/>
            <a:p>
              <a:endParaRPr lang="en-US"/>
            </a:p>
          </p:txBody>
        </p:sp>
        <p:sp>
          <p:nvSpPr>
            <p:cNvPr id="33801" name="Line 9"/>
            <p:cNvSpPr>
              <a:spLocks noChangeShapeType="1"/>
            </p:cNvSpPr>
            <p:nvPr/>
          </p:nvSpPr>
          <p:spPr bwMode="auto">
            <a:xfrm>
              <a:off x="2736" y="2304"/>
              <a:ext cx="0" cy="336"/>
            </a:xfrm>
            <a:prstGeom prst="line">
              <a:avLst/>
            </a:prstGeom>
            <a:noFill/>
            <a:ln w="9525">
              <a:solidFill>
                <a:schemeClr val="tx1"/>
              </a:solidFill>
              <a:round/>
              <a:headEnd/>
              <a:tailEnd type="triangle" w="med" len="med"/>
            </a:ln>
          </p:spPr>
          <p:txBody>
            <a:bodyPr/>
            <a:lstStyle/>
            <a:p>
              <a:endParaRPr lang="en-US"/>
            </a:p>
          </p:txBody>
        </p:sp>
        <p:sp>
          <p:nvSpPr>
            <p:cNvPr id="33802" name="Line 10"/>
            <p:cNvSpPr>
              <a:spLocks noChangeShapeType="1"/>
            </p:cNvSpPr>
            <p:nvPr/>
          </p:nvSpPr>
          <p:spPr bwMode="auto">
            <a:xfrm>
              <a:off x="3648" y="2304"/>
              <a:ext cx="0" cy="336"/>
            </a:xfrm>
            <a:prstGeom prst="line">
              <a:avLst/>
            </a:prstGeom>
            <a:noFill/>
            <a:ln w="9525">
              <a:solidFill>
                <a:schemeClr val="tx1"/>
              </a:solidFill>
              <a:round/>
              <a:headEnd/>
              <a:tailEnd type="triangle" w="med" len="med"/>
            </a:ln>
          </p:spPr>
          <p:txBody>
            <a:bodyPr/>
            <a:lstStyle/>
            <a:p>
              <a:endParaRPr lang="en-US"/>
            </a:p>
          </p:txBody>
        </p:sp>
        <p:sp>
          <p:nvSpPr>
            <p:cNvPr id="33803" name="Rectangle 11"/>
            <p:cNvSpPr>
              <a:spLocks noChangeArrowheads="1"/>
            </p:cNvSpPr>
            <p:nvPr/>
          </p:nvSpPr>
          <p:spPr bwMode="auto">
            <a:xfrm>
              <a:off x="1344" y="2736"/>
              <a:ext cx="912" cy="336"/>
            </a:xfrm>
            <a:prstGeom prst="rect">
              <a:avLst/>
            </a:prstGeom>
            <a:solidFill>
              <a:schemeClr val="accent1"/>
            </a:solidFill>
            <a:ln w="9525">
              <a:solidFill>
                <a:schemeClr val="tx1"/>
              </a:solidFill>
              <a:miter lim="800000"/>
              <a:headEnd/>
              <a:tailEnd/>
            </a:ln>
          </p:spPr>
          <p:txBody>
            <a:bodyPr wrap="none" anchor="ctr"/>
            <a:lstStyle/>
            <a:p>
              <a:pPr algn="ctr" rtl="0"/>
              <a:r>
                <a:rPr lang="en-US" sz="1600"/>
                <a:t>Human </a:t>
              </a:r>
            </a:p>
            <a:p>
              <a:pPr algn="ctr"/>
              <a:r>
                <a:rPr lang="en-US" sz="1600"/>
                <a:t>reservoir</a:t>
              </a:r>
            </a:p>
          </p:txBody>
        </p:sp>
        <p:sp>
          <p:nvSpPr>
            <p:cNvPr id="33804" name="Rectangle 14"/>
            <p:cNvSpPr>
              <a:spLocks noChangeArrowheads="1"/>
            </p:cNvSpPr>
            <p:nvPr/>
          </p:nvSpPr>
          <p:spPr bwMode="auto">
            <a:xfrm>
              <a:off x="2352" y="2736"/>
              <a:ext cx="816" cy="336"/>
            </a:xfrm>
            <a:prstGeom prst="rect">
              <a:avLst/>
            </a:prstGeom>
            <a:solidFill>
              <a:schemeClr val="accent1"/>
            </a:solidFill>
            <a:ln w="9525">
              <a:solidFill>
                <a:schemeClr val="tx1"/>
              </a:solidFill>
              <a:miter lim="800000"/>
              <a:headEnd/>
              <a:tailEnd/>
            </a:ln>
          </p:spPr>
          <p:txBody>
            <a:bodyPr wrap="none" anchor="ctr"/>
            <a:lstStyle/>
            <a:p>
              <a:pPr algn="ctr" rtl="0"/>
              <a:r>
                <a:rPr lang="en-US" sz="1600"/>
                <a:t>Animal</a:t>
              </a:r>
            </a:p>
            <a:p>
              <a:pPr algn="ctr"/>
              <a:r>
                <a:rPr lang="en-US" sz="1600"/>
                <a:t>reservoir</a:t>
              </a:r>
            </a:p>
          </p:txBody>
        </p:sp>
        <p:sp>
          <p:nvSpPr>
            <p:cNvPr id="33805" name="Rectangle 16"/>
            <p:cNvSpPr>
              <a:spLocks noChangeArrowheads="1"/>
            </p:cNvSpPr>
            <p:nvPr/>
          </p:nvSpPr>
          <p:spPr bwMode="auto">
            <a:xfrm>
              <a:off x="3312" y="2736"/>
              <a:ext cx="816" cy="336"/>
            </a:xfrm>
            <a:prstGeom prst="rect">
              <a:avLst/>
            </a:prstGeom>
            <a:solidFill>
              <a:schemeClr val="accent1"/>
            </a:solidFill>
            <a:ln w="9525">
              <a:solidFill>
                <a:schemeClr val="tx1"/>
              </a:solidFill>
              <a:miter lim="800000"/>
              <a:headEnd/>
              <a:tailEnd/>
            </a:ln>
          </p:spPr>
          <p:txBody>
            <a:bodyPr wrap="none" anchor="ctr"/>
            <a:lstStyle/>
            <a:p>
              <a:pPr algn="ctr"/>
              <a:r>
                <a:rPr lang="en-US" sz="1600"/>
                <a:t>Non-living</a:t>
              </a:r>
            </a:p>
            <a:p>
              <a:pPr algn="ctr"/>
              <a:r>
                <a:rPr lang="en-US" sz="1600"/>
                <a:t>reservoir</a:t>
              </a:r>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algn="ctr" eaLnBrk="1" hangingPunct="1">
              <a:defRPr/>
            </a:pPr>
            <a:r>
              <a:rPr lang="en-US" b="1" dirty="0"/>
              <a:t>Human Reservoir</a:t>
            </a:r>
          </a:p>
        </p:txBody>
      </p:sp>
      <p:grpSp>
        <p:nvGrpSpPr>
          <p:cNvPr id="2" name="Group 44"/>
          <p:cNvGrpSpPr>
            <a:grpSpLocks/>
          </p:cNvGrpSpPr>
          <p:nvPr/>
        </p:nvGrpSpPr>
        <p:grpSpPr bwMode="auto">
          <a:xfrm>
            <a:off x="1295400" y="2590800"/>
            <a:ext cx="7848600" cy="3386138"/>
            <a:chOff x="576" y="1632"/>
            <a:chExt cx="4944" cy="2133"/>
          </a:xfrm>
        </p:grpSpPr>
        <p:sp>
          <p:nvSpPr>
            <p:cNvPr id="34820" name="Rectangle 14"/>
            <p:cNvSpPr>
              <a:spLocks noChangeArrowheads="1"/>
            </p:cNvSpPr>
            <p:nvPr/>
          </p:nvSpPr>
          <p:spPr bwMode="auto">
            <a:xfrm>
              <a:off x="1968" y="1632"/>
              <a:ext cx="1728" cy="336"/>
            </a:xfrm>
            <a:prstGeom prst="rect">
              <a:avLst/>
            </a:prstGeom>
            <a:solidFill>
              <a:schemeClr val="accent1"/>
            </a:solidFill>
            <a:ln w="9525">
              <a:solidFill>
                <a:schemeClr val="tx1"/>
              </a:solidFill>
              <a:miter lim="800000"/>
              <a:headEnd/>
              <a:tailEnd/>
            </a:ln>
          </p:spPr>
          <p:txBody>
            <a:bodyPr wrap="none" anchor="ctr"/>
            <a:lstStyle/>
            <a:p>
              <a:pPr algn="ctr"/>
              <a:r>
                <a:rPr lang="en-US" sz="2000" dirty="0"/>
                <a:t>Human reservoir</a:t>
              </a:r>
            </a:p>
          </p:txBody>
        </p:sp>
        <p:sp>
          <p:nvSpPr>
            <p:cNvPr id="34821" name="Line 16"/>
            <p:cNvSpPr>
              <a:spLocks noChangeShapeType="1"/>
            </p:cNvSpPr>
            <p:nvPr/>
          </p:nvSpPr>
          <p:spPr bwMode="auto">
            <a:xfrm>
              <a:off x="2832" y="2016"/>
              <a:ext cx="0" cy="144"/>
            </a:xfrm>
            <a:prstGeom prst="line">
              <a:avLst/>
            </a:prstGeom>
            <a:noFill/>
            <a:ln w="9525">
              <a:solidFill>
                <a:schemeClr val="tx1"/>
              </a:solidFill>
              <a:round/>
              <a:headEnd/>
              <a:tailEnd type="triangle" w="med" len="med"/>
            </a:ln>
          </p:spPr>
          <p:txBody>
            <a:bodyPr/>
            <a:lstStyle/>
            <a:p>
              <a:endParaRPr lang="en-US"/>
            </a:p>
          </p:txBody>
        </p:sp>
        <p:sp>
          <p:nvSpPr>
            <p:cNvPr id="34822" name="Line 18"/>
            <p:cNvSpPr>
              <a:spLocks noChangeShapeType="1"/>
            </p:cNvSpPr>
            <p:nvPr/>
          </p:nvSpPr>
          <p:spPr bwMode="auto">
            <a:xfrm>
              <a:off x="1104" y="2208"/>
              <a:ext cx="3648" cy="0"/>
            </a:xfrm>
            <a:prstGeom prst="line">
              <a:avLst/>
            </a:prstGeom>
            <a:noFill/>
            <a:ln w="9525">
              <a:solidFill>
                <a:schemeClr val="tx1"/>
              </a:solidFill>
              <a:round/>
              <a:headEnd/>
              <a:tailEnd/>
            </a:ln>
          </p:spPr>
          <p:txBody>
            <a:bodyPr/>
            <a:lstStyle/>
            <a:p>
              <a:endParaRPr lang="en-US"/>
            </a:p>
          </p:txBody>
        </p:sp>
        <p:sp>
          <p:nvSpPr>
            <p:cNvPr id="34823" name="Line 19"/>
            <p:cNvSpPr>
              <a:spLocks noChangeShapeType="1"/>
            </p:cNvSpPr>
            <p:nvPr/>
          </p:nvSpPr>
          <p:spPr bwMode="auto">
            <a:xfrm>
              <a:off x="1104" y="2208"/>
              <a:ext cx="0" cy="144"/>
            </a:xfrm>
            <a:prstGeom prst="line">
              <a:avLst/>
            </a:prstGeom>
            <a:noFill/>
            <a:ln w="9525">
              <a:solidFill>
                <a:schemeClr val="tx1"/>
              </a:solidFill>
              <a:round/>
              <a:headEnd/>
              <a:tailEnd type="triangle" w="med" len="med"/>
            </a:ln>
          </p:spPr>
          <p:txBody>
            <a:bodyPr/>
            <a:lstStyle/>
            <a:p>
              <a:endParaRPr lang="en-US"/>
            </a:p>
          </p:txBody>
        </p:sp>
        <p:sp>
          <p:nvSpPr>
            <p:cNvPr id="34824" name="Line 20"/>
            <p:cNvSpPr>
              <a:spLocks noChangeShapeType="1"/>
            </p:cNvSpPr>
            <p:nvPr/>
          </p:nvSpPr>
          <p:spPr bwMode="auto">
            <a:xfrm>
              <a:off x="4752" y="2208"/>
              <a:ext cx="0" cy="192"/>
            </a:xfrm>
            <a:prstGeom prst="line">
              <a:avLst/>
            </a:prstGeom>
            <a:noFill/>
            <a:ln w="9525">
              <a:solidFill>
                <a:schemeClr val="tx1"/>
              </a:solidFill>
              <a:round/>
              <a:headEnd/>
              <a:tailEnd type="triangle" w="med" len="med"/>
            </a:ln>
          </p:spPr>
          <p:txBody>
            <a:bodyPr/>
            <a:lstStyle/>
            <a:p>
              <a:endParaRPr lang="en-US"/>
            </a:p>
          </p:txBody>
        </p:sp>
        <p:sp>
          <p:nvSpPr>
            <p:cNvPr id="34825" name="Rectangle 21"/>
            <p:cNvSpPr>
              <a:spLocks noChangeArrowheads="1"/>
            </p:cNvSpPr>
            <p:nvPr/>
          </p:nvSpPr>
          <p:spPr bwMode="auto">
            <a:xfrm>
              <a:off x="576" y="2400"/>
              <a:ext cx="912" cy="384"/>
            </a:xfrm>
            <a:prstGeom prst="rect">
              <a:avLst/>
            </a:prstGeom>
            <a:solidFill>
              <a:schemeClr val="accent1"/>
            </a:solidFill>
            <a:ln w="9525">
              <a:solidFill>
                <a:schemeClr val="tx1"/>
              </a:solidFill>
              <a:miter lim="800000"/>
              <a:headEnd/>
              <a:tailEnd/>
            </a:ln>
          </p:spPr>
          <p:txBody>
            <a:bodyPr wrap="none" anchor="ctr"/>
            <a:lstStyle/>
            <a:p>
              <a:pPr algn="ctr"/>
              <a:r>
                <a:rPr lang="en-US" sz="2000" dirty="0"/>
                <a:t>Cases</a:t>
              </a:r>
            </a:p>
          </p:txBody>
        </p:sp>
        <p:sp>
          <p:nvSpPr>
            <p:cNvPr id="34826" name="Rectangle 32"/>
            <p:cNvSpPr>
              <a:spLocks noChangeArrowheads="1"/>
            </p:cNvSpPr>
            <p:nvPr/>
          </p:nvSpPr>
          <p:spPr bwMode="auto">
            <a:xfrm>
              <a:off x="4368" y="2400"/>
              <a:ext cx="816" cy="336"/>
            </a:xfrm>
            <a:prstGeom prst="rect">
              <a:avLst/>
            </a:prstGeom>
            <a:solidFill>
              <a:schemeClr val="accent1"/>
            </a:solidFill>
            <a:ln w="9525">
              <a:solidFill>
                <a:schemeClr val="tx1"/>
              </a:solidFill>
              <a:miter lim="800000"/>
              <a:headEnd/>
              <a:tailEnd/>
            </a:ln>
          </p:spPr>
          <p:txBody>
            <a:bodyPr wrap="none" anchor="ctr"/>
            <a:lstStyle/>
            <a:p>
              <a:pPr algn="ctr"/>
              <a:r>
                <a:rPr lang="en-US" sz="2000" dirty="0"/>
                <a:t>Carriers</a:t>
              </a:r>
            </a:p>
          </p:txBody>
        </p:sp>
        <p:sp>
          <p:nvSpPr>
            <p:cNvPr id="34827" name="Line 34"/>
            <p:cNvSpPr>
              <a:spLocks noChangeShapeType="1"/>
            </p:cNvSpPr>
            <p:nvPr/>
          </p:nvSpPr>
          <p:spPr bwMode="auto">
            <a:xfrm>
              <a:off x="672" y="2784"/>
              <a:ext cx="0" cy="240"/>
            </a:xfrm>
            <a:prstGeom prst="line">
              <a:avLst/>
            </a:prstGeom>
            <a:noFill/>
            <a:ln w="9525">
              <a:solidFill>
                <a:schemeClr val="tx1"/>
              </a:solidFill>
              <a:round/>
              <a:headEnd/>
              <a:tailEnd type="triangle" w="med" len="med"/>
            </a:ln>
          </p:spPr>
          <p:txBody>
            <a:bodyPr/>
            <a:lstStyle/>
            <a:p>
              <a:endParaRPr lang="en-US"/>
            </a:p>
          </p:txBody>
        </p:sp>
        <p:sp>
          <p:nvSpPr>
            <p:cNvPr id="34828" name="Line 35"/>
            <p:cNvSpPr>
              <a:spLocks noChangeShapeType="1"/>
            </p:cNvSpPr>
            <p:nvPr/>
          </p:nvSpPr>
          <p:spPr bwMode="auto">
            <a:xfrm>
              <a:off x="1440" y="2592"/>
              <a:ext cx="288" cy="0"/>
            </a:xfrm>
            <a:prstGeom prst="line">
              <a:avLst/>
            </a:prstGeom>
            <a:noFill/>
            <a:ln w="9525">
              <a:solidFill>
                <a:schemeClr val="tx1"/>
              </a:solidFill>
              <a:round/>
              <a:headEnd/>
              <a:tailEnd type="triangle" w="med" len="med"/>
            </a:ln>
          </p:spPr>
          <p:txBody>
            <a:bodyPr/>
            <a:lstStyle/>
            <a:p>
              <a:endParaRPr lang="en-US"/>
            </a:p>
          </p:txBody>
        </p:sp>
        <p:sp>
          <p:nvSpPr>
            <p:cNvPr id="34829" name="Text Box 36"/>
            <p:cNvSpPr txBox="1">
              <a:spLocks noChangeArrowheads="1"/>
            </p:cNvSpPr>
            <p:nvPr/>
          </p:nvSpPr>
          <p:spPr bwMode="auto">
            <a:xfrm>
              <a:off x="614" y="3028"/>
              <a:ext cx="2145" cy="737"/>
            </a:xfrm>
            <a:prstGeom prst="rect">
              <a:avLst/>
            </a:prstGeom>
            <a:noFill/>
            <a:ln w="9525">
              <a:noFill/>
              <a:miter lim="800000"/>
              <a:headEnd/>
              <a:tailEnd/>
            </a:ln>
          </p:spPr>
          <p:txBody>
            <a:bodyPr wrap="none">
              <a:spAutoFit/>
            </a:bodyPr>
            <a:lstStyle/>
            <a:p>
              <a:r>
                <a:rPr lang="en-US" sz="1400" b="1" dirty="0"/>
                <a:t>According to spectrum of disease:</a:t>
              </a:r>
            </a:p>
            <a:p>
              <a:pPr rtl="0">
                <a:buFontTx/>
                <a:buChar char="•"/>
              </a:pPr>
              <a:r>
                <a:rPr lang="en-US" sz="1400" dirty="0"/>
                <a:t>Clinical cases (mild/severe-typical/atypical)</a:t>
              </a:r>
            </a:p>
            <a:p>
              <a:pPr rtl="0">
                <a:buFontTx/>
                <a:buChar char="•"/>
              </a:pPr>
              <a:r>
                <a:rPr lang="en-US" sz="1400" dirty="0"/>
                <a:t>Sub-clinical cases</a:t>
              </a:r>
            </a:p>
            <a:p>
              <a:pPr rtl="0">
                <a:buFontTx/>
                <a:buChar char="•"/>
              </a:pPr>
              <a:r>
                <a:rPr lang="en-US" sz="1400" dirty="0"/>
                <a:t>Latent infection cases</a:t>
              </a:r>
            </a:p>
            <a:p>
              <a:pPr rtl="0">
                <a:buFontTx/>
                <a:buChar char="•"/>
              </a:pPr>
              <a:endParaRPr lang="en-US" sz="1400" dirty="0"/>
            </a:p>
          </p:txBody>
        </p:sp>
        <p:sp>
          <p:nvSpPr>
            <p:cNvPr id="34830" name="Text Box 37"/>
            <p:cNvSpPr txBox="1">
              <a:spLocks noChangeArrowheads="1"/>
            </p:cNvSpPr>
            <p:nvPr/>
          </p:nvSpPr>
          <p:spPr bwMode="auto">
            <a:xfrm>
              <a:off x="1766" y="2452"/>
              <a:ext cx="1094" cy="460"/>
            </a:xfrm>
            <a:prstGeom prst="rect">
              <a:avLst/>
            </a:prstGeom>
            <a:noFill/>
            <a:ln w="9525">
              <a:noFill/>
              <a:miter lim="800000"/>
              <a:headEnd/>
              <a:tailEnd/>
            </a:ln>
          </p:spPr>
          <p:txBody>
            <a:bodyPr wrap="none">
              <a:spAutoFit/>
            </a:bodyPr>
            <a:lstStyle/>
            <a:p>
              <a:pPr rtl="0">
                <a:buFontTx/>
                <a:buChar char="•"/>
              </a:pPr>
              <a:r>
                <a:rPr lang="en-US" sz="1400"/>
                <a:t>Primary case</a:t>
              </a:r>
            </a:p>
            <a:p>
              <a:pPr rtl="0">
                <a:buFontTx/>
                <a:buChar char="•"/>
              </a:pPr>
              <a:r>
                <a:rPr lang="en-US" sz="1400"/>
                <a:t>Index case</a:t>
              </a:r>
            </a:p>
            <a:p>
              <a:pPr rtl="0">
                <a:buFontTx/>
                <a:buChar char="•"/>
              </a:pPr>
              <a:r>
                <a:rPr lang="en-US" sz="1400"/>
                <a:t>Secondary cases</a:t>
              </a:r>
            </a:p>
          </p:txBody>
        </p:sp>
        <p:sp>
          <p:nvSpPr>
            <p:cNvPr id="34831" name="Line 38"/>
            <p:cNvSpPr>
              <a:spLocks noChangeShapeType="1"/>
            </p:cNvSpPr>
            <p:nvPr/>
          </p:nvSpPr>
          <p:spPr bwMode="auto">
            <a:xfrm flipH="1">
              <a:off x="4128" y="2448"/>
              <a:ext cx="240" cy="0"/>
            </a:xfrm>
            <a:prstGeom prst="line">
              <a:avLst/>
            </a:prstGeom>
            <a:noFill/>
            <a:ln w="9525">
              <a:solidFill>
                <a:schemeClr val="tx1"/>
              </a:solidFill>
              <a:round/>
              <a:headEnd/>
              <a:tailEnd type="triangle" w="med" len="med"/>
            </a:ln>
          </p:spPr>
          <p:txBody>
            <a:bodyPr/>
            <a:lstStyle/>
            <a:p>
              <a:endParaRPr lang="en-US"/>
            </a:p>
          </p:txBody>
        </p:sp>
        <p:sp>
          <p:nvSpPr>
            <p:cNvPr id="34832" name="Line 39"/>
            <p:cNvSpPr>
              <a:spLocks noChangeShapeType="1"/>
            </p:cNvSpPr>
            <p:nvPr/>
          </p:nvSpPr>
          <p:spPr bwMode="auto">
            <a:xfrm flipH="1">
              <a:off x="4272" y="2736"/>
              <a:ext cx="96" cy="192"/>
            </a:xfrm>
            <a:prstGeom prst="line">
              <a:avLst/>
            </a:prstGeom>
            <a:noFill/>
            <a:ln w="9525">
              <a:solidFill>
                <a:schemeClr val="tx1"/>
              </a:solidFill>
              <a:round/>
              <a:headEnd/>
              <a:tailEnd type="triangle" w="med" len="med"/>
            </a:ln>
          </p:spPr>
          <p:txBody>
            <a:bodyPr/>
            <a:lstStyle/>
            <a:p>
              <a:endParaRPr lang="en-US"/>
            </a:p>
          </p:txBody>
        </p:sp>
        <p:sp>
          <p:nvSpPr>
            <p:cNvPr id="34833" name="Line 40"/>
            <p:cNvSpPr>
              <a:spLocks noChangeShapeType="1"/>
            </p:cNvSpPr>
            <p:nvPr/>
          </p:nvSpPr>
          <p:spPr bwMode="auto">
            <a:xfrm>
              <a:off x="5088" y="2736"/>
              <a:ext cx="0" cy="288"/>
            </a:xfrm>
            <a:prstGeom prst="line">
              <a:avLst/>
            </a:prstGeom>
            <a:noFill/>
            <a:ln w="9525">
              <a:solidFill>
                <a:schemeClr val="tx1"/>
              </a:solidFill>
              <a:round/>
              <a:headEnd/>
              <a:tailEnd type="triangle" w="med" len="med"/>
            </a:ln>
          </p:spPr>
          <p:txBody>
            <a:bodyPr/>
            <a:lstStyle/>
            <a:p>
              <a:endParaRPr lang="en-US"/>
            </a:p>
          </p:txBody>
        </p:sp>
        <p:sp>
          <p:nvSpPr>
            <p:cNvPr id="34834" name="Text Box 41"/>
            <p:cNvSpPr txBox="1">
              <a:spLocks noChangeArrowheads="1"/>
            </p:cNvSpPr>
            <p:nvPr/>
          </p:nvSpPr>
          <p:spPr bwMode="auto">
            <a:xfrm>
              <a:off x="3264" y="2208"/>
              <a:ext cx="783" cy="737"/>
            </a:xfrm>
            <a:prstGeom prst="rect">
              <a:avLst/>
            </a:prstGeom>
            <a:noFill/>
            <a:ln w="9525">
              <a:noFill/>
              <a:miter lim="800000"/>
              <a:headEnd/>
              <a:tailEnd/>
            </a:ln>
          </p:spPr>
          <p:txBody>
            <a:bodyPr wrap="none">
              <a:spAutoFit/>
            </a:bodyPr>
            <a:lstStyle/>
            <a:p>
              <a:r>
                <a:rPr lang="en-US" sz="1400" b="1" dirty="0"/>
                <a:t>Type</a:t>
              </a:r>
              <a:r>
                <a:rPr lang="en-US" sz="1400" dirty="0"/>
                <a:t>:</a:t>
              </a:r>
            </a:p>
            <a:p>
              <a:pPr rtl="0">
                <a:buFontTx/>
                <a:buChar char="•"/>
              </a:pPr>
              <a:r>
                <a:rPr lang="en-US" sz="1400" dirty="0"/>
                <a:t>Incubatory</a:t>
              </a:r>
            </a:p>
            <a:p>
              <a:pPr rtl="0">
                <a:buFontTx/>
                <a:buChar char="•"/>
              </a:pPr>
              <a:r>
                <a:rPr lang="en-US" sz="1400" dirty="0"/>
                <a:t>Convalescent</a:t>
              </a:r>
            </a:p>
            <a:p>
              <a:pPr rtl="0">
                <a:buFontTx/>
                <a:buChar char="•"/>
              </a:pPr>
              <a:r>
                <a:rPr lang="en-US" sz="1400" dirty="0"/>
                <a:t>Healthy</a:t>
              </a:r>
            </a:p>
            <a:p>
              <a:pPr rtl="0">
                <a:buFontTx/>
                <a:buChar char="•"/>
              </a:pPr>
              <a:endParaRPr lang="en-US" sz="1400" dirty="0"/>
            </a:p>
          </p:txBody>
        </p:sp>
        <p:sp>
          <p:nvSpPr>
            <p:cNvPr id="34835" name="Text Box 42"/>
            <p:cNvSpPr txBox="1">
              <a:spLocks noChangeArrowheads="1"/>
            </p:cNvSpPr>
            <p:nvPr/>
          </p:nvSpPr>
          <p:spPr bwMode="auto">
            <a:xfrm>
              <a:off x="3456" y="2976"/>
              <a:ext cx="768" cy="465"/>
            </a:xfrm>
            <a:prstGeom prst="rect">
              <a:avLst/>
            </a:prstGeom>
            <a:noFill/>
            <a:ln w="9525">
              <a:noFill/>
              <a:miter lim="800000"/>
              <a:headEnd/>
              <a:tailEnd/>
            </a:ln>
          </p:spPr>
          <p:txBody>
            <a:bodyPr>
              <a:spAutoFit/>
            </a:bodyPr>
            <a:lstStyle/>
            <a:p>
              <a:pPr rtl="0"/>
              <a:r>
                <a:rPr lang="en-US" sz="1400" b="1" dirty="0"/>
                <a:t>Duration:</a:t>
              </a:r>
            </a:p>
            <a:p>
              <a:pPr rtl="0">
                <a:buFontTx/>
                <a:buChar char="•"/>
              </a:pPr>
              <a:r>
                <a:rPr lang="en-US" sz="1400" dirty="0"/>
                <a:t>Temporary</a:t>
              </a:r>
            </a:p>
            <a:p>
              <a:pPr rtl="0">
                <a:buFontTx/>
                <a:buChar char="•"/>
              </a:pPr>
              <a:r>
                <a:rPr lang="en-US" sz="1400" dirty="0"/>
                <a:t>Chronic</a:t>
              </a:r>
            </a:p>
          </p:txBody>
        </p:sp>
        <p:sp>
          <p:nvSpPr>
            <p:cNvPr id="34836" name="Text Box 43"/>
            <p:cNvSpPr txBox="1">
              <a:spLocks noChangeArrowheads="1"/>
            </p:cNvSpPr>
            <p:nvPr/>
          </p:nvSpPr>
          <p:spPr bwMode="auto">
            <a:xfrm>
              <a:off x="4560" y="3024"/>
              <a:ext cx="960" cy="737"/>
            </a:xfrm>
            <a:prstGeom prst="rect">
              <a:avLst/>
            </a:prstGeom>
            <a:noFill/>
            <a:ln w="9525">
              <a:noFill/>
              <a:miter lim="800000"/>
              <a:headEnd/>
              <a:tailEnd/>
            </a:ln>
          </p:spPr>
          <p:txBody>
            <a:bodyPr>
              <a:spAutoFit/>
            </a:bodyPr>
            <a:lstStyle/>
            <a:p>
              <a:r>
                <a:rPr lang="en-US" sz="1400" b="1" dirty="0"/>
                <a:t>Portal of exit:</a:t>
              </a:r>
            </a:p>
            <a:p>
              <a:pPr rtl="0">
                <a:buFontTx/>
                <a:buChar char="•"/>
              </a:pPr>
              <a:r>
                <a:rPr lang="en-US" sz="1400" dirty="0"/>
                <a:t>Urinary</a:t>
              </a:r>
            </a:p>
            <a:p>
              <a:pPr rtl="0">
                <a:buFontTx/>
                <a:buChar char="•"/>
              </a:pPr>
              <a:r>
                <a:rPr lang="en-US" sz="1400" dirty="0"/>
                <a:t>Intestinal</a:t>
              </a:r>
            </a:p>
            <a:p>
              <a:pPr rtl="0">
                <a:buFontTx/>
                <a:buChar char="•"/>
              </a:pPr>
              <a:r>
                <a:rPr lang="en-US" sz="1400" dirty="0"/>
                <a:t>Respiratory</a:t>
              </a:r>
            </a:p>
            <a:p>
              <a:pPr rtl="0">
                <a:buFontTx/>
                <a:buChar char="•"/>
              </a:pPr>
              <a:r>
                <a:rPr lang="en-US" sz="1400" dirty="0"/>
                <a:t>Others </a:t>
              </a:r>
            </a:p>
          </p:txBody>
        </p:sp>
      </p:grpSp>
      <p:pic>
        <p:nvPicPr>
          <p:cNvPr id="21" name="Picture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4728" y="457200"/>
            <a:ext cx="8489272" cy="1039427"/>
          </a:xfrm>
        </p:spPr>
        <p:txBody>
          <a:bodyPr>
            <a:normAutofit/>
          </a:bodyPr>
          <a:lstStyle/>
          <a:p>
            <a:pPr algn="ctr"/>
            <a:r>
              <a:rPr lang="en-US" b="1" dirty="0"/>
              <a:t>Biological Vectors - Arthropods</a:t>
            </a:r>
          </a:p>
        </p:txBody>
      </p:sp>
      <p:sp>
        <p:nvSpPr>
          <p:cNvPr id="3" name="Content Placeholder 2"/>
          <p:cNvSpPr>
            <a:spLocks noGrp="1"/>
          </p:cNvSpPr>
          <p:nvPr>
            <p:ph idx="1"/>
          </p:nvPr>
        </p:nvSpPr>
        <p:spPr>
          <a:xfrm>
            <a:off x="304800" y="1981200"/>
            <a:ext cx="8682567" cy="4724400"/>
          </a:xfrm>
        </p:spPr>
        <p:txBody>
          <a:bodyPr/>
          <a:lstStyle/>
          <a:p>
            <a:r>
              <a:rPr lang="en-US" b="1" dirty="0"/>
              <a:t>Vector borne diseases common worldwide</a:t>
            </a:r>
          </a:p>
          <a:p>
            <a:r>
              <a:rPr lang="en-US" b="1" dirty="0"/>
              <a:t>Insect provides a necessary part of disease transmission process (e.g. biting during blood meal)</a:t>
            </a:r>
          </a:p>
          <a:p>
            <a:pPr>
              <a:buNone/>
            </a:pPr>
            <a:endParaRPr lang="en-US" b="1" dirty="0"/>
          </a:p>
        </p:txBody>
      </p:sp>
      <p:pic>
        <p:nvPicPr>
          <p:cNvPr id="4" name="Picture 3" descr="mosquito.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7918" y="4312920"/>
            <a:ext cx="1916682" cy="1714500"/>
          </a:xfrm>
          <a:prstGeom prst="rect">
            <a:avLst/>
          </a:prstGeom>
          <a:ln>
            <a:solidFill>
              <a:schemeClr val="accent5">
                <a:lumMod val="75000"/>
              </a:schemeClr>
            </a:solidFill>
          </a:ln>
        </p:spPr>
      </p:pic>
      <p:pic>
        <p:nvPicPr>
          <p:cNvPr id="6" name="Picture 5" descr="tick.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0293" y="4343400"/>
            <a:ext cx="2346960" cy="1757955"/>
          </a:xfrm>
          <a:prstGeom prst="rect">
            <a:avLst/>
          </a:prstGeom>
          <a:ln>
            <a:solidFill>
              <a:schemeClr val="accent5">
                <a:lumMod val="75000"/>
              </a:schemeClr>
            </a:solidFill>
          </a:ln>
        </p:spPr>
      </p:pic>
      <p:pic>
        <p:nvPicPr>
          <p:cNvPr id="5" name="Picture 4" descr="tsetse fly.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5264" y="4358640"/>
            <a:ext cx="2947736" cy="1714499"/>
          </a:xfrm>
          <a:prstGeom prst="rect">
            <a:avLst/>
          </a:prstGeom>
          <a:ln>
            <a:solidFill>
              <a:schemeClr val="accent5">
                <a:lumMod val="75000"/>
              </a:schemeClr>
            </a:solidFill>
          </a:ln>
        </p:spPr>
      </p:pic>
      <p:sp>
        <p:nvSpPr>
          <p:cNvPr id="8" name="TextBox 7"/>
          <p:cNvSpPr txBox="1"/>
          <p:nvPr/>
        </p:nvSpPr>
        <p:spPr>
          <a:xfrm>
            <a:off x="7543800" y="5410200"/>
            <a:ext cx="1219200" cy="246221"/>
          </a:xfrm>
          <a:prstGeom prst="rect">
            <a:avLst/>
          </a:prstGeom>
          <a:noFill/>
          <a:ln>
            <a:noFill/>
          </a:ln>
        </p:spPr>
        <p:txBody>
          <a:bodyPr wrap="square" rtlCol="0">
            <a:spAutoFit/>
          </a:bodyPr>
          <a:lstStyle/>
          <a:p>
            <a:r>
              <a:rPr lang="en-US" sz="1000" dirty="0"/>
              <a:t>www.cdc.gov</a:t>
            </a:r>
          </a:p>
        </p:txBody>
      </p:sp>
      <p:sp>
        <p:nvSpPr>
          <p:cNvPr id="9" name="TextBox 8"/>
          <p:cNvSpPr txBox="1"/>
          <p:nvPr/>
        </p:nvSpPr>
        <p:spPr>
          <a:xfrm>
            <a:off x="4114800" y="5486400"/>
            <a:ext cx="1524000" cy="246221"/>
          </a:xfrm>
          <a:prstGeom prst="rect">
            <a:avLst/>
          </a:prstGeom>
          <a:noFill/>
        </p:spPr>
        <p:txBody>
          <a:bodyPr wrap="square" rtlCol="0">
            <a:spAutoFit/>
          </a:bodyPr>
          <a:lstStyle/>
          <a:p>
            <a:r>
              <a:rPr lang="en-US" sz="1000" dirty="0"/>
              <a:t>www.tse-tse.com</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3227745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Biological Vectors - Animals</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236304"/>
            <a:ext cx="8743951" cy="3421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607541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2A7D0-DB09-4EBA-8D52-E6A5934B668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Freeform: Shape 72">
            <a:extLst>
              <a:ext uri="{FF2B5EF4-FFF2-40B4-BE49-F238E27FC236}">
                <a16:creationId xmlns:a16="http://schemas.microsoft.com/office/drawing/2014/main" id="{1A3688C8-DFCE-4CCD-BCF0-5FB239E5072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5253850"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74">
            <a:extLst>
              <a:ext uri="{FF2B5EF4-FFF2-40B4-BE49-F238E27FC236}">
                <a16:creationId xmlns:a16="http://schemas.microsoft.com/office/drawing/2014/main" id="{D598FBE3-48D2-40A2-B7E6-F485834C8213}"/>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54405" y="4450080"/>
            <a:ext cx="925830" cy="0"/>
          </a:xfrm>
          <a:prstGeom prst="line">
            <a:avLst/>
          </a:prstGeom>
          <a:ln w="508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77" name="Oval 76">
            <a:extLst>
              <a:ext uri="{FF2B5EF4-FFF2-40B4-BE49-F238E27FC236}">
                <a16:creationId xmlns:a16="http://schemas.microsoft.com/office/drawing/2014/main" id="{8482FDCF-45F3-40F1-8751-19B7AFB3CFCE}"/>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00761" y="1005839"/>
            <a:ext cx="2583177"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74" name="Title 2"/>
          <p:cNvSpPr>
            <a:spLocks noGrp="1"/>
          </p:cNvSpPr>
          <p:nvPr>
            <p:ph type="title"/>
          </p:nvPr>
        </p:nvSpPr>
        <p:spPr>
          <a:xfrm>
            <a:off x="868680" y="1122363"/>
            <a:ext cx="4754880" cy="2387600"/>
          </a:xfrm>
        </p:spPr>
        <p:txBody>
          <a:bodyPr vert="horz" lIns="91440" tIns="45720" rIns="91440" bIns="45720" rtlCol="0" anchor="b">
            <a:normAutofit/>
          </a:bodyPr>
          <a:lstStyle/>
          <a:p>
            <a:pPr defTabSz="914400"/>
            <a:r>
              <a:rPr lang="en-US" sz="5300" kern="1200">
                <a:solidFill>
                  <a:schemeClr val="tx1">
                    <a:lumMod val="85000"/>
                    <a:lumOff val="15000"/>
                  </a:schemeClr>
                </a:solidFill>
                <a:latin typeface="+mj-lt"/>
                <a:ea typeface="+mj-ea"/>
                <a:cs typeface="+mj-cs"/>
              </a:rPr>
              <a:t>Introduction to Epidemiology</a:t>
            </a:r>
            <a:br>
              <a:rPr lang="en-US" sz="5300" kern="1200">
                <a:solidFill>
                  <a:schemeClr val="tx1">
                    <a:lumMod val="85000"/>
                    <a:lumOff val="15000"/>
                  </a:schemeClr>
                </a:solidFill>
                <a:latin typeface="+mj-lt"/>
                <a:ea typeface="+mj-ea"/>
                <a:cs typeface="+mj-cs"/>
              </a:rPr>
            </a:br>
            <a:endParaRPr lang="en-US" sz="5300" kern="1200">
              <a:solidFill>
                <a:schemeClr val="tx1">
                  <a:lumMod val="85000"/>
                  <a:lumOff val="15000"/>
                </a:schemeClr>
              </a:solidFill>
              <a:latin typeface="+mj-lt"/>
              <a:ea typeface="+mj-ea"/>
              <a:cs typeface="+mj-cs"/>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descr="Large confetti"/>
          <p:cNvSpPr>
            <a:spLocks noGrp="1" noChangeArrowheads="1"/>
          </p:cNvSpPr>
          <p:nvPr>
            <p:ph type="title"/>
          </p:nvPr>
        </p:nvSpPr>
        <p:spPr/>
        <p:txBody>
          <a:bodyPr>
            <a:normAutofit/>
          </a:bodyPr>
          <a:lstStyle/>
          <a:p>
            <a:pPr eaLnBrk="1" hangingPunct="1"/>
            <a:r>
              <a:rPr lang="en-US" sz="5000" b="1">
                <a:solidFill>
                  <a:srgbClr val="FF9900"/>
                </a:solidFill>
              </a:rPr>
              <a:t>Environmental Factors</a:t>
            </a:r>
          </a:p>
        </p:txBody>
      </p:sp>
      <p:sp>
        <p:nvSpPr>
          <p:cNvPr id="63491" name="Rectangle 3"/>
          <p:cNvSpPr>
            <a:spLocks noGrp="1" noChangeArrowheads="1"/>
          </p:cNvSpPr>
          <p:nvPr>
            <p:ph idx="1"/>
          </p:nvPr>
        </p:nvSpPr>
        <p:spPr>
          <a:xfrm>
            <a:off x="304800" y="1905000"/>
            <a:ext cx="4495800" cy="4191000"/>
          </a:xfrm>
        </p:spPr>
        <p:txBody>
          <a:bodyPr>
            <a:normAutofit/>
          </a:bodyPr>
          <a:lstStyle/>
          <a:p>
            <a:pPr eaLnBrk="1" hangingPunct="1"/>
            <a:r>
              <a:rPr lang="en-US" sz="3000" dirty="0"/>
              <a:t>Population density</a:t>
            </a:r>
          </a:p>
          <a:p>
            <a:pPr eaLnBrk="1" hangingPunct="1"/>
            <a:r>
              <a:rPr lang="en-US" sz="3000" dirty="0"/>
              <a:t>Nutrients</a:t>
            </a:r>
          </a:p>
          <a:p>
            <a:pPr eaLnBrk="1" hangingPunct="1"/>
            <a:r>
              <a:rPr lang="en-US" sz="3000" dirty="0"/>
              <a:t>Food supply for animals</a:t>
            </a:r>
          </a:p>
          <a:p>
            <a:pPr eaLnBrk="1" hangingPunct="1"/>
            <a:r>
              <a:rPr lang="en-US" sz="3000" dirty="0"/>
              <a:t>Temperature</a:t>
            </a:r>
          </a:p>
          <a:p>
            <a:pPr eaLnBrk="1" hangingPunct="1"/>
            <a:r>
              <a:rPr lang="en-US" sz="3000" dirty="0"/>
              <a:t>Rainfall - Floods</a:t>
            </a:r>
          </a:p>
          <a:p>
            <a:pPr eaLnBrk="1" hangingPunct="1"/>
            <a:r>
              <a:rPr lang="en-US" sz="3000" dirty="0"/>
              <a:t>Humidity</a:t>
            </a:r>
          </a:p>
          <a:p>
            <a:pPr eaLnBrk="1" hangingPunct="1"/>
            <a:r>
              <a:rPr lang="en-US" sz="3000" dirty="0"/>
              <a:t>Sunlight</a:t>
            </a:r>
          </a:p>
        </p:txBody>
      </p:sp>
      <p:sp>
        <p:nvSpPr>
          <p:cNvPr id="63492" name="Rectangle 4"/>
          <p:cNvSpPr>
            <a:spLocks noChangeArrowheads="1"/>
          </p:cNvSpPr>
          <p:nvPr/>
        </p:nvSpPr>
        <p:spPr bwMode="auto">
          <a:xfrm>
            <a:off x="4495800" y="1905000"/>
            <a:ext cx="4648200" cy="4191000"/>
          </a:xfrm>
          <a:prstGeom prst="rect">
            <a:avLst/>
          </a:prstGeom>
          <a:noFill/>
          <a:ln w="9525">
            <a:noFill/>
            <a:miter lim="800000"/>
            <a:headEnd/>
            <a:tailEnd/>
          </a:ln>
        </p:spPr>
        <p:txBody>
          <a:bodyPr/>
          <a:lstStyle/>
          <a:p>
            <a:pPr marL="342900" indent="-342900">
              <a:spcBef>
                <a:spcPct val="20000"/>
              </a:spcBef>
              <a:buSzPct val="85000"/>
              <a:buFontTx/>
              <a:buBlip>
                <a:blip r:embed="rId2"/>
              </a:buBlip>
            </a:pPr>
            <a:r>
              <a:rPr lang="en-US" sz="3000" b="0" dirty="0"/>
              <a:t>Radiation</a:t>
            </a:r>
          </a:p>
          <a:p>
            <a:pPr marL="342900" indent="-342900">
              <a:spcBef>
                <a:spcPct val="20000"/>
              </a:spcBef>
              <a:buSzPct val="85000"/>
              <a:buFontTx/>
              <a:buBlip>
                <a:blip r:embed="rId2"/>
              </a:buBlip>
            </a:pPr>
            <a:r>
              <a:rPr lang="en-US" sz="3000" b="0" dirty="0"/>
              <a:t>Pollutants - chemical agents</a:t>
            </a:r>
          </a:p>
          <a:p>
            <a:pPr marL="342900" indent="-342900">
              <a:spcBef>
                <a:spcPct val="20000"/>
              </a:spcBef>
              <a:buSzPct val="85000"/>
              <a:buFontTx/>
              <a:buBlip>
                <a:blip r:embed="rId2"/>
              </a:buBlip>
            </a:pPr>
            <a:r>
              <a:rPr lang="en-US" sz="3000" b="0" dirty="0"/>
              <a:t>Toxins</a:t>
            </a:r>
          </a:p>
          <a:p>
            <a:pPr marL="342900" indent="-342900">
              <a:spcBef>
                <a:spcPct val="20000"/>
              </a:spcBef>
              <a:buSzPct val="85000"/>
              <a:buFontTx/>
              <a:buBlip>
                <a:blip r:embed="rId2"/>
              </a:buBlip>
            </a:pPr>
            <a:r>
              <a:rPr lang="en-US" sz="3000" b="0" dirty="0"/>
              <a:t>Air currents</a:t>
            </a:r>
          </a:p>
          <a:p>
            <a:pPr marL="342900" indent="-342900">
              <a:spcBef>
                <a:spcPct val="20000"/>
              </a:spcBef>
              <a:buSzPct val="85000"/>
              <a:buFontTx/>
              <a:buBlip>
                <a:blip r:embed="rId2"/>
              </a:buBlip>
            </a:pPr>
            <a:r>
              <a:rPr lang="en-US" sz="3000" b="0" dirty="0"/>
              <a:t>Sound</a:t>
            </a:r>
          </a:p>
          <a:p>
            <a:pPr marL="342900" indent="-342900">
              <a:spcBef>
                <a:spcPct val="20000"/>
              </a:spcBef>
              <a:buSzPct val="85000"/>
              <a:buFontTx/>
              <a:buBlip>
                <a:blip r:embed="rId2"/>
              </a:buBlip>
            </a:pPr>
            <a:r>
              <a:rPr lang="en-US" sz="3000" b="0" dirty="0"/>
              <a:t>War</a:t>
            </a:r>
          </a:p>
          <a:p>
            <a:pPr marL="342900" indent="-342900">
              <a:spcBef>
                <a:spcPct val="20000"/>
              </a:spcBef>
              <a:buSzPct val="85000"/>
              <a:buFontTx/>
              <a:buBlip>
                <a:blip r:embed="rId2"/>
              </a:buBlip>
            </a:pPr>
            <a:r>
              <a:rPr lang="en-US" sz="3000" b="0" dirty="0"/>
              <a:t>Geology-soil type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Text Box 4"/>
          <p:cNvSpPr txBox="1">
            <a:spLocks noChangeArrowheads="1"/>
          </p:cNvSpPr>
          <p:nvPr/>
        </p:nvSpPr>
        <p:spPr bwMode="auto">
          <a:xfrm>
            <a:off x="3429000" y="774700"/>
            <a:ext cx="2370138" cy="1187450"/>
          </a:xfrm>
          <a:prstGeom prst="rect">
            <a:avLst/>
          </a:prstGeom>
          <a:solidFill>
            <a:srgbClr val="FF9966"/>
          </a:solidFill>
          <a:ln w="9525">
            <a:noFill/>
            <a:miter lim="800000"/>
            <a:headEnd/>
            <a:tailEnd/>
          </a:ln>
          <a:effectLst/>
        </p:spPr>
        <p:txBody>
          <a:bodyPr wrap="none">
            <a:spAutoFit/>
          </a:bodyPr>
          <a:lstStyle/>
          <a:p>
            <a:pPr algn="l"/>
            <a:r>
              <a:rPr lang="en-US" dirty="0">
                <a:latin typeface="Arial" charset="0"/>
              </a:rPr>
              <a:t>Infectious Agent</a:t>
            </a:r>
          </a:p>
          <a:p>
            <a:pPr lvl="1" algn="l">
              <a:buFontTx/>
              <a:buChar char="•"/>
            </a:pPr>
            <a:r>
              <a:rPr lang="en-US" sz="2000" dirty="0">
                <a:latin typeface="Arial" charset="0"/>
              </a:rPr>
              <a:t>Virulence</a:t>
            </a:r>
          </a:p>
          <a:p>
            <a:pPr lvl="1" algn="l">
              <a:buFontTx/>
              <a:buChar char="•"/>
            </a:pPr>
            <a:r>
              <a:rPr lang="en-US" sz="2000" dirty="0">
                <a:latin typeface="Arial" charset="0"/>
              </a:rPr>
              <a:t>Dosage</a:t>
            </a:r>
          </a:p>
        </p:txBody>
      </p:sp>
      <p:sp>
        <p:nvSpPr>
          <p:cNvPr id="284677" name="Text Box 5"/>
          <p:cNvSpPr txBox="1">
            <a:spLocks noChangeArrowheads="1"/>
          </p:cNvSpPr>
          <p:nvPr/>
        </p:nvSpPr>
        <p:spPr bwMode="auto">
          <a:xfrm>
            <a:off x="5799138" y="2447925"/>
            <a:ext cx="3108325" cy="1552575"/>
          </a:xfrm>
          <a:prstGeom prst="rect">
            <a:avLst/>
          </a:prstGeom>
          <a:solidFill>
            <a:srgbClr val="FF9966"/>
          </a:solidFill>
          <a:ln w="9525">
            <a:noFill/>
            <a:miter lim="800000"/>
            <a:headEnd/>
            <a:tailEnd/>
          </a:ln>
          <a:effectLst/>
        </p:spPr>
        <p:txBody>
          <a:bodyPr>
            <a:spAutoFit/>
          </a:bodyPr>
          <a:lstStyle/>
          <a:p>
            <a:pPr algn="l"/>
            <a:r>
              <a:rPr lang="en-US" dirty="0">
                <a:latin typeface="Arial" charset="0"/>
              </a:rPr>
              <a:t>Means of Transmission</a:t>
            </a:r>
          </a:p>
          <a:p>
            <a:pPr lvl="1" algn="l">
              <a:buFontTx/>
              <a:buChar char="•"/>
            </a:pPr>
            <a:r>
              <a:rPr lang="en-US" sz="2000" dirty="0">
                <a:latin typeface="Arial" charset="0"/>
              </a:rPr>
              <a:t>Direct</a:t>
            </a:r>
          </a:p>
          <a:p>
            <a:pPr lvl="1" algn="l">
              <a:buFontTx/>
              <a:buChar char="•"/>
            </a:pPr>
            <a:r>
              <a:rPr lang="en-US" sz="2000" dirty="0">
                <a:latin typeface="Arial" charset="0"/>
              </a:rPr>
              <a:t>Indirect</a:t>
            </a:r>
          </a:p>
        </p:txBody>
      </p:sp>
      <p:sp>
        <p:nvSpPr>
          <p:cNvPr id="284678" name="Text Box 6"/>
          <p:cNvSpPr txBox="1">
            <a:spLocks noChangeArrowheads="1"/>
          </p:cNvSpPr>
          <p:nvPr/>
        </p:nvSpPr>
        <p:spPr bwMode="auto">
          <a:xfrm>
            <a:off x="3182937" y="4281170"/>
            <a:ext cx="2862263" cy="1917700"/>
          </a:xfrm>
          <a:prstGeom prst="rect">
            <a:avLst/>
          </a:prstGeom>
          <a:solidFill>
            <a:srgbClr val="FF9966"/>
          </a:solidFill>
          <a:ln w="9525">
            <a:noFill/>
            <a:miter lim="800000"/>
            <a:headEnd/>
            <a:tailEnd/>
          </a:ln>
          <a:effectLst/>
        </p:spPr>
        <p:txBody>
          <a:bodyPr wrap="none">
            <a:spAutoFit/>
          </a:bodyPr>
          <a:lstStyle/>
          <a:p>
            <a:pPr algn="l"/>
            <a:r>
              <a:rPr lang="en-US" dirty="0">
                <a:latin typeface="Arial" charset="0"/>
              </a:rPr>
              <a:t>Routes of Exposure</a:t>
            </a:r>
          </a:p>
          <a:p>
            <a:pPr lvl="1" algn="l">
              <a:buFontTx/>
              <a:buChar char="•"/>
            </a:pPr>
            <a:r>
              <a:rPr lang="en-US" sz="2000" dirty="0">
                <a:latin typeface="Arial" charset="0"/>
              </a:rPr>
              <a:t>Airborne</a:t>
            </a:r>
          </a:p>
          <a:p>
            <a:pPr lvl="1" algn="l">
              <a:buFontTx/>
              <a:buChar char="•"/>
            </a:pPr>
            <a:r>
              <a:rPr lang="en-US" sz="2000" dirty="0">
                <a:latin typeface="Arial" charset="0"/>
              </a:rPr>
              <a:t>Bloodborne</a:t>
            </a:r>
          </a:p>
          <a:p>
            <a:pPr lvl="1" algn="l">
              <a:buFontTx/>
              <a:buChar char="•"/>
            </a:pPr>
            <a:r>
              <a:rPr lang="en-US" sz="2000" dirty="0">
                <a:latin typeface="Arial" charset="0"/>
              </a:rPr>
              <a:t>Foodborne</a:t>
            </a:r>
          </a:p>
          <a:p>
            <a:pPr algn="l"/>
            <a:r>
              <a:rPr lang="en-US" sz="2000" dirty="0">
                <a:latin typeface="Arial" charset="0"/>
              </a:rPr>
              <a:t>	(Fecal/Oral)</a:t>
            </a:r>
          </a:p>
        </p:txBody>
      </p:sp>
      <p:sp>
        <p:nvSpPr>
          <p:cNvPr id="284679" name="Text Box 7"/>
          <p:cNvSpPr txBox="1">
            <a:spLocks noChangeArrowheads="1"/>
          </p:cNvSpPr>
          <p:nvPr/>
        </p:nvSpPr>
        <p:spPr bwMode="auto">
          <a:xfrm>
            <a:off x="139700" y="2447925"/>
            <a:ext cx="3043237" cy="1187450"/>
          </a:xfrm>
          <a:prstGeom prst="rect">
            <a:avLst/>
          </a:prstGeom>
          <a:solidFill>
            <a:srgbClr val="FF9966"/>
          </a:solidFill>
          <a:ln w="9525">
            <a:noFill/>
            <a:miter lim="800000"/>
            <a:headEnd/>
            <a:tailEnd/>
          </a:ln>
          <a:effectLst/>
        </p:spPr>
        <p:txBody>
          <a:bodyPr wrap="none">
            <a:spAutoFit/>
          </a:bodyPr>
          <a:lstStyle/>
          <a:p>
            <a:pPr algn="l"/>
            <a:r>
              <a:rPr lang="en-US" dirty="0">
                <a:latin typeface="Arial" charset="0"/>
              </a:rPr>
              <a:t>Host</a:t>
            </a:r>
          </a:p>
          <a:p>
            <a:pPr lvl="1" algn="l">
              <a:buFontTx/>
              <a:buChar char="•"/>
            </a:pPr>
            <a:r>
              <a:rPr lang="en-US" sz="2000" dirty="0">
                <a:latin typeface="Arial" charset="0"/>
              </a:rPr>
              <a:t>Host Resistance</a:t>
            </a:r>
          </a:p>
          <a:p>
            <a:pPr lvl="1" algn="l">
              <a:buFontTx/>
              <a:buChar char="•"/>
            </a:pPr>
            <a:r>
              <a:rPr lang="en-US" sz="2000" dirty="0">
                <a:latin typeface="Arial" charset="0"/>
              </a:rPr>
              <a:t>Protective Measures</a:t>
            </a:r>
          </a:p>
        </p:txBody>
      </p:sp>
      <p:sp>
        <p:nvSpPr>
          <p:cNvPr id="284680" name="Rectangle 8"/>
          <p:cNvSpPr>
            <a:spLocks noGrp="1" noChangeArrowheads="1"/>
          </p:cNvSpPr>
          <p:nvPr>
            <p:ph type="title"/>
          </p:nvPr>
        </p:nvSpPr>
        <p:spPr>
          <a:xfrm>
            <a:off x="1947069" y="46990"/>
            <a:ext cx="5334000" cy="838200"/>
          </a:xfrm>
          <a:noFill/>
          <a:ln/>
        </p:spPr>
        <p:txBody>
          <a:bodyPr/>
          <a:lstStyle/>
          <a:p>
            <a:r>
              <a:rPr lang="en-US" b="1" dirty="0"/>
              <a:t>Pathophysiology</a:t>
            </a:r>
          </a:p>
        </p:txBody>
      </p:sp>
      <p:cxnSp>
        <p:nvCxnSpPr>
          <p:cNvPr id="284683" name="AutoShape 11"/>
          <p:cNvCxnSpPr>
            <a:cxnSpLocks noChangeShapeType="1"/>
            <a:stCxn id="284676" idx="3"/>
            <a:endCxn id="284677" idx="0"/>
          </p:cNvCxnSpPr>
          <p:nvPr/>
        </p:nvCxnSpPr>
        <p:spPr bwMode="auto">
          <a:xfrm>
            <a:off x="5799138" y="1368425"/>
            <a:ext cx="1554163" cy="1079500"/>
          </a:xfrm>
          <a:prstGeom prst="curvedConnector2">
            <a:avLst/>
          </a:prstGeom>
          <a:noFill/>
          <a:ln w="76200">
            <a:solidFill>
              <a:srgbClr val="3399FF"/>
            </a:solidFill>
            <a:round/>
            <a:headEnd/>
            <a:tailEnd type="triangle" w="med" len="med"/>
          </a:ln>
          <a:effectLst/>
        </p:spPr>
      </p:cxnSp>
      <p:cxnSp>
        <p:nvCxnSpPr>
          <p:cNvPr id="284684" name="AutoShape 12"/>
          <p:cNvCxnSpPr>
            <a:cxnSpLocks noChangeShapeType="1"/>
            <a:stCxn id="284677" idx="2"/>
            <a:endCxn id="284678" idx="3"/>
          </p:cNvCxnSpPr>
          <p:nvPr/>
        </p:nvCxnSpPr>
        <p:spPr bwMode="auto">
          <a:xfrm rot="5400000">
            <a:off x="6079491" y="3966210"/>
            <a:ext cx="1239520" cy="1308101"/>
          </a:xfrm>
          <a:prstGeom prst="curvedConnector2">
            <a:avLst/>
          </a:prstGeom>
          <a:noFill/>
          <a:ln w="76200">
            <a:solidFill>
              <a:srgbClr val="3399FF"/>
            </a:solidFill>
            <a:round/>
            <a:headEnd/>
            <a:tailEnd type="triangle" w="med" len="med"/>
          </a:ln>
          <a:effectLst/>
        </p:spPr>
      </p:cxnSp>
      <p:cxnSp>
        <p:nvCxnSpPr>
          <p:cNvPr id="284685" name="AutoShape 13"/>
          <p:cNvCxnSpPr>
            <a:cxnSpLocks noChangeShapeType="1"/>
            <a:stCxn id="284678" idx="1"/>
            <a:endCxn id="284679" idx="2"/>
          </p:cNvCxnSpPr>
          <p:nvPr/>
        </p:nvCxnSpPr>
        <p:spPr bwMode="auto">
          <a:xfrm rot="10800000">
            <a:off x="1661319" y="3635376"/>
            <a:ext cx="1521618" cy="1604645"/>
          </a:xfrm>
          <a:prstGeom prst="curvedConnector2">
            <a:avLst/>
          </a:prstGeom>
          <a:noFill/>
          <a:ln w="76200">
            <a:solidFill>
              <a:srgbClr val="3399FF"/>
            </a:solidFill>
            <a:round/>
            <a:headEnd/>
            <a:tailEnd type="triangle" w="med" len="med"/>
          </a:ln>
          <a:effectLst/>
        </p:spPr>
      </p:cxnSp>
      <p:cxnSp>
        <p:nvCxnSpPr>
          <p:cNvPr id="284686" name="AutoShape 14"/>
          <p:cNvCxnSpPr>
            <a:cxnSpLocks noChangeShapeType="1"/>
            <a:stCxn id="284679" idx="0"/>
            <a:endCxn id="284676" idx="1"/>
          </p:cNvCxnSpPr>
          <p:nvPr/>
        </p:nvCxnSpPr>
        <p:spPr bwMode="auto">
          <a:xfrm rot="5400000" flipH="1" flipV="1">
            <a:off x="2005409" y="1024335"/>
            <a:ext cx="1079500" cy="1767681"/>
          </a:xfrm>
          <a:prstGeom prst="curvedConnector2">
            <a:avLst/>
          </a:prstGeom>
          <a:noFill/>
          <a:ln w="76200">
            <a:solidFill>
              <a:srgbClr val="3399FF"/>
            </a:solidFill>
            <a:round/>
            <a:headEnd/>
            <a:tailEnd type="triangle" w="med" len="med"/>
          </a:ln>
          <a:effectLst/>
        </p:spPr>
      </p:cxnSp>
      <p:pic>
        <p:nvPicPr>
          <p:cNvPr id="19" name="Picture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http://www.sasix.co.za/files/projects/image_FS-EC-MAY-0064.jpg"/>
          <p:cNvPicPr/>
          <p:nvPr/>
        </p:nvPicPr>
        <p:blipFill rotWithShape="1">
          <a:blip r:embed="rId2"/>
          <a:srcRect l="11791" r="26384"/>
          <a:stretch/>
        </p:blipFill>
        <p:spPr bwMode="auto">
          <a:xfrm>
            <a:off x="3490722" y="-152400"/>
            <a:ext cx="5653278" cy="5562600"/>
          </a:xfrm>
          <a:prstGeom prst="rect">
            <a:avLst/>
          </a:prstGeom>
          <a:noFill/>
        </p:spPr>
      </p:pic>
      <p:sp>
        <p:nvSpPr>
          <p:cNvPr id="2" name="Title 1"/>
          <p:cNvSpPr>
            <a:spLocks noGrp="1"/>
          </p:cNvSpPr>
          <p:nvPr>
            <p:ph type="title"/>
          </p:nvPr>
        </p:nvSpPr>
        <p:spPr>
          <a:xfrm>
            <a:off x="488480" y="640081"/>
            <a:ext cx="2532887" cy="3681976"/>
          </a:xfrm>
          <a:noFill/>
        </p:spPr>
        <p:txBody>
          <a:bodyPr vert="horz" lIns="91440" tIns="45720" rIns="91440" bIns="45720" rtlCol="0" anchor="b">
            <a:normAutofit/>
          </a:bodyPr>
          <a:lstStyle/>
          <a:p>
            <a:pPr defTabSz="914400"/>
            <a:r>
              <a:rPr lang="en-US" sz="2900" b="1" u="sng"/>
              <a:t>CASE STUDY: LIVELIHOODS AND DISEASE TRANSMISSION. </a:t>
            </a:r>
            <a:br>
              <a:rPr lang="en-US" sz="2900" b="1" u="sng"/>
            </a:br>
            <a:r>
              <a:rPr lang="en-US" sz="2900" b="1" u="sng"/>
              <a:t>A CASE OF UNKNOWN DISEASE</a:t>
            </a:r>
            <a:br>
              <a:rPr lang="en-US" sz="2900"/>
            </a:br>
            <a:endParaRPr lang="en-US" sz="290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85441" y="965199"/>
            <a:ext cx="5074558" cy="4927601"/>
          </a:xfrm>
        </p:spPr>
        <p:txBody>
          <a:bodyPr vert="horz" lIns="91440" tIns="45720" rIns="91440" bIns="45720" rtlCol="0" anchor="ctr">
            <a:normAutofit/>
          </a:bodyPr>
          <a:lstStyle/>
          <a:p>
            <a:pPr defTabSz="914400"/>
            <a:br>
              <a:rPr lang="en-US" sz="1200" b="1" kern="1200" dirty="0">
                <a:solidFill>
                  <a:schemeClr val="tx1">
                    <a:lumMod val="85000"/>
                    <a:lumOff val="15000"/>
                  </a:schemeClr>
                </a:solidFill>
                <a:latin typeface="+mj-lt"/>
                <a:ea typeface="+mj-ea"/>
                <a:cs typeface="+mj-cs"/>
              </a:rPr>
            </a:br>
            <a:r>
              <a:rPr lang="en-US" sz="1200" b="1" kern="1200" dirty="0" err="1">
                <a:solidFill>
                  <a:schemeClr val="tx1">
                    <a:lumMod val="85000"/>
                    <a:lumOff val="15000"/>
                  </a:schemeClr>
                </a:solidFill>
                <a:latin typeface="+mj-lt"/>
                <a:ea typeface="+mj-ea"/>
                <a:cs typeface="+mj-cs"/>
              </a:rPr>
              <a:t>Sirari</a:t>
            </a:r>
            <a:r>
              <a:rPr lang="en-US" sz="1200" b="1" kern="1200" dirty="0">
                <a:solidFill>
                  <a:schemeClr val="tx1">
                    <a:lumMod val="85000"/>
                    <a:lumOff val="15000"/>
                  </a:schemeClr>
                </a:solidFill>
                <a:latin typeface="+mj-lt"/>
                <a:ea typeface="+mj-ea"/>
                <a:cs typeface="+mj-cs"/>
              </a:rPr>
              <a:t> is a village located in the North of Tanzania, at the border of Kenya. The estimated population is 5000. The main livelihood activity is agriculture and livestock. The climate is fairly cool and experiencing subtropical temperatures.</a:t>
            </a:r>
            <a:br>
              <a:rPr lang="en-US" sz="1200" b="1" kern="1200" dirty="0">
                <a:solidFill>
                  <a:schemeClr val="tx1">
                    <a:lumMod val="85000"/>
                    <a:lumOff val="15000"/>
                  </a:schemeClr>
                </a:solidFill>
                <a:latin typeface="+mj-lt"/>
                <a:ea typeface="+mj-ea"/>
                <a:cs typeface="+mj-cs"/>
              </a:rPr>
            </a:br>
            <a:br>
              <a:rPr lang="en-US" sz="1200" b="1" kern="1200" dirty="0">
                <a:solidFill>
                  <a:schemeClr val="tx1">
                    <a:lumMod val="85000"/>
                    <a:lumOff val="15000"/>
                  </a:schemeClr>
                </a:solidFill>
                <a:latin typeface="+mj-lt"/>
                <a:ea typeface="+mj-ea"/>
                <a:cs typeface="+mj-cs"/>
              </a:rPr>
            </a:br>
            <a:r>
              <a:rPr lang="en-US" sz="1200" b="1" kern="1200" dirty="0">
                <a:solidFill>
                  <a:schemeClr val="tx1">
                    <a:lumMod val="85000"/>
                    <a:lumOff val="15000"/>
                  </a:schemeClr>
                </a:solidFill>
                <a:latin typeface="+mj-lt"/>
                <a:ea typeface="+mj-ea"/>
                <a:cs typeface="+mj-cs"/>
              </a:rPr>
              <a:t>An NGO is assisting the community to improve livelihood, food security and income. The NGO introduced exotic breed of goats. Almost on average each household keeps 5 to 8 goats.</a:t>
            </a:r>
            <a:br>
              <a:rPr lang="en-US" sz="1200" b="1" kern="1200" dirty="0">
                <a:solidFill>
                  <a:schemeClr val="tx1">
                    <a:lumMod val="85000"/>
                    <a:lumOff val="15000"/>
                  </a:schemeClr>
                </a:solidFill>
                <a:latin typeface="+mj-lt"/>
                <a:ea typeface="+mj-ea"/>
                <a:cs typeface="+mj-cs"/>
              </a:rPr>
            </a:br>
            <a:br>
              <a:rPr lang="en-US" sz="1200" b="1" kern="1200" dirty="0">
                <a:solidFill>
                  <a:schemeClr val="tx1">
                    <a:lumMod val="85000"/>
                    <a:lumOff val="15000"/>
                  </a:schemeClr>
                </a:solidFill>
                <a:latin typeface="+mj-lt"/>
                <a:ea typeface="+mj-ea"/>
                <a:cs typeface="+mj-cs"/>
              </a:rPr>
            </a:br>
            <a:r>
              <a:rPr lang="en-US" sz="1200" b="1" kern="1200" dirty="0">
                <a:solidFill>
                  <a:schemeClr val="tx1">
                    <a:lumMod val="85000"/>
                    <a:lumOff val="15000"/>
                  </a:schemeClr>
                </a:solidFill>
                <a:latin typeface="+mj-lt"/>
                <a:ea typeface="+mj-ea"/>
                <a:cs typeface="+mj-cs"/>
              </a:rPr>
              <a:t>The community members love their goats so much that when they kid, they carry the kids, live with them in the same houses. After a while the female goats started experiencing late abortion and some died. They could not get service from vets as there are no vets in the area.</a:t>
            </a:r>
            <a:br>
              <a:rPr lang="en-US" sz="1200" b="1" kern="1200" dirty="0">
                <a:solidFill>
                  <a:schemeClr val="tx1">
                    <a:lumMod val="85000"/>
                    <a:lumOff val="15000"/>
                  </a:schemeClr>
                </a:solidFill>
                <a:latin typeface="+mj-lt"/>
                <a:ea typeface="+mj-ea"/>
                <a:cs typeface="+mj-cs"/>
              </a:rPr>
            </a:br>
            <a:br>
              <a:rPr lang="en-US" sz="1200" b="1" kern="1200" dirty="0">
                <a:solidFill>
                  <a:schemeClr val="tx1">
                    <a:lumMod val="85000"/>
                    <a:lumOff val="15000"/>
                  </a:schemeClr>
                </a:solidFill>
                <a:latin typeface="+mj-lt"/>
                <a:ea typeface="+mj-ea"/>
                <a:cs typeface="+mj-cs"/>
              </a:rPr>
            </a:br>
            <a:r>
              <a:rPr lang="en-US" sz="1200" b="1" kern="1200" dirty="0">
                <a:solidFill>
                  <a:schemeClr val="tx1">
                    <a:lumMod val="85000"/>
                    <a:lumOff val="15000"/>
                  </a:schemeClr>
                </a:solidFill>
                <a:latin typeface="+mj-lt"/>
                <a:ea typeface="+mj-ea"/>
                <a:cs typeface="+mj-cs"/>
              </a:rPr>
              <a:t>Later, some members of the family started experiencing fever-like symptoms and joint pains. The fever is on during a week, and then off the other week and keeps on alternating for at least 4 months. They bought anti malarial drugs from the local drug shop but show no improvement.</a:t>
            </a:r>
            <a:br>
              <a:rPr lang="en-US" sz="1200" b="1" kern="1200" dirty="0">
                <a:solidFill>
                  <a:schemeClr val="tx1">
                    <a:lumMod val="85000"/>
                    <a:lumOff val="15000"/>
                  </a:schemeClr>
                </a:solidFill>
                <a:latin typeface="+mj-lt"/>
                <a:ea typeface="+mj-ea"/>
                <a:cs typeface="+mj-cs"/>
              </a:rPr>
            </a:br>
            <a:br>
              <a:rPr lang="en-US" sz="1200" b="1" kern="1200" dirty="0">
                <a:solidFill>
                  <a:schemeClr val="tx1">
                    <a:lumMod val="85000"/>
                    <a:lumOff val="15000"/>
                  </a:schemeClr>
                </a:solidFill>
                <a:latin typeface="+mj-lt"/>
                <a:ea typeface="+mj-ea"/>
                <a:cs typeface="+mj-cs"/>
              </a:rPr>
            </a:br>
            <a:r>
              <a:rPr lang="en-US" sz="1200" b="1" kern="1200" dirty="0">
                <a:solidFill>
                  <a:schemeClr val="tx1">
                    <a:lumMod val="85000"/>
                    <a:lumOff val="15000"/>
                  </a:schemeClr>
                </a:solidFill>
                <a:latin typeface="+mj-lt"/>
                <a:ea typeface="+mj-ea"/>
                <a:cs typeface="+mj-cs"/>
              </a:rPr>
              <a:t>The drug shop recommended them to visit a health facility for further management. A lab test for malaria turned out to be negative. The health center referred the patients to the district hospital for further investigations…</a:t>
            </a:r>
            <a:br>
              <a:rPr lang="en-US" sz="1200" kern="1200" dirty="0">
                <a:solidFill>
                  <a:schemeClr val="tx1">
                    <a:lumMod val="85000"/>
                    <a:lumOff val="15000"/>
                  </a:schemeClr>
                </a:solidFill>
                <a:latin typeface="+mj-lt"/>
                <a:ea typeface="+mj-ea"/>
                <a:cs typeface="+mj-cs"/>
              </a:rPr>
            </a:br>
            <a:endParaRPr lang="en-US" sz="1200" kern="1200" dirty="0">
              <a:solidFill>
                <a:schemeClr val="tx1">
                  <a:lumMod val="85000"/>
                  <a:lumOff val="15000"/>
                </a:schemeClr>
              </a:solidFill>
              <a:latin typeface="+mj-lt"/>
              <a:ea typeface="+mj-ea"/>
              <a:cs typeface="+mj-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285441" y="965199"/>
            <a:ext cx="5074558" cy="4927601"/>
          </a:xfrm>
        </p:spPr>
        <p:txBody>
          <a:bodyPr vert="horz" lIns="91440" tIns="45720" rIns="91440" bIns="45720" rtlCol="0" anchor="ctr">
            <a:normAutofit/>
          </a:bodyPr>
          <a:lstStyle/>
          <a:p>
            <a:pPr marL="514350" indent="-514350" defTabSz="914400"/>
            <a:r>
              <a:rPr lang="en-US" sz="2200" b="1" kern="1200" dirty="0">
                <a:solidFill>
                  <a:schemeClr val="tx1">
                    <a:lumMod val="85000"/>
                    <a:lumOff val="15000"/>
                  </a:schemeClr>
                </a:solidFill>
                <a:latin typeface="+mj-lt"/>
                <a:ea typeface="+mj-ea"/>
                <a:cs typeface="+mj-cs"/>
              </a:rPr>
              <a:t>Questions:</a:t>
            </a:r>
            <a:br>
              <a:rPr lang="en-US" sz="2200" b="1" kern="1200" dirty="0">
                <a:solidFill>
                  <a:schemeClr val="tx1">
                    <a:lumMod val="85000"/>
                    <a:lumOff val="15000"/>
                  </a:schemeClr>
                </a:solidFill>
                <a:latin typeface="+mj-lt"/>
                <a:ea typeface="+mj-ea"/>
                <a:cs typeface="+mj-cs"/>
              </a:rPr>
            </a:br>
            <a:br>
              <a:rPr lang="en-US" sz="2200" b="1" kern="1200" dirty="0">
                <a:solidFill>
                  <a:schemeClr val="tx1">
                    <a:lumMod val="85000"/>
                    <a:lumOff val="15000"/>
                  </a:schemeClr>
                </a:solidFill>
                <a:latin typeface="+mj-lt"/>
                <a:ea typeface="+mj-ea"/>
                <a:cs typeface="+mj-cs"/>
              </a:rPr>
            </a:br>
            <a:r>
              <a:rPr lang="en-US" sz="2200" b="1" kern="1200" dirty="0">
                <a:solidFill>
                  <a:schemeClr val="tx1">
                    <a:lumMod val="85000"/>
                    <a:lumOff val="15000"/>
                  </a:schemeClr>
                </a:solidFill>
                <a:latin typeface="+mj-lt"/>
                <a:ea typeface="+mj-ea"/>
                <a:cs typeface="+mj-cs"/>
              </a:rPr>
              <a:t>1. </a:t>
            </a:r>
            <a:r>
              <a:rPr lang="en-US" sz="2200" kern="1200" dirty="0">
                <a:solidFill>
                  <a:schemeClr val="tx1">
                    <a:lumMod val="85000"/>
                    <a:lumOff val="15000"/>
                  </a:schemeClr>
                </a:solidFill>
                <a:latin typeface="+mj-lt"/>
                <a:ea typeface="+mj-ea"/>
                <a:cs typeface="+mj-cs"/>
              </a:rPr>
              <a:t>Who are the people affected?</a:t>
            </a:r>
            <a:br>
              <a:rPr lang="en-US" sz="2200" kern="1200" dirty="0">
                <a:solidFill>
                  <a:schemeClr val="tx1">
                    <a:lumMod val="85000"/>
                    <a:lumOff val="15000"/>
                  </a:schemeClr>
                </a:solidFill>
                <a:latin typeface="+mj-lt"/>
                <a:ea typeface="+mj-ea"/>
                <a:cs typeface="+mj-cs"/>
              </a:rPr>
            </a:br>
            <a:r>
              <a:rPr lang="en-US" sz="2200" kern="1200" dirty="0">
                <a:solidFill>
                  <a:schemeClr val="tx1">
                    <a:lumMod val="85000"/>
                    <a:lumOff val="15000"/>
                  </a:schemeClr>
                </a:solidFill>
                <a:latin typeface="+mj-lt"/>
                <a:ea typeface="+mj-ea"/>
                <a:cs typeface="+mj-cs"/>
              </a:rPr>
              <a:t>2. What different stakeholders are involved?</a:t>
            </a:r>
            <a:br>
              <a:rPr lang="en-US" sz="2200" kern="1200" dirty="0">
                <a:solidFill>
                  <a:schemeClr val="tx1">
                    <a:lumMod val="85000"/>
                    <a:lumOff val="15000"/>
                  </a:schemeClr>
                </a:solidFill>
                <a:latin typeface="+mj-lt"/>
                <a:ea typeface="+mj-ea"/>
                <a:cs typeface="+mj-cs"/>
              </a:rPr>
            </a:br>
            <a:r>
              <a:rPr lang="en-US" sz="2200" kern="1200" dirty="0">
                <a:solidFill>
                  <a:schemeClr val="tx1">
                    <a:lumMod val="85000"/>
                    <a:lumOff val="15000"/>
                  </a:schemeClr>
                </a:solidFill>
                <a:latin typeface="+mj-lt"/>
                <a:ea typeface="+mj-ea"/>
                <a:cs typeface="+mj-cs"/>
              </a:rPr>
              <a:t>3. What disease are you thinking about?</a:t>
            </a:r>
            <a:br>
              <a:rPr lang="en-US" sz="2200" kern="1200" dirty="0">
                <a:solidFill>
                  <a:schemeClr val="tx1">
                    <a:lumMod val="85000"/>
                    <a:lumOff val="15000"/>
                  </a:schemeClr>
                </a:solidFill>
                <a:latin typeface="+mj-lt"/>
                <a:ea typeface="+mj-ea"/>
                <a:cs typeface="+mj-cs"/>
              </a:rPr>
            </a:br>
            <a:r>
              <a:rPr lang="en-US" sz="2200" kern="1200" dirty="0">
                <a:solidFill>
                  <a:schemeClr val="tx1">
                    <a:lumMod val="85000"/>
                    <a:lumOff val="15000"/>
                  </a:schemeClr>
                </a:solidFill>
                <a:latin typeface="+mj-lt"/>
                <a:ea typeface="+mj-ea"/>
                <a:cs typeface="+mj-cs"/>
              </a:rPr>
              <a:t>4. How do you link the history of the disease with the epidemiological triad?</a:t>
            </a:r>
            <a:br>
              <a:rPr lang="en-US" sz="2200" kern="1200" dirty="0">
                <a:solidFill>
                  <a:schemeClr val="tx1">
                    <a:lumMod val="85000"/>
                    <a:lumOff val="15000"/>
                  </a:schemeClr>
                </a:solidFill>
                <a:latin typeface="+mj-lt"/>
                <a:ea typeface="+mj-ea"/>
                <a:cs typeface="+mj-cs"/>
              </a:rPr>
            </a:br>
            <a:r>
              <a:rPr lang="en-US" sz="2200" kern="1200" dirty="0">
                <a:solidFill>
                  <a:schemeClr val="tx1">
                    <a:lumMod val="85000"/>
                    <a:lumOff val="15000"/>
                  </a:schemeClr>
                </a:solidFill>
                <a:latin typeface="+mj-lt"/>
                <a:ea typeface="+mj-ea"/>
                <a:cs typeface="+mj-cs"/>
              </a:rPr>
              <a:t>5. What should be done differently to prevent and control their conditions?</a:t>
            </a:r>
            <a:br>
              <a:rPr lang="en-US" sz="2200" kern="1200" dirty="0">
                <a:solidFill>
                  <a:schemeClr val="tx1">
                    <a:lumMod val="85000"/>
                    <a:lumOff val="15000"/>
                  </a:schemeClr>
                </a:solidFill>
                <a:latin typeface="+mj-lt"/>
                <a:ea typeface="+mj-ea"/>
                <a:cs typeface="+mj-cs"/>
              </a:rPr>
            </a:br>
            <a:r>
              <a:rPr lang="en-US" sz="2200" kern="1200" dirty="0">
                <a:solidFill>
                  <a:schemeClr val="tx1">
                    <a:lumMod val="85000"/>
                    <a:lumOff val="15000"/>
                  </a:schemeClr>
                </a:solidFill>
                <a:latin typeface="+mj-lt"/>
                <a:ea typeface="+mj-ea"/>
                <a:cs typeface="+mj-cs"/>
              </a:rPr>
              <a:t>6. What further investigations should be done at the district hospital?</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b="1" dirty="0"/>
              <a:t>Goal 2</a:t>
            </a:r>
            <a:r>
              <a:rPr lang="en-US" dirty="0"/>
              <a:t>:To understand the principles of epidemiology</a:t>
            </a:r>
          </a:p>
        </p:txBody>
      </p:sp>
      <p:sp>
        <p:nvSpPr>
          <p:cNvPr id="3" name="Subtitle 2"/>
          <p:cNvSpPr>
            <a:spLocks noGrp="1"/>
          </p:cNvSpPr>
          <p:nvPr>
            <p:ph type="subTitle" idx="1"/>
          </p:nvPr>
        </p:nvSpPr>
        <p:spPr>
          <a:xfrm>
            <a:off x="6340927" y="965199"/>
            <a:ext cx="2320472" cy="4927602"/>
          </a:xfrm>
        </p:spPr>
        <p:txBody>
          <a:bodyPr anchor="ctr">
            <a:normAutofit/>
          </a:bodyPr>
          <a:lstStyle/>
          <a:p>
            <a:pPr algn="l"/>
            <a:r>
              <a:rPr lang="en-US" sz="1700" dirty="0">
                <a:solidFill>
                  <a:srgbClr val="FFFFFF"/>
                </a:solidFill>
              </a:rPr>
              <a:t>By the end of the course, the participants should be able to:</a:t>
            </a:r>
          </a:p>
          <a:p>
            <a:pPr marL="514350" lvl="0" indent="-514350" algn="l">
              <a:buFont typeface="+mj-lt"/>
              <a:buAutoNum type="arabicPeriod"/>
            </a:pPr>
            <a:r>
              <a:rPr lang="en-US" sz="1700" dirty="0">
                <a:solidFill>
                  <a:srgbClr val="FFFFFF"/>
                </a:solidFill>
              </a:rPr>
              <a:t>explain the principles of epidemiology.</a:t>
            </a:r>
          </a:p>
          <a:p>
            <a:pPr marL="514350" lvl="0" indent="-514350" algn="l">
              <a:buFont typeface="+mj-lt"/>
              <a:buAutoNum type="arabicPeriod"/>
            </a:pPr>
            <a:r>
              <a:rPr lang="en-US" sz="1700" dirty="0">
                <a:solidFill>
                  <a:srgbClr val="FFFFFF"/>
                </a:solidFill>
              </a:rPr>
              <a:t>identify and describe sources of routine morbidity and mortality.</a:t>
            </a:r>
          </a:p>
          <a:p>
            <a:pPr marL="514350" lvl="0" indent="-514350" algn="l">
              <a:buFont typeface="+mj-lt"/>
              <a:buAutoNum type="arabicPeriod"/>
            </a:pPr>
            <a:r>
              <a:rPr lang="en-US" sz="1700" dirty="0">
                <a:solidFill>
                  <a:srgbClr val="FFFFFF"/>
                </a:solidFill>
              </a:rPr>
              <a:t>use epidemiological methods to assess a health problem.</a:t>
            </a:r>
          </a:p>
          <a:p>
            <a:pPr algn="l"/>
            <a:endParaRPr lang="en-US" sz="1700" dirty="0">
              <a:solidFill>
                <a:srgbClr val="FFFFFF"/>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ormAutofit/>
          </a:bodyPr>
          <a:lstStyle/>
          <a:p>
            <a:pPr algn="ctr" defTabSz="762000" eaLnBrk="1" hangingPunct="1"/>
            <a:r>
              <a:rPr lang="en-GB" sz="2800"/>
              <a:t>Fundamental axioms</a:t>
            </a:r>
          </a:p>
        </p:txBody>
      </p:sp>
      <p:sp>
        <p:nvSpPr>
          <p:cNvPr id="39939" name="Rectangle 3"/>
          <p:cNvSpPr>
            <a:spLocks noGrp="1" noChangeArrowheads="1"/>
          </p:cNvSpPr>
          <p:nvPr>
            <p:ph idx="1"/>
          </p:nvPr>
        </p:nvSpPr>
        <p:spPr>
          <a:xfrm>
            <a:off x="4536886" y="802638"/>
            <a:ext cx="4056522" cy="5252722"/>
          </a:xfrm>
        </p:spPr>
        <p:txBody>
          <a:bodyPr lIns="92075" tIns="46038" rIns="92075" bIns="46038" anchor="ctr">
            <a:normAutofit/>
          </a:bodyPr>
          <a:lstStyle/>
          <a:p>
            <a:pPr defTabSz="762000" eaLnBrk="1" hangingPunct="1"/>
            <a:r>
              <a:rPr lang="en-GB" dirty="0">
                <a:solidFill>
                  <a:schemeClr val="bg1"/>
                </a:solidFill>
              </a:rPr>
              <a:t>Diseases (or other health events) </a:t>
            </a:r>
            <a:br>
              <a:rPr lang="fr-CH" dirty="0">
                <a:solidFill>
                  <a:schemeClr val="bg1"/>
                </a:solidFill>
              </a:rPr>
            </a:br>
            <a:r>
              <a:rPr lang="en-GB" dirty="0">
                <a:solidFill>
                  <a:schemeClr val="bg1"/>
                </a:solidFill>
              </a:rPr>
              <a:t>do not occur at random.</a:t>
            </a:r>
          </a:p>
          <a:p>
            <a:pPr defTabSz="762000" eaLnBrk="1" hangingPunct="1">
              <a:buFont typeface="Arial" charset="0"/>
              <a:buNone/>
            </a:pPr>
            <a:endParaRPr lang="en-GB" dirty="0">
              <a:solidFill>
                <a:schemeClr val="bg1"/>
              </a:solidFill>
            </a:endParaRPr>
          </a:p>
          <a:p>
            <a:pPr defTabSz="762000" eaLnBrk="1" hangingPunct="1"/>
            <a:r>
              <a:rPr lang="en-GB" dirty="0">
                <a:solidFill>
                  <a:schemeClr val="bg1"/>
                </a:solidFill>
              </a:rPr>
              <a:t>Diseases (or other health events) </a:t>
            </a:r>
            <a:br>
              <a:rPr lang="fr-CH" dirty="0">
                <a:solidFill>
                  <a:schemeClr val="bg1"/>
                </a:solidFill>
              </a:rPr>
            </a:br>
            <a:r>
              <a:rPr lang="en-GB" dirty="0">
                <a:solidFill>
                  <a:schemeClr val="bg1"/>
                </a:solidFill>
              </a:rPr>
              <a:t>have causal and </a:t>
            </a:r>
            <a:r>
              <a:rPr lang="fr-CH" dirty="0" err="1">
                <a:solidFill>
                  <a:schemeClr val="bg1"/>
                </a:solidFill>
              </a:rPr>
              <a:t>preventive</a:t>
            </a:r>
            <a:r>
              <a:rPr lang="en-GB" dirty="0">
                <a:solidFill>
                  <a:schemeClr val="bg1"/>
                </a:solidFill>
              </a:rPr>
              <a:t> factors </a:t>
            </a:r>
            <a:r>
              <a:rPr lang="fr-CH" dirty="0" err="1">
                <a:solidFill>
                  <a:schemeClr val="bg1"/>
                </a:solidFill>
              </a:rPr>
              <a:t>that</a:t>
            </a:r>
            <a:r>
              <a:rPr lang="fr-CH" dirty="0">
                <a:solidFill>
                  <a:schemeClr val="bg1"/>
                </a:solidFill>
              </a:rPr>
              <a:t> </a:t>
            </a:r>
            <a:r>
              <a:rPr lang="en-GB" dirty="0">
                <a:solidFill>
                  <a:schemeClr val="bg1"/>
                </a:solidFill>
              </a:rPr>
              <a:t>can be identified.</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up)">
                                      <p:cBhvr>
                                        <p:cTn id="7" dur="500"/>
                                        <p:tgtEl>
                                          <p:spTgt spid="39939">
                                            <p:txEl>
                                              <p:pRg st="0" end="0"/>
                                            </p:txEl>
                                          </p:spTgt>
                                        </p:tgtEl>
                                      </p:cBhvr>
                                    </p:animEffect>
                                  </p:childTnLst>
                                  <p:subTnLst>
                                    <p:animClr clrSpc="rgb" dir="cw">
                                      <p:cBhvr override="childStyle">
                                        <p:cTn dur="1" fill="hold" display="0" masterRel="nextClick" afterEffect="1"/>
                                        <p:tgtEl>
                                          <p:spTgt spid="39939">
                                            <p:txEl>
                                              <p:pRg st="0" end="0"/>
                                            </p:txEl>
                                          </p:spTgt>
                                        </p:tgtEl>
                                        <p:attrNameLst>
                                          <p:attrName>ppt_c</p:attrName>
                                        </p:attrNameLst>
                                      </p:cBhvr>
                                      <p:to>
                                        <a:srgbClr val="FF99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wipe(up)">
                                      <p:cBhvr>
                                        <p:cTn id="12" dur="500"/>
                                        <p:tgtEl>
                                          <p:spTgt spid="39939">
                                            <p:txEl>
                                              <p:pRg st="2" end="2"/>
                                            </p:txEl>
                                          </p:spTgt>
                                        </p:tgtEl>
                                      </p:cBhvr>
                                    </p:animEffect>
                                  </p:childTnLst>
                                  <p:subTnLst>
                                    <p:animClr clrSpc="rgb" dir="cw">
                                      <p:cBhvr override="childStyle">
                                        <p:cTn dur="1" fill="hold" display="0" masterRel="nextClick" afterEffect="1"/>
                                        <p:tgtEl>
                                          <p:spTgt spid="39939">
                                            <p:txEl>
                                              <p:pRg st="2" end="2"/>
                                            </p:txEl>
                                          </p:spTgt>
                                        </p:tgtEl>
                                        <p:attrNameLst>
                                          <p:attrName>ppt_c</p:attrName>
                                        </p:attrNameLst>
                                      </p:cBhvr>
                                      <p:to>
                                        <a:srgbClr val="FF99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defTabSz="762000" eaLnBrk="1" hangingPunct="1"/>
            <a:r>
              <a:rPr lang="en-GB" sz="2800"/>
              <a:t> Epidemiology helps to</a:t>
            </a:r>
          </a:p>
        </p:txBody>
      </p:sp>
      <p:sp>
        <p:nvSpPr>
          <p:cNvPr id="33795" name="Rectangle 3"/>
          <p:cNvSpPr>
            <a:spLocks noGrp="1" noChangeArrowheads="1"/>
          </p:cNvSpPr>
          <p:nvPr>
            <p:ph idx="1"/>
          </p:nvPr>
        </p:nvSpPr>
        <p:spPr>
          <a:xfrm>
            <a:off x="4536886" y="802638"/>
            <a:ext cx="4056522" cy="5252722"/>
          </a:xfrm>
        </p:spPr>
        <p:txBody>
          <a:bodyPr anchor="ctr">
            <a:normAutofit/>
          </a:bodyPr>
          <a:lstStyle/>
          <a:p>
            <a:pPr defTabSz="762000" eaLnBrk="1" hangingPunct="1">
              <a:spcBef>
                <a:spcPct val="50000"/>
              </a:spcBef>
            </a:pPr>
            <a:r>
              <a:rPr lang="en-GB" dirty="0">
                <a:solidFill>
                  <a:schemeClr val="bg1"/>
                </a:solidFill>
              </a:rPr>
              <a:t>Determine the magnitude and trends.</a:t>
            </a:r>
          </a:p>
          <a:p>
            <a:pPr defTabSz="762000" eaLnBrk="1" hangingPunct="1">
              <a:spcBef>
                <a:spcPct val="50000"/>
              </a:spcBef>
            </a:pPr>
            <a:r>
              <a:rPr lang="en-GB" dirty="0">
                <a:solidFill>
                  <a:schemeClr val="bg1"/>
                </a:solidFill>
              </a:rPr>
              <a:t>Identify the </a:t>
            </a:r>
            <a:r>
              <a:rPr lang="fr-CH" dirty="0">
                <a:solidFill>
                  <a:schemeClr val="bg1"/>
                </a:solidFill>
              </a:rPr>
              <a:t>aetiology </a:t>
            </a:r>
            <a:r>
              <a:rPr lang="en-GB" dirty="0">
                <a:solidFill>
                  <a:schemeClr val="bg1"/>
                </a:solidFill>
              </a:rPr>
              <a:t>or cause of disease.</a:t>
            </a:r>
          </a:p>
          <a:p>
            <a:pPr defTabSz="762000" eaLnBrk="1" hangingPunct="1">
              <a:spcBef>
                <a:spcPct val="50000"/>
              </a:spcBef>
            </a:pPr>
            <a:r>
              <a:rPr lang="en-GB" dirty="0">
                <a:solidFill>
                  <a:schemeClr val="bg1"/>
                </a:solidFill>
              </a:rPr>
              <a:t>Determine the mode of transmission.</a:t>
            </a:r>
          </a:p>
          <a:p>
            <a:pPr defTabSz="762000" eaLnBrk="1" hangingPunct="1">
              <a:spcBef>
                <a:spcPct val="50000"/>
              </a:spcBef>
            </a:pPr>
            <a:r>
              <a:rPr lang="fr-CH" dirty="0">
                <a:solidFill>
                  <a:schemeClr val="bg1"/>
                </a:solidFill>
              </a:rPr>
              <a:t>Identify</a:t>
            </a:r>
            <a:r>
              <a:rPr lang="en-GB" dirty="0">
                <a:solidFill>
                  <a:schemeClr val="bg1"/>
                </a:solidFill>
              </a:rPr>
              <a:t> risk factors or susceptibility.</a:t>
            </a:r>
          </a:p>
          <a:p>
            <a:pPr defTabSz="762000" eaLnBrk="1" hangingPunct="1">
              <a:spcBef>
                <a:spcPct val="50000"/>
              </a:spcBef>
            </a:pPr>
            <a:r>
              <a:rPr lang="en-GB" dirty="0">
                <a:solidFill>
                  <a:schemeClr val="bg1"/>
                </a:solidFill>
              </a:rPr>
              <a:t>Determine the role of the environment.</a:t>
            </a:r>
          </a:p>
          <a:p>
            <a:pPr defTabSz="762000" eaLnBrk="1" hangingPunct="1">
              <a:spcBef>
                <a:spcPct val="50000"/>
              </a:spcBef>
            </a:pPr>
            <a:r>
              <a:rPr lang="en-GB" dirty="0">
                <a:solidFill>
                  <a:schemeClr val="bg1"/>
                </a:solidFill>
              </a:rPr>
              <a:t>Evaluate the impact of the control measures.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8"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defTabSz="762000" eaLnBrk="1" hangingPunct="1"/>
            <a:r>
              <a:rPr lang="en-GB" sz="2800"/>
              <a:t>Basic </a:t>
            </a:r>
            <a:r>
              <a:rPr lang="fr-CH" sz="2800"/>
              <a:t>Epidemiologic</a:t>
            </a:r>
            <a:r>
              <a:rPr lang="en-GB" sz="2800"/>
              <a:t> </a:t>
            </a:r>
            <a:r>
              <a:rPr lang="fr-CH" sz="2800"/>
              <a:t>Methods</a:t>
            </a:r>
            <a:endParaRPr lang="en-GB" sz="2800"/>
          </a:p>
        </p:txBody>
      </p:sp>
      <p:sp>
        <p:nvSpPr>
          <p:cNvPr id="46083" name="Rectangle 3"/>
          <p:cNvSpPr>
            <a:spLocks noGrp="1" noChangeArrowheads="1"/>
          </p:cNvSpPr>
          <p:nvPr>
            <p:ph idx="1"/>
          </p:nvPr>
        </p:nvSpPr>
        <p:spPr>
          <a:xfrm>
            <a:off x="4536886" y="802638"/>
            <a:ext cx="4056522" cy="5252722"/>
          </a:xfrm>
        </p:spPr>
        <p:txBody>
          <a:bodyPr anchor="ctr">
            <a:normAutofit/>
          </a:bodyPr>
          <a:lstStyle/>
          <a:p>
            <a:pPr defTabSz="762000" eaLnBrk="1" hangingPunct="1"/>
            <a:r>
              <a:rPr lang="en-GB" dirty="0">
                <a:solidFill>
                  <a:schemeClr val="bg1"/>
                </a:solidFill>
              </a:rPr>
              <a:t>Count cases (events)</a:t>
            </a:r>
          </a:p>
          <a:p>
            <a:pPr defTabSz="762000" eaLnBrk="1" hangingPunct="1"/>
            <a:r>
              <a:rPr lang="en-GB" dirty="0">
                <a:solidFill>
                  <a:schemeClr val="bg1"/>
                </a:solidFill>
              </a:rPr>
              <a:t>Define involved population</a:t>
            </a:r>
          </a:p>
          <a:p>
            <a:pPr defTabSz="762000" eaLnBrk="1" hangingPunct="1"/>
            <a:r>
              <a:rPr lang="en-GB" dirty="0">
                <a:solidFill>
                  <a:schemeClr val="bg1"/>
                </a:solidFill>
              </a:rPr>
              <a:t>Determine rates/proportions</a:t>
            </a:r>
          </a:p>
          <a:p>
            <a:pPr defTabSz="762000" eaLnBrk="1" hangingPunct="1"/>
            <a:r>
              <a:rPr lang="en-GB" dirty="0">
                <a:solidFill>
                  <a:schemeClr val="bg1"/>
                </a:solidFill>
              </a:rPr>
              <a:t>Compare rates</a:t>
            </a:r>
          </a:p>
          <a:p>
            <a:pPr defTabSz="762000" eaLnBrk="1" hangingPunct="1"/>
            <a:r>
              <a:rPr lang="en-GB" dirty="0">
                <a:solidFill>
                  <a:schemeClr val="bg1"/>
                </a:solidFill>
              </a:rPr>
              <a:t>Make inferences</a:t>
            </a:r>
          </a:p>
          <a:p>
            <a:pPr lvl="1" defTabSz="762000" eaLnBrk="1" hangingPunct="1">
              <a:buFont typeface="Arial" charset="0"/>
              <a:buNone/>
            </a:pPr>
            <a:endParaRPr lang="en-GB" sz="2100" dirty="0">
              <a:solidFill>
                <a:schemeClr val="bg1"/>
              </a:solidFill>
            </a:endParaRPr>
          </a:p>
          <a:p>
            <a:pPr defTabSz="762000" eaLnBrk="1" hangingPunct="1">
              <a:buFont typeface="Arial" charset="0"/>
              <a:buNone/>
            </a:pPr>
            <a:endParaRPr lang="en-GB" dirty="0">
              <a:solidFill>
                <a:schemeClr val="bg1"/>
              </a:solidFill>
            </a:endParaRPr>
          </a:p>
          <a:p>
            <a:pPr defTabSz="762000" eaLnBrk="1" hangingPunct="1">
              <a:buFont typeface="Arial" charset="0"/>
              <a:buNone/>
            </a:pPr>
            <a:endParaRPr lang="en-GB" dirty="0">
              <a:solidFill>
                <a:schemeClr val="bg1"/>
              </a:solidFill>
            </a:endParaRPr>
          </a:p>
          <a:p>
            <a:pPr defTabSz="762000" eaLnBrk="1" hangingPunct="1"/>
            <a:endParaRPr lang="en-GB"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60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60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460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460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460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a:t>Epidemiology “3 Steps”</a:t>
            </a:r>
          </a:p>
        </p:txBody>
      </p:sp>
      <p:sp>
        <p:nvSpPr>
          <p:cNvPr id="35843" name="Rectangle 3"/>
          <p:cNvSpPr>
            <a:spLocks noGrp="1" noChangeArrowheads="1"/>
          </p:cNvSpPr>
          <p:nvPr>
            <p:ph idx="1"/>
          </p:nvPr>
        </p:nvSpPr>
        <p:spPr>
          <a:xfrm>
            <a:off x="4536886" y="802638"/>
            <a:ext cx="4056522" cy="5252722"/>
          </a:xfrm>
        </p:spPr>
        <p:txBody>
          <a:bodyPr anchor="ctr">
            <a:normAutofit/>
          </a:bodyPr>
          <a:lstStyle/>
          <a:p>
            <a:pPr eaLnBrk="1" hangingPunct="1"/>
            <a:r>
              <a:rPr lang="en-US">
                <a:solidFill>
                  <a:schemeClr val="bg1"/>
                </a:solidFill>
              </a:rPr>
              <a:t>Counting number of events or conditions in populations or subgroups of persons. (C)</a:t>
            </a:r>
          </a:p>
          <a:p>
            <a:pPr eaLnBrk="1" hangingPunct="1"/>
            <a:r>
              <a:rPr lang="en-US">
                <a:solidFill>
                  <a:schemeClr val="bg1"/>
                </a:solidFill>
              </a:rPr>
              <a:t>Dividing the number of events by the number of persons in the population to make rates. (D)</a:t>
            </a:r>
          </a:p>
          <a:p>
            <a:pPr eaLnBrk="1" hangingPunct="1"/>
            <a:r>
              <a:rPr lang="en-US">
                <a:solidFill>
                  <a:schemeClr val="bg1"/>
                </a:solidFill>
              </a:rPr>
              <a:t>Comparing rates from different populations to make inferences about the cause for the observed differences in rates. (C)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MCj00787110000[1]"/>
          <p:cNvPicPr>
            <a:picLocks noChangeAspect="1" noChangeArrowheads="1"/>
          </p:cNvPicPr>
          <p:nvPr/>
        </p:nvPicPr>
        <p:blipFill>
          <a:blip r:embed="rId2" cstate="print"/>
          <a:srcRect/>
          <a:stretch>
            <a:fillRect/>
          </a:stretch>
        </p:blipFill>
        <p:spPr bwMode="auto">
          <a:xfrm>
            <a:off x="6161749" y="642989"/>
            <a:ext cx="2156809" cy="5242246"/>
          </a:xfrm>
          <a:prstGeom prst="rect">
            <a:avLst/>
          </a:prstGeom>
          <a:noFill/>
        </p:spPr>
      </p:pic>
      <p:sp>
        <p:nvSpPr>
          <p:cNvPr id="72" name="Freeform 3">
            <a:extLst>
              <a:ext uri="{FF2B5EF4-FFF2-40B4-BE49-F238E27FC236}">
                <a16:creationId xmlns:a16="http://schemas.microsoft.com/office/drawing/2014/main" id="{97FCB4AC-74E0-4CC3-95D6-E6158D6ECE7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7101525"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4">
            <a:extLst>
              <a:ext uri="{FF2B5EF4-FFF2-40B4-BE49-F238E27FC236}">
                <a16:creationId xmlns:a16="http://schemas.microsoft.com/office/drawing/2014/main" id="{5C4527E1-0008-421A-B31C-AEA4C2A6A7A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9"/>
            <a:ext cx="6058538" cy="6858478"/>
          </a:xfrm>
          <a:custGeom>
            <a:avLst/>
            <a:gdLst>
              <a:gd name="connsiteX0" fmla="*/ 0 w 8078052"/>
              <a:gd name="connsiteY0" fmla="*/ 0 h 6858478"/>
              <a:gd name="connsiteX1" fmla="*/ 3829872 w 8078052"/>
              <a:gd name="connsiteY1" fmla="*/ 0 h 6858478"/>
              <a:gd name="connsiteX2" fmla="*/ 4896100 w 8078052"/>
              <a:gd name="connsiteY2" fmla="*/ 0 h 6858478"/>
              <a:gd name="connsiteX3" fmla="*/ 4901677 w 8078052"/>
              <a:gd name="connsiteY3" fmla="*/ 0 h 6858478"/>
              <a:gd name="connsiteX4" fmla="*/ 8078052 w 8078052"/>
              <a:gd name="connsiteY4" fmla="*/ 6858478 h 6858478"/>
              <a:gd name="connsiteX5" fmla="*/ 653497 w 8078052"/>
              <a:gd name="connsiteY5" fmla="*/ 6858478 h 6858478"/>
              <a:gd name="connsiteX6" fmla="*/ 653757 w 8078052"/>
              <a:gd name="connsiteY6" fmla="*/ 6857916 h 6858478"/>
              <a:gd name="connsiteX7" fmla="*/ 0 w 8078052"/>
              <a:gd name="connsiteY7" fmla="*/ 6857916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2" h="6858478">
                <a:moveTo>
                  <a:pt x="0" y="0"/>
                </a:moveTo>
                <a:lnTo>
                  <a:pt x="3829872" y="0"/>
                </a:lnTo>
                <a:lnTo>
                  <a:pt x="4896100" y="0"/>
                </a:lnTo>
                <a:lnTo>
                  <a:pt x="4901677" y="0"/>
                </a:lnTo>
                <a:lnTo>
                  <a:pt x="8078052" y="6858478"/>
                </a:lnTo>
                <a:lnTo>
                  <a:pt x="653497" y="6858478"/>
                </a:lnTo>
                <a:lnTo>
                  <a:pt x="653757" y="6857916"/>
                </a:lnTo>
                <a:lnTo>
                  <a:pt x="0" y="6857916"/>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TextBox 6"/>
          <p:cNvSpPr txBox="1">
            <a:spLocks noChangeArrowheads="1"/>
          </p:cNvSpPr>
          <p:nvPr/>
        </p:nvSpPr>
        <p:spPr bwMode="auto">
          <a:xfrm>
            <a:off x="603504" y="2600325"/>
            <a:ext cx="3711321" cy="265120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700" kern="1200">
                <a:solidFill>
                  <a:schemeClr val="bg1"/>
                </a:solidFill>
                <a:latin typeface="+mj-lt"/>
                <a:ea typeface="+mj-ea"/>
                <a:cs typeface="+mj-cs"/>
              </a:rPr>
              <a:t>What is Epidemiology?</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66"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a:t>Epidemiology: Step 1 - Counting</a:t>
            </a:r>
          </a:p>
        </p:txBody>
      </p:sp>
      <p:sp>
        <p:nvSpPr>
          <p:cNvPr id="36867" name="Rectangle 3"/>
          <p:cNvSpPr>
            <a:spLocks noGrp="1" noChangeArrowheads="1"/>
          </p:cNvSpPr>
          <p:nvPr>
            <p:ph idx="1"/>
          </p:nvPr>
        </p:nvSpPr>
        <p:spPr>
          <a:xfrm>
            <a:off x="4536886" y="802638"/>
            <a:ext cx="4056522" cy="5252722"/>
          </a:xfrm>
        </p:spPr>
        <p:txBody>
          <a:bodyPr anchor="ctr">
            <a:normAutofit/>
          </a:bodyPr>
          <a:lstStyle/>
          <a:p>
            <a:pPr eaLnBrk="1" hangingPunct="1"/>
            <a:r>
              <a:rPr lang="en-US" dirty="0">
                <a:solidFill>
                  <a:schemeClr val="bg1"/>
                </a:solidFill>
              </a:rPr>
              <a:t>Counting number of events or conditions in populations or subgroups of persons.</a:t>
            </a:r>
          </a:p>
          <a:p>
            <a:pPr eaLnBrk="1" hangingPunct="1"/>
            <a:r>
              <a:rPr lang="en-US" dirty="0">
                <a:solidFill>
                  <a:schemeClr val="bg1"/>
                </a:solidFill>
              </a:rPr>
              <a:t>The first step in descriptive epidemiology: </a:t>
            </a:r>
          </a:p>
          <a:p>
            <a:pPr lvl="1" eaLnBrk="1" hangingPunct="1"/>
            <a:r>
              <a:rPr lang="en-US" sz="2100" dirty="0">
                <a:solidFill>
                  <a:schemeClr val="bg1"/>
                </a:solidFill>
              </a:rPr>
              <a:t>How many persons experienced a particular condition?</a:t>
            </a:r>
          </a:p>
          <a:p>
            <a:pPr lvl="1" eaLnBrk="1" hangingPunct="1"/>
            <a:r>
              <a:rPr lang="en-US" sz="2100" dirty="0">
                <a:solidFill>
                  <a:schemeClr val="bg1"/>
                </a:solidFill>
              </a:rPr>
              <a:t>Count = “numerator”.</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0"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a:t>Epidemiology: Step 2 - Dividing</a:t>
            </a:r>
          </a:p>
        </p:txBody>
      </p:sp>
      <p:sp>
        <p:nvSpPr>
          <p:cNvPr id="37891" name="Rectangle 3"/>
          <p:cNvSpPr>
            <a:spLocks noGrp="1" noChangeArrowheads="1"/>
          </p:cNvSpPr>
          <p:nvPr>
            <p:ph idx="1"/>
          </p:nvPr>
        </p:nvSpPr>
        <p:spPr>
          <a:xfrm>
            <a:off x="4536886" y="802638"/>
            <a:ext cx="4056522" cy="5252722"/>
          </a:xfrm>
        </p:spPr>
        <p:txBody>
          <a:bodyPr anchor="ctr">
            <a:normAutofit/>
          </a:bodyPr>
          <a:lstStyle/>
          <a:p>
            <a:pPr eaLnBrk="1" hangingPunct="1"/>
            <a:r>
              <a:rPr lang="en-US">
                <a:solidFill>
                  <a:schemeClr val="bg1"/>
                </a:solidFill>
              </a:rPr>
              <a:t>Dividing the number of events by the number of persons in the population to make rates.</a:t>
            </a:r>
          </a:p>
          <a:p>
            <a:pPr eaLnBrk="1" hangingPunct="1"/>
            <a:r>
              <a:rPr lang="en-US">
                <a:solidFill>
                  <a:schemeClr val="bg1"/>
                </a:solidFill>
              </a:rPr>
              <a:t>The second step in descriptive epidemiology.</a:t>
            </a:r>
          </a:p>
          <a:p>
            <a:pPr lvl="1" eaLnBrk="1" hangingPunct="1"/>
            <a:r>
              <a:rPr lang="en-US" sz="2100">
                <a:solidFill>
                  <a:schemeClr val="bg1"/>
                </a:solidFill>
              </a:rPr>
              <a:t>What group of persons experienced the event?</a:t>
            </a:r>
          </a:p>
          <a:p>
            <a:pPr lvl="1" eaLnBrk="1" hangingPunct="1"/>
            <a:r>
              <a:rPr lang="en-US" sz="2100">
                <a:solidFill>
                  <a:schemeClr val="bg1"/>
                </a:solidFill>
              </a:rPr>
              <a:t>Population group = denominator.</a:t>
            </a:r>
          </a:p>
          <a:p>
            <a:pPr lvl="1" eaLnBrk="1" hangingPunct="1"/>
            <a:r>
              <a:rPr lang="en-US" sz="2100">
                <a:solidFill>
                  <a:schemeClr val="bg1"/>
                </a:solidFill>
              </a:rPr>
              <a:t>Use events and population to make: proportions, rates, odds.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14"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sz="2800"/>
              <a:t>Epidemiology: Step 3 - Comparing</a:t>
            </a:r>
          </a:p>
        </p:txBody>
      </p:sp>
      <p:sp>
        <p:nvSpPr>
          <p:cNvPr id="38915" name="Rectangle 3"/>
          <p:cNvSpPr>
            <a:spLocks noGrp="1" noChangeArrowheads="1"/>
          </p:cNvSpPr>
          <p:nvPr>
            <p:ph idx="1"/>
          </p:nvPr>
        </p:nvSpPr>
        <p:spPr>
          <a:xfrm>
            <a:off x="4536886" y="802638"/>
            <a:ext cx="4056522" cy="5252722"/>
          </a:xfrm>
        </p:spPr>
        <p:txBody>
          <a:bodyPr anchor="ctr">
            <a:normAutofit/>
          </a:bodyPr>
          <a:lstStyle/>
          <a:p>
            <a:pPr eaLnBrk="1" hangingPunct="1"/>
            <a:r>
              <a:rPr lang="en-US" sz="1900">
                <a:solidFill>
                  <a:schemeClr val="bg1"/>
                </a:solidFill>
              </a:rPr>
              <a:t>Comparing rates from different populations to make inferences about the cause for the observed differences in rates</a:t>
            </a:r>
          </a:p>
          <a:p>
            <a:pPr lvl="1" eaLnBrk="1" hangingPunct="1"/>
            <a:r>
              <a:rPr lang="en-US" sz="1900">
                <a:solidFill>
                  <a:schemeClr val="bg1"/>
                </a:solidFill>
              </a:rPr>
              <a:t>Analytic epidemiology</a:t>
            </a:r>
          </a:p>
          <a:p>
            <a:pPr lvl="2" eaLnBrk="1" hangingPunct="1"/>
            <a:r>
              <a:rPr lang="en-US" sz="1900">
                <a:solidFill>
                  <a:schemeClr val="bg1"/>
                </a:solidFill>
              </a:rPr>
              <a:t>Cohort (exposed vs. non-exposed)</a:t>
            </a:r>
          </a:p>
          <a:p>
            <a:pPr lvl="2" eaLnBrk="1" hangingPunct="1"/>
            <a:r>
              <a:rPr lang="en-US" sz="1900">
                <a:solidFill>
                  <a:schemeClr val="bg1"/>
                </a:solidFill>
              </a:rPr>
              <a:t>Case-control (sick vs. healthy)</a:t>
            </a:r>
          </a:p>
          <a:p>
            <a:pPr lvl="1" eaLnBrk="1" hangingPunct="1"/>
            <a:r>
              <a:rPr lang="en-US" sz="1900">
                <a:solidFill>
                  <a:schemeClr val="bg1"/>
                </a:solidFill>
              </a:rPr>
              <a:t>Comparison of rates to make rate ratios or rate differences.</a:t>
            </a:r>
          </a:p>
          <a:p>
            <a:pPr lvl="1" eaLnBrk="1" hangingPunct="1"/>
            <a:r>
              <a:rPr lang="en-US" sz="1900">
                <a:solidFill>
                  <a:schemeClr val="bg1"/>
                </a:solidFill>
              </a:rPr>
              <a:t>Comparison of odds to make odds ratios.</a:t>
            </a:r>
          </a:p>
          <a:p>
            <a:pPr lvl="1" eaLnBrk="1" hangingPunct="1"/>
            <a:r>
              <a:rPr lang="en-US" sz="1900">
                <a:solidFill>
                  <a:schemeClr val="bg1"/>
                </a:solidFill>
              </a:rPr>
              <a:t>Use ratios or differences to identify risk factors. </a:t>
            </a:r>
          </a:p>
          <a:p>
            <a:pPr lvl="1" eaLnBrk="1" hangingPunct="1"/>
            <a:r>
              <a:rPr lang="en-US" sz="1900">
                <a:solidFill>
                  <a:schemeClr val="bg1"/>
                </a:solidFill>
              </a:rPr>
              <a:t>Use statistical tests to determine reliability of ratios or differences.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normAutofit/>
          </a:bodyPr>
          <a:lstStyle/>
          <a:p>
            <a:pPr algn="ctr" eaLnBrk="1" hangingPunct="1"/>
            <a:r>
              <a:rPr lang="en-GB" b="1" dirty="0"/>
              <a:t>Main activities of the epidemiologist</a:t>
            </a:r>
          </a:p>
        </p:txBody>
      </p:sp>
      <p:sp>
        <p:nvSpPr>
          <p:cNvPr id="39939" name="Rectangle 3"/>
          <p:cNvSpPr>
            <a:spLocks noGrp="1" noChangeArrowheads="1"/>
          </p:cNvSpPr>
          <p:nvPr>
            <p:ph type="body" idx="4294967295"/>
          </p:nvPr>
        </p:nvSpPr>
        <p:spPr>
          <a:xfrm>
            <a:off x="1371600" y="1752600"/>
            <a:ext cx="7143750" cy="4419600"/>
          </a:xfrm>
        </p:spPr>
        <p:txBody>
          <a:bodyPr>
            <a:normAutofit/>
          </a:bodyPr>
          <a:lstStyle/>
          <a:p>
            <a:pPr eaLnBrk="1" hangingPunct="1"/>
            <a:r>
              <a:rPr lang="en-GB" i="1" dirty="0">
                <a:solidFill>
                  <a:srgbClr val="FF0000"/>
                </a:solidFill>
              </a:rPr>
              <a:t>Describe</a:t>
            </a:r>
            <a:r>
              <a:rPr lang="en-GB" i="1" dirty="0">
                <a:solidFill>
                  <a:srgbClr val="FF9900"/>
                </a:solidFill>
              </a:rPr>
              <a:t> </a:t>
            </a:r>
            <a:r>
              <a:rPr lang="en-GB" dirty="0"/>
              <a:t>an event in terms of</a:t>
            </a:r>
            <a:r>
              <a:rPr lang="en-GB" b="1" i="1" dirty="0">
                <a:solidFill>
                  <a:srgbClr val="FF9900"/>
                </a:solidFill>
              </a:rPr>
              <a:t> </a:t>
            </a:r>
            <a:r>
              <a:rPr lang="en-GB" dirty="0"/>
              <a:t> :</a:t>
            </a:r>
            <a:endParaRPr lang="en-GB" b="1" i="1" dirty="0"/>
          </a:p>
          <a:p>
            <a:pPr lvl="1" eaLnBrk="1" hangingPunct="1"/>
            <a:r>
              <a:rPr lang="en-GB" dirty="0"/>
              <a:t>Time				When?</a:t>
            </a:r>
          </a:p>
          <a:p>
            <a:pPr lvl="1" eaLnBrk="1" hangingPunct="1"/>
            <a:r>
              <a:rPr lang="en-GB" dirty="0"/>
              <a:t>Place				Where?</a:t>
            </a:r>
          </a:p>
          <a:p>
            <a:pPr lvl="1" eaLnBrk="1" hangingPunct="1"/>
            <a:r>
              <a:rPr lang="en-GB" dirty="0"/>
              <a:t>Person				Who?</a:t>
            </a:r>
          </a:p>
          <a:p>
            <a:pPr eaLnBrk="1" hangingPunct="1">
              <a:spcBef>
                <a:spcPct val="50000"/>
              </a:spcBef>
            </a:pPr>
            <a:r>
              <a:rPr lang="en-GB" i="1" dirty="0">
                <a:solidFill>
                  <a:srgbClr val="FF0000"/>
                </a:solidFill>
              </a:rPr>
              <a:t>Analyse</a:t>
            </a:r>
            <a:r>
              <a:rPr lang="en-GB" dirty="0"/>
              <a:t> the association between the event (disease, death) </a:t>
            </a:r>
            <a:br>
              <a:rPr lang="fr-CH" dirty="0"/>
            </a:br>
            <a:r>
              <a:rPr lang="en-GB" dirty="0"/>
              <a:t>and its determinants (risk factors)</a:t>
            </a:r>
          </a:p>
          <a:p>
            <a:pPr eaLnBrk="1" hangingPunct="1">
              <a:spcBef>
                <a:spcPct val="50000"/>
              </a:spcBef>
            </a:pPr>
            <a:r>
              <a:rPr lang="en-GB" i="1" dirty="0">
                <a:solidFill>
                  <a:srgbClr val="FF0000"/>
                </a:solidFill>
              </a:rPr>
              <a:t>Make recommendations:</a:t>
            </a:r>
            <a:r>
              <a:rPr lang="en-GB" b="1" i="1" dirty="0">
                <a:solidFill>
                  <a:srgbClr val="FF9900"/>
                </a:solidFill>
              </a:rPr>
              <a:t> </a:t>
            </a:r>
            <a:r>
              <a:rPr lang="en-GB" dirty="0"/>
              <a:t>preventive actions, control</a:t>
            </a:r>
            <a:r>
              <a:rPr lang="fr-CH" dirty="0"/>
              <a:t> measures</a:t>
            </a:r>
            <a:endParaRPr lang="en-GB" dirty="0"/>
          </a:p>
        </p:txBody>
      </p:sp>
      <p:sp>
        <p:nvSpPr>
          <p:cNvPr id="39940" name="Line 4"/>
          <p:cNvSpPr>
            <a:spLocks noChangeShapeType="1"/>
          </p:cNvSpPr>
          <p:nvPr/>
        </p:nvSpPr>
        <p:spPr bwMode="auto">
          <a:xfrm>
            <a:off x="2819400" y="2590800"/>
            <a:ext cx="1752600" cy="1"/>
          </a:xfrm>
          <a:prstGeom prst="line">
            <a:avLst/>
          </a:prstGeom>
          <a:noFill/>
          <a:ln w="25400">
            <a:solidFill>
              <a:srgbClr val="FF0000"/>
            </a:solidFill>
            <a:round/>
            <a:headEnd/>
            <a:tailEnd type="triangle" w="med" len="med"/>
          </a:ln>
          <a:effectLst/>
        </p:spPr>
        <p:txBody>
          <a:bodyPr/>
          <a:lstStyle/>
          <a:p>
            <a:endParaRPr lang="en-US"/>
          </a:p>
        </p:txBody>
      </p:sp>
      <p:sp>
        <p:nvSpPr>
          <p:cNvPr id="39941" name="Line 5"/>
          <p:cNvSpPr>
            <a:spLocks noChangeShapeType="1"/>
          </p:cNvSpPr>
          <p:nvPr/>
        </p:nvSpPr>
        <p:spPr bwMode="auto">
          <a:xfrm>
            <a:off x="2819400" y="2895600"/>
            <a:ext cx="2057400" cy="0"/>
          </a:xfrm>
          <a:prstGeom prst="line">
            <a:avLst/>
          </a:prstGeom>
          <a:noFill/>
          <a:ln w="25400">
            <a:solidFill>
              <a:srgbClr val="FF0000"/>
            </a:solidFill>
            <a:round/>
            <a:headEnd/>
            <a:tailEnd type="triangle" w="med" len="med"/>
          </a:ln>
          <a:effectLst/>
        </p:spPr>
        <p:txBody>
          <a:bodyPr/>
          <a:lstStyle/>
          <a:p>
            <a:endParaRPr lang="en-US"/>
          </a:p>
        </p:txBody>
      </p:sp>
      <p:sp>
        <p:nvSpPr>
          <p:cNvPr id="39942" name="Line 6"/>
          <p:cNvSpPr>
            <a:spLocks noChangeShapeType="1"/>
          </p:cNvSpPr>
          <p:nvPr/>
        </p:nvSpPr>
        <p:spPr bwMode="auto">
          <a:xfrm>
            <a:off x="2819400" y="2209800"/>
            <a:ext cx="2057400" cy="0"/>
          </a:xfrm>
          <a:prstGeom prst="line">
            <a:avLst/>
          </a:prstGeom>
          <a:noFill/>
          <a:ln w="25400">
            <a:solidFill>
              <a:srgbClr val="FF0000"/>
            </a:solidFill>
            <a:round/>
            <a:headEnd/>
            <a:tailEnd type="triangle" w="med" len="med"/>
          </a:ln>
          <a:effectLst/>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389310090"/>
              </p:ext>
            </p:extLst>
          </p:nvPr>
        </p:nvGraphicFramePr>
        <p:xfrm>
          <a:off x="990600" y="-320070"/>
          <a:ext cx="8610600" cy="6172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152400" y="1981200"/>
            <a:ext cx="3657600" cy="1569660"/>
          </a:xfrm>
          <a:prstGeom prst="rect">
            <a:avLst/>
          </a:prstGeom>
          <a:noFill/>
        </p:spPr>
        <p:txBody>
          <a:bodyPr wrap="square" rtlCol="0">
            <a:spAutoFit/>
          </a:bodyPr>
          <a:lstStyle/>
          <a:p>
            <a:pPr algn="ctr"/>
            <a:r>
              <a:rPr lang="en-US" sz="3200" b="1"/>
              <a:t>What is the role of the Epidemiologist?</a:t>
            </a:r>
            <a:endParaRPr lang="en-US" sz="3200" b="1" dirty="0"/>
          </a:p>
        </p:txBody>
      </p:sp>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extLst>
      <p:ext uri="{BB962C8B-B14F-4D97-AF65-F5344CB8AC3E}">
        <p14:creationId xmlns:p14="http://schemas.microsoft.com/office/powerpoint/2010/main" val="458872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73144208-AAFC-4C3A-A4F1-EF3D72AF4C4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0"/>
            <a:ext cx="457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 name="Graphic 70">
            <a:extLst>
              <a:ext uri="{FF2B5EF4-FFF2-40B4-BE49-F238E27FC236}">
                <a16:creationId xmlns:a16="http://schemas.microsoft.com/office/drawing/2014/main" id="{4572944D-3BE4-4908-B49D-CF6C5E6523F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43099" y="2633663"/>
            <a:ext cx="685800" cy="685800"/>
          </a:xfrm>
          <a:prstGeom prst="rect">
            <a:avLst/>
          </a:prstGeom>
        </p:spPr>
      </p:pic>
      <p:sp>
        <p:nvSpPr>
          <p:cNvPr id="488450" name="Rectangle 2"/>
          <p:cNvSpPr>
            <a:spLocks noGrp="1" noChangeArrowheads="1"/>
          </p:cNvSpPr>
          <p:nvPr>
            <p:ph type="title"/>
          </p:nvPr>
        </p:nvSpPr>
        <p:spPr>
          <a:xfrm>
            <a:off x="482598" y="3433763"/>
            <a:ext cx="3606801" cy="2743200"/>
          </a:xfrm>
        </p:spPr>
        <p:txBody>
          <a:bodyPr anchor="t">
            <a:normAutofit/>
          </a:bodyPr>
          <a:lstStyle/>
          <a:p>
            <a:pPr algn="ctr"/>
            <a:r>
              <a:rPr lang="en-US" dirty="0"/>
              <a:t> Data Sources</a:t>
            </a:r>
          </a:p>
        </p:txBody>
      </p:sp>
      <p:sp>
        <p:nvSpPr>
          <p:cNvPr id="488451" name="Rectangle 3"/>
          <p:cNvSpPr>
            <a:spLocks noGrp="1" noChangeArrowheads="1"/>
          </p:cNvSpPr>
          <p:nvPr>
            <p:ph idx="1"/>
          </p:nvPr>
        </p:nvSpPr>
        <p:spPr>
          <a:xfrm>
            <a:off x="4813299" y="643467"/>
            <a:ext cx="3943350" cy="5533496"/>
          </a:xfrm>
        </p:spPr>
        <p:txBody>
          <a:bodyPr anchor="ctr">
            <a:normAutofit/>
          </a:bodyPr>
          <a:lstStyle/>
          <a:p>
            <a:r>
              <a:rPr lang="en-US"/>
              <a:t>Notifiable diseases</a:t>
            </a:r>
          </a:p>
          <a:p>
            <a:r>
              <a:rPr lang="en-US"/>
              <a:t>Laboratories</a:t>
            </a:r>
          </a:p>
          <a:p>
            <a:r>
              <a:rPr lang="en-US"/>
              <a:t>Vital records</a:t>
            </a:r>
          </a:p>
          <a:p>
            <a:r>
              <a:rPr lang="en-US"/>
              <a:t>Registries</a:t>
            </a:r>
          </a:p>
          <a:p>
            <a:r>
              <a:rPr lang="en-US"/>
              <a:t>Surveys</a:t>
            </a:r>
          </a:p>
          <a:p>
            <a:r>
              <a:rPr lang="en-US"/>
              <a:t>Administrative data systems</a:t>
            </a:r>
          </a:p>
          <a:p>
            <a:r>
              <a:rPr lang="en-US"/>
              <a:t>Media </a:t>
            </a:r>
          </a:p>
          <a:p>
            <a:r>
              <a:rPr lang="en-US"/>
              <a:t>Other data sources</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3EF0C2-EE57-40DD-B754-BF1477FABAB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902" y="0"/>
            <a:ext cx="3054098"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7442" y="965198"/>
            <a:ext cx="5074559" cy="4927601"/>
          </a:xfrm>
        </p:spPr>
        <p:txBody>
          <a:bodyPr anchor="ctr">
            <a:normAutofit/>
          </a:bodyPr>
          <a:lstStyle/>
          <a:p>
            <a:pPr algn="r"/>
            <a:r>
              <a:rPr lang="en-US" sz="4200" b="1" dirty="0"/>
              <a:t>Goal 3</a:t>
            </a:r>
            <a:r>
              <a:rPr lang="en-US" sz="4200" dirty="0"/>
              <a:t>:To understand the burden of communicable diseases and value the gender gaps in infectious diseases and health care access.</a:t>
            </a:r>
          </a:p>
        </p:txBody>
      </p:sp>
      <p:sp>
        <p:nvSpPr>
          <p:cNvPr id="3" name="Subtitle 2"/>
          <p:cNvSpPr>
            <a:spLocks noGrp="1"/>
          </p:cNvSpPr>
          <p:nvPr>
            <p:ph type="subTitle" idx="1"/>
          </p:nvPr>
        </p:nvSpPr>
        <p:spPr>
          <a:xfrm>
            <a:off x="6340927" y="965199"/>
            <a:ext cx="2320472" cy="4927602"/>
          </a:xfrm>
        </p:spPr>
        <p:txBody>
          <a:bodyPr anchor="ctr">
            <a:normAutofit/>
          </a:bodyPr>
          <a:lstStyle/>
          <a:p>
            <a:pPr algn="l"/>
            <a:r>
              <a:rPr lang="en-US" sz="1400" dirty="0">
                <a:solidFill>
                  <a:srgbClr val="FFFFFF"/>
                </a:solidFill>
              </a:rPr>
              <a:t>By the end of the course, participants should be able to:</a:t>
            </a:r>
          </a:p>
          <a:p>
            <a:pPr marL="514350" lvl="0" indent="-514350" algn="l">
              <a:buFont typeface="+mj-lt"/>
              <a:buAutoNum type="arabicPeriod"/>
            </a:pPr>
            <a:r>
              <a:rPr lang="en-US" sz="1400" dirty="0">
                <a:solidFill>
                  <a:srgbClr val="FFFFFF"/>
                </a:solidFill>
              </a:rPr>
              <a:t>discuss the major causes of morbidity and mortality nationally, regionally or globally.</a:t>
            </a:r>
          </a:p>
          <a:p>
            <a:pPr marL="514350" lvl="0" indent="-514350" algn="l">
              <a:buFont typeface="+mj-lt"/>
              <a:buAutoNum type="arabicPeriod"/>
            </a:pPr>
            <a:r>
              <a:rPr lang="en-US" sz="1400" dirty="0">
                <a:solidFill>
                  <a:srgbClr val="FFFFFF"/>
                </a:solidFill>
              </a:rPr>
              <a:t>classify  infectious diseases.</a:t>
            </a:r>
          </a:p>
          <a:p>
            <a:pPr marL="514350" lvl="0" indent="-514350" algn="l">
              <a:buFont typeface="+mj-lt"/>
              <a:buAutoNum type="arabicPeriod"/>
            </a:pPr>
            <a:r>
              <a:rPr lang="en-US" sz="1400" dirty="0">
                <a:solidFill>
                  <a:srgbClr val="FFFFFF"/>
                </a:solidFill>
              </a:rPr>
              <a:t>debate the principles of control of  communicable diseases.</a:t>
            </a:r>
          </a:p>
          <a:p>
            <a:pPr marL="514350" lvl="0" indent="-514350" algn="l">
              <a:buFont typeface="+mj-lt"/>
              <a:buAutoNum type="arabicPeriod"/>
            </a:pPr>
            <a:r>
              <a:rPr lang="en-US" sz="1400" dirty="0">
                <a:solidFill>
                  <a:srgbClr val="FFFFFF"/>
                </a:solidFill>
              </a:rPr>
              <a:t>define specific terms related to infectious diseases.</a:t>
            </a:r>
          </a:p>
          <a:p>
            <a:pPr marL="514350" indent="-514350" algn="l">
              <a:buFont typeface="+mj-lt"/>
              <a:buAutoNum type="arabicPeriod"/>
            </a:pPr>
            <a:r>
              <a:rPr lang="en-US" sz="1400" dirty="0">
                <a:solidFill>
                  <a:srgbClr val="FFFFFF"/>
                </a:solidFill>
              </a:rPr>
              <a:t>analyze the gender gaps in communicable diseases.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66" name="Rectangle 2"/>
          <p:cNvSpPr>
            <a:spLocks noGrp="1" noChangeArrowheads="1"/>
          </p:cNvSpPr>
          <p:nvPr>
            <p:ph type="title" idx="4294967295"/>
          </p:nvPr>
        </p:nvSpPr>
        <p:spPr>
          <a:xfrm>
            <a:off x="622335" y="2745736"/>
            <a:ext cx="2774103" cy="1366528"/>
          </a:xfrm>
          <a:solidFill>
            <a:schemeClr val="bg1">
              <a:alpha val="50000"/>
            </a:schemeClr>
          </a:solidFill>
          <a:ln w="25400" cap="sq">
            <a:solidFill>
              <a:schemeClr val="tx1"/>
            </a:solidFill>
            <a:miter lim="800000"/>
          </a:ln>
        </p:spPr>
        <p:txBody>
          <a:bodyPr vert="horz" lIns="91440" tIns="45720" rIns="91440" bIns="45720" rtlCol="0" anchor="ctr">
            <a:normAutofit/>
          </a:bodyPr>
          <a:lstStyle/>
          <a:p>
            <a:pPr algn="ctr" defTabSz="914400">
              <a:defRPr/>
            </a:pPr>
            <a:r>
              <a:rPr lang="en-US" sz="2200" b="1" kern="1200" dirty="0">
                <a:effectLst/>
                <a:latin typeface="+mj-lt"/>
                <a:ea typeface="+mj-ea"/>
                <a:cs typeface="+mj-cs"/>
              </a:rPr>
              <a:t>Definition :-Communicable disease</a:t>
            </a:r>
            <a:br>
              <a:rPr lang="en-US" sz="2200" b="1" kern="1200" dirty="0">
                <a:effectLst/>
                <a:latin typeface="+mj-lt"/>
                <a:ea typeface="+mj-ea"/>
                <a:cs typeface="+mj-cs"/>
              </a:rPr>
            </a:br>
            <a:endParaRPr lang="en-US" sz="2200" b="1" kern="1200" dirty="0">
              <a:latin typeface="+mj-lt"/>
              <a:ea typeface="+mj-ea"/>
              <a:cs typeface="+mj-cs"/>
            </a:endParaRPr>
          </a:p>
        </p:txBody>
      </p:sp>
      <p:sp>
        <p:nvSpPr>
          <p:cNvPr id="39939" name="Rectangle 3"/>
          <p:cNvSpPr>
            <a:spLocks noGrp="1" noChangeArrowheads="1"/>
          </p:cNvSpPr>
          <p:nvPr>
            <p:ph type="body" idx="4294967295"/>
          </p:nvPr>
        </p:nvSpPr>
        <p:spPr>
          <a:xfrm>
            <a:off x="4536886" y="802638"/>
            <a:ext cx="4056522" cy="5252722"/>
          </a:xfrm>
        </p:spPr>
        <p:txBody>
          <a:bodyPr vert="horz" lIns="91440" tIns="45720" rIns="91440" bIns="45720" rtlCol="0" anchor="ctr">
            <a:normAutofit/>
          </a:bodyPr>
          <a:lstStyle/>
          <a:p>
            <a:pPr marL="241300" indent="0" defTabSz="914400">
              <a:buNone/>
            </a:pPr>
            <a:r>
              <a:rPr lang="en-US" dirty="0">
                <a:solidFill>
                  <a:schemeClr val="bg1"/>
                </a:solidFill>
                <a:effectLst/>
              </a:rPr>
              <a:t>A communicable or infectious disease is an: </a:t>
            </a:r>
          </a:p>
          <a:p>
            <a:pPr marL="469900" indent="-228600" defTabSz="914400"/>
            <a:r>
              <a:rPr lang="en-US" dirty="0">
                <a:solidFill>
                  <a:schemeClr val="bg1"/>
                </a:solidFill>
                <a:effectLst/>
              </a:rPr>
              <a:t>illness caused by transmission of a specific </a:t>
            </a:r>
          </a:p>
          <a:p>
            <a:pPr marL="469900" indent="-228600" defTabSz="914400"/>
            <a:r>
              <a:rPr lang="en-US" dirty="0">
                <a:solidFill>
                  <a:schemeClr val="bg1"/>
                </a:solidFill>
                <a:effectLst/>
              </a:rPr>
              <a:t>infectious agent or its toxic products from an </a:t>
            </a:r>
          </a:p>
          <a:p>
            <a:pPr marL="469900" indent="-228600" defTabSz="914400"/>
            <a:r>
              <a:rPr lang="en-US" dirty="0">
                <a:solidFill>
                  <a:schemeClr val="bg1"/>
                </a:solidFill>
                <a:effectLst/>
              </a:rPr>
              <a:t>infected person or animal to a susceptible </a:t>
            </a:r>
          </a:p>
          <a:p>
            <a:pPr marL="469900" indent="-228600" defTabSz="914400"/>
            <a:r>
              <a:rPr lang="en-US" dirty="0">
                <a:solidFill>
                  <a:schemeClr val="bg1"/>
                </a:solidFill>
                <a:effectLst/>
              </a:rPr>
              <a:t>host, either directly or indirectly through an </a:t>
            </a:r>
          </a:p>
          <a:p>
            <a:pPr marL="469900" indent="-228600" defTabSz="914400"/>
            <a:r>
              <a:rPr lang="en-US" dirty="0">
                <a:solidFill>
                  <a:schemeClr val="bg1"/>
                </a:solidFill>
                <a:effectLst/>
              </a:rPr>
              <a:t>intermediate animal host, vector or inanimate </a:t>
            </a:r>
          </a:p>
          <a:p>
            <a:pPr marL="469900" indent="-228600" defTabSz="914400"/>
            <a:r>
              <a:rPr lang="en-US" dirty="0">
                <a:solidFill>
                  <a:schemeClr val="bg1"/>
                </a:solidFill>
                <a:effectLst/>
              </a:rPr>
              <a:t>environment (Last 1995)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5"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Global epidemiology of infectious disease </a:t>
            </a:r>
          </a:p>
        </p:txBody>
      </p:sp>
      <p:sp>
        <p:nvSpPr>
          <p:cNvPr id="8196" name="Rectangle 113"/>
          <p:cNvSpPr>
            <a:spLocks noGrp="1" noChangeArrowheads="1"/>
          </p:cNvSpPr>
          <p:nvPr>
            <p:ph idx="1"/>
          </p:nvPr>
        </p:nvSpPr>
        <p:spPr>
          <a:xfrm>
            <a:off x="4536886" y="802638"/>
            <a:ext cx="4056522" cy="5252722"/>
          </a:xfrm>
        </p:spPr>
        <p:txBody>
          <a:bodyPr anchor="ctr">
            <a:normAutofit/>
          </a:bodyPr>
          <a:lstStyle/>
          <a:p>
            <a:pPr eaLnBrk="1" hangingPunct="1"/>
            <a:r>
              <a:rPr lang="en-US" altLang="en-US" dirty="0">
                <a:solidFill>
                  <a:schemeClr val="bg1"/>
                </a:solidFill>
              </a:rPr>
              <a:t>Infectious diseases are the leading cause of death worldwide.</a:t>
            </a:r>
          </a:p>
          <a:p>
            <a:pPr eaLnBrk="1" hangingPunct="1"/>
            <a:r>
              <a:rPr lang="en-US" altLang="en-US" dirty="0">
                <a:solidFill>
                  <a:schemeClr val="bg1"/>
                </a:solidFill>
              </a:rPr>
              <a:t>New diseases are emerging.</a:t>
            </a:r>
          </a:p>
          <a:p>
            <a:pPr eaLnBrk="1" hangingPunct="1"/>
            <a:r>
              <a:rPr lang="en-US" altLang="en-US" dirty="0">
                <a:solidFill>
                  <a:schemeClr val="bg1"/>
                </a:solidFill>
              </a:rPr>
              <a:t>Old diseases are re-emerging.</a:t>
            </a:r>
          </a:p>
        </p:txBody>
      </p:sp>
      <p:sp>
        <p:nvSpPr>
          <p:cNvPr id="8194"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1F0AC101-40F6-4F90-B130-CF500C5D364F}" type="slidenum">
              <a:rPr lang="en-US" altLang="en-US"/>
              <a:pPr>
                <a:spcAft>
                  <a:spcPts val="600"/>
                </a:spcAft>
              </a:pPr>
              <a:t>68</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19"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Global epidemiology of infectious disease</a:t>
            </a:r>
          </a:p>
        </p:txBody>
      </p:sp>
      <p:sp>
        <p:nvSpPr>
          <p:cNvPr id="9220" name="Rectangle 3"/>
          <p:cNvSpPr>
            <a:spLocks noGrp="1" noChangeArrowheads="1"/>
          </p:cNvSpPr>
          <p:nvPr>
            <p:ph idx="1"/>
          </p:nvPr>
        </p:nvSpPr>
        <p:spPr>
          <a:xfrm>
            <a:off x="4536886" y="802638"/>
            <a:ext cx="4056522" cy="5252722"/>
          </a:xfrm>
        </p:spPr>
        <p:txBody>
          <a:bodyPr anchor="ctr">
            <a:normAutofit/>
          </a:bodyPr>
          <a:lstStyle/>
          <a:p>
            <a:pPr eaLnBrk="1" hangingPunct="1"/>
            <a:r>
              <a:rPr lang="en-US" altLang="en-US" dirty="0">
                <a:solidFill>
                  <a:schemeClr val="bg1"/>
                </a:solidFill>
              </a:rPr>
              <a:t>Infectious diseases account for more than 25% of all deaths in the world.</a:t>
            </a:r>
          </a:p>
          <a:p>
            <a:pPr eaLnBrk="1" hangingPunct="1"/>
            <a:r>
              <a:rPr lang="en-US" altLang="en-US" dirty="0">
                <a:solidFill>
                  <a:schemeClr val="bg1"/>
                </a:solidFill>
              </a:rPr>
              <a:t>Diarrhea and respiratory tract infections (RTI) account for 50% of all infectious deaths.</a:t>
            </a:r>
          </a:p>
          <a:p>
            <a:pPr eaLnBrk="1" hangingPunct="1"/>
            <a:r>
              <a:rPr lang="en-US" altLang="en-US" dirty="0">
                <a:solidFill>
                  <a:schemeClr val="bg1"/>
                </a:solidFill>
              </a:rPr>
              <a:t>HIV, tuberculosis, malaria and measles are significant causes of deaths.</a:t>
            </a:r>
          </a:p>
        </p:txBody>
      </p:sp>
      <p:sp>
        <p:nvSpPr>
          <p:cNvPr id="9218"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9BF7C1CD-F8D2-4C83-8267-758C731C3281}" type="slidenum">
              <a:rPr lang="en-US" altLang="en-US"/>
              <a:pPr>
                <a:spcAft>
                  <a:spcPts val="600"/>
                </a:spcAft>
              </a:pPr>
              <a:t>69</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AutoShape 4"/>
          <p:cNvSpPr>
            <a:spLocks/>
          </p:cNvSpPr>
          <p:nvPr/>
        </p:nvSpPr>
        <p:spPr bwMode="auto">
          <a:xfrm rot="5400000">
            <a:off x="3848100" y="-503009"/>
            <a:ext cx="1219200" cy="8305800"/>
          </a:xfrm>
          <a:prstGeom prst="rightBrace">
            <a:avLst>
              <a:gd name="adj1" fmla="val 56771"/>
              <a:gd name="adj2" fmla="val 50000"/>
            </a:avLst>
          </a:prstGeom>
          <a:noFill/>
          <a:ln w="47625">
            <a:solidFill>
              <a:schemeClr val="tx2"/>
            </a:solidFill>
            <a:miter lim="800000"/>
            <a:headEnd/>
            <a:tailEnd/>
          </a:ln>
          <a:effectLst/>
        </p:spPr>
        <p:txBody>
          <a:bodyPr wrap="none" anchor="ctr"/>
          <a:lstStyle/>
          <a:p>
            <a:endParaRPr lang="en-US"/>
          </a:p>
        </p:txBody>
      </p:sp>
      <p:sp>
        <p:nvSpPr>
          <p:cNvPr id="7173" name="Text Box 5"/>
          <p:cNvSpPr txBox="1">
            <a:spLocks noChangeArrowheads="1"/>
          </p:cNvSpPr>
          <p:nvPr/>
        </p:nvSpPr>
        <p:spPr bwMode="auto">
          <a:xfrm>
            <a:off x="1752600" y="4495800"/>
            <a:ext cx="5867400" cy="1371600"/>
          </a:xfrm>
          <a:prstGeom prst="rect">
            <a:avLst/>
          </a:prstGeom>
          <a:noFill/>
          <a:ln w="9525">
            <a:noFill/>
            <a:miter lim="800000"/>
            <a:headEnd/>
            <a:tailEnd/>
          </a:ln>
          <a:effectLst/>
        </p:spPr>
        <p:txBody>
          <a:bodyPr>
            <a:spAutoFit/>
          </a:bodyPr>
          <a:lstStyle/>
          <a:p>
            <a:pPr algn="ctr">
              <a:spcBef>
                <a:spcPct val="50000"/>
              </a:spcBef>
            </a:pPr>
            <a:r>
              <a:rPr lang="en-US" sz="4200"/>
              <a:t>The study of anything that happens to people</a:t>
            </a:r>
          </a:p>
        </p:txBody>
      </p:sp>
      <p:sp>
        <p:nvSpPr>
          <p:cNvPr id="7174" name="Text Box 6"/>
          <p:cNvSpPr txBox="1">
            <a:spLocks noChangeArrowheads="1"/>
          </p:cNvSpPr>
          <p:nvPr/>
        </p:nvSpPr>
        <p:spPr bwMode="auto">
          <a:xfrm>
            <a:off x="304800" y="1295400"/>
            <a:ext cx="8534400" cy="2354491"/>
          </a:xfrm>
          <a:prstGeom prst="rect">
            <a:avLst/>
          </a:prstGeom>
          <a:noFill/>
          <a:ln w="9525">
            <a:noFill/>
            <a:miter lim="800000"/>
            <a:headEnd/>
            <a:tailEnd/>
          </a:ln>
          <a:effectLst/>
        </p:spPr>
        <p:txBody>
          <a:bodyPr>
            <a:spAutoFit/>
          </a:bodyPr>
          <a:lstStyle/>
          <a:p>
            <a:pPr>
              <a:spcBef>
                <a:spcPct val="50000"/>
              </a:spcBef>
            </a:pPr>
            <a:r>
              <a:rPr lang="en-US" sz="4200" dirty="0"/>
              <a:t> </a:t>
            </a:r>
            <a:r>
              <a:rPr lang="en-US" sz="4200" b="1" dirty="0">
                <a:solidFill>
                  <a:schemeClr val="tx2"/>
                </a:solidFill>
              </a:rPr>
              <a:t>EPI</a:t>
            </a:r>
            <a:r>
              <a:rPr lang="en-US" sz="4200" b="1" dirty="0"/>
              <a:t>		                      </a:t>
            </a:r>
            <a:r>
              <a:rPr lang="en-US" sz="4200" b="1" dirty="0">
                <a:solidFill>
                  <a:schemeClr val="tx2"/>
                </a:solidFill>
              </a:rPr>
              <a:t>DEMOS</a:t>
            </a:r>
            <a:r>
              <a:rPr lang="en-US" sz="4200" b="1" dirty="0"/>
              <a:t> 		                </a:t>
            </a:r>
            <a:r>
              <a:rPr lang="en-US" sz="4200" b="1" dirty="0">
                <a:solidFill>
                  <a:schemeClr val="tx2"/>
                </a:solidFill>
              </a:rPr>
              <a:t>LOGOS</a:t>
            </a:r>
          </a:p>
          <a:p>
            <a:pPr>
              <a:spcBef>
                <a:spcPct val="50000"/>
              </a:spcBef>
            </a:pPr>
            <a:r>
              <a:rPr lang="en-US" sz="4200" dirty="0"/>
              <a:t>Upon		     People		   Study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762000" y="0"/>
            <a:ext cx="8229600" cy="914400"/>
          </a:xfrm>
        </p:spPr>
        <p:txBody>
          <a:bodyPr>
            <a:normAutofit fontScale="90000"/>
          </a:bodyPr>
          <a:lstStyle/>
          <a:p>
            <a:pPr algn="ctr" eaLnBrk="1" hangingPunct="1"/>
            <a:r>
              <a:rPr lang="en-US" altLang="en-US" sz="3200" dirty="0"/>
              <a:t>Global Burden of disease: 10 leading causes of death</a:t>
            </a:r>
          </a:p>
        </p:txBody>
      </p:sp>
      <p:sp>
        <p:nvSpPr>
          <p:cNvPr id="10245" name="Rectangle 7"/>
          <p:cNvSpPr>
            <a:spLocks noGrp="1" noChangeArrowheads="1"/>
          </p:cNvSpPr>
          <p:nvPr>
            <p:ph sz="half" idx="1"/>
          </p:nvPr>
        </p:nvSpPr>
        <p:spPr>
          <a:xfrm>
            <a:off x="304800" y="1600200"/>
            <a:ext cx="4191000" cy="4876800"/>
          </a:xfrm>
        </p:spPr>
        <p:txBody>
          <a:bodyPr>
            <a:normAutofit lnSpcReduction="10000"/>
          </a:bodyPr>
          <a:lstStyle/>
          <a:p>
            <a:pPr eaLnBrk="1" hangingPunct="1"/>
            <a:r>
              <a:rPr lang="en-US" altLang="en-US">
                <a:solidFill>
                  <a:schemeClr val="accent2"/>
                </a:solidFill>
              </a:rPr>
              <a:t>Developed Countries</a:t>
            </a:r>
            <a:endParaRPr lang="en-US" altLang="en-US"/>
          </a:p>
          <a:p>
            <a:pPr eaLnBrk="1" hangingPunct="1">
              <a:buFont typeface="Arial" charset="0"/>
              <a:buNone/>
            </a:pPr>
            <a:r>
              <a:rPr lang="en-US" altLang="en-US" sz="2400"/>
              <a:t>1. Ischaemic heart disease</a:t>
            </a:r>
          </a:p>
          <a:p>
            <a:pPr eaLnBrk="1" hangingPunct="1">
              <a:buFont typeface="Arial" charset="0"/>
              <a:buNone/>
            </a:pPr>
            <a:r>
              <a:rPr lang="en-US" altLang="en-US" sz="2400"/>
              <a:t>2. Cerebrovascular disease</a:t>
            </a:r>
          </a:p>
          <a:p>
            <a:pPr eaLnBrk="1" hangingPunct="1">
              <a:buFont typeface="Arial" charset="0"/>
              <a:buNone/>
            </a:pPr>
            <a:r>
              <a:rPr lang="en-US" altLang="en-US" sz="2400"/>
              <a:t>3. Lung cancer</a:t>
            </a:r>
          </a:p>
          <a:p>
            <a:pPr eaLnBrk="1" hangingPunct="1">
              <a:buFont typeface="Arial" charset="0"/>
              <a:buNone/>
            </a:pPr>
            <a:r>
              <a:rPr lang="en-US" altLang="en-US" sz="2400"/>
              <a:t>4. </a:t>
            </a:r>
            <a:r>
              <a:rPr lang="en-US" altLang="en-US" sz="2400" b="1" i="1"/>
              <a:t>Lower RTI</a:t>
            </a:r>
            <a:endParaRPr lang="en-US" altLang="en-US" sz="2400"/>
          </a:p>
          <a:p>
            <a:pPr eaLnBrk="1" hangingPunct="1">
              <a:buFont typeface="Arial" charset="0"/>
              <a:buNone/>
            </a:pPr>
            <a:r>
              <a:rPr lang="en-US" altLang="en-US" sz="2400"/>
              <a:t>5. COPD</a:t>
            </a:r>
          </a:p>
          <a:p>
            <a:pPr eaLnBrk="1" hangingPunct="1">
              <a:buFont typeface="Arial" charset="0"/>
              <a:buNone/>
            </a:pPr>
            <a:r>
              <a:rPr lang="en-US" altLang="en-US" sz="2400"/>
              <a:t>6. Colon/rectal cancer</a:t>
            </a:r>
          </a:p>
          <a:p>
            <a:pPr eaLnBrk="1" hangingPunct="1">
              <a:buFont typeface="Arial" charset="0"/>
              <a:buNone/>
            </a:pPr>
            <a:r>
              <a:rPr lang="en-US" altLang="en-US" sz="2400"/>
              <a:t>7. Stomach cancer</a:t>
            </a:r>
          </a:p>
          <a:p>
            <a:pPr eaLnBrk="1" hangingPunct="1">
              <a:buFont typeface="Arial" charset="0"/>
              <a:buNone/>
            </a:pPr>
            <a:r>
              <a:rPr lang="en-US" altLang="en-US" sz="2400"/>
              <a:t>8. Road Traffic accidents</a:t>
            </a:r>
          </a:p>
          <a:p>
            <a:pPr eaLnBrk="1" hangingPunct="1">
              <a:buFont typeface="Arial" charset="0"/>
              <a:buNone/>
            </a:pPr>
            <a:r>
              <a:rPr lang="en-US" altLang="en-US" sz="2400"/>
              <a:t>9. Self inflicted injuries</a:t>
            </a:r>
          </a:p>
          <a:p>
            <a:pPr eaLnBrk="1" hangingPunct="1">
              <a:buFont typeface="Arial" charset="0"/>
              <a:buNone/>
            </a:pPr>
            <a:r>
              <a:rPr lang="en-US" altLang="en-US" sz="2400"/>
              <a:t>10.  Diabetes mellitus</a:t>
            </a:r>
            <a:endParaRPr lang="en-US" altLang="en-US"/>
          </a:p>
        </p:txBody>
      </p:sp>
      <p:sp>
        <p:nvSpPr>
          <p:cNvPr id="10246" name="Rectangle 8"/>
          <p:cNvSpPr>
            <a:spLocks noGrp="1" noChangeArrowheads="1"/>
          </p:cNvSpPr>
          <p:nvPr>
            <p:ph sz="half" idx="2"/>
          </p:nvPr>
        </p:nvSpPr>
        <p:spPr/>
        <p:txBody>
          <a:bodyPr>
            <a:normAutofit lnSpcReduction="10000"/>
          </a:bodyPr>
          <a:lstStyle/>
          <a:p>
            <a:pPr eaLnBrk="1" hangingPunct="1"/>
            <a:r>
              <a:rPr lang="en-US" altLang="en-US" dirty="0">
                <a:solidFill>
                  <a:schemeClr val="accent2"/>
                </a:solidFill>
              </a:rPr>
              <a:t>Developing countries</a:t>
            </a:r>
            <a:endParaRPr lang="en-US" altLang="en-US" dirty="0"/>
          </a:p>
          <a:p>
            <a:pPr eaLnBrk="1" hangingPunct="1">
              <a:buFont typeface="Arial" charset="0"/>
              <a:buNone/>
            </a:pPr>
            <a:r>
              <a:rPr lang="en-US" altLang="en-US" sz="2400" dirty="0"/>
              <a:t>1. </a:t>
            </a:r>
            <a:r>
              <a:rPr lang="en-US" altLang="en-US" sz="2400" b="1" dirty="0"/>
              <a:t>Lower RTI</a:t>
            </a:r>
            <a:endParaRPr lang="en-US" altLang="en-US" sz="2400" dirty="0"/>
          </a:p>
          <a:p>
            <a:pPr eaLnBrk="1" hangingPunct="1">
              <a:buFont typeface="Arial" charset="0"/>
              <a:buNone/>
            </a:pPr>
            <a:r>
              <a:rPr lang="en-US" altLang="en-US" sz="2400" dirty="0"/>
              <a:t>2. </a:t>
            </a:r>
            <a:r>
              <a:rPr lang="en-US" altLang="en-US" sz="2400" dirty="0" err="1"/>
              <a:t>Ischaemic</a:t>
            </a:r>
            <a:r>
              <a:rPr lang="en-US" altLang="en-US" sz="2400" dirty="0"/>
              <a:t> heart disease</a:t>
            </a:r>
          </a:p>
          <a:p>
            <a:pPr eaLnBrk="1" hangingPunct="1">
              <a:buFont typeface="Arial" charset="0"/>
              <a:buNone/>
            </a:pPr>
            <a:r>
              <a:rPr lang="en-US" altLang="en-US" sz="2400" dirty="0"/>
              <a:t>3. </a:t>
            </a:r>
            <a:r>
              <a:rPr lang="en-US" altLang="en-US" sz="2400" dirty="0" err="1"/>
              <a:t>Cerebrovascular</a:t>
            </a:r>
            <a:r>
              <a:rPr lang="en-US" altLang="en-US" sz="2400" dirty="0"/>
              <a:t> disease</a:t>
            </a:r>
          </a:p>
          <a:p>
            <a:pPr eaLnBrk="1" hangingPunct="1">
              <a:buFont typeface="Arial" charset="0"/>
              <a:buNone/>
            </a:pPr>
            <a:r>
              <a:rPr lang="en-US" altLang="en-US" sz="2400" dirty="0"/>
              <a:t>4. </a:t>
            </a:r>
            <a:r>
              <a:rPr lang="en-US" altLang="en-US" sz="2400" b="1" i="1" dirty="0"/>
              <a:t>Diarrheal disease</a:t>
            </a:r>
          </a:p>
          <a:p>
            <a:pPr eaLnBrk="1" hangingPunct="1">
              <a:buFont typeface="Arial" charset="0"/>
              <a:buNone/>
            </a:pPr>
            <a:r>
              <a:rPr lang="en-US" altLang="en-US" sz="2400" dirty="0"/>
              <a:t>5. Perinatal conditions</a:t>
            </a:r>
          </a:p>
          <a:p>
            <a:pPr eaLnBrk="1" hangingPunct="1">
              <a:buFont typeface="Arial" charset="0"/>
              <a:buNone/>
            </a:pPr>
            <a:r>
              <a:rPr lang="en-US" altLang="en-US" sz="2400" dirty="0"/>
              <a:t>6. </a:t>
            </a:r>
            <a:r>
              <a:rPr lang="en-US" altLang="en-US" sz="2400" b="1" i="1" dirty="0"/>
              <a:t>HIV</a:t>
            </a:r>
          </a:p>
          <a:p>
            <a:pPr eaLnBrk="1" hangingPunct="1">
              <a:buFont typeface="Arial" charset="0"/>
              <a:buNone/>
            </a:pPr>
            <a:r>
              <a:rPr lang="en-US" altLang="en-US" sz="2400" dirty="0"/>
              <a:t>7. </a:t>
            </a:r>
            <a:r>
              <a:rPr lang="en-US" altLang="en-US" sz="2400" b="1" i="1" dirty="0"/>
              <a:t>Tuberculosis</a:t>
            </a:r>
            <a:endParaRPr lang="en-US" altLang="en-US" sz="2400" dirty="0"/>
          </a:p>
          <a:p>
            <a:pPr eaLnBrk="1" hangingPunct="1">
              <a:buFont typeface="Arial" charset="0"/>
              <a:buNone/>
            </a:pPr>
            <a:r>
              <a:rPr lang="en-US" altLang="en-US" sz="2400" dirty="0"/>
              <a:t>8. </a:t>
            </a:r>
            <a:r>
              <a:rPr lang="en-US" altLang="en-US" sz="2400" b="1" i="1" dirty="0"/>
              <a:t>Measles</a:t>
            </a:r>
            <a:endParaRPr lang="en-US" altLang="en-US" sz="2400" dirty="0"/>
          </a:p>
          <a:p>
            <a:pPr eaLnBrk="1" hangingPunct="1">
              <a:buFont typeface="Arial" charset="0"/>
              <a:buNone/>
            </a:pPr>
            <a:r>
              <a:rPr lang="en-US" altLang="en-US" sz="2400" dirty="0"/>
              <a:t>9. </a:t>
            </a:r>
            <a:r>
              <a:rPr lang="en-US" altLang="en-US" sz="2400" b="1" i="1" dirty="0"/>
              <a:t>Malaria</a:t>
            </a:r>
            <a:endParaRPr lang="en-US" altLang="en-US" sz="2400" dirty="0"/>
          </a:p>
          <a:p>
            <a:pPr eaLnBrk="1" hangingPunct="1">
              <a:buFont typeface="Arial" charset="0"/>
              <a:buNone/>
            </a:pPr>
            <a:r>
              <a:rPr lang="en-US" altLang="en-US" sz="2400" dirty="0"/>
              <a:t>10.  Road Traffic accidents</a:t>
            </a:r>
            <a:endParaRPr lang="en-US" altLang="en-US" dirty="0"/>
          </a:p>
          <a:p>
            <a:pPr eaLnBrk="1" hangingPunct="1"/>
            <a:endParaRPr lang="en-US" altLang="en-US" dirty="0"/>
          </a:p>
        </p:txBody>
      </p:sp>
      <p:sp>
        <p:nvSpPr>
          <p:cNvPr id="10242" name="Slide Number Placeholder 6"/>
          <p:cNvSpPr>
            <a:spLocks noGrp="1"/>
          </p:cNvSpPr>
          <p:nvPr>
            <p:ph type="sldNum" sz="quarter" idx="12"/>
          </p:nvPr>
        </p:nvSpPr>
        <p:spPr>
          <a:noFill/>
          <a:ln>
            <a:miter lim="800000"/>
            <a:headEnd/>
            <a:tailEnd/>
          </a:ln>
        </p:spPr>
        <p:txBody>
          <a:bodyPr/>
          <a:lstStyle/>
          <a:p>
            <a:fld id="{7AFE9638-41CB-41A2-8CF9-1CEDEF02D93D}" type="slidenum">
              <a:rPr lang="en-US" altLang="en-US"/>
              <a:pPr/>
              <a:t>70</a:t>
            </a:fld>
            <a:endParaRPr lang="en-US" altLang="en-US"/>
          </a:p>
        </p:txBody>
      </p:sp>
      <p:graphicFrame>
        <p:nvGraphicFramePr>
          <p:cNvPr id="10244" name="Object 6"/>
          <p:cNvGraphicFramePr>
            <a:graphicFrameLocks noGrp="1" noChangeAspect="1"/>
          </p:cNvGraphicFramePr>
          <p:nvPr>
            <p:ph type="tbl" idx="4294967295"/>
            <p:extLst>
              <p:ext uri="{D42A27DB-BD31-4B8C-83A1-F6EECF244321}">
                <p14:modId xmlns:p14="http://schemas.microsoft.com/office/powerpoint/2010/main" val="3268574303"/>
              </p:ext>
            </p:extLst>
          </p:nvPr>
        </p:nvGraphicFramePr>
        <p:xfrm>
          <a:off x="917575" y="1524000"/>
          <a:ext cx="8223250" cy="4446588"/>
        </p:xfrm>
        <a:graphic>
          <a:graphicData uri="http://schemas.openxmlformats.org/presentationml/2006/ole">
            <mc:AlternateContent xmlns:mc="http://schemas.openxmlformats.org/markup-compatibility/2006">
              <mc:Choice xmlns:v="urn:schemas-microsoft-com:vml" Requires="v">
                <p:oleObj spid="_x0000_s31810" name="Document" r:id="rId3" imgW="8384775" imgH="4533767" progId="Word.Document.8">
                  <p:embed/>
                </p:oleObj>
              </mc:Choice>
              <mc:Fallback>
                <p:oleObj name="Document" r:id="rId3" imgW="8384775" imgH="4533767" progId="Word.Document.8">
                  <p:embed/>
                  <p:pic>
                    <p:nvPicPr>
                      <p:cNvPr id="0" name="Object 6"/>
                      <p:cNvPicPr>
                        <a:picLocks noChangeAspect="1" noChangeArrowheads="1"/>
                      </p:cNvPicPr>
                      <p:nvPr/>
                    </p:nvPicPr>
                    <p:blipFill>
                      <a:blip r:embed="rId4"/>
                      <a:srcRect/>
                      <a:stretch>
                        <a:fillRect/>
                      </a:stretch>
                    </p:blipFill>
                    <p:spPr bwMode="auto">
                      <a:xfrm>
                        <a:off x="917575" y="1524000"/>
                        <a:ext cx="8223250" cy="4446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4"/>
          <p:cNvSpPr>
            <a:spLocks noGrp="1" noChangeArrowheads="1"/>
          </p:cNvSpPr>
          <p:nvPr>
            <p:ph type="title"/>
          </p:nvPr>
        </p:nvSpPr>
        <p:spPr>
          <a:xfrm>
            <a:off x="1371600" y="228600"/>
            <a:ext cx="7315200" cy="715963"/>
          </a:xfrm>
        </p:spPr>
        <p:txBody>
          <a:bodyPr>
            <a:normAutofit/>
          </a:bodyPr>
          <a:lstStyle/>
          <a:p>
            <a:pPr algn="ctr" eaLnBrk="1" hangingPunct="1"/>
            <a:r>
              <a:rPr lang="en-US" altLang="en-US" sz="3200" b="1" dirty="0"/>
              <a:t>Global Epidemiology of Infectious Disease</a:t>
            </a:r>
          </a:p>
        </p:txBody>
      </p:sp>
      <p:graphicFrame>
        <p:nvGraphicFramePr>
          <p:cNvPr id="11268" name="Object 5"/>
          <p:cNvGraphicFramePr>
            <a:graphicFrameLocks noGrp="1" noChangeAspect="1"/>
          </p:cNvGraphicFramePr>
          <p:nvPr>
            <p:ph idx="1"/>
          </p:nvPr>
        </p:nvGraphicFramePr>
        <p:xfrm>
          <a:off x="-228600" y="1447800"/>
          <a:ext cx="8229600" cy="4524375"/>
        </p:xfrm>
        <a:graphic>
          <a:graphicData uri="http://schemas.openxmlformats.org/presentationml/2006/ole">
            <mc:AlternateContent xmlns:mc="http://schemas.openxmlformats.org/markup-compatibility/2006">
              <mc:Choice xmlns:v="urn:schemas-microsoft-com:vml" Requires="v">
                <p:oleObj spid="_x0000_s32835" name="Chart" r:id="rId3" imgW="12344696" imgH="6786464" progId="MSGraph.Chart.8">
                  <p:embed followColorScheme="full"/>
                </p:oleObj>
              </mc:Choice>
              <mc:Fallback>
                <p:oleObj name="Chart" r:id="rId3" imgW="12344696" imgH="6786464" progId="MSGraph.Chart.8">
                  <p:embed followColorScheme="full"/>
                  <p:pic>
                    <p:nvPicPr>
                      <p:cNvPr id="0" name="Object 5"/>
                      <p:cNvPicPr>
                        <a:picLocks noChangeAspect="1" noChangeArrowheads="1"/>
                      </p:cNvPicPr>
                      <p:nvPr/>
                    </p:nvPicPr>
                    <p:blipFill>
                      <a:blip r:embed="rId4"/>
                      <a:srcRect/>
                      <a:stretch>
                        <a:fillRect/>
                      </a:stretch>
                    </p:blipFill>
                    <p:spPr bwMode="auto">
                      <a:xfrm>
                        <a:off x="-228600" y="1447800"/>
                        <a:ext cx="8229600" cy="452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1266" name="Slide Number Placeholder 5"/>
          <p:cNvSpPr>
            <a:spLocks noGrp="1"/>
          </p:cNvSpPr>
          <p:nvPr>
            <p:ph type="sldNum" sz="quarter" idx="12"/>
          </p:nvPr>
        </p:nvSpPr>
        <p:spPr>
          <a:noFill/>
          <a:ln>
            <a:miter lim="800000"/>
            <a:headEnd/>
            <a:tailEnd/>
          </a:ln>
        </p:spPr>
        <p:txBody>
          <a:bodyPr/>
          <a:lstStyle/>
          <a:p>
            <a:fld id="{64BB96D9-5280-48D9-BECF-E9DB3AFB753E}" type="slidenum">
              <a:rPr lang="en-US" altLang="en-US"/>
              <a:pPr/>
              <a:t>71</a:t>
            </a:fld>
            <a:endParaRPr lang="en-US" altLang="en-US"/>
          </a:p>
        </p:txBody>
      </p:sp>
      <p:sp>
        <p:nvSpPr>
          <p:cNvPr id="11269" name="Text Box 6"/>
          <p:cNvSpPr txBox="1">
            <a:spLocks noChangeArrowheads="1"/>
          </p:cNvSpPr>
          <p:nvPr/>
        </p:nvSpPr>
        <p:spPr bwMode="auto">
          <a:xfrm>
            <a:off x="2117725" y="3694113"/>
            <a:ext cx="552450" cy="641350"/>
          </a:xfrm>
          <a:prstGeom prst="rect">
            <a:avLst/>
          </a:prstGeom>
          <a:noFill/>
          <a:ln w="9525">
            <a:noFill/>
            <a:miter lim="800000"/>
            <a:headEnd/>
            <a:tailEnd/>
          </a:ln>
          <a:effectLst/>
        </p:spPr>
        <p:txBody>
          <a:bodyPr wrap="none">
            <a:spAutoFit/>
          </a:bodyPr>
          <a:lstStyle/>
          <a:p>
            <a:pPr eaLnBrk="1" hangingPunct="1"/>
            <a:r>
              <a:rPr lang="en-US" altLang="en-US"/>
              <a:t>RTI</a:t>
            </a:r>
          </a:p>
          <a:p>
            <a:pPr eaLnBrk="1" hangingPunct="1"/>
            <a:endParaRPr lang="en-US" altLang="en-US"/>
          </a:p>
        </p:txBody>
      </p:sp>
      <p:sp>
        <p:nvSpPr>
          <p:cNvPr id="11270" name="Text Box 7"/>
          <p:cNvSpPr txBox="1">
            <a:spLocks noChangeArrowheads="1"/>
          </p:cNvSpPr>
          <p:nvPr/>
        </p:nvSpPr>
        <p:spPr bwMode="auto">
          <a:xfrm>
            <a:off x="4191000" y="2438400"/>
            <a:ext cx="1060450" cy="366713"/>
          </a:xfrm>
          <a:prstGeom prst="rect">
            <a:avLst/>
          </a:prstGeom>
          <a:noFill/>
          <a:ln w="9525">
            <a:noFill/>
            <a:miter lim="800000"/>
            <a:headEnd/>
            <a:tailEnd/>
          </a:ln>
          <a:effectLst/>
        </p:spPr>
        <p:txBody>
          <a:bodyPr wrap="none">
            <a:spAutoFit/>
          </a:bodyPr>
          <a:lstStyle/>
          <a:p>
            <a:pPr eaLnBrk="1" hangingPunct="1"/>
            <a:r>
              <a:rPr lang="en-US" altLang="en-US"/>
              <a:t>Diarrhea</a:t>
            </a:r>
          </a:p>
        </p:txBody>
      </p:sp>
      <p:sp>
        <p:nvSpPr>
          <p:cNvPr id="11271" name="Text Box 8"/>
          <p:cNvSpPr txBox="1">
            <a:spLocks noChangeArrowheads="1"/>
          </p:cNvSpPr>
          <p:nvPr/>
        </p:nvSpPr>
        <p:spPr bwMode="auto">
          <a:xfrm>
            <a:off x="3794125" y="4608513"/>
            <a:ext cx="565150" cy="366712"/>
          </a:xfrm>
          <a:prstGeom prst="rect">
            <a:avLst/>
          </a:prstGeom>
          <a:noFill/>
          <a:ln w="9525">
            <a:noFill/>
            <a:miter lim="800000"/>
            <a:headEnd/>
            <a:tailEnd/>
          </a:ln>
          <a:effectLst/>
        </p:spPr>
        <p:txBody>
          <a:bodyPr wrap="none">
            <a:spAutoFit/>
          </a:bodyPr>
          <a:lstStyle/>
          <a:p>
            <a:pPr eaLnBrk="1" hangingPunct="1"/>
            <a:r>
              <a:rPr lang="en-US" altLang="en-US"/>
              <a:t>HIV</a:t>
            </a:r>
          </a:p>
        </p:txBody>
      </p:sp>
      <p:sp>
        <p:nvSpPr>
          <p:cNvPr id="11272" name="Text Box 9"/>
          <p:cNvSpPr txBox="1">
            <a:spLocks noChangeArrowheads="1"/>
          </p:cNvSpPr>
          <p:nvPr/>
        </p:nvSpPr>
        <p:spPr bwMode="auto">
          <a:xfrm>
            <a:off x="4556125" y="3389313"/>
            <a:ext cx="476250" cy="366712"/>
          </a:xfrm>
          <a:prstGeom prst="rect">
            <a:avLst/>
          </a:prstGeom>
          <a:noFill/>
          <a:ln w="9525">
            <a:noFill/>
            <a:miter lim="800000"/>
            <a:headEnd/>
            <a:tailEnd/>
          </a:ln>
          <a:effectLst/>
        </p:spPr>
        <p:txBody>
          <a:bodyPr wrap="none">
            <a:spAutoFit/>
          </a:bodyPr>
          <a:lstStyle/>
          <a:p>
            <a:pPr eaLnBrk="1" hangingPunct="1"/>
            <a:r>
              <a:rPr lang="en-US" altLang="en-US"/>
              <a:t>TB</a:t>
            </a:r>
          </a:p>
        </p:txBody>
      </p:sp>
      <p:sp>
        <p:nvSpPr>
          <p:cNvPr id="11273" name="Text Box 10"/>
          <p:cNvSpPr txBox="1">
            <a:spLocks noChangeArrowheads="1"/>
          </p:cNvSpPr>
          <p:nvPr/>
        </p:nvSpPr>
        <p:spPr bwMode="auto">
          <a:xfrm>
            <a:off x="4572000" y="4038600"/>
            <a:ext cx="990600" cy="641350"/>
          </a:xfrm>
          <a:prstGeom prst="rect">
            <a:avLst/>
          </a:prstGeom>
          <a:noFill/>
          <a:ln w="9525">
            <a:noFill/>
            <a:miter lim="800000"/>
            <a:headEnd/>
            <a:tailEnd/>
          </a:ln>
          <a:effectLst/>
        </p:spPr>
        <p:txBody>
          <a:bodyPr>
            <a:spAutoFit/>
          </a:bodyPr>
          <a:lstStyle/>
          <a:p>
            <a:pPr eaLnBrk="1" hangingPunct="1"/>
            <a:r>
              <a:rPr lang="en-US" altLang="en-US"/>
              <a:t>Malaria</a:t>
            </a:r>
          </a:p>
          <a:p>
            <a:pPr eaLnBrk="1" hangingPunct="1"/>
            <a:endParaRPr lang="en-US" altLang="en-US"/>
          </a:p>
        </p:txBody>
      </p:sp>
      <p:sp>
        <p:nvSpPr>
          <p:cNvPr id="11274" name="Text Box 14"/>
          <p:cNvSpPr txBox="1">
            <a:spLocks noChangeArrowheads="1"/>
          </p:cNvSpPr>
          <p:nvPr/>
        </p:nvSpPr>
        <p:spPr bwMode="auto">
          <a:xfrm>
            <a:off x="2590800" y="4411663"/>
            <a:ext cx="304800" cy="366712"/>
          </a:xfrm>
          <a:prstGeom prst="rect">
            <a:avLst/>
          </a:prstGeom>
          <a:noFill/>
          <a:ln w="9525">
            <a:noFill/>
            <a:miter lim="800000"/>
            <a:headEnd/>
            <a:tailEnd/>
          </a:ln>
          <a:effectLst/>
        </p:spPr>
        <p:txBody>
          <a:bodyPr>
            <a:spAutoFit/>
          </a:bodyPr>
          <a:lstStyle/>
          <a:p>
            <a:pPr eaLnBrk="1" hangingPunct="1"/>
            <a:endParaRPr lang="en-US" altLang="en-US"/>
          </a:p>
        </p:txBody>
      </p:sp>
      <p:sp>
        <p:nvSpPr>
          <p:cNvPr id="11275" name="Text Box 16"/>
          <p:cNvSpPr txBox="1">
            <a:spLocks noChangeArrowheads="1"/>
          </p:cNvSpPr>
          <p:nvPr/>
        </p:nvSpPr>
        <p:spPr bwMode="auto">
          <a:xfrm>
            <a:off x="1430337" y="5620386"/>
            <a:ext cx="3086100" cy="336550"/>
          </a:xfrm>
          <a:prstGeom prst="rect">
            <a:avLst/>
          </a:prstGeom>
          <a:noFill/>
          <a:ln w="9525">
            <a:noFill/>
            <a:miter lim="800000"/>
            <a:headEnd/>
            <a:tailEnd/>
          </a:ln>
          <a:effectLst/>
        </p:spPr>
        <p:txBody>
          <a:bodyPr wrap="none">
            <a:spAutoFit/>
          </a:bodyPr>
          <a:lstStyle/>
          <a:p>
            <a:pPr eaLnBrk="1" hangingPunct="1"/>
            <a:r>
              <a:rPr lang="en-US" altLang="en-US" sz="1600" i="1" dirty="0"/>
              <a:t>WHO World Health Report 2000</a:t>
            </a:r>
          </a:p>
        </p:txBody>
      </p:sp>
      <p:sp>
        <p:nvSpPr>
          <p:cNvPr id="11276" name="Text Box 18"/>
          <p:cNvSpPr txBox="1">
            <a:spLocks noChangeArrowheads="1"/>
          </p:cNvSpPr>
          <p:nvPr/>
        </p:nvSpPr>
        <p:spPr bwMode="auto">
          <a:xfrm>
            <a:off x="5680710" y="5570220"/>
            <a:ext cx="4191000" cy="915988"/>
          </a:xfrm>
          <a:prstGeom prst="rect">
            <a:avLst/>
          </a:prstGeom>
          <a:noFill/>
          <a:ln w="9525">
            <a:noFill/>
            <a:miter lim="800000"/>
            <a:headEnd/>
            <a:tailEnd/>
          </a:ln>
          <a:effectLst/>
        </p:spPr>
        <p:txBody>
          <a:bodyPr>
            <a:spAutoFit/>
          </a:bodyPr>
          <a:lstStyle/>
          <a:p>
            <a:pPr eaLnBrk="1" hangingPunct="1"/>
            <a:r>
              <a:rPr lang="en-US" altLang="en-US" b="1" dirty="0"/>
              <a:t>Total deaths: 55,965,000</a:t>
            </a:r>
          </a:p>
          <a:p>
            <a:pPr eaLnBrk="1" hangingPunct="1"/>
            <a:r>
              <a:rPr lang="en-US" altLang="en-US" b="1" dirty="0"/>
              <a:t>Death from infections: 14,025,000</a:t>
            </a:r>
          </a:p>
          <a:p>
            <a:pPr eaLnBrk="1" hangingPunct="1"/>
            <a:endParaRPr lang="en-US" altLang="en-US" dirty="0"/>
          </a:p>
        </p:txBody>
      </p:sp>
      <p:sp>
        <p:nvSpPr>
          <p:cNvPr id="11277" name="Text Box 19"/>
          <p:cNvSpPr txBox="1">
            <a:spLocks noChangeArrowheads="1"/>
          </p:cNvSpPr>
          <p:nvPr/>
        </p:nvSpPr>
        <p:spPr bwMode="auto">
          <a:xfrm>
            <a:off x="5486400" y="4419600"/>
            <a:ext cx="1581150" cy="366713"/>
          </a:xfrm>
          <a:prstGeom prst="rect">
            <a:avLst/>
          </a:prstGeom>
          <a:noFill/>
          <a:ln w="9525">
            <a:noFill/>
            <a:miter lim="800000"/>
            <a:headEnd/>
            <a:tailEnd/>
          </a:ln>
          <a:effectLst/>
        </p:spPr>
        <p:txBody>
          <a:bodyPr>
            <a:spAutoFit/>
          </a:bodyPr>
          <a:lstStyle/>
          <a:p>
            <a:pPr eaLnBrk="1" hangingPunct="1"/>
            <a:r>
              <a:rPr lang="en-US" altLang="en-US"/>
              <a:t>1,086,000</a:t>
            </a:r>
          </a:p>
        </p:txBody>
      </p:sp>
      <p:sp>
        <p:nvSpPr>
          <p:cNvPr id="11278" name="Text Box 20"/>
          <p:cNvSpPr txBox="1">
            <a:spLocks noChangeArrowheads="1"/>
          </p:cNvSpPr>
          <p:nvPr/>
        </p:nvSpPr>
        <p:spPr bwMode="auto">
          <a:xfrm>
            <a:off x="5791200" y="3352800"/>
            <a:ext cx="1200150" cy="366713"/>
          </a:xfrm>
          <a:prstGeom prst="rect">
            <a:avLst/>
          </a:prstGeom>
          <a:noFill/>
          <a:ln w="9525">
            <a:noFill/>
            <a:miter lim="800000"/>
            <a:headEnd/>
            <a:tailEnd/>
          </a:ln>
          <a:effectLst/>
        </p:spPr>
        <p:txBody>
          <a:bodyPr wrap="none">
            <a:spAutoFit/>
          </a:bodyPr>
          <a:lstStyle/>
          <a:p>
            <a:pPr eaLnBrk="1" hangingPunct="1"/>
            <a:r>
              <a:rPr lang="en-US" altLang="en-US"/>
              <a:t>1,669,000</a:t>
            </a:r>
          </a:p>
        </p:txBody>
      </p:sp>
      <p:sp>
        <p:nvSpPr>
          <p:cNvPr id="11279" name="Text Box 21"/>
          <p:cNvSpPr txBox="1">
            <a:spLocks noChangeArrowheads="1"/>
          </p:cNvSpPr>
          <p:nvPr/>
        </p:nvSpPr>
        <p:spPr bwMode="auto">
          <a:xfrm>
            <a:off x="4495800" y="5486400"/>
            <a:ext cx="1200150" cy="366713"/>
          </a:xfrm>
          <a:prstGeom prst="rect">
            <a:avLst/>
          </a:prstGeom>
          <a:noFill/>
          <a:ln w="9525">
            <a:noFill/>
            <a:miter lim="800000"/>
            <a:headEnd/>
            <a:tailEnd/>
          </a:ln>
          <a:effectLst/>
        </p:spPr>
        <p:txBody>
          <a:bodyPr>
            <a:spAutoFit/>
          </a:bodyPr>
          <a:lstStyle/>
          <a:p>
            <a:pPr eaLnBrk="1" hangingPunct="1"/>
            <a:r>
              <a:rPr lang="en-US" altLang="en-US"/>
              <a:t>2,673,000</a:t>
            </a:r>
          </a:p>
        </p:txBody>
      </p:sp>
      <p:sp>
        <p:nvSpPr>
          <p:cNvPr id="11280" name="Text Box 22"/>
          <p:cNvSpPr txBox="1">
            <a:spLocks noChangeArrowheads="1"/>
          </p:cNvSpPr>
          <p:nvPr/>
        </p:nvSpPr>
        <p:spPr bwMode="auto">
          <a:xfrm>
            <a:off x="4876800" y="1905000"/>
            <a:ext cx="1200150" cy="366713"/>
          </a:xfrm>
          <a:prstGeom prst="rect">
            <a:avLst/>
          </a:prstGeom>
          <a:noFill/>
          <a:ln w="9525">
            <a:noFill/>
            <a:miter lim="800000"/>
            <a:headEnd/>
            <a:tailEnd/>
          </a:ln>
          <a:effectLst/>
        </p:spPr>
        <p:txBody>
          <a:bodyPr wrap="none">
            <a:spAutoFit/>
          </a:bodyPr>
          <a:lstStyle/>
          <a:p>
            <a:pPr eaLnBrk="1" hangingPunct="1"/>
            <a:r>
              <a:rPr lang="en-US" altLang="en-US"/>
              <a:t>2,213,000</a:t>
            </a:r>
          </a:p>
        </p:txBody>
      </p:sp>
      <p:sp>
        <p:nvSpPr>
          <p:cNvPr id="11281" name="Text Box 23"/>
          <p:cNvSpPr txBox="1">
            <a:spLocks noChangeArrowheads="1"/>
          </p:cNvSpPr>
          <p:nvPr/>
        </p:nvSpPr>
        <p:spPr bwMode="auto">
          <a:xfrm>
            <a:off x="762000" y="3886200"/>
            <a:ext cx="1336675" cy="366713"/>
          </a:xfrm>
          <a:prstGeom prst="rect">
            <a:avLst/>
          </a:prstGeom>
          <a:noFill/>
          <a:ln w="9525">
            <a:noFill/>
            <a:miter lim="800000"/>
            <a:headEnd/>
            <a:tailEnd/>
          </a:ln>
          <a:effectLst/>
        </p:spPr>
        <p:txBody>
          <a:bodyPr>
            <a:spAutoFit/>
          </a:bodyPr>
          <a:lstStyle/>
          <a:p>
            <a:pPr eaLnBrk="1" hangingPunct="1"/>
            <a:r>
              <a:rPr lang="en-US" altLang="en-US"/>
              <a:t>4,039,000</a:t>
            </a:r>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altLang="en-US" sz="3200">
                <a:solidFill>
                  <a:schemeClr val="tx1"/>
                </a:solidFill>
                <a:effectLst>
                  <a:outerShdw blurRad="38100" dist="38100" dir="2700000" algn="tl">
                    <a:srgbClr val="C0C0C0"/>
                  </a:outerShdw>
                </a:effectLst>
              </a:rPr>
              <a:t>Communicable Disease Burden Varies Widely Among Continents</a:t>
            </a:r>
          </a:p>
        </p:txBody>
      </p:sp>
      <p:graphicFrame>
        <p:nvGraphicFramePr>
          <p:cNvPr id="10243" name="Object 3"/>
          <p:cNvGraphicFramePr>
            <a:graphicFrameLocks noGrp="1" noChangeAspect="1"/>
          </p:cNvGraphicFramePr>
          <p:nvPr>
            <p:ph sz="half" idx="1"/>
          </p:nvPr>
        </p:nvGraphicFramePr>
        <p:xfrm>
          <a:off x="1143000" y="1066800"/>
          <a:ext cx="6858000" cy="5168900"/>
        </p:xfrm>
        <a:graphic>
          <a:graphicData uri="http://schemas.openxmlformats.org/presentationml/2006/ole">
            <mc:AlternateContent xmlns:mc="http://schemas.openxmlformats.org/markup-compatibility/2006">
              <mc:Choice xmlns:v="urn:schemas-microsoft-com:vml" Requires="v">
                <p:oleObj spid="_x0000_s57411" name="Chart" r:id="rId3" imgW="6043326" imgH="5272383" progId="MSGraph.Chart.8">
                  <p:embed followColorScheme="full"/>
                </p:oleObj>
              </mc:Choice>
              <mc:Fallback>
                <p:oleObj name="Chart" r:id="rId3" imgW="6043326" imgH="5272383" progId="MSGraph.Chart.8">
                  <p:embed followColorScheme="full"/>
                  <p:pic>
                    <p:nvPicPr>
                      <p:cNvPr id="0" name="Object 3"/>
                      <p:cNvPicPr>
                        <a:picLocks noChangeAspect="1" noChangeArrowheads="1"/>
                      </p:cNvPicPr>
                      <p:nvPr/>
                    </p:nvPicPr>
                    <p:blipFill>
                      <a:blip r:embed="rId4"/>
                      <a:srcRect/>
                      <a:stretch>
                        <a:fillRect/>
                      </a:stretch>
                    </p:blipFill>
                    <p:spPr bwMode="auto">
                      <a:xfrm>
                        <a:off x="1143000" y="1066800"/>
                        <a:ext cx="6858000" cy="5168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44" name="Rectangle 5"/>
          <p:cNvSpPr>
            <a:spLocks noChangeArrowheads="1"/>
          </p:cNvSpPr>
          <p:nvPr/>
        </p:nvSpPr>
        <p:spPr bwMode="auto">
          <a:xfrm>
            <a:off x="0" y="0"/>
            <a:ext cx="9144000" cy="0"/>
          </a:xfrm>
          <a:prstGeom prst="rect">
            <a:avLst/>
          </a:prstGeom>
          <a:noFill/>
          <a:ln w="9525">
            <a:noFill/>
            <a:miter lim="800000"/>
            <a:headEnd/>
            <a:tailEnd/>
          </a:ln>
          <a:effectLst/>
        </p:spPr>
        <p:txBody>
          <a:bodyPr wrap="none" anchor="ctr">
            <a:spAutoFit/>
          </a:bodyPr>
          <a:lstStyle/>
          <a:p>
            <a:endParaRPr lang="en-US"/>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1" name="Picture 5" descr="DEATHS IN LOW INCOME"/>
          <p:cNvPicPr>
            <a:picLocks noChangeAspect="1" noChangeArrowheads="1"/>
          </p:cNvPicPr>
          <p:nvPr/>
        </p:nvPicPr>
        <p:blipFill>
          <a:blip r:embed="rId2"/>
          <a:srcRect/>
          <a:stretch>
            <a:fillRect/>
          </a:stretch>
        </p:blipFill>
        <p:spPr bwMode="auto">
          <a:xfrm>
            <a:off x="1863486" y="643467"/>
            <a:ext cx="5417027" cy="5369348"/>
          </a:xfrm>
          <a:prstGeom prst="rect">
            <a:avLst/>
          </a:prstGeom>
          <a:noFill/>
        </p:spPr>
      </p:pic>
      <p:sp>
        <p:nvSpPr>
          <p:cNvPr id="12290"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674C11FD-D39B-473E-8C05-4B41FE770C12}" type="slidenum">
              <a:rPr lang="en-US" altLang="en-US">
                <a:solidFill>
                  <a:srgbClr val="FFFFFF"/>
                </a:solidFill>
              </a:rPr>
              <a:pPr>
                <a:spcAft>
                  <a:spcPts val="600"/>
                </a:spcAft>
              </a:pPr>
              <a:t>73</a:t>
            </a:fld>
            <a:endParaRPr lang="en-US" altLang="en-US">
              <a:solidFill>
                <a:srgbClr val="FFFF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32BC26D8-82FB-445E-AA49-62A77D7C1EE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CB44330D-EA18-4254-AA95-EB49948539B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5" name="Picture 4" descr="PREMATURE DEATHS"/>
          <p:cNvPicPr>
            <a:picLocks noChangeAspect="1" noChangeArrowheads="1"/>
          </p:cNvPicPr>
          <p:nvPr/>
        </p:nvPicPr>
        <p:blipFill>
          <a:blip r:embed="rId2"/>
          <a:srcRect/>
          <a:stretch>
            <a:fillRect/>
          </a:stretch>
        </p:blipFill>
        <p:spPr bwMode="auto">
          <a:xfrm>
            <a:off x="1805459" y="643467"/>
            <a:ext cx="5533081" cy="5571066"/>
          </a:xfrm>
          <a:prstGeom prst="rect">
            <a:avLst/>
          </a:prstGeom>
          <a:noFill/>
        </p:spPr>
      </p:pic>
      <p:sp>
        <p:nvSpPr>
          <p:cNvPr id="13314" name="Slide Number Placeholder 3"/>
          <p:cNvSpPr>
            <a:spLocks noGrp="1"/>
          </p:cNvSpPr>
          <p:nvPr>
            <p:ph type="sldNum" sz="quarter" idx="12"/>
          </p:nvPr>
        </p:nvSpPr>
        <p:spPr>
          <a:xfrm>
            <a:off x="6457950" y="6356350"/>
            <a:ext cx="2057400" cy="365125"/>
          </a:xfrm>
        </p:spPr>
        <p:txBody>
          <a:bodyPr>
            <a:normAutofit/>
          </a:bodyPr>
          <a:lstStyle/>
          <a:p>
            <a:pPr>
              <a:spcAft>
                <a:spcPts val="600"/>
              </a:spcAft>
            </a:pPr>
            <a:fld id="{33897017-7AB1-4566-AE53-F12D61CD2C4D}" type="slidenum">
              <a:rPr lang="en-US" altLang="en-US">
                <a:solidFill>
                  <a:srgbClr val="FFFFFF"/>
                </a:solidFill>
              </a:rPr>
              <a:pPr>
                <a:spcAft>
                  <a:spcPts val="600"/>
                </a:spcAft>
              </a:pPr>
              <a:t>74</a:t>
            </a:fld>
            <a:endParaRPr lang="en-US" altLang="en-US">
              <a:solidFill>
                <a:srgbClr val="FFFF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5" name="TextBox 7"/>
          <p:cNvSpPr txBox="1">
            <a:spLocks noChangeArrowheads="1"/>
          </p:cNvSpPr>
          <p:nvPr/>
        </p:nvSpPr>
        <p:spPr bwMode="auto">
          <a:xfrm>
            <a:off x="-217488" y="1595438"/>
            <a:ext cx="9677401"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2400" b="1" dirty="0">
                <a:latin typeface="+mn-lt"/>
                <a:ea typeface="MS PGothic" pitchFamily="34" charset="-128"/>
              </a:rPr>
              <a:t>60% of global mortalities due to infectious diseases</a:t>
            </a:r>
          </a:p>
        </p:txBody>
      </p:sp>
      <p:pic>
        <p:nvPicPr>
          <p:cNvPr id="9" name="Picture 1" descr="C:\Users\SM\Desktop\CDC_infectionparasite.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63453" y="2286000"/>
            <a:ext cx="5115518" cy="32766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0727" name="Rectangle 10"/>
          <p:cNvSpPr>
            <a:spLocks noChangeArrowheads="1"/>
          </p:cNvSpPr>
          <p:nvPr/>
        </p:nvSpPr>
        <p:spPr bwMode="auto">
          <a:xfrm>
            <a:off x="533400" y="6311900"/>
            <a:ext cx="990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200">
                <a:solidFill>
                  <a:srgbClr val="FFFFFF"/>
                </a:solidFill>
                <a:latin typeface="Arial" pitchFamily="34" charset="0"/>
                <a:ea typeface="MS PGothic" pitchFamily="34" charset="-128"/>
              </a:rPr>
              <a:t>http://wwwnc.cdc.gov/eid/article/11/4/04-1167-f2.htm; http://www.smartglobalhealth.org/issues/entry/infectious-diseases</a:t>
            </a:r>
          </a:p>
          <a:p>
            <a:pPr eaLnBrk="1" hangingPunct="1">
              <a:lnSpc>
                <a:spcPct val="100000"/>
              </a:lnSpc>
              <a:spcBef>
                <a:spcPct val="0"/>
              </a:spcBef>
              <a:buFontTx/>
              <a:buNone/>
            </a:pPr>
            <a:endParaRPr lang="en-US" altLang="en-US" sz="1200">
              <a:solidFill>
                <a:srgbClr val="FFFFFF"/>
              </a:solidFill>
              <a:latin typeface="Arial" pitchFamily="34" charset="0"/>
              <a:ea typeface="MS PGothic" pitchFamily="34" charset="-128"/>
            </a:endParaRPr>
          </a:p>
        </p:txBody>
      </p:sp>
      <p:sp>
        <p:nvSpPr>
          <p:cNvPr id="2" name="Title 1"/>
          <p:cNvSpPr>
            <a:spLocks noGrp="1"/>
          </p:cNvSpPr>
          <p:nvPr>
            <p:ph type="title"/>
          </p:nvPr>
        </p:nvSpPr>
        <p:spPr>
          <a:xfrm>
            <a:off x="1905000" y="533400"/>
            <a:ext cx="6187736" cy="1039427"/>
          </a:xfrm>
        </p:spPr>
        <p:txBody>
          <a:bodyPr/>
          <a:lstStyle/>
          <a:p>
            <a:pPr algn="ctr"/>
            <a:r>
              <a:rPr lang="en-US" b="1" dirty="0"/>
              <a:t>Disease Burden</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50" name="Rectangle 10"/>
          <p:cNvSpPr>
            <a:spLocks noChangeArrowheads="1"/>
          </p:cNvSpPr>
          <p:nvPr/>
        </p:nvSpPr>
        <p:spPr bwMode="auto">
          <a:xfrm>
            <a:off x="2919413" y="6380163"/>
            <a:ext cx="64531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600">
                <a:solidFill>
                  <a:srgbClr val="FFFFFF"/>
                </a:solidFill>
                <a:latin typeface="Arial" pitchFamily="34" charset="0"/>
                <a:ea typeface="MS PGothic" pitchFamily="34" charset="-128"/>
              </a:rPr>
              <a:t>http://wwwnc.cdc.gov/eid/article/11/4/04-1167-f2.htm; http://www.smartglobalhealth.org/issues/entry/infectious-diseases</a:t>
            </a:r>
          </a:p>
          <a:p>
            <a:pPr eaLnBrk="1" hangingPunct="1">
              <a:lnSpc>
                <a:spcPct val="100000"/>
              </a:lnSpc>
              <a:spcBef>
                <a:spcPct val="0"/>
              </a:spcBef>
              <a:buFontTx/>
              <a:buNone/>
            </a:pPr>
            <a:endParaRPr lang="en-US" altLang="en-US" sz="1600">
              <a:solidFill>
                <a:srgbClr val="FFFFFF"/>
              </a:solidFill>
              <a:latin typeface="Arial" pitchFamily="34" charset="0"/>
              <a:ea typeface="MS PGothic" pitchFamily="34" charset="-128"/>
            </a:endParaRPr>
          </a:p>
        </p:txBody>
      </p:sp>
      <p:graphicFrame>
        <p:nvGraphicFramePr>
          <p:cNvPr id="12" name="Table 11"/>
          <p:cNvGraphicFramePr>
            <a:graphicFrameLocks noGrp="1"/>
          </p:cNvGraphicFramePr>
          <p:nvPr>
            <p:extLst>
              <p:ext uri="{D42A27DB-BD31-4B8C-83A1-F6EECF244321}">
                <p14:modId xmlns:p14="http://schemas.microsoft.com/office/powerpoint/2010/main" val="2401027705"/>
              </p:ext>
            </p:extLst>
          </p:nvPr>
        </p:nvGraphicFramePr>
        <p:xfrm>
          <a:off x="1143000" y="1828800"/>
          <a:ext cx="4479925" cy="3886244"/>
        </p:xfrm>
        <a:graphic>
          <a:graphicData uri="http://schemas.openxmlformats.org/drawingml/2006/table">
            <a:tbl>
              <a:tblPr/>
              <a:tblGrid>
                <a:gridCol w="3121882">
                  <a:extLst>
                    <a:ext uri="{9D8B030D-6E8A-4147-A177-3AD203B41FA5}">
                      <a16:colId xmlns:a16="http://schemas.microsoft.com/office/drawing/2014/main" val="20000"/>
                    </a:ext>
                  </a:extLst>
                </a:gridCol>
                <a:gridCol w="1358043">
                  <a:extLst>
                    <a:ext uri="{9D8B030D-6E8A-4147-A177-3AD203B41FA5}">
                      <a16:colId xmlns:a16="http://schemas.microsoft.com/office/drawing/2014/main" val="20001"/>
                    </a:ext>
                  </a:extLst>
                </a:gridCol>
              </a:tblGrid>
              <a:tr h="557213">
                <a:tc>
                  <a:txBody>
                    <a:bodyPr/>
                    <a:lstStyle/>
                    <a:p>
                      <a:r>
                        <a:rPr lang="en-US" sz="2400" b="1" dirty="0">
                          <a:solidFill>
                            <a:srgbClr val="FF0000"/>
                          </a:solidFill>
                          <a:latin typeface="Viner Hand ITC" pitchFamily="66" charset="0"/>
                        </a:rPr>
                        <a:t>Disease</a:t>
                      </a:r>
                    </a:p>
                  </a:txBody>
                  <a:tcPr marL="68580" marR="68580" marT="45709" marB="45709" anchor="ctr">
                    <a:lnL>
                      <a:noFill/>
                    </a:lnL>
                    <a:lnR>
                      <a:noFill/>
                    </a:lnR>
                    <a:lnT>
                      <a:noFill/>
                    </a:lnT>
                    <a:lnB>
                      <a:noFill/>
                    </a:lnB>
                    <a:noFill/>
                  </a:tcPr>
                </a:tc>
                <a:tc>
                  <a:txBody>
                    <a:bodyPr/>
                    <a:lstStyle/>
                    <a:p>
                      <a:r>
                        <a:rPr lang="en-US" sz="2400" b="1" dirty="0">
                          <a:solidFill>
                            <a:srgbClr val="FF0000"/>
                          </a:solidFill>
                          <a:latin typeface="Viner Hand ITC" pitchFamily="66" charset="0"/>
                        </a:rPr>
                        <a:t>Deaths</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0"/>
                  </a:ext>
                </a:extLst>
              </a:tr>
              <a:tr h="457200">
                <a:tc>
                  <a:txBody>
                    <a:bodyPr/>
                    <a:lstStyle/>
                    <a:p>
                      <a:r>
                        <a:rPr lang="en-US" sz="2200" b="1" dirty="0">
                          <a:solidFill>
                            <a:srgbClr val="002060"/>
                          </a:solidFill>
                          <a:latin typeface="+mn-lt"/>
                          <a:cs typeface="Arial" pitchFamily="34" charset="0"/>
                        </a:rPr>
                        <a:t>Respiratory Infections</a:t>
                      </a:r>
                    </a:p>
                  </a:txBody>
                  <a:tcPr marL="68580" marR="68580" marT="45709" marB="45709" anchor="ctr">
                    <a:lnL>
                      <a:noFill/>
                    </a:lnL>
                    <a:lnR>
                      <a:noFill/>
                    </a:lnR>
                    <a:lnT>
                      <a:noFill/>
                    </a:lnT>
                    <a:lnB>
                      <a:noFill/>
                    </a:lnB>
                    <a:noFill/>
                  </a:tcPr>
                </a:tc>
                <a:tc>
                  <a:txBody>
                    <a:bodyPr/>
                    <a:lstStyle/>
                    <a:p>
                      <a:r>
                        <a:rPr lang="en-US" sz="2200" b="1" dirty="0">
                          <a:solidFill>
                            <a:srgbClr val="002060"/>
                          </a:solidFill>
                          <a:latin typeface="+mn-lt"/>
                          <a:cs typeface="Arial" pitchFamily="34" charset="0"/>
                        </a:rPr>
                        <a:t>3.9</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1"/>
                  </a:ext>
                </a:extLst>
              </a:tr>
              <a:tr h="457200">
                <a:tc>
                  <a:txBody>
                    <a:bodyPr/>
                    <a:lstStyle/>
                    <a:p>
                      <a:r>
                        <a:rPr lang="en-US" sz="2200" b="1" dirty="0">
                          <a:solidFill>
                            <a:srgbClr val="002060"/>
                          </a:solidFill>
                          <a:latin typeface="+mn-lt"/>
                          <a:cs typeface="Arial" pitchFamily="34" charset="0"/>
                        </a:rPr>
                        <a:t>Malaria</a:t>
                      </a:r>
                    </a:p>
                  </a:txBody>
                  <a:tcPr marL="68580" marR="68580" marT="45709" marB="45709" anchor="ctr">
                    <a:lnL>
                      <a:noFill/>
                    </a:lnL>
                    <a:lnR>
                      <a:noFill/>
                    </a:lnR>
                    <a:lnT>
                      <a:noFill/>
                    </a:lnT>
                    <a:lnB>
                      <a:noFill/>
                    </a:lnB>
                    <a:noFill/>
                  </a:tcPr>
                </a:tc>
                <a:tc>
                  <a:txBody>
                    <a:bodyPr/>
                    <a:lstStyle/>
                    <a:p>
                      <a:r>
                        <a:rPr lang="en-US" sz="2200" b="1" dirty="0">
                          <a:solidFill>
                            <a:srgbClr val="002060"/>
                          </a:solidFill>
                          <a:latin typeface="+mn-lt"/>
                          <a:cs typeface="Arial" pitchFamily="34" charset="0"/>
                        </a:rPr>
                        <a:t>1.3 - 3.0</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2"/>
                  </a:ext>
                </a:extLst>
              </a:tr>
              <a:tr h="457200">
                <a:tc>
                  <a:txBody>
                    <a:bodyPr/>
                    <a:lstStyle/>
                    <a:p>
                      <a:r>
                        <a:rPr lang="en-US" sz="2200" b="1" dirty="0">
                          <a:solidFill>
                            <a:srgbClr val="002060"/>
                          </a:solidFill>
                          <a:latin typeface="+mn-lt"/>
                          <a:cs typeface="Arial" pitchFamily="34" charset="0"/>
                        </a:rPr>
                        <a:t>HIV/AIDS</a:t>
                      </a:r>
                    </a:p>
                  </a:txBody>
                  <a:tcPr marL="68580" marR="68580" marT="45709" marB="45709" anchor="ctr">
                    <a:lnL>
                      <a:noFill/>
                    </a:lnL>
                    <a:lnR>
                      <a:noFill/>
                    </a:lnR>
                    <a:lnT>
                      <a:noFill/>
                    </a:lnT>
                    <a:lnB>
                      <a:noFill/>
                    </a:lnB>
                    <a:noFill/>
                  </a:tcPr>
                </a:tc>
                <a:tc>
                  <a:txBody>
                    <a:bodyPr/>
                    <a:lstStyle/>
                    <a:p>
                      <a:r>
                        <a:rPr lang="en-US" sz="2200" b="1" dirty="0">
                          <a:solidFill>
                            <a:srgbClr val="002060"/>
                          </a:solidFill>
                          <a:latin typeface="+mn-lt"/>
                          <a:cs typeface="Arial" pitchFamily="34" charset="0"/>
                        </a:rPr>
                        <a:t>2.5</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3"/>
                  </a:ext>
                </a:extLst>
              </a:tr>
              <a:tr h="570439">
                <a:tc>
                  <a:txBody>
                    <a:bodyPr/>
                    <a:lstStyle/>
                    <a:p>
                      <a:r>
                        <a:rPr lang="en-US" sz="2400" b="1" dirty="0">
                          <a:solidFill>
                            <a:srgbClr val="FF0000"/>
                          </a:solidFill>
                          <a:latin typeface="Viner Hand ITC" panose="03070502030502020203" pitchFamily="66" charset="0"/>
                          <a:cs typeface="Arial" pitchFamily="34" charset="0"/>
                        </a:rPr>
                        <a:t>Diarrheal Diseases</a:t>
                      </a:r>
                    </a:p>
                  </a:txBody>
                  <a:tcPr marL="68580" marR="68580" marT="45709" marB="45709" anchor="ctr">
                    <a:lnL>
                      <a:noFill/>
                    </a:lnL>
                    <a:lnR>
                      <a:noFill/>
                    </a:lnR>
                    <a:lnT>
                      <a:noFill/>
                    </a:lnT>
                    <a:lnB>
                      <a:noFill/>
                    </a:lnB>
                    <a:noFill/>
                  </a:tcPr>
                </a:tc>
                <a:tc>
                  <a:txBody>
                    <a:bodyPr/>
                    <a:lstStyle/>
                    <a:p>
                      <a:r>
                        <a:rPr lang="en-US" sz="2200" b="1" dirty="0">
                          <a:solidFill>
                            <a:srgbClr val="002060"/>
                          </a:solidFill>
                          <a:latin typeface="+mn-lt"/>
                          <a:cs typeface="Arial" pitchFamily="34" charset="0"/>
                        </a:rPr>
                        <a:t>1.8</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4"/>
                  </a:ext>
                </a:extLst>
              </a:tr>
              <a:tr h="457178">
                <a:tc>
                  <a:txBody>
                    <a:bodyPr/>
                    <a:lstStyle/>
                    <a:p>
                      <a:r>
                        <a:rPr lang="en-US" sz="2200" b="1" dirty="0">
                          <a:solidFill>
                            <a:srgbClr val="002060"/>
                          </a:solidFill>
                          <a:latin typeface="+mn-lt"/>
                          <a:cs typeface="Arial" pitchFamily="34" charset="0"/>
                        </a:rPr>
                        <a:t>Tuberculosis</a:t>
                      </a:r>
                    </a:p>
                  </a:txBody>
                  <a:tcPr marL="68580" marR="68580" marT="45709" marB="45709" anchor="ctr">
                    <a:lnL>
                      <a:noFill/>
                    </a:lnL>
                    <a:lnR>
                      <a:noFill/>
                    </a:lnR>
                    <a:lnT>
                      <a:noFill/>
                    </a:lnT>
                    <a:lnB>
                      <a:noFill/>
                    </a:lnB>
                    <a:noFill/>
                  </a:tcPr>
                </a:tc>
                <a:tc>
                  <a:txBody>
                    <a:bodyPr/>
                    <a:lstStyle/>
                    <a:p>
                      <a:r>
                        <a:rPr lang="en-US" sz="2200" b="1" dirty="0">
                          <a:solidFill>
                            <a:srgbClr val="002060"/>
                          </a:solidFill>
                          <a:latin typeface="+mn-lt"/>
                          <a:cs typeface="Arial" pitchFamily="34" charset="0"/>
                        </a:rPr>
                        <a:t>1.7</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5"/>
                  </a:ext>
                </a:extLst>
              </a:tr>
              <a:tr h="929814">
                <a:tc>
                  <a:txBody>
                    <a:bodyPr/>
                    <a:lstStyle/>
                    <a:p>
                      <a:r>
                        <a:rPr lang="en-US" sz="2200" b="1" dirty="0">
                          <a:solidFill>
                            <a:srgbClr val="002060"/>
                          </a:solidFill>
                          <a:latin typeface="+mn-lt"/>
                          <a:cs typeface="Arial" pitchFamily="34" charset="0"/>
                        </a:rPr>
                        <a:t>Neglected Tropical Diseases</a:t>
                      </a:r>
                    </a:p>
                  </a:txBody>
                  <a:tcPr marL="68580" marR="68580" marT="45709" marB="45709" anchor="ctr">
                    <a:lnL>
                      <a:noFill/>
                    </a:lnL>
                    <a:lnR>
                      <a:noFill/>
                    </a:lnR>
                    <a:lnT>
                      <a:noFill/>
                    </a:lnT>
                    <a:lnB>
                      <a:noFill/>
                    </a:lnB>
                    <a:noFill/>
                  </a:tcPr>
                </a:tc>
                <a:tc>
                  <a:txBody>
                    <a:bodyPr/>
                    <a:lstStyle/>
                    <a:p>
                      <a:r>
                        <a:rPr lang="en-US" sz="2200" b="1" dirty="0">
                          <a:solidFill>
                            <a:srgbClr val="002060"/>
                          </a:solidFill>
                          <a:latin typeface="+mn-lt"/>
                          <a:cs typeface="Arial" pitchFamily="34" charset="0"/>
                        </a:rPr>
                        <a:t>0.5</a:t>
                      </a:r>
                    </a:p>
                  </a:txBody>
                  <a:tcPr marL="68580" marR="68580" marT="45709" marB="45709" anchor="ctr">
                    <a:lnL>
                      <a:noFill/>
                    </a:lnL>
                    <a:lnR>
                      <a:noFill/>
                    </a:lnR>
                    <a:lnT>
                      <a:noFill/>
                    </a:lnT>
                    <a:lnB>
                      <a:noFill/>
                    </a:lnB>
                    <a:noFill/>
                  </a:tcPr>
                </a:tc>
                <a:extLst>
                  <a:ext uri="{0D108BD9-81ED-4DB2-BD59-A6C34878D82A}">
                    <a16:rowId xmlns:a16="http://schemas.microsoft.com/office/drawing/2014/main" val="10006"/>
                  </a:ext>
                </a:extLst>
              </a:tr>
            </a:tbl>
          </a:graphicData>
        </a:graphic>
      </p:graphicFrame>
      <p:sp>
        <p:nvSpPr>
          <p:cNvPr id="31766" name="TextBox 1"/>
          <p:cNvSpPr txBox="1">
            <a:spLocks noChangeArrowheads="1"/>
          </p:cNvSpPr>
          <p:nvPr/>
        </p:nvSpPr>
        <p:spPr bwMode="auto">
          <a:xfrm>
            <a:off x="5867400" y="2438400"/>
            <a:ext cx="3124200" cy="156966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ctr" eaLnBrk="1" hangingPunct="1">
              <a:lnSpc>
                <a:spcPct val="100000"/>
              </a:lnSpc>
              <a:spcBef>
                <a:spcPct val="0"/>
              </a:spcBef>
              <a:buFontTx/>
              <a:buNone/>
            </a:pPr>
            <a:r>
              <a:rPr lang="en-US" altLang="en-US" sz="2400" dirty="0">
                <a:latin typeface="+mn-lt"/>
              </a:rPr>
              <a:t>The top 6 categories of infectious diseases causing mortalities</a:t>
            </a:r>
          </a:p>
        </p:txBody>
      </p:sp>
      <p:sp>
        <p:nvSpPr>
          <p:cNvPr id="31767" name="Rectangle 10"/>
          <p:cNvSpPr>
            <a:spLocks noChangeArrowheads="1"/>
          </p:cNvSpPr>
          <p:nvPr/>
        </p:nvSpPr>
        <p:spPr bwMode="auto">
          <a:xfrm>
            <a:off x="4278313" y="6000750"/>
            <a:ext cx="6453187"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lnSpc>
                <a:spcPct val="100000"/>
              </a:lnSpc>
              <a:spcBef>
                <a:spcPct val="0"/>
              </a:spcBef>
              <a:buFontTx/>
              <a:buNone/>
            </a:pPr>
            <a:r>
              <a:rPr lang="en-US" altLang="en-US" sz="1200">
                <a:solidFill>
                  <a:srgbClr val="FFFFFF"/>
                </a:solidFill>
                <a:latin typeface="Arial" pitchFamily="34" charset="0"/>
                <a:ea typeface="MS PGothic" pitchFamily="34" charset="-128"/>
              </a:rPr>
              <a:t>http://wwwnc.cdc.gov/eid/article/11/4/04-1167-f2.htm; http://www.smartglobalhealth.org/issues/entry/infectious-diseases</a:t>
            </a:r>
          </a:p>
          <a:p>
            <a:pPr eaLnBrk="1" hangingPunct="1">
              <a:lnSpc>
                <a:spcPct val="100000"/>
              </a:lnSpc>
              <a:spcBef>
                <a:spcPct val="0"/>
              </a:spcBef>
              <a:buFontTx/>
              <a:buNone/>
            </a:pPr>
            <a:endParaRPr lang="en-US" altLang="en-US" sz="1200">
              <a:solidFill>
                <a:srgbClr val="FFFFFF"/>
              </a:solidFill>
              <a:latin typeface="Arial" pitchFamily="34" charset="0"/>
              <a:ea typeface="MS PGothic" pitchFamily="34" charset="-128"/>
            </a:endParaRPr>
          </a:p>
        </p:txBody>
      </p:sp>
      <p:sp>
        <p:nvSpPr>
          <p:cNvPr id="31768" name="Rectangle 10"/>
          <p:cNvSpPr>
            <a:spLocks noChangeArrowheads="1"/>
          </p:cNvSpPr>
          <p:nvPr/>
        </p:nvSpPr>
        <p:spPr bwMode="auto">
          <a:xfrm>
            <a:off x="5410200" y="5297269"/>
            <a:ext cx="347900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algn="r" eaLnBrk="1" hangingPunct="1">
              <a:lnSpc>
                <a:spcPct val="100000"/>
              </a:lnSpc>
              <a:spcBef>
                <a:spcPct val="0"/>
              </a:spcBef>
              <a:buFontTx/>
              <a:buNone/>
            </a:pPr>
            <a:r>
              <a:rPr lang="en-US" altLang="en-US" sz="1200" dirty="0">
                <a:latin typeface="+mn-lt"/>
                <a:ea typeface="MS PGothic" pitchFamily="34" charset="-128"/>
              </a:rPr>
              <a:t>http://wwwnc.cdc.gov http://www.smartglobalhealth.org</a:t>
            </a:r>
          </a:p>
          <a:p>
            <a:pPr algn="r" eaLnBrk="1" hangingPunct="1">
              <a:lnSpc>
                <a:spcPct val="100000"/>
              </a:lnSpc>
              <a:spcBef>
                <a:spcPct val="0"/>
              </a:spcBef>
              <a:buFontTx/>
              <a:buNone/>
            </a:pPr>
            <a:endParaRPr lang="en-US" altLang="en-US" sz="1200" dirty="0">
              <a:latin typeface="+mn-lt"/>
              <a:ea typeface="MS PGothic" pitchFamily="34" charset="-128"/>
            </a:endParaRPr>
          </a:p>
        </p:txBody>
      </p:sp>
      <p:sp>
        <p:nvSpPr>
          <p:cNvPr id="2" name="Title 1"/>
          <p:cNvSpPr>
            <a:spLocks noGrp="1"/>
          </p:cNvSpPr>
          <p:nvPr>
            <p:ph type="title"/>
          </p:nvPr>
        </p:nvSpPr>
        <p:spPr/>
        <p:txBody>
          <a:bodyPr/>
          <a:lstStyle/>
          <a:p>
            <a:pPr algn="ctr"/>
            <a:r>
              <a:rPr lang="en-US" b="1" dirty="0"/>
              <a:t>Disease Burden </a:t>
            </a:r>
            <a:r>
              <a:rPr lang="en-US" sz="2000" b="1" dirty="0"/>
              <a:t>(CONTINUED)</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2" name="Rounded Rectangle 5">
            <a:extLst>
              <a:ext uri="{FF2B5EF4-FFF2-40B4-BE49-F238E27FC236}">
                <a16:creationId xmlns:a16="http://schemas.microsoft.com/office/drawing/2014/main" id="{49237091-E62C-4878-AA4C-0B9995ADB28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28801"/>
            <a:ext cx="7886700" cy="4362450"/>
          </a:xfrm>
          <a:prstGeom prst="roundRect">
            <a:avLst>
              <a:gd name="adj" fmla="val 0"/>
            </a:avLst>
          </a:prstGeom>
          <a:solidFill>
            <a:schemeClr val="bg1"/>
          </a:solidFill>
          <a:ln w="9525">
            <a:solidFill>
              <a:schemeClr val="bg2"/>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9731" name="Picture 3"/>
          <p:cNvPicPr>
            <a:picLocks noChangeAspect="1" noChangeArrowheads="1"/>
          </p:cNvPicPr>
          <p:nvPr/>
        </p:nvPicPr>
        <p:blipFill>
          <a:blip r:embed="rId3"/>
          <a:srcRect/>
          <a:stretch>
            <a:fillRect/>
          </a:stretch>
        </p:blipFill>
        <p:spPr bwMode="auto">
          <a:xfrm>
            <a:off x="868680" y="2186141"/>
            <a:ext cx="7406640" cy="3647770"/>
          </a:xfrm>
          <a:prstGeom prst="rect">
            <a:avLst/>
          </a:prstGeom>
          <a:noFill/>
          <a:effectLst/>
        </p:spPr>
      </p:pic>
      <p:sp>
        <p:nvSpPr>
          <p:cNvPr id="329730" name="Rectangle 2"/>
          <p:cNvSpPr>
            <a:spLocks noGrp="1" noChangeArrowheads="1"/>
          </p:cNvSpPr>
          <p:nvPr>
            <p:ph type="title"/>
          </p:nvPr>
        </p:nvSpPr>
        <p:spPr>
          <a:xfrm>
            <a:off x="628650" y="365125"/>
            <a:ext cx="7886700" cy="1325563"/>
          </a:xfrm>
        </p:spPr>
        <p:txBody>
          <a:bodyPr>
            <a:normAutofit/>
          </a:bodyPr>
          <a:lstStyle/>
          <a:p>
            <a:r>
              <a:rPr lang="en-US" dirty="0">
                <a:latin typeface="Verdana" pitchFamily="34" charset="0"/>
              </a:rPr>
              <a:t>World Map According to Land Mass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a:srcRect/>
          <a:stretch>
            <a:fillRect/>
          </a:stretch>
        </p:blipFill>
        <p:spPr bwMode="auto">
          <a:xfrm>
            <a:off x="0" y="1676400"/>
            <a:ext cx="9144000" cy="4572000"/>
          </a:xfrm>
          <a:prstGeom prst="rect">
            <a:avLst/>
          </a:prstGeom>
          <a:noFill/>
          <a:ln w="38100" algn="ctr">
            <a:solidFill>
              <a:schemeClr val="tx1"/>
            </a:solidFill>
            <a:miter lim="800000"/>
            <a:headEnd/>
            <a:tailEnd/>
          </a:ln>
          <a:effectLst/>
        </p:spPr>
      </p:pic>
      <p:sp>
        <p:nvSpPr>
          <p:cNvPr id="331779" name="Rectangle 3"/>
          <p:cNvSpPr>
            <a:spLocks noChangeArrowheads="1"/>
          </p:cNvSpPr>
          <p:nvPr/>
        </p:nvSpPr>
        <p:spPr bwMode="auto">
          <a:xfrm>
            <a:off x="685800" y="533400"/>
            <a:ext cx="8458200" cy="615553"/>
          </a:xfrm>
          <a:prstGeom prst="rect">
            <a:avLst/>
          </a:prstGeom>
          <a:noFill/>
          <a:ln w="9525">
            <a:noFill/>
            <a:miter lim="800000"/>
            <a:headEnd/>
            <a:tailEnd/>
          </a:ln>
          <a:effectLst/>
        </p:spPr>
        <p:txBody>
          <a:bodyPr wrap="square">
            <a:spAutoFit/>
          </a:bodyPr>
          <a:lstStyle/>
          <a:p>
            <a:pPr eaLnBrk="0" hangingPunct="0">
              <a:spcBef>
                <a:spcPct val="0"/>
              </a:spcBef>
            </a:pPr>
            <a:r>
              <a:rPr lang="en-US" sz="3400" dirty="0">
                <a:latin typeface="Verdana" pitchFamily="34" charset="0"/>
              </a:rPr>
              <a:t>World According to Global Population</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327736"/>
            <a:ext cx="9113729" cy="530264"/>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6" name="Picture 2"/>
          <p:cNvPicPr>
            <a:picLocks noChangeAspect="1" noChangeArrowheads="1"/>
          </p:cNvPicPr>
          <p:nvPr/>
        </p:nvPicPr>
        <p:blipFill>
          <a:blip r:embed="rId3"/>
          <a:srcRect/>
          <a:stretch>
            <a:fillRect/>
          </a:stretch>
        </p:blipFill>
        <p:spPr bwMode="auto">
          <a:xfrm>
            <a:off x="30480" y="1752600"/>
            <a:ext cx="9144000" cy="4114800"/>
          </a:xfrm>
          <a:prstGeom prst="rect">
            <a:avLst/>
          </a:prstGeom>
          <a:noFill/>
          <a:ln w="38100" algn="ctr">
            <a:solidFill>
              <a:schemeClr val="tx1"/>
            </a:solidFill>
            <a:miter lim="800000"/>
            <a:headEnd/>
            <a:tailEnd/>
          </a:ln>
          <a:effectLst/>
        </p:spPr>
      </p:pic>
      <p:sp>
        <p:nvSpPr>
          <p:cNvPr id="333827" name="Rectangle 3"/>
          <p:cNvSpPr>
            <a:spLocks noChangeArrowheads="1"/>
          </p:cNvSpPr>
          <p:nvPr/>
        </p:nvSpPr>
        <p:spPr bwMode="auto">
          <a:xfrm>
            <a:off x="0" y="776288"/>
            <a:ext cx="9144000" cy="671512"/>
          </a:xfrm>
          <a:prstGeom prst="rect">
            <a:avLst/>
          </a:prstGeom>
          <a:noFill/>
          <a:ln w="9525">
            <a:noFill/>
            <a:miter lim="800000"/>
            <a:headEnd/>
            <a:tailEnd/>
          </a:ln>
          <a:effectLst/>
        </p:spPr>
        <p:txBody>
          <a:bodyPr>
            <a:spAutoFit/>
          </a:bodyPr>
          <a:lstStyle/>
          <a:p>
            <a:pPr eaLnBrk="0" hangingPunct="0">
              <a:spcBef>
                <a:spcPct val="0"/>
              </a:spcBef>
            </a:pPr>
            <a:r>
              <a:rPr lang="en-US" sz="3800" dirty="0">
                <a:latin typeface="Verdana" pitchFamily="34" charset="0"/>
              </a:rPr>
              <a:t>World Map Showing People With HIV</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lIns="92075" tIns="46038" rIns="92075" bIns="46038">
            <a:normAutofit/>
          </a:bodyPr>
          <a:lstStyle/>
          <a:p>
            <a:pPr algn="ctr" defTabSz="762000" eaLnBrk="1" hangingPunct="1"/>
            <a:r>
              <a:rPr lang="en-GB" sz="2800"/>
              <a:t>Fundamental axioms</a:t>
            </a:r>
          </a:p>
        </p:txBody>
      </p:sp>
      <p:sp>
        <p:nvSpPr>
          <p:cNvPr id="39939" name="Rectangle 3"/>
          <p:cNvSpPr>
            <a:spLocks noGrp="1" noChangeArrowheads="1"/>
          </p:cNvSpPr>
          <p:nvPr>
            <p:ph idx="1"/>
          </p:nvPr>
        </p:nvSpPr>
        <p:spPr>
          <a:xfrm>
            <a:off x="4536886" y="802638"/>
            <a:ext cx="4056522" cy="5252722"/>
          </a:xfrm>
        </p:spPr>
        <p:txBody>
          <a:bodyPr lIns="92075" tIns="46038" rIns="92075" bIns="46038" anchor="ctr">
            <a:normAutofit/>
          </a:bodyPr>
          <a:lstStyle/>
          <a:p>
            <a:pPr defTabSz="762000" eaLnBrk="1" hangingPunct="1"/>
            <a:r>
              <a:rPr lang="en-GB">
                <a:solidFill>
                  <a:schemeClr val="bg1"/>
                </a:solidFill>
              </a:rPr>
              <a:t>Diseases (or other health events) </a:t>
            </a:r>
            <a:br>
              <a:rPr lang="fr-CH">
                <a:solidFill>
                  <a:schemeClr val="bg1"/>
                </a:solidFill>
              </a:rPr>
            </a:br>
            <a:r>
              <a:rPr lang="en-GB">
                <a:solidFill>
                  <a:schemeClr val="bg1"/>
                </a:solidFill>
              </a:rPr>
              <a:t>do not occur at random.</a:t>
            </a:r>
          </a:p>
          <a:p>
            <a:pPr defTabSz="762000" eaLnBrk="1" hangingPunct="1">
              <a:buFont typeface="Arial" charset="0"/>
              <a:buNone/>
            </a:pPr>
            <a:endParaRPr lang="en-GB">
              <a:solidFill>
                <a:schemeClr val="bg1"/>
              </a:solidFill>
            </a:endParaRPr>
          </a:p>
          <a:p>
            <a:pPr defTabSz="762000" eaLnBrk="1" hangingPunct="1"/>
            <a:r>
              <a:rPr lang="en-GB">
                <a:solidFill>
                  <a:schemeClr val="bg1"/>
                </a:solidFill>
              </a:rPr>
              <a:t>Diseases (or other health events) </a:t>
            </a:r>
            <a:br>
              <a:rPr lang="fr-CH">
                <a:solidFill>
                  <a:schemeClr val="bg1"/>
                </a:solidFill>
              </a:rPr>
            </a:br>
            <a:r>
              <a:rPr lang="en-GB">
                <a:solidFill>
                  <a:schemeClr val="bg1"/>
                </a:solidFill>
              </a:rPr>
              <a:t>have causal and </a:t>
            </a:r>
            <a:r>
              <a:rPr lang="fr-CH">
                <a:solidFill>
                  <a:schemeClr val="bg1"/>
                </a:solidFill>
              </a:rPr>
              <a:t>preventive</a:t>
            </a:r>
            <a:r>
              <a:rPr lang="en-GB">
                <a:solidFill>
                  <a:schemeClr val="bg1"/>
                </a:solidFill>
              </a:rPr>
              <a:t> factors </a:t>
            </a:r>
            <a:r>
              <a:rPr lang="fr-CH">
                <a:solidFill>
                  <a:schemeClr val="bg1"/>
                </a:solidFill>
              </a:rPr>
              <a:t>that </a:t>
            </a:r>
            <a:r>
              <a:rPr lang="en-GB">
                <a:solidFill>
                  <a:schemeClr val="bg1"/>
                </a:solidFill>
              </a:rPr>
              <a:t>can be identified.</a:t>
            </a:r>
            <a:endParaRPr lang="en-GB"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wipe(up)">
                                      <p:cBhvr>
                                        <p:cTn id="7" dur="500"/>
                                        <p:tgtEl>
                                          <p:spTgt spid="39939">
                                            <p:txEl>
                                              <p:pRg st="0" end="0"/>
                                            </p:txEl>
                                          </p:spTgt>
                                        </p:tgtEl>
                                      </p:cBhvr>
                                    </p:animEffect>
                                  </p:childTnLst>
                                  <p:subTnLst>
                                    <p:animClr clrSpc="rgb" dir="cw">
                                      <p:cBhvr override="childStyle">
                                        <p:cTn dur="1" fill="hold" display="0" masterRel="nextClick" afterEffect="1"/>
                                        <p:tgtEl>
                                          <p:spTgt spid="39939">
                                            <p:txEl>
                                              <p:pRg st="0" end="0"/>
                                            </p:txEl>
                                          </p:spTgt>
                                        </p:tgtEl>
                                        <p:attrNameLst>
                                          <p:attrName>ppt_c</p:attrName>
                                        </p:attrNameLst>
                                      </p:cBhvr>
                                      <p:to>
                                        <a:srgbClr val="FF9900"/>
                                      </p:to>
                                    </p:animClr>
                                  </p:sub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9939">
                                            <p:txEl>
                                              <p:pRg st="2" end="2"/>
                                            </p:txEl>
                                          </p:spTgt>
                                        </p:tgtEl>
                                        <p:attrNameLst>
                                          <p:attrName>style.visibility</p:attrName>
                                        </p:attrNameLst>
                                      </p:cBhvr>
                                      <p:to>
                                        <p:strVal val="visible"/>
                                      </p:to>
                                    </p:set>
                                    <p:animEffect transition="in" filter="wipe(up)">
                                      <p:cBhvr>
                                        <p:cTn id="12" dur="500"/>
                                        <p:tgtEl>
                                          <p:spTgt spid="39939">
                                            <p:txEl>
                                              <p:pRg st="2" end="2"/>
                                            </p:txEl>
                                          </p:spTgt>
                                        </p:tgtEl>
                                      </p:cBhvr>
                                    </p:animEffect>
                                  </p:childTnLst>
                                  <p:subTnLst>
                                    <p:animClr clrSpc="rgb" dir="cw">
                                      <p:cBhvr override="childStyle">
                                        <p:cTn dur="1" fill="hold" display="0" masterRel="nextClick" afterEffect="1"/>
                                        <p:tgtEl>
                                          <p:spTgt spid="39939">
                                            <p:txEl>
                                              <p:pRg st="2" end="2"/>
                                            </p:txEl>
                                          </p:spTgt>
                                        </p:tgtEl>
                                        <p:attrNameLst>
                                          <p:attrName>ppt_c</p:attrName>
                                        </p:attrNameLst>
                                      </p:cBhvr>
                                      <p:to>
                                        <a:srgbClr val="FF9900"/>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normAutofit fontScale="90000"/>
          </a:bodyPr>
          <a:lstStyle/>
          <a:p>
            <a:pPr eaLnBrk="1" hangingPunct="1"/>
            <a:br>
              <a:rPr lang="en-US">
                <a:solidFill>
                  <a:srgbClr val="000099"/>
                </a:solidFill>
                <a:latin typeface="ヒラギノ角ゴ Pro W3" pitchFamily="64" charset="-128"/>
              </a:rPr>
            </a:br>
            <a:r>
              <a:rPr lang="en-US">
                <a:solidFill>
                  <a:srgbClr val="000099"/>
                </a:solidFill>
                <a:latin typeface="ヒラギノ角ゴ Pro W3" pitchFamily="64" charset="-128"/>
              </a:rPr>
              <a:t> </a:t>
            </a:r>
            <a:r>
              <a:rPr lang="en-US">
                <a:solidFill>
                  <a:srgbClr val="000099"/>
                </a:solidFill>
              </a:rPr>
              <a:t>AFRICA and SOUTH ASIA’S CRISIS</a:t>
            </a:r>
            <a:r>
              <a:rPr lang="en-US">
                <a:solidFill>
                  <a:srgbClr val="000099"/>
                </a:solidFill>
                <a:latin typeface="ヒラギノ角ゴ Pro W3" pitchFamily="64" charset="-128"/>
              </a:rPr>
              <a:t> </a:t>
            </a:r>
            <a:br>
              <a:rPr lang="en-US">
                <a:solidFill>
                  <a:srgbClr val="000099"/>
                </a:solidFill>
                <a:latin typeface="ヒラギノ角ゴ Pro W3" pitchFamily="64" charset="-128"/>
              </a:rPr>
            </a:br>
            <a:r>
              <a:rPr lang="en-US" sz="2400">
                <a:solidFill>
                  <a:srgbClr val="000099"/>
                </a:solidFill>
              </a:rPr>
              <a:t>TB cases</a:t>
            </a:r>
          </a:p>
        </p:txBody>
      </p:sp>
      <p:pic>
        <p:nvPicPr>
          <p:cNvPr id="231427" name="Picture 3" descr="228"/>
          <p:cNvPicPr>
            <a:picLocks noChangeAspect="1" noChangeArrowheads="1"/>
          </p:cNvPicPr>
          <p:nvPr/>
        </p:nvPicPr>
        <p:blipFill>
          <a:blip r:embed="rId3"/>
          <a:srcRect/>
          <a:stretch>
            <a:fillRect/>
          </a:stretch>
        </p:blipFill>
        <p:spPr bwMode="auto">
          <a:xfrm>
            <a:off x="1443038" y="2362200"/>
            <a:ext cx="6259512" cy="3079750"/>
          </a:xfrm>
          <a:prstGeom prst="rect">
            <a:avLst/>
          </a:prstGeom>
          <a:noFill/>
          <a:ln w="9525">
            <a:solidFill>
              <a:schemeClr val="tx1"/>
            </a:solidFill>
            <a:miter lim="800000"/>
            <a:headEnd/>
            <a:tailEnd/>
          </a:ln>
        </p:spPr>
      </p:pic>
      <p:sp>
        <p:nvSpPr>
          <p:cNvPr id="231428" name="Text Box 4"/>
          <p:cNvSpPr txBox="1">
            <a:spLocks noChangeArrowheads="1"/>
          </p:cNvSpPr>
          <p:nvPr/>
        </p:nvSpPr>
        <p:spPr bwMode="auto">
          <a:xfrm>
            <a:off x="1443038" y="5530373"/>
            <a:ext cx="3937000" cy="517525"/>
          </a:xfrm>
          <a:prstGeom prst="rect">
            <a:avLst/>
          </a:prstGeom>
          <a:noFill/>
          <a:ln w="9525">
            <a:noFill/>
            <a:miter lim="800000"/>
            <a:headEnd/>
            <a:tailEnd/>
          </a:ln>
        </p:spPr>
        <p:txBody>
          <a:bodyPr wrap="none">
            <a:spAutoFit/>
          </a:bodyPr>
          <a:lstStyle/>
          <a:p>
            <a:pPr algn="l" eaLnBrk="0" hangingPunct="0"/>
            <a:r>
              <a:rPr lang="en-US" sz="1400" dirty="0">
                <a:solidFill>
                  <a:srgbClr val="000000"/>
                </a:solidFill>
                <a:latin typeface="Verdana" pitchFamily="34" charset="0"/>
                <a:ea typeface="ＭＳ Ｐゴシック" pitchFamily="34" charset="-128"/>
              </a:rPr>
              <a:t>Territory size shows the proportion of</a:t>
            </a:r>
            <a:br>
              <a:rPr lang="en-US" sz="1400" dirty="0">
                <a:solidFill>
                  <a:srgbClr val="000000"/>
                </a:solidFill>
                <a:latin typeface="Verdana" pitchFamily="34" charset="0"/>
                <a:ea typeface="ＭＳ Ｐゴシック" pitchFamily="34" charset="-128"/>
              </a:rPr>
            </a:br>
            <a:r>
              <a:rPr lang="en-US" sz="1400" dirty="0">
                <a:solidFill>
                  <a:srgbClr val="000000"/>
                </a:solidFill>
                <a:latin typeface="Verdana" pitchFamily="34" charset="0"/>
                <a:ea typeface="ＭＳ Ｐゴシック" pitchFamily="34" charset="-128"/>
              </a:rPr>
              <a:t>worldwide tuberculosis cases found there.</a:t>
            </a:r>
            <a:endParaRPr lang="en-US" sz="2400" dirty="0">
              <a:solidFill>
                <a:schemeClr val="tx1"/>
              </a:solidFill>
              <a:latin typeface="Arial" pitchFamily="34" charset="0"/>
              <a:ea typeface="ＭＳ Ｐゴシック" pitchFamily="34" charset="-128"/>
            </a:endParaRPr>
          </a:p>
        </p:txBody>
      </p:sp>
      <p:sp>
        <p:nvSpPr>
          <p:cNvPr id="231429" name="Text Box 5"/>
          <p:cNvSpPr txBox="1">
            <a:spLocks noChangeArrowheads="1"/>
          </p:cNvSpPr>
          <p:nvPr/>
        </p:nvSpPr>
        <p:spPr bwMode="auto">
          <a:xfrm>
            <a:off x="6705600" y="6324600"/>
            <a:ext cx="1700213" cy="274638"/>
          </a:xfrm>
          <a:prstGeom prst="rect">
            <a:avLst/>
          </a:prstGeom>
          <a:noFill/>
          <a:ln w="9525">
            <a:noFill/>
            <a:miter lim="800000"/>
            <a:headEnd/>
            <a:tailEnd/>
          </a:ln>
        </p:spPr>
        <p:txBody>
          <a:bodyPr wrap="none">
            <a:spAutoFit/>
          </a:bodyPr>
          <a:lstStyle/>
          <a:p>
            <a:pPr algn="l" eaLnBrk="0" hangingPunct="0"/>
            <a:r>
              <a:rPr lang="en-US" sz="1200">
                <a:solidFill>
                  <a:srgbClr val="C0C0C0"/>
                </a:solidFill>
                <a:latin typeface="Arial" pitchFamily="34" charset="0"/>
                <a:ea typeface="ＭＳ Ｐゴシック" pitchFamily="34" charset="-128"/>
              </a:rPr>
              <a:t>www.worldmapper.org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normAutofit fontScale="90000"/>
          </a:bodyPr>
          <a:lstStyle/>
          <a:p>
            <a:pPr eaLnBrk="1" hangingPunct="1"/>
            <a:r>
              <a:rPr lang="en-US">
                <a:solidFill>
                  <a:srgbClr val="000099"/>
                </a:solidFill>
                <a:latin typeface="ヒラギノ角ゴ Pro W3" pitchFamily="64" charset="-128"/>
              </a:rPr>
              <a:t> </a:t>
            </a:r>
            <a:r>
              <a:rPr lang="en-US">
                <a:solidFill>
                  <a:srgbClr val="000099"/>
                </a:solidFill>
              </a:rPr>
              <a:t>AFRICA and SOUTH ASIA’S CRISIS</a:t>
            </a:r>
            <a:br>
              <a:rPr lang="en-US">
                <a:solidFill>
                  <a:srgbClr val="000099"/>
                </a:solidFill>
                <a:latin typeface="ヒラギノ角ゴ Pro W3" pitchFamily="64" charset="-128"/>
              </a:rPr>
            </a:br>
            <a:br>
              <a:rPr lang="en-US">
                <a:solidFill>
                  <a:srgbClr val="000099"/>
                </a:solidFill>
                <a:latin typeface="ヒラギノ角ゴ Pro W3" pitchFamily="64" charset="-128"/>
              </a:rPr>
            </a:br>
            <a:r>
              <a:rPr lang="en-US" sz="2400">
                <a:solidFill>
                  <a:srgbClr val="000099"/>
                </a:solidFill>
              </a:rPr>
              <a:t>Mortality 1 - 4 year olds</a:t>
            </a:r>
          </a:p>
        </p:txBody>
      </p:sp>
      <p:pic>
        <p:nvPicPr>
          <p:cNvPr id="230403" name="Picture 3" descr="263"/>
          <p:cNvPicPr>
            <a:picLocks noChangeAspect="1" noChangeArrowheads="1"/>
          </p:cNvPicPr>
          <p:nvPr/>
        </p:nvPicPr>
        <p:blipFill>
          <a:blip r:embed="rId3"/>
          <a:srcRect/>
          <a:stretch>
            <a:fillRect/>
          </a:stretch>
        </p:blipFill>
        <p:spPr bwMode="auto">
          <a:xfrm>
            <a:off x="1443038" y="1909447"/>
            <a:ext cx="6257925" cy="2956519"/>
          </a:xfrm>
          <a:prstGeom prst="rect">
            <a:avLst/>
          </a:prstGeom>
          <a:noFill/>
          <a:ln w="9525">
            <a:solidFill>
              <a:schemeClr val="tx1"/>
            </a:solidFill>
            <a:miter lim="800000"/>
            <a:headEnd/>
            <a:tailEnd/>
          </a:ln>
        </p:spPr>
      </p:pic>
      <p:sp>
        <p:nvSpPr>
          <p:cNvPr id="230404" name="Text Box 4"/>
          <p:cNvSpPr txBox="1">
            <a:spLocks noChangeArrowheads="1"/>
          </p:cNvSpPr>
          <p:nvPr/>
        </p:nvSpPr>
        <p:spPr bwMode="auto">
          <a:xfrm>
            <a:off x="1458278" y="5120779"/>
            <a:ext cx="4957762" cy="730250"/>
          </a:xfrm>
          <a:prstGeom prst="rect">
            <a:avLst/>
          </a:prstGeom>
          <a:noFill/>
          <a:ln w="9525">
            <a:noFill/>
            <a:miter lim="800000"/>
            <a:headEnd/>
            <a:tailEnd/>
          </a:ln>
        </p:spPr>
        <p:txBody>
          <a:bodyPr>
            <a:spAutoFit/>
          </a:bodyPr>
          <a:lstStyle/>
          <a:p>
            <a:pPr algn="l" eaLnBrk="0" hangingPunct="0"/>
            <a:r>
              <a:rPr lang="en-US" sz="1400" dirty="0">
                <a:solidFill>
                  <a:srgbClr val="000000"/>
                </a:solidFill>
                <a:latin typeface="Verdana" pitchFamily="34" charset="0"/>
                <a:ea typeface="ＭＳ Ｐゴシック" pitchFamily="34" charset="-128"/>
              </a:rPr>
              <a:t>Territory size shows the proportion of all deaths of children aged over 1 year and under 5 years old, that occurred there in 2002.</a:t>
            </a:r>
            <a:endParaRPr lang="en-US" sz="2400" dirty="0">
              <a:solidFill>
                <a:schemeClr val="tx1"/>
              </a:solidFill>
              <a:latin typeface="Arial" pitchFamily="34" charset="0"/>
              <a:ea typeface="ＭＳ Ｐゴシック" pitchFamily="34" charset="-128"/>
            </a:endParaRPr>
          </a:p>
        </p:txBody>
      </p:sp>
      <p:sp>
        <p:nvSpPr>
          <p:cNvPr id="230405" name="Text Box 5"/>
          <p:cNvSpPr txBox="1">
            <a:spLocks noChangeArrowheads="1"/>
          </p:cNvSpPr>
          <p:nvPr/>
        </p:nvSpPr>
        <p:spPr bwMode="auto">
          <a:xfrm>
            <a:off x="6705600" y="6324600"/>
            <a:ext cx="1700213" cy="274638"/>
          </a:xfrm>
          <a:prstGeom prst="rect">
            <a:avLst/>
          </a:prstGeom>
          <a:noFill/>
          <a:ln w="9525">
            <a:noFill/>
            <a:miter lim="800000"/>
            <a:headEnd/>
            <a:tailEnd/>
          </a:ln>
        </p:spPr>
        <p:txBody>
          <a:bodyPr wrap="none">
            <a:spAutoFit/>
          </a:bodyPr>
          <a:lstStyle/>
          <a:p>
            <a:pPr algn="l" eaLnBrk="0" hangingPunct="0"/>
            <a:r>
              <a:rPr lang="en-US" sz="1200">
                <a:solidFill>
                  <a:srgbClr val="C0C0C0"/>
                </a:solidFill>
                <a:latin typeface="Arial" pitchFamily="34" charset="0"/>
                <a:ea typeface="ＭＳ Ｐゴシック" pitchFamily="34" charset="-128"/>
              </a:rPr>
              <a:t>www.worldmapper.org</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F9EB9F2-07E2-4D64-BBD8-BB5B217F1218}"/>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F0C57C7C-DFE9-4A1E-B7A9-DF40E63366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1918" y="2057399"/>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9459" name="Rectangle 1026"/>
          <p:cNvSpPr>
            <a:spLocks noGrp="1" noChangeArrowheads="1"/>
          </p:cNvSpPr>
          <p:nvPr>
            <p:ph type="title"/>
          </p:nvPr>
        </p:nvSpPr>
        <p:spPr>
          <a:xfrm>
            <a:off x="3285441" y="965199"/>
            <a:ext cx="5074558" cy="4927601"/>
          </a:xfrm>
        </p:spPr>
        <p:txBody>
          <a:bodyPr vert="horz" lIns="91440" tIns="45720" rIns="91440" bIns="45720" rtlCol="0" anchor="ctr">
            <a:normAutofit/>
          </a:bodyPr>
          <a:lstStyle/>
          <a:p>
            <a:pPr defTabSz="914400"/>
            <a:r>
              <a:rPr lang="en-US" altLang="en-US" sz="4700" kern="1200" dirty="0">
                <a:solidFill>
                  <a:schemeClr val="tx1">
                    <a:lumMod val="85000"/>
                    <a:lumOff val="15000"/>
                  </a:schemeClr>
                </a:solidFill>
                <a:latin typeface="+mj-lt"/>
                <a:ea typeface="+mj-ea"/>
                <a:cs typeface="+mj-cs"/>
              </a:rPr>
              <a:t>Transmission of Infectious Diseases</a:t>
            </a:r>
          </a:p>
        </p:txBody>
      </p:sp>
      <p:sp>
        <p:nvSpPr>
          <p:cNvPr id="19460" name="Rectangle 1027"/>
          <p:cNvSpPr>
            <a:spLocks noGrp="1" noChangeArrowheads="1"/>
          </p:cNvSpPr>
          <p:nvPr>
            <p:ph idx="1"/>
          </p:nvPr>
        </p:nvSpPr>
        <p:spPr>
          <a:xfrm>
            <a:off x="767442" y="965198"/>
            <a:ext cx="2030953" cy="4927602"/>
          </a:xfrm>
        </p:spPr>
        <p:txBody>
          <a:bodyPr vert="horz" lIns="91440" tIns="45720" rIns="91440" bIns="45720" rtlCol="0" anchor="ctr">
            <a:normAutofit/>
          </a:bodyPr>
          <a:lstStyle/>
          <a:p>
            <a:pPr marL="0" indent="0" algn="r" defTabSz="914400">
              <a:spcBef>
                <a:spcPts val="1000"/>
              </a:spcBef>
              <a:buNone/>
            </a:pPr>
            <a:r>
              <a:rPr lang="en-US" altLang="en-US" sz="1700" kern="1200">
                <a:solidFill>
                  <a:schemeClr val="accent1"/>
                </a:solidFill>
                <a:latin typeface="+mn-lt"/>
                <a:ea typeface="+mn-ea"/>
                <a:cs typeface="+mn-cs"/>
              </a:rPr>
              <a:t>How would you classify infectious diseases?</a:t>
            </a:r>
          </a:p>
        </p:txBody>
      </p:sp>
      <p:sp>
        <p:nvSpPr>
          <p:cNvPr id="19458" name="Slide Number Placeholder 5"/>
          <p:cNvSpPr>
            <a:spLocks noGrp="1"/>
          </p:cNvSpPr>
          <p:nvPr>
            <p:ph type="sldNum" sz="quarter" idx="12"/>
          </p:nvPr>
        </p:nvSpPr>
        <p:spPr>
          <a:xfrm>
            <a:off x="7668985" y="6553690"/>
            <a:ext cx="846365" cy="274320"/>
          </a:xfrm>
        </p:spPr>
        <p:txBody>
          <a:bodyPr vert="horz" lIns="91440" tIns="45720" rIns="91440" bIns="45720" rtlCol="0" anchor="ctr">
            <a:normAutofit/>
          </a:bodyPr>
          <a:lstStyle/>
          <a:p>
            <a:pPr>
              <a:spcAft>
                <a:spcPts val="600"/>
              </a:spcAft>
            </a:pPr>
            <a:fld id="{EA2549FD-2E8E-40A8-8093-2C09B5A3B235}" type="slidenum">
              <a:rPr lang="en-US" altLang="en-US"/>
              <a:pPr>
                <a:spcAft>
                  <a:spcPts val="600"/>
                </a:spcAft>
              </a:pPr>
              <a:t>82</a:t>
            </a:fld>
            <a:endParaRPr lang="en-US" alt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0483" name="Rectangle 2"/>
          <p:cNvSpPr>
            <a:spLocks noGrp="1" noChangeArrowheads="1"/>
          </p:cNvSpPr>
          <p:nvPr>
            <p:ph type="title"/>
          </p:nvPr>
        </p:nvSpPr>
        <p:spPr>
          <a:xfrm>
            <a:off x="628650" y="963877"/>
            <a:ext cx="2620771" cy="4930246"/>
          </a:xfrm>
        </p:spPr>
        <p:txBody>
          <a:bodyPr>
            <a:normAutofit/>
          </a:bodyPr>
          <a:lstStyle/>
          <a:p>
            <a:pPr algn="r" eaLnBrk="1" hangingPunct="1"/>
            <a:r>
              <a:rPr lang="en-US" altLang="en-US">
                <a:solidFill>
                  <a:schemeClr val="accent1"/>
                </a:solidFill>
              </a:rPr>
              <a:t>Classification of infectious diseases</a:t>
            </a:r>
          </a:p>
        </p:txBody>
      </p:sp>
      <p:sp>
        <p:nvSpPr>
          <p:cNvPr id="20484" name="Rectangle 3"/>
          <p:cNvSpPr>
            <a:spLocks noGrp="1" noChangeArrowheads="1"/>
          </p:cNvSpPr>
          <p:nvPr>
            <p:ph idx="1"/>
          </p:nvPr>
        </p:nvSpPr>
        <p:spPr>
          <a:xfrm>
            <a:off x="3732023" y="963877"/>
            <a:ext cx="4783327" cy="4930246"/>
          </a:xfrm>
        </p:spPr>
        <p:txBody>
          <a:bodyPr anchor="ctr">
            <a:normAutofit/>
          </a:bodyPr>
          <a:lstStyle/>
          <a:p>
            <a:pPr eaLnBrk="1" hangingPunct="1"/>
            <a:r>
              <a:rPr lang="en-US" altLang="en-US" dirty="0" err="1"/>
              <a:t>Aetiologic</a:t>
            </a:r>
            <a:endParaRPr lang="en-US" altLang="en-US" dirty="0"/>
          </a:p>
          <a:p>
            <a:pPr lvl="1" eaLnBrk="1" hangingPunct="1"/>
            <a:r>
              <a:rPr lang="en-US" altLang="en-US" sz="2100" dirty="0"/>
              <a:t>Viral </a:t>
            </a:r>
          </a:p>
          <a:p>
            <a:pPr lvl="1" eaLnBrk="1" hangingPunct="1"/>
            <a:r>
              <a:rPr lang="en-US" altLang="en-US" sz="2100" dirty="0"/>
              <a:t>Bacterial</a:t>
            </a:r>
          </a:p>
          <a:p>
            <a:pPr lvl="1" eaLnBrk="1" hangingPunct="1"/>
            <a:r>
              <a:rPr lang="en-US" altLang="en-US" sz="2100" dirty="0"/>
              <a:t>Parasitic</a:t>
            </a:r>
          </a:p>
          <a:p>
            <a:pPr lvl="1" eaLnBrk="1" hangingPunct="1"/>
            <a:r>
              <a:rPr lang="en-US" altLang="en-US" sz="2100" dirty="0"/>
              <a:t>Others</a:t>
            </a:r>
          </a:p>
          <a:p>
            <a:pPr eaLnBrk="1" hangingPunct="1"/>
            <a:r>
              <a:rPr lang="en-US" altLang="en-US" dirty="0"/>
              <a:t>Portal of entry/exit</a:t>
            </a:r>
          </a:p>
          <a:p>
            <a:pPr lvl="1" eaLnBrk="1" hangingPunct="1"/>
            <a:r>
              <a:rPr lang="en-US" altLang="en-US" sz="2100" dirty="0"/>
              <a:t>Respiratory</a:t>
            </a:r>
          </a:p>
          <a:p>
            <a:pPr lvl="1" eaLnBrk="1" hangingPunct="1"/>
            <a:r>
              <a:rPr lang="en-US" altLang="en-US" sz="2100" dirty="0"/>
              <a:t>Gastro-intestinal</a:t>
            </a:r>
          </a:p>
          <a:p>
            <a:pPr lvl="1" eaLnBrk="1" hangingPunct="1"/>
            <a:r>
              <a:rPr lang="en-US" altLang="en-US" sz="2100" dirty="0" err="1"/>
              <a:t>Genito</a:t>
            </a:r>
            <a:r>
              <a:rPr lang="en-US" altLang="en-US" sz="2100" dirty="0"/>
              <a:t>-urinary</a:t>
            </a:r>
          </a:p>
          <a:p>
            <a:pPr lvl="1" eaLnBrk="1" hangingPunct="1"/>
            <a:r>
              <a:rPr lang="en-US" altLang="en-US" sz="2100" dirty="0"/>
              <a:t>Percutaneous</a:t>
            </a:r>
          </a:p>
          <a:p>
            <a:pPr lvl="1" eaLnBrk="1" hangingPunct="1"/>
            <a:endParaRPr lang="en-US" altLang="en-US" sz="2100" dirty="0"/>
          </a:p>
        </p:txBody>
      </p:sp>
      <p:sp>
        <p:nvSpPr>
          <p:cNvPr id="20482" name="Slide Number Placeholder 5"/>
          <p:cNvSpPr>
            <a:spLocks noGrp="1"/>
          </p:cNvSpPr>
          <p:nvPr>
            <p:ph type="sldNum" sz="quarter" idx="12"/>
          </p:nvPr>
        </p:nvSpPr>
        <p:spPr>
          <a:xfrm>
            <a:off x="7928637" y="6033479"/>
            <a:ext cx="586712" cy="365125"/>
          </a:xfrm>
        </p:spPr>
        <p:txBody>
          <a:bodyPr>
            <a:normAutofit/>
          </a:bodyPr>
          <a:lstStyle/>
          <a:p>
            <a:pPr>
              <a:spcAft>
                <a:spcPts val="600"/>
              </a:spcAft>
            </a:pPr>
            <a:fld id="{2B3653D1-BDD0-4214-BB0E-C6A354A8926E}" type="slidenum">
              <a:rPr lang="en-US" altLang="en-US">
                <a:solidFill>
                  <a:schemeClr val="tx1">
                    <a:alpha val="80000"/>
                  </a:schemeClr>
                </a:solidFill>
              </a:rPr>
              <a:pPr>
                <a:spcAft>
                  <a:spcPts val="600"/>
                </a:spcAft>
              </a:pPr>
              <a:t>83</a:t>
            </a:fld>
            <a:endParaRPr lang="en-US" altLang="en-US">
              <a:solidFill>
                <a:schemeClr val="tx1">
                  <a:alpha val="8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21507" name="Rectangle 2"/>
          <p:cNvSpPr>
            <a:spLocks noGrp="1" noChangeArrowheads="1"/>
          </p:cNvSpPr>
          <p:nvPr>
            <p:ph type="title"/>
          </p:nvPr>
        </p:nvSpPr>
        <p:spPr>
          <a:xfrm>
            <a:off x="628650" y="963877"/>
            <a:ext cx="2620771" cy="4930246"/>
          </a:xfrm>
        </p:spPr>
        <p:txBody>
          <a:bodyPr>
            <a:normAutofit/>
          </a:bodyPr>
          <a:lstStyle/>
          <a:p>
            <a:pPr algn="r" eaLnBrk="1" hangingPunct="1"/>
            <a:r>
              <a:rPr lang="en-US" altLang="en-US">
                <a:solidFill>
                  <a:schemeClr val="accent1"/>
                </a:solidFill>
              </a:rPr>
              <a:t>Classification by mode of transmission</a:t>
            </a:r>
          </a:p>
        </p:txBody>
      </p:sp>
      <p:sp>
        <p:nvSpPr>
          <p:cNvPr id="21508" name="Rectangle 3"/>
          <p:cNvSpPr>
            <a:spLocks noGrp="1" noChangeArrowheads="1"/>
          </p:cNvSpPr>
          <p:nvPr>
            <p:ph idx="1"/>
          </p:nvPr>
        </p:nvSpPr>
        <p:spPr>
          <a:xfrm>
            <a:off x="3732023" y="963877"/>
            <a:ext cx="4783327" cy="4930246"/>
          </a:xfrm>
        </p:spPr>
        <p:txBody>
          <a:bodyPr anchor="ctr">
            <a:normAutofit/>
          </a:bodyPr>
          <a:lstStyle/>
          <a:p>
            <a:pPr eaLnBrk="1" hangingPunct="1"/>
            <a:r>
              <a:rPr lang="en-US" altLang="en-US"/>
              <a:t>Spread by common vehicle</a:t>
            </a:r>
          </a:p>
          <a:p>
            <a:pPr lvl="1" eaLnBrk="1" hangingPunct="1"/>
            <a:r>
              <a:rPr lang="en-US" altLang="en-US" sz="2100"/>
              <a:t>Ingestion</a:t>
            </a:r>
          </a:p>
          <a:p>
            <a:pPr lvl="1" eaLnBrk="1" hangingPunct="1"/>
            <a:r>
              <a:rPr lang="en-US" altLang="en-US" sz="2100"/>
              <a:t>Inhalation</a:t>
            </a:r>
          </a:p>
          <a:p>
            <a:pPr lvl="1" eaLnBrk="1" hangingPunct="1"/>
            <a:r>
              <a:rPr lang="en-US" altLang="en-US" sz="2100"/>
              <a:t>Inoculation</a:t>
            </a:r>
          </a:p>
          <a:p>
            <a:pPr eaLnBrk="1" hangingPunct="1"/>
            <a:r>
              <a:rPr lang="en-US" altLang="en-US"/>
              <a:t>Propagation by serial transfer from host to host</a:t>
            </a:r>
          </a:p>
          <a:p>
            <a:pPr lvl="1" eaLnBrk="1" hangingPunct="1"/>
            <a:r>
              <a:rPr lang="en-US" altLang="en-US" sz="2100"/>
              <a:t>Respiratory</a:t>
            </a:r>
          </a:p>
          <a:p>
            <a:pPr lvl="1" eaLnBrk="1" hangingPunct="1"/>
            <a:r>
              <a:rPr lang="en-US" altLang="en-US" sz="2100"/>
              <a:t>Anal-oral</a:t>
            </a:r>
          </a:p>
          <a:p>
            <a:pPr lvl="1" eaLnBrk="1" hangingPunct="1"/>
            <a:r>
              <a:rPr lang="en-US" altLang="en-US" sz="2100"/>
              <a:t>Genital</a:t>
            </a:r>
          </a:p>
        </p:txBody>
      </p:sp>
      <p:sp>
        <p:nvSpPr>
          <p:cNvPr id="21506" name="Slide Number Placeholder 5"/>
          <p:cNvSpPr>
            <a:spLocks noGrp="1"/>
          </p:cNvSpPr>
          <p:nvPr>
            <p:ph type="sldNum" sz="quarter" idx="12"/>
          </p:nvPr>
        </p:nvSpPr>
        <p:spPr>
          <a:xfrm>
            <a:off x="7928637" y="6033479"/>
            <a:ext cx="586712" cy="365125"/>
          </a:xfrm>
        </p:spPr>
        <p:txBody>
          <a:bodyPr>
            <a:normAutofit/>
          </a:bodyPr>
          <a:lstStyle/>
          <a:p>
            <a:pPr>
              <a:spcAft>
                <a:spcPts val="600"/>
              </a:spcAft>
            </a:pPr>
            <a:fld id="{DC515D24-5097-4A83-8822-62646EF30CCB}" type="slidenum">
              <a:rPr lang="en-US" altLang="en-US">
                <a:solidFill>
                  <a:schemeClr val="tx1">
                    <a:alpha val="80000"/>
                  </a:schemeClr>
                </a:solidFill>
              </a:rPr>
              <a:pPr>
                <a:spcAft>
                  <a:spcPts val="600"/>
                </a:spcAft>
              </a:pPr>
              <a:t>84</a:t>
            </a:fld>
            <a:endParaRPr lang="en-US" altLang="en-US">
              <a:solidFill>
                <a:schemeClr val="tx1">
                  <a:alpha val="8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31"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Vocabulary</a:t>
            </a:r>
          </a:p>
        </p:txBody>
      </p:sp>
      <p:sp>
        <p:nvSpPr>
          <p:cNvPr id="24579" name="Rectangle 3"/>
          <p:cNvSpPr>
            <a:spLocks noGrp="1" noChangeArrowheads="1"/>
          </p:cNvSpPr>
          <p:nvPr>
            <p:ph idx="1"/>
          </p:nvPr>
        </p:nvSpPr>
        <p:spPr>
          <a:xfrm>
            <a:off x="4536886" y="802638"/>
            <a:ext cx="4056522" cy="5252722"/>
          </a:xfrm>
        </p:spPr>
        <p:txBody>
          <a:bodyPr anchor="ctr">
            <a:normAutofit/>
          </a:bodyPr>
          <a:lstStyle/>
          <a:p>
            <a:pPr eaLnBrk="1" hangingPunct="1"/>
            <a:r>
              <a:rPr lang="en-US" altLang="en-US">
                <a:solidFill>
                  <a:schemeClr val="bg1"/>
                </a:solidFill>
              </a:rPr>
              <a:t>Incidence</a:t>
            </a:r>
          </a:p>
          <a:p>
            <a:pPr eaLnBrk="1" hangingPunct="1">
              <a:buFont typeface="Arial" charset="0"/>
              <a:buNone/>
            </a:pPr>
            <a:r>
              <a:rPr lang="en-US" altLang="en-US">
                <a:solidFill>
                  <a:schemeClr val="bg1"/>
                </a:solidFill>
              </a:rPr>
              <a:t>	New cases in a given time period (percent per year or per person time of observation)</a:t>
            </a:r>
          </a:p>
          <a:p>
            <a:pPr eaLnBrk="1" hangingPunct="1"/>
            <a:r>
              <a:rPr lang="en-US" altLang="en-US">
                <a:solidFill>
                  <a:schemeClr val="bg1"/>
                </a:solidFill>
              </a:rPr>
              <a:t>Prevalence</a:t>
            </a:r>
          </a:p>
          <a:p>
            <a:pPr eaLnBrk="1" hangingPunct="1">
              <a:buFont typeface="Arial" charset="0"/>
              <a:buNone/>
            </a:pPr>
            <a:r>
              <a:rPr lang="en-US" altLang="en-US">
                <a:solidFill>
                  <a:schemeClr val="bg1"/>
                </a:solidFill>
              </a:rPr>
              <a:t>	Number of cases at a given time (percent at a given time</a:t>
            </a:r>
          </a:p>
          <a:p>
            <a:pPr eaLnBrk="1" hangingPunct="1"/>
            <a:r>
              <a:rPr lang="en-US" altLang="en-US">
                <a:solidFill>
                  <a:schemeClr val="bg1"/>
                </a:solidFill>
              </a:rPr>
              <a:t>Attack rate </a:t>
            </a:r>
          </a:p>
          <a:p>
            <a:pPr eaLnBrk="1" hangingPunct="1">
              <a:buFont typeface="Arial" charset="0"/>
              <a:buNone/>
            </a:pPr>
            <a:r>
              <a:rPr lang="en-US" altLang="en-US">
                <a:solidFill>
                  <a:schemeClr val="bg1"/>
                </a:solidFill>
              </a:rPr>
              <a:t>	Proportion of non-immune exposed individuals who become clinically ill</a:t>
            </a:r>
          </a:p>
        </p:txBody>
      </p:sp>
      <p:sp>
        <p:nvSpPr>
          <p:cNvPr id="22530"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874A26A2-7DB2-407A-884F-A388438D5AC8}" type="slidenum">
              <a:rPr lang="en-US" altLang="en-US"/>
              <a:pPr>
                <a:spcAft>
                  <a:spcPts val="600"/>
                </a:spcAft>
              </a:pPr>
              <a:t>85</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4579">
                                            <p:txEl>
                                              <p:pRg st="2" end="2"/>
                                            </p:txEl>
                                          </p:spTgt>
                                        </p:tgtEl>
                                        <p:attrNameLst>
                                          <p:attrName>style.visibility</p:attrName>
                                        </p:attrNameLst>
                                      </p:cBhvr>
                                      <p:to>
                                        <p:strVal val="visible"/>
                                      </p:to>
                                    </p:set>
                                    <p:anim calcmode="lin" valueType="num">
                                      <p:cBhvr additive="base">
                                        <p:cTn id="19" dur="500" fill="hold"/>
                                        <p:tgtEl>
                                          <p:spTgt spid="245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45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4579">
                                            <p:txEl>
                                              <p:pRg st="3" end="3"/>
                                            </p:txEl>
                                          </p:spTgt>
                                        </p:tgtEl>
                                        <p:attrNameLst>
                                          <p:attrName>style.visibility</p:attrName>
                                        </p:attrNameLst>
                                      </p:cBhvr>
                                      <p:to>
                                        <p:strVal val="visible"/>
                                      </p:to>
                                    </p:set>
                                    <p:anim calcmode="lin" valueType="num">
                                      <p:cBhvr additive="base">
                                        <p:cTn id="25" dur="500" fill="hold"/>
                                        <p:tgtEl>
                                          <p:spTgt spid="245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45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4579">
                                            <p:txEl>
                                              <p:pRg st="4" end="4"/>
                                            </p:txEl>
                                          </p:spTgt>
                                        </p:tgtEl>
                                        <p:attrNameLst>
                                          <p:attrName>style.visibility</p:attrName>
                                        </p:attrNameLst>
                                      </p:cBhvr>
                                      <p:to>
                                        <p:strVal val="visible"/>
                                      </p:to>
                                    </p:set>
                                    <p:anim calcmode="lin" valueType="num">
                                      <p:cBhvr additive="base">
                                        <p:cTn id="31" dur="500" fill="hold"/>
                                        <p:tgtEl>
                                          <p:spTgt spid="245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4579">
                                            <p:txEl>
                                              <p:pRg st="5" end="5"/>
                                            </p:txEl>
                                          </p:spTgt>
                                        </p:tgtEl>
                                        <p:attrNameLst>
                                          <p:attrName>style.visibility</p:attrName>
                                        </p:attrNameLst>
                                      </p:cBhvr>
                                      <p:to>
                                        <p:strVal val="visible"/>
                                      </p:to>
                                    </p:set>
                                    <p:anim calcmode="lin" valueType="num">
                                      <p:cBhvr additive="base">
                                        <p:cTn id="37" dur="500" fill="hold"/>
                                        <p:tgtEl>
                                          <p:spTgt spid="24579">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457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autoUpdateAnimBg="0"/>
    </p:bld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9"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Vocabulary</a:t>
            </a:r>
          </a:p>
        </p:txBody>
      </p:sp>
      <p:sp>
        <p:nvSpPr>
          <p:cNvPr id="32771" name="Rectangle 3"/>
          <p:cNvSpPr>
            <a:spLocks noGrp="1" noChangeArrowheads="1"/>
          </p:cNvSpPr>
          <p:nvPr>
            <p:ph idx="1"/>
          </p:nvPr>
        </p:nvSpPr>
        <p:spPr>
          <a:xfrm>
            <a:off x="4536886" y="802638"/>
            <a:ext cx="4056522" cy="5252722"/>
          </a:xfrm>
        </p:spPr>
        <p:txBody>
          <a:bodyPr anchor="ctr">
            <a:normAutofit/>
          </a:bodyPr>
          <a:lstStyle/>
          <a:p>
            <a:pPr eaLnBrk="1" hangingPunct="1"/>
            <a:r>
              <a:rPr lang="en-US" altLang="en-US">
                <a:solidFill>
                  <a:schemeClr val="bg1"/>
                </a:solidFill>
              </a:rPr>
              <a:t>Primary case</a:t>
            </a:r>
          </a:p>
          <a:p>
            <a:pPr eaLnBrk="1" hangingPunct="1">
              <a:buFont typeface="Arial" charset="0"/>
              <a:buNone/>
            </a:pPr>
            <a:r>
              <a:rPr lang="en-US" altLang="en-US">
                <a:solidFill>
                  <a:schemeClr val="bg1"/>
                </a:solidFill>
              </a:rPr>
              <a:t>	Person who brings infection into a population</a:t>
            </a:r>
          </a:p>
          <a:p>
            <a:pPr eaLnBrk="1" hangingPunct="1"/>
            <a:r>
              <a:rPr lang="en-US" altLang="en-US">
                <a:solidFill>
                  <a:schemeClr val="bg1"/>
                </a:solidFill>
              </a:rPr>
              <a:t>Secondary cases</a:t>
            </a:r>
          </a:p>
          <a:p>
            <a:pPr eaLnBrk="1" hangingPunct="1">
              <a:buFont typeface="Arial" charset="0"/>
              <a:buNone/>
            </a:pPr>
            <a:r>
              <a:rPr lang="en-US" altLang="en-US">
                <a:solidFill>
                  <a:schemeClr val="bg1"/>
                </a:solidFill>
              </a:rPr>
              <a:t>	Persons who are infected by the primary case (further spread is described as ‘waves’ or generations’)</a:t>
            </a:r>
          </a:p>
          <a:p>
            <a:pPr eaLnBrk="1" hangingPunct="1"/>
            <a:endParaRPr lang="en-US" altLang="en-US">
              <a:solidFill>
                <a:schemeClr val="bg1"/>
              </a:solidFill>
            </a:endParaRPr>
          </a:p>
          <a:p>
            <a:pPr lvl="1" eaLnBrk="1" hangingPunct="1">
              <a:buFont typeface="Arial" charset="0"/>
              <a:buNone/>
            </a:pPr>
            <a:endParaRPr lang="en-US" altLang="en-US" sz="2100">
              <a:solidFill>
                <a:schemeClr val="bg1"/>
              </a:solidFill>
            </a:endParaRPr>
          </a:p>
        </p:txBody>
      </p:sp>
      <p:sp>
        <p:nvSpPr>
          <p:cNvPr id="24578"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A96CBC46-A4F1-4703-99CB-C0EEECBA7363}" type="slidenum">
              <a:rPr lang="en-US" altLang="en-US"/>
              <a:pPr>
                <a:spcAft>
                  <a:spcPts val="600"/>
                </a:spcAft>
              </a:pPr>
              <a:t>86</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27"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Vocabulary</a:t>
            </a:r>
          </a:p>
        </p:txBody>
      </p:sp>
      <p:sp>
        <p:nvSpPr>
          <p:cNvPr id="86019" name="Rectangle 3"/>
          <p:cNvSpPr>
            <a:spLocks noGrp="1" noChangeArrowheads="1"/>
          </p:cNvSpPr>
          <p:nvPr>
            <p:ph idx="1"/>
          </p:nvPr>
        </p:nvSpPr>
        <p:spPr>
          <a:xfrm>
            <a:off x="4536886" y="802638"/>
            <a:ext cx="4056522" cy="5252722"/>
          </a:xfrm>
        </p:spPr>
        <p:txBody>
          <a:bodyPr anchor="ctr">
            <a:normAutofit/>
          </a:bodyPr>
          <a:lstStyle/>
          <a:p>
            <a:pPr eaLnBrk="1" hangingPunct="1"/>
            <a:r>
              <a:rPr lang="en-US" altLang="en-US" dirty="0">
                <a:solidFill>
                  <a:schemeClr val="bg1"/>
                </a:solidFill>
              </a:rPr>
              <a:t>Secondary Attack Rate:</a:t>
            </a:r>
          </a:p>
          <a:p>
            <a:pPr eaLnBrk="1" hangingPunct="1">
              <a:buFont typeface="Arial" charset="0"/>
              <a:buNone/>
            </a:pPr>
            <a:r>
              <a:rPr lang="en-US" altLang="en-US" dirty="0">
                <a:solidFill>
                  <a:schemeClr val="bg1"/>
                </a:solidFill>
              </a:rPr>
              <a:t>	</a:t>
            </a:r>
            <a:r>
              <a:rPr lang="en-US" altLang="en-US" u="sng" dirty="0">
                <a:solidFill>
                  <a:schemeClr val="bg1"/>
                </a:solidFill>
              </a:rPr>
              <a:t>Total number of cases-initial case(s)   </a:t>
            </a:r>
            <a:r>
              <a:rPr lang="en-US" altLang="en-US" dirty="0">
                <a:solidFill>
                  <a:schemeClr val="bg1"/>
                </a:solidFill>
              </a:rPr>
              <a:t>X 100</a:t>
            </a:r>
            <a:endParaRPr lang="en-US" altLang="en-US" u="sng" dirty="0">
              <a:solidFill>
                <a:schemeClr val="bg1"/>
              </a:solidFill>
            </a:endParaRPr>
          </a:p>
          <a:p>
            <a:pPr eaLnBrk="1" hangingPunct="1">
              <a:buFont typeface="Arial" charset="0"/>
              <a:buNone/>
            </a:pPr>
            <a:r>
              <a:rPr lang="en-US" altLang="en-US" dirty="0">
                <a:solidFill>
                  <a:schemeClr val="bg1"/>
                </a:solidFill>
              </a:rPr>
              <a:t>   Susceptible persons - initial case(s)</a:t>
            </a:r>
          </a:p>
          <a:p>
            <a:pPr eaLnBrk="1" hangingPunct="1">
              <a:buFont typeface="Arial" charset="0"/>
              <a:buNone/>
            </a:pPr>
            <a:endParaRPr lang="en-US" altLang="en-US" dirty="0">
              <a:solidFill>
                <a:schemeClr val="bg1"/>
              </a:solidFill>
            </a:endParaRPr>
          </a:p>
          <a:p>
            <a:pPr eaLnBrk="1" hangingPunct="1"/>
            <a:r>
              <a:rPr lang="en-US" altLang="en-US" dirty="0">
                <a:solidFill>
                  <a:schemeClr val="bg1"/>
                </a:solidFill>
              </a:rPr>
              <a:t>Used to estimate the spread of disease in a group</a:t>
            </a:r>
          </a:p>
          <a:p>
            <a:pPr eaLnBrk="1" hangingPunct="1"/>
            <a:r>
              <a:rPr lang="en-US" altLang="en-US" dirty="0">
                <a:solidFill>
                  <a:schemeClr val="bg1"/>
                </a:solidFill>
              </a:rPr>
              <a:t>Measures the infectivity of the agent</a:t>
            </a:r>
          </a:p>
        </p:txBody>
      </p:sp>
      <p:sp>
        <p:nvSpPr>
          <p:cNvPr id="26626"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5117F792-CD65-4DE0-8F99-B36016BD599A}" type="slidenum">
              <a:rPr lang="en-US" altLang="en-US"/>
              <a:pPr>
                <a:spcAft>
                  <a:spcPts val="600"/>
                </a:spcAft>
              </a:pPr>
              <a:t>87</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6019">
                                            <p:txEl>
                                              <p:pRg st="4" end="4"/>
                                            </p:txEl>
                                          </p:spTgt>
                                        </p:tgtEl>
                                        <p:attrNameLst>
                                          <p:attrName>style.visibility</p:attrName>
                                        </p:attrNameLst>
                                      </p:cBhvr>
                                      <p:to>
                                        <p:strVal val="visible"/>
                                      </p:to>
                                    </p:set>
                                    <p:anim calcmode="lin" valueType="num">
                                      <p:cBhvr additive="base">
                                        <p:cTn id="25" dur="500" fill="hold"/>
                                        <p:tgtEl>
                                          <p:spTgt spid="8601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8601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6019">
                                            <p:txEl>
                                              <p:pRg st="5" end="5"/>
                                            </p:txEl>
                                          </p:spTgt>
                                        </p:tgtEl>
                                        <p:attrNameLst>
                                          <p:attrName>style.visibility</p:attrName>
                                        </p:attrNameLst>
                                      </p:cBhvr>
                                      <p:to>
                                        <p:strVal val="visible"/>
                                      </p:to>
                                    </p:set>
                                    <p:anim calcmode="lin" valueType="num">
                                      <p:cBhvr additive="base">
                                        <p:cTn id="31" dur="500" fill="hold"/>
                                        <p:tgtEl>
                                          <p:spTgt spid="86019">
                                            <p:txEl>
                                              <p:pRg st="5" end="5"/>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86019">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10"/>
          <p:cNvSpPr>
            <a:spLocks noGrp="1" noChangeArrowheads="1"/>
          </p:cNvSpPr>
          <p:nvPr>
            <p:ph type="title"/>
          </p:nvPr>
        </p:nvSpPr>
        <p:spPr>
          <a:xfrm>
            <a:off x="457200" y="0"/>
            <a:ext cx="8229600" cy="762000"/>
          </a:xfrm>
        </p:spPr>
        <p:txBody>
          <a:bodyPr/>
          <a:lstStyle/>
          <a:p>
            <a:pPr eaLnBrk="1" hangingPunct="1"/>
            <a:r>
              <a:rPr lang="en-US" altLang="en-US" sz="3200" b="1" dirty="0"/>
              <a:t>Vocabulary: Transmission Probability</a:t>
            </a:r>
          </a:p>
        </p:txBody>
      </p:sp>
      <p:sp>
        <p:nvSpPr>
          <p:cNvPr id="28674" name="Slide Number Placeholder 4"/>
          <p:cNvSpPr>
            <a:spLocks noGrp="1"/>
          </p:cNvSpPr>
          <p:nvPr>
            <p:ph type="sldNum" sz="quarter" idx="12"/>
          </p:nvPr>
        </p:nvSpPr>
        <p:spPr>
          <a:noFill/>
          <a:ln>
            <a:miter lim="800000"/>
            <a:headEnd/>
            <a:tailEnd/>
          </a:ln>
        </p:spPr>
        <p:txBody>
          <a:bodyPr/>
          <a:lstStyle/>
          <a:p>
            <a:fld id="{90EB3620-6395-4EBC-B4BD-47714584B4FD}" type="slidenum">
              <a:rPr lang="en-US" altLang="en-US"/>
              <a:pPr/>
              <a:t>88</a:t>
            </a:fld>
            <a:endParaRPr lang="en-US" altLang="en-US"/>
          </a:p>
        </p:txBody>
      </p:sp>
      <p:sp>
        <p:nvSpPr>
          <p:cNvPr id="28676" name="Rectangle 3"/>
          <p:cNvSpPr>
            <a:spLocks noGrp="1" noChangeArrowheads="1"/>
          </p:cNvSpPr>
          <p:nvPr>
            <p:ph type="body" idx="4294967295"/>
          </p:nvPr>
        </p:nvSpPr>
        <p:spPr>
          <a:xfrm>
            <a:off x="0" y="1600200"/>
            <a:ext cx="8229600" cy="4525963"/>
          </a:xfrm>
        </p:spPr>
        <p:txBody>
          <a:bodyPr/>
          <a:lstStyle/>
          <a:p>
            <a:pPr eaLnBrk="1" hangingPunct="1">
              <a:buFont typeface="Arial" charset="0"/>
              <a:buNone/>
            </a:pPr>
            <a:r>
              <a:rPr lang="en-US" altLang="en-US" sz="2400" dirty="0"/>
              <a:t>	The probability that, given contact between an infective source and a susceptible host, successful transfer of the parasite will occur so that the susceptible host becomes infected.</a:t>
            </a:r>
          </a:p>
        </p:txBody>
      </p:sp>
      <p:grpSp>
        <p:nvGrpSpPr>
          <p:cNvPr id="2" name="Group 13"/>
          <p:cNvGrpSpPr>
            <a:grpSpLocks/>
          </p:cNvGrpSpPr>
          <p:nvPr/>
        </p:nvGrpSpPr>
        <p:grpSpPr bwMode="auto">
          <a:xfrm>
            <a:off x="990600" y="3004344"/>
            <a:ext cx="6248400" cy="3236913"/>
            <a:chOff x="624" y="2208"/>
            <a:chExt cx="3936" cy="2039"/>
          </a:xfrm>
        </p:grpSpPr>
        <p:sp>
          <p:nvSpPr>
            <p:cNvPr id="28678" name="Oval 4"/>
            <p:cNvSpPr>
              <a:spLocks noChangeArrowheads="1"/>
            </p:cNvSpPr>
            <p:nvPr/>
          </p:nvSpPr>
          <p:spPr bwMode="auto">
            <a:xfrm>
              <a:off x="624" y="2304"/>
              <a:ext cx="1008" cy="624"/>
            </a:xfrm>
            <a:prstGeom prst="ellipse">
              <a:avLst/>
            </a:prstGeom>
            <a:solidFill>
              <a:schemeClr val="accent1"/>
            </a:solidFill>
            <a:ln w="9525">
              <a:solidFill>
                <a:schemeClr val="tx1"/>
              </a:solidFill>
              <a:round/>
              <a:headEnd/>
              <a:tailEnd/>
            </a:ln>
            <a:effectLst/>
          </p:spPr>
          <p:txBody>
            <a:bodyPr wrap="none" anchor="ctr"/>
            <a:lstStyle/>
            <a:p>
              <a:pPr eaLnBrk="1" hangingPunct="1"/>
              <a:endParaRPr lang="en-US" altLang="en-US"/>
            </a:p>
          </p:txBody>
        </p:sp>
        <p:sp>
          <p:nvSpPr>
            <p:cNvPr id="28679" name="Oval 5"/>
            <p:cNvSpPr>
              <a:spLocks noChangeArrowheads="1"/>
            </p:cNvSpPr>
            <p:nvPr/>
          </p:nvSpPr>
          <p:spPr bwMode="auto">
            <a:xfrm>
              <a:off x="3312" y="2304"/>
              <a:ext cx="1248" cy="624"/>
            </a:xfrm>
            <a:prstGeom prst="ellipse">
              <a:avLst/>
            </a:prstGeom>
            <a:solidFill>
              <a:schemeClr val="accent1"/>
            </a:solidFill>
            <a:ln w="9525">
              <a:solidFill>
                <a:schemeClr val="tx1"/>
              </a:solidFill>
              <a:round/>
              <a:headEnd/>
              <a:tailEnd/>
            </a:ln>
            <a:effectLst/>
          </p:spPr>
          <p:txBody>
            <a:bodyPr wrap="none" anchor="ctr"/>
            <a:lstStyle/>
            <a:p>
              <a:pPr eaLnBrk="1" hangingPunct="1"/>
              <a:endParaRPr lang="en-US" altLang="en-US"/>
            </a:p>
          </p:txBody>
        </p:sp>
        <p:sp>
          <p:nvSpPr>
            <p:cNvPr id="28680" name="Text Box 6"/>
            <p:cNvSpPr txBox="1">
              <a:spLocks noChangeArrowheads="1"/>
            </p:cNvSpPr>
            <p:nvPr/>
          </p:nvSpPr>
          <p:spPr bwMode="auto">
            <a:xfrm>
              <a:off x="720" y="2400"/>
              <a:ext cx="816" cy="404"/>
            </a:xfrm>
            <a:prstGeom prst="rect">
              <a:avLst/>
            </a:prstGeom>
            <a:noFill/>
            <a:ln w="9525">
              <a:noFill/>
              <a:miter lim="800000"/>
              <a:headEnd/>
              <a:tailEnd/>
            </a:ln>
            <a:effectLst/>
          </p:spPr>
          <p:txBody>
            <a:bodyPr>
              <a:spAutoFit/>
            </a:bodyPr>
            <a:lstStyle/>
            <a:p>
              <a:pPr eaLnBrk="1" hangingPunct="1">
                <a:spcBef>
                  <a:spcPct val="50000"/>
                </a:spcBef>
              </a:pPr>
              <a:r>
                <a:rPr lang="en-US" altLang="en-US"/>
                <a:t>Infectious host</a:t>
              </a:r>
            </a:p>
          </p:txBody>
        </p:sp>
        <p:sp>
          <p:nvSpPr>
            <p:cNvPr id="28681" name="Text Box 7"/>
            <p:cNvSpPr txBox="1">
              <a:spLocks noChangeArrowheads="1"/>
            </p:cNvSpPr>
            <p:nvPr/>
          </p:nvSpPr>
          <p:spPr bwMode="auto">
            <a:xfrm>
              <a:off x="3504" y="2400"/>
              <a:ext cx="960" cy="404"/>
            </a:xfrm>
            <a:prstGeom prst="rect">
              <a:avLst/>
            </a:prstGeom>
            <a:noFill/>
            <a:ln w="9525">
              <a:noFill/>
              <a:miter lim="800000"/>
              <a:headEnd/>
              <a:tailEnd/>
            </a:ln>
            <a:effectLst/>
          </p:spPr>
          <p:txBody>
            <a:bodyPr>
              <a:spAutoFit/>
            </a:bodyPr>
            <a:lstStyle/>
            <a:p>
              <a:pPr eaLnBrk="1" hangingPunct="1">
                <a:spcBef>
                  <a:spcPct val="50000"/>
                </a:spcBef>
              </a:pPr>
              <a:r>
                <a:rPr lang="en-US" altLang="en-US"/>
                <a:t>Susceptible host</a:t>
              </a:r>
            </a:p>
          </p:txBody>
        </p:sp>
        <p:sp>
          <p:nvSpPr>
            <p:cNvPr id="28682" name="Line 8"/>
            <p:cNvSpPr>
              <a:spLocks noChangeShapeType="1"/>
            </p:cNvSpPr>
            <p:nvPr/>
          </p:nvSpPr>
          <p:spPr bwMode="auto">
            <a:xfrm>
              <a:off x="1632" y="2592"/>
              <a:ext cx="1680" cy="0"/>
            </a:xfrm>
            <a:prstGeom prst="line">
              <a:avLst/>
            </a:prstGeom>
            <a:noFill/>
            <a:ln w="38100">
              <a:solidFill>
                <a:srgbClr val="FF0000"/>
              </a:solidFill>
              <a:round/>
              <a:headEnd/>
              <a:tailEnd type="triangle" w="med" len="med"/>
            </a:ln>
            <a:effectLst/>
          </p:spPr>
          <p:txBody>
            <a:bodyPr/>
            <a:lstStyle/>
            <a:p>
              <a:endParaRPr lang="en-US"/>
            </a:p>
          </p:txBody>
        </p:sp>
        <p:sp>
          <p:nvSpPr>
            <p:cNvPr id="28683" name="Text Box 9"/>
            <p:cNvSpPr txBox="1">
              <a:spLocks noChangeArrowheads="1"/>
            </p:cNvSpPr>
            <p:nvPr/>
          </p:nvSpPr>
          <p:spPr bwMode="auto">
            <a:xfrm>
              <a:off x="1872" y="2208"/>
              <a:ext cx="960" cy="231"/>
            </a:xfrm>
            <a:prstGeom prst="rect">
              <a:avLst/>
            </a:prstGeom>
            <a:noFill/>
            <a:ln w="9525">
              <a:noFill/>
              <a:miter lim="800000"/>
              <a:headEnd/>
              <a:tailEnd/>
            </a:ln>
            <a:effectLst/>
          </p:spPr>
          <p:txBody>
            <a:bodyPr>
              <a:spAutoFit/>
            </a:bodyPr>
            <a:lstStyle/>
            <a:p>
              <a:pPr eaLnBrk="1" hangingPunct="1">
                <a:spcBef>
                  <a:spcPct val="50000"/>
                </a:spcBef>
              </a:pPr>
              <a:r>
                <a:rPr lang="en-US" altLang="en-US" dirty="0">
                  <a:solidFill>
                    <a:srgbClr val="000099"/>
                  </a:solidFill>
                </a:rPr>
                <a:t>Parasite </a:t>
              </a:r>
            </a:p>
          </p:txBody>
        </p:sp>
        <p:sp>
          <p:nvSpPr>
            <p:cNvPr id="28684" name="Text Box 11"/>
            <p:cNvSpPr txBox="1">
              <a:spLocks noChangeArrowheads="1"/>
            </p:cNvSpPr>
            <p:nvPr/>
          </p:nvSpPr>
          <p:spPr bwMode="auto">
            <a:xfrm>
              <a:off x="1872" y="2688"/>
              <a:ext cx="816" cy="231"/>
            </a:xfrm>
            <a:prstGeom prst="rect">
              <a:avLst/>
            </a:prstGeom>
            <a:noFill/>
            <a:ln w="9525">
              <a:noFill/>
              <a:miter lim="800000"/>
              <a:headEnd/>
              <a:tailEnd/>
            </a:ln>
            <a:effectLst/>
          </p:spPr>
          <p:txBody>
            <a:bodyPr>
              <a:spAutoFit/>
            </a:bodyPr>
            <a:lstStyle/>
            <a:p>
              <a:pPr eaLnBrk="1" hangingPunct="1">
                <a:spcBef>
                  <a:spcPct val="50000"/>
                </a:spcBef>
              </a:pPr>
              <a:r>
                <a:rPr lang="en-US" altLang="en-US">
                  <a:solidFill>
                    <a:srgbClr val="000099"/>
                  </a:solidFill>
                </a:rPr>
                <a:t>Contact </a:t>
              </a:r>
            </a:p>
          </p:txBody>
        </p:sp>
        <p:sp>
          <p:nvSpPr>
            <p:cNvPr id="28685" name="Text Box 12"/>
            <p:cNvSpPr txBox="1">
              <a:spLocks noChangeArrowheads="1"/>
            </p:cNvSpPr>
            <p:nvPr/>
          </p:nvSpPr>
          <p:spPr bwMode="auto">
            <a:xfrm>
              <a:off x="1248" y="2976"/>
              <a:ext cx="2688" cy="1271"/>
            </a:xfrm>
            <a:prstGeom prst="rect">
              <a:avLst/>
            </a:prstGeom>
            <a:noFill/>
            <a:ln w="9525">
              <a:noFill/>
              <a:miter lim="800000"/>
              <a:headEnd/>
              <a:tailEnd/>
            </a:ln>
            <a:effectLst/>
          </p:spPr>
          <p:txBody>
            <a:bodyPr>
              <a:spAutoFit/>
            </a:bodyPr>
            <a:lstStyle/>
            <a:p>
              <a:pPr eaLnBrk="1" hangingPunct="1">
                <a:spcBef>
                  <a:spcPct val="50000"/>
                </a:spcBef>
              </a:pPr>
              <a:r>
                <a:rPr lang="en-US" altLang="en-US" b="1" dirty="0">
                  <a:solidFill>
                    <a:schemeClr val="hlink"/>
                  </a:solidFill>
                </a:rPr>
                <a:t>Transmission probability depends on</a:t>
              </a:r>
            </a:p>
            <a:p>
              <a:pPr eaLnBrk="1" hangingPunct="1">
                <a:spcBef>
                  <a:spcPct val="50000"/>
                </a:spcBef>
                <a:buFontTx/>
                <a:buChar char="•"/>
              </a:pPr>
              <a:r>
                <a:rPr lang="en-US" altLang="en-US" dirty="0">
                  <a:solidFill>
                    <a:srgbClr val="FF0000"/>
                  </a:solidFill>
                  <a:latin typeface="Comic Sans MS" pitchFamily="66" charset="0"/>
                </a:rPr>
                <a:t>Infectious host</a:t>
              </a:r>
            </a:p>
            <a:p>
              <a:pPr eaLnBrk="1" hangingPunct="1">
                <a:spcBef>
                  <a:spcPct val="50000"/>
                </a:spcBef>
                <a:buFontTx/>
                <a:buChar char="•"/>
              </a:pPr>
              <a:r>
                <a:rPr lang="en-US" altLang="en-US" dirty="0">
                  <a:solidFill>
                    <a:srgbClr val="FF0000"/>
                  </a:solidFill>
                  <a:latin typeface="Comic Sans MS" pitchFamily="66" charset="0"/>
                </a:rPr>
                <a:t>Susceptible host</a:t>
              </a:r>
            </a:p>
            <a:p>
              <a:pPr eaLnBrk="1" hangingPunct="1">
                <a:spcBef>
                  <a:spcPct val="50000"/>
                </a:spcBef>
                <a:buFontTx/>
                <a:buChar char="•"/>
              </a:pPr>
              <a:r>
                <a:rPr lang="en-US" altLang="en-US" dirty="0">
                  <a:solidFill>
                    <a:srgbClr val="FF0000"/>
                  </a:solidFill>
                  <a:latin typeface="Comic Sans MS" pitchFamily="66" charset="0"/>
                </a:rPr>
                <a:t>Contact definition</a:t>
              </a:r>
            </a:p>
            <a:p>
              <a:pPr eaLnBrk="1" hangingPunct="1">
                <a:spcBef>
                  <a:spcPct val="50000"/>
                </a:spcBef>
                <a:buFontTx/>
                <a:buChar char="•"/>
              </a:pPr>
              <a:r>
                <a:rPr lang="en-US" altLang="en-US" dirty="0">
                  <a:solidFill>
                    <a:srgbClr val="FF0000"/>
                  </a:solidFill>
                  <a:latin typeface="Comic Sans MS" pitchFamily="66" charset="0"/>
                </a:rPr>
                <a:t>Parasite </a:t>
              </a:r>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292533"/>
            <a:ext cx="9113729" cy="50010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3" name="Rectangle 1026"/>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Vocabulary</a:t>
            </a:r>
          </a:p>
        </p:txBody>
      </p:sp>
      <p:sp>
        <p:nvSpPr>
          <p:cNvPr id="34819" name="Rectangle 1027"/>
          <p:cNvSpPr>
            <a:spLocks noGrp="1" noChangeArrowheads="1"/>
          </p:cNvSpPr>
          <p:nvPr>
            <p:ph idx="1"/>
          </p:nvPr>
        </p:nvSpPr>
        <p:spPr>
          <a:xfrm>
            <a:off x="4536886" y="802638"/>
            <a:ext cx="4056522" cy="5252722"/>
          </a:xfrm>
        </p:spPr>
        <p:txBody>
          <a:bodyPr anchor="ctr">
            <a:normAutofit/>
          </a:bodyPr>
          <a:lstStyle/>
          <a:p>
            <a:pPr eaLnBrk="1" hangingPunct="1"/>
            <a:r>
              <a:rPr lang="en-US" altLang="en-US">
                <a:solidFill>
                  <a:schemeClr val="bg1"/>
                </a:solidFill>
              </a:rPr>
              <a:t>Case fatality</a:t>
            </a:r>
          </a:p>
          <a:p>
            <a:pPr eaLnBrk="1" hangingPunct="1">
              <a:buFont typeface="Arial" charset="0"/>
              <a:buNone/>
            </a:pPr>
            <a:r>
              <a:rPr lang="en-US" altLang="en-US">
                <a:solidFill>
                  <a:schemeClr val="bg1"/>
                </a:solidFill>
              </a:rPr>
              <a:t>	Proportion of infected individuals who die of the infection</a:t>
            </a:r>
          </a:p>
          <a:p>
            <a:pPr eaLnBrk="1" hangingPunct="1"/>
            <a:r>
              <a:rPr lang="en-US" altLang="en-US">
                <a:solidFill>
                  <a:schemeClr val="bg1"/>
                </a:solidFill>
              </a:rPr>
              <a:t>Mortality rate</a:t>
            </a:r>
          </a:p>
          <a:p>
            <a:pPr eaLnBrk="1" hangingPunct="1">
              <a:buFont typeface="Arial" charset="0"/>
              <a:buNone/>
            </a:pPr>
            <a:r>
              <a:rPr lang="en-US" altLang="en-US">
                <a:solidFill>
                  <a:schemeClr val="bg1"/>
                </a:solidFill>
              </a:rPr>
              <a:t>	Proportion of the population that die yearly of the disease. (This is a product of the incidence and case fatality rate)</a:t>
            </a:r>
          </a:p>
          <a:p>
            <a:pPr lvl="1" eaLnBrk="1" hangingPunct="1">
              <a:buFont typeface="Arial" charset="0"/>
              <a:buNone/>
            </a:pPr>
            <a:endParaRPr lang="en-US" altLang="en-US" sz="2100">
              <a:solidFill>
                <a:schemeClr val="bg1"/>
              </a:solidFill>
            </a:endParaRPr>
          </a:p>
        </p:txBody>
      </p:sp>
      <p:sp>
        <p:nvSpPr>
          <p:cNvPr id="30722"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46D4342F-96F1-4A3A-B544-822BC6107D7F}" type="slidenum">
              <a:rPr lang="en-US" altLang="en-US"/>
              <a:pPr>
                <a:spcAft>
                  <a:spcPts val="600"/>
                </a:spcAft>
              </a:pPr>
              <a:t>89</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4819">
                                            <p:txEl>
                                              <p:pRg st="2" end="2"/>
                                            </p:txEl>
                                          </p:spTgt>
                                        </p:tgtEl>
                                        <p:attrNameLst>
                                          <p:attrName>style.visibility</p:attrName>
                                        </p:attrNameLst>
                                      </p:cBhvr>
                                      <p:to>
                                        <p:strVal val="visible"/>
                                      </p:to>
                                    </p:set>
                                    <p:anim calcmode="lin" valueType="num">
                                      <p:cBhvr additive="base">
                                        <p:cTn id="19" dur="500" fill="hold"/>
                                        <p:tgtEl>
                                          <p:spTgt spid="3481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481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4819">
                                            <p:txEl>
                                              <p:pRg st="3" end="3"/>
                                            </p:txEl>
                                          </p:spTgt>
                                        </p:tgtEl>
                                        <p:attrNameLst>
                                          <p:attrName>style.visibility</p:attrName>
                                        </p:attrNameLst>
                                      </p:cBhvr>
                                      <p:to>
                                        <p:strVal val="visible"/>
                                      </p:to>
                                    </p:set>
                                    <p:anim calcmode="lin" valueType="num">
                                      <p:cBhvr additive="base">
                                        <p:cTn id="25" dur="500" fill="hold"/>
                                        <p:tgtEl>
                                          <p:spTgt spid="3481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4819">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defTabSz="762000" eaLnBrk="1" hangingPunct="1"/>
            <a:r>
              <a:rPr lang="en-GB" sz="2800"/>
              <a:t>Definition of epidemiology</a:t>
            </a:r>
          </a:p>
        </p:txBody>
      </p:sp>
      <p:sp>
        <p:nvSpPr>
          <p:cNvPr id="38915" name="Rectangle 3"/>
          <p:cNvSpPr>
            <a:spLocks noGrp="1" noChangeArrowheads="1"/>
          </p:cNvSpPr>
          <p:nvPr>
            <p:ph idx="1"/>
          </p:nvPr>
        </p:nvSpPr>
        <p:spPr>
          <a:xfrm>
            <a:off x="4536886" y="802638"/>
            <a:ext cx="4056522" cy="5252722"/>
          </a:xfrm>
        </p:spPr>
        <p:txBody>
          <a:bodyPr anchor="ctr">
            <a:normAutofit/>
          </a:bodyPr>
          <a:lstStyle/>
          <a:p>
            <a:pPr marL="0" indent="0" defTabSz="762000" eaLnBrk="1" hangingPunct="1">
              <a:buFont typeface="Arial" charset="0"/>
              <a:buNone/>
            </a:pPr>
            <a:r>
              <a:rPr lang="en-GB">
                <a:solidFill>
                  <a:schemeClr val="bg1"/>
                </a:solidFill>
              </a:rPr>
              <a:t>« The study </a:t>
            </a:r>
            <a:br>
              <a:rPr lang="fr-CH">
                <a:solidFill>
                  <a:schemeClr val="bg1"/>
                </a:solidFill>
              </a:rPr>
            </a:br>
            <a:r>
              <a:rPr lang="en-GB">
                <a:solidFill>
                  <a:schemeClr val="bg1"/>
                </a:solidFill>
              </a:rPr>
              <a:t>of the distribution</a:t>
            </a:r>
            <a:r>
              <a:rPr lang="fr-CH">
                <a:solidFill>
                  <a:schemeClr val="bg1"/>
                </a:solidFill>
              </a:rPr>
              <a:t> </a:t>
            </a:r>
            <a:r>
              <a:rPr lang="en-GB">
                <a:solidFill>
                  <a:schemeClr val="bg1"/>
                </a:solidFill>
              </a:rPr>
              <a:t>and determinants </a:t>
            </a:r>
            <a:br>
              <a:rPr lang="fr-CH">
                <a:solidFill>
                  <a:schemeClr val="bg1"/>
                </a:solidFill>
              </a:rPr>
            </a:br>
            <a:r>
              <a:rPr lang="en-GB">
                <a:solidFill>
                  <a:schemeClr val="bg1"/>
                </a:solidFill>
              </a:rPr>
              <a:t>of health related states</a:t>
            </a:r>
            <a:r>
              <a:rPr lang="fr-CH">
                <a:solidFill>
                  <a:schemeClr val="bg1"/>
                </a:solidFill>
              </a:rPr>
              <a:t> </a:t>
            </a:r>
            <a:r>
              <a:rPr lang="en-GB">
                <a:solidFill>
                  <a:schemeClr val="bg1"/>
                </a:solidFill>
              </a:rPr>
              <a:t>or events </a:t>
            </a:r>
            <a:br>
              <a:rPr lang="fr-CH">
                <a:solidFill>
                  <a:schemeClr val="bg1"/>
                </a:solidFill>
              </a:rPr>
            </a:br>
            <a:r>
              <a:rPr lang="en-GB">
                <a:solidFill>
                  <a:schemeClr val="bg1"/>
                </a:solidFill>
              </a:rPr>
              <a:t>in specified populations </a:t>
            </a:r>
            <a:br>
              <a:rPr lang="fr-CH">
                <a:solidFill>
                  <a:schemeClr val="bg1"/>
                </a:solidFill>
              </a:rPr>
            </a:br>
            <a:r>
              <a:rPr lang="en-GB">
                <a:solidFill>
                  <a:schemeClr val="bg1"/>
                </a:solidFill>
              </a:rPr>
              <a:t>and the application of this study</a:t>
            </a:r>
            <a:br>
              <a:rPr lang="fr-CH">
                <a:solidFill>
                  <a:schemeClr val="bg1"/>
                </a:solidFill>
              </a:rPr>
            </a:br>
            <a:r>
              <a:rPr lang="en-GB">
                <a:solidFill>
                  <a:schemeClr val="bg1"/>
                </a:solidFill>
              </a:rPr>
              <a:t>to the control</a:t>
            </a:r>
            <a:r>
              <a:rPr lang="fr-CH">
                <a:solidFill>
                  <a:schemeClr val="bg1"/>
                </a:solidFill>
              </a:rPr>
              <a:t> </a:t>
            </a:r>
            <a:r>
              <a:rPr lang="en-GB">
                <a:solidFill>
                  <a:schemeClr val="bg1"/>
                </a:solidFill>
              </a:rPr>
              <a:t>of health problems. » </a:t>
            </a:r>
          </a:p>
          <a:p>
            <a:pPr marL="0" indent="0" defTabSz="762000" eaLnBrk="1" hangingPunct="1">
              <a:buFont typeface="Arial" charset="0"/>
              <a:buNone/>
            </a:pPr>
            <a:endParaRPr lang="en-GB">
              <a:solidFill>
                <a:schemeClr val="bg1"/>
              </a:solidFill>
            </a:endParaRPr>
          </a:p>
          <a:p>
            <a:pPr marL="0" indent="0" defTabSz="762000" eaLnBrk="1" hangingPunct="1">
              <a:buFont typeface="Arial" charset="0"/>
              <a:buNone/>
            </a:pPr>
            <a:r>
              <a:rPr lang="en-GB" i="1">
                <a:solidFill>
                  <a:schemeClr val="bg1"/>
                </a:solidFill>
              </a:rPr>
              <a:t>Last, 1988</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9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Connector 137">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2771" name="Rectangle 2"/>
          <p:cNvSpPr>
            <a:spLocks noGrp="1" noChangeArrowheads="1"/>
          </p:cNvSpPr>
          <p:nvPr>
            <p:ph type="title"/>
          </p:nvPr>
        </p:nvSpPr>
        <p:spPr>
          <a:xfrm>
            <a:off x="628650" y="963877"/>
            <a:ext cx="2620771" cy="4930246"/>
          </a:xfrm>
        </p:spPr>
        <p:txBody>
          <a:bodyPr>
            <a:normAutofit/>
          </a:bodyPr>
          <a:lstStyle/>
          <a:p>
            <a:pPr algn="r" eaLnBrk="1" hangingPunct="1"/>
            <a:r>
              <a:rPr lang="en-US" altLang="en-US">
                <a:solidFill>
                  <a:schemeClr val="accent1"/>
                </a:solidFill>
              </a:rPr>
              <a:t>Vocabulary</a:t>
            </a:r>
          </a:p>
        </p:txBody>
      </p:sp>
      <p:sp>
        <p:nvSpPr>
          <p:cNvPr id="36867" name="Rectangle 3"/>
          <p:cNvSpPr>
            <a:spLocks noGrp="1" noChangeArrowheads="1"/>
          </p:cNvSpPr>
          <p:nvPr>
            <p:ph idx="1"/>
          </p:nvPr>
        </p:nvSpPr>
        <p:spPr>
          <a:xfrm>
            <a:off x="3732023" y="963877"/>
            <a:ext cx="4783327" cy="4930246"/>
          </a:xfrm>
        </p:spPr>
        <p:txBody>
          <a:bodyPr anchor="ctr">
            <a:normAutofit/>
          </a:bodyPr>
          <a:lstStyle/>
          <a:p>
            <a:pPr eaLnBrk="1" hangingPunct="1"/>
            <a:r>
              <a:rPr lang="en-US" altLang="en-US"/>
              <a:t>Vector</a:t>
            </a:r>
          </a:p>
          <a:p>
            <a:pPr eaLnBrk="1" hangingPunct="1">
              <a:buFont typeface="Arial" charset="0"/>
              <a:buNone/>
            </a:pPr>
            <a:r>
              <a:rPr lang="en-US" altLang="en-US"/>
              <a:t>	Source which harbours infectious agent and transmits it to susceptible individuals</a:t>
            </a:r>
          </a:p>
          <a:p>
            <a:pPr eaLnBrk="1" hangingPunct="1"/>
            <a:r>
              <a:rPr lang="en-US" altLang="en-US"/>
              <a:t>Reservoir</a:t>
            </a:r>
          </a:p>
          <a:p>
            <a:pPr lvl="1" eaLnBrk="1" hangingPunct="1">
              <a:buFont typeface="Arial" charset="0"/>
              <a:buNone/>
            </a:pPr>
            <a:r>
              <a:rPr lang="en-US" altLang="en-US" sz="2100"/>
              <a:t>Ecological niche</a:t>
            </a:r>
          </a:p>
          <a:p>
            <a:pPr eaLnBrk="1" hangingPunct="1"/>
            <a:r>
              <a:rPr lang="en-US" altLang="en-US"/>
              <a:t>Zoonosis</a:t>
            </a:r>
          </a:p>
          <a:p>
            <a:pPr eaLnBrk="1" hangingPunct="1">
              <a:buFont typeface="Arial" charset="0"/>
              <a:buNone/>
            </a:pPr>
            <a:r>
              <a:rPr lang="en-US" altLang="en-US"/>
              <a:t>	Infections that can spread from vertebrate animals to man</a:t>
            </a:r>
          </a:p>
          <a:p>
            <a:pPr eaLnBrk="1" hangingPunct="1">
              <a:buFont typeface="Arial" charset="0"/>
              <a:buNone/>
            </a:pPr>
            <a:r>
              <a:rPr lang="en-US" altLang="en-US"/>
              <a:t>	</a:t>
            </a:r>
          </a:p>
        </p:txBody>
      </p:sp>
      <p:sp>
        <p:nvSpPr>
          <p:cNvPr id="32770" name="Slide Number Placeholder 5"/>
          <p:cNvSpPr>
            <a:spLocks noGrp="1"/>
          </p:cNvSpPr>
          <p:nvPr>
            <p:ph type="sldNum" sz="quarter" idx="12"/>
          </p:nvPr>
        </p:nvSpPr>
        <p:spPr>
          <a:xfrm>
            <a:off x="7928637" y="6033479"/>
            <a:ext cx="586712" cy="365125"/>
          </a:xfrm>
        </p:spPr>
        <p:txBody>
          <a:bodyPr>
            <a:normAutofit/>
          </a:bodyPr>
          <a:lstStyle/>
          <a:p>
            <a:pPr>
              <a:spcAft>
                <a:spcPts val="600"/>
              </a:spcAft>
            </a:pPr>
            <a:fld id="{B9FAF815-1507-4621-8FC6-B951737F92D5}" type="slidenum">
              <a:rPr lang="en-US" altLang="en-US">
                <a:solidFill>
                  <a:schemeClr val="tx1">
                    <a:alpha val="80000"/>
                  </a:schemeClr>
                </a:solidFill>
              </a:rPr>
              <a:pPr>
                <a:spcAft>
                  <a:spcPts val="600"/>
                </a:spcAft>
              </a:pPr>
              <a:t>90</a:t>
            </a:fld>
            <a:endParaRPr lang="en-US" altLang="en-US">
              <a:solidFill>
                <a:schemeClr val="tx1">
                  <a:alpha val="8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6867">
                                            <p:txEl>
                                              <p:pRg st="3" end="3"/>
                                            </p:txEl>
                                          </p:spTgt>
                                        </p:tgtEl>
                                        <p:attrNameLst>
                                          <p:attrName>style.visibility</p:attrName>
                                        </p:attrNameLst>
                                      </p:cBhvr>
                                      <p:to>
                                        <p:strVal val="visible"/>
                                      </p:to>
                                    </p:set>
                                    <p:anim calcmode="lin" valueType="num">
                                      <p:cBhvr additive="base">
                                        <p:cTn id="23" dur="500" fill="hold"/>
                                        <p:tgtEl>
                                          <p:spTgt spid="36867">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686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36867">
                                            <p:txEl>
                                              <p:pRg st="4" end="4"/>
                                            </p:txEl>
                                          </p:spTgt>
                                        </p:tgtEl>
                                        <p:attrNameLst>
                                          <p:attrName>style.visibility</p:attrName>
                                        </p:attrNameLst>
                                      </p:cBhvr>
                                      <p:to>
                                        <p:strVal val="visible"/>
                                      </p:to>
                                    </p:set>
                                    <p:anim calcmode="lin" valueType="num">
                                      <p:cBhvr additive="base">
                                        <p:cTn id="29" dur="500" fill="hold"/>
                                        <p:tgtEl>
                                          <p:spTgt spid="36867">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686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6867">
                                            <p:txEl>
                                              <p:pRg st="5" end="5"/>
                                            </p:txEl>
                                          </p:spTgt>
                                        </p:tgtEl>
                                        <p:attrNameLst>
                                          <p:attrName>style.visibility</p:attrName>
                                        </p:attrNameLst>
                                      </p:cBhvr>
                                      <p:to>
                                        <p:strVal val="visible"/>
                                      </p:to>
                                    </p:set>
                                    <p:anim calcmode="lin" valueType="num">
                                      <p:cBhvr additive="base">
                                        <p:cTn id="35" dur="500" fill="hold"/>
                                        <p:tgtEl>
                                          <p:spTgt spid="36867">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6867">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867">
                                            <p:txEl>
                                              <p:pRg st="6" end="6"/>
                                            </p:txEl>
                                          </p:spTgt>
                                        </p:tgtEl>
                                        <p:attrNameLst>
                                          <p:attrName>style.visibility</p:attrName>
                                        </p:attrNameLst>
                                      </p:cBhvr>
                                      <p:to>
                                        <p:strVal val="visible"/>
                                      </p:to>
                                    </p:set>
                                    <p:anim calcmode="lin" valueType="num">
                                      <p:cBhvr additive="base">
                                        <p:cTn id="41" dur="500" fill="hold"/>
                                        <p:tgtEl>
                                          <p:spTgt spid="36867">
                                            <p:txEl>
                                              <p:pRg st="6" end="6"/>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6867">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19"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Vocabulary</a:t>
            </a:r>
          </a:p>
        </p:txBody>
      </p:sp>
      <p:sp>
        <p:nvSpPr>
          <p:cNvPr id="38915" name="Rectangle 3"/>
          <p:cNvSpPr>
            <a:spLocks noGrp="1" noChangeArrowheads="1"/>
          </p:cNvSpPr>
          <p:nvPr>
            <p:ph idx="1"/>
          </p:nvPr>
        </p:nvSpPr>
        <p:spPr>
          <a:xfrm>
            <a:off x="4536886" y="802638"/>
            <a:ext cx="4056522" cy="5252722"/>
          </a:xfrm>
        </p:spPr>
        <p:txBody>
          <a:bodyPr anchor="ctr">
            <a:normAutofit/>
          </a:bodyPr>
          <a:lstStyle/>
          <a:p>
            <a:pPr eaLnBrk="1" hangingPunct="1"/>
            <a:r>
              <a:rPr lang="en-US" altLang="en-US">
                <a:solidFill>
                  <a:schemeClr val="bg1"/>
                </a:solidFill>
              </a:rPr>
              <a:t>Incubation period</a:t>
            </a:r>
          </a:p>
          <a:p>
            <a:pPr eaLnBrk="1" hangingPunct="1">
              <a:buFont typeface="Arial" charset="0"/>
              <a:buNone/>
            </a:pPr>
            <a:r>
              <a:rPr lang="en-US" altLang="en-US">
                <a:solidFill>
                  <a:schemeClr val="bg1"/>
                </a:solidFill>
              </a:rPr>
              <a:t>	Time from exposure to development of disease</a:t>
            </a:r>
          </a:p>
          <a:p>
            <a:pPr eaLnBrk="1" hangingPunct="1"/>
            <a:r>
              <a:rPr lang="en-US" altLang="en-US">
                <a:solidFill>
                  <a:schemeClr val="bg1"/>
                </a:solidFill>
              </a:rPr>
              <a:t>Infectious period</a:t>
            </a:r>
          </a:p>
          <a:p>
            <a:pPr eaLnBrk="1" hangingPunct="1">
              <a:buFont typeface="Arial" charset="0"/>
              <a:buNone/>
            </a:pPr>
            <a:r>
              <a:rPr lang="en-US" altLang="en-US">
                <a:solidFill>
                  <a:schemeClr val="bg1"/>
                </a:solidFill>
              </a:rPr>
              <a:t>	Length of time a person can transmit disease</a:t>
            </a:r>
          </a:p>
          <a:p>
            <a:pPr eaLnBrk="1" hangingPunct="1"/>
            <a:r>
              <a:rPr lang="en-US" altLang="en-US">
                <a:solidFill>
                  <a:schemeClr val="bg1"/>
                </a:solidFill>
              </a:rPr>
              <a:t>Latent period</a:t>
            </a:r>
          </a:p>
          <a:p>
            <a:pPr eaLnBrk="1" hangingPunct="1">
              <a:buFont typeface="Arial" charset="0"/>
              <a:buNone/>
            </a:pPr>
            <a:r>
              <a:rPr lang="en-US" altLang="en-US">
                <a:solidFill>
                  <a:schemeClr val="bg1"/>
                </a:solidFill>
              </a:rPr>
              <a:t>	Period of infection without being infectious</a:t>
            </a:r>
          </a:p>
          <a:p>
            <a:pPr eaLnBrk="1" hangingPunct="1"/>
            <a:endParaRPr lang="en-US" altLang="en-US">
              <a:solidFill>
                <a:schemeClr val="bg1"/>
              </a:solidFill>
            </a:endParaRPr>
          </a:p>
          <a:p>
            <a:pPr lvl="1" eaLnBrk="1" hangingPunct="1">
              <a:buFont typeface="Arial" charset="0"/>
              <a:buNone/>
            </a:pPr>
            <a:endParaRPr lang="en-US" altLang="en-US" sz="2100">
              <a:solidFill>
                <a:schemeClr val="bg1"/>
              </a:solidFill>
            </a:endParaRPr>
          </a:p>
        </p:txBody>
      </p:sp>
      <p:sp>
        <p:nvSpPr>
          <p:cNvPr id="34818"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041C0DE6-1A6D-4FD5-8420-051E7527BC2F}" type="slidenum">
              <a:rPr lang="en-US" altLang="en-US"/>
              <a:pPr>
                <a:spcAft>
                  <a:spcPts val="600"/>
                </a:spcAft>
              </a:pPr>
              <a:t>91</a:t>
            </a:fld>
            <a:endParaRPr lang="en-US" alt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8915">
                                            <p:txEl>
                                              <p:pRg st="3" end="3"/>
                                            </p:txEl>
                                          </p:spTgt>
                                        </p:tgtEl>
                                        <p:attrNameLst>
                                          <p:attrName>style.visibility</p:attrName>
                                        </p:attrNameLst>
                                      </p:cBhvr>
                                      <p:to>
                                        <p:strVal val="visible"/>
                                      </p:to>
                                    </p:set>
                                    <p:anim calcmode="lin" valueType="num">
                                      <p:cBhvr additive="base">
                                        <p:cTn id="25" dur="500" fill="hold"/>
                                        <p:tgtEl>
                                          <p:spTgt spid="389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891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8915">
                                            <p:txEl>
                                              <p:pRg st="4" end="4"/>
                                            </p:txEl>
                                          </p:spTgt>
                                        </p:tgtEl>
                                        <p:attrNameLst>
                                          <p:attrName>style.visibility</p:attrName>
                                        </p:attrNameLst>
                                      </p:cBhvr>
                                      <p:to>
                                        <p:strVal val="visible"/>
                                      </p:to>
                                    </p:set>
                                    <p:anim calcmode="lin" valueType="num">
                                      <p:cBhvr additive="base">
                                        <p:cTn id="31" dur="500" fill="hold"/>
                                        <p:tgtEl>
                                          <p:spTgt spid="3891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891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8915">
                                            <p:txEl>
                                              <p:pRg st="5" end="5"/>
                                            </p:txEl>
                                          </p:spTgt>
                                        </p:tgtEl>
                                        <p:attrNameLst>
                                          <p:attrName>style.visibility</p:attrName>
                                        </p:attrNameLst>
                                      </p:cBhvr>
                                      <p:to>
                                        <p:strVal val="visible"/>
                                      </p:to>
                                    </p:set>
                                    <p:anim calcmode="lin" valueType="num">
                                      <p:cBhvr additive="base">
                                        <p:cTn id="37" dur="500" fill="hold"/>
                                        <p:tgtEl>
                                          <p:spTgt spid="3891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891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6867" name="Rectangle 2"/>
          <p:cNvSpPr>
            <a:spLocks noGrp="1" noChangeArrowheads="1"/>
          </p:cNvSpPr>
          <p:nvPr>
            <p:ph type="title"/>
          </p:nvPr>
        </p:nvSpPr>
        <p:spPr>
          <a:xfrm>
            <a:off x="628650" y="963877"/>
            <a:ext cx="2620771" cy="4930246"/>
          </a:xfrm>
        </p:spPr>
        <p:txBody>
          <a:bodyPr>
            <a:normAutofit/>
          </a:bodyPr>
          <a:lstStyle/>
          <a:p>
            <a:pPr algn="r" eaLnBrk="1" hangingPunct="1"/>
            <a:r>
              <a:rPr lang="en-US" altLang="en-US">
                <a:solidFill>
                  <a:schemeClr val="accent1"/>
                </a:solidFill>
              </a:rPr>
              <a:t>Vocabulary</a:t>
            </a:r>
          </a:p>
        </p:txBody>
      </p:sp>
      <p:sp>
        <p:nvSpPr>
          <p:cNvPr id="36868" name="Rectangle 3"/>
          <p:cNvSpPr>
            <a:spLocks noGrp="1" noChangeArrowheads="1"/>
          </p:cNvSpPr>
          <p:nvPr>
            <p:ph idx="1"/>
          </p:nvPr>
        </p:nvSpPr>
        <p:spPr>
          <a:xfrm>
            <a:off x="3732023" y="963877"/>
            <a:ext cx="4783327" cy="4930246"/>
          </a:xfrm>
        </p:spPr>
        <p:txBody>
          <a:bodyPr anchor="ctr">
            <a:normAutofit/>
          </a:bodyPr>
          <a:lstStyle/>
          <a:p>
            <a:pPr eaLnBrk="1" hangingPunct="1"/>
            <a:r>
              <a:rPr lang="en-US" altLang="en-US"/>
              <a:t>Epidemic</a:t>
            </a:r>
          </a:p>
          <a:p>
            <a:pPr eaLnBrk="1" hangingPunct="1">
              <a:buFont typeface="Arial" charset="0"/>
              <a:buNone/>
            </a:pPr>
            <a:r>
              <a:rPr lang="en-US" altLang="en-US"/>
              <a:t>	Occurrence of case of illness in excess of expectancy. An epidemic whose incidence remains stable for a long period of time is described as endemic.</a:t>
            </a:r>
          </a:p>
          <a:p>
            <a:pPr eaLnBrk="1" hangingPunct="1"/>
            <a:r>
              <a:rPr lang="en-US" altLang="en-US"/>
              <a:t>Pandemic</a:t>
            </a:r>
          </a:p>
          <a:p>
            <a:pPr eaLnBrk="1" hangingPunct="1">
              <a:buFont typeface="Arial" charset="0"/>
              <a:buNone/>
            </a:pPr>
            <a:r>
              <a:rPr lang="en-US" altLang="en-US"/>
              <a:t>	A global outbreak </a:t>
            </a:r>
          </a:p>
        </p:txBody>
      </p:sp>
      <p:sp>
        <p:nvSpPr>
          <p:cNvPr id="36866" name="Slide Number Placeholder 5"/>
          <p:cNvSpPr>
            <a:spLocks noGrp="1"/>
          </p:cNvSpPr>
          <p:nvPr>
            <p:ph type="sldNum" sz="quarter" idx="12"/>
          </p:nvPr>
        </p:nvSpPr>
        <p:spPr>
          <a:xfrm>
            <a:off x="7928637" y="6033479"/>
            <a:ext cx="586712" cy="365125"/>
          </a:xfrm>
        </p:spPr>
        <p:txBody>
          <a:bodyPr>
            <a:normAutofit/>
          </a:bodyPr>
          <a:lstStyle/>
          <a:p>
            <a:pPr>
              <a:spcAft>
                <a:spcPts val="600"/>
              </a:spcAft>
            </a:pPr>
            <a:fld id="{72BF5F9C-E2F9-4614-A5C6-88AECC93549C}" type="slidenum">
              <a:rPr lang="en-US" altLang="en-US">
                <a:solidFill>
                  <a:schemeClr val="tx1">
                    <a:alpha val="80000"/>
                  </a:schemeClr>
                </a:solidFill>
              </a:rPr>
              <a:pPr>
                <a:spcAft>
                  <a:spcPts val="600"/>
                </a:spcAft>
              </a:pPr>
              <a:t>92</a:t>
            </a:fld>
            <a:endParaRPr lang="en-US" altLang="en-US">
              <a:solidFill>
                <a:schemeClr val="tx1">
                  <a:alpha val="8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891" name="Rectangle 2"/>
          <p:cNvSpPr>
            <a:spLocks noGrp="1" noChangeArrowheads="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eaLnBrk="1" hangingPunct="1"/>
            <a:r>
              <a:rPr lang="en-US" altLang="en-US" sz="2800"/>
              <a:t>Vocabulary</a:t>
            </a:r>
          </a:p>
        </p:txBody>
      </p:sp>
      <p:sp>
        <p:nvSpPr>
          <p:cNvPr id="37892" name="Rectangle 3"/>
          <p:cNvSpPr>
            <a:spLocks noGrp="1" noChangeArrowheads="1"/>
          </p:cNvSpPr>
          <p:nvPr>
            <p:ph idx="1"/>
          </p:nvPr>
        </p:nvSpPr>
        <p:spPr>
          <a:xfrm>
            <a:off x="4536886" y="802638"/>
            <a:ext cx="4056522" cy="5252722"/>
          </a:xfrm>
        </p:spPr>
        <p:txBody>
          <a:bodyPr anchor="ctr">
            <a:normAutofit/>
          </a:bodyPr>
          <a:lstStyle/>
          <a:p>
            <a:pPr marL="0" indent="0" eaLnBrk="1" hangingPunct="1">
              <a:buNone/>
            </a:pPr>
            <a:r>
              <a:rPr lang="en-US" altLang="en-US" dirty="0">
                <a:solidFill>
                  <a:schemeClr val="bg1"/>
                </a:solidFill>
              </a:rPr>
              <a:t>Herd immunity</a:t>
            </a:r>
          </a:p>
          <a:p>
            <a:pPr eaLnBrk="1" hangingPunct="1"/>
            <a:r>
              <a:rPr lang="en-US" altLang="en-US" dirty="0">
                <a:solidFill>
                  <a:schemeClr val="bg1"/>
                </a:solidFill>
              </a:rPr>
              <a:t>The decreased probability that a group will develop an epidemic because the proportion of immune individuals reduces the chance of contact between infected and susceptible persons.</a:t>
            </a:r>
          </a:p>
          <a:p>
            <a:pPr eaLnBrk="1" hangingPunct="1"/>
            <a:r>
              <a:rPr lang="en-US" altLang="en-US" dirty="0">
                <a:solidFill>
                  <a:schemeClr val="bg1"/>
                </a:solidFill>
              </a:rPr>
              <a:t>The entire population does not have to be immunized to prevent the occurrence of an epidemic.</a:t>
            </a:r>
          </a:p>
        </p:txBody>
      </p:sp>
      <p:sp>
        <p:nvSpPr>
          <p:cNvPr id="37890" name="Slide Number Placeholder 5"/>
          <p:cNvSpPr>
            <a:spLocks noGrp="1"/>
          </p:cNvSpPr>
          <p:nvPr>
            <p:ph type="sldNum" sz="quarter" idx="12"/>
          </p:nvPr>
        </p:nvSpPr>
        <p:spPr>
          <a:xfrm>
            <a:off x="7931380" y="6270771"/>
            <a:ext cx="583969" cy="365125"/>
          </a:xfrm>
        </p:spPr>
        <p:txBody>
          <a:bodyPr>
            <a:normAutofit/>
          </a:bodyPr>
          <a:lstStyle/>
          <a:p>
            <a:pPr>
              <a:spcAft>
                <a:spcPts val="600"/>
              </a:spcAft>
            </a:pPr>
            <a:fld id="{DC83286E-45BA-41C8-A261-3C7292DEC2DF}" type="slidenum">
              <a:rPr lang="en-US" altLang="en-US"/>
              <a:pPr>
                <a:spcAft>
                  <a:spcPts val="600"/>
                </a:spcAft>
              </a:pPr>
              <a:t>93</a:t>
            </a:fld>
            <a:endParaRPr lang="en-US" alt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AutoShape 1026"/>
          <p:cNvSpPr>
            <a:spLocks noChangeArrowheads="1"/>
          </p:cNvSpPr>
          <p:nvPr/>
        </p:nvSpPr>
        <p:spPr bwMode="auto">
          <a:xfrm>
            <a:off x="249238" y="2992438"/>
            <a:ext cx="1206500" cy="596900"/>
          </a:xfrm>
          <a:prstGeom prst="roundRect">
            <a:avLst>
              <a:gd name="adj" fmla="val 12495"/>
            </a:avLst>
          </a:prstGeom>
          <a:solidFill>
            <a:schemeClr val="accent1"/>
          </a:solidFill>
          <a:ln w="12700">
            <a:solidFill>
              <a:schemeClr val="tx1"/>
            </a:solidFill>
            <a:round/>
            <a:headEnd/>
            <a:tailEnd/>
          </a:ln>
          <a:effectLst/>
        </p:spPr>
        <p:txBody>
          <a:bodyPr wrap="none" anchor="ctr"/>
          <a:lstStyle/>
          <a:p>
            <a:endParaRPr lang="en-US" altLang="en-US"/>
          </a:p>
        </p:txBody>
      </p:sp>
      <p:sp>
        <p:nvSpPr>
          <p:cNvPr id="6147" name="AutoShape 1027"/>
          <p:cNvSpPr>
            <a:spLocks noChangeArrowheads="1"/>
          </p:cNvSpPr>
          <p:nvPr/>
        </p:nvSpPr>
        <p:spPr bwMode="auto">
          <a:xfrm>
            <a:off x="4668838" y="1544638"/>
            <a:ext cx="2197100" cy="444500"/>
          </a:xfrm>
          <a:prstGeom prst="roundRect">
            <a:avLst>
              <a:gd name="adj" fmla="val 12495"/>
            </a:avLst>
          </a:prstGeom>
          <a:solidFill>
            <a:schemeClr val="accent1"/>
          </a:solidFill>
          <a:ln w="12700">
            <a:solidFill>
              <a:schemeClr val="tx1"/>
            </a:solidFill>
            <a:round/>
            <a:headEnd/>
            <a:tailEnd/>
          </a:ln>
          <a:effectLst/>
        </p:spPr>
        <p:txBody>
          <a:bodyPr wrap="none" anchor="ctr"/>
          <a:lstStyle/>
          <a:p>
            <a:endParaRPr lang="en-US" altLang="en-US"/>
          </a:p>
        </p:txBody>
      </p:sp>
      <p:sp>
        <p:nvSpPr>
          <p:cNvPr id="6148" name="AutoShape 1028"/>
          <p:cNvSpPr>
            <a:spLocks noChangeArrowheads="1"/>
          </p:cNvSpPr>
          <p:nvPr/>
        </p:nvSpPr>
        <p:spPr bwMode="auto">
          <a:xfrm>
            <a:off x="4516438" y="2992438"/>
            <a:ext cx="2425700" cy="520700"/>
          </a:xfrm>
          <a:prstGeom prst="roundRect">
            <a:avLst>
              <a:gd name="adj" fmla="val 12495"/>
            </a:avLst>
          </a:prstGeom>
          <a:solidFill>
            <a:schemeClr val="accent1"/>
          </a:solidFill>
          <a:ln w="12700">
            <a:solidFill>
              <a:schemeClr val="tx1"/>
            </a:solidFill>
            <a:round/>
            <a:headEnd/>
            <a:tailEnd/>
          </a:ln>
          <a:effectLst/>
        </p:spPr>
        <p:txBody>
          <a:bodyPr wrap="none" anchor="ctr"/>
          <a:lstStyle/>
          <a:p>
            <a:endParaRPr lang="en-US" altLang="en-US"/>
          </a:p>
        </p:txBody>
      </p:sp>
      <p:sp>
        <p:nvSpPr>
          <p:cNvPr id="6149" name="Rectangle 1029"/>
          <p:cNvSpPr>
            <a:spLocks noGrp="1" noChangeArrowheads="1"/>
          </p:cNvSpPr>
          <p:nvPr>
            <p:ph type="title"/>
          </p:nvPr>
        </p:nvSpPr>
        <p:spPr>
          <a:xfrm>
            <a:off x="685800" y="0"/>
            <a:ext cx="7772400" cy="1143000"/>
          </a:xfrm>
          <a:noFill/>
        </p:spPr>
        <p:txBody>
          <a:bodyPr/>
          <a:lstStyle/>
          <a:p>
            <a:r>
              <a:rPr lang="en-GB" altLang="en-US" b="1" dirty="0"/>
              <a:t>Major Transmission Routes</a:t>
            </a:r>
            <a:endParaRPr lang="en-GB" altLang="en-US" sz="1600" b="1" dirty="0"/>
          </a:p>
        </p:txBody>
      </p:sp>
      <p:sp>
        <p:nvSpPr>
          <p:cNvPr id="6150" name="Rectangle 1030"/>
          <p:cNvSpPr>
            <a:spLocks noChangeArrowheads="1"/>
          </p:cNvSpPr>
          <p:nvPr/>
        </p:nvSpPr>
        <p:spPr bwMode="auto">
          <a:xfrm>
            <a:off x="304800" y="3048000"/>
            <a:ext cx="1046163" cy="454025"/>
          </a:xfrm>
          <a:prstGeom prst="rect">
            <a:avLst/>
          </a:prstGeom>
          <a:noFill/>
          <a:ln w="12700">
            <a:noFill/>
            <a:miter lim="800000"/>
            <a:headEnd/>
            <a:tailEnd/>
          </a:ln>
          <a:effectLst/>
        </p:spPr>
        <p:txBody>
          <a:bodyPr wrap="none" lIns="90488" tIns="44450" rIns="90488" bIns="44450">
            <a:spAutoFit/>
          </a:bodyPr>
          <a:lstStyle/>
          <a:p>
            <a:pPr defTabSz="762000"/>
            <a:r>
              <a:rPr lang="en-GB" altLang="en-US">
                <a:solidFill>
                  <a:srgbClr val="FAFD00"/>
                </a:solidFill>
              </a:rPr>
              <a:t>Direct</a:t>
            </a:r>
          </a:p>
        </p:txBody>
      </p:sp>
      <p:sp>
        <p:nvSpPr>
          <p:cNvPr id="6151" name="Rectangle 1031"/>
          <p:cNvSpPr>
            <a:spLocks noChangeArrowheads="1"/>
          </p:cNvSpPr>
          <p:nvPr/>
        </p:nvSpPr>
        <p:spPr bwMode="auto">
          <a:xfrm>
            <a:off x="4724400" y="1524000"/>
            <a:ext cx="2060575" cy="454025"/>
          </a:xfrm>
          <a:prstGeom prst="rect">
            <a:avLst/>
          </a:prstGeom>
          <a:noFill/>
          <a:ln w="12700">
            <a:noFill/>
            <a:miter lim="800000"/>
            <a:headEnd/>
            <a:tailEnd/>
          </a:ln>
          <a:effectLst/>
        </p:spPr>
        <p:txBody>
          <a:bodyPr wrap="none" lIns="90488" tIns="44450" rIns="90488" bIns="44450">
            <a:spAutoFit/>
          </a:bodyPr>
          <a:lstStyle/>
          <a:p>
            <a:pPr defTabSz="762000"/>
            <a:r>
              <a:rPr lang="en-GB" altLang="en-US">
                <a:solidFill>
                  <a:srgbClr val="FAFD00"/>
                </a:solidFill>
              </a:rPr>
              <a:t>Vector borne</a:t>
            </a:r>
          </a:p>
        </p:txBody>
      </p:sp>
      <p:sp>
        <p:nvSpPr>
          <p:cNvPr id="6152" name="Rectangle 1032"/>
          <p:cNvSpPr>
            <a:spLocks noChangeArrowheads="1"/>
          </p:cNvSpPr>
          <p:nvPr/>
        </p:nvSpPr>
        <p:spPr bwMode="auto">
          <a:xfrm>
            <a:off x="4648200" y="3048000"/>
            <a:ext cx="2297113" cy="454025"/>
          </a:xfrm>
          <a:prstGeom prst="rect">
            <a:avLst/>
          </a:prstGeom>
          <a:noFill/>
          <a:ln w="12700">
            <a:noFill/>
            <a:miter lim="800000"/>
            <a:headEnd/>
            <a:tailEnd/>
          </a:ln>
          <a:effectLst/>
        </p:spPr>
        <p:txBody>
          <a:bodyPr wrap="none" lIns="90488" tIns="44450" rIns="90488" bIns="44450">
            <a:spAutoFit/>
          </a:bodyPr>
          <a:lstStyle/>
          <a:p>
            <a:pPr defTabSz="762000"/>
            <a:r>
              <a:rPr lang="en-GB" altLang="en-US">
                <a:solidFill>
                  <a:srgbClr val="FAFD00"/>
                </a:solidFill>
              </a:rPr>
              <a:t>Environmental</a:t>
            </a:r>
          </a:p>
        </p:txBody>
      </p:sp>
      <p:sp>
        <p:nvSpPr>
          <p:cNvPr id="6153" name="Rectangle 1033"/>
          <p:cNvSpPr>
            <a:spLocks noChangeArrowheads="1"/>
          </p:cNvSpPr>
          <p:nvPr/>
        </p:nvSpPr>
        <p:spPr bwMode="auto">
          <a:xfrm>
            <a:off x="1828800" y="1828800"/>
            <a:ext cx="1739900" cy="3375025"/>
          </a:xfrm>
          <a:prstGeom prst="rect">
            <a:avLst/>
          </a:prstGeom>
          <a:noFill/>
          <a:ln w="12700">
            <a:noFill/>
            <a:miter lim="800000"/>
            <a:headEnd/>
            <a:tailEnd/>
          </a:ln>
          <a:effectLst/>
        </p:spPr>
        <p:txBody>
          <a:bodyPr wrap="none" lIns="90488" tIns="44450" rIns="90488" bIns="44450">
            <a:spAutoFit/>
          </a:bodyPr>
          <a:lstStyle/>
          <a:p>
            <a:pPr defTabSz="762000"/>
            <a:r>
              <a:rPr lang="en-GB" altLang="en-US" b="0" dirty="0"/>
              <a:t>Droplet</a:t>
            </a:r>
          </a:p>
          <a:p>
            <a:pPr defTabSz="762000"/>
            <a:endParaRPr lang="en-GB" altLang="en-US" b="0" dirty="0"/>
          </a:p>
          <a:p>
            <a:pPr defTabSz="762000"/>
            <a:r>
              <a:rPr lang="en-GB" altLang="en-US" b="0" dirty="0"/>
              <a:t>Sexual</a:t>
            </a:r>
          </a:p>
          <a:p>
            <a:pPr defTabSz="762000"/>
            <a:endParaRPr lang="en-GB" altLang="en-US" b="0" dirty="0"/>
          </a:p>
          <a:p>
            <a:pPr defTabSz="762000"/>
            <a:r>
              <a:rPr lang="en-GB" altLang="en-US" b="0" dirty="0"/>
              <a:t>Blood</a:t>
            </a:r>
          </a:p>
          <a:p>
            <a:pPr defTabSz="762000"/>
            <a:endParaRPr lang="en-GB" altLang="en-US" b="0" dirty="0"/>
          </a:p>
          <a:p>
            <a:pPr defTabSz="762000"/>
            <a:r>
              <a:rPr lang="en-GB" altLang="en-US" b="0" dirty="0"/>
              <a:t>Skin to skin</a:t>
            </a:r>
          </a:p>
          <a:p>
            <a:pPr defTabSz="762000"/>
            <a:endParaRPr lang="en-GB" altLang="en-US" b="0" dirty="0"/>
          </a:p>
          <a:p>
            <a:pPr defTabSz="762000"/>
            <a:r>
              <a:rPr lang="en-GB" altLang="en-US" b="0" dirty="0"/>
              <a:t>Other</a:t>
            </a:r>
          </a:p>
        </p:txBody>
      </p:sp>
      <p:sp>
        <p:nvSpPr>
          <p:cNvPr id="6154" name="Rectangle 1034"/>
          <p:cNvSpPr>
            <a:spLocks noChangeArrowheads="1"/>
          </p:cNvSpPr>
          <p:nvPr/>
        </p:nvSpPr>
        <p:spPr bwMode="auto">
          <a:xfrm>
            <a:off x="7315200" y="1143000"/>
            <a:ext cx="1266825" cy="1184275"/>
          </a:xfrm>
          <a:prstGeom prst="rect">
            <a:avLst/>
          </a:prstGeom>
          <a:noFill/>
          <a:ln w="12700">
            <a:noFill/>
            <a:miter lim="800000"/>
            <a:headEnd/>
            <a:tailEnd/>
          </a:ln>
          <a:effectLst/>
        </p:spPr>
        <p:txBody>
          <a:bodyPr wrap="none" lIns="90488" tIns="44450" rIns="90488" bIns="44450">
            <a:spAutoFit/>
          </a:bodyPr>
          <a:lstStyle/>
          <a:p>
            <a:pPr defTabSz="762000"/>
            <a:r>
              <a:rPr lang="en-GB" altLang="en-US" b="0"/>
              <a:t>Insects</a:t>
            </a:r>
          </a:p>
          <a:p>
            <a:pPr defTabSz="762000"/>
            <a:endParaRPr lang="en-GB" altLang="en-US" b="0"/>
          </a:p>
          <a:p>
            <a:pPr defTabSz="762000"/>
            <a:r>
              <a:rPr lang="en-GB" altLang="en-US" b="0"/>
              <a:t>Animals</a:t>
            </a:r>
          </a:p>
        </p:txBody>
      </p:sp>
      <p:sp>
        <p:nvSpPr>
          <p:cNvPr id="6155" name="Line 1036"/>
          <p:cNvSpPr>
            <a:spLocks noChangeShapeType="1"/>
          </p:cNvSpPr>
          <p:nvPr/>
        </p:nvSpPr>
        <p:spPr bwMode="auto">
          <a:xfrm>
            <a:off x="1468438" y="3290888"/>
            <a:ext cx="215900" cy="0"/>
          </a:xfrm>
          <a:prstGeom prst="line">
            <a:avLst/>
          </a:prstGeom>
          <a:noFill/>
          <a:ln w="12700">
            <a:solidFill>
              <a:srgbClr val="FFFFFF"/>
            </a:solidFill>
            <a:round/>
            <a:headEnd/>
            <a:tailEnd/>
          </a:ln>
          <a:effectLst/>
        </p:spPr>
        <p:txBody>
          <a:bodyPr wrap="none" anchor="ctr"/>
          <a:lstStyle/>
          <a:p>
            <a:endParaRPr lang="en-US"/>
          </a:p>
        </p:txBody>
      </p:sp>
      <p:sp>
        <p:nvSpPr>
          <p:cNvPr id="6156" name="Line 1037"/>
          <p:cNvSpPr>
            <a:spLocks noChangeShapeType="1"/>
          </p:cNvSpPr>
          <p:nvPr/>
        </p:nvSpPr>
        <p:spPr bwMode="auto">
          <a:xfrm>
            <a:off x="1690688" y="2078038"/>
            <a:ext cx="0" cy="2882900"/>
          </a:xfrm>
          <a:prstGeom prst="line">
            <a:avLst/>
          </a:prstGeom>
          <a:noFill/>
          <a:ln w="12700">
            <a:solidFill>
              <a:srgbClr val="FFFFFF"/>
            </a:solidFill>
            <a:round/>
            <a:headEnd/>
            <a:tailEnd/>
          </a:ln>
          <a:effectLst/>
        </p:spPr>
        <p:txBody>
          <a:bodyPr wrap="none" anchor="ctr"/>
          <a:lstStyle/>
          <a:p>
            <a:endParaRPr lang="en-US"/>
          </a:p>
        </p:txBody>
      </p:sp>
      <p:sp>
        <p:nvSpPr>
          <p:cNvPr id="6157" name="Line 1038"/>
          <p:cNvSpPr>
            <a:spLocks noChangeShapeType="1"/>
          </p:cNvSpPr>
          <p:nvPr/>
        </p:nvSpPr>
        <p:spPr bwMode="auto">
          <a:xfrm>
            <a:off x="1697038" y="2071688"/>
            <a:ext cx="63500" cy="0"/>
          </a:xfrm>
          <a:prstGeom prst="line">
            <a:avLst/>
          </a:prstGeom>
          <a:noFill/>
          <a:ln w="12700">
            <a:solidFill>
              <a:srgbClr val="FFFFFF"/>
            </a:solidFill>
            <a:round/>
            <a:headEnd/>
            <a:tailEnd/>
          </a:ln>
          <a:effectLst/>
        </p:spPr>
        <p:txBody>
          <a:bodyPr wrap="none" anchor="ctr"/>
          <a:lstStyle/>
          <a:p>
            <a:endParaRPr lang="en-US"/>
          </a:p>
        </p:txBody>
      </p:sp>
      <p:sp>
        <p:nvSpPr>
          <p:cNvPr id="6158" name="Line 1039"/>
          <p:cNvSpPr>
            <a:spLocks noChangeShapeType="1"/>
          </p:cNvSpPr>
          <p:nvPr/>
        </p:nvSpPr>
        <p:spPr bwMode="auto">
          <a:xfrm>
            <a:off x="1697038" y="2757488"/>
            <a:ext cx="63500" cy="0"/>
          </a:xfrm>
          <a:prstGeom prst="line">
            <a:avLst/>
          </a:prstGeom>
          <a:noFill/>
          <a:ln w="12700">
            <a:solidFill>
              <a:srgbClr val="FFFFFF"/>
            </a:solidFill>
            <a:round/>
            <a:headEnd/>
            <a:tailEnd/>
          </a:ln>
          <a:effectLst/>
        </p:spPr>
        <p:txBody>
          <a:bodyPr wrap="none" anchor="ctr"/>
          <a:lstStyle/>
          <a:p>
            <a:endParaRPr lang="en-US"/>
          </a:p>
        </p:txBody>
      </p:sp>
      <p:sp>
        <p:nvSpPr>
          <p:cNvPr id="6159" name="Line 1040"/>
          <p:cNvSpPr>
            <a:spLocks noChangeShapeType="1"/>
          </p:cNvSpPr>
          <p:nvPr/>
        </p:nvSpPr>
        <p:spPr bwMode="auto">
          <a:xfrm>
            <a:off x="1697038" y="3519488"/>
            <a:ext cx="63500" cy="0"/>
          </a:xfrm>
          <a:prstGeom prst="line">
            <a:avLst/>
          </a:prstGeom>
          <a:noFill/>
          <a:ln w="12700">
            <a:solidFill>
              <a:srgbClr val="FFFFFF"/>
            </a:solidFill>
            <a:round/>
            <a:headEnd/>
            <a:tailEnd/>
          </a:ln>
          <a:effectLst/>
        </p:spPr>
        <p:txBody>
          <a:bodyPr wrap="none" anchor="ctr"/>
          <a:lstStyle/>
          <a:p>
            <a:endParaRPr lang="en-US"/>
          </a:p>
        </p:txBody>
      </p:sp>
      <p:sp>
        <p:nvSpPr>
          <p:cNvPr id="6160" name="Line 1041"/>
          <p:cNvSpPr>
            <a:spLocks noChangeShapeType="1"/>
          </p:cNvSpPr>
          <p:nvPr/>
        </p:nvSpPr>
        <p:spPr bwMode="auto">
          <a:xfrm>
            <a:off x="1697038" y="4205288"/>
            <a:ext cx="63500" cy="0"/>
          </a:xfrm>
          <a:prstGeom prst="line">
            <a:avLst/>
          </a:prstGeom>
          <a:noFill/>
          <a:ln w="12700">
            <a:solidFill>
              <a:srgbClr val="FFFFFF"/>
            </a:solidFill>
            <a:round/>
            <a:headEnd/>
            <a:tailEnd/>
          </a:ln>
          <a:effectLst/>
        </p:spPr>
        <p:txBody>
          <a:bodyPr wrap="none" anchor="ctr"/>
          <a:lstStyle/>
          <a:p>
            <a:endParaRPr lang="en-US"/>
          </a:p>
        </p:txBody>
      </p:sp>
      <p:sp>
        <p:nvSpPr>
          <p:cNvPr id="6161" name="Line 1042"/>
          <p:cNvSpPr>
            <a:spLocks noChangeShapeType="1"/>
          </p:cNvSpPr>
          <p:nvPr/>
        </p:nvSpPr>
        <p:spPr bwMode="auto">
          <a:xfrm>
            <a:off x="1697038" y="4967288"/>
            <a:ext cx="63500" cy="0"/>
          </a:xfrm>
          <a:prstGeom prst="line">
            <a:avLst/>
          </a:prstGeom>
          <a:noFill/>
          <a:ln w="12700">
            <a:solidFill>
              <a:srgbClr val="FFFFFF"/>
            </a:solidFill>
            <a:round/>
            <a:headEnd/>
            <a:tailEnd/>
          </a:ln>
          <a:effectLst/>
        </p:spPr>
        <p:txBody>
          <a:bodyPr wrap="none" anchor="ctr"/>
          <a:lstStyle/>
          <a:p>
            <a:endParaRPr lang="en-US"/>
          </a:p>
        </p:txBody>
      </p:sp>
      <p:sp>
        <p:nvSpPr>
          <p:cNvPr id="6162" name="Line 1043"/>
          <p:cNvSpPr>
            <a:spLocks noChangeShapeType="1"/>
          </p:cNvSpPr>
          <p:nvPr/>
        </p:nvSpPr>
        <p:spPr bwMode="auto">
          <a:xfrm>
            <a:off x="6878638" y="1766888"/>
            <a:ext cx="292100" cy="0"/>
          </a:xfrm>
          <a:prstGeom prst="line">
            <a:avLst/>
          </a:prstGeom>
          <a:noFill/>
          <a:ln w="12700">
            <a:solidFill>
              <a:srgbClr val="FFFFFF"/>
            </a:solidFill>
            <a:round/>
            <a:headEnd/>
            <a:tailEnd/>
          </a:ln>
          <a:effectLst/>
        </p:spPr>
        <p:txBody>
          <a:bodyPr wrap="none" anchor="ctr"/>
          <a:lstStyle/>
          <a:p>
            <a:endParaRPr lang="en-US"/>
          </a:p>
        </p:txBody>
      </p:sp>
      <p:sp>
        <p:nvSpPr>
          <p:cNvPr id="6163" name="Line 1044"/>
          <p:cNvSpPr>
            <a:spLocks noChangeShapeType="1"/>
          </p:cNvSpPr>
          <p:nvPr/>
        </p:nvSpPr>
        <p:spPr bwMode="auto">
          <a:xfrm>
            <a:off x="7177088" y="1392238"/>
            <a:ext cx="0" cy="749300"/>
          </a:xfrm>
          <a:prstGeom prst="line">
            <a:avLst/>
          </a:prstGeom>
          <a:noFill/>
          <a:ln w="12700">
            <a:solidFill>
              <a:srgbClr val="FFFFFF"/>
            </a:solidFill>
            <a:round/>
            <a:headEnd/>
            <a:tailEnd/>
          </a:ln>
          <a:effectLst/>
        </p:spPr>
        <p:txBody>
          <a:bodyPr wrap="none" anchor="ctr"/>
          <a:lstStyle/>
          <a:p>
            <a:endParaRPr lang="en-US"/>
          </a:p>
        </p:txBody>
      </p:sp>
      <p:sp>
        <p:nvSpPr>
          <p:cNvPr id="6164" name="Line 1045"/>
          <p:cNvSpPr>
            <a:spLocks noChangeShapeType="1"/>
          </p:cNvSpPr>
          <p:nvPr/>
        </p:nvSpPr>
        <p:spPr bwMode="auto">
          <a:xfrm>
            <a:off x="7183438" y="1385888"/>
            <a:ext cx="139700" cy="0"/>
          </a:xfrm>
          <a:prstGeom prst="line">
            <a:avLst/>
          </a:prstGeom>
          <a:noFill/>
          <a:ln w="12700">
            <a:solidFill>
              <a:srgbClr val="FFFFFF"/>
            </a:solidFill>
            <a:round/>
            <a:headEnd/>
            <a:tailEnd/>
          </a:ln>
          <a:effectLst/>
        </p:spPr>
        <p:txBody>
          <a:bodyPr wrap="none" anchor="ctr"/>
          <a:lstStyle/>
          <a:p>
            <a:endParaRPr lang="en-US"/>
          </a:p>
        </p:txBody>
      </p:sp>
      <p:sp>
        <p:nvSpPr>
          <p:cNvPr id="6165" name="Line 1046"/>
          <p:cNvSpPr>
            <a:spLocks noChangeShapeType="1"/>
          </p:cNvSpPr>
          <p:nvPr/>
        </p:nvSpPr>
        <p:spPr bwMode="auto">
          <a:xfrm>
            <a:off x="7183438" y="2147888"/>
            <a:ext cx="139700" cy="0"/>
          </a:xfrm>
          <a:prstGeom prst="line">
            <a:avLst/>
          </a:prstGeom>
          <a:noFill/>
          <a:ln w="12700">
            <a:solidFill>
              <a:srgbClr val="FFFFFF"/>
            </a:solidFill>
            <a:round/>
            <a:headEnd/>
            <a:tailEnd/>
          </a:ln>
          <a:effectLst/>
        </p:spPr>
        <p:txBody>
          <a:bodyPr wrap="none" anchor="ctr"/>
          <a:lstStyle/>
          <a:p>
            <a:endParaRPr lang="en-US"/>
          </a:p>
        </p:txBody>
      </p:sp>
      <p:sp>
        <p:nvSpPr>
          <p:cNvPr id="6166" name="Line 1047"/>
          <p:cNvSpPr>
            <a:spLocks noChangeShapeType="1"/>
          </p:cNvSpPr>
          <p:nvPr/>
        </p:nvSpPr>
        <p:spPr bwMode="auto">
          <a:xfrm>
            <a:off x="6954838" y="3290888"/>
            <a:ext cx="215900" cy="0"/>
          </a:xfrm>
          <a:prstGeom prst="line">
            <a:avLst/>
          </a:prstGeom>
          <a:noFill/>
          <a:ln w="12700">
            <a:solidFill>
              <a:srgbClr val="FFFFFF"/>
            </a:solidFill>
            <a:round/>
            <a:headEnd/>
            <a:tailEnd/>
          </a:ln>
          <a:effectLst/>
        </p:spPr>
        <p:txBody>
          <a:bodyPr wrap="none" anchor="ctr"/>
          <a:lstStyle/>
          <a:p>
            <a:endParaRPr lang="en-US"/>
          </a:p>
        </p:txBody>
      </p:sp>
      <p:sp>
        <p:nvSpPr>
          <p:cNvPr id="6167" name="Line 1048"/>
          <p:cNvSpPr>
            <a:spLocks noChangeShapeType="1"/>
          </p:cNvSpPr>
          <p:nvPr/>
        </p:nvSpPr>
        <p:spPr bwMode="auto">
          <a:xfrm>
            <a:off x="7177088" y="2916238"/>
            <a:ext cx="0" cy="673100"/>
          </a:xfrm>
          <a:prstGeom prst="line">
            <a:avLst/>
          </a:prstGeom>
          <a:noFill/>
          <a:ln w="12700">
            <a:solidFill>
              <a:srgbClr val="FFFFFF"/>
            </a:solidFill>
            <a:round/>
            <a:headEnd/>
            <a:tailEnd/>
          </a:ln>
          <a:effectLst/>
        </p:spPr>
        <p:txBody>
          <a:bodyPr wrap="none" anchor="ctr"/>
          <a:lstStyle/>
          <a:p>
            <a:endParaRPr lang="en-US"/>
          </a:p>
        </p:txBody>
      </p:sp>
      <p:sp>
        <p:nvSpPr>
          <p:cNvPr id="6168" name="Line 1049"/>
          <p:cNvSpPr>
            <a:spLocks noChangeShapeType="1"/>
          </p:cNvSpPr>
          <p:nvPr/>
        </p:nvSpPr>
        <p:spPr bwMode="auto">
          <a:xfrm>
            <a:off x="7183438" y="2909888"/>
            <a:ext cx="139700" cy="0"/>
          </a:xfrm>
          <a:prstGeom prst="line">
            <a:avLst/>
          </a:prstGeom>
          <a:noFill/>
          <a:ln w="12700">
            <a:solidFill>
              <a:srgbClr val="FFFFFF"/>
            </a:solidFill>
            <a:round/>
            <a:headEnd/>
            <a:tailEnd/>
          </a:ln>
          <a:effectLst/>
        </p:spPr>
        <p:txBody>
          <a:bodyPr wrap="none" anchor="ctr"/>
          <a:lstStyle/>
          <a:p>
            <a:endParaRPr lang="en-US"/>
          </a:p>
        </p:txBody>
      </p:sp>
      <p:sp>
        <p:nvSpPr>
          <p:cNvPr id="6169" name="Line 1050"/>
          <p:cNvSpPr>
            <a:spLocks noChangeShapeType="1"/>
          </p:cNvSpPr>
          <p:nvPr/>
        </p:nvSpPr>
        <p:spPr bwMode="auto">
          <a:xfrm>
            <a:off x="7183438" y="3595688"/>
            <a:ext cx="139700" cy="0"/>
          </a:xfrm>
          <a:prstGeom prst="line">
            <a:avLst/>
          </a:prstGeom>
          <a:noFill/>
          <a:ln w="12700">
            <a:solidFill>
              <a:srgbClr val="FFFFFF"/>
            </a:solidFill>
            <a:round/>
            <a:headEnd/>
            <a:tailEnd/>
          </a:ln>
          <a:effectLst/>
        </p:spPr>
        <p:txBody>
          <a:bodyPr wrap="none" anchor="ctr"/>
          <a:lstStyle/>
          <a:p>
            <a:endParaRPr lang="en-US"/>
          </a:p>
        </p:txBody>
      </p:sp>
      <p:sp>
        <p:nvSpPr>
          <p:cNvPr id="10269" name="Rectangle 1053"/>
          <p:cNvSpPr>
            <a:spLocks noChangeArrowheads="1"/>
          </p:cNvSpPr>
          <p:nvPr/>
        </p:nvSpPr>
        <p:spPr bwMode="auto">
          <a:xfrm>
            <a:off x="6303963" y="6075363"/>
            <a:ext cx="180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a:defRPr/>
            </a:pPr>
            <a:endParaRPr lang="en-US" b="0">
              <a:solidFill>
                <a:srgbClr val="FAFD00"/>
              </a:solidFill>
              <a:effectLst>
                <a:outerShdw blurRad="38100" dist="38100" dir="2700000" algn="tl">
                  <a:srgbClr val="C0C0C0"/>
                </a:outerShdw>
              </a:effectLst>
            </a:endParaRPr>
          </a:p>
        </p:txBody>
      </p:sp>
      <p:sp>
        <p:nvSpPr>
          <p:cNvPr id="6171" name="Rectangle 1054"/>
          <p:cNvSpPr>
            <a:spLocks noChangeArrowheads="1"/>
          </p:cNvSpPr>
          <p:nvPr/>
        </p:nvSpPr>
        <p:spPr bwMode="auto">
          <a:xfrm>
            <a:off x="5029200" y="4648200"/>
            <a:ext cx="1463675" cy="466725"/>
          </a:xfrm>
          <a:prstGeom prst="rect">
            <a:avLst/>
          </a:prstGeom>
          <a:solidFill>
            <a:schemeClr val="accent1"/>
          </a:solidFill>
          <a:ln w="12700">
            <a:solidFill>
              <a:srgbClr val="000000"/>
            </a:solidFill>
            <a:miter lim="800000"/>
            <a:headEnd/>
            <a:tailEnd/>
          </a:ln>
          <a:effectLst/>
        </p:spPr>
        <p:txBody>
          <a:bodyPr wrap="none" lIns="90488" tIns="44450" rIns="90488" bIns="44450">
            <a:spAutoFit/>
          </a:bodyPr>
          <a:lstStyle/>
          <a:p>
            <a:pPr defTabSz="762000"/>
            <a:r>
              <a:rPr lang="en-GB" altLang="en-US">
                <a:solidFill>
                  <a:srgbClr val="FAFD00"/>
                </a:solidFill>
              </a:rPr>
              <a:t>Airborne</a:t>
            </a:r>
          </a:p>
        </p:txBody>
      </p:sp>
      <p:sp>
        <p:nvSpPr>
          <p:cNvPr id="6172" name="Rectangle 1058"/>
          <p:cNvSpPr>
            <a:spLocks noChangeArrowheads="1"/>
          </p:cNvSpPr>
          <p:nvPr/>
        </p:nvSpPr>
        <p:spPr bwMode="auto">
          <a:xfrm>
            <a:off x="7315200" y="4267200"/>
            <a:ext cx="1809750" cy="1184275"/>
          </a:xfrm>
          <a:prstGeom prst="rect">
            <a:avLst/>
          </a:prstGeom>
          <a:noFill/>
          <a:ln w="12700">
            <a:noFill/>
            <a:miter lim="800000"/>
            <a:headEnd/>
            <a:tailEnd/>
          </a:ln>
          <a:effectLst/>
        </p:spPr>
        <p:txBody>
          <a:bodyPr wrap="none" lIns="90488" tIns="44450" rIns="90488" bIns="44450">
            <a:spAutoFit/>
          </a:bodyPr>
          <a:lstStyle/>
          <a:p>
            <a:pPr defTabSz="762000"/>
            <a:r>
              <a:rPr lang="en-GB" altLang="en-US" b="0"/>
              <a:t>Drop. nuclei</a:t>
            </a:r>
          </a:p>
          <a:p>
            <a:pPr defTabSz="762000"/>
            <a:endParaRPr lang="en-GB" altLang="en-US" b="0"/>
          </a:p>
          <a:p>
            <a:pPr defTabSz="762000"/>
            <a:r>
              <a:rPr lang="en-GB" altLang="en-US" b="0"/>
              <a:t>Dust</a:t>
            </a:r>
          </a:p>
        </p:txBody>
      </p:sp>
      <p:sp>
        <p:nvSpPr>
          <p:cNvPr id="6173" name="Line 1059"/>
          <p:cNvSpPr>
            <a:spLocks noChangeShapeType="1"/>
          </p:cNvSpPr>
          <p:nvPr/>
        </p:nvSpPr>
        <p:spPr bwMode="auto">
          <a:xfrm>
            <a:off x="6477000" y="4876800"/>
            <a:ext cx="685800" cy="0"/>
          </a:xfrm>
          <a:prstGeom prst="line">
            <a:avLst/>
          </a:prstGeom>
          <a:noFill/>
          <a:ln w="12700">
            <a:solidFill>
              <a:srgbClr val="FFFFFF"/>
            </a:solidFill>
            <a:round/>
            <a:headEnd/>
            <a:tailEnd/>
          </a:ln>
          <a:effectLst/>
        </p:spPr>
        <p:txBody>
          <a:bodyPr wrap="none" anchor="ctr"/>
          <a:lstStyle/>
          <a:p>
            <a:endParaRPr lang="en-US"/>
          </a:p>
        </p:txBody>
      </p:sp>
      <p:sp>
        <p:nvSpPr>
          <p:cNvPr id="6174" name="Line 1060"/>
          <p:cNvSpPr>
            <a:spLocks noChangeShapeType="1"/>
          </p:cNvSpPr>
          <p:nvPr/>
        </p:nvSpPr>
        <p:spPr bwMode="auto">
          <a:xfrm>
            <a:off x="7177088" y="4516438"/>
            <a:ext cx="0" cy="673100"/>
          </a:xfrm>
          <a:prstGeom prst="line">
            <a:avLst/>
          </a:prstGeom>
          <a:noFill/>
          <a:ln w="12700">
            <a:solidFill>
              <a:srgbClr val="FFFFFF"/>
            </a:solidFill>
            <a:round/>
            <a:headEnd/>
            <a:tailEnd/>
          </a:ln>
          <a:effectLst/>
        </p:spPr>
        <p:txBody>
          <a:bodyPr wrap="none" anchor="ctr"/>
          <a:lstStyle/>
          <a:p>
            <a:endParaRPr lang="en-US"/>
          </a:p>
        </p:txBody>
      </p:sp>
      <p:sp>
        <p:nvSpPr>
          <p:cNvPr id="6175" name="Line 1061"/>
          <p:cNvSpPr>
            <a:spLocks noChangeShapeType="1"/>
          </p:cNvSpPr>
          <p:nvPr/>
        </p:nvSpPr>
        <p:spPr bwMode="auto">
          <a:xfrm>
            <a:off x="7183438" y="4510088"/>
            <a:ext cx="139700" cy="0"/>
          </a:xfrm>
          <a:prstGeom prst="line">
            <a:avLst/>
          </a:prstGeom>
          <a:noFill/>
          <a:ln w="12700">
            <a:solidFill>
              <a:srgbClr val="FFFFFF"/>
            </a:solidFill>
            <a:round/>
            <a:headEnd/>
            <a:tailEnd/>
          </a:ln>
          <a:effectLst/>
        </p:spPr>
        <p:txBody>
          <a:bodyPr wrap="none" anchor="ctr"/>
          <a:lstStyle/>
          <a:p>
            <a:endParaRPr lang="en-US"/>
          </a:p>
        </p:txBody>
      </p:sp>
      <p:sp>
        <p:nvSpPr>
          <p:cNvPr id="6176" name="Line 1062"/>
          <p:cNvSpPr>
            <a:spLocks noChangeShapeType="1"/>
          </p:cNvSpPr>
          <p:nvPr/>
        </p:nvSpPr>
        <p:spPr bwMode="auto">
          <a:xfrm>
            <a:off x="7183438" y="5195888"/>
            <a:ext cx="139700" cy="0"/>
          </a:xfrm>
          <a:prstGeom prst="line">
            <a:avLst/>
          </a:prstGeom>
          <a:noFill/>
          <a:ln w="12700">
            <a:solidFill>
              <a:srgbClr val="FFFFFF"/>
            </a:solidFill>
            <a:round/>
            <a:headEnd/>
            <a:tailEnd/>
          </a:ln>
          <a:effectLst/>
        </p:spPr>
        <p:txBody>
          <a:bodyPr wrap="none" anchor="ctr"/>
          <a:lstStyle/>
          <a:p>
            <a:endParaRPr lang="en-US"/>
          </a:p>
        </p:txBody>
      </p:sp>
      <p:sp>
        <p:nvSpPr>
          <p:cNvPr id="6177" name="Line 1063"/>
          <p:cNvSpPr>
            <a:spLocks noChangeShapeType="1"/>
          </p:cNvSpPr>
          <p:nvPr/>
        </p:nvSpPr>
        <p:spPr bwMode="auto">
          <a:xfrm>
            <a:off x="838200" y="990600"/>
            <a:ext cx="7391400" cy="0"/>
          </a:xfrm>
          <a:prstGeom prst="line">
            <a:avLst/>
          </a:prstGeom>
          <a:noFill/>
          <a:ln w="38100">
            <a:solidFill>
              <a:srgbClr val="FF0000"/>
            </a:solidFill>
            <a:round/>
            <a:headEnd/>
            <a:tailEnd/>
          </a:ln>
          <a:effectLst/>
        </p:spPr>
        <p:txBody>
          <a:bodyPr wrap="none" anchor="ctr"/>
          <a:lstStyle/>
          <a:p>
            <a:endParaRPr lang="en-US"/>
          </a:p>
        </p:txBody>
      </p:sp>
      <p:pic>
        <p:nvPicPr>
          <p:cNvPr id="34" name="Picture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609600"/>
            <a:ext cx="8001000" cy="914400"/>
          </a:xfrm>
          <a:noFill/>
        </p:spPr>
        <p:txBody>
          <a:bodyPr>
            <a:normAutofit/>
          </a:bodyPr>
          <a:lstStyle/>
          <a:p>
            <a:r>
              <a:rPr lang="en-GB" altLang="en-US" b="1" dirty="0"/>
              <a:t>Does a Potential Control Measure Reduce </a:t>
            </a:r>
            <a:r>
              <a:rPr lang="en-GB" altLang="en-US" dirty="0"/>
              <a:t>. . .</a:t>
            </a:r>
            <a:endParaRPr lang="en-GB" altLang="en-US" sz="1600" dirty="0"/>
          </a:p>
        </p:txBody>
      </p:sp>
      <p:sp>
        <p:nvSpPr>
          <p:cNvPr id="7171" name="Rectangle 3"/>
          <p:cNvSpPr>
            <a:spLocks noGrp="1" noChangeArrowheads="1"/>
          </p:cNvSpPr>
          <p:nvPr>
            <p:ph idx="1"/>
          </p:nvPr>
        </p:nvSpPr>
        <p:spPr>
          <a:xfrm>
            <a:off x="1981200" y="2133600"/>
            <a:ext cx="4572000" cy="3048000"/>
          </a:xfrm>
          <a:noFill/>
        </p:spPr>
        <p:txBody>
          <a:bodyPr>
            <a:normAutofit/>
          </a:bodyPr>
          <a:lstStyle/>
          <a:p>
            <a:r>
              <a:rPr lang="en-GB" altLang="en-US"/>
              <a:t>Transmission</a:t>
            </a:r>
          </a:p>
          <a:p>
            <a:r>
              <a:rPr lang="en-GB" altLang="en-US"/>
              <a:t>Exposure</a:t>
            </a:r>
          </a:p>
          <a:p>
            <a:r>
              <a:rPr lang="en-GB" altLang="en-US"/>
              <a:t>Infection</a:t>
            </a:r>
          </a:p>
          <a:p>
            <a:r>
              <a:rPr lang="en-GB" altLang="en-US"/>
              <a:t>Disease</a:t>
            </a:r>
          </a:p>
          <a:p>
            <a:r>
              <a:rPr lang="en-GB" altLang="en-US"/>
              <a:t>Death</a:t>
            </a:r>
          </a:p>
          <a:p>
            <a:r>
              <a:rPr lang="en-GB" altLang="en-US"/>
              <a:t>Disability</a:t>
            </a:r>
          </a:p>
        </p:txBody>
      </p:sp>
      <p:sp>
        <p:nvSpPr>
          <p:cNvPr id="7173" name="Text Box 6"/>
          <p:cNvSpPr txBox="1">
            <a:spLocks noChangeArrowheads="1"/>
          </p:cNvSpPr>
          <p:nvPr/>
        </p:nvSpPr>
        <p:spPr bwMode="auto">
          <a:xfrm>
            <a:off x="6477000" y="2819400"/>
            <a:ext cx="928688" cy="1555750"/>
          </a:xfrm>
          <a:prstGeom prst="rect">
            <a:avLst/>
          </a:prstGeom>
          <a:noFill/>
          <a:ln w="12700">
            <a:noFill/>
            <a:miter lim="800000"/>
            <a:headEnd/>
            <a:tailEnd/>
          </a:ln>
          <a:effectLst/>
        </p:spPr>
        <p:txBody>
          <a:bodyPr wrap="none">
            <a:spAutoFit/>
          </a:bodyPr>
          <a:lstStyle/>
          <a:p>
            <a:pPr defTabSz="762000"/>
            <a:r>
              <a:rPr lang="en-US" altLang="en-US" sz="9600">
                <a:solidFill>
                  <a:schemeClr val="hlink"/>
                </a:solidFill>
              </a:rPr>
              <a:t>?</a:t>
            </a:r>
          </a:p>
        </p:txBody>
      </p:sp>
      <p:sp>
        <p:nvSpPr>
          <p:cNvPr id="7174" name="Line 7"/>
          <p:cNvSpPr>
            <a:spLocks noChangeShapeType="1"/>
          </p:cNvSpPr>
          <p:nvPr/>
        </p:nvSpPr>
        <p:spPr bwMode="auto">
          <a:xfrm>
            <a:off x="838200" y="1676400"/>
            <a:ext cx="7391400" cy="0"/>
          </a:xfrm>
          <a:prstGeom prst="line">
            <a:avLst/>
          </a:prstGeom>
          <a:noFill/>
          <a:ln w="38100">
            <a:solidFill>
              <a:srgbClr val="FF0000"/>
            </a:solidFill>
            <a:round/>
            <a:headEnd/>
            <a:tailEnd/>
          </a:ln>
          <a:effectLst/>
        </p:spPr>
        <p:txBody>
          <a:bodyPr wrap="none" anchor="ct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026"/>
          <p:cNvSpPr>
            <a:spLocks noGrp="1" noChangeArrowheads="1"/>
          </p:cNvSpPr>
          <p:nvPr>
            <p:ph type="title"/>
          </p:nvPr>
        </p:nvSpPr>
        <p:spPr>
          <a:xfrm>
            <a:off x="685800" y="457200"/>
            <a:ext cx="7772400" cy="914400"/>
          </a:xfrm>
          <a:noFill/>
        </p:spPr>
        <p:txBody>
          <a:bodyPr/>
          <a:lstStyle/>
          <a:p>
            <a:r>
              <a:rPr lang="en-GB" altLang="en-US" b="1" dirty="0"/>
              <a:t>Principles of Control</a:t>
            </a:r>
            <a:endParaRPr lang="en-GB" altLang="en-US" sz="1600" b="1" dirty="0"/>
          </a:p>
        </p:txBody>
      </p:sp>
      <p:sp>
        <p:nvSpPr>
          <p:cNvPr id="8195" name="Rectangle 1027"/>
          <p:cNvSpPr>
            <a:spLocks noGrp="1" noChangeArrowheads="1"/>
          </p:cNvSpPr>
          <p:nvPr>
            <p:ph idx="1"/>
          </p:nvPr>
        </p:nvSpPr>
        <p:spPr>
          <a:xfrm>
            <a:off x="1066800" y="1524000"/>
            <a:ext cx="7772400" cy="4572000"/>
          </a:xfrm>
          <a:noFill/>
        </p:spPr>
        <p:txBody>
          <a:bodyPr>
            <a:normAutofit/>
          </a:bodyPr>
          <a:lstStyle/>
          <a:p>
            <a:r>
              <a:rPr lang="en-GB" altLang="en-US"/>
              <a:t>Prevent exposure</a:t>
            </a:r>
          </a:p>
          <a:p>
            <a:r>
              <a:rPr lang="en-GB" altLang="en-US"/>
              <a:t>Protect susceptibles from infection</a:t>
            </a:r>
          </a:p>
          <a:p>
            <a:r>
              <a:rPr lang="en-GB" altLang="en-US"/>
              <a:t>Prevent progression from infection to disease</a:t>
            </a:r>
          </a:p>
          <a:p>
            <a:r>
              <a:rPr lang="en-GB" altLang="en-US"/>
              <a:t>Treat cases</a:t>
            </a:r>
          </a:p>
          <a:p>
            <a:pPr lvl="1"/>
            <a:r>
              <a:rPr lang="en-GB" altLang="en-US"/>
              <a:t>Prevent death and disability</a:t>
            </a:r>
          </a:p>
          <a:p>
            <a:pPr lvl="1"/>
            <a:r>
              <a:rPr lang="en-GB" altLang="en-US"/>
              <a:t>Prevent further transmission</a:t>
            </a:r>
          </a:p>
          <a:p>
            <a:r>
              <a:rPr lang="en-GB" altLang="en-US"/>
              <a:t>Interrupt transmission</a:t>
            </a:r>
          </a:p>
          <a:p>
            <a:pPr lvl="1"/>
            <a:r>
              <a:rPr lang="en-GB" altLang="en-US"/>
              <a:t>Environmental </a:t>
            </a:r>
          </a:p>
          <a:p>
            <a:pPr lvl="1"/>
            <a:r>
              <a:rPr lang="en-GB" altLang="en-US"/>
              <a:t>Social/behavioural</a:t>
            </a:r>
          </a:p>
          <a:p>
            <a:pPr lvl="1"/>
            <a:r>
              <a:rPr lang="en-GB" altLang="en-US"/>
              <a:t>Legal</a:t>
            </a:r>
          </a:p>
        </p:txBody>
      </p:sp>
      <p:sp>
        <p:nvSpPr>
          <p:cNvPr id="12293" name="Rectangle 1029"/>
          <p:cNvSpPr>
            <a:spLocks noChangeArrowheads="1"/>
          </p:cNvSpPr>
          <p:nvPr/>
        </p:nvSpPr>
        <p:spPr bwMode="auto">
          <a:xfrm>
            <a:off x="6303963" y="6075363"/>
            <a:ext cx="1809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p>
            <a:pPr defTabSz="762000">
              <a:defRPr/>
            </a:pPr>
            <a:endParaRPr lang="en-US" b="0">
              <a:solidFill>
                <a:srgbClr val="063DE8"/>
              </a:solidFill>
              <a:effectLst>
                <a:outerShdw blurRad="38100" dist="38100" dir="2700000" algn="tl">
                  <a:srgbClr val="C0C0C0"/>
                </a:outerShdw>
              </a:effectLst>
            </a:endParaRPr>
          </a:p>
        </p:txBody>
      </p:sp>
      <p:sp>
        <p:nvSpPr>
          <p:cNvPr id="8197" name="Line 1032"/>
          <p:cNvSpPr>
            <a:spLocks noChangeShapeType="1"/>
          </p:cNvSpPr>
          <p:nvPr/>
        </p:nvSpPr>
        <p:spPr bwMode="auto">
          <a:xfrm>
            <a:off x="838200" y="1371600"/>
            <a:ext cx="7391400" cy="0"/>
          </a:xfrm>
          <a:prstGeom prst="line">
            <a:avLst/>
          </a:prstGeom>
          <a:noFill/>
          <a:ln w="38100">
            <a:solidFill>
              <a:srgbClr val="FF0000"/>
            </a:solidFill>
            <a:round/>
            <a:headEnd/>
            <a:tailEnd/>
          </a:ln>
          <a:effectLst/>
        </p:spPr>
        <p:txBody>
          <a:bodyPr wrap="none" anchor="ct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4"/>
          <p:cNvSpPr>
            <a:spLocks noGrp="1" noChangeArrowheads="1"/>
          </p:cNvSpPr>
          <p:nvPr>
            <p:ph type="title"/>
          </p:nvPr>
        </p:nvSpPr>
        <p:spPr>
          <a:xfrm>
            <a:off x="990600" y="0"/>
            <a:ext cx="7620000" cy="1143000"/>
          </a:xfrm>
          <a:noFill/>
          <a:ln/>
        </p:spPr>
        <p:txBody>
          <a:bodyPr lIns="92075" tIns="46038" rIns="92075" bIns="46038" anchorCtr="1">
            <a:normAutofit/>
          </a:bodyPr>
          <a:lstStyle/>
          <a:p>
            <a:pPr algn="ctr"/>
            <a:r>
              <a:rPr lang="en-US" sz="3200" b="1" i="0" dirty="0">
                <a:solidFill>
                  <a:srgbClr val="000099"/>
                </a:solidFill>
                <a:effectLst/>
                <a:latin typeface="Comic Sans MS" pitchFamily="66" charset="0"/>
              </a:rPr>
              <a:t>Gender in Communicable Diseases &amp; Health Care System</a:t>
            </a:r>
          </a:p>
        </p:txBody>
      </p:sp>
      <p:sp>
        <p:nvSpPr>
          <p:cNvPr id="124930" name="Rectangle 2"/>
          <p:cNvSpPr>
            <a:spLocks noGrp="1" noChangeArrowheads="1"/>
          </p:cNvSpPr>
          <p:nvPr>
            <p:ph idx="1"/>
          </p:nvPr>
        </p:nvSpPr>
        <p:spPr>
          <a:xfrm>
            <a:off x="457200" y="2057400"/>
            <a:ext cx="8245475" cy="4343400"/>
          </a:xfrm>
        </p:spPr>
        <p:txBody>
          <a:bodyPr/>
          <a:lstStyle/>
          <a:p>
            <a:pPr marL="627063" indent="-627063">
              <a:buClr>
                <a:srgbClr val="FF00FF"/>
              </a:buClr>
              <a:buSzPct val="125000"/>
              <a:buFont typeface="Monotype Sorts" pitchFamily="2" charset="2"/>
              <a:buChar char="Z"/>
            </a:pPr>
            <a:r>
              <a:rPr lang="en-US" sz="2800" dirty="0">
                <a:latin typeface="Comic Sans MS" pitchFamily="66" charset="0"/>
              </a:rPr>
              <a:t>Differences in the ways in which women and men are treated by the health care system.</a:t>
            </a:r>
          </a:p>
          <a:p>
            <a:pPr marL="627063" indent="-627063">
              <a:buClr>
                <a:srgbClr val="FF00FF"/>
              </a:buClr>
              <a:buSzPct val="125000"/>
              <a:buFont typeface="Monotype Sorts" pitchFamily="2" charset="2"/>
              <a:buChar char="Z"/>
            </a:pPr>
            <a:endParaRPr lang="en-US" sz="1600" dirty="0">
              <a:latin typeface="Comic Sans MS" pitchFamily="66" charset="0"/>
            </a:endParaRPr>
          </a:p>
          <a:p>
            <a:pPr marL="627063" indent="-627063">
              <a:buClr>
                <a:srgbClr val="FF00FF"/>
              </a:buClr>
              <a:buSzPct val="125000"/>
              <a:buFont typeface="Monotype Sorts" pitchFamily="2" charset="2"/>
              <a:buChar char="Z"/>
            </a:pPr>
            <a:endParaRPr lang="en-US" sz="1000" dirty="0">
              <a:latin typeface="Comic Sans MS" pitchFamily="66" charset="0"/>
            </a:endParaRPr>
          </a:p>
          <a:p>
            <a:pPr marL="627063" indent="-627063">
              <a:buClr>
                <a:srgbClr val="FF00FF"/>
              </a:buClr>
              <a:buSzPct val="125000"/>
              <a:buFont typeface="Monotype Sorts" pitchFamily="2" charset="2"/>
              <a:buChar char="Z"/>
            </a:pPr>
            <a:r>
              <a:rPr lang="en-US" sz="2800" dirty="0">
                <a:latin typeface="Comic Sans MS" pitchFamily="66" charset="0"/>
              </a:rPr>
              <a:t>The various factors that can lead to inequality between the sexes, both in access to health care and also in outcomes.</a:t>
            </a:r>
          </a:p>
          <a:p>
            <a:pPr marL="627063" indent="-627063">
              <a:buClr>
                <a:srgbClr val="FF00FF"/>
              </a:buClr>
              <a:buSzPct val="125000"/>
              <a:buFont typeface="Monotype Sorts" pitchFamily="2" charset="2"/>
              <a:buChar char="Z"/>
            </a:pPr>
            <a:endParaRPr lang="en-US" sz="1000" dirty="0">
              <a:solidFill>
                <a:srgbClr val="000099"/>
              </a:solidFill>
              <a:latin typeface="Comic Sans MS" pitchFamily="66" charset="0"/>
            </a:endParaRPr>
          </a:p>
          <a:p>
            <a:pPr marL="627063" indent="-627063">
              <a:buClr>
                <a:srgbClr val="FF00FF"/>
              </a:buClr>
              <a:buSzPct val="125000"/>
              <a:buFont typeface="Monotype Sorts" pitchFamily="2" charset="2"/>
              <a:buChar char="Z"/>
            </a:pPr>
            <a:endParaRPr lang="en-US" sz="2800" dirty="0">
              <a:solidFill>
                <a:srgbClr val="000099"/>
              </a:solidFill>
              <a:latin typeface="Comic Sans MS" pitchFamily="66" charset="0"/>
            </a:endParaRPr>
          </a:p>
        </p:txBody>
      </p:sp>
      <p:sp>
        <p:nvSpPr>
          <p:cNvPr id="6" name="Slide Number Placeholder 5"/>
          <p:cNvSpPr>
            <a:spLocks noGrp="1"/>
          </p:cNvSpPr>
          <p:nvPr>
            <p:ph type="sldNum" sz="quarter" idx="12"/>
          </p:nvPr>
        </p:nvSpPr>
        <p:spPr/>
        <p:txBody>
          <a:bodyPr/>
          <a:lstStyle/>
          <a:p>
            <a:fld id="{1B6CB104-F539-4501-BDAE-5360BEAFE993}" type="slidenum">
              <a:rPr lang="en-US"/>
              <a:pPr/>
              <a:t>97</a:t>
            </a:fld>
            <a:endParaRPr lang="en-US"/>
          </a:p>
        </p:txBody>
      </p:sp>
      <p:sp>
        <p:nvSpPr>
          <p:cNvPr id="7" name="Rectangle 6"/>
          <p:cNvSpPr/>
          <p:nvPr/>
        </p:nvSpPr>
        <p:spPr>
          <a:xfrm>
            <a:off x="2057400" y="1447800"/>
            <a:ext cx="5867400" cy="400110"/>
          </a:xfrm>
          <a:prstGeom prst="rect">
            <a:avLst/>
          </a:prstGeom>
        </p:spPr>
        <p:txBody>
          <a:bodyPr wrap="square">
            <a:spAutoFit/>
          </a:bodyPr>
          <a:lstStyle/>
          <a:p>
            <a:r>
              <a:rPr lang="en-US" sz="2000" b="1" dirty="0">
                <a:solidFill>
                  <a:srgbClr val="000099"/>
                </a:solidFill>
                <a:latin typeface="Comic Sans MS" pitchFamily="66" charset="0"/>
              </a:rPr>
              <a:t>Gender Inequalities in Health Care System</a:t>
            </a:r>
            <a:endParaRPr lang="en-US" sz="20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D70B121-56F4-4848-B38B-182089D909F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320040"/>
            <a:ext cx="8661654"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Connector 74">
            <a:extLst>
              <a:ext uri="{FF2B5EF4-FFF2-40B4-BE49-F238E27FC236}">
                <a16:creationId xmlns:a16="http://schemas.microsoft.com/office/drawing/2014/main" id="{2D72A2C9-F3CA-4216-8BAD-FA4C970C3C4E}"/>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722"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174084" name="Rectangle 4"/>
          <p:cNvSpPr>
            <a:spLocks noGrp="1" noChangeArrowheads="1"/>
          </p:cNvSpPr>
          <p:nvPr>
            <p:ph type="title"/>
          </p:nvPr>
        </p:nvSpPr>
        <p:spPr>
          <a:xfrm>
            <a:off x="628650" y="963877"/>
            <a:ext cx="2620771" cy="4930246"/>
          </a:xfrm>
        </p:spPr>
        <p:txBody>
          <a:bodyPr lIns="92075" tIns="46038" rIns="92075" bIns="46038" anchorCtr="1">
            <a:normAutofit/>
          </a:bodyPr>
          <a:lstStyle/>
          <a:p>
            <a:pPr algn="r"/>
            <a:r>
              <a:rPr lang="en-US" sz="2800" b="1">
                <a:solidFill>
                  <a:schemeClr val="accent1"/>
                </a:solidFill>
                <a:effectLst/>
                <a:latin typeface="Comic Sans MS" pitchFamily="66" charset="0"/>
              </a:rPr>
              <a:t>Gender in Communicable Diseases &amp; Health Care System</a:t>
            </a:r>
            <a:endParaRPr lang="en-US" sz="2800" b="1" i="0">
              <a:solidFill>
                <a:schemeClr val="accent1"/>
              </a:solidFill>
              <a:effectLst/>
              <a:latin typeface="Comic Sans MS" pitchFamily="66" charset="0"/>
            </a:endParaRPr>
          </a:p>
        </p:txBody>
      </p:sp>
      <p:sp>
        <p:nvSpPr>
          <p:cNvPr id="174082" name="Rectangle 2"/>
          <p:cNvSpPr>
            <a:spLocks noGrp="1" noChangeArrowheads="1"/>
          </p:cNvSpPr>
          <p:nvPr>
            <p:ph idx="1"/>
          </p:nvPr>
        </p:nvSpPr>
        <p:spPr>
          <a:xfrm>
            <a:off x="3732023" y="963877"/>
            <a:ext cx="4783327" cy="4930246"/>
          </a:xfrm>
        </p:spPr>
        <p:txBody>
          <a:bodyPr anchor="ctr">
            <a:normAutofit/>
          </a:bodyPr>
          <a:lstStyle/>
          <a:p>
            <a:pPr>
              <a:buClr>
                <a:srgbClr val="FF33CC"/>
              </a:buClr>
              <a:buFont typeface="Botanical" pitchFamily="2" charset="2"/>
              <a:buNone/>
            </a:pPr>
            <a:r>
              <a:rPr lang="en-US" b="1" dirty="0">
                <a:latin typeface="Comic Sans MS" pitchFamily="66" charset="0"/>
              </a:rPr>
              <a:t>  Gender Differences in Access to </a:t>
            </a:r>
          </a:p>
          <a:p>
            <a:pPr>
              <a:buClr>
                <a:srgbClr val="FF33CC"/>
              </a:buClr>
              <a:buFont typeface="Botanical" pitchFamily="2" charset="2"/>
              <a:buNone/>
            </a:pPr>
            <a:r>
              <a:rPr lang="en-US" b="1" dirty="0">
                <a:latin typeface="Comic Sans MS" pitchFamily="66" charset="0"/>
              </a:rPr>
              <a:t>    	Health Care</a:t>
            </a:r>
          </a:p>
          <a:p>
            <a:pPr>
              <a:buClr>
                <a:srgbClr val="FF33CC"/>
              </a:buClr>
              <a:buFont typeface="Botanical" pitchFamily="2" charset="2"/>
              <a:buNone/>
            </a:pPr>
            <a:endParaRPr lang="en-US" b="1" dirty="0">
              <a:latin typeface="Comic Sans MS" pitchFamily="66" charset="0"/>
            </a:endParaRPr>
          </a:p>
          <a:p>
            <a:pPr>
              <a:buClr>
                <a:srgbClr val="FF00FF"/>
              </a:buClr>
              <a:buFont typeface="Monotype Sorts" pitchFamily="2" charset="2"/>
              <a:buChar char="w"/>
            </a:pPr>
            <a:r>
              <a:rPr lang="en-US" dirty="0">
                <a:latin typeface="Comic Sans MS" pitchFamily="66" charset="0"/>
              </a:rPr>
              <a:t>Considerable evidence of gender differences in access to health care.</a:t>
            </a:r>
          </a:p>
          <a:p>
            <a:pPr>
              <a:buClr>
                <a:srgbClr val="FF00FF"/>
              </a:buClr>
              <a:buFont typeface="Monotype Sorts" pitchFamily="2" charset="2"/>
              <a:buChar char="w"/>
            </a:pPr>
            <a:r>
              <a:rPr lang="en-US" dirty="0">
                <a:latin typeface="Comic Sans MS" pitchFamily="66" charset="0"/>
              </a:rPr>
              <a:t>In the developed countries, a wide range of studies show that most women use medical services more than men.</a:t>
            </a:r>
          </a:p>
          <a:p>
            <a:pPr>
              <a:buClr>
                <a:srgbClr val="FF00FF"/>
              </a:buClr>
              <a:buFont typeface="Monotype Sorts" pitchFamily="2" charset="2"/>
              <a:buChar char="w"/>
            </a:pPr>
            <a:r>
              <a:rPr lang="en-US" dirty="0">
                <a:latin typeface="Comic Sans MS" pitchFamily="66" charset="0"/>
              </a:rPr>
              <a:t>Women in many developing countries are denied these benefits.</a:t>
            </a:r>
          </a:p>
          <a:p>
            <a:pPr>
              <a:buClr>
                <a:srgbClr val="FF00FF"/>
              </a:buClr>
              <a:buFont typeface="Monotype Sorts" pitchFamily="2" charset="2"/>
              <a:buChar char="w"/>
            </a:pPr>
            <a:endParaRPr lang="en-US" dirty="0">
              <a:latin typeface="Comic Sans MS" pitchFamily="66" charset="0"/>
            </a:endParaRPr>
          </a:p>
        </p:txBody>
      </p:sp>
      <p:sp>
        <p:nvSpPr>
          <p:cNvPr id="6" name="Slide Number Placeholder 5"/>
          <p:cNvSpPr>
            <a:spLocks noGrp="1"/>
          </p:cNvSpPr>
          <p:nvPr>
            <p:ph type="sldNum" sz="quarter" idx="12"/>
          </p:nvPr>
        </p:nvSpPr>
        <p:spPr>
          <a:xfrm>
            <a:off x="7928637" y="6033479"/>
            <a:ext cx="586712" cy="365125"/>
          </a:xfrm>
        </p:spPr>
        <p:txBody>
          <a:bodyPr>
            <a:normAutofit/>
          </a:bodyPr>
          <a:lstStyle/>
          <a:p>
            <a:pPr>
              <a:spcAft>
                <a:spcPts val="600"/>
              </a:spcAft>
            </a:pPr>
            <a:fld id="{817146CD-AFDB-4F20-B099-36A467BDB495}" type="slidenum">
              <a:rPr lang="en-US">
                <a:solidFill>
                  <a:schemeClr val="tx1">
                    <a:alpha val="80000"/>
                  </a:schemeClr>
                </a:solidFill>
              </a:rPr>
              <a:pPr>
                <a:spcAft>
                  <a:spcPts val="600"/>
                </a:spcAft>
              </a:pPr>
              <a:t>98</a:t>
            </a:fld>
            <a:endParaRPr lang="en-US">
              <a:solidFill>
                <a:schemeClr val="tx1">
                  <a:alpha val="80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transition>
    <p:random/>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E06232-69FD-453D-8EB2-706087A9021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86295" y="-2"/>
            <a:ext cx="5157705" cy="685800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2335" y="2745736"/>
            <a:ext cx="2774103" cy="1366528"/>
          </a:xfrm>
          <a:solidFill>
            <a:schemeClr val="bg1">
              <a:alpha val="50000"/>
            </a:schemeClr>
          </a:solidFill>
          <a:ln w="25400" cap="sq">
            <a:solidFill>
              <a:schemeClr val="tx1"/>
            </a:solidFill>
            <a:miter lim="800000"/>
          </a:ln>
        </p:spPr>
        <p:txBody>
          <a:bodyPr>
            <a:normAutofit/>
          </a:bodyPr>
          <a:lstStyle/>
          <a:p>
            <a:pPr algn="ctr"/>
            <a:r>
              <a:rPr lang="en-US" sz="2200" b="1">
                <a:latin typeface="Comic Sans MS" pitchFamily="66" charset="0"/>
              </a:rPr>
              <a:t>Communicable diseases and gender-based issues</a:t>
            </a:r>
            <a:endParaRPr lang="en-US" sz="2200"/>
          </a:p>
        </p:txBody>
      </p:sp>
      <p:sp>
        <p:nvSpPr>
          <p:cNvPr id="3" name="Content Placeholder 2"/>
          <p:cNvSpPr>
            <a:spLocks noGrp="1"/>
          </p:cNvSpPr>
          <p:nvPr>
            <p:ph idx="1"/>
          </p:nvPr>
        </p:nvSpPr>
        <p:spPr>
          <a:xfrm>
            <a:off x="4536886" y="802638"/>
            <a:ext cx="4056522" cy="5252722"/>
          </a:xfrm>
        </p:spPr>
        <p:txBody>
          <a:bodyPr anchor="ctr">
            <a:normAutofit/>
          </a:bodyPr>
          <a:lstStyle/>
          <a:p>
            <a:pPr>
              <a:buClr>
                <a:srgbClr val="990099"/>
              </a:buClr>
              <a:buSzPct val="90000"/>
              <a:buFont typeface="Monotype Sorts" pitchFamily="2" charset="2"/>
              <a:buChar char="w"/>
            </a:pPr>
            <a:r>
              <a:rPr lang="en-CA" sz="1600" dirty="0">
                <a:solidFill>
                  <a:schemeClr val="bg1"/>
                </a:solidFill>
                <a:latin typeface="Comic Sans MS" pitchFamily="66" charset="0"/>
              </a:rPr>
              <a:t>Women and men’s health concerns differ because of both biological and socio-economic factors.</a:t>
            </a:r>
          </a:p>
          <a:p>
            <a:pPr>
              <a:buClr>
                <a:srgbClr val="990099"/>
              </a:buClr>
              <a:buSzPct val="90000"/>
              <a:buNone/>
            </a:pPr>
            <a:endParaRPr lang="en-CA" sz="1600" dirty="0">
              <a:solidFill>
                <a:schemeClr val="bg1"/>
              </a:solidFill>
              <a:latin typeface="Comic Sans MS" pitchFamily="66" charset="0"/>
            </a:endParaRPr>
          </a:p>
          <a:p>
            <a:pPr marL="342900" lvl="1" indent="-342900">
              <a:buClr>
                <a:srgbClr val="990099"/>
              </a:buClr>
              <a:buSzPct val="90000"/>
              <a:buFont typeface="Monotype Sorts" pitchFamily="2" charset="2"/>
              <a:buChar char="w"/>
            </a:pPr>
            <a:r>
              <a:rPr lang="en-CA" sz="1600" dirty="0">
                <a:solidFill>
                  <a:schemeClr val="bg1"/>
                </a:solidFill>
                <a:latin typeface="Comic Sans MS" pitchFamily="66" charset="0"/>
              </a:rPr>
              <a:t>Some of the major health risks for women are directly linked to pregnancy and delivery, and many others are associated with women’s reproductive biology.</a:t>
            </a:r>
          </a:p>
          <a:p>
            <a:pPr marL="342900" lvl="1" indent="-342900">
              <a:buClr>
                <a:srgbClr val="990099"/>
              </a:buClr>
              <a:buSzPct val="90000"/>
              <a:buNone/>
            </a:pPr>
            <a:endParaRPr lang="en-CA" sz="1600" dirty="0">
              <a:solidFill>
                <a:schemeClr val="bg1"/>
              </a:solidFill>
              <a:latin typeface="Comic Sans MS" pitchFamily="66" charset="0"/>
            </a:endParaRPr>
          </a:p>
          <a:p>
            <a:pPr marL="342900" lvl="1" indent="-342900">
              <a:buClr>
                <a:srgbClr val="990099"/>
              </a:buClr>
              <a:buSzPct val="90000"/>
              <a:buFont typeface="Monotype Sorts" pitchFamily="2" charset="2"/>
              <a:buChar char="w"/>
            </a:pPr>
            <a:r>
              <a:rPr lang="en-CA" sz="1600" dirty="0">
                <a:solidFill>
                  <a:schemeClr val="bg1"/>
                </a:solidFill>
                <a:latin typeface="Comic Sans MS" pitchFamily="66" charset="0"/>
              </a:rPr>
              <a:t>On the socio-economic and cultural side, women and men have different roles and responsibilities in society and in the family, with consequent different lifestyles, nutrition and exposure to diseases. Gender-based differences also affect the way women and men seek care and receive treatment.</a:t>
            </a:r>
            <a:endParaRPr lang="en-US" sz="1600" dirty="0">
              <a:solidFill>
                <a:schemeClr val="bg1"/>
              </a:solidFill>
              <a:latin typeface="Comic Sans MS" pitchFamily="66" charset="0"/>
            </a:endParaRPr>
          </a:p>
          <a:p>
            <a:endParaRPr lang="en-US" sz="1600"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71" y="6105842"/>
            <a:ext cx="9113729" cy="672822"/>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7135</TotalTime>
  <Words>15332</Words>
  <Application>Microsoft Office PowerPoint</Application>
  <PresentationFormat>On-screen Show (4:3)</PresentationFormat>
  <Paragraphs>2719</Paragraphs>
  <Slides>305</Slides>
  <Notes>118</Notes>
  <HiddenSlides>0</HiddenSlides>
  <MMClips>0</MMClips>
  <ScaleCrop>false</ScaleCrop>
  <HeadingPairs>
    <vt:vector size="8" baseType="variant">
      <vt:variant>
        <vt:lpstr>Fonts Used</vt:lpstr>
      </vt:variant>
      <vt:variant>
        <vt:i4>17</vt:i4>
      </vt:variant>
      <vt:variant>
        <vt:lpstr>Theme</vt:lpstr>
      </vt:variant>
      <vt:variant>
        <vt:i4>1</vt:i4>
      </vt:variant>
      <vt:variant>
        <vt:lpstr>Embedded OLE Servers</vt:lpstr>
      </vt:variant>
      <vt:variant>
        <vt:i4>5</vt:i4>
      </vt:variant>
      <vt:variant>
        <vt:lpstr>Slide Titles</vt:lpstr>
      </vt:variant>
      <vt:variant>
        <vt:i4>305</vt:i4>
      </vt:variant>
    </vt:vector>
  </HeadingPairs>
  <TitlesOfParts>
    <vt:vector size="328" baseType="lpstr">
      <vt:lpstr>Arial</vt:lpstr>
      <vt:lpstr>Arial Black</vt:lpstr>
      <vt:lpstr>Botanical</vt:lpstr>
      <vt:lpstr>Calibri</vt:lpstr>
      <vt:lpstr>Calibri Light</vt:lpstr>
      <vt:lpstr>Comic Sans MS</vt:lpstr>
      <vt:lpstr>Franklin Gothic Medium</vt:lpstr>
      <vt:lpstr>Franklin Gothic Medium Cond</vt:lpstr>
      <vt:lpstr>Lucida Grande</vt:lpstr>
      <vt:lpstr>Monotype Sorts</vt:lpstr>
      <vt:lpstr>Tahoma</vt:lpstr>
      <vt:lpstr>Times</vt:lpstr>
      <vt:lpstr>Times New Roman</vt:lpstr>
      <vt:lpstr>Verdana</vt:lpstr>
      <vt:lpstr>Viner Hand ITC</vt:lpstr>
      <vt:lpstr>Wingdings</vt:lpstr>
      <vt:lpstr>ヒラギノ角ゴ Pro W3</vt:lpstr>
      <vt:lpstr>Office Theme</vt:lpstr>
      <vt:lpstr>Document</vt:lpstr>
      <vt:lpstr>Chart</vt:lpstr>
      <vt:lpstr>Slide</vt:lpstr>
      <vt:lpstr>Clip</vt:lpstr>
      <vt:lpstr>Image</vt:lpstr>
      <vt:lpstr>Epidemiology Module      One Health Modules _ OHCEA  PowerPoint No. 2</vt:lpstr>
      <vt:lpstr>Epidemiology Module      One Health Modules</vt:lpstr>
      <vt:lpstr>Epidemiology Module  Overview</vt:lpstr>
      <vt:lpstr>Goal 1: To know the basic terminology and concepts used in Epidemiology</vt:lpstr>
      <vt:lpstr>Introduction to Epidemiology </vt:lpstr>
      <vt:lpstr>PowerPoint Presentation</vt:lpstr>
      <vt:lpstr>PowerPoint Presentation</vt:lpstr>
      <vt:lpstr>Fundamental axioms</vt:lpstr>
      <vt:lpstr>Definition of epidemiology</vt:lpstr>
      <vt:lpstr>Epidemiology is</vt:lpstr>
      <vt:lpstr>Epidemiology</vt:lpstr>
      <vt:lpstr>Epidemiology</vt:lpstr>
      <vt:lpstr>Epidemiologic Triad</vt:lpstr>
      <vt:lpstr>Host Factors</vt:lpstr>
      <vt:lpstr>Agent Factors</vt:lpstr>
      <vt:lpstr>Environmental Factors</vt:lpstr>
      <vt:lpstr>Host, Agent, Environment</vt:lpstr>
      <vt:lpstr>PowerPoint Presentation</vt:lpstr>
      <vt:lpstr>PowerPoint Presentation</vt:lpstr>
      <vt:lpstr>           Story telling on Epidemiological Triad  The epidemiological triad provides a basis of understanding communicable diseases.  Taking into account that the factors that are involved in disease transmission are the agent, the host and the environment; write a story and present to your colleagues; the story should be relating the triad explaining the transmission of a disease of your choice from your community. The roles of each factor should be clearly brought out.   The story should not exceed 3 paragraphs (1/2 page) The presentation can be supported by drawing the triad. The presentation is expected not to last more than 15 minutes. You will need the following resources: a flip chart; computer and projector; epidemiology course material; pen, markers </vt:lpstr>
      <vt:lpstr>Health-related events</vt:lpstr>
      <vt:lpstr>Levels of Disease</vt:lpstr>
      <vt:lpstr>Definitions</vt:lpstr>
      <vt:lpstr>Zoonosis, epizootic and enzootic</vt:lpstr>
      <vt:lpstr>Chain of Infection </vt:lpstr>
      <vt:lpstr>Dynamics of disease Transmission (Chain of Infection)</vt:lpstr>
      <vt:lpstr>PowerPoint Presentation</vt:lpstr>
      <vt:lpstr>PowerPoint Presentation</vt:lpstr>
      <vt:lpstr>Routes of transmission</vt:lpstr>
      <vt:lpstr>PowerPoint Presentation</vt:lpstr>
      <vt:lpstr>PowerPoint Presentation</vt:lpstr>
      <vt:lpstr>Chain of Infection </vt:lpstr>
      <vt:lpstr>Agents</vt:lpstr>
      <vt:lpstr>Infectious Organisms</vt:lpstr>
      <vt:lpstr>Infectious Agents </vt:lpstr>
      <vt:lpstr>Chain of Infection </vt:lpstr>
      <vt:lpstr>Transmission</vt:lpstr>
      <vt:lpstr>Modes of DISEASE transmission  </vt:lpstr>
      <vt:lpstr>(II): Modes of transmission</vt:lpstr>
      <vt:lpstr>Direct Contact Transmission</vt:lpstr>
      <vt:lpstr>Contact with Fomite</vt:lpstr>
      <vt:lpstr>Contaminated Food and Water</vt:lpstr>
      <vt:lpstr>Chain of Infection </vt:lpstr>
      <vt:lpstr>Host</vt:lpstr>
      <vt:lpstr>Reservoir Hosts &amp; Transmission</vt:lpstr>
      <vt:lpstr>Types of Reservoirs</vt:lpstr>
      <vt:lpstr>Human Reservoir</vt:lpstr>
      <vt:lpstr>Biological Vectors - Arthropods</vt:lpstr>
      <vt:lpstr>Biological Vectors - Animals</vt:lpstr>
      <vt:lpstr>Environmental Factors</vt:lpstr>
      <vt:lpstr>Pathophysiology</vt:lpstr>
      <vt:lpstr>CASE STUDY: LIVELIHOODS AND DISEASE TRANSMISSION.  A CASE OF UNKNOWN DISEASE </vt:lpstr>
      <vt:lpstr> Sirari is a village located in the North of Tanzania, at the border of Kenya. The estimated population is 5000. The main livelihood activity is agriculture and livestock. The climate is fairly cool and experiencing subtropical temperatures.  An NGO is assisting the community to improve livelihood, food security and income. The NGO introduced exotic breed of goats. Almost on average each household keeps 5 to 8 goats.  The community members love their goats so much that when they kid, they carry the kids, live with them in the same houses. After a while the female goats started experiencing late abortion and some died. They could not get service from vets as there are no vets in the area.  Later, some members of the family started experiencing fever-like symptoms and joint pains. The fever is on during a week, and then off the other week and keeps on alternating for at least 4 months. They bought anti malarial drugs from the local drug shop but show no improvement.  The drug shop recommended them to visit a health facility for further management. A lab test for malaria turned out to be negative. The health center referred the patients to the district hospital for further investigations… </vt:lpstr>
      <vt:lpstr>Questions:  1. Who are the people affected? 2. What different stakeholders are involved? 3. What disease are you thinking about? 4. How do you link the history of the disease with the epidemiological triad? 5. What should be done differently to prevent and control their conditions? 6. What further investigations should be done at the district hospital?</vt:lpstr>
      <vt:lpstr>Goal 2:To understand the principles of epidemiology</vt:lpstr>
      <vt:lpstr>Fundamental axioms</vt:lpstr>
      <vt:lpstr> Epidemiology helps to</vt:lpstr>
      <vt:lpstr>Basic Epidemiologic Methods</vt:lpstr>
      <vt:lpstr>Epidemiology “3 Steps”</vt:lpstr>
      <vt:lpstr>Epidemiology: Step 1 - Counting</vt:lpstr>
      <vt:lpstr>Epidemiology: Step 2 - Dividing</vt:lpstr>
      <vt:lpstr>Epidemiology: Step 3 - Comparing</vt:lpstr>
      <vt:lpstr>Main activities of the epidemiologist</vt:lpstr>
      <vt:lpstr>PowerPoint Presentation</vt:lpstr>
      <vt:lpstr> Data Sources</vt:lpstr>
      <vt:lpstr>Goal 3:To understand the burden of communicable diseases and value the gender gaps in infectious diseases and health care access.</vt:lpstr>
      <vt:lpstr>Definition :-Communicable disease </vt:lpstr>
      <vt:lpstr>Global epidemiology of infectious disease </vt:lpstr>
      <vt:lpstr>Global epidemiology of infectious disease</vt:lpstr>
      <vt:lpstr>Global Burden of disease: 10 leading causes of death</vt:lpstr>
      <vt:lpstr>Global Epidemiology of Infectious Disease</vt:lpstr>
      <vt:lpstr>Communicable Disease Burden Varies Widely Among Continents</vt:lpstr>
      <vt:lpstr>PowerPoint Presentation</vt:lpstr>
      <vt:lpstr>PowerPoint Presentation</vt:lpstr>
      <vt:lpstr>Disease Burden</vt:lpstr>
      <vt:lpstr>Disease Burden (CONTINUED)</vt:lpstr>
      <vt:lpstr>World Map According to Land Mass</vt:lpstr>
      <vt:lpstr>PowerPoint Presentation</vt:lpstr>
      <vt:lpstr>PowerPoint Presentation</vt:lpstr>
      <vt:lpstr>  AFRICA and SOUTH ASIA’S CRISIS  TB cases</vt:lpstr>
      <vt:lpstr> AFRICA and SOUTH ASIA’S CRISIS  Mortality 1 - 4 year olds</vt:lpstr>
      <vt:lpstr>Transmission of Infectious Diseases</vt:lpstr>
      <vt:lpstr>Classification of infectious diseases</vt:lpstr>
      <vt:lpstr>Classification by mode of transmission</vt:lpstr>
      <vt:lpstr>Vocabulary</vt:lpstr>
      <vt:lpstr>Vocabulary</vt:lpstr>
      <vt:lpstr>Vocabulary</vt:lpstr>
      <vt:lpstr>Vocabulary: Transmission Probability</vt:lpstr>
      <vt:lpstr>Vocabulary</vt:lpstr>
      <vt:lpstr>Vocabulary</vt:lpstr>
      <vt:lpstr>Vocabulary</vt:lpstr>
      <vt:lpstr>Vocabulary</vt:lpstr>
      <vt:lpstr>Vocabulary</vt:lpstr>
      <vt:lpstr>Major Transmission Routes</vt:lpstr>
      <vt:lpstr>Does a Potential Control Measure Reduce . . .</vt:lpstr>
      <vt:lpstr>Principles of Control</vt:lpstr>
      <vt:lpstr>Gender in Communicable Diseases &amp; Health Care System</vt:lpstr>
      <vt:lpstr>Gender in Communicable Diseases &amp; Health Care System</vt:lpstr>
      <vt:lpstr>Communicable diseases and gender-based issues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Gender and Communicable Diseases</vt:lpstr>
      <vt:lpstr>Goal 4: To appreciate and value the principles of One Health and its application in emerging pandemics threats</vt:lpstr>
      <vt:lpstr>BACKGROUND</vt:lpstr>
      <vt:lpstr>A One World Reality</vt:lpstr>
      <vt:lpstr>The rising threat of zoonotic diseases</vt:lpstr>
      <vt:lpstr>PowerPoint Presentation</vt:lpstr>
      <vt:lpstr>PARADIGM SHIFT FROM DOWNSTREAM TO UPSTREAM </vt:lpstr>
      <vt:lpstr>One Health</vt:lpstr>
      <vt:lpstr>So what?  Why change now?</vt:lpstr>
      <vt:lpstr>Why is “One Health” so difficult?</vt:lpstr>
      <vt:lpstr>How can we describe H5N1</vt:lpstr>
      <vt:lpstr>What is a One Health success?</vt:lpstr>
      <vt:lpstr>Describe how epidemiology is used by human, animal and environmental health professionals</vt:lpstr>
      <vt:lpstr>PowerPoint Presentation</vt:lpstr>
      <vt:lpstr>Background of the case Karatu district is located in Arusha region, Tanzania and is known by its agricultural activities and people practice irrigated farming. Among the major drawback that faces the farmers are pests. As a means to overcome such problems, farmers indiscriminately use pesticides to protect their crops. This practice has been reported to be associated with many problems to the people, domestic and wild animals and the environment at large. Cases of abortions in humans and animals are quite high in the district and are associated with pesticide poisoning. Skin diseases and infertility are also rampant especially to people working in horticultural farms. Incidences of fish and aquatic bird mortalities especially Lesser flamingoes (Phoenicopterus minor) are quite high and all are linked with pesticide poisoning. For example, in 2004, up to 45 000 Lesser flamingoes died at Lake Manyara, which is being fed by rivers draining from the agricultural fields in Karatu district. Studies have shown high levels of pesticide residues in milk, beef and local chicken eggs. A case control study conducted in pregnant women who go to deliver at Mount Meru Hospital in Arusha showed that they had very high levels of pesticide residues in breast milk and abdominal fats. the newly born babies had also high levels of pesticides in muconeum and umbilical blood. Studies further showed high levels of pesticides in water collected from Lake Manyara and different rivers around irrigated farms. Efforts have been done by the government to overcome the problem. The Tanzania Ministry of Agriculture has been conducting seminars, extension work and restricting uses of pesticides including advocating the integrated pest control systems but the problem still exist.   </vt:lpstr>
      <vt:lpstr>Questions 1. What is the problem? 2. Who is affected by the problem? 3. What are the sectors that can be involved in solving the problem? 4. What measures/actions can be done to safeguard the public health, animals and the environment? </vt:lpstr>
      <vt:lpstr>Collaboration (shared leadership) fosters incremental change…</vt:lpstr>
      <vt:lpstr>Discuss the major factors contributing to the emergence of infectious diseases. </vt:lpstr>
      <vt:lpstr>Are infectious diseases emerging more recently than before? </vt:lpstr>
      <vt:lpstr>Emerging Infections in the World  since 1973</vt:lpstr>
      <vt:lpstr>PowerPoint Presentation</vt:lpstr>
      <vt:lpstr>PowerPoint Presentation</vt:lpstr>
      <vt:lpstr>Global examples of emerging and re-emerging infectious diseases </vt:lpstr>
      <vt:lpstr>Factors promoting zoonotic emergence</vt:lpstr>
      <vt:lpstr>Drivers of Pandemic Risk</vt:lpstr>
      <vt:lpstr>Goal 5:To appreciate and value the  measures of disease frequency</vt:lpstr>
      <vt:lpstr> Measures of frequency </vt:lpstr>
      <vt:lpstr> Epidemiology </vt:lpstr>
      <vt:lpstr>Example</vt:lpstr>
      <vt:lpstr>To measure an event</vt:lpstr>
      <vt:lpstr>To measure an event</vt:lpstr>
      <vt:lpstr> To measure an event </vt:lpstr>
      <vt:lpstr>PowerPoint Presentation</vt:lpstr>
      <vt:lpstr>Ratio</vt:lpstr>
      <vt:lpstr>Ratio- Examples</vt:lpstr>
      <vt:lpstr>Ratio of AIDS case rates between city A and city B.</vt:lpstr>
      <vt:lpstr>Proportion</vt:lpstr>
      <vt:lpstr>Proportion - Example</vt:lpstr>
      <vt:lpstr>Example</vt:lpstr>
      <vt:lpstr>PowerPoint Presentation</vt:lpstr>
      <vt:lpstr>   Rate</vt:lpstr>
      <vt:lpstr>Rate</vt:lpstr>
      <vt:lpstr>Rates</vt:lpstr>
      <vt:lpstr>Rate - Example</vt:lpstr>
      <vt:lpstr>Odds</vt:lpstr>
      <vt:lpstr>Measures of Disease Occurence</vt:lpstr>
      <vt:lpstr>Prevalence</vt:lpstr>
      <vt:lpstr>PowerPoint Presentation</vt:lpstr>
      <vt:lpstr>Example: In a survey of patients in OPD clinic, 60 of 300 interviewed patients reported use of a bednet in the last 2 months before interview. The period prevalence of bednet use over last 2 months is calculated as:</vt:lpstr>
      <vt:lpstr> Cumulative Incidence (CI) </vt:lpstr>
      <vt:lpstr>PowerPoint Presentation</vt:lpstr>
      <vt:lpstr>PowerPoint Presentation</vt:lpstr>
      <vt:lpstr>PowerPoint Presentation</vt:lpstr>
      <vt:lpstr>  Incidence Density </vt:lpstr>
      <vt:lpstr>PowerPoint Presentation</vt:lpstr>
      <vt:lpstr>PowerPoint Presentation</vt:lpstr>
      <vt:lpstr>PowerPoint Presentation</vt:lpstr>
      <vt:lpstr>Example 1000 HIV negative persons were tested one year later and 50 were found HIV positive.</vt:lpstr>
      <vt:lpstr>Example 1000 HIV negative persons were tested one year later and 50 were found HIV positive.</vt:lpstr>
      <vt:lpstr>Estimating Incidence Density</vt:lpstr>
      <vt:lpstr>Estimating Incidence Density</vt:lpstr>
      <vt:lpstr>PowerPoint Presentation</vt:lpstr>
      <vt:lpstr>Issues in Calculating Incidence</vt:lpstr>
      <vt:lpstr>Comparing Incidence and Prevalence</vt:lpstr>
      <vt:lpstr>Relationship of Incidence to Prevalence</vt:lpstr>
      <vt:lpstr>Relationship between  Incidence, Prevalence and Disease Duration</vt:lpstr>
      <vt:lpstr>Prevalence and Incidence</vt:lpstr>
      <vt:lpstr>Prevalence and Incidence</vt:lpstr>
      <vt:lpstr>Prevalence and Incidence</vt:lpstr>
      <vt:lpstr>Prevalence and Incidence</vt:lpstr>
      <vt:lpstr>Practice Scenario</vt:lpstr>
      <vt:lpstr>Practice Scenario Answers</vt:lpstr>
      <vt:lpstr>Practice Scenario Answers</vt:lpstr>
      <vt:lpstr>Special types of Incidence</vt:lpstr>
      <vt:lpstr>Attack Rate</vt:lpstr>
      <vt:lpstr>PowerPoint Presentation</vt:lpstr>
      <vt:lpstr>Attack Rate</vt:lpstr>
      <vt:lpstr>Morbidity Rates in Zimbabwe</vt:lpstr>
      <vt:lpstr>Mortality Rates</vt:lpstr>
      <vt:lpstr> Crude Death Rate</vt:lpstr>
      <vt:lpstr>PowerPoint Presentation</vt:lpstr>
      <vt:lpstr>PowerPoint Presentation</vt:lpstr>
      <vt:lpstr>PowerPoint Presentation</vt:lpstr>
      <vt:lpstr>Maternal Mortality Rate</vt:lpstr>
      <vt:lpstr>Death-to-Case Ratio</vt:lpstr>
      <vt:lpstr>Proportionate Mortality</vt:lpstr>
      <vt:lpstr>PowerPoint Presentation</vt:lpstr>
      <vt:lpstr>PowerPoint Presentation</vt:lpstr>
      <vt:lpstr>Goal 6: To understand the scope of Descriptive Epidemiology and Analytic Epidemiology and the Key Concepts of Participatory Epidemiology </vt:lpstr>
      <vt:lpstr>Descriptive Epidemiology</vt:lpstr>
      <vt:lpstr>Descriptive Epidemiology</vt:lpstr>
      <vt:lpstr>PowerPoint Presentation</vt:lpstr>
      <vt:lpstr>Descriptive Studies</vt:lpstr>
      <vt:lpstr>Who?/Which? Where? When? How much?</vt:lpstr>
      <vt:lpstr>Why describing?</vt:lpstr>
      <vt:lpstr>Descriptive Epidemiology </vt:lpstr>
      <vt:lpstr>Time</vt:lpstr>
      <vt:lpstr>Time</vt:lpstr>
      <vt:lpstr>Time </vt:lpstr>
      <vt:lpstr>Secular Trend</vt:lpstr>
      <vt:lpstr>Tetanus – by Year, United States, 1955-2000</vt:lpstr>
      <vt:lpstr>PowerPoint Presentation</vt:lpstr>
      <vt:lpstr>Periodic Trend</vt:lpstr>
      <vt:lpstr>PowerPoint Presentation</vt:lpstr>
      <vt:lpstr>Seasonal Trend</vt:lpstr>
      <vt:lpstr>Niger Guinea Worm Eradication Program Number of cases of dranculiasis reported from Tillabery Department, 1996-1998</vt:lpstr>
      <vt:lpstr>Pneumonia-Influenza Deaths – By Year, 1934-1980</vt:lpstr>
      <vt:lpstr>Place</vt:lpstr>
      <vt:lpstr>Place</vt:lpstr>
      <vt:lpstr>Place</vt:lpstr>
      <vt:lpstr>Place</vt:lpstr>
      <vt:lpstr>The Meningitis Belt of Africa, 2004</vt:lpstr>
      <vt:lpstr>Yellow fever outbreak in South Kordofan, November 2005</vt:lpstr>
      <vt:lpstr>Person</vt:lpstr>
      <vt:lpstr>Person</vt:lpstr>
      <vt:lpstr>Person: Age</vt:lpstr>
      <vt:lpstr>Person: Sex</vt:lpstr>
      <vt:lpstr>Person: Others</vt:lpstr>
      <vt:lpstr>Syphilis Cases. US 1981-90</vt:lpstr>
      <vt:lpstr>Syphilis Cases by Sex. US 1981-90</vt:lpstr>
      <vt:lpstr>Syphilis Cases by Sex and Racial Group. US 1981-90</vt:lpstr>
      <vt:lpstr>Descriptive  vs. Analytic Epidemiology</vt:lpstr>
      <vt:lpstr>PowerPoint Presentation</vt:lpstr>
      <vt:lpstr>Descriptive Epidemiology</vt:lpstr>
      <vt:lpstr>Analytic Epidemiology</vt:lpstr>
      <vt:lpstr>PowerPoint Presentation</vt:lpstr>
      <vt:lpstr>Descriptive vs. Analytic Epidemiology</vt:lpstr>
      <vt:lpstr>Analytic Epidemiology</vt:lpstr>
      <vt:lpstr>Examine the relationship between</vt:lpstr>
      <vt:lpstr>Components of Analytic Epidemiology</vt:lpstr>
      <vt:lpstr>Exposure and Outcome</vt:lpstr>
      <vt:lpstr>Case Definition</vt:lpstr>
      <vt:lpstr>Developing Hypotheses</vt:lpstr>
      <vt:lpstr>Why do Epidemiological Studies?</vt:lpstr>
      <vt:lpstr>Descriptive Studies </vt:lpstr>
      <vt:lpstr>PowerPoint Presentation</vt:lpstr>
      <vt:lpstr>After Descriptive Analysis...</vt:lpstr>
      <vt:lpstr>But Sometimes Also: Why?</vt:lpstr>
      <vt:lpstr>PowerPoint Presentation</vt:lpstr>
      <vt:lpstr>Descriptive and Analytic Epidemiology</vt:lpstr>
      <vt:lpstr>Analytic Studies </vt:lpstr>
      <vt:lpstr>Analytical Studies</vt:lpstr>
      <vt:lpstr>Observational Studies</vt:lpstr>
      <vt:lpstr>Analytical Studies</vt:lpstr>
      <vt:lpstr>Cross-Sectional Studies</vt:lpstr>
      <vt:lpstr>Cross-Sectional Studies</vt:lpstr>
      <vt:lpstr>Cohort Study Description</vt:lpstr>
      <vt:lpstr>Cohort Study Design</vt:lpstr>
      <vt:lpstr>Cohort Study Design</vt:lpstr>
      <vt:lpstr>Case-Control Study Description</vt:lpstr>
      <vt:lpstr>Case-Control Study Design</vt:lpstr>
      <vt:lpstr>Case-Control Study Design</vt:lpstr>
      <vt:lpstr>Cohort  VS. Case-Control</vt:lpstr>
      <vt:lpstr>Summary</vt:lpstr>
      <vt:lpstr>PowerPoint Presentation</vt:lpstr>
      <vt:lpstr>Summary of Study Designs</vt:lpstr>
      <vt:lpstr>Participatory Epidemiology: Key Concepts</vt:lpstr>
      <vt:lpstr>Definitions</vt:lpstr>
      <vt:lpstr>Participatory Approaches - Origins</vt:lpstr>
      <vt:lpstr>Lessons from the Adult Education Movement (1960s)</vt:lpstr>
      <vt:lpstr>Lessons from Social Anthropology  (from 1980s)</vt:lpstr>
      <vt:lpstr>PowerPoint Presentation</vt:lpstr>
      <vt:lpstr>Lessons from Agro ecosystem Analysis (from the 1980s)</vt:lpstr>
      <vt:lpstr>Participatory Approach (from 1980s)</vt:lpstr>
      <vt:lpstr>PowerPoint Presentation</vt:lpstr>
      <vt:lpstr>PowerPoint Presentation</vt:lpstr>
      <vt:lpstr>Participatory Methods</vt:lpstr>
      <vt:lpstr>PowerPoint Presentation</vt:lpstr>
      <vt:lpstr>PowerPoint Presentation</vt:lpstr>
      <vt:lpstr>PowerPoint Presentation</vt:lpstr>
      <vt:lpstr>PowerPoint Presentation</vt:lpstr>
      <vt:lpstr>Goal 7: To understand the importance of diseases surveillance </vt:lpstr>
      <vt:lpstr>Public Health Surveillance</vt:lpstr>
      <vt:lpstr>Public Health Approach</vt:lpstr>
      <vt:lpstr>Public Health Surveillance Definition</vt:lpstr>
      <vt:lpstr>Public Health Surveillance</vt:lpstr>
      <vt:lpstr>Purposes of Public Health Surveillance</vt:lpstr>
      <vt:lpstr>Surveillance provides:</vt:lpstr>
      <vt:lpstr> Data Sources</vt:lpstr>
      <vt:lpstr> Types of Surveillance </vt:lpstr>
      <vt:lpstr>Passive vs. Active Surveillance System</vt:lpstr>
      <vt:lpstr>Dissemination of Surveillance Data</vt:lpstr>
      <vt:lpstr>Surveillance should be  Linked to Action</vt:lpstr>
      <vt:lpstr>PowerPoint Presentation</vt:lpstr>
      <vt:lpstr>The Laboratory in Surveillance</vt:lpstr>
      <vt:lpstr>Laboratories may be involved in many tasks:</vt:lpstr>
      <vt:lpstr>Laboratories may be involved at many levels</vt:lpstr>
      <vt:lpstr>Laboratory services are useful in all phases of disease response</vt:lpstr>
      <vt:lpstr>Information Loop of Public Health Surveillance</vt:lpstr>
      <vt:lpstr>“The reason for collecting, analyzing and disseminating information on a disease is to control that disease. Collection and analysis should not be allowed to consume resources if action does not follow.”</vt:lpstr>
      <vt:lpstr>References</vt:lpstr>
    </vt:vector>
  </TitlesOfParts>
  <Company>University of Rwanda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Epidemiology</dc:title>
  <dc:subject>Epidemiology Module</dc:subject>
  <dc:creator>Dr Etienne RUGIGANA</dc:creator>
  <dc:description>One Health modules; OHCEA; Epidemiology module</dc:description>
  <cp:lastModifiedBy>Amuguni, Janetrix Hellen M.</cp:lastModifiedBy>
  <cp:revision>251</cp:revision>
  <dcterms:created xsi:type="dcterms:W3CDTF">2015-08-09T11:12:54Z</dcterms:created>
  <dcterms:modified xsi:type="dcterms:W3CDTF">2019-11-24T20:36:35Z</dcterms:modified>
  <cp:version>4</cp:version>
</cp:coreProperties>
</file>