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6"/>
  </p:notesMasterIdLst>
  <p:sldIdLst>
    <p:sldId id="401" r:id="rId2"/>
    <p:sldId id="398" r:id="rId3"/>
    <p:sldId id="400" r:id="rId4"/>
    <p:sldId id="39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Mirembe" initials="SM" lastIdx="1" clrIdx="0">
    <p:extLst>
      <p:ext uri="{19B8F6BF-5375-455C-9EA6-DF929625EA0E}">
        <p15:presenceInfo xmlns:p15="http://schemas.microsoft.com/office/powerpoint/2012/main" userId="0494655d1a2776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0" autoAdjust="0"/>
    <p:restoredTop sz="93357" autoAdjust="0"/>
  </p:normalViewPr>
  <p:slideViewPr>
    <p:cSldViewPr>
      <p:cViewPr varScale="1">
        <p:scale>
          <a:sx n="62" d="100"/>
          <a:sy n="62" d="100"/>
        </p:scale>
        <p:origin x="696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0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15AF9-D429-4892-9704-FD1D648E3C5C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CC5F9-6650-4174-B6C5-094030EC14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75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6A6BC1E-E732-4665-91CC-F13738178F6F}"/>
              </a:ext>
            </a:extLst>
          </p:cNvPr>
          <p:cNvSpPr/>
          <p:nvPr userDrawn="1"/>
        </p:nvSpPr>
        <p:spPr>
          <a:xfrm>
            <a:off x="91440" y="6106160"/>
            <a:ext cx="8961120" cy="66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2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34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04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57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70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037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378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2DB7-ECA3-47FA-B058-14387B62BF7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385-87D2-4C8A-88C5-C7282A1A4B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9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2DB7-ECA3-47FA-B058-14387B62BF7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385-87D2-4C8A-88C5-C7282A1A4B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69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7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2DB7-ECA3-47FA-B058-14387B62BF7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385-87D2-4C8A-88C5-C7282A1A4B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27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2DB7-ECA3-47FA-B058-14387B62BF7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385-87D2-4C8A-88C5-C7282A1A4B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9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2DB7-ECA3-47FA-B058-14387B62BF7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385-87D2-4C8A-88C5-C7282A1A4B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1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2DB7-ECA3-47FA-B058-14387B62BF7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385-87D2-4C8A-88C5-C7282A1A4B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41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2DB7-ECA3-47FA-B058-14387B62BF7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385-87D2-4C8A-88C5-C7282A1A4B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7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2DB7-ECA3-47FA-B058-14387B62BF7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385-87D2-4C8A-88C5-C7282A1A4B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47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52DB7-ECA3-47FA-B058-14387B62BF77}" type="datetimeFigureOut">
              <a:rPr lang="en-US" smtClean="0"/>
              <a:pPr/>
              <a:t>11/24/2019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F5385-87D2-4C8A-88C5-C7282A1A4B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36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2" name="Picture 11" descr="Colored Logo">
            <a:extLst>
              <a:ext uri="{FF2B5EF4-FFF2-40B4-BE49-F238E27FC236}">
                <a16:creationId xmlns:a16="http://schemas.microsoft.com/office/drawing/2014/main" id="{B4236E7C-E8BD-46DB-A174-4B45EAEF4210}"/>
              </a:ext>
            </a:extLst>
          </p:cNvPr>
          <p:cNvPicPr/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1592"/>
            <a:ext cx="807905" cy="614008"/>
          </a:xfrm>
          <a:prstGeom prst="rect">
            <a:avLst/>
          </a:prstGeom>
          <a:noFill/>
        </p:spPr>
      </p:pic>
      <p:pic>
        <p:nvPicPr>
          <p:cNvPr id="13" name="Picture 12" descr="C:\Users\rtalmage\Desktop\TRG Projects\RESPOND\EPT_USAID_Logo.jpg">
            <a:extLst>
              <a:ext uri="{FF2B5EF4-FFF2-40B4-BE49-F238E27FC236}">
                <a16:creationId xmlns:a16="http://schemas.microsoft.com/office/drawing/2014/main" id="{E333CB30-0B98-4E19-8B3F-2EEF7601B35C}"/>
              </a:ext>
            </a:extLst>
          </p:cNvPr>
          <p:cNvPicPr/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638" y="6268416"/>
            <a:ext cx="2237962" cy="437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52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imgres?q=project+management+triangle&amp;sa=X&amp;hl=en&amp;qscrl=1&amp;rlz=1T4ACAW_en___US362&amp;biw=1080&amp;bih=461&amp;tbm=isch&amp;tbnid=OU5eqIAvx70hdM:&amp;imgrefurl=http://www.unicon.net/node/1350&amp;docid=CMi1tOof8lykPM&amp;imgurl=http://www.unicon.net/files/iron-triangle.png&amp;w=842&amp;h=511&amp;ei=LN_1UbuiHZb54AOU64CIDQ&amp;zoom=1&amp;ved=1t:3588,r:13,s:0,i:129&amp;iact=rc&amp;page=2&amp;tbnh=168&amp;tbnw=262&amp;start=5&amp;ndsp=14&amp;tx=130&amp;ty=7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imgres?q=project+management+triangle&amp;sa=X&amp;hl=en&amp;qscrl=1&amp;rlz=1T4ACAW_en___US362&amp;biw=1080&amp;bih=461&amp;tbm=isch&amp;tbnid=OU5eqIAvx70hdM:&amp;imgrefurl=http://www.unicon.net/node/1350&amp;docid=CMi1tOof8lykPM&amp;imgurl=http://www.unicon.net/files/iron-triangle.png&amp;w=842&amp;h=511&amp;ei=LN_1UbuiHZb54AOU64CIDQ&amp;zoom=1&amp;ved=1t:3588,r:13,s:0,i:129&amp;iact=rc&amp;page=2&amp;tbnh=168&amp;tbnw=262&amp;start=5&amp;ndsp=14&amp;tx=130&amp;ty=7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The project management triangle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Power point No.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2" y="6096000"/>
            <a:ext cx="8382000" cy="7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49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48733"/>
            <a:ext cx="6798734" cy="1303867"/>
          </a:xfrm>
        </p:spPr>
        <p:txBody>
          <a:bodyPr/>
          <a:lstStyle/>
          <a:p>
            <a:r>
              <a:rPr lang="en-US" dirty="0"/>
              <a:t>Project management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72000" cy="4724400"/>
          </a:xfrm>
        </p:spPr>
        <p:txBody>
          <a:bodyPr>
            <a:normAutofit/>
          </a:bodyPr>
          <a:lstStyle/>
          <a:p>
            <a:r>
              <a:rPr lang="en-US" sz="2000" dirty="0"/>
              <a:t>These elements are critical in defining the limiting constraints on an initiative, or the scope, resources and schedules available in an emergency</a:t>
            </a:r>
          </a:p>
          <a:p>
            <a:r>
              <a:rPr lang="en-US" sz="2000" dirty="0"/>
              <a:t>The combination of these elements is referred to as the Project Management Triangle</a:t>
            </a:r>
          </a:p>
          <a:p>
            <a:r>
              <a:rPr lang="en-US" sz="2000" dirty="0"/>
              <a:t>understanding the relationships between the elements helps managers make better choices and tradeoffs.</a:t>
            </a:r>
          </a:p>
        </p:txBody>
      </p:sp>
      <p:pic>
        <p:nvPicPr>
          <p:cNvPr id="4" name="Picture 1" descr="http://t2.gstatic.com/images?q=tbn:ANd9GcTllHZ8mhzVpWmMefTs8y9DLYBNrHyUfB1Yi7nLDZqCdf4JVahKx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599"/>
            <a:ext cx="320040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94107"/>
            <a:ext cx="2276475" cy="56578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2" y="6096000"/>
            <a:ext cx="8382000" cy="7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5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72000" cy="4191001"/>
          </a:xfrm>
        </p:spPr>
        <p:txBody>
          <a:bodyPr>
            <a:normAutofit/>
          </a:bodyPr>
          <a:lstStyle/>
          <a:p>
            <a:pPr lvl="0"/>
            <a:r>
              <a:rPr lang="en-US" sz="2000" b="1" dirty="0"/>
              <a:t>Schedule:</a:t>
            </a:r>
            <a:r>
              <a:rPr lang="en-US" sz="2000" dirty="0"/>
              <a:t> Refers to the amount of time available to complete a project.</a:t>
            </a:r>
          </a:p>
          <a:p>
            <a:pPr marL="114300" lvl="0" indent="0">
              <a:buNone/>
            </a:pPr>
            <a:endParaRPr lang="en-US" sz="2000" dirty="0"/>
          </a:p>
          <a:p>
            <a:pPr lvl="0"/>
            <a:r>
              <a:rPr lang="en-US" sz="2000" b="1" dirty="0"/>
              <a:t>Resources: </a:t>
            </a:r>
            <a:r>
              <a:rPr lang="en-US" sz="2000" dirty="0"/>
              <a:t>Refers to the people, budget, materials, etc. available to produce the initiative’s outcomes. </a:t>
            </a:r>
          </a:p>
          <a:p>
            <a:pPr marL="114300" lvl="0" indent="0">
              <a:buNone/>
            </a:pPr>
            <a:endParaRPr lang="en-US" sz="2000" dirty="0"/>
          </a:p>
          <a:p>
            <a:r>
              <a:rPr lang="en-US" sz="2000" b="1" dirty="0"/>
              <a:t>Scope:</a:t>
            </a:r>
            <a:r>
              <a:rPr lang="en-US" sz="2000" dirty="0"/>
              <a:t> Refers to what must be done to produce the initiative’s outcomes</a:t>
            </a:r>
          </a:p>
          <a:p>
            <a:endParaRPr lang="en-US" sz="2000" dirty="0"/>
          </a:p>
        </p:txBody>
      </p:sp>
      <p:pic>
        <p:nvPicPr>
          <p:cNvPr id="4" name="Picture 1" descr="http://t2.gstatic.com/images?q=tbn:ANd9GcTllHZ8mhzVpWmMefTs8y9DLYBNrHyUfB1Yi7nLDZqCdf4JVahKx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78805"/>
            <a:ext cx="2937934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2" y="6096000"/>
            <a:ext cx="8382000" cy="7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0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67000"/>
            <a:ext cx="8229600" cy="4724400"/>
          </a:xfrm>
        </p:spPr>
        <p:txBody>
          <a:bodyPr/>
          <a:lstStyle/>
          <a:p>
            <a:pPr lvl="0"/>
            <a:r>
              <a:rPr lang="en-US" dirty="0"/>
              <a:t>These elements are often competing and termed the ‘triple constraints’ of a project.</a:t>
            </a:r>
          </a:p>
          <a:p>
            <a:pPr lvl="0"/>
            <a:r>
              <a:rPr lang="en-US" dirty="0"/>
              <a:t>Changes in any part of the triangle impact the other parts. </a:t>
            </a:r>
          </a:p>
          <a:p>
            <a:pPr lvl="0"/>
            <a:r>
              <a:rPr lang="en-US" dirty="0"/>
              <a:t>For example, increasing the scope typically means increased time and increased cost, or a tight schedule could mean increased costs and reduced scope, or a tight budget could mean increased time and reduced scope.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4107"/>
            <a:ext cx="2276475" cy="56578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12" y="6096000"/>
            <a:ext cx="8382000" cy="79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72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1942</TotalTime>
  <Words>182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Garamond</vt:lpstr>
      <vt:lpstr>Organic</vt:lpstr>
      <vt:lpstr>The project management triangle</vt:lpstr>
      <vt:lpstr>Project management triangle</vt:lpstr>
      <vt:lpstr>Project management triangle</vt:lpstr>
      <vt:lpstr>Project management cycle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from Professional-Directed to Patient-Centered Behavior Change</dc:title>
  <dc:creator>Kimberly Kennedy</dc:creator>
  <cp:lastModifiedBy>Amuguni, Janetrix Hellen M.</cp:lastModifiedBy>
  <cp:revision>208</cp:revision>
  <dcterms:created xsi:type="dcterms:W3CDTF">2013-09-10T04:44:55Z</dcterms:created>
  <dcterms:modified xsi:type="dcterms:W3CDTF">2019-11-24T22:44:34Z</dcterms:modified>
</cp:coreProperties>
</file>