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40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26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D9C6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85DE3-0021-42C3-8AE3-A327B4CA71AA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58D91-42B7-4A8D-A936-1A69832DEA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63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468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3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703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557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39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981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707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89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444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38535" y="464344"/>
            <a:ext cx="6861105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45104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1490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01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49182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8311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2969" y="3000375"/>
            <a:ext cx="7358063" cy="50597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7772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57200" y="1447800"/>
            <a:ext cx="8296183" cy="0"/>
          </a:xfrm>
          <a:prstGeom prst="line">
            <a:avLst/>
          </a:prstGeom>
          <a:ln w="12700">
            <a:solidFill>
              <a:srgbClr val="ECD9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676400"/>
            <a:ext cx="81534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404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 Photo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57200" y="609600"/>
            <a:ext cx="8305800" cy="55626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2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00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19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017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RESPOND Workgroup May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96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15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2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0F3A26-93E2-4DCF-B458-26FFBEE404E9}"/>
              </a:ext>
            </a:extLst>
          </p:cNvPr>
          <p:cNvCxnSpPr/>
          <p:nvPr userDrawn="1"/>
        </p:nvCxnSpPr>
        <p:spPr>
          <a:xfrm>
            <a:off x="457200" y="1447800"/>
            <a:ext cx="8296183" cy="0"/>
          </a:xfrm>
          <a:prstGeom prst="line">
            <a:avLst/>
          </a:prstGeom>
          <a:ln w="12700">
            <a:solidFill>
              <a:srgbClr val="ECD9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A9484FED-9564-4DCC-B311-9D056D4B71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24600"/>
            <a:ext cx="1136588" cy="24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92B8F2A-B095-4DEC-B71F-B528584BF6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83" y="6273426"/>
            <a:ext cx="3543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C5AC7A-ADDD-4565-98AE-9FFD5FE6FEDF}"/>
              </a:ext>
            </a:extLst>
          </p:cNvPr>
          <p:cNvCxnSpPr/>
          <p:nvPr userDrawn="1"/>
        </p:nvCxnSpPr>
        <p:spPr>
          <a:xfrm>
            <a:off x="457200" y="6172200"/>
            <a:ext cx="8296183" cy="0"/>
          </a:xfrm>
          <a:prstGeom prst="line">
            <a:avLst/>
          </a:prstGeom>
          <a:ln w="12700">
            <a:solidFill>
              <a:srgbClr val="ECD9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99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05" r:id="rId22"/>
    <p:sldLayoutId id="2147483806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newgenerationplantations.org/multimedia/file/f693ac73-7a22-11e3-92fa-005056986313/" TargetMode="External"/><Relationship Id="rId2" Type="http://schemas.openxmlformats.org/officeDocument/2006/relationships/hyperlink" Target="https://news.mongabay.com/2016/08/a-dangerous-illegal-necessity-charcoal-reform-comes-to-virunga/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hyperlink" Target="http://journals.plos.org/plosone/article?id=10.1371/journal.pone.0162697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Health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Virunga case study </a:t>
            </a:r>
          </a:p>
          <a:p>
            <a:r>
              <a:rPr lang="en-US" dirty="0"/>
              <a:t>Power point no.2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1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24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3651" y="1394618"/>
            <a:ext cx="3051176" cy="4068764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xfrm>
            <a:off x="588168" y="387085"/>
            <a:ext cx="7358063" cy="1000125"/>
          </a:xfrm>
          <a:prstGeom prst="rect">
            <a:avLst/>
          </a:prstGeom>
        </p:spPr>
        <p:txBody>
          <a:bodyPr/>
          <a:lstStyle/>
          <a:p>
            <a:r>
              <a:rPr dirty="0"/>
              <a:t>Threats</a:t>
            </a:r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xfrm>
            <a:off x="4554640" y="685502"/>
            <a:ext cx="3750469" cy="4420196"/>
          </a:xfrm>
          <a:prstGeom prst="rect">
            <a:avLst/>
          </a:prstGeom>
        </p:spPr>
        <p:txBody>
          <a:bodyPr/>
          <a:lstStyle/>
          <a:p>
            <a:pPr marL="342888" indent="-342888">
              <a:lnSpc>
                <a:spcPct val="90000"/>
              </a:lnSpc>
              <a:spcBef>
                <a:spcPts val="422"/>
              </a:spcBef>
            </a:pPr>
            <a:r>
              <a:rPr dirty="0"/>
              <a:t>Indirect</a:t>
            </a:r>
          </a:p>
          <a:p>
            <a:pPr marL="337529" indent="-337529">
              <a:lnSpc>
                <a:spcPct val="90000"/>
              </a:lnSpc>
              <a:spcBef>
                <a:spcPts val="422"/>
              </a:spcBef>
            </a:pPr>
            <a:r>
              <a:rPr dirty="0"/>
              <a:t>High human population density</a:t>
            </a:r>
          </a:p>
          <a:p>
            <a:pPr marL="337529" indent="-337529">
              <a:lnSpc>
                <a:spcPct val="90000"/>
              </a:lnSpc>
              <a:spcBef>
                <a:spcPts val="422"/>
              </a:spcBef>
            </a:pPr>
            <a:r>
              <a:rPr dirty="0"/>
              <a:t>Limited buffer zone</a:t>
            </a:r>
          </a:p>
          <a:p>
            <a:pPr marL="337529" indent="-337529">
              <a:lnSpc>
                <a:spcPct val="90000"/>
              </a:lnSpc>
              <a:spcBef>
                <a:spcPts val="422"/>
              </a:spcBef>
            </a:pPr>
            <a:r>
              <a:rPr dirty="0"/>
              <a:t>High </a:t>
            </a:r>
            <a:r>
              <a:rPr lang="en-US" dirty="0"/>
              <a:t>l</a:t>
            </a:r>
            <a:r>
              <a:rPr dirty="0"/>
              <a:t>evels of </a:t>
            </a:r>
            <a:r>
              <a:rPr lang="en-US" dirty="0"/>
              <a:t>p</a:t>
            </a:r>
            <a:r>
              <a:rPr dirty="0"/>
              <a:t>overty</a:t>
            </a:r>
          </a:p>
          <a:p>
            <a:pPr marL="337529" indent="-337529">
              <a:lnSpc>
                <a:spcPct val="90000"/>
              </a:lnSpc>
              <a:spcBef>
                <a:spcPts val="422"/>
              </a:spcBef>
            </a:pPr>
            <a:r>
              <a:rPr dirty="0"/>
              <a:t>Conflict and insecurity</a:t>
            </a:r>
          </a:p>
        </p:txBody>
      </p:sp>
      <p:pic>
        <p:nvPicPr>
          <p:cNvPr id="237" name="image8.jpeg" descr="Picture 00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67200" y="3170501"/>
            <a:ext cx="3733800" cy="2800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749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838200" y="550428"/>
            <a:ext cx="7358063" cy="1000125"/>
          </a:xfrm>
          <a:prstGeom prst="rect">
            <a:avLst/>
          </a:prstGeom>
        </p:spPr>
        <p:txBody>
          <a:bodyPr/>
          <a:lstStyle/>
          <a:p>
            <a:r>
              <a:rPr dirty="0"/>
              <a:t>Habitat Loss</a:t>
            </a:r>
          </a:p>
        </p:txBody>
      </p:sp>
      <p:pic>
        <p:nvPicPr>
          <p:cNvPr id="240" name="image10.jpeg" descr="DSC0084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953000" y="4248149"/>
            <a:ext cx="3124201" cy="2343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11.jpeg" descr="VISOKE AND PARK BORDER 20-FEB-07 KRC VECELLIO (13)small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30450" y="1748554"/>
            <a:ext cx="3886201" cy="2408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12.jpeg" descr="TOP OF BISOKE VIEW 22-MAR-07 KRC NDAGIJIMANA (1)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53440" y="2057400"/>
            <a:ext cx="3886201" cy="2546544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685800" y="1540393"/>
            <a:ext cx="3352801" cy="61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defTabSz="1300480"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87" dirty="0"/>
              <a:t>Forest cleared for agriculture and resettlement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61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1218982" y="228600"/>
            <a:ext cx="6798734" cy="1303867"/>
          </a:xfrm>
          <a:prstGeom prst="rect">
            <a:avLst/>
          </a:prstGeom>
        </p:spPr>
        <p:txBody>
          <a:bodyPr/>
          <a:lstStyle/>
          <a:p>
            <a:r>
              <a:rPr dirty="0"/>
              <a:t>Habitat Loss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1371600" y="1636969"/>
            <a:ext cx="6646116" cy="382703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62992" indent="-262992" defTabSz="316278">
              <a:lnSpc>
                <a:spcPct val="80000"/>
              </a:lnSpc>
              <a:spcBef>
                <a:spcPts val="422"/>
              </a:spcBef>
              <a:defRPr sz="2618"/>
            </a:pPr>
            <a:r>
              <a:rPr dirty="0"/>
              <a:t>The Rwandan sector of the </a:t>
            </a:r>
            <a:r>
              <a:rPr dirty="0" err="1"/>
              <a:t>Virunga</a:t>
            </a:r>
            <a:r>
              <a:rPr dirty="0"/>
              <a:t> ecosystem has been drastically reduced:</a:t>
            </a:r>
          </a:p>
          <a:p>
            <a:pPr marL="264023" indent="-264023" defTabSz="316278">
              <a:lnSpc>
                <a:spcPct val="80000"/>
              </a:lnSpc>
              <a:spcBef>
                <a:spcPts val="2250"/>
              </a:spcBef>
              <a:buNone/>
              <a:defRPr sz="2618"/>
            </a:pPr>
            <a:endParaRPr dirty="0"/>
          </a:p>
          <a:p>
            <a:pPr marL="457228" lvl="1" indent="-216582" defTabSz="316278">
              <a:lnSpc>
                <a:spcPct val="80000"/>
              </a:lnSpc>
              <a:spcBef>
                <a:spcPts val="352"/>
              </a:spcBef>
              <a:defRPr sz="2156" u="sng"/>
            </a:pPr>
            <a:r>
              <a:rPr dirty="0"/>
              <a:t>1958</a:t>
            </a:r>
            <a:r>
              <a:rPr u="none" dirty="0"/>
              <a:t> Belgian Authorities permitted 70km</a:t>
            </a:r>
            <a:r>
              <a:rPr u="none" baseline="31999" dirty="0"/>
              <a:t>2</a:t>
            </a:r>
            <a:r>
              <a:rPr u="none" dirty="0"/>
              <a:t> cleared for human settlement</a:t>
            </a:r>
            <a:endParaRPr sz="2057" dirty="0"/>
          </a:p>
          <a:p>
            <a:pPr marL="457228" lvl="1" indent="-216582" defTabSz="316278">
              <a:lnSpc>
                <a:spcPct val="80000"/>
              </a:lnSpc>
              <a:spcBef>
                <a:spcPts val="352"/>
              </a:spcBef>
              <a:defRPr sz="2156" u="sng"/>
            </a:pPr>
            <a:r>
              <a:rPr dirty="0"/>
              <a:t>1969-1973</a:t>
            </a:r>
            <a:r>
              <a:rPr u="none" dirty="0"/>
              <a:t> 105 km</a:t>
            </a:r>
            <a:r>
              <a:rPr u="none" baseline="31999" dirty="0"/>
              <a:t>2</a:t>
            </a:r>
            <a:r>
              <a:rPr u="none" dirty="0"/>
              <a:t> converted to agriculture by Rwanda government funded by EEC</a:t>
            </a:r>
            <a:endParaRPr sz="2057" dirty="0"/>
          </a:p>
          <a:p>
            <a:pPr marL="457228" lvl="1" indent="-216582" defTabSz="316278">
              <a:lnSpc>
                <a:spcPct val="80000"/>
              </a:lnSpc>
              <a:spcBef>
                <a:spcPts val="352"/>
              </a:spcBef>
              <a:defRPr sz="2156" u="sng"/>
            </a:pPr>
            <a:r>
              <a:rPr dirty="0"/>
              <a:t>1979</a:t>
            </a:r>
            <a:r>
              <a:rPr u="none" dirty="0"/>
              <a:t> 13 km</a:t>
            </a:r>
            <a:r>
              <a:rPr u="none" baseline="31999" dirty="0"/>
              <a:t>2</a:t>
            </a:r>
            <a:r>
              <a:rPr u="none" dirty="0"/>
              <a:t> cleared for human settlement in the western sector</a:t>
            </a:r>
            <a:endParaRPr sz="2057" dirty="0"/>
          </a:p>
          <a:p>
            <a:pPr marL="457228" lvl="1" indent="-216582" defTabSz="316278">
              <a:lnSpc>
                <a:spcPct val="80000"/>
              </a:lnSpc>
              <a:spcBef>
                <a:spcPts val="492"/>
              </a:spcBef>
              <a:defRPr sz="2156"/>
            </a:pPr>
            <a:endParaRPr sz="2057" dirty="0"/>
          </a:p>
          <a:p>
            <a:pPr marL="220019" lvl="1" indent="20626" defTabSz="316278">
              <a:lnSpc>
                <a:spcPct val="80000"/>
              </a:lnSpc>
              <a:spcBef>
                <a:spcPts val="352"/>
              </a:spcBef>
              <a:buNone/>
              <a:defRPr sz="3387" b="1" u="sng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Total reduction 54%</a:t>
            </a:r>
            <a:r>
              <a:rPr b="0" u="none" dirty="0"/>
              <a:t> - 150Km</a:t>
            </a:r>
            <a:r>
              <a:rPr b="0" u="none" baseline="30819" dirty="0"/>
              <a:t>2</a:t>
            </a:r>
            <a:r>
              <a:rPr b="0" u="none" dirty="0"/>
              <a:t> remaining</a:t>
            </a:r>
            <a:endParaRPr sz="2057" dirty="0"/>
          </a:p>
          <a:p>
            <a:pPr marL="220019" lvl="1" indent="20626" defTabSz="316278">
              <a:lnSpc>
                <a:spcPct val="80000"/>
              </a:lnSpc>
              <a:spcBef>
                <a:spcPts val="492"/>
              </a:spcBef>
              <a:buNone/>
              <a:defRPr sz="2156"/>
            </a:pPr>
            <a:endParaRPr sz="2057" dirty="0"/>
          </a:p>
          <a:p>
            <a:pPr marL="220019" lvl="1" indent="20626" defTabSz="316278">
              <a:lnSpc>
                <a:spcPct val="80000"/>
              </a:lnSpc>
              <a:spcBef>
                <a:spcPts val="352"/>
              </a:spcBef>
              <a:buNone/>
              <a:defRPr sz="2156"/>
            </a:pPr>
            <a:r>
              <a:rPr dirty="0"/>
              <a:t>Most loss in the lower elevation zones therefore the associated loss of biological diversity has been significant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47" name="Shape 247"/>
          <p:cNvSpPr/>
          <p:nvPr/>
        </p:nvSpPr>
        <p:spPr>
          <a:xfrm>
            <a:off x="2324099" y="5464007"/>
            <a:ext cx="4495801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defTabSz="1300480">
              <a:spcBef>
                <a:spcPts val="1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87" dirty="0"/>
              <a:t>Weber, (1989)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5285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xfrm>
            <a:off x="892968" y="211434"/>
            <a:ext cx="7358063" cy="1000125"/>
          </a:xfrm>
          <a:prstGeom prst="rect">
            <a:avLst/>
          </a:prstGeom>
        </p:spPr>
        <p:txBody>
          <a:bodyPr/>
          <a:lstStyle/>
          <a:p>
            <a:r>
              <a:rPr dirty="0"/>
              <a:t>Habitat Disturbance</a:t>
            </a:r>
          </a:p>
        </p:txBody>
      </p:sp>
      <p:pic>
        <p:nvPicPr>
          <p:cNvPr id="251" name="image13.jpeg" descr="Illegal%20cattl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419601" y="2211776"/>
            <a:ext cx="4114800" cy="378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14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9600" y="1676400"/>
            <a:ext cx="3962400" cy="297497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5181600" y="1600200"/>
            <a:ext cx="3124201" cy="61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defTabSz="1300480"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87" dirty="0">
                <a:latin typeface="+mn-lt"/>
              </a:rPr>
              <a:t>Cattle grazing, water collection, wood cutting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3101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-1295400" y="295274"/>
            <a:ext cx="7358063" cy="1000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C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Poaching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904240" y="4202544"/>
            <a:ext cx="7641432" cy="79474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sz="2400" dirty="0"/>
              <a:t>Local subsistence bush</a:t>
            </a:r>
            <a:r>
              <a:rPr lang="en-US" sz="2400" dirty="0"/>
              <a:t> </a:t>
            </a:r>
            <a:r>
              <a:rPr sz="2400" dirty="0"/>
              <a:t>meat hunting</a:t>
            </a:r>
          </a:p>
          <a:p>
            <a:pPr algn="l"/>
            <a:r>
              <a:rPr sz="2400" dirty="0"/>
              <a:t>Gorilla</a:t>
            </a:r>
            <a:r>
              <a:rPr lang="en-US" sz="2400" dirty="0"/>
              <a:t> i</a:t>
            </a:r>
            <a:r>
              <a:rPr sz="2400" dirty="0"/>
              <a:t>s not targeted but entangled in snares set for other animals (duiker, bushbuck, buffalo)</a:t>
            </a:r>
          </a:p>
          <a:p>
            <a:pPr algn="l"/>
            <a:r>
              <a:rPr sz="2400" dirty="0"/>
              <a:t>Without veterinary intervention to remove snares, can be fatal</a:t>
            </a:r>
          </a:p>
        </p:txBody>
      </p:sp>
      <p:pic>
        <p:nvPicPr>
          <p:cNvPr id="258" name="image15.jpeg" descr="PIC0000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389675" y="1363887"/>
            <a:ext cx="4038600" cy="2324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16.jpeg" descr="Picture 01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14400" y="1363887"/>
            <a:ext cx="3352800" cy="2343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911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358063" cy="100012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06644">
              <a:defRPr sz="5544"/>
            </a:pPr>
            <a:r>
              <a:rPr sz="3200" dirty="0"/>
              <a:t>Disease</a:t>
            </a:r>
            <a:br>
              <a:rPr sz="3200" dirty="0"/>
            </a:br>
            <a:r>
              <a:rPr sz="3200" dirty="0"/>
              <a:t>People, Wildlife, Domestic Animals</a:t>
            </a:r>
          </a:p>
        </p:txBody>
      </p:sp>
      <p:pic>
        <p:nvPicPr>
          <p:cNvPr id="262" name="image22.jpeg" descr="KUY GRP OOP 7-MAY-08 KRC VECELLIO (42) small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33600" y="1828800"/>
            <a:ext cx="5532438" cy="4149726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423133" y="3028266"/>
            <a:ext cx="2293946" cy="281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marL="197385" indent="-197385" defTabSz="914367">
              <a:buSzPct val="75000"/>
              <a:buChar char="•"/>
              <a:defRPr sz="2800">
                <a:solidFill>
                  <a:srgbClr val="FEFEFE"/>
                </a:solidFill>
              </a:defRPr>
            </a:pPr>
            <a:r>
              <a:rPr sz="1969" dirty="0"/>
              <a:t>local population</a:t>
            </a:r>
          </a:p>
          <a:p>
            <a:pPr marL="197385" indent="-197385" defTabSz="914367">
              <a:buSzPct val="75000"/>
              <a:buChar char="•"/>
              <a:defRPr sz="2800">
                <a:solidFill>
                  <a:srgbClr val="FEFEFE"/>
                </a:solidFill>
              </a:defRPr>
            </a:pPr>
            <a:r>
              <a:rPr sz="1969" dirty="0"/>
              <a:t>researchers</a:t>
            </a:r>
          </a:p>
          <a:p>
            <a:pPr marL="197385" indent="-197385" defTabSz="914367">
              <a:buSzPct val="75000"/>
              <a:buChar char="•"/>
              <a:defRPr sz="2800">
                <a:solidFill>
                  <a:srgbClr val="FEFEFE"/>
                </a:solidFill>
              </a:defRPr>
            </a:pPr>
            <a:r>
              <a:rPr sz="1969" dirty="0"/>
              <a:t>park staff</a:t>
            </a:r>
          </a:p>
          <a:p>
            <a:pPr marL="197385" indent="-197385" defTabSz="914367">
              <a:buSzPct val="75000"/>
              <a:buChar char="•"/>
              <a:defRPr sz="2800">
                <a:solidFill>
                  <a:srgbClr val="FEFEFE"/>
                </a:solidFill>
              </a:defRPr>
            </a:pPr>
            <a:r>
              <a:rPr sz="1969" dirty="0"/>
              <a:t>tourists</a:t>
            </a:r>
          </a:p>
          <a:p>
            <a:pPr marL="197385" indent="-197385" defTabSz="914367">
              <a:buSzPct val="75000"/>
              <a:buChar char="•"/>
              <a:defRPr sz="2800">
                <a:solidFill>
                  <a:srgbClr val="FEFEFE"/>
                </a:solidFill>
              </a:defRPr>
            </a:pPr>
            <a:r>
              <a:rPr sz="1969" dirty="0"/>
              <a:t>domestic animals</a:t>
            </a:r>
          </a:p>
          <a:p>
            <a:pPr marL="197385" indent="-197385" defTabSz="914367">
              <a:buSzPct val="75000"/>
              <a:buChar char="•"/>
              <a:defRPr sz="2800">
                <a:solidFill>
                  <a:srgbClr val="FEFEFE"/>
                </a:solidFill>
              </a:defRPr>
            </a:pPr>
            <a:r>
              <a:rPr lang="fr-FR" sz="1969" dirty="0"/>
              <a:t>M</a:t>
            </a:r>
            <a:r>
              <a:rPr sz="1969" dirty="0" err="1"/>
              <a:t>ilitary</a:t>
            </a:r>
            <a:endParaRPr lang="en-US" sz="1969" dirty="0"/>
          </a:p>
          <a:p>
            <a:pPr marL="197385" indent="-197385" defTabSz="914367">
              <a:buSzPct val="75000"/>
              <a:buChar char="•"/>
              <a:defRPr sz="2800">
                <a:solidFill>
                  <a:srgbClr val="FEFEFE"/>
                </a:solidFill>
              </a:defRPr>
            </a:pPr>
            <a:r>
              <a:rPr lang="en-US" sz="1969" dirty="0"/>
              <a:t>Armed groups</a:t>
            </a:r>
          </a:p>
          <a:p>
            <a:pPr marL="197385" indent="-197385" defTabSz="914367">
              <a:buSzPct val="75000"/>
              <a:buChar char="•"/>
              <a:defRPr sz="2800">
                <a:solidFill>
                  <a:srgbClr val="FEFEFE"/>
                </a:solidFill>
              </a:defRPr>
            </a:pPr>
            <a:r>
              <a:rPr lang="en-US" sz="1969" dirty="0"/>
              <a:t>Refugees</a:t>
            </a:r>
            <a:endParaRPr sz="1969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4245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1066800" y="443970"/>
            <a:ext cx="6798734" cy="13038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sz="2800" dirty="0"/>
              <a:t>Integrating conservation with social and economic demands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xfrm>
            <a:off x="669727" y="1826121"/>
            <a:ext cx="7804547" cy="442019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1548" indent="-341548">
              <a:lnSpc>
                <a:spcPct val="80000"/>
              </a:lnSpc>
              <a:spcBef>
                <a:spcPts val="562"/>
              </a:spcBef>
              <a:defRPr sz="3400"/>
            </a:pPr>
            <a:r>
              <a:rPr dirty="0"/>
              <a:t>1979 – Mountain Gorilla Program</a:t>
            </a:r>
          </a:p>
          <a:p>
            <a:pPr marL="285740" lvl="1" indent="26788">
              <a:lnSpc>
                <a:spcPct val="80000"/>
              </a:lnSpc>
              <a:spcBef>
                <a:spcPts val="422"/>
              </a:spcBef>
              <a:buNone/>
              <a:defRPr sz="2400"/>
            </a:pPr>
            <a:r>
              <a:rPr dirty="0"/>
              <a:t>Tourism program initiated</a:t>
            </a:r>
            <a:endParaRPr sz="2672" dirty="0"/>
          </a:p>
          <a:p>
            <a:pPr marL="285740" lvl="1" indent="26788">
              <a:lnSpc>
                <a:spcPct val="80000"/>
              </a:lnSpc>
              <a:spcBef>
                <a:spcPts val="422"/>
              </a:spcBef>
              <a:buNone/>
              <a:defRPr sz="2400"/>
            </a:pPr>
            <a:r>
              <a:rPr dirty="0"/>
              <a:t>Conservation education initiatives started</a:t>
            </a:r>
            <a:endParaRPr sz="2672" dirty="0"/>
          </a:p>
          <a:p>
            <a:pPr marL="341548" indent="-341548">
              <a:lnSpc>
                <a:spcPct val="80000"/>
              </a:lnSpc>
              <a:spcBef>
                <a:spcPts val="562"/>
              </a:spcBef>
              <a:defRPr sz="3400"/>
            </a:pPr>
            <a:r>
              <a:rPr dirty="0"/>
              <a:t>1985 – </a:t>
            </a:r>
            <a:r>
              <a:rPr dirty="0" err="1"/>
              <a:t>Ruhengeri</a:t>
            </a:r>
            <a:r>
              <a:rPr dirty="0"/>
              <a:t> Resource Analysis and Management</a:t>
            </a:r>
          </a:p>
          <a:p>
            <a:pPr marL="285740" lvl="1" indent="26788">
              <a:lnSpc>
                <a:spcPct val="80000"/>
              </a:lnSpc>
              <a:spcBef>
                <a:spcPts val="422"/>
              </a:spcBef>
              <a:buNone/>
              <a:defRPr sz="2400"/>
            </a:pPr>
            <a:r>
              <a:rPr dirty="0"/>
              <a:t>Applied research on environmental and natural resource management</a:t>
            </a:r>
            <a:endParaRPr sz="2672" dirty="0"/>
          </a:p>
          <a:p>
            <a:pPr marL="285740" lvl="1" indent="26788">
              <a:lnSpc>
                <a:spcPct val="80000"/>
              </a:lnSpc>
              <a:spcBef>
                <a:spcPts val="422"/>
              </a:spcBef>
              <a:buNone/>
              <a:defRPr sz="2400"/>
            </a:pPr>
            <a:r>
              <a:rPr dirty="0"/>
              <a:t>and pilot projects</a:t>
            </a:r>
            <a:endParaRPr sz="2672" dirty="0"/>
          </a:p>
          <a:p>
            <a:pPr marL="341548" indent="-341548">
              <a:lnSpc>
                <a:spcPct val="80000"/>
              </a:lnSpc>
              <a:spcBef>
                <a:spcPts val="562"/>
              </a:spcBef>
              <a:defRPr sz="3400"/>
            </a:pPr>
            <a:r>
              <a:rPr dirty="0"/>
              <a:t>1988 – International Gorilla Conservation Program</a:t>
            </a:r>
          </a:p>
          <a:p>
            <a:pPr marL="285740" lvl="1" indent="26788">
              <a:lnSpc>
                <a:spcPct val="80000"/>
              </a:lnSpc>
              <a:spcBef>
                <a:spcPts val="422"/>
              </a:spcBef>
              <a:buNone/>
              <a:defRPr sz="2400"/>
            </a:pPr>
            <a:r>
              <a:rPr dirty="0"/>
              <a:t>Trans-boundary park management approach based on MGP experience</a:t>
            </a:r>
            <a:endParaRPr sz="2672" dirty="0"/>
          </a:p>
          <a:p>
            <a:pPr marL="341548" indent="-341548">
              <a:lnSpc>
                <a:spcPct val="80000"/>
              </a:lnSpc>
              <a:spcBef>
                <a:spcPts val="562"/>
              </a:spcBef>
              <a:defRPr sz="3400"/>
            </a:pPr>
            <a:r>
              <a:rPr dirty="0"/>
              <a:t>Late 90’s –  Community Conservation</a:t>
            </a:r>
          </a:p>
          <a:p>
            <a:pPr marL="285740" lvl="1" indent="26788">
              <a:lnSpc>
                <a:spcPct val="80000"/>
              </a:lnSpc>
              <a:spcBef>
                <a:spcPts val="422"/>
              </a:spcBef>
              <a:buNone/>
              <a:defRPr sz="2400"/>
            </a:pPr>
            <a:r>
              <a:rPr dirty="0"/>
              <a:t>Local community integrated into conservation approaches</a:t>
            </a:r>
            <a:endParaRPr sz="2672" dirty="0"/>
          </a:p>
          <a:p>
            <a:pPr marL="341548" indent="-341548">
              <a:lnSpc>
                <a:spcPct val="80000"/>
              </a:lnSpc>
              <a:spcBef>
                <a:spcPts val="562"/>
              </a:spcBef>
              <a:defRPr sz="3400"/>
            </a:pPr>
            <a:r>
              <a:rPr dirty="0"/>
              <a:t>2004 – National Park </a:t>
            </a:r>
            <a:r>
              <a:rPr lang="en-US" dirty="0"/>
              <a:t>Revenue Sharing Scheme</a:t>
            </a:r>
            <a:endParaRPr dirty="0"/>
          </a:p>
          <a:p>
            <a:pPr marL="285740" lvl="1" indent="26788">
              <a:lnSpc>
                <a:spcPct val="80000"/>
              </a:lnSpc>
              <a:spcBef>
                <a:spcPts val="422"/>
              </a:spcBef>
              <a:buNone/>
              <a:defRPr sz="2400"/>
            </a:pPr>
            <a:r>
              <a:rPr dirty="0"/>
              <a:t>Local communities receive 5% of gate receipts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921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xfrm>
            <a:off x="413566" y="346023"/>
            <a:ext cx="8229601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1183436">
              <a:defRPr sz="5642"/>
            </a:lvl1pPr>
          </a:lstStyle>
          <a:p>
            <a:r>
              <a:rPr sz="2800" dirty="0"/>
              <a:t>Park adjacent communities attitudes</a:t>
            </a:r>
          </a:p>
        </p:txBody>
      </p:sp>
      <p:sp>
        <p:nvSpPr>
          <p:cNvPr id="269" name="Shape 269"/>
          <p:cNvSpPr/>
          <p:nvPr/>
        </p:nvSpPr>
        <p:spPr>
          <a:xfrm>
            <a:off x="1524000" y="5105400"/>
            <a:ext cx="6096001" cy="828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algn="l" defTabSz="1300480">
              <a:spcBef>
                <a:spcPts val="2000"/>
              </a:spcBef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91"/>
              <a:t>Local community attitudes becoming more positive about the existence of the park</a:t>
            </a:r>
          </a:p>
        </p:txBody>
      </p:sp>
      <p:sp>
        <p:nvSpPr>
          <p:cNvPr id="270" name="Shape 270"/>
          <p:cNvSpPr/>
          <p:nvPr/>
        </p:nvSpPr>
        <p:spPr>
          <a:xfrm>
            <a:off x="8207176" y="2598737"/>
            <a:ext cx="6732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 </a:t>
            </a:r>
          </a:p>
        </p:txBody>
      </p:sp>
      <p:sp>
        <p:nvSpPr>
          <p:cNvPr id="271" name="Shape 271"/>
          <p:cNvSpPr/>
          <p:nvPr/>
        </p:nvSpPr>
        <p:spPr>
          <a:xfrm>
            <a:off x="2721578" y="2935288"/>
            <a:ext cx="573362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109"/>
              <a:t>Year</a:t>
            </a:r>
          </a:p>
        </p:txBody>
      </p:sp>
      <p:sp>
        <p:nvSpPr>
          <p:cNvPr id="272" name="Shape 272"/>
          <p:cNvSpPr/>
          <p:nvPr/>
        </p:nvSpPr>
        <p:spPr>
          <a:xfrm>
            <a:off x="3290689" y="2935288"/>
            <a:ext cx="6732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 </a:t>
            </a:r>
          </a:p>
        </p:txBody>
      </p:sp>
      <p:sp>
        <p:nvSpPr>
          <p:cNvPr id="273" name="Shape 273"/>
          <p:cNvSpPr/>
          <p:nvPr/>
        </p:nvSpPr>
        <p:spPr>
          <a:xfrm>
            <a:off x="2989064" y="3271837"/>
            <a:ext cx="6732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 </a:t>
            </a:r>
          </a:p>
        </p:txBody>
      </p:sp>
      <p:sp>
        <p:nvSpPr>
          <p:cNvPr id="274" name="Shape 274"/>
          <p:cNvSpPr/>
          <p:nvPr/>
        </p:nvSpPr>
        <p:spPr>
          <a:xfrm>
            <a:off x="4528367" y="2935288"/>
            <a:ext cx="2317942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109"/>
              <a:t>Positive response</a:t>
            </a:r>
          </a:p>
        </p:txBody>
      </p:sp>
      <p:sp>
        <p:nvSpPr>
          <p:cNvPr id="275" name="Shape 275"/>
          <p:cNvSpPr/>
          <p:nvPr/>
        </p:nvSpPr>
        <p:spPr>
          <a:xfrm>
            <a:off x="6691114" y="2935288"/>
            <a:ext cx="6732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 </a:t>
            </a:r>
          </a:p>
        </p:txBody>
      </p:sp>
      <p:sp>
        <p:nvSpPr>
          <p:cNvPr id="276" name="Shape 276"/>
          <p:cNvSpPr/>
          <p:nvPr/>
        </p:nvSpPr>
        <p:spPr>
          <a:xfrm>
            <a:off x="5423241" y="3271837"/>
            <a:ext cx="36067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(%</a:t>
            </a:r>
          </a:p>
        </p:txBody>
      </p:sp>
      <p:sp>
        <p:nvSpPr>
          <p:cNvPr id="277" name="Shape 277"/>
          <p:cNvSpPr/>
          <p:nvPr/>
        </p:nvSpPr>
        <p:spPr>
          <a:xfrm>
            <a:off x="5793723" y="3271837"/>
            <a:ext cx="89768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)</a:t>
            </a:r>
          </a:p>
        </p:txBody>
      </p:sp>
      <p:sp>
        <p:nvSpPr>
          <p:cNvPr id="278" name="Shape 278"/>
          <p:cNvSpPr/>
          <p:nvPr/>
        </p:nvSpPr>
        <p:spPr>
          <a:xfrm>
            <a:off x="5879901" y="3271837"/>
            <a:ext cx="6732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 </a:t>
            </a:r>
          </a:p>
        </p:txBody>
      </p:sp>
      <p:sp>
        <p:nvSpPr>
          <p:cNvPr id="279" name="Shape 279"/>
          <p:cNvSpPr/>
          <p:nvPr/>
        </p:nvSpPr>
        <p:spPr>
          <a:xfrm>
            <a:off x="1606549" y="2917031"/>
            <a:ext cx="2649540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tIns="45719" rIns="45719" bIns="45719"/>
          <a:lstStyle/>
          <a:p>
            <a:pPr defTabSz="914367"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280" name="Shape 280"/>
          <p:cNvSpPr/>
          <p:nvPr/>
        </p:nvSpPr>
        <p:spPr>
          <a:xfrm>
            <a:off x="4253705" y="2917031"/>
            <a:ext cx="12701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tIns="45719" rIns="45719" bIns="45719"/>
          <a:lstStyle/>
          <a:p>
            <a:pPr defTabSz="914367"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281" name="Shape 281"/>
          <p:cNvSpPr/>
          <p:nvPr/>
        </p:nvSpPr>
        <p:spPr>
          <a:xfrm>
            <a:off x="4264025" y="2917031"/>
            <a:ext cx="2649539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tIns="45719" rIns="45719" bIns="45719"/>
          <a:lstStyle/>
          <a:p>
            <a:pPr defTabSz="914367"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282" name="Shape 282"/>
          <p:cNvSpPr/>
          <p:nvPr/>
        </p:nvSpPr>
        <p:spPr>
          <a:xfrm>
            <a:off x="1837135" y="3608387"/>
            <a:ext cx="673261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1979*</a:t>
            </a:r>
          </a:p>
        </p:txBody>
      </p:sp>
      <p:sp>
        <p:nvSpPr>
          <p:cNvPr id="283" name="Shape 283"/>
          <p:cNvSpPr/>
          <p:nvPr/>
        </p:nvSpPr>
        <p:spPr>
          <a:xfrm>
            <a:off x="2511226" y="3608387"/>
            <a:ext cx="6732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 </a:t>
            </a:r>
          </a:p>
        </p:txBody>
      </p:sp>
      <p:sp>
        <p:nvSpPr>
          <p:cNvPr id="284" name="Shape 284"/>
          <p:cNvSpPr/>
          <p:nvPr/>
        </p:nvSpPr>
        <p:spPr>
          <a:xfrm>
            <a:off x="5487690" y="3657600"/>
            <a:ext cx="269304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49</a:t>
            </a:r>
          </a:p>
        </p:txBody>
      </p:sp>
      <p:sp>
        <p:nvSpPr>
          <p:cNvPr id="285" name="Shape 285"/>
          <p:cNvSpPr/>
          <p:nvPr/>
        </p:nvSpPr>
        <p:spPr>
          <a:xfrm>
            <a:off x="4736901" y="3608387"/>
            <a:ext cx="6732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 </a:t>
            </a:r>
          </a:p>
        </p:txBody>
      </p:sp>
      <p:sp>
        <p:nvSpPr>
          <p:cNvPr id="286" name="Shape 286"/>
          <p:cNvSpPr/>
          <p:nvPr/>
        </p:nvSpPr>
        <p:spPr>
          <a:xfrm>
            <a:off x="1606549" y="3589337"/>
            <a:ext cx="2649540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tIns="45719" rIns="45719" bIns="45719"/>
          <a:lstStyle/>
          <a:p>
            <a:pPr defTabSz="914367"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287" name="Shape 287"/>
          <p:cNvSpPr/>
          <p:nvPr/>
        </p:nvSpPr>
        <p:spPr>
          <a:xfrm>
            <a:off x="4253705" y="3589337"/>
            <a:ext cx="12701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tIns="45719" rIns="45719" bIns="45719"/>
          <a:lstStyle/>
          <a:p>
            <a:pPr defTabSz="914367"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288" name="Shape 288"/>
          <p:cNvSpPr/>
          <p:nvPr/>
        </p:nvSpPr>
        <p:spPr>
          <a:xfrm>
            <a:off x="4264025" y="3589337"/>
            <a:ext cx="2649539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tIns="45719" rIns="45719" bIns="45719"/>
          <a:lstStyle/>
          <a:p>
            <a:pPr defTabSz="914367"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289" name="Shape 289"/>
          <p:cNvSpPr/>
          <p:nvPr/>
        </p:nvSpPr>
        <p:spPr>
          <a:xfrm>
            <a:off x="1837135" y="3944937"/>
            <a:ext cx="673261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1984*</a:t>
            </a:r>
          </a:p>
        </p:txBody>
      </p:sp>
      <p:sp>
        <p:nvSpPr>
          <p:cNvPr id="290" name="Shape 290"/>
          <p:cNvSpPr/>
          <p:nvPr/>
        </p:nvSpPr>
        <p:spPr>
          <a:xfrm>
            <a:off x="2511226" y="3944937"/>
            <a:ext cx="6732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 </a:t>
            </a:r>
          </a:p>
        </p:txBody>
      </p:sp>
      <p:sp>
        <p:nvSpPr>
          <p:cNvPr id="291" name="Shape 291"/>
          <p:cNvSpPr/>
          <p:nvPr/>
        </p:nvSpPr>
        <p:spPr>
          <a:xfrm>
            <a:off x="5487690" y="3962400"/>
            <a:ext cx="269304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71</a:t>
            </a:r>
          </a:p>
        </p:txBody>
      </p:sp>
      <p:sp>
        <p:nvSpPr>
          <p:cNvPr id="292" name="Shape 292"/>
          <p:cNvSpPr/>
          <p:nvPr/>
        </p:nvSpPr>
        <p:spPr>
          <a:xfrm>
            <a:off x="4736901" y="3944937"/>
            <a:ext cx="6732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 </a:t>
            </a:r>
          </a:p>
        </p:txBody>
      </p:sp>
      <p:sp>
        <p:nvSpPr>
          <p:cNvPr id="293" name="Shape 293"/>
          <p:cNvSpPr/>
          <p:nvPr/>
        </p:nvSpPr>
        <p:spPr>
          <a:xfrm>
            <a:off x="1843187" y="4273549"/>
            <a:ext cx="807913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2008**</a:t>
            </a:r>
          </a:p>
        </p:txBody>
      </p:sp>
      <p:sp>
        <p:nvSpPr>
          <p:cNvPr id="294" name="Shape 294"/>
          <p:cNvSpPr/>
          <p:nvPr/>
        </p:nvSpPr>
        <p:spPr>
          <a:xfrm>
            <a:off x="2649339" y="4273549"/>
            <a:ext cx="6732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 </a:t>
            </a:r>
          </a:p>
        </p:txBody>
      </p:sp>
      <p:sp>
        <p:nvSpPr>
          <p:cNvPr id="295" name="Shape 295"/>
          <p:cNvSpPr/>
          <p:nvPr/>
        </p:nvSpPr>
        <p:spPr>
          <a:xfrm>
            <a:off x="5415806" y="4267199"/>
            <a:ext cx="471283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96.6</a:t>
            </a:r>
          </a:p>
        </p:txBody>
      </p:sp>
      <p:sp>
        <p:nvSpPr>
          <p:cNvPr id="296" name="Shape 296"/>
          <p:cNvSpPr/>
          <p:nvPr/>
        </p:nvSpPr>
        <p:spPr>
          <a:xfrm>
            <a:off x="4952801" y="4273549"/>
            <a:ext cx="6732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 </a:t>
            </a:r>
          </a:p>
        </p:txBody>
      </p:sp>
      <p:sp>
        <p:nvSpPr>
          <p:cNvPr id="297" name="Shape 297"/>
          <p:cNvSpPr/>
          <p:nvPr/>
        </p:nvSpPr>
        <p:spPr>
          <a:xfrm>
            <a:off x="1606549" y="4598987"/>
            <a:ext cx="2649540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tIns="45719" rIns="45719" bIns="45719"/>
          <a:lstStyle/>
          <a:p>
            <a:pPr defTabSz="914367"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298" name="Shape 298"/>
          <p:cNvSpPr/>
          <p:nvPr/>
        </p:nvSpPr>
        <p:spPr>
          <a:xfrm>
            <a:off x="4253705" y="4598987"/>
            <a:ext cx="12701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tIns="45719" rIns="45719" bIns="45719"/>
          <a:lstStyle/>
          <a:p>
            <a:pPr defTabSz="914367"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299" name="Shape 299"/>
          <p:cNvSpPr/>
          <p:nvPr/>
        </p:nvSpPr>
        <p:spPr>
          <a:xfrm>
            <a:off x="4264025" y="4598987"/>
            <a:ext cx="2649539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tIns="45719" rIns="45719" bIns="45719"/>
          <a:lstStyle/>
          <a:p>
            <a:pPr defTabSz="914367"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300" name="Shape 300"/>
          <p:cNvSpPr/>
          <p:nvPr/>
        </p:nvSpPr>
        <p:spPr>
          <a:xfrm>
            <a:off x="2127508" y="4618037"/>
            <a:ext cx="4812921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* Weber (1987); **Sabuhoro &amp; Bush (2008)</a:t>
            </a:r>
          </a:p>
        </p:txBody>
      </p:sp>
      <p:sp>
        <p:nvSpPr>
          <p:cNvPr id="301" name="Shape 301"/>
          <p:cNvSpPr/>
          <p:nvPr/>
        </p:nvSpPr>
        <p:spPr>
          <a:xfrm>
            <a:off x="7034014" y="4618037"/>
            <a:ext cx="67326" cy="32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30048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9"/>
              <a:t> </a:t>
            </a:r>
          </a:p>
        </p:txBody>
      </p:sp>
      <p:sp>
        <p:nvSpPr>
          <p:cNvPr id="302" name="Shape 302"/>
          <p:cNvSpPr/>
          <p:nvPr/>
        </p:nvSpPr>
        <p:spPr>
          <a:xfrm>
            <a:off x="914399" y="2514600"/>
            <a:ext cx="7924801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defTabSz="1300480">
              <a:spcBef>
                <a:spcPts val="1500"/>
              </a:spcBef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87"/>
              <a:t>Proportion of respondents positive about maintenance of the park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6746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990600" y="4648200"/>
            <a:ext cx="7358063" cy="101374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6362">
              <a:defRPr sz="4880"/>
            </a:lvl1pPr>
          </a:lstStyle>
          <a:p>
            <a:r>
              <a:rPr dirty="0"/>
              <a:t>How has the gorilla population fared?</a:t>
            </a:r>
          </a:p>
        </p:txBody>
      </p:sp>
      <p:pic>
        <p:nvPicPr>
          <p:cNvPr id="305" name="image6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77725" y="538333"/>
            <a:ext cx="5788551" cy="3957467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833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1122363" y="914400"/>
            <a:ext cx="6792883" cy="46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914367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91" dirty="0" err="1"/>
              <a:t>Virunga</a:t>
            </a:r>
            <a:r>
              <a:rPr sz="2391" dirty="0"/>
              <a:t> Volcanoes – Mountain Gorilla Population</a:t>
            </a:r>
            <a:r>
              <a:rPr sz="1687" dirty="0"/>
              <a:t> </a:t>
            </a:r>
          </a:p>
        </p:txBody>
      </p:sp>
      <p:grpSp>
        <p:nvGrpSpPr>
          <p:cNvPr id="410" name="Group 410"/>
          <p:cNvGrpSpPr/>
          <p:nvPr/>
        </p:nvGrpSpPr>
        <p:grpSpPr>
          <a:xfrm>
            <a:off x="1125073" y="1814513"/>
            <a:ext cx="6923612" cy="3900487"/>
            <a:chOff x="-11949" y="0"/>
            <a:chExt cx="9846914" cy="5865642"/>
          </a:xfrm>
        </p:grpSpPr>
        <p:sp>
          <p:nvSpPr>
            <p:cNvPr id="308" name="Shape 308"/>
            <p:cNvSpPr/>
            <p:nvPr/>
          </p:nvSpPr>
          <p:spPr>
            <a:xfrm>
              <a:off x="835378" y="119662"/>
              <a:ext cx="2257" cy="49038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09" name="Shape 309"/>
            <p:cNvSpPr/>
            <p:nvPr/>
          </p:nvSpPr>
          <p:spPr>
            <a:xfrm>
              <a:off x="772160" y="5023555"/>
              <a:ext cx="63218" cy="22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10" name="Shape 310"/>
            <p:cNvSpPr/>
            <p:nvPr/>
          </p:nvSpPr>
          <p:spPr>
            <a:xfrm>
              <a:off x="772160" y="4206240"/>
              <a:ext cx="63218" cy="22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11" name="Shape 311"/>
            <p:cNvSpPr/>
            <p:nvPr/>
          </p:nvSpPr>
          <p:spPr>
            <a:xfrm>
              <a:off x="772160" y="3386667"/>
              <a:ext cx="63218" cy="22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12" name="Shape 312"/>
            <p:cNvSpPr/>
            <p:nvPr/>
          </p:nvSpPr>
          <p:spPr>
            <a:xfrm>
              <a:off x="772160" y="2571609"/>
              <a:ext cx="63218" cy="22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13" name="Shape 313"/>
            <p:cNvSpPr/>
            <p:nvPr/>
          </p:nvSpPr>
          <p:spPr>
            <a:xfrm>
              <a:off x="772160" y="1756551"/>
              <a:ext cx="6321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14" name="Shape 314"/>
            <p:cNvSpPr/>
            <p:nvPr/>
          </p:nvSpPr>
          <p:spPr>
            <a:xfrm>
              <a:off x="772160" y="934720"/>
              <a:ext cx="63218" cy="22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15" name="Shape 315"/>
            <p:cNvSpPr/>
            <p:nvPr/>
          </p:nvSpPr>
          <p:spPr>
            <a:xfrm>
              <a:off x="772160" y="119662"/>
              <a:ext cx="63218" cy="22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16" name="Shape 316"/>
            <p:cNvSpPr/>
            <p:nvPr/>
          </p:nvSpPr>
          <p:spPr>
            <a:xfrm>
              <a:off x="835377" y="5023555"/>
              <a:ext cx="7017176" cy="22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17" name="Shape 317"/>
            <p:cNvSpPr/>
            <p:nvPr/>
          </p:nvSpPr>
          <p:spPr>
            <a:xfrm flipV="1">
              <a:off x="835377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18" name="Shape 318"/>
            <p:cNvSpPr/>
            <p:nvPr/>
          </p:nvSpPr>
          <p:spPr>
            <a:xfrm flipV="1">
              <a:off x="1049866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19" name="Shape 319"/>
            <p:cNvSpPr/>
            <p:nvPr/>
          </p:nvSpPr>
          <p:spPr>
            <a:xfrm flipV="1">
              <a:off x="1262097" y="5023556"/>
              <a:ext cx="2259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20" name="Shape 320"/>
            <p:cNvSpPr/>
            <p:nvPr/>
          </p:nvSpPr>
          <p:spPr>
            <a:xfrm flipV="1">
              <a:off x="1476586" y="5023556"/>
              <a:ext cx="1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21" name="Shape 321"/>
            <p:cNvSpPr/>
            <p:nvPr/>
          </p:nvSpPr>
          <p:spPr>
            <a:xfrm flipV="1">
              <a:off x="1686560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22" name="Shape 322"/>
            <p:cNvSpPr/>
            <p:nvPr/>
          </p:nvSpPr>
          <p:spPr>
            <a:xfrm flipV="1">
              <a:off x="1898791" y="5023556"/>
              <a:ext cx="1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23" name="Shape 323"/>
            <p:cNvSpPr/>
            <p:nvPr/>
          </p:nvSpPr>
          <p:spPr>
            <a:xfrm flipV="1">
              <a:off x="2111022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24" name="Shape 324"/>
            <p:cNvSpPr/>
            <p:nvPr/>
          </p:nvSpPr>
          <p:spPr>
            <a:xfrm flipV="1">
              <a:off x="2323253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25" name="Shape 325"/>
            <p:cNvSpPr/>
            <p:nvPr/>
          </p:nvSpPr>
          <p:spPr>
            <a:xfrm flipV="1">
              <a:off x="2537742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26" name="Shape 326"/>
            <p:cNvSpPr/>
            <p:nvPr/>
          </p:nvSpPr>
          <p:spPr>
            <a:xfrm flipV="1">
              <a:off x="2749973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27" name="Shape 327"/>
            <p:cNvSpPr/>
            <p:nvPr/>
          </p:nvSpPr>
          <p:spPr>
            <a:xfrm flipV="1">
              <a:off x="2959947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28" name="Shape 328"/>
            <p:cNvSpPr/>
            <p:nvPr/>
          </p:nvSpPr>
          <p:spPr>
            <a:xfrm flipV="1">
              <a:off x="3172178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29" name="Shape 329"/>
            <p:cNvSpPr/>
            <p:nvPr/>
          </p:nvSpPr>
          <p:spPr>
            <a:xfrm flipV="1">
              <a:off x="3386667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30" name="Shape 330"/>
            <p:cNvSpPr/>
            <p:nvPr/>
          </p:nvSpPr>
          <p:spPr>
            <a:xfrm flipV="1">
              <a:off x="3598898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31" name="Shape 331"/>
            <p:cNvSpPr/>
            <p:nvPr/>
          </p:nvSpPr>
          <p:spPr>
            <a:xfrm flipV="1">
              <a:off x="3813387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32" name="Shape 332"/>
            <p:cNvSpPr/>
            <p:nvPr/>
          </p:nvSpPr>
          <p:spPr>
            <a:xfrm flipV="1">
              <a:off x="4027875" y="5023556"/>
              <a:ext cx="1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33" name="Shape 333"/>
            <p:cNvSpPr/>
            <p:nvPr/>
          </p:nvSpPr>
          <p:spPr>
            <a:xfrm flipV="1">
              <a:off x="4237849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34" name="Shape 334"/>
            <p:cNvSpPr/>
            <p:nvPr/>
          </p:nvSpPr>
          <p:spPr>
            <a:xfrm flipV="1">
              <a:off x="4450080" y="5023556"/>
              <a:ext cx="1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35" name="Shape 335"/>
            <p:cNvSpPr/>
            <p:nvPr/>
          </p:nvSpPr>
          <p:spPr>
            <a:xfrm flipV="1">
              <a:off x="4662312" y="5023556"/>
              <a:ext cx="1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36" name="Shape 336"/>
            <p:cNvSpPr/>
            <p:nvPr/>
          </p:nvSpPr>
          <p:spPr>
            <a:xfrm flipV="1">
              <a:off x="4874542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37" name="Shape 337"/>
            <p:cNvSpPr/>
            <p:nvPr/>
          </p:nvSpPr>
          <p:spPr>
            <a:xfrm flipV="1">
              <a:off x="5086773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38" name="Shape 338"/>
            <p:cNvSpPr/>
            <p:nvPr/>
          </p:nvSpPr>
          <p:spPr>
            <a:xfrm flipV="1">
              <a:off x="5301263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39" name="Shape 339"/>
            <p:cNvSpPr/>
            <p:nvPr/>
          </p:nvSpPr>
          <p:spPr>
            <a:xfrm flipV="1">
              <a:off x="5513494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40" name="Shape 340"/>
            <p:cNvSpPr/>
            <p:nvPr/>
          </p:nvSpPr>
          <p:spPr>
            <a:xfrm flipV="1">
              <a:off x="5727983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41" name="Shape 341"/>
            <p:cNvSpPr/>
            <p:nvPr/>
          </p:nvSpPr>
          <p:spPr>
            <a:xfrm flipV="1">
              <a:off x="5937956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42" name="Shape 342"/>
            <p:cNvSpPr/>
            <p:nvPr/>
          </p:nvSpPr>
          <p:spPr>
            <a:xfrm flipV="1">
              <a:off x="6150187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43" name="Shape 343"/>
            <p:cNvSpPr/>
            <p:nvPr/>
          </p:nvSpPr>
          <p:spPr>
            <a:xfrm flipV="1">
              <a:off x="6364676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44" name="Shape 344"/>
            <p:cNvSpPr/>
            <p:nvPr/>
          </p:nvSpPr>
          <p:spPr>
            <a:xfrm flipV="1">
              <a:off x="6576907" y="5023556"/>
              <a:ext cx="2259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45" name="Shape 345"/>
            <p:cNvSpPr/>
            <p:nvPr/>
          </p:nvSpPr>
          <p:spPr>
            <a:xfrm flipV="1">
              <a:off x="6789139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46" name="Shape 346"/>
            <p:cNvSpPr/>
            <p:nvPr/>
          </p:nvSpPr>
          <p:spPr>
            <a:xfrm flipV="1">
              <a:off x="7001369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47" name="Shape 347"/>
            <p:cNvSpPr/>
            <p:nvPr/>
          </p:nvSpPr>
          <p:spPr>
            <a:xfrm flipV="1">
              <a:off x="7213600" y="5023556"/>
              <a:ext cx="1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48" name="Shape 348"/>
            <p:cNvSpPr/>
            <p:nvPr/>
          </p:nvSpPr>
          <p:spPr>
            <a:xfrm flipV="1">
              <a:off x="7425832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49" name="Shape 349"/>
            <p:cNvSpPr/>
            <p:nvPr/>
          </p:nvSpPr>
          <p:spPr>
            <a:xfrm flipV="1">
              <a:off x="7638063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50" name="Shape 350"/>
            <p:cNvSpPr/>
            <p:nvPr/>
          </p:nvSpPr>
          <p:spPr>
            <a:xfrm flipV="1">
              <a:off x="7852551" y="5023556"/>
              <a:ext cx="2258" cy="293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51" name="Shape 351"/>
            <p:cNvSpPr/>
            <p:nvPr/>
          </p:nvSpPr>
          <p:spPr>
            <a:xfrm flipV="1">
              <a:off x="835377" y="5023556"/>
              <a:ext cx="2258" cy="4289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52" name="Shape 352"/>
            <p:cNvSpPr/>
            <p:nvPr/>
          </p:nvSpPr>
          <p:spPr>
            <a:xfrm flipV="1">
              <a:off x="1898791" y="5023556"/>
              <a:ext cx="1" cy="4289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53" name="Shape 353"/>
            <p:cNvSpPr/>
            <p:nvPr/>
          </p:nvSpPr>
          <p:spPr>
            <a:xfrm flipV="1">
              <a:off x="2959947" y="5023556"/>
              <a:ext cx="2258" cy="4289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54" name="Shape 354"/>
            <p:cNvSpPr/>
            <p:nvPr/>
          </p:nvSpPr>
          <p:spPr>
            <a:xfrm flipV="1">
              <a:off x="4027876" y="5023556"/>
              <a:ext cx="1" cy="4289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55" name="Shape 355"/>
            <p:cNvSpPr/>
            <p:nvPr/>
          </p:nvSpPr>
          <p:spPr>
            <a:xfrm flipV="1">
              <a:off x="5086773" y="5023556"/>
              <a:ext cx="2258" cy="4289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56" name="Shape 356"/>
            <p:cNvSpPr/>
            <p:nvPr/>
          </p:nvSpPr>
          <p:spPr>
            <a:xfrm flipV="1">
              <a:off x="6150187" y="5023556"/>
              <a:ext cx="2258" cy="4289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57" name="Shape 357"/>
            <p:cNvSpPr/>
            <p:nvPr/>
          </p:nvSpPr>
          <p:spPr>
            <a:xfrm flipV="1">
              <a:off x="7213601" y="5023556"/>
              <a:ext cx="1" cy="4289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58" name="Shape 358"/>
            <p:cNvSpPr/>
            <p:nvPr/>
          </p:nvSpPr>
          <p:spPr>
            <a:xfrm>
              <a:off x="1155982" y="1919111"/>
              <a:ext cx="6696570" cy="102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186"/>
                  </a:moveTo>
                  <a:lnTo>
                    <a:pt x="3770" y="19231"/>
                  </a:lnTo>
                  <a:lnTo>
                    <a:pt x="6509" y="21600"/>
                  </a:lnTo>
                  <a:lnTo>
                    <a:pt x="9946" y="14911"/>
                  </a:lnTo>
                  <a:lnTo>
                    <a:pt x="11998" y="9615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59" name="Shape 359"/>
            <p:cNvSpPr/>
            <p:nvPr/>
          </p:nvSpPr>
          <p:spPr>
            <a:xfrm>
              <a:off x="4872285" y="2318737"/>
              <a:ext cx="185138" cy="6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642"/>
                  </a:moveTo>
                  <a:lnTo>
                    <a:pt x="20958" y="0"/>
                  </a:lnTo>
                  <a:lnTo>
                    <a:pt x="21600" y="8526"/>
                  </a:lnTo>
                  <a:lnTo>
                    <a:pt x="855" y="21600"/>
                  </a:lnTo>
                  <a:lnTo>
                    <a:pt x="0" y="1364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60" name="Shape 360"/>
            <p:cNvSpPr/>
            <p:nvPr/>
          </p:nvSpPr>
          <p:spPr>
            <a:xfrm>
              <a:off x="4867769" y="2334542"/>
              <a:ext cx="60961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00"/>
                  </a:moveTo>
                  <a:lnTo>
                    <a:pt x="16364" y="0"/>
                  </a:lnTo>
                  <a:lnTo>
                    <a:pt x="21600" y="10400"/>
                  </a:lnTo>
                  <a:lnTo>
                    <a:pt x="4582" y="21600"/>
                  </a:lnTo>
                  <a:lnTo>
                    <a:pt x="0" y="120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61" name="Shape 361"/>
            <p:cNvSpPr/>
            <p:nvPr/>
          </p:nvSpPr>
          <p:spPr>
            <a:xfrm>
              <a:off x="5005494" y="2251004"/>
              <a:ext cx="60961" cy="5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00"/>
                  </a:moveTo>
                  <a:lnTo>
                    <a:pt x="17018" y="0"/>
                  </a:lnTo>
                  <a:lnTo>
                    <a:pt x="21600" y="10400"/>
                  </a:lnTo>
                  <a:lnTo>
                    <a:pt x="4582" y="21600"/>
                  </a:lnTo>
                  <a:lnTo>
                    <a:pt x="0" y="120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62" name="Shape 362"/>
            <p:cNvSpPr/>
            <p:nvPr/>
          </p:nvSpPr>
          <p:spPr>
            <a:xfrm>
              <a:off x="5140960" y="2169724"/>
              <a:ext cx="60961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00"/>
                  </a:moveTo>
                  <a:lnTo>
                    <a:pt x="17018" y="0"/>
                  </a:lnTo>
                  <a:lnTo>
                    <a:pt x="21600" y="10400"/>
                  </a:lnTo>
                  <a:lnTo>
                    <a:pt x="4582" y="21600"/>
                  </a:lnTo>
                  <a:lnTo>
                    <a:pt x="0" y="120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63" name="Shape 363"/>
            <p:cNvSpPr/>
            <p:nvPr/>
          </p:nvSpPr>
          <p:spPr>
            <a:xfrm>
              <a:off x="5274169" y="2083929"/>
              <a:ext cx="60961" cy="5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3"/>
                  </a:moveTo>
                  <a:lnTo>
                    <a:pt x="15709" y="0"/>
                  </a:lnTo>
                  <a:lnTo>
                    <a:pt x="21600" y="9257"/>
                  </a:lnTo>
                  <a:lnTo>
                    <a:pt x="5891" y="21600"/>
                  </a:lnTo>
                  <a:lnTo>
                    <a:pt x="0" y="1234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64" name="Shape 364"/>
            <p:cNvSpPr/>
            <p:nvPr/>
          </p:nvSpPr>
          <p:spPr>
            <a:xfrm>
              <a:off x="5409636" y="2000391"/>
              <a:ext cx="60961" cy="5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3"/>
                  </a:moveTo>
                  <a:lnTo>
                    <a:pt x="15709" y="0"/>
                  </a:lnTo>
                  <a:lnTo>
                    <a:pt x="21600" y="9257"/>
                  </a:lnTo>
                  <a:lnTo>
                    <a:pt x="5891" y="21600"/>
                  </a:lnTo>
                  <a:lnTo>
                    <a:pt x="0" y="1234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65" name="Shape 365"/>
            <p:cNvSpPr/>
            <p:nvPr/>
          </p:nvSpPr>
          <p:spPr>
            <a:xfrm>
              <a:off x="5547360" y="1919111"/>
              <a:ext cx="60961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3"/>
                  </a:moveTo>
                  <a:lnTo>
                    <a:pt x="15709" y="0"/>
                  </a:lnTo>
                  <a:lnTo>
                    <a:pt x="21600" y="9257"/>
                  </a:lnTo>
                  <a:lnTo>
                    <a:pt x="5891" y="21600"/>
                  </a:lnTo>
                  <a:lnTo>
                    <a:pt x="0" y="1234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66" name="Shape 366"/>
            <p:cNvSpPr/>
            <p:nvPr/>
          </p:nvSpPr>
          <p:spPr>
            <a:xfrm>
              <a:off x="5682827" y="1835573"/>
              <a:ext cx="60961" cy="5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3"/>
                  </a:moveTo>
                  <a:lnTo>
                    <a:pt x="15709" y="0"/>
                  </a:lnTo>
                  <a:lnTo>
                    <a:pt x="21600" y="9257"/>
                  </a:lnTo>
                  <a:lnTo>
                    <a:pt x="6545" y="21600"/>
                  </a:lnTo>
                  <a:lnTo>
                    <a:pt x="0" y="1234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67" name="Shape 367"/>
            <p:cNvSpPr/>
            <p:nvPr/>
          </p:nvSpPr>
          <p:spPr>
            <a:xfrm>
              <a:off x="5820551" y="1752035"/>
              <a:ext cx="60961" cy="5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3"/>
                  </a:moveTo>
                  <a:lnTo>
                    <a:pt x="15709" y="0"/>
                  </a:lnTo>
                  <a:lnTo>
                    <a:pt x="21600" y="9257"/>
                  </a:lnTo>
                  <a:lnTo>
                    <a:pt x="6545" y="21600"/>
                  </a:lnTo>
                  <a:lnTo>
                    <a:pt x="0" y="1234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68" name="Shape 368"/>
            <p:cNvSpPr/>
            <p:nvPr/>
          </p:nvSpPr>
          <p:spPr>
            <a:xfrm>
              <a:off x="5956018" y="1668497"/>
              <a:ext cx="60961" cy="54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917"/>
                  </a:moveTo>
                  <a:lnTo>
                    <a:pt x="15709" y="0"/>
                  </a:lnTo>
                  <a:lnTo>
                    <a:pt x="21600" y="8938"/>
                  </a:lnTo>
                  <a:lnTo>
                    <a:pt x="6545" y="21600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69" name="Shape 369"/>
            <p:cNvSpPr/>
            <p:nvPr/>
          </p:nvSpPr>
          <p:spPr>
            <a:xfrm>
              <a:off x="6093742" y="1587217"/>
              <a:ext cx="60961" cy="5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917"/>
                  </a:moveTo>
                  <a:lnTo>
                    <a:pt x="15525" y="0"/>
                  </a:lnTo>
                  <a:lnTo>
                    <a:pt x="21600" y="8938"/>
                  </a:lnTo>
                  <a:lnTo>
                    <a:pt x="6075" y="21600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70" name="Shape 370"/>
            <p:cNvSpPr/>
            <p:nvPr/>
          </p:nvSpPr>
          <p:spPr>
            <a:xfrm>
              <a:off x="6231467" y="1503680"/>
              <a:ext cx="58703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200"/>
                  </a:moveTo>
                  <a:lnTo>
                    <a:pt x="16875" y="0"/>
                  </a:lnTo>
                  <a:lnTo>
                    <a:pt x="21600" y="9600"/>
                  </a:lnTo>
                  <a:lnTo>
                    <a:pt x="4725" y="21600"/>
                  </a:lnTo>
                  <a:lnTo>
                    <a:pt x="0" y="112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71" name="Shape 371"/>
            <p:cNvSpPr/>
            <p:nvPr/>
          </p:nvSpPr>
          <p:spPr>
            <a:xfrm>
              <a:off x="6366933" y="1420142"/>
              <a:ext cx="60961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200"/>
                  </a:moveTo>
                  <a:lnTo>
                    <a:pt x="16875" y="0"/>
                  </a:lnTo>
                  <a:lnTo>
                    <a:pt x="21600" y="10400"/>
                  </a:lnTo>
                  <a:lnTo>
                    <a:pt x="4725" y="21600"/>
                  </a:lnTo>
                  <a:lnTo>
                    <a:pt x="0" y="112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72" name="Shape 372"/>
            <p:cNvSpPr/>
            <p:nvPr/>
          </p:nvSpPr>
          <p:spPr>
            <a:xfrm>
              <a:off x="6504658" y="1336604"/>
              <a:ext cx="58704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200"/>
                  </a:moveTo>
                  <a:lnTo>
                    <a:pt x="16875" y="0"/>
                  </a:lnTo>
                  <a:lnTo>
                    <a:pt x="21600" y="10400"/>
                  </a:lnTo>
                  <a:lnTo>
                    <a:pt x="4725" y="21600"/>
                  </a:lnTo>
                  <a:lnTo>
                    <a:pt x="0" y="112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73" name="Shape 373"/>
            <p:cNvSpPr/>
            <p:nvPr/>
          </p:nvSpPr>
          <p:spPr>
            <a:xfrm>
              <a:off x="6640124" y="1253066"/>
              <a:ext cx="58704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200"/>
                  </a:moveTo>
                  <a:lnTo>
                    <a:pt x="16875" y="0"/>
                  </a:lnTo>
                  <a:lnTo>
                    <a:pt x="21600" y="10400"/>
                  </a:lnTo>
                  <a:lnTo>
                    <a:pt x="4725" y="21600"/>
                  </a:lnTo>
                  <a:lnTo>
                    <a:pt x="0" y="112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74" name="Shape 374"/>
            <p:cNvSpPr/>
            <p:nvPr/>
          </p:nvSpPr>
          <p:spPr>
            <a:xfrm>
              <a:off x="6777849" y="1171786"/>
              <a:ext cx="58704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200"/>
                  </a:moveTo>
                  <a:lnTo>
                    <a:pt x="16875" y="0"/>
                  </a:lnTo>
                  <a:lnTo>
                    <a:pt x="21600" y="10400"/>
                  </a:lnTo>
                  <a:lnTo>
                    <a:pt x="4725" y="21600"/>
                  </a:lnTo>
                  <a:lnTo>
                    <a:pt x="0" y="112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75" name="Shape 375"/>
            <p:cNvSpPr/>
            <p:nvPr/>
          </p:nvSpPr>
          <p:spPr>
            <a:xfrm>
              <a:off x="6913316" y="1088248"/>
              <a:ext cx="58703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00"/>
                  </a:moveTo>
                  <a:lnTo>
                    <a:pt x="16875" y="0"/>
                  </a:lnTo>
                  <a:lnTo>
                    <a:pt x="21600" y="10400"/>
                  </a:lnTo>
                  <a:lnTo>
                    <a:pt x="4725" y="21600"/>
                  </a:lnTo>
                  <a:lnTo>
                    <a:pt x="0" y="120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76" name="Shape 376"/>
            <p:cNvSpPr/>
            <p:nvPr/>
          </p:nvSpPr>
          <p:spPr>
            <a:xfrm>
              <a:off x="7051040" y="1004711"/>
              <a:ext cx="58704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00"/>
                  </a:moveTo>
                  <a:lnTo>
                    <a:pt x="16875" y="0"/>
                  </a:lnTo>
                  <a:lnTo>
                    <a:pt x="21600" y="10400"/>
                  </a:lnTo>
                  <a:lnTo>
                    <a:pt x="4725" y="21600"/>
                  </a:lnTo>
                  <a:lnTo>
                    <a:pt x="0" y="120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86507" y="921173"/>
              <a:ext cx="58704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00"/>
                  </a:moveTo>
                  <a:lnTo>
                    <a:pt x="16875" y="0"/>
                  </a:lnTo>
                  <a:lnTo>
                    <a:pt x="21600" y="10400"/>
                  </a:lnTo>
                  <a:lnTo>
                    <a:pt x="4725" y="21600"/>
                  </a:lnTo>
                  <a:lnTo>
                    <a:pt x="0" y="120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78" name="Shape 378"/>
            <p:cNvSpPr/>
            <p:nvPr/>
          </p:nvSpPr>
          <p:spPr>
            <a:xfrm>
              <a:off x="7324232" y="839893"/>
              <a:ext cx="58703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00"/>
                  </a:moveTo>
                  <a:lnTo>
                    <a:pt x="16875" y="0"/>
                  </a:lnTo>
                  <a:lnTo>
                    <a:pt x="21600" y="10400"/>
                  </a:lnTo>
                  <a:lnTo>
                    <a:pt x="4725" y="21600"/>
                  </a:lnTo>
                  <a:lnTo>
                    <a:pt x="0" y="120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79" name="Shape 379"/>
            <p:cNvSpPr/>
            <p:nvPr/>
          </p:nvSpPr>
          <p:spPr>
            <a:xfrm>
              <a:off x="7459698" y="756355"/>
              <a:ext cx="58704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00"/>
                  </a:moveTo>
                  <a:lnTo>
                    <a:pt x="16875" y="0"/>
                  </a:lnTo>
                  <a:lnTo>
                    <a:pt x="21600" y="10400"/>
                  </a:lnTo>
                  <a:lnTo>
                    <a:pt x="4725" y="21600"/>
                  </a:lnTo>
                  <a:lnTo>
                    <a:pt x="0" y="120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80" name="Shape 380"/>
            <p:cNvSpPr/>
            <p:nvPr/>
          </p:nvSpPr>
          <p:spPr>
            <a:xfrm>
              <a:off x="7597423" y="672817"/>
              <a:ext cx="58704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00"/>
                  </a:moveTo>
                  <a:lnTo>
                    <a:pt x="16875" y="0"/>
                  </a:lnTo>
                  <a:lnTo>
                    <a:pt x="21600" y="10400"/>
                  </a:lnTo>
                  <a:lnTo>
                    <a:pt x="4725" y="21600"/>
                  </a:lnTo>
                  <a:lnTo>
                    <a:pt x="0" y="120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81" name="Shape 381"/>
            <p:cNvSpPr/>
            <p:nvPr/>
          </p:nvSpPr>
          <p:spPr>
            <a:xfrm>
              <a:off x="7732890" y="589280"/>
              <a:ext cx="58703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00"/>
                  </a:moveTo>
                  <a:lnTo>
                    <a:pt x="16875" y="0"/>
                  </a:lnTo>
                  <a:lnTo>
                    <a:pt x="21600" y="10400"/>
                  </a:lnTo>
                  <a:lnTo>
                    <a:pt x="4725" y="21600"/>
                  </a:lnTo>
                  <a:lnTo>
                    <a:pt x="0" y="120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82" name="Shape 382"/>
            <p:cNvSpPr/>
            <p:nvPr/>
          </p:nvSpPr>
          <p:spPr>
            <a:xfrm>
              <a:off x="1124373" y="2749973"/>
              <a:ext cx="60960" cy="63219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83" name="Shape 383"/>
            <p:cNvSpPr/>
            <p:nvPr/>
          </p:nvSpPr>
          <p:spPr>
            <a:xfrm>
              <a:off x="2291644" y="2799644"/>
              <a:ext cx="60961" cy="63219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84" name="Shape 384"/>
            <p:cNvSpPr/>
            <p:nvPr/>
          </p:nvSpPr>
          <p:spPr>
            <a:xfrm>
              <a:off x="3140569" y="2912533"/>
              <a:ext cx="63218" cy="63219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85" name="Shape 385"/>
            <p:cNvSpPr/>
            <p:nvPr/>
          </p:nvSpPr>
          <p:spPr>
            <a:xfrm>
              <a:off x="4206240" y="2594186"/>
              <a:ext cx="63219" cy="63219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86" name="Shape 386"/>
            <p:cNvSpPr/>
            <p:nvPr/>
          </p:nvSpPr>
          <p:spPr>
            <a:xfrm>
              <a:off x="4842933" y="2343573"/>
              <a:ext cx="60961" cy="60960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87" name="Shape 387"/>
            <p:cNvSpPr/>
            <p:nvPr/>
          </p:nvSpPr>
          <p:spPr>
            <a:xfrm>
              <a:off x="7818685" y="1885244"/>
              <a:ext cx="63219" cy="63219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88" name="Shape 388"/>
            <p:cNvSpPr/>
            <p:nvPr/>
          </p:nvSpPr>
          <p:spPr>
            <a:xfrm>
              <a:off x="4842933" y="2343573"/>
              <a:ext cx="60961" cy="60960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89" name="Shape 389"/>
            <p:cNvSpPr/>
            <p:nvPr/>
          </p:nvSpPr>
          <p:spPr>
            <a:xfrm>
              <a:off x="4842933" y="2343573"/>
              <a:ext cx="60961" cy="60960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90" name="Shape 390"/>
            <p:cNvSpPr/>
            <p:nvPr/>
          </p:nvSpPr>
          <p:spPr>
            <a:xfrm>
              <a:off x="7818685" y="528320"/>
              <a:ext cx="63219" cy="60960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391" name="Shape 391"/>
            <p:cNvSpPr/>
            <p:nvPr/>
          </p:nvSpPr>
          <p:spPr>
            <a:xfrm>
              <a:off x="4648765" y="5116124"/>
              <a:ext cx="510682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1989</a:t>
              </a:r>
            </a:p>
          </p:txBody>
        </p:sp>
        <p:sp>
          <p:nvSpPr>
            <p:cNvPr id="392" name="Shape 392"/>
            <p:cNvSpPr/>
            <p:nvPr/>
          </p:nvSpPr>
          <p:spPr>
            <a:xfrm>
              <a:off x="4012070" y="5118382"/>
              <a:ext cx="510682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 dirty="0"/>
                <a:t>1986</a:t>
              </a:r>
            </a:p>
          </p:txBody>
        </p:sp>
        <p:sp>
          <p:nvSpPr>
            <p:cNvPr id="393" name="Shape 393"/>
            <p:cNvSpPr/>
            <p:nvPr/>
          </p:nvSpPr>
          <p:spPr>
            <a:xfrm>
              <a:off x="2948658" y="5118382"/>
              <a:ext cx="510682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1981</a:t>
              </a:r>
            </a:p>
          </p:txBody>
        </p:sp>
        <p:sp>
          <p:nvSpPr>
            <p:cNvPr id="394" name="Shape 394"/>
            <p:cNvSpPr/>
            <p:nvPr/>
          </p:nvSpPr>
          <p:spPr>
            <a:xfrm>
              <a:off x="2013938" y="5118382"/>
              <a:ext cx="715866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1976-8</a:t>
              </a:r>
            </a:p>
          </p:txBody>
        </p:sp>
        <p:sp>
          <p:nvSpPr>
            <p:cNvPr id="395" name="Shape 395"/>
            <p:cNvSpPr/>
            <p:nvPr/>
          </p:nvSpPr>
          <p:spPr>
            <a:xfrm>
              <a:off x="830862" y="5120641"/>
              <a:ext cx="715866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1971-2</a:t>
              </a:r>
            </a:p>
          </p:txBody>
        </p:sp>
        <p:sp>
          <p:nvSpPr>
            <p:cNvPr id="396" name="Shape 396"/>
            <p:cNvSpPr/>
            <p:nvPr/>
          </p:nvSpPr>
          <p:spPr>
            <a:xfrm>
              <a:off x="7958667" y="1828801"/>
              <a:ext cx="1876298" cy="4307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defTabSz="914367">
                <a:defRPr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actual population size</a:t>
              </a:r>
            </a:p>
            <a:p>
              <a:pPr defTabSz="914367">
                <a:defRPr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1.1% growth</a:t>
              </a:r>
            </a:p>
          </p:txBody>
        </p:sp>
        <p:sp>
          <p:nvSpPr>
            <p:cNvPr id="397" name="Shape 397"/>
            <p:cNvSpPr/>
            <p:nvPr/>
          </p:nvSpPr>
          <p:spPr>
            <a:xfrm>
              <a:off x="7606454" y="5116124"/>
              <a:ext cx="510682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2003</a:t>
              </a:r>
            </a:p>
          </p:txBody>
        </p:sp>
        <p:sp>
          <p:nvSpPr>
            <p:cNvPr id="398" name="Shape 398"/>
            <p:cNvSpPr/>
            <p:nvPr/>
          </p:nvSpPr>
          <p:spPr>
            <a:xfrm>
              <a:off x="7999307" y="293511"/>
              <a:ext cx="1267584" cy="2153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84"/>
                <a:t>projected with </a:t>
              </a:r>
            </a:p>
          </p:txBody>
        </p:sp>
        <p:sp>
          <p:nvSpPr>
            <p:cNvPr id="399" name="Shape 399"/>
            <p:cNvSpPr/>
            <p:nvPr/>
          </p:nvSpPr>
          <p:spPr>
            <a:xfrm>
              <a:off x="7999307" y="508000"/>
              <a:ext cx="1107995" cy="2153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84"/>
                <a:t>3.8 % growth</a:t>
              </a:r>
            </a:p>
          </p:txBody>
        </p:sp>
        <p:sp>
          <p:nvSpPr>
            <p:cNvPr id="400" name="Shape 400"/>
            <p:cNvSpPr/>
            <p:nvPr/>
          </p:nvSpPr>
          <p:spPr>
            <a:xfrm>
              <a:off x="6994597" y="5116124"/>
              <a:ext cx="510682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2000</a:t>
              </a:r>
            </a:p>
          </p:txBody>
        </p:sp>
        <p:sp>
          <p:nvSpPr>
            <p:cNvPr id="401" name="Shape 401"/>
            <p:cNvSpPr/>
            <p:nvPr/>
          </p:nvSpPr>
          <p:spPr>
            <a:xfrm>
              <a:off x="566702" y="4903893"/>
              <a:ext cx="127670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0</a:t>
              </a:r>
            </a:p>
          </p:txBody>
        </p:sp>
        <p:sp>
          <p:nvSpPr>
            <p:cNvPr id="402" name="Shape 402"/>
            <p:cNvSpPr/>
            <p:nvPr/>
          </p:nvSpPr>
          <p:spPr>
            <a:xfrm>
              <a:off x="338665" y="4086577"/>
              <a:ext cx="383010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100</a:t>
              </a:r>
            </a:p>
          </p:txBody>
        </p:sp>
        <p:sp>
          <p:nvSpPr>
            <p:cNvPr id="403" name="Shape 403"/>
            <p:cNvSpPr/>
            <p:nvPr/>
          </p:nvSpPr>
          <p:spPr>
            <a:xfrm>
              <a:off x="338665" y="3271519"/>
              <a:ext cx="383010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200</a:t>
              </a:r>
            </a:p>
          </p:txBody>
        </p:sp>
        <p:sp>
          <p:nvSpPr>
            <p:cNvPr id="404" name="Shape 404"/>
            <p:cNvSpPr/>
            <p:nvPr/>
          </p:nvSpPr>
          <p:spPr>
            <a:xfrm>
              <a:off x="338665" y="2451946"/>
              <a:ext cx="383010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300</a:t>
              </a:r>
            </a:p>
          </p:txBody>
        </p:sp>
        <p:sp>
          <p:nvSpPr>
            <p:cNvPr id="405" name="Shape 405"/>
            <p:cNvSpPr/>
            <p:nvPr/>
          </p:nvSpPr>
          <p:spPr>
            <a:xfrm>
              <a:off x="338665" y="1636887"/>
              <a:ext cx="383010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400</a:t>
              </a:r>
            </a:p>
          </p:txBody>
        </p:sp>
        <p:sp>
          <p:nvSpPr>
            <p:cNvPr id="406" name="Shape 406"/>
            <p:cNvSpPr/>
            <p:nvPr/>
          </p:nvSpPr>
          <p:spPr>
            <a:xfrm>
              <a:off x="338665" y="817315"/>
              <a:ext cx="383010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500</a:t>
              </a:r>
            </a:p>
          </p:txBody>
        </p:sp>
        <p:sp>
          <p:nvSpPr>
            <p:cNvPr id="407" name="Shape 407"/>
            <p:cNvSpPr/>
            <p:nvPr/>
          </p:nvSpPr>
          <p:spPr>
            <a:xfrm>
              <a:off x="338665" y="0"/>
              <a:ext cx="383010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600</a:t>
              </a:r>
            </a:p>
          </p:txBody>
        </p:sp>
        <p:sp>
          <p:nvSpPr>
            <p:cNvPr id="408" name="Shape 408"/>
            <p:cNvSpPr/>
            <p:nvPr/>
          </p:nvSpPr>
          <p:spPr>
            <a:xfrm>
              <a:off x="4093350" y="5527041"/>
              <a:ext cx="597679" cy="33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547" dirty="0"/>
                <a:t>Year</a:t>
              </a:r>
            </a:p>
          </p:txBody>
        </p:sp>
        <p:sp>
          <p:nvSpPr>
            <p:cNvPr id="409" name="Shape 409"/>
            <p:cNvSpPr/>
            <p:nvPr/>
          </p:nvSpPr>
          <p:spPr>
            <a:xfrm rot="16200000">
              <a:off x="-1441446" y="2217605"/>
              <a:ext cx="3166679" cy="3076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1300480">
                <a:defRPr sz="2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/>
                <a:t>Estimated population size</a:t>
              </a:r>
            </a:p>
          </p:txBody>
        </p:sp>
      </p:grpSp>
      <p:grpSp>
        <p:nvGrpSpPr>
          <p:cNvPr id="413" name="Group 413"/>
          <p:cNvGrpSpPr/>
          <p:nvPr/>
        </p:nvGrpSpPr>
        <p:grpSpPr>
          <a:xfrm>
            <a:off x="1905000" y="1689100"/>
            <a:ext cx="1447801" cy="1892301"/>
            <a:chOff x="0" y="0"/>
            <a:chExt cx="2059094" cy="2691272"/>
          </a:xfrm>
        </p:grpSpPr>
        <p:sp>
          <p:nvSpPr>
            <p:cNvPr id="411" name="Shape 411"/>
            <p:cNvSpPr/>
            <p:nvPr/>
          </p:nvSpPr>
          <p:spPr>
            <a:xfrm>
              <a:off x="0" y="0"/>
              <a:ext cx="1625599" cy="1977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 defTabSz="1300480">
                <a:spcBef>
                  <a:spcPts val="1500"/>
                </a:spcBef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687" dirty="0"/>
                <a:t>Habitat loss, poaching and cattle grazing</a:t>
              </a:r>
            </a:p>
          </p:txBody>
        </p:sp>
        <p:sp>
          <p:nvSpPr>
            <p:cNvPr id="412" name="Shape 412"/>
            <p:cNvSpPr/>
            <p:nvPr/>
          </p:nvSpPr>
          <p:spPr>
            <a:xfrm>
              <a:off x="0" y="2691271"/>
              <a:ext cx="205909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</p:grpSp>
      <p:sp>
        <p:nvSpPr>
          <p:cNvPr id="414" name="Shape 414"/>
          <p:cNvSpPr/>
          <p:nvPr/>
        </p:nvSpPr>
        <p:spPr>
          <a:xfrm>
            <a:off x="3429000" y="4267200"/>
            <a:ext cx="1295400" cy="871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algn="l" defTabSz="1300480">
              <a:spcBef>
                <a:spcPts val="1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87"/>
              <a:t>protection, education, tourism</a:t>
            </a:r>
          </a:p>
        </p:txBody>
      </p:sp>
      <p:sp>
        <p:nvSpPr>
          <p:cNvPr id="415" name="Shape 415"/>
          <p:cNvSpPr/>
          <p:nvPr/>
        </p:nvSpPr>
        <p:spPr>
          <a:xfrm>
            <a:off x="3276600" y="4114800"/>
            <a:ext cx="1524000" cy="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914367"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416" name="Shape 416"/>
          <p:cNvSpPr/>
          <p:nvPr/>
        </p:nvSpPr>
        <p:spPr>
          <a:xfrm>
            <a:off x="5257800" y="4648200"/>
            <a:ext cx="1447801" cy="61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algn="l" defTabSz="1300480">
              <a:spcBef>
                <a:spcPts val="1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87"/>
              <a:t>Insecurity and conflict</a:t>
            </a:r>
          </a:p>
        </p:txBody>
      </p:sp>
      <p:sp>
        <p:nvSpPr>
          <p:cNvPr id="417" name="Shape 417"/>
          <p:cNvSpPr/>
          <p:nvPr/>
        </p:nvSpPr>
        <p:spPr>
          <a:xfrm>
            <a:off x="4800600" y="4495800"/>
            <a:ext cx="1828801" cy="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914367"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418" name="Shape 418"/>
          <p:cNvSpPr/>
          <p:nvPr/>
        </p:nvSpPr>
        <p:spPr>
          <a:xfrm>
            <a:off x="3622957" y="5863665"/>
            <a:ext cx="2095501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algn="l" defTabSz="1300480">
              <a:spcBef>
                <a:spcPts val="1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87" dirty="0"/>
              <a:t>Gray et al. (2005)</a:t>
            </a: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1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228600" y="497513"/>
            <a:ext cx="8839199" cy="1000126"/>
          </a:xfrm>
          <a:prstGeom prst="rect">
            <a:avLst/>
          </a:prstGeom>
        </p:spPr>
        <p:txBody>
          <a:bodyPr>
            <a:noAutofit/>
          </a:bodyPr>
          <a:lstStyle>
            <a:lvl1pPr defTabSz="315468">
              <a:defRPr sz="4320"/>
            </a:lvl1pPr>
          </a:lstStyle>
          <a:p>
            <a:r>
              <a:rPr lang="en-US" sz="2400" dirty="0"/>
              <a:t>The case of Virunga and </a:t>
            </a:r>
            <a:r>
              <a:rPr sz="2400" dirty="0"/>
              <a:t>Mountain Gorillas - a case study in conservation and conflict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xfrm>
            <a:off x="969167" y="1497639"/>
            <a:ext cx="7358063" cy="55976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By Katie Fawcett</a:t>
            </a:r>
            <a:endParaRPr dirty="0"/>
          </a:p>
        </p:txBody>
      </p:sp>
      <p:pic>
        <p:nvPicPr>
          <p:cNvPr id="201" name="image1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34200" y="4631497"/>
            <a:ext cx="2022164" cy="1516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9.jpeg" descr="baby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85800" y="2233209"/>
            <a:ext cx="4497231" cy="3184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5.jpeg" descr="KRC-06 Vulcanos with snow 4 Dec-Eckardt (26)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183031" y="2233209"/>
            <a:ext cx="3275169" cy="2421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1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2362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page7image6242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78285" y="444450"/>
            <a:ext cx="5142005" cy="4460131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421"/>
          <p:cNvSpPr/>
          <p:nvPr/>
        </p:nvSpPr>
        <p:spPr>
          <a:xfrm>
            <a:off x="2712633" y="228847"/>
            <a:ext cx="99387" cy="43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422" name="Shape 422"/>
          <p:cNvSpPr/>
          <p:nvPr/>
        </p:nvSpPr>
        <p:spPr>
          <a:xfrm>
            <a:off x="4245870" y="3295535"/>
            <a:ext cx="72200" cy="266933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endParaRPr sz="1266"/>
          </a:p>
        </p:txBody>
      </p:sp>
      <p:sp>
        <p:nvSpPr>
          <p:cNvPr id="423" name="Shape 423"/>
          <p:cNvSpPr/>
          <p:nvPr/>
        </p:nvSpPr>
        <p:spPr>
          <a:xfrm>
            <a:off x="1551364" y="5409020"/>
            <a:ext cx="6068970" cy="6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/>
              <a:t>Gray et al. 2013 </a:t>
            </a:r>
          </a:p>
          <a:p>
            <a:r>
              <a:rPr sz="1969"/>
              <a:t>26.3% growth 2003-2010, 3.7% annual growth rate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2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/>
        </p:nvSpPr>
        <p:spPr>
          <a:xfrm>
            <a:off x="414187" y="742080"/>
            <a:ext cx="8315626" cy="568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defTabSz="1300480"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94"/>
              <a:t>2010 Mountain Gorilla Census Results</a:t>
            </a:r>
          </a:p>
        </p:txBody>
      </p:sp>
      <p:sp>
        <p:nvSpPr>
          <p:cNvPr id="426" name="Shape 426"/>
          <p:cNvSpPr/>
          <p:nvPr/>
        </p:nvSpPr>
        <p:spPr>
          <a:xfrm>
            <a:off x="6587339" y="2885229"/>
            <a:ext cx="2362201" cy="1442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lnSpc>
                <a:spcPct val="130000"/>
              </a:lnSpc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87"/>
              <a:t>Total population size: 480 gorillas</a:t>
            </a:r>
          </a:p>
          <a:p>
            <a:pPr defTabSz="914367">
              <a:lnSpc>
                <a:spcPct val="130000"/>
              </a:lnSpc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  <a:p>
            <a:pPr defTabSz="914367">
              <a:lnSpc>
                <a:spcPct val="130000"/>
              </a:lnSpc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427" name="Shape 427"/>
          <p:cNvSpPr/>
          <p:nvPr/>
        </p:nvSpPr>
        <p:spPr>
          <a:xfrm>
            <a:off x="2474497" y="5778264"/>
            <a:ext cx="2286001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algn="l" defTabSz="1300480">
              <a:spcBef>
                <a:spcPts val="1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87"/>
              <a:t>Gray et al. (2013)</a:t>
            </a:r>
          </a:p>
        </p:txBody>
      </p:sp>
      <p:pic>
        <p:nvPicPr>
          <p:cNvPr id="428" name="page2image136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4259" y="1423801"/>
            <a:ext cx="6006476" cy="421952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429"/>
          <p:cNvSpPr/>
          <p:nvPr/>
        </p:nvSpPr>
        <p:spPr>
          <a:xfrm>
            <a:off x="6559018" y="3703282"/>
            <a:ext cx="1899559" cy="409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1300480">
              <a:lnSpc>
                <a:spcPct val="130000"/>
              </a:lnSpc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87" dirty="0"/>
              <a:t>&gt; 70% habituated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58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title"/>
          </p:nvPr>
        </p:nvSpPr>
        <p:spPr>
          <a:xfrm>
            <a:off x="471814" y="21975"/>
            <a:ext cx="8260672" cy="1039427"/>
          </a:xfrm>
          <a:prstGeom prst="rect">
            <a:avLst/>
          </a:prstGeom>
        </p:spPr>
        <p:txBody>
          <a:bodyPr>
            <a:noAutofit/>
          </a:bodyPr>
          <a:lstStyle>
            <a:lvl1pPr defTabSz="1274470">
              <a:defRPr sz="5488"/>
            </a:lvl1pPr>
          </a:lstStyle>
          <a:p>
            <a:r>
              <a:rPr sz="3200" dirty="0"/>
              <a:t>Factors influencing gorilla distribution</a:t>
            </a:r>
          </a:p>
        </p:txBody>
      </p:sp>
      <p:sp>
        <p:nvSpPr>
          <p:cNvPr id="432" name="Shape 43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448" name="Group 448"/>
          <p:cNvGrpSpPr/>
          <p:nvPr/>
        </p:nvGrpSpPr>
        <p:grpSpPr>
          <a:xfrm>
            <a:off x="838199" y="1060871"/>
            <a:ext cx="7620001" cy="4730330"/>
            <a:chOff x="0" y="0"/>
            <a:chExt cx="12246187" cy="7692597"/>
          </a:xfrm>
        </p:grpSpPr>
        <p:grpSp>
          <p:nvGrpSpPr>
            <p:cNvPr id="435" name="Group 435" descr="censusgroups-final_v3 with Sh and Rg"/>
            <p:cNvGrpSpPr/>
            <p:nvPr/>
          </p:nvGrpSpPr>
          <p:grpSpPr>
            <a:xfrm>
              <a:off x="0" y="0"/>
              <a:ext cx="12246187" cy="7447639"/>
              <a:chOff x="0" y="0"/>
              <a:chExt cx="12246186" cy="7447638"/>
            </a:xfrm>
          </p:grpSpPr>
          <p:sp>
            <p:nvSpPr>
              <p:cNvPr id="433" name="Shape 433"/>
              <p:cNvSpPr/>
              <p:nvPr/>
            </p:nvSpPr>
            <p:spPr>
              <a:xfrm>
                <a:off x="0" y="0"/>
                <a:ext cx="12246187" cy="7447639"/>
              </a:xfrm>
              <a:prstGeom prst="rect">
                <a:avLst/>
              </a:prstGeom>
              <a:solidFill>
                <a:srgbClr val="CC00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367">
                  <a:defRPr sz="2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/>
              </a:p>
            </p:txBody>
          </p:sp>
          <p:pic>
            <p:nvPicPr>
              <p:cNvPr id="434" name="image78.jpeg"/>
              <p:cNvPicPr>
                <a:picLocks noChangeAspect="1"/>
              </p:cNvPicPr>
              <p:nvPr/>
            </p:nvPicPr>
            <p:blipFill>
              <a:blip r:embed="rId2" cstate="print">
                <a:extLst/>
              </a:blip>
              <a:stretch>
                <a:fillRect/>
              </a:stretch>
            </p:blipFill>
            <p:spPr>
              <a:xfrm>
                <a:off x="0" y="0"/>
                <a:ext cx="12246187" cy="74476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8" name="Group 438"/>
            <p:cNvGrpSpPr/>
            <p:nvPr/>
          </p:nvGrpSpPr>
          <p:grpSpPr>
            <a:xfrm>
              <a:off x="3918354" y="4032455"/>
              <a:ext cx="3427233" cy="2769069"/>
              <a:chOff x="0" y="0"/>
              <a:chExt cx="3427231" cy="2769068"/>
            </a:xfrm>
          </p:grpSpPr>
          <p:sp>
            <p:nvSpPr>
              <p:cNvPr id="436" name="Shape 436"/>
              <p:cNvSpPr/>
              <p:nvPr/>
            </p:nvSpPr>
            <p:spPr>
              <a:xfrm>
                <a:off x="0" y="0"/>
                <a:ext cx="1732751" cy="2769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extrusionOk="0">
                    <a:moveTo>
                      <a:pt x="1522" y="14190"/>
                    </a:moveTo>
                    <a:cubicBezTo>
                      <a:pt x="971" y="14505"/>
                      <a:pt x="682" y="14760"/>
                      <a:pt x="420" y="15180"/>
                    </a:cubicBezTo>
                    <a:cubicBezTo>
                      <a:pt x="262" y="15810"/>
                      <a:pt x="0" y="16815"/>
                      <a:pt x="0" y="17400"/>
                    </a:cubicBezTo>
                    <a:cubicBezTo>
                      <a:pt x="0" y="18105"/>
                      <a:pt x="79" y="18795"/>
                      <a:pt x="210" y="19500"/>
                    </a:cubicBezTo>
                    <a:cubicBezTo>
                      <a:pt x="289" y="19905"/>
                      <a:pt x="840" y="20115"/>
                      <a:pt x="1286" y="20370"/>
                    </a:cubicBezTo>
                    <a:cubicBezTo>
                      <a:pt x="2913" y="21300"/>
                      <a:pt x="4514" y="21300"/>
                      <a:pt x="6693" y="21600"/>
                    </a:cubicBezTo>
                    <a:cubicBezTo>
                      <a:pt x="7847" y="21555"/>
                      <a:pt x="9002" y="21540"/>
                      <a:pt x="10157" y="21480"/>
                    </a:cubicBezTo>
                    <a:cubicBezTo>
                      <a:pt x="10866" y="21435"/>
                      <a:pt x="11233" y="21105"/>
                      <a:pt x="11889" y="20985"/>
                    </a:cubicBezTo>
                    <a:cubicBezTo>
                      <a:pt x="12414" y="20520"/>
                      <a:pt x="13123" y="20145"/>
                      <a:pt x="13831" y="19755"/>
                    </a:cubicBezTo>
                    <a:cubicBezTo>
                      <a:pt x="14068" y="19335"/>
                      <a:pt x="14461" y="19125"/>
                      <a:pt x="14907" y="18765"/>
                    </a:cubicBezTo>
                    <a:cubicBezTo>
                      <a:pt x="15616" y="17505"/>
                      <a:pt x="18004" y="16455"/>
                      <a:pt x="19658" y="15555"/>
                    </a:cubicBezTo>
                    <a:cubicBezTo>
                      <a:pt x="19947" y="15045"/>
                      <a:pt x="20314" y="14730"/>
                      <a:pt x="20524" y="14190"/>
                    </a:cubicBezTo>
                    <a:cubicBezTo>
                      <a:pt x="20603" y="13815"/>
                      <a:pt x="20708" y="13455"/>
                      <a:pt x="20734" y="13080"/>
                    </a:cubicBezTo>
                    <a:cubicBezTo>
                      <a:pt x="20839" y="11640"/>
                      <a:pt x="20760" y="10200"/>
                      <a:pt x="20944" y="8760"/>
                    </a:cubicBezTo>
                    <a:cubicBezTo>
                      <a:pt x="20970" y="8505"/>
                      <a:pt x="21390" y="8025"/>
                      <a:pt x="21390" y="8025"/>
                    </a:cubicBezTo>
                    <a:cubicBezTo>
                      <a:pt x="21285" y="7230"/>
                      <a:pt x="21600" y="6090"/>
                      <a:pt x="20524" y="5430"/>
                    </a:cubicBezTo>
                    <a:cubicBezTo>
                      <a:pt x="20104" y="4770"/>
                      <a:pt x="19422" y="4260"/>
                      <a:pt x="19002" y="3585"/>
                    </a:cubicBezTo>
                    <a:cubicBezTo>
                      <a:pt x="18739" y="3135"/>
                      <a:pt x="18713" y="2100"/>
                      <a:pt x="18136" y="1605"/>
                    </a:cubicBezTo>
                    <a:cubicBezTo>
                      <a:pt x="17978" y="1455"/>
                      <a:pt x="17689" y="1365"/>
                      <a:pt x="17479" y="1230"/>
                    </a:cubicBezTo>
                    <a:cubicBezTo>
                      <a:pt x="16272" y="405"/>
                      <a:pt x="15931" y="270"/>
                      <a:pt x="14041" y="0"/>
                    </a:cubicBezTo>
                    <a:cubicBezTo>
                      <a:pt x="13884" y="15"/>
                      <a:pt x="12572" y="135"/>
                      <a:pt x="12309" y="255"/>
                    </a:cubicBezTo>
                    <a:cubicBezTo>
                      <a:pt x="11496" y="630"/>
                      <a:pt x="11364" y="1575"/>
                      <a:pt x="11023" y="2100"/>
                    </a:cubicBezTo>
                    <a:cubicBezTo>
                      <a:pt x="10682" y="2655"/>
                      <a:pt x="10052" y="3090"/>
                      <a:pt x="9501" y="3585"/>
                    </a:cubicBezTo>
                    <a:cubicBezTo>
                      <a:pt x="9133" y="3915"/>
                      <a:pt x="9081" y="4335"/>
                      <a:pt x="8845" y="4695"/>
                    </a:cubicBezTo>
                    <a:cubicBezTo>
                      <a:pt x="8267" y="7095"/>
                      <a:pt x="8582" y="9405"/>
                      <a:pt x="6693" y="11610"/>
                    </a:cubicBezTo>
                    <a:cubicBezTo>
                      <a:pt x="6168" y="12210"/>
                      <a:pt x="4462" y="13365"/>
                      <a:pt x="3464" y="13695"/>
                    </a:cubicBezTo>
                    <a:cubicBezTo>
                      <a:pt x="3071" y="13830"/>
                      <a:pt x="630" y="14700"/>
                      <a:pt x="1522" y="14190"/>
                    </a:cubicBezTo>
                    <a:close/>
                  </a:path>
                </a:pathLst>
              </a:custGeom>
              <a:solidFill>
                <a:srgbClr val="333399">
                  <a:alpha val="50000"/>
                </a:srgbClr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367">
                  <a:defRPr sz="2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/>
              </a:p>
            </p:txBody>
          </p:sp>
          <p:sp>
            <p:nvSpPr>
              <p:cNvPr id="437" name="Shape 437"/>
              <p:cNvSpPr/>
              <p:nvPr/>
            </p:nvSpPr>
            <p:spPr>
              <a:xfrm>
                <a:off x="1539277" y="1346074"/>
                <a:ext cx="1887954" cy="123903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defTabSz="914367">
                  <a:spcBef>
                    <a:spcPts val="1055"/>
                  </a:spcBef>
                  <a:defRPr sz="2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87"/>
                  <a:t>Majority of population growth</a:t>
                </a:r>
              </a:p>
            </p:txBody>
          </p:sp>
        </p:grpSp>
        <p:grpSp>
          <p:nvGrpSpPr>
            <p:cNvPr id="441" name="Group 441"/>
            <p:cNvGrpSpPr/>
            <p:nvPr/>
          </p:nvGrpSpPr>
          <p:grpSpPr>
            <a:xfrm>
              <a:off x="367810" y="4918941"/>
              <a:ext cx="3531411" cy="2773656"/>
              <a:chOff x="0" y="0"/>
              <a:chExt cx="3531409" cy="2773654"/>
            </a:xfrm>
          </p:grpSpPr>
          <p:sp>
            <p:nvSpPr>
              <p:cNvPr id="439" name="Shape 439"/>
              <p:cNvSpPr/>
              <p:nvPr/>
            </p:nvSpPr>
            <p:spPr>
              <a:xfrm>
                <a:off x="1834801" y="0"/>
                <a:ext cx="1696608" cy="16802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65" extrusionOk="0">
                    <a:moveTo>
                      <a:pt x="18947" y="19840"/>
                    </a:moveTo>
                    <a:cubicBezTo>
                      <a:pt x="19786" y="19599"/>
                      <a:pt x="20003" y="19309"/>
                      <a:pt x="20490" y="18658"/>
                    </a:cubicBezTo>
                    <a:cubicBezTo>
                      <a:pt x="20842" y="17525"/>
                      <a:pt x="21302" y="16417"/>
                      <a:pt x="21600" y="15283"/>
                    </a:cubicBezTo>
                    <a:cubicBezTo>
                      <a:pt x="21519" y="13427"/>
                      <a:pt x="21573" y="11571"/>
                      <a:pt x="21383" y="9715"/>
                    </a:cubicBezTo>
                    <a:cubicBezTo>
                      <a:pt x="21194" y="7883"/>
                      <a:pt x="19786" y="7593"/>
                      <a:pt x="18947" y="6147"/>
                    </a:cubicBezTo>
                    <a:cubicBezTo>
                      <a:pt x="18379" y="5158"/>
                      <a:pt x="17459" y="3712"/>
                      <a:pt x="16268" y="3375"/>
                    </a:cubicBezTo>
                    <a:cubicBezTo>
                      <a:pt x="15699" y="2892"/>
                      <a:pt x="15456" y="2603"/>
                      <a:pt x="14698" y="2386"/>
                    </a:cubicBezTo>
                    <a:cubicBezTo>
                      <a:pt x="12451" y="1036"/>
                      <a:pt x="10259" y="337"/>
                      <a:pt x="7579" y="0"/>
                    </a:cubicBezTo>
                    <a:cubicBezTo>
                      <a:pt x="5441" y="120"/>
                      <a:pt x="2950" y="-121"/>
                      <a:pt x="1353" y="1398"/>
                    </a:cubicBezTo>
                    <a:cubicBezTo>
                      <a:pt x="1029" y="2217"/>
                      <a:pt x="541" y="2941"/>
                      <a:pt x="217" y="3784"/>
                    </a:cubicBezTo>
                    <a:cubicBezTo>
                      <a:pt x="135" y="4170"/>
                      <a:pt x="0" y="4556"/>
                      <a:pt x="0" y="4966"/>
                    </a:cubicBezTo>
                    <a:cubicBezTo>
                      <a:pt x="0" y="7400"/>
                      <a:pt x="81" y="9859"/>
                      <a:pt x="217" y="12294"/>
                    </a:cubicBezTo>
                    <a:cubicBezTo>
                      <a:pt x="325" y="13958"/>
                      <a:pt x="2301" y="15115"/>
                      <a:pt x="3356" y="16272"/>
                    </a:cubicBezTo>
                    <a:cubicBezTo>
                      <a:pt x="4250" y="17260"/>
                      <a:pt x="3248" y="16561"/>
                      <a:pt x="4466" y="17260"/>
                    </a:cubicBezTo>
                    <a:cubicBezTo>
                      <a:pt x="5116" y="18176"/>
                      <a:pt x="6198" y="19309"/>
                      <a:pt x="7362" y="19647"/>
                    </a:cubicBezTo>
                    <a:cubicBezTo>
                      <a:pt x="8662" y="20418"/>
                      <a:pt x="10259" y="20756"/>
                      <a:pt x="11802" y="21021"/>
                    </a:cubicBezTo>
                    <a:cubicBezTo>
                      <a:pt x="14779" y="20925"/>
                      <a:pt x="16403" y="21479"/>
                      <a:pt x="18487" y="20250"/>
                    </a:cubicBezTo>
                    <a:cubicBezTo>
                      <a:pt x="18731" y="19309"/>
                      <a:pt x="18541" y="19213"/>
                      <a:pt x="18947" y="19840"/>
                    </a:cubicBezTo>
                    <a:close/>
                  </a:path>
                </a:pathLst>
              </a:custGeom>
              <a:solidFill>
                <a:srgbClr val="CC0099">
                  <a:alpha val="50000"/>
                </a:srgbClr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367">
                  <a:defRPr sz="2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0" y="426897"/>
                <a:ext cx="1977249" cy="234675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l" defTabSz="1300480">
                  <a:spcBef>
                    <a:spcPts val="1500"/>
                  </a:spcBef>
                  <a:defRPr sz="2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687"/>
                  <a:t>Good habitat – no record of gorillas using this area</a:t>
                </a:r>
              </a:p>
            </p:txBody>
          </p:sp>
        </p:grpSp>
        <p:grpSp>
          <p:nvGrpSpPr>
            <p:cNvPr id="444" name="Group 444"/>
            <p:cNvGrpSpPr/>
            <p:nvPr/>
          </p:nvGrpSpPr>
          <p:grpSpPr>
            <a:xfrm>
              <a:off x="17008" y="1596058"/>
              <a:ext cx="3531411" cy="3384419"/>
              <a:chOff x="0" y="-1"/>
              <a:chExt cx="3531409" cy="3384418"/>
            </a:xfrm>
          </p:grpSpPr>
          <p:sp>
            <p:nvSpPr>
              <p:cNvPr id="442" name="Shape 442"/>
              <p:cNvSpPr/>
              <p:nvPr/>
            </p:nvSpPr>
            <p:spPr>
              <a:xfrm>
                <a:off x="1171466" y="1486450"/>
                <a:ext cx="2359943" cy="1897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78" y="0"/>
                    </a:moveTo>
                    <a:cubicBezTo>
                      <a:pt x="9866" y="219"/>
                      <a:pt x="9535" y="744"/>
                      <a:pt x="8640" y="1072"/>
                    </a:cubicBezTo>
                    <a:cubicBezTo>
                      <a:pt x="8056" y="1729"/>
                      <a:pt x="8484" y="1357"/>
                      <a:pt x="7356" y="1795"/>
                    </a:cubicBezTo>
                    <a:cubicBezTo>
                      <a:pt x="7044" y="1926"/>
                      <a:pt x="6402" y="2167"/>
                      <a:pt x="6402" y="2167"/>
                    </a:cubicBezTo>
                    <a:cubicBezTo>
                      <a:pt x="5974" y="2626"/>
                      <a:pt x="5507" y="2648"/>
                      <a:pt x="4962" y="2889"/>
                    </a:cubicBezTo>
                    <a:cubicBezTo>
                      <a:pt x="4417" y="3458"/>
                      <a:pt x="3892" y="3895"/>
                      <a:pt x="3191" y="4136"/>
                    </a:cubicBezTo>
                    <a:cubicBezTo>
                      <a:pt x="2802" y="4618"/>
                      <a:pt x="2452" y="4836"/>
                      <a:pt x="1907" y="5033"/>
                    </a:cubicBezTo>
                    <a:cubicBezTo>
                      <a:pt x="1440" y="5581"/>
                      <a:pt x="992" y="6040"/>
                      <a:pt x="623" y="6675"/>
                    </a:cubicBezTo>
                    <a:cubicBezTo>
                      <a:pt x="272" y="8250"/>
                      <a:pt x="136" y="9695"/>
                      <a:pt x="0" y="11336"/>
                    </a:cubicBezTo>
                    <a:cubicBezTo>
                      <a:pt x="58" y="11883"/>
                      <a:pt x="39" y="12452"/>
                      <a:pt x="156" y="12978"/>
                    </a:cubicBezTo>
                    <a:cubicBezTo>
                      <a:pt x="292" y="13568"/>
                      <a:pt x="895" y="13875"/>
                      <a:pt x="1265" y="14225"/>
                    </a:cubicBezTo>
                    <a:cubicBezTo>
                      <a:pt x="1868" y="14816"/>
                      <a:pt x="2218" y="15363"/>
                      <a:pt x="2880" y="15844"/>
                    </a:cubicBezTo>
                    <a:cubicBezTo>
                      <a:pt x="3172" y="16895"/>
                      <a:pt x="3892" y="17705"/>
                      <a:pt x="4476" y="18558"/>
                    </a:cubicBezTo>
                    <a:cubicBezTo>
                      <a:pt x="5293" y="19762"/>
                      <a:pt x="6013" y="21119"/>
                      <a:pt x="7356" y="21600"/>
                    </a:cubicBezTo>
                    <a:cubicBezTo>
                      <a:pt x="8095" y="21534"/>
                      <a:pt x="8854" y="21578"/>
                      <a:pt x="9594" y="21425"/>
                    </a:cubicBezTo>
                    <a:cubicBezTo>
                      <a:pt x="9769" y="21381"/>
                      <a:pt x="10489" y="20659"/>
                      <a:pt x="10878" y="20528"/>
                    </a:cubicBezTo>
                    <a:cubicBezTo>
                      <a:pt x="12941" y="20659"/>
                      <a:pt x="14984" y="20703"/>
                      <a:pt x="16969" y="21425"/>
                    </a:cubicBezTo>
                    <a:cubicBezTo>
                      <a:pt x="17669" y="21359"/>
                      <a:pt x="18370" y="21381"/>
                      <a:pt x="19051" y="21250"/>
                    </a:cubicBezTo>
                    <a:cubicBezTo>
                      <a:pt x="19245" y="21206"/>
                      <a:pt x="19732" y="20703"/>
                      <a:pt x="19849" y="20528"/>
                    </a:cubicBezTo>
                    <a:cubicBezTo>
                      <a:pt x="20296" y="19893"/>
                      <a:pt x="20491" y="19061"/>
                      <a:pt x="20802" y="18361"/>
                    </a:cubicBezTo>
                    <a:cubicBezTo>
                      <a:pt x="21075" y="17770"/>
                      <a:pt x="21425" y="17398"/>
                      <a:pt x="21600" y="16742"/>
                    </a:cubicBezTo>
                    <a:cubicBezTo>
                      <a:pt x="21503" y="15275"/>
                      <a:pt x="21542" y="14159"/>
                      <a:pt x="20802" y="12978"/>
                    </a:cubicBezTo>
                    <a:cubicBezTo>
                      <a:pt x="20569" y="12146"/>
                      <a:pt x="20102" y="11686"/>
                      <a:pt x="19693" y="10986"/>
                    </a:cubicBezTo>
                    <a:cubicBezTo>
                      <a:pt x="19226" y="9104"/>
                      <a:pt x="17981" y="7331"/>
                      <a:pt x="16638" y="6128"/>
                    </a:cubicBezTo>
                    <a:cubicBezTo>
                      <a:pt x="16502" y="6018"/>
                      <a:pt x="16151" y="5493"/>
                      <a:pt x="15996" y="5405"/>
                    </a:cubicBezTo>
                    <a:cubicBezTo>
                      <a:pt x="15490" y="5121"/>
                      <a:pt x="14634" y="4705"/>
                      <a:pt x="14089" y="4508"/>
                    </a:cubicBezTo>
                    <a:cubicBezTo>
                      <a:pt x="13738" y="4114"/>
                      <a:pt x="13271" y="3852"/>
                      <a:pt x="12960" y="3414"/>
                    </a:cubicBezTo>
                    <a:cubicBezTo>
                      <a:pt x="12629" y="2954"/>
                      <a:pt x="12337" y="2451"/>
                      <a:pt x="12006" y="1991"/>
                    </a:cubicBezTo>
                    <a:cubicBezTo>
                      <a:pt x="11754" y="1619"/>
                      <a:pt x="10995" y="1335"/>
                      <a:pt x="10878" y="897"/>
                    </a:cubicBezTo>
                    <a:cubicBezTo>
                      <a:pt x="10800" y="613"/>
                      <a:pt x="10878" y="306"/>
                      <a:pt x="10878" y="0"/>
                    </a:cubicBezTo>
                    <a:close/>
                  </a:path>
                </a:pathLst>
              </a:custGeom>
              <a:solidFill>
                <a:srgbClr val="FF0000">
                  <a:alpha val="50000"/>
                </a:srgbClr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367">
                  <a:defRPr sz="2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/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0" y="-1"/>
                <a:ext cx="2746888" cy="197751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l" defTabSz="1300480">
                  <a:spcBef>
                    <a:spcPts val="1500"/>
                  </a:spcBef>
                  <a:defRPr sz="2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687"/>
                  <a:t>Good habitat – historically many gorillas, now few – high levels of disturbance</a:t>
                </a:r>
              </a:p>
            </p:txBody>
          </p:sp>
        </p:grpSp>
        <p:grpSp>
          <p:nvGrpSpPr>
            <p:cNvPr id="447" name="Group 447"/>
            <p:cNvGrpSpPr/>
            <p:nvPr/>
          </p:nvGrpSpPr>
          <p:grpSpPr>
            <a:xfrm>
              <a:off x="6140101" y="280752"/>
              <a:ext cx="4985930" cy="2565236"/>
              <a:chOff x="0" y="0"/>
              <a:chExt cx="4985928" cy="2565234"/>
            </a:xfrm>
          </p:grpSpPr>
          <p:sp>
            <p:nvSpPr>
              <p:cNvPr id="445" name="Shape 445"/>
              <p:cNvSpPr/>
              <p:nvPr/>
            </p:nvSpPr>
            <p:spPr>
              <a:xfrm>
                <a:off x="1836928" y="912109"/>
                <a:ext cx="3149000" cy="1653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8" h="21517" extrusionOk="0">
                    <a:moveTo>
                      <a:pt x="1779" y="1944"/>
                    </a:moveTo>
                    <a:cubicBezTo>
                      <a:pt x="1577" y="2295"/>
                      <a:pt x="1273" y="2520"/>
                      <a:pt x="1186" y="2971"/>
                    </a:cubicBezTo>
                    <a:cubicBezTo>
                      <a:pt x="882" y="4597"/>
                      <a:pt x="680" y="6274"/>
                      <a:pt x="361" y="7901"/>
                    </a:cubicBezTo>
                    <a:cubicBezTo>
                      <a:pt x="217" y="8652"/>
                      <a:pt x="0" y="10179"/>
                      <a:pt x="0" y="10179"/>
                    </a:cubicBezTo>
                    <a:cubicBezTo>
                      <a:pt x="43" y="11981"/>
                      <a:pt x="-87" y="15210"/>
                      <a:pt x="477" y="17187"/>
                    </a:cubicBezTo>
                    <a:cubicBezTo>
                      <a:pt x="694" y="17938"/>
                      <a:pt x="1172" y="18789"/>
                      <a:pt x="1432" y="19440"/>
                    </a:cubicBezTo>
                    <a:cubicBezTo>
                      <a:pt x="1606" y="19890"/>
                      <a:pt x="2922" y="20941"/>
                      <a:pt x="3096" y="21092"/>
                    </a:cubicBezTo>
                    <a:cubicBezTo>
                      <a:pt x="3472" y="21417"/>
                      <a:pt x="4282" y="21467"/>
                      <a:pt x="4528" y="21517"/>
                    </a:cubicBezTo>
                    <a:cubicBezTo>
                      <a:pt x="6669" y="21442"/>
                      <a:pt x="8811" y="21492"/>
                      <a:pt x="10952" y="21292"/>
                    </a:cubicBezTo>
                    <a:cubicBezTo>
                      <a:pt x="11270" y="21267"/>
                      <a:pt x="12196" y="19339"/>
                      <a:pt x="12731" y="19039"/>
                    </a:cubicBezTo>
                    <a:cubicBezTo>
                      <a:pt x="13078" y="18438"/>
                      <a:pt x="13469" y="18313"/>
                      <a:pt x="13932" y="18013"/>
                    </a:cubicBezTo>
                    <a:cubicBezTo>
                      <a:pt x="15581" y="18138"/>
                      <a:pt x="16261" y="18163"/>
                      <a:pt x="17621" y="18614"/>
                    </a:cubicBezTo>
                    <a:cubicBezTo>
                      <a:pt x="17505" y="18764"/>
                      <a:pt x="17404" y="19039"/>
                      <a:pt x="17260" y="19039"/>
                    </a:cubicBezTo>
                    <a:cubicBezTo>
                      <a:pt x="17144" y="19039"/>
                      <a:pt x="17390" y="18664"/>
                      <a:pt x="17505" y="18614"/>
                    </a:cubicBezTo>
                    <a:cubicBezTo>
                      <a:pt x="17621" y="18564"/>
                      <a:pt x="17737" y="18789"/>
                      <a:pt x="17853" y="18839"/>
                    </a:cubicBezTo>
                    <a:cubicBezTo>
                      <a:pt x="18012" y="18914"/>
                      <a:pt x="18171" y="18964"/>
                      <a:pt x="18330" y="19039"/>
                    </a:cubicBezTo>
                    <a:cubicBezTo>
                      <a:pt x="19328" y="18764"/>
                      <a:pt x="19922" y="18263"/>
                      <a:pt x="20356" y="16561"/>
                    </a:cubicBezTo>
                    <a:cubicBezTo>
                      <a:pt x="20500" y="15961"/>
                      <a:pt x="20587" y="15310"/>
                      <a:pt x="20717" y="14709"/>
                    </a:cubicBezTo>
                    <a:cubicBezTo>
                      <a:pt x="20804" y="14309"/>
                      <a:pt x="20949" y="13483"/>
                      <a:pt x="20949" y="13483"/>
                    </a:cubicBezTo>
                    <a:cubicBezTo>
                      <a:pt x="21050" y="12131"/>
                      <a:pt x="21282" y="10880"/>
                      <a:pt x="21426" y="9553"/>
                    </a:cubicBezTo>
                    <a:cubicBezTo>
                      <a:pt x="21383" y="7225"/>
                      <a:pt x="21513" y="4873"/>
                      <a:pt x="21310" y="2570"/>
                    </a:cubicBezTo>
                    <a:cubicBezTo>
                      <a:pt x="21195" y="1269"/>
                      <a:pt x="18128" y="518"/>
                      <a:pt x="17505" y="493"/>
                    </a:cubicBezTo>
                    <a:cubicBezTo>
                      <a:pt x="13845" y="368"/>
                      <a:pt x="10199" y="368"/>
                      <a:pt x="6539" y="292"/>
                    </a:cubicBezTo>
                    <a:cubicBezTo>
                      <a:pt x="5035" y="-83"/>
                      <a:pt x="4210" y="-33"/>
                      <a:pt x="2503" y="92"/>
                    </a:cubicBezTo>
                    <a:cubicBezTo>
                      <a:pt x="2430" y="192"/>
                      <a:pt x="2069" y="768"/>
                      <a:pt x="2025" y="918"/>
                    </a:cubicBezTo>
                    <a:cubicBezTo>
                      <a:pt x="1967" y="1093"/>
                      <a:pt x="1967" y="1344"/>
                      <a:pt x="1910" y="1519"/>
                    </a:cubicBezTo>
                    <a:cubicBezTo>
                      <a:pt x="1852" y="1694"/>
                      <a:pt x="1721" y="1769"/>
                      <a:pt x="1664" y="1944"/>
                    </a:cubicBezTo>
                    <a:cubicBezTo>
                      <a:pt x="1649" y="1994"/>
                      <a:pt x="1736" y="1944"/>
                      <a:pt x="1779" y="1944"/>
                    </a:cubicBezTo>
                    <a:close/>
                  </a:path>
                </a:pathLst>
              </a:custGeom>
              <a:solidFill>
                <a:srgbClr val="FFFF00">
                  <a:alpha val="50000"/>
                </a:srgbClr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367">
                  <a:defRPr sz="2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87"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0" y="0"/>
                <a:ext cx="2168594" cy="160827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l" defTabSz="1300480">
                  <a:spcBef>
                    <a:spcPts val="1500"/>
                  </a:spcBef>
                  <a:defRPr sz="2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687"/>
                  <a:t>Few gorillas – history of temporary group usage</a:t>
                </a:r>
              </a:p>
            </p:txBody>
          </p:sp>
        </p:grpSp>
      </p:grpSp>
      <p:sp>
        <p:nvSpPr>
          <p:cNvPr id="449" name="Shape 449"/>
          <p:cNvSpPr/>
          <p:nvPr/>
        </p:nvSpPr>
        <p:spPr>
          <a:xfrm>
            <a:off x="3659147" y="5758821"/>
            <a:ext cx="1981201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algn="l" defTabSz="1300480">
              <a:spcBef>
                <a:spcPts val="1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87" dirty="0"/>
              <a:t>Gray et al. (2005)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8909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roup 454"/>
          <p:cNvGrpSpPr/>
          <p:nvPr/>
        </p:nvGrpSpPr>
        <p:grpSpPr>
          <a:xfrm>
            <a:off x="533400" y="1143001"/>
            <a:ext cx="8077201" cy="4495800"/>
            <a:chOff x="0" y="0"/>
            <a:chExt cx="11487573" cy="7349066"/>
          </a:xfrm>
        </p:grpSpPr>
        <p:pic>
          <p:nvPicPr>
            <p:cNvPr id="451" name="image79.jpeg" descr="Human_Disturbance_VVR_Gorilla_Census_2003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 l="16980" t="7408" r="17754" b="57037"/>
            <a:stretch>
              <a:fillRect/>
            </a:stretch>
          </p:blipFill>
          <p:spPr>
            <a:xfrm>
              <a:off x="-1" y="0"/>
              <a:ext cx="10681430" cy="73490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Shape 452"/>
            <p:cNvSpPr/>
            <p:nvPr/>
          </p:nvSpPr>
          <p:spPr>
            <a:xfrm>
              <a:off x="1007681" y="4322258"/>
              <a:ext cx="4433802" cy="2848764"/>
            </a:xfrm>
            <a:prstGeom prst="ellipse">
              <a:avLst/>
            </a:prstGeom>
            <a:noFill/>
            <a:ln w="1016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  <p:sp>
          <p:nvSpPr>
            <p:cNvPr id="453" name="Shape 453"/>
            <p:cNvSpPr/>
            <p:nvPr/>
          </p:nvSpPr>
          <p:spPr>
            <a:xfrm>
              <a:off x="7658382" y="1080564"/>
              <a:ext cx="3829192" cy="2357596"/>
            </a:xfrm>
            <a:prstGeom prst="ellipse">
              <a:avLst/>
            </a:prstGeom>
            <a:noFill/>
            <a:ln w="1016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67">
                <a:defRPr sz="2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87"/>
            </a:p>
          </p:txBody>
        </p:sp>
      </p:grpSp>
      <p:sp>
        <p:nvSpPr>
          <p:cNvPr id="455" name="Shape 455"/>
          <p:cNvSpPr/>
          <p:nvPr/>
        </p:nvSpPr>
        <p:spPr>
          <a:xfrm>
            <a:off x="414646" y="5819063"/>
            <a:ext cx="9144001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defTabSz="130048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87" dirty="0"/>
              <a:t>Gray et al. (2005)</a:t>
            </a:r>
          </a:p>
        </p:txBody>
      </p:sp>
      <p:sp>
        <p:nvSpPr>
          <p:cNvPr id="456" name="Shape 456"/>
          <p:cNvSpPr>
            <a:spLocks noGrp="1"/>
          </p:cNvSpPr>
          <p:nvPr>
            <p:ph type="title"/>
          </p:nvPr>
        </p:nvSpPr>
        <p:spPr>
          <a:xfrm>
            <a:off x="349929" y="165817"/>
            <a:ext cx="8260672" cy="14477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sz="2800" dirty="0"/>
              <a:t>Gorilla distribution negatively correlated with areas of high human disturbance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240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/>
          </p:cNvSpPr>
          <p:nvPr>
            <p:ph type="title"/>
          </p:nvPr>
        </p:nvSpPr>
        <p:spPr>
          <a:xfrm>
            <a:off x="1172633" y="522254"/>
            <a:ext cx="6798734" cy="1303867"/>
          </a:xfrm>
          <a:prstGeom prst="rect">
            <a:avLst/>
          </a:prstGeom>
        </p:spPr>
        <p:txBody>
          <a:bodyPr>
            <a:noAutofit/>
          </a:bodyPr>
          <a:lstStyle>
            <a:lvl1pPr defTabSz="490727">
              <a:defRPr sz="6719"/>
            </a:lvl1pPr>
          </a:lstStyle>
          <a:p>
            <a:r>
              <a:rPr sz="3200" dirty="0"/>
              <a:t>Conservation during times of conflict</a:t>
            </a:r>
          </a:p>
        </p:txBody>
      </p:sp>
      <p:sp>
        <p:nvSpPr>
          <p:cNvPr id="464" name="Shape 464"/>
          <p:cNvSpPr>
            <a:spLocks noGrp="1"/>
          </p:cNvSpPr>
          <p:nvPr>
            <p:ph type="body" idx="1"/>
          </p:nvPr>
        </p:nvSpPr>
        <p:spPr>
          <a:xfrm>
            <a:off x="669727" y="1826121"/>
            <a:ext cx="7804547" cy="442019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defTabSz="258772">
              <a:spcBef>
                <a:spcPts val="1828"/>
              </a:spcBef>
              <a:buNone/>
              <a:defRPr sz="2394"/>
            </a:pPr>
            <a:r>
              <a:rPr b="1" dirty="0"/>
              <a:t>Context:</a:t>
            </a:r>
            <a:r>
              <a:rPr dirty="0"/>
              <a:t> </a:t>
            </a:r>
          </a:p>
          <a:p>
            <a:pPr marL="196892" indent="-196892" defTabSz="258772">
              <a:spcBef>
                <a:spcPts val="1828"/>
              </a:spcBef>
              <a:defRPr sz="2394"/>
            </a:pPr>
            <a:r>
              <a:rPr dirty="0"/>
              <a:t>Gorillas not the primary target of the armed conflict. Rather the gorilla habitat was a hideout for both armed </a:t>
            </a:r>
            <a:r>
              <a:rPr lang="en-US" dirty="0"/>
              <a:t>groups</a:t>
            </a:r>
            <a:r>
              <a:rPr dirty="0"/>
              <a:t> and fleeing refugees  - </a:t>
            </a:r>
            <a:r>
              <a:rPr lang="en-US" dirty="0"/>
              <a:t>"</a:t>
            </a:r>
            <a:r>
              <a:rPr dirty="0"/>
              <a:t>gorillas caught in the cross fire</a:t>
            </a:r>
            <a:r>
              <a:rPr lang="en-US" dirty="0"/>
              <a:t>"</a:t>
            </a:r>
            <a:r>
              <a:rPr dirty="0"/>
              <a:t> </a:t>
            </a:r>
          </a:p>
          <a:p>
            <a:pPr marL="0" indent="0" defTabSz="258772">
              <a:spcBef>
                <a:spcPts val="1828"/>
              </a:spcBef>
              <a:buNone/>
              <a:defRPr sz="2394"/>
            </a:pPr>
            <a:r>
              <a:rPr b="1" dirty="0"/>
              <a:t>Response:</a:t>
            </a:r>
          </a:p>
          <a:p>
            <a:pPr marL="196892" indent="-196892" defTabSz="258772">
              <a:spcBef>
                <a:spcPts val="1828"/>
              </a:spcBef>
              <a:defRPr sz="2394"/>
            </a:pPr>
            <a:r>
              <a:rPr dirty="0"/>
              <a:t>Focus on monitoring and protection</a:t>
            </a:r>
            <a:r>
              <a:rPr lang="en-US" dirty="0"/>
              <a:t>. </a:t>
            </a:r>
            <a:r>
              <a:rPr dirty="0"/>
              <a:t> Concerted communication and coordination resulted in only a very short period when no conservation activity in the park possible. </a:t>
            </a:r>
            <a:r>
              <a:rPr lang="en-US" dirty="0"/>
              <a:t>Research, tourism etc. suspended</a:t>
            </a:r>
            <a:endParaRPr dirty="0"/>
          </a:p>
          <a:p>
            <a:pPr marL="196892" indent="-196892" defTabSz="258772">
              <a:spcBef>
                <a:spcPts val="1828"/>
              </a:spcBef>
              <a:defRPr sz="2394"/>
            </a:pPr>
            <a:r>
              <a:rPr dirty="0"/>
              <a:t>Non-partisan communication allowed protection and monitoring activities to continue</a:t>
            </a:r>
            <a:r>
              <a:rPr lang="en-US" dirty="0"/>
              <a:t> through change in government.</a:t>
            </a:r>
            <a:endParaRPr dirty="0"/>
          </a:p>
          <a:p>
            <a:pPr marL="196892" indent="-196892" defTabSz="258772">
              <a:spcBef>
                <a:spcPts val="1828"/>
              </a:spcBef>
              <a:defRPr sz="2394"/>
            </a:pPr>
            <a:r>
              <a:rPr dirty="0" err="1"/>
              <a:t>Karisoke</a:t>
            </a:r>
            <a:r>
              <a:rPr dirty="0"/>
              <a:t> Research Center evacuated from inside the park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3071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490727">
              <a:defRPr sz="6719"/>
            </a:lvl1pPr>
          </a:lstStyle>
          <a:p>
            <a:r>
              <a:rPr sz="3600" dirty="0"/>
              <a:t>Conservation during times of conflict</a:t>
            </a:r>
          </a:p>
        </p:txBody>
      </p:sp>
      <p:sp>
        <p:nvSpPr>
          <p:cNvPr id="467" name="Shape 4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312170">
              <a:spcBef>
                <a:spcPts val="2180"/>
              </a:spcBef>
              <a:buNone/>
              <a:defRPr sz="2888"/>
            </a:pPr>
            <a:r>
              <a:rPr sz="1687" b="1" dirty="0"/>
              <a:t>Response continued:</a:t>
            </a:r>
          </a:p>
          <a:p>
            <a:pPr marL="237521" indent="-237521" defTabSz="312170">
              <a:spcBef>
                <a:spcPts val="2180"/>
              </a:spcBef>
              <a:defRPr sz="2888"/>
            </a:pPr>
            <a:r>
              <a:rPr sz="1687" dirty="0"/>
              <a:t>Conservation programs led by local staff who choose to remain in conflict areas with their families.</a:t>
            </a:r>
          </a:p>
          <a:p>
            <a:pPr marL="237521" indent="-237521" defTabSz="312170">
              <a:spcBef>
                <a:spcPts val="2180"/>
              </a:spcBef>
              <a:defRPr sz="2888"/>
            </a:pPr>
            <a:r>
              <a:rPr sz="1687" dirty="0"/>
              <a:t>Support</a:t>
            </a:r>
            <a:r>
              <a:rPr lang="en-US" sz="1687" dirty="0"/>
              <a:t> to</a:t>
            </a:r>
            <a:r>
              <a:rPr sz="1687" dirty="0"/>
              <a:t> staff and their families during the conflict e.g. work to have all conservation and staff together at a refugee camp. Conservation staff first to leave refugee camp and return home.</a:t>
            </a:r>
            <a:r>
              <a:rPr lang="en-US" sz="1687" dirty="0"/>
              <a:t> Moral support considered important.</a:t>
            </a:r>
            <a:endParaRPr sz="1687" dirty="0"/>
          </a:p>
          <a:p>
            <a:pPr marL="237521" indent="-237521" defTabSz="312170">
              <a:spcBef>
                <a:spcPts val="2180"/>
              </a:spcBef>
              <a:defRPr sz="2888"/>
            </a:pPr>
            <a:r>
              <a:rPr sz="1687" dirty="0"/>
              <a:t>Funding - flexible and responsive funding to </a:t>
            </a:r>
            <a:r>
              <a:rPr lang="en-US" sz="1687" dirty="0"/>
              <a:t>adapt to </a:t>
            </a:r>
            <a:r>
              <a:rPr sz="1687" dirty="0"/>
              <a:t>changing conservation </a:t>
            </a:r>
            <a:r>
              <a:rPr lang="en-US" sz="1687" dirty="0"/>
              <a:t>priorities.</a:t>
            </a:r>
            <a:endParaRPr sz="168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8428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/>
          </p:cNvSpPr>
          <p:nvPr>
            <p:ph type="title"/>
          </p:nvPr>
        </p:nvSpPr>
        <p:spPr>
          <a:xfrm>
            <a:off x="1066800" y="457200"/>
            <a:ext cx="6798734" cy="1303867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7440"/>
            </a:lvl1pPr>
          </a:lstStyle>
          <a:p>
            <a:r>
              <a:rPr sz="3200" dirty="0"/>
              <a:t>Conservation post conflict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idx="1"/>
          </p:nvPr>
        </p:nvSpPr>
        <p:spPr>
          <a:xfrm>
            <a:off x="660797" y="1875235"/>
            <a:ext cx="7804547" cy="44201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349138">
              <a:spcBef>
                <a:spcPts val="2461"/>
              </a:spcBef>
              <a:buNone/>
              <a:defRPr sz="3230"/>
            </a:pPr>
            <a:r>
              <a:rPr sz="1687" b="1" dirty="0"/>
              <a:t>Context:</a:t>
            </a:r>
          </a:p>
          <a:p>
            <a:pPr marL="265649" indent="-265649" defTabSz="349138">
              <a:spcBef>
                <a:spcPts val="2461"/>
              </a:spcBef>
              <a:defRPr sz="3230"/>
            </a:pPr>
            <a:r>
              <a:rPr sz="1687" dirty="0"/>
              <a:t>Continued threat of insecurity and return of violent conflict</a:t>
            </a:r>
          </a:p>
          <a:p>
            <a:pPr marL="265649" indent="-265649" defTabSz="349138">
              <a:spcBef>
                <a:spcPts val="2461"/>
              </a:spcBef>
              <a:defRPr sz="3230"/>
            </a:pPr>
            <a:r>
              <a:rPr sz="1687" dirty="0"/>
              <a:t>Country devastated by conflict- A void of infrastructure, education and health services</a:t>
            </a:r>
            <a:r>
              <a:rPr lang="en-US" sz="1687" dirty="0"/>
              <a:t>; d</a:t>
            </a:r>
            <a:r>
              <a:rPr sz="1687" dirty="0"/>
              <a:t>evelopment agencies focus on Emergency Aid. </a:t>
            </a:r>
            <a:endParaRPr lang="en-US" sz="1687" dirty="0"/>
          </a:p>
          <a:p>
            <a:pPr marL="265649" indent="-265649" defTabSz="349138">
              <a:spcBef>
                <a:spcPts val="2461"/>
              </a:spcBef>
              <a:defRPr sz="3230"/>
            </a:pPr>
            <a:r>
              <a:rPr lang="en-US" sz="1687" dirty="0"/>
              <a:t>Impact of conflict on mental health</a:t>
            </a:r>
            <a:endParaRPr sz="1687" dirty="0"/>
          </a:p>
          <a:p>
            <a:pPr marL="265649" indent="-265649" defTabSz="349138">
              <a:spcBef>
                <a:spcPts val="2461"/>
              </a:spcBef>
              <a:defRPr sz="3230"/>
            </a:pPr>
            <a:r>
              <a:rPr sz="1687" dirty="0"/>
              <a:t>Conservation policy </a:t>
            </a:r>
            <a:r>
              <a:rPr lang="en-US" sz="1687" dirty="0"/>
              <a:t>on </a:t>
            </a:r>
            <a:r>
              <a:rPr sz="1687" dirty="0"/>
              <a:t>environment</a:t>
            </a:r>
            <a:r>
              <a:rPr lang="en-US" sz="1687" dirty="0"/>
              <a:t> remains</a:t>
            </a:r>
            <a:r>
              <a:rPr sz="1687" dirty="0"/>
              <a:t> fragile: Road proposed through National Park, May/June 2004</a:t>
            </a:r>
            <a:r>
              <a:rPr lang="en-US" sz="1687" dirty="0"/>
              <a:t> </a:t>
            </a:r>
            <a:r>
              <a:rPr sz="1687" dirty="0"/>
              <a:t>- 16km</a:t>
            </a:r>
            <a:r>
              <a:rPr sz="1687" baseline="31999" dirty="0"/>
              <a:t>2</a:t>
            </a:r>
            <a:r>
              <a:rPr sz="1687" dirty="0"/>
              <a:t> gorilla habitat destroyed in less than a month</a:t>
            </a:r>
            <a:r>
              <a:rPr lang="en-US" sz="1687" dirty="0"/>
              <a:t>; electrification of </a:t>
            </a:r>
            <a:r>
              <a:rPr lang="en-US" sz="1687" dirty="0" err="1"/>
              <a:t>Karisimbi</a:t>
            </a:r>
            <a:r>
              <a:rPr lang="en-US" sz="1687" dirty="0"/>
              <a:t>.</a:t>
            </a:r>
            <a:endParaRPr sz="168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3967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/>
          </p:cNvSpPr>
          <p:nvPr>
            <p:ph type="title"/>
          </p:nvPr>
        </p:nvSpPr>
        <p:spPr>
          <a:xfrm>
            <a:off x="533400" y="567724"/>
            <a:ext cx="7358063" cy="1000125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7440"/>
            </a:lvl1pPr>
          </a:lstStyle>
          <a:p>
            <a:r>
              <a:rPr sz="3600" dirty="0"/>
              <a:t>Conservation post</a:t>
            </a:r>
            <a:r>
              <a:rPr lang="en-US" sz="3600" dirty="0"/>
              <a:t>-</a:t>
            </a:r>
            <a:r>
              <a:rPr sz="3600" dirty="0"/>
              <a:t>conflict</a:t>
            </a:r>
          </a:p>
        </p:txBody>
      </p:sp>
      <p:sp>
        <p:nvSpPr>
          <p:cNvPr id="473" name="Shape 4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defTabSz="299848">
              <a:spcBef>
                <a:spcPts val="2109"/>
              </a:spcBef>
              <a:defRPr sz="2774">
                <a:solidFill>
                  <a:srgbClr val="FCFFFF"/>
                </a:solidFill>
              </a:defRPr>
            </a:pPr>
            <a:r>
              <a:rPr sz="1687" dirty="0"/>
              <a:t>Response:</a:t>
            </a:r>
          </a:p>
          <a:p>
            <a:pPr marL="228145" indent="-228145" defTabSz="299848">
              <a:spcBef>
                <a:spcPts val="2109"/>
              </a:spcBef>
              <a:defRPr sz="2774">
                <a:solidFill>
                  <a:srgbClr val="FCFFFF"/>
                </a:solidFill>
              </a:defRPr>
            </a:pPr>
            <a:r>
              <a:rPr sz="1687" dirty="0"/>
              <a:t>Rangers armed and given paramilitary training. All expatriate staff provided military escort in the park. All park activities coordinated with military. </a:t>
            </a:r>
          </a:p>
          <a:p>
            <a:pPr marL="228145" indent="-228145" defTabSz="299848">
              <a:spcBef>
                <a:spcPts val="2109"/>
              </a:spcBef>
              <a:defRPr sz="2774">
                <a:solidFill>
                  <a:srgbClr val="FCFFFF"/>
                </a:solidFill>
              </a:defRPr>
            </a:pPr>
            <a:r>
              <a:rPr sz="1687" dirty="0"/>
              <a:t>Community conservation activities aimed to rebuild communities.  These are the communities where </a:t>
            </a:r>
            <a:r>
              <a:rPr lang="en-US" sz="1687" dirty="0"/>
              <a:t>conservation </a:t>
            </a:r>
            <a:r>
              <a:rPr sz="1687" dirty="0"/>
              <a:t>staff work and that are the source of indirect threats on the park</a:t>
            </a:r>
            <a:r>
              <a:rPr lang="en-US" sz="1687" dirty="0"/>
              <a:t>. Need to build goodwill.</a:t>
            </a:r>
            <a:endParaRPr sz="1687" dirty="0"/>
          </a:p>
        </p:txBody>
      </p:sp>
      <p:pic>
        <p:nvPicPr>
          <p:cNvPr id="474" name="image42.jpeg" descr="KRC-07 anti poaching team on the field 25 Feb BIZUMUREMYI (1)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21375" y="2199239"/>
            <a:ext cx="6470088" cy="3560410"/>
          </a:xfrm>
          <a:prstGeom prst="rect">
            <a:avLst/>
          </a:prstGeom>
          <a:ln w="63500">
            <a:solidFill>
              <a:srgbClr val="000000"/>
            </a:solidFill>
            <a:miter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9398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825295" y="-2608685"/>
            <a:ext cx="7804548" cy="151804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t>Conservation Post conflict</a:t>
            </a:r>
          </a:p>
        </p:txBody>
      </p:sp>
      <p:sp>
        <p:nvSpPr>
          <p:cNvPr id="477" name="Shape 477"/>
          <p:cNvSpPr>
            <a:spLocks noGrp="1"/>
          </p:cNvSpPr>
          <p:nvPr>
            <p:ph type="body" sz="quarter" idx="1"/>
          </p:nvPr>
        </p:nvSpPr>
        <p:spPr>
          <a:xfrm>
            <a:off x="660797" y="1826121"/>
            <a:ext cx="3750469" cy="442019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CFFFF"/>
                </a:solidFill>
              </a:defRPr>
            </a:pPr>
            <a:r>
              <a:rPr sz="1687" dirty="0"/>
              <a:t>Response continued:</a:t>
            </a:r>
          </a:p>
          <a:p>
            <a:pPr>
              <a:defRPr>
                <a:solidFill>
                  <a:srgbClr val="FCFFFF"/>
                </a:solidFill>
              </a:defRPr>
            </a:pPr>
            <a:r>
              <a:rPr sz="1687" dirty="0"/>
              <a:t>Training and Capacity Building - rangers, conservation personnel, researchers</a:t>
            </a:r>
            <a:r>
              <a:rPr lang="en-US" sz="1687" dirty="0"/>
              <a:t>, universities.</a:t>
            </a:r>
          </a:p>
          <a:p>
            <a:pPr>
              <a:defRPr>
                <a:solidFill>
                  <a:srgbClr val="FCFFFF"/>
                </a:solidFill>
              </a:defRPr>
            </a:pPr>
            <a:r>
              <a:rPr lang="en-US" sz="1687" dirty="0"/>
              <a:t>Strengthen institutions.</a:t>
            </a:r>
            <a:endParaRPr sz="1687" dirty="0"/>
          </a:p>
          <a:p>
            <a:pPr>
              <a:defRPr>
                <a:solidFill>
                  <a:srgbClr val="FCFFFF"/>
                </a:solidFill>
              </a:defRPr>
            </a:pPr>
            <a:r>
              <a:rPr sz="1687" dirty="0"/>
              <a:t>Conservation education -  local schools, local leaders. tourism guides, local community through community assistance programs</a:t>
            </a:r>
            <a:r>
              <a:rPr lang="en-US" sz="1687" dirty="0"/>
              <a:t>, </a:t>
            </a:r>
            <a:r>
              <a:rPr lang="en-US" sz="1687" dirty="0" err="1"/>
              <a:t>Kwita</a:t>
            </a:r>
            <a:r>
              <a:rPr lang="en-US" sz="1687" dirty="0"/>
              <a:t> </a:t>
            </a:r>
            <a:r>
              <a:rPr lang="en-US" sz="1687" dirty="0" err="1"/>
              <a:t>Izina</a:t>
            </a:r>
            <a:endParaRPr lang="en-US" sz="1687" dirty="0"/>
          </a:p>
        </p:txBody>
      </p:sp>
      <p:pic>
        <p:nvPicPr>
          <p:cNvPr id="478" name="image44.jpeg" descr="5-SEP-06 KRC VECELLIO (51) PPT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43000" y="1676400"/>
            <a:ext cx="3696891" cy="2771683"/>
          </a:xfrm>
          <a:prstGeom prst="rect">
            <a:avLst/>
          </a:prstGeom>
          <a:ln w="76200">
            <a:solidFill>
              <a:srgbClr val="000000"/>
            </a:solidFill>
            <a:miter/>
          </a:ln>
        </p:spPr>
      </p:pic>
      <p:pic>
        <p:nvPicPr>
          <p:cNvPr id="479" name="image43.jpeg" descr="P101015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05400" y="3251107"/>
            <a:ext cx="3192465" cy="2393951"/>
          </a:xfrm>
          <a:prstGeom prst="rect">
            <a:avLst/>
          </a:prstGeom>
          <a:ln w="63500">
            <a:solidFill>
              <a:srgbClr val="000000"/>
            </a:solidFill>
            <a:miter/>
          </a:ln>
        </p:spPr>
      </p:pic>
      <p:sp>
        <p:nvSpPr>
          <p:cNvPr id="480" name="Shape 480"/>
          <p:cNvSpPr/>
          <p:nvPr/>
        </p:nvSpPr>
        <p:spPr>
          <a:xfrm>
            <a:off x="382726" y="468739"/>
            <a:ext cx="9220474" cy="93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8000"/>
            </a:lvl1pPr>
          </a:lstStyle>
          <a:p>
            <a:r>
              <a:rPr sz="5400" dirty="0"/>
              <a:t>Conservation post</a:t>
            </a:r>
            <a:r>
              <a:rPr lang="en-US" sz="5400" dirty="0"/>
              <a:t>-</a:t>
            </a:r>
            <a:r>
              <a:rPr sz="5400" dirty="0"/>
              <a:t>conflict</a:t>
            </a:r>
          </a:p>
        </p:txBody>
      </p:sp>
    </p:spTree>
    <p:extLst>
      <p:ext uri="{BB962C8B-B14F-4D97-AF65-F5344CB8AC3E}">
        <p14:creationId xmlns:p14="http://schemas.microsoft.com/office/powerpoint/2010/main" val="81307990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/>
          </p:cNvSpPr>
          <p:nvPr>
            <p:ph type="body" sz="quarter" idx="1"/>
          </p:nvPr>
        </p:nvSpPr>
        <p:spPr>
          <a:xfrm>
            <a:off x="660797" y="1826121"/>
            <a:ext cx="3750469" cy="44201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200" dirty="0"/>
              <a:t>Rebuilding Tourism</a:t>
            </a:r>
          </a:p>
          <a:p>
            <a:r>
              <a:rPr sz="3200" dirty="0"/>
              <a:t>2017 10 gorilla families, 8 tourists a day, $750 per tourist</a:t>
            </a:r>
          </a:p>
          <a:p>
            <a:r>
              <a:rPr sz="3200" dirty="0"/>
              <a:t>$21million potential from gate receipts alone</a:t>
            </a:r>
          </a:p>
        </p:txBody>
      </p:sp>
      <p:pic>
        <p:nvPicPr>
          <p:cNvPr id="483" name="image10.png"/>
          <p:cNvPicPr>
            <a:picLocks noChangeAspect="1"/>
          </p:cNvPicPr>
          <p:nvPr/>
        </p:nvPicPr>
        <p:blipFill>
          <a:blip r:embed="rId2" cstate="print">
            <a:extLst/>
          </a:blip>
          <a:srcRect t="1596" b="1595"/>
          <a:stretch>
            <a:fillRect/>
          </a:stretch>
        </p:blipFill>
        <p:spPr>
          <a:xfrm>
            <a:off x="5316609" y="3588738"/>
            <a:ext cx="3048717" cy="2286538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Shape 484"/>
          <p:cNvSpPr/>
          <p:nvPr/>
        </p:nvSpPr>
        <p:spPr>
          <a:xfrm>
            <a:off x="914400" y="774283"/>
            <a:ext cx="7924800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8000"/>
            </a:lvl1pPr>
          </a:lstStyle>
          <a:p>
            <a:r>
              <a:rPr sz="3200" dirty="0"/>
              <a:t>Conservation post</a:t>
            </a:r>
            <a:r>
              <a:rPr lang="en-US" sz="3200" dirty="0"/>
              <a:t>-</a:t>
            </a:r>
            <a:r>
              <a:rPr sz="3200" dirty="0"/>
              <a:t>conflict</a:t>
            </a:r>
          </a:p>
        </p:txBody>
      </p:sp>
      <p:pic>
        <p:nvPicPr>
          <p:cNvPr id="485" name="image16.ti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16609" y="1447800"/>
            <a:ext cx="3048742" cy="2031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582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2769753800000578-0-image-m-7_1428614913207-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6986" y="626697"/>
            <a:ext cx="7358063" cy="4775666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4819469" y="5535829"/>
            <a:ext cx="175048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310F"/>
                </a:solidFill>
              </a:defRPr>
            </a:lvl1pPr>
          </a:lstStyle>
          <a:p>
            <a:r>
              <a:rPr sz="1266" dirty="0"/>
              <a:t>Mountain gorilla - 880</a:t>
            </a:r>
          </a:p>
        </p:txBody>
      </p:sp>
      <p:sp>
        <p:nvSpPr>
          <p:cNvPr id="208" name="Shape 208"/>
          <p:cNvSpPr/>
          <p:nvPr/>
        </p:nvSpPr>
        <p:spPr>
          <a:xfrm>
            <a:off x="4782935" y="359764"/>
            <a:ext cx="175048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4BFF04"/>
                </a:solidFill>
              </a:defRPr>
            </a:lvl1pPr>
          </a:lstStyle>
          <a:p>
            <a:r>
              <a:rPr sz="1266" dirty="0" err="1"/>
              <a:t>Grauers</a:t>
            </a:r>
            <a:r>
              <a:rPr sz="1266" dirty="0"/>
              <a:t> gorilla - 3,800</a:t>
            </a:r>
          </a:p>
        </p:txBody>
      </p:sp>
      <p:sp>
        <p:nvSpPr>
          <p:cNvPr id="209" name="Shape 209"/>
          <p:cNvSpPr/>
          <p:nvPr/>
        </p:nvSpPr>
        <p:spPr>
          <a:xfrm>
            <a:off x="296528" y="5457537"/>
            <a:ext cx="3383463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>
                <a:solidFill>
                  <a:srgbClr val="1F15FF"/>
                </a:solidFill>
              </a:defRPr>
            </a:pPr>
            <a:r>
              <a:rPr sz="1266"/>
              <a:t>Western lowland</a:t>
            </a:r>
          </a:p>
          <a:p>
            <a:pPr>
              <a:defRPr>
                <a:solidFill>
                  <a:srgbClr val="1F15FF"/>
                </a:solidFill>
              </a:defRPr>
            </a:pPr>
            <a:r>
              <a:rPr sz="1266"/>
              <a:t>100,000 approx.</a:t>
            </a:r>
          </a:p>
        </p:txBody>
      </p:sp>
      <p:sp>
        <p:nvSpPr>
          <p:cNvPr id="210" name="Shape 210"/>
          <p:cNvSpPr/>
          <p:nvPr/>
        </p:nvSpPr>
        <p:spPr>
          <a:xfrm>
            <a:off x="605504" y="359764"/>
            <a:ext cx="121988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51CE"/>
                </a:solidFill>
              </a:defRPr>
            </a:lvl1pPr>
          </a:lstStyle>
          <a:p>
            <a:r>
              <a:rPr sz="1266" dirty="0"/>
              <a:t>Cross river -300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1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89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92969" y="3000375"/>
            <a:ext cx="7358063" cy="470898"/>
          </a:xfrm>
        </p:spPr>
        <p:txBody>
          <a:bodyPr/>
          <a:lstStyle/>
          <a:p>
            <a:r>
              <a:rPr lang="en-US" dirty="0"/>
              <a:t>Rapid Research Topics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1991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image18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43000" y="1500188"/>
            <a:ext cx="7137956" cy="467201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94" dirty="0"/>
              <a:t>1. Gorilla tourism</a:t>
            </a:r>
            <a:endParaRPr lang="fr-FR" sz="3094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265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image19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44917" y="1660922"/>
            <a:ext cx="7713283" cy="45465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254817" y="214313"/>
            <a:ext cx="8872100" cy="1304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969" dirty="0" err="1"/>
              <a:t>Maekawa</a:t>
            </a:r>
            <a:r>
              <a:rPr lang="fr-FR" sz="1969" dirty="0"/>
              <a:t>, </a:t>
            </a:r>
            <a:r>
              <a:rPr lang="fr-FR" sz="1969" dirty="0" err="1"/>
              <a:t>Miko</a:t>
            </a:r>
            <a:r>
              <a:rPr lang="fr-FR" sz="1969" dirty="0"/>
              <a:t>, Annette </a:t>
            </a:r>
            <a:r>
              <a:rPr lang="fr-FR" sz="1969" dirty="0" err="1"/>
              <a:t>Lanjouw</a:t>
            </a:r>
            <a:r>
              <a:rPr lang="fr-FR" sz="1969" dirty="0"/>
              <a:t>, Eugène </a:t>
            </a:r>
            <a:r>
              <a:rPr lang="fr-FR" sz="1969" dirty="0" err="1"/>
              <a:t>Rutagarama</a:t>
            </a:r>
            <a:r>
              <a:rPr lang="fr-FR" sz="1969" dirty="0"/>
              <a:t>, and Douglas Sharp. 2013. </a:t>
            </a:r>
            <a:r>
              <a:rPr lang="fr-FR" sz="1969" dirty="0" err="1"/>
              <a:t>Mountain</a:t>
            </a:r>
            <a:r>
              <a:rPr lang="fr-FR" sz="1969" dirty="0"/>
              <a:t> </a:t>
            </a:r>
            <a:r>
              <a:rPr lang="fr-FR" sz="1969" dirty="0" err="1"/>
              <a:t>gorilla</a:t>
            </a:r>
            <a:r>
              <a:rPr lang="fr-FR" sz="1969" dirty="0"/>
              <a:t> </a:t>
            </a:r>
            <a:r>
              <a:rPr lang="fr-FR" sz="1969" dirty="0" err="1"/>
              <a:t>tourism</a:t>
            </a:r>
            <a:r>
              <a:rPr lang="fr-FR" sz="1969" dirty="0"/>
              <a:t> </a:t>
            </a:r>
            <a:r>
              <a:rPr lang="fr-FR" sz="1969" dirty="0" err="1"/>
              <a:t>generating</a:t>
            </a:r>
            <a:r>
              <a:rPr lang="fr-FR" sz="1969" dirty="0"/>
              <a:t> </a:t>
            </a:r>
            <a:r>
              <a:rPr lang="fr-FR" sz="1969" dirty="0" err="1"/>
              <a:t>wealth</a:t>
            </a:r>
            <a:r>
              <a:rPr lang="fr-FR" sz="1969" dirty="0"/>
              <a:t> and </a:t>
            </a:r>
            <a:r>
              <a:rPr lang="fr-FR" sz="1969" dirty="0" err="1"/>
              <a:t>peace</a:t>
            </a:r>
            <a:r>
              <a:rPr lang="fr-FR" sz="1969" dirty="0"/>
              <a:t> in post-</a:t>
            </a:r>
            <a:r>
              <a:rPr lang="fr-FR" sz="1969" dirty="0" err="1"/>
              <a:t>conflict</a:t>
            </a:r>
            <a:r>
              <a:rPr lang="fr-FR" sz="1969" dirty="0"/>
              <a:t> Rwanda. In Natural </a:t>
            </a:r>
            <a:r>
              <a:rPr lang="fr-FR" sz="1969" dirty="0" err="1"/>
              <a:t>Resources</a:t>
            </a:r>
            <a:r>
              <a:rPr lang="fr-FR" sz="1969" dirty="0"/>
              <a:t> Forum, vol. 37, no. 2, pp. 127-137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image1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59655" y="1339453"/>
            <a:ext cx="5197078" cy="490894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9" y="321469"/>
            <a:ext cx="8804672" cy="834476"/>
          </a:xfrm>
        </p:spPr>
        <p:txBody>
          <a:bodyPr>
            <a:normAutofit fontScale="90000"/>
          </a:bodyPr>
          <a:lstStyle/>
          <a:p>
            <a:r>
              <a:rPr lang="en-US" sz="3094" dirty="0"/>
              <a:t>2. Conflict and Cooperation: Transboundary Collaboration</a:t>
            </a:r>
            <a:endParaRPr lang="fr-FR" sz="3094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6116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84" y="1125141"/>
            <a:ext cx="7929563" cy="489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11" y="107156"/>
            <a:ext cx="8965406" cy="1151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87" dirty="0"/>
              <a:t>Martin, Adrian, Eugene Rutagarama, Ana </a:t>
            </a:r>
            <a:r>
              <a:rPr lang="pt-PT" sz="1820" dirty="0"/>
              <a:t>Cascã</a:t>
            </a:r>
            <a:r>
              <a:rPr lang="en-US" sz="1687" dirty="0"/>
              <a:t>o, </a:t>
            </a:r>
            <a:r>
              <a:rPr lang="en-US" sz="1687" dirty="0" err="1"/>
              <a:t>Maryke</a:t>
            </a:r>
            <a:r>
              <a:rPr lang="en-US" sz="1687" dirty="0"/>
              <a:t> Gray, and </a:t>
            </a:r>
            <a:r>
              <a:rPr lang="en-US" sz="1687" dirty="0" err="1"/>
              <a:t>Vasudha</a:t>
            </a:r>
            <a:r>
              <a:rPr lang="en-US" sz="1687" dirty="0"/>
              <a:t> </a:t>
            </a:r>
            <a:r>
              <a:rPr lang="en-US" sz="1687" dirty="0" err="1"/>
              <a:t>Chhotray</a:t>
            </a:r>
            <a:r>
              <a:rPr lang="en-US" sz="1687" dirty="0"/>
              <a:t>. "Understanding the co-existence of conflict and cooperation: Transboundary ecosystem management in the Virunga Massif." Journal of Peace Research 48, no. 5 (2011): 621-635. </a:t>
            </a:r>
            <a:endParaRPr lang="fr-FR" sz="1687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0001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/>
          </p:cNvSpPr>
          <p:nvPr>
            <p:ph type="title"/>
          </p:nvPr>
        </p:nvSpPr>
        <p:spPr>
          <a:xfrm>
            <a:off x="381000" y="-455950"/>
            <a:ext cx="8458201" cy="1446551"/>
          </a:xfrm>
          <a:prstGeom prst="rect">
            <a:avLst/>
          </a:prstGeom>
        </p:spPr>
        <p:txBody>
          <a:bodyPr/>
          <a:lstStyle/>
          <a:p>
            <a:r>
              <a:rPr dirty="0"/>
              <a:t>Rationale for collaboration</a:t>
            </a:r>
          </a:p>
        </p:txBody>
      </p:sp>
      <p:sp>
        <p:nvSpPr>
          <p:cNvPr id="497" name="Shape 497"/>
          <p:cNvSpPr>
            <a:spLocks noGrp="1"/>
          </p:cNvSpPr>
          <p:nvPr>
            <p:ph type="body" idx="1"/>
          </p:nvPr>
        </p:nvSpPr>
        <p:spPr>
          <a:xfrm>
            <a:off x="914401" y="1143001"/>
            <a:ext cx="7315200" cy="50292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27197" indent="-327197">
              <a:spcBef>
                <a:spcPts val="633"/>
              </a:spcBef>
              <a:defRPr sz="3800"/>
            </a:pPr>
            <a:r>
              <a:rPr dirty="0"/>
              <a:t>Ecological</a:t>
            </a:r>
          </a:p>
          <a:p>
            <a:pPr marL="606081" lvl="1" indent="-284623">
              <a:spcBef>
                <a:spcPts val="562"/>
              </a:spcBef>
              <a:buFontTx/>
              <a:defRPr sz="3400"/>
            </a:pPr>
            <a:r>
              <a:rPr dirty="0"/>
              <a:t>Landscape level management </a:t>
            </a:r>
            <a:endParaRPr sz="2672" dirty="0"/>
          </a:p>
          <a:p>
            <a:pPr marL="327197" indent="-327197">
              <a:spcBef>
                <a:spcPts val="633"/>
              </a:spcBef>
              <a:defRPr sz="3800"/>
            </a:pPr>
            <a:r>
              <a:rPr dirty="0"/>
              <a:t>Economic</a:t>
            </a:r>
          </a:p>
          <a:p>
            <a:pPr marL="606081" lvl="1" indent="-284623">
              <a:spcBef>
                <a:spcPts val="562"/>
              </a:spcBef>
              <a:buFontTx/>
              <a:defRPr sz="3400"/>
            </a:pPr>
            <a:r>
              <a:rPr dirty="0"/>
              <a:t>Benefits accrued by states through cooperation are greater than they could derive individually</a:t>
            </a:r>
            <a:endParaRPr sz="2672" dirty="0"/>
          </a:p>
          <a:p>
            <a:pPr marL="327197" indent="-327197">
              <a:spcBef>
                <a:spcPts val="633"/>
              </a:spcBef>
              <a:defRPr sz="3800"/>
            </a:pPr>
            <a:r>
              <a:rPr dirty="0"/>
              <a:t>Political</a:t>
            </a:r>
          </a:p>
          <a:p>
            <a:pPr marL="606081" lvl="1" indent="-284623">
              <a:spcBef>
                <a:spcPts val="562"/>
              </a:spcBef>
              <a:buFontTx/>
              <a:defRPr sz="3400"/>
            </a:pPr>
            <a:r>
              <a:rPr dirty="0"/>
              <a:t>Enhance regionalization, mitigate conflicts, open lines of communication</a:t>
            </a:r>
            <a:endParaRPr sz="2672" dirty="0"/>
          </a:p>
          <a:p>
            <a:pPr marL="327197" indent="-327197">
              <a:spcBef>
                <a:spcPts val="633"/>
              </a:spcBef>
              <a:defRPr sz="3800"/>
            </a:pPr>
            <a:r>
              <a:rPr dirty="0"/>
              <a:t>Peace</a:t>
            </a:r>
            <a:r>
              <a:rPr lang="en-US" dirty="0"/>
              <a:t>-</a:t>
            </a:r>
            <a:r>
              <a:rPr dirty="0"/>
              <a:t>building</a:t>
            </a:r>
          </a:p>
          <a:p>
            <a:pPr marL="606081" lvl="1" indent="-284623">
              <a:spcBef>
                <a:spcPts val="562"/>
              </a:spcBef>
              <a:buFontTx/>
              <a:defRPr sz="3400"/>
            </a:pPr>
            <a:r>
              <a:rPr dirty="0"/>
              <a:t>environmental cooperation could have multipl</a:t>
            </a:r>
            <a:r>
              <a:rPr lang="en-US" dirty="0"/>
              <a:t>ier</a:t>
            </a:r>
            <a:r>
              <a:rPr dirty="0"/>
              <a:t> effect and be a catalyst for regional stability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3093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97" y="-267891"/>
            <a:ext cx="7804547" cy="1518047"/>
          </a:xfrm>
        </p:spPr>
        <p:txBody>
          <a:bodyPr>
            <a:normAutofit/>
          </a:bodyPr>
          <a:lstStyle/>
          <a:p>
            <a:r>
              <a:rPr lang="en-US" sz="3094" dirty="0"/>
              <a:t>3. Illegal charcoal trade and eco-stoves</a:t>
            </a:r>
            <a:endParaRPr lang="fr-FR" sz="3094" dirty="0"/>
          </a:p>
        </p:txBody>
      </p:sp>
      <p:sp>
        <p:nvSpPr>
          <p:cNvPr id="5" name="Rectangle 4"/>
          <p:cNvSpPr/>
          <p:nvPr/>
        </p:nvSpPr>
        <p:spPr>
          <a:xfrm>
            <a:off x="4947048" y="3395904"/>
            <a:ext cx="3857625" cy="1304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969" dirty="0">
                <a:hlinkClick r:id="rId2"/>
              </a:rPr>
              <a:t>https://news.mongabay.com/2016/08/a-dangerous-illegal-necessity-charcoal-reform-comes-to-virunga/</a:t>
            </a:r>
            <a:endParaRPr lang="fr-FR" sz="1969" dirty="0"/>
          </a:p>
        </p:txBody>
      </p:sp>
      <p:sp>
        <p:nvSpPr>
          <p:cNvPr id="4" name="Rectangle 3"/>
          <p:cNvSpPr/>
          <p:nvPr/>
        </p:nvSpPr>
        <p:spPr>
          <a:xfrm>
            <a:off x="5054203" y="2089547"/>
            <a:ext cx="3875484" cy="1607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969" dirty="0">
                <a:hlinkClick r:id="rId3"/>
              </a:rPr>
              <a:t>http://newgenerationplantations.org/multimedia/file/f693ac73-7a22-11e3-92fa-005056986313/</a:t>
            </a:r>
            <a:endParaRPr lang="fr-FR" sz="1969" dirty="0"/>
          </a:p>
          <a:p>
            <a:endParaRPr lang="fr-FR" sz="1969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4" y="1393031"/>
            <a:ext cx="4920090" cy="470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5924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9727" y="0"/>
            <a:ext cx="7804547" cy="1314730"/>
          </a:xfrm>
        </p:spPr>
        <p:txBody>
          <a:bodyPr>
            <a:normAutofit/>
          </a:bodyPr>
          <a:lstStyle/>
          <a:p>
            <a:r>
              <a:rPr lang="en-US" sz="3094" dirty="0"/>
              <a:t>4. </a:t>
            </a:r>
            <a:r>
              <a:rPr lang="en-US" sz="3094" dirty="0" err="1"/>
              <a:t>Grauer’s</a:t>
            </a:r>
            <a:r>
              <a:rPr lang="en-US" sz="3094" dirty="0"/>
              <a:t> gorilla and minerals</a:t>
            </a:r>
            <a:endParaRPr lang="fr-FR" sz="3094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6" y="1017985"/>
            <a:ext cx="4105424" cy="41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289693" cy="398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5055" y="5246787"/>
            <a:ext cx="8060882" cy="481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66" dirty="0">
                <a:hlinkClick r:id="rId4"/>
              </a:rPr>
              <a:t>http://journals.plos.org/plosone/article?id=10.1371/journal.pone.0162697</a:t>
            </a:r>
            <a:endParaRPr lang="fr-FR" sz="1266" dirty="0"/>
          </a:p>
          <a:p>
            <a:r>
              <a:rPr lang="en-US" sz="1266" dirty="0" err="1"/>
              <a:t>Plumptre</a:t>
            </a:r>
            <a:r>
              <a:rPr lang="en-US" sz="1266" dirty="0"/>
              <a:t> et al. (2016). </a:t>
            </a:r>
            <a:r>
              <a:rPr lang="en-US" sz="1266" i="1" dirty="0"/>
              <a:t>Catastrophic decline of World’s Largest Primate</a:t>
            </a:r>
            <a:endParaRPr lang="fr-FR" sz="1266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9781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5" y="445477"/>
            <a:ext cx="7280031" cy="479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50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581831" y="471941"/>
            <a:ext cx="7358063" cy="158546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400"/>
            </a:pPr>
            <a:r>
              <a:rPr dirty="0"/>
              <a:t>All Gorillas are now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Critically Endangered</a:t>
            </a:r>
          </a:p>
        </p:txBody>
      </p:sp>
      <p:sp>
        <p:nvSpPr>
          <p:cNvPr id="213" name="Shape 213"/>
          <p:cNvSpPr/>
          <p:nvPr/>
        </p:nvSpPr>
        <p:spPr>
          <a:xfrm>
            <a:off x="881242" y="1918499"/>
            <a:ext cx="1557158" cy="13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4400"/>
            </a:pPr>
            <a:r>
              <a:rPr sz="2000" dirty="0"/>
              <a:t>Threats</a:t>
            </a:r>
          </a:p>
          <a:p>
            <a:pPr marL="296079" indent="-296079">
              <a:buSzPct val="75000"/>
              <a:buChar char="•"/>
            </a:pPr>
            <a:r>
              <a:rPr sz="2000" dirty="0"/>
              <a:t>Poaching</a:t>
            </a:r>
          </a:p>
          <a:p>
            <a:pPr marL="296079" indent="-296079">
              <a:buSzPct val="75000"/>
              <a:buChar char="•"/>
            </a:pPr>
            <a:r>
              <a:rPr sz="2000" dirty="0"/>
              <a:t>Habitat </a:t>
            </a:r>
            <a:r>
              <a:rPr lang="en-US" sz="2000" dirty="0"/>
              <a:t>l</a:t>
            </a:r>
            <a:r>
              <a:rPr sz="2000" dirty="0"/>
              <a:t>oss</a:t>
            </a:r>
          </a:p>
          <a:p>
            <a:pPr marL="296079" indent="-296079">
              <a:buSzPct val="75000"/>
              <a:buChar char="•"/>
            </a:pPr>
            <a:r>
              <a:rPr sz="2000" dirty="0"/>
              <a:t>Disease</a:t>
            </a:r>
          </a:p>
        </p:txBody>
      </p:sp>
      <p:sp>
        <p:nvSpPr>
          <p:cNvPr id="214" name="Shape 214"/>
          <p:cNvSpPr/>
          <p:nvPr/>
        </p:nvSpPr>
        <p:spPr>
          <a:xfrm>
            <a:off x="2438400" y="3188997"/>
            <a:ext cx="5867400" cy="228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sz="2400" dirty="0"/>
              <a:t>Mountain gorillas are </a:t>
            </a:r>
            <a:r>
              <a:rPr lang="en-US" sz="2400" dirty="0"/>
              <a:t>the </a:t>
            </a:r>
            <a:r>
              <a:rPr sz="2400" i="1" dirty="0">
                <a:latin typeface="Helvetica"/>
                <a:ea typeface="Helvetica"/>
                <a:cs typeface="Helvetica"/>
                <a:sym typeface="Helvetica"/>
              </a:rPr>
              <a:t>only</a:t>
            </a:r>
            <a:r>
              <a:rPr sz="2400" dirty="0"/>
              <a:t> population that is increasing</a:t>
            </a:r>
          </a:p>
          <a:p>
            <a:pPr>
              <a:defRPr i="1">
                <a:latin typeface="Helvetica"/>
                <a:ea typeface="Helvetica"/>
                <a:cs typeface="Helvetica"/>
                <a:sym typeface="Helvetica"/>
              </a:defRPr>
            </a:pPr>
            <a:endParaRPr sz="2400" dirty="0"/>
          </a:p>
          <a:p>
            <a:r>
              <a:rPr sz="2400" i="1" dirty="0">
                <a:latin typeface="Helvetica"/>
                <a:ea typeface="Helvetica"/>
                <a:cs typeface="Helvetica"/>
                <a:sym typeface="Helvetica"/>
              </a:rPr>
              <a:t>A very fragile conservation success </a:t>
            </a:r>
            <a:r>
              <a:rPr sz="2400" dirty="0"/>
              <a:t>story</a:t>
            </a:r>
          </a:p>
          <a:p>
            <a:endParaRPr sz="2400" dirty="0"/>
          </a:p>
          <a:p>
            <a:r>
              <a:rPr sz="2400" dirty="0"/>
              <a:t>What lessons can be learned for other species?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1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536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2.png" descr="http://3.bp.blogspot.com/-ESNsMe8-L18/To8HyfSoFNI/AAAAAAAAAK4/UXl4QZjGbh8/s400/gorilla_map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9076" y="1"/>
            <a:ext cx="7758546" cy="609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64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3.jpeg" descr="C:\Documents and Settings\fnutter\Desktop\Virunga UNESCO map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265928" y="39800"/>
            <a:ext cx="4641763" cy="59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3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Mountain Gorilla Conservation - Rwanda</a:t>
            </a:r>
          </a:p>
        </p:txBody>
      </p:sp>
      <p:pic>
        <p:nvPicPr>
          <p:cNvPr id="221" name="image8.jpeg" descr="view virunga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62114" y="1465298"/>
            <a:ext cx="6819773" cy="4539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63130"/>
      </p:ext>
    </p:extLst>
  </p:cSld>
  <p:clrMapOvr>
    <a:masterClrMapping/>
  </p:clrMapOvr>
  <p:transition spd="med" advClick="0"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838200" y="578764"/>
            <a:ext cx="7358063" cy="1000125"/>
          </a:xfrm>
          <a:prstGeom prst="rect">
            <a:avLst/>
          </a:prstGeom>
        </p:spPr>
        <p:txBody>
          <a:bodyPr/>
          <a:lstStyle/>
          <a:p>
            <a:r>
              <a:rPr dirty="0"/>
              <a:t>Historical Overview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xfrm>
            <a:off x="660797" y="1840517"/>
            <a:ext cx="3750469" cy="442019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10528" indent="-310528" defTabSz="377890">
              <a:lnSpc>
                <a:spcPct val="80000"/>
              </a:lnSpc>
              <a:spcBef>
                <a:spcPts val="422"/>
              </a:spcBef>
              <a:defRPr sz="2576"/>
            </a:pPr>
            <a:r>
              <a:rPr dirty="0"/>
              <a:t>1901</a:t>
            </a:r>
            <a:r>
              <a:rPr lang="en-US" dirty="0"/>
              <a:t> F</a:t>
            </a:r>
            <a:r>
              <a:rPr dirty="0"/>
              <a:t>irst examples</a:t>
            </a:r>
            <a:r>
              <a:rPr lang="en-US" dirty="0"/>
              <a:t> </a:t>
            </a:r>
            <a:r>
              <a:rPr dirty="0"/>
              <a:t>of mountain gorilla known to science were shot by </a:t>
            </a:r>
            <a:r>
              <a:rPr dirty="0" err="1"/>
              <a:t>Cpt</a:t>
            </a:r>
            <a:r>
              <a:rPr dirty="0"/>
              <a:t> Robert von </a:t>
            </a:r>
            <a:r>
              <a:rPr dirty="0" err="1"/>
              <a:t>Beringe</a:t>
            </a:r>
            <a:r>
              <a:rPr dirty="0"/>
              <a:t> on Mt </a:t>
            </a:r>
            <a:r>
              <a:rPr dirty="0" err="1"/>
              <a:t>Sabyinyo</a:t>
            </a:r>
            <a:endParaRPr dirty="0"/>
          </a:p>
          <a:p>
            <a:pPr marL="310528" indent="-310528" defTabSz="377890">
              <a:lnSpc>
                <a:spcPct val="80000"/>
              </a:lnSpc>
              <a:spcBef>
                <a:spcPts val="422"/>
              </a:spcBef>
              <a:defRPr sz="2576"/>
            </a:pPr>
            <a:endParaRPr dirty="0"/>
          </a:p>
          <a:p>
            <a:pPr marL="310528" indent="-310528" defTabSz="377890">
              <a:lnSpc>
                <a:spcPct val="80000"/>
              </a:lnSpc>
              <a:spcBef>
                <a:spcPts val="422"/>
              </a:spcBef>
              <a:defRPr sz="2576"/>
            </a:pPr>
            <a:r>
              <a:rPr dirty="0"/>
              <a:t>1920s Carl Akeley expeditions led to the creation of the Albert National Park. Modeled on Yellowstone National Park</a:t>
            </a:r>
          </a:p>
          <a:p>
            <a:pPr marL="310528" indent="-310528" defTabSz="377890">
              <a:lnSpc>
                <a:spcPct val="80000"/>
              </a:lnSpc>
              <a:spcBef>
                <a:spcPts val="422"/>
              </a:spcBef>
              <a:defRPr sz="2576"/>
            </a:pPr>
            <a:endParaRPr dirty="0"/>
          </a:p>
          <a:p>
            <a:pPr marL="310528" indent="-310528" defTabSz="377890">
              <a:lnSpc>
                <a:spcPct val="80000"/>
              </a:lnSpc>
              <a:spcBef>
                <a:spcPts val="422"/>
              </a:spcBef>
              <a:defRPr sz="2576"/>
            </a:pPr>
            <a:r>
              <a:rPr dirty="0"/>
              <a:t>1962 Independence</a:t>
            </a:r>
            <a:r>
              <a:rPr lang="en-US" dirty="0"/>
              <a:t>, </a:t>
            </a:r>
            <a:r>
              <a:rPr dirty="0"/>
              <a:t>Volcanoes National Park was</a:t>
            </a:r>
            <a:r>
              <a:rPr lang="en-US" dirty="0"/>
              <a:t> </a:t>
            </a:r>
            <a:r>
              <a:rPr dirty="0"/>
              <a:t>initially managed within the Rwandan Ministry of Agriculture</a:t>
            </a:r>
          </a:p>
          <a:p>
            <a:pPr marL="310528" indent="-310528" defTabSz="377890">
              <a:lnSpc>
                <a:spcPct val="80000"/>
              </a:lnSpc>
              <a:spcBef>
                <a:spcPts val="422"/>
              </a:spcBef>
              <a:defRPr sz="2576"/>
            </a:pPr>
            <a:endParaRPr dirty="0"/>
          </a:p>
          <a:p>
            <a:pPr marL="310528" indent="-310528" defTabSz="377890">
              <a:lnSpc>
                <a:spcPct val="80000"/>
              </a:lnSpc>
              <a:spcBef>
                <a:spcPts val="422"/>
              </a:spcBef>
              <a:defRPr sz="2576"/>
            </a:pPr>
            <a:r>
              <a:rPr dirty="0"/>
              <a:t>1973 Rwanda national park services (ORTPN) created</a:t>
            </a:r>
          </a:p>
        </p:txBody>
      </p:sp>
      <p:pic>
        <p:nvPicPr>
          <p:cNvPr id="225" name="image23.jpeg" descr="affe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162895" y="1546902"/>
            <a:ext cx="3426089" cy="2002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6.jpeg" descr="MIKENO giant lobelia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236183" y="3466504"/>
            <a:ext cx="335280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2531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2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51272" y="1274161"/>
            <a:ext cx="2050327" cy="2408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25.pn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/>
          </a:blip>
          <a:srcRect t="20436" b="20436"/>
          <a:stretch>
            <a:fillRect/>
          </a:stretch>
        </p:blipFill>
        <p:spPr>
          <a:xfrm>
            <a:off x="4923924" y="3733800"/>
            <a:ext cx="3398183" cy="2670945"/>
          </a:xfrm>
          <a:prstGeom prst="rect">
            <a:avLst/>
          </a:prstGeom>
        </p:spPr>
      </p:pic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799367" y="334162"/>
            <a:ext cx="7804548" cy="1518048"/>
          </a:xfrm>
          <a:prstGeom prst="rect">
            <a:avLst/>
          </a:prstGeom>
        </p:spPr>
        <p:txBody>
          <a:bodyPr>
            <a:normAutofit/>
          </a:bodyPr>
          <a:lstStyle>
            <a:lvl1pPr defTabSz="490727">
              <a:defRPr sz="6719"/>
            </a:lvl1pPr>
          </a:lstStyle>
          <a:p>
            <a:r>
              <a:rPr sz="3600" dirty="0"/>
              <a:t>Historical Overview</a:t>
            </a:r>
          </a:p>
        </p:txBody>
      </p:sp>
      <p:sp>
        <p:nvSpPr>
          <p:cNvPr id="230" name="Shape 230"/>
          <p:cNvSpPr>
            <a:spLocks noGrp="1"/>
          </p:cNvSpPr>
          <p:nvPr>
            <p:ph type="body" sz="quarter" idx="1"/>
          </p:nvPr>
        </p:nvSpPr>
        <p:spPr>
          <a:xfrm>
            <a:off x="501194" y="1722408"/>
            <a:ext cx="3750469" cy="44201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7529" indent="-337529">
              <a:lnSpc>
                <a:spcPct val="80000"/>
              </a:lnSpc>
              <a:spcBef>
                <a:spcPts val="422"/>
              </a:spcBef>
            </a:pPr>
            <a:r>
              <a:rPr sz="1687" dirty="0"/>
              <a:t>1959-60 George Schaller, The Year of the Gorilla </a:t>
            </a:r>
          </a:p>
          <a:p>
            <a:pPr marL="337529" indent="-337529">
              <a:lnSpc>
                <a:spcPct val="80000"/>
              </a:lnSpc>
              <a:spcBef>
                <a:spcPts val="422"/>
              </a:spcBef>
            </a:pPr>
            <a:endParaRPr sz="1687" dirty="0"/>
          </a:p>
          <a:p>
            <a:pPr marL="337529" indent="-337529">
              <a:lnSpc>
                <a:spcPct val="80000"/>
              </a:lnSpc>
              <a:spcBef>
                <a:spcPts val="422"/>
              </a:spcBef>
            </a:pPr>
            <a:r>
              <a:rPr sz="1687" dirty="0"/>
              <a:t>1967 –Dian </a:t>
            </a:r>
            <a:r>
              <a:rPr sz="1687" dirty="0" err="1"/>
              <a:t>Fossey</a:t>
            </a:r>
            <a:r>
              <a:rPr sz="1687" dirty="0"/>
              <a:t> established the </a:t>
            </a:r>
            <a:r>
              <a:rPr sz="1687" dirty="0" err="1"/>
              <a:t>Karisoke</a:t>
            </a:r>
            <a:r>
              <a:rPr sz="1687" dirty="0"/>
              <a:t> Research Center. 50 years research of gorilla behavior and demography</a:t>
            </a:r>
          </a:p>
          <a:p>
            <a:pPr marL="337529" indent="-337529">
              <a:lnSpc>
                <a:spcPct val="80000"/>
              </a:lnSpc>
              <a:spcBef>
                <a:spcPts val="422"/>
              </a:spcBef>
            </a:pPr>
            <a:endParaRPr sz="1687" dirty="0"/>
          </a:p>
          <a:p>
            <a:pPr marL="337529" indent="-337529">
              <a:lnSpc>
                <a:spcPct val="80000"/>
              </a:lnSpc>
              <a:spcBef>
                <a:spcPts val="422"/>
              </a:spcBef>
            </a:pPr>
            <a:r>
              <a:rPr sz="1687" dirty="0"/>
              <a:t>1980’s several gorilla conservation NGO’s- Digit Fund, Mountain Gorilla Project (AWF, FFI, WWF) DFGFI, Gorilla Organi</a:t>
            </a:r>
            <a:r>
              <a:rPr lang="en-US" sz="1687" dirty="0"/>
              <a:t>z</a:t>
            </a:r>
            <a:r>
              <a:rPr sz="1687" dirty="0"/>
              <a:t>ation, MGVP</a:t>
            </a:r>
            <a:r>
              <a:rPr lang="en-US" sz="1687" dirty="0"/>
              <a:t>. </a:t>
            </a:r>
            <a:r>
              <a:rPr sz="1687" dirty="0"/>
              <a:t>Expanded</a:t>
            </a:r>
            <a:r>
              <a:rPr lang="en-US" sz="1687" dirty="0"/>
              <a:t> conservation</a:t>
            </a:r>
            <a:r>
              <a:rPr sz="1687" dirty="0"/>
              <a:t> focus </a:t>
            </a:r>
            <a:r>
              <a:rPr lang="en-US" sz="1687" dirty="0"/>
              <a:t>to 	include </a:t>
            </a:r>
            <a:r>
              <a:rPr sz="1687" dirty="0"/>
              <a:t>tourism, education, health</a:t>
            </a:r>
            <a:endParaRPr lang="en-US" sz="1687" dirty="0"/>
          </a:p>
          <a:p>
            <a:pPr marL="337529" indent="-337529">
              <a:lnSpc>
                <a:spcPct val="80000"/>
              </a:lnSpc>
              <a:spcBef>
                <a:spcPts val="422"/>
              </a:spcBef>
            </a:pPr>
            <a:endParaRPr lang="en-US" sz="1687" dirty="0"/>
          </a:p>
          <a:p>
            <a:pPr marL="337529" indent="-337529">
              <a:lnSpc>
                <a:spcPct val="80000"/>
              </a:lnSpc>
              <a:spcBef>
                <a:spcPts val="422"/>
              </a:spcBef>
            </a:pPr>
            <a:r>
              <a:rPr lang="en-US" sz="1687" dirty="0"/>
              <a:t>1990’s Rwanda civil war and 1994 genocide</a:t>
            </a:r>
            <a:endParaRPr sz="1687" dirty="0"/>
          </a:p>
        </p:txBody>
      </p:sp>
      <p:pic>
        <p:nvPicPr>
          <p:cNvPr id="232" name="pasted-image.tif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675361" y="483735"/>
            <a:ext cx="1913314" cy="2736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9" y="6324600"/>
            <a:ext cx="838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3563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210</TotalTime>
  <Words>1294</Words>
  <Application>Microsoft Office PowerPoint</Application>
  <PresentationFormat>On-screen Show (4:3)</PresentationFormat>
  <Paragraphs>203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Garamond</vt:lpstr>
      <vt:lpstr>Helvetica</vt:lpstr>
      <vt:lpstr>Times</vt:lpstr>
      <vt:lpstr>Times New Roman</vt:lpstr>
      <vt:lpstr>Organic</vt:lpstr>
      <vt:lpstr>Ecosystem Health</vt:lpstr>
      <vt:lpstr>The case of Virunga and Mountain Gorillas - a case study in conservation and conflict</vt:lpstr>
      <vt:lpstr>PowerPoint Presentation</vt:lpstr>
      <vt:lpstr>All Gorillas are now Critically Endangered</vt:lpstr>
      <vt:lpstr>PowerPoint Presentation</vt:lpstr>
      <vt:lpstr>PowerPoint Presentation</vt:lpstr>
      <vt:lpstr>Mountain Gorilla Conservation - Rwanda</vt:lpstr>
      <vt:lpstr>Historical Overview</vt:lpstr>
      <vt:lpstr>Historical Overview</vt:lpstr>
      <vt:lpstr>Threats</vt:lpstr>
      <vt:lpstr>Habitat Loss</vt:lpstr>
      <vt:lpstr>Habitat Loss</vt:lpstr>
      <vt:lpstr>Habitat Disturbance</vt:lpstr>
      <vt:lpstr>Poaching</vt:lpstr>
      <vt:lpstr>Disease People, Wildlife, Domestic Animals</vt:lpstr>
      <vt:lpstr>Integrating conservation with social and economic demands</vt:lpstr>
      <vt:lpstr>Park adjacent communities attitudes</vt:lpstr>
      <vt:lpstr>How has the gorilla population fared?</vt:lpstr>
      <vt:lpstr>PowerPoint Presentation</vt:lpstr>
      <vt:lpstr>PowerPoint Presentation</vt:lpstr>
      <vt:lpstr>PowerPoint Presentation</vt:lpstr>
      <vt:lpstr>Factors influencing gorilla distribution</vt:lpstr>
      <vt:lpstr>Gorilla distribution negatively correlated with areas of high human disturbance</vt:lpstr>
      <vt:lpstr>Conservation during times of conflict</vt:lpstr>
      <vt:lpstr>Conservation during times of conflict</vt:lpstr>
      <vt:lpstr>Conservation post conflict</vt:lpstr>
      <vt:lpstr>Conservation post-conflict</vt:lpstr>
      <vt:lpstr>Conservation Post conflict</vt:lpstr>
      <vt:lpstr>PowerPoint Presentation</vt:lpstr>
      <vt:lpstr>PowerPoint Presentation</vt:lpstr>
      <vt:lpstr>1. Gorilla tourism</vt:lpstr>
      <vt:lpstr>PowerPoint Presentation</vt:lpstr>
      <vt:lpstr>2. Conflict and Cooperation: Transboundary Collaboration</vt:lpstr>
      <vt:lpstr>PowerPoint Presentation</vt:lpstr>
      <vt:lpstr>Rationale for collaboration</vt:lpstr>
      <vt:lpstr>3. Illegal charcoal trade and eco-stoves</vt:lpstr>
      <vt:lpstr>4. Grauer’s gorilla and minerals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from Professional-Directed to Patient-Centered Behavior Change</dc:title>
  <dc:creator>Kimberly Kennedy</dc:creator>
  <cp:lastModifiedBy>Amuguni, Janetrix Hellen M.</cp:lastModifiedBy>
  <cp:revision>34</cp:revision>
  <dcterms:created xsi:type="dcterms:W3CDTF">2013-09-10T04:44:55Z</dcterms:created>
  <dcterms:modified xsi:type="dcterms:W3CDTF">2019-11-24T18:26:07Z</dcterms:modified>
</cp:coreProperties>
</file>