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</p:sldMasterIdLst>
  <p:notesMasterIdLst>
    <p:notesMasterId r:id="rId78"/>
  </p:notesMasterIdLst>
  <p:handoutMasterIdLst>
    <p:handoutMasterId r:id="rId79"/>
  </p:handoutMasterIdLst>
  <p:sldIdLst>
    <p:sldId id="331" r:id="rId3"/>
    <p:sldId id="396" r:id="rId4"/>
    <p:sldId id="378" r:id="rId5"/>
    <p:sldId id="380" r:id="rId6"/>
    <p:sldId id="377" r:id="rId7"/>
    <p:sldId id="379" r:id="rId8"/>
    <p:sldId id="381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82" r:id="rId22"/>
    <p:sldId id="395" r:id="rId23"/>
    <p:sldId id="272" r:id="rId24"/>
    <p:sldId id="339" r:id="rId25"/>
    <p:sldId id="376" r:id="rId26"/>
    <p:sldId id="291" r:id="rId27"/>
    <p:sldId id="340" r:id="rId28"/>
    <p:sldId id="367" r:id="rId29"/>
    <p:sldId id="342" r:id="rId30"/>
    <p:sldId id="365" r:id="rId31"/>
    <p:sldId id="341" r:id="rId32"/>
    <p:sldId id="297" r:id="rId33"/>
    <p:sldId id="308" r:id="rId34"/>
    <p:sldId id="362" r:id="rId35"/>
    <p:sldId id="374" r:id="rId36"/>
    <p:sldId id="363" r:id="rId37"/>
    <p:sldId id="298" r:id="rId38"/>
    <p:sldId id="344" r:id="rId39"/>
    <p:sldId id="345" r:id="rId40"/>
    <p:sldId id="338" r:id="rId41"/>
    <p:sldId id="346" r:id="rId42"/>
    <p:sldId id="347" r:id="rId43"/>
    <p:sldId id="295" r:id="rId44"/>
    <p:sldId id="292" r:id="rId45"/>
    <p:sldId id="293" r:id="rId46"/>
    <p:sldId id="324" r:id="rId47"/>
    <p:sldId id="319" r:id="rId48"/>
    <p:sldId id="320" r:id="rId49"/>
    <p:sldId id="350" r:id="rId50"/>
    <p:sldId id="326" r:id="rId51"/>
    <p:sldId id="355" r:id="rId52"/>
    <p:sldId id="323" r:id="rId53"/>
    <p:sldId id="322" r:id="rId54"/>
    <p:sldId id="300" r:id="rId55"/>
    <p:sldId id="307" r:id="rId56"/>
    <p:sldId id="306" r:id="rId57"/>
    <p:sldId id="354" r:id="rId58"/>
    <p:sldId id="301" r:id="rId59"/>
    <p:sldId id="351" r:id="rId60"/>
    <p:sldId id="353" r:id="rId61"/>
    <p:sldId id="332" r:id="rId62"/>
    <p:sldId id="303" r:id="rId63"/>
    <p:sldId id="352" r:id="rId64"/>
    <p:sldId id="334" r:id="rId65"/>
    <p:sldId id="371" r:id="rId66"/>
    <p:sldId id="335" r:id="rId67"/>
    <p:sldId id="321" r:id="rId68"/>
    <p:sldId id="329" r:id="rId69"/>
    <p:sldId id="315" r:id="rId70"/>
    <p:sldId id="311" r:id="rId71"/>
    <p:sldId id="312" r:id="rId72"/>
    <p:sldId id="368" r:id="rId73"/>
    <p:sldId id="366" r:id="rId74"/>
    <p:sldId id="373" r:id="rId75"/>
    <p:sldId id="372" r:id="rId76"/>
    <p:sldId id="360" r:id="rId7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Mirembe" initials="SM" lastIdx="30" clrIdx="0">
    <p:extLst>
      <p:ext uri="{19B8F6BF-5375-455C-9EA6-DF929625EA0E}">
        <p15:presenceInfo xmlns:p15="http://schemas.microsoft.com/office/powerpoint/2012/main" userId="0494655d1a2776a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9900"/>
    <a:srgbClr val="FFDFAF"/>
    <a:srgbClr val="9ABB59"/>
    <a:srgbClr val="7ECDFE"/>
    <a:srgbClr val="8AAC46"/>
    <a:srgbClr val="663300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545" autoAdjust="0"/>
  </p:normalViewPr>
  <p:slideViewPr>
    <p:cSldViewPr showGuides="1">
      <p:cViewPr varScale="1">
        <p:scale>
          <a:sx n="63" d="100"/>
          <a:sy n="63" d="100"/>
        </p:scale>
        <p:origin x="1396" y="48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3AD86D-6893-4EF3-AE0A-548E2F078240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97D6C9-2DD8-4A69-8D37-0FDF9C3F73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6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09D61-3D29-462D-BF89-3B4BF68F7B3E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A3675-6BFF-4501-B0D2-0D9E383496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1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reservoir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3675-6BFF-4501-B0D2-0D9E383496B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9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3675-6BFF-4501-B0D2-0D9E383496B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3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3675-6BFF-4501-B0D2-0D9E383496B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5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reservoir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3675-6BFF-4501-B0D2-0D9E383496B7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1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8B2F-59F3-4C2E-B588-876F70BA7F2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93F-FC76-4B92-A79B-59CDFB74A4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96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0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4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4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6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5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63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2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8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8B2F-59F3-4C2E-B588-876F70BA7F2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93F-FC76-4B92-A79B-59CDFB74A4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98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24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79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BADBC7"/>
              </a:clrFrom>
              <a:clrTo>
                <a:srgbClr val="BADB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6800" y="401638"/>
            <a:ext cx="4699000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85800" y="4495800"/>
            <a:ext cx="76200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99C8AF"/>
              </a:clrFrom>
              <a:clrTo>
                <a:srgbClr val="99C8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4138"/>
            <a:ext cx="5154613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85800" y="6324600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F7F7F"/>
                </a:solidFill>
                <a:cs typeface="Arial" charset="0"/>
              </a:rPr>
              <a:t>                   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9775"/>
            <a:ext cx="7772400" cy="1470025"/>
          </a:xfrm>
        </p:spPr>
        <p:txBody>
          <a:bodyPr>
            <a:noAutofit/>
          </a:bodyPr>
          <a:lstStyle>
            <a:lvl1pPr>
              <a:defRPr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152" y="6248400"/>
            <a:ext cx="3029648" cy="5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0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6172200"/>
            <a:ext cx="82296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"/>
          <p:cNvGrpSpPr>
            <a:grpSpLocks/>
          </p:cNvGrpSpPr>
          <p:nvPr/>
        </p:nvGrpSpPr>
        <p:grpSpPr bwMode="auto">
          <a:xfrm rot="10800000" flipV="1">
            <a:off x="6567488" y="236538"/>
            <a:ext cx="2119312" cy="1058862"/>
            <a:chOff x="685800" y="228600"/>
            <a:chExt cx="2119134" cy="10586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99C8AF"/>
                </a:clrFrom>
                <a:clrTo>
                  <a:srgbClr val="99C8A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600"/>
              <a:ext cx="1433334" cy="1058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BADBC7"/>
                </a:clrFrom>
                <a:clrTo>
                  <a:srgbClr val="BADBC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04800"/>
              <a:ext cx="1307011" cy="982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533400" y="1295400"/>
            <a:ext cx="81534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800600" y="1524000"/>
            <a:ext cx="3886200" cy="2133600"/>
          </a:xfrm>
          <a:ln>
            <a:solidFill>
              <a:schemeClr val="accent3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33400" y="1524000"/>
            <a:ext cx="4114800" cy="4495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40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8B2F-59F3-4C2E-B588-876F70BA7F2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93F-FC76-4B92-A79B-59CDFB74A4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7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8B2F-59F3-4C2E-B588-876F70BA7F2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93F-FC76-4B92-A79B-59CDFB74A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3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0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CF8E7C-BE59-4D6C-B314-CBF9DBF7FE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218627-6116-40CE-A854-150C6BE50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533400" y="990600"/>
            <a:ext cx="81534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0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7CF8E7C-BE59-4D6C-B314-CBF9DBF7F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4218627-6116-40CE-A854-150C6BE50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4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74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40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1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40.wmf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83.jpeg"/><Relationship Id="rId12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112.png"/><Relationship Id="rId10" Type="http://schemas.openxmlformats.org/officeDocument/2006/relationships/image" Target="../media/image108.jpeg"/><Relationship Id="rId4" Type="http://schemas.openxmlformats.org/officeDocument/2006/relationships/image" Target="../media/image80.png"/><Relationship Id="rId9" Type="http://schemas.openxmlformats.org/officeDocument/2006/relationships/image" Target="../media/image107.jpeg"/><Relationship Id="rId1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0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26.png"/><Relationship Id="rId4" Type="http://schemas.openxmlformats.org/officeDocument/2006/relationships/image" Target="../media/image4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jpeg"/><Relationship Id="rId7" Type="http://schemas.openxmlformats.org/officeDocument/2006/relationships/image" Target="../media/image40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14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09600" y="4405824"/>
            <a:ext cx="8077200" cy="1210719"/>
          </a:xfrm>
        </p:spPr>
        <p:txBody>
          <a:bodyPr/>
          <a:lstStyle/>
          <a:p>
            <a:pPr>
              <a:lnSpc>
                <a:spcPts val="4200"/>
              </a:lnSpc>
            </a:pPr>
            <a:br>
              <a:rPr lang="en-US" sz="4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2800" dirty="0">
                <a:latin typeface="+mn-lt"/>
              </a:rPr>
              <a:t>Fundamentals of </a:t>
            </a:r>
            <a:r>
              <a:rPr lang="fr-FR" sz="2800" dirty="0" err="1">
                <a:latin typeface="+mn-lt"/>
              </a:rPr>
              <a:t>Disease</a:t>
            </a:r>
            <a:r>
              <a:rPr lang="fr-FR" sz="2800" dirty="0">
                <a:latin typeface="+mn-lt"/>
              </a:rPr>
              <a:t> Transmission </a:t>
            </a:r>
            <a:r>
              <a:rPr lang="fr-FR" sz="2800" dirty="0" err="1">
                <a:latin typeface="+mn-lt"/>
              </a:rPr>
              <a:t>based</a:t>
            </a:r>
            <a:r>
              <a:rPr lang="fr-FR" sz="2800" dirty="0">
                <a:latin typeface="+mn-lt"/>
              </a:rPr>
              <a:t> on </a:t>
            </a:r>
            <a:r>
              <a:rPr lang="fr-FR" sz="2800" dirty="0" err="1">
                <a:latin typeface="+mn-lt"/>
              </a:rPr>
              <a:t>Movie</a:t>
            </a:r>
            <a:r>
              <a:rPr lang="fr-FR" sz="2800" dirty="0">
                <a:latin typeface="+mn-lt"/>
              </a:rPr>
              <a:t> Contagion </a:t>
            </a:r>
            <a:r>
              <a:rPr lang="fr-FR" sz="2800" dirty="0" err="1">
                <a:latin typeface="+mn-lt"/>
              </a:rPr>
              <a:t>provided</a:t>
            </a:r>
            <a:r>
              <a:rPr lang="fr-FR" sz="2800" dirty="0">
                <a:latin typeface="+mn-lt"/>
              </a:rPr>
              <a:t> by Chris Whittier</a:t>
            </a:r>
            <a:br>
              <a:rPr lang="fr-FR" sz="2800" dirty="0"/>
            </a:br>
            <a:r>
              <a:rPr lang="fr-FR" sz="2000" dirty="0"/>
              <a:t>PowerPoint No. 3</a:t>
            </a:r>
            <a:endParaRPr lang="en-US"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866949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1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12811" flipH="1" flipV="1">
            <a:off x="3972768" y="1362686"/>
            <a:ext cx="413598" cy="20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"/>
          <p:cNvGrpSpPr/>
          <p:nvPr/>
        </p:nvGrpSpPr>
        <p:grpSpPr>
          <a:xfrm flipH="1">
            <a:off x="5181600" y="685800"/>
            <a:ext cx="280512" cy="629524"/>
            <a:chOff x="1466850" y="881063"/>
            <a:chExt cx="514350" cy="1176337"/>
          </a:xfrm>
        </p:grpSpPr>
        <p:sp>
          <p:nvSpPr>
            <p:cNvPr id="7" name="AutoShape 188"/>
            <p:cNvSpPr>
              <a:spLocks noChangeAspect="1" noChangeArrowheads="1" noTextEdit="1"/>
            </p:cNvSpPr>
            <p:nvPr/>
          </p:nvSpPr>
          <p:spPr bwMode="auto">
            <a:xfrm>
              <a:off x="1466850" y="881063"/>
              <a:ext cx="514350" cy="117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Freeform 191"/>
            <p:cNvSpPr>
              <a:spLocks/>
            </p:cNvSpPr>
            <p:nvPr/>
          </p:nvSpPr>
          <p:spPr bwMode="auto">
            <a:xfrm>
              <a:off x="1576388" y="884238"/>
              <a:ext cx="111125" cy="160337"/>
            </a:xfrm>
            <a:custGeom>
              <a:avLst/>
              <a:gdLst>
                <a:gd name="T0" fmla="*/ 66 w 70"/>
                <a:gd name="T1" fmla="*/ 6 h 101"/>
                <a:gd name="T2" fmla="*/ 64 w 70"/>
                <a:gd name="T3" fmla="*/ 6 h 101"/>
                <a:gd name="T4" fmla="*/ 61 w 70"/>
                <a:gd name="T5" fmla="*/ 6 h 101"/>
                <a:gd name="T6" fmla="*/ 59 w 70"/>
                <a:gd name="T7" fmla="*/ 6 h 101"/>
                <a:gd name="T8" fmla="*/ 55 w 70"/>
                <a:gd name="T9" fmla="*/ 11 h 101"/>
                <a:gd name="T10" fmla="*/ 54 w 70"/>
                <a:gd name="T11" fmla="*/ 20 h 101"/>
                <a:gd name="T12" fmla="*/ 57 w 70"/>
                <a:gd name="T13" fmla="*/ 28 h 101"/>
                <a:gd name="T14" fmla="*/ 60 w 70"/>
                <a:gd name="T15" fmla="*/ 36 h 101"/>
                <a:gd name="T16" fmla="*/ 63 w 70"/>
                <a:gd name="T17" fmla="*/ 44 h 101"/>
                <a:gd name="T18" fmla="*/ 67 w 70"/>
                <a:gd name="T19" fmla="*/ 52 h 101"/>
                <a:gd name="T20" fmla="*/ 70 w 70"/>
                <a:gd name="T21" fmla="*/ 59 h 101"/>
                <a:gd name="T22" fmla="*/ 67 w 70"/>
                <a:gd name="T23" fmla="*/ 66 h 101"/>
                <a:gd name="T24" fmla="*/ 62 w 70"/>
                <a:gd name="T25" fmla="*/ 72 h 101"/>
                <a:gd name="T26" fmla="*/ 56 w 70"/>
                <a:gd name="T27" fmla="*/ 76 h 101"/>
                <a:gd name="T28" fmla="*/ 54 w 70"/>
                <a:gd name="T29" fmla="*/ 71 h 101"/>
                <a:gd name="T30" fmla="*/ 54 w 70"/>
                <a:gd name="T31" fmla="*/ 54 h 101"/>
                <a:gd name="T32" fmla="*/ 54 w 70"/>
                <a:gd name="T33" fmla="*/ 39 h 101"/>
                <a:gd name="T34" fmla="*/ 54 w 70"/>
                <a:gd name="T35" fmla="*/ 24 h 101"/>
                <a:gd name="T36" fmla="*/ 50 w 70"/>
                <a:gd name="T37" fmla="*/ 15 h 101"/>
                <a:gd name="T38" fmla="*/ 47 w 70"/>
                <a:gd name="T39" fmla="*/ 14 h 101"/>
                <a:gd name="T40" fmla="*/ 44 w 70"/>
                <a:gd name="T41" fmla="*/ 15 h 101"/>
                <a:gd name="T42" fmla="*/ 41 w 70"/>
                <a:gd name="T43" fmla="*/ 15 h 101"/>
                <a:gd name="T44" fmla="*/ 36 w 70"/>
                <a:gd name="T45" fmla="*/ 18 h 101"/>
                <a:gd name="T46" fmla="*/ 30 w 70"/>
                <a:gd name="T47" fmla="*/ 23 h 101"/>
                <a:gd name="T48" fmla="*/ 24 w 70"/>
                <a:gd name="T49" fmla="*/ 30 h 101"/>
                <a:gd name="T50" fmla="*/ 20 w 70"/>
                <a:gd name="T51" fmla="*/ 38 h 101"/>
                <a:gd name="T52" fmla="*/ 19 w 70"/>
                <a:gd name="T53" fmla="*/ 48 h 101"/>
                <a:gd name="T54" fmla="*/ 17 w 70"/>
                <a:gd name="T55" fmla="*/ 59 h 101"/>
                <a:gd name="T56" fmla="*/ 19 w 70"/>
                <a:gd name="T57" fmla="*/ 68 h 101"/>
                <a:gd name="T58" fmla="*/ 21 w 70"/>
                <a:gd name="T59" fmla="*/ 72 h 101"/>
                <a:gd name="T60" fmla="*/ 23 w 70"/>
                <a:gd name="T61" fmla="*/ 76 h 101"/>
                <a:gd name="T62" fmla="*/ 26 w 70"/>
                <a:gd name="T63" fmla="*/ 79 h 101"/>
                <a:gd name="T64" fmla="*/ 31 w 70"/>
                <a:gd name="T65" fmla="*/ 80 h 101"/>
                <a:gd name="T66" fmla="*/ 36 w 70"/>
                <a:gd name="T67" fmla="*/ 79 h 101"/>
                <a:gd name="T68" fmla="*/ 42 w 70"/>
                <a:gd name="T69" fmla="*/ 78 h 101"/>
                <a:gd name="T70" fmla="*/ 47 w 70"/>
                <a:gd name="T71" fmla="*/ 78 h 101"/>
                <a:gd name="T72" fmla="*/ 47 w 70"/>
                <a:gd name="T73" fmla="*/ 80 h 101"/>
                <a:gd name="T74" fmla="*/ 40 w 70"/>
                <a:gd name="T75" fmla="*/ 82 h 101"/>
                <a:gd name="T76" fmla="*/ 32 w 70"/>
                <a:gd name="T77" fmla="*/ 83 h 101"/>
                <a:gd name="T78" fmla="*/ 25 w 70"/>
                <a:gd name="T79" fmla="*/ 84 h 101"/>
                <a:gd name="T80" fmla="*/ 19 w 70"/>
                <a:gd name="T81" fmla="*/ 88 h 101"/>
                <a:gd name="T82" fmla="*/ 15 w 70"/>
                <a:gd name="T83" fmla="*/ 91 h 101"/>
                <a:gd name="T84" fmla="*/ 10 w 70"/>
                <a:gd name="T85" fmla="*/ 94 h 101"/>
                <a:gd name="T86" fmla="*/ 5 w 70"/>
                <a:gd name="T87" fmla="*/ 98 h 101"/>
                <a:gd name="T88" fmla="*/ 3 w 70"/>
                <a:gd name="T89" fmla="*/ 98 h 101"/>
                <a:gd name="T90" fmla="*/ 3 w 70"/>
                <a:gd name="T91" fmla="*/ 94 h 101"/>
                <a:gd name="T92" fmla="*/ 3 w 70"/>
                <a:gd name="T93" fmla="*/ 83 h 101"/>
                <a:gd name="T94" fmla="*/ 8 w 70"/>
                <a:gd name="T95" fmla="*/ 62 h 101"/>
                <a:gd name="T96" fmla="*/ 14 w 70"/>
                <a:gd name="T97" fmla="*/ 41 h 101"/>
                <a:gd name="T98" fmla="*/ 25 w 70"/>
                <a:gd name="T99" fmla="*/ 24 h 101"/>
                <a:gd name="T100" fmla="*/ 36 w 70"/>
                <a:gd name="T101" fmla="*/ 15 h 101"/>
                <a:gd name="T102" fmla="*/ 41 w 70"/>
                <a:gd name="T103" fmla="*/ 12 h 101"/>
                <a:gd name="T104" fmla="*/ 46 w 70"/>
                <a:gd name="T105" fmla="*/ 8 h 101"/>
                <a:gd name="T106" fmla="*/ 50 w 70"/>
                <a:gd name="T107" fmla="*/ 4 h 101"/>
                <a:gd name="T108" fmla="*/ 54 w 70"/>
                <a:gd name="T109" fmla="*/ 1 h 101"/>
                <a:gd name="T110" fmla="*/ 58 w 70"/>
                <a:gd name="T111" fmla="*/ 0 h 101"/>
                <a:gd name="T112" fmla="*/ 62 w 70"/>
                <a:gd name="T113" fmla="*/ 0 h 101"/>
                <a:gd name="T114" fmla="*/ 66 w 70"/>
                <a:gd name="T115" fmla="*/ 3 h 101"/>
                <a:gd name="T116" fmla="*/ 67 w 70"/>
                <a:gd name="T117" fmla="*/ 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" h="101">
                  <a:moveTo>
                    <a:pt x="67" y="5"/>
                  </a:moveTo>
                  <a:lnTo>
                    <a:pt x="66" y="6"/>
                  </a:lnTo>
                  <a:lnTo>
                    <a:pt x="65" y="6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59" y="6"/>
                  </a:lnTo>
                  <a:lnTo>
                    <a:pt x="57" y="7"/>
                  </a:lnTo>
                  <a:lnTo>
                    <a:pt x="55" y="11"/>
                  </a:lnTo>
                  <a:lnTo>
                    <a:pt x="54" y="15"/>
                  </a:lnTo>
                  <a:lnTo>
                    <a:pt x="54" y="20"/>
                  </a:lnTo>
                  <a:lnTo>
                    <a:pt x="55" y="24"/>
                  </a:lnTo>
                  <a:lnTo>
                    <a:pt x="57" y="28"/>
                  </a:lnTo>
                  <a:lnTo>
                    <a:pt x="59" y="32"/>
                  </a:lnTo>
                  <a:lnTo>
                    <a:pt x="60" y="36"/>
                  </a:lnTo>
                  <a:lnTo>
                    <a:pt x="61" y="41"/>
                  </a:lnTo>
                  <a:lnTo>
                    <a:pt x="63" y="44"/>
                  </a:lnTo>
                  <a:lnTo>
                    <a:pt x="65" y="48"/>
                  </a:lnTo>
                  <a:lnTo>
                    <a:pt x="67" y="52"/>
                  </a:lnTo>
                  <a:lnTo>
                    <a:pt x="70" y="55"/>
                  </a:lnTo>
                  <a:lnTo>
                    <a:pt x="70" y="59"/>
                  </a:lnTo>
                  <a:lnTo>
                    <a:pt x="69" y="63"/>
                  </a:lnTo>
                  <a:lnTo>
                    <a:pt x="67" y="66"/>
                  </a:lnTo>
                  <a:lnTo>
                    <a:pt x="64" y="69"/>
                  </a:lnTo>
                  <a:lnTo>
                    <a:pt x="62" y="72"/>
                  </a:lnTo>
                  <a:lnTo>
                    <a:pt x="59" y="74"/>
                  </a:lnTo>
                  <a:lnTo>
                    <a:pt x="56" y="76"/>
                  </a:lnTo>
                  <a:lnTo>
                    <a:pt x="53" y="78"/>
                  </a:lnTo>
                  <a:lnTo>
                    <a:pt x="54" y="71"/>
                  </a:lnTo>
                  <a:lnTo>
                    <a:pt x="55" y="62"/>
                  </a:lnTo>
                  <a:lnTo>
                    <a:pt x="54" y="54"/>
                  </a:lnTo>
                  <a:lnTo>
                    <a:pt x="53" y="46"/>
                  </a:lnTo>
                  <a:lnTo>
                    <a:pt x="54" y="39"/>
                  </a:lnTo>
                  <a:lnTo>
                    <a:pt x="55" y="31"/>
                  </a:lnTo>
                  <a:lnTo>
                    <a:pt x="54" y="24"/>
                  </a:lnTo>
                  <a:lnTo>
                    <a:pt x="51" y="17"/>
                  </a:lnTo>
                  <a:lnTo>
                    <a:pt x="50" y="15"/>
                  </a:lnTo>
                  <a:lnTo>
                    <a:pt x="49" y="15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4" y="15"/>
                  </a:lnTo>
                  <a:lnTo>
                    <a:pt x="42" y="15"/>
                  </a:lnTo>
                  <a:lnTo>
                    <a:pt x="41" y="15"/>
                  </a:lnTo>
                  <a:lnTo>
                    <a:pt x="39" y="16"/>
                  </a:lnTo>
                  <a:lnTo>
                    <a:pt x="36" y="18"/>
                  </a:lnTo>
                  <a:lnTo>
                    <a:pt x="33" y="20"/>
                  </a:lnTo>
                  <a:lnTo>
                    <a:pt x="30" y="23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20" y="42"/>
                  </a:lnTo>
                  <a:lnTo>
                    <a:pt x="19" y="48"/>
                  </a:lnTo>
                  <a:lnTo>
                    <a:pt x="18" y="54"/>
                  </a:lnTo>
                  <a:lnTo>
                    <a:pt x="17" y="59"/>
                  </a:lnTo>
                  <a:lnTo>
                    <a:pt x="18" y="66"/>
                  </a:lnTo>
                  <a:lnTo>
                    <a:pt x="19" y="68"/>
                  </a:lnTo>
                  <a:lnTo>
                    <a:pt x="20" y="70"/>
                  </a:lnTo>
                  <a:lnTo>
                    <a:pt x="21" y="72"/>
                  </a:lnTo>
                  <a:lnTo>
                    <a:pt x="22" y="74"/>
                  </a:lnTo>
                  <a:lnTo>
                    <a:pt x="23" y="76"/>
                  </a:lnTo>
                  <a:lnTo>
                    <a:pt x="25" y="78"/>
                  </a:lnTo>
                  <a:lnTo>
                    <a:pt x="26" y="79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4" y="80"/>
                  </a:lnTo>
                  <a:lnTo>
                    <a:pt x="36" y="79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50" y="78"/>
                  </a:lnTo>
                  <a:lnTo>
                    <a:pt x="47" y="80"/>
                  </a:lnTo>
                  <a:lnTo>
                    <a:pt x="43" y="81"/>
                  </a:lnTo>
                  <a:lnTo>
                    <a:pt x="40" y="82"/>
                  </a:lnTo>
                  <a:lnTo>
                    <a:pt x="36" y="83"/>
                  </a:lnTo>
                  <a:lnTo>
                    <a:pt x="32" y="83"/>
                  </a:lnTo>
                  <a:lnTo>
                    <a:pt x="28" y="84"/>
                  </a:lnTo>
                  <a:lnTo>
                    <a:pt x="25" y="84"/>
                  </a:lnTo>
                  <a:lnTo>
                    <a:pt x="21" y="86"/>
                  </a:lnTo>
                  <a:lnTo>
                    <a:pt x="19" y="88"/>
                  </a:lnTo>
                  <a:lnTo>
                    <a:pt x="17" y="90"/>
                  </a:lnTo>
                  <a:lnTo>
                    <a:pt x="15" y="91"/>
                  </a:lnTo>
                  <a:lnTo>
                    <a:pt x="12" y="93"/>
                  </a:lnTo>
                  <a:lnTo>
                    <a:pt x="10" y="94"/>
                  </a:lnTo>
                  <a:lnTo>
                    <a:pt x="8" y="96"/>
                  </a:lnTo>
                  <a:lnTo>
                    <a:pt x="5" y="98"/>
                  </a:lnTo>
                  <a:lnTo>
                    <a:pt x="4" y="101"/>
                  </a:lnTo>
                  <a:lnTo>
                    <a:pt x="3" y="98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0" y="94"/>
                  </a:lnTo>
                  <a:lnTo>
                    <a:pt x="3" y="83"/>
                  </a:lnTo>
                  <a:lnTo>
                    <a:pt x="5" y="72"/>
                  </a:lnTo>
                  <a:lnTo>
                    <a:pt x="8" y="62"/>
                  </a:lnTo>
                  <a:lnTo>
                    <a:pt x="10" y="51"/>
                  </a:lnTo>
                  <a:lnTo>
                    <a:pt x="14" y="41"/>
                  </a:lnTo>
                  <a:lnTo>
                    <a:pt x="19" y="32"/>
                  </a:lnTo>
                  <a:lnTo>
                    <a:pt x="25" y="24"/>
                  </a:lnTo>
                  <a:lnTo>
                    <a:pt x="33" y="17"/>
                  </a:lnTo>
                  <a:lnTo>
                    <a:pt x="36" y="15"/>
                  </a:lnTo>
                  <a:lnTo>
                    <a:pt x="38" y="14"/>
                  </a:lnTo>
                  <a:lnTo>
                    <a:pt x="41" y="12"/>
                  </a:lnTo>
                  <a:lnTo>
                    <a:pt x="43" y="11"/>
                  </a:lnTo>
                  <a:lnTo>
                    <a:pt x="46" y="8"/>
                  </a:lnTo>
                  <a:lnTo>
                    <a:pt x="48" y="6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4" y="1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1"/>
                  </a:lnTo>
                  <a:lnTo>
                    <a:pt x="66" y="3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A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Freeform 192"/>
            <p:cNvSpPr>
              <a:spLocks/>
            </p:cNvSpPr>
            <p:nvPr/>
          </p:nvSpPr>
          <p:spPr bwMode="auto">
            <a:xfrm>
              <a:off x="1662113" y="995363"/>
              <a:ext cx="11113" cy="7937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  <a:gd name="T4" fmla="*/ 1 w 7"/>
                <a:gd name="T5" fmla="*/ 5 h 5"/>
                <a:gd name="T6" fmla="*/ 1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5 h 5"/>
                <a:gd name="T14" fmla="*/ 0 w 7"/>
                <a:gd name="T15" fmla="*/ 5 h 5"/>
                <a:gd name="T16" fmla="*/ 0 w 7"/>
                <a:gd name="T17" fmla="*/ 5 h 5"/>
                <a:gd name="T18" fmla="*/ 0 w 7"/>
                <a:gd name="T19" fmla="*/ 4 h 5"/>
                <a:gd name="T20" fmla="*/ 0 w 7"/>
                <a:gd name="T21" fmla="*/ 3 h 5"/>
                <a:gd name="T22" fmla="*/ 0 w 7"/>
                <a:gd name="T23" fmla="*/ 2 h 5"/>
                <a:gd name="T24" fmla="*/ 0 w 7"/>
                <a:gd name="T25" fmla="*/ 1 h 5"/>
                <a:gd name="T26" fmla="*/ 0 w 7"/>
                <a:gd name="T27" fmla="*/ 1 h 5"/>
                <a:gd name="T28" fmla="*/ 0 w 7"/>
                <a:gd name="T29" fmla="*/ 1 h 5"/>
                <a:gd name="T30" fmla="*/ 1 w 7"/>
                <a:gd name="T31" fmla="*/ 1 h 5"/>
                <a:gd name="T32" fmla="*/ 1 w 7"/>
                <a:gd name="T33" fmla="*/ 1 h 5"/>
                <a:gd name="T34" fmla="*/ 2 w 7"/>
                <a:gd name="T35" fmla="*/ 1 h 5"/>
                <a:gd name="T36" fmla="*/ 4 w 7"/>
                <a:gd name="T37" fmla="*/ 0 h 5"/>
                <a:gd name="T38" fmla="*/ 5 w 7"/>
                <a:gd name="T39" fmla="*/ 1 h 5"/>
                <a:gd name="T40" fmla="*/ 7 w 7"/>
                <a:gd name="T41" fmla="*/ 1 h 5"/>
                <a:gd name="T42" fmla="*/ 7 w 7"/>
                <a:gd name="T43" fmla="*/ 1 h 5"/>
                <a:gd name="T44" fmla="*/ 7 w 7"/>
                <a:gd name="T45" fmla="*/ 1 h 5"/>
                <a:gd name="T46" fmla="*/ 7 w 7"/>
                <a:gd name="T47" fmla="*/ 1 h 5"/>
                <a:gd name="T48" fmla="*/ 7 w 7"/>
                <a:gd name="T49" fmla="*/ 2 h 5"/>
                <a:gd name="T50" fmla="*/ 7 w 7"/>
                <a:gd name="T51" fmla="*/ 2 h 5"/>
                <a:gd name="T52" fmla="*/ 6 w 7"/>
                <a:gd name="T53" fmla="*/ 3 h 5"/>
                <a:gd name="T54" fmla="*/ 5 w 7"/>
                <a:gd name="T55" fmla="*/ 4 h 5"/>
                <a:gd name="T56" fmla="*/ 4 w 7"/>
                <a:gd name="T57" fmla="*/ 5 h 5"/>
                <a:gd name="T58" fmla="*/ 2 w 7"/>
                <a:gd name="T5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193"/>
            <p:cNvSpPr>
              <a:spLocks/>
            </p:cNvSpPr>
            <p:nvPr/>
          </p:nvSpPr>
          <p:spPr bwMode="auto">
            <a:xfrm>
              <a:off x="1673225" y="987425"/>
              <a:ext cx="9525" cy="7937"/>
            </a:xfrm>
            <a:custGeom>
              <a:avLst/>
              <a:gdLst>
                <a:gd name="T0" fmla="*/ 2 w 6"/>
                <a:gd name="T1" fmla="*/ 5 h 5"/>
                <a:gd name="T2" fmla="*/ 1 w 6"/>
                <a:gd name="T3" fmla="*/ 5 h 5"/>
                <a:gd name="T4" fmla="*/ 1 w 6"/>
                <a:gd name="T5" fmla="*/ 5 h 5"/>
                <a:gd name="T6" fmla="*/ 0 w 6"/>
                <a:gd name="T7" fmla="*/ 5 h 5"/>
                <a:gd name="T8" fmla="*/ 0 w 6"/>
                <a:gd name="T9" fmla="*/ 5 h 5"/>
                <a:gd name="T10" fmla="*/ 0 w 6"/>
                <a:gd name="T11" fmla="*/ 4 h 5"/>
                <a:gd name="T12" fmla="*/ 0 w 6"/>
                <a:gd name="T13" fmla="*/ 3 h 5"/>
                <a:gd name="T14" fmla="*/ 0 w 6"/>
                <a:gd name="T15" fmla="*/ 2 h 5"/>
                <a:gd name="T16" fmla="*/ 0 w 6"/>
                <a:gd name="T17" fmla="*/ 1 h 5"/>
                <a:gd name="T18" fmla="*/ 2 w 6"/>
                <a:gd name="T19" fmla="*/ 0 h 5"/>
                <a:gd name="T20" fmla="*/ 3 w 6"/>
                <a:gd name="T21" fmla="*/ 0 h 5"/>
                <a:gd name="T22" fmla="*/ 5 w 6"/>
                <a:gd name="T23" fmla="*/ 0 h 5"/>
                <a:gd name="T24" fmla="*/ 6 w 6"/>
                <a:gd name="T25" fmla="*/ 0 h 5"/>
                <a:gd name="T26" fmla="*/ 5 w 6"/>
                <a:gd name="T27" fmla="*/ 2 h 5"/>
                <a:gd name="T28" fmla="*/ 5 w 6"/>
                <a:gd name="T29" fmla="*/ 3 h 5"/>
                <a:gd name="T30" fmla="*/ 4 w 6"/>
                <a:gd name="T31" fmla="*/ 4 h 5"/>
                <a:gd name="T32" fmla="*/ 2 w 6"/>
                <a:gd name="T3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194"/>
            <p:cNvSpPr>
              <a:spLocks/>
            </p:cNvSpPr>
            <p:nvPr/>
          </p:nvSpPr>
          <p:spPr bwMode="auto">
            <a:xfrm>
              <a:off x="1677988" y="971550"/>
              <a:ext cx="9525" cy="9525"/>
            </a:xfrm>
            <a:custGeom>
              <a:avLst/>
              <a:gdLst>
                <a:gd name="T0" fmla="*/ 6 w 6"/>
                <a:gd name="T1" fmla="*/ 6 h 6"/>
                <a:gd name="T2" fmla="*/ 4 w 6"/>
                <a:gd name="T3" fmla="*/ 6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6 h 6"/>
                <a:gd name="T10" fmla="*/ 0 w 6"/>
                <a:gd name="T11" fmla="*/ 4 h 6"/>
                <a:gd name="T12" fmla="*/ 0 w 6"/>
                <a:gd name="T13" fmla="*/ 3 h 6"/>
                <a:gd name="T14" fmla="*/ 0 w 6"/>
                <a:gd name="T15" fmla="*/ 2 h 6"/>
                <a:gd name="T16" fmla="*/ 1 w 6"/>
                <a:gd name="T17" fmla="*/ 2 h 6"/>
                <a:gd name="T18" fmla="*/ 2 w 6"/>
                <a:gd name="T19" fmla="*/ 1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1 h 6"/>
                <a:gd name="T26" fmla="*/ 6 w 6"/>
                <a:gd name="T27" fmla="*/ 2 h 6"/>
                <a:gd name="T28" fmla="*/ 6 w 6"/>
                <a:gd name="T29" fmla="*/ 3 h 6"/>
                <a:gd name="T30" fmla="*/ 6 w 6"/>
                <a:gd name="T31" fmla="*/ 4 h 6"/>
                <a:gd name="T32" fmla="*/ 6 w 6"/>
                <a:gd name="T3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Freeform 195"/>
            <p:cNvSpPr>
              <a:spLocks/>
            </p:cNvSpPr>
            <p:nvPr/>
          </p:nvSpPr>
          <p:spPr bwMode="auto">
            <a:xfrm>
              <a:off x="1671638" y="962025"/>
              <a:ext cx="12700" cy="9525"/>
            </a:xfrm>
            <a:custGeom>
              <a:avLst/>
              <a:gdLst>
                <a:gd name="T0" fmla="*/ 7 w 8"/>
                <a:gd name="T1" fmla="*/ 4 h 6"/>
                <a:gd name="T2" fmla="*/ 6 w 8"/>
                <a:gd name="T3" fmla="*/ 5 h 6"/>
                <a:gd name="T4" fmla="*/ 4 w 8"/>
                <a:gd name="T5" fmla="*/ 6 h 6"/>
                <a:gd name="T6" fmla="*/ 2 w 8"/>
                <a:gd name="T7" fmla="*/ 6 h 6"/>
                <a:gd name="T8" fmla="*/ 0 w 8"/>
                <a:gd name="T9" fmla="*/ 6 h 6"/>
                <a:gd name="T10" fmla="*/ 0 w 8"/>
                <a:gd name="T11" fmla="*/ 5 h 6"/>
                <a:gd name="T12" fmla="*/ 0 w 8"/>
                <a:gd name="T13" fmla="*/ 3 h 6"/>
                <a:gd name="T14" fmla="*/ 0 w 8"/>
                <a:gd name="T15" fmla="*/ 2 h 6"/>
                <a:gd name="T16" fmla="*/ 1 w 8"/>
                <a:gd name="T17" fmla="*/ 1 h 6"/>
                <a:gd name="T18" fmla="*/ 2 w 8"/>
                <a:gd name="T19" fmla="*/ 0 h 6"/>
                <a:gd name="T20" fmla="*/ 4 w 8"/>
                <a:gd name="T21" fmla="*/ 0 h 6"/>
                <a:gd name="T22" fmla="*/ 5 w 8"/>
                <a:gd name="T23" fmla="*/ 0 h 6"/>
                <a:gd name="T24" fmla="*/ 6 w 8"/>
                <a:gd name="T25" fmla="*/ 0 h 6"/>
                <a:gd name="T26" fmla="*/ 6 w 8"/>
                <a:gd name="T27" fmla="*/ 1 h 6"/>
                <a:gd name="T28" fmla="*/ 7 w 8"/>
                <a:gd name="T29" fmla="*/ 2 h 6"/>
                <a:gd name="T30" fmla="*/ 7 w 8"/>
                <a:gd name="T31" fmla="*/ 2 h 6"/>
                <a:gd name="T32" fmla="*/ 8 w 8"/>
                <a:gd name="T33" fmla="*/ 3 h 6"/>
                <a:gd name="T34" fmla="*/ 8 w 8"/>
                <a:gd name="T35" fmla="*/ 3 h 6"/>
                <a:gd name="T36" fmla="*/ 7 w 8"/>
                <a:gd name="T37" fmla="*/ 4 h 6"/>
                <a:gd name="T38" fmla="*/ 7 w 8"/>
                <a:gd name="T39" fmla="*/ 4 h 6"/>
                <a:gd name="T40" fmla="*/ 7 w 8"/>
                <a:gd name="T4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6">
                  <a:moveTo>
                    <a:pt x="7" y="4"/>
                  </a:moveTo>
                  <a:lnTo>
                    <a:pt x="6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96"/>
            <p:cNvSpPr>
              <a:spLocks/>
            </p:cNvSpPr>
            <p:nvPr/>
          </p:nvSpPr>
          <p:spPr bwMode="auto">
            <a:xfrm>
              <a:off x="1665288" y="949325"/>
              <a:ext cx="12700" cy="7937"/>
            </a:xfrm>
            <a:custGeom>
              <a:avLst/>
              <a:gdLst>
                <a:gd name="T0" fmla="*/ 8 w 8"/>
                <a:gd name="T1" fmla="*/ 4 h 5"/>
                <a:gd name="T2" fmla="*/ 6 w 8"/>
                <a:gd name="T3" fmla="*/ 5 h 5"/>
                <a:gd name="T4" fmla="*/ 4 w 8"/>
                <a:gd name="T5" fmla="*/ 5 h 5"/>
                <a:gd name="T6" fmla="*/ 2 w 8"/>
                <a:gd name="T7" fmla="*/ 5 h 5"/>
                <a:gd name="T8" fmla="*/ 0 w 8"/>
                <a:gd name="T9" fmla="*/ 5 h 5"/>
                <a:gd name="T10" fmla="*/ 0 w 8"/>
                <a:gd name="T11" fmla="*/ 4 h 5"/>
                <a:gd name="T12" fmla="*/ 0 w 8"/>
                <a:gd name="T13" fmla="*/ 3 h 5"/>
                <a:gd name="T14" fmla="*/ 0 w 8"/>
                <a:gd name="T15" fmla="*/ 1 h 5"/>
                <a:gd name="T16" fmla="*/ 1 w 8"/>
                <a:gd name="T17" fmla="*/ 0 h 5"/>
                <a:gd name="T18" fmla="*/ 2 w 8"/>
                <a:gd name="T19" fmla="*/ 0 h 5"/>
                <a:gd name="T20" fmla="*/ 4 w 8"/>
                <a:gd name="T21" fmla="*/ 0 h 5"/>
                <a:gd name="T22" fmla="*/ 5 w 8"/>
                <a:gd name="T23" fmla="*/ 0 h 5"/>
                <a:gd name="T24" fmla="*/ 5 w 8"/>
                <a:gd name="T25" fmla="*/ 0 h 5"/>
                <a:gd name="T26" fmla="*/ 6 w 8"/>
                <a:gd name="T27" fmla="*/ 1 h 5"/>
                <a:gd name="T28" fmla="*/ 6 w 8"/>
                <a:gd name="T29" fmla="*/ 2 h 5"/>
                <a:gd name="T30" fmla="*/ 7 w 8"/>
                <a:gd name="T31" fmla="*/ 3 h 5"/>
                <a:gd name="T32" fmla="*/ 8 w 8"/>
                <a:gd name="T3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5">
                  <a:moveTo>
                    <a:pt x="8" y="4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Freeform 197"/>
            <p:cNvSpPr>
              <a:spLocks/>
            </p:cNvSpPr>
            <p:nvPr/>
          </p:nvSpPr>
          <p:spPr bwMode="auto">
            <a:xfrm>
              <a:off x="1660525" y="955675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6 w 7"/>
                <a:gd name="T3" fmla="*/ 6 h 6"/>
                <a:gd name="T4" fmla="*/ 4 w 7"/>
                <a:gd name="T5" fmla="*/ 6 h 6"/>
                <a:gd name="T6" fmla="*/ 3 w 7"/>
                <a:gd name="T7" fmla="*/ 6 h 6"/>
                <a:gd name="T8" fmla="*/ 1 w 7"/>
                <a:gd name="T9" fmla="*/ 6 h 6"/>
                <a:gd name="T10" fmla="*/ 1 w 7"/>
                <a:gd name="T11" fmla="*/ 5 h 6"/>
                <a:gd name="T12" fmla="*/ 0 w 7"/>
                <a:gd name="T13" fmla="*/ 4 h 6"/>
                <a:gd name="T14" fmla="*/ 0 w 7"/>
                <a:gd name="T15" fmla="*/ 4 h 6"/>
                <a:gd name="T16" fmla="*/ 0 w 7"/>
                <a:gd name="T17" fmla="*/ 3 h 6"/>
                <a:gd name="T18" fmla="*/ 0 w 7"/>
                <a:gd name="T19" fmla="*/ 3 h 6"/>
                <a:gd name="T20" fmla="*/ 0 w 7"/>
                <a:gd name="T21" fmla="*/ 2 h 6"/>
                <a:gd name="T22" fmla="*/ 1 w 7"/>
                <a:gd name="T23" fmla="*/ 2 h 6"/>
                <a:gd name="T24" fmla="*/ 1 w 7"/>
                <a:gd name="T25" fmla="*/ 1 h 6"/>
                <a:gd name="T26" fmla="*/ 3 w 7"/>
                <a:gd name="T27" fmla="*/ 1 h 6"/>
                <a:gd name="T28" fmla="*/ 4 w 7"/>
                <a:gd name="T29" fmla="*/ 0 h 6"/>
                <a:gd name="T30" fmla="*/ 6 w 7"/>
                <a:gd name="T31" fmla="*/ 1 h 6"/>
                <a:gd name="T32" fmla="*/ 7 w 7"/>
                <a:gd name="T33" fmla="*/ 1 h 6"/>
                <a:gd name="T34" fmla="*/ 7 w 7"/>
                <a:gd name="T35" fmla="*/ 1 h 6"/>
                <a:gd name="T36" fmla="*/ 7 w 7"/>
                <a:gd name="T37" fmla="*/ 2 h 6"/>
                <a:gd name="T38" fmla="*/ 7 w 7"/>
                <a:gd name="T39" fmla="*/ 3 h 6"/>
                <a:gd name="T40" fmla="*/ 7 w 7"/>
                <a:gd name="T41" fmla="*/ 4 h 6"/>
                <a:gd name="T42" fmla="*/ 7 w 7"/>
                <a:gd name="T4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Freeform 198"/>
            <p:cNvSpPr>
              <a:spLocks/>
            </p:cNvSpPr>
            <p:nvPr/>
          </p:nvSpPr>
          <p:spPr bwMode="auto">
            <a:xfrm>
              <a:off x="1663700" y="973138"/>
              <a:ext cx="9525" cy="9525"/>
            </a:xfrm>
            <a:custGeom>
              <a:avLst/>
              <a:gdLst>
                <a:gd name="T0" fmla="*/ 5 w 6"/>
                <a:gd name="T1" fmla="*/ 4 h 6"/>
                <a:gd name="T2" fmla="*/ 4 w 6"/>
                <a:gd name="T3" fmla="*/ 5 h 6"/>
                <a:gd name="T4" fmla="*/ 2 w 6"/>
                <a:gd name="T5" fmla="*/ 5 h 6"/>
                <a:gd name="T6" fmla="*/ 1 w 6"/>
                <a:gd name="T7" fmla="*/ 6 h 6"/>
                <a:gd name="T8" fmla="*/ 0 w 6"/>
                <a:gd name="T9" fmla="*/ 6 h 6"/>
                <a:gd name="T10" fmla="*/ 0 w 6"/>
                <a:gd name="T11" fmla="*/ 4 h 6"/>
                <a:gd name="T12" fmla="*/ 0 w 6"/>
                <a:gd name="T13" fmla="*/ 3 h 6"/>
                <a:gd name="T14" fmla="*/ 0 w 6"/>
                <a:gd name="T15" fmla="*/ 2 h 6"/>
                <a:gd name="T16" fmla="*/ 0 w 6"/>
                <a:gd name="T17" fmla="*/ 1 h 6"/>
                <a:gd name="T18" fmla="*/ 1 w 6"/>
                <a:gd name="T19" fmla="*/ 0 h 6"/>
                <a:gd name="T20" fmla="*/ 2 w 6"/>
                <a:gd name="T21" fmla="*/ 0 h 6"/>
                <a:gd name="T22" fmla="*/ 4 w 6"/>
                <a:gd name="T23" fmla="*/ 1 h 6"/>
                <a:gd name="T24" fmla="*/ 5 w 6"/>
                <a:gd name="T25" fmla="*/ 1 h 6"/>
                <a:gd name="T26" fmla="*/ 5 w 6"/>
                <a:gd name="T27" fmla="*/ 1 h 6"/>
                <a:gd name="T28" fmla="*/ 6 w 6"/>
                <a:gd name="T29" fmla="*/ 1 h 6"/>
                <a:gd name="T30" fmla="*/ 6 w 6"/>
                <a:gd name="T31" fmla="*/ 2 h 6"/>
                <a:gd name="T32" fmla="*/ 6 w 6"/>
                <a:gd name="T33" fmla="*/ 3 h 6"/>
                <a:gd name="T34" fmla="*/ 5 w 6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5" y="4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Freeform 199"/>
            <p:cNvSpPr>
              <a:spLocks/>
            </p:cNvSpPr>
            <p:nvPr/>
          </p:nvSpPr>
          <p:spPr bwMode="auto">
            <a:xfrm>
              <a:off x="1662113" y="942975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5 w 6"/>
                <a:gd name="T3" fmla="*/ 5 h 6"/>
                <a:gd name="T4" fmla="*/ 3 w 6"/>
                <a:gd name="T5" fmla="*/ 5 h 6"/>
                <a:gd name="T6" fmla="*/ 2 w 6"/>
                <a:gd name="T7" fmla="*/ 6 h 6"/>
                <a:gd name="T8" fmla="*/ 0 w 6"/>
                <a:gd name="T9" fmla="*/ 6 h 6"/>
                <a:gd name="T10" fmla="*/ 0 w 6"/>
                <a:gd name="T11" fmla="*/ 4 h 6"/>
                <a:gd name="T12" fmla="*/ 0 w 6"/>
                <a:gd name="T13" fmla="*/ 3 h 6"/>
                <a:gd name="T14" fmla="*/ 1 w 6"/>
                <a:gd name="T15" fmla="*/ 2 h 6"/>
                <a:gd name="T16" fmla="*/ 1 w 6"/>
                <a:gd name="T17" fmla="*/ 0 h 6"/>
                <a:gd name="T18" fmla="*/ 2 w 6"/>
                <a:gd name="T19" fmla="*/ 0 h 6"/>
                <a:gd name="T20" fmla="*/ 3 w 6"/>
                <a:gd name="T21" fmla="*/ 0 h 6"/>
                <a:gd name="T22" fmla="*/ 5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1 h 6"/>
                <a:gd name="T30" fmla="*/ 6 w 6"/>
                <a:gd name="T31" fmla="*/ 2 h 6"/>
                <a:gd name="T32" fmla="*/ 6 w 6"/>
                <a:gd name="T33" fmla="*/ 3 h 6"/>
                <a:gd name="T34" fmla="*/ 6 w 6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Freeform 200"/>
            <p:cNvSpPr>
              <a:spLocks/>
            </p:cNvSpPr>
            <p:nvPr/>
          </p:nvSpPr>
          <p:spPr bwMode="auto">
            <a:xfrm>
              <a:off x="1628775" y="1008063"/>
              <a:ext cx="11113" cy="7937"/>
            </a:xfrm>
            <a:custGeom>
              <a:avLst/>
              <a:gdLst>
                <a:gd name="T0" fmla="*/ 0 w 7"/>
                <a:gd name="T1" fmla="*/ 5 h 5"/>
                <a:gd name="T2" fmla="*/ 0 w 7"/>
                <a:gd name="T3" fmla="*/ 4 h 5"/>
                <a:gd name="T4" fmla="*/ 0 w 7"/>
                <a:gd name="T5" fmla="*/ 3 h 5"/>
                <a:gd name="T6" fmla="*/ 0 w 7"/>
                <a:gd name="T7" fmla="*/ 2 h 5"/>
                <a:gd name="T8" fmla="*/ 0 w 7"/>
                <a:gd name="T9" fmla="*/ 2 h 5"/>
                <a:gd name="T10" fmla="*/ 2 w 7"/>
                <a:gd name="T11" fmla="*/ 1 h 5"/>
                <a:gd name="T12" fmla="*/ 3 w 7"/>
                <a:gd name="T13" fmla="*/ 1 h 5"/>
                <a:gd name="T14" fmla="*/ 5 w 7"/>
                <a:gd name="T15" fmla="*/ 0 h 5"/>
                <a:gd name="T16" fmla="*/ 6 w 7"/>
                <a:gd name="T17" fmla="*/ 0 h 5"/>
                <a:gd name="T18" fmla="*/ 6 w 7"/>
                <a:gd name="T19" fmla="*/ 0 h 5"/>
                <a:gd name="T20" fmla="*/ 7 w 7"/>
                <a:gd name="T21" fmla="*/ 0 h 5"/>
                <a:gd name="T22" fmla="*/ 7 w 7"/>
                <a:gd name="T23" fmla="*/ 0 h 5"/>
                <a:gd name="T24" fmla="*/ 7 w 7"/>
                <a:gd name="T25" fmla="*/ 0 h 5"/>
                <a:gd name="T26" fmla="*/ 7 w 7"/>
                <a:gd name="T27" fmla="*/ 0 h 5"/>
                <a:gd name="T28" fmla="*/ 7 w 7"/>
                <a:gd name="T29" fmla="*/ 1 h 5"/>
                <a:gd name="T30" fmla="*/ 7 w 7"/>
                <a:gd name="T31" fmla="*/ 2 h 5"/>
                <a:gd name="T32" fmla="*/ 7 w 7"/>
                <a:gd name="T33" fmla="*/ 3 h 5"/>
                <a:gd name="T34" fmla="*/ 7 w 7"/>
                <a:gd name="T35" fmla="*/ 4 h 5"/>
                <a:gd name="T36" fmla="*/ 5 w 7"/>
                <a:gd name="T37" fmla="*/ 4 h 5"/>
                <a:gd name="T38" fmla="*/ 4 w 7"/>
                <a:gd name="T39" fmla="*/ 5 h 5"/>
                <a:gd name="T40" fmla="*/ 2 w 7"/>
                <a:gd name="T41" fmla="*/ 5 h 5"/>
                <a:gd name="T42" fmla="*/ 0 w 7"/>
                <a:gd name="T4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" name="Freeform 201"/>
            <p:cNvSpPr>
              <a:spLocks/>
            </p:cNvSpPr>
            <p:nvPr/>
          </p:nvSpPr>
          <p:spPr bwMode="auto">
            <a:xfrm>
              <a:off x="1593850" y="1019175"/>
              <a:ext cx="12700" cy="9525"/>
            </a:xfrm>
            <a:custGeom>
              <a:avLst/>
              <a:gdLst>
                <a:gd name="T0" fmla="*/ 4 w 8"/>
                <a:gd name="T1" fmla="*/ 6 h 6"/>
                <a:gd name="T2" fmla="*/ 3 w 8"/>
                <a:gd name="T3" fmla="*/ 6 h 6"/>
                <a:gd name="T4" fmla="*/ 2 w 8"/>
                <a:gd name="T5" fmla="*/ 6 h 6"/>
                <a:gd name="T6" fmla="*/ 2 w 8"/>
                <a:gd name="T7" fmla="*/ 6 h 6"/>
                <a:gd name="T8" fmla="*/ 1 w 8"/>
                <a:gd name="T9" fmla="*/ 6 h 6"/>
                <a:gd name="T10" fmla="*/ 1 w 8"/>
                <a:gd name="T11" fmla="*/ 5 h 6"/>
                <a:gd name="T12" fmla="*/ 0 w 8"/>
                <a:gd name="T13" fmla="*/ 3 h 6"/>
                <a:gd name="T14" fmla="*/ 1 w 8"/>
                <a:gd name="T15" fmla="*/ 2 h 6"/>
                <a:gd name="T16" fmla="*/ 2 w 8"/>
                <a:gd name="T17" fmla="*/ 2 h 6"/>
                <a:gd name="T18" fmla="*/ 3 w 8"/>
                <a:gd name="T19" fmla="*/ 1 h 6"/>
                <a:gd name="T20" fmla="*/ 4 w 8"/>
                <a:gd name="T21" fmla="*/ 0 h 6"/>
                <a:gd name="T22" fmla="*/ 6 w 8"/>
                <a:gd name="T23" fmla="*/ 1 h 6"/>
                <a:gd name="T24" fmla="*/ 7 w 8"/>
                <a:gd name="T25" fmla="*/ 1 h 6"/>
                <a:gd name="T26" fmla="*/ 7 w 8"/>
                <a:gd name="T27" fmla="*/ 1 h 6"/>
                <a:gd name="T28" fmla="*/ 8 w 8"/>
                <a:gd name="T29" fmla="*/ 2 h 6"/>
                <a:gd name="T30" fmla="*/ 8 w 8"/>
                <a:gd name="T31" fmla="*/ 2 h 6"/>
                <a:gd name="T32" fmla="*/ 8 w 8"/>
                <a:gd name="T33" fmla="*/ 3 h 6"/>
                <a:gd name="T34" fmla="*/ 8 w 8"/>
                <a:gd name="T35" fmla="*/ 3 h 6"/>
                <a:gd name="T36" fmla="*/ 7 w 8"/>
                <a:gd name="T37" fmla="*/ 4 h 6"/>
                <a:gd name="T38" fmla="*/ 6 w 8"/>
                <a:gd name="T39" fmla="*/ 5 h 6"/>
                <a:gd name="T40" fmla="*/ 5 w 8"/>
                <a:gd name="T41" fmla="*/ 6 h 6"/>
                <a:gd name="T42" fmla="*/ 4 w 8"/>
                <a:gd name="T4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9" name="Freeform 202"/>
            <p:cNvSpPr>
              <a:spLocks/>
            </p:cNvSpPr>
            <p:nvPr/>
          </p:nvSpPr>
          <p:spPr bwMode="auto">
            <a:xfrm>
              <a:off x="1576388" y="1025525"/>
              <a:ext cx="12700" cy="9525"/>
            </a:xfrm>
            <a:custGeom>
              <a:avLst/>
              <a:gdLst>
                <a:gd name="T0" fmla="*/ 7 w 8"/>
                <a:gd name="T1" fmla="*/ 4 h 6"/>
                <a:gd name="T2" fmla="*/ 7 w 8"/>
                <a:gd name="T3" fmla="*/ 5 h 6"/>
                <a:gd name="T4" fmla="*/ 6 w 8"/>
                <a:gd name="T5" fmla="*/ 5 h 6"/>
                <a:gd name="T6" fmla="*/ 5 w 8"/>
                <a:gd name="T7" fmla="*/ 6 h 6"/>
                <a:gd name="T8" fmla="*/ 4 w 8"/>
                <a:gd name="T9" fmla="*/ 6 h 6"/>
                <a:gd name="T10" fmla="*/ 3 w 8"/>
                <a:gd name="T11" fmla="*/ 5 h 6"/>
                <a:gd name="T12" fmla="*/ 3 w 8"/>
                <a:gd name="T13" fmla="*/ 5 h 6"/>
                <a:gd name="T14" fmla="*/ 2 w 8"/>
                <a:gd name="T15" fmla="*/ 5 h 6"/>
                <a:gd name="T16" fmla="*/ 0 w 8"/>
                <a:gd name="T17" fmla="*/ 5 h 6"/>
                <a:gd name="T18" fmla="*/ 0 w 8"/>
                <a:gd name="T19" fmla="*/ 4 h 6"/>
                <a:gd name="T20" fmla="*/ 1 w 8"/>
                <a:gd name="T21" fmla="*/ 4 h 6"/>
                <a:gd name="T22" fmla="*/ 1 w 8"/>
                <a:gd name="T23" fmla="*/ 2 h 6"/>
                <a:gd name="T24" fmla="*/ 1 w 8"/>
                <a:gd name="T25" fmla="*/ 2 h 6"/>
                <a:gd name="T26" fmla="*/ 2 w 8"/>
                <a:gd name="T27" fmla="*/ 1 h 6"/>
                <a:gd name="T28" fmla="*/ 3 w 8"/>
                <a:gd name="T29" fmla="*/ 0 h 6"/>
                <a:gd name="T30" fmla="*/ 5 w 8"/>
                <a:gd name="T31" fmla="*/ 0 h 6"/>
                <a:gd name="T32" fmla="*/ 6 w 8"/>
                <a:gd name="T33" fmla="*/ 0 h 6"/>
                <a:gd name="T34" fmla="*/ 7 w 8"/>
                <a:gd name="T35" fmla="*/ 0 h 6"/>
                <a:gd name="T36" fmla="*/ 7 w 8"/>
                <a:gd name="T37" fmla="*/ 0 h 6"/>
                <a:gd name="T38" fmla="*/ 8 w 8"/>
                <a:gd name="T39" fmla="*/ 1 h 6"/>
                <a:gd name="T40" fmla="*/ 8 w 8"/>
                <a:gd name="T41" fmla="*/ 2 h 6"/>
                <a:gd name="T42" fmla="*/ 8 w 8"/>
                <a:gd name="T43" fmla="*/ 3 h 6"/>
                <a:gd name="T44" fmla="*/ 7 w 8"/>
                <a:gd name="T4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6">
                  <a:moveTo>
                    <a:pt x="7" y="4"/>
                  </a:moveTo>
                  <a:lnTo>
                    <a:pt x="7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" name="Freeform 203"/>
            <p:cNvSpPr>
              <a:spLocks/>
            </p:cNvSpPr>
            <p:nvPr/>
          </p:nvSpPr>
          <p:spPr bwMode="auto">
            <a:xfrm>
              <a:off x="1600200" y="996950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5 h 6"/>
                <a:gd name="T4" fmla="*/ 4 w 7"/>
                <a:gd name="T5" fmla="*/ 6 h 6"/>
                <a:gd name="T6" fmla="*/ 2 w 7"/>
                <a:gd name="T7" fmla="*/ 6 h 6"/>
                <a:gd name="T8" fmla="*/ 0 w 7"/>
                <a:gd name="T9" fmla="*/ 5 h 6"/>
                <a:gd name="T10" fmla="*/ 0 w 7"/>
                <a:gd name="T11" fmla="*/ 4 h 6"/>
                <a:gd name="T12" fmla="*/ 0 w 7"/>
                <a:gd name="T13" fmla="*/ 3 h 6"/>
                <a:gd name="T14" fmla="*/ 0 w 7"/>
                <a:gd name="T15" fmla="*/ 2 h 6"/>
                <a:gd name="T16" fmla="*/ 0 w 7"/>
                <a:gd name="T17" fmla="*/ 1 h 6"/>
                <a:gd name="T18" fmla="*/ 1 w 7"/>
                <a:gd name="T19" fmla="*/ 0 h 6"/>
                <a:gd name="T20" fmla="*/ 3 w 7"/>
                <a:gd name="T21" fmla="*/ 0 h 6"/>
                <a:gd name="T22" fmla="*/ 4 w 7"/>
                <a:gd name="T23" fmla="*/ 0 h 6"/>
                <a:gd name="T24" fmla="*/ 5 w 7"/>
                <a:gd name="T25" fmla="*/ 0 h 6"/>
                <a:gd name="T26" fmla="*/ 5 w 7"/>
                <a:gd name="T27" fmla="*/ 1 h 6"/>
                <a:gd name="T28" fmla="*/ 6 w 7"/>
                <a:gd name="T29" fmla="*/ 2 h 6"/>
                <a:gd name="T30" fmla="*/ 6 w 7"/>
                <a:gd name="T31" fmla="*/ 3 h 6"/>
                <a:gd name="T32" fmla="*/ 7 w 7"/>
                <a:gd name="T33" fmla="*/ 3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Freeform 204"/>
            <p:cNvSpPr>
              <a:spLocks/>
            </p:cNvSpPr>
            <p:nvPr/>
          </p:nvSpPr>
          <p:spPr bwMode="auto">
            <a:xfrm>
              <a:off x="1638300" y="1008063"/>
              <a:ext cx="11113" cy="6350"/>
            </a:xfrm>
            <a:custGeom>
              <a:avLst/>
              <a:gdLst>
                <a:gd name="T0" fmla="*/ 7 w 7"/>
                <a:gd name="T1" fmla="*/ 2 h 4"/>
                <a:gd name="T2" fmla="*/ 7 w 7"/>
                <a:gd name="T3" fmla="*/ 2 h 4"/>
                <a:gd name="T4" fmla="*/ 7 w 7"/>
                <a:gd name="T5" fmla="*/ 2 h 4"/>
                <a:gd name="T6" fmla="*/ 7 w 7"/>
                <a:gd name="T7" fmla="*/ 2 h 4"/>
                <a:gd name="T8" fmla="*/ 7 w 7"/>
                <a:gd name="T9" fmla="*/ 2 h 4"/>
                <a:gd name="T10" fmla="*/ 6 w 7"/>
                <a:gd name="T11" fmla="*/ 3 h 4"/>
                <a:gd name="T12" fmla="*/ 4 w 7"/>
                <a:gd name="T13" fmla="*/ 3 h 4"/>
                <a:gd name="T14" fmla="*/ 3 w 7"/>
                <a:gd name="T15" fmla="*/ 4 h 4"/>
                <a:gd name="T16" fmla="*/ 2 w 7"/>
                <a:gd name="T17" fmla="*/ 4 h 4"/>
                <a:gd name="T18" fmla="*/ 2 w 7"/>
                <a:gd name="T19" fmla="*/ 4 h 4"/>
                <a:gd name="T20" fmla="*/ 1 w 7"/>
                <a:gd name="T21" fmla="*/ 4 h 4"/>
                <a:gd name="T22" fmla="*/ 1 w 7"/>
                <a:gd name="T23" fmla="*/ 4 h 4"/>
                <a:gd name="T24" fmla="*/ 0 w 7"/>
                <a:gd name="T25" fmla="*/ 4 h 4"/>
                <a:gd name="T26" fmla="*/ 0 w 7"/>
                <a:gd name="T27" fmla="*/ 3 h 4"/>
                <a:gd name="T28" fmla="*/ 0 w 7"/>
                <a:gd name="T29" fmla="*/ 2 h 4"/>
                <a:gd name="T30" fmla="*/ 0 w 7"/>
                <a:gd name="T31" fmla="*/ 1 h 4"/>
                <a:gd name="T32" fmla="*/ 0 w 7"/>
                <a:gd name="T33" fmla="*/ 0 h 4"/>
                <a:gd name="T34" fmla="*/ 2 w 7"/>
                <a:gd name="T35" fmla="*/ 0 h 4"/>
                <a:gd name="T36" fmla="*/ 4 w 7"/>
                <a:gd name="T37" fmla="*/ 0 h 4"/>
                <a:gd name="T38" fmla="*/ 6 w 7"/>
                <a:gd name="T39" fmla="*/ 0 h 4"/>
                <a:gd name="T40" fmla="*/ 7 w 7"/>
                <a:gd name="T41" fmla="*/ 0 h 4"/>
                <a:gd name="T42" fmla="*/ 7 w 7"/>
                <a:gd name="T43" fmla="*/ 0 h 4"/>
                <a:gd name="T44" fmla="*/ 7 w 7"/>
                <a:gd name="T45" fmla="*/ 1 h 4"/>
                <a:gd name="T46" fmla="*/ 7 w 7"/>
                <a:gd name="T47" fmla="*/ 2 h 4"/>
                <a:gd name="T48" fmla="*/ 7 w 7"/>
                <a:gd name="T4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" h="4">
                  <a:moveTo>
                    <a:pt x="7" y="2"/>
                  </a:move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2" name="Freeform 205"/>
            <p:cNvSpPr>
              <a:spLocks/>
            </p:cNvSpPr>
            <p:nvPr/>
          </p:nvSpPr>
          <p:spPr bwMode="auto">
            <a:xfrm>
              <a:off x="1593850" y="976313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5 w 6"/>
                <a:gd name="T3" fmla="*/ 5 h 6"/>
                <a:gd name="T4" fmla="*/ 4 w 6"/>
                <a:gd name="T5" fmla="*/ 6 h 6"/>
                <a:gd name="T6" fmla="*/ 2 w 6"/>
                <a:gd name="T7" fmla="*/ 6 h 6"/>
                <a:gd name="T8" fmla="*/ 0 w 6"/>
                <a:gd name="T9" fmla="*/ 6 h 6"/>
                <a:gd name="T10" fmla="*/ 0 w 6"/>
                <a:gd name="T11" fmla="*/ 4 h 6"/>
                <a:gd name="T12" fmla="*/ 0 w 6"/>
                <a:gd name="T13" fmla="*/ 3 h 6"/>
                <a:gd name="T14" fmla="*/ 0 w 6"/>
                <a:gd name="T15" fmla="*/ 2 h 6"/>
                <a:gd name="T16" fmla="*/ 1 w 6"/>
                <a:gd name="T17" fmla="*/ 1 h 6"/>
                <a:gd name="T18" fmla="*/ 2 w 6"/>
                <a:gd name="T19" fmla="*/ 0 h 6"/>
                <a:gd name="T20" fmla="*/ 4 w 6"/>
                <a:gd name="T21" fmla="*/ 0 h 6"/>
                <a:gd name="T22" fmla="*/ 5 w 6"/>
                <a:gd name="T23" fmla="*/ 0 h 6"/>
                <a:gd name="T24" fmla="*/ 6 w 6"/>
                <a:gd name="T25" fmla="*/ 0 h 6"/>
                <a:gd name="T26" fmla="*/ 6 w 6"/>
                <a:gd name="T27" fmla="*/ 1 h 6"/>
                <a:gd name="T28" fmla="*/ 6 w 6"/>
                <a:gd name="T29" fmla="*/ 3 h 6"/>
                <a:gd name="T30" fmla="*/ 6 w 6"/>
                <a:gd name="T31" fmla="*/ 4 h 6"/>
                <a:gd name="T32" fmla="*/ 6 w 6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5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3" name="Freeform 206"/>
            <p:cNvSpPr>
              <a:spLocks/>
            </p:cNvSpPr>
            <p:nvPr/>
          </p:nvSpPr>
          <p:spPr bwMode="auto">
            <a:xfrm>
              <a:off x="1597025" y="954088"/>
              <a:ext cx="11113" cy="7937"/>
            </a:xfrm>
            <a:custGeom>
              <a:avLst/>
              <a:gdLst>
                <a:gd name="T0" fmla="*/ 6 w 7"/>
                <a:gd name="T1" fmla="*/ 4 h 5"/>
                <a:gd name="T2" fmla="*/ 5 w 7"/>
                <a:gd name="T3" fmla="*/ 5 h 5"/>
                <a:gd name="T4" fmla="*/ 3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4 h 5"/>
                <a:gd name="T12" fmla="*/ 0 w 7"/>
                <a:gd name="T13" fmla="*/ 3 h 5"/>
                <a:gd name="T14" fmla="*/ 0 w 7"/>
                <a:gd name="T15" fmla="*/ 2 h 5"/>
                <a:gd name="T16" fmla="*/ 1 w 7"/>
                <a:gd name="T17" fmla="*/ 1 h 5"/>
                <a:gd name="T18" fmla="*/ 2 w 7"/>
                <a:gd name="T19" fmla="*/ 0 h 5"/>
                <a:gd name="T20" fmla="*/ 3 w 7"/>
                <a:gd name="T21" fmla="*/ 0 h 5"/>
                <a:gd name="T22" fmla="*/ 5 w 7"/>
                <a:gd name="T23" fmla="*/ 0 h 5"/>
                <a:gd name="T24" fmla="*/ 7 w 7"/>
                <a:gd name="T25" fmla="*/ 0 h 5"/>
                <a:gd name="T26" fmla="*/ 7 w 7"/>
                <a:gd name="T27" fmla="*/ 1 h 5"/>
                <a:gd name="T28" fmla="*/ 6 w 7"/>
                <a:gd name="T29" fmla="*/ 3 h 5"/>
                <a:gd name="T30" fmla="*/ 6 w 7"/>
                <a:gd name="T31" fmla="*/ 3 h 5"/>
                <a:gd name="T32" fmla="*/ 6 w 7"/>
                <a:gd name="T3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5">
                  <a:moveTo>
                    <a:pt x="6" y="4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Freeform 207"/>
            <p:cNvSpPr>
              <a:spLocks/>
            </p:cNvSpPr>
            <p:nvPr/>
          </p:nvSpPr>
          <p:spPr bwMode="auto">
            <a:xfrm>
              <a:off x="1601788" y="941388"/>
              <a:ext cx="7938" cy="9525"/>
            </a:xfrm>
            <a:custGeom>
              <a:avLst/>
              <a:gdLst>
                <a:gd name="T0" fmla="*/ 4 w 5"/>
                <a:gd name="T1" fmla="*/ 6 h 6"/>
                <a:gd name="T2" fmla="*/ 3 w 5"/>
                <a:gd name="T3" fmla="*/ 6 h 6"/>
                <a:gd name="T4" fmla="*/ 2 w 5"/>
                <a:gd name="T5" fmla="*/ 6 h 6"/>
                <a:gd name="T6" fmla="*/ 1 w 5"/>
                <a:gd name="T7" fmla="*/ 6 h 6"/>
                <a:gd name="T8" fmla="*/ 1 w 5"/>
                <a:gd name="T9" fmla="*/ 6 h 6"/>
                <a:gd name="T10" fmla="*/ 0 w 5"/>
                <a:gd name="T11" fmla="*/ 5 h 6"/>
                <a:gd name="T12" fmla="*/ 0 w 5"/>
                <a:gd name="T13" fmla="*/ 3 h 6"/>
                <a:gd name="T14" fmla="*/ 0 w 5"/>
                <a:gd name="T15" fmla="*/ 2 h 6"/>
                <a:gd name="T16" fmla="*/ 1 w 5"/>
                <a:gd name="T17" fmla="*/ 1 h 6"/>
                <a:gd name="T18" fmla="*/ 2 w 5"/>
                <a:gd name="T19" fmla="*/ 0 h 6"/>
                <a:gd name="T20" fmla="*/ 3 w 5"/>
                <a:gd name="T21" fmla="*/ 0 h 6"/>
                <a:gd name="T22" fmla="*/ 4 w 5"/>
                <a:gd name="T23" fmla="*/ 0 h 6"/>
                <a:gd name="T24" fmla="*/ 5 w 5"/>
                <a:gd name="T25" fmla="*/ 0 h 6"/>
                <a:gd name="T26" fmla="*/ 4 w 5"/>
                <a:gd name="T27" fmla="*/ 2 h 6"/>
                <a:gd name="T28" fmla="*/ 4 w 5"/>
                <a:gd name="T29" fmla="*/ 3 h 6"/>
                <a:gd name="T30" fmla="*/ 4 w 5"/>
                <a:gd name="T31" fmla="*/ 5 h 6"/>
                <a:gd name="T32" fmla="*/ 4 w 5"/>
                <a:gd name="T33" fmla="*/ 6 h 6"/>
                <a:gd name="T34" fmla="*/ 4 w 5"/>
                <a:gd name="T3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5" name="Freeform 208"/>
            <p:cNvSpPr>
              <a:spLocks/>
            </p:cNvSpPr>
            <p:nvPr/>
          </p:nvSpPr>
          <p:spPr bwMode="auto">
            <a:xfrm>
              <a:off x="1581150" y="1011238"/>
              <a:ext cx="4763" cy="6350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4 h 4"/>
                <a:gd name="T4" fmla="*/ 1 w 3"/>
                <a:gd name="T5" fmla="*/ 4 h 4"/>
                <a:gd name="T6" fmla="*/ 1 w 3"/>
                <a:gd name="T7" fmla="*/ 4 h 4"/>
                <a:gd name="T8" fmla="*/ 0 w 3"/>
                <a:gd name="T9" fmla="*/ 4 h 4"/>
                <a:gd name="T10" fmla="*/ 0 w 3"/>
                <a:gd name="T11" fmla="*/ 3 h 4"/>
                <a:gd name="T12" fmla="*/ 0 w 3"/>
                <a:gd name="T13" fmla="*/ 2 h 4"/>
                <a:gd name="T14" fmla="*/ 1 w 3"/>
                <a:gd name="T15" fmla="*/ 1 h 4"/>
                <a:gd name="T16" fmla="*/ 1 w 3"/>
                <a:gd name="T17" fmla="*/ 0 h 4"/>
                <a:gd name="T18" fmla="*/ 1 w 3"/>
                <a:gd name="T19" fmla="*/ 0 h 4"/>
                <a:gd name="T20" fmla="*/ 2 w 3"/>
                <a:gd name="T21" fmla="*/ 0 h 4"/>
                <a:gd name="T22" fmla="*/ 2 w 3"/>
                <a:gd name="T23" fmla="*/ 0 h 4"/>
                <a:gd name="T24" fmla="*/ 2 w 3"/>
                <a:gd name="T25" fmla="*/ 0 h 4"/>
                <a:gd name="T26" fmla="*/ 2 w 3"/>
                <a:gd name="T27" fmla="*/ 0 h 4"/>
                <a:gd name="T28" fmla="*/ 2 w 3"/>
                <a:gd name="T29" fmla="*/ 0 h 4"/>
                <a:gd name="T30" fmla="*/ 3 w 3"/>
                <a:gd name="T31" fmla="*/ 1 h 4"/>
                <a:gd name="T32" fmla="*/ 2 w 3"/>
                <a:gd name="T33" fmla="*/ 3 h 4"/>
                <a:gd name="T34" fmla="*/ 2 w 3"/>
                <a:gd name="T3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Freeform 209"/>
            <p:cNvSpPr>
              <a:spLocks/>
            </p:cNvSpPr>
            <p:nvPr/>
          </p:nvSpPr>
          <p:spPr bwMode="auto">
            <a:xfrm>
              <a:off x="1584325" y="996950"/>
              <a:ext cx="11113" cy="7937"/>
            </a:xfrm>
            <a:custGeom>
              <a:avLst/>
              <a:gdLst>
                <a:gd name="T0" fmla="*/ 6 w 7"/>
                <a:gd name="T1" fmla="*/ 4 h 5"/>
                <a:gd name="T2" fmla="*/ 5 w 7"/>
                <a:gd name="T3" fmla="*/ 5 h 5"/>
                <a:gd name="T4" fmla="*/ 4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5 h 5"/>
                <a:gd name="T14" fmla="*/ 0 w 7"/>
                <a:gd name="T15" fmla="*/ 4 h 5"/>
                <a:gd name="T16" fmla="*/ 0 w 7"/>
                <a:gd name="T17" fmla="*/ 4 h 5"/>
                <a:gd name="T18" fmla="*/ 0 w 7"/>
                <a:gd name="T19" fmla="*/ 3 h 5"/>
                <a:gd name="T20" fmla="*/ 0 w 7"/>
                <a:gd name="T21" fmla="*/ 2 h 5"/>
                <a:gd name="T22" fmla="*/ 0 w 7"/>
                <a:gd name="T23" fmla="*/ 2 h 5"/>
                <a:gd name="T24" fmla="*/ 0 w 7"/>
                <a:gd name="T25" fmla="*/ 1 h 5"/>
                <a:gd name="T26" fmla="*/ 0 w 7"/>
                <a:gd name="T27" fmla="*/ 1 h 5"/>
                <a:gd name="T28" fmla="*/ 0 w 7"/>
                <a:gd name="T29" fmla="*/ 1 h 5"/>
                <a:gd name="T30" fmla="*/ 0 w 7"/>
                <a:gd name="T31" fmla="*/ 1 h 5"/>
                <a:gd name="T32" fmla="*/ 1 w 7"/>
                <a:gd name="T33" fmla="*/ 0 h 5"/>
                <a:gd name="T34" fmla="*/ 2 w 7"/>
                <a:gd name="T35" fmla="*/ 0 h 5"/>
                <a:gd name="T36" fmla="*/ 4 w 7"/>
                <a:gd name="T37" fmla="*/ 0 h 5"/>
                <a:gd name="T38" fmla="*/ 5 w 7"/>
                <a:gd name="T39" fmla="*/ 0 h 5"/>
                <a:gd name="T40" fmla="*/ 6 w 7"/>
                <a:gd name="T41" fmla="*/ 0 h 5"/>
                <a:gd name="T42" fmla="*/ 6 w 7"/>
                <a:gd name="T43" fmla="*/ 0 h 5"/>
                <a:gd name="T44" fmla="*/ 7 w 7"/>
                <a:gd name="T45" fmla="*/ 1 h 5"/>
                <a:gd name="T46" fmla="*/ 7 w 7"/>
                <a:gd name="T47" fmla="*/ 2 h 5"/>
                <a:gd name="T48" fmla="*/ 7 w 7"/>
                <a:gd name="T49" fmla="*/ 3 h 5"/>
                <a:gd name="T50" fmla="*/ 6 w 7"/>
                <a:gd name="T5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5">
                  <a:moveTo>
                    <a:pt x="6" y="4"/>
                  </a:move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Freeform 210"/>
            <p:cNvSpPr>
              <a:spLocks/>
            </p:cNvSpPr>
            <p:nvPr/>
          </p:nvSpPr>
          <p:spPr bwMode="auto">
            <a:xfrm>
              <a:off x="1585913" y="981075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5 h 6"/>
                <a:gd name="T4" fmla="*/ 4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1 w 7"/>
                <a:gd name="T11" fmla="*/ 4 h 6"/>
                <a:gd name="T12" fmla="*/ 1 w 7"/>
                <a:gd name="T13" fmla="*/ 3 h 6"/>
                <a:gd name="T14" fmla="*/ 2 w 7"/>
                <a:gd name="T15" fmla="*/ 2 h 6"/>
                <a:gd name="T16" fmla="*/ 2 w 7"/>
                <a:gd name="T17" fmla="*/ 0 h 6"/>
                <a:gd name="T18" fmla="*/ 3 w 7"/>
                <a:gd name="T19" fmla="*/ 0 h 6"/>
                <a:gd name="T20" fmla="*/ 4 w 7"/>
                <a:gd name="T21" fmla="*/ 0 h 6"/>
                <a:gd name="T22" fmla="*/ 5 w 7"/>
                <a:gd name="T23" fmla="*/ 0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1 h 6"/>
                <a:gd name="T30" fmla="*/ 7 w 7"/>
                <a:gd name="T31" fmla="*/ 2 h 6"/>
                <a:gd name="T32" fmla="*/ 7 w 7"/>
                <a:gd name="T33" fmla="*/ 3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211"/>
            <p:cNvSpPr>
              <a:spLocks/>
            </p:cNvSpPr>
            <p:nvPr/>
          </p:nvSpPr>
          <p:spPr bwMode="auto">
            <a:xfrm>
              <a:off x="1597025" y="944563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5 h 6"/>
                <a:gd name="T4" fmla="*/ 3 w 7"/>
                <a:gd name="T5" fmla="*/ 5 h 6"/>
                <a:gd name="T6" fmla="*/ 2 w 7"/>
                <a:gd name="T7" fmla="*/ 6 h 6"/>
                <a:gd name="T8" fmla="*/ 0 w 7"/>
                <a:gd name="T9" fmla="*/ 6 h 6"/>
                <a:gd name="T10" fmla="*/ 1 w 7"/>
                <a:gd name="T11" fmla="*/ 4 h 6"/>
                <a:gd name="T12" fmla="*/ 2 w 7"/>
                <a:gd name="T13" fmla="*/ 3 h 6"/>
                <a:gd name="T14" fmla="*/ 2 w 7"/>
                <a:gd name="T15" fmla="*/ 1 h 6"/>
                <a:gd name="T16" fmla="*/ 2 w 7"/>
                <a:gd name="T17" fmla="*/ 0 h 6"/>
                <a:gd name="T18" fmla="*/ 3 w 7"/>
                <a:gd name="T19" fmla="*/ 0 h 6"/>
                <a:gd name="T20" fmla="*/ 5 w 7"/>
                <a:gd name="T21" fmla="*/ 0 h 6"/>
                <a:gd name="T22" fmla="*/ 6 w 7"/>
                <a:gd name="T23" fmla="*/ 0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1 h 6"/>
                <a:gd name="T30" fmla="*/ 7 w 7"/>
                <a:gd name="T31" fmla="*/ 2 h 6"/>
                <a:gd name="T32" fmla="*/ 7 w 7"/>
                <a:gd name="T33" fmla="*/ 3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212"/>
            <p:cNvSpPr>
              <a:spLocks/>
            </p:cNvSpPr>
            <p:nvPr/>
          </p:nvSpPr>
          <p:spPr bwMode="auto">
            <a:xfrm>
              <a:off x="1604963" y="928688"/>
              <a:ext cx="6350" cy="9525"/>
            </a:xfrm>
            <a:custGeom>
              <a:avLst/>
              <a:gdLst>
                <a:gd name="T0" fmla="*/ 4 w 4"/>
                <a:gd name="T1" fmla="*/ 4 h 6"/>
                <a:gd name="T2" fmla="*/ 3 w 4"/>
                <a:gd name="T3" fmla="*/ 5 h 6"/>
                <a:gd name="T4" fmla="*/ 2 w 4"/>
                <a:gd name="T5" fmla="*/ 6 h 6"/>
                <a:gd name="T6" fmla="*/ 1 w 4"/>
                <a:gd name="T7" fmla="*/ 6 h 6"/>
                <a:gd name="T8" fmla="*/ 0 w 4"/>
                <a:gd name="T9" fmla="*/ 6 h 6"/>
                <a:gd name="T10" fmla="*/ 1 w 4"/>
                <a:gd name="T11" fmla="*/ 4 h 6"/>
                <a:gd name="T12" fmla="*/ 2 w 4"/>
                <a:gd name="T13" fmla="*/ 3 h 6"/>
                <a:gd name="T14" fmla="*/ 2 w 4"/>
                <a:gd name="T15" fmla="*/ 2 h 6"/>
                <a:gd name="T16" fmla="*/ 3 w 4"/>
                <a:gd name="T17" fmla="*/ 0 h 6"/>
                <a:gd name="T18" fmla="*/ 3 w 4"/>
                <a:gd name="T19" fmla="*/ 1 h 6"/>
                <a:gd name="T20" fmla="*/ 3 w 4"/>
                <a:gd name="T21" fmla="*/ 1 h 6"/>
                <a:gd name="T22" fmla="*/ 3 w 4"/>
                <a:gd name="T23" fmla="*/ 1 h 6"/>
                <a:gd name="T24" fmla="*/ 4 w 4"/>
                <a:gd name="T25" fmla="*/ 1 h 6"/>
                <a:gd name="T26" fmla="*/ 4 w 4"/>
                <a:gd name="T27" fmla="*/ 1 h 6"/>
                <a:gd name="T28" fmla="*/ 4 w 4"/>
                <a:gd name="T29" fmla="*/ 2 h 6"/>
                <a:gd name="T30" fmla="*/ 4 w 4"/>
                <a:gd name="T31" fmla="*/ 3 h 6"/>
                <a:gd name="T32" fmla="*/ 4 w 4"/>
                <a:gd name="T33" fmla="*/ 3 h 6"/>
                <a:gd name="T34" fmla="*/ 4 w 4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3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Freeform 213"/>
            <p:cNvSpPr>
              <a:spLocks/>
            </p:cNvSpPr>
            <p:nvPr/>
          </p:nvSpPr>
          <p:spPr bwMode="auto">
            <a:xfrm>
              <a:off x="1612900" y="919163"/>
              <a:ext cx="6350" cy="6350"/>
            </a:xfrm>
            <a:custGeom>
              <a:avLst/>
              <a:gdLst>
                <a:gd name="T0" fmla="*/ 4 w 4"/>
                <a:gd name="T1" fmla="*/ 2 h 4"/>
                <a:gd name="T2" fmla="*/ 3 w 4"/>
                <a:gd name="T3" fmla="*/ 3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4 h 4"/>
                <a:gd name="T10" fmla="*/ 1 w 4"/>
                <a:gd name="T11" fmla="*/ 3 h 4"/>
                <a:gd name="T12" fmla="*/ 2 w 4"/>
                <a:gd name="T13" fmla="*/ 2 h 4"/>
                <a:gd name="T14" fmla="*/ 3 w 4"/>
                <a:gd name="T15" fmla="*/ 1 h 4"/>
                <a:gd name="T16" fmla="*/ 4 w 4"/>
                <a:gd name="T17" fmla="*/ 0 h 4"/>
                <a:gd name="T18" fmla="*/ 4 w 4"/>
                <a:gd name="T19" fmla="*/ 0 h 4"/>
                <a:gd name="T20" fmla="*/ 4 w 4"/>
                <a:gd name="T21" fmla="*/ 1 h 4"/>
                <a:gd name="T22" fmla="*/ 4 w 4"/>
                <a:gd name="T23" fmla="*/ 2 h 4"/>
                <a:gd name="T24" fmla="*/ 4 w 4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3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Freeform 214"/>
            <p:cNvSpPr>
              <a:spLocks/>
            </p:cNvSpPr>
            <p:nvPr/>
          </p:nvSpPr>
          <p:spPr bwMode="auto">
            <a:xfrm>
              <a:off x="1666875" y="896938"/>
              <a:ext cx="42863" cy="95250"/>
            </a:xfrm>
            <a:custGeom>
              <a:avLst/>
              <a:gdLst>
                <a:gd name="T0" fmla="*/ 26 w 27"/>
                <a:gd name="T1" fmla="*/ 24 h 60"/>
                <a:gd name="T2" fmla="*/ 27 w 27"/>
                <a:gd name="T3" fmla="*/ 33 h 60"/>
                <a:gd name="T4" fmla="*/ 27 w 27"/>
                <a:gd name="T5" fmla="*/ 43 h 60"/>
                <a:gd name="T6" fmla="*/ 26 w 27"/>
                <a:gd name="T7" fmla="*/ 51 h 60"/>
                <a:gd name="T8" fmla="*/ 24 w 27"/>
                <a:gd name="T9" fmla="*/ 60 h 60"/>
                <a:gd name="T10" fmla="*/ 23 w 27"/>
                <a:gd name="T11" fmla="*/ 54 h 60"/>
                <a:gd name="T12" fmla="*/ 21 w 27"/>
                <a:gd name="T13" fmla="*/ 47 h 60"/>
                <a:gd name="T14" fmla="*/ 19 w 27"/>
                <a:gd name="T15" fmla="*/ 41 h 60"/>
                <a:gd name="T16" fmla="*/ 15 w 27"/>
                <a:gd name="T17" fmla="*/ 36 h 60"/>
                <a:gd name="T18" fmla="*/ 12 w 27"/>
                <a:gd name="T19" fmla="*/ 31 h 60"/>
                <a:gd name="T20" fmla="*/ 8 w 27"/>
                <a:gd name="T21" fmla="*/ 26 h 60"/>
                <a:gd name="T22" fmla="*/ 4 w 27"/>
                <a:gd name="T23" fmla="*/ 21 h 60"/>
                <a:gd name="T24" fmla="*/ 0 w 27"/>
                <a:gd name="T25" fmla="*/ 16 h 60"/>
                <a:gd name="T26" fmla="*/ 0 w 27"/>
                <a:gd name="T27" fmla="*/ 12 h 60"/>
                <a:gd name="T28" fmla="*/ 0 w 27"/>
                <a:gd name="T29" fmla="*/ 8 h 60"/>
                <a:gd name="T30" fmla="*/ 1 w 27"/>
                <a:gd name="T31" fmla="*/ 4 h 60"/>
                <a:gd name="T32" fmla="*/ 2 w 27"/>
                <a:gd name="T33" fmla="*/ 1 h 60"/>
                <a:gd name="T34" fmla="*/ 4 w 27"/>
                <a:gd name="T35" fmla="*/ 1 h 60"/>
                <a:gd name="T36" fmla="*/ 5 w 27"/>
                <a:gd name="T37" fmla="*/ 0 h 60"/>
                <a:gd name="T38" fmla="*/ 7 w 27"/>
                <a:gd name="T39" fmla="*/ 0 h 60"/>
                <a:gd name="T40" fmla="*/ 8 w 27"/>
                <a:gd name="T41" fmla="*/ 0 h 60"/>
                <a:gd name="T42" fmla="*/ 10 w 27"/>
                <a:gd name="T43" fmla="*/ 0 h 60"/>
                <a:gd name="T44" fmla="*/ 11 w 27"/>
                <a:gd name="T45" fmla="*/ 1 h 60"/>
                <a:gd name="T46" fmla="*/ 13 w 27"/>
                <a:gd name="T47" fmla="*/ 1 h 60"/>
                <a:gd name="T48" fmla="*/ 14 w 27"/>
                <a:gd name="T49" fmla="*/ 2 h 60"/>
                <a:gd name="T50" fmla="*/ 16 w 27"/>
                <a:gd name="T51" fmla="*/ 4 h 60"/>
                <a:gd name="T52" fmla="*/ 19 w 27"/>
                <a:gd name="T53" fmla="*/ 7 h 60"/>
                <a:gd name="T54" fmla="*/ 20 w 27"/>
                <a:gd name="T55" fmla="*/ 9 h 60"/>
                <a:gd name="T56" fmla="*/ 22 w 27"/>
                <a:gd name="T57" fmla="*/ 12 h 60"/>
                <a:gd name="T58" fmla="*/ 23 w 27"/>
                <a:gd name="T59" fmla="*/ 15 h 60"/>
                <a:gd name="T60" fmla="*/ 24 w 27"/>
                <a:gd name="T61" fmla="*/ 18 h 60"/>
                <a:gd name="T62" fmla="*/ 25 w 27"/>
                <a:gd name="T63" fmla="*/ 21 h 60"/>
                <a:gd name="T64" fmla="*/ 26 w 27"/>
                <a:gd name="T65" fmla="*/ 24 h 60"/>
                <a:gd name="T66" fmla="*/ 26 w 27"/>
                <a:gd name="T67" fmla="*/ 24 h 60"/>
                <a:gd name="T68" fmla="*/ 26 w 27"/>
                <a:gd name="T69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60">
                  <a:moveTo>
                    <a:pt x="26" y="24"/>
                  </a:moveTo>
                  <a:lnTo>
                    <a:pt x="27" y="33"/>
                  </a:lnTo>
                  <a:lnTo>
                    <a:pt x="27" y="43"/>
                  </a:lnTo>
                  <a:lnTo>
                    <a:pt x="26" y="51"/>
                  </a:lnTo>
                  <a:lnTo>
                    <a:pt x="24" y="60"/>
                  </a:lnTo>
                  <a:lnTo>
                    <a:pt x="23" y="54"/>
                  </a:lnTo>
                  <a:lnTo>
                    <a:pt x="21" y="47"/>
                  </a:lnTo>
                  <a:lnTo>
                    <a:pt x="19" y="41"/>
                  </a:lnTo>
                  <a:lnTo>
                    <a:pt x="15" y="36"/>
                  </a:lnTo>
                  <a:lnTo>
                    <a:pt x="12" y="31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3" y="15"/>
                  </a:lnTo>
                  <a:lnTo>
                    <a:pt x="24" y="18"/>
                  </a:lnTo>
                  <a:lnTo>
                    <a:pt x="25" y="21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2" name="Freeform 215"/>
            <p:cNvSpPr>
              <a:spLocks/>
            </p:cNvSpPr>
            <p:nvPr/>
          </p:nvSpPr>
          <p:spPr bwMode="auto">
            <a:xfrm>
              <a:off x="1674813" y="908050"/>
              <a:ext cx="25400" cy="41275"/>
            </a:xfrm>
            <a:custGeom>
              <a:avLst/>
              <a:gdLst>
                <a:gd name="T0" fmla="*/ 16 w 16"/>
                <a:gd name="T1" fmla="*/ 20 h 26"/>
                <a:gd name="T2" fmla="*/ 16 w 16"/>
                <a:gd name="T3" fmla="*/ 21 h 26"/>
                <a:gd name="T4" fmla="*/ 16 w 16"/>
                <a:gd name="T5" fmla="*/ 24 h 26"/>
                <a:gd name="T6" fmla="*/ 16 w 16"/>
                <a:gd name="T7" fmla="*/ 25 h 26"/>
                <a:gd name="T8" fmla="*/ 14 w 16"/>
                <a:gd name="T9" fmla="*/ 26 h 26"/>
                <a:gd name="T10" fmla="*/ 13 w 16"/>
                <a:gd name="T11" fmla="*/ 23 h 26"/>
                <a:gd name="T12" fmla="*/ 12 w 16"/>
                <a:gd name="T13" fmla="*/ 20 h 26"/>
                <a:gd name="T14" fmla="*/ 10 w 16"/>
                <a:gd name="T15" fmla="*/ 17 h 26"/>
                <a:gd name="T16" fmla="*/ 8 w 16"/>
                <a:gd name="T17" fmla="*/ 14 h 26"/>
                <a:gd name="T18" fmla="*/ 6 w 16"/>
                <a:gd name="T19" fmla="*/ 11 h 26"/>
                <a:gd name="T20" fmla="*/ 4 w 16"/>
                <a:gd name="T21" fmla="*/ 9 h 26"/>
                <a:gd name="T22" fmla="*/ 2 w 16"/>
                <a:gd name="T23" fmla="*/ 6 h 26"/>
                <a:gd name="T24" fmla="*/ 0 w 16"/>
                <a:gd name="T25" fmla="*/ 3 h 26"/>
                <a:gd name="T26" fmla="*/ 1 w 16"/>
                <a:gd name="T27" fmla="*/ 1 h 26"/>
                <a:gd name="T28" fmla="*/ 3 w 16"/>
                <a:gd name="T29" fmla="*/ 0 h 26"/>
                <a:gd name="T30" fmla="*/ 4 w 16"/>
                <a:gd name="T31" fmla="*/ 0 h 26"/>
                <a:gd name="T32" fmla="*/ 6 w 16"/>
                <a:gd name="T33" fmla="*/ 1 h 26"/>
                <a:gd name="T34" fmla="*/ 8 w 16"/>
                <a:gd name="T35" fmla="*/ 3 h 26"/>
                <a:gd name="T36" fmla="*/ 10 w 16"/>
                <a:gd name="T37" fmla="*/ 5 h 26"/>
                <a:gd name="T38" fmla="*/ 11 w 16"/>
                <a:gd name="T39" fmla="*/ 7 h 26"/>
                <a:gd name="T40" fmla="*/ 12 w 16"/>
                <a:gd name="T41" fmla="*/ 10 h 26"/>
                <a:gd name="T42" fmla="*/ 13 w 16"/>
                <a:gd name="T43" fmla="*/ 12 h 26"/>
                <a:gd name="T44" fmla="*/ 14 w 16"/>
                <a:gd name="T45" fmla="*/ 14 h 26"/>
                <a:gd name="T46" fmla="*/ 15 w 16"/>
                <a:gd name="T47" fmla="*/ 17 h 26"/>
                <a:gd name="T48" fmla="*/ 16 w 16"/>
                <a:gd name="T49" fmla="*/ 20 h 26"/>
                <a:gd name="T50" fmla="*/ 16 w 16"/>
                <a:gd name="T51" fmla="*/ 20 h 26"/>
                <a:gd name="T52" fmla="*/ 16 w 16"/>
                <a:gd name="T5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6" y="20"/>
                  </a:moveTo>
                  <a:lnTo>
                    <a:pt x="16" y="21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3" y="23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8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4" y="14"/>
                  </a:lnTo>
                  <a:lnTo>
                    <a:pt x="15" y="17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95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Freeform 216"/>
            <p:cNvSpPr>
              <a:spLocks/>
            </p:cNvSpPr>
            <p:nvPr/>
          </p:nvSpPr>
          <p:spPr bwMode="auto">
            <a:xfrm>
              <a:off x="1611313" y="911225"/>
              <a:ext cx="49213" cy="74612"/>
            </a:xfrm>
            <a:custGeom>
              <a:avLst/>
              <a:gdLst>
                <a:gd name="T0" fmla="*/ 30 w 31"/>
                <a:gd name="T1" fmla="*/ 5 h 47"/>
                <a:gd name="T2" fmla="*/ 31 w 31"/>
                <a:gd name="T3" fmla="*/ 15 h 47"/>
                <a:gd name="T4" fmla="*/ 30 w 31"/>
                <a:gd name="T5" fmla="*/ 24 h 47"/>
                <a:gd name="T6" fmla="*/ 27 w 31"/>
                <a:gd name="T7" fmla="*/ 32 h 47"/>
                <a:gd name="T8" fmla="*/ 24 w 31"/>
                <a:gd name="T9" fmla="*/ 40 h 47"/>
                <a:gd name="T10" fmla="*/ 22 w 31"/>
                <a:gd name="T11" fmla="*/ 41 h 47"/>
                <a:gd name="T12" fmla="*/ 19 w 31"/>
                <a:gd name="T13" fmla="*/ 42 h 47"/>
                <a:gd name="T14" fmla="*/ 18 w 31"/>
                <a:gd name="T15" fmla="*/ 44 h 47"/>
                <a:gd name="T16" fmla="*/ 16 w 31"/>
                <a:gd name="T17" fmla="*/ 45 h 47"/>
                <a:gd name="T18" fmla="*/ 14 w 31"/>
                <a:gd name="T19" fmla="*/ 46 h 47"/>
                <a:gd name="T20" fmla="*/ 11 w 31"/>
                <a:gd name="T21" fmla="*/ 47 h 47"/>
                <a:gd name="T22" fmla="*/ 9 w 31"/>
                <a:gd name="T23" fmla="*/ 47 h 47"/>
                <a:gd name="T24" fmla="*/ 7 w 31"/>
                <a:gd name="T25" fmla="*/ 46 h 47"/>
                <a:gd name="T26" fmla="*/ 3 w 31"/>
                <a:gd name="T27" fmla="*/ 42 h 47"/>
                <a:gd name="T28" fmla="*/ 1 w 31"/>
                <a:gd name="T29" fmla="*/ 36 h 47"/>
                <a:gd name="T30" fmla="*/ 0 w 31"/>
                <a:gd name="T31" fmla="*/ 30 h 47"/>
                <a:gd name="T32" fmla="*/ 0 w 31"/>
                <a:gd name="T33" fmla="*/ 24 h 47"/>
                <a:gd name="T34" fmla="*/ 1 w 31"/>
                <a:gd name="T35" fmla="*/ 19 h 47"/>
                <a:gd name="T36" fmla="*/ 3 w 31"/>
                <a:gd name="T37" fmla="*/ 15 h 47"/>
                <a:gd name="T38" fmla="*/ 6 w 31"/>
                <a:gd name="T39" fmla="*/ 11 h 47"/>
                <a:gd name="T40" fmla="*/ 10 w 31"/>
                <a:gd name="T41" fmla="*/ 8 h 47"/>
                <a:gd name="T42" fmla="*/ 14 w 31"/>
                <a:gd name="T43" fmla="*/ 5 h 47"/>
                <a:gd name="T44" fmla="*/ 17 w 31"/>
                <a:gd name="T45" fmla="*/ 2 h 47"/>
                <a:gd name="T46" fmla="*/ 21 w 31"/>
                <a:gd name="T47" fmla="*/ 1 h 47"/>
                <a:gd name="T48" fmla="*/ 25 w 31"/>
                <a:gd name="T49" fmla="*/ 0 h 47"/>
                <a:gd name="T50" fmla="*/ 27 w 31"/>
                <a:gd name="T51" fmla="*/ 0 h 47"/>
                <a:gd name="T52" fmla="*/ 28 w 31"/>
                <a:gd name="T53" fmla="*/ 2 h 47"/>
                <a:gd name="T54" fmla="*/ 29 w 31"/>
                <a:gd name="T55" fmla="*/ 4 h 47"/>
                <a:gd name="T56" fmla="*/ 30 w 31"/>
                <a:gd name="T57" fmla="*/ 5 h 47"/>
                <a:gd name="T58" fmla="*/ 30 w 31"/>
                <a:gd name="T59" fmla="*/ 5 h 47"/>
                <a:gd name="T60" fmla="*/ 30 w 31"/>
                <a:gd name="T61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47">
                  <a:moveTo>
                    <a:pt x="30" y="5"/>
                  </a:moveTo>
                  <a:lnTo>
                    <a:pt x="31" y="15"/>
                  </a:lnTo>
                  <a:lnTo>
                    <a:pt x="30" y="24"/>
                  </a:lnTo>
                  <a:lnTo>
                    <a:pt x="27" y="32"/>
                  </a:lnTo>
                  <a:lnTo>
                    <a:pt x="24" y="40"/>
                  </a:lnTo>
                  <a:lnTo>
                    <a:pt x="22" y="41"/>
                  </a:lnTo>
                  <a:lnTo>
                    <a:pt x="19" y="42"/>
                  </a:lnTo>
                  <a:lnTo>
                    <a:pt x="18" y="44"/>
                  </a:lnTo>
                  <a:lnTo>
                    <a:pt x="16" y="45"/>
                  </a:lnTo>
                  <a:lnTo>
                    <a:pt x="14" y="46"/>
                  </a:lnTo>
                  <a:lnTo>
                    <a:pt x="11" y="47"/>
                  </a:lnTo>
                  <a:lnTo>
                    <a:pt x="9" y="47"/>
                  </a:lnTo>
                  <a:lnTo>
                    <a:pt x="7" y="46"/>
                  </a:lnTo>
                  <a:lnTo>
                    <a:pt x="3" y="42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1" y="19"/>
                  </a:lnTo>
                  <a:lnTo>
                    <a:pt x="3" y="15"/>
                  </a:lnTo>
                  <a:lnTo>
                    <a:pt x="6" y="11"/>
                  </a:lnTo>
                  <a:lnTo>
                    <a:pt x="10" y="8"/>
                  </a:lnTo>
                  <a:lnTo>
                    <a:pt x="14" y="5"/>
                  </a:lnTo>
                  <a:lnTo>
                    <a:pt x="17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Freeform 217"/>
            <p:cNvSpPr>
              <a:spLocks/>
            </p:cNvSpPr>
            <p:nvPr/>
          </p:nvSpPr>
          <p:spPr bwMode="auto">
            <a:xfrm>
              <a:off x="1679575" y="912813"/>
              <a:ext cx="15875" cy="23812"/>
            </a:xfrm>
            <a:custGeom>
              <a:avLst/>
              <a:gdLst>
                <a:gd name="T0" fmla="*/ 10 w 10"/>
                <a:gd name="T1" fmla="*/ 15 h 15"/>
                <a:gd name="T2" fmla="*/ 9 w 10"/>
                <a:gd name="T3" fmla="*/ 13 h 15"/>
                <a:gd name="T4" fmla="*/ 8 w 10"/>
                <a:gd name="T5" fmla="*/ 11 h 15"/>
                <a:gd name="T6" fmla="*/ 6 w 10"/>
                <a:gd name="T7" fmla="*/ 9 h 15"/>
                <a:gd name="T8" fmla="*/ 5 w 10"/>
                <a:gd name="T9" fmla="*/ 7 h 15"/>
                <a:gd name="T10" fmla="*/ 3 w 10"/>
                <a:gd name="T11" fmla="*/ 5 h 15"/>
                <a:gd name="T12" fmla="*/ 2 w 10"/>
                <a:gd name="T13" fmla="*/ 3 h 15"/>
                <a:gd name="T14" fmla="*/ 1 w 10"/>
                <a:gd name="T15" fmla="*/ 1 h 15"/>
                <a:gd name="T16" fmla="*/ 0 w 10"/>
                <a:gd name="T17" fmla="*/ 0 h 15"/>
                <a:gd name="T18" fmla="*/ 2 w 10"/>
                <a:gd name="T19" fmla="*/ 1 h 15"/>
                <a:gd name="T20" fmla="*/ 4 w 10"/>
                <a:gd name="T21" fmla="*/ 2 h 15"/>
                <a:gd name="T22" fmla="*/ 5 w 10"/>
                <a:gd name="T23" fmla="*/ 4 h 15"/>
                <a:gd name="T24" fmla="*/ 6 w 10"/>
                <a:gd name="T25" fmla="*/ 6 h 15"/>
                <a:gd name="T26" fmla="*/ 7 w 10"/>
                <a:gd name="T27" fmla="*/ 8 h 15"/>
                <a:gd name="T28" fmla="*/ 8 w 10"/>
                <a:gd name="T29" fmla="*/ 10 h 15"/>
                <a:gd name="T30" fmla="*/ 9 w 10"/>
                <a:gd name="T31" fmla="*/ 13 h 15"/>
                <a:gd name="T32" fmla="*/ 10 w 10"/>
                <a:gd name="T33" fmla="*/ 15 h 15"/>
                <a:gd name="T34" fmla="*/ 10 w 10"/>
                <a:gd name="T35" fmla="*/ 15 h 15"/>
                <a:gd name="T36" fmla="*/ 10 w 10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5">
                  <a:moveTo>
                    <a:pt x="10" y="15"/>
                  </a:moveTo>
                  <a:lnTo>
                    <a:pt x="9" y="13"/>
                  </a:lnTo>
                  <a:lnTo>
                    <a:pt x="8" y="11"/>
                  </a:lnTo>
                  <a:lnTo>
                    <a:pt x="6" y="9"/>
                  </a:lnTo>
                  <a:lnTo>
                    <a:pt x="5" y="7"/>
                  </a:lnTo>
                  <a:lnTo>
                    <a:pt x="3" y="5"/>
                  </a:ln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9" y="13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5" name="Freeform 218"/>
            <p:cNvSpPr>
              <a:spLocks/>
            </p:cNvSpPr>
            <p:nvPr/>
          </p:nvSpPr>
          <p:spPr bwMode="auto">
            <a:xfrm>
              <a:off x="1644650" y="919163"/>
              <a:ext cx="6350" cy="26987"/>
            </a:xfrm>
            <a:custGeom>
              <a:avLst/>
              <a:gdLst>
                <a:gd name="T0" fmla="*/ 4 w 4"/>
                <a:gd name="T1" fmla="*/ 6 h 17"/>
                <a:gd name="T2" fmla="*/ 4 w 4"/>
                <a:gd name="T3" fmla="*/ 9 h 17"/>
                <a:gd name="T4" fmla="*/ 4 w 4"/>
                <a:gd name="T5" fmla="*/ 12 h 17"/>
                <a:gd name="T6" fmla="*/ 3 w 4"/>
                <a:gd name="T7" fmla="*/ 14 h 17"/>
                <a:gd name="T8" fmla="*/ 1 w 4"/>
                <a:gd name="T9" fmla="*/ 17 h 17"/>
                <a:gd name="T10" fmla="*/ 1 w 4"/>
                <a:gd name="T11" fmla="*/ 17 h 17"/>
                <a:gd name="T12" fmla="*/ 0 w 4"/>
                <a:gd name="T13" fmla="*/ 17 h 17"/>
                <a:gd name="T14" fmla="*/ 0 w 4"/>
                <a:gd name="T15" fmla="*/ 17 h 17"/>
                <a:gd name="T16" fmla="*/ 0 w 4"/>
                <a:gd name="T17" fmla="*/ 13 h 17"/>
                <a:gd name="T18" fmla="*/ 0 w 4"/>
                <a:gd name="T19" fmla="*/ 9 h 17"/>
                <a:gd name="T20" fmla="*/ 1 w 4"/>
                <a:gd name="T21" fmla="*/ 4 h 17"/>
                <a:gd name="T22" fmla="*/ 1 w 4"/>
                <a:gd name="T23" fmla="*/ 0 h 17"/>
                <a:gd name="T24" fmla="*/ 2 w 4"/>
                <a:gd name="T25" fmla="*/ 1 h 17"/>
                <a:gd name="T26" fmla="*/ 3 w 4"/>
                <a:gd name="T27" fmla="*/ 2 h 17"/>
                <a:gd name="T28" fmla="*/ 3 w 4"/>
                <a:gd name="T29" fmla="*/ 4 h 17"/>
                <a:gd name="T30" fmla="*/ 4 w 4"/>
                <a:gd name="T31" fmla="*/ 6 h 17"/>
                <a:gd name="T32" fmla="*/ 4 w 4"/>
                <a:gd name="T33" fmla="*/ 6 h 17"/>
                <a:gd name="T34" fmla="*/ 4 w 4"/>
                <a:gd name="T35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17">
                  <a:moveTo>
                    <a:pt x="4" y="6"/>
                  </a:moveTo>
                  <a:lnTo>
                    <a:pt x="4" y="9"/>
                  </a:lnTo>
                  <a:lnTo>
                    <a:pt x="4" y="12"/>
                  </a:lnTo>
                  <a:lnTo>
                    <a:pt x="3" y="14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FFD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6" name="Freeform 219"/>
            <p:cNvSpPr>
              <a:spLocks/>
            </p:cNvSpPr>
            <p:nvPr/>
          </p:nvSpPr>
          <p:spPr bwMode="auto">
            <a:xfrm>
              <a:off x="1673225" y="936625"/>
              <a:ext cx="15875" cy="30162"/>
            </a:xfrm>
            <a:custGeom>
              <a:avLst/>
              <a:gdLst>
                <a:gd name="T0" fmla="*/ 10 w 10"/>
                <a:gd name="T1" fmla="*/ 19 h 19"/>
                <a:gd name="T2" fmla="*/ 8 w 10"/>
                <a:gd name="T3" fmla="*/ 17 h 19"/>
                <a:gd name="T4" fmla="*/ 6 w 10"/>
                <a:gd name="T5" fmla="*/ 15 h 19"/>
                <a:gd name="T6" fmla="*/ 5 w 10"/>
                <a:gd name="T7" fmla="*/ 12 h 19"/>
                <a:gd name="T8" fmla="*/ 4 w 10"/>
                <a:gd name="T9" fmla="*/ 10 h 19"/>
                <a:gd name="T10" fmla="*/ 3 w 10"/>
                <a:gd name="T11" fmla="*/ 7 h 19"/>
                <a:gd name="T12" fmla="*/ 2 w 10"/>
                <a:gd name="T13" fmla="*/ 5 h 19"/>
                <a:gd name="T14" fmla="*/ 1 w 10"/>
                <a:gd name="T15" fmla="*/ 2 h 19"/>
                <a:gd name="T16" fmla="*/ 0 w 10"/>
                <a:gd name="T17" fmla="*/ 0 h 19"/>
                <a:gd name="T18" fmla="*/ 1 w 10"/>
                <a:gd name="T19" fmla="*/ 2 h 19"/>
                <a:gd name="T20" fmla="*/ 3 w 10"/>
                <a:gd name="T21" fmla="*/ 3 h 19"/>
                <a:gd name="T22" fmla="*/ 5 w 10"/>
                <a:gd name="T23" fmla="*/ 6 h 19"/>
                <a:gd name="T24" fmla="*/ 7 w 10"/>
                <a:gd name="T25" fmla="*/ 8 h 19"/>
                <a:gd name="T26" fmla="*/ 9 w 10"/>
                <a:gd name="T27" fmla="*/ 10 h 19"/>
                <a:gd name="T28" fmla="*/ 10 w 10"/>
                <a:gd name="T29" fmla="*/ 13 h 19"/>
                <a:gd name="T30" fmla="*/ 10 w 10"/>
                <a:gd name="T31" fmla="*/ 15 h 19"/>
                <a:gd name="T32" fmla="*/ 10 w 10"/>
                <a:gd name="T33" fmla="*/ 19 h 19"/>
                <a:gd name="T34" fmla="*/ 10 w 10"/>
                <a:gd name="T35" fmla="*/ 19 h 19"/>
                <a:gd name="T36" fmla="*/ 10 w 10"/>
                <a:gd name="T3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9">
                  <a:moveTo>
                    <a:pt x="10" y="19"/>
                  </a:moveTo>
                  <a:lnTo>
                    <a:pt x="8" y="17"/>
                  </a:lnTo>
                  <a:lnTo>
                    <a:pt x="6" y="15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3" y="7"/>
                  </a:lnTo>
                  <a:lnTo>
                    <a:pt x="2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5" y="6"/>
                  </a:lnTo>
                  <a:lnTo>
                    <a:pt x="7" y="8"/>
                  </a:lnTo>
                  <a:lnTo>
                    <a:pt x="9" y="10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7" name="Freeform 220"/>
            <p:cNvSpPr>
              <a:spLocks/>
            </p:cNvSpPr>
            <p:nvPr/>
          </p:nvSpPr>
          <p:spPr bwMode="auto">
            <a:xfrm>
              <a:off x="1617663" y="946150"/>
              <a:ext cx="25400" cy="12700"/>
            </a:xfrm>
            <a:custGeom>
              <a:avLst/>
              <a:gdLst>
                <a:gd name="T0" fmla="*/ 16 w 16"/>
                <a:gd name="T1" fmla="*/ 0 h 8"/>
                <a:gd name="T2" fmla="*/ 15 w 16"/>
                <a:gd name="T3" fmla="*/ 2 h 8"/>
                <a:gd name="T4" fmla="*/ 14 w 16"/>
                <a:gd name="T5" fmla="*/ 4 h 8"/>
                <a:gd name="T6" fmla="*/ 12 w 16"/>
                <a:gd name="T7" fmla="*/ 5 h 8"/>
                <a:gd name="T8" fmla="*/ 10 w 16"/>
                <a:gd name="T9" fmla="*/ 6 h 8"/>
                <a:gd name="T10" fmla="*/ 9 w 16"/>
                <a:gd name="T11" fmla="*/ 7 h 8"/>
                <a:gd name="T12" fmla="*/ 7 w 16"/>
                <a:gd name="T13" fmla="*/ 8 h 8"/>
                <a:gd name="T14" fmla="*/ 5 w 16"/>
                <a:gd name="T15" fmla="*/ 8 h 8"/>
                <a:gd name="T16" fmla="*/ 3 w 16"/>
                <a:gd name="T17" fmla="*/ 7 h 8"/>
                <a:gd name="T18" fmla="*/ 2 w 16"/>
                <a:gd name="T19" fmla="*/ 7 h 8"/>
                <a:gd name="T20" fmla="*/ 1 w 16"/>
                <a:gd name="T21" fmla="*/ 6 h 8"/>
                <a:gd name="T22" fmla="*/ 0 w 16"/>
                <a:gd name="T23" fmla="*/ 6 h 8"/>
                <a:gd name="T24" fmla="*/ 0 w 16"/>
                <a:gd name="T25" fmla="*/ 5 h 8"/>
                <a:gd name="T26" fmla="*/ 1 w 16"/>
                <a:gd name="T27" fmla="*/ 5 h 8"/>
                <a:gd name="T28" fmla="*/ 3 w 16"/>
                <a:gd name="T29" fmla="*/ 5 h 8"/>
                <a:gd name="T30" fmla="*/ 6 w 16"/>
                <a:gd name="T31" fmla="*/ 4 h 8"/>
                <a:gd name="T32" fmla="*/ 9 w 16"/>
                <a:gd name="T33" fmla="*/ 3 h 8"/>
                <a:gd name="T34" fmla="*/ 11 w 16"/>
                <a:gd name="T35" fmla="*/ 2 h 8"/>
                <a:gd name="T36" fmla="*/ 14 w 16"/>
                <a:gd name="T37" fmla="*/ 1 h 8"/>
                <a:gd name="T38" fmla="*/ 15 w 16"/>
                <a:gd name="T39" fmla="*/ 1 h 8"/>
                <a:gd name="T40" fmla="*/ 16 w 16"/>
                <a:gd name="T41" fmla="*/ 0 h 8"/>
                <a:gd name="T42" fmla="*/ 16 w 16"/>
                <a:gd name="T43" fmla="*/ 0 h 8"/>
                <a:gd name="T44" fmla="*/ 16 w 16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6" y="0"/>
                  </a:moveTo>
                  <a:lnTo>
                    <a:pt x="15" y="2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6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B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Freeform 221"/>
            <p:cNvSpPr>
              <a:spLocks/>
            </p:cNvSpPr>
            <p:nvPr/>
          </p:nvSpPr>
          <p:spPr bwMode="auto">
            <a:xfrm>
              <a:off x="1631950" y="942975"/>
              <a:ext cx="20638" cy="20637"/>
            </a:xfrm>
            <a:custGeom>
              <a:avLst/>
              <a:gdLst>
                <a:gd name="T0" fmla="*/ 13 w 13"/>
                <a:gd name="T1" fmla="*/ 0 h 13"/>
                <a:gd name="T2" fmla="*/ 13 w 13"/>
                <a:gd name="T3" fmla="*/ 2 h 13"/>
                <a:gd name="T4" fmla="*/ 12 w 13"/>
                <a:gd name="T5" fmla="*/ 4 h 13"/>
                <a:gd name="T6" fmla="*/ 11 w 13"/>
                <a:gd name="T7" fmla="*/ 6 h 13"/>
                <a:gd name="T8" fmla="*/ 10 w 13"/>
                <a:gd name="T9" fmla="*/ 8 h 13"/>
                <a:gd name="T10" fmla="*/ 9 w 13"/>
                <a:gd name="T11" fmla="*/ 10 h 13"/>
                <a:gd name="T12" fmla="*/ 7 w 13"/>
                <a:gd name="T13" fmla="*/ 11 h 13"/>
                <a:gd name="T14" fmla="*/ 6 w 13"/>
                <a:gd name="T15" fmla="*/ 12 h 13"/>
                <a:gd name="T16" fmla="*/ 4 w 13"/>
                <a:gd name="T17" fmla="*/ 12 h 13"/>
                <a:gd name="T18" fmla="*/ 3 w 13"/>
                <a:gd name="T19" fmla="*/ 13 h 13"/>
                <a:gd name="T20" fmla="*/ 2 w 13"/>
                <a:gd name="T21" fmla="*/ 13 h 13"/>
                <a:gd name="T22" fmla="*/ 1 w 13"/>
                <a:gd name="T23" fmla="*/ 13 h 13"/>
                <a:gd name="T24" fmla="*/ 0 w 13"/>
                <a:gd name="T25" fmla="*/ 12 h 13"/>
                <a:gd name="T26" fmla="*/ 1 w 13"/>
                <a:gd name="T27" fmla="*/ 12 h 13"/>
                <a:gd name="T28" fmla="*/ 3 w 13"/>
                <a:gd name="T29" fmla="*/ 10 h 13"/>
                <a:gd name="T30" fmla="*/ 5 w 13"/>
                <a:gd name="T31" fmla="*/ 8 h 13"/>
                <a:gd name="T32" fmla="*/ 7 w 13"/>
                <a:gd name="T33" fmla="*/ 6 h 13"/>
                <a:gd name="T34" fmla="*/ 10 w 13"/>
                <a:gd name="T35" fmla="*/ 4 h 13"/>
                <a:gd name="T36" fmla="*/ 11 w 13"/>
                <a:gd name="T37" fmla="*/ 2 h 13"/>
                <a:gd name="T38" fmla="*/ 13 w 13"/>
                <a:gd name="T39" fmla="*/ 1 h 13"/>
                <a:gd name="T40" fmla="*/ 13 w 13"/>
                <a:gd name="T41" fmla="*/ 0 h 13"/>
                <a:gd name="T42" fmla="*/ 13 w 13"/>
                <a:gd name="T43" fmla="*/ 0 h 13"/>
                <a:gd name="T44" fmla="*/ 13 w 13"/>
                <a:gd name="T4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13" y="2"/>
                  </a:lnTo>
                  <a:lnTo>
                    <a:pt x="12" y="4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Freeform 222"/>
            <p:cNvSpPr>
              <a:spLocks/>
            </p:cNvSpPr>
            <p:nvPr/>
          </p:nvSpPr>
          <p:spPr bwMode="auto">
            <a:xfrm>
              <a:off x="1627188" y="933450"/>
              <a:ext cx="17463" cy="15875"/>
            </a:xfrm>
            <a:custGeom>
              <a:avLst/>
              <a:gdLst>
                <a:gd name="T0" fmla="*/ 11 w 11"/>
                <a:gd name="T1" fmla="*/ 0 h 10"/>
                <a:gd name="T2" fmla="*/ 10 w 11"/>
                <a:gd name="T3" fmla="*/ 3 h 10"/>
                <a:gd name="T4" fmla="*/ 8 w 11"/>
                <a:gd name="T5" fmla="*/ 6 h 10"/>
                <a:gd name="T6" fmla="*/ 6 w 11"/>
                <a:gd name="T7" fmla="*/ 8 h 10"/>
                <a:gd name="T8" fmla="*/ 3 w 11"/>
                <a:gd name="T9" fmla="*/ 10 h 10"/>
                <a:gd name="T10" fmla="*/ 2 w 11"/>
                <a:gd name="T11" fmla="*/ 10 h 10"/>
                <a:gd name="T12" fmla="*/ 2 w 11"/>
                <a:gd name="T13" fmla="*/ 10 h 10"/>
                <a:gd name="T14" fmla="*/ 1 w 11"/>
                <a:gd name="T15" fmla="*/ 10 h 10"/>
                <a:gd name="T16" fmla="*/ 0 w 11"/>
                <a:gd name="T17" fmla="*/ 9 h 10"/>
                <a:gd name="T18" fmla="*/ 1 w 11"/>
                <a:gd name="T19" fmla="*/ 9 h 10"/>
                <a:gd name="T20" fmla="*/ 3 w 11"/>
                <a:gd name="T21" fmla="*/ 8 h 10"/>
                <a:gd name="T22" fmla="*/ 4 w 11"/>
                <a:gd name="T23" fmla="*/ 6 h 10"/>
                <a:gd name="T24" fmla="*/ 6 w 11"/>
                <a:gd name="T25" fmla="*/ 4 h 10"/>
                <a:gd name="T26" fmla="*/ 8 w 11"/>
                <a:gd name="T27" fmla="*/ 3 h 10"/>
                <a:gd name="T28" fmla="*/ 9 w 11"/>
                <a:gd name="T29" fmla="*/ 1 h 10"/>
                <a:gd name="T30" fmla="*/ 10 w 11"/>
                <a:gd name="T31" fmla="*/ 0 h 10"/>
                <a:gd name="T32" fmla="*/ 11 w 11"/>
                <a:gd name="T33" fmla="*/ 0 h 10"/>
                <a:gd name="T34" fmla="*/ 11 w 11"/>
                <a:gd name="T35" fmla="*/ 0 h 10"/>
                <a:gd name="T36" fmla="*/ 11 w 11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10" y="3"/>
                  </a:lnTo>
                  <a:lnTo>
                    <a:pt x="8" y="6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223"/>
            <p:cNvSpPr>
              <a:spLocks/>
            </p:cNvSpPr>
            <p:nvPr/>
          </p:nvSpPr>
          <p:spPr bwMode="auto">
            <a:xfrm>
              <a:off x="1617663" y="960438"/>
              <a:ext cx="22225" cy="7937"/>
            </a:xfrm>
            <a:custGeom>
              <a:avLst/>
              <a:gdLst>
                <a:gd name="T0" fmla="*/ 14 w 14"/>
                <a:gd name="T1" fmla="*/ 2 h 5"/>
                <a:gd name="T2" fmla="*/ 12 w 14"/>
                <a:gd name="T3" fmla="*/ 3 h 5"/>
                <a:gd name="T4" fmla="*/ 11 w 14"/>
                <a:gd name="T5" fmla="*/ 4 h 5"/>
                <a:gd name="T6" fmla="*/ 10 w 14"/>
                <a:gd name="T7" fmla="*/ 4 h 5"/>
                <a:gd name="T8" fmla="*/ 8 w 14"/>
                <a:gd name="T9" fmla="*/ 5 h 5"/>
                <a:gd name="T10" fmla="*/ 6 w 14"/>
                <a:gd name="T11" fmla="*/ 5 h 5"/>
                <a:gd name="T12" fmla="*/ 5 w 14"/>
                <a:gd name="T13" fmla="*/ 5 h 5"/>
                <a:gd name="T14" fmla="*/ 4 w 14"/>
                <a:gd name="T15" fmla="*/ 4 h 5"/>
                <a:gd name="T16" fmla="*/ 2 w 14"/>
                <a:gd name="T17" fmla="*/ 4 h 5"/>
                <a:gd name="T18" fmla="*/ 1 w 14"/>
                <a:gd name="T19" fmla="*/ 3 h 5"/>
                <a:gd name="T20" fmla="*/ 1 w 14"/>
                <a:gd name="T21" fmla="*/ 2 h 5"/>
                <a:gd name="T22" fmla="*/ 0 w 14"/>
                <a:gd name="T23" fmla="*/ 1 h 5"/>
                <a:gd name="T24" fmla="*/ 0 w 14"/>
                <a:gd name="T25" fmla="*/ 0 h 5"/>
                <a:gd name="T26" fmla="*/ 1 w 14"/>
                <a:gd name="T27" fmla="*/ 1 h 5"/>
                <a:gd name="T28" fmla="*/ 3 w 14"/>
                <a:gd name="T29" fmla="*/ 1 h 5"/>
                <a:gd name="T30" fmla="*/ 5 w 14"/>
                <a:gd name="T31" fmla="*/ 1 h 5"/>
                <a:gd name="T32" fmla="*/ 7 w 14"/>
                <a:gd name="T33" fmla="*/ 2 h 5"/>
                <a:gd name="T34" fmla="*/ 10 w 14"/>
                <a:gd name="T35" fmla="*/ 2 h 5"/>
                <a:gd name="T36" fmla="*/ 12 w 14"/>
                <a:gd name="T37" fmla="*/ 2 h 5"/>
                <a:gd name="T38" fmla="*/ 13 w 14"/>
                <a:gd name="T39" fmla="*/ 2 h 5"/>
                <a:gd name="T40" fmla="*/ 14 w 14"/>
                <a:gd name="T41" fmla="*/ 2 h 5"/>
                <a:gd name="T42" fmla="*/ 14 w 14"/>
                <a:gd name="T43" fmla="*/ 2 h 5"/>
                <a:gd name="T44" fmla="*/ 14 w 14"/>
                <a:gd name="T4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lnTo>
                    <a:pt x="12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8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224"/>
            <p:cNvSpPr>
              <a:spLocks/>
            </p:cNvSpPr>
            <p:nvPr/>
          </p:nvSpPr>
          <p:spPr bwMode="auto">
            <a:xfrm>
              <a:off x="1608138" y="963613"/>
              <a:ext cx="50800" cy="44450"/>
            </a:xfrm>
            <a:custGeom>
              <a:avLst/>
              <a:gdLst>
                <a:gd name="T0" fmla="*/ 31 w 32"/>
                <a:gd name="T1" fmla="*/ 24 h 28"/>
                <a:gd name="T2" fmla="*/ 30 w 32"/>
                <a:gd name="T3" fmla="*/ 25 h 28"/>
                <a:gd name="T4" fmla="*/ 28 w 32"/>
                <a:gd name="T5" fmla="*/ 25 h 28"/>
                <a:gd name="T6" fmla="*/ 26 w 32"/>
                <a:gd name="T7" fmla="*/ 26 h 28"/>
                <a:gd name="T8" fmla="*/ 25 w 32"/>
                <a:gd name="T9" fmla="*/ 26 h 28"/>
                <a:gd name="T10" fmla="*/ 23 w 32"/>
                <a:gd name="T11" fmla="*/ 26 h 28"/>
                <a:gd name="T12" fmla="*/ 21 w 32"/>
                <a:gd name="T13" fmla="*/ 26 h 28"/>
                <a:gd name="T14" fmla="*/ 19 w 32"/>
                <a:gd name="T15" fmla="*/ 26 h 28"/>
                <a:gd name="T16" fmla="*/ 17 w 32"/>
                <a:gd name="T17" fmla="*/ 26 h 28"/>
                <a:gd name="T18" fmla="*/ 15 w 32"/>
                <a:gd name="T19" fmla="*/ 27 h 28"/>
                <a:gd name="T20" fmla="*/ 14 w 32"/>
                <a:gd name="T21" fmla="*/ 27 h 28"/>
                <a:gd name="T22" fmla="*/ 12 w 32"/>
                <a:gd name="T23" fmla="*/ 27 h 28"/>
                <a:gd name="T24" fmla="*/ 10 w 32"/>
                <a:gd name="T25" fmla="*/ 28 h 28"/>
                <a:gd name="T26" fmla="*/ 8 w 32"/>
                <a:gd name="T27" fmla="*/ 28 h 28"/>
                <a:gd name="T28" fmla="*/ 7 w 32"/>
                <a:gd name="T29" fmla="*/ 27 h 28"/>
                <a:gd name="T30" fmla="*/ 5 w 32"/>
                <a:gd name="T31" fmla="*/ 26 h 28"/>
                <a:gd name="T32" fmla="*/ 4 w 32"/>
                <a:gd name="T33" fmla="*/ 24 h 28"/>
                <a:gd name="T34" fmla="*/ 2 w 32"/>
                <a:gd name="T35" fmla="*/ 20 h 28"/>
                <a:gd name="T36" fmla="*/ 0 w 32"/>
                <a:gd name="T37" fmla="*/ 15 h 28"/>
                <a:gd name="T38" fmla="*/ 0 w 32"/>
                <a:gd name="T39" fmla="*/ 9 h 28"/>
                <a:gd name="T40" fmla="*/ 0 w 32"/>
                <a:gd name="T41" fmla="*/ 4 h 28"/>
                <a:gd name="T42" fmla="*/ 1 w 32"/>
                <a:gd name="T43" fmla="*/ 8 h 28"/>
                <a:gd name="T44" fmla="*/ 3 w 32"/>
                <a:gd name="T45" fmla="*/ 11 h 28"/>
                <a:gd name="T46" fmla="*/ 6 w 32"/>
                <a:gd name="T47" fmla="*/ 14 h 28"/>
                <a:gd name="T48" fmla="*/ 9 w 32"/>
                <a:gd name="T49" fmla="*/ 16 h 28"/>
                <a:gd name="T50" fmla="*/ 12 w 32"/>
                <a:gd name="T51" fmla="*/ 16 h 28"/>
                <a:gd name="T52" fmla="*/ 15 w 32"/>
                <a:gd name="T53" fmla="*/ 16 h 28"/>
                <a:gd name="T54" fmla="*/ 18 w 32"/>
                <a:gd name="T55" fmla="*/ 15 h 28"/>
                <a:gd name="T56" fmla="*/ 21 w 32"/>
                <a:gd name="T57" fmla="*/ 14 h 28"/>
                <a:gd name="T58" fmla="*/ 23 w 32"/>
                <a:gd name="T59" fmla="*/ 12 h 28"/>
                <a:gd name="T60" fmla="*/ 26 w 32"/>
                <a:gd name="T61" fmla="*/ 9 h 28"/>
                <a:gd name="T62" fmla="*/ 28 w 32"/>
                <a:gd name="T63" fmla="*/ 7 h 28"/>
                <a:gd name="T64" fmla="*/ 30 w 32"/>
                <a:gd name="T65" fmla="*/ 4 h 28"/>
                <a:gd name="T66" fmla="*/ 30 w 32"/>
                <a:gd name="T67" fmla="*/ 4 h 28"/>
                <a:gd name="T68" fmla="*/ 31 w 32"/>
                <a:gd name="T69" fmla="*/ 0 h 28"/>
                <a:gd name="T70" fmla="*/ 31 w 32"/>
                <a:gd name="T71" fmla="*/ 0 h 28"/>
                <a:gd name="T72" fmla="*/ 32 w 32"/>
                <a:gd name="T73" fmla="*/ 6 h 28"/>
                <a:gd name="T74" fmla="*/ 32 w 32"/>
                <a:gd name="T75" fmla="*/ 12 h 28"/>
                <a:gd name="T76" fmla="*/ 32 w 32"/>
                <a:gd name="T77" fmla="*/ 18 h 28"/>
                <a:gd name="T78" fmla="*/ 31 w 32"/>
                <a:gd name="T79" fmla="*/ 24 h 28"/>
                <a:gd name="T80" fmla="*/ 31 w 32"/>
                <a:gd name="T81" fmla="*/ 24 h 28"/>
                <a:gd name="T82" fmla="*/ 31 w 32"/>
                <a:gd name="T83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" h="28">
                  <a:moveTo>
                    <a:pt x="31" y="24"/>
                  </a:moveTo>
                  <a:lnTo>
                    <a:pt x="30" y="25"/>
                  </a:lnTo>
                  <a:lnTo>
                    <a:pt x="28" y="25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8" y="15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6" y="9"/>
                  </a:lnTo>
                  <a:lnTo>
                    <a:pt x="28" y="7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6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00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Freeform 225"/>
            <p:cNvSpPr>
              <a:spLocks/>
            </p:cNvSpPr>
            <p:nvPr/>
          </p:nvSpPr>
          <p:spPr bwMode="auto">
            <a:xfrm>
              <a:off x="1563688" y="1012825"/>
              <a:ext cx="249238" cy="187325"/>
            </a:xfrm>
            <a:custGeom>
              <a:avLst/>
              <a:gdLst>
                <a:gd name="T0" fmla="*/ 145 w 157"/>
                <a:gd name="T1" fmla="*/ 49 h 118"/>
                <a:gd name="T2" fmla="*/ 152 w 157"/>
                <a:gd name="T3" fmla="*/ 62 h 118"/>
                <a:gd name="T4" fmla="*/ 157 w 157"/>
                <a:gd name="T5" fmla="*/ 76 h 118"/>
                <a:gd name="T6" fmla="*/ 152 w 157"/>
                <a:gd name="T7" fmla="*/ 78 h 118"/>
                <a:gd name="T8" fmla="*/ 146 w 157"/>
                <a:gd name="T9" fmla="*/ 76 h 118"/>
                <a:gd name="T10" fmla="*/ 141 w 157"/>
                <a:gd name="T11" fmla="*/ 73 h 118"/>
                <a:gd name="T12" fmla="*/ 134 w 157"/>
                <a:gd name="T13" fmla="*/ 76 h 118"/>
                <a:gd name="T14" fmla="*/ 129 w 157"/>
                <a:gd name="T15" fmla="*/ 76 h 118"/>
                <a:gd name="T16" fmla="*/ 130 w 157"/>
                <a:gd name="T17" fmla="*/ 83 h 118"/>
                <a:gd name="T18" fmla="*/ 129 w 157"/>
                <a:gd name="T19" fmla="*/ 91 h 118"/>
                <a:gd name="T20" fmla="*/ 125 w 157"/>
                <a:gd name="T21" fmla="*/ 94 h 118"/>
                <a:gd name="T22" fmla="*/ 121 w 157"/>
                <a:gd name="T23" fmla="*/ 94 h 118"/>
                <a:gd name="T24" fmla="*/ 113 w 157"/>
                <a:gd name="T25" fmla="*/ 84 h 118"/>
                <a:gd name="T26" fmla="*/ 101 w 157"/>
                <a:gd name="T27" fmla="*/ 72 h 118"/>
                <a:gd name="T28" fmla="*/ 95 w 157"/>
                <a:gd name="T29" fmla="*/ 57 h 118"/>
                <a:gd name="T30" fmla="*/ 89 w 157"/>
                <a:gd name="T31" fmla="*/ 50 h 118"/>
                <a:gd name="T32" fmla="*/ 83 w 157"/>
                <a:gd name="T33" fmla="*/ 44 h 118"/>
                <a:gd name="T34" fmla="*/ 80 w 157"/>
                <a:gd name="T35" fmla="*/ 44 h 118"/>
                <a:gd name="T36" fmla="*/ 85 w 157"/>
                <a:gd name="T37" fmla="*/ 49 h 118"/>
                <a:gd name="T38" fmla="*/ 90 w 157"/>
                <a:gd name="T39" fmla="*/ 53 h 118"/>
                <a:gd name="T40" fmla="*/ 95 w 157"/>
                <a:gd name="T41" fmla="*/ 65 h 118"/>
                <a:gd name="T42" fmla="*/ 100 w 157"/>
                <a:gd name="T43" fmla="*/ 76 h 118"/>
                <a:gd name="T44" fmla="*/ 103 w 157"/>
                <a:gd name="T45" fmla="*/ 78 h 118"/>
                <a:gd name="T46" fmla="*/ 101 w 157"/>
                <a:gd name="T47" fmla="*/ 89 h 118"/>
                <a:gd name="T48" fmla="*/ 96 w 157"/>
                <a:gd name="T49" fmla="*/ 93 h 118"/>
                <a:gd name="T50" fmla="*/ 93 w 157"/>
                <a:gd name="T51" fmla="*/ 98 h 118"/>
                <a:gd name="T52" fmla="*/ 88 w 157"/>
                <a:gd name="T53" fmla="*/ 101 h 118"/>
                <a:gd name="T54" fmla="*/ 82 w 157"/>
                <a:gd name="T55" fmla="*/ 103 h 118"/>
                <a:gd name="T56" fmla="*/ 75 w 157"/>
                <a:gd name="T57" fmla="*/ 109 h 118"/>
                <a:gd name="T58" fmla="*/ 64 w 157"/>
                <a:gd name="T59" fmla="*/ 110 h 118"/>
                <a:gd name="T60" fmla="*/ 54 w 157"/>
                <a:gd name="T61" fmla="*/ 114 h 118"/>
                <a:gd name="T62" fmla="*/ 49 w 157"/>
                <a:gd name="T63" fmla="*/ 114 h 118"/>
                <a:gd name="T64" fmla="*/ 44 w 157"/>
                <a:gd name="T65" fmla="*/ 114 h 118"/>
                <a:gd name="T66" fmla="*/ 39 w 157"/>
                <a:gd name="T67" fmla="*/ 118 h 118"/>
                <a:gd name="T68" fmla="*/ 34 w 157"/>
                <a:gd name="T69" fmla="*/ 118 h 118"/>
                <a:gd name="T70" fmla="*/ 29 w 157"/>
                <a:gd name="T71" fmla="*/ 116 h 118"/>
                <a:gd name="T72" fmla="*/ 25 w 157"/>
                <a:gd name="T73" fmla="*/ 116 h 118"/>
                <a:gd name="T74" fmla="*/ 19 w 157"/>
                <a:gd name="T75" fmla="*/ 117 h 118"/>
                <a:gd name="T76" fmla="*/ 14 w 157"/>
                <a:gd name="T77" fmla="*/ 115 h 118"/>
                <a:gd name="T78" fmla="*/ 4 w 157"/>
                <a:gd name="T79" fmla="*/ 93 h 118"/>
                <a:gd name="T80" fmla="*/ 0 w 157"/>
                <a:gd name="T81" fmla="*/ 69 h 118"/>
                <a:gd name="T82" fmla="*/ 5 w 157"/>
                <a:gd name="T83" fmla="*/ 47 h 118"/>
                <a:gd name="T84" fmla="*/ 12 w 157"/>
                <a:gd name="T85" fmla="*/ 28 h 118"/>
                <a:gd name="T86" fmla="*/ 22 w 157"/>
                <a:gd name="T87" fmla="*/ 13 h 118"/>
                <a:gd name="T88" fmla="*/ 34 w 157"/>
                <a:gd name="T89" fmla="*/ 5 h 118"/>
                <a:gd name="T90" fmla="*/ 45 w 157"/>
                <a:gd name="T91" fmla="*/ 3 h 118"/>
                <a:gd name="T92" fmla="*/ 56 w 157"/>
                <a:gd name="T93" fmla="*/ 0 h 118"/>
                <a:gd name="T94" fmla="*/ 74 w 157"/>
                <a:gd name="T95" fmla="*/ 2 h 118"/>
                <a:gd name="T96" fmla="*/ 90 w 157"/>
                <a:gd name="T97" fmla="*/ 7 h 118"/>
                <a:gd name="T98" fmla="*/ 105 w 157"/>
                <a:gd name="T99" fmla="*/ 16 h 118"/>
                <a:gd name="T100" fmla="*/ 120 w 157"/>
                <a:gd name="T101" fmla="*/ 26 h 118"/>
                <a:gd name="T102" fmla="*/ 134 w 157"/>
                <a:gd name="T103" fmla="*/ 37 h 118"/>
                <a:gd name="T104" fmla="*/ 139 w 157"/>
                <a:gd name="T105" fmla="*/ 4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18">
                  <a:moveTo>
                    <a:pt x="139" y="42"/>
                  </a:moveTo>
                  <a:lnTo>
                    <a:pt x="142" y="45"/>
                  </a:lnTo>
                  <a:lnTo>
                    <a:pt x="145" y="49"/>
                  </a:lnTo>
                  <a:lnTo>
                    <a:pt x="148" y="53"/>
                  </a:lnTo>
                  <a:lnTo>
                    <a:pt x="150" y="58"/>
                  </a:lnTo>
                  <a:lnTo>
                    <a:pt x="152" y="62"/>
                  </a:lnTo>
                  <a:lnTo>
                    <a:pt x="154" y="66"/>
                  </a:lnTo>
                  <a:lnTo>
                    <a:pt x="156" y="71"/>
                  </a:lnTo>
                  <a:lnTo>
                    <a:pt x="157" y="76"/>
                  </a:lnTo>
                  <a:lnTo>
                    <a:pt x="155" y="77"/>
                  </a:lnTo>
                  <a:lnTo>
                    <a:pt x="154" y="77"/>
                  </a:lnTo>
                  <a:lnTo>
                    <a:pt x="152" y="78"/>
                  </a:lnTo>
                  <a:lnTo>
                    <a:pt x="150" y="77"/>
                  </a:lnTo>
                  <a:lnTo>
                    <a:pt x="148" y="77"/>
                  </a:lnTo>
                  <a:lnTo>
                    <a:pt x="146" y="76"/>
                  </a:lnTo>
                  <a:lnTo>
                    <a:pt x="144" y="75"/>
                  </a:lnTo>
                  <a:lnTo>
                    <a:pt x="143" y="73"/>
                  </a:lnTo>
                  <a:lnTo>
                    <a:pt x="141" y="73"/>
                  </a:lnTo>
                  <a:lnTo>
                    <a:pt x="139" y="74"/>
                  </a:lnTo>
                  <a:lnTo>
                    <a:pt x="137" y="75"/>
                  </a:lnTo>
                  <a:lnTo>
                    <a:pt x="134" y="76"/>
                  </a:lnTo>
                  <a:lnTo>
                    <a:pt x="133" y="76"/>
                  </a:lnTo>
                  <a:lnTo>
                    <a:pt x="131" y="76"/>
                  </a:lnTo>
                  <a:lnTo>
                    <a:pt x="129" y="76"/>
                  </a:lnTo>
                  <a:lnTo>
                    <a:pt x="128" y="76"/>
                  </a:lnTo>
                  <a:lnTo>
                    <a:pt x="129" y="80"/>
                  </a:lnTo>
                  <a:lnTo>
                    <a:pt x="130" y="83"/>
                  </a:lnTo>
                  <a:lnTo>
                    <a:pt x="130" y="87"/>
                  </a:lnTo>
                  <a:lnTo>
                    <a:pt x="130" y="90"/>
                  </a:lnTo>
                  <a:lnTo>
                    <a:pt x="129" y="91"/>
                  </a:lnTo>
                  <a:lnTo>
                    <a:pt x="128" y="92"/>
                  </a:lnTo>
                  <a:lnTo>
                    <a:pt x="126" y="94"/>
                  </a:lnTo>
                  <a:lnTo>
                    <a:pt x="125" y="94"/>
                  </a:lnTo>
                  <a:lnTo>
                    <a:pt x="124" y="95"/>
                  </a:lnTo>
                  <a:lnTo>
                    <a:pt x="123" y="95"/>
                  </a:lnTo>
                  <a:lnTo>
                    <a:pt x="121" y="94"/>
                  </a:lnTo>
                  <a:lnTo>
                    <a:pt x="120" y="94"/>
                  </a:lnTo>
                  <a:lnTo>
                    <a:pt x="116" y="89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5" y="76"/>
                  </a:lnTo>
                  <a:lnTo>
                    <a:pt x="101" y="72"/>
                  </a:lnTo>
                  <a:lnTo>
                    <a:pt x="98" y="68"/>
                  </a:lnTo>
                  <a:lnTo>
                    <a:pt x="96" y="63"/>
                  </a:lnTo>
                  <a:lnTo>
                    <a:pt x="95" y="57"/>
                  </a:lnTo>
                  <a:lnTo>
                    <a:pt x="93" y="55"/>
                  </a:lnTo>
                  <a:lnTo>
                    <a:pt x="91" y="52"/>
                  </a:lnTo>
                  <a:lnTo>
                    <a:pt x="89" y="50"/>
                  </a:lnTo>
                  <a:lnTo>
                    <a:pt x="87" y="48"/>
                  </a:lnTo>
                  <a:lnTo>
                    <a:pt x="85" y="46"/>
                  </a:lnTo>
                  <a:lnTo>
                    <a:pt x="83" y="44"/>
                  </a:lnTo>
                  <a:lnTo>
                    <a:pt x="81" y="43"/>
                  </a:lnTo>
                  <a:lnTo>
                    <a:pt x="79" y="42"/>
                  </a:lnTo>
                  <a:lnTo>
                    <a:pt x="80" y="44"/>
                  </a:lnTo>
                  <a:lnTo>
                    <a:pt x="82" y="46"/>
                  </a:lnTo>
                  <a:lnTo>
                    <a:pt x="83" y="47"/>
                  </a:lnTo>
                  <a:lnTo>
                    <a:pt x="85" y="49"/>
                  </a:lnTo>
                  <a:lnTo>
                    <a:pt x="87" y="50"/>
                  </a:lnTo>
                  <a:lnTo>
                    <a:pt x="88" y="52"/>
                  </a:lnTo>
                  <a:lnTo>
                    <a:pt x="90" y="53"/>
                  </a:lnTo>
                  <a:lnTo>
                    <a:pt x="91" y="55"/>
                  </a:lnTo>
                  <a:lnTo>
                    <a:pt x="94" y="60"/>
                  </a:lnTo>
                  <a:lnTo>
                    <a:pt x="95" y="65"/>
                  </a:lnTo>
                  <a:lnTo>
                    <a:pt x="97" y="71"/>
                  </a:lnTo>
                  <a:lnTo>
                    <a:pt x="100" y="75"/>
                  </a:lnTo>
                  <a:lnTo>
                    <a:pt x="100" y="76"/>
                  </a:lnTo>
                  <a:lnTo>
                    <a:pt x="101" y="77"/>
                  </a:lnTo>
                  <a:lnTo>
                    <a:pt x="101" y="78"/>
                  </a:lnTo>
                  <a:lnTo>
                    <a:pt x="103" y="78"/>
                  </a:lnTo>
                  <a:lnTo>
                    <a:pt x="103" y="82"/>
                  </a:lnTo>
                  <a:lnTo>
                    <a:pt x="103" y="86"/>
                  </a:lnTo>
                  <a:lnTo>
                    <a:pt x="101" y="89"/>
                  </a:lnTo>
                  <a:lnTo>
                    <a:pt x="99" y="91"/>
                  </a:lnTo>
                  <a:lnTo>
                    <a:pt x="97" y="91"/>
                  </a:lnTo>
                  <a:lnTo>
                    <a:pt x="96" y="93"/>
                  </a:lnTo>
                  <a:lnTo>
                    <a:pt x="95" y="95"/>
                  </a:lnTo>
                  <a:lnTo>
                    <a:pt x="94" y="96"/>
                  </a:lnTo>
                  <a:lnTo>
                    <a:pt x="93" y="98"/>
                  </a:lnTo>
                  <a:lnTo>
                    <a:pt x="91" y="99"/>
                  </a:lnTo>
                  <a:lnTo>
                    <a:pt x="89" y="101"/>
                  </a:lnTo>
                  <a:lnTo>
                    <a:pt x="88" y="101"/>
                  </a:lnTo>
                  <a:lnTo>
                    <a:pt x="86" y="102"/>
                  </a:lnTo>
                  <a:lnTo>
                    <a:pt x="84" y="103"/>
                  </a:lnTo>
                  <a:lnTo>
                    <a:pt x="82" y="103"/>
                  </a:lnTo>
                  <a:lnTo>
                    <a:pt x="80" y="102"/>
                  </a:lnTo>
                  <a:lnTo>
                    <a:pt x="78" y="107"/>
                  </a:lnTo>
                  <a:lnTo>
                    <a:pt x="75" y="109"/>
                  </a:lnTo>
                  <a:lnTo>
                    <a:pt x="71" y="109"/>
                  </a:lnTo>
                  <a:lnTo>
                    <a:pt x="68" y="110"/>
                  </a:lnTo>
                  <a:lnTo>
                    <a:pt x="64" y="110"/>
                  </a:lnTo>
                  <a:lnTo>
                    <a:pt x="60" y="110"/>
                  </a:lnTo>
                  <a:lnTo>
                    <a:pt x="57" y="111"/>
                  </a:lnTo>
                  <a:lnTo>
                    <a:pt x="54" y="114"/>
                  </a:lnTo>
                  <a:lnTo>
                    <a:pt x="52" y="115"/>
                  </a:lnTo>
                  <a:lnTo>
                    <a:pt x="50" y="115"/>
                  </a:lnTo>
                  <a:lnTo>
                    <a:pt x="49" y="114"/>
                  </a:lnTo>
                  <a:lnTo>
                    <a:pt x="47" y="114"/>
                  </a:lnTo>
                  <a:lnTo>
                    <a:pt x="45" y="114"/>
                  </a:lnTo>
                  <a:lnTo>
                    <a:pt x="44" y="114"/>
                  </a:lnTo>
                  <a:lnTo>
                    <a:pt x="42" y="115"/>
                  </a:lnTo>
                  <a:lnTo>
                    <a:pt x="41" y="117"/>
                  </a:lnTo>
                  <a:lnTo>
                    <a:pt x="39" y="118"/>
                  </a:lnTo>
                  <a:lnTo>
                    <a:pt x="38" y="118"/>
                  </a:lnTo>
                  <a:lnTo>
                    <a:pt x="36" y="118"/>
                  </a:lnTo>
                  <a:lnTo>
                    <a:pt x="34" y="118"/>
                  </a:lnTo>
                  <a:lnTo>
                    <a:pt x="33" y="118"/>
                  </a:lnTo>
                  <a:lnTo>
                    <a:pt x="31" y="117"/>
                  </a:lnTo>
                  <a:lnTo>
                    <a:pt x="29" y="116"/>
                  </a:lnTo>
                  <a:lnTo>
                    <a:pt x="28" y="115"/>
                  </a:lnTo>
                  <a:lnTo>
                    <a:pt x="27" y="115"/>
                  </a:lnTo>
                  <a:lnTo>
                    <a:pt x="25" y="116"/>
                  </a:lnTo>
                  <a:lnTo>
                    <a:pt x="23" y="117"/>
                  </a:lnTo>
                  <a:lnTo>
                    <a:pt x="21" y="117"/>
                  </a:lnTo>
                  <a:lnTo>
                    <a:pt x="19" y="117"/>
                  </a:lnTo>
                  <a:lnTo>
                    <a:pt x="17" y="117"/>
                  </a:lnTo>
                  <a:lnTo>
                    <a:pt x="15" y="116"/>
                  </a:lnTo>
                  <a:lnTo>
                    <a:pt x="14" y="115"/>
                  </a:lnTo>
                  <a:lnTo>
                    <a:pt x="10" y="108"/>
                  </a:lnTo>
                  <a:lnTo>
                    <a:pt x="7" y="101"/>
                  </a:lnTo>
                  <a:lnTo>
                    <a:pt x="4" y="93"/>
                  </a:lnTo>
                  <a:lnTo>
                    <a:pt x="2" y="85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3"/>
                  </a:lnTo>
                  <a:lnTo>
                    <a:pt x="5" y="47"/>
                  </a:lnTo>
                  <a:lnTo>
                    <a:pt x="7" y="41"/>
                  </a:lnTo>
                  <a:lnTo>
                    <a:pt x="9" y="34"/>
                  </a:lnTo>
                  <a:lnTo>
                    <a:pt x="12" y="28"/>
                  </a:lnTo>
                  <a:lnTo>
                    <a:pt x="14" y="22"/>
                  </a:lnTo>
                  <a:lnTo>
                    <a:pt x="18" y="17"/>
                  </a:lnTo>
                  <a:lnTo>
                    <a:pt x="22" y="13"/>
                  </a:lnTo>
                  <a:lnTo>
                    <a:pt x="28" y="10"/>
                  </a:lnTo>
                  <a:lnTo>
                    <a:pt x="31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53" y="2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4" y="2"/>
                  </a:lnTo>
                  <a:lnTo>
                    <a:pt x="79" y="3"/>
                  </a:lnTo>
                  <a:lnTo>
                    <a:pt x="84" y="5"/>
                  </a:lnTo>
                  <a:lnTo>
                    <a:pt x="90" y="7"/>
                  </a:lnTo>
                  <a:lnTo>
                    <a:pt x="95" y="10"/>
                  </a:lnTo>
                  <a:lnTo>
                    <a:pt x="100" y="13"/>
                  </a:lnTo>
                  <a:lnTo>
                    <a:pt x="105" y="16"/>
                  </a:lnTo>
                  <a:lnTo>
                    <a:pt x="110" y="19"/>
                  </a:lnTo>
                  <a:lnTo>
                    <a:pt x="115" y="22"/>
                  </a:lnTo>
                  <a:lnTo>
                    <a:pt x="120" y="26"/>
                  </a:lnTo>
                  <a:lnTo>
                    <a:pt x="125" y="30"/>
                  </a:lnTo>
                  <a:lnTo>
                    <a:pt x="129" y="33"/>
                  </a:lnTo>
                  <a:lnTo>
                    <a:pt x="134" y="37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39" y="42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Freeform 226"/>
            <p:cNvSpPr>
              <a:spLocks/>
            </p:cNvSpPr>
            <p:nvPr/>
          </p:nvSpPr>
          <p:spPr bwMode="auto">
            <a:xfrm>
              <a:off x="1622425" y="1141413"/>
              <a:ext cx="33338" cy="20637"/>
            </a:xfrm>
            <a:custGeom>
              <a:avLst/>
              <a:gdLst>
                <a:gd name="T0" fmla="*/ 21 w 21"/>
                <a:gd name="T1" fmla="*/ 2 h 13"/>
                <a:gd name="T2" fmla="*/ 20 w 21"/>
                <a:gd name="T3" fmla="*/ 6 h 13"/>
                <a:gd name="T4" fmla="*/ 18 w 21"/>
                <a:gd name="T5" fmla="*/ 9 h 13"/>
                <a:gd name="T6" fmla="*/ 16 w 21"/>
                <a:gd name="T7" fmla="*/ 11 h 13"/>
                <a:gd name="T8" fmla="*/ 13 w 21"/>
                <a:gd name="T9" fmla="*/ 13 h 13"/>
                <a:gd name="T10" fmla="*/ 11 w 21"/>
                <a:gd name="T11" fmla="*/ 13 h 13"/>
                <a:gd name="T12" fmla="*/ 10 w 21"/>
                <a:gd name="T13" fmla="*/ 13 h 13"/>
                <a:gd name="T14" fmla="*/ 8 w 21"/>
                <a:gd name="T15" fmla="*/ 13 h 13"/>
                <a:gd name="T16" fmla="*/ 6 w 21"/>
                <a:gd name="T17" fmla="*/ 13 h 13"/>
                <a:gd name="T18" fmla="*/ 5 w 21"/>
                <a:gd name="T19" fmla="*/ 12 h 13"/>
                <a:gd name="T20" fmla="*/ 3 w 21"/>
                <a:gd name="T21" fmla="*/ 11 h 13"/>
                <a:gd name="T22" fmla="*/ 2 w 21"/>
                <a:gd name="T23" fmla="*/ 10 h 13"/>
                <a:gd name="T24" fmla="*/ 0 w 21"/>
                <a:gd name="T25" fmla="*/ 9 h 13"/>
                <a:gd name="T26" fmla="*/ 3 w 21"/>
                <a:gd name="T27" fmla="*/ 9 h 13"/>
                <a:gd name="T28" fmla="*/ 5 w 21"/>
                <a:gd name="T29" fmla="*/ 8 h 13"/>
                <a:gd name="T30" fmla="*/ 8 w 21"/>
                <a:gd name="T31" fmla="*/ 7 h 13"/>
                <a:gd name="T32" fmla="*/ 10 w 21"/>
                <a:gd name="T33" fmla="*/ 6 h 13"/>
                <a:gd name="T34" fmla="*/ 12 w 21"/>
                <a:gd name="T35" fmla="*/ 4 h 13"/>
                <a:gd name="T36" fmla="*/ 15 w 21"/>
                <a:gd name="T37" fmla="*/ 3 h 13"/>
                <a:gd name="T38" fmla="*/ 17 w 21"/>
                <a:gd name="T39" fmla="*/ 2 h 13"/>
                <a:gd name="T40" fmla="*/ 19 w 21"/>
                <a:gd name="T41" fmla="*/ 0 h 13"/>
                <a:gd name="T42" fmla="*/ 19 w 21"/>
                <a:gd name="T43" fmla="*/ 0 h 13"/>
                <a:gd name="T44" fmla="*/ 21 w 21"/>
                <a:gd name="T45" fmla="*/ 2 h 13"/>
                <a:gd name="T46" fmla="*/ 21 w 21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13">
                  <a:moveTo>
                    <a:pt x="21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5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Freeform 227"/>
            <p:cNvSpPr>
              <a:spLocks/>
            </p:cNvSpPr>
            <p:nvPr/>
          </p:nvSpPr>
          <p:spPr bwMode="auto">
            <a:xfrm>
              <a:off x="1622425" y="107473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7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2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Freeform 228"/>
            <p:cNvSpPr>
              <a:spLocks/>
            </p:cNvSpPr>
            <p:nvPr/>
          </p:nvSpPr>
          <p:spPr bwMode="auto">
            <a:xfrm>
              <a:off x="1568450" y="1076325"/>
              <a:ext cx="25400" cy="20637"/>
            </a:xfrm>
            <a:custGeom>
              <a:avLst/>
              <a:gdLst>
                <a:gd name="T0" fmla="*/ 16 w 16"/>
                <a:gd name="T1" fmla="*/ 2 h 13"/>
                <a:gd name="T2" fmla="*/ 16 w 16"/>
                <a:gd name="T3" fmla="*/ 5 h 13"/>
                <a:gd name="T4" fmla="*/ 14 w 16"/>
                <a:gd name="T5" fmla="*/ 9 h 13"/>
                <a:gd name="T6" fmla="*/ 11 w 16"/>
                <a:gd name="T7" fmla="*/ 11 h 13"/>
                <a:gd name="T8" fmla="*/ 9 w 16"/>
                <a:gd name="T9" fmla="*/ 12 h 13"/>
                <a:gd name="T10" fmla="*/ 7 w 16"/>
                <a:gd name="T11" fmla="*/ 13 h 13"/>
                <a:gd name="T12" fmla="*/ 4 w 16"/>
                <a:gd name="T13" fmla="*/ 13 h 13"/>
                <a:gd name="T14" fmla="*/ 2 w 16"/>
                <a:gd name="T15" fmla="*/ 13 h 13"/>
                <a:gd name="T16" fmla="*/ 0 w 16"/>
                <a:gd name="T17" fmla="*/ 12 h 13"/>
                <a:gd name="T18" fmla="*/ 0 w 16"/>
                <a:gd name="T19" fmla="*/ 11 h 13"/>
                <a:gd name="T20" fmla="*/ 1 w 16"/>
                <a:gd name="T21" fmla="*/ 10 h 13"/>
                <a:gd name="T22" fmla="*/ 1 w 16"/>
                <a:gd name="T23" fmla="*/ 9 h 13"/>
                <a:gd name="T24" fmla="*/ 2 w 16"/>
                <a:gd name="T25" fmla="*/ 8 h 13"/>
                <a:gd name="T26" fmla="*/ 3 w 16"/>
                <a:gd name="T27" fmla="*/ 7 h 13"/>
                <a:gd name="T28" fmla="*/ 5 w 16"/>
                <a:gd name="T29" fmla="*/ 6 h 13"/>
                <a:gd name="T30" fmla="*/ 7 w 16"/>
                <a:gd name="T31" fmla="*/ 5 h 13"/>
                <a:gd name="T32" fmla="*/ 8 w 16"/>
                <a:gd name="T33" fmla="*/ 4 h 13"/>
                <a:gd name="T34" fmla="*/ 10 w 16"/>
                <a:gd name="T35" fmla="*/ 3 h 13"/>
                <a:gd name="T36" fmla="*/ 12 w 16"/>
                <a:gd name="T37" fmla="*/ 2 h 13"/>
                <a:gd name="T38" fmla="*/ 13 w 16"/>
                <a:gd name="T39" fmla="*/ 1 h 13"/>
                <a:gd name="T40" fmla="*/ 15 w 16"/>
                <a:gd name="T41" fmla="*/ 0 h 13"/>
                <a:gd name="T42" fmla="*/ 15 w 16"/>
                <a:gd name="T43" fmla="*/ 0 h 13"/>
                <a:gd name="T44" fmla="*/ 16 w 16"/>
                <a:gd name="T45" fmla="*/ 2 h 13"/>
                <a:gd name="T46" fmla="*/ 16 w 16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3">
                  <a:moveTo>
                    <a:pt x="16" y="2"/>
                  </a:moveTo>
                  <a:lnTo>
                    <a:pt x="16" y="5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5" y="6"/>
                  </a:lnTo>
                  <a:lnTo>
                    <a:pt x="7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229"/>
            <p:cNvSpPr>
              <a:spLocks/>
            </p:cNvSpPr>
            <p:nvPr/>
          </p:nvSpPr>
          <p:spPr bwMode="auto">
            <a:xfrm>
              <a:off x="1566863" y="1143000"/>
              <a:ext cx="25400" cy="15875"/>
            </a:xfrm>
            <a:custGeom>
              <a:avLst/>
              <a:gdLst>
                <a:gd name="T0" fmla="*/ 16 w 16"/>
                <a:gd name="T1" fmla="*/ 3 h 10"/>
                <a:gd name="T2" fmla="*/ 16 w 16"/>
                <a:gd name="T3" fmla="*/ 4 h 10"/>
                <a:gd name="T4" fmla="*/ 15 w 16"/>
                <a:gd name="T5" fmla="*/ 6 h 10"/>
                <a:gd name="T6" fmla="*/ 14 w 16"/>
                <a:gd name="T7" fmla="*/ 7 h 10"/>
                <a:gd name="T8" fmla="*/ 12 w 16"/>
                <a:gd name="T9" fmla="*/ 8 h 10"/>
                <a:gd name="T10" fmla="*/ 11 w 16"/>
                <a:gd name="T11" fmla="*/ 9 h 10"/>
                <a:gd name="T12" fmla="*/ 10 w 16"/>
                <a:gd name="T13" fmla="*/ 10 h 10"/>
                <a:gd name="T14" fmla="*/ 8 w 16"/>
                <a:gd name="T15" fmla="*/ 10 h 10"/>
                <a:gd name="T16" fmla="*/ 6 w 16"/>
                <a:gd name="T17" fmla="*/ 10 h 10"/>
                <a:gd name="T18" fmla="*/ 5 w 16"/>
                <a:gd name="T19" fmla="*/ 10 h 10"/>
                <a:gd name="T20" fmla="*/ 4 w 16"/>
                <a:gd name="T21" fmla="*/ 10 h 10"/>
                <a:gd name="T22" fmla="*/ 2 w 16"/>
                <a:gd name="T23" fmla="*/ 10 h 10"/>
                <a:gd name="T24" fmla="*/ 1 w 16"/>
                <a:gd name="T25" fmla="*/ 9 h 10"/>
                <a:gd name="T26" fmla="*/ 1 w 16"/>
                <a:gd name="T27" fmla="*/ 8 h 10"/>
                <a:gd name="T28" fmla="*/ 1 w 16"/>
                <a:gd name="T29" fmla="*/ 7 h 10"/>
                <a:gd name="T30" fmla="*/ 0 w 16"/>
                <a:gd name="T31" fmla="*/ 6 h 10"/>
                <a:gd name="T32" fmla="*/ 0 w 16"/>
                <a:gd name="T33" fmla="*/ 4 h 10"/>
                <a:gd name="T34" fmla="*/ 1 w 16"/>
                <a:gd name="T35" fmla="*/ 4 h 10"/>
                <a:gd name="T36" fmla="*/ 3 w 16"/>
                <a:gd name="T37" fmla="*/ 3 h 10"/>
                <a:gd name="T38" fmla="*/ 6 w 16"/>
                <a:gd name="T39" fmla="*/ 3 h 10"/>
                <a:gd name="T40" fmla="*/ 7 w 16"/>
                <a:gd name="T41" fmla="*/ 2 h 10"/>
                <a:gd name="T42" fmla="*/ 9 w 16"/>
                <a:gd name="T43" fmla="*/ 2 h 10"/>
                <a:gd name="T44" fmla="*/ 11 w 16"/>
                <a:gd name="T45" fmla="*/ 1 h 10"/>
                <a:gd name="T46" fmla="*/ 13 w 16"/>
                <a:gd name="T47" fmla="*/ 0 h 10"/>
                <a:gd name="T48" fmla="*/ 15 w 16"/>
                <a:gd name="T49" fmla="*/ 0 h 10"/>
                <a:gd name="T50" fmla="*/ 15 w 16"/>
                <a:gd name="T51" fmla="*/ 0 h 10"/>
                <a:gd name="T52" fmla="*/ 16 w 16"/>
                <a:gd name="T53" fmla="*/ 3 h 10"/>
                <a:gd name="T54" fmla="*/ 16 w 16"/>
                <a:gd name="T5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0">
                  <a:moveTo>
                    <a:pt x="16" y="3"/>
                  </a:moveTo>
                  <a:lnTo>
                    <a:pt x="16" y="4"/>
                  </a:lnTo>
                  <a:lnTo>
                    <a:pt x="15" y="6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230"/>
            <p:cNvSpPr>
              <a:spLocks/>
            </p:cNvSpPr>
            <p:nvPr/>
          </p:nvSpPr>
          <p:spPr bwMode="auto">
            <a:xfrm>
              <a:off x="1570038" y="1122363"/>
              <a:ext cx="33338" cy="15875"/>
            </a:xfrm>
            <a:custGeom>
              <a:avLst/>
              <a:gdLst>
                <a:gd name="T0" fmla="*/ 21 w 21"/>
                <a:gd name="T1" fmla="*/ 2 h 10"/>
                <a:gd name="T2" fmla="*/ 20 w 21"/>
                <a:gd name="T3" fmla="*/ 4 h 10"/>
                <a:gd name="T4" fmla="*/ 19 w 21"/>
                <a:gd name="T5" fmla="*/ 6 h 10"/>
                <a:gd name="T6" fmla="*/ 19 w 21"/>
                <a:gd name="T7" fmla="*/ 7 h 10"/>
                <a:gd name="T8" fmla="*/ 17 w 21"/>
                <a:gd name="T9" fmla="*/ 8 h 10"/>
                <a:gd name="T10" fmla="*/ 16 w 21"/>
                <a:gd name="T11" fmla="*/ 9 h 10"/>
                <a:gd name="T12" fmla="*/ 14 w 21"/>
                <a:gd name="T13" fmla="*/ 10 h 10"/>
                <a:gd name="T14" fmla="*/ 13 w 21"/>
                <a:gd name="T15" fmla="*/ 10 h 10"/>
                <a:gd name="T16" fmla="*/ 11 w 21"/>
                <a:gd name="T17" fmla="*/ 10 h 10"/>
                <a:gd name="T18" fmla="*/ 10 w 21"/>
                <a:gd name="T19" fmla="*/ 10 h 10"/>
                <a:gd name="T20" fmla="*/ 8 w 21"/>
                <a:gd name="T21" fmla="*/ 10 h 10"/>
                <a:gd name="T22" fmla="*/ 6 w 21"/>
                <a:gd name="T23" fmla="*/ 10 h 10"/>
                <a:gd name="T24" fmla="*/ 5 w 21"/>
                <a:gd name="T25" fmla="*/ 9 h 10"/>
                <a:gd name="T26" fmla="*/ 4 w 21"/>
                <a:gd name="T27" fmla="*/ 8 h 10"/>
                <a:gd name="T28" fmla="*/ 2 w 21"/>
                <a:gd name="T29" fmla="*/ 7 h 10"/>
                <a:gd name="T30" fmla="*/ 1 w 21"/>
                <a:gd name="T31" fmla="*/ 6 h 10"/>
                <a:gd name="T32" fmla="*/ 0 w 21"/>
                <a:gd name="T33" fmla="*/ 4 h 10"/>
                <a:gd name="T34" fmla="*/ 3 w 21"/>
                <a:gd name="T35" fmla="*/ 4 h 10"/>
                <a:gd name="T36" fmla="*/ 5 w 21"/>
                <a:gd name="T37" fmla="*/ 4 h 10"/>
                <a:gd name="T38" fmla="*/ 7 w 21"/>
                <a:gd name="T39" fmla="*/ 3 h 10"/>
                <a:gd name="T40" fmla="*/ 10 w 21"/>
                <a:gd name="T41" fmla="*/ 3 h 10"/>
                <a:gd name="T42" fmla="*/ 12 w 21"/>
                <a:gd name="T43" fmla="*/ 2 h 10"/>
                <a:gd name="T44" fmla="*/ 15 w 21"/>
                <a:gd name="T45" fmla="*/ 1 h 10"/>
                <a:gd name="T46" fmla="*/ 18 w 21"/>
                <a:gd name="T47" fmla="*/ 0 h 10"/>
                <a:gd name="T48" fmla="*/ 20 w 21"/>
                <a:gd name="T49" fmla="*/ 0 h 10"/>
                <a:gd name="T50" fmla="*/ 20 w 21"/>
                <a:gd name="T51" fmla="*/ 0 h 10"/>
                <a:gd name="T52" fmla="*/ 21 w 21"/>
                <a:gd name="T53" fmla="*/ 2 h 10"/>
                <a:gd name="T54" fmla="*/ 21 w 21"/>
                <a:gd name="T5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10">
                  <a:moveTo>
                    <a:pt x="21" y="2"/>
                  </a:moveTo>
                  <a:lnTo>
                    <a:pt x="20" y="4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7" y="8"/>
                  </a:lnTo>
                  <a:lnTo>
                    <a:pt x="16" y="9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4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231"/>
            <p:cNvSpPr>
              <a:spLocks/>
            </p:cNvSpPr>
            <p:nvPr/>
          </p:nvSpPr>
          <p:spPr bwMode="auto">
            <a:xfrm>
              <a:off x="1631950" y="112077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2 w 20"/>
                <a:gd name="T9" fmla="*/ 13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1 w 20"/>
                <a:gd name="T35" fmla="*/ 5 h 13"/>
                <a:gd name="T36" fmla="*/ 14 w 20"/>
                <a:gd name="T37" fmla="*/ 3 h 13"/>
                <a:gd name="T38" fmla="*/ 16 w 20"/>
                <a:gd name="T39" fmla="*/ 2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232"/>
            <p:cNvSpPr>
              <a:spLocks/>
            </p:cNvSpPr>
            <p:nvPr/>
          </p:nvSpPr>
          <p:spPr bwMode="auto">
            <a:xfrm>
              <a:off x="1600200" y="1111250"/>
              <a:ext cx="33338" cy="20637"/>
            </a:xfrm>
            <a:custGeom>
              <a:avLst/>
              <a:gdLst>
                <a:gd name="T0" fmla="*/ 21 w 21"/>
                <a:gd name="T1" fmla="*/ 2 h 13"/>
                <a:gd name="T2" fmla="*/ 20 w 21"/>
                <a:gd name="T3" fmla="*/ 6 h 13"/>
                <a:gd name="T4" fmla="*/ 18 w 21"/>
                <a:gd name="T5" fmla="*/ 9 h 13"/>
                <a:gd name="T6" fmla="*/ 16 w 21"/>
                <a:gd name="T7" fmla="*/ 11 h 13"/>
                <a:gd name="T8" fmla="*/ 13 w 21"/>
                <a:gd name="T9" fmla="*/ 12 h 13"/>
                <a:gd name="T10" fmla="*/ 11 w 21"/>
                <a:gd name="T11" fmla="*/ 13 h 13"/>
                <a:gd name="T12" fmla="*/ 10 w 21"/>
                <a:gd name="T13" fmla="*/ 13 h 13"/>
                <a:gd name="T14" fmla="*/ 8 w 21"/>
                <a:gd name="T15" fmla="*/ 13 h 13"/>
                <a:gd name="T16" fmla="*/ 6 w 21"/>
                <a:gd name="T17" fmla="*/ 13 h 13"/>
                <a:gd name="T18" fmla="*/ 5 w 21"/>
                <a:gd name="T19" fmla="*/ 13 h 13"/>
                <a:gd name="T20" fmla="*/ 3 w 21"/>
                <a:gd name="T21" fmla="*/ 12 h 13"/>
                <a:gd name="T22" fmla="*/ 2 w 21"/>
                <a:gd name="T23" fmla="*/ 11 h 13"/>
                <a:gd name="T24" fmla="*/ 0 w 21"/>
                <a:gd name="T25" fmla="*/ 10 h 13"/>
                <a:gd name="T26" fmla="*/ 3 w 21"/>
                <a:gd name="T27" fmla="*/ 9 h 13"/>
                <a:gd name="T28" fmla="*/ 5 w 21"/>
                <a:gd name="T29" fmla="*/ 8 h 13"/>
                <a:gd name="T30" fmla="*/ 8 w 21"/>
                <a:gd name="T31" fmla="*/ 7 h 13"/>
                <a:gd name="T32" fmla="*/ 10 w 21"/>
                <a:gd name="T33" fmla="*/ 6 h 13"/>
                <a:gd name="T34" fmla="*/ 12 w 21"/>
                <a:gd name="T35" fmla="*/ 4 h 13"/>
                <a:gd name="T36" fmla="*/ 15 w 21"/>
                <a:gd name="T37" fmla="*/ 3 h 13"/>
                <a:gd name="T38" fmla="*/ 17 w 21"/>
                <a:gd name="T39" fmla="*/ 1 h 13"/>
                <a:gd name="T40" fmla="*/ 20 w 21"/>
                <a:gd name="T41" fmla="*/ 0 h 13"/>
                <a:gd name="T42" fmla="*/ 20 w 21"/>
                <a:gd name="T43" fmla="*/ 0 h 13"/>
                <a:gd name="T44" fmla="*/ 21 w 21"/>
                <a:gd name="T45" fmla="*/ 2 h 13"/>
                <a:gd name="T46" fmla="*/ 21 w 21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13">
                  <a:moveTo>
                    <a:pt x="21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233"/>
            <p:cNvSpPr>
              <a:spLocks/>
            </p:cNvSpPr>
            <p:nvPr/>
          </p:nvSpPr>
          <p:spPr bwMode="auto">
            <a:xfrm>
              <a:off x="1622425" y="1085850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6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2 h 13"/>
                <a:gd name="T22" fmla="*/ 2 w 20"/>
                <a:gd name="T23" fmla="*/ 10 h 13"/>
                <a:gd name="T24" fmla="*/ 0 w 20"/>
                <a:gd name="T25" fmla="*/ 9 h 13"/>
                <a:gd name="T26" fmla="*/ 3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7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234"/>
            <p:cNvSpPr>
              <a:spLocks/>
            </p:cNvSpPr>
            <p:nvPr/>
          </p:nvSpPr>
          <p:spPr bwMode="auto">
            <a:xfrm>
              <a:off x="1598613" y="108743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6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3 w 20"/>
                <a:gd name="T27" fmla="*/ 9 h 13"/>
                <a:gd name="T28" fmla="*/ 5 w 20"/>
                <a:gd name="T29" fmla="*/ 8 h 13"/>
                <a:gd name="T30" fmla="*/ 8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7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235"/>
            <p:cNvSpPr>
              <a:spLocks/>
            </p:cNvSpPr>
            <p:nvPr/>
          </p:nvSpPr>
          <p:spPr bwMode="auto">
            <a:xfrm>
              <a:off x="1576388" y="1160463"/>
              <a:ext cx="31750" cy="15875"/>
            </a:xfrm>
            <a:custGeom>
              <a:avLst/>
              <a:gdLst>
                <a:gd name="T0" fmla="*/ 20 w 20"/>
                <a:gd name="T1" fmla="*/ 2 h 10"/>
                <a:gd name="T2" fmla="*/ 20 w 20"/>
                <a:gd name="T3" fmla="*/ 4 h 10"/>
                <a:gd name="T4" fmla="*/ 19 w 20"/>
                <a:gd name="T5" fmla="*/ 6 h 10"/>
                <a:gd name="T6" fmla="*/ 18 w 20"/>
                <a:gd name="T7" fmla="*/ 7 h 10"/>
                <a:gd name="T8" fmla="*/ 16 w 20"/>
                <a:gd name="T9" fmla="*/ 8 h 10"/>
                <a:gd name="T10" fmla="*/ 15 w 20"/>
                <a:gd name="T11" fmla="*/ 9 h 10"/>
                <a:gd name="T12" fmla="*/ 14 w 20"/>
                <a:gd name="T13" fmla="*/ 9 h 10"/>
                <a:gd name="T14" fmla="*/ 12 w 20"/>
                <a:gd name="T15" fmla="*/ 9 h 10"/>
                <a:gd name="T16" fmla="*/ 11 w 20"/>
                <a:gd name="T17" fmla="*/ 9 h 10"/>
                <a:gd name="T18" fmla="*/ 9 w 20"/>
                <a:gd name="T19" fmla="*/ 10 h 10"/>
                <a:gd name="T20" fmla="*/ 7 w 20"/>
                <a:gd name="T21" fmla="*/ 9 h 10"/>
                <a:gd name="T22" fmla="*/ 5 w 20"/>
                <a:gd name="T23" fmla="*/ 9 h 10"/>
                <a:gd name="T24" fmla="*/ 4 w 20"/>
                <a:gd name="T25" fmla="*/ 8 h 10"/>
                <a:gd name="T26" fmla="*/ 3 w 20"/>
                <a:gd name="T27" fmla="*/ 7 h 10"/>
                <a:gd name="T28" fmla="*/ 2 w 20"/>
                <a:gd name="T29" fmla="*/ 6 h 10"/>
                <a:gd name="T30" fmla="*/ 1 w 20"/>
                <a:gd name="T31" fmla="*/ 4 h 10"/>
                <a:gd name="T32" fmla="*/ 0 w 20"/>
                <a:gd name="T33" fmla="*/ 2 h 10"/>
                <a:gd name="T34" fmla="*/ 2 w 20"/>
                <a:gd name="T35" fmla="*/ 3 h 10"/>
                <a:gd name="T36" fmla="*/ 5 w 20"/>
                <a:gd name="T37" fmla="*/ 3 h 10"/>
                <a:gd name="T38" fmla="*/ 7 w 20"/>
                <a:gd name="T39" fmla="*/ 3 h 10"/>
                <a:gd name="T40" fmla="*/ 9 w 20"/>
                <a:gd name="T41" fmla="*/ 3 h 10"/>
                <a:gd name="T42" fmla="*/ 12 w 20"/>
                <a:gd name="T43" fmla="*/ 2 h 10"/>
                <a:gd name="T44" fmla="*/ 15 w 20"/>
                <a:gd name="T45" fmla="*/ 1 h 10"/>
                <a:gd name="T46" fmla="*/ 17 w 20"/>
                <a:gd name="T47" fmla="*/ 1 h 10"/>
                <a:gd name="T48" fmla="*/ 20 w 20"/>
                <a:gd name="T49" fmla="*/ 0 h 10"/>
                <a:gd name="T50" fmla="*/ 20 w 20"/>
                <a:gd name="T51" fmla="*/ 0 h 10"/>
                <a:gd name="T52" fmla="*/ 20 w 20"/>
                <a:gd name="T53" fmla="*/ 2 h 10"/>
                <a:gd name="T54" fmla="*/ 20 w 20"/>
                <a:gd name="T5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10">
                  <a:moveTo>
                    <a:pt x="20" y="2"/>
                  </a:moveTo>
                  <a:lnTo>
                    <a:pt x="20" y="4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7" y="9"/>
                  </a:lnTo>
                  <a:lnTo>
                    <a:pt x="5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236"/>
            <p:cNvSpPr>
              <a:spLocks/>
            </p:cNvSpPr>
            <p:nvPr/>
          </p:nvSpPr>
          <p:spPr bwMode="auto">
            <a:xfrm>
              <a:off x="1622425" y="1103313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5 h 13"/>
                <a:gd name="T4" fmla="*/ 17 w 20"/>
                <a:gd name="T5" fmla="*/ 8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2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2 h 13"/>
                <a:gd name="T18" fmla="*/ 4 w 20"/>
                <a:gd name="T19" fmla="*/ 12 h 13"/>
                <a:gd name="T20" fmla="*/ 2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5 h 13"/>
                <a:gd name="T34" fmla="*/ 12 w 20"/>
                <a:gd name="T35" fmla="*/ 4 h 13"/>
                <a:gd name="T36" fmla="*/ 14 w 20"/>
                <a:gd name="T37" fmla="*/ 2 h 13"/>
                <a:gd name="T38" fmla="*/ 16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5"/>
                  </a:lnTo>
                  <a:lnTo>
                    <a:pt x="17" y="8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237"/>
            <p:cNvSpPr>
              <a:spLocks/>
            </p:cNvSpPr>
            <p:nvPr/>
          </p:nvSpPr>
          <p:spPr bwMode="auto">
            <a:xfrm>
              <a:off x="1603375" y="113347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2 w 20"/>
                <a:gd name="T9" fmla="*/ 13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2 h 13"/>
                <a:gd name="T22" fmla="*/ 2 w 20"/>
                <a:gd name="T23" fmla="*/ 10 h 13"/>
                <a:gd name="T24" fmla="*/ 0 w 20"/>
                <a:gd name="T25" fmla="*/ 9 h 13"/>
                <a:gd name="T26" fmla="*/ 3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6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238"/>
            <p:cNvSpPr>
              <a:spLocks/>
            </p:cNvSpPr>
            <p:nvPr/>
          </p:nvSpPr>
          <p:spPr bwMode="auto">
            <a:xfrm>
              <a:off x="1574800" y="113347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6 w 20"/>
                <a:gd name="T7" fmla="*/ 11 h 13"/>
                <a:gd name="T8" fmla="*/ 12 w 20"/>
                <a:gd name="T9" fmla="*/ 13 h 13"/>
                <a:gd name="T10" fmla="*/ 11 w 20"/>
                <a:gd name="T11" fmla="*/ 13 h 13"/>
                <a:gd name="T12" fmla="*/ 9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2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6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6" name="Freeform 239"/>
            <p:cNvSpPr>
              <a:spLocks/>
            </p:cNvSpPr>
            <p:nvPr/>
          </p:nvSpPr>
          <p:spPr bwMode="auto">
            <a:xfrm>
              <a:off x="1579563" y="108743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2 w 20"/>
                <a:gd name="T23" fmla="*/ 11 h 13"/>
                <a:gd name="T24" fmla="*/ 0 w 20"/>
                <a:gd name="T25" fmla="*/ 10 h 13"/>
                <a:gd name="T26" fmla="*/ 3 w 20"/>
                <a:gd name="T27" fmla="*/ 9 h 13"/>
                <a:gd name="T28" fmla="*/ 5 w 20"/>
                <a:gd name="T29" fmla="*/ 8 h 13"/>
                <a:gd name="T30" fmla="*/ 8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7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7" name="Freeform 240"/>
            <p:cNvSpPr>
              <a:spLocks/>
            </p:cNvSpPr>
            <p:nvPr/>
          </p:nvSpPr>
          <p:spPr bwMode="auto">
            <a:xfrm>
              <a:off x="1606550" y="1065213"/>
              <a:ext cx="31750" cy="22225"/>
            </a:xfrm>
            <a:custGeom>
              <a:avLst/>
              <a:gdLst>
                <a:gd name="T0" fmla="*/ 20 w 20"/>
                <a:gd name="T1" fmla="*/ 2 h 14"/>
                <a:gd name="T2" fmla="*/ 19 w 20"/>
                <a:gd name="T3" fmla="*/ 6 h 14"/>
                <a:gd name="T4" fmla="*/ 18 w 20"/>
                <a:gd name="T5" fmla="*/ 9 h 14"/>
                <a:gd name="T6" fmla="*/ 15 w 20"/>
                <a:gd name="T7" fmla="*/ 12 h 14"/>
                <a:gd name="T8" fmla="*/ 13 w 20"/>
                <a:gd name="T9" fmla="*/ 13 h 14"/>
                <a:gd name="T10" fmla="*/ 11 w 20"/>
                <a:gd name="T11" fmla="*/ 13 h 14"/>
                <a:gd name="T12" fmla="*/ 9 w 20"/>
                <a:gd name="T13" fmla="*/ 14 h 14"/>
                <a:gd name="T14" fmla="*/ 7 w 20"/>
                <a:gd name="T15" fmla="*/ 14 h 14"/>
                <a:gd name="T16" fmla="*/ 6 w 20"/>
                <a:gd name="T17" fmla="*/ 13 h 14"/>
                <a:gd name="T18" fmla="*/ 4 w 20"/>
                <a:gd name="T19" fmla="*/ 13 h 14"/>
                <a:gd name="T20" fmla="*/ 2 w 20"/>
                <a:gd name="T21" fmla="*/ 12 h 14"/>
                <a:gd name="T22" fmla="*/ 1 w 20"/>
                <a:gd name="T23" fmla="*/ 11 h 14"/>
                <a:gd name="T24" fmla="*/ 0 w 20"/>
                <a:gd name="T25" fmla="*/ 10 h 14"/>
                <a:gd name="T26" fmla="*/ 2 w 20"/>
                <a:gd name="T27" fmla="*/ 10 h 14"/>
                <a:gd name="T28" fmla="*/ 5 w 20"/>
                <a:gd name="T29" fmla="*/ 9 h 14"/>
                <a:gd name="T30" fmla="*/ 7 w 20"/>
                <a:gd name="T31" fmla="*/ 7 h 14"/>
                <a:gd name="T32" fmla="*/ 10 w 20"/>
                <a:gd name="T33" fmla="*/ 6 h 14"/>
                <a:gd name="T34" fmla="*/ 12 w 20"/>
                <a:gd name="T35" fmla="*/ 5 h 14"/>
                <a:gd name="T36" fmla="*/ 14 w 20"/>
                <a:gd name="T37" fmla="*/ 3 h 14"/>
                <a:gd name="T38" fmla="*/ 17 w 20"/>
                <a:gd name="T39" fmla="*/ 2 h 14"/>
                <a:gd name="T40" fmla="*/ 19 w 20"/>
                <a:gd name="T41" fmla="*/ 0 h 14"/>
                <a:gd name="T42" fmla="*/ 19 w 20"/>
                <a:gd name="T43" fmla="*/ 0 h 14"/>
                <a:gd name="T44" fmla="*/ 20 w 20"/>
                <a:gd name="T45" fmla="*/ 2 h 14"/>
                <a:gd name="T46" fmla="*/ 20 w 20"/>
                <a:gd name="T4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2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9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8" name="Freeform 241"/>
            <p:cNvSpPr>
              <a:spLocks/>
            </p:cNvSpPr>
            <p:nvPr/>
          </p:nvSpPr>
          <p:spPr bwMode="auto">
            <a:xfrm>
              <a:off x="1768475" y="1087438"/>
              <a:ext cx="28575" cy="17462"/>
            </a:xfrm>
            <a:custGeom>
              <a:avLst/>
              <a:gdLst>
                <a:gd name="T0" fmla="*/ 18 w 18"/>
                <a:gd name="T1" fmla="*/ 6 h 11"/>
                <a:gd name="T2" fmla="*/ 17 w 18"/>
                <a:gd name="T3" fmla="*/ 7 h 11"/>
                <a:gd name="T4" fmla="*/ 15 w 18"/>
                <a:gd name="T5" fmla="*/ 8 h 11"/>
                <a:gd name="T6" fmla="*/ 14 w 18"/>
                <a:gd name="T7" fmla="*/ 9 h 11"/>
                <a:gd name="T8" fmla="*/ 12 w 18"/>
                <a:gd name="T9" fmla="*/ 10 h 11"/>
                <a:gd name="T10" fmla="*/ 10 w 18"/>
                <a:gd name="T11" fmla="*/ 11 h 11"/>
                <a:gd name="T12" fmla="*/ 9 w 18"/>
                <a:gd name="T13" fmla="*/ 11 h 11"/>
                <a:gd name="T14" fmla="*/ 7 w 18"/>
                <a:gd name="T15" fmla="*/ 11 h 11"/>
                <a:gd name="T16" fmla="*/ 5 w 18"/>
                <a:gd name="T17" fmla="*/ 11 h 11"/>
                <a:gd name="T18" fmla="*/ 4 w 18"/>
                <a:gd name="T19" fmla="*/ 10 h 11"/>
                <a:gd name="T20" fmla="*/ 2 w 18"/>
                <a:gd name="T21" fmla="*/ 9 h 11"/>
                <a:gd name="T22" fmla="*/ 1 w 18"/>
                <a:gd name="T23" fmla="*/ 8 h 11"/>
                <a:gd name="T24" fmla="*/ 0 w 18"/>
                <a:gd name="T25" fmla="*/ 7 h 11"/>
                <a:gd name="T26" fmla="*/ 1 w 18"/>
                <a:gd name="T27" fmla="*/ 6 h 11"/>
                <a:gd name="T28" fmla="*/ 3 w 18"/>
                <a:gd name="T29" fmla="*/ 6 h 11"/>
                <a:gd name="T30" fmla="*/ 5 w 18"/>
                <a:gd name="T31" fmla="*/ 5 h 11"/>
                <a:gd name="T32" fmla="*/ 7 w 18"/>
                <a:gd name="T33" fmla="*/ 4 h 11"/>
                <a:gd name="T34" fmla="*/ 9 w 18"/>
                <a:gd name="T35" fmla="*/ 3 h 11"/>
                <a:gd name="T36" fmla="*/ 11 w 18"/>
                <a:gd name="T37" fmla="*/ 2 h 11"/>
                <a:gd name="T38" fmla="*/ 13 w 18"/>
                <a:gd name="T39" fmla="*/ 1 h 11"/>
                <a:gd name="T40" fmla="*/ 15 w 18"/>
                <a:gd name="T41" fmla="*/ 0 h 11"/>
                <a:gd name="T42" fmla="*/ 15 w 18"/>
                <a:gd name="T43" fmla="*/ 1 h 11"/>
                <a:gd name="T44" fmla="*/ 16 w 18"/>
                <a:gd name="T45" fmla="*/ 3 h 11"/>
                <a:gd name="T46" fmla="*/ 17 w 18"/>
                <a:gd name="T47" fmla="*/ 4 h 11"/>
                <a:gd name="T48" fmla="*/ 18 w 18"/>
                <a:gd name="T4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1">
                  <a:moveTo>
                    <a:pt x="18" y="6"/>
                  </a:moveTo>
                  <a:lnTo>
                    <a:pt x="17" y="7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5"/>
                  </a:lnTo>
                  <a:lnTo>
                    <a:pt x="7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9" name="Freeform 242"/>
            <p:cNvSpPr>
              <a:spLocks/>
            </p:cNvSpPr>
            <p:nvPr/>
          </p:nvSpPr>
          <p:spPr bwMode="auto">
            <a:xfrm>
              <a:off x="1771650" y="1100138"/>
              <a:ext cx="31750" cy="19050"/>
            </a:xfrm>
            <a:custGeom>
              <a:avLst/>
              <a:gdLst>
                <a:gd name="T0" fmla="*/ 20 w 20"/>
                <a:gd name="T1" fmla="*/ 4 h 12"/>
                <a:gd name="T2" fmla="*/ 18 w 20"/>
                <a:gd name="T3" fmla="*/ 7 h 12"/>
                <a:gd name="T4" fmla="*/ 17 w 20"/>
                <a:gd name="T5" fmla="*/ 9 h 12"/>
                <a:gd name="T6" fmla="*/ 15 w 20"/>
                <a:gd name="T7" fmla="*/ 10 h 12"/>
                <a:gd name="T8" fmla="*/ 13 w 20"/>
                <a:gd name="T9" fmla="*/ 11 h 12"/>
                <a:gd name="T10" fmla="*/ 11 w 20"/>
                <a:gd name="T11" fmla="*/ 12 h 12"/>
                <a:gd name="T12" fmla="*/ 9 w 20"/>
                <a:gd name="T13" fmla="*/ 12 h 12"/>
                <a:gd name="T14" fmla="*/ 8 w 20"/>
                <a:gd name="T15" fmla="*/ 12 h 12"/>
                <a:gd name="T16" fmla="*/ 6 w 20"/>
                <a:gd name="T17" fmla="*/ 12 h 12"/>
                <a:gd name="T18" fmla="*/ 5 w 20"/>
                <a:gd name="T19" fmla="*/ 11 h 12"/>
                <a:gd name="T20" fmla="*/ 3 w 20"/>
                <a:gd name="T21" fmla="*/ 11 h 12"/>
                <a:gd name="T22" fmla="*/ 2 w 20"/>
                <a:gd name="T23" fmla="*/ 10 h 12"/>
                <a:gd name="T24" fmla="*/ 0 w 20"/>
                <a:gd name="T25" fmla="*/ 8 h 12"/>
                <a:gd name="T26" fmla="*/ 3 w 20"/>
                <a:gd name="T27" fmla="*/ 8 h 12"/>
                <a:gd name="T28" fmla="*/ 5 w 20"/>
                <a:gd name="T29" fmla="*/ 7 h 12"/>
                <a:gd name="T30" fmla="*/ 7 w 20"/>
                <a:gd name="T31" fmla="*/ 7 h 12"/>
                <a:gd name="T32" fmla="*/ 9 w 20"/>
                <a:gd name="T33" fmla="*/ 5 h 12"/>
                <a:gd name="T34" fmla="*/ 11 w 20"/>
                <a:gd name="T35" fmla="*/ 4 h 12"/>
                <a:gd name="T36" fmla="*/ 13 w 20"/>
                <a:gd name="T37" fmla="*/ 3 h 12"/>
                <a:gd name="T38" fmla="*/ 15 w 20"/>
                <a:gd name="T39" fmla="*/ 1 h 12"/>
                <a:gd name="T40" fmla="*/ 18 w 20"/>
                <a:gd name="T41" fmla="*/ 0 h 12"/>
                <a:gd name="T42" fmla="*/ 18 w 20"/>
                <a:gd name="T43" fmla="*/ 1 h 12"/>
                <a:gd name="T44" fmla="*/ 19 w 20"/>
                <a:gd name="T45" fmla="*/ 2 h 12"/>
                <a:gd name="T46" fmla="*/ 19 w 20"/>
                <a:gd name="T47" fmla="*/ 3 h 12"/>
                <a:gd name="T48" fmla="*/ 20 w 20"/>
                <a:gd name="T4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2">
                  <a:moveTo>
                    <a:pt x="20" y="4"/>
                  </a:moveTo>
                  <a:lnTo>
                    <a:pt x="18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3" y="11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0" name="Freeform 243"/>
            <p:cNvSpPr>
              <a:spLocks noEditPoints="1"/>
            </p:cNvSpPr>
            <p:nvPr/>
          </p:nvSpPr>
          <p:spPr bwMode="auto">
            <a:xfrm>
              <a:off x="1685925" y="1084263"/>
              <a:ext cx="31750" cy="20637"/>
            </a:xfrm>
            <a:custGeom>
              <a:avLst/>
              <a:gdLst>
                <a:gd name="T0" fmla="*/ 20 w 20"/>
                <a:gd name="T1" fmla="*/ 4 h 13"/>
                <a:gd name="T2" fmla="*/ 18 w 20"/>
                <a:gd name="T3" fmla="*/ 8 h 13"/>
                <a:gd name="T4" fmla="*/ 15 w 20"/>
                <a:gd name="T5" fmla="*/ 9 h 13"/>
                <a:gd name="T6" fmla="*/ 13 w 20"/>
                <a:gd name="T7" fmla="*/ 7 h 13"/>
                <a:gd name="T8" fmla="*/ 13 w 20"/>
                <a:gd name="T9" fmla="*/ 3 h 13"/>
                <a:gd name="T10" fmla="*/ 16 w 20"/>
                <a:gd name="T11" fmla="*/ 1 h 13"/>
                <a:gd name="T12" fmla="*/ 18 w 20"/>
                <a:gd name="T13" fmla="*/ 0 h 13"/>
                <a:gd name="T14" fmla="*/ 20 w 20"/>
                <a:gd name="T15" fmla="*/ 1 h 13"/>
                <a:gd name="T16" fmla="*/ 20 w 20"/>
                <a:gd name="T17" fmla="*/ 1 h 13"/>
                <a:gd name="T18" fmla="*/ 13 w 20"/>
                <a:gd name="T19" fmla="*/ 11 h 13"/>
                <a:gd name="T20" fmla="*/ 14 w 20"/>
                <a:gd name="T21" fmla="*/ 11 h 13"/>
                <a:gd name="T22" fmla="*/ 14 w 20"/>
                <a:gd name="T23" fmla="*/ 11 h 13"/>
                <a:gd name="T24" fmla="*/ 14 w 20"/>
                <a:gd name="T25" fmla="*/ 10 h 13"/>
                <a:gd name="T26" fmla="*/ 14 w 20"/>
                <a:gd name="T27" fmla="*/ 10 h 13"/>
                <a:gd name="T28" fmla="*/ 13 w 20"/>
                <a:gd name="T29" fmla="*/ 9 h 13"/>
                <a:gd name="T30" fmla="*/ 13 w 20"/>
                <a:gd name="T31" fmla="*/ 12 h 13"/>
                <a:gd name="T32" fmla="*/ 12 w 20"/>
                <a:gd name="T33" fmla="*/ 5 h 13"/>
                <a:gd name="T34" fmla="*/ 12 w 20"/>
                <a:gd name="T35" fmla="*/ 4 h 13"/>
                <a:gd name="T36" fmla="*/ 12 w 20"/>
                <a:gd name="T37" fmla="*/ 4 h 13"/>
                <a:gd name="T38" fmla="*/ 12 w 20"/>
                <a:gd name="T39" fmla="*/ 4 h 13"/>
                <a:gd name="T40" fmla="*/ 13 w 20"/>
                <a:gd name="T41" fmla="*/ 6 h 13"/>
                <a:gd name="T42" fmla="*/ 13 w 20"/>
                <a:gd name="T43" fmla="*/ 9 h 13"/>
                <a:gd name="T44" fmla="*/ 11 w 20"/>
                <a:gd name="T45" fmla="*/ 7 h 13"/>
                <a:gd name="T46" fmla="*/ 9 w 20"/>
                <a:gd name="T47" fmla="*/ 5 h 13"/>
                <a:gd name="T48" fmla="*/ 7 w 20"/>
                <a:gd name="T49" fmla="*/ 7 h 13"/>
                <a:gd name="T50" fmla="*/ 5 w 20"/>
                <a:gd name="T51" fmla="*/ 8 h 13"/>
                <a:gd name="T52" fmla="*/ 2 w 20"/>
                <a:gd name="T53" fmla="*/ 8 h 13"/>
                <a:gd name="T54" fmla="*/ 0 w 20"/>
                <a:gd name="T55" fmla="*/ 9 h 13"/>
                <a:gd name="T56" fmla="*/ 2 w 20"/>
                <a:gd name="T57" fmla="*/ 11 h 13"/>
                <a:gd name="T58" fmla="*/ 6 w 20"/>
                <a:gd name="T59" fmla="*/ 13 h 13"/>
                <a:gd name="T60" fmla="*/ 9 w 20"/>
                <a:gd name="T61" fmla="*/ 13 h 13"/>
                <a:gd name="T62" fmla="*/ 12 w 20"/>
                <a:gd name="T63" fmla="*/ 12 h 13"/>
                <a:gd name="T64" fmla="*/ 12 w 20"/>
                <a:gd name="T65" fmla="*/ 12 h 13"/>
                <a:gd name="T66" fmla="*/ 13 w 20"/>
                <a:gd name="T6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3">
                  <a:moveTo>
                    <a:pt x="20" y="1"/>
                  </a:moveTo>
                  <a:lnTo>
                    <a:pt x="20" y="4"/>
                  </a:lnTo>
                  <a:lnTo>
                    <a:pt x="19" y="6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  <a:moveTo>
                    <a:pt x="13" y="12"/>
                  </a:move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2"/>
                  </a:lnTo>
                  <a:close/>
                  <a:moveTo>
                    <a:pt x="13" y="6"/>
                  </a:moveTo>
                  <a:lnTo>
                    <a:pt x="12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3" y="6"/>
                  </a:lnTo>
                  <a:close/>
                  <a:moveTo>
                    <a:pt x="13" y="9"/>
                  </a:moveTo>
                  <a:lnTo>
                    <a:pt x="12" y="8"/>
                  </a:lnTo>
                  <a:lnTo>
                    <a:pt x="11" y="7"/>
                  </a:lnTo>
                  <a:lnTo>
                    <a:pt x="10" y="6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Freeform 244"/>
            <p:cNvSpPr>
              <a:spLocks/>
            </p:cNvSpPr>
            <p:nvPr/>
          </p:nvSpPr>
          <p:spPr bwMode="auto">
            <a:xfrm>
              <a:off x="1693863" y="1031875"/>
              <a:ext cx="30163" cy="19050"/>
            </a:xfrm>
            <a:custGeom>
              <a:avLst/>
              <a:gdLst>
                <a:gd name="T0" fmla="*/ 19 w 19"/>
                <a:gd name="T1" fmla="*/ 1 h 12"/>
                <a:gd name="T2" fmla="*/ 19 w 19"/>
                <a:gd name="T3" fmla="*/ 5 h 12"/>
                <a:gd name="T4" fmla="*/ 17 w 19"/>
                <a:gd name="T5" fmla="*/ 8 h 12"/>
                <a:gd name="T6" fmla="*/ 14 w 19"/>
                <a:gd name="T7" fmla="*/ 10 h 12"/>
                <a:gd name="T8" fmla="*/ 12 w 19"/>
                <a:gd name="T9" fmla="*/ 11 h 12"/>
                <a:gd name="T10" fmla="*/ 10 w 19"/>
                <a:gd name="T11" fmla="*/ 12 h 12"/>
                <a:gd name="T12" fmla="*/ 8 w 19"/>
                <a:gd name="T13" fmla="*/ 12 h 12"/>
                <a:gd name="T14" fmla="*/ 7 w 19"/>
                <a:gd name="T15" fmla="*/ 12 h 12"/>
                <a:gd name="T16" fmla="*/ 5 w 19"/>
                <a:gd name="T17" fmla="*/ 12 h 12"/>
                <a:gd name="T18" fmla="*/ 4 w 19"/>
                <a:gd name="T19" fmla="*/ 11 h 12"/>
                <a:gd name="T20" fmla="*/ 2 w 19"/>
                <a:gd name="T21" fmla="*/ 11 h 12"/>
                <a:gd name="T22" fmla="*/ 1 w 19"/>
                <a:gd name="T23" fmla="*/ 10 h 12"/>
                <a:gd name="T24" fmla="*/ 0 w 19"/>
                <a:gd name="T25" fmla="*/ 8 h 12"/>
                <a:gd name="T26" fmla="*/ 2 w 19"/>
                <a:gd name="T27" fmla="*/ 8 h 12"/>
                <a:gd name="T28" fmla="*/ 4 w 19"/>
                <a:gd name="T29" fmla="*/ 7 h 12"/>
                <a:gd name="T30" fmla="*/ 6 w 19"/>
                <a:gd name="T31" fmla="*/ 6 h 12"/>
                <a:gd name="T32" fmla="*/ 8 w 19"/>
                <a:gd name="T33" fmla="*/ 5 h 12"/>
                <a:gd name="T34" fmla="*/ 10 w 19"/>
                <a:gd name="T35" fmla="*/ 4 h 12"/>
                <a:gd name="T36" fmla="*/ 12 w 19"/>
                <a:gd name="T37" fmla="*/ 2 h 12"/>
                <a:gd name="T38" fmla="*/ 15 w 19"/>
                <a:gd name="T39" fmla="*/ 1 h 12"/>
                <a:gd name="T40" fmla="*/ 17 w 19"/>
                <a:gd name="T41" fmla="*/ 0 h 12"/>
                <a:gd name="T42" fmla="*/ 17 w 19"/>
                <a:gd name="T43" fmla="*/ 0 h 12"/>
                <a:gd name="T44" fmla="*/ 18 w 19"/>
                <a:gd name="T45" fmla="*/ 1 h 12"/>
                <a:gd name="T46" fmla="*/ 18 w 19"/>
                <a:gd name="T47" fmla="*/ 1 h 12"/>
                <a:gd name="T48" fmla="*/ 19 w 19"/>
                <a:gd name="T4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12">
                  <a:moveTo>
                    <a:pt x="19" y="1"/>
                  </a:moveTo>
                  <a:lnTo>
                    <a:pt x="19" y="5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Freeform 245"/>
            <p:cNvSpPr>
              <a:spLocks/>
            </p:cNvSpPr>
            <p:nvPr/>
          </p:nvSpPr>
          <p:spPr bwMode="auto">
            <a:xfrm>
              <a:off x="1681163" y="1100138"/>
              <a:ext cx="30163" cy="19050"/>
            </a:xfrm>
            <a:custGeom>
              <a:avLst/>
              <a:gdLst>
                <a:gd name="T0" fmla="*/ 19 w 19"/>
                <a:gd name="T1" fmla="*/ 4 h 12"/>
                <a:gd name="T2" fmla="*/ 18 w 19"/>
                <a:gd name="T3" fmla="*/ 6 h 12"/>
                <a:gd name="T4" fmla="*/ 16 w 19"/>
                <a:gd name="T5" fmla="*/ 8 h 12"/>
                <a:gd name="T6" fmla="*/ 14 w 19"/>
                <a:gd name="T7" fmla="*/ 10 h 12"/>
                <a:gd name="T8" fmla="*/ 12 w 19"/>
                <a:gd name="T9" fmla="*/ 11 h 12"/>
                <a:gd name="T10" fmla="*/ 10 w 19"/>
                <a:gd name="T11" fmla="*/ 12 h 12"/>
                <a:gd name="T12" fmla="*/ 9 w 19"/>
                <a:gd name="T13" fmla="*/ 12 h 12"/>
                <a:gd name="T14" fmla="*/ 7 w 19"/>
                <a:gd name="T15" fmla="*/ 12 h 12"/>
                <a:gd name="T16" fmla="*/ 5 w 19"/>
                <a:gd name="T17" fmla="*/ 12 h 12"/>
                <a:gd name="T18" fmla="*/ 4 w 19"/>
                <a:gd name="T19" fmla="*/ 11 h 12"/>
                <a:gd name="T20" fmla="*/ 2 w 19"/>
                <a:gd name="T21" fmla="*/ 11 h 12"/>
                <a:gd name="T22" fmla="*/ 1 w 19"/>
                <a:gd name="T23" fmla="*/ 10 h 12"/>
                <a:gd name="T24" fmla="*/ 0 w 19"/>
                <a:gd name="T25" fmla="*/ 8 h 12"/>
                <a:gd name="T26" fmla="*/ 2 w 19"/>
                <a:gd name="T27" fmla="*/ 8 h 12"/>
                <a:gd name="T28" fmla="*/ 4 w 19"/>
                <a:gd name="T29" fmla="*/ 7 h 12"/>
                <a:gd name="T30" fmla="*/ 6 w 19"/>
                <a:gd name="T31" fmla="*/ 6 h 12"/>
                <a:gd name="T32" fmla="*/ 8 w 19"/>
                <a:gd name="T33" fmla="*/ 5 h 12"/>
                <a:gd name="T34" fmla="*/ 10 w 19"/>
                <a:gd name="T35" fmla="*/ 4 h 12"/>
                <a:gd name="T36" fmla="*/ 12 w 19"/>
                <a:gd name="T37" fmla="*/ 2 h 12"/>
                <a:gd name="T38" fmla="*/ 15 w 19"/>
                <a:gd name="T39" fmla="*/ 1 h 12"/>
                <a:gd name="T40" fmla="*/ 17 w 19"/>
                <a:gd name="T41" fmla="*/ 0 h 12"/>
                <a:gd name="T42" fmla="*/ 17 w 19"/>
                <a:gd name="T43" fmla="*/ 0 h 12"/>
                <a:gd name="T44" fmla="*/ 17 w 19"/>
                <a:gd name="T45" fmla="*/ 0 h 12"/>
                <a:gd name="T46" fmla="*/ 17 w 19"/>
                <a:gd name="T47" fmla="*/ 0 h 12"/>
                <a:gd name="T48" fmla="*/ 17 w 19"/>
                <a:gd name="T49" fmla="*/ 0 h 12"/>
                <a:gd name="T50" fmla="*/ 18 w 19"/>
                <a:gd name="T51" fmla="*/ 1 h 12"/>
                <a:gd name="T52" fmla="*/ 18 w 19"/>
                <a:gd name="T53" fmla="*/ 2 h 12"/>
                <a:gd name="T54" fmla="*/ 19 w 19"/>
                <a:gd name="T55" fmla="*/ 3 h 12"/>
                <a:gd name="T56" fmla="*/ 19 w 19"/>
                <a:gd name="T5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" h="12">
                  <a:moveTo>
                    <a:pt x="19" y="4"/>
                  </a:moveTo>
                  <a:lnTo>
                    <a:pt x="18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9" y="3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Freeform 246"/>
            <p:cNvSpPr>
              <a:spLocks/>
            </p:cNvSpPr>
            <p:nvPr/>
          </p:nvSpPr>
          <p:spPr bwMode="auto">
            <a:xfrm>
              <a:off x="1763713" y="1077913"/>
              <a:ext cx="26988" cy="12700"/>
            </a:xfrm>
            <a:custGeom>
              <a:avLst/>
              <a:gdLst>
                <a:gd name="T0" fmla="*/ 17 w 17"/>
                <a:gd name="T1" fmla="*/ 5 h 8"/>
                <a:gd name="T2" fmla="*/ 16 w 17"/>
                <a:gd name="T3" fmla="*/ 6 h 8"/>
                <a:gd name="T4" fmla="*/ 15 w 17"/>
                <a:gd name="T5" fmla="*/ 7 h 8"/>
                <a:gd name="T6" fmla="*/ 14 w 17"/>
                <a:gd name="T7" fmla="*/ 7 h 8"/>
                <a:gd name="T8" fmla="*/ 13 w 17"/>
                <a:gd name="T9" fmla="*/ 8 h 8"/>
                <a:gd name="T10" fmla="*/ 11 w 17"/>
                <a:gd name="T11" fmla="*/ 8 h 8"/>
                <a:gd name="T12" fmla="*/ 9 w 17"/>
                <a:gd name="T13" fmla="*/ 8 h 8"/>
                <a:gd name="T14" fmla="*/ 8 w 17"/>
                <a:gd name="T15" fmla="*/ 8 h 8"/>
                <a:gd name="T16" fmla="*/ 6 w 17"/>
                <a:gd name="T17" fmla="*/ 8 h 8"/>
                <a:gd name="T18" fmla="*/ 4 w 17"/>
                <a:gd name="T19" fmla="*/ 7 h 8"/>
                <a:gd name="T20" fmla="*/ 3 w 17"/>
                <a:gd name="T21" fmla="*/ 7 h 8"/>
                <a:gd name="T22" fmla="*/ 2 w 17"/>
                <a:gd name="T23" fmla="*/ 6 h 8"/>
                <a:gd name="T24" fmla="*/ 0 w 17"/>
                <a:gd name="T25" fmla="*/ 5 h 8"/>
                <a:gd name="T26" fmla="*/ 2 w 17"/>
                <a:gd name="T27" fmla="*/ 4 h 8"/>
                <a:gd name="T28" fmla="*/ 3 w 17"/>
                <a:gd name="T29" fmla="*/ 4 h 8"/>
                <a:gd name="T30" fmla="*/ 5 w 17"/>
                <a:gd name="T31" fmla="*/ 4 h 8"/>
                <a:gd name="T32" fmla="*/ 6 w 17"/>
                <a:gd name="T33" fmla="*/ 3 h 8"/>
                <a:gd name="T34" fmla="*/ 8 w 17"/>
                <a:gd name="T35" fmla="*/ 2 h 8"/>
                <a:gd name="T36" fmla="*/ 9 w 17"/>
                <a:gd name="T37" fmla="*/ 1 h 8"/>
                <a:gd name="T38" fmla="*/ 10 w 17"/>
                <a:gd name="T39" fmla="*/ 1 h 8"/>
                <a:gd name="T40" fmla="*/ 12 w 17"/>
                <a:gd name="T41" fmla="*/ 0 h 8"/>
                <a:gd name="T42" fmla="*/ 12 w 17"/>
                <a:gd name="T43" fmla="*/ 0 h 8"/>
                <a:gd name="T44" fmla="*/ 12 w 17"/>
                <a:gd name="T45" fmla="*/ 0 h 8"/>
                <a:gd name="T46" fmla="*/ 12 w 17"/>
                <a:gd name="T47" fmla="*/ 1 h 8"/>
                <a:gd name="T48" fmla="*/ 13 w 17"/>
                <a:gd name="T49" fmla="*/ 1 h 8"/>
                <a:gd name="T50" fmla="*/ 13 w 17"/>
                <a:gd name="T51" fmla="*/ 1 h 8"/>
                <a:gd name="T52" fmla="*/ 13 w 17"/>
                <a:gd name="T53" fmla="*/ 1 h 8"/>
                <a:gd name="T54" fmla="*/ 14 w 17"/>
                <a:gd name="T55" fmla="*/ 2 h 8"/>
                <a:gd name="T56" fmla="*/ 15 w 17"/>
                <a:gd name="T57" fmla="*/ 3 h 8"/>
                <a:gd name="T58" fmla="*/ 16 w 17"/>
                <a:gd name="T59" fmla="*/ 4 h 8"/>
                <a:gd name="T60" fmla="*/ 17 w 17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8">
                  <a:moveTo>
                    <a:pt x="17" y="5"/>
                  </a:moveTo>
                  <a:lnTo>
                    <a:pt x="16" y="6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4" name="Freeform 248"/>
            <p:cNvSpPr>
              <a:spLocks/>
            </p:cNvSpPr>
            <p:nvPr/>
          </p:nvSpPr>
          <p:spPr bwMode="auto">
            <a:xfrm>
              <a:off x="1758950" y="1133475"/>
              <a:ext cx="69850" cy="80962"/>
            </a:xfrm>
            <a:custGeom>
              <a:avLst/>
              <a:gdLst>
                <a:gd name="T0" fmla="*/ 37 w 44"/>
                <a:gd name="T1" fmla="*/ 13 h 51"/>
                <a:gd name="T2" fmla="*/ 39 w 44"/>
                <a:gd name="T3" fmla="*/ 33 h 51"/>
                <a:gd name="T4" fmla="*/ 44 w 44"/>
                <a:gd name="T5" fmla="*/ 42 h 51"/>
                <a:gd name="T6" fmla="*/ 44 w 44"/>
                <a:gd name="T7" fmla="*/ 46 h 51"/>
                <a:gd name="T8" fmla="*/ 42 w 44"/>
                <a:gd name="T9" fmla="*/ 48 h 51"/>
                <a:gd name="T10" fmla="*/ 39 w 44"/>
                <a:gd name="T11" fmla="*/ 49 h 51"/>
                <a:gd name="T12" fmla="*/ 36 w 44"/>
                <a:gd name="T13" fmla="*/ 48 h 51"/>
                <a:gd name="T14" fmla="*/ 33 w 44"/>
                <a:gd name="T15" fmla="*/ 48 h 51"/>
                <a:gd name="T16" fmla="*/ 31 w 44"/>
                <a:gd name="T17" fmla="*/ 51 h 51"/>
                <a:gd name="T18" fmla="*/ 28 w 44"/>
                <a:gd name="T19" fmla="*/ 51 h 51"/>
                <a:gd name="T20" fmla="*/ 26 w 44"/>
                <a:gd name="T21" fmla="*/ 50 h 51"/>
                <a:gd name="T22" fmla="*/ 23 w 44"/>
                <a:gd name="T23" fmla="*/ 49 h 51"/>
                <a:gd name="T24" fmla="*/ 21 w 44"/>
                <a:gd name="T25" fmla="*/ 46 h 51"/>
                <a:gd name="T26" fmla="*/ 18 w 44"/>
                <a:gd name="T27" fmla="*/ 46 h 51"/>
                <a:gd name="T28" fmla="*/ 15 w 44"/>
                <a:gd name="T29" fmla="*/ 47 h 51"/>
                <a:gd name="T30" fmla="*/ 12 w 44"/>
                <a:gd name="T31" fmla="*/ 46 h 51"/>
                <a:gd name="T32" fmla="*/ 10 w 44"/>
                <a:gd name="T33" fmla="*/ 41 h 51"/>
                <a:gd name="T34" fmla="*/ 8 w 44"/>
                <a:gd name="T35" fmla="*/ 35 h 51"/>
                <a:gd name="T36" fmla="*/ 5 w 44"/>
                <a:gd name="T37" fmla="*/ 29 h 51"/>
                <a:gd name="T38" fmla="*/ 2 w 44"/>
                <a:gd name="T39" fmla="*/ 24 h 51"/>
                <a:gd name="T40" fmla="*/ 3 w 44"/>
                <a:gd name="T41" fmla="*/ 21 h 51"/>
                <a:gd name="T42" fmla="*/ 7 w 44"/>
                <a:gd name="T43" fmla="*/ 18 h 51"/>
                <a:gd name="T44" fmla="*/ 10 w 44"/>
                <a:gd name="T45" fmla="*/ 12 h 51"/>
                <a:gd name="T46" fmla="*/ 9 w 44"/>
                <a:gd name="T47" fmla="*/ 6 h 51"/>
                <a:gd name="T48" fmla="*/ 9 w 44"/>
                <a:gd name="T49" fmla="*/ 3 h 51"/>
                <a:gd name="T50" fmla="*/ 12 w 44"/>
                <a:gd name="T51" fmla="*/ 3 h 51"/>
                <a:gd name="T52" fmla="*/ 14 w 44"/>
                <a:gd name="T53" fmla="*/ 2 h 51"/>
                <a:gd name="T54" fmla="*/ 16 w 44"/>
                <a:gd name="T55" fmla="*/ 0 h 51"/>
                <a:gd name="T56" fmla="*/ 19 w 44"/>
                <a:gd name="T57" fmla="*/ 1 h 51"/>
                <a:gd name="T58" fmla="*/ 23 w 44"/>
                <a:gd name="T59" fmla="*/ 3 h 51"/>
                <a:gd name="T60" fmla="*/ 28 w 44"/>
                <a:gd name="T61" fmla="*/ 5 h 51"/>
                <a:gd name="T62" fmla="*/ 33 w 44"/>
                <a:gd name="T63" fmla="*/ 4 h 51"/>
                <a:gd name="T64" fmla="*/ 35 w 44"/>
                <a:gd name="T65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51">
                  <a:moveTo>
                    <a:pt x="35" y="4"/>
                  </a:moveTo>
                  <a:lnTo>
                    <a:pt x="37" y="13"/>
                  </a:lnTo>
                  <a:lnTo>
                    <a:pt x="38" y="23"/>
                  </a:lnTo>
                  <a:lnTo>
                    <a:pt x="39" y="33"/>
                  </a:lnTo>
                  <a:lnTo>
                    <a:pt x="43" y="41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3" y="47"/>
                  </a:lnTo>
                  <a:lnTo>
                    <a:pt x="42" y="48"/>
                  </a:lnTo>
                  <a:lnTo>
                    <a:pt x="41" y="49"/>
                  </a:lnTo>
                  <a:lnTo>
                    <a:pt x="39" y="49"/>
                  </a:lnTo>
                  <a:lnTo>
                    <a:pt x="37" y="48"/>
                  </a:lnTo>
                  <a:lnTo>
                    <a:pt x="36" y="48"/>
                  </a:lnTo>
                  <a:lnTo>
                    <a:pt x="34" y="47"/>
                  </a:lnTo>
                  <a:lnTo>
                    <a:pt x="33" y="48"/>
                  </a:lnTo>
                  <a:lnTo>
                    <a:pt x="32" y="50"/>
                  </a:lnTo>
                  <a:lnTo>
                    <a:pt x="31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7" y="51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1" y="46"/>
                  </a:lnTo>
                  <a:lnTo>
                    <a:pt x="20" y="45"/>
                  </a:lnTo>
                  <a:lnTo>
                    <a:pt x="18" y="46"/>
                  </a:lnTo>
                  <a:lnTo>
                    <a:pt x="16" y="46"/>
                  </a:lnTo>
                  <a:lnTo>
                    <a:pt x="15" y="47"/>
                  </a:lnTo>
                  <a:lnTo>
                    <a:pt x="13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10" y="41"/>
                  </a:lnTo>
                  <a:lnTo>
                    <a:pt x="9" y="38"/>
                  </a:lnTo>
                  <a:lnTo>
                    <a:pt x="8" y="35"/>
                  </a:lnTo>
                  <a:lnTo>
                    <a:pt x="6" y="32"/>
                  </a:lnTo>
                  <a:lnTo>
                    <a:pt x="5" y="29"/>
                  </a:lnTo>
                  <a:lnTo>
                    <a:pt x="3" y="27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10" y="12"/>
                  </a:lnTo>
                  <a:lnTo>
                    <a:pt x="9" y="9"/>
                  </a:lnTo>
                  <a:lnTo>
                    <a:pt x="9" y="6"/>
                  </a:lnTo>
                  <a:lnTo>
                    <a:pt x="8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5" name="Freeform 249"/>
            <p:cNvSpPr>
              <a:spLocks/>
            </p:cNvSpPr>
            <p:nvPr/>
          </p:nvSpPr>
          <p:spPr bwMode="auto">
            <a:xfrm>
              <a:off x="1585913" y="1141413"/>
              <a:ext cx="188913" cy="139700"/>
            </a:xfrm>
            <a:custGeom>
              <a:avLst/>
              <a:gdLst>
                <a:gd name="T0" fmla="*/ 119 w 119"/>
                <a:gd name="T1" fmla="*/ 45 h 88"/>
                <a:gd name="T2" fmla="*/ 116 w 119"/>
                <a:gd name="T3" fmla="*/ 49 h 88"/>
                <a:gd name="T4" fmla="*/ 112 w 119"/>
                <a:gd name="T5" fmla="*/ 51 h 88"/>
                <a:gd name="T6" fmla="*/ 110 w 119"/>
                <a:gd name="T7" fmla="*/ 56 h 88"/>
                <a:gd name="T8" fmla="*/ 107 w 119"/>
                <a:gd name="T9" fmla="*/ 59 h 88"/>
                <a:gd name="T10" fmla="*/ 103 w 119"/>
                <a:gd name="T11" fmla="*/ 61 h 88"/>
                <a:gd name="T12" fmla="*/ 99 w 119"/>
                <a:gd name="T13" fmla="*/ 61 h 88"/>
                <a:gd name="T14" fmla="*/ 96 w 119"/>
                <a:gd name="T15" fmla="*/ 63 h 88"/>
                <a:gd name="T16" fmla="*/ 94 w 119"/>
                <a:gd name="T17" fmla="*/ 68 h 88"/>
                <a:gd name="T18" fmla="*/ 91 w 119"/>
                <a:gd name="T19" fmla="*/ 70 h 88"/>
                <a:gd name="T20" fmla="*/ 87 w 119"/>
                <a:gd name="T21" fmla="*/ 72 h 88"/>
                <a:gd name="T22" fmla="*/ 84 w 119"/>
                <a:gd name="T23" fmla="*/ 73 h 88"/>
                <a:gd name="T24" fmla="*/ 81 w 119"/>
                <a:gd name="T25" fmla="*/ 74 h 88"/>
                <a:gd name="T26" fmla="*/ 79 w 119"/>
                <a:gd name="T27" fmla="*/ 77 h 88"/>
                <a:gd name="T28" fmla="*/ 75 w 119"/>
                <a:gd name="T29" fmla="*/ 80 h 88"/>
                <a:gd name="T30" fmla="*/ 72 w 119"/>
                <a:gd name="T31" fmla="*/ 81 h 88"/>
                <a:gd name="T32" fmla="*/ 68 w 119"/>
                <a:gd name="T33" fmla="*/ 82 h 88"/>
                <a:gd name="T34" fmla="*/ 64 w 119"/>
                <a:gd name="T35" fmla="*/ 82 h 88"/>
                <a:gd name="T36" fmla="*/ 61 w 119"/>
                <a:gd name="T37" fmla="*/ 86 h 88"/>
                <a:gd name="T38" fmla="*/ 58 w 119"/>
                <a:gd name="T39" fmla="*/ 87 h 88"/>
                <a:gd name="T40" fmla="*/ 55 w 119"/>
                <a:gd name="T41" fmla="*/ 88 h 88"/>
                <a:gd name="T42" fmla="*/ 51 w 119"/>
                <a:gd name="T43" fmla="*/ 87 h 88"/>
                <a:gd name="T44" fmla="*/ 48 w 119"/>
                <a:gd name="T45" fmla="*/ 85 h 88"/>
                <a:gd name="T46" fmla="*/ 46 w 119"/>
                <a:gd name="T47" fmla="*/ 83 h 88"/>
                <a:gd name="T48" fmla="*/ 43 w 119"/>
                <a:gd name="T49" fmla="*/ 83 h 88"/>
                <a:gd name="T50" fmla="*/ 40 w 119"/>
                <a:gd name="T51" fmla="*/ 83 h 88"/>
                <a:gd name="T52" fmla="*/ 34 w 119"/>
                <a:gd name="T53" fmla="*/ 82 h 88"/>
                <a:gd name="T54" fmla="*/ 28 w 119"/>
                <a:gd name="T55" fmla="*/ 76 h 88"/>
                <a:gd name="T56" fmla="*/ 23 w 119"/>
                <a:gd name="T57" fmla="*/ 70 h 88"/>
                <a:gd name="T58" fmla="*/ 17 w 119"/>
                <a:gd name="T59" fmla="*/ 63 h 88"/>
                <a:gd name="T60" fmla="*/ 11 w 119"/>
                <a:gd name="T61" fmla="*/ 58 h 88"/>
                <a:gd name="T62" fmla="*/ 8 w 119"/>
                <a:gd name="T63" fmla="*/ 52 h 88"/>
                <a:gd name="T64" fmla="*/ 4 w 119"/>
                <a:gd name="T65" fmla="*/ 47 h 88"/>
                <a:gd name="T66" fmla="*/ 2 w 119"/>
                <a:gd name="T67" fmla="*/ 41 h 88"/>
                <a:gd name="T68" fmla="*/ 3 w 119"/>
                <a:gd name="T69" fmla="*/ 38 h 88"/>
                <a:gd name="T70" fmla="*/ 8 w 119"/>
                <a:gd name="T71" fmla="*/ 38 h 88"/>
                <a:gd name="T72" fmla="*/ 13 w 119"/>
                <a:gd name="T73" fmla="*/ 37 h 88"/>
                <a:gd name="T74" fmla="*/ 18 w 119"/>
                <a:gd name="T75" fmla="*/ 37 h 88"/>
                <a:gd name="T76" fmla="*/ 21 w 119"/>
                <a:gd name="T77" fmla="*/ 39 h 88"/>
                <a:gd name="T78" fmla="*/ 24 w 119"/>
                <a:gd name="T79" fmla="*/ 40 h 88"/>
                <a:gd name="T80" fmla="*/ 27 w 119"/>
                <a:gd name="T81" fmla="*/ 39 h 88"/>
                <a:gd name="T82" fmla="*/ 29 w 119"/>
                <a:gd name="T83" fmla="*/ 38 h 88"/>
                <a:gd name="T84" fmla="*/ 30 w 119"/>
                <a:gd name="T85" fmla="*/ 36 h 88"/>
                <a:gd name="T86" fmla="*/ 33 w 119"/>
                <a:gd name="T87" fmla="*/ 35 h 88"/>
                <a:gd name="T88" fmla="*/ 36 w 119"/>
                <a:gd name="T89" fmla="*/ 36 h 88"/>
                <a:gd name="T90" fmla="*/ 40 w 119"/>
                <a:gd name="T91" fmla="*/ 36 h 88"/>
                <a:gd name="T92" fmla="*/ 45 w 119"/>
                <a:gd name="T93" fmla="*/ 33 h 88"/>
                <a:gd name="T94" fmla="*/ 51 w 119"/>
                <a:gd name="T95" fmla="*/ 31 h 88"/>
                <a:gd name="T96" fmla="*/ 58 w 119"/>
                <a:gd name="T97" fmla="*/ 31 h 88"/>
                <a:gd name="T98" fmla="*/ 63 w 119"/>
                <a:gd name="T99" fmla="*/ 28 h 88"/>
                <a:gd name="T100" fmla="*/ 69 w 119"/>
                <a:gd name="T101" fmla="*/ 24 h 88"/>
                <a:gd name="T102" fmla="*/ 76 w 119"/>
                <a:gd name="T103" fmla="*/ 21 h 88"/>
                <a:gd name="T104" fmla="*/ 81 w 119"/>
                <a:gd name="T105" fmla="*/ 17 h 88"/>
                <a:gd name="T106" fmla="*/ 87 w 119"/>
                <a:gd name="T107" fmla="*/ 11 h 88"/>
                <a:gd name="T108" fmla="*/ 91 w 119"/>
                <a:gd name="T109" fmla="*/ 7 h 88"/>
                <a:gd name="T110" fmla="*/ 92 w 119"/>
                <a:gd name="T111" fmla="*/ 2 h 88"/>
                <a:gd name="T112" fmla="*/ 96 w 119"/>
                <a:gd name="T113" fmla="*/ 4 h 88"/>
                <a:gd name="T114" fmla="*/ 105 w 119"/>
                <a:gd name="T115" fmla="*/ 14 h 88"/>
                <a:gd name="T116" fmla="*/ 112 w 119"/>
                <a:gd name="T117" fmla="*/ 24 h 88"/>
                <a:gd name="T118" fmla="*/ 117 w 119"/>
                <a:gd name="T119" fmla="*/ 36 h 88"/>
                <a:gd name="T120" fmla="*/ 119 w 119"/>
                <a:gd name="T121" fmla="*/ 4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9" h="88">
                  <a:moveTo>
                    <a:pt x="119" y="42"/>
                  </a:moveTo>
                  <a:lnTo>
                    <a:pt x="119" y="45"/>
                  </a:lnTo>
                  <a:lnTo>
                    <a:pt x="118" y="47"/>
                  </a:lnTo>
                  <a:lnTo>
                    <a:pt x="116" y="49"/>
                  </a:lnTo>
                  <a:lnTo>
                    <a:pt x="115" y="51"/>
                  </a:lnTo>
                  <a:lnTo>
                    <a:pt x="112" y="51"/>
                  </a:lnTo>
                  <a:lnTo>
                    <a:pt x="111" y="53"/>
                  </a:lnTo>
                  <a:lnTo>
                    <a:pt x="110" y="56"/>
                  </a:lnTo>
                  <a:lnTo>
                    <a:pt x="109" y="57"/>
                  </a:lnTo>
                  <a:lnTo>
                    <a:pt x="107" y="59"/>
                  </a:lnTo>
                  <a:lnTo>
                    <a:pt x="105" y="60"/>
                  </a:lnTo>
                  <a:lnTo>
                    <a:pt x="103" y="61"/>
                  </a:lnTo>
                  <a:lnTo>
                    <a:pt x="101" y="61"/>
                  </a:lnTo>
                  <a:lnTo>
                    <a:pt x="99" y="61"/>
                  </a:lnTo>
                  <a:lnTo>
                    <a:pt x="98" y="62"/>
                  </a:lnTo>
                  <a:lnTo>
                    <a:pt x="96" y="63"/>
                  </a:lnTo>
                  <a:lnTo>
                    <a:pt x="96" y="66"/>
                  </a:lnTo>
                  <a:lnTo>
                    <a:pt x="94" y="68"/>
                  </a:lnTo>
                  <a:lnTo>
                    <a:pt x="93" y="69"/>
                  </a:lnTo>
                  <a:lnTo>
                    <a:pt x="91" y="70"/>
                  </a:lnTo>
                  <a:lnTo>
                    <a:pt x="89" y="71"/>
                  </a:lnTo>
                  <a:lnTo>
                    <a:pt x="87" y="72"/>
                  </a:lnTo>
                  <a:lnTo>
                    <a:pt x="85" y="73"/>
                  </a:lnTo>
                  <a:lnTo>
                    <a:pt x="84" y="73"/>
                  </a:lnTo>
                  <a:lnTo>
                    <a:pt x="81" y="72"/>
                  </a:lnTo>
                  <a:lnTo>
                    <a:pt x="81" y="74"/>
                  </a:lnTo>
                  <a:lnTo>
                    <a:pt x="80" y="76"/>
                  </a:lnTo>
                  <a:lnTo>
                    <a:pt x="79" y="77"/>
                  </a:lnTo>
                  <a:lnTo>
                    <a:pt x="77" y="79"/>
                  </a:lnTo>
                  <a:lnTo>
                    <a:pt x="75" y="80"/>
                  </a:lnTo>
                  <a:lnTo>
                    <a:pt x="74" y="80"/>
                  </a:lnTo>
                  <a:lnTo>
                    <a:pt x="72" y="81"/>
                  </a:lnTo>
                  <a:lnTo>
                    <a:pt x="70" y="82"/>
                  </a:lnTo>
                  <a:lnTo>
                    <a:pt x="68" y="82"/>
                  </a:lnTo>
                  <a:lnTo>
                    <a:pt x="66" y="81"/>
                  </a:lnTo>
                  <a:lnTo>
                    <a:pt x="64" y="82"/>
                  </a:lnTo>
                  <a:lnTo>
                    <a:pt x="63" y="84"/>
                  </a:lnTo>
                  <a:lnTo>
                    <a:pt x="61" y="86"/>
                  </a:lnTo>
                  <a:lnTo>
                    <a:pt x="60" y="87"/>
                  </a:lnTo>
                  <a:lnTo>
                    <a:pt x="58" y="87"/>
                  </a:lnTo>
                  <a:lnTo>
                    <a:pt x="56" y="88"/>
                  </a:lnTo>
                  <a:lnTo>
                    <a:pt x="55" y="88"/>
                  </a:lnTo>
                  <a:lnTo>
                    <a:pt x="53" y="88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8" y="85"/>
                  </a:lnTo>
                  <a:lnTo>
                    <a:pt x="47" y="84"/>
                  </a:lnTo>
                  <a:lnTo>
                    <a:pt x="46" y="83"/>
                  </a:lnTo>
                  <a:lnTo>
                    <a:pt x="45" y="83"/>
                  </a:lnTo>
                  <a:lnTo>
                    <a:pt x="43" y="83"/>
                  </a:lnTo>
                  <a:lnTo>
                    <a:pt x="41" y="83"/>
                  </a:lnTo>
                  <a:lnTo>
                    <a:pt x="40" y="83"/>
                  </a:lnTo>
                  <a:lnTo>
                    <a:pt x="38" y="83"/>
                  </a:lnTo>
                  <a:lnTo>
                    <a:pt x="34" y="82"/>
                  </a:lnTo>
                  <a:lnTo>
                    <a:pt x="31" y="79"/>
                  </a:lnTo>
                  <a:lnTo>
                    <a:pt x="28" y="76"/>
                  </a:lnTo>
                  <a:lnTo>
                    <a:pt x="25" y="73"/>
                  </a:lnTo>
                  <a:lnTo>
                    <a:pt x="23" y="70"/>
                  </a:lnTo>
                  <a:lnTo>
                    <a:pt x="20" y="66"/>
                  </a:lnTo>
                  <a:lnTo>
                    <a:pt x="17" y="63"/>
                  </a:lnTo>
                  <a:lnTo>
                    <a:pt x="14" y="61"/>
                  </a:lnTo>
                  <a:lnTo>
                    <a:pt x="11" y="58"/>
                  </a:lnTo>
                  <a:lnTo>
                    <a:pt x="9" y="55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3" y="44"/>
                  </a:lnTo>
                  <a:lnTo>
                    <a:pt x="2" y="41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8" y="37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39"/>
                  </a:lnTo>
                  <a:lnTo>
                    <a:pt x="27" y="39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30" y="36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2" y="35"/>
                  </a:lnTo>
                  <a:lnTo>
                    <a:pt x="45" y="33"/>
                  </a:lnTo>
                  <a:lnTo>
                    <a:pt x="48" y="31"/>
                  </a:lnTo>
                  <a:lnTo>
                    <a:pt x="51" y="31"/>
                  </a:lnTo>
                  <a:lnTo>
                    <a:pt x="54" y="31"/>
                  </a:lnTo>
                  <a:lnTo>
                    <a:pt x="58" y="31"/>
                  </a:lnTo>
                  <a:lnTo>
                    <a:pt x="60" y="30"/>
                  </a:lnTo>
                  <a:lnTo>
                    <a:pt x="63" y="28"/>
                  </a:lnTo>
                  <a:lnTo>
                    <a:pt x="66" y="25"/>
                  </a:lnTo>
                  <a:lnTo>
                    <a:pt x="69" y="24"/>
                  </a:lnTo>
                  <a:lnTo>
                    <a:pt x="73" y="23"/>
                  </a:lnTo>
                  <a:lnTo>
                    <a:pt x="76" y="21"/>
                  </a:lnTo>
                  <a:lnTo>
                    <a:pt x="79" y="19"/>
                  </a:lnTo>
                  <a:lnTo>
                    <a:pt x="81" y="17"/>
                  </a:lnTo>
                  <a:lnTo>
                    <a:pt x="84" y="14"/>
                  </a:lnTo>
                  <a:lnTo>
                    <a:pt x="87" y="11"/>
                  </a:lnTo>
                  <a:lnTo>
                    <a:pt x="90" y="8"/>
                  </a:lnTo>
                  <a:lnTo>
                    <a:pt x="91" y="7"/>
                  </a:lnTo>
                  <a:lnTo>
                    <a:pt x="91" y="4"/>
                  </a:lnTo>
                  <a:lnTo>
                    <a:pt x="92" y="2"/>
                  </a:lnTo>
                  <a:lnTo>
                    <a:pt x="92" y="0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5" y="14"/>
                  </a:lnTo>
                  <a:lnTo>
                    <a:pt x="108" y="18"/>
                  </a:lnTo>
                  <a:lnTo>
                    <a:pt x="112" y="24"/>
                  </a:lnTo>
                  <a:lnTo>
                    <a:pt x="115" y="30"/>
                  </a:lnTo>
                  <a:lnTo>
                    <a:pt x="117" y="36"/>
                  </a:lnTo>
                  <a:lnTo>
                    <a:pt x="119" y="42"/>
                  </a:lnTo>
                  <a:lnTo>
                    <a:pt x="119" y="42"/>
                  </a:lnTo>
                  <a:lnTo>
                    <a:pt x="119" y="42"/>
                  </a:lnTo>
                  <a:close/>
                </a:path>
              </a:pathLst>
            </a:custGeom>
            <a:solidFill>
              <a:srgbClr val="FFB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6" name="Freeform 250"/>
            <p:cNvSpPr>
              <a:spLocks/>
            </p:cNvSpPr>
            <p:nvPr/>
          </p:nvSpPr>
          <p:spPr bwMode="auto">
            <a:xfrm>
              <a:off x="1600200" y="1220788"/>
              <a:ext cx="28575" cy="36512"/>
            </a:xfrm>
            <a:custGeom>
              <a:avLst/>
              <a:gdLst>
                <a:gd name="T0" fmla="*/ 6 w 18"/>
                <a:gd name="T1" fmla="*/ 0 h 23"/>
                <a:gd name="T2" fmla="*/ 8 w 18"/>
                <a:gd name="T3" fmla="*/ 2 h 23"/>
                <a:gd name="T4" fmla="*/ 10 w 18"/>
                <a:gd name="T5" fmla="*/ 5 h 23"/>
                <a:gd name="T6" fmla="*/ 12 w 18"/>
                <a:gd name="T7" fmla="*/ 7 h 23"/>
                <a:gd name="T8" fmla="*/ 14 w 18"/>
                <a:gd name="T9" fmla="*/ 10 h 23"/>
                <a:gd name="T10" fmla="*/ 16 w 18"/>
                <a:gd name="T11" fmla="*/ 12 h 23"/>
                <a:gd name="T12" fmla="*/ 17 w 18"/>
                <a:gd name="T13" fmla="*/ 15 h 23"/>
                <a:gd name="T14" fmla="*/ 18 w 18"/>
                <a:gd name="T15" fmla="*/ 19 h 23"/>
                <a:gd name="T16" fmla="*/ 18 w 18"/>
                <a:gd name="T17" fmla="*/ 22 h 23"/>
                <a:gd name="T18" fmla="*/ 18 w 18"/>
                <a:gd name="T19" fmla="*/ 22 h 23"/>
                <a:gd name="T20" fmla="*/ 17 w 18"/>
                <a:gd name="T21" fmla="*/ 23 h 23"/>
                <a:gd name="T22" fmla="*/ 17 w 18"/>
                <a:gd name="T23" fmla="*/ 23 h 23"/>
                <a:gd name="T24" fmla="*/ 16 w 18"/>
                <a:gd name="T25" fmla="*/ 23 h 23"/>
                <a:gd name="T26" fmla="*/ 15 w 18"/>
                <a:gd name="T27" fmla="*/ 21 h 23"/>
                <a:gd name="T28" fmla="*/ 14 w 18"/>
                <a:gd name="T29" fmla="*/ 20 h 23"/>
                <a:gd name="T30" fmla="*/ 12 w 18"/>
                <a:gd name="T31" fmla="*/ 18 h 23"/>
                <a:gd name="T32" fmla="*/ 11 w 18"/>
                <a:gd name="T33" fmla="*/ 16 h 23"/>
                <a:gd name="T34" fmla="*/ 10 w 18"/>
                <a:gd name="T35" fmla="*/ 15 h 23"/>
                <a:gd name="T36" fmla="*/ 8 w 18"/>
                <a:gd name="T37" fmla="*/ 13 h 23"/>
                <a:gd name="T38" fmla="*/ 6 w 18"/>
                <a:gd name="T39" fmla="*/ 12 h 23"/>
                <a:gd name="T40" fmla="*/ 5 w 18"/>
                <a:gd name="T41" fmla="*/ 11 h 23"/>
                <a:gd name="T42" fmla="*/ 3 w 18"/>
                <a:gd name="T43" fmla="*/ 9 h 23"/>
                <a:gd name="T44" fmla="*/ 2 w 18"/>
                <a:gd name="T45" fmla="*/ 8 h 23"/>
                <a:gd name="T46" fmla="*/ 1 w 18"/>
                <a:gd name="T47" fmla="*/ 6 h 23"/>
                <a:gd name="T48" fmla="*/ 0 w 18"/>
                <a:gd name="T49" fmla="*/ 4 h 23"/>
                <a:gd name="T50" fmla="*/ 1 w 18"/>
                <a:gd name="T51" fmla="*/ 3 h 23"/>
                <a:gd name="T52" fmla="*/ 3 w 18"/>
                <a:gd name="T53" fmla="*/ 3 h 23"/>
                <a:gd name="T54" fmla="*/ 5 w 18"/>
                <a:gd name="T55" fmla="*/ 1 h 23"/>
                <a:gd name="T56" fmla="*/ 6 w 18"/>
                <a:gd name="T57" fmla="*/ 0 h 23"/>
                <a:gd name="T58" fmla="*/ 6 w 18"/>
                <a:gd name="T59" fmla="*/ 0 h 23"/>
                <a:gd name="T60" fmla="*/ 6 w 18"/>
                <a:gd name="T6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" h="23">
                  <a:moveTo>
                    <a:pt x="6" y="0"/>
                  </a:moveTo>
                  <a:lnTo>
                    <a:pt x="8" y="2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7" y="15"/>
                  </a:lnTo>
                  <a:lnTo>
                    <a:pt x="18" y="19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2" y="18"/>
                  </a:lnTo>
                  <a:lnTo>
                    <a:pt x="11" y="16"/>
                  </a:lnTo>
                  <a:lnTo>
                    <a:pt x="10" y="15"/>
                  </a:lnTo>
                  <a:lnTo>
                    <a:pt x="8" y="13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7" name="Freeform 251"/>
            <p:cNvSpPr>
              <a:spLocks/>
            </p:cNvSpPr>
            <p:nvPr/>
          </p:nvSpPr>
          <p:spPr bwMode="auto">
            <a:xfrm>
              <a:off x="1666875" y="1117600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6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2 w 20"/>
                <a:gd name="T23" fmla="*/ 11 h 13"/>
                <a:gd name="T24" fmla="*/ 0 w 20"/>
                <a:gd name="T25" fmla="*/ 10 h 13"/>
                <a:gd name="T26" fmla="*/ 3 w 20"/>
                <a:gd name="T27" fmla="*/ 9 h 13"/>
                <a:gd name="T28" fmla="*/ 5 w 20"/>
                <a:gd name="T29" fmla="*/ 8 h 13"/>
                <a:gd name="T30" fmla="*/ 8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5 w 20"/>
                <a:gd name="T37" fmla="*/ 3 h 13"/>
                <a:gd name="T38" fmla="*/ 17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8" name="Freeform 252"/>
            <p:cNvSpPr>
              <a:spLocks/>
            </p:cNvSpPr>
            <p:nvPr/>
          </p:nvSpPr>
          <p:spPr bwMode="auto">
            <a:xfrm>
              <a:off x="1649413" y="1090613"/>
              <a:ext cx="31750" cy="20637"/>
            </a:xfrm>
            <a:custGeom>
              <a:avLst/>
              <a:gdLst>
                <a:gd name="T0" fmla="*/ 20 w 20"/>
                <a:gd name="T1" fmla="*/ 1 h 13"/>
                <a:gd name="T2" fmla="*/ 19 w 20"/>
                <a:gd name="T3" fmla="*/ 5 h 13"/>
                <a:gd name="T4" fmla="*/ 18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0 w 20"/>
                <a:gd name="T11" fmla="*/ 12 h 13"/>
                <a:gd name="T12" fmla="*/ 9 w 20"/>
                <a:gd name="T13" fmla="*/ 13 h 13"/>
                <a:gd name="T14" fmla="*/ 7 w 20"/>
                <a:gd name="T15" fmla="*/ 13 h 13"/>
                <a:gd name="T16" fmla="*/ 5 w 20"/>
                <a:gd name="T17" fmla="*/ 12 h 13"/>
                <a:gd name="T18" fmla="*/ 4 w 20"/>
                <a:gd name="T19" fmla="*/ 12 h 13"/>
                <a:gd name="T20" fmla="*/ 2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5 h 13"/>
                <a:gd name="T34" fmla="*/ 11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1 h 13"/>
                <a:gd name="T46" fmla="*/ 20 w 20"/>
                <a:gd name="T4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1"/>
                  </a:moveTo>
                  <a:lnTo>
                    <a:pt x="19" y="5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9" name="Freeform 253"/>
            <p:cNvSpPr>
              <a:spLocks/>
            </p:cNvSpPr>
            <p:nvPr/>
          </p:nvSpPr>
          <p:spPr bwMode="auto">
            <a:xfrm>
              <a:off x="1604963" y="1039813"/>
              <a:ext cx="31750" cy="20637"/>
            </a:xfrm>
            <a:custGeom>
              <a:avLst/>
              <a:gdLst>
                <a:gd name="T0" fmla="*/ 20 w 20"/>
                <a:gd name="T1" fmla="*/ 3 h 13"/>
                <a:gd name="T2" fmla="*/ 20 w 20"/>
                <a:gd name="T3" fmla="*/ 6 h 13"/>
                <a:gd name="T4" fmla="*/ 18 w 20"/>
                <a:gd name="T5" fmla="*/ 9 h 13"/>
                <a:gd name="T6" fmla="*/ 16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2 w 20"/>
                <a:gd name="T23" fmla="*/ 11 h 13"/>
                <a:gd name="T24" fmla="*/ 0 w 20"/>
                <a:gd name="T25" fmla="*/ 10 h 13"/>
                <a:gd name="T26" fmla="*/ 3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7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3 h 13"/>
                <a:gd name="T46" fmla="*/ 20 w 20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3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0" name="Freeform 254"/>
            <p:cNvSpPr>
              <a:spLocks/>
            </p:cNvSpPr>
            <p:nvPr/>
          </p:nvSpPr>
          <p:spPr bwMode="auto">
            <a:xfrm>
              <a:off x="1657350" y="1066800"/>
              <a:ext cx="31750" cy="22225"/>
            </a:xfrm>
            <a:custGeom>
              <a:avLst/>
              <a:gdLst>
                <a:gd name="T0" fmla="*/ 20 w 20"/>
                <a:gd name="T1" fmla="*/ 2 h 14"/>
                <a:gd name="T2" fmla="*/ 19 w 20"/>
                <a:gd name="T3" fmla="*/ 6 h 14"/>
                <a:gd name="T4" fmla="*/ 17 w 20"/>
                <a:gd name="T5" fmla="*/ 9 h 14"/>
                <a:gd name="T6" fmla="*/ 15 w 20"/>
                <a:gd name="T7" fmla="*/ 11 h 14"/>
                <a:gd name="T8" fmla="*/ 12 w 20"/>
                <a:gd name="T9" fmla="*/ 12 h 14"/>
                <a:gd name="T10" fmla="*/ 10 w 20"/>
                <a:gd name="T11" fmla="*/ 13 h 14"/>
                <a:gd name="T12" fmla="*/ 9 w 20"/>
                <a:gd name="T13" fmla="*/ 14 h 14"/>
                <a:gd name="T14" fmla="*/ 7 w 20"/>
                <a:gd name="T15" fmla="*/ 14 h 14"/>
                <a:gd name="T16" fmla="*/ 5 w 20"/>
                <a:gd name="T17" fmla="*/ 13 h 14"/>
                <a:gd name="T18" fmla="*/ 4 w 20"/>
                <a:gd name="T19" fmla="*/ 13 h 14"/>
                <a:gd name="T20" fmla="*/ 2 w 20"/>
                <a:gd name="T21" fmla="*/ 12 h 14"/>
                <a:gd name="T22" fmla="*/ 1 w 20"/>
                <a:gd name="T23" fmla="*/ 11 h 14"/>
                <a:gd name="T24" fmla="*/ 0 w 20"/>
                <a:gd name="T25" fmla="*/ 10 h 14"/>
                <a:gd name="T26" fmla="*/ 2 w 20"/>
                <a:gd name="T27" fmla="*/ 9 h 14"/>
                <a:gd name="T28" fmla="*/ 5 w 20"/>
                <a:gd name="T29" fmla="*/ 8 h 14"/>
                <a:gd name="T30" fmla="*/ 7 w 20"/>
                <a:gd name="T31" fmla="*/ 7 h 14"/>
                <a:gd name="T32" fmla="*/ 9 w 20"/>
                <a:gd name="T33" fmla="*/ 6 h 14"/>
                <a:gd name="T34" fmla="*/ 12 w 20"/>
                <a:gd name="T35" fmla="*/ 5 h 14"/>
                <a:gd name="T36" fmla="*/ 14 w 20"/>
                <a:gd name="T37" fmla="*/ 3 h 14"/>
                <a:gd name="T38" fmla="*/ 16 w 20"/>
                <a:gd name="T39" fmla="*/ 2 h 14"/>
                <a:gd name="T40" fmla="*/ 19 w 20"/>
                <a:gd name="T41" fmla="*/ 0 h 14"/>
                <a:gd name="T42" fmla="*/ 19 w 20"/>
                <a:gd name="T43" fmla="*/ 0 h 14"/>
                <a:gd name="T44" fmla="*/ 20 w 20"/>
                <a:gd name="T45" fmla="*/ 2 h 14"/>
                <a:gd name="T46" fmla="*/ 20 w 20"/>
                <a:gd name="T4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1" name="Freeform 255"/>
            <p:cNvSpPr>
              <a:spLocks/>
            </p:cNvSpPr>
            <p:nvPr/>
          </p:nvSpPr>
          <p:spPr bwMode="auto">
            <a:xfrm>
              <a:off x="1743075" y="1066800"/>
              <a:ext cx="31750" cy="22225"/>
            </a:xfrm>
            <a:custGeom>
              <a:avLst/>
              <a:gdLst>
                <a:gd name="T0" fmla="*/ 20 w 20"/>
                <a:gd name="T1" fmla="*/ 2 h 14"/>
                <a:gd name="T2" fmla="*/ 19 w 20"/>
                <a:gd name="T3" fmla="*/ 6 h 14"/>
                <a:gd name="T4" fmla="*/ 17 w 20"/>
                <a:gd name="T5" fmla="*/ 9 h 14"/>
                <a:gd name="T6" fmla="*/ 15 w 20"/>
                <a:gd name="T7" fmla="*/ 11 h 14"/>
                <a:gd name="T8" fmla="*/ 12 w 20"/>
                <a:gd name="T9" fmla="*/ 12 h 14"/>
                <a:gd name="T10" fmla="*/ 11 w 20"/>
                <a:gd name="T11" fmla="*/ 13 h 14"/>
                <a:gd name="T12" fmla="*/ 9 w 20"/>
                <a:gd name="T13" fmla="*/ 14 h 14"/>
                <a:gd name="T14" fmla="*/ 7 w 20"/>
                <a:gd name="T15" fmla="*/ 14 h 14"/>
                <a:gd name="T16" fmla="*/ 6 w 20"/>
                <a:gd name="T17" fmla="*/ 13 h 14"/>
                <a:gd name="T18" fmla="*/ 4 w 20"/>
                <a:gd name="T19" fmla="*/ 13 h 14"/>
                <a:gd name="T20" fmla="*/ 3 w 20"/>
                <a:gd name="T21" fmla="*/ 12 h 14"/>
                <a:gd name="T22" fmla="*/ 1 w 20"/>
                <a:gd name="T23" fmla="*/ 11 h 14"/>
                <a:gd name="T24" fmla="*/ 0 w 20"/>
                <a:gd name="T25" fmla="*/ 10 h 14"/>
                <a:gd name="T26" fmla="*/ 2 w 20"/>
                <a:gd name="T27" fmla="*/ 9 h 14"/>
                <a:gd name="T28" fmla="*/ 5 w 20"/>
                <a:gd name="T29" fmla="*/ 8 h 14"/>
                <a:gd name="T30" fmla="*/ 7 w 20"/>
                <a:gd name="T31" fmla="*/ 7 h 14"/>
                <a:gd name="T32" fmla="*/ 9 w 20"/>
                <a:gd name="T33" fmla="*/ 6 h 14"/>
                <a:gd name="T34" fmla="*/ 11 w 20"/>
                <a:gd name="T35" fmla="*/ 5 h 14"/>
                <a:gd name="T36" fmla="*/ 14 w 20"/>
                <a:gd name="T37" fmla="*/ 3 h 14"/>
                <a:gd name="T38" fmla="*/ 16 w 20"/>
                <a:gd name="T39" fmla="*/ 2 h 14"/>
                <a:gd name="T40" fmla="*/ 18 w 20"/>
                <a:gd name="T41" fmla="*/ 0 h 14"/>
                <a:gd name="T42" fmla="*/ 18 w 20"/>
                <a:gd name="T43" fmla="*/ 0 h 14"/>
                <a:gd name="T44" fmla="*/ 20 w 20"/>
                <a:gd name="T45" fmla="*/ 2 h 14"/>
                <a:gd name="T46" fmla="*/ 20 w 20"/>
                <a:gd name="T4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2" name="Freeform 256"/>
            <p:cNvSpPr>
              <a:spLocks/>
            </p:cNvSpPr>
            <p:nvPr/>
          </p:nvSpPr>
          <p:spPr bwMode="auto">
            <a:xfrm>
              <a:off x="1693863" y="1054100"/>
              <a:ext cx="31750" cy="20637"/>
            </a:xfrm>
            <a:custGeom>
              <a:avLst/>
              <a:gdLst>
                <a:gd name="T0" fmla="*/ 20 w 20"/>
                <a:gd name="T1" fmla="*/ 1 h 13"/>
                <a:gd name="T2" fmla="*/ 19 w 20"/>
                <a:gd name="T3" fmla="*/ 6 h 13"/>
                <a:gd name="T4" fmla="*/ 17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5 w 20"/>
                <a:gd name="T17" fmla="*/ 13 h 13"/>
                <a:gd name="T18" fmla="*/ 4 w 20"/>
                <a:gd name="T19" fmla="*/ 12 h 13"/>
                <a:gd name="T20" fmla="*/ 2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1 h 13"/>
                <a:gd name="T46" fmla="*/ 20 w 20"/>
                <a:gd name="T4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1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3" name="Freeform 257"/>
            <p:cNvSpPr>
              <a:spLocks/>
            </p:cNvSpPr>
            <p:nvPr/>
          </p:nvSpPr>
          <p:spPr bwMode="auto">
            <a:xfrm>
              <a:off x="1603375" y="1169988"/>
              <a:ext cx="33338" cy="17462"/>
            </a:xfrm>
            <a:custGeom>
              <a:avLst/>
              <a:gdLst>
                <a:gd name="T0" fmla="*/ 21 w 21"/>
                <a:gd name="T1" fmla="*/ 3 h 11"/>
                <a:gd name="T2" fmla="*/ 21 w 21"/>
                <a:gd name="T3" fmla="*/ 5 h 11"/>
                <a:gd name="T4" fmla="*/ 20 w 21"/>
                <a:gd name="T5" fmla="*/ 6 h 11"/>
                <a:gd name="T6" fmla="*/ 19 w 21"/>
                <a:gd name="T7" fmla="*/ 8 h 11"/>
                <a:gd name="T8" fmla="*/ 17 w 21"/>
                <a:gd name="T9" fmla="*/ 9 h 11"/>
                <a:gd name="T10" fmla="*/ 16 w 21"/>
                <a:gd name="T11" fmla="*/ 10 h 11"/>
                <a:gd name="T12" fmla="*/ 14 w 21"/>
                <a:gd name="T13" fmla="*/ 10 h 11"/>
                <a:gd name="T14" fmla="*/ 13 w 21"/>
                <a:gd name="T15" fmla="*/ 11 h 11"/>
                <a:gd name="T16" fmla="*/ 12 w 21"/>
                <a:gd name="T17" fmla="*/ 11 h 11"/>
                <a:gd name="T18" fmla="*/ 10 w 21"/>
                <a:gd name="T19" fmla="*/ 11 h 11"/>
                <a:gd name="T20" fmla="*/ 8 w 21"/>
                <a:gd name="T21" fmla="*/ 11 h 11"/>
                <a:gd name="T22" fmla="*/ 7 w 21"/>
                <a:gd name="T23" fmla="*/ 10 h 11"/>
                <a:gd name="T24" fmla="*/ 5 w 21"/>
                <a:gd name="T25" fmla="*/ 10 h 11"/>
                <a:gd name="T26" fmla="*/ 4 w 21"/>
                <a:gd name="T27" fmla="*/ 9 h 11"/>
                <a:gd name="T28" fmla="*/ 3 w 21"/>
                <a:gd name="T29" fmla="*/ 8 h 11"/>
                <a:gd name="T30" fmla="*/ 1 w 21"/>
                <a:gd name="T31" fmla="*/ 6 h 11"/>
                <a:gd name="T32" fmla="*/ 0 w 21"/>
                <a:gd name="T33" fmla="*/ 5 h 11"/>
                <a:gd name="T34" fmla="*/ 3 w 21"/>
                <a:gd name="T35" fmla="*/ 5 h 11"/>
                <a:gd name="T36" fmla="*/ 5 w 21"/>
                <a:gd name="T37" fmla="*/ 5 h 11"/>
                <a:gd name="T38" fmla="*/ 8 w 21"/>
                <a:gd name="T39" fmla="*/ 4 h 11"/>
                <a:gd name="T40" fmla="*/ 10 w 21"/>
                <a:gd name="T41" fmla="*/ 3 h 11"/>
                <a:gd name="T42" fmla="*/ 13 w 21"/>
                <a:gd name="T43" fmla="*/ 3 h 11"/>
                <a:gd name="T44" fmla="*/ 15 w 21"/>
                <a:gd name="T45" fmla="*/ 2 h 11"/>
                <a:gd name="T46" fmla="*/ 18 w 21"/>
                <a:gd name="T47" fmla="*/ 1 h 11"/>
                <a:gd name="T48" fmla="*/ 20 w 21"/>
                <a:gd name="T49" fmla="*/ 0 h 11"/>
                <a:gd name="T50" fmla="*/ 20 w 21"/>
                <a:gd name="T51" fmla="*/ 0 h 11"/>
                <a:gd name="T52" fmla="*/ 21 w 21"/>
                <a:gd name="T53" fmla="*/ 3 h 11"/>
                <a:gd name="T54" fmla="*/ 21 w 21"/>
                <a:gd name="T5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11">
                  <a:moveTo>
                    <a:pt x="21" y="3"/>
                  </a:moveTo>
                  <a:lnTo>
                    <a:pt x="21" y="5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17" y="9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DD0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4" name="Freeform 258"/>
            <p:cNvSpPr>
              <a:spLocks/>
            </p:cNvSpPr>
            <p:nvPr/>
          </p:nvSpPr>
          <p:spPr bwMode="auto">
            <a:xfrm>
              <a:off x="1649413" y="114458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7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0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5 w 20"/>
                <a:gd name="T17" fmla="*/ 13 h 13"/>
                <a:gd name="T18" fmla="*/ 4 w 20"/>
                <a:gd name="T19" fmla="*/ 12 h 13"/>
                <a:gd name="T20" fmla="*/ 2 w 20"/>
                <a:gd name="T21" fmla="*/ 12 h 13"/>
                <a:gd name="T22" fmla="*/ 1 w 20"/>
                <a:gd name="T23" fmla="*/ 11 h 13"/>
                <a:gd name="T24" fmla="*/ 0 w 20"/>
                <a:gd name="T25" fmla="*/ 9 h 13"/>
                <a:gd name="T26" fmla="*/ 2 w 20"/>
                <a:gd name="T27" fmla="*/ 9 h 13"/>
                <a:gd name="T28" fmla="*/ 4 w 20"/>
                <a:gd name="T29" fmla="*/ 8 h 13"/>
                <a:gd name="T30" fmla="*/ 6 w 20"/>
                <a:gd name="T31" fmla="*/ 7 h 13"/>
                <a:gd name="T32" fmla="*/ 9 w 20"/>
                <a:gd name="T33" fmla="*/ 6 h 13"/>
                <a:gd name="T34" fmla="*/ 11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8"/>
                  </a:lnTo>
                  <a:lnTo>
                    <a:pt x="6" y="7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5" name="Freeform 259"/>
            <p:cNvSpPr>
              <a:spLocks/>
            </p:cNvSpPr>
            <p:nvPr/>
          </p:nvSpPr>
          <p:spPr bwMode="auto">
            <a:xfrm>
              <a:off x="1631950" y="1160463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5 h 13"/>
                <a:gd name="T4" fmla="*/ 18 w 20"/>
                <a:gd name="T5" fmla="*/ 8 h 13"/>
                <a:gd name="T6" fmla="*/ 16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3 w 20"/>
                <a:gd name="T27" fmla="*/ 8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5 h 13"/>
                <a:gd name="T34" fmla="*/ 12 w 20"/>
                <a:gd name="T35" fmla="*/ 4 h 13"/>
                <a:gd name="T36" fmla="*/ 14 w 20"/>
                <a:gd name="T37" fmla="*/ 3 h 13"/>
                <a:gd name="T38" fmla="*/ 17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5"/>
                  </a:lnTo>
                  <a:lnTo>
                    <a:pt x="18" y="8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3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6" name="Freeform 260"/>
            <p:cNvSpPr>
              <a:spLocks/>
            </p:cNvSpPr>
            <p:nvPr/>
          </p:nvSpPr>
          <p:spPr bwMode="auto">
            <a:xfrm>
              <a:off x="1670050" y="115252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8 w 20"/>
                <a:gd name="T5" fmla="*/ 8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2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8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7" name="Freeform 261"/>
            <p:cNvSpPr>
              <a:spLocks/>
            </p:cNvSpPr>
            <p:nvPr/>
          </p:nvSpPr>
          <p:spPr bwMode="auto">
            <a:xfrm>
              <a:off x="1741488" y="1112838"/>
              <a:ext cx="30163" cy="20637"/>
            </a:xfrm>
            <a:custGeom>
              <a:avLst/>
              <a:gdLst>
                <a:gd name="T0" fmla="*/ 19 w 19"/>
                <a:gd name="T1" fmla="*/ 2 h 13"/>
                <a:gd name="T2" fmla="*/ 19 w 19"/>
                <a:gd name="T3" fmla="*/ 6 h 13"/>
                <a:gd name="T4" fmla="*/ 17 w 19"/>
                <a:gd name="T5" fmla="*/ 9 h 13"/>
                <a:gd name="T6" fmla="*/ 15 w 19"/>
                <a:gd name="T7" fmla="*/ 11 h 13"/>
                <a:gd name="T8" fmla="*/ 12 w 19"/>
                <a:gd name="T9" fmla="*/ 13 h 13"/>
                <a:gd name="T10" fmla="*/ 11 w 19"/>
                <a:gd name="T11" fmla="*/ 13 h 13"/>
                <a:gd name="T12" fmla="*/ 9 w 19"/>
                <a:gd name="T13" fmla="*/ 13 h 13"/>
                <a:gd name="T14" fmla="*/ 7 w 19"/>
                <a:gd name="T15" fmla="*/ 13 h 13"/>
                <a:gd name="T16" fmla="*/ 6 w 19"/>
                <a:gd name="T17" fmla="*/ 13 h 13"/>
                <a:gd name="T18" fmla="*/ 4 w 19"/>
                <a:gd name="T19" fmla="*/ 13 h 13"/>
                <a:gd name="T20" fmla="*/ 2 w 19"/>
                <a:gd name="T21" fmla="*/ 12 h 13"/>
                <a:gd name="T22" fmla="*/ 1 w 19"/>
                <a:gd name="T23" fmla="*/ 11 h 13"/>
                <a:gd name="T24" fmla="*/ 0 w 19"/>
                <a:gd name="T25" fmla="*/ 10 h 13"/>
                <a:gd name="T26" fmla="*/ 2 w 19"/>
                <a:gd name="T27" fmla="*/ 10 h 13"/>
                <a:gd name="T28" fmla="*/ 4 w 19"/>
                <a:gd name="T29" fmla="*/ 9 h 13"/>
                <a:gd name="T30" fmla="*/ 7 w 19"/>
                <a:gd name="T31" fmla="*/ 8 h 13"/>
                <a:gd name="T32" fmla="*/ 9 w 19"/>
                <a:gd name="T33" fmla="*/ 6 h 13"/>
                <a:gd name="T34" fmla="*/ 11 w 19"/>
                <a:gd name="T35" fmla="*/ 5 h 13"/>
                <a:gd name="T36" fmla="*/ 13 w 19"/>
                <a:gd name="T37" fmla="*/ 3 h 13"/>
                <a:gd name="T38" fmla="*/ 16 w 19"/>
                <a:gd name="T39" fmla="*/ 2 h 13"/>
                <a:gd name="T40" fmla="*/ 18 w 19"/>
                <a:gd name="T41" fmla="*/ 0 h 13"/>
                <a:gd name="T42" fmla="*/ 18 w 19"/>
                <a:gd name="T43" fmla="*/ 0 h 13"/>
                <a:gd name="T44" fmla="*/ 19 w 19"/>
                <a:gd name="T45" fmla="*/ 2 h 13"/>
                <a:gd name="T46" fmla="*/ 19 w 19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3">
                  <a:moveTo>
                    <a:pt x="19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9"/>
                  </a:lnTo>
                  <a:lnTo>
                    <a:pt x="7" y="8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8" name="Freeform 262"/>
            <p:cNvSpPr>
              <a:spLocks/>
            </p:cNvSpPr>
            <p:nvPr/>
          </p:nvSpPr>
          <p:spPr bwMode="auto">
            <a:xfrm>
              <a:off x="1719263" y="1096963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7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2 w 20"/>
                <a:gd name="T27" fmla="*/ 9 h 13"/>
                <a:gd name="T28" fmla="*/ 5 w 20"/>
                <a:gd name="T29" fmla="*/ 9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6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9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9" name="Freeform 263"/>
            <p:cNvSpPr>
              <a:spLocks/>
            </p:cNvSpPr>
            <p:nvPr/>
          </p:nvSpPr>
          <p:spPr bwMode="auto">
            <a:xfrm>
              <a:off x="1589088" y="105568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5 h 13"/>
                <a:gd name="T4" fmla="*/ 18 w 20"/>
                <a:gd name="T5" fmla="*/ 8 h 13"/>
                <a:gd name="T6" fmla="*/ 16 w 20"/>
                <a:gd name="T7" fmla="*/ 10 h 13"/>
                <a:gd name="T8" fmla="*/ 13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1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5 h 13"/>
                <a:gd name="T34" fmla="*/ 12 w 20"/>
                <a:gd name="T35" fmla="*/ 4 h 13"/>
                <a:gd name="T36" fmla="*/ 14 w 20"/>
                <a:gd name="T37" fmla="*/ 2 h 13"/>
                <a:gd name="T38" fmla="*/ 17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5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0" name="Freeform 264"/>
            <p:cNvSpPr>
              <a:spLocks/>
            </p:cNvSpPr>
            <p:nvPr/>
          </p:nvSpPr>
          <p:spPr bwMode="auto">
            <a:xfrm>
              <a:off x="1638300" y="105092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2 h 13"/>
                <a:gd name="T22" fmla="*/ 2 w 20"/>
                <a:gd name="T23" fmla="*/ 11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1" name="Freeform 265"/>
            <p:cNvSpPr>
              <a:spLocks/>
            </p:cNvSpPr>
            <p:nvPr/>
          </p:nvSpPr>
          <p:spPr bwMode="auto">
            <a:xfrm>
              <a:off x="1651000" y="1109663"/>
              <a:ext cx="31750" cy="22225"/>
            </a:xfrm>
            <a:custGeom>
              <a:avLst/>
              <a:gdLst>
                <a:gd name="T0" fmla="*/ 20 w 20"/>
                <a:gd name="T1" fmla="*/ 2 h 14"/>
                <a:gd name="T2" fmla="*/ 19 w 20"/>
                <a:gd name="T3" fmla="*/ 6 h 14"/>
                <a:gd name="T4" fmla="*/ 18 w 20"/>
                <a:gd name="T5" fmla="*/ 9 h 14"/>
                <a:gd name="T6" fmla="*/ 15 w 20"/>
                <a:gd name="T7" fmla="*/ 11 h 14"/>
                <a:gd name="T8" fmla="*/ 12 w 20"/>
                <a:gd name="T9" fmla="*/ 12 h 14"/>
                <a:gd name="T10" fmla="*/ 11 w 20"/>
                <a:gd name="T11" fmla="*/ 13 h 14"/>
                <a:gd name="T12" fmla="*/ 9 w 20"/>
                <a:gd name="T13" fmla="*/ 14 h 14"/>
                <a:gd name="T14" fmla="*/ 7 w 20"/>
                <a:gd name="T15" fmla="*/ 14 h 14"/>
                <a:gd name="T16" fmla="*/ 6 w 20"/>
                <a:gd name="T17" fmla="*/ 13 h 14"/>
                <a:gd name="T18" fmla="*/ 4 w 20"/>
                <a:gd name="T19" fmla="*/ 12 h 14"/>
                <a:gd name="T20" fmla="*/ 3 w 20"/>
                <a:gd name="T21" fmla="*/ 12 h 14"/>
                <a:gd name="T22" fmla="*/ 1 w 20"/>
                <a:gd name="T23" fmla="*/ 11 h 14"/>
                <a:gd name="T24" fmla="*/ 0 w 20"/>
                <a:gd name="T25" fmla="*/ 10 h 14"/>
                <a:gd name="T26" fmla="*/ 3 w 20"/>
                <a:gd name="T27" fmla="*/ 10 h 14"/>
                <a:gd name="T28" fmla="*/ 5 w 20"/>
                <a:gd name="T29" fmla="*/ 8 h 14"/>
                <a:gd name="T30" fmla="*/ 7 w 20"/>
                <a:gd name="T31" fmla="*/ 8 h 14"/>
                <a:gd name="T32" fmla="*/ 9 w 20"/>
                <a:gd name="T33" fmla="*/ 6 h 14"/>
                <a:gd name="T34" fmla="*/ 12 w 20"/>
                <a:gd name="T35" fmla="*/ 5 h 14"/>
                <a:gd name="T36" fmla="*/ 14 w 20"/>
                <a:gd name="T37" fmla="*/ 3 h 14"/>
                <a:gd name="T38" fmla="*/ 16 w 20"/>
                <a:gd name="T39" fmla="*/ 2 h 14"/>
                <a:gd name="T40" fmla="*/ 19 w 20"/>
                <a:gd name="T41" fmla="*/ 0 h 14"/>
                <a:gd name="T42" fmla="*/ 19 w 20"/>
                <a:gd name="T43" fmla="*/ 0 h 14"/>
                <a:gd name="T44" fmla="*/ 20 w 20"/>
                <a:gd name="T45" fmla="*/ 2 h 14"/>
                <a:gd name="T46" fmla="*/ 20 w 20"/>
                <a:gd name="T4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8"/>
                  </a:lnTo>
                  <a:lnTo>
                    <a:pt x="7" y="8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2" name="Freeform 266"/>
            <p:cNvSpPr>
              <a:spLocks/>
            </p:cNvSpPr>
            <p:nvPr/>
          </p:nvSpPr>
          <p:spPr bwMode="auto">
            <a:xfrm>
              <a:off x="1736725" y="1098550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7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0 w 20"/>
                <a:gd name="T11" fmla="*/ 13 h 13"/>
                <a:gd name="T12" fmla="*/ 9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5 w 20"/>
                <a:gd name="T19" fmla="*/ 12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9 h 13"/>
                <a:gd name="T26" fmla="*/ 3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6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3" name="Freeform 267"/>
            <p:cNvSpPr>
              <a:spLocks/>
            </p:cNvSpPr>
            <p:nvPr/>
          </p:nvSpPr>
          <p:spPr bwMode="auto">
            <a:xfrm>
              <a:off x="1633538" y="101917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3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5 h 13"/>
                <a:gd name="T36" fmla="*/ 15 w 20"/>
                <a:gd name="T37" fmla="*/ 3 h 13"/>
                <a:gd name="T38" fmla="*/ 17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4" name="Freeform 268"/>
            <p:cNvSpPr>
              <a:spLocks/>
            </p:cNvSpPr>
            <p:nvPr/>
          </p:nvSpPr>
          <p:spPr bwMode="auto">
            <a:xfrm>
              <a:off x="1712913" y="1079500"/>
              <a:ext cx="31750" cy="20637"/>
            </a:xfrm>
            <a:custGeom>
              <a:avLst/>
              <a:gdLst>
                <a:gd name="T0" fmla="*/ 20 w 20"/>
                <a:gd name="T1" fmla="*/ 1 h 13"/>
                <a:gd name="T2" fmla="*/ 20 w 20"/>
                <a:gd name="T3" fmla="*/ 5 h 13"/>
                <a:gd name="T4" fmla="*/ 18 w 20"/>
                <a:gd name="T5" fmla="*/ 8 h 13"/>
                <a:gd name="T6" fmla="*/ 15 w 20"/>
                <a:gd name="T7" fmla="*/ 10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1 h 13"/>
                <a:gd name="T22" fmla="*/ 1 w 20"/>
                <a:gd name="T23" fmla="*/ 10 h 13"/>
                <a:gd name="T24" fmla="*/ 0 w 20"/>
                <a:gd name="T25" fmla="*/ 8 h 13"/>
                <a:gd name="T26" fmla="*/ 3 w 20"/>
                <a:gd name="T27" fmla="*/ 8 h 13"/>
                <a:gd name="T28" fmla="*/ 5 w 20"/>
                <a:gd name="T29" fmla="*/ 7 h 13"/>
                <a:gd name="T30" fmla="*/ 7 w 20"/>
                <a:gd name="T31" fmla="*/ 6 h 13"/>
                <a:gd name="T32" fmla="*/ 10 w 20"/>
                <a:gd name="T33" fmla="*/ 5 h 13"/>
                <a:gd name="T34" fmla="*/ 12 w 20"/>
                <a:gd name="T35" fmla="*/ 4 h 13"/>
                <a:gd name="T36" fmla="*/ 14 w 20"/>
                <a:gd name="T37" fmla="*/ 2 h 13"/>
                <a:gd name="T38" fmla="*/ 16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1 h 13"/>
                <a:gd name="T46" fmla="*/ 20 w 20"/>
                <a:gd name="T4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1"/>
                  </a:moveTo>
                  <a:lnTo>
                    <a:pt x="20" y="5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5" name="Freeform 269"/>
            <p:cNvSpPr>
              <a:spLocks/>
            </p:cNvSpPr>
            <p:nvPr/>
          </p:nvSpPr>
          <p:spPr bwMode="auto">
            <a:xfrm>
              <a:off x="1714500" y="1047750"/>
              <a:ext cx="30163" cy="20637"/>
            </a:xfrm>
            <a:custGeom>
              <a:avLst/>
              <a:gdLst>
                <a:gd name="T0" fmla="*/ 19 w 19"/>
                <a:gd name="T1" fmla="*/ 2 h 13"/>
                <a:gd name="T2" fmla="*/ 19 w 19"/>
                <a:gd name="T3" fmla="*/ 5 h 13"/>
                <a:gd name="T4" fmla="*/ 17 w 19"/>
                <a:gd name="T5" fmla="*/ 8 h 13"/>
                <a:gd name="T6" fmla="*/ 15 w 19"/>
                <a:gd name="T7" fmla="*/ 11 h 13"/>
                <a:gd name="T8" fmla="*/ 12 w 19"/>
                <a:gd name="T9" fmla="*/ 12 h 13"/>
                <a:gd name="T10" fmla="*/ 11 w 19"/>
                <a:gd name="T11" fmla="*/ 13 h 13"/>
                <a:gd name="T12" fmla="*/ 9 w 19"/>
                <a:gd name="T13" fmla="*/ 13 h 13"/>
                <a:gd name="T14" fmla="*/ 7 w 19"/>
                <a:gd name="T15" fmla="*/ 13 h 13"/>
                <a:gd name="T16" fmla="*/ 5 w 19"/>
                <a:gd name="T17" fmla="*/ 13 h 13"/>
                <a:gd name="T18" fmla="*/ 4 w 19"/>
                <a:gd name="T19" fmla="*/ 12 h 13"/>
                <a:gd name="T20" fmla="*/ 2 w 19"/>
                <a:gd name="T21" fmla="*/ 11 h 13"/>
                <a:gd name="T22" fmla="*/ 1 w 19"/>
                <a:gd name="T23" fmla="*/ 10 h 13"/>
                <a:gd name="T24" fmla="*/ 0 w 19"/>
                <a:gd name="T25" fmla="*/ 9 h 13"/>
                <a:gd name="T26" fmla="*/ 2 w 19"/>
                <a:gd name="T27" fmla="*/ 9 h 13"/>
                <a:gd name="T28" fmla="*/ 4 w 19"/>
                <a:gd name="T29" fmla="*/ 8 h 13"/>
                <a:gd name="T30" fmla="*/ 7 w 19"/>
                <a:gd name="T31" fmla="*/ 7 h 13"/>
                <a:gd name="T32" fmla="*/ 9 w 19"/>
                <a:gd name="T33" fmla="*/ 5 h 13"/>
                <a:gd name="T34" fmla="*/ 11 w 19"/>
                <a:gd name="T35" fmla="*/ 4 h 13"/>
                <a:gd name="T36" fmla="*/ 14 w 19"/>
                <a:gd name="T37" fmla="*/ 3 h 13"/>
                <a:gd name="T38" fmla="*/ 16 w 19"/>
                <a:gd name="T39" fmla="*/ 1 h 13"/>
                <a:gd name="T40" fmla="*/ 18 w 19"/>
                <a:gd name="T41" fmla="*/ 0 h 13"/>
                <a:gd name="T42" fmla="*/ 18 w 19"/>
                <a:gd name="T43" fmla="*/ 0 h 13"/>
                <a:gd name="T44" fmla="*/ 19 w 19"/>
                <a:gd name="T45" fmla="*/ 2 h 13"/>
                <a:gd name="T46" fmla="*/ 19 w 19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3">
                  <a:moveTo>
                    <a:pt x="19" y="2"/>
                  </a:moveTo>
                  <a:lnTo>
                    <a:pt x="19" y="5"/>
                  </a:lnTo>
                  <a:lnTo>
                    <a:pt x="17" y="8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8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6" name="Freeform 270"/>
            <p:cNvSpPr>
              <a:spLocks/>
            </p:cNvSpPr>
            <p:nvPr/>
          </p:nvSpPr>
          <p:spPr bwMode="auto">
            <a:xfrm>
              <a:off x="1676400" y="104298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19 w 20"/>
                <a:gd name="T3" fmla="*/ 6 h 13"/>
                <a:gd name="T4" fmla="*/ 17 w 20"/>
                <a:gd name="T5" fmla="*/ 8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5 w 20"/>
                <a:gd name="T17" fmla="*/ 13 h 13"/>
                <a:gd name="T18" fmla="*/ 4 w 20"/>
                <a:gd name="T19" fmla="*/ 12 h 13"/>
                <a:gd name="T20" fmla="*/ 2 w 20"/>
                <a:gd name="T21" fmla="*/ 11 h 13"/>
                <a:gd name="T22" fmla="*/ 1 w 20"/>
                <a:gd name="T23" fmla="*/ 11 h 13"/>
                <a:gd name="T24" fmla="*/ 0 w 20"/>
                <a:gd name="T25" fmla="*/ 10 h 13"/>
                <a:gd name="T26" fmla="*/ 2 w 20"/>
                <a:gd name="T27" fmla="*/ 9 h 13"/>
                <a:gd name="T28" fmla="*/ 4 w 20"/>
                <a:gd name="T29" fmla="*/ 8 h 13"/>
                <a:gd name="T30" fmla="*/ 7 w 20"/>
                <a:gd name="T31" fmla="*/ 7 h 13"/>
                <a:gd name="T32" fmla="*/ 9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6 w 20"/>
                <a:gd name="T39" fmla="*/ 1 h 13"/>
                <a:gd name="T40" fmla="*/ 18 w 20"/>
                <a:gd name="T41" fmla="*/ 0 h 13"/>
                <a:gd name="T42" fmla="*/ 18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19" y="6"/>
                  </a:lnTo>
                  <a:lnTo>
                    <a:pt x="17" y="8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4" y="8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7" name="Freeform 271"/>
            <p:cNvSpPr>
              <a:spLocks/>
            </p:cNvSpPr>
            <p:nvPr/>
          </p:nvSpPr>
          <p:spPr bwMode="auto">
            <a:xfrm>
              <a:off x="1662113" y="1023938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7 w 20"/>
                <a:gd name="T15" fmla="*/ 13 h 13"/>
                <a:gd name="T16" fmla="*/ 6 w 20"/>
                <a:gd name="T17" fmla="*/ 13 h 13"/>
                <a:gd name="T18" fmla="*/ 4 w 20"/>
                <a:gd name="T19" fmla="*/ 12 h 13"/>
                <a:gd name="T20" fmla="*/ 3 w 20"/>
                <a:gd name="T21" fmla="*/ 12 h 13"/>
                <a:gd name="T22" fmla="*/ 1 w 20"/>
                <a:gd name="T23" fmla="*/ 10 h 13"/>
                <a:gd name="T24" fmla="*/ 0 w 20"/>
                <a:gd name="T25" fmla="*/ 9 h 13"/>
                <a:gd name="T26" fmla="*/ 2 w 20"/>
                <a:gd name="T27" fmla="*/ 9 h 13"/>
                <a:gd name="T28" fmla="*/ 5 w 20"/>
                <a:gd name="T29" fmla="*/ 8 h 13"/>
                <a:gd name="T30" fmla="*/ 7 w 20"/>
                <a:gd name="T31" fmla="*/ 7 h 13"/>
                <a:gd name="T32" fmla="*/ 10 w 20"/>
                <a:gd name="T33" fmla="*/ 6 h 13"/>
                <a:gd name="T34" fmla="*/ 12 w 20"/>
                <a:gd name="T35" fmla="*/ 4 h 13"/>
                <a:gd name="T36" fmla="*/ 14 w 20"/>
                <a:gd name="T37" fmla="*/ 3 h 13"/>
                <a:gd name="T38" fmla="*/ 17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8" name="Freeform 272"/>
            <p:cNvSpPr>
              <a:spLocks/>
            </p:cNvSpPr>
            <p:nvPr/>
          </p:nvSpPr>
          <p:spPr bwMode="auto">
            <a:xfrm>
              <a:off x="1728788" y="1057275"/>
              <a:ext cx="31750" cy="20637"/>
            </a:xfrm>
            <a:custGeom>
              <a:avLst/>
              <a:gdLst>
                <a:gd name="T0" fmla="*/ 20 w 20"/>
                <a:gd name="T1" fmla="*/ 2 h 13"/>
                <a:gd name="T2" fmla="*/ 20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3 w 20"/>
                <a:gd name="T9" fmla="*/ 12 h 13"/>
                <a:gd name="T10" fmla="*/ 11 w 20"/>
                <a:gd name="T11" fmla="*/ 13 h 13"/>
                <a:gd name="T12" fmla="*/ 10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5 w 20"/>
                <a:gd name="T19" fmla="*/ 12 h 13"/>
                <a:gd name="T20" fmla="*/ 3 w 20"/>
                <a:gd name="T21" fmla="*/ 12 h 13"/>
                <a:gd name="T22" fmla="*/ 2 w 20"/>
                <a:gd name="T23" fmla="*/ 11 h 13"/>
                <a:gd name="T24" fmla="*/ 0 w 20"/>
                <a:gd name="T25" fmla="*/ 9 h 13"/>
                <a:gd name="T26" fmla="*/ 3 w 20"/>
                <a:gd name="T27" fmla="*/ 9 h 13"/>
                <a:gd name="T28" fmla="*/ 5 w 20"/>
                <a:gd name="T29" fmla="*/ 8 h 13"/>
                <a:gd name="T30" fmla="*/ 8 w 20"/>
                <a:gd name="T31" fmla="*/ 7 h 13"/>
                <a:gd name="T32" fmla="*/ 10 w 20"/>
                <a:gd name="T33" fmla="*/ 6 h 13"/>
                <a:gd name="T34" fmla="*/ 12 w 20"/>
                <a:gd name="T35" fmla="*/ 4 h 13"/>
                <a:gd name="T36" fmla="*/ 15 w 20"/>
                <a:gd name="T37" fmla="*/ 3 h 13"/>
                <a:gd name="T38" fmla="*/ 17 w 20"/>
                <a:gd name="T39" fmla="*/ 1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2 h 13"/>
                <a:gd name="T46" fmla="*/ 20 w 20"/>
                <a:gd name="T4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2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9" name="Freeform 273"/>
            <p:cNvSpPr>
              <a:spLocks/>
            </p:cNvSpPr>
            <p:nvPr/>
          </p:nvSpPr>
          <p:spPr bwMode="auto">
            <a:xfrm>
              <a:off x="1682750" y="1128713"/>
              <a:ext cx="31750" cy="20637"/>
            </a:xfrm>
            <a:custGeom>
              <a:avLst/>
              <a:gdLst>
                <a:gd name="T0" fmla="*/ 20 w 20"/>
                <a:gd name="T1" fmla="*/ 3 h 13"/>
                <a:gd name="T2" fmla="*/ 19 w 20"/>
                <a:gd name="T3" fmla="*/ 6 h 13"/>
                <a:gd name="T4" fmla="*/ 18 w 20"/>
                <a:gd name="T5" fmla="*/ 9 h 13"/>
                <a:gd name="T6" fmla="*/ 15 w 20"/>
                <a:gd name="T7" fmla="*/ 11 h 13"/>
                <a:gd name="T8" fmla="*/ 12 w 20"/>
                <a:gd name="T9" fmla="*/ 12 h 13"/>
                <a:gd name="T10" fmla="*/ 11 w 20"/>
                <a:gd name="T11" fmla="*/ 13 h 13"/>
                <a:gd name="T12" fmla="*/ 9 w 20"/>
                <a:gd name="T13" fmla="*/ 13 h 13"/>
                <a:gd name="T14" fmla="*/ 8 w 20"/>
                <a:gd name="T15" fmla="*/ 13 h 13"/>
                <a:gd name="T16" fmla="*/ 6 w 20"/>
                <a:gd name="T17" fmla="*/ 13 h 13"/>
                <a:gd name="T18" fmla="*/ 4 w 20"/>
                <a:gd name="T19" fmla="*/ 13 h 13"/>
                <a:gd name="T20" fmla="*/ 3 w 20"/>
                <a:gd name="T21" fmla="*/ 12 h 13"/>
                <a:gd name="T22" fmla="*/ 1 w 20"/>
                <a:gd name="T23" fmla="*/ 11 h 13"/>
                <a:gd name="T24" fmla="*/ 0 w 20"/>
                <a:gd name="T25" fmla="*/ 10 h 13"/>
                <a:gd name="T26" fmla="*/ 2 w 20"/>
                <a:gd name="T27" fmla="*/ 10 h 13"/>
                <a:gd name="T28" fmla="*/ 5 w 20"/>
                <a:gd name="T29" fmla="*/ 9 h 13"/>
                <a:gd name="T30" fmla="*/ 7 w 20"/>
                <a:gd name="T31" fmla="*/ 8 h 13"/>
                <a:gd name="T32" fmla="*/ 9 w 20"/>
                <a:gd name="T33" fmla="*/ 6 h 13"/>
                <a:gd name="T34" fmla="*/ 12 w 20"/>
                <a:gd name="T35" fmla="*/ 5 h 13"/>
                <a:gd name="T36" fmla="*/ 14 w 20"/>
                <a:gd name="T37" fmla="*/ 3 h 13"/>
                <a:gd name="T38" fmla="*/ 16 w 20"/>
                <a:gd name="T39" fmla="*/ 2 h 13"/>
                <a:gd name="T40" fmla="*/ 19 w 20"/>
                <a:gd name="T41" fmla="*/ 0 h 13"/>
                <a:gd name="T42" fmla="*/ 19 w 20"/>
                <a:gd name="T43" fmla="*/ 0 h 13"/>
                <a:gd name="T44" fmla="*/ 20 w 20"/>
                <a:gd name="T45" fmla="*/ 3 h 13"/>
                <a:gd name="T46" fmla="*/ 20 w 20"/>
                <a:gd name="T4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20" y="3"/>
                  </a:moveTo>
                  <a:lnTo>
                    <a:pt x="19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9"/>
                  </a:lnTo>
                  <a:lnTo>
                    <a:pt x="7" y="8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0" name="Freeform 274"/>
            <p:cNvSpPr>
              <a:spLocks/>
            </p:cNvSpPr>
            <p:nvPr/>
          </p:nvSpPr>
          <p:spPr bwMode="auto">
            <a:xfrm>
              <a:off x="1778000" y="1154113"/>
              <a:ext cx="28575" cy="39687"/>
            </a:xfrm>
            <a:custGeom>
              <a:avLst/>
              <a:gdLst>
                <a:gd name="T0" fmla="*/ 9 w 18"/>
                <a:gd name="T1" fmla="*/ 0 h 25"/>
                <a:gd name="T2" fmla="*/ 10 w 18"/>
                <a:gd name="T3" fmla="*/ 3 h 25"/>
                <a:gd name="T4" fmla="*/ 12 w 18"/>
                <a:gd name="T5" fmla="*/ 5 h 25"/>
                <a:gd name="T6" fmla="*/ 14 w 18"/>
                <a:gd name="T7" fmla="*/ 8 h 25"/>
                <a:gd name="T8" fmla="*/ 15 w 18"/>
                <a:gd name="T9" fmla="*/ 11 h 25"/>
                <a:gd name="T10" fmla="*/ 17 w 18"/>
                <a:gd name="T11" fmla="*/ 14 h 25"/>
                <a:gd name="T12" fmla="*/ 18 w 18"/>
                <a:gd name="T13" fmla="*/ 18 h 25"/>
                <a:gd name="T14" fmla="*/ 18 w 18"/>
                <a:gd name="T15" fmla="*/ 21 h 25"/>
                <a:gd name="T16" fmla="*/ 18 w 18"/>
                <a:gd name="T17" fmla="*/ 24 h 25"/>
                <a:gd name="T18" fmla="*/ 16 w 18"/>
                <a:gd name="T19" fmla="*/ 25 h 25"/>
                <a:gd name="T20" fmla="*/ 14 w 18"/>
                <a:gd name="T21" fmla="*/ 25 h 25"/>
                <a:gd name="T22" fmla="*/ 13 w 18"/>
                <a:gd name="T23" fmla="*/ 24 h 25"/>
                <a:gd name="T24" fmla="*/ 11 w 18"/>
                <a:gd name="T25" fmla="*/ 23 h 25"/>
                <a:gd name="T26" fmla="*/ 9 w 18"/>
                <a:gd name="T27" fmla="*/ 21 h 25"/>
                <a:gd name="T28" fmla="*/ 8 w 18"/>
                <a:gd name="T29" fmla="*/ 19 h 25"/>
                <a:gd name="T30" fmla="*/ 6 w 18"/>
                <a:gd name="T31" fmla="*/ 16 h 25"/>
                <a:gd name="T32" fmla="*/ 5 w 18"/>
                <a:gd name="T33" fmla="*/ 14 h 25"/>
                <a:gd name="T34" fmla="*/ 4 w 18"/>
                <a:gd name="T35" fmla="*/ 11 h 25"/>
                <a:gd name="T36" fmla="*/ 3 w 18"/>
                <a:gd name="T37" fmla="*/ 9 h 25"/>
                <a:gd name="T38" fmla="*/ 2 w 18"/>
                <a:gd name="T39" fmla="*/ 6 h 25"/>
                <a:gd name="T40" fmla="*/ 0 w 18"/>
                <a:gd name="T41" fmla="*/ 3 h 25"/>
                <a:gd name="T42" fmla="*/ 2 w 18"/>
                <a:gd name="T43" fmla="*/ 2 h 25"/>
                <a:gd name="T44" fmla="*/ 5 w 18"/>
                <a:gd name="T45" fmla="*/ 2 h 25"/>
                <a:gd name="T46" fmla="*/ 7 w 18"/>
                <a:gd name="T47" fmla="*/ 1 h 25"/>
                <a:gd name="T48" fmla="*/ 9 w 18"/>
                <a:gd name="T49" fmla="*/ 0 h 25"/>
                <a:gd name="T50" fmla="*/ 9 w 18"/>
                <a:gd name="T51" fmla="*/ 0 h 25"/>
                <a:gd name="T52" fmla="*/ 9 w 18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25">
                  <a:moveTo>
                    <a:pt x="9" y="0"/>
                  </a:moveTo>
                  <a:lnTo>
                    <a:pt x="10" y="3"/>
                  </a:lnTo>
                  <a:lnTo>
                    <a:pt x="12" y="5"/>
                  </a:lnTo>
                  <a:lnTo>
                    <a:pt x="14" y="8"/>
                  </a:lnTo>
                  <a:lnTo>
                    <a:pt x="15" y="11"/>
                  </a:lnTo>
                  <a:lnTo>
                    <a:pt x="17" y="14"/>
                  </a:lnTo>
                  <a:lnTo>
                    <a:pt x="18" y="18"/>
                  </a:lnTo>
                  <a:lnTo>
                    <a:pt x="18" y="21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3" y="24"/>
                  </a:lnTo>
                  <a:lnTo>
                    <a:pt x="11" y="23"/>
                  </a:lnTo>
                  <a:lnTo>
                    <a:pt x="9" y="21"/>
                  </a:lnTo>
                  <a:lnTo>
                    <a:pt x="8" y="19"/>
                  </a:lnTo>
                  <a:lnTo>
                    <a:pt x="6" y="16"/>
                  </a:lnTo>
                  <a:lnTo>
                    <a:pt x="5" y="14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1" name="Freeform 275"/>
            <p:cNvSpPr>
              <a:spLocks/>
            </p:cNvSpPr>
            <p:nvPr/>
          </p:nvSpPr>
          <p:spPr bwMode="auto">
            <a:xfrm>
              <a:off x="1763713" y="1162050"/>
              <a:ext cx="28575" cy="39687"/>
            </a:xfrm>
            <a:custGeom>
              <a:avLst/>
              <a:gdLst>
                <a:gd name="T0" fmla="*/ 9 w 18"/>
                <a:gd name="T1" fmla="*/ 0 h 25"/>
                <a:gd name="T2" fmla="*/ 11 w 18"/>
                <a:gd name="T3" fmla="*/ 3 h 25"/>
                <a:gd name="T4" fmla="*/ 13 w 18"/>
                <a:gd name="T5" fmla="*/ 5 h 25"/>
                <a:gd name="T6" fmla="*/ 14 w 18"/>
                <a:gd name="T7" fmla="*/ 8 h 25"/>
                <a:gd name="T8" fmla="*/ 16 w 18"/>
                <a:gd name="T9" fmla="*/ 11 h 25"/>
                <a:gd name="T10" fmla="*/ 17 w 18"/>
                <a:gd name="T11" fmla="*/ 14 h 25"/>
                <a:gd name="T12" fmla="*/ 18 w 18"/>
                <a:gd name="T13" fmla="*/ 17 h 25"/>
                <a:gd name="T14" fmla="*/ 18 w 18"/>
                <a:gd name="T15" fmla="*/ 21 h 25"/>
                <a:gd name="T16" fmla="*/ 18 w 18"/>
                <a:gd name="T17" fmla="*/ 24 h 25"/>
                <a:gd name="T18" fmla="*/ 16 w 18"/>
                <a:gd name="T19" fmla="*/ 25 h 25"/>
                <a:gd name="T20" fmla="*/ 15 w 18"/>
                <a:gd name="T21" fmla="*/ 25 h 25"/>
                <a:gd name="T22" fmla="*/ 13 w 18"/>
                <a:gd name="T23" fmla="*/ 24 h 25"/>
                <a:gd name="T24" fmla="*/ 11 w 18"/>
                <a:gd name="T25" fmla="*/ 23 h 25"/>
                <a:gd name="T26" fmla="*/ 9 w 18"/>
                <a:gd name="T27" fmla="*/ 21 h 25"/>
                <a:gd name="T28" fmla="*/ 8 w 18"/>
                <a:gd name="T29" fmla="*/ 19 h 25"/>
                <a:gd name="T30" fmla="*/ 6 w 18"/>
                <a:gd name="T31" fmla="*/ 17 h 25"/>
                <a:gd name="T32" fmla="*/ 5 w 18"/>
                <a:gd name="T33" fmla="*/ 14 h 25"/>
                <a:gd name="T34" fmla="*/ 4 w 18"/>
                <a:gd name="T35" fmla="*/ 11 h 25"/>
                <a:gd name="T36" fmla="*/ 3 w 18"/>
                <a:gd name="T37" fmla="*/ 9 h 25"/>
                <a:gd name="T38" fmla="*/ 2 w 18"/>
                <a:gd name="T39" fmla="*/ 6 h 25"/>
                <a:gd name="T40" fmla="*/ 0 w 18"/>
                <a:gd name="T41" fmla="*/ 4 h 25"/>
                <a:gd name="T42" fmla="*/ 3 w 18"/>
                <a:gd name="T43" fmla="*/ 3 h 25"/>
                <a:gd name="T44" fmla="*/ 5 w 18"/>
                <a:gd name="T45" fmla="*/ 2 h 25"/>
                <a:gd name="T46" fmla="*/ 7 w 18"/>
                <a:gd name="T47" fmla="*/ 2 h 25"/>
                <a:gd name="T48" fmla="*/ 9 w 18"/>
                <a:gd name="T49" fmla="*/ 0 h 25"/>
                <a:gd name="T50" fmla="*/ 9 w 18"/>
                <a:gd name="T51" fmla="*/ 0 h 25"/>
                <a:gd name="T52" fmla="*/ 9 w 18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25">
                  <a:moveTo>
                    <a:pt x="9" y="0"/>
                  </a:moveTo>
                  <a:lnTo>
                    <a:pt x="11" y="3"/>
                  </a:lnTo>
                  <a:lnTo>
                    <a:pt x="13" y="5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7" y="14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1" y="23"/>
                  </a:lnTo>
                  <a:lnTo>
                    <a:pt x="9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5" y="14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5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" name="Freeform 276"/>
            <p:cNvSpPr>
              <a:spLocks/>
            </p:cNvSpPr>
            <p:nvPr/>
          </p:nvSpPr>
          <p:spPr bwMode="auto">
            <a:xfrm>
              <a:off x="1790700" y="1144588"/>
              <a:ext cx="26988" cy="39687"/>
            </a:xfrm>
            <a:custGeom>
              <a:avLst/>
              <a:gdLst>
                <a:gd name="T0" fmla="*/ 9 w 17"/>
                <a:gd name="T1" fmla="*/ 0 h 25"/>
                <a:gd name="T2" fmla="*/ 10 w 17"/>
                <a:gd name="T3" fmla="*/ 3 h 25"/>
                <a:gd name="T4" fmla="*/ 12 w 17"/>
                <a:gd name="T5" fmla="*/ 6 h 25"/>
                <a:gd name="T6" fmla="*/ 13 w 17"/>
                <a:gd name="T7" fmla="*/ 9 h 25"/>
                <a:gd name="T8" fmla="*/ 15 w 17"/>
                <a:gd name="T9" fmla="*/ 12 h 25"/>
                <a:gd name="T10" fmla="*/ 16 w 17"/>
                <a:gd name="T11" fmla="*/ 15 h 25"/>
                <a:gd name="T12" fmla="*/ 17 w 17"/>
                <a:gd name="T13" fmla="*/ 18 h 25"/>
                <a:gd name="T14" fmla="*/ 17 w 17"/>
                <a:gd name="T15" fmla="*/ 21 h 25"/>
                <a:gd name="T16" fmla="*/ 17 w 17"/>
                <a:gd name="T17" fmla="*/ 25 h 25"/>
                <a:gd name="T18" fmla="*/ 16 w 17"/>
                <a:gd name="T19" fmla="*/ 25 h 25"/>
                <a:gd name="T20" fmla="*/ 14 w 17"/>
                <a:gd name="T21" fmla="*/ 25 h 25"/>
                <a:gd name="T22" fmla="*/ 12 w 17"/>
                <a:gd name="T23" fmla="*/ 25 h 25"/>
                <a:gd name="T24" fmla="*/ 11 w 17"/>
                <a:gd name="T25" fmla="*/ 24 h 25"/>
                <a:gd name="T26" fmla="*/ 9 w 17"/>
                <a:gd name="T27" fmla="*/ 22 h 25"/>
                <a:gd name="T28" fmla="*/ 7 w 17"/>
                <a:gd name="T29" fmla="*/ 19 h 25"/>
                <a:gd name="T30" fmla="*/ 6 w 17"/>
                <a:gd name="T31" fmla="*/ 17 h 25"/>
                <a:gd name="T32" fmla="*/ 5 w 17"/>
                <a:gd name="T33" fmla="*/ 14 h 25"/>
                <a:gd name="T34" fmla="*/ 3 w 17"/>
                <a:gd name="T35" fmla="*/ 12 h 25"/>
                <a:gd name="T36" fmla="*/ 2 w 17"/>
                <a:gd name="T37" fmla="*/ 9 h 25"/>
                <a:gd name="T38" fmla="*/ 1 w 17"/>
                <a:gd name="T39" fmla="*/ 7 h 25"/>
                <a:gd name="T40" fmla="*/ 0 w 17"/>
                <a:gd name="T41" fmla="*/ 4 h 25"/>
                <a:gd name="T42" fmla="*/ 2 w 17"/>
                <a:gd name="T43" fmla="*/ 3 h 25"/>
                <a:gd name="T44" fmla="*/ 5 w 17"/>
                <a:gd name="T45" fmla="*/ 3 h 25"/>
                <a:gd name="T46" fmla="*/ 7 w 17"/>
                <a:gd name="T47" fmla="*/ 2 h 25"/>
                <a:gd name="T48" fmla="*/ 9 w 17"/>
                <a:gd name="T49" fmla="*/ 0 h 25"/>
                <a:gd name="T50" fmla="*/ 9 w 17"/>
                <a:gd name="T51" fmla="*/ 0 h 25"/>
                <a:gd name="T52" fmla="*/ 9 w 17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5">
                  <a:moveTo>
                    <a:pt x="9" y="0"/>
                  </a:moveTo>
                  <a:lnTo>
                    <a:pt x="10" y="3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5" y="12"/>
                  </a:lnTo>
                  <a:lnTo>
                    <a:pt x="16" y="15"/>
                  </a:lnTo>
                  <a:lnTo>
                    <a:pt x="17" y="18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1" y="24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6" y="17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3" name="Freeform 277"/>
            <p:cNvSpPr>
              <a:spLocks/>
            </p:cNvSpPr>
            <p:nvPr/>
          </p:nvSpPr>
          <p:spPr bwMode="auto">
            <a:xfrm>
              <a:off x="1704975" y="1195388"/>
              <a:ext cx="33338" cy="36512"/>
            </a:xfrm>
            <a:custGeom>
              <a:avLst/>
              <a:gdLst>
                <a:gd name="T0" fmla="*/ 8 w 21"/>
                <a:gd name="T1" fmla="*/ 0 h 23"/>
                <a:gd name="T2" fmla="*/ 10 w 21"/>
                <a:gd name="T3" fmla="*/ 2 h 23"/>
                <a:gd name="T4" fmla="*/ 12 w 21"/>
                <a:gd name="T5" fmla="*/ 4 h 23"/>
                <a:gd name="T6" fmla="*/ 14 w 21"/>
                <a:gd name="T7" fmla="*/ 7 h 23"/>
                <a:gd name="T8" fmla="*/ 16 w 21"/>
                <a:gd name="T9" fmla="*/ 9 h 23"/>
                <a:gd name="T10" fmla="*/ 18 w 21"/>
                <a:gd name="T11" fmla="*/ 12 h 23"/>
                <a:gd name="T12" fmla="*/ 20 w 21"/>
                <a:gd name="T13" fmla="*/ 15 h 23"/>
                <a:gd name="T14" fmla="*/ 20 w 21"/>
                <a:gd name="T15" fmla="*/ 18 h 23"/>
                <a:gd name="T16" fmla="*/ 21 w 21"/>
                <a:gd name="T17" fmla="*/ 22 h 23"/>
                <a:gd name="T18" fmla="*/ 19 w 21"/>
                <a:gd name="T19" fmla="*/ 23 h 23"/>
                <a:gd name="T20" fmla="*/ 17 w 21"/>
                <a:gd name="T21" fmla="*/ 23 h 23"/>
                <a:gd name="T22" fmla="*/ 16 w 21"/>
                <a:gd name="T23" fmla="*/ 23 h 23"/>
                <a:gd name="T24" fmla="*/ 14 w 21"/>
                <a:gd name="T25" fmla="*/ 22 h 23"/>
                <a:gd name="T26" fmla="*/ 12 w 21"/>
                <a:gd name="T27" fmla="*/ 21 h 23"/>
                <a:gd name="T28" fmla="*/ 10 w 21"/>
                <a:gd name="T29" fmla="*/ 19 h 23"/>
                <a:gd name="T30" fmla="*/ 8 w 21"/>
                <a:gd name="T31" fmla="*/ 17 h 23"/>
                <a:gd name="T32" fmla="*/ 6 w 21"/>
                <a:gd name="T33" fmla="*/ 15 h 23"/>
                <a:gd name="T34" fmla="*/ 5 w 21"/>
                <a:gd name="T35" fmla="*/ 12 h 23"/>
                <a:gd name="T36" fmla="*/ 4 w 21"/>
                <a:gd name="T37" fmla="*/ 10 h 23"/>
                <a:gd name="T38" fmla="*/ 2 w 21"/>
                <a:gd name="T39" fmla="*/ 8 h 23"/>
                <a:gd name="T40" fmla="*/ 0 w 21"/>
                <a:gd name="T41" fmla="*/ 6 h 23"/>
                <a:gd name="T42" fmla="*/ 2 w 21"/>
                <a:gd name="T43" fmla="*/ 4 h 23"/>
                <a:gd name="T44" fmla="*/ 4 w 21"/>
                <a:gd name="T45" fmla="*/ 3 h 23"/>
                <a:gd name="T46" fmla="*/ 6 w 21"/>
                <a:gd name="T47" fmla="*/ 2 h 23"/>
                <a:gd name="T48" fmla="*/ 8 w 21"/>
                <a:gd name="T49" fmla="*/ 0 h 23"/>
                <a:gd name="T50" fmla="*/ 8 w 21"/>
                <a:gd name="T51" fmla="*/ 0 h 23"/>
                <a:gd name="T52" fmla="*/ 8 w 21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23">
                  <a:moveTo>
                    <a:pt x="8" y="0"/>
                  </a:moveTo>
                  <a:lnTo>
                    <a:pt x="10" y="2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6" y="9"/>
                  </a:lnTo>
                  <a:lnTo>
                    <a:pt x="18" y="12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21" y="22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6" y="15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4" name="Freeform 278"/>
            <p:cNvSpPr>
              <a:spLocks/>
            </p:cNvSpPr>
            <p:nvPr/>
          </p:nvSpPr>
          <p:spPr bwMode="auto">
            <a:xfrm>
              <a:off x="1731963" y="1168400"/>
              <a:ext cx="30163" cy="36512"/>
            </a:xfrm>
            <a:custGeom>
              <a:avLst/>
              <a:gdLst>
                <a:gd name="T0" fmla="*/ 7 w 19"/>
                <a:gd name="T1" fmla="*/ 0 h 23"/>
                <a:gd name="T2" fmla="*/ 9 w 19"/>
                <a:gd name="T3" fmla="*/ 3 h 23"/>
                <a:gd name="T4" fmla="*/ 11 w 19"/>
                <a:gd name="T5" fmla="*/ 5 h 23"/>
                <a:gd name="T6" fmla="*/ 13 w 19"/>
                <a:gd name="T7" fmla="*/ 7 h 23"/>
                <a:gd name="T8" fmla="*/ 15 w 19"/>
                <a:gd name="T9" fmla="*/ 10 h 23"/>
                <a:gd name="T10" fmla="*/ 17 w 19"/>
                <a:gd name="T11" fmla="*/ 13 h 23"/>
                <a:gd name="T12" fmla="*/ 18 w 19"/>
                <a:gd name="T13" fmla="*/ 16 h 23"/>
                <a:gd name="T14" fmla="*/ 19 w 19"/>
                <a:gd name="T15" fmla="*/ 19 h 23"/>
                <a:gd name="T16" fmla="*/ 19 w 19"/>
                <a:gd name="T17" fmla="*/ 22 h 23"/>
                <a:gd name="T18" fmla="*/ 18 w 19"/>
                <a:gd name="T19" fmla="*/ 23 h 23"/>
                <a:gd name="T20" fmla="*/ 16 w 19"/>
                <a:gd name="T21" fmla="*/ 23 h 23"/>
                <a:gd name="T22" fmla="*/ 14 w 19"/>
                <a:gd name="T23" fmla="*/ 23 h 23"/>
                <a:gd name="T24" fmla="*/ 13 w 19"/>
                <a:gd name="T25" fmla="*/ 22 h 23"/>
                <a:gd name="T26" fmla="*/ 11 w 19"/>
                <a:gd name="T27" fmla="*/ 21 h 23"/>
                <a:gd name="T28" fmla="*/ 9 w 19"/>
                <a:gd name="T29" fmla="*/ 19 h 23"/>
                <a:gd name="T30" fmla="*/ 8 w 19"/>
                <a:gd name="T31" fmla="*/ 17 h 23"/>
                <a:gd name="T32" fmla="*/ 6 w 19"/>
                <a:gd name="T33" fmla="*/ 15 h 23"/>
                <a:gd name="T34" fmla="*/ 4 w 19"/>
                <a:gd name="T35" fmla="*/ 13 h 23"/>
                <a:gd name="T36" fmla="*/ 3 w 19"/>
                <a:gd name="T37" fmla="*/ 11 h 23"/>
                <a:gd name="T38" fmla="*/ 1 w 19"/>
                <a:gd name="T39" fmla="*/ 9 h 23"/>
                <a:gd name="T40" fmla="*/ 0 w 19"/>
                <a:gd name="T41" fmla="*/ 6 h 23"/>
                <a:gd name="T42" fmla="*/ 1 w 19"/>
                <a:gd name="T43" fmla="*/ 5 h 23"/>
                <a:gd name="T44" fmla="*/ 3 w 19"/>
                <a:gd name="T45" fmla="*/ 4 h 23"/>
                <a:gd name="T46" fmla="*/ 6 w 19"/>
                <a:gd name="T47" fmla="*/ 2 h 23"/>
                <a:gd name="T48" fmla="*/ 7 w 19"/>
                <a:gd name="T49" fmla="*/ 0 h 23"/>
                <a:gd name="T50" fmla="*/ 7 w 19"/>
                <a:gd name="T51" fmla="*/ 0 h 23"/>
                <a:gd name="T52" fmla="*/ 7 w 19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3">
                  <a:moveTo>
                    <a:pt x="7" y="0"/>
                  </a:moveTo>
                  <a:lnTo>
                    <a:pt x="9" y="3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5" y="10"/>
                  </a:lnTo>
                  <a:lnTo>
                    <a:pt x="17" y="13"/>
                  </a:lnTo>
                  <a:lnTo>
                    <a:pt x="18" y="16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3" y="22"/>
                  </a:lnTo>
                  <a:lnTo>
                    <a:pt x="11" y="21"/>
                  </a:lnTo>
                  <a:lnTo>
                    <a:pt x="9" y="19"/>
                  </a:lnTo>
                  <a:lnTo>
                    <a:pt x="8" y="17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4"/>
                  </a:lnTo>
                  <a:lnTo>
                    <a:pt x="6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5" name="Freeform 279"/>
            <p:cNvSpPr>
              <a:spLocks/>
            </p:cNvSpPr>
            <p:nvPr/>
          </p:nvSpPr>
          <p:spPr bwMode="auto">
            <a:xfrm>
              <a:off x="1666875" y="1208088"/>
              <a:ext cx="33338" cy="36512"/>
            </a:xfrm>
            <a:custGeom>
              <a:avLst/>
              <a:gdLst>
                <a:gd name="T0" fmla="*/ 9 w 21"/>
                <a:gd name="T1" fmla="*/ 0 h 23"/>
                <a:gd name="T2" fmla="*/ 10 w 21"/>
                <a:gd name="T3" fmla="*/ 2 h 23"/>
                <a:gd name="T4" fmla="*/ 13 w 21"/>
                <a:gd name="T5" fmla="*/ 4 h 23"/>
                <a:gd name="T6" fmla="*/ 14 w 21"/>
                <a:gd name="T7" fmla="*/ 7 h 23"/>
                <a:gd name="T8" fmla="*/ 17 w 21"/>
                <a:gd name="T9" fmla="*/ 9 h 23"/>
                <a:gd name="T10" fmla="*/ 18 w 21"/>
                <a:gd name="T11" fmla="*/ 12 h 23"/>
                <a:gd name="T12" fmla="*/ 19 w 21"/>
                <a:gd name="T13" fmla="*/ 15 h 23"/>
                <a:gd name="T14" fmla="*/ 20 w 21"/>
                <a:gd name="T15" fmla="*/ 18 h 23"/>
                <a:gd name="T16" fmla="*/ 21 w 21"/>
                <a:gd name="T17" fmla="*/ 22 h 23"/>
                <a:gd name="T18" fmla="*/ 19 w 21"/>
                <a:gd name="T19" fmla="*/ 22 h 23"/>
                <a:gd name="T20" fmla="*/ 18 w 21"/>
                <a:gd name="T21" fmla="*/ 23 h 23"/>
                <a:gd name="T22" fmla="*/ 16 w 21"/>
                <a:gd name="T23" fmla="*/ 23 h 23"/>
                <a:gd name="T24" fmla="*/ 14 w 21"/>
                <a:gd name="T25" fmla="*/ 22 h 23"/>
                <a:gd name="T26" fmla="*/ 12 w 21"/>
                <a:gd name="T27" fmla="*/ 21 h 23"/>
                <a:gd name="T28" fmla="*/ 10 w 21"/>
                <a:gd name="T29" fmla="*/ 19 h 23"/>
                <a:gd name="T30" fmla="*/ 8 w 21"/>
                <a:gd name="T31" fmla="*/ 17 h 23"/>
                <a:gd name="T32" fmla="*/ 7 w 21"/>
                <a:gd name="T33" fmla="*/ 15 h 23"/>
                <a:gd name="T34" fmla="*/ 5 w 21"/>
                <a:gd name="T35" fmla="*/ 12 h 23"/>
                <a:gd name="T36" fmla="*/ 4 w 21"/>
                <a:gd name="T37" fmla="*/ 10 h 23"/>
                <a:gd name="T38" fmla="*/ 2 w 21"/>
                <a:gd name="T39" fmla="*/ 8 h 23"/>
                <a:gd name="T40" fmla="*/ 0 w 21"/>
                <a:gd name="T41" fmla="*/ 6 h 23"/>
                <a:gd name="T42" fmla="*/ 2 w 21"/>
                <a:gd name="T43" fmla="*/ 4 h 23"/>
                <a:gd name="T44" fmla="*/ 4 w 21"/>
                <a:gd name="T45" fmla="*/ 3 h 23"/>
                <a:gd name="T46" fmla="*/ 7 w 21"/>
                <a:gd name="T47" fmla="*/ 2 h 23"/>
                <a:gd name="T48" fmla="*/ 9 w 21"/>
                <a:gd name="T49" fmla="*/ 0 h 23"/>
                <a:gd name="T50" fmla="*/ 9 w 21"/>
                <a:gd name="T51" fmla="*/ 0 h 23"/>
                <a:gd name="T52" fmla="*/ 9 w 21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23">
                  <a:moveTo>
                    <a:pt x="9" y="0"/>
                  </a:moveTo>
                  <a:lnTo>
                    <a:pt x="10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7" y="9"/>
                  </a:lnTo>
                  <a:lnTo>
                    <a:pt x="18" y="12"/>
                  </a:lnTo>
                  <a:lnTo>
                    <a:pt x="19" y="15"/>
                  </a:lnTo>
                  <a:lnTo>
                    <a:pt x="20" y="18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6" name="Freeform 280"/>
            <p:cNvSpPr>
              <a:spLocks/>
            </p:cNvSpPr>
            <p:nvPr/>
          </p:nvSpPr>
          <p:spPr bwMode="auto">
            <a:xfrm>
              <a:off x="1635125" y="1216025"/>
              <a:ext cx="30163" cy="36512"/>
            </a:xfrm>
            <a:custGeom>
              <a:avLst/>
              <a:gdLst>
                <a:gd name="T0" fmla="*/ 7 w 19"/>
                <a:gd name="T1" fmla="*/ 0 h 23"/>
                <a:gd name="T2" fmla="*/ 9 w 19"/>
                <a:gd name="T3" fmla="*/ 2 h 23"/>
                <a:gd name="T4" fmla="*/ 11 w 19"/>
                <a:gd name="T5" fmla="*/ 5 h 23"/>
                <a:gd name="T6" fmla="*/ 14 w 19"/>
                <a:gd name="T7" fmla="*/ 7 h 23"/>
                <a:gd name="T8" fmla="*/ 15 w 19"/>
                <a:gd name="T9" fmla="*/ 10 h 23"/>
                <a:gd name="T10" fmla="*/ 17 w 19"/>
                <a:gd name="T11" fmla="*/ 13 h 23"/>
                <a:gd name="T12" fmla="*/ 19 w 19"/>
                <a:gd name="T13" fmla="*/ 16 h 23"/>
                <a:gd name="T14" fmla="*/ 19 w 19"/>
                <a:gd name="T15" fmla="*/ 19 h 23"/>
                <a:gd name="T16" fmla="*/ 19 w 19"/>
                <a:gd name="T17" fmla="*/ 22 h 23"/>
                <a:gd name="T18" fmla="*/ 18 w 19"/>
                <a:gd name="T19" fmla="*/ 23 h 23"/>
                <a:gd name="T20" fmla="*/ 17 w 19"/>
                <a:gd name="T21" fmla="*/ 23 h 23"/>
                <a:gd name="T22" fmla="*/ 15 w 19"/>
                <a:gd name="T23" fmla="*/ 23 h 23"/>
                <a:gd name="T24" fmla="*/ 13 w 19"/>
                <a:gd name="T25" fmla="*/ 23 h 23"/>
                <a:gd name="T26" fmla="*/ 11 w 19"/>
                <a:gd name="T27" fmla="*/ 21 h 23"/>
                <a:gd name="T28" fmla="*/ 9 w 19"/>
                <a:gd name="T29" fmla="*/ 19 h 23"/>
                <a:gd name="T30" fmla="*/ 7 w 19"/>
                <a:gd name="T31" fmla="*/ 17 h 23"/>
                <a:gd name="T32" fmla="*/ 6 w 19"/>
                <a:gd name="T33" fmla="*/ 15 h 23"/>
                <a:gd name="T34" fmla="*/ 4 w 19"/>
                <a:gd name="T35" fmla="*/ 12 h 23"/>
                <a:gd name="T36" fmla="*/ 3 w 19"/>
                <a:gd name="T37" fmla="*/ 10 h 23"/>
                <a:gd name="T38" fmla="*/ 1 w 19"/>
                <a:gd name="T39" fmla="*/ 8 h 23"/>
                <a:gd name="T40" fmla="*/ 0 w 19"/>
                <a:gd name="T41" fmla="*/ 6 h 23"/>
                <a:gd name="T42" fmla="*/ 1 w 19"/>
                <a:gd name="T43" fmla="*/ 4 h 23"/>
                <a:gd name="T44" fmla="*/ 4 w 19"/>
                <a:gd name="T45" fmla="*/ 3 h 23"/>
                <a:gd name="T46" fmla="*/ 6 w 19"/>
                <a:gd name="T47" fmla="*/ 2 h 23"/>
                <a:gd name="T48" fmla="*/ 7 w 19"/>
                <a:gd name="T49" fmla="*/ 0 h 23"/>
                <a:gd name="T50" fmla="*/ 7 w 19"/>
                <a:gd name="T51" fmla="*/ 0 h 23"/>
                <a:gd name="T52" fmla="*/ 7 w 19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3">
                  <a:moveTo>
                    <a:pt x="7" y="0"/>
                  </a:moveTo>
                  <a:lnTo>
                    <a:pt x="9" y="2"/>
                  </a:lnTo>
                  <a:lnTo>
                    <a:pt x="11" y="5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7" y="13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6" y="15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7" name="Freeform 281"/>
            <p:cNvSpPr>
              <a:spLocks/>
            </p:cNvSpPr>
            <p:nvPr/>
          </p:nvSpPr>
          <p:spPr bwMode="auto">
            <a:xfrm>
              <a:off x="1673225" y="1189038"/>
              <a:ext cx="46038" cy="47625"/>
            </a:xfrm>
            <a:custGeom>
              <a:avLst/>
              <a:gdLst>
                <a:gd name="T0" fmla="*/ 28 w 29"/>
                <a:gd name="T1" fmla="*/ 26 h 30"/>
                <a:gd name="T2" fmla="*/ 27 w 29"/>
                <a:gd name="T3" fmla="*/ 27 h 30"/>
                <a:gd name="T4" fmla="*/ 25 w 29"/>
                <a:gd name="T5" fmla="*/ 29 h 30"/>
                <a:gd name="T6" fmla="*/ 24 w 29"/>
                <a:gd name="T7" fmla="*/ 30 h 30"/>
                <a:gd name="T8" fmla="*/ 22 w 29"/>
                <a:gd name="T9" fmla="*/ 30 h 30"/>
                <a:gd name="T10" fmla="*/ 19 w 29"/>
                <a:gd name="T11" fmla="*/ 29 h 30"/>
                <a:gd name="T12" fmla="*/ 15 w 29"/>
                <a:gd name="T13" fmla="*/ 27 h 30"/>
                <a:gd name="T14" fmla="*/ 13 w 29"/>
                <a:gd name="T15" fmla="*/ 24 h 30"/>
                <a:gd name="T16" fmla="*/ 10 w 29"/>
                <a:gd name="T17" fmla="*/ 21 h 30"/>
                <a:gd name="T18" fmla="*/ 7 w 29"/>
                <a:gd name="T19" fmla="*/ 18 h 30"/>
                <a:gd name="T20" fmla="*/ 5 w 29"/>
                <a:gd name="T21" fmla="*/ 15 h 30"/>
                <a:gd name="T22" fmla="*/ 2 w 29"/>
                <a:gd name="T23" fmla="*/ 11 h 30"/>
                <a:gd name="T24" fmla="*/ 0 w 29"/>
                <a:gd name="T25" fmla="*/ 8 h 30"/>
                <a:gd name="T26" fmla="*/ 2 w 29"/>
                <a:gd name="T27" fmla="*/ 8 h 30"/>
                <a:gd name="T28" fmla="*/ 4 w 29"/>
                <a:gd name="T29" fmla="*/ 7 h 30"/>
                <a:gd name="T30" fmla="*/ 6 w 29"/>
                <a:gd name="T31" fmla="*/ 7 h 30"/>
                <a:gd name="T32" fmla="*/ 8 w 29"/>
                <a:gd name="T33" fmla="*/ 6 h 30"/>
                <a:gd name="T34" fmla="*/ 10 w 29"/>
                <a:gd name="T35" fmla="*/ 5 h 30"/>
                <a:gd name="T36" fmla="*/ 12 w 29"/>
                <a:gd name="T37" fmla="*/ 4 h 30"/>
                <a:gd name="T38" fmla="*/ 14 w 29"/>
                <a:gd name="T39" fmla="*/ 2 h 30"/>
                <a:gd name="T40" fmla="*/ 15 w 29"/>
                <a:gd name="T41" fmla="*/ 0 h 30"/>
                <a:gd name="T42" fmla="*/ 18 w 29"/>
                <a:gd name="T43" fmla="*/ 3 h 30"/>
                <a:gd name="T44" fmla="*/ 20 w 29"/>
                <a:gd name="T45" fmla="*/ 5 h 30"/>
                <a:gd name="T46" fmla="*/ 23 w 29"/>
                <a:gd name="T47" fmla="*/ 8 h 30"/>
                <a:gd name="T48" fmla="*/ 25 w 29"/>
                <a:gd name="T49" fmla="*/ 11 h 30"/>
                <a:gd name="T50" fmla="*/ 27 w 29"/>
                <a:gd name="T51" fmla="*/ 14 h 30"/>
                <a:gd name="T52" fmla="*/ 28 w 29"/>
                <a:gd name="T53" fmla="*/ 18 h 30"/>
                <a:gd name="T54" fmla="*/ 29 w 29"/>
                <a:gd name="T55" fmla="*/ 21 h 30"/>
                <a:gd name="T56" fmla="*/ 28 w 29"/>
                <a:gd name="T57" fmla="*/ 26 h 30"/>
                <a:gd name="T58" fmla="*/ 28 w 29"/>
                <a:gd name="T59" fmla="*/ 26 h 30"/>
                <a:gd name="T60" fmla="*/ 28 w 29"/>
                <a:gd name="T61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28" y="26"/>
                  </a:moveTo>
                  <a:lnTo>
                    <a:pt x="27" y="27"/>
                  </a:lnTo>
                  <a:lnTo>
                    <a:pt x="25" y="29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7"/>
                  </a:lnTo>
                  <a:lnTo>
                    <a:pt x="13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5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6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5" y="0"/>
                  </a:lnTo>
                  <a:lnTo>
                    <a:pt x="18" y="3"/>
                  </a:lnTo>
                  <a:lnTo>
                    <a:pt x="20" y="5"/>
                  </a:lnTo>
                  <a:lnTo>
                    <a:pt x="23" y="8"/>
                  </a:lnTo>
                  <a:lnTo>
                    <a:pt x="25" y="11"/>
                  </a:lnTo>
                  <a:lnTo>
                    <a:pt x="27" y="14"/>
                  </a:lnTo>
                  <a:lnTo>
                    <a:pt x="28" y="18"/>
                  </a:lnTo>
                  <a:lnTo>
                    <a:pt x="29" y="21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8" name="Freeform 282"/>
            <p:cNvSpPr>
              <a:spLocks/>
            </p:cNvSpPr>
            <p:nvPr/>
          </p:nvSpPr>
          <p:spPr bwMode="auto">
            <a:xfrm>
              <a:off x="1608138" y="1208088"/>
              <a:ext cx="41275" cy="50800"/>
            </a:xfrm>
            <a:custGeom>
              <a:avLst/>
              <a:gdLst>
                <a:gd name="T0" fmla="*/ 25 w 26"/>
                <a:gd name="T1" fmla="*/ 28 h 32"/>
                <a:gd name="T2" fmla="*/ 24 w 26"/>
                <a:gd name="T3" fmla="*/ 30 h 32"/>
                <a:gd name="T4" fmla="*/ 22 w 26"/>
                <a:gd name="T5" fmla="*/ 31 h 32"/>
                <a:gd name="T6" fmla="*/ 20 w 26"/>
                <a:gd name="T7" fmla="*/ 32 h 32"/>
                <a:gd name="T8" fmla="*/ 18 w 26"/>
                <a:gd name="T9" fmla="*/ 31 h 32"/>
                <a:gd name="T10" fmla="*/ 15 w 26"/>
                <a:gd name="T11" fmla="*/ 29 h 32"/>
                <a:gd name="T12" fmla="*/ 13 w 26"/>
                <a:gd name="T13" fmla="*/ 27 h 32"/>
                <a:gd name="T14" fmla="*/ 10 w 26"/>
                <a:gd name="T15" fmla="*/ 24 h 32"/>
                <a:gd name="T16" fmla="*/ 8 w 26"/>
                <a:gd name="T17" fmla="*/ 20 h 32"/>
                <a:gd name="T18" fmla="*/ 5 w 26"/>
                <a:gd name="T19" fmla="*/ 17 h 32"/>
                <a:gd name="T20" fmla="*/ 4 w 26"/>
                <a:gd name="T21" fmla="*/ 13 h 32"/>
                <a:gd name="T22" fmla="*/ 1 w 26"/>
                <a:gd name="T23" fmla="*/ 9 h 32"/>
                <a:gd name="T24" fmla="*/ 0 w 26"/>
                <a:gd name="T25" fmla="*/ 6 h 32"/>
                <a:gd name="T26" fmla="*/ 2 w 26"/>
                <a:gd name="T27" fmla="*/ 5 h 32"/>
                <a:gd name="T28" fmla="*/ 4 w 26"/>
                <a:gd name="T29" fmla="*/ 5 h 32"/>
                <a:gd name="T30" fmla="*/ 6 w 26"/>
                <a:gd name="T31" fmla="*/ 5 h 32"/>
                <a:gd name="T32" fmla="*/ 8 w 26"/>
                <a:gd name="T33" fmla="*/ 4 h 32"/>
                <a:gd name="T34" fmla="*/ 10 w 26"/>
                <a:gd name="T35" fmla="*/ 4 h 32"/>
                <a:gd name="T36" fmla="*/ 12 w 26"/>
                <a:gd name="T37" fmla="*/ 3 h 32"/>
                <a:gd name="T38" fmla="*/ 14 w 26"/>
                <a:gd name="T39" fmla="*/ 1 h 32"/>
                <a:gd name="T40" fmla="*/ 16 w 26"/>
                <a:gd name="T41" fmla="*/ 0 h 32"/>
                <a:gd name="T42" fmla="*/ 18 w 26"/>
                <a:gd name="T43" fmla="*/ 3 h 32"/>
                <a:gd name="T44" fmla="*/ 20 w 26"/>
                <a:gd name="T45" fmla="*/ 6 h 32"/>
                <a:gd name="T46" fmla="*/ 22 w 26"/>
                <a:gd name="T47" fmla="*/ 9 h 32"/>
                <a:gd name="T48" fmla="*/ 24 w 26"/>
                <a:gd name="T49" fmla="*/ 12 h 32"/>
                <a:gd name="T50" fmla="*/ 26 w 26"/>
                <a:gd name="T51" fmla="*/ 16 h 32"/>
                <a:gd name="T52" fmla="*/ 26 w 26"/>
                <a:gd name="T53" fmla="*/ 20 h 32"/>
                <a:gd name="T54" fmla="*/ 26 w 26"/>
                <a:gd name="T55" fmla="*/ 24 h 32"/>
                <a:gd name="T56" fmla="*/ 25 w 26"/>
                <a:gd name="T57" fmla="*/ 28 h 32"/>
                <a:gd name="T58" fmla="*/ 25 w 26"/>
                <a:gd name="T59" fmla="*/ 28 h 32"/>
                <a:gd name="T60" fmla="*/ 25 w 26"/>
                <a:gd name="T6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32">
                  <a:moveTo>
                    <a:pt x="25" y="28"/>
                  </a:moveTo>
                  <a:lnTo>
                    <a:pt x="24" y="30"/>
                  </a:lnTo>
                  <a:lnTo>
                    <a:pt x="22" y="31"/>
                  </a:lnTo>
                  <a:lnTo>
                    <a:pt x="20" y="32"/>
                  </a:lnTo>
                  <a:lnTo>
                    <a:pt x="18" y="31"/>
                  </a:lnTo>
                  <a:lnTo>
                    <a:pt x="15" y="29"/>
                  </a:lnTo>
                  <a:lnTo>
                    <a:pt x="13" y="27"/>
                  </a:lnTo>
                  <a:lnTo>
                    <a:pt x="10" y="24"/>
                  </a:lnTo>
                  <a:lnTo>
                    <a:pt x="8" y="20"/>
                  </a:lnTo>
                  <a:lnTo>
                    <a:pt x="5" y="17"/>
                  </a:lnTo>
                  <a:lnTo>
                    <a:pt x="4" y="13"/>
                  </a:lnTo>
                  <a:lnTo>
                    <a:pt x="1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20" y="6"/>
                  </a:lnTo>
                  <a:lnTo>
                    <a:pt x="22" y="9"/>
                  </a:lnTo>
                  <a:lnTo>
                    <a:pt x="24" y="12"/>
                  </a:lnTo>
                  <a:lnTo>
                    <a:pt x="26" y="16"/>
                  </a:lnTo>
                  <a:lnTo>
                    <a:pt x="26" y="20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9" name="Freeform 283"/>
            <p:cNvSpPr>
              <a:spLocks/>
            </p:cNvSpPr>
            <p:nvPr/>
          </p:nvSpPr>
          <p:spPr bwMode="auto">
            <a:xfrm>
              <a:off x="1701800" y="1173163"/>
              <a:ext cx="46038" cy="47625"/>
            </a:xfrm>
            <a:custGeom>
              <a:avLst/>
              <a:gdLst>
                <a:gd name="T0" fmla="*/ 28 w 29"/>
                <a:gd name="T1" fmla="*/ 25 h 30"/>
                <a:gd name="T2" fmla="*/ 27 w 29"/>
                <a:gd name="T3" fmla="*/ 27 h 30"/>
                <a:gd name="T4" fmla="*/ 26 w 29"/>
                <a:gd name="T5" fmla="*/ 29 h 30"/>
                <a:gd name="T6" fmla="*/ 24 w 29"/>
                <a:gd name="T7" fmla="*/ 30 h 30"/>
                <a:gd name="T8" fmla="*/ 22 w 29"/>
                <a:gd name="T9" fmla="*/ 30 h 30"/>
                <a:gd name="T10" fmla="*/ 19 w 29"/>
                <a:gd name="T11" fmla="*/ 29 h 30"/>
                <a:gd name="T12" fmla="*/ 16 w 29"/>
                <a:gd name="T13" fmla="*/ 26 h 30"/>
                <a:gd name="T14" fmla="*/ 13 w 29"/>
                <a:gd name="T15" fmla="*/ 24 h 30"/>
                <a:gd name="T16" fmla="*/ 10 w 29"/>
                <a:gd name="T17" fmla="*/ 21 h 30"/>
                <a:gd name="T18" fmla="*/ 8 w 29"/>
                <a:gd name="T19" fmla="*/ 18 h 30"/>
                <a:gd name="T20" fmla="*/ 5 w 29"/>
                <a:gd name="T21" fmla="*/ 14 h 30"/>
                <a:gd name="T22" fmla="*/ 3 w 29"/>
                <a:gd name="T23" fmla="*/ 11 h 30"/>
                <a:gd name="T24" fmla="*/ 0 w 29"/>
                <a:gd name="T25" fmla="*/ 8 h 30"/>
                <a:gd name="T26" fmla="*/ 2 w 29"/>
                <a:gd name="T27" fmla="*/ 8 h 30"/>
                <a:gd name="T28" fmla="*/ 5 w 29"/>
                <a:gd name="T29" fmla="*/ 7 h 30"/>
                <a:gd name="T30" fmla="*/ 7 w 29"/>
                <a:gd name="T31" fmla="*/ 6 h 30"/>
                <a:gd name="T32" fmla="*/ 9 w 29"/>
                <a:gd name="T33" fmla="*/ 6 h 30"/>
                <a:gd name="T34" fmla="*/ 11 w 29"/>
                <a:gd name="T35" fmla="*/ 4 h 30"/>
                <a:gd name="T36" fmla="*/ 12 w 29"/>
                <a:gd name="T37" fmla="*/ 3 h 30"/>
                <a:gd name="T38" fmla="*/ 14 w 29"/>
                <a:gd name="T39" fmla="*/ 2 h 30"/>
                <a:gd name="T40" fmla="*/ 16 w 29"/>
                <a:gd name="T41" fmla="*/ 0 h 30"/>
                <a:gd name="T42" fmla="*/ 18 w 29"/>
                <a:gd name="T43" fmla="*/ 2 h 30"/>
                <a:gd name="T44" fmla="*/ 21 w 29"/>
                <a:gd name="T45" fmla="*/ 5 h 30"/>
                <a:gd name="T46" fmla="*/ 23 w 29"/>
                <a:gd name="T47" fmla="*/ 7 h 30"/>
                <a:gd name="T48" fmla="*/ 25 w 29"/>
                <a:gd name="T49" fmla="*/ 10 h 30"/>
                <a:gd name="T50" fmla="*/ 27 w 29"/>
                <a:gd name="T51" fmla="*/ 14 h 30"/>
                <a:gd name="T52" fmla="*/ 28 w 29"/>
                <a:gd name="T53" fmla="*/ 17 h 30"/>
                <a:gd name="T54" fmla="*/ 29 w 29"/>
                <a:gd name="T55" fmla="*/ 21 h 30"/>
                <a:gd name="T56" fmla="*/ 28 w 29"/>
                <a:gd name="T57" fmla="*/ 25 h 30"/>
                <a:gd name="T58" fmla="*/ 28 w 29"/>
                <a:gd name="T59" fmla="*/ 25 h 30"/>
                <a:gd name="T60" fmla="*/ 28 w 29"/>
                <a:gd name="T61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28" y="25"/>
                  </a:moveTo>
                  <a:lnTo>
                    <a:pt x="27" y="27"/>
                  </a:lnTo>
                  <a:lnTo>
                    <a:pt x="26" y="29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6" y="26"/>
                  </a:lnTo>
                  <a:lnTo>
                    <a:pt x="13" y="24"/>
                  </a:lnTo>
                  <a:lnTo>
                    <a:pt x="10" y="21"/>
                  </a:lnTo>
                  <a:lnTo>
                    <a:pt x="8" y="18"/>
                  </a:lnTo>
                  <a:lnTo>
                    <a:pt x="5" y="14"/>
                  </a:lnTo>
                  <a:lnTo>
                    <a:pt x="3" y="11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5" y="10"/>
                  </a:lnTo>
                  <a:lnTo>
                    <a:pt x="27" y="14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FF5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0" name="Freeform 284"/>
            <p:cNvSpPr>
              <a:spLocks/>
            </p:cNvSpPr>
            <p:nvPr/>
          </p:nvSpPr>
          <p:spPr bwMode="auto">
            <a:xfrm>
              <a:off x="1639888" y="1198563"/>
              <a:ext cx="41275" cy="50800"/>
            </a:xfrm>
            <a:custGeom>
              <a:avLst/>
              <a:gdLst>
                <a:gd name="T0" fmla="*/ 26 w 26"/>
                <a:gd name="T1" fmla="*/ 28 h 32"/>
                <a:gd name="T2" fmla="*/ 24 w 26"/>
                <a:gd name="T3" fmla="*/ 30 h 32"/>
                <a:gd name="T4" fmla="*/ 22 w 26"/>
                <a:gd name="T5" fmla="*/ 31 h 32"/>
                <a:gd name="T6" fmla="*/ 21 w 26"/>
                <a:gd name="T7" fmla="*/ 32 h 32"/>
                <a:gd name="T8" fmla="*/ 19 w 26"/>
                <a:gd name="T9" fmla="*/ 32 h 32"/>
                <a:gd name="T10" fmla="*/ 16 w 26"/>
                <a:gd name="T11" fmla="*/ 30 h 32"/>
                <a:gd name="T12" fmla="*/ 13 w 26"/>
                <a:gd name="T13" fmla="*/ 27 h 32"/>
                <a:gd name="T14" fmla="*/ 11 w 26"/>
                <a:gd name="T15" fmla="*/ 23 h 32"/>
                <a:gd name="T16" fmla="*/ 8 w 26"/>
                <a:gd name="T17" fmla="*/ 20 h 32"/>
                <a:gd name="T18" fmla="*/ 6 w 26"/>
                <a:gd name="T19" fmla="*/ 16 h 32"/>
                <a:gd name="T20" fmla="*/ 4 w 26"/>
                <a:gd name="T21" fmla="*/ 13 h 32"/>
                <a:gd name="T22" fmla="*/ 2 w 26"/>
                <a:gd name="T23" fmla="*/ 9 h 32"/>
                <a:gd name="T24" fmla="*/ 0 w 26"/>
                <a:gd name="T25" fmla="*/ 5 h 32"/>
                <a:gd name="T26" fmla="*/ 2 w 26"/>
                <a:gd name="T27" fmla="*/ 5 h 32"/>
                <a:gd name="T28" fmla="*/ 5 w 26"/>
                <a:gd name="T29" fmla="*/ 5 h 32"/>
                <a:gd name="T30" fmla="*/ 7 w 26"/>
                <a:gd name="T31" fmla="*/ 5 h 32"/>
                <a:gd name="T32" fmla="*/ 9 w 26"/>
                <a:gd name="T33" fmla="*/ 4 h 32"/>
                <a:gd name="T34" fmla="*/ 11 w 26"/>
                <a:gd name="T35" fmla="*/ 4 h 32"/>
                <a:gd name="T36" fmla="*/ 13 w 26"/>
                <a:gd name="T37" fmla="*/ 3 h 32"/>
                <a:gd name="T38" fmla="*/ 15 w 26"/>
                <a:gd name="T39" fmla="*/ 2 h 32"/>
                <a:gd name="T40" fmla="*/ 16 w 26"/>
                <a:gd name="T41" fmla="*/ 0 h 32"/>
                <a:gd name="T42" fmla="*/ 18 w 26"/>
                <a:gd name="T43" fmla="*/ 3 h 32"/>
                <a:gd name="T44" fmla="*/ 21 w 26"/>
                <a:gd name="T45" fmla="*/ 6 h 32"/>
                <a:gd name="T46" fmla="*/ 23 w 26"/>
                <a:gd name="T47" fmla="*/ 9 h 32"/>
                <a:gd name="T48" fmla="*/ 24 w 26"/>
                <a:gd name="T49" fmla="*/ 13 h 32"/>
                <a:gd name="T50" fmla="*/ 26 w 26"/>
                <a:gd name="T51" fmla="*/ 17 h 32"/>
                <a:gd name="T52" fmla="*/ 26 w 26"/>
                <a:gd name="T53" fmla="*/ 20 h 32"/>
                <a:gd name="T54" fmla="*/ 26 w 26"/>
                <a:gd name="T55" fmla="*/ 24 h 32"/>
                <a:gd name="T56" fmla="*/ 26 w 26"/>
                <a:gd name="T57" fmla="*/ 28 h 32"/>
                <a:gd name="T58" fmla="*/ 26 w 26"/>
                <a:gd name="T59" fmla="*/ 28 h 32"/>
                <a:gd name="T60" fmla="*/ 26 w 26"/>
                <a:gd name="T6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32">
                  <a:moveTo>
                    <a:pt x="26" y="28"/>
                  </a:moveTo>
                  <a:lnTo>
                    <a:pt x="24" y="30"/>
                  </a:lnTo>
                  <a:lnTo>
                    <a:pt x="22" y="31"/>
                  </a:lnTo>
                  <a:lnTo>
                    <a:pt x="21" y="32"/>
                  </a:lnTo>
                  <a:lnTo>
                    <a:pt x="19" y="32"/>
                  </a:lnTo>
                  <a:lnTo>
                    <a:pt x="16" y="30"/>
                  </a:lnTo>
                  <a:lnTo>
                    <a:pt x="13" y="27"/>
                  </a:lnTo>
                  <a:lnTo>
                    <a:pt x="11" y="23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4" y="13"/>
                  </a:lnTo>
                  <a:lnTo>
                    <a:pt x="2" y="9"/>
                  </a:ln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4" y="13"/>
                  </a:lnTo>
                  <a:lnTo>
                    <a:pt x="26" y="17"/>
                  </a:lnTo>
                  <a:lnTo>
                    <a:pt x="26" y="20"/>
                  </a:lnTo>
                  <a:lnTo>
                    <a:pt x="26" y="24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close/>
                </a:path>
              </a:pathLst>
            </a:custGeom>
            <a:solidFill>
              <a:srgbClr val="FF5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1" name="Freeform 285"/>
            <p:cNvSpPr>
              <a:spLocks/>
            </p:cNvSpPr>
            <p:nvPr/>
          </p:nvSpPr>
          <p:spPr bwMode="auto">
            <a:xfrm>
              <a:off x="1776413" y="1211263"/>
              <a:ext cx="41275" cy="76200"/>
            </a:xfrm>
            <a:custGeom>
              <a:avLst/>
              <a:gdLst>
                <a:gd name="T0" fmla="*/ 21 w 26"/>
                <a:gd name="T1" fmla="*/ 5 h 48"/>
                <a:gd name="T2" fmla="*/ 24 w 26"/>
                <a:gd name="T3" fmla="*/ 15 h 48"/>
                <a:gd name="T4" fmla="*/ 25 w 26"/>
                <a:gd name="T5" fmla="*/ 25 h 48"/>
                <a:gd name="T6" fmla="*/ 26 w 26"/>
                <a:gd name="T7" fmla="*/ 36 h 48"/>
                <a:gd name="T8" fmla="*/ 26 w 26"/>
                <a:gd name="T9" fmla="*/ 48 h 48"/>
                <a:gd name="T10" fmla="*/ 23 w 26"/>
                <a:gd name="T11" fmla="*/ 45 h 48"/>
                <a:gd name="T12" fmla="*/ 21 w 26"/>
                <a:gd name="T13" fmla="*/ 41 h 48"/>
                <a:gd name="T14" fmla="*/ 21 w 26"/>
                <a:gd name="T15" fmla="*/ 36 h 48"/>
                <a:gd name="T16" fmla="*/ 20 w 26"/>
                <a:gd name="T17" fmla="*/ 33 h 48"/>
                <a:gd name="T18" fmla="*/ 18 w 26"/>
                <a:gd name="T19" fmla="*/ 29 h 48"/>
                <a:gd name="T20" fmla="*/ 16 w 26"/>
                <a:gd name="T21" fmla="*/ 25 h 48"/>
                <a:gd name="T22" fmla="*/ 14 w 26"/>
                <a:gd name="T23" fmla="*/ 21 h 48"/>
                <a:gd name="T24" fmla="*/ 11 w 26"/>
                <a:gd name="T25" fmla="*/ 17 h 48"/>
                <a:gd name="T26" fmla="*/ 9 w 26"/>
                <a:gd name="T27" fmla="*/ 13 h 48"/>
                <a:gd name="T28" fmla="*/ 6 w 26"/>
                <a:gd name="T29" fmla="*/ 10 h 48"/>
                <a:gd name="T30" fmla="*/ 3 w 26"/>
                <a:gd name="T31" fmla="*/ 6 h 48"/>
                <a:gd name="T32" fmla="*/ 0 w 26"/>
                <a:gd name="T33" fmla="*/ 3 h 48"/>
                <a:gd name="T34" fmla="*/ 0 w 26"/>
                <a:gd name="T35" fmla="*/ 3 h 48"/>
                <a:gd name="T36" fmla="*/ 0 w 26"/>
                <a:gd name="T37" fmla="*/ 1 h 48"/>
                <a:gd name="T38" fmla="*/ 0 w 26"/>
                <a:gd name="T39" fmla="*/ 1 h 48"/>
                <a:gd name="T40" fmla="*/ 2 w 26"/>
                <a:gd name="T41" fmla="*/ 1 h 48"/>
                <a:gd name="T42" fmla="*/ 4 w 26"/>
                <a:gd name="T43" fmla="*/ 1 h 48"/>
                <a:gd name="T44" fmla="*/ 6 w 26"/>
                <a:gd name="T45" fmla="*/ 0 h 48"/>
                <a:gd name="T46" fmla="*/ 7 w 26"/>
                <a:gd name="T47" fmla="*/ 0 h 48"/>
                <a:gd name="T48" fmla="*/ 9 w 26"/>
                <a:gd name="T49" fmla="*/ 1 h 48"/>
                <a:gd name="T50" fmla="*/ 10 w 26"/>
                <a:gd name="T51" fmla="*/ 3 h 48"/>
                <a:gd name="T52" fmla="*/ 12 w 26"/>
                <a:gd name="T53" fmla="*/ 3 h 48"/>
                <a:gd name="T54" fmla="*/ 14 w 26"/>
                <a:gd name="T55" fmla="*/ 4 h 48"/>
                <a:gd name="T56" fmla="*/ 15 w 26"/>
                <a:gd name="T57" fmla="*/ 4 h 48"/>
                <a:gd name="T58" fmla="*/ 17 w 26"/>
                <a:gd name="T59" fmla="*/ 5 h 48"/>
                <a:gd name="T60" fmla="*/ 19 w 26"/>
                <a:gd name="T61" fmla="*/ 5 h 48"/>
                <a:gd name="T62" fmla="*/ 21 w 26"/>
                <a:gd name="T63" fmla="*/ 5 h 48"/>
                <a:gd name="T64" fmla="*/ 21 w 26"/>
                <a:gd name="T65" fmla="*/ 5 h 48"/>
                <a:gd name="T66" fmla="*/ 21 w 26"/>
                <a:gd name="T6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48">
                  <a:moveTo>
                    <a:pt x="21" y="5"/>
                  </a:moveTo>
                  <a:lnTo>
                    <a:pt x="24" y="15"/>
                  </a:lnTo>
                  <a:lnTo>
                    <a:pt x="25" y="25"/>
                  </a:lnTo>
                  <a:lnTo>
                    <a:pt x="26" y="36"/>
                  </a:lnTo>
                  <a:lnTo>
                    <a:pt x="26" y="48"/>
                  </a:lnTo>
                  <a:lnTo>
                    <a:pt x="23" y="45"/>
                  </a:lnTo>
                  <a:lnTo>
                    <a:pt x="21" y="41"/>
                  </a:lnTo>
                  <a:lnTo>
                    <a:pt x="21" y="36"/>
                  </a:lnTo>
                  <a:lnTo>
                    <a:pt x="20" y="33"/>
                  </a:lnTo>
                  <a:lnTo>
                    <a:pt x="18" y="29"/>
                  </a:lnTo>
                  <a:lnTo>
                    <a:pt x="16" y="25"/>
                  </a:lnTo>
                  <a:lnTo>
                    <a:pt x="14" y="21"/>
                  </a:lnTo>
                  <a:lnTo>
                    <a:pt x="11" y="17"/>
                  </a:lnTo>
                  <a:lnTo>
                    <a:pt x="9" y="13"/>
                  </a:lnTo>
                  <a:lnTo>
                    <a:pt x="6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" name="Freeform 286"/>
            <p:cNvSpPr>
              <a:spLocks/>
            </p:cNvSpPr>
            <p:nvPr/>
          </p:nvSpPr>
          <p:spPr bwMode="auto">
            <a:xfrm>
              <a:off x="1827213" y="1211263"/>
              <a:ext cx="15875" cy="103187"/>
            </a:xfrm>
            <a:custGeom>
              <a:avLst/>
              <a:gdLst>
                <a:gd name="T0" fmla="*/ 3 w 10"/>
                <a:gd name="T1" fmla="*/ 0 h 65"/>
                <a:gd name="T2" fmla="*/ 5 w 10"/>
                <a:gd name="T3" fmla="*/ 16 h 65"/>
                <a:gd name="T4" fmla="*/ 8 w 10"/>
                <a:gd name="T5" fmla="*/ 32 h 65"/>
                <a:gd name="T6" fmla="*/ 10 w 10"/>
                <a:gd name="T7" fmla="*/ 48 h 65"/>
                <a:gd name="T8" fmla="*/ 9 w 10"/>
                <a:gd name="T9" fmla="*/ 65 h 65"/>
                <a:gd name="T10" fmla="*/ 8 w 10"/>
                <a:gd name="T11" fmla="*/ 63 h 65"/>
                <a:gd name="T12" fmla="*/ 6 w 10"/>
                <a:gd name="T13" fmla="*/ 62 h 65"/>
                <a:gd name="T14" fmla="*/ 5 w 10"/>
                <a:gd name="T15" fmla="*/ 59 h 65"/>
                <a:gd name="T16" fmla="*/ 5 w 10"/>
                <a:gd name="T17" fmla="*/ 56 h 65"/>
                <a:gd name="T18" fmla="*/ 6 w 10"/>
                <a:gd name="T19" fmla="*/ 42 h 65"/>
                <a:gd name="T20" fmla="*/ 5 w 10"/>
                <a:gd name="T21" fmla="*/ 29 h 65"/>
                <a:gd name="T22" fmla="*/ 3 w 10"/>
                <a:gd name="T23" fmla="*/ 15 h 65"/>
                <a:gd name="T24" fmla="*/ 0 w 10"/>
                <a:gd name="T25" fmla="*/ 2 h 65"/>
                <a:gd name="T26" fmla="*/ 0 w 10"/>
                <a:gd name="T27" fmla="*/ 1 h 65"/>
                <a:gd name="T28" fmla="*/ 1 w 10"/>
                <a:gd name="T29" fmla="*/ 0 h 65"/>
                <a:gd name="T30" fmla="*/ 2 w 10"/>
                <a:gd name="T31" fmla="*/ 0 h 65"/>
                <a:gd name="T32" fmla="*/ 3 w 10"/>
                <a:gd name="T33" fmla="*/ 0 h 65"/>
                <a:gd name="T34" fmla="*/ 3 w 10"/>
                <a:gd name="T35" fmla="*/ 0 h 65"/>
                <a:gd name="T36" fmla="*/ 3 w 10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65">
                  <a:moveTo>
                    <a:pt x="3" y="0"/>
                  </a:moveTo>
                  <a:lnTo>
                    <a:pt x="5" y="16"/>
                  </a:lnTo>
                  <a:lnTo>
                    <a:pt x="8" y="32"/>
                  </a:lnTo>
                  <a:lnTo>
                    <a:pt x="10" y="48"/>
                  </a:lnTo>
                  <a:lnTo>
                    <a:pt x="9" y="65"/>
                  </a:lnTo>
                  <a:lnTo>
                    <a:pt x="8" y="63"/>
                  </a:lnTo>
                  <a:lnTo>
                    <a:pt x="6" y="62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6" y="42"/>
                  </a:lnTo>
                  <a:lnTo>
                    <a:pt x="5" y="29"/>
                  </a:lnTo>
                  <a:lnTo>
                    <a:pt x="3" y="15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3" name="Freeform 287"/>
            <p:cNvSpPr>
              <a:spLocks/>
            </p:cNvSpPr>
            <p:nvPr/>
          </p:nvSpPr>
          <p:spPr bwMode="auto">
            <a:xfrm>
              <a:off x="1812925" y="1212850"/>
              <a:ext cx="20638" cy="90487"/>
            </a:xfrm>
            <a:custGeom>
              <a:avLst/>
              <a:gdLst>
                <a:gd name="T0" fmla="*/ 6 w 13"/>
                <a:gd name="T1" fmla="*/ 1 h 57"/>
                <a:gd name="T2" fmla="*/ 9 w 13"/>
                <a:gd name="T3" fmla="*/ 14 h 57"/>
                <a:gd name="T4" fmla="*/ 12 w 13"/>
                <a:gd name="T5" fmla="*/ 28 h 57"/>
                <a:gd name="T6" fmla="*/ 13 w 13"/>
                <a:gd name="T7" fmla="*/ 43 h 57"/>
                <a:gd name="T8" fmla="*/ 12 w 13"/>
                <a:gd name="T9" fmla="*/ 57 h 57"/>
                <a:gd name="T10" fmla="*/ 11 w 13"/>
                <a:gd name="T11" fmla="*/ 55 h 57"/>
                <a:gd name="T12" fmla="*/ 9 w 13"/>
                <a:gd name="T13" fmla="*/ 54 h 57"/>
                <a:gd name="T14" fmla="*/ 8 w 13"/>
                <a:gd name="T15" fmla="*/ 52 h 57"/>
                <a:gd name="T16" fmla="*/ 6 w 13"/>
                <a:gd name="T17" fmla="*/ 51 h 57"/>
                <a:gd name="T18" fmla="*/ 5 w 13"/>
                <a:gd name="T19" fmla="*/ 50 h 57"/>
                <a:gd name="T20" fmla="*/ 5 w 13"/>
                <a:gd name="T21" fmla="*/ 48 h 57"/>
                <a:gd name="T22" fmla="*/ 5 w 13"/>
                <a:gd name="T23" fmla="*/ 46 h 57"/>
                <a:gd name="T24" fmla="*/ 6 w 13"/>
                <a:gd name="T25" fmla="*/ 45 h 57"/>
                <a:gd name="T26" fmla="*/ 6 w 13"/>
                <a:gd name="T27" fmla="*/ 33 h 57"/>
                <a:gd name="T28" fmla="*/ 5 w 13"/>
                <a:gd name="T29" fmla="*/ 22 h 57"/>
                <a:gd name="T30" fmla="*/ 2 w 13"/>
                <a:gd name="T31" fmla="*/ 12 h 57"/>
                <a:gd name="T32" fmla="*/ 0 w 13"/>
                <a:gd name="T33" fmla="*/ 1 h 57"/>
                <a:gd name="T34" fmla="*/ 2 w 13"/>
                <a:gd name="T35" fmla="*/ 0 h 57"/>
                <a:gd name="T36" fmla="*/ 3 w 13"/>
                <a:gd name="T37" fmla="*/ 1 h 57"/>
                <a:gd name="T38" fmla="*/ 5 w 13"/>
                <a:gd name="T39" fmla="*/ 1 h 57"/>
                <a:gd name="T40" fmla="*/ 6 w 13"/>
                <a:gd name="T41" fmla="*/ 1 h 57"/>
                <a:gd name="T42" fmla="*/ 6 w 13"/>
                <a:gd name="T43" fmla="*/ 1 h 57"/>
                <a:gd name="T44" fmla="*/ 6 w 13"/>
                <a:gd name="T45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7">
                  <a:moveTo>
                    <a:pt x="6" y="1"/>
                  </a:moveTo>
                  <a:lnTo>
                    <a:pt x="9" y="14"/>
                  </a:lnTo>
                  <a:lnTo>
                    <a:pt x="12" y="28"/>
                  </a:lnTo>
                  <a:lnTo>
                    <a:pt x="13" y="43"/>
                  </a:lnTo>
                  <a:lnTo>
                    <a:pt x="12" y="57"/>
                  </a:lnTo>
                  <a:lnTo>
                    <a:pt x="11" y="55"/>
                  </a:lnTo>
                  <a:lnTo>
                    <a:pt x="9" y="54"/>
                  </a:lnTo>
                  <a:lnTo>
                    <a:pt x="8" y="52"/>
                  </a:lnTo>
                  <a:lnTo>
                    <a:pt x="6" y="51"/>
                  </a:lnTo>
                  <a:lnTo>
                    <a:pt x="5" y="50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6" y="45"/>
                  </a:lnTo>
                  <a:lnTo>
                    <a:pt x="6" y="33"/>
                  </a:lnTo>
                  <a:lnTo>
                    <a:pt x="5" y="22"/>
                  </a:lnTo>
                  <a:lnTo>
                    <a:pt x="2" y="12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9E5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4" name="Freeform 288"/>
            <p:cNvSpPr>
              <a:spLocks/>
            </p:cNvSpPr>
            <p:nvPr/>
          </p:nvSpPr>
          <p:spPr bwMode="auto">
            <a:xfrm>
              <a:off x="1743075" y="1220788"/>
              <a:ext cx="65088" cy="68262"/>
            </a:xfrm>
            <a:custGeom>
              <a:avLst/>
              <a:gdLst>
                <a:gd name="T0" fmla="*/ 41 w 41"/>
                <a:gd name="T1" fmla="*/ 42 h 43"/>
                <a:gd name="T2" fmla="*/ 40 w 41"/>
                <a:gd name="T3" fmla="*/ 42 h 43"/>
                <a:gd name="T4" fmla="*/ 39 w 41"/>
                <a:gd name="T5" fmla="*/ 43 h 43"/>
                <a:gd name="T6" fmla="*/ 38 w 41"/>
                <a:gd name="T7" fmla="*/ 43 h 43"/>
                <a:gd name="T8" fmla="*/ 36 w 41"/>
                <a:gd name="T9" fmla="*/ 43 h 43"/>
                <a:gd name="T10" fmla="*/ 35 w 41"/>
                <a:gd name="T11" fmla="*/ 43 h 43"/>
                <a:gd name="T12" fmla="*/ 34 w 41"/>
                <a:gd name="T13" fmla="*/ 43 h 43"/>
                <a:gd name="T14" fmla="*/ 33 w 41"/>
                <a:gd name="T15" fmla="*/ 43 h 43"/>
                <a:gd name="T16" fmla="*/ 31 w 41"/>
                <a:gd name="T17" fmla="*/ 42 h 43"/>
                <a:gd name="T18" fmla="*/ 27 w 41"/>
                <a:gd name="T19" fmla="*/ 39 h 43"/>
                <a:gd name="T20" fmla="*/ 23 w 41"/>
                <a:gd name="T21" fmla="*/ 36 h 43"/>
                <a:gd name="T22" fmla="*/ 19 w 41"/>
                <a:gd name="T23" fmla="*/ 33 h 43"/>
                <a:gd name="T24" fmla="*/ 15 w 41"/>
                <a:gd name="T25" fmla="*/ 30 h 43"/>
                <a:gd name="T26" fmla="*/ 11 w 41"/>
                <a:gd name="T27" fmla="*/ 27 h 43"/>
                <a:gd name="T28" fmla="*/ 7 w 41"/>
                <a:gd name="T29" fmla="*/ 24 h 43"/>
                <a:gd name="T30" fmla="*/ 4 w 41"/>
                <a:gd name="T31" fmla="*/ 20 h 43"/>
                <a:gd name="T32" fmla="*/ 0 w 41"/>
                <a:gd name="T33" fmla="*/ 16 h 43"/>
                <a:gd name="T34" fmla="*/ 1 w 41"/>
                <a:gd name="T35" fmla="*/ 14 h 43"/>
                <a:gd name="T36" fmla="*/ 2 w 41"/>
                <a:gd name="T37" fmla="*/ 13 h 43"/>
                <a:gd name="T38" fmla="*/ 4 w 41"/>
                <a:gd name="T39" fmla="*/ 13 h 43"/>
                <a:gd name="T40" fmla="*/ 6 w 41"/>
                <a:gd name="T41" fmla="*/ 13 h 43"/>
                <a:gd name="T42" fmla="*/ 7 w 41"/>
                <a:gd name="T43" fmla="*/ 12 h 43"/>
                <a:gd name="T44" fmla="*/ 9 w 41"/>
                <a:gd name="T45" fmla="*/ 11 h 43"/>
                <a:gd name="T46" fmla="*/ 10 w 41"/>
                <a:gd name="T47" fmla="*/ 10 h 43"/>
                <a:gd name="T48" fmla="*/ 11 w 41"/>
                <a:gd name="T49" fmla="*/ 8 h 43"/>
                <a:gd name="T50" fmla="*/ 13 w 41"/>
                <a:gd name="T51" fmla="*/ 6 h 43"/>
                <a:gd name="T52" fmla="*/ 14 w 41"/>
                <a:gd name="T53" fmla="*/ 5 h 43"/>
                <a:gd name="T54" fmla="*/ 16 w 41"/>
                <a:gd name="T55" fmla="*/ 4 h 43"/>
                <a:gd name="T56" fmla="*/ 18 w 41"/>
                <a:gd name="T57" fmla="*/ 3 h 43"/>
                <a:gd name="T58" fmla="*/ 18 w 41"/>
                <a:gd name="T59" fmla="*/ 3 h 43"/>
                <a:gd name="T60" fmla="*/ 21 w 41"/>
                <a:gd name="T61" fmla="*/ 0 h 43"/>
                <a:gd name="T62" fmla="*/ 21 w 41"/>
                <a:gd name="T63" fmla="*/ 0 h 43"/>
                <a:gd name="T64" fmla="*/ 24 w 41"/>
                <a:gd name="T65" fmla="*/ 4 h 43"/>
                <a:gd name="T66" fmla="*/ 28 w 41"/>
                <a:gd name="T67" fmla="*/ 9 h 43"/>
                <a:gd name="T68" fmla="*/ 31 w 41"/>
                <a:gd name="T69" fmla="*/ 14 h 43"/>
                <a:gd name="T70" fmla="*/ 35 w 41"/>
                <a:gd name="T71" fmla="*/ 19 h 43"/>
                <a:gd name="T72" fmla="*/ 37 w 41"/>
                <a:gd name="T73" fmla="*/ 24 h 43"/>
                <a:gd name="T74" fmla="*/ 39 w 41"/>
                <a:gd name="T75" fmla="*/ 30 h 43"/>
                <a:gd name="T76" fmla="*/ 41 w 41"/>
                <a:gd name="T77" fmla="*/ 36 h 43"/>
                <a:gd name="T78" fmla="*/ 41 w 41"/>
                <a:gd name="T79" fmla="*/ 42 h 43"/>
                <a:gd name="T80" fmla="*/ 41 w 41"/>
                <a:gd name="T81" fmla="*/ 42 h 43"/>
                <a:gd name="T82" fmla="*/ 41 w 41"/>
                <a:gd name="T83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" h="43">
                  <a:moveTo>
                    <a:pt x="41" y="42"/>
                  </a:moveTo>
                  <a:lnTo>
                    <a:pt x="40" y="42"/>
                  </a:lnTo>
                  <a:lnTo>
                    <a:pt x="39" y="43"/>
                  </a:lnTo>
                  <a:lnTo>
                    <a:pt x="38" y="43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3" y="43"/>
                  </a:lnTo>
                  <a:lnTo>
                    <a:pt x="31" y="42"/>
                  </a:lnTo>
                  <a:lnTo>
                    <a:pt x="27" y="39"/>
                  </a:lnTo>
                  <a:lnTo>
                    <a:pt x="23" y="36"/>
                  </a:lnTo>
                  <a:lnTo>
                    <a:pt x="19" y="33"/>
                  </a:lnTo>
                  <a:lnTo>
                    <a:pt x="15" y="30"/>
                  </a:lnTo>
                  <a:lnTo>
                    <a:pt x="11" y="27"/>
                  </a:lnTo>
                  <a:lnTo>
                    <a:pt x="7" y="24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28" y="9"/>
                  </a:lnTo>
                  <a:lnTo>
                    <a:pt x="31" y="14"/>
                  </a:lnTo>
                  <a:lnTo>
                    <a:pt x="35" y="19"/>
                  </a:lnTo>
                  <a:lnTo>
                    <a:pt x="37" y="24"/>
                  </a:lnTo>
                  <a:lnTo>
                    <a:pt x="39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B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5" name="Freeform 289"/>
            <p:cNvSpPr>
              <a:spLocks/>
            </p:cNvSpPr>
            <p:nvPr/>
          </p:nvSpPr>
          <p:spPr bwMode="auto">
            <a:xfrm>
              <a:off x="1727200" y="1250950"/>
              <a:ext cx="106363" cy="71437"/>
            </a:xfrm>
            <a:custGeom>
              <a:avLst/>
              <a:gdLst>
                <a:gd name="T0" fmla="*/ 46 w 67"/>
                <a:gd name="T1" fmla="*/ 27 h 45"/>
                <a:gd name="T2" fmla="*/ 48 w 67"/>
                <a:gd name="T3" fmla="*/ 27 h 45"/>
                <a:gd name="T4" fmla="*/ 50 w 67"/>
                <a:gd name="T5" fmla="*/ 26 h 45"/>
                <a:gd name="T6" fmla="*/ 52 w 67"/>
                <a:gd name="T7" fmla="*/ 25 h 45"/>
                <a:gd name="T8" fmla="*/ 54 w 67"/>
                <a:gd name="T9" fmla="*/ 23 h 45"/>
                <a:gd name="T10" fmla="*/ 54 w 67"/>
                <a:gd name="T11" fmla="*/ 23 h 45"/>
                <a:gd name="T12" fmla="*/ 67 w 67"/>
                <a:gd name="T13" fmla="*/ 40 h 45"/>
                <a:gd name="T14" fmla="*/ 67 w 67"/>
                <a:gd name="T15" fmla="*/ 40 h 45"/>
                <a:gd name="T16" fmla="*/ 67 w 67"/>
                <a:gd name="T17" fmla="*/ 42 h 45"/>
                <a:gd name="T18" fmla="*/ 65 w 67"/>
                <a:gd name="T19" fmla="*/ 44 h 45"/>
                <a:gd name="T20" fmla="*/ 63 w 67"/>
                <a:gd name="T21" fmla="*/ 44 h 45"/>
                <a:gd name="T22" fmla="*/ 61 w 67"/>
                <a:gd name="T23" fmla="*/ 45 h 45"/>
                <a:gd name="T24" fmla="*/ 54 w 67"/>
                <a:gd name="T25" fmla="*/ 44 h 45"/>
                <a:gd name="T26" fmla="*/ 48 w 67"/>
                <a:gd name="T27" fmla="*/ 41 h 45"/>
                <a:gd name="T28" fmla="*/ 41 w 67"/>
                <a:gd name="T29" fmla="*/ 37 h 45"/>
                <a:gd name="T30" fmla="*/ 36 w 67"/>
                <a:gd name="T31" fmla="*/ 33 h 45"/>
                <a:gd name="T32" fmla="*/ 30 w 67"/>
                <a:gd name="T33" fmla="*/ 29 h 45"/>
                <a:gd name="T34" fmla="*/ 24 w 67"/>
                <a:gd name="T35" fmla="*/ 24 h 45"/>
                <a:gd name="T36" fmla="*/ 18 w 67"/>
                <a:gd name="T37" fmla="*/ 20 h 45"/>
                <a:gd name="T38" fmla="*/ 12 w 67"/>
                <a:gd name="T39" fmla="*/ 15 h 45"/>
                <a:gd name="T40" fmla="*/ 12 w 67"/>
                <a:gd name="T41" fmla="*/ 15 h 45"/>
                <a:gd name="T42" fmla="*/ 0 w 67"/>
                <a:gd name="T43" fmla="*/ 5 h 45"/>
                <a:gd name="T44" fmla="*/ 8 w 67"/>
                <a:gd name="T45" fmla="*/ 0 h 45"/>
                <a:gd name="T46" fmla="*/ 8 w 67"/>
                <a:gd name="T47" fmla="*/ 0 h 45"/>
                <a:gd name="T48" fmla="*/ 12 w 67"/>
                <a:gd name="T49" fmla="*/ 3 h 45"/>
                <a:gd name="T50" fmla="*/ 17 w 67"/>
                <a:gd name="T51" fmla="*/ 7 h 45"/>
                <a:gd name="T52" fmla="*/ 21 w 67"/>
                <a:gd name="T53" fmla="*/ 11 h 45"/>
                <a:gd name="T54" fmla="*/ 26 w 67"/>
                <a:gd name="T55" fmla="*/ 15 h 45"/>
                <a:gd name="T56" fmla="*/ 31 w 67"/>
                <a:gd name="T57" fmla="*/ 19 h 45"/>
                <a:gd name="T58" fmla="*/ 36 w 67"/>
                <a:gd name="T59" fmla="*/ 22 h 45"/>
                <a:gd name="T60" fmla="*/ 40 w 67"/>
                <a:gd name="T61" fmla="*/ 25 h 45"/>
                <a:gd name="T62" fmla="*/ 46 w 67"/>
                <a:gd name="T63" fmla="*/ 27 h 45"/>
                <a:gd name="T64" fmla="*/ 46 w 67"/>
                <a:gd name="T65" fmla="*/ 27 h 45"/>
                <a:gd name="T66" fmla="*/ 46 w 67"/>
                <a:gd name="T67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" h="45">
                  <a:moveTo>
                    <a:pt x="46" y="27"/>
                  </a:moveTo>
                  <a:lnTo>
                    <a:pt x="48" y="27"/>
                  </a:lnTo>
                  <a:lnTo>
                    <a:pt x="50" y="26"/>
                  </a:lnTo>
                  <a:lnTo>
                    <a:pt x="52" y="25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2"/>
                  </a:lnTo>
                  <a:lnTo>
                    <a:pt x="65" y="44"/>
                  </a:lnTo>
                  <a:lnTo>
                    <a:pt x="63" y="44"/>
                  </a:lnTo>
                  <a:lnTo>
                    <a:pt x="61" y="45"/>
                  </a:lnTo>
                  <a:lnTo>
                    <a:pt x="54" y="44"/>
                  </a:lnTo>
                  <a:lnTo>
                    <a:pt x="48" y="41"/>
                  </a:lnTo>
                  <a:lnTo>
                    <a:pt x="41" y="37"/>
                  </a:lnTo>
                  <a:lnTo>
                    <a:pt x="36" y="33"/>
                  </a:lnTo>
                  <a:lnTo>
                    <a:pt x="30" y="29"/>
                  </a:lnTo>
                  <a:lnTo>
                    <a:pt x="24" y="24"/>
                  </a:lnTo>
                  <a:lnTo>
                    <a:pt x="18" y="20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0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3"/>
                  </a:lnTo>
                  <a:lnTo>
                    <a:pt x="17" y="7"/>
                  </a:lnTo>
                  <a:lnTo>
                    <a:pt x="21" y="11"/>
                  </a:lnTo>
                  <a:lnTo>
                    <a:pt x="26" y="15"/>
                  </a:lnTo>
                  <a:lnTo>
                    <a:pt x="31" y="19"/>
                  </a:lnTo>
                  <a:lnTo>
                    <a:pt x="36" y="22"/>
                  </a:lnTo>
                  <a:lnTo>
                    <a:pt x="40" y="25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9E5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6" name="Freeform 290"/>
            <p:cNvSpPr>
              <a:spLocks/>
            </p:cNvSpPr>
            <p:nvPr/>
          </p:nvSpPr>
          <p:spPr bwMode="auto">
            <a:xfrm>
              <a:off x="1708150" y="1260475"/>
              <a:ext cx="139700" cy="93662"/>
            </a:xfrm>
            <a:custGeom>
              <a:avLst/>
              <a:gdLst>
                <a:gd name="T0" fmla="*/ 72 w 88"/>
                <a:gd name="T1" fmla="*/ 42 h 59"/>
                <a:gd name="T2" fmla="*/ 73 w 88"/>
                <a:gd name="T3" fmla="*/ 41 h 59"/>
                <a:gd name="T4" fmla="*/ 75 w 88"/>
                <a:gd name="T5" fmla="*/ 41 h 59"/>
                <a:gd name="T6" fmla="*/ 76 w 88"/>
                <a:gd name="T7" fmla="*/ 41 h 59"/>
                <a:gd name="T8" fmla="*/ 78 w 88"/>
                <a:gd name="T9" fmla="*/ 40 h 59"/>
                <a:gd name="T10" fmla="*/ 79 w 88"/>
                <a:gd name="T11" fmla="*/ 40 h 59"/>
                <a:gd name="T12" fmla="*/ 80 w 88"/>
                <a:gd name="T13" fmla="*/ 38 h 59"/>
                <a:gd name="T14" fmla="*/ 81 w 88"/>
                <a:gd name="T15" fmla="*/ 37 h 59"/>
                <a:gd name="T16" fmla="*/ 82 w 88"/>
                <a:gd name="T17" fmla="*/ 35 h 59"/>
                <a:gd name="T18" fmla="*/ 84 w 88"/>
                <a:gd name="T19" fmla="*/ 39 h 59"/>
                <a:gd name="T20" fmla="*/ 87 w 88"/>
                <a:gd name="T21" fmla="*/ 42 h 59"/>
                <a:gd name="T22" fmla="*/ 88 w 88"/>
                <a:gd name="T23" fmla="*/ 45 h 59"/>
                <a:gd name="T24" fmla="*/ 88 w 88"/>
                <a:gd name="T25" fmla="*/ 50 h 59"/>
                <a:gd name="T26" fmla="*/ 85 w 88"/>
                <a:gd name="T27" fmla="*/ 55 h 59"/>
                <a:gd name="T28" fmla="*/ 80 w 88"/>
                <a:gd name="T29" fmla="*/ 58 h 59"/>
                <a:gd name="T30" fmla="*/ 75 w 88"/>
                <a:gd name="T31" fmla="*/ 59 h 59"/>
                <a:gd name="T32" fmla="*/ 70 w 88"/>
                <a:gd name="T33" fmla="*/ 59 h 59"/>
                <a:gd name="T34" fmla="*/ 64 w 88"/>
                <a:gd name="T35" fmla="*/ 58 h 59"/>
                <a:gd name="T36" fmla="*/ 58 w 88"/>
                <a:gd name="T37" fmla="*/ 57 h 59"/>
                <a:gd name="T38" fmla="*/ 53 w 88"/>
                <a:gd name="T39" fmla="*/ 56 h 59"/>
                <a:gd name="T40" fmla="*/ 48 w 88"/>
                <a:gd name="T41" fmla="*/ 55 h 59"/>
                <a:gd name="T42" fmla="*/ 49 w 88"/>
                <a:gd name="T43" fmla="*/ 51 h 59"/>
                <a:gd name="T44" fmla="*/ 49 w 88"/>
                <a:gd name="T45" fmla="*/ 47 h 59"/>
                <a:gd name="T46" fmla="*/ 48 w 88"/>
                <a:gd name="T47" fmla="*/ 43 h 59"/>
                <a:gd name="T48" fmla="*/ 47 w 88"/>
                <a:gd name="T49" fmla="*/ 39 h 59"/>
                <a:gd name="T50" fmla="*/ 42 w 88"/>
                <a:gd name="T51" fmla="*/ 33 h 59"/>
                <a:gd name="T52" fmla="*/ 36 w 88"/>
                <a:gd name="T53" fmla="*/ 29 h 59"/>
                <a:gd name="T54" fmla="*/ 30 w 88"/>
                <a:gd name="T55" fmla="*/ 25 h 59"/>
                <a:gd name="T56" fmla="*/ 24 w 88"/>
                <a:gd name="T57" fmla="*/ 21 h 59"/>
                <a:gd name="T58" fmla="*/ 18 w 88"/>
                <a:gd name="T59" fmla="*/ 18 h 59"/>
                <a:gd name="T60" fmla="*/ 12 w 88"/>
                <a:gd name="T61" fmla="*/ 15 h 59"/>
                <a:gd name="T62" fmla="*/ 6 w 88"/>
                <a:gd name="T63" fmla="*/ 11 h 59"/>
                <a:gd name="T64" fmla="*/ 0 w 88"/>
                <a:gd name="T65" fmla="*/ 7 h 59"/>
                <a:gd name="T66" fmla="*/ 0 w 88"/>
                <a:gd name="T67" fmla="*/ 7 h 59"/>
                <a:gd name="T68" fmla="*/ 6 w 88"/>
                <a:gd name="T69" fmla="*/ 0 h 59"/>
                <a:gd name="T70" fmla="*/ 6 w 88"/>
                <a:gd name="T71" fmla="*/ 0 h 59"/>
                <a:gd name="T72" fmla="*/ 11 w 88"/>
                <a:gd name="T73" fmla="*/ 2 h 59"/>
                <a:gd name="T74" fmla="*/ 15 w 88"/>
                <a:gd name="T75" fmla="*/ 5 h 59"/>
                <a:gd name="T76" fmla="*/ 19 w 88"/>
                <a:gd name="T77" fmla="*/ 7 h 59"/>
                <a:gd name="T78" fmla="*/ 23 w 88"/>
                <a:gd name="T79" fmla="*/ 10 h 59"/>
                <a:gd name="T80" fmla="*/ 27 w 88"/>
                <a:gd name="T81" fmla="*/ 13 h 59"/>
                <a:gd name="T82" fmla="*/ 31 w 88"/>
                <a:gd name="T83" fmla="*/ 17 h 59"/>
                <a:gd name="T84" fmla="*/ 34 w 88"/>
                <a:gd name="T85" fmla="*/ 20 h 59"/>
                <a:gd name="T86" fmla="*/ 38 w 88"/>
                <a:gd name="T87" fmla="*/ 23 h 59"/>
                <a:gd name="T88" fmla="*/ 42 w 88"/>
                <a:gd name="T89" fmla="*/ 26 h 59"/>
                <a:gd name="T90" fmla="*/ 46 w 88"/>
                <a:gd name="T91" fmla="*/ 30 h 59"/>
                <a:gd name="T92" fmla="*/ 50 w 88"/>
                <a:gd name="T93" fmla="*/ 32 h 59"/>
                <a:gd name="T94" fmla="*/ 54 w 88"/>
                <a:gd name="T95" fmla="*/ 35 h 59"/>
                <a:gd name="T96" fmla="*/ 58 w 88"/>
                <a:gd name="T97" fmla="*/ 37 h 59"/>
                <a:gd name="T98" fmla="*/ 63 w 88"/>
                <a:gd name="T99" fmla="*/ 39 h 59"/>
                <a:gd name="T100" fmla="*/ 68 w 88"/>
                <a:gd name="T101" fmla="*/ 41 h 59"/>
                <a:gd name="T102" fmla="*/ 72 w 88"/>
                <a:gd name="T103" fmla="*/ 42 h 59"/>
                <a:gd name="T104" fmla="*/ 72 w 88"/>
                <a:gd name="T105" fmla="*/ 42 h 59"/>
                <a:gd name="T106" fmla="*/ 72 w 88"/>
                <a:gd name="T107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" h="59">
                  <a:moveTo>
                    <a:pt x="72" y="42"/>
                  </a:moveTo>
                  <a:lnTo>
                    <a:pt x="73" y="41"/>
                  </a:lnTo>
                  <a:lnTo>
                    <a:pt x="75" y="41"/>
                  </a:lnTo>
                  <a:lnTo>
                    <a:pt x="76" y="41"/>
                  </a:lnTo>
                  <a:lnTo>
                    <a:pt x="78" y="40"/>
                  </a:lnTo>
                  <a:lnTo>
                    <a:pt x="79" y="40"/>
                  </a:lnTo>
                  <a:lnTo>
                    <a:pt x="80" y="38"/>
                  </a:lnTo>
                  <a:lnTo>
                    <a:pt x="81" y="37"/>
                  </a:lnTo>
                  <a:lnTo>
                    <a:pt x="82" y="35"/>
                  </a:lnTo>
                  <a:lnTo>
                    <a:pt x="84" y="39"/>
                  </a:lnTo>
                  <a:lnTo>
                    <a:pt x="87" y="42"/>
                  </a:lnTo>
                  <a:lnTo>
                    <a:pt x="88" y="45"/>
                  </a:lnTo>
                  <a:lnTo>
                    <a:pt x="88" y="50"/>
                  </a:lnTo>
                  <a:lnTo>
                    <a:pt x="85" y="55"/>
                  </a:lnTo>
                  <a:lnTo>
                    <a:pt x="80" y="58"/>
                  </a:lnTo>
                  <a:lnTo>
                    <a:pt x="75" y="59"/>
                  </a:lnTo>
                  <a:lnTo>
                    <a:pt x="70" y="59"/>
                  </a:lnTo>
                  <a:lnTo>
                    <a:pt x="64" y="58"/>
                  </a:lnTo>
                  <a:lnTo>
                    <a:pt x="58" y="57"/>
                  </a:lnTo>
                  <a:lnTo>
                    <a:pt x="53" y="56"/>
                  </a:lnTo>
                  <a:lnTo>
                    <a:pt x="48" y="55"/>
                  </a:lnTo>
                  <a:lnTo>
                    <a:pt x="49" y="51"/>
                  </a:lnTo>
                  <a:lnTo>
                    <a:pt x="49" y="47"/>
                  </a:lnTo>
                  <a:lnTo>
                    <a:pt x="48" y="43"/>
                  </a:lnTo>
                  <a:lnTo>
                    <a:pt x="47" y="39"/>
                  </a:lnTo>
                  <a:lnTo>
                    <a:pt x="42" y="33"/>
                  </a:lnTo>
                  <a:lnTo>
                    <a:pt x="36" y="29"/>
                  </a:lnTo>
                  <a:lnTo>
                    <a:pt x="30" y="25"/>
                  </a:lnTo>
                  <a:lnTo>
                    <a:pt x="24" y="21"/>
                  </a:lnTo>
                  <a:lnTo>
                    <a:pt x="18" y="18"/>
                  </a:lnTo>
                  <a:lnTo>
                    <a:pt x="12" y="15"/>
                  </a:lnTo>
                  <a:lnTo>
                    <a:pt x="6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5" y="5"/>
                  </a:lnTo>
                  <a:lnTo>
                    <a:pt x="19" y="7"/>
                  </a:lnTo>
                  <a:lnTo>
                    <a:pt x="23" y="10"/>
                  </a:lnTo>
                  <a:lnTo>
                    <a:pt x="27" y="13"/>
                  </a:lnTo>
                  <a:lnTo>
                    <a:pt x="31" y="17"/>
                  </a:lnTo>
                  <a:lnTo>
                    <a:pt x="34" y="20"/>
                  </a:lnTo>
                  <a:lnTo>
                    <a:pt x="38" y="23"/>
                  </a:lnTo>
                  <a:lnTo>
                    <a:pt x="42" y="26"/>
                  </a:lnTo>
                  <a:lnTo>
                    <a:pt x="46" y="30"/>
                  </a:lnTo>
                  <a:lnTo>
                    <a:pt x="50" y="32"/>
                  </a:lnTo>
                  <a:lnTo>
                    <a:pt x="54" y="35"/>
                  </a:lnTo>
                  <a:lnTo>
                    <a:pt x="58" y="37"/>
                  </a:lnTo>
                  <a:lnTo>
                    <a:pt x="63" y="39"/>
                  </a:lnTo>
                  <a:lnTo>
                    <a:pt x="68" y="41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7" name="Freeform 291"/>
            <p:cNvSpPr>
              <a:spLocks/>
            </p:cNvSpPr>
            <p:nvPr/>
          </p:nvSpPr>
          <p:spPr bwMode="auto">
            <a:xfrm>
              <a:off x="1631950" y="1268413"/>
              <a:ext cx="117475" cy="74612"/>
            </a:xfrm>
            <a:custGeom>
              <a:avLst/>
              <a:gdLst>
                <a:gd name="T0" fmla="*/ 21 w 74"/>
                <a:gd name="T1" fmla="*/ 10 h 47"/>
                <a:gd name="T2" fmla="*/ 24 w 74"/>
                <a:gd name="T3" fmla="*/ 11 h 47"/>
                <a:gd name="T4" fmla="*/ 26 w 74"/>
                <a:gd name="T5" fmla="*/ 11 h 47"/>
                <a:gd name="T6" fmla="*/ 27 w 74"/>
                <a:gd name="T7" fmla="*/ 11 h 47"/>
                <a:gd name="T8" fmla="*/ 29 w 74"/>
                <a:gd name="T9" fmla="*/ 10 h 47"/>
                <a:gd name="T10" fmla="*/ 31 w 74"/>
                <a:gd name="T11" fmla="*/ 9 h 47"/>
                <a:gd name="T12" fmla="*/ 33 w 74"/>
                <a:gd name="T13" fmla="*/ 9 h 47"/>
                <a:gd name="T14" fmla="*/ 34 w 74"/>
                <a:gd name="T15" fmla="*/ 10 h 47"/>
                <a:gd name="T16" fmla="*/ 36 w 74"/>
                <a:gd name="T17" fmla="*/ 12 h 47"/>
                <a:gd name="T18" fmla="*/ 39 w 74"/>
                <a:gd name="T19" fmla="*/ 16 h 47"/>
                <a:gd name="T20" fmla="*/ 43 w 74"/>
                <a:gd name="T21" fmla="*/ 19 h 47"/>
                <a:gd name="T22" fmla="*/ 47 w 74"/>
                <a:gd name="T23" fmla="*/ 22 h 47"/>
                <a:gd name="T24" fmla="*/ 51 w 74"/>
                <a:gd name="T25" fmla="*/ 25 h 47"/>
                <a:gd name="T26" fmla="*/ 55 w 74"/>
                <a:gd name="T27" fmla="*/ 26 h 47"/>
                <a:gd name="T28" fmla="*/ 59 w 74"/>
                <a:gd name="T29" fmla="*/ 28 h 47"/>
                <a:gd name="T30" fmla="*/ 64 w 74"/>
                <a:gd name="T31" fmla="*/ 30 h 47"/>
                <a:gd name="T32" fmla="*/ 68 w 74"/>
                <a:gd name="T33" fmla="*/ 31 h 47"/>
                <a:gd name="T34" fmla="*/ 70 w 74"/>
                <a:gd name="T35" fmla="*/ 32 h 47"/>
                <a:gd name="T36" fmla="*/ 71 w 74"/>
                <a:gd name="T37" fmla="*/ 33 h 47"/>
                <a:gd name="T38" fmla="*/ 73 w 74"/>
                <a:gd name="T39" fmla="*/ 35 h 47"/>
                <a:gd name="T40" fmla="*/ 74 w 74"/>
                <a:gd name="T41" fmla="*/ 37 h 47"/>
                <a:gd name="T42" fmla="*/ 73 w 74"/>
                <a:gd name="T43" fmla="*/ 39 h 47"/>
                <a:gd name="T44" fmla="*/ 72 w 74"/>
                <a:gd name="T45" fmla="*/ 41 h 47"/>
                <a:gd name="T46" fmla="*/ 70 w 74"/>
                <a:gd name="T47" fmla="*/ 43 h 47"/>
                <a:gd name="T48" fmla="*/ 68 w 74"/>
                <a:gd name="T49" fmla="*/ 44 h 47"/>
                <a:gd name="T50" fmla="*/ 65 w 74"/>
                <a:gd name="T51" fmla="*/ 46 h 47"/>
                <a:gd name="T52" fmla="*/ 61 w 74"/>
                <a:gd name="T53" fmla="*/ 47 h 47"/>
                <a:gd name="T54" fmla="*/ 57 w 74"/>
                <a:gd name="T55" fmla="*/ 46 h 47"/>
                <a:gd name="T56" fmla="*/ 53 w 74"/>
                <a:gd name="T57" fmla="*/ 46 h 47"/>
                <a:gd name="T58" fmla="*/ 49 w 74"/>
                <a:gd name="T59" fmla="*/ 44 h 47"/>
                <a:gd name="T60" fmla="*/ 46 w 74"/>
                <a:gd name="T61" fmla="*/ 42 h 47"/>
                <a:gd name="T62" fmla="*/ 42 w 74"/>
                <a:gd name="T63" fmla="*/ 40 h 47"/>
                <a:gd name="T64" fmla="*/ 39 w 74"/>
                <a:gd name="T65" fmla="*/ 38 h 47"/>
                <a:gd name="T66" fmla="*/ 33 w 74"/>
                <a:gd name="T67" fmla="*/ 35 h 47"/>
                <a:gd name="T68" fmla="*/ 28 w 74"/>
                <a:gd name="T69" fmla="*/ 31 h 47"/>
                <a:gd name="T70" fmla="*/ 22 w 74"/>
                <a:gd name="T71" fmla="*/ 27 h 47"/>
                <a:gd name="T72" fmla="*/ 17 w 74"/>
                <a:gd name="T73" fmla="*/ 22 h 47"/>
                <a:gd name="T74" fmla="*/ 12 w 74"/>
                <a:gd name="T75" fmla="*/ 17 h 47"/>
                <a:gd name="T76" fmla="*/ 8 w 74"/>
                <a:gd name="T77" fmla="*/ 12 h 47"/>
                <a:gd name="T78" fmla="*/ 3 w 74"/>
                <a:gd name="T79" fmla="*/ 6 h 47"/>
                <a:gd name="T80" fmla="*/ 0 w 74"/>
                <a:gd name="T81" fmla="*/ 0 h 47"/>
                <a:gd name="T82" fmla="*/ 2 w 74"/>
                <a:gd name="T83" fmla="*/ 2 h 47"/>
                <a:gd name="T84" fmla="*/ 5 w 74"/>
                <a:gd name="T85" fmla="*/ 3 h 47"/>
                <a:gd name="T86" fmla="*/ 8 w 74"/>
                <a:gd name="T87" fmla="*/ 4 h 47"/>
                <a:gd name="T88" fmla="*/ 11 w 74"/>
                <a:gd name="T89" fmla="*/ 5 h 47"/>
                <a:gd name="T90" fmla="*/ 14 w 74"/>
                <a:gd name="T91" fmla="*/ 5 h 47"/>
                <a:gd name="T92" fmla="*/ 17 w 74"/>
                <a:gd name="T93" fmla="*/ 6 h 47"/>
                <a:gd name="T94" fmla="*/ 19 w 74"/>
                <a:gd name="T95" fmla="*/ 8 h 47"/>
                <a:gd name="T96" fmla="*/ 21 w 74"/>
                <a:gd name="T97" fmla="*/ 10 h 47"/>
                <a:gd name="T98" fmla="*/ 21 w 74"/>
                <a:gd name="T99" fmla="*/ 10 h 47"/>
                <a:gd name="T100" fmla="*/ 21 w 74"/>
                <a:gd name="T101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4" h="47">
                  <a:moveTo>
                    <a:pt x="21" y="10"/>
                  </a:moveTo>
                  <a:lnTo>
                    <a:pt x="24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6"/>
                  </a:lnTo>
                  <a:lnTo>
                    <a:pt x="43" y="19"/>
                  </a:lnTo>
                  <a:lnTo>
                    <a:pt x="47" y="22"/>
                  </a:lnTo>
                  <a:lnTo>
                    <a:pt x="51" y="25"/>
                  </a:lnTo>
                  <a:lnTo>
                    <a:pt x="55" y="26"/>
                  </a:lnTo>
                  <a:lnTo>
                    <a:pt x="59" y="28"/>
                  </a:lnTo>
                  <a:lnTo>
                    <a:pt x="64" y="30"/>
                  </a:lnTo>
                  <a:lnTo>
                    <a:pt x="68" y="31"/>
                  </a:lnTo>
                  <a:lnTo>
                    <a:pt x="70" y="32"/>
                  </a:lnTo>
                  <a:lnTo>
                    <a:pt x="71" y="33"/>
                  </a:lnTo>
                  <a:lnTo>
                    <a:pt x="73" y="35"/>
                  </a:lnTo>
                  <a:lnTo>
                    <a:pt x="74" y="37"/>
                  </a:lnTo>
                  <a:lnTo>
                    <a:pt x="73" y="39"/>
                  </a:lnTo>
                  <a:lnTo>
                    <a:pt x="72" y="41"/>
                  </a:lnTo>
                  <a:lnTo>
                    <a:pt x="70" y="43"/>
                  </a:lnTo>
                  <a:lnTo>
                    <a:pt x="68" y="44"/>
                  </a:lnTo>
                  <a:lnTo>
                    <a:pt x="65" y="46"/>
                  </a:lnTo>
                  <a:lnTo>
                    <a:pt x="61" y="47"/>
                  </a:lnTo>
                  <a:lnTo>
                    <a:pt x="57" y="46"/>
                  </a:lnTo>
                  <a:lnTo>
                    <a:pt x="53" y="46"/>
                  </a:lnTo>
                  <a:lnTo>
                    <a:pt x="49" y="44"/>
                  </a:lnTo>
                  <a:lnTo>
                    <a:pt x="46" y="42"/>
                  </a:lnTo>
                  <a:lnTo>
                    <a:pt x="42" y="40"/>
                  </a:lnTo>
                  <a:lnTo>
                    <a:pt x="39" y="38"/>
                  </a:lnTo>
                  <a:lnTo>
                    <a:pt x="33" y="35"/>
                  </a:lnTo>
                  <a:lnTo>
                    <a:pt x="28" y="31"/>
                  </a:lnTo>
                  <a:lnTo>
                    <a:pt x="22" y="27"/>
                  </a:lnTo>
                  <a:lnTo>
                    <a:pt x="17" y="22"/>
                  </a:lnTo>
                  <a:lnTo>
                    <a:pt x="12" y="17"/>
                  </a:lnTo>
                  <a:lnTo>
                    <a:pt x="8" y="12"/>
                  </a:lnTo>
                  <a:lnTo>
                    <a:pt x="3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8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7" y="6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8" name="Freeform 292"/>
            <p:cNvSpPr>
              <a:spLocks/>
            </p:cNvSpPr>
            <p:nvPr/>
          </p:nvSpPr>
          <p:spPr bwMode="auto">
            <a:xfrm>
              <a:off x="1685925" y="1273175"/>
              <a:ext cx="96838" cy="88900"/>
            </a:xfrm>
            <a:custGeom>
              <a:avLst/>
              <a:gdLst>
                <a:gd name="T0" fmla="*/ 57 w 61"/>
                <a:gd name="T1" fmla="*/ 30 h 56"/>
                <a:gd name="T2" fmla="*/ 60 w 61"/>
                <a:gd name="T3" fmla="*/ 34 h 56"/>
                <a:gd name="T4" fmla="*/ 61 w 61"/>
                <a:gd name="T5" fmla="*/ 39 h 56"/>
                <a:gd name="T6" fmla="*/ 60 w 61"/>
                <a:gd name="T7" fmla="*/ 45 h 56"/>
                <a:gd name="T8" fmla="*/ 58 w 61"/>
                <a:gd name="T9" fmla="*/ 49 h 56"/>
                <a:gd name="T10" fmla="*/ 57 w 61"/>
                <a:gd name="T11" fmla="*/ 52 h 56"/>
                <a:gd name="T12" fmla="*/ 55 w 61"/>
                <a:gd name="T13" fmla="*/ 54 h 56"/>
                <a:gd name="T14" fmla="*/ 52 w 61"/>
                <a:gd name="T15" fmla="*/ 55 h 56"/>
                <a:gd name="T16" fmla="*/ 50 w 61"/>
                <a:gd name="T17" fmla="*/ 56 h 56"/>
                <a:gd name="T18" fmla="*/ 48 w 61"/>
                <a:gd name="T19" fmla="*/ 56 h 56"/>
                <a:gd name="T20" fmla="*/ 46 w 61"/>
                <a:gd name="T21" fmla="*/ 56 h 56"/>
                <a:gd name="T22" fmla="*/ 43 w 61"/>
                <a:gd name="T23" fmla="*/ 56 h 56"/>
                <a:gd name="T24" fmla="*/ 41 w 61"/>
                <a:gd name="T25" fmla="*/ 56 h 56"/>
                <a:gd name="T26" fmla="*/ 39 w 61"/>
                <a:gd name="T27" fmla="*/ 56 h 56"/>
                <a:gd name="T28" fmla="*/ 37 w 61"/>
                <a:gd name="T29" fmla="*/ 55 h 56"/>
                <a:gd name="T30" fmla="*/ 35 w 61"/>
                <a:gd name="T31" fmla="*/ 54 h 56"/>
                <a:gd name="T32" fmla="*/ 33 w 61"/>
                <a:gd name="T33" fmla="*/ 52 h 56"/>
                <a:gd name="T34" fmla="*/ 32 w 61"/>
                <a:gd name="T35" fmla="*/ 51 h 56"/>
                <a:gd name="T36" fmla="*/ 30 w 61"/>
                <a:gd name="T37" fmla="*/ 49 h 56"/>
                <a:gd name="T38" fmla="*/ 28 w 61"/>
                <a:gd name="T39" fmla="*/ 48 h 56"/>
                <a:gd name="T40" fmla="*/ 27 w 61"/>
                <a:gd name="T41" fmla="*/ 46 h 56"/>
                <a:gd name="T42" fmla="*/ 29 w 61"/>
                <a:gd name="T43" fmla="*/ 46 h 56"/>
                <a:gd name="T44" fmla="*/ 32 w 61"/>
                <a:gd name="T45" fmla="*/ 45 h 56"/>
                <a:gd name="T46" fmla="*/ 34 w 61"/>
                <a:gd name="T47" fmla="*/ 44 h 56"/>
                <a:gd name="T48" fmla="*/ 36 w 61"/>
                <a:gd name="T49" fmla="*/ 43 h 56"/>
                <a:gd name="T50" fmla="*/ 38 w 61"/>
                <a:gd name="T51" fmla="*/ 42 h 56"/>
                <a:gd name="T52" fmla="*/ 39 w 61"/>
                <a:gd name="T53" fmla="*/ 40 h 56"/>
                <a:gd name="T54" fmla="*/ 41 w 61"/>
                <a:gd name="T55" fmla="*/ 38 h 56"/>
                <a:gd name="T56" fmla="*/ 42 w 61"/>
                <a:gd name="T57" fmla="*/ 36 h 56"/>
                <a:gd name="T58" fmla="*/ 41 w 61"/>
                <a:gd name="T59" fmla="*/ 32 h 56"/>
                <a:gd name="T60" fmla="*/ 39 w 61"/>
                <a:gd name="T61" fmla="*/ 29 h 56"/>
                <a:gd name="T62" fmla="*/ 37 w 61"/>
                <a:gd name="T63" fmla="*/ 27 h 56"/>
                <a:gd name="T64" fmla="*/ 34 w 61"/>
                <a:gd name="T65" fmla="*/ 26 h 56"/>
                <a:gd name="T66" fmla="*/ 31 w 61"/>
                <a:gd name="T67" fmla="*/ 25 h 56"/>
                <a:gd name="T68" fmla="*/ 28 w 61"/>
                <a:gd name="T69" fmla="*/ 23 h 56"/>
                <a:gd name="T70" fmla="*/ 25 w 61"/>
                <a:gd name="T71" fmla="*/ 22 h 56"/>
                <a:gd name="T72" fmla="*/ 22 w 61"/>
                <a:gd name="T73" fmla="*/ 22 h 56"/>
                <a:gd name="T74" fmla="*/ 19 w 61"/>
                <a:gd name="T75" fmla="*/ 20 h 56"/>
                <a:gd name="T76" fmla="*/ 16 w 61"/>
                <a:gd name="T77" fmla="*/ 18 h 56"/>
                <a:gd name="T78" fmla="*/ 13 w 61"/>
                <a:gd name="T79" fmla="*/ 17 h 56"/>
                <a:gd name="T80" fmla="*/ 11 w 61"/>
                <a:gd name="T81" fmla="*/ 14 h 56"/>
                <a:gd name="T82" fmla="*/ 8 w 61"/>
                <a:gd name="T83" fmla="*/ 13 h 56"/>
                <a:gd name="T84" fmla="*/ 5 w 61"/>
                <a:gd name="T85" fmla="*/ 10 h 56"/>
                <a:gd name="T86" fmla="*/ 2 w 61"/>
                <a:gd name="T87" fmla="*/ 8 h 56"/>
                <a:gd name="T88" fmla="*/ 0 w 61"/>
                <a:gd name="T89" fmla="*/ 5 h 56"/>
                <a:gd name="T90" fmla="*/ 1 w 61"/>
                <a:gd name="T91" fmla="*/ 3 h 56"/>
                <a:gd name="T92" fmla="*/ 2 w 61"/>
                <a:gd name="T93" fmla="*/ 2 h 56"/>
                <a:gd name="T94" fmla="*/ 3 w 61"/>
                <a:gd name="T95" fmla="*/ 1 h 56"/>
                <a:gd name="T96" fmla="*/ 5 w 61"/>
                <a:gd name="T97" fmla="*/ 1 h 56"/>
                <a:gd name="T98" fmla="*/ 6 w 61"/>
                <a:gd name="T99" fmla="*/ 1 h 56"/>
                <a:gd name="T100" fmla="*/ 7 w 61"/>
                <a:gd name="T101" fmla="*/ 1 h 56"/>
                <a:gd name="T102" fmla="*/ 9 w 61"/>
                <a:gd name="T103" fmla="*/ 0 h 56"/>
                <a:gd name="T104" fmla="*/ 10 w 61"/>
                <a:gd name="T105" fmla="*/ 0 h 56"/>
                <a:gd name="T106" fmla="*/ 16 w 61"/>
                <a:gd name="T107" fmla="*/ 4 h 56"/>
                <a:gd name="T108" fmla="*/ 22 w 61"/>
                <a:gd name="T109" fmla="*/ 7 h 56"/>
                <a:gd name="T110" fmla="*/ 28 w 61"/>
                <a:gd name="T111" fmla="*/ 11 h 56"/>
                <a:gd name="T112" fmla="*/ 34 w 61"/>
                <a:gd name="T113" fmla="*/ 14 h 56"/>
                <a:gd name="T114" fmla="*/ 40 w 61"/>
                <a:gd name="T115" fmla="*/ 17 h 56"/>
                <a:gd name="T116" fmla="*/ 46 w 61"/>
                <a:gd name="T117" fmla="*/ 21 h 56"/>
                <a:gd name="T118" fmla="*/ 52 w 61"/>
                <a:gd name="T119" fmla="*/ 25 h 56"/>
                <a:gd name="T120" fmla="*/ 57 w 61"/>
                <a:gd name="T121" fmla="*/ 30 h 56"/>
                <a:gd name="T122" fmla="*/ 57 w 61"/>
                <a:gd name="T123" fmla="*/ 30 h 56"/>
                <a:gd name="T124" fmla="*/ 57 w 61"/>
                <a:gd name="T125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" h="56">
                  <a:moveTo>
                    <a:pt x="57" y="30"/>
                  </a:moveTo>
                  <a:lnTo>
                    <a:pt x="60" y="34"/>
                  </a:lnTo>
                  <a:lnTo>
                    <a:pt x="61" y="39"/>
                  </a:lnTo>
                  <a:lnTo>
                    <a:pt x="60" y="45"/>
                  </a:lnTo>
                  <a:lnTo>
                    <a:pt x="58" y="49"/>
                  </a:lnTo>
                  <a:lnTo>
                    <a:pt x="57" y="52"/>
                  </a:lnTo>
                  <a:lnTo>
                    <a:pt x="55" y="54"/>
                  </a:lnTo>
                  <a:lnTo>
                    <a:pt x="52" y="55"/>
                  </a:lnTo>
                  <a:lnTo>
                    <a:pt x="50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9" y="56"/>
                  </a:lnTo>
                  <a:lnTo>
                    <a:pt x="37" y="55"/>
                  </a:lnTo>
                  <a:lnTo>
                    <a:pt x="35" y="54"/>
                  </a:lnTo>
                  <a:lnTo>
                    <a:pt x="33" y="52"/>
                  </a:lnTo>
                  <a:lnTo>
                    <a:pt x="32" y="51"/>
                  </a:lnTo>
                  <a:lnTo>
                    <a:pt x="30" y="49"/>
                  </a:lnTo>
                  <a:lnTo>
                    <a:pt x="28" y="48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32" y="45"/>
                  </a:lnTo>
                  <a:lnTo>
                    <a:pt x="34" y="44"/>
                  </a:lnTo>
                  <a:lnTo>
                    <a:pt x="36" y="43"/>
                  </a:lnTo>
                  <a:lnTo>
                    <a:pt x="38" y="42"/>
                  </a:lnTo>
                  <a:lnTo>
                    <a:pt x="39" y="40"/>
                  </a:lnTo>
                  <a:lnTo>
                    <a:pt x="41" y="38"/>
                  </a:lnTo>
                  <a:lnTo>
                    <a:pt x="42" y="36"/>
                  </a:lnTo>
                  <a:lnTo>
                    <a:pt x="41" y="32"/>
                  </a:lnTo>
                  <a:lnTo>
                    <a:pt x="39" y="29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1" y="25"/>
                  </a:lnTo>
                  <a:lnTo>
                    <a:pt x="28" y="23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19" y="20"/>
                  </a:lnTo>
                  <a:lnTo>
                    <a:pt x="16" y="18"/>
                  </a:lnTo>
                  <a:lnTo>
                    <a:pt x="13" y="17"/>
                  </a:lnTo>
                  <a:lnTo>
                    <a:pt x="11" y="14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2" y="7"/>
                  </a:lnTo>
                  <a:lnTo>
                    <a:pt x="28" y="11"/>
                  </a:lnTo>
                  <a:lnTo>
                    <a:pt x="34" y="14"/>
                  </a:lnTo>
                  <a:lnTo>
                    <a:pt x="40" y="17"/>
                  </a:lnTo>
                  <a:lnTo>
                    <a:pt x="46" y="21"/>
                  </a:lnTo>
                  <a:lnTo>
                    <a:pt x="52" y="25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close/>
                </a:path>
              </a:pathLst>
            </a:custGeom>
            <a:solidFill>
              <a:srgbClr val="7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9" name="Freeform 294"/>
            <p:cNvSpPr>
              <a:spLocks/>
            </p:cNvSpPr>
            <p:nvPr/>
          </p:nvSpPr>
          <p:spPr bwMode="auto">
            <a:xfrm>
              <a:off x="1781175" y="1339850"/>
              <a:ext cx="82550" cy="31750"/>
            </a:xfrm>
            <a:custGeom>
              <a:avLst/>
              <a:gdLst>
                <a:gd name="T0" fmla="*/ 52 w 52"/>
                <a:gd name="T1" fmla="*/ 11 h 20"/>
                <a:gd name="T2" fmla="*/ 52 w 52"/>
                <a:gd name="T3" fmla="*/ 13 h 20"/>
                <a:gd name="T4" fmla="*/ 50 w 52"/>
                <a:gd name="T5" fmla="*/ 16 h 20"/>
                <a:gd name="T6" fmla="*/ 48 w 52"/>
                <a:gd name="T7" fmla="*/ 17 h 20"/>
                <a:gd name="T8" fmla="*/ 46 w 52"/>
                <a:gd name="T9" fmla="*/ 19 h 20"/>
                <a:gd name="T10" fmla="*/ 40 w 52"/>
                <a:gd name="T11" fmla="*/ 20 h 20"/>
                <a:gd name="T12" fmla="*/ 34 w 52"/>
                <a:gd name="T13" fmla="*/ 20 h 20"/>
                <a:gd name="T14" fmla="*/ 28 w 52"/>
                <a:gd name="T15" fmla="*/ 20 h 20"/>
                <a:gd name="T16" fmla="*/ 22 w 52"/>
                <a:gd name="T17" fmla="*/ 19 h 20"/>
                <a:gd name="T18" fmla="*/ 16 w 52"/>
                <a:gd name="T19" fmla="*/ 17 h 20"/>
                <a:gd name="T20" fmla="*/ 11 w 52"/>
                <a:gd name="T21" fmla="*/ 16 h 20"/>
                <a:gd name="T22" fmla="*/ 5 w 52"/>
                <a:gd name="T23" fmla="*/ 13 h 20"/>
                <a:gd name="T24" fmla="*/ 0 w 52"/>
                <a:gd name="T25" fmla="*/ 11 h 20"/>
                <a:gd name="T26" fmla="*/ 0 w 52"/>
                <a:gd name="T27" fmla="*/ 10 h 20"/>
                <a:gd name="T28" fmla="*/ 1 w 52"/>
                <a:gd name="T29" fmla="*/ 8 h 20"/>
                <a:gd name="T30" fmla="*/ 2 w 52"/>
                <a:gd name="T31" fmla="*/ 7 h 20"/>
                <a:gd name="T32" fmla="*/ 4 w 52"/>
                <a:gd name="T33" fmla="*/ 8 h 20"/>
                <a:gd name="T34" fmla="*/ 9 w 52"/>
                <a:gd name="T35" fmla="*/ 9 h 20"/>
                <a:gd name="T36" fmla="*/ 15 w 52"/>
                <a:gd name="T37" fmla="*/ 10 h 20"/>
                <a:gd name="T38" fmla="*/ 21 w 52"/>
                <a:gd name="T39" fmla="*/ 11 h 20"/>
                <a:gd name="T40" fmla="*/ 26 w 52"/>
                <a:gd name="T41" fmla="*/ 12 h 20"/>
                <a:gd name="T42" fmla="*/ 32 w 52"/>
                <a:gd name="T43" fmla="*/ 11 h 20"/>
                <a:gd name="T44" fmla="*/ 37 w 52"/>
                <a:gd name="T45" fmla="*/ 9 h 20"/>
                <a:gd name="T46" fmla="*/ 41 w 52"/>
                <a:gd name="T47" fmla="*/ 6 h 20"/>
                <a:gd name="T48" fmla="*/ 44 w 52"/>
                <a:gd name="T49" fmla="*/ 0 h 20"/>
                <a:gd name="T50" fmla="*/ 47 w 52"/>
                <a:gd name="T51" fmla="*/ 2 h 20"/>
                <a:gd name="T52" fmla="*/ 49 w 52"/>
                <a:gd name="T53" fmla="*/ 5 h 20"/>
                <a:gd name="T54" fmla="*/ 51 w 52"/>
                <a:gd name="T55" fmla="*/ 8 h 20"/>
                <a:gd name="T56" fmla="*/ 52 w 52"/>
                <a:gd name="T57" fmla="*/ 11 h 20"/>
                <a:gd name="T58" fmla="*/ 52 w 52"/>
                <a:gd name="T59" fmla="*/ 11 h 20"/>
                <a:gd name="T60" fmla="*/ 52 w 52"/>
                <a:gd name="T6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20">
                  <a:moveTo>
                    <a:pt x="52" y="11"/>
                  </a:moveTo>
                  <a:lnTo>
                    <a:pt x="52" y="13"/>
                  </a:lnTo>
                  <a:lnTo>
                    <a:pt x="50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0" y="20"/>
                  </a:lnTo>
                  <a:lnTo>
                    <a:pt x="34" y="20"/>
                  </a:lnTo>
                  <a:lnTo>
                    <a:pt x="28" y="20"/>
                  </a:lnTo>
                  <a:lnTo>
                    <a:pt x="22" y="19"/>
                  </a:lnTo>
                  <a:lnTo>
                    <a:pt x="16" y="17"/>
                  </a:lnTo>
                  <a:lnTo>
                    <a:pt x="11" y="16"/>
                  </a:lnTo>
                  <a:lnTo>
                    <a:pt x="5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8"/>
                  </a:lnTo>
                  <a:lnTo>
                    <a:pt x="2" y="7"/>
                  </a:lnTo>
                  <a:lnTo>
                    <a:pt x="4" y="8"/>
                  </a:lnTo>
                  <a:lnTo>
                    <a:pt x="9" y="9"/>
                  </a:lnTo>
                  <a:lnTo>
                    <a:pt x="15" y="10"/>
                  </a:lnTo>
                  <a:lnTo>
                    <a:pt x="21" y="11"/>
                  </a:lnTo>
                  <a:lnTo>
                    <a:pt x="26" y="12"/>
                  </a:lnTo>
                  <a:lnTo>
                    <a:pt x="32" y="11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4" y="0"/>
                  </a:lnTo>
                  <a:lnTo>
                    <a:pt x="47" y="2"/>
                  </a:lnTo>
                  <a:lnTo>
                    <a:pt x="49" y="5"/>
                  </a:lnTo>
                  <a:lnTo>
                    <a:pt x="51" y="8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3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0" name="Freeform 295"/>
            <p:cNvSpPr>
              <a:spLocks/>
            </p:cNvSpPr>
            <p:nvPr/>
          </p:nvSpPr>
          <p:spPr bwMode="auto">
            <a:xfrm>
              <a:off x="1766888" y="1360488"/>
              <a:ext cx="115888" cy="28575"/>
            </a:xfrm>
            <a:custGeom>
              <a:avLst/>
              <a:gdLst>
                <a:gd name="T0" fmla="*/ 55 w 73"/>
                <a:gd name="T1" fmla="*/ 9 h 18"/>
                <a:gd name="T2" fmla="*/ 58 w 73"/>
                <a:gd name="T3" fmla="*/ 8 h 18"/>
                <a:gd name="T4" fmla="*/ 60 w 73"/>
                <a:gd name="T5" fmla="*/ 6 h 18"/>
                <a:gd name="T6" fmla="*/ 62 w 73"/>
                <a:gd name="T7" fmla="*/ 3 h 18"/>
                <a:gd name="T8" fmla="*/ 64 w 73"/>
                <a:gd name="T9" fmla="*/ 0 h 18"/>
                <a:gd name="T10" fmla="*/ 67 w 73"/>
                <a:gd name="T11" fmla="*/ 3 h 18"/>
                <a:gd name="T12" fmla="*/ 70 w 73"/>
                <a:gd name="T13" fmla="*/ 7 h 18"/>
                <a:gd name="T14" fmla="*/ 72 w 73"/>
                <a:gd name="T15" fmla="*/ 11 h 18"/>
                <a:gd name="T16" fmla="*/ 73 w 73"/>
                <a:gd name="T17" fmla="*/ 16 h 18"/>
                <a:gd name="T18" fmla="*/ 70 w 73"/>
                <a:gd name="T19" fmla="*/ 17 h 18"/>
                <a:gd name="T20" fmla="*/ 67 w 73"/>
                <a:gd name="T21" fmla="*/ 17 h 18"/>
                <a:gd name="T22" fmla="*/ 64 w 73"/>
                <a:gd name="T23" fmla="*/ 18 h 18"/>
                <a:gd name="T24" fmla="*/ 61 w 73"/>
                <a:gd name="T25" fmla="*/ 18 h 18"/>
                <a:gd name="T26" fmla="*/ 57 w 73"/>
                <a:gd name="T27" fmla="*/ 18 h 18"/>
                <a:gd name="T28" fmla="*/ 54 w 73"/>
                <a:gd name="T29" fmla="*/ 17 h 18"/>
                <a:gd name="T30" fmla="*/ 51 w 73"/>
                <a:gd name="T31" fmla="*/ 17 h 18"/>
                <a:gd name="T32" fmla="*/ 49 w 73"/>
                <a:gd name="T33" fmla="*/ 16 h 18"/>
                <a:gd name="T34" fmla="*/ 42 w 73"/>
                <a:gd name="T35" fmla="*/ 15 h 18"/>
                <a:gd name="T36" fmla="*/ 36 w 73"/>
                <a:gd name="T37" fmla="*/ 14 h 18"/>
                <a:gd name="T38" fmla="*/ 30 w 73"/>
                <a:gd name="T39" fmla="*/ 14 h 18"/>
                <a:gd name="T40" fmla="*/ 24 w 73"/>
                <a:gd name="T41" fmla="*/ 13 h 18"/>
                <a:gd name="T42" fmla="*/ 17 w 73"/>
                <a:gd name="T43" fmla="*/ 12 h 18"/>
                <a:gd name="T44" fmla="*/ 11 w 73"/>
                <a:gd name="T45" fmla="*/ 10 h 18"/>
                <a:gd name="T46" fmla="*/ 6 w 73"/>
                <a:gd name="T47" fmla="*/ 7 h 18"/>
                <a:gd name="T48" fmla="*/ 0 w 73"/>
                <a:gd name="T49" fmla="*/ 4 h 18"/>
                <a:gd name="T50" fmla="*/ 3 w 73"/>
                <a:gd name="T51" fmla="*/ 1 h 18"/>
                <a:gd name="T52" fmla="*/ 5 w 73"/>
                <a:gd name="T53" fmla="*/ 1 h 18"/>
                <a:gd name="T54" fmla="*/ 8 w 73"/>
                <a:gd name="T55" fmla="*/ 1 h 18"/>
                <a:gd name="T56" fmla="*/ 11 w 73"/>
                <a:gd name="T57" fmla="*/ 2 h 18"/>
                <a:gd name="T58" fmla="*/ 13 w 73"/>
                <a:gd name="T59" fmla="*/ 3 h 18"/>
                <a:gd name="T60" fmla="*/ 16 w 73"/>
                <a:gd name="T61" fmla="*/ 5 h 18"/>
                <a:gd name="T62" fmla="*/ 19 w 73"/>
                <a:gd name="T63" fmla="*/ 6 h 18"/>
                <a:gd name="T64" fmla="*/ 21 w 73"/>
                <a:gd name="T65" fmla="*/ 6 h 18"/>
                <a:gd name="T66" fmla="*/ 26 w 73"/>
                <a:gd name="T67" fmla="*/ 7 h 18"/>
                <a:gd name="T68" fmla="*/ 30 w 73"/>
                <a:gd name="T69" fmla="*/ 8 h 18"/>
                <a:gd name="T70" fmla="*/ 34 w 73"/>
                <a:gd name="T71" fmla="*/ 9 h 18"/>
                <a:gd name="T72" fmla="*/ 38 w 73"/>
                <a:gd name="T73" fmla="*/ 9 h 18"/>
                <a:gd name="T74" fmla="*/ 42 w 73"/>
                <a:gd name="T75" fmla="*/ 10 h 18"/>
                <a:gd name="T76" fmla="*/ 47 w 73"/>
                <a:gd name="T77" fmla="*/ 10 h 18"/>
                <a:gd name="T78" fmla="*/ 51 w 73"/>
                <a:gd name="T79" fmla="*/ 9 h 18"/>
                <a:gd name="T80" fmla="*/ 55 w 73"/>
                <a:gd name="T81" fmla="*/ 9 h 18"/>
                <a:gd name="T82" fmla="*/ 55 w 73"/>
                <a:gd name="T83" fmla="*/ 9 h 18"/>
                <a:gd name="T84" fmla="*/ 55 w 73"/>
                <a:gd name="T8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" h="18">
                  <a:moveTo>
                    <a:pt x="55" y="9"/>
                  </a:moveTo>
                  <a:lnTo>
                    <a:pt x="58" y="8"/>
                  </a:lnTo>
                  <a:lnTo>
                    <a:pt x="60" y="6"/>
                  </a:lnTo>
                  <a:lnTo>
                    <a:pt x="62" y="3"/>
                  </a:lnTo>
                  <a:lnTo>
                    <a:pt x="64" y="0"/>
                  </a:lnTo>
                  <a:lnTo>
                    <a:pt x="67" y="3"/>
                  </a:lnTo>
                  <a:lnTo>
                    <a:pt x="70" y="7"/>
                  </a:lnTo>
                  <a:lnTo>
                    <a:pt x="72" y="11"/>
                  </a:lnTo>
                  <a:lnTo>
                    <a:pt x="73" y="16"/>
                  </a:lnTo>
                  <a:lnTo>
                    <a:pt x="70" y="17"/>
                  </a:lnTo>
                  <a:lnTo>
                    <a:pt x="67" y="17"/>
                  </a:lnTo>
                  <a:lnTo>
                    <a:pt x="64" y="18"/>
                  </a:lnTo>
                  <a:lnTo>
                    <a:pt x="61" y="18"/>
                  </a:lnTo>
                  <a:lnTo>
                    <a:pt x="57" y="18"/>
                  </a:lnTo>
                  <a:lnTo>
                    <a:pt x="54" y="17"/>
                  </a:lnTo>
                  <a:lnTo>
                    <a:pt x="51" y="17"/>
                  </a:lnTo>
                  <a:lnTo>
                    <a:pt x="49" y="16"/>
                  </a:lnTo>
                  <a:lnTo>
                    <a:pt x="42" y="15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24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7"/>
                  </a:lnTo>
                  <a:lnTo>
                    <a:pt x="0" y="4"/>
                  </a:lnTo>
                  <a:lnTo>
                    <a:pt x="3" y="1"/>
                  </a:lnTo>
                  <a:lnTo>
                    <a:pt x="5" y="1"/>
                  </a:lnTo>
                  <a:lnTo>
                    <a:pt x="8" y="1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6" y="7"/>
                  </a:lnTo>
                  <a:lnTo>
                    <a:pt x="30" y="8"/>
                  </a:lnTo>
                  <a:lnTo>
                    <a:pt x="34" y="9"/>
                  </a:lnTo>
                  <a:lnTo>
                    <a:pt x="38" y="9"/>
                  </a:lnTo>
                  <a:lnTo>
                    <a:pt x="42" y="10"/>
                  </a:lnTo>
                  <a:lnTo>
                    <a:pt x="47" y="10"/>
                  </a:lnTo>
                  <a:lnTo>
                    <a:pt x="51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5" y="9"/>
                  </a:lnTo>
                  <a:close/>
                </a:path>
              </a:pathLst>
            </a:custGeom>
            <a:solidFill>
              <a:srgbClr val="9E5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1" name="Freeform 296"/>
            <p:cNvSpPr>
              <a:spLocks/>
            </p:cNvSpPr>
            <p:nvPr/>
          </p:nvSpPr>
          <p:spPr bwMode="auto">
            <a:xfrm>
              <a:off x="1754188" y="1365250"/>
              <a:ext cx="112713" cy="471487"/>
            </a:xfrm>
            <a:custGeom>
              <a:avLst/>
              <a:gdLst>
                <a:gd name="T0" fmla="*/ 11 w 71"/>
                <a:gd name="T1" fmla="*/ 6 h 297"/>
                <a:gd name="T2" fmla="*/ 13 w 71"/>
                <a:gd name="T3" fmla="*/ 7 h 297"/>
                <a:gd name="T4" fmla="*/ 15 w 71"/>
                <a:gd name="T5" fmla="*/ 8 h 297"/>
                <a:gd name="T6" fmla="*/ 17 w 71"/>
                <a:gd name="T7" fmla="*/ 8 h 297"/>
                <a:gd name="T8" fmla="*/ 19 w 71"/>
                <a:gd name="T9" fmla="*/ 9 h 297"/>
                <a:gd name="T10" fmla="*/ 21 w 71"/>
                <a:gd name="T11" fmla="*/ 10 h 297"/>
                <a:gd name="T12" fmla="*/ 23 w 71"/>
                <a:gd name="T13" fmla="*/ 11 h 297"/>
                <a:gd name="T14" fmla="*/ 24 w 71"/>
                <a:gd name="T15" fmla="*/ 13 h 297"/>
                <a:gd name="T16" fmla="*/ 25 w 71"/>
                <a:gd name="T17" fmla="*/ 15 h 297"/>
                <a:gd name="T18" fmla="*/ 32 w 71"/>
                <a:gd name="T19" fmla="*/ 47 h 297"/>
                <a:gd name="T20" fmla="*/ 39 w 71"/>
                <a:gd name="T21" fmla="*/ 79 h 297"/>
                <a:gd name="T22" fmla="*/ 45 w 71"/>
                <a:gd name="T23" fmla="*/ 112 h 297"/>
                <a:gd name="T24" fmla="*/ 50 w 71"/>
                <a:gd name="T25" fmla="*/ 145 h 297"/>
                <a:gd name="T26" fmla="*/ 55 w 71"/>
                <a:gd name="T27" fmla="*/ 178 h 297"/>
                <a:gd name="T28" fmla="*/ 60 w 71"/>
                <a:gd name="T29" fmla="*/ 212 h 297"/>
                <a:gd name="T30" fmla="*/ 65 w 71"/>
                <a:gd name="T31" fmla="*/ 245 h 297"/>
                <a:gd name="T32" fmla="*/ 70 w 71"/>
                <a:gd name="T33" fmla="*/ 278 h 297"/>
                <a:gd name="T34" fmla="*/ 71 w 71"/>
                <a:gd name="T35" fmla="*/ 283 h 297"/>
                <a:gd name="T36" fmla="*/ 71 w 71"/>
                <a:gd name="T37" fmla="*/ 288 h 297"/>
                <a:gd name="T38" fmla="*/ 70 w 71"/>
                <a:gd name="T39" fmla="*/ 293 h 297"/>
                <a:gd name="T40" fmla="*/ 69 w 71"/>
                <a:gd name="T41" fmla="*/ 297 h 297"/>
                <a:gd name="T42" fmla="*/ 62 w 71"/>
                <a:gd name="T43" fmla="*/ 277 h 297"/>
                <a:gd name="T44" fmla="*/ 56 w 71"/>
                <a:gd name="T45" fmla="*/ 256 h 297"/>
                <a:gd name="T46" fmla="*/ 50 w 71"/>
                <a:gd name="T47" fmla="*/ 235 h 297"/>
                <a:gd name="T48" fmla="*/ 44 w 71"/>
                <a:gd name="T49" fmla="*/ 214 h 297"/>
                <a:gd name="T50" fmla="*/ 39 w 71"/>
                <a:gd name="T51" fmla="*/ 193 h 297"/>
                <a:gd name="T52" fmla="*/ 34 w 71"/>
                <a:gd name="T53" fmla="*/ 172 h 297"/>
                <a:gd name="T54" fmla="*/ 29 w 71"/>
                <a:gd name="T55" fmla="*/ 150 h 297"/>
                <a:gd name="T56" fmla="*/ 24 w 71"/>
                <a:gd name="T57" fmla="*/ 129 h 297"/>
                <a:gd name="T58" fmla="*/ 22 w 71"/>
                <a:gd name="T59" fmla="*/ 122 h 297"/>
                <a:gd name="T60" fmla="*/ 20 w 71"/>
                <a:gd name="T61" fmla="*/ 114 h 297"/>
                <a:gd name="T62" fmla="*/ 19 w 71"/>
                <a:gd name="T63" fmla="*/ 107 h 297"/>
                <a:gd name="T64" fmla="*/ 18 w 71"/>
                <a:gd name="T65" fmla="*/ 100 h 297"/>
                <a:gd name="T66" fmla="*/ 17 w 71"/>
                <a:gd name="T67" fmla="*/ 93 h 297"/>
                <a:gd name="T68" fmla="*/ 15 w 71"/>
                <a:gd name="T69" fmla="*/ 86 h 297"/>
                <a:gd name="T70" fmla="*/ 14 w 71"/>
                <a:gd name="T71" fmla="*/ 78 h 297"/>
                <a:gd name="T72" fmla="*/ 13 w 71"/>
                <a:gd name="T73" fmla="*/ 71 h 297"/>
                <a:gd name="T74" fmla="*/ 9 w 71"/>
                <a:gd name="T75" fmla="*/ 63 h 297"/>
                <a:gd name="T76" fmla="*/ 7 w 71"/>
                <a:gd name="T77" fmla="*/ 55 h 297"/>
                <a:gd name="T78" fmla="*/ 5 w 71"/>
                <a:gd name="T79" fmla="*/ 46 h 297"/>
                <a:gd name="T80" fmla="*/ 4 w 71"/>
                <a:gd name="T81" fmla="*/ 37 h 297"/>
                <a:gd name="T82" fmla="*/ 3 w 71"/>
                <a:gd name="T83" fmla="*/ 28 h 297"/>
                <a:gd name="T84" fmla="*/ 2 w 71"/>
                <a:gd name="T85" fmla="*/ 19 h 297"/>
                <a:gd name="T86" fmla="*/ 0 w 71"/>
                <a:gd name="T87" fmla="*/ 10 h 297"/>
                <a:gd name="T88" fmla="*/ 0 w 71"/>
                <a:gd name="T89" fmla="*/ 1 h 297"/>
                <a:gd name="T90" fmla="*/ 2 w 71"/>
                <a:gd name="T91" fmla="*/ 0 h 297"/>
                <a:gd name="T92" fmla="*/ 3 w 71"/>
                <a:gd name="T93" fmla="*/ 1 h 297"/>
                <a:gd name="T94" fmla="*/ 5 w 71"/>
                <a:gd name="T95" fmla="*/ 1 h 297"/>
                <a:gd name="T96" fmla="*/ 6 w 71"/>
                <a:gd name="T97" fmla="*/ 2 h 297"/>
                <a:gd name="T98" fmla="*/ 8 w 71"/>
                <a:gd name="T99" fmla="*/ 3 h 297"/>
                <a:gd name="T100" fmla="*/ 9 w 71"/>
                <a:gd name="T101" fmla="*/ 4 h 297"/>
                <a:gd name="T102" fmla="*/ 10 w 71"/>
                <a:gd name="T103" fmla="*/ 5 h 297"/>
                <a:gd name="T104" fmla="*/ 11 w 71"/>
                <a:gd name="T105" fmla="*/ 6 h 297"/>
                <a:gd name="T106" fmla="*/ 11 w 71"/>
                <a:gd name="T107" fmla="*/ 6 h 297"/>
                <a:gd name="T108" fmla="*/ 11 w 71"/>
                <a:gd name="T109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" h="297">
                  <a:moveTo>
                    <a:pt x="11" y="6"/>
                  </a:moveTo>
                  <a:lnTo>
                    <a:pt x="13" y="7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5" y="15"/>
                  </a:lnTo>
                  <a:lnTo>
                    <a:pt x="32" y="47"/>
                  </a:lnTo>
                  <a:lnTo>
                    <a:pt x="39" y="79"/>
                  </a:lnTo>
                  <a:lnTo>
                    <a:pt x="45" y="112"/>
                  </a:lnTo>
                  <a:lnTo>
                    <a:pt x="50" y="145"/>
                  </a:lnTo>
                  <a:lnTo>
                    <a:pt x="55" y="178"/>
                  </a:lnTo>
                  <a:lnTo>
                    <a:pt x="60" y="212"/>
                  </a:lnTo>
                  <a:lnTo>
                    <a:pt x="65" y="245"/>
                  </a:lnTo>
                  <a:lnTo>
                    <a:pt x="70" y="278"/>
                  </a:lnTo>
                  <a:lnTo>
                    <a:pt x="71" y="283"/>
                  </a:lnTo>
                  <a:lnTo>
                    <a:pt x="71" y="288"/>
                  </a:lnTo>
                  <a:lnTo>
                    <a:pt x="70" y="293"/>
                  </a:lnTo>
                  <a:lnTo>
                    <a:pt x="69" y="297"/>
                  </a:lnTo>
                  <a:lnTo>
                    <a:pt x="62" y="277"/>
                  </a:lnTo>
                  <a:lnTo>
                    <a:pt x="56" y="256"/>
                  </a:lnTo>
                  <a:lnTo>
                    <a:pt x="50" y="235"/>
                  </a:lnTo>
                  <a:lnTo>
                    <a:pt x="44" y="214"/>
                  </a:lnTo>
                  <a:lnTo>
                    <a:pt x="39" y="193"/>
                  </a:lnTo>
                  <a:lnTo>
                    <a:pt x="34" y="172"/>
                  </a:lnTo>
                  <a:lnTo>
                    <a:pt x="29" y="150"/>
                  </a:lnTo>
                  <a:lnTo>
                    <a:pt x="24" y="129"/>
                  </a:lnTo>
                  <a:lnTo>
                    <a:pt x="22" y="122"/>
                  </a:lnTo>
                  <a:lnTo>
                    <a:pt x="20" y="114"/>
                  </a:lnTo>
                  <a:lnTo>
                    <a:pt x="19" y="107"/>
                  </a:lnTo>
                  <a:lnTo>
                    <a:pt x="18" y="100"/>
                  </a:lnTo>
                  <a:lnTo>
                    <a:pt x="17" y="93"/>
                  </a:lnTo>
                  <a:lnTo>
                    <a:pt x="15" y="86"/>
                  </a:lnTo>
                  <a:lnTo>
                    <a:pt x="14" y="78"/>
                  </a:lnTo>
                  <a:lnTo>
                    <a:pt x="13" y="71"/>
                  </a:lnTo>
                  <a:lnTo>
                    <a:pt x="9" y="63"/>
                  </a:lnTo>
                  <a:lnTo>
                    <a:pt x="7" y="55"/>
                  </a:lnTo>
                  <a:lnTo>
                    <a:pt x="5" y="46"/>
                  </a:lnTo>
                  <a:lnTo>
                    <a:pt x="4" y="37"/>
                  </a:lnTo>
                  <a:lnTo>
                    <a:pt x="3" y="28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FF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2" name="Freeform 297"/>
            <p:cNvSpPr>
              <a:spLocks/>
            </p:cNvSpPr>
            <p:nvPr/>
          </p:nvSpPr>
          <p:spPr bwMode="auto">
            <a:xfrm>
              <a:off x="1798638" y="1384300"/>
              <a:ext cx="53975" cy="152400"/>
            </a:xfrm>
            <a:custGeom>
              <a:avLst/>
              <a:gdLst>
                <a:gd name="T0" fmla="*/ 25 w 34"/>
                <a:gd name="T1" fmla="*/ 57 h 96"/>
                <a:gd name="T2" fmla="*/ 26 w 34"/>
                <a:gd name="T3" fmla="*/ 57 h 96"/>
                <a:gd name="T4" fmla="*/ 26 w 34"/>
                <a:gd name="T5" fmla="*/ 57 h 96"/>
                <a:gd name="T6" fmla="*/ 30 w 34"/>
                <a:gd name="T7" fmla="*/ 45 h 96"/>
                <a:gd name="T8" fmla="*/ 31 w 34"/>
                <a:gd name="T9" fmla="*/ 31 h 96"/>
                <a:gd name="T10" fmla="*/ 30 w 34"/>
                <a:gd name="T11" fmla="*/ 18 h 96"/>
                <a:gd name="T12" fmla="*/ 29 w 34"/>
                <a:gd name="T13" fmla="*/ 4 h 96"/>
                <a:gd name="T14" fmla="*/ 32 w 34"/>
                <a:gd name="T15" fmla="*/ 20 h 96"/>
                <a:gd name="T16" fmla="*/ 34 w 34"/>
                <a:gd name="T17" fmla="*/ 37 h 96"/>
                <a:gd name="T18" fmla="*/ 34 w 34"/>
                <a:gd name="T19" fmla="*/ 54 h 96"/>
                <a:gd name="T20" fmla="*/ 34 w 34"/>
                <a:gd name="T21" fmla="*/ 70 h 96"/>
                <a:gd name="T22" fmla="*/ 33 w 34"/>
                <a:gd name="T23" fmla="*/ 77 h 96"/>
                <a:gd name="T24" fmla="*/ 32 w 34"/>
                <a:gd name="T25" fmla="*/ 84 h 96"/>
                <a:gd name="T26" fmla="*/ 30 w 34"/>
                <a:gd name="T27" fmla="*/ 90 h 96"/>
                <a:gd name="T28" fmla="*/ 28 w 34"/>
                <a:gd name="T29" fmla="*/ 96 h 96"/>
                <a:gd name="T30" fmla="*/ 26 w 34"/>
                <a:gd name="T31" fmla="*/ 93 h 96"/>
                <a:gd name="T32" fmla="*/ 24 w 34"/>
                <a:gd name="T33" fmla="*/ 89 h 96"/>
                <a:gd name="T34" fmla="*/ 23 w 34"/>
                <a:gd name="T35" fmla="*/ 85 h 96"/>
                <a:gd name="T36" fmla="*/ 21 w 34"/>
                <a:gd name="T37" fmla="*/ 81 h 96"/>
                <a:gd name="T38" fmla="*/ 20 w 34"/>
                <a:gd name="T39" fmla="*/ 78 h 96"/>
                <a:gd name="T40" fmla="*/ 19 w 34"/>
                <a:gd name="T41" fmla="*/ 74 h 96"/>
                <a:gd name="T42" fmla="*/ 17 w 34"/>
                <a:gd name="T43" fmla="*/ 70 h 96"/>
                <a:gd name="T44" fmla="*/ 16 w 34"/>
                <a:gd name="T45" fmla="*/ 66 h 96"/>
                <a:gd name="T46" fmla="*/ 14 w 34"/>
                <a:gd name="T47" fmla="*/ 58 h 96"/>
                <a:gd name="T48" fmla="*/ 12 w 34"/>
                <a:gd name="T49" fmla="*/ 49 h 96"/>
                <a:gd name="T50" fmla="*/ 10 w 34"/>
                <a:gd name="T51" fmla="*/ 41 h 96"/>
                <a:gd name="T52" fmla="*/ 8 w 34"/>
                <a:gd name="T53" fmla="*/ 34 h 96"/>
                <a:gd name="T54" fmla="*/ 6 w 34"/>
                <a:gd name="T55" fmla="*/ 25 h 96"/>
                <a:gd name="T56" fmla="*/ 4 w 34"/>
                <a:gd name="T57" fmla="*/ 17 h 96"/>
                <a:gd name="T58" fmla="*/ 2 w 34"/>
                <a:gd name="T59" fmla="*/ 9 h 96"/>
                <a:gd name="T60" fmla="*/ 0 w 34"/>
                <a:gd name="T61" fmla="*/ 0 h 96"/>
                <a:gd name="T62" fmla="*/ 3 w 34"/>
                <a:gd name="T63" fmla="*/ 8 h 96"/>
                <a:gd name="T64" fmla="*/ 5 w 34"/>
                <a:gd name="T65" fmla="*/ 15 h 96"/>
                <a:gd name="T66" fmla="*/ 7 w 34"/>
                <a:gd name="T67" fmla="*/ 23 h 96"/>
                <a:gd name="T68" fmla="*/ 10 w 34"/>
                <a:gd name="T69" fmla="*/ 31 h 96"/>
                <a:gd name="T70" fmla="*/ 12 w 34"/>
                <a:gd name="T71" fmla="*/ 38 h 96"/>
                <a:gd name="T72" fmla="*/ 16 w 34"/>
                <a:gd name="T73" fmla="*/ 45 h 96"/>
                <a:gd name="T74" fmla="*/ 20 w 34"/>
                <a:gd name="T75" fmla="*/ 52 h 96"/>
                <a:gd name="T76" fmla="*/ 25 w 34"/>
                <a:gd name="T77" fmla="*/ 57 h 96"/>
                <a:gd name="T78" fmla="*/ 25 w 34"/>
                <a:gd name="T79" fmla="*/ 57 h 96"/>
                <a:gd name="T80" fmla="*/ 25 w 34"/>
                <a:gd name="T81" fmla="*/ 5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96">
                  <a:moveTo>
                    <a:pt x="25" y="57"/>
                  </a:moveTo>
                  <a:lnTo>
                    <a:pt x="26" y="57"/>
                  </a:lnTo>
                  <a:lnTo>
                    <a:pt x="26" y="57"/>
                  </a:lnTo>
                  <a:lnTo>
                    <a:pt x="30" y="45"/>
                  </a:lnTo>
                  <a:lnTo>
                    <a:pt x="31" y="31"/>
                  </a:lnTo>
                  <a:lnTo>
                    <a:pt x="30" y="18"/>
                  </a:lnTo>
                  <a:lnTo>
                    <a:pt x="29" y="4"/>
                  </a:lnTo>
                  <a:lnTo>
                    <a:pt x="32" y="20"/>
                  </a:lnTo>
                  <a:lnTo>
                    <a:pt x="34" y="37"/>
                  </a:lnTo>
                  <a:lnTo>
                    <a:pt x="34" y="54"/>
                  </a:lnTo>
                  <a:lnTo>
                    <a:pt x="34" y="70"/>
                  </a:lnTo>
                  <a:lnTo>
                    <a:pt x="33" y="77"/>
                  </a:lnTo>
                  <a:lnTo>
                    <a:pt x="32" y="84"/>
                  </a:lnTo>
                  <a:lnTo>
                    <a:pt x="30" y="90"/>
                  </a:lnTo>
                  <a:lnTo>
                    <a:pt x="28" y="96"/>
                  </a:lnTo>
                  <a:lnTo>
                    <a:pt x="26" y="93"/>
                  </a:lnTo>
                  <a:lnTo>
                    <a:pt x="24" y="89"/>
                  </a:lnTo>
                  <a:lnTo>
                    <a:pt x="23" y="85"/>
                  </a:lnTo>
                  <a:lnTo>
                    <a:pt x="21" y="81"/>
                  </a:lnTo>
                  <a:lnTo>
                    <a:pt x="20" y="78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6" y="66"/>
                  </a:lnTo>
                  <a:lnTo>
                    <a:pt x="14" y="58"/>
                  </a:lnTo>
                  <a:lnTo>
                    <a:pt x="12" y="49"/>
                  </a:lnTo>
                  <a:lnTo>
                    <a:pt x="10" y="41"/>
                  </a:lnTo>
                  <a:lnTo>
                    <a:pt x="8" y="34"/>
                  </a:lnTo>
                  <a:lnTo>
                    <a:pt x="6" y="25"/>
                  </a:lnTo>
                  <a:lnTo>
                    <a:pt x="4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3" y="8"/>
                  </a:lnTo>
                  <a:lnTo>
                    <a:pt x="5" y="15"/>
                  </a:lnTo>
                  <a:lnTo>
                    <a:pt x="7" y="23"/>
                  </a:lnTo>
                  <a:lnTo>
                    <a:pt x="10" y="31"/>
                  </a:lnTo>
                  <a:lnTo>
                    <a:pt x="12" y="38"/>
                  </a:lnTo>
                  <a:lnTo>
                    <a:pt x="16" y="45"/>
                  </a:lnTo>
                  <a:lnTo>
                    <a:pt x="20" y="52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5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3" name="Freeform 298"/>
            <p:cNvSpPr>
              <a:spLocks/>
            </p:cNvSpPr>
            <p:nvPr/>
          </p:nvSpPr>
          <p:spPr bwMode="auto">
            <a:xfrm>
              <a:off x="1803400" y="1384300"/>
              <a:ext cx="41275" cy="84137"/>
            </a:xfrm>
            <a:custGeom>
              <a:avLst/>
              <a:gdLst>
                <a:gd name="T0" fmla="*/ 10 w 26"/>
                <a:gd name="T1" fmla="*/ 14 h 53"/>
                <a:gd name="T2" fmla="*/ 12 w 26"/>
                <a:gd name="T3" fmla="*/ 16 h 53"/>
                <a:gd name="T4" fmla="*/ 13 w 26"/>
                <a:gd name="T5" fmla="*/ 18 h 53"/>
                <a:gd name="T6" fmla="*/ 16 w 26"/>
                <a:gd name="T7" fmla="*/ 19 h 53"/>
                <a:gd name="T8" fmla="*/ 18 w 26"/>
                <a:gd name="T9" fmla="*/ 18 h 53"/>
                <a:gd name="T10" fmla="*/ 20 w 26"/>
                <a:gd name="T11" fmla="*/ 15 h 53"/>
                <a:gd name="T12" fmla="*/ 21 w 26"/>
                <a:gd name="T13" fmla="*/ 12 h 53"/>
                <a:gd name="T14" fmla="*/ 21 w 26"/>
                <a:gd name="T15" fmla="*/ 8 h 53"/>
                <a:gd name="T16" fmla="*/ 21 w 26"/>
                <a:gd name="T17" fmla="*/ 4 h 53"/>
                <a:gd name="T18" fmla="*/ 21 w 26"/>
                <a:gd name="T19" fmla="*/ 4 h 53"/>
                <a:gd name="T20" fmla="*/ 23 w 26"/>
                <a:gd name="T21" fmla="*/ 4 h 53"/>
                <a:gd name="T22" fmla="*/ 23 w 26"/>
                <a:gd name="T23" fmla="*/ 4 h 53"/>
                <a:gd name="T24" fmla="*/ 24 w 26"/>
                <a:gd name="T25" fmla="*/ 16 h 53"/>
                <a:gd name="T26" fmla="*/ 26 w 26"/>
                <a:gd name="T27" fmla="*/ 29 h 53"/>
                <a:gd name="T28" fmla="*/ 25 w 26"/>
                <a:gd name="T29" fmla="*/ 41 h 53"/>
                <a:gd name="T30" fmla="*/ 23 w 26"/>
                <a:gd name="T31" fmla="*/ 53 h 53"/>
                <a:gd name="T32" fmla="*/ 20 w 26"/>
                <a:gd name="T33" fmla="*/ 52 h 53"/>
                <a:gd name="T34" fmla="*/ 18 w 26"/>
                <a:gd name="T35" fmla="*/ 50 h 53"/>
                <a:gd name="T36" fmla="*/ 16 w 26"/>
                <a:gd name="T37" fmla="*/ 47 h 53"/>
                <a:gd name="T38" fmla="*/ 15 w 26"/>
                <a:gd name="T39" fmla="*/ 45 h 53"/>
                <a:gd name="T40" fmla="*/ 12 w 26"/>
                <a:gd name="T41" fmla="*/ 40 h 53"/>
                <a:gd name="T42" fmla="*/ 10 w 26"/>
                <a:gd name="T43" fmla="*/ 34 h 53"/>
                <a:gd name="T44" fmla="*/ 8 w 26"/>
                <a:gd name="T45" fmla="*/ 29 h 53"/>
                <a:gd name="T46" fmla="*/ 7 w 26"/>
                <a:gd name="T47" fmla="*/ 23 h 53"/>
                <a:gd name="T48" fmla="*/ 5 w 26"/>
                <a:gd name="T49" fmla="*/ 18 h 53"/>
                <a:gd name="T50" fmla="*/ 3 w 26"/>
                <a:gd name="T51" fmla="*/ 12 h 53"/>
                <a:gd name="T52" fmla="*/ 2 w 26"/>
                <a:gd name="T53" fmla="*/ 6 h 53"/>
                <a:gd name="T54" fmla="*/ 0 w 26"/>
                <a:gd name="T55" fmla="*/ 0 h 53"/>
                <a:gd name="T56" fmla="*/ 3 w 26"/>
                <a:gd name="T57" fmla="*/ 0 h 53"/>
                <a:gd name="T58" fmla="*/ 5 w 26"/>
                <a:gd name="T59" fmla="*/ 1 h 53"/>
                <a:gd name="T60" fmla="*/ 6 w 26"/>
                <a:gd name="T61" fmla="*/ 2 h 53"/>
                <a:gd name="T62" fmla="*/ 7 w 26"/>
                <a:gd name="T63" fmla="*/ 5 h 53"/>
                <a:gd name="T64" fmla="*/ 8 w 26"/>
                <a:gd name="T65" fmla="*/ 7 h 53"/>
                <a:gd name="T66" fmla="*/ 8 w 26"/>
                <a:gd name="T67" fmla="*/ 10 h 53"/>
                <a:gd name="T68" fmla="*/ 9 w 26"/>
                <a:gd name="T69" fmla="*/ 12 h 53"/>
                <a:gd name="T70" fmla="*/ 10 w 26"/>
                <a:gd name="T71" fmla="*/ 14 h 53"/>
                <a:gd name="T72" fmla="*/ 10 w 26"/>
                <a:gd name="T73" fmla="*/ 14 h 53"/>
                <a:gd name="T74" fmla="*/ 10 w 26"/>
                <a:gd name="T75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53">
                  <a:moveTo>
                    <a:pt x="10" y="14"/>
                  </a:moveTo>
                  <a:lnTo>
                    <a:pt x="12" y="16"/>
                  </a:lnTo>
                  <a:lnTo>
                    <a:pt x="13" y="18"/>
                  </a:lnTo>
                  <a:lnTo>
                    <a:pt x="16" y="19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2"/>
                  </a:lnTo>
                  <a:lnTo>
                    <a:pt x="21" y="8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16"/>
                  </a:lnTo>
                  <a:lnTo>
                    <a:pt x="26" y="29"/>
                  </a:lnTo>
                  <a:lnTo>
                    <a:pt x="25" y="41"/>
                  </a:lnTo>
                  <a:lnTo>
                    <a:pt x="23" y="53"/>
                  </a:lnTo>
                  <a:lnTo>
                    <a:pt x="20" y="52"/>
                  </a:lnTo>
                  <a:lnTo>
                    <a:pt x="18" y="50"/>
                  </a:lnTo>
                  <a:lnTo>
                    <a:pt x="16" y="47"/>
                  </a:lnTo>
                  <a:lnTo>
                    <a:pt x="15" y="45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8" y="29"/>
                  </a:lnTo>
                  <a:lnTo>
                    <a:pt x="7" y="23"/>
                  </a:lnTo>
                  <a:lnTo>
                    <a:pt x="5" y="18"/>
                  </a:lnTo>
                  <a:lnTo>
                    <a:pt x="3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9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4" name="Freeform 299"/>
            <p:cNvSpPr>
              <a:spLocks/>
            </p:cNvSpPr>
            <p:nvPr/>
          </p:nvSpPr>
          <p:spPr bwMode="auto">
            <a:xfrm>
              <a:off x="1817688" y="1385888"/>
              <a:ext cx="15875" cy="23812"/>
            </a:xfrm>
            <a:custGeom>
              <a:avLst/>
              <a:gdLst>
                <a:gd name="T0" fmla="*/ 9 w 10"/>
                <a:gd name="T1" fmla="*/ 2 h 15"/>
                <a:gd name="T2" fmla="*/ 9 w 10"/>
                <a:gd name="T3" fmla="*/ 5 h 15"/>
                <a:gd name="T4" fmla="*/ 10 w 10"/>
                <a:gd name="T5" fmla="*/ 9 h 15"/>
                <a:gd name="T6" fmla="*/ 9 w 10"/>
                <a:gd name="T7" fmla="*/ 13 h 15"/>
                <a:gd name="T8" fmla="*/ 8 w 10"/>
                <a:gd name="T9" fmla="*/ 15 h 15"/>
                <a:gd name="T10" fmla="*/ 5 w 10"/>
                <a:gd name="T11" fmla="*/ 15 h 15"/>
                <a:gd name="T12" fmla="*/ 4 w 10"/>
                <a:gd name="T13" fmla="*/ 13 h 15"/>
                <a:gd name="T14" fmla="*/ 2 w 10"/>
                <a:gd name="T15" fmla="*/ 10 h 15"/>
                <a:gd name="T16" fmla="*/ 1 w 10"/>
                <a:gd name="T17" fmla="*/ 8 h 15"/>
                <a:gd name="T18" fmla="*/ 1 w 10"/>
                <a:gd name="T19" fmla="*/ 8 h 15"/>
                <a:gd name="T20" fmla="*/ 0 w 10"/>
                <a:gd name="T21" fmla="*/ 0 h 15"/>
                <a:gd name="T22" fmla="*/ 9 w 10"/>
                <a:gd name="T23" fmla="*/ 2 h 15"/>
                <a:gd name="T24" fmla="*/ 9 w 10"/>
                <a:gd name="T2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5">
                  <a:moveTo>
                    <a:pt x="9" y="2"/>
                  </a:moveTo>
                  <a:lnTo>
                    <a:pt x="9" y="5"/>
                  </a:lnTo>
                  <a:lnTo>
                    <a:pt x="10" y="9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2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0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" name="Freeform 300"/>
            <p:cNvSpPr>
              <a:spLocks/>
            </p:cNvSpPr>
            <p:nvPr/>
          </p:nvSpPr>
          <p:spPr bwMode="auto">
            <a:xfrm>
              <a:off x="1851025" y="1392238"/>
              <a:ext cx="123825" cy="642937"/>
            </a:xfrm>
            <a:custGeom>
              <a:avLst/>
              <a:gdLst>
                <a:gd name="T0" fmla="*/ 13 w 78"/>
                <a:gd name="T1" fmla="*/ 42 h 405"/>
                <a:gd name="T2" fmla="*/ 36 w 78"/>
                <a:gd name="T3" fmla="*/ 148 h 405"/>
                <a:gd name="T4" fmla="*/ 52 w 78"/>
                <a:gd name="T5" fmla="*/ 217 h 405"/>
                <a:gd name="T6" fmla="*/ 74 w 78"/>
                <a:gd name="T7" fmla="*/ 384 h 405"/>
                <a:gd name="T8" fmla="*/ 78 w 78"/>
                <a:gd name="T9" fmla="*/ 405 h 405"/>
                <a:gd name="T10" fmla="*/ 78 w 78"/>
                <a:gd name="T11" fmla="*/ 405 h 405"/>
                <a:gd name="T12" fmla="*/ 71 w 78"/>
                <a:gd name="T13" fmla="*/ 378 h 405"/>
                <a:gd name="T14" fmla="*/ 66 w 78"/>
                <a:gd name="T15" fmla="*/ 351 h 405"/>
                <a:gd name="T16" fmla="*/ 61 w 78"/>
                <a:gd name="T17" fmla="*/ 323 h 405"/>
                <a:gd name="T18" fmla="*/ 57 w 78"/>
                <a:gd name="T19" fmla="*/ 295 h 405"/>
                <a:gd name="T20" fmla="*/ 53 w 78"/>
                <a:gd name="T21" fmla="*/ 267 h 405"/>
                <a:gd name="T22" fmla="*/ 48 w 78"/>
                <a:gd name="T23" fmla="*/ 239 h 405"/>
                <a:gd name="T24" fmla="*/ 43 w 78"/>
                <a:gd name="T25" fmla="*/ 211 h 405"/>
                <a:gd name="T26" fmla="*/ 36 w 78"/>
                <a:gd name="T27" fmla="*/ 184 h 405"/>
                <a:gd name="T28" fmla="*/ 33 w 78"/>
                <a:gd name="T29" fmla="*/ 169 h 405"/>
                <a:gd name="T30" fmla="*/ 29 w 78"/>
                <a:gd name="T31" fmla="*/ 155 h 405"/>
                <a:gd name="T32" fmla="*/ 26 w 78"/>
                <a:gd name="T33" fmla="*/ 140 h 405"/>
                <a:gd name="T34" fmla="*/ 22 w 78"/>
                <a:gd name="T35" fmla="*/ 125 h 405"/>
                <a:gd name="T36" fmla="*/ 18 w 78"/>
                <a:gd name="T37" fmla="*/ 111 h 405"/>
                <a:gd name="T38" fmla="*/ 13 w 78"/>
                <a:gd name="T39" fmla="*/ 96 h 405"/>
                <a:gd name="T40" fmla="*/ 8 w 78"/>
                <a:gd name="T41" fmla="*/ 82 h 405"/>
                <a:gd name="T42" fmla="*/ 3 w 78"/>
                <a:gd name="T43" fmla="*/ 68 h 405"/>
                <a:gd name="T44" fmla="*/ 4 w 78"/>
                <a:gd name="T45" fmla="*/ 50 h 405"/>
                <a:gd name="T46" fmla="*/ 3 w 78"/>
                <a:gd name="T47" fmla="*/ 33 h 405"/>
                <a:gd name="T48" fmla="*/ 2 w 78"/>
                <a:gd name="T49" fmla="*/ 16 h 405"/>
                <a:gd name="T50" fmla="*/ 0 w 78"/>
                <a:gd name="T51" fmla="*/ 0 h 405"/>
                <a:gd name="T52" fmla="*/ 0 w 78"/>
                <a:gd name="T53" fmla="*/ 0 h 405"/>
                <a:gd name="T54" fmla="*/ 1 w 78"/>
                <a:gd name="T55" fmla="*/ 0 h 405"/>
                <a:gd name="T56" fmla="*/ 13 w 78"/>
                <a:gd name="T57" fmla="*/ 42 h 405"/>
                <a:gd name="T58" fmla="*/ 13 w 78"/>
                <a:gd name="T59" fmla="*/ 4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405">
                  <a:moveTo>
                    <a:pt x="13" y="42"/>
                  </a:moveTo>
                  <a:lnTo>
                    <a:pt x="36" y="148"/>
                  </a:lnTo>
                  <a:lnTo>
                    <a:pt x="52" y="217"/>
                  </a:lnTo>
                  <a:lnTo>
                    <a:pt x="74" y="384"/>
                  </a:lnTo>
                  <a:lnTo>
                    <a:pt x="78" y="405"/>
                  </a:lnTo>
                  <a:lnTo>
                    <a:pt x="78" y="405"/>
                  </a:lnTo>
                  <a:lnTo>
                    <a:pt x="71" y="378"/>
                  </a:lnTo>
                  <a:lnTo>
                    <a:pt x="66" y="351"/>
                  </a:lnTo>
                  <a:lnTo>
                    <a:pt x="61" y="323"/>
                  </a:lnTo>
                  <a:lnTo>
                    <a:pt x="57" y="295"/>
                  </a:lnTo>
                  <a:lnTo>
                    <a:pt x="53" y="267"/>
                  </a:lnTo>
                  <a:lnTo>
                    <a:pt x="48" y="239"/>
                  </a:lnTo>
                  <a:lnTo>
                    <a:pt x="43" y="211"/>
                  </a:lnTo>
                  <a:lnTo>
                    <a:pt x="36" y="184"/>
                  </a:lnTo>
                  <a:lnTo>
                    <a:pt x="33" y="169"/>
                  </a:lnTo>
                  <a:lnTo>
                    <a:pt x="29" y="155"/>
                  </a:lnTo>
                  <a:lnTo>
                    <a:pt x="26" y="140"/>
                  </a:lnTo>
                  <a:lnTo>
                    <a:pt x="22" y="125"/>
                  </a:lnTo>
                  <a:lnTo>
                    <a:pt x="18" y="111"/>
                  </a:lnTo>
                  <a:lnTo>
                    <a:pt x="13" y="96"/>
                  </a:lnTo>
                  <a:lnTo>
                    <a:pt x="8" y="82"/>
                  </a:lnTo>
                  <a:lnTo>
                    <a:pt x="3" y="68"/>
                  </a:lnTo>
                  <a:lnTo>
                    <a:pt x="4" y="50"/>
                  </a:lnTo>
                  <a:lnTo>
                    <a:pt x="3" y="33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3" y="42"/>
                  </a:lnTo>
                  <a:lnTo>
                    <a:pt x="13" y="42"/>
                  </a:lnTo>
                  <a:close/>
                </a:path>
              </a:pathLst>
            </a:custGeom>
            <a:solidFill>
              <a:srgbClr val="7F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" name="Freeform 301"/>
            <p:cNvSpPr>
              <a:spLocks/>
            </p:cNvSpPr>
            <p:nvPr/>
          </p:nvSpPr>
          <p:spPr bwMode="auto">
            <a:xfrm>
              <a:off x="1858963" y="1392238"/>
              <a:ext cx="87313" cy="373062"/>
            </a:xfrm>
            <a:custGeom>
              <a:avLst/>
              <a:gdLst>
                <a:gd name="T0" fmla="*/ 2 w 55"/>
                <a:gd name="T1" fmla="*/ 0 h 235"/>
                <a:gd name="T2" fmla="*/ 8 w 55"/>
                <a:gd name="T3" fmla="*/ 16 h 235"/>
                <a:gd name="T4" fmla="*/ 13 w 55"/>
                <a:gd name="T5" fmla="*/ 33 h 235"/>
                <a:gd name="T6" fmla="*/ 18 w 55"/>
                <a:gd name="T7" fmla="*/ 49 h 235"/>
                <a:gd name="T8" fmla="*/ 22 w 55"/>
                <a:gd name="T9" fmla="*/ 66 h 235"/>
                <a:gd name="T10" fmla="*/ 26 w 55"/>
                <a:gd name="T11" fmla="*/ 83 h 235"/>
                <a:gd name="T12" fmla="*/ 30 w 55"/>
                <a:gd name="T13" fmla="*/ 100 h 235"/>
                <a:gd name="T14" fmla="*/ 34 w 55"/>
                <a:gd name="T15" fmla="*/ 117 h 235"/>
                <a:gd name="T16" fmla="*/ 38 w 55"/>
                <a:gd name="T17" fmla="*/ 134 h 235"/>
                <a:gd name="T18" fmla="*/ 40 w 55"/>
                <a:gd name="T19" fmla="*/ 146 h 235"/>
                <a:gd name="T20" fmla="*/ 42 w 55"/>
                <a:gd name="T21" fmla="*/ 159 h 235"/>
                <a:gd name="T22" fmla="*/ 44 w 55"/>
                <a:gd name="T23" fmla="*/ 172 h 235"/>
                <a:gd name="T24" fmla="*/ 46 w 55"/>
                <a:gd name="T25" fmla="*/ 185 h 235"/>
                <a:gd name="T26" fmla="*/ 48 w 55"/>
                <a:gd name="T27" fmla="*/ 198 h 235"/>
                <a:gd name="T28" fmla="*/ 50 w 55"/>
                <a:gd name="T29" fmla="*/ 210 h 235"/>
                <a:gd name="T30" fmla="*/ 53 w 55"/>
                <a:gd name="T31" fmla="*/ 223 h 235"/>
                <a:gd name="T32" fmla="*/ 55 w 55"/>
                <a:gd name="T33" fmla="*/ 235 h 235"/>
                <a:gd name="T34" fmla="*/ 52 w 55"/>
                <a:gd name="T35" fmla="*/ 224 h 235"/>
                <a:gd name="T36" fmla="*/ 49 w 55"/>
                <a:gd name="T37" fmla="*/ 212 h 235"/>
                <a:gd name="T38" fmla="*/ 46 w 55"/>
                <a:gd name="T39" fmla="*/ 200 h 235"/>
                <a:gd name="T40" fmla="*/ 43 w 55"/>
                <a:gd name="T41" fmla="*/ 188 h 235"/>
                <a:gd name="T42" fmla="*/ 40 w 55"/>
                <a:gd name="T43" fmla="*/ 175 h 235"/>
                <a:gd name="T44" fmla="*/ 37 w 55"/>
                <a:gd name="T45" fmla="*/ 163 h 235"/>
                <a:gd name="T46" fmla="*/ 34 w 55"/>
                <a:gd name="T47" fmla="*/ 150 h 235"/>
                <a:gd name="T48" fmla="*/ 31 w 55"/>
                <a:gd name="T49" fmla="*/ 138 h 235"/>
                <a:gd name="T50" fmla="*/ 31 w 55"/>
                <a:gd name="T51" fmla="*/ 138 h 235"/>
                <a:gd name="T52" fmla="*/ 7 w 55"/>
                <a:gd name="T53" fmla="*/ 29 h 235"/>
                <a:gd name="T54" fmla="*/ 7 w 55"/>
                <a:gd name="T55" fmla="*/ 29 h 235"/>
                <a:gd name="T56" fmla="*/ 5 w 55"/>
                <a:gd name="T57" fmla="*/ 22 h 235"/>
                <a:gd name="T58" fmla="*/ 3 w 55"/>
                <a:gd name="T59" fmla="*/ 15 h 235"/>
                <a:gd name="T60" fmla="*/ 1 w 55"/>
                <a:gd name="T61" fmla="*/ 8 h 235"/>
                <a:gd name="T62" fmla="*/ 0 w 55"/>
                <a:gd name="T63" fmla="*/ 0 h 235"/>
                <a:gd name="T64" fmla="*/ 0 w 55"/>
                <a:gd name="T65" fmla="*/ 0 h 235"/>
                <a:gd name="T66" fmla="*/ 2 w 55"/>
                <a:gd name="T67" fmla="*/ 0 h 235"/>
                <a:gd name="T68" fmla="*/ 2 w 55"/>
                <a:gd name="T6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5">
                  <a:moveTo>
                    <a:pt x="2" y="0"/>
                  </a:moveTo>
                  <a:lnTo>
                    <a:pt x="8" y="16"/>
                  </a:lnTo>
                  <a:lnTo>
                    <a:pt x="13" y="33"/>
                  </a:lnTo>
                  <a:lnTo>
                    <a:pt x="18" y="49"/>
                  </a:lnTo>
                  <a:lnTo>
                    <a:pt x="22" y="66"/>
                  </a:lnTo>
                  <a:lnTo>
                    <a:pt x="26" y="83"/>
                  </a:lnTo>
                  <a:lnTo>
                    <a:pt x="30" y="100"/>
                  </a:lnTo>
                  <a:lnTo>
                    <a:pt x="34" y="117"/>
                  </a:lnTo>
                  <a:lnTo>
                    <a:pt x="38" y="134"/>
                  </a:lnTo>
                  <a:lnTo>
                    <a:pt x="40" y="146"/>
                  </a:lnTo>
                  <a:lnTo>
                    <a:pt x="42" y="159"/>
                  </a:lnTo>
                  <a:lnTo>
                    <a:pt x="44" y="172"/>
                  </a:lnTo>
                  <a:lnTo>
                    <a:pt x="46" y="185"/>
                  </a:lnTo>
                  <a:lnTo>
                    <a:pt x="48" y="198"/>
                  </a:lnTo>
                  <a:lnTo>
                    <a:pt x="50" y="210"/>
                  </a:lnTo>
                  <a:lnTo>
                    <a:pt x="53" y="223"/>
                  </a:lnTo>
                  <a:lnTo>
                    <a:pt x="55" y="235"/>
                  </a:lnTo>
                  <a:lnTo>
                    <a:pt x="52" y="224"/>
                  </a:lnTo>
                  <a:lnTo>
                    <a:pt x="49" y="212"/>
                  </a:lnTo>
                  <a:lnTo>
                    <a:pt x="46" y="200"/>
                  </a:lnTo>
                  <a:lnTo>
                    <a:pt x="43" y="188"/>
                  </a:lnTo>
                  <a:lnTo>
                    <a:pt x="40" y="175"/>
                  </a:lnTo>
                  <a:lnTo>
                    <a:pt x="37" y="163"/>
                  </a:lnTo>
                  <a:lnTo>
                    <a:pt x="34" y="150"/>
                  </a:lnTo>
                  <a:lnTo>
                    <a:pt x="31" y="138"/>
                  </a:lnTo>
                  <a:lnTo>
                    <a:pt x="31" y="13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2"/>
                  </a:lnTo>
                  <a:lnTo>
                    <a:pt x="3" y="15"/>
                  </a:lnTo>
                  <a:lnTo>
                    <a:pt x="1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" name="Freeform 302"/>
            <p:cNvSpPr>
              <a:spLocks/>
            </p:cNvSpPr>
            <p:nvPr/>
          </p:nvSpPr>
          <p:spPr bwMode="auto">
            <a:xfrm>
              <a:off x="1811338" y="1455738"/>
              <a:ext cx="107950" cy="488950"/>
            </a:xfrm>
            <a:custGeom>
              <a:avLst/>
              <a:gdLst>
                <a:gd name="T0" fmla="*/ 15 w 68"/>
                <a:gd name="T1" fmla="*/ 49 h 308"/>
                <a:gd name="T2" fmla="*/ 15 w 68"/>
                <a:gd name="T3" fmla="*/ 53 h 308"/>
                <a:gd name="T4" fmla="*/ 15 w 68"/>
                <a:gd name="T5" fmla="*/ 53 h 308"/>
                <a:gd name="T6" fmla="*/ 22 w 68"/>
                <a:gd name="T7" fmla="*/ 79 h 308"/>
                <a:gd name="T8" fmla="*/ 28 w 68"/>
                <a:gd name="T9" fmla="*/ 104 h 308"/>
                <a:gd name="T10" fmla="*/ 33 w 68"/>
                <a:gd name="T11" fmla="*/ 130 h 308"/>
                <a:gd name="T12" fmla="*/ 39 w 68"/>
                <a:gd name="T13" fmla="*/ 155 h 308"/>
                <a:gd name="T14" fmla="*/ 45 w 68"/>
                <a:gd name="T15" fmla="*/ 181 h 308"/>
                <a:gd name="T16" fmla="*/ 51 w 68"/>
                <a:gd name="T17" fmla="*/ 206 h 308"/>
                <a:gd name="T18" fmla="*/ 58 w 68"/>
                <a:gd name="T19" fmla="*/ 232 h 308"/>
                <a:gd name="T20" fmla="*/ 65 w 68"/>
                <a:gd name="T21" fmla="*/ 256 h 308"/>
                <a:gd name="T22" fmla="*/ 65 w 68"/>
                <a:gd name="T23" fmla="*/ 256 h 308"/>
                <a:gd name="T24" fmla="*/ 67 w 68"/>
                <a:gd name="T25" fmla="*/ 270 h 308"/>
                <a:gd name="T26" fmla="*/ 68 w 68"/>
                <a:gd name="T27" fmla="*/ 285 h 308"/>
                <a:gd name="T28" fmla="*/ 68 w 68"/>
                <a:gd name="T29" fmla="*/ 298 h 308"/>
                <a:gd name="T30" fmla="*/ 68 w 68"/>
                <a:gd name="T31" fmla="*/ 308 h 308"/>
                <a:gd name="T32" fmla="*/ 65 w 68"/>
                <a:gd name="T33" fmla="*/ 290 h 308"/>
                <a:gd name="T34" fmla="*/ 62 w 68"/>
                <a:gd name="T35" fmla="*/ 273 h 308"/>
                <a:gd name="T36" fmla="*/ 58 w 68"/>
                <a:gd name="T37" fmla="*/ 256 h 308"/>
                <a:gd name="T38" fmla="*/ 53 w 68"/>
                <a:gd name="T39" fmla="*/ 240 h 308"/>
                <a:gd name="T40" fmla="*/ 47 w 68"/>
                <a:gd name="T41" fmla="*/ 223 h 308"/>
                <a:gd name="T42" fmla="*/ 42 w 68"/>
                <a:gd name="T43" fmla="*/ 207 h 308"/>
                <a:gd name="T44" fmla="*/ 36 w 68"/>
                <a:gd name="T45" fmla="*/ 191 h 308"/>
                <a:gd name="T46" fmla="*/ 30 w 68"/>
                <a:gd name="T47" fmla="*/ 175 h 308"/>
                <a:gd name="T48" fmla="*/ 26 w 68"/>
                <a:gd name="T49" fmla="*/ 152 h 308"/>
                <a:gd name="T50" fmla="*/ 23 w 68"/>
                <a:gd name="T51" fmla="*/ 131 h 308"/>
                <a:gd name="T52" fmla="*/ 19 w 68"/>
                <a:gd name="T53" fmla="*/ 109 h 308"/>
                <a:gd name="T54" fmla="*/ 16 w 68"/>
                <a:gd name="T55" fmla="*/ 87 h 308"/>
                <a:gd name="T56" fmla="*/ 13 w 68"/>
                <a:gd name="T57" fmla="*/ 65 h 308"/>
                <a:gd name="T58" fmla="*/ 9 w 68"/>
                <a:gd name="T59" fmla="*/ 43 h 308"/>
                <a:gd name="T60" fmla="*/ 5 w 68"/>
                <a:gd name="T61" fmla="*/ 22 h 308"/>
                <a:gd name="T62" fmla="*/ 0 w 68"/>
                <a:gd name="T63" fmla="*/ 0 h 308"/>
                <a:gd name="T64" fmla="*/ 2 w 68"/>
                <a:gd name="T65" fmla="*/ 6 h 308"/>
                <a:gd name="T66" fmla="*/ 3 w 68"/>
                <a:gd name="T67" fmla="*/ 13 h 308"/>
                <a:gd name="T68" fmla="*/ 5 w 68"/>
                <a:gd name="T69" fmla="*/ 19 h 308"/>
                <a:gd name="T70" fmla="*/ 7 w 68"/>
                <a:gd name="T71" fmla="*/ 25 h 308"/>
                <a:gd name="T72" fmla="*/ 9 w 68"/>
                <a:gd name="T73" fmla="*/ 31 h 308"/>
                <a:gd name="T74" fmla="*/ 11 w 68"/>
                <a:gd name="T75" fmla="*/ 37 h 308"/>
                <a:gd name="T76" fmla="*/ 13 w 68"/>
                <a:gd name="T77" fmla="*/ 43 h 308"/>
                <a:gd name="T78" fmla="*/ 15 w 68"/>
                <a:gd name="T79" fmla="*/ 49 h 308"/>
                <a:gd name="T80" fmla="*/ 15 w 68"/>
                <a:gd name="T81" fmla="*/ 49 h 308"/>
                <a:gd name="T82" fmla="*/ 15 w 68"/>
                <a:gd name="T83" fmla="*/ 4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" h="308">
                  <a:moveTo>
                    <a:pt x="15" y="49"/>
                  </a:moveTo>
                  <a:lnTo>
                    <a:pt x="15" y="53"/>
                  </a:lnTo>
                  <a:lnTo>
                    <a:pt x="15" y="53"/>
                  </a:lnTo>
                  <a:lnTo>
                    <a:pt x="22" y="79"/>
                  </a:lnTo>
                  <a:lnTo>
                    <a:pt x="28" y="104"/>
                  </a:lnTo>
                  <a:lnTo>
                    <a:pt x="33" y="130"/>
                  </a:lnTo>
                  <a:lnTo>
                    <a:pt x="39" y="155"/>
                  </a:lnTo>
                  <a:lnTo>
                    <a:pt x="45" y="181"/>
                  </a:lnTo>
                  <a:lnTo>
                    <a:pt x="51" y="206"/>
                  </a:lnTo>
                  <a:lnTo>
                    <a:pt x="58" y="232"/>
                  </a:lnTo>
                  <a:lnTo>
                    <a:pt x="65" y="256"/>
                  </a:lnTo>
                  <a:lnTo>
                    <a:pt x="65" y="256"/>
                  </a:lnTo>
                  <a:lnTo>
                    <a:pt x="67" y="270"/>
                  </a:lnTo>
                  <a:lnTo>
                    <a:pt x="68" y="285"/>
                  </a:lnTo>
                  <a:lnTo>
                    <a:pt x="68" y="298"/>
                  </a:lnTo>
                  <a:lnTo>
                    <a:pt x="68" y="308"/>
                  </a:lnTo>
                  <a:lnTo>
                    <a:pt x="65" y="290"/>
                  </a:lnTo>
                  <a:lnTo>
                    <a:pt x="62" y="273"/>
                  </a:lnTo>
                  <a:lnTo>
                    <a:pt x="58" y="256"/>
                  </a:lnTo>
                  <a:lnTo>
                    <a:pt x="53" y="240"/>
                  </a:lnTo>
                  <a:lnTo>
                    <a:pt x="47" y="223"/>
                  </a:lnTo>
                  <a:lnTo>
                    <a:pt x="42" y="207"/>
                  </a:lnTo>
                  <a:lnTo>
                    <a:pt x="36" y="191"/>
                  </a:lnTo>
                  <a:lnTo>
                    <a:pt x="30" y="175"/>
                  </a:lnTo>
                  <a:lnTo>
                    <a:pt x="26" y="152"/>
                  </a:lnTo>
                  <a:lnTo>
                    <a:pt x="23" y="131"/>
                  </a:lnTo>
                  <a:lnTo>
                    <a:pt x="19" y="109"/>
                  </a:lnTo>
                  <a:lnTo>
                    <a:pt x="16" y="87"/>
                  </a:lnTo>
                  <a:lnTo>
                    <a:pt x="13" y="65"/>
                  </a:lnTo>
                  <a:lnTo>
                    <a:pt x="9" y="43"/>
                  </a:lnTo>
                  <a:lnTo>
                    <a:pt x="5" y="22"/>
                  </a:lnTo>
                  <a:lnTo>
                    <a:pt x="0" y="0"/>
                  </a:lnTo>
                  <a:lnTo>
                    <a:pt x="2" y="6"/>
                  </a:lnTo>
                  <a:lnTo>
                    <a:pt x="3" y="13"/>
                  </a:lnTo>
                  <a:lnTo>
                    <a:pt x="5" y="19"/>
                  </a:lnTo>
                  <a:lnTo>
                    <a:pt x="7" y="25"/>
                  </a:lnTo>
                  <a:lnTo>
                    <a:pt x="9" y="31"/>
                  </a:lnTo>
                  <a:lnTo>
                    <a:pt x="11" y="37"/>
                  </a:lnTo>
                  <a:lnTo>
                    <a:pt x="13" y="43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DD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8" name="Freeform 303"/>
            <p:cNvSpPr>
              <a:spLocks/>
            </p:cNvSpPr>
            <p:nvPr/>
          </p:nvSpPr>
          <p:spPr bwMode="auto">
            <a:xfrm>
              <a:off x="1852613" y="1509713"/>
              <a:ext cx="125413" cy="542925"/>
            </a:xfrm>
            <a:custGeom>
              <a:avLst/>
              <a:gdLst>
                <a:gd name="T0" fmla="*/ 42 w 79"/>
                <a:gd name="T1" fmla="*/ 147 h 342"/>
                <a:gd name="T2" fmla="*/ 46 w 79"/>
                <a:gd name="T3" fmla="*/ 172 h 342"/>
                <a:gd name="T4" fmla="*/ 50 w 79"/>
                <a:gd name="T5" fmla="*/ 196 h 342"/>
                <a:gd name="T6" fmla="*/ 54 w 79"/>
                <a:gd name="T7" fmla="*/ 221 h 342"/>
                <a:gd name="T8" fmla="*/ 58 w 79"/>
                <a:gd name="T9" fmla="*/ 246 h 342"/>
                <a:gd name="T10" fmla="*/ 62 w 79"/>
                <a:gd name="T11" fmla="*/ 271 h 342"/>
                <a:gd name="T12" fmla="*/ 66 w 79"/>
                <a:gd name="T13" fmla="*/ 295 h 342"/>
                <a:gd name="T14" fmla="*/ 72 w 79"/>
                <a:gd name="T15" fmla="*/ 319 h 342"/>
                <a:gd name="T16" fmla="*/ 79 w 79"/>
                <a:gd name="T17" fmla="*/ 342 h 342"/>
                <a:gd name="T18" fmla="*/ 79 w 79"/>
                <a:gd name="T19" fmla="*/ 342 h 342"/>
                <a:gd name="T20" fmla="*/ 78 w 79"/>
                <a:gd name="T21" fmla="*/ 342 h 342"/>
                <a:gd name="T22" fmla="*/ 71 w 79"/>
                <a:gd name="T23" fmla="*/ 328 h 342"/>
                <a:gd name="T24" fmla="*/ 71 w 79"/>
                <a:gd name="T25" fmla="*/ 328 h 342"/>
                <a:gd name="T26" fmla="*/ 65 w 79"/>
                <a:gd name="T27" fmla="*/ 308 h 342"/>
                <a:gd name="T28" fmla="*/ 60 w 79"/>
                <a:gd name="T29" fmla="*/ 288 h 342"/>
                <a:gd name="T30" fmla="*/ 55 w 79"/>
                <a:gd name="T31" fmla="*/ 268 h 342"/>
                <a:gd name="T32" fmla="*/ 51 w 79"/>
                <a:gd name="T33" fmla="*/ 248 h 342"/>
                <a:gd name="T34" fmla="*/ 48 w 79"/>
                <a:gd name="T35" fmla="*/ 228 h 342"/>
                <a:gd name="T36" fmla="*/ 44 w 79"/>
                <a:gd name="T37" fmla="*/ 207 h 342"/>
                <a:gd name="T38" fmla="*/ 41 w 79"/>
                <a:gd name="T39" fmla="*/ 186 h 342"/>
                <a:gd name="T40" fmla="*/ 38 w 79"/>
                <a:gd name="T41" fmla="*/ 166 h 342"/>
                <a:gd name="T42" fmla="*/ 35 w 79"/>
                <a:gd name="T43" fmla="*/ 145 h 342"/>
                <a:gd name="T44" fmla="*/ 32 w 79"/>
                <a:gd name="T45" fmla="*/ 125 h 342"/>
                <a:gd name="T46" fmla="*/ 28 w 79"/>
                <a:gd name="T47" fmla="*/ 104 h 342"/>
                <a:gd name="T48" fmla="*/ 24 w 79"/>
                <a:gd name="T49" fmla="*/ 84 h 342"/>
                <a:gd name="T50" fmla="*/ 19 w 79"/>
                <a:gd name="T51" fmla="*/ 64 h 342"/>
                <a:gd name="T52" fmla="*/ 13 w 79"/>
                <a:gd name="T53" fmla="*/ 45 h 342"/>
                <a:gd name="T54" fmla="*/ 7 w 79"/>
                <a:gd name="T55" fmla="*/ 25 h 342"/>
                <a:gd name="T56" fmla="*/ 0 w 79"/>
                <a:gd name="T57" fmla="*/ 6 h 342"/>
                <a:gd name="T58" fmla="*/ 0 w 79"/>
                <a:gd name="T59" fmla="*/ 6 h 342"/>
                <a:gd name="T60" fmla="*/ 1 w 79"/>
                <a:gd name="T61" fmla="*/ 0 h 342"/>
                <a:gd name="T62" fmla="*/ 1 w 79"/>
                <a:gd name="T63" fmla="*/ 0 h 342"/>
                <a:gd name="T64" fmla="*/ 8 w 79"/>
                <a:gd name="T65" fmla="*/ 18 h 342"/>
                <a:gd name="T66" fmla="*/ 14 w 79"/>
                <a:gd name="T67" fmla="*/ 35 h 342"/>
                <a:gd name="T68" fmla="*/ 19 w 79"/>
                <a:gd name="T69" fmla="*/ 54 h 342"/>
                <a:gd name="T70" fmla="*/ 24 w 79"/>
                <a:gd name="T71" fmla="*/ 72 h 342"/>
                <a:gd name="T72" fmla="*/ 29 w 79"/>
                <a:gd name="T73" fmla="*/ 91 h 342"/>
                <a:gd name="T74" fmla="*/ 33 w 79"/>
                <a:gd name="T75" fmla="*/ 110 h 342"/>
                <a:gd name="T76" fmla="*/ 38 w 79"/>
                <a:gd name="T77" fmla="*/ 129 h 342"/>
                <a:gd name="T78" fmla="*/ 42 w 79"/>
                <a:gd name="T79" fmla="*/ 147 h 342"/>
                <a:gd name="T80" fmla="*/ 42 w 79"/>
                <a:gd name="T81" fmla="*/ 147 h 342"/>
                <a:gd name="T82" fmla="*/ 42 w 79"/>
                <a:gd name="T83" fmla="*/ 147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342">
                  <a:moveTo>
                    <a:pt x="42" y="147"/>
                  </a:moveTo>
                  <a:lnTo>
                    <a:pt x="46" y="172"/>
                  </a:lnTo>
                  <a:lnTo>
                    <a:pt x="50" y="196"/>
                  </a:lnTo>
                  <a:lnTo>
                    <a:pt x="54" y="221"/>
                  </a:lnTo>
                  <a:lnTo>
                    <a:pt x="58" y="246"/>
                  </a:lnTo>
                  <a:lnTo>
                    <a:pt x="62" y="271"/>
                  </a:lnTo>
                  <a:lnTo>
                    <a:pt x="66" y="295"/>
                  </a:lnTo>
                  <a:lnTo>
                    <a:pt x="72" y="319"/>
                  </a:lnTo>
                  <a:lnTo>
                    <a:pt x="79" y="342"/>
                  </a:lnTo>
                  <a:lnTo>
                    <a:pt x="79" y="342"/>
                  </a:lnTo>
                  <a:lnTo>
                    <a:pt x="78" y="342"/>
                  </a:lnTo>
                  <a:lnTo>
                    <a:pt x="71" y="328"/>
                  </a:lnTo>
                  <a:lnTo>
                    <a:pt x="71" y="328"/>
                  </a:lnTo>
                  <a:lnTo>
                    <a:pt x="65" y="308"/>
                  </a:lnTo>
                  <a:lnTo>
                    <a:pt x="60" y="288"/>
                  </a:lnTo>
                  <a:lnTo>
                    <a:pt x="55" y="268"/>
                  </a:lnTo>
                  <a:lnTo>
                    <a:pt x="51" y="248"/>
                  </a:lnTo>
                  <a:lnTo>
                    <a:pt x="48" y="228"/>
                  </a:lnTo>
                  <a:lnTo>
                    <a:pt x="44" y="207"/>
                  </a:lnTo>
                  <a:lnTo>
                    <a:pt x="41" y="186"/>
                  </a:lnTo>
                  <a:lnTo>
                    <a:pt x="38" y="166"/>
                  </a:lnTo>
                  <a:lnTo>
                    <a:pt x="35" y="145"/>
                  </a:lnTo>
                  <a:lnTo>
                    <a:pt x="32" y="125"/>
                  </a:lnTo>
                  <a:lnTo>
                    <a:pt x="28" y="104"/>
                  </a:lnTo>
                  <a:lnTo>
                    <a:pt x="24" y="84"/>
                  </a:lnTo>
                  <a:lnTo>
                    <a:pt x="19" y="64"/>
                  </a:lnTo>
                  <a:lnTo>
                    <a:pt x="13" y="45"/>
                  </a:lnTo>
                  <a:lnTo>
                    <a:pt x="7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0"/>
                  </a:lnTo>
                  <a:lnTo>
                    <a:pt x="1" y="0"/>
                  </a:lnTo>
                  <a:lnTo>
                    <a:pt x="8" y="18"/>
                  </a:lnTo>
                  <a:lnTo>
                    <a:pt x="14" y="35"/>
                  </a:lnTo>
                  <a:lnTo>
                    <a:pt x="19" y="54"/>
                  </a:lnTo>
                  <a:lnTo>
                    <a:pt x="24" y="72"/>
                  </a:lnTo>
                  <a:lnTo>
                    <a:pt x="29" y="91"/>
                  </a:lnTo>
                  <a:lnTo>
                    <a:pt x="33" y="110"/>
                  </a:lnTo>
                  <a:lnTo>
                    <a:pt x="38" y="129"/>
                  </a:lnTo>
                  <a:lnTo>
                    <a:pt x="42" y="147"/>
                  </a:lnTo>
                  <a:lnTo>
                    <a:pt x="42" y="147"/>
                  </a:lnTo>
                  <a:lnTo>
                    <a:pt x="42" y="147"/>
                  </a:lnTo>
                  <a:close/>
                </a:path>
              </a:pathLst>
            </a:custGeom>
            <a:solidFill>
              <a:srgbClr val="9E5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9" name="Freeform 304"/>
            <p:cNvSpPr>
              <a:spLocks/>
            </p:cNvSpPr>
            <p:nvPr/>
          </p:nvSpPr>
          <p:spPr bwMode="auto">
            <a:xfrm>
              <a:off x="1489075" y="1522413"/>
              <a:ext cx="9525" cy="7937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5 h 5"/>
                <a:gd name="T4" fmla="*/ 3 w 6"/>
                <a:gd name="T5" fmla="*/ 4 h 5"/>
                <a:gd name="T6" fmla="*/ 2 w 6"/>
                <a:gd name="T7" fmla="*/ 3 h 5"/>
                <a:gd name="T8" fmla="*/ 0 w 6"/>
                <a:gd name="T9" fmla="*/ 1 h 5"/>
                <a:gd name="T10" fmla="*/ 0 w 6"/>
                <a:gd name="T11" fmla="*/ 1 h 5"/>
                <a:gd name="T12" fmla="*/ 0 w 6"/>
                <a:gd name="T13" fmla="*/ 0 h 5"/>
                <a:gd name="T14" fmla="*/ 0 w 6"/>
                <a:gd name="T15" fmla="*/ 0 h 5"/>
                <a:gd name="T16" fmla="*/ 2 w 6"/>
                <a:gd name="T17" fmla="*/ 1 h 5"/>
                <a:gd name="T18" fmla="*/ 4 w 6"/>
                <a:gd name="T19" fmla="*/ 2 h 5"/>
                <a:gd name="T20" fmla="*/ 5 w 6"/>
                <a:gd name="T21" fmla="*/ 4 h 5"/>
                <a:gd name="T22" fmla="*/ 6 w 6"/>
                <a:gd name="T23" fmla="*/ 5 h 5"/>
                <a:gd name="T24" fmla="*/ 6 w 6"/>
                <a:gd name="T25" fmla="*/ 5 h 5"/>
                <a:gd name="T26" fmla="*/ 6 w 6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5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7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0" name="Freeform 305"/>
            <p:cNvSpPr>
              <a:spLocks/>
            </p:cNvSpPr>
            <p:nvPr/>
          </p:nvSpPr>
          <p:spPr bwMode="auto">
            <a:xfrm>
              <a:off x="1839913" y="1527175"/>
              <a:ext cx="92075" cy="387350"/>
            </a:xfrm>
            <a:custGeom>
              <a:avLst/>
              <a:gdLst>
                <a:gd name="T0" fmla="*/ 58 w 58"/>
                <a:gd name="T1" fmla="*/ 244 h 244"/>
                <a:gd name="T2" fmla="*/ 54 w 58"/>
                <a:gd name="T3" fmla="*/ 230 h 244"/>
                <a:gd name="T4" fmla="*/ 50 w 58"/>
                <a:gd name="T5" fmla="*/ 216 h 244"/>
                <a:gd name="T6" fmla="*/ 46 w 58"/>
                <a:gd name="T7" fmla="*/ 201 h 244"/>
                <a:gd name="T8" fmla="*/ 42 w 58"/>
                <a:gd name="T9" fmla="*/ 187 h 244"/>
                <a:gd name="T10" fmla="*/ 38 w 58"/>
                <a:gd name="T11" fmla="*/ 172 h 244"/>
                <a:gd name="T12" fmla="*/ 35 w 58"/>
                <a:gd name="T13" fmla="*/ 158 h 244"/>
                <a:gd name="T14" fmla="*/ 31 w 58"/>
                <a:gd name="T15" fmla="*/ 143 h 244"/>
                <a:gd name="T16" fmla="*/ 27 w 58"/>
                <a:gd name="T17" fmla="*/ 128 h 244"/>
                <a:gd name="T18" fmla="*/ 24 w 58"/>
                <a:gd name="T19" fmla="*/ 113 h 244"/>
                <a:gd name="T20" fmla="*/ 20 w 58"/>
                <a:gd name="T21" fmla="*/ 99 h 244"/>
                <a:gd name="T22" fmla="*/ 17 w 58"/>
                <a:gd name="T23" fmla="*/ 84 h 244"/>
                <a:gd name="T24" fmla="*/ 14 w 58"/>
                <a:gd name="T25" fmla="*/ 69 h 244"/>
                <a:gd name="T26" fmla="*/ 10 w 58"/>
                <a:gd name="T27" fmla="*/ 54 h 244"/>
                <a:gd name="T28" fmla="*/ 7 w 58"/>
                <a:gd name="T29" fmla="*/ 39 h 244"/>
                <a:gd name="T30" fmla="*/ 4 w 58"/>
                <a:gd name="T31" fmla="*/ 24 h 244"/>
                <a:gd name="T32" fmla="*/ 0 w 58"/>
                <a:gd name="T33" fmla="*/ 9 h 244"/>
                <a:gd name="T34" fmla="*/ 3 w 58"/>
                <a:gd name="T35" fmla="*/ 8 h 244"/>
                <a:gd name="T36" fmla="*/ 5 w 58"/>
                <a:gd name="T37" fmla="*/ 7 h 244"/>
                <a:gd name="T38" fmla="*/ 5 w 58"/>
                <a:gd name="T39" fmla="*/ 4 h 244"/>
                <a:gd name="T40" fmla="*/ 7 w 58"/>
                <a:gd name="T41" fmla="*/ 0 h 244"/>
                <a:gd name="T42" fmla="*/ 12 w 58"/>
                <a:gd name="T43" fmla="*/ 14 h 244"/>
                <a:gd name="T44" fmla="*/ 17 w 58"/>
                <a:gd name="T45" fmla="*/ 28 h 244"/>
                <a:gd name="T46" fmla="*/ 22 w 58"/>
                <a:gd name="T47" fmla="*/ 43 h 244"/>
                <a:gd name="T48" fmla="*/ 26 w 58"/>
                <a:gd name="T49" fmla="*/ 58 h 244"/>
                <a:gd name="T50" fmla="*/ 30 w 58"/>
                <a:gd name="T51" fmla="*/ 73 h 244"/>
                <a:gd name="T52" fmla="*/ 33 w 58"/>
                <a:gd name="T53" fmla="*/ 88 h 244"/>
                <a:gd name="T54" fmla="*/ 36 w 58"/>
                <a:gd name="T55" fmla="*/ 103 h 244"/>
                <a:gd name="T56" fmla="*/ 39 w 58"/>
                <a:gd name="T57" fmla="*/ 119 h 244"/>
                <a:gd name="T58" fmla="*/ 41 w 58"/>
                <a:gd name="T59" fmla="*/ 134 h 244"/>
                <a:gd name="T60" fmla="*/ 44 w 58"/>
                <a:gd name="T61" fmla="*/ 150 h 244"/>
                <a:gd name="T62" fmla="*/ 46 w 58"/>
                <a:gd name="T63" fmla="*/ 165 h 244"/>
                <a:gd name="T64" fmla="*/ 49 w 58"/>
                <a:gd name="T65" fmla="*/ 181 h 244"/>
                <a:gd name="T66" fmla="*/ 51 w 58"/>
                <a:gd name="T67" fmla="*/ 197 h 244"/>
                <a:gd name="T68" fmla="*/ 53 w 58"/>
                <a:gd name="T69" fmla="*/ 213 h 244"/>
                <a:gd name="T70" fmla="*/ 56 w 58"/>
                <a:gd name="T71" fmla="*/ 228 h 244"/>
                <a:gd name="T72" fmla="*/ 58 w 58"/>
                <a:gd name="T73" fmla="*/ 244 h 244"/>
                <a:gd name="T74" fmla="*/ 58 w 58"/>
                <a:gd name="T75" fmla="*/ 244 h 244"/>
                <a:gd name="T76" fmla="*/ 58 w 58"/>
                <a:gd name="T7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" h="244">
                  <a:moveTo>
                    <a:pt x="58" y="244"/>
                  </a:moveTo>
                  <a:lnTo>
                    <a:pt x="54" y="230"/>
                  </a:lnTo>
                  <a:lnTo>
                    <a:pt x="50" y="216"/>
                  </a:lnTo>
                  <a:lnTo>
                    <a:pt x="46" y="201"/>
                  </a:lnTo>
                  <a:lnTo>
                    <a:pt x="42" y="187"/>
                  </a:lnTo>
                  <a:lnTo>
                    <a:pt x="38" y="172"/>
                  </a:lnTo>
                  <a:lnTo>
                    <a:pt x="35" y="158"/>
                  </a:lnTo>
                  <a:lnTo>
                    <a:pt x="31" y="143"/>
                  </a:lnTo>
                  <a:lnTo>
                    <a:pt x="27" y="128"/>
                  </a:lnTo>
                  <a:lnTo>
                    <a:pt x="24" y="113"/>
                  </a:lnTo>
                  <a:lnTo>
                    <a:pt x="20" y="99"/>
                  </a:lnTo>
                  <a:lnTo>
                    <a:pt x="17" y="84"/>
                  </a:lnTo>
                  <a:lnTo>
                    <a:pt x="14" y="69"/>
                  </a:lnTo>
                  <a:lnTo>
                    <a:pt x="10" y="54"/>
                  </a:lnTo>
                  <a:lnTo>
                    <a:pt x="7" y="39"/>
                  </a:lnTo>
                  <a:lnTo>
                    <a:pt x="4" y="24"/>
                  </a:lnTo>
                  <a:lnTo>
                    <a:pt x="0" y="9"/>
                  </a:lnTo>
                  <a:lnTo>
                    <a:pt x="3" y="8"/>
                  </a:lnTo>
                  <a:lnTo>
                    <a:pt x="5" y="7"/>
                  </a:lnTo>
                  <a:lnTo>
                    <a:pt x="5" y="4"/>
                  </a:lnTo>
                  <a:lnTo>
                    <a:pt x="7" y="0"/>
                  </a:lnTo>
                  <a:lnTo>
                    <a:pt x="12" y="14"/>
                  </a:lnTo>
                  <a:lnTo>
                    <a:pt x="17" y="28"/>
                  </a:lnTo>
                  <a:lnTo>
                    <a:pt x="22" y="43"/>
                  </a:lnTo>
                  <a:lnTo>
                    <a:pt x="26" y="58"/>
                  </a:lnTo>
                  <a:lnTo>
                    <a:pt x="30" y="73"/>
                  </a:lnTo>
                  <a:lnTo>
                    <a:pt x="33" y="88"/>
                  </a:lnTo>
                  <a:lnTo>
                    <a:pt x="36" y="103"/>
                  </a:lnTo>
                  <a:lnTo>
                    <a:pt x="39" y="119"/>
                  </a:lnTo>
                  <a:lnTo>
                    <a:pt x="41" y="134"/>
                  </a:lnTo>
                  <a:lnTo>
                    <a:pt x="44" y="150"/>
                  </a:lnTo>
                  <a:lnTo>
                    <a:pt x="46" y="165"/>
                  </a:lnTo>
                  <a:lnTo>
                    <a:pt x="49" y="181"/>
                  </a:lnTo>
                  <a:lnTo>
                    <a:pt x="51" y="197"/>
                  </a:lnTo>
                  <a:lnTo>
                    <a:pt x="53" y="213"/>
                  </a:lnTo>
                  <a:lnTo>
                    <a:pt x="56" y="228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8" y="244"/>
                  </a:lnTo>
                  <a:close/>
                </a:path>
              </a:pathLst>
            </a:custGeom>
            <a:solidFill>
              <a:srgbClr val="B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1" name="Freeform 306"/>
            <p:cNvSpPr>
              <a:spLocks/>
            </p:cNvSpPr>
            <p:nvPr/>
          </p:nvSpPr>
          <p:spPr bwMode="auto">
            <a:xfrm>
              <a:off x="1625600" y="923925"/>
              <a:ext cx="15875" cy="19050"/>
            </a:xfrm>
            <a:custGeom>
              <a:avLst/>
              <a:gdLst>
                <a:gd name="T0" fmla="*/ 5 w 10"/>
                <a:gd name="T1" fmla="*/ 0 h 12"/>
                <a:gd name="T2" fmla="*/ 7 w 10"/>
                <a:gd name="T3" fmla="*/ 0 h 12"/>
                <a:gd name="T4" fmla="*/ 8 w 10"/>
                <a:gd name="T5" fmla="*/ 2 h 12"/>
                <a:gd name="T6" fmla="*/ 10 w 10"/>
                <a:gd name="T7" fmla="*/ 4 h 12"/>
                <a:gd name="T8" fmla="*/ 10 w 10"/>
                <a:gd name="T9" fmla="*/ 6 h 12"/>
                <a:gd name="T10" fmla="*/ 10 w 10"/>
                <a:gd name="T11" fmla="*/ 9 h 12"/>
                <a:gd name="T12" fmla="*/ 8 w 10"/>
                <a:gd name="T13" fmla="*/ 10 h 12"/>
                <a:gd name="T14" fmla="*/ 7 w 10"/>
                <a:gd name="T15" fmla="*/ 12 h 12"/>
                <a:gd name="T16" fmla="*/ 5 w 10"/>
                <a:gd name="T17" fmla="*/ 12 h 12"/>
                <a:gd name="T18" fmla="*/ 3 w 10"/>
                <a:gd name="T19" fmla="*/ 12 h 12"/>
                <a:gd name="T20" fmla="*/ 1 w 10"/>
                <a:gd name="T21" fmla="*/ 10 h 12"/>
                <a:gd name="T22" fmla="*/ 0 w 10"/>
                <a:gd name="T23" fmla="*/ 9 h 12"/>
                <a:gd name="T24" fmla="*/ 0 w 10"/>
                <a:gd name="T25" fmla="*/ 6 h 12"/>
                <a:gd name="T26" fmla="*/ 0 w 10"/>
                <a:gd name="T27" fmla="*/ 4 h 12"/>
                <a:gd name="T28" fmla="*/ 1 w 10"/>
                <a:gd name="T29" fmla="*/ 2 h 12"/>
                <a:gd name="T30" fmla="*/ 3 w 10"/>
                <a:gd name="T31" fmla="*/ 0 h 12"/>
                <a:gd name="T32" fmla="*/ 5 w 10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2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2" name="Freeform 307"/>
            <p:cNvSpPr>
              <a:spLocks/>
            </p:cNvSpPr>
            <p:nvPr/>
          </p:nvSpPr>
          <p:spPr bwMode="auto">
            <a:xfrm>
              <a:off x="1625600" y="925513"/>
              <a:ext cx="12700" cy="1587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3 h 10"/>
                <a:gd name="T8" fmla="*/ 8 w 8"/>
                <a:gd name="T9" fmla="*/ 5 h 10"/>
                <a:gd name="T10" fmla="*/ 8 w 8"/>
                <a:gd name="T11" fmla="*/ 7 h 10"/>
                <a:gd name="T12" fmla="*/ 7 w 8"/>
                <a:gd name="T13" fmla="*/ 9 h 10"/>
                <a:gd name="T14" fmla="*/ 6 w 8"/>
                <a:gd name="T15" fmla="*/ 10 h 10"/>
                <a:gd name="T16" fmla="*/ 4 w 8"/>
                <a:gd name="T17" fmla="*/ 10 h 10"/>
                <a:gd name="T18" fmla="*/ 3 w 8"/>
                <a:gd name="T19" fmla="*/ 10 h 10"/>
                <a:gd name="T20" fmla="*/ 1 w 8"/>
                <a:gd name="T21" fmla="*/ 9 h 10"/>
                <a:gd name="T22" fmla="*/ 0 w 8"/>
                <a:gd name="T23" fmla="*/ 7 h 10"/>
                <a:gd name="T24" fmla="*/ 0 w 8"/>
                <a:gd name="T25" fmla="*/ 5 h 10"/>
                <a:gd name="T26" fmla="*/ 0 w 8"/>
                <a:gd name="T27" fmla="*/ 3 h 10"/>
                <a:gd name="T28" fmla="*/ 1 w 8"/>
                <a:gd name="T29" fmla="*/ 2 h 10"/>
                <a:gd name="T30" fmla="*/ 3 w 8"/>
                <a:gd name="T31" fmla="*/ 1 h 10"/>
                <a:gd name="T32" fmla="*/ 4 w 8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3" name="Freeform 308"/>
            <p:cNvSpPr>
              <a:spLocks/>
            </p:cNvSpPr>
            <p:nvPr/>
          </p:nvSpPr>
          <p:spPr bwMode="auto">
            <a:xfrm>
              <a:off x="1628775" y="933450"/>
              <a:ext cx="7938" cy="7937"/>
            </a:xfrm>
            <a:custGeom>
              <a:avLst/>
              <a:gdLst>
                <a:gd name="T0" fmla="*/ 2 w 5"/>
                <a:gd name="T1" fmla="*/ 0 h 5"/>
                <a:gd name="T2" fmla="*/ 3 w 5"/>
                <a:gd name="T3" fmla="*/ 0 h 5"/>
                <a:gd name="T4" fmla="*/ 4 w 5"/>
                <a:gd name="T5" fmla="*/ 0 h 5"/>
                <a:gd name="T6" fmla="*/ 5 w 5"/>
                <a:gd name="T7" fmla="*/ 1 h 5"/>
                <a:gd name="T8" fmla="*/ 5 w 5"/>
                <a:gd name="T9" fmla="*/ 2 h 5"/>
                <a:gd name="T10" fmla="*/ 5 w 5"/>
                <a:gd name="T11" fmla="*/ 3 h 5"/>
                <a:gd name="T12" fmla="*/ 4 w 5"/>
                <a:gd name="T13" fmla="*/ 4 h 5"/>
                <a:gd name="T14" fmla="*/ 3 w 5"/>
                <a:gd name="T15" fmla="*/ 5 h 5"/>
                <a:gd name="T16" fmla="*/ 2 w 5"/>
                <a:gd name="T17" fmla="*/ 5 h 5"/>
                <a:gd name="T18" fmla="*/ 1 w 5"/>
                <a:gd name="T19" fmla="*/ 5 h 5"/>
                <a:gd name="T20" fmla="*/ 1 w 5"/>
                <a:gd name="T21" fmla="*/ 4 h 5"/>
                <a:gd name="T22" fmla="*/ 0 w 5"/>
                <a:gd name="T23" fmla="*/ 3 h 5"/>
                <a:gd name="T24" fmla="*/ 0 w 5"/>
                <a:gd name="T25" fmla="*/ 2 h 5"/>
                <a:gd name="T26" fmla="*/ 0 w 5"/>
                <a:gd name="T27" fmla="*/ 1 h 5"/>
                <a:gd name="T28" fmla="*/ 1 w 5"/>
                <a:gd name="T29" fmla="*/ 0 h 5"/>
                <a:gd name="T30" fmla="*/ 1 w 5"/>
                <a:gd name="T31" fmla="*/ 0 h 5"/>
                <a:gd name="T32" fmla="*/ 2 w 5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4" name="Freeform 309"/>
            <p:cNvSpPr>
              <a:spLocks/>
            </p:cNvSpPr>
            <p:nvPr/>
          </p:nvSpPr>
          <p:spPr bwMode="auto">
            <a:xfrm>
              <a:off x="1628775" y="931863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2 w 2"/>
                <a:gd name="T7" fmla="*/ 0 h 2"/>
                <a:gd name="T8" fmla="*/ 2 w 2"/>
                <a:gd name="T9" fmla="*/ 1 h 2"/>
                <a:gd name="T10" fmla="*/ 2 w 2"/>
                <a:gd name="T11" fmla="*/ 1 h 2"/>
                <a:gd name="T12" fmla="*/ 1 w 2"/>
                <a:gd name="T13" fmla="*/ 2 h 2"/>
                <a:gd name="T14" fmla="*/ 1 w 2"/>
                <a:gd name="T15" fmla="*/ 2 h 2"/>
                <a:gd name="T16" fmla="*/ 1 w 2"/>
                <a:gd name="T17" fmla="*/ 2 h 2"/>
                <a:gd name="T18" fmla="*/ 1 w 2"/>
                <a:gd name="T19" fmla="*/ 2 h 2"/>
                <a:gd name="T20" fmla="*/ 0 w 2"/>
                <a:gd name="T21" fmla="*/ 2 h 2"/>
                <a:gd name="T22" fmla="*/ 0 w 2"/>
                <a:gd name="T23" fmla="*/ 1 h 2"/>
                <a:gd name="T24" fmla="*/ 0 w 2"/>
                <a:gd name="T25" fmla="*/ 1 h 2"/>
                <a:gd name="T26" fmla="*/ 0 w 2"/>
                <a:gd name="T27" fmla="*/ 0 h 2"/>
                <a:gd name="T28" fmla="*/ 0 w 2"/>
                <a:gd name="T29" fmla="*/ 0 h 2"/>
                <a:gd name="T30" fmla="*/ 1 w 2"/>
                <a:gd name="T31" fmla="*/ 0 h 2"/>
                <a:gd name="T32" fmla="*/ 1 w 2"/>
                <a:gd name="T3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5" name="Freeform 310"/>
            <p:cNvSpPr>
              <a:spLocks/>
            </p:cNvSpPr>
            <p:nvPr/>
          </p:nvSpPr>
          <p:spPr bwMode="auto">
            <a:xfrm>
              <a:off x="1604963" y="1009650"/>
              <a:ext cx="11113" cy="7937"/>
            </a:xfrm>
            <a:custGeom>
              <a:avLst/>
              <a:gdLst>
                <a:gd name="T0" fmla="*/ 7 w 7"/>
                <a:gd name="T1" fmla="*/ 4 h 5"/>
                <a:gd name="T2" fmla="*/ 6 w 7"/>
                <a:gd name="T3" fmla="*/ 5 h 5"/>
                <a:gd name="T4" fmla="*/ 4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4 h 5"/>
                <a:gd name="T12" fmla="*/ 0 w 7"/>
                <a:gd name="T13" fmla="*/ 3 h 5"/>
                <a:gd name="T14" fmla="*/ 0 w 7"/>
                <a:gd name="T15" fmla="*/ 2 h 5"/>
                <a:gd name="T16" fmla="*/ 1 w 7"/>
                <a:gd name="T17" fmla="*/ 1 h 5"/>
                <a:gd name="T18" fmla="*/ 2 w 7"/>
                <a:gd name="T19" fmla="*/ 0 h 5"/>
                <a:gd name="T20" fmla="*/ 4 w 7"/>
                <a:gd name="T21" fmla="*/ 0 h 5"/>
                <a:gd name="T22" fmla="*/ 5 w 7"/>
                <a:gd name="T23" fmla="*/ 0 h 5"/>
                <a:gd name="T24" fmla="*/ 7 w 7"/>
                <a:gd name="T25" fmla="*/ 0 h 5"/>
                <a:gd name="T26" fmla="*/ 7 w 7"/>
                <a:gd name="T27" fmla="*/ 0 h 5"/>
                <a:gd name="T28" fmla="*/ 7 w 7"/>
                <a:gd name="T29" fmla="*/ 1 h 5"/>
                <a:gd name="T30" fmla="*/ 7 w 7"/>
                <a:gd name="T31" fmla="*/ 2 h 5"/>
                <a:gd name="T32" fmla="*/ 7 w 7"/>
                <a:gd name="T33" fmla="*/ 3 h 5"/>
                <a:gd name="T34" fmla="*/ 7 w 7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5">
                  <a:moveTo>
                    <a:pt x="7" y="4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51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6" name="Freeform 311"/>
            <p:cNvSpPr>
              <a:spLocks/>
            </p:cNvSpPr>
            <p:nvPr/>
          </p:nvSpPr>
          <p:spPr bwMode="auto">
            <a:xfrm>
              <a:off x="1584325" y="1017588"/>
              <a:ext cx="11113" cy="9525"/>
            </a:xfrm>
            <a:custGeom>
              <a:avLst/>
              <a:gdLst>
                <a:gd name="T0" fmla="*/ 6 w 7"/>
                <a:gd name="T1" fmla="*/ 4 h 6"/>
                <a:gd name="T2" fmla="*/ 5 w 7"/>
                <a:gd name="T3" fmla="*/ 6 h 6"/>
                <a:gd name="T4" fmla="*/ 4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0 w 7"/>
                <a:gd name="T11" fmla="*/ 5 h 6"/>
                <a:gd name="T12" fmla="*/ 0 w 7"/>
                <a:gd name="T13" fmla="*/ 3 h 6"/>
                <a:gd name="T14" fmla="*/ 0 w 7"/>
                <a:gd name="T15" fmla="*/ 2 h 6"/>
                <a:gd name="T16" fmla="*/ 1 w 7"/>
                <a:gd name="T17" fmla="*/ 1 h 6"/>
                <a:gd name="T18" fmla="*/ 2 w 7"/>
                <a:gd name="T19" fmla="*/ 1 h 6"/>
                <a:gd name="T20" fmla="*/ 4 w 7"/>
                <a:gd name="T21" fmla="*/ 0 h 6"/>
                <a:gd name="T22" fmla="*/ 5 w 7"/>
                <a:gd name="T23" fmla="*/ 1 h 6"/>
                <a:gd name="T24" fmla="*/ 6 w 7"/>
                <a:gd name="T25" fmla="*/ 1 h 6"/>
                <a:gd name="T26" fmla="*/ 6 w 7"/>
                <a:gd name="T27" fmla="*/ 1 h 6"/>
                <a:gd name="T28" fmla="*/ 7 w 7"/>
                <a:gd name="T29" fmla="*/ 2 h 6"/>
                <a:gd name="T30" fmla="*/ 7 w 7"/>
                <a:gd name="T31" fmla="*/ 3 h 6"/>
                <a:gd name="T32" fmla="*/ 7 w 7"/>
                <a:gd name="T33" fmla="*/ 4 h 6"/>
                <a:gd name="T34" fmla="*/ 6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lnTo>
                    <a:pt x="5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7" name="Freeform 312"/>
            <p:cNvSpPr>
              <a:spLocks/>
            </p:cNvSpPr>
            <p:nvPr/>
          </p:nvSpPr>
          <p:spPr bwMode="auto">
            <a:xfrm>
              <a:off x="1597025" y="1008063"/>
              <a:ext cx="11113" cy="7937"/>
            </a:xfrm>
            <a:custGeom>
              <a:avLst/>
              <a:gdLst>
                <a:gd name="T0" fmla="*/ 7 w 7"/>
                <a:gd name="T1" fmla="*/ 4 h 5"/>
                <a:gd name="T2" fmla="*/ 5 w 7"/>
                <a:gd name="T3" fmla="*/ 5 h 5"/>
                <a:gd name="T4" fmla="*/ 3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4 h 5"/>
                <a:gd name="T12" fmla="*/ 0 w 7"/>
                <a:gd name="T13" fmla="*/ 3 h 5"/>
                <a:gd name="T14" fmla="*/ 0 w 7"/>
                <a:gd name="T15" fmla="*/ 2 h 5"/>
                <a:gd name="T16" fmla="*/ 1 w 7"/>
                <a:gd name="T17" fmla="*/ 0 h 5"/>
                <a:gd name="T18" fmla="*/ 2 w 7"/>
                <a:gd name="T19" fmla="*/ 0 h 5"/>
                <a:gd name="T20" fmla="*/ 4 w 7"/>
                <a:gd name="T21" fmla="*/ 0 h 5"/>
                <a:gd name="T22" fmla="*/ 5 w 7"/>
                <a:gd name="T23" fmla="*/ 0 h 5"/>
                <a:gd name="T24" fmla="*/ 7 w 7"/>
                <a:gd name="T25" fmla="*/ 0 h 5"/>
                <a:gd name="T26" fmla="*/ 7 w 7"/>
                <a:gd name="T27" fmla="*/ 0 h 5"/>
                <a:gd name="T28" fmla="*/ 7 w 7"/>
                <a:gd name="T29" fmla="*/ 1 h 5"/>
                <a:gd name="T30" fmla="*/ 7 w 7"/>
                <a:gd name="T31" fmla="*/ 2 h 5"/>
                <a:gd name="T32" fmla="*/ 7 w 7"/>
                <a:gd name="T33" fmla="*/ 3 h 5"/>
                <a:gd name="T34" fmla="*/ 7 w 7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5">
                  <a:moveTo>
                    <a:pt x="7" y="4"/>
                  </a:move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8" name="Freeform 313"/>
            <p:cNvSpPr>
              <a:spLocks/>
            </p:cNvSpPr>
            <p:nvPr/>
          </p:nvSpPr>
          <p:spPr bwMode="auto">
            <a:xfrm>
              <a:off x="1663700" y="987425"/>
              <a:ext cx="11113" cy="7937"/>
            </a:xfrm>
            <a:custGeom>
              <a:avLst/>
              <a:gdLst>
                <a:gd name="T0" fmla="*/ 6 w 7"/>
                <a:gd name="T1" fmla="*/ 4 h 5"/>
                <a:gd name="T2" fmla="*/ 5 w 7"/>
                <a:gd name="T3" fmla="*/ 5 h 5"/>
                <a:gd name="T4" fmla="*/ 4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4 h 5"/>
                <a:gd name="T12" fmla="*/ 0 w 7"/>
                <a:gd name="T13" fmla="*/ 3 h 5"/>
                <a:gd name="T14" fmla="*/ 0 w 7"/>
                <a:gd name="T15" fmla="*/ 2 h 5"/>
                <a:gd name="T16" fmla="*/ 1 w 7"/>
                <a:gd name="T17" fmla="*/ 1 h 5"/>
                <a:gd name="T18" fmla="*/ 2 w 7"/>
                <a:gd name="T19" fmla="*/ 0 h 5"/>
                <a:gd name="T20" fmla="*/ 4 w 7"/>
                <a:gd name="T21" fmla="*/ 0 h 5"/>
                <a:gd name="T22" fmla="*/ 5 w 7"/>
                <a:gd name="T23" fmla="*/ 0 h 5"/>
                <a:gd name="T24" fmla="*/ 6 w 7"/>
                <a:gd name="T25" fmla="*/ 0 h 5"/>
                <a:gd name="T26" fmla="*/ 6 w 7"/>
                <a:gd name="T27" fmla="*/ 0 h 5"/>
                <a:gd name="T28" fmla="*/ 7 w 7"/>
                <a:gd name="T29" fmla="*/ 1 h 5"/>
                <a:gd name="T30" fmla="*/ 7 w 7"/>
                <a:gd name="T31" fmla="*/ 2 h 5"/>
                <a:gd name="T32" fmla="*/ 7 w 7"/>
                <a:gd name="T33" fmla="*/ 3 h 5"/>
                <a:gd name="T34" fmla="*/ 6 w 7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5">
                  <a:moveTo>
                    <a:pt x="6" y="4"/>
                  </a:move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9" name="Freeform 314"/>
            <p:cNvSpPr>
              <a:spLocks/>
            </p:cNvSpPr>
            <p:nvPr/>
          </p:nvSpPr>
          <p:spPr bwMode="auto">
            <a:xfrm>
              <a:off x="1670050" y="976313"/>
              <a:ext cx="12700" cy="9525"/>
            </a:xfrm>
            <a:custGeom>
              <a:avLst/>
              <a:gdLst>
                <a:gd name="T0" fmla="*/ 7 w 8"/>
                <a:gd name="T1" fmla="*/ 4 h 6"/>
                <a:gd name="T2" fmla="*/ 6 w 8"/>
                <a:gd name="T3" fmla="*/ 6 h 6"/>
                <a:gd name="T4" fmla="*/ 4 w 8"/>
                <a:gd name="T5" fmla="*/ 6 h 6"/>
                <a:gd name="T6" fmla="*/ 3 w 8"/>
                <a:gd name="T7" fmla="*/ 6 h 6"/>
                <a:gd name="T8" fmla="*/ 1 w 8"/>
                <a:gd name="T9" fmla="*/ 6 h 6"/>
                <a:gd name="T10" fmla="*/ 1 w 8"/>
                <a:gd name="T11" fmla="*/ 4 h 6"/>
                <a:gd name="T12" fmla="*/ 0 w 8"/>
                <a:gd name="T13" fmla="*/ 3 h 6"/>
                <a:gd name="T14" fmla="*/ 0 w 8"/>
                <a:gd name="T15" fmla="*/ 2 h 6"/>
                <a:gd name="T16" fmla="*/ 1 w 8"/>
                <a:gd name="T17" fmla="*/ 1 h 6"/>
                <a:gd name="T18" fmla="*/ 3 w 8"/>
                <a:gd name="T19" fmla="*/ 0 h 6"/>
                <a:gd name="T20" fmla="*/ 4 w 8"/>
                <a:gd name="T21" fmla="*/ 0 h 6"/>
                <a:gd name="T22" fmla="*/ 6 w 8"/>
                <a:gd name="T23" fmla="*/ 1 h 6"/>
                <a:gd name="T24" fmla="*/ 7 w 8"/>
                <a:gd name="T25" fmla="*/ 1 h 6"/>
                <a:gd name="T26" fmla="*/ 7 w 8"/>
                <a:gd name="T27" fmla="*/ 1 h 6"/>
                <a:gd name="T28" fmla="*/ 7 w 8"/>
                <a:gd name="T29" fmla="*/ 2 h 6"/>
                <a:gd name="T30" fmla="*/ 8 w 8"/>
                <a:gd name="T31" fmla="*/ 3 h 6"/>
                <a:gd name="T32" fmla="*/ 7 w 8"/>
                <a:gd name="T33" fmla="*/ 4 h 6"/>
                <a:gd name="T34" fmla="*/ 7 w 8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6">
                  <a:moveTo>
                    <a:pt x="7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0" name="Freeform 315"/>
            <p:cNvSpPr>
              <a:spLocks/>
            </p:cNvSpPr>
            <p:nvPr/>
          </p:nvSpPr>
          <p:spPr bwMode="auto">
            <a:xfrm>
              <a:off x="1589088" y="1003300"/>
              <a:ext cx="11113" cy="9525"/>
            </a:xfrm>
            <a:custGeom>
              <a:avLst/>
              <a:gdLst>
                <a:gd name="T0" fmla="*/ 7 w 7"/>
                <a:gd name="T1" fmla="*/ 5 h 6"/>
                <a:gd name="T2" fmla="*/ 5 w 7"/>
                <a:gd name="T3" fmla="*/ 6 h 6"/>
                <a:gd name="T4" fmla="*/ 3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0 w 7"/>
                <a:gd name="T11" fmla="*/ 5 h 6"/>
                <a:gd name="T12" fmla="*/ 0 w 7"/>
                <a:gd name="T13" fmla="*/ 3 h 6"/>
                <a:gd name="T14" fmla="*/ 0 w 7"/>
                <a:gd name="T15" fmla="*/ 2 h 6"/>
                <a:gd name="T16" fmla="*/ 1 w 7"/>
                <a:gd name="T17" fmla="*/ 1 h 6"/>
                <a:gd name="T18" fmla="*/ 2 w 7"/>
                <a:gd name="T19" fmla="*/ 1 h 6"/>
                <a:gd name="T20" fmla="*/ 4 w 7"/>
                <a:gd name="T21" fmla="*/ 0 h 6"/>
                <a:gd name="T22" fmla="*/ 5 w 7"/>
                <a:gd name="T23" fmla="*/ 1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2 h 6"/>
                <a:gd name="T30" fmla="*/ 7 w 7"/>
                <a:gd name="T31" fmla="*/ 3 h 6"/>
                <a:gd name="T32" fmla="*/ 7 w 7"/>
                <a:gd name="T33" fmla="*/ 4 h 6"/>
                <a:gd name="T34" fmla="*/ 7 w 7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5"/>
                  </a:moveTo>
                  <a:lnTo>
                    <a:pt x="5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1" name="Freeform 316"/>
            <p:cNvSpPr>
              <a:spLocks/>
            </p:cNvSpPr>
            <p:nvPr/>
          </p:nvSpPr>
          <p:spPr bwMode="auto">
            <a:xfrm>
              <a:off x="1603375" y="985838"/>
              <a:ext cx="12700" cy="9525"/>
            </a:xfrm>
            <a:custGeom>
              <a:avLst/>
              <a:gdLst>
                <a:gd name="T0" fmla="*/ 8 w 8"/>
                <a:gd name="T1" fmla="*/ 4 h 6"/>
                <a:gd name="T2" fmla="*/ 6 w 8"/>
                <a:gd name="T3" fmla="*/ 6 h 6"/>
                <a:gd name="T4" fmla="*/ 4 w 8"/>
                <a:gd name="T5" fmla="*/ 6 h 6"/>
                <a:gd name="T6" fmla="*/ 2 w 8"/>
                <a:gd name="T7" fmla="*/ 6 h 6"/>
                <a:gd name="T8" fmla="*/ 0 w 8"/>
                <a:gd name="T9" fmla="*/ 6 h 6"/>
                <a:gd name="T10" fmla="*/ 0 w 8"/>
                <a:gd name="T11" fmla="*/ 4 h 6"/>
                <a:gd name="T12" fmla="*/ 0 w 8"/>
                <a:gd name="T13" fmla="*/ 3 h 6"/>
                <a:gd name="T14" fmla="*/ 0 w 8"/>
                <a:gd name="T15" fmla="*/ 2 h 6"/>
                <a:gd name="T16" fmla="*/ 1 w 8"/>
                <a:gd name="T17" fmla="*/ 1 h 6"/>
                <a:gd name="T18" fmla="*/ 3 w 8"/>
                <a:gd name="T19" fmla="*/ 1 h 6"/>
                <a:gd name="T20" fmla="*/ 4 w 8"/>
                <a:gd name="T21" fmla="*/ 0 h 6"/>
                <a:gd name="T22" fmla="*/ 6 w 8"/>
                <a:gd name="T23" fmla="*/ 1 h 6"/>
                <a:gd name="T24" fmla="*/ 8 w 8"/>
                <a:gd name="T25" fmla="*/ 1 h 6"/>
                <a:gd name="T26" fmla="*/ 8 w 8"/>
                <a:gd name="T27" fmla="*/ 1 h 6"/>
                <a:gd name="T28" fmla="*/ 8 w 8"/>
                <a:gd name="T29" fmla="*/ 1 h 6"/>
                <a:gd name="T30" fmla="*/ 8 w 8"/>
                <a:gd name="T31" fmla="*/ 3 h 6"/>
                <a:gd name="T32" fmla="*/ 8 w 8"/>
                <a:gd name="T33" fmla="*/ 3 h 6"/>
                <a:gd name="T34" fmla="*/ 8 w 8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6">
                  <a:moveTo>
                    <a:pt x="8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2" name="Freeform 317"/>
            <p:cNvSpPr>
              <a:spLocks/>
            </p:cNvSpPr>
            <p:nvPr/>
          </p:nvSpPr>
          <p:spPr bwMode="auto">
            <a:xfrm>
              <a:off x="1609725" y="998538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5 h 6"/>
                <a:gd name="T4" fmla="*/ 4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0 w 7"/>
                <a:gd name="T11" fmla="*/ 5 h 6"/>
                <a:gd name="T12" fmla="*/ 0 w 7"/>
                <a:gd name="T13" fmla="*/ 3 h 6"/>
                <a:gd name="T14" fmla="*/ 0 w 7"/>
                <a:gd name="T15" fmla="*/ 2 h 6"/>
                <a:gd name="T16" fmla="*/ 0 w 7"/>
                <a:gd name="T17" fmla="*/ 1 h 6"/>
                <a:gd name="T18" fmla="*/ 2 w 7"/>
                <a:gd name="T19" fmla="*/ 0 h 6"/>
                <a:gd name="T20" fmla="*/ 4 w 7"/>
                <a:gd name="T21" fmla="*/ 0 h 6"/>
                <a:gd name="T22" fmla="*/ 5 w 7"/>
                <a:gd name="T23" fmla="*/ 0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2 h 6"/>
                <a:gd name="T30" fmla="*/ 7 w 7"/>
                <a:gd name="T31" fmla="*/ 2 h 6"/>
                <a:gd name="T32" fmla="*/ 7 w 7"/>
                <a:gd name="T33" fmla="*/ 3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3" name="Freeform 318"/>
            <p:cNvSpPr>
              <a:spLocks/>
            </p:cNvSpPr>
            <p:nvPr/>
          </p:nvSpPr>
          <p:spPr bwMode="auto">
            <a:xfrm>
              <a:off x="1622425" y="1003300"/>
              <a:ext cx="12700" cy="9525"/>
            </a:xfrm>
            <a:custGeom>
              <a:avLst/>
              <a:gdLst>
                <a:gd name="T0" fmla="*/ 7 w 8"/>
                <a:gd name="T1" fmla="*/ 5 h 6"/>
                <a:gd name="T2" fmla="*/ 6 w 8"/>
                <a:gd name="T3" fmla="*/ 6 h 6"/>
                <a:gd name="T4" fmla="*/ 4 w 8"/>
                <a:gd name="T5" fmla="*/ 6 h 6"/>
                <a:gd name="T6" fmla="*/ 2 w 8"/>
                <a:gd name="T7" fmla="*/ 6 h 6"/>
                <a:gd name="T8" fmla="*/ 1 w 8"/>
                <a:gd name="T9" fmla="*/ 6 h 6"/>
                <a:gd name="T10" fmla="*/ 1 w 8"/>
                <a:gd name="T11" fmla="*/ 5 h 6"/>
                <a:gd name="T12" fmla="*/ 0 w 8"/>
                <a:gd name="T13" fmla="*/ 3 h 6"/>
                <a:gd name="T14" fmla="*/ 0 w 8"/>
                <a:gd name="T15" fmla="*/ 2 h 6"/>
                <a:gd name="T16" fmla="*/ 1 w 8"/>
                <a:gd name="T17" fmla="*/ 1 h 6"/>
                <a:gd name="T18" fmla="*/ 2 w 8"/>
                <a:gd name="T19" fmla="*/ 1 h 6"/>
                <a:gd name="T20" fmla="*/ 4 w 8"/>
                <a:gd name="T21" fmla="*/ 0 h 6"/>
                <a:gd name="T22" fmla="*/ 6 w 8"/>
                <a:gd name="T23" fmla="*/ 1 h 6"/>
                <a:gd name="T24" fmla="*/ 7 w 8"/>
                <a:gd name="T25" fmla="*/ 1 h 6"/>
                <a:gd name="T26" fmla="*/ 7 w 8"/>
                <a:gd name="T27" fmla="*/ 1 h 6"/>
                <a:gd name="T28" fmla="*/ 7 w 8"/>
                <a:gd name="T29" fmla="*/ 2 h 6"/>
                <a:gd name="T30" fmla="*/ 8 w 8"/>
                <a:gd name="T31" fmla="*/ 3 h 6"/>
                <a:gd name="T32" fmla="*/ 7 w 8"/>
                <a:gd name="T33" fmla="*/ 4 h 6"/>
                <a:gd name="T34" fmla="*/ 7 w 8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6">
                  <a:moveTo>
                    <a:pt x="7" y="5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4" name="Freeform 319"/>
            <p:cNvSpPr>
              <a:spLocks/>
            </p:cNvSpPr>
            <p:nvPr/>
          </p:nvSpPr>
          <p:spPr bwMode="auto">
            <a:xfrm>
              <a:off x="1638300" y="1001713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6 h 6"/>
                <a:gd name="T4" fmla="*/ 3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0 w 7"/>
                <a:gd name="T11" fmla="*/ 4 h 6"/>
                <a:gd name="T12" fmla="*/ 0 w 7"/>
                <a:gd name="T13" fmla="*/ 3 h 6"/>
                <a:gd name="T14" fmla="*/ 0 w 7"/>
                <a:gd name="T15" fmla="*/ 2 h 6"/>
                <a:gd name="T16" fmla="*/ 0 w 7"/>
                <a:gd name="T17" fmla="*/ 1 h 6"/>
                <a:gd name="T18" fmla="*/ 2 w 7"/>
                <a:gd name="T19" fmla="*/ 0 h 6"/>
                <a:gd name="T20" fmla="*/ 3 w 7"/>
                <a:gd name="T21" fmla="*/ 0 h 6"/>
                <a:gd name="T22" fmla="*/ 5 w 7"/>
                <a:gd name="T23" fmla="*/ 0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1 h 6"/>
                <a:gd name="T30" fmla="*/ 7 w 7"/>
                <a:gd name="T31" fmla="*/ 3 h 6"/>
                <a:gd name="T32" fmla="*/ 7 w 7"/>
                <a:gd name="T33" fmla="*/ 4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5" name="Freeform 320"/>
            <p:cNvSpPr>
              <a:spLocks/>
            </p:cNvSpPr>
            <p:nvPr/>
          </p:nvSpPr>
          <p:spPr bwMode="auto">
            <a:xfrm>
              <a:off x="1652588" y="995363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5 w 7"/>
                <a:gd name="T3" fmla="*/ 5 h 6"/>
                <a:gd name="T4" fmla="*/ 3 w 7"/>
                <a:gd name="T5" fmla="*/ 6 h 6"/>
                <a:gd name="T6" fmla="*/ 2 w 7"/>
                <a:gd name="T7" fmla="*/ 6 h 6"/>
                <a:gd name="T8" fmla="*/ 0 w 7"/>
                <a:gd name="T9" fmla="*/ 6 h 6"/>
                <a:gd name="T10" fmla="*/ 0 w 7"/>
                <a:gd name="T11" fmla="*/ 5 h 6"/>
                <a:gd name="T12" fmla="*/ 0 w 7"/>
                <a:gd name="T13" fmla="*/ 3 h 6"/>
                <a:gd name="T14" fmla="*/ 0 w 7"/>
                <a:gd name="T15" fmla="*/ 2 h 6"/>
                <a:gd name="T16" fmla="*/ 0 w 7"/>
                <a:gd name="T17" fmla="*/ 1 h 6"/>
                <a:gd name="T18" fmla="*/ 2 w 7"/>
                <a:gd name="T19" fmla="*/ 1 h 6"/>
                <a:gd name="T20" fmla="*/ 3 w 7"/>
                <a:gd name="T21" fmla="*/ 0 h 6"/>
                <a:gd name="T22" fmla="*/ 5 w 7"/>
                <a:gd name="T23" fmla="*/ 1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1 h 6"/>
                <a:gd name="T30" fmla="*/ 7 w 7"/>
                <a:gd name="T31" fmla="*/ 2 h 6"/>
                <a:gd name="T32" fmla="*/ 7 w 7"/>
                <a:gd name="T33" fmla="*/ 4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5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6" name="Freeform 321"/>
            <p:cNvSpPr>
              <a:spLocks/>
            </p:cNvSpPr>
            <p:nvPr/>
          </p:nvSpPr>
          <p:spPr bwMode="auto">
            <a:xfrm>
              <a:off x="1652588" y="981075"/>
              <a:ext cx="12700" cy="7937"/>
            </a:xfrm>
            <a:custGeom>
              <a:avLst/>
              <a:gdLst>
                <a:gd name="T0" fmla="*/ 7 w 8"/>
                <a:gd name="T1" fmla="*/ 4 h 5"/>
                <a:gd name="T2" fmla="*/ 6 w 8"/>
                <a:gd name="T3" fmla="*/ 5 h 5"/>
                <a:gd name="T4" fmla="*/ 4 w 8"/>
                <a:gd name="T5" fmla="*/ 5 h 5"/>
                <a:gd name="T6" fmla="*/ 3 w 8"/>
                <a:gd name="T7" fmla="*/ 5 h 5"/>
                <a:gd name="T8" fmla="*/ 1 w 8"/>
                <a:gd name="T9" fmla="*/ 5 h 5"/>
                <a:gd name="T10" fmla="*/ 1 w 8"/>
                <a:gd name="T11" fmla="*/ 4 h 5"/>
                <a:gd name="T12" fmla="*/ 0 w 8"/>
                <a:gd name="T13" fmla="*/ 3 h 5"/>
                <a:gd name="T14" fmla="*/ 0 w 8"/>
                <a:gd name="T15" fmla="*/ 1 h 5"/>
                <a:gd name="T16" fmla="*/ 1 w 8"/>
                <a:gd name="T17" fmla="*/ 1 h 5"/>
                <a:gd name="T18" fmla="*/ 3 w 8"/>
                <a:gd name="T19" fmla="*/ 0 h 5"/>
                <a:gd name="T20" fmla="*/ 4 w 8"/>
                <a:gd name="T21" fmla="*/ 0 h 5"/>
                <a:gd name="T22" fmla="*/ 6 w 8"/>
                <a:gd name="T23" fmla="*/ 0 h 5"/>
                <a:gd name="T24" fmla="*/ 7 w 8"/>
                <a:gd name="T25" fmla="*/ 0 h 5"/>
                <a:gd name="T26" fmla="*/ 7 w 8"/>
                <a:gd name="T27" fmla="*/ 0 h 5"/>
                <a:gd name="T28" fmla="*/ 8 w 8"/>
                <a:gd name="T29" fmla="*/ 1 h 5"/>
                <a:gd name="T30" fmla="*/ 8 w 8"/>
                <a:gd name="T31" fmla="*/ 2 h 5"/>
                <a:gd name="T32" fmla="*/ 8 w 8"/>
                <a:gd name="T33" fmla="*/ 3 h 5"/>
                <a:gd name="T34" fmla="*/ 7 w 8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7" name="Freeform 322"/>
            <p:cNvSpPr>
              <a:spLocks/>
            </p:cNvSpPr>
            <p:nvPr/>
          </p:nvSpPr>
          <p:spPr bwMode="auto">
            <a:xfrm>
              <a:off x="1654175" y="968375"/>
              <a:ext cx="11113" cy="7937"/>
            </a:xfrm>
            <a:custGeom>
              <a:avLst/>
              <a:gdLst>
                <a:gd name="T0" fmla="*/ 7 w 7"/>
                <a:gd name="T1" fmla="*/ 4 h 5"/>
                <a:gd name="T2" fmla="*/ 6 w 7"/>
                <a:gd name="T3" fmla="*/ 5 h 5"/>
                <a:gd name="T4" fmla="*/ 4 w 7"/>
                <a:gd name="T5" fmla="*/ 5 h 5"/>
                <a:gd name="T6" fmla="*/ 2 w 7"/>
                <a:gd name="T7" fmla="*/ 5 h 5"/>
                <a:gd name="T8" fmla="*/ 1 w 7"/>
                <a:gd name="T9" fmla="*/ 5 h 5"/>
                <a:gd name="T10" fmla="*/ 0 w 7"/>
                <a:gd name="T11" fmla="*/ 4 h 5"/>
                <a:gd name="T12" fmla="*/ 0 w 7"/>
                <a:gd name="T13" fmla="*/ 2 h 5"/>
                <a:gd name="T14" fmla="*/ 0 w 7"/>
                <a:gd name="T15" fmla="*/ 1 h 5"/>
                <a:gd name="T16" fmla="*/ 1 w 7"/>
                <a:gd name="T17" fmla="*/ 0 h 5"/>
                <a:gd name="T18" fmla="*/ 2 w 7"/>
                <a:gd name="T19" fmla="*/ 0 h 5"/>
                <a:gd name="T20" fmla="*/ 4 w 7"/>
                <a:gd name="T21" fmla="*/ 0 h 5"/>
                <a:gd name="T22" fmla="*/ 5 w 7"/>
                <a:gd name="T23" fmla="*/ 0 h 5"/>
                <a:gd name="T24" fmla="*/ 7 w 7"/>
                <a:gd name="T25" fmla="*/ 0 h 5"/>
                <a:gd name="T26" fmla="*/ 7 w 7"/>
                <a:gd name="T27" fmla="*/ 0 h 5"/>
                <a:gd name="T28" fmla="*/ 7 w 7"/>
                <a:gd name="T29" fmla="*/ 1 h 5"/>
                <a:gd name="T30" fmla="*/ 7 w 7"/>
                <a:gd name="T31" fmla="*/ 2 h 5"/>
                <a:gd name="T32" fmla="*/ 7 w 7"/>
                <a:gd name="T33" fmla="*/ 3 h 5"/>
                <a:gd name="T34" fmla="*/ 7 w 7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5">
                  <a:moveTo>
                    <a:pt x="7" y="4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3F6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8" name="Freeform 323"/>
            <p:cNvSpPr>
              <a:spLocks/>
            </p:cNvSpPr>
            <p:nvPr/>
          </p:nvSpPr>
          <p:spPr bwMode="auto">
            <a:xfrm>
              <a:off x="1592263" y="990600"/>
              <a:ext cx="12700" cy="7937"/>
            </a:xfrm>
            <a:custGeom>
              <a:avLst/>
              <a:gdLst>
                <a:gd name="T0" fmla="*/ 7 w 8"/>
                <a:gd name="T1" fmla="*/ 4 h 5"/>
                <a:gd name="T2" fmla="*/ 6 w 8"/>
                <a:gd name="T3" fmla="*/ 5 h 5"/>
                <a:gd name="T4" fmla="*/ 4 w 8"/>
                <a:gd name="T5" fmla="*/ 5 h 5"/>
                <a:gd name="T6" fmla="*/ 2 w 8"/>
                <a:gd name="T7" fmla="*/ 5 h 5"/>
                <a:gd name="T8" fmla="*/ 1 w 8"/>
                <a:gd name="T9" fmla="*/ 5 h 5"/>
                <a:gd name="T10" fmla="*/ 0 w 8"/>
                <a:gd name="T11" fmla="*/ 4 h 5"/>
                <a:gd name="T12" fmla="*/ 0 w 8"/>
                <a:gd name="T13" fmla="*/ 3 h 5"/>
                <a:gd name="T14" fmla="*/ 0 w 8"/>
                <a:gd name="T15" fmla="*/ 2 h 5"/>
                <a:gd name="T16" fmla="*/ 1 w 8"/>
                <a:gd name="T17" fmla="*/ 1 h 5"/>
                <a:gd name="T18" fmla="*/ 3 w 8"/>
                <a:gd name="T19" fmla="*/ 0 h 5"/>
                <a:gd name="T20" fmla="*/ 4 w 8"/>
                <a:gd name="T21" fmla="*/ 0 h 5"/>
                <a:gd name="T22" fmla="*/ 6 w 8"/>
                <a:gd name="T23" fmla="*/ 0 h 5"/>
                <a:gd name="T24" fmla="*/ 7 w 8"/>
                <a:gd name="T25" fmla="*/ 0 h 5"/>
                <a:gd name="T26" fmla="*/ 7 w 8"/>
                <a:gd name="T27" fmla="*/ 0 h 5"/>
                <a:gd name="T28" fmla="*/ 8 w 8"/>
                <a:gd name="T29" fmla="*/ 1 h 5"/>
                <a:gd name="T30" fmla="*/ 8 w 8"/>
                <a:gd name="T31" fmla="*/ 2 h 5"/>
                <a:gd name="T32" fmla="*/ 8 w 8"/>
                <a:gd name="T33" fmla="*/ 3 h 5"/>
                <a:gd name="T34" fmla="*/ 7 w 8"/>
                <a:gd name="T3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9" name="Freeform 324"/>
            <p:cNvSpPr>
              <a:spLocks/>
            </p:cNvSpPr>
            <p:nvPr/>
          </p:nvSpPr>
          <p:spPr bwMode="auto">
            <a:xfrm>
              <a:off x="1663700" y="976313"/>
              <a:ext cx="12700" cy="9525"/>
            </a:xfrm>
            <a:custGeom>
              <a:avLst/>
              <a:gdLst>
                <a:gd name="T0" fmla="*/ 7 w 8"/>
                <a:gd name="T1" fmla="*/ 4 h 6"/>
                <a:gd name="T2" fmla="*/ 6 w 8"/>
                <a:gd name="T3" fmla="*/ 6 h 6"/>
                <a:gd name="T4" fmla="*/ 4 w 8"/>
                <a:gd name="T5" fmla="*/ 6 h 6"/>
                <a:gd name="T6" fmla="*/ 2 w 8"/>
                <a:gd name="T7" fmla="*/ 6 h 6"/>
                <a:gd name="T8" fmla="*/ 0 w 8"/>
                <a:gd name="T9" fmla="*/ 6 h 6"/>
                <a:gd name="T10" fmla="*/ 0 w 8"/>
                <a:gd name="T11" fmla="*/ 4 h 6"/>
                <a:gd name="T12" fmla="*/ 0 w 8"/>
                <a:gd name="T13" fmla="*/ 3 h 6"/>
                <a:gd name="T14" fmla="*/ 0 w 8"/>
                <a:gd name="T15" fmla="*/ 2 h 6"/>
                <a:gd name="T16" fmla="*/ 1 w 8"/>
                <a:gd name="T17" fmla="*/ 1 h 6"/>
                <a:gd name="T18" fmla="*/ 2 w 8"/>
                <a:gd name="T19" fmla="*/ 0 h 6"/>
                <a:gd name="T20" fmla="*/ 4 w 8"/>
                <a:gd name="T21" fmla="*/ 0 h 6"/>
                <a:gd name="T22" fmla="*/ 6 w 8"/>
                <a:gd name="T23" fmla="*/ 1 h 6"/>
                <a:gd name="T24" fmla="*/ 7 w 8"/>
                <a:gd name="T25" fmla="*/ 1 h 6"/>
                <a:gd name="T26" fmla="*/ 7 w 8"/>
                <a:gd name="T27" fmla="*/ 1 h 6"/>
                <a:gd name="T28" fmla="*/ 7 w 8"/>
                <a:gd name="T29" fmla="*/ 2 h 6"/>
                <a:gd name="T30" fmla="*/ 8 w 8"/>
                <a:gd name="T31" fmla="*/ 3 h 6"/>
                <a:gd name="T32" fmla="*/ 7 w 8"/>
                <a:gd name="T33" fmla="*/ 4 h 6"/>
                <a:gd name="T34" fmla="*/ 7 w 8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6">
                  <a:moveTo>
                    <a:pt x="7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0" name="Freeform 325"/>
            <p:cNvSpPr>
              <a:spLocks/>
            </p:cNvSpPr>
            <p:nvPr/>
          </p:nvSpPr>
          <p:spPr bwMode="auto">
            <a:xfrm>
              <a:off x="1665288" y="965200"/>
              <a:ext cx="11113" cy="7937"/>
            </a:xfrm>
            <a:custGeom>
              <a:avLst/>
              <a:gdLst>
                <a:gd name="T0" fmla="*/ 7 w 7"/>
                <a:gd name="T1" fmla="*/ 3 h 5"/>
                <a:gd name="T2" fmla="*/ 5 w 7"/>
                <a:gd name="T3" fmla="*/ 4 h 5"/>
                <a:gd name="T4" fmla="*/ 3 w 7"/>
                <a:gd name="T5" fmla="*/ 5 h 5"/>
                <a:gd name="T6" fmla="*/ 2 w 7"/>
                <a:gd name="T7" fmla="*/ 5 h 5"/>
                <a:gd name="T8" fmla="*/ 0 w 7"/>
                <a:gd name="T9" fmla="*/ 5 h 5"/>
                <a:gd name="T10" fmla="*/ 0 w 7"/>
                <a:gd name="T11" fmla="*/ 4 h 5"/>
                <a:gd name="T12" fmla="*/ 0 w 7"/>
                <a:gd name="T13" fmla="*/ 2 h 5"/>
                <a:gd name="T14" fmla="*/ 0 w 7"/>
                <a:gd name="T15" fmla="*/ 1 h 5"/>
                <a:gd name="T16" fmla="*/ 0 w 7"/>
                <a:gd name="T17" fmla="*/ 0 h 5"/>
                <a:gd name="T18" fmla="*/ 2 w 7"/>
                <a:gd name="T19" fmla="*/ 0 h 5"/>
                <a:gd name="T20" fmla="*/ 3 w 7"/>
                <a:gd name="T21" fmla="*/ 0 h 5"/>
                <a:gd name="T22" fmla="*/ 5 w 7"/>
                <a:gd name="T23" fmla="*/ 0 h 5"/>
                <a:gd name="T24" fmla="*/ 7 w 7"/>
                <a:gd name="T25" fmla="*/ 0 h 5"/>
                <a:gd name="T26" fmla="*/ 7 w 7"/>
                <a:gd name="T27" fmla="*/ 0 h 5"/>
                <a:gd name="T28" fmla="*/ 7 w 7"/>
                <a:gd name="T29" fmla="*/ 1 h 5"/>
                <a:gd name="T30" fmla="*/ 7 w 7"/>
                <a:gd name="T31" fmla="*/ 1 h 5"/>
                <a:gd name="T32" fmla="*/ 7 w 7"/>
                <a:gd name="T33" fmla="*/ 3 h 5"/>
                <a:gd name="T34" fmla="*/ 7 w 7"/>
                <a:gd name="T3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lnTo>
                    <a:pt x="5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FF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1" name="Freeform 326"/>
            <p:cNvSpPr>
              <a:spLocks/>
            </p:cNvSpPr>
            <p:nvPr/>
          </p:nvSpPr>
          <p:spPr bwMode="auto">
            <a:xfrm>
              <a:off x="1592263" y="963613"/>
              <a:ext cx="11113" cy="9525"/>
            </a:xfrm>
            <a:custGeom>
              <a:avLst/>
              <a:gdLst>
                <a:gd name="T0" fmla="*/ 7 w 7"/>
                <a:gd name="T1" fmla="*/ 4 h 6"/>
                <a:gd name="T2" fmla="*/ 6 w 7"/>
                <a:gd name="T3" fmla="*/ 5 h 6"/>
                <a:gd name="T4" fmla="*/ 4 w 7"/>
                <a:gd name="T5" fmla="*/ 6 h 6"/>
                <a:gd name="T6" fmla="*/ 2 w 7"/>
                <a:gd name="T7" fmla="*/ 6 h 6"/>
                <a:gd name="T8" fmla="*/ 1 w 7"/>
                <a:gd name="T9" fmla="*/ 6 h 6"/>
                <a:gd name="T10" fmla="*/ 0 w 7"/>
                <a:gd name="T11" fmla="*/ 5 h 6"/>
                <a:gd name="T12" fmla="*/ 0 w 7"/>
                <a:gd name="T13" fmla="*/ 3 h 6"/>
                <a:gd name="T14" fmla="*/ 0 w 7"/>
                <a:gd name="T15" fmla="*/ 2 h 6"/>
                <a:gd name="T16" fmla="*/ 1 w 7"/>
                <a:gd name="T17" fmla="*/ 1 h 6"/>
                <a:gd name="T18" fmla="*/ 2 w 7"/>
                <a:gd name="T19" fmla="*/ 0 h 6"/>
                <a:gd name="T20" fmla="*/ 4 w 7"/>
                <a:gd name="T21" fmla="*/ 0 h 6"/>
                <a:gd name="T22" fmla="*/ 6 w 7"/>
                <a:gd name="T23" fmla="*/ 1 h 6"/>
                <a:gd name="T24" fmla="*/ 7 w 7"/>
                <a:gd name="T25" fmla="*/ 1 h 6"/>
                <a:gd name="T26" fmla="*/ 7 w 7"/>
                <a:gd name="T27" fmla="*/ 1 h 6"/>
                <a:gd name="T28" fmla="*/ 7 w 7"/>
                <a:gd name="T29" fmla="*/ 1 h 6"/>
                <a:gd name="T30" fmla="*/ 7 w 7"/>
                <a:gd name="T31" fmla="*/ 2 h 6"/>
                <a:gd name="T32" fmla="*/ 7 w 7"/>
                <a:gd name="T33" fmla="*/ 3 h 6"/>
                <a:gd name="T34" fmla="*/ 7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6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DD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2" name="Freeform 327"/>
            <p:cNvSpPr>
              <a:spLocks/>
            </p:cNvSpPr>
            <p:nvPr/>
          </p:nvSpPr>
          <p:spPr bwMode="auto">
            <a:xfrm>
              <a:off x="1812925" y="1530350"/>
              <a:ext cx="22225" cy="15875"/>
            </a:xfrm>
            <a:custGeom>
              <a:avLst/>
              <a:gdLst>
                <a:gd name="T0" fmla="*/ 14 w 14"/>
                <a:gd name="T1" fmla="*/ 4 h 10"/>
                <a:gd name="T2" fmla="*/ 14 w 14"/>
                <a:gd name="T3" fmla="*/ 7 h 10"/>
                <a:gd name="T4" fmla="*/ 12 w 14"/>
                <a:gd name="T5" fmla="*/ 9 h 10"/>
                <a:gd name="T6" fmla="*/ 11 w 14"/>
                <a:gd name="T7" fmla="*/ 10 h 10"/>
                <a:gd name="T8" fmla="*/ 9 w 14"/>
                <a:gd name="T9" fmla="*/ 10 h 10"/>
                <a:gd name="T10" fmla="*/ 6 w 14"/>
                <a:gd name="T11" fmla="*/ 10 h 10"/>
                <a:gd name="T12" fmla="*/ 4 w 14"/>
                <a:gd name="T13" fmla="*/ 10 h 10"/>
                <a:gd name="T14" fmla="*/ 2 w 14"/>
                <a:gd name="T15" fmla="*/ 9 h 10"/>
                <a:gd name="T16" fmla="*/ 0 w 14"/>
                <a:gd name="T17" fmla="*/ 8 h 10"/>
                <a:gd name="T18" fmla="*/ 0 w 14"/>
                <a:gd name="T19" fmla="*/ 8 h 10"/>
                <a:gd name="T20" fmla="*/ 0 w 14"/>
                <a:gd name="T21" fmla="*/ 6 h 10"/>
                <a:gd name="T22" fmla="*/ 1 w 14"/>
                <a:gd name="T23" fmla="*/ 4 h 10"/>
                <a:gd name="T24" fmla="*/ 1 w 14"/>
                <a:gd name="T25" fmla="*/ 2 h 10"/>
                <a:gd name="T26" fmla="*/ 2 w 14"/>
                <a:gd name="T27" fmla="*/ 0 h 10"/>
                <a:gd name="T28" fmla="*/ 3 w 14"/>
                <a:gd name="T29" fmla="*/ 1 h 10"/>
                <a:gd name="T30" fmla="*/ 5 w 14"/>
                <a:gd name="T31" fmla="*/ 1 h 10"/>
                <a:gd name="T32" fmla="*/ 7 w 14"/>
                <a:gd name="T33" fmla="*/ 1 h 10"/>
                <a:gd name="T34" fmla="*/ 9 w 14"/>
                <a:gd name="T35" fmla="*/ 2 h 10"/>
                <a:gd name="T36" fmla="*/ 10 w 14"/>
                <a:gd name="T37" fmla="*/ 2 h 10"/>
                <a:gd name="T38" fmla="*/ 12 w 14"/>
                <a:gd name="T39" fmla="*/ 2 h 10"/>
                <a:gd name="T40" fmla="*/ 13 w 14"/>
                <a:gd name="T41" fmla="*/ 3 h 10"/>
                <a:gd name="T42" fmla="*/ 14 w 14"/>
                <a:gd name="T43" fmla="*/ 4 h 10"/>
                <a:gd name="T44" fmla="*/ 14 w 14"/>
                <a:gd name="T45" fmla="*/ 4 h 10"/>
                <a:gd name="T46" fmla="*/ 14 w 14"/>
                <a:gd name="T4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4"/>
                  </a:moveTo>
                  <a:lnTo>
                    <a:pt x="14" y="7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3" name="Freeform 328"/>
            <p:cNvSpPr>
              <a:spLocks/>
            </p:cNvSpPr>
            <p:nvPr/>
          </p:nvSpPr>
          <p:spPr bwMode="auto">
            <a:xfrm>
              <a:off x="1816100" y="1555750"/>
              <a:ext cx="23813" cy="15875"/>
            </a:xfrm>
            <a:custGeom>
              <a:avLst/>
              <a:gdLst>
                <a:gd name="T0" fmla="*/ 15 w 15"/>
                <a:gd name="T1" fmla="*/ 4 h 10"/>
                <a:gd name="T2" fmla="*/ 14 w 15"/>
                <a:gd name="T3" fmla="*/ 6 h 10"/>
                <a:gd name="T4" fmla="*/ 13 w 15"/>
                <a:gd name="T5" fmla="*/ 8 h 10"/>
                <a:gd name="T6" fmla="*/ 11 w 15"/>
                <a:gd name="T7" fmla="*/ 9 h 10"/>
                <a:gd name="T8" fmla="*/ 9 w 15"/>
                <a:gd name="T9" fmla="*/ 10 h 10"/>
                <a:gd name="T10" fmla="*/ 6 w 15"/>
                <a:gd name="T11" fmla="*/ 10 h 10"/>
                <a:gd name="T12" fmla="*/ 4 w 15"/>
                <a:gd name="T13" fmla="*/ 9 h 10"/>
                <a:gd name="T14" fmla="*/ 2 w 15"/>
                <a:gd name="T15" fmla="*/ 9 h 10"/>
                <a:gd name="T16" fmla="*/ 0 w 15"/>
                <a:gd name="T17" fmla="*/ 7 h 10"/>
                <a:gd name="T18" fmla="*/ 0 w 15"/>
                <a:gd name="T19" fmla="*/ 7 h 10"/>
                <a:gd name="T20" fmla="*/ 0 w 15"/>
                <a:gd name="T21" fmla="*/ 6 h 10"/>
                <a:gd name="T22" fmla="*/ 0 w 15"/>
                <a:gd name="T23" fmla="*/ 4 h 10"/>
                <a:gd name="T24" fmla="*/ 1 w 15"/>
                <a:gd name="T25" fmla="*/ 2 h 10"/>
                <a:gd name="T26" fmla="*/ 2 w 15"/>
                <a:gd name="T27" fmla="*/ 0 h 10"/>
                <a:gd name="T28" fmla="*/ 4 w 15"/>
                <a:gd name="T29" fmla="*/ 1 h 10"/>
                <a:gd name="T30" fmla="*/ 5 w 15"/>
                <a:gd name="T31" fmla="*/ 1 h 10"/>
                <a:gd name="T32" fmla="*/ 7 w 15"/>
                <a:gd name="T33" fmla="*/ 1 h 10"/>
                <a:gd name="T34" fmla="*/ 9 w 15"/>
                <a:gd name="T35" fmla="*/ 2 h 10"/>
                <a:gd name="T36" fmla="*/ 10 w 15"/>
                <a:gd name="T37" fmla="*/ 2 h 10"/>
                <a:gd name="T38" fmla="*/ 12 w 15"/>
                <a:gd name="T39" fmla="*/ 2 h 10"/>
                <a:gd name="T40" fmla="*/ 13 w 15"/>
                <a:gd name="T41" fmla="*/ 3 h 10"/>
                <a:gd name="T42" fmla="*/ 15 w 15"/>
                <a:gd name="T43" fmla="*/ 4 h 10"/>
                <a:gd name="T44" fmla="*/ 15 w 15"/>
                <a:gd name="T45" fmla="*/ 4 h 10"/>
                <a:gd name="T46" fmla="*/ 15 w 15"/>
                <a:gd name="T4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0">
                  <a:moveTo>
                    <a:pt x="15" y="4"/>
                  </a:moveTo>
                  <a:lnTo>
                    <a:pt x="14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4" name="Freeform 329"/>
            <p:cNvSpPr>
              <a:spLocks/>
            </p:cNvSpPr>
            <p:nvPr/>
          </p:nvSpPr>
          <p:spPr bwMode="auto">
            <a:xfrm>
              <a:off x="1820863" y="1582738"/>
              <a:ext cx="22225" cy="14287"/>
            </a:xfrm>
            <a:custGeom>
              <a:avLst/>
              <a:gdLst>
                <a:gd name="T0" fmla="*/ 14 w 14"/>
                <a:gd name="T1" fmla="*/ 3 h 9"/>
                <a:gd name="T2" fmla="*/ 13 w 14"/>
                <a:gd name="T3" fmla="*/ 6 h 9"/>
                <a:gd name="T4" fmla="*/ 12 w 14"/>
                <a:gd name="T5" fmla="*/ 8 h 9"/>
                <a:gd name="T6" fmla="*/ 10 w 14"/>
                <a:gd name="T7" fmla="*/ 9 h 9"/>
                <a:gd name="T8" fmla="*/ 8 w 14"/>
                <a:gd name="T9" fmla="*/ 9 h 9"/>
                <a:gd name="T10" fmla="*/ 6 w 14"/>
                <a:gd name="T11" fmla="*/ 9 h 9"/>
                <a:gd name="T12" fmla="*/ 3 w 14"/>
                <a:gd name="T13" fmla="*/ 9 h 9"/>
                <a:gd name="T14" fmla="*/ 1 w 14"/>
                <a:gd name="T15" fmla="*/ 8 h 9"/>
                <a:gd name="T16" fmla="*/ 0 w 14"/>
                <a:gd name="T17" fmla="*/ 7 h 9"/>
                <a:gd name="T18" fmla="*/ 0 w 14"/>
                <a:gd name="T19" fmla="*/ 7 h 9"/>
                <a:gd name="T20" fmla="*/ 0 w 14"/>
                <a:gd name="T21" fmla="*/ 5 h 9"/>
                <a:gd name="T22" fmla="*/ 0 w 14"/>
                <a:gd name="T23" fmla="*/ 3 h 9"/>
                <a:gd name="T24" fmla="*/ 1 w 14"/>
                <a:gd name="T25" fmla="*/ 2 h 9"/>
                <a:gd name="T26" fmla="*/ 2 w 14"/>
                <a:gd name="T27" fmla="*/ 0 h 9"/>
                <a:gd name="T28" fmla="*/ 3 w 14"/>
                <a:gd name="T29" fmla="*/ 1 h 9"/>
                <a:gd name="T30" fmla="*/ 5 w 14"/>
                <a:gd name="T31" fmla="*/ 1 h 9"/>
                <a:gd name="T32" fmla="*/ 7 w 14"/>
                <a:gd name="T33" fmla="*/ 1 h 9"/>
                <a:gd name="T34" fmla="*/ 8 w 14"/>
                <a:gd name="T35" fmla="*/ 1 h 9"/>
                <a:gd name="T36" fmla="*/ 10 w 14"/>
                <a:gd name="T37" fmla="*/ 1 h 9"/>
                <a:gd name="T38" fmla="*/ 11 w 14"/>
                <a:gd name="T39" fmla="*/ 2 h 9"/>
                <a:gd name="T40" fmla="*/ 13 w 14"/>
                <a:gd name="T41" fmla="*/ 2 h 9"/>
                <a:gd name="T42" fmla="*/ 14 w 14"/>
                <a:gd name="T43" fmla="*/ 3 h 9"/>
                <a:gd name="T44" fmla="*/ 14 w 14"/>
                <a:gd name="T45" fmla="*/ 3 h 9"/>
                <a:gd name="T46" fmla="*/ 14 w 14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9">
                  <a:moveTo>
                    <a:pt x="14" y="3"/>
                  </a:move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5" name="Freeform 330"/>
            <p:cNvSpPr>
              <a:spLocks/>
            </p:cNvSpPr>
            <p:nvPr/>
          </p:nvSpPr>
          <p:spPr bwMode="auto">
            <a:xfrm>
              <a:off x="1824038" y="1611313"/>
              <a:ext cx="23813" cy="15875"/>
            </a:xfrm>
            <a:custGeom>
              <a:avLst/>
              <a:gdLst>
                <a:gd name="T0" fmla="*/ 15 w 15"/>
                <a:gd name="T1" fmla="*/ 4 h 10"/>
                <a:gd name="T2" fmla="*/ 15 w 15"/>
                <a:gd name="T3" fmla="*/ 7 h 10"/>
                <a:gd name="T4" fmla="*/ 13 w 15"/>
                <a:gd name="T5" fmla="*/ 9 h 10"/>
                <a:gd name="T6" fmla="*/ 11 w 15"/>
                <a:gd name="T7" fmla="*/ 10 h 10"/>
                <a:gd name="T8" fmla="*/ 9 w 15"/>
                <a:gd name="T9" fmla="*/ 10 h 10"/>
                <a:gd name="T10" fmla="*/ 7 w 15"/>
                <a:gd name="T11" fmla="*/ 10 h 10"/>
                <a:gd name="T12" fmla="*/ 5 w 15"/>
                <a:gd name="T13" fmla="*/ 10 h 10"/>
                <a:gd name="T14" fmla="*/ 2 w 15"/>
                <a:gd name="T15" fmla="*/ 8 h 10"/>
                <a:gd name="T16" fmla="*/ 0 w 15"/>
                <a:gd name="T17" fmla="*/ 7 h 10"/>
                <a:gd name="T18" fmla="*/ 0 w 15"/>
                <a:gd name="T19" fmla="*/ 7 h 10"/>
                <a:gd name="T20" fmla="*/ 1 w 15"/>
                <a:gd name="T21" fmla="*/ 6 h 10"/>
                <a:gd name="T22" fmla="*/ 1 w 15"/>
                <a:gd name="T23" fmla="*/ 4 h 10"/>
                <a:gd name="T24" fmla="*/ 2 w 15"/>
                <a:gd name="T25" fmla="*/ 2 h 10"/>
                <a:gd name="T26" fmla="*/ 3 w 15"/>
                <a:gd name="T27" fmla="*/ 0 h 10"/>
                <a:gd name="T28" fmla="*/ 4 w 15"/>
                <a:gd name="T29" fmla="*/ 1 h 10"/>
                <a:gd name="T30" fmla="*/ 6 w 15"/>
                <a:gd name="T31" fmla="*/ 1 h 10"/>
                <a:gd name="T32" fmla="*/ 8 w 15"/>
                <a:gd name="T33" fmla="*/ 1 h 10"/>
                <a:gd name="T34" fmla="*/ 10 w 15"/>
                <a:gd name="T35" fmla="*/ 1 h 10"/>
                <a:gd name="T36" fmla="*/ 11 w 15"/>
                <a:gd name="T37" fmla="*/ 1 h 10"/>
                <a:gd name="T38" fmla="*/ 13 w 15"/>
                <a:gd name="T39" fmla="*/ 2 h 10"/>
                <a:gd name="T40" fmla="*/ 14 w 15"/>
                <a:gd name="T41" fmla="*/ 3 h 10"/>
                <a:gd name="T42" fmla="*/ 15 w 15"/>
                <a:gd name="T43" fmla="*/ 4 h 10"/>
                <a:gd name="T44" fmla="*/ 15 w 15"/>
                <a:gd name="T45" fmla="*/ 4 h 10"/>
                <a:gd name="T46" fmla="*/ 15 w 15"/>
                <a:gd name="T4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0">
                  <a:moveTo>
                    <a:pt x="15" y="4"/>
                  </a:moveTo>
                  <a:lnTo>
                    <a:pt x="15" y="7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6" name="Freeform 331"/>
            <p:cNvSpPr>
              <a:spLocks/>
            </p:cNvSpPr>
            <p:nvPr/>
          </p:nvSpPr>
          <p:spPr bwMode="auto">
            <a:xfrm>
              <a:off x="1828800" y="1636713"/>
              <a:ext cx="23813" cy="15875"/>
            </a:xfrm>
            <a:custGeom>
              <a:avLst/>
              <a:gdLst>
                <a:gd name="T0" fmla="*/ 14 w 15"/>
                <a:gd name="T1" fmla="*/ 3 h 10"/>
                <a:gd name="T2" fmla="*/ 14 w 15"/>
                <a:gd name="T3" fmla="*/ 6 h 10"/>
                <a:gd name="T4" fmla="*/ 13 w 15"/>
                <a:gd name="T5" fmla="*/ 8 h 10"/>
                <a:gd name="T6" fmla="*/ 11 w 15"/>
                <a:gd name="T7" fmla="*/ 9 h 10"/>
                <a:gd name="T8" fmla="*/ 9 w 15"/>
                <a:gd name="T9" fmla="*/ 10 h 10"/>
                <a:gd name="T10" fmla="*/ 7 w 15"/>
                <a:gd name="T11" fmla="*/ 10 h 10"/>
                <a:gd name="T12" fmla="*/ 4 w 15"/>
                <a:gd name="T13" fmla="*/ 9 h 10"/>
                <a:gd name="T14" fmla="*/ 2 w 15"/>
                <a:gd name="T15" fmla="*/ 8 h 10"/>
                <a:gd name="T16" fmla="*/ 0 w 15"/>
                <a:gd name="T17" fmla="*/ 7 h 10"/>
                <a:gd name="T18" fmla="*/ 0 w 15"/>
                <a:gd name="T19" fmla="*/ 7 h 10"/>
                <a:gd name="T20" fmla="*/ 1 w 15"/>
                <a:gd name="T21" fmla="*/ 5 h 10"/>
                <a:gd name="T22" fmla="*/ 1 w 15"/>
                <a:gd name="T23" fmla="*/ 4 h 10"/>
                <a:gd name="T24" fmla="*/ 1 w 15"/>
                <a:gd name="T25" fmla="*/ 2 h 10"/>
                <a:gd name="T26" fmla="*/ 2 w 15"/>
                <a:gd name="T27" fmla="*/ 0 h 10"/>
                <a:gd name="T28" fmla="*/ 4 w 15"/>
                <a:gd name="T29" fmla="*/ 1 h 10"/>
                <a:gd name="T30" fmla="*/ 6 w 15"/>
                <a:gd name="T31" fmla="*/ 1 h 10"/>
                <a:gd name="T32" fmla="*/ 7 w 15"/>
                <a:gd name="T33" fmla="*/ 1 h 10"/>
                <a:gd name="T34" fmla="*/ 9 w 15"/>
                <a:gd name="T35" fmla="*/ 1 h 10"/>
                <a:gd name="T36" fmla="*/ 11 w 15"/>
                <a:gd name="T37" fmla="*/ 1 h 10"/>
                <a:gd name="T38" fmla="*/ 12 w 15"/>
                <a:gd name="T39" fmla="*/ 2 h 10"/>
                <a:gd name="T40" fmla="*/ 13 w 15"/>
                <a:gd name="T41" fmla="*/ 2 h 10"/>
                <a:gd name="T42" fmla="*/ 15 w 15"/>
                <a:gd name="T43" fmla="*/ 3 h 10"/>
                <a:gd name="T44" fmla="*/ 15 w 15"/>
                <a:gd name="T45" fmla="*/ 3 h 10"/>
                <a:gd name="T46" fmla="*/ 14 w 15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lnTo>
                    <a:pt x="14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7" name="Freeform 332"/>
            <p:cNvSpPr>
              <a:spLocks/>
            </p:cNvSpPr>
            <p:nvPr/>
          </p:nvSpPr>
          <p:spPr bwMode="auto">
            <a:xfrm>
              <a:off x="1833563" y="1665288"/>
              <a:ext cx="22225" cy="15875"/>
            </a:xfrm>
            <a:custGeom>
              <a:avLst/>
              <a:gdLst>
                <a:gd name="T0" fmla="*/ 14 w 14"/>
                <a:gd name="T1" fmla="*/ 4 h 10"/>
                <a:gd name="T2" fmla="*/ 14 w 14"/>
                <a:gd name="T3" fmla="*/ 7 h 10"/>
                <a:gd name="T4" fmla="*/ 12 w 14"/>
                <a:gd name="T5" fmla="*/ 9 h 10"/>
                <a:gd name="T6" fmla="*/ 10 w 14"/>
                <a:gd name="T7" fmla="*/ 10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10 h 10"/>
                <a:gd name="T14" fmla="*/ 1 w 14"/>
                <a:gd name="T15" fmla="*/ 9 h 10"/>
                <a:gd name="T16" fmla="*/ 0 w 14"/>
                <a:gd name="T17" fmla="*/ 8 h 10"/>
                <a:gd name="T18" fmla="*/ 0 w 14"/>
                <a:gd name="T19" fmla="*/ 8 h 10"/>
                <a:gd name="T20" fmla="*/ 0 w 14"/>
                <a:gd name="T21" fmla="*/ 6 h 10"/>
                <a:gd name="T22" fmla="*/ 0 w 14"/>
                <a:gd name="T23" fmla="*/ 4 h 10"/>
                <a:gd name="T24" fmla="*/ 1 w 14"/>
                <a:gd name="T25" fmla="*/ 2 h 10"/>
                <a:gd name="T26" fmla="*/ 2 w 14"/>
                <a:gd name="T27" fmla="*/ 0 h 10"/>
                <a:gd name="T28" fmla="*/ 4 w 14"/>
                <a:gd name="T29" fmla="*/ 1 h 10"/>
                <a:gd name="T30" fmla="*/ 5 w 14"/>
                <a:gd name="T31" fmla="*/ 1 h 10"/>
                <a:gd name="T32" fmla="*/ 7 w 14"/>
                <a:gd name="T33" fmla="*/ 1 h 10"/>
                <a:gd name="T34" fmla="*/ 9 w 14"/>
                <a:gd name="T35" fmla="*/ 2 h 10"/>
                <a:gd name="T36" fmla="*/ 10 w 14"/>
                <a:gd name="T37" fmla="*/ 2 h 10"/>
                <a:gd name="T38" fmla="*/ 12 w 14"/>
                <a:gd name="T39" fmla="*/ 2 h 10"/>
                <a:gd name="T40" fmla="*/ 13 w 14"/>
                <a:gd name="T41" fmla="*/ 3 h 10"/>
                <a:gd name="T42" fmla="*/ 14 w 14"/>
                <a:gd name="T43" fmla="*/ 4 h 10"/>
                <a:gd name="T44" fmla="*/ 14 w 14"/>
                <a:gd name="T45" fmla="*/ 4 h 10"/>
                <a:gd name="T46" fmla="*/ 14 w 14"/>
                <a:gd name="T4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4"/>
                  </a:moveTo>
                  <a:lnTo>
                    <a:pt x="14" y="7"/>
                  </a:lnTo>
                  <a:lnTo>
                    <a:pt x="12" y="9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8" name="Freeform 333"/>
            <p:cNvSpPr>
              <a:spLocks/>
            </p:cNvSpPr>
            <p:nvPr/>
          </p:nvSpPr>
          <p:spPr bwMode="auto">
            <a:xfrm>
              <a:off x="1838325" y="1695450"/>
              <a:ext cx="22225" cy="15875"/>
            </a:xfrm>
            <a:custGeom>
              <a:avLst/>
              <a:gdLst>
                <a:gd name="T0" fmla="*/ 14 w 14"/>
                <a:gd name="T1" fmla="*/ 3 h 10"/>
                <a:gd name="T2" fmla="*/ 14 w 14"/>
                <a:gd name="T3" fmla="*/ 6 h 10"/>
                <a:gd name="T4" fmla="*/ 12 w 14"/>
                <a:gd name="T5" fmla="*/ 8 h 10"/>
                <a:gd name="T6" fmla="*/ 11 w 14"/>
                <a:gd name="T7" fmla="*/ 9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9 h 10"/>
                <a:gd name="T14" fmla="*/ 1 w 14"/>
                <a:gd name="T15" fmla="*/ 8 h 10"/>
                <a:gd name="T16" fmla="*/ 0 w 14"/>
                <a:gd name="T17" fmla="*/ 7 h 10"/>
                <a:gd name="T18" fmla="*/ 0 w 14"/>
                <a:gd name="T19" fmla="*/ 7 h 10"/>
                <a:gd name="T20" fmla="*/ 0 w 14"/>
                <a:gd name="T21" fmla="*/ 6 h 10"/>
                <a:gd name="T22" fmla="*/ 1 w 14"/>
                <a:gd name="T23" fmla="*/ 4 h 10"/>
                <a:gd name="T24" fmla="*/ 1 w 14"/>
                <a:gd name="T25" fmla="*/ 2 h 10"/>
                <a:gd name="T26" fmla="*/ 2 w 14"/>
                <a:gd name="T27" fmla="*/ 0 h 10"/>
                <a:gd name="T28" fmla="*/ 4 w 14"/>
                <a:gd name="T29" fmla="*/ 1 h 10"/>
                <a:gd name="T30" fmla="*/ 5 w 14"/>
                <a:gd name="T31" fmla="*/ 1 h 10"/>
                <a:gd name="T32" fmla="*/ 7 w 14"/>
                <a:gd name="T33" fmla="*/ 1 h 10"/>
                <a:gd name="T34" fmla="*/ 9 w 14"/>
                <a:gd name="T35" fmla="*/ 1 h 10"/>
                <a:gd name="T36" fmla="*/ 10 w 14"/>
                <a:gd name="T37" fmla="*/ 1 h 10"/>
                <a:gd name="T38" fmla="*/ 12 w 14"/>
                <a:gd name="T39" fmla="*/ 2 h 10"/>
                <a:gd name="T40" fmla="*/ 13 w 14"/>
                <a:gd name="T41" fmla="*/ 2 h 10"/>
                <a:gd name="T42" fmla="*/ 14 w 14"/>
                <a:gd name="T43" fmla="*/ 3 h 10"/>
                <a:gd name="T44" fmla="*/ 14 w 14"/>
                <a:gd name="T45" fmla="*/ 3 h 10"/>
                <a:gd name="T46" fmla="*/ 14 w 14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3"/>
                  </a:move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9" name="Freeform 334"/>
            <p:cNvSpPr>
              <a:spLocks/>
            </p:cNvSpPr>
            <p:nvPr/>
          </p:nvSpPr>
          <p:spPr bwMode="auto">
            <a:xfrm>
              <a:off x="1846263" y="1593850"/>
              <a:ext cx="23813" cy="14287"/>
            </a:xfrm>
            <a:custGeom>
              <a:avLst/>
              <a:gdLst>
                <a:gd name="T0" fmla="*/ 14 w 15"/>
                <a:gd name="T1" fmla="*/ 3 h 9"/>
                <a:gd name="T2" fmla="*/ 14 w 15"/>
                <a:gd name="T3" fmla="*/ 6 h 9"/>
                <a:gd name="T4" fmla="*/ 12 w 15"/>
                <a:gd name="T5" fmla="*/ 8 h 9"/>
                <a:gd name="T6" fmla="*/ 11 w 15"/>
                <a:gd name="T7" fmla="*/ 9 h 9"/>
                <a:gd name="T8" fmla="*/ 9 w 15"/>
                <a:gd name="T9" fmla="*/ 9 h 9"/>
                <a:gd name="T10" fmla="*/ 6 w 15"/>
                <a:gd name="T11" fmla="*/ 9 h 9"/>
                <a:gd name="T12" fmla="*/ 4 w 15"/>
                <a:gd name="T13" fmla="*/ 9 h 9"/>
                <a:gd name="T14" fmla="*/ 2 w 15"/>
                <a:gd name="T15" fmla="*/ 8 h 9"/>
                <a:gd name="T16" fmla="*/ 0 w 15"/>
                <a:gd name="T17" fmla="*/ 7 h 9"/>
                <a:gd name="T18" fmla="*/ 0 w 15"/>
                <a:gd name="T19" fmla="*/ 7 h 9"/>
                <a:gd name="T20" fmla="*/ 0 w 15"/>
                <a:gd name="T21" fmla="*/ 5 h 9"/>
                <a:gd name="T22" fmla="*/ 1 w 15"/>
                <a:gd name="T23" fmla="*/ 3 h 9"/>
                <a:gd name="T24" fmla="*/ 1 w 15"/>
                <a:gd name="T25" fmla="*/ 1 h 9"/>
                <a:gd name="T26" fmla="*/ 2 w 15"/>
                <a:gd name="T27" fmla="*/ 0 h 9"/>
                <a:gd name="T28" fmla="*/ 4 w 15"/>
                <a:gd name="T29" fmla="*/ 0 h 9"/>
                <a:gd name="T30" fmla="*/ 5 w 15"/>
                <a:gd name="T31" fmla="*/ 1 h 9"/>
                <a:gd name="T32" fmla="*/ 7 w 15"/>
                <a:gd name="T33" fmla="*/ 1 h 9"/>
                <a:gd name="T34" fmla="*/ 9 w 15"/>
                <a:gd name="T35" fmla="*/ 1 h 9"/>
                <a:gd name="T36" fmla="*/ 10 w 15"/>
                <a:gd name="T37" fmla="*/ 1 h 9"/>
                <a:gd name="T38" fmla="*/ 12 w 15"/>
                <a:gd name="T39" fmla="*/ 1 h 9"/>
                <a:gd name="T40" fmla="*/ 13 w 15"/>
                <a:gd name="T41" fmla="*/ 2 h 9"/>
                <a:gd name="T42" fmla="*/ 15 w 15"/>
                <a:gd name="T43" fmla="*/ 3 h 9"/>
                <a:gd name="T44" fmla="*/ 15 w 15"/>
                <a:gd name="T45" fmla="*/ 3 h 9"/>
                <a:gd name="T46" fmla="*/ 14 w 15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9">
                  <a:moveTo>
                    <a:pt x="14" y="3"/>
                  </a:move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0" name="Freeform 335"/>
            <p:cNvSpPr>
              <a:spLocks/>
            </p:cNvSpPr>
            <p:nvPr/>
          </p:nvSpPr>
          <p:spPr bwMode="auto">
            <a:xfrm>
              <a:off x="1854200" y="1644650"/>
              <a:ext cx="23813" cy="15875"/>
            </a:xfrm>
            <a:custGeom>
              <a:avLst/>
              <a:gdLst>
                <a:gd name="T0" fmla="*/ 14 w 15"/>
                <a:gd name="T1" fmla="*/ 3 h 10"/>
                <a:gd name="T2" fmla="*/ 14 w 15"/>
                <a:gd name="T3" fmla="*/ 6 h 10"/>
                <a:gd name="T4" fmla="*/ 12 w 15"/>
                <a:gd name="T5" fmla="*/ 8 h 10"/>
                <a:gd name="T6" fmla="*/ 11 w 15"/>
                <a:gd name="T7" fmla="*/ 9 h 10"/>
                <a:gd name="T8" fmla="*/ 8 w 15"/>
                <a:gd name="T9" fmla="*/ 10 h 10"/>
                <a:gd name="T10" fmla="*/ 6 w 15"/>
                <a:gd name="T11" fmla="*/ 10 h 10"/>
                <a:gd name="T12" fmla="*/ 4 w 15"/>
                <a:gd name="T13" fmla="*/ 9 h 10"/>
                <a:gd name="T14" fmla="*/ 1 w 15"/>
                <a:gd name="T15" fmla="*/ 8 h 10"/>
                <a:gd name="T16" fmla="*/ 0 w 15"/>
                <a:gd name="T17" fmla="*/ 7 h 10"/>
                <a:gd name="T18" fmla="*/ 0 w 15"/>
                <a:gd name="T19" fmla="*/ 7 h 10"/>
                <a:gd name="T20" fmla="*/ 0 w 15"/>
                <a:gd name="T21" fmla="*/ 5 h 10"/>
                <a:gd name="T22" fmla="*/ 0 w 15"/>
                <a:gd name="T23" fmla="*/ 3 h 10"/>
                <a:gd name="T24" fmla="*/ 1 w 15"/>
                <a:gd name="T25" fmla="*/ 2 h 10"/>
                <a:gd name="T26" fmla="*/ 2 w 15"/>
                <a:gd name="T27" fmla="*/ 0 h 10"/>
                <a:gd name="T28" fmla="*/ 4 w 15"/>
                <a:gd name="T29" fmla="*/ 0 h 10"/>
                <a:gd name="T30" fmla="*/ 5 w 15"/>
                <a:gd name="T31" fmla="*/ 0 h 10"/>
                <a:gd name="T32" fmla="*/ 7 w 15"/>
                <a:gd name="T33" fmla="*/ 1 h 10"/>
                <a:gd name="T34" fmla="*/ 8 w 15"/>
                <a:gd name="T35" fmla="*/ 1 h 10"/>
                <a:gd name="T36" fmla="*/ 10 w 15"/>
                <a:gd name="T37" fmla="*/ 1 h 10"/>
                <a:gd name="T38" fmla="*/ 12 w 15"/>
                <a:gd name="T39" fmla="*/ 2 h 10"/>
                <a:gd name="T40" fmla="*/ 13 w 15"/>
                <a:gd name="T41" fmla="*/ 2 h 10"/>
                <a:gd name="T42" fmla="*/ 15 w 15"/>
                <a:gd name="T43" fmla="*/ 3 h 10"/>
                <a:gd name="T44" fmla="*/ 15 w 15"/>
                <a:gd name="T45" fmla="*/ 3 h 10"/>
                <a:gd name="T46" fmla="*/ 14 w 15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1" name="Freeform 336"/>
            <p:cNvSpPr>
              <a:spLocks/>
            </p:cNvSpPr>
            <p:nvPr/>
          </p:nvSpPr>
          <p:spPr bwMode="auto">
            <a:xfrm>
              <a:off x="1847850" y="1619250"/>
              <a:ext cx="23813" cy="14287"/>
            </a:xfrm>
            <a:custGeom>
              <a:avLst/>
              <a:gdLst>
                <a:gd name="T0" fmla="*/ 15 w 15"/>
                <a:gd name="T1" fmla="*/ 3 h 9"/>
                <a:gd name="T2" fmla="*/ 15 w 15"/>
                <a:gd name="T3" fmla="*/ 6 h 9"/>
                <a:gd name="T4" fmla="*/ 13 w 15"/>
                <a:gd name="T5" fmla="*/ 8 h 9"/>
                <a:gd name="T6" fmla="*/ 11 w 15"/>
                <a:gd name="T7" fmla="*/ 9 h 9"/>
                <a:gd name="T8" fmla="*/ 9 w 15"/>
                <a:gd name="T9" fmla="*/ 9 h 9"/>
                <a:gd name="T10" fmla="*/ 7 w 15"/>
                <a:gd name="T11" fmla="*/ 9 h 9"/>
                <a:gd name="T12" fmla="*/ 5 w 15"/>
                <a:gd name="T13" fmla="*/ 9 h 9"/>
                <a:gd name="T14" fmla="*/ 2 w 15"/>
                <a:gd name="T15" fmla="*/ 8 h 9"/>
                <a:gd name="T16" fmla="*/ 0 w 15"/>
                <a:gd name="T17" fmla="*/ 7 h 9"/>
                <a:gd name="T18" fmla="*/ 0 w 15"/>
                <a:gd name="T19" fmla="*/ 7 h 9"/>
                <a:gd name="T20" fmla="*/ 0 w 15"/>
                <a:gd name="T21" fmla="*/ 5 h 9"/>
                <a:gd name="T22" fmla="*/ 1 w 15"/>
                <a:gd name="T23" fmla="*/ 3 h 9"/>
                <a:gd name="T24" fmla="*/ 1 w 15"/>
                <a:gd name="T25" fmla="*/ 2 h 9"/>
                <a:gd name="T26" fmla="*/ 3 w 15"/>
                <a:gd name="T27" fmla="*/ 0 h 9"/>
                <a:gd name="T28" fmla="*/ 4 w 15"/>
                <a:gd name="T29" fmla="*/ 1 h 9"/>
                <a:gd name="T30" fmla="*/ 6 w 15"/>
                <a:gd name="T31" fmla="*/ 1 h 9"/>
                <a:gd name="T32" fmla="*/ 7 w 15"/>
                <a:gd name="T33" fmla="*/ 1 h 9"/>
                <a:gd name="T34" fmla="*/ 9 w 15"/>
                <a:gd name="T35" fmla="*/ 1 h 9"/>
                <a:gd name="T36" fmla="*/ 11 w 15"/>
                <a:gd name="T37" fmla="*/ 1 h 9"/>
                <a:gd name="T38" fmla="*/ 12 w 15"/>
                <a:gd name="T39" fmla="*/ 2 h 9"/>
                <a:gd name="T40" fmla="*/ 14 w 15"/>
                <a:gd name="T41" fmla="*/ 2 h 9"/>
                <a:gd name="T42" fmla="*/ 15 w 15"/>
                <a:gd name="T43" fmla="*/ 3 h 9"/>
                <a:gd name="T44" fmla="*/ 15 w 15"/>
                <a:gd name="T45" fmla="*/ 3 h 9"/>
                <a:gd name="T46" fmla="*/ 15 w 15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9">
                  <a:moveTo>
                    <a:pt x="15" y="3"/>
                  </a:moveTo>
                  <a:lnTo>
                    <a:pt x="15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2" name="Freeform 337"/>
            <p:cNvSpPr>
              <a:spLocks/>
            </p:cNvSpPr>
            <p:nvPr/>
          </p:nvSpPr>
          <p:spPr bwMode="auto">
            <a:xfrm>
              <a:off x="1860550" y="1671638"/>
              <a:ext cx="22225" cy="15875"/>
            </a:xfrm>
            <a:custGeom>
              <a:avLst/>
              <a:gdLst>
                <a:gd name="T0" fmla="*/ 14 w 14"/>
                <a:gd name="T1" fmla="*/ 3 h 10"/>
                <a:gd name="T2" fmla="*/ 14 w 14"/>
                <a:gd name="T3" fmla="*/ 6 h 10"/>
                <a:gd name="T4" fmla="*/ 13 w 14"/>
                <a:gd name="T5" fmla="*/ 8 h 10"/>
                <a:gd name="T6" fmla="*/ 11 w 14"/>
                <a:gd name="T7" fmla="*/ 9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9 h 10"/>
                <a:gd name="T14" fmla="*/ 2 w 14"/>
                <a:gd name="T15" fmla="*/ 8 h 10"/>
                <a:gd name="T16" fmla="*/ 0 w 14"/>
                <a:gd name="T17" fmla="*/ 7 h 10"/>
                <a:gd name="T18" fmla="*/ 0 w 14"/>
                <a:gd name="T19" fmla="*/ 7 h 10"/>
                <a:gd name="T20" fmla="*/ 0 w 14"/>
                <a:gd name="T21" fmla="*/ 5 h 10"/>
                <a:gd name="T22" fmla="*/ 1 w 14"/>
                <a:gd name="T23" fmla="*/ 3 h 10"/>
                <a:gd name="T24" fmla="*/ 1 w 14"/>
                <a:gd name="T25" fmla="*/ 2 h 10"/>
                <a:gd name="T26" fmla="*/ 2 w 14"/>
                <a:gd name="T27" fmla="*/ 0 h 10"/>
                <a:gd name="T28" fmla="*/ 3 w 14"/>
                <a:gd name="T29" fmla="*/ 1 h 10"/>
                <a:gd name="T30" fmla="*/ 5 w 14"/>
                <a:gd name="T31" fmla="*/ 1 h 10"/>
                <a:gd name="T32" fmla="*/ 7 w 14"/>
                <a:gd name="T33" fmla="*/ 1 h 10"/>
                <a:gd name="T34" fmla="*/ 9 w 14"/>
                <a:gd name="T35" fmla="*/ 1 h 10"/>
                <a:gd name="T36" fmla="*/ 10 w 14"/>
                <a:gd name="T37" fmla="*/ 1 h 10"/>
                <a:gd name="T38" fmla="*/ 12 w 14"/>
                <a:gd name="T39" fmla="*/ 2 h 10"/>
                <a:gd name="T40" fmla="*/ 13 w 14"/>
                <a:gd name="T41" fmla="*/ 2 h 10"/>
                <a:gd name="T42" fmla="*/ 14 w 14"/>
                <a:gd name="T43" fmla="*/ 3 h 10"/>
                <a:gd name="T44" fmla="*/ 14 w 14"/>
                <a:gd name="T45" fmla="*/ 3 h 10"/>
                <a:gd name="T46" fmla="*/ 14 w 14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3"/>
                  </a:moveTo>
                  <a:lnTo>
                    <a:pt x="14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3" name="Freeform 338"/>
            <p:cNvSpPr>
              <a:spLocks/>
            </p:cNvSpPr>
            <p:nvPr/>
          </p:nvSpPr>
          <p:spPr bwMode="auto">
            <a:xfrm>
              <a:off x="1863725" y="1695450"/>
              <a:ext cx="22225" cy="14287"/>
            </a:xfrm>
            <a:custGeom>
              <a:avLst/>
              <a:gdLst>
                <a:gd name="T0" fmla="*/ 14 w 14"/>
                <a:gd name="T1" fmla="*/ 3 h 9"/>
                <a:gd name="T2" fmla="*/ 14 w 14"/>
                <a:gd name="T3" fmla="*/ 6 h 9"/>
                <a:gd name="T4" fmla="*/ 12 w 14"/>
                <a:gd name="T5" fmla="*/ 8 h 9"/>
                <a:gd name="T6" fmla="*/ 11 w 14"/>
                <a:gd name="T7" fmla="*/ 9 h 9"/>
                <a:gd name="T8" fmla="*/ 8 w 14"/>
                <a:gd name="T9" fmla="*/ 9 h 9"/>
                <a:gd name="T10" fmla="*/ 6 w 14"/>
                <a:gd name="T11" fmla="*/ 9 h 9"/>
                <a:gd name="T12" fmla="*/ 4 w 14"/>
                <a:gd name="T13" fmla="*/ 9 h 9"/>
                <a:gd name="T14" fmla="*/ 1 w 14"/>
                <a:gd name="T15" fmla="*/ 8 h 9"/>
                <a:gd name="T16" fmla="*/ 0 w 14"/>
                <a:gd name="T17" fmla="*/ 7 h 9"/>
                <a:gd name="T18" fmla="*/ 0 w 14"/>
                <a:gd name="T19" fmla="*/ 7 h 9"/>
                <a:gd name="T20" fmla="*/ 0 w 14"/>
                <a:gd name="T21" fmla="*/ 5 h 9"/>
                <a:gd name="T22" fmla="*/ 0 w 14"/>
                <a:gd name="T23" fmla="*/ 3 h 9"/>
                <a:gd name="T24" fmla="*/ 0 w 14"/>
                <a:gd name="T25" fmla="*/ 1 h 9"/>
                <a:gd name="T26" fmla="*/ 2 w 14"/>
                <a:gd name="T27" fmla="*/ 0 h 9"/>
                <a:gd name="T28" fmla="*/ 3 w 14"/>
                <a:gd name="T29" fmla="*/ 0 h 9"/>
                <a:gd name="T30" fmla="*/ 5 w 14"/>
                <a:gd name="T31" fmla="*/ 1 h 9"/>
                <a:gd name="T32" fmla="*/ 6 w 14"/>
                <a:gd name="T33" fmla="*/ 1 h 9"/>
                <a:gd name="T34" fmla="*/ 8 w 14"/>
                <a:gd name="T35" fmla="*/ 1 h 9"/>
                <a:gd name="T36" fmla="*/ 10 w 14"/>
                <a:gd name="T37" fmla="*/ 1 h 9"/>
                <a:gd name="T38" fmla="*/ 11 w 14"/>
                <a:gd name="T39" fmla="*/ 1 h 9"/>
                <a:gd name="T40" fmla="*/ 13 w 14"/>
                <a:gd name="T41" fmla="*/ 2 h 9"/>
                <a:gd name="T42" fmla="*/ 14 w 14"/>
                <a:gd name="T43" fmla="*/ 3 h 9"/>
                <a:gd name="T44" fmla="*/ 14 w 14"/>
                <a:gd name="T45" fmla="*/ 3 h 9"/>
                <a:gd name="T46" fmla="*/ 14 w 14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9">
                  <a:moveTo>
                    <a:pt x="14" y="3"/>
                  </a:move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8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4" name="Freeform 339"/>
            <p:cNvSpPr>
              <a:spLocks/>
            </p:cNvSpPr>
            <p:nvPr/>
          </p:nvSpPr>
          <p:spPr bwMode="auto">
            <a:xfrm>
              <a:off x="1870075" y="1728788"/>
              <a:ext cx="22225" cy="14287"/>
            </a:xfrm>
            <a:custGeom>
              <a:avLst/>
              <a:gdLst>
                <a:gd name="T0" fmla="*/ 14 w 14"/>
                <a:gd name="T1" fmla="*/ 3 h 9"/>
                <a:gd name="T2" fmla="*/ 13 w 14"/>
                <a:gd name="T3" fmla="*/ 6 h 9"/>
                <a:gd name="T4" fmla="*/ 12 w 14"/>
                <a:gd name="T5" fmla="*/ 8 h 9"/>
                <a:gd name="T6" fmla="*/ 10 w 14"/>
                <a:gd name="T7" fmla="*/ 9 h 9"/>
                <a:gd name="T8" fmla="*/ 8 w 14"/>
                <a:gd name="T9" fmla="*/ 9 h 9"/>
                <a:gd name="T10" fmla="*/ 6 w 14"/>
                <a:gd name="T11" fmla="*/ 9 h 9"/>
                <a:gd name="T12" fmla="*/ 4 w 14"/>
                <a:gd name="T13" fmla="*/ 9 h 9"/>
                <a:gd name="T14" fmla="*/ 1 w 14"/>
                <a:gd name="T15" fmla="*/ 8 h 9"/>
                <a:gd name="T16" fmla="*/ 0 w 14"/>
                <a:gd name="T17" fmla="*/ 7 h 9"/>
                <a:gd name="T18" fmla="*/ 0 w 14"/>
                <a:gd name="T19" fmla="*/ 7 h 9"/>
                <a:gd name="T20" fmla="*/ 0 w 14"/>
                <a:gd name="T21" fmla="*/ 5 h 9"/>
                <a:gd name="T22" fmla="*/ 0 w 14"/>
                <a:gd name="T23" fmla="*/ 3 h 9"/>
                <a:gd name="T24" fmla="*/ 1 w 14"/>
                <a:gd name="T25" fmla="*/ 2 h 9"/>
                <a:gd name="T26" fmla="*/ 2 w 14"/>
                <a:gd name="T27" fmla="*/ 0 h 9"/>
                <a:gd name="T28" fmla="*/ 4 w 14"/>
                <a:gd name="T29" fmla="*/ 0 h 9"/>
                <a:gd name="T30" fmla="*/ 5 w 14"/>
                <a:gd name="T31" fmla="*/ 1 h 9"/>
                <a:gd name="T32" fmla="*/ 7 w 14"/>
                <a:gd name="T33" fmla="*/ 1 h 9"/>
                <a:gd name="T34" fmla="*/ 8 w 14"/>
                <a:gd name="T35" fmla="*/ 1 h 9"/>
                <a:gd name="T36" fmla="*/ 10 w 14"/>
                <a:gd name="T37" fmla="*/ 1 h 9"/>
                <a:gd name="T38" fmla="*/ 12 w 14"/>
                <a:gd name="T39" fmla="*/ 1 h 9"/>
                <a:gd name="T40" fmla="*/ 13 w 14"/>
                <a:gd name="T41" fmla="*/ 2 h 9"/>
                <a:gd name="T42" fmla="*/ 14 w 14"/>
                <a:gd name="T43" fmla="*/ 3 h 9"/>
                <a:gd name="T44" fmla="*/ 14 w 14"/>
                <a:gd name="T45" fmla="*/ 3 h 9"/>
                <a:gd name="T46" fmla="*/ 14 w 14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9">
                  <a:moveTo>
                    <a:pt x="14" y="3"/>
                  </a:move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8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5" name="Freeform 340"/>
            <p:cNvSpPr>
              <a:spLocks/>
            </p:cNvSpPr>
            <p:nvPr/>
          </p:nvSpPr>
          <p:spPr bwMode="auto">
            <a:xfrm>
              <a:off x="1878013" y="1757363"/>
              <a:ext cx="22225" cy="15875"/>
            </a:xfrm>
            <a:custGeom>
              <a:avLst/>
              <a:gdLst>
                <a:gd name="T0" fmla="*/ 14 w 14"/>
                <a:gd name="T1" fmla="*/ 3 h 10"/>
                <a:gd name="T2" fmla="*/ 13 w 14"/>
                <a:gd name="T3" fmla="*/ 6 h 10"/>
                <a:gd name="T4" fmla="*/ 12 w 14"/>
                <a:gd name="T5" fmla="*/ 8 h 10"/>
                <a:gd name="T6" fmla="*/ 10 w 14"/>
                <a:gd name="T7" fmla="*/ 9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9 h 10"/>
                <a:gd name="T14" fmla="*/ 2 w 14"/>
                <a:gd name="T15" fmla="*/ 8 h 10"/>
                <a:gd name="T16" fmla="*/ 0 w 14"/>
                <a:gd name="T17" fmla="*/ 7 h 10"/>
                <a:gd name="T18" fmla="*/ 0 w 14"/>
                <a:gd name="T19" fmla="*/ 7 h 10"/>
                <a:gd name="T20" fmla="*/ 0 w 14"/>
                <a:gd name="T21" fmla="*/ 5 h 10"/>
                <a:gd name="T22" fmla="*/ 0 w 14"/>
                <a:gd name="T23" fmla="*/ 3 h 10"/>
                <a:gd name="T24" fmla="*/ 1 w 14"/>
                <a:gd name="T25" fmla="*/ 1 h 10"/>
                <a:gd name="T26" fmla="*/ 2 w 14"/>
                <a:gd name="T27" fmla="*/ 0 h 10"/>
                <a:gd name="T28" fmla="*/ 3 w 14"/>
                <a:gd name="T29" fmla="*/ 0 h 10"/>
                <a:gd name="T30" fmla="*/ 5 w 14"/>
                <a:gd name="T31" fmla="*/ 0 h 10"/>
                <a:gd name="T32" fmla="*/ 7 w 14"/>
                <a:gd name="T33" fmla="*/ 0 h 10"/>
                <a:gd name="T34" fmla="*/ 8 w 14"/>
                <a:gd name="T35" fmla="*/ 1 h 10"/>
                <a:gd name="T36" fmla="*/ 10 w 14"/>
                <a:gd name="T37" fmla="*/ 1 h 10"/>
                <a:gd name="T38" fmla="*/ 12 w 14"/>
                <a:gd name="T39" fmla="*/ 1 h 10"/>
                <a:gd name="T40" fmla="*/ 13 w 14"/>
                <a:gd name="T41" fmla="*/ 2 h 10"/>
                <a:gd name="T42" fmla="*/ 14 w 14"/>
                <a:gd name="T43" fmla="*/ 3 h 10"/>
                <a:gd name="T44" fmla="*/ 14 w 14"/>
                <a:gd name="T45" fmla="*/ 3 h 10"/>
                <a:gd name="T46" fmla="*/ 14 w 14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3"/>
                  </a:move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6" name="Freeform 341"/>
            <p:cNvSpPr>
              <a:spLocks/>
            </p:cNvSpPr>
            <p:nvPr/>
          </p:nvSpPr>
          <p:spPr bwMode="auto">
            <a:xfrm>
              <a:off x="1885950" y="1789113"/>
              <a:ext cx="23813" cy="14287"/>
            </a:xfrm>
            <a:custGeom>
              <a:avLst/>
              <a:gdLst>
                <a:gd name="T0" fmla="*/ 15 w 15"/>
                <a:gd name="T1" fmla="*/ 3 h 9"/>
                <a:gd name="T2" fmla="*/ 14 w 15"/>
                <a:gd name="T3" fmla="*/ 5 h 9"/>
                <a:gd name="T4" fmla="*/ 13 w 15"/>
                <a:gd name="T5" fmla="*/ 7 h 9"/>
                <a:gd name="T6" fmla="*/ 11 w 15"/>
                <a:gd name="T7" fmla="*/ 9 h 9"/>
                <a:gd name="T8" fmla="*/ 9 w 15"/>
                <a:gd name="T9" fmla="*/ 9 h 9"/>
                <a:gd name="T10" fmla="*/ 7 w 15"/>
                <a:gd name="T11" fmla="*/ 9 h 9"/>
                <a:gd name="T12" fmla="*/ 4 w 15"/>
                <a:gd name="T13" fmla="*/ 9 h 9"/>
                <a:gd name="T14" fmla="*/ 2 w 15"/>
                <a:gd name="T15" fmla="*/ 8 h 9"/>
                <a:gd name="T16" fmla="*/ 0 w 15"/>
                <a:gd name="T17" fmla="*/ 7 h 9"/>
                <a:gd name="T18" fmla="*/ 0 w 15"/>
                <a:gd name="T19" fmla="*/ 7 h 9"/>
                <a:gd name="T20" fmla="*/ 0 w 15"/>
                <a:gd name="T21" fmla="*/ 5 h 9"/>
                <a:gd name="T22" fmla="*/ 1 w 15"/>
                <a:gd name="T23" fmla="*/ 3 h 9"/>
                <a:gd name="T24" fmla="*/ 1 w 15"/>
                <a:gd name="T25" fmla="*/ 1 h 9"/>
                <a:gd name="T26" fmla="*/ 3 w 15"/>
                <a:gd name="T27" fmla="*/ 0 h 9"/>
                <a:gd name="T28" fmla="*/ 4 w 15"/>
                <a:gd name="T29" fmla="*/ 0 h 9"/>
                <a:gd name="T30" fmla="*/ 6 w 15"/>
                <a:gd name="T31" fmla="*/ 0 h 9"/>
                <a:gd name="T32" fmla="*/ 7 w 15"/>
                <a:gd name="T33" fmla="*/ 0 h 9"/>
                <a:gd name="T34" fmla="*/ 9 w 15"/>
                <a:gd name="T35" fmla="*/ 0 h 9"/>
                <a:gd name="T36" fmla="*/ 11 w 15"/>
                <a:gd name="T37" fmla="*/ 1 h 9"/>
                <a:gd name="T38" fmla="*/ 12 w 15"/>
                <a:gd name="T39" fmla="*/ 1 h 9"/>
                <a:gd name="T40" fmla="*/ 14 w 15"/>
                <a:gd name="T41" fmla="*/ 2 h 9"/>
                <a:gd name="T42" fmla="*/ 15 w 15"/>
                <a:gd name="T43" fmla="*/ 3 h 9"/>
                <a:gd name="T44" fmla="*/ 15 w 15"/>
                <a:gd name="T45" fmla="*/ 3 h 9"/>
                <a:gd name="T46" fmla="*/ 15 w 15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9">
                  <a:moveTo>
                    <a:pt x="15" y="3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7" name="Freeform 342"/>
            <p:cNvSpPr>
              <a:spLocks/>
            </p:cNvSpPr>
            <p:nvPr/>
          </p:nvSpPr>
          <p:spPr bwMode="auto">
            <a:xfrm>
              <a:off x="1893888" y="1812925"/>
              <a:ext cx="22225" cy="15875"/>
            </a:xfrm>
            <a:custGeom>
              <a:avLst/>
              <a:gdLst>
                <a:gd name="T0" fmla="*/ 14 w 14"/>
                <a:gd name="T1" fmla="*/ 3 h 10"/>
                <a:gd name="T2" fmla="*/ 13 w 14"/>
                <a:gd name="T3" fmla="*/ 6 h 10"/>
                <a:gd name="T4" fmla="*/ 12 w 14"/>
                <a:gd name="T5" fmla="*/ 8 h 10"/>
                <a:gd name="T6" fmla="*/ 10 w 14"/>
                <a:gd name="T7" fmla="*/ 9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9 h 10"/>
                <a:gd name="T14" fmla="*/ 2 w 14"/>
                <a:gd name="T15" fmla="*/ 9 h 10"/>
                <a:gd name="T16" fmla="*/ 0 w 14"/>
                <a:gd name="T17" fmla="*/ 8 h 10"/>
                <a:gd name="T18" fmla="*/ 0 w 14"/>
                <a:gd name="T19" fmla="*/ 8 h 10"/>
                <a:gd name="T20" fmla="*/ 0 w 14"/>
                <a:gd name="T21" fmla="*/ 6 h 10"/>
                <a:gd name="T22" fmla="*/ 0 w 14"/>
                <a:gd name="T23" fmla="*/ 4 h 10"/>
                <a:gd name="T24" fmla="*/ 1 w 14"/>
                <a:gd name="T25" fmla="*/ 2 h 10"/>
                <a:gd name="T26" fmla="*/ 2 w 14"/>
                <a:gd name="T27" fmla="*/ 0 h 10"/>
                <a:gd name="T28" fmla="*/ 3 w 14"/>
                <a:gd name="T29" fmla="*/ 0 h 10"/>
                <a:gd name="T30" fmla="*/ 5 w 14"/>
                <a:gd name="T31" fmla="*/ 1 h 10"/>
                <a:gd name="T32" fmla="*/ 7 w 14"/>
                <a:gd name="T33" fmla="*/ 1 h 10"/>
                <a:gd name="T34" fmla="*/ 8 w 14"/>
                <a:gd name="T35" fmla="*/ 1 h 10"/>
                <a:gd name="T36" fmla="*/ 10 w 14"/>
                <a:gd name="T37" fmla="*/ 1 h 10"/>
                <a:gd name="T38" fmla="*/ 12 w 14"/>
                <a:gd name="T39" fmla="*/ 2 h 10"/>
                <a:gd name="T40" fmla="*/ 13 w 14"/>
                <a:gd name="T41" fmla="*/ 2 h 10"/>
                <a:gd name="T42" fmla="*/ 14 w 14"/>
                <a:gd name="T43" fmla="*/ 3 h 10"/>
                <a:gd name="T44" fmla="*/ 14 w 14"/>
                <a:gd name="T45" fmla="*/ 3 h 10"/>
                <a:gd name="T46" fmla="*/ 14 w 14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3"/>
                  </a:move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8" name="Freeform 343"/>
            <p:cNvSpPr>
              <a:spLocks/>
            </p:cNvSpPr>
            <p:nvPr/>
          </p:nvSpPr>
          <p:spPr bwMode="auto">
            <a:xfrm>
              <a:off x="1900238" y="1831975"/>
              <a:ext cx="17463" cy="12700"/>
            </a:xfrm>
            <a:custGeom>
              <a:avLst/>
              <a:gdLst>
                <a:gd name="T0" fmla="*/ 11 w 11"/>
                <a:gd name="T1" fmla="*/ 3 h 8"/>
                <a:gd name="T2" fmla="*/ 10 w 11"/>
                <a:gd name="T3" fmla="*/ 5 h 8"/>
                <a:gd name="T4" fmla="*/ 9 w 11"/>
                <a:gd name="T5" fmla="*/ 6 h 8"/>
                <a:gd name="T6" fmla="*/ 8 w 11"/>
                <a:gd name="T7" fmla="*/ 7 h 8"/>
                <a:gd name="T8" fmla="*/ 6 w 11"/>
                <a:gd name="T9" fmla="*/ 8 h 8"/>
                <a:gd name="T10" fmla="*/ 4 w 11"/>
                <a:gd name="T11" fmla="*/ 8 h 8"/>
                <a:gd name="T12" fmla="*/ 3 w 11"/>
                <a:gd name="T13" fmla="*/ 7 h 8"/>
                <a:gd name="T14" fmla="*/ 1 w 11"/>
                <a:gd name="T15" fmla="*/ 6 h 8"/>
                <a:gd name="T16" fmla="*/ 0 w 11"/>
                <a:gd name="T17" fmla="*/ 6 h 8"/>
                <a:gd name="T18" fmla="*/ 0 w 11"/>
                <a:gd name="T19" fmla="*/ 6 h 8"/>
                <a:gd name="T20" fmla="*/ 0 w 11"/>
                <a:gd name="T21" fmla="*/ 5 h 8"/>
                <a:gd name="T22" fmla="*/ 0 w 11"/>
                <a:gd name="T23" fmla="*/ 3 h 8"/>
                <a:gd name="T24" fmla="*/ 1 w 11"/>
                <a:gd name="T25" fmla="*/ 2 h 8"/>
                <a:gd name="T26" fmla="*/ 2 w 11"/>
                <a:gd name="T27" fmla="*/ 0 h 8"/>
                <a:gd name="T28" fmla="*/ 4 w 11"/>
                <a:gd name="T29" fmla="*/ 1 h 8"/>
                <a:gd name="T30" fmla="*/ 7 w 11"/>
                <a:gd name="T31" fmla="*/ 1 h 8"/>
                <a:gd name="T32" fmla="*/ 9 w 11"/>
                <a:gd name="T33" fmla="*/ 2 h 8"/>
                <a:gd name="T34" fmla="*/ 11 w 11"/>
                <a:gd name="T35" fmla="*/ 3 h 8"/>
                <a:gd name="T36" fmla="*/ 11 w 11"/>
                <a:gd name="T37" fmla="*/ 3 h 8"/>
                <a:gd name="T38" fmla="*/ 11 w 11"/>
                <a:gd name="T3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8">
                  <a:moveTo>
                    <a:pt x="11" y="3"/>
                  </a:moveTo>
                  <a:lnTo>
                    <a:pt x="10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7" y="1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9" name="Freeform 344"/>
            <p:cNvSpPr>
              <a:spLocks/>
            </p:cNvSpPr>
            <p:nvPr/>
          </p:nvSpPr>
          <p:spPr bwMode="auto">
            <a:xfrm>
              <a:off x="1906588" y="1851025"/>
              <a:ext cx="15875" cy="11112"/>
            </a:xfrm>
            <a:custGeom>
              <a:avLst/>
              <a:gdLst>
                <a:gd name="T0" fmla="*/ 10 w 10"/>
                <a:gd name="T1" fmla="*/ 2 h 7"/>
                <a:gd name="T2" fmla="*/ 10 w 10"/>
                <a:gd name="T3" fmla="*/ 4 h 7"/>
                <a:gd name="T4" fmla="*/ 9 w 10"/>
                <a:gd name="T5" fmla="*/ 6 h 7"/>
                <a:gd name="T6" fmla="*/ 8 w 10"/>
                <a:gd name="T7" fmla="*/ 7 h 7"/>
                <a:gd name="T8" fmla="*/ 6 w 10"/>
                <a:gd name="T9" fmla="*/ 7 h 7"/>
                <a:gd name="T10" fmla="*/ 4 w 10"/>
                <a:gd name="T11" fmla="*/ 7 h 7"/>
                <a:gd name="T12" fmla="*/ 3 w 10"/>
                <a:gd name="T13" fmla="*/ 6 h 7"/>
                <a:gd name="T14" fmla="*/ 1 w 10"/>
                <a:gd name="T15" fmla="*/ 6 h 7"/>
                <a:gd name="T16" fmla="*/ 0 w 10"/>
                <a:gd name="T17" fmla="*/ 5 h 7"/>
                <a:gd name="T18" fmla="*/ 0 w 10"/>
                <a:gd name="T19" fmla="*/ 5 h 7"/>
                <a:gd name="T20" fmla="*/ 0 w 10"/>
                <a:gd name="T21" fmla="*/ 4 h 7"/>
                <a:gd name="T22" fmla="*/ 0 w 10"/>
                <a:gd name="T23" fmla="*/ 2 h 7"/>
                <a:gd name="T24" fmla="*/ 1 w 10"/>
                <a:gd name="T25" fmla="*/ 1 h 7"/>
                <a:gd name="T26" fmla="*/ 1 w 10"/>
                <a:gd name="T27" fmla="*/ 0 h 7"/>
                <a:gd name="T28" fmla="*/ 4 w 10"/>
                <a:gd name="T29" fmla="*/ 0 h 7"/>
                <a:gd name="T30" fmla="*/ 6 w 10"/>
                <a:gd name="T31" fmla="*/ 0 h 7"/>
                <a:gd name="T32" fmla="*/ 9 w 10"/>
                <a:gd name="T33" fmla="*/ 1 h 7"/>
                <a:gd name="T34" fmla="*/ 10 w 10"/>
                <a:gd name="T35" fmla="*/ 2 h 7"/>
                <a:gd name="T36" fmla="*/ 10 w 10"/>
                <a:gd name="T37" fmla="*/ 2 h 7"/>
                <a:gd name="T38" fmla="*/ 10 w 10"/>
                <a:gd name="T3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7">
                  <a:moveTo>
                    <a:pt x="10" y="2"/>
                  </a:moveTo>
                  <a:lnTo>
                    <a:pt x="10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0" name="Freeform 345"/>
            <p:cNvSpPr>
              <a:spLocks/>
            </p:cNvSpPr>
            <p:nvPr/>
          </p:nvSpPr>
          <p:spPr bwMode="auto">
            <a:xfrm>
              <a:off x="1838325" y="1565275"/>
              <a:ext cx="22225" cy="15875"/>
            </a:xfrm>
            <a:custGeom>
              <a:avLst/>
              <a:gdLst>
                <a:gd name="T0" fmla="*/ 14 w 14"/>
                <a:gd name="T1" fmla="*/ 3 h 10"/>
                <a:gd name="T2" fmla="*/ 14 w 14"/>
                <a:gd name="T3" fmla="*/ 6 h 10"/>
                <a:gd name="T4" fmla="*/ 12 w 14"/>
                <a:gd name="T5" fmla="*/ 8 h 10"/>
                <a:gd name="T6" fmla="*/ 11 w 14"/>
                <a:gd name="T7" fmla="*/ 9 h 10"/>
                <a:gd name="T8" fmla="*/ 8 w 14"/>
                <a:gd name="T9" fmla="*/ 10 h 10"/>
                <a:gd name="T10" fmla="*/ 6 w 14"/>
                <a:gd name="T11" fmla="*/ 10 h 10"/>
                <a:gd name="T12" fmla="*/ 4 w 14"/>
                <a:gd name="T13" fmla="*/ 9 h 10"/>
                <a:gd name="T14" fmla="*/ 1 w 14"/>
                <a:gd name="T15" fmla="*/ 9 h 10"/>
                <a:gd name="T16" fmla="*/ 0 w 14"/>
                <a:gd name="T17" fmla="*/ 7 h 10"/>
                <a:gd name="T18" fmla="*/ 0 w 14"/>
                <a:gd name="T19" fmla="*/ 7 h 10"/>
                <a:gd name="T20" fmla="*/ 0 w 14"/>
                <a:gd name="T21" fmla="*/ 6 h 10"/>
                <a:gd name="T22" fmla="*/ 1 w 14"/>
                <a:gd name="T23" fmla="*/ 4 h 10"/>
                <a:gd name="T24" fmla="*/ 1 w 14"/>
                <a:gd name="T25" fmla="*/ 2 h 10"/>
                <a:gd name="T26" fmla="*/ 2 w 14"/>
                <a:gd name="T27" fmla="*/ 0 h 10"/>
                <a:gd name="T28" fmla="*/ 4 w 14"/>
                <a:gd name="T29" fmla="*/ 1 h 10"/>
                <a:gd name="T30" fmla="*/ 5 w 14"/>
                <a:gd name="T31" fmla="*/ 1 h 10"/>
                <a:gd name="T32" fmla="*/ 7 w 14"/>
                <a:gd name="T33" fmla="*/ 1 h 10"/>
                <a:gd name="T34" fmla="*/ 9 w 14"/>
                <a:gd name="T35" fmla="*/ 1 h 10"/>
                <a:gd name="T36" fmla="*/ 10 w 14"/>
                <a:gd name="T37" fmla="*/ 1 h 10"/>
                <a:gd name="T38" fmla="*/ 12 w 14"/>
                <a:gd name="T39" fmla="*/ 2 h 10"/>
                <a:gd name="T40" fmla="*/ 13 w 14"/>
                <a:gd name="T41" fmla="*/ 3 h 10"/>
                <a:gd name="T42" fmla="*/ 14 w 14"/>
                <a:gd name="T43" fmla="*/ 3 h 10"/>
                <a:gd name="T44" fmla="*/ 14 w 14"/>
                <a:gd name="T45" fmla="*/ 3 h 10"/>
                <a:gd name="T46" fmla="*/ 14 w 14"/>
                <a:gd name="T4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0">
                  <a:moveTo>
                    <a:pt x="14" y="3"/>
                  </a:move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1" name="Freeform 346"/>
            <p:cNvSpPr>
              <a:spLocks/>
            </p:cNvSpPr>
            <p:nvPr/>
          </p:nvSpPr>
          <p:spPr bwMode="auto">
            <a:xfrm>
              <a:off x="1865313" y="1479550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1 w 12"/>
                <a:gd name="T7" fmla="*/ 8 h 14"/>
                <a:gd name="T8" fmla="*/ 10 w 12"/>
                <a:gd name="T9" fmla="*/ 10 h 14"/>
                <a:gd name="T10" fmla="*/ 8 w 12"/>
                <a:gd name="T11" fmla="*/ 11 h 14"/>
                <a:gd name="T12" fmla="*/ 6 w 12"/>
                <a:gd name="T13" fmla="*/ 13 h 14"/>
                <a:gd name="T14" fmla="*/ 4 w 12"/>
                <a:gd name="T15" fmla="*/ 14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2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5 w 12"/>
                <a:gd name="T35" fmla="*/ 2 h 14"/>
                <a:gd name="T36" fmla="*/ 7 w 12"/>
                <a:gd name="T37" fmla="*/ 2 h 14"/>
                <a:gd name="T38" fmla="*/ 8 w 12"/>
                <a:gd name="T39" fmla="*/ 1 h 14"/>
                <a:gd name="T40" fmla="*/ 10 w 12"/>
                <a:gd name="T41" fmla="*/ 0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2" name="Freeform 347"/>
            <p:cNvSpPr>
              <a:spLocks/>
            </p:cNvSpPr>
            <p:nvPr/>
          </p:nvSpPr>
          <p:spPr bwMode="auto">
            <a:xfrm>
              <a:off x="1874838" y="1508125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1 w 12"/>
                <a:gd name="T7" fmla="*/ 7 h 14"/>
                <a:gd name="T8" fmla="*/ 10 w 12"/>
                <a:gd name="T9" fmla="*/ 10 h 14"/>
                <a:gd name="T10" fmla="*/ 8 w 12"/>
                <a:gd name="T11" fmla="*/ 11 h 14"/>
                <a:gd name="T12" fmla="*/ 6 w 12"/>
                <a:gd name="T13" fmla="*/ 13 h 14"/>
                <a:gd name="T14" fmla="*/ 4 w 12"/>
                <a:gd name="T15" fmla="*/ 14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2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6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6 w 12"/>
                <a:gd name="T35" fmla="*/ 3 h 14"/>
                <a:gd name="T36" fmla="*/ 7 w 12"/>
                <a:gd name="T37" fmla="*/ 1 h 14"/>
                <a:gd name="T38" fmla="*/ 8 w 12"/>
                <a:gd name="T39" fmla="*/ 0 h 14"/>
                <a:gd name="T40" fmla="*/ 10 w 12"/>
                <a:gd name="T41" fmla="*/ 0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3" name="Freeform 348"/>
            <p:cNvSpPr>
              <a:spLocks/>
            </p:cNvSpPr>
            <p:nvPr/>
          </p:nvSpPr>
          <p:spPr bwMode="auto">
            <a:xfrm>
              <a:off x="1882775" y="1535113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3 h 14"/>
                <a:gd name="T4" fmla="*/ 13 w 13"/>
                <a:gd name="T5" fmla="*/ 6 h 14"/>
                <a:gd name="T6" fmla="*/ 12 w 13"/>
                <a:gd name="T7" fmla="*/ 8 h 14"/>
                <a:gd name="T8" fmla="*/ 10 w 13"/>
                <a:gd name="T9" fmla="*/ 10 h 14"/>
                <a:gd name="T10" fmla="*/ 9 w 13"/>
                <a:gd name="T11" fmla="*/ 12 h 14"/>
                <a:gd name="T12" fmla="*/ 6 w 13"/>
                <a:gd name="T13" fmla="*/ 13 h 14"/>
                <a:gd name="T14" fmla="*/ 4 w 13"/>
                <a:gd name="T15" fmla="*/ 14 h 14"/>
                <a:gd name="T16" fmla="*/ 2 w 13"/>
                <a:gd name="T17" fmla="*/ 14 h 14"/>
                <a:gd name="T18" fmla="*/ 2 w 13"/>
                <a:gd name="T19" fmla="*/ 14 h 14"/>
                <a:gd name="T20" fmla="*/ 2 w 13"/>
                <a:gd name="T21" fmla="*/ 13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1 w 13"/>
                <a:gd name="T29" fmla="*/ 6 h 14"/>
                <a:gd name="T30" fmla="*/ 3 w 13"/>
                <a:gd name="T31" fmla="*/ 5 h 14"/>
                <a:gd name="T32" fmla="*/ 4 w 13"/>
                <a:gd name="T33" fmla="*/ 5 h 14"/>
                <a:gd name="T34" fmla="*/ 6 w 13"/>
                <a:gd name="T35" fmla="*/ 3 h 14"/>
                <a:gd name="T36" fmla="*/ 7 w 13"/>
                <a:gd name="T37" fmla="*/ 2 h 14"/>
                <a:gd name="T38" fmla="*/ 9 w 13"/>
                <a:gd name="T39" fmla="*/ 1 h 14"/>
                <a:gd name="T40" fmla="*/ 10 w 13"/>
                <a:gd name="T41" fmla="*/ 1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3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4" name="Freeform 349"/>
            <p:cNvSpPr>
              <a:spLocks/>
            </p:cNvSpPr>
            <p:nvPr/>
          </p:nvSpPr>
          <p:spPr bwMode="auto">
            <a:xfrm>
              <a:off x="1885950" y="1565275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3 h 14"/>
                <a:gd name="T4" fmla="*/ 13 w 13"/>
                <a:gd name="T5" fmla="*/ 5 h 14"/>
                <a:gd name="T6" fmla="*/ 12 w 13"/>
                <a:gd name="T7" fmla="*/ 7 h 14"/>
                <a:gd name="T8" fmla="*/ 11 w 13"/>
                <a:gd name="T9" fmla="*/ 9 h 14"/>
                <a:gd name="T10" fmla="*/ 9 w 13"/>
                <a:gd name="T11" fmla="*/ 11 h 14"/>
                <a:gd name="T12" fmla="*/ 7 w 13"/>
                <a:gd name="T13" fmla="*/ 12 h 14"/>
                <a:gd name="T14" fmla="*/ 5 w 13"/>
                <a:gd name="T15" fmla="*/ 13 h 14"/>
                <a:gd name="T16" fmla="*/ 3 w 13"/>
                <a:gd name="T17" fmla="*/ 14 h 14"/>
                <a:gd name="T18" fmla="*/ 3 w 13"/>
                <a:gd name="T19" fmla="*/ 14 h 14"/>
                <a:gd name="T20" fmla="*/ 2 w 13"/>
                <a:gd name="T21" fmla="*/ 12 h 14"/>
                <a:gd name="T22" fmla="*/ 1 w 13"/>
                <a:gd name="T23" fmla="*/ 10 h 14"/>
                <a:gd name="T24" fmla="*/ 0 w 13"/>
                <a:gd name="T25" fmla="*/ 9 h 14"/>
                <a:gd name="T26" fmla="*/ 0 w 13"/>
                <a:gd name="T27" fmla="*/ 6 h 14"/>
                <a:gd name="T28" fmla="*/ 2 w 13"/>
                <a:gd name="T29" fmla="*/ 6 h 14"/>
                <a:gd name="T30" fmla="*/ 3 w 13"/>
                <a:gd name="T31" fmla="*/ 4 h 14"/>
                <a:gd name="T32" fmla="*/ 5 w 13"/>
                <a:gd name="T33" fmla="*/ 3 h 14"/>
                <a:gd name="T34" fmla="*/ 6 w 13"/>
                <a:gd name="T35" fmla="*/ 2 h 14"/>
                <a:gd name="T36" fmla="*/ 8 w 13"/>
                <a:gd name="T37" fmla="*/ 1 h 14"/>
                <a:gd name="T38" fmla="*/ 9 w 13"/>
                <a:gd name="T39" fmla="*/ 0 h 14"/>
                <a:gd name="T40" fmla="*/ 11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5" name="Freeform 350"/>
            <p:cNvSpPr>
              <a:spLocks/>
            </p:cNvSpPr>
            <p:nvPr/>
          </p:nvSpPr>
          <p:spPr bwMode="auto">
            <a:xfrm>
              <a:off x="1895475" y="1593850"/>
              <a:ext cx="19050" cy="22225"/>
            </a:xfrm>
            <a:custGeom>
              <a:avLst/>
              <a:gdLst>
                <a:gd name="T0" fmla="*/ 11 w 12"/>
                <a:gd name="T1" fmla="*/ 1 h 14"/>
                <a:gd name="T2" fmla="*/ 12 w 12"/>
                <a:gd name="T3" fmla="*/ 3 h 14"/>
                <a:gd name="T4" fmla="*/ 12 w 12"/>
                <a:gd name="T5" fmla="*/ 6 h 14"/>
                <a:gd name="T6" fmla="*/ 11 w 12"/>
                <a:gd name="T7" fmla="*/ 8 h 14"/>
                <a:gd name="T8" fmla="*/ 10 w 12"/>
                <a:gd name="T9" fmla="*/ 10 h 14"/>
                <a:gd name="T10" fmla="*/ 8 w 12"/>
                <a:gd name="T11" fmla="*/ 12 h 14"/>
                <a:gd name="T12" fmla="*/ 6 w 12"/>
                <a:gd name="T13" fmla="*/ 13 h 14"/>
                <a:gd name="T14" fmla="*/ 4 w 12"/>
                <a:gd name="T15" fmla="*/ 14 h 14"/>
                <a:gd name="T16" fmla="*/ 1 w 12"/>
                <a:gd name="T17" fmla="*/ 14 h 14"/>
                <a:gd name="T18" fmla="*/ 1 w 12"/>
                <a:gd name="T19" fmla="*/ 14 h 14"/>
                <a:gd name="T20" fmla="*/ 1 w 12"/>
                <a:gd name="T21" fmla="*/ 13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6 w 12"/>
                <a:gd name="T35" fmla="*/ 3 h 14"/>
                <a:gd name="T36" fmla="*/ 7 w 12"/>
                <a:gd name="T37" fmla="*/ 2 h 14"/>
                <a:gd name="T38" fmla="*/ 8 w 12"/>
                <a:gd name="T39" fmla="*/ 1 h 14"/>
                <a:gd name="T40" fmla="*/ 10 w 12"/>
                <a:gd name="T41" fmla="*/ 1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1"/>
                  </a:moveTo>
                  <a:lnTo>
                    <a:pt x="12" y="3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6" name="Freeform 351"/>
            <p:cNvSpPr>
              <a:spLocks/>
            </p:cNvSpPr>
            <p:nvPr/>
          </p:nvSpPr>
          <p:spPr bwMode="auto">
            <a:xfrm>
              <a:off x="1900238" y="1627188"/>
              <a:ext cx="20638" cy="20637"/>
            </a:xfrm>
            <a:custGeom>
              <a:avLst/>
              <a:gdLst>
                <a:gd name="T0" fmla="*/ 12 w 13"/>
                <a:gd name="T1" fmla="*/ 0 h 13"/>
                <a:gd name="T2" fmla="*/ 13 w 13"/>
                <a:gd name="T3" fmla="*/ 2 h 13"/>
                <a:gd name="T4" fmla="*/ 13 w 13"/>
                <a:gd name="T5" fmla="*/ 5 h 13"/>
                <a:gd name="T6" fmla="*/ 12 w 13"/>
                <a:gd name="T7" fmla="*/ 7 h 13"/>
                <a:gd name="T8" fmla="*/ 11 w 13"/>
                <a:gd name="T9" fmla="*/ 9 h 13"/>
                <a:gd name="T10" fmla="*/ 9 w 13"/>
                <a:gd name="T11" fmla="*/ 11 h 13"/>
                <a:gd name="T12" fmla="*/ 7 w 13"/>
                <a:gd name="T13" fmla="*/ 12 h 13"/>
                <a:gd name="T14" fmla="*/ 4 w 13"/>
                <a:gd name="T15" fmla="*/ 13 h 13"/>
                <a:gd name="T16" fmla="*/ 2 w 13"/>
                <a:gd name="T17" fmla="*/ 13 h 13"/>
                <a:gd name="T18" fmla="*/ 2 w 13"/>
                <a:gd name="T19" fmla="*/ 13 h 13"/>
                <a:gd name="T20" fmla="*/ 2 w 13"/>
                <a:gd name="T21" fmla="*/ 12 h 13"/>
                <a:gd name="T22" fmla="*/ 1 w 13"/>
                <a:gd name="T23" fmla="*/ 10 h 13"/>
                <a:gd name="T24" fmla="*/ 0 w 13"/>
                <a:gd name="T25" fmla="*/ 8 h 13"/>
                <a:gd name="T26" fmla="*/ 1 w 13"/>
                <a:gd name="T27" fmla="*/ 6 h 13"/>
                <a:gd name="T28" fmla="*/ 2 w 13"/>
                <a:gd name="T29" fmla="*/ 6 h 13"/>
                <a:gd name="T30" fmla="*/ 3 w 13"/>
                <a:gd name="T31" fmla="*/ 4 h 13"/>
                <a:gd name="T32" fmla="*/ 5 w 13"/>
                <a:gd name="T33" fmla="*/ 4 h 13"/>
                <a:gd name="T34" fmla="*/ 6 w 13"/>
                <a:gd name="T35" fmla="*/ 2 h 13"/>
                <a:gd name="T36" fmla="*/ 7 w 13"/>
                <a:gd name="T37" fmla="*/ 1 h 13"/>
                <a:gd name="T38" fmla="*/ 9 w 13"/>
                <a:gd name="T39" fmla="*/ 0 h 13"/>
                <a:gd name="T40" fmla="*/ 10 w 13"/>
                <a:gd name="T41" fmla="*/ 0 h 13"/>
                <a:gd name="T42" fmla="*/ 12 w 13"/>
                <a:gd name="T43" fmla="*/ 0 h 13"/>
                <a:gd name="T44" fmla="*/ 12 w 13"/>
                <a:gd name="T45" fmla="*/ 0 h 13"/>
                <a:gd name="T46" fmla="*/ 12 w 13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3">
                  <a:moveTo>
                    <a:pt x="12" y="0"/>
                  </a:moveTo>
                  <a:lnTo>
                    <a:pt x="13" y="2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7" name="Freeform 352"/>
            <p:cNvSpPr>
              <a:spLocks/>
            </p:cNvSpPr>
            <p:nvPr/>
          </p:nvSpPr>
          <p:spPr bwMode="auto">
            <a:xfrm>
              <a:off x="1908175" y="1663700"/>
              <a:ext cx="20638" cy="20637"/>
            </a:xfrm>
            <a:custGeom>
              <a:avLst/>
              <a:gdLst>
                <a:gd name="T0" fmla="*/ 12 w 13"/>
                <a:gd name="T1" fmla="*/ 0 h 13"/>
                <a:gd name="T2" fmla="*/ 13 w 13"/>
                <a:gd name="T3" fmla="*/ 3 h 13"/>
                <a:gd name="T4" fmla="*/ 13 w 13"/>
                <a:gd name="T5" fmla="*/ 5 h 13"/>
                <a:gd name="T6" fmla="*/ 12 w 13"/>
                <a:gd name="T7" fmla="*/ 7 h 13"/>
                <a:gd name="T8" fmla="*/ 10 w 13"/>
                <a:gd name="T9" fmla="*/ 9 h 13"/>
                <a:gd name="T10" fmla="*/ 8 w 13"/>
                <a:gd name="T11" fmla="*/ 11 h 13"/>
                <a:gd name="T12" fmla="*/ 7 w 13"/>
                <a:gd name="T13" fmla="*/ 12 h 13"/>
                <a:gd name="T14" fmla="*/ 4 w 13"/>
                <a:gd name="T15" fmla="*/ 13 h 13"/>
                <a:gd name="T16" fmla="*/ 3 w 13"/>
                <a:gd name="T17" fmla="*/ 13 h 13"/>
                <a:gd name="T18" fmla="*/ 3 w 13"/>
                <a:gd name="T19" fmla="*/ 13 h 13"/>
                <a:gd name="T20" fmla="*/ 2 w 13"/>
                <a:gd name="T21" fmla="*/ 12 h 13"/>
                <a:gd name="T22" fmla="*/ 1 w 13"/>
                <a:gd name="T23" fmla="*/ 10 h 13"/>
                <a:gd name="T24" fmla="*/ 0 w 13"/>
                <a:gd name="T25" fmla="*/ 8 h 13"/>
                <a:gd name="T26" fmla="*/ 0 w 13"/>
                <a:gd name="T27" fmla="*/ 6 h 13"/>
                <a:gd name="T28" fmla="*/ 2 w 13"/>
                <a:gd name="T29" fmla="*/ 6 h 13"/>
                <a:gd name="T30" fmla="*/ 3 w 13"/>
                <a:gd name="T31" fmla="*/ 4 h 13"/>
                <a:gd name="T32" fmla="*/ 5 w 13"/>
                <a:gd name="T33" fmla="*/ 3 h 13"/>
                <a:gd name="T34" fmla="*/ 6 w 13"/>
                <a:gd name="T35" fmla="*/ 2 h 13"/>
                <a:gd name="T36" fmla="*/ 7 w 13"/>
                <a:gd name="T37" fmla="*/ 1 h 13"/>
                <a:gd name="T38" fmla="*/ 9 w 13"/>
                <a:gd name="T39" fmla="*/ 0 h 13"/>
                <a:gd name="T40" fmla="*/ 10 w 13"/>
                <a:gd name="T41" fmla="*/ 0 h 13"/>
                <a:gd name="T42" fmla="*/ 12 w 13"/>
                <a:gd name="T43" fmla="*/ 0 h 13"/>
                <a:gd name="T44" fmla="*/ 12 w 13"/>
                <a:gd name="T45" fmla="*/ 0 h 13"/>
                <a:gd name="T46" fmla="*/ 12 w 13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3">
                  <a:moveTo>
                    <a:pt x="12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8" name="Freeform 353"/>
            <p:cNvSpPr>
              <a:spLocks/>
            </p:cNvSpPr>
            <p:nvPr/>
          </p:nvSpPr>
          <p:spPr bwMode="auto">
            <a:xfrm>
              <a:off x="1912938" y="1689100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1 w 12"/>
                <a:gd name="T7" fmla="*/ 8 h 14"/>
                <a:gd name="T8" fmla="*/ 10 w 12"/>
                <a:gd name="T9" fmla="*/ 10 h 14"/>
                <a:gd name="T10" fmla="*/ 8 w 12"/>
                <a:gd name="T11" fmla="*/ 11 h 14"/>
                <a:gd name="T12" fmla="*/ 6 w 12"/>
                <a:gd name="T13" fmla="*/ 13 h 14"/>
                <a:gd name="T14" fmla="*/ 4 w 12"/>
                <a:gd name="T15" fmla="*/ 14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3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5 w 12"/>
                <a:gd name="T33" fmla="*/ 4 h 14"/>
                <a:gd name="T34" fmla="*/ 6 w 12"/>
                <a:gd name="T35" fmla="*/ 3 h 14"/>
                <a:gd name="T36" fmla="*/ 7 w 12"/>
                <a:gd name="T37" fmla="*/ 2 h 14"/>
                <a:gd name="T38" fmla="*/ 9 w 12"/>
                <a:gd name="T39" fmla="*/ 1 h 14"/>
                <a:gd name="T40" fmla="*/ 10 w 12"/>
                <a:gd name="T41" fmla="*/ 1 h 14"/>
                <a:gd name="T42" fmla="*/ 12 w 12"/>
                <a:gd name="T43" fmla="*/ 0 h 14"/>
                <a:gd name="T44" fmla="*/ 12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9" name="Freeform 354"/>
            <p:cNvSpPr>
              <a:spLocks/>
            </p:cNvSpPr>
            <p:nvPr/>
          </p:nvSpPr>
          <p:spPr bwMode="auto">
            <a:xfrm>
              <a:off x="1847850" y="1520825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3 h 14"/>
                <a:gd name="T4" fmla="*/ 13 w 13"/>
                <a:gd name="T5" fmla="*/ 5 h 14"/>
                <a:gd name="T6" fmla="*/ 12 w 13"/>
                <a:gd name="T7" fmla="*/ 8 h 14"/>
                <a:gd name="T8" fmla="*/ 10 w 13"/>
                <a:gd name="T9" fmla="*/ 9 h 14"/>
                <a:gd name="T10" fmla="*/ 9 w 13"/>
                <a:gd name="T11" fmla="*/ 11 h 14"/>
                <a:gd name="T12" fmla="*/ 6 w 13"/>
                <a:gd name="T13" fmla="*/ 12 h 14"/>
                <a:gd name="T14" fmla="*/ 4 w 13"/>
                <a:gd name="T15" fmla="*/ 13 h 14"/>
                <a:gd name="T16" fmla="*/ 2 w 13"/>
                <a:gd name="T17" fmla="*/ 14 h 14"/>
                <a:gd name="T18" fmla="*/ 2 w 13"/>
                <a:gd name="T19" fmla="*/ 14 h 14"/>
                <a:gd name="T20" fmla="*/ 2 w 13"/>
                <a:gd name="T21" fmla="*/ 12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6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2 h 14"/>
                <a:gd name="T36" fmla="*/ 7 w 13"/>
                <a:gd name="T37" fmla="*/ 2 h 14"/>
                <a:gd name="T38" fmla="*/ 9 w 13"/>
                <a:gd name="T39" fmla="*/ 1 h 14"/>
                <a:gd name="T40" fmla="*/ 10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0" name="Freeform 355"/>
            <p:cNvSpPr>
              <a:spLocks/>
            </p:cNvSpPr>
            <p:nvPr/>
          </p:nvSpPr>
          <p:spPr bwMode="auto">
            <a:xfrm>
              <a:off x="1857375" y="1539875"/>
              <a:ext cx="20638" cy="22225"/>
            </a:xfrm>
            <a:custGeom>
              <a:avLst/>
              <a:gdLst>
                <a:gd name="T0" fmla="*/ 11 w 13"/>
                <a:gd name="T1" fmla="*/ 0 h 14"/>
                <a:gd name="T2" fmla="*/ 13 w 13"/>
                <a:gd name="T3" fmla="*/ 3 h 14"/>
                <a:gd name="T4" fmla="*/ 13 w 13"/>
                <a:gd name="T5" fmla="*/ 6 h 14"/>
                <a:gd name="T6" fmla="*/ 12 w 13"/>
                <a:gd name="T7" fmla="*/ 8 h 14"/>
                <a:gd name="T8" fmla="*/ 11 w 13"/>
                <a:gd name="T9" fmla="*/ 10 h 14"/>
                <a:gd name="T10" fmla="*/ 9 w 13"/>
                <a:gd name="T11" fmla="*/ 12 h 14"/>
                <a:gd name="T12" fmla="*/ 7 w 13"/>
                <a:gd name="T13" fmla="*/ 13 h 14"/>
                <a:gd name="T14" fmla="*/ 4 w 13"/>
                <a:gd name="T15" fmla="*/ 14 h 14"/>
                <a:gd name="T16" fmla="*/ 2 w 13"/>
                <a:gd name="T17" fmla="*/ 14 h 14"/>
                <a:gd name="T18" fmla="*/ 2 w 13"/>
                <a:gd name="T19" fmla="*/ 14 h 14"/>
                <a:gd name="T20" fmla="*/ 1 w 13"/>
                <a:gd name="T21" fmla="*/ 13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3 h 14"/>
                <a:gd name="T36" fmla="*/ 8 w 13"/>
                <a:gd name="T37" fmla="*/ 2 h 14"/>
                <a:gd name="T38" fmla="*/ 9 w 13"/>
                <a:gd name="T39" fmla="*/ 1 h 14"/>
                <a:gd name="T40" fmla="*/ 10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1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1" y="0"/>
                  </a:moveTo>
                  <a:lnTo>
                    <a:pt x="13" y="3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1" name="Freeform 356"/>
            <p:cNvSpPr>
              <a:spLocks/>
            </p:cNvSpPr>
            <p:nvPr/>
          </p:nvSpPr>
          <p:spPr bwMode="auto">
            <a:xfrm>
              <a:off x="1865313" y="1568450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2 h 14"/>
                <a:gd name="T4" fmla="*/ 12 w 12"/>
                <a:gd name="T5" fmla="*/ 5 h 14"/>
                <a:gd name="T6" fmla="*/ 11 w 12"/>
                <a:gd name="T7" fmla="*/ 7 h 14"/>
                <a:gd name="T8" fmla="*/ 10 w 12"/>
                <a:gd name="T9" fmla="*/ 10 h 14"/>
                <a:gd name="T10" fmla="*/ 8 w 12"/>
                <a:gd name="T11" fmla="*/ 11 h 14"/>
                <a:gd name="T12" fmla="*/ 6 w 12"/>
                <a:gd name="T13" fmla="*/ 12 h 14"/>
                <a:gd name="T14" fmla="*/ 4 w 12"/>
                <a:gd name="T15" fmla="*/ 13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2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5 w 12"/>
                <a:gd name="T35" fmla="*/ 2 h 14"/>
                <a:gd name="T36" fmla="*/ 7 w 12"/>
                <a:gd name="T37" fmla="*/ 2 h 14"/>
                <a:gd name="T38" fmla="*/ 8 w 12"/>
                <a:gd name="T39" fmla="*/ 1 h 14"/>
                <a:gd name="T40" fmla="*/ 10 w 12"/>
                <a:gd name="T41" fmla="*/ 0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2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2" name="Freeform 357"/>
            <p:cNvSpPr>
              <a:spLocks/>
            </p:cNvSpPr>
            <p:nvPr/>
          </p:nvSpPr>
          <p:spPr bwMode="auto">
            <a:xfrm>
              <a:off x="1870075" y="1593850"/>
              <a:ext cx="19050" cy="22225"/>
            </a:xfrm>
            <a:custGeom>
              <a:avLst/>
              <a:gdLst>
                <a:gd name="T0" fmla="*/ 12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2 w 12"/>
                <a:gd name="T7" fmla="*/ 7 h 14"/>
                <a:gd name="T8" fmla="*/ 10 w 12"/>
                <a:gd name="T9" fmla="*/ 9 h 14"/>
                <a:gd name="T10" fmla="*/ 8 w 12"/>
                <a:gd name="T11" fmla="*/ 11 h 14"/>
                <a:gd name="T12" fmla="*/ 7 w 12"/>
                <a:gd name="T13" fmla="*/ 12 h 14"/>
                <a:gd name="T14" fmla="*/ 4 w 12"/>
                <a:gd name="T15" fmla="*/ 13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2 h 14"/>
                <a:gd name="T22" fmla="*/ 1 w 12"/>
                <a:gd name="T23" fmla="*/ 11 h 14"/>
                <a:gd name="T24" fmla="*/ 0 w 12"/>
                <a:gd name="T25" fmla="*/ 9 h 14"/>
                <a:gd name="T26" fmla="*/ 0 w 12"/>
                <a:gd name="T27" fmla="*/ 6 h 14"/>
                <a:gd name="T28" fmla="*/ 2 w 12"/>
                <a:gd name="T29" fmla="*/ 6 h 14"/>
                <a:gd name="T30" fmla="*/ 3 w 12"/>
                <a:gd name="T31" fmla="*/ 5 h 14"/>
                <a:gd name="T32" fmla="*/ 5 w 12"/>
                <a:gd name="T33" fmla="*/ 4 h 14"/>
                <a:gd name="T34" fmla="*/ 6 w 12"/>
                <a:gd name="T35" fmla="*/ 2 h 14"/>
                <a:gd name="T36" fmla="*/ 7 w 12"/>
                <a:gd name="T37" fmla="*/ 1 h 14"/>
                <a:gd name="T38" fmla="*/ 9 w 12"/>
                <a:gd name="T39" fmla="*/ 1 h 14"/>
                <a:gd name="T40" fmla="*/ 10 w 12"/>
                <a:gd name="T41" fmla="*/ 0 h 14"/>
                <a:gd name="T42" fmla="*/ 12 w 12"/>
                <a:gd name="T43" fmla="*/ 0 h 14"/>
                <a:gd name="T44" fmla="*/ 12 w 12"/>
                <a:gd name="T45" fmla="*/ 0 h 14"/>
                <a:gd name="T46" fmla="*/ 12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3" name="Freeform 358"/>
            <p:cNvSpPr>
              <a:spLocks/>
            </p:cNvSpPr>
            <p:nvPr/>
          </p:nvSpPr>
          <p:spPr bwMode="auto">
            <a:xfrm>
              <a:off x="1878013" y="1620838"/>
              <a:ext cx="19050" cy="20637"/>
            </a:xfrm>
            <a:custGeom>
              <a:avLst/>
              <a:gdLst>
                <a:gd name="T0" fmla="*/ 11 w 12"/>
                <a:gd name="T1" fmla="*/ 0 h 13"/>
                <a:gd name="T2" fmla="*/ 12 w 12"/>
                <a:gd name="T3" fmla="*/ 2 h 13"/>
                <a:gd name="T4" fmla="*/ 12 w 12"/>
                <a:gd name="T5" fmla="*/ 5 h 13"/>
                <a:gd name="T6" fmla="*/ 12 w 12"/>
                <a:gd name="T7" fmla="*/ 7 h 13"/>
                <a:gd name="T8" fmla="*/ 10 w 12"/>
                <a:gd name="T9" fmla="*/ 9 h 13"/>
                <a:gd name="T10" fmla="*/ 8 w 12"/>
                <a:gd name="T11" fmla="*/ 11 h 13"/>
                <a:gd name="T12" fmla="*/ 7 w 12"/>
                <a:gd name="T13" fmla="*/ 12 h 13"/>
                <a:gd name="T14" fmla="*/ 4 w 12"/>
                <a:gd name="T15" fmla="*/ 13 h 13"/>
                <a:gd name="T16" fmla="*/ 2 w 12"/>
                <a:gd name="T17" fmla="*/ 13 h 13"/>
                <a:gd name="T18" fmla="*/ 2 w 12"/>
                <a:gd name="T19" fmla="*/ 13 h 13"/>
                <a:gd name="T20" fmla="*/ 1 w 12"/>
                <a:gd name="T21" fmla="*/ 12 h 13"/>
                <a:gd name="T22" fmla="*/ 1 w 12"/>
                <a:gd name="T23" fmla="*/ 10 h 13"/>
                <a:gd name="T24" fmla="*/ 0 w 12"/>
                <a:gd name="T25" fmla="*/ 8 h 13"/>
                <a:gd name="T26" fmla="*/ 0 w 12"/>
                <a:gd name="T27" fmla="*/ 7 h 13"/>
                <a:gd name="T28" fmla="*/ 2 w 12"/>
                <a:gd name="T29" fmla="*/ 6 h 13"/>
                <a:gd name="T30" fmla="*/ 3 w 12"/>
                <a:gd name="T31" fmla="*/ 5 h 13"/>
                <a:gd name="T32" fmla="*/ 5 w 12"/>
                <a:gd name="T33" fmla="*/ 4 h 13"/>
                <a:gd name="T34" fmla="*/ 6 w 12"/>
                <a:gd name="T35" fmla="*/ 2 h 13"/>
                <a:gd name="T36" fmla="*/ 7 w 12"/>
                <a:gd name="T37" fmla="*/ 1 h 13"/>
                <a:gd name="T38" fmla="*/ 9 w 12"/>
                <a:gd name="T39" fmla="*/ 0 h 13"/>
                <a:gd name="T40" fmla="*/ 10 w 12"/>
                <a:gd name="T41" fmla="*/ 0 h 13"/>
                <a:gd name="T42" fmla="*/ 12 w 12"/>
                <a:gd name="T43" fmla="*/ 0 h 13"/>
                <a:gd name="T44" fmla="*/ 12 w 12"/>
                <a:gd name="T45" fmla="*/ 0 h 13"/>
                <a:gd name="T46" fmla="*/ 11 w 12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3">
                  <a:moveTo>
                    <a:pt x="11" y="0"/>
                  </a:moveTo>
                  <a:lnTo>
                    <a:pt x="12" y="2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4" name="Freeform 359"/>
            <p:cNvSpPr>
              <a:spLocks/>
            </p:cNvSpPr>
            <p:nvPr/>
          </p:nvSpPr>
          <p:spPr bwMode="auto">
            <a:xfrm>
              <a:off x="1884363" y="1647825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2 w 12"/>
                <a:gd name="T7" fmla="*/ 7 h 14"/>
                <a:gd name="T8" fmla="*/ 10 w 12"/>
                <a:gd name="T9" fmla="*/ 9 h 14"/>
                <a:gd name="T10" fmla="*/ 8 w 12"/>
                <a:gd name="T11" fmla="*/ 11 h 14"/>
                <a:gd name="T12" fmla="*/ 6 w 12"/>
                <a:gd name="T13" fmla="*/ 12 h 14"/>
                <a:gd name="T14" fmla="*/ 4 w 12"/>
                <a:gd name="T15" fmla="*/ 13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3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6 w 12"/>
                <a:gd name="T35" fmla="*/ 3 h 14"/>
                <a:gd name="T36" fmla="*/ 7 w 12"/>
                <a:gd name="T37" fmla="*/ 2 h 14"/>
                <a:gd name="T38" fmla="*/ 8 w 12"/>
                <a:gd name="T39" fmla="*/ 1 h 14"/>
                <a:gd name="T40" fmla="*/ 10 w 12"/>
                <a:gd name="T41" fmla="*/ 0 h 14"/>
                <a:gd name="T42" fmla="*/ 12 w 12"/>
                <a:gd name="T43" fmla="*/ 0 h 14"/>
                <a:gd name="T44" fmla="*/ 12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5" name="Freeform 360"/>
            <p:cNvSpPr>
              <a:spLocks/>
            </p:cNvSpPr>
            <p:nvPr/>
          </p:nvSpPr>
          <p:spPr bwMode="auto">
            <a:xfrm>
              <a:off x="1889125" y="1676400"/>
              <a:ext cx="20638" cy="20637"/>
            </a:xfrm>
            <a:custGeom>
              <a:avLst/>
              <a:gdLst>
                <a:gd name="T0" fmla="*/ 12 w 13"/>
                <a:gd name="T1" fmla="*/ 0 h 13"/>
                <a:gd name="T2" fmla="*/ 13 w 13"/>
                <a:gd name="T3" fmla="*/ 3 h 13"/>
                <a:gd name="T4" fmla="*/ 13 w 13"/>
                <a:gd name="T5" fmla="*/ 5 h 13"/>
                <a:gd name="T6" fmla="*/ 12 w 13"/>
                <a:gd name="T7" fmla="*/ 8 h 13"/>
                <a:gd name="T8" fmla="*/ 10 w 13"/>
                <a:gd name="T9" fmla="*/ 9 h 13"/>
                <a:gd name="T10" fmla="*/ 9 w 13"/>
                <a:gd name="T11" fmla="*/ 11 h 13"/>
                <a:gd name="T12" fmla="*/ 7 w 13"/>
                <a:gd name="T13" fmla="*/ 12 h 13"/>
                <a:gd name="T14" fmla="*/ 5 w 13"/>
                <a:gd name="T15" fmla="*/ 13 h 13"/>
                <a:gd name="T16" fmla="*/ 3 w 13"/>
                <a:gd name="T17" fmla="*/ 13 h 13"/>
                <a:gd name="T18" fmla="*/ 3 w 13"/>
                <a:gd name="T19" fmla="*/ 13 h 13"/>
                <a:gd name="T20" fmla="*/ 2 w 13"/>
                <a:gd name="T21" fmla="*/ 12 h 13"/>
                <a:gd name="T22" fmla="*/ 1 w 13"/>
                <a:gd name="T23" fmla="*/ 11 h 13"/>
                <a:gd name="T24" fmla="*/ 0 w 13"/>
                <a:gd name="T25" fmla="*/ 9 h 13"/>
                <a:gd name="T26" fmla="*/ 0 w 13"/>
                <a:gd name="T27" fmla="*/ 7 h 13"/>
                <a:gd name="T28" fmla="*/ 2 w 13"/>
                <a:gd name="T29" fmla="*/ 6 h 13"/>
                <a:gd name="T30" fmla="*/ 3 w 13"/>
                <a:gd name="T31" fmla="*/ 5 h 13"/>
                <a:gd name="T32" fmla="*/ 5 w 13"/>
                <a:gd name="T33" fmla="*/ 4 h 13"/>
                <a:gd name="T34" fmla="*/ 6 w 13"/>
                <a:gd name="T35" fmla="*/ 3 h 13"/>
                <a:gd name="T36" fmla="*/ 7 w 13"/>
                <a:gd name="T37" fmla="*/ 2 h 13"/>
                <a:gd name="T38" fmla="*/ 9 w 13"/>
                <a:gd name="T39" fmla="*/ 1 h 13"/>
                <a:gd name="T40" fmla="*/ 10 w 13"/>
                <a:gd name="T41" fmla="*/ 0 h 13"/>
                <a:gd name="T42" fmla="*/ 12 w 13"/>
                <a:gd name="T43" fmla="*/ 0 h 13"/>
                <a:gd name="T44" fmla="*/ 12 w 13"/>
                <a:gd name="T45" fmla="*/ 0 h 13"/>
                <a:gd name="T46" fmla="*/ 12 w 13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3">
                  <a:moveTo>
                    <a:pt x="12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6" name="Freeform 361"/>
            <p:cNvSpPr>
              <a:spLocks/>
            </p:cNvSpPr>
            <p:nvPr/>
          </p:nvSpPr>
          <p:spPr bwMode="auto">
            <a:xfrm>
              <a:off x="1895475" y="1698625"/>
              <a:ext cx="20638" cy="22225"/>
            </a:xfrm>
            <a:custGeom>
              <a:avLst/>
              <a:gdLst>
                <a:gd name="T0" fmla="*/ 11 w 13"/>
                <a:gd name="T1" fmla="*/ 0 h 14"/>
                <a:gd name="T2" fmla="*/ 13 w 13"/>
                <a:gd name="T3" fmla="*/ 3 h 14"/>
                <a:gd name="T4" fmla="*/ 13 w 13"/>
                <a:gd name="T5" fmla="*/ 5 h 14"/>
                <a:gd name="T6" fmla="*/ 12 w 13"/>
                <a:gd name="T7" fmla="*/ 8 h 14"/>
                <a:gd name="T8" fmla="*/ 11 w 13"/>
                <a:gd name="T9" fmla="*/ 10 h 14"/>
                <a:gd name="T10" fmla="*/ 9 w 13"/>
                <a:gd name="T11" fmla="*/ 11 h 14"/>
                <a:gd name="T12" fmla="*/ 7 w 13"/>
                <a:gd name="T13" fmla="*/ 13 h 14"/>
                <a:gd name="T14" fmla="*/ 5 w 13"/>
                <a:gd name="T15" fmla="*/ 14 h 14"/>
                <a:gd name="T16" fmla="*/ 2 w 13"/>
                <a:gd name="T17" fmla="*/ 14 h 14"/>
                <a:gd name="T18" fmla="*/ 2 w 13"/>
                <a:gd name="T19" fmla="*/ 14 h 14"/>
                <a:gd name="T20" fmla="*/ 2 w 13"/>
                <a:gd name="T21" fmla="*/ 13 h 14"/>
                <a:gd name="T22" fmla="*/ 1 w 13"/>
                <a:gd name="T23" fmla="*/ 11 h 14"/>
                <a:gd name="T24" fmla="*/ 1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2 h 14"/>
                <a:gd name="T36" fmla="*/ 8 w 13"/>
                <a:gd name="T37" fmla="*/ 2 h 14"/>
                <a:gd name="T38" fmla="*/ 9 w 13"/>
                <a:gd name="T39" fmla="*/ 1 h 14"/>
                <a:gd name="T40" fmla="*/ 11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1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1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7" name="Freeform 362"/>
            <p:cNvSpPr>
              <a:spLocks/>
            </p:cNvSpPr>
            <p:nvPr/>
          </p:nvSpPr>
          <p:spPr bwMode="auto">
            <a:xfrm>
              <a:off x="1901825" y="1725613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3 h 14"/>
                <a:gd name="T4" fmla="*/ 12 w 12"/>
                <a:gd name="T5" fmla="*/ 5 h 14"/>
                <a:gd name="T6" fmla="*/ 12 w 12"/>
                <a:gd name="T7" fmla="*/ 8 h 14"/>
                <a:gd name="T8" fmla="*/ 10 w 12"/>
                <a:gd name="T9" fmla="*/ 10 h 14"/>
                <a:gd name="T10" fmla="*/ 8 w 12"/>
                <a:gd name="T11" fmla="*/ 11 h 14"/>
                <a:gd name="T12" fmla="*/ 6 w 12"/>
                <a:gd name="T13" fmla="*/ 13 h 14"/>
                <a:gd name="T14" fmla="*/ 4 w 12"/>
                <a:gd name="T15" fmla="*/ 14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3 h 14"/>
                <a:gd name="T22" fmla="*/ 0 w 12"/>
                <a:gd name="T23" fmla="*/ 11 h 14"/>
                <a:gd name="T24" fmla="*/ 0 w 12"/>
                <a:gd name="T25" fmla="*/ 9 h 14"/>
                <a:gd name="T26" fmla="*/ 0 w 12"/>
                <a:gd name="T27" fmla="*/ 7 h 14"/>
                <a:gd name="T28" fmla="*/ 1 w 12"/>
                <a:gd name="T29" fmla="*/ 6 h 14"/>
                <a:gd name="T30" fmla="*/ 3 w 12"/>
                <a:gd name="T31" fmla="*/ 5 h 14"/>
                <a:gd name="T32" fmla="*/ 4 w 12"/>
                <a:gd name="T33" fmla="*/ 4 h 14"/>
                <a:gd name="T34" fmla="*/ 6 w 12"/>
                <a:gd name="T35" fmla="*/ 3 h 14"/>
                <a:gd name="T36" fmla="*/ 7 w 12"/>
                <a:gd name="T37" fmla="*/ 2 h 14"/>
                <a:gd name="T38" fmla="*/ 8 w 12"/>
                <a:gd name="T39" fmla="*/ 1 h 14"/>
                <a:gd name="T40" fmla="*/ 10 w 12"/>
                <a:gd name="T41" fmla="*/ 1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8" name="Freeform 363"/>
            <p:cNvSpPr>
              <a:spLocks/>
            </p:cNvSpPr>
            <p:nvPr/>
          </p:nvSpPr>
          <p:spPr bwMode="auto">
            <a:xfrm>
              <a:off x="1906588" y="1751013"/>
              <a:ext cx="20638" cy="22225"/>
            </a:xfrm>
            <a:custGeom>
              <a:avLst/>
              <a:gdLst>
                <a:gd name="T0" fmla="*/ 12 w 13"/>
                <a:gd name="T1" fmla="*/ 1 h 14"/>
                <a:gd name="T2" fmla="*/ 13 w 13"/>
                <a:gd name="T3" fmla="*/ 3 h 14"/>
                <a:gd name="T4" fmla="*/ 13 w 13"/>
                <a:gd name="T5" fmla="*/ 5 h 14"/>
                <a:gd name="T6" fmla="*/ 12 w 13"/>
                <a:gd name="T7" fmla="*/ 8 h 14"/>
                <a:gd name="T8" fmla="*/ 10 w 13"/>
                <a:gd name="T9" fmla="*/ 10 h 14"/>
                <a:gd name="T10" fmla="*/ 9 w 13"/>
                <a:gd name="T11" fmla="*/ 11 h 14"/>
                <a:gd name="T12" fmla="*/ 6 w 13"/>
                <a:gd name="T13" fmla="*/ 13 h 14"/>
                <a:gd name="T14" fmla="*/ 4 w 13"/>
                <a:gd name="T15" fmla="*/ 14 h 14"/>
                <a:gd name="T16" fmla="*/ 2 w 13"/>
                <a:gd name="T17" fmla="*/ 14 h 14"/>
                <a:gd name="T18" fmla="*/ 2 w 13"/>
                <a:gd name="T19" fmla="*/ 14 h 14"/>
                <a:gd name="T20" fmla="*/ 2 w 13"/>
                <a:gd name="T21" fmla="*/ 13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4 w 13"/>
                <a:gd name="T33" fmla="*/ 4 h 14"/>
                <a:gd name="T34" fmla="*/ 6 w 13"/>
                <a:gd name="T35" fmla="*/ 3 h 14"/>
                <a:gd name="T36" fmla="*/ 7 w 13"/>
                <a:gd name="T37" fmla="*/ 2 h 14"/>
                <a:gd name="T38" fmla="*/ 9 w 13"/>
                <a:gd name="T39" fmla="*/ 1 h 14"/>
                <a:gd name="T40" fmla="*/ 10 w 13"/>
                <a:gd name="T41" fmla="*/ 1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9" name="Freeform 364"/>
            <p:cNvSpPr>
              <a:spLocks/>
            </p:cNvSpPr>
            <p:nvPr/>
          </p:nvSpPr>
          <p:spPr bwMode="auto">
            <a:xfrm>
              <a:off x="1912938" y="1776413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2 h 14"/>
                <a:gd name="T4" fmla="*/ 13 w 13"/>
                <a:gd name="T5" fmla="*/ 5 h 14"/>
                <a:gd name="T6" fmla="*/ 12 w 13"/>
                <a:gd name="T7" fmla="*/ 7 h 14"/>
                <a:gd name="T8" fmla="*/ 10 w 13"/>
                <a:gd name="T9" fmla="*/ 9 h 14"/>
                <a:gd name="T10" fmla="*/ 9 w 13"/>
                <a:gd name="T11" fmla="*/ 11 h 14"/>
                <a:gd name="T12" fmla="*/ 7 w 13"/>
                <a:gd name="T13" fmla="*/ 12 h 14"/>
                <a:gd name="T14" fmla="*/ 5 w 13"/>
                <a:gd name="T15" fmla="*/ 13 h 14"/>
                <a:gd name="T16" fmla="*/ 3 w 13"/>
                <a:gd name="T17" fmla="*/ 14 h 14"/>
                <a:gd name="T18" fmla="*/ 3 w 13"/>
                <a:gd name="T19" fmla="*/ 14 h 14"/>
                <a:gd name="T20" fmla="*/ 2 w 13"/>
                <a:gd name="T21" fmla="*/ 12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2 h 14"/>
                <a:gd name="T36" fmla="*/ 7 w 13"/>
                <a:gd name="T37" fmla="*/ 2 h 14"/>
                <a:gd name="T38" fmla="*/ 9 w 13"/>
                <a:gd name="T39" fmla="*/ 1 h 14"/>
                <a:gd name="T40" fmla="*/ 10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2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0" name="Freeform 365"/>
            <p:cNvSpPr>
              <a:spLocks/>
            </p:cNvSpPr>
            <p:nvPr/>
          </p:nvSpPr>
          <p:spPr bwMode="auto">
            <a:xfrm>
              <a:off x="1919288" y="1808163"/>
              <a:ext cx="19050" cy="22225"/>
            </a:xfrm>
            <a:custGeom>
              <a:avLst/>
              <a:gdLst>
                <a:gd name="T0" fmla="*/ 11 w 12"/>
                <a:gd name="T1" fmla="*/ 0 h 14"/>
                <a:gd name="T2" fmla="*/ 12 w 12"/>
                <a:gd name="T3" fmla="*/ 2 h 14"/>
                <a:gd name="T4" fmla="*/ 12 w 12"/>
                <a:gd name="T5" fmla="*/ 5 h 14"/>
                <a:gd name="T6" fmla="*/ 12 w 12"/>
                <a:gd name="T7" fmla="*/ 7 h 14"/>
                <a:gd name="T8" fmla="*/ 10 w 12"/>
                <a:gd name="T9" fmla="*/ 9 h 14"/>
                <a:gd name="T10" fmla="*/ 8 w 12"/>
                <a:gd name="T11" fmla="*/ 11 h 14"/>
                <a:gd name="T12" fmla="*/ 6 w 12"/>
                <a:gd name="T13" fmla="*/ 12 h 14"/>
                <a:gd name="T14" fmla="*/ 4 w 12"/>
                <a:gd name="T15" fmla="*/ 13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2 h 14"/>
                <a:gd name="T22" fmla="*/ 1 w 12"/>
                <a:gd name="T23" fmla="*/ 10 h 14"/>
                <a:gd name="T24" fmla="*/ 0 w 12"/>
                <a:gd name="T25" fmla="*/ 8 h 14"/>
                <a:gd name="T26" fmla="*/ 0 w 12"/>
                <a:gd name="T27" fmla="*/ 6 h 14"/>
                <a:gd name="T28" fmla="*/ 2 w 12"/>
                <a:gd name="T29" fmla="*/ 5 h 14"/>
                <a:gd name="T30" fmla="*/ 3 w 12"/>
                <a:gd name="T31" fmla="*/ 4 h 14"/>
                <a:gd name="T32" fmla="*/ 5 w 12"/>
                <a:gd name="T33" fmla="*/ 3 h 14"/>
                <a:gd name="T34" fmla="*/ 6 w 12"/>
                <a:gd name="T35" fmla="*/ 2 h 14"/>
                <a:gd name="T36" fmla="*/ 7 w 12"/>
                <a:gd name="T37" fmla="*/ 1 h 14"/>
                <a:gd name="T38" fmla="*/ 9 w 12"/>
                <a:gd name="T39" fmla="*/ 0 h 14"/>
                <a:gd name="T40" fmla="*/ 10 w 12"/>
                <a:gd name="T41" fmla="*/ 0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0"/>
                  </a:moveTo>
                  <a:lnTo>
                    <a:pt x="12" y="2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1" name="Freeform 366"/>
            <p:cNvSpPr>
              <a:spLocks/>
            </p:cNvSpPr>
            <p:nvPr/>
          </p:nvSpPr>
          <p:spPr bwMode="auto">
            <a:xfrm>
              <a:off x="1924050" y="1836738"/>
              <a:ext cx="20638" cy="20637"/>
            </a:xfrm>
            <a:custGeom>
              <a:avLst/>
              <a:gdLst>
                <a:gd name="T0" fmla="*/ 11 w 13"/>
                <a:gd name="T1" fmla="*/ 0 h 13"/>
                <a:gd name="T2" fmla="*/ 12 w 13"/>
                <a:gd name="T3" fmla="*/ 3 h 13"/>
                <a:gd name="T4" fmla="*/ 13 w 13"/>
                <a:gd name="T5" fmla="*/ 5 h 13"/>
                <a:gd name="T6" fmla="*/ 12 w 13"/>
                <a:gd name="T7" fmla="*/ 7 h 13"/>
                <a:gd name="T8" fmla="*/ 10 w 13"/>
                <a:gd name="T9" fmla="*/ 9 h 13"/>
                <a:gd name="T10" fmla="*/ 8 w 13"/>
                <a:gd name="T11" fmla="*/ 10 h 13"/>
                <a:gd name="T12" fmla="*/ 6 w 13"/>
                <a:gd name="T13" fmla="*/ 12 h 13"/>
                <a:gd name="T14" fmla="*/ 4 w 13"/>
                <a:gd name="T15" fmla="*/ 13 h 13"/>
                <a:gd name="T16" fmla="*/ 2 w 13"/>
                <a:gd name="T17" fmla="*/ 13 h 13"/>
                <a:gd name="T18" fmla="*/ 2 w 13"/>
                <a:gd name="T19" fmla="*/ 13 h 13"/>
                <a:gd name="T20" fmla="*/ 1 w 13"/>
                <a:gd name="T21" fmla="*/ 12 h 13"/>
                <a:gd name="T22" fmla="*/ 0 w 13"/>
                <a:gd name="T23" fmla="*/ 10 h 13"/>
                <a:gd name="T24" fmla="*/ 0 w 13"/>
                <a:gd name="T25" fmla="*/ 8 h 13"/>
                <a:gd name="T26" fmla="*/ 0 w 13"/>
                <a:gd name="T27" fmla="*/ 6 h 13"/>
                <a:gd name="T28" fmla="*/ 2 w 13"/>
                <a:gd name="T29" fmla="*/ 5 h 13"/>
                <a:gd name="T30" fmla="*/ 3 w 13"/>
                <a:gd name="T31" fmla="*/ 4 h 13"/>
                <a:gd name="T32" fmla="*/ 4 w 13"/>
                <a:gd name="T33" fmla="*/ 3 h 13"/>
                <a:gd name="T34" fmla="*/ 6 w 13"/>
                <a:gd name="T35" fmla="*/ 2 h 13"/>
                <a:gd name="T36" fmla="*/ 7 w 13"/>
                <a:gd name="T37" fmla="*/ 1 h 13"/>
                <a:gd name="T38" fmla="*/ 8 w 13"/>
                <a:gd name="T39" fmla="*/ 0 h 13"/>
                <a:gd name="T40" fmla="*/ 10 w 13"/>
                <a:gd name="T41" fmla="*/ 0 h 13"/>
                <a:gd name="T42" fmla="*/ 11 w 13"/>
                <a:gd name="T43" fmla="*/ 0 h 13"/>
                <a:gd name="T44" fmla="*/ 11 w 13"/>
                <a:gd name="T45" fmla="*/ 0 h 13"/>
                <a:gd name="T46" fmla="*/ 11 w 13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3">
                  <a:moveTo>
                    <a:pt x="11" y="0"/>
                  </a:moveTo>
                  <a:lnTo>
                    <a:pt x="12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2" name="Freeform 367"/>
            <p:cNvSpPr>
              <a:spLocks/>
            </p:cNvSpPr>
            <p:nvPr/>
          </p:nvSpPr>
          <p:spPr bwMode="auto">
            <a:xfrm>
              <a:off x="1931988" y="1865313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3 h 14"/>
                <a:gd name="T4" fmla="*/ 13 w 13"/>
                <a:gd name="T5" fmla="*/ 5 h 14"/>
                <a:gd name="T6" fmla="*/ 12 w 13"/>
                <a:gd name="T7" fmla="*/ 8 h 14"/>
                <a:gd name="T8" fmla="*/ 11 w 13"/>
                <a:gd name="T9" fmla="*/ 10 h 14"/>
                <a:gd name="T10" fmla="*/ 9 w 13"/>
                <a:gd name="T11" fmla="*/ 11 h 14"/>
                <a:gd name="T12" fmla="*/ 7 w 13"/>
                <a:gd name="T13" fmla="*/ 13 h 14"/>
                <a:gd name="T14" fmla="*/ 4 w 13"/>
                <a:gd name="T15" fmla="*/ 14 h 14"/>
                <a:gd name="T16" fmla="*/ 3 w 13"/>
                <a:gd name="T17" fmla="*/ 14 h 14"/>
                <a:gd name="T18" fmla="*/ 3 w 13"/>
                <a:gd name="T19" fmla="*/ 14 h 14"/>
                <a:gd name="T20" fmla="*/ 2 w 13"/>
                <a:gd name="T21" fmla="*/ 13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2 h 14"/>
                <a:gd name="T36" fmla="*/ 8 w 13"/>
                <a:gd name="T37" fmla="*/ 2 h 14"/>
                <a:gd name="T38" fmla="*/ 9 w 13"/>
                <a:gd name="T39" fmla="*/ 1 h 14"/>
                <a:gd name="T40" fmla="*/ 10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3" name="Freeform 368"/>
            <p:cNvSpPr>
              <a:spLocks/>
            </p:cNvSpPr>
            <p:nvPr/>
          </p:nvSpPr>
          <p:spPr bwMode="auto">
            <a:xfrm>
              <a:off x="1935163" y="1892300"/>
              <a:ext cx="19050" cy="22225"/>
            </a:xfrm>
            <a:custGeom>
              <a:avLst/>
              <a:gdLst>
                <a:gd name="T0" fmla="*/ 11 w 12"/>
                <a:gd name="T1" fmla="*/ 1 h 14"/>
                <a:gd name="T2" fmla="*/ 12 w 12"/>
                <a:gd name="T3" fmla="*/ 3 h 14"/>
                <a:gd name="T4" fmla="*/ 12 w 12"/>
                <a:gd name="T5" fmla="*/ 6 h 14"/>
                <a:gd name="T6" fmla="*/ 11 w 12"/>
                <a:gd name="T7" fmla="*/ 8 h 14"/>
                <a:gd name="T8" fmla="*/ 10 w 12"/>
                <a:gd name="T9" fmla="*/ 10 h 14"/>
                <a:gd name="T10" fmla="*/ 8 w 12"/>
                <a:gd name="T11" fmla="*/ 12 h 14"/>
                <a:gd name="T12" fmla="*/ 6 w 12"/>
                <a:gd name="T13" fmla="*/ 13 h 14"/>
                <a:gd name="T14" fmla="*/ 4 w 12"/>
                <a:gd name="T15" fmla="*/ 14 h 14"/>
                <a:gd name="T16" fmla="*/ 2 w 12"/>
                <a:gd name="T17" fmla="*/ 14 h 14"/>
                <a:gd name="T18" fmla="*/ 2 w 12"/>
                <a:gd name="T19" fmla="*/ 14 h 14"/>
                <a:gd name="T20" fmla="*/ 1 w 12"/>
                <a:gd name="T21" fmla="*/ 13 h 14"/>
                <a:gd name="T22" fmla="*/ 0 w 12"/>
                <a:gd name="T23" fmla="*/ 11 h 14"/>
                <a:gd name="T24" fmla="*/ 0 w 12"/>
                <a:gd name="T25" fmla="*/ 10 h 14"/>
                <a:gd name="T26" fmla="*/ 0 w 12"/>
                <a:gd name="T27" fmla="*/ 7 h 14"/>
                <a:gd name="T28" fmla="*/ 1 w 12"/>
                <a:gd name="T29" fmla="*/ 7 h 14"/>
                <a:gd name="T30" fmla="*/ 3 w 12"/>
                <a:gd name="T31" fmla="*/ 5 h 14"/>
                <a:gd name="T32" fmla="*/ 4 w 12"/>
                <a:gd name="T33" fmla="*/ 4 h 14"/>
                <a:gd name="T34" fmla="*/ 6 w 12"/>
                <a:gd name="T35" fmla="*/ 3 h 14"/>
                <a:gd name="T36" fmla="*/ 7 w 12"/>
                <a:gd name="T37" fmla="*/ 2 h 14"/>
                <a:gd name="T38" fmla="*/ 9 w 12"/>
                <a:gd name="T39" fmla="*/ 1 h 14"/>
                <a:gd name="T40" fmla="*/ 10 w 12"/>
                <a:gd name="T41" fmla="*/ 1 h 14"/>
                <a:gd name="T42" fmla="*/ 11 w 12"/>
                <a:gd name="T43" fmla="*/ 0 h 14"/>
                <a:gd name="T44" fmla="*/ 11 w 12"/>
                <a:gd name="T45" fmla="*/ 0 h 14"/>
                <a:gd name="T46" fmla="*/ 11 w 12"/>
                <a:gd name="T4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4">
                  <a:moveTo>
                    <a:pt x="11" y="1"/>
                  </a:moveTo>
                  <a:lnTo>
                    <a:pt x="12" y="3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84" name="Freeform 369"/>
            <p:cNvSpPr>
              <a:spLocks/>
            </p:cNvSpPr>
            <p:nvPr/>
          </p:nvSpPr>
          <p:spPr bwMode="auto">
            <a:xfrm>
              <a:off x="1939925" y="1920875"/>
              <a:ext cx="20638" cy="22225"/>
            </a:xfrm>
            <a:custGeom>
              <a:avLst/>
              <a:gdLst>
                <a:gd name="T0" fmla="*/ 12 w 13"/>
                <a:gd name="T1" fmla="*/ 0 h 14"/>
                <a:gd name="T2" fmla="*/ 13 w 13"/>
                <a:gd name="T3" fmla="*/ 3 h 14"/>
                <a:gd name="T4" fmla="*/ 13 w 13"/>
                <a:gd name="T5" fmla="*/ 6 h 14"/>
                <a:gd name="T6" fmla="*/ 12 w 13"/>
                <a:gd name="T7" fmla="*/ 8 h 14"/>
                <a:gd name="T8" fmla="*/ 10 w 13"/>
                <a:gd name="T9" fmla="*/ 10 h 14"/>
                <a:gd name="T10" fmla="*/ 8 w 13"/>
                <a:gd name="T11" fmla="*/ 12 h 14"/>
                <a:gd name="T12" fmla="*/ 7 w 13"/>
                <a:gd name="T13" fmla="*/ 13 h 14"/>
                <a:gd name="T14" fmla="*/ 4 w 13"/>
                <a:gd name="T15" fmla="*/ 14 h 14"/>
                <a:gd name="T16" fmla="*/ 2 w 13"/>
                <a:gd name="T17" fmla="*/ 14 h 14"/>
                <a:gd name="T18" fmla="*/ 2 w 13"/>
                <a:gd name="T19" fmla="*/ 14 h 14"/>
                <a:gd name="T20" fmla="*/ 1 w 13"/>
                <a:gd name="T21" fmla="*/ 13 h 14"/>
                <a:gd name="T22" fmla="*/ 1 w 13"/>
                <a:gd name="T23" fmla="*/ 11 h 14"/>
                <a:gd name="T24" fmla="*/ 0 w 13"/>
                <a:gd name="T25" fmla="*/ 9 h 14"/>
                <a:gd name="T26" fmla="*/ 0 w 13"/>
                <a:gd name="T27" fmla="*/ 7 h 14"/>
                <a:gd name="T28" fmla="*/ 2 w 13"/>
                <a:gd name="T29" fmla="*/ 6 h 14"/>
                <a:gd name="T30" fmla="*/ 3 w 13"/>
                <a:gd name="T31" fmla="*/ 5 h 14"/>
                <a:gd name="T32" fmla="*/ 5 w 13"/>
                <a:gd name="T33" fmla="*/ 4 h 14"/>
                <a:gd name="T34" fmla="*/ 6 w 13"/>
                <a:gd name="T35" fmla="*/ 3 h 14"/>
                <a:gd name="T36" fmla="*/ 8 w 13"/>
                <a:gd name="T37" fmla="*/ 2 h 14"/>
                <a:gd name="T38" fmla="*/ 9 w 13"/>
                <a:gd name="T39" fmla="*/ 1 h 14"/>
                <a:gd name="T40" fmla="*/ 10 w 13"/>
                <a:gd name="T41" fmla="*/ 0 h 14"/>
                <a:gd name="T42" fmla="*/ 12 w 13"/>
                <a:gd name="T43" fmla="*/ 0 h 14"/>
                <a:gd name="T44" fmla="*/ 12 w 13"/>
                <a:gd name="T45" fmla="*/ 0 h 14"/>
                <a:gd name="T46" fmla="*/ 12 w 13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13" y="3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1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85" name="Picture 184" descr="C:\Users\siuser\AppData\Local\Microsoft\Windows\Temporary Internet Files\Content.IE5\HUQ3LHZF\MC900441377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1" y="2438399"/>
            <a:ext cx="623449" cy="633381"/>
          </a:xfrm>
          <a:prstGeom prst="rect">
            <a:avLst/>
          </a:prstGeom>
          <a:noFill/>
        </p:spPr>
      </p:pic>
      <p:pic>
        <p:nvPicPr>
          <p:cNvPr id="186" name="Picture 6" descr="C:\Users\siuser\AppData\Local\Microsoft\Windows\Temporary Internet Files\Content.IE5\IEQW6VPU\MC900326486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352800"/>
            <a:ext cx="808025" cy="1066800"/>
          </a:xfrm>
          <a:prstGeom prst="rect">
            <a:avLst/>
          </a:prstGeom>
          <a:noFill/>
        </p:spPr>
      </p:pic>
      <p:pic>
        <p:nvPicPr>
          <p:cNvPr id="187" name="Picture 8" descr="C:\Users\siuser\AppData\Local\Microsoft\Windows\Temporary Internet Files\Content.IE5\IEQW6VPU\MC900324460[1].wmf"/>
          <p:cNvPicPr>
            <a:picLocks noChangeAspect="1" noChangeArrowheads="1"/>
          </p:cNvPicPr>
          <p:nvPr/>
        </p:nvPicPr>
        <p:blipFill>
          <a:blip r:embed="rId5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471496" cy="290549"/>
          </a:xfrm>
          <a:prstGeom prst="rect">
            <a:avLst/>
          </a:prstGeom>
          <a:noFill/>
        </p:spPr>
      </p:pic>
      <p:pic>
        <p:nvPicPr>
          <p:cNvPr id="188" name="Picture 11" descr="C:\Users\siuser\AppData\Local\Microsoft\Windows\Temporary Internet Files\Content.IE5\HUQ3LHZF\MC900354219[1].wm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512387" cy="419864"/>
          </a:xfrm>
          <a:prstGeom prst="rect">
            <a:avLst/>
          </a:prstGeom>
          <a:noFill/>
        </p:spPr>
      </p:pic>
      <p:pic>
        <p:nvPicPr>
          <p:cNvPr id="189" name="Picture 11" descr="C:\Users\siuser\AppData\Local\Microsoft\Windows\Temporary Internet Files\Content.IE5\HUQ3LHZF\MC900354219[1].wm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1066799"/>
            <a:ext cx="512387" cy="419864"/>
          </a:xfrm>
          <a:prstGeom prst="rect">
            <a:avLst/>
          </a:prstGeom>
          <a:noFill/>
        </p:spPr>
      </p:pic>
      <p:pic>
        <p:nvPicPr>
          <p:cNvPr id="190" name="Picture 13" descr="C:\Users\siuser\AppData\Local\Microsoft\Windows\Temporary Internet Files\Content.IE5\IEQW6VPU\MC900295125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067"/>
          <a:stretch>
            <a:fillRect/>
          </a:stretch>
        </p:blipFill>
        <p:spPr bwMode="auto">
          <a:xfrm>
            <a:off x="3048000" y="3733800"/>
            <a:ext cx="705343" cy="6295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2743"/>
            <a:ext cx="8686800" cy="6799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685800" y="762000"/>
            <a:ext cx="76962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51560"/>
            <a:ext cx="7696200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3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143000"/>
          </a:xfrm>
        </p:spPr>
        <p:txBody>
          <a:bodyPr/>
          <a:lstStyle/>
          <a:p>
            <a:r>
              <a:rPr lang="en-US" sz="4000" dirty="0"/>
              <a:t>What about the piece of fruit?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051560"/>
            <a:ext cx="7696200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5867400" y="4800600"/>
            <a:ext cx="1066800" cy="914400"/>
          </a:xfrm>
          <a:prstGeom prst="borderCallout1">
            <a:avLst>
              <a:gd name="adj1" fmla="val 50149"/>
              <a:gd name="adj2" fmla="val -1984"/>
              <a:gd name="adj3" fmla="val -35564"/>
              <a:gd name="adj4" fmla="val -265433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/>
              <a:t>What could we call the pig?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62000" y="1032082"/>
            <a:ext cx="7620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1600200" y="4800600"/>
            <a:ext cx="1066800" cy="914400"/>
          </a:xfrm>
          <a:prstGeom prst="borderCallout1">
            <a:avLst>
              <a:gd name="adj1" fmla="val 149"/>
              <a:gd name="adj2" fmla="val 51588"/>
              <a:gd name="adj3" fmla="val -143898"/>
              <a:gd name="adj4" fmla="val 125638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2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What is missing?</a:t>
            </a: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685800" y="1032082"/>
            <a:ext cx="77724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14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858" y="2490788"/>
            <a:ext cx="6124222" cy="3444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685800" y="990600"/>
            <a:ext cx="78486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3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r>
              <a:rPr lang="en-US" sz="4000" dirty="0"/>
              <a:t>How was the disease spread?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62000" y="1032082"/>
            <a:ext cx="76962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70" y="2490788"/>
            <a:ext cx="6120998" cy="3444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9200"/>
            <a:ext cx="74676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0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57250"/>
            <a:ext cx="77724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Transmission of infectious diseases</a:t>
            </a:r>
          </a:p>
          <a:p>
            <a:r>
              <a:rPr lang="en-US" dirty="0"/>
              <a:t>Zoonosis</a:t>
            </a:r>
          </a:p>
          <a:p>
            <a:r>
              <a:rPr lang="en-US" dirty="0"/>
              <a:t>Human-animal environment interactions</a:t>
            </a:r>
          </a:p>
          <a:p>
            <a:r>
              <a:rPr lang="en-US" dirty="0"/>
              <a:t>Multidisciplinary approach?</a:t>
            </a:r>
          </a:p>
          <a:p>
            <a:r>
              <a:rPr lang="en-US" dirty="0"/>
              <a:t>Stakeholders engagement</a:t>
            </a:r>
          </a:p>
          <a:p>
            <a:pPr lvl="1"/>
            <a:r>
              <a:rPr lang="en-US" dirty="0"/>
              <a:t>Media, politics, community, international communities, military, scientists, epidemiologists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017" y="523810"/>
            <a:ext cx="6798734" cy="1303867"/>
          </a:xfrm>
        </p:spPr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 numCol="3">
            <a:normAutofit fontScale="92500" lnSpcReduction="10000"/>
          </a:bodyPr>
          <a:lstStyle/>
          <a:p>
            <a:pPr lvl="0"/>
            <a:r>
              <a:rPr lang="en-US" dirty="0"/>
              <a:t>Agent</a:t>
            </a:r>
          </a:p>
          <a:p>
            <a:pPr lvl="0"/>
            <a:r>
              <a:rPr lang="en-US" dirty="0"/>
              <a:t>Bacteria</a:t>
            </a:r>
          </a:p>
          <a:p>
            <a:pPr lvl="0"/>
            <a:r>
              <a:rPr lang="en-US" dirty="0"/>
              <a:t>Endemic</a:t>
            </a:r>
          </a:p>
          <a:p>
            <a:pPr lvl="0"/>
            <a:r>
              <a:rPr lang="en-US" dirty="0"/>
              <a:t>Enzootic</a:t>
            </a:r>
          </a:p>
          <a:p>
            <a:pPr lvl="0"/>
            <a:r>
              <a:rPr lang="en-US" dirty="0"/>
              <a:t>Epidemic</a:t>
            </a:r>
          </a:p>
          <a:p>
            <a:pPr lvl="0"/>
            <a:r>
              <a:rPr lang="en-US" dirty="0"/>
              <a:t>Epizootic</a:t>
            </a:r>
          </a:p>
          <a:p>
            <a:pPr lvl="0"/>
            <a:r>
              <a:rPr lang="en-US" dirty="0" err="1"/>
              <a:t>Fomite</a:t>
            </a:r>
            <a:r>
              <a:rPr lang="en-US" dirty="0"/>
              <a:t>/Vehicle</a:t>
            </a:r>
          </a:p>
          <a:p>
            <a:pPr lvl="0"/>
            <a:r>
              <a:rPr lang="en-US" dirty="0"/>
              <a:t>Horizontal Transmission</a:t>
            </a:r>
          </a:p>
          <a:p>
            <a:pPr lvl="0"/>
            <a:r>
              <a:rPr lang="en-US" dirty="0"/>
              <a:t>Host</a:t>
            </a:r>
            <a:r>
              <a:rPr lang="en-US" b="1" dirty="0"/>
              <a:t> </a:t>
            </a:r>
            <a:endParaRPr lang="en-US" dirty="0"/>
          </a:p>
          <a:p>
            <a:pPr lvl="0"/>
            <a:r>
              <a:rPr lang="en-US" dirty="0"/>
              <a:t>Incubation Period</a:t>
            </a:r>
          </a:p>
          <a:p>
            <a:pPr lvl="0"/>
            <a:r>
              <a:rPr lang="en-US" dirty="0"/>
              <a:t>Index case</a:t>
            </a:r>
          </a:p>
          <a:p>
            <a:pPr lvl="0"/>
            <a:r>
              <a:rPr lang="en-US" dirty="0"/>
              <a:t>Infective</a:t>
            </a:r>
          </a:p>
          <a:p>
            <a:pPr lvl="0"/>
            <a:r>
              <a:rPr lang="en-US" dirty="0"/>
              <a:t>Outbreak</a:t>
            </a:r>
          </a:p>
          <a:p>
            <a:pPr lvl="0"/>
            <a:r>
              <a:rPr lang="en-US" dirty="0"/>
              <a:t>Outbreak curve</a:t>
            </a:r>
          </a:p>
          <a:p>
            <a:pPr lvl="0"/>
            <a:r>
              <a:rPr lang="en-US" dirty="0"/>
              <a:t>Parasite</a:t>
            </a:r>
          </a:p>
          <a:p>
            <a:pPr lvl="0"/>
            <a:r>
              <a:rPr lang="en-US" dirty="0"/>
              <a:t>Pathogen</a:t>
            </a:r>
          </a:p>
          <a:p>
            <a:pPr lvl="0"/>
            <a:r>
              <a:rPr lang="en-US" dirty="0"/>
              <a:t>Recovered</a:t>
            </a:r>
          </a:p>
          <a:p>
            <a:pPr lvl="0"/>
            <a:r>
              <a:rPr lang="en-US" dirty="0"/>
              <a:t>Reservoir</a:t>
            </a:r>
          </a:p>
          <a:p>
            <a:r>
              <a:rPr lang="en-US" b="1" dirty="0"/>
              <a:t> </a:t>
            </a:r>
            <a:r>
              <a:rPr lang="en-US" dirty="0"/>
              <a:t>Resistant</a:t>
            </a:r>
          </a:p>
          <a:p>
            <a:pPr lvl="0"/>
            <a:r>
              <a:rPr lang="en-US" dirty="0"/>
              <a:t>Susceptible</a:t>
            </a:r>
          </a:p>
          <a:p>
            <a:pPr lvl="0"/>
            <a:r>
              <a:rPr lang="en-US" dirty="0"/>
              <a:t>Transmission</a:t>
            </a:r>
          </a:p>
          <a:p>
            <a:pPr lvl="0"/>
            <a:r>
              <a:rPr lang="en-US" dirty="0"/>
              <a:t>Vector</a:t>
            </a:r>
          </a:p>
          <a:p>
            <a:pPr lvl="0"/>
            <a:r>
              <a:rPr lang="en-US" dirty="0"/>
              <a:t>Vertical Transmission</a:t>
            </a:r>
          </a:p>
          <a:p>
            <a:pPr lvl="0"/>
            <a:r>
              <a:rPr lang="en-US" dirty="0"/>
              <a:t>Virus</a:t>
            </a:r>
          </a:p>
          <a:p>
            <a:pPr lvl="0"/>
            <a:r>
              <a:rPr lang="en-US" dirty="0" err="1"/>
              <a:t>Zoonosis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6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Transmission of infectious diseases</a:t>
            </a:r>
          </a:p>
          <a:p>
            <a:r>
              <a:rPr lang="en-US" dirty="0"/>
              <a:t>Zoonosis</a:t>
            </a:r>
          </a:p>
          <a:p>
            <a:r>
              <a:rPr lang="en-US" dirty="0"/>
              <a:t>Human animal environment interactions</a:t>
            </a:r>
          </a:p>
          <a:p>
            <a:r>
              <a:rPr lang="en-US" dirty="0"/>
              <a:t>Multidisciplinary approach?</a:t>
            </a:r>
          </a:p>
          <a:p>
            <a:r>
              <a:rPr lang="en-US" dirty="0"/>
              <a:t>Stakeholders engagement</a:t>
            </a:r>
          </a:p>
          <a:p>
            <a:pPr lvl="1"/>
            <a:r>
              <a:rPr lang="en-US" dirty="0"/>
              <a:t>Media, politics, community, international communities, military, scientists, epidemiologists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9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99C8AF"/>
              </a:clrFrom>
              <a:clrTo>
                <a:srgbClr val="99C8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43800" y="152400"/>
            <a:ext cx="1433334" cy="105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5800" y="312003"/>
            <a:ext cx="616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>
                <a:ea typeface="Verdana" panose="020B0604030504040204" pitchFamily="34" charset="0"/>
                <a:cs typeface="Verdana" panose="020B0604030504040204" pitchFamily="34" charset="0"/>
              </a:rPr>
              <a:t>Learning Objectives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1732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Learning objectives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Explain</a:t>
            </a:r>
            <a:r>
              <a:rPr lang="fr-FR" sz="2800" dirty="0"/>
              <a:t> the progression of a </a:t>
            </a:r>
            <a:r>
              <a:rPr lang="fr-FR" sz="2800" dirty="0" err="1"/>
              <a:t>disease</a:t>
            </a:r>
            <a:r>
              <a:rPr lang="fr-FR" sz="2800" dirty="0"/>
              <a:t> </a:t>
            </a:r>
            <a:r>
              <a:rPr lang="fr-FR" sz="2800" dirty="0" err="1"/>
              <a:t>within</a:t>
            </a:r>
            <a:r>
              <a:rPr lang="fr-FR" sz="2800" dirty="0"/>
              <a:t> an </a:t>
            </a:r>
            <a:r>
              <a:rPr lang="fr-FR" sz="2800" dirty="0" err="1"/>
              <a:t>individual</a:t>
            </a:r>
            <a:r>
              <a:rPr lang="fr-FR" sz="2800" dirty="0"/>
              <a:t>.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Describe</a:t>
            </a:r>
            <a:r>
              <a:rPr lang="fr-FR" sz="2800" dirty="0"/>
              <a:t> how infections are </a:t>
            </a:r>
            <a:r>
              <a:rPr lang="fr-FR" sz="2800" dirty="0" err="1"/>
              <a:t>transmitted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individual</a:t>
            </a:r>
            <a:r>
              <a:rPr lang="fr-FR" sz="2800" dirty="0"/>
              <a:t> to </a:t>
            </a:r>
            <a:r>
              <a:rPr lang="fr-FR" sz="2800" dirty="0" err="1"/>
              <a:t>individual</a:t>
            </a:r>
            <a:r>
              <a:rPr lang="fr-FR" sz="2800" dirty="0"/>
              <a:t>.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Describe</a:t>
            </a:r>
            <a:r>
              <a:rPr lang="fr-FR" sz="2800" dirty="0"/>
              <a:t> the transmission of a </a:t>
            </a:r>
            <a:r>
              <a:rPr lang="fr-FR" sz="2800" dirty="0" err="1"/>
              <a:t>disease</a:t>
            </a:r>
            <a:r>
              <a:rPr lang="fr-FR" sz="2800" dirty="0"/>
              <a:t> </a:t>
            </a:r>
            <a:r>
              <a:rPr lang="fr-FR" sz="2800" dirty="0" err="1"/>
              <a:t>within</a:t>
            </a:r>
            <a:r>
              <a:rPr lang="fr-FR" sz="2800" dirty="0"/>
              <a:t> a population.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2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   Disease   v.   Infection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1" y="1722120"/>
            <a:ext cx="4668169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cdn01.cdn.justjared.com/wp-content/uploads/headlines/2011/07/gwyneth-paltrow-jude-law-contagion-trail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683726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Ebola v. MEV-1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18" y="1600199"/>
            <a:ext cx="348121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611419"/>
            <a:ext cx="3085375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228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Agents</a:t>
            </a:r>
          </a:p>
        </p:txBody>
      </p:sp>
      <p:cxnSp>
        <p:nvCxnSpPr>
          <p:cNvPr id="190" name="Straight Connector 189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Virus</a:t>
            </a:r>
          </a:p>
          <a:p>
            <a:r>
              <a:rPr lang="en-US" dirty="0"/>
              <a:t>Bacteria</a:t>
            </a:r>
          </a:p>
          <a:p>
            <a:r>
              <a:rPr lang="en-US" dirty="0"/>
              <a:t>Protozoa</a:t>
            </a:r>
          </a:p>
          <a:p>
            <a:r>
              <a:rPr lang="en-US" dirty="0"/>
              <a:t>Worm</a:t>
            </a:r>
          </a:p>
          <a:p>
            <a:r>
              <a:rPr lang="en-US" dirty="0"/>
              <a:t>Parasite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v. ‘pathogen?’</a:t>
            </a:r>
          </a:p>
        </p:txBody>
      </p:sp>
      <p:pic>
        <p:nvPicPr>
          <p:cNvPr id="41988" name="Picture 4" descr="http://mdmedicine.files.wordpress.com/2011/04/protozoa-775267.jpg?w=64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549676" cy="2007870"/>
          </a:xfrm>
          <a:prstGeom prst="rect">
            <a:avLst/>
          </a:prstGeom>
          <a:noFill/>
          <a:ln w="76200">
            <a:solidFill>
              <a:srgbClr val="7ECDFE"/>
            </a:solidFill>
          </a:ln>
        </p:spPr>
      </p:pic>
      <p:pic>
        <p:nvPicPr>
          <p:cNvPr id="41990" name="Picture 6" descr="http://www.bio.miami.edu/dana/pix/nemato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370231"/>
            <a:ext cx="2286000" cy="1497169"/>
          </a:xfrm>
          <a:prstGeom prst="rect">
            <a:avLst/>
          </a:prstGeom>
          <a:noFill/>
          <a:ln w="76200">
            <a:solidFill>
              <a:srgbClr val="7ECDFE"/>
            </a:solidFill>
          </a:ln>
        </p:spPr>
      </p:pic>
      <p:pic>
        <p:nvPicPr>
          <p:cNvPr id="41992" name="Picture 8" descr="http://www.bio.miami.edu/dana/pix/fle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3908612"/>
            <a:ext cx="2479040" cy="2187390"/>
          </a:xfrm>
          <a:prstGeom prst="rect">
            <a:avLst/>
          </a:prstGeom>
          <a:noFill/>
          <a:ln w="76200">
            <a:solidFill>
              <a:srgbClr val="7ECDFE"/>
            </a:solidFill>
          </a:ln>
        </p:spPr>
      </p:pic>
      <p:pic>
        <p:nvPicPr>
          <p:cNvPr id="41986" name="Picture 2" descr="http://www.infobarrel.com/media/image/58377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2819400" cy="28194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7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Agent   v.  Pathogen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423037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857" y="1905000"/>
            <a:ext cx="4527143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066800" y="2438400"/>
            <a:ext cx="1143000" cy="1066800"/>
            <a:chOff x="3276600" y="2533650"/>
            <a:chExt cx="685800" cy="590550"/>
          </a:xfrm>
        </p:grpSpPr>
        <p:pic>
          <p:nvPicPr>
            <p:cNvPr id="7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4648200" y="3886200"/>
            <a:ext cx="1143000" cy="1066800"/>
            <a:chOff x="3276600" y="2533650"/>
            <a:chExt cx="685800" cy="590550"/>
          </a:xfrm>
        </p:grpSpPr>
        <p:pic>
          <p:nvPicPr>
            <p:cNvPr id="10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596640" y="2533650"/>
              <a:ext cx="357008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31531"/>
            <a:ext cx="8229600" cy="6127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38600" y="5105400"/>
            <a:ext cx="437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“A fatal encounter between a pig and a bat”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0"/>
            <a:ext cx="8153400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0" y="18394"/>
            <a:ext cx="12140862" cy="6107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https://www.youtube.com/watch?v=4sYSyuuLk5g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352800" cy="370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419601"/>
            <a:ext cx="3429000" cy="194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28599"/>
            <a:ext cx="2714171" cy="36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lum bright="25000" contras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1905000" cy="314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email">
            <a:lum bright="29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1"/>
            <a:ext cx="1878496" cy="293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62000" cy="702590"/>
          </a:xfrm>
          <a:prstGeom prst="rect">
            <a:avLst/>
          </a:prstGeom>
          <a:noFill/>
        </p:spPr>
      </p:pic>
      <p:pic>
        <p:nvPicPr>
          <p:cNvPr id="13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5943600"/>
            <a:ext cx="457200" cy="421554"/>
          </a:xfrm>
          <a:prstGeom prst="rect">
            <a:avLst/>
          </a:prstGeom>
          <a:noFill/>
        </p:spPr>
      </p:pic>
      <p:pic>
        <p:nvPicPr>
          <p:cNvPr id="14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457200" cy="421554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3276600" y="1981200"/>
            <a:ext cx="1143000" cy="1066800"/>
            <a:chOff x="3276600" y="2533650"/>
            <a:chExt cx="685800" cy="590550"/>
          </a:xfrm>
        </p:grpSpPr>
        <p:pic>
          <p:nvPicPr>
            <p:cNvPr id="15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16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6096000" y="4953000"/>
            <a:ext cx="914400" cy="819150"/>
            <a:chOff x="3276600" y="2533650"/>
            <a:chExt cx="685800" cy="590550"/>
          </a:xfrm>
        </p:grpSpPr>
        <p:pic>
          <p:nvPicPr>
            <p:cNvPr id="21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2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6477000" y="1828800"/>
            <a:ext cx="914400" cy="838200"/>
            <a:chOff x="3276600" y="2533650"/>
            <a:chExt cx="685800" cy="590550"/>
          </a:xfrm>
        </p:grpSpPr>
        <p:pic>
          <p:nvPicPr>
            <p:cNvPr id="24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5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26" name="Group 25"/>
          <p:cNvGrpSpPr/>
          <p:nvPr/>
        </p:nvGrpSpPr>
        <p:grpSpPr>
          <a:xfrm>
            <a:off x="7772400" y="3048000"/>
            <a:ext cx="914400" cy="819150"/>
            <a:chOff x="3276600" y="2533650"/>
            <a:chExt cx="685800" cy="590550"/>
          </a:xfrm>
        </p:grpSpPr>
        <p:pic>
          <p:nvPicPr>
            <p:cNvPr id="27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8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sp>
        <p:nvSpPr>
          <p:cNvPr id="32" name="Down Arrow 31"/>
          <p:cNvSpPr/>
          <p:nvPr/>
        </p:nvSpPr>
        <p:spPr>
          <a:xfrm rot="21395025">
            <a:off x="997862" y="2682657"/>
            <a:ext cx="609600" cy="2819400"/>
          </a:xfrm>
          <a:prstGeom prst="downArrow">
            <a:avLst>
              <a:gd name="adj1" fmla="val 34483"/>
              <a:gd name="adj2" fmla="val 50000"/>
            </a:avLst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rved Right Arrow 32"/>
          <p:cNvSpPr/>
          <p:nvPr/>
        </p:nvSpPr>
        <p:spPr>
          <a:xfrm>
            <a:off x="2971800" y="1828800"/>
            <a:ext cx="609600" cy="1371600"/>
          </a:xfrm>
          <a:prstGeom prst="curvedRight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flipH="1" flipV="1">
            <a:off x="3962400" y="1828800"/>
            <a:ext cx="533400" cy="1371600"/>
          </a:xfrm>
          <a:prstGeom prst="curvedRightArrow">
            <a:avLst/>
          </a:prstGeom>
          <a:solidFill>
            <a:srgbClr val="FFD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705130" cy="650154"/>
          </a:xfrm>
          <a:prstGeom prst="rect">
            <a:avLst/>
          </a:prstGeom>
          <a:noFill/>
        </p:spPr>
      </p:pic>
      <p:pic>
        <p:nvPicPr>
          <p:cNvPr id="36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676399"/>
            <a:ext cx="685800" cy="632331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365154"/>
            <a:ext cx="9113729" cy="5233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/>
              <a:t>Incubation period, contagious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Course of infection</a:t>
            </a:r>
          </a:p>
        </p:txBody>
      </p:sp>
      <p:pic>
        <p:nvPicPr>
          <p:cNvPr id="50178" name="Picture 2" descr="http://www2.bakersfieldcollege.edu/bio16/images/14-10_Stages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26030"/>
            <a:ext cx="7162800" cy="3402330"/>
          </a:xfrm>
          <a:prstGeom prst="rect">
            <a:avLst/>
          </a:prstGeom>
          <a:noFill/>
        </p:spPr>
      </p:pic>
      <p:pic>
        <p:nvPicPr>
          <p:cNvPr id="4" name="Picture 2" descr="http://www2.bakersfieldcollege.edu/bio16/images/14-10_Stages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3979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7800" y="2057400"/>
            <a:ext cx="9906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Incu-bation</a:t>
            </a:r>
            <a:endParaRPr lang="en-US" b="1" dirty="0"/>
          </a:p>
          <a:p>
            <a:pPr algn="ctr"/>
            <a:r>
              <a:rPr lang="en-US" b="1" dirty="0"/>
              <a:t>period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38400" y="2057400"/>
            <a:ext cx="4267200" cy="533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Sickness or “infection”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29400" y="2057400"/>
            <a:ext cx="1295400" cy="533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Recovery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625" y="2066925"/>
            <a:ext cx="13716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Susceptible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24800" y="3352800"/>
            <a:ext cx="12192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Resistant</a:t>
            </a:r>
          </a:p>
        </p:txBody>
      </p:sp>
      <p:sp>
        <p:nvSpPr>
          <p:cNvPr id="13" name="U-Turn Arrow 12"/>
          <p:cNvSpPr/>
          <p:nvPr/>
        </p:nvSpPr>
        <p:spPr>
          <a:xfrm flipH="1">
            <a:off x="457200" y="1066800"/>
            <a:ext cx="7162800" cy="990600"/>
          </a:xfrm>
          <a:prstGeom prst="uturnArrow">
            <a:avLst>
              <a:gd name="adj1" fmla="val 18443"/>
              <a:gd name="adj2" fmla="val 25000"/>
              <a:gd name="adj3" fmla="val 25000"/>
              <a:gd name="adj4" fmla="val 43750"/>
              <a:gd name="adj5" fmla="val 9326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5400000">
            <a:off x="7886700" y="2247900"/>
            <a:ext cx="1066800" cy="990600"/>
          </a:xfrm>
          <a:prstGeom prst="bentArrow">
            <a:avLst>
              <a:gd name="adj1" fmla="val 1592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209675" y="1739464"/>
            <a:ext cx="533400" cy="381000"/>
          </a:xfrm>
          <a:prstGeom prst="down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1383268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Point of infection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67098" y="5486400"/>
            <a:ext cx="1219200" cy="533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Death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60932" y="2590800"/>
            <a:ext cx="0" cy="2819400"/>
          </a:xfrm>
          <a:prstGeom prst="straightConnector1">
            <a:avLst/>
          </a:prstGeom>
          <a:ln w="101600" cmpd="sng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" y="1295400"/>
            <a:ext cx="9136945" cy="51395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930" y="4425512"/>
            <a:ext cx="2711670" cy="603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2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1431"/>
            <a:ext cx="9083322" cy="51093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70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1431"/>
            <a:ext cx="9144000" cy="51435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1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Course of infection</a:t>
            </a:r>
          </a:p>
        </p:txBody>
      </p:sp>
      <p:pic>
        <p:nvPicPr>
          <p:cNvPr id="50178" name="Picture 2" descr="http://www2.bakersfieldcollege.edu/bio16/images/14-10_Stages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26030"/>
            <a:ext cx="7162800" cy="3402330"/>
          </a:xfrm>
          <a:prstGeom prst="rect">
            <a:avLst/>
          </a:prstGeom>
          <a:noFill/>
        </p:spPr>
      </p:pic>
      <p:pic>
        <p:nvPicPr>
          <p:cNvPr id="4" name="Picture 2" descr="http://www2.bakersfieldcollege.edu/bio16/images/14-10_Stages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14" y="576834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7800" y="2057400"/>
            <a:ext cx="9906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Periode</a:t>
            </a:r>
            <a:r>
              <a:rPr lang="en-US" b="1" dirty="0"/>
              <a:t> </a:t>
            </a:r>
            <a:r>
              <a:rPr lang="en-US" b="1" dirty="0" err="1"/>
              <a:t>d’incu-bation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438400" y="2057400"/>
            <a:ext cx="4267200" cy="533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Maladie</a:t>
            </a:r>
            <a:r>
              <a:rPr lang="en-US" b="1" dirty="0"/>
              <a:t> (“infection”)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29400" y="2057400"/>
            <a:ext cx="1295400" cy="533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Retabli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7625" y="2066925"/>
            <a:ext cx="13716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Sensible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24800" y="3352800"/>
            <a:ext cx="1219200" cy="533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Résistant</a:t>
            </a:r>
            <a:endParaRPr lang="en-US" b="1" dirty="0"/>
          </a:p>
        </p:txBody>
      </p:sp>
      <p:sp>
        <p:nvSpPr>
          <p:cNvPr id="13" name="U-Turn Arrow 12"/>
          <p:cNvSpPr/>
          <p:nvPr/>
        </p:nvSpPr>
        <p:spPr>
          <a:xfrm flipH="1">
            <a:off x="457200" y="1066800"/>
            <a:ext cx="7162800" cy="990600"/>
          </a:xfrm>
          <a:prstGeom prst="uturnArrow">
            <a:avLst>
              <a:gd name="adj1" fmla="val 18443"/>
              <a:gd name="adj2" fmla="val 25000"/>
              <a:gd name="adj3" fmla="val 25000"/>
              <a:gd name="adj4" fmla="val 43750"/>
              <a:gd name="adj5" fmla="val 9326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5400000">
            <a:off x="7886700" y="2247900"/>
            <a:ext cx="1066800" cy="990600"/>
          </a:xfrm>
          <a:prstGeom prst="bentArrow">
            <a:avLst>
              <a:gd name="adj1" fmla="val 1592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209675" y="1739464"/>
            <a:ext cx="533400" cy="381000"/>
          </a:xfrm>
          <a:prstGeom prst="down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47800" y="5181600"/>
            <a:ext cx="7391400" cy="45720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40000">
                <a:srgbClr val="7030A0"/>
              </a:gs>
              <a:gs pos="100000">
                <a:schemeClr val="dk1">
                  <a:tint val="15000"/>
                  <a:satMod val="350000"/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                                      Contagious/Infectious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7800" y="2057400"/>
            <a:ext cx="9906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Incu-bation</a:t>
            </a:r>
            <a:endParaRPr lang="en-US" b="1" dirty="0"/>
          </a:p>
          <a:p>
            <a:pPr algn="ctr"/>
            <a:r>
              <a:rPr lang="en-US" b="1" dirty="0"/>
              <a:t>period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38400" y="2057400"/>
            <a:ext cx="4267200" cy="533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Sickness or “infection”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629400" y="2057400"/>
            <a:ext cx="1295400" cy="533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Recovery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24800" y="3352800"/>
            <a:ext cx="12192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Resistant</a:t>
            </a:r>
          </a:p>
        </p:txBody>
      </p:sp>
      <p:sp>
        <p:nvSpPr>
          <p:cNvPr id="22" name="U-Turn Arrow 21"/>
          <p:cNvSpPr/>
          <p:nvPr/>
        </p:nvSpPr>
        <p:spPr>
          <a:xfrm flipH="1">
            <a:off x="457200" y="1066800"/>
            <a:ext cx="7162800" cy="990600"/>
          </a:xfrm>
          <a:prstGeom prst="uturnArrow">
            <a:avLst>
              <a:gd name="adj1" fmla="val 18443"/>
              <a:gd name="adj2" fmla="val 25000"/>
              <a:gd name="adj3" fmla="val 25000"/>
              <a:gd name="adj4" fmla="val 43750"/>
              <a:gd name="adj5" fmla="val 9326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5400000">
            <a:off x="7886700" y="2247900"/>
            <a:ext cx="1066800" cy="990600"/>
          </a:xfrm>
          <a:prstGeom prst="bentArrow">
            <a:avLst>
              <a:gd name="adj1" fmla="val 1592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1209675" y="1739464"/>
            <a:ext cx="533400" cy="381000"/>
          </a:xfrm>
          <a:prstGeom prst="down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35075" y="1404104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Point of infection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Contagious without illness</a:t>
            </a:r>
          </a:p>
        </p:txBody>
      </p:sp>
      <p:pic>
        <p:nvPicPr>
          <p:cNvPr id="3" name="Picture 2" descr="Gwyneth Paltrow Contag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670179" cy="510066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85800" y="1295400"/>
            <a:ext cx="76200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live, some die.”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1732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/>
              <a:t>Fundamentals of Disease Transmission</a:t>
            </a:r>
          </a:p>
          <a:p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en-US" dirty="0"/>
              <a:t>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99C8AF"/>
              </a:clrFrom>
              <a:clrTo>
                <a:srgbClr val="99C8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43800" y="152400"/>
            <a:ext cx="1433334" cy="105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5800" y="312003"/>
            <a:ext cx="616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Objectives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1732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Learning objectives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By the end of the training, the participant should be able to: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Explain</a:t>
            </a:r>
            <a:r>
              <a:rPr lang="fr-FR" sz="2800" dirty="0"/>
              <a:t> the progression of a </a:t>
            </a:r>
            <a:r>
              <a:rPr lang="fr-FR" sz="2800" dirty="0" err="1"/>
              <a:t>disease</a:t>
            </a:r>
            <a:r>
              <a:rPr lang="fr-FR" sz="2800" dirty="0"/>
              <a:t> </a:t>
            </a:r>
            <a:r>
              <a:rPr lang="fr-FR" sz="2800" dirty="0" err="1"/>
              <a:t>within</a:t>
            </a:r>
            <a:r>
              <a:rPr lang="fr-FR" sz="2800" dirty="0"/>
              <a:t> an </a:t>
            </a:r>
            <a:r>
              <a:rPr lang="fr-FR" sz="2800" dirty="0" err="1"/>
              <a:t>individual</a:t>
            </a:r>
            <a:r>
              <a:rPr lang="fr-FR" sz="2800" dirty="0"/>
              <a:t>.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Describe</a:t>
            </a:r>
            <a:r>
              <a:rPr lang="fr-FR" sz="2800" dirty="0"/>
              <a:t> how infections are </a:t>
            </a:r>
            <a:r>
              <a:rPr lang="fr-FR" sz="2800" dirty="0" err="1"/>
              <a:t>transmitted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individual</a:t>
            </a:r>
            <a:r>
              <a:rPr lang="fr-FR" sz="2800" dirty="0"/>
              <a:t> to </a:t>
            </a:r>
            <a:r>
              <a:rPr lang="fr-FR" sz="2800" dirty="0" err="1"/>
              <a:t>individual</a:t>
            </a:r>
            <a:r>
              <a:rPr lang="fr-FR" sz="2800" dirty="0"/>
              <a:t>.</a:t>
            </a:r>
          </a:p>
          <a:p>
            <a:pPr>
              <a:spcBef>
                <a:spcPts val="0"/>
              </a:spcBef>
            </a:pPr>
            <a:r>
              <a:rPr lang="fr-FR" sz="2800" dirty="0" err="1"/>
              <a:t>Describe</a:t>
            </a:r>
            <a:r>
              <a:rPr lang="fr-FR" sz="2800" dirty="0"/>
              <a:t> the transmission of a </a:t>
            </a:r>
            <a:r>
              <a:rPr lang="fr-FR" sz="2800" dirty="0" err="1"/>
              <a:t>disease</a:t>
            </a:r>
            <a:r>
              <a:rPr lang="fr-FR" sz="2800" dirty="0"/>
              <a:t> </a:t>
            </a:r>
            <a:r>
              <a:rPr lang="fr-FR" sz="2800" dirty="0" err="1"/>
              <a:t>within</a:t>
            </a:r>
            <a:r>
              <a:rPr lang="fr-FR" sz="2800" dirty="0"/>
              <a:t> a population.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4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variation</a:t>
            </a:r>
          </a:p>
        </p:txBody>
      </p:sp>
      <p:pic>
        <p:nvPicPr>
          <p:cNvPr id="3" name="Picture 6" descr="http://2.bp.blogspot.com/-2pJ28asp9Zk/TnT1GG31XGI/AAAAAAAAC10/U_WS8X8EhAM/s1600/contagion-movie-screenshots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534396" cy="4800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791200" y="3657600"/>
            <a:ext cx="181029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657600"/>
            <a:ext cx="181029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1295400"/>
            <a:ext cx="181029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1219200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variation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030374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204" y="12192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204" y="27813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wyneth Paltrow Contag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026" y="4343400"/>
            <a:ext cx="172895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543" y="12192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126" y="4343400"/>
            <a:ext cx="178743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543" y="27813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343400"/>
            <a:ext cx="165627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800600" y="12192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26670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43434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0" y="43434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16" name="Striped Right Arrow 15"/>
          <p:cNvSpPr/>
          <p:nvPr/>
        </p:nvSpPr>
        <p:spPr>
          <a:xfrm>
            <a:off x="228600" y="5715000"/>
            <a:ext cx="8686800" cy="762000"/>
          </a:xfrm>
          <a:prstGeom prst="stripedRightArrow">
            <a:avLst>
              <a:gd name="adj1" fmla="val 43466"/>
              <a:gd name="adj2" fmla="val 121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1                              Day 2                                 Day 3                              Day 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Transmission routes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134004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Pristina" pitchFamily="66" charset="0"/>
              </a:rPr>
              <a:t>“Fomites –what ‘s a fomite?”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1732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0" y="990600"/>
            <a:ext cx="9144000" cy="514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11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83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1732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685800" y="6172200"/>
            <a:ext cx="76200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838200" y="173208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en-US" sz="4800" b="1" dirty="0">
                <a:latin typeface="Pristina" pitchFamily="66" charset="0"/>
              </a:rPr>
              <a:t> 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1062" y="1981200"/>
            <a:ext cx="27445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4800" dirty="0"/>
              <a:t>Vehicle</a:t>
            </a:r>
          </a:p>
          <a:p>
            <a:pPr lvl="1"/>
            <a:r>
              <a:rPr lang="en-US" sz="3600" dirty="0"/>
              <a:t>Fomite or passive vehicle</a:t>
            </a:r>
          </a:p>
          <a:p>
            <a:pPr lvl="1"/>
            <a:r>
              <a:rPr lang="en-US" sz="3600" dirty="0"/>
              <a:t>Vector or active vehicle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7889" name="Picture 1" descr="C:\Documents and Settings\WhittierC\Local Settings\Temporary Internet Files\Content.IE5\392HGWZ6\MC900346921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478" y="4648200"/>
            <a:ext cx="2534522" cy="1325118"/>
          </a:xfrm>
          <a:prstGeom prst="rect">
            <a:avLst/>
          </a:prstGeom>
          <a:noFill/>
        </p:spPr>
      </p:pic>
      <p:pic>
        <p:nvPicPr>
          <p:cNvPr id="37890" name="Picture 2" descr="C:\Documents and Settings\WhittierC\Local Settings\Temporary Internet Files\Content.IE5\33CW8T0C\MP900314315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50" y="2133600"/>
            <a:ext cx="1466850" cy="2286000"/>
          </a:xfrm>
          <a:prstGeom prst="rect">
            <a:avLst/>
          </a:prstGeom>
          <a:noFill/>
        </p:spPr>
      </p:pic>
      <p:pic>
        <p:nvPicPr>
          <p:cNvPr id="37891" name="Picture 3" descr="C:\Documents and Settings\WhittierC\Local Settings\Temporary Internet Files\Content.IE5\Z86XVA3E\MC900432423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635" y="2133600"/>
            <a:ext cx="440765" cy="406400"/>
          </a:xfrm>
          <a:prstGeom prst="rect">
            <a:avLst/>
          </a:prstGeom>
          <a:noFill/>
        </p:spPr>
      </p:pic>
      <p:pic>
        <p:nvPicPr>
          <p:cNvPr id="12" name="Picture 3" descr="C:\Documents and Settings\WhittierC\Local Settings\Temporary Internet Files\Content.IE5\Z86XVA3E\MC900432423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078" y="5105400"/>
            <a:ext cx="358122" cy="330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" y="152400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Pristina" pitchFamily="66" charset="0"/>
              </a:rPr>
              <a:t>“Fomites –what ‘s a fomite?”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83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Routes </a:t>
            </a:r>
          </a:p>
        </p:txBody>
      </p:sp>
      <p:pic>
        <p:nvPicPr>
          <p:cNvPr id="66562" name="Picture 2" descr="http://compepid.tuskegee.edu/syllabi/microbiology/epidemiology/epifull/trans_mode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9" t="17038" r="26917" b="37291"/>
          <a:stretch>
            <a:fillRect/>
          </a:stretch>
        </p:blipFill>
        <p:spPr bwMode="auto">
          <a:xfrm>
            <a:off x="95274" y="1219200"/>
            <a:ext cx="5695926" cy="27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www.stoppdd.org/images/livingwithpdd/jpddfaq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92510" y="4121822"/>
            <a:ext cx="5715000" cy="214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908"/>
            <a:ext cx="9113729" cy="62409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Routes?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0" y="1032082"/>
            <a:ext cx="9144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6477000" y="4114800"/>
            <a:ext cx="1066800" cy="914400"/>
          </a:xfrm>
          <a:prstGeom prst="borderCallout1">
            <a:avLst>
              <a:gd name="adj1" fmla="val 50149"/>
              <a:gd name="adj2" fmla="val -1984"/>
              <a:gd name="adj3" fmla="val -35564"/>
              <a:gd name="adj4" fmla="val -265433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Routes?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70" y="1066800"/>
            <a:ext cx="420151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4114800" cy="27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38862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Callout 1 5"/>
          <p:cNvSpPr/>
          <p:nvPr/>
        </p:nvSpPr>
        <p:spPr>
          <a:xfrm>
            <a:off x="7086600" y="1295400"/>
            <a:ext cx="1066800" cy="914400"/>
          </a:xfrm>
          <a:prstGeom prst="borderCallout1">
            <a:avLst>
              <a:gd name="adj1" fmla="val 97024"/>
              <a:gd name="adj2" fmla="val 49802"/>
              <a:gd name="adj3" fmla="val 412353"/>
              <a:gd name="adj4" fmla="val -97576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011" y="3669030"/>
            <a:ext cx="4291989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-153769"/>
            <a:ext cx="8229600" cy="1143000"/>
          </a:xfrm>
        </p:spPr>
        <p:txBody>
          <a:bodyPr/>
          <a:lstStyle/>
          <a:p>
            <a:r>
              <a:rPr lang="en-US" dirty="0"/>
              <a:t>Horizontal v. Vertical </a:t>
            </a:r>
          </a:p>
        </p:txBody>
      </p:sp>
      <p:pic>
        <p:nvPicPr>
          <p:cNvPr id="68610" name="Picture 2" descr="http://www.scientificbeekeeping.com/images/stories/varroa/ipm7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49490" y="989230"/>
            <a:ext cx="6336459" cy="510676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79977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0703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67600" y="381000"/>
            <a:ext cx="121919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137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9967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lum bright="25000" contras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8405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lum bright="29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1219200" cy="20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309546"/>
            <a:ext cx="2829140" cy="185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1524000" cy="12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866444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wyneth Paltrow Contagion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1524000" cy="1013460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101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2.bp.blogspot.com/-2pJ28asp9Zk/TnT1GG31XGI/AAAAAAAAC10/U_WS8X8EhAM/s1600/contagion-movie-screenshots18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2260600" cy="1271588"/>
          </a:xfrm>
          <a:prstGeom prst="rect">
            <a:avLst/>
          </a:prstGeom>
          <a:noFill/>
        </p:spPr>
      </p:pic>
      <p:pic>
        <p:nvPicPr>
          <p:cNvPr id="2056" name="Picture 8" descr="http://1.bp.blogspot.com/-dLyKslMwumI/TnT00x62MJI/AAAAAAAAC04/w0Q1CgioWQM/s1600/contagion-movie-screenshots3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1524000" cy="1157288"/>
          </a:xfrm>
          <a:prstGeom prst="rect">
            <a:avLst/>
          </a:prstGeom>
          <a:noFill/>
        </p:spPr>
      </p:pic>
      <p:sp>
        <p:nvSpPr>
          <p:cNvPr id="21" name="Down Arrow 20"/>
          <p:cNvSpPr/>
          <p:nvPr/>
        </p:nvSpPr>
        <p:spPr>
          <a:xfrm>
            <a:off x="1219200" y="2667000"/>
            <a:ext cx="381000" cy="609600"/>
          </a:xfrm>
          <a:prstGeom prst="down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6200000">
            <a:off x="2324100" y="5524500"/>
            <a:ext cx="381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7069257">
            <a:off x="4282777" y="2977733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9581413">
            <a:off x="4970752" y="2028372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2422283">
            <a:off x="6061336" y="2034485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4350046">
            <a:off x="6569659" y="3062996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7021428">
            <a:off x="6562709" y="3700563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http://4.bp.blogspot.com/-3wAraCYRVOM/T3yxLyHy15I/AAAAAAAAKTQ/fHJ4rzZln2Y/s1600/Contagion1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410200"/>
            <a:ext cx="1005451" cy="964578"/>
          </a:xfrm>
          <a:prstGeom prst="rect">
            <a:avLst/>
          </a:prstGeom>
          <a:noFill/>
        </p:spPr>
      </p:pic>
      <p:sp>
        <p:nvSpPr>
          <p:cNvPr id="29" name="Down Arrow 28"/>
          <p:cNvSpPr/>
          <p:nvPr/>
        </p:nvSpPr>
        <p:spPr>
          <a:xfrm rot="1293967">
            <a:off x="7032900" y="5077886"/>
            <a:ext cx="381000" cy="609600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484142" cy="104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7" cstate="email">
            <a:lum bright="26000" contras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90520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Down Arrow 31"/>
          <p:cNvSpPr/>
          <p:nvPr/>
        </p:nvSpPr>
        <p:spPr>
          <a:xfrm rot="14350046">
            <a:off x="6823899" y="1911182"/>
            <a:ext cx="396649" cy="10331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4713152" flipV="1">
            <a:off x="7119227" y="438443"/>
            <a:ext cx="432773" cy="575992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7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658" y="609600"/>
            <a:ext cx="194134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971" y="3048000"/>
            <a:ext cx="14260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2030374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7813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wyneth Paltrow Contagi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622" y="4343400"/>
            <a:ext cx="172895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17" y="12192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178743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17" y="27813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165627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800600" y="12192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09474" y="26670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53000" y="43434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43600" y="43434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131196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 cstate="email">
            <a:lum bright="26000" contras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125335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7486103" y="19812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67400" y="28956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3800" y="31242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86600" y="533400"/>
            <a:ext cx="9720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2030374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781300"/>
            <a:ext cx="1752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Gwyneth Paltrow Contagion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622" y="4343400"/>
            <a:ext cx="172895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Striped Right Arrow 29"/>
          <p:cNvSpPr/>
          <p:nvPr/>
        </p:nvSpPr>
        <p:spPr>
          <a:xfrm>
            <a:off x="152400" y="5791200"/>
            <a:ext cx="8839200" cy="762000"/>
          </a:xfrm>
          <a:prstGeom prst="stripedRightArrow">
            <a:avLst>
              <a:gd name="adj1" fmla="val 43466"/>
              <a:gd name="adj2" fmla="val 121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Day 1                             Day 2                        Day 3                              Day 4            Day 5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750"/>
            <a:ext cx="9113729" cy="520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oint Source with Second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10" b="21268"/>
          <a:stretch>
            <a:fillRect/>
          </a:stretch>
        </p:blipFill>
        <p:spPr bwMode="auto">
          <a:xfrm>
            <a:off x="533400" y="1143000"/>
            <a:ext cx="8123551" cy="5120640"/>
          </a:xfrm>
          <a:prstGeom prst="rect">
            <a:avLst/>
          </a:prstGeom>
          <a:noFill/>
        </p:spPr>
      </p:pic>
      <p:pic>
        <p:nvPicPr>
          <p:cNvPr id="4" name="Picture 2" descr="Point Source with Seconda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897" b="21268"/>
          <a:stretch>
            <a:fillRect/>
          </a:stretch>
        </p:blipFill>
        <p:spPr bwMode="auto">
          <a:xfrm>
            <a:off x="514350" y="1143000"/>
            <a:ext cx="497205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Epidemic curve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idph.state.ia.us/idph_universalhelp/blob.aspx?ObjID=%7B4434A88B-5BE5-4D7A-AD42-44846896C40D%7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" r="3404"/>
          <a:stretch>
            <a:fillRect/>
          </a:stretch>
        </p:blipFill>
        <p:spPr bwMode="auto">
          <a:xfrm>
            <a:off x="0" y="1371600"/>
            <a:ext cx="9144000" cy="471059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Epidemic curve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Epidemic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0" y="990600"/>
            <a:ext cx="9144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Epidemic v. Outbreak</a:t>
            </a:r>
          </a:p>
        </p:txBody>
      </p:sp>
      <p:pic>
        <p:nvPicPr>
          <p:cNvPr id="49154" name="Picture 2" descr="http://www2.bakersfieldcollege.edu/bio16/images/14-16_CasesEpidemc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071443" cy="5029200"/>
          </a:xfrm>
          <a:prstGeom prst="rect">
            <a:avLst/>
          </a:prstGeom>
          <a:noFill/>
        </p:spPr>
      </p:pic>
      <p:pic>
        <p:nvPicPr>
          <p:cNvPr id="4" name="Picture 2" descr="http://www2.bakersfieldcollege.edu/bio16/images/14-16_CasesEpidemc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349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en-US" sz="4000" dirty="0"/>
              <a:t>Endemic, Epidemic, Pandemic</a:t>
            </a:r>
          </a:p>
        </p:txBody>
      </p:sp>
      <p:pic>
        <p:nvPicPr>
          <p:cNvPr id="16386" name="Picture 2" descr="http://www2.bakersfieldcollege.edu/bio16/14-15_TermsDisease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pic>
        <p:nvPicPr>
          <p:cNvPr id="25604" name="Picture 4" descr="http://3.bp.blogspot.com/-VKOqgueZ-78/TnT1J-yrC8I/AAAAAAAAC2A/V37uB49a0v4/s1600/contagion-movie-screenshots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4495800"/>
            <a:ext cx="4197206" cy="1905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2880" y="990600"/>
            <a:ext cx="8001000" cy="1143000"/>
          </a:xfrm>
        </p:spPr>
        <p:txBody>
          <a:bodyPr/>
          <a:lstStyle/>
          <a:p>
            <a:r>
              <a:rPr lang="en-US" sz="4000" dirty="0" err="1"/>
              <a:t>EnDEMic</a:t>
            </a:r>
            <a:r>
              <a:rPr lang="en-US" sz="4000" dirty="0"/>
              <a:t>              </a:t>
            </a:r>
            <a:r>
              <a:rPr lang="en-US" sz="4000" dirty="0" err="1"/>
              <a:t>EnZOOtic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EpiDEMic</a:t>
            </a:r>
            <a:r>
              <a:rPr lang="en-US" sz="4000" dirty="0"/>
              <a:t>             </a:t>
            </a:r>
            <a:r>
              <a:rPr lang="en-US" sz="4000" dirty="0" err="1"/>
              <a:t>EpiZOOtic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898" y="2438400"/>
            <a:ext cx="3064102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57004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Zoonosis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0" y="1066800"/>
            <a:ext cx="9144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98" y="2133600"/>
            <a:ext cx="3064102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3257004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Zoonosis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406140" y="2438400"/>
            <a:ext cx="2103120" cy="2819400"/>
            <a:chOff x="3467100" y="2438400"/>
            <a:chExt cx="2103120" cy="2819400"/>
          </a:xfrm>
        </p:grpSpPr>
        <p:sp>
          <p:nvSpPr>
            <p:cNvPr id="9" name="Right Arrow 8"/>
            <p:cNvSpPr/>
            <p:nvPr/>
          </p:nvSpPr>
          <p:spPr>
            <a:xfrm>
              <a:off x="3467100" y="24384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3467100" y="34671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-Right Arrow 11"/>
            <p:cNvSpPr/>
            <p:nvPr/>
          </p:nvSpPr>
          <p:spPr>
            <a:xfrm>
              <a:off x="3467100" y="4495800"/>
              <a:ext cx="2103120" cy="7620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3886200" y="1371601"/>
            <a:ext cx="990600" cy="914402"/>
            <a:chOff x="3276600" y="2533649"/>
            <a:chExt cx="685800" cy="590551"/>
          </a:xfrm>
        </p:grpSpPr>
        <p:pic>
          <p:nvPicPr>
            <p:cNvPr id="15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50" y="2533649"/>
              <a:ext cx="3429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165560"/>
            <a:ext cx="207033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165560"/>
            <a:ext cx="220067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1198966" cy="109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Zoonosis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752600" y="3429000"/>
            <a:ext cx="1165860" cy="1828800"/>
            <a:chOff x="3467100" y="2438400"/>
            <a:chExt cx="2103120" cy="2819400"/>
          </a:xfrm>
        </p:grpSpPr>
        <p:sp>
          <p:nvSpPr>
            <p:cNvPr id="9" name="Right Arrow 8"/>
            <p:cNvSpPr/>
            <p:nvPr/>
          </p:nvSpPr>
          <p:spPr>
            <a:xfrm>
              <a:off x="3467100" y="24384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3467100" y="34671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-Right Arrow 11"/>
            <p:cNvSpPr/>
            <p:nvPr/>
          </p:nvSpPr>
          <p:spPr>
            <a:xfrm>
              <a:off x="3467100" y="4495800"/>
              <a:ext cx="2103120" cy="7620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5486400" y="3505200"/>
            <a:ext cx="1165860" cy="1828800"/>
            <a:chOff x="3467100" y="2438400"/>
            <a:chExt cx="2103120" cy="2819400"/>
          </a:xfrm>
        </p:grpSpPr>
        <p:sp>
          <p:nvSpPr>
            <p:cNvPr id="13" name="Right Arrow 12"/>
            <p:cNvSpPr/>
            <p:nvPr/>
          </p:nvSpPr>
          <p:spPr>
            <a:xfrm>
              <a:off x="3467100" y="24384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3467100" y="3467100"/>
              <a:ext cx="2103120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>
              <a:off x="3467100" y="4495800"/>
              <a:ext cx="2103120" cy="7620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8"/>
          <p:cNvGrpSpPr/>
          <p:nvPr/>
        </p:nvGrpSpPr>
        <p:grpSpPr>
          <a:xfrm>
            <a:off x="5410200" y="2286000"/>
            <a:ext cx="1143000" cy="1097280"/>
            <a:chOff x="3276600" y="2533650"/>
            <a:chExt cx="685800" cy="590550"/>
          </a:xfrm>
        </p:grpSpPr>
        <p:pic>
          <p:nvPicPr>
            <p:cNvPr id="17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email">
            <a:lum bright="31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70" y="3165560"/>
            <a:ext cx="149513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250951"/>
            <a:ext cx="3352800" cy="370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632" y="3865829"/>
            <a:ext cx="3429000" cy="224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553"/>
            <a:ext cx="8229600" cy="1143000"/>
          </a:xfrm>
        </p:spPr>
        <p:txBody>
          <a:bodyPr/>
          <a:lstStyle/>
          <a:p>
            <a:r>
              <a:rPr lang="en-US" dirty="0"/>
              <a:t>Host? Reservoir?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229" y="589935"/>
            <a:ext cx="2714171" cy="36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lum bright="25000" contras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67409"/>
            <a:ext cx="1905000" cy="314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email">
            <a:lum bright="29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782" y="3048000"/>
            <a:ext cx="1878496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888210"/>
            <a:ext cx="762000" cy="702590"/>
          </a:xfrm>
          <a:prstGeom prst="rect">
            <a:avLst/>
          </a:prstGeom>
          <a:noFill/>
        </p:spPr>
      </p:pic>
      <p:pic>
        <p:nvPicPr>
          <p:cNvPr id="13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5943600"/>
            <a:ext cx="457200" cy="421554"/>
          </a:xfrm>
          <a:prstGeom prst="rect">
            <a:avLst/>
          </a:prstGeom>
          <a:noFill/>
        </p:spPr>
      </p:pic>
      <p:pic>
        <p:nvPicPr>
          <p:cNvPr id="14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457200" cy="421554"/>
          </a:xfrm>
          <a:prstGeom prst="rect">
            <a:avLst/>
          </a:prstGeom>
          <a:noFill/>
        </p:spPr>
      </p:pic>
      <p:grpSp>
        <p:nvGrpSpPr>
          <p:cNvPr id="3" name="Group 18"/>
          <p:cNvGrpSpPr/>
          <p:nvPr/>
        </p:nvGrpSpPr>
        <p:grpSpPr>
          <a:xfrm>
            <a:off x="3124200" y="2286000"/>
            <a:ext cx="1143000" cy="1066800"/>
            <a:chOff x="3276600" y="2533650"/>
            <a:chExt cx="685800" cy="590550"/>
          </a:xfrm>
        </p:grpSpPr>
        <p:pic>
          <p:nvPicPr>
            <p:cNvPr id="15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16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4" name="Group 19"/>
          <p:cNvGrpSpPr/>
          <p:nvPr/>
        </p:nvGrpSpPr>
        <p:grpSpPr>
          <a:xfrm>
            <a:off x="6096000" y="4953000"/>
            <a:ext cx="914400" cy="819150"/>
            <a:chOff x="3276600" y="2533650"/>
            <a:chExt cx="685800" cy="590550"/>
          </a:xfrm>
        </p:grpSpPr>
        <p:pic>
          <p:nvPicPr>
            <p:cNvPr id="21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2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7" name="Group 22"/>
          <p:cNvGrpSpPr/>
          <p:nvPr/>
        </p:nvGrpSpPr>
        <p:grpSpPr>
          <a:xfrm>
            <a:off x="6477000" y="1828800"/>
            <a:ext cx="914400" cy="838200"/>
            <a:chOff x="3276600" y="2533650"/>
            <a:chExt cx="685800" cy="590550"/>
          </a:xfrm>
        </p:grpSpPr>
        <p:pic>
          <p:nvPicPr>
            <p:cNvPr id="24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5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grpSp>
        <p:nvGrpSpPr>
          <p:cNvPr id="8" name="Group 25"/>
          <p:cNvGrpSpPr/>
          <p:nvPr/>
        </p:nvGrpSpPr>
        <p:grpSpPr>
          <a:xfrm>
            <a:off x="7772400" y="3048000"/>
            <a:ext cx="914400" cy="819150"/>
            <a:chOff x="3276600" y="2533650"/>
            <a:chExt cx="685800" cy="590550"/>
          </a:xfrm>
        </p:grpSpPr>
        <p:pic>
          <p:nvPicPr>
            <p:cNvPr id="27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34602"/>
              <a:ext cx="685800" cy="589598"/>
            </a:xfrm>
            <a:prstGeom prst="rect">
              <a:avLst/>
            </a:prstGeom>
            <a:noFill/>
          </p:spPr>
        </p:pic>
        <p:pic>
          <p:nvPicPr>
            <p:cNvPr id="28" name="Picture 2" descr="C:\Users\siuser\AppData\Local\Microsoft\Windows\Temporary Internet Files\Content.IE5\HUQ3LHZF\MC900432423[1].wmf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3610749" y="2533650"/>
              <a:ext cx="342900" cy="589598"/>
            </a:xfrm>
            <a:prstGeom prst="rect">
              <a:avLst/>
            </a:prstGeom>
            <a:noFill/>
          </p:spPr>
        </p:pic>
      </p:grpSp>
      <p:sp>
        <p:nvSpPr>
          <p:cNvPr id="32" name="Down Arrow 31"/>
          <p:cNvSpPr/>
          <p:nvPr/>
        </p:nvSpPr>
        <p:spPr>
          <a:xfrm rot="21395025">
            <a:off x="997862" y="2682657"/>
            <a:ext cx="609600" cy="2819400"/>
          </a:xfrm>
          <a:prstGeom prst="downArrow">
            <a:avLst>
              <a:gd name="adj1" fmla="val 34483"/>
              <a:gd name="adj2" fmla="val 50000"/>
            </a:avLst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rved Right Arrow 32"/>
          <p:cNvSpPr/>
          <p:nvPr/>
        </p:nvSpPr>
        <p:spPr>
          <a:xfrm>
            <a:off x="2819400" y="2133600"/>
            <a:ext cx="609600" cy="1371600"/>
          </a:xfrm>
          <a:prstGeom prst="curvedRight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flipH="1" flipV="1">
            <a:off x="3810000" y="2133600"/>
            <a:ext cx="533400" cy="1371600"/>
          </a:xfrm>
          <a:prstGeom prst="curvedRightArrow">
            <a:avLst/>
          </a:prstGeom>
          <a:solidFill>
            <a:srgbClr val="FFD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635846"/>
            <a:ext cx="705130" cy="650154"/>
          </a:xfrm>
          <a:prstGeom prst="rect">
            <a:avLst/>
          </a:prstGeom>
          <a:noFill/>
        </p:spPr>
      </p:pic>
      <p:pic>
        <p:nvPicPr>
          <p:cNvPr id="36" name="Picture 2" descr="C:\Users\siuser\AppData\Local\Microsoft\Windows\Temporary Internet Files\Content.IE5\HUQ3LHZF\MC900432423[1].wm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685800" cy="632331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mpepid.tuskegee.edu/syllabi/microbiology/epidemiology/epifull/Fig3_1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9" t="47200" r="5167" b="7122"/>
          <a:stretch>
            <a:fillRect/>
          </a:stretch>
        </p:blipFill>
        <p:spPr bwMode="auto">
          <a:xfrm>
            <a:off x="0" y="2185791"/>
            <a:ext cx="9144000" cy="375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Zoonoses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8234" cy="1143000"/>
          </a:xfrm>
        </p:spPr>
        <p:txBody>
          <a:bodyPr/>
          <a:lstStyle/>
          <a:p>
            <a:pPr algn="ctr"/>
            <a:r>
              <a:rPr lang="en-US" sz="4400" dirty="0"/>
              <a:t>Treatment and vaccination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66" y="100725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Isolation, quarantine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6138"/>
            <a:ext cx="9144000" cy="439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019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Protection/Prevention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Vaccination</a:t>
            </a:r>
          </a:p>
          <a:p>
            <a:r>
              <a:rPr lang="en-US" dirty="0"/>
              <a:t>PPE</a:t>
            </a:r>
          </a:p>
          <a:p>
            <a:r>
              <a:rPr lang="en-US" dirty="0"/>
              <a:t>Hygiene</a:t>
            </a:r>
          </a:p>
          <a:p>
            <a:r>
              <a:rPr lang="en-US" dirty="0"/>
              <a:t>Quarantine/isolation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733800" cy="259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30513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ttp://3.bp.blogspot.com/-CHtL-iN6-XA/TVtWUR_0vyI/AAAAAAAAABg/tZjSInC-uzI/s1600/jude-law-contag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836" y="3326778"/>
            <a:ext cx="2231604" cy="2922518"/>
          </a:xfrm>
          <a:prstGeom prst="rect">
            <a:avLst/>
          </a:prstGeom>
          <a:noFill/>
        </p:spPr>
      </p:pic>
      <p:pic>
        <p:nvPicPr>
          <p:cNvPr id="59398" name="Picture 6" descr="http://4.bp.blogspot.com/-3wAraCYRVOM/T3yxLyHy15I/AAAAAAAAKTQ/fHJ4rzZln2Y/s1600/Contagion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458" y="1066800"/>
            <a:ext cx="2355742" cy="225997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979" y="1295400"/>
            <a:ext cx="36576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66" y="152400"/>
            <a:ext cx="5328745" cy="51435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5" y="990600"/>
            <a:ext cx="9151053" cy="51474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3.bp.blogspot.com/-U3CP0ajPHSY/TnT1I6e62aI/AAAAAAAAC18/q4QdL5xo5ag/s1600/contagion-movie-screenshots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1435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/>
              <a:t>Index case, “Patient zero”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" y="1143000"/>
            <a:ext cx="9144000" cy="5143500"/>
          </a:xfrm>
          <a:prstGeom prst="rect">
            <a:avLst/>
          </a:prstGeom>
        </p:spPr>
      </p:pic>
      <p:pic>
        <p:nvPicPr>
          <p:cNvPr id="3076" name="Picture 4" descr="http://cdn01.cdn.justjared.com/wp-content/uploads/headlines/2011/07/gwyneth-paltrow-jude-law-contagion-trail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1143000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500"/>
            <a:ext cx="8229600" cy="76920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79977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0703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67600" y="381000"/>
            <a:ext cx="121919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137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9967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lum bright="25000" contras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8405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lum bright="29000" contras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1219200" cy="20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572000"/>
            <a:ext cx="2829140" cy="185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1524000" cy="12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866444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wyneth Paltrow Contagion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1524000" cy="1013460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101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2.bp.blogspot.com/-2pJ28asp9Zk/TnT1GG31XGI/AAAAAAAAC10/U_WS8X8EhAM/s1600/contagion-movie-screenshots18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2260600" cy="1271588"/>
          </a:xfrm>
          <a:prstGeom prst="rect">
            <a:avLst/>
          </a:prstGeom>
          <a:noFill/>
        </p:spPr>
      </p:pic>
      <p:pic>
        <p:nvPicPr>
          <p:cNvPr id="2056" name="Picture 8" descr="http://1.bp.blogspot.com/-dLyKslMwumI/TnT00x62MJI/AAAAAAAAC04/w0Q1CgioWQM/s1600/contagion-movie-screenshots3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1524000" cy="1157288"/>
          </a:xfrm>
          <a:prstGeom prst="rect">
            <a:avLst/>
          </a:prstGeom>
          <a:noFill/>
        </p:spPr>
      </p:pic>
      <p:sp>
        <p:nvSpPr>
          <p:cNvPr id="21" name="Down Arrow 20"/>
          <p:cNvSpPr/>
          <p:nvPr/>
        </p:nvSpPr>
        <p:spPr>
          <a:xfrm>
            <a:off x="1219200" y="2667000"/>
            <a:ext cx="381000" cy="609600"/>
          </a:xfrm>
          <a:prstGeom prst="down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6200000">
            <a:off x="2324100" y="5524500"/>
            <a:ext cx="381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7069257">
            <a:off x="4282777" y="2977733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9581413">
            <a:off x="4970752" y="2028372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2422283">
            <a:off x="6061336" y="2034485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4350046">
            <a:off x="6569659" y="3062996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7021428">
            <a:off x="6562709" y="3700563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http://4.bp.blogspot.com/-3wAraCYRVOM/T3yxLyHy15I/AAAAAAAAKTQ/fHJ4rzZln2Y/s1600/Contagion1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410200"/>
            <a:ext cx="1005451" cy="964578"/>
          </a:xfrm>
          <a:prstGeom prst="rect">
            <a:avLst/>
          </a:prstGeom>
          <a:noFill/>
        </p:spPr>
      </p:pic>
      <p:sp>
        <p:nvSpPr>
          <p:cNvPr id="29" name="Down Arrow 28"/>
          <p:cNvSpPr/>
          <p:nvPr/>
        </p:nvSpPr>
        <p:spPr>
          <a:xfrm rot="1293967">
            <a:off x="7032900" y="5077886"/>
            <a:ext cx="381000" cy="609600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484142" cy="104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7" cstate="email">
            <a:lum bright="26000" contras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90520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Down Arrow 31"/>
          <p:cNvSpPr/>
          <p:nvPr/>
        </p:nvSpPr>
        <p:spPr>
          <a:xfrm rot="14350046">
            <a:off x="6823899" y="1911182"/>
            <a:ext cx="396649" cy="10331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4713152" flipV="1">
            <a:off x="7119227" y="438443"/>
            <a:ext cx="432773" cy="575992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Content Placeholder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81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1143000"/>
          </a:xfrm>
        </p:spPr>
        <p:txBody>
          <a:bodyPr/>
          <a:lstStyle/>
          <a:p>
            <a:r>
              <a:rPr lang="en-US" sz="4000" dirty="0"/>
              <a:t>What could we call the bats?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0" y="990600"/>
            <a:ext cx="9144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1 4"/>
          <p:cNvSpPr/>
          <p:nvPr/>
        </p:nvSpPr>
        <p:spPr>
          <a:xfrm>
            <a:off x="4876800" y="1371600"/>
            <a:ext cx="1066800" cy="914400"/>
          </a:xfrm>
          <a:prstGeom prst="borderCallout1">
            <a:avLst>
              <a:gd name="adj1" fmla="val 99107"/>
              <a:gd name="adj2" fmla="val 49802"/>
              <a:gd name="adj3" fmla="val 401936"/>
              <a:gd name="adj4" fmla="val -177040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0" y="1032082"/>
            <a:ext cx="91440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017" y="123329"/>
            <a:ext cx="6798734" cy="1303867"/>
          </a:xfrm>
        </p:spPr>
        <p:txBody>
          <a:bodyPr/>
          <a:lstStyle/>
          <a:p>
            <a:r>
              <a:rPr lang="en-US" sz="4000" dirty="0"/>
              <a:t>Course of infection</a:t>
            </a:r>
          </a:p>
        </p:txBody>
      </p:sp>
      <p:pic>
        <p:nvPicPr>
          <p:cNvPr id="50178" name="Picture 2" descr="http://www2.bakersfieldcollege.edu/bio16/images/14-10_Stages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26030"/>
            <a:ext cx="7162800" cy="3402330"/>
          </a:xfrm>
          <a:prstGeom prst="rect">
            <a:avLst/>
          </a:prstGeom>
          <a:noFill/>
        </p:spPr>
      </p:pic>
      <p:pic>
        <p:nvPicPr>
          <p:cNvPr id="4" name="Picture 2" descr="http://www2.bakersfieldcollege.edu/bio16/images/14-10_Stages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39" y="586740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7800" y="2057400"/>
            <a:ext cx="9906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Incu-bation</a:t>
            </a:r>
            <a:endParaRPr lang="en-US" b="1" dirty="0"/>
          </a:p>
          <a:p>
            <a:pPr algn="ctr"/>
            <a:r>
              <a:rPr lang="en-US" b="1" dirty="0"/>
              <a:t>period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38400" y="2057400"/>
            <a:ext cx="4267200" cy="533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Sickness or “infection”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29400" y="2057400"/>
            <a:ext cx="1295400" cy="533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Recovery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625" y="2066925"/>
            <a:ext cx="13716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Susceptible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24800" y="3352800"/>
            <a:ext cx="12192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Resistant</a:t>
            </a:r>
          </a:p>
        </p:txBody>
      </p:sp>
      <p:sp>
        <p:nvSpPr>
          <p:cNvPr id="13" name="U-Turn Arrow 12"/>
          <p:cNvSpPr/>
          <p:nvPr/>
        </p:nvSpPr>
        <p:spPr>
          <a:xfrm flipH="1">
            <a:off x="457200" y="1066800"/>
            <a:ext cx="7162800" cy="990600"/>
          </a:xfrm>
          <a:prstGeom prst="uturnArrow">
            <a:avLst>
              <a:gd name="adj1" fmla="val 18443"/>
              <a:gd name="adj2" fmla="val 25000"/>
              <a:gd name="adj3" fmla="val 25000"/>
              <a:gd name="adj4" fmla="val 43750"/>
              <a:gd name="adj5" fmla="val 9326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5400000">
            <a:off x="7886700" y="2247900"/>
            <a:ext cx="1066800" cy="990600"/>
          </a:xfrm>
          <a:prstGeom prst="bentArrow">
            <a:avLst>
              <a:gd name="adj1" fmla="val 1592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209675" y="1739464"/>
            <a:ext cx="533400" cy="381000"/>
          </a:xfrm>
          <a:prstGeom prst="down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1383268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Point of infection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67098" y="5486400"/>
            <a:ext cx="1219200" cy="533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Death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60932" y="2590800"/>
            <a:ext cx="0" cy="2819400"/>
          </a:xfrm>
          <a:prstGeom prst="straightConnector1">
            <a:avLst/>
          </a:prstGeom>
          <a:ln w="101600" cmpd="sng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175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1560"/>
            <a:ext cx="9144000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5143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1075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7250"/>
            <a:ext cx="9144000" cy="514350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1796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" y="1342368"/>
            <a:ext cx="9128234" cy="5134632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734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4917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 numCol="3">
            <a:normAutofit fontScale="85000" lnSpcReduction="20000"/>
          </a:bodyPr>
          <a:lstStyle/>
          <a:p>
            <a:pPr lvl="0"/>
            <a:r>
              <a:rPr lang="en-US" dirty="0"/>
              <a:t>Agent</a:t>
            </a:r>
          </a:p>
          <a:p>
            <a:pPr lvl="0"/>
            <a:r>
              <a:rPr lang="en-US" dirty="0"/>
              <a:t>Bacteria</a:t>
            </a:r>
          </a:p>
          <a:p>
            <a:pPr lvl="0"/>
            <a:r>
              <a:rPr lang="en-US" dirty="0"/>
              <a:t>Endemic</a:t>
            </a:r>
          </a:p>
          <a:p>
            <a:pPr lvl="0"/>
            <a:r>
              <a:rPr lang="en-US" dirty="0"/>
              <a:t>Enzootic</a:t>
            </a:r>
          </a:p>
          <a:p>
            <a:pPr lvl="0"/>
            <a:r>
              <a:rPr lang="en-US" dirty="0"/>
              <a:t>Epidemic</a:t>
            </a:r>
          </a:p>
          <a:p>
            <a:pPr lvl="0"/>
            <a:r>
              <a:rPr lang="en-US" dirty="0"/>
              <a:t>Epizootic</a:t>
            </a:r>
          </a:p>
          <a:p>
            <a:pPr lvl="0"/>
            <a:r>
              <a:rPr lang="en-US" dirty="0" err="1"/>
              <a:t>Fomite</a:t>
            </a:r>
            <a:r>
              <a:rPr lang="en-US" dirty="0"/>
              <a:t>/Vehicle</a:t>
            </a:r>
          </a:p>
          <a:p>
            <a:pPr lvl="0"/>
            <a:r>
              <a:rPr lang="en-US" dirty="0"/>
              <a:t>Horizontal Transmission</a:t>
            </a:r>
          </a:p>
          <a:p>
            <a:pPr lvl="0"/>
            <a:r>
              <a:rPr lang="en-US" dirty="0"/>
              <a:t>Host</a:t>
            </a:r>
            <a:r>
              <a:rPr lang="en-US" b="1" dirty="0"/>
              <a:t> </a:t>
            </a:r>
            <a:endParaRPr lang="en-US" dirty="0"/>
          </a:p>
          <a:p>
            <a:pPr lvl="0"/>
            <a:r>
              <a:rPr lang="en-US" dirty="0"/>
              <a:t>Incubation Period</a:t>
            </a:r>
          </a:p>
          <a:p>
            <a:pPr lvl="0"/>
            <a:r>
              <a:rPr lang="en-US" dirty="0"/>
              <a:t>Index case</a:t>
            </a:r>
          </a:p>
          <a:p>
            <a:pPr lvl="0"/>
            <a:r>
              <a:rPr lang="en-US" dirty="0"/>
              <a:t>Infective</a:t>
            </a:r>
          </a:p>
          <a:p>
            <a:pPr lvl="0"/>
            <a:r>
              <a:rPr lang="en-US" dirty="0"/>
              <a:t>Outbreak</a:t>
            </a:r>
          </a:p>
          <a:p>
            <a:pPr lvl="0"/>
            <a:r>
              <a:rPr lang="en-US" dirty="0"/>
              <a:t>Outbreak curve</a:t>
            </a:r>
          </a:p>
          <a:p>
            <a:pPr lvl="0"/>
            <a:r>
              <a:rPr lang="en-US" dirty="0"/>
              <a:t>Parasite</a:t>
            </a:r>
          </a:p>
          <a:p>
            <a:pPr lvl="0"/>
            <a:r>
              <a:rPr lang="en-US" dirty="0"/>
              <a:t>Pathogen</a:t>
            </a:r>
          </a:p>
          <a:p>
            <a:pPr lvl="0"/>
            <a:r>
              <a:rPr lang="en-US" dirty="0"/>
              <a:t>Recovered</a:t>
            </a:r>
          </a:p>
          <a:p>
            <a:pPr lvl="0"/>
            <a:r>
              <a:rPr lang="en-US" dirty="0"/>
              <a:t>Reservoir</a:t>
            </a:r>
          </a:p>
          <a:p>
            <a:r>
              <a:rPr lang="en-US" b="1" dirty="0"/>
              <a:t> </a:t>
            </a:r>
            <a:r>
              <a:rPr lang="en-US" dirty="0"/>
              <a:t>Resistant</a:t>
            </a:r>
          </a:p>
          <a:p>
            <a:pPr lvl="0"/>
            <a:r>
              <a:rPr lang="en-US" dirty="0"/>
              <a:t>Susceptible</a:t>
            </a:r>
          </a:p>
          <a:p>
            <a:pPr lvl="0"/>
            <a:r>
              <a:rPr lang="en-US" dirty="0"/>
              <a:t>Transmission</a:t>
            </a:r>
          </a:p>
          <a:p>
            <a:pPr lvl="0"/>
            <a:r>
              <a:rPr lang="en-US" dirty="0"/>
              <a:t>Vector</a:t>
            </a:r>
          </a:p>
          <a:p>
            <a:pPr lvl="0"/>
            <a:r>
              <a:rPr lang="en-US" dirty="0"/>
              <a:t>Vertical Transmission</a:t>
            </a:r>
          </a:p>
          <a:p>
            <a:pPr lvl="0"/>
            <a:r>
              <a:rPr lang="en-US" dirty="0"/>
              <a:t>Virus</a:t>
            </a:r>
          </a:p>
          <a:p>
            <a:pPr lvl="0"/>
            <a:r>
              <a:rPr lang="en-US" dirty="0" err="1"/>
              <a:t>Zoonosis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286500"/>
            <a:ext cx="8229600" cy="7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07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798734" cy="1303867"/>
          </a:xfrm>
        </p:spPr>
        <p:txBody>
          <a:bodyPr/>
          <a:lstStyle/>
          <a:p>
            <a:r>
              <a:rPr lang="en-US" dirty="0"/>
              <a:t>Disturbance...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640184" y="1406871"/>
            <a:ext cx="77724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2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1143000"/>
          </a:xfrm>
        </p:spPr>
        <p:txBody>
          <a:bodyPr/>
          <a:lstStyle/>
          <a:p>
            <a:r>
              <a:rPr lang="en-US" sz="4000" dirty="0"/>
              <a:t>What could we call the bats?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685800" y="990600"/>
            <a:ext cx="7696200" cy="51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1 4"/>
          <p:cNvSpPr/>
          <p:nvPr/>
        </p:nvSpPr>
        <p:spPr>
          <a:xfrm>
            <a:off x="4876800" y="1371600"/>
            <a:ext cx="1066800" cy="914400"/>
          </a:xfrm>
          <a:prstGeom prst="borderCallout1">
            <a:avLst>
              <a:gd name="adj1" fmla="val 99107"/>
              <a:gd name="adj2" fmla="val 49802"/>
              <a:gd name="adj3" fmla="val 401936"/>
              <a:gd name="adj4" fmla="val -177040"/>
            </a:avLst>
          </a:prstGeom>
          <a:ln w="38100">
            <a:headEnd type="none"/>
            <a:tailEnd type="stealth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6215658"/>
            <a:ext cx="9113729" cy="6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5509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ntor Forest EID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17220</TotalTime>
  <Words>480</Words>
  <Application>Microsoft Office PowerPoint</Application>
  <PresentationFormat>On-screen Show (4:3)</PresentationFormat>
  <Paragraphs>203</Paragraphs>
  <Slides>75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Garamond</vt:lpstr>
      <vt:lpstr>Pristina</vt:lpstr>
      <vt:lpstr>Verdana</vt:lpstr>
      <vt:lpstr>Mentor Forest EID PowerPoint Template</vt:lpstr>
      <vt:lpstr>Organic</vt:lpstr>
      <vt:lpstr> Fundamentals of Disease Transmission based on Movie Contagion provided by Chris Whittier PowerPoint No. 3</vt:lpstr>
      <vt:lpstr>Lead discussion</vt:lpstr>
      <vt:lpstr>PowerPoint Presentation</vt:lpstr>
      <vt:lpstr>PowerPoint Presentation</vt:lpstr>
      <vt:lpstr>PowerPoint Presentation</vt:lpstr>
      <vt:lpstr>Host? Reservoir?</vt:lpstr>
      <vt:lpstr>Course of infection</vt:lpstr>
      <vt:lpstr>Disturbance...</vt:lpstr>
      <vt:lpstr>What could we call the bats?</vt:lpstr>
      <vt:lpstr>PowerPoint Presentation</vt:lpstr>
      <vt:lpstr>PowerPoint Presentation</vt:lpstr>
      <vt:lpstr>What about the piece of fruit?</vt:lpstr>
      <vt:lpstr>What could we call the pig?</vt:lpstr>
      <vt:lpstr>What is missing?</vt:lpstr>
      <vt:lpstr>PowerPoint Presentation</vt:lpstr>
      <vt:lpstr>PowerPoint Presentation</vt:lpstr>
      <vt:lpstr>How was the disease spread?</vt:lpstr>
      <vt:lpstr>PowerPoint Presentation</vt:lpstr>
      <vt:lpstr>PowerPoint Presentation</vt:lpstr>
      <vt:lpstr>Terms</vt:lpstr>
      <vt:lpstr>Lead discussion</vt:lpstr>
      <vt:lpstr>PowerPoint Presentation</vt:lpstr>
      <vt:lpstr>   Disease   v.   Infection</vt:lpstr>
      <vt:lpstr>Ebola v. MEV-1</vt:lpstr>
      <vt:lpstr>PowerPoint Presentation</vt:lpstr>
      <vt:lpstr>   Agent   v.  Pathogen</vt:lpstr>
      <vt:lpstr>PowerPoint Presentation</vt:lpstr>
      <vt:lpstr>PowerPoint Presentation</vt:lpstr>
      <vt:lpstr>PowerPoint Presentation</vt:lpstr>
      <vt:lpstr>PowerPoint Presentation</vt:lpstr>
      <vt:lpstr>Incubation period, contagious</vt:lpstr>
      <vt:lpstr>Course of infection</vt:lpstr>
      <vt:lpstr>PowerPoint Presentation</vt:lpstr>
      <vt:lpstr>PowerPoint Presentation</vt:lpstr>
      <vt:lpstr>PowerPoint Presentation</vt:lpstr>
      <vt:lpstr>PowerPoint Presentation</vt:lpstr>
      <vt:lpstr>Course of infection</vt:lpstr>
      <vt:lpstr>Contagious without illness</vt:lpstr>
      <vt:lpstr>PowerPoint Presentation</vt:lpstr>
      <vt:lpstr>Individual variation</vt:lpstr>
      <vt:lpstr>Individual variation</vt:lpstr>
      <vt:lpstr>Transmission routes</vt:lpstr>
      <vt:lpstr>PowerPoint Presentation</vt:lpstr>
      <vt:lpstr>PowerPoint Presentation</vt:lpstr>
      <vt:lpstr>Transmission Routes </vt:lpstr>
      <vt:lpstr>Routes?</vt:lpstr>
      <vt:lpstr>Routes?</vt:lpstr>
      <vt:lpstr>Routes</vt:lpstr>
      <vt:lpstr>Horizontal v. Vertical </vt:lpstr>
      <vt:lpstr>PowerPoint Presentation</vt:lpstr>
      <vt:lpstr>Epidemic curve</vt:lpstr>
      <vt:lpstr>PowerPoint Presentation</vt:lpstr>
      <vt:lpstr>Epidemic</vt:lpstr>
      <vt:lpstr>Epidemic v. Outbreak</vt:lpstr>
      <vt:lpstr>Endemic, Epidemic, Pandemic</vt:lpstr>
      <vt:lpstr>EnDEMic              EnZOOtic  EpiDEMic             EpiZOOtic</vt:lpstr>
      <vt:lpstr>Zoonosis</vt:lpstr>
      <vt:lpstr>Zoonosis</vt:lpstr>
      <vt:lpstr>Zoonosis</vt:lpstr>
      <vt:lpstr>Zoonoses</vt:lpstr>
      <vt:lpstr>Treatment and vaccination</vt:lpstr>
      <vt:lpstr>Isolation, quarantine</vt:lpstr>
      <vt:lpstr>Protection/Prevention</vt:lpstr>
      <vt:lpstr>PowerPoint Presentation</vt:lpstr>
      <vt:lpstr>PowerPoint Presentation</vt:lpstr>
      <vt:lpstr>Index case, “Patient zero”</vt:lpstr>
      <vt:lpstr>PowerPoint Presentation</vt:lpstr>
      <vt:lpstr>What could we call the bats?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Whittier</dc:creator>
  <cp:lastModifiedBy>Amuguni, Janetrix Hellen M.</cp:lastModifiedBy>
  <cp:revision>333</cp:revision>
  <cp:lastPrinted>2012-04-25T14:32:29Z</cp:lastPrinted>
  <dcterms:created xsi:type="dcterms:W3CDTF">2012-04-13T16:06:33Z</dcterms:created>
  <dcterms:modified xsi:type="dcterms:W3CDTF">2019-11-24T20:49:22Z</dcterms:modified>
</cp:coreProperties>
</file>