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omments/comment1.xml" ContentType="application/vnd.openxmlformats-officedocument.presentationml.comment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139"/>
  </p:notesMasterIdLst>
  <p:handoutMasterIdLst>
    <p:handoutMasterId r:id="rId140"/>
  </p:handoutMasterIdLst>
  <p:sldIdLst>
    <p:sldId id="256" r:id="rId2"/>
    <p:sldId id="393" r:id="rId3"/>
    <p:sldId id="394" r:id="rId4"/>
    <p:sldId id="392" r:id="rId5"/>
    <p:sldId id="259" r:id="rId6"/>
    <p:sldId id="260" r:id="rId7"/>
    <p:sldId id="261" r:id="rId8"/>
    <p:sldId id="262" r:id="rId9"/>
    <p:sldId id="396" r:id="rId10"/>
    <p:sldId id="263" r:id="rId11"/>
    <p:sldId id="397" r:id="rId12"/>
    <p:sldId id="398" r:id="rId13"/>
    <p:sldId id="264" r:id="rId14"/>
    <p:sldId id="425" r:id="rId15"/>
    <p:sldId id="265" r:id="rId16"/>
    <p:sldId id="429" r:id="rId17"/>
    <p:sldId id="430" r:id="rId18"/>
    <p:sldId id="431" r:id="rId19"/>
    <p:sldId id="268" r:id="rId20"/>
    <p:sldId id="273" r:id="rId21"/>
    <p:sldId id="274" r:id="rId22"/>
    <p:sldId id="276"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2" r:id="rId37"/>
    <p:sldId id="399" r:id="rId38"/>
    <p:sldId id="294" r:id="rId39"/>
    <p:sldId id="295" r:id="rId40"/>
    <p:sldId id="400" r:id="rId41"/>
    <p:sldId id="297" r:id="rId42"/>
    <p:sldId id="298" r:id="rId43"/>
    <p:sldId id="299" r:id="rId44"/>
    <p:sldId id="300" r:id="rId45"/>
    <p:sldId id="432" r:id="rId46"/>
    <p:sldId id="401" r:id="rId47"/>
    <p:sldId id="303" r:id="rId48"/>
    <p:sldId id="305" r:id="rId49"/>
    <p:sldId id="306" r:id="rId50"/>
    <p:sldId id="307" r:id="rId51"/>
    <p:sldId id="433"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434" r:id="rId67"/>
    <p:sldId id="324" r:id="rId68"/>
    <p:sldId id="325" r:id="rId69"/>
    <p:sldId id="326" r:id="rId70"/>
    <p:sldId id="469" r:id="rId71"/>
    <p:sldId id="470" r:id="rId72"/>
    <p:sldId id="471" r:id="rId73"/>
    <p:sldId id="327" r:id="rId74"/>
    <p:sldId id="329" r:id="rId75"/>
    <p:sldId id="330" r:id="rId76"/>
    <p:sldId id="331" r:id="rId77"/>
    <p:sldId id="333" r:id="rId78"/>
    <p:sldId id="334" r:id="rId79"/>
    <p:sldId id="426" r:id="rId80"/>
    <p:sldId id="335" r:id="rId81"/>
    <p:sldId id="336" r:id="rId82"/>
    <p:sldId id="337" r:id="rId83"/>
    <p:sldId id="338" r:id="rId84"/>
    <p:sldId id="427" r:id="rId85"/>
    <p:sldId id="435" r:id="rId86"/>
    <p:sldId id="340" r:id="rId87"/>
    <p:sldId id="341" r:id="rId88"/>
    <p:sldId id="342" r:id="rId89"/>
    <p:sldId id="343" r:id="rId90"/>
    <p:sldId id="344" r:id="rId91"/>
    <p:sldId id="438" r:id="rId92"/>
    <p:sldId id="439" r:id="rId93"/>
    <p:sldId id="440" r:id="rId94"/>
    <p:sldId id="441" r:id="rId95"/>
    <p:sldId id="442" r:id="rId96"/>
    <p:sldId id="443" r:id="rId97"/>
    <p:sldId id="444" r:id="rId98"/>
    <p:sldId id="445" r:id="rId99"/>
    <p:sldId id="446" r:id="rId100"/>
    <p:sldId id="447" r:id="rId101"/>
    <p:sldId id="448" r:id="rId102"/>
    <p:sldId id="449" r:id="rId103"/>
    <p:sldId id="450" r:id="rId104"/>
    <p:sldId id="451" r:id="rId105"/>
    <p:sldId id="452" r:id="rId106"/>
    <p:sldId id="453" r:id="rId107"/>
    <p:sldId id="468" r:id="rId108"/>
    <p:sldId id="455" r:id="rId109"/>
    <p:sldId id="456" r:id="rId110"/>
    <p:sldId id="457" r:id="rId111"/>
    <p:sldId id="458" r:id="rId112"/>
    <p:sldId id="459" r:id="rId113"/>
    <p:sldId id="460" r:id="rId114"/>
    <p:sldId id="461" r:id="rId115"/>
    <p:sldId id="462" r:id="rId116"/>
    <p:sldId id="463" r:id="rId117"/>
    <p:sldId id="464" r:id="rId118"/>
    <p:sldId id="466" r:id="rId119"/>
    <p:sldId id="467" r:id="rId120"/>
    <p:sldId id="376" r:id="rId121"/>
    <p:sldId id="377" r:id="rId122"/>
    <p:sldId id="378" r:id="rId123"/>
    <p:sldId id="379" r:id="rId124"/>
    <p:sldId id="380" r:id="rId125"/>
    <p:sldId id="381" r:id="rId126"/>
    <p:sldId id="382" r:id="rId127"/>
    <p:sldId id="383" r:id="rId128"/>
    <p:sldId id="384" r:id="rId129"/>
    <p:sldId id="385" r:id="rId130"/>
    <p:sldId id="386" r:id="rId131"/>
    <p:sldId id="387" r:id="rId132"/>
    <p:sldId id="388" r:id="rId133"/>
    <p:sldId id="389" r:id="rId134"/>
    <p:sldId id="349" r:id="rId135"/>
    <p:sldId id="390" r:id="rId136"/>
    <p:sldId id="391" r:id="rId137"/>
    <p:sldId id="275" r:id="rId13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928">
          <p15:clr>
            <a:srgbClr val="A4A3A4"/>
          </p15:clr>
        </p15:guide>
        <p15:guide id="4"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clrMru>
    <a:srgbClr val="FFFF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9" autoAdjust="0"/>
    <p:restoredTop sz="85685" autoAdjust="0"/>
  </p:normalViewPr>
  <p:slideViewPr>
    <p:cSldViewPr>
      <p:cViewPr varScale="1">
        <p:scale>
          <a:sx n="57" d="100"/>
          <a:sy n="57" d="100"/>
        </p:scale>
        <p:origin x="1532" y="44"/>
      </p:cViewPr>
      <p:guideLst>
        <p:guide orient="horz" pos="2160"/>
        <p:guide pos="2880"/>
      </p:guideLst>
    </p:cSldViewPr>
  </p:slideViewPr>
  <p:notesTextViewPr>
    <p:cViewPr>
      <p:scale>
        <a:sx n="1" d="1"/>
        <a:sy n="1" d="1"/>
      </p:scale>
      <p:origin x="0" y="0"/>
    </p:cViewPr>
  </p:notesTextViewPr>
  <p:sorterViewPr>
    <p:cViewPr>
      <p:scale>
        <a:sx n="82" d="100"/>
        <a:sy n="82" d="100"/>
      </p:scale>
      <p:origin x="0" y="13392"/>
    </p:cViewPr>
  </p:sorterViewPr>
  <p:notesViewPr>
    <p:cSldViewPr showGuides="1">
      <p:cViewPr>
        <p:scale>
          <a:sx n="183" d="100"/>
          <a:sy n="183" d="100"/>
        </p:scale>
        <p:origin x="-708" y="4080"/>
      </p:cViewPr>
      <p:guideLst>
        <p:guide orient="horz" pos="2880"/>
        <p:guide pos="2160"/>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handoutMaster" Target="handoutMasters/handoutMaster1.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xmlns:p15="http://schemas.microsoft.com/office/powerpoint/2012/main"/>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374328-7938-4515-A569-43A6E858C3ED}"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en-US"/>
        </a:p>
      </dgm:t>
    </dgm:pt>
    <dgm:pt modelId="{7FBEA373-B2CB-473B-BEB0-C04436D2D152}">
      <dgm:prSet phldrT="[Text]" custT="1"/>
      <dgm:spPr/>
      <dgm:t>
        <a:bodyPr/>
        <a:lstStyle/>
        <a:p>
          <a:r>
            <a:rPr lang="en-US" sz="2400" b="1" dirty="0"/>
            <a:t>Human System</a:t>
          </a:r>
        </a:p>
      </dgm:t>
    </dgm:pt>
    <dgm:pt modelId="{7706209E-92AB-47D2-B93C-BCAA99498783}" type="sibTrans" cxnId="{3158FCEF-489D-4D29-BEE8-ED38ADDC8974}">
      <dgm:prSet/>
      <dgm:spPr/>
      <dgm:t>
        <a:bodyPr/>
        <a:lstStyle/>
        <a:p>
          <a:endParaRPr lang="en-US"/>
        </a:p>
      </dgm:t>
    </dgm:pt>
    <dgm:pt modelId="{DBEF061D-7A0D-450B-B5C9-95CA7F3E90DE}" type="parTrans" cxnId="{3158FCEF-489D-4D29-BEE8-ED38ADDC8974}">
      <dgm:prSet/>
      <dgm:spPr/>
      <dgm:t>
        <a:bodyPr/>
        <a:lstStyle/>
        <a:p>
          <a:endParaRPr lang="en-US"/>
        </a:p>
      </dgm:t>
    </dgm:pt>
    <dgm:pt modelId="{E51A3F73-54D6-407C-874F-B992EEC09773}" type="pres">
      <dgm:prSet presAssocID="{51374328-7938-4515-A569-43A6E858C3ED}" presName="Name0" presStyleCnt="0">
        <dgm:presLayoutVars>
          <dgm:chMax val="4"/>
          <dgm:resizeHandles val="exact"/>
        </dgm:presLayoutVars>
      </dgm:prSet>
      <dgm:spPr/>
    </dgm:pt>
    <dgm:pt modelId="{5F82E305-C673-48BC-8C47-CE7E7DCDD61F}" type="pres">
      <dgm:prSet presAssocID="{51374328-7938-4515-A569-43A6E858C3ED}" presName="ellipse" presStyleLbl="trBgShp" presStyleIdx="0" presStyleCnt="1"/>
      <dgm:spPr/>
    </dgm:pt>
    <dgm:pt modelId="{9B0FB4BF-74DA-4317-9A14-2344A5B0CB64}" type="pres">
      <dgm:prSet presAssocID="{51374328-7938-4515-A569-43A6E858C3ED}" presName="arrow1" presStyleLbl="fgShp" presStyleIdx="0" presStyleCnt="1"/>
      <dgm:spPr>
        <a:solidFill>
          <a:srgbClr val="C00000"/>
        </a:solidFill>
      </dgm:spPr>
    </dgm:pt>
    <dgm:pt modelId="{A2D37203-6A62-4EEB-BD9B-BB4FE28BD0E7}" type="pres">
      <dgm:prSet presAssocID="{51374328-7938-4515-A569-43A6E858C3ED}" presName="rectangle" presStyleLbl="revTx" presStyleIdx="0" presStyleCnt="1" custScaleX="131178" custScaleY="99839" custLinFactNeighborX="9282" custLinFactNeighborY="38891">
        <dgm:presLayoutVars>
          <dgm:bulletEnabled val="1"/>
        </dgm:presLayoutVars>
      </dgm:prSet>
      <dgm:spPr/>
    </dgm:pt>
    <dgm:pt modelId="{7FBD96BA-36C4-4FF2-8005-5936E65B7FB6}" type="pres">
      <dgm:prSet presAssocID="{51374328-7938-4515-A569-43A6E858C3ED}" presName="funnel" presStyleLbl="trAlignAcc1" presStyleIdx="0" presStyleCnt="1"/>
      <dgm:spPr>
        <a:solidFill>
          <a:schemeClr val="accent6">
            <a:lumMod val="60000"/>
            <a:lumOff val="40000"/>
            <a:alpha val="40000"/>
          </a:schemeClr>
        </a:solidFill>
      </dgm:spPr>
    </dgm:pt>
  </dgm:ptLst>
  <dgm:cxnLst>
    <dgm:cxn modelId="{D1C73C51-BD89-42C4-8BB0-9F984B648B0A}" type="presOf" srcId="{51374328-7938-4515-A569-43A6E858C3ED}" destId="{E51A3F73-54D6-407C-874F-B992EEC09773}" srcOrd="0" destOrd="0" presId="urn:microsoft.com/office/officeart/2005/8/layout/funnel1"/>
    <dgm:cxn modelId="{4E56AEA0-A185-4F78-B29E-860CACFBE2A5}" type="presOf" srcId="{7FBEA373-B2CB-473B-BEB0-C04436D2D152}" destId="{A2D37203-6A62-4EEB-BD9B-BB4FE28BD0E7}" srcOrd="0" destOrd="0" presId="urn:microsoft.com/office/officeart/2005/8/layout/funnel1"/>
    <dgm:cxn modelId="{3158FCEF-489D-4D29-BEE8-ED38ADDC8974}" srcId="{51374328-7938-4515-A569-43A6E858C3ED}" destId="{7FBEA373-B2CB-473B-BEB0-C04436D2D152}" srcOrd="0" destOrd="0" parTransId="{DBEF061D-7A0D-450B-B5C9-95CA7F3E90DE}" sibTransId="{7706209E-92AB-47D2-B93C-BCAA99498783}"/>
    <dgm:cxn modelId="{4787772D-69D9-4511-B789-3F29354D1A93}" type="presParOf" srcId="{E51A3F73-54D6-407C-874F-B992EEC09773}" destId="{5F82E305-C673-48BC-8C47-CE7E7DCDD61F}" srcOrd="0" destOrd="0" presId="urn:microsoft.com/office/officeart/2005/8/layout/funnel1"/>
    <dgm:cxn modelId="{2A7D8BF0-BA48-44DA-A38C-88DE6371A45C}" type="presParOf" srcId="{E51A3F73-54D6-407C-874F-B992EEC09773}" destId="{9B0FB4BF-74DA-4317-9A14-2344A5B0CB64}" srcOrd="1" destOrd="0" presId="urn:microsoft.com/office/officeart/2005/8/layout/funnel1"/>
    <dgm:cxn modelId="{A2866817-958D-41E9-B306-59E26106546C}" type="presParOf" srcId="{E51A3F73-54D6-407C-874F-B992EEC09773}" destId="{A2D37203-6A62-4EEB-BD9B-BB4FE28BD0E7}" srcOrd="2" destOrd="0" presId="urn:microsoft.com/office/officeart/2005/8/layout/funnel1"/>
    <dgm:cxn modelId="{D4F9700C-8BDE-4D9F-8D98-5CA83F62CECF}" type="presParOf" srcId="{E51A3F73-54D6-407C-874F-B992EEC09773}" destId="{7FBD96BA-36C4-4FF2-8005-5936E65B7FB6}" srcOrd="3"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FCC957AD-FB56-4BA3-A35F-8B9342E7CC2A}" type="doc">
      <dgm:prSet loTypeId="urn:microsoft.com/office/officeart/2005/8/layout/process1" loCatId="process" qsTypeId="urn:microsoft.com/office/officeart/2005/8/quickstyle/simple1" qsCatId="simple" csTypeId="urn:microsoft.com/office/officeart/2005/8/colors/colorful2" csCatId="colorful" phldr="1"/>
      <dgm:spPr/>
    </dgm:pt>
    <dgm:pt modelId="{8B05ED7E-84B9-40AC-8780-1578968C1478}">
      <dgm:prSet phldrT="[Text]"/>
      <dgm:spPr/>
      <dgm:t>
        <a:bodyPr/>
        <a:lstStyle/>
        <a:p>
          <a:r>
            <a:rPr lang="en-US" b="1" dirty="0">
              <a:solidFill>
                <a:schemeClr val="tx1"/>
              </a:solidFill>
            </a:rPr>
            <a:t>Habitat Fragmentation</a:t>
          </a:r>
        </a:p>
      </dgm:t>
    </dgm:pt>
    <dgm:pt modelId="{D63ABC2C-F78B-416F-9B9F-76FE2852C01B}" type="parTrans" cxnId="{70D981C2-BD76-4176-BA70-B1514CD0FB1F}">
      <dgm:prSet/>
      <dgm:spPr/>
      <dgm:t>
        <a:bodyPr/>
        <a:lstStyle/>
        <a:p>
          <a:endParaRPr lang="en-US" b="1">
            <a:solidFill>
              <a:schemeClr val="tx1"/>
            </a:solidFill>
          </a:endParaRPr>
        </a:p>
      </dgm:t>
    </dgm:pt>
    <dgm:pt modelId="{39A944C7-D089-4B33-A875-3A945545147F}" type="sibTrans" cxnId="{70D981C2-BD76-4176-BA70-B1514CD0FB1F}">
      <dgm:prSet/>
      <dgm:spPr/>
      <dgm:t>
        <a:bodyPr/>
        <a:lstStyle/>
        <a:p>
          <a:endParaRPr lang="en-US" b="1">
            <a:solidFill>
              <a:schemeClr val="tx1"/>
            </a:solidFill>
          </a:endParaRPr>
        </a:p>
      </dgm:t>
    </dgm:pt>
    <dgm:pt modelId="{FDB6560E-4148-42C3-A6C2-AF797BB4420E}">
      <dgm:prSet phldrT="[Text]"/>
      <dgm:spPr/>
      <dgm:t>
        <a:bodyPr/>
        <a:lstStyle/>
        <a:p>
          <a:r>
            <a:rPr lang="en-US" b="1" dirty="0">
              <a:solidFill>
                <a:schemeClr val="tx1"/>
              </a:solidFill>
            </a:rPr>
            <a:t>Loss of Large Predators in the Northeast US</a:t>
          </a:r>
        </a:p>
      </dgm:t>
    </dgm:pt>
    <dgm:pt modelId="{EA040AB8-B167-48EF-908F-755E82F8DC60}" type="parTrans" cxnId="{B4032520-4789-4808-9A94-DA82DAE31DB7}">
      <dgm:prSet/>
      <dgm:spPr/>
      <dgm:t>
        <a:bodyPr/>
        <a:lstStyle/>
        <a:p>
          <a:endParaRPr lang="en-US" b="1">
            <a:solidFill>
              <a:schemeClr val="tx1"/>
            </a:solidFill>
          </a:endParaRPr>
        </a:p>
      </dgm:t>
    </dgm:pt>
    <dgm:pt modelId="{72D2DEC5-C764-4BD6-BEA9-DBA3D32573BF}" type="sibTrans" cxnId="{B4032520-4789-4808-9A94-DA82DAE31DB7}">
      <dgm:prSet/>
      <dgm:spPr/>
      <dgm:t>
        <a:bodyPr/>
        <a:lstStyle/>
        <a:p>
          <a:endParaRPr lang="en-US" b="1">
            <a:solidFill>
              <a:schemeClr val="tx1"/>
            </a:solidFill>
          </a:endParaRPr>
        </a:p>
      </dgm:t>
    </dgm:pt>
    <dgm:pt modelId="{485BBF25-1A79-4260-9943-E63DCE6A5EF1}">
      <dgm:prSet phldrT="[Text]"/>
      <dgm:spPr/>
      <dgm:t>
        <a:bodyPr/>
        <a:lstStyle/>
        <a:p>
          <a:r>
            <a:rPr lang="en-US" b="1" dirty="0">
              <a:solidFill>
                <a:schemeClr val="tx1"/>
              </a:solidFill>
            </a:rPr>
            <a:t>Increase Population of Rodents</a:t>
          </a:r>
        </a:p>
      </dgm:t>
    </dgm:pt>
    <dgm:pt modelId="{44AA1AFE-4D12-40E5-A8B5-31E219E453DF}" type="parTrans" cxnId="{92CE4240-F3B2-4517-8B75-9A9BC0DB5D53}">
      <dgm:prSet/>
      <dgm:spPr/>
      <dgm:t>
        <a:bodyPr/>
        <a:lstStyle/>
        <a:p>
          <a:endParaRPr lang="en-US" b="1">
            <a:solidFill>
              <a:schemeClr val="tx1"/>
            </a:solidFill>
          </a:endParaRPr>
        </a:p>
      </dgm:t>
    </dgm:pt>
    <dgm:pt modelId="{606E332D-3494-4684-93B2-BBDF52BA5CF9}" type="sibTrans" cxnId="{92CE4240-F3B2-4517-8B75-9A9BC0DB5D53}">
      <dgm:prSet/>
      <dgm:spPr/>
      <dgm:t>
        <a:bodyPr/>
        <a:lstStyle/>
        <a:p>
          <a:endParaRPr lang="en-US" b="1">
            <a:solidFill>
              <a:schemeClr val="tx1"/>
            </a:solidFill>
          </a:endParaRPr>
        </a:p>
      </dgm:t>
    </dgm:pt>
    <dgm:pt modelId="{08B1239C-7442-4704-BC5F-24AE40CB333E}">
      <dgm:prSet/>
      <dgm:spPr/>
      <dgm:t>
        <a:bodyPr/>
        <a:lstStyle/>
        <a:p>
          <a:r>
            <a:rPr lang="en-US" b="1" dirty="0">
              <a:solidFill>
                <a:schemeClr val="tx1"/>
              </a:solidFill>
            </a:rPr>
            <a:t>Increase incidence of Lyme Disease</a:t>
          </a:r>
        </a:p>
      </dgm:t>
    </dgm:pt>
    <dgm:pt modelId="{C5409BE5-BD08-45E9-9E8D-DA5D1A48DC5C}" type="parTrans" cxnId="{C53780D6-078A-42EC-AE2D-72E5AF98D522}">
      <dgm:prSet/>
      <dgm:spPr/>
      <dgm:t>
        <a:bodyPr/>
        <a:lstStyle/>
        <a:p>
          <a:endParaRPr lang="en-US" b="1">
            <a:solidFill>
              <a:schemeClr val="tx1"/>
            </a:solidFill>
          </a:endParaRPr>
        </a:p>
      </dgm:t>
    </dgm:pt>
    <dgm:pt modelId="{40081AE6-6D98-453C-8D41-57CD6D80149A}" type="sibTrans" cxnId="{C53780D6-078A-42EC-AE2D-72E5AF98D522}">
      <dgm:prSet/>
      <dgm:spPr/>
      <dgm:t>
        <a:bodyPr/>
        <a:lstStyle/>
        <a:p>
          <a:endParaRPr lang="en-US" b="1">
            <a:solidFill>
              <a:schemeClr val="tx1"/>
            </a:solidFill>
          </a:endParaRPr>
        </a:p>
      </dgm:t>
    </dgm:pt>
    <dgm:pt modelId="{0940BFAD-7489-45AE-9372-4D221F535A5E}" type="pres">
      <dgm:prSet presAssocID="{FCC957AD-FB56-4BA3-A35F-8B9342E7CC2A}" presName="Name0" presStyleCnt="0">
        <dgm:presLayoutVars>
          <dgm:dir/>
          <dgm:resizeHandles val="exact"/>
        </dgm:presLayoutVars>
      </dgm:prSet>
      <dgm:spPr/>
    </dgm:pt>
    <dgm:pt modelId="{90FEF1FA-2730-4F24-B1D8-70FCBE946A9E}" type="pres">
      <dgm:prSet presAssocID="{8B05ED7E-84B9-40AC-8780-1578968C1478}" presName="node" presStyleLbl="node1" presStyleIdx="0" presStyleCnt="4">
        <dgm:presLayoutVars>
          <dgm:bulletEnabled val="1"/>
        </dgm:presLayoutVars>
      </dgm:prSet>
      <dgm:spPr/>
    </dgm:pt>
    <dgm:pt modelId="{651AFF65-7704-43F3-84CA-0BE9046ADE50}" type="pres">
      <dgm:prSet presAssocID="{39A944C7-D089-4B33-A875-3A945545147F}" presName="sibTrans" presStyleLbl="sibTrans2D1" presStyleIdx="0" presStyleCnt="3"/>
      <dgm:spPr/>
    </dgm:pt>
    <dgm:pt modelId="{772EE4C8-73CB-4218-BA85-EB8723372680}" type="pres">
      <dgm:prSet presAssocID="{39A944C7-D089-4B33-A875-3A945545147F}" presName="connectorText" presStyleLbl="sibTrans2D1" presStyleIdx="0" presStyleCnt="3"/>
      <dgm:spPr/>
    </dgm:pt>
    <dgm:pt modelId="{829C9F98-F564-4050-B655-6E591E14EACF}" type="pres">
      <dgm:prSet presAssocID="{FDB6560E-4148-42C3-A6C2-AF797BB4420E}" presName="node" presStyleLbl="node1" presStyleIdx="1" presStyleCnt="4">
        <dgm:presLayoutVars>
          <dgm:bulletEnabled val="1"/>
        </dgm:presLayoutVars>
      </dgm:prSet>
      <dgm:spPr/>
    </dgm:pt>
    <dgm:pt modelId="{EEEFD412-5BCB-4404-BCC6-A32BA65E3D17}" type="pres">
      <dgm:prSet presAssocID="{72D2DEC5-C764-4BD6-BEA9-DBA3D32573BF}" presName="sibTrans" presStyleLbl="sibTrans2D1" presStyleIdx="1" presStyleCnt="3"/>
      <dgm:spPr/>
    </dgm:pt>
    <dgm:pt modelId="{E7F06C3D-F087-40D3-A075-74F469B14FDF}" type="pres">
      <dgm:prSet presAssocID="{72D2DEC5-C764-4BD6-BEA9-DBA3D32573BF}" presName="connectorText" presStyleLbl="sibTrans2D1" presStyleIdx="1" presStyleCnt="3"/>
      <dgm:spPr/>
    </dgm:pt>
    <dgm:pt modelId="{6B7B4CCD-CD78-4868-A44A-47C085B21864}" type="pres">
      <dgm:prSet presAssocID="{485BBF25-1A79-4260-9943-E63DCE6A5EF1}" presName="node" presStyleLbl="node1" presStyleIdx="2" presStyleCnt="4">
        <dgm:presLayoutVars>
          <dgm:bulletEnabled val="1"/>
        </dgm:presLayoutVars>
      </dgm:prSet>
      <dgm:spPr/>
    </dgm:pt>
    <dgm:pt modelId="{9B1F5F3E-764E-4953-B1A1-66F6D5AFF190}" type="pres">
      <dgm:prSet presAssocID="{606E332D-3494-4684-93B2-BBDF52BA5CF9}" presName="sibTrans" presStyleLbl="sibTrans2D1" presStyleIdx="2" presStyleCnt="3"/>
      <dgm:spPr/>
    </dgm:pt>
    <dgm:pt modelId="{92417F91-F900-4C4A-9F77-3A695CC27B81}" type="pres">
      <dgm:prSet presAssocID="{606E332D-3494-4684-93B2-BBDF52BA5CF9}" presName="connectorText" presStyleLbl="sibTrans2D1" presStyleIdx="2" presStyleCnt="3"/>
      <dgm:spPr/>
    </dgm:pt>
    <dgm:pt modelId="{94B5A54F-F601-4ABF-B9B2-ED5077648E59}" type="pres">
      <dgm:prSet presAssocID="{08B1239C-7442-4704-BC5F-24AE40CB333E}" presName="node" presStyleLbl="node1" presStyleIdx="3" presStyleCnt="4">
        <dgm:presLayoutVars>
          <dgm:bulletEnabled val="1"/>
        </dgm:presLayoutVars>
      </dgm:prSet>
      <dgm:spPr/>
    </dgm:pt>
  </dgm:ptLst>
  <dgm:cxnLst>
    <dgm:cxn modelId="{08C42102-2A20-4947-B934-92B3A2929C71}" type="presOf" srcId="{39A944C7-D089-4B33-A875-3A945545147F}" destId="{772EE4C8-73CB-4218-BA85-EB8723372680}" srcOrd="1" destOrd="0" presId="urn:microsoft.com/office/officeart/2005/8/layout/process1"/>
    <dgm:cxn modelId="{B4032520-4789-4808-9A94-DA82DAE31DB7}" srcId="{FCC957AD-FB56-4BA3-A35F-8B9342E7CC2A}" destId="{FDB6560E-4148-42C3-A6C2-AF797BB4420E}" srcOrd="1" destOrd="0" parTransId="{EA040AB8-B167-48EF-908F-755E82F8DC60}" sibTransId="{72D2DEC5-C764-4BD6-BEA9-DBA3D32573BF}"/>
    <dgm:cxn modelId="{EA1A9221-F9C5-476A-B945-1F3A054E3EC2}" type="presOf" srcId="{72D2DEC5-C764-4BD6-BEA9-DBA3D32573BF}" destId="{E7F06C3D-F087-40D3-A075-74F469B14FDF}" srcOrd="1" destOrd="0" presId="urn:microsoft.com/office/officeart/2005/8/layout/process1"/>
    <dgm:cxn modelId="{8BAB402C-CA78-4906-BE72-4B943D2B5CE2}" type="presOf" srcId="{606E332D-3494-4684-93B2-BBDF52BA5CF9}" destId="{9B1F5F3E-764E-4953-B1A1-66F6D5AFF190}" srcOrd="0" destOrd="0" presId="urn:microsoft.com/office/officeart/2005/8/layout/process1"/>
    <dgm:cxn modelId="{92CE4240-F3B2-4517-8B75-9A9BC0DB5D53}" srcId="{FCC957AD-FB56-4BA3-A35F-8B9342E7CC2A}" destId="{485BBF25-1A79-4260-9943-E63DCE6A5EF1}" srcOrd="2" destOrd="0" parTransId="{44AA1AFE-4D12-40E5-A8B5-31E219E453DF}" sibTransId="{606E332D-3494-4684-93B2-BBDF52BA5CF9}"/>
    <dgm:cxn modelId="{3DBAB96B-CE2D-45BE-B260-425263512C51}" type="presOf" srcId="{485BBF25-1A79-4260-9943-E63DCE6A5EF1}" destId="{6B7B4CCD-CD78-4868-A44A-47C085B21864}" srcOrd="0" destOrd="0" presId="urn:microsoft.com/office/officeart/2005/8/layout/process1"/>
    <dgm:cxn modelId="{E46A4D53-51DE-47AF-A50D-8661D690DE05}" type="presOf" srcId="{39A944C7-D089-4B33-A875-3A945545147F}" destId="{651AFF65-7704-43F3-84CA-0BE9046ADE50}" srcOrd="0" destOrd="0" presId="urn:microsoft.com/office/officeart/2005/8/layout/process1"/>
    <dgm:cxn modelId="{B344878E-E7FA-4A0F-AE8C-43671D69F35F}" type="presOf" srcId="{8B05ED7E-84B9-40AC-8780-1578968C1478}" destId="{90FEF1FA-2730-4F24-B1D8-70FCBE946A9E}" srcOrd="0" destOrd="0" presId="urn:microsoft.com/office/officeart/2005/8/layout/process1"/>
    <dgm:cxn modelId="{FA10409E-04C0-4047-AF72-381F3054BA29}" type="presOf" srcId="{08B1239C-7442-4704-BC5F-24AE40CB333E}" destId="{94B5A54F-F601-4ABF-B9B2-ED5077648E59}" srcOrd="0" destOrd="0" presId="urn:microsoft.com/office/officeart/2005/8/layout/process1"/>
    <dgm:cxn modelId="{866301A7-B868-4AFB-8AC7-28D85E99EC08}" type="presOf" srcId="{FDB6560E-4148-42C3-A6C2-AF797BB4420E}" destId="{829C9F98-F564-4050-B655-6E591E14EACF}" srcOrd="0" destOrd="0" presId="urn:microsoft.com/office/officeart/2005/8/layout/process1"/>
    <dgm:cxn modelId="{21A732B0-B505-47FC-ADF4-F21E328DC042}" type="presOf" srcId="{606E332D-3494-4684-93B2-BBDF52BA5CF9}" destId="{92417F91-F900-4C4A-9F77-3A695CC27B81}" srcOrd="1" destOrd="0" presId="urn:microsoft.com/office/officeart/2005/8/layout/process1"/>
    <dgm:cxn modelId="{70D981C2-BD76-4176-BA70-B1514CD0FB1F}" srcId="{FCC957AD-FB56-4BA3-A35F-8B9342E7CC2A}" destId="{8B05ED7E-84B9-40AC-8780-1578968C1478}" srcOrd="0" destOrd="0" parTransId="{D63ABC2C-F78B-416F-9B9F-76FE2852C01B}" sibTransId="{39A944C7-D089-4B33-A875-3A945545147F}"/>
    <dgm:cxn modelId="{BDDC12C4-F6C8-4366-A30E-DB20D8F85C1F}" type="presOf" srcId="{FCC957AD-FB56-4BA3-A35F-8B9342E7CC2A}" destId="{0940BFAD-7489-45AE-9372-4D221F535A5E}" srcOrd="0" destOrd="0" presId="urn:microsoft.com/office/officeart/2005/8/layout/process1"/>
    <dgm:cxn modelId="{2441BBCA-64EE-4AB7-BD97-768995665839}" type="presOf" srcId="{72D2DEC5-C764-4BD6-BEA9-DBA3D32573BF}" destId="{EEEFD412-5BCB-4404-BCC6-A32BA65E3D17}" srcOrd="0" destOrd="0" presId="urn:microsoft.com/office/officeart/2005/8/layout/process1"/>
    <dgm:cxn modelId="{C53780D6-078A-42EC-AE2D-72E5AF98D522}" srcId="{FCC957AD-FB56-4BA3-A35F-8B9342E7CC2A}" destId="{08B1239C-7442-4704-BC5F-24AE40CB333E}" srcOrd="3" destOrd="0" parTransId="{C5409BE5-BD08-45E9-9E8D-DA5D1A48DC5C}" sibTransId="{40081AE6-6D98-453C-8D41-57CD6D80149A}"/>
    <dgm:cxn modelId="{6EB62ABA-857B-4C39-B8B7-DFCC35074B74}" type="presParOf" srcId="{0940BFAD-7489-45AE-9372-4D221F535A5E}" destId="{90FEF1FA-2730-4F24-B1D8-70FCBE946A9E}" srcOrd="0" destOrd="0" presId="urn:microsoft.com/office/officeart/2005/8/layout/process1"/>
    <dgm:cxn modelId="{ED605BBC-CEAC-49AB-901C-88ECC1B8C537}" type="presParOf" srcId="{0940BFAD-7489-45AE-9372-4D221F535A5E}" destId="{651AFF65-7704-43F3-84CA-0BE9046ADE50}" srcOrd="1" destOrd="0" presId="urn:microsoft.com/office/officeart/2005/8/layout/process1"/>
    <dgm:cxn modelId="{BB1007A5-B55C-4237-B860-6CB38474999D}" type="presParOf" srcId="{651AFF65-7704-43F3-84CA-0BE9046ADE50}" destId="{772EE4C8-73CB-4218-BA85-EB8723372680}" srcOrd="0" destOrd="0" presId="urn:microsoft.com/office/officeart/2005/8/layout/process1"/>
    <dgm:cxn modelId="{35EDD924-781E-4617-85CE-93300BA671FB}" type="presParOf" srcId="{0940BFAD-7489-45AE-9372-4D221F535A5E}" destId="{829C9F98-F564-4050-B655-6E591E14EACF}" srcOrd="2" destOrd="0" presId="urn:microsoft.com/office/officeart/2005/8/layout/process1"/>
    <dgm:cxn modelId="{8964D9AF-B572-441C-AB6A-A2CBD692C307}" type="presParOf" srcId="{0940BFAD-7489-45AE-9372-4D221F535A5E}" destId="{EEEFD412-5BCB-4404-BCC6-A32BA65E3D17}" srcOrd="3" destOrd="0" presId="urn:microsoft.com/office/officeart/2005/8/layout/process1"/>
    <dgm:cxn modelId="{5D41424E-349D-4849-8DF7-CE31D3102781}" type="presParOf" srcId="{EEEFD412-5BCB-4404-BCC6-A32BA65E3D17}" destId="{E7F06C3D-F087-40D3-A075-74F469B14FDF}" srcOrd="0" destOrd="0" presId="urn:microsoft.com/office/officeart/2005/8/layout/process1"/>
    <dgm:cxn modelId="{3A8A41F9-5869-4B6D-9025-A37FF4B85FAA}" type="presParOf" srcId="{0940BFAD-7489-45AE-9372-4D221F535A5E}" destId="{6B7B4CCD-CD78-4868-A44A-47C085B21864}" srcOrd="4" destOrd="0" presId="urn:microsoft.com/office/officeart/2005/8/layout/process1"/>
    <dgm:cxn modelId="{B5E6F94A-2A4A-4EEB-892B-70F7202FF8E1}" type="presParOf" srcId="{0940BFAD-7489-45AE-9372-4D221F535A5E}" destId="{9B1F5F3E-764E-4953-B1A1-66F6D5AFF190}" srcOrd="5" destOrd="0" presId="urn:microsoft.com/office/officeart/2005/8/layout/process1"/>
    <dgm:cxn modelId="{57194839-662E-4EC7-AD85-1738371F0179}" type="presParOf" srcId="{9B1F5F3E-764E-4953-B1A1-66F6D5AFF190}" destId="{92417F91-F900-4C4A-9F77-3A695CC27B81}" srcOrd="0" destOrd="0" presId="urn:microsoft.com/office/officeart/2005/8/layout/process1"/>
    <dgm:cxn modelId="{65B61E45-155D-4CDC-B2D0-AD2C52367776}" type="presParOf" srcId="{0940BFAD-7489-45AE-9372-4D221F535A5E}" destId="{94B5A54F-F601-4ABF-B9B2-ED5077648E59}"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D381F5-F930-411E-BAC9-4466BD346DEA}" type="doc">
      <dgm:prSet loTypeId="urn:microsoft.com/office/officeart/2005/8/layout/process1" loCatId="process" qsTypeId="urn:microsoft.com/office/officeart/2005/8/quickstyle/simple1" qsCatId="simple" csTypeId="urn:microsoft.com/office/officeart/2005/8/colors/colorful2" csCatId="colorful" phldr="1"/>
      <dgm:spPr/>
    </dgm:pt>
    <dgm:pt modelId="{12DDC105-A931-4B31-A484-12095DA39DE5}">
      <dgm:prSet phldrT="[Text]"/>
      <dgm:spPr/>
      <dgm:t>
        <a:bodyPr/>
        <a:lstStyle/>
        <a:p>
          <a:r>
            <a:rPr lang="en-US" b="1" dirty="0">
              <a:solidFill>
                <a:schemeClr val="tx1"/>
              </a:solidFill>
            </a:rPr>
            <a:t>Deforestation</a:t>
          </a:r>
        </a:p>
      </dgm:t>
    </dgm:pt>
    <dgm:pt modelId="{032423DD-6DC8-423D-83F8-B036293C7DA6}" type="parTrans" cxnId="{C957999F-C892-433B-A292-D65BDA240089}">
      <dgm:prSet/>
      <dgm:spPr/>
      <dgm:t>
        <a:bodyPr/>
        <a:lstStyle/>
        <a:p>
          <a:endParaRPr lang="en-US" b="1">
            <a:solidFill>
              <a:schemeClr val="tx1"/>
            </a:solidFill>
          </a:endParaRPr>
        </a:p>
      </dgm:t>
    </dgm:pt>
    <dgm:pt modelId="{C881639E-BE1D-4741-A8A9-B2F4AF52D573}" type="sibTrans" cxnId="{C957999F-C892-433B-A292-D65BDA240089}">
      <dgm:prSet/>
      <dgm:spPr/>
      <dgm:t>
        <a:bodyPr/>
        <a:lstStyle/>
        <a:p>
          <a:endParaRPr lang="en-US" b="1">
            <a:solidFill>
              <a:schemeClr val="tx1"/>
            </a:solidFill>
          </a:endParaRPr>
        </a:p>
      </dgm:t>
    </dgm:pt>
    <dgm:pt modelId="{26AD935C-287F-4477-B981-921807E399B8}">
      <dgm:prSet phldrT="[Text]"/>
      <dgm:spPr/>
      <dgm:t>
        <a:bodyPr/>
        <a:lstStyle/>
        <a:p>
          <a:r>
            <a:rPr lang="en-US" b="1" dirty="0">
              <a:solidFill>
                <a:schemeClr val="tx1"/>
              </a:solidFill>
            </a:rPr>
            <a:t>Sunlight, Pooled Water, Temperature Increase</a:t>
          </a:r>
        </a:p>
      </dgm:t>
    </dgm:pt>
    <dgm:pt modelId="{6F6D1AAC-8F8A-475E-ACD1-50EA53EF3B85}" type="parTrans" cxnId="{8A402290-F0A4-45E8-8CB3-57352F40A1FD}">
      <dgm:prSet/>
      <dgm:spPr/>
      <dgm:t>
        <a:bodyPr/>
        <a:lstStyle/>
        <a:p>
          <a:endParaRPr lang="en-US" b="1">
            <a:solidFill>
              <a:schemeClr val="tx1"/>
            </a:solidFill>
          </a:endParaRPr>
        </a:p>
      </dgm:t>
    </dgm:pt>
    <dgm:pt modelId="{E1A78E6C-9DA7-431B-BE6A-B2554D486D70}" type="sibTrans" cxnId="{8A402290-F0A4-45E8-8CB3-57352F40A1FD}">
      <dgm:prSet/>
      <dgm:spPr/>
      <dgm:t>
        <a:bodyPr/>
        <a:lstStyle/>
        <a:p>
          <a:endParaRPr lang="en-US" b="1">
            <a:solidFill>
              <a:schemeClr val="tx1"/>
            </a:solidFill>
          </a:endParaRPr>
        </a:p>
      </dgm:t>
    </dgm:pt>
    <dgm:pt modelId="{BECF54D9-BAF2-492A-9B2E-F59B2BC551D9}">
      <dgm:prSet phldrT="[Text]"/>
      <dgm:spPr/>
      <dgm:t>
        <a:bodyPr/>
        <a:lstStyle/>
        <a:p>
          <a:r>
            <a:rPr lang="en-US" b="1" dirty="0">
              <a:solidFill>
                <a:schemeClr val="tx1"/>
              </a:solidFill>
            </a:rPr>
            <a:t>Mosquito Breeding Habitat</a:t>
          </a:r>
        </a:p>
      </dgm:t>
    </dgm:pt>
    <dgm:pt modelId="{66573BD9-D92B-4A33-95D8-1B908D505474}" type="parTrans" cxnId="{490BEF06-668E-4A42-B5AD-FA400BD08E27}">
      <dgm:prSet/>
      <dgm:spPr/>
      <dgm:t>
        <a:bodyPr/>
        <a:lstStyle/>
        <a:p>
          <a:endParaRPr lang="en-US" b="1">
            <a:solidFill>
              <a:schemeClr val="tx1"/>
            </a:solidFill>
          </a:endParaRPr>
        </a:p>
      </dgm:t>
    </dgm:pt>
    <dgm:pt modelId="{61622CA5-72D5-442B-A1EE-115F8953CF87}" type="sibTrans" cxnId="{490BEF06-668E-4A42-B5AD-FA400BD08E27}">
      <dgm:prSet/>
      <dgm:spPr/>
      <dgm:t>
        <a:bodyPr/>
        <a:lstStyle/>
        <a:p>
          <a:endParaRPr lang="en-US" b="1">
            <a:solidFill>
              <a:schemeClr val="tx1"/>
            </a:solidFill>
          </a:endParaRPr>
        </a:p>
      </dgm:t>
    </dgm:pt>
    <dgm:pt modelId="{938C7BE1-32DD-4868-8059-05173ABF3BEA}">
      <dgm:prSet/>
      <dgm:spPr/>
      <dgm:t>
        <a:bodyPr/>
        <a:lstStyle/>
        <a:p>
          <a:r>
            <a:rPr lang="en-US" b="1" dirty="0">
              <a:solidFill>
                <a:schemeClr val="tx1"/>
              </a:solidFill>
            </a:rPr>
            <a:t>Malaria Outbreaks</a:t>
          </a:r>
        </a:p>
      </dgm:t>
    </dgm:pt>
    <dgm:pt modelId="{3A0D5EA4-F2DE-44D6-BB0C-29D2979A74EB}" type="parTrans" cxnId="{EECEB890-7C3C-4F97-84B0-1BD6FBE75330}">
      <dgm:prSet/>
      <dgm:spPr/>
      <dgm:t>
        <a:bodyPr/>
        <a:lstStyle/>
        <a:p>
          <a:endParaRPr lang="en-US" b="1">
            <a:solidFill>
              <a:schemeClr val="tx1"/>
            </a:solidFill>
          </a:endParaRPr>
        </a:p>
      </dgm:t>
    </dgm:pt>
    <dgm:pt modelId="{436F8F84-5E16-4317-A2E6-4BFE4D801193}" type="sibTrans" cxnId="{EECEB890-7C3C-4F97-84B0-1BD6FBE75330}">
      <dgm:prSet/>
      <dgm:spPr/>
      <dgm:t>
        <a:bodyPr/>
        <a:lstStyle/>
        <a:p>
          <a:endParaRPr lang="en-US" b="1">
            <a:solidFill>
              <a:schemeClr val="tx1"/>
            </a:solidFill>
          </a:endParaRPr>
        </a:p>
      </dgm:t>
    </dgm:pt>
    <dgm:pt modelId="{3A2BD5FF-CEF9-4450-8AE0-22F2672DA6A7}" type="pres">
      <dgm:prSet presAssocID="{A0D381F5-F930-411E-BAC9-4466BD346DEA}" presName="Name0" presStyleCnt="0">
        <dgm:presLayoutVars>
          <dgm:dir/>
          <dgm:resizeHandles val="exact"/>
        </dgm:presLayoutVars>
      </dgm:prSet>
      <dgm:spPr/>
    </dgm:pt>
    <dgm:pt modelId="{EC9AC100-1EDC-4AB3-98EE-77C526442F0B}" type="pres">
      <dgm:prSet presAssocID="{12DDC105-A931-4B31-A484-12095DA39DE5}" presName="node" presStyleLbl="node1" presStyleIdx="0" presStyleCnt="4">
        <dgm:presLayoutVars>
          <dgm:bulletEnabled val="1"/>
        </dgm:presLayoutVars>
      </dgm:prSet>
      <dgm:spPr/>
    </dgm:pt>
    <dgm:pt modelId="{5BE4D41B-2652-4574-B27E-73D36F354486}" type="pres">
      <dgm:prSet presAssocID="{C881639E-BE1D-4741-A8A9-B2F4AF52D573}" presName="sibTrans" presStyleLbl="sibTrans2D1" presStyleIdx="0" presStyleCnt="3"/>
      <dgm:spPr/>
    </dgm:pt>
    <dgm:pt modelId="{23C3FFA6-435E-4E71-8ABD-4F56B11D6A20}" type="pres">
      <dgm:prSet presAssocID="{C881639E-BE1D-4741-A8A9-B2F4AF52D573}" presName="connectorText" presStyleLbl="sibTrans2D1" presStyleIdx="0" presStyleCnt="3"/>
      <dgm:spPr/>
    </dgm:pt>
    <dgm:pt modelId="{0F3EED31-B5F5-4B68-AECA-9E47666513E6}" type="pres">
      <dgm:prSet presAssocID="{26AD935C-287F-4477-B981-921807E399B8}" presName="node" presStyleLbl="node1" presStyleIdx="1" presStyleCnt="4">
        <dgm:presLayoutVars>
          <dgm:bulletEnabled val="1"/>
        </dgm:presLayoutVars>
      </dgm:prSet>
      <dgm:spPr/>
    </dgm:pt>
    <dgm:pt modelId="{E59FADAD-1E09-45F0-BF73-B28EA70008DD}" type="pres">
      <dgm:prSet presAssocID="{E1A78E6C-9DA7-431B-BE6A-B2554D486D70}" presName="sibTrans" presStyleLbl="sibTrans2D1" presStyleIdx="1" presStyleCnt="3"/>
      <dgm:spPr/>
    </dgm:pt>
    <dgm:pt modelId="{1755A72B-D1A2-411F-8647-562EE4EBEF34}" type="pres">
      <dgm:prSet presAssocID="{E1A78E6C-9DA7-431B-BE6A-B2554D486D70}" presName="connectorText" presStyleLbl="sibTrans2D1" presStyleIdx="1" presStyleCnt="3"/>
      <dgm:spPr/>
    </dgm:pt>
    <dgm:pt modelId="{665EC453-2773-4FCE-815B-54DC8FBFECD9}" type="pres">
      <dgm:prSet presAssocID="{BECF54D9-BAF2-492A-9B2E-F59B2BC551D9}" presName="node" presStyleLbl="node1" presStyleIdx="2" presStyleCnt="4">
        <dgm:presLayoutVars>
          <dgm:bulletEnabled val="1"/>
        </dgm:presLayoutVars>
      </dgm:prSet>
      <dgm:spPr/>
    </dgm:pt>
    <dgm:pt modelId="{BAE8A4D1-445A-4871-A8D9-D04BDF371F1E}" type="pres">
      <dgm:prSet presAssocID="{61622CA5-72D5-442B-A1EE-115F8953CF87}" presName="sibTrans" presStyleLbl="sibTrans2D1" presStyleIdx="2" presStyleCnt="3"/>
      <dgm:spPr/>
    </dgm:pt>
    <dgm:pt modelId="{27EF1CC6-2EAB-46FF-82DC-19927126D4AB}" type="pres">
      <dgm:prSet presAssocID="{61622CA5-72D5-442B-A1EE-115F8953CF87}" presName="connectorText" presStyleLbl="sibTrans2D1" presStyleIdx="2" presStyleCnt="3"/>
      <dgm:spPr/>
    </dgm:pt>
    <dgm:pt modelId="{7EC65627-38B5-4178-8E0F-187501F84A58}" type="pres">
      <dgm:prSet presAssocID="{938C7BE1-32DD-4868-8059-05173ABF3BEA}" presName="node" presStyleLbl="node1" presStyleIdx="3" presStyleCnt="4" custLinFactNeighborX="16836">
        <dgm:presLayoutVars>
          <dgm:bulletEnabled val="1"/>
        </dgm:presLayoutVars>
      </dgm:prSet>
      <dgm:spPr/>
    </dgm:pt>
  </dgm:ptLst>
  <dgm:cxnLst>
    <dgm:cxn modelId="{490BEF06-668E-4A42-B5AD-FA400BD08E27}" srcId="{A0D381F5-F930-411E-BAC9-4466BD346DEA}" destId="{BECF54D9-BAF2-492A-9B2E-F59B2BC551D9}" srcOrd="2" destOrd="0" parTransId="{66573BD9-D92B-4A33-95D8-1B908D505474}" sibTransId="{61622CA5-72D5-442B-A1EE-115F8953CF87}"/>
    <dgm:cxn modelId="{346FDF1D-6AF4-4938-AD63-3FF9379E66B4}" type="presOf" srcId="{61622CA5-72D5-442B-A1EE-115F8953CF87}" destId="{27EF1CC6-2EAB-46FF-82DC-19927126D4AB}" srcOrd="1" destOrd="0" presId="urn:microsoft.com/office/officeart/2005/8/layout/process1"/>
    <dgm:cxn modelId="{D4782D64-3212-4047-AB7F-F691E23E7E02}" type="presOf" srcId="{C881639E-BE1D-4741-A8A9-B2F4AF52D573}" destId="{23C3FFA6-435E-4E71-8ABD-4F56B11D6A20}" srcOrd="1" destOrd="0" presId="urn:microsoft.com/office/officeart/2005/8/layout/process1"/>
    <dgm:cxn modelId="{EF94AC46-9EA6-43A8-B569-9295B162ECB3}" type="presOf" srcId="{E1A78E6C-9DA7-431B-BE6A-B2554D486D70}" destId="{E59FADAD-1E09-45F0-BF73-B28EA70008DD}" srcOrd="0" destOrd="0" presId="urn:microsoft.com/office/officeart/2005/8/layout/process1"/>
    <dgm:cxn modelId="{EA13EA4A-B0BB-4216-8369-C00B2DD2EA1F}" type="presOf" srcId="{BECF54D9-BAF2-492A-9B2E-F59B2BC551D9}" destId="{665EC453-2773-4FCE-815B-54DC8FBFECD9}" srcOrd="0" destOrd="0" presId="urn:microsoft.com/office/officeart/2005/8/layout/process1"/>
    <dgm:cxn modelId="{8265D66E-C9A1-49DA-86B9-34FA68B26CC4}" type="presOf" srcId="{E1A78E6C-9DA7-431B-BE6A-B2554D486D70}" destId="{1755A72B-D1A2-411F-8647-562EE4EBEF34}" srcOrd="1" destOrd="0" presId="urn:microsoft.com/office/officeart/2005/8/layout/process1"/>
    <dgm:cxn modelId="{B95CAF55-BB56-41F5-8930-746438684CFD}" type="presOf" srcId="{26AD935C-287F-4477-B981-921807E399B8}" destId="{0F3EED31-B5F5-4B68-AECA-9E47666513E6}" srcOrd="0" destOrd="0" presId="urn:microsoft.com/office/officeart/2005/8/layout/process1"/>
    <dgm:cxn modelId="{1650E783-448C-44BB-A401-0C2FDA5EB019}" type="presOf" srcId="{C881639E-BE1D-4741-A8A9-B2F4AF52D573}" destId="{5BE4D41B-2652-4574-B27E-73D36F354486}" srcOrd="0" destOrd="0" presId="urn:microsoft.com/office/officeart/2005/8/layout/process1"/>
    <dgm:cxn modelId="{8A402290-F0A4-45E8-8CB3-57352F40A1FD}" srcId="{A0D381F5-F930-411E-BAC9-4466BD346DEA}" destId="{26AD935C-287F-4477-B981-921807E399B8}" srcOrd="1" destOrd="0" parTransId="{6F6D1AAC-8F8A-475E-ACD1-50EA53EF3B85}" sibTransId="{E1A78E6C-9DA7-431B-BE6A-B2554D486D70}"/>
    <dgm:cxn modelId="{EECEB890-7C3C-4F97-84B0-1BD6FBE75330}" srcId="{A0D381F5-F930-411E-BAC9-4466BD346DEA}" destId="{938C7BE1-32DD-4868-8059-05173ABF3BEA}" srcOrd="3" destOrd="0" parTransId="{3A0D5EA4-F2DE-44D6-BB0C-29D2979A74EB}" sibTransId="{436F8F84-5E16-4317-A2E6-4BFE4D801193}"/>
    <dgm:cxn modelId="{C957999F-C892-433B-A292-D65BDA240089}" srcId="{A0D381F5-F930-411E-BAC9-4466BD346DEA}" destId="{12DDC105-A931-4B31-A484-12095DA39DE5}" srcOrd="0" destOrd="0" parTransId="{032423DD-6DC8-423D-83F8-B036293C7DA6}" sibTransId="{C881639E-BE1D-4741-A8A9-B2F4AF52D573}"/>
    <dgm:cxn modelId="{5BE361C9-D483-4F9A-88D7-7631AF23B98A}" type="presOf" srcId="{12DDC105-A931-4B31-A484-12095DA39DE5}" destId="{EC9AC100-1EDC-4AB3-98EE-77C526442F0B}" srcOrd="0" destOrd="0" presId="urn:microsoft.com/office/officeart/2005/8/layout/process1"/>
    <dgm:cxn modelId="{D67A67CC-DAEC-47E9-A5D1-2A1F52BF1DA0}" type="presOf" srcId="{61622CA5-72D5-442B-A1EE-115F8953CF87}" destId="{BAE8A4D1-445A-4871-A8D9-D04BDF371F1E}" srcOrd="0" destOrd="0" presId="urn:microsoft.com/office/officeart/2005/8/layout/process1"/>
    <dgm:cxn modelId="{9949ECD9-3E68-4D1D-BD25-B9602FB8111E}" type="presOf" srcId="{A0D381F5-F930-411E-BAC9-4466BD346DEA}" destId="{3A2BD5FF-CEF9-4450-8AE0-22F2672DA6A7}" srcOrd="0" destOrd="0" presId="urn:microsoft.com/office/officeart/2005/8/layout/process1"/>
    <dgm:cxn modelId="{7D9312E3-F264-4DB7-9FCE-3F8C734F3F0A}" type="presOf" srcId="{938C7BE1-32DD-4868-8059-05173ABF3BEA}" destId="{7EC65627-38B5-4178-8E0F-187501F84A58}" srcOrd="0" destOrd="0" presId="urn:microsoft.com/office/officeart/2005/8/layout/process1"/>
    <dgm:cxn modelId="{D7E808F8-FA3F-4143-8DCB-1637A65074FD}" type="presParOf" srcId="{3A2BD5FF-CEF9-4450-8AE0-22F2672DA6A7}" destId="{EC9AC100-1EDC-4AB3-98EE-77C526442F0B}" srcOrd="0" destOrd="0" presId="urn:microsoft.com/office/officeart/2005/8/layout/process1"/>
    <dgm:cxn modelId="{1950D7C7-C88D-4EFE-BE83-FC31A4B0687A}" type="presParOf" srcId="{3A2BD5FF-CEF9-4450-8AE0-22F2672DA6A7}" destId="{5BE4D41B-2652-4574-B27E-73D36F354486}" srcOrd="1" destOrd="0" presId="urn:microsoft.com/office/officeart/2005/8/layout/process1"/>
    <dgm:cxn modelId="{2DABEC13-D9A1-4716-AEC8-482D93D9B69F}" type="presParOf" srcId="{5BE4D41B-2652-4574-B27E-73D36F354486}" destId="{23C3FFA6-435E-4E71-8ABD-4F56B11D6A20}" srcOrd="0" destOrd="0" presId="urn:microsoft.com/office/officeart/2005/8/layout/process1"/>
    <dgm:cxn modelId="{06927C21-F689-48D4-BF44-415322864FA3}" type="presParOf" srcId="{3A2BD5FF-CEF9-4450-8AE0-22F2672DA6A7}" destId="{0F3EED31-B5F5-4B68-AECA-9E47666513E6}" srcOrd="2" destOrd="0" presId="urn:microsoft.com/office/officeart/2005/8/layout/process1"/>
    <dgm:cxn modelId="{DBD13807-F7ED-4D3C-974C-8715D3282417}" type="presParOf" srcId="{3A2BD5FF-CEF9-4450-8AE0-22F2672DA6A7}" destId="{E59FADAD-1E09-45F0-BF73-B28EA70008DD}" srcOrd="3" destOrd="0" presId="urn:microsoft.com/office/officeart/2005/8/layout/process1"/>
    <dgm:cxn modelId="{CCE43C3A-7E25-469E-881A-9598DCBD90A4}" type="presParOf" srcId="{E59FADAD-1E09-45F0-BF73-B28EA70008DD}" destId="{1755A72B-D1A2-411F-8647-562EE4EBEF34}" srcOrd="0" destOrd="0" presId="urn:microsoft.com/office/officeart/2005/8/layout/process1"/>
    <dgm:cxn modelId="{C209A272-9556-435D-BC2A-B12FD7E60BBF}" type="presParOf" srcId="{3A2BD5FF-CEF9-4450-8AE0-22F2672DA6A7}" destId="{665EC453-2773-4FCE-815B-54DC8FBFECD9}" srcOrd="4" destOrd="0" presId="urn:microsoft.com/office/officeart/2005/8/layout/process1"/>
    <dgm:cxn modelId="{7FC26321-26A7-4233-81B6-C3271F4A8023}" type="presParOf" srcId="{3A2BD5FF-CEF9-4450-8AE0-22F2672DA6A7}" destId="{BAE8A4D1-445A-4871-A8D9-D04BDF371F1E}" srcOrd="5" destOrd="0" presId="urn:microsoft.com/office/officeart/2005/8/layout/process1"/>
    <dgm:cxn modelId="{1DF4F854-F97B-46DF-A2B3-E436BEEEE49C}" type="presParOf" srcId="{BAE8A4D1-445A-4871-A8D9-D04BDF371F1E}" destId="{27EF1CC6-2EAB-46FF-82DC-19927126D4AB}" srcOrd="0" destOrd="0" presId="urn:microsoft.com/office/officeart/2005/8/layout/process1"/>
    <dgm:cxn modelId="{2C8DD4CC-2348-44A8-AF29-AE396A0D6E06}" type="presParOf" srcId="{3A2BD5FF-CEF9-4450-8AE0-22F2672DA6A7}" destId="{7EC65627-38B5-4178-8E0F-187501F84A58}" srcOrd="6"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82E305-C673-48BC-8C47-CE7E7DCDD61F}">
      <dsp:nvSpPr>
        <dsp:cNvPr id="0" name=""/>
        <dsp:cNvSpPr/>
      </dsp:nvSpPr>
      <dsp:spPr>
        <a:xfrm>
          <a:off x="1667374" y="110989"/>
          <a:ext cx="2198633" cy="763556"/>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0FB4BF-74DA-4317-9A14-2344A5B0CB64}">
      <dsp:nvSpPr>
        <dsp:cNvPr id="0" name=""/>
        <dsp:cNvSpPr/>
      </dsp:nvSpPr>
      <dsp:spPr>
        <a:xfrm>
          <a:off x="2557053" y="1980680"/>
          <a:ext cx="426091" cy="272698"/>
        </a:xfrm>
        <a:prstGeom prst="downArrow">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D37203-6A62-4EEB-BD9B-BB4FE28BD0E7}">
      <dsp:nvSpPr>
        <dsp:cNvPr id="0" name=""/>
        <dsp:cNvSpPr/>
      </dsp:nvSpPr>
      <dsp:spPr>
        <a:xfrm>
          <a:off x="1618486" y="2216500"/>
          <a:ext cx="2682905" cy="510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Human System</a:t>
          </a:r>
        </a:p>
      </dsp:txBody>
      <dsp:txXfrm>
        <a:off x="1618486" y="2216500"/>
        <a:ext cx="2682905" cy="510486"/>
      </dsp:txXfrm>
    </dsp:sp>
    <dsp:sp modelId="{7FBD96BA-36C4-4FF2-8005-5936E65B7FB6}">
      <dsp:nvSpPr>
        <dsp:cNvPr id="0" name=""/>
        <dsp:cNvSpPr/>
      </dsp:nvSpPr>
      <dsp:spPr>
        <a:xfrm>
          <a:off x="1577042" y="17249"/>
          <a:ext cx="2386113" cy="1908890"/>
        </a:xfrm>
        <a:prstGeom prst="funnel">
          <a:avLst/>
        </a:prstGeom>
        <a:solidFill>
          <a:schemeClr val="accent6">
            <a:lumMod val="60000"/>
            <a:lumOff val="40000"/>
            <a:alpha val="4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FEF1FA-2730-4F24-B1D8-70FCBE946A9E}">
      <dsp:nvSpPr>
        <dsp:cNvPr id="0" name=""/>
        <dsp:cNvSpPr/>
      </dsp:nvSpPr>
      <dsp:spPr>
        <a:xfrm>
          <a:off x="3583" y="2039353"/>
          <a:ext cx="1566583" cy="1026693"/>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tx1"/>
              </a:solidFill>
            </a:rPr>
            <a:t>Habitat Fragmentation</a:t>
          </a:r>
        </a:p>
      </dsp:txBody>
      <dsp:txXfrm>
        <a:off x="33654" y="2069424"/>
        <a:ext cx="1506441" cy="966551"/>
      </dsp:txXfrm>
    </dsp:sp>
    <dsp:sp modelId="{651AFF65-7704-43F3-84CA-0BE9046ADE50}">
      <dsp:nvSpPr>
        <dsp:cNvPr id="0" name=""/>
        <dsp:cNvSpPr/>
      </dsp:nvSpPr>
      <dsp:spPr>
        <a:xfrm>
          <a:off x="1726824" y="2358443"/>
          <a:ext cx="332115" cy="38851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tx1"/>
            </a:solidFill>
          </a:endParaRPr>
        </a:p>
      </dsp:txBody>
      <dsp:txXfrm>
        <a:off x="1726824" y="2436145"/>
        <a:ext cx="232481" cy="233108"/>
      </dsp:txXfrm>
    </dsp:sp>
    <dsp:sp modelId="{829C9F98-F564-4050-B655-6E591E14EACF}">
      <dsp:nvSpPr>
        <dsp:cNvPr id="0" name=""/>
        <dsp:cNvSpPr/>
      </dsp:nvSpPr>
      <dsp:spPr>
        <a:xfrm>
          <a:off x="2196799" y="2039353"/>
          <a:ext cx="1566583" cy="1026693"/>
        </a:xfrm>
        <a:prstGeom prst="roundRect">
          <a:avLst>
            <a:gd name="adj" fmla="val 10000"/>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tx1"/>
              </a:solidFill>
            </a:rPr>
            <a:t>Loss of Large Predators in the Northeast US</a:t>
          </a:r>
        </a:p>
      </dsp:txBody>
      <dsp:txXfrm>
        <a:off x="2226870" y="2069424"/>
        <a:ext cx="1506441" cy="966551"/>
      </dsp:txXfrm>
    </dsp:sp>
    <dsp:sp modelId="{EEEFD412-5BCB-4404-BCC6-A32BA65E3D17}">
      <dsp:nvSpPr>
        <dsp:cNvPr id="0" name=""/>
        <dsp:cNvSpPr/>
      </dsp:nvSpPr>
      <dsp:spPr>
        <a:xfrm>
          <a:off x="3920041" y="2358443"/>
          <a:ext cx="332115" cy="388512"/>
        </a:xfrm>
        <a:prstGeom prst="rightArrow">
          <a:avLst>
            <a:gd name="adj1" fmla="val 60000"/>
            <a:gd name="adj2" fmla="val 50000"/>
          </a:avLst>
        </a:prstGeom>
        <a:solidFill>
          <a:schemeClr val="accent2">
            <a:hueOff val="2340759"/>
            <a:satOff val="-2919"/>
            <a:lumOff val="68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tx1"/>
            </a:solidFill>
          </a:endParaRPr>
        </a:p>
      </dsp:txBody>
      <dsp:txXfrm>
        <a:off x="3920041" y="2436145"/>
        <a:ext cx="232481" cy="233108"/>
      </dsp:txXfrm>
    </dsp:sp>
    <dsp:sp modelId="{6B7B4CCD-CD78-4868-A44A-47C085B21864}">
      <dsp:nvSpPr>
        <dsp:cNvPr id="0" name=""/>
        <dsp:cNvSpPr/>
      </dsp:nvSpPr>
      <dsp:spPr>
        <a:xfrm>
          <a:off x="4390016" y="2039353"/>
          <a:ext cx="1566583" cy="1026693"/>
        </a:xfrm>
        <a:prstGeom prst="roundRect">
          <a:avLst>
            <a:gd name="adj" fmla="val 10000"/>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tx1"/>
              </a:solidFill>
            </a:rPr>
            <a:t>Increase Population of Rodents</a:t>
          </a:r>
        </a:p>
      </dsp:txBody>
      <dsp:txXfrm>
        <a:off x="4420087" y="2069424"/>
        <a:ext cx="1506441" cy="966551"/>
      </dsp:txXfrm>
    </dsp:sp>
    <dsp:sp modelId="{9B1F5F3E-764E-4953-B1A1-66F6D5AFF190}">
      <dsp:nvSpPr>
        <dsp:cNvPr id="0" name=""/>
        <dsp:cNvSpPr/>
      </dsp:nvSpPr>
      <dsp:spPr>
        <a:xfrm>
          <a:off x="6113258" y="2358443"/>
          <a:ext cx="332115" cy="388512"/>
        </a:xfrm>
        <a:prstGeom prst="rightArrow">
          <a:avLst>
            <a:gd name="adj1" fmla="val 60000"/>
            <a:gd name="adj2" fmla="val 50000"/>
          </a:avLst>
        </a:prstGeom>
        <a:solidFill>
          <a:schemeClr val="accent2">
            <a:hueOff val="4681519"/>
            <a:satOff val="-5839"/>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tx1"/>
            </a:solidFill>
          </a:endParaRPr>
        </a:p>
      </dsp:txBody>
      <dsp:txXfrm>
        <a:off x="6113258" y="2436145"/>
        <a:ext cx="232481" cy="233108"/>
      </dsp:txXfrm>
    </dsp:sp>
    <dsp:sp modelId="{94B5A54F-F601-4ABF-B9B2-ED5077648E59}">
      <dsp:nvSpPr>
        <dsp:cNvPr id="0" name=""/>
        <dsp:cNvSpPr/>
      </dsp:nvSpPr>
      <dsp:spPr>
        <a:xfrm>
          <a:off x="6583233" y="2039353"/>
          <a:ext cx="1566583" cy="1026693"/>
        </a:xfrm>
        <a:prstGeom prst="roundRect">
          <a:avLst>
            <a:gd name="adj" fmla="val 10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tx1"/>
              </a:solidFill>
            </a:rPr>
            <a:t>Increase incidence of Lyme Disease</a:t>
          </a:r>
        </a:p>
      </dsp:txBody>
      <dsp:txXfrm>
        <a:off x="6613304" y="2069424"/>
        <a:ext cx="1506441" cy="9665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9AC100-1EDC-4AB3-98EE-77C526442F0B}">
      <dsp:nvSpPr>
        <dsp:cNvPr id="0" name=""/>
        <dsp:cNvSpPr/>
      </dsp:nvSpPr>
      <dsp:spPr>
        <a:xfrm>
          <a:off x="3650" y="2078121"/>
          <a:ext cx="1595865" cy="140635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rPr>
            <a:t>Deforestation</a:t>
          </a:r>
        </a:p>
      </dsp:txBody>
      <dsp:txXfrm>
        <a:off x="44841" y="2119312"/>
        <a:ext cx="1513483" cy="1323974"/>
      </dsp:txXfrm>
    </dsp:sp>
    <dsp:sp modelId="{5BE4D41B-2652-4574-B27E-73D36F354486}">
      <dsp:nvSpPr>
        <dsp:cNvPr id="0" name=""/>
        <dsp:cNvSpPr/>
      </dsp:nvSpPr>
      <dsp:spPr>
        <a:xfrm>
          <a:off x="1759101" y="2583412"/>
          <a:ext cx="338323" cy="395774"/>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b="1" kern="1200">
            <a:solidFill>
              <a:schemeClr val="tx1"/>
            </a:solidFill>
          </a:endParaRPr>
        </a:p>
      </dsp:txBody>
      <dsp:txXfrm>
        <a:off x="1759101" y="2662567"/>
        <a:ext cx="236826" cy="237464"/>
      </dsp:txXfrm>
    </dsp:sp>
    <dsp:sp modelId="{0F3EED31-B5F5-4B68-AECA-9E47666513E6}">
      <dsp:nvSpPr>
        <dsp:cNvPr id="0" name=""/>
        <dsp:cNvSpPr/>
      </dsp:nvSpPr>
      <dsp:spPr>
        <a:xfrm>
          <a:off x="2237861" y="2078121"/>
          <a:ext cx="1595865" cy="1406356"/>
        </a:xfrm>
        <a:prstGeom prst="roundRect">
          <a:avLst>
            <a:gd name="adj" fmla="val 10000"/>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rPr>
            <a:t>Sunlight, Pooled Water, Temperature Increase</a:t>
          </a:r>
        </a:p>
      </dsp:txBody>
      <dsp:txXfrm>
        <a:off x="2279052" y="2119312"/>
        <a:ext cx="1513483" cy="1323974"/>
      </dsp:txXfrm>
    </dsp:sp>
    <dsp:sp modelId="{E59FADAD-1E09-45F0-BF73-B28EA70008DD}">
      <dsp:nvSpPr>
        <dsp:cNvPr id="0" name=""/>
        <dsp:cNvSpPr/>
      </dsp:nvSpPr>
      <dsp:spPr>
        <a:xfrm>
          <a:off x="3993313" y="2583412"/>
          <a:ext cx="338323" cy="395774"/>
        </a:xfrm>
        <a:prstGeom prst="rightArrow">
          <a:avLst>
            <a:gd name="adj1" fmla="val 60000"/>
            <a:gd name="adj2" fmla="val 50000"/>
          </a:avLst>
        </a:prstGeom>
        <a:solidFill>
          <a:schemeClr val="accent2">
            <a:hueOff val="2340759"/>
            <a:satOff val="-2919"/>
            <a:lumOff val="68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b="1" kern="1200">
            <a:solidFill>
              <a:schemeClr val="tx1"/>
            </a:solidFill>
          </a:endParaRPr>
        </a:p>
      </dsp:txBody>
      <dsp:txXfrm>
        <a:off x="3993313" y="2662567"/>
        <a:ext cx="236826" cy="237464"/>
      </dsp:txXfrm>
    </dsp:sp>
    <dsp:sp modelId="{665EC453-2773-4FCE-815B-54DC8FBFECD9}">
      <dsp:nvSpPr>
        <dsp:cNvPr id="0" name=""/>
        <dsp:cNvSpPr/>
      </dsp:nvSpPr>
      <dsp:spPr>
        <a:xfrm>
          <a:off x="4472073" y="2078121"/>
          <a:ext cx="1595865" cy="1406356"/>
        </a:xfrm>
        <a:prstGeom prst="roundRect">
          <a:avLst>
            <a:gd name="adj" fmla="val 10000"/>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rPr>
            <a:t>Mosquito Breeding Habitat</a:t>
          </a:r>
        </a:p>
      </dsp:txBody>
      <dsp:txXfrm>
        <a:off x="4513264" y="2119312"/>
        <a:ext cx="1513483" cy="1323974"/>
      </dsp:txXfrm>
    </dsp:sp>
    <dsp:sp modelId="{BAE8A4D1-445A-4871-A8D9-D04BDF371F1E}">
      <dsp:nvSpPr>
        <dsp:cNvPr id="0" name=""/>
        <dsp:cNvSpPr/>
      </dsp:nvSpPr>
      <dsp:spPr>
        <a:xfrm>
          <a:off x="6228437" y="2583412"/>
          <a:ext cx="340257" cy="395774"/>
        </a:xfrm>
        <a:prstGeom prst="rightArrow">
          <a:avLst>
            <a:gd name="adj1" fmla="val 60000"/>
            <a:gd name="adj2" fmla="val 50000"/>
          </a:avLst>
        </a:prstGeom>
        <a:solidFill>
          <a:schemeClr val="accent2">
            <a:hueOff val="4681519"/>
            <a:satOff val="-5839"/>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b="1" kern="1200">
            <a:solidFill>
              <a:schemeClr val="tx1"/>
            </a:solidFill>
          </a:endParaRPr>
        </a:p>
      </dsp:txBody>
      <dsp:txXfrm>
        <a:off x="6228437" y="2662567"/>
        <a:ext cx="238180" cy="237464"/>
      </dsp:txXfrm>
    </dsp:sp>
    <dsp:sp modelId="{7EC65627-38B5-4178-8E0F-187501F84A58}">
      <dsp:nvSpPr>
        <dsp:cNvPr id="0" name=""/>
        <dsp:cNvSpPr/>
      </dsp:nvSpPr>
      <dsp:spPr>
        <a:xfrm>
          <a:off x="6709934" y="2078121"/>
          <a:ext cx="1595865" cy="1406356"/>
        </a:xfrm>
        <a:prstGeom prst="roundRect">
          <a:avLst>
            <a:gd name="adj" fmla="val 10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rPr>
            <a:t>Malaria Outbreaks</a:t>
          </a:r>
        </a:p>
      </dsp:txBody>
      <dsp:txXfrm>
        <a:off x="6751125" y="2119312"/>
        <a:ext cx="1513483" cy="1323974"/>
      </dsp:txXfrm>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B247BA8B-07C6-47C1-AD65-12C2E8271D04}" type="datetimeFigureOut">
              <a:rPr lang="en-US" smtClean="0"/>
              <a:t>11/24/2019</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9BACEC2D-4C6B-4A80-BB25-9E6C6AFD979C}" type="slidenum">
              <a:rPr lang="en-US" smtClean="0"/>
              <a:t>‹#›</a:t>
            </a:fld>
            <a:endParaRPr lang="en-US"/>
          </a:p>
        </p:txBody>
      </p:sp>
    </p:spTree>
    <p:extLst>
      <p:ext uri="{BB962C8B-B14F-4D97-AF65-F5344CB8AC3E}">
        <p14:creationId xmlns:p14="http://schemas.microsoft.com/office/powerpoint/2010/main" val="20536076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32E5C75-4C56-423B-B470-AF839C4B474D}" type="datetimeFigureOut">
              <a:rPr lang="en-US" smtClean="0"/>
              <a:pPr/>
              <a:t>11/24/2019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A452D5C-1D8F-4F08-B43D-E93D4CFA1C5B}" type="slidenum">
              <a:rPr lang="en-US" smtClean="0"/>
              <a:pPr/>
              <a:t>‹#›</a:t>
            </a:fld>
            <a:endParaRPr lang="en-US"/>
          </a:p>
        </p:txBody>
      </p:sp>
    </p:spTree>
    <p:extLst>
      <p:ext uri="{BB962C8B-B14F-4D97-AF65-F5344CB8AC3E}">
        <p14:creationId xmlns:p14="http://schemas.microsoft.com/office/powerpoint/2010/main" val="2594685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tunza.eco-generation.org/resourcesView.jsp?boardID=climateChange&amp;viewID=827"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3" Type="http://schemas.openxmlformats.org/officeDocument/2006/relationships/hyperlink" Target="http://www.bbc.co.uk/news/magazine-24127661" TargetMode="External"/><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3" Type="http://schemas.openxmlformats.org/officeDocument/2006/relationships/hyperlink" Target="http://www.bbc.co.uk/news/magazine-24127661" TargetMode="External"/><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3" Type="http://schemas.openxmlformats.org/officeDocument/2006/relationships/hyperlink" Target="http://www.bbc.co.uk/news/magazine-24127661" TargetMode="External"/><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epa.gov/climatestudents/basics/today/carbon-dioxide.html"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www.youtube.com/watch?v=AUyUXacqYyE"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452D5C-1D8F-4F08-B43D-E93D4CFA1C5B}" type="slidenum">
              <a:rPr lang="en-US" smtClean="0"/>
              <a:pPr/>
              <a:t>1</a:t>
            </a:fld>
            <a:endParaRPr lang="en-US"/>
          </a:p>
        </p:txBody>
      </p:sp>
    </p:spTree>
    <p:extLst>
      <p:ext uri="{BB962C8B-B14F-4D97-AF65-F5344CB8AC3E}">
        <p14:creationId xmlns:p14="http://schemas.microsoft.com/office/powerpoint/2010/main" val="926264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is a quote from Edward </a:t>
            </a:r>
            <a:r>
              <a:rPr lang="en-US" dirty="0" err="1"/>
              <a:t>Grumbine’s</a:t>
            </a:r>
            <a:r>
              <a:rPr lang="en-US" dirty="0"/>
              <a:t> </a:t>
            </a:r>
            <a:r>
              <a:rPr lang="en-US" dirty="0" err="1"/>
              <a:t>booke</a:t>
            </a:r>
            <a:r>
              <a:rPr lang="en-US" dirty="0"/>
              <a:t> Ghost Bears:  Exploring the Biodiversity Crisis.  Read quote – continues on next slide</a:t>
            </a:r>
          </a:p>
          <a:p>
            <a:endParaRPr lang="en-US" dirty="0"/>
          </a:p>
          <a:p>
            <a:endParaRPr lang="en-US" dirty="0"/>
          </a:p>
          <a:p>
            <a:r>
              <a:rPr lang="en-US" dirty="0"/>
              <a:t>Edward </a:t>
            </a:r>
            <a:r>
              <a:rPr lang="en-US" dirty="0" err="1"/>
              <a:t>Grumbine</a:t>
            </a:r>
            <a:r>
              <a:rPr lang="en-US" dirty="0"/>
              <a:t>, "Ghost Bears: Exploring the Biodiversity Crisis," 1993 - Scientific</a:t>
            </a:r>
            <a:r>
              <a:rPr lang="en-US" baseline="0" dirty="0"/>
              <a:t> Definitions of Biodiversity. California Biodiversity Council. Accessed from </a:t>
            </a:r>
            <a:r>
              <a:rPr lang="en-US" dirty="0"/>
              <a:t>http://biodiversity.ca.gov/Biodiversity/biodiv_def2.html</a:t>
            </a:r>
          </a:p>
        </p:txBody>
      </p:sp>
      <p:sp>
        <p:nvSpPr>
          <p:cNvPr id="4" name="Slide Number Placeholder 3"/>
          <p:cNvSpPr>
            <a:spLocks noGrp="1"/>
          </p:cNvSpPr>
          <p:nvPr>
            <p:ph type="sldNum" sz="quarter" idx="10"/>
          </p:nvPr>
        </p:nvSpPr>
        <p:spPr/>
        <p:txBody>
          <a:bodyPr/>
          <a:lstStyle/>
          <a:p>
            <a:pPr>
              <a:defRPr/>
            </a:pPr>
            <a:fld id="{B14B88F0-A756-4036-921A-CD3A62D96F6D}" type="slidenum">
              <a:rPr lang="en-US" smtClean="0"/>
              <a:pPr>
                <a:defRPr/>
              </a:pPr>
              <a:t>10</a:t>
            </a:fld>
            <a:endParaRPr lang="en-US"/>
          </a:p>
        </p:txBody>
      </p:sp>
    </p:spTree>
    <p:extLst>
      <p:ext uri="{BB962C8B-B14F-4D97-AF65-F5344CB8AC3E}">
        <p14:creationId xmlns:p14="http://schemas.microsoft.com/office/powerpoint/2010/main" val="63940540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a:bodyPr>
          <a:lstStyle/>
          <a:p>
            <a:pPr>
              <a:defRPr/>
            </a:pPr>
            <a:r>
              <a:rPr lang="en-US" dirty="0"/>
              <a:t>The video goes over the greenhouse effect – check the students understanding of it by asking them to talk through it using this graphic.</a:t>
            </a:r>
          </a:p>
          <a:p>
            <a:pPr>
              <a:defRPr/>
            </a:pPr>
            <a:endParaRPr lang="en-US" dirty="0"/>
          </a:p>
          <a:p>
            <a:pPr>
              <a:defRPr/>
            </a:pPr>
            <a:r>
              <a:rPr lang="en-US" i="1" dirty="0"/>
              <a:t>Overall, the atmosphere reduces the amount of sunlight reaching Earth’s surface by about 50%. Greenhouse gases (including water </a:t>
            </a:r>
            <a:r>
              <a:rPr lang="en-US" i="1" dirty="0" err="1"/>
              <a:t>vapour</a:t>
            </a:r>
            <a:r>
              <a:rPr lang="en-US" i="1" dirty="0"/>
              <a:t>, carbon dioxide, nitrous oxide, methane, halocarbons, and ozone) compose about 2% of</a:t>
            </a:r>
          </a:p>
          <a:p>
            <a:pPr>
              <a:defRPr/>
            </a:pPr>
            <a:r>
              <a:rPr lang="en-US" i="1" dirty="0"/>
              <a:t>the atmosphere. In a clear, cloudless atmosphere they absorb about 17% of the sunlight passing through it ... Clouds reflect about 30% of the sunlight falling on them and absorb about 15% of the sunlight passing through them. Earth’s</a:t>
            </a:r>
          </a:p>
          <a:p>
            <a:pPr>
              <a:defRPr/>
            </a:pPr>
            <a:r>
              <a:rPr lang="en-US" i="1" dirty="0"/>
              <a:t>surface absorbs some sunlight and reradiates it as long-wave (infrared) radiation. Some of this infrared radiation is absorbed by atmospheric greenhouse gases and reradiated back to Earth, thereby warming the surface of Earth by more than would be achieved by incoming solar radiation alone. This atmospheric greenhouse effect is the warming process that raises the average temperature of Earth to its present 15°C (</a:t>
            </a:r>
            <a:r>
              <a:rPr lang="en-US" dirty="0"/>
              <a:t>see above figure). </a:t>
            </a:r>
            <a:r>
              <a:rPr lang="en-US" i="1" dirty="0"/>
              <a:t>Without this warming, Earth’s diurnal temper</a:t>
            </a:r>
            <a:r>
              <a:rPr lang="en-US" dirty="0"/>
              <a:t>ature range would increase dramatically and the average temperature would be about 33°C colder …. </a:t>
            </a:r>
            <a:r>
              <a:rPr lang="en-US" i="1" dirty="0"/>
              <a:t>Changes in the composition of gases in the atmosphere alter the intensity of the greenhouse effect. This analogy arose because these gases have been likened to the glass of a greenhouse that lets in sunlight but does not allow heat to escape. This is only partially correct—a real greenhouse elevates the temperature not only by the glass absorbing infrared radiation, but also by the enclosed building dramatically reducing convective and </a:t>
            </a:r>
            <a:r>
              <a:rPr lang="en-US" i="1" dirty="0" err="1"/>
              <a:t>advective</a:t>
            </a:r>
            <a:r>
              <a:rPr lang="en-US" i="1" dirty="0"/>
              <a:t> losses from winds surrounding the building. </a:t>
            </a:r>
          </a:p>
          <a:p>
            <a:pPr>
              <a:defRPr/>
            </a:pPr>
            <a:endParaRPr lang="en-US" i="1" dirty="0"/>
          </a:p>
          <a:p>
            <a:pPr>
              <a:defRPr/>
            </a:pPr>
            <a:r>
              <a:rPr lang="en-US" dirty="0">
                <a:solidFill>
                  <a:srgbClr val="000000"/>
                </a:solidFill>
              </a:rPr>
              <a:t>McMichael et al. (</a:t>
            </a:r>
            <a:r>
              <a:rPr lang="en-US" dirty="0" err="1">
                <a:solidFill>
                  <a:srgbClr val="000000"/>
                </a:solidFill>
              </a:rPr>
              <a:t>eds</a:t>
            </a:r>
            <a:r>
              <a:rPr lang="en-US" dirty="0">
                <a:solidFill>
                  <a:srgbClr val="000000"/>
                </a:solidFill>
              </a:rPr>
              <a:t>) 2003 Climate change and human health: risks and responses. World Health Organization. Geneva, Switzerland.</a:t>
            </a:r>
          </a:p>
          <a:p>
            <a:pPr>
              <a:defRPr/>
            </a:pPr>
            <a:endParaRPr lang="en-US" i="1" dirty="0"/>
          </a:p>
          <a:p>
            <a:pPr>
              <a:defRPr/>
            </a:pPr>
            <a:endParaRPr lang="en-US" i="1" dirty="0"/>
          </a:p>
        </p:txBody>
      </p:sp>
      <p:sp>
        <p:nvSpPr>
          <p:cNvPr id="222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57066" indent="-291179">
              <a:defRPr>
                <a:solidFill>
                  <a:schemeClr val="tx1"/>
                </a:solidFill>
                <a:latin typeface="Century Gothic" pitchFamily="34" charset="0"/>
              </a:defRPr>
            </a:lvl2pPr>
            <a:lvl3pPr marL="1164717" indent="-232943">
              <a:defRPr>
                <a:solidFill>
                  <a:schemeClr val="tx1"/>
                </a:solidFill>
                <a:latin typeface="Century Gothic" pitchFamily="34" charset="0"/>
              </a:defRPr>
            </a:lvl3pPr>
            <a:lvl4pPr marL="1630604" indent="-232943">
              <a:defRPr>
                <a:solidFill>
                  <a:schemeClr val="tx1"/>
                </a:solidFill>
                <a:latin typeface="Century Gothic" pitchFamily="34" charset="0"/>
              </a:defRPr>
            </a:lvl4pPr>
            <a:lvl5pPr marL="2096491" indent="-232943">
              <a:defRPr>
                <a:solidFill>
                  <a:schemeClr val="tx1"/>
                </a:solidFill>
                <a:latin typeface="Century Gothic" pitchFamily="34" charset="0"/>
              </a:defRPr>
            </a:lvl5pPr>
            <a:lvl6pPr marL="2562377" indent="-232943" fontAlgn="base">
              <a:spcBef>
                <a:spcPct val="0"/>
              </a:spcBef>
              <a:spcAft>
                <a:spcPct val="0"/>
              </a:spcAft>
              <a:defRPr>
                <a:solidFill>
                  <a:schemeClr val="tx1"/>
                </a:solidFill>
                <a:latin typeface="Century Gothic" pitchFamily="34" charset="0"/>
              </a:defRPr>
            </a:lvl6pPr>
            <a:lvl7pPr marL="3028264" indent="-232943" fontAlgn="base">
              <a:spcBef>
                <a:spcPct val="0"/>
              </a:spcBef>
              <a:spcAft>
                <a:spcPct val="0"/>
              </a:spcAft>
              <a:defRPr>
                <a:solidFill>
                  <a:schemeClr val="tx1"/>
                </a:solidFill>
                <a:latin typeface="Century Gothic" pitchFamily="34" charset="0"/>
              </a:defRPr>
            </a:lvl7pPr>
            <a:lvl8pPr marL="3494151" indent="-232943" fontAlgn="base">
              <a:spcBef>
                <a:spcPct val="0"/>
              </a:spcBef>
              <a:spcAft>
                <a:spcPct val="0"/>
              </a:spcAft>
              <a:defRPr>
                <a:solidFill>
                  <a:schemeClr val="tx1"/>
                </a:solidFill>
                <a:latin typeface="Century Gothic" pitchFamily="34" charset="0"/>
              </a:defRPr>
            </a:lvl8pPr>
            <a:lvl9pPr marL="3960038" indent="-232943"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pPr>
            <a:fld id="{278DBF57-0DA1-4FC0-A0CF-21811BD9E5CD}" type="slidenum">
              <a:rPr lang="en-US" altLang="en-US">
                <a:latin typeface="Calibri" pitchFamily="34" charset="0"/>
              </a:rPr>
              <a:pPr fontAlgn="base">
                <a:spcBef>
                  <a:spcPct val="0"/>
                </a:spcBef>
                <a:spcAft>
                  <a:spcPct val="0"/>
                </a:spcAft>
              </a:pPr>
              <a:t>100</a:t>
            </a:fld>
            <a:endParaRPr lang="en-US" altLang="en-US">
              <a:latin typeface="Calibri" pitchFamily="34" charset="0"/>
            </a:endParaRPr>
          </a:p>
        </p:txBody>
      </p:sp>
    </p:spTree>
    <p:extLst>
      <p:ext uri="{BB962C8B-B14F-4D97-AF65-F5344CB8AC3E}">
        <p14:creationId xmlns:p14="http://schemas.microsoft.com/office/powerpoint/2010/main" val="187233176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More information at: </a:t>
            </a:r>
            <a:r>
              <a:rPr lang="en-US" altLang="en-US" dirty="0">
                <a:hlinkClick r:id="rId3"/>
              </a:rPr>
              <a:t>http://tunza.eco-generation.org/resourcesView.jsp?boardID=climateChange&amp;viewID=827</a:t>
            </a:r>
            <a:endParaRPr lang="en-US" altLang="en-US" dirty="0"/>
          </a:p>
          <a:p>
            <a:pPr>
              <a:spcBef>
                <a:spcPct val="0"/>
              </a:spcBef>
            </a:pPr>
            <a:endParaRPr lang="en-US" altLang="en-US" dirty="0"/>
          </a:p>
        </p:txBody>
      </p:sp>
      <p:sp>
        <p:nvSpPr>
          <p:cNvPr id="223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57066" indent="-291179">
              <a:defRPr>
                <a:solidFill>
                  <a:schemeClr val="tx1"/>
                </a:solidFill>
                <a:latin typeface="Century Gothic" pitchFamily="34" charset="0"/>
              </a:defRPr>
            </a:lvl2pPr>
            <a:lvl3pPr marL="1164717" indent="-232943">
              <a:defRPr>
                <a:solidFill>
                  <a:schemeClr val="tx1"/>
                </a:solidFill>
                <a:latin typeface="Century Gothic" pitchFamily="34" charset="0"/>
              </a:defRPr>
            </a:lvl3pPr>
            <a:lvl4pPr marL="1630604" indent="-232943">
              <a:defRPr>
                <a:solidFill>
                  <a:schemeClr val="tx1"/>
                </a:solidFill>
                <a:latin typeface="Century Gothic" pitchFamily="34" charset="0"/>
              </a:defRPr>
            </a:lvl4pPr>
            <a:lvl5pPr marL="2096491" indent="-232943">
              <a:defRPr>
                <a:solidFill>
                  <a:schemeClr val="tx1"/>
                </a:solidFill>
                <a:latin typeface="Century Gothic" pitchFamily="34" charset="0"/>
              </a:defRPr>
            </a:lvl5pPr>
            <a:lvl6pPr marL="2562377" indent="-232943" fontAlgn="base">
              <a:spcBef>
                <a:spcPct val="0"/>
              </a:spcBef>
              <a:spcAft>
                <a:spcPct val="0"/>
              </a:spcAft>
              <a:defRPr>
                <a:solidFill>
                  <a:schemeClr val="tx1"/>
                </a:solidFill>
                <a:latin typeface="Century Gothic" pitchFamily="34" charset="0"/>
              </a:defRPr>
            </a:lvl6pPr>
            <a:lvl7pPr marL="3028264" indent="-232943" fontAlgn="base">
              <a:spcBef>
                <a:spcPct val="0"/>
              </a:spcBef>
              <a:spcAft>
                <a:spcPct val="0"/>
              </a:spcAft>
              <a:defRPr>
                <a:solidFill>
                  <a:schemeClr val="tx1"/>
                </a:solidFill>
                <a:latin typeface="Century Gothic" pitchFamily="34" charset="0"/>
              </a:defRPr>
            </a:lvl7pPr>
            <a:lvl8pPr marL="3494151" indent="-232943" fontAlgn="base">
              <a:spcBef>
                <a:spcPct val="0"/>
              </a:spcBef>
              <a:spcAft>
                <a:spcPct val="0"/>
              </a:spcAft>
              <a:defRPr>
                <a:solidFill>
                  <a:schemeClr val="tx1"/>
                </a:solidFill>
                <a:latin typeface="Century Gothic" pitchFamily="34" charset="0"/>
              </a:defRPr>
            </a:lvl8pPr>
            <a:lvl9pPr marL="3960038" indent="-232943"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pPr>
            <a:fld id="{91D395DC-FACC-4125-A4D4-D30C9E97A3C8}" type="slidenum">
              <a:rPr lang="en-US" altLang="en-US">
                <a:latin typeface="Calibri" pitchFamily="34" charset="0"/>
              </a:rPr>
              <a:pPr fontAlgn="base">
                <a:spcBef>
                  <a:spcPct val="0"/>
                </a:spcBef>
                <a:spcAft>
                  <a:spcPct val="0"/>
                </a:spcAft>
              </a:pPr>
              <a:t>101</a:t>
            </a:fld>
            <a:endParaRPr lang="en-US" altLang="en-US">
              <a:latin typeface="Calibri" pitchFamily="34" charset="0"/>
            </a:endParaRPr>
          </a:p>
        </p:txBody>
      </p:sp>
    </p:spTree>
    <p:extLst>
      <p:ext uri="{BB962C8B-B14F-4D97-AF65-F5344CB8AC3E}">
        <p14:creationId xmlns:p14="http://schemas.microsoft.com/office/powerpoint/2010/main" val="382320091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a:defRPr/>
            </a:pPr>
            <a:r>
              <a:rPr lang="en-US" dirty="0"/>
              <a:t>The carbon, nitrogen, and water cycles have been disrupted.  The video is 4 minutes and describes the carbon cycle and how it is disrupted.  It is a bit simplistic, but provides a good overview.</a:t>
            </a:r>
          </a:p>
          <a:p>
            <a:pPr>
              <a:defRPr/>
            </a:pPr>
            <a:endParaRPr lang="en-US" dirty="0"/>
          </a:p>
          <a:p>
            <a:pPr>
              <a:defRPr/>
            </a:pPr>
            <a:r>
              <a:rPr lang="en-US" dirty="0"/>
              <a:t>The IPCC states –</a:t>
            </a:r>
          </a:p>
          <a:p>
            <a:pPr>
              <a:defRPr/>
            </a:pPr>
            <a:r>
              <a:rPr lang="en-US" i="1" dirty="0"/>
              <a:t>The atmospheric concentrations of carbon dioxide (CO2), methane, and nitrous oxide have increased to levels unprecedented in at least the last 800,000 years. CO2 concentrations have increased by 40% since pre-industrial times, primarily from fossil fuel emissions and secondarily from net land use change emissions. The ocean has absorbed about 30% of the emitted anthropogenic carbon dioxide, causing ocean acidification.</a:t>
            </a:r>
          </a:p>
          <a:p>
            <a:pPr>
              <a:defRPr/>
            </a:pPr>
            <a:endParaRPr lang="en-US" i="1" dirty="0"/>
          </a:p>
          <a:p>
            <a:pPr>
              <a:defRPr/>
            </a:pPr>
            <a:r>
              <a:rPr lang="en-US" i="1" dirty="0"/>
              <a:t>Climate change will affect carbon cycle processes in a way that will exacerbate the increase of CO2 in the atmosphere (high confidence). Further uptake of carbon by the ocean will increase ocean acidification. </a:t>
            </a:r>
          </a:p>
          <a:p>
            <a:pPr>
              <a:defRPr/>
            </a:pPr>
            <a:endParaRPr lang="en-US" i="1" dirty="0"/>
          </a:p>
          <a:p>
            <a:pPr>
              <a:defRPr/>
            </a:pPr>
            <a:r>
              <a:rPr lang="en-US" i="1" dirty="0"/>
              <a:t>Changes in the global water cycle in response to the warming over the 21st century will not be uniform. The contrast in precipitation between wet and dry regions and between wet and dry seasons will increase, although there may be regional exceptions.</a:t>
            </a:r>
          </a:p>
          <a:p>
            <a:pPr>
              <a:defRPr/>
            </a:pPr>
            <a:endParaRPr lang="en-US" i="1" dirty="0"/>
          </a:p>
          <a:p>
            <a:pPr>
              <a:defRPr/>
            </a:pPr>
            <a:r>
              <a:rPr lang="en-US" dirty="0"/>
              <a:t>http://www.climatechange2013.org/images/uploads/WGIAR5-SPM_Approved27Sep2013.pdf</a:t>
            </a:r>
          </a:p>
        </p:txBody>
      </p:sp>
      <p:sp>
        <p:nvSpPr>
          <p:cNvPr id="224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57066" indent="-291179">
              <a:defRPr>
                <a:solidFill>
                  <a:schemeClr val="tx1"/>
                </a:solidFill>
                <a:latin typeface="Century Gothic" pitchFamily="34" charset="0"/>
              </a:defRPr>
            </a:lvl2pPr>
            <a:lvl3pPr marL="1164717" indent="-232943">
              <a:defRPr>
                <a:solidFill>
                  <a:schemeClr val="tx1"/>
                </a:solidFill>
                <a:latin typeface="Century Gothic" pitchFamily="34" charset="0"/>
              </a:defRPr>
            </a:lvl3pPr>
            <a:lvl4pPr marL="1630604" indent="-232943">
              <a:defRPr>
                <a:solidFill>
                  <a:schemeClr val="tx1"/>
                </a:solidFill>
                <a:latin typeface="Century Gothic" pitchFamily="34" charset="0"/>
              </a:defRPr>
            </a:lvl4pPr>
            <a:lvl5pPr marL="2096491" indent="-232943">
              <a:defRPr>
                <a:solidFill>
                  <a:schemeClr val="tx1"/>
                </a:solidFill>
                <a:latin typeface="Century Gothic" pitchFamily="34" charset="0"/>
              </a:defRPr>
            </a:lvl5pPr>
            <a:lvl6pPr marL="2562377" indent="-232943" fontAlgn="base">
              <a:spcBef>
                <a:spcPct val="0"/>
              </a:spcBef>
              <a:spcAft>
                <a:spcPct val="0"/>
              </a:spcAft>
              <a:defRPr>
                <a:solidFill>
                  <a:schemeClr val="tx1"/>
                </a:solidFill>
                <a:latin typeface="Century Gothic" pitchFamily="34" charset="0"/>
              </a:defRPr>
            </a:lvl6pPr>
            <a:lvl7pPr marL="3028264" indent="-232943" fontAlgn="base">
              <a:spcBef>
                <a:spcPct val="0"/>
              </a:spcBef>
              <a:spcAft>
                <a:spcPct val="0"/>
              </a:spcAft>
              <a:defRPr>
                <a:solidFill>
                  <a:schemeClr val="tx1"/>
                </a:solidFill>
                <a:latin typeface="Century Gothic" pitchFamily="34" charset="0"/>
              </a:defRPr>
            </a:lvl7pPr>
            <a:lvl8pPr marL="3494151" indent="-232943" fontAlgn="base">
              <a:spcBef>
                <a:spcPct val="0"/>
              </a:spcBef>
              <a:spcAft>
                <a:spcPct val="0"/>
              </a:spcAft>
              <a:defRPr>
                <a:solidFill>
                  <a:schemeClr val="tx1"/>
                </a:solidFill>
                <a:latin typeface="Century Gothic" pitchFamily="34" charset="0"/>
              </a:defRPr>
            </a:lvl8pPr>
            <a:lvl9pPr marL="3960038" indent="-232943"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pPr>
            <a:fld id="{5D5E8A67-EB62-4595-9605-4A2EB3384C91}" type="slidenum">
              <a:rPr lang="en-US" altLang="en-US">
                <a:latin typeface="Calibri" pitchFamily="34" charset="0"/>
              </a:rPr>
              <a:pPr fontAlgn="base">
                <a:spcBef>
                  <a:spcPct val="0"/>
                </a:spcBef>
                <a:spcAft>
                  <a:spcPct val="0"/>
                </a:spcAft>
              </a:pPr>
              <a:t>102</a:t>
            </a:fld>
            <a:endParaRPr lang="en-US" altLang="en-US">
              <a:latin typeface="Calibri" pitchFamily="34" charset="0"/>
            </a:endParaRPr>
          </a:p>
        </p:txBody>
      </p:sp>
    </p:spTree>
    <p:extLst>
      <p:ext uri="{BB962C8B-B14F-4D97-AF65-F5344CB8AC3E}">
        <p14:creationId xmlns:p14="http://schemas.microsoft.com/office/powerpoint/2010/main" val="185032409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Greenhouse gas include carbon dioxide, nitrous oxide, and methane.  CO2 </a:t>
            </a:r>
            <a:r>
              <a:rPr lang="en-US" altLang="en-US" b="1" dirty="0"/>
              <a:t>is considered a major cause of climate change. Other greenhouse gases</a:t>
            </a:r>
            <a:r>
              <a:rPr lang="en-US" altLang="en-US" dirty="0"/>
              <a:t> have strong capacity to hold heat, but CO2 remains inside the atmosphere for a long period of time. </a:t>
            </a:r>
          </a:p>
          <a:p>
            <a:pPr>
              <a:spcBef>
                <a:spcPct val="0"/>
              </a:spcBef>
            </a:pPr>
            <a:endParaRPr lang="en-US" altLang="en-US" dirty="0"/>
          </a:p>
          <a:p>
            <a:pPr>
              <a:spcBef>
                <a:spcPct val="0"/>
              </a:spcBef>
            </a:pPr>
            <a:r>
              <a:rPr lang="en-US" altLang="en-US" dirty="0"/>
              <a:t>What is the relationship between the increasing amount of carbon dioxide concentration and the temperature?</a:t>
            </a:r>
          </a:p>
          <a:p>
            <a:pPr>
              <a:spcBef>
                <a:spcPct val="0"/>
              </a:spcBef>
            </a:pPr>
            <a:r>
              <a:rPr lang="en-US" altLang="en-US" dirty="0"/>
              <a:t>There is trend that the average temperature is gradually increasing as the carbon dioxide concentration increases. </a:t>
            </a:r>
          </a:p>
          <a:p>
            <a:pPr>
              <a:spcBef>
                <a:spcPct val="0"/>
              </a:spcBef>
            </a:pPr>
            <a:endParaRPr lang="en-US" altLang="en-US" dirty="0"/>
          </a:p>
        </p:txBody>
      </p:sp>
      <p:sp>
        <p:nvSpPr>
          <p:cNvPr id="225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57066" indent="-291179">
              <a:defRPr>
                <a:solidFill>
                  <a:schemeClr val="tx1"/>
                </a:solidFill>
                <a:latin typeface="Century Gothic" pitchFamily="34" charset="0"/>
              </a:defRPr>
            </a:lvl2pPr>
            <a:lvl3pPr marL="1164717" indent="-232943">
              <a:defRPr>
                <a:solidFill>
                  <a:schemeClr val="tx1"/>
                </a:solidFill>
                <a:latin typeface="Century Gothic" pitchFamily="34" charset="0"/>
              </a:defRPr>
            </a:lvl3pPr>
            <a:lvl4pPr marL="1630604" indent="-232943">
              <a:defRPr>
                <a:solidFill>
                  <a:schemeClr val="tx1"/>
                </a:solidFill>
                <a:latin typeface="Century Gothic" pitchFamily="34" charset="0"/>
              </a:defRPr>
            </a:lvl4pPr>
            <a:lvl5pPr marL="2096491" indent="-232943">
              <a:defRPr>
                <a:solidFill>
                  <a:schemeClr val="tx1"/>
                </a:solidFill>
                <a:latin typeface="Century Gothic" pitchFamily="34" charset="0"/>
              </a:defRPr>
            </a:lvl5pPr>
            <a:lvl6pPr marL="2562377" indent="-232943" fontAlgn="base">
              <a:spcBef>
                <a:spcPct val="0"/>
              </a:spcBef>
              <a:spcAft>
                <a:spcPct val="0"/>
              </a:spcAft>
              <a:defRPr>
                <a:solidFill>
                  <a:schemeClr val="tx1"/>
                </a:solidFill>
                <a:latin typeface="Century Gothic" pitchFamily="34" charset="0"/>
              </a:defRPr>
            </a:lvl6pPr>
            <a:lvl7pPr marL="3028264" indent="-232943" fontAlgn="base">
              <a:spcBef>
                <a:spcPct val="0"/>
              </a:spcBef>
              <a:spcAft>
                <a:spcPct val="0"/>
              </a:spcAft>
              <a:defRPr>
                <a:solidFill>
                  <a:schemeClr val="tx1"/>
                </a:solidFill>
                <a:latin typeface="Century Gothic" pitchFamily="34" charset="0"/>
              </a:defRPr>
            </a:lvl7pPr>
            <a:lvl8pPr marL="3494151" indent="-232943" fontAlgn="base">
              <a:spcBef>
                <a:spcPct val="0"/>
              </a:spcBef>
              <a:spcAft>
                <a:spcPct val="0"/>
              </a:spcAft>
              <a:defRPr>
                <a:solidFill>
                  <a:schemeClr val="tx1"/>
                </a:solidFill>
                <a:latin typeface="Century Gothic" pitchFamily="34" charset="0"/>
              </a:defRPr>
            </a:lvl8pPr>
            <a:lvl9pPr marL="3960038" indent="-232943"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pPr>
            <a:fld id="{0353FE72-8AED-4B9E-A9CB-8B6878F947B8}" type="slidenum">
              <a:rPr lang="en-US" altLang="en-US">
                <a:latin typeface="Calibri" pitchFamily="34" charset="0"/>
              </a:rPr>
              <a:pPr fontAlgn="base">
                <a:spcBef>
                  <a:spcPct val="0"/>
                </a:spcBef>
                <a:spcAft>
                  <a:spcPct val="0"/>
                </a:spcAft>
              </a:pPr>
              <a:t>103</a:t>
            </a:fld>
            <a:endParaRPr lang="en-US" altLang="en-US">
              <a:latin typeface="Calibri" pitchFamily="34" charset="0"/>
            </a:endParaRPr>
          </a:p>
        </p:txBody>
      </p:sp>
    </p:spTree>
    <p:extLst>
      <p:ext uri="{BB962C8B-B14F-4D97-AF65-F5344CB8AC3E}">
        <p14:creationId xmlns:p14="http://schemas.microsoft.com/office/powerpoint/2010/main" val="241582705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a:defRPr/>
            </a:pPr>
            <a:endParaRPr lang="en-US" altLang="en-US" dirty="0"/>
          </a:p>
          <a:p>
            <a:pPr>
              <a:defRPr/>
            </a:pPr>
            <a:r>
              <a:rPr lang="en-US" altLang="en-US" dirty="0"/>
              <a:t>Warming trends are discussed on subsequent slides – </a:t>
            </a:r>
          </a:p>
          <a:p>
            <a:pPr>
              <a:defRPr/>
            </a:pPr>
            <a:endParaRPr lang="en-US" altLang="en-US" dirty="0"/>
          </a:p>
          <a:p>
            <a:pPr>
              <a:defRPr/>
            </a:pPr>
            <a:r>
              <a:rPr lang="en-US" altLang="en-US" dirty="0"/>
              <a:t>Global climate change is likely to change the frequency of extreme weather events: tropical cyclones may increase as sea surface waters warm; floods may increase as the hydrological cycle intensifies; and </a:t>
            </a:r>
            <a:r>
              <a:rPr lang="en-US" altLang="en-US" dirty="0" err="1"/>
              <a:t>heatwaves</a:t>
            </a:r>
            <a:r>
              <a:rPr lang="en-US" altLang="en-US" dirty="0"/>
              <a:t> may increase in </a:t>
            </a:r>
            <a:r>
              <a:rPr lang="en-US" altLang="en-US" dirty="0" err="1"/>
              <a:t>midcontinental</a:t>
            </a:r>
            <a:r>
              <a:rPr lang="en-US" altLang="en-US" dirty="0"/>
              <a:t> locations.</a:t>
            </a:r>
          </a:p>
          <a:p>
            <a:pPr>
              <a:defRPr/>
            </a:pPr>
            <a:endParaRPr lang="en-US" altLang="en-US" dirty="0"/>
          </a:p>
          <a:p>
            <a:pPr>
              <a:defRPr/>
            </a:pPr>
            <a:endParaRPr lang="en-US" altLang="en-US" dirty="0"/>
          </a:p>
          <a:p>
            <a:pPr>
              <a:defRPr/>
            </a:pPr>
            <a:r>
              <a:rPr lang="en-US" dirty="0"/>
              <a:t>The IPCC  states </a:t>
            </a:r>
            <a:r>
              <a:rPr lang="en-US" i="1" dirty="0"/>
              <a:t>-  Over the last two decades, the Greenland and Antarctic ice sheets have been losing mass,</a:t>
            </a:r>
          </a:p>
          <a:p>
            <a:pPr>
              <a:defRPr/>
            </a:pPr>
            <a:r>
              <a:rPr lang="en-US" i="1" dirty="0"/>
              <a:t>glaciers have continued to shrink almost worldwide, and Arctic sea ice and Northern Hemisphere</a:t>
            </a:r>
          </a:p>
          <a:p>
            <a:pPr>
              <a:defRPr/>
            </a:pPr>
            <a:r>
              <a:rPr lang="en-US" i="1" dirty="0"/>
              <a:t>spring snow cover have continued to decrease in extent (high confidence).</a:t>
            </a:r>
          </a:p>
          <a:p>
            <a:pPr>
              <a:defRPr/>
            </a:pPr>
            <a:endParaRPr lang="en-US" i="1" dirty="0"/>
          </a:p>
          <a:p>
            <a:pPr>
              <a:defRPr/>
            </a:pPr>
            <a:r>
              <a:rPr lang="en-US" i="1" dirty="0"/>
              <a:t> The rate of sea level rise since the mid-19th century has been larger than the mean rate during the</a:t>
            </a:r>
          </a:p>
          <a:p>
            <a:pPr>
              <a:defRPr/>
            </a:pPr>
            <a:r>
              <a:rPr lang="en-US" i="1" dirty="0"/>
              <a:t>previous two millennia (high confidence). Over the period 1901–2010, global mean sea level rose</a:t>
            </a:r>
          </a:p>
          <a:p>
            <a:pPr>
              <a:defRPr/>
            </a:pPr>
            <a:r>
              <a:rPr lang="en-US" i="1" dirty="0"/>
              <a:t>by 0.19 [0.17 to 0.21] O.</a:t>
            </a:r>
          </a:p>
          <a:p>
            <a:pPr>
              <a:defRPr/>
            </a:pPr>
            <a:endParaRPr lang="en-US" altLang="en-US" dirty="0"/>
          </a:p>
          <a:p>
            <a:pPr>
              <a:defRPr/>
            </a:pPr>
            <a:r>
              <a:rPr lang="en-US" altLang="en-US" dirty="0"/>
              <a:t>http://www.climatechange2013.org/images/uploads/WGIAR5-SPM_Approved27Sep2013.pdf</a:t>
            </a:r>
          </a:p>
          <a:p>
            <a:pPr>
              <a:defRPr/>
            </a:pPr>
            <a:endParaRPr lang="en-US" dirty="0"/>
          </a:p>
        </p:txBody>
      </p:sp>
      <p:sp>
        <p:nvSpPr>
          <p:cNvPr id="226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57066" indent="-291179">
              <a:defRPr>
                <a:solidFill>
                  <a:schemeClr val="tx1"/>
                </a:solidFill>
                <a:latin typeface="Century Gothic" pitchFamily="34" charset="0"/>
              </a:defRPr>
            </a:lvl2pPr>
            <a:lvl3pPr marL="1164717" indent="-232943">
              <a:defRPr>
                <a:solidFill>
                  <a:schemeClr val="tx1"/>
                </a:solidFill>
                <a:latin typeface="Century Gothic" pitchFamily="34" charset="0"/>
              </a:defRPr>
            </a:lvl3pPr>
            <a:lvl4pPr marL="1630604" indent="-232943">
              <a:defRPr>
                <a:solidFill>
                  <a:schemeClr val="tx1"/>
                </a:solidFill>
                <a:latin typeface="Century Gothic" pitchFamily="34" charset="0"/>
              </a:defRPr>
            </a:lvl4pPr>
            <a:lvl5pPr marL="2096491" indent="-232943">
              <a:defRPr>
                <a:solidFill>
                  <a:schemeClr val="tx1"/>
                </a:solidFill>
                <a:latin typeface="Century Gothic" pitchFamily="34" charset="0"/>
              </a:defRPr>
            </a:lvl5pPr>
            <a:lvl6pPr marL="2562377" indent="-232943" fontAlgn="base">
              <a:spcBef>
                <a:spcPct val="0"/>
              </a:spcBef>
              <a:spcAft>
                <a:spcPct val="0"/>
              </a:spcAft>
              <a:defRPr>
                <a:solidFill>
                  <a:schemeClr val="tx1"/>
                </a:solidFill>
                <a:latin typeface="Century Gothic" pitchFamily="34" charset="0"/>
              </a:defRPr>
            </a:lvl6pPr>
            <a:lvl7pPr marL="3028264" indent="-232943" fontAlgn="base">
              <a:spcBef>
                <a:spcPct val="0"/>
              </a:spcBef>
              <a:spcAft>
                <a:spcPct val="0"/>
              </a:spcAft>
              <a:defRPr>
                <a:solidFill>
                  <a:schemeClr val="tx1"/>
                </a:solidFill>
                <a:latin typeface="Century Gothic" pitchFamily="34" charset="0"/>
              </a:defRPr>
            </a:lvl7pPr>
            <a:lvl8pPr marL="3494151" indent="-232943" fontAlgn="base">
              <a:spcBef>
                <a:spcPct val="0"/>
              </a:spcBef>
              <a:spcAft>
                <a:spcPct val="0"/>
              </a:spcAft>
              <a:defRPr>
                <a:solidFill>
                  <a:schemeClr val="tx1"/>
                </a:solidFill>
                <a:latin typeface="Century Gothic" pitchFamily="34" charset="0"/>
              </a:defRPr>
            </a:lvl8pPr>
            <a:lvl9pPr marL="3960038" indent="-232943"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pPr>
            <a:fld id="{8DF9927E-4A0F-4159-A67D-D1E9D6A43E3C}" type="slidenum">
              <a:rPr lang="en-US" altLang="en-US">
                <a:latin typeface="Calibri" pitchFamily="34" charset="0"/>
              </a:rPr>
              <a:pPr fontAlgn="base">
                <a:spcBef>
                  <a:spcPct val="0"/>
                </a:spcBef>
                <a:spcAft>
                  <a:spcPct val="0"/>
                </a:spcAft>
              </a:pPr>
              <a:t>104</a:t>
            </a:fld>
            <a:endParaRPr lang="en-US" altLang="en-US">
              <a:latin typeface="Calibri" pitchFamily="34" charset="0"/>
            </a:endParaRPr>
          </a:p>
        </p:txBody>
      </p:sp>
    </p:spTree>
    <p:extLst>
      <p:ext uri="{BB962C8B-B14F-4D97-AF65-F5344CB8AC3E}">
        <p14:creationId xmlns:p14="http://schemas.microsoft.com/office/powerpoint/2010/main" val="397289932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Please note that the IPCC published a final draft of the their scientific technical assessment in September 2013 – however it is draft and expressly states not to cite the document.  Once published formally this PPT should be updated with information from this document.</a:t>
            </a:r>
          </a:p>
          <a:p>
            <a:pPr>
              <a:spcBef>
                <a:spcPct val="0"/>
              </a:spcBef>
            </a:pPr>
            <a:endParaRPr lang="en-US" altLang="en-US"/>
          </a:p>
          <a:p>
            <a:pPr>
              <a:spcBef>
                <a:spcPct val="0"/>
              </a:spcBef>
            </a:pPr>
            <a:r>
              <a:rPr lang="en-US" altLang="en-US"/>
              <a:t>In their summary document for policy makers that has been approved for distribution the IPCC states -</a:t>
            </a:r>
            <a:r>
              <a:rPr lang="en-US" altLang="en-US" i="1"/>
              <a:t>Warming of the climate system is unequivocal, and since the 1950s, many of the observed changes are unprecedented over decades to millennia. The atmosphere and ocean have warmed, the amounts of snow and ice have diminished, sea level has risen, and the concentrations of greenhouse gases have increased </a:t>
            </a:r>
          </a:p>
          <a:p>
            <a:pPr>
              <a:spcBef>
                <a:spcPct val="0"/>
              </a:spcBef>
            </a:pPr>
            <a:r>
              <a:rPr lang="en-US" altLang="en-US"/>
              <a:t>http://www.climatechange2013.org/images/uploads/WGIAR5-SPM_Approved27Sep2013.pdf</a:t>
            </a:r>
          </a:p>
        </p:txBody>
      </p:sp>
      <p:sp>
        <p:nvSpPr>
          <p:cNvPr id="227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57066" indent="-291179">
              <a:defRPr>
                <a:solidFill>
                  <a:schemeClr val="tx1"/>
                </a:solidFill>
                <a:latin typeface="Century Gothic" pitchFamily="34" charset="0"/>
              </a:defRPr>
            </a:lvl2pPr>
            <a:lvl3pPr marL="1164717" indent="-232943">
              <a:defRPr>
                <a:solidFill>
                  <a:schemeClr val="tx1"/>
                </a:solidFill>
                <a:latin typeface="Century Gothic" pitchFamily="34" charset="0"/>
              </a:defRPr>
            </a:lvl3pPr>
            <a:lvl4pPr marL="1630604" indent="-232943">
              <a:defRPr>
                <a:solidFill>
                  <a:schemeClr val="tx1"/>
                </a:solidFill>
                <a:latin typeface="Century Gothic" pitchFamily="34" charset="0"/>
              </a:defRPr>
            </a:lvl4pPr>
            <a:lvl5pPr marL="2096491" indent="-232943">
              <a:defRPr>
                <a:solidFill>
                  <a:schemeClr val="tx1"/>
                </a:solidFill>
                <a:latin typeface="Century Gothic" pitchFamily="34" charset="0"/>
              </a:defRPr>
            </a:lvl5pPr>
            <a:lvl6pPr marL="2562377" indent="-232943" fontAlgn="base">
              <a:spcBef>
                <a:spcPct val="0"/>
              </a:spcBef>
              <a:spcAft>
                <a:spcPct val="0"/>
              </a:spcAft>
              <a:defRPr>
                <a:solidFill>
                  <a:schemeClr val="tx1"/>
                </a:solidFill>
                <a:latin typeface="Century Gothic" pitchFamily="34" charset="0"/>
              </a:defRPr>
            </a:lvl6pPr>
            <a:lvl7pPr marL="3028264" indent="-232943" fontAlgn="base">
              <a:spcBef>
                <a:spcPct val="0"/>
              </a:spcBef>
              <a:spcAft>
                <a:spcPct val="0"/>
              </a:spcAft>
              <a:defRPr>
                <a:solidFill>
                  <a:schemeClr val="tx1"/>
                </a:solidFill>
                <a:latin typeface="Century Gothic" pitchFamily="34" charset="0"/>
              </a:defRPr>
            </a:lvl7pPr>
            <a:lvl8pPr marL="3494151" indent="-232943" fontAlgn="base">
              <a:spcBef>
                <a:spcPct val="0"/>
              </a:spcBef>
              <a:spcAft>
                <a:spcPct val="0"/>
              </a:spcAft>
              <a:defRPr>
                <a:solidFill>
                  <a:schemeClr val="tx1"/>
                </a:solidFill>
                <a:latin typeface="Century Gothic" pitchFamily="34" charset="0"/>
              </a:defRPr>
            </a:lvl8pPr>
            <a:lvl9pPr marL="3960038" indent="-232943"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pPr>
            <a:fld id="{0BB739E9-87D7-485F-90A4-30598EAEBD90}" type="slidenum">
              <a:rPr lang="en-US" altLang="en-US">
                <a:latin typeface="Calibri" pitchFamily="34" charset="0"/>
              </a:rPr>
              <a:pPr fontAlgn="base">
                <a:spcBef>
                  <a:spcPct val="0"/>
                </a:spcBef>
                <a:spcAft>
                  <a:spcPct val="0"/>
                </a:spcAft>
              </a:pPr>
              <a:t>105</a:t>
            </a:fld>
            <a:endParaRPr lang="en-US" altLang="en-US">
              <a:latin typeface="Calibri" pitchFamily="34" charset="0"/>
            </a:endParaRPr>
          </a:p>
        </p:txBody>
      </p:sp>
    </p:spTree>
    <p:extLst>
      <p:ext uri="{BB962C8B-B14F-4D97-AF65-F5344CB8AC3E}">
        <p14:creationId xmlns:p14="http://schemas.microsoft.com/office/powerpoint/2010/main" val="371385114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This figure summarizes the history of climatic fluctuations since the end of the last global glaciation around 15000 years ago and includes the IPCC’s projected rapid warming in the current century. Climatic variations before around 1850 were due to natural forcing processes—cosmological alignments, volcanic activity, solar activity and so on. Since 1850 there has been an increasing influence via human emission of greenhouse gases in excess of the biosphere’s capacity to absorb them without an increase in atmospheric concentration. </a:t>
            </a:r>
          </a:p>
          <a:p>
            <a:pPr>
              <a:spcBef>
                <a:spcPct val="0"/>
              </a:spcBef>
            </a:pPr>
            <a:endParaRPr lang="en-US" altLang="en-US" dirty="0"/>
          </a:p>
          <a:p>
            <a:pPr>
              <a:spcBef>
                <a:spcPct val="0"/>
              </a:spcBef>
            </a:pPr>
            <a:r>
              <a:rPr lang="en-US" altLang="en-US" b="1" dirty="0">
                <a:solidFill>
                  <a:srgbClr val="C00000"/>
                </a:solidFill>
              </a:rPr>
              <a:t>Please note this figure should be replaced once the IPCC has finalized their 2013 report.  This figure is dated, but has the correct trends.</a:t>
            </a:r>
          </a:p>
          <a:p>
            <a:pPr>
              <a:spcBef>
                <a:spcPct val="0"/>
              </a:spcBef>
            </a:pPr>
            <a:endParaRPr lang="en-US" altLang="en-US" i="1" dirty="0"/>
          </a:p>
          <a:p>
            <a:pPr>
              <a:spcBef>
                <a:spcPct val="0"/>
              </a:spcBef>
            </a:pPr>
            <a:r>
              <a:rPr lang="en-US" altLang="en-US" dirty="0"/>
              <a:t>According to the latest IPCC report -</a:t>
            </a:r>
          </a:p>
          <a:p>
            <a:pPr>
              <a:spcBef>
                <a:spcPct val="0"/>
              </a:spcBef>
            </a:pPr>
            <a:endParaRPr lang="en-US" altLang="en-US" dirty="0"/>
          </a:p>
          <a:p>
            <a:pPr>
              <a:spcBef>
                <a:spcPct val="0"/>
              </a:spcBef>
            </a:pPr>
            <a:endParaRPr lang="en-US" altLang="en-US" dirty="0"/>
          </a:p>
          <a:p>
            <a:pPr>
              <a:spcBef>
                <a:spcPct val="0"/>
              </a:spcBef>
            </a:pPr>
            <a:r>
              <a:rPr lang="en-US" altLang="en-US" dirty="0"/>
              <a:t>The IPPC states -  </a:t>
            </a:r>
            <a:r>
              <a:rPr lang="en-US" altLang="en-US" i="1" dirty="0"/>
              <a:t>Each of the last three decades has been successively warmer at the Earth’s surface than any preceding decade since 1850 (see Figure SPM.1). In the Northern Hemisphere, 1983–2012 was likely the warmest 30-year period of the last 1400 years (medium confidence). </a:t>
            </a:r>
          </a:p>
          <a:p>
            <a:pPr>
              <a:spcBef>
                <a:spcPct val="0"/>
              </a:spcBef>
            </a:pPr>
            <a:endParaRPr lang="en-US" altLang="en-US" i="1" dirty="0"/>
          </a:p>
          <a:p>
            <a:pPr>
              <a:spcBef>
                <a:spcPct val="0"/>
              </a:spcBef>
            </a:pPr>
            <a:r>
              <a:rPr lang="en-US" altLang="en-US" i="1" dirty="0"/>
              <a:t>Ocean warming dominates the increase in energy stored in the climate system, accounting for more than 90% of the energy accumulated between 1971 and 2010 (high confidence). It is virtually certain that the upper ocean (0-700 m) warmed from 1971 to 2010 …, and it likely warmed between the 1870s and 1971. </a:t>
            </a:r>
            <a:endParaRPr lang="en-US" altLang="en-US" i="1" dirty="0">
              <a:ea typeface="MS PGothic" pitchFamily="34" charset="-128"/>
            </a:endParaRPr>
          </a:p>
          <a:p>
            <a:pPr>
              <a:spcBef>
                <a:spcPct val="0"/>
              </a:spcBef>
            </a:pPr>
            <a:r>
              <a:rPr lang="en-US" altLang="en-US" dirty="0">
                <a:ea typeface="MS PGothic" pitchFamily="34" charset="-128"/>
              </a:rPr>
              <a:t>http://www.climatechange2013.org/images/uploads/WGIAR5-SPM_Approved27Sep2013.pdf</a:t>
            </a:r>
          </a:p>
        </p:txBody>
      </p:sp>
      <p:sp>
        <p:nvSpPr>
          <p:cNvPr id="228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57066" indent="-291179">
              <a:defRPr>
                <a:solidFill>
                  <a:schemeClr val="tx1"/>
                </a:solidFill>
                <a:latin typeface="Century Gothic" pitchFamily="34" charset="0"/>
              </a:defRPr>
            </a:lvl2pPr>
            <a:lvl3pPr marL="1164717" indent="-232943">
              <a:defRPr>
                <a:solidFill>
                  <a:schemeClr val="tx1"/>
                </a:solidFill>
                <a:latin typeface="Century Gothic" pitchFamily="34" charset="0"/>
              </a:defRPr>
            </a:lvl3pPr>
            <a:lvl4pPr marL="1630604" indent="-232943">
              <a:defRPr>
                <a:solidFill>
                  <a:schemeClr val="tx1"/>
                </a:solidFill>
                <a:latin typeface="Century Gothic" pitchFamily="34" charset="0"/>
              </a:defRPr>
            </a:lvl4pPr>
            <a:lvl5pPr marL="2096491" indent="-232943">
              <a:defRPr>
                <a:solidFill>
                  <a:schemeClr val="tx1"/>
                </a:solidFill>
                <a:latin typeface="Century Gothic" pitchFamily="34" charset="0"/>
              </a:defRPr>
            </a:lvl5pPr>
            <a:lvl6pPr marL="2562377" indent="-232943" fontAlgn="base">
              <a:spcBef>
                <a:spcPct val="0"/>
              </a:spcBef>
              <a:spcAft>
                <a:spcPct val="0"/>
              </a:spcAft>
              <a:defRPr>
                <a:solidFill>
                  <a:schemeClr val="tx1"/>
                </a:solidFill>
                <a:latin typeface="Century Gothic" pitchFamily="34" charset="0"/>
              </a:defRPr>
            </a:lvl6pPr>
            <a:lvl7pPr marL="3028264" indent="-232943" fontAlgn="base">
              <a:spcBef>
                <a:spcPct val="0"/>
              </a:spcBef>
              <a:spcAft>
                <a:spcPct val="0"/>
              </a:spcAft>
              <a:defRPr>
                <a:solidFill>
                  <a:schemeClr val="tx1"/>
                </a:solidFill>
                <a:latin typeface="Century Gothic" pitchFamily="34" charset="0"/>
              </a:defRPr>
            </a:lvl7pPr>
            <a:lvl8pPr marL="3494151" indent="-232943" fontAlgn="base">
              <a:spcBef>
                <a:spcPct val="0"/>
              </a:spcBef>
              <a:spcAft>
                <a:spcPct val="0"/>
              </a:spcAft>
              <a:defRPr>
                <a:solidFill>
                  <a:schemeClr val="tx1"/>
                </a:solidFill>
                <a:latin typeface="Century Gothic" pitchFamily="34" charset="0"/>
              </a:defRPr>
            </a:lvl8pPr>
            <a:lvl9pPr marL="3960038" indent="-232943"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pPr>
            <a:fld id="{BC0C639A-B8F8-4E58-BC6B-7495B93887ED}" type="slidenum">
              <a:rPr lang="en-US" altLang="en-US">
                <a:latin typeface="Calibri" pitchFamily="34" charset="0"/>
                <a:ea typeface="MS PGothic" pitchFamily="34" charset="-128"/>
              </a:rPr>
              <a:pPr fontAlgn="base">
                <a:spcBef>
                  <a:spcPct val="0"/>
                </a:spcBef>
                <a:spcAft>
                  <a:spcPct val="0"/>
                </a:spcAft>
              </a:pPr>
              <a:t>106</a:t>
            </a:fld>
            <a:endParaRPr lang="en-US" altLang="en-US">
              <a:latin typeface="Calibri" pitchFamily="34" charset="0"/>
              <a:ea typeface="MS PGothic" pitchFamily="34" charset="-128"/>
            </a:endParaRPr>
          </a:p>
        </p:txBody>
      </p:sp>
    </p:spTree>
    <p:extLst>
      <p:ext uri="{BB962C8B-B14F-4D97-AF65-F5344CB8AC3E}">
        <p14:creationId xmlns:p14="http://schemas.microsoft.com/office/powerpoint/2010/main" val="83446759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dirty="0"/>
              <a:t>Please note this figure should be replaced once the IPCC has finalized their 2013 report.  This figure is dated, but has the correct trends.</a:t>
            </a:r>
          </a:p>
          <a:p>
            <a:pPr>
              <a:spcBef>
                <a:spcPct val="0"/>
              </a:spcBef>
            </a:pPr>
            <a:endParaRPr lang="en-US" altLang="en-US" i="1" dirty="0"/>
          </a:p>
          <a:p>
            <a:pPr>
              <a:spcBef>
                <a:spcPct val="0"/>
              </a:spcBef>
            </a:pPr>
            <a:r>
              <a:rPr lang="en-US" altLang="en-US" dirty="0"/>
              <a:t>According to the latest IPCC report -</a:t>
            </a:r>
          </a:p>
          <a:p>
            <a:pPr>
              <a:spcBef>
                <a:spcPct val="0"/>
              </a:spcBef>
            </a:pPr>
            <a:endParaRPr lang="en-US" altLang="en-US" i="1" dirty="0"/>
          </a:p>
          <a:p>
            <a:pPr>
              <a:spcBef>
                <a:spcPct val="0"/>
              </a:spcBef>
            </a:pPr>
            <a:r>
              <a:rPr lang="en-US" altLang="en-US" i="1" dirty="0"/>
              <a:t>The atmospheric concentrations of carbon dioxide (CO2), methane, and nitrous oxide have increased to levels unprecedented in at least the last 800,000 years. CO2 concentrations have increased by 40% since pre-industrial times, primarily from fossil fuel emissions and secondarily from net land use change emissions. The ocean has absorbed about 30% of the emitted</a:t>
            </a:r>
            <a:r>
              <a:rPr lang="en-US" altLang="en-US" i="1" baseline="0" dirty="0"/>
              <a:t> </a:t>
            </a:r>
            <a:r>
              <a:rPr lang="en-US" altLang="en-US" i="1" dirty="0"/>
              <a:t>anthropogenic carbon dioxide, causing ocean acidification </a:t>
            </a:r>
          </a:p>
          <a:p>
            <a:pPr>
              <a:spcBef>
                <a:spcPct val="0"/>
              </a:spcBef>
            </a:pPr>
            <a:endParaRPr lang="en-US" altLang="en-US" dirty="0"/>
          </a:p>
          <a:p>
            <a:pPr>
              <a:spcBef>
                <a:spcPct val="0"/>
              </a:spcBef>
            </a:pPr>
            <a:r>
              <a:rPr lang="en-US" altLang="en-US" dirty="0"/>
              <a:t>http://www.climatechange2013.org/images/uploads/WGIAR5-SPM_Approved27Sep2013.pdf</a:t>
            </a:r>
          </a:p>
          <a:p>
            <a:endParaRPr lang="en-US" dirty="0"/>
          </a:p>
        </p:txBody>
      </p:sp>
      <p:sp>
        <p:nvSpPr>
          <p:cNvPr id="4" name="Slide Number Placeholder 3"/>
          <p:cNvSpPr>
            <a:spLocks noGrp="1"/>
          </p:cNvSpPr>
          <p:nvPr>
            <p:ph type="sldNum" sz="quarter" idx="10"/>
          </p:nvPr>
        </p:nvSpPr>
        <p:spPr/>
        <p:txBody>
          <a:bodyPr/>
          <a:lstStyle/>
          <a:p>
            <a:fld id="{7A452D5C-1D8F-4F08-B43D-E93D4CFA1C5B}" type="slidenum">
              <a:rPr lang="en-US" smtClean="0"/>
              <a:pPr/>
              <a:t>107</a:t>
            </a:fld>
            <a:endParaRPr lang="en-US"/>
          </a:p>
        </p:txBody>
      </p:sp>
    </p:spTree>
    <p:extLst>
      <p:ext uri="{BB962C8B-B14F-4D97-AF65-F5344CB8AC3E}">
        <p14:creationId xmlns:p14="http://schemas.microsoft.com/office/powerpoint/2010/main" val="327771643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452D5C-1D8F-4F08-B43D-E93D4CFA1C5B}" type="slidenum">
              <a:rPr lang="en-US" smtClean="0"/>
              <a:pPr/>
              <a:t>108</a:t>
            </a:fld>
            <a:endParaRPr lang="en-US"/>
          </a:p>
        </p:txBody>
      </p:sp>
    </p:spTree>
    <p:extLst>
      <p:ext uri="{BB962C8B-B14F-4D97-AF65-F5344CB8AC3E}">
        <p14:creationId xmlns:p14="http://schemas.microsoft.com/office/powerpoint/2010/main" val="80006073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Ecosystem health: focus</a:t>
            </a:r>
          </a:p>
          <a:p>
            <a:pPr>
              <a:spcBef>
                <a:spcPct val="0"/>
              </a:spcBef>
            </a:pPr>
            <a:r>
              <a:rPr lang="en-US" altLang="en-US"/>
              <a:t>Provide copies of paper for students</a:t>
            </a:r>
          </a:p>
        </p:txBody>
      </p:sp>
      <p:sp>
        <p:nvSpPr>
          <p:cNvPr id="230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57066" indent="-291179">
              <a:defRPr>
                <a:solidFill>
                  <a:schemeClr val="tx1"/>
                </a:solidFill>
                <a:latin typeface="Century Gothic" pitchFamily="34" charset="0"/>
              </a:defRPr>
            </a:lvl2pPr>
            <a:lvl3pPr marL="1164717" indent="-232943">
              <a:defRPr>
                <a:solidFill>
                  <a:schemeClr val="tx1"/>
                </a:solidFill>
                <a:latin typeface="Century Gothic" pitchFamily="34" charset="0"/>
              </a:defRPr>
            </a:lvl3pPr>
            <a:lvl4pPr marL="1630604" indent="-232943">
              <a:defRPr>
                <a:solidFill>
                  <a:schemeClr val="tx1"/>
                </a:solidFill>
                <a:latin typeface="Century Gothic" pitchFamily="34" charset="0"/>
              </a:defRPr>
            </a:lvl4pPr>
            <a:lvl5pPr marL="2096491" indent="-232943">
              <a:defRPr>
                <a:solidFill>
                  <a:schemeClr val="tx1"/>
                </a:solidFill>
                <a:latin typeface="Century Gothic" pitchFamily="34" charset="0"/>
              </a:defRPr>
            </a:lvl5pPr>
            <a:lvl6pPr marL="2562377" indent="-232943" fontAlgn="base">
              <a:spcBef>
                <a:spcPct val="0"/>
              </a:spcBef>
              <a:spcAft>
                <a:spcPct val="0"/>
              </a:spcAft>
              <a:defRPr>
                <a:solidFill>
                  <a:schemeClr val="tx1"/>
                </a:solidFill>
                <a:latin typeface="Century Gothic" pitchFamily="34" charset="0"/>
              </a:defRPr>
            </a:lvl6pPr>
            <a:lvl7pPr marL="3028264" indent="-232943" fontAlgn="base">
              <a:spcBef>
                <a:spcPct val="0"/>
              </a:spcBef>
              <a:spcAft>
                <a:spcPct val="0"/>
              </a:spcAft>
              <a:defRPr>
                <a:solidFill>
                  <a:schemeClr val="tx1"/>
                </a:solidFill>
                <a:latin typeface="Century Gothic" pitchFamily="34" charset="0"/>
              </a:defRPr>
            </a:lvl7pPr>
            <a:lvl8pPr marL="3494151" indent="-232943" fontAlgn="base">
              <a:spcBef>
                <a:spcPct val="0"/>
              </a:spcBef>
              <a:spcAft>
                <a:spcPct val="0"/>
              </a:spcAft>
              <a:defRPr>
                <a:solidFill>
                  <a:schemeClr val="tx1"/>
                </a:solidFill>
                <a:latin typeface="Century Gothic" pitchFamily="34" charset="0"/>
              </a:defRPr>
            </a:lvl8pPr>
            <a:lvl9pPr marL="3960038" indent="-232943"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pPr>
            <a:fld id="{2E68CB50-B673-4BA8-88CD-D499D7A01428}" type="slidenum">
              <a:rPr lang="en-US" altLang="en-US">
                <a:latin typeface="Arial" pitchFamily="34" charset="0"/>
              </a:rPr>
              <a:pPr fontAlgn="base">
                <a:spcBef>
                  <a:spcPct val="0"/>
                </a:spcBef>
                <a:spcAft>
                  <a:spcPct val="0"/>
                </a:spcAft>
              </a:pPr>
              <a:t>109</a:t>
            </a:fld>
            <a:endParaRPr lang="en-US" altLang="en-US">
              <a:latin typeface="Arial" pitchFamily="34" charset="0"/>
            </a:endParaRPr>
          </a:p>
        </p:txBody>
      </p:sp>
    </p:spTree>
    <p:extLst>
      <p:ext uri="{BB962C8B-B14F-4D97-AF65-F5344CB8AC3E}">
        <p14:creationId xmlns:p14="http://schemas.microsoft.com/office/powerpoint/2010/main" val="2328163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is a quote from Edward </a:t>
            </a:r>
            <a:r>
              <a:rPr lang="en-US" dirty="0" err="1"/>
              <a:t>Grumbine’s</a:t>
            </a:r>
            <a:r>
              <a:rPr lang="en-US" dirty="0"/>
              <a:t> </a:t>
            </a:r>
            <a:r>
              <a:rPr lang="en-US" dirty="0" err="1"/>
              <a:t>booke</a:t>
            </a:r>
            <a:r>
              <a:rPr lang="en-US" dirty="0"/>
              <a:t> Ghost Bears:  Exploring the Biodiversity Crisis.  Read quote – continues on next slide</a:t>
            </a:r>
          </a:p>
          <a:p>
            <a:endParaRPr lang="en-US" dirty="0"/>
          </a:p>
          <a:p>
            <a:endParaRPr lang="en-US" dirty="0"/>
          </a:p>
          <a:p>
            <a:r>
              <a:rPr lang="en-US" dirty="0"/>
              <a:t>Edward </a:t>
            </a:r>
            <a:r>
              <a:rPr lang="en-US" dirty="0" err="1"/>
              <a:t>Grumbine</a:t>
            </a:r>
            <a:r>
              <a:rPr lang="en-US" dirty="0"/>
              <a:t>, "Ghost Bears: Exploring the Biodiversity Crisis," 1993 - Scientific</a:t>
            </a:r>
            <a:r>
              <a:rPr lang="en-US" baseline="0" dirty="0"/>
              <a:t> Definitions of Biodiversity. California Biodiversity Council. Accessed from </a:t>
            </a:r>
            <a:r>
              <a:rPr lang="en-US" dirty="0"/>
              <a:t>http://biodiversity.ca.gov/Biodiversity/biodiv_def2.html</a:t>
            </a:r>
          </a:p>
        </p:txBody>
      </p:sp>
      <p:sp>
        <p:nvSpPr>
          <p:cNvPr id="4" name="Slide Number Placeholder 3"/>
          <p:cNvSpPr>
            <a:spLocks noGrp="1"/>
          </p:cNvSpPr>
          <p:nvPr>
            <p:ph type="sldNum" sz="quarter" idx="10"/>
          </p:nvPr>
        </p:nvSpPr>
        <p:spPr/>
        <p:txBody>
          <a:bodyPr/>
          <a:lstStyle/>
          <a:p>
            <a:pPr>
              <a:defRPr/>
            </a:pPr>
            <a:fld id="{B14B88F0-A756-4036-921A-CD3A62D96F6D}" type="slidenum">
              <a:rPr lang="en-US" smtClean="0"/>
              <a:pPr>
                <a:defRPr/>
              </a:pPr>
              <a:t>11</a:t>
            </a:fld>
            <a:endParaRPr lang="en-US"/>
          </a:p>
        </p:txBody>
      </p:sp>
    </p:spTree>
    <p:extLst>
      <p:ext uri="{BB962C8B-B14F-4D97-AF65-F5344CB8AC3E}">
        <p14:creationId xmlns:p14="http://schemas.microsoft.com/office/powerpoint/2010/main" val="63940540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452D5C-1D8F-4F08-B43D-E93D4CFA1C5B}" type="slidenum">
              <a:rPr lang="en-US" smtClean="0"/>
              <a:pPr/>
              <a:t>110</a:t>
            </a:fld>
            <a:endParaRPr lang="en-US"/>
          </a:p>
        </p:txBody>
      </p:sp>
    </p:spTree>
    <p:extLst>
      <p:ext uri="{BB962C8B-B14F-4D97-AF65-F5344CB8AC3E}">
        <p14:creationId xmlns:p14="http://schemas.microsoft.com/office/powerpoint/2010/main" val="169561057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a:bodyPr>
          <a:lstStyle/>
          <a:p>
            <a:pPr>
              <a:defRPr/>
            </a:pPr>
            <a:r>
              <a:rPr lang="en-US" dirty="0"/>
              <a:t>Climate change will affect human health in multiple different ways.  Changes will vary depending on location, environment, and vulnerability.  There will be both positive and negative impacts.  The direct impacts will occur due to weather extremes such as heat waves or winter cold or winter events such as floods or droughts.   While these weather extremes could increase morbidity and/or mortality, winter temperatures may be milder in some areas.  </a:t>
            </a:r>
          </a:p>
          <a:p>
            <a:pPr>
              <a:defRPr/>
            </a:pPr>
            <a:endParaRPr lang="en-US" dirty="0"/>
          </a:p>
          <a:p>
            <a:pPr>
              <a:defRPr/>
            </a:pPr>
            <a:r>
              <a:rPr lang="en-US" dirty="0"/>
              <a:t>An indirect effect would be the transmission of infectious disease.  Ones like to be affected will be water, food, and vector-borne.    The distribution and abundance of vectors and intermediate host are affected by many climatic factors such as temperature, precipitation, humidity, wind, and water.</a:t>
            </a:r>
          </a:p>
          <a:p>
            <a:pPr>
              <a:defRPr/>
            </a:pPr>
            <a:endParaRPr lang="en-US" dirty="0"/>
          </a:p>
          <a:p>
            <a:pPr>
              <a:defRPr/>
            </a:pPr>
            <a:r>
              <a:rPr lang="en-US" dirty="0" err="1"/>
              <a:t>Modelling</a:t>
            </a:r>
            <a:r>
              <a:rPr lang="en-US" dirty="0"/>
              <a:t> studies have forecasted that an increase in ambient temperature worldwide would cause net increases in the geographical distribution of some </a:t>
            </a:r>
          </a:p>
          <a:p>
            <a:pPr>
              <a:defRPr/>
            </a:pPr>
            <a:r>
              <a:rPr lang="en-US" dirty="0"/>
              <a:t>vectors, such as malarial mosquitoes, although some decreases also might occur in certain areas. Temperature could also change the life-cycle dynamics of the vector species (mosquitos, sandflies, ticks) and the pathogens (flukes, protozoa, bacteria and viruses).  This is likely to increase the potential transmission of many vector-borne diseases such as malaria (mosquito), dengue fever (mosquito) and </a:t>
            </a:r>
            <a:r>
              <a:rPr lang="en-US" dirty="0" err="1"/>
              <a:t>leishmaniasis</a:t>
            </a:r>
            <a:r>
              <a:rPr lang="en-US" dirty="0"/>
              <a:t> (sand-fly).  But, </a:t>
            </a:r>
            <a:r>
              <a:rPr lang="en-US" dirty="0" err="1"/>
              <a:t>schistosomiasis</a:t>
            </a:r>
            <a:r>
              <a:rPr lang="en-US" dirty="0"/>
              <a:t> (water-snail) may undergo a net decrease in response to climate change.</a:t>
            </a:r>
          </a:p>
          <a:p>
            <a:pPr>
              <a:defRPr/>
            </a:pPr>
            <a:endParaRPr lang="en-US" dirty="0"/>
          </a:p>
          <a:p>
            <a:pPr>
              <a:defRPr/>
            </a:pPr>
            <a:endParaRPr lang="en-US" dirty="0"/>
          </a:p>
          <a:p>
            <a:pPr>
              <a:defRPr/>
            </a:pPr>
            <a:r>
              <a:rPr lang="en-US" dirty="0"/>
              <a:t>McMichael et al. (</a:t>
            </a:r>
            <a:r>
              <a:rPr lang="en-US" dirty="0" err="1"/>
              <a:t>eds</a:t>
            </a:r>
            <a:r>
              <a:rPr lang="en-US" dirty="0"/>
              <a:t>) 2003 Climate change and human health: risks and responses. World Health Organization. Geneva, Switzerland.</a:t>
            </a:r>
          </a:p>
          <a:p>
            <a:pPr>
              <a:defRPr/>
            </a:pPr>
            <a:endParaRPr lang="en-US" dirty="0"/>
          </a:p>
        </p:txBody>
      </p:sp>
      <p:sp>
        <p:nvSpPr>
          <p:cNvPr id="231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57066" indent="-291179">
              <a:defRPr>
                <a:solidFill>
                  <a:schemeClr val="tx1"/>
                </a:solidFill>
                <a:latin typeface="Century Gothic" pitchFamily="34" charset="0"/>
              </a:defRPr>
            </a:lvl2pPr>
            <a:lvl3pPr marL="1164717" indent="-232943">
              <a:defRPr>
                <a:solidFill>
                  <a:schemeClr val="tx1"/>
                </a:solidFill>
                <a:latin typeface="Century Gothic" pitchFamily="34" charset="0"/>
              </a:defRPr>
            </a:lvl3pPr>
            <a:lvl4pPr marL="1630604" indent="-232943">
              <a:defRPr>
                <a:solidFill>
                  <a:schemeClr val="tx1"/>
                </a:solidFill>
                <a:latin typeface="Century Gothic" pitchFamily="34" charset="0"/>
              </a:defRPr>
            </a:lvl4pPr>
            <a:lvl5pPr marL="2096491" indent="-232943">
              <a:defRPr>
                <a:solidFill>
                  <a:schemeClr val="tx1"/>
                </a:solidFill>
                <a:latin typeface="Century Gothic" pitchFamily="34" charset="0"/>
              </a:defRPr>
            </a:lvl5pPr>
            <a:lvl6pPr marL="2562377" indent="-232943" fontAlgn="base">
              <a:spcBef>
                <a:spcPct val="0"/>
              </a:spcBef>
              <a:spcAft>
                <a:spcPct val="0"/>
              </a:spcAft>
              <a:defRPr>
                <a:solidFill>
                  <a:schemeClr val="tx1"/>
                </a:solidFill>
                <a:latin typeface="Century Gothic" pitchFamily="34" charset="0"/>
              </a:defRPr>
            </a:lvl6pPr>
            <a:lvl7pPr marL="3028264" indent="-232943" fontAlgn="base">
              <a:spcBef>
                <a:spcPct val="0"/>
              </a:spcBef>
              <a:spcAft>
                <a:spcPct val="0"/>
              </a:spcAft>
              <a:defRPr>
                <a:solidFill>
                  <a:schemeClr val="tx1"/>
                </a:solidFill>
                <a:latin typeface="Century Gothic" pitchFamily="34" charset="0"/>
              </a:defRPr>
            </a:lvl7pPr>
            <a:lvl8pPr marL="3494151" indent="-232943" fontAlgn="base">
              <a:spcBef>
                <a:spcPct val="0"/>
              </a:spcBef>
              <a:spcAft>
                <a:spcPct val="0"/>
              </a:spcAft>
              <a:defRPr>
                <a:solidFill>
                  <a:schemeClr val="tx1"/>
                </a:solidFill>
                <a:latin typeface="Century Gothic" pitchFamily="34" charset="0"/>
              </a:defRPr>
            </a:lvl8pPr>
            <a:lvl9pPr marL="3960038" indent="-232943"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pPr>
            <a:fld id="{EED6E825-9331-4ECA-B31F-669C07D22F4F}" type="slidenum">
              <a:rPr lang="en-US" altLang="en-US">
                <a:latin typeface="Calibri" pitchFamily="34" charset="0"/>
              </a:rPr>
              <a:pPr fontAlgn="base">
                <a:spcBef>
                  <a:spcPct val="0"/>
                </a:spcBef>
                <a:spcAft>
                  <a:spcPct val="0"/>
                </a:spcAft>
              </a:pPr>
              <a:t>111</a:t>
            </a:fld>
            <a:endParaRPr lang="en-US" altLang="en-US">
              <a:latin typeface="Calibri" pitchFamily="34" charset="0"/>
            </a:endParaRPr>
          </a:p>
        </p:txBody>
      </p:sp>
    </p:spTree>
    <p:extLst>
      <p:ext uri="{BB962C8B-B14F-4D97-AF65-F5344CB8AC3E}">
        <p14:creationId xmlns:p14="http://schemas.microsoft.com/office/powerpoint/2010/main" val="373171094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452D5C-1D8F-4F08-B43D-E93D4CFA1C5B}" type="slidenum">
              <a:rPr lang="en-US" smtClean="0"/>
              <a:pPr/>
              <a:t>112</a:t>
            </a:fld>
            <a:endParaRPr lang="en-US"/>
          </a:p>
        </p:txBody>
      </p:sp>
    </p:spTree>
    <p:extLst>
      <p:ext uri="{BB962C8B-B14F-4D97-AF65-F5344CB8AC3E}">
        <p14:creationId xmlns:p14="http://schemas.microsoft.com/office/powerpoint/2010/main" val="281147108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The threat of climate change and global warming is now recognised worldwide and some alarming manifestations of change have occurred. The Asian continent, because of its size and diversity, may be affected significantly by the consequences of climate change, and its new status as a 'hub' of livestock production gives it an important role in mitigating possible impacts of climate variability on animal health. Animal health may be affected by climate change in four ways: heat-related diseases and stress, extreme weather events, adaptation of animal production systems to new environments, and emergence or re-emergence of infectious diseases, especially vector-borne diseases critically dependent on environmental and climatic conditions. To face these new menaces, the need for strong and efficient Veterinary Services is irrefutable, combined with good coordination of public health services, as many emerging human diseases are zoonoses. Asian developing countries have acute weaknesses in their Veterinary Services, which jeopardises the global surveillance network essential for early detection of hazards. Indeed, international cooperation within and outside Asia is vital to mitigating the risks of climate change to animal health in Asia</a:t>
            </a:r>
          </a:p>
        </p:txBody>
      </p:sp>
      <p:sp>
        <p:nvSpPr>
          <p:cNvPr id="232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57066" indent="-291179">
              <a:defRPr>
                <a:solidFill>
                  <a:schemeClr val="tx1"/>
                </a:solidFill>
                <a:latin typeface="Century Gothic" pitchFamily="34" charset="0"/>
              </a:defRPr>
            </a:lvl2pPr>
            <a:lvl3pPr marL="1164717" indent="-232943">
              <a:defRPr>
                <a:solidFill>
                  <a:schemeClr val="tx1"/>
                </a:solidFill>
                <a:latin typeface="Century Gothic" pitchFamily="34" charset="0"/>
              </a:defRPr>
            </a:lvl3pPr>
            <a:lvl4pPr marL="1630604" indent="-232943">
              <a:defRPr>
                <a:solidFill>
                  <a:schemeClr val="tx1"/>
                </a:solidFill>
                <a:latin typeface="Century Gothic" pitchFamily="34" charset="0"/>
              </a:defRPr>
            </a:lvl4pPr>
            <a:lvl5pPr marL="2096491" indent="-232943">
              <a:defRPr>
                <a:solidFill>
                  <a:schemeClr val="tx1"/>
                </a:solidFill>
                <a:latin typeface="Century Gothic" pitchFamily="34" charset="0"/>
              </a:defRPr>
            </a:lvl5pPr>
            <a:lvl6pPr marL="2562377" indent="-232943" fontAlgn="base">
              <a:spcBef>
                <a:spcPct val="0"/>
              </a:spcBef>
              <a:spcAft>
                <a:spcPct val="0"/>
              </a:spcAft>
              <a:defRPr>
                <a:solidFill>
                  <a:schemeClr val="tx1"/>
                </a:solidFill>
                <a:latin typeface="Century Gothic" pitchFamily="34" charset="0"/>
              </a:defRPr>
            </a:lvl6pPr>
            <a:lvl7pPr marL="3028264" indent="-232943" fontAlgn="base">
              <a:spcBef>
                <a:spcPct val="0"/>
              </a:spcBef>
              <a:spcAft>
                <a:spcPct val="0"/>
              </a:spcAft>
              <a:defRPr>
                <a:solidFill>
                  <a:schemeClr val="tx1"/>
                </a:solidFill>
                <a:latin typeface="Century Gothic" pitchFamily="34" charset="0"/>
              </a:defRPr>
            </a:lvl7pPr>
            <a:lvl8pPr marL="3494151" indent="-232943" fontAlgn="base">
              <a:spcBef>
                <a:spcPct val="0"/>
              </a:spcBef>
              <a:spcAft>
                <a:spcPct val="0"/>
              </a:spcAft>
              <a:defRPr>
                <a:solidFill>
                  <a:schemeClr val="tx1"/>
                </a:solidFill>
                <a:latin typeface="Century Gothic" pitchFamily="34" charset="0"/>
              </a:defRPr>
            </a:lvl8pPr>
            <a:lvl9pPr marL="3960038" indent="-232943"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pPr>
            <a:fld id="{88820617-64C8-4823-800D-D4325BF01469}" type="slidenum">
              <a:rPr lang="en-US" altLang="en-US">
                <a:latin typeface="Calibri" pitchFamily="34" charset="0"/>
              </a:rPr>
              <a:pPr fontAlgn="base">
                <a:spcBef>
                  <a:spcPct val="0"/>
                </a:spcBef>
                <a:spcAft>
                  <a:spcPct val="0"/>
                </a:spcAft>
              </a:pPr>
              <a:t>113</a:t>
            </a:fld>
            <a:endParaRPr lang="en-US" altLang="en-US">
              <a:latin typeface="Calibri" pitchFamily="34" charset="0"/>
            </a:endParaRPr>
          </a:p>
        </p:txBody>
      </p:sp>
    </p:spTree>
    <p:extLst>
      <p:ext uri="{BB962C8B-B14F-4D97-AF65-F5344CB8AC3E}">
        <p14:creationId xmlns:p14="http://schemas.microsoft.com/office/powerpoint/2010/main" val="102088342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20000"/>
          </a:bodyPr>
          <a:lstStyle/>
          <a:p>
            <a:pPr>
              <a:defRPr/>
            </a:pPr>
            <a:r>
              <a:rPr lang="en-US" dirty="0"/>
              <a:t>Recognizing that climate change is occurring and that the effects are being seen. Adaptation to the potential impacts and measures to reduce vulnerabilities should and are being taken.  Due to the nature of climate change, autonomous adaptation by individuals, regions, or even nations would not be sufficient to affect  appreciable change.  Coordinated international mitigation measures are needed to address the source of the problem, but also for adaptation.  Recognizing that, nations, regions, and districts need to assess the potential impacts on them to plan for future changes.</a:t>
            </a:r>
          </a:p>
          <a:p>
            <a:pPr>
              <a:defRPr/>
            </a:pPr>
            <a:endParaRPr lang="en-US" dirty="0"/>
          </a:p>
          <a:p>
            <a:pPr>
              <a:defRPr/>
            </a:pPr>
            <a:r>
              <a:rPr lang="en-US" dirty="0"/>
              <a:t>Adaptive measures to reduce human health impacts include primary, secondary, and tertiary prevention strategies.  </a:t>
            </a:r>
          </a:p>
          <a:p>
            <a:pPr>
              <a:defRPr/>
            </a:pPr>
            <a:endParaRPr lang="en-US" dirty="0"/>
          </a:p>
          <a:p>
            <a:pPr>
              <a:defRPr/>
            </a:pPr>
            <a:r>
              <a:rPr lang="en-US" dirty="0"/>
              <a:t> Primary prevention strategies seek to avoid or prevent disease or injury – such as avoiding exposure,</a:t>
            </a:r>
          </a:p>
          <a:p>
            <a:pPr>
              <a:defRPr/>
            </a:pPr>
            <a:r>
              <a:rPr lang="en-US" dirty="0"/>
              <a:t>removing causative risk factors, or protecting people from hazards. Examples include - bed nets can be supplied to populations at risk of exposure to malaria and early warning systems (e.g. extreme </a:t>
            </a:r>
            <a:r>
              <a:rPr lang="en-US" dirty="0" err="1"/>
              <a:t>heathealth</a:t>
            </a:r>
            <a:r>
              <a:rPr lang="en-US" dirty="0"/>
              <a:t> warnings, famine early warning) established to provide information on hazards and recommended actions to avoid or reduce risks. </a:t>
            </a:r>
          </a:p>
          <a:p>
            <a:pPr>
              <a:defRPr/>
            </a:pPr>
            <a:endParaRPr lang="en-US" dirty="0"/>
          </a:p>
          <a:p>
            <a:pPr>
              <a:defRPr/>
            </a:pPr>
            <a:r>
              <a:rPr lang="en-US" i="1" dirty="0"/>
              <a:t>Secondary prevention involves intervention implemented after disease has begun, but before it is symptomatic (e.g. early detection or screening), and subsequent treatment that averts full progression to disease. Examples include</a:t>
            </a:r>
          </a:p>
          <a:p>
            <a:pPr>
              <a:defRPr/>
            </a:pPr>
            <a:r>
              <a:rPr lang="en-US" i="1" dirty="0"/>
              <a:t>enhancing monitoring and surveillance; improving disaster response and recovery; and strengthening the public health system’s ability to respond quickly to disease outbreaks. Secondary prevention is analogous to reactive adaptation.</a:t>
            </a:r>
          </a:p>
          <a:p>
            <a:pPr>
              <a:defRPr/>
            </a:pPr>
            <a:r>
              <a:rPr lang="en-US" i="1" dirty="0"/>
              <a:t>Finally, tertiary prevention attempts to minimize the adverse effects of an already present disease or injury (e.g. better treatment of heat stroke, improved diagnosis of vector-borne diseases). As the adverse health outcome is not prevented,</a:t>
            </a:r>
          </a:p>
          <a:p>
            <a:pPr>
              <a:defRPr/>
            </a:pPr>
            <a:r>
              <a:rPr lang="en-US" i="1" dirty="0"/>
              <a:t>tertiary prevention is inherently reactive.</a:t>
            </a:r>
          </a:p>
          <a:p>
            <a:pPr>
              <a:defRPr/>
            </a:pPr>
            <a:endParaRPr lang="en-US" dirty="0"/>
          </a:p>
        </p:txBody>
      </p:sp>
      <p:sp>
        <p:nvSpPr>
          <p:cNvPr id="233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57066" indent="-291179">
              <a:defRPr>
                <a:solidFill>
                  <a:schemeClr val="tx1"/>
                </a:solidFill>
                <a:latin typeface="Century Gothic" pitchFamily="34" charset="0"/>
              </a:defRPr>
            </a:lvl2pPr>
            <a:lvl3pPr marL="1164717" indent="-232943">
              <a:defRPr>
                <a:solidFill>
                  <a:schemeClr val="tx1"/>
                </a:solidFill>
                <a:latin typeface="Century Gothic" pitchFamily="34" charset="0"/>
              </a:defRPr>
            </a:lvl3pPr>
            <a:lvl4pPr marL="1630604" indent="-232943">
              <a:defRPr>
                <a:solidFill>
                  <a:schemeClr val="tx1"/>
                </a:solidFill>
                <a:latin typeface="Century Gothic" pitchFamily="34" charset="0"/>
              </a:defRPr>
            </a:lvl4pPr>
            <a:lvl5pPr marL="2096491" indent="-232943">
              <a:defRPr>
                <a:solidFill>
                  <a:schemeClr val="tx1"/>
                </a:solidFill>
                <a:latin typeface="Century Gothic" pitchFamily="34" charset="0"/>
              </a:defRPr>
            </a:lvl5pPr>
            <a:lvl6pPr marL="2562377" indent="-232943" fontAlgn="base">
              <a:spcBef>
                <a:spcPct val="0"/>
              </a:spcBef>
              <a:spcAft>
                <a:spcPct val="0"/>
              </a:spcAft>
              <a:defRPr>
                <a:solidFill>
                  <a:schemeClr val="tx1"/>
                </a:solidFill>
                <a:latin typeface="Century Gothic" pitchFamily="34" charset="0"/>
              </a:defRPr>
            </a:lvl6pPr>
            <a:lvl7pPr marL="3028264" indent="-232943" fontAlgn="base">
              <a:spcBef>
                <a:spcPct val="0"/>
              </a:spcBef>
              <a:spcAft>
                <a:spcPct val="0"/>
              </a:spcAft>
              <a:defRPr>
                <a:solidFill>
                  <a:schemeClr val="tx1"/>
                </a:solidFill>
                <a:latin typeface="Century Gothic" pitchFamily="34" charset="0"/>
              </a:defRPr>
            </a:lvl7pPr>
            <a:lvl8pPr marL="3494151" indent="-232943" fontAlgn="base">
              <a:spcBef>
                <a:spcPct val="0"/>
              </a:spcBef>
              <a:spcAft>
                <a:spcPct val="0"/>
              </a:spcAft>
              <a:defRPr>
                <a:solidFill>
                  <a:schemeClr val="tx1"/>
                </a:solidFill>
                <a:latin typeface="Century Gothic" pitchFamily="34" charset="0"/>
              </a:defRPr>
            </a:lvl8pPr>
            <a:lvl9pPr marL="3960038" indent="-232943"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pPr>
            <a:fld id="{196EAC90-ADEE-4F26-9F7E-FCC55A4CEDC1}" type="slidenum">
              <a:rPr lang="en-US" altLang="en-US">
                <a:latin typeface="Calibri" pitchFamily="34" charset="0"/>
              </a:rPr>
              <a:pPr fontAlgn="base">
                <a:spcBef>
                  <a:spcPct val="0"/>
                </a:spcBef>
                <a:spcAft>
                  <a:spcPct val="0"/>
                </a:spcAft>
              </a:pPr>
              <a:t>114</a:t>
            </a:fld>
            <a:endParaRPr lang="en-US" altLang="en-US">
              <a:latin typeface="Calibri" pitchFamily="34" charset="0"/>
            </a:endParaRPr>
          </a:p>
        </p:txBody>
      </p:sp>
    </p:spTree>
    <p:extLst>
      <p:ext uri="{BB962C8B-B14F-4D97-AF65-F5344CB8AC3E}">
        <p14:creationId xmlns:p14="http://schemas.microsoft.com/office/powerpoint/2010/main" val="249811143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Climate change is only one of several large-scale environmental changes that are impacting human health.  These changes include ozone depletion, land degradation, biodiversity loss, and the decline in the amount of freshwater as well as the global dissemination of persistent organic pollution, disruption of nutrient cycles.  These have consequences on ecologic sustainability, food production, and human economic activities, and health.  This figure illustrates how some of these factors can impinge on human health.  This model is simplified and would not apply in all areas equally.  In addition,  governments and technology can address some of these problems locally and regionally.</a:t>
            </a:r>
          </a:p>
          <a:p>
            <a:pPr>
              <a:spcBef>
                <a:spcPct val="0"/>
              </a:spcBef>
            </a:pPr>
            <a:endParaRPr lang="en-US" altLang="en-US"/>
          </a:p>
          <a:p>
            <a:pPr>
              <a:spcBef>
                <a:spcPct val="0"/>
              </a:spcBef>
            </a:pPr>
            <a:r>
              <a:rPr lang="en-US" altLang="en-US"/>
              <a:t>Climate-related adaptation strategies cannot be considered in isolation of other public health concerns such as population growth; poverty; public health infrastructure; sanitation, availability of health care; nutrition; dangerous personal behaviours;  pesticide resistance; and environmental degradation. These factors and others will influence the vulnerability of populations and the health impacts they experience,</a:t>
            </a:r>
          </a:p>
          <a:p>
            <a:pPr>
              <a:spcBef>
                <a:spcPct val="0"/>
              </a:spcBef>
            </a:pPr>
            <a:r>
              <a:rPr lang="en-US" altLang="en-US"/>
              <a:t>as well as possible adaptation strategies.</a:t>
            </a:r>
          </a:p>
          <a:p>
            <a:pPr>
              <a:spcBef>
                <a:spcPct val="0"/>
              </a:spcBef>
            </a:pPr>
            <a:endParaRPr lang="en-US" altLang="en-US"/>
          </a:p>
          <a:p>
            <a:pPr>
              <a:spcBef>
                <a:spcPct val="0"/>
              </a:spcBef>
            </a:pPr>
            <a:endParaRPr lang="en-US" altLang="en-US"/>
          </a:p>
          <a:p>
            <a:pPr>
              <a:spcBef>
                <a:spcPct val="0"/>
              </a:spcBef>
            </a:pPr>
            <a:endParaRPr lang="en-US" altLang="en-US"/>
          </a:p>
          <a:p>
            <a:pPr>
              <a:spcBef>
                <a:spcPct val="0"/>
              </a:spcBef>
            </a:pPr>
            <a:endParaRPr lang="en-US" altLang="en-US"/>
          </a:p>
          <a:p>
            <a:pPr>
              <a:spcBef>
                <a:spcPct val="0"/>
              </a:spcBef>
            </a:pPr>
            <a:r>
              <a:rPr lang="en-US" altLang="en-US"/>
              <a:t>McMichael et al. (eds) 2003 Climate change and human health: risks and responses. World Health Organization. Geneva, Switzerland.</a:t>
            </a:r>
          </a:p>
          <a:p>
            <a:pPr>
              <a:spcBef>
                <a:spcPct val="0"/>
              </a:spcBef>
            </a:pPr>
            <a:endParaRPr lang="en-US" altLang="en-US"/>
          </a:p>
          <a:p>
            <a:pPr>
              <a:spcBef>
                <a:spcPct val="0"/>
              </a:spcBef>
            </a:pPr>
            <a:endParaRPr lang="en-US" altLang="en-US"/>
          </a:p>
        </p:txBody>
      </p:sp>
      <p:sp>
        <p:nvSpPr>
          <p:cNvPr id="234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57066" indent="-291179">
              <a:defRPr>
                <a:solidFill>
                  <a:schemeClr val="tx1"/>
                </a:solidFill>
                <a:latin typeface="Century Gothic" pitchFamily="34" charset="0"/>
              </a:defRPr>
            </a:lvl2pPr>
            <a:lvl3pPr marL="1164717" indent="-232943">
              <a:defRPr>
                <a:solidFill>
                  <a:schemeClr val="tx1"/>
                </a:solidFill>
                <a:latin typeface="Century Gothic" pitchFamily="34" charset="0"/>
              </a:defRPr>
            </a:lvl3pPr>
            <a:lvl4pPr marL="1630604" indent="-232943">
              <a:defRPr>
                <a:solidFill>
                  <a:schemeClr val="tx1"/>
                </a:solidFill>
                <a:latin typeface="Century Gothic" pitchFamily="34" charset="0"/>
              </a:defRPr>
            </a:lvl4pPr>
            <a:lvl5pPr marL="2096491" indent="-232943">
              <a:defRPr>
                <a:solidFill>
                  <a:schemeClr val="tx1"/>
                </a:solidFill>
                <a:latin typeface="Century Gothic" pitchFamily="34" charset="0"/>
              </a:defRPr>
            </a:lvl5pPr>
            <a:lvl6pPr marL="2562377" indent="-232943" fontAlgn="base">
              <a:spcBef>
                <a:spcPct val="0"/>
              </a:spcBef>
              <a:spcAft>
                <a:spcPct val="0"/>
              </a:spcAft>
              <a:defRPr>
                <a:solidFill>
                  <a:schemeClr val="tx1"/>
                </a:solidFill>
                <a:latin typeface="Century Gothic" pitchFamily="34" charset="0"/>
              </a:defRPr>
            </a:lvl6pPr>
            <a:lvl7pPr marL="3028264" indent="-232943" fontAlgn="base">
              <a:spcBef>
                <a:spcPct val="0"/>
              </a:spcBef>
              <a:spcAft>
                <a:spcPct val="0"/>
              </a:spcAft>
              <a:defRPr>
                <a:solidFill>
                  <a:schemeClr val="tx1"/>
                </a:solidFill>
                <a:latin typeface="Century Gothic" pitchFamily="34" charset="0"/>
              </a:defRPr>
            </a:lvl7pPr>
            <a:lvl8pPr marL="3494151" indent="-232943" fontAlgn="base">
              <a:spcBef>
                <a:spcPct val="0"/>
              </a:spcBef>
              <a:spcAft>
                <a:spcPct val="0"/>
              </a:spcAft>
              <a:defRPr>
                <a:solidFill>
                  <a:schemeClr val="tx1"/>
                </a:solidFill>
                <a:latin typeface="Century Gothic" pitchFamily="34" charset="0"/>
              </a:defRPr>
            </a:lvl8pPr>
            <a:lvl9pPr marL="3960038" indent="-232943"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pPr>
            <a:fld id="{B69D0CA3-0E70-4986-ACD3-B516043AE220}" type="slidenum">
              <a:rPr lang="en-US" altLang="en-US">
                <a:latin typeface="Arial" pitchFamily="34" charset="0"/>
              </a:rPr>
              <a:pPr fontAlgn="base">
                <a:spcBef>
                  <a:spcPct val="0"/>
                </a:spcBef>
                <a:spcAft>
                  <a:spcPct val="0"/>
                </a:spcAft>
              </a:pPr>
              <a:t>115</a:t>
            </a:fld>
            <a:endParaRPr lang="en-US" altLang="en-US">
              <a:latin typeface="Arial" pitchFamily="34" charset="0"/>
            </a:endParaRPr>
          </a:p>
        </p:txBody>
      </p:sp>
    </p:spTree>
    <p:extLst>
      <p:ext uri="{BB962C8B-B14F-4D97-AF65-F5344CB8AC3E}">
        <p14:creationId xmlns:p14="http://schemas.microsoft.com/office/powerpoint/2010/main" val="229969169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This figure provides additional details about the where mitigative policies and adaptation measures should be addressed.  Beginning at the left, mitigative policies to reduce greenhouse gases through energy efficiency, expansion of the use of alternative sources than fossil fuels, and forest preservation.  </a:t>
            </a:r>
          </a:p>
          <a:p>
            <a:pPr>
              <a:spcBef>
                <a:spcPct val="0"/>
              </a:spcBef>
            </a:pPr>
            <a:endParaRPr lang="en-US" altLang="en-US"/>
          </a:p>
          <a:p>
            <a:pPr>
              <a:spcBef>
                <a:spcPct val="0"/>
              </a:spcBef>
            </a:pPr>
            <a:r>
              <a:rPr lang="en-US" altLang="en-US"/>
              <a:t>Factors that will modulate the potential impacts on health due to climate change include the quality and accessability of health care, the standard of living and the environmental conditions in an area, as well as the population and housing density.</a:t>
            </a:r>
          </a:p>
        </p:txBody>
      </p:sp>
      <p:sp>
        <p:nvSpPr>
          <p:cNvPr id="235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57066" indent="-291179">
              <a:defRPr>
                <a:solidFill>
                  <a:schemeClr val="tx1"/>
                </a:solidFill>
                <a:latin typeface="Century Gothic" pitchFamily="34" charset="0"/>
              </a:defRPr>
            </a:lvl2pPr>
            <a:lvl3pPr marL="1164717" indent="-232943">
              <a:defRPr>
                <a:solidFill>
                  <a:schemeClr val="tx1"/>
                </a:solidFill>
                <a:latin typeface="Century Gothic" pitchFamily="34" charset="0"/>
              </a:defRPr>
            </a:lvl3pPr>
            <a:lvl4pPr marL="1630604" indent="-232943">
              <a:defRPr>
                <a:solidFill>
                  <a:schemeClr val="tx1"/>
                </a:solidFill>
                <a:latin typeface="Century Gothic" pitchFamily="34" charset="0"/>
              </a:defRPr>
            </a:lvl4pPr>
            <a:lvl5pPr marL="2096491" indent="-232943">
              <a:defRPr>
                <a:solidFill>
                  <a:schemeClr val="tx1"/>
                </a:solidFill>
                <a:latin typeface="Century Gothic" pitchFamily="34" charset="0"/>
              </a:defRPr>
            </a:lvl5pPr>
            <a:lvl6pPr marL="2562377" indent="-232943" fontAlgn="base">
              <a:spcBef>
                <a:spcPct val="0"/>
              </a:spcBef>
              <a:spcAft>
                <a:spcPct val="0"/>
              </a:spcAft>
              <a:defRPr>
                <a:solidFill>
                  <a:schemeClr val="tx1"/>
                </a:solidFill>
                <a:latin typeface="Century Gothic" pitchFamily="34" charset="0"/>
              </a:defRPr>
            </a:lvl6pPr>
            <a:lvl7pPr marL="3028264" indent="-232943" fontAlgn="base">
              <a:spcBef>
                <a:spcPct val="0"/>
              </a:spcBef>
              <a:spcAft>
                <a:spcPct val="0"/>
              </a:spcAft>
              <a:defRPr>
                <a:solidFill>
                  <a:schemeClr val="tx1"/>
                </a:solidFill>
                <a:latin typeface="Century Gothic" pitchFamily="34" charset="0"/>
              </a:defRPr>
            </a:lvl7pPr>
            <a:lvl8pPr marL="3494151" indent="-232943" fontAlgn="base">
              <a:spcBef>
                <a:spcPct val="0"/>
              </a:spcBef>
              <a:spcAft>
                <a:spcPct val="0"/>
              </a:spcAft>
              <a:defRPr>
                <a:solidFill>
                  <a:schemeClr val="tx1"/>
                </a:solidFill>
                <a:latin typeface="Century Gothic" pitchFamily="34" charset="0"/>
              </a:defRPr>
            </a:lvl8pPr>
            <a:lvl9pPr marL="3960038" indent="-232943"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pPr>
            <a:fld id="{48B2D705-1C0F-4E00-9993-787C65F809BC}" type="slidenum">
              <a:rPr lang="en-US" altLang="en-US">
                <a:latin typeface="Calibri" pitchFamily="34" charset="0"/>
              </a:rPr>
              <a:pPr fontAlgn="base">
                <a:spcBef>
                  <a:spcPct val="0"/>
                </a:spcBef>
                <a:spcAft>
                  <a:spcPct val="0"/>
                </a:spcAft>
              </a:pPr>
              <a:t>116</a:t>
            </a:fld>
            <a:endParaRPr lang="en-US" altLang="en-US">
              <a:latin typeface="Calibri" pitchFamily="34" charset="0"/>
            </a:endParaRPr>
          </a:p>
        </p:txBody>
      </p:sp>
    </p:spTree>
    <p:extLst>
      <p:ext uri="{BB962C8B-B14F-4D97-AF65-F5344CB8AC3E}">
        <p14:creationId xmlns:p14="http://schemas.microsoft.com/office/powerpoint/2010/main" val="30997754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 As stated in this WHO publication, to address the public health and ecosystem health impacts of climate change a multidisciplinary team would be needed – </a:t>
            </a:r>
          </a:p>
          <a:p>
            <a:pPr>
              <a:spcBef>
                <a:spcPct val="0"/>
              </a:spcBef>
            </a:pPr>
            <a:endParaRPr lang="en-US" altLang="en-US"/>
          </a:p>
          <a:p>
            <a:pPr>
              <a:spcBef>
                <a:spcPct val="0"/>
              </a:spcBef>
            </a:pPr>
            <a:r>
              <a:rPr lang="en-US" altLang="en-US"/>
              <a:t>Ask the students who should be on that team.</a:t>
            </a:r>
          </a:p>
        </p:txBody>
      </p:sp>
      <p:sp>
        <p:nvSpPr>
          <p:cNvPr id="236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57066" indent="-291179">
              <a:defRPr>
                <a:solidFill>
                  <a:schemeClr val="tx1"/>
                </a:solidFill>
                <a:latin typeface="Century Gothic" pitchFamily="34" charset="0"/>
              </a:defRPr>
            </a:lvl2pPr>
            <a:lvl3pPr marL="1164717" indent="-232943">
              <a:defRPr>
                <a:solidFill>
                  <a:schemeClr val="tx1"/>
                </a:solidFill>
                <a:latin typeface="Century Gothic" pitchFamily="34" charset="0"/>
              </a:defRPr>
            </a:lvl3pPr>
            <a:lvl4pPr marL="1630604" indent="-232943">
              <a:defRPr>
                <a:solidFill>
                  <a:schemeClr val="tx1"/>
                </a:solidFill>
                <a:latin typeface="Century Gothic" pitchFamily="34" charset="0"/>
              </a:defRPr>
            </a:lvl4pPr>
            <a:lvl5pPr marL="2096491" indent="-232943">
              <a:defRPr>
                <a:solidFill>
                  <a:schemeClr val="tx1"/>
                </a:solidFill>
                <a:latin typeface="Century Gothic" pitchFamily="34" charset="0"/>
              </a:defRPr>
            </a:lvl5pPr>
            <a:lvl6pPr marL="2562377" indent="-232943" fontAlgn="base">
              <a:spcBef>
                <a:spcPct val="0"/>
              </a:spcBef>
              <a:spcAft>
                <a:spcPct val="0"/>
              </a:spcAft>
              <a:defRPr>
                <a:solidFill>
                  <a:schemeClr val="tx1"/>
                </a:solidFill>
                <a:latin typeface="Century Gothic" pitchFamily="34" charset="0"/>
              </a:defRPr>
            </a:lvl6pPr>
            <a:lvl7pPr marL="3028264" indent="-232943" fontAlgn="base">
              <a:spcBef>
                <a:spcPct val="0"/>
              </a:spcBef>
              <a:spcAft>
                <a:spcPct val="0"/>
              </a:spcAft>
              <a:defRPr>
                <a:solidFill>
                  <a:schemeClr val="tx1"/>
                </a:solidFill>
                <a:latin typeface="Century Gothic" pitchFamily="34" charset="0"/>
              </a:defRPr>
            </a:lvl7pPr>
            <a:lvl8pPr marL="3494151" indent="-232943" fontAlgn="base">
              <a:spcBef>
                <a:spcPct val="0"/>
              </a:spcBef>
              <a:spcAft>
                <a:spcPct val="0"/>
              </a:spcAft>
              <a:defRPr>
                <a:solidFill>
                  <a:schemeClr val="tx1"/>
                </a:solidFill>
                <a:latin typeface="Century Gothic" pitchFamily="34" charset="0"/>
              </a:defRPr>
            </a:lvl8pPr>
            <a:lvl9pPr marL="3960038" indent="-232943"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pPr>
            <a:fld id="{C86B685C-D0ED-416A-BE4C-8913BBF6DB8A}" type="slidenum">
              <a:rPr lang="en-US" altLang="en-US">
                <a:latin typeface="Calibri" pitchFamily="34" charset="0"/>
              </a:rPr>
              <a:pPr fontAlgn="base">
                <a:spcBef>
                  <a:spcPct val="0"/>
                </a:spcBef>
                <a:spcAft>
                  <a:spcPct val="0"/>
                </a:spcAft>
              </a:pPr>
              <a:t>117</a:t>
            </a:fld>
            <a:endParaRPr lang="en-US" altLang="en-US">
              <a:latin typeface="Calibri" pitchFamily="34" charset="0"/>
            </a:endParaRPr>
          </a:p>
        </p:txBody>
      </p:sp>
    </p:spTree>
    <p:extLst>
      <p:ext uri="{BB962C8B-B14F-4D97-AF65-F5344CB8AC3E}">
        <p14:creationId xmlns:p14="http://schemas.microsoft.com/office/powerpoint/2010/main" val="230528919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74">
              <a:spcBef>
                <a:spcPct val="0"/>
              </a:spcBef>
              <a:defRPr/>
            </a:pPr>
            <a:r>
              <a:rPr lang="en-US" altLang="en-US" dirty="0"/>
              <a:t>This table lists some of the adaptations that have been proposed for European populations.  Go through some of the examples.</a:t>
            </a:r>
          </a:p>
          <a:p>
            <a:pPr>
              <a:spcBef>
                <a:spcPct val="0"/>
              </a:spcBef>
            </a:pPr>
            <a:endParaRPr lang="en-US" altLang="en-US" dirty="0"/>
          </a:p>
          <a:p>
            <a:pPr defTabSz="931774">
              <a:spcBef>
                <a:spcPct val="0"/>
              </a:spcBef>
              <a:defRPr/>
            </a:pPr>
            <a:r>
              <a:rPr lang="en-US" altLang="en-US" dirty="0"/>
              <a:t>Reference:  </a:t>
            </a:r>
            <a:r>
              <a:rPr lang="en-US" altLang="en-US" dirty="0">
                <a:solidFill>
                  <a:srgbClr val="000000"/>
                </a:solidFill>
                <a:latin typeface="Arial" pitchFamily="34" charset="0"/>
              </a:rPr>
              <a:t>Haines et. al 2006.  Climate change and human health: Impacts, vulnerability and public health.  Public Health: 585 -596.  Access from http://www.idpublications.com/journals/PDFs/PUHE/PUHE_MostDown_1.pdf</a:t>
            </a:r>
          </a:p>
          <a:p>
            <a:pPr>
              <a:spcBef>
                <a:spcPct val="0"/>
              </a:spcBef>
            </a:pPr>
            <a:endParaRPr lang="en-US" altLang="en-US" dirty="0"/>
          </a:p>
        </p:txBody>
      </p:sp>
      <p:sp>
        <p:nvSpPr>
          <p:cNvPr id="238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57066" indent="-291179">
              <a:defRPr>
                <a:solidFill>
                  <a:schemeClr val="tx1"/>
                </a:solidFill>
                <a:latin typeface="Century Gothic" pitchFamily="34" charset="0"/>
              </a:defRPr>
            </a:lvl2pPr>
            <a:lvl3pPr marL="1164717" indent="-232943">
              <a:defRPr>
                <a:solidFill>
                  <a:schemeClr val="tx1"/>
                </a:solidFill>
                <a:latin typeface="Century Gothic" pitchFamily="34" charset="0"/>
              </a:defRPr>
            </a:lvl3pPr>
            <a:lvl4pPr marL="1630604" indent="-232943">
              <a:defRPr>
                <a:solidFill>
                  <a:schemeClr val="tx1"/>
                </a:solidFill>
                <a:latin typeface="Century Gothic" pitchFamily="34" charset="0"/>
              </a:defRPr>
            </a:lvl4pPr>
            <a:lvl5pPr marL="2096491" indent="-232943">
              <a:defRPr>
                <a:solidFill>
                  <a:schemeClr val="tx1"/>
                </a:solidFill>
                <a:latin typeface="Century Gothic" pitchFamily="34" charset="0"/>
              </a:defRPr>
            </a:lvl5pPr>
            <a:lvl6pPr marL="2562377" indent="-232943" fontAlgn="base">
              <a:spcBef>
                <a:spcPct val="0"/>
              </a:spcBef>
              <a:spcAft>
                <a:spcPct val="0"/>
              </a:spcAft>
              <a:defRPr>
                <a:solidFill>
                  <a:schemeClr val="tx1"/>
                </a:solidFill>
                <a:latin typeface="Century Gothic" pitchFamily="34" charset="0"/>
              </a:defRPr>
            </a:lvl6pPr>
            <a:lvl7pPr marL="3028264" indent="-232943" fontAlgn="base">
              <a:spcBef>
                <a:spcPct val="0"/>
              </a:spcBef>
              <a:spcAft>
                <a:spcPct val="0"/>
              </a:spcAft>
              <a:defRPr>
                <a:solidFill>
                  <a:schemeClr val="tx1"/>
                </a:solidFill>
                <a:latin typeface="Century Gothic" pitchFamily="34" charset="0"/>
              </a:defRPr>
            </a:lvl7pPr>
            <a:lvl8pPr marL="3494151" indent="-232943" fontAlgn="base">
              <a:spcBef>
                <a:spcPct val="0"/>
              </a:spcBef>
              <a:spcAft>
                <a:spcPct val="0"/>
              </a:spcAft>
              <a:defRPr>
                <a:solidFill>
                  <a:schemeClr val="tx1"/>
                </a:solidFill>
                <a:latin typeface="Century Gothic" pitchFamily="34" charset="0"/>
              </a:defRPr>
            </a:lvl8pPr>
            <a:lvl9pPr marL="3960038" indent="-232943"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pPr>
            <a:fld id="{4AE6ACA3-29F4-46D4-AAD8-D9C07F069DF9}" type="slidenum">
              <a:rPr lang="en-US" altLang="en-US">
                <a:latin typeface="Calibri" pitchFamily="34" charset="0"/>
              </a:rPr>
              <a:pPr fontAlgn="base">
                <a:spcBef>
                  <a:spcPct val="0"/>
                </a:spcBef>
                <a:spcAft>
                  <a:spcPct val="0"/>
                </a:spcAft>
              </a:pPr>
              <a:t>118</a:t>
            </a:fld>
            <a:endParaRPr lang="en-US" altLang="en-US">
              <a:latin typeface="Calibri" pitchFamily="34" charset="0"/>
            </a:endParaRPr>
          </a:p>
        </p:txBody>
      </p:sp>
      <p:pic>
        <p:nvPicPr>
          <p:cNvPr id="2385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147" y="4415791"/>
            <a:ext cx="5918271" cy="2341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066482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452D5C-1D8F-4F08-B43D-E93D4CFA1C5B}" type="slidenum">
              <a:rPr lang="en-US" smtClean="0"/>
              <a:pPr/>
              <a:t>119</a:t>
            </a:fld>
            <a:endParaRPr lang="en-US"/>
          </a:p>
        </p:txBody>
      </p:sp>
    </p:spTree>
    <p:extLst>
      <p:ext uri="{BB962C8B-B14F-4D97-AF65-F5344CB8AC3E}">
        <p14:creationId xmlns:p14="http://schemas.microsoft.com/office/powerpoint/2010/main" val="1899631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is a quote from Edward </a:t>
            </a:r>
            <a:r>
              <a:rPr lang="en-US" dirty="0" err="1"/>
              <a:t>Grumbine’s</a:t>
            </a:r>
            <a:r>
              <a:rPr lang="en-US" dirty="0"/>
              <a:t> </a:t>
            </a:r>
            <a:r>
              <a:rPr lang="en-US" dirty="0" err="1"/>
              <a:t>booke</a:t>
            </a:r>
            <a:r>
              <a:rPr lang="en-US" dirty="0"/>
              <a:t> Ghost Bears:  Exploring the Biodiversity Crisis.  Read quote – continues on next slide</a:t>
            </a:r>
          </a:p>
          <a:p>
            <a:endParaRPr lang="en-US" dirty="0"/>
          </a:p>
          <a:p>
            <a:endParaRPr lang="en-US" dirty="0"/>
          </a:p>
          <a:p>
            <a:r>
              <a:rPr lang="en-US" dirty="0"/>
              <a:t>Edward </a:t>
            </a:r>
            <a:r>
              <a:rPr lang="en-US" dirty="0" err="1"/>
              <a:t>Grumbine</a:t>
            </a:r>
            <a:r>
              <a:rPr lang="en-US" dirty="0"/>
              <a:t>, "Ghost Bears: Exploring the Biodiversity Crisis," 1993 - Scientific</a:t>
            </a:r>
            <a:r>
              <a:rPr lang="en-US" baseline="0" dirty="0"/>
              <a:t> Definitions of Biodiversity. California Biodiversity Council. Accessed from </a:t>
            </a:r>
            <a:r>
              <a:rPr lang="en-US" dirty="0"/>
              <a:t>http://biodiversity.ca.gov/Biodiversity/biodiv_def2.html</a:t>
            </a:r>
          </a:p>
        </p:txBody>
      </p:sp>
      <p:sp>
        <p:nvSpPr>
          <p:cNvPr id="4" name="Slide Number Placeholder 3"/>
          <p:cNvSpPr>
            <a:spLocks noGrp="1"/>
          </p:cNvSpPr>
          <p:nvPr>
            <p:ph type="sldNum" sz="quarter" idx="10"/>
          </p:nvPr>
        </p:nvSpPr>
        <p:spPr/>
        <p:txBody>
          <a:bodyPr/>
          <a:lstStyle/>
          <a:p>
            <a:pPr>
              <a:defRPr/>
            </a:pPr>
            <a:fld id="{B14B88F0-A756-4036-921A-CD3A62D96F6D}" type="slidenum">
              <a:rPr lang="en-US" smtClean="0"/>
              <a:pPr>
                <a:defRPr/>
              </a:pPr>
              <a:t>12</a:t>
            </a:fld>
            <a:endParaRPr lang="en-US"/>
          </a:p>
        </p:txBody>
      </p:sp>
    </p:spTree>
    <p:extLst>
      <p:ext uri="{BB962C8B-B14F-4D97-AF65-F5344CB8AC3E}">
        <p14:creationId xmlns:p14="http://schemas.microsoft.com/office/powerpoint/2010/main" val="63940540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452D5C-1D8F-4F08-B43D-E93D4CFA1C5B}" type="slidenum">
              <a:rPr lang="en-US" smtClean="0"/>
              <a:pPr/>
              <a:t>120</a:t>
            </a:fld>
            <a:endParaRPr lang="en-US"/>
          </a:p>
        </p:txBody>
      </p:sp>
    </p:spTree>
    <p:extLst>
      <p:ext uri="{BB962C8B-B14F-4D97-AF65-F5344CB8AC3E}">
        <p14:creationId xmlns:p14="http://schemas.microsoft.com/office/powerpoint/2010/main" val="170694073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the students guess what could happen.  Direct the questions</a:t>
            </a:r>
            <a:r>
              <a:rPr lang="en-US" baseline="0" dirty="0"/>
              <a:t> first to the group that did the rainforest presentation and then let other chime in.  Have students capture the answers on the board. </a:t>
            </a:r>
            <a:endParaRPr lang="en-US" dirty="0"/>
          </a:p>
        </p:txBody>
      </p:sp>
      <p:sp>
        <p:nvSpPr>
          <p:cNvPr id="4" name="Slide Number Placeholder 3"/>
          <p:cNvSpPr>
            <a:spLocks noGrp="1"/>
          </p:cNvSpPr>
          <p:nvPr>
            <p:ph type="sldNum" sz="quarter" idx="10"/>
          </p:nvPr>
        </p:nvSpPr>
        <p:spPr/>
        <p:txBody>
          <a:bodyPr/>
          <a:lstStyle/>
          <a:p>
            <a:fld id="{7CEF1299-8658-4EE0-917F-C8BEB81FE7CA}" type="slidenum">
              <a:rPr lang="en-US" smtClean="0"/>
              <a:pPr/>
              <a:t>121</a:t>
            </a:fld>
            <a:endParaRPr lang="en-US"/>
          </a:p>
        </p:txBody>
      </p:sp>
    </p:spTree>
    <p:extLst>
      <p:ext uri="{BB962C8B-B14F-4D97-AF65-F5344CB8AC3E}">
        <p14:creationId xmlns:p14="http://schemas.microsoft.com/office/powerpoint/2010/main" val="7924429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Have the students guess what could happen using the questions above.  Direct the questions</a:t>
            </a:r>
            <a:r>
              <a:rPr lang="en-US" baseline="0" dirty="0"/>
              <a:t> first to the group that did the rainforest presentation and then let other chime in.  Have students capture the answers on the board.  Refine the answers as you go through the presentation</a:t>
            </a:r>
            <a:endParaRPr lang="en-US" dirty="0"/>
          </a:p>
          <a:p>
            <a:endParaRPr lang="en-US" dirty="0"/>
          </a:p>
        </p:txBody>
      </p:sp>
      <p:sp>
        <p:nvSpPr>
          <p:cNvPr id="4" name="Slide Number Placeholder 3"/>
          <p:cNvSpPr>
            <a:spLocks noGrp="1"/>
          </p:cNvSpPr>
          <p:nvPr>
            <p:ph type="sldNum" sz="quarter" idx="10"/>
          </p:nvPr>
        </p:nvSpPr>
        <p:spPr/>
        <p:txBody>
          <a:bodyPr/>
          <a:lstStyle/>
          <a:p>
            <a:fld id="{7CEF1299-8658-4EE0-917F-C8BEB81FE7CA}" type="slidenum">
              <a:rPr lang="en-US" smtClean="0"/>
              <a:pPr/>
              <a:t>122</a:t>
            </a:fld>
            <a:endParaRPr lang="en-US"/>
          </a:p>
        </p:txBody>
      </p:sp>
    </p:spTree>
    <p:extLst>
      <p:ext uri="{BB962C8B-B14F-4D97-AF65-F5344CB8AC3E}">
        <p14:creationId xmlns:p14="http://schemas.microsoft.com/office/powerpoint/2010/main" val="127746412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Rain forest canopy at the Forestry Research Institute Malaysia</a:t>
            </a:r>
            <a:r>
              <a:rPr lang="en-US" b="1" dirty="0"/>
              <a:t> </a:t>
            </a:r>
            <a:r>
              <a:rPr lang="en-US" dirty="0"/>
              <a:t>(</a:t>
            </a:r>
            <a:r>
              <a:rPr lang="en-US" dirty="0" err="1"/>
              <a:t>Kapur</a:t>
            </a:r>
            <a:r>
              <a:rPr lang="en-US" dirty="0"/>
              <a:t> trees (</a:t>
            </a:r>
            <a:r>
              <a:rPr lang="en-US" i="1" dirty="0" err="1"/>
              <a:t>Dryobalanops</a:t>
            </a:r>
            <a:r>
              <a:rPr lang="en-US" i="1" dirty="0"/>
              <a:t> </a:t>
            </a:r>
            <a:r>
              <a:rPr lang="en-US" i="1" dirty="0" err="1"/>
              <a:t>aromatica</a:t>
            </a:r>
            <a:r>
              <a:rPr lang="en-US" dirty="0"/>
              <a:t>))</a:t>
            </a:r>
          </a:p>
          <a:p>
            <a:r>
              <a:rPr lang="en-US" dirty="0"/>
              <a:t>Wikipedia 2013. Rainforest canopy at the Forestry Research Institute Malaysia.  Accessed from http://en.wikipedia.org/wiki/Tropical_rainforest</a:t>
            </a:r>
          </a:p>
          <a:p>
            <a:endParaRPr lang="en-US" dirty="0"/>
          </a:p>
          <a:p>
            <a:r>
              <a:rPr lang="en-US" dirty="0"/>
              <a:t>Have the student explain what happens with forest removal – how does that affect the abiotic and biotic cycles? What will happen to the animals in the forest?  What happens when trees are removed?  How are they removed?  What happens to the soil once the trees are removed?</a:t>
            </a:r>
          </a:p>
        </p:txBody>
      </p:sp>
      <p:sp>
        <p:nvSpPr>
          <p:cNvPr id="4" name="Slide Number Placeholder 3"/>
          <p:cNvSpPr>
            <a:spLocks noGrp="1"/>
          </p:cNvSpPr>
          <p:nvPr>
            <p:ph type="sldNum" sz="quarter" idx="10"/>
          </p:nvPr>
        </p:nvSpPr>
        <p:spPr/>
        <p:txBody>
          <a:bodyPr/>
          <a:lstStyle/>
          <a:p>
            <a:fld id="{7CEF1299-8658-4EE0-917F-C8BEB81FE7CA}" type="slidenum">
              <a:rPr lang="en-US" smtClean="0"/>
              <a:pPr/>
              <a:t>123</a:t>
            </a:fld>
            <a:endParaRPr lang="en-US"/>
          </a:p>
        </p:txBody>
      </p:sp>
    </p:spTree>
    <p:extLst>
      <p:ext uri="{BB962C8B-B14F-4D97-AF65-F5344CB8AC3E}">
        <p14:creationId xmlns:p14="http://schemas.microsoft.com/office/powerpoint/2010/main" val="225501443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largest gold mine in the world.</a:t>
            </a:r>
            <a:r>
              <a:rPr lang="en-US" baseline="0" dirty="0"/>
              <a:t>  It is the </a:t>
            </a:r>
            <a:r>
              <a:rPr lang="en-US" dirty="0" err="1"/>
              <a:t>Freeport-McMoran</a:t>
            </a:r>
            <a:r>
              <a:rPr lang="en-US" dirty="0"/>
              <a:t> Grasberg Mine.  It is located in Indonesia. </a:t>
            </a:r>
          </a:p>
          <a:p>
            <a:endParaRPr lang="en-US" dirty="0"/>
          </a:p>
          <a:p>
            <a:r>
              <a:rPr lang="en-US" dirty="0"/>
              <a:t>Direct the Rainforest Ecosystem group to begin the discussion of changes -</a:t>
            </a:r>
          </a:p>
          <a:p>
            <a:r>
              <a:rPr lang="en-US" dirty="0"/>
              <a:t>The forest will be removed, removing habitat, soil stability, and a carbon sink.  </a:t>
            </a:r>
          </a:p>
          <a:p>
            <a:endParaRPr lang="en-US" dirty="0"/>
          </a:p>
          <a:p>
            <a:r>
              <a:rPr lang="en-US" dirty="0"/>
              <a:t>Changes will occur to -</a:t>
            </a:r>
          </a:p>
          <a:p>
            <a:pPr defTabSz="931774">
              <a:defRPr/>
            </a:pPr>
            <a:r>
              <a:rPr lang="en-US" dirty="0"/>
              <a:t>Abiotic cycles – Carbon, H2O, Nitrogen, nutrient cycles associated with soil.  There will be a net loss of the carbon stocks in the forest and a loss of the carbon capturing capabilities of the forest lost.  Nitrogen held in the trees will also be removed; therefore it will not return to the soil.  This could decrease the fertility of the soil.  The water cycle is disrupted because the trees slowed the impact of precipitation and took up a lot of water.  With the removal of trees, there is an increased risk of flooding and erosion. With the loss of the forest, soil is much more susceptible to erosion, so the nutrients in the soil could be transported from the area via </a:t>
            </a:r>
            <a:r>
              <a:rPr lang="en-US" dirty="0" err="1"/>
              <a:t>stormwater</a:t>
            </a:r>
            <a:r>
              <a:rPr lang="en-US" dirty="0"/>
              <a:t> runoff.  This can lead to sedimentation of local streams.  In addition, </a:t>
            </a:r>
          </a:p>
          <a:p>
            <a:endParaRPr lang="en-US" dirty="0"/>
          </a:p>
          <a:p>
            <a:endParaRPr lang="en-US" dirty="0"/>
          </a:p>
          <a:p>
            <a:endParaRPr lang="en-US" dirty="0"/>
          </a:p>
          <a:p>
            <a:pPr defTabSz="931774">
              <a:defRPr/>
            </a:pPr>
            <a:r>
              <a:rPr lang="en-US" dirty="0"/>
              <a:t>General animal health will be disrupted.  Wildlife will be stressed and may have difficulty feeding, reproducing, and migrating. The food web will be disrupted. There likely will be mortality among smaller animals who cannot leave quickly enough.  Larger animals will move but will their habitat will be disrupted and fragmented.  There may not be sufficient prey and vegetation to support all wildlife populations.  In addition, some animals will not be able to move or adapt to the new circumstance.  </a:t>
            </a:r>
          </a:p>
          <a:p>
            <a:pPr defTabSz="931774">
              <a:defRPr/>
            </a:pPr>
            <a:endParaRPr lang="en-US" dirty="0"/>
          </a:p>
          <a:p>
            <a:r>
              <a:rPr lang="en-US" dirty="0"/>
              <a:t>Human health – Human health may improve because people will be employed for the construction and operations of the mine.  This will supplement their ability to support their families.  Workers may be exposed to chemicals at the mine.  In addition, water sources could be contaminated by mining activities either from acid mine drainage or wastewater discharge. </a:t>
            </a:r>
          </a:p>
          <a:p>
            <a:endParaRPr lang="en-US" dirty="0"/>
          </a:p>
          <a:p>
            <a:r>
              <a:rPr lang="en-US" dirty="0"/>
              <a:t>As a result of forest removal, wildlife in the area will have to move to find new habitats or may be killed during timber operations.  The overall size of the habitat will be reduced which can affect the viability of predator species.  The composition of the remaining forest also may change because the light dynamics will have changed.  Animals will be disturbed by the noise of construction, the physical removal of the forest trees, and the loss of habitat.  The removal of the forest could affect their ability to eat, reproduce, and migrate.  Species that are tolerant of being closer to humans and being at the edge of forest will begin to populate those areas near the mine site and may out-compete more specialized species.</a:t>
            </a:r>
          </a:p>
          <a:p>
            <a:endParaRPr lang="en-US" dirty="0"/>
          </a:p>
        </p:txBody>
      </p:sp>
      <p:sp>
        <p:nvSpPr>
          <p:cNvPr id="4" name="Slide Number Placeholder 3"/>
          <p:cNvSpPr>
            <a:spLocks noGrp="1"/>
          </p:cNvSpPr>
          <p:nvPr>
            <p:ph type="sldNum" sz="quarter" idx="10"/>
          </p:nvPr>
        </p:nvSpPr>
        <p:spPr/>
        <p:txBody>
          <a:bodyPr/>
          <a:lstStyle/>
          <a:p>
            <a:fld id="{7CEF1299-8658-4EE0-917F-C8BEB81FE7CA}" type="slidenum">
              <a:rPr lang="en-US" smtClean="0"/>
              <a:pPr/>
              <a:t>124</a:t>
            </a:fld>
            <a:endParaRPr lang="en-US"/>
          </a:p>
        </p:txBody>
      </p:sp>
    </p:spTree>
    <p:extLst>
      <p:ext uri="{BB962C8B-B14F-4D97-AF65-F5344CB8AC3E}">
        <p14:creationId xmlns:p14="http://schemas.microsoft.com/office/powerpoint/2010/main" val="298704156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the students guess what they think will happen –</a:t>
            </a:r>
          </a:p>
          <a:p>
            <a:endParaRPr lang="en-US" dirty="0"/>
          </a:p>
          <a:p>
            <a:r>
              <a:rPr lang="en-US" dirty="0"/>
              <a:t>A road similar to the above will connect the port to the mine.  The construction of roads will have some of the same impacts as the forest removal for the mine site.  There will be a loss of forest and habitat as well as an increase in erosion and sedimentation in streams.  In addition, road construction provides increase access to forest and forest products. This can increase </a:t>
            </a:r>
            <a:r>
              <a:rPr lang="en-US" dirty="0" err="1"/>
              <a:t>bushmeat</a:t>
            </a:r>
            <a:r>
              <a:rPr lang="en-US" dirty="0"/>
              <a:t> hunting.  In addition, road can serve people to develop new communities along the road where there previously have not been communities. </a:t>
            </a:r>
          </a:p>
          <a:p>
            <a:r>
              <a:rPr lang="en-US" dirty="0"/>
              <a:t>Roads serve as barriers for wildlife migration for slow moving and small animals and for arboreal animals such as monkey.  Wildlife can be hurt or killed if they are hit by vehicles.  Roads also represent a migration corridor for certain species such as rats.</a:t>
            </a:r>
          </a:p>
        </p:txBody>
      </p:sp>
      <p:sp>
        <p:nvSpPr>
          <p:cNvPr id="4" name="Slide Number Placeholder 3"/>
          <p:cNvSpPr>
            <a:spLocks noGrp="1"/>
          </p:cNvSpPr>
          <p:nvPr>
            <p:ph type="sldNum" sz="quarter" idx="10"/>
          </p:nvPr>
        </p:nvSpPr>
        <p:spPr/>
        <p:txBody>
          <a:bodyPr/>
          <a:lstStyle/>
          <a:p>
            <a:fld id="{7CEF1299-8658-4EE0-917F-C8BEB81FE7CA}" type="slidenum">
              <a:rPr lang="en-US" smtClean="0"/>
              <a:pPr/>
              <a:t>125</a:t>
            </a:fld>
            <a:endParaRPr lang="en-US"/>
          </a:p>
        </p:txBody>
      </p:sp>
    </p:spTree>
    <p:extLst>
      <p:ext uri="{BB962C8B-B14F-4D97-AF65-F5344CB8AC3E}">
        <p14:creationId xmlns:p14="http://schemas.microsoft.com/office/powerpoint/2010/main" val="246321750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Begin the discussion of what could happen</a:t>
            </a:r>
            <a:r>
              <a:rPr lang="en-US" baseline="0" dirty="0"/>
              <a:t> to mangroves and coral reefs.</a:t>
            </a:r>
            <a:endParaRPr lang="en-US" dirty="0"/>
          </a:p>
        </p:txBody>
      </p:sp>
      <p:sp>
        <p:nvSpPr>
          <p:cNvPr id="4" name="Slide Number Placeholder 3"/>
          <p:cNvSpPr>
            <a:spLocks noGrp="1"/>
          </p:cNvSpPr>
          <p:nvPr>
            <p:ph type="sldNum" sz="quarter" idx="10"/>
          </p:nvPr>
        </p:nvSpPr>
        <p:spPr/>
        <p:txBody>
          <a:bodyPr/>
          <a:lstStyle/>
          <a:p>
            <a:fld id="{7CEF1299-8658-4EE0-917F-C8BEB81FE7CA}" type="slidenum">
              <a:rPr lang="en-US" smtClean="0"/>
              <a:pPr/>
              <a:t>126</a:t>
            </a:fld>
            <a:endParaRPr lang="en-US"/>
          </a:p>
        </p:txBody>
      </p:sp>
    </p:spTree>
    <p:extLst>
      <p:ext uri="{BB962C8B-B14F-4D97-AF65-F5344CB8AC3E}">
        <p14:creationId xmlns:p14="http://schemas.microsoft.com/office/powerpoint/2010/main" val="98919465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are both ports in Indonesia.</a:t>
            </a:r>
          </a:p>
          <a:p>
            <a:endParaRPr lang="en-US" baseline="0" dirty="0"/>
          </a:p>
          <a:p>
            <a:r>
              <a:rPr lang="en-US" baseline="0" dirty="0"/>
              <a:t>In general, it is necessary to avoid critical habitats such as mangroves and coral reefs when constructing anything in a coastal area, but this is included for the sake of the class discussion.</a:t>
            </a:r>
          </a:p>
          <a:p>
            <a:r>
              <a:rPr lang="en-US" baseline="0" dirty="0"/>
              <a:t>The removal of mangrove and/or coral reefs, depending on the amount removed can disrupt the local fisheries as well as coastal protection against storm surges and coastal storms. Waste water discharges from the mine could contaminate either the mangroves or the coral reef.  This may affect their productivity or if severe enough could cause mortality.</a:t>
            </a:r>
          </a:p>
          <a:p>
            <a:r>
              <a:rPr lang="en-US" baseline="0" dirty="0"/>
              <a:t>Mangroves not only form dense barriers against storms and tsunamis that help protect property, they also stabilize shores by trapping sediments and building land. They improve water quality by filtering runoff and polluted waters. They protect the climate by absorbing carbon dioxide and reducing the amount of greenhouse gas.</a:t>
            </a:r>
          </a:p>
          <a:p>
            <a:r>
              <a:rPr lang="en-US" baseline="0" dirty="0"/>
              <a:t> (Ocean Portal Team. 2013. Mangroves.  Ocean Portal Smithsonian Museum of Natural History. Accessed </a:t>
            </a:r>
            <a:r>
              <a:rPr lang="en-US" baseline="0" dirty="0" err="1"/>
              <a:t>from.http</a:t>
            </a:r>
            <a:r>
              <a:rPr lang="en-US" baseline="0" dirty="0"/>
              <a:t>://ocean.si.edu/mangroves) and http://indigiscapes.redland.qld.gov.au/Plants/Mangroves/Pages/WhyProtect.aspx</a:t>
            </a:r>
          </a:p>
          <a:p>
            <a:endParaRPr lang="en-US" baseline="0" dirty="0"/>
          </a:p>
          <a:p>
            <a:r>
              <a:rPr lang="en-US" baseline="0" dirty="0"/>
              <a:t>Coral reefs maintain much of the biodiversity of the oceans and they protect coastal environments. Many people are dependent upon the fish that breed and live in coral reefs. The ecological value of coral reefs is that they are integral to the well-being of the oceans and are the undersea equivalent of rainforest trees. Tropical waters are naturally low in nutrients because the warm water limits nutrients essential for life from welling up from the deep. Photosynthesis carried out by their algae, coral serve as a vital input of food into the tropical/sub-tropical marine food-chain, and assist in recycling nutrients. Reefs provide home and shelter to over 25% of fish in the ocean and up to two million marine species. They are also a nursery for the juvenile marine creatures</a:t>
            </a:r>
          </a:p>
          <a:p>
            <a:r>
              <a:rPr lang="en-US" baseline="0" dirty="0"/>
              <a:t> Shah, </a:t>
            </a:r>
            <a:r>
              <a:rPr lang="en-US" baseline="0" dirty="0" err="1"/>
              <a:t>Anup</a:t>
            </a:r>
            <a:r>
              <a:rPr lang="en-US" baseline="0" dirty="0"/>
              <a:t> 2013. Coral Reefs. Global Issues. March 3, 2013 Access from http://www.globalissues.org/article/173/coral-reefs#CoralReefsEcosystemsofEnvironmentalandHumanValue</a:t>
            </a:r>
          </a:p>
          <a:p>
            <a:r>
              <a:rPr lang="en-US" baseline="0" dirty="0"/>
              <a:t>What happens in a community?</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7CEF1299-8658-4EE0-917F-C8BEB81FE7CA}" type="slidenum">
              <a:rPr lang="en-US" smtClean="0"/>
              <a:pPr/>
              <a:t>127</a:t>
            </a:fld>
            <a:endParaRPr lang="en-US"/>
          </a:p>
        </p:txBody>
      </p:sp>
    </p:spTree>
    <p:extLst>
      <p:ext uri="{BB962C8B-B14F-4D97-AF65-F5344CB8AC3E}">
        <p14:creationId xmlns:p14="http://schemas.microsoft.com/office/powerpoint/2010/main" val="99422017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 members could be employed by the mine, so that they would be able to better support their families.  The community will receive additional taxes, so additional money will be available for local programs.  The mine may provide additional services for the community, such as recreational or health facilities.  </a:t>
            </a:r>
          </a:p>
          <a:p>
            <a:r>
              <a:rPr lang="en-US" dirty="0"/>
              <a:t>In areas where there previously has not been industrial development or small communities, there can be dramatic changes to the fabric of the community.  With the influx of new workers, there is much more money in the community.  As a result, prices can go on all types of goods, including housing, and food.  This can affect everyone in the community, especially those not benefiting from the mine.  The poor may have a harder time affording food and housing.  </a:t>
            </a:r>
          </a:p>
          <a:p>
            <a:r>
              <a:rPr lang="en-US" dirty="0"/>
              <a:t>Depending on the socioeconomic status and level of infrastructure of the existing community, the infrastructure could be strained.  With the increase in the population, there can be strains on the existing infrastructure.  For example, there may not be sufficient housing or health care facilities for the new population.  With the potential increase in crime, there may not be sufficient police.  Water or wastewater treatment facilities may have to be expanded to accommodate new demand.</a:t>
            </a:r>
          </a:p>
          <a:p>
            <a:r>
              <a:rPr lang="en-US" dirty="0"/>
              <a:t>Other things that can happen in “boom towns” is that narcotic and alcohol use, domestic violence, and other crimes can increase.  If the influx of workers is primarily men, prostitution will also increase.  Unwed and teen pregnancies can increase. </a:t>
            </a:r>
          </a:p>
          <a:p>
            <a:endParaRPr lang="en-US" dirty="0"/>
          </a:p>
          <a:p>
            <a:r>
              <a:rPr lang="en-US" dirty="0"/>
              <a:t>Other potential effects are illustrated in this graphic.  It illustrates how there could be increased contact between people, domestic animals, and wildlife as a result of mine development.  This could increase the potential for zoonotic disease transmission.  </a:t>
            </a:r>
          </a:p>
          <a:p>
            <a:endParaRPr lang="en-US" dirty="0"/>
          </a:p>
        </p:txBody>
      </p:sp>
      <p:sp>
        <p:nvSpPr>
          <p:cNvPr id="4" name="Slide Number Placeholder 3"/>
          <p:cNvSpPr>
            <a:spLocks noGrp="1"/>
          </p:cNvSpPr>
          <p:nvPr>
            <p:ph type="sldNum" sz="quarter" idx="10"/>
          </p:nvPr>
        </p:nvSpPr>
        <p:spPr/>
        <p:txBody>
          <a:bodyPr/>
          <a:lstStyle/>
          <a:p>
            <a:fld id="{7CEF1299-8658-4EE0-917F-C8BEB81FE7CA}" type="slidenum">
              <a:rPr lang="en-US" smtClean="0"/>
              <a:pPr/>
              <a:t>128</a:t>
            </a:fld>
            <a:endParaRPr lang="en-US"/>
          </a:p>
        </p:txBody>
      </p:sp>
    </p:spTree>
    <p:extLst>
      <p:ext uri="{BB962C8B-B14F-4D97-AF65-F5344CB8AC3E}">
        <p14:creationId xmlns:p14="http://schemas.microsoft.com/office/powerpoint/2010/main" val="326778973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About 15% of the world's gold is produced by artisanal and small-scale miners, most of whom use mercury to extract it from the earth. In Indonesia, the industry supports some three million people - but the miners risk poisoning themselves, their children and the land.</a:t>
            </a:r>
          </a:p>
          <a:p>
            <a:endParaRPr lang="en-US" i="1" dirty="0"/>
          </a:p>
          <a:p>
            <a:r>
              <a:rPr lang="en-US" i="1" dirty="0"/>
              <a:t>Miners in Indonesia are being slowly poisoned by mercury.</a:t>
            </a:r>
          </a:p>
          <a:p>
            <a:r>
              <a:rPr lang="en-US" i="1" dirty="0"/>
              <a:t>“Often where commercial or industrial gold mining occurs, artisanal mining follows.  Artisanal mining involves individuals or groups of individuals that are mining independently of the commercial gold mine.  This occurs with gold and diamond mining because there are large profits for small quantities of products.   Some of the environmental and health effects that occur are associated with mercury use during the amalgamation of the gold.  Both the miners are affected through exposure to mercury and the environment through the discharge of mercury into water bodies, principally affecting fish and shellfish.</a:t>
            </a:r>
          </a:p>
          <a:p>
            <a:endParaRPr lang="en-US" i="1" dirty="0"/>
          </a:p>
          <a:p>
            <a:pPr defTabSz="931774">
              <a:defRPr/>
            </a:pPr>
            <a:r>
              <a:rPr lang="en-US" i="1" dirty="0"/>
              <a:t>“Mercury is a </a:t>
            </a:r>
            <a:r>
              <a:rPr lang="en-US" i="1" dirty="0" err="1"/>
              <a:t>neuro</a:t>
            </a:r>
            <a:r>
              <a:rPr lang="en-US" i="1" dirty="0"/>
              <a:t>-toxin….It affects the cerebellum, which is the part of the brain that helps you move properly, and co-ordinate your movements. Mercury also harms the kidneys and other organs, but the neurological damage it does is irreversible." </a:t>
            </a:r>
          </a:p>
          <a:p>
            <a:endParaRPr lang="en-US" i="1" dirty="0"/>
          </a:p>
          <a:p>
            <a:pPr defTabSz="931774">
              <a:defRPr/>
            </a:pPr>
            <a:r>
              <a:rPr lang="en-US" dirty="0">
                <a:solidFill>
                  <a:srgbClr val="000000"/>
                </a:solidFill>
                <a:ea typeface="Times New Roman"/>
                <a:cs typeface="Arial"/>
              </a:rPr>
              <a:t>17 September 2013 Last updated at 20:59 ET  </a:t>
            </a:r>
            <a:r>
              <a:rPr lang="en-US" kern="1800" spc="-76" dirty="0">
                <a:solidFill>
                  <a:srgbClr val="000000"/>
                </a:solidFill>
                <a:ea typeface="Times New Roman"/>
                <a:cs typeface="Arial"/>
              </a:rPr>
              <a:t>How mercury poisons gold miners and enters the food chain </a:t>
            </a:r>
            <a:r>
              <a:rPr lang="en-US" dirty="0">
                <a:solidFill>
                  <a:srgbClr val="000000"/>
                </a:solidFill>
                <a:ea typeface="Times New Roman"/>
                <a:cs typeface="Arial"/>
              </a:rPr>
              <a:t>By Linda </a:t>
            </a:r>
            <a:r>
              <a:rPr lang="en-US" dirty="0" err="1">
                <a:solidFill>
                  <a:srgbClr val="000000"/>
                </a:solidFill>
                <a:ea typeface="Times New Roman"/>
                <a:cs typeface="Arial"/>
              </a:rPr>
              <a:t>Pressly</a:t>
            </a:r>
            <a:r>
              <a:rPr lang="en-US" dirty="0">
                <a:solidFill>
                  <a:srgbClr val="000000"/>
                </a:solidFill>
                <a:ea typeface="Times New Roman"/>
                <a:cs typeface="Arial"/>
              </a:rPr>
              <a:t> BBC Radio 4, Crossing Continents </a:t>
            </a:r>
          </a:p>
          <a:p>
            <a:pPr defTabSz="931774">
              <a:defRPr/>
            </a:pPr>
            <a:r>
              <a:rPr lang="en-US" dirty="0">
                <a:solidFill>
                  <a:srgbClr val="000000"/>
                </a:solidFill>
                <a:ea typeface="Times New Roman"/>
                <a:cs typeface="Arial"/>
              </a:rPr>
              <a:t>Accessed from </a:t>
            </a:r>
            <a:r>
              <a:rPr lang="en-US" u="sng" dirty="0">
                <a:solidFill>
                  <a:srgbClr val="0000FF"/>
                </a:solidFill>
                <a:ea typeface="Calibri"/>
                <a:cs typeface="Times New Roman"/>
                <a:hlinkClick r:id="rId3"/>
              </a:rPr>
              <a:t>http://www.bbc.co.uk/news/magazine-24127661</a:t>
            </a:r>
            <a:endParaRPr lang="en-US" dirty="0"/>
          </a:p>
          <a:p>
            <a:endParaRPr lang="en-US" i="1" dirty="0"/>
          </a:p>
        </p:txBody>
      </p:sp>
      <p:sp>
        <p:nvSpPr>
          <p:cNvPr id="4" name="Slide Number Placeholder 3"/>
          <p:cNvSpPr>
            <a:spLocks noGrp="1"/>
          </p:cNvSpPr>
          <p:nvPr>
            <p:ph type="sldNum" sz="quarter" idx="10"/>
          </p:nvPr>
        </p:nvSpPr>
        <p:spPr/>
        <p:txBody>
          <a:bodyPr/>
          <a:lstStyle/>
          <a:p>
            <a:fld id="{7CEF1299-8658-4EE0-917F-C8BEB81FE7CA}" type="slidenum">
              <a:rPr lang="en-US" smtClean="0"/>
              <a:pPr/>
              <a:t>129</a:t>
            </a:fld>
            <a:endParaRPr lang="en-US"/>
          </a:p>
        </p:txBody>
      </p:sp>
    </p:spTree>
    <p:extLst>
      <p:ext uri="{BB962C8B-B14F-4D97-AF65-F5344CB8AC3E}">
        <p14:creationId xmlns:p14="http://schemas.microsoft.com/office/powerpoint/2010/main" val="2361617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Finish quote and explain that this paints</a:t>
            </a:r>
            <a:r>
              <a:rPr lang="en-US" baseline="0" dirty="0"/>
              <a:t> a more comprehensive picture of biodiversity and discusses the linkages between the abiotic and biotic cycles that we will be discussing.</a:t>
            </a:r>
            <a:endParaRPr lang="en-US" dirty="0"/>
          </a:p>
        </p:txBody>
      </p:sp>
      <p:sp>
        <p:nvSpPr>
          <p:cNvPr id="4" name="Slide Number Placeholder 3"/>
          <p:cNvSpPr>
            <a:spLocks noGrp="1"/>
          </p:cNvSpPr>
          <p:nvPr>
            <p:ph type="sldNum" sz="quarter" idx="10"/>
          </p:nvPr>
        </p:nvSpPr>
        <p:spPr/>
        <p:txBody>
          <a:bodyPr/>
          <a:lstStyle/>
          <a:p>
            <a:pPr>
              <a:defRPr/>
            </a:pPr>
            <a:fld id="{B14B88F0-A756-4036-921A-CD3A62D96F6D}" type="slidenum">
              <a:rPr lang="en-US" smtClean="0"/>
              <a:pPr>
                <a:defRPr/>
              </a:pPr>
              <a:t>13</a:t>
            </a:fld>
            <a:endParaRPr lang="en-US"/>
          </a:p>
        </p:txBody>
      </p:sp>
    </p:spTree>
    <p:extLst>
      <p:ext uri="{BB962C8B-B14F-4D97-AF65-F5344CB8AC3E}">
        <p14:creationId xmlns:p14="http://schemas.microsoft.com/office/powerpoint/2010/main" val="146330180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There are an estimated 10-15 million unregulated gold miners around the world, operating in 70 countries. Artisanal small-scale gold mining (ASGM) is the largest source of mercury pollution in the world after the burning of fossil fuels. In Central Kalimantan the effects of this unregulated industry on the environment have been devastating. Around </a:t>
            </a:r>
            <a:r>
              <a:rPr lang="en-US" dirty="0" err="1"/>
              <a:t>Kereng</a:t>
            </a:r>
            <a:r>
              <a:rPr lang="en-US" dirty="0"/>
              <a:t> </a:t>
            </a:r>
            <a:r>
              <a:rPr lang="en-US" dirty="0" err="1"/>
              <a:t>Pangi</a:t>
            </a:r>
            <a:r>
              <a:rPr lang="en-US" dirty="0"/>
              <a:t>, the miners have cleared virgin forest once home to orangutans and hornbills. What is left is a lunar-like landscape, its pools polluted with mercury. </a:t>
            </a:r>
          </a:p>
          <a:p>
            <a:r>
              <a:rPr lang="en-US" dirty="0"/>
              <a:t>"There are 60,000 hectares of denuded area that are completely pitted like this," explains </a:t>
            </a:r>
            <a:r>
              <a:rPr lang="en-US" dirty="0" err="1"/>
              <a:t>Sumali</a:t>
            </a:r>
            <a:r>
              <a:rPr lang="en-US" dirty="0"/>
              <a:t> </a:t>
            </a:r>
            <a:r>
              <a:rPr lang="en-US" dirty="0" err="1"/>
              <a:t>Agrawal</a:t>
            </a:r>
            <a:r>
              <a:rPr lang="en-US" dirty="0"/>
              <a:t> the technical director of YTS, a local NGO working to mitigate the impact of mercury.</a:t>
            </a:r>
          </a:p>
          <a:p>
            <a:endParaRPr lang="en-US" dirty="0"/>
          </a:p>
          <a:p>
            <a:pPr defTabSz="931774">
              <a:defRPr/>
            </a:pPr>
            <a:r>
              <a:rPr lang="en-US" dirty="0" err="1">
                <a:solidFill>
                  <a:srgbClr val="000000"/>
                </a:solidFill>
                <a:ea typeface="Times New Roman"/>
                <a:cs typeface="Arial"/>
              </a:rPr>
              <a:t>Pressly</a:t>
            </a:r>
            <a:r>
              <a:rPr lang="en-US" dirty="0">
                <a:solidFill>
                  <a:srgbClr val="000000"/>
                </a:solidFill>
                <a:ea typeface="Times New Roman"/>
                <a:cs typeface="Arial"/>
              </a:rPr>
              <a:t>, Linda .2013.</a:t>
            </a:r>
            <a:r>
              <a:rPr lang="en-US" kern="1800" spc="-76" dirty="0">
                <a:solidFill>
                  <a:srgbClr val="000000"/>
                </a:solidFill>
                <a:ea typeface="Times New Roman"/>
                <a:cs typeface="Arial"/>
              </a:rPr>
              <a:t>How mercury poisons gold miners and enters the food chain -</a:t>
            </a:r>
            <a:r>
              <a:rPr lang="en-US" dirty="0">
                <a:solidFill>
                  <a:srgbClr val="000000"/>
                </a:solidFill>
                <a:ea typeface="Times New Roman"/>
                <a:cs typeface="Arial"/>
              </a:rPr>
              <a:t> Crossing Continents. BBC Radio 417 September 2013 Last updated at 20:59 ET  Accessed from </a:t>
            </a:r>
            <a:r>
              <a:rPr lang="en-US" u="sng" dirty="0">
                <a:solidFill>
                  <a:srgbClr val="0000FF"/>
                </a:solidFill>
                <a:ea typeface="Calibri"/>
                <a:cs typeface="Times New Roman"/>
                <a:hlinkClick r:id="rId3"/>
              </a:rPr>
              <a:t>http://www.bbc.co.uk/news/magazine-24127661</a:t>
            </a:r>
            <a:endParaRPr lang="en-US" dirty="0">
              <a:solidFill>
                <a:prstClr val="black"/>
              </a:solidFill>
            </a:endParaRPr>
          </a:p>
          <a:p>
            <a:endParaRPr lang="en-US" dirty="0"/>
          </a:p>
          <a:p>
            <a:pPr defTabSz="931774">
              <a:defRPr/>
            </a:pPr>
            <a:endParaRPr lang="en-US" i="1" dirty="0"/>
          </a:p>
          <a:p>
            <a:endParaRPr lang="en-US" dirty="0"/>
          </a:p>
        </p:txBody>
      </p:sp>
      <p:sp>
        <p:nvSpPr>
          <p:cNvPr id="4" name="Slide Number Placeholder 3"/>
          <p:cNvSpPr>
            <a:spLocks noGrp="1"/>
          </p:cNvSpPr>
          <p:nvPr>
            <p:ph type="sldNum" sz="quarter" idx="10"/>
          </p:nvPr>
        </p:nvSpPr>
        <p:spPr/>
        <p:txBody>
          <a:bodyPr/>
          <a:lstStyle/>
          <a:p>
            <a:fld id="{7CEF1299-8658-4EE0-917F-C8BEB81FE7CA}" type="slidenum">
              <a:rPr lang="en-US" smtClean="0"/>
              <a:pPr/>
              <a:t>130</a:t>
            </a:fld>
            <a:endParaRPr lang="en-US"/>
          </a:p>
        </p:txBody>
      </p:sp>
    </p:spTree>
    <p:extLst>
      <p:ext uri="{BB962C8B-B14F-4D97-AF65-F5344CB8AC3E}">
        <p14:creationId xmlns:p14="http://schemas.microsoft.com/office/powerpoint/2010/main" val="423926166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above</a:t>
            </a:r>
          </a:p>
        </p:txBody>
      </p:sp>
      <p:sp>
        <p:nvSpPr>
          <p:cNvPr id="4" name="Slide Number Placeholder 3"/>
          <p:cNvSpPr>
            <a:spLocks noGrp="1"/>
          </p:cNvSpPr>
          <p:nvPr>
            <p:ph type="sldNum" sz="quarter" idx="10"/>
          </p:nvPr>
        </p:nvSpPr>
        <p:spPr/>
        <p:txBody>
          <a:bodyPr/>
          <a:lstStyle/>
          <a:p>
            <a:fld id="{7CEF1299-8658-4EE0-917F-C8BEB81FE7CA}" type="slidenum">
              <a:rPr lang="en-US" smtClean="0"/>
              <a:pPr/>
              <a:t>131</a:t>
            </a:fld>
            <a:endParaRPr lang="en-US"/>
          </a:p>
        </p:txBody>
      </p:sp>
    </p:spTree>
    <p:extLst>
      <p:ext uri="{BB962C8B-B14F-4D97-AF65-F5344CB8AC3E}">
        <p14:creationId xmlns:p14="http://schemas.microsoft.com/office/powerpoint/2010/main" val="318550144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Mercury is a persistent pollutant - it does not break down in the environment. </a:t>
            </a:r>
          </a:p>
          <a:p>
            <a:r>
              <a:rPr lang="en-US" dirty="0"/>
              <a:t>On the island of Lombok, it is being used in conjunction with cyanide. </a:t>
            </a:r>
          </a:p>
          <a:p>
            <a:r>
              <a:rPr lang="en-US" dirty="0"/>
              <a:t>Cyanide helps to dissolve the mercury, and when the waste is spilled into paddy fields it binds with organic molecules in the environment, becoming methyl mercury which is far more toxic.</a:t>
            </a:r>
          </a:p>
          <a:p>
            <a:endParaRPr lang="en-US" dirty="0"/>
          </a:p>
          <a:p>
            <a:r>
              <a:rPr lang="en-US" dirty="0"/>
              <a:t>Scientists have analyzed samples of rice seeds and leaves from the paddy fields in the south-west of the island.</a:t>
            </a:r>
          </a:p>
          <a:p>
            <a:r>
              <a:rPr lang="en-US" dirty="0"/>
              <a:t>The concentration of methyl mercury was the highest ever recorded in a laboratory - 115 parts per billion. This is of concern because methyl mercury can be absorbed by plants, get into the food chain and affect human health.</a:t>
            </a:r>
          </a:p>
          <a:p>
            <a:r>
              <a:rPr lang="en-US" dirty="0"/>
              <a:t>The same methods are used to recover gold in other Asian countries too, and these are also rice-eating nations. If the contamination of paddy fields was found to be widespread, it could be devastating. </a:t>
            </a:r>
          </a:p>
          <a:p>
            <a:endParaRPr lang="en-US" dirty="0"/>
          </a:p>
          <a:p>
            <a:pPr defTabSz="931774">
              <a:defRPr/>
            </a:pPr>
            <a:r>
              <a:rPr lang="en-US" dirty="0" err="1">
                <a:solidFill>
                  <a:srgbClr val="000000"/>
                </a:solidFill>
                <a:ea typeface="Times New Roman"/>
                <a:cs typeface="Arial"/>
              </a:rPr>
              <a:t>Pressly</a:t>
            </a:r>
            <a:r>
              <a:rPr lang="en-US" dirty="0">
                <a:solidFill>
                  <a:srgbClr val="000000"/>
                </a:solidFill>
                <a:ea typeface="Times New Roman"/>
                <a:cs typeface="Arial"/>
              </a:rPr>
              <a:t>, Linda. 2013. </a:t>
            </a:r>
            <a:r>
              <a:rPr lang="en-US" kern="1800" spc="-76" dirty="0">
                <a:solidFill>
                  <a:srgbClr val="000000"/>
                </a:solidFill>
                <a:ea typeface="Times New Roman"/>
                <a:cs typeface="Arial"/>
              </a:rPr>
              <a:t>How mercury poisons gold miners and enters the food chain -</a:t>
            </a:r>
            <a:r>
              <a:rPr lang="en-US" dirty="0">
                <a:solidFill>
                  <a:srgbClr val="000000"/>
                </a:solidFill>
                <a:ea typeface="Times New Roman"/>
                <a:cs typeface="Arial"/>
              </a:rPr>
              <a:t> Crossing Continents. BBC Radio 417 September 2013 Last updated at 20:59 ET  Accessed from </a:t>
            </a:r>
            <a:r>
              <a:rPr lang="en-US" u="sng" dirty="0">
                <a:solidFill>
                  <a:srgbClr val="0000FF"/>
                </a:solidFill>
                <a:ea typeface="Calibri"/>
                <a:cs typeface="Times New Roman"/>
                <a:hlinkClick r:id="rId3"/>
              </a:rPr>
              <a:t>http://www.bbc.co.uk/news/magazine-24127661</a:t>
            </a:r>
            <a:endParaRPr lang="en-US" dirty="0"/>
          </a:p>
          <a:p>
            <a:endParaRPr lang="en-US" dirty="0"/>
          </a:p>
        </p:txBody>
      </p:sp>
      <p:sp>
        <p:nvSpPr>
          <p:cNvPr id="4" name="Slide Number Placeholder 3"/>
          <p:cNvSpPr>
            <a:spLocks noGrp="1"/>
          </p:cNvSpPr>
          <p:nvPr>
            <p:ph type="sldNum" sz="quarter" idx="10"/>
          </p:nvPr>
        </p:nvSpPr>
        <p:spPr/>
        <p:txBody>
          <a:bodyPr/>
          <a:lstStyle/>
          <a:p>
            <a:fld id="{7CEF1299-8658-4EE0-917F-C8BEB81FE7CA}" type="slidenum">
              <a:rPr lang="en-US" smtClean="0"/>
              <a:pPr/>
              <a:t>132</a:t>
            </a:fld>
            <a:endParaRPr lang="en-US"/>
          </a:p>
        </p:txBody>
      </p:sp>
    </p:spTree>
    <p:extLst>
      <p:ext uri="{BB962C8B-B14F-4D97-AF65-F5344CB8AC3E}">
        <p14:creationId xmlns:p14="http://schemas.microsoft.com/office/powerpoint/2010/main" val="59670735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a short video that illustrates some of the issues in Indonesia</a:t>
            </a:r>
            <a:endParaRPr lang="en-US" dirty="0"/>
          </a:p>
        </p:txBody>
      </p:sp>
      <p:sp>
        <p:nvSpPr>
          <p:cNvPr id="4" name="Slide Number Placeholder 3"/>
          <p:cNvSpPr>
            <a:spLocks noGrp="1"/>
          </p:cNvSpPr>
          <p:nvPr>
            <p:ph type="sldNum" sz="quarter" idx="10"/>
          </p:nvPr>
        </p:nvSpPr>
        <p:spPr/>
        <p:txBody>
          <a:bodyPr/>
          <a:lstStyle/>
          <a:p>
            <a:fld id="{7CEF1299-8658-4EE0-917F-C8BEB81FE7CA}" type="slidenum">
              <a:rPr lang="en-US" smtClean="0"/>
              <a:pPr/>
              <a:t>133</a:t>
            </a:fld>
            <a:endParaRPr lang="en-US"/>
          </a:p>
        </p:txBody>
      </p:sp>
    </p:spTree>
    <p:extLst>
      <p:ext uri="{BB962C8B-B14F-4D97-AF65-F5344CB8AC3E}">
        <p14:creationId xmlns:p14="http://schemas.microsoft.com/office/powerpoint/2010/main" val="129165809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452D5C-1D8F-4F08-B43D-E93D4CFA1C5B}" type="slidenum">
              <a:rPr lang="en-US" smtClean="0"/>
              <a:pPr/>
              <a:t>134</a:t>
            </a:fld>
            <a:endParaRPr lang="en-US"/>
          </a:p>
        </p:txBody>
      </p:sp>
    </p:spTree>
    <p:extLst>
      <p:ext uri="{BB962C8B-B14F-4D97-AF65-F5344CB8AC3E}">
        <p14:creationId xmlns:p14="http://schemas.microsoft.com/office/powerpoint/2010/main" val="326323603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452D5C-1D8F-4F08-B43D-E93D4CFA1C5B}" type="slidenum">
              <a:rPr lang="en-US" smtClean="0"/>
              <a:pPr/>
              <a:t>135</a:t>
            </a:fld>
            <a:endParaRPr lang="en-US"/>
          </a:p>
        </p:txBody>
      </p:sp>
    </p:spTree>
    <p:extLst>
      <p:ext uri="{BB962C8B-B14F-4D97-AF65-F5344CB8AC3E}">
        <p14:creationId xmlns:p14="http://schemas.microsoft.com/office/powerpoint/2010/main" val="11535384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452D5C-1D8F-4F08-B43D-E93D4CFA1C5B}" type="slidenum">
              <a:rPr lang="en-US" smtClean="0"/>
              <a:pPr/>
              <a:t>136</a:t>
            </a:fld>
            <a:endParaRPr lang="en-US"/>
          </a:p>
        </p:txBody>
      </p:sp>
    </p:spTree>
    <p:extLst>
      <p:ext uri="{BB962C8B-B14F-4D97-AF65-F5344CB8AC3E}">
        <p14:creationId xmlns:p14="http://schemas.microsoft.com/office/powerpoint/2010/main" val="344268578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09" indent="-285734" eaLnBrk="0" hangingPunct="0">
              <a:defRPr>
                <a:solidFill>
                  <a:schemeClr val="tx1"/>
                </a:solidFill>
                <a:latin typeface="Arial" pitchFamily="34" charset="0"/>
                <a:ea typeface="ＭＳ Ｐゴシック" pitchFamily="34" charset="-128"/>
              </a:defRPr>
            </a:lvl2pPr>
            <a:lvl3pPr marL="1142937" indent="-228587" eaLnBrk="0" hangingPunct="0">
              <a:defRPr>
                <a:solidFill>
                  <a:schemeClr val="tx1"/>
                </a:solidFill>
                <a:latin typeface="Arial" pitchFamily="34" charset="0"/>
                <a:ea typeface="ＭＳ Ｐゴシック" pitchFamily="34" charset="-128"/>
              </a:defRPr>
            </a:lvl3pPr>
            <a:lvl4pPr marL="1600111" indent="-228587" eaLnBrk="0" hangingPunct="0">
              <a:defRPr>
                <a:solidFill>
                  <a:schemeClr val="tx1"/>
                </a:solidFill>
                <a:latin typeface="Arial" pitchFamily="34" charset="0"/>
                <a:ea typeface="ＭＳ Ｐゴシック" pitchFamily="34" charset="-128"/>
              </a:defRPr>
            </a:lvl4pPr>
            <a:lvl5pPr marL="2057287" indent="-228587" eaLnBrk="0" hangingPunct="0">
              <a:defRPr>
                <a:solidFill>
                  <a:schemeClr val="tx1"/>
                </a:solidFill>
                <a:latin typeface="Arial" pitchFamily="34" charset="0"/>
                <a:ea typeface="ＭＳ Ｐゴシック" pitchFamily="34" charset="-128"/>
              </a:defRPr>
            </a:lvl5pPr>
            <a:lvl6pPr marL="2514461" indent="-228587"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635" indent="-228587"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8811" indent="-228587"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5985" indent="-228587"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AEA0D6C3-EA5D-49F3-A3C3-6448B73B6A9E}" type="slidenum">
              <a:rPr lang="en-US" smtClean="0">
                <a:latin typeface="Calibri" pitchFamily="34" charset="0"/>
              </a:rPr>
              <a:pPr eaLnBrk="1" hangingPunct="1"/>
              <a:t>137</a:t>
            </a:fld>
            <a:endParaRPr lang="en-US">
              <a:latin typeface="Calibri" pitchFamily="34" charset="0"/>
            </a:endParaRPr>
          </a:p>
        </p:txBody>
      </p:sp>
    </p:spTree>
    <p:extLst>
      <p:ext uri="{BB962C8B-B14F-4D97-AF65-F5344CB8AC3E}">
        <p14:creationId xmlns:p14="http://schemas.microsoft.com/office/powerpoint/2010/main" val="144589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452D5C-1D8F-4F08-B43D-E93D4CFA1C5B}" type="slidenum">
              <a:rPr lang="en-US" smtClean="0"/>
              <a:pPr/>
              <a:t>14</a:t>
            </a:fld>
            <a:endParaRPr lang="en-US"/>
          </a:p>
        </p:txBody>
      </p:sp>
    </p:spTree>
    <p:extLst>
      <p:ext uri="{BB962C8B-B14F-4D97-AF65-F5344CB8AC3E}">
        <p14:creationId xmlns:p14="http://schemas.microsoft.com/office/powerpoint/2010/main" val="650430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facilitator</a:t>
            </a:r>
            <a:r>
              <a:rPr lang="en-US" baseline="0" dirty="0"/>
              <a:t> should explain that there are many different definitions of ecosystem health., some of which are based more in ecology.  This was the basis for what defined as a health ecosystem.  However, ecosystem health is as much a philosophical approach to integrating multiple disciplines to examine human and animal health within the context of the environment or examining the health of the environment with respect to socioeconomics and human health. </a:t>
            </a:r>
            <a:endParaRPr lang="en-US" dirty="0"/>
          </a:p>
        </p:txBody>
      </p:sp>
      <p:sp>
        <p:nvSpPr>
          <p:cNvPr id="4" name="Slide Number Placeholder 3"/>
          <p:cNvSpPr>
            <a:spLocks noGrp="1"/>
          </p:cNvSpPr>
          <p:nvPr>
            <p:ph type="sldNum" sz="quarter" idx="10"/>
          </p:nvPr>
        </p:nvSpPr>
        <p:spPr/>
        <p:txBody>
          <a:bodyPr/>
          <a:lstStyle/>
          <a:p>
            <a:pPr>
              <a:defRPr/>
            </a:pPr>
            <a:fld id="{B14B88F0-A756-4036-921A-CD3A62D96F6D}" type="slidenum">
              <a:rPr lang="en-US" smtClean="0"/>
              <a:pPr>
                <a:defRPr/>
              </a:pPr>
              <a:t>15</a:t>
            </a:fld>
            <a:endParaRPr lang="en-US"/>
          </a:p>
        </p:txBody>
      </p:sp>
    </p:spTree>
    <p:extLst>
      <p:ext uri="{BB962C8B-B14F-4D97-AF65-F5344CB8AC3E}">
        <p14:creationId xmlns:p14="http://schemas.microsoft.com/office/powerpoint/2010/main" val="1649755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Ecosystem Health is one element</a:t>
            </a:r>
            <a:r>
              <a:rPr lang="en-US" baseline="0" dirty="0"/>
              <a:t> of one health.  Describe the concept of One Health and Ecosystem Health’s role in One Health</a:t>
            </a:r>
            <a:endParaRPr lang="en-US" dirty="0"/>
          </a:p>
        </p:txBody>
      </p:sp>
      <p:sp>
        <p:nvSpPr>
          <p:cNvPr id="4" name="Slide Number Placeholder 3"/>
          <p:cNvSpPr>
            <a:spLocks noGrp="1"/>
          </p:cNvSpPr>
          <p:nvPr>
            <p:ph type="sldNum" sz="quarter" idx="10"/>
          </p:nvPr>
        </p:nvSpPr>
        <p:spPr/>
        <p:txBody>
          <a:bodyPr/>
          <a:lstStyle/>
          <a:p>
            <a:pPr>
              <a:defRPr/>
            </a:pPr>
            <a:fld id="{B14B88F0-A756-4036-921A-CD3A62D96F6D}" type="slidenum">
              <a:rPr lang="en-US" smtClean="0"/>
              <a:pPr>
                <a:defRPr/>
              </a:pPr>
              <a:t>16</a:t>
            </a:fld>
            <a:endParaRPr lang="en-US"/>
          </a:p>
        </p:txBody>
      </p:sp>
    </p:spTree>
    <p:extLst>
      <p:ext uri="{BB962C8B-B14F-4D97-AF65-F5344CB8AC3E}">
        <p14:creationId xmlns:p14="http://schemas.microsoft.com/office/powerpoint/2010/main" val="631130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in general the graph explaining that the class will</a:t>
            </a:r>
            <a:r>
              <a:rPr lang="en-US" baseline="0" dirty="0"/>
              <a:t> be focusing on providing information about ecosystem health so that the students will be able to understand the environmental variables in this graphic and how they contribute to One Health. Students should be given the graph to study if possible? </a:t>
            </a:r>
            <a:endParaRPr lang="en-US" dirty="0"/>
          </a:p>
        </p:txBody>
      </p:sp>
      <p:sp>
        <p:nvSpPr>
          <p:cNvPr id="4" name="Slide Number Placeholder 3"/>
          <p:cNvSpPr>
            <a:spLocks noGrp="1"/>
          </p:cNvSpPr>
          <p:nvPr>
            <p:ph type="sldNum" sz="quarter" idx="10"/>
          </p:nvPr>
        </p:nvSpPr>
        <p:spPr/>
        <p:txBody>
          <a:bodyPr/>
          <a:lstStyle/>
          <a:p>
            <a:pPr>
              <a:defRPr/>
            </a:pPr>
            <a:fld id="{B14B88F0-A756-4036-921A-CD3A62D96F6D}" type="slidenum">
              <a:rPr lang="en-US" smtClean="0"/>
              <a:pPr>
                <a:defRPr/>
              </a:pPr>
              <a:t>17</a:t>
            </a:fld>
            <a:endParaRPr lang="en-US"/>
          </a:p>
        </p:txBody>
      </p:sp>
    </p:spTree>
    <p:extLst>
      <p:ext uri="{BB962C8B-B14F-4D97-AF65-F5344CB8AC3E}">
        <p14:creationId xmlns:p14="http://schemas.microsoft.com/office/powerpoint/2010/main" val="1178719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in general the graph explaining that the class will</a:t>
            </a:r>
            <a:r>
              <a:rPr lang="en-US" baseline="0" dirty="0"/>
              <a:t> be focusing on providing information about ecosystem health so that the students will be able to understand the environmental variables in this graphic and how they contribute to One Health. Students should be given the graph to study if possible? </a:t>
            </a:r>
            <a:endParaRPr lang="en-US" dirty="0"/>
          </a:p>
        </p:txBody>
      </p:sp>
      <p:sp>
        <p:nvSpPr>
          <p:cNvPr id="4" name="Slide Number Placeholder 3"/>
          <p:cNvSpPr>
            <a:spLocks noGrp="1"/>
          </p:cNvSpPr>
          <p:nvPr>
            <p:ph type="sldNum" sz="quarter" idx="10"/>
          </p:nvPr>
        </p:nvSpPr>
        <p:spPr/>
        <p:txBody>
          <a:bodyPr/>
          <a:lstStyle/>
          <a:p>
            <a:pPr>
              <a:defRPr/>
            </a:pPr>
            <a:fld id="{B14B88F0-A756-4036-921A-CD3A62D96F6D}" type="slidenum">
              <a:rPr lang="en-US" smtClean="0"/>
              <a:pPr>
                <a:defRPr/>
              </a:pPr>
              <a:t>18</a:t>
            </a:fld>
            <a:endParaRPr lang="en-US"/>
          </a:p>
        </p:txBody>
      </p:sp>
    </p:spTree>
    <p:extLst>
      <p:ext uri="{BB962C8B-B14F-4D97-AF65-F5344CB8AC3E}">
        <p14:creationId xmlns:p14="http://schemas.microsoft.com/office/powerpoint/2010/main" val="328989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a:t>
            </a:r>
            <a:r>
              <a:rPr lang="en-US" baseline="0" dirty="0"/>
              <a:t> students 10 minutes to develop lists – allow each group to present or ask the group to give answers – write on board – have a general discussion</a:t>
            </a:r>
            <a:endParaRPr lang="en-US" dirty="0"/>
          </a:p>
        </p:txBody>
      </p:sp>
      <p:sp>
        <p:nvSpPr>
          <p:cNvPr id="4" name="Slide Number Placeholder 3"/>
          <p:cNvSpPr>
            <a:spLocks noGrp="1"/>
          </p:cNvSpPr>
          <p:nvPr>
            <p:ph type="sldNum" sz="quarter" idx="10"/>
          </p:nvPr>
        </p:nvSpPr>
        <p:spPr/>
        <p:txBody>
          <a:bodyPr/>
          <a:lstStyle/>
          <a:p>
            <a:pPr>
              <a:defRPr/>
            </a:pPr>
            <a:fld id="{B14B88F0-A756-4036-921A-CD3A62D96F6D}" type="slidenum">
              <a:rPr lang="en-US" smtClean="0"/>
              <a:pPr>
                <a:defRPr/>
              </a:pPr>
              <a:t>19</a:t>
            </a:fld>
            <a:endParaRPr lang="en-US"/>
          </a:p>
        </p:txBody>
      </p:sp>
    </p:spTree>
    <p:extLst>
      <p:ext uri="{BB962C8B-B14F-4D97-AF65-F5344CB8AC3E}">
        <p14:creationId xmlns:p14="http://schemas.microsoft.com/office/powerpoint/2010/main" val="300602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452D5C-1D8F-4F08-B43D-E93D4CFA1C5B}" type="slidenum">
              <a:rPr lang="en-US" smtClean="0"/>
              <a:pPr/>
              <a:t>2</a:t>
            </a:fld>
            <a:endParaRPr lang="en-US"/>
          </a:p>
        </p:txBody>
      </p:sp>
    </p:spTree>
    <p:extLst>
      <p:ext uri="{BB962C8B-B14F-4D97-AF65-F5344CB8AC3E}">
        <p14:creationId xmlns:p14="http://schemas.microsoft.com/office/powerpoint/2010/main" val="3024953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secondary school, you learned about abiotic</a:t>
            </a:r>
            <a:r>
              <a:rPr lang="en-US" baseline="0" dirty="0"/>
              <a:t> cycles such as the hydrologic, carbon, and energy cycles.  To begin the class, you are going to have the opportunity to teach your fellow students about these cycles to refresh your memories.  Keep in mind abiotic cycles provide the basis of ecosystems.  They provide essential elements for all of life to function.  When these cycles are disrupted, ecosystems do not function as they are supposed to.</a:t>
            </a:r>
          </a:p>
          <a:p>
            <a:endParaRPr lang="en-US" baseline="0" dirty="0"/>
          </a:p>
          <a:p>
            <a:r>
              <a:rPr lang="en-US" baseline="0" dirty="0"/>
              <a:t>Directions:</a:t>
            </a:r>
          </a:p>
          <a:p>
            <a:pPr marL="174708" indent="-174708">
              <a:buFont typeface="Arial" panose="020B0604020202020204" pitchFamily="34" charset="0"/>
              <a:buChar char="•"/>
            </a:pPr>
            <a:r>
              <a:rPr lang="en-US" baseline="0" dirty="0"/>
              <a:t>Divide class into three teams.</a:t>
            </a:r>
          </a:p>
          <a:p>
            <a:pPr marL="174708" indent="-174708">
              <a:buFont typeface="Arial" panose="020B0604020202020204" pitchFamily="34" charset="0"/>
              <a:buChar char="•"/>
            </a:pPr>
            <a:r>
              <a:rPr lang="en-US" baseline="0" dirty="0"/>
              <a:t>Give each team a packet of materials including a graphic of one of the cycles.</a:t>
            </a:r>
            <a:endParaRPr lang="en-US" dirty="0"/>
          </a:p>
        </p:txBody>
      </p:sp>
      <p:sp>
        <p:nvSpPr>
          <p:cNvPr id="4" name="Slide Number Placeholder 3"/>
          <p:cNvSpPr>
            <a:spLocks noGrp="1"/>
          </p:cNvSpPr>
          <p:nvPr>
            <p:ph type="sldNum" sz="quarter" idx="10"/>
          </p:nvPr>
        </p:nvSpPr>
        <p:spPr/>
        <p:txBody>
          <a:bodyPr/>
          <a:lstStyle/>
          <a:p>
            <a:pPr>
              <a:defRPr/>
            </a:pPr>
            <a:fld id="{B14B88F0-A756-4036-921A-CD3A62D96F6D}" type="slidenum">
              <a:rPr lang="en-US" smtClean="0"/>
              <a:pPr>
                <a:defRPr/>
              </a:pPr>
              <a:t>20</a:t>
            </a:fld>
            <a:endParaRPr lang="en-US"/>
          </a:p>
        </p:txBody>
      </p:sp>
    </p:spTree>
    <p:extLst>
      <p:ext uri="{BB962C8B-B14F-4D97-AF65-F5344CB8AC3E}">
        <p14:creationId xmlns:p14="http://schemas.microsoft.com/office/powerpoint/2010/main" val="18161297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452D5C-1D8F-4F08-B43D-E93D4CFA1C5B}" type="slidenum">
              <a:rPr lang="en-US" smtClean="0"/>
              <a:pPr/>
              <a:t>21</a:t>
            </a:fld>
            <a:endParaRPr lang="en-US"/>
          </a:p>
        </p:txBody>
      </p:sp>
    </p:spTree>
    <p:extLst>
      <p:ext uri="{BB962C8B-B14F-4D97-AF65-F5344CB8AC3E}">
        <p14:creationId xmlns:p14="http://schemas.microsoft.com/office/powerpoint/2010/main" val="16034990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452D5C-1D8F-4F08-B43D-E93D4CFA1C5B}" type="slidenum">
              <a:rPr lang="en-US" smtClean="0"/>
              <a:pPr/>
              <a:t>22</a:t>
            </a:fld>
            <a:endParaRPr lang="en-US"/>
          </a:p>
        </p:txBody>
      </p:sp>
    </p:spTree>
    <p:extLst>
      <p:ext uri="{BB962C8B-B14F-4D97-AF65-F5344CB8AC3E}">
        <p14:creationId xmlns:p14="http://schemas.microsoft.com/office/powerpoint/2010/main" val="16870426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“Ecology is defined as the interactions of organisms with one another and with the environment in which they occur. We can study ecology at the level of the individual, the population, the community, and the ecosystem. </a:t>
            </a:r>
          </a:p>
          <a:p>
            <a:endParaRPr lang="en-US" dirty="0"/>
          </a:p>
          <a:p>
            <a:r>
              <a:rPr lang="en-US" dirty="0"/>
              <a:t>Studies of </a:t>
            </a:r>
            <a:r>
              <a:rPr lang="en-US" b="1" i="1" dirty="0"/>
              <a:t>individuals</a:t>
            </a:r>
            <a:r>
              <a:rPr lang="en-US" dirty="0"/>
              <a:t> are concerned mostly about physiology, reproduction, development or behavior, and studies of </a:t>
            </a:r>
            <a:r>
              <a:rPr lang="en-US" b="1" i="1" dirty="0"/>
              <a:t>populations</a:t>
            </a:r>
            <a:r>
              <a:rPr lang="en-US" dirty="0"/>
              <a:t> usually focus on the habitat and resource needs of individual species, their group behaviors, population growth, and what limits their abundance or causes extinction. Studies of </a:t>
            </a:r>
            <a:r>
              <a:rPr lang="en-US" b="1" i="1" dirty="0"/>
              <a:t>communities</a:t>
            </a:r>
            <a:r>
              <a:rPr lang="en-US" b="1" dirty="0"/>
              <a:t> </a:t>
            </a:r>
            <a:r>
              <a:rPr lang="en-US" dirty="0"/>
              <a:t>examine how populations of many species interact with one another, such as predators and their prey, or competitors that share common needs or resources. </a:t>
            </a:r>
          </a:p>
          <a:p>
            <a:endParaRPr lang="en-US" dirty="0"/>
          </a:p>
          <a:p>
            <a:pPr defTabSz="931774">
              <a:defRPr/>
            </a:pPr>
            <a:r>
              <a:rPr lang="en-US" dirty="0"/>
              <a:t>An </a:t>
            </a:r>
            <a:r>
              <a:rPr lang="en-US" b="1" i="1" dirty="0"/>
              <a:t>ecosystem</a:t>
            </a:r>
            <a:r>
              <a:rPr lang="en-US" dirty="0"/>
              <a:t> consists of the biological community in an area and the physical and chemical factors that make up its non-living or abiotic environment. There are many examples of ecosystems -- a pond, a forest, an estuary, a grassland.</a:t>
            </a:r>
          </a:p>
          <a:p>
            <a:pPr defTabSz="931774">
              <a:defRPr/>
            </a:pPr>
            <a:endParaRPr lang="en-US" dirty="0"/>
          </a:p>
          <a:p>
            <a:pPr defTabSz="931774">
              <a:defRPr/>
            </a:pPr>
            <a:r>
              <a:rPr lang="en-US" b="1" dirty="0"/>
              <a:t>Abiotic components </a:t>
            </a:r>
            <a:r>
              <a:rPr lang="en-US" dirty="0"/>
              <a:t>include: sunlight, precipitation, water, soil</a:t>
            </a:r>
          </a:p>
          <a:p>
            <a:pPr defTabSz="931774">
              <a:defRPr/>
            </a:pPr>
            <a:endParaRPr lang="en-US" dirty="0"/>
          </a:p>
          <a:p>
            <a:pPr defTabSz="931774">
              <a:defRPr/>
            </a:pPr>
            <a:r>
              <a:rPr lang="en-US" b="1" dirty="0"/>
              <a:t>Biotic components </a:t>
            </a:r>
            <a:r>
              <a:rPr lang="en-US" dirty="0"/>
              <a:t>include: primary producers, herbivores, carnivores, omnivores, </a:t>
            </a:r>
            <a:r>
              <a:rPr lang="en-US" dirty="0" err="1"/>
              <a:t>detritivores</a:t>
            </a:r>
            <a:r>
              <a:rPr lang="en-US" dirty="0"/>
              <a:t> (these will be discussed in the next class)</a:t>
            </a:r>
          </a:p>
          <a:p>
            <a:endParaRPr lang="en-US" b="1" i="1" dirty="0"/>
          </a:p>
          <a:p>
            <a:r>
              <a:rPr lang="en-US" b="1" i="1" dirty="0"/>
              <a:t>Ecosystem ecology</a:t>
            </a:r>
            <a:r>
              <a:rPr lang="en-US" dirty="0"/>
              <a:t>  refers to how the system operates as a whole. This means that, rather than worrying mainly about particular species, we try to focus on major functional aspects of the system. These </a:t>
            </a:r>
            <a:r>
              <a:rPr lang="en-US" b="1" i="1" dirty="0"/>
              <a:t>functional aspects</a:t>
            </a:r>
            <a:r>
              <a:rPr lang="en-US" dirty="0"/>
              <a:t> include such things as the amount of energy that is produced by photosynthesis, how energy or materials flow along the many steps in a food chain, or what controls the rate of decomposition of materials or the rate at which nutrients are recycled in the system.” (University of Michigan 2013)</a:t>
            </a:r>
          </a:p>
          <a:p>
            <a:endParaRPr lang="en-US" dirty="0"/>
          </a:p>
          <a:p>
            <a:r>
              <a:rPr lang="en-US" dirty="0"/>
              <a:t>Reference:</a:t>
            </a:r>
          </a:p>
          <a:p>
            <a:endParaRPr lang="en-US" dirty="0"/>
          </a:p>
          <a:p>
            <a:r>
              <a:rPr lang="en-US" dirty="0"/>
              <a:t>University of Michigan.</a:t>
            </a:r>
            <a:r>
              <a:rPr lang="en-US" baseline="0" dirty="0"/>
              <a:t> 2013. Concept of an Ecosystem. Accessed on September 25, 2013: http://www.globalchange.umich.edu/globalchange1/current/lectures/kling/ecosystem/ecosystem.html</a:t>
            </a:r>
            <a:endParaRPr lang="en-US" dirty="0"/>
          </a:p>
          <a:p>
            <a:endParaRPr lang="en-US" dirty="0"/>
          </a:p>
        </p:txBody>
      </p:sp>
      <p:sp>
        <p:nvSpPr>
          <p:cNvPr id="4" name="Slide Number Placeholder 3"/>
          <p:cNvSpPr>
            <a:spLocks noGrp="1"/>
          </p:cNvSpPr>
          <p:nvPr>
            <p:ph type="sldNum" sz="quarter" idx="10"/>
          </p:nvPr>
        </p:nvSpPr>
        <p:spPr/>
        <p:txBody>
          <a:bodyPr/>
          <a:lstStyle/>
          <a:p>
            <a:fld id="{7E4DC8D7-D132-4557-9C8D-F980D14AECC3}" type="slidenum">
              <a:rPr lang="en-US" smtClean="0"/>
              <a:pPr/>
              <a:t>23</a:t>
            </a:fld>
            <a:endParaRPr lang="en-US"/>
          </a:p>
        </p:txBody>
      </p:sp>
    </p:spTree>
    <p:extLst>
      <p:ext uri="{BB962C8B-B14F-4D97-AF65-F5344CB8AC3E}">
        <p14:creationId xmlns:p14="http://schemas.microsoft.com/office/powerpoint/2010/main" val="32561716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“Ecosystems have energy</a:t>
            </a:r>
            <a:r>
              <a:rPr lang="en-US" baseline="0" dirty="0"/>
              <a:t> flows and ecosystems cycle materials.</a:t>
            </a:r>
          </a:p>
          <a:p>
            <a:pPr defTabSz="931774">
              <a:defRPr/>
            </a:pPr>
            <a:endParaRPr lang="en-US" baseline="0" dirty="0"/>
          </a:p>
          <a:p>
            <a:r>
              <a:rPr lang="en-US" dirty="0"/>
              <a:t>The study of ecosystems mainly consists of the study of certain processes that link the living, or biotic, components to the non-living, or abiotic, components. </a:t>
            </a:r>
            <a:r>
              <a:rPr lang="en-US" b="1" i="1" dirty="0"/>
              <a:t>Energy transformations</a:t>
            </a:r>
            <a:r>
              <a:rPr lang="en-US" dirty="0"/>
              <a:t> and </a:t>
            </a:r>
            <a:r>
              <a:rPr lang="en-US" b="1" i="1" dirty="0"/>
              <a:t>biogeochemical cycling</a:t>
            </a:r>
            <a:r>
              <a:rPr lang="en-US" dirty="0"/>
              <a:t> are the main processes that comprise the field of ecosystem ecology.</a:t>
            </a:r>
          </a:p>
          <a:p>
            <a:endParaRPr lang="en-US" baseline="0" dirty="0"/>
          </a:p>
          <a:p>
            <a:r>
              <a:rPr lang="en-US" b="1" i="1" dirty="0"/>
              <a:t>Energy transformations</a:t>
            </a:r>
            <a:r>
              <a:rPr lang="en-US" dirty="0"/>
              <a:t> : Energy enters the biological system as light energy, or photons, is transformed into chemical energy in organic molecules by cellular processes including photosynthesis and respiration, and ultimately is converted to heat energy. This energy is dissipated, meaning it is lost to the system as heat; once it is lost it cannot be recycled. Without the continued input of solar energy, biological systems would quickly shut down. This process is discussed in the next class.</a:t>
            </a:r>
          </a:p>
          <a:p>
            <a:endParaRPr lang="en-US" dirty="0"/>
          </a:p>
          <a:p>
            <a:r>
              <a:rPr lang="en-US" b="1" i="1" dirty="0"/>
              <a:t>Biogeochemical cycling</a:t>
            </a:r>
            <a:r>
              <a:rPr lang="en-US" dirty="0"/>
              <a:t>: Elements such as carbon, nitrogen, or phosphorus enter living organisms in a variety of ways. Plants obtain elements (water, nitrogen, carbon) from the surrounding atmosphere, water, or soils. Animals may also obtain elements directly from the physical environment, but usually they obtain these mainly as a consequence of consuming other organisms. These materials are transformed biochemically within the bodies of organisms, but sooner or later, due to excretion or decomposition, they are returned to an inorganic state. For example, often bacteria complete this process, through the process called decomposition or mineralization.” (University of Michigan 2013)</a:t>
            </a:r>
          </a:p>
          <a:p>
            <a:endParaRPr lang="en-US" dirty="0"/>
          </a:p>
          <a:p>
            <a:r>
              <a:rPr lang="en-US" dirty="0"/>
              <a:t>Student presentations on water, carbon and nitrogen cycles begin here.</a:t>
            </a:r>
          </a:p>
          <a:p>
            <a:endParaRPr lang="en-US" dirty="0"/>
          </a:p>
          <a:p>
            <a:pPr defTabSz="931774">
              <a:defRPr/>
            </a:pPr>
            <a:r>
              <a:rPr lang="en-US" dirty="0"/>
              <a:t>Reference: </a:t>
            </a:r>
          </a:p>
          <a:p>
            <a:pPr defTabSz="931774">
              <a:defRPr/>
            </a:pPr>
            <a:endParaRPr lang="en-US" dirty="0"/>
          </a:p>
          <a:p>
            <a:pPr defTabSz="931774">
              <a:defRPr/>
            </a:pPr>
            <a:r>
              <a:rPr lang="en-US" dirty="0"/>
              <a:t>University of Michigan.</a:t>
            </a:r>
            <a:r>
              <a:rPr lang="en-US" baseline="0" dirty="0"/>
              <a:t> 2013. Concept of an Ecosystem. Accessed on September 25, 2013: http://www.globalchange.umich.edu/globalchange1/current/lectures/kling/ecosystem/ecosystem.html</a:t>
            </a:r>
            <a:endParaRPr lang="en-US" dirty="0"/>
          </a:p>
          <a:p>
            <a:endParaRPr lang="en-US" dirty="0"/>
          </a:p>
        </p:txBody>
      </p:sp>
      <p:sp>
        <p:nvSpPr>
          <p:cNvPr id="4" name="Slide Number Placeholder 3"/>
          <p:cNvSpPr>
            <a:spLocks noGrp="1"/>
          </p:cNvSpPr>
          <p:nvPr>
            <p:ph type="sldNum" sz="quarter" idx="10"/>
          </p:nvPr>
        </p:nvSpPr>
        <p:spPr/>
        <p:txBody>
          <a:bodyPr/>
          <a:lstStyle/>
          <a:p>
            <a:fld id="{7E4DC8D7-D132-4557-9C8D-F980D14AECC3}" type="slidenum">
              <a:rPr lang="en-US" smtClean="0"/>
              <a:pPr/>
              <a:t>24</a:t>
            </a:fld>
            <a:endParaRPr lang="en-US"/>
          </a:p>
        </p:txBody>
      </p:sp>
    </p:spTree>
    <p:extLst>
      <p:ext uri="{BB962C8B-B14F-4D97-AF65-F5344CB8AC3E}">
        <p14:creationId xmlns:p14="http://schemas.microsoft.com/office/powerpoint/2010/main" val="40688989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water cycle is also called the hydrologic cycle. </a:t>
            </a:r>
          </a:p>
          <a:p>
            <a:endParaRPr lang="en-US" dirty="0"/>
          </a:p>
          <a:p>
            <a:r>
              <a:rPr lang="en-US" dirty="0"/>
              <a:t>The chart shows where water exists throughout the world. The water cycle describes the movement of Earth's water.</a:t>
            </a:r>
            <a:r>
              <a:rPr lang="en-US" baseline="0" dirty="0"/>
              <a:t>  The </a:t>
            </a:r>
            <a:r>
              <a:rPr lang="en-US" dirty="0"/>
              <a:t>chart represents the presence of Earth's water at a single point in time. The numbers will be different in a thousand years.</a:t>
            </a:r>
          </a:p>
          <a:p>
            <a:endParaRPr lang="en-US" dirty="0"/>
          </a:p>
          <a:p>
            <a:r>
              <a:rPr lang="en-US" dirty="0"/>
              <a:t>Discuss the</a:t>
            </a:r>
            <a:r>
              <a:rPr lang="en-US" baseline="0" dirty="0"/>
              <a:t> distribution of saline versus freshwater.</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E4DC8D7-D132-4557-9C8D-F980D14AECC3}" type="slidenum">
              <a:rPr lang="en-US" smtClean="0"/>
              <a:pPr/>
              <a:t>25</a:t>
            </a:fld>
            <a:endParaRPr lang="en-US"/>
          </a:p>
        </p:txBody>
      </p:sp>
    </p:spTree>
    <p:extLst>
      <p:ext uri="{BB962C8B-B14F-4D97-AF65-F5344CB8AC3E}">
        <p14:creationId xmlns:p14="http://schemas.microsoft.com/office/powerpoint/2010/main" val="28944270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is necessary to sustaining life on Earth, and helps tie together the Earth's lands, oceans, and atmosphere into an integrated system. Precipitation, evaporation, freezing and melting and condensation are all part of the hydrological cycle - a never-ending global process of water circulation from clouds to land, to the ocean, and back to the clouds. This cycling of water is intimately linked with energy exchanges among the atmosphere, ocean, and land that determine the Earth's climate and cause much of natural climate variability. The impacts of climate change and variability on the quality of human life occur primarily through changes in the water cycle.”</a:t>
            </a:r>
            <a:r>
              <a:rPr lang="en-US" baseline="0" dirty="0"/>
              <a:t> (NASA 2013)</a:t>
            </a:r>
            <a:endParaRPr lang="en-US" dirty="0"/>
          </a:p>
          <a:p>
            <a:pPr marL="174708" indent="-174708">
              <a:buFont typeface="Arial" pitchFamily="34" charset="0"/>
              <a:buChar char="•"/>
            </a:pPr>
            <a:endParaRPr lang="en-US" dirty="0"/>
          </a:p>
          <a:p>
            <a:r>
              <a:rPr lang="en-US" dirty="0"/>
              <a:t>The hydrologic cycle describes the movement of Earth’s water the pilgrimage of water as water molecules make their way from the Earth's surface to the atmosphere, and back again. This gigantic system, powered by energy from the sun, is a continuous exchange of moisture between the oceans, the atmosphere, and the land.</a:t>
            </a:r>
          </a:p>
          <a:p>
            <a:endParaRPr lang="en-US" b="1" dirty="0"/>
          </a:p>
          <a:p>
            <a:r>
              <a:rPr lang="en-US" b="1" dirty="0"/>
              <a:t>Evaporation:</a:t>
            </a:r>
          </a:p>
          <a:p>
            <a:r>
              <a:rPr lang="en-US" dirty="0"/>
              <a:t>“Evaporation occurs when the physical state of water is changed from a liquid state to a gaseous state. A considerable amount of heat, about 600 calories of energy for each gram of water, is exchanged during the change of state. Typically, solar radiation and other factors such as air temperature, vapor pressure, wind, and atmospheric pressure affect the amount of natural evaporation that takes place in any geographic area. Evaporation can occur on raindrops, and on free water surfaces such as seas and lakes. It can even occur from water settled on vegetation, soil, rocks and snow. There is also evaporation caused by human activities. Heated buildings experience evaporation of water settled on its surfaces. Evaporated moisture is lifted into the atmosphere from the ocean, land surfaces, and water bodies as water vapor. Some vapor always exists in the atmosphere.” </a:t>
            </a:r>
          </a:p>
          <a:p>
            <a:endParaRPr lang="en-US" dirty="0"/>
          </a:p>
          <a:p>
            <a:r>
              <a:rPr lang="en-US" b="1" dirty="0"/>
              <a:t>Condensation:</a:t>
            </a:r>
          </a:p>
          <a:p>
            <a:r>
              <a:rPr lang="en-US" dirty="0"/>
              <a:t>Condensation is the process by which water vapor in the air is changed into liquid water. Condensation is crucial to the water cycle because it is responsible for the formation of clouds.  “Condensation is the process by which water vapor changes it's physical state from a vapor, most commonly, to a liquid. Water vapor condenses onto small airborne particles to form dew, fog, or clouds. The most active particles that form clouds are sea salts, atmospheric ions caused by lightning, and combustion products containing sulfurous and nitrous acids. Condensation is brought about by cooling of the air or by increasing the amount of vapor in the air to its saturation point. When water vapor condenses back into a liquid state, the same large amount of heat ( 600 calories of energy per gram) that was needed to make it a vapor is released to the environment.”</a:t>
            </a:r>
          </a:p>
          <a:p>
            <a:endParaRPr lang="en-US" dirty="0"/>
          </a:p>
          <a:p>
            <a:r>
              <a:rPr lang="en-US" b="1" dirty="0"/>
              <a:t>Precipitation:</a:t>
            </a:r>
          </a:p>
          <a:p>
            <a:r>
              <a:rPr lang="en-US" dirty="0"/>
              <a:t>“Precipitation is the process that occurs when any and all forms of water particles fall from the atmosphere and reach the ground. There are two sub-processes that cause clouds to release precipitation, the coalescence process and the ice-crystal process. As water drops reach a critical size, the drop is exposed to gravity and frictional drag. A falling drop leaves a turbulent wake behind which allows smaller drops to fall faster and to be overtaken to join and combine with the lead drop. The other sub-process that can occur is the ice-crystal formation process. It occurs when ice develops in cold clouds or in cloud formations high in the atmosphere where freezing temperatures occur. When nearby water droplets approach the crystals some droplets evaporate and condense on the crystals. The crystals grow to a critical size and drop as snow or ice pellets. Sometimes, as the pellets fall through lower elevation air, they melt and change into raindrops. </a:t>
            </a:r>
            <a:br>
              <a:rPr lang="en-US" dirty="0"/>
            </a:br>
            <a:br>
              <a:rPr lang="en-US" dirty="0"/>
            </a:br>
            <a:r>
              <a:rPr lang="en-US" dirty="0"/>
              <a:t>Precipitated water may fall into a waterbody or it may fall onto land. It is then dispersed several ways. The water can adhere to objects on or near the planet surface or it can be carried over and through the land into stream channels, or it may penetrate into the soil, or it may be intercepted by plants. </a:t>
            </a:r>
            <a:br>
              <a:rPr lang="en-US" dirty="0"/>
            </a:br>
            <a:br>
              <a:rPr lang="en-US" dirty="0"/>
            </a:br>
            <a:r>
              <a:rPr lang="en-US" dirty="0"/>
              <a:t>When rainfall is small and infrequent, a high percentage of precipitation is returned to the atmosphere by evaporation. </a:t>
            </a:r>
            <a:br>
              <a:rPr lang="en-US" dirty="0"/>
            </a:br>
            <a:br>
              <a:rPr lang="en-US" dirty="0"/>
            </a:br>
            <a:r>
              <a:rPr lang="en-US" dirty="0"/>
              <a:t>The portion of precipitation that appears in surface streams is called runoff. Runoff may consist of component contributions from such sources as surface runoff, subsurface runoff, or ground water runoff. Surface runoff travels over the ground surface and through surface channels to leave a catchment area called a drainage basin or watershed. The portion of the surface runoff that flows over the land surface towards the stream channels is called overland flow. The total runoff confined in the stream channels is called the streamflow.”</a:t>
            </a:r>
          </a:p>
          <a:p>
            <a:endParaRPr lang="en-US" dirty="0"/>
          </a:p>
          <a:p>
            <a:r>
              <a:rPr lang="en-US" b="1" dirty="0"/>
              <a:t>Infiltration:</a:t>
            </a:r>
          </a:p>
          <a:p>
            <a:r>
              <a:rPr lang="en-US" dirty="0"/>
              <a:t>“Infiltration is the physical process involving movement of water through the boundary area where the atmosphere interfaces with the soil. The surface phenomenon is governed by soil surface conditions. Water transfer is related to the porosity of the soil and the permeability of the soil profile. Typically, the infiltration rate depends on the puddling of the water at the soil surface by the impact of raindrops, the texture and structure of the soil, the initial soil moisture content, the decreasing water concentration as the water moves deeper into the soil filling of the pores in the soil matrices, changes in the soil composition, and to the swelling of the wetted soils that in turn close cracks in the soil. </a:t>
            </a:r>
            <a:br>
              <a:rPr lang="en-US" dirty="0"/>
            </a:br>
            <a:br>
              <a:rPr lang="en-US" dirty="0"/>
            </a:br>
            <a:r>
              <a:rPr lang="en-US" dirty="0"/>
              <a:t>Water that is infiltrated and stored in the soil can also become the water that later is </a:t>
            </a:r>
            <a:r>
              <a:rPr lang="en-US" dirty="0" err="1"/>
              <a:t>evapotranspired</a:t>
            </a:r>
            <a:r>
              <a:rPr lang="en-US" dirty="0"/>
              <a:t> or becomes subsurface runoff.”</a:t>
            </a:r>
          </a:p>
          <a:p>
            <a:endParaRPr lang="en-US" dirty="0"/>
          </a:p>
          <a:p>
            <a:r>
              <a:rPr lang="en-US" b="1" dirty="0"/>
              <a:t>Percolation:</a:t>
            </a:r>
          </a:p>
          <a:p>
            <a:r>
              <a:rPr lang="en-US" dirty="0"/>
              <a:t>“Percolation is the movement of water though the soil, and it's layers, by gravity and capillary forces. The prime moving force of groundwater is gravity. Water that is in the zone of aeration where air exists is called </a:t>
            </a:r>
            <a:r>
              <a:rPr lang="en-US" dirty="0" err="1"/>
              <a:t>vadose</a:t>
            </a:r>
            <a:r>
              <a:rPr lang="en-US" dirty="0"/>
              <a:t> water. Water that is in the zone of saturation is called groundwater. For all practical purposes, all groundwater originates as surface water. Once underground, the water is moved by gravity. The boundary that separates the </a:t>
            </a:r>
            <a:r>
              <a:rPr lang="en-US" dirty="0" err="1"/>
              <a:t>vadose</a:t>
            </a:r>
            <a:r>
              <a:rPr lang="en-US" dirty="0"/>
              <a:t> and the saturation zones is called the water table. Usually the direction of water movement is changed from downward and a horizontal component to the movement is added that is based on the geologic boundary conditions. </a:t>
            </a:r>
            <a:br>
              <a:rPr lang="en-US" dirty="0"/>
            </a:br>
            <a:br>
              <a:rPr lang="en-US" dirty="0"/>
            </a:br>
            <a:r>
              <a:rPr lang="en-US" dirty="0"/>
              <a:t>Geologic formations in the earth's crust serve as natural subterranean reservoirs for storing water. Others can also serve as conduits for the movement of water. Essentially, all groundwater is in motion. Some of it, however, moves extremely slowly. A geologic formation which transmits water from one location to another in sufficient quantity for economic development is called an aquifer. The movement of water is possible because of the voids or pores in the geologic formations. Some formations conduct water back to the ground surface. A spring is a place where the water table reaches the ground surface. Stream channels can be in contact with an unconfined aquifer that approach the ground surface. Water may move from the ground into the stream, or visa versa, depending on the relative water level. Groundwater discharges into a stream forms the base flow of the stream during dry periods, especially during droughts. An influent stream supplies water to an aquifer while and effluent stream receives water from the aquifer.”</a:t>
            </a:r>
          </a:p>
          <a:p>
            <a:endParaRPr lang="en-US" dirty="0"/>
          </a:p>
          <a:p>
            <a:r>
              <a:rPr lang="en-US" b="1" dirty="0"/>
              <a:t>Transpiration:</a:t>
            </a:r>
          </a:p>
          <a:p>
            <a:r>
              <a:rPr lang="en-US" dirty="0"/>
              <a:t>“Transpiration is the biological process that occurs mostly in the day. Water inside of plants is transferred from the plant to the atmosphere as water vapor through numerous individual leave openings. Plants transpire to move nutrients to the upper portion of the plants and to cool the leaves exposed to the sun. Leaves undergoing rapid transpiration can be significantly cooler than the surrounding air. Transpiration is greatly affected by the species of plants that are in the soil and it is strongly affected by the amount of light to which the plants are exposed. Water can be transpired freely by plants until a water deficit develops in the plant and it water-releasing cells (stomata) begin to close. Transpiration then continues at a must slower rate. Only a small portion of the water that plants absorb are retained in the plants. </a:t>
            </a:r>
            <a:br>
              <a:rPr lang="en-US" dirty="0"/>
            </a:br>
            <a:br>
              <a:rPr lang="en-US" dirty="0"/>
            </a:br>
            <a:r>
              <a:rPr lang="en-US" dirty="0"/>
              <a:t>Vegetation generally retards evaporation from the soil. Vegetation that is shading the soil, reduces the wind velocity. Also, releasing water vapor to the atmosphere reduces the amount of direct evaporation from the soil or from snow or ice cover. The absorption of water into plant roots, along with interception that occurs on plant surfaces offsets the general effects that vegetation has in retarding evaporation from the soil. The forest vegetation tends to have more moisture than the soil beneath the trees.”  </a:t>
            </a:r>
          </a:p>
          <a:p>
            <a:endParaRPr lang="en-US" dirty="0"/>
          </a:p>
          <a:p>
            <a:r>
              <a:rPr lang="en-US" b="1" dirty="0"/>
              <a:t>Runoff:</a:t>
            </a:r>
          </a:p>
          <a:p>
            <a:r>
              <a:rPr lang="en-US" dirty="0"/>
              <a:t>“Runoff is flow from a drainage basin or watershed that appears in surface streams. It generally consists of the flow that is unaffected by artificial diversions, storages or other works that society might have on or in a stream channel. The flow is made up partly of precipitation that falls directly on the stream , surface runoff that flows over the land surface and through channels, subsurface runoff that infiltrates the surface soils and moves laterally towards the stream, and groundwater runoff from deep percolation through the soil horizons. Part of the subsurface flow enters the stream quickly, while the remaining portion may take a longer period before joining the water in the stream. When each of the component flows enter the stream, they form the total runoff. The total runoff in the stream channels is called streamflow and it is generally regarded as direct runoff or base flow.”</a:t>
            </a:r>
          </a:p>
          <a:p>
            <a:endParaRPr lang="en-US" dirty="0"/>
          </a:p>
          <a:p>
            <a:r>
              <a:rPr lang="en-US" b="1" dirty="0"/>
              <a:t>Storage:</a:t>
            </a:r>
          </a:p>
          <a:p>
            <a:r>
              <a:rPr lang="en-US" dirty="0"/>
              <a:t>“There are three basic locations of water storage that occur in the planetary water cycle. Water is stored in the atmosphere; water is stored on the surface of the earth, and water stored in the ground. </a:t>
            </a:r>
            <a:br>
              <a:rPr lang="en-US" dirty="0"/>
            </a:br>
            <a:br>
              <a:rPr lang="en-US" dirty="0"/>
            </a:br>
            <a:r>
              <a:rPr lang="en-US" dirty="0"/>
              <a:t>Water stored in the atmosphere can be moved relatively quickly from one part of the planet to another part of the planet. The type of storage that occurs on the land surface and under the ground largely depend on the geologic features related to the types of soil and the types of rocks present at the storage locations. Storage occurs as surface storage in oceans, lakes, reservoirs, and glaciers; underground storage occurs in the soil, in aquifers, and in the crevices of rock formations. </a:t>
            </a:r>
            <a:br>
              <a:rPr lang="en-US" dirty="0"/>
            </a:br>
            <a:br>
              <a:rPr lang="en-US" dirty="0"/>
            </a:br>
            <a:r>
              <a:rPr lang="en-US" dirty="0"/>
              <a:t>The movement of water through the eight other major physical processes of the water cycle can be erratic. On average, water the atmosphere is renewed every 16 days. Soil moisture is replaced about every year. Globally, waters in wetlands are replaced about every 5 years while the residence time of lake water is about 17 years. In areas of low development by society, groundwater renewal can exceed 1,400 years. The uneven distribution and movement of water over time, and the spatial distribution of water in both geographic and geologic areas, can cause extreme phenomena such as floods and droughts to occur. “</a:t>
            </a:r>
          </a:p>
          <a:p>
            <a:endParaRPr lang="en-US" dirty="0"/>
          </a:p>
          <a:p>
            <a:r>
              <a:rPr lang="en-US" b="1" dirty="0"/>
              <a:t>Reference:</a:t>
            </a:r>
          </a:p>
          <a:p>
            <a:r>
              <a:rPr lang="en-US" dirty="0"/>
              <a:t>National</a:t>
            </a:r>
            <a:r>
              <a:rPr lang="en-US" baseline="0" dirty="0"/>
              <a:t> Aeronautics and Space Administration (NASA). Water Cycle. Accessed on September 23, 2013: http://science.nasa.gov/earth-science/oceanography/ocean-earth-system/ocean-water-cycle/</a:t>
            </a:r>
            <a:endParaRPr lang="en-US" dirty="0"/>
          </a:p>
          <a:p>
            <a:r>
              <a:rPr lang="en-US" dirty="0"/>
              <a:t>National</a:t>
            </a:r>
            <a:r>
              <a:rPr lang="en-US" baseline="0" dirty="0"/>
              <a:t> Oceanic and Atmospheric Administration (NOAA). Northwest River Forecast Center. Hydrologic Cycle. Accessed on September 23, 2013: http://www.nwrfc.noaa.gov/info/water_cycle/hydrology.cgi</a:t>
            </a:r>
          </a:p>
        </p:txBody>
      </p:sp>
      <p:sp>
        <p:nvSpPr>
          <p:cNvPr id="4" name="Slide Number Placeholder 3"/>
          <p:cNvSpPr>
            <a:spLocks noGrp="1"/>
          </p:cNvSpPr>
          <p:nvPr>
            <p:ph type="sldNum" sz="quarter" idx="10"/>
          </p:nvPr>
        </p:nvSpPr>
        <p:spPr/>
        <p:txBody>
          <a:bodyPr/>
          <a:lstStyle/>
          <a:p>
            <a:fld id="{7E4DC8D7-D132-4557-9C8D-F980D14AECC3}" type="slidenum">
              <a:rPr lang="en-US" smtClean="0"/>
              <a:pPr/>
              <a:t>26</a:t>
            </a:fld>
            <a:endParaRPr lang="en-US"/>
          </a:p>
        </p:txBody>
      </p:sp>
    </p:spTree>
    <p:extLst>
      <p:ext uri="{BB962C8B-B14F-4D97-AF65-F5344CB8AC3E}">
        <p14:creationId xmlns:p14="http://schemas.microsoft.com/office/powerpoint/2010/main" val="27850620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example of the water cycle.</a:t>
            </a:r>
          </a:p>
          <a:p>
            <a:endParaRPr lang="en-US" dirty="0"/>
          </a:p>
          <a:p>
            <a:r>
              <a:rPr lang="en-US" dirty="0"/>
              <a:t>Image from NASA</a:t>
            </a:r>
            <a:r>
              <a:rPr lang="en-US" baseline="0" dirty="0"/>
              <a:t> 2013.</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E4DC8D7-D132-4557-9C8D-F980D14AECC3}" type="slidenum">
              <a:rPr lang="en-US" smtClean="0"/>
              <a:pPr/>
              <a:t>27</a:t>
            </a:fld>
            <a:endParaRPr lang="en-US"/>
          </a:p>
        </p:txBody>
      </p:sp>
    </p:spTree>
    <p:extLst>
      <p:ext uri="{BB962C8B-B14F-4D97-AF65-F5344CB8AC3E}">
        <p14:creationId xmlns:p14="http://schemas.microsoft.com/office/powerpoint/2010/main" val="29317068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Importance of the water cycle:</a:t>
            </a:r>
          </a:p>
          <a:p>
            <a:endParaRPr lang="en-US" dirty="0"/>
          </a:p>
          <a:p>
            <a:pPr marL="174708" indent="-174708">
              <a:buFont typeface="Arial" pitchFamily="34" charset="0"/>
              <a:buChar char="•"/>
            </a:pPr>
            <a:r>
              <a:rPr lang="en-US" dirty="0"/>
              <a:t>Water is essential for all life forms.</a:t>
            </a:r>
            <a:endParaRPr lang="en-US" baseline="0" dirty="0"/>
          </a:p>
          <a:p>
            <a:pPr marL="174708" indent="-174708">
              <a:buFont typeface="Arial" pitchFamily="34" charset="0"/>
              <a:buChar char="•"/>
            </a:pPr>
            <a:r>
              <a:rPr lang="en-US" baseline="0" dirty="0"/>
              <a:t>Water covers 75% of the Earth’s surface.  The total amount of water on Earth remains about the same from one year to the next, as it circulates between the oceans, land and atmosphere in a cycle of evaporation and precipitation.  This process modifies and regulates the Earth’s climate.</a:t>
            </a:r>
          </a:p>
          <a:p>
            <a:pPr marL="174708" indent="-174708">
              <a:buFont typeface="Arial" pitchFamily="34" charset="0"/>
              <a:buChar char="•"/>
            </a:pPr>
            <a:r>
              <a:rPr lang="en-US" baseline="0" dirty="0"/>
              <a:t>Water is significant to cultures and religions across the globe.</a:t>
            </a:r>
          </a:p>
          <a:p>
            <a:pPr marL="174708" indent="-174708">
              <a:buFont typeface="Arial" pitchFamily="34" charset="0"/>
              <a:buChar char="•"/>
            </a:pPr>
            <a:r>
              <a:rPr lang="en-US" baseline="0" dirty="0"/>
              <a:t>See what else the class can come up with.</a:t>
            </a:r>
          </a:p>
          <a:p>
            <a:pPr marL="174708" indent="-174708">
              <a:buFont typeface="Arial" pitchFamily="34" charset="0"/>
              <a:buChar char="•"/>
            </a:pPr>
            <a:endParaRPr lang="en-US" baseline="0" dirty="0"/>
          </a:p>
          <a:p>
            <a:pPr marL="174708" indent="-174708">
              <a:buFont typeface="Arial" pitchFamily="34" charset="0"/>
              <a:buChar char="•"/>
            </a:pPr>
            <a:endParaRPr lang="en-US" baseline="0" dirty="0"/>
          </a:p>
          <a:p>
            <a:pPr marL="174708" indent="-174708" defTabSz="931774">
              <a:buFont typeface="Arial" pitchFamily="34" charset="0"/>
              <a:buChar char="•"/>
              <a:defRPr/>
            </a:pPr>
            <a:r>
              <a:rPr lang="en-US" dirty="0"/>
              <a:t>What are some examples that disrupt the water cycle?</a:t>
            </a:r>
          </a:p>
          <a:p>
            <a:pPr defTabSz="931774">
              <a:defRPr/>
            </a:pPr>
            <a:r>
              <a:rPr lang="en-US" baseline="0" dirty="0"/>
              <a:t>	-	Farming</a:t>
            </a:r>
          </a:p>
          <a:p>
            <a:pPr defTabSz="931774">
              <a:defRPr/>
            </a:pPr>
            <a:r>
              <a:rPr lang="en-US" baseline="0" dirty="0"/>
              <a:t>	-	Deforestation. For example, </a:t>
            </a:r>
            <a:r>
              <a:rPr lang="en-US" dirty="0"/>
              <a:t>with deforestation, water can run-off easily. This results in soil leeching, erosion, flooding and a drier climate.</a:t>
            </a:r>
            <a:endParaRPr lang="en-US" baseline="0" dirty="0"/>
          </a:p>
          <a:p>
            <a:pPr defTabSz="931774">
              <a:defRPr/>
            </a:pPr>
            <a:r>
              <a:rPr lang="en-US" baseline="0" dirty="0"/>
              <a:t>	-	Air Pollution</a:t>
            </a:r>
          </a:p>
          <a:p>
            <a:pPr defTabSz="931774">
              <a:defRPr/>
            </a:pPr>
            <a:r>
              <a:rPr lang="en-US" baseline="0" dirty="0"/>
              <a:t>	-	Pollutant Runoff (e.g., fertilizer)</a:t>
            </a:r>
          </a:p>
          <a:p>
            <a:pPr defTabSz="931774">
              <a:defRPr/>
            </a:pPr>
            <a:r>
              <a:rPr lang="en-US" baseline="0" dirty="0"/>
              <a:t>	-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E4DC8D7-D132-4557-9C8D-F980D14AECC3}" type="slidenum">
              <a:rPr lang="en-US" smtClean="0"/>
              <a:pPr/>
              <a:t>28</a:t>
            </a:fld>
            <a:endParaRPr lang="en-US"/>
          </a:p>
        </p:txBody>
      </p:sp>
    </p:spTree>
    <p:extLst>
      <p:ext uri="{BB962C8B-B14F-4D97-AF65-F5344CB8AC3E}">
        <p14:creationId xmlns:p14="http://schemas.microsoft.com/office/powerpoint/2010/main" val="12961019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Aquifer: </a:t>
            </a:r>
            <a:r>
              <a:rPr lang="en-US" i="1" dirty="0"/>
              <a:t>The saturated zone beneath the water table (http://ga.water.usgs.gov/edu/earthgwaquifer.html)</a:t>
            </a:r>
          </a:p>
          <a:p>
            <a:endParaRPr lang="en-US" i="1" dirty="0"/>
          </a:p>
          <a:p>
            <a:r>
              <a:rPr lang="en-US" i="0" dirty="0"/>
              <a:t>Delta: </a:t>
            </a:r>
            <a:r>
              <a:rPr lang="en-US" i="1" dirty="0">
                <a:effectLst/>
              </a:rPr>
              <a:t>the flat, low-lying plain that sometimes forms at the mouth of a river from deposits of sediments (http://education.nationalgeographic.com)</a:t>
            </a:r>
          </a:p>
          <a:p>
            <a:endParaRPr lang="en-US" i="1" dirty="0"/>
          </a:p>
          <a:p>
            <a:r>
              <a:rPr lang="en-US" b="0" i="0" dirty="0"/>
              <a:t>Deposition: </a:t>
            </a:r>
            <a:r>
              <a:rPr lang="en-US" i="1" dirty="0"/>
              <a:t>Deposition is the laying down of sediment carried by wind, water, or ice. Sediment can be transported as pebbles, sand &amp; mud, or as salts dissolved in water. (http://www.geolsoc.org.uk/ks3/gsl/education/resources/rockcycle/page3463.html)</a:t>
            </a:r>
            <a:endParaRPr lang="en-US" b="0" i="1" dirty="0"/>
          </a:p>
          <a:p>
            <a:endParaRPr lang="en-US" i="1" dirty="0"/>
          </a:p>
          <a:p>
            <a:r>
              <a:rPr lang="en-US" i="0" dirty="0"/>
              <a:t>Erosion: </a:t>
            </a:r>
            <a:r>
              <a:rPr lang="en-US" i="1" dirty="0">
                <a:effectLst/>
              </a:rPr>
              <a:t>act in which earth is worn away, often by water, wind, or ice</a:t>
            </a:r>
            <a:r>
              <a:rPr lang="en-US" i="1" baseline="0" dirty="0">
                <a:effectLst/>
              </a:rPr>
              <a:t> (</a:t>
            </a:r>
            <a:r>
              <a:rPr lang="en-US" i="1" dirty="0">
                <a:effectLst/>
              </a:rPr>
              <a:t>http://education.nationalgeographic.com</a:t>
            </a:r>
            <a:r>
              <a:rPr lang="en-US" i="1" baseline="0" dirty="0">
                <a:effectLst/>
              </a:rPr>
              <a:t>)</a:t>
            </a:r>
            <a:endParaRPr lang="en-US" i="1" dirty="0">
              <a:effectLst/>
            </a:endParaRPr>
          </a:p>
          <a:p>
            <a:endParaRPr lang="en-US" i="1" dirty="0"/>
          </a:p>
          <a:p>
            <a:r>
              <a:rPr lang="en-US" i="0" dirty="0"/>
              <a:t>Groundwater:</a:t>
            </a:r>
            <a:r>
              <a:rPr lang="en-US" i="0" baseline="0" dirty="0"/>
              <a:t> </a:t>
            </a:r>
            <a:r>
              <a:rPr lang="en-US" i="1" baseline="0" dirty="0"/>
              <a:t>water beneath the surface of the earth that saturates the pores and fractures of sand, gravel, and rock formations. (http://www.eoearth.org/view/article/153161/) </a:t>
            </a:r>
          </a:p>
          <a:p>
            <a:endParaRPr lang="en-US" i="1" baseline="0" dirty="0"/>
          </a:p>
          <a:p>
            <a:r>
              <a:rPr lang="en-US" i="0" baseline="0" dirty="0"/>
              <a:t>Glacier: </a:t>
            </a:r>
            <a:r>
              <a:rPr lang="en-US" i="1" dirty="0">
                <a:effectLst/>
              </a:rPr>
              <a:t>mass of ice that moves slowly over land (http://education.nationalgeographic.com)</a:t>
            </a:r>
          </a:p>
          <a:p>
            <a:endParaRPr lang="en-US" i="1" baseline="0" dirty="0">
              <a:effectLst/>
            </a:endParaRPr>
          </a:p>
          <a:p>
            <a:r>
              <a:rPr lang="en-US" i="0" baseline="0" dirty="0"/>
              <a:t>Sediment:</a:t>
            </a:r>
            <a:r>
              <a:rPr lang="en-US" i="1" baseline="0" dirty="0"/>
              <a:t> </a:t>
            </a:r>
            <a:r>
              <a:rPr lang="en-US" i="1" dirty="0">
                <a:effectLst/>
              </a:rPr>
              <a:t>the flat, low-lying plain that sometimes forms at the mouth of a river from deposits of sediments (http://education.nationalgeographic.com)</a:t>
            </a:r>
          </a:p>
          <a:p>
            <a:endParaRPr lang="en-US" i="1" dirty="0">
              <a:effectLst/>
            </a:endParaRPr>
          </a:p>
          <a:p>
            <a:r>
              <a:rPr lang="en-US" i="0" dirty="0">
                <a:effectLst/>
              </a:rPr>
              <a:t>Spring: </a:t>
            </a:r>
            <a:r>
              <a:rPr lang="en-US" i="1" dirty="0">
                <a:effectLst/>
              </a:rPr>
              <a:t>small flow of water flowing naturally from an underground water source (http://education.nationalgeographic.com)</a:t>
            </a:r>
          </a:p>
          <a:p>
            <a:endParaRPr lang="en-US" i="1" dirty="0">
              <a:effectLst/>
            </a:endParaRPr>
          </a:p>
          <a:p>
            <a:r>
              <a:rPr lang="en-US" i="0" dirty="0">
                <a:effectLst/>
              </a:rPr>
              <a:t>Surface</a:t>
            </a:r>
            <a:r>
              <a:rPr lang="en-US" i="0" baseline="0" dirty="0">
                <a:effectLst/>
              </a:rPr>
              <a:t> Water: </a:t>
            </a:r>
            <a:r>
              <a:rPr lang="en-US" i="1" baseline="0" dirty="0">
                <a:effectLst/>
              </a:rPr>
              <a:t>t</a:t>
            </a:r>
            <a:r>
              <a:rPr lang="en-US" i="1" dirty="0"/>
              <a:t>he water from all sources that occurs on the Earth's surface either as diffused water or as water in natural channels, artificial channels, or other surface water bodies (http://ohioline.osu.edu/aex-fact/0460.html)</a:t>
            </a:r>
            <a:endParaRPr lang="en-US" i="1" baseline="0" dirty="0">
              <a:effectLst/>
            </a:endParaRPr>
          </a:p>
          <a:p>
            <a:endParaRPr lang="en-US" i="0" baseline="0" dirty="0">
              <a:effectLst/>
            </a:endParaRPr>
          </a:p>
          <a:p>
            <a:r>
              <a:rPr lang="en-US" i="0" baseline="0" dirty="0">
                <a:effectLst/>
              </a:rPr>
              <a:t>Water molecule: </a:t>
            </a:r>
            <a:r>
              <a:rPr lang="en-US" i="1" baseline="0" dirty="0">
                <a:effectLst/>
              </a:rPr>
              <a:t>Water </a:t>
            </a:r>
            <a:r>
              <a:rPr lang="en-US" i="1" dirty="0"/>
              <a:t>is a chemical compound and polar molecule, which is liquid at standard temperature and pressure. It has the chemical formula H</a:t>
            </a:r>
            <a:r>
              <a:rPr lang="en-US" i="1" baseline="-25000" dirty="0"/>
              <a:t>2</a:t>
            </a:r>
            <a:r>
              <a:rPr lang="en-US" i="1" dirty="0"/>
              <a:t>O, meaning that one molecule of water is composed of two hydrogen atoms and one oxygen atom. (http://www.worldofmolecules.com/solvents/water.htm)</a:t>
            </a:r>
            <a:endParaRPr lang="en-US" i="1" baseline="0" dirty="0">
              <a:effectLst/>
            </a:endParaRPr>
          </a:p>
          <a:p>
            <a:endParaRPr lang="en-US" i="1" baseline="0" dirty="0">
              <a:effectLst/>
            </a:endParaRPr>
          </a:p>
          <a:p>
            <a:pPr defTabSz="931774">
              <a:defRPr/>
            </a:pPr>
            <a:r>
              <a:rPr lang="en-US" i="0" baseline="0" dirty="0">
                <a:effectLst/>
              </a:rPr>
              <a:t>Watershed: </a:t>
            </a:r>
            <a:r>
              <a:rPr lang="en-US" i="1" dirty="0">
                <a:effectLst/>
              </a:rPr>
              <a:t>entire river system or an area drained by a river and its tributaries (http://education.nationalgeographic.com)</a:t>
            </a:r>
          </a:p>
          <a:p>
            <a:endParaRPr lang="en-US" i="1" dirty="0"/>
          </a:p>
          <a:p>
            <a:pPr defTabSz="931774">
              <a:defRPr/>
            </a:pPr>
            <a:r>
              <a:rPr lang="en-US" i="0" dirty="0"/>
              <a:t>Water vapor:</a:t>
            </a:r>
            <a:r>
              <a:rPr lang="en-US" i="0" baseline="0" dirty="0"/>
              <a:t> </a:t>
            </a:r>
            <a:r>
              <a:rPr lang="en-US" i="1" dirty="0">
                <a:effectLst/>
              </a:rPr>
              <a:t>visible liquid suspended in the air, such as fog (http://education.nationalgeographic.com)</a:t>
            </a:r>
          </a:p>
          <a:p>
            <a:endParaRPr lang="en-US" i="1" dirty="0"/>
          </a:p>
        </p:txBody>
      </p:sp>
      <p:sp>
        <p:nvSpPr>
          <p:cNvPr id="4" name="Slide Number Placeholder 3"/>
          <p:cNvSpPr>
            <a:spLocks noGrp="1"/>
          </p:cNvSpPr>
          <p:nvPr>
            <p:ph type="sldNum" sz="quarter" idx="10"/>
          </p:nvPr>
        </p:nvSpPr>
        <p:spPr/>
        <p:txBody>
          <a:bodyPr/>
          <a:lstStyle/>
          <a:p>
            <a:fld id="{7E4DC8D7-D132-4557-9C8D-F980D14AECC3}" type="slidenum">
              <a:rPr lang="en-US" smtClean="0"/>
              <a:pPr/>
              <a:t>29</a:t>
            </a:fld>
            <a:endParaRPr lang="en-US"/>
          </a:p>
        </p:txBody>
      </p:sp>
    </p:spTree>
    <p:extLst>
      <p:ext uri="{BB962C8B-B14F-4D97-AF65-F5344CB8AC3E}">
        <p14:creationId xmlns:p14="http://schemas.microsoft.com/office/powerpoint/2010/main" val="1235347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452D5C-1D8F-4F08-B43D-E93D4CFA1C5B}" type="slidenum">
              <a:rPr lang="en-US" smtClean="0"/>
              <a:pPr/>
              <a:t>3</a:t>
            </a:fld>
            <a:endParaRPr lang="en-US"/>
          </a:p>
        </p:txBody>
      </p:sp>
    </p:spTree>
    <p:extLst>
      <p:ext uri="{BB962C8B-B14F-4D97-AF65-F5344CB8AC3E}">
        <p14:creationId xmlns:p14="http://schemas.microsoft.com/office/powerpoint/2010/main" val="24540326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itchFamily="34" charset="0"/>
              <a:buChar char="•"/>
            </a:pPr>
            <a:r>
              <a:rPr lang="en-US" dirty="0"/>
              <a:t>What is carbon? Carbon is everywhere-</a:t>
            </a:r>
            <a:r>
              <a:rPr lang="en-US" baseline="0" dirty="0"/>
              <a:t> oceans, rocks, soil, in all forms of life. Life would not exist without carbon. The functioning of the Earth depends on carbon. (http://serc.carleton.edu/eslabs/carbon/index.html)</a:t>
            </a:r>
            <a:endParaRPr lang="en-US" dirty="0"/>
          </a:p>
          <a:p>
            <a:pPr marL="174708" indent="-174708">
              <a:buFont typeface="Arial" pitchFamily="34" charset="0"/>
              <a:buChar char="•"/>
            </a:pPr>
            <a:endParaRPr lang="en-US" dirty="0"/>
          </a:p>
          <a:p>
            <a:pPr marL="174708" indent="-174708">
              <a:buFont typeface="Arial" pitchFamily="34" charset="0"/>
              <a:buChar char="•"/>
            </a:pPr>
            <a:r>
              <a:rPr lang="en-US" dirty="0"/>
              <a:t>The carbon cycle regulates</a:t>
            </a:r>
            <a:r>
              <a:rPr lang="en-US" baseline="0" dirty="0"/>
              <a:t> the Earth’s temperature and climate by controlling the amount of carbon dioxide in the atmosphere.  CO2 is a greenhouse gas that makes the earth warm enough for life to exist also known as the greenhouse gas effect.  CO2 helps the atmosphere retain heat generated from the sun.  Too much CO2 trapped in the atmosphere will increase temperatures throughout the world. (http://serc.carleton.edu/eslabs/carbon/index.html)</a:t>
            </a:r>
          </a:p>
          <a:p>
            <a:pPr marL="174708" indent="-174708">
              <a:buFont typeface="Arial" pitchFamily="34" charset="0"/>
              <a:buChar char="•"/>
            </a:pPr>
            <a:endParaRPr lang="en-US" baseline="0" dirty="0"/>
          </a:p>
          <a:p>
            <a:pPr marL="174708" indent="-174708">
              <a:buFont typeface="Arial" pitchFamily="34" charset="0"/>
              <a:buChar char="•"/>
            </a:pPr>
            <a:r>
              <a:rPr lang="en-US" dirty="0"/>
              <a:t>“The carbon cycle</a:t>
            </a:r>
            <a:r>
              <a:rPr lang="en-US" baseline="0" dirty="0"/>
              <a:t> is the continuous exchange and recycling of carbon through the Earth system, from the atmosphere (mostly CO2, but also other carbon containing gases) to the biosphere (wood, biomass), to the oceans (bicarbonate ions, a component of sea salt), from fossil fuels, and to carbonate rock such as limestone and marble. </a:t>
            </a:r>
            <a:r>
              <a:rPr lang="en-US" dirty="0"/>
              <a:t>As carbon is transferred between reservoirs, processes which release CO</a:t>
            </a:r>
            <a:r>
              <a:rPr lang="en-US" baseline="-25000" dirty="0"/>
              <a:t>2 </a:t>
            </a:r>
            <a:r>
              <a:rPr lang="en-US" dirty="0"/>
              <a:t>into the atmosphere are called sources, and processes which remove CO</a:t>
            </a:r>
            <a:r>
              <a:rPr lang="en-US" baseline="-25000" dirty="0"/>
              <a:t>2</a:t>
            </a:r>
            <a:r>
              <a:rPr lang="en-US" dirty="0"/>
              <a:t> from the atmosphere are called sinks. </a:t>
            </a:r>
          </a:p>
          <a:p>
            <a:endParaRPr lang="en-US" baseline="0" dirty="0"/>
          </a:p>
          <a:p>
            <a:r>
              <a:rPr lang="en-US" dirty="0"/>
              <a:t>Carbon is continuously exchanged and recycled among the reservoirs through natural processes. These processes occur at various rates ranging from short-term fluctuations which occur daily and seasonally to very long-term cycles which occur over hundreds of millions of years. For example, there is a clear seasonal cycle in atmospheric CO</a:t>
            </a:r>
            <a:r>
              <a:rPr lang="en-US" baseline="-25000" dirty="0"/>
              <a:t>2 </a:t>
            </a:r>
            <a:r>
              <a:rPr lang="en-US" dirty="0"/>
              <a:t>as plants photosynthesize during the growing season, removing large amounts of CO</a:t>
            </a:r>
            <a:r>
              <a:rPr lang="en-US" baseline="-25000" dirty="0"/>
              <a:t>2</a:t>
            </a:r>
            <a:r>
              <a:rPr lang="en-US" dirty="0"/>
              <a:t>. Respiration (from both plants and animals) and decomposition of leaves, roots, and organic compounds release CO</a:t>
            </a:r>
            <a:r>
              <a:rPr lang="en-US" baseline="-25000" dirty="0"/>
              <a:t>2</a:t>
            </a:r>
            <a:r>
              <a:rPr lang="en-US" dirty="0"/>
              <a:t> back into the atmosphere. On a scale spanning decades to centuries, CO</a:t>
            </a:r>
            <a:r>
              <a:rPr lang="en-US" baseline="-25000" dirty="0"/>
              <a:t>2 </a:t>
            </a:r>
            <a:r>
              <a:rPr lang="en-US" dirty="0"/>
              <a:t>levels fluctuate gradually between the ocean and atmospheric reservoirs as ocean mixing occurs (between surface and deep waters) and the surface waters exchange CO</a:t>
            </a:r>
            <a:r>
              <a:rPr lang="en-US" baseline="-25000" dirty="0"/>
              <a:t>2</a:t>
            </a:r>
            <a:r>
              <a:rPr lang="en-US" dirty="0"/>
              <a:t> with the atmosphere. Much longer cycles also occur, on the scale of geologic time, due to the deposition and weathering of carbonate and silicate rock. Carbonate rocks like limestone are formed from the shells of marine organisms buried on the ocean floor, and they are chemically eroded by reaction with CO</a:t>
            </a:r>
            <a:r>
              <a:rPr lang="en-US" baseline="-25000" dirty="0"/>
              <a:t>2</a:t>
            </a:r>
            <a:r>
              <a:rPr lang="en-US" dirty="0"/>
              <a:t> (remember that CO</a:t>
            </a:r>
            <a:r>
              <a:rPr lang="en-US" baseline="-25000" dirty="0"/>
              <a:t>2</a:t>
            </a:r>
            <a:r>
              <a:rPr lang="en-US" dirty="0"/>
              <a:t> mixed with water is an acid) in the air and in soils. Silicate rock reacts with carbonate rock deep underground, producing CO</a:t>
            </a:r>
            <a:r>
              <a:rPr lang="en-US" baseline="-25000" dirty="0"/>
              <a:t>2</a:t>
            </a:r>
            <a:r>
              <a:rPr lang="en-US" dirty="0"/>
              <a:t> gas coming out of volcanoes. Fossil fuels form a relatively small part of these natural geologic cycles.”</a:t>
            </a:r>
            <a:endParaRPr lang="en-US" baseline="0" dirty="0"/>
          </a:p>
          <a:p>
            <a:endParaRPr lang="en-US" baseline="0" dirty="0"/>
          </a:p>
          <a:p>
            <a:r>
              <a:rPr lang="en-US" dirty="0"/>
              <a:t>Reference:</a:t>
            </a:r>
          </a:p>
          <a:p>
            <a:pPr defTabSz="931774">
              <a:defRPr/>
            </a:pPr>
            <a:r>
              <a:rPr lang="en-US" dirty="0"/>
              <a:t>National</a:t>
            </a:r>
            <a:r>
              <a:rPr lang="en-US" baseline="0" dirty="0"/>
              <a:t> Oceanic and Atmospheric Administration (NOAA). Basics of the Carbon Cycle and the Greenhouse Effect. Accessed on September 23, 2013: http://www.esrl.noaa.gov/gmd/outreach/carbon_toolkit/basics.html</a:t>
            </a:r>
            <a:endParaRPr lang="en-US" dirty="0"/>
          </a:p>
          <a:p>
            <a:endParaRPr lang="en-US" dirty="0"/>
          </a:p>
        </p:txBody>
      </p:sp>
      <p:sp>
        <p:nvSpPr>
          <p:cNvPr id="4" name="Slide Number Placeholder 3"/>
          <p:cNvSpPr>
            <a:spLocks noGrp="1"/>
          </p:cNvSpPr>
          <p:nvPr>
            <p:ph type="sldNum" sz="quarter" idx="10"/>
          </p:nvPr>
        </p:nvSpPr>
        <p:spPr/>
        <p:txBody>
          <a:bodyPr/>
          <a:lstStyle/>
          <a:p>
            <a:fld id="{7E4DC8D7-D132-4557-9C8D-F980D14AECC3}" type="slidenum">
              <a:rPr lang="en-US" smtClean="0"/>
              <a:pPr/>
              <a:t>30</a:t>
            </a:fld>
            <a:endParaRPr lang="en-US"/>
          </a:p>
        </p:txBody>
      </p:sp>
    </p:spTree>
    <p:extLst>
      <p:ext uri="{BB962C8B-B14F-4D97-AF65-F5344CB8AC3E}">
        <p14:creationId xmlns:p14="http://schemas.microsoft.com/office/powerpoint/2010/main" val="22057468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Carbon is found in the Earth’s atmosphere, oceans, soils and crust.  These locations are known as carbon pools or reservoirs because they store carbon.  Movement between these pools is known as a carbon flux.  </a:t>
            </a:r>
          </a:p>
          <a:p>
            <a:pPr defTabSz="931774">
              <a:defRPr/>
            </a:pPr>
            <a:endParaRPr lang="en-US" dirty="0"/>
          </a:p>
          <a:p>
            <a:r>
              <a:rPr lang="en-US" dirty="0"/>
              <a:t>Have students identify the pool or reservoir with the most and least amount of carbon: </a:t>
            </a:r>
          </a:p>
          <a:p>
            <a:endParaRPr lang="en-US" dirty="0"/>
          </a:p>
          <a:p>
            <a:pPr marL="232943" indent="-232943" defTabSz="931774">
              <a:buFont typeface="+mj-lt"/>
              <a:buAutoNum type="arabicPeriod"/>
              <a:defRPr/>
            </a:pPr>
            <a:r>
              <a:rPr lang="en-US" dirty="0"/>
              <a:t>Earth’s Crust/Land (soil/rocks/fossil fuels) – largest amount of carbon on Earth is stored in sedimentary rocks within the crust.</a:t>
            </a:r>
          </a:p>
          <a:p>
            <a:pPr marL="232943" indent="-232943">
              <a:buFont typeface="+mj-lt"/>
              <a:buAutoNum type="arabicPeriod"/>
            </a:pPr>
            <a:r>
              <a:rPr lang="en-US" dirty="0"/>
              <a:t>Oceans (including mid and deep waters) </a:t>
            </a:r>
          </a:p>
          <a:p>
            <a:pPr marL="232943" indent="-232943">
              <a:buFont typeface="+mj-lt"/>
              <a:buAutoNum type="arabicPeriod"/>
            </a:pPr>
            <a:r>
              <a:rPr lang="en-US" dirty="0"/>
              <a:t>Atmosphere </a:t>
            </a:r>
          </a:p>
          <a:p>
            <a:pPr marL="232943" indent="-232943">
              <a:buFont typeface="+mj-lt"/>
              <a:buAutoNum type="arabicPeriod"/>
            </a:pPr>
            <a:r>
              <a:rPr lang="en-US" dirty="0"/>
              <a:t>Terrestrial ecosystems- contain carbon in the form of plants, animals, soils and microorganisms (bacteria and fungi)  (University of New Hampshire 2013)</a:t>
            </a:r>
          </a:p>
          <a:p>
            <a:endParaRPr lang="en-US" dirty="0"/>
          </a:p>
          <a:p>
            <a:r>
              <a:rPr lang="en-US" dirty="0"/>
              <a:t>Some likely examples of carbon fluxes:</a:t>
            </a:r>
          </a:p>
          <a:p>
            <a:r>
              <a:rPr lang="en-US" dirty="0"/>
              <a:t> </a:t>
            </a:r>
          </a:p>
          <a:p>
            <a:r>
              <a:rPr lang="en-US" dirty="0"/>
              <a:t>fossil fuels </a:t>
            </a:r>
            <a:r>
              <a:rPr lang="en-US" dirty="0">
                <a:sym typeface="Wingdings"/>
              </a:rPr>
              <a:t></a:t>
            </a:r>
            <a:r>
              <a:rPr lang="en-US" dirty="0"/>
              <a:t>(burning) </a:t>
            </a:r>
            <a:r>
              <a:rPr lang="en-US" dirty="0">
                <a:sym typeface="Wingdings"/>
              </a:rPr>
              <a:t></a:t>
            </a:r>
            <a:r>
              <a:rPr lang="en-US" dirty="0"/>
              <a:t> atmosphere</a:t>
            </a:r>
            <a:br>
              <a:rPr lang="en-US" dirty="0"/>
            </a:br>
            <a:r>
              <a:rPr lang="en-US" dirty="0" err="1"/>
              <a:t>atmosphere</a:t>
            </a:r>
            <a:r>
              <a:rPr lang="en-US" dirty="0"/>
              <a:t> </a:t>
            </a:r>
            <a:r>
              <a:rPr lang="en-US" dirty="0">
                <a:sym typeface="Wingdings"/>
              </a:rPr>
              <a:t></a:t>
            </a:r>
            <a:r>
              <a:rPr lang="en-US" dirty="0"/>
              <a:t> (photosynthesis) </a:t>
            </a:r>
            <a:r>
              <a:rPr lang="en-US" dirty="0">
                <a:sym typeface="Wingdings"/>
              </a:rPr>
              <a:t></a:t>
            </a:r>
            <a:r>
              <a:rPr lang="en-US" dirty="0"/>
              <a:t> plants</a:t>
            </a:r>
            <a:br>
              <a:rPr lang="en-US" dirty="0"/>
            </a:br>
            <a:r>
              <a:rPr lang="en-US" dirty="0" err="1"/>
              <a:t>plants</a:t>
            </a:r>
            <a:r>
              <a:rPr lang="en-US" dirty="0"/>
              <a:t> &amp; animals </a:t>
            </a:r>
            <a:r>
              <a:rPr lang="en-US" dirty="0">
                <a:sym typeface="Wingdings"/>
              </a:rPr>
              <a:t></a:t>
            </a:r>
            <a:r>
              <a:rPr lang="en-US" dirty="0"/>
              <a:t> (respiration) </a:t>
            </a:r>
            <a:r>
              <a:rPr lang="en-US" dirty="0">
                <a:sym typeface="Wingdings"/>
              </a:rPr>
              <a:t></a:t>
            </a:r>
            <a:r>
              <a:rPr lang="en-US" dirty="0"/>
              <a:t> atmosphere</a:t>
            </a:r>
            <a:br>
              <a:rPr lang="en-US" dirty="0"/>
            </a:br>
            <a:r>
              <a:rPr lang="en-US" dirty="0"/>
              <a:t>land- (acid rain attack on carbonates)- atmosphere </a:t>
            </a:r>
            <a:br>
              <a:rPr lang="en-US" dirty="0"/>
            </a:br>
            <a:r>
              <a:rPr lang="en-US" dirty="0"/>
              <a:t>dead plants &amp; animals </a:t>
            </a:r>
            <a:r>
              <a:rPr lang="en-US" dirty="0">
                <a:sym typeface="Wingdings"/>
              </a:rPr>
              <a:t></a:t>
            </a:r>
            <a:r>
              <a:rPr lang="en-US" dirty="0"/>
              <a:t>(decomposition) </a:t>
            </a:r>
            <a:r>
              <a:rPr lang="en-US" dirty="0">
                <a:sym typeface="Wingdings"/>
              </a:rPr>
              <a:t></a:t>
            </a:r>
            <a:r>
              <a:rPr lang="en-US" dirty="0"/>
              <a:t>soil</a:t>
            </a:r>
            <a:br>
              <a:rPr lang="en-US" dirty="0"/>
            </a:br>
            <a:r>
              <a:rPr lang="en-US" dirty="0"/>
              <a:t>atmosphere </a:t>
            </a:r>
            <a:r>
              <a:rPr lang="en-US" dirty="0">
                <a:sym typeface="Wingdings"/>
              </a:rPr>
              <a:t></a:t>
            </a:r>
            <a:r>
              <a:rPr lang="en-US" dirty="0"/>
              <a:t> (dissolving) </a:t>
            </a:r>
            <a:r>
              <a:rPr lang="en-US" dirty="0">
                <a:sym typeface="Wingdings"/>
              </a:rPr>
              <a:t></a:t>
            </a:r>
            <a:r>
              <a:rPr lang="en-US" dirty="0"/>
              <a:t> ocean</a:t>
            </a:r>
            <a:br>
              <a:rPr lang="en-US" dirty="0"/>
            </a:br>
            <a:r>
              <a:rPr lang="en-US" dirty="0"/>
              <a:t>plants </a:t>
            </a:r>
            <a:r>
              <a:rPr lang="en-US" dirty="0">
                <a:sym typeface="Wingdings"/>
              </a:rPr>
              <a:t></a:t>
            </a:r>
            <a:r>
              <a:rPr lang="en-US" dirty="0"/>
              <a:t>(digestion) </a:t>
            </a:r>
            <a:r>
              <a:rPr lang="en-US" dirty="0">
                <a:sym typeface="Wingdings"/>
              </a:rPr>
              <a:t></a:t>
            </a:r>
            <a:r>
              <a:rPr lang="en-US" dirty="0"/>
              <a:t> animals </a:t>
            </a:r>
            <a:br>
              <a:rPr lang="en-US" dirty="0"/>
            </a:br>
            <a:r>
              <a:rPr lang="en-US" dirty="0" err="1"/>
              <a:t>animals</a:t>
            </a:r>
            <a:r>
              <a:rPr lang="en-US" dirty="0">
                <a:sym typeface="Wingdings"/>
              </a:rPr>
              <a:t></a:t>
            </a:r>
            <a:r>
              <a:rPr lang="en-US" dirty="0"/>
              <a:t> (create waste) </a:t>
            </a:r>
            <a:r>
              <a:rPr lang="en-US" dirty="0">
                <a:sym typeface="Wingdings"/>
              </a:rPr>
              <a:t></a:t>
            </a:r>
            <a:r>
              <a:rPr lang="en-US" dirty="0"/>
              <a:t> soil</a:t>
            </a:r>
            <a:br>
              <a:rPr lang="en-US" dirty="0"/>
            </a:br>
            <a:r>
              <a:rPr lang="en-US" dirty="0"/>
              <a:t>decomposed organic materials </a:t>
            </a:r>
            <a:r>
              <a:rPr lang="en-US" dirty="0">
                <a:sym typeface="Wingdings"/>
              </a:rPr>
              <a:t></a:t>
            </a:r>
            <a:r>
              <a:rPr lang="en-US" dirty="0"/>
              <a:t> (heat, pressure, time) </a:t>
            </a:r>
            <a:r>
              <a:rPr lang="en-US" dirty="0">
                <a:sym typeface="Wingdings"/>
              </a:rPr>
              <a:t></a:t>
            </a:r>
            <a:r>
              <a:rPr lang="en-US" dirty="0"/>
              <a:t> fossil fuels</a:t>
            </a:r>
          </a:p>
          <a:p>
            <a:pPr defTabSz="931774">
              <a:defRPr/>
            </a:pPr>
            <a:endParaRPr lang="en-US" dirty="0"/>
          </a:p>
          <a:p>
            <a:pPr defTabSz="931774">
              <a:defRPr/>
            </a:pPr>
            <a:endParaRPr lang="en-US" dirty="0"/>
          </a:p>
          <a:p>
            <a:pPr marL="174708" indent="-174708" defTabSz="931774">
              <a:buFont typeface="Arial" pitchFamily="34" charset="0"/>
              <a:buChar char="•"/>
              <a:defRPr/>
            </a:pPr>
            <a:r>
              <a:rPr lang="en-US" dirty="0"/>
              <a:t>What are Sources</a:t>
            </a:r>
            <a:r>
              <a:rPr lang="en-US" baseline="0" dirty="0"/>
              <a:t> and Sinks? P</a:t>
            </a:r>
            <a:r>
              <a:rPr lang="en-US" dirty="0"/>
              <a:t>rocesses which release CO</a:t>
            </a:r>
            <a:r>
              <a:rPr lang="en-US" baseline="-25000" dirty="0"/>
              <a:t>2 </a:t>
            </a:r>
            <a:r>
              <a:rPr lang="en-US" dirty="0"/>
              <a:t>into the atmosphere are called sources, and processes which remove CO</a:t>
            </a:r>
            <a:r>
              <a:rPr lang="en-US" baseline="-25000" dirty="0"/>
              <a:t>2</a:t>
            </a:r>
            <a:r>
              <a:rPr lang="en-US" dirty="0"/>
              <a:t> from the atmosphere are called sinks. </a:t>
            </a:r>
          </a:p>
          <a:p>
            <a:pPr marL="174708" indent="-174708" defTabSz="931774">
              <a:buFont typeface="Arial" pitchFamily="34" charset="0"/>
              <a:buChar char="•"/>
              <a:defRPr/>
            </a:pPr>
            <a:endParaRPr lang="en-US" dirty="0"/>
          </a:p>
          <a:p>
            <a:pPr marL="174708" indent="-174708" defTabSz="931774">
              <a:buFont typeface="Arial" pitchFamily="34" charset="0"/>
              <a:buChar char="•"/>
              <a:defRPr/>
            </a:pPr>
            <a:r>
              <a:rPr lang="en-US" dirty="0"/>
              <a:t>Examples of carbon containing substances and their global locations include: Co² (atmosphere), plants and animals (biosphere), rocks, minerals, soils, fossil fuels (geosphere)</a:t>
            </a:r>
          </a:p>
          <a:p>
            <a:pPr marL="174708" indent="-174708" defTabSz="931774">
              <a:buFont typeface="Arial" pitchFamily="34" charset="0"/>
              <a:buChar char="•"/>
              <a:defRPr/>
            </a:pPr>
            <a:endParaRPr lang="en-US" dirty="0"/>
          </a:p>
          <a:p>
            <a:pPr marL="174708" indent="-174708" defTabSz="931774">
              <a:buFont typeface="Arial" pitchFamily="34" charset="0"/>
              <a:buChar char="•"/>
              <a:defRPr/>
            </a:pPr>
            <a:r>
              <a:rPr lang="en-US" dirty="0"/>
              <a:t>What happens if the normal movement of carbon through the carbon cycle is disrupted?</a:t>
            </a:r>
          </a:p>
          <a:p>
            <a:pPr defTabSz="931774">
              <a:defRPr/>
            </a:pPr>
            <a:endParaRPr lang="en-US" dirty="0"/>
          </a:p>
          <a:p>
            <a:r>
              <a:rPr lang="en-US" dirty="0"/>
              <a:t>“The increase in atmospheric carbon dioxide</a:t>
            </a:r>
            <a:r>
              <a:rPr lang="en-US" baseline="0" dirty="0"/>
              <a:t> </a:t>
            </a:r>
            <a:r>
              <a:rPr lang="en-US" dirty="0"/>
              <a:t>and other carbon-containing compounds (methane and other hydrocarbons) has a direct</a:t>
            </a:r>
            <a:r>
              <a:rPr lang="en-US" baseline="0" dirty="0"/>
              <a:t> effect on </a:t>
            </a:r>
            <a:r>
              <a:rPr lang="en-US" dirty="0"/>
              <a:t>climate change. The concentration of carbon dioxide has increased in the Industrial Age from 270 parts per million (ppm) in the atmosphere in 1800 to the current 365 ppm. It is continuing to increase at a rate of approximately half a percent per year. The increase has been due partly to:</a:t>
            </a:r>
          </a:p>
          <a:p>
            <a:pPr marL="174708" indent="-174708">
              <a:buFontTx/>
              <a:buChar char="-"/>
            </a:pPr>
            <a:r>
              <a:rPr lang="en-US" dirty="0"/>
              <a:t>the burning of fossil fuels; </a:t>
            </a:r>
          </a:p>
          <a:p>
            <a:pPr marL="174708" indent="-174708">
              <a:buFontTx/>
              <a:buChar char="-"/>
            </a:pPr>
            <a:r>
              <a:rPr lang="en-US" dirty="0"/>
              <a:t>changes in land use and management, including deforestation, conversion of grasslands to croplands; and </a:t>
            </a:r>
          </a:p>
          <a:p>
            <a:pPr marL="174708" indent="-174708">
              <a:buFontTx/>
              <a:buChar char="-"/>
            </a:pPr>
            <a:r>
              <a:rPr lang="en-US" dirty="0"/>
              <a:t>farming practices that accelerated oxidation, or breakdown, of soil organic matter (USDA</a:t>
            </a:r>
            <a:r>
              <a:rPr lang="en-US" baseline="0" dirty="0"/>
              <a:t> 2008)</a:t>
            </a:r>
            <a:r>
              <a:rPr lang="en-US" dirty="0"/>
              <a:t>.”</a:t>
            </a:r>
          </a:p>
          <a:p>
            <a:endParaRPr lang="en-US" dirty="0"/>
          </a:p>
          <a:p>
            <a:endParaRPr lang="en-US" dirty="0"/>
          </a:p>
          <a:p>
            <a:r>
              <a:rPr lang="en-US" dirty="0"/>
              <a:t>References: </a:t>
            </a:r>
          </a:p>
          <a:p>
            <a:pPr defTabSz="931774">
              <a:defRPr/>
            </a:pPr>
            <a:r>
              <a:rPr lang="en-US" dirty="0"/>
              <a:t>University of New Hampshire. An Introduction to the Global Carbon Cycle. Accessed on September</a:t>
            </a:r>
            <a:r>
              <a:rPr lang="en-US" baseline="0" dirty="0"/>
              <a:t> 26, 2013: http://globecarboncycle.unh.edu/CarbonCycleBackground.pdf</a:t>
            </a:r>
            <a:endParaRPr lang="en-US" dirty="0"/>
          </a:p>
          <a:p>
            <a:endParaRPr lang="en-US" dirty="0"/>
          </a:p>
          <a:p>
            <a:r>
              <a:rPr lang="en-US" dirty="0"/>
              <a:t>United States Department of Agricultural</a:t>
            </a:r>
            <a:r>
              <a:rPr lang="en-US" baseline="0" dirty="0"/>
              <a:t> Research Service (USDA). 2008. National Program 204: Global Change. Component I: Carbon Cycle and Carbon Storage. Accessed on September 23, 2013: http://www.ars.usda.gov/research/programs/programs.htm?docid=308&amp;np_code=204&amp;page=1</a:t>
            </a:r>
          </a:p>
          <a:p>
            <a:endParaRPr lang="en-US" baseline="0" dirty="0"/>
          </a:p>
        </p:txBody>
      </p:sp>
      <p:sp>
        <p:nvSpPr>
          <p:cNvPr id="4" name="Slide Number Placeholder 3"/>
          <p:cNvSpPr>
            <a:spLocks noGrp="1"/>
          </p:cNvSpPr>
          <p:nvPr>
            <p:ph type="sldNum" sz="quarter" idx="10"/>
          </p:nvPr>
        </p:nvSpPr>
        <p:spPr/>
        <p:txBody>
          <a:bodyPr/>
          <a:lstStyle/>
          <a:p>
            <a:fld id="{7E4DC8D7-D132-4557-9C8D-F980D14AECC3}" type="slidenum">
              <a:rPr lang="en-US" smtClean="0"/>
              <a:pPr/>
              <a:t>31</a:t>
            </a:fld>
            <a:endParaRPr lang="en-US"/>
          </a:p>
        </p:txBody>
      </p:sp>
    </p:spTree>
    <p:extLst>
      <p:ext uri="{BB962C8B-B14F-4D97-AF65-F5344CB8AC3E}">
        <p14:creationId xmlns:p14="http://schemas.microsoft.com/office/powerpoint/2010/main" val="30083452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a:t>SHOW THE CARBON VIDEO: </a:t>
            </a:r>
            <a:r>
              <a:rPr lang="en-US" dirty="0">
                <a:hlinkClick r:id="rId3"/>
              </a:rPr>
              <a:t>http://epa.gov/climatestudents/basics/today/carbon-dioxide.html#</a:t>
            </a:r>
            <a:endParaRPr lang="en-US" baseline="0" dirty="0"/>
          </a:p>
          <a:p>
            <a:endParaRPr lang="en-US" dirty="0"/>
          </a:p>
          <a:p>
            <a:r>
              <a:rPr lang="en-US" dirty="0"/>
              <a:t>Reference: </a:t>
            </a:r>
          </a:p>
          <a:p>
            <a:r>
              <a:rPr lang="en-US" dirty="0"/>
              <a:t>Environmental</a:t>
            </a:r>
            <a:r>
              <a:rPr lang="en-US" baseline="0" dirty="0"/>
              <a:t> Protection Agency (EPA). All About Carbon Dioxide: VIDEO. Accessed September 23, 2013.</a:t>
            </a:r>
            <a:endParaRPr lang="en-US" dirty="0"/>
          </a:p>
        </p:txBody>
      </p:sp>
      <p:sp>
        <p:nvSpPr>
          <p:cNvPr id="4" name="Slide Number Placeholder 3"/>
          <p:cNvSpPr>
            <a:spLocks noGrp="1"/>
          </p:cNvSpPr>
          <p:nvPr>
            <p:ph type="sldNum" sz="quarter" idx="10"/>
          </p:nvPr>
        </p:nvSpPr>
        <p:spPr/>
        <p:txBody>
          <a:bodyPr/>
          <a:lstStyle/>
          <a:p>
            <a:fld id="{7E4DC8D7-D132-4557-9C8D-F980D14AECC3}" type="slidenum">
              <a:rPr lang="en-US" smtClean="0"/>
              <a:pPr/>
              <a:t>32</a:t>
            </a:fld>
            <a:endParaRPr lang="en-US"/>
          </a:p>
        </p:txBody>
      </p:sp>
    </p:spTree>
    <p:extLst>
      <p:ext uri="{BB962C8B-B14F-4D97-AF65-F5344CB8AC3E}">
        <p14:creationId xmlns:p14="http://schemas.microsoft.com/office/powerpoint/2010/main" val="41007645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“Nitrogen is an element that is found in both the living portion of our planet and the inorganic parts of the Earth system. </a:t>
            </a:r>
          </a:p>
          <a:p>
            <a:endParaRPr lang="en-US" dirty="0"/>
          </a:p>
          <a:p>
            <a:pPr defTabSz="931774">
              <a:defRPr/>
            </a:pPr>
            <a:r>
              <a:rPr lang="en-US" dirty="0"/>
              <a:t>The nitrogen cycle is one of the biogeochemical cycles and is very important for ecosystems. Nitrogen moves slowly through the cycle and is stored in reservoirs such as the atmosphere, living organisms, soils, and oceans along its way. Nitrogen undergoes many different transformations in the ecosystem, changing from one form to another as organisms use it for growth and, in some cases, energy. This process is known as the Nitrogen (N) cycle. The N cycle illustrates how N from manure, fertilizers and plants moves through the soil to crops, water and the air. In general, the N cycle processes of </a:t>
            </a:r>
            <a:r>
              <a:rPr lang="en-US" i="1" dirty="0"/>
              <a:t>fixation</a:t>
            </a:r>
            <a:r>
              <a:rPr lang="en-US" dirty="0"/>
              <a:t>, </a:t>
            </a:r>
            <a:r>
              <a:rPr lang="en-US" i="1" dirty="0"/>
              <a:t>mineralization </a:t>
            </a:r>
            <a:r>
              <a:rPr lang="en-US" dirty="0"/>
              <a:t>and </a:t>
            </a:r>
            <a:r>
              <a:rPr lang="en-US" i="1" dirty="0"/>
              <a:t>nitrification </a:t>
            </a:r>
            <a:r>
              <a:rPr lang="en-US" dirty="0"/>
              <a:t>increase plant available N. </a:t>
            </a:r>
            <a:r>
              <a:rPr lang="en-US" i="1" dirty="0" err="1"/>
              <a:t>Denitrification</a:t>
            </a:r>
            <a:r>
              <a:rPr lang="en-US" dirty="0"/>
              <a:t>, </a:t>
            </a:r>
            <a:r>
              <a:rPr lang="en-US" i="1" dirty="0"/>
              <a:t>volatilization</a:t>
            </a:r>
            <a:r>
              <a:rPr lang="en-US" dirty="0"/>
              <a:t>, </a:t>
            </a:r>
            <a:r>
              <a:rPr lang="en-US" i="1" dirty="0"/>
              <a:t>immobilization</a:t>
            </a:r>
            <a:r>
              <a:rPr lang="en-US" dirty="0"/>
              <a:t>, and </a:t>
            </a:r>
            <a:r>
              <a:rPr lang="en-US" i="1" dirty="0"/>
              <a:t>leaching </a:t>
            </a:r>
            <a:r>
              <a:rPr lang="en-US" dirty="0"/>
              <a:t>result in permanent or temporary N losses from the root zone. The transformation of nitrogen into its many oxidation states is key to productivity in the biosphere and is highly dependent on the activities of a diverse assemblage of microorganisms, such as bacteria, </a:t>
            </a:r>
            <a:r>
              <a:rPr lang="en-US" dirty="0" err="1"/>
              <a:t>archaea</a:t>
            </a:r>
            <a:r>
              <a:rPr lang="en-US" dirty="0"/>
              <a:t>, and fungi.” (Cornell 2005)</a:t>
            </a:r>
          </a:p>
          <a:p>
            <a:endParaRPr lang="en-US" dirty="0"/>
          </a:p>
          <a:p>
            <a:endParaRPr lang="en-US" dirty="0"/>
          </a:p>
          <a:p>
            <a:r>
              <a:rPr lang="en-US" dirty="0"/>
              <a:t>“Most of the nitrogen on Earth is in the atmosphere. Approximately 80% of the molecules in Earth’s atmosphere are made of two nitrogen atoms bonded together- </a:t>
            </a:r>
            <a:r>
              <a:rPr lang="en-US" dirty="0" err="1"/>
              <a:t>dinitrogen</a:t>
            </a:r>
            <a:r>
              <a:rPr lang="en-US" dirty="0"/>
              <a:t> gas (N2). All plants and animals need nitrogen to make amino acids, proteins and DNA, but the nitrogen in the atmosphere is not in a form that they can use. The molecules of nitrogen in the atmosphere can become usable for living things when they are broken apart during lightning strikes or fires, by certain types of bacteria, or by bacteria associated with legume plants. Other plants get the nitrogen they need from the soils or water in which they live mostly in the form of inorganic nitrate (NO3-). Nitro­gen is a limiting factor for plant growth. Animals get the nitrogen they need by consuming plants or other animals that contain organic molecules composed partially of nitrogen. When organisms die, their bodies decompose bringing the nitrogen into soil on land or into the oceans. As dead plants and animals decompose, nitrogen is converted into inorganic forms such as ammonium salts (NH4+ ) by a process called </a:t>
            </a:r>
            <a:r>
              <a:rPr lang="en-US" b="1" dirty="0"/>
              <a:t>mineralization</a:t>
            </a:r>
            <a:r>
              <a:rPr lang="en-US" dirty="0"/>
              <a:t>. The ammo­nium salts are absorbed onto clay in the soil and then chemically altered by bacteria into nitrite (NO2- ) and then nitrate (NO3- ). Nitrate is the form commonly used by plants. It is easily dissolved in water and leached from the soil system. Dissolved nitrate can be returned to the atmosphere by certain bacteria in a process called </a:t>
            </a:r>
            <a:r>
              <a:rPr lang="en-US" b="1" dirty="0" err="1"/>
              <a:t>denitrifi­cation</a:t>
            </a:r>
            <a:r>
              <a:rPr lang="en-US" dirty="0"/>
              <a:t>.” (Roche 2013)</a:t>
            </a:r>
          </a:p>
          <a:p>
            <a:endParaRPr lang="en-US" dirty="0"/>
          </a:p>
          <a:p>
            <a:pPr defTabSz="931774">
              <a:defRPr/>
            </a:pPr>
            <a:r>
              <a:rPr lang="en-US" b="1" dirty="0" err="1"/>
              <a:t>Denitrification</a:t>
            </a:r>
            <a:r>
              <a:rPr lang="en-US" b="1" dirty="0"/>
              <a:t> “</a:t>
            </a:r>
            <a:r>
              <a:rPr lang="en-US" dirty="0"/>
              <a:t>occurs when N is lost to the atmosphere through the conversion of nitrate to gaseous forms of N, such as nitric oxide, nitrous oxide and </a:t>
            </a:r>
            <a:r>
              <a:rPr lang="en-US" dirty="0" err="1"/>
              <a:t>dinitrogen</a:t>
            </a:r>
            <a:r>
              <a:rPr lang="en-US" dirty="0"/>
              <a:t> gas. This occurs when the soil is saturated and the bacteria use nitrate as an oxygen source. </a:t>
            </a:r>
            <a:r>
              <a:rPr lang="en-US" dirty="0" err="1"/>
              <a:t>Denitrification</a:t>
            </a:r>
            <a:r>
              <a:rPr lang="en-US" dirty="0"/>
              <a:t> is common in poorly drained soils.  </a:t>
            </a:r>
            <a:r>
              <a:rPr lang="en-US" dirty="0" err="1"/>
              <a:t>Denitrification</a:t>
            </a:r>
            <a:r>
              <a:rPr lang="en-US" dirty="0"/>
              <a:t> is the opposite of fixation because organisms use N nutrients as their energy source and return N to the atmosphere, completing the cycle.” </a:t>
            </a:r>
          </a:p>
          <a:p>
            <a:endParaRPr lang="en-US" dirty="0"/>
          </a:p>
          <a:p>
            <a:pPr defTabSz="931774">
              <a:defRPr/>
            </a:pPr>
            <a:r>
              <a:rPr lang="en-US" b="1" dirty="0"/>
              <a:t>Fixation</a:t>
            </a:r>
            <a:r>
              <a:rPr lang="en-US" dirty="0"/>
              <a:t> refers to the conversion of atmospheric nitrogen (N2) into reactive compounds such as ammonia (NH3) and nitrate (NO3-). Microbes use enzymes to convert N from the environment into the forms that plants can use as </a:t>
            </a:r>
            <a:r>
              <a:rPr lang="en-US" dirty="0" err="1"/>
              <a:t>nutirents</a:t>
            </a:r>
            <a:r>
              <a:rPr lang="en-US" dirty="0"/>
              <a:t>. Nitrogen fixation requires energy, enzymes and minerals.” (Cornell 2005)</a:t>
            </a:r>
          </a:p>
          <a:p>
            <a:endParaRPr lang="en-US" dirty="0"/>
          </a:p>
          <a:p>
            <a:r>
              <a:rPr lang="en-US" dirty="0"/>
              <a:t>“The breaking of the bonds between the nitrogen atoms requires a great deal of energy and occurs naturally in two primary ways:</a:t>
            </a:r>
          </a:p>
          <a:p>
            <a:endParaRPr lang="en-US" dirty="0"/>
          </a:p>
          <a:p>
            <a:r>
              <a:rPr lang="en-US" dirty="0"/>
              <a:t>1. Abiotic Fixation: Nitrate is the result of high energy fixation in the atmosphere from lightning and cosmic radiation. In this process, N2 is combined with oxygen to form nitrogen oxides such as NO and NO2, which are carried to the earth’s surface in rainfall as nitric acid (HNO3). This high energy fixation accounts for approximately 10% of the nitrate entering the nitrogen cycle.</a:t>
            </a:r>
          </a:p>
          <a:p>
            <a:endParaRPr lang="en-US" dirty="0"/>
          </a:p>
          <a:p>
            <a:r>
              <a:rPr lang="en-US" dirty="0"/>
              <a:t>2. Biological fixation: Biological fixation is accomplished by a series of soil micro-organisms such as aerobic and anaerobic bacteria. Often, symbiotic bacteria such as </a:t>
            </a:r>
            <a:r>
              <a:rPr lang="en-US" i="1" dirty="0"/>
              <a:t>Rhizobium </a:t>
            </a:r>
            <a:r>
              <a:rPr lang="en-US" dirty="0"/>
              <a:t>are found in the roots of legumes and provide a direct source of ammonia to the plants. In root nodules of these legumes, the bacteria split molecular nitrogen into two free nitrogen atoms, which combine with hydrogen to form ammonia (NH3). The following plants are common examples of legumes: clover, alfalfa, soy beans, and chick peas. The breakdown of these legumes by bacteria during ammonification actually returns excess nitrogen not utilized by the plant to the surrounding soil. Therefore, to promote sustainable soil fertility, it is beneficial to use these agricultural crops in rotation with other plants, such as corn, that are more profitable but deplete the available nitrogen in the soil-Some free-living aerobic bacteria, such as </a:t>
            </a:r>
            <a:r>
              <a:rPr lang="en-US" i="1" dirty="0" err="1"/>
              <a:t>Azotobacter</a:t>
            </a:r>
            <a:r>
              <a:rPr lang="en-US" i="1" dirty="0"/>
              <a:t>, </a:t>
            </a:r>
            <a:r>
              <a:rPr lang="en-US" dirty="0"/>
              <a:t>and anaerobic bacteria, like </a:t>
            </a:r>
            <a:r>
              <a:rPr lang="en-US" i="1" dirty="0"/>
              <a:t>Clostridium</a:t>
            </a:r>
            <a:r>
              <a:rPr lang="en-US" dirty="0"/>
              <a:t>, freely fix nitrogen in the soil and in aquatic environments. Some members of the photosynthetic Cyanobacteria phylum fix nitrogen in aquatic environments as well.” (College Board) </a:t>
            </a:r>
          </a:p>
          <a:p>
            <a:endParaRPr lang="en-US" dirty="0"/>
          </a:p>
          <a:p>
            <a:r>
              <a:rPr lang="en-US" b="1" dirty="0"/>
              <a:t>Mineralization</a:t>
            </a:r>
            <a:r>
              <a:rPr lang="en-US" dirty="0"/>
              <a:t> “is the process by which microbes decompose organic N from manure, organic matter and crop residues to ammonium. Because it is a biological process, rates of mineralization vary with soil temperature, moisture and the amount of oxygen in the soil (aeration).  Mineralization readily occurs in warm (68-95°F), well-aerated and moist soils.  </a:t>
            </a:r>
          </a:p>
          <a:p>
            <a:endParaRPr lang="en-US" dirty="0"/>
          </a:p>
          <a:p>
            <a:r>
              <a:rPr lang="en-US" b="1" dirty="0"/>
              <a:t>Nitrification </a:t>
            </a:r>
            <a:r>
              <a:rPr lang="en-US" dirty="0"/>
              <a:t>is the process by which ammonia is oxidized to nitrite ions (NO2-) and then to nitrate ions (NO3-), which is the form most usable by plants.  Nitrate is highly susceptible to leaching losses.  Nitrification is most rapid when soil is warm (67-86°F), moist and well-aerated, but is virtually halted below 41°F and above 122°F.” (Cornell 2005)</a:t>
            </a:r>
          </a:p>
          <a:p>
            <a:endParaRPr lang="en-US" dirty="0"/>
          </a:p>
          <a:p>
            <a:r>
              <a:rPr lang="en-US" b="1" dirty="0"/>
              <a:t>Assimilation: “</a:t>
            </a:r>
            <a:r>
              <a:rPr lang="en-US" dirty="0"/>
              <a:t>Nitrates are the form of nitrogen most commonly assimilated by plants through root hairs. Since heterotrophic organisms cannot readily absorb nitrogen as plants do, they rely on acquiring nitrogen-based compounds through the food they eat. Since plants are the base of the food chain, the nitrogen-based compounds they have assimilated into their tissue will continue to pass from one organism to another (through consumption) as matter and energy transfers through the ecosystem’s food web.” (College Board)</a:t>
            </a:r>
          </a:p>
          <a:p>
            <a:endParaRPr lang="en-US" dirty="0"/>
          </a:p>
          <a:p>
            <a:r>
              <a:rPr lang="en-US" b="1" dirty="0"/>
              <a:t>Ammonification: “</a:t>
            </a:r>
            <a:r>
              <a:rPr lang="en-US" dirty="0"/>
              <a:t>In ammonification, a host of decomposing microorganisms, such as bacteria and fungi, break down nitrogenous wastes and organic matter found in animal waste and dead plants and animals and convert it to inorganic ammonia (NH3) for absorption by plants as ammonium ions. Therefore, decomposition rates affect the level of nutrients available to primary producers.” (College Board)</a:t>
            </a:r>
          </a:p>
          <a:p>
            <a:endParaRPr lang="en-US" dirty="0"/>
          </a:p>
          <a:p>
            <a:endParaRPr lang="en-US" dirty="0"/>
          </a:p>
          <a:p>
            <a:r>
              <a:rPr lang="en-US" b="1" dirty="0" err="1"/>
              <a:t>Volitalization</a:t>
            </a:r>
            <a:r>
              <a:rPr lang="en-US" dirty="0"/>
              <a:t> is the loss of N through the conversion of ammonium to ammonia gas, which is released to the atmosphere. The volatilization losses increase at higher soil pH and conditions that favor evaporation (e.g. hot and windy).  Volatilization losses are higher for manures and urea fertilizers that are surface applied and not incorporated (by tillage or by rain) into the soil.  Manure contains N in two primary forms: ammonium and organic N. If manure is incorporated within one day, 65% of the ammonium N is retained; when incorporated after 5 days the ammonium N will have been lost through volatilization. Organic N in manure is not lost through volatilization, but it takes time to mineralize and become plant available.</a:t>
            </a:r>
          </a:p>
          <a:p>
            <a:endParaRPr lang="en-US" dirty="0"/>
          </a:p>
          <a:p>
            <a:r>
              <a:rPr lang="en-US" b="1" dirty="0"/>
              <a:t>Immobilization </a:t>
            </a:r>
            <a:r>
              <a:rPr lang="en-US" dirty="0"/>
              <a:t>is the reverse of mineralization. All living things require N; therefore microorganisms in the soil compete with crops for N. Immobilization refers to the process in which nitrate and ammonium are taken up by soil organisms and therefore become unavailable to crops.  Incorporation of materials with a high carbon to nitrogen ratio (e.g. sawdust, straw, etc.), will increase biological activity and cause a greater demand for N, and thus result in N immobilization. Immobilization only temporarily locks up N. When the microorganisms die, the organic N contained in their cells is converted by </a:t>
            </a:r>
            <a:r>
              <a:rPr lang="en-US" i="1" dirty="0"/>
              <a:t>mineralization </a:t>
            </a:r>
            <a:r>
              <a:rPr lang="en-US" dirty="0"/>
              <a:t>and </a:t>
            </a:r>
            <a:r>
              <a:rPr lang="en-US" i="1" dirty="0"/>
              <a:t>nitrification </a:t>
            </a:r>
            <a:r>
              <a:rPr lang="en-US" dirty="0"/>
              <a:t>to plant available nitrate.</a:t>
            </a:r>
          </a:p>
          <a:p>
            <a:endParaRPr lang="en-US" dirty="0"/>
          </a:p>
          <a:p>
            <a:r>
              <a:rPr lang="en-US" b="1" dirty="0"/>
              <a:t>Leaching </a:t>
            </a:r>
            <a:r>
              <a:rPr lang="en-US" dirty="0"/>
              <a:t>is a pathway of N loss of a high concern to water quality. Soil particles do not retain nitrate very well because both are negatively charged. As a result, nitrate easily moves with water in the soil. The rate of leaching depends on soil drainage, rainfall, amount of nitrate present in the soil, and crop uptake. The EPA has set the maximum contaminant level for drinking water at 10 ppm N as nitrate. Well-drained soils, unexpected low crop yield, high N inputs (especially outside of the growing season) and high rainfall are all conditions that increase the potential for nitrate leaching.</a:t>
            </a:r>
          </a:p>
          <a:p>
            <a:endParaRPr lang="en-US" dirty="0"/>
          </a:p>
          <a:p>
            <a:r>
              <a:rPr lang="en-US" b="1" dirty="0"/>
              <a:t>Plant Uptake/Crop Removal </a:t>
            </a:r>
            <a:r>
              <a:rPr lang="en-US" dirty="0"/>
              <a:t>is the prime goal of N management on farms. The greatest efficiency occurs when adequate N is applied at a time when the crop is actively taking it up. Efficient N use also depends on a number of other factors including temperature, soil moisture, pest pressure, and soil compaction.  In the moist Northeast climate, nitrate remaining in the soil after the growing season will be lost to leaching or </a:t>
            </a:r>
            <a:r>
              <a:rPr lang="en-US" dirty="0" err="1"/>
              <a:t>denitrification</a:t>
            </a:r>
            <a:r>
              <a:rPr lang="en-US" dirty="0"/>
              <a:t> between crop harvest and the next planting season. Efficient N use during the growing season and the use of cover crops can minimize such losses.” (Cornell 2005)</a:t>
            </a:r>
          </a:p>
          <a:p>
            <a:endParaRPr lang="en-US" dirty="0"/>
          </a:p>
          <a:p>
            <a:r>
              <a:rPr lang="en-US" dirty="0"/>
              <a:t>References: </a:t>
            </a:r>
          </a:p>
          <a:p>
            <a:endParaRPr lang="en-US" dirty="0"/>
          </a:p>
          <a:p>
            <a:r>
              <a:rPr lang="en-US" dirty="0"/>
              <a:t>Johnson, Courtney, Greg Albrecht, </a:t>
            </a:r>
            <a:r>
              <a:rPr lang="en-US" dirty="0" err="1"/>
              <a:t>Quirine</a:t>
            </a:r>
            <a:r>
              <a:rPr lang="en-US" dirty="0"/>
              <a:t> </a:t>
            </a:r>
            <a:r>
              <a:rPr lang="en-US" dirty="0" err="1"/>
              <a:t>Ketterings</a:t>
            </a:r>
            <a:r>
              <a:rPr lang="en-US" dirty="0"/>
              <a:t>, Jen Beckman and Kristen </a:t>
            </a:r>
            <a:r>
              <a:rPr lang="en-US" dirty="0" err="1"/>
              <a:t>Stockin</a:t>
            </a:r>
            <a:r>
              <a:rPr lang="en-US" dirty="0"/>
              <a:t>. 2005. </a:t>
            </a:r>
            <a:r>
              <a:rPr lang="en-US" i="1" dirty="0"/>
              <a:t>Nitrogen Basics- The Nitrogen Cycle. </a:t>
            </a:r>
            <a:r>
              <a:rPr lang="en-US" dirty="0"/>
              <a:t>Cornell University Cooperative Extension. Agronomy Fact Sheet Series.</a:t>
            </a:r>
          </a:p>
          <a:p>
            <a:endParaRPr lang="en-US" dirty="0"/>
          </a:p>
          <a:p>
            <a:r>
              <a:rPr lang="en-US" b="0" u="none" dirty="0">
                <a:solidFill>
                  <a:schemeClr val="tx1"/>
                </a:solidFill>
              </a:rPr>
              <a:t>Roche,</a:t>
            </a:r>
            <a:r>
              <a:rPr lang="en-US" b="0" u="none" baseline="0" dirty="0">
                <a:solidFill>
                  <a:schemeClr val="tx1"/>
                </a:solidFill>
              </a:rPr>
              <a:t> Darlene. Biogeochemical Cycles. Clarkson Schools. Accessed on September 24, 2013: http://www.cpalms.org/resources/PublicPreviewResource11743.aspx</a:t>
            </a:r>
            <a:endParaRPr lang="en-US" b="0" u="none" dirty="0">
              <a:solidFill>
                <a:schemeClr val="tx1"/>
              </a:solidFill>
            </a:endParaRPr>
          </a:p>
        </p:txBody>
      </p:sp>
      <p:sp>
        <p:nvSpPr>
          <p:cNvPr id="4" name="Slide Number Placeholder 3"/>
          <p:cNvSpPr>
            <a:spLocks noGrp="1"/>
          </p:cNvSpPr>
          <p:nvPr>
            <p:ph type="sldNum" sz="quarter" idx="10"/>
          </p:nvPr>
        </p:nvSpPr>
        <p:spPr/>
        <p:txBody>
          <a:bodyPr/>
          <a:lstStyle/>
          <a:p>
            <a:fld id="{7E4DC8D7-D132-4557-9C8D-F980D14AECC3}" type="slidenum">
              <a:rPr lang="en-US" smtClean="0"/>
              <a:pPr/>
              <a:t>33</a:t>
            </a:fld>
            <a:endParaRPr lang="en-US"/>
          </a:p>
        </p:txBody>
      </p:sp>
    </p:spTree>
    <p:extLst>
      <p:ext uri="{BB962C8B-B14F-4D97-AF65-F5344CB8AC3E}">
        <p14:creationId xmlns:p14="http://schemas.microsoft.com/office/powerpoint/2010/main" val="16548077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Why</a:t>
            </a:r>
            <a:r>
              <a:rPr lang="en-US" b="1" baseline="0" dirty="0"/>
              <a:t> is the nitrogen cycle important? </a:t>
            </a:r>
            <a:r>
              <a:rPr lang="en-US" baseline="0" dirty="0"/>
              <a:t>N plays a central role in the production of food. Plants extract N from the environment to make food. N is needed by all living things because it is an essential component of amino acids (building blocks of proteins) and of nucleotides (building blocks of DNA).  </a:t>
            </a:r>
          </a:p>
          <a:p>
            <a:endParaRPr lang="en-US" baseline="0" dirty="0"/>
          </a:p>
          <a:p>
            <a:r>
              <a:rPr lang="en-US" b="1" dirty="0"/>
              <a:t>What human activities have disrupted the nitrogen cycle?</a:t>
            </a:r>
            <a:r>
              <a:rPr lang="en-US" b="1" baseline="0" dirty="0"/>
              <a:t> </a:t>
            </a:r>
            <a:r>
              <a:rPr lang="en-US" b="1" dirty="0"/>
              <a:t>How have they affected humans? </a:t>
            </a:r>
            <a:r>
              <a:rPr lang="en-US" b="0" baseline="0" dirty="0"/>
              <a:t>“</a:t>
            </a:r>
            <a:r>
              <a:rPr lang="en-US" dirty="0"/>
              <a:t>Until recent times, nitrogen fixation by microorganisms (with an additional small amount from lightning strikes) was the only way in which nitrogen made its way from the environment into living organisms. Human production of additional nitrogen nutrients, however, has now disrupted the natural nitrogen cycle, with fertilizer accounting for more than half of the annual amount of nitrogen fixation attributed to human activity. Another large contribution comes from planting legumes, including soybeans and alfalfa, which are attractive hosts for nitrogen-fixing microbes and therefore enrich the soil where they grow. A third contributor is nitrogen oxide formed during burning of fuels, where the air becomes so hot that the nitrogen molecule breaks apart.</a:t>
            </a:r>
          </a:p>
          <a:p>
            <a:r>
              <a:rPr lang="en-US" dirty="0"/>
              <a:t>Such human activity has doubled the amount of fixed nitrogen over the levels present during pre-industrial times. Among the consequences are worsening of the greenhouse effect, reducing the protective ozone layer, adding to smog, contributing to acid rain, and contaminating drinking water.”</a:t>
            </a:r>
          </a:p>
          <a:p>
            <a:endParaRPr lang="en-US" baseline="0" dirty="0"/>
          </a:p>
          <a:p>
            <a:pPr defTabSz="931774">
              <a:defRPr/>
            </a:pPr>
            <a:r>
              <a:rPr lang="en-US" baseline="0" dirty="0"/>
              <a:t>“</a:t>
            </a:r>
            <a:r>
              <a:rPr lang="en-US" dirty="0"/>
              <a:t>Fertilizer for agricultural fields is the major source of nitrous oxide, a potent greenhouse gas. One nitrous oxide molecule, in fact, traps heat about 200 times more effectively than each molecule of carbon dioxide, the most plentiful greenhouse gas. Nitrous oxide also remains in </a:t>
            </a:r>
            <a:r>
              <a:rPr lang="en-US" dirty="0" err="1"/>
              <a:t>th</a:t>
            </a:r>
            <a:r>
              <a:rPr lang="en-US" dirty="0"/>
              <a:t>-e air for a long time — on the order of a century — because it does not dissolve easily in water and resists reacting with other chemicals. Consequently it eventually reaches the stratosphere where sunlight breaks it into nitric oxide, a key link in the chain of reactions that damages the Earth’s protective ozone layer.” </a:t>
            </a:r>
          </a:p>
          <a:p>
            <a:pPr defTabSz="931774">
              <a:defRPr/>
            </a:pPr>
            <a:endParaRPr lang="en-US" dirty="0"/>
          </a:p>
          <a:p>
            <a:pPr defTabSz="931774">
              <a:defRPr/>
            </a:pPr>
            <a:r>
              <a:rPr lang="en-US" dirty="0"/>
              <a:t>At the same time, other fixed-nitrogen gases released from fertilizers contribute to producing ozone in the lower atmosphere, where it is a pollutant rather than a protector. This reactive nitrogen can also lead to production of aerosols that can induce serious respiratory illness, cancer, and cardiac disease when in the air we breathe. Yet another pollution problem, acid rain, is fueled in part by nitrogen oxides from fertilizer.” </a:t>
            </a:r>
          </a:p>
          <a:p>
            <a:pPr defTabSz="931774">
              <a:defRPr/>
            </a:pPr>
            <a:endParaRPr lang="en-US" dirty="0"/>
          </a:p>
          <a:p>
            <a:pPr defTabSz="931774">
              <a:defRPr/>
            </a:pPr>
            <a:r>
              <a:rPr lang="en-US" dirty="0"/>
              <a:t>Other forms of fixed nitrogen that are applied during fertilization, particularly nitrite ions, also exacerbate water pollution problems. High nitrate concentrations in drinking water are a direct human health problem, causing “blue baby syndrome.” Additional ecological concerns arise from the role of fixed nitrogen compounds in over-enriching aquatic ecosystems, producing large amounts of phytoplankton (small water plants) that deplete oxygen supplies in the water and lead to “dead zones.</a:t>
            </a:r>
            <a:r>
              <a:rPr lang="en-US" baseline="0" dirty="0"/>
              <a:t> </a:t>
            </a:r>
            <a:r>
              <a:rPr lang="en-US" dirty="0"/>
              <a:t>(National</a:t>
            </a:r>
            <a:r>
              <a:rPr lang="en-US" baseline="0" dirty="0"/>
              <a:t> Academy of Engineering 2012).</a:t>
            </a:r>
          </a:p>
          <a:p>
            <a:pPr defTabSz="931774">
              <a:defRPr/>
            </a:pPr>
            <a:endParaRPr lang="en-US" baseline="0" dirty="0"/>
          </a:p>
          <a:p>
            <a:pPr defTabSz="931774">
              <a:defRPr/>
            </a:pPr>
            <a:r>
              <a:rPr lang="en-US" baseline="0" dirty="0"/>
              <a:t>“Finally, m</a:t>
            </a:r>
            <a:r>
              <a:rPr lang="en-US" dirty="0"/>
              <a:t>uch of the nitrogen applied to agricultural and urban areas ultimately enters rivers and </a:t>
            </a:r>
            <a:r>
              <a:rPr lang="en-US" dirty="0" err="1"/>
              <a:t>nearshore</a:t>
            </a:r>
            <a:r>
              <a:rPr lang="en-US" dirty="0"/>
              <a:t> coastal systems. In </a:t>
            </a:r>
            <a:r>
              <a:rPr lang="en-US" dirty="0" err="1"/>
              <a:t>nearshore</a:t>
            </a:r>
            <a:r>
              <a:rPr lang="en-US" dirty="0"/>
              <a:t> marine systems, increases in nitrogen can often lead to anoxia (no oxygen) or hypoxia (low oxygen), altered biodiversity, changes in food-web structure, and general habitat degradation. One common consequence of increased nitrogen is an increase in harmful algal blooms. Toxic blooms of certain types of </a:t>
            </a:r>
            <a:r>
              <a:rPr lang="en-US" dirty="0" err="1"/>
              <a:t>dinoflagellates</a:t>
            </a:r>
            <a:r>
              <a:rPr lang="en-US" dirty="0"/>
              <a:t> have been associated with high fish and shellfish mortality in some areas. Even without such economically catastrophic effects, the addition of nitrogen can lead to changes in biodiversity and species composition that may lead to changes in overall ecosystem function. Some have even suggested that alterations to the nitrogen cycle may lead to an increased risk of parasitic and infectious diseases among humans and wildlife. Additionally, increases in nitrogen in aquatic systems can lead to increased acidification in freshwater ecosystems.” (Bernhard</a:t>
            </a:r>
            <a:r>
              <a:rPr lang="en-US" baseline="0" dirty="0"/>
              <a:t> 2012).</a:t>
            </a:r>
          </a:p>
          <a:p>
            <a:endParaRPr lang="en-US" dirty="0"/>
          </a:p>
          <a:p>
            <a:pPr defTabSz="931774">
              <a:defRPr/>
            </a:pPr>
            <a:r>
              <a:rPr lang="en-US" b="1" dirty="0"/>
              <a:t>Identify other gases besides N</a:t>
            </a:r>
            <a:r>
              <a:rPr lang="en-US" b="1" baseline="-25000" dirty="0"/>
              <a:t>2</a:t>
            </a:r>
            <a:r>
              <a:rPr lang="en-US" b="1" dirty="0"/>
              <a:t> that can be produced during </a:t>
            </a:r>
            <a:r>
              <a:rPr lang="en-US" b="1" dirty="0" err="1"/>
              <a:t>denitrification</a:t>
            </a:r>
            <a:r>
              <a:rPr lang="en-US" b="1" dirty="0"/>
              <a:t>. What human activities facilitate the production of these gases?</a:t>
            </a:r>
            <a:r>
              <a:rPr lang="en-US" dirty="0"/>
              <a:t> “</a:t>
            </a:r>
            <a:r>
              <a:rPr lang="en-US" dirty="0" err="1"/>
              <a:t>Dinitrogen</a:t>
            </a:r>
            <a:r>
              <a:rPr lang="en-US" dirty="0"/>
              <a:t> gas (N</a:t>
            </a:r>
            <a:r>
              <a:rPr lang="en-US" baseline="-25000" dirty="0"/>
              <a:t>2</a:t>
            </a:r>
            <a:r>
              <a:rPr lang="en-US" dirty="0"/>
              <a:t>) is the ultimate end product of </a:t>
            </a:r>
            <a:r>
              <a:rPr lang="en-US" dirty="0" err="1"/>
              <a:t>denitrification</a:t>
            </a:r>
            <a:r>
              <a:rPr lang="en-US" dirty="0"/>
              <a:t>.  Nitrous oxide (N</a:t>
            </a:r>
            <a:r>
              <a:rPr lang="en-US" baseline="-25000" dirty="0"/>
              <a:t>2</a:t>
            </a:r>
            <a:r>
              <a:rPr lang="en-US" dirty="0"/>
              <a:t>O)= another end product and is considered a greenhouse gas, reacting with ozone and contributing to air pollution. Our rapidly increasing use of nitrogen based fertilizers on tropical soils for example, is giving rise to ballooning nitrous oxide emissions from this source. Additionally, increased atmospheric nitrogen deposition due to man-made nitrogen emissions, such as intensive livestock rearing, can induce elevated rates of nitrous oxide emission over large areas of otherwise untouched tropical soil. Rates of nitrous oxide from natural tropical soils are also likely to change in response to human-induced variations in temperature and rainfall.” (College Board)</a:t>
            </a:r>
          </a:p>
          <a:p>
            <a:endParaRPr lang="en-US" dirty="0"/>
          </a:p>
          <a:p>
            <a:pPr defTabSz="931774">
              <a:defRPr/>
            </a:pPr>
            <a:r>
              <a:rPr lang="en-US" dirty="0"/>
              <a:t>References:</a:t>
            </a:r>
            <a:r>
              <a:rPr lang="en-US" baseline="0" dirty="0"/>
              <a:t> </a:t>
            </a:r>
          </a:p>
          <a:p>
            <a:pPr defTabSz="931774">
              <a:defRPr/>
            </a:pPr>
            <a:endParaRPr lang="en-US" baseline="0" dirty="0"/>
          </a:p>
          <a:p>
            <a:pPr defTabSz="931774">
              <a:defRPr/>
            </a:pPr>
            <a:r>
              <a:rPr lang="en-US" dirty="0">
                <a:effectLst/>
              </a:rPr>
              <a:t>Bernhard, A. (2012) The Nitrogen Cycle: Processes, Players, and Human Impact. Nature Education Knowledge 3(10):25</a:t>
            </a:r>
          </a:p>
          <a:p>
            <a:pPr defTabSz="931774">
              <a:defRPr/>
            </a:pPr>
            <a:endParaRPr lang="en-US" baseline="0" dirty="0"/>
          </a:p>
          <a:p>
            <a:pPr defTabSz="931774">
              <a:defRPr/>
            </a:pPr>
            <a:r>
              <a:rPr lang="en-US" baseline="0" dirty="0"/>
              <a:t>College Board. 2013. Nitrogen Cycling in Ecosystems. Accessed on September 25, 2013: http://apcentral.collegeboard.com/apc/public/repository/nitrogen-cycling-in-ecosystems.pdf</a:t>
            </a:r>
          </a:p>
          <a:p>
            <a:pPr defTabSz="931774">
              <a:defRPr/>
            </a:pPr>
            <a:r>
              <a:rPr lang="en-US" baseline="0" dirty="0"/>
              <a:t>National Academy of Engineering  of the National Academies. 2012. Manage the nitrogen cycle.  Accessed on September 25, 2013: http://www.engineeringchallenges.org/cms/8996/9132.aspx</a:t>
            </a:r>
            <a:endParaRPr lang="en-US" dirty="0"/>
          </a:p>
          <a:p>
            <a:pPr defTabSz="931774">
              <a:defRPr/>
            </a:pPr>
            <a:endParaRPr lang="en-US" dirty="0"/>
          </a:p>
        </p:txBody>
      </p:sp>
      <p:sp>
        <p:nvSpPr>
          <p:cNvPr id="4" name="Slide Number Placeholder 3"/>
          <p:cNvSpPr>
            <a:spLocks noGrp="1"/>
          </p:cNvSpPr>
          <p:nvPr>
            <p:ph type="sldNum" sz="quarter" idx="10"/>
          </p:nvPr>
        </p:nvSpPr>
        <p:spPr/>
        <p:txBody>
          <a:bodyPr/>
          <a:lstStyle/>
          <a:p>
            <a:fld id="{7E4DC8D7-D132-4557-9C8D-F980D14AECC3}" type="slidenum">
              <a:rPr lang="en-US" smtClean="0"/>
              <a:pPr/>
              <a:t>34</a:t>
            </a:fld>
            <a:endParaRPr lang="en-US"/>
          </a:p>
        </p:txBody>
      </p:sp>
    </p:spTree>
    <p:extLst>
      <p:ext uri="{BB962C8B-B14F-4D97-AF65-F5344CB8AC3E}">
        <p14:creationId xmlns:p14="http://schemas.microsoft.com/office/powerpoint/2010/main" val="40868062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452D5C-1D8F-4F08-B43D-E93D4CFA1C5B}" type="slidenum">
              <a:rPr lang="en-US" smtClean="0"/>
              <a:pPr/>
              <a:t>35</a:t>
            </a:fld>
            <a:endParaRPr lang="en-US"/>
          </a:p>
        </p:txBody>
      </p:sp>
    </p:spTree>
    <p:extLst>
      <p:ext uri="{BB962C8B-B14F-4D97-AF65-F5344CB8AC3E}">
        <p14:creationId xmlns:p14="http://schemas.microsoft.com/office/powerpoint/2010/main" val="41046708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452D5C-1D8F-4F08-B43D-E93D4CFA1C5B}" type="slidenum">
              <a:rPr lang="en-US" smtClean="0"/>
              <a:pPr/>
              <a:t>36</a:t>
            </a:fld>
            <a:endParaRPr lang="en-US"/>
          </a:p>
        </p:txBody>
      </p:sp>
    </p:spTree>
    <p:extLst>
      <p:ext uri="{BB962C8B-B14F-4D97-AF65-F5344CB8AC3E}">
        <p14:creationId xmlns:p14="http://schemas.microsoft.com/office/powerpoint/2010/main" val="9218131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452D5C-1D8F-4F08-B43D-E93D4CFA1C5B}" type="slidenum">
              <a:rPr lang="en-US" smtClean="0"/>
              <a:pPr/>
              <a:t>37</a:t>
            </a:fld>
            <a:endParaRPr lang="en-US"/>
          </a:p>
        </p:txBody>
      </p:sp>
    </p:spTree>
    <p:extLst>
      <p:ext uri="{BB962C8B-B14F-4D97-AF65-F5344CB8AC3E}">
        <p14:creationId xmlns:p14="http://schemas.microsoft.com/office/powerpoint/2010/main" val="8103689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defTabSz="931774">
              <a:defRPr/>
            </a:pPr>
            <a:r>
              <a:rPr lang="id-ID" dirty="0">
                <a:solidFill>
                  <a:srgbClr val="FF0000"/>
                </a:solidFill>
              </a:rPr>
              <a:t>All components of the ecosystem are interdependent</a:t>
            </a:r>
            <a:r>
              <a:rPr lang="en-US" dirty="0">
                <a:solidFill>
                  <a:srgbClr val="FF0000"/>
                </a:solidFill>
              </a:rPr>
              <a:t>.  For example, the </a:t>
            </a:r>
            <a:r>
              <a:rPr lang="id-ID" i="1" dirty="0">
                <a:solidFill>
                  <a:srgbClr val="FF0000"/>
                </a:solidFill>
              </a:rPr>
              <a:t>Energy flow</a:t>
            </a:r>
            <a:r>
              <a:rPr lang="id-ID" dirty="0">
                <a:solidFill>
                  <a:srgbClr val="FF0000"/>
                </a:solidFill>
              </a:rPr>
              <a:t> and </a:t>
            </a:r>
            <a:r>
              <a:rPr lang="id-ID" i="1" dirty="0">
                <a:solidFill>
                  <a:srgbClr val="FF0000"/>
                </a:solidFill>
              </a:rPr>
              <a:t>material</a:t>
            </a:r>
            <a:r>
              <a:rPr lang="en-US" i="1" dirty="0">
                <a:solidFill>
                  <a:srgbClr val="FF0000"/>
                </a:solidFill>
              </a:rPr>
              <a:t> (Abiotic)</a:t>
            </a:r>
            <a:r>
              <a:rPr lang="id-ID" i="1" dirty="0">
                <a:solidFill>
                  <a:srgbClr val="FF0000"/>
                </a:solidFill>
              </a:rPr>
              <a:t> cycles</a:t>
            </a:r>
            <a:r>
              <a:rPr lang="en-US" i="1" dirty="0">
                <a:solidFill>
                  <a:srgbClr val="FF0000"/>
                </a:solidFill>
              </a:rPr>
              <a:t> </a:t>
            </a:r>
            <a:r>
              <a:rPr lang="en-US" dirty="0">
                <a:solidFill>
                  <a:srgbClr val="FF0000"/>
                </a:solidFill>
              </a:rPr>
              <a:t>are intertwined as shown on this figures.  The m</a:t>
            </a:r>
            <a:r>
              <a:rPr lang="id-ID" dirty="0">
                <a:solidFill>
                  <a:srgbClr val="C00000"/>
                </a:solidFill>
              </a:rPr>
              <a:t>aterial cycles</a:t>
            </a:r>
            <a:r>
              <a:rPr lang="en-US" dirty="0">
                <a:solidFill>
                  <a:srgbClr val="C00000"/>
                </a:solidFill>
              </a:rPr>
              <a:t> represent the c</a:t>
            </a:r>
            <a:r>
              <a:rPr lang="id-ID" dirty="0">
                <a:solidFill>
                  <a:srgbClr val="C00000"/>
                </a:solidFill>
              </a:rPr>
              <a:t>ontinuous movement of chemicals or nutrients through ecosystem and their conversion to utilizable forms by a combination of biological, geological and chemical processes</a:t>
            </a:r>
            <a:r>
              <a:rPr lang="en-US" dirty="0">
                <a:solidFill>
                  <a:srgbClr val="C00000"/>
                </a:solidFill>
              </a:rPr>
              <a:t>.  The e</a:t>
            </a:r>
            <a:r>
              <a:rPr lang="id-ID" dirty="0">
                <a:solidFill>
                  <a:srgbClr val="FF0000"/>
                </a:solidFill>
              </a:rPr>
              <a:t>nergy flow</a:t>
            </a:r>
            <a:r>
              <a:rPr lang="en-US" dirty="0">
                <a:solidFill>
                  <a:srgbClr val="FF0000"/>
                </a:solidFill>
              </a:rPr>
              <a:t> or cycles includes the </a:t>
            </a:r>
            <a:r>
              <a:rPr lang="en-US" dirty="0" err="1">
                <a:solidFill>
                  <a:srgbClr val="FF0000"/>
                </a:solidFill>
              </a:rPr>
              <a:t>fo</a:t>
            </a:r>
            <a:r>
              <a:rPr lang="id-ID" dirty="0">
                <a:solidFill>
                  <a:srgbClr val="FF0000"/>
                </a:solidFill>
              </a:rPr>
              <a:t>od chains</a:t>
            </a:r>
            <a:r>
              <a:rPr lang="en-US" dirty="0">
                <a:solidFill>
                  <a:srgbClr val="FF0000"/>
                </a:solidFill>
              </a:rPr>
              <a:t> in which</a:t>
            </a:r>
            <a:r>
              <a:rPr lang="id-ID" dirty="0">
                <a:solidFill>
                  <a:srgbClr val="FF0000"/>
                </a:solidFill>
              </a:rPr>
              <a:t> a series of one organism eat or </a:t>
            </a:r>
            <a:r>
              <a:rPr lang="en-US" dirty="0">
                <a:solidFill>
                  <a:srgbClr val="FF0000"/>
                </a:solidFill>
              </a:rPr>
              <a:t>cause the </a:t>
            </a:r>
            <a:r>
              <a:rPr lang="id-ID" dirty="0">
                <a:solidFill>
                  <a:srgbClr val="FF0000"/>
                </a:solidFill>
              </a:rPr>
              <a:t>decompos</a:t>
            </a:r>
            <a:r>
              <a:rPr lang="en-US" dirty="0" err="1">
                <a:solidFill>
                  <a:srgbClr val="FF0000"/>
                </a:solidFill>
              </a:rPr>
              <a:t>ition</a:t>
            </a:r>
            <a:r>
              <a:rPr lang="en-US" dirty="0">
                <a:solidFill>
                  <a:srgbClr val="FF0000"/>
                </a:solidFill>
              </a:rPr>
              <a:t> of</a:t>
            </a:r>
            <a:r>
              <a:rPr lang="id-ID" dirty="0">
                <a:solidFill>
                  <a:srgbClr val="FF0000"/>
                </a:solidFill>
              </a:rPr>
              <a:t> another organism</a:t>
            </a:r>
            <a:r>
              <a:rPr lang="en-US" dirty="0">
                <a:solidFill>
                  <a:srgbClr val="FF0000"/>
                </a:solidFill>
              </a:rPr>
              <a:t>.</a:t>
            </a:r>
          </a:p>
          <a:p>
            <a:pPr defTabSz="931774">
              <a:defRPr/>
            </a:pPr>
            <a:endParaRPr lang="en-US" dirty="0">
              <a:solidFill>
                <a:srgbClr val="FF0000"/>
              </a:solidFill>
            </a:endParaRPr>
          </a:p>
          <a:p>
            <a:r>
              <a:rPr lang="en-US" dirty="0"/>
              <a:t>Energy enters biological systems as light energy is transformed into chemical energy by cellular processes including photosynthesis and respiration, and ultimately is converted to heat energy. This energy is  lost as heat; once lost energy cannot be recycled. Without the continued input of solar energy, biological systems would die.</a:t>
            </a:r>
          </a:p>
          <a:p>
            <a:r>
              <a:rPr lang="en-US" dirty="0"/>
              <a:t> </a:t>
            </a:r>
          </a:p>
          <a:p>
            <a:r>
              <a:rPr lang="en-US" dirty="0"/>
              <a:t>Plants obtain elements, such as carbon and nitrogen from the atmosphere, water, or soils. Animals may also obtain some elements directly from the environment, but mostly from consuming other organisms. These chemicals are transformed biochemically within the bodies of organisms, but are eventually returned to their inorganic state through excretion or decomposition. Bacteria through the process decomposition or mineralization complete the process. During decomposition these materials are not destroyed or lost.  The elements are cycled endlessly between their biotic and abiotic states within ecosystems. Those elements whose supply tends to limit biological activity are called </a:t>
            </a:r>
            <a:r>
              <a:rPr lang="en-US" b="1" i="1" dirty="0"/>
              <a:t>nutrients</a:t>
            </a:r>
            <a:r>
              <a:rPr lang="en-US" dirty="0"/>
              <a:t>. </a:t>
            </a:r>
          </a:p>
          <a:p>
            <a:endParaRPr lang="en-US" dirty="0"/>
          </a:p>
          <a:p>
            <a:pPr defTabSz="931774">
              <a:defRPr/>
            </a:pPr>
            <a:r>
              <a:rPr lang="en-US" dirty="0"/>
              <a:t>University of Michigan 2008. The Concept of the Ecosystem.  Accessed from http://www.globalchange.umich.edu/globalchange1/current/lectures/kling/ecosystem/ecosystem.html</a:t>
            </a:r>
          </a:p>
          <a:p>
            <a:endParaRPr lang="en-US" baseline="0" dirty="0"/>
          </a:p>
          <a:p>
            <a:endParaRPr lang="en-US" baseline="0" dirty="0"/>
          </a:p>
          <a:p>
            <a:endParaRPr lang="en-US" baseline="0" dirty="0"/>
          </a:p>
          <a:p>
            <a:pPr defTabSz="931774">
              <a:defRPr/>
            </a:pPr>
            <a:endParaRPr lang="en-US"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1D984DB1-D5B4-46F6-9440-E68394B37B57}" type="slidenum">
              <a:rPr lang="en-US" smtClean="0"/>
              <a:pPr/>
              <a:t>38</a:t>
            </a:fld>
            <a:endParaRPr lang="en-US"/>
          </a:p>
        </p:txBody>
      </p:sp>
    </p:spTree>
    <p:extLst>
      <p:ext uri="{BB962C8B-B14F-4D97-AF65-F5344CB8AC3E}">
        <p14:creationId xmlns:p14="http://schemas.microsoft.com/office/powerpoint/2010/main" val="22410454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energy cycle</a:t>
            </a:r>
            <a:r>
              <a:rPr lang="en-US" baseline="0" dirty="0"/>
              <a:t> begins with the transfer of energy from the sun to plants.  Plants convert this energy via photosynthesis, using water, carbon dioxide, and oxygen,  to carbohydrates.  Plants, algae, and some bacteria have </a:t>
            </a:r>
            <a:r>
              <a:rPr lang="en-US" baseline="0" dirty="0" err="1"/>
              <a:t>chlorphyll</a:t>
            </a:r>
            <a:r>
              <a:rPr lang="en-US" baseline="0" dirty="0"/>
              <a:t>  and are able to photosynthesize.  They are consider primary producers of energy.  They are also at the base of the biomass pyramid.  A biomass pyramid is the total mass of organisms in a trophic level.  </a:t>
            </a:r>
            <a:endParaRPr lang="en-US" dirty="0"/>
          </a:p>
        </p:txBody>
      </p:sp>
      <p:sp>
        <p:nvSpPr>
          <p:cNvPr id="4" name="Slide Number Placeholder 3"/>
          <p:cNvSpPr>
            <a:spLocks noGrp="1"/>
          </p:cNvSpPr>
          <p:nvPr>
            <p:ph type="sldNum" sz="quarter" idx="10"/>
          </p:nvPr>
        </p:nvSpPr>
        <p:spPr/>
        <p:txBody>
          <a:bodyPr/>
          <a:lstStyle/>
          <a:p>
            <a:fld id="{7E4DC8D7-D132-4557-9C8D-F980D14AECC3}" type="slidenum">
              <a:rPr lang="en-US" smtClean="0"/>
              <a:pPr/>
              <a:t>39</a:t>
            </a:fld>
            <a:endParaRPr lang="en-US"/>
          </a:p>
        </p:txBody>
      </p:sp>
    </p:spTree>
    <p:extLst>
      <p:ext uri="{BB962C8B-B14F-4D97-AF65-F5344CB8AC3E}">
        <p14:creationId xmlns:p14="http://schemas.microsoft.com/office/powerpoint/2010/main" val="1372143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452D5C-1D8F-4F08-B43D-E93D4CFA1C5B}" type="slidenum">
              <a:rPr lang="en-US" smtClean="0"/>
              <a:pPr/>
              <a:t>4</a:t>
            </a:fld>
            <a:endParaRPr lang="en-US"/>
          </a:p>
        </p:txBody>
      </p:sp>
    </p:spTree>
    <p:extLst>
      <p:ext uri="{BB962C8B-B14F-4D97-AF65-F5344CB8AC3E}">
        <p14:creationId xmlns:p14="http://schemas.microsoft.com/office/powerpoint/2010/main" val="42599596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452D5C-1D8F-4F08-B43D-E93D4CFA1C5B}" type="slidenum">
              <a:rPr lang="en-US" smtClean="0"/>
              <a:pPr/>
              <a:t>40</a:t>
            </a:fld>
            <a:endParaRPr lang="en-US"/>
          </a:p>
        </p:txBody>
      </p:sp>
    </p:spTree>
    <p:extLst>
      <p:ext uri="{BB962C8B-B14F-4D97-AF65-F5344CB8AC3E}">
        <p14:creationId xmlns:p14="http://schemas.microsoft.com/office/powerpoint/2010/main" val="2080102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effectLst/>
              </a:rPr>
              <a:t>First trophic level: </a:t>
            </a:r>
            <a:r>
              <a:rPr lang="en-US" dirty="0">
                <a:solidFill>
                  <a:srgbClr val="FF0000"/>
                </a:solidFill>
                <a:effectLst/>
              </a:rPr>
              <a:t>It is represented by producers. Producers</a:t>
            </a:r>
            <a:r>
              <a:rPr lang="en-US" baseline="0" dirty="0">
                <a:solidFill>
                  <a:srgbClr val="FF0000"/>
                </a:solidFill>
                <a:effectLst/>
              </a:rPr>
              <a:t> </a:t>
            </a:r>
            <a:r>
              <a:rPr lang="en-US" dirty="0">
                <a:solidFill>
                  <a:srgbClr val="FF0000"/>
                </a:solidFill>
                <a:effectLst/>
              </a:rPr>
              <a:t>are organisms like plants that produces food from carbon dioxide and water using photosynthesis. Producers can be plant, algae, plankton or bacteria. Primary producers in an aquatic ecosystem are various species like phytoplankton, algae and higher plants. Primary producers in an terrestrial ecosystem are various species like green plants.</a:t>
            </a:r>
          </a:p>
          <a:p>
            <a:r>
              <a:rPr lang="en-US" b="1" dirty="0">
                <a:solidFill>
                  <a:srgbClr val="FF0000"/>
                </a:solidFill>
                <a:effectLst/>
              </a:rPr>
              <a:t>Second trophic level: </a:t>
            </a:r>
            <a:r>
              <a:rPr lang="en-US" dirty="0">
                <a:solidFill>
                  <a:srgbClr val="FF0000"/>
                </a:solidFill>
                <a:effectLst/>
              </a:rPr>
              <a:t>Second trophic level is represented by primary consumers. The primary consumers are herbivores that feeds on plants. </a:t>
            </a:r>
            <a:r>
              <a:rPr lang="en-US" dirty="0" err="1">
                <a:solidFill>
                  <a:srgbClr val="FF0000"/>
                </a:solidFill>
                <a:effectLst/>
              </a:rPr>
              <a:t>Eg</a:t>
            </a:r>
            <a:r>
              <a:rPr lang="en-US" dirty="0">
                <a:solidFill>
                  <a:srgbClr val="FF0000"/>
                </a:solidFill>
                <a:effectLst/>
              </a:rPr>
              <a:t> insects, birds and mammals in terrestrial ecosystem and </a:t>
            </a:r>
            <a:r>
              <a:rPr lang="en-US" dirty="0" err="1">
                <a:solidFill>
                  <a:srgbClr val="FF0000"/>
                </a:solidFill>
                <a:effectLst/>
              </a:rPr>
              <a:t>mollusc's</a:t>
            </a:r>
            <a:r>
              <a:rPr lang="en-US" dirty="0">
                <a:solidFill>
                  <a:srgbClr val="FF0000"/>
                </a:solidFill>
                <a:effectLst/>
              </a:rPr>
              <a:t> in aquatic ecosystem.</a:t>
            </a:r>
          </a:p>
          <a:p>
            <a:r>
              <a:rPr lang="en-US" b="1" dirty="0">
                <a:solidFill>
                  <a:srgbClr val="FF0000"/>
                </a:solidFill>
                <a:effectLst/>
              </a:rPr>
              <a:t>Third trophic level: </a:t>
            </a:r>
            <a:r>
              <a:rPr lang="en-US" dirty="0">
                <a:solidFill>
                  <a:srgbClr val="FF0000"/>
                </a:solidFill>
                <a:effectLst/>
              </a:rPr>
              <a:t>This level is represented by secondary consumers. These are Primary carnivores .The consumers that feed on herbivores are carnivores, are called primary carnivores</a:t>
            </a:r>
          </a:p>
          <a:p>
            <a:r>
              <a:rPr lang="en-US" b="1" dirty="0">
                <a:solidFill>
                  <a:srgbClr val="FF0000"/>
                </a:solidFill>
                <a:effectLst/>
              </a:rPr>
              <a:t>Fourth trophic level: </a:t>
            </a:r>
            <a:r>
              <a:rPr lang="en-US" dirty="0">
                <a:solidFill>
                  <a:srgbClr val="FF0000"/>
                </a:solidFill>
                <a:effectLst/>
              </a:rPr>
              <a:t>It is represented by tertiary consumers. They are usually top </a:t>
            </a:r>
            <a:r>
              <a:rPr lang="en-US" dirty="0" err="1">
                <a:solidFill>
                  <a:srgbClr val="FF0000"/>
                </a:solidFill>
                <a:effectLst/>
              </a:rPr>
              <a:t>carnivore,a</a:t>
            </a:r>
            <a:r>
              <a:rPr lang="en-US" dirty="0">
                <a:solidFill>
                  <a:srgbClr val="FF0000"/>
                </a:solidFill>
                <a:effectLst/>
              </a:rPr>
              <a:t> consumer at the top of a food chain with no predators.</a:t>
            </a:r>
          </a:p>
          <a:p>
            <a:pPr eaLnBrk="1" hangingPunct="1">
              <a:spcBef>
                <a:spcPct val="0"/>
              </a:spcBef>
            </a:pPr>
            <a:endParaRPr lang="en-US" dirty="0"/>
          </a:p>
          <a:p>
            <a:pPr eaLnBrk="1" hangingPunct="1">
              <a:spcBef>
                <a:spcPct val="0"/>
              </a:spcBef>
            </a:pPr>
            <a:r>
              <a:rPr lang="en-US" dirty="0"/>
              <a:t>Dead tissue and waste products are produced throughout. Scavengers, </a:t>
            </a:r>
            <a:r>
              <a:rPr lang="en-US" dirty="0" err="1"/>
              <a:t>detritivores</a:t>
            </a:r>
            <a:r>
              <a:rPr lang="en-US" dirty="0"/>
              <a:t>, and decomposers use the "waste“.  They eat carcasses and fallen leaves.  They could be animals, such as crows and beetles, but ultimately microbes are responsible for decomposition. </a:t>
            </a:r>
          </a:p>
        </p:txBody>
      </p:sp>
      <p:sp>
        <p:nvSpPr>
          <p:cNvPr id="4" name="Slide Number Placeholder 3"/>
          <p:cNvSpPr>
            <a:spLocks noGrp="1"/>
          </p:cNvSpPr>
          <p:nvPr>
            <p:ph type="sldNum" sz="quarter" idx="10"/>
          </p:nvPr>
        </p:nvSpPr>
        <p:spPr/>
        <p:txBody>
          <a:bodyPr/>
          <a:lstStyle/>
          <a:p>
            <a:fld id="{1D984DB1-D5B4-46F6-9440-E68394B37B57}" type="slidenum">
              <a:rPr lang="en-US" smtClean="0"/>
              <a:pPr/>
              <a:t>41</a:t>
            </a:fld>
            <a:endParaRPr lang="en-US"/>
          </a:p>
        </p:txBody>
      </p:sp>
    </p:spTree>
    <p:extLst>
      <p:ext uri="{BB962C8B-B14F-4D97-AF65-F5344CB8AC3E}">
        <p14:creationId xmlns:p14="http://schemas.microsoft.com/office/powerpoint/2010/main" val="39537562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figure illustrates the energy or heat loss at each trophic level</a:t>
            </a:r>
            <a:r>
              <a:rPr lang="en-US" baseline="0" dirty="0"/>
              <a:t> of a terrestrial food chain.  A food chain is the sequence of organisms that are the food for the next member of the chain.  In this example, the rabbit eats the plant, who, in turn, is eaten by the snake, who is eaten by the eagle. </a:t>
            </a:r>
          </a:p>
          <a:p>
            <a:endParaRPr lang="en-US" baseline="0" dirty="0"/>
          </a:p>
          <a:p>
            <a:r>
              <a:rPr lang="en-US" baseline="0" dirty="0"/>
              <a:t>Energy transfer between the different trophic levels is inefficient.</a:t>
            </a:r>
          </a:p>
          <a:p>
            <a:r>
              <a:rPr lang="en-US" baseline="0" dirty="0"/>
              <a:t>Energy is lost as you move up the trophic levels with the primary producers containing the most energy and it is lost as it is consumed as food through at the food web.  This is also is true of biomass.  The greatest biomass is found with the producers and it decreases with each trophic level.</a:t>
            </a:r>
          </a:p>
          <a:p>
            <a:endParaRPr lang="en-US" baseline="0" dirty="0"/>
          </a:p>
        </p:txBody>
      </p:sp>
      <p:sp>
        <p:nvSpPr>
          <p:cNvPr id="4" name="Slide Number Placeholder 3"/>
          <p:cNvSpPr>
            <a:spLocks noGrp="1"/>
          </p:cNvSpPr>
          <p:nvPr>
            <p:ph type="sldNum" sz="quarter" idx="10"/>
          </p:nvPr>
        </p:nvSpPr>
        <p:spPr/>
        <p:txBody>
          <a:bodyPr/>
          <a:lstStyle/>
          <a:p>
            <a:fld id="{1D984DB1-D5B4-46F6-9440-E68394B37B57}" type="slidenum">
              <a:rPr lang="en-US" smtClean="0"/>
              <a:pPr/>
              <a:t>42</a:t>
            </a:fld>
            <a:endParaRPr lang="en-US"/>
          </a:p>
        </p:txBody>
      </p:sp>
    </p:spTree>
    <p:extLst>
      <p:ext uri="{BB962C8B-B14F-4D97-AF65-F5344CB8AC3E}">
        <p14:creationId xmlns:p14="http://schemas.microsoft.com/office/powerpoint/2010/main" val="7124463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Trophic levels are not confined to the terrestrial</a:t>
            </a:r>
            <a:r>
              <a:rPr lang="en-US" baseline="0" dirty="0"/>
              <a:t> environment</a:t>
            </a:r>
            <a:endParaRPr lang="en-US" dirty="0"/>
          </a:p>
        </p:txBody>
      </p:sp>
      <p:sp>
        <p:nvSpPr>
          <p:cNvPr id="4" name="Slide Number Placeholder 3"/>
          <p:cNvSpPr>
            <a:spLocks noGrp="1"/>
          </p:cNvSpPr>
          <p:nvPr>
            <p:ph type="sldNum" sz="quarter" idx="10"/>
          </p:nvPr>
        </p:nvSpPr>
        <p:spPr/>
        <p:txBody>
          <a:bodyPr/>
          <a:lstStyle/>
          <a:p>
            <a:fld id="{1D984DB1-D5B4-46F6-9440-E68394B37B57}" type="slidenum">
              <a:rPr lang="en-US" smtClean="0"/>
              <a:pPr/>
              <a:t>43</a:t>
            </a:fld>
            <a:endParaRPr lang="en-US"/>
          </a:p>
        </p:txBody>
      </p:sp>
    </p:spTree>
    <p:extLst>
      <p:ext uri="{BB962C8B-B14F-4D97-AF65-F5344CB8AC3E}">
        <p14:creationId xmlns:p14="http://schemas.microsoft.com/office/powerpoint/2010/main" val="42237064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solidFill>
                  <a:srgbClr val="FF0000"/>
                </a:solidFill>
              </a:rPr>
              <a:t>This is an illustration</a:t>
            </a:r>
            <a:r>
              <a:rPr lang="en-US" baseline="0" dirty="0">
                <a:solidFill>
                  <a:srgbClr val="FF0000"/>
                </a:solidFill>
              </a:rPr>
              <a:t> of a typical terrestrial food chain.  Plants are the primary producers.  Small herbivores including insects and rabbits consume the plants.  Small and large predators consume these primary consumers.  Secondary consumers are consumed by tertiary consumers.  </a:t>
            </a:r>
            <a:r>
              <a:rPr lang="en-US" dirty="0">
                <a:solidFill>
                  <a:srgbClr val="FF0000"/>
                </a:solidFill>
              </a:rPr>
              <a:t>Decomposers are organisms that breakdown other organisms into simple compounds. For example, fungi, bacteria, and earthworms are decomposers. They breakdown dead animals or plant material and convert it to</a:t>
            </a:r>
            <a:r>
              <a:rPr lang="en-US" baseline="0" dirty="0">
                <a:solidFill>
                  <a:srgbClr val="FF0000"/>
                </a:solidFill>
              </a:rPr>
              <a:t> organic material.</a:t>
            </a:r>
            <a:endParaRPr lang="en-US"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1D984DB1-D5B4-46F6-9440-E68394B37B57}" type="slidenum">
              <a:rPr lang="en-US" smtClean="0"/>
              <a:pPr/>
              <a:t>44</a:t>
            </a:fld>
            <a:endParaRPr lang="en-US"/>
          </a:p>
        </p:txBody>
      </p:sp>
    </p:spTree>
    <p:extLst>
      <p:ext uri="{BB962C8B-B14F-4D97-AF65-F5344CB8AC3E}">
        <p14:creationId xmlns:p14="http://schemas.microsoft.com/office/powerpoint/2010/main" val="35121693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r>
              <a:rPr lang="en-US" dirty="0"/>
              <a:t>Food</a:t>
            </a:r>
            <a:r>
              <a:rPr lang="en-US" baseline="0" dirty="0"/>
              <a:t> web are a bit more complex than food chains. They integrate multiple food chains.  This one illustrates one could be applied to parts of Canada or Alaska.  It integrates arctic saltwater, freshwater, and terrestrial ecosystems.  </a:t>
            </a:r>
          </a:p>
          <a:p>
            <a:endParaRPr lang="en-US" baseline="0" dirty="0"/>
          </a:p>
          <a:p>
            <a:r>
              <a:rPr lang="en-US" baseline="0" dirty="0"/>
              <a:t>Students will not be expected to know the details of this food web but should appreciate the complexity of it and the </a:t>
            </a:r>
            <a:endParaRPr lang="en-US" dirty="0"/>
          </a:p>
        </p:txBody>
      </p:sp>
      <p:sp>
        <p:nvSpPr>
          <p:cNvPr id="4" name="Slide Number Placeholder 3"/>
          <p:cNvSpPr>
            <a:spLocks noGrp="1"/>
          </p:cNvSpPr>
          <p:nvPr>
            <p:ph type="sldNum" sz="quarter" idx="10"/>
          </p:nvPr>
        </p:nvSpPr>
        <p:spPr/>
        <p:txBody>
          <a:bodyPr/>
          <a:lstStyle/>
          <a:p>
            <a:fld id="{1D984DB1-D5B4-46F6-9440-E68394B37B57}" type="slidenum">
              <a:rPr lang="en-US" smtClean="0"/>
              <a:pPr/>
              <a:t>45</a:t>
            </a:fld>
            <a:endParaRPr lang="en-US"/>
          </a:p>
        </p:txBody>
      </p:sp>
    </p:spTree>
    <p:extLst>
      <p:ext uri="{BB962C8B-B14F-4D97-AF65-F5344CB8AC3E}">
        <p14:creationId xmlns:p14="http://schemas.microsoft.com/office/powerpoint/2010/main" val="40565589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452D5C-1D8F-4F08-B43D-E93D4CFA1C5B}" type="slidenum">
              <a:rPr lang="en-US" smtClean="0"/>
              <a:pPr/>
              <a:t>46</a:t>
            </a:fld>
            <a:endParaRPr lang="en-US"/>
          </a:p>
        </p:txBody>
      </p:sp>
    </p:spTree>
    <p:extLst>
      <p:ext uri="{BB962C8B-B14F-4D97-AF65-F5344CB8AC3E}">
        <p14:creationId xmlns:p14="http://schemas.microsoft.com/office/powerpoint/2010/main" val="39410414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452D5C-1D8F-4F08-B43D-E93D4CFA1C5B}" type="slidenum">
              <a:rPr lang="en-US" smtClean="0"/>
              <a:pPr/>
              <a:t>47</a:t>
            </a:fld>
            <a:endParaRPr lang="en-US"/>
          </a:p>
        </p:txBody>
      </p:sp>
    </p:spTree>
    <p:extLst>
      <p:ext uri="{BB962C8B-B14F-4D97-AF65-F5344CB8AC3E}">
        <p14:creationId xmlns:p14="http://schemas.microsoft.com/office/powerpoint/2010/main" val="17468264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“Similar to corals, the region of greatest mangrove diversity is in Southeast Asia, particularly around the Indonesian Archipelago (Burke et al., 2001). …This graphic illustrates the distribution and biodiversity (low, medium and high diversity) of corals, mangroves and </a:t>
            </a:r>
            <a:r>
              <a:rPr lang="en-US" i="1" dirty="0" err="1"/>
              <a:t>seagrass</a:t>
            </a:r>
            <a:r>
              <a:rPr lang="en-US" i="1" dirty="0"/>
              <a:t> in the world's coastal and marine areas”</a:t>
            </a:r>
          </a:p>
          <a:p>
            <a:endParaRPr lang="en-US" dirty="0"/>
          </a:p>
          <a:p>
            <a:r>
              <a:rPr lang="en-US" dirty="0" err="1"/>
              <a:t>Rekacewicz</a:t>
            </a:r>
            <a:r>
              <a:rPr lang="en-US" dirty="0"/>
              <a:t>, P. </a:t>
            </a:r>
            <a:r>
              <a:rPr lang="en-US" baseline="0" dirty="0"/>
              <a:t>2012.  Distribution of coral, mangrove, and </a:t>
            </a:r>
            <a:r>
              <a:rPr lang="en-US" baseline="0" dirty="0" err="1"/>
              <a:t>seagrass</a:t>
            </a:r>
            <a:r>
              <a:rPr lang="en-US" baseline="0" dirty="0"/>
              <a:t> diversity. Access from </a:t>
            </a:r>
            <a:r>
              <a:rPr lang="en-US" dirty="0"/>
              <a:t>http://www.grida.no/graphicslib/detail/distribution-of-coral-mangrove-and-seagrass-diversity_30dc</a:t>
            </a:r>
          </a:p>
        </p:txBody>
      </p:sp>
      <p:sp>
        <p:nvSpPr>
          <p:cNvPr id="4" name="Slide Number Placeholder 3"/>
          <p:cNvSpPr>
            <a:spLocks noGrp="1"/>
          </p:cNvSpPr>
          <p:nvPr>
            <p:ph type="sldNum" sz="quarter" idx="10"/>
          </p:nvPr>
        </p:nvSpPr>
        <p:spPr/>
        <p:txBody>
          <a:bodyPr/>
          <a:lstStyle/>
          <a:p>
            <a:fld id="{1D984DB1-D5B4-46F6-9440-E68394B37B57}" type="slidenum">
              <a:rPr lang="en-US" smtClean="0"/>
              <a:pPr/>
              <a:t>48</a:t>
            </a:fld>
            <a:endParaRPr lang="en-US"/>
          </a:p>
        </p:txBody>
      </p:sp>
    </p:spTree>
    <p:extLst>
      <p:ext uri="{BB962C8B-B14F-4D97-AF65-F5344CB8AC3E}">
        <p14:creationId xmlns:p14="http://schemas.microsoft.com/office/powerpoint/2010/main" val="36879312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Mangrove</a:t>
            </a:r>
            <a:r>
              <a:rPr lang="en-US" baseline="0" dirty="0"/>
              <a:t> soils are saline, roots are extensive but only do not go deeply into the soil.  Most of the sediments are anoxic or contain little oxygen so the mangrove has adapted with roots having “knees” where they draw in oxygen.  Some species also have breathing tubes in their roots to access oxygen.  </a:t>
            </a:r>
          </a:p>
          <a:p>
            <a:endParaRPr lang="en-US" baseline="0" dirty="0"/>
          </a:p>
          <a:p>
            <a:r>
              <a:rPr lang="en-US" baseline="0" dirty="0"/>
              <a:t>Mangrove plants have thick waxy leaves to reduce water loss.  They are adapted to highly saline, low oxygen, poor nutrient availability,  and windy, wavy conditions.  Mangrove plants are either salt excluders (they do not uptake salt), salt </a:t>
            </a:r>
            <a:r>
              <a:rPr lang="en-US" baseline="0" dirty="0" err="1"/>
              <a:t>excreters</a:t>
            </a:r>
            <a:r>
              <a:rPr lang="en-US" baseline="0" dirty="0"/>
              <a:t> (they can get rid of excess salt), or are salt tolerant.</a:t>
            </a:r>
          </a:p>
          <a:p>
            <a:endParaRPr lang="en-US" baseline="0" dirty="0"/>
          </a:p>
          <a:p>
            <a:r>
              <a:rPr lang="en-US" baseline="0" dirty="0"/>
              <a:t>Sea grasses occur in the intertidal zone</a:t>
            </a:r>
          </a:p>
          <a:p>
            <a:endParaRPr lang="en-US" baseline="0" dirty="0"/>
          </a:p>
          <a:p>
            <a:pPr marL="0" lvl="1" defTabSz="931774">
              <a:defRPr/>
            </a:pPr>
            <a:r>
              <a:rPr lang="en-US" dirty="0" err="1"/>
              <a:t>Osbourne</a:t>
            </a:r>
            <a:r>
              <a:rPr lang="en-US" dirty="0"/>
              <a:t>, P.L. 2000. Tropical Ecosystems and Ecological Concepts. Cambridge University Press. Cambridge.  </a:t>
            </a:r>
          </a:p>
          <a:p>
            <a:endParaRPr lang="en-US" dirty="0"/>
          </a:p>
        </p:txBody>
      </p:sp>
      <p:sp>
        <p:nvSpPr>
          <p:cNvPr id="4" name="Slide Number Placeholder 3"/>
          <p:cNvSpPr>
            <a:spLocks noGrp="1"/>
          </p:cNvSpPr>
          <p:nvPr>
            <p:ph type="sldNum" sz="quarter" idx="10"/>
          </p:nvPr>
        </p:nvSpPr>
        <p:spPr/>
        <p:txBody>
          <a:bodyPr/>
          <a:lstStyle/>
          <a:p>
            <a:fld id="{1D984DB1-D5B4-46F6-9440-E68394B37B57}" type="slidenum">
              <a:rPr lang="en-US" smtClean="0"/>
              <a:pPr/>
              <a:t>49</a:t>
            </a:fld>
            <a:endParaRPr lang="en-US"/>
          </a:p>
        </p:txBody>
      </p:sp>
    </p:spTree>
    <p:extLst>
      <p:ext uri="{BB962C8B-B14F-4D97-AF65-F5344CB8AC3E}">
        <p14:creationId xmlns:p14="http://schemas.microsoft.com/office/powerpoint/2010/main" val="190339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a:t>
            </a:r>
            <a:r>
              <a:rPr lang="en-US" baseline="0" dirty="0"/>
              <a:t> I do not like to reference </a:t>
            </a:r>
            <a:r>
              <a:rPr lang="en-US" baseline="0" dirty="0" err="1"/>
              <a:t>wikipedia</a:t>
            </a:r>
            <a:r>
              <a:rPr lang="en-US" baseline="0" dirty="0"/>
              <a:t>, I think they have a very easy to understand and comprehensive definition of an ecosystem.  The facilitator should decide if they would like to use a different reference.</a:t>
            </a:r>
            <a:endParaRPr lang="en-US" dirty="0"/>
          </a:p>
        </p:txBody>
      </p:sp>
      <p:sp>
        <p:nvSpPr>
          <p:cNvPr id="4" name="Slide Number Placeholder 3"/>
          <p:cNvSpPr>
            <a:spLocks noGrp="1"/>
          </p:cNvSpPr>
          <p:nvPr>
            <p:ph type="sldNum" sz="quarter" idx="10"/>
          </p:nvPr>
        </p:nvSpPr>
        <p:spPr/>
        <p:txBody>
          <a:bodyPr/>
          <a:lstStyle/>
          <a:p>
            <a:pPr>
              <a:defRPr/>
            </a:pPr>
            <a:fld id="{B14B88F0-A756-4036-921A-CD3A62D96F6D}" type="slidenum">
              <a:rPr lang="en-US" smtClean="0"/>
              <a:pPr>
                <a:defRPr/>
              </a:pPr>
              <a:t>5</a:t>
            </a:fld>
            <a:endParaRPr lang="en-US"/>
          </a:p>
        </p:txBody>
      </p:sp>
    </p:spTree>
    <p:extLst>
      <p:ext uri="{BB962C8B-B14F-4D97-AF65-F5344CB8AC3E}">
        <p14:creationId xmlns:p14="http://schemas.microsoft.com/office/powerpoint/2010/main" val="28682174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452D5C-1D8F-4F08-B43D-E93D4CFA1C5B}" type="slidenum">
              <a:rPr lang="en-US" smtClean="0"/>
              <a:pPr/>
              <a:t>50</a:t>
            </a:fld>
            <a:endParaRPr lang="en-US"/>
          </a:p>
        </p:txBody>
      </p:sp>
    </p:spTree>
    <p:extLst>
      <p:ext uri="{BB962C8B-B14F-4D97-AF65-F5344CB8AC3E}">
        <p14:creationId xmlns:p14="http://schemas.microsoft.com/office/powerpoint/2010/main" val="41353662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Energy flows through the mangrove ecosystem</a:t>
            </a:r>
            <a:r>
              <a:rPr lang="en-US" baseline="0" dirty="0"/>
              <a:t> from m</a:t>
            </a:r>
            <a:r>
              <a:rPr lang="en-US" dirty="0"/>
              <a:t>angrove leaf detritus - Bacteria and fungi - Detritus consumers (herbivores and omnivores) - Lower carnivores - Higher carnivores.   The chain begins with the mangrove plants producing energy through photosynthesis. Leaves</a:t>
            </a:r>
            <a:r>
              <a:rPr lang="en-US" baseline="0" dirty="0"/>
              <a:t> fall in to the water, break apart, and grazed on by </a:t>
            </a:r>
            <a:r>
              <a:rPr lang="en-US" dirty="0"/>
              <a:t>amphipods and crabs. Microbes and fungus further decays</a:t>
            </a:r>
            <a:r>
              <a:rPr lang="en-US" baseline="0" dirty="0"/>
              <a:t> the leaf litter.  </a:t>
            </a:r>
            <a:r>
              <a:rPr lang="en-US" baseline="0" dirty="0" err="1"/>
              <a:t>D</a:t>
            </a:r>
            <a:r>
              <a:rPr lang="en-US" dirty="0" err="1"/>
              <a:t>etritivores</a:t>
            </a:r>
            <a:r>
              <a:rPr lang="en-US" dirty="0"/>
              <a:t>,</a:t>
            </a:r>
            <a:r>
              <a:rPr lang="en-US" baseline="0" dirty="0"/>
              <a:t> including</a:t>
            </a:r>
            <a:r>
              <a:rPr lang="en-US" dirty="0"/>
              <a:t> very small invertebrates, worms, </a:t>
            </a:r>
            <a:r>
              <a:rPr lang="en-US" dirty="0" err="1"/>
              <a:t>molluscs</a:t>
            </a:r>
            <a:r>
              <a:rPr lang="en-US" dirty="0"/>
              <a:t>, prawns and crabs, also consume</a:t>
            </a:r>
            <a:r>
              <a:rPr lang="en-US" baseline="0" dirty="0"/>
              <a:t> the leaf litter.  These, </a:t>
            </a:r>
            <a:r>
              <a:rPr lang="en-US" dirty="0"/>
              <a:t>in turn, are preyed upon by lower carnivores. higher carnivores such as large fish, birds of prey, wild cats or man himself are at the top of the food</a:t>
            </a:r>
            <a:r>
              <a:rPr lang="en-US" baseline="0" dirty="0"/>
              <a:t> chain.</a:t>
            </a:r>
            <a:endParaRPr lang="en-US" dirty="0"/>
          </a:p>
          <a:p>
            <a:r>
              <a:rPr lang="en-US" dirty="0"/>
              <a:t>FAO 2005. Mangrove Management.</a:t>
            </a:r>
            <a:r>
              <a:rPr lang="en-US" baseline="0" dirty="0"/>
              <a:t> Accessed from</a:t>
            </a:r>
            <a:r>
              <a:rPr lang="en-US" dirty="0"/>
              <a:t> http://www.fao.org/forestry/mangrove/3648/en/</a:t>
            </a:r>
          </a:p>
          <a:p>
            <a:endParaRPr lang="en-US" dirty="0"/>
          </a:p>
        </p:txBody>
      </p:sp>
      <p:sp>
        <p:nvSpPr>
          <p:cNvPr id="4" name="Slide Number Placeholder 3"/>
          <p:cNvSpPr>
            <a:spLocks noGrp="1"/>
          </p:cNvSpPr>
          <p:nvPr>
            <p:ph type="sldNum" sz="quarter" idx="10"/>
          </p:nvPr>
        </p:nvSpPr>
        <p:spPr/>
        <p:txBody>
          <a:bodyPr/>
          <a:lstStyle/>
          <a:p>
            <a:fld id="{1D984DB1-D5B4-46F6-9440-E68394B37B57}" type="slidenum">
              <a:rPr lang="en-US" smtClean="0"/>
              <a:pPr/>
              <a:t>51</a:t>
            </a:fld>
            <a:endParaRPr lang="en-US"/>
          </a:p>
        </p:txBody>
      </p:sp>
    </p:spTree>
    <p:extLst>
      <p:ext uri="{BB962C8B-B14F-4D97-AF65-F5344CB8AC3E}">
        <p14:creationId xmlns:p14="http://schemas.microsoft.com/office/powerpoint/2010/main" val="11211920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Mangrove (about mangrove plants)</a:t>
            </a:r>
          </a:p>
          <a:p>
            <a:r>
              <a:rPr lang="en-US" dirty="0"/>
              <a:t> </a:t>
            </a:r>
            <a:r>
              <a:rPr lang="en-US" dirty="0">
                <a:hlinkClick r:id="rId3"/>
              </a:rPr>
              <a:t>http://www.youtube.com/watch?v=AUyUXacqYyE</a:t>
            </a:r>
            <a:endParaRPr lang="en-US" dirty="0"/>
          </a:p>
          <a:p>
            <a:endParaRPr lang="en-US" dirty="0"/>
          </a:p>
          <a:p>
            <a:r>
              <a:rPr lang="en-US" dirty="0"/>
              <a:t>Or</a:t>
            </a:r>
          </a:p>
          <a:p>
            <a:r>
              <a:rPr lang="en-US" dirty="0"/>
              <a:t>Mangroves – Guardians of the Coast</a:t>
            </a:r>
          </a:p>
          <a:p>
            <a:r>
              <a:rPr lang="en-US" dirty="0"/>
              <a:t>http://www.youtube.com/watch?v=4SY7X9zdZ-U</a:t>
            </a:r>
          </a:p>
          <a:p>
            <a:r>
              <a:rPr lang="en-US" dirty="0"/>
              <a:t> (28 minutes – 1</a:t>
            </a:r>
            <a:r>
              <a:rPr lang="en-US" baseline="30000" dirty="0"/>
              <a:t>st</a:t>
            </a:r>
            <a:r>
              <a:rPr lang="en-US" dirty="0"/>
              <a:t> 12 minutes for this class)</a:t>
            </a:r>
          </a:p>
          <a:p>
            <a:endParaRPr lang="en-US" dirty="0"/>
          </a:p>
        </p:txBody>
      </p:sp>
      <p:sp>
        <p:nvSpPr>
          <p:cNvPr id="4" name="Slide Number Placeholder 3"/>
          <p:cNvSpPr>
            <a:spLocks noGrp="1"/>
          </p:cNvSpPr>
          <p:nvPr>
            <p:ph type="sldNum" sz="quarter" idx="10"/>
          </p:nvPr>
        </p:nvSpPr>
        <p:spPr/>
        <p:txBody>
          <a:bodyPr/>
          <a:lstStyle/>
          <a:p>
            <a:fld id="{7A452D5C-1D8F-4F08-B43D-E93D4CFA1C5B}" type="slidenum">
              <a:rPr lang="en-US" smtClean="0"/>
              <a:pPr/>
              <a:t>52</a:t>
            </a:fld>
            <a:endParaRPr lang="en-US"/>
          </a:p>
        </p:txBody>
      </p:sp>
    </p:spTree>
    <p:extLst>
      <p:ext uri="{BB962C8B-B14F-4D97-AF65-F5344CB8AC3E}">
        <p14:creationId xmlns:p14="http://schemas.microsoft.com/office/powerpoint/2010/main" val="11697811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452D5C-1D8F-4F08-B43D-E93D4CFA1C5B}" type="slidenum">
              <a:rPr lang="en-US" smtClean="0"/>
              <a:pPr/>
              <a:t>53</a:t>
            </a:fld>
            <a:endParaRPr lang="en-US"/>
          </a:p>
        </p:txBody>
      </p:sp>
    </p:spTree>
    <p:extLst>
      <p:ext uri="{BB962C8B-B14F-4D97-AF65-F5344CB8AC3E}">
        <p14:creationId xmlns:p14="http://schemas.microsoft.com/office/powerpoint/2010/main" val="35515015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National Geographic 2013.</a:t>
            </a:r>
            <a:r>
              <a:rPr lang="en-US" baseline="0" dirty="0"/>
              <a:t> Tropical Rain Forest Map. Accessed from </a:t>
            </a:r>
            <a:r>
              <a:rPr lang="en-US" dirty="0"/>
              <a:t>http://environment.nationalgeographic.com/environment/habitats/rainforest-map/#close-modal</a:t>
            </a:r>
          </a:p>
        </p:txBody>
      </p:sp>
      <p:sp>
        <p:nvSpPr>
          <p:cNvPr id="4" name="Slide Number Placeholder 3"/>
          <p:cNvSpPr>
            <a:spLocks noGrp="1"/>
          </p:cNvSpPr>
          <p:nvPr>
            <p:ph type="sldNum" sz="quarter" idx="10"/>
          </p:nvPr>
        </p:nvSpPr>
        <p:spPr/>
        <p:txBody>
          <a:bodyPr/>
          <a:lstStyle/>
          <a:p>
            <a:fld id="{1D984DB1-D5B4-46F6-9440-E68394B37B57}" type="slidenum">
              <a:rPr lang="en-US" smtClean="0"/>
              <a:pPr/>
              <a:t>54</a:t>
            </a:fld>
            <a:endParaRPr lang="en-US"/>
          </a:p>
        </p:txBody>
      </p:sp>
    </p:spTree>
    <p:extLst>
      <p:ext uri="{BB962C8B-B14F-4D97-AF65-F5344CB8AC3E}">
        <p14:creationId xmlns:p14="http://schemas.microsoft.com/office/powerpoint/2010/main" val="16522511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Views</a:t>
            </a:r>
            <a:r>
              <a:rPr lang="en-US" baseline="0" dirty="0"/>
              <a:t> of the rainforest in Ecuador</a:t>
            </a:r>
          </a:p>
          <a:p>
            <a:endParaRPr lang="en-US" baseline="0" dirty="0"/>
          </a:p>
          <a:p>
            <a:pPr marL="0" lvl="1" defTabSz="931774">
              <a:defRPr/>
            </a:pPr>
            <a:r>
              <a:rPr lang="en-US" dirty="0" err="1"/>
              <a:t>Osbourne</a:t>
            </a:r>
            <a:r>
              <a:rPr lang="en-US" dirty="0"/>
              <a:t>, P.L. 2000. Tropical Ecosystems and Ecological Concepts. Cambridge University Press. Cambridge.  </a:t>
            </a:r>
          </a:p>
          <a:p>
            <a:endParaRPr lang="en-US" dirty="0"/>
          </a:p>
        </p:txBody>
      </p:sp>
      <p:sp>
        <p:nvSpPr>
          <p:cNvPr id="4" name="Slide Number Placeholder 3"/>
          <p:cNvSpPr>
            <a:spLocks noGrp="1"/>
          </p:cNvSpPr>
          <p:nvPr>
            <p:ph type="sldNum" sz="quarter" idx="10"/>
          </p:nvPr>
        </p:nvSpPr>
        <p:spPr/>
        <p:txBody>
          <a:bodyPr/>
          <a:lstStyle/>
          <a:p>
            <a:fld id="{1D984DB1-D5B4-46F6-9440-E68394B37B57}" type="slidenum">
              <a:rPr lang="en-US" smtClean="0"/>
              <a:pPr/>
              <a:t>55</a:t>
            </a:fld>
            <a:endParaRPr lang="en-US"/>
          </a:p>
        </p:txBody>
      </p:sp>
    </p:spTree>
    <p:extLst>
      <p:ext uri="{BB962C8B-B14F-4D97-AF65-F5344CB8AC3E}">
        <p14:creationId xmlns:p14="http://schemas.microsoft.com/office/powerpoint/2010/main" val="3546208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1774">
              <a:defRPr/>
            </a:pPr>
            <a:r>
              <a:rPr lang="en-US" dirty="0"/>
              <a:t>Rainforest</a:t>
            </a:r>
            <a:r>
              <a:rPr lang="en-US" baseline="0" dirty="0"/>
              <a:t> occur in areas of the world where the climate is very rainy and humid.</a:t>
            </a:r>
          </a:p>
          <a:p>
            <a:pPr marL="0" lvl="1" defTabSz="931774">
              <a:defRPr/>
            </a:pPr>
            <a:endParaRPr lang="en-US" baseline="0" dirty="0"/>
          </a:p>
          <a:p>
            <a:pPr marL="0" lvl="1" defTabSz="931774">
              <a:defRPr/>
            </a:pPr>
            <a:r>
              <a:rPr lang="en-US" baseline="0" dirty="0"/>
              <a:t>The rainforest itself has its own climate – at the top of the canopy, the temperature can vary and the leaves can get dry, but under the canopy layer- both the temperature and humidity remains fairly constant daily and seasonally</a:t>
            </a:r>
          </a:p>
          <a:p>
            <a:pPr marL="0" lvl="1" defTabSz="931774">
              <a:defRPr/>
            </a:pPr>
            <a:endParaRPr lang="en-US" baseline="0" dirty="0"/>
          </a:p>
          <a:p>
            <a:pPr marL="0" lvl="1" defTabSz="931774">
              <a:defRPr/>
            </a:pPr>
            <a:endParaRPr lang="en-US" dirty="0"/>
          </a:p>
          <a:p>
            <a:pPr marL="0" lvl="1" defTabSz="931774">
              <a:defRPr/>
            </a:pPr>
            <a:r>
              <a:rPr lang="en-US" dirty="0" err="1"/>
              <a:t>Osbourne</a:t>
            </a:r>
            <a:r>
              <a:rPr lang="en-US" dirty="0"/>
              <a:t>, P.L. 2000. Tropical Ecosystems and Ecological Concepts. Cambridge University Press. Cambridge.  </a:t>
            </a:r>
          </a:p>
          <a:p>
            <a:endParaRPr lang="en-US" dirty="0"/>
          </a:p>
        </p:txBody>
      </p:sp>
      <p:sp>
        <p:nvSpPr>
          <p:cNvPr id="4" name="Slide Number Placeholder 3"/>
          <p:cNvSpPr>
            <a:spLocks noGrp="1"/>
          </p:cNvSpPr>
          <p:nvPr>
            <p:ph type="sldNum" sz="quarter" idx="10"/>
          </p:nvPr>
        </p:nvSpPr>
        <p:spPr/>
        <p:txBody>
          <a:bodyPr/>
          <a:lstStyle/>
          <a:p>
            <a:fld id="{1D984DB1-D5B4-46F6-9440-E68394B37B57}" type="slidenum">
              <a:rPr lang="en-US" smtClean="0"/>
              <a:pPr/>
              <a:t>56</a:t>
            </a:fld>
            <a:endParaRPr lang="en-US"/>
          </a:p>
        </p:txBody>
      </p:sp>
    </p:spTree>
    <p:extLst>
      <p:ext uri="{BB962C8B-B14F-4D97-AF65-F5344CB8AC3E}">
        <p14:creationId xmlns:p14="http://schemas.microsoft.com/office/powerpoint/2010/main" val="39252826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Tropical rainforest have a  stratified structure.</a:t>
            </a:r>
            <a:r>
              <a:rPr lang="en-US" baseline="0" dirty="0"/>
              <a:t>  They can have </a:t>
            </a:r>
            <a:r>
              <a:rPr lang="en-US" dirty="0"/>
              <a:t>2</a:t>
            </a:r>
            <a:r>
              <a:rPr lang="en-US" baseline="0" dirty="0"/>
              <a:t> to </a:t>
            </a:r>
            <a:r>
              <a:rPr lang="en-US" dirty="0"/>
              <a:t>3 tree layers</a:t>
            </a:r>
          </a:p>
          <a:p>
            <a:endParaRPr lang="en-US" dirty="0"/>
          </a:p>
          <a:p>
            <a:r>
              <a:rPr lang="en-US" dirty="0"/>
              <a:t>Tall trees (45 to 50 m.) – form the canopy, wide tree crowns</a:t>
            </a:r>
          </a:p>
          <a:p>
            <a:r>
              <a:rPr lang="en-US" dirty="0"/>
              <a:t>Middle story trees (25-35m)  - form a middle level canopy, smaller tree crowns</a:t>
            </a:r>
          </a:p>
          <a:p>
            <a:r>
              <a:rPr lang="en-US" dirty="0"/>
              <a:t>Bottom layer – dense, closely packed, narrow crowns – competing for sunlight so often a discontinuous layer</a:t>
            </a:r>
          </a:p>
          <a:p>
            <a:r>
              <a:rPr lang="en-US" dirty="0"/>
              <a:t>Trees have buttressed roots</a:t>
            </a:r>
          </a:p>
          <a:p>
            <a:r>
              <a:rPr lang="en-US" dirty="0"/>
              <a:t>Shrub layer</a:t>
            </a:r>
          </a:p>
          <a:p>
            <a:r>
              <a:rPr lang="en-US" dirty="0"/>
              <a:t>Herb layer</a:t>
            </a:r>
          </a:p>
          <a:p>
            <a:r>
              <a:rPr lang="en-US" dirty="0"/>
              <a:t>Epiphytes and lianas – grow on other plants – not parasitic</a:t>
            </a:r>
          </a:p>
          <a:p>
            <a:pPr marL="0" lvl="1" defTabSz="931774">
              <a:defRPr/>
            </a:pPr>
            <a:endParaRPr lang="en-US" dirty="0"/>
          </a:p>
          <a:p>
            <a:pPr marL="0" lvl="1" defTabSz="931774">
              <a:defRPr/>
            </a:pPr>
            <a:r>
              <a:rPr lang="en-US" dirty="0" err="1"/>
              <a:t>Osbourne</a:t>
            </a:r>
            <a:r>
              <a:rPr lang="en-US" dirty="0"/>
              <a:t>, P.L. 2000. Tropical Ecosystems and Ecological Concepts. Cambridge University Press. Cambridge.  </a:t>
            </a:r>
          </a:p>
          <a:p>
            <a:endParaRPr lang="en-US" dirty="0"/>
          </a:p>
        </p:txBody>
      </p:sp>
      <p:sp>
        <p:nvSpPr>
          <p:cNvPr id="4" name="Slide Number Placeholder 3"/>
          <p:cNvSpPr>
            <a:spLocks noGrp="1"/>
          </p:cNvSpPr>
          <p:nvPr>
            <p:ph type="sldNum" sz="quarter" idx="10"/>
          </p:nvPr>
        </p:nvSpPr>
        <p:spPr/>
        <p:txBody>
          <a:bodyPr/>
          <a:lstStyle/>
          <a:p>
            <a:fld id="{1D984DB1-D5B4-46F6-9440-E68394B37B57}" type="slidenum">
              <a:rPr lang="en-US" smtClean="0"/>
              <a:pPr/>
              <a:t>57</a:t>
            </a:fld>
            <a:endParaRPr lang="en-US"/>
          </a:p>
        </p:txBody>
      </p:sp>
    </p:spTree>
    <p:extLst>
      <p:ext uri="{BB962C8B-B14F-4D97-AF65-F5344CB8AC3E}">
        <p14:creationId xmlns:p14="http://schemas.microsoft.com/office/powerpoint/2010/main" val="9347166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perspectives on the</a:t>
            </a:r>
            <a:r>
              <a:rPr lang="en-US" baseline="0" dirty="0"/>
              <a:t> southeast Asian rainforest</a:t>
            </a:r>
            <a:endParaRPr lang="en-US" dirty="0"/>
          </a:p>
        </p:txBody>
      </p:sp>
      <p:sp>
        <p:nvSpPr>
          <p:cNvPr id="4" name="Slide Number Placeholder 3"/>
          <p:cNvSpPr>
            <a:spLocks noGrp="1"/>
          </p:cNvSpPr>
          <p:nvPr>
            <p:ph type="sldNum" sz="quarter" idx="10"/>
          </p:nvPr>
        </p:nvSpPr>
        <p:spPr/>
        <p:txBody>
          <a:bodyPr/>
          <a:lstStyle/>
          <a:p>
            <a:fld id="{1D984DB1-D5B4-46F6-9440-E68394B37B57}" type="slidenum">
              <a:rPr lang="en-US" smtClean="0"/>
              <a:pPr/>
              <a:t>58</a:t>
            </a:fld>
            <a:endParaRPr lang="en-US"/>
          </a:p>
        </p:txBody>
      </p:sp>
    </p:spTree>
    <p:extLst>
      <p:ext uri="{BB962C8B-B14F-4D97-AF65-F5344CB8AC3E}">
        <p14:creationId xmlns:p14="http://schemas.microsoft.com/office/powerpoint/2010/main" val="13907394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Insects</a:t>
            </a:r>
            <a:r>
              <a:rPr lang="en-US" baseline="0" dirty="0"/>
              <a:t> make up most of the animals in rainforests. There are many different types of b</a:t>
            </a:r>
            <a:r>
              <a:rPr lang="en-US" dirty="0"/>
              <a:t>irds because there are so many different</a:t>
            </a:r>
            <a:r>
              <a:rPr lang="en-US" baseline="0" dirty="0"/>
              <a:t> available and food sources.  As a result, many birds are </a:t>
            </a:r>
            <a:r>
              <a:rPr lang="en-US" dirty="0"/>
              <a:t>specialist feeders</a:t>
            </a:r>
            <a:r>
              <a:rPr lang="en-US" baseline="0" dirty="0"/>
              <a:t> who feed on the wide </a:t>
            </a:r>
            <a:r>
              <a:rPr lang="en-US" dirty="0"/>
              <a:t>diversity of fruits and insects.  Most mammals in rainforest are arboreal – they live in the trees</a:t>
            </a:r>
            <a:r>
              <a:rPr lang="en-US" baseline="0" dirty="0"/>
              <a:t> – so mammals include </a:t>
            </a:r>
            <a:r>
              <a:rPr lang="en-US" dirty="0"/>
              <a:t>monkeys and bats.  This figure illustrates the types of the mammals that occur in the rainforest of Sabah </a:t>
            </a:r>
            <a:r>
              <a:rPr lang="en-US" dirty="0" err="1"/>
              <a:t>Malyasia</a:t>
            </a:r>
            <a:r>
              <a:rPr lang="en-US" dirty="0"/>
              <a:t>.</a:t>
            </a:r>
            <a:r>
              <a:rPr lang="en-US" baseline="0" dirty="0"/>
              <a:t>  </a:t>
            </a:r>
          </a:p>
          <a:p>
            <a:pPr defTabSz="931774">
              <a:defRPr/>
            </a:pPr>
            <a:endParaRPr lang="en-US" dirty="0"/>
          </a:p>
          <a:p>
            <a:pPr marL="0" lvl="1" defTabSz="931774">
              <a:defRPr/>
            </a:pPr>
            <a:r>
              <a:rPr lang="en-US" dirty="0" err="1"/>
              <a:t>Osbourne</a:t>
            </a:r>
            <a:r>
              <a:rPr lang="en-US" dirty="0"/>
              <a:t>, P.L. 2000. Tropical Ecosystems and Ecological Concepts. Cambridge University Press. Cambridge.  </a:t>
            </a:r>
          </a:p>
          <a:p>
            <a:endParaRPr lang="en-US" dirty="0"/>
          </a:p>
        </p:txBody>
      </p:sp>
      <p:sp>
        <p:nvSpPr>
          <p:cNvPr id="4" name="Slide Number Placeholder 3"/>
          <p:cNvSpPr>
            <a:spLocks noGrp="1"/>
          </p:cNvSpPr>
          <p:nvPr>
            <p:ph type="sldNum" sz="quarter" idx="10"/>
          </p:nvPr>
        </p:nvSpPr>
        <p:spPr/>
        <p:txBody>
          <a:bodyPr/>
          <a:lstStyle/>
          <a:p>
            <a:fld id="{1D984DB1-D5B4-46F6-9440-E68394B37B57}" type="slidenum">
              <a:rPr lang="en-US" smtClean="0"/>
              <a:pPr/>
              <a:t>59</a:t>
            </a:fld>
            <a:endParaRPr lang="en-US"/>
          </a:p>
        </p:txBody>
      </p:sp>
    </p:spTree>
    <p:extLst>
      <p:ext uri="{BB962C8B-B14F-4D97-AF65-F5344CB8AC3E}">
        <p14:creationId xmlns:p14="http://schemas.microsoft.com/office/powerpoint/2010/main" val="971352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fontAlgn="base">
              <a:spcBef>
                <a:spcPct val="30000"/>
              </a:spcBef>
              <a:spcAft>
                <a:spcPct val="0"/>
              </a:spcAft>
              <a:defRPr/>
            </a:pPr>
            <a:r>
              <a:rPr lang="en-US" dirty="0">
                <a:solidFill>
                  <a:schemeClr val="tx1">
                    <a:lumMod val="50000"/>
                    <a:lumOff val="50000"/>
                  </a:schemeClr>
                </a:solidFill>
              </a:rPr>
              <a:t>The above definition is derived from the article Assessing Ecosystem Health by Rapport et al.  The students should be given this article to read…….</a:t>
            </a:r>
          </a:p>
          <a:p>
            <a:pPr defTabSz="931774" fontAlgn="base">
              <a:spcBef>
                <a:spcPct val="30000"/>
              </a:spcBef>
              <a:spcAft>
                <a:spcPct val="0"/>
              </a:spcAft>
              <a:defRPr/>
            </a:pPr>
            <a:endParaRPr lang="en-US" dirty="0">
              <a:solidFill>
                <a:schemeClr val="tx1">
                  <a:lumMod val="50000"/>
                  <a:lumOff val="50000"/>
                </a:schemeClr>
              </a:solidFill>
            </a:endParaRPr>
          </a:p>
          <a:p>
            <a:pPr defTabSz="931774" fontAlgn="base">
              <a:spcBef>
                <a:spcPct val="30000"/>
              </a:spcBef>
              <a:spcAft>
                <a:spcPct val="0"/>
              </a:spcAft>
              <a:defRPr/>
            </a:pPr>
            <a:r>
              <a:rPr lang="en-US" dirty="0">
                <a:solidFill>
                  <a:schemeClr val="tx1">
                    <a:lumMod val="50000"/>
                    <a:lumOff val="50000"/>
                  </a:schemeClr>
                </a:solidFill>
              </a:rPr>
              <a:t>Picture of is the Amazon Rainforest</a:t>
            </a:r>
          </a:p>
          <a:p>
            <a:endParaRPr lang="en-US" dirty="0"/>
          </a:p>
        </p:txBody>
      </p:sp>
      <p:sp>
        <p:nvSpPr>
          <p:cNvPr id="4" name="Slide Number Placeholder 3"/>
          <p:cNvSpPr>
            <a:spLocks noGrp="1"/>
          </p:cNvSpPr>
          <p:nvPr>
            <p:ph type="sldNum" sz="quarter" idx="10"/>
          </p:nvPr>
        </p:nvSpPr>
        <p:spPr/>
        <p:txBody>
          <a:bodyPr/>
          <a:lstStyle/>
          <a:p>
            <a:pPr>
              <a:defRPr/>
            </a:pPr>
            <a:fld id="{B14B88F0-A756-4036-921A-CD3A62D96F6D}" type="slidenum">
              <a:rPr lang="en-US" smtClean="0"/>
              <a:pPr>
                <a:defRPr/>
              </a:pPr>
              <a:t>6</a:t>
            </a:fld>
            <a:endParaRPr lang="en-US"/>
          </a:p>
        </p:txBody>
      </p:sp>
    </p:spTree>
    <p:extLst>
      <p:ext uri="{BB962C8B-B14F-4D97-AF65-F5344CB8AC3E}">
        <p14:creationId xmlns:p14="http://schemas.microsoft.com/office/powerpoint/2010/main" val="7867641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Insects</a:t>
            </a:r>
            <a:r>
              <a:rPr lang="en-US" baseline="0" dirty="0"/>
              <a:t> in the</a:t>
            </a:r>
            <a:r>
              <a:rPr lang="th-TH" baseline="0" dirty="0"/>
              <a:t> </a:t>
            </a:r>
            <a:r>
              <a:rPr lang="en-US" baseline="0" dirty="0"/>
              <a:t>Southeast Asian Rainforest</a:t>
            </a:r>
            <a:endParaRPr lang="en-US" dirty="0"/>
          </a:p>
        </p:txBody>
      </p:sp>
      <p:sp>
        <p:nvSpPr>
          <p:cNvPr id="4" name="Slide Number Placeholder 3"/>
          <p:cNvSpPr>
            <a:spLocks noGrp="1"/>
          </p:cNvSpPr>
          <p:nvPr>
            <p:ph type="sldNum" sz="quarter" idx="10"/>
          </p:nvPr>
        </p:nvSpPr>
        <p:spPr/>
        <p:txBody>
          <a:bodyPr/>
          <a:lstStyle/>
          <a:p>
            <a:fld id="{1D984DB1-D5B4-46F6-9440-E68394B37B57}" type="slidenum">
              <a:rPr lang="en-US" smtClean="0"/>
              <a:pPr/>
              <a:t>60</a:t>
            </a:fld>
            <a:endParaRPr lang="en-US"/>
          </a:p>
        </p:txBody>
      </p:sp>
    </p:spTree>
    <p:extLst>
      <p:ext uri="{BB962C8B-B14F-4D97-AF65-F5344CB8AC3E}">
        <p14:creationId xmlns:p14="http://schemas.microsoft.com/office/powerpoint/2010/main" val="29487502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452D5C-1D8F-4F08-B43D-E93D4CFA1C5B}" type="slidenum">
              <a:rPr lang="en-US" smtClean="0"/>
              <a:pPr/>
              <a:t>61</a:t>
            </a:fld>
            <a:endParaRPr lang="en-US"/>
          </a:p>
        </p:txBody>
      </p:sp>
    </p:spTree>
    <p:extLst>
      <p:ext uri="{BB962C8B-B14F-4D97-AF65-F5344CB8AC3E}">
        <p14:creationId xmlns:p14="http://schemas.microsoft.com/office/powerpoint/2010/main" val="17265077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452D5C-1D8F-4F08-B43D-E93D4CFA1C5B}" type="slidenum">
              <a:rPr lang="en-US" smtClean="0"/>
              <a:pPr/>
              <a:t>62</a:t>
            </a:fld>
            <a:endParaRPr lang="en-US"/>
          </a:p>
        </p:txBody>
      </p:sp>
    </p:spTree>
    <p:extLst>
      <p:ext uri="{BB962C8B-B14F-4D97-AF65-F5344CB8AC3E}">
        <p14:creationId xmlns:p14="http://schemas.microsoft.com/office/powerpoint/2010/main" val="10446041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Coral reef in Thailand</a:t>
            </a:r>
          </a:p>
        </p:txBody>
      </p:sp>
      <p:sp>
        <p:nvSpPr>
          <p:cNvPr id="4" name="Slide Number Placeholder 3"/>
          <p:cNvSpPr>
            <a:spLocks noGrp="1"/>
          </p:cNvSpPr>
          <p:nvPr>
            <p:ph type="sldNum" sz="quarter" idx="10"/>
          </p:nvPr>
        </p:nvSpPr>
        <p:spPr/>
        <p:txBody>
          <a:bodyPr/>
          <a:lstStyle/>
          <a:p>
            <a:fld id="{1D984DB1-D5B4-46F6-9440-E68394B37B57}" type="slidenum">
              <a:rPr lang="en-US" smtClean="0"/>
              <a:pPr/>
              <a:t>63</a:t>
            </a:fld>
            <a:endParaRPr lang="en-US"/>
          </a:p>
        </p:txBody>
      </p:sp>
    </p:spTree>
    <p:extLst>
      <p:ext uri="{BB962C8B-B14F-4D97-AF65-F5344CB8AC3E}">
        <p14:creationId xmlns:p14="http://schemas.microsoft.com/office/powerpoint/2010/main" val="34048908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NOAA’s Coral</a:t>
            </a:r>
            <a:r>
              <a:rPr lang="en-US" baseline="0" dirty="0"/>
              <a:t> Reef Information System - </a:t>
            </a:r>
            <a:r>
              <a:rPr lang="en-US" dirty="0"/>
              <a:t>http://www.coris.noaa.gov/</a:t>
            </a:r>
          </a:p>
          <a:p>
            <a:endParaRPr lang="en-US" dirty="0"/>
          </a:p>
          <a:p>
            <a:r>
              <a:rPr lang="en-US" dirty="0"/>
              <a:t>Very</a:t>
            </a:r>
            <a:r>
              <a:rPr lang="en-US" baseline="0" dirty="0"/>
              <a:t> productive and </a:t>
            </a:r>
            <a:r>
              <a:rPr lang="en-US" baseline="0" dirty="0" err="1"/>
              <a:t>biodiverse</a:t>
            </a:r>
            <a:endParaRPr lang="en-US" baseline="0" dirty="0"/>
          </a:p>
          <a:p>
            <a:r>
              <a:rPr lang="en-US" baseline="0" dirty="0"/>
              <a:t>Specialized feed species that only occur with the corals</a:t>
            </a:r>
          </a:p>
          <a:p>
            <a:r>
              <a:rPr lang="en-US" baseline="0" dirty="0"/>
              <a:t>Probably the most </a:t>
            </a:r>
            <a:r>
              <a:rPr lang="en-US" baseline="0" dirty="0" err="1"/>
              <a:t>biodiverse</a:t>
            </a:r>
            <a:r>
              <a:rPr lang="en-US" baseline="0" dirty="0"/>
              <a:t> regions of the ocean</a:t>
            </a:r>
            <a:endParaRPr lang="en-US" dirty="0"/>
          </a:p>
        </p:txBody>
      </p:sp>
      <p:sp>
        <p:nvSpPr>
          <p:cNvPr id="4" name="Slide Number Placeholder 3"/>
          <p:cNvSpPr>
            <a:spLocks noGrp="1"/>
          </p:cNvSpPr>
          <p:nvPr>
            <p:ph type="sldNum" sz="quarter" idx="10"/>
          </p:nvPr>
        </p:nvSpPr>
        <p:spPr/>
        <p:txBody>
          <a:bodyPr/>
          <a:lstStyle/>
          <a:p>
            <a:fld id="{1D984DB1-D5B4-46F6-9440-E68394B37B57}" type="slidenum">
              <a:rPr lang="en-US" smtClean="0"/>
              <a:pPr/>
              <a:t>64</a:t>
            </a:fld>
            <a:endParaRPr lang="en-US"/>
          </a:p>
        </p:txBody>
      </p:sp>
    </p:spTree>
    <p:extLst>
      <p:ext uri="{BB962C8B-B14F-4D97-AF65-F5344CB8AC3E}">
        <p14:creationId xmlns:p14="http://schemas.microsoft.com/office/powerpoint/2010/main" val="12090184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452D5C-1D8F-4F08-B43D-E93D4CFA1C5B}" type="slidenum">
              <a:rPr lang="en-US" smtClean="0"/>
              <a:pPr/>
              <a:t>65</a:t>
            </a:fld>
            <a:endParaRPr lang="en-US"/>
          </a:p>
        </p:txBody>
      </p:sp>
    </p:spTree>
    <p:extLst>
      <p:ext uri="{BB962C8B-B14F-4D97-AF65-F5344CB8AC3E}">
        <p14:creationId xmlns:p14="http://schemas.microsoft.com/office/powerpoint/2010/main" val="18966472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Fringing reefs occur</a:t>
            </a:r>
            <a:r>
              <a:rPr lang="en-US" baseline="0" dirty="0"/>
              <a:t> on the shores of tropical coasts, develop along rocky coastlines in tropical areas</a:t>
            </a:r>
          </a:p>
          <a:p>
            <a:endParaRPr lang="en-US" baseline="0" dirty="0"/>
          </a:p>
          <a:p>
            <a:r>
              <a:rPr lang="en-US" baseline="0" dirty="0"/>
              <a:t>Barrier reefs are further offshore and usually separated from land by a lagoon.  An example is the Great Barrier Reef of Australia – borders 2,000 km of the Australia’s northeast coast.  These occur parallel to shore and occur 100 km offshore.</a:t>
            </a:r>
          </a:p>
          <a:p>
            <a:endParaRPr lang="en-US" baseline="0" dirty="0"/>
          </a:p>
          <a:p>
            <a:r>
              <a:rPr lang="en-US" baseline="0" dirty="0"/>
              <a:t>Atolls are ring-shaped reefs that are formed following the subsidence of an volcanic island.</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1D984DB1-D5B4-46F6-9440-E68394B37B57}" type="slidenum">
              <a:rPr lang="en-US" smtClean="0"/>
              <a:pPr/>
              <a:t>66</a:t>
            </a:fld>
            <a:endParaRPr lang="en-US"/>
          </a:p>
        </p:txBody>
      </p:sp>
    </p:spTree>
    <p:extLst>
      <p:ext uri="{BB962C8B-B14F-4D97-AF65-F5344CB8AC3E}">
        <p14:creationId xmlns:p14="http://schemas.microsoft.com/office/powerpoint/2010/main" val="34295783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simplified food web for a coral reef with</a:t>
            </a:r>
            <a:r>
              <a:rPr lang="en-US" baseline="0" dirty="0"/>
              <a:t> the reef algae as the primary producers who are consumed by herbivorous fish, </a:t>
            </a:r>
            <a:r>
              <a:rPr lang="en-US" baseline="0" dirty="0" err="1"/>
              <a:t>molluscs</a:t>
            </a:r>
            <a:r>
              <a:rPr lang="en-US" baseline="0" dirty="0"/>
              <a:t>, and crustaceans who, in turn, are consumed by </a:t>
            </a:r>
            <a:r>
              <a:rPr lang="en-US" baseline="0" dirty="0" err="1"/>
              <a:t>piscivorous</a:t>
            </a:r>
            <a:r>
              <a:rPr lang="en-US" baseline="0" dirty="0"/>
              <a:t> fish.  Detritus also represents a food source in a coral reef.  Benthic invertebrates and detritus eating fish consume the detritus and they are consumed by benthic invertebrate feeders and </a:t>
            </a:r>
            <a:r>
              <a:rPr lang="en-US" baseline="0" dirty="0" err="1"/>
              <a:t>piscivorous</a:t>
            </a:r>
            <a:r>
              <a:rPr lang="en-US" baseline="0" dirty="0"/>
              <a:t> fish, respectively.  Another branch of the food web begins with phytoplankton which is consumed by zooplankton.  Coral consume zooplankton.  Certain fish feed on corals. </a:t>
            </a:r>
            <a:endParaRPr lang="en-US" dirty="0"/>
          </a:p>
        </p:txBody>
      </p:sp>
      <p:sp>
        <p:nvSpPr>
          <p:cNvPr id="4" name="Slide Number Placeholder 3"/>
          <p:cNvSpPr>
            <a:spLocks noGrp="1"/>
          </p:cNvSpPr>
          <p:nvPr>
            <p:ph type="sldNum" sz="quarter" idx="10"/>
          </p:nvPr>
        </p:nvSpPr>
        <p:spPr/>
        <p:txBody>
          <a:bodyPr/>
          <a:lstStyle/>
          <a:p>
            <a:fld id="{1D984DB1-D5B4-46F6-9440-E68394B37B57}" type="slidenum">
              <a:rPr lang="en-US" smtClean="0"/>
              <a:pPr/>
              <a:t>67</a:t>
            </a:fld>
            <a:endParaRPr lang="en-US"/>
          </a:p>
        </p:txBody>
      </p:sp>
    </p:spTree>
    <p:extLst>
      <p:ext uri="{BB962C8B-B14F-4D97-AF65-F5344CB8AC3E}">
        <p14:creationId xmlns:p14="http://schemas.microsoft.com/office/powerpoint/2010/main" val="308644993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Video</a:t>
            </a:r>
            <a:r>
              <a:rPr lang="en-US" baseline="0" dirty="0"/>
              <a:t> </a:t>
            </a:r>
            <a:endParaRPr lang="en-US" dirty="0"/>
          </a:p>
        </p:txBody>
      </p:sp>
      <p:sp>
        <p:nvSpPr>
          <p:cNvPr id="4" name="Slide Number Placeholder 3"/>
          <p:cNvSpPr>
            <a:spLocks noGrp="1"/>
          </p:cNvSpPr>
          <p:nvPr>
            <p:ph type="sldNum" sz="quarter" idx="10"/>
          </p:nvPr>
        </p:nvSpPr>
        <p:spPr/>
        <p:txBody>
          <a:bodyPr/>
          <a:lstStyle/>
          <a:p>
            <a:fld id="{7A452D5C-1D8F-4F08-B43D-E93D4CFA1C5B}" type="slidenum">
              <a:rPr lang="en-US" smtClean="0"/>
              <a:pPr/>
              <a:t>68</a:t>
            </a:fld>
            <a:endParaRPr lang="en-US"/>
          </a:p>
        </p:txBody>
      </p:sp>
    </p:spTree>
    <p:extLst>
      <p:ext uri="{BB962C8B-B14F-4D97-AF65-F5344CB8AC3E}">
        <p14:creationId xmlns:p14="http://schemas.microsoft.com/office/powerpoint/2010/main" val="5754955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984DB1-D5B4-46F6-9440-E68394B37B57}" type="slidenum">
              <a:rPr lang="en-US" smtClean="0"/>
              <a:pPr/>
              <a:t>69</a:t>
            </a:fld>
            <a:endParaRPr lang="en-US"/>
          </a:p>
        </p:txBody>
      </p:sp>
    </p:spTree>
    <p:extLst>
      <p:ext uri="{BB962C8B-B14F-4D97-AF65-F5344CB8AC3E}">
        <p14:creationId xmlns:p14="http://schemas.microsoft.com/office/powerpoint/2010/main" val="4179142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should give their impressions.</a:t>
            </a:r>
            <a:r>
              <a:rPr lang="en-US" baseline="0" dirty="0"/>
              <a:t>  </a:t>
            </a:r>
          </a:p>
          <a:p>
            <a:endParaRPr lang="en-US" baseline="0" dirty="0"/>
          </a:p>
          <a:p>
            <a:r>
              <a:rPr lang="en-US" baseline="0" dirty="0"/>
              <a:t>Examples from the article –</a:t>
            </a:r>
          </a:p>
          <a:p>
            <a:r>
              <a:rPr lang="en-US" baseline="0" dirty="0"/>
              <a:t>Elimination of natural predators</a:t>
            </a:r>
          </a:p>
          <a:p>
            <a:r>
              <a:rPr lang="en-US" baseline="0" dirty="0"/>
              <a:t>Drought</a:t>
            </a:r>
          </a:p>
          <a:p>
            <a:r>
              <a:rPr lang="en-US" baseline="0" dirty="0"/>
              <a:t>Extreme weather events</a:t>
            </a:r>
          </a:p>
          <a:p>
            <a:r>
              <a:rPr lang="en-US" baseline="0" dirty="0"/>
              <a:t>Timber harvesting</a:t>
            </a:r>
          </a:p>
          <a:p>
            <a:r>
              <a:rPr lang="en-US" baseline="0" dirty="0"/>
              <a:t>Fire suppression</a:t>
            </a:r>
          </a:p>
          <a:p>
            <a:r>
              <a:rPr lang="en-US" baseline="0" dirty="0"/>
              <a:t>Heavy livestock grazing</a:t>
            </a:r>
          </a:p>
          <a:p>
            <a:r>
              <a:rPr lang="en-US" baseline="0" dirty="0"/>
              <a:t>Over harvesting of fish</a:t>
            </a:r>
          </a:p>
          <a:p>
            <a:r>
              <a:rPr lang="en-US" baseline="0" dirty="0"/>
              <a:t>Waste</a:t>
            </a:r>
          </a:p>
          <a:p>
            <a:r>
              <a:rPr lang="en-US" baseline="0" dirty="0"/>
              <a:t>Decreased biodiversity</a:t>
            </a:r>
            <a:endParaRPr lang="en-US" dirty="0"/>
          </a:p>
        </p:txBody>
      </p:sp>
      <p:sp>
        <p:nvSpPr>
          <p:cNvPr id="4" name="Slide Number Placeholder 3"/>
          <p:cNvSpPr>
            <a:spLocks noGrp="1"/>
          </p:cNvSpPr>
          <p:nvPr>
            <p:ph type="sldNum" sz="quarter" idx="10"/>
          </p:nvPr>
        </p:nvSpPr>
        <p:spPr/>
        <p:txBody>
          <a:bodyPr/>
          <a:lstStyle/>
          <a:p>
            <a:pPr>
              <a:defRPr/>
            </a:pPr>
            <a:fld id="{B14B88F0-A756-4036-921A-CD3A62D96F6D}" type="slidenum">
              <a:rPr lang="en-US" smtClean="0"/>
              <a:pPr>
                <a:defRPr/>
              </a:pPr>
              <a:t>7</a:t>
            </a:fld>
            <a:endParaRPr lang="en-US"/>
          </a:p>
        </p:txBody>
      </p:sp>
    </p:spTree>
    <p:extLst>
      <p:ext uri="{BB962C8B-B14F-4D97-AF65-F5344CB8AC3E}">
        <p14:creationId xmlns:p14="http://schemas.microsoft.com/office/powerpoint/2010/main" val="15549114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452D5C-1D8F-4F08-B43D-E93D4CFA1C5B}" type="slidenum">
              <a:rPr lang="en-US" smtClean="0"/>
              <a:pPr/>
              <a:t>70</a:t>
            </a:fld>
            <a:endParaRPr lang="en-US"/>
          </a:p>
        </p:txBody>
      </p:sp>
    </p:spTree>
    <p:extLst>
      <p:ext uri="{BB962C8B-B14F-4D97-AF65-F5344CB8AC3E}">
        <p14:creationId xmlns:p14="http://schemas.microsoft.com/office/powerpoint/2010/main" val="26546322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452D5C-1D8F-4F08-B43D-E93D4CFA1C5B}" type="slidenum">
              <a:rPr lang="en-US" smtClean="0"/>
              <a:pPr/>
              <a:t>71</a:t>
            </a:fld>
            <a:endParaRPr lang="en-US"/>
          </a:p>
        </p:txBody>
      </p:sp>
    </p:spTree>
    <p:extLst>
      <p:ext uri="{BB962C8B-B14F-4D97-AF65-F5344CB8AC3E}">
        <p14:creationId xmlns:p14="http://schemas.microsoft.com/office/powerpoint/2010/main" val="25109147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452D5C-1D8F-4F08-B43D-E93D4CFA1C5B}" type="slidenum">
              <a:rPr lang="en-US" smtClean="0"/>
              <a:pPr/>
              <a:t>72</a:t>
            </a:fld>
            <a:endParaRPr lang="en-US"/>
          </a:p>
        </p:txBody>
      </p:sp>
    </p:spTree>
    <p:extLst>
      <p:ext uri="{BB962C8B-B14F-4D97-AF65-F5344CB8AC3E}">
        <p14:creationId xmlns:p14="http://schemas.microsoft.com/office/powerpoint/2010/main" val="351374703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that the students are going to be divided into three teams and each is going to take on one of the ecosystems and they are responsible for becoming experts on that ecosystem.  They must understand that nutrient cycling, the food web, its status in their country (as applicable), the threats to the ecosystem, what services the ecosystem provides, and what can disrupt the functioning of the ecosystem, and how that ecosystem affects animal and human health.</a:t>
            </a:r>
          </a:p>
          <a:p>
            <a:endParaRPr lang="en-US" dirty="0"/>
          </a:p>
          <a:p>
            <a:r>
              <a:rPr lang="en-US" dirty="0"/>
              <a:t>For the next class, each team must present a food web for their ecosystem to the class.  There are versions on the web, but make sure that they are accurate.  Often they include animals that are not found on the same continent.  Make sure that your food web is accurate for your area and you should be able to explain the role of each.</a:t>
            </a:r>
          </a:p>
          <a:p>
            <a:endParaRPr lang="en-US" dirty="0"/>
          </a:p>
          <a:p>
            <a:r>
              <a:rPr lang="en-US" dirty="0"/>
              <a:t>Give the students the remaining time in class to get started.</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D984DB1-D5B4-46F6-9440-E68394B37B57}" type="slidenum">
              <a:rPr lang="en-US" smtClean="0"/>
              <a:pPr/>
              <a:t>73</a:t>
            </a:fld>
            <a:endParaRPr lang="en-US"/>
          </a:p>
        </p:txBody>
      </p:sp>
    </p:spTree>
    <p:extLst>
      <p:ext uri="{BB962C8B-B14F-4D97-AF65-F5344CB8AC3E}">
        <p14:creationId xmlns:p14="http://schemas.microsoft.com/office/powerpoint/2010/main" val="17179920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places to start</a:t>
            </a:r>
            <a:r>
              <a:rPr lang="en-US" baseline="0" dirty="0"/>
              <a:t> – but these will not be country specific</a:t>
            </a:r>
            <a:endParaRPr lang="en-US" dirty="0"/>
          </a:p>
        </p:txBody>
      </p:sp>
      <p:sp>
        <p:nvSpPr>
          <p:cNvPr id="4" name="Slide Number Placeholder 3"/>
          <p:cNvSpPr>
            <a:spLocks noGrp="1"/>
          </p:cNvSpPr>
          <p:nvPr>
            <p:ph type="sldNum" sz="quarter" idx="10"/>
          </p:nvPr>
        </p:nvSpPr>
        <p:spPr/>
        <p:txBody>
          <a:bodyPr/>
          <a:lstStyle/>
          <a:p>
            <a:fld id="{1D984DB1-D5B4-46F6-9440-E68394B37B57}" type="slidenum">
              <a:rPr lang="en-US" smtClean="0"/>
              <a:pPr/>
              <a:t>74</a:t>
            </a:fld>
            <a:endParaRPr lang="en-US"/>
          </a:p>
        </p:txBody>
      </p:sp>
    </p:spTree>
    <p:extLst>
      <p:ext uri="{BB962C8B-B14F-4D97-AF65-F5344CB8AC3E}">
        <p14:creationId xmlns:p14="http://schemas.microsoft.com/office/powerpoint/2010/main" val="36535496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452D5C-1D8F-4F08-B43D-E93D4CFA1C5B}" type="slidenum">
              <a:rPr lang="en-US" smtClean="0"/>
              <a:pPr/>
              <a:t>75</a:t>
            </a:fld>
            <a:endParaRPr lang="en-US"/>
          </a:p>
        </p:txBody>
      </p:sp>
    </p:spTree>
    <p:extLst>
      <p:ext uri="{BB962C8B-B14F-4D97-AF65-F5344CB8AC3E}">
        <p14:creationId xmlns:p14="http://schemas.microsoft.com/office/powerpoint/2010/main" val="223941344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452D5C-1D8F-4F08-B43D-E93D4CFA1C5B}" type="slidenum">
              <a:rPr lang="en-US" smtClean="0"/>
              <a:pPr/>
              <a:t>76</a:t>
            </a:fld>
            <a:endParaRPr lang="en-US"/>
          </a:p>
        </p:txBody>
      </p:sp>
    </p:spTree>
    <p:extLst>
      <p:ext uri="{BB962C8B-B14F-4D97-AF65-F5344CB8AC3E}">
        <p14:creationId xmlns:p14="http://schemas.microsoft.com/office/powerpoint/2010/main" val="371837523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452D5C-1D8F-4F08-B43D-E93D4CFA1C5B}" type="slidenum">
              <a:rPr lang="en-US" smtClean="0"/>
              <a:pPr/>
              <a:t>77</a:t>
            </a:fld>
            <a:endParaRPr lang="en-US"/>
          </a:p>
        </p:txBody>
      </p:sp>
    </p:spTree>
    <p:extLst>
      <p:ext uri="{BB962C8B-B14F-4D97-AF65-F5344CB8AC3E}">
        <p14:creationId xmlns:p14="http://schemas.microsoft.com/office/powerpoint/2010/main" val="34769352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452D5C-1D8F-4F08-B43D-E93D4CFA1C5B}" type="slidenum">
              <a:rPr lang="en-US" smtClean="0"/>
              <a:pPr/>
              <a:t>78</a:t>
            </a:fld>
            <a:endParaRPr lang="en-US"/>
          </a:p>
        </p:txBody>
      </p:sp>
    </p:spTree>
    <p:extLst>
      <p:ext uri="{BB962C8B-B14F-4D97-AF65-F5344CB8AC3E}">
        <p14:creationId xmlns:p14="http://schemas.microsoft.com/office/powerpoint/2010/main" val="249743257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Biodiversity ensures the availability of a rich variety of genetic material that may lead to future agricultural or medical discoveries with significant value to humans.  Biodiversity adds aesthetic qualities to the environment.</a:t>
            </a:r>
            <a:endParaRPr lang="en-US" dirty="0"/>
          </a:p>
        </p:txBody>
      </p:sp>
      <p:sp>
        <p:nvSpPr>
          <p:cNvPr id="4" name="Slide Number Placeholder 3"/>
          <p:cNvSpPr>
            <a:spLocks noGrp="1"/>
          </p:cNvSpPr>
          <p:nvPr>
            <p:ph type="sldNum" sz="quarter" idx="10"/>
          </p:nvPr>
        </p:nvSpPr>
        <p:spPr/>
        <p:txBody>
          <a:bodyPr/>
          <a:lstStyle/>
          <a:p>
            <a:fld id="{7A452D5C-1D8F-4F08-B43D-E93D4CFA1C5B}" type="slidenum">
              <a:rPr lang="en-US" smtClean="0"/>
              <a:pPr/>
              <a:t>79</a:t>
            </a:fld>
            <a:endParaRPr lang="en-US"/>
          </a:p>
        </p:txBody>
      </p:sp>
    </p:spTree>
    <p:extLst>
      <p:ext uri="{BB962C8B-B14F-4D97-AF65-F5344CB8AC3E}">
        <p14:creationId xmlns:p14="http://schemas.microsoft.com/office/powerpoint/2010/main" val="1343759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Biodiversity is one</a:t>
            </a:r>
            <a:r>
              <a:rPr lang="en-US" baseline="0" dirty="0"/>
              <a:t> of the key indicators of a healthy ecosystem  Here is a legal definition of biodiversity used in the U.S.</a:t>
            </a:r>
          </a:p>
          <a:p>
            <a:endParaRPr lang="en-US" baseline="0" dirty="0"/>
          </a:p>
          <a:p>
            <a:pPr defTabSz="931774" fontAlgn="base">
              <a:spcBef>
                <a:spcPct val="30000"/>
              </a:spcBef>
              <a:spcAft>
                <a:spcPct val="0"/>
              </a:spcAft>
              <a:defRPr/>
            </a:pPr>
            <a:r>
              <a:rPr lang="en-US" dirty="0"/>
              <a:t>California Biodiversity Council. 2008. Scientific</a:t>
            </a:r>
            <a:r>
              <a:rPr lang="en-US" baseline="0" dirty="0"/>
              <a:t> Definitions of Biodiversity. California Biodiversity Council. Accessed from </a:t>
            </a:r>
            <a:r>
              <a:rPr lang="en-US" dirty="0"/>
              <a:t>http://biodiversity.ca.gov/Biodiversity/biodiv_def2.html</a:t>
            </a:r>
          </a:p>
          <a:p>
            <a:endParaRPr lang="en-US" dirty="0"/>
          </a:p>
        </p:txBody>
      </p:sp>
      <p:sp>
        <p:nvSpPr>
          <p:cNvPr id="4" name="Slide Number Placeholder 3"/>
          <p:cNvSpPr>
            <a:spLocks noGrp="1"/>
          </p:cNvSpPr>
          <p:nvPr>
            <p:ph type="sldNum" sz="quarter" idx="10"/>
          </p:nvPr>
        </p:nvSpPr>
        <p:spPr/>
        <p:txBody>
          <a:bodyPr/>
          <a:lstStyle/>
          <a:p>
            <a:pPr>
              <a:defRPr/>
            </a:pPr>
            <a:fld id="{B14B88F0-A756-4036-921A-CD3A62D96F6D}" type="slidenum">
              <a:rPr lang="en-US" smtClean="0"/>
              <a:pPr>
                <a:defRPr/>
              </a:pPr>
              <a:t>8</a:t>
            </a:fld>
            <a:endParaRPr lang="en-US"/>
          </a:p>
        </p:txBody>
      </p:sp>
    </p:spTree>
    <p:extLst>
      <p:ext uri="{BB962C8B-B14F-4D97-AF65-F5344CB8AC3E}">
        <p14:creationId xmlns:p14="http://schemas.microsoft.com/office/powerpoint/2010/main" val="349082455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a:t>
            </a:r>
            <a:r>
              <a:rPr lang="en-US" baseline="0" dirty="0"/>
              <a:t> can explain these or show pictures</a:t>
            </a:r>
          </a:p>
          <a:p>
            <a:endParaRPr lang="en-US" baseline="0" dirty="0"/>
          </a:p>
          <a:p>
            <a:r>
              <a:rPr lang="en-US" baseline="0" dirty="0"/>
              <a:t>A direct effect is anything that will cause a change – negative or positive on an ecosystem.  Changes in local and regional land use that could effect ecosystems includes the conversion of forests to agriculture or urban/suburban areas.  Removal of vegetation will change the hydrology of the area, the climate, and the ability of the area to weather storms.  </a:t>
            </a:r>
          </a:p>
          <a:p>
            <a:endParaRPr lang="en-US" baseline="0" dirty="0"/>
          </a:p>
          <a:p>
            <a:r>
              <a:rPr lang="en-US" baseline="0" dirty="0"/>
              <a:t>By changing land use or constructing roads, habitats can be lost, degraded or fragmented.  Many species need a minimum size of uninterrupted to survive – they either have migration corridors or they can need a certain amount of space in which to hunt.  If habitat is degraded, species may be lost.  As we discussed there are some species that have very specific habitat requirements.  It may be that they need to have conditions that require them to be in the center of the forest.  </a:t>
            </a:r>
          </a:p>
          <a:p>
            <a:endParaRPr lang="en-US" baseline="0" dirty="0"/>
          </a:p>
          <a:p>
            <a:r>
              <a:rPr lang="en-US" baseline="0" dirty="0"/>
              <a:t>Over fishing can upset marine ecosystems because large portions of the marine food web may be eliminated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a:defRPr/>
            </a:pPr>
            <a:fld id="{B14B88F0-A756-4036-921A-CD3A62D96F6D}" type="slidenum">
              <a:rPr lang="en-US" smtClean="0"/>
              <a:pPr>
                <a:defRPr/>
              </a:pPr>
              <a:t>80</a:t>
            </a:fld>
            <a:endParaRPr lang="en-US"/>
          </a:p>
        </p:txBody>
      </p:sp>
    </p:spTree>
    <p:extLst>
      <p:ext uri="{BB962C8B-B14F-4D97-AF65-F5344CB8AC3E}">
        <p14:creationId xmlns:p14="http://schemas.microsoft.com/office/powerpoint/2010/main" val="37052875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photos – </a:t>
            </a:r>
          </a:p>
          <a:p>
            <a:pPr marL="232943" indent="-232943">
              <a:buAutoNum type="arabicPeriod"/>
            </a:pPr>
            <a:r>
              <a:rPr lang="en-US" dirty="0"/>
              <a:t>Haze in Singapore</a:t>
            </a:r>
            <a:r>
              <a:rPr lang="en-US" baseline="0" dirty="0"/>
              <a:t> – haze generated from forest fires – Fisher, Max June 21, 2013. </a:t>
            </a:r>
            <a:r>
              <a:rPr lang="en-US" b="1" dirty="0"/>
              <a:t>Satellite images and NASA data show vast forest fires blanketing Singapore with record pollution.  Washington Post.  </a:t>
            </a:r>
            <a:r>
              <a:rPr lang="en-US" dirty="0"/>
              <a:t>Published: June 21 at 3:02.pm.  Accessed from http://www.washingtonpost.com/blogs/worldviews/wp/2013/06/21/satellite-images-and-nasa-data-show-vast-forest-fires-blanketing-singapore-with-record-pollution/</a:t>
            </a:r>
          </a:p>
          <a:p>
            <a:pPr marL="232943" indent="-232943">
              <a:buAutoNum type="arabicPeriod"/>
            </a:pPr>
            <a:r>
              <a:rPr lang="en-US" dirty="0"/>
              <a:t>Satellite image of deforestation in the Amazon.  Wikipedia 2012. Habitat fragmentation.  Accessed from http://en.wikipedia.org/wiki/Habitat_fragmentation</a:t>
            </a:r>
          </a:p>
          <a:p>
            <a:pPr marL="232943" indent="-232943">
              <a:buAutoNum type="arabicPeriod"/>
            </a:pPr>
            <a:r>
              <a:rPr lang="en-US" dirty="0"/>
              <a:t>Eutrophication in the Potomac River at a waste water outlet in Washington, D.C. Wikipedia 2013. Eutrophication.  Accessed from http://en.wikipedia.org/wiki/Eutrophication</a:t>
            </a:r>
          </a:p>
          <a:p>
            <a:pPr marL="232943" indent="-232943">
              <a:buAutoNum type="arabicPeriod"/>
            </a:pPr>
            <a:r>
              <a:rPr lang="en-US" dirty="0"/>
              <a:t>Overfishing.  Wikipedia 2013. Chilean purse seine. Accessed from http://en.wikipedia.org/wiki/File:Chilean_purse_seine.jpg</a:t>
            </a:r>
          </a:p>
        </p:txBody>
      </p:sp>
      <p:sp>
        <p:nvSpPr>
          <p:cNvPr id="4" name="Slide Number Placeholder 3"/>
          <p:cNvSpPr>
            <a:spLocks noGrp="1"/>
          </p:cNvSpPr>
          <p:nvPr>
            <p:ph type="sldNum" sz="quarter" idx="10"/>
          </p:nvPr>
        </p:nvSpPr>
        <p:spPr/>
        <p:txBody>
          <a:bodyPr/>
          <a:lstStyle/>
          <a:p>
            <a:pPr>
              <a:defRPr/>
            </a:pPr>
            <a:fld id="{B14B88F0-A756-4036-921A-CD3A62D96F6D}" type="slidenum">
              <a:rPr lang="en-US" smtClean="0"/>
              <a:pPr>
                <a:defRPr/>
              </a:pPr>
              <a:t>81</a:t>
            </a:fld>
            <a:endParaRPr lang="en-US"/>
          </a:p>
        </p:txBody>
      </p:sp>
    </p:spTree>
    <p:extLst>
      <p:ext uri="{BB962C8B-B14F-4D97-AF65-F5344CB8AC3E}">
        <p14:creationId xmlns:p14="http://schemas.microsoft.com/office/powerpoint/2010/main" val="8218584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Indirect effects are those effects that do not directly cause changes to ecosystems but can result in other activities/actions that can alter ecosystems.  For example- human population increase can lead to an increase in fertilizer use to increase food production. However the increase in fertilizer if not done properly can increase the nutrient load of nitrogen and phosphorus to streams, rivers, and lakes.  This can lead to eutrophication.</a:t>
            </a:r>
          </a:p>
          <a:p>
            <a:endParaRPr lang="en-US" dirty="0"/>
          </a:p>
          <a:p>
            <a:r>
              <a:rPr lang="en-US" dirty="0"/>
              <a:t>EXAMPLE: As income rises, diets tend to become higher in protein.</a:t>
            </a:r>
          </a:p>
        </p:txBody>
      </p:sp>
      <p:sp>
        <p:nvSpPr>
          <p:cNvPr id="4" name="Slide Number Placeholder 3"/>
          <p:cNvSpPr>
            <a:spLocks noGrp="1"/>
          </p:cNvSpPr>
          <p:nvPr>
            <p:ph type="sldNum" sz="quarter" idx="10"/>
          </p:nvPr>
        </p:nvSpPr>
        <p:spPr/>
        <p:txBody>
          <a:bodyPr/>
          <a:lstStyle/>
          <a:p>
            <a:pPr>
              <a:defRPr/>
            </a:pPr>
            <a:fld id="{B14B88F0-A756-4036-921A-CD3A62D96F6D}" type="slidenum">
              <a:rPr lang="en-US" smtClean="0"/>
              <a:pPr>
                <a:defRPr/>
              </a:pPr>
              <a:t>82</a:t>
            </a:fld>
            <a:endParaRPr lang="en-US"/>
          </a:p>
        </p:txBody>
      </p:sp>
    </p:spTree>
    <p:extLst>
      <p:ext uri="{BB962C8B-B14F-4D97-AF65-F5344CB8AC3E}">
        <p14:creationId xmlns:p14="http://schemas.microsoft.com/office/powerpoint/2010/main" val="136709471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summarize what</a:t>
            </a:r>
            <a:r>
              <a:rPr lang="en-US" baseline="0" dirty="0"/>
              <a:t> type of effects human economic activities can have on ecosystems.  Specifically, agriculture often expands into land that was previously undisturbed or in-tact ecosystems so the habitats within that ecosystem would be altered.  Agricultural runoff often contains fertilizer and pesticides.  These chemicals can enter ecosystems through streams or erosion.  Seeds from agricultural fields can enter ecosystems through the wind or water ways.  </a:t>
            </a:r>
          </a:p>
          <a:p>
            <a:endParaRPr lang="en-US" baseline="0" dirty="0"/>
          </a:p>
          <a:p>
            <a:r>
              <a:rPr lang="en-US" baseline="0" dirty="0"/>
              <a:t>Discuss another mechanism that is relevant to the area.</a:t>
            </a:r>
            <a:endParaRPr lang="en-US" dirty="0"/>
          </a:p>
        </p:txBody>
      </p:sp>
      <p:sp>
        <p:nvSpPr>
          <p:cNvPr id="4" name="Slide Number Placeholder 3"/>
          <p:cNvSpPr>
            <a:spLocks noGrp="1"/>
          </p:cNvSpPr>
          <p:nvPr>
            <p:ph type="sldNum" sz="quarter" idx="10"/>
          </p:nvPr>
        </p:nvSpPr>
        <p:spPr/>
        <p:txBody>
          <a:bodyPr/>
          <a:lstStyle/>
          <a:p>
            <a:pPr>
              <a:defRPr/>
            </a:pPr>
            <a:fld id="{B14B88F0-A756-4036-921A-CD3A62D96F6D}" type="slidenum">
              <a:rPr lang="en-US" smtClean="0"/>
              <a:pPr>
                <a:defRPr/>
              </a:pPr>
              <a:t>83</a:t>
            </a:fld>
            <a:endParaRPr lang="en-US"/>
          </a:p>
        </p:txBody>
      </p:sp>
    </p:spTree>
    <p:extLst>
      <p:ext uri="{BB962C8B-B14F-4D97-AF65-F5344CB8AC3E}">
        <p14:creationId xmlns:p14="http://schemas.microsoft.com/office/powerpoint/2010/main" val="319709569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Monoculture – planting a single species</a:t>
            </a:r>
            <a:r>
              <a:rPr lang="en-US" baseline="0" dirty="0"/>
              <a:t> over a large area.  Monocultures are vulnerable to predation and/or disease.  </a:t>
            </a:r>
          </a:p>
          <a:p>
            <a:r>
              <a:rPr lang="x-none"/>
              <a:t>A</a:t>
            </a:r>
            <a:r>
              <a:rPr lang="en-US" dirty="0"/>
              <a:t> 2005 FAO </a:t>
            </a:r>
            <a:r>
              <a:rPr lang="x-none"/>
              <a:t>evaluation </a:t>
            </a:r>
            <a:r>
              <a:rPr lang="en-US" dirty="0"/>
              <a:t>of</a:t>
            </a:r>
            <a:r>
              <a:rPr lang="x-none"/>
              <a:t> land cover data suggests that between 1990 and 2005, 55–59 per cent of oil palm expansion in Malaysia (that is 834 000–1 109 000 ha of a total of 1 874 000 ha), and over 56 per cent of that in Indonesia (1 313 000–1 707 000 ha of a total of 3 017 000 ha) occurred at the expense of natural forest cover</a:t>
            </a:r>
            <a:endParaRPr lang="en-US" dirty="0"/>
          </a:p>
          <a:p>
            <a:r>
              <a:rPr lang="en-US" dirty="0"/>
              <a:t> </a:t>
            </a:r>
          </a:p>
          <a:p>
            <a:r>
              <a:rPr lang="x-none"/>
              <a:t>In Indonesia, the majority of oil palm is established in industrial scale monoculture plantations ranging in size from 4000 to 20 000 hectares. The establishment of these plantations usually results in the near total clearing of former vegetation.</a:t>
            </a:r>
            <a:endParaRPr lang="en-US" dirty="0"/>
          </a:p>
          <a:p>
            <a:r>
              <a:rPr lang="en-US" dirty="0"/>
              <a:t> </a:t>
            </a:r>
          </a:p>
          <a:p>
            <a:r>
              <a:rPr lang="x-none"/>
              <a:t>Burning is  the quickest and cheapest method to clear land for plantations</a:t>
            </a:r>
            <a:r>
              <a:rPr lang="en-US" dirty="0"/>
              <a:t>. T</a:t>
            </a:r>
            <a:r>
              <a:rPr lang="x-none"/>
              <a:t>his is true for ‘high volume’ forest and forests on peat soils, where the costs of removing wood with heavy machinery are high,for existing large-scale plantations, secondary vegetation or heavily logged forest, zero burning is more cost effective .</a:t>
            </a:r>
            <a:endParaRPr lang="en-US" dirty="0"/>
          </a:p>
          <a:p>
            <a:r>
              <a:rPr lang="en-US" dirty="0"/>
              <a:t> </a:t>
            </a:r>
          </a:p>
          <a:p>
            <a:r>
              <a:rPr lang="en-US" dirty="0"/>
              <a:t>On Sumatra, </a:t>
            </a:r>
            <a:r>
              <a:rPr lang="x-none"/>
              <a:t>oil palm plantations result in a significant reduction in biodiversity if plantations replace natural forests, secondary forests, agroforests, or even degraded forests and scrubby unplanted areas.</a:t>
            </a:r>
            <a:endParaRPr lang="en-US" dirty="0"/>
          </a:p>
          <a:p>
            <a:r>
              <a:rPr lang="en-US" dirty="0"/>
              <a:t> </a:t>
            </a:r>
          </a:p>
          <a:p>
            <a:r>
              <a:rPr lang="x-none"/>
              <a:t> A 4-year study of terrestrial mammals living in and around an oil palm plantation concession in Jambi in Sumatra, Indonesia, </a:t>
            </a:r>
            <a:r>
              <a:rPr lang="en-US" dirty="0"/>
              <a:t>found </a:t>
            </a:r>
            <a:r>
              <a:rPr lang="x-none"/>
              <a:t>that oil palm monocultures are very poor habitats for most terrestrial mammal species</a:t>
            </a:r>
            <a:r>
              <a:rPr lang="en-US" dirty="0"/>
              <a:t>, </a:t>
            </a:r>
            <a:r>
              <a:rPr lang="x-none"/>
              <a:t>especially for endangered species, such as Sumatran tiger, tapirs (Tapirus spp.) and clouded leopards (Neofelis spp.). Only four mammal species (10 per cent of the number detected within the landscape) were regularly detected in the oil palm itself and none of these species had a high conservation value.</a:t>
            </a:r>
            <a:endParaRPr lang="en-US" dirty="0"/>
          </a:p>
          <a:p>
            <a:r>
              <a:rPr lang="en-US" dirty="0"/>
              <a:t> </a:t>
            </a:r>
          </a:p>
          <a:p>
            <a:r>
              <a:rPr lang="x-none"/>
              <a:t>Some species, including deer, macaques and pangolins, </a:t>
            </a:r>
            <a:r>
              <a:rPr lang="en-US" dirty="0"/>
              <a:t>have some </a:t>
            </a:r>
            <a:r>
              <a:rPr lang="x-none"/>
              <a:t>tolerance </a:t>
            </a:r>
            <a:r>
              <a:rPr lang="en-US" dirty="0"/>
              <a:t>for oil palm habitats and </a:t>
            </a:r>
            <a:r>
              <a:rPr lang="x-none"/>
              <a:t>with the exception of pigs, all species showed a general preference for non-oil palm habitats—even heavily degraded natural habitats</a:t>
            </a:r>
            <a:r>
              <a:rPr lang="en-US" dirty="0"/>
              <a:t>.</a:t>
            </a:r>
            <a:r>
              <a:rPr lang="x-none"/>
              <a:t>. </a:t>
            </a:r>
            <a:endParaRPr lang="en-US" dirty="0"/>
          </a:p>
          <a:p>
            <a:r>
              <a:rPr lang="en-US" dirty="0"/>
              <a:t> </a:t>
            </a:r>
          </a:p>
          <a:p>
            <a:r>
              <a:rPr lang="en-US" dirty="0"/>
              <a:t>B</a:t>
            </a:r>
            <a:r>
              <a:rPr lang="x-none"/>
              <a:t>irds are also affected</a:t>
            </a:r>
            <a:r>
              <a:rPr lang="en-US" dirty="0"/>
              <a:t> by forest </a:t>
            </a:r>
            <a:r>
              <a:rPr lang="x-none"/>
              <a:t>conversion to plantations resulting in a reduction in species richness of at least 60 per cent, especially affecting threatened forest-dependent birds</a:t>
            </a:r>
            <a:r>
              <a:rPr lang="en-US" dirty="0"/>
              <a:t>.</a:t>
            </a:r>
          </a:p>
          <a:p>
            <a:r>
              <a:rPr lang="en-US" dirty="0"/>
              <a:t> </a:t>
            </a:r>
          </a:p>
          <a:p>
            <a:r>
              <a:rPr lang="x-none"/>
              <a:t>Endangered species (and subspecies), such as orangutan, Sumatran elephant (Elephasmaximus sumatrensis) and Sumatran tiger, are especially threatened</a:t>
            </a:r>
            <a:r>
              <a:rPr lang="en-US" dirty="0"/>
              <a:t>. During </a:t>
            </a:r>
            <a:r>
              <a:rPr lang="x-none"/>
              <a:t>palm </a:t>
            </a:r>
            <a:r>
              <a:rPr lang="en-US" dirty="0"/>
              <a:t>oil </a:t>
            </a:r>
            <a:r>
              <a:rPr lang="x-none"/>
              <a:t>expansion</a:t>
            </a:r>
            <a:r>
              <a:rPr lang="en-US" dirty="0"/>
              <a:t>, animals</a:t>
            </a:r>
            <a:r>
              <a:rPr lang="x-none"/>
              <a:t> are often captured or killed when vegetation is cleared to make way for new plantations. Elephants are considered a risk to the oil palm plantations because they often destroy plantations and feed on the oil-rich palm nuts. Orangutans have become violent around oil palm plantations when their food source is threatened </a:t>
            </a:r>
            <a:r>
              <a:rPr lang="en-US" dirty="0"/>
              <a:t>or</a:t>
            </a:r>
            <a:r>
              <a:rPr lang="x-none"/>
              <a:t> destroyed. Tigers </a:t>
            </a:r>
            <a:r>
              <a:rPr lang="en-US" dirty="0"/>
              <a:t>can </a:t>
            </a:r>
            <a:r>
              <a:rPr lang="x-none"/>
              <a:t> also be killed if they are considered to pose a threat to plantation workers. All of these species are vulnerable to illegal wildlife poachers when forested areas are opened up to establish oil palm plantations.</a:t>
            </a:r>
            <a:endParaRPr lang="en-US" dirty="0"/>
          </a:p>
          <a:p>
            <a:r>
              <a:rPr lang="en-US" dirty="0"/>
              <a:t> </a:t>
            </a:r>
          </a:p>
          <a:p>
            <a:r>
              <a:rPr lang="x-none"/>
              <a:t> </a:t>
            </a:r>
            <a:endParaRPr lang="en-US" dirty="0"/>
          </a:p>
          <a:p>
            <a:r>
              <a:rPr lang="x-none"/>
              <a:t>Land clearing and road construction increase soil erosion in previously forested regions—especially in steeper sites. This can result in landslides</a:t>
            </a:r>
            <a:r>
              <a:rPr lang="en-US" dirty="0"/>
              <a:t>. </a:t>
            </a:r>
            <a:r>
              <a:rPr lang="x-none"/>
              <a:t>Even after trees have become established, erosion on paths and open areas can be high. </a:t>
            </a:r>
            <a:endParaRPr lang="en-US" dirty="0"/>
          </a:p>
          <a:p>
            <a:pPr defTabSz="931774">
              <a:defRPr/>
            </a:pPr>
            <a:r>
              <a:rPr lang="en-US" dirty="0" err="1"/>
              <a:t>Sheil</a:t>
            </a:r>
            <a:r>
              <a:rPr lang="en-US" dirty="0"/>
              <a:t>, D. et al.  2009. The impacts and opportunities of oil palm in Southeast Asia:  What do we know and what do we need  to know? CIFOR. </a:t>
            </a:r>
            <a:r>
              <a:rPr lang="en-US"/>
              <a:t>Indonesia.</a:t>
            </a:r>
          </a:p>
          <a:p>
            <a:endParaRPr lang="en-US" baseline="0"/>
          </a:p>
          <a:p>
            <a:endParaRPr lang="en-US" dirty="0"/>
          </a:p>
        </p:txBody>
      </p:sp>
      <p:sp>
        <p:nvSpPr>
          <p:cNvPr id="4" name="Slide Number Placeholder 3"/>
          <p:cNvSpPr>
            <a:spLocks noGrp="1"/>
          </p:cNvSpPr>
          <p:nvPr>
            <p:ph type="sldNum" sz="quarter" idx="10"/>
          </p:nvPr>
        </p:nvSpPr>
        <p:spPr/>
        <p:txBody>
          <a:bodyPr/>
          <a:lstStyle/>
          <a:p>
            <a:fld id="{7A452D5C-1D8F-4F08-B43D-E93D4CFA1C5B}" type="slidenum">
              <a:rPr lang="en-US" smtClean="0"/>
              <a:pPr/>
              <a:t>84</a:t>
            </a:fld>
            <a:endParaRPr lang="en-US"/>
          </a:p>
        </p:txBody>
      </p:sp>
    </p:spTree>
    <p:extLst>
      <p:ext uri="{BB962C8B-B14F-4D97-AF65-F5344CB8AC3E}">
        <p14:creationId xmlns:p14="http://schemas.microsoft.com/office/powerpoint/2010/main" val="138163135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a:t>
            </a:r>
            <a:r>
              <a:rPr lang="en-US" baseline="0" dirty="0"/>
              <a:t> was developed to guide the development of land use policy.  It provides a framework that illustrates the linkages and relationships between land use changes and the subsequent environmental changes and health consequences. Part of their intent was for health policy makers to look at the “upstream” factors that lead to health consequences.</a:t>
            </a:r>
          </a:p>
          <a:p>
            <a:endParaRPr lang="en-US" baseline="0" dirty="0"/>
          </a:p>
          <a:p>
            <a:r>
              <a:rPr lang="en-US" baseline="0" dirty="0"/>
              <a:t>  As you can see, this group of scientists have concluded that resource consumption and human population dynamics are primary determinants that human based.  In addition climate change can be linking to resource consumption.  </a:t>
            </a:r>
          </a:p>
          <a:p>
            <a:endParaRPr lang="en-US" baseline="0" dirty="0"/>
          </a:p>
          <a:p>
            <a:r>
              <a:rPr lang="en-US" baseline="0" dirty="0"/>
              <a:t>Key land use change agents are agriculture, extractive industries, deforestation, expansion of human settlement, and population movement.  As we discussed above, these changes can alter ecosystems and specifically the biodiversity of the area.  With these types of changes, pathogen dynamics and increase or decrease the transmission of disease.</a:t>
            </a:r>
            <a:endParaRPr lang="en-US" dirty="0"/>
          </a:p>
        </p:txBody>
      </p:sp>
      <p:sp>
        <p:nvSpPr>
          <p:cNvPr id="4" name="Slide Number Placeholder 3"/>
          <p:cNvSpPr>
            <a:spLocks noGrp="1"/>
          </p:cNvSpPr>
          <p:nvPr>
            <p:ph type="sldNum" sz="quarter" idx="10"/>
          </p:nvPr>
        </p:nvSpPr>
        <p:spPr/>
        <p:txBody>
          <a:bodyPr/>
          <a:lstStyle/>
          <a:p>
            <a:pPr>
              <a:defRPr/>
            </a:pPr>
            <a:fld id="{B14B88F0-A756-4036-921A-CD3A62D96F6D}" type="slidenum">
              <a:rPr lang="en-US" smtClean="0"/>
              <a:pPr>
                <a:defRPr/>
              </a:pPr>
              <a:t>85</a:t>
            </a:fld>
            <a:endParaRPr lang="en-US"/>
          </a:p>
        </p:txBody>
      </p:sp>
    </p:spTree>
    <p:extLst>
      <p:ext uri="{BB962C8B-B14F-4D97-AF65-F5344CB8AC3E}">
        <p14:creationId xmlns:p14="http://schemas.microsoft.com/office/powerpoint/2010/main" val="421090377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fontAlgn="base">
              <a:spcBef>
                <a:spcPct val="30000"/>
              </a:spcBef>
              <a:spcAft>
                <a:spcPct val="0"/>
              </a:spcAft>
              <a:defRPr/>
            </a:pPr>
            <a:r>
              <a:rPr lang="en-US" dirty="0"/>
              <a:t>White-footed mice, a generalist species that is the main carrier of Lyme disease, are more abundant in the small patchy forests of the northeastern United States than in large continuous forests because predators and competitors are absent.  Therefore, the risk of Lyme disease transmission to people is higher in fragmented forests than if the forest was continuous (</a:t>
            </a:r>
            <a:r>
              <a:rPr lang="en-US" dirty="0" err="1"/>
              <a:t>Ostfeld</a:t>
            </a:r>
            <a:r>
              <a:rPr lang="en-US" dirty="0"/>
              <a:t> &amp; </a:t>
            </a:r>
            <a:r>
              <a:rPr lang="en-US" dirty="0" err="1"/>
              <a:t>Keesing</a:t>
            </a:r>
            <a:r>
              <a:rPr lang="en-US" dirty="0"/>
              <a:t> 2000a; </a:t>
            </a:r>
            <a:r>
              <a:rPr lang="en-US" dirty="0" err="1"/>
              <a:t>Ostfeld</a:t>
            </a:r>
            <a:r>
              <a:rPr lang="en-US" dirty="0"/>
              <a:t> &amp; </a:t>
            </a:r>
            <a:r>
              <a:rPr lang="en-US" dirty="0" err="1"/>
              <a:t>Keesing</a:t>
            </a:r>
            <a:r>
              <a:rPr lang="en-US" dirty="0"/>
              <a:t> 2000b; </a:t>
            </a:r>
            <a:r>
              <a:rPr lang="en-US" dirty="0" err="1"/>
              <a:t>Patz</a:t>
            </a:r>
            <a:r>
              <a:rPr lang="en-US" dirty="0"/>
              <a:t> et al. 2004).  </a:t>
            </a:r>
          </a:p>
          <a:p>
            <a:pPr defTabSz="931774" fontAlgn="base">
              <a:spcBef>
                <a:spcPct val="30000"/>
              </a:spcBef>
              <a:spcAft>
                <a:spcPct val="0"/>
              </a:spcAft>
              <a:defRPr/>
            </a:pPr>
            <a:endParaRPr lang="en-US" dirty="0"/>
          </a:p>
          <a:p>
            <a:pPr defTabSz="931774" fontAlgn="base">
              <a:spcBef>
                <a:spcPct val="30000"/>
              </a:spcBef>
              <a:spcAft>
                <a:spcPct val="0"/>
              </a:spcAft>
              <a:defRPr/>
            </a:pPr>
            <a:r>
              <a:rPr lang="en-US" dirty="0"/>
              <a:t>Deforestation can in some cases increase the breeding habitats of Anopheles mosquitos and in other decrease.  There are some Anopheles mosquitos that  breed in shaded water bodies.  Other Anopheles have increased survival rates in deforested environments so the seasonal transmission of malaria is prolonged.  In Malaysia, clearing  for rubber plantations in the 1990s increased the incidence of malaria.  Other places where fruit trees were planted also experienced an increased incidence of malaria because the ecological conditions favored an Anopheles mosquito.  As a result there was a local reemergence of malaria.    Irrigation system often increase the density of breeding habitats and an increase in malaria incidence.</a:t>
            </a:r>
          </a:p>
          <a:p>
            <a:br>
              <a:rPr lang="en-US" dirty="0"/>
            </a:br>
            <a:r>
              <a:rPr lang="en-US" dirty="0"/>
              <a:t>Deforestation for mine development is one of the examples that not only create breeding sites, but also</a:t>
            </a:r>
          </a:p>
          <a:p>
            <a:r>
              <a:rPr lang="en-US" dirty="0"/>
              <a:t>significantly increase human contacts with vectors. Where settlement and mining activities took place in</a:t>
            </a:r>
          </a:p>
          <a:p>
            <a:r>
              <a:rPr lang="en-US" dirty="0"/>
              <a:t>the Amazon, An. </a:t>
            </a:r>
            <a:r>
              <a:rPr lang="en-US" dirty="0" err="1"/>
              <a:t>darlingi</a:t>
            </a:r>
            <a:r>
              <a:rPr lang="en-US" dirty="0"/>
              <a:t> increased because of the increase in breeding sites, including borrow pits after</a:t>
            </a:r>
          </a:p>
          <a:p>
            <a:r>
              <a:rPr lang="en-US" dirty="0"/>
              <a:t>road or settlement constructions, drains, and opencast mine workings. As a result, malaria, which was</a:t>
            </a:r>
          </a:p>
          <a:p>
            <a:r>
              <a:rPr lang="en-US" dirty="0"/>
              <a:t>present in the Amazon’s indigenous population, was spread to immigrants and miners </a:t>
            </a:r>
          </a:p>
          <a:p>
            <a:pPr defTabSz="931774" fontAlgn="base">
              <a:spcBef>
                <a:spcPct val="30000"/>
              </a:spcBef>
              <a:spcAft>
                <a:spcPct val="0"/>
              </a:spcAft>
              <a:defRPr/>
            </a:pPr>
            <a:endParaRPr lang="en-US" dirty="0"/>
          </a:p>
          <a:p>
            <a:r>
              <a:rPr lang="en-US" dirty="0"/>
              <a:t>In Thailand, the transformation from forest to cassava or sugarcane cultivations eliminated shady breeding habitats for the primary vector species, An. </a:t>
            </a:r>
            <a:r>
              <a:rPr lang="en-US" dirty="0" err="1"/>
              <a:t>dirus</a:t>
            </a:r>
            <a:r>
              <a:rPr lang="en-US" dirty="0"/>
              <a:t>, but created widespread breeding grounds for An. </a:t>
            </a:r>
            <a:r>
              <a:rPr lang="en-US" dirty="0" err="1"/>
              <a:t>minimus</a:t>
            </a:r>
            <a:r>
              <a:rPr lang="en-US" dirty="0"/>
              <a:t>, which have greater sun preference and was the predominant species throughout the year. Consequently, malaria transmission among resettled cultivators became high.</a:t>
            </a:r>
          </a:p>
          <a:p>
            <a:pPr defTabSz="931774" fontAlgn="base">
              <a:spcBef>
                <a:spcPct val="30000"/>
              </a:spcBef>
              <a:spcAft>
                <a:spcPct val="0"/>
              </a:spcAft>
              <a:defRPr/>
            </a:pPr>
            <a:endParaRPr lang="en-US" dirty="0"/>
          </a:p>
          <a:p>
            <a:pPr defTabSz="931774" fontAlgn="base">
              <a:spcBef>
                <a:spcPct val="30000"/>
              </a:spcBef>
              <a:spcAft>
                <a:spcPct val="0"/>
              </a:spcAft>
              <a:defRPr/>
            </a:pPr>
            <a:r>
              <a:rPr lang="en-US" dirty="0" err="1"/>
              <a:t>Subhrendu</a:t>
            </a:r>
            <a:r>
              <a:rPr lang="en-US" dirty="0"/>
              <a:t> K. </a:t>
            </a:r>
            <a:r>
              <a:rPr lang="en-US" dirty="0" err="1"/>
              <a:t>Pattanayak</a:t>
            </a:r>
            <a:r>
              <a:rPr lang="en-US" dirty="0"/>
              <a:t> and Junko </a:t>
            </a:r>
            <a:r>
              <a:rPr lang="en-US" dirty="0" err="1"/>
              <a:t>Yasuoka</a:t>
            </a:r>
            <a:r>
              <a:rPr lang="en-US" dirty="0"/>
              <a:t> 2008. Deforestation and malaria: Revisiting the human ecology perspective</a:t>
            </a:r>
          </a:p>
          <a:p>
            <a:endParaRPr lang="en-US" dirty="0"/>
          </a:p>
          <a:p>
            <a:endParaRPr lang="en-US" dirty="0"/>
          </a:p>
          <a:p>
            <a:r>
              <a:rPr lang="en-US" dirty="0"/>
              <a:t>In CJP </a:t>
            </a:r>
            <a:r>
              <a:rPr lang="en-US" dirty="0" err="1"/>
              <a:t>Colfer</a:t>
            </a:r>
            <a:r>
              <a:rPr lang="en-US" dirty="0"/>
              <a:t> (ed.), People, Health, and Forests: A Global Interdisciplinary Overview. </a:t>
            </a:r>
            <a:r>
              <a:rPr lang="en-US" dirty="0" err="1"/>
              <a:t>Earthscan</a:t>
            </a:r>
            <a:r>
              <a:rPr lang="en-US" dirty="0"/>
              <a:t>.</a:t>
            </a:r>
          </a:p>
          <a:p>
            <a:pPr defTabSz="931774" fontAlgn="base">
              <a:spcBef>
                <a:spcPct val="30000"/>
              </a:spcBef>
              <a:spcAft>
                <a:spcPct val="0"/>
              </a:spcAft>
              <a:defRPr/>
            </a:pPr>
            <a:endParaRPr lang="en-US" dirty="0"/>
          </a:p>
          <a:p>
            <a:endParaRPr lang="en-US" baseline="0" dirty="0"/>
          </a:p>
          <a:p>
            <a:endParaRPr lang="en-US" baseline="0" dirty="0"/>
          </a:p>
          <a:p>
            <a:endParaRPr lang="en-US" baseline="0" dirty="0"/>
          </a:p>
          <a:p>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B14B88F0-A756-4036-921A-CD3A62D96F6D}" type="slidenum">
              <a:rPr lang="en-US" smtClean="0"/>
              <a:pPr>
                <a:defRPr/>
              </a:pPr>
              <a:t>86</a:t>
            </a:fld>
            <a:endParaRPr lang="en-US"/>
          </a:p>
        </p:txBody>
      </p:sp>
    </p:spTree>
    <p:extLst>
      <p:ext uri="{BB962C8B-B14F-4D97-AF65-F5344CB8AC3E}">
        <p14:creationId xmlns:p14="http://schemas.microsoft.com/office/powerpoint/2010/main" val="168712349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this by giving some examples – </a:t>
            </a:r>
          </a:p>
          <a:p>
            <a:endParaRPr lang="en-US" dirty="0"/>
          </a:p>
          <a:p>
            <a:r>
              <a:rPr lang="en-US" dirty="0"/>
              <a:t>Many of these</a:t>
            </a:r>
            <a:r>
              <a:rPr lang="en-US" baseline="0" dirty="0"/>
              <a:t> are disease that are associated with insect.  Environmental changes can change the availability of breeding sites of insects for mosquitos, sand flies, and ticks</a:t>
            </a:r>
            <a:endParaRPr lang="en-US" dirty="0"/>
          </a:p>
          <a:p>
            <a:endParaRPr lang="en-US" baseline="0" dirty="0"/>
          </a:p>
          <a:p>
            <a:r>
              <a:rPr lang="en-US" baseline="0" dirty="0"/>
              <a:t>Urbanization is affecting dengue.  The </a:t>
            </a:r>
            <a:r>
              <a:rPr lang="en-US" baseline="0" dirty="0" err="1"/>
              <a:t>Aedes</a:t>
            </a:r>
            <a:r>
              <a:rPr lang="en-US" baseline="0" dirty="0"/>
              <a:t> </a:t>
            </a:r>
            <a:r>
              <a:rPr lang="en-US" baseline="0" dirty="0" err="1"/>
              <a:t>aegypti</a:t>
            </a:r>
            <a:r>
              <a:rPr lang="en-US" baseline="0" dirty="0"/>
              <a:t> mosquito can find many breeding sites in urban areas and therefore there is an anticipated increase in dengue as urbanization continues.</a:t>
            </a:r>
          </a:p>
          <a:p>
            <a:endParaRPr lang="en-US" baseline="0" dirty="0"/>
          </a:p>
          <a:p>
            <a:r>
              <a:rPr lang="en-US" baseline="0" dirty="0"/>
              <a:t>There was outbreak of hantavirus in the southwestern portion of the U.S. in 1993.  It was traced back to an unusually wet winter.   With the increased water, vegetation was more abundant and as a result the rodent population grew tenfold.</a:t>
            </a:r>
            <a:r>
              <a:rPr lang="en-US" dirty="0"/>
              <a:t> With the increase in the number of rodents, there was increase potential contact of people with rodents.  As more rodents entered human dwellings, more humans happened to aerosolize rodent excreta harboring virus – usually through cleaning (http://www.stanford.edu/~siegelr/uda.html)</a:t>
            </a:r>
            <a:endParaRPr lang="en-US" baseline="0" dirty="0"/>
          </a:p>
          <a:p>
            <a:endParaRPr lang="en-US" baseline="0" dirty="0"/>
          </a:p>
          <a:p>
            <a:pPr defTabSz="931774" fontAlgn="base">
              <a:spcBef>
                <a:spcPct val="30000"/>
              </a:spcBef>
              <a:spcAft>
                <a:spcPct val="0"/>
              </a:spcAft>
              <a:defRPr/>
            </a:pPr>
            <a:r>
              <a:rPr lang="en-US" dirty="0"/>
              <a:t>White-footed mice, a generalist species that is the main carrier of Lyme disease, are more abundant in the small patchy forests of the northeastern United States than in large continuous forests because predators and competitors are absent.  Therefore, the risk of Lyme disease transmission to people is higher than if the forest was continuous (</a:t>
            </a:r>
            <a:r>
              <a:rPr lang="en-US" dirty="0" err="1"/>
              <a:t>Ostfeld</a:t>
            </a:r>
            <a:r>
              <a:rPr lang="en-US" dirty="0"/>
              <a:t> &amp; </a:t>
            </a:r>
            <a:r>
              <a:rPr lang="en-US" dirty="0" err="1"/>
              <a:t>Keesing</a:t>
            </a:r>
            <a:r>
              <a:rPr lang="en-US" dirty="0"/>
              <a:t> 2000a; </a:t>
            </a:r>
            <a:r>
              <a:rPr lang="en-US" dirty="0" err="1"/>
              <a:t>Ostfeld</a:t>
            </a:r>
            <a:r>
              <a:rPr lang="en-US" dirty="0"/>
              <a:t> &amp; </a:t>
            </a:r>
            <a:r>
              <a:rPr lang="en-US" dirty="0" err="1"/>
              <a:t>Keesing</a:t>
            </a:r>
            <a:r>
              <a:rPr lang="en-US" dirty="0"/>
              <a:t> 2000b; </a:t>
            </a:r>
            <a:r>
              <a:rPr lang="en-US" dirty="0" err="1"/>
              <a:t>Patz</a:t>
            </a:r>
            <a:r>
              <a:rPr lang="en-US" dirty="0"/>
              <a:t> et al. 2004).  </a:t>
            </a:r>
          </a:p>
          <a:p>
            <a:endParaRPr lang="en-US" baseline="0" dirty="0"/>
          </a:p>
          <a:p>
            <a:endParaRPr lang="en-US" baseline="0" dirty="0"/>
          </a:p>
          <a:p>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pPr>
              <a:defRPr/>
            </a:pPr>
            <a:fld id="{B14B88F0-A756-4036-921A-CD3A62D96F6D}" type="slidenum">
              <a:rPr lang="en-US" smtClean="0"/>
              <a:pPr>
                <a:defRPr/>
              </a:pPr>
              <a:t>87</a:t>
            </a:fld>
            <a:endParaRPr lang="en-US"/>
          </a:p>
        </p:txBody>
      </p:sp>
    </p:spTree>
    <p:extLst>
      <p:ext uri="{BB962C8B-B14F-4D97-AF65-F5344CB8AC3E}">
        <p14:creationId xmlns:p14="http://schemas.microsoft.com/office/powerpoint/2010/main" val="347630863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fontAlgn="base">
              <a:spcBef>
                <a:spcPct val="30000"/>
              </a:spcBef>
              <a:spcAft>
                <a:spcPct val="0"/>
              </a:spcAft>
              <a:defRPr/>
            </a:pPr>
            <a:r>
              <a:rPr lang="en-US" dirty="0"/>
              <a:t>The</a:t>
            </a:r>
            <a:r>
              <a:rPr lang="en-US" baseline="0" dirty="0"/>
              <a:t> students</a:t>
            </a:r>
            <a:r>
              <a:rPr lang="en-US" dirty="0"/>
              <a:t> should be prepared to explain their list. Once the lists are developed, the other teams will have decide whether the list is complete or what could be missing.  Each team gets a point for a factor for their ecosystem and for any that they identify that is missing on the other team’s list</a:t>
            </a:r>
          </a:p>
          <a:p>
            <a:endParaRPr lang="en-US" dirty="0"/>
          </a:p>
        </p:txBody>
      </p:sp>
      <p:sp>
        <p:nvSpPr>
          <p:cNvPr id="4" name="Slide Number Placeholder 3"/>
          <p:cNvSpPr>
            <a:spLocks noGrp="1"/>
          </p:cNvSpPr>
          <p:nvPr>
            <p:ph type="sldNum" sz="quarter" idx="10"/>
          </p:nvPr>
        </p:nvSpPr>
        <p:spPr/>
        <p:txBody>
          <a:bodyPr/>
          <a:lstStyle/>
          <a:p>
            <a:pPr>
              <a:defRPr/>
            </a:pPr>
            <a:fld id="{B14B88F0-A756-4036-921A-CD3A62D96F6D}" type="slidenum">
              <a:rPr lang="en-US" smtClean="0"/>
              <a:pPr>
                <a:defRPr/>
              </a:pPr>
              <a:t>88</a:t>
            </a:fld>
            <a:endParaRPr lang="en-US"/>
          </a:p>
        </p:txBody>
      </p:sp>
    </p:spTree>
    <p:extLst>
      <p:ext uri="{BB962C8B-B14F-4D97-AF65-F5344CB8AC3E}">
        <p14:creationId xmlns:p14="http://schemas.microsoft.com/office/powerpoint/2010/main" val="155104895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452D5C-1D8F-4F08-B43D-E93D4CFA1C5B}" type="slidenum">
              <a:rPr lang="en-US" smtClean="0"/>
              <a:pPr/>
              <a:t>89</a:t>
            </a:fld>
            <a:endParaRPr lang="en-US"/>
          </a:p>
        </p:txBody>
      </p:sp>
    </p:spTree>
    <p:extLst>
      <p:ext uri="{BB962C8B-B14F-4D97-AF65-F5344CB8AC3E}">
        <p14:creationId xmlns:p14="http://schemas.microsoft.com/office/powerpoint/2010/main" val="164635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seems like it is</a:t>
            </a:r>
            <a:r>
              <a:rPr lang="en-US" baseline="0" dirty="0"/>
              <a:t> a statement that will be followed by some explanation…</a:t>
            </a:r>
            <a:endParaRPr lang="en-US" dirty="0"/>
          </a:p>
        </p:txBody>
      </p:sp>
      <p:sp>
        <p:nvSpPr>
          <p:cNvPr id="4" name="Slide Number Placeholder 3"/>
          <p:cNvSpPr>
            <a:spLocks noGrp="1"/>
          </p:cNvSpPr>
          <p:nvPr>
            <p:ph type="sldNum" sz="quarter" idx="10"/>
          </p:nvPr>
        </p:nvSpPr>
        <p:spPr/>
        <p:txBody>
          <a:bodyPr/>
          <a:lstStyle/>
          <a:p>
            <a:fld id="{7A452D5C-1D8F-4F08-B43D-E93D4CFA1C5B}" type="slidenum">
              <a:rPr lang="en-US" smtClean="0"/>
              <a:pPr/>
              <a:t>9</a:t>
            </a:fld>
            <a:endParaRPr lang="en-US"/>
          </a:p>
        </p:txBody>
      </p:sp>
    </p:spTree>
    <p:extLst>
      <p:ext uri="{BB962C8B-B14F-4D97-AF65-F5344CB8AC3E}">
        <p14:creationId xmlns:p14="http://schemas.microsoft.com/office/powerpoint/2010/main" val="119030515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452D5C-1D8F-4F08-B43D-E93D4CFA1C5B}" type="slidenum">
              <a:rPr lang="en-US" smtClean="0"/>
              <a:pPr/>
              <a:t>90</a:t>
            </a:fld>
            <a:endParaRPr lang="en-US"/>
          </a:p>
        </p:txBody>
      </p:sp>
    </p:spTree>
    <p:extLst>
      <p:ext uri="{BB962C8B-B14F-4D97-AF65-F5344CB8AC3E}">
        <p14:creationId xmlns:p14="http://schemas.microsoft.com/office/powerpoint/2010/main" val="184835133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452D5C-1D8F-4F08-B43D-E93D4CFA1C5B}" type="slidenum">
              <a:rPr lang="en-US" smtClean="0"/>
              <a:pPr/>
              <a:t>91</a:t>
            </a:fld>
            <a:endParaRPr lang="en-US"/>
          </a:p>
        </p:txBody>
      </p:sp>
    </p:spTree>
    <p:extLst>
      <p:ext uri="{BB962C8B-B14F-4D97-AF65-F5344CB8AC3E}">
        <p14:creationId xmlns:p14="http://schemas.microsoft.com/office/powerpoint/2010/main" val="158851456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452D5C-1D8F-4F08-B43D-E93D4CFA1C5B}" type="slidenum">
              <a:rPr lang="en-US" smtClean="0"/>
              <a:pPr/>
              <a:t>92</a:t>
            </a:fld>
            <a:endParaRPr lang="en-US"/>
          </a:p>
        </p:txBody>
      </p:sp>
    </p:spTree>
    <p:extLst>
      <p:ext uri="{BB962C8B-B14F-4D97-AF65-F5344CB8AC3E}">
        <p14:creationId xmlns:p14="http://schemas.microsoft.com/office/powerpoint/2010/main" val="413244775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452D5C-1D8F-4F08-B43D-E93D4CFA1C5B}" type="slidenum">
              <a:rPr lang="en-US" smtClean="0"/>
              <a:pPr/>
              <a:t>93</a:t>
            </a:fld>
            <a:endParaRPr lang="en-US"/>
          </a:p>
        </p:txBody>
      </p:sp>
    </p:spTree>
    <p:extLst>
      <p:ext uri="{BB962C8B-B14F-4D97-AF65-F5344CB8AC3E}">
        <p14:creationId xmlns:p14="http://schemas.microsoft.com/office/powerpoint/2010/main" val="77952783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452D5C-1D8F-4F08-B43D-E93D4CFA1C5B}" type="slidenum">
              <a:rPr lang="en-US" smtClean="0"/>
              <a:pPr/>
              <a:t>94</a:t>
            </a:fld>
            <a:endParaRPr lang="en-US"/>
          </a:p>
        </p:txBody>
      </p:sp>
    </p:spTree>
    <p:extLst>
      <p:ext uri="{BB962C8B-B14F-4D97-AF65-F5344CB8AC3E}">
        <p14:creationId xmlns:p14="http://schemas.microsoft.com/office/powerpoint/2010/main" val="94099809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452D5C-1D8F-4F08-B43D-E93D4CFA1C5B}" type="slidenum">
              <a:rPr lang="en-US" smtClean="0"/>
              <a:pPr/>
              <a:t>95</a:t>
            </a:fld>
            <a:endParaRPr lang="en-US"/>
          </a:p>
        </p:txBody>
      </p:sp>
    </p:spTree>
    <p:extLst>
      <p:ext uri="{BB962C8B-B14F-4D97-AF65-F5344CB8AC3E}">
        <p14:creationId xmlns:p14="http://schemas.microsoft.com/office/powerpoint/2010/main" val="412459417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Define anthropogenic</a:t>
            </a:r>
          </a:p>
        </p:txBody>
      </p:sp>
      <p:sp>
        <p:nvSpPr>
          <p:cNvPr id="219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57066" indent="-291179">
              <a:defRPr>
                <a:solidFill>
                  <a:schemeClr val="tx1"/>
                </a:solidFill>
                <a:latin typeface="Century Gothic" pitchFamily="34" charset="0"/>
              </a:defRPr>
            </a:lvl2pPr>
            <a:lvl3pPr marL="1164717" indent="-232943">
              <a:defRPr>
                <a:solidFill>
                  <a:schemeClr val="tx1"/>
                </a:solidFill>
                <a:latin typeface="Century Gothic" pitchFamily="34" charset="0"/>
              </a:defRPr>
            </a:lvl3pPr>
            <a:lvl4pPr marL="1630604" indent="-232943">
              <a:defRPr>
                <a:solidFill>
                  <a:schemeClr val="tx1"/>
                </a:solidFill>
                <a:latin typeface="Century Gothic" pitchFamily="34" charset="0"/>
              </a:defRPr>
            </a:lvl4pPr>
            <a:lvl5pPr marL="2096491" indent="-232943">
              <a:defRPr>
                <a:solidFill>
                  <a:schemeClr val="tx1"/>
                </a:solidFill>
                <a:latin typeface="Century Gothic" pitchFamily="34" charset="0"/>
              </a:defRPr>
            </a:lvl5pPr>
            <a:lvl6pPr marL="2562377" indent="-232943" fontAlgn="base">
              <a:spcBef>
                <a:spcPct val="0"/>
              </a:spcBef>
              <a:spcAft>
                <a:spcPct val="0"/>
              </a:spcAft>
              <a:defRPr>
                <a:solidFill>
                  <a:schemeClr val="tx1"/>
                </a:solidFill>
                <a:latin typeface="Century Gothic" pitchFamily="34" charset="0"/>
              </a:defRPr>
            </a:lvl6pPr>
            <a:lvl7pPr marL="3028264" indent="-232943" fontAlgn="base">
              <a:spcBef>
                <a:spcPct val="0"/>
              </a:spcBef>
              <a:spcAft>
                <a:spcPct val="0"/>
              </a:spcAft>
              <a:defRPr>
                <a:solidFill>
                  <a:schemeClr val="tx1"/>
                </a:solidFill>
                <a:latin typeface="Century Gothic" pitchFamily="34" charset="0"/>
              </a:defRPr>
            </a:lvl7pPr>
            <a:lvl8pPr marL="3494151" indent="-232943" fontAlgn="base">
              <a:spcBef>
                <a:spcPct val="0"/>
              </a:spcBef>
              <a:spcAft>
                <a:spcPct val="0"/>
              </a:spcAft>
              <a:defRPr>
                <a:solidFill>
                  <a:schemeClr val="tx1"/>
                </a:solidFill>
                <a:latin typeface="Century Gothic" pitchFamily="34" charset="0"/>
              </a:defRPr>
            </a:lvl8pPr>
            <a:lvl9pPr marL="3960038" indent="-232943"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pPr>
            <a:fld id="{BD117A05-F6CA-41D2-9753-7ACA31E9E55D}" type="slidenum">
              <a:rPr lang="en-US" altLang="en-US">
                <a:latin typeface="Calibri" pitchFamily="34" charset="0"/>
              </a:rPr>
              <a:pPr fontAlgn="base">
                <a:spcBef>
                  <a:spcPct val="0"/>
                </a:spcBef>
                <a:spcAft>
                  <a:spcPct val="0"/>
                </a:spcAft>
              </a:pPr>
              <a:t>96</a:t>
            </a:fld>
            <a:endParaRPr lang="en-US" altLang="en-US">
              <a:latin typeface="Calibri" pitchFamily="34" charset="0"/>
            </a:endParaRPr>
          </a:p>
        </p:txBody>
      </p:sp>
    </p:spTree>
    <p:extLst>
      <p:ext uri="{BB962C8B-B14F-4D97-AF65-F5344CB8AC3E}">
        <p14:creationId xmlns:p14="http://schemas.microsoft.com/office/powerpoint/2010/main" val="118523968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This figure shows the dynamics of what is occurring as a result of climate change.</a:t>
            </a:r>
          </a:p>
          <a:p>
            <a:pPr>
              <a:spcBef>
                <a:spcPct val="0"/>
              </a:spcBef>
            </a:pPr>
            <a:endParaRPr lang="en-US" altLang="en-US"/>
          </a:p>
          <a:p>
            <a:pPr>
              <a:spcBef>
                <a:spcPct val="0"/>
              </a:spcBef>
            </a:pPr>
            <a:r>
              <a:rPr lang="en-US" altLang="en-US" i="1"/>
              <a:t>Earth’s climate is determined by complex interactions among the Sun, oceans, atmosphere, cryosphere, land surface and biosphere (shown schematically in  the figure). These interactions are based on physical laws (conservation of mass,</a:t>
            </a:r>
          </a:p>
          <a:p>
            <a:pPr>
              <a:spcBef>
                <a:spcPct val="0"/>
              </a:spcBef>
            </a:pPr>
            <a:r>
              <a:rPr lang="en-US" altLang="en-US" i="1"/>
              <a:t>conservation of energy and Newton’s second law of motion). The Sun is the principal driving force for weather and climate. The Sun’s energy is distributed unevenly on Earth’s surface due to the tilt of Earth’s axis of rotation. Over the</a:t>
            </a:r>
          </a:p>
          <a:p>
            <a:pPr>
              <a:spcBef>
                <a:spcPct val="0"/>
              </a:spcBef>
            </a:pPr>
            <a:r>
              <a:rPr lang="en-US" altLang="en-US" i="1"/>
              <a:t>course of a year, the angle of rotation results in equatorial areas receiving more solar energy than those near the poles. As a result, the tropical oceans and land masses absorb a great deal more heat than the other regions of Earth. The atmosphere</a:t>
            </a:r>
          </a:p>
          <a:p>
            <a:pPr>
              <a:spcBef>
                <a:spcPct val="0"/>
              </a:spcBef>
            </a:pPr>
            <a:r>
              <a:rPr lang="en-US" altLang="en-US" i="1"/>
              <a:t>and oceans act together to redistribute this heat. As the equatorial waters warm air near the ocean surface, it expands, rises (carrying heat and moisture with it) and drifts towards the poles; cooler denser air from the subtropics and</a:t>
            </a:r>
          </a:p>
          <a:p>
            <a:pPr>
              <a:spcBef>
                <a:spcPct val="0"/>
              </a:spcBef>
            </a:pPr>
            <a:r>
              <a:rPr lang="en-US" altLang="en-US" i="1"/>
              <a:t>the poles moves toward the equator to take its place.</a:t>
            </a:r>
          </a:p>
          <a:p>
            <a:pPr>
              <a:spcBef>
                <a:spcPct val="0"/>
              </a:spcBef>
            </a:pPr>
            <a:endParaRPr lang="en-US" altLang="en-US" i="1"/>
          </a:p>
          <a:p>
            <a:pPr>
              <a:spcBef>
                <a:spcPct val="0"/>
              </a:spcBef>
            </a:pPr>
            <a:r>
              <a:rPr lang="en-US" altLang="en-US" i="1"/>
              <a:t>This continual redistribution of heat is modified by the planet’s west to east rotation and the Coriolis force associated with the planet’s spherical shape, giving rise to the high jet streams and the prevailing westerly trade winds. The winds,</a:t>
            </a:r>
          </a:p>
          <a:p>
            <a:pPr>
              <a:spcBef>
                <a:spcPct val="0"/>
              </a:spcBef>
            </a:pPr>
            <a:r>
              <a:rPr lang="en-US" altLang="en-US" i="1"/>
              <a:t>in turn, along with Earth’s rotation, drive large ocean currents such as the Gulf Stream in the North Atlantic, the Humboldt Current in the South Pacific, and the North and South Equatorial Currents. Ocean currents redistribute warmers</a:t>
            </a:r>
          </a:p>
          <a:p>
            <a:pPr>
              <a:spcBef>
                <a:spcPct val="0"/>
              </a:spcBef>
            </a:pPr>
            <a:r>
              <a:rPr lang="en-US" altLang="en-US" i="1"/>
              <a:t>waters away from the tropics towards the poles. The ocean and atmosphere exchange heat and water (through evaporation and precipitation), carbon dioxide and other gases. By its mass and high heat capacity, the ocean moderates</a:t>
            </a:r>
          </a:p>
          <a:p>
            <a:pPr>
              <a:spcBef>
                <a:spcPct val="0"/>
              </a:spcBef>
            </a:pPr>
            <a:r>
              <a:rPr lang="en-US" altLang="en-US" i="1"/>
              <a:t>climate change from season to season and year to year. These complex, changing atmospheric and oceanic patterns help determine weather and climate. Five layers of atmosphere surround Earth, from surface to outer space. The</a:t>
            </a:r>
          </a:p>
          <a:p>
            <a:pPr>
              <a:spcBef>
                <a:spcPct val="0"/>
              </a:spcBef>
            </a:pPr>
            <a:r>
              <a:rPr lang="en-US" altLang="en-US" i="1"/>
              <a:t>lowest layer (troposphere) extends from ground level to 8–16km. The heightvaries with the amount of solar energy reaching Earth; it is lowest at the poles and highest near the equator. On average, air temperature in the troposphere</a:t>
            </a:r>
          </a:p>
          <a:p>
            <a:pPr>
              <a:spcBef>
                <a:spcPct val="0"/>
              </a:spcBef>
            </a:pPr>
            <a:r>
              <a:rPr lang="en-US" altLang="en-US" i="1"/>
              <a:t>decreases 7°C for each kilometre increase in altitude, as atmospheric pressure decreases. The troposphere is the level where the weather that affects the surface of Earth develops. The level at which temperature stops decreasing with height</a:t>
            </a:r>
          </a:p>
          <a:p>
            <a:pPr>
              <a:spcBef>
                <a:spcPct val="0"/>
              </a:spcBef>
            </a:pPr>
            <a:r>
              <a:rPr lang="en-US" altLang="en-US" i="1"/>
              <a:t>is called the tropopause, and temperatures here can be as low as -58°C. The next layer (stratosphere) extends from the tropopause to about 50km above the surface, with temperatures slowly increasing to about 4°C at the top. A high concentration of ozone occurs naturally in the stratosphere at an altitude of about 24km. Ozone in this region absorbs most of the Sun’s ultraviolet rays that would be harmful to life on Earth’s surface. Above the stratosphere are three more</a:t>
            </a:r>
          </a:p>
          <a:p>
            <a:pPr>
              <a:spcBef>
                <a:spcPct val="0"/>
              </a:spcBef>
            </a:pPr>
            <a:r>
              <a:rPr lang="en-US" altLang="en-US" i="1"/>
              <a:t>layers (mesosphere, thermosphere and exosphere) characterized by falling, then rising, temperature patterns.</a:t>
            </a:r>
          </a:p>
          <a:p>
            <a:pPr>
              <a:spcBef>
                <a:spcPct val="0"/>
              </a:spcBef>
            </a:pPr>
            <a:endParaRPr lang="en-US" altLang="en-US" i="1"/>
          </a:p>
          <a:p>
            <a:pPr>
              <a:spcBef>
                <a:spcPct val="0"/>
              </a:spcBef>
            </a:pPr>
            <a:r>
              <a:rPr lang="en-US" altLang="en-US"/>
              <a:t>McMichael et al. (eds) 2003 Climate change and human health: risks and responses. World Health Organization. Geneva, Switzerland.</a:t>
            </a:r>
          </a:p>
          <a:p>
            <a:pPr>
              <a:spcBef>
                <a:spcPct val="0"/>
              </a:spcBef>
            </a:pPr>
            <a:endParaRPr lang="en-US" altLang="en-US"/>
          </a:p>
        </p:txBody>
      </p:sp>
      <p:sp>
        <p:nvSpPr>
          <p:cNvPr id="220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57066" indent="-291179">
              <a:defRPr>
                <a:solidFill>
                  <a:schemeClr val="tx1"/>
                </a:solidFill>
                <a:latin typeface="Century Gothic" pitchFamily="34" charset="0"/>
              </a:defRPr>
            </a:lvl2pPr>
            <a:lvl3pPr marL="1164717" indent="-232943">
              <a:defRPr>
                <a:solidFill>
                  <a:schemeClr val="tx1"/>
                </a:solidFill>
                <a:latin typeface="Century Gothic" pitchFamily="34" charset="0"/>
              </a:defRPr>
            </a:lvl3pPr>
            <a:lvl4pPr marL="1630604" indent="-232943">
              <a:defRPr>
                <a:solidFill>
                  <a:schemeClr val="tx1"/>
                </a:solidFill>
                <a:latin typeface="Century Gothic" pitchFamily="34" charset="0"/>
              </a:defRPr>
            </a:lvl4pPr>
            <a:lvl5pPr marL="2096491" indent="-232943">
              <a:defRPr>
                <a:solidFill>
                  <a:schemeClr val="tx1"/>
                </a:solidFill>
                <a:latin typeface="Century Gothic" pitchFamily="34" charset="0"/>
              </a:defRPr>
            </a:lvl5pPr>
            <a:lvl6pPr marL="2562377" indent="-232943" fontAlgn="base">
              <a:spcBef>
                <a:spcPct val="0"/>
              </a:spcBef>
              <a:spcAft>
                <a:spcPct val="0"/>
              </a:spcAft>
              <a:defRPr>
                <a:solidFill>
                  <a:schemeClr val="tx1"/>
                </a:solidFill>
                <a:latin typeface="Century Gothic" pitchFamily="34" charset="0"/>
              </a:defRPr>
            </a:lvl6pPr>
            <a:lvl7pPr marL="3028264" indent="-232943" fontAlgn="base">
              <a:spcBef>
                <a:spcPct val="0"/>
              </a:spcBef>
              <a:spcAft>
                <a:spcPct val="0"/>
              </a:spcAft>
              <a:defRPr>
                <a:solidFill>
                  <a:schemeClr val="tx1"/>
                </a:solidFill>
                <a:latin typeface="Century Gothic" pitchFamily="34" charset="0"/>
              </a:defRPr>
            </a:lvl7pPr>
            <a:lvl8pPr marL="3494151" indent="-232943" fontAlgn="base">
              <a:spcBef>
                <a:spcPct val="0"/>
              </a:spcBef>
              <a:spcAft>
                <a:spcPct val="0"/>
              </a:spcAft>
              <a:defRPr>
                <a:solidFill>
                  <a:schemeClr val="tx1"/>
                </a:solidFill>
                <a:latin typeface="Century Gothic" pitchFamily="34" charset="0"/>
              </a:defRPr>
            </a:lvl8pPr>
            <a:lvl9pPr marL="3960038" indent="-232943"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pPr>
            <a:fld id="{4DFA7467-6781-4045-8AC4-7CB4AE35BB65}" type="slidenum">
              <a:rPr lang="en-US" altLang="en-US">
                <a:latin typeface="Arial" pitchFamily="34" charset="0"/>
              </a:rPr>
              <a:pPr fontAlgn="base">
                <a:spcBef>
                  <a:spcPct val="0"/>
                </a:spcBef>
                <a:spcAft>
                  <a:spcPct val="0"/>
                </a:spcAft>
              </a:pPr>
              <a:t>97</a:t>
            </a:fld>
            <a:endParaRPr lang="en-US" altLang="en-US">
              <a:latin typeface="Arial" pitchFamily="34" charset="0"/>
            </a:endParaRPr>
          </a:p>
        </p:txBody>
      </p:sp>
    </p:spTree>
    <p:extLst>
      <p:ext uri="{BB962C8B-B14F-4D97-AF65-F5344CB8AC3E}">
        <p14:creationId xmlns:p14="http://schemas.microsoft.com/office/powerpoint/2010/main" val="358918496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452D5C-1D8F-4F08-B43D-E93D4CFA1C5B}" type="slidenum">
              <a:rPr lang="en-US" smtClean="0"/>
              <a:pPr/>
              <a:t>98</a:t>
            </a:fld>
            <a:endParaRPr lang="en-US"/>
          </a:p>
        </p:txBody>
      </p:sp>
    </p:spTree>
    <p:extLst>
      <p:ext uri="{BB962C8B-B14F-4D97-AF65-F5344CB8AC3E}">
        <p14:creationId xmlns:p14="http://schemas.microsoft.com/office/powerpoint/2010/main" val="13864745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Encourage students to give their ideas about the causes of climate change – write them on a flip chart – play video of the greenhouse effect (2 minutes) – please note it is little simplistic but provides a good overall picture.  </a:t>
            </a:r>
          </a:p>
          <a:p>
            <a:pPr>
              <a:spcBef>
                <a:spcPct val="0"/>
              </a:spcBef>
            </a:pPr>
            <a:endParaRPr lang="en-US" altLang="en-US" dirty="0"/>
          </a:p>
          <a:p>
            <a:pPr>
              <a:spcBef>
                <a:spcPct val="0"/>
              </a:spcBef>
            </a:pPr>
            <a:r>
              <a:rPr lang="en-US" altLang="en-US" dirty="0"/>
              <a:t>To</a:t>
            </a:r>
            <a:r>
              <a:rPr lang="en-US" altLang="en-US" baseline="0" dirty="0"/>
              <a:t> play video, click on picture.</a:t>
            </a:r>
            <a:endParaRPr lang="en-US" altLang="en-US" dirty="0"/>
          </a:p>
        </p:txBody>
      </p:sp>
      <p:sp>
        <p:nvSpPr>
          <p:cNvPr id="221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57066" indent="-291179">
              <a:defRPr>
                <a:solidFill>
                  <a:schemeClr val="tx1"/>
                </a:solidFill>
                <a:latin typeface="Century Gothic" pitchFamily="34" charset="0"/>
              </a:defRPr>
            </a:lvl2pPr>
            <a:lvl3pPr marL="1164717" indent="-232943">
              <a:defRPr>
                <a:solidFill>
                  <a:schemeClr val="tx1"/>
                </a:solidFill>
                <a:latin typeface="Century Gothic" pitchFamily="34" charset="0"/>
              </a:defRPr>
            </a:lvl3pPr>
            <a:lvl4pPr marL="1630604" indent="-232943">
              <a:defRPr>
                <a:solidFill>
                  <a:schemeClr val="tx1"/>
                </a:solidFill>
                <a:latin typeface="Century Gothic" pitchFamily="34" charset="0"/>
              </a:defRPr>
            </a:lvl4pPr>
            <a:lvl5pPr marL="2096491" indent="-232943">
              <a:defRPr>
                <a:solidFill>
                  <a:schemeClr val="tx1"/>
                </a:solidFill>
                <a:latin typeface="Century Gothic" pitchFamily="34" charset="0"/>
              </a:defRPr>
            </a:lvl5pPr>
            <a:lvl6pPr marL="2562377" indent="-232943" fontAlgn="base">
              <a:spcBef>
                <a:spcPct val="0"/>
              </a:spcBef>
              <a:spcAft>
                <a:spcPct val="0"/>
              </a:spcAft>
              <a:defRPr>
                <a:solidFill>
                  <a:schemeClr val="tx1"/>
                </a:solidFill>
                <a:latin typeface="Century Gothic" pitchFamily="34" charset="0"/>
              </a:defRPr>
            </a:lvl6pPr>
            <a:lvl7pPr marL="3028264" indent="-232943" fontAlgn="base">
              <a:spcBef>
                <a:spcPct val="0"/>
              </a:spcBef>
              <a:spcAft>
                <a:spcPct val="0"/>
              </a:spcAft>
              <a:defRPr>
                <a:solidFill>
                  <a:schemeClr val="tx1"/>
                </a:solidFill>
                <a:latin typeface="Century Gothic" pitchFamily="34" charset="0"/>
              </a:defRPr>
            </a:lvl7pPr>
            <a:lvl8pPr marL="3494151" indent="-232943" fontAlgn="base">
              <a:spcBef>
                <a:spcPct val="0"/>
              </a:spcBef>
              <a:spcAft>
                <a:spcPct val="0"/>
              </a:spcAft>
              <a:defRPr>
                <a:solidFill>
                  <a:schemeClr val="tx1"/>
                </a:solidFill>
                <a:latin typeface="Century Gothic" pitchFamily="34" charset="0"/>
              </a:defRPr>
            </a:lvl8pPr>
            <a:lvl9pPr marL="3960038" indent="-232943"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pPr>
            <a:fld id="{3FE2D9A3-5C26-4562-B6F2-D23F40019646}" type="slidenum">
              <a:rPr lang="en-US" altLang="en-US">
                <a:latin typeface="Calibri" pitchFamily="34" charset="0"/>
              </a:rPr>
              <a:pPr fontAlgn="base">
                <a:spcBef>
                  <a:spcPct val="0"/>
                </a:spcBef>
                <a:spcAft>
                  <a:spcPct val="0"/>
                </a:spcAft>
              </a:pPr>
              <a:t>99</a:t>
            </a:fld>
            <a:endParaRPr lang="en-US" altLang="en-US">
              <a:latin typeface="Calibri" pitchFamily="34" charset="0"/>
            </a:endParaRPr>
          </a:p>
        </p:txBody>
      </p:sp>
    </p:spTree>
    <p:extLst>
      <p:ext uri="{BB962C8B-B14F-4D97-AF65-F5344CB8AC3E}">
        <p14:creationId xmlns:p14="http://schemas.microsoft.com/office/powerpoint/2010/main" val="1107345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45440" y="1981200"/>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1983232"/>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2175256"/>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2094219"/>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41822" y="3568676"/>
            <a:ext cx="6755166" cy="664367"/>
          </a:xfrm>
          <a:prstGeom prst="rect">
            <a:avLst/>
          </a:prstGeom>
          <a:solidFill>
            <a:schemeClr val="accent3">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21488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3686798"/>
            <a:ext cx="6553200" cy="457200"/>
          </a:xfrm>
        </p:spPr>
        <p:txBody>
          <a:bodyPr>
            <a:normAutofit/>
          </a:bodyPr>
          <a:lstStyle>
            <a:lvl1pPr marL="0" indent="0" algn="ctr">
              <a:buNone/>
              <a:defRPr sz="1800" b="1"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p:nvPr>
        </p:nvSpPr>
        <p:spPr>
          <a:xfrm>
            <a:off x="604705" y="2236433"/>
            <a:ext cx="6629400" cy="1219201"/>
          </a:xfrm>
        </p:spPr>
        <p:txBody>
          <a:bodyPr anchor="b" anchorCtr="0">
            <a:noAutofit/>
          </a:bodyPr>
          <a:lstStyle>
            <a:lvl1pPr>
              <a:defRPr sz="4000">
                <a:solidFill>
                  <a:schemeClr val="accent1">
                    <a:lumMod val="50000"/>
                  </a:schemeClr>
                </a:solidFill>
              </a:defRPr>
            </a:lvl1pPr>
          </a:lstStyle>
          <a:p>
            <a:r>
              <a:rPr lang="en-US" dirty="0"/>
              <a:t>Click to edit Master title style</a:t>
            </a:r>
          </a:p>
        </p:txBody>
      </p:sp>
      <p:sp>
        <p:nvSpPr>
          <p:cNvPr id="4" name="Rectangle 3"/>
          <p:cNvSpPr/>
          <p:nvPr userDrawn="1"/>
        </p:nvSpPr>
        <p:spPr>
          <a:xfrm>
            <a:off x="91440" y="6106160"/>
            <a:ext cx="8961120" cy="660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D952DB7-ECA3-47FA-B058-14387B62BF77}" type="datetimeFigureOut">
              <a:rPr lang="en-US" smtClean="0"/>
              <a:pPr/>
              <a:t>11/24/2019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99F5385-87D2-4C8A-88C5-C7282A1A4B6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D952DB7-ECA3-47FA-B058-14387B62BF77}" type="datetimeFigureOut">
              <a:rPr lang="en-US" smtClean="0"/>
              <a:pPr/>
              <a:t>11/24/2019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99F5385-87D2-4C8A-88C5-C7282A1A4B6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408372"/>
            <a:ext cx="8458200" cy="1039427"/>
          </a:xfrm>
        </p:spPr>
        <p:txBody>
          <a:bodyPr>
            <a:noAutofit/>
          </a:bodyPr>
          <a:lstStyle>
            <a:lvl1pPr>
              <a:defRPr sz="3400" b="1"/>
            </a:lvl1pPr>
          </a:lstStyle>
          <a:p>
            <a:r>
              <a:rPr lang="en-US" dirty="0"/>
              <a:t>Click to edit Master title style</a:t>
            </a:r>
          </a:p>
        </p:txBody>
      </p:sp>
      <p:sp>
        <p:nvSpPr>
          <p:cNvPr id="3" name="Content Placeholder 2"/>
          <p:cNvSpPr>
            <a:spLocks noGrp="1"/>
          </p:cNvSpPr>
          <p:nvPr>
            <p:ph idx="1"/>
          </p:nvPr>
        </p:nvSpPr>
        <p:spPr>
          <a:xfrm>
            <a:off x="457200" y="1752600"/>
            <a:ext cx="82296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D952DB7-ECA3-47FA-B058-14387B62BF77}" type="datetimeFigureOut">
              <a:rPr lang="en-US" smtClean="0"/>
              <a:pPr/>
              <a:t>11/24/2019</a:t>
            </a:fld>
            <a:endParaRPr lang="en-US"/>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99F5385-87D2-4C8A-88C5-C7282A1A4B64}" type="slidenum">
              <a:rPr lang="en-US" smtClean="0"/>
              <a:pPr/>
              <a:t>‹#›</a:t>
            </a:fld>
            <a:endParaRPr lang="en-US"/>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408372"/>
            <a:ext cx="8610600" cy="1039427"/>
          </a:xfrm>
        </p:spPr>
        <p:txBody>
          <a:bodyPr>
            <a:normAutofit/>
          </a:bodyPr>
          <a:lstStyle>
            <a:lvl1pPr>
              <a:defRPr sz="3400" b="1"/>
            </a:lvl1pPr>
          </a:lstStyle>
          <a:p>
            <a:r>
              <a:rPr lang="en-US" dirty="0"/>
              <a:t>Click to edit Master title style</a:t>
            </a:r>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D952DB7-ECA3-47FA-B058-14387B62BF77}" type="datetimeFigureOut">
              <a:rPr lang="en-US" smtClean="0"/>
              <a:pPr/>
              <a:t>11/24/2019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99F5385-87D2-4C8A-88C5-C7282A1A4B6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D952DB7-ECA3-47FA-B058-14387B62BF77}" type="datetimeFigureOut">
              <a:rPr lang="en-US" smtClean="0"/>
              <a:pPr/>
              <a:t>11/24/2019</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299F5385-87D2-4C8A-88C5-C7282A1A4B6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D952DB7-ECA3-47FA-B058-14387B62BF77}" type="datetimeFigureOut">
              <a:rPr lang="en-US" smtClean="0"/>
              <a:pPr/>
              <a:t>11/24/2019</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299F5385-87D2-4C8A-88C5-C7282A1A4B6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a:xfrm>
            <a:off x="457200" y="6356350"/>
            <a:ext cx="2133600" cy="365125"/>
          </a:xfrm>
          <a:prstGeom prst="rect">
            <a:avLst/>
          </a:prstGeom>
        </p:spPr>
        <p:txBody>
          <a:bodyPr/>
          <a:lstStyle/>
          <a:p>
            <a:fld id="{FD952DB7-ECA3-47FA-B058-14387B62BF77}" type="datetimeFigureOut">
              <a:rPr lang="en-US" smtClean="0"/>
              <a:pPr/>
              <a:t>11/24/2019</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99F5385-87D2-4C8A-88C5-C7282A1A4B6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D952DB7-ECA3-47FA-B058-14387B62BF77}" type="datetimeFigureOut">
              <a:rPr lang="en-US" smtClean="0"/>
              <a:pPr/>
              <a:t>11/24/2019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99F5385-87D2-4C8A-88C5-C7282A1A4B64}" type="slidenum">
              <a:rPr lang="en-US" smtClean="0"/>
              <a:pPr/>
              <a:t>‹#›</a:t>
            </a:fld>
            <a:endParaRPr lang="en-US"/>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D952DB7-ECA3-47FA-B058-14387B62BF77}" type="datetimeFigureOut">
              <a:rPr lang="en-US" smtClean="0"/>
              <a:pPr/>
              <a:t>11/24/2019</a:t>
            </a:fld>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99F5385-87D2-4C8A-88C5-C7282A1A4B64}" type="slidenum">
              <a:rPr lang="en-US" smtClean="0"/>
              <a:pPr/>
              <a:t>‹#›</a:t>
            </a:fld>
            <a:endParaRPr lang="en-US"/>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5989992"/>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dirty="0"/>
              <a:t>Click to edit Master title style</a:t>
            </a:r>
          </a:p>
        </p:txBody>
      </p:sp>
      <p:pic>
        <p:nvPicPr>
          <p:cNvPr id="11" name="Picture 10" descr="Colored Logo"/>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59976" y="6268416"/>
            <a:ext cx="609600" cy="437184"/>
          </a:xfrm>
          <a:prstGeom prst="rect">
            <a:avLst/>
          </a:prstGeom>
          <a:noFill/>
        </p:spPr>
      </p:pic>
      <p:pic>
        <p:nvPicPr>
          <p:cNvPr id="12" name="Picture 11" descr="C:\Users\rtalmage\Desktop\TRG Projects\RESPOND\EPT_USAID_Logo.jpg"/>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6753638" y="6268416"/>
            <a:ext cx="2237962" cy="437184"/>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3500" kern="1200" cap="all" baseline="0">
          <a:solidFill>
            <a:schemeClr val="accent3"/>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1">
              <a:lumMod val="75000"/>
              <a:lumOff val="25000"/>
            </a:schemeClr>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lumMod val="75000"/>
              <a:lumOff val="25000"/>
            </a:schemeClr>
          </a:solidFill>
          <a:latin typeface="+mn-lt"/>
          <a:ea typeface="+mn-ea"/>
          <a:cs typeface="+mn-cs"/>
        </a:defRPr>
      </a:lvl2pPr>
      <a:lvl3pPr marL="914400" indent="-228600" algn="l" defTabSz="914400" rtl="0" eaLnBrk="1" latinLnBrk="0" hangingPunct="1">
        <a:spcBef>
          <a:spcPct val="20000"/>
        </a:spcBef>
        <a:buClr>
          <a:schemeClr val="accent3"/>
        </a:buClr>
        <a:buFont typeface="Courier New" pitchFamily="49" charset="0"/>
        <a:buChar char="o"/>
        <a:defRPr sz="1800" kern="1200">
          <a:solidFill>
            <a:schemeClr val="tx1">
              <a:lumMod val="75000"/>
              <a:lumOff val="25000"/>
            </a:schemeClr>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lumMod val="75000"/>
              <a:lumOff val="25000"/>
            </a:schemeClr>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1">
              <a:lumMod val="75000"/>
              <a:lumOff val="25000"/>
            </a:schemeClr>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3.xml"/><Relationship Id="rId1" Type="http://schemas.openxmlformats.org/officeDocument/2006/relationships/slideLayout" Target="../slideLayouts/slideLayout7.xml"/><Relationship Id="rId6" Type="http://schemas.microsoft.com/office/2007/relationships/hdphoto" Target="../media/hdphoto34.wdp"/><Relationship Id="rId5" Type="http://schemas.openxmlformats.org/officeDocument/2006/relationships/image" Target="../media/image69.png"/><Relationship Id="rId4" Type="http://schemas.microsoft.com/office/2007/relationships/hdphoto" Target="../media/hdphoto33.wdp"/></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7.xml"/><Relationship Id="rId1" Type="http://schemas.openxmlformats.org/officeDocument/2006/relationships/slideLayout" Target="../slideLayouts/slideLayout7.xml"/><Relationship Id="rId4" Type="http://schemas.microsoft.com/office/2007/relationships/hdphoto" Target="../media/hdphoto35.wdp"/></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1.xml"/><Relationship Id="rId1" Type="http://schemas.openxmlformats.org/officeDocument/2006/relationships/slideLayout" Target="../slideLayouts/slideLayout7.xml"/><Relationship Id="rId4" Type="http://schemas.microsoft.com/office/2007/relationships/hdphoto" Target="../media/hdphoto36.wdp"/></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4.xml"/><Relationship Id="rId1" Type="http://schemas.openxmlformats.org/officeDocument/2006/relationships/slideLayout" Target="../slideLayouts/slideLayout7.xml"/><Relationship Id="rId4" Type="http://schemas.microsoft.com/office/2007/relationships/hdphoto" Target="../media/hdphoto37.wdp"/></Relationships>
</file>

<file path=ppt/slides/_rels/slide11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5.xml"/><Relationship Id="rId1" Type="http://schemas.openxmlformats.org/officeDocument/2006/relationships/slideLayout" Target="../slideLayouts/slideLayout7.xml"/><Relationship Id="rId4" Type="http://schemas.microsoft.com/office/2007/relationships/hdphoto" Target="../media/hdphoto38.wdp"/></Relationships>
</file>

<file path=ppt/slides/_rels/slide1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hyperlink" Target="http://upload.wikimedia.org/wikipedia/commons/3/36/FRIM_canopy.JPG" TargetMode="External"/><Relationship Id="rId2" Type="http://schemas.openxmlformats.org/officeDocument/2006/relationships/notesSlide" Target="../notesSlides/notesSlide123.xm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1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6.xml"/><Relationship Id="rId1" Type="http://schemas.openxmlformats.org/officeDocument/2006/relationships/slideLayout" Target="../slideLayouts/slideLayout7.xml"/><Relationship Id="rId4" Type="http://schemas.microsoft.com/office/2007/relationships/hdphoto" Target="../media/hdphoto39.wdp"/></Relationships>
</file>

<file path=ppt/slides/_rels/slide1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7.xml"/><Relationship Id="rId1" Type="http://schemas.openxmlformats.org/officeDocument/2006/relationships/slideLayout" Target="../slideLayouts/slideLayout7.xml"/><Relationship Id="rId4" Type="http://schemas.microsoft.com/office/2007/relationships/hdphoto" Target="../media/hdphoto40.wdp"/></Relationships>
</file>

<file path=ppt/slides/_rels/slide1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8.xml"/><Relationship Id="rId1" Type="http://schemas.openxmlformats.org/officeDocument/2006/relationships/slideLayout" Target="../slideLayouts/slideLayout7.xml"/><Relationship Id="rId4" Type="http://schemas.microsoft.com/office/2007/relationships/hdphoto" Target="../media/hdphoto41.wdp"/></Relationships>
</file>

<file path=ppt/slides/_rels/slide1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0.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1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1.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1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hyperlink" Target="http://blacksmithinstitute.org/pollution-stories/?p=29" TargetMode="External"/><Relationship Id="rId2" Type="http://schemas.openxmlformats.org/officeDocument/2006/relationships/notesSlide" Target="../notesSlides/notesSlide133.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5.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biodiversity.ca.gov/Biodiversity/biodiv_def2.html"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www.uvm.edu/rsenr/nr385fun/reading/AssessEcosysHealth.pdf"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microsoft.com/office/2007/relationships/hdphoto" Target="../media/hdphoto5.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20http:/epa.gov/climatestudents/basics/today/carbon-dioxide.html"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microsoft.com/office/2007/relationships/hdphoto" Target="../media/hdphoto6.wd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microsoft.com/office/2007/relationships/hdphoto" Target="../media/hdphoto7.wdp"/></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microsoft.com/office/2007/relationships/hdphoto" Target="../media/hdphoto8.wdp"/></Relationships>
</file>

<file path=ppt/slides/_rels/slide49.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microsoft.com/office/2007/relationships/hdphoto" Target="../media/hdphoto10.wdp"/><Relationship Id="rId5" Type="http://schemas.openxmlformats.org/officeDocument/2006/relationships/image" Target="../media/image30.png"/><Relationship Id="rId4" Type="http://schemas.microsoft.com/office/2007/relationships/hdphoto" Target="../media/hdphoto9.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www.youtube.com/watch?v=ybnzd4zu8xs"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microsoft.com/office/2007/relationships/hdphoto" Target="../media/hdphoto12.wdp"/></Relationships>
</file>

<file path=ppt/slides/_rels/slide55.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microsoft.com/office/2007/relationships/hdphoto" Target="../media/hdphoto14.wdp"/><Relationship Id="rId5" Type="http://schemas.openxmlformats.org/officeDocument/2006/relationships/image" Target="../media/image35.png"/><Relationship Id="rId4" Type="http://schemas.microsoft.com/office/2007/relationships/hdphoto" Target="../media/hdphoto13.wdp"/></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microsoft.com/office/2007/relationships/hdphoto" Target="../media/hdphoto16.wdp"/></Relationships>
</file>

<file path=ppt/slides/_rels/slide58.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21.wdp"/><Relationship Id="rId3" Type="http://schemas.openxmlformats.org/officeDocument/2006/relationships/image" Target="../media/image38.png"/><Relationship Id="rId7" Type="http://schemas.openxmlformats.org/officeDocument/2006/relationships/image" Target="../media/image40.jpg"/><Relationship Id="rId12" Type="http://schemas.openxmlformats.org/officeDocument/2006/relationships/image" Target="../media/image43.png"/><Relationship Id="rId17" Type="http://schemas.microsoft.com/office/2007/relationships/hdphoto" Target="../media/hdphoto23.wdp"/><Relationship Id="rId2" Type="http://schemas.openxmlformats.org/officeDocument/2006/relationships/notesSlide" Target="../notesSlides/notesSlide58.xml"/><Relationship Id="rId16" Type="http://schemas.openxmlformats.org/officeDocument/2006/relationships/image" Target="../media/image45.png"/><Relationship Id="rId1" Type="http://schemas.openxmlformats.org/officeDocument/2006/relationships/slideLayout" Target="../slideLayouts/slideLayout7.xml"/><Relationship Id="rId6" Type="http://schemas.microsoft.com/office/2007/relationships/hdphoto" Target="../media/hdphoto18.wdp"/><Relationship Id="rId11" Type="http://schemas.microsoft.com/office/2007/relationships/hdphoto" Target="../media/hdphoto20.wdp"/><Relationship Id="rId5" Type="http://schemas.openxmlformats.org/officeDocument/2006/relationships/image" Target="../media/image39.png"/><Relationship Id="rId15" Type="http://schemas.microsoft.com/office/2007/relationships/hdphoto" Target="../media/hdphoto22.wdp"/><Relationship Id="rId10" Type="http://schemas.openxmlformats.org/officeDocument/2006/relationships/image" Target="../media/image42.png"/><Relationship Id="rId4" Type="http://schemas.microsoft.com/office/2007/relationships/hdphoto" Target="../media/hdphoto17.wdp"/><Relationship Id="rId9" Type="http://schemas.microsoft.com/office/2007/relationships/hdphoto" Target="../media/hdphoto19.wdp"/><Relationship Id="rId14" Type="http://schemas.openxmlformats.org/officeDocument/2006/relationships/image" Target="../media/image44.png"/></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microsoft.com/office/2007/relationships/hdphoto" Target="../media/hdphoto24.wdp"/></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microsoft.com/office/2007/relationships/hdphoto" Target="../media/hdphoto25.wdp"/><Relationship Id="rId5" Type="http://schemas.openxmlformats.org/officeDocument/2006/relationships/image" Target="../media/image49.png"/><Relationship Id="rId10" Type="http://schemas.microsoft.com/office/2007/relationships/hdphoto" Target="../media/hdphoto26.wdp"/><Relationship Id="rId4" Type="http://schemas.openxmlformats.org/officeDocument/2006/relationships/image" Target="../media/image48.gif"/><Relationship Id="rId9" Type="http://schemas.openxmlformats.org/officeDocument/2006/relationships/image" Target="../media/image52.png"/></Relationships>
</file>

<file path=ppt/slides/_rels/slide61.xml.rels><?xml version="1.0" encoding="UTF-8" standalone="yes"?>
<Relationships xmlns="http://schemas.openxmlformats.org/package/2006/relationships"><Relationship Id="rId3" Type="http://schemas.openxmlformats.org/officeDocument/2006/relationships/hyperlink" Target="http://www.youtube.com/watch?v=7HfeBP3vaEI"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microsoft.com/office/2007/relationships/hdphoto" Target="../media/hdphoto27.wdp"/></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microsoft.com/office/2007/relationships/hdphoto" Target="../media/hdphoto28.wdp"/></Relationships>
</file>

<file path=ppt/slides/_rels/slide68.xml.rels><?xml version="1.0" encoding="UTF-8" standalone="yes"?>
<Relationships xmlns="http://schemas.openxmlformats.org/package/2006/relationships"><Relationship Id="rId3" Type="http://schemas.openxmlformats.org/officeDocument/2006/relationships/hyperlink" Target="https://sites.google.com/site/coralreefsystems/videos/mini-documentaries"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8" Type="http://schemas.microsoft.com/office/2007/relationships/hdphoto" Target="../media/hdphoto30.wdp"/><Relationship Id="rId3" Type="http://schemas.openxmlformats.org/officeDocument/2006/relationships/image" Target="../media/image56.jpg"/><Relationship Id="rId7" Type="http://schemas.openxmlformats.org/officeDocument/2006/relationships/image" Target="../media/image59.pn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58.png"/><Relationship Id="rId5" Type="http://schemas.microsoft.com/office/2007/relationships/hdphoto" Target="../media/hdphoto29.wdp"/><Relationship Id="rId4" Type="http://schemas.openxmlformats.org/officeDocument/2006/relationships/image" Target="../media/image57.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4.xml"/><Relationship Id="rId1" Type="http://schemas.openxmlformats.org/officeDocument/2006/relationships/slideLayout" Target="../slideLayouts/slideLayout6.xml"/><Relationship Id="rId4" Type="http://schemas.microsoft.com/office/2007/relationships/hdphoto" Target="../media/hdphoto31.wdp"/></Relationships>
</file>

<file path=ppt/slides/_rels/slide8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7.xml"/><Relationship Id="rId1" Type="http://schemas.openxmlformats.org/officeDocument/2006/relationships/slideLayout" Target="../slideLayouts/slideLayout7.xml"/><Relationship Id="rId4" Type="http://schemas.microsoft.com/office/2007/relationships/hdphoto" Target="../media/hdphoto32.wdp"/></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b="1" dirty="0"/>
              <a:t>Ecosystem health, One Health Course</a:t>
            </a:r>
          </a:p>
        </p:txBody>
      </p:sp>
      <p:pic>
        <p:nvPicPr>
          <p:cNvPr id="4" name="Picture 3" descr="Colored Log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1" y="6141858"/>
            <a:ext cx="990600" cy="638188"/>
          </a:xfrm>
          <a:prstGeom prst="rect">
            <a:avLst/>
          </a:prstGeom>
          <a:noFill/>
          <a:ln>
            <a:noFill/>
          </a:ln>
        </p:spPr>
      </p:pic>
      <p:pic>
        <p:nvPicPr>
          <p:cNvPr id="5" name="Picture 4" descr="C:\Users\rtalmage\Desktop\TRG Projects\RESPOND\EPT_USAID_Logo.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3666" y="6251054"/>
            <a:ext cx="2707934" cy="528992"/>
          </a:xfrm>
          <a:prstGeom prst="rect">
            <a:avLst/>
          </a:prstGeom>
          <a:noFill/>
          <a:ln>
            <a:noFill/>
          </a:ln>
        </p:spPr>
      </p:pic>
      <p:pic>
        <p:nvPicPr>
          <p:cNvPr id="1026" name="Picture 2"/>
          <p:cNvPicPr>
            <a:picLocks noChangeAspect="1" noChangeArrowheads="1"/>
          </p:cNvPicPr>
          <p:nvPr/>
        </p:nvPicPr>
        <p:blipFill>
          <a:blip r:embed="rId5"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895600" y="1597777"/>
            <a:ext cx="2344947" cy="1864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715000" y="3200400"/>
            <a:ext cx="1905000" cy="261610"/>
          </a:xfrm>
          <a:prstGeom prst="rect">
            <a:avLst/>
          </a:prstGeom>
          <a:noFill/>
        </p:spPr>
        <p:txBody>
          <a:bodyPr wrap="square" rtlCol="0">
            <a:spAutoFit/>
          </a:bodyPr>
          <a:lstStyle/>
          <a:p>
            <a:r>
              <a:rPr lang="en-US" sz="1100" dirty="0">
                <a:latin typeface="Garamond" panose="02020404030301010803" pitchFamily="18" charset="0"/>
              </a:rPr>
              <a:t>Source:  ian.umces.edu</a:t>
            </a:r>
          </a:p>
        </p:txBody>
      </p:sp>
    </p:spTree>
    <p:extLst>
      <p:ext uri="{BB962C8B-B14F-4D97-AF65-F5344CB8AC3E}">
        <p14:creationId xmlns:p14="http://schemas.microsoft.com/office/powerpoint/2010/main" val="3495016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Primary attributes of </a:t>
            </a:r>
            <a:br>
              <a:rPr lang="en-US" dirty="0"/>
            </a:br>
            <a:r>
              <a:rPr lang="en-US" dirty="0"/>
              <a:t>an Ecosystem  </a:t>
            </a:r>
          </a:p>
        </p:txBody>
      </p:sp>
      <p:sp>
        <p:nvSpPr>
          <p:cNvPr id="3" name="Content Placeholder 2"/>
          <p:cNvSpPr>
            <a:spLocks noGrp="1"/>
          </p:cNvSpPr>
          <p:nvPr>
            <p:ph idx="1"/>
          </p:nvPr>
        </p:nvSpPr>
        <p:spPr>
          <a:xfrm>
            <a:off x="457200" y="1752600"/>
            <a:ext cx="8229600" cy="4221163"/>
          </a:xfrm>
        </p:spPr>
        <p:txBody>
          <a:bodyPr>
            <a:normAutofit/>
          </a:bodyPr>
          <a:lstStyle/>
          <a:p>
            <a:pPr marL="0" indent="0">
              <a:buNone/>
            </a:pPr>
            <a:r>
              <a:rPr lang="en-US" sz="2800" b="1" i="1" dirty="0"/>
              <a:t>Ecologist Jerry Franklin portrays ecosystems as having three primary attributes:  </a:t>
            </a:r>
          </a:p>
          <a:p>
            <a:pPr marL="0" indent="0">
              <a:buNone/>
            </a:pPr>
            <a:endParaRPr lang="en-US" sz="1600" b="1" dirty="0"/>
          </a:p>
          <a:p>
            <a:pPr indent="-342900">
              <a:buFont typeface="Wingdings" panose="05000000000000000000" pitchFamily="2" charset="2"/>
              <a:buChar char="§"/>
            </a:pPr>
            <a:r>
              <a:rPr lang="en-US" sz="2800" dirty="0"/>
              <a:t>Components</a:t>
            </a:r>
          </a:p>
          <a:p>
            <a:pPr indent="-342900">
              <a:buFont typeface="Wingdings" panose="05000000000000000000" pitchFamily="2" charset="2"/>
              <a:buChar char="§"/>
            </a:pPr>
            <a:r>
              <a:rPr lang="en-US" sz="2800" dirty="0"/>
              <a:t>Structure</a:t>
            </a:r>
          </a:p>
          <a:p>
            <a:pPr indent="-342900">
              <a:buFont typeface="Wingdings" panose="05000000000000000000" pitchFamily="2" charset="2"/>
              <a:buChar char="§"/>
            </a:pPr>
            <a:r>
              <a:rPr lang="en-US" sz="2800" dirty="0"/>
              <a:t>Function</a:t>
            </a:r>
            <a:br>
              <a:rPr lang="en-US" sz="2200" dirty="0"/>
            </a:br>
            <a:r>
              <a:rPr lang="en-US" sz="2200" i="1" dirty="0"/>
              <a:t> </a:t>
            </a:r>
            <a:endParaRPr lang="en-US" sz="2200" dirty="0"/>
          </a:p>
        </p:txBody>
      </p:sp>
    </p:spTree>
    <p:extLst>
      <p:ext uri="{BB962C8B-B14F-4D97-AF65-F5344CB8AC3E}">
        <p14:creationId xmlns:p14="http://schemas.microsoft.com/office/powerpoint/2010/main" val="389670457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152400"/>
            <a:ext cx="9029700" cy="692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Rectangle 1"/>
          <p:cNvSpPr>
            <a:spLocks noChangeArrowheads="1"/>
          </p:cNvSpPr>
          <p:nvPr/>
        </p:nvSpPr>
        <p:spPr bwMode="auto">
          <a:xfrm>
            <a:off x="57150" y="6494463"/>
            <a:ext cx="45720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r>
              <a:rPr lang="en-US" altLang="en-US" sz="1100">
                <a:solidFill>
                  <a:srgbClr val="000000"/>
                </a:solidFill>
                <a:latin typeface="Arial" pitchFamily="34" charset="0"/>
              </a:rPr>
              <a:t>McMichael et al. (eds) 2003 Climate change and human health: risks and responses. World Health Organization. Geneva, Switzerland.</a:t>
            </a:r>
          </a:p>
        </p:txBody>
      </p:sp>
    </p:spTree>
    <p:extLst>
      <p:ext uri="{BB962C8B-B14F-4D97-AF65-F5344CB8AC3E}">
        <p14:creationId xmlns:p14="http://schemas.microsoft.com/office/powerpoint/2010/main" val="259936829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03237"/>
            <a:ext cx="7848600" cy="792163"/>
          </a:xfrm>
        </p:spPr>
        <p:txBody>
          <a:bodyPr/>
          <a:lstStyle/>
          <a:p>
            <a:pPr fontAlgn="auto">
              <a:spcAft>
                <a:spcPts val="0"/>
              </a:spcAft>
              <a:defRPr/>
            </a:pPr>
            <a:r>
              <a:rPr lang="en-US" dirty="0">
                <a:solidFill>
                  <a:schemeClr val="accent3"/>
                </a:solidFill>
              </a:rPr>
              <a:t>Green house effect</a:t>
            </a:r>
          </a:p>
        </p:txBody>
      </p:sp>
      <p:pic>
        <p:nvPicPr>
          <p:cNvPr id="112643" name="Content Placeholder 3" descr="Grean house gases picture.bmp"/>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85800" y="1752600"/>
            <a:ext cx="7848600" cy="4267200"/>
          </a:xfrm>
          <a:noFill/>
        </p:spPr>
      </p:pic>
    </p:spTree>
    <p:extLst>
      <p:ext uri="{BB962C8B-B14F-4D97-AF65-F5344CB8AC3E}">
        <p14:creationId xmlns:p14="http://schemas.microsoft.com/office/powerpoint/2010/main" val="411086522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03237"/>
            <a:ext cx="7848600" cy="792163"/>
          </a:xfrm>
        </p:spPr>
        <p:txBody>
          <a:bodyPr>
            <a:normAutofit fontScale="90000"/>
          </a:bodyPr>
          <a:lstStyle/>
          <a:p>
            <a:pPr fontAlgn="auto">
              <a:spcAft>
                <a:spcPts val="0"/>
              </a:spcAft>
              <a:defRPr/>
            </a:pPr>
            <a:r>
              <a:rPr lang="en-US" dirty="0">
                <a:solidFill>
                  <a:schemeClr val="accent3"/>
                </a:solidFill>
              </a:rPr>
              <a:t>What Abiotic Cycle is disrupted</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7463" y="2286000"/>
            <a:ext cx="4029075" cy="305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504318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idx="4294967295"/>
          </p:nvPr>
        </p:nvSpPr>
        <p:spPr bwMode="auto">
          <a:xfrm>
            <a:off x="425450" y="407988"/>
            <a:ext cx="8261350" cy="1039812"/>
          </a:xfrm>
          <a:ln>
            <a:miter lim="800000"/>
            <a:headEnd/>
            <a:tailEnd/>
          </a:ln>
        </p:spPr>
        <p:txBody>
          <a:bodyPr wrap="square" numCol="1" anchor="t" anchorCtr="0" compatLnSpc="1">
            <a:prstTxWarp prst="textNoShape">
              <a:avLst/>
            </a:prstTxWarp>
          </a:bodyPr>
          <a:lstStyle/>
          <a:p>
            <a:pPr fontAlgn="auto">
              <a:spcAft>
                <a:spcPts val="0"/>
              </a:spcAft>
              <a:defRPr/>
            </a:pPr>
            <a:r>
              <a:rPr lang="en-US" b="1" dirty="0">
                <a:solidFill>
                  <a:schemeClr val="accent3"/>
                </a:solidFill>
              </a:rPr>
              <a:t>CO</a:t>
            </a:r>
            <a:r>
              <a:rPr lang="en-US" b="1" baseline="-25000" dirty="0">
                <a:solidFill>
                  <a:schemeClr val="accent3"/>
                </a:solidFill>
              </a:rPr>
              <a:t>2</a:t>
            </a:r>
            <a:endParaRPr lang="en-US" b="1" dirty="0">
              <a:solidFill>
                <a:schemeClr val="accent3"/>
              </a:solidFill>
            </a:endParaRPr>
          </a:p>
        </p:txBody>
      </p:sp>
      <p:pic>
        <p:nvPicPr>
          <p:cNvPr id="114691" name="Content Placeholder 4" descr="CO2 emission.bmp"/>
          <p:cNvPicPr>
            <a:picLocks noGrp="1" noChangeAspect="1"/>
          </p:cNvPicPr>
          <p:nvPr>
            <p:ph sz="half" idx="4294967295"/>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28600" y="1447800"/>
            <a:ext cx="4267200" cy="4495800"/>
          </a:xfrm>
          <a:noFill/>
        </p:spPr>
      </p:pic>
      <p:pic>
        <p:nvPicPr>
          <p:cNvPr id="114692" name="Content Placeholder 5" descr="CO2 and temperature.bmp"/>
          <p:cNvPicPr>
            <a:picLocks noGrp="1" noChangeAspect="1"/>
          </p:cNvPicPr>
          <p:nvPr>
            <p:ph sz="half" idx="4294967295"/>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4648200" y="1447800"/>
            <a:ext cx="4329112" cy="4495800"/>
          </a:xfrm>
          <a:noFill/>
        </p:spPr>
      </p:pic>
    </p:spTree>
    <p:extLst>
      <p:ext uri="{BB962C8B-B14F-4D97-AF65-F5344CB8AC3E}">
        <p14:creationId xmlns:p14="http://schemas.microsoft.com/office/powerpoint/2010/main" val="360918819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03237"/>
            <a:ext cx="7848600" cy="792163"/>
          </a:xfrm>
        </p:spPr>
        <p:txBody>
          <a:bodyPr/>
          <a:lstStyle/>
          <a:p>
            <a:pPr fontAlgn="auto">
              <a:spcAft>
                <a:spcPts val="0"/>
              </a:spcAft>
              <a:defRPr/>
            </a:pPr>
            <a:r>
              <a:rPr lang="en-US" dirty="0">
                <a:solidFill>
                  <a:schemeClr val="accent3"/>
                </a:solidFill>
              </a:rPr>
              <a:t>Signs of Climate Change</a:t>
            </a:r>
          </a:p>
        </p:txBody>
      </p:sp>
      <p:sp>
        <p:nvSpPr>
          <p:cNvPr id="115715" name="Content Placeholder 2"/>
          <p:cNvSpPr>
            <a:spLocks noGrp="1"/>
          </p:cNvSpPr>
          <p:nvPr>
            <p:ph idx="1"/>
          </p:nvPr>
        </p:nvSpPr>
        <p:spPr/>
        <p:txBody>
          <a:bodyPr/>
          <a:lstStyle/>
          <a:p>
            <a:pPr>
              <a:spcAft>
                <a:spcPts val="1200"/>
              </a:spcAft>
            </a:pPr>
            <a:r>
              <a:rPr lang="en-US" altLang="en-US" sz="3200" dirty="0"/>
              <a:t>Historic global warming</a:t>
            </a:r>
          </a:p>
          <a:p>
            <a:pPr>
              <a:spcAft>
                <a:spcPts val="1200"/>
              </a:spcAft>
            </a:pPr>
            <a:r>
              <a:rPr lang="en-US" altLang="en-US" sz="3200" dirty="0"/>
              <a:t>Weather extremes: heat waves, cold spells, flooding, storms, typhoons, smog periods</a:t>
            </a:r>
          </a:p>
          <a:p>
            <a:pPr>
              <a:spcAft>
                <a:spcPts val="1200"/>
              </a:spcAft>
            </a:pPr>
            <a:r>
              <a:rPr lang="en-US" altLang="en-US" sz="3200" dirty="0"/>
              <a:t>Sea level increases</a:t>
            </a:r>
          </a:p>
          <a:p>
            <a:pPr>
              <a:spcAft>
                <a:spcPts val="1200"/>
              </a:spcAft>
            </a:pPr>
            <a:endParaRPr lang="en-US" altLang="en-US" sz="3200" dirty="0"/>
          </a:p>
        </p:txBody>
      </p:sp>
    </p:spTree>
    <p:extLst>
      <p:ext uri="{BB962C8B-B14F-4D97-AF65-F5344CB8AC3E}">
        <p14:creationId xmlns:p14="http://schemas.microsoft.com/office/powerpoint/2010/main" val="342187564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03237"/>
            <a:ext cx="7848600" cy="792163"/>
          </a:xfrm>
        </p:spPr>
        <p:txBody>
          <a:bodyPr/>
          <a:lstStyle/>
          <a:p>
            <a:pPr fontAlgn="auto">
              <a:spcAft>
                <a:spcPts val="0"/>
              </a:spcAft>
              <a:defRPr/>
            </a:pPr>
            <a:r>
              <a:rPr lang="en-US" dirty="0">
                <a:solidFill>
                  <a:schemeClr val="accent3"/>
                </a:solidFill>
              </a:rPr>
              <a:t>20th century warming</a:t>
            </a:r>
          </a:p>
        </p:txBody>
      </p:sp>
      <p:sp>
        <p:nvSpPr>
          <p:cNvPr id="116739" name="Content Placeholder 2"/>
          <p:cNvSpPr>
            <a:spLocks noGrp="1"/>
          </p:cNvSpPr>
          <p:nvPr>
            <p:ph idx="1"/>
          </p:nvPr>
        </p:nvSpPr>
        <p:spPr/>
        <p:txBody>
          <a:bodyPr/>
          <a:lstStyle/>
          <a:p>
            <a:pPr>
              <a:spcAft>
                <a:spcPts val="1200"/>
              </a:spcAft>
            </a:pPr>
            <a:r>
              <a:rPr lang="en-US" altLang="en-US" sz="2800" dirty="0"/>
              <a:t>The global climate has been warming rapidly since the start of industrialization </a:t>
            </a:r>
          </a:p>
          <a:p>
            <a:pPr>
              <a:spcAft>
                <a:spcPts val="1200"/>
              </a:spcAft>
            </a:pPr>
            <a:r>
              <a:rPr lang="en-US" altLang="en-US" sz="2800" dirty="0"/>
              <a:t>Human activities well explain this change</a:t>
            </a:r>
          </a:p>
          <a:p>
            <a:pPr>
              <a:spcAft>
                <a:spcPts val="1200"/>
              </a:spcAft>
            </a:pPr>
            <a:r>
              <a:rPr lang="en-US" altLang="en-US" sz="2800" dirty="0"/>
              <a:t>According to the Intergovernmental Panel on Climate Change (IPCC) much of this trend is likely due to the increase in carbon emissions resulting from human activities</a:t>
            </a:r>
          </a:p>
        </p:txBody>
      </p:sp>
    </p:spTree>
    <p:extLst>
      <p:ext uri="{BB962C8B-B14F-4D97-AF65-F5344CB8AC3E}">
        <p14:creationId xmlns:p14="http://schemas.microsoft.com/office/powerpoint/2010/main" val="96727365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8"/>
          <p:cNvSpPr txBox="1">
            <a:spLocks/>
          </p:cNvSpPr>
          <p:nvPr/>
        </p:nvSpPr>
        <p:spPr bwMode="auto">
          <a:xfrm>
            <a:off x="381000" y="288925"/>
            <a:ext cx="8382000" cy="930275"/>
          </a:xfrm>
          <a:prstGeom prst="rect">
            <a:avLst/>
          </a:prstGeom>
          <a:noFill/>
          <a:ln>
            <a:noFill/>
          </a:ln>
          <a:extLst/>
        </p:spPr>
        <p:txBody>
          <a:bodyPr/>
          <a:lstStyle>
            <a:lvl1pPr defTabSz="457200" eaLnBrk="0" hangingPunct="0">
              <a:defRPr>
                <a:solidFill>
                  <a:schemeClr val="tx1"/>
                </a:solidFill>
                <a:latin typeface="Arial" pitchFamily="34" charset="0"/>
                <a:ea typeface="ＭＳ Ｐゴシック" pitchFamily="34" charset="-128"/>
              </a:defRPr>
            </a:lvl1pPr>
            <a:lvl2pPr marL="742950" indent="-285750" defTabSz="457200" eaLnBrk="0" hangingPunct="0">
              <a:defRPr>
                <a:solidFill>
                  <a:schemeClr val="tx1"/>
                </a:solidFill>
                <a:latin typeface="Arial" pitchFamily="34" charset="0"/>
                <a:ea typeface="ＭＳ Ｐゴシック" pitchFamily="34" charset="-128"/>
              </a:defRPr>
            </a:lvl2pPr>
            <a:lvl3pPr marL="1143000" indent="-228600" defTabSz="457200" eaLnBrk="0" hangingPunct="0">
              <a:defRPr>
                <a:solidFill>
                  <a:schemeClr val="tx1"/>
                </a:solidFill>
                <a:latin typeface="Arial" pitchFamily="34" charset="0"/>
                <a:ea typeface="ＭＳ Ｐゴシック" pitchFamily="34" charset="-128"/>
              </a:defRPr>
            </a:lvl3pPr>
            <a:lvl4pPr marL="1600200" indent="-228600" defTabSz="457200" eaLnBrk="0" hangingPunct="0">
              <a:defRPr>
                <a:solidFill>
                  <a:schemeClr val="tx1"/>
                </a:solidFill>
                <a:latin typeface="Arial" pitchFamily="34" charset="0"/>
                <a:ea typeface="ＭＳ Ｐゴシック" pitchFamily="34" charset="-128"/>
              </a:defRPr>
            </a:lvl4pPr>
            <a:lvl5pPr marL="2057400" indent="-228600" defTabSz="4572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spcBef>
                <a:spcPts val="0"/>
              </a:spcBef>
              <a:spcAft>
                <a:spcPts val="0"/>
              </a:spcAft>
              <a:defRPr/>
            </a:pPr>
            <a:endParaRPr lang="en-US" sz="4000" dirty="0">
              <a:solidFill>
                <a:srgbClr val="000099"/>
              </a:solidFill>
              <a:latin typeface="Calibri" pitchFamily="34" charset="0"/>
              <a:ea typeface="+mn-ea"/>
              <a:cs typeface="Calibri" pitchFamily="34" charset="0"/>
            </a:endParaRPr>
          </a:p>
        </p:txBody>
      </p:sp>
      <p:sp>
        <p:nvSpPr>
          <p:cNvPr id="117763" name="Title 8"/>
          <p:cNvSpPr txBox="1">
            <a:spLocks/>
          </p:cNvSpPr>
          <p:nvPr/>
        </p:nvSpPr>
        <p:spPr bwMode="auto">
          <a:xfrm>
            <a:off x="576263" y="1246188"/>
            <a:ext cx="8382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entury Gothic" pitchFamily="34" charset="0"/>
              </a:defRPr>
            </a:lvl1pPr>
            <a:lvl2pPr marL="742950" indent="-285750" defTabSz="457200">
              <a:defRPr>
                <a:solidFill>
                  <a:schemeClr val="tx1"/>
                </a:solidFill>
                <a:latin typeface="Century Gothic" pitchFamily="34" charset="0"/>
              </a:defRPr>
            </a:lvl2pPr>
            <a:lvl3pPr marL="1143000" indent="-228600" defTabSz="457200">
              <a:defRPr>
                <a:solidFill>
                  <a:schemeClr val="tx1"/>
                </a:solidFill>
                <a:latin typeface="Century Gothic" pitchFamily="34" charset="0"/>
              </a:defRPr>
            </a:lvl3pPr>
            <a:lvl4pPr marL="1600200" indent="-228600" defTabSz="457200">
              <a:defRPr>
                <a:solidFill>
                  <a:schemeClr val="tx1"/>
                </a:solidFill>
                <a:latin typeface="Century Gothic" pitchFamily="34" charset="0"/>
              </a:defRPr>
            </a:lvl4pPr>
            <a:lvl5pPr marL="2057400" indent="-228600" defTabSz="457200">
              <a:defRPr>
                <a:solidFill>
                  <a:schemeClr val="tx1"/>
                </a:solidFill>
                <a:latin typeface="Century Gothic" pitchFamily="34" charset="0"/>
              </a:defRPr>
            </a:lvl5pPr>
            <a:lvl6pPr marL="2514600" indent="-228600" defTabSz="457200" fontAlgn="base">
              <a:spcBef>
                <a:spcPct val="0"/>
              </a:spcBef>
              <a:spcAft>
                <a:spcPct val="0"/>
              </a:spcAft>
              <a:defRPr>
                <a:solidFill>
                  <a:schemeClr val="tx1"/>
                </a:solidFill>
                <a:latin typeface="Century Gothic" pitchFamily="34" charset="0"/>
              </a:defRPr>
            </a:lvl6pPr>
            <a:lvl7pPr marL="2971800" indent="-228600" defTabSz="457200" fontAlgn="base">
              <a:spcBef>
                <a:spcPct val="0"/>
              </a:spcBef>
              <a:spcAft>
                <a:spcPct val="0"/>
              </a:spcAft>
              <a:defRPr>
                <a:solidFill>
                  <a:schemeClr val="tx1"/>
                </a:solidFill>
                <a:latin typeface="Century Gothic" pitchFamily="34" charset="0"/>
              </a:defRPr>
            </a:lvl7pPr>
            <a:lvl8pPr marL="3429000" indent="-228600" defTabSz="457200" fontAlgn="base">
              <a:spcBef>
                <a:spcPct val="0"/>
              </a:spcBef>
              <a:spcAft>
                <a:spcPct val="0"/>
              </a:spcAft>
              <a:defRPr>
                <a:solidFill>
                  <a:schemeClr val="tx1"/>
                </a:solidFill>
                <a:latin typeface="Century Gothic" pitchFamily="34" charset="0"/>
              </a:defRPr>
            </a:lvl8pPr>
            <a:lvl9pPr marL="3886200" indent="-228600" defTabSz="457200" fontAlgn="base">
              <a:spcBef>
                <a:spcPct val="0"/>
              </a:spcBef>
              <a:spcAft>
                <a:spcPct val="0"/>
              </a:spcAft>
              <a:defRPr>
                <a:solidFill>
                  <a:schemeClr val="tx1"/>
                </a:solidFill>
                <a:latin typeface="Century Gothic" pitchFamily="34" charset="0"/>
              </a:defRPr>
            </a:lvl9pPr>
          </a:lstStyle>
          <a:p>
            <a:pPr algn="ctr"/>
            <a:endParaRPr lang="en-GB" altLang="en-US" sz="2800">
              <a:latin typeface="Calibri" pitchFamily="34" charset="0"/>
              <a:ea typeface="MS PGothic" pitchFamily="34" charset="-128"/>
            </a:endParaRPr>
          </a:p>
        </p:txBody>
      </p:sp>
      <p:pic>
        <p:nvPicPr>
          <p:cNvPr id="11776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77813"/>
            <a:ext cx="10963275" cy="715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5" name="Rectangle 2"/>
          <p:cNvSpPr>
            <a:spLocks noChangeArrowheads="1"/>
          </p:cNvSpPr>
          <p:nvPr/>
        </p:nvSpPr>
        <p:spPr bwMode="auto">
          <a:xfrm>
            <a:off x="6391275" y="5648325"/>
            <a:ext cx="4572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r>
              <a:rPr lang="en-US" altLang="en-US" sz="1100">
                <a:solidFill>
                  <a:srgbClr val="000000"/>
                </a:solidFill>
                <a:latin typeface="Arial" pitchFamily="34" charset="0"/>
              </a:rPr>
              <a:t>McMichael et al. (eds) 2003 Climate change and human health: risks and responses. World Health Organization. Geneva, Switzerland.</a:t>
            </a:r>
          </a:p>
        </p:txBody>
      </p:sp>
    </p:spTree>
    <p:extLst>
      <p:ext uri="{BB962C8B-B14F-4D97-AF65-F5344CB8AC3E}">
        <p14:creationId xmlns:p14="http://schemas.microsoft.com/office/powerpoint/2010/main" val="71122813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70560" y="1519795"/>
            <a:ext cx="8153400" cy="4959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13686"/>
          <a:stretch/>
        </p:blipFill>
        <p:spPr bwMode="auto">
          <a:xfrm>
            <a:off x="914400" y="1519795"/>
            <a:ext cx="6934200" cy="4959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
          <p:cNvSpPr>
            <a:spLocks noChangeArrowheads="1"/>
          </p:cNvSpPr>
          <p:nvPr/>
        </p:nvSpPr>
        <p:spPr bwMode="auto">
          <a:xfrm>
            <a:off x="365760" y="6479178"/>
            <a:ext cx="8763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100" dirty="0">
                <a:solidFill>
                  <a:srgbClr val="000000"/>
                </a:solidFill>
              </a:rPr>
              <a:t>McMichael et al. (</a:t>
            </a:r>
            <a:r>
              <a:rPr lang="en-US" altLang="en-US" sz="1100" dirty="0" err="1">
                <a:solidFill>
                  <a:srgbClr val="000000"/>
                </a:solidFill>
              </a:rPr>
              <a:t>eds</a:t>
            </a:r>
            <a:r>
              <a:rPr lang="en-US" altLang="en-US" sz="1100" dirty="0">
                <a:solidFill>
                  <a:srgbClr val="000000"/>
                </a:solidFill>
              </a:rPr>
              <a:t>) 2003 Climate change and human health: risks and responses. World Health Organization. Geneva, Switzerland.</a:t>
            </a:r>
          </a:p>
        </p:txBody>
      </p:sp>
      <p:sp>
        <p:nvSpPr>
          <p:cNvPr id="4" name="Rectangle 3"/>
          <p:cNvSpPr/>
          <p:nvPr/>
        </p:nvSpPr>
        <p:spPr>
          <a:xfrm>
            <a:off x="670560" y="148195"/>
            <a:ext cx="81534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dirty="0">
                <a:solidFill>
                  <a:schemeClr val="tx1"/>
                </a:solidFill>
              </a:rPr>
              <a:t>FIGURE 2.3 Observed and projected atmospheric CO</a:t>
            </a:r>
            <a:r>
              <a:rPr lang="en-US" sz="1600" baseline="-25000" dirty="0">
                <a:solidFill>
                  <a:schemeClr val="tx1"/>
                </a:solidFill>
              </a:rPr>
              <a:t>2</a:t>
            </a:r>
            <a:r>
              <a:rPr lang="en-US" sz="1600" dirty="0">
                <a:solidFill>
                  <a:schemeClr val="tx1"/>
                </a:solidFill>
              </a:rPr>
              <a:t> concentrations from 1000 to 2100. From ice core data and from direct atmospheric measurement over the past few decades. Projects of CO</a:t>
            </a:r>
            <a:r>
              <a:rPr lang="en-US" sz="1600" baseline="-25000" dirty="0">
                <a:solidFill>
                  <a:schemeClr val="tx1"/>
                </a:solidFill>
              </a:rPr>
              <a:t>2</a:t>
            </a:r>
            <a:r>
              <a:rPr lang="en-US" sz="1600" dirty="0">
                <a:solidFill>
                  <a:schemeClr val="tx1"/>
                </a:solidFill>
              </a:rPr>
              <a:t> concentrations for the period 2000-2100 are based on the IS92a scenario (medium), and the highest and lowest of the range of SRES scenarios. </a:t>
            </a:r>
            <a:r>
              <a:rPr lang="en-US" sz="1600" i="1" dirty="0">
                <a:solidFill>
                  <a:schemeClr val="tx1"/>
                </a:solidFill>
              </a:rPr>
              <a:t>Source: reproduced from reference 11.</a:t>
            </a:r>
            <a:endParaRPr lang="en-US" sz="1600" i="1" baseline="-25000" dirty="0">
              <a:solidFill>
                <a:schemeClr val="tx1"/>
              </a:solidFill>
            </a:endParaRPr>
          </a:p>
        </p:txBody>
      </p:sp>
    </p:spTree>
    <p:extLst>
      <p:ext uri="{BB962C8B-B14F-4D97-AF65-F5344CB8AC3E}">
        <p14:creationId xmlns:p14="http://schemas.microsoft.com/office/powerpoint/2010/main" val="270605400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600" y="3200400"/>
            <a:ext cx="7696200" cy="1295400"/>
          </a:xfrm>
        </p:spPr>
        <p:txBody>
          <a:bodyPr/>
          <a:lstStyle/>
          <a:p>
            <a:pPr fontAlgn="auto">
              <a:spcAft>
                <a:spcPts val="0"/>
              </a:spcAft>
              <a:defRPr/>
            </a:pPr>
            <a:r>
              <a:rPr dirty="0"/>
              <a:t>Climate change and ecosystem health</a:t>
            </a:r>
          </a:p>
        </p:txBody>
      </p:sp>
      <p:sp>
        <p:nvSpPr>
          <p:cNvPr id="17411" name="Text Placeholder 2"/>
          <p:cNvSpPr>
            <a:spLocks noGrp="1"/>
          </p:cNvSpPr>
          <p:nvPr>
            <p:ph type="body" idx="1"/>
          </p:nvPr>
        </p:nvSpPr>
        <p:spPr>
          <a:xfrm>
            <a:off x="736600" y="4606925"/>
            <a:ext cx="7696200" cy="523875"/>
          </a:xfrm>
          <a:extLst/>
        </p:spPr>
        <p:txBody>
          <a:bodyPr rtlCol="0"/>
          <a:lstStyle/>
          <a:p>
            <a:pPr fontAlgn="auto">
              <a:spcAft>
                <a:spcPts val="0"/>
              </a:spcAft>
              <a:defRPr/>
            </a:pPr>
            <a:r>
              <a:rPr lang="en-US" altLang="en-US" dirty="0"/>
              <a:t>   </a:t>
            </a:r>
          </a:p>
        </p:txBody>
      </p:sp>
    </p:spTree>
    <p:extLst>
      <p:ext uri="{BB962C8B-B14F-4D97-AF65-F5344CB8AC3E}">
        <p14:creationId xmlns:p14="http://schemas.microsoft.com/office/powerpoint/2010/main" val="65722790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686800" cy="1066800"/>
          </a:xfrm>
        </p:spPr>
        <p:txBody>
          <a:bodyPr>
            <a:normAutofit fontScale="90000"/>
          </a:bodyPr>
          <a:lstStyle/>
          <a:p>
            <a:pPr fontAlgn="auto">
              <a:spcAft>
                <a:spcPts val="0"/>
              </a:spcAft>
              <a:defRPr/>
            </a:pPr>
            <a:r>
              <a:rPr lang="en-US" dirty="0">
                <a:solidFill>
                  <a:schemeClr val="accent3"/>
                </a:solidFill>
              </a:rPr>
              <a:t>Climate change and ecosystem health</a:t>
            </a:r>
          </a:p>
        </p:txBody>
      </p:sp>
      <p:sp>
        <p:nvSpPr>
          <p:cNvPr id="120835" name="Content Placeholder 2"/>
          <p:cNvSpPr>
            <a:spLocks noGrp="1"/>
          </p:cNvSpPr>
          <p:nvPr>
            <p:ph idx="1"/>
          </p:nvPr>
        </p:nvSpPr>
        <p:spPr/>
        <p:txBody>
          <a:bodyPr>
            <a:normAutofit/>
          </a:bodyPr>
          <a:lstStyle/>
          <a:p>
            <a:pPr>
              <a:spcAft>
                <a:spcPts val="1200"/>
              </a:spcAft>
            </a:pPr>
            <a:r>
              <a:rPr lang="en-US" altLang="en-US" sz="2800" dirty="0"/>
              <a:t>Break into groups to read a paper on climate change and ecosystem health (homework)</a:t>
            </a:r>
          </a:p>
          <a:p>
            <a:pPr>
              <a:spcAft>
                <a:spcPts val="1200"/>
              </a:spcAft>
            </a:pPr>
            <a:r>
              <a:rPr lang="en-US" altLang="en-US" sz="2800" dirty="0"/>
              <a:t>Report in class by group how climate changes can affect ecosystem health (5 minutes)</a:t>
            </a:r>
          </a:p>
        </p:txBody>
      </p:sp>
    </p:spTree>
    <p:extLst>
      <p:ext uri="{BB962C8B-B14F-4D97-AF65-F5344CB8AC3E}">
        <p14:creationId xmlns:p14="http://schemas.microsoft.com/office/powerpoint/2010/main" val="1069681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Ecosystem Components…</a:t>
            </a:r>
          </a:p>
        </p:txBody>
      </p:sp>
      <p:sp>
        <p:nvSpPr>
          <p:cNvPr id="3" name="Content Placeholder 2"/>
          <p:cNvSpPr>
            <a:spLocks noGrp="1"/>
          </p:cNvSpPr>
          <p:nvPr>
            <p:ph idx="1"/>
          </p:nvPr>
        </p:nvSpPr>
        <p:spPr>
          <a:xfrm>
            <a:off x="457200" y="1752600"/>
            <a:ext cx="8229600" cy="4221163"/>
          </a:xfrm>
        </p:spPr>
        <p:txBody>
          <a:bodyPr>
            <a:normAutofit/>
          </a:bodyPr>
          <a:lstStyle/>
          <a:p>
            <a:pPr marL="0" indent="0">
              <a:lnSpc>
                <a:spcPct val="120000"/>
              </a:lnSpc>
              <a:buNone/>
            </a:pPr>
            <a:r>
              <a:rPr lang="en-US" sz="3200" b="1" i="1" dirty="0"/>
              <a:t>…</a:t>
            </a:r>
            <a:r>
              <a:rPr lang="en-US" sz="2800" dirty="0"/>
              <a:t>the inhabiting species in all their variety and richness. Many different species, gene-pool abundance, and unique populations are what most people think of when they hear the term "biodiversity". But there is much more to consider. </a:t>
            </a:r>
            <a:br>
              <a:rPr lang="en-US" sz="2200" dirty="0"/>
            </a:br>
            <a:br>
              <a:rPr lang="en-US" dirty="0"/>
            </a:br>
            <a:r>
              <a:rPr lang="en-US" sz="2000" b="1" i="1" dirty="0"/>
              <a:t> </a:t>
            </a:r>
            <a:endParaRPr lang="en-US" dirty="0"/>
          </a:p>
        </p:txBody>
      </p:sp>
    </p:spTree>
    <p:extLst>
      <p:ext uri="{BB962C8B-B14F-4D97-AF65-F5344CB8AC3E}">
        <p14:creationId xmlns:p14="http://schemas.microsoft.com/office/powerpoint/2010/main" val="186561790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600" y="3200400"/>
            <a:ext cx="7696200" cy="1295400"/>
          </a:xfrm>
        </p:spPr>
        <p:txBody>
          <a:bodyPr/>
          <a:lstStyle/>
          <a:p>
            <a:pPr fontAlgn="auto">
              <a:spcAft>
                <a:spcPts val="0"/>
              </a:spcAft>
              <a:defRPr/>
            </a:pPr>
            <a:r>
              <a:rPr dirty="0"/>
              <a:t>climate change and human, Animal health</a:t>
            </a:r>
          </a:p>
        </p:txBody>
      </p:sp>
      <p:sp>
        <p:nvSpPr>
          <p:cNvPr id="19459" name="Text Placeholder 2"/>
          <p:cNvSpPr>
            <a:spLocks noGrp="1"/>
          </p:cNvSpPr>
          <p:nvPr>
            <p:ph type="body" idx="1"/>
          </p:nvPr>
        </p:nvSpPr>
        <p:spPr>
          <a:xfrm>
            <a:off x="736600" y="4606925"/>
            <a:ext cx="7696200" cy="523875"/>
          </a:xfrm>
          <a:extLst/>
        </p:spPr>
        <p:txBody>
          <a:bodyPr rtlCol="0"/>
          <a:lstStyle/>
          <a:p>
            <a:pPr fontAlgn="auto">
              <a:spcAft>
                <a:spcPts val="0"/>
              </a:spcAft>
              <a:defRPr/>
            </a:pPr>
            <a:r>
              <a:rPr lang="en-US" altLang="en-US" dirty="0"/>
              <a:t>    </a:t>
            </a:r>
          </a:p>
        </p:txBody>
      </p:sp>
    </p:spTree>
    <p:extLst>
      <p:ext uri="{BB962C8B-B14F-4D97-AF65-F5344CB8AC3E}">
        <p14:creationId xmlns:p14="http://schemas.microsoft.com/office/powerpoint/2010/main" val="136820754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09600" y="226969"/>
            <a:ext cx="7924800" cy="640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Rectangle 1"/>
          <p:cNvSpPr>
            <a:spLocks noChangeArrowheads="1"/>
          </p:cNvSpPr>
          <p:nvPr/>
        </p:nvSpPr>
        <p:spPr bwMode="auto">
          <a:xfrm>
            <a:off x="685800" y="6019800"/>
            <a:ext cx="45720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r>
              <a:rPr lang="en-US" altLang="en-US" sz="1100" dirty="0">
                <a:solidFill>
                  <a:srgbClr val="000000"/>
                </a:solidFill>
                <a:latin typeface="Arial" pitchFamily="34" charset="0"/>
              </a:rPr>
              <a:t>McMichael et al. (</a:t>
            </a:r>
            <a:r>
              <a:rPr lang="en-US" altLang="en-US" sz="1100" dirty="0" err="1">
                <a:solidFill>
                  <a:srgbClr val="000000"/>
                </a:solidFill>
                <a:latin typeface="Arial" pitchFamily="34" charset="0"/>
              </a:rPr>
              <a:t>eds</a:t>
            </a:r>
            <a:r>
              <a:rPr lang="en-US" altLang="en-US" sz="1100" dirty="0">
                <a:solidFill>
                  <a:srgbClr val="000000"/>
                </a:solidFill>
                <a:latin typeface="Arial" pitchFamily="34" charset="0"/>
              </a:rPr>
              <a:t>) 2006 Climate change and human health: risks and responses</a:t>
            </a:r>
          </a:p>
        </p:txBody>
      </p:sp>
    </p:spTree>
    <p:extLst>
      <p:ext uri="{BB962C8B-B14F-4D97-AF65-F5344CB8AC3E}">
        <p14:creationId xmlns:p14="http://schemas.microsoft.com/office/powerpoint/2010/main" val="272145030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82000" cy="1295400"/>
          </a:xfrm>
        </p:spPr>
        <p:txBody>
          <a:bodyPr>
            <a:noAutofit/>
          </a:bodyPr>
          <a:lstStyle/>
          <a:p>
            <a:pPr fontAlgn="auto">
              <a:spcAft>
                <a:spcPts val="0"/>
              </a:spcAft>
              <a:defRPr/>
            </a:pPr>
            <a:r>
              <a:rPr lang="en-US" dirty="0">
                <a:solidFill>
                  <a:schemeClr val="accent3"/>
                </a:solidFill>
              </a:rPr>
              <a:t>Many infectious diseases </a:t>
            </a:r>
            <a:br>
              <a:rPr lang="en-US" dirty="0">
                <a:solidFill>
                  <a:schemeClr val="accent3"/>
                </a:solidFill>
              </a:rPr>
            </a:br>
            <a:r>
              <a:rPr lang="en-US" dirty="0">
                <a:solidFill>
                  <a:schemeClr val="accent3"/>
                </a:solidFill>
              </a:rPr>
              <a:t>are climate sensitive:</a:t>
            </a:r>
          </a:p>
        </p:txBody>
      </p:sp>
      <p:sp>
        <p:nvSpPr>
          <p:cNvPr id="21507" name="Content Placeholder 2"/>
          <p:cNvSpPr>
            <a:spLocks noGrp="1"/>
          </p:cNvSpPr>
          <p:nvPr>
            <p:ph idx="1"/>
          </p:nvPr>
        </p:nvSpPr>
        <p:spPr>
          <a:xfrm>
            <a:off x="457200" y="1752600"/>
            <a:ext cx="8229600" cy="4068762"/>
          </a:xfrm>
          <a:extLst/>
        </p:spPr>
        <p:txBody>
          <a:bodyPr rtlCol="0">
            <a:noAutofit/>
          </a:bodyPr>
          <a:lstStyle/>
          <a:p>
            <a:pPr fontAlgn="auto">
              <a:spcAft>
                <a:spcPts val="600"/>
              </a:spcAft>
              <a:defRPr/>
            </a:pPr>
            <a:r>
              <a:rPr altLang="en-US" sz="1900" dirty="0">
                <a:solidFill>
                  <a:schemeClr val="tx1">
                    <a:lumMod val="75000"/>
                    <a:lumOff val="25000"/>
                  </a:schemeClr>
                </a:solidFill>
              </a:rPr>
              <a:t>Cholera</a:t>
            </a:r>
          </a:p>
          <a:p>
            <a:pPr fontAlgn="auto">
              <a:spcAft>
                <a:spcPts val="600"/>
              </a:spcAft>
              <a:defRPr/>
            </a:pPr>
            <a:r>
              <a:rPr altLang="en-US" sz="1900" dirty="0">
                <a:solidFill>
                  <a:schemeClr val="tx1">
                    <a:lumMod val="75000"/>
                    <a:lumOff val="25000"/>
                  </a:schemeClr>
                </a:solidFill>
              </a:rPr>
              <a:t>Meningococcal meningitis</a:t>
            </a:r>
          </a:p>
          <a:p>
            <a:pPr fontAlgn="auto">
              <a:spcAft>
                <a:spcPts val="600"/>
              </a:spcAft>
              <a:defRPr/>
            </a:pPr>
            <a:r>
              <a:rPr altLang="en-US" sz="1900" dirty="0">
                <a:solidFill>
                  <a:schemeClr val="tx1">
                    <a:lumMod val="75000"/>
                    <a:lumOff val="25000"/>
                  </a:schemeClr>
                </a:solidFill>
              </a:rPr>
              <a:t>Dengue/dengue </a:t>
            </a:r>
            <a:r>
              <a:rPr altLang="en-US" sz="1900" dirty="0" err="1">
                <a:solidFill>
                  <a:schemeClr val="tx1">
                    <a:lumMod val="75000"/>
                    <a:lumOff val="25000"/>
                  </a:schemeClr>
                </a:solidFill>
              </a:rPr>
              <a:t>haem</a:t>
            </a:r>
            <a:r>
              <a:rPr lang="en-US" altLang="en-US" sz="1900" dirty="0" err="1">
                <a:solidFill>
                  <a:schemeClr val="tx1">
                    <a:lumMod val="75000"/>
                    <a:lumOff val="25000"/>
                  </a:schemeClr>
                </a:solidFill>
              </a:rPr>
              <a:t>h</a:t>
            </a:r>
            <a:r>
              <a:rPr altLang="en-US" sz="1900" dirty="0" err="1">
                <a:solidFill>
                  <a:schemeClr val="tx1">
                    <a:lumMod val="75000"/>
                    <a:lumOff val="25000"/>
                  </a:schemeClr>
                </a:solidFill>
              </a:rPr>
              <a:t>orrhagic</a:t>
            </a:r>
            <a:r>
              <a:rPr altLang="en-US" sz="1900" dirty="0">
                <a:solidFill>
                  <a:schemeClr val="tx1">
                    <a:lumMod val="75000"/>
                    <a:lumOff val="25000"/>
                  </a:schemeClr>
                </a:solidFill>
              </a:rPr>
              <a:t>  fever</a:t>
            </a:r>
          </a:p>
          <a:p>
            <a:pPr fontAlgn="auto">
              <a:spcAft>
                <a:spcPts val="600"/>
              </a:spcAft>
              <a:defRPr/>
            </a:pPr>
            <a:r>
              <a:rPr altLang="en-US" sz="1900" dirty="0" err="1">
                <a:solidFill>
                  <a:schemeClr val="tx1">
                    <a:lumMod val="75000"/>
                    <a:lumOff val="25000"/>
                  </a:schemeClr>
                </a:solidFill>
              </a:rPr>
              <a:t>Chikungunya</a:t>
            </a:r>
            <a:r>
              <a:rPr altLang="en-US" sz="1900" dirty="0">
                <a:solidFill>
                  <a:schemeClr val="tx1">
                    <a:lumMod val="75000"/>
                    <a:lumOff val="25000"/>
                  </a:schemeClr>
                </a:solidFill>
              </a:rPr>
              <a:t> </a:t>
            </a:r>
            <a:r>
              <a:rPr lang="en-US" altLang="en-US" sz="1900" dirty="0">
                <a:solidFill>
                  <a:schemeClr val="tx1">
                    <a:lumMod val="75000"/>
                    <a:lumOff val="25000"/>
                  </a:schemeClr>
                </a:solidFill>
              </a:rPr>
              <a:t>virus</a:t>
            </a:r>
            <a:endParaRPr altLang="en-US" sz="1900" dirty="0">
              <a:solidFill>
                <a:schemeClr val="tx1">
                  <a:lumMod val="75000"/>
                  <a:lumOff val="25000"/>
                </a:schemeClr>
              </a:solidFill>
            </a:endParaRPr>
          </a:p>
          <a:p>
            <a:pPr fontAlgn="auto">
              <a:spcAft>
                <a:spcPts val="600"/>
              </a:spcAft>
              <a:defRPr/>
            </a:pPr>
            <a:r>
              <a:rPr altLang="en-US" sz="1900" dirty="0">
                <a:solidFill>
                  <a:schemeClr val="tx1">
                    <a:lumMod val="75000"/>
                    <a:lumOff val="25000"/>
                  </a:schemeClr>
                </a:solidFill>
              </a:rPr>
              <a:t>African </a:t>
            </a:r>
            <a:r>
              <a:rPr altLang="en-US" sz="1900" dirty="0" err="1">
                <a:solidFill>
                  <a:schemeClr val="tx1">
                    <a:lumMod val="75000"/>
                    <a:lumOff val="25000"/>
                  </a:schemeClr>
                </a:solidFill>
              </a:rPr>
              <a:t>trypanosomiasis</a:t>
            </a:r>
            <a:endParaRPr altLang="en-US" sz="1900" dirty="0">
              <a:solidFill>
                <a:schemeClr val="tx1">
                  <a:lumMod val="75000"/>
                  <a:lumOff val="25000"/>
                </a:schemeClr>
              </a:solidFill>
            </a:endParaRPr>
          </a:p>
          <a:p>
            <a:pPr fontAlgn="auto">
              <a:spcAft>
                <a:spcPts val="600"/>
              </a:spcAft>
              <a:defRPr/>
            </a:pPr>
            <a:r>
              <a:rPr altLang="en-US" sz="1900" dirty="0">
                <a:solidFill>
                  <a:schemeClr val="tx1">
                    <a:lumMod val="75000"/>
                    <a:lumOff val="25000"/>
                  </a:schemeClr>
                </a:solidFill>
              </a:rPr>
              <a:t>Yellow fever</a:t>
            </a:r>
          </a:p>
          <a:p>
            <a:pPr fontAlgn="auto">
              <a:spcAft>
                <a:spcPts val="600"/>
              </a:spcAft>
              <a:defRPr/>
            </a:pPr>
            <a:r>
              <a:rPr altLang="en-US" sz="1900" dirty="0">
                <a:solidFill>
                  <a:schemeClr val="tx1">
                    <a:lumMod val="75000"/>
                    <a:lumOff val="25000"/>
                  </a:schemeClr>
                </a:solidFill>
              </a:rPr>
              <a:t>Japanese and St. Louis encephalitis</a:t>
            </a:r>
          </a:p>
          <a:p>
            <a:pPr fontAlgn="auto">
              <a:spcAft>
                <a:spcPts val="600"/>
              </a:spcAft>
              <a:defRPr/>
            </a:pPr>
            <a:r>
              <a:rPr altLang="en-US" sz="1900" dirty="0">
                <a:solidFill>
                  <a:schemeClr val="tx1">
                    <a:lumMod val="75000"/>
                    <a:lumOff val="25000"/>
                  </a:schemeClr>
                </a:solidFill>
              </a:rPr>
              <a:t>Rift Valley fever</a:t>
            </a:r>
          </a:p>
          <a:p>
            <a:pPr fontAlgn="auto">
              <a:spcAft>
                <a:spcPts val="600"/>
              </a:spcAft>
              <a:defRPr/>
            </a:pPr>
            <a:r>
              <a:rPr altLang="en-US" sz="1900" dirty="0" err="1">
                <a:solidFill>
                  <a:schemeClr val="tx1">
                    <a:lumMod val="75000"/>
                    <a:lumOff val="25000"/>
                  </a:schemeClr>
                </a:solidFill>
              </a:rPr>
              <a:t>Leishmaniasis</a:t>
            </a:r>
            <a:endParaRPr altLang="en-US" sz="1900" dirty="0">
              <a:solidFill>
                <a:schemeClr val="tx1">
                  <a:lumMod val="75000"/>
                  <a:lumOff val="25000"/>
                </a:schemeClr>
              </a:solidFill>
            </a:endParaRPr>
          </a:p>
          <a:p>
            <a:pPr fontAlgn="auto">
              <a:spcAft>
                <a:spcPts val="600"/>
              </a:spcAft>
              <a:defRPr/>
            </a:pPr>
            <a:r>
              <a:rPr altLang="en-US" sz="1900" dirty="0">
                <a:solidFill>
                  <a:schemeClr val="tx1">
                    <a:lumMod val="75000"/>
                    <a:lumOff val="25000"/>
                  </a:schemeClr>
                </a:solidFill>
              </a:rPr>
              <a:t>West Nile virus</a:t>
            </a:r>
          </a:p>
          <a:p>
            <a:pPr fontAlgn="auto">
              <a:spcAft>
                <a:spcPts val="600"/>
              </a:spcAft>
              <a:defRPr/>
            </a:pPr>
            <a:r>
              <a:rPr altLang="en-US" sz="1900" dirty="0">
                <a:solidFill>
                  <a:schemeClr val="tx1">
                    <a:lumMod val="75000"/>
                    <a:lumOff val="25000"/>
                  </a:schemeClr>
                </a:solidFill>
              </a:rPr>
              <a:t>Ross River virus and Murray Valley encephalitis</a:t>
            </a:r>
          </a:p>
        </p:txBody>
      </p:sp>
    </p:spTree>
    <p:extLst>
      <p:ext uri="{BB962C8B-B14F-4D97-AF65-F5344CB8AC3E}">
        <p14:creationId xmlns:p14="http://schemas.microsoft.com/office/powerpoint/2010/main" val="43688493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03237"/>
            <a:ext cx="8610600" cy="792163"/>
          </a:xfrm>
        </p:spPr>
        <p:txBody>
          <a:bodyPr>
            <a:noAutofit/>
          </a:bodyPr>
          <a:lstStyle/>
          <a:p>
            <a:pPr fontAlgn="auto">
              <a:spcAft>
                <a:spcPts val="0"/>
              </a:spcAft>
              <a:defRPr/>
            </a:pPr>
            <a:r>
              <a:rPr lang="en-US" dirty="0">
                <a:solidFill>
                  <a:schemeClr val="accent3"/>
                </a:solidFill>
              </a:rPr>
              <a:t>CLIMATE CHANGES &amp; </a:t>
            </a:r>
            <a:br>
              <a:rPr lang="en-US" dirty="0">
                <a:solidFill>
                  <a:schemeClr val="accent3"/>
                </a:solidFill>
              </a:rPr>
            </a:br>
            <a:r>
              <a:rPr lang="en-US" dirty="0">
                <a:solidFill>
                  <a:schemeClr val="accent3"/>
                </a:solidFill>
              </a:rPr>
              <a:t>ANIMAL HEALTH</a:t>
            </a:r>
          </a:p>
        </p:txBody>
      </p:sp>
      <p:sp>
        <p:nvSpPr>
          <p:cNvPr id="124931" name="Content Placeholder 2"/>
          <p:cNvSpPr>
            <a:spLocks noGrp="1"/>
          </p:cNvSpPr>
          <p:nvPr>
            <p:ph idx="1"/>
          </p:nvPr>
        </p:nvSpPr>
        <p:spPr>
          <a:xfrm>
            <a:off x="228600" y="1646237"/>
            <a:ext cx="8686800" cy="4525963"/>
          </a:xfrm>
        </p:spPr>
        <p:txBody>
          <a:bodyPr/>
          <a:lstStyle/>
          <a:p>
            <a:pPr>
              <a:spcAft>
                <a:spcPts val="600"/>
              </a:spcAft>
              <a:buFont typeface="Wingdings" pitchFamily="2" charset="2"/>
              <a:buNone/>
            </a:pPr>
            <a:r>
              <a:rPr lang="en-US" altLang="en-US" b="1" dirty="0"/>
              <a:t>Animal health may be affected by CC in four ways:</a:t>
            </a:r>
          </a:p>
          <a:p>
            <a:pPr>
              <a:spcAft>
                <a:spcPts val="600"/>
              </a:spcAft>
            </a:pPr>
            <a:r>
              <a:rPr lang="en-US" altLang="en-US" dirty="0"/>
              <a:t>Heat-related diseases and stress</a:t>
            </a:r>
          </a:p>
          <a:p>
            <a:pPr>
              <a:spcAft>
                <a:spcPts val="600"/>
              </a:spcAft>
            </a:pPr>
            <a:r>
              <a:rPr lang="en-US" altLang="en-US" dirty="0"/>
              <a:t>Extreme weather events</a:t>
            </a:r>
          </a:p>
          <a:p>
            <a:pPr>
              <a:spcAft>
                <a:spcPts val="600"/>
              </a:spcAft>
            </a:pPr>
            <a:r>
              <a:rPr lang="en-US" altLang="en-US" dirty="0"/>
              <a:t>Adaptation of animal production systems to new environments</a:t>
            </a:r>
          </a:p>
          <a:p>
            <a:pPr>
              <a:spcAft>
                <a:spcPts val="600"/>
              </a:spcAft>
            </a:pPr>
            <a:r>
              <a:rPr lang="en-US" altLang="en-US" dirty="0"/>
              <a:t>Emergence or re-emergence of infectious diseases, especially vector-borne diseases critically dependent on environmental and climatic conditions.</a:t>
            </a:r>
          </a:p>
        </p:txBody>
      </p:sp>
    </p:spTree>
    <p:extLst>
      <p:ext uri="{BB962C8B-B14F-4D97-AF65-F5344CB8AC3E}">
        <p14:creationId xmlns:p14="http://schemas.microsoft.com/office/powerpoint/2010/main" val="303807818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95288" y="47625"/>
            <a:ext cx="8443912"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5" name="Rectangle 2"/>
          <p:cNvSpPr>
            <a:spLocks noChangeArrowheads="1"/>
          </p:cNvSpPr>
          <p:nvPr/>
        </p:nvSpPr>
        <p:spPr bwMode="auto">
          <a:xfrm>
            <a:off x="222250" y="6427788"/>
            <a:ext cx="45720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r>
              <a:rPr lang="en-US" altLang="en-US" sz="1100">
                <a:solidFill>
                  <a:srgbClr val="000000"/>
                </a:solidFill>
                <a:latin typeface="Arial" pitchFamily="34" charset="0"/>
              </a:rPr>
              <a:t>McMichael et al. (eds) 2003 Climate change and human health: risks and responses. World Health Organization. Geneva, Switzerland.</a:t>
            </a:r>
          </a:p>
        </p:txBody>
      </p:sp>
    </p:spTree>
    <p:extLst>
      <p:ext uri="{BB962C8B-B14F-4D97-AF65-F5344CB8AC3E}">
        <p14:creationId xmlns:p14="http://schemas.microsoft.com/office/powerpoint/2010/main" val="40935079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28600" y="304800"/>
            <a:ext cx="8737600" cy="55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Rectangle 2"/>
          <p:cNvSpPr>
            <a:spLocks noChangeArrowheads="1"/>
          </p:cNvSpPr>
          <p:nvPr/>
        </p:nvSpPr>
        <p:spPr bwMode="auto">
          <a:xfrm>
            <a:off x="228600" y="5953125"/>
            <a:ext cx="45720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r>
              <a:rPr lang="en-US" altLang="en-US" sz="1100" dirty="0">
                <a:solidFill>
                  <a:srgbClr val="000000"/>
                </a:solidFill>
                <a:latin typeface="Arial" pitchFamily="34" charset="0"/>
              </a:rPr>
              <a:t>McMichael et al. (</a:t>
            </a:r>
            <a:r>
              <a:rPr lang="en-US" altLang="en-US" sz="1100" dirty="0" err="1">
                <a:solidFill>
                  <a:srgbClr val="000000"/>
                </a:solidFill>
                <a:latin typeface="Arial" pitchFamily="34" charset="0"/>
              </a:rPr>
              <a:t>eds</a:t>
            </a:r>
            <a:r>
              <a:rPr lang="en-US" altLang="en-US" sz="1100" dirty="0">
                <a:solidFill>
                  <a:srgbClr val="000000"/>
                </a:solidFill>
                <a:latin typeface="Arial" pitchFamily="34" charset="0"/>
              </a:rPr>
              <a:t>) 2003 Climate change and human health: risks and responses. World Health Organization. Geneva, Switzerland.</a:t>
            </a:r>
          </a:p>
          <a:p>
            <a:pPr algn="r"/>
            <a:endParaRPr lang="en-US" altLang="en-US" sz="1100" dirty="0">
              <a:solidFill>
                <a:srgbClr val="000000"/>
              </a:solidFill>
              <a:latin typeface="Arial" pitchFamily="34" charset="0"/>
            </a:endParaRPr>
          </a:p>
        </p:txBody>
      </p:sp>
    </p:spTree>
    <p:extLst>
      <p:ext uri="{BB962C8B-B14F-4D97-AF65-F5344CB8AC3E}">
        <p14:creationId xmlns:p14="http://schemas.microsoft.com/office/powerpoint/2010/main" val="372138331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91625" cy="633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3" name="Rectangle 1"/>
          <p:cNvSpPr>
            <a:spLocks noChangeArrowheads="1"/>
          </p:cNvSpPr>
          <p:nvPr/>
        </p:nvSpPr>
        <p:spPr bwMode="auto">
          <a:xfrm>
            <a:off x="76200" y="6427788"/>
            <a:ext cx="72390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r>
              <a:rPr lang="en-US" altLang="en-US" sz="1100">
                <a:latin typeface="Arial" pitchFamily="34" charset="0"/>
              </a:rPr>
              <a:t>Haines et. al 2006.  Climate change and human health: Impacts, vulnerability and public health.  Public Health: 585 -596.  Access from http://www.idpublications.com/journals/PDFs/PUHE/PUHE_MostDown_1.pdf</a:t>
            </a:r>
          </a:p>
        </p:txBody>
      </p:sp>
    </p:spTree>
    <p:extLst>
      <p:ext uri="{BB962C8B-B14F-4D97-AF65-F5344CB8AC3E}">
        <p14:creationId xmlns:p14="http://schemas.microsoft.com/office/powerpoint/2010/main" val="179654884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2" y="1524000"/>
            <a:ext cx="8015288" cy="3305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Rectangle 1"/>
          <p:cNvSpPr>
            <a:spLocks noChangeArrowheads="1"/>
          </p:cNvSpPr>
          <p:nvPr/>
        </p:nvSpPr>
        <p:spPr bwMode="auto">
          <a:xfrm>
            <a:off x="4114800" y="5629275"/>
            <a:ext cx="469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algn="r"/>
            <a:r>
              <a:rPr lang="en-US" altLang="en-US" sz="1100" dirty="0">
                <a:solidFill>
                  <a:srgbClr val="000000"/>
                </a:solidFill>
                <a:latin typeface="+mn-lt"/>
              </a:rPr>
              <a:t>McMichael et al. (</a:t>
            </a:r>
            <a:r>
              <a:rPr lang="en-US" altLang="en-US" sz="1100" dirty="0" err="1">
                <a:solidFill>
                  <a:srgbClr val="000000"/>
                </a:solidFill>
                <a:latin typeface="+mn-lt"/>
              </a:rPr>
              <a:t>eds</a:t>
            </a:r>
            <a:r>
              <a:rPr lang="en-US" altLang="en-US" sz="1100" dirty="0">
                <a:solidFill>
                  <a:srgbClr val="000000"/>
                </a:solidFill>
                <a:latin typeface="+mn-lt"/>
              </a:rPr>
              <a:t>) 2003 Climate change and human health: risks and responses. World Health Organization. Geneva, Switzerland</a:t>
            </a:r>
            <a:r>
              <a:rPr lang="en-US" altLang="en-US" sz="1400" dirty="0">
                <a:solidFill>
                  <a:srgbClr val="000000"/>
                </a:solidFill>
                <a:latin typeface="Arial" pitchFamily="34" charset="0"/>
              </a:rPr>
              <a:t>.</a:t>
            </a:r>
          </a:p>
        </p:txBody>
      </p:sp>
      <p:sp>
        <p:nvSpPr>
          <p:cNvPr id="129028" name="TextBox 3"/>
          <p:cNvSpPr txBox="1">
            <a:spLocks noChangeArrowheads="1"/>
          </p:cNvSpPr>
          <p:nvPr/>
        </p:nvSpPr>
        <p:spPr bwMode="auto">
          <a:xfrm>
            <a:off x="457200" y="541337"/>
            <a:ext cx="8229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r>
              <a:rPr lang="en-US" altLang="en-US" sz="2400" b="1" dirty="0">
                <a:solidFill>
                  <a:schemeClr val="accent3">
                    <a:lumMod val="75000"/>
                  </a:schemeClr>
                </a:solidFill>
                <a:latin typeface="+mj-lt"/>
              </a:rPr>
              <a:t>To address the PH and EH impacts of climate change a multi-disciplinary team would be needed. . .</a:t>
            </a:r>
          </a:p>
        </p:txBody>
      </p:sp>
    </p:spTree>
    <p:extLst>
      <p:ext uri="{BB962C8B-B14F-4D97-AF65-F5344CB8AC3E}">
        <p14:creationId xmlns:p14="http://schemas.microsoft.com/office/powerpoint/2010/main" val="307766814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04800" y="1782763"/>
          <a:ext cx="8534400" cy="4125914"/>
        </p:xfrm>
        <a:graphic>
          <a:graphicData uri="http://schemas.openxmlformats.org/drawingml/2006/table">
            <a:tbl>
              <a:tblPr firstRow="1" bandRow="1">
                <a:tableStyleId>{F5AB1C69-6EDB-4FF4-983F-18BD219EF322}</a:tableStyleId>
              </a:tblPr>
              <a:tblGrid>
                <a:gridCol w="1930400">
                  <a:extLst>
                    <a:ext uri="{9D8B030D-6E8A-4147-A177-3AD203B41FA5}">
                      <a16:colId xmlns:a16="http://schemas.microsoft.com/office/drawing/2014/main" val="20000"/>
                    </a:ext>
                  </a:extLst>
                </a:gridCol>
                <a:gridCol w="3022600">
                  <a:extLst>
                    <a:ext uri="{9D8B030D-6E8A-4147-A177-3AD203B41FA5}">
                      <a16:colId xmlns:a16="http://schemas.microsoft.com/office/drawing/2014/main" val="20001"/>
                    </a:ext>
                  </a:extLst>
                </a:gridCol>
                <a:gridCol w="3581400">
                  <a:extLst>
                    <a:ext uri="{9D8B030D-6E8A-4147-A177-3AD203B41FA5}">
                      <a16:colId xmlns:a16="http://schemas.microsoft.com/office/drawing/2014/main" val="20002"/>
                    </a:ext>
                  </a:extLst>
                </a:gridCol>
              </a:tblGrid>
              <a:tr h="370926">
                <a:tc>
                  <a:txBody>
                    <a:bodyPr/>
                    <a:lstStyle/>
                    <a:p>
                      <a:r>
                        <a:rPr lang="en-US" sz="1400" dirty="0"/>
                        <a:t>Health Outcome</a:t>
                      </a:r>
                    </a:p>
                  </a:txBody>
                  <a:tcPr marT="45731" marB="45731">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US" sz="1400" dirty="0"/>
                        <a:t>Public Health</a:t>
                      </a:r>
                    </a:p>
                  </a:txBody>
                  <a:tcPr marT="45731" marB="45731">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US" sz="1400" dirty="0"/>
                        <a:t>Surveillance</a:t>
                      </a:r>
                    </a:p>
                  </a:txBody>
                  <a:tcPr marT="45731" marB="45731">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640228">
                <a:tc>
                  <a:txBody>
                    <a:bodyPr/>
                    <a:lstStyle/>
                    <a:p>
                      <a:r>
                        <a:rPr lang="en-US" sz="1200" dirty="0"/>
                        <a:t>Mortality and morbidity due to heat</a:t>
                      </a:r>
                      <a:r>
                        <a:rPr lang="en-US" sz="1200" baseline="0" dirty="0"/>
                        <a:t> waves</a:t>
                      </a:r>
                      <a:endParaRPr lang="en-US" sz="1200" dirty="0"/>
                    </a:p>
                  </a:txBody>
                  <a:tcPr marT="45731" marB="45731">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dirty="0"/>
                        <a:t>Public-health education</a:t>
                      </a:r>
                    </a:p>
                    <a:p>
                      <a:pPr marL="285750" indent="-285750">
                        <a:buFont typeface="Arial" panose="020B0604020202020204" pitchFamily="34" charset="0"/>
                        <a:buChar char="•"/>
                      </a:pPr>
                      <a:r>
                        <a:rPr lang="en-US" sz="1200" dirty="0"/>
                        <a:t>Heat health warnings</a:t>
                      </a:r>
                      <a:r>
                        <a:rPr lang="en-US" sz="1200" baseline="0" dirty="0"/>
                        <a:t> systems</a:t>
                      </a:r>
                    </a:p>
                    <a:p>
                      <a:pPr marL="285750" indent="-285750">
                        <a:buFont typeface="Arial" panose="020B0604020202020204" pitchFamily="34" charset="0"/>
                        <a:buChar char="•"/>
                      </a:pPr>
                      <a:r>
                        <a:rPr lang="en-US" sz="1200" baseline="0" dirty="0"/>
                        <a:t>Emergence preparedness</a:t>
                      </a:r>
                      <a:endParaRPr lang="en-US" sz="1200" dirty="0"/>
                    </a:p>
                  </a:txBody>
                  <a:tcPr marT="45731" marB="45731">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dirty="0"/>
                        <a:t>Enhance health surveillance of routine data for early detection of heat wave effects</a:t>
                      </a:r>
                    </a:p>
                  </a:txBody>
                  <a:tcPr marT="45731" marB="45731">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823150">
                <a:tc>
                  <a:txBody>
                    <a:bodyPr/>
                    <a:lstStyle/>
                    <a:p>
                      <a:r>
                        <a:rPr lang="en-US" sz="1200" dirty="0"/>
                        <a:t>Floods</a:t>
                      </a:r>
                    </a:p>
                  </a:txBody>
                  <a:tcPr marT="45731" marB="45731">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dirty="0"/>
                        <a:t>Public-health education  </a:t>
                      </a:r>
                    </a:p>
                    <a:p>
                      <a:pPr marL="285750" indent="-285750">
                        <a:buFont typeface="Arial" panose="020B0604020202020204" pitchFamily="34" charset="0"/>
                        <a:buChar char="•"/>
                      </a:pPr>
                      <a:r>
                        <a:rPr lang="en-US" sz="1200" dirty="0"/>
                        <a:t>Emergency preparedness</a:t>
                      </a:r>
                    </a:p>
                    <a:p>
                      <a:pPr marL="285750" indent="-285750">
                        <a:buFont typeface="Arial" panose="020B0604020202020204" pitchFamily="34" charset="0"/>
                        <a:buChar char="•"/>
                      </a:pPr>
                      <a:r>
                        <a:rPr lang="en-US" sz="1200" dirty="0"/>
                        <a:t>Check </a:t>
                      </a:r>
                      <a:r>
                        <a:rPr lang="en-US" sz="1200" dirty="0" err="1"/>
                        <a:t>ist</a:t>
                      </a:r>
                      <a:r>
                        <a:rPr lang="en-US" sz="1200" dirty="0"/>
                        <a:t> of post-flood activities</a:t>
                      </a:r>
                    </a:p>
                  </a:txBody>
                  <a:tcPr marT="45731" marB="45731">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dirty="0"/>
                        <a:t>Surveillance for flood effects with long-term follow-up</a:t>
                      </a:r>
                    </a:p>
                    <a:p>
                      <a:pPr marL="285750" indent="-285750">
                        <a:buFont typeface="Arial" panose="020B0604020202020204" pitchFamily="34" charset="0"/>
                        <a:buChar char="•"/>
                      </a:pPr>
                      <a:r>
                        <a:rPr lang="en-US" sz="1200" dirty="0"/>
                        <a:t>Coordinated national surveillance for flood</a:t>
                      </a:r>
                      <a:r>
                        <a:rPr lang="en-US" sz="1200" baseline="0" dirty="0"/>
                        <a:t> deaths, injuries and illnesses</a:t>
                      </a:r>
                      <a:endParaRPr lang="en-US" sz="1200" dirty="0"/>
                    </a:p>
                  </a:txBody>
                  <a:tcPr marT="45731" marB="45731">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370926">
                <a:tc>
                  <a:txBody>
                    <a:bodyPr/>
                    <a:lstStyle/>
                    <a:p>
                      <a:r>
                        <a:rPr lang="en-US" sz="1200" dirty="0"/>
                        <a:t>Air quality</a:t>
                      </a:r>
                    </a:p>
                  </a:txBody>
                  <a:tcPr marT="45731" marB="45731">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dirty="0"/>
                        <a:t>Warning of high pollution days</a:t>
                      </a:r>
                    </a:p>
                  </a:txBody>
                  <a:tcPr marT="45731" marB="45731">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dirty="0"/>
                        <a:t>Daily air pollution</a:t>
                      </a:r>
                      <a:r>
                        <a:rPr lang="en-US" sz="1200" baseline="0" dirty="0"/>
                        <a:t> measures</a:t>
                      </a:r>
                      <a:endParaRPr lang="en-US" sz="1200" dirty="0"/>
                    </a:p>
                  </a:txBody>
                  <a:tcPr marT="45731" marB="45731">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640228">
                <a:tc>
                  <a:txBody>
                    <a:bodyPr/>
                    <a:lstStyle/>
                    <a:p>
                      <a:r>
                        <a:rPr lang="en-US" sz="1200" dirty="0"/>
                        <a:t>Water-borne diseases</a:t>
                      </a:r>
                    </a:p>
                  </a:txBody>
                  <a:tcPr marT="45731" marB="45731">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dirty="0"/>
                        <a:t>Public education</a:t>
                      </a:r>
                    </a:p>
                  </a:txBody>
                  <a:tcPr marT="45731" marB="45731">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dirty="0"/>
                        <a:t>Monitoring of vectors and reservoir hosts</a:t>
                      </a:r>
                    </a:p>
                    <a:p>
                      <a:pPr marL="285750" indent="-285750">
                        <a:buFont typeface="Arial" panose="020B0604020202020204" pitchFamily="34" charset="0"/>
                        <a:buChar char="•"/>
                      </a:pPr>
                      <a:r>
                        <a:rPr lang="en-US" sz="1200" dirty="0"/>
                        <a:t>Integrated surveillance</a:t>
                      </a:r>
                      <a:r>
                        <a:rPr lang="en-US" sz="1200" baseline="0" dirty="0"/>
                        <a:t> for human and internal disease</a:t>
                      </a:r>
                      <a:endParaRPr lang="en-US" sz="1200" dirty="0"/>
                    </a:p>
                  </a:txBody>
                  <a:tcPr marT="45731" marB="45731">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r h="457306">
                <a:tc>
                  <a:txBody>
                    <a:bodyPr/>
                    <a:lstStyle/>
                    <a:p>
                      <a:r>
                        <a:rPr lang="en-US" sz="1200" dirty="0"/>
                        <a:t>Food-borne diseases</a:t>
                      </a:r>
                    </a:p>
                  </a:txBody>
                  <a:tcPr marT="45731" marB="45731">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dirty="0"/>
                        <a:t>Maintenance and strengthening of food hygiene measures</a:t>
                      </a:r>
                    </a:p>
                  </a:txBody>
                  <a:tcPr marT="45731" marB="45731">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dirty="0"/>
                        <a:t>Integrated surveillance for</a:t>
                      </a:r>
                      <a:r>
                        <a:rPr lang="en-US" sz="1200" baseline="0" dirty="0"/>
                        <a:t> </a:t>
                      </a:r>
                      <a:r>
                        <a:rPr lang="en-US" sz="1200" dirty="0"/>
                        <a:t>human and animal diseases</a:t>
                      </a:r>
                    </a:p>
                  </a:txBody>
                  <a:tcPr marT="45731" marB="45731">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0005"/>
                  </a:ext>
                </a:extLst>
              </a:tr>
              <a:tr h="823150">
                <a:tc>
                  <a:txBody>
                    <a:bodyPr/>
                    <a:lstStyle/>
                    <a:p>
                      <a:r>
                        <a:rPr lang="en-US" sz="1200" dirty="0"/>
                        <a:t> Water-borne</a:t>
                      </a:r>
                      <a:r>
                        <a:rPr lang="en-US" sz="1200" baseline="0" dirty="0"/>
                        <a:t> diseases</a:t>
                      </a:r>
                      <a:endParaRPr lang="en-US" sz="1200" dirty="0"/>
                    </a:p>
                  </a:txBody>
                  <a:tcPr marT="45731" marB="45731">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dirty="0"/>
                        <a:t>Risk assessment for extreme rainfall events</a:t>
                      </a:r>
                    </a:p>
                    <a:p>
                      <a:pPr marL="285750" indent="-285750">
                        <a:buFont typeface="Arial" panose="020B0604020202020204" pitchFamily="34" charset="0"/>
                        <a:buChar char="•"/>
                      </a:pPr>
                      <a:r>
                        <a:rPr lang="en-US" sz="1200" dirty="0"/>
                        <a:t>Risk assessment of health effects of algal blooms</a:t>
                      </a:r>
                    </a:p>
                  </a:txBody>
                  <a:tcPr marT="45731" marB="45731">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dirty="0"/>
                        <a:t>Increased microbiological monitoring</a:t>
                      </a:r>
                      <a:r>
                        <a:rPr lang="en-US" sz="1200" baseline="0" dirty="0"/>
                        <a:t> of public water supplies and private wells, and enhanced surveillance during and following heavy rainfall events</a:t>
                      </a:r>
                      <a:endParaRPr lang="en-US" sz="1200" dirty="0"/>
                    </a:p>
                  </a:txBody>
                  <a:tcPr marT="45731" marB="45731">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3" name="Title 2"/>
          <p:cNvSpPr>
            <a:spLocks noGrp="1"/>
          </p:cNvSpPr>
          <p:nvPr>
            <p:ph type="title"/>
          </p:nvPr>
        </p:nvSpPr>
        <p:spPr/>
        <p:txBody>
          <a:bodyPr/>
          <a:lstStyle/>
          <a:p>
            <a:pPr fontAlgn="auto">
              <a:spcAft>
                <a:spcPts val="0"/>
              </a:spcAft>
              <a:defRPr/>
            </a:pPr>
            <a:r>
              <a:rPr lang="en-US" sz="2800" dirty="0">
                <a:solidFill>
                  <a:schemeClr val="accent3"/>
                </a:solidFill>
              </a:rPr>
              <a:t>Public health adaptation measures for health impacts of climate change</a:t>
            </a:r>
          </a:p>
        </p:txBody>
      </p:sp>
    </p:spTree>
    <p:extLst>
      <p:ext uri="{BB962C8B-B14F-4D97-AF65-F5344CB8AC3E}">
        <p14:creationId xmlns:p14="http://schemas.microsoft.com/office/powerpoint/2010/main" val="136277531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03238"/>
            <a:ext cx="7848600" cy="792162"/>
          </a:xfrm>
        </p:spPr>
        <p:txBody>
          <a:bodyPr/>
          <a:lstStyle/>
          <a:p>
            <a:pPr fontAlgn="auto">
              <a:spcAft>
                <a:spcPts val="0"/>
              </a:spcAft>
              <a:defRPr/>
            </a:pPr>
            <a:r>
              <a:rPr lang="en-US" dirty="0">
                <a:solidFill>
                  <a:schemeClr val="accent3"/>
                </a:solidFill>
              </a:rPr>
              <a:t>What do you think?</a:t>
            </a:r>
          </a:p>
        </p:txBody>
      </p:sp>
      <p:sp>
        <p:nvSpPr>
          <p:cNvPr id="132099" name="Content Placeholder 2"/>
          <p:cNvSpPr>
            <a:spLocks noGrp="1"/>
          </p:cNvSpPr>
          <p:nvPr>
            <p:ph idx="1"/>
          </p:nvPr>
        </p:nvSpPr>
        <p:spPr>
          <a:xfrm>
            <a:off x="457200" y="1905000"/>
            <a:ext cx="8229600" cy="4572000"/>
          </a:xfrm>
        </p:spPr>
        <p:txBody>
          <a:bodyPr/>
          <a:lstStyle/>
          <a:p>
            <a:r>
              <a:rPr lang="en-US" altLang="en-US" sz="3200"/>
              <a:t>What adaptation strategies are applicable in your country?</a:t>
            </a:r>
          </a:p>
        </p:txBody>
      </p:sp>
    </p:spTree>
    <p:extLst>
      <p:ext uri="{BB962C8B-B14F-4D97-AF65-F5344CB8AC3E}">
        <p14:creationId xmlns:p14="http://schemas.microsoft.com/office/powerpoint/2010/main" val="2953839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Ecosystem structure …</a:t>
            </a:r>
          </a:p>
        </p:txBody>
      </p:sp>
      <p:sp>
        <p:nvSpPr>
          <p:cNvPr id="3" name="Content Placeholder 2"/>
          <p:cNvSpPr>
            <a:spLocks noGrp="1"/>
          </p:cNvSpPr>
          <p:nvPr>
            <p:ph idx="1"/>
          </p:nvPr>
        </p:nvSpPr>
        <p:spPr>
          <a:xfrm>
            <a:off x="457200" y="1752600"/>
            <a:ext cx="8229600" cy="4221163"/>
          </a:xfrm>
        </p:spPr>
        <p:txBody>
          <a:bodyPr>
            <a:normAutofit/>
          </a:bodyPr>
          <a:lstStyle/>
          <a:p>
            <a:pPr marL="0" indent="0">
              <a:lnSpc>
                <a:spcPct val="110000"/>
              </a:lnSpc>
              <a:buNone/>
            </a:pPr>
            <a:r>
              <a:rPr lang="en-US" dirty="0"/>
              <a:t>…refers to the physical patterns of life forms from the individual physiognomy of a thick-barked Douglas-fir to the vertical layers of vegetation from delicate herbs to tree canopies within a single forest stand. An ecosystem dominated by old, tall trees has a different structure than one comprised of short, quaking aspen. And there is more structure in a multilayered forest (herbs, shrubs, young trees, canopy trees) than in a single sagebrush grassland, prairie, or salt marsh.</a:t>
            </a:r>
            <a:br>
              <a:rPr lang="en-US" dirty="0"/>
            </a:br>
            <a:endParaRPr lang="en-US" dirty="0"/>
          </a:p>
        </p:txBody>
      </p:sp>
    </p:spTree>
    <p:extLst>
      <p:ext uri="{BB962C8B-B14F-4D97-AF65-F5344CB8AC3E}">
        <p14:creationId xmlns:p14="http://schemas.microsoft.com/office/powerpoint/2010/main" val="45387256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cap="none" dirty="0"/>
              <a:t>Gold Mining Simulation</a:t>
            </a:r>
          </a:p>
        </p:txBody>
      </p:sp>
      <p:sp>
        <p:nvSpPr>
          <p:cNvPr id="3" name="Subtitle 2"/>
          <p:cNvSpPr>
            <a:spLocks noGrp="1"/>
          </p:cNvSpPr>
          <p:nvPr>
            <p:ph type="subTitle" idx="1"/>
          </p:nvPr>
        </p:nvSpPr>
        <p:spPr/>
        <p:txBody>
          <a:bodyPr/>
          <a:lstStyle/>
          <a:p>
            <a:r>
              <a:rPr lang="en-US" dirty="0"/>
              <a:t>Ecosystem health, One Health Course</a:t>
            </a:r>
          </a:p>
          <a:p>
            <a:endParaRPr lang="en-US" dirty="0"/>
          </a:p>
          <a:p>
            <a:endParaRPr lang="en-US" dirty="0"/>
          </a:p>
        </p:txBody>
      </p:sp>
    </p:spTree>
    <p:extLst>
      <p:ext uri="{BB962C8B-B14F-4D97-AF65-F5344CB8AC3E}">
        <p14:creationId xmlns:p14="http://schemas.microsoft.com/office/powerpoint/2010/main" val="116961460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will happen </a:t>
            </a:r>
            <a:br>
              <a:rPr lang="en-US" dirty="0"/>
            </a:br>
            <a:r>
              <a:rPr lang="en-US" dirty="0"/>
              <a:t>at the mine?</a:t>
            </a:r>
          </a:p>
        </p:txBody>
      </p:sp>
      <p:sp>
        <p:nvSpPr>
          <p:cNvPr id="3" name="Text Placeholder 2"/>
          <p:cNvSpPr>
            <a:spLocks noGrp="1"/>
          </p:cNvSpPr>
          <p:nvPr>
            <p:ph type="body" idx="1"/>
          </p:nvPr>
        </p:nvSpPr>
        <p:spPr>
          <a:xfrm>
            <a:off x="736456" y="4810217"/>
            <a:ext cx="7696200" cy="523783"/>
          </a:xfrm>
        </p:spPr>
        <p:txBody>
          <a:bodyPr/>
          <a:lstStyle/>
          <a:p>
            <a:r>
              <a:rPr lang="en-US" dirty="0"/>
              <a:t>Ecosystem health, One Health Course</a:t>
            </a:r>
          </a:p>
          <a:p>
            <a:endParaRPr lang="en-US" dirty="0"/>
          </a:p>
        </p:txBody>
      </p:sp>
    </p:spTree>
    <p:extLst>
      <p:ext uri="{BB962C8B-B14F-4D97-AF65-F5344CB8AC3E}">
        <p14:creationId xmlns:p14="http://schemas.microsoft.com/office/powerpoint/2010/main" val="419561844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will happen at the mine?</a:t>
            </a:r>
          </a:p>
        </p:txBody>
      </p:sp>
      <p:sp>
        <p:nvSpPr>
          <p:cNvPr id="5" name="Content Placeholder 4"/>
          <p:cNvSpPr>
            <a:spLocks noGrp="1"/>
          </p:cNvSpPr>
          <p:nvPr>
            <p:ph idx="1"/>
          </p:nvPr>
        </p:nvSpPr>
        <p:spPr>
          <a:xfrm>
            <a:off x="457200" y="1981200"/>
            <a:ext cx="8229600" cy="4724400"/>
          </a:xfrm>
        </p:spPr>
        <p:txBody>
          <a:bodyPr>
            <a:noAutofit/>
          </a:bodyPr>
          <a:lstStyle/>
          <a:p>
            <a:pPr marL="457200" lvl="1" indent="-400050">
              <a:spcAft>
                <a:spcPts val="600"/>
              </a:spcAft>
              <a:buClr>
                <a:schemeClr val="tx2"/>
              </a:buClr>
            </a:pPr>
            <a:r>
              <a:rPr lang="en-US" sz="2800" dirty="0"/>
              <a:t>What types of changes will happen to the ecosystems?</a:t>
            </a:r>
          </a:p>
          <a:p>
            <a:pPr marL="457200" lvl="1" indent="-400050">
              <a:spcAft>
                <a:spcPts val="600"/>
              </a:spcAft>
              <a:buClr>
                <a:schemeClr val="tx2"/>
              </a:buClr>
            </a:pPr>
            <a:r>
              <a:rPr lang="en-US" sz="2800" dirty="0"/>
              <a:t>Which abiotic cycles will be affected?</a:t>
            </a:r>
          </a:p>
          <a:p>
            <a:pPr marL="457200" lvl="1" indent="-400050">
              <a:spcAft>
                <a:spcPts val="600"/>
              </a:spcAft>
              <a:buClr>
                <a:schemeClr val="tx2"/>
              </a:buClr>
            </a:pPr>
            <a:r>
              <a:rPr lang="en-US" sz="2800" dirty="0"/>
              <a:t>Will the food webs be affected?</a:t>
            </a:r>
          </a:p>
          <a:p>
            <a:pPr marL="457200" lvl="1" indent="-400050">
              <a:spcAft>
                <a:spcPts val="600"/>
              </a:spcAft>
              <a:buClr>
                <a:schemeClr val="tx2"/>
              </a:buClr>
            </a:pPr>
            <a:r>
              <a:rPr lang="en-US" sz="2800" dirty="0"/>
              <a:t>What will be the effects to animal health?</a:t>
            </a:r>
          </a:p>
          <a:p>
            <a:pPr marL="457200" lvl="1" indent="-400050">
              <a:spcAft>
                <a:spcPts val="600"/>
              </a:spcAft>
              <a:buClr>
                <a:schemeClr val="tx2"/>
              </a:buClr>
            </a:pPr>
            <a:r>
              <a:rPr lang="en-US" sz="2800" dirty="0"/>
              <a:t>What will be the effects to human health?</a:t>
            </a:r>
          </a:p>
          <a:p>
            <a:pPr marL="457200" indent="-400050">
              <a:spcAft>
                <a:spcPts val="600"/>
              </a:spcAft>
              <a:buClr>
                <a:schemeClr val="tx2"/>
              </a:buClr>
            </a:pPr>
            <a:endParaRPr lang="en-US" sz="2800" dirty="0"/>
          </a:p>
        </p:txBody>
      </p:sp>
    </p:spTree>
    <p:extLst>
      <p:ext uri="{BB962C8B-B14F-4D97-AF65-F5344CB8AC3E}">
        <p14:creationId xmlns:p14="http://schemas.microsoft.com/office/powerpoint/2010/main" val="2632536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1650" y="228600"/>
            <a:ext cx="8261350" cy="1039812"/>
          </a:xfrm>
        </p:spPr>
        <p:txBody>
          <a:bodyPr>
            <a:normAutofit/>
          </a:bodyPr>
          <a:lstStyle/>
          <a:p>
            <a:r>
              <a:rPr lang="en-US" b="1" dirty="0"/>
              <a:t>The forest may start like this  </a:t>
            </a:r>
          </a:p>
        </p:txBody>
      </p:sp>
      <p:pic>
        <p:nvPicPr>
          <p:cNvPr id="4" name="Content Placeholder 3" descr="File:FRIM canopy.JPG">
            <a:hlinkClick r:id="rId3"/>
          </p:cNvPr>
          <p:cNvPicPr>
            <a:picLocks noGrp="1"/>
          </p:cNvPicPr>
          <p:nvPr>
            <p:ph idx="4294967295"/>
          </p:nvPr>
        </p:nvPicPr>
        <p:blipFill>
          <a:blip r:embed="rId4" cstate="print">
            <a:extLst>
              <a:ext uri="{28A0092B-C50C-407E-A947-70E740481C1C}">
                <a14:useLocalDpi xmlns:a14="http://schemas.microsoft.com/office/drawing/2010/main" val="0"/>
              </a:ext>
            </a:extLst>
          </a:blip>
          <a:srcRect/>
          <a:stretch>
            <a:fillRect/>
          </a:stretch>
        </p:blipFill>
        <p:spPr bwMode="auto">
          <a:xfrm>
            <a:off x="1554162" y="1166018"/>
            <a:ext cx="6035675" cy="4525963"/>
          </a:xfrm>
          <a:prstGeom prst="rect">
            <a:avLst/>
          </a:prstGeom>
          <a:noFill/>
          <a:ln>
            <a:solidFill>
              <a:schemeClr val="tx2">
                <a:lumMod val="75000"/>
              </a:schemeClr>
            </a:solidFill>
          </a:ln>
        </p:spPr>
      </p:pic>
      <p:sp>
        <p:nvSpPr>
          <p:cNvPr id="5" name="Rectangle 4"/>
          <p:cNvSpPr/>
          <p:nvPr/>
        </p:nvSpPr>
        <p:spPr>
          <a:xfrm>
            <a:off x="533400" y="5943600"/>
            <a:ext cx="8305800" cy="461665"/>
          </a:xfrm>
          <a:prstGeom prst="rect">
            <a:avLst/>
          </a:prstGeom>
        </p:spPr>
        <p:txBody>
          <a:bodyPr wrap="square">
            <a:spAutoFit/>
          </a:bodyPr>
          <a:lstStyle/>
          <a:p>
            <a:pPr algn="r"/>
            <a:r>
              <a:rPr lang="en-US" sz="1200" dirty="0"/>
              <a:t>Wikipedia 2013. Rainforest canopy at the Forestry Research Institute Malaysia.  </a:t>
            </a:r>
          </a:p>
          <a:p>
            <a:pPr algn="r"/>
            <a:r>
              <a:rPr lang="en-US" sz="1200" dirty="0"/>
              <a:t>Accessed from http://en.wikipedia.org/wiki/Tropical_rainforest</a:t>
            </a:r>
          </a:p>
        </p:txBody>
      </p:sp>
    </p:spTree>
    <p:extLst>
      <p:ext uri="{BB962C8B-B14F-4D97-AF65-F5344CB8AC3E}">
        <p14:creationId xmlns:p14="http://schemas.microsoft.com/office/powerpoint/2010/main" val="236991439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07988"/>
            <a:ext cx="9067800" cy="1039812"/>
          </a:xfrm>
        </p:spPr>
        <p:txBody>
          <a:bodyPr/>
          <a:lstStyle/>
          <a:p>
            <a:r>
              <a:rPr lang="en-US" b="1" dirty="0"/>
              <a:t>And change to this </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399" y="1447800"/>
            <a:ext cx="6553199" cy="44099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447801" y="5867400"/>
            <a:ext cx="7086599" cy="769441"/>
          </a:xfrm>
          <a:prstGeom prst="rect">
            <a:avLst/>
          </a:prstGeom>
        </p:spPr>
        <p:txBody>
          <a:bodyPr wrap="square">
            <a:spAutoFit/>
          </a:bodyPr>
          <a:lstStyle/>
          <a:p>
            <a:pPr algn="r"/>
            <a:r>
              <a:rPr lang="en-US" sz="1100" dirty="0" err="1"/>
              <a:t>Freeport-McMoran</a:t>
            </a:r>
            <a:r>
              <a:rPr lang="en-US" sz="1100" dirty="0"/>
              <a:t> Grasberg Mine – World Largest Gold mine in the world</a:t>
            </a:r>
          </a:p>
          <a:p>
            <a:pPr algn="r"/>
            <a:r>
              <a:rPr lang="en-US" sz="1100" dirty="0" err="1"/>
              <a:t>Obel</a:t>
            </a:r>
            <a:r>
              <a:rPr lang="en-US" sz="1100" dirty="0"/>
              <a:t>, Mike 2011. 10 Biggest Gold Mines in the World [PHOTOS].  International Business  Times.  November 4, 2001. Accessed from http://www.ibtimes.com/10-biggest-gold-mines-world-photos-553223</a:t>
            </a:r>
          </a:p>
        </p:txBody>
      </p:sp>
    </p:spTree>
    <p:extLst>
      <p:ext uri="{BB962C8B-B14F-4D97-AF65-F5344CB8AC3E}">
        <p14:creationId xmlns:p14="http://schemas.microsoft.com/office/powerpoint/2010/main" val="245998405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0"/>
            <a:ext cx="8229600" cy="1630362"/>
          </a:xfrm>
        </p:spPr>
        <p:txBody>
          <a:bodyPr>
            <a:noAutofit/>
          </a:bodyPr>
          <a:lstStyle/>
          <a:p>
            <a:r>
              <a:rPr lang="en-US" sz="2400" b="1" dirty="0"/>
              <a:t>What will happen as a result of road construction and existence of the road?</a:t>
            </a:r>
            <a:br>
              <a:rPr lang="en-US" sz="2400" b="1" dirty="0"/>
            </a:br>
            <a:endParaRPr lang="en-US" sz="1800" b="1"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1565910"/>
            <a:ext cx="6003072" cy="4495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676400" y="6248400"/>
            <a:ext cx="7135091" cy="461665"/>
          </a:xfrm>
          <a:prstGeom prst="rect">
            <a:avLst/>
          </a:prstGeom>
        </p:spPr>
        <p:txBody>
          <a:bodyPr wrap="square">
            <a:spAutoFit/>
          </a:bodyPr>
          <a:lstStyle/>
          <a:p>
            <a:pPr algn="r"/>
            <a:r>
              <a:rPr lang="en-US" sz="1200" dirty="0"/>
              <a:t>Wikipedia 2013. East Kalimantan. Logging Road. http://en.wikipedia.org/wiki/File:Logging_road_East_Kalimantan_2005.jpg</a:t>
            </a:r>
          </a:p>
        </p:txBody>
      </p:sp>
    </p:spTree>
    <p:extLst>
      <p:ext uri="{BB962C8B-B14F-4D97-AF65-F5344CB8AC3E}">
        <p14:creationId xmlns:p14="http://schemas.microsoft.com/office/powerpoint/2010/main" val="124785801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2000" y="407988"/>
            <a:ext cx="7620000" cy="1039812"/>
          </a:xfrm>
        </p:spPr>
        <p:txBody>
          <a:bodyPr>
            <a:normAutofit fontScale="90000"/>
          </a:bodyPr>
          <a:lstStyle/>
          <a:p>
            <a:r>
              <a:rPr lang="en-US" b="1" dirty="0"/>
              <a:t>What could happen at the port site?</a:t>
            </a:r>
          </a:p>
        </p:txBody>
      </p:sp>
      <p:pic>
        <p:nvPicPr>
          <p:cNvPr id="30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447800" y="1524000"/>
            <a:ext cx="6095999" cy="46053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667000" y="6248400"/>
            <a:ext cx="5943600" cy="276999"/>
          </a:xfrm>
          <a:prstGeom prst="rect">
            <a:avLst/>
          </a:prstGeom>
        </p:spPr>
        <p:txBody>
          <a:bodyPr wrap="square">
            <a:spAutoFit/>
          </a:bodyPr>
          <a:lstStyle/>
          <a:p>
            <a:pPr algn="r"/>
            <a:r>
              <a:rPr lang="en-US" sz="1200" dirty="0"/>
              <a:t>Wikipedia 2013. </a:t>
            </a:r>
            <a:r>
              <a:rPr lang="en-US" sz="1200" dirty="0" err="1"/>
              <a:t>Sampit</a:t>
            </a:r>
            <a:r>
              <a:rPr lang="en-US" sz="1200" dirty="0"/>
              <a:t>. </a:t>
            </a:r>
            <a:r>
              <a:rPr lang="en-US" sz="1200" dirty="0" err="1"/>
              <a:t>Acessed</a:t>
            </a:r>
            <a:r>
              <a:rPr lang="en-US" sz="1200" dirty="0"/>
              <a:t> from </a:t>
            </a:r>
            <a:r>
              <a:rPr lang="en-US" sz="1200" u="sng" dirty="0"/>
              <a:t>http://en.wikipedia.org/wiki/Sampit</a:t>
            </a:r>
            <a:endParaRPr lang="en-US" sz="1200" dirty="0"/>
          </a:p>
        </p:txBody>
      </p:sp>
    </p:spTree>
    <p:extLst>
      <p:ext uri="{BB962C8B-B14F-4D97-AF65-F5344CB8AC3E}">
        <p14:creationId xmlns:p14="http://schemas.microsoft.com/office/powerpoint/2010/main" val="296990969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25450" y="560388"/>
            <a:ext cx="8261350" cy="1039812"/>
          </a:xfrm>
        </p:spPr>
        <p:txBody>
          <a:bodyPr/>
          <a:lstStyle/>
          <a:p>
            <a:r>
              <a:rPr lang="en-US" b="1" dirty="0"/>
              <a:t>It could change to this</a:t>
            </a:r>
          </a:p>
        </p:txBody>
      </p:sp>
      <p:pic>
        <p:nvPicPr>
          <p:cNvPr id="4098"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62000" y="1687017"/>
            <a:ext cx="7622752" cy="311358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268412" y="5710535"/>
            <a:ext cx="7570788" cy="461665"/>
          </a:xfrm>
          <a:prstGeom prst="rect">
            <a:avLst/>
          </a:prstGeom>
        </p:spPr>
        <p:txBody>
          <a:bodyPr wrap="square">
            <a:spAutoFit/>
          </a:bodyPr>
          <a:lstStyle/>
          <a:p>
            <a:pPr lvl="0" algn="r"/>
            <a:r>
              <a:rPr lang="en-US" sz="1200" dirty="0">
                <a:solidFill>
                  <a:prstClr val="black"/>
                </a:solidFill>
              </a:rPr>
              <a:t>Balikpapan View </a:t>
            </a:r>
            <a:r>
              <a:rPr lang="en-US" sz="1200" dirty="0" err="1">
                <a:solidFill>
                  <a:prstClr val="black"/>
                </a:solidFill>
              </a:rPr>
              <a:t>Blogspot</a:t>
            </a:r>
            <a:r>
              <a:rPr lang="en-US" sz="1200" dirty="0">
                <a:solidFill>
                  <a:prstClr val="black"/>
                </a:solidFill>
              </a:rPr>
              <a:t> 2010. Balikpapan Port. Accessed from http://balikpapanview.blogspot.com/2010/11/oil-refinery-oil-refinery-in-jalan.html</a:t>
            </a:r>
          </a:p>
        </p:txBody>
      </p:sp>
    </p:spTree>
    <p:extLst>
      <p:ext uri="{BB962C8B-B14F-4D97-AF65-F5344CB8AC3E}">
        <p14:creationId xmlns:p14="http://schemas.microsoft.com/office/powerpoint/2010/main" val="258559171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25450" y="407988"/>
            <a:ext cx="8261350" cy="1039812"/>
          </a:xfrm>
        </p:spPr>
        <p:txBody>
          <a:bodyPr>
            <a:normAutofit fontScale="90000"/>
          </a:bodyPr>
          <a:lstStyle/>
          <a:p>
            <a:r>
              <a:rPr lang="en-US" b="1" dirty="0"/>
              <a:t>What happens in a community?</a:t>
            </a:r>
            <a:br>
              <a:rPr lang="en-US" b="1" dirty="0"/>
            </a:br>
            <a:endParaRPr lang="en-US" b="1" dirty="0"/>
          </a:p>
        </p:txBody>
      </p:sp>
      <p:pic>
        <p:nvPicPr>
          <p:cNvPr id="1026" name="Picture 2"/>
          <p:cNvPicPr>
            <a:picLocks noChangeAspect="1" noChangeArrowheads="1"/>
          </p:cNvPicPr>
          <p:nvPr/>
        </p:nvPicPr>
        <p:blipFill>
          <a:blip r:embed="rId3" cstate="print">
            <a:clrChange>
              <a:clrFrom>
                <a:srgbClr val="F5F5EB"/>
              </a:clrFrom>
              <a:clrTo>
                <a:srgbClr val="F5F5EB">
                  <a:alpha val="0"/>
                </a:srgbClr>
              </a:clrTo>
            </a:clrChang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838199" y="979170"/>
            <a:ext cx="7456487" cy="5736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56939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1" y="1539171"/>
            <a:ext cx="6705598" cy="421024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idx="4294967295"/>
          </p:nvPr>
        </p:nvSpPr>
        <p:spPr>
          <a:xfrm>
            <a:off x="0" y="407988"/>
            <a:ext cx="8261350" cy="1039812"/>
          </a:xfrm>
        </p:spPr>
        <p:txBody>
          <a:bodyPr>
            <a:normAutofit fontScale="90000"/>
          </a:bodyPr>
          <a:lstStyle/>
          <a:p>
            <a:r>
              <a:rPr lang="en-US" b="1" dirty="0"/>
              <a:t>Artisanal Gold Miners in Indonesia</a:t>
            </a:r>
          </a:p>
        </p:txBody>
      </p:sp>
      <p:sp>
        <p:nvSpPr>
          <p:cNvPr id="6" name="Rectangle 5"/>
          <p:cNvSpPr/>
          <p:nvPr/>
        </p:nvSpPr>
        <p:spPr>
          <a:xfrm>
            <a:off x="-152400" y="6019800"/>
            <a:ext cx="8994775" cy="461665"/>
          </a:xfrm>
          <a:prstGeom prst="rect">
            <a:avLst/>
          </a:prstGeom>
        </p:spPr>
        <p:txBody>
          <a:bodyPr wrap="square">
            <a:spAutoFit/>
          </a:bodyPr>
          <a:lstStyle/>
          <a:p>
            <a:pPr lvl="0" algn="r"/>
            <a:r>
              <a:rPr lang="en-US" sz="1200" dirty="0" err="1">
                <a:solidFill>
                  <a:srgbClr val="000000"/>
                </a:solidFill>
                <a:ea typeface="Times New Roman"/>
                <a:cs typeface="Arial"/>
              </a:rPr>
              <a:t>Pressly</a:t>
            </a:r>
            <a:r>
              <a:rPr lang="en-US" sz="1200" dirty="0">
                <a:solidFill>
                  <a:srgbClr val="000000"/>
                </a:solidFill>
                <a:ea typeface="Times New Roman"/>
                <a:cs typeface="Arial"/>
              </a:rPr>
              <a:t>, Linda .2013.</a:t>
            </a:r>
            <a:r>
              <a:rPr lang="en-US" sz="1200" kern="1800" spc="-75" dirty="0">
                <a:solidFill>
                  <a:srgbClr val="000000"/>
                </a:solidFill>
                <a:ea typeface="Times New Roman"/>
                <a:cs typeface="Arial"/>
              </a:rPr>
              <a:t>How mercury poisons gold miners and enters the food chain -</a:t>
            </a:r>
            <a:r>
              <a:rPr lang="en-US" sz="1200" dirty="0">
                <a:solidFill>
                  <a:srgbClr val="000000"/>
                </a:solidFill>
                <a:ea typeface="Times New Roman"/>
                <a:cs typeface="Arial"/>
              </a:rPr>
              <a:t> Crossing Continents. BBC Radio 417 September 2013 Last updated at 20:59 ET  Accessed from </a:t>
            </a:r>
            <a:r>
              <a:rPr lang="en-US" sz="1200" dirty="0">
                <a:ea typeface="Calibri"/>
                <a:cs typeface="Times New Roman"/>
              </a:rPr>
              <a:t>http://www.bbc.co.uk/news/magazine-24127661</a:t>
            </a:r>
            <a:endParaRPr lang="en-US" sz="1200" dirty="0"/>
          </a:p>
        </p:txBody>
      </p:sp>
    </p:spTree>
    <p:extLst>
      <p:ext uri="{BB962C8B-B14F-4D97-AF65-F5344CB8AC3E}">
        <p14:creationId xmlns:p14="http://schemas.microsoft.com/office/powerpoint/2010/main" val="2262135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Ecosystem functions…</a:t>
            </a:r>
          </a:p>
        </p:txBody>
      </p:sp>
      <p:sp>
        <p:nvSpPr>
          <p:cNvPr id="3" name="Content Placeholder 2"/>
          <p:cNvSpPr>
            <a:spLocks noGrp="1"/>
          </p:cNvSpPr>
          <p:nvPr>
            <p:ph idx="1"/>
          </p:nvPr>
        </p:nvSpPr>
        <p:spPr>
          <a:xfrm>
            <a:off x="304800" y="1676400"/>
            <a:ext cx="8534400" cy="4724400"/>
          </a:xfrm>
        </p:spPr>
        <p:txBody>
          <a:bodyPr>
            <a:normAutofit fontScale="77500" lnSpcReduction="20000"/>
          </a:bodyPr>
          <a:lstStyle/>
          <a:p>
            <a:pPr marL="0" indent="0">
              <a:lnSpc>
                <a:spcPct val="120000"/>
              </a:lnSpc>
              <a:buNone/>
            </a:pPr>
            <a:r>
              <a:rPr lang="en-US" sz="2900" b="1" i="1" dirty="0"/>
              <a:t>…</a:t>
            </a:r>
            <a:r>
              <a:rPr lang="en-US" sz="2900" dirty="0"/>
              <a:t>are hard to see in action. "You can't hug a biogeochemical cycle," says one ecologist. But without the part of the carbon cycle where small invertebrates, fungi, and microorganisms work to break down wood fiber, the downed logs in an ancient forest would never decay. Natural disturbances also play a role. Wildfires release nutrients to the soil, weed out weak trees, and reset the successional clock. The energy of falling water creates spawning beds for salmon even while it carves a mountain's bones. Plants breathe oxygen into the atmosphere. Ecological processes create landscapes and diverse environmental conditions out of life itself.</a:t>
            </a:r>
            <a:br>
              <a:rPr lang="en-US" sz="2900" dirty="0"/>
            </a:br>
            <a:br>
              <a:rPr lang="en-US" sz="1500" dirty="0"/>
            </a:br>
            <a:r>
              <a:rPr lang="en-US" sz="1500" dirty="0"/>
              <a:t>                                                   </a:t>
            </a:r>
            <a:r>
              <a:rPr lang="en-US" sz="1800" i="1" dirty="0"/>
              <a:t>Edward </a:t>
            </a:r>
            <a:r>
              <a:rPr lang="en-US" sz="1800" i="1" dirty="0" err="1"/>
              <a:t>Grumbine</a:t>
            </a:r>
            <a:r>
              <a:rPr lang="en-US" sz="1800" i="1" dirty="0"/>
              <a:t>, "Ghost Bears: Exploring the Biodiversity Crisis," 1993 </a:t>
            </a:r>
          </a:p>
          <a:p>
            <a:endParaRPr lang="en-US" sz="1600" dirty="0"/>
          </a:p>
          <a:p>
            <a:endParaRPr lang="en-US" sz="2000" dirty="0"/>
          </a:p>
        </p:txBody>
      </p:sp>
    </p:spTree>
    <p:extLst>
      <p:ext uri="{BB962C8B-B14F-4D97-AF65-F5344CB8AC3E}">
        <p14:creationId xmlns:p14="http://schemas.microsoft.com/office/powerpoint/2010/main" val="89051147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606" y="533400"/>
            <a:ext cx="4155394" cy="232930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8865" y="3048000"/>
            <a:ext cx="4815411" cy="27121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800600" y="2188335"/>
            <a:ext cx="3810000" cy="646331"/>
          </a:xfrm>
          <a:prstGeom prst="rect">
            <a:avLst/>
          </a:prstGeom>
        </p:spPr>
        <p:txBody>
          <a:bodyPr wrap="square">
            <a:spAutoFit/>
          </a:bodyPr>
          <a:lstStyle/>
          <a:p>
            <a:r>
              <a:rPr lang="en-US" dirty="0"/>
              <a:t>Gold miners have driven orangutans from the area</a:t>
            </a:r>
          </a:p>
        </p:txBody>
      </p:sp>
      <p:sp>
        <p:nvSpPr>
          <p:cNvPr id="4" name="Rectangle 3"/>
          <p:cNvSpPr/>
          <p:nvPr/>
        </p:nvSpPr>
        <p:spPr>
          <a:xfrm>
            <a:off x="213789" y="5068669"/>
            <a:ext cx="3291411" cy="646331"/>
          </a:xfrm>
          <a:prstGeom prst="rect">
            <a:avLst/>
          </a:prstGeom>
        </p:spPr>
        <p:txBody>
          <a:bodyPr wrap="square">
            <a:spAutoFit/>
          </a:bodyPr>
          <a:lstStyle/>
          <a:p>
            <a:pPr algn="r"/>
            <a:r>
              <a:rPr lang="en-US" dirty="0"/>
              <a:t>There will never be rainforest here again </a:t>
            </a:r>
          </a:p>
        </p:txBody>
      </p:sp>
      <p:sp>
        <p:nvSpPr>
          <p:cNvPr id="6" name="Rectangle 5"/>
          <p:cNvSpPr/>
          <p:nvPr/>
        </p:nvSpPr>
        <p:spPr>
          <a:xfrm>
            <a:off x="1447800" y="6019800"/>
            <a:ext cx="7086599" cy="646331"/>
          </a:xfrm>
          <a:prstGeom prst="rect">
            <a:avLst/>
          </a:prstGeom>
        </p:spPr>
        <p:txBody>
          <a:bodyPr wrap="square">
            <a:spAutoFit/>
          </a:bodyPr>
          <a:lstStyle/>
          <a:p>
            <a:pPr lvl="0" algn="r"/>
            <a:r>
              <a:rPr lang="en-US" sz="1200" dirty="0" err="1">
                <a:ea typeface="Times New Roman"/>
                <a:cs typeface="Arial"/>
              </a:rPr>
              <a:t>Pressly</a:t>
            </a:r>
            <a:r>
              <a:rPr lang="en-US" sz="1200" dirty="0">
                <a:ea typeface="Times New Roman"/>
                <a:cs typeface="Arial"/>
              </a:rPr>
              <a:t>, Linda .2013.</a:t>
            </a:r>
            <a:r>
              <a:rPr lang="en-US" sz="1200" kern="1800" spc="-75" dirty="0">
                <a:ea typeface="Times New Roman"/>
                <a:cs typeface="Arial"/>
              </a:rPr>
              <a:t>How mercury poisons gold miners and enters the food chain -</a:t>
            </a:r>
            <a:r>
              <a:rPr lang="en-US" sz="1200" dirty="0">
                <a:ea typeface="Times New Roman"/>
                <a:cs typeface="Arial"/>
              </a:rPr>
              <a:t> Crossing Continents. BBC Radio 417 September 2013 Last updated at 20:59 ET  </a:t>
            </a:r>
          </a:p>
          <a:p>
            <a:pPr lvl="0" algn="r"/>
            <a:r>
              <a:rPr lang="en-US" sz="1200" dirty="0">
                <a:ea typeface="Times New Roman"/>
                <a:cs typeface="Arial"/>
              </a:rPr>
              <a:t>Accessed from </a:t>
            </a:r>
            <a:r>
              <a:rPr lang="en-US" sz="1200" dirty="0">
                <a:ea typeface="Calibri"/>
                <a:cs typeface="Times New Roman"/>
              </a:rPr>
              <a:t>http://www.bbc.co.uk/news/magazine-24127661</a:t>
            </a:r>
            <a:endParaRPr lang="en-US" sz="1200" dirty="0"/>
          </a:p>
        </p:txBody>
      </p:sp>
    </p:spTree>
    <p:extLst>
      <p:ext uri="{BB962C8B-B14F-4D97-AF65-F5344CB8AC3E}">
        <p14:creationId xmlns:p14="http://schemas.microsoft.com/office/powerpoint/2010/main" val="136607455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07988"/>
            <a:ext cx="8261350" cy="1039812"/>
          </a:xfrm>
        </p:spPr>
        <p:txBody>
          <a:bodyPr/>
          <a:lstStyle/>
          <a:p>
            <a:r>
              <a:rPr lang="en-US" b="1" dirty="0"/>
              <a:t>Why mercury is used?</a:t>
            </a:r>
          </a:p>
        </p:txBody>
      </p:sp>
      <p:sp>
        <p:nvSpPr>
          <p:cNvPr id="3" name="Content Placeholder 2"/>
          <p:cNvSpPr>
            <a:spLocks noGrp="1"/>
          </p:cNvSpPr>
          <p:nvPr>
            <p:ph idx="4294967295"/>
          </p:nvPr>
        </p:nvSpPr>
        <p:spPr>
          <a:xfrm>
            <a:off x="381000" y="1371600"/>
            <a:ext cx="5791200" cy="4525963"/>
          </a:xfrm>
        </p:spPr>
        <p:txBody>
          <a:bodyPr>
            <a:normAutofit/>
          </a:bodyPr>
          <a:lstStyle/>
          <a:p>
            <a:pPr lvl="0"/>
            <a:r>
              <a:rPr lang="en-US" sz="2200" dirty="0"/>
              <a:t>Miners excavate and crush large quantities of earth or rock, containing a small quantity of gold</a:t>
            </a:r>
          </a:p>
          <a:p>
            <a:pPr lvl="0"/>
            <a:r>
              <a:rPr lang="en-US" sz="2200" dirty="0"/>
              <a:t>Mercury is mixed with the slurry and amalgamates with gold - and the amalgam sinks to the bottom</a:t>
            </a:r>
          </a:p>
          <a:p>
            <a:pPr lvl="0"/>
            <a:r>
              <a:rPr lang="en-US" sz="2200" dirty="0"/>
              <a:t>The amalgam is separated out, some excess mercury is removed, and the rest is boiled off</a:t>
            </a:r>
          </a:p>
          <a:p>
            <a:pPr lvl="0"/>
            <a:r>
              <a:rPr lang="en-US" sz="2200" dirty="0"/>
              <a:t>A ton of ore may contain less than an ounce (28g) of gold</a:t>
            </a:r>
          </a:p>
          <a:p>
            <a:endParaRPr lang="en-US" dirty="0"/>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960" y="2895600"/>
            <a:ext cx="2395360" cy="1344146"/>
          </a:xfrm>
          <a:prstGeom prst="rect">
            <a:avLst/>
          </a:prstGeom>
          <a:noFill/>
          <a:ln w="9525">
            <a:solidFill>
              <a:schemeClr val="tx2">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1447800"/>
            <a:ext cx="2380120" cy="1339794"/>
          </a:xfrm>
          <a:prstGeom prst="rect">
            <a:avLst/>
          </a:prstGeom>
          <a:noFill/>
          <a:ln w="9525">
            <a:solidFill>
              <a:schemeClr val="tx2">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6200" y="6172200"/>
            <a:ext cx="9067800" cy="461665"/>
          </a:xfrm>
          <a:prstGeom prst="rect">
            <a:avLst/>
          </a:prstGeom>
        </p:spPr>
        <p:txBody>
          <a:bodyPr wrap="square">
            <a:spAutoFit/>
          </a:bodyPr>
          <a:lstStyle/>
          <a:p>
            <a:pPr lvl="0"/>
            <a:r>
              <a:rPr lang="en-US" sz="1200" dirty="0" err="1">
                <a:ea typeface="Times New Roman"/>
                <a:cs typeface="Arial"/>
              </a:rPr>
              <a:t>Pressly</a:t>
            </a:r>
            <a:r>
              <a:rPr lang="en-US" sz="1200" dirty="0">
                <a:ea typeface="Times New Roman"/>
                <a:cs typeface="Arial"/>
              </a:rPr>
              <a:t>, Linda. 2013. </a:t>
            </a:r>
            <a:r>
              <a:rPr lang="en-US" sz="1200" kern="1800" spc="-75" dirty="0">
                <a:ea typeface="Times New Roman"/>
                <a:cs typeface="Arial"/>
              </a:rPr>
              <a:t>How mercury poisons gold miners and enters the food chain -</a:t>
            </a:r>
            <a:r>
              <a:rPr lang="en-US" sz="1200" dirty="0">
                <a:ea typeface="Times New Roman"/>
                <a:cs typeface="Arial"/>
              </a:rPr>
              <a:t> Crossing Continents. BBC Radio 417 September 2013 Last updated at 20:59 ET  Accessed from </a:t>
            </a:r>
            <a:r>
              <a:rPr lang="en-US" sz="1200" dirty="0">
                <a:ea typeface="Calibri"/>
                <a:cs typeface="Times New Roman"/>
              </a:rPr>
              <a:t>http://www.bbc.co.uk/news/magazine-24127661</a:t>
            </a:r>
            <a:endParaRPr lang="en-US" sz="1200" dirty="0"/>
          </a:p>
        </p:txBody>
      </p:sp>
    </p:spTree>
    <p:extLst>
      <p:ext uri="{BB962C8B-B14F-4D97-AF65-F5344CB8AC3E}">
        <p14:creationId xmlns:p14="http://schemas.microsoft.com/office/powerpoint/2010/main" val="195848730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3500" y="1676400"/>
            <a:ext cx="6477000" cy="3959896"/>
          </a:xfrm>
          <a:prstGeom prst="rect">
            <a:avLst/>
          </a:prstGeom>
          <a:noFill/>
          <a:ln w="9525">
            <a:solidFill>
              <a:schemeClr val="tx2">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04800" y="6096000"/>
            <a:ext cx="8839200" cy="461665"/>
          </a:xfrm>
          <a:prstGeom prst="rect">
            <a:avLst/>
          </a:prstGeom>
        </p:spPr>
        <p:txBody>
          <a:bodyPr wrap="square">
            <a:spAutoFit/>
          </a:bodyPr>
          <a:lstStyle/>
          <a:p>
            <a:pPr algn="r"/>
            <a:r>
              <a:rPr lang="en-US" sz="1200" dirty="0" err="1">
                <a:ea typeface="Times New Roman"/>
                <a:cs typeface="Arial"/>
              </a:rPr>
              <a:t>Pressly</a:t>
            </a:r>
            <a:r>
              <a:rPr lang="en-US" sz="1200" dirty="0">
                <a:ea typeface="Times New Roman"/>
                <a:cs typeface="Arial"/>
              </a:rPr>
              <a:t>, Linda. 2013. </a:t>
            </a:r>
            <a:r>
              <a:rPr lang="en-US" sz="1200" kern="1800" spc="-75" dirty="0">
                <a:ea typeface="Times New Roman"/>
                <a:cs typeface="Arial"/>
              </a:rPr>
              <a:t>How mercury poisons gold miners and enters the food chain -</a:t>
            </a:r>
            <a:r>
              <a:rPr lang="en-US" sz="1200" dirty="0">
                <a:ea typeface="Times New Roman"/>
                <a:cs typeface="Arial"/>
              </a:rPr>
              <a:t> Crossing Continents. BBC Radio 417 September 2013 Last updated at 20:59 ET  Accessed from </a:t>
            </a:r>
            <a:r>
              <a:rPr lang="en-US" sz="1200" dirty="0">
                <a:ea typeface="Calibri"/>
                <a:cs typeface="Times New Roman"/>
              </a:rPr>
              <a:t>http://www.bbc.co.uk/news/magazine-24127661</a:t>
            </a:r>
            <a:endParaRPr lang="en-US" sz="1200" dirty="0"/>
          </a:p>
        </p:txBody>
      </p:sp>
      <p:sp>
        <p:nvSpPr>
          <p:cNvPr id="4" name="Rectangle 3"/>
          <p:cNvSpPr/>
          <p:nvPr/>
        </p:nvSpPr>
        <p:spPr>
          <a:xfrm>
            <a:off x="762000" y="457201"/>
            <a:ext cx="8077200" cy="954107"/>
          </a:xfrm>
          <a:prstGeom prst="rect">
            <a:avLst/>
          </a:prstGeom>
        </p:spPr>
        <p:txBody>
          <a:bodyPr wrap="square">
            <a:spAutoFit/>
          </a:bodyPr>
          <a:lstStyle/>
          <a:p>
            <a:pPr algn="ctr"/>
            <a:r>
              <a:rPr lang="en-US" sz="2800" dirty="0">
                <a:solidFill>
                  <a:schemeClr val="accent3">
                    <a:lumMod val="50000"/>
                  </a:schemeClr>
                </a:solidFill>
                <a:latin typeface="+mj-lt"/>
              </a:rPr>
              <a:t>Cyanide and mercury contaminated waste, next to working rice paddies on Lombok </a:t>
            </a:r>
          </a:p>
        </p:txBody>
      </p:sp>
    </p:spTree>
    <p:extLst>
      <p:ext uri="{BB962C8B-B14F-4D97-AF65-F5344CB8AC3E}">
        <p14:creationId xmlns:p14="http://schemas.microsoft.com/office/powerpoint/2010/main" val="105726757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amcorders,cameras,clipped images,cropped images,cropped pictures,digital,digital cameras,digital photography,icons,movies,Photographs,photography,PNG,technologies,transparent background,video cameras,videos">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9125" y="1752600"/>
            <a:ext cx="3095625" cy="309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87769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79437"/>
            <a:ext cx="7848600" cy="792163"/>
          </a:xfrm>
        </p:spPr>
        <p:txBody>
          <a:bodyPr/>
          <a:lstStyle/>
          <a:p>
            <a:pPr eaLnBrk="1" hangingPunct="1">
              <a:defRPr/>
            </a:pPr>
            <a:r>
              <a:rPr lang="en-US" dirty="0"/>
              <a:t>References</a:t>
            </a:r>
          </a:p>
        </p:txBody>
      </p:sp>
      <p:sp>
        <p:nvSpPr>
          <p:cNvPr id="4099"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Aft>
                <a:spcPts val="600"/>
              </a:spcAft>
            </a:pPr>
            <a:r>
              <a:rPr altLang="en-US" sz="2200" dirty="0"/>
              <a:t>McMichael et al. (</a:t>
            </a:r>
            <a:r>
              <a:rPr altLang="en-US" sz="2200" dirty="0" err="1"/>
              <a:t>eds</a:t>
            </a:r>
            <a:r>
              <a:rPr altLang="en-US" sz="2200" dirty="0"/>
              <a:t>) 2006 Climate change and human health: risks and responses</a:t>
            </a:r>
          </a:p>
          <a:p>
            <a:pPr eaLnBrk="1" hangingPunct="1">
              <a:spcAft>
                <a:spcPts val="600"/>
              </a:spcAft>
            </a:pPr>
            <a:r>
              <a:rPr altLang="en-US" sz="2200" dirty="0"/>
              <a:t>Haines et al.  2006. Climate change and human health: impacts, vulnerability, and mitigation. The Lancet. 367:2101-09.</a:t>
            </a:r>
          </a:p>
          <a:p>
            <a:pPr eaLnBrk="1" hangingPunct="1">
              <a:spcAft>
                <a:spcPts val="600"/>
              </a:spcAft>
            </a:pPr>
            <a:r>
              <a:rPr altLang="en-US" sz="2200" dirty="0"/>
              <a:t>WHO, 2003, methods to assess climate change effects on human health</a:t>
            </a:r>
          </a:p>
          <a:p>
            <a:pPr eaLnBrk="1" hangingPunct="1">
              <a:spcAft>
                <a:spcPts val="600"/>
              </a:spcAft>
            </a:pPr>
            <a:r>
              <a:rPr altLang="en-US" sz="2200" dirty="0"/>
              <a:t>WHO, 2003, Climate change and human health, risk and response</a:t>
            </a:r>
          </a:p>
          <a:p>
            <a:pPr eaLnBrk="1" hangingPunct="1"/>
            <a:endParaRPr altLang="en-US"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a:t>Management, One </a:t>
            </a:r>
            <a:r>
              <a:rPr lang="en-US" dirty="0"/>
              <a:t>Health Course</a:t>
            </a:r>
          </a:p>
        </p:txBody>
      </p:sp>
      <p:sp>
        <p:nvSpPr>
          <p:cNvPr id="2" name="Title 1"/>
          <p:cNvSpPr>
            <a:spLocks noGrp="1"/>
          </p:cNvSpPr>
          <p:nvPr>
            <p:ph type="ctrTitle"/>
          </p:nvPr>
        </p:nvSpPr>
        <p:spPr/>
        <p:txBody>
          <a:bodyPr/>
          <a:lstStyle/>
          <a:p>
            <a:r>
              <a:rPr lang="en-US" sz="2800" b="1" cap="none" dirty="0"/>
              <a:t> </a:t>
            </a:r>
          </a:p>
        </p:txBody>
      </p:sp>
      <p:pic>
        <p:nvPicPr>
          <p:cNvPr id="4" name="Picture 3" descr="Colored Log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1" y="6141858"/>
            <a:ext cx="990600" cy="638188"/>
          </a:xfrm>
          <a:prstGeom prst="rect">
            <a:avLst/>
          </a:prstGeom>
          <a:noFill/>
          <a:ln>
            <a:noFill/>
          </a:ln>
        </p:spPr>
      </p:pic>
      <p:pic>
        <p:nvPicPr>
          <p:cNvPr id="5" name="Picture 4" descr="C:\Users\rtalmage\Desktop\TRG Projects\RESPOND\EPT_USAID_Logo.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3666" y="6251054"/>
            <a:ext cx="2707934" cy="528992"/>
          </a:xfrm>
          <a:prstGeom prst="rect">
            <a:avLst/>
          </a:prstGeom>
          <a:noFill/>
          <a:ln>
            <a:noFill/>
          </a:ln>
        </p:spPr>
      </p:pic>
      <p:sp>
        <p:nvSpPr>
          <p:cNvPr id="8" name="Title 1"/>
          <p:cNvSpPr txBox="1">
            <a:spLocks/>
          </p:cNvSpPr>
          <p:nvPr/>
        </p:nvSpPr>
        <p:spPr>
          <a:xfrm>
            <a:off x="757105" y="2209800"/>
            <a:ext cx="6629400" cy="1219201"/>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kern="1200" cap="all" baseline="0">
                <a:solidFill>
                  <a:schemeClr val="accent1">
                    <a:lumMod val="50000"/>
                  </a:schemeClr>
                </a:solidFill>
                <a:latin typeface="+mj-lt"/>
                <a:ea typeface="+mj-ea"/>
                <a:cs typeface="+mj-cs"/>
              </a:defRPr>
            </a:lvl1pPr>
          </a:lstStyle>
          <a:p>
            <a:r>
              <a:rPr lang="en-US" b="1" cap="none" dirty="0"/>
              <a:t>Module Review</a:t>
            </a:r>
          </a:p>
        </p:txBody>
      </p:sp>
    </p:spTree>
    <p:extLst>
      <p:ext uri="{BB962C8B-B14F-4D97-AF65-F5344CB8AC3E}">
        <p14:creationId xmlns:p14="http://schemas.microsoft.com/office/powerpoint/2010/main" val="112879037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thing..</a:t>
            </a:r>
          </a:p>
        </p:txBody>
      </p:sp>
      <p:sp>
        <p:nvSpPr>
          <p:cNvPr id="3" name="Content Placeholder 2"/>
          <p:cNvSpPr>
            <a:spLocks noGrp="1"/>
          </p:cNvSpPr>
          <p:nvPr>
            <p:ph idx="1"/>
          </p:nvPr>
        </p:nvSpPr>
        <p:spPr>
          <a:xfrm>
            <a:off x="457200" y="2133600"/>
            <a:ext cx="8229600" cy="4724400"/>
          </a:xfrm>
        </p:spPr>
        <p:txBody>
          <a:bodyPr>
            <a:normAutofit/>
          </a:bodyPr>
          <a:lstStyle/>
          <a:p>
            <a:pPr>
              <a:spcAft>
                <a:spcPts val="1200"/>
              </a:spcAft>
            </a:pPr>
            <a:r>
              <a:rPr lang="en-US" sz="3200" dirty="0"/>
              <a:t>That you liked and felt was a strength of the module.</a:t>
            </a:r>
          </a:p>
          <a:p>
            <a:pPr>
              <a:spcAft>
                <a:spcPts val="1200"/>
              </a:spcAft>
            </a:pPr>
            <a:r>
              <a:rPr lang="en-US" sz="3200" dirty="0"/>
              <a:t>That you would suggest we change (delete, alter or add)</a:t>
            </a:r>
          </a:p>
        </p:txBody>
      </p:sp>
      <p:sp>
        <p:nvSpPr>
          <p:cNvPr id="4" name="TextBox 3"/>
          <p:cNvSpPr txBox="1"/>
          <p:nvPr/>
        </p:nvSpPr>
        <p:spPr>
          <a:xfrm>
            <a:off x="5638800" y="4939881"/>
            <a:ext cx="2743200" cy="461665"/>
          </a:xfrm>
          <a:prstGeom prst="rect">
            <a:avLst/>
          </a:prstGeom>
          <a:noFill/>
        </p:spPr>
        <p:txBody>
          <a:bodyPr wrap="square" rtlCol="0">
            <a:spAutoFit/>
          </a:bodyPr>
          <a:lstStyle/>
          <a:p>
            <a:r>
              <a:rPr lang="en-US" sz="2400" dirty="0">
                <a:latin typeface="Lucida Handwriting" panose="03010101010101010101" pitchFamily="66" charset="0"/>
              </a:rPr>
              <a:t>Thank you.</a:t>
            </a:r>
          </a:p>
        </p:txBody>
      </p:sp>
    </p:spTree>
    <p:extLst>
      <p:ext uri="{BB962C8B-B14F-4D97-AF65-F5344CB8AC3E}">
        <p14:creationId xmlns:p14="http://schemas.microsoft.com/office/powerpoint/2010/main" val="263388185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8"/>
          <p:cNvSpPr txBox="1">
            <a:spLocks/>
          </p:cNvSpPr>
          <p:nvPr/>
        </p:nvSpPr>
        <p:spPr bwMode="auto">
          <a:xfrm>
            <a:off x="990600" y="4572000"/>
            <a:ext cx="7239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a:solidFill>
                  <a:schemeClr val="tx1"/>
                </a:solidFill>
                <a:latin typeface="Arial" pitchFamily="34" charset="0"/>
                <a:ea typeface="ＭＳ Ｐゴシック" pitchFamily="34" charset="-128"/>
              </a:defRPr>
            </a:lvl1pPr>
            <a:lvl2pPr marL="742950" indent="-285750" defTabSz="457200" eaLnBrk="0" hangingPunct="0">
              <a:defRPr>
                <a:solidFill>
                  <a:schemeClr val="tx1"/>
                </a:solidFill>
                <a:latin typeface="Arial" pitchFamily="34" charset="0"/>
                <a:ea typeface="ＭＳ Ｐゴシック" pitchFamily="34" charset="-128"/>
              </a:defRPr>
            </a:lvl2pPr>
            <a:lvl3pPr marL="1143000" indent="-228600" defTabSz="457200" eaLnBrk="0" hangingPunct="0">
              <a:defRPr>
                <a:solidFill>
                  <a:schemeClr val="tx1"/>
                </a:solidFill>
                <a:latin typeface="Arial" pitchFamily="34" charset="0"/>
                <a:ea typeface="ＭＳ Ｐゴシック" pitchFamily="34" charset="-128"/>
              </a:defRPr>
            </a:lvl3pPr>
            <a:lvl4pPr marL="1600200" indent="-228600" defTabSz="457200" eaLnBrk="0" hangingPunct="0">
              <a:defRPr>
                <a:solidFill>
                  <a:schemeClr val="tx1"/>
                </a:solidFill>
                <a:latin typeface="Arial" pitchFamily="34" charset="0"/>
                <a:ea typeface="ＭＳ Ｐゴシック" pitchFamily="34" charset="-128"/>
              </a:defRPr>
            </a:lvl4pPr>
            <a:lvl5pPr marL="2057400" indent="-228600" defTabSz="4572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600" i="1" dirty="0"/>
              <a:t>This publication was made possible in part through the support provided by the United States Agency for International Development. The opinions expressed herein are those of the author(s) and do not necessarily reflect the views of the US Agency for International Development or the US Government. USAID reserves a royalty-free nonexclusive and irrevocable right to reproduce, publish, or otherwise use, and to authorize others to use the work for Government purposes</a:t>
            </a:r>
            <a:r>
              <a:rPr lang="en-US" i="1" dirty="0"/>
              <a:t>.</a:t>
            </a:r>
            <a:endParaRPr lang="en-US" i="1" dirty="0">
              <a:solidFill>
                <a:srgbClr val="000000"/>
              </a:solidFill>
              <a:cs typeface="Arial" pitchFamily="34" charset="0"/>
            </a:endParaRPr>
          </a:p>
        </p:txBody>
      </p:sp>
    </p:spTree>
    <p:extLst>
      <p:ext uri="{BB962C8B-B14F-4D97-AF65-F5344CB8AC3E}">
        <p14:creationId xmlns:p14="http://schemas.microsoft.com/office/powerpoint/2010/main" val="1330059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Ecosystem functions </a:t>
            </a:r>
            <a:r>
              <a:rPr lang="en-US" sz="2000" dirty="0"/>
              <a:t>(continued)</a:t>
            </a:r>
          </a:p>
        </p:txBody>
      </p:sp>
      <p:sp>
        <p:nvSpPr>
          <p:cNvPr id="3" name="Content Placeholder 2"/>
          <p:cNvSpPr>
            <a:spLocks noGrp="1"/>
          </p:cNvSpPr>
          <p:nvPr>
            <p:ph idx="1"/>
          </p:nvPr>
        </p:nvSpPr>
        <p:spPr/>
        <p:txBody>
          <a:bodyPr>
            <a:normAutofit/>
          </a:bodyPr>
          <a:lstStyle/>
          <a:p>
            <a:pPr marL="0" indent="0">
              <a:buNone/>
            </a:pPr>
            <a:r>
              <a:rPr lang="en-US" dirty="0"/>
              <a:t>Ecosystem components, structures, and functions are all interdependent. To understand biodiversity, one has to think like a mountain and consider not only the biotic elements of plants, animals, and other living beings, but also the patterns and processes that shape volcanoes and forests.“</a:t>
            </a:r>
            <a:endParaRPr lang="en-US" i="1" dirty="0"/>
          </a:p>
          <a:p>
            <a:pPr marL="0" indent="0">
              <a:buNone/>
            </a:pPr>
            <a:endParaRPr lang="en-US" sz="1600" i="1" dirty="0"/>
          </a:p>
          <a:p>
            <a:pPr marL="0" indent="0" algn="r">
              <a:buNone/>
            </a:pPr>
            <a:endParaRPr lang="en-US" sz="1400" i="1" dirty="0"/>
          </a:p>
          <a:p>
            <a:pPr marL="0" indent="0" algn="r">
              <a:buNone/>
            </a:pPr>
            <a:endParaRPr lang="en-US" sz="1400" i="1" dirty="0"/>
          </a:p>
          <a:p>
            <a:pPr marL="0" indent="0" algn="r">
              <a:buNone/>
            </a:pPr>
            <a:endParaRPr lang="en-US" sz="1400" i="1" dirty="0"/>
          </a:p>
          <a:p>
            <a:pPr marL="0" indent="0" algn="r">
              <a:buNone/>
            </a:pPr>
            <a:endParaRPr lang="en-US" sz="1400" i="1" dirty="0"/>
          </a:p>
          <a:p>
            <a:pPr marL="0" indent="0" algn="r">
              <a:buNone/>
            </a:pPr>
            <a:endParaRPr lang="en-US" sz="1400" i="1" dirty="0"/>
          </a:p>
          <a:p>
            <a:pPr marL="0" indent="0" algn="r">
              <a:buNone/>
            </a:pPr>
            <a:r>
              <a:rPr lang="en-US" sz="1400" i="1" dirty="0"/>
              <a:t>Edward </a:t>
            </a:r>
            <a:r>
              <a:rPr lang="en-US" sz="1400" i="1" dirty="0" err="1"/>
              <a:t>Grumbine</a:t>
            </a:r>
            <a:r>
              <a:rPr lang="en-US" sz="1400" i="1" dirty="0"/>
              <a:t>, "Ghost Bears: Exploring the Biodiversity Crisis," 1993 </a:t>
            </a:r>
          </a:p>
          <a:p>
            <a:endParaRPr lang="en-US" dirty="0"/>
          </a:p>
        </p:txBody>
      </p:sp>
    </p:spTree>
    <p:extLst>
      <p:ext uri="{BB962C8B-B14F-4D97-AF65-F5344CB8AC3E}">
        <p14:creationId xmlns:p14="http://schemas.microsoft.com/office/powerpoint/2010/main" val="1187855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81000" y="762000"/>
            <a:ext cx="4953000" cy="4724400"/>
          </a:xfrm>
        </p:spPr>
        <p:txBody>
          <a:bodyPr>
            <a:noAutofit/>
          </a:bodyPr>
          <a:lstStyle/>
          <a:p>
            <a:pPr marL="0" indent="0">
              <a:spcAft>
                <a:spcPts val="600"/>
              </a:spcAft>
              <a:buNone/>
            </a:pPr>
            <a:r>
              <a:rPr lang="en-US" dirty="0"/>
              <a:t>Understanding Ecosystem Health needs a trans-disciplinary approach. It bridges the natural, social and health sciences. It recognizes that ecosystems must be used sustainably</a:t>
            </a:r>
            <a:r>
              <a:rPr lang="en-US" dirty="0">
                <a:solidFill>
                  <a:schemeClr val="tx1">
                    <a:lumMod val="50000"/>
                    <a:lumOff val="50000"/>
                  </a:schemeClr>
                </a:solidFill>
              </a:rPr>
              <a:t> </a:t>
            </a:r>
            <a:r>
              <a:rPr lang="en-US" dirty="0"/>
              <a:t>to maintain human and animal health.</a:t>
            </a:r>
          </a:p>
          <a:p>
            <a:pPr marL="0" indent="0">
              <a:spcAft>
                <a:spcPts val="600"/>
              </a:spcAft>
              <a:buNone/>
            </a:pPr>
            <a:r>
              <a:rPr lang="en-US" dirty="0"/>
              <a:t>It can incorporate human values and perceptions that are important in the management of the environment and disease. </a:t>
            </a:r>
          </a:p>
        </p:txBody>
      </p:sp>
      <p:pic>
        <p:nvPicPr>
          <p:cNvPr id="4" name="Picture 2" descr="C:\Users\flynnl\Documents\Ecuador Pictures\Jungle-Quito-Galapagos Oct 2010\Cuyabeno\flynn passport 2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7350" y="1143000"/>
            <a:ext cx="3086100" cy="4114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81000" y="789708"/>
            <a:ext cx="8382000" cy="50776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3057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08373"/>
            <a:ext cx="8260672" cy="1039427"/>
          </a:xfrm>
        </p:spPr>
        <p:txBody>
          <a:bodyPr/>
          <a:lstStyle/>
          <a:p>
            <a:r>
              <a:rPr lang="en-US" b="1" dirty="0"/>
              <a:t>One health</a:t>
            </a:r>
          </a:p>
        </p:txBody>
      </p:sp>
      <p:graphicFrame>
        <p:nvGraphicFramePr>
          <p:cNvPr id="5" name="Diagram 4"/>
          <p:cNvGraphicFramePr/>
          <p:nvPr>
            <p:extLst>
              <p:ext uri="{D42A27DB-BD31-4B8C-83A1-F6EECF244321}">
                <p14:modId xmlns:p14="http://schemas.microsoft.com/office/powerpoint/2010/main" val="381024510"/>
              </p:ext>
            </p:extLst>
          </p:nvPr>
        </p:nvGraphicFramePr>
        <p:xfrm>
          <a:off x="1865105" y="2318042"/>
          <a:ext cx="5540199" cy="27269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5"/>
          <p:cNvSpPr/>
          <p:nvPr/>
        </p:nvSpPr>
        <p:spPr>
          <a:xfrm>
            <a:off x="2888954" y="2054936"/>
            <a:ext cx="1296212" cy="750985"/>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Animal</a:t>
            </a:r>
          </a:p>
        </p:txBody>
      </p:sp>
      <p:sp>
        <p:nvSpPr>
          <p:cNvPr id="8" name="Oval 7"/>
          <p:cNvSpPr/>
          <p:nvPr/>
        </p:nvSpPr>
        <p:spPr>
          <a:xfrm rot="890151">
            <a:off x="4556579" y="1905000"/>
            <a:ext cx="2376388" cy="8260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Environments</a:t>
            </a:r>
          </a:p>
        </p:txBody>
      </p:sp>
      <p:sp>
        <p:nvSpPr>
          <p:cNvPr id="9" name="Oval 8"/>
          <p:cNvSpPr/>
          <p:nvPr/>
        </p:nvSpPr>
        <p:spPr>
          <a:xfrm>
            <a:off x="3903213" y="2270614"/>
            <a:ext cx="1647956" cy="92281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Humans</a:t>
            </a:r>
          </a:p>
        </p:txBody>
      </p:sp>
      <p:sp>
        <p:nvSpPr>
          <p:cNvPr id="7" name="Down Arrow 6"/>
          <p:cNvSpPr/>
          <p:nvPr/>
        </p:nvSpPr>
        <p:spPr>
          <a:xfrm rot="1499785">
            <a:off x="3559794" y="3889363"/>
            <a:ext cx="432071" cy="295030"/>
          </a:xfrm>
          <a:prstGeom prst="down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rot="19050446">
            <a:off x="5145881" y="3909213"/>
            <a:ext cx="432071" cy="295030"/>
          </a:xfrm>
          <a:prstGeom prst="down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00694" y="4613894"/>
            <a:ext cx="2658945" cy="357494"/>
          </a:xfrm>
          <a:prstGeom prst="rect">
            <a:avLst/>
          </a:prstGeom>
          <a:noFill/>
        </p:spPr>
        <p:txBody>
          <a:bodyPr wrap="none" rtlCol="0">
            <a:spAutoFit/>
          </a:bodyPr>
          <a:lstStyle/>
          <a:p>
            <a:r>
              <a:rPr lang="en-US" sz="2400" b="1" dirty="0"/>
              <a:t>Ecosystem Health</a:t>
            </a:r>
          </a:p>
        </p:txBody>
      </p:sp>
      <p:sp>
        <p:nvSpPr>
          <p:cNvPr id="15" name="TextBox 14"/>
          <p:cNvSpPr txBox="1"/>
          <p:nvPr/>
        </p:nvSpPr>
        <p:spPr>
          <a:xfrm>
            <a:off x="6302841" y="4626687"/>
            <a:ext cx="2159030" cy="357494"/>
          </a:xfrm>
          <a:prstGeom prst="rect">
            <a:avLst/>
          </a:prstGeom>
          <a:noFill/>
        </p:spPr>
        <p:txBody>
          <a:bodyPr wrap="none" rtlCol="0">
            <a:spAutoFit/>
          </a:bodyPr>
          <a:lstStyle/>
          <a:p>
            <a:r>
              <a:rPr lang="en-US" sz="2400" b="1" dirty="0"/>
              <a:t>Animal Health</a:t>
            </a:r>
          </a:p>
        </p:txBody>
      </p:sp>
      <p:sp>
        <p:nvSpPr>
          <p:cNvPr id="16" name="Rectangle 15"/>
          <p:cNvSpPr/>
          <p:nvPr/>
        </p:nvSpPr>
        <p:spPr>
          <a:xfrm>
            <a:off x="3714556" y="5159328"/>
            <a:ext cx="1944318" cy="70807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Individual Health</a:t>
            </a:r>
          </a:p>
        </p:txBody>
      </p:sp>
      <p:sp>
        <p:nvSpPr>
          <p:cNvPr id="18" name="Rectangle 17"/>
          <p:cNvSpPr/>
          <p:nvPr/>
        </p:nvSpPr>
        <p:spPr>
          <a:xfrm>
            <a:off x="616234" y="5150334"/>
            <a:ext cx="1080176" cy="70807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Plant Health</a:t>
            </a:r>
          </a:p>
        </p:txBody>
      </p:sp>
      <p:sp>
        <p:nvSpPr>
          <p:cNvPr id="19" name="Rectangle 18"/>
          <p:cNvSpPr/>
          <p:nvPr/>
        </p:nvSpPr>
        <p:spPr>
          <a:xfrm>
            <a:off x="2007351" y="5150334"/>
            <a:ext cx="1476241" cy="70807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Economic Health</a:t>
            </a:r>
          </a:p>
        </p:txBody>
      </p:sp>
      <p:sp>
        <p:nvSpPr>
          <p:cNvPr id="20" name="Rectangle 19"/>
          <p:cNvSpPr/>
          <p:nvPr/>
        </p:nvSpPr>
        <p:spPr>
          <a:xfrm>
            <a:off x="5888523" y="5150334"/>
            <a:ext cx="1304444" cy="70807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Livestock Health</a:t>
            </a:r>
          </a:p>
        </p:txBody>
      </p:sp>
      <p:sp>
        <p:nvSpPr>
          <p:cNvPr id="21" name="Rectangle 20"/>
          <p:cNvSpPr/>
          <p:nvPr/>
        </p:nvSpPr>
        <p:spPr>
          <a:xfrm>
            <a:off x="7382356" y="5159328"/>
            <a:ext cx="1304444" cy="70807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Wildlife Health</a:t>
            </a:r>
          </a:p>
        </p:txBody>
      </p:sp>
    </p:spTree>
    <p:extLst>
      <p:ext uri="{BB962C8B-B14F-4D97-AF65-F5344CB8AC3E}">
        <p14:creationId xmlns:p14="http://schemas.microsoft.com/office/powerpoint/2010/main" val="2103654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clrChange>
              <a:clrFrom>
                <a:srgbClr val="E8F6FE"/>
              </a:clrFrom>
              <a:clrTo>
                <a:srgbClr val="E8F6FE">
                  <a:alpha val="0"/>
                </a:srgbClr>
              </a:clrTo>
            </a:clrChang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b="48938"/>
          <a:stretch/>
        </p:blipFill>
        <p:spPr bwMode="auto">
          <a:xfrm>
            <a:off x="-11201" y="0"/>
            <a:ext cx="9251911" cy="546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14300" y="5467350"/>
            <a:ext cx="88773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0325" defTabSz="350838"/>
            <a:r>
              <a:rPr lang="en-US" sz="1600" dirty="0">
                <a:solidFill>
                  <a:schemeClr val="tx1"/>
                </a:solidFill>
              </a:rPr>
              <a:t>Figure 1. A system model of land use change that affects public </a:t>
            </a:r>
            <a:r>
              <a:rPr lang="en-US" sz="1600" dirty="0" err="1">
                <a:solidFill>
                  <a:schemeClr val="tx1"/>
                </a:solidFill>
              </a:rPr>
              <a:t>health.This</a:t>
            </a:r>
            <a:r>
              <a:rPr lang="en-US" sz="1600" dirty="0">
                <a:solidFill>
                  <a:schemeClr val="tx1"/>
                </a:solidFill>
              </a:rPr>
              <a:t> model shows relationships between drivers of land use and subsequent levels of environmental change and health  consequences. Various level investigation are evident and range from specific risks factors and determinants of population vulnerability to larger institutional and economic activity </a:t>
            </a:r>
          </a:p>
        </p:txBody>
      </p:sp>
    </p:spTree>
    <p:extLst>
      <p:ext uri="{BB962C8B-B14F-4D97-AF65-F5344CB8AC3E}">
        <p14:creationId xmlns:p14="http://schemas.microsoft.com/office/powerpoint/2010/main" val="2557155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cstate="print">
            <a:clrChange>
              <a:clrFrom>
                <a:srgbClr val="E8F6FE"/>
              </a:clrFrom>
              <a:clrTo>
                <a:srgbClr val="E8F6FE">
                  <a:alpha val="0"/>
                </a:srgbClr>
              </a:clrTo>
            </a:clrChang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49952" b="12307"/>
          <a:stretch/>
        </p:blipFill>
        <p:spPr bwMode="auto">
          <a:xfrm>
            <a:off x="-47898" y="819150"/>
            <a:ext cx="9725298" cy="382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31586" y="5143500"/>
            <a:ext cx="8898113"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0325" defTabSz="350838"/>
            <a:r>
              <a:rPr lang="en-US" sz="1600" dirty="0">
                <a:solidFill>
                  <a:schemeClr val="tx1"/>
                </a:solidFill>
              </a:rPr>
              <a:t>Figure 1. A system model of land use change that affects public </a:t>
            </a:r>
            <a:r>
              <a:rPr lang="en-US" sz="1600" dirty="0" err="1">
                <a:solidFill>
                  <a:schemeClr val="tx1"/>
                </a:solidFill>
              </a:rPr>
              <a:t>health.This</a:t>
            </a:r>
            <a:r>
              <a:rPr lang="en-US" sz="1600" dirty="0">
                <a:solidFill>
                  <a:schemeClr val="tx1"/>
                </a:solidFill>
              </a:rPr>
              <a:t> model shows relationships between drivers of land use and subsequent levels of environmental change and health  consequences. Various level investigation are evident and range from specific risks factors and determinants of population vulnerability to larger institutional and economic activity </a:t>
            </a:r>
          </a:p>
        </p:txBody>
      </p:sp>
    </p:spTree>
    <p:extLst>
      <p:ext uri="{BB962C8B-B14F-4D97-AF65-F5344CB8AC3E}">
        <p14:creationId xmlns:p14="http://schemas.microsoft.com/office/powerpoint/2010/main" val="2485336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9438"/>
            <a:ext cx="8229600" cy="792162"/>
          </a:xfrm>
        </p:spPr>
        <p:txBody>
          <a:bodyPr/>
          <a:lstStyle/>
          <a:p>
            <a:r>
              <a:rPr lang="en-US" dirty="0"/>
              <a:t>What do you think</a:t>
            </a:r>
          </a:p>
        </p:txBody>
      </p:sp>
      <p:sp>
        <p:nvSpPr>
          <p:cNvPr id="3" name="Content Placeholder 2"/>
          <p:cNvSpPr>
            <a:spLocks noGrp="1"/>
          </p:cNvSpPr>
          <p:nvPr>
            <p:ph sz="half" idx="1"/>
          </p:nvPr>
        </p:nvSpPr>
        <p:spPr>
          <a:xfrm>
            <a:off x="381000" y="1798637"/>
            <a:ext cx="8534400" cy="4906963"/>
          </a:xfrm>
        </p:spPr>
        <p:txBody>
          <a:bodyPr>
            <a:normAutofit/>
          </a:bodyPr>
          <a:lstStyle/>
          <a:p>
            <a:pPr marL="114300" indent="0">
              <a:buNone/>
            </a:pPr>
            <a:r>
              <a:rPr lang="en-US" sz="2600" b="1" i="1" dirty="0"/>
              <a:t>In pairs:</a:t>
            </a:r>
          </a:p>
          <a:p>
            <a:pPr marL="114300" indent="0">
              <a:buNone/>
            </a:pPr>
            <a:endParaRPr lang="en-US" sz="1200" b="1" i="1" dirty="0"/>
          </a:p>
          <a:p>
            <a:pPr>
              <a:spcAft>
                <a:spcPts val="1200"/>
              </a:spcAft>
            </a:pPr>
            <a:r>
              <a:rPr lang="en-US" sz="2600" dirty="0"/>
              <a:t>List the ecosystems that surround the university. </a:t>
            </a:r>
          </a:p>
          <a:p>
            <a:pPr>
              <a:spcAft>
                <a:spcPts val="1200"/>
              </a:spcAft>
            </a:pPr>
            <a:r>
              <a:rPr lang="en-US" sz="2600" dirty="0"/>
              <a:t>How do you derive benefits from these ecosystems?</a:t>
            </a:r>
          </a:p>
          <a:p>
            <a:pPr>
              <a:spcAft>
                <a:spcPts val="1200"/>
              </a:spcAft>
            </a:pPr>
            <a:r>
              <a:rPr lang="en-US" sz="2600" dirty="0"/>
              <a:t>How does your health depend on ecosystems?</a:t>
            </a:r>
          </a:p>
        </p:txBody>
      </p:sp>
    </p:spTree>
    <p:extLst>
      <p:ext uri="{BB962C8B-B14F-4D97-AF65-F5344CB8AC3E}">
        <p14:creationId xmlns:p14="http://schemas.microsoft.com/office/powerpoint/2010/main" val="3195881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competencies</a:t>
            </a:r>
          </a:p>
        </p:txBody>
      </p:sp>
      <p:sp>
        <p:nvSpPr>
          <p:cNvPr id="3" name="Content Placeholder 2"/>
          <p:cNvSpPr>
            <a:spLocks noGrp="1"/>
          </p:cNvSpPr>
          <p:nvPr>
            <p:ph idx="1"/>
          </p:nvPr>
        </p:nvSpPr>
        <p:spPr>
          <a:xfrm>
            <a:off x="228600" y="1752600"/>
            <a:ext cx="8763000" cy="4953000"/>
          </a:xfrm>
        </p:spPr>
        <p:txBody>
          <a:bodyPr>
            <a:normAutofit/>
          </a:bodyPr>
          <a:lstStyle/>
          <a:p>
            <a:r>
              <a:rPr lang="en-US" sz="2800" dirty="0">
                <a:solidFill>
                  <a:schemeClr val="tx1"/>
                </a:solidFill>
              </a:rPr>
              <a:t>Competency #1</a:t>
            </a:r>
          </a:p>
          <a:p>
            <a:pPr lvl="1"/>
            <a:r>
              <a:rPr lang="en-US" sz="2400" dirty="0">
                <a:solidFill>
                  <a:schemeClr val="tx1"/>
                </a:solidFill>
              </a:rPr>
              <a:t>Understand ecological/ecosystem principles</a:t>
            </a:r>
          </a:p>
          <a:p>
            <a:r>
              <a:rPr lang="en-US" sz="2800" dirty="0">
                <a:solidFill>
                  <a:schemeClr val="tx1"/>
                </a:solidFill>
              </a:rPr>
              <a:t>Competency #2</a:t>
            </a:r>
          </a:p>
          <a:p>
            <a:pPr lvl="1"/>
            <a:r>
              <a:rPr lang="en-US" sz="2400" dirty="0">
                <a:solidFill>
                  <a:schemeClr val="tx1"/>
                </a:solidFill>
              </a:rPr>
              <a:t>Understand that the interrelationships  between  ecosystems, animal health, and human health </a:t>
            </a:r>
            <a:endParaRPr lang="en-US" sz="1050" dirty="0">
              <a:solidFill>
                <a:schemeClr val="tx1"/>
              </a:solidFill>
            </a:endParaRPr>
          </a:p>
          <a:p>
            <a:r>
              <a:rPr lang="en-US" sz="2800" dirty="0">
                <a:solidFill>
                  <a:schemeClr val="tx1"/>
                </a:solidFill>
              </a:rPr>
              <a:t>Competency #3</a:t>
            </a:r>
          </a:p>
          <a:p>
            <a:pPr lvl="1"/>
            <a:r>
              <a:rPr lang="en-US" sz="2400" dirty="0">
                <a:solidFill>
                  <a:schemeClr val="tx1"/>
                </a:solidFill>
              </a:rPr>
              <a:t>Analyze the far reaching affects direct impacts on the environment have. </a:t>
            </a:r>
          </a:p>
        </p:txBody>
      </p:sp>
    </p:spTree>
    <p:extLst>
      <p:ext uri="{BB962C8B-B14F-4D97-AF65-F5344CB8AC3E}">
        <p14:creationId xmlns:p14="http://schemas.microsoft.com/office/powerpoint/2010/main" val="41993319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Homework  </a:t>
            </a:r>
          </a:p>
        </p:txBody>
      </p:sp>
      <p:sp>
        <p:nvSpPr>
          <p:cNvPr id="3" name="Content Placeholder 2"/>
          <p:cNvSpPr>
            <a:spLocks noGrp="1"/>
          </p:cNvSpPr>
          <p:nvPr>
            <p:ph idx="1"/>
          </p:nvPr>
        </p:nvSpPr>
        <p:spPr>
          <a:xfrm>
            <a:off x="304800" y="1752600"/>
            <a:ext cx="8534400" cy="4191000"/>
          </a:xfrm>
        </p:spPr>
        <p:txBody>
          <a:bodyPr>
            <a:normAutofit/>
          </a:bodyPr>
          <a:lstStyle/>
          <a:p>
            <a:pPr marL="114300" indent="0">
              <a:buNone/>
            </a:pPr>
            <a:r>
              <a:rPr lang="en-US" b="1" i="1" dirty="0"/>
              <a:t>Introduction to Abiotic Cycles</a:t>
            </a:r>
          </a:p>
          <a:p>
            <a:pPr marL="114300" indent="0">
              <a:buNone/>
            </a:pPr>
            <a:endParaRPr lang="en-US" sz="1500" b="1" i="1" dirty="0"/>
          </a:p>
          <a:p>
            <a:pPr marL="114300" indent="0">
              <a:buNone/>
            </a:pPr>
            <a:endParaRPr lang="en-US" sz="1000" b="1" i="1" dirty="0"/>
          </a:p>
          <a:p>
            <a:pPr marL="114300" indent="0" algn="ctr">
              <a:buNone/>
            </a:pPr>
            <a:r>
              <a:rPr lang="en-US" sz="3600" b="1" dirty="0">
                <a:solidFill>
                  <a:schemeClr val="accent3">
                    <a:lumMod val="75000"/>
                  </a:schemeClr>
                </a:solidFill>
              </a:rPr>
              <a:t>Water          Carbon          Nitrogen</a:t>
            </a:r>
          </a:p>
          <a:p>
            <a:pPr marL="114300" indent="0">
              <a:buNone/>
            </a:pPr>
            <a:endParaRPr lang="en-US" dirty="0"/>
          </a:p>
          <a:p>
            <a:pPr marL="114300" indent="0">
              <a:buNone/>
            </a:pPr>
            <a:r>
              <a:rPr lang="en-US" dirty="0"/>
              <a:t>As homework, develop a 10 minute presentation to describe your assigned cycle to your fellow students. It can be presented in the form of a video, a PowerPoint Presentation, a play, a photo essay, etc. Get creative and have fun!</a:t>
            </a:r>
          </a:p>
        </p:txBody>
      </p:sp>
    </p:spTree>
    <p:extLst>
      <p:ext uri="{BB962C8B-B14F-4D97-AF65-F5344CB8AC3E}">
        <p14:creationId xmlns:p14="http://schemas.microsoft.com/office/powerpoint/2010/main" val="314636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a:bodyPr>
          <a:lstStyle/>
          <a:p>
            <a:pPr>
              <a:spcBef>
                <a:spcPct val="30000"/>
              </a:spcBef>
              <a:spcAft>
                <a:spcPts val="600"/>
              </a:spcAft>
              <a:defRPr/>
            </a:pPr>
            <a:r>
              <a:rPr lang="en-US" sz="1800" dirty="0"/>
              <a:t>California Biodiversity Council. 2008. Scientific Definitions of Biodiversity. California Biodiversity Council. Accessed from </a:t>
            </a:r>
            <a:r>
              <a:rPr lang="en-US" sz="1800" dirty="0">
                <a:hlinkClick r:id="rId3"/>
              </a:rPr>
              <a:t>http://biodiversity.ca.gov/Biodiversity/biodiv_def2.html</a:t>
            </a:r>
            <a:endParaRPr lang="en-US" sz="1800" dirty="0"/>
          </a:p>
          <a:p>
            <a:pPr marL="114300" indent="0">
              <a:spcBef>
                <a:spcPct val="30000"/>
              </a:spcBef>
              <a:spcAft>
                <a:spcPts val="600"/>
              </a:spcAft>
              <a:buNone/>
              <a:defRPr/>
            </a:pPr>
            <a:endParaRPr lang="en-US" sz="400" dirty="0"/>
          </a:p>
          <a:p>
            <a:pPr>
              <a:spcAft>
                <a:spcPts val="600"/>
              </a:spcAft>
            </a:pPr>
            <a:r>
              <a:rPr lang="en-US" sz="1800" dirty="0" err="1"/>
              <a:t>Patz</a:t>
            </a:r>
            <a:r>
              <a:rPr lang="en-US" sz="1800" dirty="0"/>
              <a:t>, J.A., P. </a:t>
            </a:r>
            <a:r>
              <a:rPr lang="en-US" sz="1800" dirty="0" err="1"/>
              <a:t>Daszak</a:t>
            </a:r>
            <a:r>
              <a:rPr lang="en-US" sz="1800" dirty="0"/>
              <a:t>, G. M. Tabor, A. A. Aguirre, M. Pearl, J. Epstein, N. D. Wolfe, A. M. Kilpatrick, J. </a:t>
            </a:r>
            <a:r>
              <a:rPr lang="en-US" sz="1800" dirty="0" err="1"/>
              <a:t>Foufopoulos</a:t>
            </a:r>
            <a:r>
              <a:rPr lang="en-US" sz="1800" dirty="0"/>
              <a:t>, D. </a:t>
            </a:r>
            <a:r>
              <a:rPr lang="en-US" sz="1800" dirty="0" err="1"/>
              <a:t>Molyneux</a:t>
            </a:r>
            <a:r>
              <a:rPr lang="en-US" sz="1800" dirty="0"/>
              <a:t>, D. J. Bradley, and Members of the Working Group on Land Use Change Disease Emergence. 2004. Unhealthy Landscapes: Policy Recommendations on Land Use Change and Infectious Disease Emergence</a:t>
            </a:r>
            <a:r>
              <a:rPr lang="en-US" sz="1800" b="1" dirty="0"/>
              <a:t>. </a:t>
            </a:r>
            <a:r>
              <a:rPr lang="en-US" sz="1800" dirty="0"/>
              <a:t>Environ Health </a:t>
            </a:r>
            <a:r>
              <a:rPr lang="en-US" sz="1800" dirty="0" err="1"/>
              <a:t>Perspect</a:t>
            </a:r>
            <a:r>
              <a:rPr lang="en-US" sz="1800" dirty="0"/>
              <a:t>. 2004 July; 112(10): 1092–1098. Published online 2004 April 22. </a:t>
            </a:r>
            <a:r>
              <a:rPr lang="en-US" sz="1800" dirty="0" err="1"/>
              <a:t>doi</a:t>
            </a:r>
            <a:r>
              <a:rPr lang="en-US" sz="1800" dirty="0"/>
              <a:t>: 10.1289/ehp.6877</a:t>
            </a:r>
          </a:p>
          <a:p>
            <a:pPr marL="114300" indent="0">
              <a:spcAft>
                <a:spcPts val="600"/>
              </a:spcAft>
              <a:buNone/>
            </a:pPr>
            <a:endParaRPr lang="en-US" sz="400" dirty="0"/>
          </a:p>
          <a:p>
            <a:pPr>
              <a:spcAft>
                <a:spcPts val="600"/>
              </a:spcAft>
            </a:pPr>
            <a:r>
              <a:rPr lang="en-US" sz="1800" dirty="0"/>
              <a:t>Rapport, D.J., R. </a:t>
            </a:r>
            <a:r>
              <a:rPr lang="en-US" sz="1800" dirty="0" err="1"/>
              <a:t>Constanza</a:t>
            </a:r>
            <a:r>
              <a:rPr lang="en-US" sz="1800" dirty="0"/>
              <a:t>, and A.J. McMichael. 1998. Assessing ecosystem health. TREE v. 14 n. 10 October 1998. Accessed from </a:t>
            </a:r>
            <a:r>
              <a:rPr lang="en-US" sz="1800" dirty="0">
                <a:hlinkClick r:id="rId4"/>
              </a:rPr>
              <a:t>http://www.uvm.edu/rsenr/nr385fun/reading/AssessEcosysHealth.pdf</a:t>
            </a:r>
            <a:endParaRPr lang="en-US" sz="1800" dirty="0"/>
          </a:p>
          <a:p>
            <a:pPr>
              <a:spcAft>
                <a:spcPts val="600"/>
              </a:spcAft>
            </a:pPr>
            <a:endParaRPr lang="en-US" sz="1800" dirty="0"/>
          </a:p>
        </p:txBody>
      </p:sp>
    </p:spTree>
    <p:extLst>
      <p:ext uri="{BB962C8B-B14F-4D97-AF65-F5344CB8AC3E}">
        <p14:creationId xmlns:p14="http://schemas.microsoft.com/office/powerpoint/2010/main" val="231472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a:t>Ecosystem health, One Health Course</a:t>
            </a:r>
          </a:p>
        </p:txBody>
      </p:sp>
      <p:sp>
        <p:nvSpPr>
          <p:cNvPr id="3" name="Title 2"/>
          <p:cNvSpPr>
            <a:spLocks noGrp="1"/>
          </p:cNvSpPr>
          <p:nvPr>
            <p:ph type="ctrTitle"/>
          </p:nvPr>
        </p:nvSpPr>
        <p:spPr/>
        <p:txBody>
          <a:bodyPr/>
          <a:lstStyle/>
          <a:p>
            <a:r>
              <a:rPr lang="en-US" dirty="0"/>
              <a:t>A</a:t>
            </a:r>
            <a:r>
              <a:rPr lang="en-US" cap="none" dirty="0"/>
              <a:t>biotic Cycles</a:t>
            </a:r>
            <a:br>
              <a:rPr lang="en-US" cap="none" dirty="0"/>
            </a:br>
            <a:r>
              <a:rPr lang="en-US" sz="3600" i="1" cap="none" dirty="0"/>
              <a:t>Water, Carbon &amp; Nitrogen </a:t>
            </a:r>
            <a:endParaRPr lang="en-US" i="1" dirty="0"/>
          </a:p>
        </p:txBody>
      </p:sp>
    </p:spTree>
    <p:extLst>
      <p:ext uri="{BB962C8B-B14F-4D97-AF65-F5344CB8AC3E}">
        <p14:creationId xmlns:p14="http://schemas.microsoft.com/office/powerpoint/2010/main" val="3565038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502027" y="1752600"/>
            <a:ext cx="4184773" cy="352978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a:t>The Concept of Ecosystems</a:t>
            </a:r>
          </a:p>
        </p:txBody>
      </p:sp>
      <p:sp>
        <p:nvSpPr>
          <p:cNvPr id="3" name="Content Placeholder 2"/>
          <p:cNvSpPr>
            <a:spLocks noGrp="1"/>
          </p:cNvSpPr>
          <p:nvPr>
            <p:ph idx="1"/>
          </p:nvPr>
        </p:nvSpPr>
        <p:spPr/>
        <p:txBody>
          <a:bodyPr>
            <a:normAutofit/>
          </a:bodyPr>
          <a:lstStyle/>
          <a:p>
            <a:r>
              <a:rPr lang="en-US" dirty="0"/>
              <a:t>Ecology</a:t>
            </a:r>
          </a:p>
          <a:p>
            <a:pPr lvl="1"/>
            <a:r>
              <a:rPr lang="en-US" dirty="0"/>
              <a:t>Individuals</a:t>
            </a:r>
          </a:p>
          <a:p>
            <a:pPr lvl="1"/>
            <a:r>
              <a:rPr lang="en-US" dirty="0"/>
              <a:t>Populations</a:t>
            </a:r>
          </a:p>
          <a:p>
            <a:pPr lvl="1"/>
            <a:r>
              <a:rPr lang="en-US" dirty="0"/>
              <a:t>Communities</a:t>
            </a:r>
          </a:p>
          <a:p>
            <a:pPr lvl="1"/>
            <a:endParaRPr lang="en-US" sz="1200" dirty="0"/>
          </a:p>
          <a:p>
            <a:r>
              <a:rPr lang="en-US" dirty="0"/>
              <a:t>Ecosystem</a:t>
            </a:r>
          </a:p>
          <a:p>
            <a:pPr lvl="1" indent="-342900"/>
            <a:r>
              <a:rPr lang="en-US" dirty="0"/>
              <a:t>Abiotic components</a:t>
            </a:r>
          </a:p>
          <a:p>
            <a:pPr lvl="1" indent="-342900"/>
            <a:r>
              <a:rPr lang="en-US" dirty="0"/>
              <a:t>Biotic components</a:t>
            </a:r>
          </a:p>
          <a:p>
            <a:pPr marL="297180" lvl="1" indent="0">
              <a:buNone/>
            </a:pPr>
            <a:endParaRPr lang="en-US" sz="1200" dirty="0"/>
          </a:p>
          <a:p>
            <a:r>
              <a:rPr lang="en-US" dirty="0"/>
              <a:t>Ecosystem Ecology</a:t>
            </a:r>
          </a:p>
          <a:p>
            <a:pPr lvl="1"/>
            <a:r>
              <a:rPr lang="en-US" dirty="0"/>
              <a:t>Functional aspects  </a:t>
            </a:r>
          </a:p>
          <a:p>
            <a:endParaRPr lang="en-US" dirty="0"/>
          </a:p>
        </p:txBody>
      </p:sp>
      <p:pic>
        <p:nvPicPr>
          <p:cNvPr id="1026" name="Picture 2"/>
          <p:cNvPicPr>
            <a:picLocks noChangeAspect="1" noChangeArrowheads="1"/>
          </p:cNvPicPr>
          <p:nvPr/>
        </p:nvPicPr>
        <p:blipFill>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724400" y="1905000"/>
            <a:ext cx="3552825" cy="3239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02027" y="5413019"/>
            <a:ext cx="3781425" cy="430887"/>
          </a:xfrm>
          <a:prstGeom prst="rect">
            <a:avLst/>
          </a:prstGeom>
          <a:noFill/>
        </p:spPr>
        <p:txBody>
          <a:bodyPr wrap="square" rtlCol="0">
            <a:spAutoFit/>
          </a:bodyPr>
          <a:lstStyle/>
          <a:p>
            <a:pPr algn="r"/>
            <a:r>
              <a:rPr lang="en-US" sz="1100" dirty="0"/>
              <a:t>Source:  tx.english-ch.com/teacher/</a:t>
            </a:r>
            <a:r>
              <a:rPr lang="en-US" sz="1100" dirty="0" err="1"/>
              <a:t>owen</a:t>
            </a:r>
            <a:r>
              <a:rPr lang="en-US" sz="1100" dirty="0"/>
              <a:t>/level-c/amazing-icebergs-and-their-role-in-the-ecosystem/</a:t>
            </a:r>
          </a:p>
        </p:txBody>
      </p:sp>
    </p:spTree>
    <p:extLst>
      <p:ext uri="{BB962C8B-B14F-4D97-AF65-F5344CB8AC3E}">
        <p14:creationId xmlns:p14="http://schemas.microsoft.com/office/powerpoint/2010/main" val="14349668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Energy and Biogeochemical Cycling</a:t>
            </a:r>
          </a:p>
        </p:txBody>
      </p:sp>
      <p:sp>
        <p:nvSpPr>
          <p:cNvPr id="3" name="Content Placeholder 2"/>
          <p:cNvSpPr>
            <a:spLocks noGrp="1"/>
          </p:cNvSpPr>
          <p:nvPr>
            <p:ph idx="1"/>
          </p:nvPr>
        </p:nvSpPr>
        <p:spPr>
          <a:xfrm>
            <a:off x="457200" y="1752600"/>
            <a:ext cx="8229600" cy="3962400"/>
          </a:xfrm>
        </p:spPr>
        <p:txBody>
          <a:bodyPr>
            <a:normAutofit/>
          </a:bodyPr>
          <a:lstStyle/>
          <a:p>
            <a:pPr marL="0" indent="0">
              <a:buNone/>
            </a:pPr>
            <a:r>
              <a:rPr lang="en-US" sz="2600" b="1" i="1" dirty="0"/>
              <a:t>Main processes of ecosystem ecology</a:t>
            </a:r>
          </a:p>
          <a:p>
            <a:r>
              <a:rPr lang="en-US" sz="2600" dirty="0"/>
              <a:t>Energy transformations </a:t>
            </a:r>
          </a:p>
          <a:p>
            <a:pPr lvl="1"/>
            <a:r>
              <a:rPr lang="en-US" dirty="0"/>
              <a:t>Photosynthesis  + respiration </a:t>
            </a:r>
            <a:r>
              <a:rPr lang="en-US" dirty="0">
                <a:sym typeface="Wingdings" panose="05000000000000000000" pitchFamily="2" charset="2"/>
              </a:rPr>
              <a:t></a:t>
            </a:r>
            <a:r>
              <a:rPr lang="en-US" dirty="0"/>
              <a:t>  heat energy</a:t>
            </a:r>
          </a:p>
          <a:p>
            <a:pPr marL="411480" lvl="1" indent="0">
              <a:buNone/>
            </a:pPr>
            <a:endParaRPr lang="en-US" sz="1200" dirty="0"/>
          </a:p>
          <a:p>
            <a:r>
              <a:rPr lang="en-US" sz="2600" dirty="0"/>
              <a:t>Biogeochemical cycling or abiotic cycles </a:t>
            </a:r>
          </a:p>
          <a:p>
            <a:pPr lvl="1"/>
            <a:r>
              <a:rPr lang="en-US" dirty="0"/>
              <a:t>Water</a:t>
            </a:r>
          </a:p>
          <a:p>
            <a:pPr lvl="1"/>
            <a:r>
              <a:rPr lang="en-US" dirty="0"/>
              <a:t>Carbon</a:t>
            </a:r>
          </a:p>
          <a:p>
            <a:pPr lvl="1"/>
            <a:r>
              <a:rPr lang="en-US" dirty="0"/>
              <a:t>Nitrogen</a:t>
            </a:r>
          </a:p>
          <a:p>
            <a:pPr marL="685800" lvl="2" indent="0">
              <a:buNone/>
            </a:pPr>
            <a:r>
              <a:rPr lang="en-US" sz="2400" dirty="0"/>
              <a:t> </a:t>
            </a:r>
            <a:endParaRPr lang="en-US" dirty="0"/>
          </a:p>
          <a:p>
            <a:pPr marL="0" indent="0">
              <a:buNone/>
            </a:pPr>
            <a:endParaRPr lang="en-US" dirty="0"/>
          </a:p>
        </p:txBody>
      </p:sp>
    </p:spTree>
    <p:extLst>
      <p:ext uri="{BB962C8B-B14F-4D97-AF65-F5344CB8AC3E}">
        <p14:creationId xmlns:p14="http://schemas.microsoft.com/office/powerpoint/2010/main" val="31649683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6200" y="228600"/>
            <a:ext cx="9067800" cy="6248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4294967295"/>
          </p:nvPr>
        </p:nvPicPr>
        <p:blipFill>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57200" y="685800"/>
            <a:ext cx="8189913" cy="5253526"/>
          </a:xfrm>
        </p:spPr>
      </p:pic>
    </p:spTree>
    <p:extLst>
      <p:ext uri="{BB962C8B-B14F-4D97-AF65-F5344CB8AC3E}">
        <p14:creationId xmlns:p14="http://schemas.microsoft.com/office/powerpoint/2010/main" val="16771689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659423" y="1066800"/>
            <a:ext cx="7825154" cy="4004203"/>
          </a:xfrm>
        </p:spPr>
      </p:pic>
      <p:sp>
        <p:nvSpPr>
          <p:cNvPr id="5" name="TextBox 4"/>
          <p:cNvSpPr txBox="1"/>
          <p:nvPr/>
        </p:nvSpPr>
        <p:spPr>
          <a:xfrm>
            <a:off x="2286000" y="5562600"/>
            <a:ext cx="6248400" cy="230832"/>
          </a:xfrm>
          <a:prstGeom prst="rect">
            <a:avLst/>
          </a:prstGeom>
          <a:noFill/>
        </p:spPr>
        <p:txBody>
          <a:bodyPr wrap="square" rtlCol="0">
            <a:spAutoFit/>
          </a:bodyPr>
          <a:lstStyle/>
          <a:p>
            <a:pPr algn="r"/>
            <a:r>
              <a:rPr lang="en-US" sz="900" dirty="0"/>
              <a:t>http://pmm.nasa.gov/education/sites/default/files/article_images/Water-Cycle-Art2A.png</a:t>
            </a:r>
          </a:p>
        </p:txBody>
      </p:sp>
    </p:spTree>
    <p:extLst>
      <p:ext uri="{BB962C8B-B14F-4D97-AF65-F5344CB8AC3E}">
        <p14:creationId xmlns:p14="http://schemas.microsoft.com/office/powerpoint/2010/main" val="7892101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41325" y="257257"/>
            <a:ext cx="8261350" cy="1039812"/>
          </a:xfrm>
        </p:spPr>
        <p:txBody>
          <a:bodyPr/>
          <a:lstStyle/>
          <a:p>
            <a:r>
              <a:rPr lang="en-US" b="1" dirty="0"/>
              <a:t>Water Cycle</a:t>
            </a:r>
          </a:p>
        </p:txBody>
      </p:sp>
      <p:pic>
        <p:nvPicPr>
          <p:cNvPr id="7" name="Content Placeholder 6"/>
          <p:cNvPicPr>
            <a:picLocks noGrp="1" noChangeAspect="1"/>
          </p:cNvPicPr>
          <p:nvPr>
            <p:ph idx="4294967295"/>
          </p:nvPr>
        </p:nvPicPr>
        <p:blipFill>
          <a:blip r:embed="rId3" cstate="print">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24000" y="1324032"/>
            <a:ext cx="6096000" cy="4827531"/>
          </a:xfrm>
        </p:spPr>
      </p:pic>
      <p:sp>
        <p:nvSpPr>
          <p:cNvPr id="8" name="TextBox 7"/>
          <p:cNvSpPr txBox="1"/>
          <p:nvPr/>
        </p:nvSpPr>
        <p:spPr>
          <a:xfrm>
            <a:off x="304800" y="6343052"/>
            <a:ext cx="7924800" cy="276999"/>
          </a:xfrm>
          <a:prstGeom prst="rect">
            <a:avLst/>
          </a:prstGeom>
          <a:noFill/>
        </p:spPr>
        <p:txBody>
          <a:bodyPr wrap="square" rtlCol="0">
            <a:spAutoFit/>
          </a:bodyPr>
          <a:lstStyle/>
          <a:p>
            <a:pPr algn="r"/>
            <a:r>
              <a:rPr lang="en-US" sz="1200" dirty="0"/>
              <a:t>http://science.nasa.gov/media/medialibrary/2010/03/31/water_cycle.jpg</a:t>
            </a:r>
          </a:p>
        </p:txBody>
      </p:sp>
    </p:spTree>
    <p:extLst>
      <p:ext uri="{BB962C8B-B14F-4D97-AF65-F5344CB8AC3E}">
        <p14:creationId xmlns:p14="http://schemas.microsoft.com/office/powerpoint/2010/main" val="12016588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Water Cycle Discussion Points</a:t>
            </a:r>
          </a:p>
        </p:txBody>
      </p:sp>
      <p:sp>
        <p:nvSpPr>
          <p:cNvPr id="3" name="Content Placeholder 2"/>
          <p:cNvSpPr>
            <a:spLocks noGrp="1"/>
          </p:cNvSpPr>
          <p:nvPr>
            <p:ph idx="1"/>
          </p:nvPr>
        </p:nvSpPr>
        <p:spPr/>
        <p:txBody>
          <a:bodyPr/>
          <a:lstStyle/>
          <a:p>
            <a:pPr>
              <a:spcAft>
                <a:spcPts val="1200"/>
              </a:spcAft>
            </a:pPr>
            <a:r>
              <a:rPr lang="en-US" dirty="0"/>
              <a:t>Why is the water cycle important?</a:t>
            </a:r>
          </a:p>
          <a:p>
            <a:pPr>
              <a:spcAft>
                <a:spcPts val="1200"/>
              </a:spcAft>
            </a:pPr>
            <a:r>
              <a:rPr lang="en-US" dirty="0"/>
              <a:t>What disrupts the water cycle?</a:t>
            </a:r>
          </a:p>
          <a:p>
            <a:pPr>
              <a:spcAft>
                <a:spcPts val="1200"/>
              </a:spcAft>
            </a:pPr>
            <a:r>
              <a:rPr lang="en-US" dirty="0"/>
              <a:t>How do impacts to the water cycle affect human health?</a:t>
            </a:r>
          </a:p>
          <a:p>
            <a:endParaRPr lang="en-US" dirty="0"/>
          </a:p>
          <a:p>
            <a:endParaRPr lang="en-US" dirty="0"/>
          </a:p>
        </p:txBody>
      </p:sp>
    </p:spTree>
    <p:extLst>
      <p:ext uri="{BB962C8B-B14F-4D97-AF65-F5344CB8AC3E}">
        <p14:creationId xmlns:p14="http://schemas.microsoft.com/office/powerpoint/2010/main" val="36022489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Additional Terms </a:t>
            </a:r>
          </a:p>
        </p:txBody>
      </p:sp>
      <p:sp>
        <p:nvSpPr>
          <p:cNvPr id="3" name="Content Placeholder 2"/>
          <p:cNvSpPr>
            <a:spLocks noGrp="1"/>
          </p:cNvSpPr>
          <p:nvPr>
            <p:ph sz="half" idx="2"/>
          </p:nvPr>
        </p:nvSpPr>
        <p:spPr>
          <a:xfrm>
            <a:off x="1065212" y="1752600"/>
            <a:ext cx="4040188" cy="3687762"/>
          </a:xfrm>
        </p:spPr>
        <p:txBody>
          <a:bodyPr>
            <a:normAutofit/>
          </a:bodyPr>
          <a:lstStyle/>
          <a:p>
            <a:r>
              <a:rPr lang="en-US" sz="2600" dirty="0"/>
              <a:t>Aquifer</a:t>
            </a:r>
          </a:p>
          <a:p>
            <a:r>
              <a:rPr lang="en-US" sz="2600" dirty="0"/>
              <a:t>Delta</a:t>
            </a:r>
          </a:p>
          <a:p>
            <a:r>
              <a:rPr lang="en-US" sz="2600" dirty="0"/>
              <a:t>Deposition</a:t>
            </a:r>
          </a:p>
          <a:p>
            <a:r>
              <a:rPr lang="en-US" sz="2600" dirty="0"/>
              <a:t>Erosion</a:t>
            </a:r>
          </a:p>
          <a:p>
            <a:r>
              <a:rPr lang="en-US" sz="2600" dirty="0"/>
              <a:t>Groundwater</a:t>
            </a:r>
          </a:p>
          <a:p>
            <a:r>
              <a:rPr lang="en-US" sz="2600" dirty="0"/>
              <a:t>Glacier</a:t>
            </a:r>
          </a:p>
          <a:p>
            <a:endParaRPr lang="en-US" dirty="0"/>
          </a:p>
          <a:p>
            <a:endParaRPr lang="en-US" dirty="0"/>
          </a:p>
        </p:txBody>
      </p:sp>
      <p:sp>
        <p:nvSpPr>
          <p:cNvPr id="7" name="Content Placeholder 6"/>
          <p:cNvSpPr>
            <a:spLocks noGrp="1"/>
          </p:cNvSpPr>
          <p:nvPr>
            <p:ph sz="quarter" idx="4"/>
          </p:nvPr>
        </p:nvSpPr>
        <p:spPr>
          <a:xfrm>
            <a:off x="4645025" y="1752600"/>
            <a:ext cx="4041775" cy="3687762"/>
          </a:xfrm>
        </p:spPr>
        <p:txBody>
          <a:bodyPr/>
          <a:lstStyle/>
          <a:p>
            <a:pPr indent="-342900">
              <a:buClr>
                <a:schemeClr val="tx2">
                  <a:lumMod val="60000"/>
                  <a:lumOff val="40000"/>
                </a:schemeClr>
              </a:buClr>
            </a:pPr>
            <a:r>
              <a:rPr lang="en-US" sz="2600" dirty="0"/>
              <a:t>Sediment</a:t>
            </a:r>
          </a:p>
          <a:p>
            <a:pPr indent="-342900">
              <a:buClr>
                <a:schemeClr val="tx2">
                  <a:lumMod val="60000"/>
                  <a:lumOff val="40000"/>
                </a:schemeClr>
              </a:buClr>
            </a:pPr>
            <a:r>
              <a:rPr lang="en-US" sz="2600" dirty="0"/>
              <a:t>Spring</a:t>
            </a:r>
          </a:p>
          <a:p>
            <a:pPr indent="-342900">
              <a:buClr>
                <a:schemeClr val="tx2">
                  <a:lumMod val="60000"/>
                  <a:lumOff val="40000"/>
                </a:schemeClr>
              </a:buClr>
            </a:pPr>
            <a:r>
              <a:rPr lang="en-US" sz="2600" dirty="0"/>
              <a:t>Surface water</a:t>
            </a:r>
          </a:p>
          <a:p>
            <a:pPr indent="-342900">
              <a:buClr>
                <a:schemeClr val="tx2">
                  <a:lumMod val="60000"/>
                  <a:lumOff val="40000"/>
                </a:schemeClr>
              </a:buClr>
            </a:pPr>
            <a:r>
              <a:rPr lang="en-US" sz="2600" dirty="0"/>
              <a:t>Water molecule</a:t>
            </a:r>
          </a:p>
          <a:p>
            <a:pPr indent="-342900">
              <a:buClr>
                <a:schemeClr val="tx2">
                  <a:lumMod val="60000"/>
                  <a:lumOff val="40000"/>
                </a:schemeClr>
              </a:buClr>
            </a:pPr>
            <a:r>
              <a:rPr lang="en-US" sz="2600" dirty="0"/>
              <a:t>Watershed</a:t>
            </a:r>
          </a:p>
          <a:p>
            <a:pPr indent="-342900">
              <a:buClr>
                <a:schemeClr val="tx2">
                  <a:lumMod val="60000"/>
                  <a:lumOff val="40000"/>
                </a:schemeClr>
              </a:buClr>
            </a:pPr>
            <a:r>
              <a:rPr lang="en-US" sz="2600" dirty="0"/>
              <a:t>Water vapor</a:t>
            </a:r>
          </a:p>
          <a:p>
            <a:endParaRPr lang="en-US" dirty="0"/>
          </a:p>
          <a:p>
            <a:endParaRPr lang="en-US" dirty="0"/>
          </a:p>
        </p:txBody>
      </p:sp>
    </p:spTree>
    <p:extLst>
      <p:ext uri="{BB962C8B-B14F-4D97-AF65-F5344CB8AC3E}">
        <p14:creationId xmlns:p14="http://schemas.microsoft.com/office/powerpoint/2010/main" val="35718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overview</a:t>
            </a:r>
          </a:p>
        </p:txBody>
      </p:sp>
      <p:graphicFrame>
        <p:nvGraphicFramePr>
          <p:cNvPr id="4" name="Table 3"/>
          <p:cNvGraphicFramePr>
            <a:graphicFrameLocks noGrp="1"/>
          </p:cNvGraphicFramePr>
          <p:nvPr>
            <p:extLst>
              <p:ext uri="{D42A27DB-BD31-4B8C-83A1-F6EECF244321}">
                <p14:modId xmlns:p14="http://schemas.microsoft.com/office/powerpoint/2010/main" val="665288613"/>
              </p:ext>
            </p:extLst>
          </p:nvPr>
        </p:nvGraphicFramePr>
        <p:xfrm>
          <a:off x="152400" y="1676400"/>
          <a:ext cx="8839200" cy="5016085"/>
        </p:xfrm>
        <a:graphic>
          <a:graphicData uri="http://schemas.openxmlformats.org/drawingml/2006/table">
            <a:tbl>
              <a:tblPr firstRow="1" firstCol="1" bandRow="1">
                <a:tableStyleId>{F5AB1C69-6EDB-4FF4-983F-18BD219EF322}</a:tableStyleId>
              </a:tblPr>
              <a:tblGrid>
                <a:gridCol w="1767840">
                  <a:extLst>
                    <a:ext uri="{9D8B030D-6E8A-4147-A177-3AD203B41FA5}">
                      <a16:colId xmlns:a16="http://schemas.microsoft.com/office/drawing/2014/main" val="20000"/>
                    </a:ext>
                  </a:extLst>
                </a:gridCol>
                <a:gridCol w="7071360">
                  <a:extLst>
                    <a:ext uri="{9D8B030D-6E8A-4147-A177-3AD203B41FA5}">
                      <a16:colId xmlns:a16="http://schemas.microsoft.com/office/drawing/2014/main" val="20001"/>
                    </a:ext>
                  </a:extLst>
                </a:gridCol>
              </a:tblGrid>
              <a:tr h="379431">
                <a:tc>
                  <a:txBody>
                    <a:bodyPr/>
                    <a:lstStyle/>
                    <a:p>
                      <a:pPr marL="0" marR="0" algn="ctr">
                        <a:spcBef>
                          <a:spcPts val="0"/>
                        </a:spcBef>
                        <a:spcAft>
                          <a:spcPts val="0"/>
                        </a:spcAft>
                      </a:pPr>
                      <a:r>
                        <a:rPr lang="en-US" sz="2000" dirty="0">
                          <a:solidFill>
                            <a:schemeClr val="tx1"/>
                          </a:solidFill>
                          <a:effectLst/>
                        </a:rPr>
                        <a:t>Time</a:t>
                      </a:r>
                      <a:endParaRPr lang="en-US" sz="2000" b="1" dirty="0">
                        <a:solidFill>
                          <a:schemeClr val="tx1"/>
                        </a:solidFill>
                        <a:effectLst/>
                        <a:latin typeface="Calibri"/>
                        <a:ea typeface="Calibri"/>
                        <a:cs typeface="Times New Roman"/>
                      </a:endParaRPr>
                    </a:p>
                  </a:txBody>
                  <a:tcPr marL="61121" marR="61121" marT="0" marB="0"/>
                </a:tc>
                <a:tc>
                  <a:txBody>
                    <a:bodyPr/>
                    <a:lstStyle/>
                    <a:p>
                      <a:pPr marL="0" marR="0" algn="ctr">
                        <a:spcBef>
                          <a:spcPts val="0"/>
                        </a:spcBef>
                        <a:spcAft>
                          <a:spcPts val="0"/>
                        </a:spcAft>
                      </a:pPr>
                      <a:r>
                        <a:rPr lang="en-US" sz="2000" dirty="0">
                          <a:solidFill>
                            <a:schemeClr val="tx1"/>
                          </a:solidFill>
                          <a:effectLst/>
                        </a:rPr>
                        <a:t>Topic</a:t>
                      </a:r>
                      <a:endParaRPr lang="en-US" sz="2000" b="1" dirty="0">
                        <a:solidFill>
                          <a:schemeClr val="tx1"/>
                        </a:solidFill>
                        <a:effectLst/>
                        <a:latin typeface="Calibri"/>
                        <a:ea typeface="Calibri"/>
                        <a:cs typeface="Times New Roman"/>
                      </a:endParaRPr>
                    </a:p>
                  </a:txBody>
                  <a:tcPr marL="61121" marR="61121" marT="0" marB="0"/>
                </a:tc>
                <a:extLst>
                  <a:ext uri="{0D108BD9-81ED-4DB2-BD59-A6C34878D82A}">
                    <a16:rowId xmlns:a16="http://schemas.microsoft.com/office/drawing/2014/main" val="10000"/>
                  </a:ext>
                </a:extLst>
              </a:tr>
              <a:tr h="397626">
                <a:tc>
                  <a:txBody>
                    <a:bodyPr/>
                    <a:lstStyle/>
                    <a:p>
                      <a:pPr marL="0" marR="0" algn="ctr">
                        <a:spcBef>
                          <a:spcPts val="0"/>
                        </a:spcBef>
                        <a:spcAft>
                          <a:spcPts val="0"/>
                        </a:spcAft>
                      </a:pPr>
                      <a:r>
                        <a:rPr lang="en-US" sz="1800" b="0" dirty="0">
                          <a:solidFill>
                            <a:schemeClr val="tx1"/>
                          </a:solidFill>
                          <a:effectLst/>
                        </a:rPr>
                        <a:t>  60 minutes</a:t>
                      </a:r>
                      <a:endParaRPr lang="en-US" sz="1800" b="0" dirty="0">
                        <a:solidFill>
                          <a:schemeClr val="tx1"/>
                        </a:solidFill>
                        <a:effectLst/>
                        <a:latin typeface="Calibri"/>
                        <a:ea typeface="Calibri"/>
                        <a:cs typeface="Times New Roman"/>
                      </a:endParaRPr>
                    </a:p>
                  </a:txBody>
                  <a:tcPr marL="61121" marR="61121" marT="0" marB="0"/>
                </a:tc>
                <a:tc>
                  <a:txBody>
                    <a:bodyPr/>
                    <a:lstStyle/>
                    <a:p>
                      <a:r>
                        <a:rPr lang="en-US" sz="1800" dirty="0">
                          <a:solidFill>
                            <a:schemeClr val="tx1"/>
                          </a:solidFill>
                          <a:effectLst/>
                        </a:rPr>
                        <a:t>Introduction</a:t>
                      </a:r>
                      <a:r>
                        <a:rPr lang="en-US" sz="1800" baseline="0" dirty="0">
                          <a:solidFill>
                            <a:schemeClr val="tx1"/>
                          </a:solidFill>
                          <a:effectLst/>
                        </a:rPr>
                        <a:t> to Ecosystem Health</a:t>
                      </a:r>
                      <a:endParaRPr lang="en-US" sz="1800" b="0" dirty="0">
                        <a:solidFill>
                          <a:schemeClr val="tx1"/>
                        </a:solidFill>
                        <a:effectLst/>
                        <a:latin typeface="Calibri"/>
                      </a:endParaRPr>
                    </a:p>
                  </a:txBody>
                  <a:tcPr marL="61121" marR="61121" marT="0" marB="0"/>
                </a:tc>
                <a:extLst>
                  <a:ext uri="{0D108BD9-81ED-4DB2-BD59-A6C34878D82A}">
                    <a16:rowId xmlns:a16="http://schemas.microsoft.com/office/drawing/2014/main" val="10001"/>
                  </a:ext>
                </a:extLst>
              </a:tr>
              <a:tr h="624540">
                <a:tc>
                  <a:txBody>
                    <a:bodyPr/>
                    <a:lstStyle/>
                    <a:p>
                      <a:pPr marL="0" marR="0" algn="ctr">
                        <a:spcBef>
                          <a:spcPts val="0"/>
                        </a:spcBef>
                        <a:spcAft>
                          <a:spcPts val="0"/>
                        </a:spcAft>
                      </a:pPr>
                      <a:r>
                        <a:rPr lang="en-US" sz="1800" b="0" dirty="0">
                          <a:solidFill>
                            <a:schemeClr val="tx1"/>
                          </a:solidFill>
                          <a:effectLst/>
                        </a:rPr>
                        <a:t>  60 minutes</a:t>
                      </a:r>
                      <a:endParaRPr lang="en-US" sz="1800" b="0" dirty="0">
                        <a:solidFill>
                          <a:schemeClr val="tx1"/>
                        </a:solidFill>
                        <a:effectLst/>
                        <a:latin typeface="Calibri"/>
                        <a:ea typeface="Calibri"/>
                        <a:cs typeface="Times New Roman"/>
                      </a:endParaRPr>
                    </a:p>
                  </a:txBody>
                  <a:tcPr marL="61121" marR="61121" marT="0" marB="0"/>
                </a:tc>
                <a:tc>
                  <a:txBody>
                    <a:bodyPr/>
                    <a:lstStyle/>
                    <a:p>
                      <a:pPr marL="35560" indent="-35560"/>
                      <a:r>
                        <a:rPr lang="en-US" sz="1800" dirty="0">
                          <a:solidFill>
                            <a:schemeClr val="tx1"/>
                          </a:solidFill>
                          <a:effectLst/>
                        </a:rPr>
                        <a:t>Abiotic Cycles – Overview</a:t>
                      </a:r>
                      <a:r>
                        <a:rPr lang="en-US" sz="1800" baseline="0" dirty="0">
                          <a:solidFill>
                            <a:schemeClr val="tx1"/>
                          </a:solidFill>
                          <a:effectLst/>
                        </a:rPr>
                        <a:t> &amp; Specifics of Water, Carbon &amp; Nitrogen</a:t>
                      </a:r>
                      <a:endParaRPr lang="en-US" sz="1800" b="0" dirty="0">
                        <a:solidFill>
                          <a:schemeClr val="tx1"/>
                        </a:solidFill>
                        <a:effectLst/>
                        <a:latin typeface="Calibri"/>
                      </a:endParaRPr>
                    </a:p>
                  </a:txBody>
                  <a:tcPr marL="61121" marR="61121" marT="0" marB="0"/>
                </a:tc>
                <a:extLst>
                  <a:ext uri="{0D108BD9-81ED-4DB2-BD59-A6C34878D82A}">
                    <a16:rowId xmlns:a16="http://schemas.microsoft.com/office/drawing/2014/main" val="10002"/>
                  </a:ext>
                </a:extLst>
              </a:tr>
              <a:tr h="431697">
                <a:tc>
                  <a:txBody>
                    <a:bodyPr/>
                    <a:lstStyle/>
                    <a:p>
                      <a:pPr marL="0" marR="0" algn="ctr">
                        <a:spcBef>
                          <a:spcPts val="0"/>
                        </a:spcBef>
                        <a:spcAft>
                          <a:spcPts val="0"/>
                        </a:spcAft>
                      </a:pPr>
                      <a:r>
                        <a:rPr lang="en-US" sz="1800" b="0" dirty="0">
                          <a:solidFill>
                            <a:schemeClr val="tx1"/>
                          </a:solidFill>
                          <a:effectLst/>
                        </a:rPr>
                        <a:t> 60</a:t>
                      </a:r>
                      <a:r>
                        <a:rPr lang="en-US" sz="1800" b="0" baseline="0" dirty="0">
                          <a:solidFill>
                            <a:schemeClr val="tx1"/>
                          </a:solidFill>
                          <a:effectLst/>
                        </a:rPr>
                        <a:t> minutes</a:t>
                      </a:r>
                      <a:endParaRPr lang="en-US" sz="1800" b="0" dirty="0">
                        <a:solidFill>
                          <a:schemeClr val="tx1"/>
                        </a:solidFill>
                        <a:effectLst/>
                        <a:latin typeface="Calibri"/>
                        <a:ea typeface="Calibri"/>
                        <a:cs typeface="Times New Roman"/>
                      </a:endParaRPr>
                    </a:p>
                  </a:txBody>
                  <a:tcPr marL="61121" marR="61121" marT="0" marB="0"/>
                </a:tc>
                <a:tc>
                  <a:txBody>
                    <a:bodyPr/>
                    <a:lstStyle/>
                    <a:p>
                      <a:pPr marL="35560"/>
                      <a:r>
                        <a:rPr lang="en-US" sz="1800" dirty="0">
                          <a:solidFill>
                            <a:schemeClr val="tx1"/>
                          </a:solidFill>
                          <a:effectLst/>
                        </a:rPr>
                        <a:t>Biotic Cycles Food Web and South</a:t>
                      </a:r>
                      <a:r>
                        <a:rPr lang="en-US" sz="1800" baseline="0" dirty="0">
                          <a:solidFill>
                            <a:schemeClr val="tx1"/>
                          </a:solidFill>
                          <a:effectLst/>
                        </a:rPr>
                        <a:t>east Asian Ecosystems</a:t>
                      </a:r>
                      <a:endParaRPr lang="en-US" sz="1800" b="0" dirty="0">
                        <a:solidFill>
                          <a:schemeClr val="tx1"/>
                        </a:solidFill>
                        <a:effectLst/>
                      </a:endParaRPr>
                    </a:p>
                  </a:txBody>
                  <a:tcPr marL="61121" marR="61121" marT="0" marB="0"/>
                </a:tc>
                <a:extLst>
                  <a:ext uri="{0D108BD9-81ED-4DB2-BD59-A6C34878D82A}">
                    <a16:rowId xmlns:a16="http://schemas.microsoft.com/office/drawing/2014/main" val="10003"/>
                  </a:ext>
                </a:extLst>
              </a:tr>
              <a:tr h="644414">
                <a:tc>
                  <a:txBody>
                    <a:bodyPr/>
                    <a:lstStyle/>
                    <a:p>
                      <a:pPr marL="0" marR="0" algn="ctr">
                        <a:spcBef>
                          <a:spcPts val="0"/>
                        </a:spcBef>
                        <a:spcAft>
                          <a:spcPts val="0"/>
                        </a:spcAft>
                      </a:pPr>
                      <a:r>
                        <a:rPr lang="en-US" sz="1800" b="0" dirty="0">
                          <a:solidFill>
                            <a:schemeClr val="tx1"/>
                          </a:solidFill>
                          <a:effectLst/>
                        </a:rPr>
                        <a:t>90 -110</a:t>
                      </a:r>
                      <a:r>
                        <a:rPr lang="en-US" sz="1800" b="0" baseline="0" dirty="0">
                          <a:solidFill>
                            <a:schemeClr val="tx1"/>
                          </a:solidFill>
                          <a:effectLst/>
                        </a:rPr>
                        <a:t> Minutes</a:t>
                      </a:r>
                      <a:endParaRPr lang="en-US" sz="1800" b="0" dirty="0">
                        <a:solidFill>
                          <a:schemeClr val="tx1"/>
                        </a:solidFill>
                        <a:effectLst/>
                        <a:latin typeface="Calibri"/>
                        <a:ea typeface="Calibri"/>
                        <a:cs typeface="Times New Roman"/>
                      </a:endParaRPr>
                    </a:p>
                  </a:txBody>
                  <a:tcPr marL="61121" marR="61121" marT="0" marB="0"/>
                </a:tc>
                <a:tc>
                  <a:txBody>
                    <a:bodyPr/>
                    <a:lstStyle/>
                    <a:p>
                      <a:pPr marL="35560"/>
                      <a:r>
                        <a:rPr lang="en-US" sz="1800" dirty="0">
                          <a:solidFill>
                            <a:schemeClr val="tx1"/>
                          </a:solidFill>
                          <a:effectLst/>
                        </a:rPr>
                        <a:t>Ecosystems of Southeast Asia: Values and Services</a:t>
                      </a:r>
                    </a:p>
                  </a:txBody>
                  <a:tcPr marL="61121" marR="61121" marT="0" marB="0"/>
                </a:tc>
                <a:extLst>
                  <a:ext uri="{0D108BD9-81ED-4DB2-BD59-A6C34878D82A}">
                    <a16:rowId xmlns:a16="http://schemas.microsoft.com/office/drawing/2014/main" val="10004"/>
                  </a:ext>
                </a:extLst>
              </a:tr>
              <a:tr h="500768">
                <a:tc>
                  <a:txBody>
                    <a:bodyPr/>
                    <a:lstStyle/>
                    <a:p>
                      <a:pPr marL="342900" marR="0" indent="-342900" algn="ctr">
                        <a:spcBef>
                          <a:spcPts val="0"/>
                        </a:spcBef>
                        <a:spcAft>
                          <a:spcPts val="0"/>
                        </a:spcAft>
                        <a:buAutoNum type="arabicPlain" startAt="80"/>
                      </a:pPr>
                      <a:r>
                        <a:rPr lang="en-US" sz="1800" b="0" baseline="0" dirty="0">
                          <a:solidFill>
                            <a:schemeClr val="tx1"/>
                          </a:solidFill>
                          <a:effectLst/>
                          <a:latin typeface="+mn-lt"/>
                          <a:ea typeface="+mn-ea"/>
                          <a:cs typeface="+mn-cs"/>
                        </a:rPr>
                        <a:t>Minutes</a:t>
                      </a:r>
                      <a:endParaRPr lang="en-US" sz="1800" b="0" dirty="0">
                        <a:solidFill>
                          <a:schemeClr val="tx1"/>
                        </a:solidFill>
                        <a:effectLst/>
                        <a:latin typeface="Calibri"/>
                        <a:ea typeface="Calibri"/>
                        <a:cs typeface="Times New Roman"/>
                      </a:endParaRPr>
                    </a:p>
                  </a:txBody>
                  <a:tcPr marL="61121" marR="61121" marT="0" marB="0"/>
                </a:tc>
                <a:tc>
                  <a:txBody>
                    <a:bodyPr/>
                    <a:lstStyle/>
                    <a:p>
                      <a:pPr marL="0" marR="0">
                        <a:spcBef>
                          <a:spcPts val="0"/>
                        </a:spcBef>
                        <a:spcAft>
                          <a:spcPts val="0"/>
                        </a:spcAft>
                      </a:pPr>
                      <a:r>
                        <a:rPr lang="en-US" sz="1800" dirty="0">
                          <a:solidFill>
                            <a:schemeClr val="tx1"/>
                          </a:solidFill>
                          <a:effectLst/>
                        </a:rPr>
                        <a:t>Factors that Disrupt Ecosystems :</a:t>
                      </a:r>
                      <a:r>
                        <a:rPr lang="en-US" sz="1800" baseline="0" dirty="0">
                          <a:solidFill>
                            <a:schemeClr val="tx1"/>
                          </a:solidFill>
                          <a:effectLst/>
                        </a:rPr>
                        <a:t>  Natural and Man Made</a:t>
                      </a:r>
                      <a:endParaRPr lang="en-US" sz="1800" b="0" dirty="0">
                        <a:solidFill>
                          <a:schemeClr val="tx1"/>
                        </a:solidFill>
                        <a:effectLst/>
                        <a:latin typeface="Calibri"/>
                        <a:ea typeface="Calibri"/>
                        <a:cs typeface="Times New Roman"/>
                      </a:endParaRPr>
                    </a:p>
                  </a:txBody>
                  <a:tcPr marL="61121" marR="61121" marT="0" marB="0"/>
                </a:tc>
                <a:extLst>
                  <a:ext uri="{0D108BD9-81ED-4DB2-BD59-A6C34878D82A}">
                    <a16:rowId xmlns:a16="http://schemas.microsoft.com/office/drawing/2014/main" val="10005"/>
                  </a:ext>
                </a:extLst>
              </a:tr>
              <a:tr h="666366">
                <a:tc>
                  <a:txBody>
                    <a:bodyPr/>
                    <a:lstStyle/>
                    <a:p>
                      <a:pPr marL="0" marR="0" algn="ctr">
                        <a:spcBef>
                          <a:spcPts val="0"/>
                        </a:spcBef>
                        <a:spcAft>
                          <a:spcPts val="0"/>
                        </a:spcAft>
                      </a:pPr>
                      <a:r>
                        <a:rPr lang="en-US" sz="1800" b="0" dirty="0">
                          <a:solidFill>
                            <a:schemeClr val="tx1"/>
                          </a:solidFill>
                          <a:effectLst/>
                        </a:rPr>
                        <a:t>60 minutes</a:t>
                      </a:r>
                      <a:endParaRPr lang="en-US" sz="1800" b="0" dirty="0">
                        <a:solidFill>
                          <a:schemeClr val="tx1"/>
                        </a:solidFill>
                        <a:effectLst/>
                        <a:latin typeface="Calibri"/>
                        <a:ea typeface="Calibri"/>
                        <a:cs typeface="Times New Roman"/>
                      </a:endParaRPr>
                    </a:p>
                  </a:txBody>
                  <a:tcPr marL="61121" marR="61121" marT="0" marB="0"/>
                </a:tc>
                <a:tc>
                  <a:txBody>
                    <a:bodyPr/>
                    <a:lstStyle/>
                    <a:p>
                      <a:pPr marL="0" marR="0">
                        <a:spcBef>
                          <a:spcPts val="0"/>
                        </a:spcBef>
                        <a:spcAft>
                          <a:spcPts val="0"/>
                        </a:spcAft>
                      </a:pPr>
                      <a:r>
                        <a:rPr lang="en-US" sz="1800" dirty="0">
                          <a:solidFill>
                            <a:schemeClr val="tx1"/>
                          </a:solidFill>
                          <a:effectLst/>
                        </a:rPr>
                        <a:t>Effect of Disruption of Ecosystems and the Impacts on Human and Animal Health</a:t>
                      </a:r>
                      <a:endParaRPr lang="en-US" sz="1800" b="0" dirty="0">
                        <a:solidFill>
                          <a:schemeClr val="tx1"/>
                        </a:solidFill>
                        <a:effectLst/>
                        <a:latin typeface="Calibri"/>
                        <a:ea typeface="Calibri"/>
                        <a:cs typeface="Times New Roman"/>
                      </a:endParaRPr>
                    </a:p>
                  </a:txBody>
                  <a:tcPr marL="61121" marR="61121" marT="0" marB="0"/>
                </a:tc>
                <a:extLst>
                  <a:ext uri="{0D108BD9-81ED-4DB2-BD59-A6C34878D82A}">
                    <a16:rowId xmlns:a16="http://schemas.microsoft.com/office/drawing/2014/main" val="10006"/>
                  </a:ext>
                </a:extLst>
              </a:tr>
              <a:tr h="421510">
                <a:tc>
                  <a:txBody>
                    <a:bodyPr/>
                    <a:lstStyle/>
                    <a:p>
                      <a:pPr marL="0" marR="0" algn="ctr">
                        <a:spcBef>
                          <a:spcPts val="0"/>
                        </a:spcBef>
                        <a:spcAft>
                          <a:spcPts val="0"/>
                        </a:spcAft>
                      </a:pPr>
                      <a:r>
                        <a:rPr lang="en-US" sz="1800" b="0" dirty="0">
                          <a:solidFill>
                            <a:schemeClr val="tx1"/>
                          </a:solidFill>
                          <a:effectLst/>
                        </a:rPr>
                        <a:t>60 minutes</a:t>
                      </a:r>
                      <a:endParaRPr lang="en-US" sz="1800" b="0" dirty="0">
                        <a:solidFill>
                          <a:schemeClr val="tx1"/>
                        </a:solidFill>
                        <a:effectLst/>
                        <a:latin typeface="Calibri"/>
                        <a:ea typeface="Calibri"/>
                        <a:cs typeface="Times New Roman"/>
                      </a:endParaRPr>
                    </a:p>
                  </a:txBody>
                  <a:tcPr marL="61121" marR="61121" marT="0" marB="0"/>
                </a:tc>
                <a:tc>
                  <a:txBody>
                    <a:bodyPr/>
                    <a:lstStyle/>
                    <a:p>
                      <a:pPr marL="0" marR="0">
                        <a:spcBef>
                          <a:spcPts val="0"/>
                        </a:spcBef>
                        <a:spcAft>
                          <a:spcPts val="0"/>
                        </a:spcAft>
                      </a:pPr>
                      <a:r>
                        <a:rPr lang="en-US" sz="1800" dirty="0">
                          <a:solidFill>
                            <a:schemeClr val="tx1"/>
                          </a:solidFill>
                          <a:effectLst/>
                        </a:rPr>
                        <a:t>Climate Change, Ecosystems, Human and Animal Health</a:t>
                      </a:r>
                      <a:endParaRPr lang="en-US" sz="1800" b="0" dirty="0">
                        <a:solidFill>
                          <a:schemeClr val="tx1"/>
                        </a:solidFill>
                        <a:effectLst/>
                        <a:latin typeface="Calibri"/>
                        <a:ea typeface="Calibri"/>
                        <a:cs typeface="Times New Roman"/>
                      </a:endParaRPr>
                    </a:p>
                  </a:txBody>
                  <a:tcPr marL="61121" marR="61121" marT="0" marB="0"/>
                </a:tc>
                <a:extLst>
                  <a:ext uri="{0D108BD9-81ED-4DB2-BD59-A6C34878D82A}">
                    <a16:rowId xmlns:a16="http://schemas.microsoft.com/office/drawing/2014/main" val="10007"/>
                  </a:ext>
                </a:extLst>
              </a:tr>
              <a:tr h="518036">
                <a:tc>
                  <a:txBody>
                    <a:bodyPr/>
                    <a:lstStyle/>
                    <a:p>
                      <a:pPr marL="0" marR="0" algn="ctr">
                        <a:spcBef>
                          <a:spcPts val="0"/>
                        </a:spcBef>
                        <a:spcAft>
                          <a:spcPts val="0"/>
                        </a:spcAft>
                      </a:pPr>
                      <a:r>
                        <a:rPr lang="en-US" sz="1800" b="0" dirty="0">
                          <a:solidFill>
                            <a:schemeClr val="tx1"/>
                          </a:solidFill>
                          <a:effectLst/>
                        </a:rPr>
                        <a:t>60 minutes</a:t>
                      </a:r>
                      <a:endParaRPr lang="en-US" sz="1800" b="0" dirty="0">
                        <a:solidFill>
                          <a:schemeClr val="tx1"/>
                        </a:solidFill>
                        <a:effectLst/>
                        <a:latin typeface="Calibri"/>
                        <a:ea typeface="Calibri"/>
                        <a:cs typeface="Times New Roman"/>
                      </a:endParaRPr>
                    </a:p>
                  </a:txBody>
                  <a:tcPr marL="61121" marR="61121" marT="0" marB="0"/>
                </a:tc>
                <a:tc>
                  <a:txBody>
                    <a:bodyPr/>
                    <a:lstStyle/>
                    <a:p>
                      <a:pPr marL="0" marR="0">
                        <a:spcBef>
                          <a:spcPts val="0"/>
                        </a:spcBef>
                        <a:spcAft>
                          <a:spcPts val="0"/>
                        </a:spcAft>
                      </a:pPr>
                      <a:r>
                        <a:rPr lang="en-US" sz="1800" dirty="0">
                          <a:solidFill>
                            <a:schemeClr val="tx1"/>
                          </a:solidFill>
                          <a:effectLst/>
                        </a:rPr>
                        <a:t>Gold Mining Simulation</a:t>
                      </a:r>
                      <a:endParaRPr lang="en-US" sz="1800" b="0" dirty="0">
                        <a:solidFill>
                          <a:schemeClr val="tx1"/>
                        </a:solidFill>
                        <a:effectLst/>
                        <a:latin typeface="Calibri"/>
                        <a:ea typeface="Calibri"/>
                        <a:cs typeface="Times New Roman"/>
                      </a:endParaRPr>
                    </a:p>
                  </a:txBody>
                  <a:tcPr marL="61121" marR="61121" marT="0" marB="0"/>
                </a:tc>
                <a:extLst>
                  <a:ext uri="{0D108BD9-81ED-4DB2-BD59-A6C34878D82A}">
                    <a16:rowId xmlns:a16="http://schemas.microsoft.com/office/drawing/2014/main" val="10008"/>
                  </a:ext>
                </a:extLst>
              </a:tr>
              <a:tr h="431697">
                <a:tc>
                  <a:txBody>
                    <a:bodyPr/>
                    <a:lstStyle/>
                    <a:p>
                      <a:pPr marL="0" marR="0" algn="ctr">
                        <a:spcBef>
                          <a:spcPts val="0"/>
                        </a:spcBef>
                        <a:spcAft>
                          <a:spcPts val="0"/>
                        </a:spcAft>
                      </a:pPr>
                      <a:r>
                        <a:rPr lang="en-US" sz="1800" b="0" dirty="0">
                          <a:solidFill>
                            <a:schemeClr val="tx1"/>
                          </a:solidFill>
                          <a:effectLst/>
                        </a:rPr>
                        <a:t>60 minutes</a:t>
                      </a:r>
                      <a:endParaRPr lang="en-US" sz="1800" b="0" dirty="0">
                        <a:solidFill>
                          <a:schemeClr val="tx1"/>
                        </a:solidFill>
                        <a:effectLst/>
                        <a:latin typeface="Calibri"/>
                        <a:ea typeface="Calibri"/>
                        <a:cs typeface="Times New Roman"/>
                      </a:endParaRPr>
                    </a:p>
                  </a:txBody>
                  <a:tcPr marL="61121" marR="61121" marT="0" marB="0"/>
                </a:tc>
                <a:tc>
                  <a:txBody>
                    <a:bodyPr/>
                    <a:lstStyle/>
                    <a:p>
                      <a:pPr marL="0" marR="0">
                        <a:spcBef>
                          <a:spcPts val="0"/>
                        </a:spcBef>
                        <a:spcAft>
                          <a:spcPts val="0"/>
                        </a:spcAft>
                      </a:pPr>
                      <a:r>
                        <a:rPr lang="en-US" sz="1800" b="0" dirty="0">
                          <a:solidFill>
                            <a:schemeClr val="tx1"/>
                          </a:solidFill>
                          <a:effectLst/>
                          <a:latin typeface="+mn-lt"/>
                          <a:ea typeface="+mn-ea"/>
                          <a:cs typeface="+mn-cs"/>
                        </a:rPr>
                        <a:t>Learning</a:t>
                      </a:r>
                      <a:r>
                        <a:rPr lang="en-US" sz="1800" b="0" baseline="0" dirty="0">
                          <a:solidFill>
                            <a:schemeClr val="tx1"/>
                          </a:solidFill>
                          <a:effectLst/>
                          <a:latin typeface="+mn-lt"/>
                          <a:ea typeface="+mn-ea"/>
                          <a:cs typeface="+mn-cs"/>
                        </a:rPr>
                        <a:t> Reflections, Evaluation and Optional Exam</a:t>
                      </a:r>
                      <a:endParaRPr lang="en-US" sz="1800" b="0" dirty="0">
                        <a:solidFill>
                          <a:schemeClr val="tx1"/>
                        </a:solidFill>
                        <a:effectLst/>
                        <a:latin typeface="Calibri"/>
                        <a:ea typeface="Calibri"/>
                        <a:cs typeface="Times New Roman"/>
                      </a:endParaRPr>
                    </a:p>
                  </a:txBody>
                  <a:tcPr marL="61121" marR="61121" marT="0" marB="0"/>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712558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152400"/>
            <a:ext cx="8229600" cy="1143000"/>
          </a:xfrm>
        </p:spPr>
        <p:txBody>
          <a:bodyPr/>
          <a:lstStyle/>
          <a:p>
            <a:r>
              <a:rPr lang="en-US" b="1" dirty="0"/>
              <a:t>Carbon Cycle</a:t>
            </a:r>
          </a:p>
        </p:txBody>
      </p:sp>
      <p:pic>
        <p:nvPicPr>
          <p:cNvPr id="4" name="Content Placeholder 3"/>
          <p:cNvPicPr>
            <a:picLocks noGrp="1" noChangeAspect="1"/>
          </p:cNvPicPr>
          <p:nvPr>
            <p:ph idx="4294967295"/>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524000" y="1374691"/>
            <a:ext cx="6092825" cy="4645109"/>
          </a:xfrm>
        </p:spPr>
      </p:pic>
      <p:sp>
        <p:nvSpPr>
          <p:cNvPr id="5" name="TextBox 4"/>
          <p:cNvSpPr txBox="1"/>
          <p:nvPr/>
        </p:nvSpPr>
        <p:spPr>
          <a:xfrm>
            <a:off x="2286000" y="6144707"/>
            <a:ext cx="5943600" cy="230832"/>
          </a:xfrm>
          <a:prstGeom prst="rect">
            <a:avLst/>
          </a:prstGeom>
          <a:noFill/>
        </p:spPr>
        <p:txBody>
          <a:bodyPr wrap="square" rtlCol="0">
            <a:spAutoFit/>
          </a:bodyPr>
          <a:lstStyle/>
          <a:p>
            <a:pPr algn="r"/>
            <a:r>
              <a:rPr lang="en-US" sz="900" dirty="0"/>
              <a:t>http://www.esrl.noaa.gov/gmd/outreach/carbon_toolkit/basics.html</a:t>
            </a:r>
          </a:p>
        </p:txBody>
      </p:sp>
    </p:spTree>
    <p:extLst>
      <p:ext uri="{BB962C8B-B14F-4D97-AF65-F5344CB8AC3E}">
        <p14:creationId xmlns:p14="http://schemas.microsoft.com/office/powerpoint/2010/main" val="12756976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Carbon Cycle </a:t>
            </a:r>
            <a:br>
              <a:rPr lang="en-US" dirty="0"/>
            </a:br>
            <a:r>
              <a:rPr lang="en-US" dirty="0"/>
              <a:t>Discussion Points</a:t>
            </a:r>
          </a:p>
        </p:txBody>
      </p:sp>
      <p:sp>
        <p:nvSpPr>
          <p:cNvPr id="3" name="Content Placeholder 2"/>
          <p:cNvSpPr>
            <a:spLocks noGrp="1"/>
          </p:cNvSpPr>
          <p:nvPr>
            <p:ph idx="1"/>
          </p:nvPr>
        </p:nvSpPr>
        <p:spPr/>
        <p:txBody>
          <a:bodyPr>
            <a:noAutofit/>
          </a:bodyPr>
          <a:lstStyle/>
          <a:p>
            <a:pPr>
              <a:spcAft>
                <a:spcPts val="600"/>
              </a:spcAft>
            </a:pPr>
            <a:r>
              <a:rPr lang="en-US" sz="2600" dirty="0"/>
              <a:t>Carbon pools and fluxes</a:t>
            </a:r>
          </a:p>
          <a:p>
            <a:pPr>
              <a:spcAft>
                <a:spcPts val="600"/>
              </a:spcAft>
            </a:pPr>
            <a:r>
              <a:rPr lang="en-US" sz="2600" dirty="0"/>
              <a:t>What are some examples of pools and fluxes? </a:t>
            </a:r>
          </a:p>
          <a:p>
            <a:pPr>
              <a:spcAft>
                <a:spcPts val="600"/>
              </a:spcAft>
            </a:pPr>
            <a:r>
              <a:rPr lang="en-US" sz="2600" dirty="0"/>
              <a:t>What are sources and sinks?</a:t>
            </a:r>
          </a:p>
          <a:p>
            <a:pPr>
              <a:spcAft>
                <a:spcPts val="600"/>
              </a:spcAft>
            </a:pPr>
            <a:r>
              <a:rPr lang="en-US" sz="2600" dirty="0"/>
              <a:t>What are some examples of carbon containing substances and their global locations?</a:t>
            </a:r>
          </a:p>
          <a:p>
            <a:pPr>
              <a:spcAft>
                <a:spcPts val="600"/>
              </a:spcAft>
            </a:pPr>
            <a:r>
              <a:rPr lang="en-US" sz="2600" dirty="0"/>
              <a:t>What happens if the normal movement of carbon through the carbon cycle is disrupted?</a:t>
            </a:r>
          </a:p>
        </p:txBody>
      </p:sp>
    </p:spTree>
    <p:extLst>
      <p:ext uri="{BB962C8B-B14F-4D97-AF65-F5344CB8AC3E}">
        <p14:creationId xmlns:p14="http://schemas.microsoft.com/office/powerpoint/2010/main" val="42391277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 About Carbon Dioxide</a:t>
            </a:r>
          </a:p>
        </p:txBody>
      </p:sp>
      <p:sp>
        <p:nvSpPr>
          <p:cNvPr id="3" name="Content Placeholder 2"/>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r>
              <a:rPr lang="en-US" sz="4400" dirty="0"/>
              <a:t> </a:t>
            </a:r>
          </a:p>
        </p:txBody>
      </p:sp>
      <p:pic>
        <p:nvPicPr>
          <p:cNvPr id="4" name="Picture 2" descr="camcorders,cameras,clipped images,cropped images,cropped pictures,digital,digital cameras,digital photography,icons,movies,Photographs,photography,PNG,technologies,transparent background,video cameras,videos">
            <a:hlinkClick r:id="rId3" action="ppaction://hlinkfil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9125" y="1722120"/>
            <a:ext cx="3095625" cy="309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1301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cstate="print">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914400" y="514350"/>
            <a:ext cx="7427913" cy="5657850"/>
          </a:xfrm>
        </p:spPr>
      </p:pic>
      <p:sp>
        <p:nvSpPr>
          <p:cNvPr id="5" name="TextBox 4"/>
          <p:cNvSpPr txBox="1"/>
          <p:nvPr/>
        </p:nvSpPr>
        <p:spPr>
          <a:xfrm>
            <a:off x="1066800" y="6248400"/>
            <a:ext cx="7315200" cy="230832"/>
          </a:xfrm>
          <a:prstGeom prst="rect">
            <a:avLst/>
          </a:prstGeom>
          <a:noFill/>
        </p:spPr>
        <p:txBody>
          <a:bodyPr wrap="square" rtlCol="0">
            <a:spAutoFit/>
          </a:bodyPr>
          <a:lstStyle/>
          <a:p>
            <a:pPr algn="r"/>
            <a:r>
              <a:rPr lang="en-US" sz="900" dirty="0"/>
              <a:t>http://swroc.cfans.umn.edu/ResearchandOutreach/SoilManagement/SoilResearch/NitrogenCycle/index.htm</a:t>
            </a:r>
          </a:p>
        </p:txBody>
      </p:sp>
    </p:spTree>
    <p:extLst>
      <p:ext uri="{BB962C8B-B14F-4D97-AF65-F5344CB8AC3E}">
        <p14:creationId xmlns:p14="http://schemas.microsoft.com/office/powerpoint/2010/main" val="19623071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Nitrogen Cycle Discussion Points</a:t>
            </a:r>
          </a:p>
        </p:txBody>
      </p:sp>
      <p:sp>
        <p:nvSpPr>
          <p:cNvPr id="3" name="Content Placeholder 2"/>
          <p:cNvSpPr>
            <a:spLocks noGrp="1"/>
          </p:cNvSpPr>
          <p:nvPr>
            <p:ph idx="1"/>
          </p:nvPr>
        </p:nvSpPr>
        <p:spPr>
          <a:xfrm>
            <a:off x="457200" y="1600200"/>
            <a:ext cx="8229600" cy="4953000"/>
          </a:xfrm>
        </p:spPr>
        <p:txBody>
          <a:bodyPr>
            <a:normAutofit/>
          </a:bodyPr>
          <a:lstStyle/>
          <a:p>
            <a:pPr>
              <a:spcAft>
                <a:spcPts val="600"/>
              </a:spcAft>
            </a:pPr>
            <a:r>
              <a:rPr lang="en-US" dirty="0"/>
              <a:t>Why is the nitrogen cycle important?</a:t>
            </a:r>
          </a:p>
          <a:p>
            <a:pPr>
              <a:spcAft>
                <a:spcPts val="600"/>
              </a:spcAft>
            </a:pPr>
            <a:r>
              <a:rPr lang="en-US" dirty="0"/>
              <a:t>What human activities have disrupted the nitrogen cycle? How have they affected humans?</a:t>
            </a:r>
          </a:p>
          <a:p>
            <a:pPr>
              <a:spcAft>
                <a:spcPts val="600"/>
              </a:spcAft>
            </a:pPr>
            <a:r>
              <a:rPr lang="en-US" dirty="0"/>
              <a:t>Identify other gases besides N</a:t>
            </a:r>
            <a:r>
              <a:rPr lang="en-US" baseline="-25000" dirty="0"/>
              <a:t>2</a:t>
            </a:r>
            <a:r>
              <a:rPr lang="en-US" dirty="0"/>
              <a:t> that can be produced during </a:t>
            </a:r>
            <a:r>
              <a:rPr lang="en-US" dirty="0" err="1"/>
              <a:t>denitrification</a:t>
            </a:r>
            <a:r>
              <a:rPr lang="en-US" dirty="0"/>
              <a:t>. What human activities facilitate the production of these gases?</a:t>
            </a:r>
          </a:p>
        </p:txBody>
      </p:sp>
    </p:spTree>
    <p:extLst>
      <p:ext uri="{BB962C8B-B14F-4D97-AF65-F5344CB8AC3E}">
        <p14:creationId xmlns:p14="http://schemas.microsoft.com/office/powerpoint/2010/main" val="2429504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a:t>Ecosystem health, One Health Course</a:t>
            </a:r>
          </a:p>
          <a:p>
            <a:endParaRPr lang="en-US" dirty="0"/>
          </a:p>
        </p:txBody>
      </p:sp>
      <p:sp>
        <p:nvSpPr>
          <p:cNvPr id="3" name="Title 2"/>
          <p:cNvSpPr>
            <a:spLocks noGrp="1"/>
          </p:cNvSpPr>
          <p:nvPr>
            <p:ph type="ctrTitle"/>
          </p:nvPr>
        </p:nvSpPr>
        <p:spPr/>
        <p:txBody>
          <a:bodyPr/>
          <a:lstStyle/>
          <a:p>
            <a:r>
              <a:rPr lang="en-US" cap="none" dirty="0"/>
              <a:t>Biotic Cycles, Food Web and Southeast Asian Ecosystems</a:t>
            </a:r>
          </a:p>
        </p:txBody>
      </p:sp>
    </p:spTree>
    <p:extLst>
      <p:ext uri="{BB962C8B-B14F-4D97-AF65-F5344CB8AC3E}">
        <p14:creationId xmlns:p14="http://schemas.microsoft.com/office/powerpoint/2010/main" val="38853867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Ecosystem Components</a:t>
            </a:r>
          </a:p>
        </p:txBody>
      </p:sp>
      <p:sp>
        <p:nvSpPr>
          <p:cNvPr id="6" name="Text Placeholder 5"/>
          <p:cNvSpPr>
            <a:spLocks noGrp="1"/>
          </p:cNvSpPr>
          <p:nvPr>
            <p:ph type="body" idx="1"/>
          </p:nvPr>
        </p:nvSpPr>
        <p:spPr>
          <a:xfrm>
            <a:off x="426128" y="1524000"/>
            <a:ext cx="4040188" cy="639762"/>
          </a:xfrm>
        </p:spPr>
        <p:txBody>
          <a:bodyPr/>
          <a:lstStyle/>
          <a:p>
            <a:pPr algn="l"/>
            <a:r>
              <a:rPr lang="en-US" dirty="0"/>
              <a:t>  Abiotic</a:t>
            </a:r>
          </a:p>
        </p:txBody>
      </p:sp>
      <p:sp>
        <p:nvSpPr>
          <p:cNvPr id="7" name="Content Placeholder 6"/>
          <p:cNvSpPr>
            <a:spLocks noGrp="1"/>
          </p:cNvSpPr>
          <p:nvPr>
            <p:ph sz="half" idx="2"/>
          </p:nvPr>
        </p:nvSpPr>
        <p:spPr>
          <a:xfrm>
            <a:off x="426128" y="2239962"/>
            <a:ext cx="4040188" cy="3687762"/>
          </a:xfrm>
        </p:spPr>
        <p:txBody>
          <a:bodyPr/>
          <a:lstStyle/>
          <a:p>
            <a:r>
              <a:rPr lang="en-US" dirty="0"/>
              <a:t>Sunlight</a:t>
            </a:r>
          </a:p>
          <a:p>
            <a:r>
              <a:rPr lang="en-US" dirty="0"/>
              <a:t>Temperature</a:t>
            </a:r>
          </a:p>
          <a:p>
            <a:r>
              <a:rPr lang="en-US" dirty="0"/>
              <a:t>Precipitation</a:t>
            </a:r>
          </a:p>
          <a:p>
            <a:r>
              <a:rPr lang="en-US" dirty="0"/>
              <a:t>Soil cycles</a:t>
            </a:r>
          </a:p>
          <a:p>
            <a:r>
              <a:rPr lang="en-US" dirty="0"/>
              <a:t>Nutrient cycles</a:t>
            </a:r>
          </a:p>
        </p:txBody>
      </p:sp>
      <p:sp>
        <p:nvSpPr>
          <p:cNvPr id="8" name="Text Placeholder 7"/>
          <p:cNvSpPr>
            <a:spLocks noGrp="1"/>
          </p:cNvSpPr>
          <p:nvPr>
            <p:ph type="body" sz="quarter" idx="3"/>
          </p:nvPr>
        </p:nvSpPr>
        <p:spPr>
          <a:xfrm>
            <a:off x="4645025" y="1524000"/>
            <a:ext cx="4041775" cy="639762"/>
          </a:xfrm>
        </p:spPr>
        <p:txBody>
          <a:bodyPr/>
          <a:lstStyle/>
          <a:p>
            <a:pPr algn="l"/>
            <a:r>
              <a:rPr lang="en-US" dirty="0"/>
              <a:t>  Biotic</a:t>
            </a:r>
          </a:p>
        </p:txBody>
      </p:sp>
      <p:sp>
        <p:nvSpPr>
          <p:cNvPr id="9" name="Content Placeholder 8"/>
          <p:cNvSpPr>
            <a:spLocks noGrp="1"/>
          </p:cNvSpPr>
          <p:nvPr>
            <p:ph sz="quarter" idx="4"/>
          </p:nvPr>
        </p:nvSpPr>
        <p:spPr>
          <a:xfrm>
            <a:off x="4645025" y="2239962"/>
            <a:ext cx="4041775" cy="3687762"/>
          </a:xfrm>
        </p:spPr>
        <p:txBody>
          <a:bodyPr/>
          <a:lstStyle/>
          <a:p>
            <a:r>
              <a:rPr lang="en-US" dirty="0"/>
              <a:t>Primary producers</a:t>
            </a:r>
          </a:p>
          <a:p>
            <a:r>
              <a:rPr lang="en-US" dirty="0"/>
              <a:t>Herbivores</a:t>
            </a:r>
          </a:p>
          <a:p>
            <a:r>
              <a:rPr lang="en-US" dirty="0"/>
              <a:t>Carnivores</a:t>
            </a:r>
          </a:p>
          <a:p>
            <a:r>
              <a:rPr lang="en-US" dirty="0"/>
              <a:t>Omnivores</a:t>
            </a:r>
          </a:p>
          <a:p>
            <a:r>
              <a:rPr lang="en-US" dirty="0" err="1"/>
              <a:t>Detritivores</a:t>
            </a:r>
            <a:endParaRPr lang="en-US" dirty="0"/>
          </a:p>
        </p:txBody>
      </p:sp>
      <p:sp>
        <p:nvSpPr>
          <p:cNvPr id="10" name="Rectangle 9"/>
          <p:cNvSpPr/>
          <p:nvPr/>
        </p:nvSpPr>
        <p:spPr>
          <a:xfrm>
            <a:off x="533400" y="5257800"/>
            <a:ext cx="8153400" cy="738664"/>
          </a:xfrm>
          <a:prstGeom prst="rect">
            <a:avLst/>
          </a:prstGeom>
        </p:spPr>
        <p:txBody>
          <a:bodyPr wrap="square">
            <a:spAutoFit/>
          </a:bodyPr>
          <a:lstStyle/>
          <a:p>
            <a:pPr algn="r"/>
            <a:r>
              <a:rPr lang="en-US" sz="1400" dirty="0"/>
              <a:t>University of Michigan 2008. The Concept of the Ecosystem.  Accessed from http://www.globalchange.umich.edu/globalchange1/current/lectures/kling/ecosystem/ecosystem.html</a:t>
            </a:r>
          </a:p>
        </p:txBody>
      </p:sp>
    </p:spTree>
    <p:extLst>
      <p:ext uri="{BB962C8B-B14F-4D97-AF65-F5344CB8AC3E}">
        <p14:creationId xmlns:p14="http://schemas.microsoft.com/office/powerpoint/2010/main" val="38312121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a:t>
            </a:r>
            <a:r>
              <a:rPr lang="en-US" cap="none" dirty="0"/>
              <a:t>nergy Cycle</a:t>
            </a:r>
            <a:endParaRPr lang="en-US" dirty="0"/>
          </a:p>
        </p:txBody>
      </p:sp>
      <p:sp>
        <p:nvSpPr>
          <p:cNvPr id="2" name="Subtitle 1"/>
          <p:cNvSpPr>
            <a:spLocks noGrp="1"/>
          </p:cNvSpPr>
          <p:nvPr>
            <p:ph type="body" idx="1"/>
          </p:nvPr>
        </p:nvSpPr>
        <p:spPr>
          <a:xfrm>
            <a:off x="736456" y="4734017"/>
            <a:ext cx="7696200" cy="523783"/>
          </a:xfrm>
        </p:spPr>
        <p:txBody>
          <a:bodyPr/>
          <a:lstStyle/>
          <a:p>
            <a:r>
              <a:rPr lang="en-US" dirty="0"/>
              <a:t>Ecosystem health, One Health Course</a:t>
            </a:r>
          </a:p>
          <a:p>
            <a:endParaRPr lang="en-US" dirty="0"/>
          </a:p>
        </p:txBody>
      </p:sp>
    </p:spTree>
    <p:extLst>
      <p:ext uri="{BB962C8B-B14F-4D97-AF65-F5344CB8AC3E}">
        <p14:creationId xmlns:p14="http://schemas.microsoft.com/office/powerpoint/2010/main" val="37844366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57200" y="381000"/>
            <a:ext cx="8191500" cy="5970195"/>
            <a:chOff x="914400" y="-233065"/>
            <a:chExt cx="8001000" cy="5791775"/>
          </a:xfrm>
        </p:grpSpPr>
        <p:sp>
          <p:nvSpPr>
            <p:cNvPr id="2" name="Rounded Rectangle 1"/>
            <p:cNvSpPr/>
            <p:nvPr/>
          </p:nvSpPr>
          <p:spPr>
            <a:xfrm>
              <a:off x="914400" y="-233065"/>
              <a:ext cx="8001000" cy="5791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www.globalchange.umich.edu/globalchange1/current/lectures/kling/ecosystem/zebra2.gif"/>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5400" y="533400"/>
              <a:ext cx="6705600" cy="502531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rot="16200000">
              <a:off x="5822815" y="2234388"/>
              <a:ext cx="4953000" cy="553998"/>
            </a:xfrm>
            <a:prstGeom prst="rect">
              <a:avLst/>
            </a:prstGeom>
          </p:spPr>
          <p:txBody>
            <a:bodyPr wrap="square">
              <a:spAutoFit/>
            </a:bodyPr>
            <a:lstStyle/>
            <a:p>
              <a:r>
                <a:rPr lang="en-US" sz="1000" dirty="0"/>
                <a:t>University of Michigan 2008. The Concept of the Ecosystem.  Accessed from http://www.globalchange.umich.edu/globalchange1/current/lectures/kling/ecosystem/ecosystem.html</a:t>
              </a:r>
            </a:p>
          </p:txBody>
        </p:sp>
      </p:grpSp>
    </p:spTree>
    <p:extLst>
      <p:ext uri="{BB962C8B-B14F-4D97-AF65-F5344CB8AC3E}">
        <p14:creationId xmlns:p14="http://schemas.microsoft.com/office/powerpoint/2010/main" val="17532733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Photosynthesis</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307069" y="2270382"/>
            <a:ext cx="4640126" cy="3139818"/>
          </a:xfrm>
        </p:spPr>
      </p:pic>
      <p:sp>
        <p:nvSpPr>
          <p:cNvPr id="6" name="TextBox 5"/>
          <p:cNvSpPr txBox="1"/>
          <p:nvPr/>
        </p:nvSpPr>
        <p:spPr>
          <a:xfrm>
            <a:off x="76200" y="1596390"/>
            <a:ext cx="8424136" cy="369332"/>
          </a:xfrm>
          <a:prstGeom prst="rect">
            <a:avLst/>
          </a:prstGeom>
          <a:noFill/>
        </p:spPr>
        <p:txBody>
          <a:bodyPr wrap="square" rtlCol="0">
            <a:spAutoFit/>
          </a:bodyPr>
          <a:lstStyle/>
          <a:p>
            <a:pPr algn="ctr"/>
            <a:r>
              <a:rPr lang="pt-BR" b="1" dirty="0"/>
              <a:t>           6CO</a:t>
            </a:r>
            <a:r>
              <a:rPr lang="pt-BR" b="1" baseline="-25000" dirty="0"/>
              <a:t>2</a:t>
            </a:r>
            <a:r>
              <a:rPr lang="pt-BR" b="1" dirty="0"/>
              <a:t> + 6H</a:t>
            </a:r>
            <a:r>
              <a:rPr lang="pt-BR" b="1" baseline="-25000" dirty="0"/>
              <a:t>2</a:t>
            </a:r>
            <a:r>
              <a:rPr lang="pt-BR" b="1" dirty="0"/>
              <a:t>O (+ light energy)           C</a:t>
            </a:r>
            <a:r>
              <a:rPr lang="pt-BR" b="1" baseline="-25000" dirty="0"/>
              <a:t>6</a:t>
            </a:r>
            <a:r>
              <a:rPr lang="pt-BR" b="1" dirty="0"/>
              <a:t>H</a:t>
            </a:r>
            <a:r>
              <a:rPr lang="pt-BR" b="1" baseline="-25000" dirty="0"/>
              <a:t>12</a:t>
            </a:r>
            <a:r>
              <a:rPr lang="pt-BR" b="1" dirty="0"/>
              <a:t>O</a:t>
            </a:r>
            <a:r>
              <a:rPr lang="pt-BR" b="1" baseline="-25000" dirty="0"/>
              <a:t>6</a:t>
            </a:r>
            <a:r>
              <a:rPr lang="pt-BR" b="1" dirty="0"/>
              <a:t> + 6O</a:t>
            </a:r>
            <a:r>
              <a:rPr lang="pt-BR" b="1" baseline="-25000" dirty="0"/>
              <a:t>2</a:t>
            </a:r>
            <a:endParaRPr lang="en-US" b="1" dirty="0"/>
          </a:p>
        </p:txBody>
      </p:sp>
      <p:sp>
        <p:nvSpPr>
          <p:cNvPr id="7" name="Rectangle 6"/>
          <p:cNvSpPr/>
          <p:nvPr/>
        </p:nvSpPr>
        <p:spPr>
          <a:xfrm>
            <a:off x="-152400" y="5562600"/>
            <a:ext cx="9144000" cy="461665"/>
          </a:xfrm>
          <a:prstGeom prst="rect">
            <a:avLst/>
          </a:prstGeom>
        </p:spPr>
        <p:txBody>
          <a:bodyPr wrap="square">
            <a:spAutoFit/>
          </a:bodyPr>
          <a:lstStyle/>
          <a:p>
            <a:pPr lvl="0" algn="r"/>
            <a:r>
              <a:rPr lang="en-US" sz="1200" dirty="0" err="1"/>
              <a:t>Sabali</a:t>
            </a:r>
            <a:r>
              <a:rPr lang="en-US" sz="1200" dirty="0"/>
              <a:t> Communications 2013. About the MCAT - MCAT Biology - Cellular Respiration – Photosynthesis. </a:t>
            </a:r>
          </a:p>
          <a:p>
            <a:pPr lvl="0" algn="r"/>
            <a:r>
              <a:rPr lang="en-US" sz="1200" dirty="0"/>
              <a:t>Accessed from </a:t>
            </a:r>
            <a:r>
              <a:rPr lang="en-US" sz="1200" dirty="0">
                <a:solidFill>
                  <a:prstClr val="black"/>
                </a:solidFill>
              </a:rPr>
              <a:t>http://www.aboutthemcat.com/biology/cellular-respiration.php</a:t>
            </a:r>
          </a:p>
        </p:txBody>
      </p:sp>
    </p:spTree>
    <p:extLst>
      <p:ext uri="{BB962C8B-B14F-4D97-AF65-F5344CB8AC3E}">
        <p14:creationId xmlns:p14="http://schemas.microsoft.com/office/powerpoint/2010/main" val="2028216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dirty="0"/>
              <a:t>Ecosystem health, One Health Course</a:t>
            </a:r>
          </a:p>
        </p:txBody>
      </p:sp>
      <p:sp>
        <p:nvSpPr>
          <p:cNvPr id="2" name="Title 1"/>
          <p:cNvSpPr>
            <a:spLocks noGrp="1"/>
          </p:cNvSpPr>
          <p:nvPr>
            <p:ph type="ctrTitle"/>
          </p:nvPr>
        </p:nvSpPr>
        <p:spPr/>
        <p:txBody>
          <a:bodyPr/>
          <a:lstStyle/>
          <a:p>
            <a:r>
              <a:rPr lang="en-US" sz="2800" b="1" cap="none" dirty="0"/>
              <a:t> </a:t>
            </a:r>
          </a:p>
        </p:txBody>
      </p:sp>
      <p:pic>
        <p:nvPicPr>
          <p:cNvPr id="4" name="Picture 3" descr="Colored Log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1" y="6141858"/>
            <a:ext cx="990600" cy="638188"/>
          </a:xfrm>
          <a:prstGeom prst="rect">
            <a:avLst/>
          </a:prstGeom>
          <a:noFill/>
          <a:ln>
            <a:noFill/>
          </a:ln>
        </p:spPr>
      </p:pic>
      <p:pic>
        <p:nvPicPr>
          <p:cNvPr id="5" name="Picture 4" descr="C:\Users\rtalmage\Desktop\TRG Projects\RESPOND\EPT_USAID_Logo.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3666" y="6251054"/>
            <a:ext cx="2707934" cy="528992"/>
          </a:xfrm>
          <a:prstGeom prst="rect">
            <a:avLst/>
          </a:prstGeom>
          <a:noFill/>
          <a:ln>
            <a:noFill/>
          </a:ln>
        </p:spPr>
      </p:pic>
      <p:sp>
        <p:nvSpPr>
          <p:cNvPr id="8" name="Title 1"/>
          <p:cNvSpPr txBox="1">
            <a:spLocks/>
          </p:cNvSpPr>
          <p:nvPr/>
        </p:nvSpPr>
        <p:spPr>
          <a:xfrm>
            <a:off x="757105" y="2209800"/>
            <a:ext cx="6629400" cy="1219201"/>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kern="1200" cap="all" baseline="0">
                <a:solidFill>
                  <a:schemeClr val="accent1">
                    <a:lumMod val="50000"/>
                  </a:schemeClr>
                </a:solidFill>
                <a:latin typeface="+mj-lt"/>
                <a:ea typeface="+mj-ea"/>
                <a:cs typeface="+mj-cs"/>
              </a:defRPr>
            </a:lvl1pPr>
          </a:lstStyle>
          <a:p>
            <a:r>
              <a:rPr lang="en-US" sz="2800" b="1" cap="none" dirty="0"/>
              <a:t>Introduction to Ecosystem Health</a:t>
            </a:r>
          </a:p>
        </p:txBody>
      </p:sp>
    </p:spTree>
    <p:extLst>
      <p:ext uri="{BB962C8B-B14F-4D97-AF65-F5344CB8AC3E}">
        <p14:creationId xmlns:p14="http://schemas.microsoft.com/office/powerpoint/2010/main" val="3890015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a:t>
            </a:r>
            <a:r>
              <a:rPr lang="en-US" cap="none" dirty="0"/>
              <a:t>ropic Levels, Food Chains and Food Webs</a:t>
            </a:r>
            <a:endParaRPr lang="en-US" dirty="0"/>
          </a:p>
        </p:txBody>
      </p:sp>
      <p:sp>
        <p:nvSpPr>
          <p:cNvPr id="2" name="Subtitle 1"/>
          <p:cNvSpPr>
            <a:spLocks noGrp="1"/>
          </p:cNvSpPr>
          <p:nvPr>
            <p:ph type="body" idx="1"/>
          </p:nvPr>
        </p:nvSpPr>
        <p:spPr>
          <a:xfrm>
            <a:off x="736456" y="4734017"/>
            <a:ext cx="7696200" cy="523783"/>
          </a:xfrm>
        </p:spPr>
        <p:txBody>
          <a:bodyPr/>
          <a:lstStyle/>
          <a:p>
            <a:r>
              <a:rPr lang="en-US" dirty="0"/>
              <a:t>Ecosystem health, One Health Course</a:t>
            </a:r>
          </a:p>
          <a:p>
            <a:endParaRPr lang="en-US" dirty="0"/>
          </a:p>
        </p:txBody>
      </p:sp>
    </p:spTree>
    <p:extLst>
      <p:ext uri="{BB962C8B-B14F-4D97-AF65-F5344CB8AC3E}">
        <p14:creationId xmlns:p14="http://schemas.microsoft.com/office/powerpoint/2010/main" val="40951191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657600" y="457200"/>
            <a:ext cx="5105400" cy="5638800"/>
          </a:xfrm>
        </p:spPr>
        <p:txBody>
          <a:bodyPr>
            <a:normAutofit lnSpcReduction="10000"/>
          </a:bodyPr>
          <a:lstStyle/>
          <a:p>
            <a:pPr>
              <a:spcBef>
                <a:spcPct val="50000"/>
              </a:spcBef>
            </a:pPr>
            <a:r>
              <a:rPr lang="id-ID" sz="2400" b="1" dirty="0">
                <a:solidFill>
                  <a:schemeClr val="tx1"/>
                </a:solidFill>
              </a:rPr>
              <a:t>First Trop</a:t>
            </a:r>
            <a:r>
              <a:rPr lang="en-US" sz="2400" b="1" dirty="0">
                <a:solidFill>
                  <a:schemeClr val="tx1"/>
                </a:solidFill>
              </a:rPr>
              <a:t>h</a:t>
            </a:r>
            <a:r>
              <a:rPr lang="id-ID" sz="2400" b="1" dirty="0">
                <a:solidFill>
                  <a:schemeClr val="tx1"/>
                </a:solidFill>
              </a:rPr>
              <a:t>ic L</a:t>
            </a:r>
            <a:r>
              <a:rPr lang="en-US" sz="2400" b="1" dirty="0">
                <a:solidFill>
                  <a:schemeClr val="tx1"/>
                </a:solidFill>
              </a:rPr>
              <a:t>e</a:t>
            </a:r>
            <a:r>
              <a:rPr lang="id-ID" sz="2400" b="1" dirty="0">
                <a:solidFill>
                  <a:schemeClr val="tx1"/>
                </a:solidFill>
              </a:rPr>
              <a:t>vel or </a:t>
            </a:r>
            <a:r>
              <a:rPr lang="en-US" sz="2400" b="1" dirty="0">
                <a:solidFill>
                  <a:schemeClr val="tx1"/>
                </a:solidFill>
              </a:rPr>
              <a:t>P</a:t>
            </a:r>
            <a:r>
              <a:rPr lang="id-ID" sz="2400" b="1" dirty="0">
                <a:solidFill>
                  <a:schemeClr val="tx1"/>
                </a:solidFill>
              </a:rPr>
              <a:t>roducers: </a:t>
            </a:r>
            <a:r>
              <a:rPr lang="en-US" sz="2400" b="1" dirty="0">
                <a:solidFill>
                  <a:schemeClr val="tx1"/>
                </a:solidFill>
              </a:rPr>
              <a:t> </a:t>
            </a:r>
            <a:r>
              <a:rPr lang="en-US" sz="2000" dirty="0">
                <a:solidFill>
                  <a:schemeClr val="tx1"/>
                </a:solidFill>
              </a:rPr>
              <a:t>O</a:t>
            </a:r>
            <a:r>
              <a:rPr lang="id-ID" sz="2000" dirty="0">
                <a:solidFill>
                  <a:schemeClr val="tx1"/>
                </a:solidFill>
              </a:rPr>
              <a:t>rganisms </a:t>
            </a:r>
            <a:r>
              <a:rPr lang="en-US" sz="2000" dirty="0">
                <a:solidFill>
                  <a:schemeClr val="tx1"/>
                </a:solidFill>
              </a:rPr>
              <a:t>that </a:t>
            </a:r>
            <a:r>
              <a:rPr lang="id-ID" sz="2000" dirty="0">
                <a:solidFill>
                  <a:schemeClr val="tx1"/>
                </a:solidFill>
              </a:rPr>
              <a:t>have a capability to convert energy from sun to chemical energy (photosyntesis), ex. Plant (corn, rice, grass, etc.)</a:t>
            </a:r>
            <a:r>
              <a:rPr lang="en-US" sz="2000" dirty="0">
                <a:solidFill>
                  <a:schemeClr val="tx1"/>
                </a:solidFill>
              </a:rPr>
              <a:t>, Phytoplankton, and seaweed.</a:t>
            </a:r>
          </a:p>
          <a:p>
            <a:pPr>
              <a:spcBef>
                <a:spcPct val="50000"/>
              </a:spcBef>
            </a:pPr>
            <a:r>
              <a:rPr lang="id-ID" sz="2400" b="1" dirty="0">
                <a:solidFill>
                  <a:schemeClr val="tx1"/>
                </a:solidFill>
              </a:rPr>
              <a:t>Second Trop</a:t>
            </a:r>
            <a:r>
              <a:rPr lang="en-US" sz="2400" b="1" dirty="0">
                <a:solidFill>
                  <a:schemeClr val="tx1"/>
                </a:solidFill>
              </a:rPr>
              <a:t>h</a:t>
            </a:r>
            <a:r>
              <a:rPr lang="id-ID" sz="2400" b="1" dirty="0">
                <a:solidFill>
                  <a:schemeClr val="tx1"/>
                </a:solidFill>
              </a:rPr>
              <a:t>ic L</a:t>
            </a:r>
            <a:r>
              <a:rPr lang="en-US" sz="2400" b="1" dirty="0">
                <a:solidFill>
                  <a:schemeClr val="tx1"/>
                </a:solidFill>
              </a:rPr>
              <a:t>e</a:t>
            </a:r>
            <a:r>
              <a:rPr lang="id-ID" sz="2400" b="1" dirty="0">
                <a:solidFill>
                  <a:schemeClr val="tx1"/>
                </a:solidFill>
              </a:rPr>
              <a:t>vel: </a:t>
            </a:r>
            <a:r>
              <a:rPr lang="id-ID" sz="2000" dirty="0">
                <a:solidFill>
                  <a:schemeClr val="tx1"/>
                </a:solidFill>
              </a:rPr>
              <a:t>Primary consumer or herbivora</a:t>
            </a:r>
          </a:p>
          <a:p>
            <a:pPr>
              <a:spcBef>
                <a:spcPct val="50000"/>
              </a:spcBef>
            </a:pPr>
            <a:r>
              <a:rPr lang="id-ID" sz="2400" b="1" dirty="0">
                <a:solidFill>
                  <a:schemeClr val="tx1"/>
                </a:solidFill>
              </a:rPr>
              <a:t>3</a:t>
            </a:r>
            <a:r>
              <a:rPr lang="en-US" sz="2400" b="1" baseline="30000" dirty="0" err="1">
                <a:solidFill>
                  <a:schemeClr val="tx1"/>
                </a:solidFill>
              </a:rPr>
              <a:t>rd</a:t>
            </a:r>
            <a:r>
              <a:rPr lang="id-ID" sz="2400" b="1" dirty="0">
                <a:solidFill>
                  <a:schemeClr val="tx1"/>
                </a:solidFill>
              </a:rPr>
              <a:t> Trop</a:t>
            </a:r>
            <a:r>
              <a:rPr lang="en-US" sz="2400" b="1" dirty="0">
                <a:solidFill>
                  <a:schemeClr val="tx1"/>
                </a:solidFill>
              </a:rPr>
              <a:t>h</a:t>
            </a:r>
            <a:r>
              <a:rPr lang="id-ID" sz="2400" b="1" dirty="0">
                <a:solidFill>
                  <a:schemeClr val="tx1"/>
                </a:solidFill>
              </a:rPr>
              <a:t>ic L</a:t>
            </a:r>
            <a:r>
              <a:rPr lang="en-US" sz="2400" b="1" dirty="0">
                <a:solidFill>
                  <a:schemeClr val="tx1"/>
                </a:solidFill>
              </a:rPr>
              <a:t>e</a:t>
            </a:r>
            <a:r>
              <a:rPr lang="id-ID" sz="2400" b="1" dirty="0">
                <a:solidFill>
                  <a:schemeClr val="tx1"/>
                </a:solidFill>
              </a:rPr>
              <a:t>vel: </a:t>
            </a:r>
            <a:r>
              <a:rPr lang="id-ID" sz="2000" dirty="0">
                <a:solidFill>
                  <a:schemeClr val="tx1"/>
                </a:solidFill>
              </a:rPr>
              <a:t>Secondary consumer or carnivora</a:t>
            </a:r>
          </a:p>
          <a:p>
            <a:pPr>
              <a:spcBef>
                <a:spcPct val="50000"/>
              </a:spcBef>
            </a:pPr>
            <a:r>
              <a:rPr lang="id-ID" sz="2400" b="1" dirty="0">
                <a:solidFill>
                  <a:schemeClr val="tx1"/>
                </a:solidFill>
              </a:rPr>
              <a:t>Higher</a:t>
            </a:r>
            <a:r>
              <a:rPr lang="en-US" sz="2400" b="1" dirty="0">
                <a:solidFill>
                  <a:schemeClr val="tx1"/>
                </a:solidFill>
              </a:rPr>
              <a:t> </a:t>
            </a:r>
            <a:r>
              <a:rPr lang="id-ID" sz="2400" b="1" dirty="0">
                <a:solidFill>
                  <a:schemeClr val="tx1"/>
                </a:solidFill>
              </a:rPr>
              <a:t>Trop</a:t>
            </a:r>
            <a:r>
              <a:rPr lang="en-US" sz="2400" b="1" dirty="0">
                <a:solidFill>
                  <a:schemeClr val="tx1"/>
                </a:solidFill>
              </a:rPr>
              <a:t>h</a:t>
            </a:r>
            <a:r>
              <a:rPr lang="id-ID" sz="2400" b="1" dirty="0">
                <a:solidFill>
                  <a:schemeClr val="tx1"/>
                </a:solidFill>
              </a:rPr>
              <a:t>ic L</a:t>
            </a:r>
            <a:r>
              <a:rPr lang="en-US" sz="2400" b="1" dirty="0">
                <a:solidFill>
                  <a:schemeClr val="tx1"/>
                </a:solidFill>
              </a:rPr>
              <a:t>e</a:t>
            </a:r>
            <a:r>
              <a:rPr lang="id-ID" sz="2400" b="1" dirty="0">
                <a:solidFill>
                  <a:schemeClr val="tx1"/>
                </a:solidFill>
              </a:rPr>
              <a:t>vel: </a:t>
            </a:r>
            <a:r>
              <a:rPr lang="id-ID" sz="2000" dirty="0">
                <a:solidFill>
                  <a:schemeClr val="tx1"/>
                </a:solidFill>
              </a:rPr>
              <a:t>Humans</a:t>
            </a:r>
            <a:r>
              <a:rPr lang="en-US" sz="2000" dirty="0">
                <a:solidFill>
                  <a:schemeClr val="tx1"/>
                </a:solidFill>
              </a:rPr>
              <a:t> or</a:t>
            </a:r>
            <a:r>
              <a:rPr lang="id-ID" sz="2000" dirty="0">
                <a:solidFill>
                  <a:schemeClr val="tx1"/>
                </a:solidFill>
              </a:rPr>
              <a:t> Omnivora. </a:t>
            </a:r>
            <a:r>
              <a:rPr lang="en-US" sz="2000" dirty="0">
                <a:solidFill>
                  <a:schemeClr val="tx1"/>
                </a:solidFill>
              </a:rPr>
              <a:t>Tertiary</a:t>
            </a:r>
            <a:r>
              <a:rPr lang="id-ID" sz="2000" dirty="0">
                <a:solidFill>
                  <a:schemeClr val="tx1"/>
                </a:solidFill>
              </a:rPr>
              <a:t> consumers can occupy any tropic level, except as producers</a:t>
            </a:r>
            <a:r>
              <a:rPr lang="en-US" sz="2000" dirty="0">
                <a:solidFill>
                  <a:schemeClr val="tx1"/>
                </a:solidFill>
              </a:rPr>
              <a:t>.</a:t>
            </a:r>
          </a:p>
          <a:p>
            <a:pPr>
              <a:spcBef>
                <a:spcPct val="50000"/>
              </a:spcBef>
            </a:pPr>
            <a:r>
              <a:rPr lang="en-US" sz="2400" b="1" dirty="0">
                <a:solidFill>
                  <a:schemeClr val="tx1"/>
                </a:solidFill>
              </a:rPr>
              <a:t>Decomposers: </a:t>
            </a:r>
            <a:r>
              <a:rPr lang="en-US" sz="2000" dirty="0" err="1">
                <a:solidFill>
                  <a:schemeClr val="tx1"/>
                </a:solidFill>
              </a:rPr>
              <a:t>Detritivores</a:t>
            </a:r>
            <a:r>
              <a:rPr lang="en-US" sz="2000" dirty="0">
                <a:solidFill>
                  <a:schemeClr val="tx1"/>
                </a:solidFill>
              </a:rPr>
              <a:t>, scavengers</a:t>
            </a:r>
          </a:p>
          <a:p>
            <a:endParaRPr lang="en-US"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457200"/>
            <a:ext cx="3057503" cy="5342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6237923"/>
            <a:ext cx="8169275"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39430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trophic pyramid"/>
          <p:cNvPicPr>
            <a:picLocks noChangeAspect="1" noChangeArrowheads="1"/>
          </p:cNvPicPr>
          <p:nvPr/>
        </p:nvPicPr>
        <p:blipFill>
          <a:blip r:embed="rId3" cstate="print"/>
          <a:srcRect/>
          <a:stretch>
            <a:fillRect/>
          </a:stretch>
        </p:blipFill>
        <p:spPr bwMode="auto">
          <a:xfrm>
            <a:off x="2685261" y="1028684"/>
            <a:ext cx="3981450" cy="4486140"/>
          </a:xfrm>
          <a:prstGeom prst="rect">
            <a:avLst/>
          </a:prstGeom>
          <a:noFill/>
          <a:ln w="38100">
            <a:solidFill>
              <a:schemeClr val="tx1"/>
            </a:solidFill>
          </a:ln>
        </p:spPr>
      </p:pic>
      <p:sp>
        <p:nvSpPr>
          <p:cNvPr id="2" name="Rectangle 1"/>
          <p:cNvSpPr/>
          <p:nvPr/>
        </p:nvSpPr>
        <p:spPr>
          <a:xfrm>
            <a:off x="2286001" y="5867400"/>
            <a:ext cx="6019800" cy="461665"/>
          </a:xfrm>
          <a:prstGeom prst="rect">
            <a:avLst/>
          </a:prstGeom>
        </p:spPr>
        <p:txBody>
          <a:bodyPr wrap="square">
            <a:spAutoFit/>
          </a:bodyPr>
          <a:lstStyle/>
          <a:p>
            <a:pPr algn="r"/>
            <a:r>
              <a:rPr lang="en-US" sz="1200" i="1" dirty="0"/>
              <a:t>trophic level: energy transfer through an ecosystem</a:t>
            </a:r>
            <a:r>
              <a:rPr lang="en-US" sz="1200" dirty="0"/>
              <a:t>. [Art]. In </a:t>
            </a:r>
            <a:r>
              <a:rPr lang="en-US" sz="1200" i="1" dirty="0"/>
              <a:t>Britannica Online for Kids</a:t>
            </a:r>
            <a:r>
              <a:rPr lang="en-US" sz="1200" dirty="0"/>
              <a:t>. Retrieved from http://</a:t>
            </a:r>
            <a:r>
              <a:rPr lang="en-US" sz="1100" dirty="0"/>
              <a:t>kids.britannica.com/comptons/art-90132</a:t>
            </a:r>
            <a:endParaRPr lang="en-US" sz="12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628" y="228600"/>
            <a:ext cx="9029700" cy="6019800"/>
          </a:xfrm>
          <a:prstGeom prst="rect">
            <a:avLst/>
          </a:prstGeom>
          <a:noFill/>
          <a:ln w="9525">
            <a:noFill/>
            <a:miter lim="800000"/>
            <a:headEnd/>
            <a:tailEnd/>
          </a:ln>
          <a:effectLst/>
        </p:spPr>
      </p:pic>
      <p:sp>
        <p:nvSpPr>
          <p:cNvPr id="3" name="TextBox 2"/>
          <p:cNvSpPr txBox="1"/>
          <p:nvPr/>
        </p:nvSpPr>
        <p:spPr>
          <a:xfrm>
            <a:off x="2286000" y="5334000"/>
            <a:ext cx="4114800" cy="369332"/>
          </a:xfrm>
          <a:prstGeom prst="rect">
            <a:avLst/>
          </a:prstGeom>
          <a:solidFill>
            <a:schemeClr val="accent3">
              <a:lumMod val="60000"/>
              <a:lumOff val="40000"/>
            </a:schemeClr>
          </a:solidFill>
        </p:spPr>
        <p:txBody>
          <a:bodyPr wrap="square" rtlCol="0">
            <a:spAutoFit/>
          </a:bodyPr>
          <a:lstStyle/>
          <a:p>
            <a:pPr algn="ctr"/>
            <a:r>
              <a:rPr lang="en-US" dirty="0">
                <a:solidFill>
                  <a:srgbClr val="FF0000"/>
                </a:solidFill>
              </a:rPr>
              <a:t>MARINE TROPHIC LEVEL PYRAMID</a:t>
            </a:r>
          </a:p>
        </p:txBody>
      </p:sp>
      <p:sp>
        <p:nvSpPr>
          <p:cNvPr id="4" name="Rectangle 3"/>
          <p:cNvSpPr/>
          <p:nvPr/>
        </p:nvSpPr>
        <p:spPr>
          <a:xfrm>
            <a:off x="224547" y="6096000"/>
            <a:ext cx="8816975" cy="461665"/>
          </a:xfrm>
          <a:prstGeom prst="rect">
            <a:avLst/>
          </a:prstGeom>
        </p:spPr>
        <p:txBody>
          <a:bodyPr wrap="square">
            <a:spAutoFit/>
          </a:bodyPr>
          <a:lstStyle/>
          <a:p>
            <a:pPr lvl="0" algn="r"/>
            <a:r>
              <a:rPr lang="en-US" sz="1200" dirty="0">
                <a:solidFill>
                  <a:prstClr val="black"/>
                </a:solidFill>
              </a:rPr>
              <a:t>University of Waikato. 2007-2009. Marine Trophic Pyramid. Accessed from http://www.sciencelearn.org.nz/Contexts/Toxins/Sci-Media/Images/Marine-trophic-pyramid</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terrestrial food chain"/>
          <p:cNvPicPr>
            <a:picLocks noChangeAspect="1" noChangeArrowheads="1"/>
          </p:cNvPicPr>
          <p:nvPr/>
        </p:nvPicPr>
        <p:blipFill>
          <a:blip r:embed="rId3" cstate="print"/>
          <a:srcRect/>
          <a:stretch>
            <a:fillRect/>
          </a:stretch>
        </p:blipFill>
        <p:spPr bwMode="auto">
          <a:xfrm>
            <a:off x="304800" y="381000"/>
            <a:ext cx="8458200" cy="5638800"/>
          </a:xfrm>
          <a:prstGeom prst="rect">
            <a:avLst/>
          </a:prstGeom>
          <a:noFill/>
        </p:spPr>
      </p:pic>
      <p:sp>
        <p:nvSpPr>
          <p:cNvPr id="2" name="Rectangle 1"/>
          <p:cNvSpPr/>
          <p:nvPr/>
        </p:nvSpPr>
        <p:spPr>
          <a:xfrm>
            <a:off x="304800" y="6195933"/>
            <a:ext cx="8458200" cy="307777"/>
          </a:xfrm>
          <a:prstGeom prst="rect">
            <a:avLst/>
          </a:prstGeom>
        </p:spPr>
        <p:txBody>
          <a:bodyPr wrap="square">
            <a:spAutoFit/>
          </a:bodyPr>
          <a:lstStyle/>
          <a:p>
            <a:r>
              <a:rPr lang="en-US" sz="1400" dirty="0"/>
              <a:t>Encyclopedia </a:t>
            </a:r>
            <a:r>
              <a:rPr lang="en-US" sz="1400" dirty="0" err="1"/>
              <a:t>Brittanica</a:t>
            </a:r>
            <a:r>
              <a:rPr lang="en-US" sz="1400" dirty="0"/>
              <a:t> 2013.http://www.britannica.com/EBchecked/topic/212636/food-chain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52400" y="757535"/>
            <a:ext cx="8763000" cy="59480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rcRect/>
          <a:stretch>
            <a:fillRect/>
          </a:stretch>
        </p:blipFill>
        <p:spPr bwMode="auto">
          <a:xfrm>
            <a:off x="1638300" y="840431"/>
            <a:ext cx="6438900" cy="5775097"/>
          </a:xfrm>
          <a:prstGeom prst="rect">
            <a:avLst/>
          </a:prstGeom>
          <a:noFill/>
          <a:ln w="9525">
            <a:noFill/>
            <a:miter lim="800000"/>
            <a:headEnd/>
            <a:tailEnd/>
          </a:ln>
          <a:effectLst/>
        </p:spPr>
      </p:pic>
      <p:sp>
        <p:nvSpPr>
          <p:cNvPr id="6" name="TextBox 5"/>
          <p:cNvSpPr txBox="1"/>
          <p:nvPr/>
        </p:nvSpPr>
        <p:spPr>
          <a:xfrm>
            <a:off x="1638300" y="144243"/>
            <a:ext cx="5867400" cy="523220"/>
          </a:xfrm>
          <a:prstGeom prst="rect">
            <a:avLst/>
          </a:prstGeom>
          <a:noFill/>
        </p:spPr>
        <p:txBody>
          <a:bodyPr wrap="square" rtlCol="0">
            <a:spAutoFit/>
          </a:bodyPr>
          <a:lstStyle/>
          <a:p>
            <a:pPr algn="ctr"/>
            <a:r>
              <a:rPr lang="en-US" sz="2800" b="1" dirty="0">
                <a:solidFill>
                  <a:schemeClr val="accent3">
                    <a:lumMod val="75000"/>
                  </a:schemeClr>
                </a:solidFill>
              </a:rPr>
              <a:t>Tundra Food Web</a:t>
            </a:r>
          </a:p>
        </p:txBody>
      </p:sp>
      <p:sp>
        <p:nvSpPr>
          <p:cNvPr id="2" name="Rectangle 1"/>
          <p:cNvSpPr/>
          <p:nvPr/>
        </p:nvSpPr>
        <p:spPr>
          <a:xfrm>
            <a:off x="800100" y="6198899"/>
            <a:ext cx="4038600" cy="461665"/>
          </a:xfrm>
          <a:prstGeom prst="rect">
            <a:avLst/>
          </a:prstGeom>
        </p:spPr>
        <p:txBody>
          <a:bodyPr wrap="square">
            <a:spAutoFit/>
          </a:bodyPr>
          <a:lstStyle/>
          <a:p>
            <a:r>
              <a:rPr lang="en-US" sz="1200" dirty="0"/>
              <a:t>http://cougarbiology.pbworks.com/w/page/9016288/Tundra%20Group%20B</a:t>
            </a:r>
          </a:p>
        </p:txBody>
      </p:sp>
    </p:spTree>
    <p:extLst>
      <p:ext uri="{BB962C8B-B14F-4D97-AF65-F5344CB8AC3E}">
        <p14:creationId xmlns:p14="http://schemas.microsoft.com/office/powerpoint/2010/main" val="38920495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a:t>Ecosystem health, One Health Course</a:t>
            </a:r>
          </a:p>
          <a:p>
            <a:endParaRPr lang="en-US" dirty="0"/>
          </a:p>
        </p:txBody>
      </p:sp>
      <p:sp>
        <p:nvSpPr>
          <p:cNvPr id="3" name="Title 2"/>
          <p:cNvSpPr>
            <a:spLocks noGrp="1"/>
          </p:cNvSpPr>
          <p:nvPr>
            <p:ph type="ctrTitle"/>
          </p:nvPr>
        </p:nvSpPr>
        <p:spPr/>
        <p:txBody>
          <a:bodyPr/>
          <a:lstStyle/>
          <a:p>
            <a:r>
              <a:rPr lang="en-US" sz="3600" b="1" cap="none" dirty="0"/>
              <a:t>Ecosystems of Southeast Asia</a:t>
            </a:r>
            <a:br>
              <a:rPr lang="en-US" sz="3200" b="1" cap="none" dirty="0"/>
            </a:br>
            <a:r>
              <a:rPr lang="en-US" sz="3200" b="1" i="1" cap="none" dirty="0"/>
              <a:t>Values and Services</a:t>
            </a:r>
          </a:p>
        </p:txBody>
      </p:sp>
    </p:spTree>
    <p:extLst>
      <p:ext uri="{BB962C8B-B14F-4D97-AF65-F5344CB8AC3E}">
        <p14:creationId xmlns:p14="http://schemas.microsoft.com/office/powerpoint/2010/main" val="27616286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Mangroves</a:t>
            </a:r>
          </a:p>
        </p:txBody>
      </p:sp>
      <p:sp>
        <p:nvSpPr>
          <p:cNvPr id="5" name="Text Placeholder 4"/>
          <p:cNvSpPr>
            <a:spLocks noGrp="1"/>
          </p:cNvSpPr>
          <p:nvPr>
            <p:ph type="body" idx="1"/>
          </p:nvPr>
        </p:nvSpPr>
        <p:spPr/>
        <p:txBody>
          <a:bodyPr/>
          <a:lstStyle/>
          <a:p>
            <a:r>
              <a:rPr lang="en-US" dirty="0"/>
              <a:t> </a:t>
            </a:r>
          </a:p>
        </p:txBody>
      </p:sp>
      <p:sp>
        <p:nvSpPr>
          <p:cNvPr id="2" name="Rectangle 1"/>
          <p:cNvSpPr/>
          <p:nvPr/>
        </p:nvSpPr>
        <p:spPr>
          <a:xfrm>
            <a:off x="2209800" y="4659868"/>
            <a:ext cx="4857420" cy="369332"/>
          </a:xfrm>
          <a:prstGeom prst="rect">
            <a:avLst/>
          </a:prstGeom>
        </p:spPr>
        <p:txBody>
          <a:bodyPr wrap="none">
            <a:spAutoFit/>
          </a:bodyPr>
          <a:lstStyle/>
          <a:p>
            <a:r>
              <a:rPr lang="en-US" cap="all" dirty="0">
                <a:solidFill>
                  <a:schemeClr val="bg1"/>
                </a:solidFill>
              </a:rPr>
              <a:t>Ecosystem Health, One Health Course</a:t>
            </a:r>
          </a:p>
        </p:txBody>
      </p:sp>
    </p:spTree>
    <p:extLst>
      <p:ext uri="{BB962C8B-B14F-4D97-AF65-F5344CB8AC3E}">
        <p14:creationId xmlns:p14="http://schemas.microsoft.com/office/powerpoint/2010/main" val="11298601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447800" y="152400"/>
            <a:ext cx="6172200" cy="5943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Users\flynnl\Downloads\distribution-of-coral-mangrove-and-seagrass-diversity_30dc.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935585" y="533400"/>
            <a:ext cx="5272829" cy="522489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09468" y="6101780"/>
            <a:ext cx="6858000" cy="646331"/>
          </a:xfrm>
          <a:prstGeom prst="rect">
            <a:avLst/>
          </a:prstGeom>
        </p:spPr>
        <p:txBody>
          <a:bodyPr wrap="square">
            <a:spAutoFit/>
          </a:bodyPr>
          <a:lstStyle/>
          <a:p>
            <a:r>
              <a:rPr lang="en-US" sz="1200" dirty="0" err="1"/>
              <a:t>Rekacewicz</a:t>
            </a:r>
            <a:r>
              <a:rPr lang="en-US" sz="1200" dirty="0"/>
              <a:t>, P. 2012.  Distribution of coral, mangrove, and </a:t>
            </a:r>
            <a:r>
              <a:rPr lang="en-US" sz="1200" dirty="0" err="1"/>
              <a:t>seagrass</a:t>
            </a:r>
            <a:r>
              <a:rPr lang="en-US" sz="1200" dirty="0"/>
              <a:t> diversity. Access from http://www.grida.no/graphicslib/detail/distribution-of-coral-mangrove-and-seagrass-diversity_30dc</a:t>
            </a:r>
          </a:p>
        </p:txBody>
      </p:sp>
    </p:spTree>
    <p:extLst>
      <p:ext uri="{BB962C8B-B14F-4D97-AF65-F5344CB8AC3E}">
        <p14:creationId xmlns:p14="http://schemas.microsoft.com/office/powerpoint/2010/main" val="878018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876800" y="1752600"/>
            <a:ext cx="2743200" cy="2057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876800" y="3962399"/>
            <a:ext cx="2815110" cy="1805919"/>
          </a:xfrm>
          <a:prstGeom prst="rect">
            <a:avLst/>
          </a:prstGeom>
          <a:noFill/>
          <a:ln w="9525">
            <a:solidFill>
              <a:schemeClr val="tx2">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7" name="Title 6"/>
          <p:cNvSpPr>
            <a:spLocks noGrp="1"/>
          </p:cNvSpPr>
          <p:nvPr>
            <p:ph type="title"/>
          </p:nvPr>
        </p:nvSpPr>
        <p:spPr/>
        <p:txBody>
          <a:bodyPr/>
          <a:lstStyle/>
          <a:p>
            <a:r>
              <a:rPr lang="en-US" dirty="0"/>
              <a:t>Mangroves</a:t>
            </a:r>
          </a:p>
        </p:txBody>
      </p:sp>
      <p:sp>
        <p:nvSpPr>
          <p:cNvPr id="8" name="Rectangle 7"/>
          <p:cNvSpPr/>
          <p:nvPr/>
        </p:nvSpPr>
        <p:spPr>
          <a:xfrm>
            <a:off x="4537841" y="6019800"/>
            <a:ext cx="4572000" cy="276999"/>
          </a:xfrm>
          <a:prstGeom prst="rect">
            <a:avLst/>
          </a:prstGeom>
        </p:spPr>
        <p:txBody>
          <a:bodyPr>
            <a:spAutoFit/>
          </a:bodyPr>
          <a:lstStyle/>
          <a:p>
            <a:r>
              <a:rPr lang="en-US" sz="1200" dirty="0"/>
              <a:t>http://en.wikipedia.org/wiki/File:Mangroves.jpg</a:t>
            </a:r>
          </a:p>
        </p:txBody>
      </p:sp>
      <p:pic>
        <p:nvPicPr>
          <p:cNvPr id="4100" name="Picture 4"/>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52600" y="1684950"/>
            <a:ext cx="2528816" cy="4071938"/>
          </a:xfrm>
          <a:prstGeom prst="rect">
            <a:avLst/>
          </a:prstGeom>
          <a:noFill/>
          <a:ln w="9525">
            <a:solidFill>
              <a:schemeClr val="tx2">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55610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ecosystem is…</a:t>
            </a:r>
          </a:p>
        </p:txBody>
      </p:sp>
      <p:sp>
        <p:nvSpPr>
          <p:cNvPr id="3" name="Content Placeholder 2"/>
          <p:cNvSpPr>
            <a:spLocks noGrp="1"/>
          </p:cNvSpPr>
          <p:nvPr>
            <p:ph idx="1"/>
          </p:nvPr>
        </p:nvSpPr>
        <p:spPr>
          <a:xfrm>
            <a:off x="457200" y="1981200"/>
            <a:ext cx="8229600" cy="4495800"/>
          </a:xfrm>
        </p:spPr>
        <p:txBody>
          <a:bodyPr/>
          <a:lstStyle/>
          <a:p>
            <a:pPr marL="114300" indent="0">
              <a:buNone/>
            </a:pPr>
            <a:r>
              <a:rPr lang="en-US" dirty="0"/>
              <a:t>…“a community of living organisms (plants, animals and microbes) in conjunction with the nonliving components of their environment (things like air, water and mineral soil), interacting as a system. These biotic and abiotic components are regarded as linked together through nutrient cycles and energy flows.”</a:t>
            </a:r>
          </a:p>
          <a:p>
            <a:pPr marL="411480" lvl="1" indent="0" algn="r">
              <a:buNone/>
            </a:pPr>
            <a:r>
              <a:rPr lang="en-US" sz="1400" dirty="0"/>
              <a:t>Wikipedia(http://en.wikipedia.org/wiki/Ecosystem</a:t>
            </a:r>
            <a:r>
              <a:rPr lang="en-US" sz="1800" dirty="0"/>
              <a:t>)</a:t>
            </a:r>
          </a:p>
        </p:txBody>
      </p:sp>
    </p:spTree>
    <p:extLst>
      <p:ext uri="{BB962C8B-B14F-4D97-AF65-F5344CB8AC3E}">
        <p14:creationId xmlns:p14="http://schemas.microsoft.com/office/powerpoint/2010/main" val="9588794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Mangrove Animals</a:t>
            </a:r>
          </a:p>
        </p:txBody>
      </p:sp>
      <p:sp>
        <p:nvSpPr>
          <p:cNvPr id="3" name="Content Placeholder 2"/>
          <p:cNvSpPr>
            <a:spLocks noGrp="1"/>
          </p:cNvSpPr>
          <p:nvPr>
            <p:ph idx="1"/>
          </p:nvPr>
        </p:nvSpPr>
        <p:spPr>
          <a:xfrm>
            <a:off x="152400" y="1600200"/>
            <a:ext cx="8763000" cy="4876800"/>
          </a:xfrm>
        </p:spPr>
        <p:txBody>
          <a:bodyPr>
            <a:normAutofit/>
          </a:bodyPr>
          <a:lstStyle/>
          <a:p>
            <a:r>
              <a:rPr lang="en-US" dirty="0"/>
              <a:t>Habitats for terrestrial and marine animals- tree canopy, water-filled holes in trees, soil surface, soil, permanent and temporary pools </a:t>
            </a:r>
          </a:p>
          <a:p>
            <a:r>
              <a:rPr lang="en-US" dirty="0"/>
              <a:t>Terrestrial invertebrates – insects, spiders</a:t>
            </a:r>
          </a:p>
          <a:p>
            <a:r>
              <a:rPr lang="en-US" dirty="0"/>
              <a:t>Birds, reptiles, and mammals – </a:t>
            </a:r>
          </a:p>
          <a:p>
            <a:pPr lvl="1"/>
            <a:r>
              <a:rPr lang="en-US" dirty="0"/>
              <a:t>Fish-eating birds, flycatchers, honey-eaters, warblers</a:t>
            </a:r>
          </a:p>
          <a:p>
            <a:pPr lvl="1"/>
            <a:r>
              <a:rPr lang="en-US" dirty="0"/>
              <a:t>Saltwater crocodiles, snakes, monitor lizards</a:t>
            </a:r>
          </a:p>
          <a:p>
            <a:pPr lvl="1"/>
            <a:r>
              <a:rPr lang="en-US" dirty="0"/>
              <a:t>Flying foxes, monkeys, rats</a:t>
            </a:r>
          </a:p>
          <a:p>
            <a:r>
              <a:rPr lang="en-US" dirty="0"/>
              <a:t>Sediment fauna – hermit, mud, and fiddler crabs; mud lobster</a:t>
            </a:r>
          </a:p>
          <a:p>
            <a:pPr marL="411480" lvl="1" indent="0" algn="r">
              <a:spcBef>
                <a:spcPts val="0"/>
              </a:spcBef>
              <a:buNone/>
            </a:pPr>
            <a:endParaRPr lang="en-US" sz="1200" dirty="0"/>
          </a:p>
          <a:p>
            <a:pPr marL="411480" lvl="1" indent="0" algn="r">
              <a:spcBef>
                <a:spcPts val="0"/>
              </a:spcBef>
              <a:buNone/>
            </a:pPr>
            <a:r>
              <a:rPr lang="en-US" sz="1200" dirty="0" err="1"/>
              <a:t>Osbourne</a:t>
            </a:r>
            <a:r>
              <a:rPr lang="en-US" sz="1200" dirty="0"/>
              <a:t>, P.L. 2000. Tropical Ecosystems and Ecological Concepts. </a:t>
            </a:r>
          </a:p>
          <a:p>
            <a:pPr marL="411480" lvl="1" indent="0" algn="r">
              <a:spcBef>
                <a:spcPts val="0"/>
              </a:spcBef>
              <a:buNone/>
            </a:pPr>
            <a:r>
              <a:rPr lang="en-US" sz="1200" dirty="0"/>
              <a:t>Cambridge University Press. Cambridge.  </a:t>
            </a:r>
          </a:p>
          <a:p>
            <a:pPr marL="114300" indent="0" algn="r">
              <a:spcBef>
                <a:spcPts val="0"/>
              </a:spcBef>
              <a:buNone/>
            </a:pPr>
            <a:endParaRPr lang="en-US" sz="1200" dirty="0"/>
          </a:p>
          <a:p>
            <a:pPr algn="r">
              <a:spcBef>
                <a:spcPts val="0"/>
              </a:spcBef>
            </a:pPr>
            <a:endParaRPr lang="en-US" dirty="0"/>
          </a:p>
        </p:txBody>
      </p:sp>
    </p:spTree>
    <p:extLst>
      <p:ext uri="{BB962C8B-B14F-4D97-AF65-F5344CB8AC3E}">
        <p14:creationId xmlns:p14="http://schemas.microsoft.com/office/powerpoint/2010/main" val="1559954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28600" y="752131"/>
            <a:ext cx="8686800" cy="567289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679804" y="733081"/>
            <a:ext cx="5806846" cy="5626239"/>
          </a:xfrm>
          <a:prstGeom prst="rect">
            <a:avLst/>
          </a:prstGeom>
          <a:noFill/>
          <a:ln w="9525">
            <a:noFill/>
            <a:miter lim="800000"/>
            <a:headEnd/>
            <a:tailEnd/>
          </a:ln>
          <a:effectLst/>
        </p:spPr>
      </p:pic>
      <p:sp>
        <p:nvSpPr>
          <p:cNvPr id="5" name="TextBox 4"/>
          <p:cNvSpPr txBox="1"/>
          <p:nvPr/>
        </p:nvSpPr>
        <p:spPr>
          <a:xfrm>
            <a:off x="1622654" y="158571"/>
            <a:ext cx="5844946" cy="523220"/>
          </a:xfrm>
          <a:prstGeom prst="rect">
            <a:avLst/>
          </a:prstGeom>
          <a:noFill/>
        </p:spPr>
        <p:txBody>
          <a:bodyPr wrap="square" rtlCol="0">
            <a:spAutoFit/>
          </a:bodyPr>
          <a:lstStyle/>
          <a:p>
            <a:r>
              <a:rPr lang="en-US" sz="2800" b="1" dirty="0"/>
              <a:t>Mangrove Ecosystem Food Web</a:t>
            </a:r>
          </a:p>
        </p:txBody>
      </p:sp>
      <p:sp>
        <p:nvSpPr>
          <p:cNvPr id="2" name="Rectangle 1"/>
          <p:cNvSpPr/>
          <p:nvPr/>
        </p:nvSpPr>
        <p:spPr>
          <a:xfrm>
            <a:off x="2057400" y="6425030"/>
            <a:ext cx="6705600" cy="276999"/>
          </a:xfrm>
          <a:prstGeom prst="rect">
            <a:avLst/>
          </a:prstGeom>
        </p:spPr>
        <p:txBody>
          <a:bodyPr wrap="square">
            <a:spAutoFit/>
          </a:bodyPr>
          <a:lstStyle/>
          <a:p>
            <a:pPr algn="r"/>
            <a:r>
              <a:rPr lang="en-US" sz="1200" dirty="0"/>
              <a:t>FAO 2005. Mangrove Management. http://www.fao.org/forestry/mangrove/3648/en/</a:t>
            </a:r>
          </a:p>
        </p:txBody>
      </p:sp>
    </p:spTree>
    <p:extLst>
      <p:ext uri="{BB962C8B-B14F-4D97-AF65-F5344CB8AC3E}">
        <p14:creationId xmlns:p14="http://schemas.microsoft.com/office/powerpoint/2010/main" val="18515846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 MANGROVES</a:t>
            </a:r>
          </a:p>
        </p:txBody>
      </p:sp>
      <p:pic>
        <p:nvPicPr>
          <p:cNvPr id="4" name="Picture 2" descr="camcorders,cameras,clipped images,cropped images,cropped pictures,digital,digital cameras,digital photography,icons,movies,Photographs,photography,PNG,technologies,transparent background,video cameras,videos">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9125" y="1752600"/>
            <a:ext cx="3095625" cy="30956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amcorders,cameras,clipped images,cropped images,cropped pictures,digital,digital cameras,digital photography,icons,movies,Photographs,photography,PNG,technologies,transparent background,video cameras,videos">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0400" y="1828800"/>
            <a:ext cx="3095625" cy="30956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934200" y="5181600"/>
            <a:ext cx="1295400" cy="369332"/>
          </a:xfrm>
          <a:prstGeom prst="rect">
            <a:avLst/>
          </a:prstGeom>
          <a:noFill/>
        </p:spPr>
        <p:txBody>
          <a:bodyPr wrap="square" rtlCol="0">
            <a:spAutoFit/>
          </a:bodyPr>
          <a:lstStyle/>
          <a:p>
            <a:r>
              <a:rPr lang="en-US" dirty="0"/>
              <a:t>Clip 1</a:t>
            </a:r>
          </a:p>
        </p:txBody>
      </p:sp>
    </p:spTree>
    <p:extLst>
      <p:ext uri="{BB962C8B-B14F-4D97-AF65-F5344CB8AC3E}">
        <p14:creationId xmlns:p14="http://schemas.microsoft.com/office/powerpoint/2010/main" val="24838882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Tropical rainforests</a:t>
            </a:r>
          </a:p>
        </p:txBody>
      </p:sp>
      <p:sp>
        <p:nvSpPr>
          <p:cNvPr id="5" name="Text Placeholder 4"/>
          <p:cNvSpPr>
            <a:spLocks noGrp="1"/>
          </p:cNvSpPr>
          <p:nvPr>
            <p:ph type="body" idx="1"/>
          </p:nvPr>
        </p:nvSpPr>
        <p:spPr/>
        <p:txBody>
          <a:bodyPr/>
          <a:lstStyle/>
          <a:p>
            <a:r>
              <a:rPr lang="en-US" dirty="0"/>
              <a:t> </a:t>
            </a:r>
          </a:p>
          <a:p>
            <a:endParaRPr lang="en-US" dirty="0"/>
          </a:p>
        </p:txBody>
      </p:sp>
      <p:sp>
        <p:nvSpPr>
          <p:cNvPr id="2" name="Rectangle 1"/>
          <p:cNvSpPr/>
          <p:nvPr/>
        </p:nvSpPr>
        <p:spPr>
          <a:xfrm>
            <a:off x="2370115" y="4659868"/>
            <a:ext cx="4857420" cy="369332"/>
          </a:xfrm>
          <a:prstGeom prst="rect">
            <a:avLst/>
          </a:prstGeom>
        </p:spPr>
        <p:txBody>
          <a:bodyPr wrap="none">
            <a:spAutoFit/>
          </a:bodyPr>
          <a:lstStyle/>
          <a:p>
            <a:r>
              <a:rPr lang="en-US" cap="all" dirty="0">
                <a:solidFill>
                  <a:schemeClr val="bg1"/>
                </a:solidFill>
              </a:rPr>
              <a:t>Ecosystem Health, One Health Course</a:t>
            </a:r>
          </a:p>
        </p:txBody>
      </p:sp>
    </p:spTree>
    <p:extLst>
      <p:ext uri="{BB962C8B-B14F-4D97-AF65-F5344CB8AC3E}">
        <p14:creationId xmlns:p14="http://schemas.microsoft.com/office/powerpoint/2010/main" val="25092754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74119" y="199009"/>
            <a:ext cx="8261350" cy="1039812"/>
          </a:xfrm>
        </p:spPr>
        <p:txBody>
          <a:bodyPr>
            <a:normAutofit/>
          </a:bodyPr>
          <a:lstStyle/>
          <a:p>
            <a:r>
              <a:rPr lang="en-US" sz="2800" b="1" dirty="0"/>
              <a:t>Tropical Rainforests of the World</a:t>
            </a:r>
          </a:p>
        </p:txBody>
      </p:sp>
      <p:pic>
        <p:nvPicPr>
          <p:cNvPr id="102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51388" y="1295400"/>
            <a:ext cx="7706812" cy="461124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609600" y="6019800"/>
            <a:ext cx="9144000" cy="461665"/>
          </a:xfrm>
          <a:prstGeom prst="rect">
            <a:avLst/>
          </a:prstGeom>
        </p:spPr>
        <p:txBody>
          <a:bodyPr wrap="square">
            <a:spAutoFit/>
          </a:bodyPr>
          <a:lstStyle/>
          <a:p>
            <a:pPr algn="r"/>
            <a:r>
              <a:rPr lang="en-US" sz="1200" dirty="0"/>
              <a:t>National Geographic 2013. Tropical Rain Forest Map. Accessed from http://environment.nationalgeographic.com/environment/habitats/rainforest-map/#close-modal</a:t>
            </a:r>
          </a:p>
        </p:txBody>
      </p:sp>
    </p:spTree>
    <p:extLst>
      <p:ext uri="{BB962C8B-B14F-4D97-AF65-F5344CB8AC3E}">
        <p14:creationId xmlns:p14="http://schemas.microsoft.com/office/powerpoint/2010/main" val="27786721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Tropical Rainforests</a:t>
            </a:r>
          </a:p>
        </p:txBody>
      </p:sp>
      <p:sp>
        <p:nvSpPr>
          <p:cNvPr id="5" name="Content Placeholder 4"/>
          <p:cNvSpPr>
            <a:spLocks noGrp="1"/>
          </p:cNvSpPr>
          <p:nvPr>
            <p:ph idx="1"/>
          </p:nvPr>
        </p:nvSpPr>
        <p:spPr>
          <a:xfrm>
            <a:off x="228600" y="1752600"/>
            <a:ext cx="6629400" cy="3276600"/>
          </a:xfrm>
        </p:spPr>
        <p:txBody>
          <a:bodyPr/>
          <a:lstStyle/>
          <a:p>
            <a:r>
              <a:rPr lang="en-US" dirty="0"/>
              <a:t>Lowland tropical rainforests – world’s most species rich communities</a:t>
            </a:r>
          </a:p>
          <a:p>
            <a:pPr lvl="1"/>
            <a:r>
              <a:rPr lang="en-US" dirty="0"/>
              <a:t>Home to 90% of the world’s insects</a:t>
            </a:r>
          </a:p>
          <a:p>
            <a:pPr lvl="1"/>
            <a:r>
              <a:rPr lang="en-US" dirty="0"/>
              <a:t>Number of species of trees is large with no single species dominating</a:t>
            </a:r>
          </a:p>
          <a:p>
            <a:pPr lvl="1"/>
            <a:r>
              <a:rPr lang="en-US" dirty="0"/>
              <a:t>Trees in rainforest have similar structure and appearance  throughout the world</a:t>
            </a:r>
          </a:p>
          <a:p>
            <a:pPr lvl="1"/>
            <a:r>
              <a:rPr lang="en-US" dirty="0"/>
              <a:t>Forests of Southeast Asia and the Pacific Islands – 30% of the world’s tropical forest</a:t>
            </a:r>
          </a:p>
        </p:txBody>
      </p:sp>
      <p:pic>
        <p:nvPicPr>
          <p:cNvPr id="5122" name="Picture 2" descr="C:\Users\flynnl\Documents\Ecuador Pictures\Jungle Pictures - Ecuador 2010\P1000145.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045959" y="4267200"/>
            <a:ext cx="1422401" cy="10668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flynnl\Documents\Ecuador Pictures\Jungle Pictures - Ecuador 2010\P1000197.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045960" y="3048000"/>
            <a:ext cx="14224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flynnl\Documents\Ecuador Pictures\Jungle Pictures - Ecuador 2010\P1000208.JPG"/>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045960" y="1809750"/>
            <a:ext cx="1422400" cy="1066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62000" y="5548993"/>
            <a:ext cx="6619831" cy="307777"/>
          </a:xfrm>
          <a:prstGeom prst="rect">
            <a:avLst/>
          </a:prstGeom>
        </p:spPr>
        <p:txBody>
          <a:bodyPr wrap="square">
            <a:spAutoFit/>
          </a:bodyPr>
          <a:lstStyle/>
          <a:p>
            <a:pPr marL="114300" indent="0">
              <a:buNone/>
            </a:pPr>
            <a:r>
              <a:rPr lang="en-US" sz="1400" dirty="0"/>
              <a:t>http://www.blueplanetbiomes.org/rainforest.htm</a:t>
            </a:r>
          </a:p>
        </p:txBody>
      </p:sp>
    </p:spTree>
    <p:extLst>
      <p:ext uri="{BB962C8B-B14F-4D97-AF65-F5344CB8AC3E}">
        <p14:creationId xmlns:p14="http://schemas.microsoft.com/office/powerpoint/2010/main" val="40807282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Characteristics</a:t>
            </a:r>
          </a:p>
        </p:txBody>
      </p:sp>
      <p:sp>
        <p:nvSpPr>
          <p:cNvPr id="3" name="Content Placeholder 2"/>
          <p:cNvSpPr>
            <a:spLocks noGrp="1"/>
          </p:cNvSpPr>
          <p:nvPr>
            <p:ph idx="1"/>
          </p:nvPr>
        </p:nvSpPr>
        <p:spPr>
          <a:xfrm>
            <a:off x="304800" y="1600200"/>
            <a:ext cx="8229600" cy="4648200"/>
          </a:xfrm>
        </p:spPr>
        <p:txBody>
          <a:bodyPr>
            <a:normAutofit/>
          </a:bodyPr>
          <a:lstStyle/>
          <a:p>
            <a:r>
              <a:rPr lang="en-US" dirty="0"/>
              <a:t>Climate</a:t>
            </a:r>
          </a:p>
          <a:p>
            <a:pPr lvl="1"/>
            <a:r>
              <a:rPr lang="en-US" dirty="0"/>
              <a:t>&gt;2000 mm rain annually</a:t>
            </a:r>
          </a:p>
          <a:p>
            <a:pPr lvl="1"/>
            <a:r>
              <a:rPr lang="en-US" dirty="0"/>
              <a:t>Average humidity 80%</a:t>
            </a:r>
          </a:p>
          <a:p>
            <a:pPr lvl="1"/>
            <a:r>
              <a:rPr lang="en-US" dirty="0"/>
              <a:t>Very short or no dry season </a:t>
            </a:r>
          </a:p>
          <a:p>
            <a:pPr lvl="1"/>
            <a:r>
              <a:rPr lang="en-US" dirty="0"/>
              <a:t>Mean monthly temperatures – approximately 25</a:t>
            </a:r>
            <a:r>
              <a:rPr lang="en-US" baseline="30000" dirty="0"/>
              <a:t>o</a:t>
            </a:r>
            <a:r>
              <a:rPr lang="en-US" dirty="0"/>
              <a:t>C rarely &gt;35</a:t>
            </a:r>
            <a:r>
              <a:rPr lang="en-US" baseline="30000" dirty="0"/>
              <a:t>o</a:t>
            </a:r>
            <a:r>
              <a:rPr lang="en-US" dirty="0"/>
              <a:t>C</a:t>
            </a:r>
          </a:p>
          <a:p>
            <a:pPr lvl="1"/>
            <a:endParaRPr lang="en-US" sz="200" dirty="0"/>
          </a:p>
          <a:p>
            <a:r>
              <a:rPr lang="en-US" dirty="0"/>
              <a:t>At the canopy – more temperature and humidity (60 to 100%) variation</a:t>
            </a:r>
          </a:p>
          <a:p>
            <a:r>
              <a:rPr lang="en-US" dirty="0"/>
              <a:t>Characteristics of canopy very different that life under the canopy</a:t>
            </a:r>
          </a:p>
          <a:p>
            <a:pPr lvl="1"/>
            <a:r>
              <a:rPr lang="en-US" dirty="0"/>
              <a:t>Very little changes in temperature – daily and seasonally, always humid – 80%</a:t>
            </a:r>
          </a:p>
          <a:p>
            <a:endParaRPr lang="en-US" dirty="0"/>
          </a:p>
        </p:txBody>
      </p:sp>
    </p:spTree>
    <p:extLst>
      <p:ext uri="{BB962C8B-B14F-4D97-AF65-F5344CB8AC3E}">
        <p14:creationId xmlns:p14="http://schemas.microsoft.com/office/powerpoint/2010/main" val="3799678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07988"/>
            <a:ext cx="8261350" cy="1039812"/>
          </a:xfrm>
        </p:spPr>
        <p:txBody>
          <a:bodyPr/>
          <a:lstStyle/>
          <a:p>
            <a:r>
              <a:rPr lang="en-US" b="1" dirty="0"/>
              <a:t>Vegetation structure</a:t>
            </a:r>
          </a:p>
        </p:txBody>
      </p:sp>
      <p:pic>
        <p:nvPicPr>
          <p:cNvPr id="2050" name="Picture 2"/>
          <p:cNvPicPr>
            <a:picLocks noChangeAspect="1" noChangeArrowheads="1"/>
          </p:cNvPicPr>
          <p:nvPr/>
        </p:nvPicPr>
        <p:blipFill>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4179" y="1371599"/>
            <a:ext cx="8222621" cy="4986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905000" y="6127105"/>
            <a:ext cx="6705600" cy="461665"/>
          </a:xfrm>
          <a:prstGeom prst="rect">
            <a:avLst/>
          </a:prstGeom>
        </p:spPr>
        <p:txBody>
          <a:bodyPr wrap="square">
            <a:spAutoFit/>
          </a:bodyPr>
          <a:lstStyle/>
          <a:p>
            <a:pPr lvl="1" algn="r"/>
            <a:r>
              <a:rPr lang="en-US" sz="1200" dirty="0" err="1"/>
              <a:t>Osbourne</a:t>
            </a:r>
            <a:r>
              <a:rPr lang="en-US" sz="1200" dirty="0"/>
              <a:t>, P.L. 2000. Tropical Ecosystems and Ecological Concepts. Cambridge University Press. Cambridge.  </a:t>
            </a:r>
          </a:p>
        </p:txBody>
      </p:sp>
    </p:spTree>
    <p:extLst>
      <p:ext uri="{BB962C8B-B14F-4D97-AF65-F5344CB8AC3E}">
        <p14:creationId xmlns:p14="http://schemas.microsoft.com/office/powerpoint/2010/main" val="11113811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244749" y="762124"/>
            <a:ext cx="2206297" cy="2057400"/>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8220" y="3252058"/>
            <a:ext cx="2245543" cy="2049544"/>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54391" y="616895"/>
            <a:ext cx="1836987" cy="2347858"/>
          </a:xfrm>
          <a:prstGeom prst="rect">
            <a:avLst/>
          </a:prstGeom>
        </p:spPr>
      </p:pic>
      <p:pic>
        <p:nvPicPr>
          <p:cNvPr id="11" name="Picture 10"/>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543779" y="589424"/>
            <a:ext cx="1933220" cy="2375329"/>
          </a:xfrm>
          <a:prstGeom prst="rect">
            <a:avLst/>
          </a:prstGeom>
        </p:spPr>
      </p:pic>
      <p:pic>
        <p:nvPicPr>
          <p:cNvPr id="12" name="Picture 11"/>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543779" y="3139437"/>
            <a:ext cx="1933220" cy="2274787"/>
          </a:xfrm>
          <a:prstGeom prst="rect">
            <a:avLst/>
          </a:prstGeom>
        </p:spPr>
      </p:pic>
      <p:pic>
        <p:nvPicPr>
          <p:cNvPr id="13" name="Picture 12"/>
          <p:cNvPicPr>
            <a:picLocks noChangeAspect="1"/>
          </p:cNvPicPr>
          <p:nvPr/>
        </p:nvPicPr>
        <p:blipFill>
          <a:blip r:embed="rId12">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556569" y="3139438"/>
            <a:ext cx="1834810" cy="2274786"/>
          </a:xfrm>
          <a:prstGeom prst="rect">
            <a:avLst/>
          </a:prstGeom>
        </p:spPr>
      </p:pic>
      <p:pic>
        <p:nvPicPr>
          <p:cNvPr id="14" name="Picture 13"/>
          <p:cNvPicPr>
            <a:picLocks noChangeAspect="1"/>
          </p:cNvPicPr>
          <p:nvPr/>
        </p:nvPicPr>
        <p:blipFill>
          <a:blip r:embed="rId14">
            <a:extLst>
              <a:ext uri="{BEBA8EAE-BF5A-486C-A8C5-ECC9F3942E4B}">
                <a14:imgProps xmlns:a14="http://schemas.microsoft.com/office/drawing/2010/main">
                  <a14:imgLayer r:embed="rId1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638110" y="3139437"/>
            <a:ext cx="1957098" cy="2274788"/>
          </a:xfrm>
          <a:prstGeom prst="rect">
            <a:avLst/>
          </a:prstGeom>
        </p:spPr>
      </p:pic>
      <p:sp>
        <p:nvSpPr>
          <p:cNvPr id="16" name="Rectangle 15"/>
          <p:cNvSpPr/>
          <p:nvPr/>
        </p:nvSpPr>
        <p:spPr>
          <a:xfrm>
            <a:off x="199990" y="5536772"/>
            <a:ext cx="8105810" cy="1754326"/>
          </a:xfrm>
          <a:prstGeom prst="rect">
            <a:avLst/>
          </a:prstGeom>
        </p:spPr>
        <p:txBody>
          <a:bodyPr wrap="square">
            <a:spAutoFit/>
          </a:bodyPr>
          <a:lstStyle/>
          <a:p>
            <a:r>
              <a:rPr lang="en-US" sz="1200" dirty="0"/>
              <a:t>http://www.travelblog.org/Photos/5935372.</a:t>
            </a:r>
          </a:p>
          <a:p>
            <a:r>
              <a:rPr lang="en-US" sz="1200" dirty="0"/>
              <a:t>http://kikirikipics.com/rainforests-in-the-world.</a:t>
            </a:r>
          </a:p>
          <a:p>
            <a:r>
              <a:rPr lang="en-US" sz="1200" dirty="0"/>
              <a:t>http://www.rainforestoutdoor.com/p/rainforest.html’</a:t>
            </a:r>
          </a:p>
          <a:p>
            <a:r>
              <a:rPr lang="en-US" sz="1200" dirty="0"/>
              <a:t>http://www.orangutan.org/rainforest/tanjung-puting-national-park.</a:t>
            </a:r>
          </a:p>
          <a:p>
            <a:r>
              <a:rPr lang="en-US" sz="1200" dirty="0"/>
              <a:t>http://www.isan.clubs.chula.ac.th/insect_sara/index.php?transaction=insect_1.php&amp;id_m=24780</a:t>
            </a:r>
            <a:endParaRPr lang="th-TH" sz="1200" dirty="0"/>
          </a:p>
          <a:p>
            <a:r>
              <a:rPr lang="en-US" sz="1200" dirty="0"/>
              <a:t>http://www.saisawankhayanying.com/s-featured/hornbill/</a:t>
            </a:r>
          </a:p>
          <a:p>
            <a:endParaRPr lang="en-US" sz="1200" dirty="0"/>
          </a:p>
          <a:p>
            <a:endParaRPr lang="en-US" sz="1200" dirty="0"/>
          </a:p>
          <a:p>
            <a:endParaRPr lang="en-US" sz="1200" dirty="0"/>
          </a:p>
        </p:txBody>
      </p:sp>
      <p:pic>
        <p:nvPicPr>
          <p:cNvPr id="17" name="Picture 16"/>
          <p:cNvPicPr>
            <a:picLocks noChangeAspect="1"/>
          </p:cNvPicPr>
          <p:nvPr/>
        </p:nvPicPr>
        <p:blipFill>
          <a:blip r:embed="rId16">
            <a:extLst>
              <a:ext uri="{BEBA8EAE-BF5A-486C-A8C5-ECC9F3942E4B}">
                <a14:imgProps xmlns:a14="http://schemas.microsoft.com/office/drawing/2010/main">
                  <a14:imgLayer r:embed="rId1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629399" y="556767"/>
            <a:ext cx="1965809" cy="2350095"/>
          </a:xfrm>
          <a:prstGeom prst="rect">
            <a:avLst/>
          </a:prstGeom>
        </p:spPr>
      </p:pic>
    </p:spTree>
    <p:extLst>
      <p:ext uri="{BB962C8B-B14F-4D97-AF65-F5344CB8AC3E}">
        <p14:creationId xmlns:p14="http://schemas.microsoft.com/office/powerpoint/2010/main" val="24101299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304800"/>
            <a:ext cx="8153400" cy="685800"/>
          </a:xfrm>
        </p:spPr>
        <p:txBody>
          <a:bodyPr>
            <a:normAutofit/>
          </a:bodyPr>
          <a:lstStyle/>
          <a:p>
            <a:r>
              <a:rPr lang="en-US" dirty="0"/>
              <a:t>Rainforest animals</a:t>
            </a:r>
          </a:p>
        </p:txBody>
      </p:sp>
      <p:pic>
        <p:nvPicPr>
          <p:cNvPr id="1026" name="Picture 2"/>
          <p:cNvPicPr>
            <a:picLocks noChangeAspect="1" noChangeArrowheads="1"/>
          </p:cNvPicPr>
          <p:nvPr/>
        </p:nvPicPr>
        <p:blipFill>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181100" y="978029"/>
            <a:ext cx="7391400" cy="5816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038600" y="5943600"/>
            <a:ext cx="4648200" cy="646331"/>
          </a:xfrm>
          <a:prstGeom prst="rect">
            <a:avLst/>
          </a:prstGeom>
        </p:spPr>
        <p:txBody>
          <a:bodyPr wrap="square">
            <a:spAutoFit/>
          </a:bodyPr>
          <a:lstStyle/>
          <a:p>
            <a:pPr lvl="1" algn="r"/>
            <a:r>
              <a:rPr lang="en-US" sz="1200" dirty="0" err="1"/>
              <a:t>Osbourne</a:t>
            </a:r>
            <a:r>
              <a:rPr lang="en-US" sz="1200" dirty="0"/>
              <a:t>, P.L. 2000. Tropical Ecosystems and Ecological Concepts. Cambridge University Press. Cambridge.  </a:t>
            </a:r>
          </a:p>
        </p:txBody>
      </p:sp>
    </p:spTree>
    <p:extLst>
      <p:ext uri="{BB962C8B-B14F-4D97-AF65-F5344CB8AC3E}">
        <p14:creationId xmlns:p14="http://schemas.microsoft.com/office/powerpoint/2010/main" val="4083770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a </a:t>
            </a:r>
            <a:r>
              <a:rPr lang="en-US" dirty="0" err="1"/>
              <a:t>healthY</a:t>
            </a:r>
            <a:r>
              <a:rPr lang="en-US" dirty="0"/>
              <a:t> ecosystem is…</a:t>
            </a:r>
          </a:p>
        </p:txBody>
      </p:sp>
      <p:sp>
        <p:nvSpPr>
          <p:cNvPr id="3" name="Content Placeholder 2"/>
          <p:cNvSpPr>
            <a:spLocks noGrp="1"/>
          </p:cNvSpPr>
          <p:nvPr>
            <p:ph idx="1"/>
          </p:nvPr>
        </p:nvSpPr>
        <p:spPr>
          <a:prstGeom prst="rect">
            <a:avLst/>
          </a:prstGeom>
        </p:spPr>
        <p:txBody>
          <a:bodyPr/>
          <a:lstStyle/>
          <a:p>
            <a:pPr marL="0" indent="0">
              <a:spcAft>
                <a:spcPts val="1200"/>
              </a:spcAft>
              <a:buNone/>
              <a:defRPr/>
            </a:pPr>
            <a:r>
              <a:rPr lang="en-US" sz="2800" dirty="0"/>
              <a:t>…stable and sustainable, maintaining its character in composition, organization and function over time, and its resilience to stress</a:t>
            </a:r>
          </a:p>
          <a:p>
            <a:pPr marL="0" indent="0">
              <a:spcAft>
                <a:spcPts val="1200"/>
              </a:spcAft>
              <a:buNone/>
              <a:defRPr/>
            </a:pPr>
            <a:endParaRPr lang="en-US" dirty="0"/>
          </a:p>
        </p:txBody>
      </p:sp>
      <p:grpSp>
        <p:nvGrpSpPr>
          <p:cNvPr id="2" name="Group 1"/>
          <p:cNvGrpSpPr/>
          <p:nvPr/>
        </p:nvGrpSpPr>
        <p:grpSpPr>
          <a:xfrm>
            <a:off x="167640" y="3886200"/>
            <a:ext cx="8747760" cy="2242185"/>
            <a:chOff x="388620" y="3949065"/>
            <a:chExt cx="8747760" cy="2242185"/>
          </a:xfrm>
        </p:grpSpPr>
        <p:pic>
          <p:nvPicPr>
            <p:cNvPr id="2050" name="Picture 2" descr="C:\Users\flynnl\Documents\Ecuador Pictures\Jungle-Quito-Galapagos Oct 2010\Cuyabeno\flynn passport 03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2200" y="3968115"/>
              <a:ext cx="2964180" cy="22231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flynnl\Documents\Ecuador Pictures\Jungle-Quito-Galapagos Oct 2010\Cuyabeno\flynn passport 03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284220" y="3949065"/>
              <a:ext cx="2964180" cy="22231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flynnl\Documents\Ecuador Pictures\Jungle-Quito-Galapagos Oct 2010\Cuyabeno\flynn passport 03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8620" y="3949065"/>
              <a:ext cx="2964180" cy="22231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798671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568233"/>
            <a:ext cx="2720342" cy="252773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583" y="3319636"/>
            <a:ext cx="2737759" cy="2794287"/>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019570" y="568233"/>
            <a:ext cx="2743429" cy="2527738"/>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82317" y="568232"/>
            <a:ext cx="2590800" cy="2527739"/>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68030" y="3319636"/>
            <a:ext cx="2605088" cy="2794286"/>
          </a:xfrm>
          <a:prstGeom prst="rect">
            <a:avLst/>
          </a:prstGeom>
        </p:spPr>
      </p:pic>
      <p:pic>
        <p:nvPicPr>
          <p:cNvPr id="12" name="Picture 11"/>
          <p:cNvPicPr>
            <a:picLocks noChangeAspect="1"/>
          </p:cNvPicPr>
          <p:nvPr/>
        </p:nvPicPr>
        <p:blipFill>
          <a:blip r:embed="rId9" cstate="print">
            <a:extLst>
              <a:ext uri="{BEBA8EAE-BF5A-486C-A8C5-ECC9F3942E4B}">
                <a14:imgProps xmlns:a14="http://schemas.microsoft.com/office/drawing/2010/main">
                  <a14:imgLayer r:embed="rId10">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019571" y="3319636"/>
            <a:ext cx="2743429" cy="2794286"/>
          </a:xfrm>
          <a:prstGeom prst="rect">
            <a:avLst/>
          </a:prstGeom>
        </p:spPr>
      </p:pic>
      <p:sp>
        <p:nvSpPr>
          <p:cNvPr id="13" name="Rectangle 12"/>
          <p:cNvSpPr/>
          <p:nvPr/>
        </p:nvSpPr>
        <p:spPr>
          <a:xfrm>
            <a:off x="391886" y="6113922"/>
            <a:ext cx="8447314" cy="646331"/>
          </a:xfrm>
          <a:prstGeom prst="rect">
            <a:avLst/>
          </a:prstGeom>
        </p:spPr>
        <p:txBody>
          <a:bodyPr wrap="square">
            <a:spAutoFit/>
          </a:bodyPr>
          <a:lstStyle/>
          <a:p>
            <a:r>
              <a:rPr lang="en-US" sz="1200" dirty="0"/>
              <a:t>http://www.calacademy.org/blogs/rainforest/</a:t>
            </a:r>
          </a:p>
          <a:p>
            <a:r>
              <a:rPr lang="en-US" sz="1200" dirty="0"/>
              <a:t>http://www.nature.com/emboj/journal/v22/n3/about_cover.html</a:t>
            </a:r>
          </a:p>
          <a:p>
            <a:r>
              <a:rPr lang="en-US" sz="1200" dirty="0"/>
              <a:t>http://simple.wikipedia.org/wiki/Huntsman_spider</a:t>
            </a:r>
          </a:p>
        </p:txBody>
      </p:sp>
    </p:spTree>
    <p:extLst>
      <p:ext uri="{BB962C8B-B14F-4D97-AF65-F5344CB8AC3E}">
        <p14:creationId xmlns:p14="http://schemas.microsoft.com/office/powerpoint/2010/main" val="36455869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Video – Rainforest:  </a:t>
            </a:r>
            <a:br>
              <a:rPr lang="en-US" dirty="0"/>
            </a:br>
            <a:r>
              <a:rPr lang="en-US" dirty="0"/>
              <a:t>Beneath the Canopy</a:t>
            </a:r>
          </a:p>
        </p:txBody>
      </p:sp>
      <p:pic>
        <p:nvPicPr>
          <p:cNvPr id="5" name="Picture 2" descr="camcorders,cameras,clipped images,cropped images,cropped pictures,digital,digital cameras,digital photography,icons,movies,Photographs,photography,PNG,technologies,transparent background,video cameras,videos">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1525" y="1905000"/>
            <a:ext cx="3095625" cy="309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4098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Coral reefs</a:t>
            </a:r>
          </a:p>
        </p:txBody>
      </p:sp>
      <p:sp>
        <p:nvSpPr>
          <p:cNvPr id="5" name="Text Placeholder 4"/>
          <p:cNvSpPr>
            <a:spLocks noGrp="1"/>
          </p:cNvSpPr>
          <p:nvPr>
            <p:ph type="body" idx="1"/>
          </p:nvPr>
        </p:nvSpPr>
        <p:spPr/>
        <p:txBody>
          <a:bodyPr/>
          <a:lstStyle/>
          <a:p>
            <a:r>
              <a:rPr lang="en-US" dirty="0"/>
              <a:t>  </a:t>
            </a:r>
          </a:p>
        </p:txBody>
      </p:sp>
      <p:sp>
        <p:nvSpPr>
          <p:cNvPr id="2" name="Rectangle 1"/>
          <p:cNvSpPr/>
          <p:nvPr/>
        </p:nvSpPr>
        <p:spPr>
          <a:xfrm>
            <a:off x="2370115" y="4659868"/>
            <a:ext cx="4857420" cy="369332"/>
          </a:xfrm>
          <a:prstGeom prst="rect">
            <a:avLst/>
          </a:prstGeom>
        </p:spPr>
        <p:txBody>
          <a:bodyPr wrap="none">
            <a:spAutoFit/>
          </a:bodyPr>
          <a:lstStyle/>
          <a:p>
            <a:r>
              <a:rPr lang="en-US" cap="all" dirty="0">
                <a:solidFill>
                  <a:schemeClr val="bg1"/>
                </a:solidFill>
              </a:rPr>
              <a:t>Ecosystem health, One Health Course</a:t>
            </a:r>
          </a:p>
        </p:txBody>
      </p:sp>
    </p:spTree>
    <p:extLst>
      <p:ext uri="{BB962C8B-B14F-4D97-AF65-F5344CB8AC3E}">
        <p14:creationId xmlns:p14="http://schemas.microsoft.com/office/powerpoint/2010/main" val="16985953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220200" cy="6858000"/>
          </a:xfrm>
          <a:prstGeom prst="rect">
            <a:avLst/>
          </a:prstGeom>
        </p:spPr>
      </p:pic>
      <p:sp>
        <p:nvSpPr>
          <p:cNvPr id="3" name="Rectangle 2"/>
          <p:cNvSpPr/>
          <p:nvPr/>
        </p:nvSpPr>
        <p:spPr>
          <a:xfrm>
            <a:off x="3733800" y="152400"/>
            <a:ext cx="5118100" cy="523220"/>
          </a:xfrm>
          <a:prstGeom prst="rect">
            <a:avLst/>
          </a:prstGeom>
        </p:spPr>
        <p:txBody>
          <a:bodyPr wrap="square">
            <a:spAutoFit/>
          </a:bodyPr>
          <a:lstStyle/>
          <a:p>
            <a:pPr algn="r"/>
            <a:r>
              <a:rPr lang="en-US" sz="1600" dirty="0">
                <a:solidFill>
                  <a:schemeClr val="bg1">
                    <a:lumMod val="85000"/>
                  </a:schemeClr>
                </a:solidFill>
              </a:rPr>
              <a:t>(</a:t>
            </a:r>
            <a:r>
              <a:rPr lang="en-US" sz="1200" dirty="0">
                <a:solidFill>
                  <a:schemeClr val="bg1">
                    <a:lumMod val="85000"/>
                  </a:schemeClr>
                </a:solidFill>
              </a:rPr>
              <a:t>http://www.marine.sc.chula.ac.th/admin/editor/file_uploads/files/reefbio/aboutus.html)</a:t>
            </a:r>
          </a:p>
        </p:txBody>
      </p:sp>
    </p:spTree>
    <p:extLst>
      <p:ext uri="{BB962C8B-B14F-4D97-AF65-F5344CB8AC3E}">
        <p14:creationId xmlns:p14="http://schemas.microsoft.com/office/powerpoint/2010/main" val="6896923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Coral Reefs</a:t>
            </a:r>
          </a:p>
        </p:txBody>
      </p:sp>
      <p:sp>
        <p:nvSpPr>
          <p:cNvPr id="3" name="Content Placeholder 2"/>
          <p:cNvSpPr>
            <a:spLocks noGrp="1"/>
          </p:cNvSpPr>
          <p:nvPr>
            <p:ph idx="1"/>
          </p:nvPr>
        </p:nvSpPr>
        <p:spPr>
          <a:xfrm>
            <a:off x="228600" y="1600200"/>
            <a:ext cx="8534400" cy="4724400"/>
          </a:xfrm>
        </p:spPr>
        <p:txBody>
          <a:bodyPr>
            <a:normAutofit/>
          </a:bodyPr>
          <a:lstStyle/>
          <a:p>
            <a:r>
              <a:rPr lang="en-US" sz="2200" dirty="0"/>
              <a:t>Complex biological structures</a:t>
            </a:r>
          </a:p>
          <a:p>
            <a:r>
              <a:rPr lang="en-US" sz="2200" dirty="0"/>
              <a:t>Corals </a:t>
            </a:r>
          </a:p>
          <a:p>
            <a:pPr lvl="1"/>
            <a:r>
              <a:rPr lang="en-US" sz="1800" dirty="0"/>
              <a:t>Composed of organisms called polyps (2 cells thick, secrete calcium carbonate skeleton)</a:t>
            </a:r>
          </a:p>
          <a:p>
            <a:pPr lvl="1"/>
            <a:r>
              <a:rPr lang="en-US" sz="1800" dirty="0"/>
              <a:t>Can live for centuries</a:t>
            </a:r>
          </a:p>
          <a:p>
            <a:pPr lvl="1"/>
            <a:r>
              <a:rPr lang="en-US" sz="1800" dirty="0"/>
              <a:t>Found in deep sea, temperate and tropical areas</a:t>
            </a:r>
          </a:p>
          <a:p>
            <a:pPr lvl="1"/>
            <a:r>
              <a:rPr lang="en-US" sz="1800" dirty="0"/>
              <a:t>Reefs only in areas where water do not fall below 18oC, clean-clear water, moderately high salinity, and sunlight</a:t>
            </a:r>
          </a:p>
          <a:p>
            <a:pPr lvl="1"/>
            <a:r>
              <a:rPr lang="en-US" sz="1800" dirty="0"/>
              <a:t>Live symbiotically with photosynthetic algae – essential for the survival of the reef and provide much of the color of the reef – algae receive nutrients form coral waste, coral receives oxygen from algae</a:t>
            </a:r>
          </a:p>
          <a:p>
            <a:pPr lvl="1"/>
            <a:r>
              <a:rPr lang="en-US" sz="1800" dirty="0"/>
              <a:t>Filter feeders – feed on small fish and zooplankton</a:t>
            </a:r>
          </a:p>
          <a:p>
            <a:pPr lvl="1"/>
            <a:endParaRPr lang="en-US" dirty="0"/>
          </a:p>
        </p:txBody>
      </p:sp>
      <p:sp>
        <p:nvSpPr>
          <p:cNvPr id="4" name="Rectangle 3"/>
          <p:cNvSpPr/>
          <p:nvPr/>
        </p:nvSpPr>
        <p:spPr>
          <a:xfrm>
            <a:off x="3810000" y="5715000"/>
            <a:ext cx="5334000" cy="461665"/>
          </a:xfrm>
          <a:prstGeom prst="rect">
            <a:avLst/>
          </a:prstGeom>
        </p:spPr>
        <p:txBody>
          <a:bodyPr wrap="square">
            <a:spAutoFit/>
          </a:bodyPr>
          <a:lstStyle/>
          <a:p>
            <a:pPr lvl="1" algn="r"/>
            <a:r>
              <a:rPr lang="en-US" sz="1200" dirty="0" err="1"/>
              <a:t>Osbourne</a:t>
            </a:r>
            <a:r>
              <a:rPr lang="en-US" sz="1200" dirty="0"/>
              <a:t>, P.L. 2000. Tropical Ecosystems and Ecological Concepts. Cambridge University Press. Cambridge.  </a:t>
            </a:r>
          </a:p>
        </p:txBody>
      </p:sp>
    </p:spTree>
    <p:extLst>
      <p:ext uri="{BB962C8B-B14F-4D97-AF65-F5344CB8AC3E}">
        <p14:creationId xmlns:p14="http://schemas.microsoft.com/office/powerpoint/2010/main" val="32400435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Coral Reef Food Web - Algae</a:t>
            </a:r>
          </a:p>
        </p:txBody>
      </p:sp>
      <p:sp>
        <p:nvSpPr>
          <p:cNvPr id="3" name="Content Placeholder 2"/>
          <p:cNvSpPr>
            <a:spLocks noGrp="1"/>
          </p:cNvSpPr>
          <p:nvPr>
            <p:ph idx="1"/>
          </p:nvPr>
        </p:nvSpPr>
        <p:spPr/>
        <p:txBody>
          <a:bodyPr/>
          <a:lstStyle/>
          <a:p>
            <a:r>
              <a:rPr lang="en-US" dirty="0"/>
              <a:t>Algae </a:t>
            </a:r>
          </a:p>
          <a:p>
            <a:pPr lvl="1"/>
            <a:r>
              <a:rPr lang="en-US" dirty="0"/>
              <a:t>Different than other marine algae</a:t>
            </a:r>
          </a:p>
          <a:p>
            <a:pPr lvl="1"/>
            <a:r>
              <a:rPr lang="en-US" dirty="0"/>
              <a:t>Contain calcite crystals embedded in their cells</a:t>
            </a:r>
          </a:p>
          <a:p>
            <a:pPr lvl="1"/>
            <a:r>
              <a:rPr lang="en-US" dirty="0"/>
              <a:t>Crystals protect from wave action and plays a role in the formation of reefs</a:t>
            </a:r>
          </a:p>
          <a:p>
            <a:pPr lvl="1"/>
            <a:r>
              <a:rPr lang="en-US" dirty="0"/>
              <a:t>Colonize areas exposed to storms</a:t>
            </a:r>
          </a:p>
          <a:p>
            <a:pPr lvl="1"/>
            <a:r>
              <a:rPr lang="en-US" dirty="0"/>
              <a:t>Fish, urchins, </a:t>
            </a:r>
            <a:r>
              <a:rPr lang="en-US" dirty="0" err="1"/>
              <a:t>molluscs</a:t>
            </a:r>
            <a:r>
              <a:rPr lang="en-US" dirty="0"/>
              <a:t>, crustaceans – consume algae, without these herbivores corals can be overrun with algae</a:t>
            </a:r>
          </a:p>
          <a:p>
            <a:endParaRPr lang="en-US" dirty="0"/>
          </a:p>
        </p:txBody>
      </p:sp>
      <p:sp>
        <p:nvSpPr>
          <p:cNvPr id="4" name="Rectangle 3"/>
          <p:cNvSpPr/>
          <p:nvPr/>
        </p:nvSpPr>
        <p:spPr>
          <a:xfrm>
            <a:off x="3505200" y="5486400"/>
            <a:ext cx="5334000" cy="461665"/>
          </a:xfrm>
          <a:prstGeom prst="rect">
            <a:avLst/>
          </a:prstGeom>
        </p:spPr>
        <p:txBody>
          <a:bodyPr wrap="square">
            <a:spAutoFit/>
          </a:bodyPr>
          <a:lstStyle/>
          <a:p>
            <a:pPr lvl="1" algn="r"/>
            <a:r>
              <a:rPr lang="en-US" sz="1200" dirty="0" err="1"/>
              <a:t>Osbourne</a:t>
            </a:r>
            <a:r>
              <a:rPr lang="en-US" sz="1200" dirty="0"/>
              <a:t>, P.L. 2000. Tropical Ecosystems and Ecological Concepts. Cambridge University Press. Cambridge.  </a:t>
            </a:r>
          </a:p>
        </p:txBody>
      </p:sp>
    </p:spTree>
    <p:extLst>
      <p:ext uri="{BB962C8B-B14F-4D97-AF65-F5344CB8AC3E}">
        <p14:creationId xmlns:p14="http://schemas.microsoft.com/office/powerpoint/2010/main" val="38830235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20800" y="19050"/>
            <a:ext cx="7804150" cy="1039812"/>
          </a:xfrm>
        </p:spPr>
        <p:txBody>
          <a:bodyPr/>
          <a:lstStyle/>
          <a:p>
            <a:r>
              <a:rPr lang="en-US" dirty="0"/>
              <a:t>Coral Reefs</a:t>
            </a:r>
          </a:p>
        </p:txBody>
      </p:sp>
      <p:sp>
        <p:nvSpPr>
          <p:cNvPr id="3" name="Content Placeholder 2"/>
          <p:cNvSpPr>
            <a:spLocks noGrp="1"/>
          </p:cNvSpPr>
          <p:nvPr>
            <p:ph idx="4294967295"/>
          </p:nvPr>
        </p:nvSpPr>
        <p:spPr>
          <a:xfrm>
            <a:off x="4800600" y="1219200"/>
            <a:ext cx="3276600" cy="4724400"/>
          </a:xfrm>
        </p:spPr>
        <p:txBody>
          <a:bodyPr>
            <a:normAutofit/>
          </a:bodyPr>
          <a:lstStyle/>
          <a:p>
            <a:pPr marL="411480" lvl="1" indent="0">
              <a:buNone/>
            </a:pPr>
            <a:r>
              <a:rPr lang="en-US" dirty="0"/>
              <a:t>Three types of reefs:</a:t>
            </a:r>
          </a:p>
          <a:p>
            <a:pPr lvl="1"/>
            <a:r>
              <a:rPr lang="en-US" dirty="0"/>
              <a:t>Fringing</a:t>
            </a:r>
          </a:p>
          <a:p>
            <a:pPr lvl="1"/>
            <a:r>
              <a:rPr lang="en-US" dirty="0"/>
              <a:t>Barrier</a:t>
            </a:r>
          </a:p>
          <a:p>
            <a:pPr lvl="1"/>
            <a:r>
              <a:rPr lang="en-US" dirty="0"/>
              <a:t>Atolls</a:t>
            </a:r>
          </a:p>
        </p:txBody>
      </p:sp>
      <p:sp>
        <p:nvSpPr>
          <p:cNvPr id="4" name="Rectangle 3"/>
          <p:cNvSpPr/>
          <p:nvPr/>
        </p:nvSpPr>
        <p:spPr>
          <a:xfrm>
            <a:off x="3810000" y="6334780"/>
            <a:ext cx="5334000" cy="461665"/>
          </a:xfrm>
          <a:prstGeom prst="rect">
            <a:avLst/>
          </a:prstGeom>
        </p:spPr>
        <p:txBody>
          <a:bodyPr wrap="square">
            <a:spAutoFit/>
          </a:bodyPr>
          <a:lstStyle/>
          <a:p>
            <a:pPr lvl="1" algn="r"/>
            <a:r>
              <a:rPr lang="en-US" sz="1200" dirty="0" err="1"/>
              <a:t>Osbourne</a:t>
            </a:r>
            <a:r>
              <a:rPr lang="en-US" sz="1200" dirty="0"/>
              <a:t>, P.L. 2000. Tropical Ecosystems and Ecological Concepts. Cambridge University Press. Cambridge.  </a:t>
            </a:r>
          </a:p>
        </p:txBody>
      </p:sp>
      <p:pic>
        <p:nvPicPr>
          <p:cNvPr id="2050" name="Picture 2"/>
          <p:cNvPicPr>
            <a:picLocks noChangeAspect="1" noChangeArrowheads="1"/>
          </p:cNvPicPr>
          <p:nvPr/>
        </p:nvPicPr>
        <p:blipFill>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143000" y="842011"/>
            <a:ext cx="5271497" cy="549276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972357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46667" y="381000"/>
            <a:ext cx="7359133" cy="59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788776" y="5943600"/>
            <a:ext cx="4191000" cy="646331"/>
          </a:xfrm>
          <a:prstGeom prst="rect">
            <a:avLst/>
          </a:prstGeom>
        </p:spPr>
        <p:txBody>
          <a:bodyPr wrap="square">
            <a:spAutoFit/>
          </a:bodyPr>
          <a:lstStyle/>
          <a:p>
            <a:pPr algn="ctr"/>
            <a:r>
              <a:rPr lang="en-US" sz="1200" dirty="0" err="1"/>
              <a:t>Osbourne</a:t>
            </a:r>
            <a:r>
              <a:rPr lang="en-US" sz="1200" dirty="0"/>
              <a:t>, P.L. 2000. Tropical Ecosystems and Ecological Concepts. Cambridge University Press. </a:t>
            </a:r>
            <a:r>
              <a:rPr lang="en-US" sz="1200" dirty="0" err="1"/>
              <a:t>Cambridg</a:t>
            </a:r>
            <a:endParaRPr lang="en-US" sz="1200" dirty="0"/>
          </a:p>
        </p:txBody>
      </p:sp>
    </p:spTree>
    <p:extLst>
      <p:ext uri="{BB962C8B-B14F-4D97-AF65-F5344CB8AC3E}">
        <p14:creationId xmlns:p14="http://schemas.microsoft.com/office/powerpoint/2010/main" val="12207872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Bounty of Coral Reefs</a:t>
            </a:r>
          </a:p>
        </p:txBody>
      </p:sp>
      <p:pic>
        <p:nvPicPr>
          <p:cNvPr id="6" name="Picture 2" descr="camcorders,cameras,clipped images,cropped images,cropped pictures,digital,digital cameras,digital photography,icons,movies,Photographs,photography,PNG,technologies,transparent background,video cameras,videos">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0" y="2085975"/>
            <a:ext cx="3095625" cy="309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3118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Next Steps</a:t>
            </a:r>
          </a:p>
        </p:txBody>
      </p:sp>
      <p:sp>
        <p:nvSpPr>
          <p:cNvPr id="5" name="Text Placeholder 4"/>
          <p:cNvSpPr>
            <a:spLocks noGrp="1"/>
          </p:cNvSpPr>
          <p:nvPr>
            <p:ph type="body" idx="1"/>
          </p:nvPr>
        </p:nvSpPr>
        <p:spPr/>
        <p:txBody>
          <a:bodyPr/>
          <a:lstStyle/>
          <a:p>
            <a:r>
              <a:rPr lang="en-US" dirty="0"/>
              <a:t>Ecosystem health, One Health Course</a:t>
            </a:r>
          </a:p>
        </p:txBody>
      </p:sp>
    </p:spTree>
    <p:extLst>
      <p:ext uri="{BB962C8B-B14F-4D97-AF65-F5344CB8AC3E}">
        <p14:creationId xmlns:p14="http://schemas.microsoft.com/office/powerpoint/2010/main" val="2671408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you think</a:t>
            </a:r>
          </a:p>
        </p:txBody>
      </p:sp>
      <p:sp>
        <p:nvSpPr>
          <p:cNvPr id="3" name="Content Placeholder 2"/>
          <p:cNvSpPr>
            <a:spLocks noGrp="1"/>
          </p:cNvSpPr>
          <p:nvPr>
            <p:ph idx="1"/>
          </p:nvPr>
        </p:nvSpPr>
        <p:spPr>
          <a:xfrm>
            <a:off x="381000" y="1676400"/>
            <a:ext cx="8229600" cy="4724400"/>
          </a:xfrm>
        </p:spPr>
        <p:txBody>
          <a:bodyPr>
            <a:normAutofit/>
          </a:bodyPr>
          <a:lstStyle/>
          <a:p>
            <a:r>
              <a:rPr lang="en-US" sz="2800" dirty="0"/>
              <a:t>What do you think a healthy ecosystem looks like? </a:t>
            </a:r>
          </a:p>
          <a:p>
            <a:r>
              <a:rPr lang="en-US" sz="2800" dirty="0"/>
              <a:t>What are some examples from the article of things that can affect ecosystem health?</a:t>
            </a: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5800" y="3657600"/>
            <a:ext cx="2286000" cy="228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C:\Users\flynnl\Documents\Flynn\Flynn S Africa safari\Picture 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1400" y="3810000"/>
            <a:ext cx="2844800" cy="2133600"/>
          </a:xfrm>
          <a:prstGeom prst="rect">
            <a:avLst/>
          </a:prstGeom>
          <a:noFill/>
          <a:ln>
            <a:solidFill>
              <a:schemeClr val="tx2">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7008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Ecosystem Services</a:t>
            </a:r>
          </a:p>
        </p:txBody>
      </p:sp>
      <p:sp>
        <p:nvSpPr>
          <p:cNvPr id="3" name="Content Placeholder 2"/>
          <p:cNvSpPr>
            <a:spLocks noGrp="1"/>
          </p:cNvSpPr>
          <p:nvPr>
            <p:ph idx="1"/>
          </p:nvPr>
        </p:nvSpPr>
        <p:spPr/>
        <p:txBody>
          <a:bodyPr/>
          <a:lstStyle/>
          <a:p>
            <a:pPr lvl="0">
              <a:spcAft>
                <a:spcPts val="600"/>
              </a:spcAft>
            </a:pPr>
            <a:r>
              <a:rPr lang="en-US" dirty="0"/>
              <a:t>Fresh water</a:t>
            </a:r>
          </a:p>
          <a:p>
            <a:pPr lvl="0">
              <a:spcAft>
                <a:spcPts val="600"/>
              </a:spcAft>
            </a:pPr>
            <a:r>
              <a:rPr lang="en-US" dirty="0"/>
              <a:t>Food</a:t>
            </a:r>
          </a:p>
          <a:p>
            <a:pPr lvl="0">
              <a:spcAft>
                <a:spcPts val="600"/>
              </a:spcAft>
            </a:pPr>
            <a:r>
              <a:rPr lang="en-US" dirty="0"/>
              <a:t>Timber, fiber, fuel</a:t>
            </a:r>
          </a:p>
          <a:p>
            <a:pPr lvl="0">
              <a:spcAft>
                <a:spcPts val="600"/>
              </a:spcAft>
            </a:pPr>
            <a:r>
              <a:rPr lang="en-US" dirty="0"/>
              <a:t>Biological products</a:t>
            </a:r>
          </a:p>
          <a:p>
            <a:pPr lvl="0">
              <a:spcAft>
                <a:spcPts val="600"/>
              </a:spcAft>
            </a:pPr>
            <a:r>
              <a:rPr lang="en-US" dirty="0"/>
              <a:t>Regulation of infectious disease</a:t>
            </a:r>
          </a:p>
          <a:p>
            <a:pPr lvl="0">
              <a:spcAft>
                <a:spcPts val="600"/>
              </a:spcAft>
            </a:pPr>
            <a:r>
              <a:rPr lang="en-US" dirty="0"/>
              <a:t>Nutrient and waste management, processing and detoxification</a:t>
            </a:r>
          </a:p>
          <a:p>
            <a:pPr lvl="0">
              <a:spcAft>
                <a:spcPts val="600"/>
              </a:spcAft>
            </a:pPr>
            <a:r>
              <a:rPr lang="en-US" dirty="0"/>
              <a:t>Climate regulation</a:t>
            </a:r>
          </a:p>
        </p:txBody>
      </p:sp>
    </p:spTree>
    <p:extLst>
      <p:ext uri="{BB962C8B-B14F-4D97-AF65-F5344CB8AC3E}">
        <p14:creationId xmlns:p14="http://schemas.microsoft.com/office/powerpoint/2010/main" val="24114461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Ecosystem values</a:t>
            </a:r>
          </a:p>
        </p:txBody>
      </p:sp>
      <p:sp>
        <p:nvSpPr>
          <p:cNvPr id="3" name="Content Placeholder 2"/>
          <p:cNvSpPr>
            <a:spLocks noGrp="1"/>
          </p:cNvSpPr>
          <p:nvPr>
            <p:ph idx="1"/>
          </p:nvPr>
        </p:nvSpPr>
        <p:spPr/>
        <p:txBody>
          <a:bodyPr/>
          <a:lstStyle/>
          <a:p>
            <a:pPr lvl="0"/>
            <a:r>
              <a:rPr lang="en-US" dirty="0"/>
              <a:t>Aesthetic appreciation</a:t>
            </a:r>
          </a:p>
          <a:p>
            <a:pPr lvl="0"/>
            <a:r>
              <a:rPr lang="en-US" dirty="0"/>
              <a:t>Tourism</a:t>
            </a:r>
          </a:p>
          <a:p>
            <a:pPr lvl="0"/>
            <a:r>
              <a:rPr lang="en-US" dirty="0"/>
              <a:t>Recreation</a:t>
            </a:r>
          </a:p>
          <a:p>
            <a:pPr lvl="0"/>
            <a:r>
              <a:rPr lang="en-US" dirty="0"/>
              <a:t>Education</a:t>
            </a:r>
          </a:p>
          <a:p>
            <a:pPr lvl="0"/>
            <a:r>
              <a:rPr lang="en-US" dirty="0"/>
              <a:t>Motivation</a:t>
            </a:r>
          </a:p>
          <a:p>
            <a:pPr lvl="0"/>
            <a:r>
              <a:rPr lang="en-US" dirty="0"/>
              <a:t>Genetic resources </a:t>
            </a:r>
          </a:p>
          <a:p>
            <a:pPr lvl="0"/>
            <a:r>
              <a:rPr lang="en-US" dirty="0"/>
              <a:t>Cultural and spirituality</a:t>
            </a:r>
          </a:p>
        </p:txBody>
      </p:sp>
    </p:spTree>
    <p:extLst>
      <p:ext uri="{BB962C8B-B14F-4D97-AF65-F5344CB8AC3E}">
        <p14:creationId xmlns:p14="http://schemas.microsoft.com/office/powerpoint/2010/main" val="24191449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Ecosystems</a:t>
            </a:r>
          </a:p>
        </p:txBody>
      </p:sp>
      <p:sp>
        <p:nvSpPr>
          <p:cNvPr id="3" name="Content Placeholder 2"/>
          <p:cNvSpPr>
            <a:spLocks noGrp="1"/>
          </p:cNvSpPr>
          <p:nvPr>
            <p:ph idx="1"/>
          </p:nvPr>
        </p:nvSpPr>
        <p:spPr/>
        <p:txBody>
          <a:bodyPr/>
          <a:lstStyle/>
          <a:p>
            <a:pPr marL="114300" indent="0">
              <a:spcAft>
                <a:spcPts val="1200"/>
              </a:spcAft>
              <a:buNone/>
            </a:pPr>
            <a:r>
              <a:rPr lang="en-US" b="1" i="1" dirty="0"/>
              <a:t>Identify 5 ecosystem services from:</a:t>
            </a:r>
          </a:p>
          <a:p>
            <a:pPr>
              <a:spcAft>
                <a:spcPts val="1200"/>
              </a:spcAft>
            </a:pPr>
            <a:r>
              <a:rPr lang="en-US" dirty="0"/>
              <a:t>Mangroves</a:t>
            </a:r>
          </a:p>
          <a:p>
            <a:pPr>
              <a:spcAft>
                <a:spcPts val="1200"/>
              </a:spcAft>
            </a:pPr>
            <a:r>
              <a:rPr lang="en-US" dirty="0"/>
              <a:t>Rain Forests</a:t>
            </a:r>
          </a:p>
          <a:p>
            <a:pPr>
              <a:spcAft>
                <a:spcPts val="1200"/>
              </a:spcAft>
            </a:pPr>
            <a:r>
              <a:rPr lang="en-US" dirty="0"/>
              <a:t>Coral Reefs</a:t>
            </a:r>
          </a:p>
          <a:p>
            <a:endParaRPr lang="en-US" dirty="0"/>
          </a:p>
          <a:p>
            <a:pPr marL="114300" indent="0">
              <a:buNone/>
            </a:pPr>
            <a:endParaRPr lang="en-US" dirty="0"/>
          </a:p>
        </p:txBody>
      </p:sp>
    </p:spTree>
    <p:extLst>
      <p:ext uri="{BB962C8B-B14F-4D97-AF65-F5344CB8AC3E}">
        <p14:creationId xmlns:p14="http://schemas.microsoft.com/office/powerpoint/2010/main" val="33877002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homework</a:t>
            </a:r>
          </a:p>
        </p:txBody>
      </p:sp>
      <p:sp>
        <p:nvSpPr>
          <p:cNvPr id="5" name="Content Placeholder 4"/>
          <p:cNvSpPr>
            <a:spLocks noGrp="1"/>
          </p:cNvSpPr>
          <p:nvPr>
            <p:ph idx="1"/>
          </p:nvPr>
        </p:nvSpPr>
        <p:spPr>
          <a:xfrm>
            <a:off x="228600" y="1600200"/>
            <a:ext cx="8229600" cy="4724400"/>
          </a:xfrm>
        </p:spPr>
        <p:txBody>
          <a:bodyPr>
            <a:normAutofit/>
          </a:bodyPr>
          <a:lstStyle/>
          <a:p>
            <a:r>
              <a:rPr lang="en-US" dirty="0"/>
              <a:t>Divide into three groups and select an ecosystem</a:t>
            </a:r>
          </a:p>
          <a:p>
            <a:pPr marL="114300" indent="0" algn="ctr">
              <a:buNone/>
            </a:pPr>
            <a:r>
              <a:rPr lang="en-US" b="1" dirty="0"/>
              <a:t>Tropical Rainforest     Mangrove    Coral Reef</a:t>
            </a:r>
          </a:p>
          <a:p>
            <a:pPr marL="114300" indent="0" algn="ctr">
              <a:buNone/>
            </a:pPr>
            <a:endParaRPr lang="en-US" sz="2000" b="1" dirty="0"/>
          </a:p>
          <a:p>
            <a:r>
              <a:rPr lang="en-US" dirty="0"/>
              <a:t>Group must become experts on </a:t>
            </a:r>
          </a:p>
          <a:p>
            <a:pPr lvl="1">
              <a:buFont typeface="Wingdings" panose="05000000000000000000" pitchFamily="2" charset="2"/>
              <a:buChar char="§"/>
            </a:pPr>
            <a:r>
              <a:rPr lang="en-US" dirty="0"/>
              <a:t>Nutrient cycle</a:t>
            </a:r>
          </a:p>
          <a:p>
            <a:pPr lvl="1">
              <a:buFont typeface="Wingdings" panose="05000000000000000000" pitchFamily="2" charset="2"/>
              <a:buChar char="§"/>
            </a:pPr>
            <a:r>
              <a:rPr lang="en-US" dirty="0"/>
              <a:t>Food web</a:t>
            </a:r>
          </a:p>
          <a:p>
            <a:pPr lvl="1">
              <a:buFont typeface="Wingdings" panose="05000000000000000000" pitchFamily="2" charset="2"/>
              <a:buChar char="§"/>
            </a:pPr>
            <a:r>
              <a:rPr lang="en-US" dirty="0"/>
              <a:t>Status in your country (positive and negative)</a:t>
            </a:r>
          </a:p>
          <a:p>
            <a:pPr lvl="1">
              <a:buFont typeface="Wingdings" panose="05000000000000000000" pitchFamily="2" charset="2"/>
              <a:buChar char="§"/>
            </a:pPr>
            <a:r>
              <a:rPr lang="en-US" dirty="0"/>
              <a:t>Threats to the ecosystem</a:t>
            </a:r>
          </a:p>
          <a:p>
            <a:pPr lvl="1">
              <a:buFont typeface="Wingdings" panose="05000000000000000000" pitchFamily="2" charset="2"/>
              <a:buChar char="§"/>
            </a:pPr>
            <a:r>
              <a:rPr lang="en-US" dirty="0"/>
              <a:t>Services provide that ecosystem</a:t>
            </a:r>
          </a:p>
          <a:p>
            <a:pPr lvl="1">
              <a:buFont typeface="Wingdings" panose="05000000000000000000" pitchFamily="2" charset="2"/>
              <a:buChar char="§"/>
            </a:pPr>
            <a:r>
              <a:rPr lang="en-US" dirty="0"/>
              <a:t>Things that disrupt the ecosystem</a:t>
            </a:r>
          </a:p>
          <a:p>
            <a:pPr lvl="1">
              <a:buFont typeface="Wingdings" panose="05000000000000000000" pitchFamily="2" charset="2"/>
              <a:buChar char="§"/>
            </a:pPr>
            <a:r>
              <a:rPr lang="en-US" dirty="0"/>
              <a:t>How that ecosystem affects animal and human health</a:t>
            </a:r>
          </a:p>
        </p:txBody>
      </p:sp>
      <p:sp>
        <p:nvSpPr>
          <p:cNvPr id="2" name="TextBox 1"/>
          <p:cNvSpPr txBox="1"/>
          <p:nvPr/>
        </p:nvSpPr>
        <p:spPr>
          <a:xfrm>
            <a:off x="6172200" y="2563449"/>
            <a:ext cx="2743200" cy="1477328"/>
          </a:xfrm>
          <a:prstGeom prst="rect">
            <a:avLst/>
          </a:prstGeom>
          <a:solidFill>
            <a:srgbClr val="FFFFE5"/>
          </a:solidFill>
          <a:ln>
            <a:solidFill>
              <a:schemeClr val="tx2">
                <a:lumMod val="60000"/>
                <a:lumOff val="40000"/>
              </a:schemeClr>
            </a:solidFill>
          </a:ln>
        </p:spPr>
        <p:txBody>
          <a:bodyPr wrap="square" rtlCol="0">
            <a:spAutoFit/>
          </a:bodyPr>
          <a:lstStyle/>
          <a:p>
            <a:r>
              <a:rPr lang="en-US" dirty="0"/>
              <a:t>Each group will give a 5 minute presentation on the food web ecosystem for your country.  Get creative!</a:t>
            </a:r>
          </a:p>
        </p:txBody>
      </p:sp>
    </p:spTree>
    <p:extLst>
      <p:ext uri="{BB962C8B-B14F-4D97-AF65-F5344CB8AC3E}">
        <p14:creationId xmlns:p14="http://schemas.microsoft.com/office/powerpoint/2010/main" val="25398490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 - Mangroves</a:t>
            </a:r>
          </a:p>
        </p:txBody>
      </p:sp>
      <p:sp>
        <p:nvSpPr>
          <p:cNvPr id="3" name="Content Placeholder 2"/>
          <p:cNvSpPr>
            <a:spLocks noGrp="1"/>
          </p:cNvSpPr>
          <p:nvPr>
            <p:ph idx="1"/>
          </p:nvPr>
        </p:nvSpPr>
        <p:spPr/>
        <p:txBody>
          <a:bodyPr>
            <a:normAutofit fontScale="70000" lnSpcReduction="20000"/>
          </a:bodyPr>
          <a:lstStyle/>
          <a:p>
            <a:pPr>
              <a:spcAft>
                <a:spcPts val="1200"/>
              </a:spcAft>
            </a:pPr>
            <a:r>
              <a:rPr lang="en-US" sz="2300" dirty="0">
                <a:solidFill>
                  <a:schemeClr val="tx1"/>
                </a:solidFill>
              </a:rPr>
              <a:t>http://www.fao.org/docrep/field/003/ab751e/AB751E01.htm#tbl6</a:t>
            </a:r>
          </a:p>
          <a:p>
            <a:pPr>
              <a:spcAft>
                <a:spcPts val="1200"/>
              </a:spcAft>
            </a:pPr>
            <a:r>
              <a:rPr lang="en-US" sz="2300" dirty="0">
                <a:solidFill>
                  <a:schemeClr val="tx1"/>
                </a:solidFill>
              </a:rPr>
              <a:t>http://www.sciencedirect.com/science/article/pii/B9780123847195002471</a:t>
            </a:r>
          </a:p>
          <a:p>
            <a:pPr>
              <a:spcAft>
                <a:spcPts val="1200"/>
              </a:spcAft>
            </a:pPr>
            <a:r>
              <a:rPr lang="en-US" sz="2300" dirty="0">
                <a:solidFill>
                  <a:schemeClr val="tx1"/>
                </a:solidFill>
              </a:rPr>
              <a:t>http://www.sciencedirect.com/science/article/pii/S2212041612000046</a:t>
            </a:r>
          </a:p>
          <a:p>
            <a:pPr>
              <a:spcAft>
                <a:spcPts val="1200"/>
              </a:spcAft>
            </a:pPr>
            <a:r>
              <a:rPr lang="en-US" sz="2300" dirty="0">
                <a:solidFill>
                  <a:schemeClr val="tx1"/>
                </a:solidFill>
              </a:rPr>
              <a:t>http://www.wri.org/stories/2008/09/natural-coastline-defense-mangrove-forests-southeast-asia</a:t>
            </a:r>
          </a:p>
          <a:p>
            <a:pPr>
              <a:spcAft>
                <a:spcPts val="1200"/>
              </a:spcAft>
            </a:pPr>
            <a:r>
              <a:rPr lang="en-US" sz="2300" dirty="0">
                <a:solidFill>
                  <a:schemeClr val="tx1"/>
                </a:solidFill>
              </a:rPr>
              <a:t>http://www.teebweb.org/wp-content/uploads/2013/02/FLYER-ASEAN-TEEB-Side-Event-v01-Oct-12.pdf</a:t>
            </a:r>
          </a:p>
          <a:p>
            <a:pPr>
              <a:spcAft>
                <a:spcPts val="1200"/>
              </a:spcAft>
            </a:pPr>
            <a:r>
              <a:rPr lang="en-US" sz="2300" dirty="0">
                <a:solidFill>
                  <a:schemeClr val="tx1"/>
                </a:solidFill>
              </a:rPr>
              <a:t>http://www.slideshare.net/WetlandsInternational/status-of-mangrove-in-south-east-asia-the-issues-and-opportunities-for-rehabilitation</a:t>
            </a:r>
          </a:p>
          <a:p>
            <a:pPr>
              <a:spcAft>
                <a:spcPts val="1200"/>
              </a:spcAft>
            </a:pPr>
            <a:r>
              <a:rPr lang="en-US" sz="2300" dirty="0">
                <a:solidFill>
                  <a:schemeClr val="tx1"/>
                </a:solidFill>
              </a:rPr>
              <a:t>http://www.sciencedirect.com/science/article/pii/B9780123747112006069</a:t>
            </a:r>
          </a:p>
          <a:p>
            <a:pPr>
              <a:spcAft>
                <a:spcPts val="1200"/>
              </a:spcAft>
            </a:pPr>
            <a:r>
              <a:rPr lang="en-US" sz="2300" dirty="0">
                <a:solidFill>
                  <a:schemeClr val="tx1"/>
                </a:solidFill>
              </a:rPr>
              <a:t>http://ocw.unu.edu/international-network-on-water-environment-and-health/unu-inweh-course-1-mangroves/Importance-of-mangroves.pdf</a:t>
            </a:r>
          </a:p>
          <a:p>
            <a:pPr marL="114300" indent="0">
              <a:buNone/>
            </a:pPr>
            <a:endParaRPr lang="en-US" dirty="0">
              <a:solidFill>
                <a:schemeClr val="tx1"/>
              </a:solidFill>
            </a:endParaRPr>
          </a:p>
        </p:txBody>
      </p:sp>
    </p:spTree>
    <p:extLst>
      <p:ext uri="{BB962C8B-B14F-4D97-AF65-F5344CB8AC3E}">
        <p14:creationId xmlns:p14="http://schemas.microsoft.com/office/powerpoint/2010/main" val="7382870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Resources – </a:t>
            </a:r>
            <a:br>
              <a:rPr lang="en-US" dirty="0"/>
            </a:br>
            <a:r>
              <a:rPr lang="en-US" dirty="0"/>
              <a:t>Tropical Rainforests</a:t>
            </a:r>
          </a:p>
        </p:txBody>
      </p:sp>
      <p:sp>
        <p:nvSpPr>
          <p:cNvPr id="3" name="Content Placeholder 2"/>
          <p:cNvSpPr>
            <a:spLocks noGrp="1"/>
          </p:cNvSpPr>
          <p:nvPr>
            <p:ph idx="1"/>
          </p:nvPr>
        </p:nvSpPr>
        <p:spPr/>
        <p:txBody>
          <a:bodyPr>
            <a:normAutofit/>
          </a:bodyPr>
          <a:lstStyle/>
          <a:p>
            <a:pPr>
              <a:spcAft>
                <a:spcPts val="1200"/>
              </a:spcAft>
            </a:pPr>
            <a:r>
              <a:rPr lang="en-US" sz="1800" dirty="0">
                <a:solidFill>
                  <a:schemeClr val="tx1"/>
                </a:solidFill>
              </a:rPr>
              <a:t>http://www.blueplanetbiomes.org/se_asian_rnfrst.htm</a:t>
            </a:r>
          </a:p>
          <a:p>
            <a:pPr>
              <a:spcAft>
                <a:spcPts val="1200"/>
              </a:spcAft>
            </a:pPr>
            <a:r>
              <a:rPr lang="en-US" sz="1800" dirty="0">
                <a:solidFill>
                  <a:schemeClr val="tx1"/>
                </a:solidFill>
              </a:rPr>
              <a:t>http://learnline.cdu.edu.au/units/sbi507/introduction/ecosystems.html</a:t>
            </a:r>
          </a:p>
          <a:p>
            <a:pPr>
              <a:spcAft>
                <a:spcPts val="1200"/>
              </a:spcAft>
            </a:pPr>
            <a:r>
              <a:rPr lang="en-US" sz="1800" dirty="0">
                <a:solidFill>
                  <a:schemeClr val="tx1"/>
                </a:solidFill>
              </a:rPr>
              <a:t>http://learnline.cdu.edu.au/units/sbi507/module3/fundamentals.html</a:t>
            </a:r>
          </a:p>
          <a:p>
            <a:pPr>
              <a:spcAft>
                <a:spcPts val="1200"/>
              </a:spcAft>
            </a:pPr>
            <a:r>
              <a:rPr lang="en-US" sz="1800" dirty="0">
                <a:solidFill>
                  <a:schemeClr val="tx1"/>
                </a:solidFill>
              </a:rPr>
              <a:t>The Forests of Southeast Asia in Vital Forest. Accessed from http://www.unep.org/vitalforest/Report/VFG-15-The-forests-of-southeast-asia.pdf </a:t>
            </a:r>
          </a:p>
          <a:p>
            <a:pPr>
              <a:spcAft>
                <a:spcPts val="1200"/>
              </a:spcAft>
            </a:pPr>
            <a:r>
              <a:rPr lang="en-US" sz="1800" dirty="0">
                <a:solidFill>
                  <a:schemeClr val="tx1"/>
                </a:solidFill>
              </a:rPr>
              <a:t>http://rainforestsasia.blogspot.com/2011/11/human-impacts-on-southeast-asian.html</a:t>
            </a:r>
          </a:p>
          <a:p>
            <a:endParaRPr lang="en-US" dirty="0"/>
          </a:p>
        </p:txBody>
      </p:sp>
    </p:spTree>
    <p:extLst>
      <p:ext uri="{BB962C8B-B14F-4D97-AF65-F5344CB8AC3E}">
        <p14:creationId xmlns:p14="http://schemas.microsoft.com/office/powerpoint/2010/main" val="4270409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 – Coral Reefs</a:t>
            </a:r>
          </a:p>
        </p:txBody>
      </p:sp>
      <p:sp>
        <p:nvSpPr>
          <p:cNvPr id="3" name="Content Placeholder 2"/>
          <p:cNvSpPr>
            <a:spLocks noGrp="1"/>
          </p:cNvSpPr>
          <p:nvPr>
            <p:ph idx="1"/>
          </p:nvPr>
        </p:nvSpPr>
        <p:spPr>
          <a:xfrm>
            <a:off x="152400" y="1676400"/>
            <a:ext cx="8229600" cy="4724400"/>
          </a:xfrm>
        </p:spPr>
        <p:txBody>
          <a:bodyPr>
            <a:normAutofit fontScale="92500" lnSpcReduction="10000"/>
          </a:bodyPr>
          <a:lstStyle/>
          <a:p>
            <a:pPr>
              <a:spcAft>
                <a:spcPts val="1000"/>
              </a:spcAft>
            </a:pPr>
            <a:r>
              <a:rPr lang="en-US" sz="1700" dirty="0"/>
              <a:t>http://www.wri.org/publication/content/8246 </a:t>
            </a:r>
          </a:p>
          <a:p>
            <a:pPr>
              <a:spcAft>
                <a:spcPts val="1000"/>
              </a:spcAft>
            </a:pPr>
            <a:r>
              <a:rPr lang="en-US" sz="1700" dirty="0"/>
              <a:t>http://eascongress.pemsea.org/sites/default/files/document-files/presentation-st12-chou.pdf</a:t>
            </a:r>
          </a:p>
          <a:p>
            <a:pPr>
              <a:spcAft>
                <a:spcPts val="1000"/>
              </a:spcAft>
            </a:pPr>
            <a:r>
              <a:rPr lang="en-US" sz="1700" dirty="0"/>
              <a:t>http://sanctuaries.noaa.gov/about/ecosystems/coralwelcome.html</a:t>
            </a:r>
          </a:p>
          <a:p>
            <a:pPr>
              <a:spcAft>
                <a:spcPts val="1000"/>
              </a:spcAft>
            </a:pPr>
            <a:r>
              <a:rPr lang="en-US" sz="1700" dirty="0"/>
              <a:t>http://www.coris.noaa.gov/about/what_are/</a:t>
            </a:r>
          </a:p>
          <a:p>
            <a:pPr>
              <a:spcAft>
                <a:spcPts val="1000"/>
              </a:spcAft>
            </a:pPr>
            <a:r>
              <a:rPr lang="en-US" sz="1700" dirty="0"/>
              <a:t>http://reefrelief.org/learn/coral-reef-ecosystem/</a:t>
            </a:r>
          </a:p>
          <a:p>
            <a:pPr>
              <a:spcAft>
                <a:spcPts val="1000"/>
              </a:spcAft>
            </a:pPr>
            <a:r>
              <a:rPr lang="en-US" sz="1700" dirty="0"/>
              <a:t>http://pdf.wri.org/rrseasia_full.pdfhttps://sites.google.com/site/coralreefsystems/videos/short-movies/reef-dynamics</a:t>
            </a:r>
          </a:p>
          <a:p>
            <a:pPr>
              <a:spcAft>
                <a:spcPts val="1000"/>
              </a:spcAft>
            </a:pPr>
            <a:r>
              <a:rPr lang="en-US" sz="1700" dirty="0"/>
              <a:t>http://www.pnas.org/content/103/22/8425.abstract</a:t>
            </a:r>
          </a:p>
          <a:p>
            <a:pPr>
              <a:spcAft>
                <a:spcPts val="1000"/>
              </a:spcAft>
            </a:pPr>
            <a:r>
              <a:rPr lang="en-US" sz="1700" dirty="0"/>
              <a:t>http://rspb.royalsocietypublishing.org/content/279/1744/3899.full</a:t>
            </a:r>
          </a:p>
          <a:p>
            <a:pPr>
              <a:spcAft>
                <a:spcPts val="1000"/>
              </a:spcAft>
            </a:pPr>
            <a:r>
              <a:rPr lang="en-US" sz="1700" dirty="0"/>
              <a:t>http://www.sciencedirect.com/science/article/pii/S0169534700019480</a:t>
            </a:r>
          </a:p>
          <a:p>
            <a:pPr>
              <a:spcAft>
                <a:spcPts val="1000"/>
              </a:spcAft>
            </a:pPr>
            <a:r>
              <a:rPr lang="en-US" sz="1700" dirty="0"/>
              <a:t>http://reefkeeping.com/issues/2006-08/cj/index.php</a:t>
            </a:r>
          </a:p>
          <a:p>
            <a:endParaRPr lang="en-US" dirty="0"/>
          </a:p>
          <a:p>
            <a:endParaRPr lang="en-US" dirty="0"/>
          </a:p>
          <a:p>
            <a:endParaRPr lang="en-US" dirty="0"/>
          </a:p>
        </p:txBody>
      </p:sp>
    </p:spTree>
    <p:extLst>
      <p:ext uri="{BB962C8B-B14F-4D97-AF65-F5344CB8AC3E}">
        <p14:creationId xmlns:p14="http://schemas.microsoft.com/office/powerpoint/2010/main" val="14639117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2286000"/>
            <a:ext cx="7772400" cy="1219200"/>
          </a:xfrm>
        </p:spPr>
        <p:txBody>
          <a:bodyPr/>
          <a:lstStyle/>
          <a:p>
            <a:pPr algn="ctr"/>
            <a:r>
              <a:rPr lang="en-US" sz="3400" b="1" cap="none" dirty="0"/>
              <a:t>Factors that Disrupt Ecosystems</a:t>
            </a:r>
            <a:br>
              <a:rPr lang="en-US" sz="2800" b="1" cap="none" dirty="0"/>
            </a:br>
            <a:r>
              <a:rPr lang="en-US" sz="3000" b="1" i="1" cap="none" dirty="0"/>
              <a:t>Natural And Man Made</a:t>
            </a:r>
          </a:p>
        </p:txBody>
      </p:sp>
      <p:sp>
        <p:nvSpPr>
          <p:cNvPr id="3" name="Subtitle 2"/>
          <p:cNvSpPr>
            <a:spLocks noGrp="1"/>
          </p:cNvSpPr>
          <p:nvPr>
            <p:ph type="subTitle" idx="1"/>
          </p:nvPr>
        </p:nvSpPr>
        <p:spPr/>
        <p:txBody>
          <a:bodyPr>
            <a:normAutofit fontScale="92500" lnSpcReduction="10000"/>
          </a:bodyPr>
          <a:lstStyle/>
          <a:p>
            <a:endParaRPr lang="en-US" sz="2800" i="1" dirty="0"/>
          </a:p>
          <a:p>
            <a:endParaRPr lang="en-US" sz="2800" i="1" dirty="0"/>
          </a:p>
        </p:txBody>
      </p:sp>
      <p:sp>
        <p:nvSpPr>
          <p:cNvPr id="4" name="Rectangle 3"/>
          <p:cNvSpPr/>
          <p:nvPr/>
        </p:nvSpPr>
        <p:spPr>
          <a:xfrm>
            <a:off x="1752600" y="3745468"/>
            <a:ext cx="4857420" cy="369332"/>
          </a:xfrm>
          <a:prstGeom prst="rect">
            <a:avLst/>
          </a:prstGeom>
        </p:spPr>
        <p:txBody>
          <a:bodyPr wrap="none">
            <a:spAutoFit/>
          </a:bodyPr>
          <a:lstStyle/>
          <a:p>
            <a:r>
              <a:rPr lang="en-US" b="1" cap="all" dirty="0">
                <a:solidFill>
                  <a:schemeClr val="bg1"/>
                </a:solidFill>
              </a:rPr>
              <a:t>Ecosystem Health, One Health Course</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Ecosystem disruption</a:t>
            </a:r>
          </a:p>
        </p:txBody>
      </p:sp>
      <p:sp>
        <p:nvSpPr>
          <p:cNvPr id="3" name="Content Placeholder 2"/>
          <p:cNvSpPr>
            <a:spLocks noGrp="1"/>
          </p:cNvSpPr>
          <p:nvPr>
            <p:ph idx="1"/>
          </p:nvPr>
        </p:nvSpPr>
        <p:spPr/>
        <p:txBody>
          <a:bodyPr>
            <a:normAutofit/>
          </a:bodyPr>
          <a:lstStyle/>
          <a:p>
            <a:pPr marL="457200" indent="-457200">
              <a:buFont typeface="+mj-lt"/>
              <a:buAutoNum type="arabicPeriod"/>
            </a:pPr>
            <a:r>
              <a:rPr lang="en-US" sz="2000" dirty="0"/>
              <a:t>How does the movie </a:t>
            </a:r>
            <a:r>
              <a:rPr lang="en-US" sz="2000" i="1" dirty="0"/>
              <a:t>Avatar</a:t>
            </a:r>
            <a:r>
              <a:rPr lang="en-US" sz="2000" dirty="0"/>
              <a:t> portray ecosystems and factors that disrupt ecosystems?</a:t>
            </a:r>
          </a:p>
          <a:p>
            <a:pPr marL="457200" indent="-457200">
              <a:buFont typeface="+mj-lt"/>
              <a:buAutoNum type="arabicPeriod"/>
            </a:pPr>
            <a:r>
              <a:rPr lang="en-US" sz="2000" dirty="0"/>
              <a:t>What ecosystems have you experienced and what are the factors that can cause those to change?</a:t>
            </a:r>
          </a:p>
          <a:p>
            <a:pPr marL="457200" indent="-457200">
              <a:buFont typeface="+mj-lt"/>
              <a:buAutoNum type="arabicPeriod"/>
            </a:pPr>
            <a:r>
              <a:rPr lang="en-US" sz="2000" dirty="0"/>
              <a:t>What is biodiversity</a:t>
            </a:r>
          </a:p>
          <a:p>
            <a:pPr marL="457200" indent="-457200">
              <a:buFont typeface="+mj-lt"/>
              <a:buAutoNum type="arabicPeriod"/>
            </a:pPr>
            <a:r>
              <a:rPr lang="en-US" sz="2000" dirty="0"/>
              <a:t>Why is biodiversity important?</a:t>
            </a:r>
          </a:p>
          <a:p>
            <a:pPr marL="457200" indent="-457200">
              <a:buFont typeface="+mj-lt"/>
              <a:buAutoNum type="arabicPeriod"/>
            </a:pPr>
            <a:r>
              <a:rPr lang="en-US" sz="2000" dirty="0"/>
              <a:t>What would happen if we logged all the forests of (</a:t>
            </a:r>
            <a:r>
              <a:rPr lang="en-US" sz="2000" i="1" dirty="0"/>
              <a:t>insert country name)?</a:t>
            </a:r>
          </a:p>
          <a:p>
            <a:pPr marL="457200" indent="-457200">
              <a:buFont typeface="+mj-lt"/>
              <a:buAutoNum type="arabicPeriod"/>
            </a:pPr>
            <a:r>
              <a:rPr lang="en-US" sz="2000" i="1" dirty="0"/>
              <a:t>Why do we need natural areas?</a:t>
            </a:r>
          </a:p>
          <a:p>
            <a:pPr marL="457200" indent="-457200">
              <a:buFont typeface="+mj-lt"/>
              <a:buAutoNum type="arabicPeriod"/>
            </a:pPr>
            <a:r>
              <a:rPr lang="en-US" sz="2000" i="1" dirty="0"/>
              <a:t>We all know that it would be bad to remove all the forests, but what are the reasons why?</a:t>
            </a:r>
          </a:p>
          <a:p>
            <a:pPr marL="457200" indent="-457200">
              <a:buFont typeface="+mj-lt"/>
              <a:buAutoNum type="arabicPeriod"/>
            </a:pPr>
            <a:r>
              <a:rPr lang="en-US" sz="2000" i="1" dirty="0"/>
              <a:t>How would human health be affected?</a:t>
            </a:r>
            <a:endParaRPr lang="en-US" sz="2000" dirty="0"/>
          </a:p>
        </p:txBody>
      </p:sp>
    </p:spTree>
    <p:extLst>
      <p:ext uri="{BB962C8B-B14F-4D97-AF65-F5344CB8AC3E}">
        <p14:creationId xmlns:p14="http://schemas.microsoft.com/office/powerpoint/2010/main" val="348236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Biodiversity</a:t>
            </a:r>
          </a:p>
        </p:txBody>
      </p:sp>
      <p:sp>
        <p:nvSpPr>
          <p:cNvPr id="3" name="Content Placeholder 2"/>
          <p:cNvSpPr>
            <a:spLocks noGrp="1"/>
          </p:cNvSpPr>
          <p:nvPr>
            <p:ph idx="1"/>
          </p:nvPr>
        </p:nvSpPr>
        <p:spPr>
          <a:xfrm>
            <a:off x="304800" y="1752600"/>
            <a:ext cx="8382000" cy="4724400"/>
          </a:xfrm>
        </p:spPr>
        <p:txBody>
          <a:bodyPr/>
          <a:lstStyle/>
          <a:p>
            <a:pPr marL="114300" indent="0">
              <a:buNone/>
            </a:pPr>
            <a:r>
              <a:rPr lang="en-US" b="1" dirty="0"/>
              <a:t>Biodiversity – </a:t>
            </a:r>
            <a:r>
              <a:rPr lang="en-US" b="1" i="1" dirty="0"/>
              <a:t>the diversity in living things in an ecosystem</a:t>
            </a:r>
            <a:r>
              <a:rPr lang="en-US" b="1" dirty="0"/>
              <a:t>.  </a:t>
            </a:r>
          </a:p>
          <a:p>
            <a:r>
              <a:rPr lang="en-US" dirty="0"/>
              <a:t>Increased biodiversity increases the stability of an ecosystem.  </a:t>
            </a:r>
          </a:p>
          <a:p>
            <a:r>
              <a:rPr lang="en-US" dirty="0"/>
              <a:t>Increased biodiversity increases the chance that at least some living things will survive in the face of large changes in the environment.</a:t>
            </a:r>
          </a:p>
          <a:p>
            <a:endParaRPr lang="en-US" dirty="0"/>
          </a:p>
        </p:txBody>
      </p:sp>
    </p:spTree>
    <p:extLst>
      <p:ext uri="{BB962C8B-B14F-4D97-AF65-F5344CB8AC3E}">
        <p14:creationId xmlns:p14="http://schemas.microsoft.com/office/powerpoint/2010/main" val="2057854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08372"/>
            <a:ext cx="8610600" cy="1039427"/>
          </a:xfrm>
        </p:spPr>
        <p:txBody>
          <a:bodyPr>
            <a:normAutofit fontScale="90000"/>
          </a:bodyPr>
          <a:lstStyle/>
          <a:p>
            <a:r>
              <a:rPr lang="en-US" dirty="0"/>
              <a:t>Biodiversity is the diversity of life</a:t>
            </a:r>
          </a:p>
        </p:txBody>
      </p:sp>
      <p:sp>
        <p:nvSpPr>
          <p:cNvPr id="3" name="Content Placeholder 2"/>
          <p:cNvSpPr>
            <a:spLocks noGrp="1"/>
          </p:cNvSpPr>
          <p:nvPr>
            <p:ph idx="1"/>
          </p:nvPr>
        </p:nvSpPr>
        <p:spPr>
          <a:xfrm>
            <a:off x="457200" y="1752600"/>
            <a:ext cx="8229600" cy="4221163"/>
          </a:xfrm>
        </p:spPr>
        <p:txBody>
          <a:bodyPr>
            <a:normAutofit fontScale="92500" lnSpcReduction="10000"/>
          </a:bodyPr>
          <a:lstStyle/>
          <a:p>
            <a:pPr marL="0" indent="0">
              <a:buNone/>
            </a:pPr>
            <a:r>
              <a:rPr lang="en-US" sz="2800" b="1" i="1" dirty="0"/>
              <a:t>As defined in the proposed US Congressional Biodiversity Act, HR1268 (1990):</a:t>
            </a:r>
          </a:p>
          <a:p>
            <a:pPr marL="0" indent="0">
              <a:buNone/>
            </a:pPr>
            <a:endParaRPr lang="en-US" sz="1400" dirty="0"/>
          </a:p>
          <a:p>
            <a:pPr marL="0" indent="0">
              <a:buNone/>
            </a:pPr>
            <a:r>
              <a:rPr lang="en-US" sz="2800" dirty="0"/>
              <a:t>"biological diversity means the full range of variety and variability within and among living organisms and the ecological complexes in which they occur, and encompasses ecosystem or community diversity, species diversity, and genetic diversity.“ </a:t>
            </a:r>
          </a:p>
          <a:p>
            <a:pPr marL="0" indent="0">
              <a:buNone/>
            </a:pPr>
            <a:endParaRPr lang="en-US" sz="1800" dirty="0"/>
          </a:p>
          <a:p>
            <a:pPr marL="0" indent="0" algn="r">
              <a:buNone/>
            </a:pPr>
            <a:r>
              <a:rPr lang="en-US" sz="1400" i="1" dirty="0"/>
              <a:t>D.B. Jensen, M. Torn, and J. Harte, </a:t>
            </a:r>
          </a:p>
          <a:p>
            <a:pPr marL="0" indent="0" algn="r">
              <a:buNone/>
            </a:pPr>
            <a:r>
              <a:rPr lang="en-US" sz="1400" i="1" dirty="0"/>
              <a:t>"In Our Own Hands: A Strategy for Conserving </a:t>
            </a:r>
          </a:p>
          <a:p>
            <a:pPr marL="0" indent="0" algn="r">
              <a:buNone/>
            </a:pPr>
            <a:r>
              <a:rPr lang="en-US" sz="1400" i="1" dirty="0"/>
              <a:t>Biological Diversity in California," 1990</a:t>
            </a:r>
          </a:p>
          <a:p>
            <a:pPr marL="114300" indent="0" algn="r">
              <a:buNone/>
            </a:pPr>
            <a:endParaRPr lang="en-US" sz="1400" dirty="0"/>
          </a:p>
        </p:txBody>
      </p:sp>
    </p:spTree>
    <p:extLst>
      <p:ext uri="{BB962C8B-B14F-4D97-AF65-F5344CB8AC3E}">
        <p14:creationId xmlns:p14="http://schemas.microsoft.com/office/powerpoint/2010/main" val="23011214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9438"/>
            <a:ext cx="8229600" cy="792162"/>
          </a:xfrm>
        </p:spPr>
        <p:txBody>
          <a:bodyPr/>
          <a:lstStyle/>
          <a:p>
            <a:r>
              <a:rPr lang="en-US" dirty="0"/>
              <a:t>Direct effects on ecosystems </a:t>
            </a:r>
          </a:p>
        </p:txBody>
      </p:sp>
      <p:sp>
        <p:nvSpPr>
          <p:cNvPr id="3" name="Content Placeholder 2"/>
          <p:cNvSpPr>
            <a:spLocks noGrp="1"/>
          </p:cNvSpPr>
          <p:nvPr>
            <p:ph sz="half" idx="1"/>
          </p:nvPr>
        </p:nvSpPr>
        <p:spPr>
          <a:xfrm>
            <a:off x="457200" y="1646237"/>
            <a:ext cx="3810000" cy="4906963"/>
          </a:xfrm>
        </p:spPr>
        <p:txBody>
          <a:bodyPr>
            <a:normAutofit/>
          </a:bodyPr>
          <a:lstStyle/>
          <a:p>
            <a:pPr marL="342900" lvl="2" indent="-342900">
              <a:spcAft>
                <a:spcPts val="600"/>
              </a:spcAft>
              <a:buFont typeface="Wingdings" pitchFamily="2" charset="2"/>
              <a:buChar char="§"/>
            </a:pPr>
            <a:r>
              <a:rPr lang="en-US" sz="2200" dirty="0">
                <a:ea typeface="+mn-ea"/>
                <a:cs typeface="+mn-cs"/>
              </a:rPr>
              <a:t>Changes in local land use and cover</a:t>
            </a:r>
          </a:p>
          <a:p>
            <a:pPr marL="342900" lvl="2" indent="-342900">
              <a:spcAft>
                <a:spcPts val="600"/>
              </a:spcAft>
              <a:buFont typeface="Wingdings" pitchFamily="2" charset="2"/>
              <a:buChar char="§"/>
            </a:pPr>
            <a:r>
              <a:rPr lang="en-US" sz="2200" dirty="0">
                <a:ea typeface="+mn-ea"/>
                <a:cs typeface="+mn-cs"/>
              </a:rPr>
              <a:t>Changes in climate</a:t>
            </a:r>
          </a:p>
          <a:p>
            <a:pPr marL="342900" lvl="2" indent="-342900">
              <a:spcAft>
                <a:spcPts val="600"/>
              </a:spcAft>
              <a:buFont typeface="Wingdings" pitchFamily="2" charset="2"/>
              <a:buChar char="§"/>
            </a:pPr>
            <a:r>
              <a:rPr lang="en-US" sz="2200" dirty="0">
                <a:ea typeface="+mn-ea"/>
                <a:cs typeface="+mn-cs"/>
              </a:rPr>
              <a:t>Species introduction, invasion, or removal</a:t>
            </a:r>
          </a:p>
          <a:p>
            <a:pPr marL="342900" lvl="2" indent="-342900">
              <a:spcAft>
                <a:spcPts val="600"/>
              </a:spcAft>
              <a:buFont typeface="Wingdings" pitchFamily="2" charset="2"/>
              <a:buChar char="§"/>
            </a:pPr>
            <a:r>
              <a:rPr lang="en-US" sz="2200" dirty="0">
                <a:ea typeface="+mn-ea"/>
                <a:cs typeface="+mn-cs"/>
              </a:rPr>
              <a:t>Over fishing</a:t>
            </a:r>
          </a:p>
          <a:p>
            <a:pPr marL="342900" lvl="2" indent="-342900">
              <a:spcAft>
                <a:spcPts val="600"/>
              </a:spcAft>
              <a:buFont typeface="Wingdings" pitchFamily="2" charset="2"/>
              <a:buChar char="§"/>
            </a:pPr>
            <a:r>
              <a:rPr lang="en-US" sz="2200" dirty="0">
                <a:ea typeface="+mn-ea"/>
                <a:cs typeface="+mn-cs"/>
              </a:rPr>
              <a:t>Nutrient loading from activities such as fertilizer, pest control, irrigation</a:t>
            </a:r>
          </a:p>
          <a:p>
            <a:pPr marL="0" lvl="2" indent="0">
              <a:buNone/>
            </a:pPr>
            <a:r>
              <a:rPr lang="en-US" sz="2300" dirty="0"/>
              <a:t>	</a:t>
            </a:r>
          </a:p>
        </p:txBody>
      </p:sp>
      <p:sp>
        <p:nvSpPr>
          <p:cNvPr id="6" name="Content Placeholder 5"/>
          <p:cNvSpPr>
            <a:spLocks noGrp="1"/>
          </p:cNvSpPr>
          <p:nvPr>
            <p:ph sz="half" idx="2"/>
          </p:nvPr>
        </p:nvSpPr>
        <p:spPr>
          <a:xfrm>
            <a:off x="4419600" y="1646237"/>
            <a:ext cx="4267200" cy="4906963"/>
          </a:xfrm>
        </p:spPr>
        <p:txBody>
          <a:bodyPr>
            <a:normAutofit/>
          </a:bodyPr>
          <a:lstStyle/>
          <a:p>
            <a:pPr marL="342900" lvl="2" indent="-342900">
              <a:spcAft>
                <a:spcPts val="600"/>
              </a:spcAft>
              <a:buFont typeface="Wingdings" pitchFamily="2" charset="2"/>
              <a:buChar char="§"/>
            </a:pPr>
            <a:r>
              <a:rPr lang="en-US" sz="2200" dirty="0"/>
              <a:t>Modification of rivers</a:t>
            </a:r>
          </a:p>
          <a:p>
            <a:pPr marL="342900" lvl="2" indent="-342900">
              <a:spcAft>
                <a:spcPts val="600"/>
              </a:spcAft>
              <a:buFont typeface="Wingdings" pitchFamily="2" charset="2"/>
              <a:buChar char="§"/>
            </a:pPr>
            <a:r>
              <a:rPr lang="en-US" sz="2200" dirty="0"/>
              <a:t>Water withdrawal/dams </a:t>
            </a:r>
          </a:p>
          <a:p>
            <a:pPr marL="342900" lvl="2" indent="-342900">
              <a:spcAft>
                <a:spcPts val="600"/>
              </a:spcAft>
              <a:buFont typeface="Wingdings" pitchFamily="2" charset="2"/>
              <a:buChar char="§"/>
            </a:pPr>
            <a:r>
              <a:rPr lang="en-US" sz="2200" dirty="0"/>
              <a:t>Pollution</a:t>
            </a:r>
          </a:p>
          <a:p>
            <a:pPr marL="342900" lvl="2" indent="-342900">
              <a:spcAft>
                <a:spcPts val="600"/>
              </a:spcAft>
              <a:buFont typeface="Wingdings" pitchFamily="2" charset="2"/>
              <a:buChar char="§"/>
            </a:pPr>
            <a:r>
              <a:rPr lang="en-US" sz="2200" dirty="0"/>
              <a:t>Habitat loss/degradation/ fragmentation</a:t>
            </a:r>
          </a:p>
          <a:p>
            <a:pPr marL="342900" lvl="2" indent="-342900">
              <a:spcAft>
                <a:spcPts val="600"/>
              </a:spcAft>
              <a:buFont typeface="Wingdings" pitchFamily="2" charset="2"/>
              <a:buChar char="§"/>
            </a:pPr>
            <a:r>
              <a:rPr lang="en-US" sz="2200" dirty="0"/>
              <a:t>Over hunting</a:t>
            </a:r>
          </a:p>
          <a:p>
            <a:pPr marL="342900" lvl="2" indent="-342900">
              <a:spcAft>
                <a:spcPts val="600"/>
              </a:spcAft>
              <a:buFont typeface="Wingdings" pitchFamily="2" charset="2"/>
              <a:buChar char="§"/>
            </a:pPr>
            <a:r>
              <a:rPr lang="en-US" sz="2200" dirty="0"/>
              <a:t>Forest Fires</a:t>
            </a:r>
          </a:p>
          <a:p>
            <a:pPr marL="342900" lvl="2" indent="-342900">
              <a:spcAft>
                <a:spcPts val="600"/>
              </a:spcAft>
              <a:buFont typeface="Wingdings" pitchFamily="2" charset="2"/>
              <a:buChar char="§"/>
            </a:pPr>
            <a:r>
              <a:rPr lang="en-US" sz="2200" dirty="0"/>
              <a:t>Tsunamis</a:t>
            </a:r>
          </a:p>
        </p:txBody>
      </p:sp>
    </p:spTree>
    <p:extLst>
      <p:ext uri="{BB962C8B-B14F-4D97-AF65-F5344CB8AC3E}">
        <p14:creationId xmlns:p14="http://schemas.microsoft.com/office/powerpoint/2010/main" val="21154770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359" y="193336"/>
            <a:ext cx="4071583" cy="3029262"/>
          </a:xfrm>
          <a:prstGeom prst="rect">
            <a:avLst/>
          </a:prstGeom>
          <a:ln w="28575">
            <a:noFill/>
          </a:ln>
        </p:spPr>
      </p:pic>
      <p:grpSp>
        <p:nvGrpSpPr>
          <p:cNvPr id="8" name="Group 7"/>
          <p:cNvGrpSpPr/>
          <p:nvPr/>
        </p:nvGrpSpPr>
        <p:grpSpPr>
          <a:xfrm>
            <a:off x="4757510" y="236671"/>
            <a:ext cx="3624490" cy="2569119"/>
            <a:chOff x="807394" y="441388"/>
            <a:chExt cx="3597719" cy="2392283"/>
          </a:xfrm>
        </p:grpSpPr>
        <p:pic>
          <p:nvPicPr>
            <p:cNvPr id="1026"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807394" y="445531"/>
              <a:ext cx="3591188" cy="2388140"/>
            </a:xfrm>
            <a:prstGeom prst="rect">
              <a:avLst/>
            </a:prstGeom>
            <a:noFill/>
            <a:ln w="28575">
              <a:no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2195313" y="441388"/>
              <a:ext cx="2209800" cy="738664"/>
            </a:xfrm>
            <a:prstGeom prst="rect">
              <a:avLst/>
            </a:prstGeom>
            <a:ln>
              <a:noFill/>
            </a:ln>
          </p:spPr>
          <p:txBody>
            <a:bodyPr wrap="square">
              <a:spAutoFit/>
            </a:bodyPr>
            <a:lstStyle/>
            <a:p>
              <a:pPr algn="r"/>
              <a:r>
                <a:rPr lang="en-US" sz="1400" b="1" dirty="0"/>
                <a:t>Haze in Singapore – haze generated from forest fires </a:t>
              </a:r>
            </a:p>
          </p:txBody>
        </p:sp>
      </p:grpSp>
      <p:sp>
        <p:nvSpPr>
          <p:cNvPr id="4" name="Rectangle 3"/>
          <p:cNvSpPr/>
          <p:nvPr/>
        </p:nvSpPr>
        <p:spPr>
          <a:xfrm>
            <a:off x="432922" y="159835"/>
            <a:ext cx="2023226" cy="954107"/>
          </a:xfrm>
          <a:prstGeom prst="rect">
            <a:avLst/>
          </a:prstGeom>
        </p:spPr>
        <p:txBody>
          <a:bodyPr wrap="square">
            <a:spAutoFit/>
          </a:bodyPr>
          <a:lstStyle/>
          <a:p>
            <a:r>
              <a:rPr lang="en-US" sz="1400" b="1" dirty="0">
                <a:solidFill>
                  <a:schemeClr val="bg1"/>
                </a:solidFill>
              </a:rPr>
              <a:t>Eutrophication in Ping River at a waste water outlet in Chiang Mai, Thailand</a:t>
            </a:r>
          </a:p>
        </p:txBody>
      </p:sp>
      <p:grpSp>
        <p:nvGrpSpPr>
          <p:cNvPr id="6" name="Group 5"/>
          <p:cNvGrpSpPr/>
          <p:nvPr/>
        </p:nvGrpSpPr>
        <p:grpSpPr>
          <a:xfrm>
            <a:off x="449359" y="3383133"/>
            <a:ext cx="4069406" cy="2721415"/>
            <a:chOff x="304800" y="3295587"/>
            <a:chExt cx="4069406" cy="2721415"/>
          </a:xfrm>
        </p:grpSpPr>
        <p:pic>
          <p:nvPicPr>
            <p:cNvPr id="103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 y="3295587"/>
              <a:ext cx="4069406" cy="2721415"/>
            </a:xfrm>
            <a:prstGeom prst="rect">
              <a:avLst/>
            </a:prstGeom>
            <a:noFill/>
            <a:ln w="28575">
              <a:no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3115229" y="3326831"/>
              <a:ext cx="1207382" cy="307777"/>
            </a:xfrm>
            <a:prstGeom prst="rect">
              <a:avLst/>
            </a:prstGeom>
            <a:ln>
              <a:noFill/>
            </a:ln>
          </p:spPr>
          <p:txBody>
            <a:bodyPr wrap="none">
              <a:spAutoFit/>
            </a:bodyPr>
            <a:lstStyle/>
            <a:p>
              <a:r>
                <a:rPr lang="en-US" sz="1400" b="1" dirty="0"/>
                <a:t>Overfishing.</a:t>
              </a:r>
            </a:p>
          </p:txBody>
        </p:sp>
      </p:grpSp>
      <p:sp>
        <p:nvSpPr>
          <p:cNvPr id="9" name="Rectangle 8"/>
          <p:cNvSpPr/>
          <p:nvPr/>
        </p:nvSpPr>
        <p:spPr>
          <a:xfrm rot="16200000">
            <a:off x="5865735" y="3245099"/>
            <a:ext cx="5651011" cy="646331"/>
          </a:xfrm>
          <a:prstGeom prst="rect">
            <a:avLst/>
          </a:prstGeom>
        </p:spPr>
        <p:txBody>
          <a:bodyPr wrap="square">
            <a:spAutoFit/>
          </a:bodyPr>
          <a:lstStyle/>
          <a:p>
            <a:r>
              <a:rPr lang="en-US" sz="1200" dirty="0"/>
              <a:t>http://nongkhainewsonline.blogspot.com/2011/06/blog-post_8664.html</a:t>
            </a:r>
          </a:p>
          <a:p>
            <a:r>
              <a:rPr lang="en-US" sz="1200" dirty="0"/>
              <a:t>http://www.rid-1.com/webboard/board_view.php?forum_id=18</a:t>
            </a:r>
          </a:p>
          <a:p>
            <a:endParaRPr lang="en-US" sz="1200" dirty="0"/>
          </a:p>
        </p:txBody>
      </p:sp>
      <p:grpSp>
        <p:nvGrpSpPr>
          <p:cNvPr id="13" name="Group 12"/>
          <p:cNvGrpSpPr/>
          <p:nvPr/>
        </p:nvGrpSpPr>
        <p:grpSpPr>
          <a:xfrm>
            <a:off x="4724400" y="2983958"/>
            <a:ext cx="3091090" cy="3516266"/>
            <a:chOff x="5715000" y="2866391"/>
            <a:chExt cx="3091090" cy="3516266"/>
          </a:xfrm>
        </p:grpSpPr>
        <p:pic>
          <p:nvPicPr>
            <p:cNvPr id="10" name="Picture 9"/>
            <p:cNvPicPr>
              <a:picLocks noChangeAspect="1"/>
            </p:cNvPicPr>
            <p:nvPr/>
          </p:nvPicPr>
          <p:blipFill>
            <a:blip r:embed="rId7" cstate="print">
              <a:extLst>
                <a:ext uri="{BEBA8EAE-BF5A-486C-A8C5-ECC9F3942E4B}">
                  <a14:imgProps xmlns:a14="http://schemas.microsoft.com/office/drawing/2010/main">
                    <a14:imgLayer r:embed="rId8">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715000" y="2866391"/>
              <a:ext cx="3091090" cy="3516266"/>
            </a:xfrm>
            <a:prstGeom prst="rect">
              <a:avLst/>
            </a:prstGeom>
            <a:ln w="38100">
              <a:noFill/>
            </a:ln>
          </p:spPr>
        </p:pic>
        <p:sp>
          <p:nvSpPr>
            <p:cNvPr id="15" name="Rectangle 14"/>
            <p:cNvSpPr/>
            <p:nvPr/>
          </p:nvSpPr>
          <p:spPr>
            <a:xfrm>
              <a:off x="6537234" y="5798837"/>
              <a:ext cx="2209800" cy="523220"/>
            </a:xfrm>
            <a:prstGeom prst="rect">
              <a:avLst/>
            </a:prstGeom>
            <a:ln>
              <a:noFill/>
            </a:ln>
          </p:spPr>
          <p:txBody>
            <a:bodyPr wrap="square">
              <a:spAutoFit/>
            </a:bodyPr>
            <a:lstStyle/>
            <a:p>
              <a:pPr algn="r"/>
              <a:r>
                <a:rPr lang="en-US" sz="1400" b="1" dirty="0">
                  <a:solidFill>
                    <a:schemeClr val="bg1"/>
                  </a:solidFill>
                </a:rPr>
                <a:t>Deforestation in Thailand</a:t>
              </a:r>
            </a:p>
          </p:txBody>
        </p:sp>
      </p:grpSp>
    </p:spTree>
    <p:extLst>
      <p:ext uri="{BB962C8B-B14F-4D97-AF65-F5344CB8AC3E}">
        <p14:creationId xmlns:p14="http://schemas.microsoft.com/office/powerpoint/2010/main" val="40145741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Indirect Effects</a:t>
            </a:r>
          </a:p>
        </p:txBody>
      </p:sp>
      <p:sp>
        <p:nvSpPr>
          <p:cNvPr id="3" name="Content Placeholder 2"/>
          <p:cNvSpPr>
            <a:spLocks noGrp="1"/>
          </p:cNvSpPr>
          <p:nvPr>
            <p:ph idx="1"/>
          </p:nvPr>
        </p:nvSpPr>
        <p:spPr/>
        <p:txBody>
          <a:bodyPr/>
          <a:lstStyle/>
          <a:p>
            <a:pPr indent="-342900"/>
            <a:r>
              <a:rPr lang="en-US" sz="2400" dirty="0"/>
              <a:t>Indirect drivers to change in ecosystems include:</a:t>
            </a:r>
          </a:p>
          <a:p>
            <a:pPr marL="628650" lvl="1" indent="-285750"/>
            <a:r>
              <a:rPr lang="en-US" sz="2000" dirty="0"/>
              <a:t>Population growth</a:t>
            </a:r>
          </a:p>
          <a:p>
            <a:pPr marL="628650" lvl="1" indent="-285750"/>
            <a:r>
              <a:rPr lang="en-US" sz="2000" dirty="0"/>
              <a:t>Economic (e.g., globalization, trade, market and policy framework)</a:t>
            </a:r>
          </a:p>
          <a:p>
            <a:pPr marL="628650" lvl="1" indent="-285750"/>
            <a:r>
              <a:rPr lang="en-US" sz="2000" dirty="0"/>
              <a:t>Sociopolitical (e.g., governance, institutional and legal framework)</a:t>
            </a:r>
          </a:p>
          <a:p>
            <a:pPr marL="628650" lvl="1" indent="-285750"/>
            <a:r>
              <a:rPr lang="en-US" sz="2000" dirty="0"/>
              <a:t>Science and technology</a:t>
            </a:r>
          </a:p>
          <a:p>
            <a:pPr marL="628650" lvl="1" indent="-285750"/>
            <a:r>
              <a:rPr lang="en-US" sz="2000" dirty="0"/>
              <a:t>Cultural and religious (e.g., beliefs, consumption)</a:t>
            </a:r>
          </a:p>
          <a:p>
            <a:pPr marL="628650" lvl="1" indent="-285750"/>
            <a:endParaRPr lang="en-US" sz="2000" dirty="0"/>
          </a:p>
          <a:p>
            <a:pPr marL="0" indent="0" algn="ctr">
              <a:buNone/>
            </a:pPr>
            <a:r>
              <a:rPr lang="en-US" sz="2400" b="1" dirty="0"/>
              <a:t>What are some examples?</a:t>
            </a:r>
          </a:p>
          <a:p>
            <a:endParaRPr lang="en-US" sz="2000" dirty="0"/>
          </a:p>
        </p:txBody>
      </p:sp>
    </p:spTree>
    <p:extLst>
      <p:ext uri="{BB962C8B-B14F-4D97-AF65-F5344CB8AC3E}">
        <p14:creationId xmlns:p14="http://schemas.microsoft.com/office/powerpoint/2010/main" val="1684073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4294967295"/>
            <p:extLst>
              <p:ext uri="{D42A27DB-BD31-4B8C-83A1-F6EECF244321}">
                <p14:modId xmlns:p14="http://schemas.microsoft.com/office/powerpoint/2010/main" val="3043077622"/>
              </p:ext>
            </p:extLst>
          </p:nvPr>
        </p:nvGraphicFramePr>
        <p:xfrm>
          <a:off x="304800" y="1524000"/>
          <a:ext cx="8458202" cy="3581401"/>
        </p:xfrm>
        <a:graphic>
          <a:graphicData uri="http://schemas.openxmlformats.org/drawingml/2006/table">
            <a:tbl>
              <a:tblPr firstRow="1" firstCol="1" bandRow="1">
                <a:tableStyleId>{1FECB4D8-DB02-4DC6-A0A2-4F2EBAE1DC90}</a:tableStyleId>
              </a:tblPr>
              <a:tblGrid>
                <a:gridCol w="1879601">
                  <a:extLst>
                    <a:ext uri="{9D8B030D-6E8A-4147-A177-3AD203B41FA5}">
                      <a16:colId xmlns:a16="http://schemas.microsoft.com/office/drawing/2014/main" val="20000"/>
                    </a:ext>
                  </a:extLst>
                </a:gridCol>
                <a:gridCol w="1253067">
                  <a:extLst>
                    <a:ext uri="{9D8B030D-6E8A-4147-A177-3AD203B41FA5}">
                      <a16:colId xmlns:a16="http://schemas.microsoft.com/office/drawing/2014/main" val="20001"/>
                    </a:ext>
                  </a:extLst>
                </a:gridCol>
                <a:gridCol w="1331383">
                  <a:extLst>
                    <a:ext uri="{9D8B030D-6E8A-4147-A177-3AD203B41FA5}">
                      <a16:colId xmlns:a16="http://schemas.microsoft.com/office/drawing/2014/main" val="20002"/>
                    </a:ext>
                  </a:extLst>
                </a:gridCol>
                <a:gridCol w="1253067">
                  <a:extLst>
                    <a:ext uri="{9D8B030D-6E8A-4147-A177-3AD203B41FA5}">
                      <a16:colId xmlns:a16="http://schemas.microsoft.com/office/drawing/2014/main" val="20003"/>
                    </a:ext>
                  </a:extLst>
                </a:gridCol>
                <a:gridCol w="1644650">
                  <a:extLst>
                    <a:ext uri="{9D8B030D-6E8A-4147-A177-3AD203B41FA5}">
                      <a16:colId xmlns:a16="http://schemas.microsoft.com/office/drawing/2014/main" val="20004"/>
                    </a:ext>
                  </a:extLst>
                </a:gridCol>
                <a:gridCol w="1096434">
                  <a:extLst>
                    <a:ext uri="{9D8B030D-6E8A-4147-A177-3AD203B41FA5}">
                      <a16:colId xmlns:a16="http://schemas.microsoft.com/office/drawing/2014/main" val="20005"/>
                    </a:ext>
                  </a:extLst>
                </a:gridCol>
              </a:tblGrid>
              <a:tr h="356743">
                <a:tc gridSpan="6">
                  <a:txBody>
                    <a:bodyPr/>
                    <a:lstStyle/>
                    <a:p>
                      <a:pPr marL="0" marR="0" algn="ctr">
                        <a:lnSpc>
                          <a:spcPct val="115000"/>
                        </a:lnSpc>
                        <a:spcBef>
                          <a:spcPts val="0"/>
                        </a:spcBef>
                        <a:spcAft>
                          <a:spcPts val="0"/>
                        </a:spcAft>
                      </a:pPr>
                      <a:r>
                        <a:rPr lang="en-US" sz="1800" dirty="0">
                          <a:solidFill>
                            <a:schemeClr val="tx1"/>
                          </a:solidFill>
                          <a:effectLst/>
                        </a:rPr>
                        <a:t>Human Economic Activities and Impacts on Ecosystems</a:t>
                      </a:r>
                      <a:endParaRPr lang="en-US" sz="2800" b="1" dirty="0">
                        <a:solidFill>
                          <a:schemeClr val="tx1"/>
                        </a:solidFill>
                        <a:effectLst/>
                        <a:latin typeface="+mn-lt"/>
                        <a:ea typeface="Calibri"/>
                        <a:cs typeface="Times New Roman"/>
                      </a:endParaRPr>
                    </a:p>
                  </a:txBody>
                  <a:tcPr marL="68580" marR="68580"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20209">
                <a:tc>
                  <a:txBody>
                    <a:bodyPr/>
                    <a:lstStyle/>
                    <a:p>
                      <a:pPr marL="0" marR="0">
                        <a:lnSpc>
                          <a:spcPct val="115000"/>
                        </a:lnSpc>
                        <a:spcBef>
                          <a:spcPts val="0"/>
                        </a:spcBef>
                        <a:spcAft>
                          <a:spcPts val="0"/>
                        </a:spcAft>
                      </a:pPr>
                      <a:r>
                        <a:rPr lang="en-US" sz="1800" dirty="0">
                          <a:effectLst/>
                        </a:rPr>
                        <a:t> </a:t>
                      </a:r>
                      <a:endParaRPr lang="en-US" sz="2800" dirty="0">
                        <a:solidFill>
                          <a:schemeClr val="accent1"/>
                        </a:solidFill>
                        <a:effectLst/>
                        <a:latin typeface="+mn-lt"/>
                        <a:ea typeface="Calibri"/>
                        <a:cs typeface="Times New Roman"/>
                      </a:endParaRPr>
                    </a:p>
                  </a:txBody>
                  <a:tcPr marL="68580" marR="68580"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rPr>
                        <a:t>Habitat Alteration</a:t>
                      </a:r>
                      <a:endParaRPr lang="en-US" sz="2800" dirty="0">
                        <a:solidFill>
                          <a:schemeClr val="accent1"/>
                        </a:solidFill>
                        <a:effectLst/>
                        <a:latin typeface="+mn-lt"/>
                        <a:ea typeface="Calibri"/>
                        <a:cs typeface="Times New Roman"/>
                      </a:endParaRPr>
                    </a:p>
                  </a:txBody>
                  <a:tcPr marL="68580" marR="68580"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rPr>
                        <a:t>Over-harvesting</a:t>
                      </a:r>
                      <a:endParaRPr lang="en-US" sz="2800" dirty="0">
                        <a:solidFill>
                          <a:schemeClr val="accent1"/>
                        </a:solidFill>
                        <a:effectLst/>
                        <a:latin typeface="+mn-lt"/>
                        <a:ea typeface="Calibri"/>
                        <a:cs typeface="Times New Roman"/>
                      </a:endParaRPr>
                    </a:p>
                  </a:txBody>
                  <a:tcPr marL="68580" marR="68580"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rPr>
                        <a:t>Pollution</a:t>
                      </a:r>
                      <a:endParaRPr lang="en-US" sz="2800" dirty="0">
                        <a:solidFill>
                          <a:schemeClr val="accent1"/>
                        </a:solidFill>
                        <a:effectLst/>
                        <a:latin typeface="+mn-lt"/>
                        <a:ea typeface="Calibri"/>
                        <a:cs typeface="Times New Roman"/>
                      </a:endParaRPr>
                    </a:p>
                  </a:txBody>
                  <a:tcPr marL="68580" marR="68580"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rPr>
                        <a:t>Introduction of Exotic Species</a:t>
                      </a:r>
                      <a:endParaRPr lang="en-US" sz="2800" dirty="0">
                        <a:solidFill>
                          <a:schemeClr val="accent1"/>
                        </a:solidFill>
                        <a:effectLst/>
                        <a:latin typeface="+mn-lt"/>
                        <a:ea typeface="Calibri"/>
                        <a:cs typeface="Times New Roman"/>
                      </a:endParaRPr>
                    </a:p>
                  </a:txBody>
                  <a:tcPr marL="68580" marR="68580"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rPr>
                        <a:t>Climate Change</a:t>
                      </a:r>
                      <a:endParaRPr lang="en-US" sz="2800" dirty="0">
                        <a:solidFill>
                          <a:schemeClr val="accent1"/>
                        </a:solidFill>
                        <a:effectLst/>
                        <a:latin typeface="+mn-lt"/>
                        <a:ea typeface="Calibri"/>
                        <a:cs typeface="Times New Roman"/>
                      </a:endParaRPr>
                    </a:p>
                  </a:txBody>
                  <a:tcPr marL="68580" marR="68580"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401906">
                <a:tc>
                  <a:txBody>
                    <a:bodyPr/>
                    <a:lstStyle/>
                    <a:p>
                      <a:pPr marL="0" marR="0">
                        <a:lnSpc>
                          <a:spcPct val="115000"/>
                        </a:lnSpc>
                        <a:spcBef>
                          <a:spcPts val="0"/>
                        </a:spcBef>
                        <a:spcAft>
                          <a:spcPts val="0"/>
                        </a:spcAft>
                      </a:pPr>
                      <a:r>
                        <a:rPr lang="en-US" sz="1800" b="0" dirty="0">
                          <a:effectLst/>
                        </a:rPr>
                        <a:t>Agriculture</a:t>
                      </a:r>
                      <a:endParaRPr lang="en-US" sz="2800" b="0" dirty="0">
                        <a:solidFill>
                          <a:schemeClr val="accent1"/>
                        </a:solidFill>
                        <a:effectLst/>
                        <a:latin typeface="+mn-lt"/>
                        <a:ea typeface="Calibri"/>
                        <a:cs typeface="Times New Roman"/>
                      </a:endParaRPr>
                    </a:p>
                  </a:txBody>
                  <a:tcPr marL="68580" marR="68580"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rPr>
                        <a:t>X</a:t>
                      </a:r>
                      <a:endParaRPr lang="en-US" sz="2800" dirty="0">
                        <a:solidFill>
                          <a:schemeClr val="accent1"/>
                        </a:solidFill>
                        <a:effectLst/>
                        <a:latin typeface="+mn-lt"/>
                        <a:ea typeface="Calibri"/>
                        <a:cs typeface="Times New Roman"/>
                      </a:endParaRPr>
                    </a:p>
                  </a:txBody>
                  <a:tcPr marL="68580" marR="68580"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rPr>
                        <a:t> </a:t>
                      </a:r>
                      <a:endParaRPr lang="en-US" sz="2800" dirty="0">
                        <a:solidFill>
                          <a:schemeClr val="accent1"/>
                        </a:solidFill>
                        <a:effectLst/>
                        <a:latin typeface="+mn-lt"/>
                        <a:ea typeface="Calibri"/>
                        <a:cs typeface="Times New Roman"/>
                      </a:endParaRPr>
                    </a:p>
                  </a:txBody>
                  <a:tcPr marL="68580" marR="68580"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rPr>
                        <a:t>X</a:t>
                      </a:r>
                      <a:endParaRPr lang="en-US" sz="2800">
                        <a:solidFill>
                          <a:schemeClr val="accent1"/>
                        </a:solidFill>
                        <a:effectLst/>
                        <a:latin typeface="+mn-lt"/>
                        <a:ea typeface="Calibri"/>
                        <a:cs typeface="Times New Roman"/>
                      </a:endParaRPr>
                    </a:p>
                  </a:txBody>
                  <a:tcPr marL="68580" marR="68580"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rPr>
                        <a:t>X</a:t>
                      </a:r>
                      <a:endParaRPr lang="en-US" sz="2800" dirty="0">
                        <a:solidFill>
                          <a:schemeClr val="accent1"/>
                        </a:solidFill>
                        <a:effectLst/>
                        <a:latin typeface="+mn-lt"/>
                        <a:ea typeface="Calibri"/>
                        <a:cs typeface="Times New Roman"/>
                      </a:endParaRPr>
                    </a:p>
                  </a:txBody>
                  <a:tcPr marL="68580" marR="68580"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rPr>
                        <a:t>X</a:t>
                      </a:r>
                      <a:endParaRPr lang="en-US" sz="2800">
                        <a:solidFill>
                          <a:schemeClr val="accent1"/>
                        </a:solidFill>
                        <a:effectLst/>
                        <a:latin typeface="+mn-lt"/>
                        <a:ea typeface="Calibri"/>
                        <a:cs typeface="Times New Roman"/>
                      </a:endParaRPr>
                    </a:p>
                  </a:txBody>
                  <a:tcPr marL="68580" marR="68580"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426987">
                <a:tc>
                  <a:txBody>
                    <a:bodyPr/>
                    <a:lstStyle/>
                    <a:p>
                      <a:pPr marL="0" marR="0">
                        <a:lnSpc>
                          <a:spcPct val="115000"/>
                        </a:lnSpc>
                        <a:spcBef>
                          <a:spcPts val="0"/>
                        </a:spcBef>
                        <a:spcAft>
                          <a:spcPts val="0"/>
                        </a:spcAft>
                      </a:pPr>
                      <a:r>
                        <a:rPr lang="en-US" sz="1800" b="0" dirty="0">
                          <a:effectLst/>
                        </a:rPr>
                        <a:t>Forestry</a:t>
                      </a:r>
                      <a:endParaRPr lang="en-US" sz="2800" b="0" dirty="0">
                        <a:solidFill>
                          <a:schemeClr val="accent1"/>
                        </a:solidFill>
                        <a:effectLst/>
                        <a:latin typeface="+mn-lt"/>
                        <a:ea typeface="Calibri"/>
                        <a:cs typeface="Times New Roman"/>
                      </a:endParaRPr>
                    </a:p>
                  </a:txBody>
                  <a:tcPr marL="68580" marR="68580"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rPr>
                        <a:t>X</a:t>
                      </a:r>
                      <a:endParaRPr lang="en-US" sz="2800" dirty="0">
                        <a:solidFill>
                          <a:schemeClr val="accent1"/>
                        </a:solidFill>
                        <a:effectLst/>
                        <a:latin typeface="+mn-lt"/>
                        <a:ea typeface="Calibri"/>
                        <a:cs typeface="Times New Roman"/>
                      </a:endParaRPr>
                    </a:p>
                  </a:txBody>
                  <a:tcPr marL="68580" marR="68580"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rPr>
                        <a:t>X</a:t>
                      </a:r>
                      <a:endParaRPr lang="en-US" sz="2800" dirty="0">
                        <a:solidFill>
                          <a:schemeClr val="accent1"/>
                        </a:solidFill>
                        <a:effectLst/>
                        <a:latin typeface="+mn-lt"/>
                        <a:ea typeface="Calibri"/>
                        <a:cs typeface="Times New Roman"/>
                      </a:endParaRPr>
                    </a:p>
                  </a:txBody>
                  <a:tcPr marL="68580" marR="68580"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rPr>
                        <a:t> </a:t>
                      </a:r>
                      <a:endParaRPr lang="en-US" sz="2800" dirty="0">
                        <a:solidFill>
                          <a:schemeClr val="accent1"/>
                        </a:solidFill>
                        <a:effectLst/>
                        <a:latin typeface="+mn-lt"/>
                        <a:ea typeface="Calibri"/>
                        <a:cs typeface="Times New Roman"/>
                      </a:endParaRPr>
                    </a:p>
                  </a:txBody>
                  <a:tcPr marL="68580" marR="68580"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rPr>
                        <a:t> </a:t>
                      </a:r>
                      <a:endParaRPr lang="en-US" sz="2800">
                        <a:solidFill>
                          <a:schemeClr val="accent1"/>
                        </a:solidFill>
                        <a:effectLst/>
                        <a:latin typeface="+mn-lt"/>
                        <a:ea typeface="Calibri"/>
                        <a:cs typeface="Times New Roman"/>
                      </a:endParaRPr>
                    </a:p>
                  </a:txBody>
                  <a:tcPr marL="68580" marR="68580"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rPr>
                        <a:t>X</a:t>
                      </a:r>
                      <a:endParaRPr lang="en-US" sz="2800">
                        <a:solidFill>
                          <a:schemeClr val="accent1"/>
                        </a:solidFill>
                        <a:effectLst/>
                        <a:latin typeface="+mn-lt"/>
                        <a:ea typeface="Calibri"/>
                        <a:cs typeface="Times New Roman"/>
                      </a:endParaRPr>
                    </a:p>
                  </a:txBody>
                  <a:tcPr marL="68580" marR="68580"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452069">
                <a:tc>
                  <a:txBody>
                    <a:bodyPr/>
                    <a:lstStyle/>
                    <a:p>
                      <a:pPr marL="0" marR="0">
                        <a:lnSpc>
                          <a:spcPct val="115000"/>
                        </a:lnSpc>
                        <a:spcBef>
                          <a:spcPts val="0"/>
                        </a:spcBef>
                        <a:spcAft>
                          <a:spcPts val="0"/>
                        </a:spcAft>
                      </a:pPr>
                      <a:r>
                        <a:rPr lang="en-US" sz="1800" b="0" dirty="0">
                          <a:effectLst/>
                        </a:rPr>
                        <a:t>Fishing</a:t>
                      </a:r>
                      <a:endParaRPr lang="en-US" sz="2800" b="0" dirty="0">
                        <a:solidFill>
                          <a:schemeClr val="accent1"/>
                        </a:solidFill>
                        <a:effectLst/>
                        <a:latin typeface="+mn-lt"/>
                        <a:ea typeface="Calibri"/>
                        <a:cs typeface="Times New Roman"/>
                      </a:endParaRPr>
                    </a:p>
                  </a:txBody>
                  <a:tcPr marL="68580" marR="68580"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rPr>
                        <a:t>X</a:t>
                      </a:r>
                      <a:endParaRPr lang="en-US" sz="2800" dirty="0">
                        <a:solidFill>
                          <a:schemeClr val="accent1"/>
                        </a:solidFill>
                        <a:effectLst/>
                        <a:latin typeface="+mn-lt"/>
                        <a:ea typeface="Calibri"/>
                        <a:cs typeface="Times New Roman"/>
                      </a:endParaRPr>
                    </a:p>
                  </a:txBody>
                  <a:tcPr marL="68580" marR="68580"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rPr>
                        <a:t>X</a:t>
                      </a:r>
                      <a:endParaRPr lang="en-US" sz="2800" dirty="0">
                        <a:solidFill>
                          <a:schemeClr val="accent1"/>
                        </a:solidFill>
                        <a:effectLst/>
                        <a:latin typeface="+mn-lt"/>
                        <a:ea typeface="Calibri"/>
                        <a:cs typeface="Times New Roman"/>
                      </a:endParaRPr>
                    </a:p>
                  </a:txBody>
                  <a:tcPr marL="68580" marR="68580"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rPr>
                        <a:t> </a:t>
                      </a:r>
                      <a:endParaRPr lang="en-US" sz="2800" dirty="0">
                        <a:solidFill>
                          <a:schemeClr val="accent1"/>
                        </a:solidFill>
                        <a:effectLst/>
                        <a:latin typeface="+mn-lt"/>
                        <a:ea typeface="Calibri"/>
                        <a:cs typeface="Times New Roman"/>
                      </a:endParaRPr>
                    </a:p>
                  </a:txBody>
                  <a:tcPr marL="68580" marR="68580"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rPr>
                        <a:t>X</a:t>
                      </a:r>
                      <a:endParaRPr lang="en-US" sz="2800">
                        <a:solidFill>
                          <a:schemeClr val="accent1"/>
                        </a:solidFill>
                        <a:effectLst/>
                        <a:latin typeface="+mn-lt"/>
                        <a:ea typeface="Calibri"/>
                        <a:cs typeface="Times New Roman"/>
                      </a:endParaRPr>
                    </a:p>
                  </a:txBody>
                  <a:tcPr marL="68580" marR="68580"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rPr>
                        <a:t> </a:t>
                      </a:r>
                      <a:endParaRPr lang="en-US" sz="2800">
                        <a:solidFill>
                          <a:schemeClr val="accent1"/>
                        </a:solidFill>
                        <a:effectLst/>
                        <a:latin typeface="+mn-lt"/>
                        <a:ea typeface="Calibri"/>
                        <a:cs typeface="Times New Roman"/>
                      </a:endParaRPr>
                    </a:p>
                  </a:txBody>
                  <a:tcPr marL="68580" marR="68580"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10004"/>
                  </a:ext>
                </a:extLst>
              </a:tr>
              <a:tr h="356743">
                <a:tc>
                  <a:txBody>
                    <a:bodyPr/>
                    <a:lstStyle/>
                    <a:p>
                      <a:pPr marL="0" marR="0">
                        <a:lnSpc>
                          <a:spcPct val="115000"/>
                        </a:lnSpc>
                        <a:spcBef>
                          <a:spcPts val="0"/>
                        </a:spcBef>
                        <a:spcAft>
                          <a:spcPts val="0"/>
                        </a:spcAft>
                      </a:pPr>
                      <a:r>
                        <a:rPr lang="en-US" sz="1800" b="0" dirty="0">
                          <a:effectLst/>
                        </a:rPr>
                        <a:t>Urbanization</a:t>
                      </a:r>
                      <a:endParaRPr lang="en-US" sz="2800" b="0" dirty="0">
                        <a:solidFill>
                          <a:schemeClr val="accent1"/>
                        </a:solidFill>
                        <a:effectLst/>
                        <a:latin typeface="+mn-lt"/>
                        <a:ea typeface="Calibri"/>
                        <a:cs typeface="Times New Roman"/>
                      </a:endParaRPr>
                    </a:p>
                  </a:txBody>
                  <a:tcPr marL="68580" marR="68580"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rPr>
                        <a:t>X</a:t>
                      </a:r>
                      <a:endParaRPr lang="en-US" sz="2800" dirty="0">
                        <a:solidFill>
                          <a:schemeClr val="accent1"/>
                        </a:solidFill>
                        <a:effectLst/>
                        <a:latin typeface="+mn-lt"/>
                        <a:ea typeface="Calibri"/>
                        <a:cs typeface="Times New Roman"/>
                      </a:endParaRPr>
                    </a:p>
                  </a:txBody>
                  <a:tcPr marL="68580" marR="68580"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rPr>
                        <a:t> </a:t>
                      </a:r>
                      <a:endParaRPr lang="en-US" sz="2800" dirty="0">
                        <a:solidFill>
                          <a:schemeClr val="accent1"/>
                        </a:solidFill>
                        <a:effectLst/>
                        <a:latin typeface="+mn-lt"/>
                        <a:ea typeface="Calibri"/>
                        <a:cs typeface="Times New Roman"/>
                      </a:endParaRPr>
                    </a:p>
                  </a:txBody>
                  <a:tcPr marL="68580" marR="68580"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rPr>
                        <a:t>X</a:t>
                      </a:r>
                      <a:endParaRPr lang="en-US" sz="2800" dirty="0">
                        <a:solidFill>
                          <a:schemeClr val="accent1"/>
                        </a:solidFill>
                        <a:effectLst/>
                        <a:latin typeface="+mn-lt"/>
                        <a:ea typeface="Calibri"/>
                        <a:cs typeface="Times New Roman"/>
                      </a:endParaRPr>
                    </a:p>
                  </a:txBody>
                  <a:tcPr marL="68580" marR="68580"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rPr>
                        <a:t>X</a:t>
                      </a:r>
                      <a:endParaRPr lang="en-US" sz="2800" dirty="0">
                        <a:solidFill>
                          <a:schemeClr val="accent1"/>
                        </a:solidFill>
                        <a:effectLst/>
                        <a:latin typeface="+mn-lt"/>
                        <a:ea typeface="Calibri"/>
                        <a:cs typeface="Times New Roman"/>
                      </a:endParaRPr>
                    </a:p>
                  </a:txBody>
                  <a:tcPr marL="68580" marR="68580"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rPr>
                        <a:t> </a:t>
                      </a:r>
                      <a:endParaRPr lang="en-US" sz="2800">
                        <a:solidFill>
                          <a:schemeClr val="accent1"/>
                        </a:solidFill>
                        <a:effectLst/>
                        <a:latin typeface="+mn-lt"/>
                        <a:ea typeface="Calibri"/>
                        <a:cs typeface="Times New Roman"/>
                      </a:endParaRPr>
                    </a:p>
                  </a:txBody>
                  <a:tcPr marL="68580" marR="68580"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10005"/>
                  </a:ext>
                </a:extLst>
              </a:tr>
              <a:tr h="466744">
                <a:tc>
                  <a:txBody>
                    <a:bodyPr/>
                    <a:lstStyle/>
                    <a:p>
                      <a:pPr marL="0" marR="0">
                        <a:lnSpc>
                          <a:spcPct val="115000"/>
                        </a:lnSpc>
                        <a:spcBef>
                          <a:spcPts val="0"/>
                        </a:spcBef>
                        <a:spcAft>
                          <a:spcPts val="0"/>
                        </a:spcAft>
                      </a:pPr>
                      <a:r>
                        <a:rPr lang="en-US" sz="1800" b="0" dirty="0">
                          <a:effectLst/>
                        </a:rPr>
                        <a:t>Manufacturing</a:t>
                      </a:r>
                      <a:endParaRPr lang="en-US" sz="2800" b="0" dirty="0">
                        <a:solidFill>
                          <a:schemeClr val="accent1"/>
                        </a:solidFill>
                        <a:effectLst/>
                        <a:latin typeface="+mn-lt"/>
                        <a:ea typeface="Calibri"/>
                        <a:cs typeface="Times New Roman"/>
                      </a:endParaRPr>
                    </a:p>
                  </a:txBody>
                  <a:tcPr marL="68580" marR="68580"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rPr>
                        <a:t>X</a:t>
                      </a:r>
                      <a:endParaRPr lang="en-US" sz="2800" dirty="0">
                        <a:solidFill>
                          <a:schemeClr val="accent1"/>
                        </a:solidFill>
                        <a:effectLst/>
                        <a:latin typeface="+mn-lt"/>
                        <a:ea typeface="Calibri"/>
                        <a:cs typeface="Times New Roman"/>
                      </a:endParaRPr>
                    </a:p>
                  </a:txBody>
                  <a:tcPr marL="68580" marR="68580"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rPr>
                        <a:t> </a:t>
                      </a:r>
                      <a:endParaRPr lang="en-US" sz="2800" dirty="0">
                        <a:solidFill>
                          <a:schemeClr val="accent1"/>
                        </a:solidFill>
                        <a:effectLst/>
                        <a:latin typeface="+mn-lt"/>
                        <a:ea typeface="Calibri"/>
                        <a:cs typeface="Times New Roman"/>
                      </a:endParaRPr>
                    </a:p>
                  </a:txBody>
                  <a:tcPr marL="68580" marR="68580"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rPr>
                        <a:t>X</a:t>
                      </a:r>
                      <a:endParaRPr lang="en-US" sz="2800" dirty="0">
                        <a:solidFill>
                          <a:schemeClr val="accent1"/>
                        </a:solidFill>
                        <a:effectLst/>
                        <a:latin typeface="+mn-lt"/>
                        <a:ea typeface="Calibri"/>
                        <a:cs typeface="Times New Roman"/>
                      </a:endParaRPr>
                    </a:p>
                  </a:txBody>
                  <a:tcPr marL="68580" marR="68580"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rPr>
                        <a:t> </a:t>
                      </a:r>
                      <a:endParaRPr lang="en-US" sz="2800" dirty="0">
                        <a:solidFill>
                          <a:schemeClr val="accent1"/>
                        </a:solidFill>
                        <a:effectLst/>
                        <a:latin typeface="+mn-lt"/>
                        <a:ea typeface="Calibri"/>
                        <a:cs typeface="Times New Roman"/>
                      </a:endParaRPr>
                    </a:p>
                  </a:txBody>
                  <a:tcPr marL="68580" marR="68580"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rPr>
                        <a:t>X</a:t>
                      </a:r>
                      <a:endParaRPr lang="en-US" sz="2800" dirty="0">
                        <a:solidFill>
                          <a:schemeClr val="accent1"/>
                        </a:solidFill>
                        <a:effectLst/>
                        <a:latin typeface="+mn-lt"/>
                        <a:ea typeface="Calibri"/>
                        <a:cs typeface="Times New Roman"/>
                      </a:endParaRPr>
                    </a:p>
                  </a:txBody>
                  <a:tcPr marL="68580" marR="68580"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0540982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Palm Oil Plantations</a:t>
            </a:r>
          </a:p>
        </p:txBody>
      </p:sp>
      <p:sp>
        <p:nvSpPr>
          <p:cNvPr id="3" name="Content Placeholder 2"/>
          <p:cNvSpPr>
            <a:spLocks noGrp="1"/>
          </p:cNvSpPr>
          <p:nvPr>
            <p:ph idx="4294967295"/>
          </p:nvPr>
        </p:nvSpPr>
        <p:spPr>
          <a:xfrm>
            <a:off x="0" y="1828800"/>
            <a:ext cx="8229600" cy="4648200"/>
          </a:xfrm>
        </p:spPr>
        <p:txBody>
          <a:bodyPr/>
          <a:lstStyle/>
          <a:p>
            <a:pPr marL="114300" indent="0">
              <a:buNone/>
            </a:pPr>
            <a:r>
              <a:rPr lang="en-US" dirty="0"/>
              <a:t>      </a:t>
            </a:r>
          </a:p>
        </p:txBody>
      </p:sp>
      <p:pic>
        <p:nvPicPr>
          <p:cNvPr id="102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223139" y="1828801"/>
            <a:ext cx="4711061" cy="354104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4572000" y="5379369"/>
            <a:ext cx="4343400" cy="661720"/>
          </a:xfrm>
          <a:prstGeom prst="rect">
            <a:avLst/>
          </a:prstGeom>
        </p:spPr>
        <p:txBody>
          <a:bodyPr wrap="square">
            <a:spAutoFit/>
          </a:bodyPr>
          <a:lstStyle/>
          <a:p>
            <a:pPr algn="r"/>
            <a:r>
              <a:rPr lang="en-US" sz="900" dirty="0"/>
              <a:t>Aerial view of oil palm developments in </a:t>
            </a:r>
            <a:r>
              <a:rPr lang="en-US" sz="900" dirty="0" err="1"/>
              <a:t>Kutai</a:t>
            </a:r>
            <a:r>
              <a:rPr lang="en-US" sz="900" dirty="0"/>
              <a:t>, East Kalimantan, Indonesia. (</a:t>
            </a:r>
            <a:r>
              <a:rPr lang="en-US" sz="900" dirty="0" err="1"/>
              <a:t>Photo:Douglas</a:t>
            </a:r>
            <a:r>
              <a:rPr lang="en-US" sz="900" dirty="0"/>
              <a:t> </a:t>
            </a:r>
            <a:r>
              <a:rPr lang="en-US" sz="900" dirty="0" err="1"/>
              <a:t>Sheil</a:t>
            </a:r>
            <a:r>
              <a:rPr lang="en-US" sz="900" dirty="0"/>
              <a:t>) Source:  </a:t>
            </a:r>
            <a:r>
              <a:rPr lang="en-US" sz="900" dirty="0" err="1"/>
              <a:t>Sheil</a:t>
            </a:r>
            <a:r>
              <a:rPr lang="en-US" sz="900" dirty="0"/>
              <a:t>, D. et al.  2009. The impacts and opportunities of oil palm in Southeast Asia:  What do we know and what do we need  to know? CIFOR. Indonesia</a:t>
            </a:r>
            <a:r>
              <a:rPr lang="en-US" sz="1000" dirty="0"/>
              <a:t>.</a:t>
            </a:r>
          </a:p>
        </p:txBody>
      </p:sp>
    </p:spTree>
    <p:extLst>
      <p:ext uri="{BB962C8B-B14F-4D97-AF65-F5344CB8AC3E}">
        <p14:creationId xmlns:p14="http://schemas.microsoft.com/office/powerpoint/2010/main" val="24568920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662" y="914400"/>
            <a:ext cx="5404275"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6200" y="224135"/>
            <a:ext cx="9296400" cy="523220"/>
          </a:xfrm>
          <a:prstGeom prst="rect">
            <a:avLst/>
          </a:prstGeom>
          <a:noFill/>
        </p:spPr>
        <p:txBody>
          <a:bodyPr wrap="square" rtlCol="0">
            <a:spAutoFit/>
          </a:bodyPr>
          <a:lstStyle/>
          <a:p>
            <a:pPr algn="ctr"/>
            <a:r>
              <a:rPr lang="en-US" sz="2800" b="1" dirty="0">
                <a:solidFill>
                  <a:schemeClr val="accent3">
                    <a:lumMod val="50000"/>
                  </a:schemeClr>
                </a:solidFill>
                <a:latin typeface="+mj-lt"/>
                <a:ea typeface="+mj-ea"/>
                <a:cs typeface="+mj-cs"/>
              </a:rPr>
              <a:t>Critical Drivers Affecting Changes to Human Health</a:t>
            </a:r>
          </a:p>
        </p:txBody>
      </p:sp>
      <p:sp>
        <p:nvSpPr>
          <p:cNvPr id="2" name="Rectangle 1"/>
          <p:cNvSpPr/>
          <p:nvPr/>
        </p:nvSpPr>
        <p:spPr>
          <a:xfrm rot="16200000" flipH="1">
            <a:off x="6019800" y="4317713"/>
            <a:ext cx="3276600" cy="584775"/>
          </a:xfrm>
          <a:prstGeom prst="rect">
            <a:avLst/>
          </a:prstGeom>
        </p:spPr>
        <p:txBody>
          <a:bodyPr wrap="square">
            <a:spAutoFit/>
          </a:bodyPr>
          <a:lstStyle/>
          <a:p>
            <a:r>
              <a:rPr lang="en-US" sz="800" dirty="0" err="1"/>
              <a:t>Patz</a:t>
            </a:r>
            <a:r>
              <a:rPr lang="en-US" sz="800" dirty="0"/>
              <a:t> et al. 2004. Unhealthy Landscapes: Policy Recommendations on Land Use Change and Infectious Disease Emergence. Environmental Health Perspectives:  VOLUME112 NUMBER10 | July 2004 </a:t>
            </a:r>
          </a:p>
        </p:txBody>
      </p:sp>
    </p:spTree>
    <p:extLst>
      <p:ext uri="{BB962C8B-B14F-4D97-AF65-F5344CB8AC3E}">
        <p14:creationId xmlns:p14="http://schemas.microsoft.com/office/powerpoint/2010/main" val="19963064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128" y="381000"/>
            <a:ext cx="8260672" cy="1268027"/>
          </a:xfrm>
        </p:spPr>
        <p:txBody>
          <a:bodyPr>
            <a:normAutofit/>
          </a:bodyPr>
          <a:lstStyle/>
          <a:p>
            <a:pPr algn="ctr"/>
            <a:r>
              <a:rPr lang="en-US" dirty="0"/>
              <a:t>How do impacts to ecosystemS affect public health?</a:t>
            </a:r>
          </a:p>
        </p:txBody>
      </p:sp>
      <p:graphicFrame>
        <p:nvGraphicFramePr>
          <p:cNvPr id="4" name="Diagram 3"/>
          <p:cNvGraphicFramePr/>
          <p:nvPr>
            <p:extLst>
              <p:ext uri="{D42A27DB-BD31-4B8C-83A1-F6EECF244321}">
                <p14:modId xmlns:p14="http://schemas.microsoft.com/office/powerpoint/2010/main" val="613649355"/>
              </p:ext>
            </p:extLst>
          </p:nvPr>
        </p:nvGraphicFramePr>
        <p:xfrm>
          <a:off x="533400" y="609600"/>
          <a:ext cx="81534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ext uri="{D42A27DB-BD31-4B8C-83A1-F6EECF244321}">
                <p14:modId xmlns:p14="http://schemas.microsoft.com/office/powerpoint/2010/main" val="3652874489"/>
              </p:ext>
            </p:extLst>
          </p:nvPr>
        </p:nvGraphicFramePr>
        <p:xfrm>
          <a:off x="457200" y="2438400"/>
          <a:ext cx="8305800" cy="5562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Content Placeholder 5"/>
          <p:cNvSpPr>
            <a:spLocks noGrp="1"/>
          </p:cNvSpPr>
          <p:nvPr>
            <p:ph idx="1"/>
          </p:nvPr>
        </p:nvSpPr>
        <p:spPr>
          <a:xfrm>
            <a:off x="457200" y="1752600"/>
            <a:ext cx="2895600" cy="762000"/>
          </a:xfrm>
        </p:spPr>
        <p:txBody>
          <a:bodyPr/>
          <a:lstStyle/>
          <a:p>
            <a:pPr marL="114300" indent="0">
              <a:buNone/>
            </a:pPr>
            <a:r>
              <a:rPr lang="en-US" b="1" i="1" dirty="0"/>
              <a:t>Two examples:</a:t>
            </a:r>
          </a:p>
        </p:txBody>
      </p:sp>
    </p:spTree>
    <p:extLst>
      <p:ext uri="{BB962C8B-B14F-4D97-AF65-F5344CB8AC3E}">
        <p14:creationId xmlns:p14="http://schemas.microsoft.com/office/powerpoint/2010/main" val="19869283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753" y="533399"/>
            <a:ext cx="8543447" cy="5181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29339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In-Class Game</a:t>
            </a:r>
          </a:p>
        </p:txBody>
      </p:sp>
      <p:sp>
        <p:nvSpPr>
          <p:cNvPr id="3" name="Content Placeholder 2"/>
          <p:cNvSpPr>
            <a:spLocks noGrp="1"/>
          </p:cNvSpPr>
          <p:nvPr>
            <p:ph idx="1"/>
          </p:nvPr>
        </p:nvSpPr>
        <p:spPr/>
        <p:txBody>
          <a:bodyPr/>
          <a:lstStyle/>
          <a:p>
            <a:pPr>
              <a:spcAft>
                <a:spcPts val="1200"/>
              </a:spcAft>
            </a:pPr>
            <a:r>
              <a:rPr lang="en-US" dirty="0"/>
              <a:t>Divide into your ecosystem teams.  </a:t>
            </a:r>
          </a:p>
          <a:p>
            <a:pPr>
              <a:spcAft>
                <a:spcPts val="1200"/>
              </a:spcAft>
            </a:pPr>
            <a:r>
              <a:rPr lang="en-US" dirty="0"/>
              <a:t>From your homework, readings and the internet develop a list of the factors that are disrupting your ecosystem.  </a:t>
            </a:r>
          </a:p>
          <a:p>
            <a:pPr>
              <a:spcAft>
                <a:spcPts val="1200"/>
              </a:spcAft>
            </a:pPr>
            <a:r>
              <a:rPr lang="en-US" dirty="0"/>
              <a:t>The rest of the class will evaluate your list to determine if anything is missing </a:t>
            </a:r>
          </a:p>
          <a:p>
            <a:pPr>
              <a:spcAft>
                <a:spcPts val="1200"/>
              </a:spcAft>
            </a:pPr>
            <a:r>
              <a:rPr lang="en-US" dirty="0"/>
              <a:t>Points will be given for each factor identified.  The other teams will get a point for any factor identified that is missing from an ecosystem team’s list</a:t>
            </a:r>
          </a:p>
        </p:txBody>
      </p:sp>
    </p:spTree>
    <p:extLst>
      <p:ext uri="{BB962C8B-B14F-4D97-AF65-F5344CB8AC3E}">
        <p14:creationId xmlns:p14="http://schemas.microsoft.com/office/powerpoint/2010/main" val="30969649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534400" cy="762000"/>
          </a:xfrm>
        </p:spPr>
        <p:txBody>
          <a:bodyPr>
            <a:normAutofit fontScale="90000"/>
          </a:bodyPr>
          <a:lstStyle/>
          <a:p>
            <a:r>
              <a:rPr lang="en-US" dirty="0"/>
              <a:t>Class discussion and presentations for next class  </a:t>
            </a:r>
          </a:p>
        </p:txBody>
      </p:sp>
      <p:sp>
        <p:nvSpPr>
          <p:cNvPr id="3" name="Content Placeholder 2"/>
          <p:cNvSpPr>
            <a:spLocks noGrp="1"/>
          </p:cNvSpPr>
          <p:nvPr>
            <p:ph idx="1"/>
          </p:nvPr>
        </p:nvSpPr>
        <p:spPr>
          <a:xfrm>
            <a:off x="457200" y="1752600"/>
            <a:ext cx="8229600" cy="4114800"/>
          </a:xfrm>
        </p:spPr>
        <p:txBody>
          <a:bodyPr>
            <a:normAutofit/>
          </a:bodyPr>
          <a:lstStyle/>
          <a:p>
            <a:pPr lvl="0"/>
            <a:r>
              <a:rPr lang="en-US" sz="2400" dirty="0"/>
              <a:t>What is the current status of </a:t>
            </a:r>
            <a:r>
              <a:rPr lang="en-US" dirty="0"/>
              <a:t>the </a:t>
            </a:r>
            <a:r>
              <a:rPr lang="en-US" sz="2400" dirty="0"/>
              <a:t>ecosystem in your province or country in Southeast Asia?  Discuss the historical changes that have occurred.</a:t>
            </a:r>
          </a:p>
          <a:p>
            <a:pPr lvl="0"/>
            <a:r>
              <a:rPr lang="en-US" sz="2400" dirty="0"/>
              <a:t>What function(s) does your ecosystem serve that affect(s) animal and human health?</a:t>
            </a:r>
          </a:p>
          <a:p>
            <a:pPr lvl="0"/>
            <a:r>
              <a:rPr lang="en-US" sz="2400" dirty="0"/>
              <a:t>What are the factors disrupting your ecosystem? What functions are being disrupted and how do they affect health locally, regionally, nationally?</a:t>
            </a:r>
          </a:p>
          <a:p>
            <a:pPr lvl="0"/>
            <a:r>
              <a:rPr lang="en-US" sz="2400" dirty="0"/>
              <a:t>What actions should be taken to address the health consequences of ecosystem change?</a:t>
            </a:r>
          </a:p>
          <a:p>
            <a:endParaRPr lang="en-US" sz="2400" dirty="0"/>
          </a:p>
        </p:txBody>
      </p:sp>
    </p:spTree>
    <p:extLst>
      <p:ext uri="{BB962C8B-B14F-4D97-AF65-F5344CB8AC3E}">
        <p14:creationId xmlns:p14="http://schemas.microsoft.com/office/powerpoint/2010/main" val="3195881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0600" y="1752600"/>
            <a:ext cx="3962400" cy="2246769"/>
          </a:xfrm>
          <a:prstGeom prst="rect">
            <a:avLst/>
          </a:prstGeom>
        </p:spPr>
        <p:txBody>
          <a:bodyPr wrap="square">
            <a:spAutoFit/>
          </a:bodyPr>
          <a:lstStyle/>
          <a:p>
            <a:r>
              <a:rPr lang="en-US" sz="2800" dirty="0"/>
              <a:t>There is much more to biodiversity than the numbers of species and kinds of ecosystems. </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1295400"/>
            <a:ext cx="2283143" cy="36627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4953000" y="5105400"/>
            <a:ext cx="2590800" cy="261610"/>
          </a:xfrm>
          <a:prstGeom prst="rect">
            <a:avLst/>
          </a:prstGeom>
          <a:noFill/>
        </p:spPr>
        <p:txBody>
          <a:bodyPr wrap="square" rtlCol="0">
            <a:spAutoFit/>
          </a:bodyPr>
          <a:lstStyle/>
          <a:p>
            <a:pPr algn="r"/>
            <a:r>
              <a:rPr lang="en-US" sz="1100" dirty="0"/>
              <a:t>Source:  sph.umn.edu</a:t>
            </a:r>
          </a:p>
        </p:txBody>
      </p:sp>
    </p:spTree>
    <p:extLst>
      <p:ext uri="{BB962C8B-B14F-4D97-AF65-F5344CB8AC3E}">
        <p14:creationId xmlns:p14="http://schemas.microsoft.com/office/powerpoint/2010/main" val="14991724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lstStyle/>
          <a:p>
            <a:r>
              <a:rPr lang="en-US" sz="1800" dirty="0"/>
              <a:t>McMichael et al. (</a:t>
            </a:r>
            <a:r>
              <a:rPr lang="en-US" sz="1800" dirty="0" err="1"/>
              <a:t>eds</a:t>
            </a:r>
            <a:r>
              <a:rPr lang="en-US" sz="1800" dirty="0"/>
              <a:t>) 2006 Climate change and human health: risks and responses</a:t>
            </a:r>
          </a:p>
          <a:p>
            <a:r>
              <a:rPr lang="en-US" sz="1800" dirty="0" err="1"/>
              <a:t>Ostfeld</a:t>
            </a:r>
            <a:r>
              <a:rPr lang="en-US" sz="1800" dirty="0"/>
              <a:t>, R. &amp; F. </a:t>
            </a:r>
            <a:r>
              <a:rPr lang="en-US" sz="1800" dirty="0" err="1"/>
              <a:t>Keesing</a:t>
            </a:r>
            <a:r>
              <a:rPr lang="en-US" sz="1800" dirty="0"/>
              <a:t>. 2000a. The function of biodiversity in the ecology of vector-borne zoonotic diseases. Canadian Journal of Zoology. 78: 2061–2078.</a:t>
            </a:r>
          </a:p>
          <a:p>
            <a:r>
              <a:rPr lang="en-US" sz="1800" dirty="0" err="1"/>
              <a:t>Ostfeld</a:t>
            </a:r>
            <a:r>
              <a:rPr lang="en-US" sz="1800" dirty="0"/>
              <a:t>, R. &amp; F. </a:t>
            </a:r>
            <a:r>
              <a:rPr lang="en-US" sz="1800" dirty="0" err="1"/>
              <a:t>Keesing</a:t>
            </a:r>
            <a:r>
              <a:rPr lang="en-US" sz="1800" dirty="0"/>
              <a:t>. 2000b. Biodiversity and Disease Risk: the Case of Lyme Disease. Conservation Biology. 14(3): 722-728.</a:t>
            </a:r>
          </a:p>
          <a:p>
            <a:r>
              <a:rPr lang="en-US" sz="1800" dirty="0" err="1"/>
              <a:t>Patz</a:t>
            </a:r>
            <a:r>
              <a:rPr lang="en-US" sz="1800" dirty="0"/>
              <a:t> et al. 2004. Unhealthy Landscapes: Policy Recommendations on Land Use Change and Infectious Disease Emergence. Environmental Health Perspectives:  VOLUME112 NUMBER10 | July 2004 </a:t>
            </a:r>
          </a:p>
          <a:p>
            <a:r>
              <a:rPr lang="en-US" sz="2000" dirty="0"/>
              <a:t>WHO. 2005. Ecosystems and Human Well-Being. Health Synthesis.</a:t>
            </a:r>
          </a:p>
          <a:p>
            <a:endParaRPr lang="en-US" dirty="0"/>
          </a:p>
        </p:txBody>
      </p:sp>
    </p:spTree>
    <p:extLst>
      <p:ext uri="{BB962C8B-B14F-4D97-AF65-F5344CB8AC3E}">
        <p14:creationId xmlns:p14="http://schemas.microsoft.com/office/powerpoint/2010/main" val="267364761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42938" y="3686175"/>
            <a:ext cx="6553200" cy="457200"/>
          </a:xfrm>
        </p:spPr>
        <p:txBody>
          <a:bodyPr rtlCol="0"/>
          <a:lstStyle/>
          <a:p>
            <a:pPr fontAlgn="auto">
              <a:spcAft>
                <a:spcPts val="0"/>
              </a:spcAft>
              <a:defRPr/>
            </a:pPr>
            <a:r>
              <a:rPr lang="en-US" dirty="0"/>
              <a:t>Ecosystem health, One Health Course</a:t>
            </a:r>
          </a:p>
          <a:p>
            <a:pPr fontAlgn="auto">
              <a:spcAft>
                <a:spcPts val="0"/>
              </a:spcAft>
              <a:defRPr/>
            </a:pPr>
            <a:endParaRPr lang="en-US" dirty="0"/>
          </a:p>
        </p:txBody>
      </p:sp>
      <p:sp>
        <p:nvSpPr>
          <p:cNvPr id="3" name="Title 2"/>
          <p:cNvSpPr>
            <a:spLocks noGrp="1"/>
          </p:cNvSpPr>
          <p:nvPr>
            <p:ph type="ctrTitle"/>
          </p:nvPr>
        </p:nvSpPr>
        <p:spPr>
          <a:xfrm>
            <a:off x="604838" y="2236788"/>
            <a:ext cx="6629400" cy="1219200"/>
          </a:xfrm>
        </p:spPr>
        <p:txBody>
          <a:bodyPr/>
          <a:lstStyle/>
          <a:p>
            <a:pPr fontAlgn="auto">
              <a:spcAft>
                <a:spcPts val="0"/>
              </a:spcAft>
              <a:defRPr/>
            </a:pPr>
            <a:r>
              <a:rPr lang="en-US" sz="3600" b="1" cap="none" dirty="0"/>
              <a:t>Climate Change, Ecosystems, Human and Animal Health</a:t>
            </a:r>
          </a:p>
        </p:txBody>
      </p:sp>
    </p:spTree>
    <p:extLst>
      <p:ext uri="{BB962C8B-B14F-4D97-AF65-F5344CB8AC3E}">
        <p14:creationId xmlns:p14="http://schemas.microsoft.com/office/powerpoint/2010/main" val="14653108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03238"/>
            <a:ext cx="7848600" cy="792162"/>
          </a:xfrm>
        </p:spPr>
        <p:txBody>
          <a:bodyPr/>
          <a:lstStyle/>
          <a:p>
            <a:pPr fontAlgn="auto">
              <a:spcAft>
                <a:spcPts val="0"/>
              </a:spcAft>
              <a:defRPr/>
            </a:pPr>
            <a:r>
              <a:rPr lang="en-US" dirty="0">
                <a:solidFill>
                  <a:schemeClr val="accent3"/>
                </a:solidFill>
              </a:rPr>
              <a:t>OBJECTIVES</a:t>
            </a:r>
          </a:p>
        </p:txBody>
      </p:sp>
      <p:sp>
        <p:nvSpPr>
          <p:cNvPr id="3" name="Content Placeholder 2"/>
          <p:cNvSpPr>
            <a:spLocks noGrp="1"/>
          </p:cNvSpPr>
          <p:nvPr>
            <p:ph idx="1"/>
          </p:nvPr>
        </p:nvSpPr>
        <p:spPr/>
        <p:txBody>
          <a:bodyPr rtlCol="0">
            <a:normAutofit/>
          </a:bodyPr>
          <a:lstStyle/>
          <a:p>
            <a:pPr marL="92075" indent="-34925" fontAlgn="auto">
              <a:lnSpc>
                <a:spcPct val="150000"/>
              </a:lnSpc>
              <a:spcAft>
                <a:spcPts val="0"/>
              </a:spcAft>
              <a:buFont typeface="Wingdings" pitchFamily="2" charset="2"/>
              <a:buNone/>
              <a:defRPr/>
            </a:pPr>
            <a:r>
              <a:rPr dirty="0">
                <a:solidFill>
                  <a:schemeClr val="tx1">
                    <a:lumMod val="75000"/>
                    <a:lumOff val="25000"/>
                  </a:schemeClr>
                </a:solidFill>
              </a:rPr>
              <a:t>By the end of this session, the participants </a:t>
            </a:r>
            <a:r>
              <a:rPr lang="en-US" dirty="0">
                <a:solidFill>
                  <a:schemeClr val="tx1">
                    <a:lumMod val="75000"/>
                    <a:lumOff val="25000"/>
                  </a:schemeClr>
                </a:solidFill>
              </a:rPr>
              <a:t>should be </a:t>
            </a:r>
            <a:r>
              <a:rPr dirty="0">
                <a:solidFill>
                  <a:schemeClr val="tx1">
                    <a:lumMod val="75000"/>
                    <a:lumOff val="25000"/>
                  </a:schemeClr>
                </a:solidFill>
              </a:rPr>
              <a:t>able to:</a:t>
            </a:r>
          </a:p>
          <a:p>
            <a:pPr marL="514350" indent="-514350" fontAlgn="auto">
              <a:spcAft>
                <a:spcPts val="0"/>
              </a:spcAft>
              <a:buFont typeface="+mj-lt"/>
              <a:buAutoNum type="arabicPeriod"/>
              <a:defRPr/>
            </a:pPr>
            <a:r>
              <a:rPr>
                <a:solidFill>
                  <a:schemeClr val="tx1">
                    <a:lumMod val="75000"/>
                    <a:lumOff val="25000"/>
                  </a:schemeClr>
                </a:solidFill>
              </a:rPr>
              <a:t>Analyze </a:t>
            </a:r>
            <a:r>
              <a:rPr dirty="0">
                <a:solidFill>
                  <a:schemeClr val="tx1">
                    <a:lumMod val="75000"/>
                    <a:lumOff val="25000"/>
                  </a:schemeClr>
                </a:solidFill>
              </a:rPr>
              <a:t>regional climate changes and their resulting effects on ecosystem health</a:t>
            </a:r>
          </a:p>
          <a:p>
            <a:pPr marL="514350" indent="-514350" fontAlgn="auto">
              <a:spcAft>
                <a:spcPts val="0"/>
              </a:spcAft>
              <a:buFont typeface="+mj-lt"/>
              <a:buAutoNum type="arabicPeriod"/>
              <a:defRPr/>
            </a:pPr>
            <a:r>
              <a:rPr dirty="0">
                <a:solidFill>
                  <a:schemeClr val="tx1">
                    <a:lumMod val="75000"/>
                    <a:lumOff val="25000"/>
                  </a:schemeClr>
                </a:solidFill>
              </a:rPr>
              <a:t>Analyze regional climate changes and their resulting effects on human </a:t>
            </a:r>
            <a:r>
              <a:rPr dirty="0">
                <a:solidFill>
                  <a:schemeClr val="tx1"/>
                </a:solidFill>
              </a:rPr>
              <a:t>and animal health</a:t>
            </a:r>
          </a:p>
          <a:p>
            <a:pPr fontAlgn="auto">
              <a:lnSpc>
                <a:spcPct val="150000"/>
              </a:lnSpc>
              <a:spcAft>
                <a:spcPts val="0"/>
              </a:spcAft>
              <a:buFont typeface="Wingdings" pitchFamily="2" charset="2"/>
              <a:buNone/>
              <a:defRPr/>
            </a:pPr>
            <a:endParaRPr dirty="0">
              <a:solidFill>
                <a:schemeClr val="tx1"/>
              </a:solidFill>
            </a:endParaRPr>
          </a:p>
        </p:txBody>
      </p:sp>
    </p:spTree>
    <p:extLst>
      <p:ext uri="{BB962C8B-B14F-4D97-AF65-F5344CB8AC3E}">
        <p14:creationId xmlns:p14="http://schemas.microsoft.com/office/powerpoint/2010/main" val="21363200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3237"/>
            <a:ext cx="7848600" cy="792163"/>
          </a:xfrm>
        </p:spPr>
        <p:txBody>
          <a:bodyPr/>
          <a:lstStyle/>
          <a:p>
            <a:pPr fontAlgn="auto">
              <a:spcAft>
                <a:spcPts val="0"/>
              </a:spcAft>
              <a:defRPr/>
            </a:pPr>
            <a:r>
              <a:rPr lang="en-US" dirty="0">
                <a:solidFill>
                  <a:schemeClr val="accent3"/>
                </a:solidFill>
              </a:rPr>
              <a:t>References</a:t>
            </a:r>
          </a:p>
        </p:txBody>
      </p:sp>
      <p:sp>
        <p:nvSpPr>
          <p:cNvPr id="104451" name="Content Placeholder 2"/>
          <p:cNvSpPr>
            <a:spLocks noGrp="1"/>
          </p:cNvSpPr>
          <p:nvPr>
            <p:ph idx="1"/>
          </p:nvPr>
        </p:nvSpPr>
        <p:spPr/>
        <p:txBody>
          <a:bodyPr/>
          <a:lstStyle/>
          <a:p>
            <a:pPr>
              <a:spcAft>
                <a:spcPts val="1200"/>
              </a:spcAft>
            </a:pPr>
            <a:r>
              <a:rPr lang="en-US" altLang="en-US" sz="1800" dirty="0"/>
              <a:t>McMichael et al. (</a:t>
            </a:r>
            <a:r>
              <a:rPr lang="en-US" altLang="en-US" sz="1800" dirty="0" err="1"/>
              <a:t>eds</a:t>
            </a:r>
            <a:r>
              <a:rPr lang="en-US" altLang="en-US" sz="1800" dirty="0"/>
              <a:t>) 2006 Climate change and human health: risks and responses</a:t>
            </a:r>
          </a:p>
          <a:p>
            <a:pPr>
              <a:spcAft>
                <a:spcPts val="1200"/>
              </a:spcAft>
            </a:pPr>
            <a:r>
              <a:rPr lang="en-US" altLang="en-US" sz="1800" dirty="0"/>
              <a:t>Haines et al.  2006. Climate change and human health: impacts, vulnerability, and mitigation. The Lancet. 367:2101-09.</a:t>
            </a:r>
          </a:p>
          <a:p>
            <a:pPr>
              <a:spcAft>
                <a:spcPts val="1200"/>
              </a:spcAft>
            </a:pPr>
            <a:r>
              <a:rPr lang="en-US" altLang="en-US" sz="1800" dirty="0"/>
              <a:t>WHO, 2003, methods to assess climate change effects on human health</a:t>
            </a:r>
          </a:p>
          <a:p>
            <a:pPr>
              <a:spcAft>
                <a:spcPts val="1200"/>
              </a:spcAft>
            </a:pPr>
            <a:r>
              <a:rPr lang="en-US" altLang="en-US" sz="1800" dirty="0"/>
              <a:t>WHO, 2003, Climate change and human health, risk and response</a:t>
            </a:r>
          </a:p>
          <a:p>
            <a:endParaRPr lang="en-US" altLang="en-US" dirty="0"/>
          </a:p>
        </p:txBody>
      </p:sp>
    </p:spTree>
    <p:extLst>
      <p:ext uri="{BB962C8B-B14F-4D97-AF65-F5344CB8AC3E}">
        <p14:creationId xmlns:p14="http://schemas.microsoft.com/office/powerpoint/2010/main" val="224274065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03238"/>
            <a:ext cx="7848600" cy="792162"/>
          </a:xfrm>
        </p:spPr>
        <p:txBody>
          <a:bodyPr/>
          <a:lstStyle/>
          <a:p>
            <a:pPr fontAlgn="auto">
              <a:spcAft>
                <a:spcPts val="0"/>
              </a:spcAft>
              <a:defRPr/>
            </a:pPr>
            <a:r>
              <a:rPr lang="en-US" dirty="0">
                <a:solidFill>
                  <a:schemeClr val="accent3"/>
                </a:solidFill>
              </a:rPr>
              <a:t>INDIVIDUAL EXERCISE</a:t>
            </a:r>
          </a:p>
        </p:txBody>
      </p:sp>
      <p:sp>
        <p:nvSpPr>
          <p:cNvPr id="105475" name="Content Placeholder 2"/>
          <p:cNvSpPr>
            <a:spLocks noGrp="1"/>
          </p:cNvSpPr>
          <p:nvPr>
            <p:ph idx="1"/>
          </p:nvPr>
        </p:nvSpPr>
        <p:spPr>
          <a:xfrm>
            <a:off x="457200" y="1722438"/>
            <a:ext cx="8839200" cy="2773362"/>
          </a:xfrm>
        </p:spPr>
        <p:txBody>
          <a:bodyPr/>
          <a:lstStyle/>
          <a:p>
            <a:pPr>
              <a:spcAft>
                <a:spcPts val="1200"/>
              </a:spcAft>
              <a:tabLst>
                <a:tab pos="514350" algn="l"/>
              </a:tabLst>
            </a:pPr>
            <a:r>
              <a:rPr lang="en-US" altLang="en-US" sz="2800" dirty="0"/>
              <a:t>What is climate? Is it the same as weather?</a:t>
            </a:r>
          </a:p>
          <a:p>
            <a:pPr>
              <a:spcAft>
                <a:spcPts val="1200"/>
              </a:spcAft>
              <a:tabLst>
                <a:tab pos="514350" algn="l"/>
              </a:tabLst>
            </a:pPr>
            <a:r>
              <a:rPr lang="en-US" altLang="en-US" sz="2800" dirty="0"/>
              <a:t>What is climate change?</a:t>
            </a:r>
          </a:p>
          <a:p>
            <a:pPr>
              <a:spcAft>
                <a:spcPts val="1200"/>
              </a:spcAft>
              <a:tabLst>
                <a:tab pos="514350" algn="l"/>
              </a:tabLst>
            </a:pPr>
            <a:r>
              <a:rPr lang="en-US" altLang="en-US" sz="2800" dirty="0"/>
              <a:t>What is climate variability?</a:t>
            </a:r>
          </a:p>
        </p:txBody>
      </p:sp>
    </p:spTree>
    <p:extLst>
      <p:ext uri="{BB962C8B-B14F-4D97-AF65-F5344CB8AC3E}">
        <p14:creationId xmlns:p14="http://schemas.microsoft.com/office/powerpoint/2010/main" val="14679142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27038"/>
            <a:ext cx="7848600" cy="792162"/>
          </a:xfrm>
        </p:spPr>
        <p:txBody>
          <a:bodyPr/>
          <a:lstStyle/>
          <a:p>
            <a:pPr fontAlgn="auto">
              <a:spcAft>
                <a:spcPts val="0"/>
              </a:spcAft>
              <a:defRPr/>
            </a:pPr>
            <a:r>
              <a:rPr lang="en-US" dirty="0">
                <a:solidFill>
                  <a:schemeClr val="accent3"/>
                </a:solidFill>
              </a:rPr>
              <a:t>DEFINITIONS</a:t>
            </a:r>
          </a:p>
        </p:txBody>
      </p:sp>
      <p:sp>
        <p:nvSpPr>
          <p:cNvPr id="106499" name="Content Placeholder 2"/>
          <p:cNvSpPr>
            <a:spLocks noGrp="1"/>
          </p:cNvSpPr>
          <p:nvPr>
            <p:ph idx="1"/>
          </p:nvPr>
        </p:nvSpPr>
        <p:spPr>
          <a:xfrm>
            <a:off x="228600" y="1798638"/>
            <a:ext cx="8839200" cy="4525962"/>
          </a:xfrm>
        </p:spPr>
        <p:txBody>
          <a:bodyPr>
            <a:normAutofit fontScale="92500"/>
          </a:bodyPr>
          <a:lstStyle/>
          <a:p>
            <a:pPr>
              <a:spcAft>
                <a:spcPts val="600"/>
              </a:spcAft>
            </a:pPr>
            <a:r>
              <a:rPr lang="en-US" altLang="en-US">
                <a:solidFill>
                  <a:schemeClr val="tx1"/>
                </a:solidFill>
              </a:rPr>
              <a:t>Climate is the </a:t>
            </a:r>
            <a:r>
              <a:rPr lang="en-US" altLang="en-US">
                <a:solidFill>
                  <a:srgbClr val="FF0000"/>
                </a:solidFill>
              </a:rPr>
              <a:t>average state </a:t>
            </a:r>
            <a:r>
              <a:rPr lang="en-US" altLang="en-US">
                <a:solidFill>
                  <a:schemeClr val="tx1"/>
                </a:solidFill>
              </a:rPr>
              <a:t>of the atmosphere and the underlying land or water, </a:t>
            </a:r>
            <a:r>
              <a:rPr lang="en-US" altLang="en-US">
                <a:solidFill>
                  <a:srgbClr val="FF0000"/>
                </a:solidFill>
              </a:rPr>
              <a:t>in a particular region</a:t>
            </a:r>
            <a:r>
              <a:rPr lang="en-US" altLang="en-US">
                <a:solidFill>
                  <a:schemeClr val="tx1"/>
                </a:solidFill>
              </a:rPr>
              <a:t>, over a specific </a:t>
            </a:r>
            <a:r>
              <a:rPr lang="en-US" altLang="en-US">
                <a:solidFill>
                  <a:srgbClr val="FF0000"/>
                </a:solidFill>
              </a:rPr>
              <a:t>time period</a:t>
            </a:r>
            <a:r>
              <a:rPr lang="en-US" altLang="en-US">
                <a:solidFill>
                  <a:schemeClr val="tx1"/>
                </a:solidFill>
              </a:rPr>
              <a:t>.</a:t>
            </a:r>
          </a:p>
          <a:p>
            <a:pPr>
              <a:spcAft>
                <a:spcPts val="600"/>
              </a:spcAft>
            </a:pPr>
            <a:r>
              <a:rPr lang="en-US" altLang="en-US">
                <a:solidFill>
                  <a:schemeClr val="tx1"/>
                </a:solidFill>
              </a:rPr>
              <a:t>Weather is the </a:t>
            </a:r>
            <a:r>
              <a:rPr lang="en-US" altLang="en-US">
                <a:solidFill>
                  <a:srgbClr val="FF0000"/>
                </a:solidFill>
              </a:rPr>
              <a:t>day-to-day</a:t>
            </a:r>
            <a:r>
              <a:rPr lang="en-US" altLang="en-US">
                <a:solidFill>
                  <a:schemeClr val="tx1"/>
                </a:solidFill>
              </a:rPr>
              <a:t> manifestation of climate </a:t>
            </a:r>
            <a:r>
              <a:rPr lang="en-US" altLang="en-US">
                <a:solidFill>
                  <a:srgbClr val="FF0000"/>
                </a:solidFill>
              </a:rPr>
              <a:t>in a particular place</a:t>
            </a:r>
            <a:r>
              <a:rPr lang="en-US" altLang="en-US">
                <a:solidFill>
                  <a:schemeClr val="tx1"/>
                </a:solidFill>
              </a:rPr>
              <a:t> at a particular time.</a:t>
            </a:r>
          </a:p>
          <a:p>
            <a:pPr>
              <a:spcAft>
                <a:spcPts val="600"/>
              </a:spcAft>
            </a:pPr>
            <a:r>
              <a:rPr lang="en-US" altLang="en-US">
                <a:solidFill>
                  <a:schemeClr val="tx1"/>
                </a:solidFill>
              </a:rPr>
              <a:t>Climate change is a statistically </a:t>
            </a:r>
            <a:r>
              <a:rPr lang="en-US" altLang="en-US">
                <a:solidFill>
                  <a:srgbClr val="FF0000"/>
                </a:solidFill>
              </a:rPr>
              <a:t>significant variation</a:t>
            </a:r>
            <a:r>
              <a:rPr lang="en-US" altLang="en-US">
                <a:solidFill>
                  <a:schemeClr val="tx1"/>
                </a:solidFill>
              </a:rPr>
              <a:t> in either the mean state of the climate or in its variability, persisting over </a:t>
            </a:r>
            <a:r>
              <a:rPr lang="en-US" altLang="en-US">
                <a:solidFill>
                  <a:srgbClr val="FF0000"/>
                </a:solidFill>
              </a:rPr>
              <a:t>an extended period</a:t>
            </a:r>
            <a:r>
              <a:rPr lang="en-US" altLang="en-US">
                <a:solidFill>
                  <a:schemeClr val="tx1"/>
                </a:solidFill>
              </a:rPr>
              <a:t> (typically decades or longer).</a:t>
            </a:r>
          </a:p>
          <a:p>
            <a:pPr>
              <a:spcAft>
                <a:spcPts val="600"/>
              </a:spcAft>
            </a:pPr>
            <a:r>
              <a:rPr lang="en-US" altLang="en-US">
                <a:solidFill>
                  <a:schemeClr val="tx1"/>
                </a:solidFill>
              </a:rPr>
              <a:t>Climate variability refers to </a:t>
            </a:r>
            <a:r>
              <a:rPr lang="en-US" altLang="en-US">
                <a:solidFill>
                  <a:srgbClr val="FF0000"/>
                </a:solidFill>
              </a:rPr>
              <a:t>variations around the mean state, </a:t>
            </a:r>
            <a:r>
              <a:rPr lang="en-US" altLang="en-US">
                <a:solidFill>
                  <a:schemeClr val="tx1"/>
                </a:solidFill>
              </a:rPr>
              <a:t>including the occurrence of extreme weather events.</a:t>
            </a:r>
          </a:p>
          <a:p>
            <a:endParaRPr lang="en-US" altLang="en-US" sz="2800">
              <a:solidFill>
                <a:schemeClr val="tx1"/>
              </a:solidFill>
            </a:endParaRPr>
          </a:p>
        </p:txBody>
      </p:sp>
    </p:spTree>
    <p:extLst>
      <p:ext uri="{BB962C8B-B14F-4D97-AF65-F5344CB8AC3E}">
        <p14:creationId xmlns:p14="http://schemas.microsoft.com/office/powerpoint/2010/main" val="35640700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848600" cy="792163"/>
          </a:xfrm>
        </p:spPr>
        <p:txBody>
          <a:bodyPr/>
          <a:lstStyle/>
          <a:p>
            <a:pPr fontAlgn="auto">
              <a:spcAft>
                <a:spcPts val="0"/>
              </a:spcAft>
              <a:defRPr/>
            </a:pPr>
            <a:r>
              <a:rPr lang="en-US" dirty="0">
                <a:solidFill>
                  <a:schemeClr val="accent3"/>
                </a:solidFill>
              </a:rPr>
              <a:t>Climate change…</a:t>
            </a:r>
          </a:p>
        </p:txBody>
      </p:sp>
      <p:sp>
        <p:nvSpPr>
          <p:cNvPr id="107523" name="Content Placeholder 2"/>
          <p:cNvSpPr>
            <a:spLocks noGrp="1"/>
          </p:cNvSpPr>
          <p:nvPr>
            <p:ph idx="1"/>
          </p:nvPr>
        </p:nvSpPr>
        <p:spPr>
          <a:xfrm>
            <a:off x="381000" y="2057400"/>
            <a:ext cx="8229600" cy="4724400"/>
          </a:xfrm>
        </p:spPr>
        <p:txBody>
          <a:bodyPr/>
          <a:lstStyle/>
          <a:p>
            <a:pPr marL="114300" indent="0">
              <a:lnSpc>
                <a:spcPct val="114000"/>
              </a:lnSpc>
              <a:buFont typeface="Arial" pitchFamily="34" charset="0"/>
              <a:buNone/>
            </a:pPr>
            <a:r>
              <a:rPr lang="en-US" altLang="en-US" sz="3200"/>
              <a:t>…operates over decades or longer. Changes in climate occur as a result of both internal variability within the climate system and external factors (both natural and anthropogenic).</a:t>
            </a:r>
          </a:p>
        </p:txBody>
      </p:sp>
    </p:spTree>
    <p:extLst>
      <p:ext uri="{BB962C8B-B14F-4D97-AF65-F5344CB8AC3E}">
        <p14:creationId xmlns:p14="http://schemas.microsoft.com/office/powerpoint/2010/main" val="5263722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463" y="381000"/>
            <a:ext cx="9126537"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Rectangle 3"/>
          <p:cNvSpPr>
            <a:spLocks noChangeArrowheads="1"/>
          </p:cNvSpPr>
          <p:nvPr/>
        </p:nvSpPr>
        <p:spPr bwMode="auto">
          <a:xfrm>
            <a:off x="25400" y="5815013"/>
            <a:ext cx="9144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r>
              <a:rPr lang="en-US" altLang="en-US" sz="1100">
                <a:latin typeface="Arial" pitchFamily="34" charset="0"/>
              </a:rPr>
              <a:t>McMichael et al. (eds) 2003 Climate change and human health: risks and responses. World Health Organization. Geneva, Switzerland.</a:t>
            </a:r>
          </a:p>
        </p:txBody>
      </p:sp>
    </p:spTree>
    <p:extLst>
      <p:ext uri="{BB962C8B-B14F-4D97-AF65-F5344CB8AC3E}">
        <p14:creationId xmlns:p14="http://schemas.microsoft.com/office/powerpoint/2010/main" val="183783120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03238"/>
            <a:ext cx="7848600" cy="792162"/>
          </a:xfrm>
        </p:spPr>
        <p:txBody>
          <a:bodyPr/>
          <a:lstStyle/>
          <a:p>
            <a:pPr fontAlgn="auto">
              <a:spcAft>
                <a:spcPts val="0"/>
              </a:spcAft>
              <a:defRPr/>
            </a:pPr>
            <a:r>
              <a:rPr lang="en-US" dirty="0">
                <a:solidFill>
                  <a:schemeClr val="accent3"/>
                </a:solidFill>
              </a:rPr>
              <a:t>What Do You Think?</a:t>
            </a:r>
          </a:p>
        </p:txBody>
      </p:sp>
      <p:sp>
        <p:nvSpPr>
          <p:cNvPr id="109571" name="Content Placeholder 2"/>
          <p:cNvSpPr>
            <a:spLocks noGrp="1"/>
          </p:cNvSpPr>
          <p:nvPr>
            <p:ph idx="1"/>
          </p:nvPr>
        </p:nvSpPr>
        <p:spPr>
          <a:xfrm>
            <a:off x="457200" y="1981200"/>
            <a:ext cx="8229600" cy="4495800"/>
          </a:xfrm>
        </p:spPr>
        <p:txBody>
          <a:bodyPr/>
          <a:lstStyle/>
          <a:p>
            <a:pPr>
              <a:spcAft>
                <a:spcPts val="600"/>
              </a:spcAft>
            </a:pPr>
            <a:r>
              <a:rPr lang="en-US" altLang="en-US" sz="3200"/>
              <a:t>Why does climate change occur?</a:t>
            </a:r>
          </a:p>
          <a:p>
            <a:pPr>
              <a:spcAft>
                <a:spcPts val="600"/>
              </a:spcAft>
            </a:pPr>
            <a:r>
              <a:rPr lang="en-US" altLang="en-US" sz="3200"/>
              <a:t>Which cycles are disrupted in climate changes? </a:t>
            </a:r>
          </a:p>
        </p:txBody>
      </p:sp>
    </p:spTree>
    <p:extLst>
      <p:ext uri="{BB962C8B-B14F-4D97-AF65-F5344CB8AC3E}">
        <p14:creationId xmlns:p14="http://schemas.microsoft.com/office/powerpoint/2010/main" val="232217618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03238"/>
            <a:ext cx="8305800" cy="792162"/>
          </a:xfrm>
        </p:spPr>
        <p:txBody>
          <a:bodyPr>
            <a:normAutofit fontScale="90000"/>
          </a:bodyPr>
          <a:lstStyle/>
          <a:p>
            <a:pPr fontAlgn="auto">
              <a:spcAft>
                <a:spcPts val="0"/>
              </a:spcAft>
              <a:defRPr/>
            </a:pPr>
            <a:r>
              <a:rPr lang="en-US" altLang="en-US" dirty="0">
                <a:solidFill>
                  <a:schemeClr val="accent3"/>
                </a:solidFill>
              </a:rPr>
              <a:t>WHY DOES CLIMATE CHANGE OCCUR?</a:t>
            </a:r>
            <a:endParaRPr lang="en-US" dirty="0">
              <a:solidFill>
                <a:schemeClr val="accent3"/>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6988" y="2209800"/>
            <a:ext cx="4010025" cy="3048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1783827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ecary">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76923C"/>
      </a:hlink>
      <a:folHlink>
        <a:srgbClr val="C3D69B"/>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pptE28C.tmp</Template>
  <TotalTime>1282</TotalTime>
  <Words>20633</Words>
  <Application>Microsoft Office PowerPoint</Application>
  <PresentationFormat>On-screen Show (4:3)</PresentationFormat>
  <Paragraphs>1375</Paragraphs>
  <Slides>137</Slides>
  <Notes>137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137</vt:i4>
      </vt:variant>
    </vt:vector>
  </HeadingPairs>
  <TitlesOfParts>
    <vt:vector size="146" baseType="lpstr">
      <vt:lpstr>Arial</vt:lpstr>
      <vt:lpstr>Book Antiqua</vt:lpstr>
      <vt:lpstr>Calibri</vt:lpstr>
      <vt:lpstr>Century Gothic</vt:lpstr>
      <vt:lpstr>Courier New</vt:lpstr>
      <vt:lpstr>Garamond</vt:lpstr>
      <vt:lpstr>Lucida Handwriting</vt:lpstr>
      <vt:lpstr>Wingdings</vt:lpstr>
      <vt:lpstr>Apothecary</vt:lpstr>
      <vt:lpstr>PowerPoint Presentation</vt:lpstr>
      <vt:lpstr>Module competencies</vt:lpstr>
      <vt:lpstr>Module overview</vt:lpstr>
      <vt:lpstr> </vt:lpstr>
      <vt:lpstr>An ecosystem is…</vt:lpstr>
      <vt:lpstr> a healthY ecosystem is…</vt:lpstr>
      <vt:lpstr>What do you think</vt:lpstr>
      <vt:lpstr>Biodiversity is the diversity of life</vt:lpstr>
      <vt:lpstr>PowerPoint Presentation</vt:lpstr>
      <vt:lpstr>Primary attributes of  an Ecosystem  </vt:lpstr>
      <vt:lpstr>Ecosystem Components…</vt:lpstr>
      <vt:lpstr>Ecosystem structure …</vt:lpstr>
      <vt:lpstr>Ecosystem functions…</vt:lpstr>
      <vt:lpstr>Ecosystem functions (continued)</vt:lpstr>
      <vt:lpstr>PowerPoint Presentation</vt:lpstr>
      <vt:lpstr>One health</vt:lpstr>
      <vt:lpstr>PowerPoint Presentation</vt:lpstr>
      <vt:lpstr>PowerPoint Presentation</vt:lpstr>
      <vt:lpstr>What do you think</vt:lpstr>
      <vt:lpstr>Homework  </vt:lpstr>
      <vt:lpstr>References</vt:lpstr>
      <vt:lpstr>Abiotic Cycles Water, Carbon &amp; Nitrogen </vt:lpstr>
      <vt:lpstr>The Concept of Ecosystems</vt:lpstr>
      <vt:lpstr>Energy and Biogeochemical Cycling</vt:lpstr>
      <vt:lpstr>PowerPoint Presentation</vt:lpstr>
      <vt:lpstr>PowerPoint Presentation</vt:lpstr>
      <vt:lpstr>Water Cycle</vt:lpstr>
      <vt:lpstr>Water Cycle Discussion Points</vt:lpstr>
      <vt:lpstr>Additional Terms </vt:lpstr>
      <vt:lpstr>Carbon Cycle</vt:lpstr>
      <vt:lpstr>Carbon Cycle  Discussion Points</vt:lpstr>
      <vt:lpstr>All About Carbon Dioxide</vt:lpstr>
      <vt:lpstr>PowerPoint Presentation</vt:lpstr>
      <vt:lpstr>Nitrogen Cycle Discussion Points</vt:lpstr>
      <vt:lpstr>Biotic Cycles, Food Web and Southeast Asian Ecosystems</vt:lpstr>
      <vt:lpstr>Ecosystem Components</vt:lpstr>
      <vt:lpstr>Energy Cycle</vt:lpstr>
      <vt:lpstr>PowerPoint Presentation</vt:lpstr>
      <vt:lpstr>Photosynthesis</vt:lpstr>
      <vt:lpstr>Tropic Levels, Food Chains and Food Webs</vt:lpstr>
      <vt:lpstr>PowerPoint Presentation</vt:lpstr>
      <vt:lpstr>PowerPoint Presentation</vt:lpstr>
      <vt:lpstr>PowerPoint Presentation</vt:lpstr>
      <vt:lpstr>PowerPoint Presentation</vt:lpstr>
      <vt:lpstr>PowerPoint Presentation</vt:lpstr>
      <vt:lpstr>Ecosystems of Southeast Asia Values and Services</vt:lpstr>
      <vt:lpstr>Mangroves</vt:lpstr>
      <vt:lpstr>PowerPoint Presentation</vt:lpstr>
      <vt:lpstr>Mangroves</vt:lpstr>
      <vt:lpstr>Mangrove Animals</vt:lpstr>
      <vt:lpstr>PowerPoint Presentation</vt:lpstr>
      <vt:lpstr>Video - MANGROVES</vt:lpstr>
      <vt:lpstr>Tropical rainforests</vt:lpstr>
      <vt:lpstr>Tropical Rainforests of the World</vt:lpstr>
      <vt:lpstr>Tropical Rainforests</vt:lpstr>
      <vt:lpstr>Characteristics</vt:lpstr>
      <vt:lpstr>Vegetation structure</vt:lpstr>
      <vt:lpstr>PowerPoint Presentation</vt:lpstr>
      <vt:lpstr>Rainforest animals</vt:lpstr>
      <vt:lpstr>PowerPoint Presentation</vt:lpstr>
      <vt:lpstr>Video – Rainforest:   Beneath the Canopy</vt:lpstr>
      <vt:lpstr>Coral reefs</vt:lpstr>
      <vt:lpstr>PowerPoint Presentation</vt:lpstr>
      <vt:lpstr>Coral Reefs</vt:lpstr>
      <vt:lpstr>Coral Reef Food Web - Algae</vt:lpstr>
      <vt:lpstr>Coral Reefs</vt:lpstr>
      <vt:lpstr>PowerPoint Presentation</vt:lpstr>
      <vt:lpstr>The Bounty of Coral Reefs</vt:lpstr>
      <vt:lpstr>Next Steps</vt:lpstr>
      <vt:lpstr>Ecosystem Services</vt:lpstr>
      <vt:lpstr>Ecosystem values</vt:lpstr>
      <vt:lpstr>Ecosystems</vt:lpstr>
      <vt:lpstr>homework</vt:lpstr>
      <vt:lpstr>Resources - Mangroves</vt:lpstr>
      <vt:lpstr>Resources –  Tropical Rainforests</vt:lpstr>
      <vt:lpstr>Resources – Coral Reefs</vt:lpstr>
      <vt:lpstr>Factors that Disrupt Ecosystems Natural And Man Made</vt:lpstr>
      <vt:lpstr>Ecosystem disruption</vt:lpstr>
      <vt:lpstr>Biodiversity</vt:lpstr>
      <vt:lpstr>Direct effects on ecosystems </vt:lpstr>
      <vt:lpstr>PowerPoint Presentation</vt:lpstr>
      <vt:lpstr>Indirect Effects</vt:lpstr>
      <vt:lpstr>PowerPoint Presentation</vt:lpstr>
      <vt:lpstr>Palm Oil Plantations</vt:lpstr>
      <vt:lpstr>PowerPoint Presentation</vt:lpstr>
      <vt:lpstr>How do impacts to ecosystemS affect public health?</vt:lpstr>
      <vt:lpstr>PowerPoint Presentation</vt:lpstr>
      <vt:lpstr>In-Class Game</vt:lpstr>
      <vt:lpstr>Class discussion and presentations for next class  </vt:lpstr>
      <vt:lpstr>References</vt:lpstr>
      <vt:lpstr>Climate Change, Ecosystems, Human and Animal Health</vt:lpstr>
      <vt:lpstr>OBJECTIVES</vt:lpstr>
      <vt:lpstr>References</vt:lpstr>
      <vt:lpstr>INDIVIDUAL EXERCISE</vt:lpstr>
      <vt:lpstr>DEFINITIONS</vt:lpstr>
      <vt:lpstr>Climate change…</vt:lpstr>
      <vt:lpstr>PowerPoint Presentation</vt:lpstr>
      <vt:lpstr>What Do You Think?</vt:lpstr>
      <vt:lpstr>WHY DOES CLIMATE CHANGE OCCUR?</vt:lpstr>
      <vt:lpstr>PowerPoint Presentation</vt:lpstr>
      <vt:lpstr>Green house effect</vt:lpstr>
      <vt:lpstr>What Abiotic Cycle is disrupted</vt:lpstr>
      <vt:lpstr>CO2</vt:lpstr>
      <vt:lpstr>Signs of Climate Change</vt:lpstr>
      <vt:lpstr>20th century warming</vt:lpstr>
      <vt:lpstr>PowerPoint Presentation</vt:lpstr>
      <vt:lpstr>PowerPoint Presentation</vt:lpstr>
      <vt:lpstr>Climate change and ecosystem health</vt:lpstr>
      <vt:lpstr>Climate change and ecosystem health</vt:lpstr>
      <vt:lpstr>climate change and human, Animal health</vt:lpstr>
      <vt:lpstr>PowerPoint Presentation</vt:lpstr>
      <vt:lpstr>Many infectious diseases  are climate sensitive:</vt:lpstr>
      <vt:lpstr>CLIMATE CHANGES &amp;  ANIMAL HEALTH</vt:lpstr>
      <vt:lpstr>PowerPoint Presentation</vt:lpstr>
      <vt:lpstr>PowerPoint Presentation</vt:lpstr>
      <vt:lpstr>PowerPoint Presentation</vt:lpstr>
      <vt:lpstr>PowerPoint Presentation</vt:lpstr>
      <vt:lpstr>Public health adaptation measures for health impacts of climate change</vt:lpstr>
      <vt:lpstr>What do you think?</vt:lpstr>
      <vt:lpstr>Gold Mining Simulation</vt:lpstr>
      <vt:lpstr>What will happen  at the mine?</vt:lpstr>
      <vt:lpstr>What will happen at the mine?</vt:lpstr>
      <vt:lpstr>The forest may start like this  </vt:lpstr>
      <vt:lpstr>And change to this </vt:lpstr>
      <vt:lpstr>What will happen as a result of road construction and existence of the road? </vt:lpstr>
      <vt:lpstr>What could happen at the port site?</vt:lpstr>
      <vt:lpstr>It could change to this</vt:lpstr>
      <vt:lpstr>What happens in a community? </vt:lpstr>
      <vt:lpstr>Artisanal Gold Miners in Indonesia</vt:lpstr>
      <vt:lpstr>PowerPoint Presentation</vt:lpstr>
      <vt:lpstr>Why mercury is used?</vt:lpstr>
      <vt:lpstr>PowerPoint Presentation</vt:lpstr>
      <vt:lpstr>PowerPoint Presentation</vt:lpstr>
      <vt:lpstr>References</vt:lpstr>
      <vt:lpstr> </vt:lpstr>
      <vt:lpstr>One thing..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Moving from Professional-Directed to Patient-Centered Behavior Change</dc:title>
  <dc:creator>Kimberly Kennedy</dc:creator>
  <cp:lastModifiedBy>Amuguni, Janetrix Hellen M.</cp:lastModifiedBy>
  <cp:revision>103</cp:revision>
  <dcterms:created xsi:type="dcterms:W3CDTF">2013-09-10T04:44:55Z</dcterms:created>
  <dcterms:modified xsi:type="dcterms:W3CDTF">2019-11-24T18:36:44Z</dcterms:modified>
</cp:coreProperties>
</file>