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8"/>
  </p:notesMasterIdLst>
  <p:sldIdLst>
    <p:sldId id="382" r:id="rId2"/>
    <p:sldId id="354" r:id="rId3"/>
    <p:sldId id="358" r:id="rId4"/>
    <p:sldId id="359" r:id="rId5"/>
    <p:sldId id="357" r:id="rId6"/>
    <p:sldId id="314" r:id="rId7"/>
    <p:sldId id="332" r:id="rId8"/>
    <p:sldId id="316" r:id="rId9"/>
    <p:sldId id="278" r:id="rId10"/>
    <p:sldId id="317" r:id="rId11"/>
    <p:sldId id="284" r:id="rId12"/>
    <p:sldId id="318" r:id="rId13"/>
    <p:sldId id="319" r:id="rId14"/>
    <p:sldId id="323" r:id="rId15"/>
    <p:sldId id="333" r:id="rId16"/>
    <p:sldId id="363" r:id="rId17"/>
    <p:sldId id="353" r:id="rId18"/>
    <p:sldId id="376" r:id="rId19"/>
    <p:sldId id="364" r:id="rId20"/>
    <p:sldId id="362" r:id="rId21"/>
    <p:sldId id="360" r:id="rId22"/>
    <p:sldId id="386" r:id="rId23"/>
    <p:sldId id="361" r:id="rId24"/>
    <p:sldId id="334" r:id="rId25"/>
    <p:sldId id="369" r:id="rId26"/>
    <p:sldId id="372" r:id="rId27"/>
    <p:sldId id="370" r:id="rId28"/>
    <p:sldId id="373" r:id="rId29"/>
    <p:sldId id="374" r:id="rId30"/>
    <p:sldId id="367" r:id="rId31"/>
    <p:sldId id="368" r:id="rId32"/>
    <p:sldId id="379" r:id="rId33"/>
    <p:sldId id="378" r:id="rId34"/>
    <p:sldId id="377" r:id="rId35"/>
    <p:sldId id="380" r:id="rId36"/>
    <p:sldId id="388" r:id="rId37"/>
    <p:sldId id="387" r:id="rId38"/>
    <p:sldId id="389" r:id="rId39"/>
    <p:sldId id="390" r:id="rId40"/>
    <p:sldId id="391" r:id="rId41"/>
    <p:sldId id="392" r:id="rId42"/>
    <p:sldId id="393" r:id="rId43"/>
    <p:sldId id="394" r:id="rId44"/>
    <p:sldId id="395" r:id="rId45"/>
    <p:sldId id="396" r:id="rId46"/>
    <p:sldId id="39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irembe" initials="SM" lastIdx="4" clrIdx="0">
    <p:extLst>
      <p:ext uri="{19B8F6BF-5375-455C-9EA6-DF929625EA0E}">
        <p15:presenceInfo xmlns:p15="http://schemas.microsoft.com/office/powerpoint/2012/main" userId="0494655d1a2776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7" autoAdjust="0"/>
    <p:restoredTop sz="93357" autoAdjust="0"/>
  </p:normalViewPr>
  <p:slideViewPr>
    <p:cSldViewPr>
      <p:cViewPr>
        <p:scale>
          <a:sx n="70" d="100"/>
          <a:sy n="70" d="100"/>
        </p:scale>
        <p:origin x="1144" y="32"/>
      </p:cViewPr>
      <p:guideLst>
        <p:guide orient="horz" pos="2160"/>
        <p:guide pos="2880"/>
      </p:guideLst>
    </p:cSldViewPr>
  </p:slideViewPr>
  <p:notesTextViewPr>
    <p:cViewPr>
      <p:scale>
        <a:sx n="1" d="1"/>
        <a:sy n="1" d="1"/>
      </p:scale>
      <p:origin x="0" y="0"/>
    </p:cViewPr>
  </p:notesTextViewPr>
  <p:sorterViewPr>
    <p:cViewPr>
      <p:scale>
        <a:sx n="100" d="100"/>
        <a:sy n="100" d="100"/>
      </p:scale>
      <p:origin x="0" y="10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15AF9-D429-4892-9704-FD1D648E3C5C}" type="datetimeFigureOut">
              <a:rPr lang="en-US" smtClean="0"/>
              <a:pPr/>
              <a:t>11/24/2019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CC5F9-6650-4174-B6C5-094030EC1416}" type="slidenum">
              <a:rPr lang="en-US" smtClean="0"/>
              <a:pPr/>
              <a:t>‹#›</a:t>
            </a:fld>
            <a:endParaRPr lang="en-US" dirty="0"/>
          </a:p>
        </p:txBody>
      </p:sp>
    </p:spTree>
    <p:extLst>
      <p:ext uri="{BB962C8B-B14F-4D97-AF65-F5344CB8AC3E}">
        <p14:creationId xmlns:p14="http://schemas.microsoft.com/office/powerpoint/2010/main" val="391767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Faciliotator</a:t>
            </a:r>
            <a:r>
              <a:rPr lang="en-US" baseline="0" dirty="0"/>
              <a:t> should comment on the meaning of the two shades of green in this slide.</a:t>
            </a:r>
            <a:endParaRPr lang="en-US" dirty="0"/>
          </a:p>
        </p:txBody>
      </p:sp>
      <p:sp>
        <p:nvSpPr>
          <p:cNvPr id="4" name="Slide Number Placeholder 3"/>
          <p:cNvSpPr>
            <a:spLocks noGrp="1"/>
          </p:cNvSpPr>
          <p:nvPr>
            <p:ph type="sldNum" sz="quarter" idx="10"/>
          </p:nvPr>
        </p:nvSpPr>
        <p:spPr/>
        <p:txBody>
          <a:bodyPr/>
          <a:lstStyle/>
          <a:p>
            <a:fld id="{CDECC5F9-6650-4174-B6C5-094030EC1416}" type="slidenum">
              <a:rPr lang="en-US" smtClean="0"/>
              <a:pPr/>
              <a:t>13</a:t>
            </a:fld>
            <a:endParaRPr lang="en-US" dirty="0"/>
          </a:p>
        </p:txBody>
      </p:sp>
    </p:spTree>
    <p:extLst>
      <p:ext uri="{BB962C8B-B14F-4D97-AF65-F5344CB8AC3E}">
        <p14:creationId xmlns:p14="http://schemas.microsoft.com/office/powerpoint/2010/main" val="186236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logic intersection of the circles isn’t immediately apparent to me. If there is an inherent meaning, that should be made clear by the facilitator. Also true in the reverse.</a:t>
            </a:r>
            <a:endParaRPr lang="en-US" dirty="0"/>
          </a:p>
        </p:txBody>
      </p:sp>
      <p:sp>
        <p:nvSpPr>
          <p:cNvPr id="4" name="Slide Number Placeholder 3"/>
          <p:cNvSpPr>
            <a:spLocks noGrp="1"/>
          </p:cNvSpPr>
          <p:nvPr>
            <p:ph type="sldNum" sz="quarter" idx="10"/>
          </p:nvPr>
        </p:nvSpPr>
        <p:spPr/>
        <p:txBody>
          <a:bodyPr/>
          <a:lstStyle/>
          <a:p>
            <a:fld id="{CDECC5F9-6650-4174-B6C5-094030EC1416}" type="slidenum">
              <a:rPr lang="en-US" smtClean="0"/>
              <a:pPr/>
              <a:t>16</a:t>
            </a:fld>
            <a:endParaRPr lang="en-US" dirty="0"/>
          </a:p>
        </p:txBody>
      </p:sp>
    </p:spTree>
    <p:extLst>
      <p:ext uri="{BB962C8B-B14F-4D97-AF65-F5344CB8AC3E}">
        <p14:creationId xmlns:p14="http://schemas.microsoft.com/office/powerpoint/2010/main" val="134541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logic intersection of the circles isn’t immediately apparent to me. If there is an inherent meaning that should be made clear by the instructor. Also true in the reverse.</a:t>
            </a:r>
            <a:endParaRPr lang="en-US" dirty="0"/>
          </a:p>
        </p:txBody>
      </p:sp>
      <p:sp>
        <p:nvSpPr>
          <p:cNvPr id="4" name="Slide Number Placeholder 3"/>
          <p:cNvSpPr>
            <a:spLocks noGrp="1"/>
          </p:cNvSpPr>
          <p:nvPr>
            <p:ph type="sldNum" sz="quarter" idx="10"/>
          </p:nvPr>
        </p:nvSpPr>
        <p:spPr/>
        <p:txBody>
          <a:bodyPr/>
          <a:lstStyle/>
          <a:p>
            <a:fld id="{CDECC5F9-6650-4174-B6C5-094030EC1416}" type="slidenum">
              <a:rPr lang="en-US" smtClean="0"/>
              <a:pPr/>
              <a:t>24</a:t>
            </a:fld>
            <a:endParaRPr lang="en-US" dirty="0"/>
          </a:p>
        </p:txBody>
      </p:sp>
    </p:spTree>
    <p:extLst>
      <p:ext uri="{BB962C8B-B14F-4D97-AF65-F5344CB8AC3E}">
        <p14:creationId xmlns:p14="http://schemas.microsoft.com/office/powerpoint/2010/main" val="525821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E2AE9BF7-59E7-4E9A-9FFD-89AFC4BB1B3C}"/>
              </a:ext>
            </a:extLst>
          </p:cNvPr>
          <p:cNvSpPr/>
          <p:nvPr userDrawn="1"/>
        </p:nvSpPr>
        <p:spPr>
          <a:xfrm>
            <a:off x="91440" y="6106160"/>
            <a:ext cx="8961120"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070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88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8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179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66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7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17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0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2597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06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F5385-87D2-4C8A-88C5-C7282A1A4B64}" type="slidenum">
              <a:rPr lang="en-US" smtClean="0"/>
              <a:pPr/>
              <a:t>‹#›</a:t>
            </a:fld>
            <a:endParaRPr lang="en-US" dirty="0"/>
          </a:p>
        </p:txBody>
      </p:sp>
    </p:spTree>
    <p:extLst>
      <p:ext uri="{BB962C8B-B14F-4D97-AF65-F5344CB8AC3E}">
        <p14:creationId xmlns:p14="http://schemas.microsoft.com/office/powerpoint/2010/main" val="354176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0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6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F5385-87D2-4C8A-88C5-C7282A1A4B64}" type="slidenum">
              <a:rPr lang="en-US" smtClean="0"/>
              <a:pPr/>
              <a:t>‹#›</a:t>
            </a:fld>
            <a:endParaRPr lang="en-US" dirty="0"/>
          </a:p>
        </p:txBody>
      </p:sp>
    </p:spTree>
    <p:extLst>
      <p:ext uri="{BB962C8B-B14F-4D97-AF65-F5344CB8AC3E}">
        <p14:creationId xmlns:p14="http://schemas.microsoft.com/office/powerpoint/2010/main" val="198211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F5385-87D2-4C8A-88C5-C7282A1A4B64}"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6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52DB7-ECA3-47FA-B058-14387B62BF77}" type="datetimeFigureOut">
              <a:rPr lang="en-US" smtClean="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F5385-87D2-4C8A-88C5-C7282A1A4B64}" type="slidenum">
              <a:rPr lang="en-US" smtClean="0"/>
              <a:pPr/>
              <a:t>‹#›</a:t>
            </a:fld>
            <a:endParaRPr lang="en-US" dirty="0"/>
          </a:p>
        </p:txBody>
      </p:sp>
    </p:spTree>
    <p:extLst>
      <p:ext uri="{BB962C8B-B14F-4D97-AF65-F5344CB8AC3E}">
        <p14:creationId xmlns:p14="http://schemas.microsoft.com/office/powerpoint/2010/main" val="7926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2" name="Picture 11" descr="Colored Logo">
            <a:extLst>
              <a:ext uri="{FF2B5EF4-FFF2-40B4-BE49-F238E27FC236}">
                <a16:creationId xmlns:a16="http://schemas.microsoft.com/office/drawing/2014/main" id="{B3A6A3F6-6397-483C-B0EB-2A93DE9F5597}"/>
              </a:ext>
            </a:extLst>
          </p:cNvPr>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52400" y="6091592"/>
            <a:ext cx="807905" cy="614008"/>
          </a:xfrm>
          <a:prstGeom prst="rect">
            <a:avLst/>
          </a:prstGeom>
          <a:noFill/>
        </p:spPr>
      </p:pic>
      <p:pic>
        <p:nvPicPr>
          <p:cNvPr id="13" name="Picture 12" descr="C:\Users\rtalmage\Desktop\TRG Projects\RESPOND\EPT_USAID_Logo.jpg">
            <a:extLst>
              <a:ext uri="{FF2B5EF4-FFF2-40B4-BE49-F238E27FC236}">
                <a16:creationId xmlns:a16="http://schemas.microsoft.com/office/drawing/2014/main" id="{CE0BCC5D-397A-43BF-BB37-BF0B0B46E023}"/>
              </a:ext>
            </a:extLst>
          </p:cNvPr>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753638" y="6268416"/>
            <a:ext cx="2237962" cy="437184"/>
          </a:xfrm>
          <a:prstGeom prst="rect">
            <a:avLst/>
          </a:prstGeom>
          <a:noFill/>
          <a:ln>
            <a:noFill/>
          </a:ln>
        </p:spPr>
      </p:pic>
    </p:spTree>
    <p:extLst>
      <p:ext uri="{BB962C8B-B14F-4D97-AF65-F5344CB8AC3E}">
        <p14:creationId xmlns:p14="http://schemas.microsoft.com/office/powerpoint/2010/main" val="19104891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nD6tUEp1lw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cap="none" dirty="0"/>
              <a:t> </a:t>
            </a:r>
          </a:p>
        </p:txBody>
      </p:sp>
      <p:sp>
        <p:nvSpPr>
          <p:cNvPr id="3" name="Subtitle 2"/>
          <p:cNvSpPr>
            <a:spLocks noGrp="1"/>
          </p:cNvSpPr>
          <p:nvPr>
            <p:ph type="subTitle" idx="1"/>
          </p:nvPr>
        </p:nvSpPr>
        <p:spPr/>
        <p:txBody>
          <a:bodyPr>
            <a:normAutofit/>
          </a:bodyPr>
          <a:lstStyle/>
          <a:p>
            <a:r>
              <a:rPr lang="en-US" b="1" dirty="0"/>
              <a:t>Power point 4</a:t>
            </a:r>
          </a:p>
        </p:txBody>
      </p:sp>
      <p:pic>
        <p:nvPicPr>
          <p:cNvPr id="5" name="Picture 4" descr="C:\Users\rtalmage\Desktop\TRG Projects\RESPOND\EPT_USAID_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666" y="6251054"/>
            <a:ext cx="2707934" cy="528992"/>
          </a:xfrm>
          <a:prstGeom prst="rect">
            <a:avLst/>
          </a:prstGeom>
          <a:noFill/>
          <a:ln>
            <a:noFill/>
          </a:ln>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066226"/>
            <a:ext cx="4334108" cy="189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62400" y="3285426"/>
            <a:ext cx="3200400" cy="246221"/>
          </a:xfrm>
          <a:prstGeom prst="rect">
            <a:avLst/>
          </a:prstGeom>
          <a:noFill/>
        </p:spPr>
        <p:txBody>
          <a:bodyPr wrap="square" rtlCol="0">
            <a:spAutoFit/>
          </a:bodyPr>
          <a:lstStyle/>
          <a:p>
            <a:pPr algn="r"/>
            <a:r>
              <a:rPr lang="en-US" sz="1000" dirty="0"/>
              <a:t>Source:  leadershipcouples.com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81568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80651"/>
            <a:ext cx="5105400" cy="5496698"/>
          </a:xfrm>
          <a:prstGeom prst="rect">
            <a:avLst/>
          </a:prstGeom>
          <a:noFill/>
        </p:spPr>
        <p:txBody>
          <a:bodyPr wrap="square" rtlCol="0">
            <a:spAutoFit/>
          </a:bodyPr>
          <a:lstStyle/>
          <a:p>
            <a:pPr>
              <a:lnSpc>
                <a:spcPct val="114000"/>
              </a:lnSpc>
            </a:pPr>
            <a:r>
              <a:rPr lang="en-US" sz="2400" dirty="0"/>
              <a:t> </a:t>
            </a:r>
            <a:r>
              <a:rPr lang="en-US" sz="2200" dirty="0"/>
              <a:t>“One Health is the integrative effort of multiple disciplines working locally, nationally, and globally to attain optimal health for people, animals, and the environment. </a:t>
            </a:r>
          </a:p>
          <a:p>
            <a:pPr>
              <a:lnSpc>
                <a:spcPct val="114000"/>
              </a:lnSpc>
            </a:pPr>
            <a:endParaRPr lang="en-US" sz="2200" dirty="0"/>
          </a:p>
          <a:p>
            <a:pPr>
              <a:lnSpc>
                <a:spcPct val="114000"/>
              </a:lnSpc>
            </a:pPr>
            <a:r>
              <a:rPr lang="en-US" sz="2200" dirty="0"/>
              <a:t>Together, the three make up the One Health triad, and the health of each is inextricably connected to the others in the triad. Understanding and addressing the health issues created at this intersection is the foundation for the concept of One Health.”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54091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One Health leadership domains</a:t>
            </a:r>
          </a:p>
        </p:txBody>
      </p:sp>
      <p:sp>
        <p:nvSpPr>
          <p:cNvPr id="3" name="Content Placeholder 2"/>
          <p:cNvSpPr>
            <a:spLocks noGrp="1"/>
          </p:cNvSpPr>
          <p:nvPr>
            <p:ph idx="1"/>
          </p:nvPr>
        </p:nvSpPr>
        <p:spPr/>
        <p:txBody>
          <a:bodyPr>
            <a:normAutofit/>
          </a:bodyPr>
          <a:lstStyle/>
          <a:p>
            <a:pPr lvl="0"/>
            <a:r>
              <a:rPr lang="en-US" sz="3200" dirty="0"/>
              <a:t>Shared Vision</a:t>
            </a:r>
          </a:p>
          <a:p>
            <a:pPr lvl="0"/>
            <a:r>
              <a:rPr lang="en-US" sz="3200" dirty="0"/>
              <a:t>Strategic and Critical Thinking</a:t>
            </a:r>
          </a:p>
          <a:p>
            <a:pPr lvl="0"/>
            <a:r>
              <a:rPr lang="en-US" sz="3200" dirty="0"/>
              <a:t>Decision Making</a:t>
            </a:r>
          </a:p>
          <a:p>
            <a:pPr lvl="0"/>
            <a:r>
              <a:rPr lang="en-US" sz="3200" dirty="0"/>
              <a:t>Collaborative Solutions</a:t>
            </a:r>
          </a:p>
          <a:p>
            <a:pPr lvl="0"/>
            <a:r>
              <a:rPr lang="en-US" sz="3200" dirty="0"/>
              <a:t>Team Commitment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69616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ymdt.files.wordpress.com/2008/08/shared_vision_arrow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44040"/>
            <a:ext cx="7467599" cy="3771899"/>
          </a:xfrm>
          <a:prstGeom prst="rect">
            <a:avLst/>
          </a:prstGeom>
          <a:noFill/>
          <a:ln>
            <a:noFill/>
          </a:ln>
        </p:spPr>
      </p:pic>
      <p:sp>
        <p:nvSpPr>
          <p:cNvPr id="6" name="Title 5"/>
          <p:cNvSpPr>
            <a:spLocks noGrp="1"/>
          </p:cNvSpPr>
          <p:nvPr>
            <p:ph type="title"/>
          </p:nvPr>
        </p:nvSpPr>
        <p:spPr/>
        <p:txBody>
          <a:bodyPr/>
          <a:lstStyle/>
          <a:p>
            <a:r>
              <a:rPr lang="en-US" sz="3200" b="1" dirty="0"/>
              <a:t>Shared</a:t>
            </a:r>
            <a:r>
              <a:rPr lang="en-US" dirty="0"/>
              <a:t> </a:t>
            </a:r>
            <a:r>
              <a:rPr lang="en-US" sz="3200" b="1" dirty="0"/>
              <a:t>vision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15750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1729890"/>
            <a:ext cx="4405313" cy="427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normAutofit/>
          </a:bodyPr>
          <a:lstStyle/>
          <a:p>
            <a:r>
              <a:rPr lang="en-US" sz="3600" b="1" dirty="0"/>
              <a:t>Strategic</a:t>
            </a:r>
            <a:r>
              <a:rPr lang="en-US" dirty="0"/>
              <a:t> </a:t>
            </a:r>
            <a:r>
              <a:rPr lang="en-US" sz="3600" b="1" dirty="0"/>
              <a:t>and</a:t>
            </a:r>
            <a:r>
              <a:rPr lang="en-US" dirty="0"/>
              <a:t> </a:t>
            </a:r>
            <a:r>
              <a:rPr lang="en-US" sz="3600" b="1" dirty="0"/>
              <a:t>critical</a:t>
            </a:r>
            <a:r>
              <a:rPr lang="en-US" dirty="0"/>
              <a:t> </a:t>
            </a:r>
            <a:r>
              <a:rPr lang="en-US" sz="3600" b="1" dirty="0"/>
              <a:t>thinking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81177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Decision</a:t>
            </a:r>
            <a:r>
              <a:rPr lang="en-US" dirty="0"/>
              <a:t> </a:t>
            </a:r>
            <a:r>
              <a:rPr lang="en-US" sz="3200" b="1" dirty="0"/>
              <a:t>making</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794128"/>
            <a:ext cx="3100388" cy="422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76404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COLLABORATIVE</a:t>
            </a:r>
            <a:r>
              <a:rPr lang="en-US" dirty="0"/>
              <a:t> </a:t>
            </a:r>
            <a:r>
              <a:rPr lang="en-US" sz="3200" b="1" dirty="0"/>
              <a:t>SOLUTIONS</a:t>
            </a:r>
          </a:p>
        </p:txBody>
      </p:sp>
      <p:pic>
        <p:nvPicPr>
          <p:cNvPr id="3" name="Picture 2" descr="http://thepeoplebrand.com/blog/wp-content/uploads/2008/07/Collaboration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443" y="1600200"/>
            <a:ext cx="6195957" cy="4551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39343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TEAM COMMITMENT</a:t>
            </a:r>
          </a:p>
        </p:txBody>
      </p:sp>
      <p:pic>
        <p:nvPicPr>
          <p:cNvPr id="3" name="Picture 2" descr="http://www.freshtracks.co.uk/wp-content/uploads/2011/11/olympic-team-buildin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2018538"/>
            <a:ext cx="5562600" cy="3838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89240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2236433"/>
            <a:ext cx="6629400" cy="1192567"/>
          </a:xfrm>
        </p:spPr>
        <p:txBody>
          <a:bodyPr/>
          <a:lstStyle/>
          <a:p>
            <a:r>
              <a:rPr lang="en-US" dirty="0"/>
              <a:t>Group activity</a:t>
            </a:r>
          </a:p>
        </p:txBody>
      </p:sp>
      <p:sp>
        <p:nvSpPr>
          <p:cNvPr id="2" name="Subtitle 1"/>
          <p:cNvSpPr>
            <a:spLocks noGrp="1"/>
          </p:cNvSpPr>
          <p:nvPr>
            <p:ph type="subTitle" idx="1"/>
          </p:nvPr>
        </p:nvSpPr>
        <p:spPr/>
        <p:txBody>
          <a:bodyPr/>
          <a:lstStyle/>
          <a:p>
            <a:r>
              <a:rPr lang="en-US" dirty="0"/>
              <a:t>RWANDA PANIC CASE STUDY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95900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Read through case study</a:t>
            </a:r>
          </a:p>
        </p:txBody>
      </p:sp>
      <p:sp>
        <p:nvSpPr>
          <p:cNvPr id="2" name="Subtitle 1"/>
          <p:cNvSpPr>
            <a:spLocks noGrp="1"/>
          </p:cNvSpPr>
          <p:nvPr>
            <p:ph type="subTitle" idx="1"/>
          </p:nvPr>
        </p:nvSpPr>
        <p:spPr/>
        <p:txBody>
          <a:bodyPr/>
          <a:lstStyle/>
          <a:p>
            <a:r>
              <a:rPr lang="en-US" dirty="0"/>
              <a:t>Discuss the questions assigned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87245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Panic in Rwanda</a:t>
            </a:r>
          </a:p>
        </p:txBody>
      </p:sp>
      <p:sp>
        <p:nvSpPr>
          <p:cNvPr id="3" name="Content Placeholder 2"/>
          <p:cNvSpPr>
            <a:spLocks noGrp="1"/>
          </p:cNvSpPr>
          <p:nvPr>
            <p:ph idx="1"/>
          </p:nvPr>
        </p:nvSpPr>
        <p:spPr/>
        <p:txBody>
          <a:bodyPr>
            <a:normAutofit fontScale="70000" lnSpcReduction="20000"/>
          </a:bodyPr>
          <a:lstStyle/>
          <a:p>
            <a:r>
              <a:rPr lang="en-US" dirty="0"/>
              <a:t>What leadership skills would be needed to handle this situation ? And by which parties?</a:t>
            </a:r>
          </a:p>
          <a:p>
            <a:endParaRPr lang="en-US" dirty="0"/>
          </a:p>
          <a:p>
            <a:pPr marL="114300" indent="0">
              <a:buNone/>
            </a:pPr>
            <a:r>
              <a:rPr lang="en-US" dirty="0"/>
              <a:t>Examples</a:t>
            </a:r>
          </a:p>
          <a:p>
            <a:r>
              <a:rPr lang="en-US" dirty="0"/>
              <a:t>Demonstrate decisiveness</a:t>
            </a:r>
          </a:p>
          <a:p>
            <a:r>
              <a:rPr lang="en-US" dirty="0"/>
              <a:t>Effective teamwork</a:t>
            </a:r>
          </a:p>
          <a:p>
            <a:r>
              <a:rPr lang="en-US" dirty="0"/>
              <a:t>Ability to appropriately react to a situation</a:t>
            </a:r>
          </a:p>
          <a:p>
            <a:r>
              <a:rPr lang="en-US" dirty="0"/>
              <a:t>Ability to mobilize, coach and mentor</a:t>
            </a:r>
          </a:p>
          <a:p>
            <a:r>
              <a:rPr lang="en-US" dirty="0"/>
              <a:t>Conflict resolution and management</a:t>
            </a:r>
          </a:p>
          <a:p>
            <a:r>
              <a:rPr lang="en-US" dirty="0"/>
              <a:t>Influence other stakeholders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2239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a:xfrm>
            <a:off x="457200" y="1752600"/>
            <a:ext cx="8229600" cy="4191000"/>
          </a:xfrm>
        </p:spPr>
        <p:txBody>
          <a:bodyPr/>
          <a:lstStyle/>
          <a:p>
            <a:endParaRPr lang="en-US" dirty="0"/>
          </a:p>
          <a:p>
            <a:endParaRPr lang="en-US" dirty="0"/>
          </a:p>
          <a:p>
            <a:r>
              <a:rPr lang="en-US" dirty="0"/>
              <a:t>Graduate multidisciplinary teams capable of initiating a shared vision; create, inspire and motivate teams across sectors; and execute roles through team work and professionalism</a:t>
            </a:r>
          </a:p>
          <a:p>
            <a:r>
              <a:rPr lang="en-US" dirty="0"/>
              <a:t>One Health leadership is inclusive and participatory</a:t>
            </a:r>
          </a:p>
          <a:p>
            <a:r>
              <a:rPr lang="en-US" dirty="0"/>
              <a:t>Capitalizes on ideas and skills of multidisciplinary  teams</a:t>
            </a:r>
          </a:p>
          <a:p>
            <a:r>
              <a:rPr lang="en-US" dirty="0"/>
              <a:t>Considers teamwork, professionalism and emotional intelligence</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751888" cy="794425"/>
          </a:xfrm>
          <a:prstGeom prst="rect">
            <a:avLst/>
          </a:prstGeom>
        </p:spPr>
      </p:pic>
    </p:spTree>
    <p:extLst>
      <p:ext uri="{BB962C8B-B14F-4D97-AF65-F5344CB8AC3E}">
        <p14:creationId xmlns:p14="http://schemas.microsoft.com/office/powerpoint/2010/main" val="2973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teamwork</a:t>
            </a:r>
          </a:p>
        </p:txBody>
      </p:sp>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24033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Competency building leadership and team work</a:t>
            </a:r>
          </a:p>
        </p:txBody>
      </p:sp>
      <p:sp>
        <p:nvSpPr>
          <p:cNvPr id="3" name="Content Placeholder 2"/>
          <p:cNvSpPr>
            <a:spLocks noGrp="1"/>
          </p:cNvSpPr>
          <p:nvPr>
            <p:ph idx="1"/>
          </p:nvPr>
        </p:nvSpPr>
        <p:spPr/>
        <p:txBody>
          <a:bodyPr>
            <a:normAutofit fontScale="85000" lnSpcReduction="20000"/>
          </a:bodyPr>
          <a:lstStyle/>
          <a:p>
            <a:r>
              <a:rPr lang="en-US" dirty="0">
                <a:hlinkClick r:id="rId2"/>
              </a:rPr>
              <a:t>https://www.youtube.com/watch?v=nD6tUEp1lws</a:t>
            </a:r>
            <a:endParaRPr lang="en-US" dirty="0"/>
          </a:p>
          <a:p>
            <a:endParaRPr lang="en-US" dirty="0"/>
          </a:p>
          <a:p>
            <a:r>
              <a:rPr lang="en-US" dirty="0"/>
              <a:t>What are some of the key skills you expect a good team to have?</a:t>
            </a:r>
          </a:p>
          <a:p>
            <a:pPr marL="114300" indent="0">
              <a:buNone/>
            </a:pPr>
            <a:endParaRPr lang="en-US" dirty="0"/>
          </a:p>
          <a:p>
            <a:pPr marL="114300" indent="0">
              <a:buNone/>
            </a:pPr>
            <a:r>
              <a:rPr lang="en-US" dirty="0"/>
              <a:t>examples</a:t>
            </a:r>
          </a:p>
          <a:p>
            <a:r>
              <a:rPr lang="en-US" dirty="0"/>
              <a:t>Good listeners</a:t>
            </a:r>
          </a:p>
          <a:p>
            <a:r>
              <a:rPr lang="en-US" dirty="0"/>
              <a:t>Working together</a:t>
            </a:r>
          </a:p>
          <a:p>
            <a:r>
              <a:rPr lang="en-US" dirty="0"/>
              <a:t>Planning together</a:t>
            </a:r>
          </a:p>
          <a:p>
            <a:endParaRPr lang="en-US" dirty="0"/>
          </a:p>
        </p:txBody>
      </p:sp>
      <p:pic>
        <p:nvPicPr>
          <p:cNvPr id="4" name="Picture 3"/>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6096000"/>
            <a:ext cx="2276475" cy="565785"/>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9112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a:t>
            </a:r>
          </a:p>
        </p:txBody>
      </p:sp>
      <p:sp>
        <p:nvSpPr>
          <p:cNvPr id="3" name="Content Placeholder 2"/>
          <p:cNvSpPr>
            <a:spLocks noGrp="1"/>
          </p:cNvSpPr>
          <p:nvPr>
            <p:ph idx="1"/>
          </p:nvPr>
        </p:nvSpPr>
        <p:spPr/>
        <p:txBody>
          <a:bodyPr/>
          <a:lstStyle/>
          <a:p>
            <a:r>
              <a:rPr lang="en-US" dirty="0"/>
              <a:t>Break down into 4 groups</a:t>
            </a:r>
          </a:p>
          <a:p>
            <a:endParaRPr lang="en-US" dirty="0"/>
          </a:p>
          <a:p>
            <a:r>
              <a:rPr lang="en-US" dirty="0"/>
              <a:t>Each group has 10 minutes to prepare a role play/skit on team work</a:t>
            </a:r>
          </a:p>
          <a:p>
            <a:pPr marL="114300" indent="0">
              <a:buNone/>
            </a:pPr>
            <a:endParaRPr lang="en-US" dirty="0"/>
          </a:p>
          <a:p>
            <a:r>
              <a:rPr lang="en-US" dirty="0"/>
              <a:t>Present your role play which should not be more than 3 minutes long</a:t>
            </a:r>
          </a:p>
          <a:p>
            <a:endParaRPr lang="en-US" dirty="0"/>
          </a:p>
        </p:txBody>
      </p:sp>
      <p:pic>
        <p:nvPicPr>
          <p:cNvPr id="4" name="Picture 3"/>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200" y="6096000"/>
            <a:ext cx="2276475" cy="685801"/>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60818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41664" y="1600200"/>
            <a:ext cx="8229600" cy="4724400"/>
          </a:xfrm>
        </p:spPr>
        <p:txBody>
          <a:bodyPr>
            <a:normAutofit fontScale="92500"/>
          </a:bodyPr>
          <a:lstStyle/>
          <a:p>
            <a:endParaRPr lang="en-US" dirty="0"/>
          </a:p>
          <a:p>
            <a:endParaRPr lang="en-US" dirty="0"/>
          </a:p>
          <a:p>
            <a:r>
              <a:rPr lang="en-US" dirty="0"/>
              <a:t>What were the leadership and teamwork dynamics in your group? </a:t>
            </a:r>
          </a:p>
          <a:p>
            <a:r>
              <a:rPr lang="en-US" dirty="0"/>
              <a:t>Were there discussions about who would lead?</a:t>
            </a:r>
          </a:p>
          <a:p>
            <a:r>
              <a:rPr lang="en-US" dirty="0"/>
              <a:t>Did different people assume leadership at different times?</a:t>
            </a:r>
          </a:p>
          <a:p>
            <a:r>
              <a:rPr lang="en-US" dirty="0"/>
              <a:t>Were members able to communicate their personal views and opinions?</a:t>
            </a:r>
          </a:p>
          <a:p>
            <a:r>
              <a:rPr lang="en-US" dirty="0"/>
              <a:t>Did you feel you were competing with the other teams to be first?</a:t>
            </a:r>
          </a:p>
          <a:p>
            <a:r>
              <a:rPr lang="en-US" dirty="0"/>
              <a:t>What would you do differently next time—as a leader? As a follower?</a:t>
            </a:r>
          </a:p>
        </p:txBody>
      </p:sp>
      <p:pic>
        <p:nvPicPr>
          <p:cNvPr id="4" name="Picture 3"/>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200" y="6096000"/>
            <a:ext cx="2276475" cy="565785"/>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02986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TEAM COMMITMENT</a:t>
            </a:r>
          </a:p>
        </p:txBody>
      </p:sp>
      <p:pic>
        <p:nvPicPr>
          <p:cNvPr id="3" name="Picture 2" descr="http://www.freshtracks.co.uk/wp-content/uploads/2011/11/olympic-team-buildin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2018538"/>
            <a:ext cx="5562600" cy="3838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6144578"/>
            <a:ext cx="2276475" cy="565785"/>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0636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2800" b="1" cap="none" dirty="0"/>
              <a:t> </a:t>
            </a:r>
          </a:p>
        </p:txBody>
      </p:sp>
      <p:sp>
        <p:nvSpPr>
          <p:cNvPr id="3" name="Subtitle 2"/>
          <p:cNvSpPr>
            <a:spLocks noGrp="1"/>
          </p:cNvSpPr>
          <p:nvPr>
            <p:ph type="subTitle" idx="1"/>
          </p:nvPr>
        </p:nvSpPr>
        <p:spPr/>
        <p:txBody>
          <a:bodyPr rtlCol="0"/>
          <a:lstStyle/>
          <a:p>
            <a:pPr eaLnBrk="1" fontAlgn="auto" hangingPunct="1">
              <a:spcAft>
                <a:spcPts val="0"/>
              </a:spcAft>
              <a:defRPr/>
            </a:pPr>
            <a:r>
              <a:rPr lang="en-US" dirty="0"/>
              <a:t>Management </a:t>
            </a:r>
          </a:p>
        </p:txBody>
      </p:sp>
      <p:pic>
        <p:nvPicPr>
          <p:cNvPr id="13317" name="Picture 4" descr="C:\Users\rtalmage\Desktop\TRG Projects\RESPOND\EPT_USAID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325" y="6251575"/>
            <a:ext cx="27082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5378450" y="3248025"/>
            <a:ext cx="1916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rgbClr val="404040"/>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rgbClr val="404040"/>
                </a:solidFill>
                <a:latin typeface="Century Gothic" panose="020B0502020202020204" pitchFamily="34" charset="0"/>
              </a:defRPr>
            </a:lvl2pPr>
            <a:lvl3pPr marL="1143000" indent="-228600">
              <a:spcBef>
                <a:spcPct val="20000"/>
              </a:spcBef>
              <a:buClr>
                <a:srgbClr val="9BBB59"/>
              </a:buClr>
              <a:buFont typeface="Courier New" panose="02070309020205020404" pitchFamily="49" charset="0"/>
              <a:buChar char="o"/>
              <a:defRPr sz="2400">
                <a:solidFill>
                  <a:srgbClr val="404040"/>
                </a:solidFill>
                <a:latin typeface="Century Gothic" panose="020B0502020202020204" pitchFamily="34" charset="0"/>
              </a:defRPr>
            </a:lvl3pPr>
            <a:lvl4pPr marL="1600200" indent="-228600">
              <a:spcBef>
                <a:spcPct val="20000"/>
              </a:spcBef>
              <a:buClr>
                <a:srgbClr val="8064A2"/>
              </a:buClr>
              <a:buFont typeface="Arial" panose="020B0604020202020204" pitchFamily="34" charset="0"/>
              <a:buChar char="•"/>
              <a:defRPr sz="1600">
                <a:solidFill>
                  <a:srgbClr val="404040"/>
                </a:solidFill>
                <a:latin typeface="Century Gothic" panose="020B0502020202020204" pitchFamily="34" charset="0"/>
              </a:defRPr>
            </a:lvl4pPr>
            <a:lvl5pPr marL="2057400" indent="-228600">
              <a:spcBef>
                <a:spcPct val="20000"/>
              </a:spcBef>
              <a:buClr>
                <a:srgbClr val="4BACC6"/>
              </a:buClr>
              <a:buFont typeface="Arial" panose="020B0604020202020204" pitchFamily="34" charset="0"/>
              <a:buChar char="•"/>
              <a:defRPr sz="1600">
                <a:solidFill>
                  <a:srgbClr val="404040"/>
                </a:solidFill>
                <a:latin typeface="Century Gothic" panose="020B0502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rgbClr val="404040"/>
                </a:solidFill>
                <a:latin typeface="Century Gothic" panose="020B0502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rgbClr val="404040"/>
                </a:solidFill>
                <a:latin typeface="Century Gothic" panose="020B0502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rgbClr val="404040"/>
                </a:solidFill>
                <a:latin typeface="Century Gothic" panose="020B0502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rgbClr val="404040"/>
                </a:solidFill>
                <a:latin typeface="Century Gothic" panose="020B0502020202020204" pitchFamily="34" charset="0"/>
              </a:defRPr>
            </a:lvl9pPr>
          </a:lstStyle>
          <a:p>
            <a:pPr eaLnBrk="1" hangingPunct="1">
              <a:spcBef>
                <a:spcPct val="0"/>
              </a:spcBef>
              <a:buClrTx/>
              <a:buFontTx/>
              <a:buNone/>
            </a:pPr>
            <a:r>
              <a:rPr lang="en-US" altLang="en-US" sz="1100">
                <a:solidFill>
                  <a:schemeClr val="tx1"/>
                </a:solidFill>
                <a:latin typeface="Garamond" panose="02020404030301010803" pitchFamily="18" charset="0"/>
              </a:rPr>
              <a:t>Image from info.netcenter.net</a:t>
            </a:r>
          </a:p>
        </p:txBody>
      </p:sp>
      <p:pic>
        <p:nvPicPr>
          <p:cNvPr id="13319" name="Picture 2" descr="http://info.netcenter.net/Portals/192612/images/projectmanagemen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057400"/>
            <a:ext cx="2330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6281535"/>
            <a:ext cx="2276475" cy="565785"/>
          </a:xfrm>
          <a:prstGeom prst="rect">
            <a:avLst/>
          </a:prstGeom>
          <a:no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7564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a:xfrm>
            <a:off x="457200" y="1676400"/>
            <a:ext cx="8229600" cy="4724400"/>
          </a:xfrm>
        </p:spPr>
        <p:txBody>
          <a:bodyPr/>
          <a:lstStyle/>
          <a:p>
            <a:endParaRPr lang="en-US" dirty="0"/>
          </a:p>
          <a:p>
            <a:endParaRPr lang="en-US" dirty="0"/>
          </a:p>
          <a:p>
            <a:r>
              <a:rPr lang="en-US" dirty="0"/>
              <a:t>To graduate participants capable of effectively managing ( planning, designing, implementing, organizing, monitoring, and evaluating infectious disease outbreaks through One Health approaches)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5861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60832"/>
            <a:ext cx="6798734" cy="1303867"/>
          </a:xfrm>
        </p:spPr>
        <p:txBody>
          <a:bodyPr>
            <a:normAutofit/>
          </a:bodyPr>
          <a:lstStyle/>
          <a:p>
            <a:pPr eaLnBrk="1" fontAlgn="auto" hangingPunct="1">
              <a:spcAft>
                <a:spcPts val="0"/>
              </a:spcAft>
              <a:defRPr/>
            </a:pPr>
            <a:r>
              <a:rPr lang="en-US" sz="2800" b="1" dirty="0">
                <a:solidFill>
                  <a:schemeClr val="accent3"/>
                </a:solidFill>
              </a:rPr>
              <a:t>COURSE LEARNING OBJECTIVES</a:t>
            </a:r>
          </a:p>
        </p:txBody>
      </p:sp>
      <p:sp>
        <p:nvSpPr>
          <p:cNvPr id="14339" name="Content Placeholder 2"/>
          <p:cNvSpPr>
            <a:spLocks noGrp="1"/>
          </p:cNvSpPr>
          <p:nvPr>
            <p:ph idx="1"/>
          </p:nvPr>
        </p:nvSpPr>
        <p:spPr>
          <a:xfrm>
            <a:off x="914400" y="1600200"/>
            <a:ext cx="7162800" cy="4724400"/>
          </a:xfrm>
        </p:spPr>
        <p:txBody>
          <a:bodyPr/>
          <a:lstStyle/>
          <a:p>
            <a:pPr marL="111125" indent="3175" eaLnBrk="1" hangingPunct="1">
              <a:spcAft>
                <a:spcPts val="1200"/>
              </a:spcAft>
              <a:buFont typeface="Arial" panose="020B0604020202020204" pitchFamily="34" charset="0"/>
              <a:buNone/>
              <a:defRPr/>
            </a:pPr>
            <a:r>
              <a:rPr lang="en-US" altLang="en-US" sz="2000" dirty="0"/>
              <a:t>This module provides the participant with an understanding of the skills needed to manage a One Health initiative including:</a:t>
            </a:r>
          </a:p>
          <a:p>
            <a:pPr eaLnBrk="1" hangingPunct="1">
              <a:spcAft>
                <a:spcPts val="1200"/>
              </a:spcAft>
              <a:defRPr/>
            </a:pPr>
            <a:r>
              <a:rPr lang="en-US" altLang="en-US" sz="2000" dirty="0"/>
              <a:t>Planning for staffing, budget and resources</a:t>
            </a:r>
          </a:p>
          <a:p>
            <a:pPr eaLnBrk="1" hangingPunct="1">
              <a:spcAft>
                <a:spcPts val="1200"/>
              </a:spcAft>
              <a:defRPr/>
            </a:pPr>
            <a:r>
              <a:rPr lang="en-US" altLang="en-US" sz="2000" dirty="0"/>
              <a:t>Implementing policies, procedures and systems are in place to guide and support the day-to-day operation of the initiative</a:t>
            </a:r>
          </a:p>
          <a:p>
            <a:pPr eaLnBrk="1" hangingPunct="1">
              <a:spcAft>
                <a:spcPts val="1200"/>
              </a:spcAft>
              <a:defRPr/>
            </a:pPr>
            <a:r>
              <a:rPr lang="en-US" altLang="en-US" sz="2000" dirty="0"/>
              <a:t>Managing and monitoring the initiative to maximize effectiveness of One Health actions and desired health outcomes</a:t>
            </a:r>
          </a:p>
          <a:p>
            <a:pPr eaLnBrk="1" hangingPunct="1">
              <a:spcAft>
                <a:spcPts val="1200"/>
              </a:spcAft>
              <a:defRPr/>
            </a:pPr>
            <a:r>
              <a:rPr lang="en-US" altLang="en-US" sz="2000" dirty="0"/>
              <a:t>Problem-solving and taking corrective action during the initiative and evaluating and sharing learning post project</a:t>
            </a:r>
          </a:p>
          <a:p>
            <a:pPr eaLnBrk="1" hangingPunct="1">
              <a:spcAft>
                <a:spcPts val="1200"/>
              </a:spcAft>
              <a:defRPr/>
            </a:pPr>
            <a:r>
              <a:rPr lang="en-US" altLang="en-US" sz="2000" dirty="0"/>
              <a:t>Ensuring the safety and well-being of the One Health team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0685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definitions</a:t>
            </a:r>
          </a:p>
        </p:txBody>
      </p:sp>
      <p:sp>
        <p:nvSpPr>
          <p:cNvPr id="3" name="Content Placeholder 2"/>
          <p:cNvSpPr>
            <a:spLocks noGrp="1"/>
          </p:cNvSpPr>
          <p:nvPr>
            <p:ph idx="1"/>
          </p:nvPr>
        </p:nvSpPr>
        <p:spPr/>
        <p:txBody>
          <a:bodyPr>
            <a:normAutofit fontScale="85000" lnSpcReduction="20000"/>
          </a:bodyPr>
          <a:lstStyle/>
          <a:p>
            <a:r>
              <a:rPr lang="en-US" dirty="0"/>
              <a:t>In your own words, define management.</a:t>
            </a:r>
          </a:p>
          <a:p>
            <a:r>
              <a:rPr lang="en-US" dirty="0"/>
              <a:t>Identify two competencies you think a good One Health manager should have.</a:t>
            </a:r>
          </a:p>
          <a:p>
            <a:pPr marL="114300" indent="0">
              <a:buNone/>
            </a:pPr>
            <a:endParaRPr lang="en-US" dirty="0"/>
          </a:p>
          <a:p>
            <a:pPr marL="114300" indent="0">
              <a:buNone/>
            </a:pPr>
            <a:r>
              <a:rPr lang="en-US" dirty="0"/>
              <a:t>examples;</a:t>
            </a:r>
          </a:p>
          <a:p>
            <a:r>
              <a:rPr lang="en-US" dirty="0"/>
              <a:t>Awareness of his /her role as a public health actor</a:t>
            </a:r>
          </a:p>
          <a:p>
            <a:r>
              <a:rPr lang="en-US" dirty="0"/>
              <a:t>Ability to do capacity building</a:t>
            </a:r>
          </a:p>
          <a:p>
            <a:r>
              <a:rPr lang="en-US" dirty="0"/>
              <a:t>Ability to </a:t>
            </a:r>
            <a:r>
              <a:rPr lang="en-US" dirty="0" err="1"/>
              <a:t>mobilise</a:t>
            </a:r>
            <a:r>
              <a:rPr lang="en-US" dirty="0"/>
              <a:t> and manage  resources </a:t>
            </a:r>
          </a:p>
          <a:p>
            <a:r>
              <a:rPr lang="en-US" dirty="0"/>
              <a:t>Ability to conduct situation analysis</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1104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manager continued</a:t>
            </a:r>
          </a:p>
        </p:txBody>
      </p:sp>
      <p:sp>
        <p:nvSpPr>
          <p:cNvPr id="3" name="Content Placeholder 2"/>
          <p:cNvSpPr>
            <a:spLocks noGrp="1"/>
          </p:cNvSpPr>
          <p:nvPr>
            <p:ph idx="1"/>
          </p:nvPr>
        </p:nvSpPr>
        <p:spPr/>
        <p:txBody>
          <a:bodyPr/>
          <a:lstStyle/>
          <a:p>
            <a:r>
              <a:rPr lang="en-US" dirty="0"/>
              <a:t>Ability to create a One Health action plan</a:t>
            </a:r>
          </a:p>
          <a:p>
            <a:r>
              <a:rPr lang="en-US" dirty="0"/>
              <a:t>Ability to develop and apply M&amp;E tools</a:t>
            </a:r>
          </a:p>
          <a:p>
            <a:r>
              <a:rPr lang="en-US" dirty="0"/>
              <a:t>Ability to identify and prioritize One Health related wicked problems</a:t>
            </a:r>
          </a:p>
          <a:p>
            <a:r>
              <a:rPr lang="en-US" dirty="0"/>
              <a:t>Ability to do an impact assessment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64175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fontScale="85000" lnSpcReduction="10000"/>
          </a:bodyPr>
          <a:lstStyle/>
          <a:p>
            <a:r>
              <a:rPr lang="en-US" dirty="0"/>
              <a:t>Identify one leader that you admire</a:t>
            </a:r>
          </a:p>
          <a:p>
            <a:r>
              <a:rPr lang="en-US" dirty="0"/>
              <a:t>Write down on  a sticky note what their leadership role is and 3 attributes/skills that you think make them a good leader</a:t>
            </a:r>
          </a:p>
          <a:p>
            <a:endParaRPr lang="en-US" dirty="0"/>
          </a:p>
          <a:p>
            <a:r>
              <a:rPr lang="en-US" dirty="0"/>
              <a:t>Identify one leader that you do not admire</a:t>
            </a:r>
          </a:p>
          <a:p>
            <a:r>
              <a:rPr lang="en-US" dirty="0"/>
              <a:t>Write down on a sticky note what their leadership role is and 3 attributes/skills that you think make them an ineffective leader</a:t>
            </a:r>
          </a:p>
          <a:p>
            <a:r>
              <a:rPr lang="en-US" dirty="0"/>
              <a:t>Do a walk through?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751888" cy="794425"/>
          </a:xfrm>
          <a:prstGeom prst="rect">
            <a:avLst/>
          </a:prstGeom>
        </p:spPr>
      </p:pic>
    </p:spTree>
    <p:extLst>
      <p:ext uri="{BB962C8B-B14F-4D97-AF65-F5344CB8AC3E}">
        <p14:creationId xmlns:p14="http://schemas.microsoft.com/office/powerpoint/2010/main" val="138725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Group activity</a:t>
            </a:r>
          </a:p>
        </p:txBody>
      </p:sp>
      <p:sp>
        <p:nvSpPr>
          <p:cNvPr id="2" name="Subtitle 1"/>
          <p:cNvSpPr>
            <a:spLocks noGrp="1"/>
          </p:cNvSpPr>
          <p:nvPr>
            <p:ph type="subTitle" idx="1"/>
          </p:nvPr>
        </p:nvSpPr>
        <p:spPr/>
        <p:txBody>
          <a:bodyPr/>
          <a:lstStyle/>
          <a:p>
            <a:r>
              <a:rPr lang="en-US" dirty="0" err="1"/>
              <a:t>Karatu</a:t>
            </a:r>
            <a:r>
              <a:rPr lang="en-US" dirty="0"/>
              <a:t> case study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67316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Karatu</a:t>
            </a:r>
            <a:r>
              <a:rPr lang="en-US" dirty="0"/>
              <a:t> case study</a:t>
            </a:r>
          </a:p>
        </p:txBody>
      </p:sp>
      <p:sp>
        <p:nvSpPr>
          <p:cNvPr id="3" name="Content Placeholder 2"/>
          <p:cNvSpPr>
            <a:spLocks noGrp="1"/>
          </p:cNvSpPr>
          <p:nvPr>
            <p:ph idx="1"/>
          </p:nvPr>
        </p:nvSpPr>
        <p:spPr/>
        <p:txBody>
          <a:bodyPr/>
          <a:lstStyle/>
          <a:p>
            <a:r>
              <a:rPr lang="en-US" dirty="0"/>
              <a:t>Read through </a:t>
            </a:r>
            <a:r>
              <a:rPr lang="en-US" dirty="0" err="1"/>
              <a:t>Karatu</a:t>
            </a:r>
            <a:r>
              <a:rPr lang="en-US" dirty="0"/>
              <a:t> case study</a:t>
            </a:r>
          </a:p>
          <a:p>
            <a:r>
              <a:rPr lang="en-US" dirty="0"/>
              <a:t>Brainstorm issues identified in this case study</a:t>
            </a:r>
          </a:p>
          <a:p>
            <a:r>
              <a:rPr lang="en-US" dirty="0"/>
              <a:t>What are the underlying issues impacting this community?</a:t>
            </a:r>
          </a:p>
          <a:p>
            <a:pPr lvl="0"/>
            <a:r>
              <a:rPr lang="en-US" dirty="0"/>
              <a:t>What similarities/differences did you hear between the responses?</a:t>
            </a:r>
          </a:p>
          <a:p>
            <a:pPr lvl="0"/>
            <a:r>
              <a:rPr lang="en-US" dirty="0"/>
              <a:t>What are some of the solutions</a:t>
            </a:r>
          </a:p>
          <a:p>
            <a:endParaRPr lang="en-US"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24957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Stakeholder analysis</a:t>
            </a:r>
          </a:p>
        </p:txBody>
      </p:sp>
      <p:sp>
        <p:nvSpPr>
          <p:cNvPr id="2" name="Subtitle 1"/>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9295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a:t>
            </a:r>
          </a:p>
        </p:txBody>
      </p:sp>
      <p:sp>
        <p:nvSpPr>
          <p:cNvPr id="3" name="Content Placeholder 2"/>
          <p:cNvSpPr>
            <a:spLocks noGrp="1"/>
          </p:cNvSpPr>
          <p:nvPr>
            <p:ph idx="1"/>
          </p:nvPr>
        </p:nvSpPr>
        <p:spPr/>
        <p:txBody>
          <a:bodyPr/>
          <a:lstStyle/>
          <a:p>
            <a:r>
              <a:rPr lang="en-US" dirty="0"/>
              <a:t>With the above scenario, you have been asked to select and coordinate a team to discuss response to the problem in </a:t>
            </a:r>
            <a:r>
              <a:rPr lang="en-US" dirty="0" err="1"/>
              <a:t>Karatu</a:t>
            </a:r>
            <a:r>
              <a:rPr lang="en-US" dirty="0"/>
              <a:t>, including developing an intervention plan. The first step of this process is a stakeholders’ meeting to be held at the Ministry of Health (</a:t>
            </a:r>
            <a:r>
              <a:rPr lang="en-US" dirty="0" err="1"/>
              <a:t>MoH</a:t>
            </a:r>
            <a:r>
              <a:rPr lang="en-US" dirty="0"/>
              <a:t>) national headquarters.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938437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724400"/>
          </a:xfrm>
        </p:spPr>
        <p:txBody>
          <a:bodyPr>
            <a:normAutofit lnSpcReduction="10000"/>
          </a:bodyPr>
          <a:lstStyle/>
          <a:p>
            <a:pPr lvl="0"/>
            <a:r>
              <a:rPr lang="en-US" dirty="0"/>
              <a:t> </a:t>
            </a:r>
          </a:p>
          <a:p>
            <a:pPr lvl="0"/>
            <a:endParaRPr lang="en-US" dirty="0"/>
          </a:p>
          <a:p>
            <a:pPr lvl="0"/>
            <a:r>
              <a:rPr lang="en-US" dirty="0"/>
              <a:t>In two groups, identify the individuals who will attend the meeting. ( Work on a flip chart)</a:t>
            </a:r>
          </a:p>
          <a:p>
            <a:pPr lvl="0"/>
            <a:r>
              <a:rPr lang="en-US" dirty="0"/>
              <a:t>Justify why each member is critical to the response. (i.e., role, expertise, responsibilities, etc.)</a:t>
            </a:r>
          </a:p>
          <a:p>
            <a:pPr lvl="0"/>
            <a:r>
              <a:rPr lang="en-US" dirty="0"/>
              <a:t>Discuss who should chair the stakeholders’ meeting and why?</a:t>
            </a:r>
          </a:p>
          <a:p>
            <a:pPr lvl="0"/>
            <a:r>
              <a:rPr lang="en-US" dirty="0"/>
              <a:t>Relate the above case study to policy and governance.</a:t>
            </a:r>
          </a:p>
          <a:p>
            <a:pPr lvl="0"/>
            <a:r>
              <a:rPr lang="en-US" dirty="0"/>
              <a:t>Develop an intervention strategy and present to the class.</a:t>
            </a:r>
          </a:p>
          <a:p>
            <a:r>
              <a:rPr lang="en-US" dirty="0"/>
              <a:t> Present your group discussions.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6864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facing the stakeholders</a:t>
            </a:r>
          </a:p>
        </p:txBody>
      </p:sp>
      <p:sp>
        <p:nvSpPr>
          <p:cNvPr id="3" name="Content Placeholder 2"/>
          <p:cNvSpPr>
            <a:spLocks noGrp="1"/>
          </p:cNvSpPr>
          <p:nvPr>
            <p:ph idx="1"/>
          </p:nvPr>
        </p:nvSpPr>
        <p:spPr/>
        <p:txBody>
          <a:bodyPr>
            <a:normAutofit fontScale="85000" lnSpcReduction="20000"/>
          </a:bodyPr>
          <a:lstStyle/>
          <a:p>
            <a:pPr lvl="0"/>
            <a:r>
              <a:rPr lang="en-US" dirty="0"/>
              <a:t>Briefly reflect on the One Health approach in the case study and why there is a need to involve different stakeholders.</a:t>
            </a:r>
          </a:p>
          <a:p>
            <a:pPr lvl="0"/>
            <a:r>
              <a:rPr lang="en-US" dirty="0"/>
              <a:t>What challenges do the stakeholders face in implementation considering that they are coming from different disciplines?</a:t>
            </a:r>
          </a:p>
          <a:p>
            <a:pPr lvl="0"/>
            <a:r>
              <a:rPr lang="en-US" dirty="0"/>
              <a:t>List some of these challenges:</a:t>
            </a:r>
          </a:p>
          <a:p>
            <a:pPr lvl="0"/>
            <a:r>
              <a:rPr lang="en-US" dirty="0"/>
              <a:t>Examples:  inadequate distribution of resources across the ministries, different groups are used to working in silos, powerful political interests, economic dynamics of the communities and conflicts of interest (politicians &amp; other government leaders with shares in pesticides industry)</a:t>
            </a:r>
          </a:p>
          <a:p>
            <a:r>
              <a:rPr lang="en-US" dirty="0"/>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0650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400" dirty="0"/>
              <a:t>Planning for emergency response to an infectious disease</a:t>
            </a:r>
          </a:p>
        </p:txBody>
      </p:sp>
      <p:sp>
        <p:nvSpPr>
          <p:cNvPr id="2" name="Subtitle 1"/>
          <p:cNvSpPr>
            <a:spLocks noGrp="1"/>
          </p:cNvSpPr>
          <p:nvPr>
            <p:ph type="subTitle" idx="1"/>
          </p:nvPr>
        </p:nvSpPr>
        <p:spPr/>
        <p:txBody>
          <a:bodyPr/>
          <a:lstStyle/>
          <a:p>
            <a:r>
              <a:rPr lang="en-US" dirty="0"/>
              <a:t>Form 3 groups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68431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response planning</a:t>
            </a:r>
          </a:p>
        </p:txBody>
      </p:sp>
      <p:sp>
        <p:nvSpPr>
          <p:cNvPr id="3" name="Content Placeholder 2"/>
          <p:cNvSpPr>
            <a:spLocks noGrp="1"/>
          </p:cNvSpPr>
          <p:nvPr>
            <p:ph idx="1"/>
          </p:nvPr>
        </p:nvSpPr>
        <p:spPr>
          <a:xfrm>
            <a:off x="426128" y="1752600"/>
            <a:ext cx="8229600" cy="4724400"/>
          </a:xfrm>
        </p:spPr>
        <p:txBody>
          <a:bodyPr>
            <a:normAutofit/>
          </a:bodyPr>
          <a:lstStyle/>
          <a:p>
            <a:pPr marL="0" indent="0">
              <a:buNone/>
            </a:pPr>
            <a:r>
              <a:rPr lang="en-US" dirty="0"/>
              <a:t>In this section, participants will be able to:</a:t>
            </a:r>
          </a:p>
          <a:p>
            <a:r>
              <a:rPr lang="en-US" dirty="0"/>
              <a:t> plan for an emergency, identify, and manage challenges that occur in any emergency situation.</a:t>
            </a:r>
          </a:p>
          <a:p>
            <a:r>
              <a:rPr lang="en-US" dirty="0"/>
              <a:t>explain the financial and logistical complications experienced in an emergency.</a:t>
            </a:r>
          </a:p>
          <a:p>
            <a:r>
              <a:rPr lang="en-US" dirty="0"/>
              <a:t> It challenges participants to proactively adjust work plans when faced with common management-related challenges such as budget reductions, loss of critical personnel or other resources, or reduced timelines, when managing a One Health initiative: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4218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normAutofit fontScale="92500"/>
          </a:bodyPr>
          <a:lstStyle/>
          <a:p>
            <a:pPr lvl="0"/>
            <a:r>
              <a:rPr lang="en-US" dirty="0"/>
              <a:t>You have just been informed that there is a suspected Ebola outbreak in </a:t>
            </a:r>
            <a:r>
              <a:rPr lang="en-US" dirty="0" err="1"/>
              <a:t>Luwero</a:t>
            </a:r>
            <a:r>
              <a:rPr lang="en-US" dirty="0"/>
              <a:t> village, in western Uganda bordering, Rwanda. A total of 14 people have died and 26 others in the village are reportedly sick. There is only one health center in the area manned by one local doctor and two nurses.  The Government is putting you in charge of the emergency response. You have been given a budget of 20,000 dollars to mobilize a team  to prepare and respond to this emergency.</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5475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a:t>
            </a:r>
          </a:p>
        </p:txBody>
      </p:sp>
      <p:sp>
        <p:nvSpPr>
          <p:cNvPr id="3" name="Content Placeholder 2"/>
          <p:cNvSpPr>
            <a:spLocks noGrp="1"/>
          </p:cNvSpPr>
          <p:nvPr>
            <p:ph idx="1"/>
          </p:nvPr>
        </p:nvSpPr>
        <p:spPr/>
        <p:txBody>
          <a:bodyPr>
            <a:normAutofit fontScale="92500" lnSpcReduction="20000"/>
          </a:bodyPr>
          <a:lstStyle/>
          <a:p>
            <a:r>
              <a:rPr lang="en-US" dirty="0"/>
              <a:t>Create a budget for this emergency response.</a:t>
            </a:r>
          </a:p>
          <a:p>
            <a:pPr lvl="0"/>
            <a:r>
              <a:rPr lang="en-US" dirty="0"/>
              <a:t>Identify and price the key resources that you will need.</a:t>
            </a:r>
          </a:p>
          <a:p>
            <a:pPr lvl="0"/>
            <a:r>
              <a:rPr lang="en-US" dirty="0"/>
              <a:t>Identify key personnel and logistics required to respond to this emergency.</a:t>
            </a:r>
          </a:p>
          <a:p>
            <a:pPr lvl="0"/>
            <a:r>
              <a:rPr lang="en-US" dirty="0"/>
              <a:t>Develop a timeline of your activities to respond to the emergency. ( 25 minutes)</a:t>
            </a:r>
          </a:p>
          <a:p>
            <a:pPr lvl="0"/>
            <a:endParaRPr lang="en-US" dirty="0"/>
          </a:p>
          <a:p>
            <a:pPr lvl="0"/>
            <a:r>
              <a:rPr lang="en-US" dirty="0"/>
              <a:t>Present your budget and timeline (10 minutes)</a:t>
            </a:r>
          </a:p>
          <a:p>
            <a:pPr lvl="0"/>
            <a:r>
              <a:rPr lang="en-US" dirty="0"/>
              <a:t>Figure out a nice way to present your information.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25345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discussion</a:t>
            </a:r>
          </a:p>
        </p:txBody>
      </p:sp>
      <p:sp>
        <p:nvSpPr>
          <p:cNvPr id="3" name="Content Placeholder 2"/>
          <p:cNvSpPr>
            <a:spLocks noGrp="1"/>
          </p:cNvSpPr>
          <p:nvPr>
            <p:ph idx="1"/>
          </p:nvPr>
        </p:nvSpPr>
        <p:spPr/>
        <p:txBody>
          <a:bodyPr/>
          <a:lstStyle/>
          <a:p>
            <a:r>
              <a:rPr lang="en-US" dirty="0"/>
              <a:t>What do you think are five things that make an ineffective One Health leader?</a:t>
            </a:r>
          </a:p>
          <a:p>
            <a:pPr marL="114300" indent="0">
              <a:buNone/>
            </a:pPr>
            <a:endParaRPr lang="en-US" dirty="0"/>
          </a:p>
          <a:p>
            <a:r>
              <a:rPr lang="en-US" dirty="0"/>
              <a:t>If you had to choose an animal that  best describes a good leadership style, what animal would you choose and why?</a:t>
            </a:r>
          </a:p>
          <a:p>
            <a:pPr marL="11430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8802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t>
            </a:r>
          </a:p>
        </p:txBody>
      </p:sp>
      <p:sp>
        <p:nvSpPr>
          <p:cNvPr id="3" name="Content Placeholder 2"/>
          <p:cNvSpPr>
            <a:spLocks noGrp="1"/>
          </p:cNvSpPr>
          <p:nvPr>
            <p:ph idx="1"/>
          </p:nvPr>
        </p:nvSpPr>
        <p:spPr/>
        <p:txBody>
          <a:bodyPr>
            <a:normAutofit fontScale="85000" lnSpcReduction="10000"/>
          </a:bodyPr>
          <a:lstStyle/>
          <a:p>
            <a:r>
              <a:rPr lang="en-US" dirty="0"/>
              <a:t>You receive information from the Ministry of Health informing you that you only have 8,000 dollars because the 12,000 dollars was a commitment from one of the international organizations and those funds have not come through. You still need to respond to the emergency.</a:t>
            </a:r>
          </a:p>
          <a:p>
            <a:pPr lvl="0"/>
            <a:r>
              <a:rPr lang="en-US" dirty="0"/>
              <a:t>Re-budget and identify priority resources that you will need and what you will eliminate to work with the 8,000 dollars that you now have.</a:t>
            </a:r>
          </a:p>
          <a:p>
            <a:pPr lvl="0"/>
            <a:endParaRPr lang="en-US" dirty="0"/>
          </a:p>
          <a:p>
            <a:pPr lvl="0"/>
            <a:r>
              <a:rPr lang="en-US" dirty="0"/>
              <a:t>10 minutes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4213443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t>
            </a:r>
          </a:p>
        </p:txBody>
      </p:sp>
      <p:sp>
        <p:nvSpPr>
          <p:cNvPr id="3" name="Content Placeholder 2"/>
          <p:cNvSpPr>
            <a:spLocks noGrp="1"/>
          </p:cNvSpPr>
          <p:nvPr>
            <p:ph idx="1"/>
          </p:nvPr>
        </p:nvSpPr>
        <p:spPr/>
        <p:txBody>
          <a:bodyPr>
            <a:normAutofit fontScale="92500"/>
          </a:bodyPr>
          <a:lstStyle/>
          <a:p>
            <a:r>
              <a:rPr lang="en-US" dirty="0"/>
              <a:t>Just as you finish budgeting and are getting ready to leave for the field, you are informed that your contact health personnel on the ground, the local doctor and the two nurses at the local hospital have died of Ebola.</a:t>
            </a:r>
          </a:p>
          <a:p>
            <a:pPr lvl="0"/>
            <a:r>
              <a:rPr lang="en-US" dirty="0"/>
              <a:t>Present a plan on how you are going to go ahead and respond to this emergency without the local team.</a:t>
            </a:r>
          </a:p>
          <a:p>
            <a:pPr marL="114300" lvl="0" indent="0">
              <a:buNone/>
            </a:pPr>
            <a:endParaRPr lang="en-US" dirty="0"/>
          </a:p>
          <a:p>
            <a:pPr lvl="0"/>
            <a:r>
              <a:rPr lang="en-US" dirty="0"/>
              <a:t>(10 minutes)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35244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a:t>
            </a:r>
          </a:p>
        </p:txBody>
      </p:sp>
      <p:sp>
        <p:nvSpPr>
          <p:cNvPr id="3" name="Content Placeholder 2"/>
          <p:cNvSpPr>
            <a:spLocks noGrp="1"/>
          </p:cNvSpPr>
          <p:nvPr>
            <p:ph idx="1"/>
          </p:nvPr>
        </p:nvSpPr>
        <p:spPr/>
        <p:txBody>
          <a:bodyPr>
            <a:normAutofit fontScale="92500" lnSpcReduction="20000"/>
          </a:bodyPr>
          <a:lstStyle/>
          <a:p>
            <a:r>
              <a:rPr lang="en-US" dirty="0"/>
              <a:t>Your logistics coordinator informs you that the personal protective equipment (PPE) you ordered will not arrive for the next 48 hours.</a:t>
            </a:r>
          </a:p>
          <a:p>
            <a:pPr marL="114300" indent="0">
              <a:buNone/>
            </a:pPr>
            <a:endParaRPr lang="en-US" dirty="0"/>
          </a:p>
          <a:p>
            <a:pPr lvl="0"/>
            <a:r>
              <a:rPr lang="en-US" dirty="0"/>
              <a:t>What will you do in this case so as to manage this situation and ensure that you are still responding to the emergency?</a:t>
            </a:r>
          </a:p>
          <a:p>
            <a:pPr lvl="0"/>
            <a:endParaRPr lang="en-US" dirty="0"/>
          </a:p>
          <a:p>
            <a:pPr lvl="0"/>
            <a:r>
              <a:rPr lang="en-US" dirty="0"/>
              <a:t>(5 minutes)</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70243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a:t>
            </a:r>
          </a:p>
        </p:txBody>
      </p:sp>
      <p:sp>
        <p:nvSpPr>
          <p:cNvPr id="3" name="Content Placeholder 2"/>
          <p:cNvSpPr>
            <a:spLocks noGrp="1"/>
          </p:cNvSpPr>
          <p:nvPr>
            <p:ph idx="1"/>
          </p:nvPr>
        </p:nvSpPr>
        <p:spPr/>
        <p:txBody>
          <a:bodyPr>
            <a:normAutofit fontScale="92500" lnSpcReduction="20000"/>
          </a:bodyPr>
          <a:lstStyle/>
          <a:p>
            <a:r>
              <a:rPr lang="en-US" dirty="0"/>
              <a:t>You believe that you have everything sorted out and in place and are on your way to the village. On the way you receive information that the villagers are attacking any medical or emergency response personnel because they believe that the disease was deliberately brought into their community. Two members of your team who had gone earlier have died, and the rest have fled the village.</a:t>
            </a:r>
          </a:p>
          <a:p>
            <a:pPr lvl="0"/>
            <a:r>
              <a:rPr lang="en-US" dirty="0"/>
              <a:t>Develop a plan on who is/ how you are going to deal with this new scenario. Your ultimate goal is to ensure that the disease is contained and therefore you cannot turn away. </a:t>
            </a:r>
          </a:p>
          <a:p>
            <a:r>
              <a:rPr lang="en-US" b="1" dirty="0"/>
              <a:t> </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54049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t>
            </a:r>
          </a:p>
        </p:txBody>
      </p:sp>
      <p:sp>
        <p:nvSpPr>
          <p:cNvPr id="3" name="Content Placeholder 2"/>
          <p:cNvSpPr>
            <a:spLocks noGrp="1"/>
          </p:cNvSpPr>
          <p:nvPr>
            <p:ph idx="1"/>
          </p:nvPr>
        </p:nvSpPr>
        <p:spPr/>
        <p:txBody>
          <a:bodyPr>
            <a:normAutofit fontScale="92500"/>
          </a:bodyPr>
          <a:lstStyle/>
          <a:p>
            <a:r>
              <a:rPr lang="en-US" dirty="0"/>
              <a:t>When you are in the village, you hear the local politician telling the community members that they should burn down the houses of all the Ebola victims to ensure that there is no more spread.</a:t>
            </a:r>
          </a:p>
          <a:p>
            <a:pPr lvl="0"/>
            <a:r>
              <a:rPr lang="en-US" dirty="0"/>
              <a:t>What do you do in this situation?</a:t>
            </a:r>
          </a:p>
          <a:p>
            <a:pPr lvl="0"/>
            <a:r>
              <a:rPr lang="en-US" dirty="0"/>
              <a:t>Who can you reach out to help you solve the problem?</a:t>
            </a:r>
          </a:p>
          <a:p>
            <a:pPr lvl="0"/>
            <a:endParaRPr lang="en-US" dirty="0"/>
          </a:p>
          <a:p>
            <a:pPr lvl="0"/>
            <a:r>
              <a:rPr lang="en-US" dirty="0"/>
              <a:t>5 minutes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400036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a:t>
            </a:r>
          </a:p>
        </p:txBody>
      </p:sp>
      <p:sp>
        <p:nvSpPr>
          <p:cNvPr id="3" name="Content Placeholder 2"/>
          <p:cNvSpPr>
            <a:spLocks noGrp="1"/>
          </p:cNvSpPr>
          <p:nvPr>
            <p:ph idx="1"/>
          </p:nvPr>
        </p:nvSpPr>
        <p:spPr>
          <a:xfrm>
            <a:off x="457200" y="1752600"/>
            <a:ext cx="8534400" cy="4724400"/>
          </a:xfrm>
        </p:spPr>
        <p:txBody>
          <a:bodyPr>
            <a:normAutofit/>
          </a:bodyPr>
          <a:lstStyle/>
          <a:p>
            <a:r>
              <a:rPr lang="en-US" dirty="0"/>
              <a:t>You have worked tirelessly for the last two weeks and have now contained the outbreak. However, because of the outbreak, the country has been hit with an economic crisis. </a:t>
            </a:r>
          </a:p>
          <a:p>
            <a:pPr lvl="0"/>
            <a:r>
              <a:rPr lang="en-US" dirty="0"/>
              <a:t>What are the key challenges facing this community and the country after the outbreak has been contained?</a:t>
            </a:r>
          </a:p>
          <a:p>
            <a:pPr lvl="0"/>
            <a:r>
              <a:rPr lang="en-US" dirty="0"/>
              <a:t>What key issues do you need to address post emergency?</a:t>
            </a:r>
          </a:p>
          <a:p>
            <a:r>
              <a:rPr lang="en-US" dirty="0"/>
              <a:t>What do you do  to monitor the situation?</a:t>
            </a:r>
          </a:p>
          <a:p>
            <a:pPr lvl="0"/>
            <a:r>
              <a:rPr lang="en-US" dirty="0"/>
              <a:t>How do you evaluate to see if you handled everything in the right manner? (20 minutes)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804305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798734" cy="1303867"/>
          </a:xfrm>
        </p:spPr>
        <p:txBody>
          <a:bodyPr>
            <a:normAutofit/>
          </a:bodyPr>
          <a:lstStyle/>
          <a:p>
            <a:r>
              <a:rPr lang="en-US" dirty="0"/>
              <a:t>Debrief - key things to consider</a:t>
            </a:r>
          </a:p>
        </p:txBody>
      </p:sp>
      <p:sp>
        <p:nvSpPr>
          <p:cNvPr id="3" name="Content Placeholder 2"/>
          <p:cNvSpPr>
            <a:spLocks noGrp="1"/>
          </p:cNvSpPr>
          <p:nvPr>
            <p:ph idx="1"/>
          </p:nvPr>
        </p:nvSpPr>
        <p:spPr>
          <a:xfrm>
            <a:off x="457200" y="1752600"/>
            <a:ext cx="8458200" cy="4724400"/>
          </a:xfrm>
        </p:spPr>
        <p:txBody>
          <a:bodyPr/>
          <a:lstStyle/>
          <a:p>
            <a:pPr lvl="0"/>
            <a:r>
              <a:rPr lang="en-US" b="1" dirty="0"/>
              <a:t>Why?</a:t>
            </a:r>
            <a:r>
              <a:rPr lang="en-US" dirty="0"/>
              <a:t> – Why are we doing this initiative?</a:t>
            </a:r>
          </a:p>
          <a:p>
            <a:pPr lvl="0"/>
            <a:r>
              <a:rPr lang="en-US" b="1" dirty="0"/>
              <a:t>What?</a:t>
            </a:r>
            <a:r>
              <a:rPr lang="en-US" dirty="0"/>
              <a:t> – What is the work that needs to be performed to successfully complete the initiative? What are the major products/deliverables?</a:t>
            </a:r>
          </a:p>
          <a:p>
            <a:pPr lvl="0"/>
            <a:r>
              <a:rPr lang="en-US" b="1" dirty="0"/>
              <a:t>Who?</a:t>
            </a:r>
            <a:r>
              <a:rPr lang="en-US" dirty="0"/>
              <a:t> – Who will be involved and what will be their responsibilities within the initiative? How will they be organized?</a:t>
            </a:r>
          </a:p>
          <a:p>
            <a:pPr lvl="0"/>
            <a:r>
              <a:rPr lang="en-US" b="1" dirty="0"/>
              <a:t>When?</a:t>
            </a:r>
            <a:r>
              <a:rPr lang="en-US" dirty="0"/>
              <a:t> – What is the timeline and when will milestones be completed?</a:t>
            </a:r>
          </a:p>
          <a:p>
            <a:pPr lvl="0"/>
            <a:r>
              <a:rPr lang="en-US" b="1" dirty="0"/>
              <a:t>Where?</a:t>
            </a:r>
            <a:r>
              <a:rPr lang="en-US" dirty="0"/>
              <a:t> – Where is the One Health initiative taking place (e.g., the location)?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03038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cap="none" dirty="0"/>
              <a:t> </a:t>
            </a:r>
          </a:p>
        </p:txBody>
      </p:sp>
      <p:sp>
        <p:nvSpPr>
          <p:cNvPr id="3" name="Subtitle 2"/>
          <p:cNvSpPr>
            <a:spLocks noGrp="1"/>
          </p:cNvSpPr>
          <p:nvPr>
            <p:ph type="subTitle" idx="1"/>
          </p:nvPr>
        </p:nvSpPr>
        <p:spPr/>
        <p:txBody>
          <a:bodyPr>
            <a:normAutofit/>
          </a:bodyPr>
          <a:lstStyle/>
          <a:p>
            <a:r>
              <a:rPr lang="en-US" dirty="0"/>
              <a:t>leadership, One Health Course</a:t>
            </a:r>
          </a:p>
        </p:txBody>
      </p:sp>
      <p:pic>
        <p:nvPicPr>
          <p:cNvPr id="5" name="Picture 4" descr="C:\Users\rtalmage\Desktop\TRG Projects\RESPOND\EPT_USAID_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666" y="6251054"/>
            <a:ext cx="2707934" cy="528992"/>
          </a:xfrm>
          <a:prstGeom prst="rect">
            <a:avLst/>
          </a:prstGeom>
          <a:noFill/>
          <a:ln>
            <a:noFill/>
          </a:ln>
        </p:spPr>
      </p:pic>
      <p:sp>
        <p:nvSpPr>
          <p:cNvPr id="8" name="Title 1"/>
          <p:cNvSpPr txBox="1">
            <a:spLocks/>
          </p:cNvSpPr>
          <p:nvPr/>
        </p:nvSpPr>
        <p:spPr>
          <a:xfrm>
            <a:off x="757105" y="2209800"/>
            <a:ext cx="6629400" cy="12192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r>
              <a:rPr lang="en-US" sz="3200" b="1" cap="none" dirty="0"/>
              <a:t>Introduction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39980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leadership</a:t>
            </a:r>
          </a:p>
        </p:txBody>
      </p:sp>
      <p:sp>
        <p:nvSpPr>
          <p:cNvPr id="3" name="Content Placeholder 2"/>
          <p:cNvSpPr>
            <a:spLocks noGrp="1"/>
          </p:cNvSpPr>
          <p:nvPr>
            <p:ph idx="1"/>
          </p:nvPr>
        </p:nvSpPr>
        <p:spPr/>
        <p:txBody>
          <a:bodyPr>
            <a:normAutofit fontScale="92500" lnSpcReduction="20000"/>
          </a:bodyPr>
          <a:lstStyle/>
          <a:p>
            <a:pPr lvl="0">
              <a:spcAft>
                <a:spcPts val="600"/>
              </a:spcAft>
            </a:pPr>
            <a:r>
              <a:rPr lang="en-US" sz="2000" dirty="0"/>
              <a:t>A process of social influence in which one or more people can enlist the aid and support of others in the accomplishment of a common task. </a:t>
            </a:r>
            <a:r>
              <a:rPr lang="en-US" sz="1600" dirty="0"/>
              <a:t>(Wikipedia)</a:t>
            </a:r>
          </a:p>
          <a:p>
            <a:pPr lvl="0">
              <a:spcAft>
                <a:spcPts val="600"/>
              </a:spcAft>
            </a:pPr>
            <a:r>
              <a:rPr lang="en-US" sz="2000" dirty="0"/>
              <a:t>Leadership is the art of leading others to deliberately create a result that wouldn’t have happened otherwise. </a:t>
            </a:r>
            <a:r>
              <a:rPr lang="en-US" sz="1600" dirty="0"/>
              <a:t>(A Blog Post)</a:t>
            </a:r>
          </a:p>
          <a:p>
            <a:pPr lvl="0">
              <a:spcAft>
                <a:spcPts val="600"/>
              </a:spcAft>
            </a:pPr>
            <a:r>
              <a:rPr lang="en-US" sz="2000" dirty="0"/>
              <a:t>Leadership is the capacity to translate vision into reality.              </a:t>
            </a:r>
            <a:r>
              <a:rPr lang="en-US" sz="1600" dirty="0"/>
              <a:t>(Warren Bennis)</a:t>
            </a:r>
          </a:p>
          <a:p>
            <a:pPr lvl="0">
              <a:spcAft>
                <a:spcPts val="600"/>
              </a:spcAft>
            </a:pPr>
            <a:r>
              <a:rPr lang="en-US" sz="2000" dirty="0"/>
              <a:t>Leadership is influence – nothing more, nothing less.                       </a:t>
            </a:r>
            <a:r>
              <a:rPr lang="en-US" sz="1600" dirty="0"/>
              <a:t>(John Maxwell)</a:t>
            </a:r>
          </a:p>
          <a:p>
            <a:pPr lvl="0">
              <a:spcAft>
                <a:spcPts val="600"/>
              </a:spcAft>
            </a:pPr>
            <a:r>
              <a:rPr lang="en-US" sz="2000" dirty="0"/>
              <a:t>Leadership is an opportunity to serve. It is not a trumpet call to self-importance. </a:t>
            </a:r>
            <a:r>
              <a:rPr lang="en-US" sz="1600" dirty="0"/>
              <a:t>(J. Donald Walters)</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22430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leader is…</a:t>
            </a:r>
          </a:p>
        </p:txBody>
      </p:sp>
      <p:sp>
        <p:nvSpPr>
          <p:cNvPr id="3" name="Content Placeholder 2"/>
          <p:cNvSpPr>
            <a:spLocks noGrp="1"/>
          </p:cNvSpPr>
          <p:nvPr>
            <p:ph idx="1"/>
          </p:nvPr>
        </p:nvSpPr>
        <p:spPr/>
        <p:txBody>
          <a:bodyPr>
            <a:normAutofit lnSpcReduction="10000"/>
          </a:bodyPr>
          <a:lstStyle/>
          <a:p>
            <a:pPr lvl="0">
              <a:spcAft>
                <a:spcPts val="600"/>
              </a:spcAft>
            </a:pPr>
            <a:r>
              <a:rPr lang="en-US" dirty="0"/>
              <a:t>A leader is best when people barely know he exists, when his work is done, his aim fulfilled, they will say: we did it ourselves. </a:t>
            </a:r>
            <a:r>
              <a:rPr lang="en-US" sz="1600" dirty="0"/>
              <a:t>(Lao Tzu)</a:t>
            </a:r>
          </a:p>
          <a:p>
            <a:pPr lvl="0">
              <a:spcAft>
                <a:spcPts val="600"/>
              </a:spcAft>
            </a:pPr>
            <a:r>
              <a:rPr lang="en-US" dirty="0"/>
              <a:t>A good leader can engage in a debate frankly, thoroughly, knowing that at the end he and the other side must be closer, and thus emerge stronger. </a:t>
            </a:r>
            <a:r>
              <a:rPr lang="en-US" sz="1600" dirty="0"/>
              <a:t>(Nelson Mandela)</a:t>
            </a:r>
          </a:p>
          <a:p>
            <a:pPr lvl="0">
              <a:spcAft>
                <a:spcPts val="600"/>
              </a:spcAft>
            </a:pPr>
            <a:r>
              <a:rPr lang="en-US" dirty="0"/>
              <a:t>A leader is one who knows the way, goes the way, and shows the way. </a:t>
            </a:r>
            <a:r>
              <a:rPr lang="en-US" sz="1600" dirty="0"/>
              <a:t>(John Maxwell)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34073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leadership is not…</a:t>
            </a:r>
          </a:p>
        </p:txBody>
      </p:sp>
      <p:sp>
        <p:nvSpPr>
          <p:cNvPr id="3" name="Content Placeholder 2"/>
          <p:cNvSpPr>
            <a:spLocks noGrp="1"/>
          </p:cNvSpPr>
          <p:nvPr>
            <p:ph idx="1"/>
          </p:nvPr>
        </p:nvSpPr>
        <p:spPr/>
        <p:txBody>
          <a:bodyPr/>
          <a:lstStyle/>
          <a:p>
            <a:pPr>
              <a:spcAft>
                <a:spcPts val="600"/>
              </a:spcAft>
            </a:pPr>
            <a:r>
              <a:rPr lang="en-US" dirty="0"/>
              <a:t>Seniority/experience</a:t>
            </a:r>
          </a:p>
          <a:p>
            <a:pPr>
              <a:spcAft>
                <a:spcPts val="600"/>
              </a:spcAft>
            </a:pPr>
            <a:r>
              <a:rPr lang="en-US" dirty="0"/>
              <a:t>One’s position or title</a:t>
            </a:r>
          </a:p>
          <a:p>
            <a:pPr>
              <a:spcAft>
                <a:spcPts val="600"/>
              </a:spcAft>
            </a:pPr>
            <a:r>
              <a:rPr lang="en-US" dirty="0"/>
              <a:t>Management</a:t>
            </a:r>
          </a:p>
          <a:p>
            <a:pPr marL="11430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0251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cap="none" dirty="0"/>
              <a:t> </a:t>
            </a:r>
          </a:p>
        </p:txBody>
      </p:sp>
      <p:sp>
        <p:nvSpPr>
          <p:cNvPr id="3" name="Subtitle 2"/>
          <p:cNvSpPr>
            <a:spLocks noGrp="1"/>
          </p:cNvSpPr>
          <p:nvPr>
            <p:ph type="subTitle" idx="1"/>
          </p:nvPr>
        </p:nvSpPr>
        <p:spPr/>
        <p:txBody>
          <a:bodyPr>
            <a:normAutofit/>
          </a:bodyPr>
          <a:lstStyle/>
          <a:p>
            <a:r>
              <a:rPr lang="en-US" dirty="0"/>
              <a:t>leadership, One Health Course</a:t>
            </a:r>
          </a:p>
        </p:txBody>
      </p:sp>
      <p:pic>
        <p:nvPicPr>
          <p:cNvPr id="4" name="Picture 3" descr="Colored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6141858"/>
            <a:ext cx="990600" cy="638188"/>
          </a:xfrm>
          <a:prstGeom prst="rect">
            <a:avLst/>
          </a:prstGeom>
          <a:noFill/>
          <a:ln>
            <a:noFill/>
          </a:ln>
        </p:spPr>
      </p:pic>
      <p:pic>
        <p:nvPicPr>
          <p:cNvPr id="5" name="Picture 4" descr="C:\Users\rtalmage\Desktop\TRG Projects\RESPOND\EPT_USAID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666" y="6251054"/>
            <a:ext cx="2707934" cy="528992"/>
          </a:xfrm>
          <a:prstGeom prst="rect">
            <a:avLst/>
          </a:prstGeom>
          <a:noFill/>
          <a:ln>
            <a:noFill/>
          </a:ln>
        </p:spPr>
      </p:pic>
      <p:sp>
        <p:nvSpPr>
          <p:cNvPr id="8" name="Title 1"/>
          <p:cNvSpPr txBox="1">
            <a:spLocks/>
          </p:cNvSpPr>
          <p:nvPr/>
        </p:nvSpPr>
        <p:spPr>
          <a:xfrm>
            <a:off x="757105" y="2209800"/>
            <a:ext cx="6629400" cy="12192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r>
              <a:rPr lang="en-US" sz="2800" b="1" cap="none" dirty="0"/>
              <a:t>The Role of Leadership in One Health</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12" y="6096000"/>
            <a:ext cx="8599488" cy="794425"/>
          </a:xfrm>
          <a:prstGeom prst="rect">
            <a:avLst/>
          </a:prstGeom>
        </p:spPr>
      </p:pic>
    </p:spTree>
    <p:extLst>
      <p:ext uri="{BB962C8B-B14F-4D97-AF65-F5344CB8AC3E}">
        <p14:creationId xmlns:p14="http://schemas.microsoft.com/office/powerpoint/2010/main" val="19953378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1974</TotalTime>
  <Words>2099</Words>
  <Application>Microsoft Office PowerPoint</Application>
  <PresentationFormat>On-screen Show (4:3)</PresentationFormat>
  <Paragraphs>210</Paragraphs>
  <Slides>46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Garamond</vt:lpstr>
      <vt:lpstr>Organic</vt:lpstr>
      <vt:lpstr> </vt:lpstr>
      <vt:lpstr>Goal</vt:lpstr>
      <vt:lpstr>Activity</vt:lpstr>
      <vt:lpstr>Leadership discussion</vt:lpstr>
      <vt:lpstr> </vt:lpstr>
      <vt:lpstr>What is leadership</vt:lpstr>
      <vt:lpstr>A leader is…</vt:lpstr>
      <vt:lpstr>What leadership is not…</vt:lpstr>
      <vt:lpstr> </vt:lpstr>
      <vt:lpstr>PowerPoint Presentation</vt:lpstr>
      <vt:lpstr>One Health leadership domains</vt:lpstr>
      <vt:lpstr>Shared vision</vt:lpstr>
      <vt:lpstr>Strategic and critical thinking</vt:lpstr>
      <vt:lpstr>Decision making</vt:lpstr>
      <vt:lpstr>COLLABORATIVE SOLUTIONS</vt:lpstr>
      <vt:lpstr>TEAM COMMITMENT</vt:lpstr>
      <vt:lpstr>Group activity</vt:lpstr>
      <vt:lpstr>Read through case study</vt:lpstr>
      <vt:lpstr>Panic in Rwanda</vt:lpstr>
      <vt:lpstr>teamwork</vt:lpstr>
      <vt:lpstr>Competency building leadership and team work</vt:lpstr>
      <vt:lpstr>teamwork</vt:lpstr>
      <vt:lpstr>discussion</vt:lpstr>
      <vt:lpstr>TEAM COMMITMENT</vt:lpstr>
      <vt:lpstr> </vt:lpstr>
      <vt:lpstr>goal</vt:lpstr>
      <vt:lpstr>COURSE LEARNING OBJECTIVES</vt:lpstr>
      <vt:lpstr>Management definitions</vt:lpstr>
      <vt:lpstr>A good manager continued</vt:lpstr>
      <vt:lpstr>Group activity</vt:lpstr>
      <vt:lpstr>Karatu case study</vt:lpstr>
      <vt:lpstr>Stakeholder analysis</vt:lpstr>
      <vt:lpstr>Stakeholder analysis</vt:lpstr>
      <vt:lpstr>PowerPoint Presentation</vt:lpstr>
      <vt:lpstr>Challenges facing the stakeholders</vt:lpstr>
      <vt:lpstr>Planning for emergency response to an infectious disease</vt:lpstr>
      <vt:lpstr>Emergency response planning</vt:lpstr>
      <vt:lpstr>scenario</vt:lpstr>
      <vt:lpstr>Step 1</vt:lpstr>
      <vt:lpstr>Step 2</vt:lpstr>
      <vt:lpstr>Step 3</vt:lpstr>
      <vt:lpstr>Step 4</vt:lpstr>
      <vt:lpstr>Step 5</vt:lpstr>
      <vt:lpstr>Step 6</vt:lpstr>
      <vt:lpstr>Step 7</vt:lpstr>
      <vt:lpstr>Debrief - key things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214</cp:revision>
  <dcterms:created xsi:type="dcterms:W3CDTF">2013-09-10T04:44:55Z</dcterms:created>
  <dcterms:modified xsi:type="dcterms:W3CDTF">2019-11-24T22:53:15Z</dcterms:modified>
</cp:coreProperties>
</file>