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0" r:id="rId1"/>
  </p:sldMasterIdLst>
  <p:notesMasterIdLst>
    <p:notesMasterId r:id="rId49"/>
  </p:notesMasterIdLst>
  <p:sldIdLst>
    <p:sldId id="256" r:id="rId2"/>
    <p:sldId id="376" r:id="rId3"/>
    <p:sldId id="377" r:id="rId4"/>
    <p:sldId id="378" r:id="rId5"/>
    <p:sldId id="379" r:id="rId6"/>
    <p:sldId id="380" r:id="rId7"/>
    <p:sldId id="381" r:id="rId8"/>
    <p:sldId id="382" r:id="rId9"/>
    <p:sldId id="383" r:id="rId10"/>
    <p:sldId id="384" r:id="rId11"/>
    <p:sldId id="385" r:id="rId12"/>
    <p:sldId id="386" r:id="rId13"/>
    <p:sldId id="387" r:id="rId14"/>
    <p:sldId id="388" r:id="rId15"/>
    <p:sldId id="390" r:id="rId16"/>
    <p:sldId id="391" r:id="rId17"/>
    <p:sldId id="392" r:id="rId18"/>
    <p:sldId id="393" r:id="rId19"/>
    <p:sldId id="394" r:id="rId20"/>
    <p:sldId id="421" r:id="rId21"/>
    <p:sldId id="395" r:id="rId22"/>
    <p:sldId id="397" r:id="rId23"/>
    <p:sldId id="398" r:id="rId24"/>
    <p:sldId id="399" r:id="rId25"/>
    <p:sldId id="400" r:id="rId26"/>
    <p:sldId id="401" r:id="rId27"/>
    <p:sldId id="402" r:id="rId28"/>
    <p:sldId id="403" r:id="rId29"/>
    <p:sldId id="404" r:id="rId30"/>
    <p:sldId id="405" r:id="rId31"/>
    <p:sldId id="406" r:id="rId32"/>
    <p:sldId id="407" r:id="rId33"/>
    <p:sldId id="408" r:id="rId34"/>
    <p:sldId id="409" r:id="rId35"/>
    <p:sldId id="410" r:id="rId36"/>
    <p:sldId id="411" r:id="rId37"/>
    <p:sldId id="412" r:id="rId38"/>
    <p:sldId id="413" r:id="rId39"/>
    <p:sldId id="414" r:id="rId40"/>
    <p:sldId id="415" r:id="rId41"/>
    <p:sldId id="416" r:id="rId42"/>
    <p:sldId id="417" r:id="rId43"/>
    <p:sldId id="418" r:id="rId44"/>
    <p:sldId id="419" r:id="rId45"/>
    <p:sldId id="420" r:id="rId46"/>
    <p:sldId id="423" r:id="rId47"/>
    <p:sldId id="422" r:id="rId4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 G Wanjohi" initials="SGW" lastIdx="11" clrIdx="0">
    <p:extLst>
      <p:ext uri="{19B8F6BF-5375-455C-9EA6-DF929625EA0E}">
        <p15:presenceInfo xmlns:p15="http://schemas.microsoft.com/office/powerpoint/2012/main" userId="983537866307b7b0" providerId="Windows Live"/>
      </p:ext>
    </p:extLst>
  </p:cmAuthor>
  <p:cmAuthor id="2" name="Sarah K" initials="SK" lastIdx="9"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6633"/>
    <a:srgbClr val="FFFFB3"/>
    <a:srgbClr val="ECD9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344" autoAdjust="0"/>
  </p:normalViewPr>
  <p:slideViewPr>
    <p:cSldViewPr>
      <p:cViewPr varScale="1">
        <p:scale>
          <a:sx n="75" d="100"/>
          <a:sy n="75" d="100"/>
        </p:scale>
        <p:origin x="1020" y="4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image" Target="../media/image1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E17C552-CF4B-46FA-A0A6-CD22A870E475}" type="datetimeFigureOut">
              <a:rPr lang="en-US" smtClean="0"/>
              <a:pPr/>
              <a:t>11/26/2019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2FF1923-936C-4DB1-A3DF-3AE596C99154}" type="slidenum">
              <a:rPr lang="en-US" smtClean="0"/>
              <a:pPr/>
              <a:t>‹#›</a:t>
            </a:fld>
            <a:endParaRPr lang="en-US"/>
          </a:p>
        </p:txBody>
      </p:sp>
    </p:spTree>
    <p:extLst>
      <p:ext uri="{BB962C8B-B14F-4D97-AF65-F5344CB8AC3E}">
        <p14:creationId xmlns:p14="http://schemas.microsoft.com/office/powerpoint/2010/main" val="12850017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Facilitator to guide discussion by requesting for responses from audience to offer their experiences.</a:t>
            </a:r>
          </a:p>
        </p:txBody>
      </p:sp>
      <p:sp>
        <p:nvSpPr>
          <p:cNvPr id="4" name="Slide Number Placeholder 3"/>
          <p:cNvSpPr>
            <a:spLocks noGrp="1"/>
          </p:cNvSpPr>
          <p:nvPr>
            <p:ph type="sldNum" sz="quarter" idx="10"/>
          </p:nvPr>
        </p:nvSpPr>
        <p:spPr/>
        <p:txBody>
          <a:bodyPr/>
          <a:lstStyle/>
          <a:p>
            <a:fld id="{F2FF1923-936C-4DB1-A3DF-3AE596C99154}" type="slidenum">
              <a:rPr lang="en-US" smtClean="0"/>
              <a:pPr/>
              <a:t>7</a:t>
            </a:fld>
            <a:endParaRPr lang="en-US"/>
          </a:p>
        </p:txBody>
      </p:sp>
    </p:spTree>
    <p:extLst>
      <p:ext uri="{BB962C8B-B14F-4D97-AF65-F5344CB8AC3E}">
        <p14:creationId xmlns:p14="http://schemas.microsoft.com/office/powerpoint/2010/main" val="9436281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Facilitator to guide the role plays in one of the following ways:</a:t>
            </a:r>
          </a:p>
          <a:p>
            <a:r>
              <a:rPr lang="en-GB" dirty="0"/>
              <a:t>A)</a:t>
            </a:r>
          </a:p>
          <a:p>
            <a:pPr marL="285750" indent="-285750">
              <a:buAutoNum type="romanLcParenR"/>
            </a:pPr>
            <a:r>
              <a:rPr lang="en-GB" dirty="0"/>
              <a:t>Participants to be grouped in sets of threes and discuss as outlined in the slide</a:t>
            </a:r>
          </a:p>
          <a:p>
            <a:pPr marL="285750" indent="-285750">
              <a:buAutoNum type="romanLcParenR"/>
            </a:pPr>
            <a:r>
              <a:rPr lang="en-GB" dirty="0"/>
              <a:t>In their groups, participants to nominate amongst themselves: an interviewer, interviewee and observer</a:t>
            </a:r>
          </a:p>
          <a:p>
            <a:pPr marL="285750" indent="-285750">
              <a:buAutoNum type="romanLcParenR"/>
            </a:pPr>
            <a:r>
              <a:rPr lang="en-GB" dirty="0"/>
              <a:t>Have an observer from any group report in plenary, their observations on the communication that has taken place </a:t>
            </a:r>
          </a:p>
          <a:p>
            <a:pPr marL="285750" indent="-285750">
              <a:buAutoNum type="romanLcParenR"/>
            </a:pPr>
            <a:endParaRPr lang="en-GB" dirty="0"/>
          </a:p>
          <a:p>
            <a:pPr marL="0" indent="0">
              <a:buNone/>
            </a:pPr>
            <a:r>
              <a:rPr lang="en-GB" dirty="0"/>
              <a:t>B)</a:t>
            </a:r>
          </a:p>
          <a:p>
            <a:pPr marL="285750" indent="-285750">
              <a:buAutoNum type="romanLcParenR"/>
            </a:pPr>
            <a:r>
              <a:rPr lang="en-GB" dirty="0"/>
              <a:t>Nominate some participants or ask for volunteers, to act out scenarios where you have a sender of a message and a recipient. The scenarios could have multiple participants and could revolve around a topical issue. </a:t>
            </a:r>
          </a:p>
          <a:p>
            <a:pPr marL="285750" indent="-285750">
              <a:buAutoNum type="romanLcParenR"/>
            </a:pPr>
            <a:r>
              <a:rPr lang="en-GB" dirty="0"/>
              <a:t>Have the audience act as observers</a:t>
            </a:r>
          </a:p>
          <a:p>
            <a:pPr marL="285750" indent="-285750">
              <a:buAutoNum type="romanLcParenR"/>
            </a:pPr>
            <a:r>
              <a:rPr lang="en-GB" dirty="0"/>
              <a:t>After the skit, guide the discussion and take down responses on the elements of communication witnessed, and even as guided by the proceeding slide and this will aid in the smooth transition of slides.</a:t>
            </a:r>
          </a:p>
        </p:txBody>
      </p:sp>
      <p:sp>
        <p:nvSpPr>
          <p:cNvPr id="4" name="Slide Number Placeholder 3"/>
          <p:cNvSpPr>
            <a:spLocks noGrp="1"/>
          </p:cNvSpPr>
          <p:nvPr>
            <p:ph type="sldNum" sz="quarter" idx="10"/>
          </p:nvPr>
        </p:nvSpPr>
        <p:spPr/>
        <p:txBody>
          <a:bodyPr/>
          <a:lstStyle/>
          <a:p>
            <a:fld id="{F2FF1923-936C-4DB1-A3DF-3AE596C99154}" type="slidenum">
              <a:rPr lang="en-US" smtClean="0"/>
              <a:pPr/>
              <a:t>19</a:t>
            </a:fld>
            <a:endParaRPr lang="en-US"/>
          </a:p>
        </p:txBody>
      </p:sp>
    </p:spTree>
    <p:extLst>
      <p:ext uri="{BB962C8B-B14F-4D97-AF65-F5344CB8AC3E}">
        <p14:creationId xmlns:p14="http://schemas.microsoft.com/office/powerpoint/2010/main" val="1925994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Facilitator to emphasize the goals as:</a:t>
            </a:r>
          </a:p>
          <a:p>
            <a:pPr marL="285750" indent="-285750">
              <a:buAutoNum type="romanLcParenR"/>
            </a:pPr>
            <a:r>
              <a:rPr lang="en-GB" dirty="0"/>
              <a:t>Outrage management – reduce outrage so that people do not take unnecessary precautions</a:t>
            </a:r>
          </a:p>
          <a:p>
            <a:pPr marL="285750" indent="-285750">
              <a:buAutoNum type="romanLcParenR"/>
            </a:pPr>
            <a:r>
              <a:rPr lang="en-GB" dirty="0"/>
              <a:t>Crisis communication – acknowledge hazard, validate concern and give people ways to act</a:t>
            </a:r>
          </a:p>
          <a:p>
            <a:pPr marL="285750" indent="-285750">
              <a:buAutoNum type="romanLcParenR"/>
            </a:pPr>
            <a:r>
              <a:rPr lang="en-GB" dirty="0"/>
              <a:t>Public relations – to educate people</a:t>
            </a:r>
          </a:p>
          <a:p>
            <a:pPr marL="285750" indent="-285750">
              <a:buAutoNum type="romanLcParenR"/>
            </a:pPr>
            <a:r>
              <a:rPr lang="en-GB" dirty="0"/>
              <a:t>Precaution advocacy – increase concern for a real hazard to motivate preventive action</a:t>
            </a:r>
          </a:p>
          <a:p>
            <a:pPr marL="285750" indent="-285750">
              <a:buAutoNum type="romanLcParenR"/>
            </a:pPr>
            <a:endParaRPr lang="en-GB" dirty="0"/>
          </a:p>
        </p:txBody>
      </p:sp>
      <p:sp>
        <p:nvSpPr>
          <p:cNvPr id="4" name="Slide Number Placeholder 3"/>
          <p:cNvSpPr>
            <a:spLocks noGrp="1"/>
          </p:cNvSpPr>
          <p:nvPr>
            <p:ph type="sldNum" sz="quarter" idx="10"/>
          </p:nvPr>
        </p:nvSpPr>
        <p:spPr/>
        <p:txBody>
          <a:bodyPr/>
          <a:lstStyle/>
          <a:p>
            <a:fld id="{F2FF1923-936C-4DB1-A3DF-3AE596C99154}" type="slidenum">
              <a:rPr lang="en-US" smtClean="0"/>
              <a:pPr/>
              <a:t>32</a:t>
            </a:fld>
            <a:endParaRPr lang="en-US"/>
          </a:p>
        </p:txBody>
      </p:sp>
    </p:spTree>
    <p:extLst>
      <p:ext uri="{BB962C8B-B14F-4D97-AF65-F5344CB8AC3E}">
        <p14:creationId xmlns:p14="http://schemas.microsoft.com/office/powerpoint/2010/main" val="1878456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FF1923-936C-4DB1-A3DF-3AE596C99154}" type="slidenum">
              <a:rPr lang="en-US" smtClean="0"/>
              <a:pPr/>
              <a:t>36</a:t>
            </a:fld>
            <a:endParaRPr lang="en-US"/>
          </a:p>
        </p:txBody>
      </p:sp>
    </p:spTree>
    <p:extLst>
      <p:ext uri="{BB962C8B-B14F-4D97-AF65-F5344CB8AC3E}">
        <p14:creationId xmlns:p14="http://schemas.microsoft.com/office/powerpoint/2010/main" val="12263295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Facilitators may also be required/requested to encourage the participants to come up with other topics scenarios to practice key message development e.g.</a:t>
            </a:r>
          </a:p>
          <a:p>
            <a:pPr marL="285750" indent="-285750">
              <a:buFont typeface="+mj-lt"/>
              <a:buAutoNum type="romanLcPeriod"/>
            </a:pPr>
            <a:r>
              <a:rPr lang="en-US" dirty="0"/>
              <a:t>A significant population of pregnant women developing Anti Microbial Resistance</a:t>
            </a:r>
          </a:p>
          <a:p>
            <a:pPr marL="285750" indent="-285750">
              <a:buFont typeface="+mj-lt"/>
              <a:buAutoNum type="romanLcPeriod"/>
            </a:pPr>
            <a:r>
              <a:rPr lang="en-US" dirty="0"/>
              <a:t>Inform about the relationship between the nitrites in meats and cancer</a:t>
            </a:r>
          </a:p>
          <a:p>
            <a:pPr marL="285750" indent="-285750">
              <a:buFont typeface="+mj-lt"/>
              <a:buAutoNum type="romanLcPeriod"/>
            </a:pPr>
            <a:r>
              <a:rPr lang="en-US" dirty="0"/>
              <a:t>Explain the ban on plastics in Kenya</a:t>
            </a:r>
          </a:p>
          <a:p>
            <a:pPr marL="285750" indent="-285750">
              <a:buFont typeface="+mj-lt"/>
              <a:buAutoNum type="romanLcPeriod"/>
            </a:pPr>
            <a:r>
              <a:rPr lang="en-US" dirty="0"/>
              <a:t>Inform about an Anthrax outbreak that has killed 5 children in a small town</a:t>
            </a:r>
          </a:p>
          <a:p>
            <a:endParaRPr lang="en-GB" dirty="0"/>
          </a:p>
        </p:txBody>
      </p:sp>
      <p:sp>
        <p:nvSpPr>
          <p:cNvPr id="4" name="Slide Number Placeholder 3"/>
          <p:cNvSpPr>
            <a:spLocks noGrp="1"/>
          </p:cNvSpPr>
          <p:nvPr>
            <p:ph type="sldNum" sz="quarter" idx="10"/>
          </p:nvPr>
        </p:nvSpPr>
        <p:spPr/>
        <p:txBody>
          <a:bodyPr/>
          <a:lstStyle/>
          <a:p>
            <a:fld id="{F2FF1923-936C-4DB1-A3DF-3AE596C99154}" type="slidenum">
              <a:rPr lang="en-US" smtClean="0"/>
              <a:pPr/>
              <a:t>37</a:t>
            </a:fld>
            <a:endParaRPr lang="en-US"/>
          </a:p>
        </p:txBody>
      </p:sp>
    </p:spTree>
    <p:extLst>
      <p:ext uri="{BB962C8B-B14F-4D97-AF65-F5344CB8AC3E}">
        <p14:creationId xmlns:p14="http://schemas.microsoft.com/office/powerpoint/2010/main" val="183472964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8" name="Group 17"/>
          <p:cNvGrpSpPr/>
          <p:nvPr/>
        </p:nvGrpSpPr>
        <p:grpSpPr>
          <a:xfrm>
            <a:off x="0" y="0"/>
            <a:ext cx="9144677" cy="6858000"/>
            <a:chOff x="0" y="0"/>
            <a:chExt cx="9144677" cy="6858000"/>
          </a:xfrm>
        </p:grpSpPr>
        <p:pic>
          <p:nvPicPr>
            <p:cNvPr id="8" name="Picture 7" descr="S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0" y="3128434"/>
              <a:ext cx="1664208" cy="612648"/>
            </a:xfrm>
            <a:prstGeom prst="rect">
              <a:avLst/>
            </a:prstGeom>
          </p:spPr>
        </p:pic>
        <p:pic>
          <p:nvPicPr>
            <p:cNvPr id="13" name="Picture 12"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7480469" y="3128434"/>
              <a:ext cx="1664208" cy="612648"/>
            </a:xfrm>
            <a:prstGeom prst="rect">
              <a:avLst/>
            </a:prstGeom>
          </p:spPr>
        </p:pic>
      </p:grp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6065417" y="5054602"/>
            <a:ext cx="673276" cy="279400"/>
          </a:xfrm>
        </p:spPr>
        <p:txBody>
          <a:bodyPr/>
          <a:lstStyle/>
          <a:p>
            <a:fld id="{B61BEF0D-F0BB-DE4B-95CE-6DB70DBA9567}" type="datetimeFigureOut">
              <a:rPr lang="en-US" dirty="0"/>
              <a:pPr/>
              <a:t>11/26/2019</a:t>
            </a:fld>
            <a:endParaRPr lang="en-US" dirty="0"/>
          </a:p>
        </p:txBody>
      </p:sp>
      <p:sp>
        <p:nvSpPr>
          <p:cNvPr id="5" name="Footer Placeholder 4"/>
          <p:cNvSpPr>
            <a:spLocks noGrp="1"/>
          </p:cNvSpPr>
          <p:nvPr>
            <p:ph type="ftr" sz="quarter" idx="11"/>
          </p:nvPr>
        </p:nvSpPr>
        <p:spPr>
          <a:xfrm>
            <a:off x="1921934" y="5054602"/>
            <a:ext cx="4064860" cy="279400"/>
          </a:xfrm>
        </p:spPr>
        <p:txBody>
          <a:bodyPr/>
          <a:lstStyle/>
          <a:p>
            <a:endParaRPr lang="en-US" dirty="0"/>
          </a:p>
        </p:txBody>
      </p:sp>
      <p:sp>
        <p:nvSpPr>
          <p:cNvPr id="6" name="Slide Number Placeholder 5"/>
          <p:cNvSpPr>
            <a:spLocks noGrp="1"/>
          </p:cNvSpPr>
          <p:nvPr>
            <p:ph type="sldNum" sz="quarter" idx="12"/>
          </p:nvPr>
        </p:nvSpPr>
        <p:spPr>
          <a:xfrm>
            <a:off x="6817317" y="5054602"/>
            <a:ext cx="413483"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393344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11/26/2019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2807308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410075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521275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8332941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8"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276507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en-US"/>
              <a:t>Click to edit Master title style</a:t>
            </a:r>
            <a:endParaRPr lang="en-US" dirty="0"/>
          </a:p>
        </p:txBody>
      </p:sp>
      <p:sp>
        <p:nvSpPr>
          <p:cNvPr id="14"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363943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307663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270860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95873" y="346643"/>
            <a:ext cx="8111680" cy="647749"/>
          </a:xfrm>
          <a:prstGeom prst="rect">
            <a:avLst/>
          </a:prstGeom>
        </p:spPr>
        <p:txBody>
          <a:bodyPr anchor="b"/>
          <a:lstStyle>
            <a:lvl1pPr algn="ctr">
              <a:defRPr sz="3600">
                <a:solidFill>
                  <a:schemeClr val="tx1"/>
                </a:solidFill>
                <a:latin typeface="+mj-lt"/>
                <a:ea typeface="Open Sans Light" panose="020B0306030504020204" pitchFamily="34" charset="0"/>
                <a:cs typeface="Open Sans Light" panose="020B0306030504020204" pitchFamily="34" charset="0"/>
              </a:defRPr>
            </a:lvl1pPr>
          </a:lstStyle>
          <a:p>
            <a:r>
              <a:rPr lang="en-US" dirty="0"/>
              <a:t>Click to edit Master title style</a:t>
            </a:r>
            <a:endParaRPr lang="bg-BG" dirty="0"/>
          </a:p>
        </p:txBody>
      </p:sp>
      <p:cxnSp>
        <p:nvCxnSpPr>
          <p:cNvPr id="7" name="Straight Connector 6"/>
          <p:cNvCxnSpPr/>
          <p:nvPr userDrawn="1"/>
        </p:nvCxnSpPr>
        <p:spPr>
          <a:xfrm>
            <a:off x="620503" y="1013625"/>
            <a:ext cx="7887627" cy="7124"/>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620503" y="6346406"/>
            <a:ext cx="7887627" cy="7124"/>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2" cstate="print"/>
          <a:stretch>
            <a:fillRect/>
          </a:stretch>
        </p:blipFill>
        <p:spPr>
          <a:xfrm>
            <a:off x="495301" y="6349635"/>
            <a:ext cx="1130299" cy="523604"/>
          </a:xfrm>
          <a:prstGeom prst="rect">
            <a:avLst/>
          </a:prstGeom>
        </p:spPr>
      </p:pic>
      <p:pic>
        <p:nvPicPr>
          <p:cNvPr id="10" name="Picture 9"/>
          <p:cNvPicPr>
            <a:picLocks noChangeAspect="1"/>
          </p:cNvPicPr>
          <p:nvPr userDrawn="1"/>
        </p:nvPicPr>
        <p:blipFill>
          <a:blip r:embed="rId3" cstate="print"/>
          <a:stretch>
            <a:fillRect/>
          </a:stretch>
        </p:blipFill>
        <p:spPr>
          <a:xfrm>
            <a:off x="7505700" y="6362592"/>
            <a:ext cx="1092200" cy="480168"/>
          </a:xfrm>
          <a:prstGeom prst="rect">
            <a:avLst/>
          </a:prstGeom>
        </p:spPr>
      </p:pic>
      <p:sp>
        <p:nvSpPr>
          <p:cNvPr id="12" name="Text Placeholder 11"/>
          <p:cNvSpPr>
            <a:spLocks noGrp="1"/>
          </p:cNvSpPr>
          <p:nvPr>
            <p:ph type="body" sz="quarter" idx="10"/>
          </p:nvPr>
        </p:nvSpPr>
        <p:spPr>
          <a:xfrm>
            <a:off x="175847" y="1487806"/>
            <a:ext cx="8809404" cy="4010024"/>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2"/>
          <p:cNvSpPr>
            <a:spLocks noGrp="1"/>
          </p:cNvSpPr>
          <p:nvPr>
            <p:ph type="sldNum" sz="quarter" idx="11"/>
          </p:nvPr>
        </p:nvSpPr>
        <p:spPr>
          <a:xfrm>
            <a:off x="7023100" y="5964887"/>
            <a:ext cx="2057400" cy="363854"/>
          </a:xfrm>
        </p:spPr>
        <p:txBody>
          <a:bodyPr/>
          <a:lstStyle/>
          <a:p>
            <a:fld id="{F51968EF-53D2-4E6C-B317-B13048ABA22D}" type="slidenum">
              <a:rPr lang="en-US" smtClean="0">
                <a:solidFill>
                  <a:srgbClr val="253062">
                    <a:tint val="75000"/>
                  </a:srgbClr>
                </a:solidFill>
              </a:rPr>
              <a:pPr/>
              <a:t>‹#›</a:t>
            </a:fld>
            <a:endParaRPr lang="en-US">
              <a:solidFill>
                <a:srgbClr val="253062">
                  <a:tint val="75000"/>
                </a:srgbClr>
              </a:solidFill>
            </a:endParaRPr>
          </a:p>
        </p:txBody>
      </p:sp>
    </p:spTree>
    <p:extLst>
      <p:ext uri="{BB962C8B-B14F-4D97-AF65-F5344CB8AC3E}">
        <p14:creationId xmlns:p14="http://schemas.microsoft.com/office/powerpoint/2010/main" val="3063258026"/>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and Bullet Templa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cxnSp>
        <p:nvCxnSpPr>
          <p:cNvPr id="3" name="Straight Connector 2"/>
          <p:cNvCxnSpPr/>
          <p:nvPr userDrawn="1"/>
        </p:nvCxnSpPr>
        <p:spPr>
          <a:xfrm>
            <a:off x="457200" y="1447800"/>
            <a:ext cx="8296183" cy="0"/>
          </a:xfrm>
          <a:prstGeom prst="line">
            <a:avLst/>
          </a:prstGeom>
          <a:ln w="12700">
            <a:solidFill>
              <a:srgbClr val="ECD9C6"/>
            </a:solidFill>
          </a:ln>
        </p:spPr>
        <p:style>
          <a:lnRef idx="1">
            <a:schemeClr val="accent1"/>
          </a:lnRef>
          <a:fillRef idx="0">
            <a:schemeClr val="accent1"/>
          </a:fillRef>
          <a:effectRef idx="0">
            <a:schemeClr val="accent1"/>
          </a:effectRef>
          <a:fontRef idx="minor">
            <a:schemeClr val="tx1"/>
          </a:fontRef>
        </p:style>
      </p:cxnSp>
      <p:sp>
        <p:nvSpPr>
          <p:cNvPr id="6" name="Text Placeholder 5"/>
          <p:cNvSpPr>
            <a:spLocks noGrp="1"/>
          </p:cNvSpPr>
          <p:nvPr>
            <p:ph type="body" sz="quarter" idx="10"/>
          </p:nvPr>
        </p:nvSpPr>
        <p:spPr>
          <a:xfrm>
            <a:off x="457200" y="1676400"/>
            <a:ext cx="81534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424040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E019F85-E2FF-4DDA-92C4-63494FA1BF27}" type="slidenum">
              <a:rPr lang="en-US" altLang="en-US" smtClean="0"/>
              <a:pPr>
                <a:defRPr/>
              </a:pPr>
              <a:t>‹#›</a:t>
            </a:fld>
            <a:endParaRPr lang="en-US" altLang="en-US"/>
          </a:p>
        </p:txBody>
      </p:sp>
    </p:spTree>
    <p:extLst>
      <p:ext uri="{BB962C8B-B14F-4D97-AF65-F5344CB8AC3E}">
        <p14:creationId xmlns:p14="http://schemas.microsoft.com/office/powerpoint/2010/main" val="12168149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or Photo Template">
    <p:spTree>
      <p:nvGrpSpPr>
        <p:cNvPr id="1" name=""/>
        <p:cNvGrpSpPr/>
        <p:nvPr/>
      </p:nvGrpSpPr>
      <p:grpSpPr>
        <a:xfrm>
          <a:off x="0" y="0"/>
          <a:ext cx="0" cy="0"/>
          <a:chOff x="0" y="0"/>
          <a:chExt cx="0" cy="0"/>
        </a:xfrm>
      </p:grpSpPr>
      <p:sp>
        <p:nvSpPr>
          <p:cNvPr id="3" name="Rectangle 2"/>
          <p:cNvSpPr/>
          <p:nvPr userDrawn="1"/>
        </p:nvSpPr>
        <p:spPr>
          <a:xfrm>
            <a:off x="457200" y="609600"/>
            <a:ext cx="8305800" cy="5562600"/>
          </a:xfrm>
          <a:prstGeom prst="rect">
            <a:avLst/>
          </a:prstGeom>
          <a:blipFill>
            <a:blip r:embed="rId2" cstate="print"/>
            <a:tile tx="0" ty="0" sx="100000" sy="100000" flip="none" algn="tl"/>
          </a:blip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973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876112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176866" y="2487168"/>
            <a:ext cx="3337560" cy="344728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11/26/2019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extLst>
      <p:ext uri="{BB962C8B-B14F-4D97-AF65-F5344CB8AC3E}">
        <p14:creationId xmlns:p14="http://schemas.microsoft.com/office/powerpoint/2010/main" val="39078166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76868" y="3243263"/>
            <a:ext cx="3337560" cy="270662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1832" y="3243263"/>
            <a:ext cx="3337560" cy="270662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11/26/2019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588621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11/26/2019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648788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11/26/2019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8957664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11/26/2019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977558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5183069"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11/26/2019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5087350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6.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5.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4.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9152467" cy="6858000"/>
            <a:chOff x="0" y="0"/>
            <a:chExt cx="9152467" cy="6858000"/>
          </a:xfrm>
        </p:grpSpPr>
        <p:pic>
          <p:nvPicPr>
            <p:cNvPr id="8" name="Picture 7" descr="SD-PanelContent.png"/>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3">
              <a:extLst>
                <a:ext uri="{28A0092B-C50C-407E-A947-70E740481C1C}">
                  <a14:useLocalDpi xmlns:a14="http://schemas.microsoft.com/office/drawing/2010/main" val="0"/>
                </a:ext>
              </a:extLst>
            </a:blip>
            <a:srcRect l="1" r="14240"/>
            <a:stretch/>
          </p:blipFill>
          <p:spPr>
            <a:xfrm>
              <a:off x="0" y="3128434"/>
              <a:ext cx="685800" cy="606425"/>
            </a:xfrm>
            <a:prstGeom prst="rect">
              <a:avLst/>
            </a:prstGeom>
          </p:spPr>
        </p:pic>
        <p:pic>
          <p:nvPicPr>
            <p:cNvPr id="11" name="Picture 10" descr="HDRibbonContent-UniformTrim.png"/>
            <p:cNvPicPr>
              <a:picLocks noChangeAspect="1"/>
            </p:cNvPicPr>
            <p:nvPr/>
          </p:nvPicPr>
          <p:blipFill rotWithShape="1">
            <a:blip r:embed="rId23">
              <a:extLst>
                <a:ext uri="{28A0092B-C50C-407E-A947-70E740481C1C}">
                  <a14:useLocalDpi xmlns:a14="http://schemas.microsoft.com/office/drawing/2010/main" val="0"/>
                </a:ext>
              </a:extLst>
            </a:blip>
            <a:srcRect l="1" r="14240"/>
            <a:stretch/>
          </p:blipFill>
          <p:spPr>
            <a:xfrm>
              <a:off x="8466667" y="3128434"/>
              <a:ext cx="685800" cy="606425"/>
            </a:xfrm>
            <a:prstGeom prst="rect">
              <a:avLst/>
            </a:prstGeom>
          </p:spPr>
        </p:pic>
      </p:grpSp>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11/26/2019</a:t>
            </a:fld>
            <a:endParaRPr lang="en-US" dirty="0"/>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cxnSp>
        <p:nvCxnSpPr>
          <p:cNvPr id="12" name="Straight Connector 11">
            <a:extLst>
              <a:ext uri="{FF2B5EF4-FFF2-40B4-BE49-F238E27FC236}">
                <a16:creationId xmlns:a16="http://schemas.microsoft.com/office/drawing/2014/main" id="{C5ECF6D6-37EF-4A83-B3B9-BD60B794001F}"/>
              </a:ext>
            </a:extLst>
          </p:cNvPr>
          <p:cNvCxnSpPr/>
          <p:nvPr userDrawn="1"/>
        </p:nvCxnSpPr>
        <p:spPr>
          <a:xfrm>
            <a:off x="457200" y="1447800"/>
            <a:ext cx="8296183" cy="0"/>
          </a:xfrm>
          <a:prstGeom prst="line">
            <a:avLst/>
          </a:prstGeom>
          <a:ln w="12700">
            <a:solidFill>
              <a:srgbClr val="ECD9C6"/>
            </a:solidFill>
          </a:ln>
        </p:spPr>
        <p:style>
          <a:lnRef idx="1">
            <a:schemeClr val="accent1"/>
          </a:lnRef>
          <a:fillRef idx="0">
            <a:schemeClr val="accent1"/>
          </a:fillRef>
          <a:effectRef idx="0">
            <a:schemeClr val="accent1"/>
          </a:effectRef>
          <a:fontRef idx="minor">
            <a:schemeClr val="tx1"/>
          </a:fontRef>
        </p:style>
      </p:cxnSp>
      <p:pic>
        <p:nvPicPr>
          <p:cNvPr id="13" name="Picture 2">
            <a:extLst>
              <a:ext uri="{FF2B5EF4-FFF2-40B4-BE49-F238E27FC236}">
                <a16:creationId xmlns:a16="http://schemas.microsoft.com/office/drawing/2014/main" id="{4FC8F7AE-0B92-42F5-A1CD-CEE34415E368}"/>
              </a:ext>
            </a:extLst>
          </p:cNvPr>
          <p:cNvPicPr>
            <a:picLocks noChangeAspect="1" noChangeArrowheads="1"/>
          </p:cNvPicPr>
          <p:nvPr userDrawn="1"/>
        </p:nvPicPr>
        <p:blipFill>
          <a:blip r:embed="rId24" cstate="print">
            <a:extLst>
              <a:ext uri="{28A0092B-C50C-407E-A947-70E740481C1C}">
                <a14:useLocalDpi xmlns:a14="http://schemas.microsoft.com/office/drawing/2010/main" val="0"/>
              </a:ext>
            </a:extLst>
          </a:blip>
          <a:srcRect/>
          <a:stretch>
            <a:fillRect/>
          </a:stretch>
        </p:blipFill>
        <p:spPr bwMode="auto">
          <a:xfrm>
            <a:off x="457200" y="6324600"/>
            <a:ext cx="1136588" cy="2451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3">
            <a:extLst>
              <a:ext uri="{FF2B5EF4-FFF2-40B4-BE49-F238E27FC236}">
                <a16:creationId xmlns:a16="http://schemas.microsoft.com/office/drawing/2014/main" id="{0F070B5D-5CC1-4F39-895F-FEF885AA6CC8}"/>
              </a:ext>
            </a:extLst>
          </p:cNvPr>
          <p:cNvPicPr>
            <a:picLocks noChangeAspect="1" noChangeArrowheads="1"/>
          </p:cNvPicPr>
          <p:nvPr userDrawn="1"/>
        </p:nvPicPr>
        <p:blipFill>
          <a:blip r:embed="rId25" cstate="print">
            <a:extLst>
              <a:ext uri="{28A0092B-C50C-407E-A947-70E740481C1C}">
                <a14:useLocalDpi xmlns:a14="http://schemas.microsoft.com/office/drawing/2010/main" val="0"/>
              </a:ext>
            </a:extLst>
          </a:blip>
          <a:srcRect/>
          <a:stretch>
            <a:fillRect/>
          </a:stretch>
        </p:blipFill>
        <p:spPr bwMode="auto">
          <a:xfrm>
            <a:off x="5210083" y="6273426"/>
            <a:ext cx="3543300" cy="342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5" name="Straight Connector 14">
            <a:extLst>
              <a:ext uri="{FF2B5EF4-FFF2-40B4-BE49-F238E27FC236}">
                <a16:creationId xmlns:a16="http://schemas.microsoft.com/office/drawing/2014/main" id="{432EE459-D241-4158-A90A-0B1DB70794C2}"/>
              </a:ext>
            </a:extLst>
          </p:cNvPr>
          <p:cNvCxnSpPr/>
          <p:nvPr userDrawn="1"/>
        </p:nvCxnSpPr>
        <p:spPr>
          <a:xfrm>
            <a:off x="457200" y="6172200"/>
            <a:ext cx="8296183" cy="0"/>
          </a:xfrm>
          <a:prstGeom prst="line">
            <a:avLst/>
          </a:prstGeom>
          <a:ln w="12700">
            <a:solidFill>
              <a:srgbClr val="ECD9C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0544025"/>
      </p:ext>
    </p:extLst>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 id="2147483820" r:id="rId10"/>
    <p:sldLayoutId id="2147483821" r:id="rId11"/>
    <p:sldLayoutId id="2147483822" r:id="rId12"/>
    <p:sldLayoutId id="2147483823" r:id="rId13"/>
    <p:sldLayoutId id="2147483824" r:id="rId14"/>
    <p:sldLayoutId id="2147483825" r:id="rId15"/>
    <p:sldLayoutId id="2147483826" r:id="rId16"/>
    <p:sldLayoutId id="2147483827" r:id="rId17"/>
    <p:sldLayoutId id="2147483828" r:id="rId18"/>
    <p:sldLayoutId id="2147483805" r:id="rId19"/>
    <p:sldLayoutId id="2147483806" r:id="rId20"/>
  </p:sldLayoutIdLst>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jpeg"/><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6.png"/></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hyperlink" Target="http://www.google.com/url?sa=i&amp;rct=j&amp;q=&amp;esrc=s&amp;frm=1&amp;source=images&amp;cd=&amp;cad=rja&amp;docid=AcAZINyCzO0JjM&amp;tbnid=DqR0ApTZ4F8PIM:&amp;ved=0CAUQjRw&amp;url=http://www.novafm.com.au/article/life-files-communication-over-interaction&amp;ei=HpdsUsndPISOrQer1IC4Dg&amp;bvm=bv.55123115,d.bmk&amp;psig=AFQjCNHMmcWjl13oqqiYxCi1LbVvbC5W_w&amp;ust=1382934516795339" TargetMode="Externa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image" Target="../media/image21.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0.wmf"/><Relationship Id="rId5" Type="http://schemas.openxmlformats.org/officeDocument/2006/relationships/oleObject" Target="../embeddings/oleObject2.bin"/><Relationship Id="rId4" Type="http://schemas.openxmlformats.org/officeDocument/2006/relationships/image" Target="../media/image19.wmf"/></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6.png"/></Relationships>
</file>

<file path=ppt/slides/_rels/slide4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6.png"/></Relationships>
</file>

<file path=ppt/slides/_rels/slide4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6.png"/></Relationships>
</file>

<file path=ppt/slides/_rels/slide4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6.png"/></Relationships>
</file>

<file path=ppt/slides/_rels/slide4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extLst/>
          </a:blip>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749C117F-F390-437B-ADB0-57E87EFF34F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2700" y="0"/>
            <a:ext cx="9173369" cy="6856214"/>
            <a:chOff x="-16934" y="0"/>
            <a:chExt cx="12231160" cy="6856214"/>
          </a:xfrm>
        </p:grpSpPr>
        <p:pic>
          <p:nvPicPr>
            <p:cNvPr id="10" name="Picture 9">
              <a:extLst>
                <a:ext uri="{FF2B5EF4-FFF2-40B4-BE49-F238E27FC236}">
                  <a16:creationId xmlns:a16="http://schemas.microsoft.com/office/drawing/2014/main" id="{A7EF42F8-2417-49A6-95CE-DE9503B0AA6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1" name="Rectangle 10">
              <a:extLst>
                <a:ext uri="{FF2B5EF4-FFF2-40B4-BE49-F238E27FC236}">
                  <a16:creationId xmlns:a16="http://schemas.microsoft.com/office/drawing/2014/main" id="{AC6F623B-2003-4AED-B02F-541A150EC1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2" name="Picture 11">
              <a:extLst>
                <a:ext uri="{FF2B5EF4-FFF2-40B4-BE49-F238E27FC236}">
                  <a16:creationId xmlns:a16="http://schemas.microsoft.com/office/drawing/2014/main" id="{CD11837A-4F3D-419F-ACE2-E80B1EA2846F}"/>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13" name="Picture 12">
              <a:extLst>
                <a:ext uri="{FF2B5EF4-FFF2-40B4-BE49-F238E27FC236}">
                  <a16:creationId xmlns:a16="http://schemas.microsoft.com/office/drawing/2014/main" id="{B9411D1A-7E2C-4A36-BE32-BF7A8E130723}"/>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cxnSp>
        <p:nvCxnSpPr>
          <p:cNvPr id="15" name="Straight Connector 14">
            <a:extLst>
              <a:ext uri="{FF2B5EF4-FFF2-40B4-BE49-F238E27FC236}">
                <a16:creationId xmlns:a16="http://schemas.microsoft.com/office/drawing/2014/main" id="{20742BC3-654B-4E41-9A6A-73A42E47763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019299" y="3522131"/>
            <a:ext cx="5111751" cy="0"/>
          </a:xfrm>
          <a:prstGeom prst="line">
            <a:avLst/>
          </a:prstGeom>
        </p:spPr>
        <p:style>
          <a:lnRef idx="2">
            <a:schemeClr val="accent1"/>
          </a:lnRef>
          <a:fillRef idx="0">
            <a:schemeClr val="accent1"/>
          </a:fillRef>
          <a:effectRef idx="1">
            <a:schemeClr val="accent1"/>
          </a:effectRef>
          <a:fontRef idx="minor">
            <a:schemeClr val="tx1"/>
          </a:fontRef>
        </p:style>
      </p:cxnSp>
      <p:sp useBgFill="1">
        <p:nvSpPr>
          <p:cNvPr id="17" name="Rectangle 16">
            <a:extLst>
              <a:ext uri="{FF2B5EF4-FFF2-40B4-BE49-F238E27FC236}">
                <a16:creationId xmlns:a16="http://schemas.microsoft.com/office/drawing/2014/main" id="{1755C732-3264-4614-8316-41F7548371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9C7C6ED-4EA1-4532-A820-59A8ADEEE0F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786"/>
            <a:ext cx="9172471" cy="6856214"/>
            <a:chOff x="-15736" y="0"/>
            <a:chExt cx="12229962" cy="6856214"/>
          </a:xfrm>
        </p:grpSpPr>
        <p:pic>
          <p:nvPicPr>
            <p:cNvPr id="20" name="Picture 19">
              <a:extLst>
                <a:ext uri="{FF2B5EF4-FFF2-40B4-BE49-F238E27FC236}">
                  <a16:creationId xmlns:a16="http://schemas.microsoft.com/office/drawing/2014/main" id="{3A197BB7-B689-4B37-8BE2-FC23F6ED6498}"/>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1" name="Rectangle 20">
              <a:extLst>
                <a:ext uri="{FF2B5EF4-FFF2-40B4-BE49-F238E27FC236}">
                  <a16:creationId xmlns:a16="http://schemas.microsoft.com/office/drawing/2014/main" id="{E93E4556-7891-471E-B9B7-A38508C759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22" name="Picture 21">
              <a:extLst>
                <a:ext uri="{FF2B5EF4-FFF2-40B4-BE49-F238E27FC236}">
                  <a16:creationId xmlns:a16="http://schemas.microsoft.com/office/drawing/2014/main" id="{6F9C6176-D87B-4D8F-8BC3-FE6DF55C4ED8}"/>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23" name="Picture 22">
              <a:extLst>
                <a:ext uri="{FF2B5EF4-FFF2-40B4-BE49-F238E27FC236}">
                  <a16:creationId xmlns:a16="http://schemas.microsoft.com/office/drawing/2014/main" id="{B838BA48-DDFB-46B3-9EF6-031C91D27927}"/>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1"/>
          <p:cNvSpPr>
            <a:spLocks noGrp="1"/>
          </p:cNvSpPr>
          <p:nvPr>
            <p:ph type="title"/>
          </p:nvPr>
        </p:nvSpPr>
        <p:spPr>
          <a:xfrm>
            <a:off x="826964" y="4404852"/>
            <a:ext cx="7492258" cy="1054745"/>
          </a:xfrm>
        </p:spPr>
        <p:txBody>
          <a:bodyPr vert="horz" lIns="91440" tIns="45720" rIns="91440" bIns="45720" rtlCol="0" anchor="b">
            <a:normAutofit/>
          </a:bodyPr>
          <a:lstStyle/>
          <a:p>
            <a:r>
              <a:rPr lang="en-US" sz="5400" dirty="0">
                <a:solidFill>
                  <a:srgbClr val="262626"/>
                </a:solidFill>
              </a:rPr>
              <a:t>Communication</a:t>
            </a:r>
          </a:p>
        </p:txBody>
      </p:sp>
      <p:sp>
        <p:nvSpPr>
          <p:cNvPr id="3" name="Text Placeholder 2"/>
          <p:cNvSpPr>
            <a:spLocks noGrp="1"/>
          </p:cNvSpPr>
          <p:nvPr>
            <p:ph type="body" idx="1"/>
          </p:nvPr>
        </p:nvSpPr>
        <p:spPr>
          <a:xfrm>
            <a:off x="973836" y="5540582"/>
            <a:ext cx="7202795" cy="388793"/>
          </a:xfrm>
        </p:spPr>
        <p:txBody>
          <a:bodyPr vert="horz" lIns="91440" tIns="45720" rIns="91440" bIns="45720" rtlCol="0" anchor="t">
            <a:noAutofit/>
          </a:bodyPr>
          <a:lstStyle/>
          <a:p>
            <a:pPr>
              <a:lnSpc>
                <a:spcPct val="90000"/>
              </a:lnSpc>
            </a:pPr>
            <a:r>
              <a:rPr lang="en-US" sz="2000" dirty="0">
                <a:solidFill>
                  <a:srgbClr val="000000"/>
                </a:solidFill>
              </a:rPr>
              <a:t>Risk Communication</a:t>
            </a:r>
            <a:endParaRPr lang="en-US" sz="2000" kern="1200" cap="none" dirty="0">
              <a:solidFill>
                <a:srgbClr val="000000"/>
              </a:solidFill>
              <a:effectLst/>
              <a:latin typeface="+mn-lt"/>
              <a:ea typeface="+mn-ea"/>
              <a:cs typeface="+mn-cs"/>
            </a:endParaRPr>
          </a:p>
          <a:p>
            <a:pPr>
              <a:lnSpc>
                <a:spcPct val="90000"/>
              </a:lnSpc>
            </a:pPr>
            <a:r>
              <a:rPr lang="en-US" sz="2000" kern="1200" cap="none" dirty="0">
                <a:solidFill>
                  <a:srgbClr val="000000"/>
                </a:solidFill>
                <a:effectLst/>
                <a:latin typeface="+mn-lt"/>
                <a:ea typeface="+mn-ea"/>
                <a:cs typeface="+mn-cs"/>
              </a:rPr>
              <a:t>Power </a:t>
            </a:r>
            <a:r>
              <a:rPr lang="en-US" sz="2000" kern="1200" cap="none">
                <a:solidFill>
                  <a:srgbClr val="000000"/>
                </a:solidFill>
                <a:effectLst/>
                <a:latin typeface="+mn-lt"/>
                <a:ea typeface="+mn-ea"/>
                <a:cs typeface="+mn-cs"/>
              </a:rPr>
              <a:t>point 4</a:t>
            </a:r>
            <a:endParaRPr lang="en-US" sz="2000" kern="1200" cap="none" dirty="0">
              <a:solidFill>
                <a:srgbClr val="000000"/>
              </a:solidFill>
              <a:effectLst/>
              <a:latin typeface="+mn-lt"/>
              <a:ea typeface="+mn-ea"/>
              <a:cs typeface="+mn-cs"/>
            </a:endParaRPr>
          </a:p>
        </p:txBody>
      </p:sp>
      <p:sp>
        <p:nvSpPr>
          <p:cNvPr id="25" name="Rectangle 24">
            <a:extLst>
              <a:ext uri="{FF2B5EF4-FFF2-40B4-BE49-F238E27FC236}">
                <a16:creationId xmlns:a16="http://schemas.microsoft.com/office/drawing/2014/main" id="{4AD786D6-2C42-45AF-888B-F2038C4D0A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9483" y="1092200"/>
            <a:ext cx="7499739" cy="3128346"/>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59512" y="2269082"/>
            <a:ext cx="7029748" cy="738124"/>
          </a:xfrm>
          <a:prstGeom prst="rect">
            <a:avLst/>
          </a:prstGeom>
        </p:spPr>
      </p:pic>
      <p:cxnSp>
        <p:nvCxnSpPr>
          <p:cNvPr id="27" name="Straight Connector 26">
            <a:extLst>
              <a:ext uri="{FF2B5EF4-FFF2-40B4-BE49-F238E27FC236}">
                <a16:creationId xmlns:a16="http://schemas.microsoft.com/office/drawing/2014/main" id="{B8D6659D-FA60-4C6D-A9F6-063E294AA15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73836" y="5501254"/>
            <a:ext cx="7202795"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422952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914400" y="274638"/>
            <a:ext cx="7772400" cy="939800"/>
          </a:xfrm>
        </p:spPr>
        <p:txBody>
          <a:bodyPr>
            <a:normAutofit/>
          </a:bodyPr>
          <a:lstStyle/>
          <a:p>
            <a:r>
              <a:rPr lang="en-US" altLang="en-US"/>
              <a:t>Purposes of OH Risk communication</a:t>
            </a:r>
          </a:p>
        </p:txBody>
      </p:sp>
      <p:sp>
        <p:nvSpPr>
          <p:cNvPr id="4" name="Content Placeholder 3"/>
          <p:cNvSpPr>
            <a:spLocks noGrp="1"/>
          </p:cNvSpPr>
          <p:nvPr>
            <p:ph idx="1"/>
          </p:nvPr>
        </p:nvSpPr>
        <p:spPr>
          <a:xfrm>
            <a:off x="457200" y="1447800"/>
            <a:ext cx="8229600" cy="4678363"/>
          </a:xfrm>
        </p:spPr>
        <p:txBody>
          <a:bodyPr numCol="2">
            <a:normAutofit fontScale="92500"/>
          </a:bodyPr>
          <a:lstStyle/>
          <a:p>
            <a:pPr>
              <a:defRPr/>
            </a:pPr>
            <a:r>
              <a:rPr lang="en-US" sz="2600"/>
              <a:t>Advocacy and policy development</a:t>
            </a:r>
          </a:p>
          <a:p>
            <a:pPr>
              <a:defRPr/>
            </a:pPr>
            <a:r>
              <a:rPr lang="en-US" sz="2600"/>
              <a:t>Information and education (communities, health personnel and decision-makers) to stimulate behavior change</a:t>
            </a:r>
          </a:p>
          <a:p>
            <a:pPr>
              <a:defRPr/>
            </a:pPr>
            <a:r>
              <a:rPr lang="en-US" sz="2600"/>
              <a:t>Emergency information for action</a:t>
            </a:r>
          </a:p>
          <a:p>
            <a:pPr>
              <a:defRPr/>
            </a:pPr>
            <a:r>
              <a:rPr lang="en-US" sz="2600"/>
              <a:t>Prevent misallocation and wasting of resources</a:t>
            </a:r>
          </a:p>
          <a:p>
            <a:pPr>
              <a:defRPr/>
            </a:pPr>
            <a:r>
              <a:rPr lang="en-US" sz="2600"/>
              <a:t>Decrease illness, injury &amp; deaths (of both humans and animals)</a:t>
            </a:r>
          </a:p>
          <a:p>
            <a:pPr>
              <a:defRPr/>
            </a:pPr>
            <a:r>
              <a:rPr lang="en-US" sz="2600"/>
              <a:t>Decrease outrage!</a:t>
            </a:r>
          </a:p>
          <a:p>
            <a:pPr>
              <a:defRPr/>
            </a:pPr>
            <a:r>
              <a:rPr lang="en-US" sz="2600"/>
              <a:t>Take into account emotional response to event</a:t>
            </a:r>
          </a:p>
          <a:p>
            <a:pPr>
              <a:defRPr/>
            </a:pPr>
            <a:r>
              <a:rPr lang="en-US" sz="2600"/>
              <a:t>Empower audiences to make informed decisions</a:t>
            </a:r>
          </a:p>
          <a:p>
            <a:pPr>
              <a:defRPr/>
            </a:pPr>
            <a:r>
              <a:rPr lang="en-US" sz="2600"/>
              <a:t>Discourage negative behavior </a:t>
            </a:r>
          </a:p>
          <a:p>
            <a:pPr>
              <a:defRPr/>
            </a:pPr>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556" y="6051550"/>
            <a:ext cx="9144000" cy="806450"/>
          </a:xfrm>
          <a:prstGeom prst="rect">
            <a:avLst/>
          </a:prstGeom>
        </p:spPr>
      </p:pic>
    </p:spTree>
    <p:extLst>
      <p:ext uri="{BB962C8B-B14F-4D97-AF65-F5344CB8AC3E}">
        <p14:creationId xmlns:p14="http://schemas.microsoft.com/office/powerpoint/2010/main" val="34367074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785813" y="274638"/>
            <a:ext cx="7900987" cy="939800"/>
          </a:xfrm>
        </p:spPr>
        <p:txBody>
          <a:bodyPr/>
          <a:lstStyle/>
          <a:p>
            <a:r>
              <a:rPr lang="en-US" altLang="en-US"/>
              <a:t>Purposes…</a:t>
            </a:r>
          </a:p>
        </p:txBody>
      </p:sp>
      <p:sp>
        <p:nvSpPr>
          <p:cNvPr id="4" name="Content Placeholder 3"/>
          <p:cNvSpPr>
            <a:spLocks noGrp="1"/>
          </p:cNvSpPr>
          <p:nvPr>
            <p:ph idx="1"/>
          </p:nvPr>
        </p:nvSpPr>
        <p:spPr>
          <a:xfrm>
            <a:off x="642938" y="1447800"/>
            <a:ext cx="8043862" cy="4800600"/>
          </a:xfrm>
        </p:spPr>
        <p:txBody>
          <a:bodyPr numCol="2">
            <a:normAutofit/>
          </a:bodyPr>
          <a:lstStyle/>
          <a:p>
            <a:pPr>
              <a:defRPr/>
            </a:pPr>
            <a:r>
              <a:rPr lang="en-US" dirty="0"/>
              <a:t>Encourage constructive responses to risk or danger</a:t>
            </a:r>
          </a:p>
          <a:p>
            <a:pPr>
              <a:defRPr/>
            </a:pPr>
            <a:r>
              <a:rPr lang="en-US" dirty="0"/>
              <a:t>Enhance the participation of the risk analysis stakeholders</a:t>
            </a:r>
          </a:p>
          <a:p>
            <a:pPr>
              <a:defRPr/>
            </a:pPr>
            <a:r>
              <a:rPr lang="en-US" dirty="0"/>
              <a:t>Enhanced knowledge of the decision-making process and risk management</a:t>
            </a:r>
          </a:p>
          <a:p>
            <a:pPr>
              <a:defRPr/>
            </a:pPr>
            <a:r>
              <a:rPr lang="en-US" dirty="0"/>
              <a:t>Help policy makers to make transparent, consistent and effective decisions</a:t>
            </a:r>
          </a:p>
          <a:p>
            <a:pPr>
              <a:defRPr/>
            </a:pPr>
            <a:r>
              <a:rPr lang="en-US" dirty="0"/>
              <a:t>Empower audiences to make informed decisions concerning risk</a:t>
            </a:r>
          </a:p>
          <a:p>
            <a:pPr>
              <a:defRPr/>
            </a:pPr>
            <a:r>
              <a:rPr lang="en-US" dirty="0"/>
              <a:t>Counter/correct rumors</a:t>
            </a:r>
          </a:p>
          <a:p>
            <a:pPr>
              <a:defRPr/>
            </a:pPr>
            <a:r>
              <a:rPr lang="en-US" dirty="0"/>
              <a:t>Build support for a response plan </a:t>
            </a:r>
          </a:p>
          <a:p>
            <a:pPr>
              <a:defRPr/>
            </a:pPr>
            <a:r>
              <a:rPr lang="en-US" dirty="0"/>
              <a:t>Assist in executing a response plan </a:t>
            </a:r>
          </a:p>
          <a:p>
            <a:pPr>
              <a:defRPr/>
            </a:pPr>
            <a:r>
              <a:rPr lang="en-US" dirty="0"/>
              <a:t>Keep decision-makers well informed (policy makers, politicians)</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556" y="6051550"/>
            <a:ext cx="9144000" cy="806450"/>
          </a:xfrm>
          <a:prstGeom prst="rect">
            <a:avLst/>
          </a:prstGeom>
        </p:spPr>
      </p:pic>
    </p:spTree>
    <p:extLst>
      <p:ext uri="{BB962C8B-B14F-4D97-AF65-F5344CB8AC3E}">
        <p14:creationId xmlns:p14="http://schemas.microsoft.com/office/powerpoint/2010/main" val="15314780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9112" y="381000"/>
            <a:ext cx="6798734" cy="1303867"/>
          </a:xfrm>
        </p:spPr>
        <p:txBody>
          <a:bodyPr>
            <a:normAutofit fontScale="90000"/>
          </a:bodyPr>
          <a:lstStyle/>
          <a:p>
            <a:r>
              <a:rPr lang="en-GB" altLang="en-US" dirty="0"/>
              <a:t>Principles of Risk Communication </a:t>
            </a:r>
            <a:endParaRPr lang="en-US" dirty="0"/>
          </a:p>
        </p:txBody>
      </p:sp>
      <p:sp>
        <p:nvSpPr>
          <p:cNvPr id="3" name="Content Placeholder 2"/>
          <p:cNvSpPr>
            <a:spLocks noGrp="1"/>
          </p:cNvSpPr>
          <p:nvPr>
            <p:ph idx="1"/>
          </p:nvPr>
        </p:nvSpPr>
        <p:spPr>
          <a:xfrm>
            <a:off x="457200" y="1361811"/>
            <a:ext cx="8016240" cy="4353190"/>
          </a:xfrm>
        </p:spPr>
        <p:txBody>
          <a:bodyPr>
            <a:normAutofit fontScale="92500"/>
          </a:bodyPr>
          <a:lstStyle/>
          <a:p>
            <a:pPr marL="571500" indent="-457200">
              <a:buAutoNum type="arabicParenR"/>
            </a:pPr>
            <a:endParaRPr lang="en-US" i="1" dirty="0"/>
          </a:p>
          <a:p>
            <a:pPr marL="571500" indent="-457200">
              <a:buAutoNum type="arabicParenR"/>
            </a:pPr>
            <a:endParaRPr lang="en-US" i="1" dirty="0"/>
          </a:p>
          <a:p>
            <a:pPr marL="571500" indent="-457200">
              <a:buAutoNum type="arabicParenR"/>
            </a:pPr>
            <a:r>
              <a:rPr lang="en-US" i="1" dirty="0"/>
              <a:t>Risk communication </a:t>
            </a:r>
            <a:r>
              <a:rPr lang="en-US" dirty="0"/>
              <a:t>addresses information and opinions regarding </a:t>
            </a:r>
            <a:r>
              <a:rPr lang="en-US" i="1" dirty="0"/>
              <a:t>hazards </a:t>
            </a:r>
            <a:r>
              <a:rPr lang="en-US" dirty="0"/>
              <a:t>and </a:t>
            </a:r>
            <a:r>
              <a:rPr lang="en-US" i="1" dirty="0"/>
              <a:t>risks that </a:t>
            </a:r>
            <a:r>
              <a:rPr lang="en-US" dirty="0"/>
              <a:t>are gathered from potentially affected and interested parties during a </a:t>
            </a:r>
            <a:r>
              <a:rPr lang="en-US" i="1" dirty="0"/>
              <a:t>risk analysis</a:t>
            </a:r>
            <a:r>
              <a:rPr lang="en-US" dirty="0"/>
              <a:t>, and by which the results of the </a:t>
            </a:r>
            <a:r>
              <a:rPr lang="en-US" i="1" dirty="0"/>
              <a:t>risk assessment </a:t>
            </a:r>
            <a:r>
              <a:rPr lang="en-US" dirty="0"/>
              <a:t>and proposed </a:t>
            </a:r>
            <a:r>
              <a:rPr lang="en-US" i="1" dirty="0"/>
              <a:t>risk management </a:t>
            </a:r>
            <a:r>
              <a:rPr lang="en-US" dirty="0"/>
              <a:t>measures are communicated to the decision-makers and interested parties in the </a:t>
            </a:r>
            <a:r>
              <a:rPr lang="en-US" i="1" dirty="0"/>
              <a:t>importing </a:t>
            </a:r>
            <a:r>
              <a:rPr lang="en-US" dirty="0"/>
              <a:t>and </a:t>
            </a:r>
            <a:r>
              <a:rPr lang="en-US" i="1" dirty="0"/>
              <a:t>exporting countries</a:t>
            </a:r>
            <a:r>
              <a:rPr lang="en-US" dirty="0"/>
              <a:t>. </a:t>
            </a:r>
          </a:p>
          <a:p>
            <a:pPr marL="571500" indent="-457200">
              <a:buAutoNum type="arabicParenR"/>
            </a:pPr>
            <a:r>
              <a:rPr lang="en-US" dirty="0"/>
              <a:t>It is a multidimensional and iterative process and should ideally begin at the start of the </a:t>
            </a:r>
            <a:r>
              <a:rPr lang="en-US" i="1" dirty="0"/>
              <a:t>risk analysis </a:t>
            </a:r>
            <a:r>
              <a:rPr lang="en-US" dirty="0"/>
              <a:t>process and continue throughout.</a:t>
            </a:r>
          </a:p>
          <a:p>
            <a:endParaRPr lang="en-US" dirty="0"/>
          </a:p>
        </p:txBody>
      </p:sp>
      <p:sp>
        <p:nvSpPr>
          <p:cNvPr id="4" name="Slide Number Placeholder 3"/>
          <p:cNvSpPr>
            <a:spLocks noGrp="1"/>
          </p:cNvSpPr>
          <p:nvPr>
            <p:ph type="sldNum" sz="quarter" idx="12"/>
          </p:nvPr>
        </p:nvSpPr>
        <p:spPr/>
        <p:txBody>
          <a:bodyPr/>
          <a:lstStyle/>
          <a:p>
            <a:fld id="{B90CDB05-4677-40E8-8FC4-39CAC80F773C}" type="slidenum">
              <a:rPr lang="en-US" altLang="en-US" smtClean="0"/>
              <a:pPr/>
              <a:t>12</a:t>
            </a:fld>
            <a:endParaRPr lang="en-US" alt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556" y="6051550"/>
            <a:ext cx="9144000" cy="806450"/>
          </a:xfrm>
          <a:prstGeom prst="rect">
            <a:avLst/>
          </a:prstGeom>
        </p:spPr>
      </p:pic>
    </p:spTree>
    <p:extLst>
      <p:ext uri="{BB962C8B-B14F-4D97-AF65-F5344CB8AC3E}">
        <p14:creationId xmlns:p14="http://schemas.microsoft.com/office/powerpoint/2010/main" val="20560897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2633" y="374226"/>
            <a:ext cx="6798734" cy="1303867"/>
          </a:xfrm>
        </p:spPr>
        <p:txBody>
          <a:bodyPr>
            <a:normAutofit fontScale="90000"/>
          </a:bodyPr>
          <a:lstStyle/>
          <a:p>
            <a:r>
              <a:rPr lang="en-GB" altLang="en-US" dirty="0"/>
              <a:t>Principles of Risk Communication </a:t>
            </a:r>
            <a:endParaRPr lang="en-US" dirty="0"/>
          </a:p>
        </p:txBody>
      </p:sp>
      <p:sp>
        <p:nvSpPr>
          <p:cNvPr id="3" name="Content Placeholder 2"/>
          <p:cNvSpPr>
            <a:spLocks noGrp="1"/>
          </p:cNvSpPr>
          <p:nvPr>
            <p:ph idx="1"/>
          </p:nvPr>
        </p:nvSpPr>
        <p:spPr>
          <a:xfrm>
            <a:off x="533400" y="2286000"/>
            <a:ext cx="8077200" cy="4876800"/>
          </a:xfrm>
        </p:spPr>
        <p:txBody>
          <a:bodyPr>
            <a:normAutofit/>
          </a:bodyPr>
          <a:lstStyle/>
          <a:p>
            <a:pPr marL="571500" indent="-457200">
              <a:buFont typeface="+mj-lt"/>
              <a:buAutoNum type="arabicParenR" startAt="3"/>
            </a:pPr>
            <a:r>
              <a:rPr lang="en-US" dirty="0"/>
              <a:t>A risk communication strategy should be put in place at the start of each risk analysis.</a:t>
            </a:r>
          </a:p>
          <a:p>
            <a:pPr marL="571500" indent="-457200">
              <a:buFont typeface="+mj-lt"/>
              <a:buAutoNum type="arabicParenR" startAt="3"/>
            </a:pPr>
            <a:r>
              <a:rPr lang="en-US" dirty="0"/>
              <a:t>The </a:t>
            </a:r>
            <a:r>
              <a:rPr lang="en-US" i="1" dirty="0"/>
              <a:t>communication of the risk </a:t>
            </a:r>
            <a:r>
              <a:rPr lang="en-US" dirty="0"/>
              <a:t>should be an open, interactive, iterative and transparent exchange of information that may continue after the decision on importation.</a:t>
            </a:r>
          </a:p>
          <a:p>
            <a:pPr marL="571500" indent="-457200">
              <a:buFont typeface="+mj-lt"/>
              <a:buAutoNum type="arabicParenR" startAt="3"/>
            </a:pPr>
            <a:r>
              <a:rPr lang="en-US" dirty="0"/>
              <a:t>The principal participants in </a:t>
            </a:r>
            <a:r>
              <a:rPr lang="en-US" i="1" dirty="0"/>
              <a:t>risk communication </a:t>
            </a:r>
            <a:r>
              <a:rPr lang="en-US" dirty="0"/>
              <a:t>include the authorities in the </a:t>
            </a:r>
            <a:r>
              <a:rPr lang="en-US" i="1" dirty="0"/>
              <a:t>exporting country </a:t>
            </a:r>
            <a:r>
              <a:rPr lang="en-US" dirty="0"/>
              <a:t>and other stakeholders such as domestic and foreign industry groups, domestic livestock producers and consumer groups.</a:t>
            </a:r>
          </a:p>
          <a:p>
            <a:endParaRPr lang="en-US" dirty="0"/>
          </a:p>
        </p:txBody>
      </p:sp>
      <p:sp>
        <p:nvSpPr>
          <p:cNvPr id="4" name="Slide Number Placeholder 3"/>
          <p:cNvSpPr>
            <a:spLocks noGrp="1"/>
          </p:cNvSpPr>
          <p:nvPr>
            <p:ph type="sldNum" sz="quarter" idx="12"/>
          </p:nvPr>
        </p:nvSpPr>
        <p:spPr/>
        <p:txBody>
          <a:bodyPr/>
          <a:lstStyle/>
          <a:p>
            <a:fld id="{B90CDB05-4677-40E8-8FC4-39CAC80F773C}" type="slidenum">
              <a:rPr lang="en-US" altLang="en-US" smtClean="0"/>
              <a:pPr/>
              <a:t>13</a:t>
            </a:fld>
            <a:endParaRPr lang="en-US" alt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556" y="6051550"/>
            <a:ext cx="9144000" cy="806450"/>
          </a:xfrm>
          <a:prstGeom prst="rect">
            <a:avLst/>
          </a:prstGeom>
        </p:spPr>
      </p:pic>
    </p:spTree>
    <p:extLst>
      <p:ext uri="{BB962C8B-B14F-4D97-AF65-F5344CB8AC3E}">
        <p14:creationId xmlns:p14="http://schemas.microsoft.com/office/powerpoint/2010/main" val="36905018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altLang="en-US" dirty="0"/>
              <a:t>Principles of Risk Communication </a:t>
            </a:r>
            <a:endParaRPr lang="en-US" dirty="0"/>
          </a:p>
        </p:txBody>
      </p:sp>
      <p:sp>
        <p:nvSpPr>
          <p:cNvPr id="3" name="Content Placeholder 2"/>
          <p:cNvSpPr>
            <a:spLocks noGrp="1"/>
          </p:cNvSpPr>
          <p:nvPr>
            <p:ph idx="1"/>
          </p:nvPr>
        </p:nvSpPr>
        <p:spPr/>
        <p:txBody>
          <a:bodyPr/>
          <a:lstStyle/>
          <a:p>
            <a:pPr marL="571500" indent="-457200">
              <a:buFont typeface="+mj-lt"/>
              <a:buAutoNum type="arabicParenR" startAt="6"/>
            </a:pPr>
            <a:r>
              <a:rPr lang="en-US" dirty="0"/>
              <a:t>The assumptions and uncertainty in the model, model inputs and the risk estimates of the risk assessment should be communicated.</a:t>
            </a:r>
          </a:p>
          <a:p>
            <a:pPr marL="571500" indent="-457200">
              <a:buFont typeface="+mj-lt"/>
              <a:buAutoNum type="arabicParenR" startAt="6"/>
            </a:pPr>
            <a:r>
              <a:rPr lang="en-US" dirty="0"/>
              <a:t>Peer review is a component of </a:t>
            </a:r>
            <a:r>
              <a:rPr lang="en-US" i="1" dirty="0"/>
              <a:t>risk communication </a:t>
            </a:r>
            <a:r>
              <a:rPr lang="en-US" dirty="0"/>
              <a:t>in order to obtain scientific critique and to ensure that the data, information, methods and assumptions are the best available.</a:t>
            </a:r>
          </a:p>
          <a:p>
            <a:endParaRPr lang="en-US" dirty="0"/>
          </a:p>
        </p:txBody>
      </p:sp>
      <p:sp>
        <p:nvSpPr>
          <p:cNvPr id="4" name="Slide Number Placeholder 3"/>
          <p:cNvSpPr>
            <a:spLocks noGrp="1"/>
          </p:cNvSpPr>
          <p:nvPr>
            <p:ph type="sldNum" sz="quarter" idx="12"/>
          </p:nvPr>
        </p:nvSpPr>
        <p:spPr/>
        <p:txBody>
          <a:bodyPr/>
          <a:lstStyle/>
          <a:p>
            <a:fld id="{B90CDB05-4677-40E8-8FC4-39CAC80F773C}" type="slidenum">
              <a:rPr lang="en-US" altLang="en-US" smtClean="0"/>
              <a:pPr/>
              <a:t>14</a:t>
            </a:fld>
            <a:endParaRPr lang="en-US" alt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556" y="6051550"/>
            <a:ext cx="9144000" cy="806450"/>
          </a:xfrm>
          <a:prstGeom prst="rect">
            <a:avLst/>
          </a:prstGeom>
        </p:spPr>
      </p:pic>
    </p:spTree>
    <p:extLst>
      <p:ext uri="{BB962C8B-B14F-4D97-AF65-F5344CB8AC3E}">
        <p14:creationId xmlns:p14="http://schemas.microsoft.com/office/powerpoint/2010/main" val="36952147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928688" y="500063"/>
            <a:ext cx="7772400" cy="928687"/>
          </a:xfrm>
        </p:spPr>
        <p:txBody>
          <a:bodyPr>
            <a:normAutofit/>
          </a:bodyPr>
          <a:lstStyle/>
          <a:p>
            <a:r>
              <a:rPr lang="en-GB" altLang="en-US" dirty="0"/>
              <a:t>Principles of Risk Communication </a:t>
            </a:r>
          </a:p>
        </p:txBody>
      </p:sp>
      <p:sp>
        <p:nvSpPr>
          <p:cNvPr id="40963" name="Content Placeholder 2"/>
          <p:cNvSpPr>
            <a:spLocks noGrp="1"/>
          </p:cNvSpPr>
          <p:nvPr>
            <p:ph idx="1"/>
          </p:nvPr>
        </p:nvSpPr>
        <p:spPr>
          <a:xfrm>
            <a:off x="914400" y="2000250"/>
            <a:ext cx="7772400" cy="4019550"/>
          </a:xfrm>
        </p:spPr>
        <p:txBody>
          <a:bodyPr>
            <a:normAutofit/>
          </a:bodyPr>
          <a:lstStyle/>
          <a:p>
            <a:pPr algn="just">
              <a:spcBef>
                <a:spcPts val="1200"/>
              </a:spcBef>
              <a:spcAft>
                <a:spcPts val="600"/>
              </a:spcAft>
            </a:pPr>
            <a:endParaRPr lang="en-GB" altLang="en-US" sz="2800" dirty="0">
              <a:cs typeface="Calibri" pitchFamily="34" charset="0"/>
            </a:endParaRPr>
          </a:p>
          <a:p>
            <a:pPr algn="just">
              <a:spcBef>
                <a:spcPts val="1200"/>
              </a:spcBef>
              <a:spcAft>
                <a:spcPts val="600"/>
              </a:spcAft>
            </a:pPr>
            <a:r>
              <a:rPr lang="en-GB" altLang="en-US" sz="2800" dirty="0">
                <a:cs typeface="Calibri" pitchFamily="34" charset="0"/>
              </a:rPr>
              <a:t>Accept and involve the public as a legitimate partner.</a:t>
            </a:r>
          </a:p>
          <a:p>
            <a:pPr algn="just">
              <a:spcBef>
                <a:spcPts val="1200"/>
              </a:spcBef>
              <a:spcAft>
                <a:spcPts val="600"/>
              </a:spcAft>
            </a:pPr>
            <a:r>
              <a:rPr lang="en-GB" altLang="en-US" sz="2800" dirty="0">
                <a:cs typeface="Calibri" pitchFamily="34" charset="0"/>
              </a:rPr>
              <a:t>Respect the public’s fundamental right to information about risks.</a:t>
            </a:r>
          </a:p>
          <a:p>
            <a:pPr algn="just">
              <a:spcBef>
                <a:spcPts val="1200"/>
              </a:spcBef>
              <a:spcAft>
                <a:spcPts val="600"/>
              </a:spcAft>
            </a:pPr>
            <a:r>
              <a:rPr lang="en-GB" altLang="en-US" sz="2800" dirty="0">
                <a:cs typeface="Calibri" pitchFamily="34" charset="0"/>
              </a:rPr>
              <a:t>Share dilemmas.</a:t>
            </a:r>
          </a:p>
          <a:p>
            <a:pPr algn="just">
              <a:spcBef>
                <a:spcPts val="1200"/>
              </a:spcBef>
              <a:spcAft>
                <a:spcPts val="600"/>
              </a:spcAft>
            </a:pPr>
            <a:r>
              <a:rPr lang="en-GB" altLang="en-US" sz="2800" dirty="0">
                <a:cs typeface="Calibri" pitchFamily="34" charset="0"/>
              </a:rPr>
              <a:t>Share responsibilities to arrive at better choices.</a:t>
            </a:r>
          </a:p>
          <a:p>
            <a:pPr>
              <a:buFont typeface="Wingdings" pitchFamily="2" charset="2"/>
              <a:buNone/>
            </a:pPr>
            <a:endParaRPr lang="en-GB" alt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556" y="6051550"/>
            <a:ext cx="9144000" cy="806450"/>
          </a:xfrm>
          <a:prstGeom prst="rect">
            <a:avLst/>
          </a:prstGeom>
        </p:spPr>
      </p:pic>
    </p:spTree>
    <p:extLst>
      <p:ext uri="{BB962C8B-B14F-4D97-AF65-F5344CB8AC3E}">
        <p14:creationId xmlns:p14="http://schemas.microsoft.com/office/powerpoint/2010/main" val="40421790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normAutofit fontScale="90000"/>
          </a:bodyPr>
          <a:lstStyle/>
          <a:p>
            <a:r>
              <a:rPr lang="en-GB" altLang="en-US"/>
              <a:t>Principles of Risk Communication</a:t>
            </a:r>
          </a:p>
        </p:txBody>
      </p:sp>
      <p:sp>
        <p:nvSpPr>
          <p:cNvPr id="41987" name="Content Placeholder 2"/>
          <p:cNvSpPr>
            <a:spLocks noGrp="1"/>
          </p:cNvSpPr>
          <p:nvPr>
            <p:ph idx="1"/>
          </p:nvPr>
        </p:nvSpPr>
        <p:spPr>
          <a:xfrm>
            <a:off x="914400" y="1928813"/>
            <a:ext cx="7772400" cy="4090987"/>
          </a:xfrm>
        </p:spPr>
        <p:txBody>
          <a:bodyPr>
            <a:normAutofit/>
          </a:bodyPr>
          <a:lstStyle/>
          <a:p>
            <a:pPr>
              <a:buFont typeface="Wingdings" pitchFamily="2" charset="2"/>
              <a:buNone/>
            </a:pPr>
            <a:r>
              <a:rPr lang="en-GB" altLang="en-US" sz="2800" b="1" dirty="0">
                <a:cs typeface="Calibri" pitchFamily="34" charset="0"/>
              </a:rPr>
              <a:t>Listen to the public’s concerns:</a:t>
            </a:r>
            <a:endParaRPr lang="en-GB" altLang="en-US" sz="2800" dirty="0">
              <a:cs typeface="Calibri" pitchFamily="34" charset="0"/>
            </a:endParaRPr>
          </a:p>
          <a:p>
            <a:r>
              <a:rPr lang="en-GB" altLang="en-US" sz="2800" dirty="0">
                <a:cs typeface="Calibri" pitchFamily="34" charset="0"/>
              </a:rPr>
              <a:t> Don’t ridicule the public’s emotions.</a:t>
            </a:r>
          </a:p>
          <a:p>
            <a:r>
              <a:rPr lang="en-GB" altLang="en-US" sz="2800" dirty="0">
                <a:cs typeface="Calibri" pitchFamily="34" charset="0"/>
              </a:rPr>
              <a:t> Legitimise people’s fears.</a:t>
            </a:r>
          </a:p>
          <a:p>
            <a:r>
              <a:rPr lang="en-GB" altLang="en-US" sz="2800" dirty="0">
                <a:cs typeface="Calibri" pitchFamily="34" charset="0"/>
              </a:rPr>
              <a:t> Tolerate early overreactions but warn against their possible negative consequences.</a:t>
            </a:r>
          </a:p>
          <a:p>
            <a:r>
              <a:rPr lang="en-GB" altLang="en-US" sz="2800" dirty="0">
                <a:cs typeface="Calibri" pitchFamily="34" charset="0"/>
              </a:rPr>
              <a:t> Establish yourself as human (can make mistakes).</a:t>
            </a:r>
          </a:p>
          <a:p>
            <a:r>
              <a:rPr lang="en-GB" altLang="en-US" sz="2800" dirty="0">
                <a:cs typeface="Calibri" pitchFamily="34" charset="0"/>
              </a:rPr>
              <a:t> Speak clearly and with compassion.</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556" y="6051550"/>
            <a:ext cx="9144000" cy="806450"/>
          </a:xfrm>
          <a:prstGeom prst="rect">
            <a:avLst/>
          </a:prstGeom>
        </p:spPr>
      </p:pic>
    </p:spTree>
    <p:extLst>
      <p:ext uri="{BB962C8B-B14F-4D97-AF65-F5344CB8AC3E}">
        <p14:creationId xmlns:p14="http://schemas.microsoft.com/office/powerpoint/2010/main" val="39625979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1066800" y="685800"/>
            <a:ext cx="6798734" cy="456263"/>
          </a:xfrm>
        </p:spPr>
        <p:txBody>
          <a:bodyPr>
            <a:normAutofit fontScale="90000"/>
          </a:bodyPr>
          <a:lstStyle/>
          <a:p>
            <a:r>
              <a:rPr lang="en-GB" altLang="en-US" dirty="0"/>
              <a:t>Principles of Risk Communication...</a:t>
            </a:r>
          </a:p>
        </p:txBody>
      </p:sp>
      <p:sp>
        <p:nvSpPr>
          <p:cNvPr id="3" name="Content Placeholder 2"/>
          <p:cNvSpPr>
            <a:spLocks noGrp="1"/>
          </p:cNvSpPr>
          <p:nvPr>
            <p:ph idx="1"/>
          </p:nvPr>
        </p:nvSpPr>
        <p:spPr>
          <a:xfrm>
            <a:off x="762000" y="1447800"/>
            <a:ext cx="7924800" cy="4724400"/>
          </a:xfrm>
        </p:spPr>
        <p:txBody>
          <a:bodyPr numCol="2">
            <a:normAutofit fontScale="92500" lnSpcReduction="10000"/>
          </a:bodyPr>
          <a:lstStyle/>
          <a:p>
            <a:pPr>
              <a:buFont typeface="Wingdings" pitchFamily="2" charset="2"/>
              <a:buNone/>
              <a:defRPr/>
            </a:pPr>
            <a:r>
              <a:rPr lang="en-GB" b="1" dirty="0">
                <a:solidFill>
                  <a:srgbClr val="FF0000"/>
                </a:solidFill>
              </a:rPr>
              <a:t>SUMMARY - Steps in Disaster Risk Communication Planning</a:t>
            </a:r>
          </a:p>
          <a:p>
            <a:pPr>
              <a:buFont typeface="Wingdings" pitchFamily="2" charset="2"/>
              <a:buNone/>
              <a:defRPr/>
            </a:pPr>
            <a:endParaRPr lang="en-GB" dirty="0">
              <a:solidFill>
                <a:srgbClr val="FF0000"/>
              </a:solidFill>
            </a:endParaRPr>
          </a:p>
          <a:p>
            <a:pPr>
              <a:defRPr/>
            </a:pPr>
            <a:endParaRPr lang="en-GB" dirty="0"/>
          </a:p>
          <a:p>
            <a:pPr>
              <a:defRPr/>
            </a:pPr>
            <a:r>
              <a:rPr lang="en-GB" dirty="0"/>
              <a:t>Identification of risks to be addressed</a:t>
            </a:r>
          </a:p>
          <a:p>
            <a:pPr>
              <a:defRPr/>
            </a:pPr>
            <a:r>
              <a:rPr lang="en-GB" dirty="0"/>
              <a:t>Design of risk communication strategy and plan</a:t>
            </a:r>
          </a:p>
          <a:p>
            <a:pPr>
              <a:defRPr/>
            </a:pPr>
            <a:r>
              <a:rPr lang="en-GB" dirty="0"/>
              <a:t>Target group</a:t>
            </a:r>
          </a:p>
          <a:p>
            <a:pPr>
              <a:defRPr/>
            </a:pPr>
            <a:r>
              <a:rPr lang="en-GB" dirty="0"/>
              <a:t> Message</a:t>
            </a:r>
          </a:p>
          <a:p>
            <a:pPr>
              <a:defRPr/>
            </a:pPr>
            <a:r>
              <a:rPr lang="en-GB" dirty="0"/>
              <a:t>Source</a:t>
            </a:r>
          </a:p>
          <a:p>
            <a:pPr>
              <a:defRPr/>
            </a:pPr>
            <a:endParaRPr lang="en-GB" dirty="0"/>
          </a:p>
          <a:p>
            <a:pPr>
              <a:defRPr/>
            </a:pPr>
            <a:r>
              <a:rPr lang="en-GB" dirty="0"/>
              <a:t>Communication channel</a:t>
            </a:r>
          </a:p>
          <a:p>
            <a:pPr>
              <a:defRPr/>
            </a:pPr>
            <a:r>
              <a:rPr lang="en-GB" dirty="0"/>
              <a:t> How media may be involved</a:t>
            </a:r>
          </a:p>
          <a:p>
            <a:pPr>
              <a:defRPr/>
            </a:pPr>
            <a:r>
              <a:rPr lang="en-GB" dirty="0"/>
              <a:t>Pre-testing for appropriateness of content, design and mode of communication as perceived by the target group</a:t>
            </a:r>
          </a:p>
          <a:p>
            <a:pPr>
              <a:defRPr/>
            </a:pPr>
            <a:r>
              <a:rPr lang="en-GB" dirty="0"/>
              <a:t>Implementation</a:t>
            </a:r>
          </a:p>
          <a:p>
            <a:pPr>
              <a:defRPr/>
            </a:pPr>
            <a:r>
              <a:rPr lang="en-GB" dirty="0"/>
              <a:t>Programme evaluation and impact assessment</a:t>
            </a:r>
          </a:p>
          <a:p>
            <a:pPr>
              <a:defRPr/>
            </a:pPr>
            <a:endParaRPr lang="en-GB"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556" y="6051550"/>
            <a:ext cx="9144000" cy="806450"/>
          </a:xfrm>
          <a:prstGeom prst="rect">
            <a:avLst/>
          </a:prstGeom>
        </p:spPr>
      </p:pic>
    </p:spTree>
    <p:extLst>
      <p:ext uri="{BB962C8B-B14F-4D97-AF65-F5344CB8AC3E}">
        <p14:creationId xmlns:p14="http://schemas.microsoft.com/office/powerpoint/2010/main" val="15827734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1158345" y="457200"/>
            <a:ext cx="6798734" cy="1303867"/>
          </a:xfrm>
        </p:spPr>
        <p:txBody>
          <a:bodyPr>
            <a:normAutofit fontScale="90000"/>
          </a:bodyPr>
          <a:lstStyle/>
          <a:p>
            <a:r>
              <a:rPr lang="en-GB" altLang="en-US" dirty="0">
                <a:solidFill>
                  <a:schemeClr val="tx1"/>
                </a:solidFill>
              </a:rPr>
              <a:t>OH Risk Communication components</a:t>
            </a:r>
          </a:p>
        </p:txBody>
      </p:sp>
      <p:sp>
        <p:nvSpPr>
          <p:cNvPr id="21507" name="Content Placeholder 2"/>
          <p:cNvSpPr>
            <a:spLocks noGrp="1"/>
          </p:cNvSpPr>
          <p:nvPr>
            <p:ph idx="1"/>
          </p:nvPr>
        </p:nvSpPr>
        <p:spPr>
          <a:xfrm>
            <a:off x="428625" y="1428750"/>
            <a:ext cx="8258175" cy="4697413"/>
          </a:xfrm>
        </p:spPr>
        <p:txBody>
          <a:bodyPr/>
          <a:lstStyle/>
          <a:p>
            <a:pPr>
              <a:buFont typeface="Wingdings" pitchFamily="2" charset="2"/>
              <a:buNone/>
            </a:pPr>
            <a:r>
              <a:rPr lang="en-US" altLang="en-US" b="1" dirty="0">
                <a:solidFill>
                  <a:schemeClr val="tx1"/>
                </a:solidFill>
              </a:rPr>
              <a:t>    </a:t>
            </a:r>
          </a:p>
          <a:p>
            <a:pPr>
              <a:buFont typeface="Wingdings" pitchFamily="2" charset="2"/>
              <a:buNone/>
            </a:pPr>
            <a:r>
              <a:rPr lang="en-US" altLang="en-US" b="1" dirty="0">
                <a:solidFill>
                  <a:schemeClr val="tx1"/>
                </a:solidFill>
              </a:rPr>
              <a:t>Overview of communication </a:t>
            </a:r>
            <a:endParaRPr lang="en-US" altLang="en-US" sz="2000" b="1" dirty="0">
              <a:solidFill>
                <a:schemeClr val="tx1"/>
              </a:solidFill>
            </a:endParaRPr>
          </a:p>
          <a:p>
            <a:pPr>
              <a:buFont typeface="Wingdings" pitchFamily="2" charset="2"/>
              <a:buNone/>
            </a:pPr>
            <a:endParaRPr lang="en-GB" altLang="en-US" sz="2000" dirty="0">
              <a:solidFill>
                <a:schemeClr val="tx1"/>
              </a:solidFill>
            </a:endParaRPr>
          </a:p>
          <a:p>
            <a:pPr>
              <a:buFont typeface="Wingdings" pitchFamily="2" charset="2"/>
              <a:buNone/>
            </a:pPr>
            <a:r>
              <a:rPr lang="en-GB" altLang="en-US" dirty="0">
                <a:solidFill>
                  <a:srgbClr val="002060"/>
                </a:solidFill>
              </a:rPr>
              <a:t>Important components of communication </a:t>
            </a:r>
          </a:p>
        </p:txBody>
      </p:sp>
      <p:pic>
        <p:nvPicPr>
          <p:cNvPr id="21508" name="Picture 4"/>
          <p:cNvPicPr>
            <a:picLocks noChangeAspect="1" noChangeArrowheads="1"/>
          </p:cNvPicPr>
          <p:nvPr/>
        </p:nvPicPr>
        <p:blipFill>
          <a:blip r:embed="rId2" cstate="print"/>
          <a:srcRect l="705" t="20395" r="778" b="12663"/>
          <a:stretch>
            <a:fillRect/>
          </a:stretch>
        </p:blipFill>
        <p:spPr bwMode="auto">
          <a:xfrm>
            <a:off x="685800" y="3277765"/>
            <a:ext cx="7572375" cy="3071812"/>
          </a:xfrm>
          <a:prstGeom prst="rect">
            <a:avLst/>
          </a:prstGeom>
          <a:noFill/>
          <a:ln w="9525">
            <a:noFill/>
            <a:miter lim="800000"/>
            <a:headEnd/>
            <a:tailEnd/>
          </a:ln>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556" y="6051550"/>
            <a:ext cx="9144000" cy="806450"/>
          </a:xfrm>
          <a:prstGeom prst="rect">
            <a:avLst/>
          </a:prstGeom>
        </p:spPr>
      </p:pic>
    </p:spTree>
    <p:extLst>
      <p:ext uri="{BB962C8B-B14F-4D97-AF65-F5344CB8AC3E}">
        <p14:creationId xmlns:p14="http://schemas.microsoft.com/office/powerpoint/2010/main" val="35548417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868362"/>
          </a:xfrm>
        </p:spPr>
        <p:txBody>
          <a:bodyPr>
            <a:normAutofit fontScale="90000"/>
          </a:bodyPr>
          <a:lstStyle/>
          <a:p>
            <a:pPr>
              <a:defRPr/>
            </a:pPr>
            <a:br>
              <a:rPr lang="en-GB" dirty="0">
                <a:solidFill>
                  <a:srgbClr val="002060"/>
                </a:solidFill>
              </a:rPr>
            </a:br>
            <a:r>
              <a:rPr lang="en-GB" dirty="0">
                <a:solidFill>
                  <a:srgbClr val="002060"/>
                </a:solidFill>
              </a:rPr>
              <a:t>role plays</a:t>
            </a:r>
            <a:endParaRPr lang="en-GB" dirty="0"/>
          </a:p>
        </p:txBody>
      </p:sp>
      <p:sp>
        <p:nvSpPr>
          <p:cNvPr id="22531" name="Content Placeholder 2"/>
          <p:cNvSpPr>
            <a:spLocks noGrp="1"/>
          </p:cNvSpPr>
          <p:nvPr>
            <p:ph idx="1"/>
          </p:nvPr>
        </p:nvSpPr>
        <p:spPr>
          <a:xfrm>
            <a:off x="500063" y="1371600"/>
            <a:ext cx="8186737" cy="4648200"/>
          </a:xfrm>
        </p:spPr>
        <p:txBody>
          <a:bodyPr>
            <a:normAutofit/>
          </a:bodyPr>
          <a:lstStyle/>
          <a:p>
            <a:pPr lvl="0">
              <a:spcBef>
                <a:spcPts val="1200"/>
              </a:spcBef>
              <a:buClr>
                <a:srgbClr val="EEECE1">
                  <a:lumMod val="50000"/>
                </a:srgbClr>
              </a:buClr>
            </a:pPr>
            <a:r>
              <a:rPr lang="en-MY" altLang="en-US" sz="2600" dirty="0">
                <a:solidFill>
                  <a:prstClr val="black">
                    <a:lumMod val="75000"/>
                    <a:lumOff val="25000"/>
                  </a:prstClr>
                </a:solidFill>
                <a:cs typeface="Calibri" pitchFamily="34" charset="0"/>
              </a:rPr>
              <a:t>Your topic will be non-verbal (e.g., body language, tone) communication and culture. </a:t>
            </a:r>
            <a:endParaRPr lang="en-US" altLang="en-US" sz="2600" dirty="0">
              <a:solidFill>
                <a:prstClr val="black">
                  <a:lumMod val="75000"/>
                  <a:lumOff val="25000"/>
                </a:prstClr>
              </a:solidFill>
              <a:cs typeface="Calibri" pitchFamily="34" charset="0"/>
            </a:endParaRPr>
          </a:p>
          <a:p>
            <a:pPr lvl="0">
              <a:spcBef>
                <a:spcPts val="1200"/>
              </a:spcBef>
              <a:buClr>
                <a:srgbClr val="EEECE1">
                  <a:lumMod val="50000"/>
                </a:srgbClr>
              </a:buClr>
            </a:pPr>
            <a:r>
              <a:rPr lang="en-MY" altLang="en-US" sz="2600" dirty="0">
                <a:solidFill>
                  <a:prstClr val="black">
                    <a:lumMod val="75000"/>
                    <a:lumOff val="25000"/>
                  </a:prstClr>
                </a:solidFill>
                <a:cs typeface="Calibri" pitchFamily="34" charset="0"/>
              </a:rPr>
              <a:t>The interviewer will have 5 minutes to discuss this topic with the interviewee.</a:t>
            </a:r>
            <a:endParaRPr lang="en-US" altLang="en-US" sz="2600" dirty="0">
              <a:solidFill>
                <a:prstClr val="black">
                  <a:lumMod val="75000"/>
                  <a:lumOff val="25000"/>
                </a:prstClr>
              </a:solidFill>
              <a:cs typeface="Calibri" pitchFamily="34" charset="0"/>
            </a:endParaRPr>
          </a:p>
          <a:p>
            <a:pPr lvl="0">
              <a:spcBef>
                <a:spcPts val="1200"/>
              </a:spcBef>
              <a:buClr>
                <a:srgbClr val="EEECE1">
                  <a:lumMod val="50000"/>
                </a:srgbClr>
              </a:buClr>
            </a:pPr>
            <a:r>
              <a:rPr lang="en-MY" altLang="en-US" sz="2600" dirty="0">
                <a:solidFill>
                  <a:prstClr val="black">
                    <a:lumMod val="75000"/>
                    <a:lumOff val="25000"/>
                  </a:prstClr>
                </a:solidFill>
                <a:cs typeface="Calibri" pitchFamily="34" charset="0"/>
              </a:rPr>
              <a:t>During the discussion, the observer will take notes on the communication between the interviewer and the interviewee and may be capturing the discussion on video. </a:t>
            </a:r>
            <a:endParaRPr lang="en-US" altLang="en-US" sz="2600" dirty="0">
              <a:solidFill>
                <a:prstClr val="black">
                  <a:lumMod val="75000"/>
                  <a:lumOff val="25000"/>
                </a:prstClr>
              </a:solidFill>
              <a:cs typeface="Calibri" pitchFamily="34" charset="0"/>
            </a:endParaRPr>
          </a:p>
          <a:p>
            <a:pPr>
              <a:lnSpc>
                <a:spcPct val="120000"/>
              </a:lnSpc>
              <a:spcBef>
                <a:spcPts val="600"/>
              </a:spcBef>
              <a:buFont typeface="Wingdings" pitchFamily="2" charset="2"/>
              <a:buNone/>
            </a:pPr>
            <a:endParaRPr lang="en-GB" altLang="en-US" sz="2800" dirty="0">
              <a:solidFill>
                <a:srgbClr val="FF0000"/>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556" y="6051550"/>
            <a:ext cx="9144000" cy="806450"/>
          </a:xfrm>
          <a:prstGeom prst="rect">
            <a:avLst/>
          </a:prstGeom>
        </p:spPr>
      </p:pic>
    </p:spTree>
    <p:extLst>
      <p:ext uri="{BB962C8B-B14F-4D97-AF65-F5344CB8AC3E}">
        <p14:creationId xmlns:p14="http://schemas.microsoft.com/office/powerpoint/2010/main" val="17028547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extLst/>
          </a:blip>
          <a:stretch/>
        </a:blip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E0837993-CF68-4B71-B30D-9FF2DBDC69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72">
            <a:extLst>
              <a:ext uri="{FF2B5EF4-FFF2-40B4-BE49-F238E27FC236}">
                <a16:creationId xmlns:a16="http://schemas.microsoft.com/office/drawing/2014/main" id="{5BC1EB0E-C682-4477-94FF-E3696ACD5A6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02" y="0"/>
            <a:ext cx="9172471" cy="6856214"/>
            <a:chOff x="-15736" y="0"/>
            <a:chExt cx="12229962" cy="6856214"/>
          </a:xfrm>
        </p:grpSpPr>
        <p:pic>
          <p:nvPicPr>
            <p:cNvPr id="74" name="Picture 73">
              <a:extLst>
                <a:ext uri="{FF2B5EF4-FFF2-40B4-BE49-F238E27FC236}">
                  <a16:creationId xmlns:a16="http://schemas.microsoft.com/office/drawing/2014/main" id="{AFA120B5-D483-4179-B163-E5D72313C92F}"/>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75" name="Rectangle 74">
              <a:extLst>
                <a:ext uri="{FF2B5EF4-FFF2-40B4-BE49-F238E27FC236}">
                  <a16:creationId xmlns:a16="http://schemas.microsoft.com/office/drawing/2014/main" id="{F9A685BA-AB04-4A20-A6D5-BA403BAA7B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76" name="Picture 75">
              <a:extLst>
                <a:ext uri="{FF2B5EF4-FFF2-40B4-BE49-F238E27FC236}">
                  <a16:creationId xmlns:a16="http://schemas.microsoft.com/office/drawing/2014/main" id="{C2823476-35C9-4E21-A7A8-8EE69CF2EEEF}"/>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77" name="Picture 76">
              <a:extLst>
                <a:ext uri="{FF2B5EF4-FFF2-40B4-BE49-F238E27FC236}">
                  <a16:creationId xmlns:a16="http://schemas.microsoft.com/office/drawing/2014/main" id="{06AA5951-06F3-4E0D-9B67-2FDEAA46EE8A}"/>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15362" name="Title 1"/>
          <p:cNvSpPr>
            <a:spLocks noGrp="1"/>
          </p:cNvSpPr>
          <p:nvPr>
            <p:ph type="title"/>
          </p:nvPr>
        </p:nvSpPr>
        <p:spPr>
          <a:xfrm>
            <a:off x="819482" y="1092200"/>
            <a:ext cx="2196563" cy="4498860"/>
          </a:xfrm>
        </p:spPr>
        <p:txBody>
          <a:bodyPr>
            <a:normAutofit/>
          </a:bodyPr>
          <a:lstStyle/>
          <a:p>
            <a:br>
              <a:rPr lang="en-GB" altLang="en-US" sz="2500" dirty="0">
                <a:solidFill>
                  <a:srgbClr val="262626"/>
                </a:solidFill>
              </a:rPr>
            </a:br>
            <a:r>
              <a:rPr lang="en-GB" altLang="en-US" sz="2500" dirty="0">
                <a:solidFill>
                  <a:srgbClr val="262626"/>
                </a:solidFill>
              </a:rPr>
              <a:t>One Health Risk Communication</a:t>
            </a:r>
          </a:p>
        </p:txBody>
      </p:sp>
      <p:sp>
        <p:nvSpPr>
          <p:cNvPr id="3" name="Content Placeholder 2"/>
          <p:cNvSpPr>
            <a:spLocks noGrp="1"/>
          </p:cNvSpPr>
          <p:nvPr>
            <p:ph idx="1"/>
          </p:nvPr>
        </p:nvSpPr>
        <p:spPr>
          <a:xfrm>
            <a:off x="3415645" y="1092200"/>
            <a:ext cx="4909820" cy="2948858"/>
          </a:xfrm>
        </p:spPr>
        <p:txBody>
          <a:bodyPr>
            <a:normAutofit/>
          </a:bodyPr>
          <a:lstStyle/>
          <a:p>
            <a:pPr>
              <a:lnSpc>
                <a:spcPct val="90000"/>
              </a:lnSpc>
              <a:buFont typeface="Wingdings" pitchFamily="2" charset="2"/>
              <a:buNone/>
              <a:defRPr/>
            </a:pPr>
            <a:r>
              <a:rPr lang="en-US" sz="1300" b="1" dirty="0">
                <a:solidFill>
                  <a:srgbClr val="262626"/>
                </a:solidFill>
                <a:cs typeface="Calibri" pitchFamily="34" charset="0"/>
              </a:rPr>
              <a:t>Goal</a:t>
            </a:r>
            <a:endParaRPr lang="en-US" sz="1300" dirty="0">
              <a:solidFill>
                <a:srgbClr val="262626"/>
              </a:solidFill>
              <a:cs typeface="Calibri" pitchFamily="34" charset="0"/>
            </a:endParaRPr>
          </a:p>
          <a:p>
            <a:pPr>
              <a:lnSpc>
                <a:spcPct val="90000"/>
              </a:lnSpc>
              <a:buFont typeface="Wingdings" pitchFamily="2" charset="2"/>
              <a:buChar char="ü"/>
              <a:defRPr/>
            </a:pPr>
            <a:r>
              <a:rPr lang="en-US" sz="1300" dirty="0">
                <a:solidFill>
                  <a:srgbClr val="262626"/>
                </a:solidFill>
                <a:cs typeface="Calibri" pitchFamily="34" charset="0"/>
              </a:rPr>
              <a:t>To appreciate effective OH risk communication </a:t>
            </a:r>
            <a:endParaRPr lang="en-GB" sz="1300" dirty="0">
              <a:solidFill>
                <a:srgbClr val="262626"/>
              </a:solidFill>
              <a:cs typeface="Calibri" pitchFamily="34" charset="0"/>
            </a:endParaRPr>
          </a:p>
          <a:p>
            <a:pPr>
              <a:lnSpc>
                <a:spcPct val="90000"/>
              </a:lnSpc>
              <a:buFont typeface="Wingdings" pitchFamily="2" charset="2"/>
              <a:buNone/>
              <a:defRPr/>
            </a:pPr>
            <a:r>
              <a:rPr lang="en-GB" sz="1300" b="1" dirty="0">
                <a:solidFill>
                  <a:srgbClr val="262626"/>
                </a:solidFill>
                <a:cs typeface="Calibri" pitchFamily="34" charset="0"/>
              </a:rPr>
              <a:t>Learning objectives </a:t>
            </a:r>
          </a:p>
          <a:p>
            <a:pPr>
              <a:lnSpc>
                <a:spcPct val="90000"/>
              </a:lnSpc>
              <a:buNone/>
              <a:defRPr/>
            </a:pPr>
            <a:r>
              <a:rPr lang="en-US" altLang="en-US" sz="1300" dirty="0">
                <a:solidFill>
                  <a:srgbClr val="262626"/>
                </a:solidFill>
              </a:rPr>
              <a:t>By the end of this module, participants should be able to:</a:t>
            </a:r>
          </a:p>
          <a:p>
            <a:pPr>
              <a:lnSpc>
                <a:spcPct val="90000"/>
              </a:lnSpc>
              <a:defRPr/>
            </a:pPr>
            <a:r>
              <a:rPr lang="en-US" sz="1300" dirty="0">
                <a:solidFill>
                  <a:srgbClr val="262626"/>
                </a:solidFill>
                <a:cs typeface="Calibri" pitchFamily="34" charset="0"/>
              </a:rPr>
              <a:t>Describe methods and tools of OH risk communication.</a:t>
            </a:r>
            <a:endParaRPr lang="en-GB" sz="1300" dirty="0">
              <a:solidFill>
                <a:srgbClr val="262626"/>
              </a:solidFill>
              <a:cs typeface="Calibri" pitchFamily="34" charset="0"/>
            </a:endParaRPr>
          </a:p>
          <a:p>
            <a:pPr>
              <a:lnSpc>
                <a:spcPct val="90000"/>
              </a:lnSpc>
              <a:defRPr/>
            </a:pPr>
            <a:r>
              <a:rPr lang="en-US" sz="1300" dirty="0">
                <a:solidFill>
                  <a:srgbClr val="262626"/>
                </a:solidFill>
                <a:cs typeface="Calibri" pitchFamily="34" charset="0"/>
              </a:rPr>
              <a:t>Develop key messages on OH risk communication.</a:t>
            </a:r>
            <a:endParaRPr lang="en-GB" sz="1300" dirty="0">
              <a:solidFill>
                <a:srgbClr val="262626"/>
              </a:solidFill>
              <a:cs typeface="Calibri" pitchFamily="34" charset="0"/>
            </a:endParaRPr>
          </a:p>
          <a:p>
            <a:pPr>
              <a:lnSpc>
                <a:spcPct val="90000"/>
              </a:lnSpc>
              <a:defRPr/>
            </a:pPr>
            <a:r>
              <a:rPr lang="en-US" sz="1300" dirty="0">
                <a:solidFill>
                  <a:srgbClr val="262626"/>
                </a:solidFill>
                <a:cs typeface="Calibri" pitchFamily="34" charset="0"/>
              </a:rPr>
              <a:t>Communicate the information to the stakeholders in due time transparently, effectively and adequately (what, when, how, to whom, with who).</a:t>
            </a:r>
            <a:endParaRPr lang="en-GB" sz="1300" dirty="0">
              <a:solidFill>
                <a:srgbClr val="262626"/>
              </a:solidFill>
              <a:cs typeface="Calibri" pitchFamily="34" charset="0"/>
            </a:endParaRPr>
          </a:p>
          <a:p>
            <a:pPr>
              <a:lnSpc>
                <a:spcPct val="90000"/>
              </a:lnSpc>
              <a:defRPr/>
            </a:pPr>
            <a:r>
              <a:rPr lang="en-US" sz="1300" dirty="0">
                <a:solidFill>
                  <a:srgbClr val="262626"/>
                </a:solidFill>
                <a:cs typeface="Calibri" pitchFamily="34" charset="0"/>
              </a:rPr>
              <a:t>Justify the issues of socio-cultural norms, beliefs and values while communicating OH risks.</a:t>
            </a:r>
            <a:endParaRPr lang="en-GB" sz="1300" b="1" dirty="0">
              <a:solidFill>
                <a:srgbClr val="262626"/>
              </a:solidFill>
              <a:cs typeface="Calibri" pitchFamily="34" charset="0"/>
            </a:endParaRPr>
          </a:p>
        </p:txBody>
      </p:sp>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15645" y="4668608"/>
            <a:ext cx="4921622" cy="516771"/>
          </a:xfrm>
          <a:prstGeom prst="rect">
            <a:avLst/>
          </a:prstGeom>
          <a:ln w="57150" cmpd="thickThin">
            <a:solidFill>
              <a:srgbClr val="7F7F7F"/>
            </a:solidFill>
            <a:miter lim="800000"/>
          </a:ln>
        </p:spPr>
      </p:pic>
    </p:spTree>
    <p:extLst>
      <p:ext uri="{BB962C8B-B14F-4D97-AF65-F5344CB8AC3E}">
        <p14:creationId xmlns:p14="http://schemas.microsoft.com/office/powerpoint/2010/main" val="20247685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868362"/>
          </a:xfrm>
        </p:spPr>
        <p:txBody>
          <a:bodyPr>
            <a:normAutofit fontScale="90000"/>
          </a:bodyPr>
          <a:lstStyle/>
          <a:p>
            <a:pPr>
              <a:defRPr/>
            </a:pPr>
            <a:br>
              <a:rPr lang="en-GB" dirty="0">
                <a:solidFill>
                  <a:srgbClr val="002060"/>
                </a:solidFill>
              </a:rPr>
            </a:br>
            <a:r>
              <a:rPr lang="en-GB" dirty="0">
                <a:solidFill>
                  <a:srgbClr val="002060"/>
                </a:solidFill>
              </a:rPr>
              <a:t>Important components of communication </a:t>
            </a:r>
            <a:endParaRPr lang="en-GB" dirty="0"/>
          </a:p>
        </p:txBody>
      </p:sp>
      <p:sp>
        <p:nvSpPr>
          <p:cNvPr id="22531" name="Content Placeholder 2"/>
          <p:cNvSpPr>
            <a:spLocks noGrp="1"/>
          </p:cNvSpPr>
          <p:nvPr>
            <p:ph idx="1"/>
          </p:nvPr>
        </p:nvSpPr>
        <p:spPr>
          <a:xfrm>
            <a:off x="1143000" y="1371600"/>
            <a:ext cx="7543800" cy="4648200"/>
          </a:xfrm>
        </p:spPr>
        <p:txBody>
          <a:bodyPr/>
          <a:lstStyle/>
          <a:p>
            <a:pPr lvl="1">
              <a:spcBef>
                <a:spcPct val="0"/>
              </a:spcBef>
              <a:buFont typeface="Arial" charset="0"/>
              <a:buNone/>
            </a:pPr>
            <a:endParaRPr lang="en-US" altLang="en-US" b="1" dirty="0">
              <a:solidFill>
                <a:srgbClr val="FF0000"/>
              </a:solidFill>
              <a:cs typeface="Calibri" pitchFamily="34" charset="0"/>
            </a:endParaRPr>
          </a:p>
          <a:p>
            <a:pPr lvl="1">
              <a:spcBef>
                <a:spcPct val="0"/>
              </a:spcBef>
              <a:buFont typeface="Arial" charset="0"/>
              <a:buNone/>
            </a:pPr>
            <a:endParaRPr lang="en-US" altLang="en-US" b="1" dirty="0">
              <a:solidFill>
                <a:srgbClr val="FF0000"/>
              </a:solidFill>
              <a:cs typeface="Calibri" pitchFamily="34" charset="0"/>
            </a:endParaRPr>
          </a:p>
          <a:p>
            <a:pPr lvl="1">
              <a:spcBef>
                <a:spcPct val="0"/>
              </a:spcBef>
              <a:buFont typeface="Arial" charset="0"/>
              <a:buNone/>
            </a:pPr>
            <a:endParaRPr lang="en-US" altLang="en-US" b="1" dirty="0">
              <a:solidFill>
                <a:srgbClr val="FF0000"/>
              </a:solidFill>
              <a:cs typeface="Calibri" pitchFamily="34" charset="0"/>
            </a:endParaRPr>
          </a:p>
          <a:p>
            <a:pPr lvl="1">
              <a:spcBef>
                <a:spcPct val="0"/>
              </a:spcBef>
              <a:buFont typeface="Arial" charset="0"/>
              <a:buNone/>
            </a:pPr>
            <a:r>
              <a:rPr lang="en-US" altLang="en-US" b="1" dirty="0">
                <a:solidFill>
                  <a:srgbClr val="FF0000"/>
                </a:solidFill>
                <a:cs typeface="Calibri" pitchFamily="34" charset="0"/>
              </a:rPr>
              <a:t>Speaking skills  include:</a:t>
            </a:r>
          </a:p>
          <a:p>
            <a:pPr lvl="1">
              <a:spcBef>
                <a:spcPct val="0"/>
              </a:spcBef>
              <a:buFont typeface="Wingdings" pitchFamily="2" charset="2"/>
              <a:buChar char="ü"/>
            </a:pPr>
            <a:r>
              <a:rPr lang="en-GB" altLang="en-US" dirty="0">
                <a:cs typeface="Calibri" pitchFamily="34" charset="0"/>
              </a:rPr>
              <a:t>Verbal</a:t>
            </a:r>
          </a:p>
          <a:p>
            <a:pPr lvl="1">
              <a:spcBef>
                <a:spcPct val="0"/>
              </a:spcBef>
              <a:buFont typeface="Wingdings" pitchFamily="2" charset="2"/>
              <a:buChar char="ü"/>
            </a:pPr>
            <a:r>
              <a:rPr lang="en-GB" altLang="en-US" dirty="0">
                <a:cs typeface="Calibri" pitchFamily="34" charset="0"/>
              </a:rPr>
              <a:t>Tone</a:t>
            </a:r>
          </a:p>
          <a:p>
            <a:pPr lvl="1">
              <a:spcBef>
                <a:spcPct val="0"/>
              </a:spcBef>
              <a:buFont typeface="Wingdings" pitchFamily="2" charset="2"/>
              <a:buChar char="ü"/>
            </a:pPr>
            <a:r>
              <a:rPr lang="en-GB" altLang="en-US" dirty="0">
                <a:cs typeface="Calibri" pitchFamily="34" charset="0"/>
              </a:rPr>
              <a:t>Non –verbal </a:t>
            </a:r>
          </a:p>
          <a:p>
            <a:pPr lvl="1">
              <a:spcBef>
                <a:spcPct val="0"/>
              </a:spcBef>
              <a:buFont typeface="Arial" charset="0"/>
              <a:buNone/>
            </a:pPr>
            <a:r>
              <a:rPr lang="en-GB" altLang="en-US" dirty="0">
                <a:solidFill>
                  <a:srgbClr val="FF0000"/>
                </a:solidFill>
                <a:cs typeface="Calibri" pitchFamily="34" charset="0"/>
              </a:rPr>
              <a:t>Listening  skills</a:t>
            </a:r>
          </a:p>
          <a:p>
            <a:pPr lvl="1">
              <a:spcBef>
                <a:spcPct val="0"/>
              </a:spcBef>
            </a:pPr>
            <a:r>
              <a:rPr lang="en-MY" altLang="en-US" dirty="0">
                <a:cs typeface="Calibri" pitchFamily="34" charset="0"/>
              </a:rPr>
              <a:t>Have you ever had someone carefully listen to what you said?</a:t>
            </a:r>
          </a:p>
          <a:p>
            <a:pPr lvl="1">
              <a:spcBef>
                <a:spcPct val="0"/>
              </a:spcBef>
            </a:pPr>
            <a:r>
              <a:rPr lang="en-MY" altLang="en-US" dirty="0">
                <a:cs typeface="Calibri" pitchFamily="34" charset="0"/>
              </a:rPr>
              <a:t>How did that feel?</a:t>
            </a:r>
          </a:p>
          <a:p>
            <a:pPr lvl="1">
              <a:spcBef>
                <a:spcPct val="0"/>
              </a:spcBef>
            </a:pPr>
            <a:r>
              <a:rPr lang="en-MY" altLang="en-US" dirty="0">
                <a:cs typeface="Calibri" pitchFamily="34" charset="0"/>
              </a:rPr>
              <a:t>What did that person do that communicated to you that they were listening?</a:t>
            </a:r>
            <a:endParaRPr lang="en-US" altLang="en-US" dirty="0">
              <a:cs typeface="Calibri" pitchFamily="34" charset="0"/>
            </a:endParaRPr>
          </a:p>
          <a:p>
            <a:pPr>
              <a:lnSpc>
                <a:spcPct val="120000"/>
              </a:lnSpc>
              <a:spcBef>
                <a:spcPts val="600"/>
              </a:spcBef>
              <a:buFont typeface="Wingdings" pitchFamily="2" charset="2"/>
              <a:buNone/>
            </a:pPr>
            <a:endParaRPr lang="en-GB" altLang="en-US" sz="2800" dirty="0">
              <a:solidFill>
                <a:srgbClr val="FF0000"/>
              </a:solidFill>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556" y="6051550"/>
            <a:ext cx="9144000" cy="806450"/>
          </a:xfrm>
          <a:prstGeom prst="rect">
            <a:avLst/>
          </a:prstGeom>
        </p:spPr>
      </p:pic>
    </p:spTree>
    <p:extLst>
      <p:ext uri="{BB962C8B-B14F-4D97-AF65-F5344CB8AC3E}">
        <p14:creationId xmlns:p14="http://schemas.microsoft.com/office/powerpoint/2010/main" val="10343377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3645DFC-6373-4622-AF6E-EFE7CC418190}"/>
              </a:ext>
            </a:extLst>
          </p:cNvPr>
          <p:cNvPicPr>
            <a:picLocks noChangeAspect="1"/>
          </p:cNvPicPr>
          <p:nvPr/>
        </p:nvPicPr>
        <p:blipFill>
          <a:blip r:embed="rId2" cstate="print"/>
          <a:stretch>
            <a:fillRect/>
          </a:stretch>
        </p:blipFill>
        <p:spPr>
          <a:xfrm>
            <a:off x="4495800" y="2943859"/>
            <a:ext cx="3862387" cy="2847341"/>
          </a:xfrm>
          <a:prstGeom prst="rect">
            <a:avLst/>
          </a:prstGeom>
        </p:spPr>
      </p:pic>
      <p:sp>
        <p:nvSpPr>
          <p:cNvPr id="23554" name="Title 1"/>
          <p:cNvSpPr>
            <a:spLocks noGrp="1"/>
          </p:cNvSpPr>
          <p:nvPr>
            <p:ph type="title"/>
          </p:nvPr>
        </p:nvSpPr>
        <p:spPr>
          <a:xfrm>
            <a:off x="914400" y="274638"/>
            <a:ext cx="7772400" cy="939800"/>
          </a:xfrm>
        </p:spPr>
        <p:txBody>
          <a:bodyPr/>
          <a:lstStyle/>
          <a:p>
            <a:r>
              <a:rPr lang="en-GB" altLang="en-US">
                <a:solidFill>
                  <a:srgbClr val="002060"/>
                </a:solidFill>
              </a:rPr>
              <a:t>Important components ...</a:t>
            </a:r>
            <a:endParaRPr lang="en-GB" altLang="en-US"/>
          </a:p>
        </p:txBody>
      </p:sp>
      <p:sp>
        <p:nvSpPr>
          <p:cNvPr id="3" name="Content Placeholder 2"/>
          <p:cNvSpPr>
            <a:spLocks noGrp="1"/>
          </p:cNvSpPr>
          <p:nvPr>
            <p:ph idx="1"/>
          </p:nvPr>
        </p:nvSpPr>
        <p:spPr>
          <a:xfrm>
            <a:off x="785813" y="1357313"/>
            <a:ext cx="7900987" cy="4768850"/>
          </a:xfrm>
        </p:spPr>
        <p:txBody>
          <a:bodyPr>
            <a:normAutofit/>
          </a:bodyPr>
          <a:lstStyle/>
          <a:p>
            <a:pPr>
              <a:buFont typeface="Wingdings" pitchFamily="2" charset="2"/>
              <a:buNone/>
              <a:defRPr/>
            </a:pPr>
            <a:r>
              <a:rPr lang="en-GB" dirty="0">
                <a:solidFill>
                  <a:srgbClr val="FF0000"/>
                </a:solidFill>
              </a:rPr>
              <a:t>Watch out your body language . </a:t>
            </a:r>
          </a:p>
          <a:p>
            <a:pPr>
              <a:buFont typeface="Wingdings" pitchFamily="2" charset="2"/>
              <a:buNone/>
              <a:defRPr/>
            </a:pPr>
            <a:r>
              <a:rPr lang="en-GB" dirty="0">
                <a:solidFill>
                  <a:srgbClr val="FF0000"/>
                </a:solidFill>
              </a:rPr>
              <a:t>Have you ever Noticed this in your  friend or  any one (bosses, presidents)?</a:t>
            </a:r>
          </a:p>
          <a:p>
            <a:pPr>
              <a:defRPr/>
            </a:pPr>
            <a:r>
              <a:rPr lang="en-MY" dirty="0"/>
              <a:t>Your stance </a:t>
            </a:r>
            <a:r>
              <a:rPr lang="en-US" dirty="0"/>
              <a:t> </a:t>
            </a:r>
          </a:p>
          <a:p>
            <a:pPr>
              <a:defRPr/>
            </a:pPr>
            <a:r>
              <a:rPr lang="en-MY" dirty="0"/>
              <a:t>How you sit </a:t>
            </a:r>
            <a:r>
              <a:rPr lang="en-US" dirty="0"/>
              <a:t> </a:t>
            </a:r>
          </a:p>
          <a:p>
            <a:pPr>
              <a:defRPr/>
            </a:pPr>
            <a:r>
              <a:rPr lang="en-MY" dirty="0"/>
              <a:t>Facial expressions </a:t>
            </a:r>
            <a:r>
              <a:rPr lang="en-US" dirty="0"/>
              <a:t> </a:t>
            </a:r>
          </a:p>
          <a:p>
            <a:pPr>
              <a:defRPr/>
            </a:pPr>
            <a:r>
              <a:rPr lang="en-MY" dirty="0"/>
              <a:t>Eye contact </a:t>
            </a:r>
            <a:r>
              <a:rPr lang="en-US" dirty="0"/>
              <a:t> </a:t>
            </a:r>
          </a:p>
          <a:p>
            <a:pPr>
              <a:defRPr/>
            </a:pPr>
            <a:r>
              <a:rPr lang="en-MY" dirty="0"/>
              <a:t>Gesturing and fidgeting </a:t>
            </a:r>
            <a:r>
              <a:rPr lang="en-US" dirty="0"/>
              <a:t> </a:t>
            </a:r>
          </a:p>
          <a:p>
            <a:pPr>
              <a:defRPr/>
            </a:pPr>
            <a:r>
              <a:rPr lang="en-MY" dirty="0"/>
              <a:t>Nodding </a:t>
            </a:r>
            <a:r>
              <a:rPr lang="en-US" dirty="0"/>
              <a:t> </a:t>
            </a:r>
          </a:p>
          <a:p>
            <a:pPr>
              <a:buFont typeface="Wingdings" pitchFamily="2" charset="2"/>
              <a:buNone/>
              <a:defRPr/>
            </a:pPr>
            <a:endParaRPr lang="en-GB" dirty="0">
              <a:solidFill>
                <a:srgbClr val="FF0000"/>
              </a:solidFil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556" y="6051550"/>
            <a:ext cx="9144000" cy="806450"/>
          </a:xfrm>
          <a:prstGeom prst="rect">
            <a:avLst/>
          </a:prstGeom>
        </p:spPr>
      </p:pic>
    </p:spTree>
    <p:extLst>
      <p:ext uri="{BB962C8B-B14F-4D97-AF65-F5344CB8AC3E}">
        <p14:creationId xmlns:p14="http://schemas.microsoft.com/office/powerpoint/2010/main" val="17467657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912" y="694055"/>
            <a:ext cx="8229600" cy="1066800"/>
          </a:xfrm>
        </p:spPr>
        <p:txBody>
          <a:bodyPr>
            <a:normAutofit fontScale="90000"/>
          </a:bodyPr>
          <a:lstStyle/>
          <a:p>
            <a:pPr>
              <a:defRPr/>
            </a:pPr>
            <a:br>
              <a:rPr lang="en-US" dirty="0"/>
            </a:br>
            <a:r>
              <a:rPr lang="en-US" dirty="0">
                <a:solidFill>
                  <a:srgbClr val="002060"/>
                </a:solidFill>
              </a:rPr>
              <a:t>Develop key messages on OH risk communication (planning)</a:t>
            </a:r>
            <a:endParaRPr lang="en-GB" dirty="0"/>
          </a:p>
        </p:txBody>
      </p:sp>
      <p:sp>
        <p:nvSpPr>
          <p:cNvPr id="3" name="Content Placeholder 2"/>
          <p:cNvSpPr>
            <a:spLocks noGrp="1"/>
          </p:cNvSpPr>
          <p:nvPr>
            <p:ph idx="1"/>
          </p:nvPr>
        </p:nvSpPr>
        <p:spPr>
          <a:xfrm>
            <a:off x="928688" y="1571625"/>
            <a:ext cx="7772400" cy="4572000"/>
          </a:xfrm>
        </p:spPr>
        <p:txBody>
          <a:bodyPr>
            <a:normAutofit fontScale="92500" lnSpcReduction="10000"/>
          </a:bodyPr>
          <a:lstStyle/>
          <a:p>
            <a:pPr>
              <a:buFont typeface="Wingdings" pitchFamily="2" charset="2"/>
              <a:buNone/>
              <a:defRPr/>
            </a:pPr>
            <a:endParaRPr lang="en-GB" b="1" dirty="0"/>
          </a:p>
          <a:p>
            <a:pPr>
              <a:buFont typeface="Wingdings" pitchFamily="2" charset="2"/>
              <a:buNone/>
              <a:defRPr/>
            </a:pPr>
            <a:r>
              <a:rPr lang="en-GB" b="1" dirty="0"/>
              <a:t>Elements of Risk Communication</a:t>
            </a:r>
            <a:endParaRPr lang="en-GB" dirty="0"/>
          </a:p>
          <a:p>
            <a:pPr>
              <a:defRPr/>
            </a:pPr>
            <a:r>
              <a:rPr lang="en-GB" dirty="0"/>
              <a:t>WHO says WHAT to WHOM</a:t>
            </a:r>
          </a:p>
          <a:p>
            <a:pPr>
              <a:defRPr/>
            </a:pPr>
            <a:r>
              <a:rPr lang="en-GB" dirty="0"/>
              <a:t>through WHAT CHANNELS</a:t>
            </a:r>
          </a:p>
          <a:p>
            <a:pPr>
              <a:defRPr/>
            </a:pPr>
            <a:r>
              <a:rPr lang="en-GB" dirty="0"/>
              <a:t>with WHAT EFFECTS</a:t>
            </a:r>
          </a:p>
          <a:p>
            <a:pPr>
              <a:defRPr/>
            </a:pPr>
            <a:r>
              <a:rPr lang="en-GB" dirty="0"/>
              <a:t>WHO: The “Spokesperson”</a:t>
            </a:r>
          </a:p>
          <a:p>
            <a:pPr>
              <a:defRPr/>
            </a:pPr>
            <a:r>
              <a:rPr lang="en-GB" dirty="0"/>
              <a:t>Key position</a:t>
            </a:r>
          </a:p>
          <a:p>
            <a:pPr>
              <a:defRPr/>
            </a:pPr>
            <a:r>
              <a:rPr lang="en-GB" dirty="0"/>
              <a:t>Media experience</a:t>
            </a:r>
          </a:p>
          <a:p>
            <a:pPr>
              <a:defRPr/>
            </a:pPr>
            <a:r>
              <a:rPr lang="en-GB" dirty="0"/>
              <a:t>Responsible, calm and confident</a:t>
            </a:r>
          </a:p>
          <a:p>
            <a:pPr>
              <a:defRPr/>
            </a:pPr>
            <a:r>
              <a:rPr lang="en-GB" dirty="0"/>
              <a:t>Ability to speak clearly and convincingly</a:t>
            </a:r>
          </a:p>
          <a:p>
            <a:pPr>
              <a:defRPr/>
            </a:pPr>
            <a:endParaRPr lang="en-GB"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556" y="6051550"/>
            <a:ext cx="9144000" cy="806450"/>
          </a:xfrm>
          <a:prstGeom prst="rect">
            <a:avLst/>
          </a:prstGeom>
        </p:spPr>
      </p:pic>
    </p:spTree>
    <p:extLst>
      <p:ext uri="{BB962C8B-B14F-4D97-AF65-F5344CB8AC3E}">
        <p14:creationId xmlns:p14="http://schemas.microsoft.com/office/powerpoint/2010/main" val="33977009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3030" y="948266"/>
            <a:ext cx="6798734" cy="1303867"/>
          </a:xfrm>
        </p:spPr>
        <p:txBody>
          <a:bodyPr>
            <a:normAutofit fontScale="90000"/>
          </a:bodyPr>
          <a:lstStyle/>
          <a:p>
            <a:r>
              <a:rPr lang="en-US" dirty="0">
                <a:solidFill>
                  <a:srgbClr val="002060"/>
                </a:solidFill>
              </a:rPr>
              <a:t>Develop key messages on OH risk communication (planning) &amp;  Elements</a:t>
            </a:r>
            <a:endParaRPr lang="en-US" dirty="0"/>
          </a:p>
        </p:txBody>
      </p:sp>
      <p:sp>
        <p:nvSpPr>
          <p:cNvPr id="3" name="Content Placeholder 2"/>
          <p:cNvSpPr>
            <a:spLocks noGrp="1"/>
          </p:cNvSpPr>
          <p:nvPr>
            <p:ph idx="1"/>
          </p:nvPr>
        </p:nvSpPr>
        <p:spPr>
          <a:xfrm>
            <a:off x="457200" y="1600200"/>
            <a:ext cx="7010400" cy="4525963"/>
          </a:xfrm>
        </p:spPr>
        <p:txBody>
          <a:bodyPr/>
          <a:lstStyle/>
          <a:p>
            <a:pPr lvl="0"/>
            <a:endParaRPr lang="en-US" b="1" dirty="0"/>
          </a:p>
          <a:p>
            <a:pPr lvl="0"/>
            <a:endParaRPr lang="en-US" b="1" dirty="0"/>
          </a:p>
          <a:p>
            <a:pPr lvl="0"/>
            <a:r>
              <a:rPr lang="en-US" b="1" dirty="0"/>
              <a:t>Exercise 13: Elements of risk communication</a:t>
            </a:r>
          </a:p>
          <a:p>
            <a:pPr lvl="0"/>
            <a:endParaRPr lang="en-US" dirty="0"/>
          </a:p>
          <a:p>
            <a:pPr lvl="0"/>
            <a:r>
              <a:rPr lang="en-US" dirty="0"/>
              <a:t>What are the elements of risk communication?</a:t>
            </a:r>
            <a:endParaRPr lang="en-US" b="1" dirty="0"/>
          </a:p>
          <a:p>
            <a:pPr lvl="0"/>
            <a:endParaRPr lang="en-US" dirty="0"/>
          </a:p>
          <a:p>
            <a:pPr lvl="0"/>
            <a:r>
              <a:rPr lang="en-US" dirty="0"/>
              <a:t>Write your answers on sticky notes and place them on the flip chart paper.</a:t>
            </a:r>
            <a:endParaRPr lang="en-US" b="1" dirty="0"/>
          </a:p>
          <a:p>
            <a:endParaRPr lang="en-US" dirty="0"/>
          </a:p>
        </p:txBody>
      </p:sp>
      <p:sp>
        <p:nvSpPr>
          <p:cNvPr id="4" name="Slide Number Placeholder 3"/>
          <p:cNvSpPr>
            <a:spLocks noGrp="1"/>
          </p:cNvSpPr>
          <p:nvPr>
            <p:ph type="sldNum" sz="quarter" idx="12"/>
          </p:nvPr>
        </p:nvSpPr>
        <p:spPr/>
        <p:txBody>
          <a:bodyPr/>
          <a:lstStyle/>
          <a:p>
            <a:fld id="{B90CDB05-4677-40E8-8FC4-39CAC80F773C}" type="slidenum">
              <a:rPr lang="en-US" altLang="en-US" smtClean="0"/>
              <a:pPr/>
              <a:t>23</a:t>
            </a:fld>
            <a:endParaRPr lang="en-US" altLang="en-US"/>
          </a:p>
        </p:txBody>
      </p:sp>
      <p:pic>
        <p:nvPicPr>
          <p:cNvPr id="5" name="Picture 1"/>
          <p:cNvPicPr>
            <a:picLocks noChangeAspect="1" noChangeArrowheads="1"/>
          </p:cNvPicPr>
          <p:nvPr/>
        </p:nvPicPr>
        <p:blipFill>
          <a:blip r:embed="rId2" cstate="print"/>
          <a:srcRect/>
          <a:stretch>
            <a:fillRect/>
          </a:stretch>
        </p:blipFill>
        <p:spPr bwMode="auto">
          <a:xfrm>
            <a:off x="7815263" y="3392488"/>
            <a:ext cx="1023937" cy="2474912"/>
          </a:xfrm>
          <a:prstGeom prst="rect">
            <a:avLst/>
          </a:prstGeom>
          <a:noFill/>
          <a:ln w="9525">
            <a:noFill/>
            <a:miter lim="800000"/>
            <a:headEnd/>
            <a:tailEnd/>
          </a:ln>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556" y="6051550"/>
            <a:ext cx="9144000" cy="806450"/>
          </a:xfrm>
          <a:prstGeom prst="rect">
            <a:avLst/>
          </a:prstGeom>
        </p:spPr>
      </p:pic>
    </p:spTree>
    <p:extLst>
      <p:ext uri="{BB962C8B-B14F-4D97-AF65-F5344CB8AC3E}">
        <p14:creationId xmlns:p14="http://schemas.microsoft.com/office/powerpoint/2010/main" val="38014125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a:solidFill>
                  <a:srgbClr val="002060"/>
                </a:solidFill>
              </a:rPr>
              <a:t>Develop key messages on OH risk communication (planning)…</a:t>
            </a:r>
            <a:endParaRPr lang="en-GB" dirty="0"/>
          </a:p>
        </p:txBody>
      </p:sp>
      <p:sp>
        <p:nvSpPr>
          <p:cNvPr id="3" name="Content Placeholder 2"/>
          <p:cNvSpPr>
            <a:spLocks noGrp="1"/>
          </p:cNvSpPr>
          <p:nvPr>
            <p:ph idx="1"/>
          </p:nvPr>
        </p:nvSpPr>
        <p:spPr/>
        <p:txBody>
          <a:bodyPr>
            <a:normAutofit fontScale="62500" lnSpcReduction="20000"/>
          </a:bodyPr>
          <a:lstStyle/>
          <a:p>
            <a:pPr>
              <a:buFont typeface="Wingdings" pitchFamily="2" charset="2"/>
              <a:buNone/>
              <a:defRPr/>
            </a:pPr>
            <a:r>
              <a:rPr lang="en-GB" b="1" dirty="0"/>
              <a:t>WHAT: The Message</a:t>
            </a:r>
            <a:endParaRPr lang="en-GB" dirty="0"/>
          </a:p>
          <a:p>
            <a:pPr>
              <a:defRPr/>
            </a:pPr>
            <a:r>
              <a:rPr lang="en-GB" dirty="0"/>
              <a:t>What we (authorities) know about the situation.</a:t>
            </a:r>
          </a:p>
          <a:p>
            <a:pPr>
              <a:defRPr/>
            </a:pPr>
            <a:r>
              <a:rPr lang="en-GB" dirty="0"/>
              <a:t>What ‘we’ (e.g. health authorities) are doing about the situation.</a:t>
            </a:r>
          </a:p>
          <a:p>
            <a:pPr>
              <a:defRPr/>
            </a:pPr>
            <a:r>
              <a:rPr lang="en-GB" dirty="0"/>
              <a:t>What ‘you’ (the community) can do about the situation.</a:t>
            </a:r>
          </a:p>
          <a:p>
            <a:pPr>
              <a:buFont typeface="Wingdings" pitchFamily="2" charset="2"/>
              <a:buNone/>
              <a:defRPr/>
            </a:pPr>
            <a:r>
              <a:rPr lang="en-GB" dirty="0"/>
              <a:t> </a:t>
            </a:r>
          </a:p>
          <a:p>
            <a:pPr>
              <a:buFont typeface="Wingdings" pitchFamily="2" charset="2"/>
              <a:buNone/>
              <a:defRPr/>
            </a:pPr>
            <a:r>
              <a:rPr lang="en-GB" b="1" dirty="0"/>
              <a:t>What -Message Development</a:t>
            </a:r>
            <a:endParaRPr lang="en-GB" dirty="0"/>
          </a:p>
          <a:p>
            <a:pPr>
              <a:defRPr/>
            </a:pPr>
            <a:r>
              <a:rPr lang="en-GB" dirty="0"/>
              <a:t>Bring it down to the basics: simplify</a:t>
            </a:r>
          </a:p>
          <a:p>
            <a:pPr>
              <a:defRPr/>
            </a:pPr>
            <a:r>
              <a:rPr lang="en-GB" dirty="0"/>
              <a:t>Provide recommended actions</a:t>
            </a:r>
          </a:p>
          <a:p>
            <a:pPr>
              <a:defRPr/>
            </a:pPr>
            <a:r>
              <a:rPr lang="en-GB" dirty="0"/>
              <a:t>Be positive: provide more “do” than “don’t”</a:t>
            </a:r>
          </a:p>
          <a:p>
            <a:pPr>
              <a:defRPr/>
            </a:pPr>
            <a:r>
              <a:rPr lang="en-GB" dirty="0"/>
              <a:t>Don’t lie</a:t>
            </a:r>
          </a:p>
          <a:p>
            <a:pPr>
              <a:defRPr/>
            </a:pPr>
            <a:r>
              <a:rPr lang="en-GB" dirty="0"/>
              <a:t>Be sympathetic</a:t>
            </a:r>
          </a:p>
          <a:p>
            <a:pPr>
              <a:defRPr/>
            </a:pPr>
            <a:endParaRPr lang="en-GB"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556" y="6051550"/>
            <a:ext cx="9144000" cy="806450"/>
          </a:xfrm>
          <a:prstGeom prst="rect">
            <a:avLst/>
          </a:prstGeom>
        </p:spPr>
      </p:pic>
    </p:spTree>
    <p:extLst>
      <p:ext uri="{BB962C8B-B14F-4D97-AF65-F5344CB8AC3E}">
        <p14:creationId xmlns:p14="http://schemas.microsoft.com/office/powerpoint/2010/main" val="33041361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2633" y="457200"/>
            <a:ext cx="6798734" cy="1303867"/>
          </a:xfrm>
        </p:spPr>
        <p:txBody>
          <a:bodyPr>
            <a:normAutofit fontScale="90000"/>
          </a:bodyPr>
          <a:lstStyle/>
          <a:p>
            <a:pPr>
              <a:defRPr/>
            </a:pPr>
            <a:r>
              <a:rPr lang="en-US" dirty="0">
                <a:solidFill>
                  <a:srgbClr val="002060"/>
                </a:solidFill>
              </a:rPr>
              <a:t>Develop key messages on OH risk communication (planning)…</a:t>
            </a:r>
            <a:endParaRPr lang="en-GB" dirty="0"/>
          </a:p>
        </p:txBody>
      </p:sp>
      <p:sp>
        <p:nvSpPr>
          <p:cNvPr id="36867" name="Content Placeholder 2"/>
          <p:cNvSpPr>
            <a:spLocks noGrp="1"/>
          </p:cNvSpPr>
          <p:nvPr>
            <p:ph idx="1"/>
          </p:nvPr>
        </p:nvSpPr>
        <p:spPr>
          <a:xfrm>
            <a:off x="838200" y="1600200"/>
            <a:ext cx="7772400" cy="4305300"/>
          </a:xfrm>
        </p:spPr>
        <p:txBody>
          <a:bodyPr>
            <a:normAutofit/>
          </a:bodyPr>
          <a:lstStyle/>
          <a:p>
            <a:pPr>
              <a:buFont typeface="Wingdings" pitchFamily="2" charset="2"/>
              <a:buNone/>
            </a:pPr>
            <a:r>
              <a:rPr lang="en-GB" altLang="en-US" b="1" dirty="0"/>
              <a:t>To WHOM: The “Audience”</a:t>
            </a:r>
            <a:endParaRPr lang="en-GB" altLang="en-US" dirty="0"/>
          </a:p>
          <a:p>
            <a:pPr>
              <a:buFont typeface="Wingdings" pitchFamily="2" charset="2"/>
              <a:buNone/>
            </a:pPr>
            <a:endParaRPr lang="en-GB" altLang="en-US" b="1" dirty="0">
              <a:solidFill>
                <a:srgbClr val="FF0000"/>
              </a:solidFill>
            </a:endParaRPr>
          </a:p>
          <a:p>
            <a:pPr>
              <a:buFont typeface="Wingdings" pitchFamily="2" charset="2"/>
              <a:buNone/>
            </a:pPr>
            <a:r>
              <a:rPr lang="en-GB" altLang="en-US" b="1" dirty="0">
                <a:solidFill>
                  <a:schemeClr val="tx1"/>
                </a:solidFill>
              </a:rPr>
              <a:t>Some questions for the risk communicator to ponder:</a:t>
            </a:r>
            <a:endParaRPr lang="en-GB" altLang="en-US" dirty="0">
              <a:solidFill>
                <a:schemeClr val="tx1"/>
              </a:solidFill>
            </a:endParaRPr>
          </a:p>
          <a:p>
            <a:r>
              <a:rPr lang="en-GB" altLang="en-US" dirty="0"/>
              <a:t>Why do people react to risks – real or perceived – the way they do?</a:t>
            </a:r>
          </a:p>
          <a:p>
            <a:r>
              <a:rPr lang="en-GB" altLang="en-US" dirty="0"/>
              <a:t>How do we deal with the emotional component of how people respond?</a:t>
            </a:r>
          </a:p>
          <a:p>
            <a:r>
              <a:rPr lang="en-GB" altLang="en-US" dirty="0"/>
              <a:t>How do we help people to interpret the risk and respond to risk in constructive ways?</a:t>
            </a:r>
          </a:p>
          <a:p>
            <a:pPr>
              <a:buFont typeface="Wingdings" pitchFamily="2" charset="2"/>
              <a:buNone/>
            </a:pPr>
            <a:endParaRPr lang="en-GB" alt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556" y="6051550"/>
            <a:ext cx="9144000" cy="806450"/>
          </a:xfrm>
          <a:prstGeom prst="rect">
            <a:avLst/>
          </a:prstGeom>
        </p:spPr>
      </p:pic>
    </p:spTree>
    <p:extLst>
      <p:ext uri="{BB962C8B-B14F-4D97-AF65-F5344CB8AC3E}">
        <p14:creationId xmlns:p14="http://schemas.microsoft.com/office/powerpoint/2010/main" val="1653417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14400"/>
            <a:ext cx="7772400" cy="914400"/>
          </a:xfrm>
        </p:spPr>
        <p:txBody>
          <a:bodyPr>
            <a:normAutofit fontScale="90000"/>
          </a:bodyPr>
          <a:lstStyle/>
          <a:p>
            <a:pPr>
              <a:defRPr/>
            </a:pPr>
            <a:r>
              <a:rPr lang="en-US" dirty="0">
                <a:solidFill>
                  <a:srgbClr val="002060"/>
                </a:solidFill>
              </a:rPr>
              <a:t>Develop key messages on OH risk communication (planning)…</a:t>
            </a:r>
            <a:endParaRPr lang="en-GB" dirty="0"/>
          </a:p>
        </p:txBody>
      </p:sp>
      <p:sp>
        <p:nvSpPr>
          <p:cNvPr id="37891" name="Content Placeholder 2"/>
          <p:cNvSpPr>
            <a:spLocks noGrp="1"/>
          </p:cNvSpPr>
          <p:nvPr>
            <p:ph idx="1"/>
          </p:nvPr>
        </p:nvSpPr>
        <p:spPr>
          <a:xfrm>
            <a:off x="914400" y="2643188"/>
            <a:ext cx="7772400" cy="3376612"/>
          </a:xfrm>
        </p:spPr>
        <p:txBody>
          <a:bodyPr/>
          <a:lstStyle/>
          <a:p>
            <a:pPr>
              <a:buFont typeface="Wingdings" pitchFamily="2" charset="2"/>
              <a:buNone/>
            </a:pPr>
            <a:r>
              <a:rPr lang="en-GB" altLang="en-US" b="1" dirty="0"/>
              <a:t>HOW: Communication Channels</a:t>
            </a:r>
            <a:endParaRPr lang="en-GB" altLang="en-US" dirty="0"/>
          </a:p>
          <a:p>
            <a:r>
              <a:rPr lang="en-GB" altLang="en-US" dirty="0"/>
              <a:t>How should the message be communicated?</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556" y="6051550"/>
            <a:ext cx="9144000" cy="806450"/>
          </a:xfrm>
          <a:prstGeom prst="rect">
            <a:avLst/>
          </a:prstGeom>
        </p:spPr>
      </p:pic>
    </p:spTree>
    <p:extLst>
      <p:ext uri="{BB962C8B-B14F-4D97-AF65-F5344CB8AC3E}">
        <p14:creationId xmlns:p14="http://schemas.microsoft.com/office/powerpoint/2010/main" val="26726933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5189" y="338666"/>
            <a:ext cx="6798734" cy="1303867"/>
          </a:xfrm>
        </p:spPr>
        <p:txBody>
          <a:bodyPr/>
          <a:lstStyle/>
          <a:p>
            <a:r>
              <a:rPr lang="en-GB" altLang="en-US" dirty="0"/>
              <a:t>Communication Channels</a:t>
            </a:r>
            <a:endParaRPr lang="en-US" dirty="0"/>
          </a:p>
        </p:txBody>
      </p:sp>
      <p:sp>
        <p:nvSpPr>
          <p:cNvPr id="3" name="Content Placeholder 2"/>
          <p:cNvSpPr>
            <a:spLocks noGrp="1"/>
          </p:cNvSpPr>
          <p:nvPr>
            <p:ph idx="1"/>
          </p:nvPr>
        </p:nvSpPr>
        <p:spPr>
          <a:xfrm>
            <a:off x="668866" y="1371600"/>
            <a:ext cx="6798734" cy="5105400"/>
          </a:xfrm>
        </p:spPr>
        <p:txBody>
          <a:bodyPr/>
          <a:lstStyle/>
          <a:p>
            <a:pPr lvl="0">
              <a:buNone/>
            </a:pPr>
            <a:r>
              <a:rPr lang="en-US" b="1" dirty="0"/>
              <a:t>Exercise 14;</a:t>
            </a:r>
          </a:p>
          <a:p>
            <a:pPr lvl="0"/>
            <a:endParaRPr lang="en-US" dirty="0"/>
          </a:p>
          <a:p>
            <a:pPr lvl="0"/>
            <a:r>
              <a:rPr lang="en-US" dirty="0"/>
              <a:t>In groups of 3 or 4, select one case scenario of either aflatoxins in milk or Avian influenza or any other similar scenario.</a:t>
            </a:r>
          </a:p>
          <a:p>
            <a:pPr lvl="0"/>
            <a:r>
              <a:rPr lang="en-US" dirty="0"/>
              <a:t>Discuss and list the different possible channels of communication </a:t>
            </a:r>
            <a:r>
              <a:rPr lang="en-MY" dirty="0"/>
              <a:t>with the public, stakeholders or even colleagues.</a:t>
            </a:r>
            <a:endParaRPr lang="en-US" dirty="0"/>
          </a:p>
          <a:p>
            <a:pPr lvl="0"/>
            <a:r>
              <a:rPr lang="en-US" dirty="0"/>
              <a:t>Post your answers on the flip chart on the wall.</a:t>
            </a:r>
          </a:p>
          <a:p>
            <a:endParaRPr lang="en-US" dirty="0"/>
          </a:p>
        </p:txBody>
      </p:sp>
      <p:sp>
        <p:nvSpPr>
          <p:cNvPr id="4" name="Slide Number Placeholder 3"/>
          <p:cNvSpPr>
            <a:spLocks noGrp="1"/>
          </p:cNvSpPr>
          <p:nvPr>
            <p:ph type="sldNum" sz="quarter" idx="12"/>
          </p:nvPr>
        </p:nvSpPr>
        <p:spPr/>
        <p:txBody>
          <a:bodyPr/>
          <a:lstStyle/>
          <a:p>
            <a:fld id="{B90CDB05-4677-40E8-8FC4-39CAC80F773C}" type="slidenum">
              <a:rPr lang="en-US" altLang="en-US" smtClean="0"/>
              <a:pPr/>
              <a:t>27</a:t>
            </a:fld>
            <a:endParaRPr lang="en-US" altLang="en-US"/>
          </a:p>
        </p:txBody>
      </p:sp>
      <p:pic>
        <p:nvPicPr>
          <p:cNvPr id="5" name="Picture 1"/>
          <p:cNvPicPr>
            <a:picLocks noChangeAspect="1" noChangeArrowheads="1"/>
          </p:cNvPicPr>
          <p:nvPr/>
        </p:nvPicPr>
        <p:blipFill>
          <a:blip r:embed="rId2" cstate="print"/>
          <a:srcRect/>
          <a:stretch>
            <a:fillRect/>
          </a:stretch>
        </p:blipFill>
        <p:spPr bwMode="auto">
          <a:xfrm>
            <a:off x="7815263" y="3392488"/>
            <a:ext cx="1023937" cy="2474912"/>
          </a:xfrm>
          <a:prstGeom prst="rect">
            <a:avLst/>
          </a:prstGeom>
          <a:noFill/>
          <a:ln w="9525">
            <a:noFill/>
            <a:miter lim="800000"/>
            <a:headEnd/>
            <a:tailEnd/>
          </a:ln>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556" y="6051550"/>
            <a:ext cx="9144000" cy="806450"/>
          </a:xfrm>
          <a:prstGeom prst="rect">
            <a:avLst/>
          </a:prstGeom>
        </p:spPr>
      </p:pic>
    </p:spTree>
    <p:extLst>
      <p:ext uri="{BB962C8B-B14F-4D97-AF65-F5344CB8AC3E}">
        <p14:creationId xmlns:p14="http://schemas.microsoft.com/office/powerpoint/2010/main" val="15597209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GB" altLang="en-US" dirty="0"/>
              <a:t>Communication Channels</a:t>
            </a:r>
          </a:p>
        </p:txBody>
      </p:sp>
      <p:pic>
        <p:nvPicPr>
          <p:cNvPr id="5" name="Picture 2" descr="http://cdn.novafm.com.au/sites/default/files/styles/nova_article_hero/public/article/image/ART_Life-Files--Communication-Over-Interaction.jpg?itok=NYKeV9eu">
            <a:hlinkClick r:id="rId2"/>
          </p:cNvPr>
          <p:cNvPicPr>
            <a:picLocks noGrp="1" noChangeAspect="1" noChangeArrowheads="1"/>
          </p:cNvPicPr>
          <p:nvPr>
            <p:ph idx="1"/>
          </p:nvPr>
        </p:nvPicPr>
        <p:blipFill>
          <a:blip r:embed="rId3" cstate="print">
            <a:clrChange>
              <a:clrFrom>
                <a:srgbClr val="FFFFFF"/>
              </a:clrFrom>
              <a:clrTo>
                <a:srgbClr val="FFFFFF">
                  <a:alpha val="0"/>
                </a:srgbClr>
              </a:clrTo>
            </a:clrChange>
          </a:blip>
          <a:srcRect/>
          <a:stretch>
            <a:fillRect/>
          </a:stretch>
        </p:blipFill>
        <p:spPr>
          <a:xfrm>
            <a:off x="642938" y="1455738"/>
            <a:ext cx="7500937" cy="3544887"/>
          </a:xfr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556" y="6051550"/>
            <a:ext cx="9144000" cy="806450"/>
          </a:xfrm>
          <a:prstGeom prst="rect">
            <a:avLst/>
          </a:prstGeom>
        </p:spPr>
      </p:pic>
    </p:spTree>
    <p:extLst>
      <p:ext uri="{BB962C8B-B14F-4D97-AF65-F5344CB8AC3E}">
        <p14:creationId xmlns:p14="http://schemas.microsoft.com/office/powerpoint/2010/main" val="33766006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511175"/>
          </a:xfrm>
        </p:spPr>
        <p:txBody>
          <a:bodyPr>
            <a:normAutofit fontScale="90000"/>
          </a:bodyPr>
          <a:lstStyle/>
          <a:p>
            <a:pPr>
              <a:defRPr/>
            </a:pPr>
            <a:r>
              <a:rPr lang="en-GB" dirty="0"/>
              <a:t>Communication Channels...</a:t>
            </a:r>
            <a:endParaRPr lang="en-US" dirty="0"/>
          </a:p>
        </p:txBody>
      </p:sp>
      <p:pic>
        <p:nvPicPr>
          <p:cNvPr id="39939" name="Picture 2"/>
          <p:cNvPicPr>
            <a:picLocks noGrp="1" noChangeAspect="1" noChangeArrowheads="1"/>
          </p:cNvPicPr>
          <p:nvPr>
            <p:ph idx="1"/>
          </p:nvPr>
        </p:nvPicPr>
        <p:blipFill>
          <a:blip r:embed="rId2" cstate="print"/>
          <a:srcRect l="25000" t="21773" r="28981" b="30818"/>
          <a:stretch>
            <a:fillRect/>
          </a:stretch>
        </p:blipFill>
        <p:spPr>
          <a:xfrm>
            <a:off x="685800" y="1119654"/>
            <a:ext cx="7772400" cy="4633913"/>
          </a:xfr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556" y="6051550"/>
            <a:ext cx="9144000" cy="806450"/>
          </a:xfrm>
          <a:prstGeom prst="rect">
            <a:avLst/>
          </a:prstGeom>
        </p:spPr>
      </p:pic>
    </p:spTree>
    <p:extLst>
      <p:ext uri="{BB962C8B-B14F-4D97-AF65-F5344CB8AC3E}">
        <p14:creationId xmlns:p14="http://schemas.microsoft.com/office/powerpoint/2010/main" val="27967820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03563" y="352614"/>
            <a:ext cx="8260672" cy="1039427"/>
          </a:xfrm>
        </p:spPr>
        <p:txBody>
          <a:bodyPr>
            <a:normAutofit/>
          </a:bodyPr>
          <a:lstStyle/>
          <a:p>
            <a:r>
              <a:rPr lang="en-GB" altLang="en-US" dirty="0">
                <a:solidFill>
                  <a:schemeClr val="tx1"/>
                </a:solidFill>
              </a:rPr>
              <a:t>One Health Risk Communication</a:t>
            </a:r>
          </a:p>
        </p:txBody>
      </p:sp>
      <p:sp>
        <p:nvSpPr>
          <p:cNvPr id="16387" name="Content Placeholder 2"/>
          <p:cNvSpPr>
            <a:spLocks noGrp="1"/>
          </p:cNvSpPr>
          <p:nvPr>
            <p:ph idx="1"/>
          </p:nvPr>
        </p:nvSpPr>
        <p:spPr>
          <a:xfrm>
            <a:off x="1066799" y="1295400"/>
            <a:ext cx="6934201" cy="3855258"/>
          </a:xfrm>
        </p:spPr>
        <p:txBody>
          <a:bodyPr>
            <a:normAutofit fontScale="85000" lnSpcReduction="10000"/>
          </a:bodyPr>
          <a:lstStyle/>
          <a:p>
            <a:pPr>
              <a:buFont typeface="Wingdings" pitchFamily="2" charset="2"/>
              <a:buNone/>
            </a:pPr>
            <a:endParaRPr lang="en-GB" altLang="en-US" sz="2800" b="1" dirty="0"/>
          </a:p>
          <a:p>
            <a:pPr>
              <a:buFont typeface="Wingdings" pitchFamily="2" charset="2"/>
              <a:buNone/>
            </a:pPr>
            <a:r>
              <a:rPr lang="en-GB" altLang="en-US" sz="2800" b="1" dirty="0"/>
              <a:t>Exercise 12:</a:t>
            </a:r>
            <a:r>
              <a:rPr lang="en-GB" altLang="en-US" sz="2800" b="1" dirty="0">
                <a:solidFill>
                  <a:srgbClr val="0070C0"/>
                </a:solidFill>
              </a:rPr>
              <a:t> Introductory questions:</a:t>
            </a:r>
          </a:p>
          <a:p>
            <a:endParaRPr lang="en-GB" altLang="en-US" sz="2800" dirty="0">
              <a:solidFill>
                <a:schemeClr val="tx1"/>
              </a:solidFill>
            </a:endParaRPr>
          </a:p>
          <a:p>
            <a:r>
              <a:rPr lang="en-GB" altLang="en-US" sz="2800" dirty="0">
                <a:solidFill>
                  <a:schemeClr val="tx1"/>
                </a:solidFill>
              </a:rPr>
              <a:t>What is communication?</a:t>
            </a:r>
          </a:p>
          <a:p>
            <a:r>
              <a:rPr lang="en-GB" altLang="en-US" sz="2800" dirty="0">
                <a:solidFill>
                  <a:schemeClr val="tx1"/>
                </a:solidFill>
              </a:rPr>
              <a:t> Why is communication so difficult? </a:t>
            </a:r>
          </a:p>
          <a:p>
            <a:r>
              <a:rPr lang="en-US" altLang="en-US" sz="2800" dirty="0">
                <a:solidFill>
                  <a:schemeClr val="tx1"/>
                </a:solidFill>
              </a:rPr>
              <a:t>What skills do you need to be a good communicator? </a:t>
            </a:r>
            <a:endParaRPr lang="en-GB" altLang="en-US" sz="2800" dirty="0">
              <a:solidFill>
                <a:schemeClr val="tx1"/>
              </a:solidFill>
            </a:endParaRPr>
          </a:p>
          <a:p>
            <a:r>
              <a:rPr lang="en-US" altLang="en-US" sz="2800" dirty="0">
                <a:solidFill>
                  <a:schemeClr val="tx1"/>
                </a:solidFill>
              </a:rPr>
              <a:t>How do we communicate in today's world?</a:t>
            </a:r>
            <a:endParaRPr lang="en-GB" altLang="en-US" sz="2800" dirty="0">
              <a:solidFill>
                <a:schemeClr val="tx1"/>
              </a:solidFill>
            </a:endParaRPr>
          </a:p>
          <a:p>
            <a:r>
              <a:rPr lang="en-US" altLang="en-US" sz="2800" dirty="0">
                <a:solidFill>
                  <a:schemeClr val="tx1"/>
                </a:solidFill>
              </a:rPr>
              <a:t>What are the components of communication</a:t>
            </a:r>
            <a:r>
              <a:rPr lang="en-US" altLang="en-US" dirty="0">
                <a:solidFill>
                  <a:schemeClr val="tx1"/>
                </a:solidFill>
              </a:rPr>
              <a:t>?</a:t>
            </a:r>
            <a:endParaRPr lang="en-GB" altLang="en-US" dirty="0">
              <a:solidFill>
                <a:schemeClr val="tx1"/>
              </a:solidFill>
            </a:endParaRPr>
          </a:p>
          <a:p>
            <a:pPr>
              <a:buFont typeface="Wingdings" pitchFamily="2" charset="2"/>
              <a:buNone/>
            </a:pPr>
            <a:endParaRPr lang="en-GB" altLang="en-US" dirty="0"/>
          </a:p>
        </p:txBody>
      </p:sp>
      <p:graphicFrame>
        <p:nvGraphicFramePr>
          <p:cNvPr id="16388" name="Object 4"/>
          <p:cNvGraphicFramePr>
            <a:graphicFrameLocks noChangeAspect="1"/>
          </p:cNvGraphicFramePr>
          <p:nvPr>
            <p:extLst>
              <p:ext uri="{D42A27DB-BD31-4B8C-83A1-F6EECF244321}">
                <p14:modId xmlns:p14="http://schemas.microsoft.com/office/powerpoint/2010/main" val="1581462465"/>
              </p:ext>
            </p:extLst>
          </p:nvPr>
        </p:nvGraphicFramePr>
        <p:xfrm>
          <a:off x="6880618" y="1434638"/>
          <a:ext cx="1451999" cy="1676400"/>
        </p:xfrm>
        <a:graphic>
          <a:graphicData uri="http://schemas.openxmlformats.org/presentationml/2006/ole">
            <mc:AlternateContent xmlns:mc="http://schemas.openxmlformats.org/markup-compatibility/2006">
              <mc:Choice xmlns:v="urn:schemas-microsoft-com:vml" Requires="v">
                <p:oleObj spid="_x0000_s1084" name="Clip" r:id="rId3" imgW="15144750" imgH="17487900" progId="">
                  <p:embed/>
                </p:oleObj>
              </mc:Choice>
              <mc:Fallback>
                <p:oleObj name="Clip" r:id="rId3" imgW="15144750" imgH="17487900" progId="">
                  <p:embed/>
                  <p:pic>
                    <p:nvPicPr>
                      <p:cNvPr id="0" name="Picture 4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80618" y="1434638"/>
                        <a:ext cx="1451999" cy="1676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389" name="Object 5">
            <a:hlinkClick r:id="" action="ppaction://ole?verb=0"/>
          </p:cNvPr>
          <p:cNvGraphicFramePr>
            <a:graphicFrameLocks/>
          </p:cNvGraphicFramePr>
          <p:nvPr>
            <p:extLst>
              <p:ext uri="{D42A27DB-BD31-4B8C-83A1-F6EECF244321}">
                <p14:modId xmlns:p14="http://schemas.microsoft.com/office/powerpoint/2010/main" val="294518254"/>
              </p:ext>
            </p:extLst>
          </p:nvPr>
        </p:nvGraphicFramePr>
        <p:xfrm>
          <a:off x="6441000" y="4830035"/>
          <a:ext cx="1981200" cy="1326342"/>
        </p:xfrm>
        <a:graphic>
          <a:graphicData uri="http://schemas.openxmlformats.org/presentationml/2006/ole">
            <mc:AlternateContent xmlns:mc="http://schemas.openxmlformats.org/markup-compatibility/2006">
              <mc:Choice xmlns:v="urn:schemas-microsoft-com:vml" Requires="v">
                <p:oleObj spid="_x0000_s1085" name="Clip" r:id="rId5" imgW="14325600" imgH="10210800" progId="">
                  <p:embed/>
                </p:oleObj>
              </mc:Choice>
              <mc:Fallback>
                <p:oleObj name="Clip" r:id="rId5" imgW="14325600" imgH="10210800" progId="">
                  <p:embed/>
                  <p:pic>
                    <p:nvPicPr>
                      <p:cNvPr id="0" name="Picture 43"/>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41000" y="4830035"/>
                        <a:ext cx="1981200" cy="132634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2556" y="6051550"/>
            <a:ext cx="9144000" cy="806450"/>
          </a:xfrm>
          <a:prstGeom prst="rect">
            <a:avLst/>
          </a:prstGeom>
        </p:spPr>
      </p:pic>
    </p:spTree>
    <p:extLst>
      <p:ext uri="{BB962C8B-B14F-4D97-AF65-F5344CB8AC3E}">
        <p14:creationId xmlns:p14="http://schemas.microsoft.com/office/powerpoint/2010/main" val="12954252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1066800" y="410633"/>
            <a:ext cx="6798734" cy="1303867"/>
          </a:xfrm>
        </p:spPr>
        <p:txBody>
          <a:bodyPr>
            <a:normAutofit/>
          </a:bodyPr>
          <a:lstStyle/>
          <a:p>
            <a:r>
              <a:rPr lang="en-GB" altLang="en-US" dirty="0"/>
              <a:t>Challenge of risk communication</a:t>
            </a:r>
          </a:p>
        </p:txBody>
      </p:sp>
      <p:sp>
        <p:nvSpPr>
          <p:cNvPr id="28675" name="Content Placeholder 2"/>
          <p:cNvSpPr>
            <a:spLocks noGrp="1"/>
          </p:cNvSpPr>
          <p:nvPr>
            <p:ph idx="1"/>
          </p:nvPr>
        </p:nvSpPr>
        <p:spPr>
          <a:xfrm>
            <a:off x="914400" y="1714500"/>
            <a:ext cx="7772400" cy="4305300"/>
          </a:xfrm>
        </p:spPr>
        <p:txBody>
          <a:bodyPr/>
          <a:lstStyle/>
          <a:p>
            <a:pPr>
              <a:spcBef>
                <a:spcPts val="1200"/>
              </a:spcBef>
              <a:spcAft>
                <a:spcPts val="600"/>
              </a:spcAft>
            </a:pPr>
            <a:r>
              <a:rPr lang="en-GB" altLang="en-US" sz="2800" dirty="0">
                <a:cs typeface="Calibri" pitchFamily="34" charset="0"/>
              </a:rPr>
              <a:t>Defining risk: differences between experts and consumers</a:t>
            </a:r>
          </a:p>
          <a:p>
            <a:pPr>
              <a:spcBef>
                <a:spcPts val="1200"/>
              </a:spcBef>
              <a:spcAft>
                <a:spcPts val="600"/>
              </a:spcAft>
            </a:pPr>
            <a:r>
              <a:rPr lang="en-GB" altLang="en-US" sz="2800" dirty="0">
                <a:cs typeface="Calibri" pitchFamily="34" charset="0"/>
              </a:rPr>
              <a:t>Uncertainty is inherent in risk</a:t>
            </a:r>
          </a:p>
          <a:p>
            <a:pPr>
              <a:spcBef>
                <a:spcPts val="1200"/>
              </a:spcBef>
              <a:spcAft>
                <a:spcPts val="600"/>
              </a:spcAft>
            </a:pPr>
            <a:r>
              <a:rPr lang="en-GB" altLang="en-US" sz="2800" dirty="0">
                <a:cs typeface="Calibri" pitchFamily="34" charset="0"/>
              </a:rPr>
              <a:t>Highly technical = Highly misunderstood</a:t>
            </a:r>
          </a:p>
          <a:p>
            <a:endParaRPr lang="en-GB" altLang="en-US" sz="2800" dirty="0">
              <a:cs typeface="Calibri" pitchFamily="34"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556" y="6051550"/>
            <a:ext cx="9144000" cy="806450"/>
          </a:xfrm>
          <a:prstGeom prst="rect">
            <a:avLst/>
          </a:prstGeom>
        </p:spPr>
      </p:pic>
    </p:spTree>
    <p:extLst>
      <p:ext uri="{BB962C8B-B14F-4D97-AF65-F5344CB8AC3E}">
        <p14:creationId xmlns:p14="http://schemas.microsoft.com/office/powerpoint/2010/main" val="28580940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1172633" y="363643"/>
            <a:ext cx="6798734" cy="1303867"/>
          </a:xfrm>
        </p:spPr>
        <p:txBody>
          <a:bodyPr>
            <a:normAutofit fontScale="90000"/>
          </a:bodyPr>
          <a:lstStyle/>
          <a:p>
            <a:r>
              <a:rPr lang="en-GB" altLang="en-US" dirty="0"/>
              <a:t>Challenge of risk communication...</a:t>
            </a:r>
          </a:p>
        </p:txBody>
      </p:sp>
      <p:sp>
        <p:nvSpPr>
          <p:cNvPr id="29699" name="Content Placeholder 2"/>
          <p:cNvSpPr>
            <a:spLocks noGrp="1"/>
          </p:cNvSpPr>
          <p:nvPr>
            <p:ph idx="1"/>
          </p:nvPr>
        </p:nvSpPr>
        <p:spPr>
          <a:xfrm>
            <a:off x="914400" y="1714500"/>
            <a:ext cx="7772400" cy="4305300"/>
          </a:xfrm>
        </p:spPr>
        <p:txBody>
          <a:bodyPr/>
          <a:lstStyle/>
          <a:p>
            <a:pPr>
              <a:buFont typeface="Wingdings" pitchFamily="2" charset="2"/>
              <a:buNone/>
            </a:pPr>
            <a:r>
              <a:rPr lang="en-US" altLang="en-US" sz="2800" b="1" dirty="0">
                <a:solidFill>
                  <a:srgbClr val="FF0000"/>
                </a:solidFill>
                <a:cs typeface="Calibri" pitchFamily="34" charset="0"/>
              </a:rPr>
              <a:t>Conflicting perceptions about risk</a:t>
            </a:r>
            <a:endParaRPr lang="en-GB" altLang="en-US" sz="2800" dirty="0">
              <a:solidFill>
                <a:srgbClr val="FF0000"/>
              </a:solidFill>
              <a:cs typeface="Calibri" pitchFamily="34" charset="0"/>
            </a:endParaRPr>
          </a:p>
          <a:p>
            <a:r>
              <a:rPr lang="en-US" altLang="en-US" sz="2800" b="1" dirty="0">
                <a:cs typeface="Calibri" pitchFamily="34" charset="0"/>
              </a:rPr>
              <a:t>For Health Professional / Veterinarian / Scientist </a:t>
            </a:r>
            <a:endParaRPr lang="en-GB" altLang="en-US" sz="2800" dirty="0">
              <a:cs typeface="Calibri" pitchFamily="34" charset="0"/>
            </a:endParaRPr>
          </a:p>
          <a:p>
            <a:pPr>
              <a:buFont typeface="Wingdings" panose="05000000000000000000" pitchFamily="2" charset="2"/>
              <a:buChar char="ü"/>
            </a:pPr>
            <a:r>
              <a:rPr lang="en-US" altLang="en-US" sz="2800" dirty="0">
                <a:cs typeface="Calibri" pitchFamily="34" charset="0"/>
              </a:rPr>
              <a:t>Risk = Probability x Consequence</a:t>
            </a:r>
            <a:endParaRPr lang="en-GB" altLang="en-US" sz="2800" dirty="0">
              <a:cs typeface="Calibri" pitchFamily="34" charset="0"/>
            </a:endParaRPr>
          </a:p>
          <a:p>
            <a:r>
              <a:rPr lang="en-US" altLang="en-US" sz="2800" b="1" dirty="0">
                <a:cs typeface="Calibri" pitchFamily="34" charset="0"/>
              </a:rPr>
              <a:t>For Policy Makers / Decision Makers / Public</a:t>
            </a:r>
            <a:endParaRPr lang="en-GB" altLang="en-US" sz="2800" dirty="0">
              <a:cs typeface="Calibri" pitchFamily="34" charset="0"/>
            </a:endParaRPr>
          </a:p>
          <a:p>
            <a:pPr>
              <a:buFont typeface="Wingdings" panose="05000000000000000000" pitchFamily="2" charset="2"/>
              <a:buChar char="ü"/>
            </a:pPr>
            <a:r>
              <a:rPr lang="en-US" altLang="en-US" sz="2800" dirty="0">
                <a:cs typeface="Calibri" pitchFamily="34" charset="0"/>
              </a:rPr>
              <a:t>Risk = Hazard + Outrage</a:t>
            </a:r>
            <a:endParaRPr lang="en-GB" altLang="en-US" sz="2800" dirty="0">
              <a:cs typeface="Calibri" pitchFamily="34" charset="0"/>
            </a:endParaRPr>
          </a:p>
          <a:p>
            <a:endParaRPr lang="en-GB" alt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556" y="6051550"/>
            <a:ext cx="9144000" cy="806450"/>
          </a:xfrm>
          <a:prstGeom prst="rect">
            <a:avLst/>
          </a:prstGeom>
        </p:spPr>
      </p:pic>
    </p:spTree>
    <p:extLst>
      <p:ext uri="{BB962C8B-B14F-4D97-AF65-F5344CB8AC3E}">
        <p14:creationId xmlns:p14="http://schemas.microsoft.com/office/powerpoint/2010/main" val="11458505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6705" y="394229"/>
            <a:ext cx="6798734" cy="1303867"/>
          </a:xfrm>
        </p:spPr>
        <p:txBody>
          <a:bodyPr>
            <a:normAutofit fontScale="90000"/>
          </a:bodyPr>
          <a:lstStyle/>
          <a:p>
            <a:pPr>
              <a:defRPr/>
            </a:pPr>
            <a:r>
              <a:rPr lang="en-GB" dirty="0"/>
              <a:t>Challenge of risk communication</a:t>
            </a:r>
            <a:br>
              <a:rPr lang="en-GB" dirty="0"/>
            </a:br>
            <a:r>
              <a:rPr lang="en-GB" dirty="0"/>
              <a:t>perceptions of  public </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293548274"/>
              </p:ext>
            </p:extLst>
          </p:nvPr>
        </p:nvGraphicFramePr>
        <p:xfrm>
          <a:off x="1643063" y="1928813"/>
          <a:ext cx="5357812" cy="3138487"/>
        </p:xfrm>
        <a:graphic>
          <a:graphicData uri="http://schemas.openxmlformats.org/drawingml/2006/table">
            <a:tbl>
              <a:tblPr firstRow="1" bandRow="1">
                <a:tableStyleId>{00A15C55-8517-42AA-B614-E9B94910E393}</a:tableStyleId>
              </a:tblPr>
              <a:tblGrid>
                <a:gridCol w="2473615">
                  <a:extLst>
                    <a:ext uri="{9D8B030D-6E8A-4147-A177-3AD203B41FA5}">
                      <a16:colId xmlns:a16="http://schemas.microsoft.com/office/drawing/2014/main" val="20000"/>
                    </a:ext>
                  </a:extLst>
                </a:gridCol>
                <a:gridCol w="2884197">
                  <a:extLst>
                    <a:ext uri="{9D8B030D-6E8A-4147-A177-3AD203B41FA5}">
                      <a16:colId xmlns:a16="http://schemas.microsoft.com/office/drawing/2014/main" val="20001"/>
                    </a:ext>
                  </a:extLst>
                </a:gridCol>
              </a:tblGrid>
              <a:tr h="1786263">
                <a:tc>
                  <a:txBody>
                    <a:bodyPr/>
                    <a:lstStyle/>
                    <a:p>
                      <a:pPr algn="ctr">
                        <a:lnSpc>
                          <a:spcPct val="115000"/>
                        </a:lnSpc>
                        <a:spcAft>
                          <a:spcPts val="0"/>
                        </a:spcAft>
                      </a:pPr>
                      <a:r>
                        <a:rPr lang="en-US" sz="2000" dirty="0"/>
                        <a:t>Outrage</a:t>
                      </a:r>
                      <a:endParaRPr lang="en-GB" sz="1100" dirty="0"/>
                    </a:p>
                    <a:p>
                      <a:pPr>
                        <a:lnSpc>
                          <a:spcPct val="115000"/>
                        </a:lnSpc>
                        <a:spcAft>
                          <a:spcPts val="0"/>
                        </a:spcAft>
                      </a:pPr>
                      <a:r>
                        <a:rPr lang="en-US" sz="2000" dirty="0"/>
                        <a:t>Management</a:t>
                      </a:r>
                    </a:p>
                    <a:p>
                      <a:pPr>
                        <a:lnSpc>
                          <a:spcPct val="115000"/>
                        </a:lnSpc>
                        <a:spcAft>
                          <a:spcPts val="0"/>
                        </a:spcAft>
                      </a:pPr>
                      <a:endParaRPr lang="en-US" sz="2000" dirty="0"/>
                    </a:p>
                    <a:p>
                      <a:pPr>
                        <a:lnSpc>
                          <a:spcPct val="115000"/>
                        </a:lnSpc>
                        <a:spcAft>
                          <a:spcPts val="0"/>
                        </a:spcAft>
                      </a:pPr>
                      <a:r>
                        <a:rPr lang="en-US" sz="2000" u="sng" dirty="0"/>
                        <a:t>(Calm down)</a:t>
                      </a:r>
                      <a:r>
                        <a:rPr lang="en-GB" sz="1100" u="sng" dirty="0"/>
                        <a:t> </a:t>
                      </a:r>
                      <a:endParaRPr lang="en-GB" sz="1100" u="sng" dirty="0">
                        <a:latin typeface="Calibri"/>
                        <a:ea typeface="Calibri"/>
                        <a:cs typeface="Times New Roman"/>
                      </a:endParaRPr>
                    </a:p>
                  </a:txBody>
                  <a:tcPr marL="68580" marR="68580" marT="0" marB="0"/>
                </a:tc>
                <a:tc>
                  <a:txBody>
                    <a:bodyPr/>
                    <a:lstStyle/>
                    <a:p>
                      <a:pPr>
                        <a:lnSpc>
                          <a:spcPct val="115000"/>
                        </a:lnSpc>
                        <a:spcAft>
                          <a:spcPts val="0"/>
                        </a:spcAft>
                      </a:pPr>
                      <a:endParaRPr lang="en-US" sz="1100" dirty="0"/>
                    </a:p>
                    <a:p>
                      <a:pPr algn="ctr">
                        <a:lnSpc>
                          <a:spcPct val="115000"/>
                        </a:lnSpc>
                        <a:spcAft>
                          <a:spcPts val="0"/>
                        </a:spcAft>
                      </a:pPr>
                      <a:r>
                        <a:rPr lang="en-US" sz="1800" dirty="0"/>
                        <a:t>Crisis</a:t>
                      </a:r>
                      <a:endParaRPr lang="en-GB" sz="1100" dirty="0"/>
                    </a:p>
                    <a:p>
                      <a:pPr algn="ctr">
                        <a:lnSpc>
                          <a:spcPct val="115000"/>
                        </a:lnSpc>
                        <a:spcAft>
                          <a:spcPts val="0"/>
                        </a:spcAft>
                      </a:pPr>
                      <a:r>
                        <a:rPr lang="en-US" sz="1800" dirty="0"/>
                        <a:t>Communication</a:t>
                      </a:r>
                    </a:p>
                    <a:p>
                      <a:pPr algn="ctr">
                        <a:lnSpc>
                          <a:spcPct val="115000"/>
                        </a:lnSpc>
                        <a:spcAft>
                          <a:spcPts val="0"/>
                        </a:spcAft>
                      </a:pPr>
                      <a:endParaRPr lang="en-US" sz="1800" dirty="0">
                        <a:latin typeface="Calibri"/>
                        <a:ea typeface="Calibri"/>
                        <a:cs typeface="Times New Roman"/>
                      </a:endParaRPr>
                    </a:p>
                    <a:p>
                      <a:pPr algn="ctr">
                        <a:lnSpc>
                          <a:spcPct val="115000"/>
                        </a:lnSpc>
                        <a:spcAft>
                          <a:spcPts val="0"/>
                        </a:spcAft>
                      </a:pPr>
                      <a:r>
                        <a:rPr lang="en-US" sz="1800" u="sng" dirty="0">
                          <a:latin typeface="Calibri"/>
                          <a:ea typeface="Calibri"/>
                          <a:cs typeface="Times New Roman"/>
                        </a:rPr>
                        <a:t>(We’ll get through this together)</a:t>
                      </a:r>
                      <a:endParaRPr lang="en-GB" sz="1100" u="sng" dirty="0">
                        <a:latin typeface="Calibri"/>
                        <a:ea typeface="Calibri"/>
                        <a:cs typeface="Times New Roman"/>
                      </a:endParaRPr>
                    </a:p>
                  </a:txBody>
                  <a:tcPr marL="68580" marR="68580" marT="0" marB="0"/>
                </a:tc>
                <a:extLst>
                  <a:ext uri="{0D108BD9-81ED-4DB2-BD59-A6C34878D82A}">
                    <a16:rowId xmlns:a16="http://schemas.microsoft.com/office/drawing/2014/main" val="10000"/>
                  </a:ext>
                </a:extLst>
              </a:tr>
              <a:tr h="1352224">
                <a:tc>
                  <a:txBody>
                    <a:bodyPr/>
                    <a:lstStyle/>
                    <a:p>
                      <a:pPr algn="ctr">
                        <a:lnSpc>
                          <a:spcPct val="115000"/>
                        </a:lnSpc>
                        <a:spcAft>
                          <a:spcPts val="0"/>
                        </a:spcAft>
                      </a:pPr>
                      <a:r>
                        <a:rPr lang="en-US" sz="2000" dirty="0"/>
                        <a:t>Public</a:t>
                      </a:r>
                      <a:endParaRPr lang="en-GB" sz="1100" dirty="0"/>
                    </a:p>
                    <a:p>
                      <a:pPr algn="ctr">
                        <a:lnSpc>
                          <a:spcPct val="115000"/>
                        </a:lnSpc>
                        <a:spcAft>
                          <a:spcPts val="0"/>
                        </a:spcAft>
                      </a:pPr>
                      <a:r>
                        <a:rPr lang="en-US" sz="2000" dirty="0"/>
                        <a:t>Relations</a:t>
                      </a:r>
                      <a:endParaRPr lang="en-GB" sz="1100" dirty="0">
                        <a:latin typeface="Calibri"/>
                        <a:ea typeface="Calibri"/>
                        <a:cs typeface="Times New Roman"/>
                      </a:endParaRPr>
                    </a:p>
                  </a:txBody>
                  <a:tcPr marL="68580" marR="68580" marT="0" marB="0"/>
                </a:tc>
                <a:tc>
                  <a:txBody>
                    <a:bodyPr/>
                    <a:lstStyle/>
                    <a:p>
                      <a:pPr algn="ctr">
                        <a:lnSpc>
                          <a:spcPct val="115000"/>
                        </a:lnSpc>
                        <a:spcAft>
                          <a:spcPts val="0"/>
                        </a:spcAft>
                      </a:pPr>
                      <a:r>
                        <a:rPr lang="en-US" sz="2000" dirty="0"/>
                        <a:t>Precaution</a:t>
                      </a:r>
                      <a:endParaRPr lang="en-GB" sz="1100" dirty="0"/>
                    </a:p>
                    <a:p>
                      <a:pPr algn="ctr">
                        <a:lnSpc>
                          <a:spcPct val="115000"/>
                        </a:lnSpc>
                        <a:spcAft>
                          <a:spcPts val="0"/>
                        </a:spcAft>
                      </a:pPr>
                      <a:r>
                        <a:rPr lang="en-US" sz="2000" dirty="0"/>
                        <a:t>Advocacy</a:t>
                      </a:r>
                      <a:endParaRPr lang="en-US" sz="2000" dirty="0">
                        <a:latin typeface="Calibri"/>
                        <a:cs typeface="Times New Roman"/>
                      </a:endParaRPr>
                    </a:p>
                    <a:p>
                      <a:pPr algn="ctr">
                        <a:lnSpc>
                          <a:spcPct val="115000"/>
                        </a:lnSpc>
                        <a:spcAft>
                          <a:spcPts val="0"/>
                        </a:spcAft>
                      </a:pPr>
                      <a:r>
                        <a:rPr lang="en-US" sz="2000" b="1" u="sng" dirty="0">
                          <a:latin typeface="Calibri"/>
                          <a:cs typeface="Times New Roman"/>
                        </a:rPr>
                        <a:t>(Watch out)</a:t>
                      </a:r>
                      <a:endParaRPr lang="en-US" sz="2000" b="1" u="sng" dirty="0"/>
                    </a:p>
                  </a:txBody>
                  <a:tcPr marL="68580" marR="68580" marT="0" marB="0"/>
                </a:tc>
                <a:extLst>
                  <a:ext uri="{0D108BD9-81ED-4DB2-BD59-A6C34878D82A}">
                    <a16:rowId xmlns:a16="http://schemas.microsoft.com/office/drawing/2014/main" val="10001"/>
                  </a:ext>
                </a:extLst>
              </a:tr>
            </a:tbl>
          </a:graphicData>
        </a:graphic>
      </p:graphicFrame>
      <p:sp>
        <p:nvSpPr>
          <p:cNvPr id="6" name="Right Arrow 5"/>
          <p:cNvSpPr/>
          <p:nvPr/>
        </p:nvSpPr>
        <p:spPr>
          <a:xfrm>
            <a:off x="1785938" y="5072062"/>
            <a:ext cx="5286375" cy="5000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7" name="Up Arrow 6"/>
          <p:cNvSpPr/>
          <p:nvPr/>
        </p:nvSpPr>
        <p:spPr>
          <a:xfrm>
            <a:off x="1214438" y="1928813"/>
            <a:ext cx="357187" cy="307181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8" name="Rectangle 7"/>
          <p:cNvSpPr/>
          <p:nvPr/>
        </p:nvSpPr>
        <p:spPr>
          <a:xfrm>
            <a:off x="2214563" y="5572125"/>
            <a:ext cx="3500437" cy="4286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800" dirty="0">
                <a:solidFill>
                  <a:srgbClr val="FF0000"/>
                </a:solidFill>
              </a:rPr>
              <a:t>Danger (Hazard)</a:t>
            </a:r>
            <a:r>
              <a:rPr lang="en-GB" dirty="0"/>
              <a:t>)</a:t>
            </a:r>
          </a:p>
        </p:txBody>
      </p:sp>
      <p:sp>
        <p:nvSpPr>
          <p:cNvPr id="9" name="Rounded Rectangle 8"/>
          <p:cNvSpPr/>
          <p:nvPr/>
        </p:nvSpPr>
        <p:spPr>
          <a:xfrm>
            <a:off x="0" y="3071813"/>
            <a:ext cx="1371600" cy="150018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dirty="0">
                <a:solidFill>
                  <a:srgbClr val="002060"/>
                </a:solidFill>
              </a:rPr>
              <a:t>Outrage</a:t>
            </a:r>
          </a:p>
        </p:txBody>
      </p:sp>
      <p:sp>
        <p:nvSpPr>
          <p:cNvPr id="11" name="Rectangle 10"/>
          <p:cNvSpPr/>
          <p:nvPr/>
        </p:nvSpPr>
        <p:spPr>
          <a:xfrm>
            <a:off x="357188" y="5072063"/>
            <a:ext cx="1214437" cy="571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3200" dirty="0">
                <a:solidFill>
                  <a:srgbClr val="002060"/>
                </a:solidFill>
              </a:rPr>
              <a:t>Low</a:t>
            </a:r>
          </a:p>
        </p:txBody>
      </p:sp>
      <p:sp>
        <p:nvSpPr>
          <p:cNvPr id="12" name="Rectangle 11"/>
          <p:cNvSpPr/>
          <p:nvPr/>
        </p:nvSpPr>
        <p:spPr>
          <a:xfrm>
            <a:off x="428625" y="1285875"/>
            <a:ext cx="1214438" cy="571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3200" dirty="0">
                <a:solidFill>
                  <a:srgbClr val="002060"/>
                </a:solidFill>
              </a:rPr>
              <a:t>High</a:t>
            </a:r>
          </a:p>
        </p:txBody>
      </p:sp>
      <p:sp>
        <p:nvSpPr>
          <p:cNvPr id="13" name="Rectangle 12"/>
          <p:cNvSpPr/>
          <p:nvPr/>
        </p:nvSpPr>
        <p:spPr>
          <a:xfrm>
            <a:off x="6313394" y="5456330"/>
            <a:ext cx="1214438" cy="571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3200" dirty="0">
                <a:solidFill>
                  <a:srgbClr val="002060"/>
                </a:solidFill>
              </a:rPr>
              <a:t>High</a:t>
            </a: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556" y="6051550"/>
            <a:ext cx="9144000" cy="806450"/>
          </a:xfrm>
          <a:prstGeom prst="rect">
            <a:avLst/>
          </a:prstGeom>
        </p:spPr>
      </p:pic>
    </p:spTree>
    <p:extLst>
      <p:ext uri="{BB962C8B-B14F-4D97-AF65-F5344CB8AC3E}">
        <p14:creationId xmlns:p14="http://schemas.microsoft.com/office/powerpoint/2010/main" val="25315475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8356" y="785813"/>
            <a:ext cx="7772400" cy="1143000"/>
          </a:xfrm>
        </p:spPr>
        <p:txBody>
          <a:bodyPr>
            <a:normAutofit fontScale="90000"/>
          </a:bodyPr>
          <a:lstStyle/>
          <a:p>
            <a:pPr>
              <a:defRPr/>
            </a:pPr>
            <a:r>
              <a:rPr lang="en-GB" dirty="0"/>
              <a:t>Challenge of risk communication</a:t>
            </a:r>
            <a:br>
              <a:rPr lang="en-GB" dirty="0"/>
            </a:br>
            <a:r>
              <a:rPr lang="en-GB" dirty="0"/>
              <a:t>perceptions of public... </a:t>
            </a:r>
          </a:p>
        </p:txBody>
      </p:sp>
      <p:sp>
        <p:nvSpPr>
          <p:cNvPr id="31747" name="Content Placeholder 2"/>
          <p:cNvSpPr>
            <a:spLocks noGrp="1"/>
          </p:cNvSpPr>
          <p:nvPr>
            <p:ph idx="1"/>
          </p:nvPr>
        </p:nvSpPr>
        <p:spPr>
          <a:xfrm>
            <a:off x="928688" y="1928813"/>
            <a:ext cx="7772400" cy="4305300"/>
          </a:xfrm>
        </p:spPr>
        <p:txBody>
          <a:bodyPr/>
          <a:lstStyle/>
          <a:p>
            <a:pPr algn="just">
              <a:buFont typeface="Wingdings" pitchFamily="2" charset="2"/>
              <a:buNone/>
            </a:pPr>
            <a:r>
              <a:rPr lang="en-US" altLang="en-US" sz="2800" b="1" dirty="0">
                <a:cs typeface="Calibri" pitchFamily="34" charset="0"/>
              </a:rPr>
              <a:t>Type two (outrage management)</a:t>
            </a:r>
            <a:endParaRPr lang="en-GB" altLang="en-US" sz="2800" dirty="0">
              <a:cs typeface="Calibri" pitchFamily="34" charset="0"/>
            </a:endParaRPr>
          </a:p>
          <a:p>
            <a:pPr algn="just"/>
            <a:r>
              <a:rPr lang="en-GB" altLang="en-US" sz="2800" dirty="0">
                <a:cs typeface="Calibri" pitchFamily="34" charset="0"/>
              </a:rPr>
              <a:t>After unconfirmed reports that several house cats had died of avian flu in Thailand, a spokesperson said this would probably not pose a high risk of spread to humans, explaining that transmission of the disease from cats to humans was unlikely.</a:t>
            </a:r>
          </a:p>
          <a:p>
            <a:pPr algn="just"/>
            <a:endParaRPr lang="en-GB" altLang="en-US" sz="2800" dirty="0">
              <a:cs typeface="Calibri" pitchFamily="34"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556" y="6051550"/>
            <a:ext cx="9144000" cy="806450"/>
          </a:xfrm>
          <a:prstGeom prst="rect">
            <a:avLst/>
          </a:prstGeom>
        </p:spPr>
      </p:pic>
    </p:spTree>
    <p:extLst>
      <p:ext uri="{BB962C8B-B14F-4D97-AF65-F5344CB8AC3E}">
        <p14:creationId xmlns:p14="http://schemas.microsoft.com/office/powerpoint/2010/main" val="29061550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457200"/>
            <a:ext cx="6798734" cy="1303867"/>
          </a:xfrm>
        </p:spPr>
        <p:txBody>
          <a:bodyPr>
            <a:normAutofit fontScale="90000"/>
          </a:bodyPr>
          <a:lstStyle/>
          <a:p>
            <a:pPr>
              <a:defRPr/>
            </a:pPr>
            <a:r>
              <a:rPr lang="en-GB" dirty="0"/>
              <a:t>Challenge of risk communication</a:t>
            </a:r>
            <a:br>
              <a:rPr lang="en-GB" dirty="0"/>
            </a:br>
            <a:r>
              <a:rPr lang="en-GB" dirty="0"/>
              <a:t>perceptions of  public... </a:t>
            </a:r>
          </a:p>
        </p:txBody>
      </p:sp>
      <p:sp>
        <p:nvSpPr>
          <p:cNvPr id="3" name="Content Placeholder 2"/>
          <p:cNvSpPr>
            <a:spLocks noGrp="1"/>
          </p:cNvSpPr>
          <p:nvPr>
            <p:ph idx="1"/>
          </p:nvPr>
        </p:nvSpPr>
        <p:spPr>
          <a:xfrm>
            <a:off x="571500" y="1714500"/>
            <a:ext cx="8115300" cy="4305300"/>
          </a:xfrm>
        </p:spPr>
        <p:txBody>
          <a:bodyPr>
            <a:normAutofit fontScale="92500" lnSpcReduction="20000"/>
          </a:bodyPr>
          <a:lstStyle/>
          <a:p>
            <a:pPr>
              <a:spcBef>
                <a:spcPts val="1200"/>
              </a:spcBef>
              <a:spcAft>
                <a:spcPts val="600"/>
              </a:spcAft>
              <a:buFont typeface="Wingdings" pitchFamily="2" charset="2"/>
              <a:buNone/>
              <a:defRPr/>
            </a:pPr>
            <a:endParaRPr lang="en-GB" b="1" dirty="0"/>
          </a:p>
          <a:p>
            <a:pPr>
              <a:spcBef>
                <a:spcPts val="1200"/>
              </a:spcBef>
              <a:spcAft>
                <a:spcPts val="600"/>
              </a:spcAft>
              <a:buFont typeface="Wingdings" pitchFamily="2" charset="2"/>
              <a:buNone/>
              <a:defRPr/>
            </a:pPr>
            <a:endParaRPr lang="en-GB" b="1" dirty="0"/>
          </a:p>
          <a:p>
            <a:pPr>
              <a:spcBef>
                <a:spcPts val="1200"/>
              </a:spcBef>
              <a:spcAft>
                <a:spcPts val="600"/>
              </a:spcAft>
              <a:buFont typeface="Wingdings" pitchFamily="2" charset="2"/>
              <a:buNone/>
              <a:defRPr/>
            </a:pPr>
            <a:r>
              <a:rPr lang="en-GB" b="1" dirty="0"/>
              <a:t>When people are ignoring a serious risk, apathetic, passive, in denial, etc:</a:t>
            </a:r>
            <a:endParaRPr lang="en-GB" dirty="0"/>
          </a:p>
          <a:p>
            <a:pPr>
              <a:spcBef>
                <a:spcPts val="1200"/>
              </a:spcBef>
              <a:spcAft>
                <a:spcPts val="600"/>
              </a:spcAft>
              <a:defRPr/>
            </a:pPr>
            <a:r>
              <a:rPr lang="en-GB" dirty="0"/>
              <a:t>Inform people.</a:t>
            </a:r>
          </a:p>
          <a:p>
            <a:pPr>
              <a:spcBef>
                <a:spcPts val="1200"/>
              </a:spcBef>
              <a:spcAft>
                <a:spcPts val="600"/>
              </a:spcAft>
              <a:defRPr/>
            </a:pPr>
            <a:r>
              <a:rPr lang="en-GB" dirty="0"/>
              <a:t>Mobilise their concern to a level of fear or worry proportionate to the hazard.</a:t>
            </a:r>
          </a:p>
          <a:p>
            <a:pPr>
              <a:spcBef>
                <a:spcPts val="1200"/>
              </a:spcBef>
              <a:spcAft>
                <a:spcPts val="600"/>
              </a:spcAft>
              <a:defRPr/>
            </a:pPr>
            <a:r>
              <a:rPr lang="en-GB" dirty="0"/>
              <a:t>Help them to manage the risk, i.e. inform them of “things they can do”, otherwise they will try to manage their fear (by way of denial, apathy, humour, etc.) or they will panic.</a:t>
            </a:r>
          </a:p>
          <a:p>
            <a:pPr>
              <a:defRPr/>
            </a:pPr>
            <a:endParaRPr lang="en-GB"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556" y="6051550"/>
            <a:ext cx="9144000" cy="806450"/>
          </a:xfrm>
          <a:prstGeom prst="rect">
            <a:avLst/>
          </a:prstGeom>
        </p:spPr>
      </p:pic>
    </p:spTree>
    <p:extLst>
      <p:ext uri="{BB962C8B-B14F-4D97-AF65-F5344CB8AC3E}">
        <p14:creationId xmlns:p14="http://schemas.microsoft.com/office/powerpoint/2010/main" val="32086889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28687"/>
            <a:ext cx="7772400" cy="947738"/>
          </a:xfrm>
        </p:spPr>
        <p:txBody>
          <a:bodyPr>
            <a:normAutofit fontScale="90000"/>
          </a:bodyPr>
          <a:lstStyle/>
          <a:p>
            <a:pPr>
              <a:defRPr/>
            </a:pPr>
            <a:r>
              <a:rPr lang="en-GB" dirty="0"/>
              <a:t>Challenge of risk communication</a:t>
            </a:r>
            <a:br>
              <a:rPr lang="en-GB" dirty="0"/>
            </a:br>
            <a:r>
              <a:rPr lang="en-GB" dirty="0"/>
              <a:t>perceptions of  public... </a:t>
            </a:r>
          </a:p>
        </p:txBody>
      </p:sp>
      <p:sp>
        <p:nvSpPr>
          <p:cNvPr id="33795" name="Content Placeholder 2"/>
          <p:cNvSpPr>
            <a:spLocks noGrp="1"/>
          </p:cNvSpPr>
          <p:nvPr>
            <p:ph idx="1"/>
          </p:nvPr>
        </p:nvSpPr>
        <p:spPr>
          <a:xfrm>
            <a:off x="928688" y="2428875"/>
            <a:ext cx="7772400" cy="3500438"/>
          </a:xfrm>
        </p:spPr>
        <p:txBody>
          <a:bodyPr/>
          <a:lstStyle/>
          <a:p>
            <a:pPr>
              <a:spcBef>
                <a:spcPts val="1200"/>
              </a:spcBef>
              <a:spcAft>
                <a:spcPts val="600"/>
              </a:spcAft>
              <a:buFont typeface="Wingdings" pitchFamily="2" charset="2"/>
              <a:buNone/>
            </a:pPr>
            <a:r>
              <a:rPr lang="en-GB" altLang="en-US" sz="2800" b="1" dirty="0">
                <a:cs typeface="Calibri" pitchFamily="34" charset="0"/>
              </a:rPr>
              <a:t>Type three crisis communication</a:t>
            </a:r>
            <a:endParaRPr lang="en-GB" altLang="en-US" sz="2800" dirty="0">
              <a:cs typeface="Calibri" pitchFamily="34" charset="0"/>
            </a:endParaRPr>
          </a:p>
          <a:p>
            <a:pPr>
              <a:spcBef>
                <a:spcPts val="1200"/>
              </a:spcBef>
              <a:spcAft>
                <a:spcPts val="600"/>
              </a:spcAft>
              <a:buFont typeface="Wingdings" pitchFamily="2" charset="2"/>
              <a:buNone/>
            </a:pPr>
            <a:r>
              <a:rPr lang="en-GB" altLang="en-US" sz="2800" dirty="0">
                <a:cs typeface="Calibri" pitchFamily="34" charset="0"/>
              </a:rPr>
              <a:t>• Inform: What are the </a:t>
            </a:r>
            <a:r>
              <a:rPr lang="en-GB" altLang="en-US" sz="2800" b="1" dirty="0">
                <a:cs typeface="Calibri" pitchFamily="34" charset="0"/>
              </a:rPr>
              <a:t>real </a:t>
            </a:r>
            <a:r>
              <a:rPr lang="en-GB" altLang="en-US" sz="2800" dirty="0">
                <a:cs typeface="Calibri" pitchFamily="34" charset="0"/>
              </a:rPr>
              <a:t>risks?</a:t>
            </a:r>
          </a:p>
          <a:p>
            <a:pPr>
              <a:spcBef>
                <a:spcPts val="1200"/>
              </a:spcBef>
              <a:spcAft>
                <a:spcPts val="600"/>
              </a:spcAft>
              <a:buFont typeface="Wingdings" pitchFamily="2" charset="2"/>
              <a:buNone/>
            </a:pPr>
            <a:r>
              <a:rPr lang="en-GB" altLang="en-US" sz="2800" dirty="0">
                <a:cs typeface="Calibri" pitchFamily="34" charset="0"/>
              </a:rPr>
              <a:t>• Inform: what </a:t>
            </a:r>
            <a:r>
              <a:rPr lang="en-GB" altLang="en-US" sz="2800" b="1" dirty="0">
                <a:cs typeface="Calibri" pitchFamily="34" charset="0"/>
              </a:rPr>
              <a:t>we </a:t>
            </a:r>
            <a:r>
              <a:rPr lang="en-GB" altLang="en-US" sz="2800" dirty="0">
                <a:cs typeface="Calibri" pitchFamily="34" charset="0"/>
              </a:rPr>
              <a:t>(e.g. health authorities) are doing</a:t>
            </a:r>
          </a:p>
          <a:p>
            <a:pPr>
              <a:spcBef>
                <a:spcPts val="1200"/>
              </a:spcBef>
              <a:spcAft>
                <a:spcPts val="600"/>
              </a:spcAft>
              <a:buFont typeface="Wingdings" pitchFamily="2" charset="2"/>
              <a:buNone/>
            </a:pPr>
            <a:r>
              <a:rPr lang="en-GB" altLang="en-US" sz="2800" dirty="0">
                <a:cs typeface="Calibri" pitchFamily="34" charset="0"/>
              </a:rPr>
              <a:t>• Inform: what </a:t>
            </a:r>
            <a:r>
              <a:rPr lang="en-GB" altLang="en-US" sz="2800" b="1" dirty="0">
                <a:cs typeface="Calibri" pitchFamily="34" charset="0"/>
              </a:rPr>
              <a:t>you </a:t>
            </a:r>
            <a:r>
              <a:rPr lang="en-GB" altLang="en-US" sz="2800" dirty="0">
                <a:cs typeface="Calibri" pitchFamily="34" charset="0"/>
              </a:rPr>
              <a:t>can do</a:t>
            </a:r>
          </a:p>
          <a:p>
            <a:endParaRPr lang="en-GB" alt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556" y="6051550"/>
            <a:ext cx="9144000" cy="806450"/>
          </a:xfrm>
          <a:prstGeom prst="rect">
            <a:avLst/>
          </a:prstGeom>
        </p:spPr>
      </p:pic>
    </p:spTree>
    <p:extLst>
      <p:ext uri="{BB962C8B-B14F-4D97-AF65-F5344CB8AC3E}">
        <p14:creationId xmlns:p14="http://schemas.microsoft.com/office/powerpoint/2010/main" val="260548365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338666"/>
            <a:ext cx="6798734" cy="1303867"/>
          </a:xfrm>
        </p:spPr>
        <p:txBody>
          <a:bodyPr>
            <a:normAutofit fontScale="90000"/>
          </a:bodyPr>
          <a:lstStyle/>
          <a:p>
            <a:r>
              <a:rPr lang="en-US" dirty="0"/>
              <a:t>Developing Messages and Mapping Stakeholders</a:t>
            </a:r>
          </a:p>
        </p:txBody>
      </p:sp>
      <p:sp>
        <p:nvSpPr>
          <p:cNvPr id="3" name="Content Placeholder 2"/>
          <p:cNvSpPr>
            <a:spLocks noGrp="1"/>
          </p:cNvSpPr>
          <p:nvPr>
            <p:ph idx="1"/>
          </p:nvPr>
        </p:nvSpPr>
        <p:spPr>
          <a:xfrm>
            <a:off x="685800" y="1371600"/>
            <a:ext cx="7408334" cy="5105400"/>
          </a:xfrm>
        </p:spPr>
        <p:txBody>
          <a:bodyPr>
            <a:normAutofit lnSpcReduction="10000"/>
          </a:bodyPr>
          <a:lstStyle/>
          <a:p>
            <a:pPr lvl="0">
              <a:buNone/>
            </a:pPr>
            <a:r>
              <a:rPr lang="en-US" b="1" dirty="0"/>
              <a:t>Exercise 15:</a:t>
            </a:r>
            <a:r>
              <a:rPr lang="en-US" dirty="0"/>
              <a:t> Key risk message for communication</a:t>
            </a:r>
          </a:p>
          <a:p>
            <a:pPr lvl="0">
              <a:buNone/>
            </a:pPr>
            <a:r>
              <a:rPr lang="en-US" dirty="0"/>
              <a:t>In groups of 3-4 consider the following;</a:t>
            </a:r>
          </a:p>
          <a:p>
            <a:pPr lvl="0"/>
            <a:r>
              <a:rPr lang="en-US" sz="2800" dirty="0"/>
              <a:t>You have been asked to speak to a community or an organization about One Health. Your goal is to promote the One Health approach as it relates to a recent outbreak. </a:t>
            </a:r>
          </a:p>
          <a:p>
            <a:pPr lvl="0"/>
            <a:r>
              <a:rPr lang="en-US" sz="2800" dirty="0"/>
              <a:t>Use the Communication Strategy Scenarios in your Student Guide. Each scenario contains information on a current One Health issue, details on key stakeholders and limitations of communication methods.</a:t>
            </a:r>
          </a:p>
          <a:p>
            <a:endParaRPr lang="en-US" dirty="0"/>
          </a:p>
        </p:txBody>
      </p:sp>
      <p:sp>
        <p:nvSpPr>
          <p:cNvPr id="4" name="Slide Number Placeholder 3"/>
          <p:cNvSpPr>
            <a:spLocks noGrp="1"/>
          </p:cNvSpPr>
          <p:nvPr>
            <p:ph type="sldNum" sz="quarter" idx="12"/>
          </p:nvPr>
        </p:nvSpPr>
        <p:spPr/>
        <p:txBody>
          <a:bodyPr/>
          <a:lstStyle/>
          <a:p>
            <a:fld id="{B90CDB05-4677-40E8-8FC4-39CAC80F773C}" type="slidenum">
              <a:rPr lang="en-US" altLang="en-US" smtClean="0"/>
              <a:pPr/>
              <a:t>36</a:t>
            </a:fld>
            <a:endParaRPr lang="en-US" altLang="en-US"/>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556" y="6051550"/>
            <a:ext cx="9144000" cy="806450"/>
          </a:xfrm>
          <a:prstGeom prst="rect">
            <a:avLst/>
          </a:prstGeom>
        </p:spPr>
      </p:pic>
    </p:spTree>
    <p:extLst>
      <p:ext uri="{BB962C8B-B14F-4D97-AF65-F5344CB8AC3E}">
        <p14:creationId xmlns:p14="http://schemas.microsoft.com/office/powerpoint/2010/main" val="1064883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2633" y="381000"/>
            <a:ext cx="6798734" cy="1303867"/>
          </a:xfrm>
        </p:spPr>
        <p:txBody>
          <a:bodyPr>
            <a:normAutofit fontScale="90000"/>
          </a:bodyPr>
          <a:lstStyle/>
          <a:p>
            <a:r>
              <a:rPr lang="en-US" dirty="0"/>
              <a:t>Developing Messages and Mapping Stakeholders</a:t>
            </a:r>
          </a:p>
        </p:txBody>
      </p:sp>
      <p:sp>
        <p:nvSpPr>
          <p:cNvPr id="3" name="Content Placeholder 2"/>
          <p:cNvSpPr>
            <a:spLocks noGrp="1"/>
          </p:cNvSpPr>
          <p:nvPr>
            <p:ph idx="1"/>
          </p:nvPr>
        </p:nvSpPr>
        <p:spPr>
          <a:xfrm>
            <a:off x="838200" y="1600200"/>
            <a:ext cx="7133167" cy="4525963"/>
          </a:xfrm>
        </p:spPr>
        <p:txBody>
          <a:bodyPr/>
          <a:lstStyle/>
          <a:p>
            <a:pPr>
              <a:buNone/>
            </a:pPr>
            <a:endParaRPr lang="en-US" b="1" dirty="0"/>
          </a:p>
          <a:p>
            <a:pPr>
              <a:buNone/>
            </a:pPr>
            <a:endParaRPr lang="en-US" b="1" dirty="0"/>
          </a:p>
          <a:p>
            <a:pPr>
              <a:buNone/>
            </a:pPr>
            <a:r>
              <a:rPr lang="en-US" b="1" dirty="0"/>
              <a:t>Exercise 15:</a:t>
            </a:r>
            <a:r>
              <a:rPr lang="en-US" dirty="0"/>
              <a:t> Key risk message for communication</a:t>
            </a:r>
          </a:p>
          <a:p>
            <a:pPr lvl="0"/>
            <a:r>
              <a:rPr lang="en-US" dirty="0"/>
              <a:t>In your group, select one of the scenarios, develop a key message for the threat and prepare a 5-10 minute presentation to give to the class. Use the Communication Strategies Worksheet to guide your strategy development process.</a:t>
            </a:r>
          </a:p>
          <a:p>
            <a:r>
              <a:rPr lang="en-US" dirty="0"/>
              <a:t>Present your key messages related to your group scenario to the rest of the class and discuss it.</a:t>
            </a:r>
          </a:p>
        </p:txBody>
      </p:sp>
      <p:sp>
        <p:nvSpPr>
          <p:cNvPr id="4" name="Slide Number Placeholder 3"/>
          <p:cNvSpPr>
            <a:spLocks noGrp="1"/>
          </p:cNvSpPr>
          <p:nvPr>
            <p:ph type="sldNum" sz="quarter" idx="12"/>
          </p:nvPr>
        </p:nvSpPr>
        <p:spPr/>
        <p:txBody>
          <a:bodyPr/>
          <a:lstStyle/>
          <a:p>
            <a:fld id="{B90CDB05-4677-40E8-8FC4-39CAC80F773C}" type="slidenum">
              <a:rPr lang="en-US" altLang="en-US" smtClean="0"/>
              <a:pPr/>
              <a:t>37</a:t>
            </a:fld>
            <a:endParaRPr lang="en-US" altLang="en-US"/>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556" y="6051550"/>
            <a:ext cx="9144000" cy="806450"/>
          </a:xfrm>
          <a:prstGeom prst="rect">
            <a:avLst/>
          </a:prstGeom>
        </p:spPr>
      </p:pic>
    </p:spTree>
    <p:extLst>
      <p:ext uri="{BB962C8B-B14F-4D97-AF65-F5344CB8AC3E}">
        <p14:creationId xmlns:p14="http://schemas.microsoft.com/office/powerpoint/2010/main" val="28995324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1066800" y="609600"/>
            <a:ext cx="6798734" cy="1303867"/>
          </a:xfrm>
        </p:spPr>
        <p:txBody>
          <a:bodyPr>
            <a:normAutofit fontScale="90000"/>
          </a:bodyPr>
          <a:lstStyle/>
          <a:p>
            <a:r>
              <a:rPr lang="en-US" dirty="0"/>
              <a:t>Developing Messages and Mapping Stakeholders</a:t>
            </a:r>
            <a:endParaRPr lang="en-GB" altLang="en-US" dirty="0"/>
          </a:p>
        </p:txBody>
      </p:sp>
      <p:sp>
        <p:nvSpPr>
          <p:cNvPr id="44035" name="Content Placeholder 2"/>
          <p:cNvSpPr>
            <a:spLocks noGrp="1"/>
          </p:cNvSpPr>
          <p:nvPr>
            <p:ph idx="1"/>
          </p:nvPr>
        </p:nvSpPr>
        <p:spPr>
          <a:xfrm>
            <a:off x="914400" y="1714500"/>
            <a:ext cx="7772400" cy="4305300"/>
          </a:xfrm>
        </p:spPr>
        <p:txBody>
          <a:bodyPr/>
          <a:lstStyle/>
          <a:p>
            <a:pPr>
              <a:buFont typeface="Wingdings" pitchFamily="2" charset="2"/>
              <a:buNone/>
            </a:pPr>
            <a:endParaRPr lang="en-GB" altLang="en-US" sz="2800" dirty="0"/>
          </a:p>
          <a:p>
            <a:pPr>
              <a:buFont typeface="Wingdings" pitchFamily="2" charset="2"/>
              <a:buNone/>
            </a:pPr>
            <a:r>
              <a:rPr lang="en-GB" altLang="en-US" sz="2800" dirty="0"/>
              <a:t>When developing key messages, messages should be “STARC”:</a:t>
            </a:r>
          </a:p>
          <a:p>
            <a:r>
              <a:rPr lang="en-GB" altLang="en-US" dirty="0"/>
              <a:t>Simple</a:t>
            </a:r>
          </a:p>
          <a:p>
            <a:r>
              <a:rPr lang="en-GB" altLang="en-US" dirty="0"/>
              <a:t>Timely</a:t>
            </a:r>
          </a:p>
          <a:p>
            <a:r>
              <a:rPr lang="en-GB" altLang="en-US" dirty="0"/>
              <a:t>Accurate</a:t>
            </a:r>
          </a:p>
          <a:p>
            <a:r>
              <a:rPr lang="en-GB" altLang="en-US" dirty="0"/>
              <a:t>Repeated</a:t>
            </a:r>
          </a:p>
          <a:p>
            <a:r>
              <a:rPr lang="en-GB" altLang="en-US" dirty="0"/>
              <a:t>Consistent</a:t>
            </a:r>
          </a:p>
          <a:p>
            <a:endParaRPr lang="en-GB" alt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556" y="6051550"/>
            <a:ext cx="9144000" cy="806450"/>
          </a:xfrm>
          <a:prstGeom prst="rect">
            <a:avLst/>
          </a:prstGeom>
        </p:spPr>
      </p:pic>
    </p:spTree>
    <p:extLst>
      <p:ext uri="{BB962C8B-B14F-4D97-AF65-F5344CB8AC3E}">
        <p14:creationId xmlns:p14="http://schemas.microsoft.com/office/powerpoint/2010/main" val="282608288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685800"/>
            <a:ext cx="7772400" cy="1143000"/>
          </a:xfrm>
        </p:spPr>
        <p:txBody>
          <a:bodyPr>
            <a:normAutofit fontScale="90000"/>
          </a:bodyPr>
          <a:lstStyle/>
          <a:p>
            <a:pPr>
              <a:defRPr/>
            </a:pPr>
            <a:r>
              <a:rPr lang="en-US" dirty="0"/>
              <a:t>Stakeholders and their role in risk communication</a:t>
            </a:r>
            <a:endParaRPr lang="en-GB" dirty="0"/>
          </a:p>
        </p:txBody>
      </p:sp>
      <p:sp>
        <p:nvSpPr>
          <p:cNvPr id="45059" name="Content Placeholder 2"/>
          <p:cNvSpPr>
            <a:spLocks noGrp="1"/>
          </p:cNvSpPr>
          <p:nvPr>
            <p:ph idx="1"/>
          </p:nvPr>
        </p:nvSpPr>
        <p:spPr>
          <a:xfrm>
            <a:off x="914400" y="2071688"/>
            <a:ext cx="7772400" cy="3948112"/>
          </a:xfrm>
        </p:spPr>
        <p:txBody>
          <a:bodyPr/>
          <a:lstStyle/>
          <a:p>
            <a:pPr>
              <a:buFont typeface="Wingdings" pitchFamily="2" charset="2"/>
              <a:buNone/>
            </a:pPr>
            <a:endParaRPr lang="en-GB" altLang="en-US" sz="2800" dirty="0">
              <a:cs typeface="Calibri" pitchFamily="34" charset="0"/>
            </a:endParaRPr>
          </a:p>
          <a:p>
            <a:pPr>
              <a:buFont typeface="Wingdings" pitchFamily="2" charset="2"/>
              <a:buNone/>
            </a:pPr>
            <a:endParaRPr lang="en-GB" altLang="en-US" sz="2800" dirty="0">
              <a:cs typeface="Calibri" pitchFamily="34" charset="0"/>
            </a:endParaRPr>
          </a:p>
          <a:p>
            <a:pPr>
              <a:buFont typeface="Wingdings" pitchFamily="2" charset="2"/>
              <a:buNone/>
            </a:pPr>
            <a:endParaRPr lang="en-GB" altLang="en-US" sz="2800" dirty="0">
              <a:cs typeface="Calibri" pitchFamily="34" charset="0"/>
            </a:endParaRPr>
          </a:p>
          <a:p>
            <a:pPr algn="ctr">
              <a:buFont typeface="Wingdings" pitchFamily="2" charset="2"/>
              <a:buNone/>
            </a:pPr>
            <a:r>
              <a:rPr lang="en-GB" altLang="en-US" sz="2800" dirty="0">
                <a:solidFill>
                  <a:schemeClr val="tx1"/>
                </a:solidFill>
                <a:cs typeface="Calibri" pitchFamily="34" charset="0"/>
              </a:rPr>
              <a:t>Who are the stakeholders of risk communication?</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556" y="6051550"/>
            <a:ext cx="9144000" cy="806450"/>
          </a:xfrm>
          <a:prstGeom prst="rect">
            <a:avLst/>
          </a:prstGeom>
        </p:spPr>
      </p:pic>
    </p:spTree>
    <p:extLst>
      <p:ext uri="{BB962C8B-B14F-4D97-AF65-F5344CB8AC3E}">
        <p14:creationId xmlns:p14="http://schemas.microsoft.com/office/powerpoint/2010/main" val="22787316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extLst/>
          </a:blip>
          <a:stretch/>
        </a:blip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0837993-CF68-4B71-B30D-9FF2DBDC69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5BC1EB0E-C682-4477-94FF-E3696ACD5A6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02" y="0"/>
            <a:ext cx="9172471" cy="6856214"/>
            <a:chOff x="-15736" y="0"/>
            <a:chExt cx="12229962" cy="6856214"/>
          </a:xfrm>
        </p:grpSpPr>
        <p:pic>
          <p:nvPicPr>
            <p:cNvPr id="13" name="Picture 12">
              <a:extLst>
                <a:ext uri="{FF2B5EF4-FFF2-40B4-BE49-F238E27FC236}">
                  <a16:creationId xmlns:a16="http://schemas.microsoft.com/office/drawing/2014/main" id="{AFA120B5-D483-4179-B163-E5D72313C92F}"/>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4" name="Rectangle 13">
              <a:extLst>
                <a:ext uri="{FF2B5EF4-FFF2-40B4-BE49-F238E27FC236}">
                  <a16:creationId xmlns:a16="http://schemas.microsoft.com/office/drawing/2014/main" id="{F9A685BA-AB04-4A20-A6D5-BA403BAA7B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5" name="Picture 14">
              <a:extLst>
                <a:ext uri="{FF2B5EF4-FFF2-40B4-BE49-F238E27FC236}">
                  <a16:creationId xmlns:a16="http://schemas.microsoft.com/office/drawing/2014/main" id="{C2823476-35C9-4E21-A7A8-8EE69CF2EEEF}"/>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6" name="Picture 15">
              <a:extLst>
                <a:ext uri="{FF2B5EF4-FFF2-40B4-BE49-F238E27FC236}">
                  <a16:creationId xmlns:a16="http://schemas.microsoft.com/office/drawing/2014/main" id="{06AA5951-06F3-4E0D-9B67-2FDEAA46EE8A}"/>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1"/>
          <p:cNvSpPr>
            <a:spLocks noGrp="1"/>
          </p:cNvSpPr>
          <p:nvPr>
            <p:ph type="title"/>
          </p:nvPr>
        </p:nvSpPr>
        <p:spPr>
          <a:xfrm>
            <a:off x="819482" y="1092200"/>
            <a:ext cx="2196563" cy="4498860"/>
          </a:xfrm>
        </p:spPr>
        <p:txBody>
          <a:bodyPr>
            <a:normAutofit/>
          </a:bodyPr>
          <a:lstStyle/>
          <a:p>
            <a:r>
              <a:rPr lang="en-GB" altLang="en-US" sz="2500">
                <a:solidFill>
                  <a:srgbClr val="262626"/>
                </a:solidFill>
              </a:rPr>
              <a:t>One Health Risk Communication</a:t>
            </a:r>
            <a:endParaRPr lang="en-US" sz="2500">
              <a:solidFill>
                <a:srgbClr val="262626"/>
              </a:solidFill>
            </a:endParaRPr>
          </a:p>
        </p:txBody>
      </p:sp>
      <p:sp>
        <p:nvSpPr>
          <p:cNvPr id="3" name="Content Placeholder 2"/>
          <p:cNvSpPr>
            <a:spLocks noGrp="1"/>
          </p:cNvSpPr>
          <p:nvPr>
            <p:ph idx="1"/>
          </p:nvPr>
        </p:nvSpPr>
        <p:spPr>
          <a:xfrm>
            <a:off x="3415645" y="1092200"/>
            <a:ext cx="4909820" cy="2948858"/>
          </a:xfrm>
        </p:spPr>
        <p:txBody>
          <a:bodyPr>
            <a:normAutofit/>
          </a:bodyPr>
          <a:lstStyle/>
          <a:p>
            <a:pPr>
              <a:lnSpc>
                <a:spcPct val="90000"/>
              </a:lnSpc>
              <a:buNone/>
            </a:pPr>
            <a:r>
              <a:rPr lang="en-GB" sz="1900" b="1">
                <a:solidFill>
                  <a:srgbClr val="262626"/>
                </a:solidFill>
                <a:cs typeface="Calibri" pitchFamily="34" charset="0"/>
              </a:rPr>
              <a:t>Definition – </a:t>
            </a:r>
            <a:r>
              <a:rPr lang="en-GB" sz="1900" i="1">
                <a:solidFill>
                  <a:srgbClr val="262626"/>
                </a:solidFill>
                <a:cs typeface="Calibri" pitchFamily="34" charset="0"/>
              </a:rPr>
              <a:t>sensu strictu </a:t>
            </a:r>
            <a:r>
              <a:rPr lang="en-GB" sz="1900">
                <a:solidFill>
                  <a:srgbClr val="262626"/>
                </a:solidFill>
                <a:cs typeface="Calibri" pitchFamily="34" charset="0"/>
              </a:rPr>
              <a:t>to Risk Communication</a:t>
            </a:r>
          </a:p>
          <a:p>
            <a:pPr>
              <a:lnSpc>
                <a:spcPct val="90000"/>
              </a:lnSpc>
            </a:pPr>
            <a:r>
              <a:rPr lang="en-US" sz="1900">
                <a:solidFill>
                  <a:srgbClr val="262626"/>
                </a:solidFill>
              </a:rPr>
              <a:t>Risk communication is the process by which </a:t>
            </a:r>
            <a:r>
              <a:rPr lang="en-US" sz="1900" b="1">
                <a:solidFill>
                  <a:srgbClr val="262626"/>
                </a:solidFill>
              </a:rPr>
              <a:t>information and opinions </a:t>
            </a:r>
            <a:r>
              <a:rPr lang="en-US" sz="1900">
                <a:solidFill>
                  <a:srgbClr val="262626"/>
                </a:solidFill>
              </a:rPr>
              <a:t>regarding hazards and risks are gathered from potentially affected and interested parties and by which the </a:t>
            </a:r>
            <a:r>
              <a:rPr lang="en-US" sz="1900" b="1">
                <a:solidFill>
                  <a:srgbClr val="262626"/>
                </a:solidFill>
              </a:rPr>
              <a:t>results </a:t>
            </a:r>
            <a:r>
              <a:rPr lang="en-US" sz="1900">
                <a:solidFill>
                  <a:srgbClr val="262626"/>
                </a:solidFill>
              </a:rPr>
              <a:t>of a risk assessment and proposed risk management measures are communicated to the decision-makers and interested parties.</a:t>
            </a:r>
          </a:p>
          <a:p>
            <a:pPr>
              <a:lnSpc>
                <a:spcPct val="90000"/>
              </a:lnSpc>
            </a:pPr>
            <a:endParaRPr lang="en-GB" sz="1900" b="1">
              <a:solidFill>
                <a:srgbClr val="262626"/>
              </a:solidFill>
              <a:cs typeface="Calibri" pitchFamily="34" charset="0"/>
            </a:endParaRPr>
          </a:p>
          <a:p>
            <a:pPr>
              <a:lnSpc>
                <a:spcPct val="90000"/>
              </a:lnSpc>
            </a:pPr>
            <a:endParaRPr lang="en-GB" sz="1900" b="1">
              <a:solidFill>
                <a:srgbClr val="262626"/>
              </a:solidFill>
              <a:cs typeface="Calibri" pitchFamily="34" charset="0"/>
            </a:endParaRPr>
          </a:p>
          <a:p>
            <a:pPr>
              <a:lnSpc>
                <a:spcPct val="90000"/>
              </a:lnSpc>
            </a:pPr>
            <a:endParaRPr lang="en-GB" sz="1900" b="1">
              <a:solidFill>
                <a:srgbClr val="262626"/>
              </a:solidFill>
              <a:cs typeface="Calibri" pitchFamily="34" charset="0"/>
            </a:endParaRPr>
          </a:p>
          <a:p>
            <a:pPr>
              <a:lnSpc>
                <a:spcPct val="90000"/>
              </a:lnSpc>
            </a:pPr>
            <a:endParaRPr lang="en-US" sz="1900">
              <a:solidFill>
                <a:srgbClr val="262626"/>
              </a:solidFill>
            </a:endParaRPr>
          </a:p>
        </p:txBody>
      </p:sp>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15645" y="4668608"/>
            <a:ext cx="4921622" cy="516771"/>
          </a:xfrm>
          <a:prstGeom prst="rect">
            <a:avLst/>
          </a:prstGeom>
          <a:ln w="57150" cmpd="thickThin">
            <a:solidFill>
              <a:srgbClr val="7F7F7F"/>
            </a:solidFill>
            <a:miter lim="800000"/>
          </a:ln>
        </p:spPr>
      </p:pic>
      <p:sp>
        <p:nvSpPr>
          <p:cNvPr id="4" name="Slide Number Placeholder 3"/>
          <p:cNvSpPr>
            <a:spLocks noGrp="1"/>
          </p:cNvSpPr>
          <p:nvPr>
            <p:ph type="sldNum" sz="quarter" idx="12"/>
          </p:nvPr>
        </p:nvSpPr>
        <p:spPr>
          <a:xfrm>
            <a:off x="7765425" y="5969000"/>
            <a:ext cx="407023" cy="279400"/>
          </a:xfrm>
        </p:spPr>
        <p:txBody>
          <a:bodyPr>
            <a:normAutofit/>
          </a:bodyPr>
          <a:lstStyle/>
          <a:p>
            <a:pPr>
              <a:spcAft>
                <a:spcPts val="600"/>
              </a:spcAft>
            </a:pPr>
            <a:fld id="{B90CDB05-4677-40E8-8FC4-39CAC80F773C}" type="slidenum">
              <a:rPr lang="en-US" altLang="en-US">
                <a:solidFill>
                  <a:srgbClr val="000000"/>
                </a:solidFill>
              </a:rPr>
              <a:pPr>
                <a:spcAft>
                  <a:spcPts val="600"/>
                </a:spcAft>
              </a:pPr>
              <a:t>4</a:t>
            </a:fld>
            <a:endParaRPr lang="en-US" altLang="en-US">
              <a:solidFill>
                <a:srgbClr val="000000"/>
              </a:solidFill>
            </a:endParaRPr>
          </a:p>
        </p:txBody>
      </p:sp>
    </p:spTree>
    <p:extLst>
      <p:ext uri="{BB962C8B-B14F-4D97-AF65-F5344CB8AC3E}">
        <p14:creationId xmlns:p14="http://schemas.microsoft.com/office/powerpoint/2010/main" val="35620688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685800" y="685800"/>
            <a:ext cx="7772400" cy="1368425"/>
          </a:xfrm>
        </p:spPr>
        <p:txBody>
          <a:bodyPr/>
          <a:lstStyle/>
          <a:p>
            <a:r>
              <a:rPr lang="en-US" dirty="0"/>
              <a:t>Developing Messages and Mapping Stakeholders</a:t>
            </a:r>
            <a:endParaRPr lang="en-GB" altLang="en-US" dirty="0"/>
          </a:p>
        </p:txBody>
      </p:sp>
      <p:sp>
        <p:nvSpPr>
          <p:cNvPr id="46083" name="Content Placeholder 2"/>
          <p:cNvSpPr>
            <a:spLocks noGrp="1"/>
          </p:cNvSpPr>
          <p:nvPr>
            <p:ph idx="1"/>
          </p:nvPr>
        </p:nvSpPr>
        <p:spPr>
          <a:xfrm>
            <a:off x="914400" y="1928813"/>
            <a:ext cx="7772400" cy="4090987"/>
          </a:xfrm>
        </p:spPr>
        <p:txBody>
          <a:bodyPr>
            <a:normAutofit/>
          </a:bodyPr>
          <a:lstStyle/>
          <a:p>
            <a:pPr>
              <a:spcBef>
                <a:spcPts val="1200"/>
              </a:spcBef>
              <a:spcAft>
                <a:spcPts val="600"/>
              </a:spcAft>
            </a:pPr>
            <a:endParaRPr lang="en-US" altLang="en-US" sz="2800" dirty="0">
              <a:cs typeface="Calibri" pitchFamily="34" charset="0"/>
            </a:endParaRPr>
          </a:p>
          <a:p>
            <a:pPr>
              <a:spcBef>
                <a:spcPts val="1200"/>
              </a:spcBef>
              <a:spcAft>
                <a:spcPts val="600"/>
              </a:spcAft>
            </a:pPr>
            <a:r>
              <a:rPr lang="en-US" altLang="en-US" sz="2800" dirty="0">
                <a:cs typeface="Calibri" pitchFamily="34" charset="0"/>
              </a:rPr>
              <a:t>The individual  who has information that  can be incorporated in the analysis of risk; </a:t>
            </a:r>
          </a:p>
          <a:p>
            <a:pPr>
              <a:spcBef>
                <a:spcPts val="1200"/>
              </a:spcBef>
              <a:spcAft>
                <a:spcPts val="600"/>
              </a:spcAft>
            </a:pPr>
            <a:r>
              <a:rPr lang="fr-FR" altLang="en-US" sz="2800" dirty="0">
                <a:cs typeface="Calibri" pitchFamily="34" charset="0"/>
              </a:rPr>
              <a:t>The </a:t>
            </a:r>
            <a:r>
              <a:rPr lang="fr-FR" altLang="en-US" sz="2800" dirty="0" err="1">
                <a:cs typeface="Calibri" pitchFamily="34" charset="0"/>
              </a:rPr>
              <a:t>individual</a:t>
            </a:r>
            <a:r>
              <a:rPr lang="fr-FR" altLang="en-US" sz="2800" dirty="0">
                <a:cs typeface="Calibri" pitchFamily="34" charset="0"/>
              </a:rPr>
              <a:t> </a:t>
            </a:r>
            <a:r>
              <a:rPr lang="fr-FR" altLang="en-US" sz="2800" dirty="0" err="1">
                <a:cs typeface="Calibri" pitchFamily="34" charset="0"/>
              </a:rPr>
              <a:t>trying</a:t>
            </a:r>
            <a:r>
              <a:rPr lang="fr-FR" altLang="en-US" sz="2800" dirty="0">
                <a:cs typeface="Calibri" pitchFamily="34" charset="0"/>
              </a:rPr>
              <a:t> to </a:t>
            </a:r>
            <a:r>
              <a:rPr lang="fr-FR" altLang="en-US" sz="2800" dirty="0" err="1">
                <a:cs typeface="Calibri" pitchFamily="34" charset="0"/>
              </a:rPr>
              <a:t>incorporate</a:t>
            </a:r>
            <a:r>
              <a:rPr lang="fr-FR" altLang="en-US" sz="2800" dirty="0">
                <a:cs typeface="Calibri" pitchFamily="34" charset="0"/>
              </a:rPr>
              <a:t> the </a:t>
            </a:r>
            <a:r>
              <a:rPr lang="fr-FR" altLang="en-US" sz="2800" dirty="0" err="1">
                <a:cs typeface="Calibri" pitchFamily="34" charset="0"/>
              </a:rPr>
              <a:t>outcome</a:t>
            </a:r>
            <a:r>
              <a:rPr lang="fr-FR" altLang="en-US" sz="2800" dirty="0">
                <a:cs typeface="Calibri" pitchFamily="34" charset="0"/>
              </a:rPr>
              <a:t> </a:t>
            </a:r>
            <a:r>
              <a:rPr lang="en-US" altLang="en-US" sz="2800" dirty="0">
                <a:cs typeface="Calibri" pitchFamily="34" charset="0"/>
              </a:rPr>
              <a:t>of the risk analysis in their personal view of risks;</a:t>
            </a:r>
          </a:p>
          <a:p>
            <a:pPr>
              <a:spcBef>
                <a:spcPts val="1200"/>
              </a:spcBef>
              <a:spcAft>
                <a:spcPts val="600"/>
              </a:spcAft>
            </a:pPr>
            <a:r>
              <a:rPr lang="en-US" altLang="en-US" sz="2800" dirty="0">
                <a:cs typeface="Calibri" pitchFamily="34" charset="0"/>
              </a:rPr>
              <a:t>The resource manager who may incorporate the results of analysis in his decision-making;  </a:t>
            </a:r>
            <a:endParaRPr lang="en-GB" altLang="en-US" sz="2800" dirty="0">
              <a:cs typeface="Calibri" pitchFamily="34" charset="0"/>
            </a:endParaRPr>
          </a:p>
          <a:p>
            <a:pPr>
              <a:buFont typeface="Wingdings" pitchFamily="2" charset="2"/>
              <a:buNone/>
            </a:pPr>
            <a:endParaRPr lang="en-GB" altLang="en-US" sz="2800" dirty="0">
              <a:cs typeface="Calibri" pitchFamily="34" charset="0"/>
            </a:endParaRPr>
          </a:p>
          <a:p>
            <a:endParaRPr lang="en-GB" altLang="en-US" sz="2800" dirty="0">
              <a:cs typeface="Calibri" pitchFamily="34"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556" y="6051550"/>
            <a:ext cx="9144000" cy="806450"/>
          </a:xfrm>
          <a:prstGeom prst="rect">
            <a:avLst/>
          </a:prstGeom>
        </p:spPr>
      </p:pic>
    </p:spTree>
    <p:extLst>
      <p:ext uri="{BB962C8B-B14F-4D97-AF65-F5344CB8AC3E}">
        <p14:creationId xmlns:p14="http://schemas.microsoft.com/office/powerpoint/2010/main" val="381909226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524447" y="609600"/>
            <a:ext cx="8058150" cy="785812"/>
          </a:xfrm>
        </p:spPr>
        <p:txBody>
          <a:bodyPr>
            <a:normAutofit fontScale="90000"/>
          </a:bodyPr>
          <a:lstStyle/>
          <a:p>
            <a:r>
              <a:rPr lang="en-US" dirty="0"/>
              <a:t>Developing Messages and Mapping Stakeholders</a:t>
            </a:r>
            <a:endParaRPr lang="en-GB" altLang="en-US" dirty="0"/>
          </a:p>
        </p:txBody>
      </p:sp>
      <p:sp>
        <p:nvSpPr>
          <p:cNvPr id="47107" name="Content Placeholder 2"/>
          <p:cNvSpPr>
            <a:spLocks noGrp="1"/>
          </p:cNvSpPr>
          <p:nvPr>
            <p:ph idx="1"/>
          </p:nvPr>
        </p:nvSpPr>
        <p:spPr>
          <a:xfrm>
            <a:off x="642939" y="1643063"/>
            <a:ext cx="7739062" cy="4448175"/>
          </a:xfrm>
        </p:spPr>
        <p:txBody>
          <a:bodyPr>
            <a:normAutofit/>
          </a:bodyPr>
          <a:lstStyle/>
          <a:p>
            <a:pPr algn="just">
              <a:spcBef>
                <a:spcPts val="600"/>
              </a:spcBef>
              <a:spcAft>
                <a:spcPts val="600"/>
              </a:spcAft>
            </a:pPr>
            <a:r>
              <a:rPr lang="en-US" altLang="en-US" sz="2800" dirty="0">
                <a:cs typeface="Calibri" pitchFamily="34" charset="0"/>
              </a:rPr>
              <a:t>The public who use the risk report;</a:t>
            </a:r>
            <a:endParaRPr lang="en-GB" altLang="en-US" sz="2800" dirty="0">
              <a:cs typeface="Calibri" pitchFamily="34" charset="0"/>
            </a:endParaRPr>
          </a:p>
          <a:p>
            <a:pPr algn="just">
              <a:spcBef>
                <a:spcPts val="600"/>
              </a:spcBef>
              <a:spcAft>
                <a:spcPts val="600"/>
              </a:spcAft>
            </a:pPr>
            <a:r>
              <a:rPr lang="en-US" altLang="en-US" sz="2800" dirty="0">
                <a:cs typeface="Calibri" pitchFamily="34" charset="0"/>
              </a:rPr>
              <a:t>Political leadership that makes decisions; </a:t>
            </a:r>
          </a:p>
          <a:p>
            <a:pPr algn="just">
              <a:spcBef>
                <a:spcPts val="600"/>
              </a:spcBef>
            </a:pPr>
            <a:r>
              <a:rPr lang="en-US" altLang="en-US" sz="2800" dirty="0">
                <a:cs typeface="Calibri" pitchFamily="34" charset="0"/>
              </a:rPr>
              <a:t>Technical peers who will evaluate and contribute to a risk analysis exercise. (Peer-review of risk analyses is an essential component of risk communication. </a:t>
            </a:r>
          </a:p>
          <a:p>
            <a:pPr algn="just">
              <a:spcBef>
                <a:spcPts val="600"/>
              </a:spcBef>
              <a:buNone/>
            </a:pPr>
            <a:r>
              <a:rPr lang="en-US" altLang="en-US" sz="2800" dirty="0">
                <a:cs typeface="Calibri" pitchFamily="34" charset="0"/>
              </a:rPr>
              <a:t>  It ensures the best information is incorporated in the analysis and acts as a quality control function for the final product.</a:t>
            </a:r>
            <a:endParaRPr lang="en-GB" altLang="en-US" sz="2800" dirty="0">
              <a:cs typeface="Calibri" pitchFamily="34" charset="0"/>
            </a:endParaRPr>
          </a:p>
          <a:p>
            <a:pPr algn="just">
              <a:spcBef>
                <a:spcPts val="1200"/>
              </a:spcBef>
              <a:spcAft>
                <a:spcPts val="600"/>
              </a:spcAft>
            </a:pPr>
            <a:endParaRPr lang="en-GB" altLang="en-US" sz="2800" dirty="0">
              <a:cs typeface="Calibri" pitchFamily="34" charset="0"/>
            </a:endParaRPr>
          </a:p>
          <a:p>
            <a:pPr algn="just"/>
            <a:endParaRPr lang="en-GB" altLang="en-US" sz="2800" dirty="0">
              <a:cs typeface="Calibri" pitchFamily="34"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556" y="6051550"/>
            <a:ext cx="9144000" cy="806450"/>
          </a:xfrm>
          <a:prstGeom prst="rect">
            <a:avLst/>
          </a:prstGeom>
        </p:spPr>
      </p:pic>
    </p:spTree>
    <p:extLst>
      <p:ext uri="{BB962C8B-B14F-4D97-AF65-F5344CB8AC3E}">
        <p14:creationId xmlns:p14="http://schemas.microsoft.com/office/powerpoint/2010/main" val="202808471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1066800" y="609600"/>
            <a:ext cx="6798734" cy="1303867"/>
          </a:xfrm>
        </p:spPr>
        <p:txBody>
          <a:bodyPr>
            <a:normAutofit fontScale="90000"/>
          </a:bodyPr>
          <a:lstStyle/>
          <a:p>
            <a:r>
              <a:rPr lang="en-US" dirty="0"/>
              <a:t>Developing Messages and Mapping Stakeholders</a:t>
            </a:r>
            <a:endParaRPr lang="en-GB" altLang="en-US" dirty="0"/>
          </a:p>
        </p:txBody>
      </p:sp>
      <p:sp>
        <p:nvSpPr>
          <p:cNvPr id="48131" name="Content Placeholder 2"/>
          <p:cNvSpPr>
            <a:spLocks noGrp="1"/>
          </p:cNvSpPr>
          <p:nvPr>
            <p:ph idx="1"/>
          </p:nvPr>
        </p:nvSpPr>
        <p:spPr>
          <a:xfrm>
            <a:off x="571500" y="1785938"/>
            <a:ext cx="8115300" cy="4233862"/>
          </a:xfrm>
        </p:spPr>
        <p:txBody>
          <a:bodyPr/>
          <a:lstStyle/>
          <a:p>
            <a:pPr algn="just">
              <a:spcBef>
                <a:spcPts val="1200"/>
              </a:spcBef>
              <a:spcAft>
                <a:spcPts val="600"/>
              </a:spcAft>
            </a:pPr>
            <a:endParaRPr lang="en-US" altLang="en-US" sz="2800" dirty="0">
              <a:cs typeface="Calibri" pitchFamily="34" charset="0"/>
            </a:endParaRPr>
          </a:p>
          <a:p>
            <a:pPr algn="just">
              <a:spcBef>
                <a:spcPts val="1200"/>
              </a:spcBef>
              <a:spcAft>
                <a:spcPts val="600"/>
              </a:spcAft>
            </a:pPr>
            <a:r>
              <a:rPr lang="en-US" altLang="en-US" sz="2800" dirty="0">
                <a:cs typeface="Calibri" pitchFamily="34" charset="0"/>
              </a:rPr>
              <a:t>Technical peers who will evaluate and contribute to a risk analysis exercise. (Peer-review of risk analyses is an essential component of risk communication. </a:t>
            </a:r>
          </a:p>
          <a:p>
            <a:pPr algn="just">
              <a:spcBef>
                <a:spcPts val="1200"/>
              </a:spcBef>
              <a:spcAft>
                <a:spcPts val="600"/>
              </a:spcAft>
            </a:pPr>
            <a:r>
              <a:rPr lang="en-US" altLang="en-US" sz="2800" dirty="0">
                <a:cs typeface="Calibri" pitchFamily="34" charset="0"/>
              </a:rPr>
              <a:t>It ensures the best information is incorporated in the analysis and acts as a quality control function for the final product.); </a:t>
            </a:r>
            <a:endParaRPr lang="en-GB" altLang="en-US" sz="2800" dirty="0">
              <a:cs typeface="Calibri" pitchFamily="34" charset="0"/>
            </a:endParaRPr>
          </a:p>
          <a:p>
            <a:pPr algn="just"/>
            <a:endParaRPr lang="en-GB" altLang="en-US" sz="2800" dirty="0">
              <a:cs typeface="Calibri" pitchFamily="34"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556" y="6051550"/>
            <a:ext cx="9144000" cy="806450"/>
          </a:xfrm>
          <a:prstGeom prst="rect">
            <a:avLst/>
          </a:prstGeom>
        </p:spPr>
      </p:pic>
    </p:spTree>
    <p:extLst>
      <p:ext uri="{BB962C8B-B14F-4D97-AF65-F5344CB8AC3E}">
        <p14:creationId xmlns:p14="http://schemas.microsoft.com/office/powerpoint/2010/main" val="213599276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a:blip r:embed="rId2">
            <a:extLst/>
          </a:blip>
          <a:stretch/>
        </a:blip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0837993-CF68-4B71-B30D-9FF2DBDC69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5BC1EB0E-C682-4477-94FF-E3696ACD5A6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02" y="0"/>
            <a:ext cx="9172471" cy="6856214"/>
            <a:chOff x="-15736" y="0"/>
            <a:chExt cx="12229962" cy="6856214"/>
          </a:xfrm>
        </p:grpSpPr>
        <p:pic>
          <p:nvPicPr>
            <p:cNvPr id="13" name="Picture 12">
              <a:extLst>
                <a:ext uri="{FF2B5EF4-FFF2-40B4-BE49-F238E27FC236}">
                  <a16:creationId xmlns:a16="http://schemas.microsoft.com/office/drawing/2014/main" id="{AFA120B5-D483-4179-B163-E5D72313C92F}"/>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4" name="Rectangle 13">
              <a:extLst>
                <a:ext uri="{FF2B5EF4-FFF2-40B4-BE49-F238E27FC236}">
                  <a16:creationId xmlns:a16="http://schemas.microsoft.com/office/drawing/2014/main" id="{F9A685BA-AB04-4A20-A6D5-BA403BAA7B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5" name="Picture 14">
              <a:extLst>
                <a:ext uri="{FF2B5EF4-FFF2-40B4-BE49-F238E27FC236}">
                  <a16:creationId xmlns:a16="http://schemas.microsoft.com/office/drawing/2014/main" id="{C2823476-35C9-4E21-A7A8-8EE69CF2EEEF}"/>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6" name="Picture 15">
              <a:extLst>
                <a:ext uri="{FF2B5EF4-FFF2-40B4-BE49-F238E27FC236}">
                  <a16:creationId xmlns:a16="http://schemas.microsoft.com/office/drawing/2014/main" id="{06AA5951-06F3-4E0D-9B67-2FDEAA46EE8A}"/>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1"/>
          <p:cNvSpPr>
            <a:spLocks noGrp="1"/>
          </p:cNvSpPr>
          <p:nvPr>
            <p:ph type="title"/>
          </p:nvPr>
        </p:nvSpPr>
        <p:spPr>
          <a:xfrm>
            <a:off x="819482" y="1092200"/>
            <a:ext cx="2196563" cy="4498860"/>
          </a:xfrm>
        </p:spPr>
        <p:txBody>
          <a:bodyPr>
            <a:normAutofit/>
          </a:bodyPr>
          <a:lstStyle/>
          <a:p>
            <a:pPr>
              <a:lnSpc>
                <a:spcPct val="90000"/>
              </a:lnSpc>
            </a:pPr>
            <a:r>
              <a:rPr lang="en-US" sz="2800">
                <a:solidFill>
                  <a:srgbClr val="262626"/>
                </a:solidFill>
              </a:rPr>
              <a:t>Consideration of socio-cultural norms, beliefs and values diversities</a:t>
            </a:r>
          </a:p>
        </p:txBody>
      </p:sp>
      <p:sp>
        <p:nvSpPr>
          <p:cNvPr id="3" name="Content Placeholder 2"/>
          <p:cNvSpPr>
            <a:spLocks noGrp="1"/>
          </p:cNvSpPr>
          <p:nvPr>
            <p:ph idx="1"/>
          </p:nvPr>
        </p:nvSpPr>
        <p:spPr>
          <a:xfrm>
            <a:off x="3415645" y="1092200"/>
            <a:ext cx="4909820" cy="2948858"/>
          </a:xfrm>
        </p:spPr>
        <p:txBody>
          <a:bodyPr>
            <a:normAutofit/>
          </a:bodyPr>
          <a:lstStyle/>
          <a:p>
            <a:pPr lvl="0">
              <a:lnSpc>
                <a:spcPct val="90000"/>
              </a:lnSpc>
              <a:buNone/>
            </a:pPr>
            <a:r>
              <a:rPr lang="en-US" sz="1500" b="1">
                <a:solidFill>
                  <a:srgbClr val="262626"/>
                </a:solidFill>
              </a:rPr>
              <a:t>Exercise 16: </a:t>
            </a:r>
            <a:r>
              <a:rPr lang="en-US" sz="1500">
                <a:solidFill>
                  <a:srgbClr val="262626"/>
                </a:solidFill>
              </a:rPr>
              <a:t>Barriers to risk communications</a:t>
            </a:r>
          </a:p>
          <a:p>
            <a:pPr lvl="0">
              <a:lnSpc>
                <a:spcPct val="90000"/>
              </a:lnSpc>
              <a:buNone/>
            </a:pPr>
            <a:r>
              <a:rPr lang="en-US" sz="1500">
                <a:solidFill>
                  <a:srgbClr val="262626"/>
                </a:solidFill>
              </a:rPr>
              <a:t>Split participants into 3 groups; each group will select and discuss one of the 3 following tasks;</a:t>
            </a:r>
          </a:p>
          <a:p>
            <a:pPr lvl="0">
              <a:lnSpc>
                <a:spcPct val="90000"/>
              </a:lnSpc>
            </a:pPr>
            <a:r>
              <a:rPr lang="en-US" sz="1500">
                <a:solidFill>
                  <a:srgbClr val="262626"/>
                </a:solidFill>
              </a:rPr>
              <a:t>Task 1 - how personal skill or behavior of a communicator affects risk communication. </a:t>
            </a:r>
          </a:p>
          <a:p>
            <a:pPr lvl="0">
              <a:lnSpc>
                <a:spcPct val="90000"/>
              </a:lnSpc>
            </a:pPr>
            <a:r>
              <a:rPr lang="en-US" sz="1500">
                <a:solidFill>
                  <a:srgbClr val="262626"/>
                </a:solidFill>
              </a:rPr>
              <a:t>Task 2 - How gender diversity  affects or could be a barrier for effective risk communication.</a:t>
            </a:r>
          </a:p>
          <a:p>
            <a:pPr lvl="0">
              <a:lnSpc>
                <a:spcPct val="90000"/>
              </a:lnSpc>
            </a:pPr>
            <a:r>
              <a:rPr lang="en-US" sz="1500">
                <a:solidFill>
                  <a:srgbClr val="262626"/>
                </a:solidFill>
              </a:rPr>
              <a:t>Task 3 - How social and cultural factors affect or could be a barrier for effective risk communication.</a:t>
            </a:r>
          </a:p>
          <a:p>
            <a:pPr>
              <a:lnSpc>
                <a:spcPct val="90000"/>
              </a:lnSpc>
            </a:pPr>
            <a:r>
              <a:rPr lang="en-US" sz="1500">
                <a:solidFill>
                  <a:srgbClr val="262626"/>
                </a:solidFill>
              </a:rPr>
              <a:t>Present your group summary to the class and discuss.</a:t>
            </a:r>
          </a:p>
        </p:txBody>
      </p:sp>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15645" y="4668608"/>
            <a:ext cx="4921622" cy="516771"/>
          </a:xfrm>
          <a:prstGeom prst="rect">
            <a:avLst/>
          </a:prstGeom>
          <a:ln w="57150" cmpd="thickThin">
            <a:solidFill>
              <a:srgbClr val="7F7F7F"/>
            </a:solidFill>
            <a:miter lim="800000"/>
          </a:ln>
        </p:spPr>
      </p:pic>
      <p:sp>
        <p:nvSpPr>
          <p:cNvPr id="4" name="Slide Number Placeholder 3"/>
          <p:cNvSpPr>
            <a:spLocks noGrp="1"/>
          </p:cNvSpPr>
          <p:nvPr>
            <p:ph type="sldNum" sz="quarter" idx="12"/>
          </p:nvPr>
        </p:nvSpPr>
        <p:spPr>
          <a:xfrm>
            <a:off x="7765425" y="5969000"/>
            <a:ext cx="407023" cy="279400"/>
          </a:xfrm>
        </p:spPr>
        <p:txBody>
          <a:bodyPr>
            <a:normAutofit/>
          </a:bodyPr>
          <a:lstStyle/>
          <a:p>
            <a:pPr>
              <a:spcAft>
                <a:spcPts val="600"/>
              </a:spcAft>
            </a:pPr>
            <a:fld id="{B90CDB05-4677-40E8-8FC4-39CAC80F773C}" type="slidenum">
              <a:rPr lang="en-US" altLang="en-US">
                <a:solidFill>
                  <a:srgbClr val="000000"/>
                </a:solidFill>
              </a:rPr>
              <a:pPr>
                <a:spcAft>
                  <a:spcPts val="600"/>
                </a:spcAft>
              </a:pPr>
              <a:t>43</a:t>
            </a:fld>
            <a:endParaRPr lang="en-US" altLang="en-US">
              <a:solidFill>
                <a:srgbClr val="000000"/>
              </a:solidFill>
            </a:endParaRPr>
          </a:p>
        </p:txBody>
      </p:sp>
    </p:spTree>
    <p:extLst>
      <p:ext uri="{BB962C8B-B14F-4D97-AF65-F5344CB8AC3E}">
        <p14:creationId xmlns:p14="http://schemas.microsoft.com/office/powerpoint/2010/main" val="174306385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a:blip r:embed="rId2">
            <a:extLst/>
          </a:blip>
          <a:stretch/>
        </a:blip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E0837993-CF68-4B71-B30D-9FF2DBDC69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5BC1EB0E-C682-4477-94FF-E3696ACD5A6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02" y="0"/>
            <a:ext cx="9172471" cy="6856214"/>
            <a:chOff x="-15736" y="0"/>
            <a:chExt cx="12229962" cy="6856214"/>
          </a:xfrm>
        </p:grpSpPr>
        <p:pic>
          <p:nvPicPr>
            <p:cNvPr id="14" name="Picture 13">
              <a:extLst>
                <a:ext uri="{FF2B5EF4-FFF2-40B4-BE49-F238E27FC236}">
                  <a16:creationId xmlns:a16="http://schemas.microsoft.com/office/drawing/2014/main" id="{AFA120B5-D483-4179-B163-E5D72313C92F}"/>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Rectangle 14">
              <a:extLst>
                <a:ext uri="{FF2B5EF4-FFF2-40B4-BE49-F238E27FC236}">
                  <a16:creationId xmlns:a16="http://schemas.microsoft.com/office/drawing/2014/main" id="{F9A685BA-AB04-4A20-A6D5-BA403BAA7B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6" name="Picture 15">
              <a:extLst>
                <a:ext uri="{FF2B5EF4-FFF2-40B4-BE49-F238E27FC236}">
                  <a16:creationId xmlns:a16="http://schemas.microsoft.com/office/drawing/2014/main" id="{C2823476-35C9-4E21-A7A8-8EE69CF2EEEF}"/>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7" name="Picture 16">
              <a:extLst>
                <a:ext uri="{FF2B5EF4-FFF2-40B4-BE49-F238E27FC236}">
                  <a16:creationId xmlns:a16="http://schemas.microsoft.com/office/drawing/2014/main" id="{06AA5951-06F3-4E0D-9B67-2FDEAA46EE8A}"/>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1"/>
          <p:cNvSpPr>
            <a:spLocks noGrp="1"/>
          </p:cNvSpPr>
          <p:nvPr>
            <p:ph type="title"/>
          </p:nvPr>
        </p:nvSpPr>
        <p:spPr>
          <a:xfrm>
            <a:off x="819482" y="1092200"/>
            <a:ext cx="2196563" cy="4498860"/>
          </a:xfrm>
        </p:spPr>
        <p:txBody>
          <a:bodyPr>
            <a:normAutofit/>
          </a:bodyPr>
          <a:lstStyle/>
          <a:p>
            <a:pPr>
              <a:lnSpc>
                <a:spcPct val="90000"/>
              </a:lnSpc>
              <a:defRPr/>
            </a:pPr>
            <a:br>
              <a:rPr lang="en-US" sz="2800">
                <a:solidFill>
                  <a:srgbClr val="262626"/>
                </a:solidFill>
              </a:rPr>
            </a:br>
            <a:r>
              <a:rPr lang="en-US" sz="2800">
                <a:solidFill>
                  <a:srgbClr val="262626"/>
                </a:solidFill>
              </a:rPr>
              <a:t>Consideration of socio-cultural norms, beliefs and values diversities</a:t>
            </a:r>
            <a:endParaRPr lang="en-GB" sz="2800">
              <a:solidFill>
                <a:srgbClr val="262626"/>
              </a:solidFill>
            </a:endParaRPr>
          </a:p>
        </p:txBody>
      </p:sp>
      <p:sp>
        <p:nvSpPr>
          <p:cNvPr id="3" name="Content Placeholder 2"/>
          <p:cNvSpPr>
            <a:spLocks noGrp="1"/>
          </p:cNvSpPr>
          <p:nvPr>
            <p:ph idx="1"/>
          </p:nvPr>
        </p:nvSpPr>
        <p:spPr>
          <a:xfrm>
            <a:off x="3415645" y="1092200"/>
            <a:ext cx="4909820" cy="2948858"/>
          </a:xfrm>
        </p:spPr>
        <p:txBody>
          <a:bodyPr>
            <a:normAutofit/>
          </a:bodyPr>
          <a:lstStyle/>
          <a:p>
            <a:pPr>
              <a:lnSpc>
                <a:spcPct val="90000"/>
              </a:lnSpc>
              <a:buFont typeface="Wingdings" pitchFamily="2" charset="2"/>
              <a:buNone/>
              <a:defRPr/>
            </a:pPr>
            <a:r>
              <a:rPr lang="en-US" sz="2000" b="1">
                <a:solidFill>
                  <a:srgbClr val="262626"/>
                </a:solidFill>
              </a:rPr>
              <a:t>Barriers in risk communication</a:t>
            </a:r>
            <a:r>
              <a:rPr lang="en-GB" sz="2000">
                <a:solidFill>
                  <a:srgbClr val="262626"/>
                </a:solidFill>
              </a:rPr>
              <a:t> </a:t>
            </a:r>
            <a:r>
              <a:rPr lang="en-US" sz="2000" b="1">
                <a:solidFill>
                  <a:srgbClr val="262626"/>
                </a:solidFill>
              </a:rPr>
              <a:t> </a:t>
            </a:r>
            <a:endParaRPr lang="en-GB" sz="2000">
              <a:solidFill>
                <a:srgbClr val="262626"/>
              </a:solidFill>
            </a:endParaRPr>
          </a:p>
          <a:p>
            <a:pPr>
              <a:lnSpc>
                <a:spcPct val="90000"/>
              </a:lnSpc>
              <a:defRPr/>
            </a:pPr>
            <a:r>
              <a:rPr lang="en-US" sz="2000">
                <a:solidFill>
                  <a:srgbClr val="262626"/>
                </a:solidFill>
              </a:rPr>
              <a:t>Timing</a:t>
            </a:r>
            <a:endParaRPr lang="en-GB" sz="2000">
              <a:solidFill>
                <a:srgbClr val="262626"/>
              </a:solidFill>
            </a:endParaRPr>
          </a:p>
          <a:p>
            <a:pPr>
              <a:lnSpc>
                <a:spcPct val="90000"/>
              </a:lnSpc>
              <a:defRPr/>
            </a:pPr>
            <a:r>
              <a:rPr lang="en-US" sz="2000">
                <a:solidFill>
                  <a:srgbClr val="262626"/>
                </a:solidFill>
              </a:rPr>
              <a:t>Place</a:t>
            </a:r>
            <a:endParaRPr lang="en-GB" sz="2000">
              <a:solidFill>
                <a:srgbClr val="262626"/>
              </a:solidFill>
            </a:endParaRPr>
          </a:p>
          <a:p>
            <a:pPr>
              <a:lnSpc>
                <a:spcPct val="90000"/>
              </a:lnSpc>
              <a:defRPr/>
            </a:pPr>
            <a:r>
              <a:rPr lang="en-US" sz="2000">
                <a:solidFill>
                  <a:srgbClr val="262626"/>
                </a:solidFill>
              </a:rPr>
              <a:t>Disrespect</a:t>
            </a:r>
            <a:endParaRPr lang="en-GB" sz="2000">
              <a:solidFill>
                <a:srgbClr val="262626"/>
              </a:solidFill>
            </a:endParaRPr>
          </a:p>
          <a:p>
            <a:pPr>
              <a:lnSpc>
                <a:spcPct val="90000"/>
              </a:lnSpc>
              <a:defRPr/>
            </a:pPr>
            <a:r>
              <a:rPr lang="en-GB" sz="2000">
                <a:solidFill>
                  <a:srgbClr val="262626"/>
                </a:solidFill>
              </a:rPr>
              <a:t> </a:t>
            </a:r>
            <a:r>
              <a:rPr lang="en-US" sz="2000">
                <a:solidFill>
                  <a:srgbClr val="262626"/>
                </a:solidFill>
              </a:rPr>
              <a:t>Traditions                                                      </a:t>
            </a:r>
            <a:endParaRPr lang="en-GB" sz="2000">
              <a:solidFill>
                <a:srgbClr val="262626"/>
              </a:solidFill>
            </a:endParaRPr>
          </a:p>
          <a:p>
            <a:pPr>
              <a:lnSpc>
                <a:spcPct val="90000"/>
              </a:lnSpc>
              <a:defRPr/>
            </a:pPr>
            <a:r>
              <a:rPr lang="en-US" sz="2000">
                <a:solidFill>
                  <a:srgbClr val="262626"/>
                </a:solidFill>
              </a:rPr>
              <a:t>Knowledge barrier</a:t>
            </a:r>
            <a:endParaRPr lang="en-GB" sz="2000">
              <a:solidFill>
                <a:srgbClr val="262626"/>
              </a:solidFill>
            </a:endParaRPr>
          </a:p>
          <a:p>
            <a:pPr>
              <a:lnSpc>
                <a:spcPct val="90000"/>
              </a:lnSpc>
              <a:defRPr/>
            </a:pPr>
            <a:r>
              <a:rPr lang="en-US" sz="2000">
                <a:solidFill>
                  <a:srgbClr val="262626"/>
                </a:solidFill>
              </a:rPr>
              <a:t>Lack of clarity</a:t>
            </a:r>
            <a:endParaRPr lang="en-GB" sz="2000">
              <a:solidFill>
                <a:srgbClr val="262626"/>
              </a:solidFill>
            </a:endParaRPr>
          </a:p>
          <a:p>
            <a:pPr>
              <a:lnSpc>
                <a:spcPct val="90000"/>
              </a:lnSpc>
              <a:defRPr/>
            </a:pPr>
            <a:endParaRPr lang="en-GB" sz="2000">
              <a:solidFill>
                <a:srgbClr val="262626"/>
              </a:solidFill>
            </a:endParaRPr>
          </a:p>
        </p:txBody>
      </p:sp>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15645" y="4668608"/>
            <a:ext cx="4921622" cy="516771"/>
          </a:xfrm>
          <a:prstGeom prst="rect">
            <a:avLst/>
          </a:prstGeom>
          <a:ln w="57150" cmpd="thickThin">
            <a:solidFill>
              <a:srgbClr val="7F7F7F"/>
            </a:solidFill>
            <a:miter lim="800000"/>
          </a:ln>
        </p:spPr>
      </p:pic>
    </p:spTree>
    <p:extLst>
      <p:ext uri="{BB962C8B-B14F-4D97-AF65-F5344CB8AC3E}">
        <p14:creationId xmlns:p14="http://schemas.microsoft.com/office/powerpoint/2010/main" val="2958329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a:blip r:embed="rId2">
            <a:extLst/>
          </a:blip>
          <a:stretch/>
        </a:blip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E0837993-CF68-4B71-B30D-9FF2DBDC69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a:extLst>
              <a:ext uri="{FF2B5EF4-FFF2-40B4-BE49-F238E27FC236}">
                <a16:creationId xmlns:a16="http://schemas.microsoft.com/office/drawing/2014/main" id="{5BC1EB0E-C682-4477-94FF-E3696ACD5A6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02" y="0"/>
            <a:ext cx="9172471" cy="6856214"/>
            <a:chOff x="-15736" y="0"/>
            <a:chExt cx="12229962" cy="6856214"/>
          </a:xfrm>
        </p:grpSpPr>
        <p:pic>
          <p:nvPicPr>
            <p:cNvPr id="75" name="Picture 74">
              <a:extLst>
                <a:ext uri="{FF2B5EF4-FFF2-40B4-BE49-F238E27FC236}">
                  <a16:creationId xmlns:a16="http://schemas.microsoft.com/office/drawing/2014/main" id="{AFA120B5-D483-4179-B163-E5D72313C92F}"/>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76" name="Rectangle 75">
              <a:extLst>
                <a:ext uri="{FF2B5EF4-FFF2-40B4-BE49-F238E27FC236}">
                  <a16:creationId xmlns:a16="http://schemas.microsoft.com/office/drawing/2014/main" id="{F9A685BA-AB04-4A20-A6D5-BA403BAA7B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77" name="Picture 76">
              <a:extLst>
                <a:ext uri="{FF2B5EF4-FFF2-40B4-BE49-F238E27FC236}">
                  <a16:creationId xmlns:a16="http://schemas.microsoft.com/office/drawing/2014/main" id="{C2823476-35C9-4E21-A7A8-8EE69CF2EEEF}"/>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78" name="Picture 77">
              <a:extLst>
                <a:ext uri="{FF2B5EF4-FFF2-40B4-BE49-F238E27FC236}">
                  <a16:creationId xmlns:a16="http://schemas.microsoft.com/office/drawing/2014/main" id="{06AA5951-06F3-4E0D-9B67-2FDEAA46EE8A}"/>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1"/>
          <p:cNvSpPr>
            <a:spLocks noGrp="1"/>
          </p:cNvSpPr>
          <p:nvPr>
            <p:ph type="title"/>
          </p:nvPr>
        </p:nvSpPr>
        <p:spPr>
          <a:xfrm>
            <a:off x="819482" y="1092200"/>
            <a:ext cx="2196563" cy="4498860"/>
          </a:xfrm>
        </p:spPr>
        <p:txBody>
          <a:bodyPr>
            <a:normAutofit/>
          </a:bodyPr>
          <a:lstStyle/>
          <a:p>
            <a:pPr>
              <a:lnSpc>
                <a:spcPct val="90000"/>
              </a:lnSpc>
              <a:defRPr/>
            </a:pPr>
            <a:r>
              <a:rPr lang="en-US" sz="2800">
                <a:solidFill>
                  <a:srgbClr val="262626"/>
                </a:solidFill>
              </a:rPr>
              <a:t>Consideration of socio-cultural norms, beliefs and values diversities</a:t>
            </a:r>
            <a:endParaRPr lang="en-GB" sz="2800">
              <a:solidFill>
                <a:srgbClr val="262626"/>
              </a:solidFill>
            </a:endParaRPr>
          </a:p>
        </p:txBody>
      </p:sp>
      <p:sp>
        <p:nvSpPr>
          <p:cNvPr id="50179" name="Content Placeholder 2"/>
          <p:cNvSpPr>
            <a:spLocks noGrp="1"/>
          </p:cNvSpPr>
          <p:nvPr>
            <p:ph idx="1"/>
          </p:nvPr>
        </p:nvSpPr>
        <p:spPr>
          <a:xfrm>
            <a:off x="3415645" y="1092200"/>
            <a:ext cx="4909820" cy="2948858"/>
          </a:xfrm>
        </p:spPr>
        <p:txBody>
          <a:bodyPr>
            <a:normAutofit/>
          </a:bodyPr>
          <a:lstStyle/>
          <a:p>
            <a:pPr>
              <a:lnSpc>
                <a:spcPct val="90000"/>
              </a:lnSpc>
              <a:buFont typeface="Wingdings" pitchFamily="2" charset="2"/>
              <a:buNone/>
            </a:pPr>
            <a:r>
              <a:rPr lang="en-US" altLang="en-US" sz="1300">
                <a:solidFill>
                  <a:srgbClr val="262626"/>
                </a:solidFill>
                <a:cs typeface="Calibri" pitchFamily="34" charset="0"/>
              </a:rPr>
              <a:t>Give attention to:</a:t>
            </a:r>
          </a:p>
          <a:p>
            <a:pPr lvl="1">
              <a:lnSpc>
                <a:spcPct val="90000"/>
              </a:lnSpc>
            </a:pPr>
            <a:r>
              <a:rPr lang="en-US" altLang="en-US" sz="1300">
                <a:solidFill>
                  <a:srgbClr val="262626"/>
                </a:solidFill>
                <a:cs typeface="Calibri" pitchFamily="34" charset="0"/>
              </a:rPr>
              <a:t>Gender issues</a:t>
            </a:r>
            <a:endParaRPr lang="en-GB" altLang="en-US" sz="1300">
              <a:solidFill>
                <a:srgbClr val="262626"/>
              </a:solidFill>
              <a:cs typeface="Calibri" pitchFamily="34" charset="0"/>
            </a:endParaRPr>
          </a:p>
          <a:p>
            <a:pPr lvl="1">
              <a:lnSpc>
                <a:spcPct val="90000"/>
              </a:lnSpc>
            </a:pPr>
            <a:r>
              <a:rPr lang="en-US" altLang="en-US" sz="1300">
                <a:solidFill>
                  <a:srgbClr val="262626"/>
                </a:solidFill>
                <a:cs typeface="Calibri" pitchFamily="34" charset="0"/>
              </a:rPr>
              <a:t>Values</a:t>
            </a:r>
            <a:endParaRPr lang="en-GB" altLang="en-US" sz="1300">
              <a:solidFill>
                <a:srgbClr val="262626"/>
              </a:solidFill>
              <a:cs typeface="Calibri" pitchFamily="34" charset="0"/>
            </a:endParaRPr>
          </a:p>
          <a:p>
            <a:pPr lvl="1">
              <a:lnSpc>
                <a:spcPct val="90000"/>
              </a:lnSpc>
            </a:pPr>
            <a:r>
              <a:rPr lang="en-US" altLang="en-US" sz="1300">
                <a:solidFill>
                  <a:srgbClr val="262626"/>
                </a:solidFill>
                <a:cs typeface="Calibri" pitchFamily="34" charset="0"/>
              </a:rPr>
              <a:t>Norms</a:t>
            </a:r>
            <a:endParaRPr lang="en-GB" altLang="en-US" sz="1300">
              <a:solidFill>
                <a:srgbClr val="262626"/>
              </a:solidFill>
              <a:cs typeface="Calibri" pitchFamily="34" charset="0"/>
            </a:endParaRPr>
          </a:p>
          <a:p>
            <a:pPr lvl="1">
              <a:lnSpc>
                <a:spcPct val="90000"/>
              </a:lnSpc>
            </a:pPr>
            <a:r>
              <a:rPr lang="en-US" altLang="en-US" sz="1300">
                <a:solidFill>
                  <a:srgbClr val="262626"/>
                </a:solidFill>
                <a:cs typeface="Calibri" pitchFamily="34" charset="0"/>
              </a:rPr>
              <a:t>Practices</a:t>
            </a:r>
            <a:endParaRPr lang="en-GB" altLang="en-US" sz="1300">
              <a:solidFill>
                <a:srgbClr val="262626"/>
              </a:solidFill>
              <a:cs typeface="Calibri" pitchFamily="34" charset="0"/>
            </a:endParaRPr>
          </a:p>
          <a:p>
            <a:pPr lvl="1">
              <a:lnSpc>
                <a:spcPct val="90000"/>
              </a:lnSpc>
            </a:pPr>
            <a:r>
              <a:rPr lang="en-US" altLang="en-US" sz="1300">
                <a:solidFill>
                  <a:srgbClr val="262626"/>
                </a:solidFill>
                <a:cs typeface="Calibri" pitchFamily="34" charset="0"/>
              </a:rPr>
              <a:t>Traditions practices diversity </a:t>
            </a:r>
          </a:p>
          <a:p>
            <a:pPr lvl="1">
              <a:lnSpc>
                <a:spcPct val="90000"/>
              </a:lnSpc>
            </a:pPr>
            <a:r>
              <a:rPr lang="en-GB" altLang="en-US" sz="1300">
                <a:solidFill>
                  <a:srgbClr val="262626"/>
                </a:solidFill>
                <a:cs typeface="Calibri" pitchFamily="34" charset="0"/>
              </a:rPr>
              <a:t> </a:t>
            </a:r>
            <a:r>
              <a:rPr lang="en-US" altLang="en-US" sz="1300">
                <a:solidFill>
                  <a:srgbClr val="262626"/>
                </a:solidFill>
                <a:cs typeface="Calibri" pitchFamily="34" charset="0"/>
              </a:rPr>
              <a:t>Language diversity</a:t>
            </a:r>
            <a:endParaRPr lang="en-GB" altLang="en-US" sz="1300">
              <a:solidFill>
                <a:srgbClr val="262626"/>
              </a:solidFill>
              <a:cs typeface="Calibri" pitchFamily="34" charset="0"/>
            </a:endParaRPr>
          </a:p>
          <a:p>
            <a:pPr lvl="1">
              <a:lnSpc>
                <a:spcPct val="90000"/>
              </a:lnSpc>
            </a:pPr>
            <a:r>
              <a:rPr lang="en-US" altLang="en-US" sz="1300">
                <a:solidFill>
                  <a:srgbClr val="262626"/>
                </a:solidFill>
                <a:cs typeface="Calibri" pitchFamily="34" charset="0"/>
              </a:rPr>
              <a:t>Religion diversity</a:t>
            </a:r>
            <a:endParaRPr lang="en-GB" altLang="en-US" sz="1300">
              <a:solidFill>
                <a:srgbClr val="262626"/>
              </a:solidFill>
              <a:cs typeface="Calibri" pitchFamily="34" charset="0"/>
            </a:endParaRPr>
          </a:p>
          <a:p>
            <a:pPr lvl="1">
              <a:lnSpc>
                <a:spcPct val="90000"/>
              </a:lnSpc>
            </a:pPr>
            <a:r>
              <a:rPr lang="en-US" altLang="en-US" sz="1300">
                <a:solidFill>
                  <a:srgbClr val="262626"/>
                </a:solidFill>
                <a:cs typeface="Calibri" pitchFamily="34" charset="0"/>
              </a:rPr>
              <a:t>Beliefs diversity</a:t>
            </a:r>
            <a:endParaRPr lang="en-GB" altLang="en-US" sz="1300">
              <a:solidFill>
                <a:srgbClr val="262626"/>
              </a:solidFill>
              <a:cs typeface="Calibri" pitchFamily="34" charset="0"/>
            </a:endParaRPr>
          </a:p>
          <a:p>
            <a:pPr>
              <a:lnSpc>
                <a:spcPct val="90000"/>
              </a:lnSpc>
            </a:pPr>
            <a:endParaRPr lang="en-GB" altLang="en-US" sz="1300">
              <a:solidFill>
                <a:srgbClr val="262626"/>
              </a:solidFill>
              <a:cs typeface="Calibri" pitchFamily="34" charset="0"/>
            </a:endParaRPr>
          </a:p>
        </p:txBody>
      </p:sp>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15645" y="4668608"/>
            <a:ext cx="4921622" cy="516771"/>
          </a:xfrm>
          <a:prstGeom prst="rect">
            <a:avLst/>
          </a:prstGeom>
          <a:ln w="57150" cmpd="thickThin">
            <a:solidFill>
              <a:srgbClr val="7F7F7F"/>
            </a:solidFill>
            <a:miter lim="800000"/>
          </a:ln>
        </p:spPr>
      </p:pic>
    </p:spTree>
    <p:extLst>
      <p:ext uri="{BB962C8B-B14F-4D97-AF65-F5344CB8AC3E}">
        <p14:creationId xmlns:p14="http://schemas.microsoft.com/office/powerpoint/2010/main" val="121086501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FFB341-2603-4DB8-A765-C6A10842415C}"/>
              </a:ext>
            </a:extLst>
          </p:cNvPr>
          <p:cNvSpPr>
            <a:spLocks noGrp="1"/>
          </p:cNvSpPr>
          <p:nvPr>
            <p:ph type="title"/>
          </p:nvPr>
        </p:nvSpPr>
        <p:spPr>
          <a:xfrm>
            <a:off x="426128" y="408372"/>
            <a:ext cx="8260672" cy="1344228"/>
          </a:xfrm>
        </p:spPr>
        <p:txBody>
          <a:bodyPr>
            <a:normAutofit fontScale="90000"/>
          </a:bodyPr>
          <a:lstStyle/>
          <a:p>
            <a:r>
              <a:rPr lang="en-US" altLang="en-US" dirty="0"/>
              <a:t>How will you know if your communication about risk has been successful?</a:t>
            </a:r>
          </a:p>
        </p:txBody>
      </p:sp>
      <p:sp>
        <p:nvSpPr>
          <p:cNvPr id="3" name="Content Placeholder 2">
            <a:extLst>
              <a:ext uri="{FF2B5EF4-FFF2-40B4-BE49-F238E27FC236}">
                <a16:creationId xmlns:a16="http://schemas.microsoft.com/office/drawing/2014/main" id="{0FC64729-91D2-4C83-AC86-BA9D18E1CEC2}"/>
              </a:ext>
            </a:extLst>
          </p:cNvPr>
          <p:cNvSpPr>
            <a:spLocks noGrp="1"/>
          </p:cNvSpPr>
          <p:nvPr>
            <p:ph idx="1"/>
          </p:nvPr>
        </p:nvSpPr>
        <p:spPr>
          <a:xfrm>
            <a:off x="990600" y="1798637"/>
            <a:ext cx="7239000" cy="4373563"/>
          </a:xfrm>
        </p:spPr>
        <p:txBody>
          <a:bodyPr/>
          <a:lstStyle/>
          <a:p>
            <a:endParaRPr lang="en-US" dirty="0"/>
          </a:p>
          <a:p>
            <a:r>
              <a:rPr lang="en-US" dirty="0"/>
              <a:t>Success means reaching a shared understanding of risk with the relevant target audience. </a:t>
            </a:r>
          </a:p>
          <a:p>
            <a:r>
              <a:rPr lang="en-US" dirty="0"/>
              <a:t>This can be assessed in terms of how close you have come to fully meeting your objectives about the purpose of the communication. </a:t>
            </a:r>
          </a:p>
          <a:p>
            <a:r>
              <a:rPr lang="en-US" dirty="0"/>
              <a:t>Absence of outrage is usually the desirable outcome, and, as usual, this attracts little attention or gratitude!</a:t>
            </a:r>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556" y="6051550"/>
            <a:ext cx="9144000" cy="806450"/>
          </a:xfrm>
          <a:prstGeom prst="rect">
            <a:avLst/>
          </a:prstGeom>
        </p:spPr>
      </p:pic>
    </p:spTree>
    <p:extLst>
      <p:ext uri="{BB962C8B-B14F-4D97-AF65-F5344CB8AC3E}">
        <p14:creationId xmlns:p14="http://schemas.microsoft.com/office/powerpoint/2010/main" val="245331966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95873" y="800052"/>
            <a:ext cx="8111680" cy="647748"/>
          </a:xfrm>
        </p:spPr>
        <p:txBody>
          <a:bodyPr>
            <a:normAutofit fontScale="90000"/>
          </a:bodyPr>
          <a:lstStyle/>
          <a:p>
            <a:pPr>
              <a:defRPr/>
            </a:pPr>
            <a:r>
              <a:rPr lang="en-US" dirty="0"/>
              <a:t>SUMMARY: Different Audiences; Different Needs</a:t>
            </a:r>
          </a:p>
        </p:txBody>
      </p:sp>
      <p:sp>
        <p:nvSpPr>
          <p:cNvPr id="30723" name="Content Placeholder 5"/>
          <p:cNvSpPr>
            <a:spLocks noGrp="1"/>
          </p:cNvSpPr>
          <p:nvPr>
            <p:ph type="body" sz="quarter" idx="10"/>
          </p:nvPr>
        </p:nvSpPr>
        <p:spPr>
          <a:xfrm>
            <a:off x="873569" y="1447799"/>
            <a:ext cx="7508431" cy="4724401"/>
          </a:xfrm>
        </p:spPr>
        <p:txBody>
          <a:bodyPr/>
          <a:lstStyle/>
          <a:p>
            <a:r>
              <a:rPr lang="en-US" altLang="en-US" dirty="0"/>
              <a:t>There is no “general public”, each one of us is unique</a:t>
            </a:r>
          </a:p>
          <a:p>
            <a:r>
              <a:rPr lang="en-US" altLang="en-US" dirty="0"/>
              <a:t>There are differences among groups</a:t>
            </a:r>
          </a:p>
          <a:p>
            <a:pPr lvl="1"/>
            <a:r>
              <a:rPr lang="en-US" altLang="en-US" dirty="0"/>
              <a:t>Veterinarians versus human physicians</a:t>
            </a:r>
          </a:p>
          <a:p>
            <a:pPr lvl="1"/>
            <a:r>
              <a:rPr lang="en-US" altLang="en-US" dirty="0"/>
              <a:t>Mothers versus business people</a:t>
            </a:r>
          </a:p>
          <a:p>
            <a:pPr lvl="1"/>
            <a:r>
              <a:rPr lang="en-US" altLang="en-US" dirty="0"/>
              <a:t>Landowners versus university students</a:t>
            </a:r>
          </a:p>
          <a:p>
            <a:r>
              <a:rPr lang="en-US" altLang="en-US" dirty="0"/>
              <a:t>Effective risk communication must identify key audiences and then meet the need of each. </a:t>
            </a:r>
          </a:p>
          <a:p>
            <a:endParaRPr lang="en-US" alt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556" y="6051550"/>
            <a:ext cx="9144000" cy="806450"/>
          </a:xfrm>
          <a:prstGeom prst="rect">
            <a:avLst/>
          </a:prstGeom>
        </p:spPr>
      </p:pic>
    </p:spTree>
    <p:extLst>
      <p:ext uri="{BB962C8B-B14F-4D97-AF65-F5344CB8AC3E}">
        <p14:creationId xmlns:p14="http://schemas.microsoft.com/office/powerpoint/2010/main" val="42596005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1210733" y="304800"/>
            <a:ext cx="6798734" cy="1303867"/>
          </a:xfrm>
        </p:spPr>
        <p:txBody>
          <a:bodyPr>
            <a:normAutofit/>
          </a:bodyPr>
          <a:lstStyle/>
          <a:p>
            <a:r>
              <a:rPr lang="en-GB" altLang="en-US" dirty="0">
                <a:solidFill>
                  <a:schemeClr val="tx1"/>
                </a:solidFill>
              </a:rPr>
              <a:t>One Health Risk Communication</a:t>
            </a:r>
          </a:p>
        </p:txBody>
      </p:sp>
      <p:sp>
        <p:nvSpPr>
          <p:cNvPr id="3" name="Content Placeholder 2"/>
          <p:cNvSpPr>
            <a:spLocks noGrp="1"/>
          </p:cNvSpPr>
          <p:nvPr>
            <p:ph idx="1"/>
          </p:nvPr>
        </p:nvSpPr>
        <p:spPr>
          <a:xfrm>
            <a:off x="838200" y="1545590"/>
            <a:ext cx="7543800" cy="4500880"/>
          </a:xfrm>
        </p:spPr>
        <p:txBody>
          <a:bodyPr>
            <a:normAutofit fontScale="62500" lnSpcReduction="20000"/>
          </a:bodyPr>
          <a:lstStyle/>
          <a:p>
            <a:pPr>
              <a:buFont typeface="Wingdings" pitchFamily="2" charset="2"/>
              <a:buNone/>
              <a:defRPr/>
            </a:pPr>
            <a:r>
              <a:rPr lang="en-GB" sz="2800" b="1" dirty="0">
                <a:solidFill>
                  <a:schemeClr val="tx1"/>
                </a:solidFill>
                <a:cs typeface="Calibri" pitchFamily="34" charset="0"/>
              </a:rPr>
              <a:t>Common Definitions:</a:t>
            </a:r>
          </a:p>
          <a:p>
            <a:pPr>
              <a:spcBef>
                <a:spcPts val="1200"/>
              </a:spcBef>
              <a:spcAft>
                <a:spcPts val="600"/>
              </a:spcAft>
              <a:defRPr/>
            </a:pPr>
            <a:r>
              <a:rPr lang="en-US" sz="2800" dirty="0">
                <a:solidFill>
                  <a:schemeClr val="tx1"/>
                </a:solidFill>
                <a:cs typeface="Calibri" pitchFamily="34" charset="0"/>
              </a:rPr>
              <a:t>The imparting and exchanging of information or news</a:t>
            </a:r>
            <a:endParaRPr lang="en-GB" sz="2800" dirty="0">
              <a:solidFill>
                <a:schemeClr val="tx1"/>
              </a:solidFill>
              <a:cs typeface="Calibri" pitchFamily="34" charset="0"/>
            </a:endParaRPr>
          </a:p>
          <a:p>
            <a:pPr>
              <a:spcBef>
                <a:spcPts val="1200"/>
              </a:spcBef>
              <a:spcAft>
                <a:spcPts val="600"/>
              </a:spcAft>
              <a:defRPr/>
            </a:pPr>
            <a:r>
              <a:rPr lang="en-US" sz="2800" dirty="0">
                <a:solidFill>
                  <a:schemeClr val="tx1"/>
                </a:solidFill>
                <a:cs typeface="Calibri" pitchFamily="34" charset="0"/>
              </a:rPr>
              <a:t>Means of connection between people </a:t>
            </a:r>
            <a:endParaRPr lang="en-GB" sz="2800" dirty="0">
              <a:solidFill>
                <a:schemeClr val="tx1"/>
              </a:solidFill>
              <a:cs typeface="Calibri" pitchFamily="34" charset="0"/>
            </a:endParaRPr>
          </a:p>
          <a:p>
            <a:pPr>
              <a:spcBef>
                <a:spcPts val="1200"/>
              </a:spcBef>
              <a:spcAft>
                <a:spcPts val="600"/>
              </a:spcAft>
              <a:defRPr/>
            </a:pPr>
            <a:r>
              <a:rPr lang="en-US" sz="2800" dirty="0">
                <a:solidFill>
                  <a:schemeClr val="tx1"/>
                </a:solidFill>
                <a:cs typeface="Calibri" pitchFamily="34" charset="0"/>
              </a:rPr>
              <a:t>The act or process of using words, sounds, signs, or behaviors to express or exchange information or to express your ideas, thoughts, feeling to another</a:t>
            </a:r>
          </a:p>
          <a:p>
            <a:pPr>
              <a:spcBef>
                <a:spcPts val="1200"/>
              </a:spcBef>
              <a:spcAft>
                <a:spcPts val="600"/>
              </a:spcAft>
              <a:defRPr/>
            </a:pPr>
            <a:r>
              <a:rPr lang="en-GB" sz="2800" b="1" dirty="0">
                <a:solidFill>
                  <a:schemeClr val="tx1"/>
                </a:solidFill>
                <a:cs typeface="Calibri" pitchFamily="34" charset="0"/>
              </a:rPr>
              <a:t>Conceptual Definition to OH risk Communication</a:t>
            </a:r>
            <a:endParaRPr lang="en-GB" sz="2800" dirty="0">
              <a:solidFill>
                <a:schemeClr val="tx1"/>
              </a:solidFill>
              <a:cs typeface="Calibri" pitchFamily="34" charset="0"/>
            </a:endParaRPr>
          </a:p>
          <a:p>
            <a:pPr>
              <a:spcBef>
                <a:spcPts val="1200"/>
              </a:spcBef>
              <a:spcAft>
                <a:spcPts val="600"/>
              </a:spcAft>
              <a:defRPr/>
            </a:pPr>
            <a:r>
              <a:rPr lang="en-US" sz="2800" dirty="0">
                <a:solidFill>
                  <a:schemeClr val="tx1"/>
                </a:solidFill>
              </a:rPr>
              <a:t>The open exchange of information and opinion, leading to a better understanding of risk and risk-related decisions</a:t>
            </a:r>
          </a:p>
          <a:p>
            <a:pPr lvl="1"/>
            <a:r>
              <a:rPr lang="en-US" sz="2400" dirty="0">
                <a:solidFill>
                  <a:schemeClr val="tx1"/>
                </a:solidFill>
              </a:rPr>
              <a:t>ongoing throughout the analysis</a:t>
            </a:r>
          </a:p>
          <a:p>
            <a:pPr lvl="1"/>
            <a:r>
              <a:rPr lang="en-US" sz="2400" dirty="0"/>
              <a:t>information acquisition</a:t>
            </a:r>
          </a:p>
          <a:p>
            <a:pPr lvl="1"/>
            <a:r>
              <a:rPr lang="en-US" sz="2400" dirty="0"/>
              <a:t>information distribution</a:t>
            </a:r>
            <a:endParaRPr lang="en-US" sz="2400" dirty="0">
              <a:cs typeface="Calibri" pitchFamily="34" charset="0"/>
            </a:endParaRPr>
          </a:p>
          <a:p>
            <a:pPr>
              <a:buFont typeface="Wingdings" pitchFamily="2" charset="2"/>
              <a:buNone/>
              <a:defRPr/>
            </a:pPr>
            <a:endParaRPr lang="en-GB" sz="2800" b="1" dirty="0">
              <a:solidFill>
                <a:srgbClr val="7030A0"/>
              </a:solidFill>
              <a:cs typeface="Calibri" pitchFamily="34" charset="0"/>
            </a:endParaRPr>
          </a:p>
          <a:p>
            <a:pPr>
              <a:defRPr/>
            </a:pPr>
            <a:endParaRPr lang="en-GB" sz="2800" dirty="0">
              <a:cs typeface="Calibri" pitchFamily="34" charset="0"/>
            </a:endParaRPr>
          </a:p>
        </p:txBody>
      </p:sp>
      <p:sp>
        <p:nvSpPr>
          <p:cNvPr id="4" name="Footer Placeholder 3"/>
          <p:cNvSpPr>
            <a:spLocks noGrp="1"/>
          </p:cNvSpPr>
          <p:nvPr>
            <p:ph type="ftr" sz="quarter" idx="11"/>
          </p:nvPr>
        </p:nvSpPr>
        <p:spPr/>
        <p:txBody>
          <a:bodyPr/>
          <a:lstStyle/>
          <a:p>
            <a:pPr>
              <a:defRPr/>
            </a:pPr>
            <a:endParaRPr lang="en-GB"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556" y="6051550"/>
            <a:ext cx="9144000" cy="806450"/>
          </a:xfrm>
          <a:prstGeom prst="rect">
            <a:avLst/>
          </a:prstGeom>
        </p:spPr>
      </p:pic>
    </p:spTree>
    <p:extLst>
      <p:ext uri="{BB962C8B-B14F-4D97-AF65-F5344CB8AC3E}">
        <p14:creationId xmlns:p14="http://schemas.microsoft.com/office/powerpoint/2010/main" val="23376683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274638"/>
            <a:ext cx="7239000" cy="1096962"/>
          </a:xfrm>
        </p:spPr>
        <p:txBody>
          <a:bodyPr>
            <a:normAutofit fontScale="90000"/>
          </a:bodyPr>
          <a:lstStyle/>
          <a:p>
            <a:pPr algn="l">
              <a:defRPr/>
            </a:pPr>
            <a:br>
              <a:rPr lang="en-US" dirty="0"/>
            </a:br>
            <a:r>
              <a:rPr lang="en-GB" sz="4000" dirty="0">
                <a:solidFill>
                  <a:schemeClr val="tx1"/>
                </a:solidFill>
              </a:rPr>
              <a:t>One Health Risk Communication</a:t>
            </a:r>
            <a:br>
              <a:rPr lang="en-GB" sz="4000" dirty="0">
                <a:solidFill>
                  <a:schemeClr val="tx1"/>
                </a:solidFill>
              </a:rPr>
            </a:br>
            <a:endParaRPr lang="en-GB" dirty="0">
              <a:solidFill>
                <a:schemeClr val="tx1"/>
              </a:solidFill>
            </a:endParaRPr>
          </a:p>
        </p:txBody>
      </p:sp>
      <p:sp>
        <p:nvSpPr>
          <p:cNvPr id="19459" name="Content Placeholder 2"/>
          <p:cNvSpPr>
            <a:spLocks noGrp="1"/>
          </p:cNvSpPr>
          <p:nvPr>
            <p:ph idx="1"/>
          </p:nvPr>
        </p:nvSpPr>
        <p:spPr>
          <a:xfrm>
            <a:off x="914400" y="1676400"/>
            <a:ext cx="7543800" cy="4343400"/>
          </a:xfrm>
        </p:spPr>
        <p:txBody>
          <a:bodyPr>
            <a:normAutofit/>
          </a:bodyPr>
          <a:lstStyle/>
          <a:p>
            <a:pPr>
              <a:spcBef>
                <a:spcPts val="1200"/>
              </a:spcBef>
              <a:spcAft>
                <a:spcPts val="600"/>
              </a:spcAft>
              <a:buFont typeface="Wingdings" pitchFamily="2" charset="2"/>
              <a:buNone/>
            </a:pPr>
            <a:r>
              <a:rPr lang="en-US" altLang="en-US" sz="2800" b="1" dirty="0">
                <a:solidFill>
                  <a:srgbClr val="002060"/>
                </a:solidFill>
                <a:cs typeface="Calibri" pitchFamily="34" charset="0"/>
              </a:rPr>
              <a:t>Risk communication definitions</a:t>
            </a:r>
            <a:endParaRPr lang="en-GB" altLang="en-US" sz="2800" dirty="0">
              <a:solidFill>
                <a:srgbClr val="002060"/>
              </a:solidFill>
              <a:cs typeface="Calibri" pitchFamily="34" charset="0"/>
            </a:endParaRPr>
          </a:p>
          <a:p>
            <a:pPr algn="just">
              <a:spcBef>
                <a:spcPts val="1200"/>
              </a:spcBef>
              <a:spcAft>
                <a:spcPts val="600"/>
              </a:spcAft>
            </a:pPr>
            <a:r>
              <a:rPr lang="en-GB" altLang="en-US" sz="2800" dirty="0">
                <a:cs typeface="Calibri" pitchFamily="34" charset="0"/>
              </a:rPr>
              <a:t>Risk communication is the “process of exchanging information among interested parties about the nature, magnitude, significance, or control of a risk” (Covello,1992). </a:t>
            </a:r>
          </a:p>
          <a:p>
            <a:pPr algn="just">
              <a:spcBef>
                <a:spcPts val="1200"/>
              </a:spcBef>
              <a:spcAft>
                <a:spcPts val="600"/>
              </a:spcAft>
            </a:pPr>
            <a:r>
              <a:rPr lang="en-GB" altLang="en-US" sz="2800" dirty="0">
                <a:cs typeface="Calibri" pitchFamily="34" charset="0"/>
              </a:rPr>
              <a:t>Risk communication often focuses on developing and conveying messages prior to and during an event.</a:t>
            </a:r>
          </a:p>
          <a:p>
            <a:endParaRPr lang="en-GB" altLang="en-US" dirty="0"/>
          </a:p>
          <a:p>
            <a:endParaRPr lang="en-GB" alt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556" y="6051550"/>
            <a:ext cx="9144000" cy="806450"/>
          </a:xfrm>
          <a:prstGeom prst="rect">
            <a:avLst/>
          </a:prstGeom>
        </p:spPr>
      </p:pic>
    </p:spTree>
    <p:extLst>
      <p:ext uri="{BB962C8B-B14F-4D97-AF65-F5344CB8AC3E}">
        <p14:creationId xmlns:p14="http://schemas.microsoft.com/office/powerpoint/2010/main" val="14391663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263568" y="665547"/>
            <a:ext cx="8260672" cy="2030028"/>
          </a:xfrm>
        </p:spPr>
        <p:txBody>
          <a:bodyPr>
            <a:normAutofit fontScale="90000"/>
          </a:bodyPr>
          <a:lstStyle/>
          <a:p>
            <a:r>
              <a:rPr lang="en-GB" altLang="en-US" dirty="0">
                <a:solidFill>
                  <a:schemeClr val="tx1"/>
                </a:solidFill>
              </a:rPr>
              <a:t>One Health Risk Communication</a:t>
            </a:r>
            <a:br>
              <a:rPr lang="en-GB" altLang="en-US" dirty="0">
                <a:solidFill>
                  <a:schemeClr val="tx1"/>
                </a:solidFill>
              </a:rPr>
            </a:br>
            <a:br>
              <a:rPr lang="en-GB" altLang="en-US" dirty="0">
                <a:solidFill>
                  <a:schemeClr val="tx1"/>
                </a:solidFill>
              </a:rPr>
            </a:br>
            <a:r>
              <a:rPr lang="en-US" altLang="en-US" b="1" dirty="0"/>
              <a:t>Participant/Plenary Discussion/Experience sharing</a:t>
            </a:r>
            <a:endParaRPr lang="en-GB" altLang="en-US" dirty="0"/>
          </a:p>
        </p:txBody>
      </p:sp>
      <p:sp>
        <p:nvSpPr>
          <p:cNvPr id="18435" name="Content Placeholder 2"/>
          <p:cNvSpPr>
            <a:spLocks noGrp="1"/>
          </p:cNvSpPr>
          <p:nvPr>
            <p:ph idx="1"/>
          </p:nvPr>
        </p:nvSpPr>
        <p:spPr>
          <a:xfrm>
            <a:off x="762000" y="2695575"/>
            <a:ext cx="7772400" cy="2714625"/>
          </a:xfrm>
        </p:spPr>
        <p:txBody>
          <a:bodyPr/>
          <a:lstStyle/>
          <a:p>
            <a:endParaRPr lang="en-US" altLang="en-US" sz="2800" b="1" dirty="0"/>
          </a:p>
          <a:p>
            <a:r>
              <a:rPr lang="en-US" altLang="en-US" sz="2800" b="1" dirty="0">
                <a:solidFill>
                  <a:schemeClr val="tx1"/>
                </a:solidFill>
              </a:rPr>
              <a:t>What is your real experience about risk communication?</a:t>
            </a:r>
            <a:endParaRPr lang="en-GB" altLang="en-US" sz="2800" dirty="0">
              <a:solidFill>
                <a:schemeClr val="tx1"/>
              </a:solidFill>
            </a:endParaRPr>
          </a:p>
          <a:p>
            <a:r>
              <a:rPr lang="en-US" altLang="en-US" sz="2800" dirty="0">
                <a:solidFill>
                  <a:schemeClr val="tx1"/>
                </a:solidFill>
              </a:rPr>
              <a:t>Have you ever communicated about a certain risk in your life?</a:t>
            </a:r>
            <a:endParaRPr lang="en-GB" altLang="en-US" sz="2800" dirty="0">
              <a:solidFill>
                <a:schemeClr val="tx1"/>
              </a:solidFill>
            </a:endParaRPr>
          </a:p>
          <a:p>
            <a:endParaRPr lang="en-GB" alt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556" y="6051550"/>
            <a:ext cx="9144000" cy="806450"/>
          </a:xfrm>
          <a:prstGeom prst="rect">
            <a:avLst/>
          </a:prstGeom>
        </p:spPr>
      </p:pic>
    </p:spTree>
    <p:extLst>
      <p:ext uri="{BB962C8B-B14F-4D97-AF65-F5344CB8AC3E}">
        <p14:creationId xmlns:p14="http://schemas.microsoft.com/office/powerpoint/2010/main" val="27214376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extLst/>
          </a:blip>
          <a:stretch/>
        </a:blip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E0837993-CF68-4B71-B30D-9FF2DBDC69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5BC1EB0E-C682-4477-94FF-E3696ACD5A6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02" y="0"/>
            <a:ext cx="9172471" cy="6856214"/>
            <a:chOff x="-15736" y="0"/>
            <a:chExt cx="12229962" cy="6856214"/>
          </a:xfrm>
        </p:grpSpPr>
        <p:pic>
          <p:nvPicPr>
            <p:cNvPr id="14" name="Picture 13">
              <a:extLst>
                <a:ext uri="{FF2B5EF4-FFF2-40B4-BE49-F238E27FC236}">
                  <a16:creationId xmlns:a16="http://schemas.microsoft.com/office/drawing/2014/main" id="{AFA120B5-D483-4179-B163-E5D72313C92F}"/>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Rectangle 14">
              <a:extLst>
                <a:ext uri="{FF2B5EF4-FFF2-40B4-BE49-F238E27FC236}">
                  <a16:creationId xmlns:a16="http://schemas.microsoft.com/office/drawing/2014/main" id="{F9A685BA-AB04-4A20-A6D5-BA403BAA7B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6" name="Picture 15">
              <a:extLst>
                <a:ext uri="{FF2B5EF4-FFF2-40B4-BE49-F238E27FC236}">
                  <a16:creationId xmlns:a16="http://schemas.microsoft.com/office/drawing/2014/main" id="{C2823476-35C9-4E21-A7A8-8EE69CF2EEEF}"/>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7" name="Picture 16">
              <a:extLst>
                <a:ext uri="{FF2B5EF4-FFF2-40B4-BE49-F238E27FC236}">
                  <a16:creationId xmlns:a16="http://schemas.microsoft.com/office/drawing/2014/main" id="{06AA5951-06F3-4E0D-9B67-2FDEAA46EE8A}"/>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1"/>
          <p:cNvSpPr>
            <a:spLocks noGrp="1"/>
          </p:cNvSpPr>
          <p:nvPr>
            <p:ph type="title"/>
          </p:nvPr>
        </p:nvSpPr>
        <p:spPr>
          <a:xfrm>
            <a:off x="819482" y="1092200"/>
            <a:ext cx="2196563" cy="4498860"/>
          </a:xfrm>
        </p:spPr>
        <p:txBody>
          <a:bodyPr>
            <a:normAutofit/>
          </a:bodyPr>
          <a:lstStyle/>
          <a:p>
            <a:pPr>
              <a:defRPr/>
            </a:pPr>
            <a:r>
              <a:rPr lang="en-GB" sz="2200">
                <a:solidFill>
                  <a:srgbClr val="262626"/>
                </a:solidFill>
              </a:rPr>
              <a:t>One Health Risk Communication...</a:t>
            </a:r>
            <a:br>
              <a:rPr lang="en-GB" sz="2200">
                <a:solidFill>
                  <a:srgbClr val="262626"/>
                </a:solidFill>
              </a:rPr>
            </a:br>
            <a:endParaRPr lang="en-GB" sz="2200">
              <a:solidFill>
                <a:srgbClr val="262626"/>
              </a:solidFill>
            </a:endParaRPr>
          </a:p>
        </p:txBody>
      </p:sp>
      <p:sp>
        <p:nvSpPr>
          <p:cNvPr id="3" name="Content Placeholder 2"/>
          <p:cNvSpPr>
            <a:spLocks noGrp="1"/>
          </p:cNvSpPr>
          <p:nvPr>
            <p:ph idx="1"/>
          </p:nvPr>
        </p:nvSpPr>
        <p:spPr>
          <a:xfrm>
            <a:off x="3415645" y="1092200"/>
            <a:ext cx="4909820" cy="2948858"/>
          </a:xfrm>
        </p:spPr>
        <p:txBody>
          <a:bodyPr>
            <a:normAutofit/>
          </a:bodyPr>
          <a:lstStyle/>
          <a:p>
            <a:pPr>
              <a:lnSpc>
                <a:spcPct val="90000"/>
              </a:lnSpc>
              <a:spcBef>
                <a:spcPts val="1200"/>
              </a:spcBef>
              <a:spcAft>
                <a:spcPts val="600"/>
              </a:spcAft>
              <a:defRPr/>
            </a:pPr>
            <a:r>
              <a:rPr lang="en-US" sz="1500">
                <a:solidFill>
                  <a:srgbClr val="262626"/>
                </a:solidFill>
                <a:cs typeface="Calibri" pitchFamily="34" charset="0"/>
              </a:rPr>
              <a:t>Risk communication is an open, two-way exchange of information and opinion about risk that leads to better understanding and better risk management decisions by all involved. </a:t>
            </a:r>
            <a:endParaRPr lang="en-GB" sz="1500">
              <a:solidFill>
                <a:srgbClr val="262626"/>
              </a:solidFill>
              <a:cs typeface="Calibri" pitchFamily="34" charset="0"/>
            </a:endParaRPr>
          </a:p>
          <a:p>
            <a:pPr>
              <a:lnSpc>
                <a:spcPct val="90000"/>
              </a:lnSpc>
              <a:spcBef>
                <a:spcPts val="1200"/>
              </a:spcBef>
              <a:spcAft>
                <a:spcPts val="600"/>
              </a:spcAft>
              <a:defRPr/>
            </a:pPr>
            <a:r>
              <a:rPr lang="en-US" sz="1500">
                <a:solidFill>
                  <a:srgbClr val="262626"/>
                </a:solidFill>
                <a:cs typeface="Calibri" pitchFamily="34" charset="0"/>
              </a:rPr>
              <a:t>Timely, transparent sharing of information among risk assessors, risk managers and stakeholders (including the public).</a:t>
            </a:r>
          </a:p>
          <a:p>
            <a:pPr>
              <a:lnSpc>
                <a:spcPct val="90000"/>
              </a:lnSpc>
              <a:spcBef>
                <a:spcPts val="1200"/>
              </a:spcBef>
              <a:spcAft>
                <a:spcPts val="600"/>
              </a:spcAft>
              <a:defRPr/>
            </a:pPr>
            <a:r>
              <a:rPr lang="en-GB" sz="1500">
                <a:solidFill>
                  <a:srgbClr val="262626"/>
                </a:solidFill>
                <a:cs typeface="Calibri" pitchFamily="34" charset="0"/>
              </a:rPr>
              <a:t>Interactive exchanges of information and viewpoints  between representatives of risk management staff and any other parties (when concerned by the problem) regarding risk.</a:t>
            </a:r>
          </a:p>
          <a:p>
            <a:pPr>
              <a:lnSpc>
                <a:spcPct val="90000"/>
              </a:lnSpc>
              <a:spcBef>
                <a:spcPts val="1200"/>
              </a:spcBef>
              <a:spcAft>
                <a:spcPts val="600"/>
              </a:spcAft>
              <a:defRPr/>
            </a:pPr>
            <a:endParaRPr lang="en-GB" sz="1500">
              <a:solidFill>
                <a:srgbClr val="262626"/>
              </a:solidFill>
              <a:cs typeface="Calibri" pitchFamily="34" charset="0"/>
            </a:endParaRPr>
          </a:p>
        </p:txBody>
      </p:sp>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15645" y="4668608"/>
            <a:ext cx="4921622" cy="516771"/>
          </a:xfrm>
          <a:prstGeom prst="rect">
            <a:avLst/>
          </a:prstGeom>
          <a:ln w="57150" cmpd="thickThin">
            <a:solidFill>
              <a:srgbClr val="7F7F7F"/>
            </a:solidFill>
            <a:miter lim="800000"/>
          </a:ln>
        </p:spPr>
      </p:pic>
    </p:spTree>
    <p:extLst>
      <p:ext uri="{BB962C8B-B14F-4D97-AF65-F5344CB8AC3E}">
        <p14:creationId xmlns:p14="http://schemas.microsoft.com/office/powerpoint/2010/main" val="19742725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normAutofit fontScale="90000"/>
          </a:bodyPr>
          <a:lstStyle/>
          <a:p>
            <a:r>
              <a:rPr lang="en-US" altLang="en-US"/>
              <a:t>OH risk communication Strategies </a:t>
            </a:r>
          </a:p>
        </p:txBody>
      </p:sp>
      <p:sp>
        <p:nvSpPr>
          <p:cNvPr id="4" name="Content Placeholder 3"/>
          <p:cNvSpPr>
            <a:spLocks noGrp="1"/>
          </p:cNvSpPr>
          <p:nvPr>
            <p:ph idx="1"/>
          </p:nvPr>
        </p:nvSpPr>
        <p:spPr/>
        <p:txBody>
          <a:bodyPr>
            <a:normAutofit fontScale="62500" lnSpcReduction="20000"/>
          </a:bodyPr>
          <a:lstStyle/>
          <a:p>
            <a:pPr>
              <a:buFont typeface="Wingdings" pitchFamily="2" charset="2"/>
              <a:buNone/>
              <a:defRPr/>
            </a:pPr>
            <a:r>
              <a:rPr lang="en-US" sz="2800" dirty="0">
                <a:cs typeface="Calibri" pitchFamily="34" charset="0"/>
              </a:rPr>
              <a:t>OH risk communication strategies should address the Who, What, Why, When and How questions. </a:t>
            </a:r>
          </a:p>
          <a:p>
            <a:pPr>
              <a:spcBef>
                <a:spcPts val="1200"/>
              </a:spcBef>
              <a:spcAft>
                <a:spcPts val="600"/>
              </a:spcAft>
              <a:defRPr/>
            </a:pPr>
            <a:r>
              <a:rPr lang="en-US" sz="2800" dirty="0">
                <a:cs typeface="Calibri" pitchFamily="34" charset="0"/>
              </a:rPr>
              <a:t>Name of community or organization (Who) </a:t>
            </a:r>
          </a:p>
          <a:p>
            <a:pPr>
              <a:spcBef>
                <a:spcPts val="1200"/>
              </a:spcBef>
              <a:spcAft>
                <a:spcPts val="600"/>
              </a:spcAft>
              <a:defRPr/>
            </a:pPr>
            <a:r>
              <a:rPr lang="en-US" sz="2800" dirty="0">
                <a:cs typeface="Calibri" pitchFamily="34" charset="0"/>
              </a:rPr>
              <a:t>Current One Health issues or challenges (What)</a:t>
            </a:r>
          </a:p>
          <a:p>
            <a:pPr>
              <a:spcBef>
                <a:spcPts val="1200"/>
              </a:spcBef>
              <a:spcAft>
                <a:spcPts val="600"/>
              </a:spcAft>
              <a:defRPr/>
            </a:pPr>
            <a:r>
              <a:rPr lang="en-US" sz="2800" dirty="0">
                <a:cs typeface="Calibri" pitchFamily="34" charset="0"/>
              </a:rPr>
              <a:t>Key stakeholders (Who)</a:t>
            </a:r>
          </a:p>
          <a:p>
            <a:pPr>
              <a:spcBef>
                <a:spcPts val="1200"/>
              </a:spcBef>
              <a:spcAft>
                <a:spcPts val="600"/>
              </a:spcAft>
              <a:defRPr/>
            </a:pPr>
            <a:r>
              <a:rPr lang="en-US" sz="2800" dirty="0">
                <a:cs typeface="Calibri" pitchFamily="34" charset="0"/>
              </a:rPr>
              <a:t>Key messages (what, Why) </a:t>
            </a:r>
          </a:p>
          <a:p>
            <a:pPr>
              <a:spcBef>
                <a:spcPts val="1200"/>
              </a:spcBef>
              <a:spcAft>
                <a:spcPts val="600"/>
              </a:spcAft>
              <a:defRPr/>
            </a:pPr>
            <a:r>
              <a:rPr lang="en-US" sz="2800" dirty="0">
                <a:cs typeface="Calibri" pitchFamily="34" charset="0"/>
              </a:rPr>
              <a:t>Communication methods (How) </a:t>
            </a:r>
          </a:p>
          <a:p>
            <a:pPr>
              <a:spcBef>
                <a:spcPts val="1200"/>
              </a:spcBef>
              <a:spcAft>
                <a:spcPts val="600"/>
              </a:spcAft>
              <a:defRPr/>
            </a:pPr>
            <a:r>
              <a:rPr lang="en-US" sz="2800" dirty="0">
                <a:cs typeface="Calibri" pitchFamily="34" charset="0"/>
              </a:rPr>
              <a:t>Resources and time needed (What and when)</a:t>
            </a:r>
          </a:p>
          <a:p>
            <a:pPr>
              <a:defRPr/>
            </a:pPr>
            <a:endParaRPr lang="en-US" sz="2800" dirty="0">
              <a:cs typeface="Calibri" pitchFamily="34"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556" y="6051550"/>
            <a:ext cx="9144000" cy="806450"/>
          </a:xfrm>
          <a:prstGeom prst="rect">
            <a:avLst/>
          </a:prstGeom>
        </p:spPr>
      </p:pic>
    </p:spTree>
    <p:extLst>
      <p:ext uri="{BB962C8B-B14F-4D97-AF65-F5344CB8AC3E}">
        <p14:creationId xmlns:p14="http://schemas.microsoft.com/office/powerpoint/2010/main" val="2371038504"/>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2613</Words>
  <Application>Microsoft Office PowerPoint</Application>
  <PresentationFormat>On-screen Show (4:3)</PresentationFormat>
  <Paragraphs>350</Paragraphs>
  <Slides>47</Slides>
  <Notes>5</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47</vt:i4>
      </vt:variant>
    </vt:vector>
  </HeadingPairs>
  <TitlesOfParts>
    <vt:vector size="53" baseType="lpstr">
      <vt:lpstr>Arial</vt:lpstr>
      <vt:lpstr>Calibri</vt:lpstr>
      <vt:lpstr>Garamond</vt:lpstr>
      <vt:lpstr>Wingdings</vt:lpstr>
      <vt:lpstr>Organic</vt:lpstr>
      <vt:lpstr>Clip</vt:lpstr>
      <vt:lpstr>Communication</vt:lpstr>
      <vt:lpstr> One Health Risk Communication</vt:lpstr>
      <vt:lpstr>One Health Risk Communication</vt:lpstr>
      <vt:lpstr>One Health Risk Communication</vt:lpstr>
      <vt:lpstr>One Health Risk Communication</vt:lpstr>
      <vt:lpstr> One Health Risk Communication </vt:lpstr>
      <vt:lpstr>One Health Risk Communication  Participant/Plenary Discussion/Experience sharing</vt:lpstr>
      <vt:lpstr>One Health Risk Communication... </vt:lpstr>
      <vt:lpstr>OH risk communication Strategies </vt:lpstr>
      <vt:lpstr>Purposes of OH Risk communication</vt:lpstr>
      <vt:lpstr>Purposes…</vt:lpstr>
      <vt:lpstr>Principles of Risk Communication </vt:lpstr>
      <vt:lpstr>Principles of Risk Communication </vt:lpstr>
      <vt:lpstr>Principles of Risk Communication </vt:lpstr>
      <vt:lpstr>Principles of Risk Communication </vt:lpstr>
      <vt:lpstr>Principles of Risk Communication</vt:lpstr>
      <vt:lpstr>Principles of Risk Communication...</vt:lpstr>
      <vt:lpstr>OH Risk Communication components</vt:lpstr>
      <vt:lpstr> role plays</vt:lpstr>
      <vt:lpstr> Important components of communication </vt:lpstr>
      <vt:lpstr>Important components ...</vt:lpstr>
      <vt:lpstr> Develop key messages on OH risk communication (planning)</vt:lpstr>
      <vt:lpstr>Develop key messages on OH risk communication (planning) &amp;  Elements</vt:lpstr>
      <vt:lpstr>Develop key messages on OH risk communication (planning)…</vt:lpstr>
      <vt:lpstr>Develop key messages on OH risk communication (planning)…</vt:lpstr>
      <vt:lpstr>Develop key messages on OH risk communication (planning)…</vt:lpstr>
      <vt:lpstr>Communication Channels</vt:lpstr>
      <vt:lpstr>Communication Channels</vt:lpstr>
      <vt:lpstr>Communication Channels...</vt:lpstr>
      <vt:lpstr>Challenge of risk communication</vt:lpstr>
      <vt:lpstr>Challenge of risk communication...</vt:lpstr>
      <vt:lpstr>Challenge of risk communication perceptions of  public </vt:lpstr>
      <vt:lpstr>Challenge of risk communication perceptions of public... </vt:lpstr>
      <vt:lpstr>Challenge of risk communication perceptions of  public... </vt:lpstr>
      <vt:lpstr>Challenge of risk communication perceptions of  public... </vt:lpstr>
      <vt:lpstr>Developing Messages and Mapping Stakeholders</vt:lpstr>
      <vt:lpstr>Developing Messages and Mapping Stakeholders</vt:lpstr>
      <vt:lpstr>Developing Messages and Mapping Stakeholders</vt:lpstr>
      <vt:lpstr>Stakeholders and their role in risk communication</vt:lpstr>
      <vt:lpstr>Developing Messages and Mapping Stakeholders</vt:lpstr>
      <vt:lpstr>Developing Messages and Mapping Stakeholders</vt:lpstr>
      <vt:lpstr>Developing Messages and Mapping Stakeholders</vt:lpstr>
      <vt:lpstr>Consideration of socio-cultural norms, beliefs and values diversities</vt:lpstr>
      <vt:lpstr> Consideration of socio-cultural norms, beliefs and values diversities</vt:lpstr>
      <vt:lpstr>Consideration of socio-cultural norms, beliefs and values diversities</vt:lpstr>
      <vt:lpstr>How will you know if your communication about risk has been successful?</vt:lpstr>
      <vt:lpstr>SUMMARY: Different Audiences; Different Needs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ONE Health risk analysis</dc:title>
  <dc:creator>Amuguni, Janetrix Hellen M.</dc:creator>
  <cp:lastModifiedBy>Amuguni, Janetrix Hellen M.</cp:lastModifiedBy>
  <cp:revision>2</cp:revision>
  <dcterms:created xsi:type="dcterms:W3CDTF">2019-11-26T11:43:57Z</dcterms:created>
  <dcterms:modified xsi:type="dcterms:W3CDTF">2019-11-26T11:49:53Z</dcterms:modified>
</cp:coreProperties>
</file>