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46"/>
  </p:notesMasterIdLst>
  <p:sldIdLst>
    <p:sldId id="256" r:id="rId2"/>
    <p:sldId id="293" r:id="rId3"/>
    <p:sldId id="325" r:id="rId4"/>
    <p:sldId id="326" r:id="rId5"/>
    <p:sldId id="327" r:id="rId6"/>
    <p:sldId id="328" r:id="rId7"/>
    <p:sldId id="294" r:id="rId8"/>
    <p:sldId id="296" r:id="rId9"/>
    <p:sldId id="295" r:id="rId10"/>
    <p:sldId id="297" r:id="rId11"/>
    <p:sldId id="298" r:id="rId12"/>
    <p:sldId id="299" r:id="rId13"/>
    <p:sldId id="300" r:id="rId14"/>
    <p:sldId id="314" r:id="rId15"/>
    <p:sldId id="313" r:id="rId16"/>
    <p:sldId id="306" r:id="rId17"/>
    <p:sldId id="304" r:id="rId18"/>
    <p:sldId id="305" r:id="rId19"/>
    <p:sldId id="307" r:id="rId20"/>
    <p:sldId id="308" r:id="rId21"/>
    <p:sldId id="269" r:id="rId22"/>
    <p:sldId id="270" r:id="rId23"/>
    <p:sldId id="271" r:id="rId24"/>
    <p:sldId id="272" r:id="rId25"/>
    <p:sldId id="273" r:id="rId26"/>
    <p:sldId id="309" r:id="rId27"/>
    <p:sldId id="274" r:id="rId28"/>
    <p:sldId id="275" r:id="rId29"/>
    <p:sldId id="339" r:id="rId30"/>
    <p:sldId id="340" r:id="rId31"/>
    <p:sldId id="341" r:id="rId32"/>
    <p:sldId id="342" r:id="rId33"/>
    <p:sldId id="350" r:id="rId34"/>
    <p:sldId id="351" r:id="rId35"/>
    <p:sldId id="343" r:id="rId36"/>
    <p:sldId id="344" r:id="rId37"/>
    <p:sldId id="345" r:id="rId38"/>
    <p:sldId id="346" r:id="rId39"/>
    <p:sldId id="347" r:id="rId40"/>
    <p:sldId id="348" r:id="rId41"/>
    <p:sldId id="349" r:id="rId42"/>
    <p:sldId id="334" r:id="rId43"/>
    <p:sldId id="337" r:id="rId44"/>
    <p:sldId id="33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80"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7C552-CF4B-46FA-A0A6-CD22A870E475}" type="datetimeFigureOut">
              <a:rPr lang="en-US" smtClean="0"/>
              <a:pPr/>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F1923-936C-4DB1-A3DF-3AE596C99154}" type="slidenum">
              <a:rPr lang="en-US" smtClean="0"/>
              <a:pPr/>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C91AFF3C-926C-4408-8D7F-CD9C6529DA2A}"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
        <p:nvSpPr>
          <p:cNvPr id="44035" name="Slide Image Placeholder 1"/>
          <p:cNvSpPr>
            <a:spLocks noGrp="1" noRot="1" noChangeAspect="1" noTextEdit="1"/>
          </p:cNvSpPr>
          <p:nvPr>
            <p:ph type="sldImg"/>
          </p:nvPr>
        </p:nvSpPr>
        <p:spPr>
          <a:ln/>
        </p:spPr>
      </p:sp>
      <p:sp>
        <p:nvSpPr>
          <p:cNvPr id="440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altLang="en-US" dirty="0">
              <a:latin typeface="Arial" panose="020B0604020202020204" pitchFamily="34" charset="0"/>
              <a:ea typeface="ＭＳ Ｐゴシック" panose="020B0600070205080204" pitchFamily="34" charset="-128"/>
            </a:endParaRPr>
          </a:p>
        </p:txBody>
      </p:sp>
      <p:sp>
        <p:nvSpPr>
          <p:cNvPr id="44037"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A1FB0AA8-1D04-43B4-AF83-CEABAD664092}" type="slidenum">
              <a:rPr lang="en-US" altLang="en-US">
                <a:latin typeface="Arial" panose="020B0604020202020204" pitchFamily="34" charset="0"/>
              </a:rPr>
              <a:pPr algn="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78289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743604-56EC-40B8-8C1F-8C7325228939}" type="slidenum">
              <a:rPr lang="en-US" altLang="en-US" smtClean="0">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24581"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8D16F638-B609-44B4-99C1-E7F7A1AE6F76}" type="slidenum">
              <a:rPr lang="en-US" altLang="en-US">
                <a:latin typeface="Arial" panose="020B0604020202020204" pitchFamily="34" charset="0"/>
              </a:rPr>
              <a:pPr algn="r" eaLnBrk="1" hangingPunct="1">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32154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F8C797F-FAF0-4E71-B3F0-76EB9306BA42}" type="slidenum">
              <a:rPr lang="en-US" altLang="en-US" smtClean="0">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a:latin typeface="Arial" panose="020B0604020202020204" pitchFamily="34" charset="0"/>
                <a:ea typeface="ＭＳ Ｐゴシック" panose="020B0600070205080204" pitchFamily="34" charset="-128"/>
              </a:rPr>
              <a:t>o till now we have develpoped a tool to knockdown the expression of the three NMEEs together in the parasites, and seen that knocking down these NMEEs ex vivo debilitate worm’s ability to cleave ATP. Now we wanted to ask the question what happens to the worms if their ability cleave ATP is debiiated in the host ..</a:t>
            </a:r>
          </a:p>
        </p:txBody>
      </p:sp>
      <p:sp>
        <p:nvSpPr>
          <p:cNvPr id="26629"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76F6189D-531A-413D-9794-E3C864B49DF8}" type="slidenum">
              <a:rPr lang="en-US" altLang="en-US">
                <a:latin typeface="Arial" panose="020B0604020202020204" pitchFamily="34" charset="0"/>
              </a:rPr>
              <a:pPr algn="r" eaLnBrk="1" hangingPunct="1">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269796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32182922-6E17-4E1F-BC3C-2FDE5D9DE9F1}" type="slidenum">
              <a:rPr lang="en-US" altLang="en-US" smtClean="0">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a:latin typeface="Arial" panose="020B0604020202020204" pitchFamily="34" charset="0"/>
                <a:ea typeface="ＭＳ Ｐゴシック" panose="020B0600070205080204" pitchFamily="34" charset="-128"/>
              </a:rPr>
              <a:t>o till now we have develpoped a tool to knockdown the expression of the three NMEEs together in the parasites, and seen that knocking down these NMEEs ex vivo debilitate worm’s ability to cleave ATP. Now we wanted to ask the question what happens to the worms if their ability cleave ATP is debiiated in the host ..</a:t>
            </a:r>
          </a:p>
        </p:txBody>
      </p:sp>
      <p:sp>
        <p:nvSpPr>
          <p:cNvPr id="28677"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6069A4A6-602E-46FB-B52A-9911E0F1C09E}" type="slidenum">
              <a:rPr lang="en-US" altLang="en-US">
                <a:latin typeface="Arial" panose="020B0604020202020204" pitchFamily="34" charset="0"/>
              </a:rPr>
              <a:pPr algn="r" eaLnBrk="1" hangingPunct="1">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132404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transmission model begins with a population into which an infectious pathogen</a:t>
            </a:r>
          </a:p>
          <a:p>
            <a:r>
              <a:rPr lang="en-US" sz="1200" b="0" i="0" u="none" strike="noStrike" kern="1200" baseline="0" dirty="0">
                <a:solidFill>
                  <a:schemeClr val="tx1"/>
                </a:solidFill>
                <a:latin typeface="+mn-lt"/>
                <a:ea typeface="+mn-ea"/>
                <a:cs typeface="+mn-cs"/>
              </a:rPr>
              <a:t>is introduced. For an outbreak to occur, some individuals must be exposed to the</a:t>
            </a:r>
          </a:p>
          <a:p>
            <a:r>
              <a:rPr lang="en-US" sz="1200" b="0" i="0" u="none" strike="noStrike" kern="1200" baseline="0" dirty="0">
                <a:solidFill>
                  <a:schemeClr val="tx1"/>
                </a:solidFill>
                <a:latin typeface="+mn-lt"/>
                <a:ea typeface="+mn-ea"/>
                <a:cs typeface="+mn-cs"/>
              </a:rPr>
              <a:t>pathogen and a proportion of exposed individuals must become ill ( Figure 1). Health</a:t>
            </a:r>
          </a:p>
          <a:p>
            <a:r>
              <a:rPr lang="en-US" sz="1200" b="0" i="0" u="none" strike="noStrike" kern="1200" baseline="0" dirty="0">
                <a:solidFill>
                  <a:schemeClr val="tx1"/>
                </a:solidFill>
                <a:latin typeface="+mn-lt"/>
                <a:ea typeface="+mn-ea"/>
                <a:cs typeface="+mn-cs"/>
              </a:rPr>
              <a:t>interventions can take place at any time before, during, and after an outbreak. In general,</a:t>
            </a:r>
          </a:p>
          <a:p>
            <a:r>
              <a:rPr lang="en-US" sz="1200" b="0" i="0" u="none" strike="noStrike" kern="1200" baseline="0" dirty="0">
                <a:solidFill>
                  <a:schemeClr val="tx1"/>
                </a:solidFill>
                <a:latin typeface="+mn-lt"/>
                <a:ea typeface="+mn-ea"/>
                <a:cs typeface="+mn-cs"/>
              </a:rPr>
              <a:t>these interventions aim to:</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reduce the vulnerability (and increase resistance) of people to the effects of</a:t>
            </a:r>
          </a:p>
          <a:p>
            <a:r>
              <a:rPr lang="en-US" sz="1200" b="0" i="0" u="none" strike="noStrike" kern="1200" baseline="0" dirty="0">
                <a:solidFill>
                  <a:schemeClr val="tx1"/>
                </a:solidFill>
                <a:latin typeface="+mn-lt"/>
                <a:ea typeface="+mn-ea"/>
                <a:cs typeface="+mn-cs"/>
              </a:rPr>
              <a:t>infectious pathogens;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reduce exposure to infectious pathogens; and</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treat people who become infected.</a:t>
            </a:r>
            <a:endParaRPr lang="en-US" dirty="0"/>
          </a:p>
        </p:txBody>
      </p:sp>
      <p:sp>
        <p:nvSpPr>
          <p:cNvPr id="4" name="Slide Number Placeholder 3"/>
          <p:cNvSpPr>
            <a:spLocks noGrp="1"/>
          </p:cNvSpPr>
          <p:nvPr>
            <p:ph type="sldNum" sz="quarter" idx="10"/>
          </p:nvPr>
        </p:nvSpPr>
        <p:spPr/>
        <p:txBody>
          <a:bodyPr/>
          <a:lstStyle/>
          <a:p>
            <a:fld id="{52DFAB0A-0813-4063-8D84-6D976C7EAB60}" type="slidenum">
              <a:rPr lang="en-US" smtClean="0"/>
              <a:pPr/>
              <a:t>31</a:t>
            </a:fld>
            <a:endParaRPr lang="en-US" dirty="0"/>
          </a:p>
        </p:txBody>
      </p:sp>
    </p:spTree>
    <p:extLst>
      <p:ext uri="{BB962C8B-B14F-4D97-AF65-F5344CB8AC3E}">
        <p14:creationId xmlns:p14="http://schemas.microsoft.com/office/powerpoint/2010/main" val="370739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a:latin typeface="+mn-lt"/>
                <a:ea typeface="+mn-ea"/>
                <a:cs typeface="+mn-cs"/>
              </a:rPr>
              <a:t>The WHO framework described is an aid that identifies the effect of </a:t>
            </a:r>
            <a:r>
              <a:rPr lang="en-US" dirty="0">
                <a:solidFill>
                  <a:srgbClr val="FF0000"/>
                </a:solidFill>
                <a:latin typeface="+mn-lt"/>
                <a:ea typeface="+mn-ea"/>
                <a:cs typeface="+mn-cs"/>
              </a:rPr>
              <a:t>Sex </a:t>
            </a:r>
            <a:r>
              <a:rPr lang="en-US" dirty="0">
                <a:latin typeface="+mn-lt"/>
                <a:ea typeface="+mn-ea"/>
                <a:cs typeface="+mn-cs"/>
              </a:rPr>
              <a:t>and Gender has on the vulnerability</a:t>
            </a:r>
            <a:r>
              <a:rPr lang="en-US" b="1" dirty="0">
                <a:latin typeface="+mn-lt"/>
                <a:ea typeface="+mn-ea"/>
                <a:cs typeface="+mn-cs"/>
              </a:rPr>
              <a:t> </a:t>
            </a:r>
            <a:r>
              <a:rPr lang="en-US" dirty="0">
                <a:latin typeface="+mn-lt"/>
                <a:ea typeface="+mn-ea"/>
                <a:cs typeface="+mn-cs"/>
              </a:rPr>
              <a:t>of males and females in the society to disease. Gender and Sex will also influence the  exposure of the society to pathogens. Lastly the way the individual responds to the resulting illness too is dependent on Sex and Gender. </a:t>
            </a: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r>
              <a:rPr lang="en-US" dirty="0">
                <a:latin typeface="+mn-lt"/>
                <a:ea typeface="+mn-ea"/>
                <a:cs typeface="+mn-cs"/>
              </a:rPr>
              <a:t>Therefore as the Response Team plans strategies of interventions or  emerging disease policies and </a:t>
            </a:r>
            <a:r>
              <a:rPr lang="en-US" dirty="0" err="1">
                <a:latin typeface="+mn-lt"/>
                <a:ea typeface="+mn-ea"/>
                <a:cs typeface="+mn-cs"/>
              </a:rPr>
              <a:t>programmes</a:t>
            </a:r>
            <a:r>
              <a:rPr lang="en-US" dirty="0">
                <a:latin typeface="+mn-lt"/>
                <a:ea typeface="+mn-ea"/>
                <a:cs typeface="+mn-cs"/>
              </a:rPr>
              <a:t>,  the different needs of men, women, girls, and boys are considered. This is because gender often plays an important role in the capacity and willingness of individuals, households, and communities to protect themselves from infection and obtain treatment when they become ill. </a:t>
            </a: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r>
              <a:rPr lang="en-US" dirty="0">
                <a:latin typeface="+mn-lt"/>
                <a:ea typeface="+mn-ea"/>
                <a:cs typeface="+mn-cs"/>
              </a:rPr>
              <a:t>In the figure the tree major components of gender (norms, roles and responsibilities, decision-making and access to resources) are highlighted</a:t>
            </a:r>
          </a:p>
          <a:p>
            <a:pPr defTabSz="457200" eaLnBrk="1" fontAlgn="auto" hangingPunct="1">
              <a:spcBef>
                <a:spcPts val="0"/>
              </a:spcBef>
              <a:spcAft>
                <a:spcPts val="0"/>
              </a:spcAft>
              <a:defRPr/>
            </a:pPr>
            <a:r>
              <a:rPr lang="en-US" dirty="0">
                <a:latin typeface="+mn-lt"/>
                <a:ea typeface="+mn-ea"/>
                <a:cs typeface="+mn-cs"/>
              </a:rPr>
              <a:t>Similarly the three major components of sex (anatomy, the immune system, and pregnancy) are given.</a:t>
            </a: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r>
              <a:rPr lang="en-US" dirty="0">
                <a:latin typeface="+mn-lt"/>
                <a:ea typeface="+mn-ea"/>
                <a:cs typeface="+mn-cs"/>
              </a:rPr>
              <a:t>The three key elements of the disease transmission model (vulnerability, exposure to pathogens, and response to illness) are shown in the middle circle, which in turn determine determine incidence, duration, and severity of a disease situation.</a:t>
            </a:r>
            <a:endParaRPr lang="en-US" dirty="0"/>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endParaRPr lang="en-US" dirty="0">
              <a:latin typeface="+mn-lt"/>
              <a:ea typeface="+mn-ea"/>
              <a:cs typeface="+mn-cs"/>
            </a:endParaRPr>
          </a:p>
          <a:p>
            <a:pPr>
              <a:defRPr/>
            </a:pPr>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6B9DAE-6BE6-4B7C-90C8-E9EBF7EF1746}"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06048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224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095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1748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057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0333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965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146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B7DFE1A-EB55-4582-952B-E49D7226B600}" type="datetimeFigureOut">
              <a:rPr lang="en-US" smtClean="0"/>
              <a:pPr>
                <a:defRPr/>
              </a:pPr>
              <a:t>11/24/2019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9D4B051-37DF-4D37-9BCE-DFB6B49D9407}" type="slidenum">
              <a:rPr lang="en-US" altLang="en-US" smtClean="0"/>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01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355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3522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48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A8F2472-B061-48AA-BFFC-2BF182EAF26F}" type="slidenum">
              <a:rPr lang="en-US" altLang="en-US" smtClean="0"/>
              <a:pPr>
                <a:defRPr/>
              </a:pPr>
              <a:t>‹#›</a:t>
            </a:fld>
            <a:endParaRPr lang="en-US" altLang="en-US"/>
          </a:p>
        </p:txBody>
      </p:sp>
    </p:spTree>
    <p:extLst>
      <p:ext uri="{BB962C8B-B14F-4D97-AF65-F5344CB8AC3E}">
        <p14:creationId xmlns:p14="http://schemas.microsoft.com/office/powerpoint/2010/main" val="372154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55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01649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71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5290E0F-156A-4488-877F-B38096D3E807}" type="datetimeFigureOut">
              <a:rPr lang="en-US" smtClean="0"/>
              <a:pPr>
                <a:defRPr/>
              </a:pPr>
              <a:t>11/24/2019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C771A27-B423-4338-B8EA-75A843A5AD8D}" type="slidenum">
              <a:rPr lang="en-US" altLang="en-US" smtClean="0"/>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E5E90235-6DCD-44F6-B1BA-663EDFEFA009}" type="slidenum">
              <a:rPr lang="en-US" altLang="en-US" smtClean="0"/>
              <a:pPr/>
              <a:t>‹#›</a:t>
            </a:fld>
            <a:endParaRPr lang="en-US" altLang="en-US"/>
          </a:p>
        </p:txBody>
      </p:sp>
    </p:spTree>
    <p:extLst>
      <p:ext uri="{BB962C8B-B14F-4D97-AF65-F5344CB8AC3E}">
        <p14:creationId xmlns:p14="http://schemas.microsoft.com/office/powerpoint/2010/main" val="395631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48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156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28A20FEF-9CCD-4CD8-8F23-DC3744CC0443}"/>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55156EB2-17B0-4EB2-91DA-CFCC8237E6FE}"/>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54FADAA2-87B6-4B45-9AE5-BFABB3079551}"/>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BBEBF143-4E57-4886-BF5D-B9F20AB88E15}"/>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8416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rmAutofit/>
          </a:bodyPr>
          <a:lstStyle/>
          <a:p>
            <a:r>
              <a:rPr lang="en-US" sz="5400" dirty="0">
                <a:solidFill>
                  <a:srgbClr val="262626"/>
                </a:solidFill>
              </a:rPr>
              <a:t> Ecosystem health </a:t>
            </a:r>
          </a:p>
        </p:txBody>
      </p:sp>
      <p:sp>
        <p:nvSpPr>
          <p:cNvPr id="3" name="Text Placeholder 2"/>
          <p:cNvSpPr>
            <a:spLocks noGrp="1"/>
          </p:cNvSpPr>
          <p:nvPr>
            <p:ph type="body" idx="1"/>
          </p:nvPr>
        </p:nvSpPr>
        <p:spPr>
          <a:xfrm>
            <a:off x="973836" y="5540582"/>
            <a:ext cx="7202795" cy="388793"/>
          </a:xfrm>
        </p:spPr>
        <p:txBody>
          <a:bodyPr vert="horz" lIns="91440" tIns="45720" rIns="91440" bIns="45720" rtlCol="0" anchor="t">
            <a:noAutofit/>
          </a:bodyPr>
          <a:lstStyle/>
          <a:p>
            <a:pPr>
              <a:lnSpc>
                <a:spcPct val="90000"/>
              </a:lnSpc>
            </a:pPr>
            <a:r>
              <a:rPr lang="en-US" sz="1800" kern="1200" cap="none" dirty="0">
                <a:solidFill>
                  <a:srgbClr val="000000"/>
                </a:solidFill>
                <a:effectLst/>
                <a:latin typeface="+mn-lt"/>
                <a:ea typeface="+mn-ea"/>
                <a:cs typeface="+mn-cs"/>
              </a:rPr>
              <a:t>Basic gender terms and  consequences of gender roles</a:t>
            </a:r>
          </a:p>
          <a:p>
            <a:pPr>
              <a:lnSpc>
                <a:spcPct val="90000"/>
              </a:lnSpc>
            </a:pPr>
            <a:r>
              <a:rPr lang="en-US" sz="1800" kern="1200" cap="none" dirty="0">
                <a:solidFill>
                  <a:srgbClr val="000000"/>
                </a:solidFill>
                <a:effectLst/>
                <a:latin typeface="+mn-lt"/>
                <a:ea typeface="+mn-ea"/>
                <a:cs typeface="+mn-cs"/>
              </a:rPr>
              <a:t>Power point no. 4</a:t>
            </a: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9512" y="2269082"/>
            <a:ext cx="7029748" cy="738124"/>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06D2010-ED49-48A0-8C8B-1660971CCD7B}" type="slidenum">
              <a:rPr lang="en-GB" altLang="en-US" sz="1400"/>
              <a:pPr>
                <a:spcBef>
                  <a:spcPct val="0"/>
                </a:spcBef>
                <a:buClrTx/>
                <a:buSzTx/>
                <a:buFontTx/>
                <a:buNone/>
              </a:pPr>
              <a:t>10</a:t>
            </a:fld>
            <a:endParaRPr lang="en-GB" altLang="en-US" sz="1400"/>
          </a:p>
        </p:txBody>
      </p:sp>
      <p:pic>
        <p:nvPicPr>
          <p:cNvPr id="28676" name="Picture 4" descr="work"/>
          <p:cNvPicPr>
            <a:picLocks noChangeAspect="1" noChangeArrowheads="1"/>
          </p:cNvPicPr>
          <p:nvPr/>
        </p:nvPicPr>
        <p:blipFill>
          <a:blip r:embed="rId2" cstate="print">
            <a:extLst>
              <a:ext uri="{28A0092B-C50C-407E-A947-70E740481C1C}">
                <a14:useLocalDpi xmlns:a14="http://schemas.microsoft.com/office/drawing/2010/main" val="0"/>
              </a:ext>
            </a:extLst>
          </a:blip>
          <a:srcRect l="2878" t="3165" r="2878" b="3798"/>
          <a:stretch>
            <a:fillRect/>
          </a:stretch>
        </p:blipFill>
        <p:spPr bwMode="auto">
          <a:xfrm>
            <a:off x="350538" y="19049"/>
            <a:ext cx="8336262" cy="612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095860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233" y="392262"/>
            <a:ext cx="6798734" cy="1303867"/>
          </a:xfrm>
        </p:spPr>
        <p:txBody>
          <a:bodyPr/>
          <a:lstStyle/>
          <a:p>
            <a:r>
              <a:rPr lang="en-US" dirty="0"/>
              <a:t>Gender discrimination</a:t>
            </a:r>
          </a:p>
        </p:txBody>
      </p:sp>
      <p:sp>
        <p:nvSpPr>
          <p:cNvPr id="3" name="Text Placeholder 2"/>
          <p:cNvSpPr>
            <a:spLocks noGrp="1"/>
          </p:cNvSpPr>
          <p:nvPr>
            <p:ph type="body" sz="quarter" idx="10"/>
          </p:nvPr>
        </p:nvSpPr>
        <p:spPr>
          <a:xfrm>
            <a:off x="1020232" y="1676400"/>
            <a:ext cx="3399367" cy="3886200"/>
          </a:xfrm>
        </p:spPr>
        <p:txBody>
          <a:bodyPr/>
          <a:lstStyle/>
          <a:p>
            <a:r>
              <a:rPr lang="en-US" dirty="0"/>
              <a:t>Refers to any distinction, exclusion or restriction made on the basis of socially constructed gender roles and norms that prevent someone from enjoying full human rights</a:t>
            </a:r>
          </a:p>
        </p:txBody>
      </p:sp>
      <p:pic>
        <p:nvPicPr>
          <p:cNvPr id="5" name="Picture 4"/>
          <p:cNvPicPr>
            <a:picLocks noChangeAspect="1"/>
          </p:cNvPicPr>
          <p:nvPr/>
        </p:nvPicPr>
        <p:blipFill>
          <a:blip r:embed="rId2" cstate="print"/>
          <a:stretch>
            <a:fillRect/>
          </a:stretch>
        </p:blipFill>
        <p:spPr>
          <a:xfrm>
            <a:off x="5029200" y="1590675"/>
            <a:ext cx="2886075" cy="36766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64690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3" y="457200"/>
            <a:ext cx="6798734" cy="1303867"/>
          </a:xfrm>
        </p:spPr>
        <p:txBody>
          <a:bodyPr/>
          <a:lstStyle/>
          <a:p>
            <a:r>
              <a:rPr lang="en-US" dirty="0"/>
              <a:t>Close out</a:t>
            </a:r>
          </a:p>
        </p:txBody>
      </p:sp>
      <p:sp>
        <p:nvSpPr>
          <p:cNvPr id="3" name="Text Placeholder 2"/>
          <p:cNvSpPr>
            <a:spLocks noGrp="1"/>
          </p:cNvSpPr>
          <p:nvPr>
            <p:ph type="body" sz="quarter" idx="10"/>
          </p:nvPr>
        </p:nvSpPr>
        <p:spPr>
          <a:xfrm>
            <a:off x="1134532" y="1676400"/>
            <a:ext cx="6874935" cy="3886200"/>
          </a:xfrm>
        </p:spPr>
        <p:txBody>
          <a:bodyPr/>
          <a:lstStyle/>
          <a:p>
            <a:r>
              <a:rPr lang="en-US" dirty="0"/>
              <a:t>Gender roles are learnt</a:t>
            </a:r>
          </a:p>
          <a:p>
            <a:r>
              <a:rPr lang="en-US" dirty="0"/>
              <a:t>Socialization into gender roles begins early in life</a:t>
            </a:r>
          </a:p>
          <a:p>
            <a:r>
              <a:rPr lang="en-US" dirty="0"/>
              <a:t>Learning to be different in terms of appearance and dress, activity and pastimes, behavior, emotions, responsibilities, intellectual pursuits</a:t>
            </a:r>
          </a:p>
          <a:p>
            <a:r>
              <a:rPr lang="en-US" dirty="0"/>
              <a:t>Gender roles are not unchangeable_ they can be unlearnt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482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499911"/>
            <a:ext cx="6798734" cy="719289"/>
          </a:xfrm>
        </p:spPr>
        <p:txBody>
          <a:bodyPr/>
          <a:lstStyle/>
          <a:p>
            <a:r>
              <a:rPr lang="en-US" dirty="0"/>
              <a:t>Society</a:t>
            </a:r>
          </a:p>
        </p:txBody>
      </p:sp>
      <p:sp>
        <p:nvSpPr>
          <p:cNvPr id="3" name="Text Placeholder 2"/>
          <p:cNvSpPr>
            <a:spLocks noGrp="1"/>
          </p:cNvSpPr>
          <p:nvPr>
            <p:ph type="body" sz="quarter" idx="10"/>
          </p:nvPr>
        </p:nvSpPr>
        <p:spPr>
          <a:xfrm>
            <a:off x="769201" y="1600200"/>
            <a:ext cx="7536599" cy="5029201"/>
          </a:xfrm>
        </p:spPr>
        <p:txBody>
          <a:bodyPr>
            <a:normAutofit fontScale="92500" lnSpcReduction="10000"/>
          </a:bodyPr>
          <a:lstStyle/>
          <a:p>
            <a:r>
              <a:rPr lang="en-US" dirty="0"/>
              <a:t>Role of family, other social institutions and women themselves- women play as significant a role on socializing girls and boys( the girl with unshaved legs at the hair salon)</a:t>
            </a:r>
          </a:p>
          <a:p>
            <a:r>
              <a:rPr lang="en-US" dirty="0"/>
              <a:t>Society generally values women less than men(First Lady-Michelle Obama and fashion)</a:t>
            </a:r>
          </a:p>
          <a:p>
            <a:r>
              <a:rPr lang="en-US" dirty="0"/>
              <a:t>It is difficult to put pressure on the family to change-private sphere-absolute power to male heads of households</a:t>
            </a:r>
          </a:p>
          <a:p>
            <a:r>
              <a:rPr lang="en-US" dirty="0"/>
              <a:t>Gender based inequality is often written in laws and policies( Kenya – polygamy law)</a:t>
            </a:r>
          </a:p>
          <a:p>
            <a:r>
              <a:rPr lang="en-US" dirty="0"/>
              <a:t>Men are also constrained by construction of masculinity</a:t>
            </a:r>
          </a:p>
          <a:p>
            <a:r>
              <a:rPr lang="en-US" dirty="0"/>
              <a:t>Fighting gender inequality is about challenging an ideology-an ideology that is perpetuated by both men and women- and vests great power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39852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72533"/>
            <a:ext cx="6798734" cy="1303867"/>
          </a:xfrm>
        </p:spPr>
        <p:txBody>
          <a:bodyPr/>
          <a:lstStyle/>
          <a:p>
            <a:r>
              <a:rPr lang="en-US" dirty="0"/>
              <a:t>Laws and policies</a:t>
            </a:r>
          </a:p>
        </p:txBody>
      </p:sp>
      <p:sp>
        <p:nvSpPr>
          <p:cNvPr id="3" name="Text Placeholder 2"/>
          <p:cNvSpPr>
            <a:spLocks noGrp="1"/>
          </p:cNvSpPr>
          <p:nvPr>
            <p:ph type="body" sz="quarter" idx="10"/>
          </p:nvPr>
        </p:nvSpPr>
        <p:spPr/>
        <p:txBody>
          <a:bodyPr/>
          <a:lstStyle/>
          <a:p>
            <a:r>
              <a:rPr lang="en-US" dirty="0"/>
              <a:t>Gender norms have often been formalized in law and policy</a:t>
            </a:r>
          </a:p>
          <a:p>
            <a:r>
              <a:rPr lang="en-US" dirty="0"/>
              <a:t>Laws of inheritance often favor  males</a:t>
            </a:r>
          </a:p>
          <a:p>
            <a:r>
              <a:rPr lang="en-US" dirty="0"/>
              <a:t>Marriage and divorce laws in many countries</a:t>
            </a:r>
          </a:p>
          <a:p>
            <a:r>
              <a:rPr lang="en-US" dirty="0"/>
              <a:t>Resource ownership</a:t>
            </a:r>
          </a:p>
          <a:p>
            <a:r>
              <a:rPr lang="en-US" dirty="0"/>
              <a:t>For long time domestic violence was considered in the personal sphere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2032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47133"/>
            <a:ext cx="6798734" cy="1303867"/>
          </a:xfrm>
        </p:spPr>
        <p:txBody>
          <a:bodyPr>
            <a:normAutofit fontScale="90000"/>
          </a:bodyPr>
          <a:lstStyle/>
          <a:p>
            <a:r>
              <a:rPr lang="en-US" dirty="0"/>
              <a:t>Institutions of gender socialization</a:t>
            </a:r>
          </a:p>
        </p:txBody>
      </p:sp>
      <p:sp>
        <p:nvSpPr>
          <p:cNvPr id="3" name="Text Placeholder 2"/>
          <p:cNvSpPr>
            <a:spLocks noGrp="1"/>
          </p:cNvSpPr>
          <p:nvPr>
            <p:ph type="body" sz="quarter" idx="10"/>
          </p:nvPr>
        </p:nvSpPr>
        <p:spPr>
          <a:xfrm>
            <a:off x="990600" y="2037269"/>
            <a:ext cx="7239000" cy="3886200"/>
          </a:xfrm>
        </p:spPr>
        <p:txBody>
          <a:bodyPr/>
          <a:lstStyle/>
          <a:p>
            <a:r>
              <a:rPr lang="en-US" dirty="0"/>
              <a:t>Behind the institutions that introduce and reinforce gender norms are a range of social institutions:</a:t>
            </a:r>
          </a:p>
          <a:p>
            <a:r>
              <a:rPr lang="en-US" dirty="0"/>
              <a:t> the family, religious institutions, communities, schools, the media, and the state</a:t>
            </a:r>
          </a:p>
          <a:p>
            <a:r>
              <a:rPr lang="en-US" dirty="0"/>
              <a:t>List the three you think play the most role?</a:t>
            </a:r>
          </a:p>
          <a:p>
            <a:r>
              <a:rPr lang="en-US" dirty="0"/>
              <a:t>Family, media, religion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60613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92853"/>
            <a:ext cx="6798734" cy="1303867"/>
          </a:xfrm>
        </p:spPr>
        <p:txBody>
          <a:bodyPr/>
          <a:lstStyle/>
          <a:p>
            <a:r>
              <a:rPr lang="en-US" dirty="0"/>
              <a:t>Gender roles</a:t>
            </a:r>
          </a:p>
        </p:txBody>
      </p:sp>
      <p:sp>
        <p:nvSpPr>
          <p:cNvPr id="3" name="Text Placeholder 2"/>
          <p:cNvSpPr>
            <a:spLocks noGrp="1"/>
          </p:cNvSpPr>
          <p:nvPr>
            <p:ph type="body" sz="quarter" idx="10"/>
          </p:nvPr>
        </p:nvSpPr>
        <p:spPr>
          <a:xfrm>
            <a:off x="838200" y="1676400"/>
            <a:ext cx="7467600" cy="4419600"/>
          </a:xfrm>
        </p:spPr>
        <p:txBody>
          <a:bodyPr>
            <a:normAutofit lnSpcReduction="10000"/>
          </a:bodyPr>
          <a:lstStyle/>
          <a:p>
            <a:r>
              <a:rPr lang="en-US" dirty="0"/>
              <a:t>Women considered “caring”</a:t>
            </a:r>
          </a:p>
          <a:p>
            <a:r>
              <a:rPr lang="en-US" dirty="0"/>
              <a:t>Care for sick - most likely to become infected</a:t>
            </a:r>
          </a:p>
          <a:p>
            <a:r>
              <a:rPr lang="en-US" dirty="0"/>
              <a:t>Women spend a great deal of their time in the caring activities which involve feeding, cleaning, washing, preparing food. </a:t>
            </a:r>
          </a:p>
          <a:p>
            <a:r>
              <a:rPr lang="en-US" dirty="0"/>
              <a:t>As a consequence, often women and young girls are less likely to be involved in political, educational, and professional activities</a:t>
            </a:r>
          </a:p>
          <a:p>
            <a:r>
              <a:rPr lang="en-US" dirty="0"/>
              <a:t>Because they are less educated and informed, their knowledge about the disease is often less than what men have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07790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0" y="6553200"/>
            <a:ext cx="9144000" cy="304800"/>
          </a:xfrm>
          <a:prstGeom prst="rect">
            <a:avLst/>
          </a:prstGeom>
          <a:solidFill>
            <a:srgbClr val="80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200" b="1"/>
          </a:p>
        </p:txBody>
      </p:sp>
      <p:sp>
        <p:nvSpPr>
          <p:cNvPr id="23555"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23556" name="Rectangle 32"/>
          <p:cNvSpPr>
            <a:spLocks noChangeArrowheads="1"/>
          </p:cNvSpPr>
          <p:nvPr/>
        </p:nvSpPr>
        <p:spPr bwMode="auto">
          <a:xfrm>
            <a:off x="930274" y="990600"/>
            <a:ext cx="722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GB" altLang="en-US" sz="3200" dirty="0">
                <a:latin typeface="+mn-lt"/>
              </a:rPr>
              <a:t>Institutional gender policies</a:t>
            </a:r>
            <a:endParaRPr lang="en-US" altLang="en-US" sz="3200" b="1" dirty="0">
              <a:latin typeface="+mn-lt"/>
            </a:endParaRPr>
          </a:p>
        </p:txBody>
      </p:sp>
      <p:sp>
        <p:nvSpPr>
          <p:cNvPr id="29704" name="Rectangle 3"/>
          <p:cNvSpPr txBox="1">
            <a:spLocks noChangeArrowheads="1"/>
          </p:cNvSpPr>
          <p:nvPr/>
        </p:nvSpPr>
        <p:spPr bwMode="auto">
          <a:xfrm>
            <a:off x="457200" y="2057400"/>
            <a:ext cx="82296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defRPr/>
            </a:pPr>
            <a:r>
              <a:rPr lang="en-GB" sz="2800" dirty="0">
                <a:latin typeface="+mn-lt"/>
              </a:rPr>
              <a:t>Three categories of gender policies:</a:t>
            </a:r>
          </a:p>
          <a:p>
            <a:pPr eaLnBrk="1" hangingPunct="1">
              <a:spcBef>
                <a:spcPct val="20000"/>
              </a:spcBef>
              <a:buFontTx/>
              <a:buChar char="•"/>
              <a:defRPr/>
            </a:pPr>
            <a:endParaRPr lang="en-GB" sz="2800" dirty="0">
              <a:latin typeface="+mn-lt"/>
            </a:endParaRPr>
          </a:p>
          <a:p>
            <a:pPr lvl="1" eaLnBrk="1" hangingPunct="1">
              <a:spcBef>
                <a:spcPct val="20000"/>
              </a:spcBef>
              <a:buFontTx/>
              <a:buChar char="–"/>
              <a:defRPr/>
            </a:pPr>
            <a:r>
              <a:rPr lang="en-GB" sz="2800" dirty="0">
                <a:latin typeface="+mn-lt"/>
              </a:rPr>
              <a:t>Gender- blind</a:t>
            </a:r>
          </a:p>
          <a:p>
            <a:pPr marL="457200" lvl="1" indent="0" eaLnBrk="1" hangingPunct="1">
              <a:spcBef>
                <a:spcPct val="20000"/>
              </a:spcBef>
              <a:defRPr/>
            </a:pPr>
            <a:endParaRPr lang="en-GB" sz="2800" dirty="0">
              <a:latin typeface="+mn-lt"/>
            </a:endParaRPr>
          </a:p>
          <a:p>
            <a:pPr lvl="1" eaLnBrk="1" hangingPunct="1">
              <a:spcBef>
                <a:spcPct val="20000"/>
              </a:spcBef>
              <a:buFontTx/>
              <a:buChar char="–"/>
              <a:defRPr/>
            </a:pPr>
            <a:r>
              <a:rPr lang="en-GB" sz="2800" dirty="0">
                <a:latin typeface="+mn-lt"/>
              </a:rPr>
              <a:t>Gender-aware</a:t>
            </a:r>
          </a:p>
          <a:p>
            <a:pPr lvl="2" eaLnBrk="1" hangingPunct="1">
              <a:spcBef>
                <a:spcPct val="20000"/>
              </a:spcBef>
              <a:buFontTx/>
              <a:buChar char="•"/>
              <a:defRPr/>
            </a:pPr>
            <a:r>
              <a:rPr lang="en-GB" sz="2800" dirty="0">
                <a:latin typeface="+mn-lt"/>
              </a:rPr>
              <a:t>Gender-neutral</a:t>
            </a:r>
          </a:p>
          <a:p>
            <a:pPr lvl="2" eaLnBrk="1" hangingPunct="1">
              <a:spcBef>
                <a:spcPct val="20000"/>
              </a:spcBef>
              <a:buFontTx/>
              <a:buChar char="•"/>
              <a:defRPr/>
            </a:pPr>
            <a:r>
              <a:rPr lang="en-GB" sz="2800" dirty="0">
                <a:latin typeface="+mn-lt"/>
              </a:rPr>
              <a:t>Gender-specific practical</a:t>
            </a:r>
          </a:p>
          <a:p>
            <a:pPr marL="914400" lvl="2" indent="0" eaLnBrk="1" hangingPunct="1">
              <a:spcBef>
                <a:spcPct val="20000"/>
              </a:spcBef>
              <a:defRPr/>
            </a:pPr>
            <a:endParaRPr lang="en-GB" sz="2800" dirty="0">
              <a:latin typeface="+mn-lt"/>
            </a:endParaRPr>
          </a:p>
          <a:p>
            <a:pPr lvl="1" eaLnBrk="1" hangingPunct="1">
              <a:spcBef>
                <a:spcPct val="20000"/>
              </a:spcBef>
              <a:buFontTx/>
              <a:buChar char="–"/>
              <a:defRPr/>
            </a:pPr>
            <a:r>
              <a:rPr lang="en-GB" sz="2800" dirty="0">
                <a:latin typeface="+mn-lt"/>
              </a:rPr>
              <a:t>Gender-redistributive: strategic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135499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0" y="6553200"/>
            <a:ext cx="9144000" cy="304800"/>
          </a:xfrm>
          <a:prstGeom prst="rect">
            <a:avLst/>
          </a:prstGeom>
          <a:solidFill>
            <a:srgbClr val="80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200" b="1"/>
          </a:p>
        </p:txBody>
      </p:sp>
      <p:sp>
        <p:nvSpPr>
          <p:cNvPr id="25603"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25604" name="Rectangle 32"/>
          <p:cNvSpPr>
            <a:spLocks noChangeArrowheads="1"/>
          </p:cNvSpPr>
          <p:nvPr/>
        </p:nvSpPr>
        <p:spPr bwMode="auto">
          <a:xfrm>
            <a:off x="0" y="381000"/>
            <a:ext cx="929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2400" b="1">
              <a:latin typeface="Times New Roman" panose="02020603050405020304" pitchFamily="18" charset="0"/>
            </a:endParaRPr>
          </a:p>
        </p:txBody>
      </p:sp>
      <p:pic>
        <p:nvPicPr>
          <p:cNvPr id="25605" name="Picture 5" descr="gend_polic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609600"/>
            <a:ext cx="7680325"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45550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27652" name="Rectangle 32"/>
          <p:cNvSpPr>
            <a:spLocks noChangeArrowheads="1"/>
          </p:cNvSpPr>
          <p:nvPr/>
        </p:nvSpPr>
        <p:spPr bwMode="auto">
          <a:xfrm>
            <a:off x="0" y="381000"/>
            <a:ext cx="929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2400" b="1">
              <a:latin typeface="Times New Roman" panose="02020603050405020304" pitchFamily="18" charset="0"/>
            </a:endParaRPr>
          </a:p>
        </p:txBody>
      </p:sp>
      <p:grpSp>
        <p:nvGrpSpPr>
          <p:cNvPr id="27653" name="Group 3"/>
          <p:cNvGrpSpPr>
            <a:grpSpLocks noChangeAspect="1"/>
          </p:cNvGrpSpPr>
          <p:nvPr/>
        </p:nvGrpSpPr>
        <p:grpSpPr bwMode="auto">
          <a:xfrm>
            <a:off x="609600" y="152400"/>
            <a:ext cx="7848600" cy="6324600"/>
            <a:chOff x="2077" y="2190"/>
            <a:chExt cx="8550" cy="6479"/>
          </a:xfrm>
        </p:grpSpPr>
        <p:sp>
          <p:nvSpPr>
            <p:cNvPr id="27654" name="AutoShape 4"/>
            <p:cNvSpPr>
              <a:spLocks noChangeAspect="1" noChangeArrowheads="1"/>
            </p:cNvSpPr>
            <p:nvPr/>
          </p:nvSpPr>
          <p:spPr bwMode="auto">
            <a:xfrm>
              <a:off x="2077" y="2190"/>
              <a:ext cx="8550" cy="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7655" name="Oval 5"/>
            <p:cNvSpPr>
              <a:spLocks noChangeArrowheads="1"/>
            </p:cNvSpPr>
            <p:nvPr/>
          </p:nvSpPr>
          <p:spPr bwMode="auto">
            <a:xfrm>
              <a:off x="5227" y="2653"/>
              <a:ext cx="2100" cy="925"/>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200"/>
                <a:t>Gender friendly Innovations</a:t>
              </a:r>
              <a:endParaRPr lang="en-US" altLang="en-US" sz="1800"/>
            </a:p>
          </p:txBody>
        </p:sp>
        <p:sp>
          <p:nvSpPr>
            <p:cNvPr id="27656" name="Rectangle 6"/>
            <p:cNvSpPr>
              <a:spLocks noChangeArrowheads="1"/>
            </p:cNvSpPr>
            <p:nvPr/>
          </p:nvSpPr>
          <p:spPr bwMode="auto">
            <a:xfrm>
              <a:off x="3127" y="3578"/>
              <a:ext cx="1350" cy="926"/>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Innovation in production practices</a:t>
              </a:r>
              <a:endParaRPr lang="en-US" altLang="en-US" sz="1800"/>
            </a:p>
          </p:txBody>
        </p:sp>
        <p:sp>
          <p:nvSpPr>
            <p:cNvPr id="27657" name="Rectangle 7"/>
            <p:cNvSpPr>
              <a:spLocks noChangeArrowheads="1"/>
            </p:cNvSpPr>
            <p:nvPr/>
          </p:nvSpPr>
          <p:spPr bwMode="auto">
            <a:xfrm>
              <a:off x="5527" y="3887"/>
              <a:ext cx="1500" cy="616"/>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200"/>
                <a:t>Innovation in infrastructure</a:t>
              </a:r>
              <a:endParaRPr lang="en-US" altLang="en-US" sz="1800"/>
            </a:p>
          </p:txBody>
        </p:sp>
        <p:sp>
          <p:nvSpPr>
            <p:cNvPr id="27658" name="Rectangle 8"/>
            <p:cNvSpPr>
              <a:spLocks noChangeArrowheads="1"/>
            </p:cNvSpPr>
            <p:nvPr/>
          </p:nvSpPr>
          <p:spPr bwMode="auto">
            <a:xfrm>
              <a:off x="7927" y="3579"/>
              <a:ext cx="1200" cy="617"/>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Innovation in delivery system</a:t>
              </a:r>
              <a:endParaRPr lang="en-US" altLang="en-US" sz="1800"/>
            </a:p>
          </p:txBody>
        </p:sp>
        <p:sp>
          <p:nvSpPr>
            <p:cNvPr id="27659" name="Line 9"/>
            <p:cNvSpPr>
              <a:spLocks noChangeShapeType="1"/>
            </p:cNvSpPr>
            <p:nvPr/>
          </p:nvSpPr>
          <p:spPr bwMode="auto">
            <a:xfrm flipH="1">
              <a:off x="4477" y="3155"/>
              <a:ext cx="750" cy="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0" name="Line 10"/>
            <p:cNvSpPr>
              <a:spLocks noChangeShapeType="1"/>
            </p:cNvSpPr>
            <p:nvPr/>
          </p:nvSpPr>
          <p:spPr bwMode="auto">
            <a:xfrm>
              <a:off x="7327" y="3116"/>
              <a:ext cx="600" cy="4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1" name="Oval 11"/>
            <p:cNvSpPr>
              <a:spLocks noChangeArrowheads="1"/>
            </p:cNvSpPr>
            <p:nvPr/>
          </p:nvSpPr>
          <p:spPr bwMode="auto">
            <a:xfrm>
              <a:off x="3277" y="4812"/>
              <a:ext cx="1800" cy="773"/>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Agriculture techniques</a:t>
              </a:r>
              <a:endParaRPr lang="en-US" altLang="en-US" sz="1800"/>
            </a:p>
          </p:txBody>
        </p:sp>
        <p:sp>
          <p:nvSpPr>
            <p:cNvPr id="27662" name="Oval 12"/>
            <p:cNvSpPr>
              <a:spLocks noChangeArrowheads="1"/>
            </p:cNvSpPr>
            <p:nvPr/>
          </p:nvSpPr>
          <p:spPr bwMode="auto">
            <a:xfrm>
              <a:off x="3277" y="6818"/>
              <a:ext cx="2250" cy="771"/>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Allied livelihood options</a:t>
              </a:r>
              <a:endParaRPr lang="en-US" altLang="en-US" sz="1800"/>
            </a:p>
          </p:txBody>
        </p:sp>
        <p:sp>
          <p:nvSpPr>
            <p:cNvPr id="27663" name="Oval 13"/>
            <p:cNvSpPr>
              <a:spLocks noChangeArrowheads="1"/>
            </p:cNvSpPr>
            <p:nvPr/>
          </p:nvSpPr>
          <p:spPr bwMode="auto">
            <a:xfrm>
              <a:off x="3277" y="5738"/>
              <a:ext cx="1800" cy="926"/>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Collective farming</a:t>
              </a:r>
              <a:endParaRPr lang="en-US" altLang="en-US" sz="1800"/>
            </a:p>
          </p:txBody>
        </p:sp>
        <p:sp>
          <p:nvSpPr>
            <p:cNvPr id="27664" name="Line 14"/>
            <p:cNvSpPr>
              <a:spLocks noChangeShapeType="1"/>
            </p:cNvSpPr>
            <p:nvPr/>
          </p:nvSpPr>
          <p:spPr bwMode="auto">
            <a:xfrm>
              <a:off x="3127" y="4504"/>
              <a:ext cx="0" cy="27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Line 15"/>
            <p:cNvSpPr>
              <a:spLocks noChangeShapeType="1"/>
            </p:cNvSpPr>
            <p:nvPr/>
          </p:nvSpPr>
          <p:spPr bwMode="auto">
            <a:xfrm>
              <a:off x="3127" y="512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6" name="Line 16"/>
            <p:cNvSpPr>
              <a:spLocks noChangeShapeType="1"/>
            </p:cNvSpPr>
            <p:nvPr/>
          </p:nvSpPr>
          <p:spPr bwMode="auto">
            <a:xfrm>
              <a:off x="3127" y="620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7" name="Line 17"/>
            <p:cNvSpPr>
              <a:spLocks noChangeShapeType="1"/>
            </p:cNvSpPr>
            <p:nvPr/>
          </p:nvSpPr>
          <p:spPr bwMode="auto">
            <a:xfrm>
              <a:off x="3127" y="728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8" name="Oval 18"/>
            <p:cNvSpPr>
              <a:spLocks noChangeArrowheads="1"/>
            </p:cNvSpPr>
            <p:nvPr/>
          </p:nvSpPr>
          <p:spPr bwMode="auto">
            <a:xfrm>
              <a:off x="5677" y="4658"/>
              <a:ext cx="2400" cy="771"/>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Land dev. / water cons. exercises</a:t>
              </a:r>
              <a:endParaRPr lang="en-US" altLang="en-US" sz="1800"/>
            </a:p>
          </p:txBody>
        </p:sp>
        <p:sp>
          <p:nvSpPr>
            <p:cNvPr id="27669" name="Oval 19"/>
            <p:cNvSpPr>
              <a:spLocks noChangeArrowheads="1"/>
            </p:cNvSpPr>
            <p:nvPr/>
          </p:nvSpPr>
          <p:spPr bwMode="auto">
            <a:xfrm>
              <a:off x="8377" y="5275"/>
              <a:ext cx="1650" cy="464"/>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Marketing</a:t>
              </a:r>
              <a:endParaRPr lang="en-US" altLang="en-US" sz="1800"/>
            </a:p>
          </p:txBody>
        </p:sp>
        <p:sp>
          <p:nvSpPr>
            <p:cNvPr id="27670" name="Oval 20"/>
            <p:cNvSpPr>
              <a:spLocks noChangeArrowheads="1"/>
            </p:cNvSpPr>
            <p:nvPr/>
          </p:nvSpPr>
          <p:spPr bwMode="auto">
            <a:xfrm>
              <a:off x="8377" y="4504"/>
              <a:ext cx="1350" cy="463"/>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Insurance</a:t>
              </a:r>
              <a:endParaRPr lang="en-US" altLang="en-US" sz="1800"/>
            </a:p>
          </p:txBody>
        </p:sp>
        <p:sp>
          <p:nvSpPr>
            <p:cNvPr id="27671" name="Oval 21"/>
            <p:cNvSpPr>
              <a:spLocks noChangeArrowheads="1"/>
            </p:cNvSpPr>
            <p:nvPr/>
          </p:nvSpPr>
          <p:spPr bwMode="auto">
            <a:xfrm>
              <a:off x="5827" y="5584"/>
              <a:ext cx="2100" cy="1080"/>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Activism for infrastructure access and use</a:t>
              </a:r>
              <a:endParaRPr lang="en-US" altLang="en-US" sz="1800"/>
            </a:p>
          </p:txBody>
        </p:sp>
        <p:sp>
          <p:nvSpPr>
            <p:cNvPr id="27672" name="Line 22"/>
            <p:cNvSpPr>
              <a:spLocks noChangeShapeType="1"/>
            </p:cNvSpPr>
            <p:nvPr/>
          </p:nvSpPr>
          <p:spPr bwMode="auto">
            <a:xfrm>
              <a:off x="5527" y="4504"/>
              <a:ext cx="0" cy="16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23"/>
            <p:cNvSpPr>
              <a:spLocks noChangeShapeType="1"/>
            </p:cNvSpPr>
            <p:nvPr/>
          </p:nvSpPr>
          <p:spPr bwMode="auto">
            <a:xfrm>
              <a:off x="5527" y="512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4" name="Line 24"/>
            <p:cNvSpPr>
              <a:spLocks noChangeShapeType="1"/>
            </p:cNvSpPr>
            <p:nvPr/>
          </p:nvSpPr>
          <p:spPr bwMode="auto">
            <a:xfrm>
              <a:off x="5527" y="6201"/>
              <a:ext cx="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5" name="Line 25"/>
            <p:cNvSpPr>
              <a:spLocks noChangeShapeType="1"/>
            </p:cNvSpPr>
            <p:nvPr/>
          </p:nvSpPr>
          <p:spPr bwMode="auto">
            <a:xfrm>
              <a:off x="6277" y="3578"/>
              <a:ext cx="0" cy="3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6" name="Oval 26"/>
            <p:cNvSpPr>
              <a:spLocks noChangeArrowheads="1"/>
            </p:cNvSpPr>
            <p:nvPr/>
          </p:nvSpPr>
          <p:spPr bwMode="auto">
            <a:xfrm>
              <a:off x="7927" y="6047"/>
              <a:ext cx="2550" cy="1078"/>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Service delivery leading to women’s empowement</a:t>
              </a:r>
              <a:endParaRPr lang="en-US" altLang="en-US" sz="1800"/>
            </a:p>
          </p:txBody>
        </p:sp>
        <p:sp>
          <p:nvSpPr>
            <p:cNvPr id="27677" name="Line 27"/>
            <p:cNvSpPr>
              <a:spLocks noChangeShapeType="1"/>
            </p:cNvSpPr>
            <p:nvPr/>
          </p:nvSpPr>
          <p:spPr bwMode="auto">
            <a:xfrm flipV="1">
              <a:off x="8227" y="4195"/>
              <a:ext cx="0" cy="20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Line 28"/>
            <p:cNvSpPr>
              <a:spLocks noChangeShapeType="1"/>
            </p:cNvSpPr>
            <p:nvPr/>
          </p:nvSpPr>
          <p:spPr bwMode="auto">
            <a:xfrm>
              <a:off x="8227" y="4812"/>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9" name="Line 29"/>
            <p:cNvSpPr>
              <a:spLocks noChangeShapeType="1"/>
            </p:cNvSpPr>
            <p:nvPr/>
          </p:nvSpPr>
          <p:spPr bwMode="auto">
            <a:xfrm>
              <a:off x="8227" y="5584"/>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0" name="Line 30"/>
            <p:cNvSpPr>
              <a:spLocks noChangeShapeType="1"/>
            </p:cNvSpPr>
            <p:nvPr/>
          </p:nvSpPr>
          <p:spPr bwMode="auto">
            <a:xfrm>
              <a:off x="8227" y="6201"/>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47955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7377"/>
            <a:ext cx="6798734" cy="1303867"/>
          </a:xfrm>
        </p:spPr>
        <p:txBody>
          <a:bodyPr/>
          <a:lstStyle/>
          <a:p>
            <a:r>
              <a:rPr lang="en-US" dirty="0"/>
              <a:t>Sex and gender</a:t>
            </a:r>
          </a:p>
        </p:txBody>
      </p:sp>
      <p:sp>
        <p:nvSpPr>
          <p:cNvPr id="3" name="Text Placeholder 2"/>
          <p:cNvSpPr>
            <a:spLocks noGrp="1"/>
          </p:cNvSpPr>
          <p:nvPr>
            <p:ph type="body" sz="quarter" idx="10"/>
          </p:nvPr>
        </p:nvSpPr>
        <p:spPr>
          <a:xfrm>
            <a:off x="604520" y="1498978"/>
            <a:ext cx="5410200" cy="4800601"/>
          </a:xfrm>
        </p:spPr>
        <p:txBody>
          <a:bodyPr>
            <a:normAutofit fontScale="85000" lnSpcReduction="10000"/>
          </a:bodyPr>
          <a:lstStyle/>
          <a:p>
            <a:r>
              <a:rPr lang="en-US" b="1" dirty="0"/>
              <a:t>Sex </a:t>
            </a:r>
            <a:r>
              <a:rPr lang="en-US" dirty="0"/>
              <a:t>refers to the biological and physiological factors that define males and females.</a:t>
            </a:r>
          </a:p>
          <a:p>
            <a:endParaRPr lang="en-US" dirty="0"/>
          </a:p>
          <a:p>
            <a:r>
              <a:rPr lang="en-US" b="1" dirty="0"/>
              <a:t>Gender </a:t>
            </a:r>
            <a:r>
              <a:rPr lang="en-US" dirty="0"/>
              <a:t>refers to the </a:t>
            </a:r>
            <a:r>
              <a:rPr lang="en-US" i="1" dirty="0"/>
              <a:t>socially constructed </a:t>
            </a:r>
            <a:r>
              <a:rPr lang="en-US" dirty="0"/>
              <a:t>roles, behaviors, activities, and attributes that a given society </a:t>
            </a:r>
            <a:r>
              <a:rPr lang="en-US" i="1" dirty="0"/>
              <a:t>considers appropriate </a:t>
            </a:r>
            <a:r>
              <a:rPr lang="en-US" dirty="0"/>
              <a:t>for males and females. Gender differences include both socio-cultural factors as well as male-female differences in access and control over resources</a:t>
            </a:r>
          </a:p>
          <a:p>
            <a:pPr marL="82296" indent="0">
              <a:buNone/>
            </a:pPr>
            <a:endParaRPr lang="en-US" dirty="0"/>
          </a:p>
          <a:p>
            <a:r>
              <a:rPr lang="en-US" dirty="0"/>
              <a:t>In many countries, gender influences access to economic resources and the lack of access to economic resources is sometimes a barrier to prompt and effective health care for women</a:t>
            </a:r>
          </a:p>
          <a:p>
            <a:pPr marL="82296" indent="0">
              <a:buNone/>
            </a:pPr>
            <a:endParaRPr lang="en-US"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160" y="1905000"/>
            <a:ext cx="2514600" cy="367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7836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0" y="304800"/>
            <a:ext cx="7924800" cy="1447800"/>
          </a:xfrm>
        </p:spPr>
        <p:txBody>
          <a:bodyPr>
            <a:normAutofit/>
          </a:bodyPr>
          <a:lstStyle/>
          <a:p>
            <a:r>
              <a:rPr lang="en-US" altLang="en-US" sz="2400" dirty="0">
                <a:ea typeface="ＭＳ Ｐゴシック" panose="020B0600070205080204" pitchFamily="34" charset="-128"/>
              </a:rPr>
              <a:t>Gender tree: Understanding reasons for differences and Impacts of these differences  in roles men and women play</a:t>
            </a:r>
          </a:p>
        </p:txBody>
      </p:sp>
      <p:sp>
        <p:nvSpPr>
          <p:cNvPr id="29699" name="Content Placeholder 2"/>
          <p:cNvSpPr>
            <a:spLocks noGrp="1"/>
          </p:cNvSpPr>
          <p:nvPr>
            <p:ph idx="1"/>
          </p:nvPr>
        </p:nvSpPr>
        <p:spPr>
          <a:xfrm>
            <a:off x="3810000" y="1676400"/>
            <a:ext cx="5105400" cy="4648200"/>
          </a:xfrm>
        </p:spPr>
        <p:txBody>
          <a:bodyPr>
            <a:normAutofit lnSpcReduction="10000"/>
          </a:bodyPr>
          <a:lstStyle/>
          <a:p>
            <a:pPr marL="0" indent="0">
              <a:buFont typeface="Wingdings" panose="05000000000000000000" pitchFamily="2" charset="2"/>
              <a:buNone/>
            </a:pPr>
            <a:r>
              <a:rPr lang="en-US" altLang="en-US" sz="2400" dirty="0">
                <a:ea typeface="ＭＳ Ｐゴシック" panose="020B0600070205080204" pitchFamily="34" charset="-128"/>
              </a:rPr>
              <a:t>Root: </a:t>
            </a:r>
            <a:r>
              <a:rPr lang="en-US" altLang="en-US" sz="2400" b="1" dirty="0">
                <a:ea typeface="ＭＳ Ｐゴシック" panose="020B0600070205080204" pitchFamily="34" charset="-128"/>
              </a:rPr>
              <a:t>why</a:t>
            </a:r>
            <a:r>
              <a:rPr lang="en-US" altLang="en-US" sz="2400" dirty="0">
                <a:ea typeface="ＭＳ Ｐゴシック" panose="020B0600070205080204" pitchFamily="34" charset="-128"/>
              </a:rPr>
              <a:t> are there gender role differences? Culture, stereotypes, religion, legal system, political system</a:t>
            </a:r>
          </a:p>
          <a:p>
            <a:pPr marL="0" indent="0">
              <a:buFont typeface="Wingdings" panose="05000000000000000000" pitchFamily="2" charset="2"/>
              <a:buNone/>
            </a:pPr>
            <a:r>
              <a:rPr lang="en-US" altLang="en-US" sz="2400" dirty="0">
                <a:ea typeface="ＭＳ Ｐゴシック" panose="020B0600070205080204" pitchFamily="34" charset="-128"/>
              </a:rPr>
              <a:t>Trunk: </a:t>
            </a:r>
            <a:r>
              <a:rPr lang="en-US" altLang="en-US" sz="2400" b="1" dirty="0">
                <a:ea typeface="ＭＳ Ｐゴシック" panose="020B0600070205080204" pitchFamily="34" charset="-128"/>
              </a:rPr>
              <a:t>what</a:t>
            </a:r>
            <a:r>
              <a:rPr lang="en-US" altLang="en-US" sz="2400" dirty="0">
                <a:ea typeface="ＭＳ Ｐゴシック" panose="020B0600070205080204" pitchFamily="34" charset="-128"/>
              </a:rPr>
              <a:t> are the gender role differences seen? When we did the calendar</a:t>
            </a:r>
          </a:p>
          <a:p>
            <a:pPr marL="0" indent="0">
              <a:buFont typeface="Wingdings" panose="05000000000000000000" pitchFamily="2" charset="2"/>
              <a:buNone/>
            </a:pPr>
            <a:r>
              <a:rPr lang="en-US" altLang="en-US" sz="2400" dirty="0">
                <a:ea typeface="ＭＳ Ｐゴシック" panose="020B0600070205080204" pitchFamily="34" charset="-128"/>
              </a:rPr>
              <a:t>Branches: </a:t>
            </a:r>
            <a:r>
              <a:rPr lang="en-US" altLang="en-US" sz="2400" b="1" dirty="0">
                <a:ea typeface="ＭＳ Ｐゴシック" panose="020B0600070205080204" pitchFamily="34" charset="-128"/>
              </a:rPr>
              <a:t>what</a:t>
            </a:r>
            <a:r>
              <a:rPr lang="en-US" altLang="en-US" sz="2400" dirty="0">
                <a:ea typeface="ＭＳ Ｐゴシック" panose="020B0600070205080204" pitchFamily="34" charset="-128"/>
              </a:rPr>
              <a:t> </a:t>
            </a:r>
            <a:r>
              <a:rPr lang="en-US" altLang="en-US" sz="2400" b="1" dirty="0">
                <a:ea typeface="ＭＳ Ｐゴシック" panose="020B0600070205080204" pitchFamily="34" charset="-128"/>
              </a:rPr>
              <a:t>creates</a:t>
            </a:r>
            <a:r>
              <a:rPr lang="en-US" altLang="en-US" sz="2400" dirty="0">
                <a:ea typeface="ＭＳ Ｐゴシック" panose="020B0600070205080204" pitchFamily="34" charset="-128"/>
              </a:rPr>
              <a:t> and </a:t>
            </a:r>
            <a:r>
              <a:rPr lang="en-US" altLang="en-US" sz="2400" b="1" dirty="0">
                <a:ea typeface="ＭＳ Ｐゴシック" panose="020B0600070205080204" pitchFamily="34" charset="-128"/>
              </a:rPr>
              <a:t>maintains</a:t>
            </a:r>
            <a:r>
              <a:rPr lang="en-US" altLang="en-US" sz="2400" dirty="0">
                <a:ea typeface="ＭＳ Ｐゴシック" panose="020B0600070205080204" pitchFamily="34" charset="-128"/>
              </a:rPr>
              <a:t> those differences? e.g. policies, institutions, legislation</a:t>
            </a:r>
          </a:p>
          <a:p>
            <a:pPr marL="0" indent="0">
              <a:buFont typeface="Wingdings" panose="05000000000000000000" pitchFamily="2" charset="2"/>
              <a:buNone/>
            </a:pPr>
            <a:r>
              <a:rPr lang="en-US" altLang="en-US" sz="2400" dirty="0">
                <a:ea typeface="ＭＳ Ｐゴシック" panose="020B0600070205080204" pitchFamily="34" charset="-128"/>
              </a:rPr>
              <a:t>Leaves: </a:t>
            </a:r>
            <a:r>
              <a:rPr lang="en-US" altLang="en-US" sz="2400" b="1" dirty="0">
                <a:ea typeface="ＭＳ Ｐゴシック" panose="020B0600070205080204" pitchFamily="34" charset="-128"/>
              </a:rPr>
              <a:t>consequences: </a:t>
            </a:r>
            <a:r>
              <a:rPr lang="en-US" altLang="en-US" sz="2400" dirty="0">
                <a:ea typeface="ＭＳ Ｐゴシック" panose="020B0600070205080204" pitchFamily="34" charset="-128"/>
              </a:rPr>
              <a:t>disease , food insecurity, poverty, lack of access to resources like education</a:t>
            </a:r>
          </a:p>
        </p:txBody>
      </p:sp>
      <p:pic>
        <p:nvPicPr>
          <p:cNvPr id="297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438400"/>
            <a:ext cx="3124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65768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414751"/>
            <a:ext cx="4793899" cy="46050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67000" y="805151"/>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10243" name="Picture 3"/>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0600" y="4578421"/>
            <a:ext cx="1169867" cy="96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0" y="5675474"/>
            <a:ext cx="2514600" cy="261610"/>
          </a:xfrm>
          <a:prstGeom prst="rect">
            <a:avLst/>
          </a:prstGeom>
          <a:noFill/>
        </p:spPr>
        <p:txBody>
          <a:bodyPr wrap="square" rtlCol="0">
            <a:spAutoFit/>
          </a:bodyPr>
          <a:lstStyle/>
          <a:p>
            <a:r>
              <a:rPr lang="en-US" sz="1100" dirty="0"/>
              <a:t>Source:  mycutegraphics.com</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537564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39598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4" name="TextBox 3"/>
          <p:cNvSpPr txBox="1"/>
          <p:nvPr/>
        </p:nvSpPr>
        <p:spPr>
          <a:xfrm>
            <a:off x="1219199" y="4437019"/>
            <a:ext cx="3276600" cy="369332"/>
          </a:xfrm>
          <a:prstGeom prst="rect">
            <a:avLst/>
          </a:prstGeom>
          <a:noFill/>
        </p:spPr>
        <p:txBody>
          <a:bodyPr wrap="square" rtlCol="0">
            <a:spAutoFit/>
          </a:bodyPr>
          <a:lstStyle/>
          <a:p>
            <a:r>
              <a:rPr lang="en-US" dirty="0"/>
              <a:t>Trunk – Gender Roles</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486319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4" name="TextBox 3"/>
          <p:cNvSpPr txBox="1"/>
          <p:nvPr/>
        </p:nvSpPr>
        <p:spPr>
          <a:xfrm>
            <a:off x="1219199" y="4437019"/>
            <a:ext cx="3276600" cy="369332"/>
          </a:xfrm>
          <a:prstGeom prst="rect">
            <a:avLst/>
          </a:prstGeom>
          <a:noFill/>
        </p:spPr>
        <p:txBody>
          <a:bodyPr wrap="square" rtlCol="0">
            <a:spAutoFit/>
          </a:bodyPr>
          <a:lstStyle/>
          <a:p>
            <a:r>
              <a:rPr lang="en-US" dirty="0"/>
              <a:t>Trunk – Gender Roles</a:t>
            </a:r>
          </a:p>
        </p:txBody>
      </p:sp>
      <p:sp>
        <p:nvSpPr>
          <p:cNvPr id="5" name="TextBox 4"/>
          <p:cNvSpPr txBox="1"/>
          <p:nvPr/>
        </p:nvSpPr>
        <p:spPr>
          <a:xfrm>
            <a:off x="1219199" y="3440668"/>
            <a:ext cx="4114801" cy="369332"/>
          </a:xfrm>
          <a:prstGeom prst="rect">
            <a:avLst/>
          </a:prstGeom>
          <a:noFill/>
        </p:spPr>
        <p:txBody>
          <a:bodyPr wrap="square" rtlCol="0">
            <a:spAutoFit/>
          </a:bodyPr>
          <a:lstStyle/>
          <a:p>
            <a:r>
              <a:rPr lang="en-US" dirty="0"/>
              <a:t>Branches – Create and Maintain  </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02124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4" name="TextBox 3"/>
          <p:cNvSpPr txBox="1"/>
          <p:nvPr/>
        </p:nvSpPr>
        <p:spPr>
          <a:xfrm>
            <a:off x="1219199" y="4437019"/>
            <a:ext cx="3276600" cy="369332"/>
          </a:xfrm>
          <a:prstGeom prst="rect">
            <a:avLst/>
          </a:prstGeom>
          <a:noFill/>
        </p:spPr>
        <p:txBody>
          <a:bodyPr wrap="square" rtlCol="0">
            <a:spAutoFit/>
          </a:bodyPr>
          <a:lstStyle/>
          <a:p>
            <a:r>
              <a:rPr lang="en-US" dirty="0"/>
              <a:t>Trunk – Gender Roles</a:t>
            </a:r>
          </a:p>
        </p:txBody>
      </p:sp>
      <p:sp>
        <p:nvSpPr>
          <p:cNvPr id="5" name="TextBox 4"/>
          <p:cNvSpPr txBox="1"/>
          <p:nvPr/>
        </p:nvSpPr>
        <p:spPr>
          <a:xfrm>
            <a:off x="1219199" y="3440668"/>
            <a:ext cx="4114801" cy="369332"/>
          </a:xfrm>
          <a:prstGeom prst="rect">
            <a:avLst/>
          </a:prstGeom>
          <a:noFill/>
        </p:spPr>
        <p:txBody>
          <a:bodyPr wrap="square" rtlCol="0">
            <a:spAutoFit/>
          </a:bodyPr>
          <a:lstStyle/>
          <a:p>
            <a:r>
              <a:rPr lang="en-US" dirty="0"/>
              <a:t>Branches – Create and Maintain  </a:t>
            </a:r>
          </a:p>
        </p:txBody>
      </p:sp>
      <p:sp>
        <p:nvSpPr>
          <p:cNvPr id="6" name="TextBox 5"/>
          <p:cNvSpPr txBox="1"/>
          <p:nvPr/>
        </p:nvSpPr>
        <p:spPr>
          <a:xfrm>
            <a:off x="1219199" y="1981200"/>
            <a:ext cx="3352800" cy="369332"/>
          </a:xfrm>
          <a:prstGeom prst="rect">
            <a:avLst/>
          </a:prstGeom>
          <a:noFill/>
        </p:spPr>
        <p:txBody>
          <a:bodyPr wrap="square" rtlCol="0">
            <a:spAutoFit/>
          </a:bodyPr>
          <a:lstStyle/>
          <a:p>
            <a:r>
              <a:rPr lang="en-US" dirty="0"/>
              <a:t>Leaves - Consequences</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99315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r>
              <a:rPr lang="en-US" dirty="0"/>
              <a:t>Discuss the following based on the gender tree:</a:t>
            </a:r>
          </a:p>
          <a:p>
            <a:pPr>
              <a:defRPr/>
            </a:pPr>
            <a:r>
              <a:rPr lang="en-US" dirty="0"/>
              <a:t>Women in the work place in this country</a:t>
            </a:r>
          </a:p>
          <a:p>
            <a:pPr>
              <a:defRPr/>
            </a:pPr>
            <a:r>
              <a:rPr lang="en-US" dirty="0"/>
              <a:t>Women in politics</a:t>
            </a:r>
          </a:p>
          <a:p>
            <a:pP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167902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51409" y="2704572"/>
            <a:ext cx="2396950" cy="2743200"/>
            <a:chOff x="2057400" y="1414751"/>
            <a:chExt cx="4793899" cy="4605049"/>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414751"/>
              <a:ext cx="4793899" cy="460504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0600" y="4578421"/>
              <a:ext cx="1169867" cy="96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6096000" y="5675474"/>
            <a:ext cx="2514600" cy="261610"/>
          </a:xfrm>
          <a:prstGeom prst="rect">
            <a:avLst/>
          </a:prstGeom>
          <a:noFill/>
        </p:spPr>
        <p:txBody>
          <a:bodyPr wrap="square" rtlCol="0">
            <a:spAutoFit/>
          </a:bodyPr>
          <a:lstStyle/>
          <a:p>
            <a:r>
              <a:rPr lang="en-US" sz="1100" dirty="0"/>
              <a:t>Source:  mycutegraphics.com</a:t>
            </a:r>
          </a:p>
        </p:txBody>
      </p:sp>
      <p:sp>
        <p:nvSpPr>
          <p:cNvPr id="2" name="Title 1"/>
          <p:cNvSpPr>
            <a:spLocks noGrp="1"/>
          </p:cNvSpPr>
          <p:nvPr>
            <p:ph type="title"/>
          </p:nvPr>
        </p:nvSpPr>
        <p:spPr>
          <a:xfrm>
            <a:off x="457200" y="533400"/>
            <a:ext cx="8260672" cy="1039427"/>
          </a:xfrm>
        </p:spPr>
        <p:txBody>
          <a:bodyPr/>
          <a:lstStyle/>
          <a:p>
            <a:r>
              <a:rPr lang="en-US" dirty="0"/>
              <a:t>Discovery activity</a:t>
            </a:r>
          </a:p>
        </p:txBody>
      </p:sp>
      <p:sp>
        <p:nvSpPr>
          <p:cNvPr id="4" name="Text Placeholder 3"/>
          <p:cNvSpPr>
            <a:spLocks noGrp="1"/>
          </p:cNvSpPr>
          <p:nvPr>
            <p:ph type="body" sz="quarter" idx="10"/>
          </p:nvPr>
        </p:nvSpPr>
        <p:spPr>
          <a:xfrm>
            <a:off x="457200" y="1676400"/>
            <a:ext cx="5410200" cy="3886200"/>
          </a:xfrm>
        </p:spPr>
        <p:txBody>
          <a:bodyPr/>
          <a:lstStyle/>
          <a:p>
            <a:pPr marL="114300" indent="0">
              <a:buNone/>
            </a:pPr>
            <a:r>
              <a:rPr lang="en-US" dirty="0"/>
              <a:t>Draw your tree describing:</a:t>
            </a:r>
          </a:p>
          <a:p>
            <a:pPr lvl="0" indent="-342900">
              <a:lnSpc>
                <a:spcPct val="115000"/>
              </a:lnSpc>
              <a:spcBef>
                <a:spcPts val="0"/>
              </a:spcBef>
              <a:spcAft>
                <a:spcPts val="0"/>
              </a:spcAft>
            </a:pPr>
            <a:r>
              <a:rPr lang="en-US" sz="2000" dirty="0"/>
              <a:t>Why there are role differences between men and women (ROOTS)</a:t>
            </a:r>
          </a:p>
          <a:p>
            <a:pPr lvl="0" indent="-342900">
              <a:lnSpc>
                <a:spcPct val="115000"/>
              </a:lnSpc>
              <a:spcBef>
                <a:spcPts val="0"/>
              </a:spcBef>
              <a:spcAft>
                <a:spcPts val="0"/>
              </a:spcAft>
            </a:pPr>
            <a:r>
              <a:rPr lang="en-US" sz="2000" dirty="0"/>
              <a:t>The different roles men and women (TRUNK)</a:t>
            </a:r>
          </a:p>
          <a:p>
            <a:pPr lvl="0" indent="-342900">
              <a:lnSpc>
                <a:spcPct val="115000"/>
              </a:lnSpc>
              <a:spcBef>
                <a:spcPts val="0"/>
              </a:spcBef>
              <a:spcAft>
                <a:spcPts val="0"/>
              </a:spcAft>
            </a:pPr>
            <a:r>
              <a:rPr lang="en-US" sz="2000" dirty="0"/>
              <a:t>What institutions, legislation policies create and maintain gender differences (BRANCHES)</a:t>
            </a:r>
          </a:p>
          <a:p>
            <a:pPr lvl="0" indent="-342900">
              <a:lnSpc>
                <a:spcPct val="115000"/>
              </a:lnSpc>
              <a:spcBef>
                <a:spcPts val="0"/>
              </a:spcBef>
              <a:spcAft>
                <a:spcPts val="1000"/>
              </a:spcAft>
            </a:pPr>
            <a:r>
              <a:rPr lang="en-US" sz="2000" dirty="0"/>
              <a:t>The consequences of institutionalized gender differences (LEAVES)</a:t>
            </a:r>
            <a:endParaRPr lang="en-US" sz="2000" dirty="0">
              <a:latin typeface="Calibri"/>
              <a:ea typeface="Calibri"/>
              <a:cs typeface="Times New Roman"/>
            </a:endParaRPr>
          </a:p>
          <a:p>
            <a:pPr marL="114300" indent="0">
              <a:buNone/>
            </a:pPr>
            <a:endParaRPr lang="en-US" dirty="0"/>
          </a:p>
          <a:p>
            <a:pPr marL="114300" indent="0">
              <a:buNone/>
            </a:pP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72950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2853"/>
            <a:ext cx="6798734" cy="1303867"/>
          </a:xfrm>
        </p:spPr>
        <p:txBody>
          <a:bodyPr/>
          <a:lstStyle/>
          <a:p>
            <a:r>
              <a:rPr lang="en-US" dirty="0"/>
              <a:t>What do you think?</a:t>
            </a:r>
          </a:p>
        </p:txBody>
      </p:sp>
      <p:sp>
        <p:nvSpPr>
          <p:cNvPr id="3" name="Text Placeholder 2"/>
          <p:cNvSpPr>
            <a:spLocks noGrp="1"/>
          </p:cNvSpPr>
          <p:nvPr>
            <p:ph type="body" sz="quarter" idx="10"/>
          </p:nvPr>
        </p:nvSpPr>
        <p:spPr/>
        <p:txBody>
          <a:bodyPr/>
          <a:lstStyle/>
          <a:p>
            <a:r>
              <a:rPr lang="en-US" dirty="0"/>
              <a:t>Which part of the tree would you target for long-term, systemic intervention in order to manage disease sustainably?</a:t>
            </a:r>
          </a:p>
          <a:p>
            <a:r>
              <a:rPr lang="en-US" dirty="0"/>
              <a:t>What would you do?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79766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457200"/>
          </a:xfrm>
        </p:spPr>
        <p:txBody>
          <a:bodyPr>
            <a:normAutofit fontScale="90000"/>
          </a:bodyPr>
          <a:lstStyle/>
          <a:p>
            <a:r>
              <a:rPr lang="en-US" dirty="0"/>
              <a:t>Framework</a:t>
            </a:r>
          </a:p>
        </p:txBody>
      </p:sp>
      <p:sp>
        <p:nvSpPr>
          <p:cNvPr id="3" name="Content Placeholder 2"/>
          <p:cNvSpPr>
            <a:spLocks noGrp="1"/>
          </p:cNvSpPr>
          <p:nvPr>
            <p:ph idx="1"/>
          </p:nvPr>
        </p:nvSpPr>
        <p:spPr>
          <a:xfrm>
            <a:off x="1447800" y="1371600"/>
            <a:ext cx="7086600" cy="4983163"/>
          </a:xfrm>
        </p:spPr>
        <p:txBody>
          <a:bodyPr>
            <a:normAutofit/>
          </a:bodyPr>
          <a:lstStyle/>
          <a:p>
            <a:r>
              <a:rPr lang="en-US" sz="2800" dirty="0"/>
              <a:t>Outlines the pathways by which a person’s sex and gender affect:</a:t>
            </a:r>
          </a:p>
          <a:p>
            <a:pPr lvl="1"/>
            <a:r>
              <a:rPr lang="en-US" sz="2400" dirty="0"/>
              <a:t> incidence, duration, severity, and mortality from emerging infectious diseases:</a:t>
            </a:r>
          </a:p>
          <a:p>
            <a:r>
              <a:rPr lang="en-US" sz="2800" dirty="0"/>
              <a:t>directly through:</a:t>
            </a:r>
          </a:p>
          <a:p>
            <a:pPr lvl="1"/>
            <a:r>
              <a:rPr lang="en-US" dirty="0"/>
              <a:t> </a:t>
            </a:r>
            <a:r>
              <a:rPr lang="en-US" sz="2000" dirty="0"/>
              <a:t>effects on vulnerability of men and women to infectious diseases</a:t>
            </a:r>
          </a:p>
          <a:p>
            <a:pPr lvl="1"/>
            <a:r>
              <a:rPr lang="en-US" sz="2000" dirty="0"/>
              <a:t>exposures to infectious pathogens</a:t>
            </a:r>
          </a:p>
          <a:p>
            <a:pPr lvl="1"/>
            <a:r>
              <a:rPr lang="en-US" sz="2000" dirty="0"/>
              <a:t>responses to illness</a:t>
            </a:r>
          </a:p>
          <a:p>
            <a:r>
              <a:rPr lang="en-US" sz="2400" dirty="0"/>
              <a:t>Indirectly through effects on disease prevention and control programmes.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3362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03" y="609600"/>
            <a:ext cx="8229600" cy="698500"/>
          </a:xfrm>
        </p:spPr>
        <p:txBody>
          <a:bodyPr>
            <a:normAutofit fontScale="90000"/>
          </a:bodyPr>
          <a:lstStyle/>
          <a:p>
            <a:pPr>
              <a:defRPr/>
            </a:pPr>
            <a:r>
              <a:rPr lang="en-US" dirty="0"/>
              <a:t>Definitions</a:t>
            </a:r>
          </a:p>
        </p:txBody>
      </p:sp>
      <p:sp>
        <p:nvSpPr>
          <p:cNvPr id="7171" name="Content Placeholder 2"/>
          <p:cNvSpPr>
            <a:spLocks noGrp="1"/>
          </p:cNvSpPr>
          <p:nvPr>
            <p:ph idx="1"/>
          </p:nvPr>
        </p:nvSpPr>
        <p:spPr>
          <a:xfrm>
            <a:off x="457200" y="1104900"/>
            <a:ext cx="8229600" cy="5327650"/>
          </a:xfrm>
        </p:spPr>
        <p:txBody>
          <a:bodyPr/>
          <a:lstStyle/>
          <a:p>
            <a:pPr marL="114300" indent="0" algn="just">
              <a:buNone/>
            </a:pPr>
            <a:r>
              <a:rPr lang="en-US" altLang="en-US" sz="2800" dirty="0">
                <a:latin typeface="Arial" panose="020B0604020202020204" pitchFamily="34" charset="0"/>
                <a:cs typeface="Arial" panose="020B0604020202020204" pitchFamily="34" charset="0"/>
              </a:rPr>
              <a:t>. </a:t>
            </a:r>
          </a:p>
          <a:p>
            <a:pPr algn="just"/>
            <a:endParaRPr lang="en-US" altLang="en-US" sz="2800" dirty="0">
              <a:latin typeface="Arial" panose="020B0604020202020204" pitchFamily="34" charset="0"/>
              <a:cs typeface="Arial" panose="020B0604020202020204" pitchFamily="34" charset="0"/>
            </a:endParaRPr>
          </a:p>
          <a:p>
            <a:pPr algn="just"/>
            <a:endParaRPr lang="en-US" altLang="en-US" sz="2800" dirty="0">
              <a:latin typeface="Arial" panose="020B0604020202020204" pitchFamily="34" charset="0"/>
              <a:cs typeface="Arial" panose="020B0604020202020204" pitchFamily="34" charset="0"/>
            </a:endParaRPr>
          </a:p>
          <a:p>
            <a:pPr algn="just"/>
            <a:r>
              <a:rPr lang="en-US" altLang="en-US" sz="2800" dirty="0">
                <a:cs typeface="Arial" panose="020B0604020202020204" pitchFamily="34" charset="0"/>
              </a:rPr>
              <a:t>Gender differences include both socio-cultural factors as well as male-female differences in access and control over resources.</a:t>
            </a:r>
          </a:p>
        </p:txBody>
      </p:sp>
      <p:sp>
        <p:nvSpPr>
          <p:cNvPr id="7172" name="TextBox 3"/>
          <p:cNvSpPr txBox="1">
            <a:spLocks noChangeArrowheads="1"/>
          </p:cNvSpPr>
          <p:nvPr/>
        </p:nvSpPr>
        <p:spPr bwMode="auto">
          <a:xfrm>
            <a:off x="1295400" y="4419600"/>
            <a:ext cx="6553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err="1">
                <a:latin typeface="+mn-lt"/>
              </a:rPr>
              <a:t>Skufca</a:t>
            </a:r>
            <a:r>
              <a:rPr lang="en-US" altLang="en-US" dirty="0">
                <a:latin typeface="+mn-lt"/>
              </a:rPr>
              <a:t>, J. and </a:t>
            </a:r>
            <a:r>
              <a:rPr lang="en-US" altLang="en-US" dirty="0" err="1">
                <a:latin typeface="+mn-lt"/>
              </a:rPr>
              <a:t>Arima</a:t>
            </a:r>
            <a:r>
              <a:rPr lang="en-US" altLang="en-US" dirty="0">
                <a:latin typeface="+mn-lt"/>
              </a:rPr>
              <a:t>, Y., Western Pacific Surveillance and Response Journal. Source: http://www.wpro.who.int/topics/gender_issues/Takingsexandgenderintoaccount.pdf</a:t>
            </a:r>
          </a:p>
          <a:p>
            <a:endParaRPr lang="en-US" altLang="en-US" dirty="0"/>
          </a:p>
        </p:txBody>
      </p:sp>
      <p:pic>
        <p:nvPicPr>
          <p:cNvPr id="5" name="Picture 4">
            <a:extLst>
              <a:ext uri="{FF2B5EF4-FFF2-40B4-BE49-F238E27FC236}">
                <a16:creationId xmlns:a16="http://schemas.microsoft.com/office/drawing/2014/main" id="{A3270B77-1AAA-4015-A49C-767CD346E1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75325"/>
            <a:ext cx="9121806" cy="1082675"/>
          </a:xfrm>
          <a:prstGeom prst="rect">
            <a:avLst/>
          </a:prstGeom>
        </p:spPr>
      </p:pic>
    </p:spTree>
    <p:extLst>
      <p:ext uri="{BB962C8B-B14F-4D97-AF65-F5344CB8AC3E}">
        <p14:creationId xmlns:p14="http://schemas.microsoft.com/office/powerpoint/2010/main" val="1152201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457200"/>
          </a:xfrm>
        </p:spPr>
        <p:txBody>
          <a:bodyPr>
            <a:normAutofit fontScale="90000"/>
          </a:bodyPr>
          <a:lstStyle/>
          <a:p>
            <a:r>
              <a:rPr lang="en-US" dirty="0"/>
              <a:t>Three areas</a:t>
            </a:r>
          </a:p>
        </p:txBody>
      </p:sp>
      <p:sp>
        <p:nvSpPr>
          <p:cNvPr id="3" name="Content Placeholder 2"/>
          <p:cNvSpPr>
            <a:spLocks noGrp="1"/>
          </p:cNvSpPr>
          <p:nvPr>
            <p:ph idx="1"/>
          </p:nvPr>
        </p:nvSpPr>
        <p:spPr>
          <a:xfrm>
            <a:off x="1447800" y="1371600"/>
            <a:ext cx="7086600" cy="4983163"/>
          </a:xfrm>
        </p:spPr>
        <p:txBody>
          <a:bodyPr>
            <a:normAutofit/>
          </a:bodyPr>
          <a:lstStyle/>
          <a:p>
            <a:r>
              <a:rPr lang="en-US" sz="2800" dirty="0"/>
              <a:t>Gender influences the risk of acquiring infections during health care encounters</a:t>
            </a:r>
          </a:p>
          <a:p>
            <a:r>
              <a:rPr lang="en-US" sz="2800" dirty="0"/>
              <a:t>Gender roles and access to resources affect exposure to animals and the risk of acquiring diseases from animals</a:t>
            </a:r>
          </a:p>
          <a:p>
            <a:r>
              <a:rPr lang="en-US" sz="2800" dirty="0"/>
              <a:t>Implications of sex and gender for surveillance</a:t>
            </a:r>
          </a:p>
          <a:p>
            <a:pPr marL="82296"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49935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612" y="657225"/>
            <a:ext cx="7315200" cy="457200"/>
          </a:xfrm>
        </p:spPr>
        <p:txBody>
          <a:bodyPr>
            <a:normAutofit fontScale="90000"/>
          </a:bodyPr>
          <a:lstStyle/>
          <a:p>
            <a:r>
              <a:rPr lang="en-US" dirty="0"/>
              <a:t>Transmission model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371600"/>
            <a:ext cx="675322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981729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75" y="316539"/>
            <a:ext cx="6798734" cy="1303867"/>
          </a:xfrm>
        </p:spPr>
        <p:txBody>
          <a:bodyPr>
            <a:normAutofit/>
          </a:bodyPr>
          <a:lstStyle/>
          <a:p>
            <a:r>
              <a:rPr lang="en-US" sz="2800" dirty="0"/>
              <a:t>How gender differences</a:t>
            </a:r>
            <a:br>
              <a:rPr lang="en-US" sz="2800" dirty="0"/>
            </a:br>
            <a:r>
              <a:rPr lang="en-US" sz="2800" dirty="0"/>
              <a:t>influence emerging infectious diseases</a:t>
            </a:r>
          </a:p>
        </p:txBody>
      </p:sp>
      <p:sp>
        <p:nvSpPr>
          <p:cNvPr id="3" name="Content Placeholder 2"/>
          <p:cNvSpPr>
            <a:spLocks noGrp="1"/>
          </p:cNvSpPr>
          <p:nvPr>
            <p:ph sz="half" idx="1"/>
          </p:nvPr>
        </p:nvSpPr>
        <p:spPr>
          <a:xfrm>
            <a:off x="1435608" y="1524000"/>
            <a:ext cx="4355592" cy="4663440"/>
          </a:xfrm>
        </p:spPr>
        <p:txBody>
          <a:bodyPr>
            <a:normAutofit/>
          </a:bodyPr>
          <a:lstStyle/>
          <a:p>
            <a:r>
              <a:rPr lang="en-US" dirty="0"/>
              <a:t>Vulnerability</a:t>
            </a:r>
          </a:p>
          <a:p>
            <a:r>
              <a:rPr lang="en-US" dirty="0"/>
              <a:t>Exposure</a:t>
            </a:r>
          </a:p>
          <a:p>
            <a:r>
              <a:rPr lang="en-US" dirty="0"/>
              <a:t>Response to infection</a:t>
            </a:r>
          </a:p>
          <a:p>
            <a:r>
              <a:rPr lang="en-US" dirty="0"/>
              <a:t>Public health interventions</a:t>
            </a:r>
          </a:p>
          <a:p>
            <a:r>
              <a:rPr lang="en-US" dirty="0"/>
              <a:t>gender differences vary from country to country</a:t>
            </a:r>
          </a:p>
          <a:p>
            <a:r>
              <a:rPr lang="en-US" dirty="0"/>
              <a:t>Gender differences also vary within countries according to a host of socio-economic variables</a:t>
            </a:r>
          </a:p>
        </p:txBody>
      </p:sp>
      <p:pic>
        <p:nvPicPr>
          <p:cNvPr id="5" name="Picture 2" descr="http://www.fao.org/docrep/V8180T/v8180T04.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821362" y="3692985"/>
            <a:ext cx="2803525" cy="195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oxfamamericablogs.s3.amazonaws.com/wp-content/uploads/2009/01/borena-wo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362" y="1625486"/>
            <a:ext cx="2667000" cy="195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868780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96862"/>
            <a:ext cx="8694738" cy="914400"/>
          </a:xfrm>
        </p:spPr>
        <p:txBody>
          <a:bodyPr>
            <a:normAutofit/>
          </a:bodyPr>
          <a:lstStyle/>
          <a:p>
            <a:pPr>
              <a:defRPr/>
            </a:pPr>
            <a:r>
              <a:rPr lang="en-US" sz="3000" b="1" dirty="0">
                <a:solidFill>
                  <a:schemeClr val="accent1">
                    <a:lumMod val="75000"/>
                  </a:schemeClr>
                </a:solidFill>
                <a:latin typeface="+mn-lt"/>
                <a:cs typeface="Arial"/>
              </a:rPr>
              <a:t>Gender Analysis in Infectious Diseases </a:t>
            </a:r>
          </a:p>
        </p:txBody>
      </p:sp>
      <p:pic>
        <p:nvPicPr>
          <p:cNvPr id="1126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142" y="2797176"/>
            <a:ext cx="2554288"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644525" y="977900"/>
            <a:ext cx="3346450" cy="1460500"/>
          </a:xfrm>
          <a:prstGeom prst="cloudCallout">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1039813" y="1219200"/>
            <a:ext cx="3163887" cy="954088"/>
          </a:xfrm>
          <a:prstGeom prst="rect">
            <a:avLst/>
          </a:prstGeom>
          <a:noFill/>
        </p:spPr>
        <p:txBody>
          <a:bodyPr>
            <a:spAutoFit/>
          </a:bodyPr>
          <a:lstStyle/>
          <a:p>
            <a:pPr>
              <a:defRPr/>
            </a:pPr>
            <a:r>
              <a:rPr lang="en-US" sz="2800" b="1" dirty="0">
                <a:solidFill>
                  <a:schemeClr val="accent1">
                    <a:lumMod val="75000"/>
                  </a:schemeClr>
                </a:solidFill>
                <a:cs typeface="Arial"/>
              </a:rPr>
              <a:t>Why do Gender</a:t>
            </a:r>
          </a:p>
          <a:p>
            <a:pPr>
              <a:defRPr/>
            </a:pPr>
            <a:r>
              <a:rPr lang="en-US" sz="2800" b="1" dirty="0">
                <a:solidFill>
                  <a:schemeClr val="accent1">
                    <a:lumMod val="75000"/>
                  </a:schemeClr>
                </a:solidFill>
                <a:cs typeface="Arial"/>
              </a:rPr>
              <a:t>Analysis?</a:t>
            </a:r>
          </a:p>
        </p:txBody>
      </p:sp>
      <p:sp>
        <p:nvSpPr>
          <p:cNvPr id="11270" name="TextBox 8"/>
          <p:cNvSpPr txBox="1">
            <a:spLocks noChangeArrowheads="1"/>
          </p:cNvSpPr>
          <p:nvPr/>
        </p:nvSpPr>
        <p:spPr bwMode="auto">
          <a:xfrm>
            <a:off x="4386263" y="1309688"/>
            <a:ext cx="326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Who does what?</a:t>
            </a:r>
          </a:p>
        </p:txBody>
      </p:sp>
      <p:sp>
        <p:nvSpPr>
          <p:cNvPr id="11271" name="TextBox 9"/>
          <p:cNvSpPr txBox="1">
            <a:spLocks noChangeArrowheads="1"/>
          </p:cNvSpPr>
          <p:nvPr/>
        </p:nvSpPr>
        <p:spPr bwMode="auto">
          <a:xfrm>
            <a:off x="4054475" y="1885950"/>
            <a:ext cx="31130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Who has what?</a:t>
            </a:r>
          </a:p>
        </p:txBody>
      </p:sp>
      <p:sp>
        <p:nvSpPr>
          <p:cNvPr id="11272" name="TextBox 10"/>
          <p:cNvSpPr txBox="1">
            <a:spLocks noChangeArrowheads="1"/>
          </p:cNvSpPr>
          <p:nvPr/>
        </p:nvSpPr>
        <p:spPr bwMode="auto">
          <a:xfrm>
            <a:off x="3722688" y="2381250"/>
            <a:ext cx="2981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Who decides?</a:t>
            </a:r>
          </a:p>
        </p:txBody>
      </p:sp>
      <p:sp>
        <p:nvSpPr>
          <p:cNvPr id="11273" name="TextBox 11"/>
          <p:cNvSpPr txBox="1">
            <a:spLocks noChangeArrowheads="1"/>
          </p:cNvSpPr>
          <p:nvPr/>
        </p:nvSpPr>
        <p:spPr bwMode="auto">
          <a:xfrm>
            <a:off x="3532188" y="2936875"/>
            <a:ext cx="13573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How?</a:t>
            </a:r>
          </a:p>
        </p:txBody>
      </p:sp>
      <p:sp>
        <p:nvSpPr>
          <p:cNvPr id="11274" name="TextBox 12"/>
          <p:cNvSpPr txBox="1">
            <a:spLocks noChangeArrowheads="1"/>
          </p:cNvSpPr>
          <p:nvPr/>
        </p:nvSpPr>
        <p:spPr bwMode="auto">
          <a:xfrm>
            <a:off x="3221038" y="3451225"/>
            <a:ext cx="2576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Who gains?</a:t>
            </a:r>
          </a:p>
        </p:txBody>
      </p:sp>
      <p:sp>
        <p:nvSpPr>
          <p:cNvPr id="11275" name="TextBox 13"/>
          <p:cNvSpPr txBox="1">
            <a:spLocks noChangeArrowheads="1"/>
          </p:cNvSpPr>
          <p:nvPr/>
        </p:nvSpPr>
        <p:spPr bwMode="auto">
          <a:xfrm>
            <a:off x="2828925" y="3886200"/>
            <a:ext cx="2725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Who looses?</a:t>
            </a:r>
          </a:p>
        </p:txBody>
      </p:sp>
      <p:sp>
        <p:nvSpPr>
          <p:cNvPr id="11276" name="TextBox 14"/>
          <p:cNvSpPr txBox="1">
            <a:spLocks noChangeArrowheads="1"/>
          </p:cNvSpPr>
          <p:nvPr/>
        </p:nvSpPr>
        <p:spPr bwMode="auto">
          <a:xfrm>
            <a:off x="457200" y="4857750"/>
            <a:ext cx="796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3200">
              <a:cs typeface="Arial" panose="020B0604020202020204" pitchFamily="34" charset="0"/>
            </a:endParaRPr>
          </a:p>
        </p:txBody>
      </p:sp>
      <p:sp>
        <p:nvSpPr>
          <p:cNvPr id="11277" name="TextBox 15"/>
          <p:cNvSpPr txBox="1">
            <a:spLocks noChangeArrowheads="1"/>
          </p:cNvSpPr>
          <p:nvPr/>
        </p:nvSpPr>
        <p:spPr bwMode="auto">
          <a:xfrm>
            <a:off x="224631" y="5361326"/>
            <a:ext cx="8694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buFont typeface="Lucida Grande"/>
              <a:buChar char="-"/>
            </a:pPr>
            <a:r>
              <a:rPr lang="en-US" altLang="en-US" sz="2000" dirty="0">
                <a:latin typeface="+mn-lt"/>
                <a:cs typeface="Arial" panose="020B0604020202020204" pitchFamily="34" charset="0"/>
              </a:rPr>
              <a:t>It is important to identify the </a:t>
            </a:r>
            <a:r>
              <a:rPr lang="en-US" altLang="en-US" sz="2000" dirty="0">
                <a:solidFill>
                  <a:srgbClr val="FF0000"/>
                </a:solidFill>
                <a:latin typeface="+mn-lt"/>
                <a:cs typeface="Arial" panose="020B0604020202020204" pitchFamily="34" charset="0"/>
              </a:rPr>
              <a:t>Gender-related practices </a:t>
            </a:r>
            <a:r>
              <a:rPr lang="en-US" altLang="en-US" sz="2000" dirty="0">
                <a:latin typeface="+mn-lt"/>
                <a:cs typeface="Arial" panose="020B0604020202020204" pitchFamily="34" charset="0"/>
              </a:rPr>
              <a:t>which increase the probability of men or women getting an infectious disease.</a:t>
            </a:r>
          </a:p>
          <a:p>
            <a:pPr algn="just">
              <a:buFont typeface="Lucida Grande"/>
              <a:buChar char="-"/>
            </a:pPr>
            <a:r>
              <a:rPr lang="en-US" altLang="en-US" sz="2000" dirty="0">
                <a:latin typeface="+mn-lt"/>
                <a:cs typeface="Arial" panose="020B0604020202020204" pitchFamily="34" charset="0"/>
              </a:rPr>
              <a:t>Harmful practices can then be discouraged while helpful ones adopted.</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569111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79375" y="212725"/>
            <a:ext cx="8955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n-US" altLang="en-US" sz="3000" dirty="0">
                <a:latin typeface="+mn-lt"/>
                <a:cs typeface="Arial" panose="020B0604020202020204" pitchFamily="34" charset="0"/>
              </a:rPr>
              <a:t>WHO Framework for Sex and Gender and Emerging Infectious Diseases</a:t>
            </a:r>
          </a:p>
        </p:txBody>
      </p:sp>
      <p:pic>
        <p:nvPicPr>
          <p:cNvPr id="12291"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189038"/>
            <a:ext cx="7620000"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7"/>
          <p:cNvSpPr txBox="1">
            <a:spLocks noChangeArrowheads="1"/>
          </p:cNvSpPr>
          <p:nvPr/>
        </p:nvSpPr>
        <p:spPr bwMode="auto">
          <a:xfrm>
            <a:off x="762000" y="5562600"/>
            <a:ext cx="762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dirty="0" err="1"/>
              <a:t>Skufca</a:t>
            </a:r>
            <a:r>
              <a:rPr lang="en-US" altLang="en-US" sz="1600" dirty="0"/>
              <a:t>, J. and </a:t>
            </a:r>
            <a:r>
              <a:rPr lang="en-US" altLang="en-US" sz="1600" dirty="0" err="1"/>
              <a:t>Arima</a:t>
            </a:r>
            <a:r>
              <a:rPr lang="en-US" altLang="en-US" sz="1600" dirty="0"/>
              <a:t>, Y., Western Pacific Surveillance and Response Journal. Source: http://www.wpro.who.int/topics/gender_issues/Takingsexandgenderintoaccount.pdf</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78033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421"/>
            <a:ext cx="7315200" cy="457200"/>
          </a:xfrm>
        </p:spPr>
        <p:txBody>
          <a:bodyPr>
            <a:noAutofit/>
          </a:bodyPr>
          <a:lstStyle/>
          <a:p>
            <a:r>
              <a:rPr lang="en-US" sz="2800" dirty="0"/>
              <a:t>Vulnerability to infectious diseases</a:t>
            </a:r>
          </a:p>
        </p:txBody>
      </p:sp>
      <p:sp>
        <p:nvSpPr>
          <p:cNvPr id="3" name="Content Placeholder 2"/>
          <p:cNvSpPr>
            <a:spLocks noGrp="1"/>
          </p:cNvSpPr>
          <p:nvPr>
            <p:ph idx="1"/>
          </p:nvPr>
        </p:nvSpPr>
        <p:spPr>
          <a:xfrm>
            <a:off x="1143000" y="1371600"/>
            <a:ext cx="4724400" cy="4983163"/>
          </a:xfrm>
        </p:spPr>
        <p:txBody>
          <a:bodyPr>
            <a:normAutofit fontScale="85000" lnSpcReduction="20000"/>
          </a:bodyPr>
          <a:lstStyle/>
          <a:p>
            <a:pPr marL="82296" indent="0">
              <a:buNone/>
            </a:pPr>
            <a:endParaRPr lang="en-US" dirty="0"/>
          </a:p>
          <a:p>
            <a:r>
              <a:rPr lang="en-US" dirty="0"/>
              <a:t>First contact</a:t>
            </a:r>
          </a:p>
          <a:p>
            <a:pPr marL="0" indent="0">
              <a:buNone/>
            </a:pPr>
            <a:endParaRPr lang="en-US" dirty="0"/>
          </a:p>
          <a:p>
            <a:pPr lvl="1"/>
            <a:r>
              <a:rPr lang="en-US" dirty="0"/>
              <a:t>Ebola, TB, anthrax</a:t>
            </a:r>
          </a:p>
          <a:p>
            <a:pPr marL="402336" lvl="1" indent="0">
              <a:buNone/>
            </a:pPr>
            <a:endParaRPr lang="en-US" dirty="0"/>
          </a:p>
          <a:p>
            <a:r>
              <a:rPr lang="en-US" dirty="0"/>
              <a:t>Gender related norms</a:t>
            </a:r>
          </a:p>
          <a:p>
            <a:pPr lvl="1"/>
            <a:r>
              <a:rPr lang="en-US" dirty="0"/>
              <a:t>Value of males against females</a:t>
            </a:r>
          </a:p>
          <a:p>
            <a:pPr lvl="1"/>
            <a:r>
              <a:rPr lang="en-US" dirty="0"/>
              <a:t>Vaccination rates </a:t>
            </a:r>
          </a:p>
          <a:p>
            <a:pPr lvl="1"/>
            <a:r>
              <a:rPr lang="en-US" dirty="0"/>
              <a:t>Risk factors: pastoralist communities and cholera outbreak</a:t>
            </a:r>
          </a:p>
          <a:p>
            <a:pPr marL="402336" lvl="1" indent="0">
              <a:buNone/>
            </a:pPr>
            <a:endParaRPr lang="en-US" dirty="0"/>
          </a:p>
          <a:p>
            <a:r>
              <a:rPr lang="en-US" dirty="0"/>
              <a:t>Gender roles and responsibilities</a:t>
            </a:r>
          </a:p>
          <a:p>
            <a:pPr lvl="1"/>
            <a:r>
              <a:rPr lang="en-US" dirty="0"/>
              <a:t>Schistosomiasis</a:t>
            </a:r>
          </a:p>
          <a:p>
            <a:pPr lvl="1"/>
            <a:r>
              <a:rPr lang="en-US" dirty="0"/>
              <a:t> Guinea worm</a:t>
            </a:r>
          </a:p>
          <a:p>
            <a:pPr marL="402336" lvl="1"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694057"/>
            <a:ext cx="28194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1" y="1371600"/>
            <a:ext cx="28194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73470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315200" cy="457200"/>
          </a:xfrm>
        </p:spPr>
        <p:txBody>
          <a:bodyPr>
            <a:noAutofit/>
          </a:bodyPr>
          <a:lstStyle/>
          <a:p>
            <a:r>
              <a:rPr lang="en-US" sz="2800" dirty="0"/>
              <a:t>Exposure to Pathogens </a:t>
            </a:r>
          </a:p>
        </p:txBody>
      </p:sp>
      <p:sp>
        <p:nvSpPr>
          <p:cNvPr id="3" name="Content Placeholder 2"/>
          <p:cNvSpPr>
            <a:spLocks noGrp="1"/>
          </p:cNvSpPr>
          <p:nvPr>
            <p:ph idx="1"/>
          </p:nvPr>
        </p:nvSpPr>
        <p:spPr>
          <a:xfrm>
            <a:off x="1051142" y="914400"/>
            <a:ext cx="5029200" cy="5334000"/>
          </a:xfrm>
        </p:spPr>
        <p:txBody>
          <a:bodyPr>
            <a:normAutofit fontScale="40000" lnSpcReduction="20000"/>
          </a:bodyPr>
          <a:lstStyle/>
          <a:p>
            <a:pPr marL="82296" indent="0">
              <a:buNone/>
            </a:pPr>
            <a:endParaRPr lang="en-US" dirty="0"/>
          </a:p>
          <a:p>
            <a:endParaRPr lang="en-US" dirty="0"/>
          </a:p>
          <a:p>
            <a:pPr marL="0" indent="0">
              <a:buNone/>
            </a:pPr>
            <a:endParaRPr lang="en-US" dirty="0"/>
          </a:p>
          <a:p>
            <a:r>
              <a:rPr lang="en-US" sz="3800" dirty="0"/>
              <a:t>Occupational exposure</a:t>
            </a:r>
          </a:p>
          <a:p>
            <a:pPr lvl="1"/>
            <a:r>
              <a:rPr lang="en-US" sz="3800" dirty="0"/>
              <a:t>Hunters, gatherers, preparing meals</a:t>
            </a:r>
          </a:p>
          <a:p>
            <a:pPr lvl="1"/>
            <a:endParaRPr lang="en-US" sz="3800" dirty="0"/>
          </a:p>
          <a:p>
            <a:pPr lvl="1"/>
            <a:r>
              <a:rPr lang="en-US" sz="3800" dirty="0"/>
              <a:t>Outdoor activities and rabies in Ethiopia</a:t>
            </a:r>
          </a:p>
          <a:p>
            <a:pPr lvl="1"/>
            <a:r>
              <a:rPr lang="en-US" sz="3800" dirty="0"/>
              <a:t>Raw milk and TB among the Somali community</a:t>
            </a:r>
          </a:p>
          <a:p>
            <a:pPr marL="402336" lvl="1" indent="0">
              <a:buNone/>
            </a:pPr>
            <a:endParaRPr lang="en-US" sz="3800" dirty="0"/>
          </a:p>
          <a:p>
            <a:r>
              <a:rPr lang="en-US" sz="3800" dirty="0"/>
              <a:t>Caring for sick/dead family members</a:t>
            </a:r>
          </a:p>
          <a:p>
            <a:pPr marL="82296" indent="0">
              <a:buNone/>
            </a:pPr>
            <a:endParaRPr lang="en-US" sz="3800" dirty="0"/>
          </a:p>
          <a:p>
            <a:r>
              <a:rPr lang="en-US" sz="3800" dirty="0"/>
              <a:t>Child care and care takers</a:t>
            </a:r>
          </a:p>
          <a:p>
            <a:pPr marL="82296" indent="0">
              <a:buNone/>
            </a:pPr>
            <a:endParaRPr lang="en-US" sz="3800" dirty="0"/>
          </a:p>
          <a:p>
            <a:r>
              <a:rPr lang="en-US" sz="3800" dirty="0"/>
              <a:t>Exposure in health care setting</a:t>
            </a:r>
          </a:p>
          <a:p>
            <a:pPr marL="82296" indent="0">
              <a:buNone/>
            </a:pPr>
            <a:endParaRPr lang="en-US" sz="3800" dirty="0"/>
          </a:p>
          <a:p>
            <a:r>
              <a:rPr lang="en-US" sz="3800" dirty="0"/>
              <a:t>Exposure to livestock</a:t>
            </a:r>
          </a:p>
          <a:p>
            <a:pPr lvl="1"/>
            <a:r>
              <a:rPr lang="en-US" sz="3800" dirty="0"/>
              <a:t>Slaughter and marketing</a:t>
            </a:r>
          </a:p>
          <a:p>
            <a:pPr marL="402336" lvl="1" indent="0">
              <a:buNone/>
            </a:pPr>
            <a:endParaRPr lang="en-US" sz="3800" dirty="0"/>
          </a:p>
          <a:p>
            <a:pPr lvl="1"/>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828800"/>
            <a:ext cx="2514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60453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8311"/>
            <a:ext cx="7315200" cy="457200"/>
          </a:xfrm>
        </p:spPr>
        <p:txBody>
          <a:bodyPr>
            <a:noAutofit/>
          </a:bodyPr>
          <a:lstStyle/>
          <a:p>
            <a:r>
              <a:rPr lang="en-US" sz="2800" dirty="0"/>
              <a:t>Response to infections</a:t>
            </a:r>
          </a:p>
        </p:txBody>
      </p:sp>
      <p:sp>
        <p:nvSpPr>
          <p:cNvPr id="3" name="Content Placeholder 2"/>
          <p:cNvSpPr>
            <a:spLocks noGrp="1"/>
          </p:cNvSpPr>
          <p:nvPr>
            <p:ph idx="1"/>
          </p:nvPr>
        </p:nvSpPr>
        <p:spPr>
          <a:xfrm>
            <a:off x="990600" y="1371600"/>
            <a:ext cx="5029200" cy="5334000"/>
          </a:xfrm>
        </p:spPr>
        <p:txBody>
          <a:bodyPr>
            <a:normAutofit fontScale="92500" lnSpcReduction="20000"/>
          </a:bodyPr>
          <a:lstStyle/>
          <a:p>
            <a:r>
              <a:rPr lang="en-US" dirty="0"/>
              <a:t>Prompt treatment</a:t>
            </a:r>
          </a:p>
          <a:p>
            <a:pPr lvl="1"/>
            <a:r>
              <a:rPr lang="en-US" dirty="0"/>
              <a:t>Role of culture</a:t>
            </a:r>
          </a:p>
          <a:p>
            <a:pPr marL="457200" lvl="1" indent="0">
              <a:buNone/>
            </a:pPr>
            <a:endParaRPr lang="en-US" dirty="0"/>
          </a:p>
          <a:p>
            <a:pPr lvl="1"/>
            <a:r>
              <a:rPr lang="en-US" dirty="0"/>
              <a:t>Access to information</a:t>
            </a:r>
          </a:p>
          <a:p>
            <a:pPr lvl="1"/>
            <a:r>
              <a:rPr lang="en-US" dirty="0"/>
              <a:t>Access to resources</a:t>
            </a:r>
          </a:p>
          <a:p>
            <a:r>
              <a:rPr lang="en-US" dirty="0"/>
              <a:t>Use of informal health services</a:t>
            </a:r>
          </a:p>
          <a:p>
            <a:pPr marL="82296" indent="0">
              <a:buNone/>
            </a:pPr>
            <a:endParaRPr lang="en-US" dirty="0"/>
          </a:p>
          <a:p>
            <a:r>
              <a:rPr lang="en-US" dirty="0"/>
              <a:t>Cheaper health care</a:t>
            </a:r>
          </a:p>
          <a:p>
            <a:pPr lvl="1"/>
            <a:r>
              <a:rPr lang="en-US" dirty="0"/>
              <a:t>TB treatment in Ethiopia</a:t>
            </a:r>
          </a:p>
          <a:p>
            <a:pPr marL="402336" lvl="1" indent="0">
              <a:buNone/>
            </a:pPr>
            <a:endParaRPr lang="en-US" dirty="0"/>
          </a:p>
          <a:p>
            <a:r>
              <a:rPr lang="en-US" dirty="0"/>
              <a:t>Adherence to treatment</a:t>
            </a:r>
          </a:p>
          <a:p>
            <a:pPr lvl="1"/>
            <a:r>
              <a:rPr lang="en-US" dirty="0"/>
              <a:t>MDR TB</a:t>
            </a:r>
          </a:p>
          <a:p>
            <a:pPr lvl="1"/>
            <a:r>
              <a:rPr lang="en-US" dirty="0"/>
              <a:t>Time constraints</a:t>
            </a:r>
          </a:p>
          <a:p>
            <a:pPr marL="82296" indent="0">
              <a:buNone/>
            </a:pPr>
            <a:endParaRPr lang="en-US" dirty="0"/>
          </a:p>
          <a:p>
            <a:pPr marL="402336" lvl="1" indent="0">
              <a:buNone/>
            </a:pPr>
            <a:endParaRPr lang="en-US" dirty="0"/>
          </a:p>
          <a:p>
            <a:pPr lvl="1"/>
            <a:endParaRPr lang="en-US"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752600"/>
            <a:ext cx="304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66936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52857"/>
            <a:ext cx="7315200" cy="457200"/>
          </a:xfrm>
        </p:spPr>
        <p:txBody>
          <a:bodyPr>
            <a:noAutofit/>
          </a:bodyPr>
          <a:lstStyle/>
          <a:p>
            <a:r>
              <a:rPr lang="en-US" sz="2800" dirty="0"/>
              <a:t>Effectiveness of Health Interventions</a:t>
            </a:r>
          </a:p>
        </p:txBody>
      </p:sp>
      <p:sp>
        <p:nvSpPr>
          <p:cNvPr id="3" name="Content Placeholder 2"/>
          <p:cNvSpPr>
            <a:spLocks noGrp="1"/>
          </p:cNvSpPr>
          <p:nvPr>
            <p:ph idx="1"/>
          </p:nvPr>
        </p:nvSpPr>
        <p:spPr>
          <a:xfrm>
            <a:off x="990600" y="1371600"/>
            <a:ext cx="5334000" cy="5334000"/>
          </a:xfrm>
        </p:spPr>
        <p:txBody>
          <a:bodyPr>
            <a:normAutofit fontScale="85000" lnSpcReduction="20000"/>
          </a:bodyPr>
          <a:lstStyle/>
          <a:p>
            <a:r>
              <a:rPr lang="en-US" dirty="0"/>
              <a:t>The gendered structure of societies</a:t>
            </a:r>
          </a:p>
          <a:p>
            <a:pPr marL="82296" indent="0">
              <a:buNone/>
            </a:pPr>
            <a:endParaRPr lang="en-US" dirty="0"/>
          </a:p>
          <a:p>
            <a:pPr marL="82296" indent="0">
              <a:buNone/>
            </a:pPr>
            <a:endParaRPr lang="en-US" dirty="0"/>
          </a:p>
          <a:p>
            <a:r>
              <a:rPr lang="en-US" dirty="0"/>
              <a:t>Interventions need to take gender/culture into consideration</a:t>
            </a:r>
          </a:p>
          <a:p>
            <a:pPr lvl="1"/>
            <a:r>
              <a:rPr lang="en-US" dirty="0"/>
              <a:t>Vector control activities: malaria</a:t>
            </a:r>
          </a:p>
          <a:p>
            <a:pPr marL="82296" indent="0">
              <a:buNone/>
            </a:pPr>
            <a:endParaRPr lang="en-US" dirty="0"/>
          </a:p>
          <a:p>
            <a:r>
              <a:rPr lang="en-US" dirty="0"/>
              <a:t>Gender sensitive communication</a:t>
            </a:r>
          </a:p>
          <a:p>
            <a:pPr lvl="1"/>
            <a:r>
              <a:rPr lang="en-US" dirty="0"/>
              <a:t>Risk communication during outbreaks</a:t>
            </a:r>
          </a:p>
          <a:p>
            <a:pPr lvl="1"/>
            <a:r>
              <a:rPr lang="en-US" dirty="0"/>
              <a:t>Women not as active in public sphere</a:t>
            </a:r>
          </a:p>
          <a:p>
            <a:pPr lvl="1"/>
            <a:r>
              <a:rPr lang="en-US" dirty="0"/>
              <a:t>Ebola outbreak</a:t>
            </a:r>
          </a:p>
          <a:p>
            <a:pPr lvl="1"/>
            <a:r>
              <a:rPr lang="en-US" dirty="0"/>
              <a:t>Avian influenza extension workers</a:t>
            </a:r>
          </a:p>
          <a:p>
            <a:pPr marL="402336" lvl="1" indent="0">
              <a:buNone/>
            </a:pPr>
            <a:endParaRPr lang="en-US" dirty="0"/>
          </a:p>
          <a:p>
            <a:r>
              <a:rPr lang="en-US" dirty="0"/>
              <a:t>Interventions in animal health</a:t>
            </a:r>
          </a:p>
          <a:p>
            <a:pPr marL="82296" indent="0">
              <a:buNone/>
            </a:pPr>
            <a:endParaRPr lang="en-US" dirty="0"/>
          </a:p>
          <a:p>
            <a:pPr marL="402336" lvl="1" indent="0">
              <a:buNone/>
            </a:pPr>
            <a:endParaRPr lang="en-US" dirty="0"/>
          </a:p>
          <a:p>
            <a:pPr lvl="1"/>
            <a:endParaRPr lang="en-US" dirty="0"/>
          </a:p>
        </p:txBody>
      </p:sp>
      <p:pic>
        <p:nvPicPr>
          <p:cNvPr id="8" name="Picture 7"/>
          <p:cNvPicPr>
            <a:picLocks noChangeAspect="1" noChangeArrowheads="1"/>
          </p:cNvPicPr>
          <p:nvPr/>
        </p:nvPicPr>
        <p:blipFill>
          <a:blip r:embed="rId2" cstate="print"/>
          <a:srcRect/>
          <a:stretch>
            <a:fillRect/>
          </a:stretch>
        </p:blipFill>
        <p:spPr bwMode="auto">
          <a:xfrm>
            <a:off x="6781800" y="1371601"/>
            <a:ext cx="1885950" cy="2286000"/>
          </a:xfrm>
          <a:prstGeom prst="rect">
            <a:avLst/>
          </a:prstGeom>
          <a:noFill/>
          <a:ln w="9525">
            <a:noFill/>
            <a:miter lim="800000"/>
            <a:headEnd/>
            <a:tailEnd/>
          </a:ln>
        </p:spPr>
      </p:pic>
      <p:pic>
        <p:nvPicPr>
          <p:cNvPr id="9" name="Picture 8"/>
          <p:cNvPicPr>
            <a:picLocks noChangeAspect="1" noChangeArrowheads="1"/>
          </p:cNvPicPr>
          <p:nvPr/>
        </p:nvPicPr>
        <p:blipFill>
          <a:blip r:embed="rId3" cstate="print"/>
          <a:srcRect/>
          <a:stretch>
            <a:fillRect/>
          </a:stretch>
        </p:blipFill>
        <p:spPr bwMode="auto">
          <a:xfrm>
            <a:off x="6783105" y="3810000"/>
            <a:ext cx="1885950" cy="236220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32387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647699"/>
            <a:ext cx="6798734" cy="533401"/>
          </a:xfrm>
        </p:spPr>
        <p:txBody>
          <a:bodyPr>
            <a:normAutofit fontScale="90000"/>
          </a:bodyPr>
          <a:lstStyle/>
          <a:p>
            <a:r>
              <a:rPr lang="en-US" sz="2800" dirty="0"/>
              <a:t>Gender and diseases of zoonotic origin</a:t>
            </a:r>
            <a:br>
              <a:rPr lang="en-US" sz="2800" dirty="0"/>
            </a:br>
            <a:endParaRPr lang="en-US" sz="2800" dirty="0"/>
          </a:p>
        </p:txBody>
      </p:sp>
      <p:sp>
        <p:nvSpPr>
          <p:cNvPr id="3" name="Content Placeholder 2"/>
          <p:cNvSpPr>
            <a:spLocks noGrp="1"/>
          </p:cNvSpPr>
          <p:nvPr>
            <p:ph sz="half" idx="1"/>
          </p:nvPr>
        </p:nvSpPr>
        <p:spPr>
          <a:xfrm>
            <a:off x="845768" y="1092390"/>
            <a:ext cx="4736592" cy="5029200"/>
          </a:xfrm>
        </p:spPr>
        <p:txBody>
          <a:bodyPr>
            <a:noAutofit/>
          </a:bodyPr>
          <a:lstStyle/>
          <a:p>
            <a:r>
              <a:rPr lang="en-US" sz="2000" dirty="0"/>
              <a:t>75% of all emerging pathogens</a:t>
            </a:r>
          </a:p>
          <a:p>
            <a:r>
              <a:rPr lang="en-US" sz="2000" dirty="0"/>
              <a:t>More than half of all human pathogens</a:t>
            </a:r>
          </a:p>
          <a:p>
            <a:r>
              <a:rPr lang="en-US" sz="2000" dirty="0"/>
              <a:t>Gender division of labor</a:t>
            </a:r>
          </a:p>
          <a:p>
            <a:pPr lvl="1"/>
            <a:r>
              <a:rPr lang="en-US" sz="2000" dirty="0"/>
              <a:t>Care and marketing </a:t>
            </a:r>
          </a:p>
          <a:p>
            <a:r>
              <a:rPr lang="en-US" sz="2000" dirty="0"/>
              <a:t>Extension services focus more on larger enterprises than backyard farms</a:t>
            </a:r>
          </a:p>
          <a:p>
            <a:r>
              <a:rPr lang="en-US" sz="2000" dirty="0"/>
              <a:t>Reduces access to information, medical veterinary services</a:t>
            </a:r>
          </a:p>
          <a:p>
            <a:r>
              <a:rPr lang="en-US" sz="2000" dirty="0"/>
              <a:t>Not actual owners of farms: Avian</a:t>
            </a:r>
          </a:p>
          <a:p>
            <a:pPr marL="82296" indent="0">
              <a:buNone/>
            </a:pPr>
            <a:r>
              <a:rPr lang="en-US" sz="2000" dirty="0"/>
              <a:t>influenza</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149096"/>
            <a:ext cx="239324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5757" y="3499105"/>
            <a:ext cx="23717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0249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5475"/>
            <a:ext cx="8229600" cy="5784850"/>
          </a:xfrm>
        </p:spPr>
        <p:txBody>
          <a:bodyPr>
            <a:normAutofit/>
          </a:bodyPr>
          <a:lstStyle/>
          <a:p>
            <a:pPr marL="0" indent="0" algn="just">
              <a:buFont typeface="Arial" charset="0"/>
              <a:buNone/>
              <a:defRPr/>
            </a:pPr>
            <a:r>
              <a:rPr lang="en-US" sz="2800" b="1" dirty="0">
                <a:solidFill>
                  <a:srgbClr val="FF0000"/>
                </a:solidFill>
                <a:cs typeface="Arial"/>
              </a:rPr>
              <a:t>Examples of biological Differences</a:t>
            </a:r>
          </a:p>
          <a:p>
            <a:pPr algn="just">
              <a:buFont typeface="Arial" charset="0"/>
              <a:buChar char="•"/>
              <a:defRPr/>
            </a:pPr>
            <a:r>
              <a:rPr lang="en-US" sz="1900" dirty="0">
                <a:cs typeface="Arial"/>
              </a:rPr>
              <a:t>Women become pregnant, men do not. Physiological changes in the immune system during pregnancy predispose to disease.</a:t>
            </a:r>
          </a:p>
          <a:p>
            <a:pPr algn="just">
              <a:buFont typeface="Arial" charset="0"/>
              <a:buChar char="•"/>
              <a:defRPr/>
            </a:pPr>
            <a:endParaRPr lang="en-US" sz="1900" dirty="0">
              <a:cs typeface="Arial"/>
            </a:endParaRPr>
          </a:p>
          <a:p>
            <a:pPr marL="0" indent="0" algn="just">
              <a:buFont typeface="Arial" charset="0"/>
              <a:buNone/>
              <a:defRPr/>
            </a:pPr>
            <a:endParaRPr lang="en-US" sz="1900" b="1" dirty="0">
              <a:solidFill>
                <a:srgbClr val="FF0000"/>
              </a:solidFill>
              <a:cs typeface="Arial"/>
            </a:endParaRPr>
          </a:p>
          <a:p>
            <a:pPr marL="0" indent="0" algn="just">
              <a:buFont typeface="Arial" charset="0"/>
              <a:buNone/>
              <a:defRPr/>
            </a:pPr>
            <a:r>
              <a:rPr lang="en-US" sz="1900" b="1" dirty="0">
                <a:solidFill>
                  <a:srgbClr val="FF0000"/>
                </a:solidFill>
                <a:cs typeface="Arial"/>
              </a:rPr>
              <a:t>Examples of Gender Differences</a:t>
            </a:r>
          </a:p>
          <a:p>
            <a:pPr algn="just">
              <a:buFont typeface="Arial" charset="0"/>
              <a:buChar char="•"/>
              <a:defRPr/>
            </a:pPr>
            <a:r>
              <a:rPr lang="en-US" sz="1900" dirty="0">
                <a:cs typeface="Arial"/>
              </a:rPr>
              <a:t>It is common for more men to smoke compared to women. Smoking may affect vulnerability to respiratory disease or TB.</a:t>
            </a:r>
          </a:p>
          <a:p>
            <a:pPr algn="just">
              <a:buFont typeface="Arial" charset="0"/>
              <a:buChar char="•"/>
              <a:defRPr/>
            </a:pPr>
            <a:r>
              <a:rPr lang="en-US" sz="1900" dirty="0">
                <a:cs typeface="Arial"/>
              </a:rPr>
              <a:t>Daily activities of male or females in a society gives them different patterns of exposure to pathogens. (Fishermen and </a:t>
            </a:r>
            <a:r>
              <a:rPr lang="en-US" sz="1900" dirty="0" err="1">
                <a:cs typeface="Arial"/>
              </a:rPr>
              <a:t>bilhaziasis</a:t>
            </a:r>
            <a:r>
              <a:rPr lang="en-US" sz="1900" dirty="0">
                <a:cs typeface="Arial"/>
              </a:rPr>
              <a:t>?)</a:t>
            </a:r>
          </a:p>
          <a:p>
            <a:pPr algn="just">
              <a:buFont typeface="Arial" charset="0"/>
              <a:buChar char="•"/>
              <a:defRPr/>
            </a:pPr>
            <a:r>
              <a:rPr lang="en-US" sz="1900" dirty="0">
                <a:cs typeface="Arial"/>
              </a:rPr>
              <a:t>Gender influences access to Health facilities and funds</a:t>
            </a:r>
          </a:p>
        </p:txBody>
      </p:sp>
      <p:sp>
        <p:nvSpPr>
          <p:cNvPr id="8195" name="TextBox 3"/>
          <p:cNvSpPr txBox="1">
            <a:spLocks noChangeArrowheads="1"/>
          </p:cNvSpPr>
          <p:nvPr/>
        </p:nvSpPr>
        <p:spPr bwMode="auto">
          <a:xfrm>
            <a:off x="937268" y="5181600"/>
            <a:ext cx="73152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dirty="0" err="1">
                <a:latin typeface="+mn-lt"/>
              </a:rPr>
              <a:t>Skufca</a:t>
            </a:r>
            <a:r>
              <a:rPr lang="en-US" altLang="en-US" sz="1600" dirty="0">
                <a:latin typeface="+mn-lt"/>
              </a:rPr>
              <a:t>, J. and </a:t>
            </a:r>
            <a:r>
              <a:rPr lang="en-US" altLang="en-US" sz="1600" dirty="0" err="1">
                <a:latin typeface="+mn-lt"/>
              </a:rPr>
              <a:t>Arima</a:t>
            </a:r>
            <a:r>
              <a:rPr lang="en-US" altLang="en-US" sz="1600" dirty="0">
                <a:latin typeface="+mn-lt"/>
              </a:rPr>
              <a:t>, Y., Western Pacific Surveillance and Response Journal. Source: http://www.wpro.who.int/topics/gender_issues/Takingsexandgenderintoaccount</a:t>
            </a:r>
            <a:r>
              <a:rPr lang="en-US" altLang="en-US" sz="1600" dirty="0"/>
              <a:t>.pdf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842420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Avian influenza</a:t>
            </a:r>
            <a:br>
              <a:rPr lang="en-US" sz="2800" dirty="0"/>
            </a:br>
            <a:endParaRPr lang="en-US" sz="2800" dirty="0"/>
          </a:p>
        </p:txBody>
      </p:sp>
      <p:sp>
        <p:nvSpPr>
          <p:cNvPr id="3" name="Content Placeholder 2"/>
          <p:cNvSpPr>
            <a:spLocks noGrp="1"/>
          </p:cNvSpPr>
          <p:nvPr>
            <p:ph sz="half" idx="1"/>
          </p:nvPr>
        </p:nvSpPr>
        <p:spPr>
          <a:xfrm>
            <a:off x="1435608" y="1371600"/>
            <a:ext cx="4279392" cy="4815840"/>
          </a:xfrm>
        </p:spPr>
        <p:txBody>
          <a:bodyPr>
            <a:normAutofit fontScale="92500" lnSpcReduction="10000"/>
          </a:bodyPr>
          <a:lstStyle/>
          <a:p>
            <a:r>
              <a:rPr lang="en-US" sz="2400" dirty="0"/>
              <a:t>Small poultry farms run by women were excluded from extension</a:t>
            </a:r>
          </a:p>
          <a:p>
            <a:pPr marL="82296" indent="0">
              <a:buNone/>
            </a:pPr>
            <a:endParaRPr lang="en-US" sz="2400" dirty="0"/>
          </a:p>
          <a:p>
            <a:r>
              <a:rPr lang="en-US" sz="2400" dirty="0"/>
              <a:t>Excluded from compensation</a:t>
            </a:r>
          </a:p>
          <a:p>
            <a:pPr marL="82296" indent="0">
              <a:buNone/>
            </a:pPr>
            <a:endParaRPr lang="en-US" sz="2400" dirty="0"/>
          </a:p>
          <a:p>
            <a:r>
              <a:rPr lang="en-US" sz="2400" dirty="0"/>
              <a:t>Risk of exposure was very high</a:t>
            </a:r>
          </a:p>
          <a:p>
            <a:pPr marL="82296" indent="0">
              <a:buNone/>
            </a:pPr>
            <a:endParaRPr lang="en-US" sz="2400" dirty="0"/>
          </a:p>
          <a:p>
            <a:r>
              <a:rPr lang="en-US" sz="2400" dirty="0"/>
              <a:t>Little or no biosecurity</a:t>
            </a:r>
          </a:p>
          <a:p>
            <a:pPr marL="82296" indent="0">
              <a:buNone/>
            </a:pPr>
            <a:endParaRPr lang="en-US" sz="2400" dirty="0"/>
          </a:p>
          <a:p>
            <a:r>
              <a:rPr lang="en-US" sz="2400" dirty="0"/>
              <a:t>If there is no compensation, people sell their birds</a:t>
            </a:r>
          </a:p>
          <a:p>
            <a:pPr marL="82296" indent="0">
              <a:buNone/>
            </a:pPr>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524000"/>
            <a:ext cx="27527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9258" y="3639437"/>
            <a:ext cx="29083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642689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Gender and disease surveillance</a:t>
            </a:r>
            <a:br>
              <a:rPr lang="en-US" sz="2800" dirty="0"/>
            </a:br>
            <a:endParaRPr lang="en-US" sz="2800" dirty="0"/>
          </a:p>
        </p:txBody>
      </p:sp>
      <p:sp>
        <p:nvSpPr>
          <p:cNvPr id="3" name="Content Placeholder 2"/>
          <p:cNvSpPr>
            <a:spLocks noGrp="1"/>
          </p:cNvSpPr>
          <p:nvPr>
            <p:ph sz="half" idx="1"/>
          </p:nvPr>
        </p:nvSpPr>
        <p:spPr>
          <a:xfrm>
            <a:off x="1435608" y="1371600"/>
            <a:ext cx="4355592" cy="5105400"/>
          </a:xfrm>
        </p:spPr>
        <p:txBody>
          <a:bodyPr>
            <a:normAutofit fontScale="92500"/>
          </a:bodyPr>
          <a:lstStyle/>
          <a:p>
            <a:pPr marL="82296" indent="0">
              <a:buNone/>
            </a:pPr>
            <a:endParaRPr lang="en-US" dirty="0"/>
          </a:p>
          <a:p>
            <a:r>
              <a:rPr lang="en-US" dirty="0"/>
              <a:t>Need for disaggregated data by sex</a:t>
            </a:r>
          </a:p>
          <a:p>
            <a:pPr lvl="1"/>
            <a:r>
              <a:rPr lang="en-US" dirty="0"/>
              <a:t>Assumption that sex and gender not crucial</a:t>
            </a:r>
          </a:p>
          <a:p>
            <a:r>
              <a:rPr lang="en-US" dirty="0"/>
              <a:t>Need for data on pregnancy status</a:t>
            </a:r>
          </a:p>
          <a:p>
            <a:r>
              <a:rPr lang="en-US" dirty="0"/>
              <a:t>Gender biases in surveillance data</a:t>
            </a:r>
          </a:p>
          <a:p>
            <a:pPr lvl="1"/>
            <a:r>
              <a:rPr lang="en-US" dirty="0"/>
              <a:t>undercount the relative importance of symptoms that can only affect one sex</a:t>
            </a:r>
          </a:p>
          <a:p>
            <a:pPr lvl="1"/>
            <a:r>
              <a:rPr lang="en-US" dirty="0"/>
              <a:t>TB diagnosis cough/sputum</a:t>
            </a:r>
          </a:p>
          <a:p>
            <a:pPr lvl="1"/>
            <a:r>
              <a:rPr lang="en-US" dirty="0"/>
              <a:t>Tuberculin test negative for women</a:t>
            </a:r>
          </a:p>
          <a:p>
            <a:r>
              <a:rPr lang="en-US" dirty="0"/>
              <a:t>Gender issues in analysis</a:t>
            </a:r>
          </a:p>
          <a:p>
            <a:pPr marL="82296" indent="0">
              <a:buNone/>
            </a:pPr>
            <a:endParaRPr 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371600"/>
            <a:ext cx="239324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733800"/>
            <a:ext cx="2371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129347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447800" y="1600200"/>
            <a:ext cx="6781800" cy="4525963"/>
          </a:xfrm>
        </p:spPr>
        <p:txBody>
          <a:bodyPr vert="horz"/>
          <a:lstStyle/>
          <a:p>
            <a:pPr marL="0" indent="0" algn="just">
              <a:buFont typeface="Arial" charset="0"/>
              <a:buNone/>
              <a:defRPr/>
            </a:pPr>
            <a:r>
              <a:rPr lang="en-US" dirty="0"/>
              <a:t>Any there Gender roles in your community that can make:</a:t>
            </a:r>
          </a:p>
          <a:p>
            <a:pPr marL="0" indent="0" algn="just">
              <a:buFont typeface="Arial" charset="0"/>
              <a:buNone/>
              <a:defRPr/>
            </a:pPr>
            <a:endParaRPr lang="en-US" dirty="0"/>
          </a:p>
          <a:p>
            <a:pPr marL="514350" indent="-514350" algn="just">
              <a:buFont typeface="+mj-lt"/>
              <a:buAutoNum type="arabicPeriod"/>
              <a:defRPr/>
            </a:pPr>
            <a:r>
              <a:rPr lang="en-US" dirty="0"/>
              <a:t>Individuals vulnerable to infectious disease?</a:t>
            </a:r>
          </a:p>
          <a:p>
            <a:pPr marL="514350" indent="-514350" algn="just">
              <a:buFont typeface="+mj-lt"/>
              <a:buAutoNum type="arabicPeriod"/>
              <a:defRPr/>
            </a:pPr>
            <a:r>
              <a:rPr lang="en-US" dirty="0"/>
              <a:t>Expose Individuals to infectious disease?</a:t>
            </a:r>
          </a:p>
          <a:p>
            <a:pPr marL="0" indent="0" algn="just">
              <a:buFont typeface="Arial" charset="0"/>
              <a:buNone/>
              <a:defRPr/>
            </a:pPr>
            <a:r>
              <a:rPr lang="en-US" dirty="0"/>
              <a:t>(Distinguish if male/ female/ age group involved)</a:t>
            </a:r>
          </a:p>
        </p:txBody>
      </p:sp>
      <p:sp>
        <p:nvSpPr>
          <p:cNvPr id="16387" name="TextBox 3"/>
          <p:cNvSpPr txBox="1">
            <a:spLocks noChangeArrowheads="1"/>
          </p:cNvSpPr>
          <p:nvPr/>
        </p:nvSpPr>
        <p:spPr bwMode="auto">
          <a:xfrm>
            <a:off x="827088" y="342900"/>
            <a:ext cx="2525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FF0000"/>
                </a:solidFill>
              </a:rPr>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142162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ertical Text Placeholder 2"/>
          <p:cNvSpPr>
            <a:spLocks noGrp="1"/>
          </p:cNvSpPr>
          <p:nvPr>
            <p:ph type="body" orient="vert" idx="1"/>
          </p:nvPr>
        </p:nvSpPr>
        <p:spPr>
          <a:xfrm>
            <a:off x="1219200" y="1398588"/>
            <a:ext cx="6400800" cy="4525962"/>
          </a:xfrm>
        </p:spPr>
        <p:txBody>
          <a:bodyPr vert="horz"/>
          <a:lstStyle/>
          <a:p>
            <a:pPr marL="514350" indent="-514350" algn="just">
              <a:buFont typeface="Calibri" panose="020F0502020204030204" pitchFamily="34" charset="0"/>
              <a:buAutoNum type="arabicPeriod"/>
            </a:pPr>
            <a:r>
              <a:rPr lang="en-US" altLang="en-US" dirty="0"/>
              <a:t>Any practices in your community that prevent your community from accessing health services?</a:t>
            </a:r>
          </a:p>
          <a:p>
            <a:pPr marL="514350" indent="-514350" algn="just">
              <a:buFont typeface="Calibri" panose="020F0502020204030204" pitchFamily="34" charset="0"/>
              <a:buAutoNum type="arabicPeriod"/>
            </a:pPr>
            <a:r>
              <a:rPr lang="en-US" altLang="en-US" dirty="0"/>
              <a:t>Any practices in your community that prevent health interventions in your community from being effective</a:t>
            </a:r>
          </a:p>
        </p:txBody>
      </p:sp>
      <p:sp>
        <p:nvSpPr>
          <p:cNvPr id="19459" name="TextBox 1"/>
          <p:cNvSpPr txBox="1">
            <a:spLocks noChangeArrowheads="1"/>
          </p:cNvSpPr>
          <p:nvPr/>
        </p:nvSpPr>
        <p:spPr bwMode="auto">
          <a:xfrm>
            <a:off x="827088" y="342900"/>
            <a:ext cx="2373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FF0000"/>
                </a:solidFill>
              </a:rPr>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095052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defRPr/>
            </a:pPr>
            <a:r>
              <a:rPr lang="en-US" sz="3600" b="1" dirty="0">
                <a:solidFill>
                  <a:schemeClr val="accent1">
                    <a:lumMod val="75000"/>
                  </a:schemeClr>
                </a:solidFill>
                <a:latin typeface="Arial"/>
                <a:cs typeface="Arial"/>
              </a:rPr>
              <a:t>Conclusion</a:t>
            </a:r>
          </a:p>
        </p:txBody>
      </p:sp>
      <p:sp>
        <p:nvSpPr>
          <p:cNvPr id="4" name="Content Placeholder 3"/>
          <p:cNvSpPr>
            <a:spLocks noGrp="1"/>
          </p:cNvSpPr>
          <p:nvPr>
            <p:ph idx="1"/>
          </p:nvPr>
        </p:nvSpPr>
        <p:spPr/>
        <p:txBody>
          <a:bodyPr>
            <a:normAutofit lnSpcReduction="10000"/>
          </a:bodyPr>
          <a:lstStyle/>
          <a:p>
            <a:pPr>
              <a:buFont typeface="Arial" charset="0"/>
              <a:buChar char="•"/>
              <a:defRPr/>
            </a:pPr>
            <a:r>
              <a:rPr lang="en-US" dirty="0"/>
              <a:t>In any strategy to investigate, prevent and manage Infectious disease, Sex and Gender across the different age groups, are important considerations.</a:t>
            </a:r>
          </a:p>
          <a:p>
            <a:pPr>
              <a:buFont typeface="Arial" charset="0"/>
              <a:buChar char="•"/>
              <a:defRPr/>
            </a:pPr>
            <a:endParaRPr lang="en-US" dirty="0"/>
          </a:p>
          <a:p>
            <a:pPr>
              <a:buFont typeface="Arial" charset="0"/>
              <a:buChar char="•"/>
              <a:defRPr/>
            </a:pPr>
            <a:r>
              <a:rPr lang="en-US" dirty="0"/>
              <a:t>Communication, especially Risk communication should be tailored in a manner that takes into account the needs, roles and responsibilities of the males and females in a society and their impact on decision making or access to Health resources.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97297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3988"/>
            <a:ext cx="8229600" cy="1143000"/>
          </a:xfrm>
        </p:spPr>
        <p:txBody>
          <a:bodyPr>
            <a:normAutofit/>
          </a:bodyPr>
          <a:lstStyle/>
          <a:p>
            <a:r>
              <a:rPr lang="en-US" altLang="en-US" sz="4000" dirty="0">
                <a:latin typeface="+mn-lt"/>
                <a:cs typeface="Arial" panose="020B0604020202020204" pitchFamily="34" charset="0"/>
              </a:rPr>
              <a:t>Common Gender stereotypes</a:t>
            </a:r>
          </a:p>
        </p:txBody>
      </p:sp>
      <p:pic>
        <p:nvPicPr>
          <p:cNvPr id="9219"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3" y="1169988"/>
            <a:ext cx="844550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92465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503238"/>
            <a:ext cx="8229600" cy="5865812"/>
          </a:xfrm>
        </p:spPr>
        <p:txBody>
          <a:bodyPr/>
          <a:lstStyle/>
          <a:p>
            <a:pPr>
              <a:buFont typeface="Wingdings" panose="05000000000000000000" pitchFamily="2" charset="2"/>
              <a:buChar char="v"/>
            </a:pPr>
            <a:r>
              <a:rPr lang="en-US" altLang="en-US" dirty="0"/>
              <a:t>Both Sex and Gender are important considerations during disease investigation</a:t>
            </a:r>
          </a:p>
          <a:p>
            <a:pPr>
              <a:buFont typeface="Wingdings" panose="05000000000000000000" pitchFamily="2" charset="2"/>
              <a:buChar char="v"/>
            </a:pPr>
            <a:endParaRPr lang="en-US" altLang="en-US" sz="800" dirty="0"/>
          </a:p>
          <a:p>
            <a:pPr marL="400050" lvl="1" indent="0">
              <a:buFont typeface="Arial" panose="020B0604020202020204" pitchFamily="34" charset="0"/>
              <a:buNone/>
            </a:pPr>
            <a:r>
              <a:rPr lang="en-US" altLang="en-US" sz="2400" dirty="0">
                <a:cs typeface="Arial" panose="020B0604020202020204" pitchFamily="34" charset="0"/>
              </a:rPr>
              <a:t>Identify gender related practices that put either men or women at risk of getting an infectious disease</a:t>
            </a:r>
          </a:p>
          <a:p>
            <a:pPr marL="400050" lvl="1" indent="0">
              <a:buFont typeface="Arial" panose="020B0604020202020204" pitchFamily="34" charset="0"/>
              <a:buNone/>
            </a:pPr>
            <a:endParaRPr lang="en-US" altLang="en-US" sz="800" dirty="0">
              <a:cs typeface="Arial" panose="020B0604020202020204" pitchFamily="34" charset="0"/>
            </a:endParaRPr>
          </a:p>
          <a:p>
            <a:pPr>
              <a:buFont typeface="Wingdings" panose="05000000000000000000" pitchFamily="2" charset="2"/>
              <a:buChar char="v"/>
            </a:pPr>
            <a:r>
              <a:rPr lang="en-US" altLang="en-US" dirty="0"/>
              <a:t>Sex and Gender within the different age groups is also important during disease investigation</a:t>
            </a:r>
          </a:p>
          <a:p>
            <a:pPr>
              <a:buFont typeface="Wingdings" panose="05000000000000000000" pitchFamily="2" charset="2"/>
              <a:buChar char="v"/>
            </a:pPr>
            <a:endParaRPr lang="en-US" altLang="en-US" sz="800" dirty="0"/>
          </a:p>
          <a:p>
            <a:pPr marL="400050" lvl="1" indent="0">
              <a:buFont typeface="Arial" panose="020B0604020202020204" pitchFamily="34" charset="0"/>
              <a:buNone/>
            </a:pPr>
            <a:r>
              <a:rPr lang="en-US" altLang="en-US" sz="2400" dirty="0">
                <a:cs typeface="Arial" panose="020B0604020202020204" pitchFamily="34" charset="0"/>
              </a:rPr>
              <a:t>Biological changes are accompanied by changes in gender norms, roles responsibilities (which differ in each society)</a:t>
            </a:r>
          </a:p>
        </p:txBody>
      </p:sp>
      <p:sp>
        <p:nvSpPr>
          <p:cNvPr id="10243" name="TextBox 3"/>
          <p:cNvSpPr txBox="1">
            <a:spLocks noChangeArrowheads="1"/>
          </p:cNvSpPr>
          <p:nvPr/>
        </p:nvSpPr>
        <p:spPr bwMode="auto">
          <a:xfrm>
            <a:off x="228600" y="5562600"/>
            <a:ext cx="8829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err="1"/>
              <a:t>Sk</a:t>
            </a:r>
            <a:r>
              <a:rPr lang="en-US" altLang="en-US" sz="1600" dirty="0" err="1"/>
              <a:t>ufca</a:t>
            </a:r>
            <a:r>
              <a:rPr lang="en-US" altLang="en-US" sz="1600" dirty="0"/>
              <a:t>, J. and </a:t>
            </a:r>
            <a:r>
              <a:rPr lang="en-US" altLang="en-US" sz="1600" dirty="0" err="1"/>
              <a:t>Arima</a:t>
            </a:r>
            <a:r>
              <a:rPr lang="en-US" altLang="en-US" sz="1600" dirty="0"/>
              <a:t>, Y., Western Pacific Surveillance and Response Journal. Source: http://www.wpro.who.int/topics/gender_issues/Takingsexandgenderintoaccount.pdf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64071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0713"/>
            <a:ext cx="6798734" cy="1303867"/>
          </a:xfrm>
        </p:spPr>
        <p:txBody>
          <a:bodyPr/>
          <a:lstStyle/>
          <a:p>
            <a:r>
              <a:rPr lang="en-US" dirty="0"/>
              <a:t>Gender EQUALITY</a:t>
            </a:r>
          </a:p>
        </p:txBody>
      </p:sp>
      <p:sp>
        <p:nvSpPr>
          <p:cNvPr id="3" name="Text Placeholder 2"/>
          <p:cNvSpPr>
            <a:spLocks noGrp="1"/>
          </p:cNvSpPr>
          <p:nvPr>
            <p:ph type="body" sz="quarter" idx="10"/>
          </p:nvPr>
        </p:nvSpPr>
        <p:spPr>
          <a:xfrm>
            <a:off x="914400" y="1981200"/>
            <a:ext cx="3368041" cy="3581400"/>
          </a:xfrm>
        </p:spPr>
        <p:txBody>
          <a:bodyPr/>
          <a:lstStyle/>
          <a:p>
            <a:r>
              <a:rPr lang="en-US" dirty="0"/>
              <a:t>Equal treatment of men and women in laws and policies</a:t>
            </a:r>
          </a:p>
          <a:p>
            <a:r>
              <a:rPr lang="en-US" dirty="0"/>
              <a:t> equal access to resources and services within families, communities and societies at large</a:t>
            </a:r>
          </a:p>
        </p:txBody>
      </p:sp>
      <p:pic>
        <p:nvPicPr>
          <p:cNvPr id="4" name="Picture 3"/>
          <p:cNvPicPr>
            <a:picLocks noChangeAspect="1"/>
          </p:cNvPicPr>
          <p:nvPr/>
        </p:nvPicPr>
        <p:blipFill>
          <a:blip r:embed="rId2" cstate="print"/>
          <a:stretch>
            <a:fillRect/>
          </a:stretch>
        </p:blipFill>
        <p:spPr>
          <a:xfrm>
            <a:off x="4897121" y="2085975"/>
            <a:ext cx="3368041" cy="34766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76058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0" y="6553200"/>
            <a:ext cx="9144000" cy="304800"/>
          </a:xfrm>
          <a:prstGeom prst="rect">
            <a:avLst/>
          </a:prstGeom>
          <a:solidFill>
            <a:srgbClr val="80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200" b="1"/>
          </a:p>
        </p:txBody>
      </p:sp>
      <p:sp>
        <p:nvSpPr>
          <p:cNvPr id="10243"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10244" name="Rectangle 32"/>
          <p:cNvSpPr>
            <a:spLocks noChangeArrowheads="1"/>
          </p:cNvSpPr>
          <p:nvPr/>
        </p:nvSpPr>
        <p:spPr bwMode="auto">
          <a:xfrm>
            <a:off x="1676400" y="-762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400" b="1">
                <a:latin typeface="Times New Roman" panose="02020603050405020304" pitchFamily="18" charset="0"/>
              </a:rPr>
              <a:t>Equal opportunities?</a:t>
            </a:r>
          </a:p>
        </p:txBody>
      </p:sp>
      <p:pic>
        <p:nvPicPr>
          <p:cNvPr id="10245" name="Picture 3" descr="Eq-opp"/>
          <p:cNvPicPr>
            <a:picLocks noChangeAspect="1" noChangeArrowheads="1"/>
          </p:cNvPicPr>
          <p:nvPr/>
        </p:nvPicPr>
        <p:blipFill>
          <a:blip r:embed="rId3" cstate="print">
            <a:extLst>
              <a:ext uri="{28A0092B-C50C-407E-A947-70E740481C1C}">
                <a14:useLocalDpi xmlns:a14="http://schemas.microsoft.com/office/drawing/2010/main" val="0"/>
              </a:ext>
            </a:extLst>
          </a:blip>
          <a:srcRect l="1318" t="2011" r="1581" b="2011"/>
          <a:stretch>
            <a:fillRect/>
          </a:stretch>
        </p:blipFill>
        <p:spPr bwMode="auto">
          <a:xfrm>
            <a:off x="533400" y="590550"/>
            <a:ext cx="80772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32386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equity</a:t>
            </a:r>
          </a:p>
        </p:txBody>
      </p:sp>
      <p:sp>
        <p:nvSpPr>
          <p:cNvPr id="3" name="Text Placeholder 2"/>
          <p:cNvSpPr>
            <a:spLocks noGrp="1"/>
          </p:cNvSpPr>
          <p:nvPr>
            <p:ph type="body" sz="quarter" idx="10"/>
          </p:nvPr>
        </p:nvSpPr>
        <p:spPr/>
        <p:txBody>
          <a:bodyPr/>
          <a:lstStyle/>
          <a:p>
            <a:r>
              <a:rPr lang="en-US" dirty="0"/>
              <a:t>Fairness and justice in the distribution of benefits and responsibilities between men and women</a:t>
            </a:r>
          </a:p>
          <a:p>
            <a:r>
              <a:rPr lang="en-US" dirty="0"/>
              <a:t>Often requires women specific programs to end inequities</a:t>
            </a:r>
          </a:p>
          <a:p>
            <a:r>
              <a:rPr lang="en-US" dirty="0"/>
              <a:t>Reproductive roles acknowledged as 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8393757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2225</Words>
  <Application>Microsoft Office PowerPoint</Application>
  <PresentationFormat>On-screen Show (4:3)</PresentationFormat>
  <Paragraphs>299</Paragraphs>
  <Slides>44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Garamond</vt:lpstr>
      <vt:lpstr>Lucida Grande</vt:lpstr>
      <vt:lpstr>Times New Roman</vt:lpstr>
      <vt:lpstr>Wingdings</vt:lpstr>
      <vt:lpstr>Organic</vt:lpstr>
      <vt:lpstr> Ecosystem health </vt:lpstr>
      <vt:lpstr>Sex and gender</vt:lpstr>
      <vt:lpstr>Definitions</vt:lpstr>
      <vt:lpstr>PowerPoint Presentation</vt:lpstr>
      <vt:lpstr>Common Gender stereotypes</vt:lpstr>
      <vt:lpstr>PowerPoint Presentation</vt:lpstr>
      <vt:lpstr>Gender EQUALITY</vt:lpstr>
      <vt:lpstr>PowerPoint Presentation</vt:lpstr>
      <vt:lpstr>Gender equity</vt:lpstr>
      <vt:lpstr>PowerPoint Presentation</vt:lpstr>
      <vt:lpstr>Gender discrimination</vt:lpstr>
      <vt:lpstr>Close out</vt:lpstr>
      <vt:lpstr>Society</vt:lpstr>
      <vt:lpstr>Laws and policies</vt:lpstr>
      <vt:lpstr>Institutions of gender socialization</vt:lpstr>
      <vt:lpstr>Gender roles</vt:lpstr>
      <vt:lpstr>PowerPoint Presentation</vt:lpstr>
      <vt:lpstr>PowerPoint Presentation</vt:lpstr>
      <vt:lpstr>PowerPoint Presentation</vt:lpstr>
      <vt:lpstr>Gender tree: Understanding reasons for differences and Impacts of these differences  in roles men and women play</vt:lpstr>
      <vt:lpstr>PowerPoint Presentation</vt:lpstr>
      <vt:lpstr>PowerPoint Presentation</vt:lpstr>
      <vt:lpstr>PowerPoint Presentation</vt:lpstr>
      <vt:lpstr>PowerPoint Presentation</vt:lpstr>
      <vt:lpstr>PowerPoint Presentation</vt:lpstr>
      <vt:lpstr>PowerPoint Presentation</vt:lpstr>
      <vt:lpstr>Discovery activity</vt:lpstr>
      <vt:lpstr>What do you think?</vt:lpstr>
      <vt:lpstr>Framework</vt:lpstr>
      <vt:lpstr>Three areas</vt:lpstr>
      <vt:lpstr>Transmission model</vt:lpstr>
      <vt:lpstr>How gender differences influence emerging infectious diseases</vt:lpstr>
      <vt:lpstr>Gender Analysis in Infectious Diseases </vt:lpstr>
      <vt:lpstr>PowerPoint Presentation</vt:lpstr>
      <vt:lpstr>Vulnerability to infectious diseases</vt:lpstr>
      <vt:lpstr>Exposure to Pathogens </vt:lpstr>
      <vt:lpstr>Response to infections</vt:lpstr>
      <vt:lpstr>Effectiveness of Health Interventions</vt:lpstr>
      <vt:lpstr>Gender and diseases of zoonotic origin </vt:lpstr>
      <vt:lpstr>Avian influenza </vt:lpstr>
      <vt:lpstr>Gender and disease surveillance </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health</dc:title>
  <dc:creator>Amuguni, Janetrix Hellen M.</dc:creator>
  <cp:lastModifiedBy>Amuguni, Janetrix Hellen M.</cp:lastModifiedBy>
  <cp:revision>3</cp:revision>
  <dcterms:created xsi:type="dcterms:W3CDTF">2019-11-24T18:40:32Z</dcterms:created>
  <dcterms:modified xsi:type="dcterms:W3CDTF">2019-11-24T18:59:15Z</dcterms:modified>
</cp:coreProperties>
</file>