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4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105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EB88A-602F-40FD-9467-8A5E20424A86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DB62088A-1C1D-4ED1-B400-99CD3CE468AE}">
      <dgm:prSet phldrT="[Text]"/>
      <dgm:spPr/>
      <dgm:t>
        <a:bodyPr/>
        <a:lstStyle/>
        <a:p>
          <a:r>
            <a:rPr lang="en-GB" dirty="0"/>
            <a:t>Self-awareness </a:t>
          </a:r>
        </a:p>
      </dgm:t>
    </dgm:pt>
    <dgm:pt modelId="{E98191F8-495A-449A-917F-CC4BA4F14B29}" type="parTrans" cxnId="{65E9EFA5-7781-4595-BDD2-FA0A84D94A94}">
      <dgm:prSet/>
      <dgm:spPr/>
      <dgm:t>
        <a:bodyPr/>
        <a:lstStyle/>
        <a:p>
          <a:endParaRPr lang="en-GB"/>
        </a:p>
      </dgm:t>
    </dgm:pt>
    <dgm:pt modelId="{7DF93D7C-18C0-4A13-887D-602110306037}" type="sibTrans" cxnId="{65E9EFA5-7781-4595-BDD2-FA0A84D94A94}">
      <dgm:prSet/>
      <dgm:spPr/>
      <dgm:t>
        <a:bodyPr/>
        <a:lstStyle/>
        <a:p>
          <a:endParaRPr lang="en-GB"/>
        </a:p>
      </dgm:t>
    </dgm:pt>
    <dgm:pt modelId="{793ACE97-C468-42CE-B321-E69E1679BA1B}">
      <dgm:prSet phldrT="[Text]"/>
      <dgm:spPr/>
      <dgm:t>
        <a:bodyPr/>
        <a:lstStyle/>
        <a:p>
          <a:r>
            <a:rPr lang="en-GB" dirty="0"/>
            <a:t>Visionary &amp; Strategic</a:t>
          </a:r>
        </a:p>
      </dgm:t>
    </dgm:pt>
    <dgm:pt modelId="{A51D197A-4C78-4222-B01E-C71DB3A95BB2}" type="parTrans" cxnId="{C6C23202-BEAF-466A-A5E5-99ECB91718DE}">
      <dgm:prSet/>
      <dgm:spPr/>
      <dgm:t>
        <a:bodyPr/>
        <a:lstStyle/>
        <a:p>
          <a:endParaRPr lang="en-GB"/>
        </a:p>
      </dgm:t>
    </dgm:pt>
    <dgm:pt modelId="{0D473A39-12A0-4E6E-8F99-22C5523290DF}" type="sibTrans" cxnId="{C6C23202-BEAF-466A-A5E5-99ECB91718DE}">
      <dgm:prSet/>
      <dgm:spPr/>
      <dgm:t>
        <a:bodyPr/>
        <a:lstStyle/>
        <a:p>
          <a:endParaRPr lang="en-GB"/>
        </a:p>
      </dgm:t>
    </dgm:pt>
    <dgm:pt modelId="{4EE930A8-C69C-4361-8934-2F796D6B55BA}">
      <dgm:prSet phldrT="[Text]"/>
      <dgm:spPr/>
      <dgm:t>
        <a:bodyPr/>
        <a:lstStyle/>
        <a:p>
          <a:r>
            <a:rPr lang="en-GB" dirty="0"/>
            <a:t>Teamwork &amp; Team-building</a:t>
          </a:r>
        </a:p>
      </dgm:t>
    </dgm:pt>
    <dgm:pt modelId="{908694FA-2371-42C2-B527-9FEF8E74A134}" type="parTrans" cxnId="{03CB5641-203B-4CB4-B0A1-F4B24B36BB46}">
      <dgm:prSet/>
      <dgm:spPr/>
      <dgm:t>
        <a:bodyPr/>
        <a:lstStyle/>
        <a:p>
          <a:endParaRPr lang="en-GB"/>
        </a:p>
      </dgm:t>
    </dgm:pt>
    <dgm:pt modelId="{D11E4D65-43D5-427E-923F-AB1E31451D7E}" type="sibTrans" cxnId="{03CB5641-203B-4CB4-B0A1-F4B24B36BB46}">
      <dgm:prSet/>
      <dgm:spPr/>
      <dgm:t>
        <a:bodyPr/>
        <a:lstStyle/>
        <a:p>
          <a:endParaRPr lang="en-GB"/>
        </a:p>
      </dgm:t>
    </dgm:pt>
    <dgm:pt modelId="{0691EF7F-39AE-4D0A-A391-82DC9E91CFE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BA467A01-ECC8-46E2-ACEB-27EDC80197B0}" type="parTrans" cxnId="{A7F3749A-A8E0-472D-AFCB-742A263E0166}">
      <dgm:prSet/>
      <dgm:spPr/>
      <dgm:t>
        <a:bodyPr/>
        <a:lstStyle/>
        <a:p>
          <a:endParaRPr lang="en-GB"/>
        </a:p>
      </dgm:t>
    </dgm:pt>
    <dgm:pt modelId="{C90E0E7D-3D16-4072-BEC8-A7185B8F33BF}" type="sibTrans" cxnId="{A7F3749A-A8E0-472D-AFCB-742A263E0166}">
      <dgm:prSet/>
      <dgm:spPr/>
      <dgm:t>
        <a:bodyPr/>
        <a:lstStyle/>
        <a:p>
          <a:endParaRPr lang="en-GB"/>
        </a:p>
      </dgm:t>
    </dgm:pt>
    <dgm:pt modelId="{C51AC923-29C3-4BDC-9C63-0A7C95626A53}">
      <dgm:prSet phldrT="[Text]"/>
      <dgm:spPr/>
      <dgm:t>
        <a:bodyPr/>
        <a:lstStyle/>
        <a:p>
          <a:r>
            <a:rPr lang="en-GB" dirty="0"/>
            <a:t>Change Management</a:t>
          </a:r>
        </a:p>
      </dgm:t>
    </dgm:pt>
    <dgm:pt modelId="{67648F1A-D9F1-49DF-9AA9-702F374692A5}" type="parTrans" cxnId="{05B07B41-A852-4D80-8268-FAD93AE9FD3C}">
      <dgm:prSet/>
      <dgm:spPr/>
      <dgm:t>
        <a:bodyPr/>
        <a:lstStyle/>
        <a:p>
          <a:endParaRPr lang="en-GB"/>
        </a:p>
      </dgm:t>
    </dgm:pt>
    <dgm:pt modelId="{93F04219-0D4E-4CD5-B2A7-64628042A837}" type="sibTrans" cxnId="{05B07B41-A852-4D80-8268-FAD93AE9FD3C}">
      <dgm:prSet/>
      <dgm:spPr/>
      <dgm:t>
        <a:bodyPr/>
        <a:lstStyle/>
        <a:p>
          <a:endParaRPr lang="en-GB"/>
        </a:p>
      </dgm:t>
    </dgm:pt>
    <dgm:pt modelId="{26ECA7A9-CDF2-4FB6-BD75-F23DFF34B81F}" type="pres">
      <dgm:prSet presAssocID="{0BFEB88A-602F-40FD-9467-8A5E20424A8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896AE9-A276-45CD-A7B9-2AE92B3F921C}" type="pres">
      <dgm:prSet presAssocID="{0BFEB88A-602F-40FD-9467-8A5E20424A86}" presName="matrix" presStyleCnt="0"/>
      <dgm:spPr/>
    </dgm:pt>
    <dgm:pt modelId="{F73C7F86-A185-4D07-AF18-F27544984F03}" type="pres">
      <dgm:prSet presAssocID="{0BFEB88A-602F-40FD-9467-8A5E20424A86}" presName="tile1" presStyleLbl="node1" presStyleIdx="0" presStyleCnt="4"/>
      <dgm:spPr/>
    </dgm:pt>
    <dgm:pt modelId="{B109913C-9172-4990-AEB8-1B223E640758}" type="pres">
      <dgm:prSet presAssocID="{0BFEB88A-602F-40FD-9467-8A5E20424A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7D941D-B014-42C5-B1AC-99A304F70802}" type="pres">
      <dgm:prSet presAssocID="{0BFEB88A-602F-40FD-9467-8A5E20424A86}" presName="tile2" presStyleLbl="node1" presStyleIdx="1" presStyleCnt="4"/>
      <dgm:spPr/>
    </dgm:pt>
    <dgm:pt modelId="{39CF5252-4B02-4069-B63E-DCBD6751DC0C}" type="pres">
      <dgm:prSet presAssocID="{0BFEB88A-602F-40FD-9467-8A5E20424A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9B5A63-C337-4FD1-B534-DB249E9F83B8}" type="pres">
      <dgm:prSet presAssocID="{0BFEB88A-602F-40FD-9467-8A5E20424A86}" presName="tile3" presStyleLbl="node1" presStyleIdx="2" presStyleCnt="4" custLinFactNeighborX="-68" custLinFactNeighborY="-7489"/>
      <dgm:spPr/>
    </dgm:pt>
    <dgm:pt modelId="{DDCD10C3-ECA7-4E91-9179-951D68708B6E}" type="pres">
      <dgm:prSet presAssocID="{0BFEB88A-602F-40FD-9467-8A5E20424A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23A697-4B17-4913-803E-70C041A13D2F}" type="pres">
      <dgm:prSet presAssocID="{0BFEB88A-602F-40FD-9467-8A5E20424A86}" presName="tile4" presStyleLbl="node1" presStyleIdx="3" presStyleCnt="4" custLinFactNeighborX="-85" custLinFactNeighborY="-5891"/>
      <dgm:spPr/>
    </dgm:pt>
    <dgm:pt modelId="{0BD2F1B5-75F3-4771-948B-300221F44EE0}" type="pres">
      <dgm:prSet presAssocID="{0BFEB88A-602F-40FD-9467-8A5E20424A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3DDAF89-710C-45F8-882A-2B25664E9AE3}" type="pres">
      <dgm:prSet presAssocID="{0BFEB88A-602F-40FD-9467-8A5E20424A86}" presName="centerTile" presStyleLbl="fgShp" presStyleIdx="0" presStyleCnt="1" custScaleY="162007">
        <dgm:presLayoutVars>
          <dgm:chMax val="0"/>
          <dgm:chPref val="0"/>
        </dgm:presLayoutVars>
      </dgm:prSet>
      <dgm:spPr>
        <a:prstGeom prst="ellipse">
          <a:avLst/>
        </a:prstGeom>
      </dgm:spPr>
    </dgm:pt>
  </dgm:ptLst>
  <dgm:cxnLst>
    <dgm:cxn modelId="{C6C23202-BEAF-466A-A5E5-99ECB91718DE}" srcId="{DB62088A-1C1D-4ED1-B400-99CD3CE468AE}" destId="{793ACE97-C468-42CE-B321-E69E1679BA1B}" srcOrd="0" destOrd="0" parTransId="{A51D197A-4C78-4222-B01E-C71DB3A95BB2}" sibTransId="{0D473A39-12A0-4E6E-8F99-22C5523290DF}"/>
    <dgm:cxn modelId="{0B57BD02-2309-4226-8A55-188CFD038AF4}" type="presOf" srcId="{DB62088A-1C1D-4ED1-B400-99CD3CE468AE}" destId="{C3DDAF89-710C-45F8-882A-2B25664E9AE3}" srcOrd="0" destOrd="0" presId="urn:microsoft.com/office/officeart/2005/8/layout/matrix1"/>
    <dgm:cxn modelId="{085EBE0D-3673-424C-B31E-014E9D3065DF}" type="presOf" srcId="{4EE930A8-C69C-4361-8934-2F796D6B55BA}" destId="{337D941D-B014-42C5-B1AC-99A304F70802}" srcOrd="0" destOrd="0" presId="urn:microsoft.com/office/officeart/2005/8/layout/matrix1"/>
    <dgm:cxn modelId="{72DB061B-95F8-4A22-962C-C52EBB0E4D12}" type="presOf" srcId="{4EE930A8-C69C-4361-8934-2F796D6B55BA}" destId="{39CF5252-4B02-4069-B63E-DCBD6751DC0C}" srcOrd="1" destOrd="0" presId="urn:microsoft.com/office/officeart/2005/8/layout/matrix1"/>
    <dgm:cxn modelId="{3D932239-0606-444D-A2F6-FFE7AE14CB44}" type="presOf" srcId="{0691EF7F-39AE-4D0A-A391-82DC9E91CFEF}" destId="{DDCD10C3-ECA7-4E91-9179-951D68708B6E}" srcOrd="1" destOrd="0" presId="urn:microsoft.com/office/officeart/2005/8/layout/matrix1"/>
    <dgm:cxn modelId="{03CB5641-203B-4CB4-B0A1-F4B24B36BB46}" srcId="{DB62088A-1C1D-4ED1-B400-99CD3CE468AE}" destId="{4EE930A8-C69C-4361-8934-2F796D6B55BA}" srcOrd="1" destOrd="0" parTransId="{908694FA-2371-42C2-B527-9FEF8E74A134}" sibTransId="{D11E4D65-43D5-427E-923F-AB1E31451D7E}"/>
    <dgm:cxn modelId="{05B07B41-A852-4D80-8268-FAD93AE9FD3C}" srcId="{DB62088A-1C1D-4ED1-B400-99CD3CE468AE}" destId="{C51AC923-29C3-4BDC-9C63-0A7C95626A53}" srcOrd="3" destOrd="0" parTransId="{67648F1A-D9F1-49DF-9AA9-702F374692A5}" sibTransId="{93F04219-0D4E-4CD5-B2A7-64628042A837}"/>
    <dgm:cxn modelId="{2D5B264C-5BEE-4E02-97C2-C64F7A7051F9}" type="presOf" srcId="{793ACE97-C468-42CE-B321-E69E1679BA1B}" destId="{B109913C-9172-4990-AEB8-1B223E640758}" srcOrd="1" destOrd="0" presId="urn:microsoft.com/office/officeart/2005/8/layout/matrix1"/>
    <dgm:cxn modelId="{826A4172-D5A5-49C3-AE14-315DE678536C}" type="presOf" srcId="{C51AC923-29C3-4BDC-9C63-0A7C95626A53}" destId="{7523A697-4B17-4913-803E-70C041A13D2F}" srcOrd="0" destOrd="0" presId="urn:microsoft.com/office/officeart/2005/8/layout/matrix1"/>
    <dgm:cxn modelId="{8B81BF52-C0B9-4EA4-8B26-14B9B85500D6}" type="presOf" srcId="{793ACE97-C468-42CE-B321-E69E1679BA1B}" destId="{F73C7F86-A185-4D07-AF18-F27544984F03}" srcOrd="0" destOrd="0" presId="urn:microsoft.com/office/officeart/2005/8/layout/matrix1"/>
    <dgm:cxn modelId="{A7F3749A-A8E0-472D-AFCB-742A263E0166}" srcId="{DB62088A-1C1D-4ED1-B400-99CD3CE468AE}" destId="{0691EF7F-39AE-4D0A-A391-82DC9E91CFEF}" srcOrd="2" destOrd="0" parTransId="{BA467A01-ECC8-46E2-ACEB-27EDC80197B0}" sibTransId="{C90E0E7D-3D16-4072-BEC8-A7185B8F33BF}"/>
    <dgm:cxn modelId="{EB35D7A4-1CA1-4A8A-84A7-7D35DEFFD8F9}" type="presOf" srcId="{0691EF7F-39AE-4D0A-A391-82DC9E91CFEF}" destId="{489B5A63-C337-4FD1-B534-DB249E9F83B8}" srcOrd="0" destOrd="0" presId="urn:microsoft.com/office/officeart/2005/8/layout/matrix1"/>
    <dgm:cxn modelId="{65E9EFA5-7781-4595-BDD2-FA0A84D94A94}" srcId="{0BFEB88A-602F-40FD-9467-8A5E20424A86}" destId="{DB62088A-1C1D-4ED1-B400-99CD3CE468AE}" srcOrd="0" destOrd="0" parTransId="{E98191F8-495A-449A-917F-CC4BA4F14B29}" sibTransId="{7DF93D7C-18C0-4A13-887D-602110306037}"/>
    <dgm:cxn modelId="{FCE5C1AC-7674-4E0B-827F-15BF674FDF62}" type="presOf" srcId="{C51AC923-29C3-4BDC-9C63-0A7C95626A53}" destId="{0BD2F1B5-75F3-4771-948B-300221F44EE0}" srcOrd="1" destOrd="0" presId="urn:microsoft.com/office/officeart/2005/8/layout/matrix1"/>
    <dgm:cxn modelId="{940E0AF4-21C5-4490-AC64-23EC72B00674}" type="presOf" srcId="{0BFEB88A-602F-40FD-9467-8A5E20424A86}" destId="{26ECA7A9-CDF2-4FB6-BD75-F23DFF34B81F}" srcOrd="0" destOrd="0" presId="urn:microsoft.com/office/officeart/2005/8/layout/matrix1"/>
    <dgm:cxn modelId="{399F0239-FB8E-4233-ABE1-A114AB276D05}" type="presParOf" srcId="{26ECA7A9-CDF2-4FB6-BD75-F23DFF34B81F}" destId="{1A896AE9-A276-45CD-A7B9-2AE92B3F921C}" srcOrd="0" destOrd="0" presId="urn:microsoft.com/office/officeart/2005/8/layout/matrix1"/>
    <dgm:cxn modelId="{0D7C9A9C-5F4A-4271-9B2E-5C2724AE1D6A}" type="presParOf" srcId="{1A896AE9-A276-45CD-A7B9-2AE92B3F921C}" destId="{F73C7F86-A185-4D07-AF18-F27544984F03}" srcOrd="0" destOrd="0" presId="urn:microsoft.com/office/officeart/2005/8/layout/matrix1"/>
    <dgm:cxn modelId="{BC4F6263-0693-4815-8F13-D6D3D3822338}" type="presParOf" srcId="{1A896AE9-A276-45CD-A7B9-2AE92B3F921C}" destId="{B109913C-9172-4990-AEB8-1B223E640758}" srcOrd="1" destOrd="0" presId="urn:microsoft.com/office/officeart/2005/8/layout/matrix1"/>
    <dgm:cxn modelId="{76A59E2B-F99F-429C-8CA8-753D3CF53A74}" type="presParOf" srcId="{1A896AE9-A276-45CD-A7B9-2AE92B3F921C}" destId="{337D941D-B014-42C5-B1AC-99A304F70802}" srcOrd="2" destOrd="0" presId="urn:microsoft.com/office/officeart/2005/8/layout/matrix1"/>
    <dgm:cxn modelId="{A302F22B-754A-4EF9-A4CE-90BC07627A58}" type="presParOf" srcId="{1A896AE9-A276-45CD-A7B9-2AE92B3F921C}" destId="{39CF5252-4B02-4069-B63E-DCBD6751DC0C}" srcOrd="3" destOrd="0" presId="urn:microsoft.com/office/officeart/2005/8/layout/matrix1"/>
    <dgm:cxn modelId="{4C211C7F-A582-4FF4-BE49-8E4BBA1FF7A7}" type="presParOf" srcId="{1A896AE9-A276-45CD-A7B9-2AE92B3F921C}" destId="{489B5A63-C337-4FD1-B534-DB249E9F83B8}" srcOrd="4" destOrd="0" presId="urn:microsoft.com/office/officeart/2005/8/layout/matrix1"/>
    <dgm:cxn modelId="{DFB12D85-F98F-43C2-ACF5-A49156E34F86}" type="presParOf" srcId="{1A896AE9-A276-45CD-A7B9-2AE92B3F921C}" destId="{DDCD10C3-ECA7-4E91-9179-951D68708B6E}" srcOrd="5" destOrd="0" presId="urn:microsoft.com/office/officeart/2005/8/layout/matrix1"/>
    <dgm:cxn modelId="{1C31D653-3CF1-4B22-8BE9-3A603D0E6AAE}" type="presParOf" srcId="{1A896AE9-A276-45CD-A7B9-2AE92B3F921C}" destId="{7523A697-4B17-4913-803E-70C041A13D2F}" srcOrd="6" destOrd="0" presId="urn:microsoft.com/office/officeart/2005/8/layout/matrix1"/>
    <dgm:cxn modelId="{76B965B2-223F-4BA1-9696-1731D0884A8F}" type="presParOf" srcId="{1A896AE9-A276-45CD-A7B9-2AE92B3F921C}" destId="{0BD2F1B5-75F3-4771-948B-300221F44EE0}" srcOrd="7" destOrd="0" presId="urn:microsoft.com/office/officeart/2005/8/layout/matrix1"/>
    <dgm:cxn modelId="{DE742169-8533-47DD-B572-B3972460A65D}" type="presParOf" srcId="{26ECA7A9-CDF2-4FB6-BD75-F23DFF34B81F}" destId="{C3DDAF89-710C-45F8-882A-2B25664E9A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FEB88A-602F-40FD-9467-8A5E20424A86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DB62088A-1C1D-4ED1-B400-99CD3CE468AE}">
      <dgm:prSet phldrT="[Text]"/>
      <dgm:spPr/>
      <dgm:t>
        <a:bodyPr/>
        <a:lstStyle/>
        <a:p>
          <a:r>
            <a:rPr lang="en-GB" dirty="0"/>
            <a:t>Self awareness </a:t>
          </a:r>
        </a:p>
      </dgm:t>
    </dgm:pt>
    <dgm:pt modelId="{E98191F8-495A-449A-917F-CC4BA4F14B29}" type="parTrans" cxnId="{65E9EFA5-7781-4595-BDD2-FA0A84D94A94}">
      <dgm:prSet/>
      <dgm:spPr/>
      <dgm:t>
        <a:bodyPr/>
        <a:lstStyle/>
        <a:p>
          <a:endParaRPr lang="en-GB"/>
        </a:p>
      </dgm:t>
    </dgm:pt>
    <dgm:pt modelId="{7DF93D7C-18C0-4A13-887D-602110306037}" type="sibTrans" cxnId="{65E9EFA5-7781-4595-BDD2-FA0A84D94A94}">
      <dgm:prSet/>
      <dgm:spPr/>
      <dgm:t>
        <a:bodyPr/>
        <a:lstStyle/>
        <a:p>
          <a:endParaRPr lang="en-GB"/>
        </a:p>
      </dgm:t>
    </dgm:pt>
    <dgm:pt modelId="{793ACE97-C468-42CE-B321-E69E1679BA1B}">
      <dgm:prSet phldrT="[Text]"/>
      <dgm:spPr/>
      <dgm:t>
        <a:bodyPr/>
        <a:lstStyle/>
        <a:p>
          <a:r>
            <a:rPr lang="en-GB" dirty="0"/>
            <a:t>Visionary &amp; strategic</a:t>
          </a:r>
        </a:p>
      </dgm:t>
    </dgm:pt>
    <dgm:pt modelId="{A51D197A-4C78-4222-B01E-C71DB3A95BB2}" type="parTrans" cxnId="{C6C23202-BEAF-466A-A5E5-99ECB91718DE}">
      <dgm:prSet/>
      <dgm:spPr/>
      <dgm:t>
        <a:bodyPr/>
        <a:lstStyle/>
        <a:p>
          <a:endParaRPr lang="en-GB"/>
        </a:p>
      </dgm:t>
    </dgm:pt>
    <dgm:pt modelId="{0D473A39-12A0-4E6E-8F99-22C5523290DF}" type="sibTrans" cxnId="{C6C23202-BEAF-466A-A5E5-99ECB91718DE}">
      <dgm:prSet/>
      <dgm:spPr/>
      <dgm:t>
        <a:bodyPr/>
        <a:lstStyle/>
        <a:p>
          <a:endParaRPr lang="en-GB"/>
        </a:p>
      </dgm:t>
    </dgm:pt>
    <dgm:pt modelId="{4EE930A8-C69C-4361-8934-2F796D6B55BA}">
      <dgm:prSet phldrT="[Text]"/>
      <dgm:spPr/>
      <dgm:t>
        <a:bodyPr/>
        <a:lstStyle/>
        <a:p>
          <a:r>
            <a:rPr lang="en-GB" dirty="0" err="1"/>
            <a:t>Teamworking</a:t>
          </a:r>
          <a:r>
            <a:rPr lang="en-GB" dirty="0"/>
            <a:t> &amp; teambuilding</a:t>
          </a:r>
        </a:p>
      </dgm:t>
    </dgm:pt>
    <dgm:pt modelId="{908694FA-2371-42C2-B527-9FEF8E74A134}" type="parTrans" cxnId="{03CB5641-203B-4CB4-B0A1-F4B24B36BB46}">
      <dgm:prSet/>
      <dgm:spPr/>
      <dgm:t>
        <a:bodyPr/>
        <a:lstStyle/>
        <a:p>
          <a:endParaRPr lang="en-GB"/>
        </a:p>
      </dgm:t>
    </dgm:pt>
    <dgm:pt modelId="{D11E4D65-43D5-427E-923F-AB1E31451D7E}" type="sibTrans" cxnId="{03CB5641-203B-4CB4-B0A1-F4B24B36BB46}">
      <dgm:prSet/>
      <dgm:spPr/>
      <dgm:t>
        <a:bodyPr/>
        <a:lstStyle/>
        <a:p>
          <a:endParaRPr lang="en-GB"/>
        </a:p>
      </dgm:t>
    </dgm:pt>
    <dgm:pt modelId="{0691EF7F-39AE-4D0A-A391-82DC9E91CFE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BA467A01-ECC8-46E2-ACEB-27EDC80197B0}" type="parTrans" cxnId="{A7F3749A-A8E0-472D-AFCB-742A263E0166}">
      <dgm:prSet/>
      <dgm:spPr/>
      <dgm:t>
        <a:bodyPr/>
        <a:lstStyle/>
        <a:p>
          <a:endParaRPr lang="en-GB"/>
        </a:p>
      </dgm:t>
    </dgm:pt>
    <dgm:pt modelId="{C90E0E7D-3D16-4072-BEC8-A7185B8F33BF}" type="sibTrans" cxnId="{A7F3749A-A8E0-472D-AFCB-742A263E0166}">
      <dgm:prSet/>
      <dgm:spPr/>
      <dgm:t>
        <a:bodyPr/>
        <a:lstStyle/>
        <a:p>
          <a:endParaRPr lang="en-GB"/>
        </a:p>
      </dgm:t>
    </dgm:pt>
    <dgm:pt modelId="{C51AC923-29C3-4BDC-9C63-0A7C95626A53}">
      <dgm:prSet phldrT="[Text]"/>
      <dgm:spPr/>
      <dgm:t>
        <a:bodyPr/>
        <a:lstStyle/>
        <a:p>
          <a:r>
            <a:rPr lang="en-GB" dirty="0"/>
            <a:t>Change Management</a:t>
          </a:r>
        </a:p>
      </dgm:t>
    </dgm:pt>
    <dgm:pt modelId="{67648F1A-D9F1-49DF-9AA9-702F374692A5}" type="parTrans" cxnId="{05B07B41-A852-4D80-8268-FAD93AE9FD3C}">
      <dgm:prSet/>
      <dgm:spPr/>
      <dgm:t>
        <a:bodyPr/>
        <a:lstStyle/>
        <a:p>
          <a:endParaRPr lang="en-GB"/>
        </a:p>
      </dgm:t>
    </dgm:pt>
    <dgm:pt modelId="{93F04219-0D4E-4CD5-B2A7-64628042A837}" type="sibTrans" cxnId="{05B07B41-A852-4D80-8268-FAD93AE9FD3C}">
      <dgm:prSet/>
      <dgm:spPr/>
      <dgm:t>
        <a:bodyPr/>
        <a:lstStyle/>
        <a:p>
          <a:endParaRPr lang="en-GB"/>
        </a:p>
      </dgm:t>
    </dgm:pt>
    <dgm:pt modelId="{26ECA7A9-CDF2-4FB6-BD75-F23DFF34B81F}" type="pres">
      <dgm:prSet presAssocID="{0BFEB88A-602F-40FD-9467-8A5E20424A8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896AE9-A276-45CD-A7B9-2AE92B3F921C}" type="pres">
      <dgm:prSet presAssocID="{0BFEB88A-602F-40FD-9467-8A5E20424A86}" presName="matrix" presStyleCnt="0"/>
      <dgm:spPr/>
    </dgm:pt>
    <dgm:pt modelId="{F73C7F86-A185-4D07-AF18-F27544984F03}" type="pres">
      <dgm:prSet presAssocID="{0BFEB88A-602F-40FD-9467-8A5E20424A86}" presName="tile1" presStyleLbl="node1" presStyleIdx="0" presStyleCnt="4"/>
      <dgm:spPr/>
    </dgm:pt>
    <dgm:pt modelId="{B109913C-9172-4990-AEB8-1B223E640758}" type="pres">
      <dgm:prSet presAssocID="{0BFEB88A-602F-40FD-9467-8A5E20424A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7D941D-B014-42C5-B1AC-99A304F70802}" type="pres">
      <dgm:prSet presAssocID="{0BFEB88A-602F-40FD-9467-8A5E20424A86}" presName="tile2" presStyleLbl="node1" presStyleIdx="1" presStyleCnt="4"/>
      <dgm:spPr/>
    </dgm:pt>
    <dgm:pt modelId="{39CF5252-4B02-4069-B63E-DCBD6751DC0C}" type="pres">
      <dgm:prSet presAssocID="{0BFEB88A-602F-40FD-9467-8A5E20424A8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9B5A63-C337-4FD1-B534-DB249E9F83B8}" type="pres">
      <dgm:prSet presAssocID="{0BFEB88A-602F-40FD-9467-8A5E20424A86}" presName="tile3" presStyleLbl="node1" presStyleIdx="2" presStyleCnt="4"/>
      <dgm:spPr/>
    </dgm:pt>
    <dgm:pt modelId="{DDCD10C3-ECA7-4E91-9179-951D68708B6E}" type="pres">
      <dgm:prSet presAssocID="{0BFEB88A-602F-40FD-9467-8A5E20424A8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523A697-4B17-4913-803E-70C041A13D2F}" type="pres">
      <dgm:prSet presAssocID="{0BFEB88A-602F-40FD-9467-8A5E20424A86}" presName="tile4" presStyleLbl="node1" presStyleIdx="3" presStyleCnt="4"/>
      <dgm:spPr/>
    </dgm:pt>
    <dgm:pt modelId="{0BD2F1B5-75F3-4771-948B-300221F44EE0}" type="pres">
      <dgm:prSet presAssocID="{0BFEB88A-602F-40FD-9467-8A5E20424A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3DDAF89-710C-45F8-882A-2B25664E9AE3}" type="pres">
      <dgm:prSet presAssocID="{0BFEB88A-602F-40FD-9467-8A5E20424A86}" presName="centerTile" presStyleLbl="fgShp" presStyleIdx="0" presStyleCnt="1" custScaleY="162007">
        <dgm:presLayoutVars>
          <dgm:chMax val="0"/>
          <dgm:chPref val="0"/>
        </dgm:presLayoutVars>
      </dgm:prSet>
      <dgm:spPr>
        <a:prstGeom prst="ellipse">
          <a:avLst/>
        </a:prstGeom>
      </dgm:spPr>
    </dgm:pt>
  </dgm:ptLst>
  <dgm:cxnLst>
    <dgm:cxn modelId="{C6C23202-BEAF-466A-A5E5-99ECB91718DE}" srcId="{DB62088A-1C1D-4ED1-B400-99CD3CE468AE}" destId="{793ACE97-C468-42CE-B321-E69E1679BA1B}" srcOrd="0" destOrd="0" parTransId="{A51D197A-4C78-4222-B01E-C71DB3A95BB2}" sibTransId="{0D473A39-12A0-4E6E-8F99-22C5523290DF}"/>
    <dgm:cxn modelId="{3ECBC734-38A0-4320-9B8C-2444CB500F71}" type="presOf" srcId="{DB62088A-1C1D-4ED1-B400-99CD3CE468AE}" destId="{C3DDAF89-710C-45F8-882A-2B25664E9AE3}" srcOrd="0" destOrd="0" presId="urn:microsoft.com/office/officeart/2005/8/layout/matrix1"/>
    <dgm:cxn modelId="{2D158C3B-4B3B-47F4-906B-597B476E47C3}" type="presOf" srcId="{0691EF7F-39AE-4D0A-A391-82DC9E91CFEF}" destId="{DDCD10C3-ECA7-4E91-9179-951D68708B6E}" srcOrd="1" destOrd="0" presId="urn:microsoft.com/office/officeart/2005/8/layout/matrix1"/>
    <dgm:cxn modelId="{BD683541-8799-41E4-A91A-A397AFD12D8B}" type="presOf" srcId="{4EE930A8-C69C-4361-8934-2F796D6B55BA}" destId="{337D941D-B014-42C5-B1AC-99A304F70802}" srcOrd="0" destOrd="0" presId="urn:microsoft.com/office/officeart/2005/8/layout/matrix1"/>
    <dgm:cxn modelId="{03CB5641-203B-4CB4-B0A1-F4B24B36BB46}" srcId="{DB62088A-1C1D-4ED1-B400-99CD3CE468AE}" destId="{4EE930A8-C69C-4361-8934-2F796D6B55BA}" srcOrd="1" destOrd="0" parTransId="{908694FA-2371-42C2-B527-9FEF8E74A134}" sibTransId="{D11E4D65-43D5-427E-923F-AB1E31451D7E}"/>
    <dgm:cxn modelId="{05B07B41-A852-4D80-8268-FAD93AE9FD3C}" srcId="{DB62088A-1C1D-4ED1-B400-99CD3CE468AE}" destId="{C51AC923-29C3-4BDC-9C63-0A7C95626A53}" srcOrd="3" destOrd="0" parTransId="{67648F1A-D9F1-49DF-9AA9-702F374692A5}" sibTransId="{93F04219-0D4E-4CD5-B2A7-64628042A837}"/>
    <dgm:cxn modelId="{EE28BC66-41CE-4925-B369-4760A44FC3B2}" type="presOf" srcId="{4EE930A8-C69C-4361-8934-2F796D6B55BA}" destId="{39CF5252-4B02-4069-B63E-DCBD6751DC0C}" srcOrd="1" destOrd="0" presId="urn:microsoft.com/office/officeart/2005/8/layout/matrix1"/>
    <dgm:cxn modelId="{ABA65669-DE56-4687-B0A4-A669D854386F}" type="presOf" srcId="{0691EF7F-39AE-4D0A-A391-82DC9E91CFEF}" destId="{489B5A63-C337-4FD1-B534-DB249E9F83B8}" srcOrd="0" destOrd="0" presId="urn:microsoft.com/office/officeart/2005/8/layout/matrix1"/>
    <dgm:cxn modelId="{1BAB1659-2020-4351-9B9A-B4A9AAD87C4E}" type="presOf" srcId="{C51AC923-29C3-4BDC-9C63-0A7C95626A53}" destId="{7523A697-4B17-4913-803E-70C041A13D2F}" srcOrd="0" destOrd="0" presId="urn:microsoft.com/office/officeart/2005/8/layout/matrix1"/>
    <dgm:cxn modelId="{670D4B8F-67E4-40C6-925F-C0A2AEA85E18}" type="presOf" srcId="{0BFEB88A-602F-40FD-9467-8A5E20424A86}" destId="{26ECA7A9-CDF2-4FB6-BD75-F23DFF34B81F}" srcOrd="0" destOrd="0" presId="urn:microsoft.com/office/officeart/2005/8/layout/matrix1"/>
    <dgm:cxn modelId="{A7F3749A-A8E0-472D-AFCB-742A263E0166}" srcId="{DB62088A-1C1D-4ED1-B400-99CD3CE468AE}" destId="{0691EF7F-39AE-4D0A-A391-82DC9E91CFEF}" srcOrd="2" destOrd="0" parTransId="{BA467A01-ECC8-46E2-ACEB-27EDC80197B0}" sibTransId="{C90E0E7D-3D16-4072-BEC8-A7185B8F33BF}"/>
    <dgm:cxn modelId="{65E9EFA5-7781-4595-BDD2-FA0A84D94A94}" srcId="{0BFEB88A-602F-40FD-9467-8A5E20424A86}" destId="{DB62088A-1C1D-4ED1-B400-99CD3CE468AE}" srcOrd="0" destOrd="0" parTransId="{E98191F8-495A-449A-917F-CC4BA4F14B29}" sibTransId="{7DF93D7C-18C0-4A13-887D-602110306037}"/>
    <dgm:cxn modelId="{1E5034B7-1461-4783-AB33-C1D2D7FD7792}" type="presOf" srcId="{793ACE97-C468-42CE-B321-E69E1679BA1B}" destId="{F73C7F86-A185-4D07-AF18-F27544984F03}" srcOrd="0" destOrd="0" presId="urn:microsoft.com/office/officeart/2005/8/layout/matrix1"/>
    <dgm:cxn modelId="{A59135CA-C863-44BC-9C14-00FB2D30E460}" type="presOf" srcId="{793ACE97-C468-42CE-B321-E69E1679BA1B}" destId="{B109913C-9172-4990-AEB8-1B223E640758}" srcOrd="1" destOrd="0" presId="urn:microsoft.com/office/officeart/2005/8/layout/matrix1"/>
    <dgm:cxn modelId="{2F58F9FE-A44E-44F1-9605-23899DBEA5CD}" type="presOf" srcId="{C51AC923-29C3-4BDC-9C63-0A7C95626A53}" destId="{0BD2F1B5-75F3-4771-948B-300221F44EE0}" srcOrd="1" destOrd="0" presId="urn:microsoft.com/office/officeart/2005/8/layout/matrix1"/>
    <dgm:cxn modelId="{882529E9-1BD9-468B-8FA1-4999C2C31207}" type="presParOf" srcId="{26ECA7A9-CDF2-4FB6-BD75-F23DFF34B81F}" destId="{1A896AE9-A276-45CD-A7B9-2AE92B3F921C}" srcOrd="0" destOrd="0" presId="urn:microsoft.com/office/officeart/2005/8/layout/matrix1"/>
    <dgm:cxn modelId="{908B3325-24E6-46B8-81F1-967F57F39CC9}" type="presParOf" srcId="{1A896AE9-A276-45CD-A7B9-2AE92B3F921C}" destId="{F73C7F86-A185-4D07-AF18-F27544984F03}" srcOrd="0" destOrd="0" presId="urn:microsoft.com/office/officeart/2005/8/layout/matrix1"/>
    <dgm:cxn modelId="{01CD52BB-4D00-4FAA-8256-A7F9A4F086B6}" type="presParOf" srcId="{1A896AE9-A276-45CD-A7B9-2AE92B3F921C}" destId="{B109913C-9172-4990-AEB8-1B223E640758}" srcOrd="1" destOrd="0" presId="urn:microsoft.com/office/officeart/2005/8/layout/matrix1"/>
    <dgm:cxn modelId="{07B1EC7A-F77C-40DA-8CD3-4EF07D8C2E2E}" type="presParOf" srcId="{1A896AE9-A276-45CD-A7B9-2AE92B3F921C}" destId="{337D941D-B014-42C5-B1AC-99A304F70802}" srcOrd="2" destOrd="0" presId="urn:microsoft.com/office/officeart/2005/8/layout/matrix1"/>
    <dgm:cxn modelId="{C55D7609-BC74-44F7-B375-FAEDA5234F59}" type="presParOf" srcId="{1A896AE9-A276-45CD-A7B9-2AE92B3F921C}" destId="{39CF5252-4B02-4069-B63E-DCBD6751DC0C}" srcOrd="3" destOrd="0" presId="urn:microsoft.com/office/officeart/2005/8/layout/matrix1"/>
    <dgm:cxn modelId="{101F5FA7-C10D-4CCD-956B-18837DD693A5}" type="presParOf" srcId="{1A896AE9-A276-45CD-A7B9-2AE92B3F921C}" destId="{489B5A63-C337-4FD1-B534-DB249E9F83B8}" srcOrd="4" destOrd="0" presId="urn:microsoft.com/office/officeart/2005/8/layout/matrix1"/>
    <dgm:cxn modelId="{25C1DD54-6558-40AA-9CA9-C0E1DD8D13E3}" type="presParOf" srcId="{1A896AE9-A276-45CD-A7B9-2AE92B3F921C}" destId="{DDCD10C3-ECA7-4E91-9179-951D68708B6E}" srcOrd="5" destOrd="0" presId="urn:microsoft.com/office/officeart/2005/8/layout/matrix1"/>
    <dgm:cxn modelId="{CC58D42B-3B0B-4735-8FA6-0567B7A45329}" type="presParOf" srcId="{1A896AE9-A276-45CD-A7B9-2AE92B3F921C}" destId="{7523A697-4B17-4913-803E-70C041A13D2F}" srcOrd="6" destOrd="0" presId="urn:microsoft.com/office/officeart/2005/8/layout/matrix1"/>
    <dgm:cxn modelId="{D71A2BDB-2F08-4995-B28F-D48DDBCD819E}" type="presParOf" srcId="{1A896AE9-A276-45CD-A7B9-2AE92B3F921C}" destId="{0BD2F1B5-75F3-4771-948B-300221F44EE0}" srcOrd="7" destOrd="0" presId="urn:microsoft.com/office/officeart/2005/8/layout/matrix1"/>
    <dgm:cxn modelId="{23479D22-63B8-4C8D-AEFF-DA4487E4AB73}" type="presParOf" srcId="{26ECA7A9-CDF2-4FB6-BD75-F23DFF34B81F}" destId="{C3DDAF89-710C-45F8-882A-2B25664E9A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F86-A185-4D07-AF18-F27544984F03}">
      <dsp:nvSpPr>
        <dsp:cNvPr id="0" name=""/>
        <dsp:cNvSpPr/>
      </dsp:nvSpPr>
      <dsp:spPr>
        <a:xfrm rot="16200000">
          <a:off x="674687" y="-674687"/>
          <a:ext cx="2400300" cy="37496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Visionary &amp; Strategic</a:t>
          </a:r>
        </a:p>
      </dsp:txBody>
      <dsp:txXfrm rot="5400000">
        <a:off x="-1" y="1"/>
        <a:ext cx="3749675" cy="1800225"/>
      </dsp:txXfrm>
    </dsp:sp>
    <dsp:sp modelId="{337D941D-B014-42C5-B1AC-99A304F70802}">
      <dsp:nvSpPr>
        <dsp:cNvPr id="0" name=""/>
        <dsp:cNvSpPr/>
      </dsp:nvSpPr>
      <dsp:spPr>
        <a:xfrm>
          <a:off x="3749675" y="0"/>
          <a:ext cx="3749675" cy="2400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Teamwork &amp; Team-building</a:t>
          </a:r>
        </a:p>
      </dsp:txBody>
      <dsp:txXfrm>
        <a:off x="3749675" y="0"/>
        <a:ext cx="3749675" cy="1800225"/>
      </dsp:txXfrm>
    </dsp:sp>
    <dsp:sp modelId="{489B5A63-C337-4FD1-B534-DB249E9F83B8}">
      <dsp:nvSpPr>
        <dsp:cNvPr id="0" name=""/>
        <dsp:cNvSpPr/>
      </dsp:nvSpPr>
      <dsp:spPr>
        <a:xfrm rot="10800000">
          <a:off x="0" y="2220541"/>
          <a:ext cx="3749675" cy="2400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Communication</a:t>
          </a:r>
        </a:p>
      </dsp:txBody>
      <dsp:txXfrm rot="10800000">
        <a:off x="0" y="2820616"/>
        <a:ext cx="3749675" cy="1800225"/>
      </dsp:txXfrm>
    </dsp:sp>
    <dsp:sp modelId="{7523A697-4B17-4913-803E-70C041A13D2F}">
      <dsp:nvSpPr>
        <dsp:cNvPr id="0" name=""/>
        <dsp:cNvSpPr/>
      </dsp:nvSpPr>
      <dsp:spPr>
        <a:xfrm rot="5400000">
          <a:off x="4421175" y="1584210"/>
          <a:ext cx="2400300" cy="37496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Change Management</a:t>
          </a:r>
        </a:p>
      </dsp:txBody>
      <dsp:txXfrm rot="-5400000">
        <a:off x="3746487" y="2858973"/>
        <a:ext cx="3749675" cy="1800225"/>
      </dsp:txXfrm>
    </dsp:sp>
    <dsp:sp modelId="{C3DDAF89-710C-45F8-882A-2B25664E9AE3}">
      <dsp:nvSpPr>
        <dsp:cNvPr id="0" name=""/>
        <dsp:cNvSpPr/>
      </dsp:nvSpPr>
      <dsp:spPr>
        <a:xfrm>
          <a:off x="2624772" y="1428136"/>
          <a:ext cx="2249805" cy="19443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Self-awareness </a:t>
          </a:r>
        </a:p>
      </dsp:txBody>
      <dsp:txXfrm>
        <a:off x="2954248" y="1712876"/>
        <a:ext cx="1590853" cy="137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7F86-A185-4D07-AF18-F27544984F03}">
      <dsp:nvSpPr>
        <dsp:cNvPr id="0" name=""/>
        <dsp:cNvSpPr/>
      </dsp:nvSpPr>
      <dsp:spPr>
        <a:xfrm rot="16200000">
          <a:off x="674687" y="-674687"/>
          <a:ext cx="2400300" cy="37496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Visionary &amp; strategic</a:t>
          </a:r>
        </a:p>
      </dsp:txBody>
      <dsp:txXfrm rot="5400000">
        <a:off x="-1" y="1"/>
        <a:ext cx="3749675" cy="1800225"/>
      </dsp:txXfrm>
    </dsp:sp>
    <dsp:sp modelId="{337D941D-B014-42C5-B1AC-99A304F70802}">
      <dsp:nvSpPr>
        <dsp:cNvPr id="0" name=""/>
        <dsp:cNvSpPr/>
      </dsp:nvSpPr>
      <dsp:spPr>
        <a:xfrm>
          <a:off x="3749675" y="0"/>
          <a:ext cx="3749675" cy="24003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Teamworking</a:t>
          </a:r>
          <a:r>
            <a:rPr lang="en-GB" sz="2800" kern="1200" dirty="0"/>
            <a:t> &amp; teambuilding</a:t>
          </a:r>
        </a:p>
      </dsp:txBody>
      <dsp:txXfrm>
        <a:off x="3749675" y="0"/>
        <a:ext cx="3749675" cy="1800225"/>
      </dsp:txXfrm>
    </dsp:sp>
    <dsp:sp modelId="{489B5A63-C337-4FD1-B534-DB249E9F83B8}">
      <dsp:nvSpPr>
        <dsp:cNvPr id="0" name=""/>
        <dsp:cNvSpPr/>
      </dsp:nvSpPr>
      <dsp:spPr>
        <a:xfrm rot="10800000">
          <a:off x="0" y="2400300"/>
          <a:ext cx="3749675" cy="24003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Communication</a:t>
          </a:r>
        </a:p>
      </dsp:txBody>
      <dsp:txXfrm rot="10800000">
        <a:off x="0" y="3000374"/>
        <a:ext cx="3749675" cy="1800225"/>
      </dsp:txXfrm>
    </dsp:sp>
    <dsp:sp modelId="{7523A697-4B17-4913-803E-70C041A13D2F}">
      <dsp:nvSpPr>
        <dsp:cNvPr id="0" name=""/>
        <dsp:cNvSpPr/>
      </dsp:nvSpPr>
      <dsp:spPr>
        <a:xfrm rot="5400000">
          <a:off x="4424362" y="1725612"/>
          <a:ext cx="2400300" cy="37496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Change Management</a:t>
          </a:r>
        </a:p>
      </dsp:txBody>
      <dsp:txXfrm rot="-5400000">
        <a:off x="3749674" y="3000374"/>
        <a:ext cx="3749675" cy="1800225"/>
      </dsp:txXfrm>
    </dsp:sp>
    <dsp:sp modelId="{C3DDAF89-710C-45F8-882A-2B25664E9AE3}">
      <dsp:nvSpPr>
        <dsp:cNvPr id="0" name=""/>
        <dsp:cNvSpPr/>
      </dsp:nvSpPr>
      <dsp:spPr>
        <a:xfrm>
          <a:off x="2624772" y="1428136"/>
          <a:ext cx="2249805" cy="194432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Self awareness </a:t>
          </a:r>
        </a:p>
      </dsp:txBody>
      <dsp:txXfrm>
        <a:off x="2954248" y="1712876"/>
        <a:ext cx="1590853" cy="137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C15AA-623E-493D-B11C-B814802CC832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A245-ADF3-41C4-AAC0-D24AA5B4F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12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695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  <a:p>
            <a:pPr defTabSz="947933"/>
            <a:endParaRPr lang="en-US" sz="1300" u="sng" dirty="0"/>
          </a:p>
          <a:p>
            <a:pPr defTabSz="947933"/>
            <a:endParaRPr lang="en-US" sz="1300" u="sng" dirty="0"/>
          </a:p>
        </p:txBody>
      </p:sp>
      <p:sp>
        <p:nvSpPr>
          <p:cNvPr id="6" name="Rectangle 5"/>
          <p:cNvSpPr/>
          <p:nvPr/>
        </p:nvSpPr>
        <p:spPr>
          <a:xfrm>
            <a:off x="1338545" y="5382245"/>
            <a:ext cx="3426575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008080"/>
                </a:solidFill>
                <a:latin typeface="Arial" charset="0"/>
              </a:rPr>
              <a:t>Background: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“Social Styles”:  developed by Robert and Dorothy Bolton 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Focuses on people styles at work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Handy tool for diagnosing styles (quickly!) in order to engage your stakeholders. 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008080"/>
                </a:solidFill>
                <a:latin typeface="Arial" charset="0"/>
              </a:rPr>
              <a:t>Two Dimensions of  Observable Behavior: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solidFill>
                <a:srgbClr val="008080"/>
              </a:solidFill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660033"/>
                </a:solidFill>
                <a:latin typeface="Arial" charset="0"/>
              </a:rPr>
              <a:t>Responsiveness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The extent to which someone expresses or controls his/her emotions</a:t>
            </a:r>
          </a:p>
          <a:p>
            <a:pPr marL="292100" indent="-292100">
              <a:lnSpc>
                <a:spcPct val="90000"/>
              </a:lnSpc>
              <a:buClr>
                <a:srgbClr val="660033"/>
              </a:buClr>
            </a:pPr>
            <a:r>
              <a:rPr lang="en-US" sz="1200" dirty="0">
                <a:latin typeface="Arial" charset="0"/>
              </a:rPr>
              <a:t>Focus on </a:t>
            </a:r>
            <a:r>
              <a:rPr lang="en-US" sz="1200" u="sng" dirty="0">
                <a:latin typeface="Arial" charset="0"/>
              </a:rPr>
              <a:t>Task/Results</a:t>
            </a:r>
            <a:r>
              <a:rPr lang="en-US" sz="1200" dirty="0">
                <a:latin typeface="Arial" charset="0"/>
              </a:rPr>
              <a:t> vs. </a:t>
            </a:r>
            <a:r>
              <a:rPr lang="en-US" sz="1200" u="sng" dirty="0">
                <a:latin typeface="Arial" charset="0"/>
              </a:rPr>
              <a:t>People/Relationships</a:t>
            </a:r>
          </a:p>
          <a:p>
            <a:pPr marL="292100" indent="-292100">
              <a:lnSpc>
                <a:spcPct val="90000"/>
              </a:lnSpc>
            </a:pPr>
            <a:endParaRPr lang="en-US" sz="1200" dirty="0">
              <a:solidFill>
                <a:srgbClr val="660033"/>
              </a:solidFill>
              <a:latin typeface="Arial" charset="0"/>
            </a:endParaRPr>
          </a:p>
          <a:p>
            <a:pPr marL="292100" indent="-292100">
              <a:lnSpc>
                <a:spcPct val="90000"/>
              </a:lnSpc>
              <a:buNone/>
            </a:pPr>
            <a:r>
              <a:rPr lang="en-US" sz="1200" dirty="0">
                <a:solidFill>
                  <a:srgbClr val="660033"/>
                </a:solidFill>
                <a:latin typeface="Arial" charset="0"/>
              </a:rPr>
              <a:t>Assertiveness</a:t>
            </a:r>
          </a:p>
          <a:p>
            <a:pPr marL="292100" indent="-292100">
              <a:lnSpc>
                <a:spcPct val="90000"/>
              </a:lnSpc>
              <a:buClr>
                <a:srgbClr val="990000"/>
              </a:buClr>
            </a:pPr>
            <a:r>
              <a:rPr lang="en-US" sz="1200" dirty="0">
                <a:latin typeface="Arial" charset="0"/>
              </a:rPr>
              <a:t>The effort one makes to influence the thoughts, feelings and/or actions of others</a:t>
            </a:r>
          </a:p>
          <a:p>
            <a:pPr marL="292100" indent="-292100">
              <a:lnSpc>
                <a:spcPct val="90000"/>
              </a:lnSpc>
              <a:buClr>
                <a:srgbClr val="990000"/>
              </a:buClr>
            </a:pPr>
            <a:r>
              <a:rPr lang="en-US" sz="1200" dirty="0">
                <a:latin typeface="Arial" charset="0"/>
              </a:rPr>
              <a:t>Tendency to </a:t>
            </a:r>
            <a:r>
              <a:rPr lang="en-US" sz="1200" u="sng" dirty="0">
                <a:latin typeface="Arial" charset="0"/>
              </a:rPr>
              <a:t>Ask/Question</a:t>
            </a:r>
            <a:r>
              <a:rPr lang="en-US" sz="1200" dirty="0">
                <a:latin typeface="Arial" charset="0"/>
              </a:rPr>
              <a:t> vs. T</a:t>
            </a:r>
            <a:r>
              <a:rPr lang="en-US" sz="1200" u="sng" dirty="0">
                <a:latin typeface="Arial" charset="0"/>
              </a:rPr>
              <a:t>ell/Direct</a:t>
            </a:r>
            <a:endParaRPr lang="en-GB" sz="1200" u="sng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13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78235-2C36-4621-9D31-6175BB1752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A41DE-69DD-4F1A-AA00-33B06A2E076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6C066B-F9F5-4CCD-AD9D-E3AFC6AD1D0F}" type="slidenum">
              <a:rPr lang="en-US"/>
              <a:pPr/>
              <a:t>17</a:t>
            </a:fld>
            <a:endParaRPr lang="en-US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E10EB-7034-4F82-B3F1-8560A341875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BEC6F-C4E4-4D81-9DB6-BB3B3AF136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1C2FD-3F9D-4073-9007-B9B85262AAA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Strategic Influencing, April 2006</a:t>
            </a:r>
          </a:p>
        </p:txBody>
      </p:sp>
      <p:sp>
        <p:nvSpPr>
          <p:cNvPr id="993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6B494-E323-420C-A869-EB3CF44C64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536168" y="5222504"/>
            <a:ext cx="590496" cy="29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4844" tIns="47423" rIns="94844" bIns="47423">
            <a:spAutoFit/>
          </a:bodyPr>
          <a:lstStyle/>
          <a:p>
            <a:pPr defTabSz="947933"/>
            <a:r>
              <a:rPr lang="en-US" sz="1300" u="sng" dirty="0"/>
              <a:t>Notes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9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710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34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2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22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401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209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" y="274638"/>
            <a:ext cx="888301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2880" y="1600200"/>
            <a:ext cx="883729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1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9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3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2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0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6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399FD1-3AF0-4329-ACB2-4CA6D7D97247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679796-57DA-4628-B9F6-64EEB6A9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060211"/>
            <a:ext cx="5715000" cy="2416789"/>
          </a:xfrm>
        </p:spPr>
        <p:txBody>
          <a:bodyPr>
            <a:normAutofit fontScale="90000"/>
          </a:bodyPr>
          <a:lstStyle/>
          <a:p>
            <a:r>
              <a:rPr lang="en-GB" dirty="0"/>
              <a:t>Management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Social Styles and Building Self-awareness</a:t>
            </a:r>
            <a:br>
              <a:rPr lang="en-GB" dirty="0"/>
            </a:br>
            <a:r>
              <a:rPr lang="en-GB" sz="2700" dirty="0"/>
              <a:t>Power point No 5</a:t>
            </a:r>
            <a:br>
              <a:rPr lang="en-US" sz="27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Fold your arms over your chest.</a:t>
            </a:r>
          </a:p>
          <a:p>
            <a:pPr>
              <a:buNone/>
            </a:pPr>
            <a:endParaRPr lang="en-GB" sz="2800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Notice which arm crosses over the other; which hand is on the outside of the arm?</a:t>
            </a:r>
          </a:p>
          <a:p>
            <a:pPr>
              <a:buNone/>
            </a:pPr>
            <a:endParaRPr lang="en-GB" sz="2800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sz="2800" i="1" dirty="0">
                <a:solidFill>
                  <a:srgbClr val="008080"/>
                </a:solidFill>
                <a:latin typeface="Arial" charset="0"/>
              </a:rPr>
              <a:t>Unfold your arms, then cross them again with your other arm on top and your hands in the opposite position.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BA5F3-684F-4929-8590-249374A2D88D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Questionnaire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3706BF-AF66-4D4D-9DC3-6FFCBFB3CB1C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8004" name="Picture 4" descr="http://4.bp.blogspot.com/-Bk4K5lVsBaU/TVlWY-bZqxI/AAAAAAAAARs/1sVuNDBiCkA/s1600/questionn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802" y="1941390"/>
            <a:ext cx="6029325" cy="40195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565400" y="1900238"/>
            <a:ext cx="2133600" cy="1676400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rgbClr val="000066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“Get the job done thoroughly  and right.”</a:t>
            </a: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900238"/>
            <a:ext cx="2133600" cy="1676400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DRIVER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>
                <a:solidFill>
                  <a:schemeClr val="tx1"/>
                </a:solidFill>
                <a:cs typeface="Arial" charset="0"/>
              </a:rPr>
              <a:t>“Get the job done now”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565400" y="3576638"/>
            <a:ext cx="2133600" cy="1676400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“How will this impact our stakeholders?”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8"/>
            <a:ext cx="2185987" cy="1676400"/>
            <a:chOff x="2927" y="2253"/>
            <a:chExt cx="1377" cy="105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497"/>
              <a:ext cx="1314" cy="5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3500" indent="-63500" algn="ctr"/>
              <a:r>
                <a:rPr lang="en-US" sz="1400" b="1" i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r>
                <a:rPr lang="en-US" sz="1400" b="1" i="0">
                  <a:solidFill>
                    <a:schemeClr val="tx1"/>
                  </a:solidFill>
                  <a:cs typeface="Arial" charset="0"/>
                </a:rPr>
                <a:t>“Let’s talk about the bigger picture.”</a:t>
              </a: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</a:t>
            </a:r>
            <a:r>
              <a:rPr lang="en-US" sz="2000" i="1" dirty="0">
                <a:solidFill>
                  <a:srgbClr val="008080"/>
                </a:solidFill>
                <a:latin typeface="Arial" charset="0"/>
              </a:rPr>
              <a:t>t</a:t>
            </a:r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hem Tick: Social Styles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153265" y="1592826"/>
            <a:ext cx="2545735" cy="1983812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Focus on facts and logic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Act when payoff is clear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Careful not to commit too quickly</a:t>
            </a: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578077"/>
            <a:ext cx="2328504" cy="1998561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DRIVER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Focus on 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Take charge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Make quick decisions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Like challenges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168013" y="3576637"/>
            <a:ext cx="2530987" cy="2057247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Cooperate to gain agreement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Provide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b="1" i="0" dirty="0">
                <a:cs typeface="Arial" charset="0"/>
              </a:rPr>
              <a:t>Communicate trust and confidence</a:t>
            </a: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7"/>
            <a:ext cx="2403116" cy="2089251"/>
            <a:chOff x="2927" y="2253"/>
            <a:chExt cx="1377" cy="109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396"/>
              <a:ext cx="1314" cy="9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3500" indent="-63500" algn="ctr"/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endParaRPr lang="en-US" sz="1400" b="1" i="0" dirty="0">
                <a:solidFill>
                  <a:schemeClr val="tx1"/>
                </a:solidFill>
                <a:cs typeface="Arial" charset="0"/>
              </a:endParaRP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Create excitement and involvement</a:t>
              </a: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cs typeface="Arial" charset="0"/>
                </a:rPr>
                <a:t>Share ideas and enthusiasm</a:t>
              </a:r>
            </a:p>
            <a:p>
              <a:pPr marL="520700" lvl="1" indent="-63500">
                <a:buFont typeface="Arial" pitchFamily="34" charset="0"/>
                <a:buChar char="•"/>
              </a:pPr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Motivate, inspire persuade</a:t>
              </a: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4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 – Characteristics 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820239" name="Rectangle 15"/>
          <p:cNvSpPr>
            <a:spLocks noChangeArrowheads="1"/>
          </p:cNvSpPr>
          <p:nvPr/>
        </p:nvSpPr>
        <p:spPr bwMode="auto">
          <a:xfrm>
            <a:off x="755650" y="1052513"/>
            <a:ext cx="3771900" cy="2586037"/>
          </a:xfrm>
          <a:prstGeom prst="rect">
            <a:avLst/>
          </a:prstGeom>
          <a:gradFill rotWithShape="1">
            <a:gsLst>
              <a:gs pos="0">
                <a:srgbClr val="CEE7DA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 dirty="0" err="1">
                <a:solidFill>
                  <a:schemeClr val="tx1"/>
                </a:solidFill>
                <a:cs typeface="Arial" charset="0"/>
              </a:rPr>
              <a:t>Analyticals</a:t>
            </a:r>
            <a:r>
              <a:rPr lang="en-US" sz="1200" b="1" i="0" u="sng" dirty="0">
                <a:solidFill>
                  <a:schemeClr val="tx1"/>
                </a:solidFill>
                <a:cs typeface="Arial" charset="0"/>
              </a:rPr>
              <a:t> – The “Greens”</a:t>
            </a:r>
          </a:p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 u="sng" dirty="0">
              <a:solidFill>
                <a:schemeClr val="tx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Dislike rapid change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Dislike personal attention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Accuracy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Task focused – method and detail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Serious, orderly and persistent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Cautious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High standards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Like clear </a:t>
            </a:r>
            <a:r>
              <a:rPr lang="en-US" sz="1200" b="1" i="0" dirty="0" err="1">
                <a:solidFill>
                  <a:schemeClr val="tx1"/>
                </a:solidFill>
                <a:cs typeface="Arial" charset="0"/>
              </a:rPr>
              <a:t>organisation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 structures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Neat and tidy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Decide when information is complete and have taken time to reflect</a:t>
            </a:r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4527550" y="1052513"/>
            <a:ext cx="3771900" cy="2586037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rgbClr val="B3424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bg1"/>
                </a:solidFill>
                <a:cs typeface="Arial" charset="0"/>
              </a:rPr>
              <a:t>Drivers – The “Reds”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Tangible results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Shape their own world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Task focused – getting it done now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Control and dominance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Assess benefits and risks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Emotion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Independent and strong willed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Cool, calculating and competitive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Love a challenge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Can be impatient  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Work independently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Entrepreneurial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 u="sng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0241" name="Rectangle 17"/>
          <p:cNvSpPr>
            <a:spLocks noChangeArrowheads="1"/>
          </p:cNvSpPr>
          <p:nvPr/>
        </p:nvSpPr>
        <p:spPr bwMode="auto">
          <a:xfrm>
            <a:off x="755650" y="3638550"/>
            <a:ext cx="3771900" cy="2584450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rgbClr val="002F4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bg1"/>
                </a:solidFill>
                <a:cs typeface="Arial" charset="0"/>
              </a:rPr>
              <a:t>Amiables – The “Blues”</a:t>
            </a:r>
            <a:endParaRPr lang="en-US" sz="1200" b="1" i="0">
              <a:solidFill>
                <a:schemeClr val="bg1"/>
              </a:solidFill>
              <a:cs typeface="Arial" charset="0"/>
            </a:endParaRP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Relationships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Build trust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Personal worth measured by response from others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Supportive, approachable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Aggressive behavior switches them off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Steady, agreeable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Relaxed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Decide after careful consideration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Change in small doses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Criticism and conflict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bg1"/>
                </a:solidFill>
                <a:cs typeface="Arial" charset="0"/>
              </a:rPr>
              <a:t>Informal and welcoming</a:t>
            </a:r>
          </a:p>
        </p:txBody>
      </p:sp>
      <p:sp>
        <p:nvSpPr>
          <p:cNvPr id="820242" name="Rectangle 18"/>
          <p:cNvSpPr>
            <a:spLocks noChangeArrowheads="1"/>
          </p:cNvSpPr>
          <p:nvPr/>
        </p:nvSpPr>
        <p:spPr bwMode="auto">
          <a:xfrm>
            <a:off x="4527550" y="3638550"/>
            <a:ext cx="3771900" cy="2584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2575" indent="-282575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1200" b="1" i="0" u="sng">
                <a:solidFill>
                  <a:schemeClr val="tx1"/>
                </a:solidFill>
                <a:cs typeface="Arial" charset="0"/>
              </a:rPr>
              <a:t>Expressives – The “Yellows”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Acknowledgement and recognition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Fast-paced manner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Relationship driven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to join in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Enjoy visibility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Visionaries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Enthusiastic, charismatic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Optimistic - glass is half full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Detail averse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May jump to conclusions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Like open friendly environments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Quick to say yes to an exciting opportunity</a:t>
            </a:r>
          </a:p>
          <a:p>
            <a:pPr marL="282575" indent="-282575"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9" grpId="0" animBg="1"/>
      <p:bldP spid="820240" grpId="0" animBg="1"/>
      <p:bldP spid="820241" grpId="0" animBg="1"/>
      <p:bldP spid="8202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633" y="468949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Who do you know with these styles  that you may need to influence?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1803680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1678579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72816"/>
            <a:ext cx="1431203" cy="20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293096"/>
            <a:ext cx="1498476" cy="20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Line up along an imaginary line for </a:t>
            </a:r>
            <a:r>
              <a:rPr lang="en-GB" b="1" dirty="0"/>
              <a:t>responsiveness</a:t>
            </a:r>
          </a:p>
          <a:p>
            <a:pPr>
              <a:buNone/>
            </a:pPr>
            <a:br>
              <a:rPr lang="en-GB" dirty="0"/>
            </a:br>
            <a:r>
              <a:rPr lang="en-GB" dirty="0"/>
              <a:t>Left corner = people high scores </a:t>
            </a:r>
          </a:p>
          <a:p>
            <a:pPr>
              <a:buNone/>
            </a:pPr>
            <a:r>
              <a:rPr lang="en-GB" dirty="0"/>
              <a:t>    Right corner = task high scores</a:t>
            </a:r>
          </a:p>
          <a:p>
            <a:pPr>
              <a:buNone/>
            </a:pPr>
            <a:r>
              <a:rPr lang="en-GB" dirty="0"/>
              <a:t>Provide “constructive feedback” to your colleagues:</a:t>
            </a:r>
          </a:p>
          <a:p>
            <a:r>
              <a:rPr lang="en-GB" dirty="0"/>
              <a:t>Is this how you see them, how have you seen/ not seen this demonstrated?</a:t>
            </a:r>
          </a:p>
          <a:p>
            <a:r>
              <a:rPr lang="en-GB" dirty="0"/>
              <a:t>Where would you put them on this continuum?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5506C-FBB7-45E9-BF90-832E31BE8854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ChangeArrowheads="1"/>
          </p:cNvSpPr>
          <p:nvPr/>
        </p:nvSpPr>
        <p:spPr bwMode="auto">
          <a:xfrm>
            <a:off x="2153265" y="1592826"/>
            <a:ext cx="2545735" cy="1983812"/>
          </a:xfrm>
          <a:prstGeom prst="rect">
            <a:avLst/>
          </a:prstGeom>
          <a:gradFill rotWithShape="1">
            <a:gsLst>
              <a:gs pos="0">
                <a:srgbClr val="EAF5EF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ANALYTICAL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75171" name="Rectangle 3"/>
          <p:cNvSpPr>
            <a:spLocks noChangeArrowheads="1"/>
          </p:cNvSpPr>
          <p:nvPr/>
        </p:nvSpPr>
        <p:spPr bwMode="auto">
          <a:xfrm>
            <a:off x="4721225" y="1578077"/>
            <a:ext cx="2328504" cy="1998561"/>
          </a:xfrm>
          <a:prstGeom prst="rect">
            <a:avLst/>
          </a:prstGeom>
          <a:gradFill rotWithShape="1">
            <a:gsLst>
              <a:gs pos="0">
                <a:srgbClr val="EBCCCC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DRIVER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2168013" y="3576637"/>
            <a:ext cx="2530987" cy="2057247"/>
          </a:xfrm>
          <a:prstGeom prst="rect">
            <a:avLst/>
          </a:prstGeom>
          <a:gradFill rotWithShape="1">
            <a:gsLst>
              <a:gs pos="0">
                <a:srgbClr val="76ADC8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1400" b="1" i="0" dirty="0">
                <a:solidFill>
                  <a:schemeClr val="tx1"/>
                </a:solidFill>
                <a:cs typeface="Arial" charset="0"/>
              </a:rPr>
              <a:t>AMIABLE</a:t>
            </a:r>
          </a:p>
          <a:p>
            <a:pPr algn="ctr" eaLnBrk="1" hangingPunct="1">
              <a:spcBef>
                <a:spcPct val="0"/>
              </a:spcBef>
            </a:pPr>
            <a:endParaRPr lang="en-US" sz="1400" b="1" i="0" dirty="0">
              <a:solidFill>
                <a:schemeClr val="tx1"/>
              </a:solidFill>
              <a:cs typeface="Arial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646613" y="3576637"/>
            <a:ext cx="2403116" cy="2013001"/>
            <a:chOff x="2927" y="2253"/>
            <a:chExt cx="1377" cy="1056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2960" y="2253"/>
              <a:ext cx="1344" cy="105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  <a:p>
              <a:pPr algn="ctr" eaLnBrk="1" hangingPunct="1">
                <a:spcBef>
                  <a:spcPct val="0"/>
                </a:spcBef>
              </a:pPr>
              <a:endParaRPr lang="en-US" sz="1400" b="1" i="0">
                <a:solidFill>
                  <a:srgbClr val="003366"/>
                </a:solidFill>
                <a:cs typeface="Arial" charset="0"/>
              </a:endParaRPr>
            </a:p>
          </p:txBody>
        </p:sp>
        <p:sp>
          <p:nvSpPr>
            <p:cNvPr id="17423" name="Text Box 9"/>
            <p:cNvSpPr txBox="1">
              <a:spLocks noChangeArrowheads="1"/>
            </p:cNvSpPr>
            <p:nvPr/>
          </p:nvSpPr>
          <p:spPr bwMode="auto">
            <a:xfrm>
              <a:off x="2927" y="2396"/>
              <a:ext cx="1314" cy="2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3500" indent="-63500" algn="ctr"/>
              <a:r>
                <a:rPr lang="en-US" sz="1400" b="1" i="0" dirty="0">
                  <a:solidFill>
                    <a:schemeClr val="tx1"/>
                  </a:solidFill>
                  <a:cs typeface="Arial" charset="0"/>
                </a:rPr>
                <a:t>EXPRESSIVE</a:t>
              </a:r>
            </a:p>
            <a:p>
              <a:pPr marL="63500" indent="-63500" algn="ctr"/>
              <a:endParaRPr lang="en-US" sz="1400" b="1" i="0" dirty="0">
                <a:solidFill>
                  <a:schemeClr val="tx1"/>
                </a:solidFill>
                <a:cs typeface="Arial" charset="0"/>
              </a:endParaRPr>
            </a:p>
          </p:txBody>
        </p:sp>
      </p:grpSp>
      <p:sp>
        <p:nvSpPr>
          <p:cNvPr id="775178" name="Text Box 10"/>
          <p:cNvSpPr txBox="1">
            <a:spLocks noChangeArrowheads="1"/>
          </p:cNvSpPr>
          <p:nvPr/>
        </p:nvSpPr>
        <p:spPr bwMode="auto">
          <a:xfrm>
            <a:off x="3397250" y="998538"/>
            <a:ext cx="26511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“Task” Responsive</a:t>
            </a:r>
          </a:p>
        </p:txBody>
      </p:sp>
      <p:sp>
        <p:nvSpPr>
          <p:cNvPr id="775179" name="Text Box 11"/>
          <p:cNvSpPr txBox="1">
            <a:spLocks noChangeArrowheads="1"/>
          </p:cNvSpPr>
          <p:nvPr/>
        </p:nvSpPr>
        <p:spPr bwMode="auto">
          <a:xfrm>
            <a:off x="2406650" y="5861050"/>
            <a:ext cx="46386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“People/Relationship” Responsive</a:t>
            </a: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182938" y="2692400"/>
            <a:ext cx="1584325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1" name="AutoShape 13"/>
          <p:cNvSpPr>
            <a:spLocks noChangeArrowheads="1"/>
          </p:cNvSpPr>
          <p:nvPr/>
        </p:nvSpPr>
        <p:spPr bwMode="auto">
          <a:xfrm>
            <a:off x="4478338" y="1397000"/>
            <a:ext cx="431800" cy="4464050"/>
          </a:xfrm>
          <a:prstGeom prst="upDownArrow">
            <a:avLst>
              <a:gd name="adj1" fmla="val 50000"/>
              <a:gd name="adj2" fmla="val 206765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2" name="AutoShape 14"/>
          <p:cNvSpPr>
            <a:spLocks noChangeArrowheads="1"/>
          </p:cNvSpPr>
          <p:nvPr/>
        </p:nvSpPr>
        <p:spPr bwMode="auto">
          <a:xfrm rot="5400000">
            <a:off x="4442619" y="1216819"/>
            <a:ext cx="431800" cy="4824412"/>
          </a:xfrm>
          <a:prstGeom prst="upDownArrow">
            <a:avLst>
              <a:gd name="adj1" fmla="val 50000"/>
              <a:gd name="adj2" fmla="val 22345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5183" name="Text Box 15"/>
          <p:cNvSpPr txBox="1">
            <a:spLocks noChangeArrowheads="1"/>
          </p:cNvSpPr>
          <p:nvPr/>
        </p:nvSpPr>
        <p:spPr bwMode="auto">
          <a:xfrm>
            <a:off x="120650" y="3436938"/>
            <a:ext cx="2427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“Ask” Assertive</a:t>
            </a: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761163" y="3436938"/>
            <a:ext cx="22748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0">
                <a:solidFill>
                  <a:schemeClr val="tx1"/>
                </a:solidFill>
                <a:cs typeface="Arial" charset="0"/>
              </a:rPr>
              <a:t>“Tell” Assertive</a:t>
            </a:r>
          </a:p>
        </p:txBody>
      </p:sp>
      <p:sp>
        <p:nvSpPr>
          <p:cNvPr id="17421" name="Rectangle 17"/>
          <p:cNvSpPr>
            <a:spLocks noGrp="1" noChangeArrowheads="1"/>
          </p:cNvSpPr>
          <p:nvPr>
            <p:ph type="title"/>
          </p:nvPr>
        </p:nvSpPr>
        <p:spPr>
          <a:xfrm>
            <a:off x="822325" y="29210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4000" i="1" dirty="0">
                <a:solidFill>
                  <a:srgbClr val="008080"/>
                </a:solidFill>
                <a:latin typeface="Arial" charset="0"/>
              </a:rPr>
              <a:t>Our Team?</a:t>
            </a:r>
            <a:endParaRPr lang="en-GB" sz="4000" b="0" i="1" dirty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70" grpId="0" animBg="1"/>
      <p:bldP spid="775171" grpId="0" animBg="1"/>
      <p:bldP spid="775172" grpId="0" animBg="1"/>
      <p:bldP spid="775178" grpId="0"/>
      <p:bldP spid="775179" grpId="0"/>
      <p:bldP spid="775181" grpId="0" animBg="1"/>
      <p:bldP spid="775182" grpId="0" animBg="1"/>
      <p:bldP spid="7751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Essential Mindsets for Adapting to Connect and Influence 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/>
              <a:t>Mindset 1</a:t>
            </a:r>
            <a:r>
              <a:rPr lang="en-GB" dirty="0"/>
              <a:t>: look for signal and understand someone else’s style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Mindset 2: </a:t>
            </a:r>
            <a:r>
              <a:rPr lang="en-GB" dirty="0"/>
              <a:t>Be prepared to adapt to influence and  connect effectively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Mindset 3: </a:t>
            </a:r>
            <a:r>
              <a:rPr lang="en-GB" dirty="0"/>
              <a:t>Remember diversity is enriching but requires understanding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15816-81FF-4DFD-9E1E-4B5E1353F5C5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393700"/>
          </a:xfrm>
          <a:noFill/>
        </p:spPr>
        <p:txBody>
          <a:bodyPr anchor="b">
            <a:normAutofit fontScale="90000"/>
          </a:bodyPr>
          <a:lstStyle/>
          <a:p>
            <a:r>
              <a:rPr lang="en-US" sz="2000" b="0" i="1" dirty="0">
                <a:solidFill>
                  <a:srgbClr val="008080"/>
                </a:solidFill>
                <a:latin typeface="Arial" charset="0"/>
              </a:rPr>
              <a:t>What Makes Them Tick:  Social Styles – Activity</a:t>
            </a:r>
            <a:endParaRPr lang="en-GB" sz="2000" b="0" i="1" dirty="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822279" name="AutoShape 7"/>
          <p:cNvSpPr>
            <a:spLocks noChangeArrowheads="1"/>
          </p:cNvSpPr>
          <p:nvPr/>
        </p:nvSpPr>
        <p:spPr bwMode="auto">
          <a:xfrm rot="2692045">
            <a:off x="5081588" y="3933825"/>
            <a:ext cx="1219200" cy="1295400"/>
          </a:xfrm>
          <a:prstGeom prst="up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2280" name="AutoShape 8"/>
          <p:cNvSpPr>
            <a:spLocks noChangeArrowheads="1"/>
          </p:cNvSpPr>
          <p:nvPr/>
        </p:nvSpPr>
        <p:spPr bwMode="auto">
          <a:xfrm rot="-8092877">
            <a:off x="3138488" y="2058988"/>
            <a:ext cx="1219200" cy="1295400"/>
          </a:xfrm>
          <a:prstGeom prst="up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1" name="Text Box 11"/>
          <p:cNvSpPr txBox="1">
            <a:spLocks noChangeArrowheads="1"/>
          </p:cNvSpPr>
          <p:nvPr/>
        </p:nvSpPr>
        <p:spPr bwMode="auto">
          <a:xfrm>
            <a:off x="611188" y="1557338"/>
            <a:ext cx="7993062" cy="2308324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dirty="0">
                <a:solidFill>
                  <a:schemeClr val="bg1"/>
                </a:solidFill>
              </a:rPr>
              <a:t>ACTIVITY INSTRUCTIONS: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FIND SOMEONE WITH A DIFFERENT STYLE, THEN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ASK THEM THESE QUESTIONS:</a:t>
            </a:r>
          </a:p>
          <a:p>
            <a:pPr marL="342900" indent="-342900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WHAT COMMUNICATION STYLE WORKS BEST FOR YOU? (FORMAL, INFORMAL, FAST, SLOW, FACE TO FACE, VERBAL, WRITTEN)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HOW DO YOU LIKE TO GET INFORMATION? (DETAIL, SUMMARY, FACTS, PEOPLE)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SWITCH ROLES AND LET THEM ASK YOU QUESTIONS.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four social styles.</a:t>
            </a:r>
          </a:p>
          <a:p>
            <a:r>
              <a:rPr lang="en-US" dirty="0"/>
              <a:t>Help participants identify with the different social styles.</a:t>
            </a:r>
          </a:p>
          <a:p>
            <a:r>
              <a:rPr lang="en-US" dirty="0"/>
              <a:t>Understand the styles in relation to One Health leadership.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84213" y="1125538"/>
            <a:ext cx="3370262" cy="481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0033"/>
            </a:outerShdw>
          </a:effectLst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What are the </a:t>
            </a:r>
            <a:r>
              <a:rPr lang="en-US" sz="1400" b="1" u="sng" dirty="0">
                <a:solidFill>
                  <a:schemeClr val="tx1"/>
                </a:solidFill>
                <a:cs typeface="Arial" charset="0"/>
              </a:rPr>
              <a:t>advantages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of collaborating with someone who </a:t>
            </a:r>
            <a:r>
              <a:rPr lang="en-US" sz="1400" b="1" dirty="0">
                <a:cs typeface="Arial" charset="0"/>
              </a:rPr>
              <a:t>does not have 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the same social style as you?</a:t>
            </a: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2514600" y="187325"/>
            <a:ext cx="39624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My Social Style </a:t>
            </a:r>
            <a:r>
              <a:rPr lang="en-US" sz="1200" b="1" dirty="0">
                <a:cs typeface="Arial" charset="0"/>
              </a:rPr>
              <a:t>I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s: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sz="1200" b="1" i="0" dirty="0">
              <a:solidFill>
                <a:schemeClr val="tx1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4787900" y="1125538"/>
            <a:ext cx="3529013" cy="481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660033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What are the </a:t>
            </a:r>
            <a:r>
              <a:rPr lang="en-US" sz="1400" b="1" u="sng" dirty="0">
                <a:solidFill>
                  <a:schemeClr val="tx1"/>
                </a:solidFill>
                <a:cs typeface="Arial" charset="0"/>
              </a:rPr>
              <a:t>challenges</a:t>
            </a:r>
            <a:r>
              <a:rPr lang="en-US" sz="1400" b="1" dirty="0">
                <a:solidFill>
                  <a:schemeClr val="tx1"/>
                </a:solidFill>
                <a:cs typeface="Arial" charset="0"/>
              </a:rPr>
              <a:t> of collaborating with  someone who has not  the same social style as you?</a:t>
            </a:r>
            <a:endParaRPr lang="en-US" sz="1200" i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exercise: In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800" dirty="0"/>
              <a:t>Think of a “real person” that you will have to influence 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What is your “goal”; have you established a common goal?</a:t>
            </a:r>
          </a:p>
          <a:p>
            <a:pPr>
              <a:buNone/>
            </a:pPr>
            <a:endParaRPr lang="en-GB" sz="2800" dirty="0"/>
          </a:p>
          <a:p>
            <a:r>
              <a:rPr lang="en-GB" sz="2800" dirty="0"/>
              <a:t>Plan how you will need to flex your style (use the worksheet</a:t>
            </a:r>
          </a:p>
          <a:p>
            <a:endParaRPr lang="en-GB" sz="2800" dirty="0"/>
          </a:p>
          <a:p>
            <a:r>
              <a:rPr lang="en-GB" sz="2800" dirty="0"/>
              <a:t>Role play it in pairs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20002-5762-474D-A88A-711EC46B1446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12825" y="469900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 i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981075"/>
            <a:ext cx="8305800" cy="97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1. How will you prepare for the interaction?</a:t>
            </a:r>
            <a:r>
              <a:rPr lang="en-US" sz="1400" i="0">
                <a:solidFill>
                  <a:schemeClr val="tx1"/>
                </a:solidFill>
                <a:cs typeface="Arial" charset="0"/>
              </a:rPr>
              <a:t> (</a:t>
            </a:r>
            <a:r>
              <a:rPr lang="en-US" sz="1200" i="0">
                <a:solidFill>
                  <a:schemeClr val="tx1"/>
                </a:solidFill>
                <a:cs typeface="Arial" charset="0"/>
              </a:rPr>
              <a:t>Documentation, advance communication, level of detail, etc)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57200" y="2087563"/>
            <a:ext cx="8305800" cy="234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2. How will you flex your preferred style during the interaction?</a:t>
            </a:r>
            <a:r>
              <a:rPr lang="en-US" sz="1400" i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1200" i="0">
                <a:solidFill>
                  <a:schemeClr val="tx1"/>
                </a:solidFill>
                <a:cs typeface="Arial" charset="0"/>
              </a:rPr>
              <a:t>(behavior, pace, structure, body language, etc)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4598988"/>
            <a:ext cx="83058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3. When should you ask for a decision – now or later?  Why?</a:t>
            </a: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" y="5329238"/>
            <a:ext cx="83058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cs typeface="Arial" charset="0"/>
              </a:rPr>
              <a:t>4. What is the best way to follow up after the interaction?  What should you emphasize or de-emphasize?</a:t>
            </a: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69963" y="188913"/>
            <a:ext cx="3386137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My Social Style is:</a:t>
            </a:r>
          </a:p>
          <a:p>
            <a:pPr eaLnBrk="1" hangingPunct="1">
              <a:spcBef>
                <a:spcPct val="0"/>
              </a:spcBef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43438" y="188913"/>
            <a:ext cx="3960812" cy="488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>
                <a:solidFill>
                  <a:schemeClr val="tx1"/>
                </a:solidFill>
                <a:cs typeface="Arial" charset="0"/>
              </a:rPr>
              <a:t>This worksheet shows how I work with:</a:t>
            </a:r>
          </a:p>
          <a:p>
            <a:pPr eaLnBrk="1" hangingPunct="1">
              <a:spcBef>
                <a:spcPct val="0"/>
              </a:spcBef>
            </a:pPr>
            <a:endParaRPr lang="en-US" sz="1200" b="1" i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1200" i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012825" y="225425"/>
            <a:ext cx="2644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sz="1800" i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22325" y="292100"/>
            <a:ext cx="7772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8080"/>
                </a:solidFill>
              </a:rPr>
              <a:t>Key Insights and Commitment to Action</a:t>
            </a:r>
            <a:endParaRPr lang="en-GB">
              <a:solidFill>
                <a:srgbClr val="008080"/>
              </a:solidFill>
            </a:endParaRPr>
          </a:p>
        </p:txBody>
      </p:sp>
      <p:sp>
        <p:nvSpPr>
          <p:cNvPr id="857094" name="Rectangle 6"/>
          <p:cNvSpPr>
            <a:spLocks noChangeArrowheads="1"/>
          </p:cNvSpPr>
          <p:nvPr/>
        </p:nvSpPr>
        <p:spPr bwMode="auto">
          <a:xfrm>
            <a:off x="468313" y="1270000"/>
            <a:ext cx="8305800" cy="2374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8080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Key Insights from </a:t>
            </a:r>
            <a:r>
              <a:rPr lang="en-US" sz="1200" b="1" i="0" dirty="0">
                <a:cs typeface="Arial" charset="0"/>
              </a:rPr>
              <a:t> this session </a:t>
            </a: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y 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(What did you learn?)</a:t>
            </a:r>
          </a:p>
        </p:txBody>
      </p:sp>
      <p:sp>
        <p:nvSpPr>
          <p:cNvPr id="857095" name="Rectangle 7"/>
          <p:cNvSpPr>
            <a:spLocks noChangeArrowheads="1"/>
          </p:cNvSpPr>
          <p:nvPr/>
        </p:nvSpPr>
        <p:spPr bwMode="auto">
          <a:xfrm>
            <a:off x="457200" y="3860800"/>
            <a:ext cx="8305800" cy="2305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008080"/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1200" b="1" i="0" dirty="0">
                <a:solidFill>
                  <a:schemeClr val="tx1"/>
                </a:solidFill>
                <a:cs typeface="Arial" charset="0"/>
              </a:rPr>
              <a:t>Commitment to Action </a:t>
            </a:r>
            <a:r>
              <a:rPr lang="en-US" sz="1200" b="1" dirty="0">
                <a:solidFill>
                  <a:schemeClr val="tx1"/>
                </a:solidFill>
                <a:cs typeface="Arial" charset="0"/>
              </a:rPr>
              <a:t>(What are the key  actions you will take within the next week to bring your Strategic Influencing Plan to life?)</a:t>
            </a: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3132138" y="836613"/>
            <a:ext cx="2403475" cy="396875"/>
          </a:xfrm>
          <a:prstGeom prst="rect">
            <a:avLst/>
          </a:prstGeom>
          <a:solidFill>
            <a:srgbClr val="006699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Finish SMART Plan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Four Cornerstone Competencies for One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5EC-1D57-42CC-ACCB-53C5CF45DF7B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75042" y="2871987"/>
            <a:ext cx="2768959" cy="2034863"/>
          </a:xfrm>
          <a:prstGeom prst="wedgeRoundRectCallout">
            <a:avLst>
              <a:gd name="adj1" fmla="val -78478"/>
              <a:gd name="adj2" fmla="val 17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Developing competencies using K.A.S.H</a:t>
            </a:r>
          </a:p>
          <a:p>
            <a:pPr algn="ctr"/>
            <a:endParaRPr lang="en-GB" sz="1200" b="1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Appreciate  that  behavioural change requires a structured long term approach to development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Understand how to use the K.A.S.H model  can be used to support this development of competencies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</a:t>
            </a:r>
          </a:p>
          <a:p>
            <a:r>
              <a:rPr lang="en-US" dirty="0"/>
              <a:t>Group discussions</a:t>
            </a:r>
          </a:p>
          <a:p>
            <a:r>
              <a:rPr lang="en-US" dirty="0"/>
              <a:t>Exercises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62452-9504-4FC7-ACDC-28A7C7ED3DEB}" type="datetimeFigureOut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9345"/>
            <a:ext cx="7924800" cy="1058455"/>
          </a:xfrm>
        </p:spPr>
        <p:txBody>
          <a:bodyPr>
            <a:normAutofit/>
          </a:bodyPr>
          <a:lstStyle/>
          <a:p>
            <a:r>
              <a:rPr lang="en-GB" sz="2800" dirty="0"/>
              <a:t>The Four Cornerstone Competencies for One Health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95166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5EC-1D57-42CC-ACCB-53C5CF45DF7B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375042" y="2871987"/>
            <a:ext cx="2768959" cy="2034863"/>
          </a:xfrm>
          <a:prstGeom prst="wedgeRoundRectCallout">
            <a:avLst>
              <a:gd name="adj1" fmla="val -78478"/>
              <a:gd name="adj2" fmla="val 17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Social Styles and Building self-awareness</a:t>
            </a:r>
          </a:p>
          <a:p>
            <a:pPr>
              <a:buFont typeface="Arial" pitchFamily="34" charset="0"/>
              <a:buChar char="•"/>
            </a:pPr>
            <a:r>
              <a:rPr lang="en-GB" sz="1200" dirty="0"/>
              <a:t>Understand the importance of self -awareness and EQ in being an effective OH leaders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>
              <a:buFont typeface="Arial" pitchFamily="34" charset="0"/>
              <a:buChar char="•"/>
            </a:pPr>
            <a:r>
              <a:rPr lang="en-GB" sz="1200" dirty="0"/>
              <a:t>Develop your self -awareness  and skills in  adapting  your communication  skills to connect more effectively  with others</a:t>
            </a:r>
          </a:p>
          <a:p>
            <a:pPr>
              <a:buFont typeface="Arial" pitchFamily="34" charset="0"/>
              <a:buChar char="•"/>
            </a:pPr>
            <a:endParaRPr lang="en-GB" sz="1200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  <a:p>
            <a:pPr algn="ctr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self-aware are you?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1" y="1600200"/>
            <a:ext cx="6858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/>
              <a:t>Self-awareness: t</a:t>
            </a:r>
            <a:r>
              <a:rPr lang="en-GB" dirty="0"/>
              <a:t>he ability to recognise and understand your moods, emotions and drives as well as your effect on others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Self Regulation: t</a:t>
            </a:r>
            <a:r>
              <a:rPr lang="en-GB" dirty="0"/>
              <a:t>he ability to control or redirect disruptive impulses and moods: the ability to think before acting and to suspend judgement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Empathy: </a:t>
            </a:r>
            <a:r>
              <a:rPr lang="en-GB" dirty="0"/>
              <a:t>the ability to understand the emotional make up of other people and to be sensitive to their emotional needs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pPr>
              <a:defRPr/>
            </a:pPr>
            <a:fld id="{A2A7716A-F3D1-435F-8DC6-953818F223B1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DC9BF7E8-7CFF-4A9E-BED9-5894C5842F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243579"/>
            <a:ext cx="6798735" cy="1303867"/>
          </a:xfrm>
        </p:spPr>
        <p:txBody>
          <a:bodyPr>
            <a:normAutofit/>
          </a:bodyPr>
          <a:lstStyle/>
          <a:p>
            <a:r>
              <a:rPr lang="en-GB" sz="3600" dirty="0"/>
              <a:t>Emotional Intelligence?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82D4F-4196-4DBF-8CDA-B42E202A0E98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8D5D6-FF71-43CC-8B46-613282E1AB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7218" name="Picture 2" descr="http://www.funderstanding.com/wp-content/uploads/2011/04/emotional-intelli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865" y="1547446"/>
            <a:ext cx="6671736" cy="462475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2800" b="1" dirty="0"/>
              <a:t>Emotional Intelligence is the habitual practice of:</a:t>
            </a:r>
          </a:p>
          <a:p>
            <a:pPr>
              <a:buFont typeface="Wingdings" pitchFamily="2" charset="2"/>
              <a:buChar char="q"/>
            </a:pPr>
            <a:r>
              <a:rPr lang="en-GB" sz="2000" b="1" dirty="0"/>
              <a:t>using emotional information </a:t>
            </a:r>
            <a:r>
              <a:rPr lang="en-GB" sz="2000" dirty="0"/>
              <a:t>from ourselves and other people.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integrating this with </a:t>
            </a:r>
            <a:r>
              <a:rPr lang="en-GB" sz="2000" b="1" dirty="0"/>
              <a:t>our thinking</a:t>
            </a:r>
            <a:r>
              <a:rPr lang="en-GB" sz="2000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using these to inform our decision making to help us </a:t>
            </a:r>
            <a:r>
              <a:rPr lang="en-GB" sz="2000" b="1" dirty="0"/>
              <a:t>choose behaviours </a:t>
            </a:r>
            <a:r>
              <a:rPr lang="en-GB" sz="2000" dirty="0"/>
              <a:t>to get what we want from the immediate situation and life in general.</a:t>
            </a:r>
          </a:p>
          <a:p>
            <a:pPr>
              <a:buNone/>
            </a:pPr>
            <a:endParaRPr lang="en-GB" sz="2000" b="1" dirty="0">
              <a:solidFill>
                <a:srgbClr val="0094BA"/>
              </a:solidFill>
            </a:endParaRPr>
          </a:p>
          <a:p>
            <a:pPr>
              <a:buNone/>
            </a:pPr>
            <a:r>
              <a:rPr lang="en-GB" sz="2800" b="1" dirty="0">
                <a:solidFill>
                  <a:srgbClr val="0094BA"/>
                </a:solidFill>
              </a:rPr>
              <a:t>“thinking about feeling and feeling about thinking to guide our behaviour”</a:t>
            </a:r>
          </a:p>
          <a:p>
            <a:pPr>
              <a:buNone/>
            </a:pPr>
            <a:endParaRPr lang="en-GB" sz="4800" b="1" dirty="0">
              <a:solidFill>
                <a:srgbClr val="0094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  <a:r>
              <a:rPr lang="en-US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“Social Styles” </a:t>
            </a:r>
            <a:br>
              <a:rPr lang="en-US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</a:br>
            <a:r>
              <a:rPr lang="en-US" sz="1100" i="1" dirty="0">
                <a:solidFill>
                  <a:srgbClr val="008080"/>
                </a:solidFill>
                <a:latin typeface="Arial" charset="0"/>
                <a:ea typeface="+mn-ea"/>
                <a:cs typeface="+mn-cs"/>
              </a:rPr>
              <a:t>Robert and Dorothy Bolton </a:t>
            </a:r>
            <a:br>
              <a:rPr lang="en-US" sz="1100" dirty="0">
                <a:latin typeface="Arial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900" dirty="0"/>
              <a:t>Builds our </a:t>
            </a:r>
            <a:r>
              <a:rPr lang="en-GB" sz="2900" b="1" dirty="0"/>
              <a:t>self-awareness </a:t>
            </a:r>
            <a:r>
              <a:rPr lang="en-GB" sz="2900" dirty="0"/>
              <a:t>around how we like to communicate.</a:t>
            </a:r>
          </a:p>
          <a:p>
            <a:endParaRPr lang="en-GB" sz="2900" dirty="0"/>
          </a:p>
          <a:p>
            <a:r>
              <a:rPr lang="en-GB" sz="2900" dirty="0"/>
              <a:t>Provides </a:t>
            </a:r>
            <a:r>
              <a:rPr lang="en-GB" sz="2900" b="1" dirty="0"/>
              <a:t>clues</a:t>
            </a:r>
            <a:r>
              <a:rPr lang="en-GB" sz="2900" dirty="0"/>
              <a:t> as to why we find some communication situations </a:t>
            </a:r>
            <a:r>
              <a:rPr lang="en-GB" sz="2900" b="1" dirty="0"/>
              <a:t>difficult.</a:t>
            </a:r>
          </a:p>
          <a:p>
            <a:endParaRPr lang="en-GB" sz="2900" dirty="0"/>
          </a:p>
          <a:p>
            <a:r>
              <a:rPr lang="en-GB" sz="2900" dirty="0"/>
              <a:t>Helps us to </a:t>
            </a:r>
            <a:r>
              <a:rPr lang="en-GB" sz="2900" b="1" dirty="0"/>
              <a:t>appreciate difference.</a:t>
            </a:r>
          </a:p>
          <a:p>
            <a:endParaRPr lang="en-GB" sz="2900" b="1" dirty="0"/>
          </a:p>
          <a:p>
            <a:r>
              <a:rPr lang="en-GB" sz="2900" dirty="0"/>
              <a:t>Equips us to </a:t>
            </a:r>
            <a:r>
              <a:rPr lang="en-GB" sz="2900" b="1" dirty="0"/>
              <a:t>recognise different styles and </a:t>
            </a:r>
          </a:p>
          <a:p>
            <a:endParaRPr lang="en-GB" sz="2900" b="1" dirty="0"/>
          </a:p>
          <a:p>
            <a:pPr marL="292100" indent="-292100" algn="ctr">
              <a:lnSpc>
                <a:spcPct val="90000"/>
              </a:lnSpc>
              <a:buNone/>
            </a:pPr>
            <a:r>
              <a:rPr lang="en-GB" sz="2900" i="1" dirty="0">
                <a:solidFill>
                  <a:srgbClr val="008080"/>
                </a:solidFill>
              </a:rPr>
              <a:t>TO ADAPT TO CONNECT MORE EFFECTIVELY.</a:t>
            </a:r>
          </a:p>
          <a:p>
            <a:endParaRPr lang="en-GB" sz="2900" b="1" dirty="0"/>
          </a:p>
          <a:p>
            <a:endParaRPr lang="en-GB" sz="2800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4B957-6394-4AF6-9013-3ED260D8D998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Write your name and address using :</a:t>
            </a:r>
          </a:p>
          <a:p>
            <a:pPr>
              <a:buNone/>
            </a:pPr>
            <a:endParaRPr lang="en-GB" i="1" dirty="0">
              <a:solidFill>
                <a:srgbClr val="008080"/>
              </a:solidFill>
              <a:latin typeface="Arial" charset="0"/>
            </a:endParaRP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the HAND YOU DON’T NORMALLY WRITE WITH</a:t>
            </a: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And then,</a:t>
            </a:r>
          </a:p>
          <a:p>
            <a:pPr>
              <a:buNone/>
            </a:pPr>
            <a:r>
              <a:rPr lang="en-GB" i="1" dirty="0">
                <a:solidFill>
                  <a:srgbClr val="008080"/>
                </a:solidFill>
                <a:latin typeface="Arial" charset="0"/>
              </a:rPr>
              <a:t>the HAND YOU NORMALLY WRITE WITH</a:t>
            </a:r>
          </a:p>
          <a:p>
            <a:pPr>
              <a:buNone/>
            </a:pPr>
            <a:r>
              <a:rPr lang="en-US" dirty="0">
                <a:latin typeface="Arial" charset="0"/>
              </a:rPr>
              <a:t> </a:t>
            </a:r>
          </a:p>
          <a:p>
            <a:pPr>
              <a:buNone/>
            </a:pPr>
            <a:endParaRPr lang="en-US" dirty="0">
              <a:latin typeface="Arial" charset="0"/>
            </a:endParaRPr>
          </a:p>
          <a:p>
            <a:pPr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>
              <a:buNone/>
            </a:pP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63B27-FB7E-432E-857D-29EFDEAC2FC0}" type="datetime1">
              <a:rPr lang="en-US" smtClean="0"/>
              <a:pPr>
                <a:defRPr/>
              </a:pPr>
              <a:t>11/24/2019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87E0D-A090-4E2A-B5C3-FE4D32C655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266137"/>
            <a:ext cx="8305800" cy="6223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1307</Words>
  <Application>Microsoft Office PowerPoint</Application>
  <PresentationFormat>On-screen Show (4:3)</PresentationFormat>
  <Paragraphs>304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Wingdings</vt:lpstr>
      <vt:lpstr>Organic</vt:lpstr>
      <vt:lpstr>Management   Social Styles and Building Self-awareness Power point No 5  </vt:lpstr>
      <vt:lpstr>Objectives</vt:lpstr>
      <vt:lpstr>Presentation Outline</vt:lpstr>
      <vt:lpstr>The Four Cornerstone Competencies for One Health</vt:lpstr>
      <vt:lpstr>How self-aware are you?</vt:lpstr>
      <vt:lpstr>Emotional Intelligence?</vt:lpstr>
      <vt:lpstr>Emotional Intelligence</vt:lpstr>
      <vt:lpstr>   “Social Styles”  Robert and Dorothy Bolton   </vt:lpstr>
      <vt:lpstr>Exercise</vt:lpstr>
      <vt:lpstr>Exercise</vt:lpstr>
      <vt:lpstr>Complete the Questionnaire</vt:lpstr>
      <vt:lpstr>What Makes them Tick: Social Styles</vt:lpstr>
      <vt:lpstr>What Makes Them Tick:  Social Styles</vt:lpstr>
      <vt:lpstr>What Makes Them Tick:  Social Styles – Characteristics </vt:lpstr>
      <vt:lpstr>Who do you know with these styles  that you may need to influence?</vt:lpstr>
      <vt:lpstr>Exercise</vt:lpstr>
      <vt:lpstr> Our Team?</vt:lpstr>
      <vt:lpstr>Essential Mindsets for Adapting to Connect and Influence  Others</vt:lpstr>
      <vt:lpstr>What Makes Them Tick:  Social Styles – Activity</vt:lpstr>
      <vt:lpstr>PowerPoint Presentation</vt:lpstr>
      <vt:lpstr>Practical exercise: In Pairs</vt:lpstr>
      <vt:lpstr>PowerPoint Presentation</vt:lpstr>
      <vt:lpstr>PowerPoint Presentation</vt:lpstr>
      <vt:lpstr>The Four Cornerstone Competencies for One Health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Styles and Building Self Awareness.</dc:title>
  <dc:creator>Dr. Gitau</dc:creator>
  <cp:lastModifiedBy>Amuguni, Janetrix Hellen M.</cp:lastModifiedBy>
  <cp:revision>16</cp:revision>
  <dcterms:created xsi:type="dcterms:W3CDTF">2015-10-16T10:23:27Z</dcterms:created>
  <dcterms:modified xsi:type="dcterms:W3CDTF">2019-11-24T22:54:25Z</dcterms:modified>
</cp:coreProperties>
</file>