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66"/>
  </p:notes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2" r:id="rId41"/>
    <p:sldId id="313" r:id="rId42"/>
    <p:sldId id="314" r:id="rId43"/>
    <p:sldId id="315" r:id="rId44"/>
    <p:sldId id="340" r:id="rId45"/>
    <p:sldId id="341" r:id="rId46"/>
    <p:sldId id="342" r:id="rId47"/>
    <p:sldId id="343" r:id="rId48"/>
    <p:sldId id="344" r:id="rId49"/>
    <p:sldId id="345" r:id="rId50"/>
    <p:sldId id="365" r:id="rId51"/>
    <p:sldId id="366" r:id="rId52"/>
    <p:sldId id="367" r:id="rId53"/>
    <p:sldId id="368" r:id="rId54"/>
    <p:sldId id="369" r:id="rId55"/>
    <p:sldId id="370" r:id="rId56"/>
    <p:sldId id="371" r:id="rId57"/>
    <p:sldId id="372" r:id="rId58"/>
    <p:sldId id="373" r:id="rId59"/>
    <p:sldId id="374" r:id="rId60"/>
    <p:sldId id="375" r:id="rId61"/>
    <p:sldId id="376" r:id="rId62"/>
    <p:sldId id="377" r:id="rId63"/>
    <p:sldId id="379" r:id="rId64"/>
    <p:sldId id="267" r:id="rId6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nambusi" initials="b"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D9C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80" y="-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785DE3-0021-42C3-8AE3-A327B4CA71AA}" type="datetimeFigureOut">
              <a:rPr lang="en-US" smtClean="0"/>
              <a:pPr/>
              <a:t>11/24/2019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58D91-42B7-4A8D-A936-1A69832DEA41}" type="slidenum">
              <a:rPr lang="en-US" smtClean="0"/>
              <a:pPr/>
              <a:t>‹#›</a:t>
            </a:fld>
            <a:endParaRPr lang="en-US"/>
          </a:p>
        </p:txBody>
      </p:sp>
    </p:spTree>
    <p:extLst>
      <p:ext uri="{BB962C8B-B14F-4D97-AF65-F5344CB8AC3E}">
        <p14:creationId xmlns:p14="http://schemas.microsoft.com/office/powerpoint/2010/main" val="142146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8DAC3D-9B3F-465A-A633-D1F1D80591C7}"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5443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08BCE9B-F2BB-4CC8-B2DA-843AAAF81078}"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20804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Gender relations are concerned with how power is distributed between the sexes.  They create and reproduce systemic differences in men’s and women’s position in a given society.  They define the ways in which responsibilities and claims are allocated and the way in which each are given a value</a:t>
            </a:r>
          </a:p>
          <a:p>
            <a:r>
              <a:rPr lang="en-US" altLang="en-US"/>
              <a:t>The term “gender relations” also refers to the relationships between people and their broader community, if these relationships vary with the sex of the people concerned.  For example, the relationship between members of a village community and their local government entity is a gender relationship if men and women experience different benefits and controls from it.  </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0FE1EB-62C0-4969-AB79-54A43605BE04}"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065531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Women’s empowerment means developing their ability to collectively and individually take control over their own lives, identify their needs, set their own agendas and demand support from their communities and the state to see that their interests are responded to. In most cases the empowerment of women requires transformation of the division of labour and of society</a:t>
            </a:r>
          </a:p>
          <a:p>
            <a:endParaRPr lang="en-US" altLang="en-US"/>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00C5670-8D5E-4663-A843-1C8F3C2E6C0C}" type="slidenum">
              <a:rPr lang="en-US" altLang="en-US" smtClean="0">
                <a:latin typeface="Times New Roman" panose="02020603050405020304" pitchFamily="18" charset="0"/>
              </a:rPr>
              <a:pPr/>
              <a:t>16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966795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E3F6AF-A23A-4E84-9B0F-E904B867BA47}" type="slidenum">
              <a:rPr lang="en-US" altLang="en-US" smtClean="0">
                <a:latin typeface="Times New Roman" panose="02020603050405020304" pitchFamily="18" charset="0"/>
              </a:rPr>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939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lt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lt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EDC81025-6A23-4F9B-A647-659B2F1EDC43}"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9125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3856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39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0914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2674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92720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1379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6968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6537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255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cstate="prin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pPr>
              <a:defRPr/>
            </a:pPr>
            <a:fld id="{E495D194-8361-42FE-932B-0B08807249D5}" type="slidenum">
              <a:rPr lang="en-US" altLang="en-US" smtClean="0"/>
              <a:pPr>
                <a:defRPr/>
              </a:pPr>
              <a:t>‹#›</a:t>
            </a:fld>
            <a:endParaRPr lang="en-US" altLang="en-US"/>
          </a:p>
        </p:txBody>
      </p:sp>
    </p:spTree>
    <p:extLst>
      <p:ext uri="{BB962C8B-B14F-4D97-AF65-F5344CB8AC3E}">
        <p14:creationId xmlns:p14="http://schemas.microsoft.com/office/powerpoint/2010/main" val="2995445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385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79562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837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1270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3" name="Footer Placeholder 2"/>
          <p:cNvSpPr>
            <a:spLocks noGrp="1"/>
          </p:cNvSpPr>
          <p:nvPr>
            <p:ph type="ftr" sz="quarter" idx="11"/>
          </p:nvPr>
        </p:nvSpPr>
        <p:spPr/>
        <p:txBody>
          <a:bodyPr/>
          <a:lstStyle/>
          <a:p>
            <a:r>
              <a:rPr lang="en-US"/>
              <a:t>RESPOND Workgroup May 2012</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61879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250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0572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4FF876B5-4D74-4AB7-AE56-237F082CCB20}"/>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76047D38-C44C-4211-B0E8-AF0998AC58F4}"/>
              </a:ext>
            </a:extLst>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EE00ADE-0766-4278-9FAD-9DD57B2A4A33}"/>
              </a:ext>
            </a:extLst>
          </p:cNvPr>
          <p:cNvPicPr>
            <a:picLocks noChangeAspect="1" noChangeArrowheads="1"/>
          </p:cNvPicPr>
          <p:nvPr userDrawn="1"/>
        </p:nvPicPr>
        <p:blipFill>
          <a:blip r:embed="rId24" cstate="print">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46EBBB9D-5944-47D8-A24A-306931961413}"/>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73245"/>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29"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a:solidFill>
                  <a:srgbClr val="262626"/>
                </a:solidFill>
              </a:rPr>
              <a:t>Ecosystem health</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r>
              <a:rPr lang="en-US" kern="1200" cap="none" dirty="0">
                <a:solidFill>
                  <a:srgbClr val="000000"/>
                </a:solidFill>
                <a:effectLst/>
                <a:latin typeface="+mn-lt"/>
                <a:ea typeface="+mn-ea"/>
                <a:cs typeface="+mn-cs"/>
              </a:rPr>
              <a:t>Introduction to </a:t>
            </a:r>
            <a:r>
              <a:rPr lang="en-US" dirty="0">
                <a:solidFill>
                  <a:srgbClr val="000000"/>
                </a:solidFill>
              </a:rPr>
              <a:t>G</a:t>
            </a:r>
            <a:r>
              <a:rPr lang="en-US" kern="1200" cap="none" dirty="0">
                <a:solidFill>
                  <a:srgbClr val="000000"/>
                </a:solidFill>
                <a:effectLst/>
                <a:latin typeface="+mn-lt"/>
                <a:ea typeface="+mn-ea"/>
                <a:cs typeface="+mn-cs"/>
              </a:rPr>
              <a:t>ender Analysis-power point no.5</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512" y="2269082"/>
            <a:ext cx="7029748" cy="738124"/>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32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80545" y="533400"/>
            <a:ext cx="6798734" cy="1303867"/>
          </a:xfrm>
        </p:spPr>
        <p:txBody>
          <a:bodyPr/>
          <a:lstStyle/>
          <a:p>
            <a:r>
              <a:rPr lang="en-US" altLang="en-US" dirty="0"/>
              <a:t>Gender indicators</a:t>
            </a:r>
          </a:p>
        </p:txBody>
      </p:sp>
      <p:sp>
        <p:nvSpPr>
          <p:cNvPr id="16387" name="Content Placeholder 2"/>
          <p:cNvSpPr>
            <a:spLocks noGrp="1"/>
          </p:cNvSpPr>
          <p:nvPr>
            <p:ph idx="1"/>
          </p:nvPr>
        </p:nvSpPr>
        <p:spPr>
          <a:xfrm>
            <a:off x="533400" y="2362200"/>
            <a:ext cx="7693025" cy="5105400"/>
          </a:xfrm>
        </p:spPr>
        <p:txBody>
          <a:bodyPr>
            <a:normAutofit/>
          </a:bodyPr>
          <a:lstStyle/>
          <a:p>
            <a:r>
              <a:rPr lang="en-US" altLang="en-US" sz="2400" b="1" dirty="0"/>
              <a:t>Sex-disaggregated statistics :</a:t>
            </a:r>
            <a:r>
              <a:rPr lang="en-US" altLang="en-US" sz="2400" dirty="0"/>
              <a:t> gives the straightforward numbers of males and females in a given population, and</a:t>
            </a:r>
            <a:endParaRPr lang="en-US" altLang="en-US" sz="2400" b="1" dirty="0"/>
          </a:p>
          <a:p>
            <a:r>
              <a:rPr lang="en-US" altLang="en-US" sz="2400" b="1" dirty="0"/>
              <a:t>Gender statistics</a:t>
            </a:r>
            <a:r>
              <a:rPr lang="en-US" altLang="en-US" sz="2400" dirty="0"/>
              <a:t>: can reveal the relationships between women and men that underlie the numbers.</a:t>
            </a:r>
            <a:endParaRPr lang="en-US" altLang="en-US" sz="2400" b="1" dirty="0"/>
          </a:p>
          <a:p>
            <a:r>
              <a:rPr lang="en-US" altLang="en-US" sz="2400" b="1" dirty="0"/>
              <a:t>Gender-sensitive indicators: </a:t>
            </a:r>
            <a:r>
              <a:rPr lang="en-US" altLang="en-US" sz="2400" dirty="0"/>
              <a:t>provide direct evidence of the status of women and men in relation to each other, relative to some agreed normative standard or explicit reference group.</a:t>
            </a:r>
          </a:p>
          <a:p>
            <a:endParaRPr lang="en-US"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51623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US" altLang="en-US"/>
              <a:t>Gender statistic/gender sensitive indicators</a:t>
            </a:r>
          </a:p>
        </p:txBody>
      </p:sp>
      <p:sp>
        <p:nvSpPr>
          <p:cNvPr id="17411" name="Content Placeholder 2"/>
          <p:cNvSpPr>
            <a:spLocks noGrp="1"/>
          </p:cNvSpPr>
          <p:nvPr>
            <p:ph idx="1"/>
          </p:nvPr>
        </p:nvSpPr>
        <p:spPr/>
        <p:txBody>
          <a:bodyPr/>
          <a:lstStyle/>
          <a:p>
            <a:r>
              <a:rPr lang="en-US" altLang="en-US" dirty="0"/>
              <a:t>For example, “a gender statistic could be “60% of women in country X are literate, as opposed to 30% five years ago.</a:t>
            </a:r>
          </a:p>
          <a:p>
            <a:r>
              <a:rPr lang="en-US" altLang="en-US" dirty="0"/>
              <a:t>A gender-sensitive indicator could be “60% of women in country X are literate, as compared to 82% of men, and compared to 30% and 52% respectively five years 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79641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5" y="340661"/>
            <a:ext cx="83248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p:cNvSpPr txBox="1">
            <a:spLocks noChangeArrowheads="1"/>
          </p:cNvSpPr>
          <p:nvPr/>
        </p:nvSpPr>
        <p:spPr bwMode="auto">
          <a:xfrm>
            <a:off x="2369343" y="5761973"/>
            <a:ext cx="34627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latin typeface="+mn-lt"/>
              </a:rPr>
              <a:t>Key components of Gender analysis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1793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445680"/>
            <a:ext cx="6798734" cy="1303867"/>
          </a:xfrm>
        </p:spPr>
        <p:txBody>
          <a:bodyPr/>
          <a:lstStyle/>
          <a:p>
            <a:r>
              <a:rPr lang="en-US" altLang="en-US" dirty="0"/>
              <a:t>Gender Analysis Concepts-1</a:t>
            </a:r>
          </a:p>
        </p:txBody>
      </p:sp>
      <p:sp>
        <p:nvSpPr>
          <p:cNvPr id="3" name="Content Placeholder 2"/>
          <p:cNvSpPr>
            <a:spLocks noGrp="1"/>
          </p:cNvSpPr>
          <p:nvPr>
            <p:ph idx="1"/>
          </p:nvPr>
        </p:nvSpPr>
        <p:spPr>
          <a:xfrm>
            <a:off x="838200" y="1905000"/>
            <a:ext cx="8001000" cy="4267200"/>
          </a:xfrm>
        </p:spPr>
        <p:txBody>
          <a:bodyPr>
            <a:normAutofit fontScale="62500" lnSpcReduction="20000"/>
          </a:bodyPr>
          <a:lstStyle/>
          <a:p>
            <a:pPr>
              <a:defRPr/>
            </a:pPr>
            <a:endParaRPr lang="en-US" sz="1800" dirty="0">
              <a:ea typeface="ＭＳ Ｐゴシック" charset="0"/>
            </a:endParaRPr>
          </a:p>
          <a:p>
            <a:pPr>
              <a:defRPr/>
            </a:pPr>
            <a:endParaRPr lang="en-US" sz="1800" dirty="0">
              <a:ea typeface="ＭＳ Ｐゴシック" charset="0"/>
            </a:endParaRPr>
          </a:p>
          <a:p>
            <a:pPr>
              <a:defRPr/>
            </a:pPr>
            <a:r>
              <a:rPr lang="en-US" sz="1800" dirty="0">
                <a:ea typeface="ＭＳ Ｐゴシック" charset="0"/>
              </a:rPr>
              <a:t>Sex and gender</a:t>
            </a:r>
          </a:p>
          <a:p>
            <a:pPr>
              <a:defRPr/>
            </a:pPr>
            <a:r>
              <a:rPr lang="en-US" sz="1800" dirty="0">
                <a:ea typeface="ＭＳ Ｐゴシック" charset="0"/>
              </a:rPr>
              <a:t>Gender relations: power/position distributions</a:t>
            </a:r>
          </a:p>
          <a:p>
            <a:pPr lvl="1">
              <a:defRPr/>
            </a:pPr>
            <a:r>
              <a:rPr lang="en-US" sz="1800" dirty="0">
                <a:ea typeface="ＭＳ Ｐゴシック" charset="0"/>
              </a:rPr>
              <a:t>Veterinary medicine/caring</a:t>
            </a:r>
          </a:p>
          <a:p>
            <a:pPr lvl="1">
              <a:defRPr/>
            </a:pPr>
            <a:r>
              <a:rPr lang="en-US" sz="1800" dirty="0">
                <a:ea typeface="ＭＳ Ｐゴシック" charset="0"/>
              </a:rPr>
              <a:t>Mechanization and increased values</a:t>
            </a:r>
          </a:p>
          <a:p>
            <a:pPr lvl="1">
              <a:defRPr/>
            </a:pPr>
            <a:r>
              <a:rPr lang="en-US" sz="1800" dirty="0">
                <a:ea typeface="ＭＳ Ｐゴシック" charset="0"/>
              </a:rPr>
              <a:t>Relationship with extension workers</a:t>
            </a:r>
          </a:p>
          <a:p>
            <a:pPr>
              <a:defRPr/>
            </a:pPr>
            <a:r>
              <a:rPr lang="en-US" sz="1800" dirty="0">
                <a:ea typeface="ＭＳ Ｐゴシック" charset="0"/>
              </a:rPr>
              <a:t>Changes in gender identity and gender relations</a:t>
            </a:r>
          </a:p>
          <a:p>
            <a:pPr>
              <a:defRPr/>
            </a:pPr>
            <a:r>
              <a:rPr lang="en-US" sz="1800" dirty="0">
                <a:ea typeface="ＭＳ Ｐゴシック" charset="0"/>
              </a:rPr>
              <a:t>Gender division of labor</a:t>
            </a:r>
          </a:p>
          <a:p>
            <a:pPr lvl="1">
              <a:defRPr/>
            </a:pPr>
            <a:r>
              <a:rPr lang="en-US" sz="1800" dirty="0">
                <a:ea typeface="ＭＳ Ｐゴシック" charset="0"/>
              </a:rPr>
              <a:t>most significant social structure governing gender relations.</a:t>
            </a:r>
          </a:p>
          <a:p>
            <a:pPr>
              <a:defRPr/>
            </a:pPr>
            <a:r>
              <a:rPr lang="en-US" sz="1800" dirty="0">
                <a:ea typeface="ＭＳ Ｐゴシック" charset="0"/>
              </a:rPr>
              <a:t>Gender roles and responsibilities</a:t>
            </a:r>
          </a:p>
          <a:p>
            <a:pPr>
              <a:defRPr/>
            </a:pPr>
            <a:r>
              <a:rPr lang="en-US" sz="1800" dirty="0">
                <a:ea typeface="ＭＳ Ｐゴシック" charset="0"/>
              </a:rPr>
              <a:t>Productive work</a:t>
            </a:r>
          </a:p>
          <a:p>
            <a:pPr>
              <a:defRPr/>
            </a:pPr>
            <a:r>
              <a:rPr lang="en-US" sz="1800" dirty="0">
                <a:ea typeface="ＭＳ Ｐゴシック" charset="0"/>
              </a:rPr>
              <a:t>Reproductive work</a:t>
            </a:r>
          </a:p>
          <a:p>
            <a:pPr marL="0" indent="0">
              <a:buFont typeface="Wingdings" panose="05000000000000000000" pitchFamily="2" charset="2"/>
              <a:buNone/>
              <a:defRPr/>
            </a:pPr>
            <a:r>
              <a:rPr lang="en-US" sz="1600" dirty="0">
                <a:ea typeface="ＭＳ Ｐゴシック" charset="0"/>
              </a:rPr>
              <a:t>The intersection of people’s productive and reproductive responsibilities with policy priorities, which has repercussions at all levels of an economy and society, is the principal focus of a gender analysis</a:t>
            </a:r>
            <a:r>
              <a:rPr lang="en-US" sz="1800" dirty="0">
                <a:ea typeface="ＭＳ Ｐゴシック" charset="0"/>
              </a:rPr>
              <a:t>.</a:t>
            </a:r>
          </a:p>
          <a:p>
            <a:pPr>
              <a:defRPr/>
            </a:pPr>
            <a:r>
              <a:rPr lang="en-US" sz="1800" dirty="0">
                <a:ea typeface="ＭＳ Ｐゴシック" charset="0"/>
              </a:rPr>
              <a:t>Differential Access to and Control over Resources and Benefits</a:t>
            </a:r>
          </a:p>
          <a:p>
            <a:pPr>
              <a:defRPr/>
            </a:pPr>
            <a:endParaRPr lang="en-US" dirty="0">
              <a:ea typeface="ＭＳ Ｐゴシック"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04135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304800"/>
            <a:ext cx="7924800" cy="785812"/>
          </a:xfrm>
        </p:spPr>
        <p:txBody>
          <a:bodyPr>
            <a:normAutofit fontScale="90000"/>
          </a:bodyPr>
          <a:lstStyle/>
          <a:p>
            <a:br>
              <a:rPr lang="en-US" altLang="en-US" dirty="0"/>
            </a:br>
            <a:br>
              <a:rPr lang="en-US" altLang="en-US" dirty="0"/>
            </a:br>
            <a:r>
              <a:rPr lang="en-US" altLang="en-US" sz="2400" dirty="0"/>
              <a:t>Differential Access to and Control over Resources and Benefits</a:t>
            </a:r>
            <a:br>
              <a:rPr lang="en-US" altLang="en-US" dirty="0"/>
            </a:br>
            <a:endParaRPr lang="en-US" altLang="en-US" dirty="0"/>
          </a:p>
        </p:txBody>
      </p:sp>
      <p:sp>
        <p:nvSpPr>
          <p:cNvPr id="21507" name="Content Placeholder 2"/>
          <p:cNvSpPr>
            <a:spLocks noGrp="1"/>
          </p:cNvSpPr>
          <p:nvPr>
            <p:ph idx="1"/>
          </p:nvPr>
        </p:nvSpPr>
        <p:spPr>
          <a:xfrm>
            <a:off x="571500" y="1676400"/>
            <a:ext cx="8153400" cy="4495800"/>
          </a:xfrm>
        </p:spPr>
        <p:txBody>
          <a:bodyPr>
            <a:normAutofit fontScale="92500"/>
          </a:bodyPr>
          <a:lstStyle/>
          <a:p>
            <a:r>
              <a:rPr lang="en-US" altLang="en-US" sz="2400" b="1" dirty="0"/>
              <a:t>Access:  </a:t>
            </a:r>
            <a:r>
              <a:rPr lang="en-US" altLang="en-US" sz="2400" dirty="0"/>
              <a:t>gives a person the use of a resource e.g. land to grow crops.</a:t>
            </a:r>
          </a:p>
          <a:p>
            <a:pPr marL="0" indent="0">
              <a:buNone/>
            </a:pPr>
            <a:endParaRPr lang="en-US" altLang="en-US" sz="2400" dirty="0"/>
          </a:p>
          <a:p>
            <a:r>
              <a:rPr lang="en-US" altLang="en-US" sz="2400" b="1" dirty="0"/>
              <a:t>Control: </a:t>
            </a:r>
            <a:r>
              <a:rPr lang="en-US" altLang="en-US" sz="2400" dirty="0"/>
              <a:t>allows a person to make decisions about who uses the resource or to dispose of the resource e.g. sell land.</a:t>
            </a:r>
          </a:p>
          <a:p>
            <a:r>
              <a:rPr lang="en-US" altLang="en-US" sz="2400" b="1" dirty="0"/>
              <a:t>Economic/Productive/Resources: </a:t>
            </a:r>
            <a:r>
              <a:rPr lang="en-US" altLang="en-US" sz="2400" dirty="0"/>
              <a:t>(land, credit, cash income, employment)</a:t>
            </a:r>
          </a:p>
          <a:p>
            <a:r>
              <a:rPr lang="en-US" altLang="en-US" sz="2400" b="1" dirty="0"/>
              <a:t>Political Resources: </a:t>
            </a:r>
            <a:r>
              <a:rPr lang="en-US" altLang="en-US" sz="2400" dirty="0"/>
              <a:t>(education, political representation, leadership)</a:t>
            </a:r>
            <a:r>
              <a:rPr lang="en-US" altLang="en-US" sz="2400" b="1" dirty="0"/>
              <a:t>   </a:t>
            </a:r>
            <a:r>
              <a:rPr lang="en-US" altLang="en-US" sz="2400" dirty="0"/>
              <a:t> </a:t>
            </a:r>
          </a:p>
          <a:p>
            <a:r>
              <a:rPr lang="en-US" altLang="en-US" sz="2400" b="1" dirty="0"/>
              <a:t>Time:  </a:t>
            </a:r>
            <a:r>
              <a:rPr lang="en-US" altLang="en-US" sz="2400" dirty="0"/>
              <a:t>(a critical resource, which increasingly acquires a monetary value)</a:t>
            </a:r>
          </a:p>
          <a:p>
            <a:endParaRPr lang="en-US"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4123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57200"/>
            <a:ext cx="8229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2609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66800" y="448733"/>
            <a:ext cx="6798734" cy="1303867"/>
          </a:xfrm>
        </p:spPr>
        <p:txBody>
          <a:bodyPr/>
          <a:lstStyle/>
          <a:p>
            <a:r>
              <a:rPr lang="en-US" altLang="en-US" dirty="0"/>
              <a:t>Gender Analysis Concepts-2</a:t>
            </a:r>
          </a:p>
        </p:txBody>
      </p:sp>
      <p:sp>
        <p:nvSpPr>
          <p:cNvPr id="23555" name="Content Placeholder 2"/>
          <p:cNvSpPr>
            <a:spLocks noGrp="1"/>
          </p:cNvSpPr>
          <p:nvPr>
            <p:ph idx="1"/>
          </p:nvPr>
        </p:nvSpPr>
        <p:spPr>
          <a:xfrm>
            <a:off x="434266" y="1752600"/>
            <a:ext cx="8305800" cy="4114800"/>
          </a:xfrm>
        </p:spPr>
        <p:txBody>
          <a:bodyPr>
            <a:normAutofit fontScale="92500" lnSpcReduction="10000"/>
          </a:bodyPr>
          <a:lstStyle/>
          <a:p>
            <a:endParaRPr lang="en-US" altLang="en-US" sz="2000" dirty="0"/>
          </a:p>
          <a:p>
            <a:endParaRPr lang="en-US" altLang="en-US" sz="2000" dirty="0"/>
          </a:p>
          <a:p>
            <a:r>
              <a:rPr lang="en-US" altLang="en-US" sz="2000" dirty="0"/>
              <a:t>Practical needs &amp; and strategic gender interests</a:t>
            </a:r>
          </a:p>
          <a:p>
            <a:r>
              <a:rPr lang="en-US" altLang="en-US" sz="2000" dirty="0"/>
              <a:t>Condition and Position: In addition to the specific conditions which women share with men, differential access means women’s position in relation to men must also be assessed when interventions are planned and implemented.</a:t>
            </a:r>
          </a:p>
          <a:p>
            <a:r>
              <a:rPr lang="en-US" altLang="en-US" sz="2000" dirty="0"/>
              <a:t>Transforming gender relations</a:t>
            </a:r>
          </a:p>
          <a:p>
            <a:r>
              <a:rPr lang="en-US" altLang="en-US" sz="2000" dirty="0" err="1"/>
              <a:t>Transformatory</a:t>
            </a:r>
            <a:r>
              <a:rPr lang="en-US" altLang="en-US" sz="2000" dirty="0"/>
              <a:t> potential</a:t>
            </a:r>
          </a:p>
          <a:p>
            <a:r>
              <a:rPr lang="en-US" altLang="en-US" sz="2000" dirty="0"/>
              <a:t>Empowerment: Women’s empowerment means developing their ability to collectively and individually take control over their own lives, identify their needs, set their own agendas and demand support from their communities and the state to see that their interests are responded to.</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1055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305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46346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2"/>
          <p:cNvSpPr>
            <a:spLocks noGrp="1"/>
          </p:cNvSpPr>
          <p:nvPr>
            <p:ph type="ctrTitle"/>
          </p:nvPr>
        </p:nvSpPr>
        <p:spPr/>
        <p:txBody>
          <a:bodyPr/>
          <a:lstStyle/>
          <a:p>
            <a:r>
              <a:rPr lang="en-US" altLang="en-US"/>
              <a:t>Gender analysis Tools</a:t>
            </a:r>
          </a:p>
        </p:txBody>
      </p:sp>
      <p:sp>
        <p:nvSpPr>
          <p:cNvPr id="26626" name="Subtitle 1"/>
          <p:cNvSpPr>
            <a:spLocks noGrp="1"/>
          </p:cNvSpPr>
          <p:nvPr>
            <p:ph type="subTitle" idx="1"/>
          </p:nvPr>
        </p:nvSpPr>
        <p:spPr/>
        <p:txBody>
          <a:bodyPr/>
          <a:lstStyle/>
          <a:p>
            <a:endParaRPr lang="en-US"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24625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a:t>Gender analysis tools</a:t>
            </a:r>
          </a:p>
        </p:txBody>
      </p:sp>
      <p:sp>
        <p:nvSpPr>
          <p:cNvPr id="27651" name="Content Placeholder 2"/>
          <p:cNvSpPr>
            <a:spLocks noGrp="1"/>
          </p:cNvSpPr>
          <p:nvPr>
            <p:ph idx="1"/>
          </p:nvPr>
        </p:nvSpPr>
        <p:spPr/>
        <p:txBody>
          <a:bodyPr/>
          <a:lstStyle/>
          <a:p>
            <a:r>
              <a:rPr lang="en-US" altLang="en-US" dirty="0"/>
              <a:t>Gender analysis matrix</a:t>
            </a:r>
          </a:p>
          <a:p>
            <a:r>
              <a:rPr lang="en-US" altLang="en-US" dirty="0"/>
              <a:t>Social network analysis</a:t>
            </a:r>
          </a:p>
          <a:p>
            <a:r>
              <a:rPr lang="en-US" altLang="en-US" dirty="0"/>
              <a:t>Access and control over resources</a:t>
            </a:r>
          </a:p>
          <a:p>
            <a:r>
              <a:rPr lang="en-US" altLang="en-US" dirty="0"/>
              <a:t>Communication profile </a:t>
            </a:r>
          </a:p>
          <a:p>
            <a:r>
              <a:rPr lang="en-US" altLang="en-US" dirty="0"/>
              <a:t>SWOT analysis</a:t>
            </a:r>
          </a:p>
          <a:p>
            <a:r>
              <a:rPr lang="en-US" altLang="en-US" dirty="0"/>
              <a:t>Gender continuum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05602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ctrTitle"/>
          </p:nvPr>
        </p:nvSpPr>
        <p:spPr>
          <a:xfrm>
            <a:off x="1600200" y="1828800"/>
            <a:ext cx="5486400" cy="1752600"/>
          </a:xfrm>
        </p:spPr>
        <p:txBody>
          <a:bodyPr/>
          <a:lstStyle/>
          <a:p>
            <a:r>
              <a:rPr lang="en-US" altLang="en-US" dirty="0"/>
              <a:t>Concepts and tools for Gender analysis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856815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a:t>Gender analysis matrix</a:t>
            </a:r>
          </a:p>
        </p:txBody>
      </p:sp>
      <p:sp>
        <p:nvSpPr>
          <p:cNvPr id="29699" name="Content Placeholder 2"/>
          <p:cNvSpPr>
            <a:spLocks noGrp="1"/>
          </p:cNvSpPr>
          <p:nvPr>
            <p:ph idx="1"/>
          </p:nvPr>
        </p:nvSpPr>
        <p:spPr/>
        <p:txBody>
          <a:bodyPr>
            <a:normAutofit fontScale="92500"/>
          </a:bodyPr>
          <a:lstStyle/>
          <a:p>
            <a:r>
              <a:rPr lang="en-US" altLang="en-US" sz="2000" dirty="0"/>
              <a:t>The gender analysis matrix is an analytical tool that uses participatory methodology to facilitate the definition and analysis of gender issues by the communities that are affected by them.</a:t>
            </a:r>
          </a:p>
          <a:p>
            <a:r>
              <a:rPr lang="en-US" altLang="en-US" sz="2000" dirty="0"/>
              <a:t>Using the gender analysis matrix will provide a unique articulation of issues as well as develop gender analysis capacity from the grassroots level up.</a:t>
            </a:r>
          </a:p>
          <a:p>
            <a:r>
              <a:rPr lang="en-US" altLang="en-US" sz="2000" dirty="0"/>
              <a:t>Community based technique: community itself can identify and challenge their assumptions about gender roles in a constructive manner</a:t>
            </a:r>
          </a:p>
          <a:p>
            <a:r>
              <a:rPr lang="en-US" altLang="en-US" sz="2000" dirty="0"/>
              <a:t>Includes men, women and community as categories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321210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p:cNvSpPr>
            <a:spLocks noGrp="1"/>
          </p:cNvSpPr>
          <p:nvPr>
            <p:ph type="ctrTitle"/>
          </p:nvPr>
        </p:nvSpPr>
        <p:spPr/>
        <p:txBody>
          <a:bodyPr/>
          <a:lstStyle/>
          <a:p>
            <a:r>
              <a:rPr lang="en-US" altLang="en-US"/>
              <a:t>Gender Analysis Matrix</a:t>
            </a:r>
          </a:p>
        </p:txBody>
      </p:sp>
      <p:sp>
        <p:nvSpPr>
          <p:cNvPr id="29698" name="Subtitle 1"/>
          <p:cNvSpPr>
            <a:spLocks noGrp="1"/>
          </p:cNvSpPr>
          <p:nvPr>
            <p:ph type="subTitle" idx="1"/>
          </p:nvPr>
        </p:nvSpPr>
        <p:spPr/>
        <p:txBody>
          <a:bodyPr/>
          <a:lstStyle/>
          <a:p>
            <a:endParaRPr lang="en-US"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049375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66800" y="308843"/>
            <a:ext cx="6798734" cy="1303867"/>
          </a:xfrm>
        </p:spPr>
        <p:txBody>
          <a:bodyPr/>
          <a:lstStyle/>
          <a:p>
            <a:r>
              <a:rPr lang="en-US" altLang="en-US" dirty="0"/>
              <a:t>Gender analysis matrix</a:t>
            </a:r>
          </a:p>
        </p:txBody>
      </p:sp>
      <p:sp>
        <p:nvSpPr>
          <p:cNvPr id="31747" name="Content Placeholder 2"/>
          <p:cNvSpPr>
            <a:spLocks noGrp="1"/>
          </p:cNvSpPr>
          <p:nvPr>
            <p:ph idx="1"/>
          </p:nvPr>
        </p:nvSpPr>
        <p:spPr>
          <a:xfrm>
            <a:off x="517864" y="1752600"/>
            <a:ext cx="8077200" cy="4267200"/>
          </a:xfrm>
        </p:spPr>
        <p:txBody>
          <a:bodyPr>
            <a:normAutofit/>
          </a:bodyPr>
          <a:lstStyle/>
          <a:p>
            <a:r>
              <a:rPr lang="en-US" altLang="en-US" sz="2400" dirty="0"/>
              <a:t>The gender analysis matrix is based on the following principles: </a:t>
            </a:r>
          </a:p>
          <a:p>
            <a:pPr>
              <a:buFont typeface="Arial" pitchFamily="34" charset="0"/>
              <a:buChar char="•"/>
            </a:pPr>
            <a:r>
              <a:rPr lang="en-US" altLang="en-US" sz="2400" dirty="0"/>
              <a:t>All requisite knowledge for gender analysis exists among the people whose lives are the subject of the analysis. </a:t>
            </a:r>
          </a:p>
          <a:p>
            <a:pPr>
              <a:buFont typeface="Arial" pitchFamily="34" charset="0"/>
              <a:buChar char="•"/>
            </a:pPr>
            <a:r>
              <a:rPr lang="en-US" altLang="en-US" sz="2400" dirty="0"/>
              <a:t>Gender analysis does not require the technical expertise of those outside the community being analyzed, except as facilitators.</a:t>
            </a:r>
          </a:p>
          <a:p>
            <a:pPr>
              <a:buFont typeface="Arial" pitchFamily="34" charset="0"/>
              <a:buChar char="•"/>
            </a:pPr>
            <a:r>
              <a:rPr lang="en-US" altLang="en-US" sz="2400" dirty="0"/>
              <a:t>Gender analysis cannot be transformative unless the analysis is done by the people being analyzed. </a:t>
            </a:r>
          </a:p>
          <a:p>
            <a:endParaRPr lang="en-US"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5262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52400"/>
            <a:ext cx="8686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26347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2"/>
          <p:cNvSpPr>
            <a:spLocks noGrp="1"/>
          </p:cNvSpPr>
          <p:nvPr>
            <p:ph type="ctrTitle"/>
          </p:nvPr>
        </p:nvSpPr>
        <p:spPr/>
        <p:txBody>
          <a:bodyPr/>
          <a:lstStyle/>
          <a:p>
            <a:r>
              <a:rPr lang="en-US" altLang="en-US"/>
              <a:t>Social Network Analysis (SNA)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65799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825" y="2195513"/>
            <a:ext cx="6967538" cy="3363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3" name="TextBox 1"/>
          <p:cNvSpPr txBox="1">
            <a:spLocks noChangeArrowheads="1"/>
          </p:cNvSpPr>
          <p:nvPr/>
        </p:nvSpPr>
        <p:spPr bwMode="auto">
          <a:xfrm>
            <a:off x="1012825" y="914400"/>
            <a:ext cx="7696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b="1" dirty="0">
                <a:latin typeface="+mn-lt"/>
              </a:rPr>
              <a:t>Social network analysis</a:t>
            </a:r>
            <a:r>
              <a:rPr lang="en-US" altLang="en-US" sz="1800" dirty="0">
                <a:latin typeface="+mn-lt"/>
              </a:rPr>
              <a:t>: mapping tool to help people understand</a:t>
            </a:r>
          </a:p>
          <a:p>
            <a:pPr>
              <a:spcBef>
                <a:spcPct val="0"/>
              </a:spcBef>
              <a:buClrTx/>
              <a:buSzTx/>
              <a:buFontTx/>
              <a:buNone/>
            </a:pPr>
            <a:r>
              <a:rPr lang="en-US" altLang="en-US" sz="1800" dirty="0">
                <a:latin typeface="+mn-lt"/>
              </a:rPr>
              <a:t>visualize, discuss, and improve situations in which many</a:t>
            </a:r>
          </a:p>
          <a:p>
            <a:pPr>
              <a:spcBef>
                <a:spcPct val="0"/>
              </a:spcBef>
              <a:buClrTx/>
              <a:buSzTx/>
              <a:buFontTx/>
              <a:buNone/>
            </a:pPr>
            <a:r>
              <a:rPr lang="en-US" altLang="en-US" sz="1800" dirty="0">
                <a:latin typeface="+mn-lt"/>
              </a:rPr>
              <a:t> different actors and places influence outcomes.</a:t>
            </a:r>
            <a:endParaRPr lang="en-US" altLang="en-US" sz="1800" b="1" dirty="0">
              <a:latin typeface="+mn-lt"/>
            </a:endParaRPr>
          </a:p>
        </p:txBody>
      </p:sp>
      <p:sp>
        <p:nvSpPr>
          <p:cNvPr id="40964" name="TextBox 2"/>
          <p:cNvSpPr txBox="1">
            <a:spLocks noChangeArrowheads="1"/>
          </p:cNvSpPr>
          <p:nvPr/>
        </p:nvSpPr>
        <p:spPr bwMode="auto">
          <a:xfrm>
            <a:off x="822325" y="5715000"/>
            <a:ext cx="7348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1800" dirty="0">
                <a:latin typeface="+mn-lt"/>
              </a:rPr>
              <a:t>Also used to better understand the implications</a:t>
            </a:r>
          </a:p>
          <a:p>
            <a:pPr>
              <a:spcBef>
                <a:spcPct val="0"/>
              </a:spcBef>
              <a:buClrTx/>
              <a:buSzTx/>
              <a:buFontTx/>
              <a:buNone/>
            </a:pPr>
            <a:r>
              <a:rPr lang="en-US" altLang="en-US" sz="1800" dirty="0">
                <a:latin typeface="+mn-lt"/>
              </a:rPr>
              <a:t> of the position of individual actors and areas in a social structure.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6888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90600" y="296333"/>
            <a:ext cx="6798734" cy="1303867"/>
          </a:xfrm>
        </p:spPr>
        <p:txBody>
          <a:bodyPr/>
          <a:lstStyle/>
          <a:p>
            <a:r>
              <a:rPr lang="en-US" altLang="en-US" dirty="0"/>
              <a:t>Social Network Analysis</a:t>
            </a:r>
          </a:p>
        </p:txBody>
      </p:sp>
      <p:sp>
        <p:nvSpPr>
          <p:cNvPr id="3" name="Content Placeholder 2"/>
          <p:cNvSpPr>
            <a:spLocks noGrp="1"/>
          </p:cNvSpPr>
          <p:nvPr>
            <p:ph idx="1"/>
          </p:nvPr>
        </p:nvSpPr>
        <p:spPr>
          <a:xfrm>
            <a:off x="632164" y="1600200"/>
            <a:ext cx="7848600" cy="4343400"/>
          </a:xfrm>
        </p:spPr>
        <p:txBody>
          <a:bodyPr>
            <a:normAutofit fontScale="85000" lnSpcReduction="20000"/>
          </a:bodyPr>
          <a:lstStyle/>
          <a:p>
            <a:pPr>
              <a:defRPr/>
            </a:pPr>
            <a:r>
              <a:rPr lang="en-US" dirty="0">
                <a:ea typeface="ＭＳ Ｐゴシック" charset="0"/>
              </a:rPr>
              <a:t>Social network analysis [SNA] is the </a:t>
            </a:r>
            <a:r>
              <a:rPr lang="en-US" b="1" dirty="0">
                <a:ea typeface="ＭＳ Ｐゴシック" charset="0"/>
              </a:rPr>
              <a:t>mapping and measuring of relationships and flows between people, groups, places,  organizations, computers, </a:t>
            </a:r>
            <a:r>
              <a:rPr lang="en-US" dirty="0">
                <a:ea typeface="ＭＳ Ｐゴシック" charset="0"/>
              </a:rPr>
              <a:t>URLs, and other connected information/knowledge entities.</a:t>
            </a:r>
          </a:p>
          <a:p>
            <a:pPr marL="0" indent="0">
              <a:buFont typeface="Wingdings" panose="05000000000000000000" pitchFamily="2" charset="2"/>
              <a:buNone/>
              <a:defRPr/>
            </a:pPr>
            <a:endParaRPr lang="en-US" dirty="0">
              <a:ea typeface="ＭＳ Ｐゴシック" charset="0"/>
            </a:endParaRPr>
          </a:p>
          <a:p>
            <a:pPr>
              <a:defRPr/>
            </a:pPr>
            <a:r>
              <a:rPr lang="en-US" dirty="0">
                <a:ea typeface="ＭＳ Ｐゴシック" charset="0"/>
              </a:rPr>
              <a:t>The SNA will specifically focus on participants mapping and identifying what they consider are places of significance in a community for different stakeholders.</a:t>
            </a:r>
          </a:p>
          <a:p>
            <a:pPr>
              <a:defRPr/>
            </a:pPr>
            <a:endParaRPr lang="en-US" dirty="0">
              <a:ea typeface="ＭＳ Ｐゴシック" charset="0"/>
            </a:endParaRPr>
          </a:p>
          <a:p>
            <a:pPr>
              <a:defRPr/>
            </a:pPr>
            <a:r>
              <a:rPr lang="en-US" dirty="0">
                <a:ea typeface="ＭＳ Ｐゴシック" charset="0"/>
              </a:rPr>
              <a:t>The nodes in the network are the people, places, things, organizations and groups while the links show relationships or flows between the nodes.</a:t>
            </a:r>
          </a:p>
          <a:p>
            <a:pPr marL="0" indent="0">
              <a:buFont typeface="Wingdings" panose="05000000000000000000" pitchFamily="2" charset="2"/>
              <a:buNone/>
              <a:defRPr/>
            </a:pPr>
            <a:endParaRPr lang="en-US" dirty="0">
              <a:ea typeface="ＭＳ Ｐゴシック" charset="0"/>
            </a:endParaRPr>
          </a:p>
          <a:p>
            <a:pPr>
              <a:defRPr/>
            </a:pPr>
            <a:r>
              <a:rPr lang="en-US" dirty="0">
                <a:ea typeface="ＭＳ Ｐゴシック" charset="0"/>
              </a:rPr>
              <a:t> SNA provides both a visual and a mathematical analysis of human/stakeholder relationships.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98119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0" y="1371600"/>
            <a:ext cx="4484687" cy="4848225"/>
          </a:xfrm>
        </p:spPr>
        <p:txBody>
          <a:bodyPr>
            <a:noAutofit/>
          </a:bodyPr>
          <a:lstStyle/>
          <a:p>
            <a:pPr>
              <a:defRPr/>
            </a:pPr>
            <a:r>
              <a:rPr lang="en-US" sz="2000" dirty="0">
                <a:ea typeface="ＭＳ Ｐゴシック" charset="0"/>
              </a:rPr>
              <a:t>Bridge</a:t>
            </a:r>
          </a:p>
          <a:p>
            <a:pPr>
              <a:defRPr/>
            </a:pPr>
            <a:r>
              <a:rPr lang="en-US" sz="2000" dirty="0">
                <a:ea typeface="ＭＳ Ｐゴシック" charset="0"/>
              </a:rPr>
              <a:t>Centrality</a:t>
            </a:r>
          </a:p>
          <a:p>
            <a:pPr>
              <a:defRPr/>
            </a:pPr>
            <a:r>
              <a:rPr lang="en-US" sz="2000" dirty="0">
                <a:ea typeface="ＭＳ Ｐゴシック" charset="0"/>
              </a:rPr>
              <a:t>Density/size of circle</a:t>
            </a:r>
          </a:p>
          <a:p>
            <a:pPr>
              <a:defRPr/>
            </a:pPr>
            <a:r>
              <a:rPr lang="en-US" sz="2000" dirty="0">
                <a:ea typeface="ＭＳ Ｐゴシック" charset="0"/>
              </a:rPr>
              <a:t>Cliques/places</a:t>
            </a:r>
          </a:p>
          <a:p>
            <a:pPr>
              <a:defRPr/>
            </a:pPr>
            <a:r>
              <a:rPr lang="en-US" sz="2000" dirty="0">
                <a:ea typeface="ＭＳ Ｐゴシック" charset="0"/>
              </a:rPr>
              <a:t>Who are the most important nodes?</a:t>
            </a:r>
          </a:p>
          <a:p>
            <a:pPr>
              <a:defRPr/>
            </a:pPr>
            <a:r>
              <a:rPr lang="en-US" sz="2000" dirty="0">
                <a:ea typeface="ＭＳ Ｐゴシック" charset="0"/>
              </a:rPr>
              <a:t>Is there a hidden community structure</a:t>
            </a:r>
          </a:p>
          <a:p>
            <a:pPr>
              <a:defRPr/>
            </a:pPr>
            <a:r>
              <a:rPr lang="en-US" sz="2000" dirty="0">
                <a:ea typeface="ＭＳ Ｐゴシック" charset="0"/>
              </a:rPr>
              <a:t>How does this structure affect decision making, policy and cultural issues?</a:t>
            </a:r>
          </a:p>
          <a:p>
            <a:pPr marL="68580" indent="0">
              <a:buFont typeface="Wingdings" panose="05000000000000000000" pitchFamily="2" charset="2"/>
              <a:buNone/>
              <a:defRPr/>
            </a:pPr>
            <a:endParaRPr lang="en-US" sz="2400" dirty="0">
              <a:ea typeface="ＭＳ Ｐゴシック" charset="0"/>
            </a:endParaRPr>
          </a:p>
        </p:txBody>
      </p:sp>
      <p:pic>
        <p:nvPicPr>
          <p:cNvPr id="4301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l="2785" t="3937" r="-2785"/>
          <a:stretch>
            <a:fillRect/>
          </a:stretch>
        </p:blipFill>
        <p:spPr bwMode="auto">
          <a:xfrm>
            <a:off x="762000" y="1219200"/>
            <a:ext cx="3352800" cy="398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36947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8" y="1025525"/>
            <a:ext cx="7269162" cy="5375275"/>
          </a:xfrm>
        </p:spPr>
        <p:txBody>
          <a:bodyPr/>
          <a:lstStyle/>
          <a:p>
            <a:pPr>
              <a:defRPr/>
            </a:pPr>
            <a:r>
              <a:rPr lang="en-US" dirty="0">
                <a:ea typeface="ＭＳ Ｐゴシック" charset="0"/>
              </a:rPr>
              <a:t>These measures give us insight into the various roles and groupings in a network:</a:t>
            </a:r>
          </a:p>
          <a:p>
            <a:pPr marL="68580" indent="0">
              <a:buFont typeface="Wingdings" panose="05000000000000000000" pitchFamily="2" charset="2"/>
              <a:buNone/>
              <a:defRPr/>
            </a:pPr>
            <a:endParaRPr lang="en-US" dirty="0">
              <a:ea typeface="ＭＳ Ｐゴシック" charset="0"/>
            </a:endParaRPr>
          </a:p>
          <a:p>
            <a:pPr>
              <a:defRPr/>
            </a:pPr>
            <a:r>
              <a:rPr lang="en-US" dirty="0">
                <a:ea typeface="ＭＳ Ｐゴシック" charset="0"/>
              </a:rPr>
              <a:t> Who are the connectors, leaders, bridges, isolates?</a:t>
            </a:r>
          </a:p>
          <a:p>
            <a:pPr>
              <a:defRPr/>
            </a:pPr>
            <a:r>
              <a:rPr lang="en-US" dirty="0">
                <a:ea typeface="ＭＳ Ｐゴシック" charset="0"/>
              </a:rPr>
              <a:t>Where are the clusters and who is in them?</a:t>
            </a:r>
          </a:p>
          <a:p>
            <a:pPr>
              <a:defRPr/>
            </a:pPr>
            <a:r>
              <a:rPr lang="en-US" dirty="0">
                <a:ea typeface="ＭＳ Ｐゴシック" charset="0"/>
              </a:rPr>
              <a:t>Who is in the core of the network, and who is on the periphery?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83459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t>Social network map</a:t>
            </a:r>
          </a:p>
        </p:txBody>
      </p:sp>
      <p:sp>
        <p:nvSpPr>
          <p:cNvPr id="3" name="Content Placeholder 2"/>
          <p:cNvSpPr>
            <a:spLocks noGrp="1"/>
          </p:cNvSpPr>
          <p:nvPr>
            <p:ph idx="1"/>
          </p:nvPr>
        </p:nvSpPr>
        <p:spPr/>
        <p:txBody>
          <a:bodyPr>
            <a:normAutofit fontScale="70000" lnSpcReduction="20000"/>
          </a:bodyPr>
          <a:lstStyle/>
          <a:p>
            <a:pPr>
              <a:defRPr/>
            </a:pPr>
            <a:r>
              <a:rPr lang="en-US" dirty="0">
                <a:ea typeface="ＭＳ Ｐゴシック" charset="0"/>
              </a:rPr>
              <a:t>Individuals create influence network maps using materials from a physical toolkit.</a:t>
            </a:r>
          </a:p>
          <a:p>
            <a:pPr marL="68580" indent="0">
              <a:buFont typeface="Wingdings" panose="05000000000000000000" pitchFamily="2" charset="2"/>
              <a:buNone/>
              <a:defRPr/>
            </a:pPr>
            <a:endParaRPr lang="en-US" dirty="0">
              <a:ea typeface="ＭＳ Ｐゴシック" charset="0"/>
            </a:endParaRPr>
          </a:p>
          <a:p>
            <a:pPr>
              <a:defRPr/>
            </a:pPr>
            <a:r>
              <a:rPr lang="en-US" dirty="0">
                <a:ea typeface="ＭＳ Ｐゴシック" charset="0"/>
              </a:rPr>
              <a:t> Actor names, places, organizations are written on it  and distributed on a large sheet of paper. </a:t>
            </a:r>
          </a:p>
          <a:p>
            <a:pPr marL="68580" indent="0">
              <a:buFont typeface="Wingdings" panose="05000000000000000000" pitchFamily="2" charset="2"/>
              <a:buNone/>
              <a:defRPr/>
            </a:pPr>
            <a:endParaRPr lang="en-US" dirty="0">
              <a:ea typeface="ＭＳ Ｐゴシック" charset="0"/>
            </a:endParaRPr>
          </a:p>
          <a:p>
            <a:pPr>
              <a:defRPr/>
            </a:pPr>
            <a:r>
              <a:rPr lang="en-US" dirty="0">
                <a:ea typeface="ＭＳ Ｐゴシック" charset="0"/>
              </a:rPr>
              <a:t>Lines are drawn to link the actors and reveal how they are connected or not connected, and “influence towers” are built to reflect the relative power of each actor (the higher the influence tower, the greater the influence). </a:t>
            </a:r>
          </a:p>
          <a:p>
            <a:pPr>
              <a:defRPr/>
            </a:pPr>
            <a:endParaRPr lang="en-US" dirty="0">
              <a:ea typeface="ＭＳ Ｐゴシック" charset="0"/>
            </a:endParaRPr>
          </a:p>
          <a:p>
            <a:pPr>
              <a:defRPr/>
            </a:pPr>
            <a:r>
              <a:rPr lang="en-US" dirty="0">
                <a:ea typeface="ＭＳ Ｐゴシック" charset="0"/>
              </a:rPr>
              <a:t>Size of the circle is important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23555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a:t>Gender analysis</a:t>
            </a:r>
          </a:p>
        </p:txBody>
      </p:sp>
      <p:sp>
        <p:nvSpPr>
          <p:cNvPr id="9219" name="Content Placeholder 2"/>
          <p:cNvSpPr>
            <a:spLocks noGrp="1"/>
          </p:cNvSpPr>
          <p:nvPr>
            <p:ph idx="1"/>
          </p:nvPr>
        </p:nvSpPr>
        <p:spPr>
          <a:xfrm>
            <a:off x="838200" y="2362200"/>
            <a:ext cx="7693025" cy="4114800"/>
          </a:xfrm>
        </p:spPr>
        <p:txBody>
          <a:bodyPr/>
          <a:lstStyle/>
          <a:p>
            <a:r>
              <a:rPr lang="en-US" altLang="en-US" dirty="0"/>
              <a:t>We live in societies that are permeated by gender differences and gender inequalities. </a:t>
            </a:r>
          </a:p>
          <a:p>
            <a:r>
              <a:rPr lang="en-US" altLang="en-US" b="1" dirty="0"/>
              <a:t>There is no country in which the outcomes of public policy are equal for men and women.</a:t>
            </a:r>
          </a:p>
          <a:p>
            <a:r>
              <a:rPr lang="en-US" altLang="en-US" dirty="0"/>
              <a:t>Dimensions of these inequalities are often so deeply embedded that they are difficult to perceive.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69447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176866" y="915337"/>
            <a:ext cx="6798734" cy="151463"/>
          </a:xfrm>
        </p:spPr>
        <p:txBody>
          <a:bodyPr>
            <a:noAutofit/>
          </a:bodyPr>
          <a:lstStyle/>
          <a:p>
            <a:r>
              <a:rPr lang="en-US" altLang="en-US" sz="3200" dirty="0"/>
              <a:t>Social Network Analysis  in an Ebola outbreak</a:t>
            </a:r>
          </a:p>
        </p:txBody>
      </p:sp>
      <p:sp>
        <p:nvSpPr>
          <p:cNvPr id="46083" name="Content Placeholder 2"/>
          <p:cNvSpPr>
            <a:spLocks noGrp="1"/>
          </p:cNvSpPr>
          <p:nvPr>
            <p:ph idx="1"/>
          </p:nvPr>
        </p:nvSpPr>
        <p:spPr>
          <a:xfrm>
            <a:off x="890587" y="1676400"/>
            <a:ext cx="7796213" cy="4191000"/>
          </a:xfrm>
        </p:spPr>
        <p:txBody>
          <a:bodyPr>
            <a:normAutofit fontScale="77500" lnSpcReduction="20000"/>
          </a:bodyPr>
          <a:lstStyle/>
          <a:p>
            <a:endParaRPr lang="en-US" altLang="en-US" sz="2000" dirty="0"/>
          </a:p>
          <a:p>
            <a:endParaRPr lang="en-US" altLang="en-US" sz="2000" dirty="0"/>
          </a:p>
          <a:p>
            <a:endParaRPr lang="en-US" altLang="en-US" sz="2000" dirty="0"/>
          </a:p>
          <a:p>
            <a:r>
              <a:rPr lang="en-US" altLang="en-US" sz="2000" dirty="0"/>
              <a:t>4 different groups</a:t>
            </a:r>
          </a:p>
          <a:p>
            <a:r>
              <a:rPr lang="en-US" altLang="en-US" sz="2000" dirty="0"/>
              <a:t> Men, women, media, health care professionals</a:t>
            </a:r>
          </a:p>
          <a:p>
            <a:r>
              <a:rPr lang="en-US" altLang="en-US" sz="2000" b="1" dirty="0"/>
              <a:t>Map out stakeholders and specific resources.</a:t>
            </a:r>
          </a:p>
          <a:p>
            <a:r>
              <a:rPr lang="en-US" altLang="en-US" sz="2000" b="1" dirty="0"/>
              <a:t>Identify individuals, places, organizations that are of importance.</a:t>
            </a:r>
          </a:p>
          <a:p>
            <a:r>
              <a:rPr lang="en-US" altLang="en-US" sz="2000" b="1" dirty="0"/>
              <a:t>Develop a SNA and stakeholders as you perceive them.</a:t>
            </a:r>
          </a:p>
          <a:p>
            <a:r>
              <a:rPr lang="en-US" altLang="en-US" sz="2000" b="1" dirty="0"/>
              <a:t>Identify who the stakeholders/players / places of importance are.</a:t>
            </a:r>
          </a:p>
          <a:p>
            <a:r>
              <a:rPr lang="en-US" altLang="en-US" sz="2000" dirty="0"/>
              <a:t>Link them/size of circle matters in terms of importance</a:t>
            </a:r>
          </a:p>
          <a:p>
            <a:r>
              <a:rPr lang="en-US" altLang="en-US" sz="2000" dirty="0"/>
              <a:t>They can be individuals or groups</a:t>
            </a:r>
          </a:p>
          <a:p>
            <a:r>
              <a:rPr lang="en-US" altLang="en-US" sz="2000" dirty="0"/>
              <a:t>15 minutes</a:t>
            </a:r>
          </a:p>
          <a:p>
            <a:r>
              <a:rPr lang="en-US" altLang="en-US" sz="2000" dirty="0"/>
              <a:t>Present your SNA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143578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76200"/>
            <a:ext cx="8534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280665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a:t>Walk through</a:t>
            </a:r>
          </a:p>
        </p:txBody>
      </p:sp>
      <p:sp>
        <p:nvSpPr>
          <p:cNvPr id="48131" name="Content Placeholder 2"/>
          <p:cNvSpPr>
            <a:spLocks noGrp="1"/>
          </p:cNvSpPr>
          <p:nvPr>
            <p:ph idx="1"/>
          </p:nvPr>
        </p:nvSpPr>
        <p:spPr/>
        <p:txBody>
          <a:bodyPr/>
          <a:lstStyle/>
          <a:p>
            <a:r>
              <a:rPr lang="en-US" altLang="en-US" dirty="0"/>
              <a:t>Group 1 will identify similarities in groups</a:t>
            </a:r>
          </a:p>
          <a:p>
            <a:r>
              <a:rPr lang="en-US" altLang="en-US" dirty="0"/>
              <a:t>Group 2 will identify difference in groups</a:t>
            </a:r>
          </a:p>
          <a:p>
            <a:r>
              <a:rPr lang="en-US" altLang="en-US" dirty="0"/>
              <a:t>Group 3 will think of why there are differences</a:t>
            </a:r>
          </a:p>
          <a:p>
            <a:r>
              <a:rPr lang="en-US" altLang="en-US" dirty="0"/>
              <a:t>Group 4: How do the differences affect access to and control over  resources for men and women?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14537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Title 2"/>
          <p:cNvSpPr>
            <a:spLocks noGrp="1"/>
          </p:cNvSpPr>
          <p:nvPr>
            <p:ph type="ctrTitle"/>
          </p:nvPr>
        </p:nvSpPr>
        <p:spPr/>
        <p:txBody>
          <a:bodyPr/>
          <a:lstStyle/>
          <a:p>
            <a:r>
              <a:rPr lang="en-US" altLang="en-US" sz="3200" dirty="0"/>
              <a:t>Monitoring and Evaluation using Gender tools</a:t>
            </a:r>
          </a:p>
        </p:txBody>
      </p:sp>
      <p:sp>
        <p:nvSpPr>
          <p:cNvPr id="49154" name="Subtitle 1"/>
          <p:cNvSpPr>
            <a:spLocks noGrp="1"/>
          </p:cNvSpPr>
          <p:nvPr>
            <p:ph type="subTitle" idx="1"/>
          </p:nvPr>
        </p:nvSpPr>
        <p:spPr/>
        <p:txBody>
          <a:bodyPr/>
          <a:lstStyle/>
          <a:p>
            <a:endParaRPr lang="en-US" alt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239451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172633" y="354085"/>
            <a:ext cx="6798734" cy="1303867"/>
          </a:xfrm>
        </p:spPr>
        <p:txBody>
          <a:bodyPr>
            <a:normAutofit fontScale="90000"/>
          </a:bodyPr>
          <a:lstStyle/>
          <a:p>
            <a:r>
              <a:rPr lang="en-US" altLang="en-US" dirty="0"/>
              <a:t>From planning to post implementation review</a:t>
            </a:r>
          </a:p>
        </p:txBody>
      </p:sp>
      <p:sp>
        <p:nvSpPr>
          <p:cNvPr id="50179" name="Content Placeholder 2"/>
          <p:cNvSpPr>
            <a:spLocks noGrp="1"/>
          </p:cNvSpPr>
          <p:nvPr>
            <p:ph idx="1"/>
          </p:nvPr>
        </p:nvSpPr>
        <p:spPr>
          <a:xfrm>
            <a:off x="533400" y="1676400"/>
            <a:ext cx="8153400" cy="4495800"/>
          </a:xfrm>
        </p:spPr>
        <p:txBody>
          <a:bodyPr>
            <a:normAutofit fontScale="92500" lnSpcReduction="10000"/>
          </a:bodyPr>
          <a:lstStyle/>
          <a:p>
            <a:endParaRPr lang="en-US" altLang="en-US" dirty="0"/>
          </a:p>
          <a:p>
            <a:endParaRPr lang="en-US" altLang="en-US" dirty="0"/>
          </a:p>
          <a:p>
            <a:r>
              <a:rPr lang="en-US" altLang="en-US" dirty="0"/>
              <a:t>Analysis tool must be useful/provide gender sensitive information/address gender relations and issues</a:t>
            </a:r>
          </a:p>
          <a:p>
            <a:r>
              <a:rPr lang="en-US" altLang="en-US" dirty="0"/>
              <a:t>The norm is not to do it-subconsciously</a:t>
            </a:r>
          </a:p>
          <a:p>
            <a:r>
              <a:rPr lang="en-US" altLang="en-US" dirty="0"/>
              <a:t>Conscious effort</a:t>
            </a:r>
          </a:p>
          <a:p>
            <a:r>
              <a:rPr lang="en-US" altLang="en-US" dirty="0"/>
              <a:t>Mapping for media</a:t>
            </a:r>
          </a:p>
          <a:p>
            <a:r>
              <a:rPr lang="en-US" altLang="en-US" dirty="0"/>
              <a:t>Mapping for health care workers</a:t>
            </a:r>
          </a:p>
          <a:p>
            <a:r>
              <a:rPr lang="en-US" altLang="en-US" dirty="0"/>
              <a:t>Communication profile</a:t>
            </a:r>
          </a:p>
          <a:p>
            <a:r>
              <a:rPr lang="en-US" altLang="en-US" dirty="0"/>
              <a:t>Can use tools for other things</a:t>
            </a:r>
          </a:p>
          <a:p>
            <a:endParaRPr lang="en-US" alt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726470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2633" y="372533"/>
            <a:ext cx="6798734" cy="1303867"/>
          </a:xfrm>
        </p:spPr>
        <p:txBody>
          <a:bodyPr/>
          <a:lstStyle/>
          <a:p>
            <a:r>
              <a:rPr lang="en-US" altLang="en-US" dirty="0"/>
              <a:t>Vulnerability to risk mapping</a:t>
            </a:r>
          </a:p>
        </p:txBody>
      </p:sp>
      <p:sp>
        <p:nvSpPr>
          <p:cNvPr id="3" name="Content Placeholder 2"/>
          <p:cNvSpPr>
            <a:spLocks noGrp="1"/>
          </p:cNvSpPr>
          <p:nvPr>
            <p:ph idx="1"/>
          </p:nvPr>
        </p:nvSpPr>
        <p:spPr>
          <a:xfrm>
            <a:off x="560033" y="1676400"/>
            <a:ext cx="8153400" cy="4267200"/>
          </a:xfrm>
        </p:spPr>
        <p:txBody>
          <a:bodyPr>
            <a:normAutofit fontScale="92500" lnSpcReduction="10000"/>
          </a:bodyPr>
          <a:lstStyle/>
          <a:p>
            <a:pPr>
              <a:defRPr/>
            </a:pPr>
            <a:endParaRPr lang="en-US" dirty="0">
              <a:ea typeface="MS PGothic" panose="020B0600070205080204" pitchFamily="34" charset="-128"/>
            </a:endParaRPr>
          </a:p>
          <a:p>
            <a:pPr>
              <a:defRPr/>
            </a:pPr>
            <a:endParaRPr lang="en-US" dirty="0">
              <a:ea typeface="MS PGothic" panose="020B0600070205080204" pitchFamily="34" charset="-128"/>
            </a:endParaRPr>
          </a:p>
          <a:p>
            <a:pPr>
              <a:defRPr/>
            </a:pPr>
            <a:r>
              <a:rPr lang="en-US" dirty="0">
                <a:ea typeface="MS PGothic" panose="020B0600070205080204" pitchFamily="34" charset="-128"/>
              </a:rPr>
              <a:t>Essential to identify who is the most vulnerable in an infectious disease outbreak and why?</a:t>
            </a:r>
          </a:p>
          <a:p>
            <a:pPr>
              <a:defRPr/>
            </a:pPr>
            <a:endParaRPr lang="en-US" dirty="0">
              <a:ea typeface="MS PGothic" panose="020B0600070205080204" pitchFamily="34" charset="-128"/>
            </a:endParaRPr>
          </a:p>
          <a:p>
            <a:pPr>
              <a:defRPr/>
            </a:pPr>
            <a:r>
              <a:rPr lang="en-US" dirty="0">
                <a:ea typeface="MS PGothic" panose="020B0600070205080204" pitchFamily="34" charset="-128"/>
              </a:rPr>
              <a:t>Which capacities need to be strengthened and what relief and services are needed?</a:t>
            </a:r>
          </a:p>
          <a:p>
            <a:pPr marL="0" indent="0">
              <a:buFont typeface="Wingdings" panose="05000000000000000000" pitchFamily="2" charset="2"/>
              <a:buNone/>
              <a:defRPr/>
            </a:pPr>
            <a:endParaRPr lang="en-US" dirty="0">
              <a:ea typeface="MS PGothic" panose="020B0600070205080204" pitchFamily="34" charset="-128"/>
            </a:endParaRPr>
          </a:p>
          <a:p>
            <a:pPr>
              <a:defRPr/>
            </a:pPr>
            <a:r>
              <a:rPr lang="en-US" dirty="0">
                <a:ea typeface="MS PGothic" panose="020B0600070205080204" pitchFamily="34" charset="-128"/>
              </a:rPr>
              <a:t>Vulnerabilities and capacities of people evolve over time and determine people’s abilities to cope and recover from disaster.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611202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066800" y="372533"/>
            <a:ext cx="6798734" cy="1303867"/>
          </a:xfrm>
        </p:spPr>
        <p:txBody>
          <a:bodyPr/>
          <a:lstStyle/>
          <a:p>
            <a:r>
              <a:rPr lang="en-US" altLang="en-US" dirty="0"/>
              <a:t>Vulnerability mapping</a:t>
            </a:r>
          </a:p>
        </p:txBody>
      </p:sp>
      <p:sp>
        <p:nvSpPr>
          <p:cNvPr id="52227" name="Content Placeholder 2"/>
          <p:cNvSpPr>
            <a:spLocks noGrp="1"/>
          </p:cNvSpPr>
          <p:nvPr>
            <p:ph idx="1"/>
          </p:nvPr>
        </p:nvSpPr>
        <p:spPr>
          <a:xfrm>
            <a:off x="609600" y="1676400"/>
            <a:ext cx="8153400" cy="4495800"/>
          </a:xfrm>
        </p:spPr>
        <p:txBody>
          <a:bodyPr/>
          <a:lstStyle/>
          <a:p>
            <a:r>
              <a:rPr lang="en-US" altLang="en-US" dirty="0"/>
              <a:t> </a:t>
            </a:r>
          </a:p>
          <a:p>
            <a:endParaRPr lang="en-US" altLang="en-US" dirty="0"/>
          </a:p>
          <a:p>
            <a:r>
              <a:rPr lang="en-US" altLang="en-US" dirty="0"/>
              <a:t>Map out the risks faced by their teams: (</a:t>
            </a:r>
            <a:r>
              <a:rPr lang="en-US" altLang="en-US" i="1" dirty="0"/>
              <a:t>lack of health care, few health care workers, lack of resources to purchase medication, reduced education, lack of information, cultural norms, stereotyping, consumption of bush meat, hunting).</a:t>
            </a:r>
          </a:p>
          <a:p>
            <a:r>
              <a:rPr lang="en-US" altLang="en-US" dirty="0"/>
              <a:t>Identify –map out signs of those risks in the community.</a:t>
            </a:r>
          </a:p>
          <a:p>
            <a:r>
              <a:rPr lang="en-US" altLang="en-US" dirty="0"/>
              <a:t>Add resources that can be used to mitigate those risks in different colors.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02601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066800" y="448733"/>
            <a:ext cx="6798734" cy="1303867"/>
          </a:xfrm>
        </p:spPr>
        <p:txBody>
          <a:bodyPr/>
          <a:lstStyle/>
          <a:p>
            <a:r>
              <a:rPr lang="en-US" altLang="en-US" dirty="0"/>
              <a:t>Laws and policies</a:t>
            </a:r>
          </a:p>
        </p:txBody>
      </p:sp>
      <p:sp>
        <p:nvSpPr>
          <p:cNvPr id="3" name="Text Placeholder 2"/>
          <p:cNvSpPr>
            <a:spLocks noGrp="1"/>
          </p:cNvSpPr>
          <p:nvPr>
            <p:ph type="body" sz="quarter" idx="10"/>
          </p:nvPr>
        </p:nvSpPr>
        <p:spPr>
          <a:xfrm>
            <a:off x="1066800" y="1752600"/>
            <a:ext cx="7239000" cy="3886200"/>
          </a:xfrm>
        </p:spPr>
        <p:txBody>
          <a:bodyPr/>
          <a:lstStyle/>
          <a:p>
            <a:r>
              <a:rPr lang="en-US" altLang="en-US" dirty="0"/>
              <a:t>Gender norms have often been formalized in law and policy</a:t>
            </a:r>
          </a:p>
          <a:p>
            <a:r>
              <a:rPr lang="en-US" altLang="en-US" dirty="0"/>
              <a:t>Laws of inheritance often favor  males</a:t>
            </a:r>
          </a:p>
          <a:p>
            <a:r>
              <a:rPr lang="en-US" altLang="en-US" dirty="0"/>
              <a:t>Marriage and divorce laws in many countries</a:t>
            </a:r>
          </a:p>
          <a:p>
            <a:r>
              <a:rPr lang="en-US" altLang="en-US" dirty="0"/>
              <a:t>Resource ownership</a:t>
            </a:r>
          </a:p>
          <a:p>
            <a:r>
              <a:rPr lang="en-US" altLang="en-US" dirty="0"/>
              <a:t>For a long time domestic violence was considered in the personal sphere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11906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172633" y="473754"/>
            <a:ext cx="6798734" cy="1303867"/>
          </a:xfrm>
        </p:spPr>
        <p:txBody>
          <a:bodyPr>
            <a:normAutofit fontScale="90000"/>
          </a:bodyPr>
          <a:lstStyle/>
          <a:p>
            <a:r>
              <a:rPr lang="en-US" altLang="en-US" dirty="0"/>
              <a:t>Institutions of gender socialization</a:t>
            </a:r>
          </a:p>
        </p:txBody>
      </p:sp>
      <p:sp>
        <p:nvSpPr>
          <p:cNvPr id="3" name="Text Placeholder 2"/>
          <p:cNvSpPr>
            <a:spLocks noGrp="1"/>
          </p:cNvSpPr>
          <p:nvPr>
            <p:ph type="body" sz="quarter" idx="10"/>
          </p:nvPr>
        </p:nvSpPr>
        <p:spPr>
          <a:xfrm>
            <a:off x="551155" y="1905000"/>
            <a:ext cx="8153400" cy="4267200"/>
          </a:xfrm>
        </p:spPr>
        <p:txBody>
          <a:bodyPr/>
          <a:lstStyle/>
          <a:p>
            <a:r>
              <a:rPr lang="en-US" altLang="en-US" dirty="0"/>
              <a:t>Behind the institutions that introduce and reinforce gender norms are a range of social institutions: the family, religious institutions, communities, schools, the media and the state.</a:t>
            </a:r>
          </a:p>
          <a:p>
            <a:r>
              <a:rPr lang="en-US" altLang="en-US" dirty="0"/>
              <a:t>What  three do you think play the most role?</a:t>
            </a:r>
          </a:p>
          <a:p>
            <a:pPr>
              <a:buNone/>
            </a:pPr>
            <a:r>
              <a:rPr lang="en-US" altLang="en-US" dirty="0"/>
              <a:t>   - Family, media, religion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691072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762000" y="152400"/>
            <a:ext cx="7924800" cy="1752600"/>
          </a:xfrm>
        </p:spPr>
        <p:txBody>
          <a:bodyPr/>
          <a:lstStyle/>
          <a:p>
            <a:r>
              <a:rPr lang="en-US" altLang="en-US" sz="2400"/>
              <a:t>Gender statistics are defined by the sum of the following characteristics</a:t>
            </a:r>
          </a:p>
        </p:txBody>
      </p:sp>
      <p:sp>
        <p:nvSpPr>
          <p:cNvPr id="3" name="Content Placeholder 2"/>
          <p:cNvSpPr>
            <a:spLocks noGrp="1"/>
          </p:cNvSpPr>
          <p:nvPr>
            <p:ph idx="1"/>
          </p:nvPr>
        </p:nvSpPr>
        <p:spPr>
          <a:xfrm>
            <a:off x="609600" y="1676400"/>
            <a:ext cx="8229600" cy="4343400"/>
          </a:xfrm>
        </p:spPr>
        <p:txBody>
          <a:bodyPr>
            <a:normAutofit/>
          </a:bodyPr>
          <a:lstStyle/>
          <a:p>
            <a:pPr>
              <a:defRPr/>
            </a:pPr>
            <a:r>
              <a:rPr lang="en-US" sz="2000" dirty="0">
                <a:ea typeface="MS PGothic" panose="020B0600070205080204" pitchFamily="34" charset="-128"/>
              </a:rPr>
              <a:t>Data are collected and presented by sex as a primary and overall classification.</a:t>
            </a:r>
          </a:p>
          <a:p>
            <a:pPr marL="0" indent="0">
              <a:buFont typeface="Wingdings" panose="05000000000000000000" pitchFamily="2" charset="2"/>
              <a:buNone/>
              <a:defRPr/>
            </a:pPr>
            <a:endParaRPr lang="en-US" sz="2000" dirty="0">
              <a:ea typeface="MS PGothic" panose="020B0600070205080204" pitchFamily="34" charset="-128"/>
            </a:endParaRPr>
          </a:p>
          <a:p>
            <a:pPr>
              <a:defRPr/>
            </a:pPr>
            <a:r>
              <a:rPr lang="en-US" sz="2000" dirty="0">
                <a:ea typeface="MS PGothic" panose="020B0600070205080204" pitchFamily="34" charset="-128"/>
              </a:rPr>
              <a:t> Data reflect gender issues: roles, laws, division of labor, access to and control over resources, benefits, power and decision making.</a:t>
            </a:r>
          </a:p>
          <a:p>
            <a:pPr marL="0" indent="0">
              <a:buFont typeface="Wingdings" panose="05000000000000000000" pitchFamily="2" charset="2"/>
              <a:buNone/>
              <a:defRPr/>
            </a:pPr>
            <a:endParaRPr lang="en-US" sz="2000" dirty="0">
              <a:ea typeface="MS PGothic" panose="020B0600070205080204" pitchFamily="34" charset="-128"/>
            </a:endParaRPr>
          </a:p>
          <a:p>
            <a:pPr>
              <a:defRPr/>
            </a:pPr>
            <a:r>
              <a:rPr lang="en-US" sz="2000" dirty="0">
                <a:ea typeface="MS PGothic" panose="020B0600070205080204" pitchFamily="34" charset="-128"/>
              </a:rPr>
              <a:t> Data are based on concepts and definitions that adequately reflect the diversity of women and men and capture all aspects of their lives.</a:t>
            </a:r>
          </a:p>
          <a:p>
            <a:pPr>
              <a:defRPr/>
            </a:pPr>
            <a:endParaRPr lang="en-US" sz="2000" dirty="0">
              <a:ea typeface="MS PGothic" panose="020B0600070205080204" pitchFamily="34" charset="-128"/>
            </a:endParaRPr>
          </a:p>
          <a:p>
            <a:pPr>
              <a:defRPr/>
            </a:pPr>
            <a:r>
              <a:rPr lang="en-US" sz="2000" dirty="0">
                <a:ea typeface="MS PGothic" panose="020B0600070205080204" pitchFamily="34" charset="-128"/>
              </a:rPr>
              <a:t> Data collection methods take into account stereotypes and social and cultural factors that may induce gender bias in the data.</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067514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a:t>Gender analysis</a:t>
            </a:r>
          </a:p>
        </p:txBody>
      </p:sp>
      <p:sp>
        <p:nvSpPr>
          <p:cNvPr id="9219" name="Content Placeholder 2"/>
          <p:cNvSpPr>
            <a:spLocks noGrp="1"/>
          </p:cNvSpPr>
          <p:nvPr>
            <p:ph idx="1"/>
          </p:nvPr>
        </p:nvSpPr>
        <p:spPr>
          <a:xfrm>
            <a:off x="632164" y="1752600"/>
            <a:ext cx="7848600" cy="4343400"/>
          </a:xfrm>
        </p:spPr>
        <p:txBody>
          <a:bodyPr>
            <a:normAutofit lnSpcReduction="10000"/>
          </a:bodyPr>
          <a:lstStyle/>
          <a:p>
            <a:pPr>
              <a:defRPr/>
            </a:pPr>
            <a:endParaRPr lang="en-US" altLang="en-US" sz="2400" dirty="0"/>
          </a:p>
          <a:p>
            <a:pPr>
              <a:defRPr/>
            </a:pPr>
            <a:endParaRPr lang="en-US" altLang="en-US" dirty="0"/>
          </a:p>
          <a:p>
            <a:pPr>
              <a:defRPr/>
            </a:pPr>
            <a:r>
              <a:rPr lang="en-US" altLang="en-US" sz="2400" dirty="0"/>
              <a:t>Reveals these differences, and the fact that in such a social context any gender interventions that profess to be gender-neutral will in fact reflect and probably reinforce the imbalances that exist. </a:t>
            </a:r>
          </a:p>
          <a:p>
            <a:pPr marL="0" indent="0">
              <a:buFont typeface="Wingdings" panose="05000000000000000000" pitchFamily="2" charset="2"/>
              <a:buNone/>
              <a:defRPr/>
            </a:pPr>
            <a:endParaRPr lang="en-US" altLang="en-US" sz="2400" dirty="0"/>
          </a:p>
          <a:p>
            <a:pPr>
              <a:defRPr/>
            </a:pPr>
            <a:r>
              <a:rPr lang="en-US" altLang="en-US" sz="2400" dirty="0"/>
              <a:t>Required to bring these inequalities to the surface and to the attention of people who can make a difference, so that their decisions are taken in a manner that is sensitive to and reflects the outcome of gender analysis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347030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normAutofit fontScale="90000"/>
          </a:bodyPr>
          <a:lstStyle/>
          <a:p>
            <a:r>
              <a:rPr lang="en-US" altLang="en-US" dirty="0"/>
              <a:t>Gender statistics versus Sex- disaggregated data</a:t>
            </a:r>
          </a:p>
        </p:txBody>
      </p:sp>
      <p:sp>
        <p:nvSpPr>
          <p:cNvPr id="57347" name="Content Placeholder 2"/>
          <p:cNvSpPr>
            <a:spLocks noGrp="1"/>
          </p:cNvSpPr>
          <p:nvPr>
            <p:ph idx="1"/>
          </p:nvPr>
        </p:nvSpPr>
        <p:spPr>
          <a:xfrm>
            <a:off x="761999" y="2590800"/>
            <a:ext cx="7315201" cy="3505200"/>
          </a:xfrm>
        </p:spPr>
        <p:txBody>
          <a:bodyPr/>
          <a:lstStyle/>
          <a:p>
            <a:r>
              <a:rPr lang="en-US" altLang="en-US" dirty="0"/>
              <a:t>Gender statistics are more than data </a:t>
            </a:r>
            <a:r>
              <a:rPr lang="en-US" altLang="en-US" b="1" dirty="0"/>
              <a:t>disaggregated by sex. </a:t>
            </a:r>
            <a:r>
              <a:rPr lang="en-US" altLang="en-US" dirty="0"/>
              <a:t>The characteristics listed above are useful in differentiating between sex-disaggregated statistics (the first requirement in the list above) and </a:t>
            </a:r>
            <a:r>
              <a:rPr lang="en-US" altLang="en-US" b="1" dirty="0"/>
              <a:t>gender statistics (which incorporate all four requirements). Sex-disaggregated statistics are simply data collected and tabulated separately for women and men.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495872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176866" y="915338"/>
            <a:ext cx="6798734" cy="633684"/>
          </a:xfrm>
        </p:spPr>
        <p:txBody>
          <a:bodyPr>
            <a:normAutofit fontScale="90000"/>
          </a:bodyPr>
          <a:lstStyle/>
          <a:p>
            <a:r>
              <a:rPr lang="en-US" altLang="en-US" dirty="0"/>
              <a:t>Gender sensitive indicators</a:t>
            </a:r>
          </a:p>
        </p:txBody>
      </p:sp>
      <p:sp>
        <p:nvSpPr>
          <p:cNvPr id="58371" name="Content Placeholder 2"/>
          <p:cNvSpPr>
            <a:spLocks noGrp="1"/>
          </p:cNvSpPr>
          <p:nvPr>
            <p:ph idx="1"/>
          </p:nvPr>
        </p:nvSpPr>
        <p:spPr>
          <a:xfrm>
            <a:off x="838200" y="1752600"/>
            <a:ext cx="7467600" cy="4343400"/>
          </a:xfrm>
        </p:spPr>
        <p:txBody>
          <a:bodyPr>
            <a:normAutofit fontScale="92500" lnSpcReduction="20000"/>
          </a:bodyPr>
          <a:lstStyle/>
          <a:p>
            <a:endParaRPr lang="en-US" altLang="en-US" sz="2400" dirty="0"/>
          </a:p>
          <a:p>
            <a:endParaRPr lang="en-US" altLang="en-US" sz="2400" dirty="0"/>
          </a:p>
          <a:p>
            <a:r>
              <a:rPr lang="en-US" altLang="en-US" sz="2400" dirty="0"/>
              <a:t>Indicators that track gender-related changes over time. Their value lies in measuring whether gender equality/equity is achieved through a number of ways</a:t>
            </a:r>
            <a:r>
              <a:rPr lang="en-US" altLang="en-US" sz="2400" b="1" dirty="0"/>
              <a:t>:</a:t>
            </a:r>
          </a:p>
          <a:p>
            <a:pPr>
              <a:buNone/>
            </a:pPr>
            <a:r>
              <a:rPr lang="en-US" altLang="en-US" sz="2000" b="1" dirty="0"/>
              <a:t>	Example: </a:t>
            </a:r>
            <a:r>
              <a:rPr lang="en-US" altLang="en-US" sz="2000" dirty="0"/>
              <a:t>women in engineering; track increase in number of women registered in engineering programs over the past 5 years compared to men</a:t>
            </a:r>
          </a:p>
          <a:p>
            <a:r>
              <a:rPr lang="en-US" altLang="en-US" sz="2000" dirty="0"/>
              <a:t>Track why increase and what was done: gender awareness training done among faculty every year</a:t>
            </a:r>
          </a:p>
          <a:p>
            <a:r>
              <a:rPr lang="en-US" altLang="en-US" sz="2000" dirty="0"/>
              <a:t>Policy change at university to ensure  equal opportunities for both men and female registration</a:t>
            </a:r>
          </a:p>
          <a:p>
            <a:r>
              <a:rPr lang="en-US" altLang="en-US" sz="2000" dirty="0"/>
              <a:t>Improvement in the gender content of the curriculum in high schools and colleges</a:t>
            </a:r>
          </a:p>
          <a:p>
            <a:endParaRPr lang="en-US" altLang="en-US" sz="24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607115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176866" y="915337"/>
            <a:ext cx="6798734" cy="608663"/>
          </a:xfrm>
        </p:spPr>
        <p:txBody>
          <a:bodyPr>
            <a:normAutofit fontScale="90000"/>
          </a:bodyPr>
          <a:lstStyle/>
          <a:p>
            <a:r>
              <a:rPr lang="en-US" altLang="en-US" dirty="0"/>
              <a:t>Continued-</a:t>
            </a:r>
          </a:p>
        </p:txBody>
      </p:sp>
      <p:sp>
        <p:nvSpPr>
          <p:cNvPr id="59395" name="Content Placeholder 2"/>
          <p:cNvSpPr>
            <a:spLocks noGrp="1"/>
          </p:cNvSpPr>
          <p:nvPr>
            <p:ph idx="1"/>
          </p:nvPr>
        </p:nvSpPr>
        <p:spPr>
          <a:xfrm>
            <a:off x="709951" y="1676400"/>
            <a:ext cx="7693025" cy="4191000"/>
          </a:xfrm>
        </p:spPr>
        <p:txBody>
          <a:bodyPr>
            <a:normAutofit fontScale="92500" lnSpcReduction="10000"/>
          </a:bodyPr>
          <a:lstStyle/>
          <a:p>
            <a:endParaRPr lang="en-US" altLang="en-US" sz="2000" dirty="0"/>
          </a:p>
          <a:p>
            <a:endParaRPr lang="en-US" altLang="en-US" sz="2000" dirty="0"/>
          </a:p>
          <a:p>
            <a:r>
              <a:rPr lang="en-US" altLang="en-US" sz="2000" dirty="0"/>
              <a:t>Gender indicators take into account that gender roles exist and point to changes in the status and roles of women and men over time.</a:t>
            </a:r>
          </a:p>
          <a:p>
            <a:r>
              <a:rPr lang="en-US" altLang="en-US" sz="2000" dirty="0"/>
              <a:t>They help illustrate the ways a project affects gender roles and confirms or disregards gender discrimination.</a:t>
            </a:r>
          </a:p>
          <a:p>
            <a:r>
              <a:rPr lang="en-US" altLang="en-US" sz="2000" dirty="0"/>
              <a:t>Gender indicators should be drawn from identifying gender issues within a specific context of a project or activity.</a:t>
            </a:r>
          </a:p>
          <a:p>
            <a:r>
              <a:rPr lang="en-US" altLang="en-US" sz="2000" dirty="0"/>
              <a:t>Many indicators that look into gender such as measuring gender empowerment, human and development index, and gender development indices are useful tools in tracking gender equality/ equity</a:t>
            </a:r>
          </a:p>
          <a:p>
            <a:pPr>
              <a:buNone/>
            </a:pPr>
            <a:r>
              <a:rPr lang="en-US" altLang="en-US" sz="2000" b="1" dirty="0"/>
              <a:t>KEY QUESTION</a:t>
            </a:r>
            <a:r>
              <a:rPr lang="en-US" altLang="en-US" sz="2000" dirty="0"/>
              <a:t>: “</a:t>
            </a:r>
            <a:r>
              <a:rPr lang="en-US" altLang="en-US" sz="2000" b="1" dirty="0"/>
              <a:t>Is it life-changing?”</a:t>
            </a:r>
          </a:p>
          <a:p>
            <a:endParaRPr lang="en-US" alt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776679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66800" y="385043"/>
            <a:ext cx="6798734" cy="1303867"/>
          </a:xfrm>
        </p:spPr>
        <p:txBody>
          <a:bodyPr/>
          <a:lstStyle/>
          <a:p>
            <a:r>
              <a:rPr lang="en-US" altLang="en-US" dirty="0"/>
              <a:t>Cont…</a:t>
            </a:r>
          </a:p>
        </p:txBody>
      </p:sp>
      <p:sp>
        <p:nvSpPr>
          <p:cNvPr id="60419" name="Content Placeholder 2"/>
          <p:cNvSpPr>
            <a:spLocks noGrp="1"/>
          </p:cNvSpPr>
          <p:nvPr>
            <p:ph idx="1"/>
          </p:nvPr>
        </p:nvSpPr>
        <p:spPr>
          <a:xfrm>
            <a:off x="709951" y="1828800"/>
            <a:ext cx="7693025" cy="4191000"/>
          </a:xfrm>
        </p:spPr>
        <p:txBody>
          <a:bodyPr/>
          <a:lstStyle/>
          <a:p>
            <a:endParaRPr lang="en-US" altLang="en-US" dirty="0"/>
          </a:p>
          <a:p>
            <a:endParaRPr lang="en-US" altLang="en-US" dirty="0"/>
          </a:p>
          <a:p>
            <a:r>
              <a:rPr lang="en-US" altLang="en-US" dirty="0"/>
              <a:t>All activities developed and implemented should include </a:t>
            </a:r>
            <a:r>
              <a:rPr lang="en-US" altLang="en-US" b="1" dirty="0"/>
              <a:t>gender awareness </a:t>
            </a:r>
            <a:r>
              <a:rPr lang="en-US" altLang="en-US" dirty="0"/>
              <a:t>and </a:t>
            </a:r>
            <a:r>
              <a:rPr lang="en-US" altLang="en-US" b="1" dirty="0"/>
              <a:t>gender relevant issues</a:t>
            </a:r>
            <a:r>
              <a:rPr lang="en-US" altLang="en-US" dirty="0"/>
              <a:t>. Monitoring and evaluation of these activities needs to take into consideration the development of quantitative and qualitative indicators to monitor the impact and progress of the project in relation to the inclusion of gender  aspects.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664658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2"/>
          <p:cNvSpPr>
            <a:spLocks noGrp="1"/>
          </p:cNvSpPr>
          <p:nvPr>
            <p:ph type="ctrTitle"/>
          </p:nvPr>
        </p:nvSpPr>
        <p:spPr>
          <a:xfrm>
            <a:off x="1917567" y="1891008"/>
            <a:ext cx="5308866" cy="1515533"/>
          </a:xfrm>
        </p:spPr>
        <p:txBody>
          <a:bodyPr/>
          <a:lstStyle/>
          <a:p>
            <a:r>
              <a:rPr lang="en-US" altLang="en-US" sz="3600" dirty="0"/>
              <a:t>Gender Communication profile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990713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normAutofit/>
          </a:bodyPr>
          <a:lstStyle/>
          <a:p>
            <a:r>
              <a:rPr lang="en-US" altLang="en-US"/>
              <a:t>Gender Communication profile</a:t>
            </a:r>
          </a:p>
        </p:txBody>
      </p:sp>
      <p:sp>
        <p:nvSpPr>
          <p:cNvPr id="87043" name="Content Placeholder 2"/>
          <p:cNvSpPr>
            <a:spLocks noGrp="1"/>
          </p:cNvSpPr>
          <p:nvPr>
            <p:ph idx="1"/>
          </p:nvPr>
        </p:nvSpPr>
        <p:spPr/>
        <p:txBody>
          <a:bodyPr/>
          <a:lstStyle/>
          <a:p>
            <a:r>
              <a:rPr lang="en-US" altLang="en-US" sz="2000" dirty="0"/>
              <a:t>Provides information on how women and men access  and share information</a:t>
            </a:r>
          </a:p>
          <a:p>
            <a:r>
              <a:rPr lang="en-US" altLang="en-US" sz="2000" dirty="0"/>
              <a:t>It can be community driven – having community members do it themselves</a:t>
            </a:r>
          </a:p>
          <a:p>
            <a:r>
              <a:rPr lang="en-US" altLang="en-US" sz="2000" dirty="0"/>
              <a:t>Think specifically in terms of an outbreak like Ebola</a:t>
            </a:r>
          </a:p>
          <a:p>
            <a:r>
              <a:rPr lang="en-US" altLang="en-US" sz="2000" dirty="0"/>
              <a:t>Who is providing information and how are they providing it- key players</a:t>
            </a:r>
          </a:p>
          <a:p>
            <a:r>
              <a:rPr lang="en-US" altLang="en-US" sz="2000" dirty="0"/>
              <a:t>Add any communication methods that you think are missing.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119379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09600"/>
            <a:ext cx="84582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014741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2"/>
          <p:cNvSpPr>
            <a:spLocks noGrp="1"/>
          </p:cNvSpPr>
          <p:nvPr>
            <p:ph type="ctrTitle"/>
          </p:nvPr>
        </p:nvSpPr>
        <p:spPr/>
        <p:txBody>
          <a:bodyPr/>
          <a:lstStyle/>
          <a:p>
            <a:r>
              <a:rPr lang="en-US" altLang="en-US" sz="4000" dirty="0"/>
              <a:t>Women’s empowerment framework</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9406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normAutofit fontScale="90000"/>
          </a:bodyPr>
          <a:lstStyle/>
          <a:p>
            <a:r>
              <a:rPr lang="en-US" altLang="en-US"/>
              <a:t>Women’s Empowerment Framework</a:t>
            </a:r>
          </a:p>
        </p:txBody>
      </p:sp>
      <p:sp>
        <p:nvSpPr>
          <p:cNvPr id="90115" name="Content Placeholder 2"/>
          <p:cNvSpPr>
            <a:spLocks noGrp="1"/>
          </p:cNvSpPr>
          <p:nvPr>
            <p:ph idx="1"/>
          </p:nvPr>
        </p:nvSpPr>
        <p:spPr/>
        <p:txBody>
          <a:bodyPr/>
          <a:lstStyle/>
          <a:p>
            <a:r>
              <a:rPr lang="en-US" altLang="en-US" dirty="0"/>
              <a:t>The aim of the framework is intended to help planners question what women’s empowerment and equality means in practice and assess critically to what extent a development intervention is supporting this empowerment.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7113234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304800"/>
            <a:ext cx="876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70236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a:t>Gender analysis</a:t>
            </a:r>
          </a:p>
        </p:txBody>
      </p:sp>
      <p:sp>
        <p:nvSpPr>
          <p:cNvPr id="3" name="Content Placeholder 2"/>
          <p:cNvSpPr>
            <a:spLocks noGrp="1"/>
          </p:cNvSpPr>
          <p:nvPr>
            <p:ph idx="1"/>
          </p:nvPr>
        </p:nvSpPr>
        <p:spPr/>
        <p:txBody>
          <a:bodyPr/>
          <a:lstStyle/>
          <a:p>
            <a:r>
              <a:rPr lang="en-US" altLang="en-US" dirty="0"/>
              <a:t>An intrinsic dimension of policy analysis</a:t>
            </a:r>
          </a:p>
          <a:p>
            <a:r>
              <a:rPr lang="en-US" altLang="en-US" dirty="0"/>
              <a:t>Identifies specifically how public policy affects women and men differently.</a:t>
            </a:r>
          </a:p>
          <a:p>
            <a:r>
              <a:rPr lang="en-US" altLang="en-US" dirty="0"/>
              <a:t>Demonstrates that policy and implementation cannot be gender neutral in gendered societies.</a:t>
            </a:r>
          </a:p>
          <a:p>
            <a:r>
              <a:rPr lang="en-US" altLang="en-US" dirty="0"/>
              <a:t>Is supported by specific analytic tools.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45282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8763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795656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8001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57879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6106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1265868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8610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143659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8600"/>
            <a:ext cx="838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675634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286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6367610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83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587911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5344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188178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6868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1141566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8763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994046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533400"/>
            <a:ext cx="6798734" cy="1303867"/>
          </a:xfrm>
        </p:spPr>
        <p:txBody>
          <a:bodyPr>
            <a:normAutofit fontScale="90000"/>
          </a:bodyPr>
          <a:lstStyle/>
          <a:p>
            <a:r>
              <a:rPr lang="en-US" altLang="en-US" dirty="0"/>
              <a:t>A good gender analysis should provide</a:t>
            </a:r>
          </a:p>
        </p:txBody>
      </p:sp>
      <p:sp>
        <p:nvSpPr>
          <p:cNvPr id="11267" name="Content Placeholder 2"/>
          <p:cNvSpPr>
            <a:spLocks noGrp="1"/>
          </p:cNvSpPr>
          <p:nvPr>
            <p:ph idx="1"/>
          </p:nvPr>
        </p:nvSpPr>
        <p:spPr>
          <a:xfrm>
            <a:off x="685800" y="1752600"/>
            <a:ext cx="8077200" cy="4343400"/>
          </a:xfrm>
        </p:spPr>
        <p:txBody>
          <a:bodyPr>
            <a:normAutofit/>
          </a:bodyPr>
          <a:lstStyle/>
          <a:p>
            <a:endParaRPr lang="en-US" altLang="en-US" sz="2400" dirty="0"/>
          </a:p>
          <a:p>
            <a:endParaRPr lang="en-US" altLang="en-US" dirty="0"/>
          </a:p>
          <a:p>
            <a:r>
              <a:rPr lang="en-US" altLang="en-US" sz="2400" dirty="0"/>
              <a:t>Gender awareness - understanding of gender relations and their implications for development policy and implementation</a:t>
            </a:r>
          </a:p>
          <a:p>
            <a:r>
              <a:rPr lang="en-US" altLang="en-US" sz="2400" dirty="0"/>
              <a:t>Analysis of the division of labor-activities, access and control</a:t>
            </a:r>
          </a:p>
          <a:p>
            <a:r>
              <a:rPr lang="en-US" altLang="en-US" sz="2400" dirty="0"/>
              <a:t>A review of men and women’s priorities - restraining and driving forces</a:t>
            </a:r>
          </a:p>
          <a:p>
            <a:r>
              <a:rPr lang="en-US" altLang="en-US" sz="2400" dirty="0"/>
              <a:t>Recommendations to address practical and strategic needs</a:t>
            </a:r>
          </a:p>
          <a:p>
            <a:r>
              <a:rPr lang="en-US" altLang="en-US" sz="2400" dirty="0"/>
              <a:t>Productive and unpaid/reproductive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948889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8600"/>
            <a:ext cx="8763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67108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
            <a:ext cx="8763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6620305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r>
              <a:rPr lang="en-US" altLang="en-US"/>
              <a:t>groups</a:t>
            </a:r>
          </a:p>
        </p:txBody>
      </p:sp>
      <p:sp>
        <p:nvSpPr>
          <p:cNvPr id="3" name="Content Placeholder 2"/>
          <p:cNvSpPr>
            <a:spLocks noGrp="1"/>
          </p:cNvSpPr>
          <p:nvPr>
            <p:ph idx="1"/>
          </p:nvPr>
        </p:nvSpPr>
        <p:spPr/>
        <p:txBody>
          <a:bodyPr/>
          <a:lstStyle/>
          <a:p>
            <a:pPr>
              <a:defRPr/>
            </a:pPr>
            <a:r>
              <a:rPr lang="en-US" dirty="0">
                <a:ea typeface="ＭＳ Ｐゴシック" charset="0"/>
              </a:rPr>
              <a:t>Female trader</a:t>
            </a:r>
          </a:p>
          <a:p>
            <a:pPr>
              <a:defRPr/>
            </a:pPr>
            <a:r>
              <a:rPr lang="en-US" dirty="0">
                <a:ea typeface="ＭＳ Ｐゴシック" charset="0"/>
              </a:rPr>
              <a:t>Female poultry keeper</a:t>
            </a:r>
          </a:p>
          <a:p>
            <a:pPr>
              <a:defRPr/>
            </a:pPr>
            <a:r>
              <a:rPr lang="en-US" dirty="0">
                <a:ea typeface="ＭＳ Ｐゴシック" charset="0"/>
              </a:rPr>
              <a:t>Woman whose husband has died of Ebola</a:t>
            </a:r>
          </a:p>
          <a:p>
            <a:pPr>
              <a:defRPr/>
            </a:pPr>
            <a:r>
              <a:rPr lang="en-US" dirty="0">
                <a:ea typeface="ＭＳ Ｐゴシック" charset="0"/>
              </a:rPr>
              <a:t>Health care worker in Liberia</a:t>
            </a:r>
          </a:p>
          <a:p>
            <a:pPr>
              <a:defRPr/>
            </a:pPr>
            <a:endParaRPr lang="en-US" dirty="0">
              <a:ea typeface="ＭＳ Ｐゴシック" charset="0"/>
            </a:endParaRPr>
          </a:p>
          <a:p>
            <a:pPr marL="0" indent="0">
              <a:buFont typeface="Wingdings" panose="05000000000000000000" pitchFamily="2" charset="2"/>
              <a:buNone/>
              <a:defRPr/>
            </a:pPr>
            <a:endParaRPr lang="en-US" dirty="0">
              <a:ea typeface="ＭＳ Ｐゴシック" charset="0"/>
            </a:endParaRPr>
          </a:p>
          <a:p>
            <a:pPr>
              <a:defRPr/>
            </a:pPr>
            <a:endParaRPr lang="en-US" dirty="0">
              <a:ea typeface="ＭＳ Ｐゴシック"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059946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0945205"/>
              </p:ext>
            </p:extLst>
          </p:nvPr>
        </p:nvGraphicFramePr>
        <p:xfrm>
          <a:off x="228600" y="228601"/>
          <a:ext cx="8762999" cy="5791201"/>
        </p:xfrm>
        <a:graphic>
          <a:graphicData uri="http://schemas.openxmlformats.org/drawingml/2006/table">
            <a:tbl>
              <a:tblPr firstRow="1" firstCol="1" bandRow="1">
                <a:tableStyleId>{5C22544A-7EE6-4342-B048-85BDC9FD1C3A}</a:tableStyleId>
              </a:tblPr>
              <a:tblGrid>
                <a:gridCol w="2130252">
                  <a:extLst>
                    <a:ext uri="{9D8B030D-6E8A-4147-A177-3AD203B41FA5}">
                      <a16:colId xmlns:a16="http://schemas.microsoft.com/office/drawing/2014/main" val="20000"/>
                    </a:ext>
                  </a:extLst>
                </a:gridCol>
                <a:gridCol w="1664961">
                  <a:extLst>
                    <a:ext uri="{9D8B030D-6E8A-4147-A177-3AD203B41FA5}">
                      <a16:colId xmlns:a16="http://schemas.microsoft.com/office/drawing/2014/main" val="20001"/>
                    </a:ext>
                  </a:extLst>
                </a:gridCol>
                <a:gridCol w="1664961">
                  <a:extLst>
                    <a:ext uri="{9D8B030D-6E8A-4147-A177-3AD203B41FA5}">
                      <a16:colId xmlns:a16="http://schemas.microsoft.com/office/drawing/2014/main" val="20002"/>
                    </a:ext>
                  </a:extLst>
                </a:gridCol>
                <a:gridCol w="1664961">
                  <a:extLst>
                    <a:ext uri="{9D8B030D-6E8A-4147-A177-3AD203B41FA5}">
                      <a16:colId xmlns:a16="http://schemas.microsoft.com/office/drawing/2014/main" val="20003"/>
                    </a:ext>
                  </a:extLst>
                </a:gridCol>
                <a:gridCol w="1637864">
                  <a:extLst>
                    <a:ext uri="{9D8B030D-6E8A-4147-A177-3AD203B41FA5}">
                      <a16:colId xmlns:a16="http://schemas.microsoft.com/office/drawing/2014/main" val="20004"/>
                    </a:ext>
                  </a:extLst>
                </a:gridCol>
              </a:tblGrid>
              <a:tr h="298726">
                <a:tc rowSpan="2">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6242" marR="66242" marT="0" marB="0"/>
                </a:tc>
                <a:tc gridSpan="2">
                  <a:txBody>
                    <a:bodyPr/>
                    <a:lstStyle/>
                    <a:p>
                      <a:pPr marL="0" marR="0" algn="ctr">
                        <a:lnSpc>
                          <a:spcPct val="115000"/>
                        </a:lnSpc>
                        <a:spcBef>
                          <a:spcPts val="0"/>
                        </a:spcBef>
                        <a:spcAft>
                          <a:spcPts val="0"/>
                        </a:spcAft>
                      </a:pPr>
                      <a:r>
                        <a:rPr lang="en-US" sz="1100">
                          <a:effectLst/>
                        </a:rPr>
                        <a:t>ACCESS</a:t>
                      </a:r>
                      <a:endParaRPr lang="en-US" sz="1100">
                        <a:effectLst/>
                        <a:latin typeface="Calibri"/>
                        <a:ea typeface="Calibri"/>
                        <a:cs typeface="Times New Roman"/>
                      </a:endParaRPr>
                    </a:p>
                  </a:txBody>
                  <a:tcPr marL="66242" marR="66242"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100">
                          <a:effectLst/>
                        </a:rPr>
                        <a:t>CONTROL</a:t>
                      </a:r>
                      <a:endParaRPr lang="en-US" sz="1100">
                        <a:effectLst/>
                        <a:latin typeface="Calibri"/>
                        <a:ea typeface="Calibri"/>
                        <a:cs typeface="Times New Roman"/>
                      </a:endParaRPr>
                    </a:p>
                  </a:txBody>
                  <a:tcPr marL="66242" marR="66242" marT="0" marB="0"/>
                </a:tc>
                <a:tc hMerge="1">
                  <a:txBody>
                    <a:bodyPr/>
                    <a:lstStyle/>
                    <a:p>
                      <a:endParaRPr lang="en-US"/>
                    </a:p>
                  </a:txBody>
                  <a:tcPr/>
                </a:tc>
                <a:extLst>
                  <a:ext uri="{0D108BD9-81ED-4DB2-BD59-A6C34878D82A}">
                    <a16:rowId xmlns:a16="http://schemas.microsoft.com/office/drawing/2014/main" val="10000"/>
                  </a:ext>
                </a:extLst>
              </a:tr>
              <a:tr h="298726">
                <a:tc vMerge="1">
                  <a:txBody>
                    <a:bodyPr/>
                    <a:lstStyle/>
                    <a:p>
                      <a:endParaRPr lang="en-US"/>
                    </a:p>
                  </a:txBody>
                  <a:tcPr/>
                </a:tc>
                <a:tc>
                  <a:txBody>
                    <a:bodyPr/>
                    <a:lstStyle/>
                    <a:p>
                      <a:pPr marL="0" marR="0">
                        <a:lnSpc>
                          <a:spcPct val="115000"/>
                        </a:lnSpc>
                        <a:spcBef>
                          <a:spcPts val="0"/>
                        </a:spcBef>
                        <a:spcAft>
                          <a:spcPts val="0"/>
                        </a:spcAft>
                      </a:pPr>
                      <a:r>
                        <a:rPr lang="en-US" sz="1100">
                          <a:effectLst/>
                        </a:rPr>
                        <a:t>Women</a:t>
                      </a:r>
                      <a:endParaRPr lang="en-US" sz="110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Men</a:t>
                      </a:r>
                      <a:endParaRPr lang="en-US" sz="110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Women</a:t>
                      </a:r>
                      <a:endParaRPr lang="en-US" sz="110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Men</a:t>
                      </a:r>
                      <a:endParaRPr lang="en-US" sz="1100">
                        <a:effectLst/>
                        <a:latin typeface="Calibri"/>
                        <a:ea typeface="Calibri"/>
                        <a:cs typeface="Times New Roman"/>
                      </a:endParaRPr>
                    </a:p>
                  </a:txBody>
                  <a:tcPr marL="66242" marR="66242" marT="0" marB="0"/>
                </a:tc>
                <a:extLst>
                  <a:ext uri="{0D108BD9-81ED-4DB2-BD59-A6C34878D82A}">
                    <a16:rowId xmlns:a16="http://schemas.microsoft.com/office/drawing/2014/main" val="10001"/>
                  </a:ext>
                </a:extLst>
              </a:tr>
              <a:tr h="2308333">
                <a:tc>
                  <a:txBody>
                    <a:bodyPr/>
                    <a:lstStyle/>
                    <a:p>
                      <a:pPr marL="0" marR="0">
                        <a:lnSpc>
                          <a:spcPct val="115000"/>
                        </a:lnSpc>
                        <a:spcBef>
                          <a:spcPts val="0"/>
                        </a:spcBef>
                        <a:spcAft>
                          <a:spcPts val="0"/>
                        </a:spcAft>
                      </a:pPr>
                      <a:r>
                        <a:rPr lang="en-US" sz="1100" dirty="0">
                          <a:effectLst/>
                        </a:rPr>
                        <a:t>Resources</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Land</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Equipment</a:t>
                      </a:r>
                    </a:p>
                    <a:p>
                      <a:pPr marL="342900" marR="0" lvl="0" indent="-342900">
                        <a:lnSpc>
                          <a:spcPct val="115000"/>
                        </a:lnSpc>
                        <a:spcBef>
                          <a:spcPts val="0"/>
                        </a:spcBef>
                        <a:spcAft>
                          <a:spcPts val="0"/>
                        </a:spcAft>
                        <a:buClr>
                          <a:srgbClr val="DBB691"/>
                        </a:buClr>
                        <a:buSzPts val="1100"/>
                        <a:buFont typeface="Wingdings"/>
                        <a:buChar char=""/>
                      </a:pPr>
                      <a:r>
                        <a:rPr lang="en-US" sz="1100" dirty="0" err="1">
                          <a:solidFill>
                            <a:schemeClr val="tx1"/>
                          </a:solidFill>
                          <a:effectLst/>
                        </a:rPr>
                        <a:t>Labour</a:t>
                      </a:r>
                      <a:endParaRPr lang="en-US" sz="1100" dirty="0">
                        <a:solidFill>
                          <a:schemeClr val="tx1"/>
                        </a:solidFill>
                        <a:effectLst/>
                      </a:endParaRP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Cash</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Education/Training</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Other</a:t>
                      </a:r>
                      <a:endParaRPr lang="en-US" sz="1100" dirty="0">
                        <a:solidFill>
                          <a:schemeClr val="tx1"/>
                        </a:solidFill>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6242" marR="66242" marT="0" marB="0"/>
                </a:tc>
                <a:extLst>
                  <a:ext uri="{0D108BD9-81ED-4DB2-BD59-A6C34878D82A}">
                    <a16:rowId xmlns:a16="http://schemas.microsoft.com/office/drawing/2014/main" val="10002"/>
                  </a:ext>
                </a:extLst>
              </a:tr>
              <a:tr h="2885416">
                <a:tc>
                  <a:txBody>
                    <a:bodyPr/>
                    <a:lstStyle/>
                    <a:p>
                      <a:pPr marL="0" marR="0">
                        <a:lnSpc>
                          <a:spcPct val="115000"/>
                        </a:lnSpc>
                        <a:spcBef>
                          <a:spcPts val="0"/>
                        </a:spcBef>
                        <a:spcAft>
                          <a:spcPts val="0"/>
                        </a:spcAft>
                      </a:pPr>
                      <a:r>
                        <a:rPr lang="en-US" sz="1100" dirty="0">
                          <a:effectLst/>
                        </a:rPr>
                        <a:t>Benefits</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Outside Income</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Asset Ownership</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Basic Needs (e.g., food, clothing shelter)</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Education</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Political Power/Prestige</a:t>
                      </a:r>
                    </a:p>
                    <a:p>
                      <a:pPr marL="342900" marR="0" lvl="0" indent="-342900">
                        <a:lnSpc>
                          <a:spcPct val="115000"/>
                        </a:lnSpc>
                        <a:spcBef>
                          <a:spcPts val="0"/>
                        </a:spcBef>
                        <a:spcAft>
                          <a:spcPts val="0"/>
                        </a:spcAft>
                        <a:buClr>
                          <a:srgbClr val="DBB691"/>
                        </a:buClr>
                        <a:buSzPts val="1100"/>
                        <a:buFont typeface="Wingdings"/>
                        <a:buChar char=""/>
                      </a:pPr>
                      <a:r>
                        <a:rPr lang="en-US" sz="1100" dirty="0">
                          <a:solidFill>
                            <a:schemeClr val="tx1"/>
                          </a:solidFill>
                          <a:effectLst/>
                        </a:rPr>
                        <a:t>Other:</a:t>
                      </a:r>
                      <a:endParaRPr lang="en-US" sz="1100" dirty="0">
                        <a:solidFill>
                          <a:schemeClr val="tx1"/>
                        </a:solidFill>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a:effectLst/>
                        </a:rPr>
                        <a:t> </a:t>
                      </a:r>
                      <a:endParaRPr lang="en-US" sz="1100">
                        <a:effectLst/>
                        <a:latin typeface="Calibri"/>
                        <a:ea typeface="Calibri"/>
                        <a:cs typeface="Times New Roman"/>
                      </a:endParaRPr>
                    </a:p>
                  </a:txBody>
                  <a:tcPr marL="66242" marR="66242" marT="0" marB="0"/>
                </a:tc>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6242" marR="66242" marT="0" marB="0"/>
                </a:tc>
                <a:extLst>
                  <a:ext uri="{0D108BD9-81ED-4DB2-BD59-A6C34878D82A}">
                    <a16:rowId xmlns:a16="http://schemas.microsoft.com/office/drawing/2014/main" val="10003"/>
                  </a:ext>
                </a:extLst>
              </a:tr>
            </a:tbl>
          </a:graphicData>
        </a:graphic>
      </p:graphicFrame>
      <p:sp>
        <p:nvSpPr>
          <p:cNvPr id="132130" name="Rectangle 1"/>
          <p:cNvSpPr>
            <a:spLocks noChangeArrowheads="1"/>
          </p:cNvSpPr>
          <p:nvPr/>
        </p:nvSpPr>
        <p:spPr bwMode="auto">
          <a:xfrm>
            <a:off x="1808163" y="22002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6627206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5415" y="445477"/>
            <a:ext cx="7280031" cy="4794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36550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a:t>Purpose</a:t>
            </a:r>
          </a:p>
        </p:txBody>
      </p:sp>
      <p:sp>
        <p:nvSpPr>
          <p:cNvPr id="11267" name="Content Placeholder 2"/>
          <p:cNvSpPr>
            <a:spLocks noGrp="1"/>
          </p:cNvSpPr>
          <p:nvPr>
            <p:ph idx="1"/>
          </p:nvPr>
        </p:nvSpPr>
        <p:spPr>
          <a:xfrm>
            <a:off x="709951" y="1676400"/>
            <a:ext cx="7693025" cy="4495800"/>
          </a:xfrm>
        </p:spPr>
        <p:txBody>
          <a:bodyPr>
            <a:normAutofit fontScale="92500" lnSpcReduction="10000"/>
          </a:bodyPr>
          <a:lstStyle/>
          <a:p>
            <a:pPr>
              <a:defRPr/>
            </a:pPr>
            <a:endParaRPr lang="en-US" altLang="en-US" sz="2400" dirty="0"/>
          </a:p>
          <a:p>
            <a:pPr>
              <a:defRPr/>
            </a:pPr>
            <a:endParaRPr lang="en-US" altLang="en-US" sz="2400" dirty="0"/>
          </a:p>
          <a:p>
            <a:pPr>
              <a:defRPr/>
            </a:pPr>
            <a:r>
              <a:rPr lang="en-US" altLang="en-US" sz="2400" dirty="0"/>
              <a:t>To reveal the connections between gender relations and the development problem to be solved -</a:t>
            </a:r>
            <a:r>
              <a:rPr lang="en-US" altLang="en-US" dirty="0"/>
              <a:t>i</a:t>
            </a:r>
            <a:r>
              <a:rPr lang="en-US" altLang="en-US" sz="2400" dirty="0"/>
              <a:t>nfectious disease preparedness prevention and control.</a:t>
            </a:r>
          </a:p>
          <a:p>
            <a:pPr marL="0" indent="0">
              <a:buFont typeface="Wingdings" panose="05000000000000000000" pitchFamily="2" charset="2"/>
              <a:buNone/>
              <a:defRPr/>
            </a:pPr>
            <a:endParaRPr lang="en-US" altLang="en-US" sz="2400" dirty="0"/>
          </a:p>
          <a:p>
            <a:pPr>
              <a:defRPr/>
            </a:pPr>
            <a:r>
              <a:rPr lang="en-US" altLang="en-US" dirty="0"/>
              <a:t>T</a:t>
            </a:r>
            <a:r>
              <a:rPr lang="en-US" altLang="en-US" sz="2400" dirty="0"/>
              <a:t>o “surface” the fact that gender relations are likely to have an impact on the solution to the problem.</a:t>
            </a:r>
          </a:p>
          <a:p>
            <a:pPr>
              <a:defRPr/>
            </a:pPr>
            <a:endParaRPr lang="en-US" altLang="en-US" sz="2400" dirty="0"/>
          </a:p>
          <a:p>
            <a:pPr>
              <a:defRPr/>
            </a:pPr>
            <a:r>
              <a:rPr lang="en-US" altLang="en-US" dirty="0"/>
              <a:t>T</a:t>
            </a:r>
            <a:r>
              <a:rPr lang="en-US" altLang="en-US" sz="2400" dirty="0"/>
              <a:t>o indicate exactly what that impact is likely to be, and alternative courses of action.</a:t>
            </a:r>
          </a:p>
          <a:p>
            <a:pPr>
              <a:defRPr/>
            </a:pPr>
            <a:endParaRPr lang="en-US" altLang="en-US"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460084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66800" y="545253"/>
            <a:ext cx="6798734" cy="1303867"/>
          </a:xfrm>
        </p:spPr>
        <p:txBody>
          <a:bodyPr/>
          <a:lstStyle/>
          <a:p>
            <a:r>
              <a:rPr lang="en-US" altLang="en-US" dirty="0"/>
              <a:t>What is Gender analysis</a:t>
            </a:r>
          </a:p>
        </p:txBody>
      </p:sp>
      <p:sp>
        <p:nvSpPr>
          <p:cNvPr id="13315" name="Text Placeholder 2"/>
          <p:cNvSpPr>
            <a:spLocks noGrp="1"/>
          </p:cNvSpPr>
          <p:nvPr>
            <p:ph type="body" sz="quarter" idx="10"/>
          </p:nvPr>
        </p:nvSpPr>
        <p:spPr>
          <a:xfrm>
            <a:off x="533400" y="1828800"/>
            <a:ext cx="8305800" cy="4038600"/>
          </a:xfrm>
        </p:spPr>
        <p:txBody>
          <a:bodyPr/>
          <a:lstStyle/>
          <a:p>
            <a:pPr marL="57150" lvl="1" indent="0">
              <a:buFontTx/>
              <a:buNone/>
              <a:defRPr/>
            </a:pPr>
            <a:endParaRPr lang="en-US" altLang="en-US" dirty="0"/>
          </a:p>
          <a:p>
            <a:pPr marL="342900" lvl="1">
              <a:buFont typeface="Wingdings" panose="05000000000000000000" pitchFamily="2" charset="2"/>
              <a:buChar char="§"/>
              <a:defRPr/>
            </a:pPr>
            <a:r>
              <a:rPr lang="en-US" altLang="en-US" dirty="0"/>
              <a:t>Systematic gathering and examination of information on gender differences and social relations in order to identify, understand and redress inequities based on gender.</a:t>
            </a:r>
          </a:p>
          <a:p>
            <a:pPr marL="342900" lvl="1">
              <a:buNone/>
              <a:defRPr/>
            </a:pPr>
            <a:endParaRPr lang="en-US" altLang="en-US" dirty="0"/>
          </a:p>
          <a:p>
            <a:pPr marL="342900" lvl="1">
              <a:buFont typeface="Wingdings" panose="05000000000000000000" pitchFamily="2" charset="2"/>
              <a:buChar char="§"/>
              <a:defRPr/>
            </a:pPr>
            <a:r>
              <a:rPr lang="en-US" altLang="en-US" dirty="0"/>
              <a:t>Gender analysis is a valuable descriptive and diagnostic tool for anyone wishing to become a transformative agent or development planner.</a:t>
            </a:r>
          </a:p>
          <a:p>
            <a:pPr>
              <a:defRPr/>
            </a:pPr>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378073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a:t>Gender analysis</a:t>
            </a:r>
          </a:p>
        </p:txBody>
      </p:sp>
      <p:sp>
        <p:nvSpPr>
          <p:cNvPr id="15363" name="Content Placeholder 2"/>
          <p:cNvSpPr>
            <a:spLocks noGrp="1"/>
          </p:cNvSpPr>
          <p:nvPr>
            <p:ph idx="1"/>
          </p:nvPr>
        </p:nvSpPr>
        <p:spPr/>
        <p:txBody>
          <a:bodyPr/>
          <a:lstStyle/>
          <a:p>
            <a:r>
              <a:rPr lang="en-US" altLang="en-US" dirty="0"/>
              <a:t>What is gender analysis?</a:t>
            </a:r>
          </a:p>
          <a:p>
            <a:r>
              <a:rPr lang="en-US" altLang="en-US" dirty="0"/>
              <a:t> Why conduct gender analysis?</a:t>
            </a:r>
          </a:p>
          <a:p>
            <a:r>
              <a:rPr lang="en-US" altLang="en-US" dirty="0"/>
              <a:t> Who</a:t>
            </a:r>
          </a:p>
          <a:p>
            <a:r>
              <a:rPr lang="en-US" altLang="en-US" dirty="0"/>
              <a:t> When</a:t>
            </a:r>
          </a:p>
          <a:p>
            <a:r>
              <a:rPr lang="en-US" altLang="en-US" dirty="0"/>
              <a:t> How?(what tools)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9347376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358</TotalTime>
  <Words>2378</Words>
  <Application>Microsoft Office PowerPoint</Application>
  <PresentationFormat>On-screen Show (4:3)</PresentationFormat>
  <Paragraphs>274</Paragraphs>
  <Slides>64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Garamond</vt:lpstr>
      <vt:lpstr>Times New Roman</vt:lpstr>
      <vt:lpstr>Wingdings</vt:lpstr>
      <vt:lpstr>Organic</vt:lpstr>
      <vt:lpstr>Ecosystem health</vt:lpstr>
      <vt:lpstr>Concepts and tools for Gender analysis</vt:lpstr>
      <vt:lpstr>Gender analysis</vt:lpstr>
      <vt:lpstr>Gender analysis</vt:lpstr>
      <vt:lpstr>Gender analysis</vt:lpstr>
      <vt:lpstr>A good gender analysis should provide</vt:lpstr>
      <vt:lpstr>Purpose</vt:lpstr>
      <vt:lpstr>What is Gender analysis</vt:lpstr>
      <vt:lpstr>Gender analysis</vt:lpstr>
      <vt:lpstr>Gender indicators</vt:lpstr>
      <vt:lpstr>Gender statistic/gender sensitive indicators</vt:lpstr>
      <vt:lpstr>PowerPoint Presentation</vt:lpstr>
      <vt:lpstr>Gender Analysis Concepts-1</vt:lpstr>
      <vt:lpstr>  Differential Access to and Control over Resources and Benefits </vt:lpstr>
      <vt:lpstr>PowerPoint Presentation</vt:lpstr>
      <vt:lpstr>Gender Analysis Concepts-2</vt:lpstr>
      <vt:lpstr>PowerPoint Presentation</vt:lpstr>
      <vt:lpstr>Gender analysis Tools</vt:lpstr>
      <vt:lpstr>Gender analysis tools</vt:lpstr>
      <vt:lpstr>Gender analysis matrix</vt:lpstr>
      <vt:lpstr>Gender Analysis Matrix</vt:lpstr>
      <vt:lpstr>Gender analysis matrix</vt:lpstr>
      <vt:lpstr>PowerPoint Presentation</vt:lpstr>
      <vt:lpstr>Social Network Analysis (SNA)</vt:lpstr>
      <vt:lpstr>PowerPoint Presentation</vt:lpstr>
      <vt:lpstr>Social Network Analysis</vt:lpstr>
      <vt:lpstr>PowerPoint Presentation</vt:lpstr>
      <vt:lpstr>PowerPoint Presentation</vt:lpstr>
      <vt:lpstr>Social network map</vt:lpstr>
      <vt:lpstr>Social Network Analysis  in an Ebola outbreak</vt:lpstr>
      <vt:lpstr>PowerPoint Presentation</vt:lpstr>
      <vt:lpstr>Walk through</vt:lpstr>
      <vt:lpstr>Monitoring and Evaluation using Gender tools</vt:lpstr>
      <vt:lpstr>From planning to post implementation review</vt:lpstr>
      <vt:lpstr>Vulnerability to risk mapping</vt:lpstr>
      <vt:lpstr>Vulnerability mapping</vt:lpstr>
      <vt:lpstr>Laws and policies</vt:lpstr>
      <vt:lpstr>Institutions of gender socialization</vt:lpstr>
      <vt:lpstr>Gender statistics are defined by the sum of the following characteristics</vt:lpstr>
      <vt:lpstr>Gender statistics versus Sex- disaggregated data</vt:lpstr>
      <vt:lpstr>Gender sensitive indicators</vt:lpstr>
      <vt:lpstr>Continued-</vt:lpstr>
      <vt:lpstr>Cont…</vt:lpstr>
      <vt:lpstr>Gender Communication profile</vt:lpstr>
      <vt:lpstr>Gender Communication profile</vt:lpstr>
      <vt:lpstr>PowerPoint Presentation</vt:lpstr>
      <vt:lpstr>Women’s empowerment framework</vt:lpstr>
      <vt:lpstr>Women’s Empowerment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Moving from Professional-Directed to Patient-Centered Behavior Change</dc:title>
  <dc:creator>Kimberly Kennedy</dc:creator>
  <cp:lastModifiedBy>Amuguni, Janetrix Hellen M.</cp:lastModifiedBy>
  <cp:revision>49</cp:revision>
  <dcterms:created xsi:type="dcterms:W3CDTF">2013-09-10T04:44:55Z</dcterms:created>
  <dcterms:modified xsi:type="dcterms:W3CDTF">2019-11-24T19:20:19Z</dcterms:modified>
</cp:coreProperties>
</file>