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1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2000" b="1" dirty="0"/>
            <a:t>Most Preferred Position </a:t>
          </a:r>
          <a:r>
            <a:rPr lang="en-GB" sz="2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2000" b="1" dirty="0"/>
            <a:t>Target Position </a:t>
          </a:r>
          <a:r>
            <a:rPr lang="en-GB" sz="2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3A4F50C-81BD-424A-81E6-A9F70C84AFE9}" type="presOf" srcId="{A9D7FE85-C816-4411-B388-8E5F4FABBBC5}" destId="{3BC77015-D530-475C-B1F2-46349114A807}" srcOrd="1" destOrd="0" presId="urn:microsoft.com/office/officeart/2005/8/layout/pyramid3"/>
    <dgm:cxn modelId="{7D45E24B-F6F5-463E-BB8D-579995279D55}" type="presOf" srcId="{01C943D5-1756-4577-A51C-34837C4C6BAD}" destId="{BD1C5130-22B1-4525-8574-6EAC279D5C83}" srcOrd="0" destOrd="0" presId="urn:microsoft.com/office/officeart/2005/8/layout/pyramid3"/>
    <dgm:cxn modelId="{CEF0B28C-65DD-4115-AFBA-77EF09D7B91F}" type="presOf" srcId="{55CB7B19-8045-47A0-BF7D-64443B477C3B}" destId="{F4266FE4-2A53-4AEF-A7B8-42497B49EB04}" srcOrd="0" destOrd="0" presId="urn:microsoft.com/office/officeart/2005/8/layout/pyramid3"/>
    <dgm:cxn modelId="{AF85F19D-BA18-423A-8ABC-77B23A3DF20F}" type="presOf" srcId="{01C943D5-1756-4577-A51C-34837C4C6BAD}" destId="{24968190-8138-4C00-B2FE-361883820118}" srcOrd="1" destOrd="0" presId="urn:microsoft.com/office/officeart/2005/8/layout/pyramid3"/>
    <dgm:cxn modelId="{1EC499A5-3FEF-4572-B3F8-DF43ED99AFED}" type="presOf" srcId="{65A16D3F-5AAA-412C-8BF7-8A323FC628BD}" destId="{CD563A0D-1C25-412D-9D21-54D4DF96BB87}" srcOrd="0" destOrd="0" presId="urn:microsoft.com/office/officeart/2005/8/layout/pyramid3"/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1A2042CE-2692-4FBE-89E2-561788B22BEC}" type="presOf" srcId="{A9D7FE85-C816-4411-B388-8E5F4FABBBC5}" destId="{CA93E902-6A8C-4894-8916-FA4AA3DD1AC5}" srcOrd="0" destOrd="0" presId="urn:microsoft.com/office/officeart/2005/8/layout/pyramid3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56DA7BFA-40F5-4483-AB8C-33D8C6A4C2E3}" type="presOf" srcId="{65A16D3F-5AAA-412C-8BF7-8A323FC628BD}" destId="{188290E5-4D1C-4A60-BC41-26C22FB87B3E}" srcOrd="1" destOrd="0" presId="urn:microsoft.com/office/officeart/2005/8/layout/pyramid3"/>
    <dgm:cxn modelId="{A6E2018E-5DFF-43D3-B461-0213D89B03E6}" type="presParOf" srcId="{F4266FE4-2A53-4AEF-A7B8-42497B49EB04}" destId="{3436BB90-2B04-44F4-BA89-75BAEE9A6188}" srcOrd="0" destOrd="0" presId="urn:microsoft.com/office/officeart/2005/8/layout/pyramid3"/>
    <dgm:cxn modelId="{2890749A-FF17-4D96-B9E1-3B39B901BB6B}" type="presParOf" srcId="{3436BB90-2B04-44F4-BA89-75BAEE9A6188}" destId="{BD1C5130-22B1-4525-8574-6EAC279D5C83}" srcOrd="0" destOrd="0" presId="urn:microsoft.com/office/officeart/2005/8/layout/pyramid3"/>
    <dgm:cxn modelId="{C299D318-F23E-470E-B1A8-3277B27B33BE}" type="presParOf" srcId="{3436BB90-2B04-44F4-BA89-75BAEE9A6188}" destId="{24968190-8138-4C00-B2FE-361883820118}" srcOrd="1" destOrd="0" presId="urn:microsoft.com/office/officeart/2005/8/layout/pyramid3"/>
    <dgm:cxn modelId="{1EEFD50A-0DB3-4D20-AA79-9806265F4E94}" type="presParOf" srcId="{F4266FE4-2A53-4AEF-A7B8-42497B49EB04}" destId="{6D2F905E-9DDF-4492-9DF7-49734543C1AC}" srcOrd="1" destOrd="0" presId="urn:microsoft.com/office/officeart/2005/8/layout/pyramid3"/>
    <dgm:cxn modelId="{A74C7E2D-F8A0-4EC0-B142-706F99D4B0A2}" type="presParOf" srcId="{6D2F905E-9DDF-4492-9DF7-49734543C1AC}" destId="{CD563A0D-1C25-412D-9D21-54D4DF96BB87}" srcOrd="0" destOrd="0" presId="urn:microsoft.com/office/officeart/2005/8/layout/pyramid3"/>
    <dgm:cxn modelId="{9373A8AE-CF1E-4317-AF4D-DD93E97043E5}" type="presParOf" srcId="{6D2F905E-9DDF-4492-9DF7-49734543C1AC}" destId="{188290E5-4D1C-4A60-BC41-26C22FB87B3E}" srcOrd="1" destOrd="0" presId="urn:microsoft.com/office/officeart/2005/8/layout/pyramid3"/>
    <dgm:cxn modelId="{AE98064C-D4F7-42E8-BCCC-629AF54BF138}" type="presParOf" srcId="{F4266FE4-2A53-4AEF-A7B8-42497B49EB04}" destId="{553218DB-667C-4714-B29A-3EE6BB443701}" srcOrd="2" destOrd="0" presId="urn:microsoft.com/office/officeart/2005/8/layout/pyramid3"/>
    <dgm:cxn modelId="{A18D270D-2F0E-4751-B529-02EDC6E65C04}" type="presParOf" srcId="{553218DB-667C-4714-B29A-3EE6BB443701}" destId="{CA93E902-6A8C-4894-8916-FA4AA3DD1AC5}" srcOrd="0" destOrd="0" presId="urn:microsoft.com/office/officeart/2005/8/layout/pyramid3"/>
    <dgm:cxn modelId="{15200856-9A86-4596-902A-6BE09AED87F3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2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1000" b="1" dirty="0"/>
            <a:t>Most Preferred Position </a:t>
          </a:r>
          <a:r>
            <a:rPr lang="en-GB" sz="1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1000" b="1" dirty="0"/>
            <a:t>Target Position </a:t>
          </a:r>
          <a:r>
            <a:rPr lang="en-GB" sz="1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7B37D0A-465E-44EB-80C5-C2EEE47F04AB}" type="presOf" srcId="{01C943D5-1756-4577-A51C-34837C4C6BAD}" destId="{24968190-8138-4C00-B2FE-361883820118}" srcOrd="1" destOrd="0" presId="urn:microsoft.com/office/officeart/2005/8/layout/pyramid3"/>
    <dgm:cxn modelId="{1C971D10-6366-4865-A130-0C1D8882E19D}" type="presOf" srcId="{65A16D3F-5AAA-412C-8BF7-8A323FC628BD}" destId="{CD563A0D-1C25-412D-9D21-54D4DF96BB87}" srcOrd="0" destOrd="0" presId="urn:microsoft.com/office/officeart/2005/8/layout/pyramid3"/>
    <dgm:cxn modelId="{45CEB88E-AD36-45D1-B03D-8AC53A4EAC76}" type="presOf" srcId="{65A16D3F-5AAA-412C-8BF7-8A323FC628BD}" destId="{188290E5-4D1C-4A60-BC41-26C22FB87B3E}" srcOrd="1" destOrd="0" presId="urn:microsoft.com/office/officeart/2005/8/layout/pyramid3"/>
    <dgm:cxn modelId="{90E4D1AC-C19B-40BB-B841-5EA202CE7890}" type="presOf" srcId="{01C943D5-1756-4577-A51C-34837C4C6BAD}" destId="{BD1C5130-22B1-4525-8574-6EAC279D5C83}" srcOrd="0" destOrd="0" presId="urn:microsoft.com/office/officeart/2005/8/layout/pyramid3"/>
    <dgm:cxn modelId="{E2CB67AE-FE9E-4629-B1C4-D943E3C5153E}" type="presOf" srcId="{A9D7FE85-C816-4411-B388-8E5F4FABBBC5}" destId="{CA93E902-6A8C-4894-8916-FA4AA3DD1AC5}" srcOrd="0" destOrd="0" presId="urn:microsoft.com/office/officeart/2005/8/layout/pyramid3"/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18B3EEC1-1668-4E45-8701-CF6B366C624C}" type="presOf" srcId="{55CB7B19-8045-47A0-BF7D-64443B477C3B}" destId="{F4266FE4-2A53-4AEF-A7B8-42497B49EB04}" srcOrd="0" destOrd="0" presId="urn:microsoft.com/office/officeart/2005/8/layout/pyramid3"/>
    <dgm:cxn modelId="{8E6F8BCA-00B1-457C-91EC-19F316E27CE4}" type="presOf" srcId="{A9D7FE85-C816-4411-B388-8E5F4FABBBC5}" destId="{3BC77015-D530-475C-B1F2-46349114A807}" srcOrd="1" destOrd="0" presId="urn:microsoft.com/office/officeart/2005/8/layout/pyramid3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4B88FDBF-D216-49BA-BC30-77CA1BABF4BF}" type="presParOf" srcId="{F4266FE4-2A53-4AEF-A7B8-42497B49EB04}" destId="{3436BB90-2B04-44F4-BA89-75BAEE9A6188}" srcOrd="0" destOrd="0" presId="urn:microsoft.com/office/officeart/2005/8/layout/pyramid3"/>
    <dgm:cxn modelId="{ECEA2474-1552-4A41-BBC1-11ECB9098043}" type="presParOf" srcId="{3436BB90-2B04-44F4-BA89-75BAEE9A6188}" destId="{BD1C5130-22B1-4525-8574-6EAC279D5C83}" srcOrd="0" destOrd="0" presId="urn:microsoft.com/office/officeart/2005/8/layout/pyramid3"/>
    <dgm:cxn modelId="{7C284ABB-F1C0-4167-B6A8-61CA80DDF5EB}" type="presParOf" srcId="{3436BB90-2B04-44F4-BA89-75BAEE9A6188}" destId="{24968190-8138-4C00-B2FE-361883820118}" srcOrd="1" destOrd="0" presId="urn:microsoft.com/office/officeart/2005/8/layout/pyramid3"/>
    <dgm:cxn modelId="{3AAAFDAC-4C69-462D-9B39-8C9D373C9855}" type="presParOf" srcId="{F4266FE4-2A53-4AEF-A7B8-42497B49EB04}" destId="{6D2F905E-9DDF-4492-9DF7-49734543C1AC}" srcOrd="1" destOrd="0" presId="urn:microsoft.com/office/officeart/2005/8/layout/pyramid3"/>
    <dgm:cxn modelId="{A81F1813-214D-4DDD-8E2B-79B1694AFA30}" type="presParOf" srcId="{6D2F905E-9DDF-4492-9DF7-49734543C1AC}" destId="{CD563A0D-1C25-412D-9D21-54D4DF96BB87}" srcOrd="0" destOrd="0" presId="urn:microsoft.com/office/officeart/2005/8/layout/pyramid3"/>
    <dgm:cxn modelId="{ACC71D14-778D-427F-88E9-6CFBBA903BDE}" type="presParOf" srcId="{6D2F905E-9DDF-4492-9DF7-49734543C1AC}" destId="{188290E5-4D1C-4A60-BC41-26C22FB87B3E}" srcOrd="1" destOrd="0" presId="urn:microsoft.com/office/officeart/2005/8/layout/pyramid3"/>
    <dgm:cxn modelId="{161081DE-4A9B-4946-9A5C-4C0636788ADC}" type="presParOf" srcId="{F4266FE4-2A53-4AEF-A7B8-42497B49EB04}" destId="{553218DB-667C-4714-B29A-3EE6BB443701}" srcOrd="2" destOrd="0" presId="urn:microsoft.com/office/officeart/2005/8/layout/pyramid3"/>
    <dgm:cxn modelId="{16185738-22B7-4D1A-A848-69B5829D431A}" type="presParOf" srcId="{553218DB-667C-4714-B29A-3EE6BB443701}" destId="{CA93E902-6A8C-4894-8916-FA4AA3DD1AC5}" srcOrd="0" destOrd="0" presId="urn:microsoft.com/office/officeart/2005/8/layout/pyramid3"/>
    <dgm:cxn modelId="{D84CD9B9-1ADE-4C60-A029-657D57B70BB2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3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1000" b="1" dirty="0"/>
            <a:t>Most Preferred Position </a:t>
          </a:r>
          <a:r>
            <a:rPr lang="en-GB" sz="1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1000" b="1" dirty="0"/>
            <a:t>Target Position </a:t>
          </a:r>
          <a:r>
            <a:rPr lang="en-GB" sz="1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98F7F6C-0D42-4A48-947D-0379898BFB6C}" type="presOf" srcId="{A9D7FE85-C816-4411-B388-8E5F4FABBBC5}" destId="{3BC77015-D530-475C-B1F2-46349114A807}" srcOrd="1" destOrd="0" presId="urn:microsoft.com/office/officeart/2005/8/layout/pyramid3"/>
    <dgm:cxn modelId="{C107FB79-100D-4119-B6B4-515F3EAA1AB2}" type="presOf" srcId="{65A16D3F-5AAA-412C-8BF7-8A323FC628BD}" destId="{188290E5-4D1C-4A60-BC41-26C22FB87B3E}" srcOrd="1" destOrd="0" presId="urn:microsoft.com/office/officeart/2005/8/layout/pyramid3"/>
    <dgm:cxn modelId="{CFD1A580-8ECC-423A-B5CB-3A8B1D746084}" type="presOf" srcId="{01C943D5-1756-4577-A51C-34837C4C6BAD}" destId="{24968190-8138-4C00-B2FE-361883820118}" srcOrd="1" destOrd="0" presId="urn:microsoft.com/office/officeart/2005/8/layout/pyramid3"/>
    <dgm:cxn modelId="{4CA82286-0CBD-467B-99B2-C101456E9B98}" type="presOf" srcId="{65A16D3F-5AAA-412C-8BF7-8A323FC628BD}" destId="{CD563A0D-1C25-412D-9D21-54D4DF96BB87}" srcOrd="0" destOrd="0" presId="urn:microsoft.com/office/officeart/2005/8/layout/pyramid3"/>
    <dgm:cxn modelId="{82917195-3DE1-4057-A6C4-E1CD42D844B1}" type="presOf" srcId="{01C943D5-1756-4577-A51C-34837C4C6BAD}" destId="{BD1C5130-22B1-4525-8574-6EAC279D5C83}" srcOrd="0" destOrd="0" presId="urn:microsoft.com/office/officeart/2005/8/layout/pyramid3"/>
    <dgm:cxn modelId="{B81DA998-0F14-4A9D-BCEE-C104BB39B136}" type="presOf" srcId="{55CB7B19-8045-47A0-BF7D-64443B477C3B}" destId="{F4266FE4-2A53-4AEF-A7B8-42497B49EB04}" srcOrd="0" destOrd="0" presId="urn:microsoft.com/office/officeart/2005/8/layout/pyramid3"/>
    <dgm:cxn modelId="{D4E13B9A-06B9-4A58-A437-EECB524493B9}" type="presOf" srcId="{A9D7FE85-C816-4411-B388-8E5F4FABBBC5}" destId="{CA93E902-6A8C-4894-8916-FA4AA3DD1AC5}" srcOrd="0" destOrd="0" presId="urn:microsoft.com/office/officeart/2005/8/layout/pyramid3"/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C077F7DC-79A2-4FCC-8B31-FEB677D3EB81}" type="presParOf" srcId="{F4266FE4-2A53-4AEF-A7B8-42497B49EB04}" destId="{3436BB90-2B04-44F4-BA89-75BAEE9A6188}" srcOrd="0" destOrd="0" presId="urn:microsoft.com/office/officeart/2005/8/layout/pyramid3"/>
    <dgm:cxn modelId="{0AF22B88-B7D2-4D07-A690-0DFA39748C33}" type="presParOf" srcId="{3436BB90-2B04-44F4-BA89-75BAEE9A6188}" destId="{BD1C5130-22B1-4525-8574-6EAC279D5C83}" srcOrd="0" destOrd="0" presId="urn:microsoft.com/office/officeart/2005/8/layout/pyramid3"/>
    <dgm:cxn modelId="{3EAB1D32-A2E9-46F7-AEB4-91AD4A705D02}" type="presParOf" srcId="{3436BB90-2B04-44F4-BA89-75BAEE9A6188}" destId="{24968190-8138-4C00-B2FE-361883820118}" srcOrd="1" destOrd="0" presId="urn:microsoft.com/office/officeart/2005/8/layout/pyramid3"/>
    <dgm:cxn modelId="{B3F6DBCC-6E2A-4795-8E47-484939D40B72}" type="presParOf" srcId="{F4266FE4-2A53-4AEF-A7B8-42497B49EB04}" destId="{6D2F905E-9DDF-4492-9DF7-49734543C1AC}" srcOrd="1" destOrd="0" presId="urn:microsoft.com/office/officeart/2005/8/layout/pyramid3"/>
    <dgm:cxn modelId="{B1AD9F3C-F229-42E4-86AE-D8AA14B9D0F8}" type="presParOf" srcId="{6D2F905E-9DDF-4492-9DF7-49734543C1AC}" destId="{CD563A0D-1C25-412D-9D21-54D4DF96BB87}" srcOrd="0" destOrd="0" presId="urn:microsoft.com/office/officeart/2005/8/layout/pyramid3"/>
    <dgm:cxn modelId="{0518DF9D-50CB-4637-A486-65212038682A}" type="presParOf" srcId="{6D2F905E-9DDF-4492-9DF7-49734543C1AC}" destId="{188290E5-4D1C-4A60-BC41-26C22FB87B3E}" srcOrd="1" destOrd="0" presId="urn:microsoft.com/office/officeart/2005/8/layout/pyramid3"/>
    <dgm:cxn modelId="{4C5DE0B5-C94F-4D99-B995-988CBDFAB828}" type="presParOf" srcId="{F4266FE4-2A53-4AEF-A7B8-42497B49EB04}" destId="{553218DB-667C-4714-B29A-3EE6BB443701}" srcOrd="2" destOrd="0" presId="urn:microsoft.com/office/officeart/2005/8/layout/pyramid3"/>
    <dgm:cxn modelId="{02142CE6-9941-4AFB-88C4-CFFE81DA72C1}" type="presParOf" srcId="{553218DB-667C-4714-B29A-3EE6BB443701}" destId="{CA93E902-6A8C-4894-8916-FA4AA3DD1AC5}" srcOrd="0" destOrd="0" presId="urn:microsoft.com/office/officeart/2005/8/layout/pyramid3"/>
    <dgm:cxn modelId="{CEF5F34B-0CD8-4140-9957-326019D230F6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6840759" cy="1488165"/>
        </a:xfrm>
        <a:prstGeom prst="trapezoid">
          <a:avLst>
            <a:gd name="adj" fmla="val 766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Most Preferred Position </a:t>
          </a:r>
          <a:r>
            <a:rPr lang="en-GB" sz="2000" kern="1200" dirty="0"/>
            <a:t>- opening position </a:t>
          </a:r>
        </a:p>
      </dsp:txBody>
      <dsp:txXfrm rot="-10800000">
        <a:off x="1197132" y="0"/>
        <a:ext cx="4446494" cy="1488165"/>
      </dsp:txXfrm>
    </dsp:sp>
    <dsp:sp modelId="{CD563A0D-1C25-412D-9D21-54D4DF96BB87}">
      <dsp:nvSpPr>
        <dsp:cNvPr id="0" name=""/>
        <dsp:cNvSpPr/>
      </dsp:nvSpPr>
      <dsp:spPr>
        <a:xfrm rot="10800000">
          <a:off x="1140126" y="1488165"/>
          <a:ext cx="4560506" cy="1488165"/>
        </a:xfrm>
        <a:prstGeom prst="trapezoid">
          <a:avLst>
            <a:gd name="adj" fmla="val 7661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Target Position </a:t>
          </a:r>
          <a:r>
            <a:rPr lang="en-GB" sz="2000" kern="1200" dirty="0"/>
            <a:t>– realistic outcome</a:t>
          </a:r>
        </a:p>
      </dsp:txBody>
      <dsp:txXfrm rot="-10800000">
        <a:off x="1938215" y="1488165"/>
        <a:ext cx="2964329" cy="1488165"/>
      </dsp:txXfrm>
    </dsp:sp>
    <dsp:sp modelId="{CA93E902-6A8C-4894-8916-FA4AA3DD1AC5}">
      <dsp:nvSpPr>
        <dsp:cNvPr id="0" name=""/>
        <dsp:cNvSpPr/>
      </dsp:nvSpPr>
      <dsp:spPr>
        <a:xfrm rot="10800000">
          <a:off x="2295804" y="2976330"/>
          <a:ext cx="2280253" cy="1488165"/>
        </a:xfrm>
        <a:prstGeom prst="trapezoid">
          <a:avLst>
            <a:gd name="adj" fmla="val 7661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10800000">
        <a:off x="2295804" y="2976330"/>
        <a:ext cx="2280253" cy="1488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2843807" cy="744082"/>
        </a:xfrm>
        <a:prstGeom prst="trapezoid">
          <a:avLst>
            <a:gd name="adj" fmla="val 6369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Most Preferred Position </a:t>
          </a:r>
          <a:r>
            <a:rPr lang="en-GB" sz="1000" kern="1200" dirty="0"/>
            <a:t>- opening position </a:t>
          </a:r>
        </a:p>
      </dsp:txBody>
      <dsp:txXfrm rot="-10800000">
        <a:off x="497666" y="0"/>
        <a:ext cx="1848475" cy="744082"/>
      </dsp:txXfrm>
    </dsp:sp>
    <dsp:sp modelId="{CD563A0D-1C25-412D-9D21-54D4DF96BB87}">
      <dsp:nvSpPr>
        <dsp:cNvPr id="0" name=""/>
        <dsp:cNvSpPr/>
      </dsp:nvSpPr>
      <dsp:spPr>
        <a:xfrm rot="10800000">
          <a:off x="473968" y="744082"/>
          <a:ext cx="1895872" cy="744082"/>
        </a:xfrm>
        <a:prstGeom prst="trapezoid">
          <a:avLst>
            <a:gd name="adj" fmla="val 6369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Target Position </a:t>
          </a:r>
          <a:r>
            <a:rPr lang="en-GB" sz="1000" kern="1200" dirty="0"/>
            <a:t>– realistic outcome</a:t>
          </a:r>
        </a:p>
      </dsp:txBody>
      <dsp:txXfrm rot="-10800000">
        <a:off x="805745" y="744082"/>
        <a:ext cx="1232316" cy="744082"/>
      </dsp:txXfrm>
    </dsp:sp>
    <dsp:sp modelId="{CA93E902-6A8C-4894-8916-FA4AA3DD1AC5}">
      <dsp:nvSpPr>
        <dsp:cNvPr id="0" name=""/>
        <dsp:cNvSpPr/>
      </dsp:nvSpPr>
      <dsp:spPr>
        <a:xfrm rot="10800000">
          <a:off x="954400" y="1488165"/>
          <a:ext cx="947936" cy="744082"/>
        </a:xfrm>
        <a:prstGeom prst="trapezoid">
          <a:avLst>
            <a:gd name="adj" fmla="val 6369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10800000">
        <a:off x="954400" y="1488165"/>
        <a:ext cx="947936" cy="744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2843807" cy="744082"/>
        </a:xfrm>
        <a:prstGeom prst="trapezoid">
          <a:avLst>
            <a:gd name="adj" fmla="val 6369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Most Preferred Position </a:t>
          </a:r>
          <a:r>
            <a:rPr lang="en-GB" sz="1000" kern="1200" dirty="0"/>
            <a:t>- opening position </a:t>
          </a:r>
        </a:p>
      </dsp:txBody>
      <dsp:txXfrm rot="-10800000">
        <a:off x="497666" y="0"/>
        <a:ext cx="1848475" cy="744082"/>
      </dsp:txXfrm>
    </dsp:sp>
    <dsp:sp modelId="{CD563A0D-1C25-412D-9D21-54D4DF96BB87}">
      <dsp:nvSpPr>
        <dsp:cNvPr id="0" name=""/>
        <dsp:cNvSpPr/>
      </dsp:nvSpPr>
      <dsp:spPr>
        <a:xfrm rot="10800000">
          <a:off x="473968" y="744082"/>
          <a:ext cx="1895872" cy="744082"/>
        </a:xfrm>
        <a:prstGeom prst="trapezoid">
          <a:avLst>
            <a:gd name="adj" fmla="val 6369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Target Position </a:t>
          </a:r>
          <a:r>
            <a:rPr lang="en-GB" sz="1000" kern="1200" dirty="0"/>
            <a:t>– realistic outcome</a:t>
          </a:r>
        </a:p>
      </dsp:txBody>
      <dsp:txXfrm rot="-10800000">
        <a:off x="805745" y="744082"/>
        <a:ext cx="1232316" cy="744082"/>
      </dsp:txXfrm>
    </dsp:sp>
    <dsp:sp modelId="{CA93E902-6A8C-4894-8916-FA4AA3DD1AC5}">
      <dsp:nvSpPr>
        <dsp:cNvPr id="0" name=""/>
        <dsp:cNvSpPr/>
      </dsp:nvSpPr>
      <dsp:spPr>
        <a:xfrm rot="10800000">
          <a:off x="954400" y="1488165"/>
          <a:ext cx="947936" cy="744082"/>
        </a:xfrm>
        <a:prstGeom prst="trapezoid">
          <a:avLst>
            <a:gd name="adj" fmla="val 6369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10800000">
        <a:off x="954400" y="1488165"/>
        <a:ext cx="947936" cy="74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8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2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3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6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6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9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1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5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4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6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4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hyperlink" Target="https://www.google.co.uk/imgres?imgurl&amp;imgrefurl=http://www.gograph.com/stock-illustration/trade.html&amp;h=0&amp;w=0&amp;sz=1&amp;tbnid=xF-VN2G8Z0NWlM&amp;tbnh=136&amp;tbnw=136&amp;zoom=1&amp;docid=BvXienXBWlbKGM&amp;hl=en&amp;ei=ZtWcUuH_CpO10QXw9IC4Bg&amp;ved=0CAQQsCUoAQ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hyperlink" Target="https://www.google.co.uk/imgres?imgurl&amp;imgrefurl=http://www.gograph.com/stock-illustration/trade.html&amp;h=0&amp;w=0&amp;sz=1&amp;tbnid=xF-VN2G8Z0NWlM&amp;tbnh=136&amp;tbnw=136&amp;zoom=1&amp;docid=BvXienXBWlbKGM&amp;hl=en&amp;ei=ZtWcUuH_CpO10QXw9IC4Bg&amp;ved=0CAQQsCUoAQ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Negotiation Skills</a:t>
            </a:r>
            <a:br>
              <a:rPr lang="en-GB"/>
            </a:br>
            <a:r>
              <a:rPr lang="en-GB" sz="2000"/>
              <a:t>PowerPoint No.6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608929"/>
            <a:ext cx="7416824" cy="954419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GB" sz="3900" dirty="0">
                <a:latin typeface="Garamond" panose="02020404030301010803" pitchFamily="18" charset="0"/>
              </a:rPr>
              <a:t>Be Clear on  Objectives /Outcomes</a:t>
            </a:r>
            <a:endParaRPr lang="en-US" sz="3900" dirty="0">
              <a:latin typeface="Garamond" panose="02020404030301010803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31013" y="3645024"/>
            <a:ext cx="3752955" cy="2451456"/>
          </a:xfrm>
        </p:spPr>
        <p:txBody>
          <a:bodyPr>
            <a:normAutofit/>
          </a:bodyPr>
          <a:lstStyle/>
          <a:p>
            <a:endParaRPr lang="en-US" sz="3200" dirty="0">
              <a:latin typeface="Arial Narrow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2060848"/>
          <a:ext cx="68407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5085184"/>
            <a:ext cx="1134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Fallback</a:t>
            </a:r>
          </a:p>
          <a:p>
            <a:r>
              <a:rPr lang="en-GB" b="1" dirty="0"/>
              <a:t>Position </a:t>
            </a:r>
            <a:r>
              <a:rPr lang="en-GB" dirty="0"/>
              <a:t>–</a:t>
            </a:r>
          </a:p>
          <a:p>
            <a:r>
              <a:rPr lang="en-GB" dirty="0"/>
              <a:t> will settle</a:t>
            </a:r>
          </a:p>
          <a:p>
            <a:r>
              <a:rPr lang="en-GB" dirty="0"/>
              <a:t> for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2708920"/>
            <a:ext cx="2493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“Like to have”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3035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Intend to have”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5229200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Must have”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6273225"/>
            <a:ext cx="24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Walk away”</a:t>
            </a:r>
          </a:p>
        </p:txBody>
      </p:sp>
      <p:pic>
        <p:nvPicPr>
          <p:cNvPr id="11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571180"/>
            <a:ext cx="227647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60" y="463534"/>
            <a:ext cx="8604839" cy="823421"/>
          </a:xfrm>
          <a:noFill/>
          <a:ln/>
        </p:spPr>
        <p:txBody>
          <a:bodyPr/>
          <a:lstStyle/>
          <a:p>
            <a:pPr algn="l"/>
            <a:r>
              <a:rPr lang="en-GB" sz="4000" dirty="0">
                <a:latin typeface="+mn-lt"/>
              </a:rPr>
              <a:t>Opening Position</a:t>
            </a:r>
            <a:endParaRPr lang="en-US" sz="4000" dirty="0">
              <a:latin typeface="+mn-lt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56954" y="1425151"/>
            <a:ext cx="7601212" cy="4671329"/>
          </a:xfrm>
        </p:spPr>
        <p:txBody>
          <a:bodyPr>
            <a:normAutofit fontScale="92500"/>
          </a:bodyPr>
          <a:lstStyle/>
          <a:p>
            <a:pPr>
              <a:spcBef>
                <a:spcPct val="45000"/>
              </a:spcBef>
            </a:pPr>
            <a:r>
              <a:rPr lang="en-GB" dirty="0"/>
              <a:t>Opening position is the most preferred and favoured position</a:t>
            </a:r>
          </a:p>
          <a:p>
            <a:pPr>
              <a:spcBef>
                <a:spcPct val="45000"/>
              </a:spcBef>
            </a:pPr>
            <a:r>
              <a:rPr lang="en-GB" dirty="0"/>
              <a:t>Present strongly with supporting argument</a:t>
            </a:r>
          </a:p>
          <a:p>
            <a:pPr>
              <a:spcBef>
                <a:spcPct val="45000"/>
              </a:spcBef>
            </a:pPr>
            <a:r>
              <a:rPr lang="en-GB" dirty="0"/>
              <a:t>Structure presentation</a:t>
            </a:r>
          </a:p>
          <a:p>
            <a:pPr lvl="1"/>
            <a:r>
              <a:rPr lang="en-GB" sz="2800" dirty="0"/>
              <a:t>common interest</a:t>
            </a:r>
          </a:p>
          <a:p>
            <a:pPr lvl="1"/>
            <a:r>
              <a:rPr lang="en-GB" sz="2800" dirty="0"/>
              <a:t>problems and considerations</a:t>
            </a:r>
          </a:p>
          <a:p>
            <a:pPr lvl="1"/>
            <a:r>
              <a:rPr lang="en-GB" sz="2800" dirty="0"/>
              <a:t>your position</a:t>
            </a:r>
          </a:p>
          <a:p>
            <a:pPr lvl="1"/>
            <a:r>
              <a:rPr lang="en-GB" sz="2800" dirty="0"/>
              <a:t>supporting arguments</a:t>
            </a:r>
          </a:p>
          <a:p>
            <a:pPr lvl="1"/>
            <a:r>
              <a:rPr lang="en-GB" sz="2800" dirty="0"/>
              <a:t>encourage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5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787" y="3573016"/>
            <a:ext cx="2276475" cy="20097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60" y="319579"/>
            <a:ext cx="7952957" cy="823421"/>
          </a:xfrm>
          <a:noFill/>
          <a:ln/>
        </p:spPr>
        <p:txBody>
          <a:bodyPr/>
          <a:lstStyle/>
          <a:p>
            <a:pPr algn="l"/>
            <a:r>
              <a:rPr lang="en-GB" sz="3700" dirty="0">
                <a:latin typeface="+mn-lt"/>
              </a:rPr>
              <a:t>Presenting  Before Bargaining!</a:t>
            </a:r>
            <a:endParaRPr lang="en-US" sz="3700" dirty="0"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1558" y="1079660"/>
            <a:ext cx="7646608" cy="50168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GB" b="1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b="1" dirty="0"/>
              <a:t>Listen to the other person’s opening position and test water without commitment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Choose words carefully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GB" sz="2100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“Possibly consider…”  “May be prepared to look at..”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Avoid specific details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“We could perhaps look at varying the price slightly...”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Tie concessions; </a:t>
            </a:r>
            <a:r>
              <a:rPr lang="en-GB" dirty="0"/>
              <a:t>using the “if ...then technique.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“We could possibly consider varying the price slightly if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you were prepared to place larger bulk orders”.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Give reasons for movement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To maintain credibility</a:t>
            </a:r>
          </a:p>
          <a:p>
            <a:pPr>
              <a:lnSpc>
                <a:spcPct val="80000"/>
              </a:lnSpc>
            </a:pPr>
            <a:endParaRPr lang="en-US" sz="2100" dirty="0">
              <a:latin typeface="Arial Narrow" pitchFamily="34" charset="0"/>
            </a:endParaRPr>
          </a:p>
        </p:txBody>
      </p:sp>
      <p:pic>
        <p:nvPicPr>
          <p:cNvPr id="1026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70252"/>
            <a:ext cx="1672210" cy="1574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60" y="319579"/>
            <a:ext cx="7952957" cy="823421"/>
          </a:xfrm>
          <a:noFill/>
          <a:ln/>
        </p:spPr>
        <p:txBody>
          <a:bodyPr/>
          <a:lstStyle/>
          <a:p>
            <a:pPr algn="l"/>
            <a:r>
              <a:rPr lang="en-US" sz="3900" dirty="0">
                <a:solidFill>
                  <a:schemeClr val="tx1"/>
                </a:solidFill>
                <a:latin typeface="+mn-lt"/>
              </a:rPr>
              <a:t>Bargaining Stage: Variables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576" y="1563347"/>
            <a:ext cx="4680520" cy="453313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Things that are of high value to other party ….low value to you</a:t>
            </a:r>
          </a:p>
          <a:p>
            <a:r>
              <a:rPr lang="en-US" sz="3200" dirty="0"/>
              <a:t>Trade ….never ...give away </a:t>
            </a:r>
          </a:p>
          <a:p>
            <a:r>
              <a:rPr lang="en-US" sz="3200" dirty="0"/>
              <a:t>Be creative</a:t>
            </a:r>
          </a:p>
          <a:p>
            <a:r>
              <a:rPr lang="en-US" sz="3200" dirty="0"/>
              <a:t>Everything must be conditional</a:t>
            </a:r>
          </a:p>
          <a:p>
            <a:r>
              <a:rPr lang="en-US" sz="3200" dirty="0"/>
              <a:t>Signal what might be possible</a:t>
            </a:r>
          </a:p>
          <a:p>
            <a:r>
              <a:rPr lang="en-US" sz="3200" dirty="0"/>
              <a:t>Nearly all constants can be negotiable </a:t>
            </a:r>
          </a:p>
          <a:p>
            <a:endParaRPr lang="en-GB" sz="3200" dirty="0">
              <a:latin typeface="Arial Narrow" pitchFamily="34" charset="0"/>
            </a:endParaRPr>
          </a:p>
          <a:p>
            <a:endParaRPr lang="en-US" sz="3200" dirty="0">
              <a:latin typeface="Arial Narrow" pitchFamily="34" charset="0"/>
            </a:endParaRPr>
          </a:p>
        </p:txBody>
      </p:sp>
      <p:pic>
        <p:nvPicPr>
          <p:cNvPr id="10242" name="Picture 2" descr="https://encrypted-tbn0.gstatic.com/images?q=tbn:ANd9GcSXGfSH3Lfx9KBJBW1Nfr8WxgSYvljvSniwf8yMRV2T7bEqtBTIY172IqZ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745" y="3918303"/>
            <a:ext cx="2304256" cy="187146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24128" y="1340768"/>
          <a:ext cx="28438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4248" y="292494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Fall 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480"/>
            <a:ext cx="9144000" cy="761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824" y="457776"/>
            <a:ext cx="7757393" cy="685224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Bargaining Stage: Rules for Conceding</a:t>
            </a:r>
            <a:endParaRPr lang="en-US" sz="3600" b="1" dirty="0">
              <a:latin typeface="+mn-lt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563347"/>
            <a:ext cx="4680520" cy="45331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Find out the different values placed on different issues and use to trade concessions</a:t>
            </a:r>
          </a:p>
          <a:p>
            <a:pPr>
              <a:lnSpc>
                <a:spcPct val="90000"/>
              </a:lnSpc>
            </a:pPr>
            <a:r>
              <a:rPr lang="en-GB" dirty="0"/>
              <a:t>Use “If……then” formula to ensure return</a:t>
            </a:r>
          </a:p>
          <a:p>
            <a:pPr>
              <a:lnSpc>
                <a:spcPct val="90000"/>
              </a:lnSpc>
            </a:pPr>
            <a:r>
              <a:rPr lang="en-GB" dirty="0"/>
              <a:t>Value your concessions in the other party’s terms</a:t>
            </a:r>
          </a:p>
          <a:p>
            <a:pPr>
              <a:lnSpc>
                <a:spcPct val="90000"/>
              </a:lnSpc>
            </a:pPr>
            <a:r>
              <a:rPr lang="en-GB" dirty="0"/>
              <a:t>Keep all concessions under review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What exactly have you agreed to?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What are you getting in return?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How does that fit with your objectives?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How does it fit with their objectives?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GB" sz="32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Arial Narrow" pitchFamily="34" charset="0"/>
            </a:endParaRPr>
          </a:p>
        </p:txBody>
      </p:sp>
      <p:pic>
        <p:nvPicPr>
          <p:cNvPr id="5" name="Picture 2" descr="https://encrypted-tbn0.gstatic.com/images?q=tbn:ANd9GcSXGfSH3Lfx9KBJBW1Nfr8WxgSYvljvSniwf8yMRV2T7bEqtBTIY172IqZ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2304256" cy="187146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24128" y="1340768"/>
          <a:ext cx="28438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824" y="665071"/>
            <a:ext cx="8213710" cy="477929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sz="3900" dirty="0">
                <a:latin typeface="+mn-lt"/>
              </a:rPr>
              <a:t>Agreement Stage: Record Agreements</a:t>
            </a:r>
            <a:endParaRPr lang="en-US" sz="3900" dirty="0"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5448" y="1563347"/>
            <a:ext cx="8122718" cy="4533133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dirty="0">
                <a:solidFill>
                  <a:schemeClr val="tx1"/>
                </a:solidFill>
              </a:rPr>
              <a:t>Check you have agreed and recorded: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What has been agreed?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Who is responsible for what actions?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When will these actions take place?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Where will these actions take place?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Follow-up meeting?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GB" sz="3200" dirty="0">
              <a:latin typeface="Arial Narrow" pitchFamily="34" charset="0"/>
            </a:endParaRPr>
          </a:p>
          <a:p>
            <a:endParaRPr lang="en-US" sz="3200" dirty="0">
              <a:latin typeface="Arial Narrow" pitchFamily="34" charset="0"/>
            </a:endParaRPr>
          </a:p>
        </p:txBody>
      </p:sp>
      <p:pic>
        <p:nvPicPr>
          <p:cNvPr id="5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059" y="3829913"/>
            <a:ext cx="2055107" cy="20097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Negotiation 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Three</a:t>
            </a:r>
            <a:r>
              <a:rPr lang="en-US" dirty="0"/>
              <a:t> 10 minute exercises – 3 persons (one initiator, one recipient, one observer)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Roles: </a:t>
            </a:r>
          </a:p>
          <a:p>
            <a:pPr marL="0" indent="0">
              <a:buNone/>
            </a:pPr>
            <a:r>
              <a:rPr lang="en-US" b="1" dirty="0"/>
              <a:t>Initiator</a:t>
            </a:r>
            <a:r>
              <a:rPr lang="en-US" dirty="0"/>
              <a:t> – wants to get recipient to change something currently done in a certain way</a:t>
            </a:r>
          </a:p>
          <a:p>
            <a:pPr marL="0" indent="0">
              <a:buNone/>
            </a:pPr>
            <a:r>
              <a:rPr lang="en-US" b="1" dirty="0"/>
              <a:t>Recipient</a:t>
            </a:r>
            <a:r>
              <a:rPr lang="en-US" dirty="0"/>
              <a:t> – may / may not be willing to accept change</a:t>
            </a:r>
          </a:p>
          <a:p>
            <a:pPr marL="0" indent="0">
              <a:buNone/>
            </a:pPr>
            <a:r>
              <a:rPr lang="en-US" b="1" dirty="0"/>
              <a:t>Observer</a:t>
            </a:r>
            <a:r>
              <a:rPr lang="en-US" dirty="0"/>
              <a:t> – to summarize exchange &amp; offer one thing each role did well and one opportunity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1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Negotiation 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6864" y="2490135"/>
            <a:ext cx="7211559" cy="344499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800" dirty="0"/>
              <a:t>Exercise (Repeat three times in different roles)</a:t>
            </a:r>
          </a:p>
          <a:p>
            <a:pPr marL="0" indent="0">
              <a:buNone/>
            </a:pPr>
            <a:r>
              <a:rPr lang="en-US" sz="3800" b="1" dirty="0"/>
              <a:t>Initiator</a:t>
            </a:r>
            <a:r>
              <a:rPr lang="en-US" sz="3800" dirty="0"/>
              <a:t> engages recipient with </a:t>
            </a:r>
            <a:r>
              <a:rPr lang="en-US" sz="3800" b="1" dirty="0"/>
              <a:t>7 minutes maximum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·         Bring up topic of conversation</a:t>
            </a:r>
          </a:p>
          <a:p>
            <a:pPr marL="0" indent="0">
              <a:buNone/>
            </a:pPr>
            <a:r>
              <a:rPr lang="en-US" sz="3800" dirty="0"/>
              <a:t>·         Present change / request and background</a:t>
            </a:r>
          </a:p>
          <a:p>
            <a:pPr marL="0" indent="0">
              <a:buNone/>
            </a:pPr>
            <a:r>
              <a:rPr lang="en-US" sz="3800" b="1" dirty="0"/>
              <a:t>Recipient</a:t>
            </a:r>
            <a:r>
              <a:rPr lang="en-US" sz="3800" dirty="0"/>
              <a:t> to </a:t>
            </a:r>
          </a:p>
          <a:p>
            <a:pPr marL="0" indent="0">
              <a:buNone/>
            </a:pPr>
            <a:r>
              <a:rPr lang="en-US" sz="3800" dirty="0"/>
              <a:t>·         Listen to initiator (may paraphrase / ask for clarification)</a:t>
            </a:r>
          </a:p>
          <a:p>
            <a:pPr marL="0" indent="0">
              <a:buNone/>
            </a:pPr>
            <a:r>
              <a:rPr lang="en-US" sz="3800" dirty="0"/>
              <a:t>·         Provide background</a:t>
            </a:r>
          </a:p>
          <a:p>
            <a:pPr marL="0" indent="0">
              <a:buNone/>
            </a:pPr>
            <a:r>
              <a:rPr lang="en-US" sz="3800" dirty="0"/>
              <a:t>·         Render decision (</a:t>
            </a:r>
            <a:r>
              <a:rPr lang="en-US" sz="3800" b="1" dirty="0"/>
              <a:t>one minute</a:t>
            </a:r>
            <a:r>
              <a:rPr lang="en-US" sz="3800" dirty="0"/>
              <a:t>)</a:t>
            </a:r>
          </a:p>
          <a:p>
            <a:pPr marL="0" indent="0">
              <a:buNone/>
            </a:pPr>
            <a:r>
              <a:rPr lang="en-US" sz="3800" b="1" dirty="0"/>
              <a:t>Observer</a:t>
            </a:r>
            <a:r>
              <a:rPr lang="en-US" sz="3800" dirty="0"/>
              <a:t> to (in </a:t>
            </a:r>
            <a:r>
              <a:rPr lang="en-US" sz="3800" b="1" dirty="0"/>
              <a:t>2 minutes</a:t>
            </a:r>
            <a:r>
              <a:rPr lang="en-US" sz="3800" dirty="0"/>
              <a:t>)</a:t>
            </a:r>
          </a:p>
          <a:p>
            <a:pPr marL="0" indent="0">
              <a:buNone/>
            </a:pPr>
            <a:r>
              <a:rPr lang="en-US" sz="3800" dirty="0"/>
              <a:t>·         Summarize exchange</a:t>
            </a:r>
          </a:p>
          <a:p>
            <a:pPr marL="0" indent="0">
              <a:buNone/>
            </a:pPr>
            <a:r>
              <a:rPr lang="en-US" sz="3800" dirty="0"/>
              <a:t>·         One thing </a:t>
            </a:r>
            <a:r>
              <a:rPr lang="en-US" sz="3800" u="sng" dirty="0"/>
              <a:t>initiator</a:t>
            </a:r>
            <a:r>
              <a:rPr lang="en-US" sz="3800" dirty="0"/>
              <a:t> did well and one opportunity for improvement</a:t>
            </a:r>
          </a:p>
          <a:p>
            <a:pPr marL="0" indent="0">
              <a:buNone/>
            </a:pPr>
            <a:r>
              <a:rPr lang="en-US" sz="3800" dirty="0"/>
              <a:t>·         One thing </a:t>
            </a:r>
            <a:r>
              <a:rPr lang="en-US" sz="3800" u="sng" dirty="0"/>
              <a:t>recipient</a:t>
            </a:r>
            <a:r>
              <a:rPr lang="en-US" sz="3800" dirty="0"/>
              <a:t> did well and one opportunity for improvement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55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gotiation Skill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Be Clear on  Objectives /Outcom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Opening Positio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Presenting  Before Bargaining!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Bargaining Stage: Variable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Bargaining Stage: Rules for Conceding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Agreement Stage: Record Agreements&amp;quot;&quot;/&gt;&lt;property id=&quot;20307&quot; value=&quot;262&quot;/&gt;&lt;/object&gt;&lt;object type=&quot;3&quot; unique_id=&quot;10029&quot;&gt;&lt;property id=&quot;20148&quot; value=&quot;5&quot;/&gt;&lt;property id=&quot;20300&quot; value=&quot;Slide 8 - &amp;quot;Negotiation Exercise&amp;quot;&quot;/&gt;&lt;property id=&quot;20307&quot; value=&quot;263&quot;/&gt;&lt;/object&gt;&lt;object type=&quot;3&quot; unique_id=&quot;10030&quot;&gt;&lt;property id=&quot;20148&quot; value=&quot;5&quot;/&gt;&lt;property id=&quot;20300&quot; value=&quot;Slide 9 - &amp;quot;Negotiation Exercise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372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Garamond</vt:lpstr>
      <vt:lpstr>Organic</vt:lpstr>
      <vt:lpstr>Negotiation Skills PowerPoint No.6</vt:lpstr>
      <vt:lpstr>Be Clear on  Objectives /Outcomes</vt:lpstr>
      <vt:lpstr>Opening Position</vt:lpstr>
      <vt:lpstr>Presenting  Before Bargaining!</vt:lpstr>
      <vt:lpstr>Bargaining Stage: Variables</vt:lpstr>
      <vt:lpstr>Bargaining Stage: Rules for Conceding</vt:lpstr>
      <vt:lpstr>Agreement Stage: Record Agreements</vt:lpstr>
      <vt:lpstr>Negotiation Exercise</vt:lpstr>
      <vt:lpstr>Negotiation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Terry.Denny</dc:creator>
  <cp:lastModifiedBy>Amuguni, Janetrix Hellen M.</cp:lastModifiedBy>
  <cp:revision>11</cp:revision>
  <dcterms:created xsi:type="dcterms:W3CDTF">2013-12-02T18:30:06Z</dcterms:created>
  <dcterms:modified xsi:type="dcterms:W3CDTF">2019-11-24T22:55:14Z</dcterms:modified>
</cp:coreProperties>
</file>