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26"/>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6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51" autoAdjust="0"/>
  </p:normalViewPr>
  <p:slideViewPr>
    <p:cSldViewPr>
      <p:cViewPr varScale="1">
        <p:scale>
          <a:sx n="60" d="100"/>
          <a:sy n="60" d="100"/>
        </p:scale>
        <p:origin x="146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164D860-0DF7-4543-ACB5-F79502EBBE44}" type="slidenum">
              <a:rPr lang="en-US" altLang="en-US"/>
              <a:pPr eaLnBrk="1" hangingPunct="1">
                <a:spcBef>
                  <a:spcPct val="0"/>
                </a:spcBef>
              </a:pPr>
              <a:t>2</a:t>
            </a:fld>
            <a:endParaRPr lang="en-US" altLang="en-US"/>
          </a:p>
        </p:txBody>
      </p:sp>
      <p:sp>
        <p:nvSpPr>
          <p:cNvPr id="44035" name="Rectangle 2"/>
          <p:cNvSpPr>
            <a:spLocks noGrp="1" noRot="1" noChangeAspect="1" noChangeArrowheads="1" noTextEdit="1"/>
          </p:cNvSpPr>
          <p:nvPr>
            <p:ph type="sldImg"/>
          </p:nvPr>
        </p:nvSpPr>
        <p:spPr>
          <a:xfrm>
            <a:off x="1144588" y="685800"/>
            <a:ext cx="4572000" cy="3429000"/>
          </a:xfrm>
          <a:ln/>
        </p:spPr>
      </p:sp>
      <p:sp>
        <p:nvSpPr>
          <p:cNvPr id="44036" name="Rectangle 3"/>
          <p:cNvSpPr>
            <a:spLocks noGrp="1" noChangeArrowheads="1"/>
          </p:cNvSpPr>
          <p:nvPr>
            <p:ph type="body" idx="1"/>
          </p:nvPr>
        </p:nvSpPr>
        <p:spPr>
          <a:xfrm>
            <a:off x="687388" y="4343400"/>
            <a:ext cx="548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57539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F18D660-7DEC-4F22-815C-447FDFE3EAFE}" type="slidenum">
              <a:rPr lang="en-US" altLang="en-US"/>
              <a:pPr eaLnBrk="1" hangingPunct="1">
                <a:spcBef>
                  <a:spcPct val="0"/>
                </a:spcBef>
              </a:pPr>
              <a:t>12</a:t>
            </a:fld>
            <a:endParaRPr lang="en-US" altLang="en-US"/>
          </a:p>
        </p:txBody>
      </p:sp>
      <p:sp>
        <p:nvSpPr>
          <p:cNvPr id="53251" name="Rectangle 2"/>
          <p:cNvSpPr>
            <a:spLocks noGrp="1" noRot="1" noChangeAspect="1" noChangeArrowheads="1" noTextEdit="1"/>
          </p:cNvSpPr>
          <p:nvPr>
            <p:ph type="sldImg"/>
          </p:nvPr>
        </p:nvSpPr>
        <p:spPr>
          <a:xfrm>
            <a:off x="1146175" y="685800"/>
            <a:ext cx="4570413" cy="3427413"/>
          </a:xfrm>
          <a:ln/>
        </p:spPr>
      </p:sp>
      <p:sp>
        <p:nvSpPr>
          <p:cNvPr id="53252"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t>And we can look not just at the past, but at the future risks of global warming.</a:t>
            </a:r>
          </a:p>
          <a:p>
            <a:pPr marL="228600" indent="-228600" eaLnBrk="1" hangingPunct="1"/>
            <a:endParaRPr lang="en-US" altLang="en-US"/>
          </a:p>
          <a:p>
            <a:pPr marL="228600" indent="-228600" eaLnBrk="1" hangingPunct="1"/>
            <a:r>
              <a:rPr lang="en-US" altLang="en-US"/>
              <a:t>Here is the example of dengue.  The distribution of dengue is very closely correlated with warm, humid conditions. </a:t>
            </a:r>
          </a:p>
          <a:p>
            <a:pPr marL="228600" indent="-228600" eaLnBrk="1" hangingPunct="1"/>
            <a:endParaRPr lang="en-US" altLang="en-US"/>
          </a:p>
          <a:p>
            <a:pPr marL="228600" indent="-228600" eaLnBrk="1" hangingPunct="1"/>
            <a:r>
              <a:rPr lang="en-US" altLang="en-US"/>
              <a:t>We can use this known relationship, to link to the projections of future climate changes.</a:t>
            </a:r>
          </a:p>
          <a:p>
            <a:pPr marL="228600" indent="-228600" eaLnBrk="1" hangingPunct="1"/>
            <a:endParaRPr lang="en-US" altLang="en-US"/>
          </a:p>
          <a:p>
            <a:pPr marL="228600" indent="-228600" eaLnBrk="1" hangingPunct="1"/>
            <a:r>
              <a:rPr lang="en-US" altLang="en-US"/>
              <a:t>What we can see, is that the expected climate change is likely to increase the risks of dengue for many millions of people over the coming decades.</a:t>
            </a:r>
            <a:endParaRPr lang="en-GB" altLang="en-US"/>
          </a:p>
          <a:p>
            <a:pPr marL="228600" indent="-228600" eaLnBrk="1" hangingPunct="1"/>
            <a:endParaRPr lang="en-GB" altLang="en-US"/>
          </a:p>
        </p:txBody>
      </p:sp>
    </p:spTree>
    <p:extLst>
      <p:ext uri="{BB962C8B-B14F-4D97-AF65-F5344CB8AC3E}">
        <p14:creationId xmlns:p14="http://schemas.microsoft.com/office/powerpoint/2010/main" val="164850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C21018A-EA28-46B8-9F8E-BFC7A07B709A}" type="slidenum">
              <a:rPr lang="en-US" altLang="en-US"/>
              <a:pPr eaLnBrk="1" hangingPunct="1">
                <a:spcBef>
                  <a:spcPct val="0"/>
                </a:spcBef>
              </a:pPr>
              <a:t>13</a:t>
            </a:fld>
            <a:endParaRPr lang="en-US" altLang="en-US"/>
          </a:p>
        </p:txBody>
      </p:sp>
      <p:sp>
        <p:nvSpPr>
          <p:cNvPr id="54275" name="Rectangle 2"/>
          <p:cNvSpPr>
            <a:spLocks noGrp="1" noRot="1" noChangeAspect="1" noChangeArrowheads="1" noTextEdit="1"/>
          </p:cNvSpPr>
          <p:nvPr>
            <p:ph type="sldImg"/>
          </p:nvPr>
        </p:nvSpPr>
        <p:spPr>
          <a:xfrm>
            <a:off x="1144588" y="685800"/>
            <a:ext cx="4570412" cy="3427413"/>
          </a:xfrm>
          <a:ln/>
        </p:spPr>
      </p:sp>
      <p:sp>
        <p:nvSpPr>
          <p:cNvPr id="54276"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91123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5744CBF-880F-4C18-A4B7-F545F54F9FFD}" type="slidenum">
              <a:rPr lang="en-US" altLang="en-US"/>
              <a:pPr eaLnBrk="1" hangingPunct="1">
                <a:spcBef>
                  <a:spcPct val="0"/>
                </a:spcBef>
              </a:pPr>
              <a:t>14</a:t>
            </a:fld>
            <a:endParaRPr lang="en-US" altLang="en-US"/>
          </a:p>
        </p:txBody>
      </p:sp>
      <p:sp>
        <p:nvSpPr>
          <p:cNvPr id="55299" name="Rectangle 2"/>
          <p:cNvSpPr>
            <a:spLocks noGrp="1" noRot="1" noChangeAspect="1" noChangeArrowheads="1" noTextEdit="1"/>
          </p:cNvSpPr>
          <p:nvPr>
            <p:ph type="sldImg"/>
          </p:nvPr>
        </p:nvSpPr>
        <p:spPr>
          <a:xfrm>
            <a:off x="1146175" y="685800"/>
            <a:ext cx="4570413" cy="3427413"/>
          </a:xfrm>
          <a:ln/>
        </p:spPr>
      </p:sp>
      <p:sp>
        <p:nvSpPr>
          <p:cNvPr id="55300"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6" tIns="47238" rIns="94476" bIns="47238"/>
          <a:lstStyle/>
          <a:p>
            <a:pPr eaLnBrk="1" hangingPunct="1"/>
            <a:r>
              <a:rPr lang="en-GB" altLang="en-US"/>
              <a:t>Plus World Health Day 2008</a:t>
            </a:r>
          </a:p>
        </p:txBody>
      </p:sp>
    </p:spTree>
    <p:extLst>
      <p:ext uri="{BB962C8B-B14F-4D97-AF65-F5344CB8AC3E}">
        <p14:creationId xmlns:p14="http://schemas.microsoft.com/office/powerpoint/2010/main" val="3548161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F837F206-1654-44E8-B643-AC0A0810BDD9}" type="slidenum">
              <a:rPr lang="en-US" altLang="en-US"/>
              <a:pPr eaLnBrk="1" hangingPunct="1">
                <a:spcBef>
                  <a:spcPct val="0"/>
                </a:spcBef>
              </a:pPr>
              <a:t>15</a:t>
            </a:fld>
            <a:endParaRPr lang="en-US" altLang="en-US"/>
          </a:p>
        </p:txBody>
      </p:sp>
      <p:sp>
        <p:nvSpPr>
          <p:cNvPr id="56323" name="Rectangle 2"/>
          <p:cNvSpPr>
            <a:spLocks noGrp="1" noRot="1" noChangeAspect="1" noChangeArrowheads="1" noTextEdit="1"/>
          </p:cNvSpPr>
          <p:nvPr>
            <p:ph type="sldImg"/>
          </p:nvPr>
        </p:nvSpPr>
        <p:spPr>
          <a:xfrm>
            <a:off x="1144588" y="685800"/>
            <a:ext cx="4570412" cy="3427413"/>
          </a:xfrm>
          <a:ln/>
        </p:spPr>
      </p:sp>
      <p:sp>
        <p:nvSpPr>
          <p:cNvPr id="56324"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b="1"/>
          </a:p>
        </p:txBody>
      </p:sp>
    </p:spTree>
    <p:extLst>
      <p:ext uri="{BB962C8B-B14F-4D97-AF65-F5344CB8AC3E}">
        <p14:creationId xmlns:p14="http://schemas.microsoft.com/office/powerpoint/2010/main" val="374407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9E3796B8-B2F6-4B67-9892-8EB2DD9C63B4}" type="slidenum">
              <a:rPr lang="en-US" altLang="en-US"/>
              <a:pPr eaLnBrk="1" hangingPunct="1">
                <a:spcBef>
                  <a:spcPct val="0"/>
                </a:spcBef>
              </a:pPr>
              <a:t>16</a:t>
            </a:fld>
            <a:endParaRPr lang="en-US" altLang="en-US"/>
          </a:p>
        </p:txBody>
      </p:sp>
      <p:sp>
        <p:nvSpPr>
          <p:cNvPr id="57347" name="Rectangle 2"/>
          <p:cNvSpPr>
            <a:spLocks noGrp="1" noRot="1" noChangeAspect="1" noChangeArrowheads="1" noTextEdit="1"/>
          </p:cNvSpPr>
          <p:nvPr>
            <p:ph type="sldImg"/>
          </p:nvPr>
        </p:nvSpPr>
        <p:spPr>
          <a:xfrm>
            <a:off x="1143000" y="685800"/>
            <a:ext cx="4573588" cy="3429000"/>
          </a:xfrm>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7191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5707B0E4-E9C7-4ABD-AE1F-506012821191}" type="slidenum">
              <a:rPr lang="en-US" altLang="en-US"/>
              <a:pPr eaLnBrk="1" hangingPunct="1">
                <a:spcBef>
                  <a:spcPct val="0"/>
                </a:spcBef>
              </a:pPr>
              <a:t>17</a:t>
            </a:fld>
            <a:endParaRPr lang="en-US" altLang="en-US"/>
          </a:p>
        </p:txBody>
      </p:sp>
      <p:sp>
        <p:nvSpPr>
          <p:cNvPr id="58371" name="Rectangle 2"/>
          <p:cNvSpPr>
            <a:spLocks noGrp="1" noRot="1" noChangeAspect="1" noChangeArrowheads="1" noTextEdit="1"/>
          </p:cNvSpPr>
          <p:nvPr>
            <p:ph type="sldImg"/>
          </p:nvPr>
        </p:nvSpPr>
        <p:spPr>
          <a:xfrm>
            <a:off x="1144588" y="685800"/>
            <a:ext cx="4570412" cy="3427413"/>
          </a:xfrm>
          <a:ln/>
        </p:spPr>
      </p:sp>
      <p:sp>
        <p:nvSpPr>
          <p:cNvPr id="58372"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extLst>
      <p:ext uri="{BB962C8B-B14F-4D97-AF65-F5344CB8AC3E}">
        <p14:creationId xmlns:p14="http://schemas.microsoft.com/office/powerpoint/2010/main" val="740479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D7A58EA-B276-4285-97BA-F8678A90814C}" type="slidenum">
              <a:rPr lang="en-US" altLang="en-US"/>
              <a:pPr eaLnBrk="1" hangingPunct="1">
                <a:spcBef>
                  <a:spcPct val="0"/>
                </a:spcBef>
              </a:pPr>
              <a:t>18</a:t>
            </a:fld>
            <a:endParaRPr lang="en-US" altLang="en-US"/>
          </a:p>
        </p:txBody>
      </p:sp>
      <p:sp>
        <p:nvSpPr>
          <p:cNvPr id="59395" name="Rectangle 2"/>
          <p:cNvSpPr>
            <a:spLocks noGrp="1" noRot="1" noChangeAspect="1" noChangeArrowheads="1" noTextEdit="1"/>
          </p:cNvSpPr>
          <p:nvPr>
            <p:ph type="sldImg"/>
          </p:nvPr>
        </p:nvSpPr>
        <p:spPr>
          <a:xfrm>
            <a:off x="1144588" y="685800"/>
            <a:ext cx="4570412" cy="3427413"/>
          </a:xfrm>
          <a:ln/>
        </p:spPr>
      </p:sp>
      <p:sp>
        <p:nvSpPr>
          <p:cNvPr id="59396"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extLst>
      <p:ext uri="{BB962C8B-B14F-4D97-AF65-F5344CB8AC3E}">
        <p14:creationId xmlns:p14="http://schemas.microsoft.com/office/powerpoint/2010/main" val="153265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863866D-240F-484B-AD40-653144010A40}" type="slidenum">
              <a:rPr lang="en-US" altLang="en-US"/>
              <a:pPr eaLnBrk="1" hangingPunct="1">
                <a:spcBef>
                  <a:spcPct val="0"/>
                </a:spcBef>
              </a:pPr>
              <a:t>19</a:t>
            </a:fld>
            <a:endParaRPr lang="en-US" altLang="en-US"/>
          </a:p>
        </p:txBody>
      </p:sp>
      <p:sp>
        <p:nvSpPr>
          <p:cNvPr id="60419" name="Rectangle 2"/>
          <p:cNvSpPr>
            <a:spLocks noGrp="1" noRot="1" noChangeAspect="1" noChangeArrowheads="1" noTextEdit="1"/>
          </p:cNvSpPr>
          <p:nvPr>
            <p:ph type="sldImg"/>
          </p:nvPr>
        </p:nvSpPr>
        <p:spPr>
          <a:xfrm>
            <a:off x="1144588" y="685800"/>
            <a:ext cx="4570412" cy="3427413"/>
          </a:xfrm>
          <a:ln/>
        </p:spPr>
      </p:sp>
      <p:sp>
        <p:nvSpPr>
          <p:cNvPr id="60420"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z="1000"/>
          </a:p>
        </p:txBody>
      </p:sp>
    </p:spTree>
    <p:extLst>
      <p:ext uri="{BB962C8B-B14F-4D97-AF65-F5344CB8AC3E}">
        <p14:creationId xmlns:p14="http://schemas.microsoft.com/office/powerpoint/2010/main" val="1595453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DD4D625D-8175-4FAA-ADCE-9B8E53FCCB71}" type="slidenum">
              <a:rPr lang="en-US" altLang="en-US"/>
              <a:pPr eaLnBrk="1" hangingPunct="1">
                <a:spcBef>
                  <a:spcPct val="0"/>
                </a:spcBef>
              </a:pPr>
              <a:t>20</a:t>
            </a:fld>
            <a:endParaRPr lang="en-US" altLang="en-US"/>
          </a:p>
        </p:txBody>
      </p:sp>
      <p:sp>
        <p:nvSpPr>
          <p:cNvPr id="61443" name="Rectangle 2"/>
          <p:cNvSpPr>
            <a:spLocks noGrp="1" noRot="1" noChangeAspect="1" noChangeArrowheads="1" noTextEdit="1"/>
          </p:cNvSpPr>
          <p:nvPr>
            <p:ph type="sldImg"/>
          </p:nvPr>
        </p:nvSpPr>
        <p:spPr>
          <a:xfrm>
            <a:off x="1144588" y="685800"/>
            <a:ext cx="4570412" cy="3427413"/>
          </a:xfrm>
          <a:ln/>
        </p:spPr>
      </p:sp>
      <p:sp>
        <p:nvSpPr>
          <p:cNvPr id="61444"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GB" altLang="en-US" sz="1000">
                <a:solidFill>
                  <a:srgbClr val="000066"/>
                </a:solidFill>
              </a:rPr>
              <a:t>(See resolution text for precise wording)</a:t>
            </a:r>
          </a:p>
          <a:p>
            <a:pPr marL="228600" indent="-228600" eaLnBrk="1" hangingPunct="1"/>
            <a:endParaRPr lang="en-GB" altLang="en-US" sz="1000"/>
          </a:p>
          <a:p>
            <a:pPr marL="228600" indent="-228600" eaLnBrk="1" hangingPunct="1"/>
            <a:r>
              <a:rPr lang="en-GB" altLang="en-US" sz="1000"/>
              <a:t>Clarification on where this meeting fits into the overall agenda</a:t>
            </a:r>
            <a:endParaRPr lang="en-US" altLang="en-US" sz="1000"/>
          </a:p>
        </p:txBody>
      </p:sp>
    </p:spTree>
    <p:extLst>
      <p:ext uri="{BB962C8B-B14F-4D97-AF65-F5344CB8AC3E}">
        <p14:creationId xmlns:p14="http://schemas.microsoft.com/office/powerpoint/2010/main" val="3994635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7655B89-5208-4D30-994D-098B229FF350}" type="slidenum">
              <a:rPr lang="en-US" altLang="en-US"/>
              <a:pPr eaLnBrk="1" hangingPunct="1">
                <a:spcBef>
                  <a:spcPct val="0"/>
                </a:spcBef>
              </a:pPr>
              <a:t>21</a:t>
            </a:fld>
            <a:endParaRPr lang="en-US" altLang="en-US"/>
          </a:p>
        </p:txBody>
      </p:sp>
      <p:sp>
        <p:nvSpPr>
          <p:cNvPr id="62467" name="Rectangle 2"/>
          <p:cNvSpPr>
            <a:spLocks noGrp="1" noRot="1" noChangeAspect="1" noChangeArrowheads="1" noTextEdit="1"/>
          </p:cNvSpPr>
          <p:nvPr>
            <p:ph type="sldImg"/>
          </p:nvPr>
        </p:nvSpPr>
        <p:spPr>
          <a:xfrm>
            <a:off x="1144588" y="685800"/>
            <a:ext cx="4570412" cy="3427413"/>
          </a:xfrm>
          <a:ln/>
        </p:spPr>
      </p:sp>
      <p:sp>
        <p:nvSpPr>
          <p:cNvPr id="62468"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altLang="en-US" sz="1000"/>
              <a:t>Health sector has neglected its rightful position since the UNFCCC in 1992.</a:t>
            </a:r>
          </a:p>
          <a:p>
            <a:pPr marL="228600" indent="-228600" eaLnBrk="1" hangingPunct="1"/>
            <a:endParaRPr lang="en-GB" altLang="en-US" sz="1000"/>
          </a:p>
          <a:p>
            <a:pPr marL="228600" indent="-228600" eaLnBrk="1" hangingPunct="1"/>
            <a:r>
              <a:rPr lang="en-GB" altLang="en-US" sz="1000"/>
              <a:t>We need to get more health messages, and informed health people, involved in the relevant climate change processes.</a:t>
            </a:r>
          </a:p>
          <a:p>
            <a:pPr marL="228600" indent="-228600" eaLnBrk="1" hangingPunct="1"/>
            <a:endParaRPr lang="en-GB" altLang="en-US" sz="1000"/>
          </a:p>
          <a:p>
            <a:pPr marL="228600" indent="-228600" eaLnBrk="1" hangingPunct="1"/>
            <a:r>
              <a:rPr lang="en-GB" altLang="en-US" sz="1000"/>
              <a:t>Figures below.</a:t>
            </a:r>
          </a:p>
          <a:p>
            <a:pPr marL="228600" indent="-228600" eaLnBrk="1" hangingPunct="1"/>
            <a:endParaRPr lang="en-GB" altLang="en-US" sz="1000"/>
          </a:p>
          <a:p>
            <a:pPr marL="228600" indent="-228600" eaLnBrk="1" hangingPunct="1"/>
            <a:r>
              <a:rPr lang="en-US" altLang="en-US"/>
              <a:t>In negotiations:</a:t>
            </a:r>
          </a:p>
          <a:p>
            <a:pPr marL="228600" indent="-228600" eaLnBrk="1" hangingPunct="1"/>
            <a:r>
              <a:rPr lang="en-US" altLang="en-US"/>
              <a:t>The first line of the UNFCCC text states that the aim is to avoid adverse impacts of climate change, and specifies the need to avoid harm to health on equal basis alongside the natural environment and economic development (UNFCCC, 1992).</a:t>
            </a:r>
          </a:p>
          <a:p>
            <a:pPr marL="228600" indent="-228600" eaLnBrk="1" hangingPunct="1"/>
            <a:r>
              <a:rPr lang="en-US" altLang="en-US"/>
              <a:t>But....</a:t>
            </a:r>
          </a:p>
          <a:p>
            <a:pPr marL="228600" indent="-228600" eaLnBrk="1" hangingPunct="1"/>
            <a:r>
              <a:rPr lang="en-US" altLang="en-US"/>
              <a:t>Health is mentioned in only 4 of 47 (9%) of national submissions received on the negotiation of the post-Kyoto climate change treaty (Marina's review, May 09).</a:t>
            </a:r>
          </a:p>
          <a:p>
            <a:pPr marL="228600" indent="-228600" eaLnBrk="1" hangingPunct="1"/>
            <a:r>
              <a:rPr lang="en-US" altLang="en-US"/>
              <a:t>Only 1(?) out of about 190? national delegations to the UNFCCC meeting in Bali included any health personnel (external source, need to confirm).</a:t>
            </a:r>
          </a:p>
          <a:p>
            <a:pPr marL="228600" indent="-228600" eaLnBrk="1" hangingPunct="1"/>
            <a:endParaRPr lang="en-US" altLang="en-US"/>
          </a:p>
          <a:p>
            <a:pPr marL="228600" indent="-228600" eaLnBrk="1" hangingPunct="1"/>
            <a:r>
              <a:rPr lang="en-US" altLang="en-US"/>
              <a:t>In funding:</a:t>
            </a:r>
          </a:p>
          <a:p>
            <a:pPr marL="228600" indent="-228600" eaLnBrk="1" hangingPunct="1"/>
            <a:r>
              <a:rPr lang="en-US" altLang="en-US"/>
              <a:t>Health is identified as a priority in 32 out of 38 (84%) UNFCCC National Adaptation Plans of Action (NAPAs) from the poorest countries (UNFCCC data at end 2008)</a:t>
            </a:r>
          </a:p>
          <a:p>
            <a:pPr marL="228600" indent="-228600" eaLnBrk="1" hangingPunct="1"/>
            <a:r>
              <a:rPr lang="en-US" altLang="en-US"/>
              <a:t>But..</a:t>
            </a:r>
          </a:p>
          <a:p>
            <a:pPr marL="228600" indent="-228600" eaLnBrk="1" hangingPunct="1"/>
            <a:r>
              <a:rPr lang="en-US" altLang="en-US"/>
              <a:t>is the focus of 31 of 430 ( 7%) projects submitted for NAPA funding  (UNFCCC data at end 2008)</a:t>
            </a:r>
          </a:p>
          <a:p>
            <a:pPr marL="228600" indent="-228600" eaLnBrk="1" hangingPunct="1"/>
            <a:r>
              <a:rPr lang="en-US" altLang="en-US"/>
              <a:t>has received ~ $2.5 million of $1.3 billion (0.2%) of support granted under the UNFCCC (UNFCCC data at end 2008)</a:t>
            </a:r>
          </a:p>
          <a:p>
            <a:pPr marL="228600" indent="-228600" eaLnBrk="1" hangingPunct="1"/>
            <a:endParaRPr lang="en-US" altLang="en-US"/>
          </a:p>
          <a:p>
            <a:pPr marL="228600" indent="-228600" eaLnBrk="1" hangingPunct="1"/>
            <a:r>
              <a:rPr lang="en-US" altLang="en-US"/>
              <a:t>In design of mitigation measures:</a:t>
            </a:r>
          </a:p>
          <a:p>
            <a:pPr marL="228600" indent="-228600" eaLnBrk="1" hangingPunct="1"/>
            <a:r>
              <a:rPr lang="en-US" altLang="en-US"/>
              <a:t>The  UNFCCC text specifies that mitigation measures should aim to achieve social cobenefits at the same time as cutting greenhouse gas emissions (UNFCCC 1992).</a:t>
            </a:r>
          </a:p>
          <a:p>
            <a:pPr marL="228600" indent="-228600" eaLnBrk="1" hangingPunct="1"/>
            <a:r>
              <a:rPr lang="en-US" altLang="en-US"/>
              <a:t>IPCC lists health as the first co-benefit of mitigation of GHG, stating that the health benefits are significant, and may offset a large part of the cost of mitigation measures (IPCC, 2007).</a:t>
            </a:r>
          </a:p>
          <a:p>
            <a:pPr marL="228600" indent="-228600" eaLnBrk="1" hangingPunct="1"/>
            <a:r>
              <a:rPr lang="en-US" altLang="en-US"/>
              <a:t>But...</a:t>
            </a:r>
          </a:p>
          <a:p>
            <a:pPr marL="228600" indent="-228600" eaLnBrk="1" hangingPunct="1"/>
            <a:r>
              <a:rPr lang="en-US" altLang="en-US"/>
              <a:t>Health cobenefits are mentioned by 1 out of 47 national submissions received on the negotiation of the post-Kyoto climate change treaty (Marina's review, May 09).</a:t>
            </a:r>
          </a:p>
          <a:p>
            <a:pPr marL="228600" indent="-228600" eaLnBrk="1" hangingPunct="1"/>
            <a:endParaRPr lang="en-GB" altLang="en-US" sz="1000"/>
          </a:p>
        </p:txBody>
      </p:sp>
    </p:spTree>
    <p:extLst>
      <p:ext uri="{BB962C8B-B14F-4D97-AF65-F5344CB8AC3E}">
        <p14:creationId xmlns:p14="http://schemas.microsoft.com/office/powerpoint/2010/main" val="297700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4C7E26F-7600-4036-AC08-AAE2E4B0796C}" type="slidenum">
              <a:rPr lang="en-US" altLang="en-US"/>
              <a:pPr eaLnBrk="1" hangingPunct="1">
                <a:spcBef>
                  <a:spcPct val="0"/>
                </a:spcBef>
              </a:pPr>
              <a:t>3</a:t>
            </a:fld>
            <a:endParaRPr lang="en-US" altLang="en-US"/>
          </a:p>
        </p:txBody>
      </p:sp>
      <p:sp>
        <p:nvSpPr>
          <p:cNvPr id="45059" name="Rectangle 2"/>
          <p:cNvSpPr>
            <a:spLocks noGrp="1" noChangeArrowheads="1"/>
          </p:cNvSpPr>
          <p:nvPr>
            <p:ph type="body" idx="1"/>
          </p:nvPr>
        </p:nvSpPr>
        <p:spPr>
          <a:xfrm>
            <a:off x="914400" y="4357688"/>
            <a:ext cx="502920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228600" indent="-228600" defTabSz="762000" eaLnBrk="1" hangingPunct="1"/>
            <a:r>
              <a:rPr lang="en-GB" altLang="en-US" sz="1400"/>
              <a:t>IPCC report in 2007: Over 2,500 scientists, over 70,000 thousand papers reviewed, just since 2001.</a:t>
            </a:r>
          </a:p>
          <a:p>
            <a:pPr marL="228600" indent="-228600" defTabSz="762000" eaLnBrk="1" hangingPunct="1"/>
            <a:endParaRPr lang="en-GB" altLang="en-US" sz="1400"/>
          </a:p>
          <a:p>
            <a:pPr marL="228600" indent="-228600" defTabSz="762000" eaLnBrk="1" hangingPunct="1"/>
            <a:r>
              <a:rPr lang="en-GB" altLang="en-US" sz="1400"/>
              <a:t>Not just annual UNFCCC Conference of the Parties (5-10,000 participants), but also special UN summits, session of the security council in last 18 months.  All expected to continue to gather momentum with change of US Administration.</a:t>
            </a:r>
          </a:p>
          <a:p>
            <a:pPr marL="228600" indent="-228600" defTabSz="762000" eaLnBrk="1" hangingPunct="1"/>
            <a:endParaRPr lang="en-GB" altLang="en-US" sz="1400"/>
          </a:p>
          <a:p>
            <a:pPr marL="228600" indent="-228600" defTabSz="762000" eaLnBrk="1" hangingPunct="1"/>
            <a:r>
              <a:rPr lang="en-GB" altLang="en-US" sz="1400"/>
              <a:t>Health increasingly vocal.  DG has highlighted this for the last year (Speech, World Health Day, Statements to Regional Committees).</a:t>
            </a:r>
            <a:endParaRPr lang="en-US" altLang="en-US" sz="1400"/>
          </a:p>
        </p:txBody>
      </p:sp>
      <p:sp>
        <p:nvSpPr>
          <p:cNvPr id="45060" name="Rectangle 3"/>
          <p:cNvSpPr>
            <a:spLocks noGrp="1" noRot="1" noChangeAspect="1" noChangeArrowheads="1" noTextEdit="1"/>
          </p:cNvSpPr>
          <p:nvPr>
            <p:ph type="sldImg"/>
          </p:nvPr>
        </p:nvSpPr>
        <p:spPr>
          <a:xfrm>
            <a:off x="1293813" y="793750"/>
            <a:ext cx="4270375" cy="3203575"/>
          </a:xfrm>
          <a:ln w="12700" cap="flat">
            <a:solidFill>
              <a:schemeClr val="tx1"/>
            </a:solidFill>
          </a:ln>
        </p:spPr>
      </p:sp>
    </p:spTree>
    <p:extLst>
      <p:ext uri="{BB962C8B-B14F-4D97-AF65-F5344CB8AC3E}">
        <p14:creationId xmlns:p14="http://schemas.microsoft.com/office/powerpoint/2010/main" val="318552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D9A778A-B679-47C0-971F-87FF2F09B46F}" type="slidenum">
              <a:rPr lang="en-US" altLang="en-US"/>
              <a:pPr eaLnBrk="1" hangingPunct="1">
                <a:spcBef>
                  <a:spcPct val="0"/>
                </a:spcBef>
              </a:pPr>
              <a:t>22</a:t>
            </a:fld>
            <a:endParaRPr lang="en-US" altLang="en-US"/>
          </a:p>
        </p:txBody>
      </p:sp>
      <p:sp>
        <p:nvSpPr>
          <p:cNvPr id="63491" name="Rectangle 2"/>
          <p:cNvSpPr>
            <a:spLocks noGrp="1" noRot="1" noChangeAspect="1" noChangeArrowheads="1" noTextEdit="1"/>
          </p:cNvSpPr>
          <p:nvPr>
            <p:ph type="sldImg"/>
          </p:nvPr>
        </p:nvSpPr>
        <p:spPr>
          <a:xfrm>
            <a:off x="1146175" y="685800"/>
            <a:ext cx="4570413" cy="3427413"/>
          </a:xfrm>
          <a:ln/>
        </p:spPr>
      </p:sp>
      <p:sp>
        <p:nvSpPr>
          <p:cNvPr id="63492" name="Rectangle 3"/>
          <p:cNvSpPr>
            <a:spLocks noGrp="1" noChangeArrowheads="1"/>
          </p:cNvSpPr>
          <p:nvPr>
            <p:ph type="body" idx="1"/>
          </p:nvPr>
        </p:nvSpPr>
        <p:spPr>
          <a:xfrm>
            <a:off x="915988" y="4341813"/>
            <a:ext cx="50260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6" tIns="47238" rIns="94476" bIns="47238"/>
          <a:lstStyle/>
          <a:p>
            <a:pPr lvl="4" algn="just" eaLnBrk="1" hangingPunct="1"/>
            <a:r>
              <a:rPr lang="en-GB" altLang="en-US" i="1"/>
              <a:t>Observed changes in (a) global average surface temperature, (b) global average sea level from tide gauge (blue) and satellite (red) data and (c) Northern Hemisphere snow cover for March-April. All changes are relative to corresponding averages for the period 1961–1990. Smoothed curves represent decadal average values while circles show yearly values. The shaded areas are the uncertainty intervals estimated from a comprehensive analysis of known uncertainties (a and b) and from the time series (c). </a:t>
            </a:r>
            <a:endParaRPr lang="en-GB" altLang="en-US"/>
          </a:p>
          <a:p>
            <a:pPr eaLnBrk="1" hangingPunct="1"/>
            <a:endParaRPr lang="en-GB" altLang="en-US"/>
          </a:p>
        </p:txBody>
      </p:sp>
    </p:spTree>
    <p:extLst>
      <p:ext uri="{BB962C8B-B14F-4D97-AF65-F5344CB8AC3E}">
        <p14:creationId xmlns:p14="http://schemas.microsoft.com/office/powerpoint/2010/main" val="3998778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B6FE10B-62EE-494B-B78B-F2BD4A199ED2}" type="slidenum">
              <a:rPr lang="en-US" altLang="en-US"/>
              <a:pPr eaLnBrk="1" hangingPunct="1">
                <a:spcBef>
                  <a:spcPct val="0"/>
                </a:spcBef>
              </a:pPr>
              <a:t>23</a:t>
            </a:fld>
            <a:endParaRPr lang="en-US" altLang="en-US"/>
          </a:p>
        </p:txBody>
      </p:sp>
      <p:sp>
        <p:nvSpPr>
          <p:cNvPr id="64515" name="Rectangle 2"/>
          <p:cNvSpPr>
            <a:spLocks noGrp="1" noChangeArrowheads="1"/>
          </p:cNvSpPr>
          <p:nvPr>
            <p:ph type="body" idx="1"/>
          </p:nvPr>
        </p:nvSpPr>
        <p:spPr>
          <a:xfrm>
            <a:off x="914400" y="4357688"/>
            <a:ext cx="502920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228600" indent="-228600" defTabSz="762000" eaLnBrk="1" hangingPunct="1"/>
            <a:r>
              <a:rPr lang="en-GB" altLang="en-US"/>
              <a:t>But until now, this has been the face of the climate change discussion.  People have mainly been concerned about the effect that climate change will have on the environment.</a:t>
            </a:r>
          </a:p>
          <a:p>
            <a:pPr marL="228600" indent="-228600" defTabSz="762000" eaLnBrk="1" hangingPunct="1">
              <a:buFontTx/>
              <a:buChar char="•"/>
            </a:pPr>
            <a:endParaRPr lang="en-GB" altLang="en-US"/>
          </a:p>
          <a:p>
            <a:pPr marL="228600" indent="-228600" defTabSz="762000" eaLnBrk="1" hangingPunct="1"/>
            <a:r>
              <a:rPr lang="en-GB" altLang="en-US"/>
              <a:t>The reason that I need to talk about this issue, is that this is also the face of climate change. [fade from polar bear to African boy]</a:t>
            </a:r>
          </a:p>
          <a:p>
            <a:pPr marL="228600" indent="-228600" defTabSz="762000" eaLnBrk="1" hangingPunct="1">
              <a:buFontTx/>
              <a:buChar char="•"/>
            </a:pPr>
            <a:endParaRPr lang="en-GB" altLang="en-US"/>
          </a:p>
          <a:p>
            <a:pPr marL="228600" indent="-228600" defTabSz="762000" eaLnBrk="1" hangingPunct="1"/>
            <a:r>
              <a:rPr lang="en-GB" altLang="en-US"/>
              <a:t>I have a commitment that my term in office will be judged by what we do for the health of the most vulnerable; of women, and of people in Africa.  We therefore need to consider what we need to do to safeguard the health of this African boy throughout his life.</a:t>
            </a:r>
          </a:p>
          <a:p>
            <a:pPr marL="228600" indent="-228600" defTabSz="762000" eaLnBrk="1" hangingPunct="1">
              <a:buFontTx/>
              <a:buChar char="•"/>
            </a:pPr>
            <a:endParaRPr lang="en-US" altLang="en-US"/>
          </a:p>
          <a:p>
            <a:pPr marL="228600" indent="-228600" defTabSz="762000" eaLnBrk="1" hangingPunct="1"/>
            <a:endParaRPr lang="en-US" altLang="en-US"/>
          </a:p>
        </p:txBody>
      </p:sp>
      <p:sp>
        <p:nvSpPr>
          <p:cNvPr id="64516" name="Rectangle 3"/>
          <p:cNvSpPr>
            <a:spLocks noGrp="1" noRot="1" noChangeAspect="1" noChangeArrowheads="1" noTextEdit="1"/>
          </p:cNvSpPr>
          <p:nvPr>
            <p:ph type="sldImg"/>
          </p:nvPr>
        </p:nvSpPr>
        <p:spPr>
          <a:xfrm>
            <a:off x="1293813" y="793750"/>
            <a:ext cx="4270375" cy="3203575"/>
          </a:xfrm>
          <a:ln w="12700" cap="flat">
            <a:solidFill>
              <a:schemeClr val="tx1"/>
            </a:solidFill>
          </a:ln>
        </p:spPr>
      </p:sp>
    </p:spTree>
    <p:extLst>
      <p:ext uri="{BB962C8B-B14F-4D97-AF65-F5344CB8AC3E}">
        <p14:creationId xmlns:p14="http://schemas.microsoft.com/office/powerpoint/2010/main" val="89043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4814132-3F5D-4188-AA1F-FD6D239ED21D}" type="slidenum">
              <a:rPr lang="en-US" altLang="en-US"/>
              <a:pPr eaLnBrk="1" hangingPunct="1">
                <a:spcBef>
                  <a:spcPct val="0"/>
                </a:spcBef>
              </a:pPr>
              <a:t>4</a:t>
            </a:fld>
            <a:endParaRPr lang="en-US" altLang="en-US"/>
          </a:p>
        </p:txBody>
      </p:sp>
      <p:sp>
        <p:nvSpPr>
          <p:cNvPr id="46083" name="Rectangle 2"/>
          <p:cNvSpPr>
            <a:spLocks noGrp="1" noChangeArrowheads="1"/>
          </p:cNvSpPr>
          <p:nvPr>
            <p:ph type="body" idx="1"/>
          </p:nvPr>
        </p:nvSpPr>
        <p:spPr>
          <a:xfrm>
            <a:off x="914400" y="4357688"/>
            <a:ext cx="5029200" cy="413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762000" eaLnBrk="1" hangingPunct="1"/>
            <a:endParaRPr lang="en-US" altLang="en-US"/>
          </a:p>
        </p:txBody>
      </p:sp>
      <p:sp>
        <p:nvSpPr>
          <p:cNvPr id="46084" name="Rectangle 3"/>
          <p:cNvSpPr>
            <a:spLocks noGrp="1" noRot="1" noChangeAspect="1" noChangeArrowheads="1" noTextEdit="1"/>
          </p:cNvSpPr>
          <p:nvPr>
            <p:ph type="sldImg"/>
          </p:nvPr>
        </p:nvSpPr>
        <p:spPr>
          <a:xfrm>
            <a:off x="1293813" y="793750"/>
            <a:ext cx="4271962" cy="3203575"/>
          </a:xfrm>
          <a:ln w="12700" cap="flat">
            <a:solidFill>
              <a:schemeClr val="tx1"/>
            </a:solidFill>
          </a:ln>
        </p:spPr>
      </p:sp>
    </p:spTree>
    <p:extLst>
      <p:ext uri="{BB962C8B-B14F-4D97-AF65-F5344CB8AC3E}">
        <p14:creationId xmlns:p14="http://schemas.microsoft.com/office/powerpoint/2010/main" val="140775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1D349057-8F16-4F38-9C2D-B32AA42B9958}" type="slidenum">
              <a:rPr lang="en-US" altLang="en-US"/>
              <a:pPr eaLnBrk="1" hangingPunct="1">
                <a:spcBef>
                  <a:spcPct val="0"/>
                </a:spcBef>
              </a:pPr>
              <a:t>5</a:t>
            </a:fld>
            <a:endParaRPr lang="en-US" altLang="en-US"/>
          </a:p>
        </p:txBody>
      </p:sp>
      <p:sp>
        <p:nvSpPr>
          <p:cNvPr id="47107" name="Rectangle 2"/>
          <p:cNvSpPr>
            <a:spLocks noGrp="1" noRot="1" noChangeAspect="1" noChangeArrowheads="1" noTextEdit="1"/>
          </p:cNvSpPr>
          <p:nvPr>
            <p:ph type="sldImg"/>
          </p:nvPr>
        </p:nvSpPr>
        <p:spPr>
          <a:xfrm>
            <a:off x="1146175" y="685800"/>
            <a:ext cx="4570413" cy="3427413"/>
          </a:xfrm>
          <a:ln/>
        </p:spPr>
      </p:sp>
      <p:sp>
        <p:nvSpPr>
          <p:cNvPr id="47108" name="Rectangle 3"/>
          <p:cNvSpPr>
            <a:spLocks noGrp="1" noChangeArrowheads="1"/>
          </p:cNvSpPr>
          <p:nvPr>
            <p:ph type="body" idx="1"/>
          </p:nvPr>
        </p:nvSpPr>
        <p:spPr>
          <a:xfrm>
            <a:off x="915988" y="4341813"/>
            <a:ext cx="50260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6" tIns="47238" rIns="94476" bIns="47238"/>
          <a:lstStyle/>
          <a:p>
            <a:pPr marL="2057400" lvl="4" indent="-228600" algn="just" eaLnBrk="1" hangingPunct="1"/>
            <a:r>
              <a:rPr lang="en-US" altLang="en-US"/>
              <a:t>In this report, the climate scientist are telling us that there is no real debate - the world is warming, and indeed the warming is accelerating. They are also telling us that sea levels are rising; that the snow and glaciers that supply freshwater to many populations are receding.</a:t>
            </a:r>
          </a:p>
        </p:txBody>
      </p:sp>
    </p:spTree>
    <p:extLst>
      <p:ext uri="{BB962C8B-B14F-4D97-AF65-F5344CB8AC3E}">
        <p14:creationId xmlns:p14="http://schemas.microsoft.com/office/powerpoint/2010/main" val="321355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735EF06-9F87-4A33-A88C-D6252B93B4AE}" type="slidenum">
              <a:rPr lang="en-US" altLang="en-US"/>
              <a:pPr eaLnBrk="1" hangingPunct="1">
                <a:spcBef>
                  <a:spcPct val="0"/>
                </a:spcBef>
              </a:pPr>
              <a:t>6</a:t>
            </a:fld>
            <a:endParaRPr lang="en-US" altLang="en-US"/>
          </a:p>
        </p:txBody>
      </p:sp>
      <p:sp>
        <p:nvSpPr>
          <p:cNvPr id="48131" name="Rectangle 2"/>
          <p:cNvSpPr>
            <a:spLocks noGrp="1" noRot="1" noChangeAspect="1" noChangeArrowheads="1" noTextEdit="1"/>
          </p:cNvSpPr>
          <p:nvPr>
            <p:ph type="sldImg"/>
          </p:nvPr>
        </p:nvSpPr>
        <p:spPr>
          <a:xfrm>
            <a:off x="1146175" y="685800"/>
            <a:ext cx="4570413" cy="3427413"/>
          </a:xfrm>
          <a:ln/>
        </p:spPr>
      </p:sp>
      <p:sp>
        <p:nvSpPr>
          <p:cNvPr id="48132" name="Rectangle 3"/>
          <p:cNvSpPr>
            <a:spLocks noGrp="1" noChangeArrowheads="1"/>
          </p:cNvSpPr>
          <p:nvPr>
            <p:ph type="body" idx="1"/>
          </p:nvPr>
        </p:nvSpPr>
        <p:spPr>
          <a:xfrm>
            <a:off x="915988" y="4341813"/>
            <a:ext cx="50260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63" tIns="47232" rIns="94463" bIns="47232"/>
          <a:lstStyle/>
          <a:p>
            <a:pPr eaLnBrk="1" hangingPunct="1"/>
            <a:r>
              <a:rPr lang="en-US" altLang="en-US"/>
              <a:t>This slide shows that even if we would stabilize CO2 emissions at today level – we still would have a 0.6 degree C of temperature rise; this is an additional call for adaptation</a:t>
            </a:r>
            <a:r>
              <a:rPr lang="en-US" altLang="en-US" sz="900"/>
              <a:t>.</a:t>
            </a:r>
          </a:p>
          <a:p>
            <a:pPr eaLnBrk="1" hangingPunct="1"/>
            <a:endParaRPr lang="en-US" altLang="en-US"/>
          </a:p>
        </p:txBody>
      </p:sp>
    </p:spTree>
    <p:extLst>
      <p:ext uri="{BB962C8B-B14F-4D97-AF65-F5344CB8AC3E}">
        <p14:creationId xmlns:p14="http://schemas.microsoft.com/office/powerpoint/2010/main" val="269013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41196DF7-C9A7-4267-9583-856A7FC82B73}" type="slidenum">
              <a:rPr lang="en-US" altLang="en-US"/>
              <a:pPr eaLnBrk="1" hangingPunct="1">
                <a:spcBef>
                  <a:spcPct val="0"/>
                </a:spcBef>
              </a:pPr>
              <a:t>8</a:t>
            </a:fld>
            <a:endParaRPr lang="en-US" altLang="en-US"/>
          </a:p>
        </p:txBody>
      </p:sp>
      <p:sp>
        <p:nvSpPr>
          <p:cNvPr id="49155" name="Rectangle 2"/>
          <p:cNvSpPr>
            <a:spLocks noGrp="1" noRot="1" noChangeAspect="1" noChangeArrowheads="1" noTextEdit="1"/>
          </p:cNvSpPr>
          <p:nvPr>
            <p:ph type="sldImg"/>
          </p:nvPr>
        </p:nvSpPr>
        <p:spPr>
          <a:xfrm>
            <a:off x="1144588" y="685800"/>
            <a:ext cx="4570412" cy="3427413"/>
          </a:xfrm>
          <a:ln/>
        </p:spPr>
      </p:sp>
      <p:sp>
        <p:nvSpPr>
          <p:cNvPr id="49156"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z="1000"/>
          </a:p>
        </p:txBody>
      </p:sp>
    </p:spTree>
    <p:extLst>
      <p:ext uri="{BB962C8B-B14F-4D97-AF65-F5344CB8AC3E}">
        <p14:creationId xmlns:p14="http://schemas.microsoft.com/office/powerpoint/2010/main" val="391224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B4E034A-364E-4628-BB3F-20FA0712BAAD}" type="slidenum">
              <a:rPr lang="en-US" altLang="en-US"/>
              <a:pPr eaLnBrk="1" hangingPunct="1">
                <a:spcBef>
                  <a:spcPct val="0"/>
                </a:spcBef>
              </a:pPr>
              <a:t>9</a:t>
            </a:fld>
            <a:endParaRPr lang="en-US" altLang="en-US"/>
          </a:p>
        </p:txBody>
      </p:sp>
      <p:sp>
        <p:nvSpPr>
          <p:cNvPr id="50179" name="Rectangle 2"/>
          <p:cNvSpPr>
            <a:spLocks noGrp="1" noRot="1" noChangeAspect="1" noChangeArrowheads="1" noTextEdit="1"/>
          </p:cNvSpPr>
          <p:nvPr>
            <p:ph type="sldImg"/>
          </p:nvPr>
        </p:nvSpPr>
        <p:spPr>
          <a:xfrm>
            <a:off x="1146175" y="685800"/>
            <a:ext cx="4570413" cy="342741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figure shows in EH terminology that health is both affected through direct and indirect exposures. This means changes in temperature extremes or temperature as well as sea level rise affect health directly – and changes in water and air and food quality induced by climate change – affect health indirectly. One can now show what has already been observed in terms of climate change and some projections.</a:t>
            </a:r>
          </a:p>
          <a:p>
            <a:pPr eaLnBrk="1" hangingPunct="1"/>
            <a:endParaRPr lang="en-US" altLang="en-US"/>
          </a:p>
        </p:txBody>
      </p:sp>
    </p:spTree>
    <p:extLst>
      <p:ext uri="{BB962C8B-B14F-4D97-AF65-F5344CB8AC3E}">
        <p14:creationId xmlns:p14="http://schemas.microsoft.com/office/powerpoint/2010/main" val="261426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BE4034A4-5367-4BB3-A39D-D3B19890E575}" type="slidenum">
              <a:rPr lang="en-US" altLang="en-US"/>
              <a:pPr eaLnBrk="1" hangingPunct="1">
                <a:spcBef>
                  <a:spcPct val="0"/>
                </a:spcBef>
              </a:pPr>
              <a:t>10</a:t>
            </a:fld>
            <a:endParaRPr lang="en-US" altLang="en-US"/>
          </a:p>
        </p:txBody>
      </p:sp>
      <p:sp>
        <p:nvSpPr>
          <p:cNvPr id="51203" name="Rectangle 2"/>
          <p:cNvSpPr>
            <a:spLocks noGrp="1" noRot="1" noChangeAspect="1" noChangeArrowheads="1" noTextEdit="1"/>
          </p:cNvSpPr>
          <p:nvPr>
            <p:ph type="sldImg"/>
          </p:nvPr>
        </p:nvSpPr>
        <p:spPr>
          <a:xfrm>
            <a:off x="1144588" y="685800"/>
            <a:ext cx="4570412" cy="3427413"/>
          </a:xfrm>
          <a:ln/>
        </p:spPr>
      </p:sp>
      <p:sp>
        <p:nvSpPr>
          <p:cNvPr id="51204"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GB" altLang="en-US"/>
              <a:t>But those of us who live in developed countries, sometimes forget this, because we are protected by our infrastructure, from houses to well-functioning public health systems. But occasionally we get shocking reminders.</a:t>
            </a:r>
          </a:p>
          <a:p>
            <a:pPr marL="228600" indent="-228600" eaLnBrk="1" hangingPunct="1"/>
            <a:endParaRPr lang="en-GB" altLang="en-US"/>
          </a:p>
          <a:p>
            <a:pPr marL="228600" indent="-228600" eaLnBrk="1" hangingPunct="1"/>
            <a:r>
              <a:rPr lang="en-GB" altLang="en-US"/>
              <a:t>On the left, we see the sustained high temperatures of the summer of 2003.</a:t>
            </a:r>
          </a:p>
          <a:p>
            <a:pPr marL="228600" indent="-228600" eaLnBrk="1" hangingPunct="1"/>
            <a:r>
              <a:rPr lang="en-GB" altLang="en-US"/>
              <a:t>On the right, the red line graph shows the daily minimum and maximum temperatures recorded in Paris, from mid-June to mid August.</a:t>
            </a:r>
          </a:p>
          <a:p>
            <a:pPr marL="228600" indent="-228600" eaLnBrk="1" hangingPunct="1"/>
            <a:r>
              <a:rPr lang="en-GB" altLang="en-US"/>
              <a:t>Also on the right, the bar chart shows the numbers of bodies arriving at Paris morgues.   When temperatures reached a peak in early August, this was immediately reflected in many more deaths.</a:t>
            </a:r>
          </a:p>
          <a:p>
            <a:pPr marL="228600" indent="-228600" eaLnBrk="1" hangingPunct="1"/>
            <a:endParaRPr lang="en-GB" altLang="en-US"/>
          </a:p>
          <a:p>
            <a:pPr marL="228600" indent="-228600" eaLnBrk="1" hangingPunct="1"/>
            <a:r>
              <a:rPr lang="en-GB" altLang="en-US"/>
              <a:t>It is now estimated that over 14,000 more people died in France in those two weeks.</a:t>
            </a:r>
          </a:p>
          <a:p>
            <a:pPr marL="228600" indent="-228600" eaLnBrk="1" hangingPunct="1"/>
            <a:endParaRPr lang="en-GB" altLang="en-US"/>
          </a:p>
          <a:p>
            <a:pPr marL="228600" indent="-228600" eaLnBrk="1" hangingPunct="1"/>
            <a:r>
              <a:rPr lang="en-GB" altLang="en-US"/>
              <a:t>Across central and Western Europe, the total was over 35,000.</a:t>
            </a:r>
            <a:endParaRPr lang="en-US" altLang="en-US"/>
          </a:p>
          <a:p>
            <a:pPr marL="228600" indent="-228600" eaLnBrk="1" hangingPunct="1"/>
            <a:endParaRPr lang="en-US" altLang="en-US"/>
          </a:p>
        </p:txBody>
      </p:sp>
    </p:spTree>
    <p:extLst>
      <p:ext uri="{BB962C8B-B14F-4D97-AF65-F5344CB8AC3E}">
        <p14:creationId xmlns:p14="http://schemas.microsoft.com/office/powerpoint/2010/main" val="415809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6A4E5093-0C80-477B-B444-67BC7CC2D91B}" type="slidenum">
              <a:rPr lang="en-US" altLang="en-US"/>
              <a:pPr eaLnBrk="1" hangingPunct="1">
                <a:spcBef>
                  <a:spcPct val="0"/>
                </a:spcBef>
              </a:pPr>
              <a:t>11</a:t>
            </a:fld>
            <a:endParaRPr lang="en-US" altLang="en-US"/>
          </a:p>
        </p:txBody>
      </p:sp>
      <p:sp>
        <p:nvSpPr>
          <p:cNvPr id="52227" name="Rectangle 2"/>
          <p:cNvSpPr>
            <a:spLocks noGrp="1" noRot="1" noChangeAspect="1" noChangeArrowheads="1" noTextEdit="1"/>
          </p:cNvSpPr>
          <p:nvPr>
            <p:ph type="sldImg"/>
          </p:nvPr>
        </p:nvSpPr>
        <p:spPr>
          <a:xfrm>
            <a:off x="1144588" y="685800"/>
            <a:ext cx="4570412" cy="3427413"/>
          </a:xfrm>
          <a:ln/>
        </p:spPr>
      </p:sp>
      <p:sp>
        <p:nvSpPr>
          <p:cNvPr id="52228" name="Rectangle 3"/>
          <p:cNvSpPr>
            <a:spLocks noGrp="1" noChangeArrowheads="1"/>
          </p:cNvSpPr>
          <p:nvPr>
            <p:ph type="body" idx="1"/>
          </p:nvPr>
        </p:nvSpPr>
        <p:spPr>
          <a:xfrm>
            <a:off x="687388" y="4341813"/>
            <a:ext cx="548322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a:p>
            <a:pPr eaLnBrk="1" hangingPunct="1"/>
            <a:endParaRPr lang="en-GB" altLang="en-US"/>
          </a:p>
        </p:txBody>
      </p:sp>
    </p:spTree>
    <p:extLst>
      <p:ext uri="{BB962C8B-B14F-4D97-AF65-F5344CB8AC3E}">
        <p14:creationId xmlns:p14="http://schemas.microsoft.com/office/powerpoint/2010/main" val="2213347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91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020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55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54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36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77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44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945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819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30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526048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25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64451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08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17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167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19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659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27210675-348C-458A-B96C-D69349E986BD}"/>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D8AF6BA1-A815-4E9A-B709-DC1BEEF39A15}"/>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6A9C54DA-EB1A-448A-957C-8A6A6DBB4B08}"/>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6F9445A8-3AD4-4BC9-9732-D59A1623A37B}"/>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14822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05" r:id="rId19"/>
    <p:sldLayoutId id="2147483806" r:id="rId20"/>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1.wmf"/><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health</a:t>
            </a:r>
          </a:p>
        </p:txBody>
      </p:sp>
      <p:sp>
        <p:nvSpPr>
          <p:cNvPr id="3" name="Text Placeholder 2"/>
          <p:cNvSpPr>
            <a:spLocks noGrp="1"/>
          </p:cNvSpPr>
          <p:nvPr>
            <p:ph type="body" idx="1"/>
          </p:nvPr>
        </p:nvSpPr>
        <p:spPr/>
        <p:txBody>
          <a:bodyPr>
            <a:normAutofit/>
          </a:bodyPr>
          <a:lstStyle/>
          <a:p>
            <a:r>
              <a:rPr lang="en-US" dirty="0"/>
              <a:t>Climate Change and Health </a:t>
            </a:r>
          </a:p>
          <a:p>
            <a:r>
              <a:rPr lang="en-US" dirty="0"/>
              <a:t>Power point no. 6A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513" y="1817688"/>
            <a:ext cx="4941887"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14691" name="Rectangle 3"/>
          <p:cNvSpPr>
            <a:spLocks noChangeArrowheads="1"/>
          </p:cNvSpPr>
          <p:nvPr/>
        </p:nvSpPr>
        <p:spPr bwMode="auto">
          <a:xfrm>
            <a:off x="4659313" y="5202238"/>
            <a:ext cx="3875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8" tIns="45624" rIns="91248" bIns="45624">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b="1" dirty="0">
                <a:solidFill>
                  <a:srgbClr val="000066"/>
                </a:solidFill>
                <a:latin typeface="+mn-lt"/>
              </a:rPr>
              <a:t>Deaths During Summer </a:t>
            </a:r>
            <a:r>
              <a:rPr lang="en-GB" altLang="en-US" sz="1800" b="1" dirty="0" err="1">
                <a:solidFill>
                  <a:srgbClr val="000066"/>
                </a:solidFill>
                <a:latin typeface="+mn-lt"/>
              </a:rPr>
              <a:t>Heatwave</a:t>
            </a:r>
            <a:r>
              <a:rPr lang="en-GB" altLang="en-US" sz="1800" b="1" dirty="0">
                <a:solidFill>
                  <a:srgbClr val="000066"/>
                </a:solidFill>
                <a:latin typeface="+mn-lt"/>
              </a:rPr>
              <a:t>  Paris Funeral Services</a:t>
            </a:r>
            <a:r>
              <a:rPr lang="en-GB" altLang="en-US" sz="1800" dirty="0">
                <a:solidFill>
                  <a:srgbClr val="000066"/>
                </a:solidFill>
                <a:latin typeface="+mn-lt"/>
              </a:rPr>
              <a:t> (2003) </a:t>
            </a:r>
          </a:p>
        </p:txBody>
      </p:sp>
      <p:graphicFrame>
        <p:nvGraphicFramePr>
          <p:cNvPr id="114692" name="Object 4"/>
          <p:cNvGraphicFramePr>
            <a:graphicFrameLocks noChangeAspect="1"/>
          </p:cNvGraphicFramePr>
          <p:nvPr>
            <p:extLst>
              <p:ext uri="{D42A27DB-BD31-4B8C-83A1-F6EECF244321}">
                <p14:modId xmlns:p14="http://schemas.microsoft.com/office/powerpoint/2010/main" val="4004698867"/>
              </p:ext>
            </p:extLst>
          </p:nvPr>
        </p:nvGraphicFramePr>
        <p:xfrm>
          <a:off x="457200" y="1670050"/>
          <a:ext cx="3106738" cy="3400425"/>
        </p:xfrm>
        <a:graphic>
          <a:graphicData uri="http://schemas.openxmlformats.org/presentationml/2006/ole">
            <mc:AlternateContent xmlns:mc="http://schemas.openxmlformats.org/markup-compatibility/2006">
              <mc:Choice xmlns:v="urn:schemas-microsoft-com:vml" Requires="v">
                <p:oleObj spid="_x0000_s2055" name="Document" r:id="rId5" imgW="3877056" imgH="3322320" progId="Word.Document.8">
                  <p:embed/>
                </p:oleObj>
              </mc:Choice>
              <mc:Fallback>
                <p:oleObj name="Document" r:id="rId5" imgW="3877056" imgH="332232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0050"/>
                        <a:ext cx="3106738" cy="3400425"/>
                      </a:xfrm>
                      <a:prstGeom prst="rect">
                        <a:avLst/>
                      </a:prstGeom>
                      <a:noFill/>
                      <a:ln>
                        <a:noFill/>
                      </a:ln>
                      <a:effectLst/>
                      <a:extLst/>
                    </p:spPr>
                  </p:pic>
                </p:oleObj>
              </mc:Fallback>
            </mc:AlternateContent>
          </a:graphicData>
        </a:graphic>
      </p:graphicFrame>
      <p:sp>
        <p:nvSpPr>
          <p:cNvPr id="114693" name="Text Box 5"/>
          <p:cNvSpPr txBox="1">
            <a:spLocks noChangeArrowheads="1"/>
          </p:cNvSpPr>
          <p:nvPr/>
        </p:nvSpPr>
        <p:spPr bwMode="auto">
          <a:xfrm>
            <a:off x="685800" y="571121"/>
            <a:ext cx="7848600" cy="868362"/>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800" dirty="0">
                <a:latin typeface="+mn-lt"/>
              </a:rPr>
              <a:t>Heat waves, a modern health determinant </a:t>
            </a:r>
          </a:p>
          <a:p>
            <a:pPr algn="ctr" eaLnBrk="1" hangingPunct="1"/>
            <a:r>
              <a:rPr lang="en-GB" altLang="en-US" sz="2800" dirty="0">
                <a:latin typeface="+mn-lt"/>
              </a:rPr>
              <a:t>going across borders</a:t>
            </a:r>
          </a:p>
        </p:txBody>
      </p:sp>
      <p:sp>
        <p:nvSpPr>
          <p:cNvPr id="114694" name="Rectangle 6"/>
          <p:cNvSpPr>
            <a:spLocks noChangeArrowheads="1"/>
          </p:cNvSpPr>
          <p:nvPr/>
        </p:nvSpPr>
        <p:spPr bwMode="auto">
          <a:xfrm>
            <a:off x="685800" y="5224463"/>
            <a:ext cx="3562350" cy="6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48" tIns="45624" rIns="91248" bIns="45624">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b="1" dirty="0">
                <a:solidFill>
                  <a:srgbClr val="000066"/>
                </a:solidFill>
                <a:latin typeface="+mn-lt"/>
              </a:rPr>
              <a:t>European temperatures, Summer 2003</a:t>
            </a:r>
            <a:r>
              <a:rPr lang="en-GB" altLang="en-US" sz="1800" dirty="0">
                <a:solidFill>
                  <a:srgbClr val="000066"/>
                </a:solidFill>
                <a:latin typeface="+mn-lt"/>
              </a:rPr>
              <a:t> </a:t>
            </a: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762755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fade">
                                      <p:cBhvr>
                                        <p:cTn id="7" dur="2000"/>
                                        <p:tgtEl>
                                          <p:spTgt spid="1146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1"/>
                                        </p:tgtEl>
                                        <p:attrNameLst>
                                          <p:attrName>style.visibility</p:attrName>
                                        </p:attrNameLst>
                                      </p:cBhvr>
                                      <p:to>
                                        <p:strVal val="visible"/>
                                      </p:to>
                                    </p:set>
                                    <p:animEffect transition="in" filter="fade">
                                      <p:cBhvr>
                                        <p:cTn id="10" dur="2000"/>
                                        <p:tgtEl>
                                          <p:spTgt spid="114691"/>
                                        </p:tgtEl>
                                      </p:cBhvr>
                                    </p:animEffect>
                                  </p:childTnLst>
                                </p:cTn>
                              </p:par>
                              <p:par>
                                <p:cTn id="11" presetID="10" presetClass="entr" presetSubtype="0" fill="hold" nodeType="withEffect">
                                  <p:stCondLst>
                                    <p:cond delay="0"/>
                                  </p:stCondLst>
                                  <p:childTnLst>
                                    <p:set>
                                      <p:cBhvr>
                                        <p:cTn id="12" dur="1" fill="hold">
                                          <p:stCondLst>
                                            <p:cond delay="0"/>
                                          </p:stCondLst>
                                        </p:cTn>
                                        <p:tgtEl>
                                          <p:spTgt spid="114692"/>
                                        </p:tgtEl>
                                        <p:attrNameLst>
                                          <p:attrName>style.visibility</p:attrName>
                                        </p:attrNameLst>
                                      </p:cBhvr>
                                      <p:to>
                                        <p:strVal val="visible"/>
                                      </p:to>
                                    </p:set>
                                    <p:animEffect transition="in" filter="fade">
                                      <p:cBhvr>
                                        <p:cTn id="13" dur="2000"/>
                                        <p:tgtEl>
                                          <p:spTgt spid="1146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4693"/>
                                        </p:tgtEl>
                                        <p:attrNameLst>
                                          <p:attrName>style.visibility</p:attrName>
                                        </p:attrNameLst>
                                      </p:cBhvr>
                                      <p:to>
                                        <p:strVal val="visible"/>
                                      </p:to>
                                    </p:set>
                                    <p:animEffect transition="in" filter="fade">
                                      <p:cBhvr>
                                        <p:cTn id="16" dur="2000"/>
                                        <p:tgtEl>
                                          <p:spTgt spid="1146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4694"/>
                                        </p:tgtEl>
                                        <p:attrNameLst>
                                          <p:attrName>style.visibility</p:attrName>
                                        </p:attrNameLst>
                                      </p:cBhvr>
                                      <p:to>
                                        <p:strVal val="visible"/>
                                      </p:to>
                                    </p:set>
                                    <p:animEffect transition="in" filter="fade">
                                      <p:cBhvr>
                                        <p:cTn id="19" dur="2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P spid="114693" grpId="0"/>
      <p:bldP spid="1146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76225" y="311150"/>
            <a:ext cx="9864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600" b="1" dirty="0">
                <a:latin typeface="+mn-lt"/>
              </a:rPr>
              <a:t>Small changes to large disease burdens are important</a:t>
            </a:r>
          </a:p>
        </p:txBody>
      </p:sp>
      <p:sp>
        <p:nvSpPr>
          <p:cNvPr id="29699" name="Text Box 3"/>
          <p:cNvSpPr txBox="1">
            <a:spLocks noChangeArrowheads="1"/>
          </p:cNvSpPr>
          <p:nvPr/>
        </p:nvSpPr>
        <p:spPr bwMode="auto">
          <a:xfrm>
            <a:off x="931863" y="5010150"/>
            <a:ext cx="7072312" cy="91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7" tIns="40039" rIns="80077" bIns="40039">
            <a:spAutoFit/>
          </a:bodyPr>
          <a:lstStyle>
            <a:lvl1pPr defTabSz="80168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01688"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01688"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800" b="1" dirty="0">
                <a:solidFill>
                  <a:srgbClr val="000066"/>
                </a:solidFill>
                <a:latin typeface="+mn-lt"/>
              </a:rPr>
              <a:t>Malaria: </a:t>
            </a:r>
            <a:r>
              <a:rPr lang="en-GB" altLang="en-US" sz="1800" dirty="0">
                <a:solidFill>
                  <a:srgbClr val="000066"/>
                </a:solidFill>
                <a:latin typeface="+mn-lt"/>
              </a:rPr>
              <a:t>Climate change is estimated to increase the population at risk in Africa by about 13% (84 million) by 2015 (with wide uncertainty, and against a background of other changes). 		-</a:t>
            </a:r>
            <a:r>
              <a:rPr lang="en-GB" altLang="en-US" sz="1200" dirty="0">
                <a:solidFill>
                  <a:srgbClr val="000066"/>
                </a:solidFill>
                <a:latin typeface="+mn-lt"/>
              </a:rPr>
              <a:t> Hay et al, 2006</a:t>
            </a:r>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 y="1511300"/>
            <a:ext cx="816292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584209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84888" y="2420938"/>
            <a:ext cx="2808287" cy="25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2000" dirty="0">
                <a:solidFill>
                  <a:srgbClr val="000066"/>
                </a:solidFill>
                <a:latin typeface="+mn-lt"/>
              </a:rPr>
              <a:t>Climate change is expected to increase the proportion of the global population exposed to dengue from about 35% (upper figure), to 50-60% (lower figure), by 2085.</a:t>
            </a:r>
          </a:p>
          <a:p>
            <a:pPr>
              <a:spcBef>
                <a:spcPct val="50000"/>
              </a:spcBef>
              <a:buFontTx/>
              <a:buNone/>
            </a:pPr>
            <a:r>
              <a:rPr lang="en-GB" altLang="en-US" sz="1200" dirty="0">
                <a:solidFill>
                  <a:srgbClr val="000066"/>
                </a:solidFill>
                <a:latin typeface="+mn-lt"/>
              </a:rPr>
              <a:t>Hales et al,</a:t>
            </a:r>
            <a:r>
              <a:rPr lang="en-GB" altLang="en-US" sz="1200" i="1" dirty="0">
                <a:solidFill>
                  <a:srgbClr val="000066"/>
                </a:solidFill>
                <a:latin typeface="+mn-lt"/>
              </a:rPr>
              <a:t> Lancet </a:t>
            </a:r>
            <a:r>
              <a:rPr lang="en-GB" altLang="en-US" sz="1200" dirty="0">
                <a:solidFill>
                  <a:srgbClr val="000066"/>
                </a:solidFill>
                <a:latin typeface="+mn-lt"/>
              </a:rPr>
              <a:t>2002</a:t>
            </a:r>
          </a:p>
        </p:txBody>
      </p:sp>
      <p:sp>
        <p:nvSpPr>
          <p:cNvPr id="30723" name="Text Box 3"/>
          <p:cNvSpPr txBox="1">
            <a:spLocks noChangeArrowheads="1"/>
          </p:cNvSpPr>
          <p:nvPr/>
        </p:nvSpPr>
        <p:spPr bwMode="auto">
          <a:xfrm>
            <a:off x="-288925" y="482600"/>
            <a:ext cx="9864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600" dirty="0">
                <a:latin typeface="+mn-lt"/>
              </a:rPr>
              <a:t>Future climate change and dengue</a:t>
            </a:r>
          </a:p>
        </p:txBody>
      </p:sp>
      <p:pic>
        <p:nvPicPr>
          <p:cNvPr id="307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312863"/>
            <a:ext cx="4865688"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578813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95288" y="1341438"/>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GB" altLang="en-US" sz="1400">
              <a:latin typeface="Times New Roman" panose="02020603050405020304" pitchFamily="18" charset="0"/>
              <a:cs typeface="Times New Roman" panose="02020603050405020304" pitchFamily="18" charset="0"/>
            </a:endParaRPr>
          </a:p>
        </p:txBody>
      </p:sp>
      <p:sp>
        <p:nvSpPr>
          <p:cNvPr id="31747" name="Text Box 3"/>
          <p:cNvSpPr txBox="1">
            <a:spLocks noChangeArrowheads="1"/>
          </p:cNvSpPr>
          <p:nvPr/>
        </p:nvSpPr>
        <p:spPr bwMode="auto">
          <a:xfrm>
            <a:off x="501650" y="51435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GB" altLang="en-US" sz="2800" b="1" dirty="0">
                <a:latin typeface="+mn-lt"/>
              </a:rPr>
              <a:t>Some Basic Principles</a:t>
            </a:r>
          </a:p>
        </p:txBody>
      </p:sp>
      <p:sp>
        <p:nvSpPr>
          <p:cNvPr id="31748" name="Rectangle 4"/>
          <p:cNvSpPr>
            <a:spLocks noChangeArrowheads="1"/>
          </p:cNvSpPr>
          <p:nvPr/>
        </p:nvSpPr>
        <p:spPr bwMode="auto">
          <a:xfrm>
            <a:off x="914400" y="1308100"/>
            <a:ext cx="7315200" cy="540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0" tIns="45680" rIns="91360" bIns="4568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300" b="1" dirty="0">
                <a:solidFill>
                  <a:srgbClr val="000066"/>
                </a:solidFill>
                <a:latin typeface="+mn-lt"/>
              </a:rPr>
              <a:t>Choose "no regrets" interventions.</a:t>
            </a:r>
          </a:p>
          <a:p>
            <a:pPr eaLnBrk="1" hangingPunct="1">
              <a:spcBef>
                <a:spcPct val="0"/>
              </a:spcBef>
              <a:buFontTx/>
              <a:buNone/>
            </a:pPr>
            <a:r>
              <a:rPr lang="en-GB" altLang="en-US" sz="2300" dirty="0">
                <a:solidFill>
                  <a:srgbClr val="000066"/>
                </a:solidFill>
                <a:latin typeface="+mn-lt"/>
              </a:rPr>
              <a:t>Climate is just one of many determinants of health, and projections of future climate are uncertain – so need to choose interventions that should be effective in any plausible future climate.  </a:t>
            </a:r>
          </a:p>
          <a:p>
            <a:pPr eaLnBrk="1" hangingPunct="1">
              <a:spcBef>
                <a:spcPct val="0"/>
              </a:spcBef>
              <a:buFontTx/>
              <a:buNone/>
            </a:pPr>
            <a:endParaRPr lang="en-GB" altLang="en-US" sz="2300" dirty="0">
              <a:solidFill>
                <a:srgbClr val="000066"/>
              </a:solidFill>
              <a:latin typeface="+mn-lt"/>
            </a:endParaRPr>
          </a:p>
          <a:p>
            <a:pPr eaLnBrk="1" hangingPunct="1">
              <a:spcBef>
                <a:spcPct val="0"/>
              </a:spcBef>
              <a:buFontTx/>
              <a:buNone/>
            </a:pPr>
            <a:r>
              <a:rPr lang="en-GB" altLang="en-US" sz="2300" b="1" dirty="0">
                <a:solidFill>
                  <a:srgbClr val="000066"/>
                </a:solidFill>
                <a:latin typeface="+mn-lt"/>
              </a:rPr>
              <a:t>Invest in preventive health strategies:</a:t>
            </a:r>
          </a:p>
          <a:p>
            <a:pPr eaLnBrk="1" hangingPunct="1">
              <a:spcBef>
                <a:spcPct val="0"/>
              </a:spcBef>
              <a:buFontTx/>
              <a:buNone/>
            </a:pPr>
            <a:r>
              <a:rPr lang="en-GB" altLang="en-US" sz="2300" dirty="0">
                <a:solidFill>
                  <a:srgbClr val="000066"/>
                </a:solidFill>
                <a:latin typeface="+mn-lt"/>
              </a:rPr>
              <a:t>Many "good deals now" (e.g. water and sanitation) will protect health immediately - and reduce vulnerability to climate change. </a:t>
            </a:r>
          </a:p>
          <a:p>
            <a:pPr eaLnBrk="1" hangingPunct="1">
              <a:spcBef>
                <a:spcPct val="0"/>
              </a:spcBef>
              <a:buFontTx/>
              <a:buNone/>
            </a:pPr>
            <a:endParaRPr lang="en-GB" altLang="en-US" sz="2300" dirty="0">
              <a:solidFill>
                <a:srgbClr val="000066"/>
              </a:solidFill>
              <a:latin typeface="+mn-lt"/>
            </a:endParaRPr>
          </a:p>
          <a:p>
            <a:pPr eaLnBrk="1" hangingPunct="1">
              <a:spcBef>
                <a:spcPct val="0"/>
              </a:spcBef>
              <a:buFontTx/>
              <a:buNone/>
            </a:pPr>
            <a:r>
              <a:rPr lang="en-GB" altLang="en-US" sz="2300" b="1" dirty="0">
                <a:solidFill>
                  <a:srgbClr val="000066"/>
                </a:solidFill>
                <a:latin typeface="+mn-lt"/>
              </a:rPr>
              <a:t>Take opportunities to promote health:</a:t>
            </a:r>
          </a:p>
          <a:p>
            <a:pPr eaLnBrk="1" hangingPunct="1">
              <a:spcBef>
                <a:spcPct val="0"/>
              </a:spcBef>
              <a:buFontTx/>
              <a:buNone/>
            </a:pPr>
            <a:r>
              <a:rPr lang="en-GB" altLang="en-US" sz="2300" dirty="0">
                <a:solidFill>
                  <a:srgbClr val="000066"/>
                </a:solidFill>
                <a:latin typeface="+mn-lt"/>
              </a:rPr>
              <a:t>The health sector needs to describe the health implications of climate change mitigation decisions, e.g. in energy and transport</a:t>
            </a:r>
            <a:r>
              <a:rPr lang="en-GB" altLang="en-US" sz="2300" dirty="0">
                <a:solidFill>
                  <a:srgbClr val="000066"/>
                </a:solidFill>
              </a:rPr>
              <a:t>.</a:t>
            </a:r>
            <a:endParaRPr lang="en-US" altLang="en-US" sz="2300" dirty="0">
              <a:solidFill>
                <a:srgbClr val="0000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023071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5175" y="1725074"/>
            <a:ext cx="3646488" cy="391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77" tIns="40039" rIns="80077" bIns="40039" anchor="ctr">
            <a:spAutoFit/>
          </a:bodyPr>
          <a:lstStyle>
            <a:lvl1pPr defTabSz="80168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01688"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01688"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1" eaLnBrk="1" hangingPunct="1">
              <a:spcBef>
                <a:spcPct val="0"/>
              </a:spcBef>
              <a:buFontTx/>
              <a:buNone/>
            </a:pPr>
            <a:r>
              <a:rPr lang="en-US" altLang="en-US" sz="2100" i="1" dirty="0">
                <a:solidFill>
                  <a:srgbClr val="000066"/>
                </a:solidFill>
                <a:latin typeface="+mn-lt"/>
              </a:rPr>
              <a:t>With impoverished populations in the developing world the first and hardest hit, climate change is very likely to increase the number of preventable deaths. The gaps in health outcomes we are trying so hard to address right now may grow even greater.</a:t>
            </a:r>
          </a:p>
          <a:p>
            <a:pPr algn="ctr" rtl="1" eaLnBrk="1" hangingPunct="1">
              <a:spcBef>
                <a:spcPct val="0"/>
              </a:spcBef>
              <a:buFontTx/>
              <a:buNone/>
            </a:pPr>
            <a:r>
              <a:rPr lang="en-US" altLang="en-US" sz="2100" i="1" dirty="0">
                <a:solidFill>
                  <a:srgbClr val="000066"/>
                </a:solidFill>
                <a:latin typeface="+mn-lt"/>
              </a:rPr>
              <a:t>This is unacceptable.</a:t>
            </a:r>
          </a:p>
          <a:p>
            <a:pPr algn="ctr" rtl="1" eaLnBrk="1" hangingPunct="1">
              <a:spcBef>
                <a:spcPct val="0"/>
              </a:spcBef>
              <a:buFontTx/>
              <a:buNone/>
            </a:pPr>
            <a:endParaRPr lang="en-US" altLang="en-US" sz="2100" i="1" dirty="0">
              <a:solidFill>
                <a:srgbClr val="000066"/>
              </a:solidFill>
            </a:endParaRPr>
          </a:p>
          <a:p>
            <a:pPr algn="ctr" rtl="1" eaLnBrk="1" hangingPunct="1">
              <a:spcBef>
                <a:spcPct val="0"/>
              </a:spcBef>
              <a:buFontTx/>
              <a:buNone/>
            </a:pPr>
            <a:r>
              <a:rPr lang="en-US" altLang="en-US" sz="1200" b="1" i="1" dirty="0">
                <a:solidFill>
                  <a:srgbClr val="1E7FB8"/>
                </a:solidFill>
              </a:rPr>
              <a:t>Climate change and health: preparing for unprecedented challenges</a:t>
            </a:r>
            <a:r>
              <a:rPr lang="en-US" altLang="en-US" sz="1200" b="1" dirty="0">
                <a:solidFill>
                  <a:srgbClr val="1E7FB8"/>
                </a:solidFill>
              </a:rPr>
              <a:t>.</a:t>
            </a:r>
            <a:endParaRPr lang="it-IT" altLang="en-US" sz="1200" b="1" dirty="0">
              <a:solidFill>
                <a:srgbClr val="1E7FB8"/>
              </a:solidFill>
            </a:endParaRPr>
          </a:p>
          <a:p>
            <a:pPr algn="ctr" rtl="1" eaLnBrk="1" hangingPunct="1">
              <a:spcBef>
                <a:spcPct val="0"/>
              </a:spcBef>
              <a:buFontTx/>
              <a:buNone/>
            </a:pPr>
            <a:r>
              <a:rPr lang="it-IT" altLang="en-US" sz="1200" b="1" dirty="0">
                <a:solidFill>
                  <a:srgbClr val="1E7FB8"/>
                </a:solidFill>
              </a:rPr>
              <a:t>WHO Director General Margaret Chan.</a:t>
            </a:r>
          </a:p>
          <a:p>
            <a:pPr algn="ctr" rtl="1" eaLnBrk="1" hangingPunct="1">
              <a:spcBef>
                <a:spcPct val="0"/>
              </a:spcBef>
              <a:buFontTx/>
              <a:buNone/>
            </a:pPr>
            <a:r>
              <a:rPr lang="it-IT" altLang="en-US" sz="1200" b="1" dirty="0">
                <a:solidFill>
                  <a:srgbClr val="1E7FB8"/>
                </a:solidFill>
              </a:rPr>
              <a:t>December, 2007</a:t>
            </a:r>
          </a:p>
          <a:p>
            <a:pPr algn="ctr" rtl="1" eaLnBrk="1" hangingPunct="1">
              <a:spcBef>
                <a:spcPct val="0"/>
              </a:spcBef>
              <a:buFontTx/>
              <a:buNone/>
            </a:pPr>
            <a:endParaRPr lang="en-US" altLang="en-US" sz="1200" i="1" dirty="0">
              <a:solidFill>
                <a:srgbClr val="1E7FB8"/>
              </a:solidFill>
            </a:endParaRPr>
          </a:p>
        </p:txBody>
      </p:sp>
      <p:sp>
        <p:nvSpPr>
          <p:cNvPr id="32771" name="Text Box 3"/>
          <p:cNvSpPr txBox="1">
            <a:spLocks noChangeArrowheads="1"/>
          </p:cNvSpPr>
          <p:nvPr/>
        </p:nvSpPr>
        <p:spPr bwMode="auto">
          <a:xfrm>
            <a:off x="1346200" y="573502"/>
            <a:ext cx="64516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68" tIns="45584" rIns="91168" bIns="45584">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dirty="0">
                <a:latin typeface="+mn-lt"/>
              </a:rPr>
              <a:t>Increased awareness of the human dimensions of climate change:</a:t>
            </a:r>
          </a:p>
        </p:txBody>
      </p:sp>
      <p:sp>
        <p:nvSpPr>
          <p:cNvPr id="32772" name="Rectangle 4"/>
          <p:cNvSpPr>
            <a:spLocks noGrp="1" noChangeArrowheads="1"/>
          </p:cNvSpPr>
          <p:nvPr>
            <p:ph idx="1"/>
          </p:nvPr>
        </p:nvSpPr>
        <p:spPr>
          <a:xfrm>
            <a:off x="5316538" y="4906963"/>
            <a:ext cx="3114675" cy="936625"/>
          </a:xfrm>
        </p:spPr>
        <p:txBody>
          <a:bodyPr>
            <a:normAutofit fontScale="92500" lnSpcReduction="20000"/>
          </a:bodyPr>
          <a:lstStyle/>
          <a:p>
            <a:pPr marL="635000" indent="-100013" defTabSz="1042988" eaLnBrk="1" hangingPunct="1">
              <a:lnSpc>
                <a:spcPct val="80000"/>
              </a:lnSpc>
              <a:buFont typeface="Wingdings" panose="05000000000000000000" pitchFamily="2" charset="2"/>
              <a:buNone/>
            </a:pPr>
            <a:r>
              <a:rPr lang="en-GB" altLang="en-US" sz="2100" i="1" dirty="0">
                <a:solidFill>
                  <a:srgbClr val="1E7FB8"/>
                </a:solidFill>
              </a:rPr>
              <a:t>Climate change hurts</a:t>
            </a:r>
          </a:p>
          <a:p>
            <a:pPr marL="635000" indent="-100013" defTabSz="1042988" eaLnBrk="1" hangingPunct="1">
              <a:lnSpc>
                <a:spcPct val="80000"/>
              </a:lnSpc>
              <a:buFont typeface="Wingdings" panose="05000000000000000000" pitchFamily="2" charset="2"/>
              <a:buNone/>
            </a:pPr>
            <a:r>
              <a:rPr lang="en-GB" altLang="en-US" sz="1300" dirty="0">
                <a:solidFill>
                  <a:srgbClr val="1E7FB8"/>
                </a:solidFill>
              </a:rPr>
              <a:t>World Health Day 2008</a:t>
            </a:r>
            <a:r>
              <a:rPr lang="en-US" altLang="en-US" sz="1300" dirty="0">
                <a:solidFill>
                  <a:srgbClr val="1E7FB8"/>
                </a:solidFill>
              </a:rPr>
              <a:t>: </a:t>
            </a:r>
            <a:r>
              <a:rPr lang="en-GB" altLang="en-US" sz="1300" dirty="0">
                <a:solidFill>
                  <a:srgbClr val="1E7FB8"/>
                </a:solidFill>
              </a:rPr>
              <a:t>Protecting health from climate change.</a:t>
            </a:r>
          </a:p>
          <a:p>
            <a:pPr marL="635000" indent="-100013" defTabSz="1042988" eaLnBrk="1" hangingPunct="1">
              <a:lnSpc>
                <a:spcPct val="80000"/>
              </a:lnSpc>
              <a:buFont typeface="Wingdings" panose="05000000000000000000" pitchFamily="2" charset="2"/>
              <a:buNone/>
            </a:pPr>
            <a:r>
              <a:rPr lang="en-US" altLang="en-US" sz="1300" dirty="0">
                <a:solidFill>
                  <a:srgbClr val="1E7FB8"/>
                </a:solidFill>
              </a:rPr>
              <a:t>www.who.int/world-health-day/en/ </a:t>
            </a:r>
          </a:p>
          <a:p>
            <a:pPr marL="635000" indent="-100013" defTabSz="1042988" eaLnBrk="1" hangingPunct="1">
              <a:lnSpc>
                <a:spcPct val="80000"/>
              </a:lnSpc>
              <a:buFont typeface="Wingdings" panose="05000000000000000000" pitchFamily="2" charset="2"/>
              <a:buNone/>
            </a:pPr>
            <a:endParaRPr lang="en-US" altLang="en-US" sz="1300" dirty="0"/>
          </a:p>
        </p:txBody>
      </p:sp>
      <p:pic>
        <p:nvPicPr>
          <p:cNvPr id="32773" name="Picture 5"/>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4854575" y="1646238"/>
            <a:ext cx="3646488"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726801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15900" y="633257"/>
            <a:ext cx="93599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GB" altLang="en-US" sz="2500" b="1" dirty="0">
                <a:latin typeface="+mn-lt"/>
              </a:rPr>
              <a:t>Health sector actions as climate change adaptations</a:t>
            </a:r>
          </a:p>
          <a:p>
            <a:pPr algn="ctr">
              <a:spcBef>
                <a:spcPct val="0"/>
              </a:spcBef>
              <a:buFontTx/>
              <a:buNone/>
            </a:pPr>
            <a:endParaRPr lang="en-GB" altLang="en-US" sz="2500" b="1" dirty="0">
              <a:solidFill>
                <a:srgbClr val="1E7FB8"/>
              </a:solidFill>
            </a:endParaRPr>
          </a:p>
        </p:txBody>
      </p:sp>
      <p:sp>
        <p:nvSpPr>
          <p:cNvPr id="137219" name="Text Box 3"/>
          <p:cNvSpPr txBox="1">
            <a:spLocks noChangeArrowheads="1"/>
          </p:cNvSpPr>
          <p:nvPr/>
        </p:nvSpPr>
        <p:spPr bwMode="auto">
          <a:xfrm>
            <a:off x="6280150" y="4814888"/>
            <a:ext cx="2216150" cy="83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000066"/>
                </a:solidFill>
                <a:latin typeface="+mn-lt"/>
              </a:rPr>
              <a:t>Healthy development</a:t>
            </a:r>
            <a:endParaRPr lang="en-US" altLang="en-US" sz="2400" dirty="0">
              <a:solidFill>
                <a:srgbClr val="000066"/>
              </a:solidFill>
              <a:latin typeface="+mn-lt"/>
            </a:endParaRPr>
          </a:p>
        </p:txBody>
      </p:sp>
      <p:sp>
        <p:nvSpPr>
          <p:cNvPr id="137220" name="Text Box 4"/>
          <p:cNvSpPr txBox="1">
            <a:spLocks noChangeArrowheads="1"/>
          </p:cNvSpPr>
          <p:nvPr/>
        </p:nvSpPr>
        <p:spPr bwMode="auto">
          <a:xfrm>
            <a:off x="6873875" y="3284538"/>
            <a:ext cx="1978615" cy="12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000066"/>
                </a:solidFill>
                <a:latin typeface="+mn-lt"/>
              </a:rPr>
              <a:t>Environmental</a:t>
            </a:r>
          </a:p>
          <a:p>
            <a:pPr eaLnBrk="1" hangingPunct="1">
              <a:spcBef>
                <a:spcPct val="0"/>
              </a:spcBef>
              <a:buFontTx/>
              <a:buNone/>
            </a:pPr>
            <a:r>
              <a:rPr lang="en-GB" altLang="en-US" sz="2400" dirty="0">
                <a:solidFill>
                  <a:srgbClr val="000066"/>
                </a:solidFill>
                <a:latin typeface="+mn-lt"/>
              </a:rPr>
              <a:t>health capacity</a:t>
            </a:r>
          </a:p>
          <a:p>
            <a:pPr eaLnBrk="1" hangingPunct="1">
              <a:spcBef>
                <a:spcPct val="0"/>
              </a:spcBef>
              <a:buFontTx/>
              <a:buNone/>
            </a:pPr>
            <a:r>
              <a:rPr lang="en-GB" altLang="en-US" sz="2400" dirty="0">
                <a:solidFill>
                  <a:srgbClr val="000066"/>
                </a:solidFill>
                <a:latin typeface="+mn-lt"/>
              </a:rPr>
              <a:t>building</a:t>
            </a:r>
            <a:endParaRPr lang="en-US" altLang="en-US" sz="2400" dirty="0">
              <a:solidFill>
                <a:srgbClr val="000066"/>
              </a:solidFill>
              <a:latin typeface="+mn-lt"/>
            </a:endParaRPr>
          </a:p>
        </p:txBody>
      </p:sp>
      <p:sp>
        <p:nvSpPr>
          <p:cNvPr id="137221" name="Text Box 5"/>
          <p:cNvSpPr txBox="1">
            <a:spLocks noChangeArrowheads="1"/>
          </p:cNvSpPr>
          <p:nvPr/>
        </p:nvSpPr>
        <p:spPr bwMode="auto">
          <a:xfrm>
            <a:off x="6192838" y="1989138"/>
            <a:ext cx="2234582" cy="83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000066"/>
                </a:solidFill>
                <a:latin typeface="+mn-lt"/>
              </a:rPr>
              <a:t>Integrated vector</a:t>
            </a:r>
          </a:p>
          <a:p>
            <a:pPr eaLnBrk="1" hangingPunct="1">
              <a:spcBef>
                <a:spcPct val="0"/>
              </a:spcBef>
              <a:buFontTx/>
              <a:buNone/>
            </a:pPr>
            <a:r>
              <a:rPr lang="en-GB" altLang="en-US" sz="2400" dirty="0">
                <a:solidFill>
                  <a:srgbClr val="000066"/>
                </a:solidFill>
                <a:latin typeface="+mn-lt"/>
              </a:rPr>
              <a:t>management</a:t>
            </a:r>
            <a:endParaRPr lang="en-US" altLang="en-US" sz="2400" dirty="0">
              <a:solidFill>
                <a:srgbClr val="000066"/>
              </a:solidFill>
              <a:latin typeface="+mn-lt"/>
            </a:endParaRPr>
          </a:p>
        </p:txBody>
      </p:sp>
      <p:sp>
        <p:nvSpPr>
          <p:cNvPr id="137222" name="Line 6"/>
          <p:cNvSpPr>
            <a:spLocks noChangeShapeType="1"/>
          </p:cNvSpPr>
          <p:nvPr/>
        </p:nvSpPr>
        <p:spPr bwMode="auto">
          <a:xfrm flipH="1">
            <a:off x="5508625" y="2528888"/>
            <a:ext cx="576263" cy="323850"/>
          </a:xfrm>
          <a:prstGeom prst="line">
            <a:avLst/>
          </a:prstGeom>
          <a:noFill/>
          <a:ln w="139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3" name="Line 7"/>
          <p:cNvSpPr>
            <a:spLocks noChangeShapeType="1"/>
          </p:cNvSpPr>
          <p:nvPr/>
        </p:nvSpPr>
        <p:spPr bwMode="auto">
          <a:xfrm flipH="1" flipV="1">
            <a:off x="5580063" y="4797425"/>
            <a:ext cx="647700" cy="288925"/>
          </a:xfrm>
          <a:prstGeom prst="line">
            <a:avLst/>
          </a:prstGeom>
          <a:noFill/>
          <a:ln w="139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4" name="Line 8"/>
          <p:cNvSpPr>
            <a:spLocks noChangeShapeType="1"/>
          </p:cNvSpPr>
          <p:nvPr/>
        </p:nvSpPr>
        <p:spPr bwMode="auto">
          <a:xfrm flipH="1">
            <a:off x="6011863" y="3824288"/>
            <a:ext cx="684212" cy="12700"/>
          </a:xfrm>
          <a:prstGeom prst="line">
            <a:avLst/>
          </a:prstGeom>
          <a:noFill/>
          <a:ln w="139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5" name="Text Box 9"/>
          <p:cNvSpPr txBox="1">
            <a:spLocks noChangeArrowheads="1"/>
          </p:cNvSpPr>
          <p:nvPr/>
        </p:nvSpPr>
        <p:spPr bwMode="auto">
          <a:xfrm>
            <a:off x="250825" y="3392488"/>
            <a:ext cx="2305050" cy="83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000066"/>
                </a:solidFill>
                <a:latin typeface="+mn-lt"/>
              </a:rPr>
              <a:t>Health action</a:t>
            </a:r>
          </a:p>
          <a:p>
            <a:pPr eaLnBrk="1" hangingPunct="1">
              <a:spcBef>
                <a:spcPct val="0"/>
              </a:spcBef>
              <a:buFontTx/>
              <a:buNone/>
            </a:pPr>
            <a:r>
              <a:rPr lang="en-GB" altLang="en-US" sz="2400" dirty="0">
                <a:solidFill>
                  <a:srgbClr val="000066"/>
                </a:solidFill>
                <a:latin typeface="+mn-lt"/>
              </a:rPr>
              <a:t>in emergencies</a:t>
            </a:r>
            <a:endParaRPr lang="en-US" altLang="en-US" sz="2400" dirty="0">
              <a:solidFill>
                <a:srgbClr val="000066"/>
              </a:solidFill>
              <a:latin typeface="+mn-lt"/>
            </a:endParaRPr>
          </a:p>
        </p:txBody>
      </p:sp>
      <p:sp>
        <p:nvSpPr>
          <p:cNvPr id="137226" name="Text Box 10"/>
          <p:cNvSpPr txBox="1">
            <a:spLocks noChangeArrowheads="1"/>
          </p:cNvSpPr>
          <p:nvPr/>
        </p:nvSpPr>
        <p:spPr bwMode="auto">
          <a:xfrm>
            <a:off x="431800" y="1952625"/>
            <a:ext cx="2293636" cy="83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000066"/>
                </a:solidFill>
                <a:latin typeface="+mn-lt"/>
              </a:rPr>
              <a:t>Infectious disease</a:t>
            </a:r>
          </a:p>
          <a:p>
            <a:pPr eaLnBrk="1" hangingPunct="1">
              <a:spcBef>
                <a:spcPct val="0"/>
              </a:spcBef>
              <a:buFontTx/>
              <a:buNone/>
            </a:pPr>
            <a:r>
              <a:rPr lang="en-GB" altLang="en-US" sz="2400" dirty="0">
                <a:solidFill>
                  <a:srgbClr val="000066"/>
                </a:solidFill>
                <a:latin typeface="+mn-lt"/>
              </a:rPr>
              <a:t>surveillance</a:t>
            </a:r>
          </a:p>
        </p:txBody>
      </p:sp>
      <p:sp>
        <p:nvSpPr>
          <p:cNvPr id="137227" name="Text Box 11"/>
          <p:cNvSpPr txBox="1">
            <a:spLocks noChangeArrowheads="1"/>
          </p:cNvSpPr>
          <p:nvPr/>
        </p:nvSpPr>
        <p:spPr bwMode="auto">
          <a:xfrm>
            <a:off x="719138" y="4868863"/>
            <a:ext cx="1755027" cy="83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solidFill>
                  <a:srgbClr val="000066"/>
                </a:solidFill>
                <a:latin typeface="+mn-lt"/>
              </a:rPr>
              <a:t>Safe drinking</a:t>
            </a:r>
          </a:p>
          <a:p>
            <a:pPr eaLnBrk="1" hangingPunct="1">
              <a:spcBef>
                <a:spcPct val="0"/>
              </a:spcBef>
              <a:buFontTx/>
              <a:buNone/>
            </a:pPr>
            <a:r>
              <a:rPr lang="en-GB" altLang="en-US" sz="2400" dirty="0">
                <a:solidFill>
                  <a:srgbClr val="000066"/>
                </a:solidFill>
                <a:latin typeface="+mn-lt"/>
              </a:rPr>
              <a:t>water</a:t>
            </a:r>
            <a:endParaRPr lang="en-US" altLang="en-US" sz="2400" dirty="0">
              <a:solidFill>
                <a:srgbClr val="000066"/>
              </a:solidFill>
              <a:latin typeface="+mn-lt"/>
            </a:endParaRPr>
          </a:p>
        </p:txBody>
      </p:sp>
      <p:sp>
        <p:nvSpPr>
          <p:cNvPr id="137228" name="Line 12"/>
          <p:cNvSpPr>
            <a:spLocks noChangeShapeType="1"/>
          </p:cNvSpPr>
          <p:nvPr/>
        </p:nvSpPr>
        <p:spPr bwMode="auto">
          <a:xfrm>
            <a:off x="2592388" y="2565400"/>
            <a:ext cx="574675" cy="395288"/>
          </a:xfrm>
          <a:prstGeom prst="line">
            <a:avLst/>
          </a:prstGeom>
          <a:noFill/>
          <a:ln w="139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9" name="Line 13"/>
          <p:cNvSpPr>
            <a:spLocks noChangeShapeType="1"/>
          </p:cNvSpPr>
          <p:nvPr/>
        </p:nvSpPr>
        <p:spPr bwMode="auto">
          <a:xfrm>
            <a:off x="2268538" y="3676650"/>
            <a:ext cx="682625" cy="0"/>
          </a:xfrm>
          <a:prstGeom prst="line">
            <a:avLst/>
          </a:prstGeom>
          <a:noFill/>
          <a:ln w="139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30" name="Line 14"/>
          <p:cNvSpPr>
            <a:spLocks noChangeShapeType="1"/>
          </p:cNvSpPr>
          <p:nvPr/>
        </p:nvSpPr>
        <p:spPr bwMode="auto">
          <a:xfrm flipV="1">
            <a:off x="2771775" y="4833938"/>
            <a:ext cx="576263" cy="252412"/>
          </a:xfrm>
          <a:prstGeom prst="line">
            <a:avLst/>
          </a:prstGeom>
          <a:noFill/>
          <a:ln w="139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5"/>
          <p:cNvGrpSpPr>
            <a:grpSpLocks/>
          </p:cNvGrpSpPr>
          <p:nvPr/>
        </p:nvGrpSpPr>
        <p:grpSpPr bwMode="auto">
          <a:xfrm>
            <a:off x="2916238" y="2420938"/>
            <a:ext cx="2987675" cy="2736850"/>
            <a:chOff x="1882" y="2001"/>
            <a:chExt cx="1882" cy="1724"/>
          </a:xfrm>
        </p:grpSpPr>
        <p:sp>
          <p:nvSpPr>
            <p:cNvPr id="33808" name="Oval 16"/>
            <p:cNvSpPr>
              <a:spLocks noChangeArrowheads="1"/>
            </p:cNvSpPr>
            <p:nvPr/>
          </p:nvSpPr>
          <p:spPr bwMode="auto">
            <a:xfrm>
              <a:off x="1882" y="2001"/>
              <a:ext cx="1882" cy="1724"/>
            </a:xfrm>
            <a:prstGeom prst="ellipse">
              <a:avLst/>
            </a:prstGeom>
            <a:gradFill rotWithShape="1">
              <a:gsLst>
                <a:gs pos="0">
                  <a:srgbClr val="006600"/>
                </a:gs>
                <a:gs pos="100000">
                  <a:schemeClr val="tx2"/>
                </a:gs>
              </a:gsLst>
              <a:lin ang="0" scaled="1"/>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33809" name="Text Box 17"/>
            <p:cNvSpPr txBox="1">
              <a:spLocks noChangeArrowheads="1"/>
            </p:cNvSpPr>
            <p:nvPr/>
          </p:nvSpPr>
          <p:spPr bwMode="auto">
            <a:xfrm>
              <a:off x="2132" y="2523"/>
              <a:ext cx="136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2" tIns="45576" rIns="91152" bIns="4557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400" dirty="0">
                  <a:solidFill>
                    <a:srgbClr val="72BBE8"/>
                  </a:solidFill>
                </a:rPr>
                <a:t>Diseases affected by climate</a:t>
              </a:r>
              <a:endParaRPr lang="en-US" altLang="en-US" sz="2400" dirty="0">
                <a:solidFill>
                  <a:srgbClr val="72BBE8"/>
                </a:solidFill>
              </a:endParaRPr>
            </a:p>
          </p:txBody>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808607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2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2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72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72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7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P spid="137220" grpId="0"/>
      <p:bldP spid="137221" grpId="0"/>
      <p:bldP spid="137225" grpId="0"/>
      <p:bldP spid="137226" grpId="0"/>
      <p:bldP spid="1372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19177"/>
            <a:ext cx="9144000" cy="1143000"/>
          </a:xfrm>
        </p:spPr>
        <p:txBody>
          <a:bodyPr/>
          <a:lstStyle/>
          <a:p>
            <a:pPr eaLnBrk="1" hangingPunct="1"/>
            <a:r>
              <a:rPr lang="en-GB" altLang="en-US" sz="3100" dirty="0">
                <a:solidFill>
                  <a:schemeClr val="tx1"/>
                </a:solidFill>
              </a:rPr>
              <a:t>Proven, cost-effective "adaptations" to climate change</a:t>
            </a:r>
            <a:endParaRPr lang="en-US" altLang="en-US" sz="3100" dirty="0">
              <a:solidFill>
                <a:schemeClr val="tx1"/>
              </a:solidFill>
            </a:endParaRPr>
          </a:p>
        </p:txBody>
      </p:sp>
      <p:sp>
        <p:nvSpPr>
          <p:cNvPr id="34819" name="Rectangle 3"/>
          <p:cNvSpPr>
            <a:spLocks noGrp="1" noChangeArrowheads="1"/>
          </p:cNvSpPr>
          <p:nvPr>
            <p:ph idx="1"/>
          </p:nvPr>
        </p:nvSpPr>
        <p:spPr>
          <a:xfrm>
            <a:off x="3233738" y="3109913"/>
            <a:ext cx="5910262" cy="1131887"/>
          </a:xfrm>
        </p:spPr>
        <p:txBody>
          <a:bodyPr/>
          <a:lstStyle/>
          <a:p>
            <a:pPr marL="82550" indent="0" defTabSz="1042988" eaLnBrk="1" hangingPunct="1">
              <a:lnSpc>
                <a:spcPct val="90000"/>
              </a:lnSpc>
              <a:buFont typeface="Wingdings" panose="05000000000000000000" pitchFamily="2" charset="2"/>
              <a:buNone/>
            </a:pPr>
            <a:r>
              <a:rPr lang="en-GB" altLang="en-US" sz="2100" b="1"/>
              <a:t>Effective programmes on climate-sensitive diseases of poverty: </a:t>
            </a:r>
            <a:r>
              <a:rPr lang="en-GB" altLang="en-US" sz="2100"/>
              <a:t>From vector control to vaccination and treatment programmes.</a:t>
            </a:r>
          </a:p>
        </p:txBody>
      </p:sp>
      <p:sp>
        <p:nvSpPr>
          <p:cNvPr id="34820" name="Rectangle 4"/>
          <p:cNvSpPr>
            <a:spLocks noChangeArrowheads="1"/>
          </p:cNvSpPr>
          <p:nvPr/>
        </p:nvSpPr>
        <p:spPr bwMode="auto">
          <a:xfrm>
            <a:off x="1295399" y="1468438"/>
            <a:ext cx="693420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80000"/>
              </a:spcBef>
              <a:buClr>
                <a:srgbClr val="1E7FB8"/>
              </a:buClr>
              <a:buFont typeface="Wingdings" panose="05000000000000000000" pitchFamily="2" charset="2"/>
              <a:buNone/>
            </a:pPr>
            <a:r>
              <a:rPr lang="en-GB" altLang="en-US" sz="2000" b="1" dirty="0">
                <a:solidFill>
                  <a:srgbClr val="000066"/>
                </a:solidFill>
                <a:latin typeface="+mn-lt"/>
              </a:rPr>
              <a:t>Disease surveillance and response:</a:t>
            </a:r>
            <a:r>
              <a:rPr lang="en-GB" altLang="en-US" sz="2000" dirty="0">
                <a:solidFill>
                  <a:srgbClr val="000066"/>
                </a:solidFill>
                <a:latin typeface="+mn-lt"/>
              </a:rPr>
              <a:t> E.g. International Health Regulations to prevent international spread of disease, cheap and effective heat-health  warning systems.</a:t>
            </a:r>
          </a:p>
          <a:p>
            <a:pPr eaLnBrk="1" hangingPunct="1">
              <a:lnSpc>
                <a:spcPct val="90000"/>
              </a:lnSpc>
              <a:spcBef>
                <a:spcPct val="80000"/>
              </a:spcBef>
              <a:buClr>
                <a:srgbClr val="1E7FB8"/>
              </a:buClr>
              <a:buFont typeface="Wingdings" panose="05000000000000000000" pitchFamily="2" charset="2"/>
              <a:buNone/>
            </a:pPr>
            <a:endParaRPr lang="en-GB" altLang="en-US" sz="2000" dirty="0">
              <a:solidFill>
                <a:srgbClr val="000066"/>
              </a:solidFill>
              <a:latin typeface="+mn-lt"/>
            </a:endParaRPr>
          </a:p>
          <a:p>
            <a:pPr eaLnBrk="1" hangingPunct="1">
              <a:lnSpc>
                <a:spcPct val="90000"/>
              </a:lnSpc>
              <a:spcBef>
                <a:spcPct val="80000"/>
              </a:spcBef>
              <a:buClr>
                <a:srgbClr val="1E7FB8"/>
              </a:buClr>
              <a:buFont typeface="Wingdings" panose="05000000000000000000" pitchFamily="2" charset="2"/>
              <a:buNone/>
            </a:pPr>
            <a:endParaRPr lang="en-GB" altLang="en-US" sz="2000" dirty="0">
              <a:solidFill>
                <a:srgbClr val="000066"/>
              </a:solidFill>
              <a:latin typeface="+mn-lt"/>
            </a:endParaRPr>
          </a:p>
          <a:p>
            <a:pPr eaLnBrk="1" hangingPunct="1">
              <a:lnSpc>
                <a:spcPct val="90000"/>
              </a:lnSpc>
              <a:spcBef>
                <a:spcPct val="80000"/>
              </a:spcBef>
              <a:buClr>
                <a:srgbClr val="1E7FB8"/>
              </a:buClr>
              <a:buFont typeface="Wingdings" panose="05000000000000000000" pitchFamily="2" charset="2"/>
              <a:buNone/>
            </a:pPr>
            <a:endParaRPr lang="en-GB" altLang="en-US" sz="2000" dirty="0">
              <a:solidFill>
                <a:srgbClr val="000066"/>
              </a:solidFill>
              <a:latin typeface="+mn-lt"/>
            </a:endParaRPr>
          </a:p>
          <a:p>
            <a:pPr eaLnBrk="1" hangingPunct="1">
              <a:lnSpc>
                <a:spcPct val="90000"/>
              </a:lnSpc>
              <a:spcBef>
                <a:spcPct val="80000"/>
              </a:spcBef>
              <a:buClr>
                <a:srgbClr val="1E7FB8"/>
              </a:buClr>
              <a:buFont typeface="Wingdings" panose="05000000000000000000" pitchFamily="2" charset="2"/>
              <a:buNone/>
            </a:pPr>
            <a:endParaRPr lang="en-GB" altLang="en-US" sz="2000" dirty="0">
              <a:solidFill>
                <a:srgbClr val="000066"/>
              </a:solidFill>
              <a:latin typeface="+mn-lt"/>
            </a:endParaRPr>
          </a:p>
          <a:p>
            <a:pPr eaLnBrk="1" hangingPunct="1">
              <a:lnSpc>
                <a:spcPct val="90000"/>
              </a:lnSpc>
              <a:spcBef>
                <a:spcPct val="80000"/>
              </a:spcBef>
              <a:buClr>
                <a:srgbClr val="1E7FB8"/>
              </a:buClr>
              <a:buFont typeface="Wingdings" panose="05000000000000000000" pitchFamily="2" charset="2"/>
              <a:buNone/>
            </a:pPr>
            <a:endParaRPr lang="en-GB" altLang="en-US" sz="2000" b="1" dirty="0">
              <a:solidFill>
                <a:srgbClr val="000066"/>
              </a:solidFill>
              <a:latin typeface="+mn-lt"/>
            </a:endParaRPr>
          </a:p>
          <a:p>
            <a:pPr eaLnBrk="1" hangingPunct="1">
              <a:lnSpc>
                <a:spcPct val="90000"/>
              </a:lnSpc>
              <a:spcBef>
                <a:spcPct val="80000"/>
              </a:spcBef>
              <a:buClr>
                <a:srgbClr val="1E7FB8"/>
              </a:buClr>
              <a:buFont typeface="Wingdings" panose="05000000000000000000" pitchFamily="2" charset="2"/>
              <a:buNone/>
            </a:pPr>
            <a:r>
              <a:rPr lang="en-GB" altLang="en-US" sz="2000" b="1" dirty="0">
                <a:solidFill>
                  <a:srgbClr val="000066"/>
                </a:solidFill>
                <a:latin typeface="+mn-lt"/>
              </a:rPr>
              <a:t>Management of environmental health determinants:</a:t>
            </a:r>
            <a:r>
              <a:rPr lang="en-GB" altLang="en-US" sz="2000" dirty="0">
                <a:solidFill>
                  <a:srgbClr val="000066"/>
                </a:solidFill>
                <a:latin typeface="+mn-lt"/>
              </a:rPr>
              <a:t> Known environmental health interventions could avoid 25% of global disease, and reduce vulnerability to climate change.</a:t>
            </a:r>
          </a:p>
        </p:txBody>
      </p:sp>
      <p:sp>
        <p:nvSpPr>
          <p:cNvPr id="34821" name="Rectangle 5"/>
          <p:cNvSpPr>
            <a:spLocks noChangeArrowheads="1"/>
          </p:cNvSpPr>
          <p:nvPr/>
        </p:nvSpPr>
        <p:spPr bwMode="auto">
          <a:xfrm>
            <a:off x="8594725" y="1727200"/>
            <a:ext cx="15716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77" tIns="40039" rIns="80077" bIns="40039" anchor="ctr">
            <a:spAutoFit/>
          </a:bodyPr>
          <a:lstStyle>
            <a:lvl1pPr defTabSz="80168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801688"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801688"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br>
              <a:rPr lang="en-US" altLang="en-US" sz="1600"/>
            </a:br>
            <a:endParaRPr lang="en-US" altLang="en-US" sz="1600"/>
          </a:p>
        </p:txBody>
      </p:sp>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363" y="2466975"/>
            <a:ext cx="2414587"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036795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2000" y="1450975"/>
            <a:ext cx="53387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lstStyle>
            <a:lvl1pPr marL="166688" indent="-166688" defTabSz="104298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042988"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042988"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042988"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042988"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80000"/>
              </a:spcBef>
              <a:buClr>
                <a:srgbClr val="1E7FB8"/>
              </a:buClr>
              <a:buFont typeface="Wingdings" panose="05000000000000000000" pitchFamily="2" charset="2"/>
              <a:buNone/>
            </a:pPr>
            <a:r>
              <a:rPr lang="en-GB" altLang="en-US" sz="2000" b="1" dirty="0">
                <a:solidFill>
                  <a:srgbClr val="000066"/>
                </a:solidFill>
                <a:latin typeface="+mn-lt"/>
              </a:rPr>
              <a:t>Policies that cut greenhouse gas emissions can also reduce:</a:t>
            </a:r>
          </a:p>
          <a:p>
            <a:pPr eaLnBrk="1" hangingPunct="1">
              <a:spcBef>
                <a:spcPct val="80000"/>
              </a:spcBef>
              <a:buClr>
                <a:srgbClr val="1E7FB8"/>
              </a:buClr>
              <a:buFont typeface="Wingdings" panose="05000000000000000000" pitchFamily="2" charset="2"/>
              <a:buNone/>
            </a:pPr>
            <a:r>
              <a:rPr lang="en-GB" altLang="en-US" sz="2000" dirty="0">
                <a:solidFill>
                  <a:srgbClr val="000066"/>
                </a:solidFill>
                <a:latin typeface="+mn-lt"/>
              </a:rPr>
              <a:t>The 800,000 annual deaths from urban air pollution, and the 1.5 million from indoor air pollution</a:t>
            </a:r>
          </a:p>
          <a:p>
            <a:pPr eaLnBrk="1" hangingPunct="1">
              <a:spcBef>
                <a:spcPct val="80000"/>
              </a:spcBef>
              <a:buClr>
                <a:srgbClr val="1E7FB8"/>
              </a:buClr>
              <a:buFont typeface="Wingdings" panose="05000000000000000000" pitchFamily="2" charset="2"/>
              <a:buNone/>
            </a:pPr>
            <a:r>
              <a:rPr lang="en-GB" altLang="en-US" sz="2000" dirty="0">
                <a:solidFill>
                  <a:srgbClr val="000066"/>
                </a:solidFill>
                <a:latin typeface="+mn-lt"/>
              </a:rPr>
              <a:t>The loss of 1.9 million lives, and 19 million years of healthy life, from physical inactivity</a:t>
            </a:r>
          </a:p>
          <a:p>
            <a:pPr eaLnBrk="1" hangingPunct="1">
              <a:spcBef>
                <a:spcPct val="80000"/>
              </a:spcBef>
              <a:buClr>
                <a:srgbClr val="1E7FB8"/>
              </a:buClr>
              <a:buFont typeface="Wingdings" panose="05000000000000000000" pitchFamily="2" charset="2"/>
              <a:buNone/>
            </a:pPr>
            <a:r>
              <a:rPr lang="en-GB" altLang="en-US" sz="2000" dirty="0">
                <a:solidFill>
                  <a:srgbClr val="000066"/>
                </a:solidFill>
                <a:latin typeface="+mn-lt"/>
              </a:rPr>
              <a:t>The 1.2 million deaths and over 50 million injuries from road traffic accidents</a:t>
            </a:r>
            <a:br>
              <a:rPr lang="en-GB" altLang="en-US" sz="2000" dirty="0">
                <a:solidFill>
                  <a:srgbClr val="000066"/>
                </a:solidFill>
                <a:latin typeface="+mn-lt"/>
              </a:rPr>
            </a:br>
            <a:r>
              <a:rPr lang="en-GB" altLang="en-US" sz="1100" dirty="0">
                <a:solidFill>
                  <a:srgbClr val="000066"/>
                </a:solidFill>
                <a:latin typeface="+mn-lt"/>
              </a:rPr>
              <a:t>				</a:t>
            </a:r>
          </a:p>
          <a:p>
            <a:pPr eaLnBrk="1" hangingPunct="1">
              <a:spcBef>
                <a:spcPct val="80000"/>
              </a:spcBef>
              <a:buClr>
                <a:srgbClr val="1E7FB8"/>
              </a:buClr>
              <a:buFont typeface="Wingdings" panose="05000000000000000000" pitchFamily="2" charset="2"/>
              <a:buNone/>
            </a:pPr>
            <a:r>
              <a:rPr lang="en-GB" altLang="en-US" sz="1100" dirty="0">
                <a:solidFill>
                  <a:srgbClr val="000066"/>
                </a:solidFill>
                <a:latin typeface="+mn-lt"/>
              </a:rPr>
              <a:t>			</a:t>
            </a:r>
            <a:r>
              <a:rPr lang="en-GB" altLang="en-US" sz="2000" dirty="0">
                <a:solidFill>
                  <a:srgbClr val="000066"/>
                </a:solidFill>
                <a:latin typeface="+mn-lt"/>
              </a:rPr>
              <a:t>		</a:t>
            </a:r>
            <a:r>
              <a:rPr lang="en-GB" altLang="en-US" sz="1200" dirty="0">
                <a:solidFill>
                  <a:srgbClr val="1E7FB8"/>
                </a:solidFill>
                <a:latin typeface="+mn-lt"/>
              </a:rPr>
              <a:t>-WHO, 2002, 2006</a:t>
            </a:r>
            <a:endParaRPr lang="en-US" altLang="en-US" sz="1200" dirty="0">
              <a:solidFill>
                <a:srgbClr val="1E7FB8"/>
              </a:solidFill>
              <a:latin typeface="+mn-lt"/>
            </a:endParaRPr>
          </a:p>
        </p:txBody>
      </p:sp>
      <p:sp>
        <p:nvSpPr>
          <p:cNvPr id="35843" name="Rectangle 3"/>
          <p:cNvSpPr>
            <a:spLocks noChangeArrowheads="1"/>
          </p:cNvSpPr>
          <p:nvPr/>
        </p:nvSpPr>
        <p:spPr bwMode="auto">
          <a:xfrm>
            <a:off x="-26988" y="5648325"/>
            <a:ext cx="1049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35" tIns="40018" rIns="80035" bIns="4001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FontTx/>
              <a:buNone/>
            </a:pPr>
            <a:r>
              <a:rPr lang="en-GB" altLang="en-US" sz="3400"/>
              <a:t>	</a:t>
            </a:r>
            <a:endParaRPr lang="en-US" altLang="en-US" sz="3400"/>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250" y="1993900"/>
            <a:ext cx="231775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Grp="1" noRot="1" noChangeArrowheads="1"/>
          </p:cNvSpPr>
          <p:nvPr>
            <p:ph type="title"/>
          </p:nvPr>
        </p:nvSpPr>
        <p:spPr>
          <a:xfrm>
            <a:off x="0" y="215900"/>
            <a:ext cx="9144000" cy="914400"/>
          </a:xfrm>
          <a:effectLst>
            <a:outerShdw dist="17961" dir="2700000" algn="ctr" rotWithShape="0">
              <a:schemeClr val="bg2"/>
            </a:outerShdw>
          </a:effectLst>
        </p:spPr>
        <p:txBody>
          <a:bodyPr lIns="91312" tIns="45656" rIns="91312" bIns="45656"/>
          <a:lstStyle/>
          <a:p>
            <a:r>
              <a:rPr lang="en-GB" altLang="en-US" sz="2600" dirty="0">
                <a:solidFill>
                  <a:schemeClr val="tx1"/>
                </a:solidFill>
              </a:rPr>
              <a:t>The potential for immediate, local and large </a:t>
            </a:r>
            <a:r>
              <a:rPr lang="en-GB" altLang="en-US" sz="2600" dirty="0" err="1">
                <a:solidFill>
                  <a:schemeClr val="tx1"/>
                </a:solidFill>
              </a:rPr>
              <a:t>cobenefits</a:t>
            </a:r>
            <a:endParaRPr lang="en-GB" altLang="en-US" sz="2600" dirty="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750910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668463"/>
            <a:ext cx="5943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6" tIns="45648" rIns="91296" bIns="45648"/>
          <a:lstStyle>
            <a:lvl1pPr marL="166688" indent="-166688" defTabSz="104298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042988"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042988"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042988"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042988"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0429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80000"/>
              </a:spcBef>
              <a:buClr>
                <a:srgbClr val="1E7FB8"/>
              </a:buClr>
              <a:buFont typeface="Wingdings" panose="05000000000000000000" pitchFamily="2" charset="2"/>
              <a:buNone/>
            </a:pPr>
            <a:r>
              <a:rPr lang="en-GB" altLang="en-US" sz="2000">
                <a:solidFill>
                  <a:srgbClr val="000066"/>
                </a:solidFill>
              </a:rPr>
              <a:t>"Health benefits from reduced air pollution as a result of actions to reduce greenhouse gas emissions… may offset a substantial fraction of mitigation costs". </a:t>
            </a:r>
            <a:r>
              <a:rPr lang="en-GB" altLang="en-US" sz="1900">
                <a:solidFill>
                  <a:srgbClr val="1E7FB8"/>
                </a:solidFill>
              </a:rPr>
              <a:t> (IPCC, 2007).</a:t>
            </a:r>
          </a:p>
          <a:p>
            <a:pPr eaLnBrk="1" hangingPunct="1">
              <a:spcBef>
                <a:spcPct val="80000"/>
              </a:spcBef>
              <a:buClr>
                <a:srgbClr val="1E7FB8"/>
              </a:buClr>
              <a:buFont typeface="Wingdings" panose="05000000000000000000" pitchFamily="2" charset="2"/>
              <a:buNone/>
            </a:pPr>
            <a:r>
              <a:rPr lang="en-GB" altLang="en-US" sz="2000">
                <a:solidFill>
                  <a:srgbClr val="000066"/>
                </a:solidFill>
              </a:rPr>
              <a:t>Cleaner energy decisions can bring major, health-dominated, benefit/cost ratios; e.g. 42:1 for US clean air act. </a:t>
            </a:r>
            <a:r>
              <a:rPr lang="en-GB" altLang="en-US" sz="1900">
                <a:solidFill>
                  <a:srgbClr val="1E7FB8"/>
                </a:solidFill>
              </a:rPr>
              <a:t>(USEPA, 1999). </a:t>
            </a:r>
          </a:p>
          <a:p>
            <a:pPr eaLnBrk="1" hangingPunct="1">
              <a:spcBef>
                <a:spcPct val="80000"/>
              </a:spcBef>
              <a:buClr>
                <a:srgbClr val="1E7FB8"/>
              </a:buClr>
              <a:buFont typeface="Wingdings" panose="05000000000000000000" pitchFamily="2" charset="2"/>
              <a:buNone/>
            </a:pPr>
            <a:r>
              <a:rPr lang="en-GB" altLang="en-US" sz="2000">
                <a:solidFill>
                  <a:srgbClr val="000066"/>
                </a:solidFill>
              </a:rPr>
              <a:t>Environmental management "adaptations" are highly cost-beneficial – e.g. each $1 invested in clean water and sanitation brings $3-34 in benefits for health and wellbeing</a:t>
            </a:r>
            <a:r>
              <a:rPr lang="en-GB" altLang="en-US" sz="1900">
                <a:solidFill>
                  <a:srgbClr val="1E7FB8"/>
                </a:solidFill>
              </a:rPr>
              <a:t>. (WHO, 2004). </a:t>
            </a:r>
            <a:r>
              <a:rPr lang="en-GB" altLang="en-US" sz="1900">
                <a:solidFill>
                  <a:srgbClr val="000066"/>
                </a:solidFill>
              </a:rPr>
              <a:t> </a:t>
            </a:r>
          </a:p>
          <a:p>
            <a:pPr eaLnBrk="1" hangingPunct="1">
              <a:spcBef>
                <a:spcPct val="80000"/>
              </a:spcBef>
              <a:buClr>
                <a:srgbClr val="1E7FB8"/>
              </a:buClr>
              <a:buFont typeface="Wingdings" panose="05000000000000000000" pitchFamily="2" charset="2"/>
              <a:buNone/>
            </a:pPr>
            <a:endParaRPr lang="en-GB" altLang="en-US" sz="2000">
              <a:solidFill>
                <a:srgbClr val="000066"/>
              </a:solidFill>
            </a:endParaRPr>
          </a:p>
          <a:p>
            <a:pPr eaLnBrk="1" hangingPunct="1">
              <a:spcBef>
                <a:spcPct val="80000"/>
              </a:spcBef>
              <a:buClr>
                <a:srgbClr val="1E7FB8"/>
              </a:buClr>
              <a:buFont typeface="Wingdings" panose="05000000000000000000" pitchFamily="2" charset="2"/>
              <a:buNone/>
            </a:pPr>
            <a:endParaRPr lang="en-US" altLang="en-US" sz="2000">
              <a:solidFill>
                <a:srgbClr val="000066"/>
              </a:solidFill>
            </a:endParaRPr>
          </a:p>
        </p:txBody>
      </p:sp>
      <p:sp>
        <p:nvSpPr>
          <p:cNvPr id="36867" name="Rectangle 3"/>
          <p:cNvSpPr>
            <a:spLocks noChangeArrowheads="1"/>
          </p:cNvSpPr>
          <p:nvPr/>
        </p:nvSpPr>
        <p:spPr bwMode="auto">
          <a:xfrm>
            <a:off x="-26988" y="5648325"/>
            <a:ext cx="1049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35" tIns="40018" rIns="80035" bIns="4001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0"/>
              </a:spcBef>
              <a:buFontTx/>
              <a:buNone/>
            </a:pPr>
            <a:r>
              <a:rPr lang="en-GB" altLang="en-US" sz="3400"/>
              <a:t>	</a:t>
            </a:r>
            <a:endParaRPr lang="en-US" altLang="en-US" sz="3400"/>
          </a:p>
        </p:txBody>
      </p:sp>
      <p:sp>
        <p:nvSpPr>
          <p:cNvPr id="36868" name="Rectangle 4"/>
          <p:cNvSpPr>
            <a:spLocks noGrp="1" noRot="1" noChangeArrowheads="1"/>
          </p:cNvSpPr>
          <p:nvPr>
            <p:ph type="title"/>
          </p:nvPr>
        </p:nvSpPr>
        <p:spPr>
          <a:xfrm>
            <a:off x="0" y="215900"/>
            <a:ext cx="9144000" cy="914400"/>
          </a:xfrm>
          <a:effectLst>
            <a:outerShdw dist="17961" dir="2700000" algn="ctr" rotWithShape="0">
              <a:schemeClr val="bg2"/>
            </a:outerShdw>
          </a:effectLst>
        </p:spPr>
        <p:txBody>
          <a:bodyPr lIns="91312" tIns="45656" rIns="91312" bIns="45656"/>
          <a:lstStyle/>
          <a:p>
            <a:r>
              <a:rPr lang="en-GB" altLang="en-US" sz="2600">
                <a:solidFill>
                  <a:srgbClr val="1E7FB8"/>
                </a:solidFill>
              </a:rPr>
              <a:t>High Returns on Economic Investments </a:t>
            </a:r>
          </a:p>
        </p:txBody>
      </p:sp>
      <p:pic>
        <p:nvPicPr>
          <p:cNvPr id="368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275" y="1990725"/>
            <a:ext cx="32607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4693680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93762" y="2895600"/>
            <a:ext cx="2611438" cy="1292548"/>
          </a:xfrm>
          <a:noFill/>
        </p:spPr>
        <p:txBody>
          <a:bodyPr lIns="91328" tIns="45664" rIns="91328" bIns="45664" anchor="t">
            <a:spAutoFit/>
          </a:bodyPr>
          <a:lstStyle/>
          <a:p>
            <a:r>
              <a:rPr lang="en-GB" altLang="en-US" sz="2600" dirty="0">
                <a:solidFill>
                  <a:schemeClr val="tx1"/>
                </a:solidFill>
              </a:rPr>
              <a:t>The Request from 193 National Governments</a:t>
            </a:r>
            <a:endParaRPr lang="en-US" altLang="en-US" sz="2600" dirty="0">
              <a:solidFill>
                <a:schemeClr val="tx1"/>
              </a:solidFill>
            </a:endParaRPr>
          </a:p>
        </p:txBody>
      </p:sp>
      <p:grpSp>
        <p:nvGrpSpPr>
          <p:cNvPr id="37891" name="Group 3"/>
          <p:cNvGrpSpPr>
            <a:grpSpLocks/>
          </p:cNvGrpSpPr>
          <p:nvPr/>
        </p:nvGrpSpPr>
        <p:grpSpPr bwMode="auto">
          <a:xfrm>
            <a:off x="3505200" y="685800"/>
            <a:ext cx="5345338" cy="5197475"/>
            <a:chOff x="1113" y="677"/>
            <a:chExt cx="4666" cy="4086"/>
          </a:xfrm>
        </p:grpSpPr>
        <p:pic>
          <p:nvPicPr>
            <p:cNvPr id="378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 y="677"/>
              <a:ext cx="4586"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3" y="1512"/>
              <a:ext cx="4596" cy="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 y="1234"/>
              <a:ext cx="246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478700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2627313" y="404813"/>
            <a:ext cx="6162675" cy="2286000"/>
          </a:xfrm>
          <a:ln>
            <a:miter lim="800000"/>
            <a:headEnd/>
            <a:tailEnd/>
          </a:ln>
        </p:spPr>
        <p:txBody>
          <a:bodyPr vert="horz" wrap="square" lIns="91312" tIns="45656" rIns="91312" bIns="45656" numCol="1" anchor="t" anchorCtr="0" compatLnSpc="1">
            <a:prstTxWarp prst="textNoShape">
              <a:avLst/>
            </a:prstTxWarp>
          </a:bodyPr>
          <a:lstStyle/>
          <a:p>
            <a:pPr eaLnBrk="1" hangingPunct="1">
              <a:defRPr/>
            </a:pPr>
            <a:r>
              <a:rPr lang="en-GB" sz="2400" dirty="0">
                <a:solidFill>
                  <a:srgbClr val="0000CC"/>
                </a:solidFill>
                <a:latin typeface="Century Gothic" pitchFamily="34" charset="0"/>
              </a:rPr>
              <a:t> </a:t>
            </a:r>
            <a:br>
              <a:rPr lang="en-GB" sz="2400" dirty="0">
                <a:solidFill>
                  <a:srgbClr val="0000CC"/>
                </a:solidFill>
                <a:latin typeface="Century Gothic" pitchFamily="34" charset="0"/>
              </a:rPr>
            </a:br>
            <a:endParaRPr lang="en-GB" i="1" dirty="0">
              <a:solidFill>
                <a:srgbClr val="0000CC"/>
              </a:solidFill>
              <a:latin typeface="Century Gothic" pitchFamily="34" charset="0"/>
            </a:endParaRPr>
          </a:p>
        </p:txBody>
      </p:sp>
      <p:sp>
        <p:nvSpPr>
          <p:cNvPr id="92163" name="Rectangle 3"/>
          <p:cNvSpPr>
            <a:spLocks noGrp="1" noChangeArrowheads="1"/>
          </p:cNvSpPr>
          <p:nvPr>
            <p:ph idx="1"/>
          </p:nvPr>
        </p:nvSpPr>
        <p:spPr>
          <a:xfrm>
            <a:off x="0" y="2667000"/>
            <a:ext cx="8565042" cy="1828800"/>
          </a:xfrm>
          <a:gradFill rotWithShape="1">
            <a:gsLst>
              <a:gs pos="0">
                <a:srgbClr val="6699FF"/>
              </a:gs>
              <a:gs pos="100000">
                <a:srgbClr val="6699FF">
                  <a:gamma/>
                  <a:shade val="46275"/>
                  <a:invGamma/>
                </a:srgbClr>
              </a:gs>
            </a:gsLst>
            <a:path path="shape">
              <a:fillToRect l="50000" t="50000" r="50000" b="50000"/>
            </a:path>
          </a:gradFill>
          <a:ln>
            <a:solidFill>
              <a:srgbClr val="003300"/>
            </a:solidFill>
          </a:ln>
        </p:spPr>
        <p:txBody>
          <a:bodyPr/>
          <a:lstStyle/>
          <a:p>
            <a:pPr marL="0" indent="0" eaLnBrk="1" hangingPunct="1">
              <a:buFont typeface="Wingdings" panose="05000000000000000000" pitchFamily="2" charset="2"/>
              <a:buNone/>
              <a:defRPr/>
            </a:pPr>
            <a:r>
              <a:rPr lang="en-GB" sz="400" b="1" dirty="0">
                <a:solidFill>
                  <a:schemeClr val="bg1"/>
                </a:solidFill>
                <a:effectLst>
                  <a:outerShdw blurRad="38100" dist="38100" dir="2700000" algn="tl">
                    <a:srgbClr val="000000"/>
                  </a:outerShdw>
                </a:effectLst>
              </a:rPr>
              <a:t>	</a:t>
            </a:r>
          </a:p>
          <a:p>
            <a:pPr marL="0" indent="0" algn="r" eaLnBrk="1" hangingPunct="1">
              <a:lnSpc>
                <a:spcPct val="120000"/>
              </a:lnSpc>
              <a:buFont typeface="Wingdings" panose="05000000000000000000" pitchFamily="2" charset="2"/>
              <a:buNone/>
              <a:defRPr/>
            </a:pPr>
            <a:r>
              <a:rPr lang="en-GB" b="1" dirty="0">
                <a:solidFill>
                  <a:schemeClr val="bg1"/>
                </a:solidFill>
              </a:rPr>
              <a:t>			 </a:t>
            </a:r>
            <a:r>
              <a:rPr lang="en-US" dirty="0"/>
              <a:t>Climate Change and Health</a:t>
            </a:r>
          </a:p>
          <a:p>
            <a:pPr marL="0" indent="0" algn="r" eaLnBrk="1" hangingPunct="1">
              <a:lnSpc>
                <a:spcPct val="120000"/>
              </a:lnSpc>
              <a:buFont typeface="Wingdings" panose="05000000000000000000" pitchFamily="2" charset="2"/>
              <a:buNone/>
              <a:defRPr/>
            </a:pPr>
            <a:r>
              <a:rPr lang="it-IT" dirty="0"/>
              <a:t>Impact and Response</a:t>
            </a:r>
            <a:endParaRPr lang="en-GB" dirty="0"/>
          </a:p>
        </p:txBody>
      </p:sp>
      <p:sp>
        <p:nvSpPr>
          <p:cNvPr id="20484" name="Rectangle 4"/>
          <p:cNvSpPr>
            <a:spLocks noChangeArrowheads="1"/>
          </p:cNvSpPr>
          <p:nvPr/>
        </p:nvSpPr>
        <p:spPr bwMode="auto">
          <a:xfrm>
            <a:off x="2514600" y="4800600"/>
            <a:ext cx="5105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lstStyle>
            <a:lvl1pPr marL="342900" indent="-342900" eaLnBrk="0" hangingPunct="0">
              <a:spcBef>
                <a:spcPct val="20000"/>
              </a:spcBef>
              <a:buClr>
                <a:srgbClr val="000099"/>
              </a:buClr>
              <a:buFont typeface="Wingdings" panose="05000000000000000000" pitchFamily="2" charset="2"/>
              <a:buChar char="p"/>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000099"/>
              </a:buClr>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000099"/>
              </a:buClr>
              <a:buFont typeface="Wingdings" panose="05000000000000000000" pitchFamily="2" charset="2"/>
              <a:buChar char="p"/>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000099"/>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000099"/>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99"/>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GB" altLang="en-US" sz="1800" b="1" i="1" dirty="0">
                <a:latin typeface="Century Gothic" panose="020B0502020202020204" pitchFamily="34" charset="0"/>
              </a:rPr>
              <a:t>Slides from Public Health and Environment</a:t>
            </a:r>
          </a:p>
          <a:p>
            <a:pPr algn="ctr" eaLnBrk="1" hangingPunct="1">
              <a:buFont typeface="Wingdings" panose="05000000000000000000" pitchFamily="2" charset="2"/>
              <a:buNone/>
            </a:pPr>
            <a:r>
              <a:rPr lang="en-GB" altLang="en-US" sz="1800" b="1" i="1" dirty="0">
                <a:latin typeface="Century Gothic" panose="020B0502020202020204" pitchFamily="34" charset="0"/>
              </a:rPr>
              <a:t>World Health Organization</a:t>
            </a:r>
            <a:endParaRPr lang="en-GB" altLang="en-US" sz="200" b="1" i="1" dirty="0">
              <a:latin typeface="Century Gothic" panose="020B0502020202020204" pitchFamily="34" charset="0"/>
            </a:endParaRPr>
          </a:p>
        </p:txBody>
      </p:sp>
      <p:pic>
        <p:nvPicPr>
          <p:cNvPr id="2048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5000" b="5000"/>
          <a:stretch>
            <a:fillRect/>
          </a:stretch>
        </p:blipFill>
        <p:spPr bwMode="auto">
          <a:xfrm>
            <a:off x="508000" y="762000"/>
            <a:ext cx="1870075" cy="5334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descr="Picture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9367" y="4638676"/>
            <a:ext cx="95567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98220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63575" y="1841500"/>
            <a:ext cx="87487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80000"/>
              </a:spcBef>
              <a:buClr>
                <a:srgbClr val="1E7FB8"/>
              </a:buClr>
              <a:buFontTx/>
              <a:buChar char="-"/>
            </a:pPr>
            <a:endParaRPr lang="en-US" altLang="en-US" sz="800" b="1"/>
          </a:p>
        </p:txBody>
      </p:sp>
      <p:sp>
        <p:nvSpPr>
          <p:cNvPr id="38915" name="Rectangle 3"/>
          <p:cNvSpPr>
            <a:spLocks noGrp="1" noChangeArrowheads="1"/>
          </p:cNvSpPr>
          <p:nvPr>
            <p:ph type="title"/>
          </p:nvPr>
        </p:nvSpPr>
        <p:spPr>
          <a:xfrm>
            <a:off x="765175" y="387350"/>
            <a:ext cx="7202488" cy="488950"/>
          </a:xfrm>
          <a:noFill/>
        </p:spPr>
        <p:txBody>
          <a:bodyPr lIns="91328" tIns="45664" rIns="91328" bIns="45664" anchor="t">
            <a:spAutoFit/>
          </a:bodyPr>
          <a:lstStyle/>
          <a:p>
            <a:r>
              <a:rPr lang="en-GB" altLang="en-US" sz="2600" dirty="0">
                <a:solidFill>
                  <a:schemeClr val="tx1"/>
                </a:solidFill>
              </a:rPr>
              <a:t>WHA </a:t>
            </a:r>
            <a:r>
              <a:rPr lang="en-GB" altLang="en-US" sz="2600" cap="none" dirty="0">
                <a:solidFill>
                  <a:schemeClr val="tx1"/>
                </a:solidFill>
              </a:rPr>
              <a:t>Resolution Requests </a:t>
            </a:r>
            <a:r>
              <a:rPr lang="en-GB" altLang="en-US" sz="2600" dirty="0">
                <a:solidFill>
                  <a:schemeClr val="tx1"/>
                </a:solidFill>
              </a:rPr>
              <a:t>WHO </a:t>
            </a:r>
            <a:r>
              <a:rPr lang="en-GB" altLang="en-US" sz="2600" cap="none" dirty="0">
                <a:solidFill>
                  <a:schemeClr val="tx1"/>
                </a:solidFill>
              </a:rPr>
              <a:t>to</a:t>
            </a:r>
            <a:r>
              <a:rPr lang="en-GB" altLang="en-US" sz="2600" dirty="0">
                <a:solidFill>
                  <a:schemeClr val="tx1"/>
                </a:solidFill>
              </a:rPr>
              <a:t>:</a:t>
            </a:r>
            <a:endParaRPr lang="en-US" altLang="en-US" sz="2600" dirty="0">
              <a:solidFill>
                <a:schemeClr val="tx1"/>
              </a:solidFill>
            </a:endParaRPr>
          </a:p>
        </p:txBody>
      </p:sp>
      <p:sp>
        <p:nvSpPr>
          <p:cNvPr id="38916" name="Rectangle 4"/>
          <p:cNvSpPr>
            <a:spLocks noChangeArrowheads="1"/>
          </p:cNvSpPr>
          <p:nvPr/>
        </p:nvSpPr>
        <p:spPr bwMode="auto">
          <a:xfrm>
            <a:off x="1038225" y="1492250"/>
            <a:ext cx="7173913" cy="446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05" tIns="40053" rIns="80105" bIns="40053">
            <a:spAutoFit/>
          </a:bodyPr>
          <a:lstStyle>
            <a:lvl1pPr marL="300038" indent="-300038"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AutoNum type="arabicParenR"/>
            </a:pPr>
            <a:r>
              <a:rPr lang="en-GB" altLang="en-US" sz="1900" dirty="0">
                <a:solidFill>
                  <a:srgbClr val="000066"/>
                </a:solidFill>
                <a:latin typeface="+mn-lt"/>
              </a:rPr>
              <a:t>Raise awareness of health implications of climate change among policy-makers and public:</a:t>
            </a:r>
          </a:p>
          <a:p>
            <a:pPr eaLnBrk="1" hangingPunct="1">
              <a:spcBef>
                <a:spcPct val="0"/>
              </a:spcBef>
              <a:buFontTx/>
              <a:buAutoNum type="arabicParenR"/>
            </a:pPr>
            <a:endParaRPr lang="en-GB" altLang="en-US" sz="1900" dirty="0">
              <a:solidFill>
                <a:srgbClr val="000066"/>
              </a:solidFill>
              <a:latin typeface="+mn-lt"/>
            </a:endParaRPr>
          </a:p>
          <a:p>
            <a:pPr eaLnBrk="1" hangingPunct="1">
              <a:spcBef>
                <a:spcPct val="0"/>
              </a:spcBef>
              <a:buFontTx/>
              <a:buAutoNum type="arabicParenR"/>
            </a:pPr>
            <a:r>
              <a:rPr lang="en-GB" altLang="en-US" sz="1900" dirty="0">
                <a:solidFill>
                  <a:srgbClr val="000066"/>
                </a:solidFill>
                <a:latin typeface="+mn-lt"/>
              </a:rPr>
              <a:t>Contribute to the UNFCCC Work Programme on Adaptation to Climate Change</a:t>
            </a:r>
          </a:p>
          <a:p>
            <a:pPr eaLnBrk="1" hangingPunct="1">
              <a:spcBef>
                <a:spcPct val="0"/>
              </a:spcBef>
              <a:buFontTx/>
              <a:buAutoNum type="arabicParenR"/>
            </a:pPr>
            <a:endParaRPr lang="en-GB" altLang="en-US" sz="1900" dirty="0">
              <a:solidFill>
                <a:srgbClr val="000066"/>
              </a:solidFill>
              <a:latin typeface="+mn-lt"/>
            </a:endParaRPr>
          </a:p>
          <a:p>
            <a:pPr eaLnBrk="1" hangingPunct="1">
              <a:spcBef>
                <a:spcPct val="0"/>
              </a:spcBef>
              <a:buFontTx/>
              <a:buAutoNum type="arabicParenR"/>
            </a:pPr>
            <a:r>
              <a:rPr lang="en-GB" altLang="en-US" sz="1900" dirty="0">
                <a:solidFill>
                  <a:srgbClr val="000066"/>
                </a:solidFill>
                <a:latin typeface="+mn-lt"/>
              </a:rPr>
              <a:t>Increase consideration of health consequences of climate change among the relevant UN bodies</a:t>
            </a:r>
          </a:p>
          <a:p>
            <a:pPr eaLnBrk="1" hangingPunct="1">
              <a:spcBef>
                <a:spcPct val="0"/>
              </a:spcBef>
              <a:buFontTx/>
              <a:buAutoNum type="arabicParenR"/>
            </a:pPr>
            <a:endParaRPr lang="en-GB" altLang="en-US" sz="1900" dirty="0">
              <a:solidFill>
                <a:srgbClr val="000066"/>
              </a:solidFill>
              <a:latin typeface="+mn-lt"/>
            </a:endParaRPr>
          </a:p>
          <a:p>
            <a:pPr eaLnBrk="1" hangingPunct="1">
              <a:spcBef>
                <a:spcPct val="0"/>
              </a:spcBef>
              <a:buFontTx/>
              <a:buAutoNum type="arabicParenR"/>
            </a:pPr>
            <a:r>
              <a:rPr lang="en-GB" altLang="en-US" sz="1900" b="1" dirty="0">
                <a:solidFill>
                  <a:srgbClr val="000066"/>
                </a:solidFill>
                <a:latin typeface="+mn-lt"/>
              </a:rPr>
              <a:t>Develop capacity for risk assessment and response by promoting research and pilot projects in defined areas</a:t>
            </a:r>
          </a:p>
          <a:p>
            <a:pPr eaLnBrk="1" hangingPunct="1">
              <a:spcBef>
                <a:spcPct val="0"/>
              </a:spcBef>
              <a:buFontTx/>
              <a:buAutoNum type="arabicParenR"/>
            </a:pPr>
            <a:endParaRPr lang="en-GB" altLang="en-US" sz="1900" dirty="0">
              <a:solidFill>
                <a:srgbClr val="000066"/>
              </a:solidFill>
              <a:latin typeface="+mn-lt"/>
            </a:endParaRPr>
          </a:p>
          <a:p>
            <a:pPr eaLnBrk="1" hangingPunct="1">
              <a:spcBef>
                <a:spcPct val="0"/>
              </a:spcBef>
              <a:buFontTx/>
              <a:buAutoNum type="arabicParenR"/>
            </a:pPr>
            <a:r>
              <a:rPr lang="en-GB" altLang="en-US" sz="1900" dirty="0">
                <a:solidFill>
                  <a:srgbClr val="000066"/>
                </a:solidFill>
                <a:latin typeface="+mn-lt"/>
              </a:rPr>
              <a:t>Consult member states on work plan for scaling up WHO technical support to countries </a:t>
            </a:r>
          </a:p>
          <a:p>
            <a:pPr eaLnBrk="1" hangingPunct="1">
              <a:spcBef>
                <a:spcPct val="0"/>
              </a:spcBef>
              <a:buFontTx/>
              <a:buNone/>
            </a:pPr>
            <a:endParaRPr lang="en-GB" altLang="en-US" sz="1900" dirty="0">
              <a:solidFill>
                <a:srgbClr val="0000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7178367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666750"/>
            <a:ext cx="9144000" cy="488950"/>
          </a:xfrm>
          <a:noFill/>
        </p:spPr>
        <p:txBody>
          <a:bodyPr lIns="91344" tIns="45672" rIns="91344" bIns="45672" anchor="t">
            <a:spAutoFit/>
          </a:bodyPr>
          <a:lstStyle/>
          <a:p>
            <a:r>
              <a:rPr lang="en-GB" altLang="en-US" sz="2600" dirty="0">
                <a:solidFill>
                  <a:schemeClr val="tx1"/>
                </a:solidFill>
              </a:rPr>
              <a:t>Health is still low on the climate change radar</a:t>
            </a:r>
            <a:endParaRPr lang="en-US" altLang="en-US" sz="2600" dirty="0">
              <a:solidFill>
                <a:schemeClr val="tx1"/>
              </a:solidFill>
            </a:endParaRPr>
          </a:p>
        </p:txBody>
      </p:sp>
      <p:sp>
        <p:nvSpPr>
          <p:cNvPr id="39939" name="Rectangle 3"/>
          <p:cNvSpPr>
            <a:spLocks noGrp="1" noChangeArrowheads="1"/>
          </p:cNvSpPr>
          <p:nvPr>
            <p:ph idx="1"/>
          </p:nvPr>
        </p:nvSpPr>
        <p:spPr>
          <a:xfrm>
            <a:off x="457200" y="1419225"/>
            <a:ext cx="5486400" cy="4527550"/>
          </a:xfrm>
        </p:spPr>
        <p:txBody>
          <a:bodyPr/>
          <a:lstStyle/>
          <a:p>
            <a:pPr marL="635000" indent="-100013" defTabSz="1041400" eaLnBrk="1" hangingPunct="1">
              <a:lnSpc>
                <a:spcPct val="80000"/>
              </a:lnSpc>
            </a:pPr>
            <a:r>
              <a:rPr lang="en-GB" altLang="en-US" sz="2000" dirty="0"/>
              <a:t> UN SG now emphasises the "human face" of climate change, and health impacts often cited to justify GHG reductions</a:t>
            </a:r>
          </a:p>
          <a:p>
            <a:pPr marL="635000" indent="-100013" defTabSz="1041400" eaLnBrk="1" hangingPunct="1">
              <a:lnSpc>
                <a:spcPct val="80000"/>
              </a:lnSpc>
              <a:buFont typeface="Wingdings" panose="05000000000000000000" pitchFamily="2" charset="2"/>
              <a:buNone/>
            </a:pPr>
            <a:r>
              <a:rPr lang="en-GB" altLang="en-US" sz="2000" dirty="0"/>
              <a:t>But…. </a:t>
            </a:r>
          </a:p>
          <a:p>
            <a:pPr marL="635000" indent="-100013" defTabSz="1041400" eaLnBrk="1" hangingPunct="1">
              <a:lnSpc>
                <a:spcPct val="80000"/>
              </a:lnSpc>
            </a:pPr>
            <a:r>
              <a:rPr lang="en-GB" altLang="en-US" sz="2000" dirty="0"/>
              <a:t>Negotiations are through the UNFCCC – near zero health representation on national delegations or National Communication teams.</a:t>
            </a:r>
          </a:p>
          <a:p>
            <a:pPr marL="635000" indent="-100013" defTabSz="1041400" eaLnBrk="1" hangingPunct="1">
              <a:lnSpc>
                <a:spcPct val="80000"/>
              </a:lnSpc>
            </a:pPr>
            <a:r>
              <a:rPr lang="en-GB" altLang="en-US" sz="2000" dirty="0"/>
              <a:t>GHG mitigation by national commitments and Clean Development Mechanism  - nothing on health co-benefits. </a:t>
            </a:r>
          </a:p>
          <a:p>
            <a:pPr marL="635000" indent="-100013" defTabSz="1041400" eaLnBrk="1" hangingPunct="1">
              <a:lnSpc>
                <a:spcPct val="80000"/>
              </a:lnSpc>
            </a:pPr>
            <a:r>
              <a:rPr lang="en-GB" altLang="en-US" sz="2000" dirty="0"/>
              <a:t>Adaptation through national funding, ODA, global CC Adaptation Funds - near zero health representation on  governing mechanisms, few health projects funded.   </a:t>
            </a:r>
          </a:p>
        </p:txBody>
      </p:sp>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0551"/>
          <a:stretch>
            <a:fillRect/>
          </a:stretch>
        </p:blipFill>
        <p:spPr bwMode="auto">
          <a:xfrm>
            <a:off x="6042653" y="2086768"/>
            <a:ext cx="2665412" cy="324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7827315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95738" y="2133600"/>
            <a:ext cx="3462337" cy="746125"/>
          </a:xfrm>
        </p:spPr>
        <p:txBody>
          <a:bodyPr/>
          <a:lstStyle/>
          <a:p>
            <a:pPr eaLnBrk="1" hangingPunct="1"/>
            <a:r>
              <a:rPr lang="en-US" altLang="en-US"/>
              <a:t> </a:t>
            </a:r>
            <a:endParaRPr lang="en-US" altLang="en-US">
              <a:latin typeface="Times New Roman" panose="02020603050405020304" pitchFamily="18" charset="0"/>
            </a:endParaRPr>
          </a:p>
        </p:txBody>
      </p:sp>
      <p:sp>
        <p:nvSpPr>
          <p:cNvPr id="40963" name="Text Box 3"/>
          <p:cNvSpPr txBox="1">
            <a:spLocks noChangeArrowheads="1"/>
          </p:cNvSpPr>
          <p:nvPr/>
        </p:nvSpPr>
        <p:spPr bwMode="auto">
          <a:xfrm>
            <a:off x="468313" y="188913"/>
            <a:ext cx="3006725" cy="11176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500" b="1">
              <a:solidFill>
                <a:srgbClr val="1E7FB8"/>
              </a:solidFill>
            </a:endParaRPr>
          </a:p>
        </p:txBody>
      </p:sp>
      <p:sp>
        <p:nvSpPr>
          <p:cNvPr id="40964" name="Text Box 4"/>
          <p:cNvSpPr txBox="1">
            <a:spLocks noChangeArrowheads="1"/>
          </p:cNvSpPr>
          <p:nvPr/>
        </p:nvSpPr>
        <p:spPr bwMode="auto">
          <a:xfrm>
            <a:off x="611188" y="3789363"/>
            <a:ext cx="80645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zh-CN" sz="1800" b="1" i="1" dirty="0">
                <a:latin typeface="+mn-lt"/>
                <a:ea typeface="宋体" panose="02010600030101010101" pitchFamily="2" charset="-122"/>
              </a:rPr>
              <a:t>Climate change is one of the defining challenges of the century and increasingly recognized as a public health priority.</a:t>
            </a:r>
          </a:p>
          <a:p>
            <a:pPr eaLnBrk="1" hangingPunct="1">
              <a:spcBef>
                <a:spcPct val="0"/>
              </a:spcBef>
              <a:buFontTx/>
              <a:buNone/>
            </a:pPr>
            <a:endParaRPr lang="en-GB" altLang="zh-CN" sz="1800" b="1" i="1" dirty="0">
              <a:latin typeface="+mn-lt"/>
              <a:ea typeface="宋体" panose="02010600030101010101" pitchFamily="2" charset="-122"/>
            </a:endParaRPr>
          </a:p>
          <a:p>
            <a:pPr eaLnBrk="1" hangingPunct="1">
              <a:spcBef>
                <a:spcPct val="0"/>
              </a:spcBef>
              <a:buFontTx/>
              <a:buNone/>
            </a:pPr>
            <a:r>
              <a:rPr lang="en-GB" altLang="zh-CN" sz="1800" b="1" i="1" dirty="0">
                <a:latin typeface="+mn-lt"/>
                <a:ea typeface="宋体" panose="02010600030101010101" pitchFamily="2" charset="-122"/>
              </a:rPr>
              <a:t>Of major concern to us is the fact that climate change threatens to reverse progress made towards the Millennium Development Goals (MDGs). Poverty cannot be eliminated while climate change exacerbates malnutrition, disease and injury</a:t>
            </a:r>
            <a:r>
              <a:rPr lang="en-GB" altLang="zh-CN" sz="1800" i="1" dirty="0">
                <a:latin typeface="+mn-lt"/>
                <a:ea typeface="宋体" panose="02010600030101010101" pitchFamily="2" charset="-122"/>
              </a:rPr>
              <a:t>.</a:t>
            </a:r>
            <a:r>
              <a:rPr lang="en-GB" altLang="zh-CN" sz="1800" dirty="0">
                <a:latin typeface="+mn-lt"/>
                <a:ea typeface="宋体" panose="02010600030101010101" pitchFamily="2" charset="-122"/>
              </a:rPr>
              <a:t> </a:t>
            </a:r>
            <a:endParaRPr lang="en-US" altLang="en-US" sz="1800" dirty="0">
              <a:latin typeface="+mn-lt"/>
            </a:endParaRPr>
          </a:p>
        </p:txBody>
      </p:sp>
      <p:pic>
        <p:nvPicPr>
          <p:cNvPr id="409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61038"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6084888" y="620713"/>
            <a:ext cx="27352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en-US" sz="1800" b="1" dirty="0">
                <a:latin typeface="+mn-lt"/>
              </a:rPr>
              <a:t>Director General’s paper for the Danish Government Blog on Climate Change</a:t>
            </a:r>
          </a:p>
          <a:p>
            <a:pPr eaLnBrk="1" hangingPunct="1">
              <a:spcBef>
                <a:spcPct val="50000"/>
              </a:spcBef>
              <a:buFontTx/>
              <a:buNone/>
            </a:pPr>
            <a:endParaRPr lang="it-IT" altLang="en-US" sz="1800" b="1" dirty="0">
              <a:latin typeface="+mn-lt"/>
            </a:endParaRPr>
          </a:p>
          <a:p>
            <a:pPr eaLnBrk="1" hangingPunct="1">
              <a:spcBef>
                <a:spcPct val="50000"/>
              </a:spcBef>
              <a:buFontTx/>
              <a:buNone/>
            </a:pPr>
            <a:r>
              <a:rPr lang="it-IT" altLang="en-US" sz="1800" b="1" dirty="0">
                <a:latin typeface="+mn-lt"/>
              </a:rPr>
              <a:t>May 2009 </a:t>
            </a:r>
            <a:endParaRPr lang="en-US" altLang="en-US" sz="1800" b="1" dirty="0">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0916776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973388" y="4397375"/>
            <a:ext cx="4968875"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56" tIns="45528" rIns="91056" bIns="4552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endParaRPr lang="en-GB" altLang="en-US" sz="4400" b="1">
              <a:solidFill>
                <a:srgbClr val="333399"/>
              </a:solidFill>
              <a:latin typeface="Verdana" panose="020B0604030504040204" pitchFamily="34" charset="0"/>
            </a:endParaRPr>
          </a:p>
        </p:txBody>
      </p:sp>
      <p:sp>
        <p:nvSpPr>
          <p:cNvPr id="41987" name="Rectangle 3"/>
          <p:cNvSpPr>
            <a:spLocks noChangeArrowheads="1"/>
          </p:cNvSpPr>
          <p:nvPr/>
        </p:nvSpPr>
        <p:spPr bwMode="auto">
          <a:xfrm>
            <a:off x="838200" y="691771"/>
            <a:ext cx="73136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1E7FB8"/>
              </a:buClr>
              <a:buFontTx/>
              <a:buNone/>
            </a:pPr>
            <a:r>
              <a:rPr lang="it-IT" altLang="en-US" sz="2100" b="1" dirty="0">
                <a:latin typeface="+mn-lt"/>
              </a:rPr>
              <a:t>The face of climate change ?</a:t>
            </a:r>
            <a:endParaRPr lang="en-US" altLang="en-US" sz="2100" b="1" dirty="0">
              <a:latin typeface="+mn-lt"/>
            </a:endParaRPr>
          </a:p>
        </p:txBody>
      </p:sp>
      <p:pic>
        <p:nvPicPr>
          <p:cNvPr id="60421" name="Picture 5" descr="PolarBear_adult_cr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875" y="1032059"/>
            <a:ext cx="3624262"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575856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60421"/>
                                        </p:tgtEl>
                                      </p:cBhvr>
                                    </p:animEffect>
                                    <p:set>
                                      <p:cBhvr>
                                        <p:cTn id="7" dur="1" fill="hold">
                                          <p:stCondLst>
                                            <p:cond delay="1999"/>
                                          </p:stCondLst>
                                        </p:cTn>
                                        <p:tgtEl>
                                          <p:spTgt spid="604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688975" y="212725"/>
            <a:ext cx="73152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80000"/>
              </a:spcBef>
              <a:buClr>
                <a:srgbClr val="1E7FB8"/>
              </a:buClr>
              <a:buFont typeface="Wingdings" panose="05000000000000000000" pitchFamily="2" charset="2"/>
              <a:buNone/>
            </a:pPr>
            <a:r>
              <a:rPr lang="it-IT" altLang="en-US" sz="2800" b="1" dirty="0">
                <a:latin typeface="+mn-lt"/>
              </a:rPr>
              <a:t>Background:</a:t>
            </a:r>
            <a:endParaRPr lang="en-US" altLang="en-US" sz="2800" b="1" dirty="0">
              <a:latin typeface="+mn-lt"/>
            </a:endParaRPr>
          </a:p>
        </p:txBody>
      </p:sp>
      <p:sp>
        <p:nvSpPr>
          <p:cNvPr id="21507" name="Rectangle 4"/>
          <p:cNvSpPr>
            <a:spLocks noChangeArrowheads="1"/>
          </p:cNvSpPr>
          <p:nvPr/>
        </p:nvSpPr>
        <p:spPr bwMode="auto">
          <a:xfrm>
            <a:off x="-1049338" y="1544638"/>
            <a:ext cx="7315201"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80000"/>
              </a:spcBef>
              <a:buClr>
                <a:srgbClr val="1E7FB8"/>
              </a:buClr>
              <a:buFont typeface="Wingdings" panose="05000000000000000000" pitchFamily="2" charset="2"/>
              <a:buNone/>
            </a:pPr>
            <a:endParaRPr lang="en-US" altLang="en-US" sz="2800">
              <a:solidFill>
                <a:srgbClr val="000066"/>
              </a:solidFill>
            </a:endParaRPr>
          </a:p>
        </p:txBody>
      </p:sp>
      <p:pic>
        <p:nvPicPr>
          <p:cNvPr id="21508" name="Picture 5" descr="UN_GA_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4463" y="2401888"/>
            <a:ext cx="243681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IPCC_Low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5575" y="704850"/>
            <a:ext cx="240506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5757" r="2542"/>
          <a:stretch>
            <a:fillRect/>
          </a:stretch>
        </p:blipFill>
        <p:spPr bwMode="auto">
          <a:xfrm>
            <a:off x="6521450" y="4183063"/>
            <a:ext cx="24161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8"/>
          <p:cNvSpPr>
            <a:spLocks noChangeArrowheads="1"/>
          </p:cNvSpPr>
          <p:nvPr/>
        </p:nvSpPr>
        <p:spPr bwMode="auto">
          <a:xfrm>
            <a:off x="276225" y="1274763"/>
            <a:ext cx="61452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5000" indent="-100013" defTabSz="10414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04140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0414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0414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0414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0414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0414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0414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0414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80000"/>
              </a:spcBef>
              <a:buClr>
                <a:srgbClr val="1E7FB8"/>
              </a:buClr>
              <a:buFont typeface="Wingdings" panose="05000000000000000000" pitchFamily="2" charset="2"/>
              <a:buNone/>
            </a:pPr>
            <a:r>
              <a:rPr lang="en-GB" altLang="en-US" sz="2500" b="1" dirty="0">
                <a:latin typeface="+mn-lt"/>
              </a:rPr>
              <a:t>Growing body of scientific evidence on climate change</a:t>
            </a:r>
          </a:p>
          <a:p>
            <a:pPr eaLnBrk="1" hangingPunct="1">
              <a:spcBef>
                <a:spcPct val="80000"/>
              </a:spcBef>
              <a:buClr>
                <a:srgbClr val="1E7FB8"/>
              </a:buClr>
              <a:buFont typeface="Wingdings" panose="05000000000000000000" pitchFamily="2" charset="2"/>
              <a:buNone/>
            </a:pPr>
            <a:endParaRPr lang="en-GB" altLang="en-US" sz="2500" b="1" dirty="0">
              <a:latin typeface="+mn-lt"/>
            </a:endParaRPr>
          </a:p>
          <a:p>
            <a:pPr eaLnBrk="1" hangingPunct="1">
              <a:spcBef>
                <a:spcPct val="80000"/>
              </a:spcBef>
              <a:buClr>
                <a:srgbClr val="1E7FB8"/>
              </a:buClr>
              <a:buFont typeface="Wingdings" panose="05000000000000000000" pitchFamily="2" charset="2"/>
              <a:buNone/>
            </a:pPr>
            <a:r>
              <a:rPr lang="en-GB" altLang="en-US" sz="2500" b="1" dirty="0">
                <a:latin typeface="+mn-lt"/>
              </a:rPr>
              <a:t>Increasing global political will</a:t>
            </a:r>
          </a:p>
          <a:p>
            <a:pPr eaLnBrk="1" hangingPunct="1">
              <a:spcBef>
                <a:spcPct val="80000"/>
              </a:spcBef>
              <a:buClr>
                <a:srgbClr val="1E7FB8"/>
              </a:buClr>
              <a:buFont typeface="Wingdings" panose="05000000000000000000" pitchFamily="2" charset="2"/>
              <a:buNone/>
            </a:pPr>
            <a:endParaRPr lang="en-GB" altLang="en-US" sz="2500" b="1" dirty="0">
              <a:latin typeface="+mn-lt"/>
            </a:endParaRPr>
          </a:p>
          <a:p>
            <a:pPr eaLnBrk="1" hangingPunct="1">
              <a:spcBef>
                <a:spcPct val="80000"/>
              </a:spcBef>
              <a:buClr>
                <a:srgbClr val="1E7FB8"/>
              </a:buClr>
              <a:buFont typeface="Wingdings" panose="05000000000000000000" pitchFamily="2" charset="2"/>
              <a:buNone/>
            </a:pPr>
            <a:r>
              <a:rPr lang="en-GB" altLang="en-US" sz="2500" b="1" dirty="0">
                <a:latin typeface="+mn-lt"/>
              </a:rPr>
              <a:t>Stronger engagement by the health sector</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8003766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eaLnBrk="1" hangingPunct="1"/>
            <a:br>
              <a:rPr lang="en-US" altLang="en-US" sz="800"/>
            </a:br>
            <a:r>
              <a:rPr lang="en-US" altLang="en-US" sz="4000"/>
              <a:t>Climate change</a:t>
            </a:r>
            <a:endParaRPr lang="en-US" altLang="en-US" sz="3000"/>
          </a:p>
        </p:txBody>
      </p:sp>
      <p:sp>
        <p:nvSpPr>
          <p:cNvPr id="22531" name="Text Box 3"/>
          <p:cNvSpPr txBox="1">
            <a:spLocks noChangeArrowheads="1"/>
          </p:cNvSpPr>
          <p:nvPr/>
        </p:nvSpPr>
        <p:spPr bwMode="auto">
          <a:xfrm>
            <a:off x="3348038" y="5589588"/>
            <a:ext cx="4968875"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56" tIns="45528" rIns="91056" bIns="45528">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endParaRPr lang="en-GB" altLang="en-US" sz="4400" b="1">
              <a:solidFill>
                <a:srgbClr val="333399"/>
              </a:solidFill>
              <a:latin typeface="Verdana" panose="020B0604030504040204" pitchFamily="34" charset="0"/>
            </a:endParaRPr>
          </a:p>
        </p:txBody>
      </p:sp>
      <p:pic>
        <p:nvPicPr>
          <p:cNvPr id="22532" name="Picture 4" descr="151084 - Conference Room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3" y="-1004978"/>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57560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523875"/>
            <a:ext cx="3462338" cy="746125"/>
          </a:xfrm>
        </p:spPr>
        <p:txBody>
          <a:bodyPr/>
          <a:lstStyle/>
          <a:p>
            <a:pPr eaLnBrk="1" hangingPunct="1"/>
            <a:r>
              <a:rPr lang="en-US" altLang="en-US"/>
              <a:t> </a:t>
            </a:r>
            <a:endParaRPr lang="en-US" altLang="en-US">
              <a:latin typeface="Times New Roman" panose="02020603050405020304" pitchFamily="18" charset="0"/>
            </a:endParaRPr>
          </a:p>
        </p:txBody>
      </p:sp>
      <p:pic>
        <p:nvPicPr>
          <p:cNvPr id="23555" name="Picture 3" descr="SPM-3_plen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0" y="0"/>
            <a:ext cx="5016500" cy="60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ChangeArrowheads="1"/>
          </p:cNvSpPr>
          <p:nvPr/>
        </p:nvSpPr>
        <p:spPr bwMode="auto">
          <a:xfrm>
            <a:off x="334963" y="1636713"/>
            <a:ext cx="2735262" cy="83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2400" dirty="0">
                <a:latin typeface="+mn-lt"/>
                <a:ea typeface="ＭＳ Ｐゴシック" panose="020B0600070205080204" pitchFamily="34" charset="-128"/>
              </a:rPr>
              <a:t>Rising atmospheric temperature</a:t>
            </a:r>
            <a:endParaRPr lang="en-US" altLang="en-US" sz="2800" dirty="0">
              <a:latin typeface="+mn-lt"/>
              <a:ea typeface="ＭＳ Ｐゴシック" panose="020B0600070205080204" pitchFamily="34" charset="-128"/>
            </a:endParaRPr>
          </a:p>
        </p:txBody>
      </p:sp>
      <p:sp>
        <p:nvSpPr>
          <p:cNvPr id="62469" name="Line 5"/>
          <p:cNvSpPr>
            <a:spLocks noChangeShapeType="1"/>
          </p:cNvSpPr>
          <p:nvPr/>
        </p:nvSpPr>
        <p:spPr bwMode="auto">
          <a:xfrm flipV="1">
            <a:off x="3179763" y="1608138"/>
            <a:ext cx="1190625" cy="311150"/>
          </a:xfrm>
          <a:prstGeom prst="line">
            <a:avLst/>
          </a:prstGeom>
          <a:noFill/>
          <a:ln w="3492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0" name="Text Box 6"/>
          <p:cNvSpPr txBox="1">
            <a:spLocks noChangeArrowheads="1"/>
          </p:cNvSpPr>
          <p:nvPr/>
        </p:nvSpPr>
        <p:spPr bwMode="auto">
          <a:xfrm>
            <a:off x="841375" y="3284538"/>
            <a:ext cx="233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50000"/>
              </a:spcBef>
              <a:buFontTx/>
              <a:buNone/>
            </a:pPr>
            <a:r>
              <a:rPr lang="en-US" altLang="en-US" sz="2400" dirty="0">
                <a:latin typeface="+mn-lt"/>
              </a:rPr>
              <a:t>Rising sea level</a:t>
            </a:r>
            <a:r>
              <a:rPr lang="en-US" altLang="en-US" sz="2400" dirty="0">
                <a:solidFill>
                  <a:schemeClr val="bg1"/>
                </a:solidFill>
                <a:latin typeface="+mn-lt"/>
              </a:rPr>
              <a:t> </a:t>
            </a:r>
          </a:p>
        </p:txBody>
      </p:sp>
      <p:sp>
        <p:nvSpPr>
          <p:cNvPr id="62471" name="Line 7"/>
          <p:cNvSpPr>
            <a:spLocks noChangeShapeType="1"/>
          </p:cNvSpPr>
          <p:nvPr/>
        </p:nvSpPr>
        <p:spPr bwMode="auto">
          <a:xfrm>
            <a:off x="3260725" y="3559175"/>
            <a:ext cx="989013" cy="3175"/>
          </a:xfrm>
          <a:prstGeom prst="line">
            <a:avLst/>
          </a:prstGeom>
          <a:noFill/>
          <a:ln w="3492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8"/>
          <p:cNvGrpSpPr>
            <a:grpSpLocks/>
          </p:cNvGrpSpPr>
          <p:nvPr/>
        </p:nvGrpSpPr>
        <p:grpSpPr bwMode="auto">
          <a:xfrm>
            <a:off x="287338" y="4292600"/>
            <a:ext cx="3997325" cy="1200150"/>
            <a:chOff x="750" y="3212"/>
            <a:chExt cx="1946" cy="756"/>
          </a:xfrm>
        </p:grpSpPr>
        <p:sp>
          <p:nvSpPr>
            <p:cNvPr id="23562" name="Text Box 9"/>
            <p:cNvSpPr txBox="1">
              <a:spLocks noChangeArrowheads="1"/>
            </p:cNvSpPr>
            <p:nvPr/>
          </p:nvSpPr>
          <p:spPr bwMode="auto">
            <a:xfrm>
              <a:off x="750" y="3212"/>
              <a:ext cx="127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50000"/>
                </a:spcBef>
                <a:buFontTx/>
                <a:buNone/>
              </a:pPr>
              <a:r>
                <a:rPr lang="en-US" altLang="en-US" sz="2400" dirty="0">
                  <a:latin typeface="+mn-lt"/>
                </a:rPr>
                <a:t>Reductions in North Hemisphere snow cover</a:t>
              </a:r>
            </a:p>
          </p:txBody>
        </p:sp>
        <p:sp>
          <p:nvSpPr>
            <p:cNvPr id="23563" name="Line 10"/>
            <p:cNvSpPr>
              <a:spLocks noChangeShapeType="1"/>
            </p:cNvSpPr>
            <p:nvPr/>
          </p:nvSpPr>
          <p:spPr bwMode="auto">
            <a:xfrm>
              <a:off x="2133" y="3608"/>
              <a:ext cx="563" cy="138"/>
            </a:xfrm>
            <a:prstGeom prst="line">
              <a:avLst/>
            </a:prstGeom>
            <a:noFill/>
            <a:ln w="34925">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61" name="Text Box 11"/>
          <p:cNvSpPr txBox="1">
            <a:spLocks noChangeArrowheads="1"/>
          </p:cNvSpPr>
          <p:nvPr/>
        </p:nvSpPr>
        <p:spPr bwMode="auto">
          <a:xfrm>
            <a:off x="434975" y="190500"/>
            <a:ext cx="3006725" cy="11176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500" b="1" dirty="0">
                <a:latin typeface="+mn-lt"/>
              </a:rPr>
              <a:t>Warming is Unequivocal</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39942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25438"/>
            <a:ext cx="8162925" cy="466725"/>
          </a:xfrm>
        </p:spPr>
        <p:txBody>
          <a:bodyPr/>
          <a:lstStyle/>
          <a:p>
            <a:pPr eaLnBrk="1" hangingPunct="1"/>
            <a:r>
              <a:rPr lang="en-US" altLang="en-US" sz="1900">
                <a:solidFill>
                  <a:srgbClr val="1E7FB8"/>
                </a:solidFill>
              </a:rPr>
              <a:t>What will happen, and what could happen?</a:t>
            </a:r>
          </a:p>
        </p:txBody>
      </p:sp>
      <p:pic>
        <p:nvPicPr>
          <p:cNvPr id="24579" name="Picture 3" descr="TS-32_110306"/>
          <p:cNvPicPr>
            <a:picLocks noChangeAspect="1" noChangeArrowheads="1"/>
          </p:cNvPicPr>
          <p:nvPr/>
        </p:nvPicPr>
        <p:blipFill>
          <a:blip r:embed="rId3" cstate="print">
            <a:extLst>
              <a:ext uri="{28A0092B-C50C-407E-A947-70E740481C1C}">
                <a14:useLocalDpi xmlns:a14="http://schemas.microsoft.com/office/drawing/2010/main" val="0"/>
              </a:ext>
            </a:extLst>
          </a:blip>
          <a:srcRect t="6348" b="5241"/>
          <a:stretch>
            <a:fillRect/>
          </a:stretch>
        </p:blipFill>
        <p:spPr bwMode="auto">
          <a:xfrm>
            <a:off x="238125" y="1341438"/>
            <a:ext cx="7045325"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4305300" y="3394075"/>
            <a:ext cx="1430338" cy="619125"/>
          </a:xfrm>
          <a:prstGeom prst="rect">
            <a:avLst/>
          </a:prstGeom>
          <a:noFill/>
          <a:ln w="38100" algn="ctr">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a:solidFill>
                  <a:schemeClr val="hlink"/>
                </a:solidFill>
              </a:rPr>
              <a:t>1.8</a:t>
            </a:r>
            <a:r>
              <a:rPr lang="en-US" altLang="en-US" sz="1600" baseline="30000">
                <a:solidFill>
                  <a:schemeClr val="hlink"/>
                </a:solidFill>
              </a:rPr>
              <a:t>o</a:t>
            </a:r>
            <a:r>
              <a:rPr lang="en-US" altLang="en-US" sz="1600">
                <a:solidFill>
                  <a:schemeClr val="hlink"/>
                </a:solidFill>
              </a:rPr>
              <a:t>C = 3.2</a:t>
            </a:r>
            <a:r>
              <a:rPr lang="en-US" altLang="en-US" sz="1600" baseline="30000">
                <a:solidFill>
                  <a:schemeClr val="hlink"/>
                </a:solidFill>
              </a:rPr>
              <a:t>o</a:t>
            </a:r>
            <a:r>
              <a:rPr lang="en-US" altLang="en-US" sz="1600">
                <a:solidFill>
                  <a:schemeClr val="hlink"/>
                </a:solidFill>
              </a:rPr>
              <a:t>F</a:t>
            </a:r>
          </a:p>
        </p:txBody>
      </p:sp>
      <p:sp>
        <p:nvSpPr>
          <p:cNvPr id="24581" name="Text Box 5"/>
          <p:cNvSpPr txBox="1">
            <a:spLocks noChangeArrowheads="1"/>
          </p:cNvSpPr>
          <p:nvPr/>
        </p:nvSpPr>
        <p:spPr bwMode="auto">
          <a:xfrm>
            <a:off x="4379913" y="2565400"/>
            <a:ext cx="1427162" cy="619125"/>
          </a:xfrm>
          <a:prstGeom prst="rect">
            <a:avLst/>
          </a:prstGeom>
          <a:noFill/>
          <a:ln w="3810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a:solidFill>
                  <a:schemeClr val="hlink"/>
                </a:solidFill>
              </a:rPr>
              <a:t>2.8</a:t>
            </a:r>
            <a:r>
              <a:rPr lang="en-US" altLang="en-US" sz="1600" baseline="30000">
                <a:solidFill>
                  <a:schemeClr val="hlink"/>
                </a:solidFill>
              </a:rPr>
              <a:t>o</a:t>
            </a:r>
            <a:r>
              <a:rPr lang="en-US" altLang="en-US" sz="1600">
                <a:solidFill>
                  <a:schemeClr val="hlink"/>
                </a:solidFill>
              </a:rPr>
              <a:t>C = 5.0</a:t>
            </a:r>
            <a:r>
              <a:rPr lang="en-US" altLang="en-US" sz="1600" baseline="30000">
                <a:solidFill>
                  <a:schemeClr val="hlink"/>
                </a:solidFill>
              </a:rPr>
              <a:t>o</a:t>
            </a:r>
            <a:r>
              <a:rPr lang="en-US" altLang="en-US" sz="1600">
                <a:solidFill>
                  <a:schemeClr val="hlink"/>
                </a:solidFill>
              </a:rPr>
              <a:t>F</a:t>
            </a:r>
          </a:p>
        </p:txBody>
      </p:sp>
      <p:sp>
        <p:nvSpPr>
          <p:cNvPr id="24582" name="Text Box 6"/>
          <p:cNvSpPr txBox="1">
            <a:spLocks noChangeArrowheads="1"/>
          </p:cNvSpPr>
          <p:nvPr/>
        </p:nvSpPr>
        <p:spPr bwMode="auto">
          <a:xfrm>
            <a:off x="4414838" y="1881188"/>
            <a:ext cx="1427162" cy="6191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a:solidFill>
                  <a:schemeClr val="hlink"/>
                </a:solidFill>
              </a:rPr>
              <a:t>3.4</a:t>
            </a:r>
            <a:r>
              <a:rPr lang="en-US" altLang="en-US" sz="1600" baseline="30000">
                <a:solidFill>
                  <a:schemeClr val="hlink"/>
                </a:solidFill>
              </a:rPr>
              <a:t>o</a:t>
            </a:r>
            <a:r>
              <a:rPr lang="en-US" altLang="en-US" sz="1600">
                <a:solidFill>
                  <a:schemeClr val="hlink"/>
                </a:solidFill>
              </a:rPr>
              <a:t>C = 6.1</a:t>
            </a:r>
            <a:r>
              <a:rPr lang="en-US" altLang="en-US" sz="1600" baseline="30000">
                <a:solidFill>
                  <a:schemeClr val="hlink"/>
                </a:solidFill>
              </a:rPr>
              <a:t>o</a:t>
            </a:r>
            <a:r>
              <a:rPr lang="en-US" altLang="en-US" sz="1600">
                <a:solidFill>
                  <a:schemeClr val="hlink"/>
                </a:solidFill>
              </a:rPr>
              <a:t>F</a:t>
            </a:r>
          </a:p>
        </p:txBody>
      </p:sp>
      <p:sp>
        <p:nvSpPr>
          <p:cNvPr id="24583" name="Text Box 7"/>
          <p:cNvSpPr txBox="1">
            <a:spLocks noChangeArrowheads="1"/>
          </p:cNvSpPr>
          <p:nvPr/>
        </p:nvSpPr>
        <p:spPr bwMode="auto">
          <a:xfrm>
            <a:off x="7972425" y="1690688"/>
            <a:ext cx="1171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000"/>
              <a:t>ppm CO</a:t>
            </a:r>
            <a:r>
              <a:rPr lang="en-US" altLang="en-US" sz="2000" baseline="-25000"/>
              <a:t>2</a:t>
            </a:r>
            <a:r>
              <a:rPr lang="en-US" altLang="en-US" sz="2000"/>
              <a:t> Eq</a:t>
            </a:r>
            <a:endParaRPr lang="en-US" altLang="en-US" sz="2400"/>
          </a:p>
        </p:txBody>
      </p:sp>
      <p:sp>
        <p:nvSpPr>
          <p:cNvPr id="24584" name="Text Box 8"/>
          <p:cNvSpPr txBox="1">
            <a:spLocks noChangeArrowheads="1"/>
          </p:cNvSpPr>
          <p:nvPr/>
        </p:nvSpPr>
        <p:spPr bwMode="auto">
          <a:xfrm>
            <a:off x="7245350" y="1824038"/>
            <a:ext cx="708025" cy="457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50000"/>
              </a:spcBef>
              <a:buFontTx/>
              <a:buNone/>
            </a:pPr>
            <a:r>
              <a:rPr lang="en-US" altLang="en-US" sz="2400"/>
              <a:t>850</a:t>
            </a:r>
            <a:endParaRPr lang="en-US" altLang="en-US" sz="2400">
              <a:solidFill>
                <a:schemeClr val="bg1"/>
              </a:solidFill>
            </a:endParaRPr>
          </a:p>
        </p:txBody>
      </p:sp>
      <p:sp>
        <p:nvSpPr>
          <p:cNvPr id="24585" name="Text Box 9"/>
          <p:cNvSpPr txBox="1">
            <a:spLocks noChangeArrowheads="1"/>
          </p:cNvSpPr>
          <p:nvPr/>
        </p:nvSpPr>
        <p:spPr bwMode="auto">
          <a:xfrm>
            <a:off x="7242175" y="2682875"/>
            <a:ext cx="768350" cy="4572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50000"/>
              </a:spcBef>
              <a:buFontTx/>
              <a:buNone/>
            </a:pPr>
            <a:r>
              <a:rPr lang="en-US" altLang="en-US" sz="2400"/>
              <a:t>600</a:t>
            </a:r>
          </a:p>
        </p:txBody>
      </p:sp>
      <p:sp>
        <p:nvSpPr>
          <p:cNvPr id="24586" name="Text Box 10"/>
          <p:cNvSpPr txBox="1">
            <a:spLocks noChangeArrowheads="1"/>
          </p:cNvSpPr>
          <p:nvPr/>
        </p:nvSpPr>
        <p:spPr bwMode="auto">
          <a:xfrm>
            <a:off x="7256463" y="3476625"/>
            <a:ext cx="1468437"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a:t>Even if we stop emitting today</a:t>
            </a:r>
          </a:p>
        </p:txBody>
      </p:sp>
      <p:sp>
        <p:nvSpPr>
          <p:cNvPr id="24587" name="Text Box 11"/>
          <p:cNvSpPr txBox="1">
            <a:spLocks noChangeArrowheads="1"/>
          </p:cNvSpPr>
          <p:nvPr/>
        </p:nvSpPr>
        <p:spPr bwMode="auto">
          <a:xfrm>
            <a:off x="4270375" y="3933825"/>
            <a:ext cx="1430338" cy="619125"/>
          </a:xfrm>
          <a:prstGeom prst="rect">
            <a:avLst/>
          </a:prstGeom>
          <a:noFill/>
          <a:ln w="3810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91024" tIns="45512" rIns="91024" bIns="45512">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600">
                <a:solidFill>
                  <a:schemeClr val="hlink"/>
                </a:solidFill>
              </a:rPr>
              <a:t>0.6</a:t>
            </a:r>
            <a:r>
              <a:rPr lang="en-US" altLang="en-US" sz="1600" baseline="30000">
                <a:solidFill>
                  <a:schemeClr val="hlink"/>
                </a:solidFill>
              </a:rPr>
              <a:t>o</a:t>
            </a:r>
            <a:r>
              <a:rPr lang="en-US" altLang="en-US" sz="1600">
                <a:solidFill>
                  <a:schemeClr val="hlink"/>
                </a:solidFill>
              </a:rPr>
              <a:t>C = 1.0</a:t>
            </a:r>
            <a:r>
              <a:rPr lang="en-US" altLang="en-US" sz="1600" baseline="30000">
                <a:solidFill>
                  <a:schemeClr val="hlink"/>
                </a:solidFill>
              </a:rPr>
              <a:t>o</a:t>
            </a:r>
            <a:r>
              <a:rPr lang="en-US" altLang="en-US" sz="1600">
                <a:solidFill>
                  <a:schemeClr val="hlink"/>
                </a:solidFill>
              </a:rPr>
              <a:t>F</a:t>
            </a:r>
          </a:p>
        </p:txBody>
      </p:sp>
      <p:sp>
        <p:nvSpPr>
          <p:cNvPr id="24588" name="Text Box 12"/>
          <p:cNvSpPr txBox="1">
            <a:spLocks noChangeArrowheads="1"/>
          </p:cNvSpPr>
          <p:nvPr/>
        </p:nvSpPr>
        <p:spPr bwMode="auto">
          <a:xfrm>
            <a:off x="7566025" y="5595938"/>
            <a:ext cx="15779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797" tIns="39899" rIns="79797" bIns="39899">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rtl="1" eaLnBrk="1" hangingPunct="1">
              <a:spcBef>
                <a:spcPct val="50000"/>
              </a:spcBef>
              <a:buFontTx/>
              <a:buNone/>
            </a:pPr>
            <a:r>
              <a:rPr lang="en-US" altLang="en-US" sz="1800" b="1">
                <a:solidFill>
                  <a:srgbClr val="000066"/>
                </a:solidFill>
              </a:rPr>
              <a:t>IPCC, WG 1</a:t>
            </a:r>
          </a:p>
        </p:txBody>
      </p:sp>
      <p:sp>
        <p:nvSpPr>
          <p:cNvPr id="24589" name="Line 13"/>
          <p:cNvSpPr>
            <a:spLocks noChangeShapeType="1"/>
          </p:cNvSpPr>
          <p:nvPr/>
        </p:nvSpPr>
        <p:spPr bwMode="auto">
          <a:xfrm flipH="1">
            <a:off x="5864225" y="4017963"/>
            <a:ext cx="1320800" cy="4286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49995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2100" dirty="0"/>
              <a:t>Climate Congress, Copenhagen, March 10-12, 2009</a:t>
            </a:r>
            <a:br>
              <a:rPr lang="en-US" altLang="en-US" sz="2100" dirty="0"/>
            </a:br>
            <a:r>
              <a:rPr lang="en-US" altLang="en-US" sz="2100" dirty="0"/>
              <a:t> (first </a:t>
            </a:r>
            <a:r>
              <a:rPr lang="en-US" altLang="en-US" sz="2100" dirty="0" err="1"/>
              <a:t>draft,March</a:t>
            </a:r>
            <a:r>
              <a:rPr lang="en-US" altLang="en-US" sz="2100" dirty="0"/>
              <a:t> 13)</a:t>
            </a:r>
          </a:p>
        </p:txBody>
      </p:sp>
      <p:sp>
        <p:nvSpPr>
          <p:cNvPr id="25603" name="Rectangle 3"/>
          <p:cNvSpPr>
            <a:spLocks noGrp="1" noChangeArrowheads="1"/>
          </p:cNvSpPr>
          <p:nvPr>
            <p:ph idx="1"/>
          </p:nvPr>
        </p:nvSpPr>
        <p:spPr/>
        <p:txBody>
          <a:bodyPr>
            <a:normAutofit fontScale="55000" lnSpcReduction="20000"/>
          </a:bodyPr>
          <a:lstStyle/>
          <a:p>
            <a:pPr eaLnBrk="1" hangingPunct="1">
              <a:buFontTx/>
              <a:buNone/>
            </a:pPr>
            <a:r>
              <a:rPr lang="en-US" altLang="en-US" i="1" dirty="0" err="1"/>
              <a:t>Keymessage</a:t>
            </a:r>
            <a:r>
              <a:rPr lang="en-US" altLang="en-US" i="1" dirty="0"/>
              <a:t> 1: climatic trends</a:t>
            </a:r>
          </a:p>
          <a:p>
            <a:pPr eaLnBrk="1" hangingPunct="1">
              <a:buFontTx/>
              <a:buNone/>
            </a:pPr>
            <a:endParaRPr lang="en-US" altLang="en-US" dirty="0"/>
          </a:p>
          <a:p>
            <a:pPr eaLnBrk="1" hangingPunct="1">
              <a:buFontTx/>
              <a:buNone/>
            </a:pPr>
            <a:r>
              <a:rPr lang="en-US" altLang="en-US" dirty="0"/>
              <a:t>Recent observations confirm that, given high rates of observed</a:t>
            </a:r>
          </a:p>
          <a:p>
            <a:pPr eaLnBrk="1" hangingPunct="1">
              <a:buFontTx/>
              <a:buNone/>
            </a:pPr>
            <a:r>
              <a:rPr lang="en-US" altLang="en-US" dirty="0"/>
              <a:t>emissions, </a:t>
            </a:r>
            <a:r>
              <a:rPr lang="en-US" altLang="en-US" b="1" dirty="0"/>
              <a:t>the worst-case IPCC scenario trajectories (or even</a:t>
            </a:r>
          </a:p>
          <a:p>
            <a:pPr eaLnBrk="1" hangingPunct="1">
              <a:buFontTx/>
              <a:buNone/>
            </a:pPr>
            <a:r>
              <a:rPr lang="en-US" altLang="en-US" b="1" dirty="0"/>
              <a:t>worse) are being realized</a:t>
            </a:r>
            <a:r>
              <a:rPr lang="en-US" altLang="en-US" dirty="0"/>
              <a:t>. For many key parameters, the climate</a:t>
            </a:r>
          </a:p>
          <a:p>
            <a:pPr eaLnBrk="1" hangingPunct="1">
              <a:buFontTx/>
              <a:buNone/>
            </a:pPr>
            <a:r>
              <a:rPr lang="en-US" altLang="en-US" dirty="0"/>
              <a:t>system is already moving beyond the patterns of natural</a:t>
            </a:r>
          </a:p>
          <a:p>
            <a:pPr eaLnBrk="1" hangingPunct="1">
              <a:buFontTx/>
              <a:buNone/>
            </a:pPr>
            <a:r>
              <a:rPr lang="en-US" altLang="en-US" dirty="0"/>
              <a:t>variability within which our society and economy have developed</a:t>
            </a:r>
          </a:p>
          <a:p>
            <a:pPr eaLnBrk="1" hangingPunct="1">
              <a:buFontTx/>
              <a:buNone/>
            </a:pPr>
            <a:r>
              <a:rPr lang="en-US" altLang="en-US" dirty="0"/>
              <a:t>and thrived. These parameters include global mean surface</a:t>
            </a:r>
          </a:p>
          <a:p>
            <a:pPr eaLnBrk="1" hangingPunct="1">
              <a:buFontTx/>
              <a:buNone/>
            </a:pPr>
            <a:r>
              <a:rPr lang="en-US" altLang="en-US" dirty="0"/>
              <a:t>temperature, sea-level rise, ocean and ice sheet dynamics, ocean</a:t>
            </a:r>
          </a:p>
          <a:p>
            <a:pPr eaLnBrk="1" hangingPunct="1">
              <a:buFontTx/>
              <a:buNone/>
            </a:pPr>
            <a:r>
              <a:rPr lang="en-US" altLang="en-US" dirty="0"/>
              <a:t>acidification, and extreme climatic events. There is a significant</a:t>
            </a:r>
          </a:p>
          <a:p>
            <a:pPr eaLnBrk="1" hangingPunct="1">
              <a:buFontTx/>
              <a:buNone/>
            </a:pPr>
            <a:r>
              <a:rPr lang="en-US" altLang="en-US" dirty="0"/>
              <a:t>risk that many of the trends will accelerate, leading to an</a:t>
            </a:r>
          </a:p>
          <a:p>
            <a:pPr eaLnBrk="1" hangingPunct="1">
              <a:buFontTx/>
              <a:buNone/>
            </a:pPr>
            <a:r>
              <a:rPr lang="en-US" altLang="en-US" dirty="0"/>
              <a:t>increasing risk of abrupt or irreversible climatic shifts.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1761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63575" y="1841500"/>
            <a:ext cx="87487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80000"/>
              </a:spcBef>
              <a:buClr>
                <a:srgbClr val="1E7FB8"/>
              </a:buClr>
              <a:buFontTx/>
              <a:buChar char="-"/>
            </a:pPr>
            <a:endParaRPr lang="en-US" altLang="en-US" sz="800" b="1"/>
          </a:p>
        </p:txBody>
      </p:sp>
      <p:sp>
        <p:nvSpPr>
          <p:cNvPr id="26627" name="Rectangle 3"/>
          <p:cNvSpPr>
            <a:spLocks noChangeArrowheads="1"/>
          </p:cNvSpPr>
          <p:nvPr/>
        </p:nvSpPr>
        <p:spPr bwMode="auto">
          <a:xfrm>
            <a:off x="0" y="0"/>
            <a:ext cx="9144000" cy="6007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6628" name="Text Box 4"/>
          <p:cNvSpPr txBox="1">
            <a:spLocks noChangeArrowheads="1"/>
          </p:cNvSpPr>
          <p:nvPr/>
        </p:nvSpPr>
        <p:spPr bwMode="auto">
          <a:xfrm>
            <a:off x="5922963" y="1460500"/>
            <a:ext cx="3221037" cy="73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dirty="0">
                <a:latin typeface="+mn-lt"/>
              </a:rPr>
              <a:t>Cumulative emissions of greenhouse gases, to 2002</a:t>
            </a:r>
          </a:p>
        </p:txBody>
      </p:sp>
      <p:sp>
        <p:nvSpPr>
          <p:cNvPr id="26629" name="Text Box 5"/>
          <p:cNvSpPr txBox="1">
            <a:spLocks noChangeArrowheads="1"/>
          </p:cNvSpPr>
          <p:nvPr/>
        </p:nvSpPr>
        <p:spPr bwMode="auto">
          <a:xfrm>
            <a:off x="5922963" y="4043363"/>
            <a:ext cx="32210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2100" dirty="0">
                <a:solidFill>
                  <a:srgbClr val="000066"/>
                </a:solidFill>
                <a:latin typeface="+mn-lt"/>
              </a:rPr>
              <a:t>WHO estimates of </a:t>
            </a:r>
            <a:r>
              <a:rPr lang="en-GB" altLang="en-US" sz="2100" i="1" dirty="0">
                <a:solidFill>
                  <a:srgbClr val="000066"/>
                </a:solidFill>
                <a:latin typeface="+mn-lt"/>
              </a:rPr>
              <a:t>per capita </a:t>
            </a:r>
            <a:r>
              <a:rPr lang="en-GB" altLang="en-US" sz="2100" dirty="0">
                <a:solidFill>
                  <a:srgbClr val="000066"/>
                </a:solidFill>
                <a:latin typeface="+mn-lt"/>
              </a:rPr>
              <a:t>mortality from climate change, 2000</a:t>
            </a:r>
            <a:endParaRPr lang="en-US" altLang="en-US" sz="2100" dirty="0">
              <a:solidFill>
                <a:srgbClr val="000066"/>
              </a:solidFill>
              <a:latin typeface="+mn-lt"/>
            </a:endParaRPr>
          </a:p>
        </p:txBody>
      </p:sp>
      <p:sp>
        <p:nvSpPr>
          <p:cNvPr id="26630" name="Rectangle 6"/>
          <p:cNvSpPr>
            <a:spLocks noGrp="1" noChangeArrowheads="1"/>
          </p:cNvSpPr>
          <p:nvPr>
            <p:ph type="title"/>
          </p:nvPr>
        </p:nvSpPr>
        <p:spPr>
          <a:xfrm>
            <a:off x="0" y="284163"/>
            <a:ext cx="9144000" cy="488950"/>
          </a:xfrm>
          <a:noFill/>
        </p:spPr>
        <p:txBody>
          <a:bodyPr lIns="91200" tIns="45600" rIns="91200" bIns="45600" anchor="t">
            <a:spAutoFit/>
          </a:bodyPr>
          <a:lstStyle/>
          <a:p>
            <a:r>
              <a:rPr lang="en-GB" altLang="en-US" sz="2600" dirty="0">
                <a:solidFill>
                  <a:srgbClr val="1E7FB8"/>
                </a:solidFill>
              </a:rPr>
              <a:t>Why the response needs to be global</a:t>
            </a:r>
            <a:endParaRPr lang="en-US" altLang="en-US" sz="2600" dirty="0">
              <a:solidFill>
                <a:srgbClr val="1E7FB8"/>
              </a:solidFill>
            </a:endParaRPr>
          </a:p>
        </p:txBody>
      </p:sp>
      <p:pic>
        <p:nvPicPr>
          <p:cNvPr id="266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30276"/>
            <a:ext cx="5681663" cy="21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7" y="3277395"/>
            <a:ext cx="5540375" cy="213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Line 9"/>
          <p:cNvSpPr>
            <a:spLocks noChangeShapeType="1"/>
          </p:cNvSpPr>
          <p:nvPr/>
        </p:nvSpPr>
        <p:spPr bwMode="auto">
          <a:xfrm>
            <a:off x="0" y="954088"/>
            <a:ext cx="9144000" cy="0"/>
          </a:xfrm>
          <a:prstGeom prst="line">
            <a:avLst/>
          </a:prstGeom>
          <a:noFill/>
          <a:ln w="25400">
            <a:solidFill>
              <a:srgbClr val="4189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Text Box 10"/>
          <p:cNvSpPr txBox="1">
            <a:spLocks noChangeArrowheads="1"/>
          </p:cNvSpPr>
          <p:nvPr/>
        </p:nvSpPr>
        <p:spPr bwMode="auto">
          <a:xfrm>
            <a:off x="5864225" y="5664200"/>
            <a:ext cx="44529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0" tIns="45600" rIns="91200" bIns="45600">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100">
                <a:solidFill>
                  <a:srgbClr val="1E7FB8"/>
                </a:solidFill>
              </a:rPr>
              <a:t>Map projections from Patz et al, Ecohealth 2007.</a:t>
            </a:r>
            <a:endParaRPr lang="en-US" altLang="en-US" sz="1100">
              <a:solidFill>
                <a:srgbClr val="1E7FB8"/>
              </a:solidFill>
            </a:endParaRPr>
          </a:p>
        </p:txBody>
      </p:sp>
      <p:sp>
        <p:nvSpPr>
          <p:cNvPr id="26635" name="Text Box 11"/>
          <p:cNvSpPr txBox="1">
            <a:spLocks noChangeArrowheads="1"/>
          </p:cNvSpPr>
          <p:nvPr/>
        </p:nvSpPr>
        <p:spPr bwMode="auto">
          <a:xfrm>
            <a:off x="271462" y="5332412"/>
            <a:ext cx="4300538" cy="76517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48" tIns="45624" rIns="91248" bIns="45624">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1100" b="1" dirty="0">
                <a:solidFill>
                  <a:schemeClr val="bg1"/>
                </a:solidFill>
              </a:rPr>
              <a:t>WHO  Comparative Risk Assessment estimated that by 2000, climate change that had occurred since the 1970s was causing over 150,000 additional deaths per year (WHO, 2002, McMichael et al 2004)</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28312172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376079" y="5592763"/>
            <a:ext cx="2160588" cy="522288"/>
          </a:xfrm>
          <a:prstGeom prst="rect">
            <a:avLst/>
          </a:prstGeom>
          <a:solidFill>
            <a:srgbClr val="FFEFFB"/>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1" name="Text Box 3"/>
          <p:cNvSpPr txBox="1">
            <a:spLocks noChangeArrowheads="1"/>
          </p:cNvSpPr>
          <p:nvPr/>
        </p:nvSpPr>
        <p:spPr bwMode="auto">
          <a:xfrm>
            <a:off x="541338" y="4302125"/>
            <a:ext cx="1079500" cy="650875"/>
          </a:xfrm>
          <a:prstGeom prst="rect">
            <a:avLst/>
          </a:prstGeom>
          <a:solidFill>
            <a:srgbClr val="CAF8C8"/>
          </a:solidFill>
          <a:ln w="9525">
            <a:solidFill>
              <a:schemeClr val="tx1"/>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altLang="en-US" sz="1800" b="1">
                <a:solidFill>
                  <a:srgbClr val="FF0000"/>
                </a:solidFill>
              </a:rPr>
              <a:t>Climate change</a:t>
            </a:r>
            <a:endParaRPr lang="en-US" altLang="en-US" sz="1800" b="1">
              <a:solidFill>
                <a:srgbClr val="FF0000"/>
              </a:solidFill>
            </a:endParaRPr>
          </a:p>
        </p:txBody>
      </p:sp>
      <p:sp>
        <p:nvSpPr>
          <p:cNvPr id="27652" name="Text Box 4"/>
          <p:cNvSpPr txBox="1">
            <a:spLocks noChangeArrowheads="1"/>
          </p:cNvSpPr>
          <p:nvPr/>
        </p:nvSpPr>
        <p:spPr bwMode="auto">
          <a:xfrm>
            <a:off x="3467100" y="2743200"/>
            <a:ext cx="1295400" cy="1216025"/>
          </a:xfrm>
          <a:prstGeom prst="rect">
            <a:avLst/>
          </a:prstGeom>
          <a:solidFill>
            <a:srgbClr val="DDDDDD"/>
          </a:solidFill>
          <a:ln w="28575">
            <a:solidFill>
              <a:srgbClr val="CCFFFF"/>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a:solidFill>
                  <a:srgbClr val="FF0000"/>
                </a:solidFill>
              </a:rPr>
              <a:t>Direct exposures</a:t>
            </a:r>
          </a:p>
          <a:p>
            <a:pPr eaLnBrk="1" hangingPunct="1">
              <a:spcBef>
                <a:spcPct val="0"/>
              </a:spcBef>
              <a:buFontTx/>
              <a:buNone/>
            </a:pPr>
            <a:r>
              <a:rPr lang="en-AU" altLang="en-US" sz="900">
                <a:solidFill>
                  <a:srgbClr val="777777"/>
                </a:solidFill>
              </a:rPr>
              <a:t>(temperature, precipitation, sea level rise, extreme events)</a:t>
            </a:r>
            <a:endParaRPr lang="en-US" altLang="en-US" sz="900">
              <a:solidFill>
                <a:srgbClr val="777777"/>
              </a:solidFill>
            </a:endParaRPr>
          </a:p>
        </p:txBody>
      </p:sp>
      <p:sp>
        <p:nvSpPr>
          <p:cNvPr id="27653" name="Line 5"/>
          <p:cNvSpPr>
            <a:spLocks noChangeShapeType="1"/>
          </p:cNvSpPr>
          <p:nvPr/>
        </p:nvSpPr>
        <p:spPr bwMode="auto">
          <a:xfrm flipH="1">
            <a:off x="1905000" y="3306763"/>
            <a:ext cx="3175" cy="2865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6"/>
          <p:cNvSpPr>
            <a:spLocks noChangeShapeType="1"/>
          </p:cNvSpPr>
          <p:nvPr/>
        </p:nvSpPr>
        <p:spPr bwMode="auto">
          <a:xfrm>
            <a:off x="1908175" y="3306763"/>
            <a:ext cx="15843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5" name="Text Box 7"/>
          <p:cNvSpPr txBox="1">
            <a:spLocks noChangeArrowheads="1"/>
          </p:cNvSpPr>
          <p:nvPr/>
        </p:nvSpPr>
        <p:spPr bwMode="auto">
          <a:xfrm>
            <a:off x="1763713" y="2154238"/>
            <a:ext cx="1223962" cy="763587"/>
          </a:xfrm>
          <a:prstGeom prst="rect">
            <a:avLst/>
          </a:prstGeom>
          <a:solidFill>
            <a:srgbClr val="DDDDDD"/>
          </a:solidFill>
          <a:ln w="9525">
            <a:solidFill>
              <a:schemeClr val="bg2"/>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FontTx/>
              <a:buNone/>
            </a:pPr>
            <a:r>
              <a:rPr lang="en-AU" altLang="en-US" sz="1600" b="1">
                <a:solidFill>
                  <a:srgbClr val="808080"/>
                </a:solidFill>
              </a:rPr>
              <a:t>Environ-</a:t>
            </a:r>
          </a:p>
          <a:p>
            <a:pPr algn="ctr" eaLnBrk="1" hangingPunct="1">
              <a:lnSpc>
                <a:spcPct val="90000"/>
              </a:lnSpc>
              <a:spcBef>
                <a:spcPct val="0"/>
              </a:spcBef>
              <a:buFontTx/>
              <a:buNone/>
            </a:pPr>
            <a:r>
              <a:rPr lang="en-AU" altLang="en-US" sz="1600" b="1">
                <a:solidFill>
                  <a:srgbClr val="808080"/>
                </a:solidFill>
              </a:rPr>
              <a:t>mental conditions</a:t>
            </a:r>
            <a:endParaRPr lang="en-US" altLang="en-US" sz="1600" b="1">
              <a:solidFill>
                <a:srgbClr val="808080"/>
              </a:solidFill>
            </a:endParaRPr>
          </a:p>
        </p:txBody>
      </p:sp>
      <p:sp>
        <p:nvSpPr>
          <p:cNvPr id="27656" name="Text Box 8"/>
          <p:cNvSpPr txBox="1">
            <a:spLocks noChangeArrowheads="1"/>
          </p:cNvSpPr>
          <p:nvPr/>
        </p:nvSpPr>
        <p:spPr bwMode="auto">
          <a:xfrm>
            <a:off x="3532187" y="3982365"/>
            <a:ext cx="1295400" cy="1615455"/>
          </a:xfrm>
          <a:prstGeom prst="rect">
            <a:avLst/>
          </a:prstGeom>
          <a:solidFill>
            <a:srgbClr val="DDDDDD"/>
          </a:solidFill>
          <a:ln w="28575">
            <a:solidFill>
              <a:srgbClr val="CCFF99"/>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dirty="0">
                <a:solidFill>
                  <a:srgbClr val="FF0000"/>
                </a:solidFill>
              </a:rPr>
              <a:t>Indirect exposures</a:t>
            </a:r>
            <a:r>
              <a:rPr lang="en-AU" altLang="en-US" sz="1800" dirty="0">
                <a:solidFill>
                  <a:schemeClr val="bg1"/>
                </a:solidFill>
              </a:rPr>
              <a:t> </a:t>
            </a:r>
            <a:r>
              <a:rPr lang="en-AU" altLang="en-US" sz="900" dirty="0">
                <a:solidFill>
                  <a:srgbClr val="777777"/>
                </a:solidFill>
              </a:rPr>
              <a:t>(changes in water, air, food quality; vector ecology; ecosystems, agriculture, industry and settlements) Social &amp; economic </a:t>
            </a:r>
            <a:endParaRPr lang="en-US" altLang="en-US" sz="900" dirty="0">
              <a:solidFill>
                <a:srgbClr val="777777"/>
              </a:solidFill>
            </a:endParaRPr>
          </a:p>
        </p:txBody>
      </p:sp>
      <p:sp>
        <p:nvSpPr>
          <p:cNvPr id="27657" name="Text Box 9"/>
          <p:cNvSpPr txBox="1">
            <a:spLocks noChangeArrowheads="1"/>
          </p:cNvSpPr>
          <p:nvPr/>
        </p:nvSpPr>
        <p:spPr bwMode="auto">
          <a:xfrm>
            <a:off x="7092950" y="4248150"/>
            <a:ext cx="1136650" cy="645959"/>
          </a:xfrm>
          <a:prstGeom prst="rect">
            <a:avLst/>
          </a:prstGeom>
          <a:solidFill>
            <a:srgbClr val="FAFDDB"/>
          </a:solidFill>
          <a:ln w="38100">
            <a:solidFill>
              <a:schemeClr val="accent2"/>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b="1" dirty="0">
                <a:solidFill>
                  <a:schemeClr val="accent2"/>
                </a:solidFill>
              </a:rPr>
              <a:t>Health impact</a:t>
            </a:r>
            <a:endParaRPr lang="en-US" altLang="en-US" sz="1800" b="1" dirty="0">
              <a:solidFill>
                <a:schemeClr val="accent2"/>
              </a:solidFill>
            </a:endParaRPr>
          </a:p>
        </p:txBody>
      </p:sp>
      <p:sp>
        <p:nvSpPr>
          <p:cNvPr id="27658" name="Text Box 10"/>
          <p:cNvSpPr txBox="1">
            <a:spLocks noChangeArrowheads="1"/>
          </p:cNvSpPr>
          <p:nvPr/>
        </p:nvSpPr>
        <p:spPr bwMode="auto">
          <a:xfrm>
            <a:off x="6013450" y="1289050"/>
            <a:ext cx="996950" cy="739775"/>
          </a:xfrm>
          <a:prstGeom prst="rect">
            <a:avLst/>
          </a:prstGeom>
          <a:solidFill>
            <a:srgbClr val="DDDDDD"/>
          </a:solidFill>
          <a:ln w="9525">
            <a:solidFill>
              <a:schemeClr val="bg2"/>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altLang="en-US" sz="1400">
                <a:solidFill>
                  <a:srgbClr val="808080"/>
                </a:solidFill>
              </a:rPr>
              <a:t>Health system</a:t>
            </a:r>
          </a:p>
          <a:p>
            <a:pPr algn="ctr" eaLnBrk="1" hangingPunct="1">
              <a:spcBef>
                <a:spcPct val="0"/>
              </a:spcBef>
              <a:buFontTx/>
              <a:buNone/>
            </a:pPr>
            <a:r>
              <a:rPr lang="en-AU" altLang="en-US" sz="1400">
                <a:solidFill>
                  <a:srgbClr val="808080"/>
                </a:solidFill>
              </a:rPr>
              <a:t>conditions</a:t>
            </a:r>
            <a:endParaRPr lang="en-US" altLang="en-US" sz="1400">
              <a:solidFill>
                <a:srgbClr val="808080"/>
              </a:solidFill>
            </a:endParaRPr>
          </a:p>
        </p:txBody>
      </p:sp>
      <p:sp>
        <p:nvSpPr>
          <p:cNvPr id="27659" name="Line 11"/>
          <p:cNvSpPr>
            <a:spLocks noChangeShapeType="1"/>
          </p:cNvSpPr>
          <p:nvPr/>
        </p:nvSpPr>
        <p:spPr bwMode="auto">
          <a:xfrm flipH="1">
            <a:off x="1143000" y="1447800"/>
            <a:ext cx="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2"/>
          <p:cNvSpPr>
            <a:spLocks noChangeShapeType="1"/>
          </p:cNvSpPr>
          <p:nvPr/>
        </p:nvSpPr>
        <p:spPr bwMode="auto">
          <a:xfrm>
            <a:off x="1600200" y="4572000"/>
            <a:ext cx="1892300" cy="301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Text Box 13"/>
          <p:cNvSpPr txBox="1">
            <a:spLocks noChangeArrowheads="1"/>
          </p:cNvSpPr>
          <p:nvPr/>
        </p:nvSpPr>
        <p:spPr bwMode="auto">
          <a:xfrm>
            <a:off x="3494088" y="5791200"/>
            <a:ext cx="1306512" cy="368960"/>
          </a:xfrm>
          <a:prstGeom prst="rect">
            <a:avLst/>
          </a:prstGeom>
          <a:solidFill>
            <a:srgbClr val="DDDDDD"/>
          </a:solidFill>
          <a:ln w="28575">
            <a:solidFill>
              <a:srgbClr val="FFFF99"/>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dirty="0">
                <a:solidFill>
                  <a:srgbClr val="777777"/>
                </a:solidFill>
              </a:rPr>
              <a:t>disruption</a:t>
            </a:r>
            <a:endParaRPr lang="en-US" altLang="en-US" sz="1800" dirty="0">
              <a:solidFill>
                <a:srgbClr val="777777"/>
              </a:solidFill>
            </a:endParaRPr>
          </a:p>
        </p:txBody>
      </p:sp>
      <p:sp>
        <p:nvSpPr>
          <p:cNvPr id="27662" name="Line 14"/>
          <p:cNvSpPr>
            <a:spLocks noChangeShapeType="1"/>
          </p:cNvSpPr>
          <p:nvPr/>
        </p:nvSpPr>
        <p:spPr bwMode="auto">
          <a:xfrm>
            <a:off x="1908175" y="6172200"/>
            <a:ext cx="15859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3" name="Line 15"/>
          <p:cNvSpPr>
            <a:spLocks noChangeShapeType="1"/>
          </p:cNvSpPr>
          <p:nvPr/>
        </p:nvSpPr>
        <p:spPr bwMode="auto">
          <a:xfrm>
            <a:off x="2590800" y="2895600"/>
            <a:ext cx="0" cy="3276600"/>
          </a:xfrm>
          <a:prstGeom prst="line">
            <a:avLst/>
          </a:prstGeom>
          <a:noFill/>
          <a:ln w="9525">
            <a:solidFill>
              <a:srgbClr val="CC0099"/>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4" name="Line 16"/>
          <p:cNvSpPr>
            <a:spLocks noChangeShapeType="1"/>
          </p:cNvSpPr>
          <p:nvPr/>
        </p:nvSpPr>
        <p:spPr bwMode="auto">
          <a:xfrm>
            <a:off x="2590800" y="4530725"/>
            <a:ext cx="0" cy="71438"/>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5" name="Line 17"/>
          <p:cNvSpPr>
            <a:spLocks noChangeShapeType="1"/>
          </p:cNvSpPr>
          <p:nvPr/>
        </p:nvSpPr>
        <p:spPr bwMode="auto">
          <a:xfrm>
            <a:off x="2590800" y="3208338"/>
            <a:ext cx="0" cy="144462"/>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18"/>
          <p:cNvSpPr>
            <a:spLocks noChangeShapeType="1"/>
          </p:cNvSpPr>
          <p:nvPr/>
        </p:nvSpPr>
        <p:spPr bwMode="auto">
          <a:xfrm>
            <a:off x="4781550" y="3449638"/>
            <a:ext cx="2305050" cy="8175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Line 19"/>
          <p:cNvSpPr>
            <a:spLocks noChangeShapeType="1"/>
          </p:cNvSpPr>
          <p:nvPr/>
        </p:nvSpPr>
        <p:spPr bwMode="auto">
          <a:xfrm>
            <a:off x="4783138" y="4602163"/>
            <a:ext cx="23034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8" name="Line 20"/>
          <p:cNvSpPr>
            <a:spLocks noChangeShapeType="1"/>
          </p:cNvSpPr>
          <p:nvPr/>
        </p:nvSpPr>
        <p:spPr bwMode="auto">
          <a:xfrm flipV="1">
            <a:off x="4800600" y="4953000"/>
            <a:ext cx="2286000" cy="1219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9" name="Line 21"/>
          <p:cNvSpPr>
            <a:spLocks noChangeShapeType="1"/>
          </p:cNvSpPr>
          <p:nvPr/>
        </p:nvSpPr>
        <p:spPr bwMode="auto">
          <a:xfrm>
            <a:off x="6477000" y="2057400"/>
            <a:ext cx="0" cy="3200400"/>
          </a:xfrm>
          <a:prstGeom prst="line">
            <a:avLst/>
          </a:prstGeom>
          <a:noFill/>
          <a:ln w="9525">
            <a:solidFill>
              <a:srgbClr val="CC0099"/>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0" name="Line 22"/>
          <p:cNvSpPr>
            <a:spLocks noChangeShapeType="1"/>
          </p:cNvSpPr>
          <p:nvPr/>
        </p:nvSpPr>
        <p:spPr bwMode="auto">
          <a:xfrm>
            <a:off x="6477000" y="3883025"/>
            <a:ext cx="0" cy="71438"/>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1" name="Line 23"/>
          <p:cNvSpPr>
            <a:spLocks noChangeShapeType="1"/>
          </p:cNvSpPr>
          <p:nvPr/>
        </p:nvSpPr>
        <p:spPr bwMode="auto">
          <a:xfrm>
            <a:off x="6477000" y="4457700"/>
            <a:ext cx="0" cy="144463"/>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2" name="Text Box 24"/>
          <p:cNvSpPr txBox="1">
            <a:spLocks noChangeArrowheads="1"/>
          </p:cNvSpPr>
          <p:nvPr/>
        </p:nvSpPr>
        <p:spPr bwMode="auto">
          <a:xfrm>
            <a:off x="3133725" y="1649413"/>
            <a:ext cx="1943100" cy="711200"/>
          </a:xfrm>
          <a:prstGeom prst="rect">
            <a:avLst/>
          </a:prstGeom>
          <a:solidFill>
            <a:srgbClr val="DDDDDD"/>
          </a:solidFill>
          <a:ln w="9525">
            <a:solidFill>
              <a:schemeClr val="bg2"/>
            </a:solidFill>
            <a:miter lim="800000"/>
            <a:headEnd/>
            <a:tailEnd/>
          </a:ln>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AU" altLang="en-US" sz="1600" b="1">
                <a:solidFill>
                  <a:srgbClr val="808080"/>
                </a:solidFill>
              </a:rPr>
              <a:t>Social conditions</a:t>
            </a:r>
          </a:p>
          <a:p>
            <a:pPr algn="ctr" eaLnBrk="1" hangingPunct="1">
              <a:spcBef>
                <a:spcPct val="0"/>
              </a:spcBef>
              <a:buFontTx/>
              <a:buNone/>
            </a:pPr>
            <a:r>
              <a:rPr lang="en-AU" altLang="en-US" sz="1200">
                <a:solidFill>
                  <a:srgbClr val="808080"/>
                </a:solidFill>
              </a:rPr>
              <a:t>(‘upstream’ determinants of health)</a:t>
            </a:r>
            <a:endParaRPr lang="en-US" altLang="en-US" sz="1200">
              <a:solidFill>
                <a:srgbClr val="808080"/>
              </a:solidFill>
            </a:endParaRPr>
          </a:p>
        </p:txBody>
      </p:sp>
      <p:sp>
        <p:nvSpPr>
          <p:cNvPr id="27673" name="Line 25"/>
          <p:cNvSpPr>
            <a:spLocks noChangeShapeType="1"/>
          </p:cNvSpPr>
          <p:nvPr/>
        </p:nvSpPr>
        <p:spPr bwMode="auto">
          <a:xfrm>
            <a:off x="1143000" y="1447800"/>
            <a:ext cx="4868863" cy="38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4" name="Line 26"/>
          <p:cNvSpPr>
            <a:spLocks noChangeShapeType="1"/>
          </p:cNvSpPr>
          <p:nvPr/>
        </p:nvSpPr>
        <p:spPr bwMode="auto">
          <a:xfrm flipV="1">
            <a:off x="1187450" y="2514600"/>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5" name="Line 27"/>
          <p:cNvSpPr>
            <a:spLocks noChangeShapeType="1"/>
          </p:cNvSpPr>
          <p:nvPr/>
        </p:nvSpPr>
        <p:spPr bwMode="auto">
          <a:xfrm>
            <a:off x="1189038" y="1846263"/>
            <a:ext cx="194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6" name="Line 28"/>
          <p:cNvSpPr>
            <a:spLocks noChangeShapeType="1"/>
          </p:cNvSpPr>
          <p:nvPr/>
        </p:nvSpPr>
        <p:spPr bwMode="auto">
          <a:xfrm flipV="1">
            <a:off x="5076825" y="1828800"/>
            <a:ext cx="9350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7" name="Line 29"/>
          <p:cNvSpPr>
            <a:spLocks noChangeShapeType="1"/>
          </p:cNvSpPr>
          <p:nvPr/>
        </p:nvSpPr>
        <p:spPr bwMode="auto">
          <a:xfrm flipH="1">
            <a:off x="3200400" y="2362200"/>
            <a:ext cx="0" cy="3810000"/>
          </a:xfrm>
          <a:prstGeom prst="line">
            <a:avLst/>
          </a:prstGeom>
          <a:noFill/>
          <a:ln w="9525">
            <a:solidFill>
              <a:srgbClr val="CC0099"/>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8" name="Line 30"/>
          <p:cNvSpPr>
            <a:spLocks noChangeShapeType="1"/>
          </p:cNvSpPr>
          <p:nvPr/>
        </p:nvSpPr>
        <p:spPr bwMode="auto">
          <a:xfrm>
            <a:off x="3203575" y="4530725"/>
            <a:ext cx="0" cy="71438"/>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Line 31"/>
          <p:cNvSpPr>
            <a:spLocks noChangeShapeType="1"/>
          </p:cNvSpPr>
          <p:nvPr/>
        </p:nvSpPr>
        <p:spPr bwMode="auto">
          <a:xfrm>
            <a:off x="3203575" y="3162300"/>
            <a:ext cx="0" cy="144463"/>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0" name="Line 32"/>
          <p:cNvSpPr>
            <a:spLocks noChangeShapeType="1"/>
          </p:cNvSpPr>
          <p:nvPr/>
        </p:nvSpPr>
        <p:spPr bwMode="auto">
          <a:xfrm>
            <a:off x="5029200" y="2362200"/>
            <a:ext cx="0" cy="3657600"/>
          </a:xfrm>
          <a:prstGeom prst="line">
            <a:avLst/>
          </a:prstGeom>
          <a:noFill/>
          <a:ln w="9525">
            <a:solidFill>
              <a:srgbClr val="CC0099"/>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1" name="Line 33"/>
          <p:cNvSpPr>
            <a:spLocks noChangeShapeType="1"/>
          </p:cNvSpPr>
          <p:nvPr/>
        </p:nvSpPr>
        <p:spPr bwMode="auto">
          <a:xfrm>
            <a:off x="5029200" y="4530725"/>
            <a:ext cx="0" cy="71438"/>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2" name="Line 34"/>
          <p:cNvSpPr>
            <a:spLocks noChangeShapeType="1"/>
          </p:cNvSpPr>
          <p:nvPr/>
        </p:nvSpPr>
        <p:spPr bwMode="auto">
          <a:xfrm>
            <a:off x="5029200" y="3378200"/>
            <a:ext cx="0" cy="144463"/>
          </a:xfrm>
          <a:prstGeom prst="line">
            <a:avLst/>
          </a:prstGeom>
          <a:noFill/>
          <a:ln w="9525">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3" name="Line 35"/>
          <p:cNvSpPr>
            <a:spLocks noChangeShapeType="1"/>
          </p:cNvSpPr>
          <p:nvPr/>
        </p:nvSpPr>
        <p:spPr bwMode="auto">
          <a:xfrm>
            <a:off x="2987675" y="2514600"/>
            <a:ext cx="4248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4" name="Line 36"/>
          <p:cNvSpPr>
            <a:spLocks noChangeShapeType="1"/>
          </p:cNvSpPr>
          <p:nvPr/>
        </p:nvSpPr>
        <p:spPr bwMode="auto">
          <a:xfrm>
            <a:off x="5076825" y="21336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5" name="Line 37"/>
          <p:cNvSpPr>
            <a:spLocks noChangeShapeType="1"/>
          </p:cNvSpPr>
          <p:nvPr/>
        </p:nvSpPr>
        <p:spPr bwMode="auto">
          <a:xfrm>
            <a:off x="6985000" y="16764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38"/>
          <p:cNvSpPr>
            <a:spLocks noChangeShapeType="1"/>
          </p:cNvSpPr>
          <p:nvPr/>
        </p:nvSpPr>
        <p:spPr bwMode="auto">
          <a:xfrm flipH="1">
            <a:off x="7235825" y="2514600"/>
            <a:ext cx="3175" cy="1706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7" name="Line 39"/>
          <p:cNvSpPr>
            <a:spLocks noChangeShapeType="1"/>
          </p:cNvSpPr>
          <p:nvPr/>
        </p:nvSpPr>
        <p:spPr bwMode="auto">
          <a:xfrm flipH="1">
            <a:off x="7524750" y="2133600"/>
            <a:ext cx="0" cy="2087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8" name="Line 40"/>
          <p:cNvSpPr>
            <a:spLocks noChangeShapeType="1"/>
          </p:cNvSpPr>
          <p:nvPr/>
        </p:nvSpPr>
        <p:spPr bwMode="auto">
          <a:xfrm flipH="1">
            <a:off x="7812088" y="1676400"/>
            <a:ext cx="36512" cy="254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9" name="Line 41"/>
          <p:cNvSpPr>
            <a:spLocks noChangeShapeType="1"/>
          </p:cNvSpPr>
          <p:nvPr/>
        </p:nvSpPr>
        <p:spPr bwMode="auto">
          <a:xfrm>
            <a:off x="6661150" y="5805488"/>
            <a:ext cx="0" cy="431800"/>
          </a:xfrm>
          <a:prstGeom prst="line">
            <a:avLst/>
          </a:prstGeom>
          <a:noFill/>
          <a:ln w="9525">
            <a:solidFill>
              <a:srgbClr val="CC0099"/>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90" name="Text Box 42"/>
          <p:cNvSpPr txBox="1">
            <a:spLocks noChangeArrowheads="1"/>
          </p:cNvSpPr>
          <p:nvPr/>
        </p:nvSpPr>
        <p:spPr bwMode="auto">
          <a:xfrm>
            <a:off x="6767513" y="5876925"/>
            <a:ext cx="1698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400">
                <a:solidFill>
                  <a:srgbClr val="777777"/>
                </a:solidFill>
              </a:rPr>
              <a:t>Modifying influence</a:t>
            </a:r>
            <a:endParaRPr lang="en-US" altLang="en-US" sz="1400">
              <a:solidFill>
                <a:srgbClr val="777777"/>
              </a:solidFill>
            </a:endParaRPr>
          </a:p>
        </p:txBody>
      </p:sp>
      <p:sp>
        <p:nvSpPr>
          <p:cNvPr id="27691" name="Text Box 43"/>
          <p:cNvSpPr txBox="1">
            <a:spLocks noChangeArrowheads="1"/>
          </p:cNvSpPr>
          <p:nvPr/>
        </p:nvSpPr>
        <p:spPr bwMode="auto">
          <a:xfrm>
            <a:off x="6280150" y="2801938"/>
            <a:ext cx="269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a:t>*</a:t>
            </a:r>
            <a:endParaRPr lang="en-US" altLang="en-US" sz="1800"/>
          </a:p>
        </p:txBody>
      </p:sp>
      <p:sp>
        <p:nvSpPr>
          <p:cNvPr id="27692" name="Text Box 44"/>
          <p:cNvSpPr txBox="1">
            <a:spLocks noChangeArrowheads="1"/>
          </p:cNvSpPr>
          <p:nvPr/>
        </p:nvSpPr>
        <p:spPr bwMode="auto">
          <a:xfrm>
            <a:off x="6372225" y="5799138"/>
            <a:ext cx="269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1800"/>
              <a:t>*</a:t>
            </a:r>
            <a:endParaRPr lang="en-US" altLang="en-US" sz="1800"/>
          </a:p>
        </p:txBody>
      </p:sp>
      <p:sp>
        <p:nvSpPr>
          <p:cNvPr id="27693" name="Text Box 45"/>
          <p:cNvSpPr txBox="1">
            <a:spLocks noChangeArrowheads="1"/>
          </p:cNvSpPr>
          <p:nvPr/>
        </p:nvSpPr>
        <p:spPr bwMode="auto">
          <a:xfrm>
            <a:off x="447675" y="136525"/>
            <a:ext cx="837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27694" name="Line 46"/>
          <p:cNvSpPr>
            <a:spLocks noChangeShapeType="1"/>
          </p:cNvSpPr>
          <p:nvPr/>
        </p:nvSpPr>
        <p:spPr bwMode="auto">
          <a:xfrm>
            <a:off x="4114800" y="3962400"/>
            <a:ext cx="0" cy="152400"/>
          </a:xfrm>
          <a:prstGeom prst="line">
            <a:avLst/>
          </a:prstGeom>
          <a:noFill/>
          <a:ln w="9525">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95" name="Line 47"/>
          <p:cNvSpPr>
            <a:spLocks noChangeShapeType="1"/>
          </p:cNvSpPr>
          <p:nvPr/>
        </p:nvSpPr>
        <p:spPr bwMode="auto">
          <a:xfrm>
            <a:off x="4114800" y="5638800"/>
            <a:ext cx="0" cy="152400"/>
          </a:xfrm>
          <a:prstGeom prst="line">
            <a:avLst/>
          </a:prstGeom>
          <a:noFill/>
          <a:ln w="9525">
            <a:solidFill>
              <a:srgbClr val="99FF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96" name="Line 48"/>
          <p:cNvSpPr>
            <a:spLocks noChangeShapeType="1"/>
          </p:cNvSpPr>
          <p:nvPr/>
        </p:nvSpPr>
        <p:spPr bwMode="auto">
          <a:xfrm flipH="1">
            <a:off x="3352800" y="3886200"/>
            <a:ext cx="152400" cy="0"/>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7" name="Line 49"/>
          <p:cNvSpPr>
            <a:spLocks noChangeShapeType="1"/>
          </p:cNvSpPr>
          <p:nvPr/>
        </p:nvSpPr>
        <p:spPr bwMode="auto">
          <a:xfrm>
            <a:off x="3352800" y="3886200"/>
            <a:ext cx="0" cy="1981200"/>
          </a:xfrm>
          <a:prstGeom prst="line">
            <a:avLst/>
          </a:prstGeom>
          <a:noFill/>
          <a:ln w="9525">
            <a:solidFill>
              <a:srgbClr val="66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8" name="Line 50"/>
          <p:cNvSpPr>
            <a:spLocks noChangeShapeType="1"/>
          </p:cNvSpPr>
          <p:nvPr/>
        </p:nvSpPr>
        <p:spPr bwMode="auto">
          <a:xfrm>
            <a:off x="3352800" y="5867400"/>
            <a:ext cx="152400" cy="0"/>
          </a:xfrm>
          <a:prstGeom prst="line">
            <a:avLst/>
          </a:prstGeom>
          <a:noFill/>
          <a:ln w="9525">
            <a:solidFill>
              <a:srgbClr val="66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99" name="Text Box 51"/>
          <p:cNvSpPr txBox="1">
            <a:spLocks noChangeArrowheads="1"/>
          </p:cNvSpPr>
          <p:nvPr/>
        </p:nvSpPr>
        <p:spPr bwMode="auto">
          <a:xfrm>
            <a:off x="5940425" y="6561138"/>
            <a:ext cx="320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Garamond" panose="02020404030301010803" pitchFamily="18" charset="0"/>
              </a:rPr>
              <a:t>Confalonieri, </a:t>
            </a:r>
            <a:r>
              <a:rPr lang="en-US" altLang="en-US" sz="1800" dirty="0" err="1">
                <a:latin typeface="Garamond" panose="02020404030301010803" pitchFamily="18" charset="0"/>
              </a:rPr>
              <a:t>Menne</a:t>
            </a:r>
            <a:r>
              <a:rPr lang="en-US" altLang="en-US" sz="1800" dirty="0">
                <a:latin typeface="Garamond" panose="02020404030301010803" pitchFamily="18" charset="0"/>
              </a:rPr>
              <a:t> et al, 2007</a:t>
            </a:r>
          </a:p>
        </p:txBody>
      </p:sp>
      <p:sp>
        <p:nvSpPr>
          <p:cNvPr id="27700" name="Text Box 52"/>
          <p:cNvSpPr txBox="1">
            <a:spLocks noChangeArrowheads="1"/>
          </p:cNvSpPr>
          <p:nvPr/>
        </p:nvSpPr>
        <p:spPr bwMode="auto">
          <a:xfrm>
            <a:off x="0" y="115888"/>
            <a:ext cx="8785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2" tIns="45536" rIns="91072" bIns="45536">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FF00"/>
                </a:solidFill>
              </a:rPr>
              <a:t>The relationship between health and climate change</a:t>
            </a: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5431679"/>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212</TotalTime>
  <Words>2268</Words>
  <Application>Microsoft Office PowerPoint</Application>
  <PresentationFormat>On-screen Show (4:3)</PresentationFormat>
  <Paragraphs>233</Paragraphs>
  <Slides>24</Slides>
  <Notes>21</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Century Gothic</vt:lpstr>
      <vt:lpstr>Garamond</vt:lpstr>
      <vt:lpstr>Times New Roman</vt:lpstr>
      <vt:lpstr>Verdana</vt:lpstr>
      <vt:lpstr>Wingdings</vt:lpstr>
      <vt:lpstr>Organic</vt:lpstr>
      <vt:lpstr>Document</vt:lpstr>
      <vt:lpstr>Ecosystem health</vt:lpstr>
      <vt:lpstr>  </vt:lpstr>
      <vt:lpstr>PowerPoint Presentation</vt:lpstr>
      <vt:lpstr> Climate change</vt:lpstr>
      <vt:lpstr> </vt:lpstr>
      <vt:lpstr>What will happen, and what could happen?</vt:lpstr>
      <vt:lpstr>Climate Congress, Copenhagen, March 10-12, 2009  (first draft,March 13)</vt:lpstr>
      <vt:lpstr>Why the response needs to be global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Proven, cost-effective "adaptations" to climate change</vt:lpstr>
      <vt:lpstr>The potential for immediate, local and large cobenefits</vt:lpstr>
      <vt:lpstr>High Returns on Economic Investments </vt:lpstr>
      <vt:lpstr>The Request from 193 National Governments</vt:lpstr>
      <vt:lpstr>WHA Resolution Requests WHO to:</vt:lpstr>
      <vt:lpstr>Health is still low on the climate change radar</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34</cp:revision>
  <dcterms:created xsi:type="dcterms:W3CDTF">2013-09-10T04:44:55Z</dcterms:created>
  <dcterms:modified xsi:type="dcterms:W3CDTF">2019-11-24T19:35:04Z</dcterms:modified>
</cp:coreProperties>
</file>