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10"/>
  </p:notesMasterIdLst>
  <p:sldIdLst>
    <p:sldId id="256" r:id="rId2"/>
    <p:sldId id="268" r:id="rId3"/>
    <p:sldId id="269" r:id="rId4"/>
    <p:sldId id="270" r:id="rId5"/>
    <p:sldId id="271" r:id="rId6"/>
    <p:sldId id="272" r:id="rId7"/>
    <p:sldId id="273" r:id="rId8"/>
    <p:sldId id="26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5DE3-0021-42C3-8AE3-A327B4CA71AA}" type="datetimeFigureOut">
              <a:rPr lang="en-US" smtClean="0"/>
              <a:pPr/>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58D91-42B7-4A8D-A936-1A69832DEA41}" type="slidenum">
              <a:rPr lang="en-US" smtClean="0"/>
              <a:pPr/>
              <a:t>‹#›</a:t>
            </a:fld>
            <a:endParaRPr lang="en-US"/>
          </a:p>
        </p:txBody>
      </p:sp>
    </p:spTree>
    <p:extLst>
      <p:ext uri="{BB962C8B-B14F-4D97-AF65-F5344CB8AC3E}">
        <p14:creationId xmlns:p14="http://schemas.microsoft.com/office/powerpoint/2010/main" val="14214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02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922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4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36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05604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335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718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69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452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FE34055-F645-4BA9-982E-0D71B62784EC}" type="slidenum">
              <a:rPr lang="en-US" altLang="en-US" smtClean="0"/>
              <a:pPr/>
              <a:t>‹#›</a:t>
            </a:fld>
            <a:endParaRPr lang="en-US" altLang="en-US"/>
          </a:p>
        </p:txBody>
      </p:sp>
    </p:spTree>
    <p:extLst>
      <p:ext uri="{BB962C8B-B14F-4D97-AF65-F5344CB8AC3E}">
        <p14:creationId xmlns:p14="http://schemas.microsoft.com/office/powerpoint/2010/main" val="326402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96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45516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17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96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3" name="Footer Placeholder 2"/>
          <p:cNvSpPr>
            <a:spLocks noGrp="1"/>
          </p:cNvSpPr>
          <p:nvPr>
            <p:ph type="ftr" sz="quarter" idx="11"/>
          </p:nvPr>
        </p:nvSpPr>
        <p:spPr/>
        <p:txBody>
          <a:bodyPr/>
          <a:lstStyle/>
          <a:p>
            <a:r>
              <a:rPr lang="en-US"/>
              <a:t>RESPOND Workgroup May 2012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277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81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58398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82751FD3-9836-4FCB-BB4F-9424CC111FE2}"/>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27DA2B30-4850-4D6A-BE45-7B82B44C32D1}"/>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DCC6DEE6-DEA4-4B8B-B5D1-C8160B2D8443}"/>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BDFFB317-3132-49E9-8E66-37666A90CBD5}"/>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8877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Abiotic_component" TargetMode="External"/><Relationship Id="rId2" Type="http://schemas.openxmlformats.org/officeDocument/2006/relationships/hyperlink" Target="https://en.wikipedia.org/wiki/Community_(ecology)"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health</a:t>
            </a:r>
          </a:p>
        </p:txBody>
      </p:sp>
      <p:sp>
        <p:nvSpPr>
          <p:cNvPr id="3" name="Text Placeholder 2"/>
          <p:cNvSpPr>
            <a:spLocks noGrp="1"/>
          </p:cNvSpPr>
          <p:nvPr>
            <p:ph type="body" idx="1"/>
          </p:nvPr>
        </p:nvSpPr>
        <p:spPr/>
        <p:txBody>
          <a:bodyPr>
            <a:normAutofit/>
          </a:bodyPr>
          <a:lstStyle/>
          <a:p>
            <a:r>
              <a:rPr lang="en-US" dirty="0"/>
              <a:t>Terminologies used in Eco Health –power point no. 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0632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143000" y="2438400"/>
            <a:ext cx="5238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002060"/>
                </a:solidFill>
              </a:rPr>
              <a:t>EcoHealth Module Part 1: </a:t>
            </a:r>
          </a:p>
        </p:txBody>
      </p:sp>
      <p:sp>
        <p:nvSpPr>
          <p:cNvPr id="5123" name="TextBox 5"/>
          <p:cNvSpPr txBox="1">
            <a:spLocks noChangeArrowheads="1"/>
          </p:cNvSpPr>
          <p:nvPr/>
        </p:nvSpPr>
        <p:spPr bwMode="auto">
          <a:xfrm>
            <a:off x="1676400" y="5638800"/>
            <a:ext cx="510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000" b="1"/>
          </a:p>
          <a:p>
            <a:endParaRPr lang="en-US" altLang="en-US" sz="2000" b="1"/>
          </a:p>
        </p:txBody>
      </p:sp>
      <p:sp>
        <p:nvSpPr>
          <p:cNvPr id="7" name="Footer Placeholder 6"/>
          <p:cNvSpPr>
            <a:spLocks noGrp="1"/>
          </p:cNvSpPr>
          <p:nvPr>
            <p:ph type="ftr" sz="quarter" idx="11"/>
          </p:nvPr>
        </p:nvSpPr>
        <p:spPr>
          <a:xfrm>
            <a:off x="2667000" y="6172200"/>
            <a:ext cx="5410200" cy="685800"/>
          </a:xfrm>
        </p:spPr>
        <p:txBody>
          <a:bodyPr/>
          <a:lstStyle/>
          <a:p>
            <a:pPr>
              <a:defRPr/>
            </a:pPr>
            <a:endParaRPr lang="en-US" dirty="0"/>
          </a:p>
        </p:txBody>
      </p:sp>
      <p:sp>
        <p:nvSpPr>
          <p:cNvPr id="8" name="Title 1"/>
          <p:cNvSpPr txBox="1">
            <a:spLocks/>
          </p:cNvSpPr>
          <p:nvPr/>
        </p:nvSpPr>
        <p:spPr>
          <a:xfrm>
            <a:off x="762000" y="2057400"/>
            <a:ext cx="7772400" cy="1828800"/>
          </a:xfrm>
          <a:prstGeom prst="rect">
            <a:avLst/>
          </a:prstGeom>
        </p:spPr>
        <p:txBody>
          <a:bodyPr anchor="b">
            <a:normAutofit fontScale="77500" lnSpcReduction="20000"/>
          </a:bodyPr>
          <a:lstStyle/>
          <a:p>
            <a:pPr>
              <a:lnSpc>
                <a:spcPct val="85000"/>
              </a:lnSpc>
              <a:defRPr/>
            </a:pPr>
            <a:endParaRPr lang="en-GB" sz="3600" b="1" spc="-50" dirty="0">
              <a:solidFill>
                <a:srgbClr val="404040"/>
              </a:solidFill>
              <a:latin typeface="+mj-lt"/>
              <a:ea typeface="+mj-ea"/>
              <a:cs typeface="+mj-cs"/>
            </a:endParaRPr>
          </a:p>
          <a:p>
            <a:pPr>
              <a:lnSpc>
                <a:spcPct val="85000"/>
              </a:lnSpc>
              <a:defRPr/>
            </a:pPr>
            <a:endParaRPr lang="en-GB" sz="3600" b="1" spc="-50" dirty="0">
              <a:solidFill>
                <a:srgbClr val="404040"/>
              </a:solidFill>
              <a:latin typeface="+mj-lt"/>
              <a:ea typeface="+mj-ea"/>
              <a:cs typeface="+mj-cs"/>
            </a:endParaRPr>
          </a:p>
          <a:p>
            <a:pPr>
              <a:lnSpc>
                <a:spcPct val="85000"/>
              </a:lnSpc>
              <a:defRPr/>
            </a:pPr>
            <a:endParaRPr lang="en-GB" sz="3600" b="1" spc="-50" dirty="0">
              <a:solidFill>
                <a:srgbClr val="404040"/>
              </a:solidFill>
              <a:latin typeface="+mj-lt"/>
              <a:ea typeface="+mj-ea"/>
              <a:cs typeface="+mj-cs"/>
            </a:endParaRPr>
          </a:p>
          <a:p>
            <a:pPr>
              <a:lnSpc>
                <a:spcPct val="85000"/>
              </a:lnSpc>
              <a:defRPr/>
            </a:pPr>
            <a:endParaRPr lang="en-GB" sz="3600" b="1" spc="-50" dirty="0">
              <a:solidFill>
                <a:srgbClr val="404040"/>
              </a:solidFill>
              <a:latin typeface="+mj-lt"/>
              <a:ea typeface="+mj-ea"/>
              <a:cs typeface="+mj-cs"/>
            </a:endParaRPr>
          </a:p>
          <a:p>
            <a:pPr>
              <a:lnSpc>
                <a:spcPct val="85000"/>
              </a:lnSpc>
              <a:defRPr/>
            </a:pPr>
            <a:r>
              <a:rPr lang="en-GB" sz="3600" b="1" spc="-50" dirty="0">
                <a:solidFill>
                  <a:srgbClr val="404040"/>
                </a:solidFill>
                <a:latin typeface="+mj-lt"/>
                <a:ea typeface="+mj-ea"/>
                <a:cs typeface="+mj-cs"/>
              </a:rPr>
              <a:t>TERMINOLOGIES USED IN ECOHEALTH</a:t>
            </a:r>
            <a:endParaRPr lang="en-US" sz="3600" b="1" spc="-50" dirty="0">
              <a:solidFill>
                <a:srgbClr val="404040"/>
              </a:solidFill>
              <a:latin typeface="+mj-lt"/>
              <a:ea typeface="+mj-ea"/>
              <a:cs typeface="+mj-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7287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543800" cy="914400"/>
          </a:xfrm>
        </p:spPr>
        <p:txBody>
          <a:bodyPr/>
          <a:lstStyle/>
          <a:p>
            <a:pPr>
              <a:defRPr/>
            </a:pPr>
            <a:r>
              <a:rPr lang="en-US" b="1" dirty="0"/>
              <a:t>Ecosystem Health</a:t>
            </a:r>
            <a:endParaRPr lang="en-US" dirty="0"/>
          </a:p>
        </p:txBody>
      </p:sp>
      <p:sp>
        <p:nvSpPr>
          <p:cNvPr id="3" name="Content Placeholder 2"/>
          <p:cNvSpPr>
            <a:spLocks noGrp="1"/>
          </p:cNvSpPr>
          <p:nvPr>
            <p:ph idx="1"/>
          </p:nvPr>
        </p:nvSpPr>
        <p:spPr>
          <a:xfrm>
            <a:off x="838200" y="1524000"/>
            <a:ext cx="7543800" cy="2133600"/>
          </a:xfrm>
        </p:spPr>
        <p:txBody>
          <a:bodyPr>
            <a:noAutofit/>
          </a:bodyPr>
          <a:lstStyle/>
          <a:p>
            <a:pPr>
              <a:defRPr/>
            </a:pPr>
            <a:endParaRPr lang="en-US" sz="2000" dirty="0"/>
          </a:p>
          <a:p>
            <a:pPr>
              <a:defRPr/>
            </a:pPr>
            <a:endParaRPr lang="en-US" sz="2000" dirty="0"/>
          </a:p>
          <a:p>
            <a:pPr>
              <a:defRPr/>
            </a:pPr>
            <a:endParaRPr lang="en-US" sz="2000" dirty="0"/>
          </a:p>
          <a:p>
            <a:pPr>
              <a:defRPr/>
            </a:pPr>
            <a:r>
              <a:rPr lang="en-US" sz="2000" dirty="0"/>
              <a:t>Eco health recognizes the inherent interdependence of the health of humans, animals and ecosystems and explores the perspectives ,theories, methodologies emerging at the interface between ecological and health sciences. (Wilcox 2004</a:t>
            </a:r>
          </a:p>
          <a:p>
            <a:pPr>
              <a:defRPr/>
            </a:pPr>
            <a:r>
              <a:rPr lang="en-US" sz="2000" dirty="0"/>
              <a:t>Ecosystems are dynamic and subject to both natural and human perturbations such as fire, flooding, drought, extinctions, invasive species, climate change, mining, fishing, farming, logging, and oil spills. While there is no universally accepted benchmark for a healthy ecosystem, there are common signs indicative of the degradation of ecosystems.</a:t>
            </a:r>
          </a:p>
          <a:p>
            <a:pPr>
              <a:defRPr/>
            </a:pPr>
            <a:endParaRPr lang="en-US" sz="2400" dirty="0"/>
          </a:p>
          <a:p>
            <a:pPr marL="0" indent="0">
              <a:buFont typeface="Calibri" panose="020F0502020204030204" pitchFamily="34" charset="0"/>
              <a:buNone/>
              <a:defRPr/>
            </a:pPr>
            <a:endParaRPr lang="en-US" sz="2400" dirty="0"/>
          </a:p>
        </p:txBody>
      </p:sp>
      <p:sp>
        <p:nvSpPr>
          <p:cNvPr id="4" name="Footer Placeholder 3"/>
          <p:cNvSpPr>
            <a:spLocks noGrp="1"/>
          </p:cNvSpPr>
          <p:nvPr>
            <p:ph type="ftr" sz="quarter" idx="11"/>
          </p:nvPr>
        </p:nvSpPr>
        <p:spPr/>
        <p:txBody>
          <a:bodyPr/>
          <a:lstStyle/>
          <a:p>
            <a:pPr>
              <a:defRP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45446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838200" y="2286000"/>
            <a:ext cx="7543800" cy="1447800"/>
          </a:xfrm>
        </p:spPr>
        <p:txBody>
          <a:bodyPr>
            <a:normAutofit fontScale="25000" lnSpcReduction="20000"/>
          </a:bodyPr>
          <a:lstStyle/>
          <a:p>
            <a:endParaRPr lang="en-US" altLang="en-US" sz="8000" b="1" dirty="0"/>
          </a:p>
          <a:p>
            <a:r>
              <a:rPr lang="en-US" altLang="en-US" sz="9600" b="1" dirty="0"/>
              <a:t>One Health; </a:t>
            </a:r>
            <a:r>
              <a:rPr lang="en-US" altLang="en-US" sz="9600" dirty="0"/>
              <a:t>is the collaborative effort of multiple health science professions together with their related disciplines and institutions- working locally ,nationally, and globally- to attain optimal health of people, domestic animals, wildlife, plants and our environment.(One Health commission definition)</a:t>
            </a:r>
          </a:p>
          <a:p>
            <a:r>
              <a:rPr lang="en-US" altLang="en-US" sz="9600" b="1" dirty="0"/>
              <a:t>Ecosystem</a:t>
            </a:r>
            <a:r>
              <a:rPr lang="en-US" altLang="en-US" sz="9600" dirty="0"/>
              <a:t>; an </a:t>
            </a:r>
            <a:r>
              <a:rPr lang="en-US" altLang="en-US" sz="9600" b="1" dirty="0"/>
              <a:t>ecosystem</a:t>
            </a:r>
            <a:r>
              <a:rPr lang="en-US" altLang="en-US" sz="9600" dirty="0"/>
              <a:t> is a </a:t>
            </a:r>
            <a:r>
              <a:rPr lang="en-US" altLang="en-US" sz="9600" dirty="0">
                <a:hlinkClick r:id="rId2" tooltip="Community (ecology)"/>
              </a:rPr>
              <a:t>community</a:t>
            </a:r>
            <a:r>
              <a:rPr lang="en-US" altLang="en-US" sz="9600" dirty="0"/>
              <a:t> of living organisms in conjunction with the </a:t>
            </a:r>
            <a:r>
              <a:rPr lang="en-US" altLang="en-US" sz="9600" u="sng" dirty="0">
                <a:hlinkClick r:id="rId3" tooltip="Abiotic component"/>
              </a:rPr>
              <a:t>non-living components</a:t>
            </a:r>
            <a:r>
              <a:rPr lang="en-US" altLang="en-US" sz="9600" dirty="0"/>
              <a:t> of their environment (things like air, water and mineral soil), interacting as a system to generate energy.</a:t>
            </a:r>
          </a:p>
          <a:p>
            <a:endParaRPr lang="en-US" altLang="en-US" sz="2400" dirty="0"/>
          </a:p>
        </p:txBody>
      </p:sp>
      <p:sp>
        <p:nvSpPr>
          <p:cNvPr id="4" name="Footer Placeholder 3"/>
          <p:cNvSpPr>
            <a:spLocks noGrp="1"/>
          </p:cNvSpPr>
          <p:nvPr>
            <p:ph type="ftr" sz="quarter" idx="11"/>
          </p:nvPr>
        </p:nvSpPr>
        <p:spPr/>
        <p:txBody>
          <a:bodyPr/>
          <a:lstStyle/>
          <a:p>
            <a:pPr>
              <a:defRPr/>
            </a:pPr>
            <a:r>
              <a:rPr lang="en-US" b="1" i="1" cap="none" dirty="0">
                <a:solidFill>
                  <a:srgbClr val="C00000"/>
                </a:solidFill>
              </a:rPr>
              <a:t>Prepared By Associate Professor Lawrence </a:t>
            </a:r>
            <a:r>
              <a:rPr lang="en-US" b="1" i="1" cap="none" dirty="0" err="1">
                <a:solidFill>
                  <a:srgbClr val="C00000"/>
                </a:solidFill>
              </a:rPr>
              <a:t>Mugisha</a:t>
            </a:r>
            <a:r>
              <a:rPr lang="en-US" b="1" i="1" cap="none" dirty="0">
                <a:solidFill>
                  <a:srgbClr val="C00000"/>
                </a:solidFill>
              </a:rPr>
              <a:t>, 2016</a:t>
            </a:r>
          </a:p>
          <a:p>
            <a:pPr>
              <a:defRPr/>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97867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5800" y="1676400"/>
            <a:ext cx="7543800" cy="1447800"/>
          </a:xfrm>
        </p:spPr>
        <p:txBody>
          <a:bodyPr>
            <a:normAutofit fontScale="25000" lnSpcReduction="20000"/>
          </a:bodyPr>
          <a:lstStyle/>
          <a:p>
            <a:r>
              <a:rPr lang="en-US" altLang="en-US" sz="9600" b="1" dirty="0"/>
              <a:t>Abiotic</a:t>
            </a:r>
            <a:r>
              <a:rPr lang="en-US" altLang="en-US" sz="9600" dirty="0"/>
              <a:t>: Physical, or nonliving, factors that shape an ecosystem. Examples include rocks, climate, pressure, soils, precipitation, sunlight, winds and humidity. These abiotic have a direct influence on living things. </a:t>
            </a:r>
          </a:p>
          <a:p>
            <a:r>
              <a:rPr lang="en-US" altLang="en-US" sz="9600" b="1" dirty="0"/>
              <a:t>Biotic:</a:t>
            </a:r>
            <a:r>
              <a:rPr lang="en-US" altLang="en-US" sz="9600" dirty="0"/>
              <a:t> Living factors such as plants, animals, fungi, protist and bacteria are all biotic or living factors. Biotic factors depend on abiotic factors to survive. The kind of biotic factors (living organisms) in a given area is often as a result of abiotic conditions of that area.</a:t>
            </a:r>
          </a:p>
          <a:p>
            <a:endParaRPr lang="en-US" altLang="en-US" sz="2400" dirty="0"/>
          </a:p>
        </p:txBody>
      </p:sp>
      <p:sp>
        <p:nvSpPr>
          <p:cNvPr id="4" name="Footer Placeholder 3"/>
          <p:cNvSpPr>
            <a:spLocks noGrp="1"/>
          </p:cNvSpPr>
          <p:nvPr>
            <p:ph type="ftr" sz="quarter" idx="11"/>
          </p:nvPr>
        </p:nvSpPr>
        <p:spPr/>
        <p:txBody>
          <a:bodyPr/>
          <a:lstStyle/>
          <a:p>
            <a:pPr>
              <a:defRPr/>
            </a:pPr>
            <a:r>
              <a:rPr lang="en-US" b="1" i="1" cap="none" dirty="0">
                <a:solidFill>
                  <a:srgbClr val="C00000"/>
                </a:solidFill>
              </a:rPr>
              <a:t>Prepared By Associate Professor Lawrence </a:t>
            </a:r>
            <a:r>
              <a:rPr lang="en-US" b="1" i="1" cap="none" dirty="0" err="1">
                <a:solidFill>
                  <a:srgbClr val="C00000"/>
                </a:solidFill>
              </a:rPr>
              <a:t>Mugisha</a:t>
            </a:r>
            <a:r>
              <a:rPr lang="en-US" b="1" i="1" cap="none" dirty="0">
                <a:solidFill>
                  <a:srgbClr val="C00000"/>
                </a:solidFill>
              </a:rPr>
              <a:t>, 2016</a:t>
            </a:r>
          </a:p>
          <a:p>
            <a:pPr>
              <a:defRP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16948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914400" y="1981200"/>
            <a:ext cx="7162800" cy="1447800"/>
          </a:xfrm>
        </p:spPr>
        <p:txBody>
          <a:bodyPr>
            <a:normAutofit fontScale="25000" lnSpcReduction="20000"/>
          </a:bodyPr>
          <a:lstStyle/>
          <a:p>
            <a:endParaRPr lang="en-US" altLang="en-US" sz="7200" b="1" dirty="0"/>
          </a:p>
          <a:p>
            <a:endParaRPr lang="en-US" altLang="en-US" sz="7200" b="1" dirty="0"/>
          </a:p>
          <a:p>
            <a:r>
              <a:rPr lang="en-US" altLang="en-US" sz="7200" b="1" dirty="0"/>
              <a:t>Habitat</a:t>
            </a:r>
            <a:r>
              <a:rPr lang="en-US" altLang="en-US" sz="7200" dirty="0"/>
              <a:t>: the area where an organism lives, including the biotic and abiotic factors that affect it.</a:t>
            </a:r>
          </a:p>
          <a:p>
            <a:r>
              <a:rPr lang="en-US" altLang="en-US" sz="7200" b="1" dirty="0"/>
              <a:t>Bio diversity</a:t>
            </a:r>
            <a:r>
              <a:rPr lang="en-US" altLang="en-US" sz="7200" dirty="0"/>
              <a:t>; this includes the variety of all  life on earth and the natural patterns it forms. Biodiversity has got 3 key elements. these include;</a:t>
            </a:r>
          </a:p>
          <a:p>
            <a:pPr lvl="1"/>
            <a:r>
              <a:rPr lang="en-US" altLang="en-US" sz="7200" b="1" dirty="0"/>
              <a:t>Ecological diversity</a:t>
            </a:r>
            <a:r>
              <a:rPr lang="en-US" altLang="en-US" sz="7200" dirty="0"/>
              <a:t>; (biomes, provinces, ecoregions, ecosystem, habitat)</a:t>
            </a:r>
          </a:p>
          <a:p>
            <a:pPr lvl="1"/>
            <a:r>
              <a:rPr lang="en-US" altLang="en-US" sz="7200" b="1" dirty="0"/>
              <a:t>Genetic diversity;</a:t>
            </a:r>
            <a:r>
              <a:rPr lang="en-US" altLang="en-US" sz="7200" dirty="0"/>
              <a:t> (populations, individuals, chromosomes, genes, nucleotides)</a:t>
            </a:r>
          </a:p>
          <a:p>
            <a:pPr lvl="1"/>
            <a:r>
              <a:rPr lang="en-US" altLang="en-US" sz="7200" b="1" dirty="0"/>
              <a:t>Organismal diversity; </a:t>
            </a:r>
            <a:r>
              <a:rPr lang="en-US" altLang="en-US" sz="7200" dirty="0"/>
              <a:t>phyla, families, genera, species, subspecies, population, individuals</a:t>
            </a:r>
          </a:p>
          <a:p>
            <a:endParaRPr lang="en-US" altLang="en-US" sz="2400" dirty="0"/>
          </a:p>
        </p:txBody>
      </p:sp>
      <p:sp>
        <p:nvSpPr>
          <p:cNvPr id="4" name="Footer Placeholder 3"/>
          <p:cNvSpPr>
            <a:spLocks noGrp="1"/>
          </p:cNvSpPr>
          <p:nvPr>
            <p:ph type="ftr" sz="quarter" idx="11"/>
          </p:nvPr>
        </p:nvSpPr>
        <p:spPr/>
        <p:txBody>
          <a:bodyPr/>
          <a:lstStyle/>
          <a:p>
            <a:pPr>
              <a:defRPr/>
            </a:pPr>
            <a:r>
              <a:rPr lang="en-US" b="1" i="1" cap="none" dirty="0">
                <a:solidFill>
                  <a:srgbClr val="C00000"/>
                </a:solidFill>
              </a:rPr>
              <a:t>Prepared By Associate Professor Lawrence </a:t>
            </a:r>
            <a:r>
              <a:rPr lang="en-US" b="1" i="1" cap="none" dirty="0" err="1">
                <a:solidFill>
                  <a:srgbClr val="C00000"/>
                </a:solidFill>
              </a:rPr>
              <a:t>Mugisha</a:t>
            </a:r>
            <a:r>
              <a:rPr lang="en-US" b="1" i="1" cap="none" dirty="0">
                <a:solidFill>
                  <a:srgbClr val="C00000"/>
                </a:solidFill>
              </a:rPr>
              <a:t>, 2016</a:t>
            </a:r>
          </a:p>
          <a:p>
            <a:pPr>
              <a:defRP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47881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7543800" cy="1447800"/>
          </a:xfrm>
        </p:spPr>
        <p:txBody>
          <a:bodyPr>
            <a:noAutofit/>
          </a:bodyPr>
          <a:lstStyle/>
          <a:p>
            <a:pPr>
              <a:defRPr/>
            </a:pPr>
            <a:r>
              <a:rPr lang="en-US" sz="2000" b="1" dirty="0"/>
              <a:t>Symbiosis</a:t>
            </a:r>
            <a:r>
              <a:rPr lang="en-US" sz="2000" dirty="0"/>
              <a:t>: Relationship in which two species live closely together, usually benefiting from each other. There are three types of this relationship: </a:t>
            </a:r>
          </a:p>
          <a:p>
            <a:pPr>
              <a:defRPr/>
            </a:pPr>
            <a:endParaRPr lang="en-US" sz="2000" dirty="0"/>
          </a:p>
          <a:p>
            <a:pPr marL="0" indent="0">
              <a:buNone/>
              <a:defRPr/>
            </a:pPr>
            <a:endParaRPr lang="en-US" sz="2000" dirty="0"/>
          </a:p>
          <a:p>
            <a:pPr marL="457200" lvl="1" indent="0">
              <a:buFont typeface="Calibri" panose="020F0502020204030204" pitchFamily="34" charset="0"/>
              <a:buNone/>
              <a:defRPr/>
            </a:pPr>
            <a:r>
              <a:rPr lang="en-US" dirty="0"/>
              <a:t>  a. Parasitism: parasite benefits, host is hurt.</a:t>
            </a:r>
          </a:p>
          <a:p>
            <a:pPr marL="0" indent="0">
              <a:buFont typeface="Calibri" panose="020F0502020204030204" pitchFamily="34" charset="0"/>
              <a:buNone/>
              <a:defRPr/>
            </a:pPr>
            <a:r>
              <a:rPr lang="en-US" sz="2000" b="1" dirty="0"/>
              <a:t>        b. </a:t>
            </a:r>
            <a:r>
              <a:rPr lang="en-US" sz="2000" dirty="0"/>
              <a:t>Commensalism: one species benefits, the other is neither hurt nor helped. </a:t>
            </a:r>
          </a:p>
          <a:p>
            <a:pPr marL="0" indent="0">
              <a:buFont typeface="Calibri" panose="020F0502020204030204" pitchFamily="34" charset="0"/>
              <a:buNone/>
              <a:defRPr/>
            </a:pPr>
            <a:r>
              <a:rPr lang="en-US" sz="2000" b="1" dirty="0"/>
              <a:t>        c.</a:t>
            </a:r>
            <a:r>
              <a:rPr lang="en-US" sz="2000" dirty="0"/>
              <a:t> Mutualism: both species benefit.</a:t>
            </a:r>
          </a:p>
          <a:p>
            <a:pPr>
              <a:defRPr/>
            </a:pPr>
            <a:r>
              <a:rPr lang="en-US" sz="2000" b="1" dirty="0"/>
              <a:t>Adaptation:</a:t>
            </a:r>
            <a:r>
              <a:rPr lang="en-US" sz="2000" dirty="0"/>
              <a:t> This is the ability of an organism to use suitable measures and mechanisms to survive in its environment. A good example is the polar bear. It helps it to camouflage, so its prey cannot see it. Its thick fur also provides the warmth to help it survive in its frozen environment.</a:t>
            </a:r>
          </a:p>
          <a:p>
            <a:pPr>
              <a:defRPr/>
            </a:pPr>
            <a:endParaRPr lang="en-US" sz="2400" dirty="0"/>
          </a:p>
        </p:txBody>
      </p:sp>
      <p:sp>
        <p:nvSpPr>
          <p:cNvPr id="4" name="Footer Placeholder 3"/>
          <p:cNvSpPr>
            <a:spLocks noGrp="1"/>
          </p:cNvSpPr>
          <p:nvPr>
            <p:ph type="ftr" sz="quarter" idx="11"/>
          </p:nvPr>
        </p:nvSpPr>
        <p:spPr/>
        <p:txBody>
          <a:bodyPr/>
          <a:lstStyle/>
          <a:p>
            <a:pPr>
              <a:defRPr/>
            </a:pP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47925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15" y="445477"/>
            <a:ext cx="7280031" cy="47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8365503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177</TotalTime>
  <Words>451</Words>
  <Application>Microsoft Office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Ecosystem health</vt:lpstr>
      <vt:lpstr>PowerPoint Presentation</vt:lpstr>
      <vt:lpstr>Ecosystem Health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Amuguni, Janetrix Hellen M.</cp:lastModifiedBy>
  <cp:revision>32</cp:revision>
  <dcterms:created xsi:type="dcterms:W3CDTF">2013-09-10T04:44:55Z</dcterms:created>
  <dcterms:modified xsi:type="dcterms:W3CDTF">2019-11-24T19:46:28Z</dcterms:modified>
</cp:coreProperties>
</file>