
<file path=[Content_Types].xml><?xml version="1.0" encoding="utf-8"?>
<Types xmlns="http://schemas.openxmlformats.org/package/2006/content-types">
  <Default Extension="docx" ContentType="application/vnd.openxmlformats-officedocument.wordprocessingml.documen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51"/>
  </p:notesMasterIdLst>
  <p:sldIdLst>
    <p:sldId id="256"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267"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nambusi"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9C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44" autoAdjust="0"/>
    <p:restoredTop sz="88446" autoAdjust="0"/>
  </p:normalViewPr>
  <p:slideViewPr>
    <p:cSldViewPr>
      <p:cViewPr varScale="1">
        <p:scale>
          <a:sx n="59" d="100"/>
          <a:sy n="59" d="100"/>
        </p:scale>
        <p:origin x="308" y="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margo:Desktop:Moomaw%20Energy%20Use%201970-Presen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Sheet1!$B$18</c:f>
              <c:strCache>
                <c:ptCount val="1"/>
                <c:pt idx="0">
                  <c:v>Thermal</c:v>
                </c:pt>
              </c:strCache>
            </c:strRef>
          </c:tx>
          <c:invertIfNegative val="0"/>
          <c:cat>
            <c:numRef>
              <c:f>Sheet1!$C$17:$G$17</c:f>
              <c:numCache>
                <c:formatCode>General</c:formatCode>
                <c:ptCount val="5"/>
                <c:pt idx="0">
                  <c:v>1970</c:v>
                </c:pt>
                <c:pt idx="1">
                  <c:v>1980</c:v>
                </c:pt>
                <c:pt idx="2">
                  <c:v>1990</c:v>
                </c:pt>
                <c:pt idx="3">
                  <c:v>2000</c:v>
                </c:pt>
                <c:pt idx="4">
                  <c:v>2010</c:v>
                </c:pt>
              </c:numCache>
            </c:numRef>
          </c:cat>
          <c:val>
            <c:numRef>
              <c:f>Sheet1!$C$18:$G$18</c:f>
              <c:numCache>
                <c:formatCode>0.00</c:formatCode>
                <c:ptCount val="5"/>
                <c:pt idx="0">
                  <c:v>147.18</c:v>
                </c:pt>
                <c:pt idx="1">
                  <c:v>49.06</c:v>
                </c:pt>
                <c:pt idx="2">
                  <c:v>49.06</c:v>
                </c:pt>
                <c:pt idx="3">
                  <c:v>48.35</c:v>
                </c:pt>
                <c:pt idx="4">
                  <c:v>0</c:v>
                </c:pt>
              </c:numCache>
            </c:numRef>
          </c:val>
          <c:extLst>
            <c:ext xmlns:c16="http://schemas.microsoft.com/office/drawing/2014/chart" uri="{C3380CC4-5D6E-409C-BE32-E72D297353CC}">
              <c16:uniqueId val="{00000000-6FC3-40E5-A9A0-FBA555CBBE45}"/>
            </c:ext>
          </c:extLst>
        </c:ser>
        <c:ser>
          <c:idx val="1"/>
          <c:order val="1"/>
          <c:tx>
            <c:strRef>
              <c:f>Sheet1!$B$19</c:f>
              <c:strCache>
                <c:ptCount val="1"/>
                <c:pt idx="0">
                  <c:v>Electric</c:v>
                </c:pt>
              </c:strCache>
            </c:strRef>
          </c:tx>
          <c:invertIfNegative val="0"/>
          <c:cat>
            <c:numRef>
              <c:f>Sheet1!$C$17:$G$17</c:f>
              <c:numCache>
                <c:formatCode>General</c:formatCode>
                <c:ptCount val="5"/>
                <c:pt idx="0">
                  <c:v>1970</c:v>
                </c:pt>
                <c:pt idx="1">
                  <c:v>1980</c:v>
                </c:pt>
                <c:pt idx="2">
                  <c:v>1990</c:v>
                </c:pt>
                <c:pt idx="3">
                  <c:v>2000</c:v>
                </c:pt>
                <c:pt idx="4">
                  <c:v>2010</c:v>
                </c:pt>
              </c:numCache>
            </c:numRef>
          </c:cat>
          <c:val>
            <c:numRef>
              <c:f>Sheet1!$C$19:$G$19</c:f>
              <c:numCache>
                <c:formatCode>0.00</c:formatCode>
                <c:ptCount val="5"/>
                <c:pt idx="0">
                  <c:v>12.05</c:v>
                </c:pt>
                <c:pt idx="1">
                  <c:v>12.05</c:v>
                </c:pt>
                <c:pt idx="2">
                  <c:v>10.040000000000001</c:v>
                </c:pt>
                <c:pt idx="3">
                  <c:v>7.1199999999999966</c:v>
                </c:pt>
                <c:pt idx="4">
                  <c:v>9.668000000000001</c:v>
                </c:pt>
              </c:numCache>
            </c:numRef>
          </c:val>
          <c:extLst>
            <c:ext xmlns:c16="http://schemas.microsoft.com/office/drawing/2014/chart" uri="{C3380CC4-5D6E-409C-BE32-E72D297353CC}">
              <c16:uniqueId val="{00000001-6FC3-40E5-A9A0-FBA555CBBE45}"/>
            </c:ext>
          </c:extLst>
        </c:ser>
        <c:dLbls>
          <c:showLegendKey val="0"/>
          <c:showVal val="0"/>
          <c:showCatName val="0"/>
          <c:showSerName val="0"/>
          <c:showPercent val="0"/>
          <c:showBubbleSize val="0"/>
        </c:dLbls>
        <c:gapWidth val="150"/>
        <c:overlap val="100"/>
        <c:axId val="71608576"/>
        <c:axId val="71647616"/>
      </c:barChart>
      <c:catAx>
        <c:axId val="71608576"/>
        <c:scaling>
          <c:orientation val="minMax"/>
        </c:scaling>
        <c:delete val="0"/>
        <c:axPos val="b"/>
        <c:title>
          <c:tx>
            <c:rich>
              <a:bodyPr/>
              <a:lstStyle/>
              <a:p>
                <a:pPr>
                  <a:defRPr/>
                </a:pPr>
                <a:r>
                  <a:rPr lang="en-US" dirty="0"/>
                  <a:t>Year</a:t>
                </a:r>
              </a:p>
            </c:rich>
          </c:tx>
          <c:overlay val="0"/>
        </c:title>
        <c:numFmt formatCode="General" sourceLinked="1"/>
        <c:majorTickMark val="out"/>
        <c:minorTickMark val="none"/>
        <c:tickLblPos val="nextTo"/>
        <c:crossAx val="71647616"/>
        <c:crosses val="autoZero"/>
        <c:auto val="1"/>
        <c:lblAlgn val="ctr"/>
        <c:lblOffset val="100"/>
        <c:noMultiLvlLbl val="0"/>
      </c:catAx>
      <c:valAx>
        <c:axId val="71647616"/>
        <c:scaling>
          <c:orientation val="minMax"/>
        </c:scaling>
        <c:delete val="0"/>
        <c:axPos val="l"/>
        <c:majorGridlines/>
        <c:title>
          <c:tx>
            <c:rich>
              <a:bodyPr/>
              <a:lstStyle/>
              <a:p>
                <a:pPr>
                  <a:defRPr/>
                </a:pPr>
                <a:r>
                  <a:rPr lang="en-US" dirty="0"/>
                  <a:t>1000 BTU/sq.ft.</a:t>
                </a:r>
              </a:p>
            </c:rich>
          </c:tx>
          <c:overlay val="0"/>
        </c:title>
        <c:numFmt formatCode="0.00" sourceLinked="1"/>
        <c:majorTickMark val="out"/>
        <c:minorTickMark val="none"/>
        <c:tickLblPos val="nextTo"/>
        <c:crossAx val="71608576"/>
        <c:crosses val="autoZero"/>
        <c:crossBetween val="between"/>
      </c:valAx>
    </c:plotArea>
    <c:legend>
      <c:legendPos val="r"/>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785DE3-0021-42C3-8AE3-A327B4CA71AA}" type="datetimeFigureOut">
              <a:rPr lang="en-US" smtClean="0"/>
              <a:pPr/>
              <a:t>11/24/2019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D58D91-42B7-4A8D-A936-1A69832DEA41}" type="slidenum">
              <a:rPr lang="en-US" smtClean="0"/>
              <a:pPr/>
              <a:t>‹#›</a:t>
            </a:fld>
            <a:endParaRPr lang="en-US"/>
          </a:p>
        </p:txBody>
      </p:sp>
    </p:spTree>
    <p:extLst>
      <p:ext uri="{BB962C8B-B14F-4D97-AF65-F5344CB8AC3E}">
        <p14:creationId xmlns:p14="http://schemas.microsoft.com/office/powerpoint/2010/main" val="142146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195B872-B434-0D4C-9521-E2152F8C5FFA}" type="slidenum">
              <a:rPr lang="en-US" sz="1200"/>
              <a:pPr/>
              <a:t>10</a:t>
            </a:fld>
            <a:endParaRPr lang="en-US" sz="1200"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3556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2D58D91-42B7-4A8D-A936-1A69832DEA41}"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04DCF1-500E-B649-9890-711AF9A7FEB3}" type="slidenum">
              <a:rPr lang="en-US" sz="1200"/>
              <a:pPr/>
              <a:t>14</a:t>
            </a:fld>
            <a:endParaRPr lang="en-US" sz="1200" dirty="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1218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C7BE02B3-BA49-9446-BCBF-B6DB9BCCC1FA}" type="slidenum">
              <a:rPr lang="en-US" smtClean="0"/>
              <a:pPr/>
              <a:t>25</a:t>
            </a:fld>
            <a:endParaRPr lang="en-US" dirty="0"/>
          </a:p>
        </p:txBody>
      </p:sp>
    </p:spTree>
    <p:extLst>
      <p:ext uri="{BB962C8B-B14F-4D97-AF65-F5344CB8AC3E}">
        <p14:creationId xmlns:p14="http://schemas.microsoft.com/office/powerpoint/2010/main" val="3228674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216C5678-EE20-4FA5-88E2-6E0BD67A2E26}" type="datetime1">
              <a:rPr lang="en-US" smtClean="0"/>
              <a:pPr/>
              <a:t>11/24/2019</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r>
              <a:rPr lang="en-US"/>
              <a:t>Footer Text</a:t>
            </a:r>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BA9B540C-44DA-4F69-89C9-7C84606640D3}" type="slidenum">
              <a:rPr lang="en-US" smtClean="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304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6394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691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8309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22300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386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4893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1045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096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Bullet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3" name="Straight Connector 2"/>
          <p:cNvCxnSpPr/>
          <p:nvPr userDrawn="1"/>
        </p:nvCxnSpPr>
        <p:spPr>
          <a:xfrm>
            <a:off x="457200" y="1447800"/>
            <a:ext cx="8296183" cy="0"/>
          </a:xfrm>
          <a:prstGeom prst="line">
            <a:avLst/>
          </a:prstGeom>
          <a:ln w="12700">
            <a:solidFill>
              <a:srgbClr val="ECD9C6"/>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457200" y="1676400"/>
            <a:ext cx="8153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40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or Photo Template">
    <p:spTree>
      <p:nvGrpSpPr>
        <p:cNvPr id="1" name=""/>
        <p:cNvGrpSpPr/>
        <p:nvPr/>
      </p:nvGrpSpPr>
      <p:grpSpPr>
        <a:xfrm>
          <a:off x="0" y="0"/>
          <a:ext cx="0" cy="0"/>
          <a:chOff x="0" y="0"/>
          <a:chExt cx="0" cy="0"/>
        </a:xfrm>
      </p:grpSpPr>
      <p:sp>
        <p:nvSpPr>
          <p:cNvPr id="3" name="Rectangle 2"/>
          <p:cNvSpPr/>
          <p:nvPr userDrawn="1"/>
        </p:nvSpPr>
        <p:spPr>
          <a:xfrm>
            <a:off x="457200" y="609600"/>
            <a:ext cx="8305800" cy="5562600"/>
          </a:xfrm>
          <a:prstGeom prst="rect">
            <a:avLst/>
          </a:prstGeom>
          <a:blipFill>
            <a:blip r:embed="rId2" cstate="prin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9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pPr/>
              <a:t>11/24/2019</a:t>
            </a:fld>
            <a:endParaRPr lang="en-US" dirty="0"/>
          </a:p>
        </p:txBody>
      </p:sp>
      <p:sp>
        <p:nvSpPr>
          <p:cNvPr id="5" name="Footer Placeholder 4"/>
          <p:cNvSpPr>
            <a:spLocks noGrp="1"/>
          </p:cNvSpPr>
          <p:nvPr>
            <p:ph type="ftr" sz="quarter" idx="11"/>
          </p:nvPr>
        </p:nvSpPr>
        <p:spPr/>
        <p:txBody>
          <a:bodyPr/>
          <a:lstStyle/>
          <a:p>
            <a:r>
              <a:rPr lang="en-US"/>
              <a:t>Footer Text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dirty="0"/>
          </a:p>
        </p:txBody>
      </p:sp>
    </p:spTree>
    <p:extLst>
      <p:ext uri="{BB962C8B-B14F-4D97-AF65-F5344CB8AC3E}">
        <p14:creationId xmlns:p14="http://schemas.microsoft.com/office/powerpoint/2010/main" val="2023494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90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299363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199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pPr/>
              <a:t>11/24/2019</a:t>
            </a:fld>
            <a:endParaRPr lang="en-US" dirty="0"/>
          </a:p>
        </p:txBody>
      </p:sp>
      <p:sp>
        <p:nvSpPr>
          <p:cNvPr id="4" name="Footer Placeholder 3"/>
          <p:cNvSpPr>
            <a:spLocks noGrp="1"/>
          </p:cNvSpPr>
          <p:nvPr>
            <p:ph type="ftr" sz="quarter" idx="11"/>
          </p:nvPr>
        </p:nvSpPr>
        <p:spPr/>
        <p:txBody>
          <a:bodyPr/>
          <a:lstStyle/>
          <a:p>
            <a:r>
              <a:rPr lang="en-US"/>
              <a:t>Footer Text</a:t>
            </a:r>
            <a:endParaRPr lang="en-US" dirty="0"/>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1699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3" name="Footer Placeholder 2"/>
          <p:cNvSpPr>
            <a:spLocks noGrp="1"/>
          </p:cNvSpPr>
          <p:nvPr>
            <p:ph type="ftr" sz="quarter" idx="11"/>
          </p:nvPr>
        </p:nvSpPr>
        <p:spPr/>
        <p:txBody>
          <a:bodyPr/>
          <a:lstStyle/>
          <a:p>
            <a:r>
              <a:rPr lang="en-US"/>
              <a:t>RESPOND Workgroup May 2012</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9393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520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245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11/24/2019</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cxnSp>
        <p:nvCxnSpPr>
          <p:cNvPr id="12" name="Straight Connector 11">
            <a:extLst>
              <a:ext uri="{FF2B5EF4-FFF2-40B4-BE49-F238E27FC236}">
                <a16:creationId xmlns:a16="http://schemas.microsoft.com/office/drawing/2014/main" id="{41F120DB-4ACC-4F38-9FAD-EB50B961B699}"/>
              </a:ext>
            </a:extLst>
          </p:cNvPr>
          <p:cNvCxnSpPr/>
          <p:nvPr userDrawn="1"/>
        </p:nvCxnSpPr>
        <p:spPr>
          <a:xfrm>
            <a:off x="457200" y="1447800"/>
            <a:ext cx="8296183" cy="0"/>
          </a:xfrm>
          <a:prstGeom prst="line">
            <a:avLst/>
          </a:prstGeom>
          <a:ln w="12700">
            <a:solidFill>
              <a:srgbClr val="ECD9C6"/>
            </a:solidFill>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E1399613-EB32-43B3-9013-978C338FFF85}"/>
              </a:ext>
            </a:extLst>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57200" y="6324600"/>
            <a:ext cx="1136588" cy="24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BD94D17B-674A-45F9-8A8A-C8D70318BECF}"/>
              </a:ext>
            </a:extLst>
          </p:cNvPr>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5210083" y="6273426"/>
            <a:ext cx="35433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a:extLst>
              <a:ext uri="{FF2B5EF4-FFF2-40B4-BE49-F238E27FC236}">
                <a16:creationId xmlns:a16="http://schemas.microsoft.com/office/drawing/2014/main" id="{21536804-8DC2-49E6-AD69-D10B7D384CE3}"/>
              </a:ext>
            </a:extLst>
          </p:cNvPr>
          <p:cNvCxnSpPr/>
          <p:nvPr userDrawn="1"/>
        </p:nvCxnSpPr>
        <p:spPr>
          <a:xfrm>
            <a:off x="457200" y="6172200"/>
            <a:ext cx="8296183" cy="0"/>
          </a:xfrm>
          <a:prstGeom prst="line">
            <a:avLst/>
          </a:prstGeom>
          <a:ln w="12700">
            <a:solidFill>
              <a:srgbClr val="ECD9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93967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05" r:id="rId18"/>
    <p:sldLayoutId id="2147483806" r:id="rId19"/>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Document2!OLE_LINK2"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theclimategroup.org/_assets/files/Unlocking-Ambition-2015.pdf"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3.epa.gov/carbon-footprint-calculator/"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1755C732-3264-4614-8316-41F754837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9C7C6ED-4EA1-4532-A820-59A8ADEEE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0" name="Picture 19">
              <a:extLst>
                <a:ext uri="{FF2B5EF4-FFF2-40B4-BE49-F238E27FC236}">
                  <a16:creationId xmlns:a16="http://schemas.microsoft.com/office/drawing/2014/main" id="{3A197BB7-B689-4B37-8BE2-FC23F6ED64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E93E4556-7891-471E-B9B7-A38508C75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6F9C6176-D87B-4D8F-8BC3-FE6DF55C4E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B838BA48-DDFB-46B3-9EF6-031C91D279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826964" y="4404852"/>
            <a:ext cx="7492258" cy="1054745"/>
          </a:xfrm>
        </p:spPr>
        <p:txBody>
          <a:bodyPr vert="horz" lIns="91440" tIns="45720" rIns="91440" bIns="45720" rtlCol="0" anchor="b">
            <a:normAutofit/>
          </a:bodyPr>
          <a:lstStyle/>
          <a:p>
            <a:r>
              <a:rPr lang="en-US" sz="5400">
                <a:solidFill>
                  <a:srgbClr val="262626"/>
                </a:solidFill>
              </a:rPr>
              <a:t>Ecosystem Health</a:t>
            </a:r>
          </a:p>
        </p:txBody>
      </p:sp>
      <p:sp>
        <p:nvSpPr>
          <p:cNvPr id="3" name="Text Placeholder 2"/>
          <p:cNvSpPr>
            <a:spLocks noGrp="1"/>
          </p:cNvSpPr>
          <p:nvPr>
            <p:ph type="body" idx="1"/>
          </p:nvPr>
        </p:nvSpPr>
        <p:spPr>
          <a:xfrm>
            <a:off x="973836" y="5540582"/>
            <a:ext cx="7202795" cy="388793"/>
          </a:xfrm>
        </p:spPr>
        <p:txBody>
          <a:bodyPr vert="horz" lIns="91440" tIns="45720" rIns="91440" bIns="45720" rtlCol="0" anchor="t">
            <a:normAutofit/>
          </a:bodyPr>
          <a:lstStyle/>
          <a:p>
            <a:pPr>
              <a:lnSpc>
                <a:spcPct val="90000"/>
              </a:lnSpc>
            </a:pPr>
            <a:r>
              <a:rPr lang="en-US" sz="700" kern="1200" cap="none">
                <a:solidFill>
                  <a:srgbClr val="000000"/>
                </a:solidFill>
                <a:effectLst/>
                <a:latin typeface="+mn-lt"/>
                <a:ea typeface="+mn-ea"/>
                <a:cs typeface="+mn-cs"/>
              </a:rPr>
              <a:t>Creating resilience to climate change –power point no.8</a:t>
            </a:r>
          </a:p>
          <a:p>
            <a:pPr>
              <a:lnSpc>
                <a:spcPct val="90000"/>
              </a:lnSpc>
            </a:pPr>
            <a:r>
              <a:rPr lang="en-US" sz="700" kern="1200" cap="none">
                <a:solidFill>
                  <a:srgbClr val="000000"/>
                </a:solidFill>
                <a:effectLst/>
                <a:latin typeface="+mn-lt"/>
                <a:ea typeface="+mn-ea"/>
                <a:cs typeface="+mn-cs"/>
              </a:rPr>
              <a:t>Power point presented by Professor William  Moomaw</a:t>
            </a:r>
          </a:p>
        </p:txBody>
      </p:sp>
      <p:sp>
        <p:nvSpPr>
          <p:cNvPr id="25" name="Rectangle 24">
            <a:extLst>
              <a:ext uri="{FF2B5EF4-FFF2-40B4-BE49-F238E27FC236}">
                <a16:creationId xmlns:a16="http://schemas.microsoft.com/office/drawing/2014/main" id="{4AD786D6-2C42-45AF-888B-F2038C4D0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7499739"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F99FD7D-074F-4F14-8302-1746FA1EF7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512" y="2269082"/>
            <a:ext cx="7029748" cy="738124"/>
          </a:xfrm>
          <a:prstGeom prst="rect">
            <a:avLst/>
          </a:prstGeom>
        </p:spPr>
      </p:pic>
      <p:cxnSp>
        <p:nvCxnSpPr>
          <p:cNvPr id="27" name="Straight Connector 26">
            <a:extLst>
              <a:ext uri="{FF2B5EF4-FFF2-40B4-BE49-F238E27FC236}">
                <a16:creationId xmlns:a16="http://schemas.microsoft.com/office/drawing/2014/main" id="{B8D6659D-FA60-4C6D-A9F6-063E294AA1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836" y="5501254"/>
            <a:ext cx="720279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32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30480"/>
            <a:ext cx="8260672" cy="1039427"/>
          </a:xfrm>
        </p:spPr>
        <p:txBody>
          <a:bodyPr>
            <a:normAutofit/>
          </a:bodyPr>
          <a:lstStyle/>
          <a:p>
            <a:pPr eaLnBrk="1" hangingPunct="1"/>
            <a:r>
              <a:rPr lang="en-US" dirty="0">
                <a:latin typeface="+mn-lt"/>
                <a:ea typeface="ＭＳ Ｐゴシック" charset="0"/>
                <a:cs typeface="ＭＳ Ｐゴシック" charset="0"/>
              </a:rPr>
              <a:t>Insulation and Air Sealing of buildings</a:t>
            </a:r>
          </a:p>
        </p:txBody>
      </p:sp>
      <p:pic>
        <p:nvPicPr>
          <p:cNvPr id="40963" name="Picture 6"/>
          <p:cNvPicPr>
            <a:picLocks noGrp="1" noChangeAspect="1" noChangeArrowheads="1"/>
          </p:cNvPicPr>
          <p:nvPr>
            <p:ph idx="4294967295"/>
          </p:nvPr>
        </p:nvPicPr>
        <p:blipFill>
          <a:blip r:embed="rId3" cstate="email">
            <a:extLst>
              <a:ext uri="{28A0092B-C50C-407E-A947-70E740481C1C}">
                <a14:useLocalDpi xmlns:a14="http://schemas.microsoft.com/office/drawing/2010/main" val="0"/>
              </a:ext>
            </a:extLst>
          </a:blip>
          <a:srcRect/>
          <a:stretch>
            <a:fillRect/>
          </a:stretch>
        </p:blipFill>
        <p:spPr>
          <a:xfrm>
            <a:off x="1066800" y="1069907"/>
            <a:ext cx="6581775" cy="4935538"/>
          </a:xfrm>
          <a:noFill/>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547005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title" idx="4294967295"/>
          </p:nvPr>
        </p:nvSpPr>
        <p:spPr>
          <a:xfrm>
            <a:off x="0" y="407988"/>
            <a:ext cx="8261350" cy="1039812"/>
          </a:xfrm>
        </p:spPr>
        <p:txBody>
          <a:bodyPr/>
          <a:lstStyle/>
          <a:p>
            <a:pPr eaLnBrk="1" hangingPunct="1">
              <a:defRPr/>
            </a:pPr>
            <a:r>
              <a:rPr lang="en-US" dirty="0">
                <a:effectLst>
                  <a:outerShdw blurRad="38100" dist="38100" dir="2700000" algn="tl">
                    <a:srgbClr val="000000"/>
                  </a:outerShdw>
                </a:effectLst>
                <a:cs typeface="+mj-cs"/>
              </a:rPr>
              <a:t>Lighting</a:t>
            </a:r>
          </a:p>
        </p:txBody>
      </p:sp>
      <p:pic>
        <p:nvPicPr>
          <p:cNvPr id="32770"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1763" y="2066925"/>
            <a:ext cx="8880475" cy="272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546853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8326" y="9525"/>
            <a:ext cx="4866602" cy="3886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5" name="TextBox 2"/>
          <p:cNvSpPr txBox="1">
            <a:spLocks noChangeArrowheads="1"/>
          </p:cNvSpPr>
          <p:nvPr/>
        </p:nvSpPr>
        <p:spPr bwMode="auto">
          <a:xfrm>
            <a:off x="5733302" y="1219200"/>
            <a:ext cx="3008442"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dirty="0">
                <a:solidFill>
                  <a:prstClr val="black"/>
                </a:solidFill>
              </a:rPr>
              <a:t>Zero Net Energy Retrofit</a:t>
            </a:r>
          </a:p>
          <a:p>
            <a:pPr defTabSz="914400" eaLnBrk="0" fontAlgn="base" hangingPunct="0">
              <a:spcBef>
                <a:spcPct val="0"/>
              </a:spcBef>
              <a:spcAft>
                <a:spcPct val="0"/>
              </a:spcAft>
            </a:pPr>
            <a:r>
              <a:rPr lang="en-US" dirty="0">
                <a:solidFill>
                  <a:prstClr val="black"/>
                </a:solidFill>
              </a:rPr>
              <a:t>Amherst MA</a:t>
            </a:r>
          </a:p>
        </p:txBody>
      </p:sp>
      <p:pic>
        <p:nvPicPr>
          <p:cNvPr id="4"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2725344"/>
            <a:ext cx="4717312" cy="3144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715122" y="4586384"/>
            <a:ext cx="2908489" cy="1200329"/>
          </a:xfrm>
          <a:prstGeom prst="rect">
            <a:avLst/>
          </a:prstGeom>
          <a:noFill/>
        </p:spPr>
        <p:txBody>
          <a:bodyPr wrap="none" rtlCol="0">
            <a:spAutoFit/>
          </a:bodyPr>
          <a:lstStyle/>
          <a:p>
            <a:r>
              <a:rPr lang="en-US" sz="2400" dirty="0">
                <a:effectLst>
                  <a:outerShdw blurRad="38100" dist="38100" dir="2700000" algn="tl">
                    <a:srgbClr val="DDDDDD"/>
                  </a:outerShdw>
                </a:effectLst>
                <a:latin typeface="Gill Sans MT" charset="0"/>
                <a:ea typeface="ＭＳ Ｐゴシック" charset="0"/>
                <a:cs typeface="ＭＳ Ｐゴシック" charset="0"/>
              </a:rPr>
              <a:t>Zero Net Energy</a:t>
            </a:r>
          </a:p>
          <a:p>
            <a:r>
              <a:rPr lang="en-US" sz="2400" dirty="0">
                <a:effectLst>
                  <a:outerShdw blurRad="38100" dist="38100" dir="2700000" algn="tl">
                    <a:srgbClr val="DDDDDD"/>
                  </a:outerShdw>
                </a:effectLst>
                <a:latin typeface="Gill Sans MT" charset="0"/>
                <a:ea typeface="ＭＳ Ｐゴシック" charset="0"/>
                <a:cs typeface="ＭＳ Ｐゴシック" charset="0"/>
              </a:rPr>
              <a:t>Affordable Housing </a:t>
            </a:r>
          </a:p>
          <a:p>
            <a:r>
              <a:rPr lang="en-US" sz="2400" dirty="0">
                <a:effectLst>
                  <a:outerShdw blurRad="38100" dist="38100" dir="2700000" algn="tl">
                    <a:srgbClr val="DDDDDD"/>
                  </a:outerShdw>
                </a:effectLst>
                <a:latin typeface="Gill Sans MT" charset="0"/>
                <a:ea typeface="ＭＳ Ｐゴシック" charset="0"/>
                <a:cs typeface="ＭＳ Ｐゴシック" charset="0"/>
              </a:rPr>
              <a:t>Martha’s Vineyard MA</a:t>
            </a:r>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217558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3775" y="1"/>
            <a:ext cx="1013777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2"/>
          <p:cNvSpPr>
            <a:spLocks/>
          </p:cNvSpPr>
          <p:nvPr/>
        </p:nvSpPr>
        <p:spPr bwMode="auto">
          <a:xfrm>
            <a:off x="609600" y="3810000"/>
            <a:ext cx="6108700"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9" bIns="0"/>
          <a:lstStyle/>
          <a:p>
            <a:pPr marL="39688"/>
            <a:r>
              <a:rPr lang="en-US" dirty="0">
                <a:cs typeface="Arial" charset="0"/>
              </a:rPr>
              <a:t>U.S. cold weather house uses 86% less energy for heating than code built house.</a:t>
            </a:r>
            <a:endParaRPr lang="en-US" dirty="0">
              <a:cs typeface="Lucida Grande" charset="0"/>
            </a:endParaRPr>
          </a:p>
          <a:p>
            <a:pPr marL="39688"/>
            <a:r>
              <a:rPr lang="en-US" dirty="0">
                <a:cs typeface="Arial" charset="0"/>
              </a:rPr>
              <a:t>Grid connected 7.3kw PV, zero net energy design includes ground source heat pump for heat and hot water at 42</a:t>
            </a:r>
            <a:r>
              <a:rPr lang="en-US" baseline="30000" dirty="0">
                <a:cs typeface="Arial" charset="0"/>
              </a:rPr>
              <a:t>o</a:t>
            </a:r>
            <a:r>
              <a:rPr lang="en-US" dirty="0">
                <a:cs typeface="Arial" charset="0"/>
              </a:rPr>
              <a:t> N latitude and temperatures as low as -25</a:t>
            </a:r>
            <a:r>
              <a:rPr lang="en-US" baseline="30000" dirty="0">
                <a:cs typeface="Arial" charset="0"/>
              </a:rPr>
              <a:t>o</a:t>
            </a:r>
            <a:r>
              <a:rPr lang="en-US" dirty="0">
                <a:cs typeface="Arial" charset="0"/>
              </a:rPr>
              <a:t> 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05426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12763"/>
            <a:ext cx="9204325" cy="558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982825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vert="horz" wrap="square" lIns="91440" tIns="45720" rIns="91440" bIns="45720" numCol="1" anchorCtr="0" compatLnSpc="1">
            <a:prstTxWarp prst="textNoShape">
              <a:avLst/>
            </a:prstTxWarp>
            <a:normAutofit fontScale="90000"/>
          </a:bodyPr>
          <a:lstStyle/>
          <a:p>
            <a:pPr algn="ctr">
              <a:defRPr/>
            </a:pPr>
            <a:r>
              <a:rPr lang="en-US" sz="3900" dirty="0">
                <a:effectLst>
                  <a:outerShdw blurRad="38100" dist="38100" dir="2700000" algn="tl">
                    <a:srgbClr val="DDDDDD"/>
                  </a:outerShdw>
                </a:effectLst>
                <a:latin typeface="Gill Sans MT" charset="0"/>
                <a:ea typeface="ＭＳ Ｐゴシック" charset="0"/>
                <a:cs typeface="ＭＳ Ｐゴシック" charset="0"/>
              </a:rPr>
              <a:t>Moomaw Residential Energy Use</a:t>
            </a:r>
            <a:br>
              <a:rPr lang="en-US" sz="3900" dirty="0">
                <a:effectLst>
                  <a:outerShdw blurRad="38100" dist="38100" dir="2700000" algn="tl">
                    <a:srgbClr val="DDDDDD"/>
                  </a:outerShdw>
                </a:effectLst>
                <a:latin typeface="Gill Sans MT" charset="0"/>
                <a:ea typeface="ＭＳ Ｐゴシック" charset="0"/>
                <a:cs typeface="ＭＳ Ｐゴシック" charset="0"/>
              </a:rPr>
            </a:br>
            <a:r>
              <a:rPr lang="en-US" sz="3900" dirty="0">
                <a:effectLst>
                  <a:outerShdw blurRad="38100" dist="38100" dir="2700000" algn="tl">
                    <a:srgbClr val="DDDDDD"/>
                  </a:outerShdw>
                </a:effectLst>
                <a:latin typeface="Gill Sans MT" charset="0"/>
                <a:ea typeface="ＭＳ Ｐゴシック" charset="0"/>
                <a:cs typeface="ＭＳ Ｐゴシック" charset="0"/>
              </a:rPr>
              <a:t>1970-2010</a:t>
            </a:r>
          </a:p>
        </p:txBody>
      </p:sp>
      <p:graphicFrame>
        <p:nvGraphicFramePr>
          <p:cNvPr id="3" name="Chart 2"/>
          <p:cNvGraphicFramePr/>
          <p:nvPr>
            <p:extLst/>
          </p:nvPr>
        </p:nvGraphicFramePr>
        <p:xfrm>
          <a:off x="1676400" y="1676400"/>
          <a:ext cx="7010400" cy="47244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52513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vert="horz" wrap="square" lIns="91440" tIns="45720" rIns="91440" bIns="45720" numCol="1" anchorCtr="0" compatLnSpc="1">
            <a:prstTxWarp prst="textNoShape">
              <a:avLst/>
            </a:prstTxWarp>
            <a:normAutofit/>
          </a:bodyPr>
          <a:lstStyle/>
          <a:p>
            <a:pPr>
              <a:defRPr/>
            </a:pPr>
            <a:r>
              <a:rPr lang="en-US" dirty="0">
                <a:effectLst>
                  <a:outerShdw blurRad="38100" dist="38100" dir="2700000" algn="tl">
                    <a:srgbClr val="DDDDDD"/>
                  </a:outerShdw>
                </a:effectLst>
                <a:latin typeface="Gill Sans MT" charset="0"/>
                <a:ea typeface="ＭＳ Ｐゴシック" charset="0"/>
                <a:cs typeface="ＭＳ Ｐゴシック" charset="0"/>
              </a:rPr>
              <a:t>Insulation Return on Investment</a:t>
            </a:r>
          </a:p>
        </p:txBody>
      </p:sp>
      <p:graphicFrame>
        <p:nvGraphicFramePr>
          <p:cNvPr id="97282" name="Object 2"/>
          <p:cNvGraphicFramePr>
            <a:graphicFrameLocks noChangeAspect="1"/>
          </p:cNvGraphicFramePr>
          <p:nvPr>
            <p:extLst>
              <p:ext uri="{D42A27DB-BD31-4B8C-83A1-F6EECF244321}">
                <p14:modId xmlns:p14="http://schemas.microsoft.com/office/powerpoint/2010/main" val="2649376096"/>
              </p:ext>
            </p:extLst>
          </p:nvPr>
        </p:nvGraphicFramePr>
        <p:xfrm>
          <a:off x="1752600" y="1828800"/>
          <a:ext cx="7832725" cy="4572000"/>
        </p:xfrm>
        <a:graphic>
          <a:graphicData uri="http://schemas.openxmlformats.org/presentationml/2006/ole">
            <mc:AlternateContent xmlns:mc="http://schemas.openxmlformats.org/markup-compatibility/2006">
              <mc:Choice xmlns:v="urn:schemas-microsoft-com:vml" Requires="v">
                <p:oleObj spid="_x0000_s1031" name="Document" r:id="rId3" imgW="22552381" imgH="14628571" progId="Word.Document.12">
                  <p:link updateAutomatic="1"/>
                </p:oleObj>
              </mc:Choice>
              <mc:Fallback>
                <p:oleObj name="Document" r:id="rId3" imgW="22552381" imgH="14628571" progId="Word.Document.12">
                  <p:link updateAutomatic="1"/>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828800"/>
                        <a:ext cx="7832725" cy="457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555977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vert="horz" wrap="square" lIns="91440" tIns="45720" rIns="91440" bIns="45720" numCol="1" anchorCtr="0" compatLnSpc="1">
            <a:prstTxWarp prst="textNoShape">
              <a:avLst/>
            </a:prstTxWarp>
            <a:normAutofit fontScale="90000"/>
          </a:bodyPr>
          <a:lstStyle/>
          <a:p>
            <a:pPr algn="ctr">
              <a:defRPr/>
            </a:pPr>
            <a:r>
              <a:rPr lang="en-US" sz="4400" dirty="0">
                <a:effectLst>
                  <a:outerShdw blurRad="38100" dist="38100" dir="2700000" algn="tl">
                    <a:srgbClr val="DDDDDD"/>
                  </a:outerShdw>
                </a:effectLst>
                <a:latin typeface="Gill Sans MT" charset="0"/>
                <a:ea typeface="ＭＳ Ｐゴシック" charset="0"/>
                <a:cs typeface="ＭＳ Ｐゴシック" charset="0"/>
              </a:rPr>
              <a:t>PV Return on Investment</a:t>
            </a:r>
            <a:br>
              <a:rPr lang="en-US" sz="3900" dirty="0">
                <a:effectLst>
                  <a:outerShdw blurRad="38100" dist="38100" dir="2700000" algn="tl">
                    <a:srgbClr val="DDDDDD"/>
                  </a:outerShdw>
                </a:effectLst>
                <a:latin typeface="Gill Sans MT" charset="0"/>
                <a:ea typeface="ＭＳ Ｐゴシック" charset="0"/>
                <a:cs typeface="ＭＳ Ｐゴシック" charset="0"/>
              </a:rPr>
            </a:br>
            <a:r>
              <a:rPr lang="en-US" sz="3200" dirty="0">
                <a:effectLst>
                  <a:outerShdw blurRad="38100" dist="38100" dir="2700000" algn="tl">
                    <a:srgbClr val="DDDDDD"/>
                  </a:outerShdw>
                </a:effectLst>
                <a:latin typeface="Gill Sans MT" charset="0"/>
                <a:ea typeface="ＭＳ Ｐゴシック" charset="0"/>
                <a:cs typeface="ＭＳ Ｐゴシック" charset="0"/>
              </a:rPr>
              <a:t>May 1, 2008 - April 30, 2013</a:t>
            </a:r>
          </a:p>
        </p:txBody>
      </p:sp>
      <p:sp>
        <p:nvSpPr>
          <p:cNvPr id="98306" name="TextBox 2"/>
          <p:cNvSpPr txBox="1">
            <a:spLocks noChangeArrowheads="1"/>
          </p:cNvSpPr>
          <p:nvPr/>
        </p:nvSpPr>
        <p:spPr bwMode="auto">
          <a:xfrm>
            <a:off x="4252913" y="2868613"/>
            <a:ext cx="1841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dirty="0"/>
          </a:p>
        </p:txBody>
      </p:sp>
      <p:graphicFrame>
        <p:nvGraphicFramePr>
          <p:cNvPr id="98307" name="Object 2"/>
          <p:cNvGraphicFramePr>
            <a:graphicFrameLocks noChangeAspect="1"/>
          </p:cNvGraphicFramePr>
          <p:nvPr>
            <p:extLst/>
          </p:nvPr>
        </p:nvGraphicFramePr>
        <p:xfrm>
          <a:off x="357187" y="2057400"/>
          <a:ext cx="8577263" cy="2974975"/>
        </p:xfrm>
        <a:graphic>
          <a:graphicData uri="http://schemas.openxmlformats.org/presentationml/2006/ole">
            <mc:AlternateContent xmlns:mc="http://schemas.openxmlformats.org/markup-compatibility/2006">
              <mc:Choice xmlns:v="urn:schemas-microsoft-com:vml" Requires="v">
                <p:oleObj spid="_x0000_s2055" name="Document" r:id="rId3" imgW="22552381" imgH="7822222" progId="Word.Document.12">
                  <p:embed/>
                </p:oleObj>
              </mc:Choice>
              <mc:Fallback>
                <p:oleObj name="Document" r:id="rId3" imgW="22552381" imgH="7822222" progId="Word.Document.12">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 y="2057400"/>
                        <a:ext cx="8577263" cy="297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8308" name="TextBox 4"/>
          <p:cNvSpPr txBox="1">
            <a:spLocks noChangeArrowheads="1"/>
          </p:cNvSpPr>
          <p:nvPr/>
        </p:nvSpPr>
        <p:spPr bwMode="auto">
          <a:xfrm>
            <a:off x="1371600" y="5410200"/>
            <a:ext cx="6553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t>An 8.0 kw PV array would require an investment of $40,000 and produce  9000 kilowatt hours of electricity per year in New England.  The payback period would be 10.9 years.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176389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12.31.26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427458"/>
            <a:ext cx="4019476" cy="2679650"/>
          </a:xfrm>
          <a:prstGeom prst="rect">
            <a:avLst/>
          </a:prstGeom>
        </p:spPr>
      </p:pic>
      <p:pic>
        <p:nvPicPr>
          <p:cNvPr id="3" name="Picture 2" descr="Screen Shot 2017-02-01 at 12.30.15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12994"/>
            <a:ext cx="4019476" cy="2992544"/>
          </a:xfrm>
          <a:prstGeom prst="rect">
            <a:avLst/>
          </a:prstGeom>
        </p:spPr>
      </p:pic>
      <p:pic>
        <p:nvPicPr>
          <p:cNvPr id="4" name="Picture 3" descr="Screen Shot 2017-02-01 at 12.29.30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8638" y="1627427"/>
            <a:ext cx="4878453" cy="3143892"/>
          </a:xfrm>
          <a:prstGeom prst="rect">
            <a:avLst/>
          </a:prstGeom>
        </p:spPr>
      </p:pic>
      <p:sp>
        <p:nvSpPr>
          <p:cNvPr id="5" name="TextBox 4"/>
          <p:cNvSpPr txBox="1"/>
          <p:nvPr/>
        </p:nvSpPr>
        <p:spPr>
          <a:xfrm>
            <a:off x="4537323" y="591791"/>
            <a:ext cx="2815231" cy="369332"/>
          </a:xfrm>
          <a:prstGeom prst="rect">
            <a:avLst/>
          </a:prstGeom>
          <a:noFill/>
        </p:spPr>
        <p:txBody>
          <a:bodyPr wrap="none" rtlCol="0">
            <a:spAutoFit/>
          </a:bodyPr>
          <a:lstStyle/>
          <a:p>
            <a:r>
              <a:rPr lang="en-US" dirty="0"/>
              <a:t>Distributed Rooftop Solar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27425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12.35.1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296" y="896520"/>
            <a:ext cx="8919920" cy="5275680"/>
          </a:xfrm>
          <a:prstGeom prst="rect">
            <a:avLst/>
          </a:prstGeom>
        </p:spPr>
      </p:pic>
      <p:sp>
        <p:nvSpPr>
          <p:cNvPr id="4" name="TextBox 3"/>
          <p:cNvSpPr txBox="1"/>
          <p:nvPr/>
        </p:nvSpPr>
        <p:spPr>
          <a:xfrm>
            <a:off x="937056" y="1590440"/>
            <a:ext cx="5955476" cy="369332"/>
          </a:xfrm>
          <a:prstGeom prst="rect">
            <a:avLst/>
          </a:prstGeom>
          <a:noFill/>
        </p:spPr>
        <p:txBody>
          <a:bodyPr wrap="none" rtlCol="0">
            <a:spAutoFit/>
          </a:bodyPr>
          <a:lstStyle/>
          <a:p>
            <a:r>
              <a:rPr lang="en-US" dirty="0"/>
              <a:t>Ivanpah 370 MW Central Solar Thermal Power Plant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31192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509" y="228601"/>
            <a:ext cx="7772400" cy="838200"/>
          </a:xfrm>
        </p:spPr>
        <p:txBody>
          <a:bodyPr/>
          <a:lstStyle/>
          <a:p>
            <a:r>
              <a:rPr lang="en-US" sz="4000" dirty="0"/>
              <a:t>Creating Resilience to Climate Change</a:t>
            </a:r>
          </a:p>
        </p:txBody>
      </p:sp>
      <p:sp>
        <p:nvSpPr>
          <p:cNvPr id="3" name="Subtitle 2"/>
          <p:cNvSpPr>
            <a:spLocks noGrp="1"/>
          </p:cNvSpPr>
          <p:nvPr>
            <p:ph type="subTitle" idx="1"/>
          </p:nvPr>
        </p:nvSpPr>
        <p:spPr>
          <a:xfrm>
            <a:off x="1143000" y="2438400"/>
            <a:ext cx="7422507" cy="2054318"/>
          </a:xfrm>
        </p:spPr>
        <p:txBody>
          <a:bodyPr>
            <a:normAutofit/>
          </a:bodyPr>
          <a:lstStyle/>
          <a:p>
            <a:r>
              <a:rPr lang="en-US" dirty="0"/>
              <a:t>Mitigation – Emissions reduction</a:t>
            </a:r>
          </a:p>
          <a:p>
            <a:r>
              <a:rPr lang="en-US" dirty="0"/>
              <a:t>Adaptation – Altering practices</a:t>
            </a:r>
          </a:p>
          <a:p>
            <a:r>
              <a:rPr lang="en-US" dirty="0"/>
              <a:t>Geoengineering – Modifying the planet</a:t>
            </a:r>
          </a:p>
          <a:p>
            <a:r>
              <a:rPr lang="en-US" dirty="0"/>
              <a:t>Restorative Development – Fixing what is broken</a:t>
            </a:r>
          </a:p>
        </p:txBody>
      </p:sp>
      <p:pic>
        <p:nvPicPr>
          <p:cNvPr id="4" name="Picture 3">
            <a:extLst>
              <a:ext uri="{FF2B5EF4-FFF2-40B4-BE49-F238E27FC236}">
                <a16:creationId xmlns:a16="http://schemas.microsoft.com/office/drawing/2014/main" id="{CE24E62B-D944-472F-A0D6-A4AA4C51F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91715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3987"/>
            <a:ext cx="9142413" cy="594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771586" y="542476"/>
            <a:ext cx="3353673" cy="646331"/>
          </a:xfrm>
          <a:prstGeom prst="rect">
            <a:avLst/>
          </a:prstGeom>
          <a:noFill/>
        </p:spPr>
        <p:txBody>
          <a:bodyPr wrap="square" rtlCol="0">
            <a:spAutoFit/>
          </a:bodyPr>
          <a:lstStyle/>
          <a:p>
            <a:r>
              <a:rPr lang="en-US" sz="3600" dirty="0"/>
              <a:t>Wind Turbines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16242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Adaptation</a:t>
            </a:r>
          </a:p>
        </p:txBody>
      </p:sp>
      <p:sp>
        <p:nvSpPr>
          <p:cNvPr id="3" name="Content Placeholder 2"/>
          <p:cNvSpPr>
            <a:spLocks noGrp="1"/>
          </p:cNvSpPr>
          <p:nvPr>
            <p:ph idx="1"/>
          </p:nvPr>
        </p:nvSpPr>
        <p:spPr/>
        <p:txBody>
          <a:bodyPr/>
          <a:lstStyle/>
          <a:p>
            <a:pPr>
              <a:buNone/>
            </a:pPr>
            <a:endParaRPr lang="en-US" dirty="0"/>
          </a:p>
          <a:p>
            <a:r>
              <a:rPr lang="en-US" dirty="0"/>
              <a:t>Resilience can be enhanced by adapting to a changed climate system</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844215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1.55.3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953500" cy="6019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581066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1.39.1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562600"/>
          </a:xfrm>
          <a:prstGeom prst="rect">
            <a:avLst/>
          </a:prstGeom>
        </p:spPr>
      </p:pic>
      <p:sp>
        <p:nvSpPr>
          <p:cNvPr id="3" name="TextBox 2"/>
          <p:cNvSpPr txBox="1"/>
          <p:nvPr/>
        </p:nvSpPr>
        <p:spPr>
          <a:xfrm>
            <a:off x="457200" y="5562601"/>
            <a:ext cx="2294280" cy="369332"/>
          </a:xfrm>
          <a:prstGeom prst="rect">
            <a:avLst/>
          </a:prstGeom>
          <a:noFill/>
        </p:spPr>
        <p:txBody>
          <a:bodyPr wrap="none" rtlCol="0">
            <a:spAutoFit/>
          </a:bodyPr>
          <a:lstStyle/>
          <a:p>
            <a:r>
              <a:rPr lang="en-US" dirty="0"/>
              <a:t>Boston coastal storm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426265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1.43.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24085" cy="5715001"/>
          </a:xfrm>
          <a:prstGeom prst="rect">
            <a:avLst/>
          </a:prstGeom>
        </p:spPr>
      </p:pic>
      <p:sp>
        <p:nvSpPr>
          <p:cNvPr id="3" name="TextBox 2"/>
          <p:cNvSpPr txBox="1"/>
          <p:nvPr/>
        </p:nvSpPr>
        <p:spPr>
          <a:xfrm>
            <a:off x="838200" y="5743074"/>
            <a:ext cx="1641683" cy="369332"/>
          </a:xfrm>
          <a:prstGeom prst="rect">
            <a:avLst/>
          </a:prstGeom>
          <a:noFill/>
        </p:spPr>
        <p:txBody>
          <a:bodyPr wrap="none" rtlCol="0">
            <a:spAutoFit/>
          </a:bodyPr>
          <a:lstStyle/>
          <a:p>
            <a:r>
              <a:rPr lang="en-US" dirty="0"/>
              <a:t>Pakistan flood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915947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1.41.09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176" y="306028"/>
            <a:ext cx="7835900" cy="5245100"/>
          </a:xfrm>
          <a:prstGeom prst="rect">
            <a:avLst/>
          </a:prstGeom>
        </p:spPr>
      </p:pic>
      <p:sp>
        <p:nvSpPr>
          <p:cNvPr id="4" name="TextBox 3"/>
          <p:cNvSpPr txBox="1"/>
          <p:nvPr/>
        </p:nvSpPr>
        <p:spPr>
          <a:xfrm>
            <a:off x="665279" y="5563160"/>
            <a:ext cx="3794879" cy="461665"/>
          </a:xfrm>
          <a:prstGeom prst="rect">
            <a:avLst/>
          </a:prstGeom>
          <a:noFill/>
        </p:spPr>
        <p:txBody>
          <a:bodyPr wrap="none" rtlCol="0">
            <a:spAutoFit/>
          </a:bodyPr>
          <a:lstStyle/>
          <a:p>
            <a:r>
              <a:rPr lang="en-US" sz="2400" dirty="0"/>
              <a:t>Charleston South Carolina</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2878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1.53.4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35" y="471071"/>
            <a:ext cx="4762500" cy="3200400"/>
          </a:xfrm>
          <a:prstGeom prst="rect">
            <a:avLst/>
          </a:prstGeom>
        </p:spPr>
      </p:pic>
      <p:pic>
        <p:nvPicPr>
          <p:cNvPr id="8" name="Picture 7" descr="Screen Shot 2017-02-01 at 2.04.35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53734" y="2817900"/>
            <a:ext cx="4794277" cy="3186529"/>
          </a:xfrm>
          <a:prstGeom prst="rect">
            <a:avLst/>
          </a:prstGeom>
        </p:spPr>
      </p:pic>
      <p:sp>
        <p:nvSpPr>
          <p:cNvPr id="9" name="TextBox 8"/>
          <p:cNvSpPr txBox="1"/>
          <p:nvPr/>
        </p:nvSpPr>
        <p:spPr>
          <a:xfrm>
            <a:off x="228600" y="4411165"/>
            <a:ext cx="3815468" cy="646331"/>
          </a:xfrm>
          <a:prstGeom prst="rect">
            <a:avLst/>
          </a:prstGeom>
          <a:noFill/>
        </p:spPr>
        <p:txBody>
          <a:bodyPr wrap="none" rtlCol="0">
            <a:spAutoFit/>
          </a:bodyPr>
          <a:lstStyle/>
          <a:p>
            <a:r>
              <a:rPr lang="en-US" dirty="0"/>
              <a:t>New York City Subway following </a:t>
            </a:r>
          </a:p>
          <a:p>
            <a:r>
              <a:rPr lang="en-US" dirty="0"/>
              <a:t>super storm sandy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801279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1.50.5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305800" cy="5537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12558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01 at 2.17.54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019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77233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2.01.15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33304"/>
            <a:ext cx="9144000" cy="571029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772526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happening in a changed climate system?</a:t>
            </a:r>
          </a:p>
        </p:txBody>
      </p:sp>
      <p:sp>
        <p:nvSpPr>
          <p:cNvPr id="3" name="Content Placeholder 2"/>
          <p:cNvSpPr>
            <a:spLocks noGrp="1"/>
          </p:cNvSpPr>
          <p:nvPr>
            <p:ph idx="1"/>
          </p:nvPr>
        </p:nvSpPr>
        <p:spPr/>
        <p:txBody>
          <a:bodyPr>
            <a:normAutofit fontScale="70000" lnSpcReduction="20000"/>
          </a:bodyPr>
          <a:lstStyle/>
          <a:p>
            <a:r>
              <a:rPr lang="en-US" dirty="0"/>
              <a:t>Temperatures of oceans, land and atmosphere are rising throughout the world.</a:t>
            </a:r>
          </a:p>
          <a:p>
            <a:r>
              <a:rPr lang="en-US" dirty="0"/>
              <a:t>Glaciers, ice caps and sea ice are melting.</a:t>
            </a:r>
          </a:p>
          <a:p>
            <a:r>
              <a:rPr lang="en-US" dirty="0"/>
              <a:t>Sea level is rising and causing coastal flooding.</a:t>
            </a:r>
          </a:p>
          <a:p>
            <a:r>
              <a:rPr lang="en-US" dirty="0"/>
              <a:t>Higher temperatures adversely affect human health, air quality, food production natural ecosystems and biodiversity</a:t>
            </a:r>
          </a:p>
          <a:p>
            <a:r>
              <a:rPr lang="en-US" dirty="0"/>
              <a:t>Frequency and intensity of extreme weather events is increasing</a:t>
            </a:r>
          </a:p>
          <a:p>
            <a:r>
              <a:rPr lang="en-US" dirty="0"/>
              <a:t>Precipitation is becoming more intense when it occurs causing flooding.</a:t>
            </a:r>
          </a:p>
          <a:p>
            <a:r>
              <a:rPr lang="en-US" dirty="0"/>
              <a:t>Droughts are occurring with greater intensity and lasting longer</a:t>
            </a:r>
          </a:p>
          <a:p>
            <a:r>
              <a:rPr lang="en-US" dirty="0"/>
              <a:t>Typhoon and hurricane intensity is increasing. </a:t>
            </a:r>
          </a:p>
        </p:txBody>
      </p:sp>
      <p:pic>
        <p:nvPicPr>
          <p:cNvPr id="4" name="Picture 3">
            <a:extLst>
              <a:ext uri="{FF2B5EF4-FFF2-40B4-BE49-F238E27FC236}">
                <a16:creationId xmlns:a16="http://schemas.microsoft.com/office/drawing/2014/main" id="{ACAC1AF2-07A9-4433-BE8C-9D8153C66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001227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1 at 2.01.4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8600"/>
            <a:ext cx="9144000" cy="579562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366806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Geoengineering</a:t>
            </a:r>
          </a:p>
        </p:txBody>
      </p:sp>
      <p:sp>
        <p:nvSpPr>
          <p:cNvPr id="3" name="Content Placeholder 2"/>
          <p:cNvSpPr>
            <a:spLocks noGrp="1"/>
          </p:cNvSpPr>
          <p:nvPr>
            <p:ph idx="1"/>
          </p:nvPr>
        </p:nvSpPr>
        <p:spPr/>
        <p:txBody>
          <a:bodyPr/>
          <a:lstStyle/>
          <a:p>
            <a:pPr>
              <a:buNone/>
            </a:pPr>
            <a:endParaRPr lang="en-US" dirty="0"/>
          </a:p>
          <a:p>
            <a:r>
              <a:rPr lang="en-US" i="1" dirty="0"/>
              <a:t>‘Geoengineering</a:t>
            </a:r>
            <a:r>
              <a:rPr lang="en-US" dirty="0"/>
              <a:t> is the deliberate large-scale intervention in the earth's natural systems to counteract climate change” – </a:t>
            </a:r>
            <a:r>
              <a:rPr lang="en-US" sz="1800" dirty="0"/>
              <a:t>Oxford University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668983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31 at 9.34.3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739" y="0"/>
            <a:ext cx="5042286" cy="6096000"/>
          </a:xfrm>
          <a:prstGeom prst="rect">
            <a:avLst/>
          </a:prstGeom>
        </p:spPr>
      </p:pic>
      <p:sp>
        <p:nvSpPr>
          <p:cNvPr id="3" name="TextBox 2"/>
          <p:cNvSpPr txBox="1"/>
          <p:nvPr/>
        </p:nvSpPr>
        <p:spPr>
          <a:xfrm>
            <a:off x="5425060" y="1491808"/>
            <a:ext cx="3779028" cy="3046988"/>
          </a:xfrm>
          <a:prstGeom prst="rect">
            <a:avLst/>
          </a:prstGeom>
          <a:noFill/>
        </p:spPr>
        <p:txBody>
          <a:bodyPr wrap="square" rtlCol="0">
            <a:spAutoFit/>
          </a:bodyPr>
          <a:lstStyle/>
          <a:p>
            <a:r>
              <a:rPr lang="en-US" sz="2400" dirty="0"/>
              <a:t>Geoengineering options</a:t>
            </a:r>
          </a:p>
          <a:p>
            <a:endParaRPr lang="en-US" sz="2400" dirty="0"/>
          </a:p>
          <a:p>
            <a:r>
              <a:rPr lang="en-US" sz="2400" dirty="0"/>
              <a:t>Solar radiation </a:t>
            </a:r>
          </a:p>
          <a:p>
            <a:r>
              <a:rPr lang="en-US" sz="2400" dirty="0"/>
              <a:t>management</a:t>
            </a:r>
          </a:p>
          <a:p>
            <a:endParaRPr lang="en-US" sz="2400" dirty="0"/>
          </a:p>
          <a:p>
            <a:r>
              <a:rPr lang="en-US" sz="2400" dirty="0"/>
              <a:t>Carbon dioxide removal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53137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31 at 9.33.5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86813" cy="6172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752668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1-31 at 9.34.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1270"/>
            <a:ext cx="9144000" cy="58171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709410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Restorative Development</a:t>
            </a:r>
          </a:p>
        </p:txBody>
      </p:sp>
      <p:sp>
        <p:nvSpPr>
          <p:cNvPr id="3" name="Content Placeholder 2"/>
          <p:cNvSpPr>
            <a:spLocks noGrp="1"/>
          </p:cNvSpPr>
          <p:nvPr>
            <p:ph idx="1"/>
          </p:nvPr>
        </p:nvSpPr>
        <p:spPr/>
        <p:txBody>
          <a:bodyPr>
            <a:normAutofit/>
          </a:bodyPr>
          <a:lstStyle/>
          <a:p>
            <a:endParaRPr lang="en-US" dirty="0"/>
          </a:p>
          <a:p>
            <a:pPr>
              <a:buNone/>
            </a:pPr>
            <a:endParaRPr lang="en-US" dirty="0"/>
          </a:p>
          <a:p>
            <a:r>
              <a:rPr lang="en-US" dirty="0"/>
              <a:t>Restorative Development is development that repairs natural systems such as degraded forests, grasslands, wetlands and agricultural and other soils while meeting personal and societal needs.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332528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Comparisons of sinks</a:t>
            </a:r>
          </a:p>
        </p:txBody>
      </p:sp>
      <p:sp>
        <p:nvSpPr>
          <p:cNvPr id="3" name="Content Placeholder 2"/>
          <p:cNvSpPr>
            <a:spLocks noGrp="1"/>
          </p:cNvSpPr>
          <p:nvPr>
            <p:ph idx="1"/>
          </p:nvPr>
        </p:nvSpPr>
        <p:spPr/>
        <p:txBody>
          <a:bodyPr>
            <a:normAutofit/>
          </a:bodyPr>
          <a:lstStyle/>
          <a:p>
            <a:r>
              <a:rPr lang="en-US" dirty="0"/>
              <a:t>Burning all fossil fuels would add 12.5 x the current amount of CO2 to the atmosphere</a:t>
            </a:r>
          </a:p>
          <a:p>
            <a:r>
              <a:rPr lang="en-US" dirty="0"/>
              <a:t>Burning all forests and plants would add </a:t>
            </a:r>
          </a:p>
          <a:p>
            <a:pPr marL="0" indent="0">
              <a:buNone/>
            </a:pPr>
            <a:r>
              <a:rPr lang="en-US" dirty="0"/>
              <a:t>	0.63 x current amount</a:t>
            </a:r>
          </a:p>
          <a:p>
            <a:r>
              <a:rPr lang="en-US" dirty="0"/>
              <a:t>Adding all soil carbon would add 2.9 x current amount</a:t>
            </a:r>
          </a:p>
        </p:txBody>
      </p:sp>
      <p:pic>
        <p:nvPicPr>
          <p:cNvPr id="4" name="Picture 3"/>
          <p:cNvPicPr>
            <a:picLocks noChangeAspect="1"/>
          </p:cNvPicPr>
          <p:nvPr/>
        </p:nvPicPr>
        <p:blipFill>
          <a:blip r:embed="rId2" cstate="print"/>
          <a:stretch>
            <a:fillRect/>
          </a:stretch>
        </p:blipFill>
        <p:spPr>
          <a:xfrm>
            <a:off x="0" y="0"/>
            <a:ext cx="9144000" cy="61261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680821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887254"/>
            <a:ext cx="9187815" cy="52849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1" y="209593"/>
            <a:ext cx="9144001" cy="646331"/>
          </a:xfrm>
          <a:prstGeom prst="rect">
            <a:avLst/>
          </a:prstGeom>
          <a:noFill/>
        </p:spPr>
        <p:txBody>
          <a:bodyPr wrap="square" rtlCol="0">
            <a:spAutoFit/>
          </a:bodyPr>
          <a:lstStyle/>
          <a:p>
            <a:pPr algn="ctr"/>
            <a:r>
              <a:rPr lang="en-US" dirty="0"/>
              <a:t>Pellet industry harvesting in North Carolina: </a:t>
            </a:r>
            <a:r>
              <a:rPr lang="en-US" i="1" dirty="0"/>
              <a:t>“Little remains but stumps and puddles in what was once a bottomland hardwood forest”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887373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31 at 10.36.5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90" y="0"/>
            <a:ext cx="9044310" cy="5943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552266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1-31 at 10.31.53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65481"/>
            <a:ext cx="9144000" cy="523051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24993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“Resilience?”</a:t>
            </a:r>
          </a:p>
        </p:txBody>
      </p:sp>
      <p:sp>
        <p:nvSpPr>
          <p:cNvPr id="3" name="Content Placeholder 2"/>
          <p:cNvSpPr>
            <a:spLocks noGrp="1"/>
          </p:cNvSpPr>
          <p:nvPr>
            <p:ph idx="1"/>
          </p:nvPr>
        </p:nvSpPr>
        <p:spPr/>
        <p:txBody>
          <a:bodyPr>
            <a:normAutofit/>
          </a:bodyPr>
          <a:lstStyle/>
          <a:p>
            <a:pPr>
              <a:buNone/>
            </a:pPr>
            <a:endParaRPr lang="en-US" dirty="0"/>
          </a:p>
          <a:p>
            <a:r>
              <a:rPr lang="en-US" dirty="0"/>
              <a:t>Resilience is the capacity to respond to altered conditions so as to minimize damage to human society and natural systems, or to ensure that the economic, societal and environmental factors retains their “functionality”.</a:t>
            </a:r>
          </a:p>
          <a:p>
            <a:pPr>
              <a:buNone/>
            </a:pPr>
            <a:endParaRPr lang="en-US" dirty="0"/>
          </a:p>
        </p:txBody>
      </p:sp>
      <p:pic>
        <p:nvPicPr>
          <p:cNvPr id="4" name="Picture 3">
            <a:extLst>
              <a:ext uri="{FF2B5EF4-FFF2-40B4-BE49-F238E27FC236}">
                <a16:creationId xmlns:a16="http://schemas.microsoft.com/office/drawing/2014/main" id="{86FD8788-4BA0-4386-B384-99EBB8DB0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840978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0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324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054321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5117433"/>
            <a:ext cx="6512511" cy="1039091"/>
          </a:xfrm>
        </p:spPr>
        <p:txBody>
          <a:bodyPr>
            <a:normAutofit/>
          </a:bodyPr>
          <a:lstStyle/>
          <a:p>
            <a:pPr>
              <a:lnSpc>
                <a:spcPct val="100000"/>
              </a:lnSpc>
            </a:pPr>
            <a:r>
              <a:rPr lang="en-US" sz="2800" dirty="0"/>
              <a:t>Forest and land restoration can reduce net emissions by 3 billion tonnes C/yr</a:t>
            </a:r>
          </a:p>
        </p:txBody>
      </p:sp>
      <p:pic>
        <p:nvPicPr>
          <p:cNvPr id="4" name="Picture 3" descr="Screen Shot 2016-01-11 at 4.20.52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9144000" cy="5105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620303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Restoration as development</a:t>
            </a:r>
          </a:p>
        </p:txBody>
      </p:sp>
      <p:sp>
        <p:nvSpPr>
          <p:cNvPr id="3" name="Content Placeholder 2"/>
          <p:cNvSpPr>
            <a:spLocks noGrp="1"/>
          </p:cNvSpPr>
          <p:nvPr>
            <p:ph idx="1"/>
          </p:nvPr>
        </p:nvSpPr>
        <p:spPr/>
        <p:txBody>
          <a:bodyPr>
            <a:normAutofit lnSpcReduction="10000"/>
          </a:bodyPr>
          <a:lstStyle/>
          <a:p>
            <a:r>
              <a:rPr lang="en-US" dirty="0"/>
              <a:t>Restoring degraded forests can enhance human well being by restoring many ecosystem services: </a:t>
            </a:r>
          </a:p>
          <a:p>
            <a:pPr>
              <a:buFont typeface="Arial" pitchFamily="34" charset="0"/>
              <a:buChar char="•"/>
            </a:pPr>
            <a:r>
              <a:rPr lang="en-US" dirty="0"/>
              <a:t>    Flood control</a:t>
            </a:r>
          </a:p>
          <a:p>
            <a:pPr>
              <a:buFont typeface="Arial" pitchFamily="34" charset="0"/>
              <a:buChar char="•"/>
            </a:pPr>
            <a:r>
              <a:rPr lang="en-US" dirty="0"/>
              <a:t>    Water quality and quantity</a:t>
            </a:r>
          </a:p>
          <a:p>
            <a:pPr>
              <a:buFont typeface="Arial" pitchFamily="34" charset="0"/>
              <a:buChar char="•"/>
            </a:pPr>
            <a:r>
              <a:rPr lang="en-US" dirty="0"/>
              <a:t>    Biodiversity</a:t>
            </a:r>
          </a:p>
          <a:p>
            <a:pPr>
              <a:buFont typeface="Arial" pitchFamily="34" charset="0"/>
              <a:buChar char="•"/>
            </a:pPr>
            <a:r>
              <a:rPr lang="en-US" dirty="0"/>
              <a:t>    Improved nearby crop production</a:t>
            </a:r>
          </a:p>
          <a:p>
            <a:pPr>
              <a:buFont typeface="Arial" pitchFamily="34" charset="0"/>
              <a:buChar char="•"/>
            </a:pPr>
            <a:r>
              <a:rPr lang="en-US" dirty="0"/>
              <a:t>    Recreation</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935646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Policies</a:t>
            </a:r>
          </a:p>
        </p:txBody>
      </p:sp>
      <p:sp>
        <p:nvSpPr>
          <p:cNvPr id="3" name="Content Placeholder 2"/>
          <p:cNvSpPr>
            <a:spLocks noGrp="1"/>
          </p:cNvSpPr>
          <p:nvPr>
            <p:ph idx="1"/>
          </p:nvPr>
        </p:nvSpPr>
        <p:spPr/>
        <p:txBody>
          <a:bodyPr>
            <a:normAutofit fontScale="85000" lnSpcReduction="20000"/>
          </a:bodyPr>
          <a:lstStyle/>
          <a:p>
            <a:r>
              <a:rPr lang="en-US" dirty="0"/>
              <a:t>Use market mechanisms.</a:t>
            </a:r>
          </a:p>
          <a:p>
            <a:r>
              <a:rPr lang="en-US" dirty="0"/>
              <a:t>Stop subsidizing fossil fuels at a global level of $500 billion/year.</a:t>
            </a:r>
          </a:p>
          <a:p>
            <a:r>
              <a:rPr lang="en-US" dirty="0"/>
              <a:t>Provide subsidies to low carbon technology such as wind, solar, hydro, geothermal and nuclear.</a:t>
            </a:r>
          </a:p>
          <a:p>
            <a:r>
              <a:rPr lang="en-US" dirty="0"/>
              <a:t>Put a price on carbon either as a “carbon tax” that is rebated or used to support lower emission technologies or as a cap and trade system.</a:t>
            </a:r>
          </a:p>
          <a:p>
            <a:endParaRPr lang="en-US" dirty="0"/>
          </a:p>
          <a:p>
            <a:r>
              <a:rPr lang="en-US"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51311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Policies</a:t>
            </a:r>
          </a:p>
        </p:txBody>
      </p:sp>
      <p:sp>
        <p:nvSpPr>
          <p:cNvPr id="3" name="Content Placeholder 2"/>
          <p:cNvSpPr>
            <a:spLocks noGrp="1"/>
          </p:cNvSpPr>
          <p:nvPr>
            <p:ph idx="1"/>
          </p:nvPr>
        </p:nvSpPr>
        <p:spPr/>
        <p:txBody>
          <a:bodyPr>
            <a:normAutofit lnSpcReduction="10000"/>
          </a:bodyPr>
          <a:lstStyle/>
          <a:p>
            <a:r>
              <a:rPr lang="en-US" dirty="0"/>
              <a:t>Use regulations.</a:t>
            </a:r>
          </a:p>
          <a:p>
            <a:r>
              <a:rPr lang="en-US" dirty="0"/>
              <a:t>Set renewable portfolio standards for adoption.</a:t>
            </a:r>
          </a:p>
          <a:p>
            <a:r>
              <a:rPr lang="en-US" dirty="0"/>
              <a:t>Support R&amp;D for technology and for implementation processes.</a:t>
            </a:r>
          </a:p>
          <a:p>
            <a:r>
              <a:rPr lang="en-US" dirty="0"/>
              <a:t>Set energy efficiency standards for appliances, vehicles and homes.</a:t>
            </a:r>
          </a:p>
          <a:p>
            <a:r>
              <a:rPr lang="en-US" dirty="0"/>
              <a:t>Plan more efficient communities and transportation systems.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931869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Non-policy measures that promote action</a:t>
            </a:r>
          </a:p>
        </p:txBody>
      </p:sp>
      <p:sp>
        <p:nvSpPr>
          <p:cNvPr id="3" name="Content Placeholder 2"/>
          <p:cNvSpPr>
            <a:spLocks noGrp="1"/>
          </p:cNvSpPr>
          <p:nvPr>
            <p:ph idx="1"/>
          </p:nvPr>
        </p:nvSpPr>
        <p:spPr/>
        <p:txBody>
          <a:bodyPr>
            <a:normAutofit fontScale="85000" lnSpcReduction="10000"/>
          </a:bodyPr>
          <a:lstStyle/>
          <a:p>
            <a:r>
              <a:rPr lang="en-US" dirty="0"/>
              <a:t>RE 100 now has 87 major corporations committed to using 100% low carbon  renewable electricity</a:t>
            </a:r>
          </a:p>
          <a:p>
            <a:r>
              <a:rPr lang="en-US" dirty="0"/>
              <a:t>States and regions committed to major emission reductions</a:t>
            </a:r>
          </a:p>
          <a:p>
            <a:r>
              <a:rPr lang="en-US" dirty="0"/>
              <a:t>Mayors of over 400 cities have pledged to take action to reduce emissions</a:t>
            </a:r>
          </a:p>
          <a:p>
            <a:r>
              <a:rPr lang="en-US" dirty="0"/>
              <a:t>Universities are now ranked in terms of their climate actions</a:t>
            </a:r>
          </a:p>
          <a:p>
            <a:r>
              <a:rPr lang="en-US" dirty="0"/>
              <a:t>Individuals and civil society have taken actions in their homes, transportation choices, diet and purchases to reduce their “carbon footprint”.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163134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521" y="1110098"/>
            <a:ext cx="4236049" cy="4919923"/>
          </a:xfrm>
          <a:prstGeom prst="rect">
            <a:avLst/>
          </a:prstGeom>
        </p:spPr>
        <p:txBody>
          <a:bodyPr>
            <a:normAutofit fontScale="55000" lnSpcReduction="20000"/>
          </a:bodyPr>
          <a:lstStyle/>
          <a:p>
            <a:pPr marL="0" indent="0" algn="ctr">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“Dream Team” for press briefing: </a:t>
            </a:r>
          </a:p>
          <a:p>
            <a:pPr>
              <a:buFont typeface="Arial" panose="020B0604020202020204" pitchFamily="34" charset="0"/>
              <a:buChar char="•"/>
            </a:pPr>
            <a:r>
              <a:rPr lang="en-US" sz="2000" b="0" dirty="0">
                <a:latin typeface="Arial" panose="020B0604020202020204" pitchFamily="34" charset="0"/>
                <a:cs typeface="Arial" panose="020B0604020202020204" pitchFamily="34" charset="0"/>
              </a:rPr>
              <a:t>Governor Jerry Brown  - California</a:t>
            </a:r>
          </a:p>
          <a:p>
            <a:pPr>
              <a:buFont typeface="Arial" panose="020B0604020202020204" pitchFamily="34" charset="0"/>
              <a:buChar char="•"/>
            </a:pPr>
            <a:r>
              <a:rPr lang="en-US" sz="2000" b="0" dirty="0">
                <a:latin typeface="Arial" panose="020B0604020202020204" pitchFamily="34" charset="0"/>
                <a:cs typeface="Arial" panose="020B0604020202020204" pitchFamily="34" charset="0"/>
              </a:rPr>
              <a:t>First Minister Nicola Sturgeon  - Scotland</a:t>
            </a:r>
          </a:p>
          <a:p>
            <a:pPr>
              <a:buFont typeface="Arial" panose="020B0604020202020204" pitchFamily="34" charset="0"/>
              <a:buChar char="•"/>
            </a:pPr>
            <a:r>
              <a:rPr lang="en-US" sz="2000" b="0" dirty="0">
                <a:latin typeface="Arial" panose="020B0604020202020204" pitchFamily="34" charset="0"/>
                <a:cs typeface="Arial" panose="020B0604020202020204" pitchFamily="34" charset="0"/>
              </a:rPr>
              <a:t>Premier Jay Weatherill  - South Australia</a:t>
            </a:r>
          </a:p>
          <a:p>
            <a:pPr>
              <a:buFont typeface="Arial" panose="020B0604020202020204" pitchFamily="34" charset="0"/>
              <a:buChar char="•"/>
            </a:pPr>
            <a:r>
              <a:rPr lang="en-US" sz="2000" b="0" dirty="0">
                <a:latin typeface="Arial" panose="020B0604020202020204" pitchFamily="34" charset="0"/>
                <a:cs typeface="Arial" panose="020B0604020202020204" pitchFamily="34" charset="0"/>
              </a:rPr>
              <a:t>President Inigo Urkullu  - Basque Country</a:t>
            </a:r>
          </a:p>
          <a:p>
            <a:pPr>
              <a:buFont typeface="Arial" panose="020B0604020202020204" pitchFamily="34" charset="0"/>
              <a:buChar char="•"/>
            </a:pPr>
            <a:r>
              <a:rPr lang="en-US" sz="2000" b="0" dirty="0">
                <a:latin typeface="Arial" panose="020B0604020202020204" pitchFamily="34" charset="0"/>
                <a:cs typeface="Arial" panose="020B0604020202020204" pitchFamily="34" charset="0"/>
              </a:rPr>
              <a:t>Premier Philippe Couillard  - Quebec</a:t>
            </a:r>
          </a:p>
          <a:p>
            <a:pPr marL="0" indent="0" algn="ctr">
              <a:buNone/>
            </a:pPr>
            <a:endParaRPr lang="en-US" sz="2000" dirty="0">
              <a:latin typeface="Arial" panose="020B0604020202020204" pitchFamily="34" charset="0"/>
              <a:cs typeface="Arial" panose="020B0604020202020204" pitchFamily="34" charset="0"/>
            </a:endParaRPr>
          </a:p>
          <a:p>
            <a:pPr marL="0" indent="0" algn="ctr">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Compact of States and Regions Assessment Report is publicly released. </a:t>
            </a:r>
          </a:p>
          <a:p>
            <a:pPr>
              <a:lnSpc>
                <a:spcPct val="120000"/>
              </a:lnSpc>
            </a:pPr>
            <a:r>
              <a:rPr lang="en-US" sz="2000" b="0" dirty="0">
                <a:latin typeface="Arial" panose="020B0604020202020204" pitchFamily="34" charset="0"/>
                <a:cs typeface="Arial" panose="020B0604020202020204" pitchFamily="34" charset="0"/>
              </a:rPr>
              <a:t>44 states and regions, together representing 325 million people and over $10.5 trillion GDP, revealed their emissions reduction targets</a:t>
            </a:r>
          </a:p>
          <a:p>
            <a:pPr>
              <a:lnSpc>
                <a:spcPct val="120000"/>
              </a:lnSpc>
            </a:pPr>
            <a:r>
              <a:rPr lang="en-US" sz="2000" b="0" dirty="0">
                <a:latin typeface="Arial" panose="020B0604020202020204" pitchFamily="34" charset="0"/>
                <a:cs typeface="Arial" panose="020B0604020202020204" pitchFamily="34" charset="0"/>
              </a:rPr>
              <a:t>The result, in cumulative emission reductions will be 12.4 GtCO2e by 2030, and 47.5 by 2050, representing a collective reduction by almost 55% in absolute terms.</a:t>
            </a:r>
          </a:p>
          <a:p>
            <a:pPr marL="0" indent="0" algn="ctr">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Celebration of 10 years of States &amp; Regions Alliance</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2611" y="1233049"/>
            <a:ext cx="3419107" cy="4804894"/>
          </a:xfrm>
          <a:prstGeom prst="rect">
            <a:avLst/>
          </a:prstGeom>
        </p:spPr>
      </p:pic>
      <p:sp>
        <p:nvSpPr>
          <p:cNvPr id="5" name="Rectangle 4"/>
          <p:cNvSpPr/>
          <p:nvPr/>
        </p:nvSpPr>
        <p:spPr>
          <a:xfrm>
            <a:off x="294830" y="180169"/>
            <a:ext cx="7926888" cy="707886"/>
          </a:xfrm>
          <a:prstGeom prst="rect">
            <a:avLst/>
          </a:prstGeom>
        </p:spPr>
        <p:txBody>
          <a:bodyPr wrap="square">
            <a:spAutoFit/>
          </a:bodyPr>
          <a:lstStyle/>
          <a:p>
            <a:r>
              <a:rPr lang="en-GB" sz="2000" b="1" dirty="0">
                <a:solidFill>
                  <a:schemeClr val="accent6"/>
                </a:solidFill>
                <a:latin typeface="Arial" pitchFamily="34" charset="0"/>
                <a:cs typeface="Arial" pitchFamily="34" charset="0"/>
              </a:rPr>
              <a:t>States &amp; Regions Leadership </a:t>
            </a:r>
          </a:p>
          <a:p>
            <a:r>
              <a:rPr lang="en-GB" sz="2000" b="1" dirty="0">
                <a:solidFill>
                  <a:schemeClr val="accent6"/>
                </a:solidFill>
                <a:latin typeface="Arial" pitchFamily="34" charset="0"/>
                <a:cs typeface="Arial" pitchFamily="34" charset="0"/>
              </a:rPr>
              <a:t>Paris COP-21 – Monday December 7, 2015</a:t>
            </a:r>
            <a:endParaRPr lang="en-US" sz="2000" dirty="0"/>
          </a:p>
        </p:txBody>
      </p:sp>
      <p:sp>
        <p:nvSpPr>
          <p:cNvPr id="6" name="TextBox 5"/>
          <p:cNvSpPr txBox="1"/>
          <p:nvPr/>
        </p:nvSpPr>
        <p:spPr>
          <a:xfrm>
            <a:off x="8460828" y="6379778"/>
            <a:ext cx="798786" cy="261610"/>
          </a:xfrm>
          <a:prstGeom prst="rect">
            <a:avLst/>
          </a:prstGeom>
          <a:noFill/>
        </p:spPr>
        <p:txBody>
          <a:bodyPr wrap="square" rtlCol="0">
            <a:spAutoFit/>
          </a:bodyPr>
          <a:lstStyle/>
          <a:p>
            <a:r>
              <a:rPr lang="en-US" sz="1100" dirty="0"/>
              <a:t>6</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708441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526" y="974373"/>
            <a:ext cx="4423278" cy="4774640"/>
          </a:xfrm>
          <a:prstGeom prst="rect">
            <a:avLst/>
          </a:prstGeom>
        </p:spPr>
        <p:txBody>
          <a:bodyPr>
            <a:noAutofit/>
          </a:bodyPr>
          <a:lstStyle/>
          <a:p>
            <a:r>
              <a:rPr lang="en-US" sz="1400" b="0" u="sng" dirty="0">
                <a:latin typeface="Arial" panose="020B0604020202020204" pitchFamily="34" charset="0"/>
                <a:cs typeface="Arial" panose="020B0604020202020204" pitchFamily="34" charset="0"/>
                <a:hlinkClick r:id="rId2" tooltip="unlocking ambition 2015"/>
              </a:rPr>
              <a:t>Unlocking ambition: Top corporate and sub-national climate commitments</a:t>
            </a:r>
            <a:r>
              <a:rPr lang="en-US" sz="1400" b="0" dirty="0">
                <a:latin typeface="Arial" panose="020B0604020202020204" pitchFamily="34" charset="0"/>
                <a:cs typeface="Arial" panose="020B0604020202020204" pitchFamily="34" charset="0"/>
              </a:rPr>
              <a:t> from CDP and The Climate Group identifies 200 companies, states, regions, and cities that have committed to full de-carbonization</a:t>
            </a:r>
          </a:p>
          <a:p>
            <a:r>
              <a:rPr lang="en-US" sz="1400" b="0" dirty="0">
                <a:latin typeface="Arial" panose="020B0604020202020204" pitchFamily="34" charset="0"/>
                <a:cs typeface="Arial" panose="020B0604020202020204" pitchFamily="34" charset="0"/>
              </a:rPr>
              <a:t>Launch of 3</a:t>
            </a:r>
            <a:r>
              <a:rPr lang="en-US" sz="1400" b="0" baseline="30000" dirty="0">
                <a:latin typeface="Arial" panose="020B0604020202020204" pitchFamily="34" charset="0"/>
                <a:cs typeface="Arial" panose="020B0604020202020204" pitchFamily="34" charset="0"/>
              </a:rPr>
              <a:t>rd</a:t>
            </a:r>
            <a:r>
              <a:rPr lang="en-US" sz="1400" b="0" dirty="0">
                <a:latin typeface="Arial" panose="020B0604020202020204" pitchFamily="34" charset="0"/>
                <a:cs typeface="Arial" panose="020B0604020202020204" pitchFamily="34" charset="0"/>
              </a:rPr>
              <a:t> and final series of reports tracking the ambitious climate commitments made by “non-state” actors (i.e. non-national governments)</a:t>
            </a:r>
          </a:p>
          <a:p>
            <a:r>
              <a:rPr lang="en-US" sz="1400" dirty="0">
                <a:latin typeface="Arial" panose="020B0604020202020204" pitchFamily="34" charset="0"/>
                <a:cs typeface="Arial" panose="020B0604020202020204" pitchFamily="34" charset="0"/>
              </a:rPr>
              <a:t>87</a:t>
            </a:r>
            <a:r>
              <a:rPr lang="en-US" sz="1400" b="0" dirty="0">
                <a:latin typeface="Arial" panose="020B0604020202020204" pitchFamily="34" charset="0"/>
                <a:cs typeface="Arial" panose="020B0604020202020204" pitchFamily="34" charset="0"/>
              </a:rPr>
              <a:t> companies have set goals to reduce their GHG emissions by 80-100%, or to procure 100% of their power from renewable sources, including Google (US), Infosys (India) and Broad Group (China), and</a:t>
            </a:r>
            <a:endParaRPr lang="en-US" sz="12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23</a:t>
            </a:r>
            <a:r>
              <a:rPr lang="en-US" sz="1400" b="0" dirty="0">
                <a:latin typeface="Arial" panose="020B0604020202020204" pitchFamily="34" charset="0"/>
                <a:cs typeface="Arial" panose="020B0604020202020204" pitchFamily="34" charset="0"/>
              </a:rPr>
              <a:t> states and regions and </a:t>
            </a:r>
            <a:r>
              <a:rPr lang="en-US" sz="1400" dirty="0">
                <a:latin typeface="Arial" panose="020B0604020202020204" pitchFamily="34" charset="0"/>
                <a:cs typeface="Arial" panose="020B0604020202020204" pitchFamily="34" charset="0"/>
              </a:rPr>
              <a:t>90</a:t>
            </a:r>
            <a:r>
              <a:rPr lang="en-US" sz="1400" b="0" dirty="0">
                <a:latin typeface="Arial" panose="020B0604020202020204" pitchFamily="34" charset="0"/>
                <a:cs typeface="Arial" panose="020B0604020202020204" pitchFamily="34" charset="0"/>
              </a:rPr>
              <a:t> cities, including California and Basque Country, and Yokohama and Vancouver, have declared similar goals that will strategically position their communities and economies for low-carbon growth and prosperity.</a:t>
            </a: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p:txBody>
      </p:sp>
      <p:sp>
        <p:nvSpPr>
          <p:cNvPr id="2" name="Rectangle 1"/>
          <p:cNvSpPr/>
          <p:nvPr/>
        </p:nvSpPr>
        <p:spPr>
          <a:xfrm>
            <a:off x="3753740" y="2736503"/>
            <a:ext cx="4572000" cy="369332"/>
          </a:xfrm>
          <a:prstGeom prst="rect">
            <a:avLst/>
          </a:prstGeom>
        </p:spPr>
        <p:txBody>
          <a:bodyPr>
            <a:spAutoFit/>
          </a:bodyPr>
          <a:lstStyle/>
          <a:p>
            <a:endParaRPr lang="en-US" dirty="0"/>
          </a:p>
        </p:txBody>
      </p:sp>
      <p:pic>
        <p:nvPicPr>
          <p:cNvPr id="2050" name="Picture 2" descr="Unlocking ambition: Top corporate and sub-national climate commit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6058" y="1180073"/>
            <a:ext cx="3144628" cy="438592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373779" y="478971"/>
            <a:ext cx="7433110" cy="369332"/>
          </a:xfrm>
          <a:prstGeom prst="rect">
            <a:avLst/>
          </a:prstGeom>
        </p:spPr>
        <p:txBody>
          <a:bodyPr wrap="square">
            <a:spAutoFit/>
          </a:bodyPr>
          <a:lstStyle/>
          <a:p>
            <a:r>
              <a:rPr lang="en-GB" b="1" dirty="0">
                <a:solidFill>
                  <a:schemeClr val="accent6"/>
                </a:solidFill>
                <a:latin typeface="Arial" pitchFamily="34" charset="0"/>
                <a:cs typeface="Arial" pitchFamily="34" charset="0"/>
              </a:rPr>
              <a:t>Paris COP-21 – Monday December 7, 2015</a:t>
            </a:r>
            <a:endParaRPr lang="en-US" dirty="0"/>
          </a:p>
        </p:txBody>
      </p:sp>
      <p:sp>
        <p:nvSpPr>
          <p:cNvPr id="6" name="TextBox 5"/>
          <p:cNvSpPr txBox="1"/>
          <p:nvPr/>
        </p:nvSpPr>
        <p:spPr>
          <a:xfrm>
            <a:off x="8460828" y="6379778"/>
            <a:ext cx="798786" cy="261610"/>
          </a:xfrm>
          <a:prstGeom prst="rect">
            <a:avLst/>
          </a:prstGeom>
          <a:noFill/>
        </p:spPr>
        <p:txBody>
          <a:bodyPr wrap="square" rtlCol="0">
            <a:spAutoFit/>
          </a:bodyPr>
          <a:lstStyle/>
          <a:p>
            <a:r>
              <a:rPr lang="en-US" sz="1100" dirty="0"/>
              <a:t>8</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18864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Carbon Footprint</a:t>
            </a:r>
            <a:br>
              <a:rPr lang="en-US" dirty="0"/>
            </a:br>
            <a:r>
              <a:rPr lang="en-US" dirty="0"/>
              <a:t>Individual Actions</a:t>
            </a:r>
          </a:p>
        </p:txBody>
      </p:sp>
      <p:sp>
        <p:nvSpPr>
          <p:cNvPr id="3" name="Content Placeholder 2"/>
          <p:cNvSpPr>
            <a:spLocks noGrp="1"/>
          </p:cNvSpPr>
          <p:nvPr>
            <p:ph idx="1"/>
          </p:nvPr>
        </p:nvSpPr>
        <p:spPr/>
        <p:txBody>
          <a:bodyPr>
            <a:normAutofit/>
          </a:bodyPr>
          <a:lstStyle/>
          <a:p>
            <a:pPr>
              <a:buNone/>
            </a:pPr>
            <a:endParaRPr lang="en-US" dirty="0"/>
          </a:p>
          <a:p>
            <a:r>
              <a:rPr lang="en-US" dirty="0"/>
              <a:t>How much does each person contribute to the carbon burden (really heating burden) of the planet?</a:t>
            </a:r>
          </a:p>
          <a:p>
            <a:r>
              <a:rPr lang="en-US" dirty="0"/>
              <a:t>Calculate your own carbon footprint.</a:t>
            </a:r>
          </a:p>
          <a:p>
            <a:r>
              <a:rPr lang="en-US" dirty="0"/>
              <a:t> </a:t>
            </a:r>
            <a:r>
              <a:rPr lang="en-US" sz="2000" dirty="0">
                <a:hlinkClick r:id="rId2"/>
              </a:rPr>
              <a:t>https://www3.epa.gov/carbon-footprint-calculator/</a:t>
            </a:r>
            <a:r>
              <a:rPr lang="en-US" sz="2000"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41280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415" y="445477"/>
            <a:ext cx="7280031" cy="479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83655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Strategies for Increasing Resilience</a:t>
            </a:r>
          </a:p>
        </p:txBody>
      </p:sp>
      <p:sp>
        <p:nvSpPr>
          <p:cNvPr id="3" name="Content Placeholder 2"/>
          <p:cNvSpPr>
            <a:spLocks noGrp="1"/>
          </p:cNvSpPr>
          <p:nvPr>
            <p:ph idx="1"/>
          </p:nvPr>
        </p:nvSpPr>
        <p:spPr/>
        <p:txBody>
          <a:bodyPr>
            <a:normAutofit fontScale="92500" lnSpcReduction="10000"/>
          </a:bodyPr>
          <a:lstStyle/>
          <a:p>
            <a:r>
              <a:rPr lang="en-US" dirty="0"/>
              <a:t>Mitigation – Reduction in carbon dioxide emissions from fossil fuels and bioenergy and from deforestation, degradation of soils and from industrial sources</a:t>
            </a:r>
          </a:p>
          <a:p>
            <a:r>
              <a:rPr lang="en-US" dirty="0"/>
              <a:t>Adaptation – Altering practices to perform in the changed circumstances resulting from altered climate systems</a:t>
            </a:r>
          </a:p>
          <a:p>
            <a:r>
              <a:rPr lang="en-US" dirty="0"/>
              <a:t>Geoengineering – Modifying the planet or its processes to slow climate change</a:t>
            </a:r>
          </a:p>
          <a:p>
            <a:r>
              <a:rPr lang="en-US" dirty="0"/>
              <a:t>Restorative development – Fixing what is broken while meeting individual and societal needs</a:t>
            </a:r>
          </a:p>
          <a:p>
            <a:endParaRPr lang="en-US" dirty="0"/>
          </a:p>
        </p:txBody>
      </p:sp>
      <p:pic>
        <p:nvPicPr>
          <p:cNvPr id="4" name="Picture 3">
            <a:extLst>
              <a:ext uri="{FF2B5EF4-FFF2-40B4-BE49-F238E27FC236}">
                <a16:creationId xmlns:a16="http://schemas.microsoft.com/office/drawing/2014/main" id="{FA2FFD33-DEAA-4EE6-A5AF-578874BF19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596301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Mitigation</a:t>
            </a:r>
          </a:p>
        </p:txBody>
      </p:sp>
      <p:sp>
        <p:nvSpPr>
          <p:cNvPr id="3" name="Content Placeholder 2"/>
          <p:cNvSpPr>
            <a:spLocks noGrp="1"/>
          </p:cNvSpPr>
          <p:nvPr>
            <p:ph idx="1"/>
          </p:nvPr>
        </p:nvSpPr>
        <p:spPr/>
        <p:txBody>
          <a:bodyPr/>
          <a:lstStyle/>
          <a:p>
            <a:pPr>
              <a:buNone/>
            </a:pPr>
            <a:endParaRPr lang="en-US" dirty="0"/>
          </a:p>
          <a:p>
            <a:pPr>
              <a:buFont typeface="Arial"/>
              <a:buChar char="•"/>
            </a:pPr>
            <a:r>
              <a:rPr lang="en-US" dirty="0"/>
              <a:t>Resilience can be enhanced by limiting climate change through mitigation actions.</a:t>
            </a:r>
          </a:p>
          <a:p>
            <a:pPr>
              <a:buNone/>
            </a:pPr>
            <a:endParaRPr lang="en-US" dirty="0"/>
          </a:p>
        </p:txBody>
      </p:sp>
      <p:pic>
        <p:nvPicPr>
          <p:cNvPr id="4" name="Picture 3">
            <a:extLst>
              <a:ext uri="{FF2B5EF4-FFF2-40B4-BE49-F238E27FC236}">
                <a16:creationId xmlns:a16="http://schemas.microsoft.com/office/drawing/2014/main" id="{3F809F9B-351F-4A41-85B2-974134BFBA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063842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2-11-18 at 2.24.17 PM.png"/>
          <p:cNvPicPr>
            <a:picLocks noGrp="1" noChangeAspect="1"/>
          </p:cNvPicPr>
          <p:nvPr>
            <p:ph idx="4294967295"/>
          </p:nvPr>
        </p:nvPicPr>
        <p:blipFill rotWithShape="1">
          <a:blip r:embed="rId2" cstate="email">
            <a:extLst>
              <a:ext uri="{28A0092B-C50C-407E-A947-70E740481C1C}">
                <a14:useLocalDpi xmlns:a14="http://schemas.microsoft.com/office/drawing/2010/main" val="0"/>
              </a:ext>
            </a:extLst>
          </a:blip>
          <a:srcRect l="1" t="-7885" r="-2463" b="-1"/>
          <a:stretch/>
        </p:blipFill>
        <p:spPr>
          <a:xfrm>
            <a:off x="609601" y="430213"/>
            <a:ext cx="8001000" cy="5132387"/>
          </a:xfrm>
        </p:spPr>
      </p:pic>
      <p:sp>
        <p:nvSpPr>
          <p:cNvPr id="3" name="TextBox 2"/>
          <p:cNvSpPr txBox="1"/>
          <p:nvPr/>
        </p:nvSpPr>
        <p:spPr>
          <a:xfrm>
            <a:off x="1143000" y="5577840"/>
            <a:ext cx="3664585" cy="338554"/>
          </a:xfrm>
          <a:prstGeom prst="rect">
            <a:avLst/>
          </a:prstGeom>
          <a:noFill/>
        </p:spPr>
        <p:txBody>
          <a:bodyPr wrap="none" rtlCol="0">
            <a:spAutoFit/>
          </a:bodyPr>
          <a:lstStyle/>
          <a:p>
            <a:r>
              <a:rPr lang="en-US" sz="1600" dirty="0"/>
              <a:t>Figure prepared by Dr. Edward Spang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848421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3143250" y="735013"/>
            <a:ext cx="41132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dirty="0"/>
              <a:t>The Path of Energy from Source to Service</a:t>
            </a:r>
          </a:p>
        </p:txBody>
      </p:sp>
      <p:sp>
        <p:nvSpPr>
          <p:cNvPr id="14339" name="TextBox 5"/>
          <p:cNvSpPr txBox="1">
            <a:spLocks noChangeArrowheads="1"/>
          </p:cNvSpPr>
          <p:nvPr/>
        </p:nvSpPr>
        <p:spPr bwMode="auto">
          <a:xfrm>
            <a:off x="2819400" y="1384300"/>
            <a:ext cx="1203325" cy="369888"/>
          </a:xfrm>
          <a:prstGeom prst="rect">
            <a:avLst/>
          </a:prstGeom>
          <a:solidFill>
            <a:srgbClr val="FFF5B3"/>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Solar Radiation </a:t>
            </a:r>
          </a:p>
          <a:p>
            <a:pPr algn="ctr"/>
            <a:r>
              <a:rPr lang="en-US" sz="900" dirty="0"/>
              <a:t>(from Nuclear Fusion)</a:t>
            </a:r>
          </a:p>
        </p:txBody>
      </p:sp>
      <p:sp>
        <p:nvSpPr>
          <p:cNvPr id="14340" name="TextBox 6"/>
          <p:cNvSpPr txBox="1">
            <a:spLocks noChangeArrowheads="1"/>
          </p:cNvSpPr>
          <p:nvPr/>
        </p:nvSpPr>
        <p:spPr bwMode="auto">
          <a:xfrm>
            <a:off x="6516688" y="1384300"/>
            <a:ext cx="862012" cy="369888"/>
          </a:xfrm>
          <a:prstGeom prst="rect">
            <a:avLst/>
          </a:prstGeom>
          <a:solidFill>
            <a:srgbClr val="FFF5B3"/>
          </a:solidFill>
          <a:ln w="12700">
            <a:solidFill>
              <a:schemeClr val="tx1"/>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Gravitational </a:t>
            </a:r>
          </a:p>
          <a:p>
            <a:pPr algn="ctr"/>
            <a:r>
              <a:rPr lang="en-US" sz="900" dirty="0"/>
              <a:t>Force</a:t>
            </a:r>
          </a:p>
        </p:txBody>
      </p:sp>
      <p:sp>
        <p:nvSpPr>
          <p:cNvPr id="14341" name="TextBox 7"/>
          <p:cNvSpPr txBox="1">
            <a:spLocks noChangeArrowheads="1"/>
          </p:cNvSpPr>
          <p:nvPr/>
        </p:nvSpPr>
        <p:spPr bwMode="auto">
          <a:xfrm>
            <a:off x="5000625" y="1384300"/>
            <a:ext cx="547688" cy="369888"/>
          </a:xfrm>
          <a:prstGeom prst="rect">
            <a:avLst/>
          </a:prstGeom>
          <a:solidFill>
            <a:srgbClr val="FFF5B3"/>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Nuclear </a:t>
            </a:r>
          </a:p>
          <a:p>
            <a:pPr algn="ctr"/>
            <a:r>
              <a:rPr lang="en-US" sz="900" dirty="0"/>
              <a:t>Decay</a:t>
            </a:r>
          </a:p>
        </p:txBody>
      </p:sp>
      <p:sp>
        <p:nvSpPr>
          <p:cNvPr id="14342" name="TextBox 10"/>
          <p:cNvSpPr txBox="1">
            <a:spLocks noChangeArrowheads="1"/>
          </p:cNvSpPr>
          <p:nvPr/>
        </p:nvSpPr>
        <p:spPr bwMode="auto">
          <a:xfrm>
            <a:off x="2611438" y="2120900"/>
            <a:ext cx="787400" cy="230188"/>
          </a:xfrm>
          <a:prstGeom prst="rect">
            <a:avLst/>
          </a:prstGeom>
          <a:solidFill>
            <a:srgbClr val="CBFFFA"/>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Fossil Energy</a:t>
            </a:r>
          </a:p>
        </p:txBody>
      </p:sp>
      <p:sp>
        <p:nvSpPr>
          <p:cNvPr id="14343" name="TextBox 12"/>
          <p:cNvSpPr txBox="1">
            <a:spLocks noChangeArrowheads="1"/>
          </p:cNvSpPr>
          <p:nvPr/>
        </p:nvSpPr>
        <p:spPr bwMode="auto">
          <a:xfrm>
            <a:off x="3479800" y="2120900"/>
            <a:ext cx="893763" cy="230188"/>
          </a:xfrm>
          <a:prstGeom prst="rect">
            <a:avLst/>
          </a:prstGeom>
          <a:solidFill>
            <a:srgbClr val="CBFFFA"/>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Nuclear Energy</a:t>
            </a:r>
          </a:p>
        </p:txBody>
      </p:sp>
      <p:sp>
        <p:nvSpPr>
          <p:cNvPr id="14344" name="TextBox 13"/>
          <p:cNvSpPr txBox="1">
            <a:spLocks noChangeArrowheads="1"/>
          </p:cNvSpPr>
          <p:nvPr/>
        </p:nvSpPr>
        <p:spPr bwMode="auto">
          <a:xfrm>
            <a:off x="4468813" y="2120900"/>
            <a:ext cx="768350" cy="230188"/>
          </a:xfrm>
          <a:prstGeom prst="rect">
            <a:avLst/>
          </a:prstGeom>
          <a:solidFill>
            <a:srgbClr val="CBFFFA"/>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Solar Energy</a:t>
            </a:r>
          </a:p>
        </p:txBody>
      </p:sp>
      <p:sp>
        <p:nvSpPr>
          <p:cNvPr id="14345" name="TextBox 14"/>
          <p:cNvSpPr txBox="1">
            <a:spLocks noChangeArrowheads="1"/>
          </p:cNvSpPr>
          <p:nvPr/>
        </p:nvSpPr>
        <p:spPr bwMode="auto">
          <a:xfrm>
            <a:off x="5326063" y="2120900"/>
            <a:ext cx="781050" cy="230188"/>
          </a:xfrm>
          <a:prstGeom prst="rect">
            <a:avLst/>
          </a:prstGeom>
          <a:solidFill>
            <a:srgbClr val="CBFFFA"/>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Wind Energy</a:t>
            </a:r>
          </a:p>
        </p:txBody>
      </p:sp>
      <p:sp>
        <p:nvSpPr>
          <p:cNvPr id="14346" name="TextBox 15"/>
          <p:cNvSpPr txBox="1">
            <a:spLocks noChangeArrowheads="1"/>
          </p:cNvSpPr>
          <p:nvPr/>
        </p:nvSpPr>
        <p:spPr bwMode="auto">
          <a:xfrm>
            <a:off x="6186488" y="2120900"/>
            <a:ext cx="814387" cy="230188"/>
          </a:xfrm>
          <a:prstGeom prst="rect">
            <a:avLst/>
          </a:prstGeom>
          <a:solidFill>
            <a:srgbClr val="CBFFFA"/>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Hydro Energy</a:t>
            </a:r>
          </a:p>
        </p:txBody>
      </p:sp>
      <p:sp>
        <p:nvSpPr>
          <p:cNvPr id="14347" name="TextBox 16"/>
          <p:cNvSpPr txBox="1">
            <a:spLocks noChangeArrowheads="1"/>
          </p:cNvSpPr>
          <p:nvPr/>
        </p:nvSpPr>
        <p:spPr bwMode="auto">
          <a:xfrm>
            <a:off x="7089775" y="2120900"/>
            <a:ext cx="1092200" cy="230188"/>
          </a:xfrm>
          <a:prstGeom prst="rect">
            <a:avLst/>
          </a:prstGeom>
          <a:solidFill>
            <a:srgbClr val="CBFFFA"/>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Geothermal Energy</a:t>
            </a:r>
          </a:p>
        </p:txBody>
      </p:sp>
      <p:sp>
        <p:nvSpPr>
          <p:cNvPr id="14348" name="TextBox 17"/>
          <p:cNvSpPr txBox="1">
            <a:spLocks noChangeArrowheads="1"/>
          </p:cNvSpPr>
          <p:nvPr/>
        </p:nvSpPr>
        <p:spPr bwMode="auto">
          <a:xfrm>
            <a:off x="8262938" y="2120900"/>
            <a:ext cx="828675" cy="230188"/>
          </a:xfrm>
          <a:prstGeom prst="rect">
            <a:avLst/>
          </a:prstGeom>
          <a:solidFill>
            <a:srgbClr val="CBFFFA"/>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Ocean Energy</a:t>
            </a:r>
          </a:p>
        </p:txBody>
      </p:sp>
      <p:sp>
        <p:nvSpPr>
          <p:cNvPr id="14349" name="TextBox 18"/>
          <p:cNvSpPr txBox="1">
            <a:spLocks noChangeArrowheads="1"/>
          </p:cNvSpPr>
          <p:nvPr/>
        </p:nvSpPr>
        <p:spPr bwMode="auto">
          <a:xfrm>
            <a:off x="1600200" y="2120900"/>
            <a:ext cx="917575" cy="230188"/>
          </a:xfrm>
          <a:prstGeom prst="rect">
            <a:avLst/>
          </a:prstGeom>
          <a:solidFill>
            <a:srgbClr val="CBFFFA"/>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Biomass Energy</a:t>
            </a:r>
          </a:p>
        </p:txBody>
      </p:sp>
      <p:sp>
        <p:nvSpPr>
          <p:cNvPr id="14350" name="TextBox 19"/>
          <p:cNvSpPr txBox="1">
            <a:spLocks noChangeArrowheads="1"/>
          </p:cNvSpPr>
          <p:nvPr/>
        </p:nvSpPr>
        <p:spPr bwMode="auto">
          <a:xfrm>
            <a:off x="1589088" y="2800350"/>
            <a:ext cx="806450" cy="368300"/>
          </a:xfrm>
          <a:prstGeom prst="rect">
            <a:avLst/>
          </a:prstGeom>
          <a:solidFill>
            <a:srgbClr val="DDDDDD"/>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Carbon </a:t>
            </a:r>
          </a:p>
          <a:p>
            <a:pPr algn="ctr"/>
            <a:r>
              <a:rPr lang="en-US" sz="900" dirty="0"/>
              <a:t>Gaseous Fuel</a:t>
            </a:r>
          </a:p>
        </p:txBody>
      </p:sp>
      <p:sp>
        <p:nvSpPr>
          <p:cNvPr id="14351" name="TextBox 20"/>
          <p:cNvSpPr txBox="1">
            <a:spLocks noChangeArrowheads="1"/>
          </p:cNvSpPr>
          <p:nvPr/>
        </p:nvSpPr>
        <p:spPr bwMode="auto">
          <a:xfrm>
            <a:off x="2540000" y="2800350"/>
            <a:ext cx="711200" cy="368300"/>
          </a:xfrm>
          <a:prstGeom prst="rect">
            <a:avLst/>
          </a:prstGeom>
          <a:solidFill>
            <a:srgbClr val="DDDDDD"/>
          </a:solidFill>
          <a:ln w="12700">
            <a:solidFill>
              <a:schemeClr val="tx1"/>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Liquid </a:t>
            </a:r>
          </a:p>
          <a:p>
            <a:pPr algn="ctr"/>
            <a:r>
              <a:rPr lang="en-US" sz="900" dirty="0"/>
              <a:t>Fuel</a:t>
            </a:r>
          </a:p>
        </p:txBody>
      </p:sp>
      <p:sp>
        <p:nvSpPr>
          <p:cNvPr id="14352" name="TextBox 21"/>
          <p:cNvSpPr txBox="1">
            <a:spLocks noChangeArrowheads="1"/>
          </p:cNvSpPr>
          <p:nvPr/>
        </p:nvSpPr>
        <p:spPr bwMode="auto">
          <a:xfrm>
            <a:off x="3414713" y="2800350"/>
            <a:ext cx="738187" cy="368300"/>
          </a:xfrm>
          <a:prstGeom prst="rect">
            <a:avLst/>
          </a:prstGeom>
          <a:solidFill>
            <a:srgbClr val="DDDDDD"/>
          </a:solidFill>
          <a:ln w="12700">
            <a:solidFill>
              <a:schemeClr val="tx1"/>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Solid</a:t>
            </a:r>
          </a:p>
          <a:p>
            <a:pPr algn="ctr"/>
            <a:r>
              <a:rPr lang="en-US" sz="900" dirty="0"/>
              <a:t>Fuel</a:t>
            </a:r>
          </a:p>
        </p:txBody>
      </p:sp>
      <p:sp>
        <p:nvSpPr>
          <p:cNvPr id="14353" name="TextBox 22"/>
          <p:cNvSpPr txBox="1">
            <a:spLocks noChangeArrowheads="1"/>
          </p:cNvSpPr>
          <p:nvPr/>
        </p:nvSpPr>
        <p:spPr bwMode="auto">
          <a:xfrm>
            <a:off x="6657975" y="2800350"/>
            <a:ext cx="738188" cy="368300"/>
          </a:xfrm>
          <a:prstGeom prst="rect">
            <a:avLst/>
          </a:prstGeom>
          <a:solidFill>
            <a:srgbClr val="DDDDDD"/>
          </a:solidFill>
          <a:ln w="12700">
            <a:solidFill>
              <a:schemeClr val="tx1"/>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Hydrogen</a:t>
            </a:r>
          </a:p>
          <a:p>
            <a:pPr algn="ctr"/>
            <a:r>
              <a:rPr lang="en-US" sz="900" dirty="0"/>
              <a:t>Energy</a:t>
            </a:r>
          </a:p>
        </p:txBody>
      </p:sp>
      <p:sp>
        <p:nvSpPr>
          <p:cNvPr id="14354" name="TextBox 23"/>
          <p:cNvSpPr txBox="1">
            <a:spLocks noChangeArrowheads="1"/>
          </p:cNvSpPr>
          <p:nvPr/>
        </p:nvSpPr>
        <p:spPr bwMode="auto">
          <a:xfrm>
            <a:off x="8105775" y="4224338"/>
            <a:ext cx="985838" cy="508000"/>
          </a:xfrm>
          <a:prstGeom prst="rect">
            <a:avLst/>
          </a:prstGeom>
          <a:solidFill>
            <a:srgbClr val="DDDDDD"/>
          </a:solidFill>
          <a:ln w="12700">
            <a:solidFill>
              <a:schemeClr val="tx1"/>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Electrochemical Storage </a:t>
            </a:r>
          </a:p>
          <a:p>
            <a:pPr algn="ctr"/>
            <a:r>
              <a:rPr lang="en-US" sz="900" dirty="0"/>
              <a:t>(Batteries)</a:t>
            </a:r>
          </a:p>
        </p:txBody>
      </p:sp>
      <p:sp>
        <p:nvSpPr>
          <p:cNvPr id="14355" name="TextBox 24"/>
          <p:cNvSpPr txBox="1">
            <a:spLocks noChangeArrowheads="1"/>
          </p:cNvSpPr>
          <p:nvPr/>
        </p:nvSpPr>
        <p:spPr bwMode="auto">
          <a:xfrm>
            <a:off x="3143250" y="3675063"/>
            <a:ext cx="1208088" cy="369887"/>
          </a:xfrm>
          <a:prstGeom prst="rect">
            <a:avLst/>
          </a:prstGeom>
          <a:noFill/>
          <a:ln w="539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Thermal </a:t>
            </a:r>
          </a:p>
          <a:p>
            <a:pPr algn="ctr"/>
            <a:r>
              <a:rPr lang="en-US" sz="900" dirty="0"/>
              <a:t>Conversion</a:t>
            </a:r>
          </a:p>
        </p:txBody>
      </p:sp>
      <p:sp>
        <p:nvSpPr>
          <p:cNvPr id="14356" name="TextBox 25"/>
          <p:cNvSpPr txBox="1">
            <a:spLocks noChangeArrowheads="1"/>
          </p:cNvSpPr>
          <p:nvPr/>
        </p:nvSpPr>
        <p:spPr bwMode="auto">
          <a:xfrm>
            <a:off x="5270500" y="3675063"/>
            <a:ext cx="1208088" cy="369887"/>
          </a:xfrm>
          <a:prstGeom prst="rect">
            <a:avLst/>
          </a:prstGeom>
          <a:noFill/>
          <a:ln w="539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Kinetic </a:t>
            </a:r>
          </a:p>
          <a:p>
            <a:pPr algn="ctr"/>
            <a:r>
              <a:rPr lang="en-US" sz="900" dirty="0"/>
              <a:t>Conversion</a:t>
            </a:r>
          </a:p>
        </p:txBody>
      </p:sp>
      <p:sp>
        <p:nvSpPr>
          <p:cNvPr id="14357" name="TextBox 26"/>
          <p:cNvSpPr txBox="1">
            <a:spLocks noChangeArrowheads="1"/>
          </p:cNvSpPr>
          <p:nvPr/>
        </p:nvSpPr>
        <p:spPr bwMode="auto">
          <a:xfrm>
            <a:off x="6897688" y="3675063"/>
            <a:ext cx="1208087" cy="369887"/>
          </a:xfrm>
          <a:prstGeom prst="rect">
            <a:avLst/>
          </a:prstGeom>
          <a:noFill/>
          <a:ln w="53975">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Electrochemical Conversion</a:t>
            </a:r>
          </a:p>
        </p:txBody>
      </p:sp>
      <p:sp>
        <p:nvSpPr>
          <p:cNvPr id="14358" name="TextBox 27"/>
          <p:cNvSpPr txBox="1">
            <a:spLocks noChangeArrowheads="1"/>
          </p:cNvSpPr>
          <p:nvPr/>
        </p:nvSpPr>
        <p:spPr bwMode="auto">
          <a:xfrm>
            <a:off x="3246438" y="4529138"/>
            <a:ext cx="1000125" cy="508000"/>
          </a:xfrm>
          <a:prstGeom prst="rect">
            <a:avLst/>
          </a:prstGeom>
          <a:solidFill>
            <a:srgbClr val="FFB8A8"/>
          </a:solidFill>
          <a:ln w="12700">
            <a:solidFill>
              <a:schemeClr val="tx1"/>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endParaRPr lang="en-US" sz="900" dirty="0"/>
          </a:p>
          <a:p>
            <a:pPr algn="ctr"/>
            <a:r>
              <a:rPr lang="en-US" sz="900" dirty="0"/>
              <a:t>Heat</a:t>
            </a:r>
          </a:p>
          <a:p>
            <a:pPr algn="ctr"/>
            <a:endParaRPr lang="en-US" sz="900" dirty="0"/>
          </a:p>
        </p:txBody>
      </p:sp>
      <p:sp>
        <p:nvSpPr>
          <p:cNvPr id="14359" name="TextBox 28"/>
          <p:cNvSpPr txBox="1">
            <a:spLocks noChangeArrowheads="1"/>
          </p:cNvSpPr>
          <p:nvPr/>
        </p:nvSpPr>
        <p:spPr bwMode="auto">
          <a:xfrm>
            <a:off x="5056188" y="4525963"/>
            <a:ext cx="1000125" cy="508000"/>
          </a:xfrm>
          <a:prstGeom prst="rect">
            <a:avLst/>
          </a:prstGeom>
          <a:solidFill>
            <a:srgbClr val="FFB8A8"/>
          </a:solidFill>
          <a:ln w="12700">
            <a:solidFill>
              <a:schemeClr val="tx1"/>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endParaRPr lang="en-US" sz="900" dirty="0"/>
          </a:p>
          <a:p>
            <a:pPr algn="ctr"/>
            <a:r>
              <a:rPr lang="en-US" sz="900" dirty="0"/>
              <a:t>Electricity</a:t>
            </a:r>
          </a:p>
          <a:p>
            <a:pPr algn="ctr"/>
            <a:endParaRPr lang="en-US" sz="900" dirty="0"/>
          </a:p>
        </p:txBody>
      </p:sp>
      <p:sp>
        <p:nvSpPr>
          <p:cNvPr id="14360" name="TextBox 29"/>
          <p:cNvSpPr txBox="1">
            <a:spLocks noChangeArrowheads="1"/>
          </p:cNvSpPr>
          <p:nvPr/>
        </p:nvSpPr>
        <p:spPr bwMode="auto">
          <a:xfrm>
            <a:off x="6757988" y="4522788"/>
            <a:ext cx="1093787" cy="508000"/>
          </a:xfrm>
          <a:prstGeom prst="rect">
            <a:avLst/>
          </a:prstGeom>
          <a:solidFill>
            <a:srgbClr val="FFB8A8"/>
          </a:solidFill>
          <a:ln w="12700">
            <a:solidFill>
              <a:schemeClr val="tx1"/>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endParaRPr lang="en-US" sz="900" dirty="0"/>
          </a:p>
          <a:p>
            <a:pPr algn="ctr"/>
            <a:r>
              <a:rPr lang="en-US" sz="900" dirty="0"/>
              <a:t>Mechanical Work</a:t>
            </a:r>
          </a:p>
          <a:p>
            <a:pPr algn="ctr"/>
            <a:endParaRPr lang="en-US" sz="900" dirty="0"/>
          </a:p>
        </p:txBody>
      </p:sp>
      <p:sp>
        <p:nvSpPr>
          <p:cNvPr id="14361" name="TextBox 30"/>
          <p:cNvSpPr txBox="1">
            <a:spLocks noChangeArrowheads="1"/>
          </p:cNvSpPr>
          <p:nvPr/>
        </p:nvSpPr>
        <p:spPr bwMode="auto">
          <a:xfrm>
            <a:off x="4022725" y="5524500"/>
            <a:ext cx="554038" cy="230188"/>
          </a:xfrm>
          <a:prstGeom prst="rect">
            <a:avLst/>
          </a:prstGeom>
          <a:solidFill>
            <a:srgbClr val="81FF6E"/>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Lighting</a:t>
            </a:r>
          </a:p>
        </p:txBody>
      </p:sp>
      <p:sp>
        <p:nvSpPr>
          <p:cNvPr id="14362" name="TextBox 31"/>
          <p:cNvSpPr txBox="1">
            <a:spLocks noChangeArrowheads="1"/>
          </p:cNvSpPr>
          <p:nvPr/>
        </p:nvSpPr>
        <p:spPr bwMode="auto">
          <a:xfrm>
            <a:off x="4725988" y="5524500"/>
            <a:ext cx="549275" cy="231775"/>
          </a:xfrm>
          <a:prstGeom prst="rect">
            <a:avLst/>
          </a:prstGeom>
          <a:solidFill>
            <a:srgbClr val="81FF6E"/>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Heating</a:t>
            </a:r>
          </a:p>
        </p:txBody>
      </p:sp>
      <p:sp>
        <p:nvSpPr>
          <p:cNvPr id="14363" name="TextBox 32"/>
          <p:cNvSpPr txBox="1">
            <a:spLocks noChangeArrowheads="1"/>
          </p:cNvSpPr>
          <p:nvPr/>
        </p:nvSpPr>
        <p:spPr bwMode="auto">
          <a:xfrm>
            <a:off x="5372100" y="5524500"/>
            <a:ext cx="534988" cy="230188"/>
          </a:xfrm>
          <a:prstGeom prst="rect">
            <a:avLst/>
          </a:prstGeom>
          <a:solidFill>
            <a:srgbClr val="81FF6E"/>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Cooling</a:t>
            </a:r>
          </a:p>
        </p:txBody>
      </p:sp>
      <p:sp>
        <p:nvSpPr>
          <p:cNvPr id="14364" name="TextBox 33"/>
          <p:cNvSpPr txBox="1">
            <a:spLocks noChangeArrowheads="1"/>
          </p:cNvSpPr>
          <p:nvPr/>
        </p:nvSpPr>
        <p:spPr bwMode="auto">
          <a:xfrm>
            <a:off x="6024563" y="5524500"/>
            <a:ext cx="873125" cy="231775"/>
          </a:xfrm>
          <a:prstGeom prst="rect">
            <a:avLst/>
          </a:prstGeom>
          <a:solidFill>
            <a:srgbClr val="81FF6E"/>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Transportation</a:t>
            </a:r>
          </a:p>
        </p:txBody>
      </p:sp>
      <p:sp>
        <p:nvSpPr>
          <p:cNvPr id="14365" name="TextBox 34"/>
          <p:cNvSpPr txBox="1">
            <a:spLocks noChangeArrowheads="1"/>
          </p:cNvSpPr>
          <p:nvPr/>
        </p:nvSpPr>
        <p:spPr bwMode="auto">
          <a:xfrm>
            <a:off x="7086600" y="5448300"/>
            <a:ext cx="1206500" cy="369888"/>
          </a:xfrm>
          <a:prstGeom prst="rect">
            <a:avLst/>
          </a:prstGeom>
          <a:solidFill>
            <a:srgbClr val="81FF6E"/>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Industrial and </a:t>
            </a:r>
          </a:p>
          <a:p>
            <a:pPr algn="ctr"/>
            <a:r>
              <a:rPr lang="en-US" sz="900" dirty="0"/>
              <a:t>Mechanical Processes</a:t>
            </a:r>
          </a:p>
        </p:txBody>
      </p:sp>
      <p:sp>
        <p:nvSpPr>
          <p:cNvPr id="14366" name="TextBox 35"/>
          <p:cNvSpPr txBox="1">
            <a:spLocks noChangeArrowheads="1"/>
          </p:cNvSpPr>
          <p:nvPr/>
        </p:nvSpPr>
        <p:spPr bwMode="auto">
          <a:xfrm>
            <a:off x="3157538" y="5524500"/>
            <a:ext cx="693737" cy="230188"/>
          </a:xfrm>
          <a:prstGeom prst="rect">
            <a:avLst/>
          </a:prstGeom>
          <a:solidFill>
            <a:srgbClr val="81FF6E"/>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Electronics</a:t>
            </a:r>
          </a:p>
        </p:txBody>
      </p:sp>
      <p:sp>
        <p:nvSpPr>
          <p:cNvPr id="31" name="Rectangle 30"/>
          <p:cNvSpPr/>
          <p:nvPr/>
        </p:nvSpPr>
        <p:spPr>
          <a:xfrm>
            <a:off x="88900" y="736600"/>
            <a:ext cx="1397000" cy="5283200"/>
          </a:xfrm>
          <a:prstGeom prst="rect">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45720" tIns="22860" rIns="45720" bIns="22860" anchor="ctr"/>
          <a:lstStyle/>
          <a:p>
            <a:pPr algn="ctr" fontAlgn="auto">
              <a:spcBef>
                <a:spcPts val="0"/>
              </a:spcBef>
              <a:spcAft>
                <a:spcPts val="0"/>
              </a:spcAft>
              <a:defRPr/>
            </a:pPr>
            <a:endParaRPr lang="en-US" dirty="0">
              <a:solidFill>
                <a:srgbClr val="FFFFFF"/>
              </a:solidFill>
              <a:ea typeface="ＭＳ Ｐゴシック" charset="-128"/>
              <a:cs typeface="ＭＳ Ｐゴシック" charset="-128"/>
            </a:endParaRPr>
          </a:p>
        </p:txBody>
      </p:sp>
      <p:sp>
        <p:nvSpPr>
          <p:cNvPr id="14368" name="TextBox 37"/>
          <p:cNvSpPr txBox="1">
            <a:spLocks noChangeArrowheads="1"/>
          </p:cNvSpPr>
          <p:nvPr/>
        </p:nvSpPr>
        <p:spPr bwMode="auto">
          <a:xfrm>
            <a:off x="274638" y="787400"/>
            <a:ext cx="10382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45720" tIns="22860" rIns="45720" bIns="22860">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1400" dirty="0"/>
              <a:t>Key to Figure</a:t>
            </a:r>
          </a:p>
        </p:txBody>
      </p:sp>
      <p:sp>
        <p:nvSpPr>
          <p:cNvPr id="14369" name="TextBox 38"/>
          <p:cNvSpPr txBox="1">
            <a:spLocks noChangeArrowheads="1"/>
          </p:cNvSpPr>
          <p:nvPr/>
        </p:nvSpPr>
        <p:spPr bwMode="auto">
          <a:xfrm>
            <a:off x="312738" y="1384300"/>
            <a:ext cx="895350" cy="369888"/>
          </a:xfrm>
          <a:prstGeom prst="rect">
            <a:avLst/>
          </a:prstGeom>
          <a:solidFill>
            <a:srgbClr val="FFF5B3"/>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Original Source</a:t>
            </a:r>
          </a:p>
          <a:p>
            <a:pPr algn="ctr"/>
            <a:r>
              <a:rPr lang="en-US" sz="900" dirty="0"/>
              <a:t>of Energy</a:t>
            </a:r>
          </a:p>
        </p:txBody>
      </p:sp>
      <p:sp>
        <p:nvSpPr>
          <p:cNvPr id="14370" name="TextBox 40"/>
          <p:cNvSpPr txBox="1">
            <a:spLocks noChangeArrowheads="1"/>
          </p:cNvSpPr>
          <p:nvPr/>
        </p:nvSpPr>
        <p:spPr bwMode="auto">
          <a:xfrm>
            <a:off x="336550" y="2044700"/>
            <a:ext cx="850900" cy="369888"/>
          </a:xfrm>
          <a:prstGeom prst="rect">
            <a:avLst/>
          </a:prstGeom>
          <a:solidFill>
            <a:srgbClr val="CBFFFA"/>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Primary</a:t>
            </a:r>
          </a:p>
          <a:p>
            <a:pPr algn="ctr"/>
            <a:r>
              <a:rPr lang="en-US" sz="900" dirty="0"/>
              <a:t>Energy Source</a:t>
            </a:r>
          </a:p>
        </p:txBody>
      </p:sp>
      <p:sp>
        <p:nvSpPr>
          <p:cNvPr id="14371" name="TextBox 41"/>
          <p:cNvSpPr txBox="1">
            <a:spLocks noChangeArrowheads="1"/>
          </p:cNvSpPr>
          <p:nvPr/>
        </p:nvSpPr>
        <p:spPr bwMode="auto">
          <a:xfrm>
            <a:off x="136525" y="2736850"/>
            <a:ext cx="1262063" cy="508000"/>
          </a:xfrm>
          <a:prstGeom prst="rect">
            <a:avLst/>
          </a:prstGeom>
          <a:solidFill>
            <a:srgbClr val="DDDDDD"/>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Form of Energy</a:t>
            </a:r>
          </a:p>
          <a:p>
            <a:pPr algn="ctr"/>
            <a:r>
              <a:rPr lang="en-US" sz="900" dirty="0"/>
              <a:t>Storage and Secondary</a:t>
            </a:r>
          </a:p>
          <a:p>
            <a:pPr algn="ctr"/>
            <a:r>
              <a:rPr lang="en-US" sz="900" dirty="0"/>
              <a:t>Carriers</a:t>
            </a:r>
          </a:p>
        </p:txBody>
      </p:sp>
      <p:sp>
        <p:nvSpPr>
          <p:cNvPr id="14372" name="TextBox 42"/>
          <p:cNvSpPr txBox="1">
            <a:spLocks noChangeArrowheads="1"/>
          </p:cNvSpPr>
          <p:nvPr/>
        </p:nvSpPr>
        <p:spPr bwMode="auto">
          <a:xfrm>
            <a:off x="198438" y="3675063"/>
            <a:ext cx="1208087" cy="369887"/>
          </a:xfrm>
          <a:prstGeom prst="rect">
            <a:avLst/>
          </a:prstGeom>
          <a:noFill/>
          <a:ln w="539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Type of Energy</a:t>
            </a:r>
          </a:p>
          <a:p>
            <a:pPr algn="ctr"/>
            <a:r>
              <a:rPr lang="en-US" sz="900" dirty="0"/>
              <a:t>Conversion</a:t>
            </a:r>
          </a:p>
        </p:txBody>
      </p:sp>
      <p:sp>
        <p:nvSpPr>
          <p:cNvPr id="14373" name="TextBox 43"/>
          <p:cNvSpPr txBox="1">
            <a:spLocks noChangeArrowheads="1"/>
          </p:cNvSpPr>
          <p:nvPr/>
        </p:nvSpPr>
        <p:spPr bwMode="auto">
          <a:xfrm>
            <a:off x="274638" y="4465638"/>
            <a:ext cx="1000125" cy="508000"/>
          </a:xfrm>
          <a:prstGeom prst="rect">
            <a:avLst/>
          </a:prstGeom>
          <a:solidFill>
            <a:srgbClr val="FFB8A8"/>
          </a:solidFill>
          <a:ln w="12700">
            <a:solidFill>
              <a:schemeClr val="tx1"/>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Form of Usable</a:t>
            </a:r>
          </a:p>
          <a:p>
            <a:pPr algn="ctr"/>
            <a:r>
              <a:rPr lang="en-US" sz="900" dirty="0"/>
              <a:t>End Use Energy</a:t>
            </a:r>
          </a:p>
          <a:p>
            <a:pPr algn="ctr"/>
            <a:r>
              <a:rPr lang="en-US" sz="900" dirty="0"/>
              <a:t>Carriers</a:t>
            </a:r>
          </a:p>
        </p:txBody>
      </p:sp>
      <p:sp>
        <p:nvSpPr>
          <p:cNvPr id="14374" name="TextBox 44"/>
          <p:cNvSpPr txBox="1">
            <a:spLocks noChangeArrowheads="1"/>
          </p:cNvSpPr>
          <p:nvPr/>
        </p:nvSpPr>
        <p:spPr bwMode="auto">
          <a:xfrm>
            <a:off x="338138" y="5384800"/>
            <a:ext cx="868362" cy="369888"/>
          </a:xfrm>
          <a:prstGeom prst="rect">
            <a:avLst/>
          </a:prstGeom>
          <a:solidFill>
            <a:srgbClr val="81FF6E"/>
          </a:solidFill>
          <a:ln w="12700">
            <a:solidFill>
              <a:schemeClr val="tx1"/>
            </a:solidFill>
            <a:miter lim="800000"/>
            <a:headEnd/>
            <a:tailEnd/>
          </a:ln>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00" dirty="0"/>
              <a:t>Energy Service </a:t>
            </a:r>
          </a:p>
          <a:p>
            <a:pPr algn="ctr"/>
            <a:r>
              <a:rPr lang="en-US" sz="900" dirty="0"/>
              <a:t>Demanded</a:t>
            </a:r>
          </a:p>
        </p:txBody>
      </p:sp>
      <p:cxnSp>
        <p:nvCxnSpPr>
          <p:cNvPr id="39" name="Straight Arrow Connector 38"/>
          <p:cNvCxnSpPr>
            <a:stCxn id="14339" idx="2"/>
          </p:cNvCxnSpPr>
          <p:nvPr/>
        </p:nvCxnSpPr>
        <p:spPr>
          <a:xfrm rot="5400000">
            <a:off x="2644776" y="1344612"/>
            <a:ext cx="366712" cy="1185863"/>
          </a:xfrm>
          <a:prstGeom prst="straightConnector1">
            <a:avLst/>
          </a:prstGeom>
          <a:ln w="25400" cap="flat" cmpd="sng" algn="ctr">
            <a:solidFill>
              <a:srgbClr val="00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4339" idx="2"/>
            <a:endCxn id="14344" idx="0"/>
          </p:cNvCxnSpPr>
          <p:nvPr/>
        </p:nvCxnSpPr>
        <p:spPr>
          <a:xfrm rot="16200000" flipH="1">
            <a:off x="3953670" y="1221581"/>
            <a:ext cx="366712" cy="1431925"/>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4339" idx="2"/>
            <a:endCxn id="14345" idx="0"/>
          </p:cNvCxnSpPr>
          <p:nvPr/>
        </p:nvCxnSpPr>
        <p:spPr>
          <a:xfrm rot="16200000" flipH="1">
            <a:off x="4385470" y="789781"/>
            <a:ext cx="366712" cy="2295525"/>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4339" idx="2"/>
            <a:endCxn id="14346" idx="0"/>
          </p:cNvCxnSpPr>
          <p:nvPr/>
        </p:nvCxnSpPr>
        <p:spPr>
          <a:xfrm rot="16200000" flipH="1">
            <a:off x="4824413" y="350838"/>
            <a:ext cx="366712" cy="3173412"/>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14339" idx="2"/>
          </p:cNvCxnSpPr>
          <p:nvPr/>
        </p:nvCxnSpPr>
        <p:spPr>
          <a:xfrm rot="5400000">
            <a:off x="2966245" y="1666081"/>
            <a:ext cx="366712" cy="542925"/>
          </a:xfrm>
          <a:prstGeom prst="straightConnector1">
            <a:avLst/>
          </a:prstGeom>
          <a:ln>
            <a:solidFill>
              <a:srgbClr val="0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339" idx="2"/>
            <a:endCxn id="14348" idx="0"/>
          </p:cNvCxnSpPr>
          <p:nvPr/>
        </p:nvCxnSpPr>
        <p:spPr>
          <a:xfrm rot="16200000" flipH="1">
            <a:off x="5865813" y="-690562"/>
            <a:ext cx="366712" cy="5256212"/>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4341" idx="2"/>
            <a:endCxn id="14343" idx="0"/>
          </p:cNvCxnSpPr>
          <p:nvPr/>
        </p:nvCxnSpPr>
        <p:spPr>
          <a:xfrm rot="5400000">
            <a:off x="4418013" y="1263650"/>
            <a:ext cx="366712" cy="1347788"/>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4340" idx="2"/>
            <a:endCxn id="14346" idx="0"/>
          </p:cNvCxnSpPr>
          <p:nvPr/>
        </p:nvCxnSpPr>
        <p:spPr>
          <a:xfrm rot="5400000">
            <a:off x="6587332" y="1761331"/>
            <a:ext cx="366712" cy="352425"/>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4340" idx="2"/>
            <a:endCxn id="14348" idx="0"/>
          </p:cNvCxnSpPr>
          <p:nvPr/>
        </p:nvCxnSpPr>
        <p:spPr>
          <a:xfrm rot="16200000" flipH="1">
            <a:off x="7628732" y="1072356"/>
            <a:ext cx="366712" cy="1730375"/>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4349" idx="2"/>
          </p:cNvCxnSpPr>
          <p:nvPr/>
        </p:nvCxnSpPr>
        <p:spPr>
          <a:xfrm rot="5400000">
            <a:off x="1827213" y="2568575"/>
            <a:ext cx="449262" cy="142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4349" idx="2"/>
          </p:cNvCxnSpPr>
          <p:nvPr/>
        </p:nvCxnSpPr>
        <p:spPr>
          <a:xfrm rot="16200000" flipH="1">
            <a:off x="2243932" y="2166144"/>
            <a:ext cx="449262" cy="8191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4342" idx="2"/>
          </p:cNvCxnSpPr>
          <p:nvPr/>
        </p:nvCxnSpPr>
        <p:spPr>
          <a:xfrm rot="5400000">
            <a:off x="2717007" y="2512219"/>
            <a:ext cx="449262" cy="127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14342" idx="2"/>
            <a:endCxn id="14352" idx="0"/>
          </p:cNvCxnSpPr>
          <p:nvPr/>
        </p:nvCxnSpPr>
        <p:spPr>
          <a:xfrm rot="16200000" flipH="1">
            <a:off x="3169445" y="2186781"/>
            <a:ext cx="449262" cy="7778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4342" idx="2"/>
          </p:cNvCxnSpPr>
          <p:nvPr/>
        </p:nvCxnSpPr>
        <p:spPr>
          <a:xfrm rot="5400000">
            <a:off x="2307432" y="2102644"/>
            <a:ext cx="449262" cy="9461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4349" idx="2"/>
            <a:endCxn id="14352" idx="0"/>
          </p:cNvCxnSpPr>
          <p:nvPr/>
        </p:nvCxnSpPr>
        <p:spPr>
          <a:xfrm rot="16200000" flipH="1">
            <a:off x="2696370" y="1713706"/>
            <a:ext cx="449262" cy="172402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14350" idx="2"/>
          </p:cNvCxnSpPr>
          <p:nvPr/>
        </p:nvCxnSpPr>
        <p:spPr>
          <a:xfrm rot="16200000" flipH="1">
            <a:off x="2635250" y="2525713"/>
            <a:ext cx="504825" cy="17907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005138" y="3168650"/>
            <a:ext cx="749300" cy="50482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14352" idx="2"/>
            <a:endCxn id="14355" idx="0"/>
          </p:cNvCxnSpPr>
          <p:nvPr/>
        </p:nvCxnSpPr>
        <p:spPr>
          <a:xfrm rot="5400000">
            <a:off x="3511550" y="3403600"/>
            <a:ext cx="506413" cy="3651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14344" idx="2"/>
            <a:endCxn id="14355" idx="0"/>
          </p:cNvCxnSpPr>
          <p:nvPr/>
        </p:nvCxnSpPr>
        <p:spPr>
          <a:xfrm rot="5400000">
            <a:off x="3637756" y="2459832"/>
            <a:ext cx="1323975" cy="11064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10800000" flipV="1">
            <a:off x="3754438" y="2351088"/>
            <a:ext cx="3335337" cy="132238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14345" idx="2"/>
          </p:cNvCxnSpPr>
          <p:nvPr/>
        </p:nvCxnSpPr>
        <p:spPr>
          <a:xfrm rot="5400000">
            <a:off x="5055394" y="3012282"/>
            <a:ext cx="132238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4346" idx="2"/>
          </p:cNvCxnSpPr>
          <p:nvPr/>
        </p:nvCxnSpPr>
        <p:spPr>
          <a:xfrm rot="5400000">
            <a:off x="5495131" y="2574132"/>
            <a:ext cx="1322387" cy="8763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14355" idx="3"/>
            <a:endCxn id="14356" idx="1"/>
          </p:cNvCxnSpPr>
          <p:nvPr/>
        </p:nvCxnSpPr>
        <p:spPr>
          <a:xfrm flipV="1">
            <a:off x="4351338" y="3859213"/>
            <a:ext cx="919162" cy="1587"/>
          </a:xfrm>
          <a:prstGeom prst="straightConnector1">
            <a:avLst/>
          </a:prstGeom>
          <a:ln>
            <a:solidFill>
              <a:srgbClr val="000000"/>
            </a:solidFill>
            <a:headEnd type="arrow" w="med" len="med"/>
            <a:tailEnd type="arrow"/>
          </a:ln>
        </p:spPr>
        <p:style>
          <a:lnRef idx="2">
            <a:schemeClr val="accent1"/>
          </a:lnRef>
          <a:fillRef idx="0">
            <a:schemeClr val="accent1"/>
          </a:fillRef>
          <a:effectRef idx="1">
            <a:schemeClr val="accent1"/>
          </a:effectRef>
          <a:fontRef idx="minor">
            <a:schemeClr val="tx1"/>
          </a:fontRef>
        </p:style>
      </p:cxnSp>
      <p:cxnSp>
        <p:nvCxnSpPr>
          <p:cNvPr id="62" name="Curved Connector 133"/>
          <p:cNvCxnSpPr>
            <a:stCxn id="14348" idx="2"/>
          </p:cNvCxnSpPr>
          <p:nvPr/>
        </p:nvCxnSpPr>
        <p:spPr>
          <a:xfrm rot="5400000">
            <a:off x="6916738" y="1912938"/>
            <a:ext cx="1322387" cy="2198687"/>
          </a:xfrm>
          <a:prstGeom prst="curvedConnector2">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5400000">
            <a:off x="5489575" y="4111625"/>
            <a:ext cx="484188" cy="35083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6056313" y="4044950"/>
            <a:ext cx="890587" cy="48418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14357" idx="3"/>
          </p:cNvCxnSpPr>
          <p:nvPr/>
        </p:nvCxnSpPr>
        <p:spPr>
          <a:xfrm>
            <a:off x="8105775" y="3859213"/>
            <a:ext cx="457200" cy="365125"/>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14353" idx="2"/>
          </p:cNvCxnSpPr>
          <p:nvPr/>
        </p:nvCxnSpPr>
        <p:spPr>
          <a:xfrm rot="16200000" flipH="1">
            <a:off x="7054850" y="3140075"/>
            <a:ext cx="457200" cy="51435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14355" idx="2"/>
            <a:endCxn id="14358" idx="0"/>
          </p:cNvCxnSpPr>
          <p:nvPr/>
        </p:nvCxnSpPr>
        <p:spPr>
          <a:xfrm rot="5400000">
            <a:off x="3505994" y="4287044"/>
            <a:ext cx="4826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14356" idx="3"/>
            <a:endCxn id="14360" idx="0"/>
          </p:cNvCxnSpPr>
          <p:nvPr/>
        </p:nvCxnSpPr>
        <p:spPr>
          <a:xfrm>
            <a:off x="6478588" y="3859213"/>
            <a:ext cx="827087" cy="6635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14359" idx="3"/>
            <a:endCxn id="14360" idx="1"/>
          </p:cNvCxnSpPr>
          <p:nvPr/>
        </p:nvCxnSpPr>
        <p:spPr>
          <a:xfrm flipV="1">
            <a:off x="6056313" y="4776788"/>
            <a:ext cx="701675"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0800000" flipV="1">
            <a:off x="3525838" y="5037138"/>
            <a:ext cx="2051050" cy="48736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14359" idx="2"/>
            <a:endCxn id="14365" idx="0"/>
          </p:cNvCxnSpPr>
          <p:nvPr/>
        </p:nvCxnSpPr>
        <p:spPr>
          <a:xfrm rot="16200000" flipH="1">
            <a:off x="6415881" y="4174332"/>
            <a:ext cx="414337" cy="2133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14359" idx="2"/>
            <a:endCxn id="14361" idx="0"/>
          </p:cNvCxnSpPr>
          <p:nvPr/>
        </p:nvCxnSpPr>
        <p:spPr>
          <a:xfrm rot="5400000">
            <a:off x="4683125" y="4651376"/>
            <a:ext cx="490537" cy="125571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14359" idx="2"/>
          </p:cNvCxnSpPr>
          <p:nvPr/>
        </p:nvCxnSpPr>
        <p:spPr>
          <a:xfrm rot="16200000" flipH="1">
            <a:off x="5321300" y="5268913"/>
            <a:ext cx="490537" cy="2063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14359" idx="2"/>
            <a:endCxn id="14364" idx="0"/>
          </p:cNvCxnSpPr>
          <p:nvPr/>
        </p:nvCxnSpPr>
        <p:spPr>
          <a:xfrm rot="16200000" flipH="1">
            <a:off x="5763419" y="4826794"/>
            <a:ext cx="490537" cy="9048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14358" idx="2"/>
            <a:endCxn id="14362" idx="0"/>
          </p:cNvCxnSpPr>
          <p:nvPr/>
        </p:nvCxnSpPr>
        <p:spPr>
          <a:xfrm rot="16200000" flipH="1">
            <a:off x="4129882" y="4653756"/>
            <a:ext cx="487362" cy="125412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14359" idx="2"/>
            <a:endCxn id="14362" idx="0"/>
          </p:cNvCxnSpPr>
          <p:nvPr/>
        </p:nvCxnSpPr>
        <p:spPr>
          <a:xfrm rot="5400000">
            <a:off x="5033169" y="5001419"/>
            <a:ext cx="490537" cy="55562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14360" idx="2"/>
            <a:endCxn id="14365" idx="0"/>
          </p:cNvCxnSpPr>
          <p:nvPr/>
        </p:nvCxnSpPr>
        <p:spPr>
          <a:xfrm rot="16200000" flipH="1">
            <a:off x="7289007" y="5047456"/>
            <a:ext cx="417512" cy="384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14360" idx="2"/>
            <a:endCxn id="14364" idx="0"/>
          </p:cNvCxnSpPr>
          <p:nvPr/>
        </p:nvCxnSpPr>
        <p:spPr>
          <a:xfrm rot="5400000">
            <a:off x="6636544" y="4855369"/>
            <a:ext cx="493712" cy="8445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14341" idx="2"/>
            <a:endCxn id="14347" idx="0"/>
          </p:cNvCxnSpPr>
          <p:nvPr/>
        </p:nvCxnSpPr>
        <p:spPr>
          <a:xfrm rot="16200000" flipH="1">
            <a:off x="6272213" y="757238"/>
            <a:ext cx="366712" cy="2360612"/>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2058988" y="2351088"/>
            <a:ext cx="4598987" cy="5445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rot="16200000" flipH="1">
            <a:off x="3340101" y="3863975"/>
            <a:ext cx="3173412" cy="1476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rot="5400000">
            <a:off x="2990850" y="3662363"/>
            <a:ext cx="3171825" cy="5524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3005138" y="2351088"/>
            <a:ext cx="3652837" cy="5445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14358" idx="2"/>
          </p:cNvCxnSpPr>
          <p:nvPr/>
        </p:nvCxnSpPr>
        <p:spPr>
          <a:xfrm rot="5400000">
            <a:off x="3663950" y="5119688"/>
            <a:ext cx="1651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7223126" y="5118100"/>
            <a:ext cx="163512" cy="1587"/>
          </a:xfrm>
          <a:prstGeom prst="line">
            <a:avLst/>
          </a:prstGeom>
          <a:ln>
            <a:solidFill>
              <a:srgbClr val="000000"/>
            </a:solidFill>
            <a:headEnd type="arrow"/>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746500" y="5200650"/>
            <a:ext cx="3559175"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87" name="Picture 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44247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strategy</a:t>
            </a:r>
          </a:p>
        </p:txBody>
      </p:sp>
      <p:sp>
        <p:nvSpPr>
          <p:cNvPr id="3" name="Content Placeholder 2"/>
          <p:cNvSpPr>
            <a:spLocks noGrp="1"/>
          </p:cNvSpPr>
          <p:nvPr>
            <p:ph idx="1"/>
          </p:nvPr>
        </p:nvSpPr>
        <p:spPr/>
        <p:txBody>
          <a:bodyPr/>
          <a:lstStyle/>
          <a:p>
            <a:r>
              <a:rPr lang="en-US" dirty="0"/>
              <a:t>Begin with the energy service required.</a:t>
            </a:r>
          </a:p>
          <a:p>
            <a:r>
              <a:rPr lang="en-US" dirty="0"/>
              <a:t>Reduce energy needed for the desired task as much as possible by improving energy productivity at the end use.</a:t>
            </a:r>
          </a:p>
          <a:p>
            <a:r>
              <a:rPr lang="en-US" dirty="0"/>
              <a:t>Provide energy required using the technology that can provide the service with the least amount of GHG emissions.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36095602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Override>
</file>

<file path=docProps/app.xml><?xml version="1.0" encoding="utf-8"?>
<Properties xmlns="http://schemas.openxmlformats.org/officeDocument/2006/extended-properties" xmlns:vt="http://schemas.openxmlformats.org/officeDocument/2006/docPropsVTypes">
  <TotalTime>1</TotalTime>
  <Words>1105</Words>
  <Application>Microsoft Office PowerPoint</Application>
  <PresentationFormat>On-screen Show (4:3)</PresentationFormat>
  <Paragraphs>197</Paragraphs>
  <Slides>49</Slides>
  <Notes>4</Notes>
  <HiddenSlides>0</HiddenSlides>
  <MMClips>0</MMClips>
  <ScaleCrop>false</ScaleCrop>
  <HeadingPairs>
    <vt:vector size="10" baseType="variant">
      <vt:variant>
        <vt:lpstr>Fonts Used</vt:lpstr>
      </vt:variant>
      <vt:variant>
        <vt:i4>4</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49</vt:i4>
      </vt:variant>
    </vt:vector>
  </HeadingPairs>
  <TitlesOfParts>
    <vt:vector size="56" baseType="lpstr">
      <vt:lpstr>Arial</vt:lpstr>
      <vt:lpstr>Calibri</vt:lpstr>
      <vt:lpstr>Garamond</vt:lpstr>
      <vt:lpstr>Gill Sans MT</vt:lpstr>
      <vt:lpstr>Organic</vt:lpstr>
      <vt:lpstr>Document2!OLE_LINK2</vt:lpstr>
      <vt:lpstr>Document</vt:lpstr>
      <vt:lpstr>Ecosystem Health</vt:lpstr>
      <vt:lpstr>Creating Resilience to Climate Change</vt:lpstr>
      <vt:lpstr>What is happening in a changed climate system?</vt:lpstr>
      <vt:lpstr>What is “Resilience?”</vt:lpstr>
      <vt:lpstr>Strategies for Increasing Resilience</vt:lpstr>
      <vt:lpstr>Mitigation</vt:lpstr>
      <vt:lpstr>PowerPoint Presentation</vt:lpstr>
      <vt:lpstr>PowerPoint Presentation</vt:lpstr>
      <vt:lpstr>Energy strategy</vt:lpstr>
      <vt:lpstr>Insulation and Air Sealing of buildings</vt:lpstr>
      <vt:lpstr>Lighting</vt:lpstr>
      <vt:lpstr>PowerPoint Presentation</vt:lpstr>
      <vt:lpstr>PowerPoint Presentation</vt:lpstr>
      <vt:lpstr>PowerPoint Presentation</vt:lpstr>
      <vt:lpstr>Moomaw Residential Energy Use 1970-2010</vt:lpstr>
      <vt:lpstr>Insulation Return on Investment</vt:lpstr>
      <vt:lpstr>PV Return on Investment May 1, 2008 - April 30, 2013</vt:lpstr>
      <vt:lpstr>PowerPoint Presentation</vt:lpstr>
      <vt:lpstr>PowerPoint Presentation</vt:lpstr>
      <vt:lpstr>PowerPoint Presentation</vt:lpstr>
      <vt:lpstr>Adaptation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Geoengineering</vt:lpstr>
      <vt:lpstr>PowerPoint Presentation</vt:lpstr>
      <vt:lpstr>PowerPoint Presentation</vt:lpstr>
      <vt:lpstr>PowerPoint Presentation</vt:lpstr>
      <vt:lpstr>Restorative Development</vt:lpstr>
      <vt:lpstr>Comparisons of sinks</vt:lpstr>
      <vt:lpstr>PowerPoint Presentation</vt:lpstr>
      <vt:lpstr>PowerPoint Presentation</vt:lpstr>
      <vt:lpstr>PowerPoint Presentation</vt:lpstr>
      <vt:lpstr>PowerPoint Presentation</vt:lpstr>
      <vt:lpstr>Forest and land restoration can reduce net emissions by 3 billion tonnes C/yr</vt:lpstr>
      <vt:lpstr>Restoration as development</vt:lpstr>
      <vt:lpstr>Policies</vt:lpstr>
      <vt:lpstr>Policies</vt:lpstr>
      <vt:lpstr>Non-policy measures that promote action</vt:lpstr>
      <vt:lpstr>PowerPoint Presentation</vt:lpstr>
      <vt:lpstr>PowerPoint Presentation</vt:lpstr>
      <vt:lpstr>Carbon Footprint Individual Actions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 Health</dc:title>
  <dc:creator>Amuguni, Janetrix Hellen M.</dc:creator>
  <cp:lastModifiedBy>Amuguni, Janetrix Hellen M.</cp:lastModifiedBy>
  <cp:revision>1</cp:revision>
  <dcterms:created xsi:type="dcterms:W3CDTF">2019-11-24T20:26:11Z</dcterms:created>
  <dcterms:modified xsi:type="dcterms:W3CDTF">2019-11-24T20:27:30Z</dcterms:modified>
</cp:coreProperties>
</file>