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43"/>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26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63" d="100"/>
          <a:sy n="63" d="100"/>
        </p:scale>
        <p:origin x="136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58D91-42B7-4A8D-A936-1A69832DEA41}" type="slidenum">
              <a:rPr lang="en-US" smtClean="0"/>
              <a:pPr/>
              <a:t>4</a:t>
            </a:fld>
            <a:endParaRPr lang="en-US"/>
          </a:p>
        </p:txBody>
      </p:sp>
    </p:spTree>
    <p:extLst>
      <p:ext uri="{BB962C8B-B14F-4D97-AF65-F5344CB8AC3E}">
        <p14:creationId xmlns:p14="http://schemas.microsoft.com/office/powerpoint/2010/main" val="3195848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Landscape ecology explores the interaction of actual land use patterns and conservation theory and investigates patterns of habitat types on a regional scale and their influence on species distribution and ecosystem processes. Many species are not confined to a single habitat, rather, they move between habitats or live on borders where two habitats meet. For these species, the patterns of habitat types on a regional scale are of critical importance. The presence and density of many species may be affected by the size of habitat patches and their degree of linkage. Landscapes are defined according to the subject of interest, as illustrated in the following slides.</a:t>
            </a:r>
          </a:p>
          <a:p>
            <a:pPr eaLnBrk="1" hangingPunct="1"/>
            <a:endParaRPr lang="en-US" altLang="en-US">
              <a:latin typeface="Arial" panose="020B0604020202020204" pitchFamily="34"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FE5A0F-98B1-439D-8C2F-76B6C75961FE}"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0541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For example, from a </a:t>
            </a:r>
            <a:r>
              <a:rPr lang="en-US" i="1" dirty="0">
                <a:latin typeface="+mn-lt"/>
              </a:rPr>
              <a:t>wildlife </a:t>
            </a:r>
            <a:r>
              <a:rPr lang="en-US" dirty="0">
                <a:latin typeface="+mn-lt"/>
              </a:rPr>
              <a:t>perspective, we might define landscape as an area of land containing a mosaic of habitat patches, often within which a particular "focal" or "target" habitat patch is embedded. Because habitat patches can only be defined relative to a particular organism's perception and scaling of the environment, landscape size would differ among organisms. However, landscapes generally occupy some spatial scale intermediate between an organism's normal home range and its regional distribution.</a:t>
            </a: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BF348E-0752-493E-8255-86A089A1EFDE}"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5541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Each of these perspectives would require a different definition of a landscape.</a:t>
            </a:r>
          </a:p>
          <a:p>
            <a:pPr eaLnBrk="1" hangingPunct="1">
              <a:defRPr/>
            </a:pPr>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5A53E0-D7A4-4B05-819E-C875E1928BFF}"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8681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t>(Source: www.umass.edu/landscape) </a:t>
            </a:r>
            <a:r>
              <a:rPr lang="en-US" dirty="0">
                <a:latin typeface="+mn-lt"/>
              </a:rPr>
              <a:t>Regardless of how landscape is defined, the “concept” of a landscape is unequivocal. All landscapes have a user-defined structure (pattern) that is hypothesized to influence its function (process). This interaction between spatial pattern and process defines the landscape concept.</a:t>
            </a:r>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DE286B-24A3-4A8F-B857-E93A43D2A9F3}"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2414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The CARPE program was first authorized by the U.S. Government in 1995 and was initially proposed as a 20-year regional initiative divided three strategic phases. The strategic objective of CARPE is to reduce the rate of forest degradation and loss of biodiversity in the Congo Basin by increasing local, national, and regional natural resource management capacity.</a:t>
            </a:r>
          </a:p>
          <a:p>
            <a:pPr eaLnBrk="1" hangingPunct="1">
              <a:defRPr/>
            </a:pPr>
            <a:r>
              <a:rPr lang="en-US" dirty="0">
                <a:latin typeface="+mn-lt"/>
              </a:rPr>
              <a:t>The majority of CARPE funds are allocated to support activities in designated landscapes. By implementing a landscape approach to natural resource management, CARPE works to assure that conservation activities are integrated into commercial forest exploitation activities, and address the unsustainable environmental practices of a myriad of local communities subsisting throughout the tropical forest landscapes.</a:t>
            </a:r>
          </a:p>
          <a:p>
            <a:pPr eaLnBrk="1" hangingPunct="1">
              <a:defRPr/>
            </a:pPr>
            <a:r>
              <a:rPr lang="en-US" dirty="0">
                <a:latin typeface="+mn-lt"/>
              </a:rPr>
              <a:t>The program began in four countries; the Central African Republic, Equatorial Guinea, Gabon, and the Republic of Congo. Since its beginning five additional countries have been added; Burundi, Cameroon, the Democratic Republic of the Congo, Rwanda, and Sao Tome &amp; Principe.</a:t>
            </a:r>
          </a:p>
          <a:p>
            <a:pPr eaLnBrk="1" hangingPunct="1">
              <a:defRPr/>
            </a:pPr>
            <a:r>
              <a:rPr lang="en-US" dirty="0">
                <a:latin typeface="+mn-lt"/>
              </a:rPr>
              <a:t>CARPE currently works within 12 key biodiversity landscapes in seven countries. Several of CARPE's landscapes are transboundary and are recognized by international agreements promoting cooperation on environmental monitoring and law enforcement. These 12 landscapes form the pillar of CARPE's regional conservation strategy and cover an area of 680,300 km2.</a:t>
            </a:r>
          </a:p>
          <a:p>
            <a:pPr eaLnBrk="1" hangingPunct="1">
              <a:defRPr/>
            </a:pPr>
            <a:endParaRPr 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4209E0-455C-42EE-87E9-5E170029D956}"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1811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t>Explain concept of </a:t>
            </a:r>
            <a:r>
              <a:rPr lang="en-US" dirty="0" err="1"/>
              <a:t>Echuya</a:t>
            </a:r>
            <a:r>
              <a:rPr lang="en-US" dirty="0"/>
              <a:t> Forest Landscape program. It forms part of the Greater </a:t>
            </a:r>
            <a:r>
              <a:rPr lang="en-US" dirty="0" err="1"/>
              <a:t>Virungas</a:t>
            </a:r>
            <a:r>
              <a:rPr lang="en-US" dirty="0"/>
              <a:t> Landscape, and is the object of </a:t>
            </a:r>
            <a:r>
              <a:rPr lang="en-US" dirty="0">
                <a:latin typeface="+mn-lt"/>
              </a:rPr>
              <a:t>a smaller scale project with two other landscapes, the </a:t>
            </a:r>
            <a:r>
              <a:rPr lang="en-US" dirty="0" err="1">
                <a:latin typeface="+mn-lt"/>
              </a:rPr>
              <a:t>Mukura</a:t>
            </a:r>
            <a:r>
              <a:rPr lang="en-US" dirty="0">
                <a:latin typeface="+mn-lt"/>
              </a:rPr>
              <a:t> Forest Landscape (Rwanda) and </a:t>
            </a:r>
            <a:r>
              <a:rPr lang="en-US" dirty="0" err="1">
                <a:latin typeface="+mn-lt"/>
              </a:rPr>
              <a:t>Kibira-Rusizi</a:t>
            </a:r>
            <a:r>
              <a:rPr lang="en-US" dirty="0">
                <a:latin typeface="+mn-lt"/>
              </a:rPr>
              <a:t> Landscape (Burundi), to promote and support collaborative actions at all levels, protect biodiversity and restore the ecosystems and their services, enhance communities’ sustainable livelihoods and empower stakeholders to take informed decisions and address environmental challenges.</a:t>
            </a:r>
          </a:p>
          <a:p>
            <a:pPr eaLnBrk="1" hangingPunct="1">
              <a:defRPr/>
            </a:pPr>
            <a:r>
              <a:rPr lang="en-US" dirty="0" err="1">
                <a:latin typeface="+mn-lt"/>
              </a:rPr>
              <a:t>Echuya</a:t>
            </a:r>
            <a:r>
              <a:rPr lang="en-US" dirty="0">
                <a:latin typeface="+mn-lt"/>
              </a:rPr>
              <a:t> forest is a montane rainforest located in </a:t>
            </a:r>
            <a:r>
              <a:rPr lang="en-US" dirty="0" err="1">
                <a:latin typeface="+mn-lt"/>
              </a:rPr>
              <a:t>Kabale</a:t>
            </a:r>
            <a:r>
              <a:rPr lang="en-US" dirty="0">
                <a:latin typeface="+mn-lt"/>
              </a:rPr>
              <a:t> and </a:t>
            </a:r>
            <a:r>
              <a:rPr lang="en-US" dirty="0" err="1">
                <a:latin typeface="+mn-lt"/>
              </a:rPr>
              <a:t>Kisoro</a:t>
            </a:r>
            <a:r>
              <a:rPr lang="en-US" dirty="0">
                <a:latin typeface="+mn-lt"/>
              </a:rPr>
              <a:t> Districts in south-western Uganda at altitudes ranging between 2,270 and 2,570m. The area under forest cover has been reduced from 13,320.3 ha in 1954 to 3,730.7 ha in 1990 and the current size consists of 34 km</a:t>
            </a:r>
            <a:r>
              <a:rPr lang="en-US" baseline="30000" dirty="0">
                <a:latin typeface="+mn-lt"/>
              </a:rPr>
              <a:t>2</a:t>
            </a:r>
            <a:r>
              <a:rPr lang="en-US" dirty="0">
                <a:latin typeface="+mn-lt"/>
              </a:rPr>
              <a:t> of a mixture of closed canopy tropical broad leaved forest and bamboo forest.</a:t>
            </a:r>
            <a:endParaRPr 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6FCC42-4CF3-4A70-8946-910D49975E59}"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0591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Murchison Falls Conservation Area is comprised of Murchison Falls National Park (3,893 km2), </a:t>
            </a:r>
            <a:r>
              <a:rPr lang="en-US" dirty="0" err="1">
                <a:latin typeface="+mn-lt"/>
              </a:rPr>
              <a:t>Karuma</a:t>
            </a:r>
            <a:r>
              <a:rPr lang="en-US" dirty="0">
                <a:latin typeface="+mn-lt"/>
              </a:rPr>
              <a:t> Wildlife Reserve (678 km2) in the east and south east, and </a:t>
            </a:r>
            <a:r>
              <a:rPr lang="en-US" dirty="0" err="1">
                <a:latin typeface="+mn-lt"/>
              </a:rPr>
              <a:t>Bugungu</a:t>
            </a:r>
            <a:r>
              <a:rPr lang="en-US" dirty="0">
                <a:latin typeface="+mn-lt"/>
              </a:rPr>
              <a:t> Wildlife Reserve (474 km2) in the southwest</a:t>
            </a:r>
          </a:p>
          <a:p>
            <a:pPr eaLnBrk="1" hangingPunct="1">
              <a:defRPr/>
            </a:pPr>
            <a:r>
              <a:rPr lang="en-US" dirty="0">
                <a:latin typeface="+mn-lt"/>
              </a:rPr>
              <a:t>Queen Elizabeth Conservation Area is comprised of Queen Elizabeth National Park (1,978 km2), </a:t>
            </a:r>
            <a:r>
              <a:rPr lang="en-US" dirty="0" err="1">
                <a:latin typeface="+mn-lt"/>
              </a:rPr>
              <a:t>Kyambura</a:t>
            </a:r>
            <a:r>
              <a:rPr lang="en-US" dirty="0">
                <a:latin typeface="+mn-lt"/>
              </a:rPr>
              <a:t> </a:t>
            </a:r>
            <a:r>
              <a:rPr lang="en-US" dirty="0" err="1">
                <a:latin typeface="+mn-lt"/>
              </a:rPr>
              <a:t>Wildife</a:t>
            </a:r>
            <a:r>
              <a:rPr lang="en-US" dirty="0">
                <a:latin typeface="+mn-lt"/>
              </a:rPr>
              <a:t> Reserve (154 km2), and </a:t>
            </a:r>
            <a:r>
              <a:rPr lang="en-US" dirty="0" err="1">
                <a:latin typeface="+mn-lt"/>
              </a:rPr>
              <a:t>Kigezi</a:t>
            </a:r>
            <a:r>
              <a:rPr lang="en-US" dirty="0">
                <a:latin typeface="+mn-lt"/>
              </a:rPr>
              <a:t> Wildlife Reserve (269 km2) and is 2,401 km2 in size</a:t>
            </a:r>
            <a:endParaRPr 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BF824D-1D4B-42B9-922D-5E4894DF1F52}"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8900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The </a:t>
            </a:r>
            <a:r>
              <a:rPr lang="en-US" b="1" dirty="0">
                <a:latin typeface="+mn-lt"/>
              </a:rPr>
              <a:t>effective number of species</a:t>
            </a:r>
            <a:r>
              <a:rPr lang="en-US" dirty="0">
                <a:latin typeface="+mn-lt"/>
              </a:rPr>
              <a:t> refers to the number of equally abundant species needed to obtain the same mean proportional species abundance as that observed in the dataset of interest (where all species may not be equally abundant).</a:t>
            </a:r>
          </a:p>
          <a:p>
            <a:pPr eaLnBrk="1" hangingPunct="1">
              <a:defRPr/>
            </a:pPr>
            <a:endParaRPr lang="en-US" dirty="0">
              <a:latin typeface="+mn-lt"/>
            </a:endParaRPr>
          </a:p>
          <a:p>
            <a:pPr eaLnBrk="1" hangingPunct="1">
              <a:defRPr/>
            </a:pPr>
            <a:r>
              <a:rPr lang="en-US" dirty="0">
                <a:latin typeface="+mn-lt"/>
              </a:rPr>
              <a:t>The observed species diversity is affected not only by the number of individuals but also by the heterogeneity of the sample. If individuals are drawn from different environmental conditions (or different habitats), the species diversity of the resulting set can be expected to be higher than if all individuals are drawn from a similar environment. Increasing the area sampled increases observed species diversity both because more individuals get included in the sample and because large areas are environmentally more heterogeneous than small areas.</a:t>
            </a:r>
          </a:p>
          <a:p>
            <a:pPr eaLnBrk="1" hangingPunct="1">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56A8F7-F6D7-40CD-9F4F-878959CA6A49}"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1743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t>Our knowledge of many micro-organisms is poor but increasing.</a:t>
            </a:r>
          </a:p>
          <a:p>
            <a:pPr eaLnBrk="1" hangingPunct="1">
              <a:defRPr/>
            </a:pPr>
            <a:r>
              <a:rPr lang="en-US" dirty="0">
                <a:latin typeface="+mn-lt"/>
              </a:rPr>
              <a:t>The Chordata is the animal phylum with which everyone is most intimately familiar, since it includes humans and other vertebrates. However, not all chordates are vertebrates. All chordates have the following features at some point in their life (in the case of humans and many other vertebrates, these features may only be present in the embryo):</a:t>
            </a:r>
          </a:p>
          <a:p>
            <a:pPr eaLnBrk="1" hangingPunct="1">
              <a:defRPr/>
            </a:pPr>
            <a:endParaRPr lang="en-US" dirty="0">
              <a:latin typeface="+mn-lt"/>
            </a:endParaRPr>
          </a:p>
          <a:p>
            <a:pPr eaLnBrk="1" hangingPunct="1">
              <a:defRPr/>
            </a:pPr>
            <a:r>
              <a:rPr lang="en-US" b="1" dirty="0">
                <a:latin typeface="+mn-lt"/>
              </a:rPr>
              <a:t>pharyngeal slits</a:t>
            </a:r>
            <a:r>
              <a:rPr lang="en-US" dirty="0">
                <a:latin typeface="+mn-lt"/>
              </a:rPr>
              <a:t> - a series of openings that connect the inside of the throat to the outside of the "neck". These are often, but not always, used as gills.</a:t>
            </a:r>
          </a:p>
          <a:p>
            <a:pPr eaLnBrk="1" hangingPunct="1">
              <a:defRPr/>
            </a:pPr>
            <a:r>
              <a:rPr lang="en-US" b="1" dirty="0">
                <a:latin typeface="+mn-lt"/>
              </a:rPr>
              <a:t>dorsal nerve cord</a:t>
            </a:r>
            <a:r>
              <a:rPr lang="en-US" dirty="0">
                <a:latin typeface="+mn-lt"/>
              </a:rPr>
              <a:t> - a bundle of nerve fibers which runs down the "back". It connects the brain with the lateral muscles and other organs.</a:t>
            </a:r>
          </a:p>
          <a:p>
            <a:pPr eaLnBrk="1" hangingPunct="1">
              <a:defRPr/>
            </a:pPr>
            <a:r>
              <a:rPr lang="en-US" b="1" dirty="0">
                <a:latin typeface="+mn-lt"/>
              </a:rPr>
              <a:t>notochord</a:t>
            </a:r>
            <a:r>
              <a:rPr lang="en-US" dirty="0">
                <a:latin typeface="+mn-lt"/>
              </a:rPr>
              <a:t> - cartilaginous rod running underneath, and supporting, the nerve cord.</a:t>
            </a:r>
          </a:p>
          <a:p>
            <a:pPr eaLnBrk="1" hangingPunct="1">
              <a:defRPr/>
            </a:pPr>
            <a:r>
              <a:rPr lang="en-US" b="1" dirty="0">
                <a:latin typeface="+mn-lt"/>
              </a:rPr>
              <a:t>post-anal tail</a:t>
            </a:r>
            <a:r>
              <a:rPr lang="en-US" dirty="0">
                <a:latin typeface="+mn-lt"/>
              </a:rPr>
              <a:t> - an extension of the body past the anal opening.</a:t>
            </a:r>
          </a:p>
          <a:p>
            <a:pPr eaLnBrk="1" hangingPunct="1">
              <a:defRPr/>
            </a:pPr>
            <a:r>
              <a:rPr lang="en-US" dirty="0">
                <a:latin typeface="+mn-lt"/>
              </a:rPr>
              <a:t> </a:t>
            </a:r>
          </a:p>
          <a:p>
            <a:pPr eaLnBrk="1" hangingPunct="1">
              <a:defRPr/>
            </a:pP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0FF42E-3282-431D-B619-D1CA80B69FEA}"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0927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Nature’s services alone insure basic needs and survival, but ultimately limit growth, and while some species or populations prosper, others can go extinct as environmental conditions change.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5B4419-A586-46E2-AF11-F04A70F8535F}"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2011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Abiotic: non-living chemical and physical parts of the environment that affect living organisms and the functioning of ecosystems</a:t>
            </a:r>
          </a:p>
          <a:p>
            <a:pPr eaLnBrk="1" hangingPunct="1">
              <a:defRPr/>
            </a:pPr>
            <a:r>
              <a:rPr lang="en-US" dirty="0">
                <a:latin typeface="+mn-lt"/>
              </a:rPr>
              <a:t>These include Soil, Water, Air, Temperature, Sunlight</a:t>
            </a: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9B4746-326E-48B5-8641-141B977D4FFA}"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8342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latin typeface="+mn-lt"/>
              </a:rPr>
              <a:t>With the exception of islands, individual freshwater ecoregions typically cover tens of thousands to hundreds of thousands of square kilometers. Ecoregion size varies in large part because of landscape history.</a:t>
            </a:r>
          </a:p>
          <a:p>
            <a:pPr eaLnBrk="1" hangingPunct="1">
              <a:defRPr/>
            </a:pPr>
            <a:r>
              <a:rPr lang="en-US" dirty="0">
                <a:latin typeface="+mn-lt"/>
              </a:rPr>
              <a:t>The map of freshwater ecoregions contains 426 units, covering nearly all non-marine parts of the globe, exclusive of Antarctica, Greenland, and some small islands. There is large variation in the area of individual ecoregions. Large ecoregions, such as the dry Sahel (4,539,429 km2), tend to be found in more </a:t>
            </a:r>
            <a:r>
              <a:rPr lang="en-US" dirty="0" err="1">
                <a:latin typeface="+mn-lt"/>
              </a:rPr>
              <a:t>depauperate</a:t>
            </a:r>
            <a:r>
              <a:rPr lang="en-US" dirty="0">
                <a:latin typeface="+mn-lt"/>
              </a:rPr>
              <a:t> desert and polar regions exhibiting low species turnover. Smaller ecoregions are typically found in non-continental settings where systems are by nature smaller and species turnover is higher, as in the Indo-Malay region</a:t>
            </a:r>
          </a:p>
          <a:p>
            <a:pPr eaLnBrk="1" hangingPunct="1">
              <a:defRPr/>
            </a:pP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067F20-275C-4542-9C05-C0EFE96E8922}"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677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**Examples of ecological niches of species:</a:t>
            </a:r>
          </a:p>
          <a:p>
            <a:pPr eaLnBrk="1" hangingPunct="1"/>
            <a:r>
              <a:rPr lang="en-US" altLang="en-US">
                <a:latin typeface="Arial" panose="020B0604020202020204" pitchFamily="34" charset="0"/>
                <a:ea typeface="ＭＳ Ｐゴシック" panose="020B0600070205080204" pitchFamily="34" charset="-128"/>
              </a:rPr>
              <a:t>1) The niche of a plant species might consist of the type of soil on which it is found, the amount of sunlight and moisture it requires, the type of pollination system it has, and its mechanism of seed dispersal;</a:t>
            </a:r>
          </a:p>
          <a:p>
            <a:pPr eaLnBrk="1" hangingPunct="1"/>
            <a:r>
              <a:rPr lang="en-US" altLang="en-US">
                <a:latin typeface="Arial" panose="020B0604020202020204" pitchFamily="34" charset="0"/>
                <a:ea typeface="ＭＳ Ｐゴシック" panose="020B0600070205080204" pitchFamily="34" charset="-128"/>
              </a:rPr>
              <a:t>2) The niche of an animal might include the type of habitat it occupies, thermal tolerances, dietary requirements, home range or territory, and water requirements. </a:t>
            </a:r>
          </a:p>
          <a:p>
            <a:pPr eaLnBrk="1" hangingPunct="1"/>
            <a:endParaRPr lang="en-US" altLang="en-US">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4B5B08-854C-47C6-A5A5-4D9648F42CB2}"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2842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mn-lt"/>
              </a:rPr>
              <a:t>Source: www.en.wikipedia.org. </a:t>
            </a:r>
          </a:p>
          <a:p>
            <a:pPr eaLnBrk="1" fontAlgn="auto" hangingPunct="1">
              <a:spcBef>
                <a:spcPts val="0"/>
              </a:spcBef>
              <a:spcAft>
                <a:spcPts val="0"/>
              </a:spcAft>
              <a:defRPr/>
            </a:pPr>
            <a:r>
              <a:rPr lang="en-US" b="1" dirty="0">
                <a:latin typeface="+mn-lt"/>
              </a:rPr>
              <a:t>Trophic level</a:t>
            </a:r>
            <a:r>
              <a:rPr lang="en-US" dirty="0">
                <a:latin typeface="+mn-lt"/>
              </a:rPr>
              <a:t>: Any class of organisms that occupy the same position in a food chain, as primary consumers, secondary consumers, and tertiary consumers.</a:t>
            </a:r>
          </a:p>
          <a:p>
            <a:pPr eaLnBrk="1" fontAlgn="auto" hangingPunct="1">
              <a:spcBef>
                <a:spcPts val="0"/>
              </a:spcBef>
              <a:spcAft>
                <a:spcPts val="0"/>
              </a:spcAft>
              <a:defRPr/>
            </a:pPr>
            <a:r>
              <a:rPr lang="en-US" b="1" dirty="0">
                <a:latin typeface="+mn-lt"/>
              </a:rPr>
              <a:t>Food webs </a:t>
            </a:r>
            <a:r>
              <a:rPr lang="en-US" dirty="0">
                <a:latin typeface="+mn-lt"/>
              </a:rPr>
              <a:t>largely </a:t>
            </a:r>
            <a:r>
              <a:rPr lang="en-US" b="1" dirty="0">
                <a:latin typeface="+mn-lt"/>
              </a:rPr>
              <a:t>define</a:t>
            </a:r>
            <a:r>
              <a:rPr lang="en-US" dirty="0">
                <a:latin typeface="+mn-lt"/>
              </a:rPr>
              <a:t> ecosystems, and the </a:t>
            </a:r>
            <a:r>
              <a:rPr lang="en-US" b="1" dirty="0">
                <a:latin typeface="+mn-lt"/>
              </a:rPr>
              <a:t>trophic</a:t>
            </a:r>
            <a:r>
              <a:rPr lang="en-US" dirty="0">
                <a:latin typeface="+mn-lt"/>
              </a:rPr>
              <a:t> levels </a:t>
            </a:r>
            <a:r>
              <a:rPr lang="en-US" b="1" dirty="0">
                <a:latin typeface="+mn-lt"/>
              </a:rPr>
              <a:t>define</a:t>
            </a:r>
            <a:r>
              <a:rPr lang="en-US" dirty="0">
                <a:latin typeface="+mn-lt"/>
              </a:rPr>
              <a:t> the position of organisms within the webs. But these </a:t>
            </a:r>
            <a:r>
              <a:rPr lang="en-US" b="1" dirty="0">
                <a:latin typeface="+mn-lt"/>
              </a:rPr>
              <a:t>trophic</a:t>
            </a:r>
            <a:r>
              <a:rPr lang="en-US" dirty="0">
                <a:latin typeface="+mn-lt"/>
              </a:rPr>
              <a:t> levels are not always simple integers, because organisms often feed at more than one </a:t>
            </a:r>
            <a:r>
              <a:rPr lang="en-US" b="1" dirty="0">
                <a:latin typeface="+mn-lt"/>
              </a:rPr>
              <a:t>trophic</a:t>
            </a:r>
            <a:r>
              <a:rPr lang="en-US" dirty="0">
                <a:latin typeface="+mn-lt"/>
              </a:rPr>
              <a:t> level. For example, some carnivores also eat plants, and some plants are carnivores.</a:t>
            </a:r>
          </a:p>
          <a:p>
            <a:pPr eaLnBrk="1" hangingPunct="1">
              <a:defRPr/>
            </a:pPr>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D0D7AE-C903-4D25-AD7E-7971CE05F60F}"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5329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Top left: Bush or shrub savannah; Top right: Forest/savannah edge; Lower left: stream and riparian habitat; </a:t>
            </a:r>
          </a:p>
          <a:p>
            <a:pPr eaLnBrk="1" hangingPunct="1"/>
            <a:r>
              <a:rPr lang="en-US" altLang="en-US">
                <a:latin typeface="Arial" panose="020B0604020202020204" pitchFamily="34" charset="0"/>
                <a:ea typeface="ＭＳ Ｐゴシック" panose="020B0600070205080204" pitchFamily="34" charset="-128"/>
              </a:rPr>
              <a:t>Lower right: Grassland savannah; Overlay: Riverine or riparian ecosystem comprised of seasonally inundated floodplain (foreground), river (middle)  and papyrus swamp (background). </a:t>
            </a:r>
          </a:p>
          <a:p>
            <a:pPr eaLnBrk="1" hangingPunct="1"/>
            <a:r>
              <a:rPr lang="en-US" altLang="en-US">
                <a:latin typeface="Arial" panose="020B0604020202020204" pitchFamily="34" charset="0"/>
                <a:ea typeface="ＭＳ Ｐゴシック" panose="020B0600070205080204" pitchFamily="34" charset="-128"/>
              </a:rPr>
              <a:t>Altogether, this could be classed as an aquatic ecosystem of different components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A97BAA-3362-43D3-B651-80FBAD71BC0E}"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11795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40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38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09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36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5467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164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87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83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00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2C8004-2D2C-4FCA-9107-DA59DCEF3B4E}" type="slidenum">
              <a:rPr lang="en-US" altLang="en-US" smtClean="0"/>
              <a:pPr/>
              <a:t>‹#›</a:t>
            </a:fld>
            <a:endParaRPr lang="en-US" altLang="en-US"/>
          </a:p>
        </p:txBody>
      </p:sp>
    </p:spTree>
    <p:extLst>
      <p:ext uri="{BB962C8B-B14F-4D97-AF65-F5344CB8AC3E}">
        <p14:creationId xmlns:p14="http://schemas.microsoft.com/office/powerpoint/2010/main" val="193264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9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2255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65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575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8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0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18375263-2B81-4ABB-9592-066BDE832BD3}"/>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7B5400F-7D54-40FD-BAD2-5C39D035E281}"/>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33D2C5B4-4065-4FE0-BE33-4AF8BF44259D}"/>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40DBD60A-7C16-4A1C-8094-5E6028F9FBAA}"/>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6203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Biodiversity- Uganda as case </a:t>
            </a:r>
            <a:r>
              <a:rPr lang="en-US"/>
              <a:t>study-</a:t>
            </a:r>
            <a:r>
              <a:rPr lang="en-US" cap="none"/>
              <a:t>PowerPoint No. </a:t>
            </a:r>
            <a:r>
              <a:rPr lang="en-US" cap="none" dirty="0"/>
              <a:t>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1447800"/>
            <a:ext cx="7989888" cy="914400"/>
          </a:xfrm>
        </p:spPr>
        <p:txBody>
          <a:bodyPr>
            <a:normAutofit/>
          </a:bodyPr>
          <a:lstStyle/>
          <a:p>
            <a:pPr eaLnBrk="1" hangingPunct="1">
              <a:defRPr/>
            </a:pPr>
            <a:r>
              <a:rPr lang="en-US" altLang="en-US" dirty="0"/>
              <a:t>The measurement of species diversity</a:t>
            </a:r>
          </a:p>
        </p:txBody>
      </p:sp>
      <p:sp>
        <p:nvSpPr>
          <p:cNvPr id="14339" name="Content Placeholder 2"/>
          <p:cNvSpPr>
            <a:spLocks noGrp="1"/>
          </p:cNvSpPr>
          <p:nvPr>
            <p:ph idx="1"/>
          </p:nvPr>
        </p:nvSpPr>
        <p:spPr>
          <a:xfrm>
            <a:off x="304800" y="2590800"/>
            <a:ext cx="8534400" cy="3678238"/>
          </a:xfrm>
        </p:spPr>
        <p:txBody>
          <a:bodyPr>
            <a:normAutofit/>
          </a:bodyPr>
          <a:lstStyle/>
          <a:p>
            <a:pPr eaLnBrk="1" hangingPunct="1"/>
            <a:r>
              <a:rPr lang="en-US" altLang="en-US" dirty="0"/>
              <a:t>Species diversity is influenced by species richness. All else being equal, communities with more species are considered to be more diverse;</a:t>
            </a:r>
          </a:p>
          <a:p>
            <a:pPr eaLnBrk="1" hangingPunct="1"/>
            <a:r>
              <a:rPr lang="en-US" altLang="en-US" dirty="0"/>
              <a:t>For example, a community containing 10 species would be more diverse than a community with 5 species.</a:t>
            </a:r>
          </a:p>
          <a:p>
            <a:pPr eaLnBrk="1" hangingPunct="1"/>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16648584"/>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Rectangle 4"/>
          <p:cNvSpPr/>
          <p:nvPr/>
        </p:nvSpPr>
        <p:spPr>
          <a:xfrm>
            <a:off x="838200" y="1858963"/>
            <a:ext cx="7467600" cy="3046988"/>
          </a:xfrm>
          <a:prstGeom prst="rect">
            <a:avLst/>
          </a:prstGeom>
        </p:spPr>
        <p:txBody>
          <a:bodyPr wrap="square">
            <a:spAutoFit/>
          </a:bodyPr>
          <a:lstStyle/>
          <a:p>
            <a:pPr eaLnBrk="1" hangingPunct="1">
              <a:defRPr/>
            </a:pPr>
            <a:r>
              <a:rPr lang="en-US" sz="2400" dirty="0">
                <a:latin typeface="+mn-lt"/>
              </a:rPr>
              <a:t>Species diversity is also influenced by the relative abundance of individuals in the species found in a community.</a:t>
            </a:r>
          </a:p>
          <a:p>
            <a:pPr eaLnBrk="1" hangingPunct="1">
              <a:defRPr/>
            </a:pPr>
            <a:endParaRPr lang="en-US" sz="2400" dirty="0">
              <a:latin typeface="+mn-lt"/>
            </a:endParaRPr>
          </a:p>
          <a:p>
            <a:pPr eaLnBrk="1" hangingPunct="1">
              <a:defRPr/>
            </a:pPr>
            <a:r>
              <a:rPr lang="en-US" sz="2400" dirty="0">
                <a:latin typeface="+mn-lt"/>
              </a:rPr>
              <a:t>‘Evenness’ measures the variation in the abundance of individuals per species within a community.</a:t>
            </a:r>
          </a:p>
          <a:p>
            <a:pPr eaLnBrk="1" hangingPunct="1">
              <a:defRPr/>
            </a:pPr>
            <a:r>
              <a:rPr lang="en-US" sz="2400" dirty="0">
                <a:latin typeface="+mn-lt"/>
              </a:rPr>
              <a:t>Communities with less variation in the relative abundance of species are considered to be more “even” than a community with more variation in relative abundance.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4817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229600" cy="1143000"/>
          </a:xfrm>
        </p:spPr>
        <p:txBody>
          <a:bodyPr>
            <a:normAutofit fontScale="90000"/>
          </a:bodyPr>
          <a:lstStyle/>
          <a:p>
            <a:pPr eaLnBrk="1" hangingPunct="1">
              <a:defRPr/>
            </a:pPr>
            <a:r>
              <a:rPr lang="en-GB" altLang="en-US" dirty="0"/>
              <a:t>CASE STUDY: Conservation  in Uganda</a:t>
            </a:r>
            <a:endParaRPr lang="en-US" altLang="en-US" dirty="0"/>
          </a:p>
        </p:txBody>
      </p:sp>
      <p:sp>
        <p:nvSpPr>
          <p:cNvPr id="16387" name="Rectangle 3"/>
          <p:cNvSpPr>
            <a:spLocks noGrp="1" noChangeArrowheads="1"/>
          </p:cNvSpPr>
          <p:nvPr>
            <p:ph idx="1"/>
          </p:nvPr>
        </p:nvSpPr>
        <p:spPr>
          <a:xfrm>
            <a:off x="304800" y="1828800"/>
            <a:ext cx="8534400" cy="3733800"/>
          </a:xfrm>
        </p:spPr>
        <p:txBody>
          <a:bodyPr/>
          <a:lstStyle/>
          <a:p>
            <a:pPr eaLnBrk="1" hangingPunct="1"/>
            <a:r>
              <a:rPr lang="en-GB" altLang="en-US" dirty="0"/>
              <a:t>Out of a total surface area of 241,551sqkm (both land and water), </a:t>
            </a:r>
          </a:p>
          <a:p>
            <a:pPr lvl="1" eaLnBrk="1" hangingPunct="1"/>
            <a:r>
              <a:rPr lang="en-GB" altLang="en-US" dirty="0"/>
              <a:t>25,981.57sqkm (10%) is gazetted as wildlife conservation areas, </a:t>
            </a:r>
          </a:p>
          <a:p>
            <a:pPr lvl="1" eaLnBrk="1" hangingPunct="1"/>
            <a:r>
              <a:rPr lang="en-GB" altLang="en-US" dirty="0"/>
              <a:t>24% is gazetted as forest reserves and </a:t>
            </a:r>
          </a:p>
          <a:p>
            <a:pPr lvl="1" eaLnBrk="1" hangingPunct="1"/>
            <a:r>
              <a:rPr lang="en-GB" altLang="en-US" dirty="0"/>
              <a:t>13% is wetlands. </a:t>
            </a:r>
          </a:p>
          <a:p>
            <a:pPr lvl="1" eaLnBrk="1" hangingPunct="1"/>
            <a:r>
              <a:rPr lang="en-GB" altLang="en-US" sz="2400" dirty="0"/>
              <a:t>Total in directly or indirectly protected = 47%</a:t>
            </a:r>
          </a:p>
          <a:p>
            <a:pPr eaLnBrk="1" hangingPunct="1"/>
            <a:r>
              <a:rPr lang="en-GB" altLang="en-US" dirty="0"/>
              <a:t>Area outside = 53%</a:t>
            </a:r>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12367280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85800" y="1752600"/>
            <a:ext cx="8686800" cy="4114800"/>
          </a:xfrm>
        </p:spPr>
        <p:txBody>
          <a:bodyPr>
            <a:normAutofit fontScale="70000" lnSpcReduction="20000"/>
          </a:bodyPr>
          <a:lstStyle/>
          <a:p>
            <a:pPr eaLnBrk="1" hangingPunct="1">
              <a:buNone/>
            </a:pPr>
            <a:r>
              <a:rPr lang="en-GB" altLang="en-US" sz="2800" dirty="0"/>
              <a:t>Uganda has:</a:t>
            </a:r>
          </a:p>
          <a:p>
            <a:pPr eaLnBrk="1" hangingPunct="1"/>
            <a:endParaRPr lang="en-GB" altLang="en-US" sz="2800" dirty="0"/>
          </a:p>
          <a:p>
            <a:pPr eaLnBrk="1" hangingPunct="1"/>
            <a:r>
              <a:rPr lang="en-GB" altLang="en-US" sz="2800" dirty="0"/>
              <a:t>10 National parks. </a:t>
            </a:r>
          </a:p>
          <a:p>
            <a:pPr eaLnBrk="1" hangingPunct="1"/>
            <a:r>
              <a:rPr lang="en-GB" altLang="en-US" sz="2800" dirty="0"/>
              <a:t>12 Wildlife reserves. </a:t>
            </a:r>
          </a:p>
          <a:p>
            <a:pPr eaLnBrk="1" hangingPunct="1"/>
            <a:r>
              <a:rPr lang="en-GB" altLang="en-US" sz="2800" dirty="0"/>
              <a:t>10 wildlife sanctuaries. </a:t>
            </a:r>
          </a:p>
          <a:p>
            <a:pPr eaLnBrk="1" hangingPunct="1"/>
            <a:r>
              <a:rPr lang="en-GB" altLang="en-US" sz="2800" dirty="0"/>
              <a:t>5 community wildlife areas. </a:t>
            </a:r>
          </a:p>
          <a:p>
            <a:pPr eaLnBrk="1" hangingPunct="1"/>
            <a:r>
              <a:rPr lang="en-GB" altLang="en-US" sz="2800" dirty="0"/>
              <a:t>506 central forest reserves.</a:t>
            </a:r>
          </a:p>
          <a:p>
            <a:pPr eaLnBrk="1" hangingPunct="1"/>
            <a:r>
              <a:rPr lang="en-GB" altLang="en-US" sz="2800" dirty="0"/>
              <a:t>191 local forest reserves.  </a:t>
            </a:r>
          </a:p>
          <a:p>
            <a:pPr eaLnBrk="1" hangingPunct="1">
              <a:buNone/>
            </a:pPr>
            <a:r>
              <a:rPr lang="en-GB" altLang="en-US" sz="2800" dirty="0"/>
              <a:t>Over 50% of Uganda’s wildlife resources are outside designated protected areas, mostly on privately owned land; and this is of most urgent concern for protection and development.</a:t>
            </a:r>
          </a:p>
          <a:p>
            <a:pPr eaLnBrk="1" hangingPunct="1"/>
            <a:endParaRPr lang="en-US" alt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389048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52400"/>
            <a:ext cx="8229600" cy="1143000"/>
          </a:xfrm>
        </p:spPr>
        <p:txBody>
          <a:bodyPr/>
          <a:lstStyle/>
          <a:p>
            <a:pPr eaLnBrk="1" hangingPunct="1">
              <a:defRPr/>
            </a:pPr>
            <a:r>
              <a:rPr lang="en-GB" altLang="en-US" dirty="0"/>
              <a:t>Species Diversity</a:t>
            </a:r>
            <a:endParaRPr lang="en-US" altLang="en-US" dirty="0"/>
          </a:p>
        </p:txBody>
      </p:sp>
      <p:sp>
        <p:nvSpPr>
          <p:cNvPr id="18435" name="Rectangle 3"/>
          <p:cNvSpPr>
            <a:spLocks noGrp="1" noChangeArrowheads="1"/>
          </p:cNvSpPr>
          <p:nvPr>
            <p:ph idx="1"/>
          </p:nvPr>
        </p:nvSpPr>
        <p:spPr>
          <a:xfrm>
            <a:off x="1066800" y="2438400"/>
            <a:ext cx="7239000" cy="3429000"/>
          </a:xfrm>
        </p:spPr>
        <p:txBody>
          <a:bodyPr>
            <a:normAutofit/>
          </a:bodyPr>
          <a:lstStyle/>
          <a:p>
            <a:pPr eaLnBrk="1" hangingPunct="1"/>
            <a:r>
              <a:rPr lang="en-GB" altLang="en-US" sz="2800" dirty="0"/>
              <a:t>Uganda is host to 53.9% of the World’s remaining population of mountain gorillas. </a:t>
            </a:r>
          </a:p>
          <a:p>
            <a:pPr eaLnBrk="1" hangingPunct="1"/>
            <a:r>
              <a:rPr lang="en-GB" altLang="en-US" sz="2800" dirty="0"/>
              <a:t>11% (1063 species) of the world’s recorded species of birds (50% of Africa’s bird species richness) </a:t>
            </a:r>
          </a:p>
          <a:p>
            <a:pPr eaLnBrk="1" hangingPunct="1"/>
            <a:r>
              <a:rPr lang="en-GB" altLang="en-US" sz="2800" dirty="0"/>
              <a:t>7.8% (345 species) of the Global Mammal Diversity (39% of Africa’s Mammal Richness)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7919367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Rectangle 4"/>
          <p:cNvSpPr/>
          <p:nvPr/>
        </p:nvSpPr>
        <p:spPr>
          <a:xfrm>
            <a:off x="1752600" y="1524000"/>
            <a:ext cx="6477000" cy="3108543"/>
          </a:xfrm>
          <a:prstGeom prst="rect">
            <a:avLst/>
          </a:prstGeom>
        </p:spPr>
        <p:txBody>
          <a:bodyPr wrap="square">
            <a:spAutoFit/>
          </a:bodyPr>
          <a:lstStyle/>
          <a:p>
            <a:pPr eaLnBrk="1" hangingPunct="1">
              <a:defRPr/>
            </a:pPr>
            <a:r>
              <a:rPr lang="en-GB" altLang="en-US" sz="2800" dirty="0">
                <a:latin typeface="+mn-lt"/>
              </a:rPr>
              <a:t>19% (86 species) of Africa’s amphibian species richness</a:t>
            </a:r>
          </a:p>
          <a:p>
            <a:pPr eaLnBrk="1" hangingPunct="1">
              <a:defRPr/>
            </a:pPr>
            <a:r>
              <a:rPr lang="en-GB" altLang="en-US" sz="2800" dirty="0">
                <a:latin typeface="+mn-lt"/>
              </a:rPr>
              <a:t>14% (142 species) of Africa’s reptile species richness</a:t>
            </a:r>
          </a:p>
          <a:p>
            <a:pPr eaLnBrk="1" hangingPunct="1">
              <a:defRPr/>
            </a:pPr>
            <a:r>
              <a:rPr lang="en-GB" altLang="en-US" sz="2800" dirty="0">
                <a:latin typeface="+mn-lt"/>
              </a:rPr>
              <a:t>6.8% of the world butterfly species (1,249 species) </a:t>
            </a:r>
          </a:p>
          <a:p>
            <a:pPr eaLnBrk="1" hangingPunct="1">
              <a:defRPr/>
            </a:pPr>
            <a:r>
              <a:rPr lang="en-GB" altLang="en-US" sz="2800" dirty="0">
                <a:latin typeface="+mn-lt"/>
              </a:rPr>
              <a:t>600 species of fish.</a:t>
            </a:r>
            <a:endParaRPr lang="en-US" altLang="en-US" sz="2800"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0537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0"/>
            <a:ext cx="8229600" cy="1143000"/>
          </a:xfrm>
        </p:spPr>
        <p:txBody>
          <a:bodyPr>
            <a:normAutofit/>
          </a:bodyPr>
          <a:lstStyle/>
          <a:p>
            <a:pPr eaLnBrk="1" hangingPunct="1">
              <a:defRPr/>
            </a:pPr>
            <a:r>
              <a:rPr lang="en-GB" altLang="en-US" sz="3600" dirty="0"/>
              <a:t>Biodiversity Conserved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6927607"/>
              </p:ext>
            </p:extLst>
          </p:nvPr>
        </p:nvGraphicFramePr>
        <p:xfrm>
          <a:off x="1333500" y="1325880"/>
          <a:ext cx="7029450" cy="4693920"/>
        </p:xfrm>
        <a:graphic>
          <a:graphicData uri="http://schemas.openxmlformats.org/drawingml/2006/table">
            <a:tbl>
              <a:tblPr/>
              <a:tblGrid>
                <a:gridCol w="911656">
                  <a:extLst>
                    <a:ext uri="{9D8B030D-6E8A-4147-A177-3AD203B41FA5}">
                      <a16:colId xmlns:a16="http://schemas.microsoft.com/office/drawing/2014/main" val="20000"/>
                    </a:ext>
                  </a:extLst>
                </a:gridCol>
                <a:gridCol w="1028037">
                  <a:extLst>
                    <a:ext uri="{9D8B030D-6E8A-4147-A177-3AD203B41FA5}">
                      <a16:colId xmlns:a16="http://schemas.microsoft.com/office/drawing/2014/main" val="20001"/>
                    </a:ext>
                  </a:extLst>
                </a:gridCol>
                <a:gridCol w="951743">
                  <a:extLst>
                    <a:ext uri="{9D8B030D-6E8A-4147-A177-3AD203B41FA5}">
                      <a16:colId xmlns:a16="http://schemas.microsoft.com/office/drawing/2014/main" val="20002"/>
                    </a:ext>
                  </a:extLst>
                </a:gridCol>
                <a:gridCol w="402164">
                  <a:extLst>
                    <a:ext uri="{9D8B030D-6E8A-4147-A177-3AD203B41FA5}">
                      <a16:colId xmlns:a16="http://schemas.microsoft.com/office/drawing/2014/main" val="20003"/>
                    </a:ext>
                  </a:extLst>
                </a:gridCol>
                <a:gridCol w="439664">
                  <a:extLst>
                    <a:ext uri="{9D8B030D-6E8A-4147-A177-3AD203B41FA5}">
                      <a16:colId xmlns:a16="http://schemas.microsoft.com/office/drawing/2014/main" val="20004"/>
                    </a:ext>
                  </a:extLst>
                </a:gridCol>
                <a:gridCol w="320696">
                  <a:extLst>
                    <a:ext uri="{9D8B030D-6E8A-4147-A177-3AD203B41FA5}">
                      <a16:colId xmlns:a16="http://schemas.microsoft.com/office/drawing/2014/main" val="20005"/>
                    </a:ext>
                  </a:extLst>
                </a:gridCol>
                <a:gridCol w="434491">
                  <a:extLst>
                    <a:ext uri="{9D8B030D-6E8A-4147-A177-3AD203B41FA5}">
                      <a16:colId xmlns:a16="http://schemas.microsoft.com/office/drawing/2014/main" val="20006"/>
                    </a:ext>
                  </a:extLst>
                </a:gridCol>
                <a:gridCol w="506907">
                  <a:extLst>
                    <a:ext uri="{9D8B030D-6E8A-4147-A177-3AD203B41FA5}">
                      <a16:colId xmlns:a16="http://schemas.microsoft.com/office/drawing/2014/main" val="20007"/>
                    </a:ext>
                  </a:extLst>
                </a:gridCol>
                <a:gridCol w="496562">
                  <a:extLst>
                    <a:ext uri="{9D8B030D-6E8A-4147-A177-3AD203B41FA5}">
                      <a16:colId xmlns:a16="http://schemas.microsoft.com/office/drawing/2014/main" val="20008"/>
                    </a:ext>
                  </a:extLst>
                </a:gridCol>
                <a:gridCol w="606477">
                  <a:extLst>
                    <a:ext uri="{9D8B030D-6E8A-4147-A177-3AD203B41FA5}">
                      <a16:colId xmlns:a16="http://schemas.microsoft.com/office/drawing/2014/main" val="20009"/>
                    </a:ext>
                  </a:extLst>
                </a:gridCol>
                <a:gridCol w="931053">
                  <a:extLst>
                    <a:ext uri="{9D8B030D-6E8A-4147-A177-3AD203B41FA5}">
                      <a16:colId xmlns:a16="http://schemas.microsoft.com/office/drawing/2014/main" val="20010"/>
                    </a:ext>
                  </a:extLst>
                </a:gridCol>
              </a:tblGrid>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000000"/>
                          </a:solidFill>
                          <a:effectLst/>
                          <a:latin typeface="Garamond" pitchFamily="18" charset="0"/>
                        </a:rPr>
                        <a:t>Taxon</a:t>
                      </a:r>
                      <a:r>
                        <a:rPr kumimoji="0" lang="en-US" sz="1400" b="1" i="0" u="none" strike="noStrike" cap="none" normalizeH="0" baseline="0" dirty="0">
                          <a:ln>
                            <a:noFill/>
                          </a:ln>
                          <a:solidFill>
                            <a:srgbClr val="000000"/>
                          </a:solidFill>
                          <a:effectLst/>
                          <a:latin typeface="Garamond" pitchFamily="18" charset="0"/>
                        </a:rPr>
                        <a:t>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Total</a:t>
                      </a:r>
                      <a:endParaRPr kumimoji="0" lang="en-GB" sz="1400" b="1" i="0" u="none" strike="noStrike" cap="none" normalizeH="0" baseline="0" dirty="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no.</a:t>
                      </a:r>
                      <a:endParaRPr kumimoji="0" lang="en-GB" sz="1400" b="1" i="0" u="none" strike="noStrike" cap="none" normalizeH="0" baseline="0" dirty="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of species in Uganda</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a:txBody>
                    <a:bodyPr/>
                    <a:lstStyle/>
                    <a:p>
                      <a:pPr marL="90488"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Global</a:t>
                      </a:r>
                      <a:endParaRPr kumimoji="0" lang="en-GB" sz="1400" b="1" i="0" u="none" strike="noStrike" cap="none" normalizeH="0" baseline="0">
                        <a:ln>
                          <a:noFill/>
                        </a:ln>
                        <a:solidFill>
                          <a:srgbClr val="000000"/>
                        </a:solidFill>
                        <a:effectLst/>
                        <a:latin typeface="Garamond" pitchFamily="18" charset="0"/>
                      </a:endParaRPr>
                    </a:p>
                    <a:p>
                      <a:pPr marL="90488"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Total</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a:t>
                      </a:r>
                      <a:endParaRPr kumimoji="0" lang="en-GB" sz="1400" b="1" i="0" u="none" strike="noStrike" cap="none" normalizeH="0" baseline="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of</a:t>
                      </a:r>
                      <a:endParaRPr kumimoji="0" lang="en-GB" sz="1400" b="1" i="0" u="none" strike="noStrike" cap="none" normalizeH="0" baseline="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global species</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hMerge="1">
                  <a:txBody>
                    <a:bodyPr/>
                    <a:lstStyle/>
                    <a:p>
                      <a:endParaRPr lang="en-GB"/>
                    </a:p>
                  </a:txBody>
                  <a:tcPr/>
                </a:tc>
                <a:tc rowSpan="2"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Globally-threatened</a:t>
                      </a:r>
                      <a:endParaRPr kumimoji="0" lang="en-GB" sz="1400" b="1" i="0" u="none" strike="noStrike" cap="none" normalizeH="0" baseline="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species in Uganda</a:t>
                      </a:r>
                      <a:r>
                        <a:rPr kumimoji="0" lang="en-US" sz="1400" b="1" i="0" u="none" strike="noStrike" cap="none" normalizeH="0" baseline="30000">
                          <a:ln>
                            <a:noFill/>
                          </a:ln>
                          <a:solidFill>
                            <a:srgbClr val="000000"/>
                          </a:solidFill>
                          <a:effectLst/>
                          <a:latin typeface="Garamond" pitchFamily="18" charset="0"/>
                        </a:rPr>
                        <a:t>a</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Albertine</a:t>
                      </a:r>
                      <a:endParaRPr kumimoji="0" lang="en-GB" sz="1400" b="1" i="0" u="none" strike="noStrike" cap="none" normalizeH="0" baseline="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Rift</a:t>
                      </a:r>
                      <a:endParaRPr kumimoji="0" lang="en-GB" sz="1400" b="1" i="0" u="none" strike="noStrike" cap="none" normalizeH="0" baseline="0">
                        <a:ln>
                          <a:noFill/>
                        </a:ln>
                        <a:solidFill>
                          <a:srgbClr val="0000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endemics</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hMerge="1">
                  <a:txBody>
                    <a:bodyPr/>
                    <a:lstStyle/>
                    <a:p>
                      <a:endParaRPr lang="en-GB"/>
                    </a:p>
                  </a:txBody>
                  <a:tcPr/>
                </a:tc>
                <a:extLst>
                  <a:ext uri="{0D108BD9-81ED-4DB2-BD59-A6C34878D82A}">
                    <a16:rowId xmlns:a16="http://schemas.microsoft.com/office/drawing/2014/main" val="10000"/>
                  </a:ext>
                </a:extLst>
              </a:tr>
              <a:tr h="594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396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gridSpan="2">
                  <a:txBody>
                    <a:bodyPr/>
                    <a:lstStyle/>
                    <a:p>
                      <a:pPr marL="12700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hMerge="1">
                  <a:txBody>
                    <a:bodyPr/>
                    <a:lstStyle/>
                    <a:p>
                      <a:endParaRPr lang="en-GB"/>
                    </a:p>
                  </a:txBody>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CR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539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EN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VU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LR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6352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Total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Uganda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2"/>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Liverworts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275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6,000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4.6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3"/>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Mosses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445</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12,800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4"/>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Ferns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386&lt;1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12,000n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3.2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5"/>
                  </a:ext>
                </a:extLst>
              </a:tr>
              <a:tr h="39624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Flowering plants</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4500</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422,000</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539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22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6"/>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Termites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93</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2,761</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3.4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7"/>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Dragonflies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24&lt;)11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5,373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4.6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8"/>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Butterflies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1,242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18,265</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6.8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6352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123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63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09"/>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Molluscs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257</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40,000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0.6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0"/>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Fish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501</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25,000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1"/>
                  </a:ext>
                </a:extLst>
              </a:tr>
              <a:tr h="39624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Amphibians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86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4,950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1.7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14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28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6352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32</a:t>
                      </a:r>
                      <a:r>
                        <a:rPr kumimoji="0" lang="en-US" sz="1400" b="1" i="0" u="none" strike="noStrike" cap="none" normalizeH="0" baseline="30000">
                          <a:ln>
                            <a:noFill/>
                          </a:ln>
                          <a:solidFill>
                            <a:srgbClr val="000000"/>
                          </a:solidFill>
                          <a:effectLst/>
                          <a:latin typeface="Garamond" pitchFamily="18" charset="0"/>
                        </a:rPr>
                        <a:t>1</a:t>
                      </a: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111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2"/>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Reptiles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147-180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7,400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1.9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539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55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6352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21</a:t>
                      </a:r>
                      <a:r>
                        <a:rPr kumimoji="0" lang="en-US" sz="1400" b="1" i="0" u="none" strike="noStrike" cap="none" normalizeH="0" baseline="30000">
                          <a:ln>
                            <a:noFill/>
                          </a:ln>
                          <a:solidFill>
                            <a:srgbClr val="000000"/>
                          </a:solidFill>
                          <a:effectLst/>
                          <a:latin typeface="Garamond" pitchFamily="18" charset="0"/>
                        </a:rPr>
                        <a:t>1</a:t>
                      </a: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13</a:t>
                      </a:r>
                      <a:r>
                        <a:rPr kumimoji="0" lang="en-US" sz="1400" b="1" i="0" u="none" strike="noStrike" cap="none" normalizeH="0" baseline="30000">
                          <a:ln>
                            <a:noFill/>
                          </a:ln>
                          <a:solidFill>
                            <a:srgbClr val="000000"/>
                          </a:solidFill>
                          <a:effectLst/>
                          <a:latin typeface="Garamond" pitchFamily="18" charset="0"/>
                        </a:rPr>
                        <a:t>1</a:t>
                      </a: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3"/>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Birds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1012</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9,946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10.2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539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48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69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6352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41</a:t>
                      </a:r>
                      <a:r>
                        <a:rPr kumimoji="0" lang="en-US" sz="1400" b="1" i="0" u="none" strike="noStrike" cap="none" normalizeH="0" baseline="30000">
                          <a:ln>
                            <a:noFill/>
                          </a:ln>
                          <a:solidFill>
                            <a:srgbClr val="000000"/>
                          </a:solidFill>
                          <a:effectLst/>
                          <a:latin typeface="Garamond" pitchFamily="18" charset="0"/>
                        </a:rPr>
                        <a:t>u</a:t>
                      </a: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36</a:t>
                      </a:r>
                      <a:r>
                        <a:rPr kumimoji="0" lang="en-US" sz="1400" b="1" i="0" u="none" strike="noStrike" cap="none" normalizeH="0" baseline="30000">
                          <a:ln>
                            <a:noFill/>
                          </a:ln>
                          <a:solidFill>
                            <a:srgbClr val="000000"/>
                          </a:solidFill>
                          <a:effectLst/>
                          <a:latin typeface="Garamond" pitchFamily="18" charset="0"/>
                        </a:rPr>
                        <a:t>u</a:t>
                      </a: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4"/>
                  </a:ext>
                </a:extLst>
              </a:tr>
              <a:tr h="19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5"/>
                  </a:ext>
                </a:extLst>
              </a:tr>
              <a:tr h="198120">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Mammals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345</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4,630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7.5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hMerge="1">
                  <a:txBody>
                    <a:bodyPr/>
                    <a:lstStyle/>
                    <a:p>
                      <a:endParaRPr lang="en-GB"/>
                    </a:p>
                  </a:txBody>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1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66688"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4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76213"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14605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75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Garamond" pitchFamily="18" charset="0"/>
                        </a:rPr>
                        <a:t>29~v </a:t>
                      </a:r>
                      <a:endParaRPr kumimoji="0" lang="en-GB" sz="1400" b="1" i="0" u="none" strike="noStrike" cap="none" normalizeH="0" baseline="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tc>
                  <a:txBody>
                    <a:body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Garamond" pitchFamily="18" charset="0"/>
                        </a:rPr>
                        <a:t>23~v </a:t>
                      </a:r>
                      <a:endParaRPr kumimoji="0" lang="en-GB" sz="1400" b="1" i="0" u="none" strike="noStrike" cap="none" normalizeH="0" baseline="0" dirty="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5F8"/>
                    </a:solidFill>
                  </a:tcPr>
                </a:tc>
                <a:extLst>
                  <a:ext uri="{0D108BD9-81ED-4DB2-BD59-A6C34878D82A}">
                    <a16:rowId xmlns:a16="http://schemas.microsoft.com/office/drawing/2014/main" val="10016"/>
                  </a:ext>
                </a:extLst>
              </a:tr>
            </a:tbl>
          </a:graphicData>
        </a:graphic>
      </p:graphicFrame>
      <p:sp>
        <p:nvSpPr>
          <p:cNvPr id="20684" name="Rectangle 6"/>
          <p:cNvSpPr>
            <a:spLocks noChangeArrowheads="1"/>
          </p:cNvSpPr>
          <p:nvPr/>
        </p:nvSpPr>
        <p:spPr bwMode="auto">
          <a:xfrm>
            <a:off x="1333500" y="5618202"/>
            <a:ext cx="800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 </a:t>
            </a:r>
            <a:r>
              <a:rPr lang="en-US" altLang="en-US" sz="1200" dirty="0"/>
              <a:t>CR = Critical;  EN = Endangered, VU = vulnerable, LR = lower risk. </a:t>
            </a:r>
          </a:p>
          <a:p>
            <a:r>
              <a:rPr lang="en-US" altLang="en-US" sz="1200" dirty="0"/>
              <a:t>NB: Most taxa have yet to be assessed </a:t>
            </a:r>
            <a:endParaRPr lang="en-GB" altLang="en-US" sz="1200" dirty="0"/>
          </a:p>
        </p:txBody>
      </p:sp>
      <p:sp>
        <p:nvSpPr>
          <p:cNvPr id="8" name="Content Placeholder 2"/>
          <p:cNvSpPr txBox="1">
            <a:spLocks/>
          </p:cNvSpPr>
          <p:nvPr/>
        </p:nvSpPr>
        <p:spPr bwMode="auto">
          <a:xfrm>
            <a:off x="533400" y="762000"/>
            <a:ext cx="8001000" cy="533400"/>
          </a:xfrm>
          <a:prstGeom prst="rect">
            <a:avLst/>
          </a:prstGeom>
          <a:noFill/>
          <a:ln>
            <a:noFill/>
          </a:ln>
          <a:effectLst/>
          <a:extLst/>
        </p:spPr>
        <p:txBody>
          <a:bodyPr/>
          <a:lst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indent="0">
              <a:spcBef>
                <a:spcPts val="0"/>
              </a:spcBef>
              <a:buFontTx/>
              <a:buNone/>
              <a:defRPr/>
            </a:pPr>
            <a:r>
              <a:rPr lang="en-US" sz="1700" b="1" dirty="0"/>
              <a:t>Numbers of Ugandan species in those taxonomic groups for which at least preliminary data exist</a:t>
            </a:r>
            <a:endParaRPr lang="en-GB" sz="17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172200"/>
            <a:ext cx="8793462" cy="660779"/>
          </a:xfrm>
          <a:prstGeom prst="rect">
            <a:avLst/>
          </a:prstGeom>
        </p:spPr>
      </p:pic>
    </p:spTree>
    <p:extLst>
      <p:ext uri="{BB962C8B-B14F-4D97-AF65-F5344CB8AC3E}">
        <p14:creationId xmlns:p14="http://schemas.microsoft.com/office/powerpoint/2010/main" val="290997722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686800" cy="868363"/>
          </a:xfrm>
        </p:spPr>
        <p:txBody>
          <a:bodyPr>
            <a:normAutofit/>
          </a:bodyPr>
          <a:lstStyle/>
          <a:p>
            <a:pPr eaLnBrk="1" hangingPunct="1">
              <a:defRPr/>
            </a:pPr>
            <a:r>
              <a:rPr lang="en-US" sz="2400" dirty="0"/>
              <a:t>Highly probable that the majority of species are parasites; Few people think about biodiversity from this viewpoint</a:t>
            </a:r>
          </a:p>
        </p:txBody>
      </p:sp>
      <p:sp>
        <p:nvSpPr>
          <p:cNvPr id="3" name="Content Placeholder 2"/>
          <p:cNvSpPr>
            <a:spLocks noGrp="1"/>
          </p:cNvSpPr>
          <p:nvPr>
            <p:ph idx="1"/>
          </p:nvPr>
        </p:nvSpPr>
        <p:spPr>
          <a:xfrm>
            <a:off x="0" y="2286000"/>
            <a:ext cx="1905000" cy="411163"/>
          </a:xfrm>
        </p:spPr>
        <p:txBody>
          <a:bodyPr>
            <a:normAutofit fontScale="25000" lnSpcReduction="20000"/>
          </a:bodyPr>
          <a:lstStyle/>
          <a:p>
            <a:pPr marL="0" indent="0" algn="ctr" eaLnBrk="1" hangingPunct="1">
              <a:buFontTx/>
              <a:buNone/>
              <a:defRPr/>
            </a:pPr>
            <a:r>
              <a:rPr lang="en-US" sz="2400" dirty="0"/>
              <a:t>Estimates  in 1000s of different taxonomic groups </a:t>
            </a:r>
          </a:p>
          <a:p>
            <a:pPr marL="0" indent="0" algn="ctr" eaLnBrk="1" hangingPunct="1">
              <a:buFontTx/>
              <a:buNone/>
              <a:defRPr/>
            </a:pPr>
            <a:r>
              <a:rPr lang="en-US" sz="2400" dirty="0"/>
              <a:t>(</a:t>
            </a:r>
            <a:r>
              <a:rPr lang="en-US" dirty="0"/>
              <a:t>Source: Sodhi and Ehrlich 2010)</a:t>
            </a:r>
          </a:p>
          <a:p>
            <a:pPr eaLnBrk="1" hangingPunct="1">
              <a:defRPr/>
            </a:pPr>
            <a:endParaRPr lang="en-US" dirty="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1"/>
            <a:ext cx="7543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3533383"/>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04800"/>
            <a:ext cx="8763000" cy="1143000"/>
          </a:xfrm>
        </p:spPr>
        <p:txBody>
          <a:bodyPr>
            <a:normAutofit fontScale="90000"/>
          </a:bodyPr>
          <a:lstStyle/>
          <a:p>
            <a:pPr eaLnBrk="1" hangingPunct="1">
              <a:defRPr/>
            </a:pPr>
            <a:r>
              <a:rPr lang="en-US" altLang="en-US" sz="3600" dirty="0"/>
              <a:t>The ‘population’ is a particularly </a:t>
            </a:r>
            <a:br>
              <a:rPr lang="en-US" altLang="en-US" sz="3600" dirty="0"/>
            </a:br>
            <a:r>
              <a:rPr lang="en-US" altLang="en-US" sz="3600" dirty="0"/>
              <a:t>important element of biodiversity</a:t>
            </a:r>
          </a:p>
        </p:txBody>
      </p:sp>
      <p:sp>
        <p:nvSpPr>
          <p:cNvPr id="22531" name="Content Placeholder 2"/>
          <p:cNvSpPr>
            <a:spLocks noGrp="1"/>
          </p:cNvSpPr>
          <p:nvPr>
            <p:ph idx="1"/>
          </p:nvPr>
        </p:nvSpPr>
        <p:spPr>
          <a:xfrm>
            <a:off x="495300" y="1828800"/>
            <a:ext cx="8229600" cy="3810000"/>
          </a:xfrm>
        </p:spPr>
        <p:txBody>
          <a:bodyPr>
            <a:normAutofit/>
          </a:bodyPr>
          <a:lstStyle/>
          <a:p>
            <a:pPr eaLnBrk="1" hangingPunct="1"/>
            <a:r>
              <a:rPr lang="en-US" altLang="en-US" sz="2400" dirty="0"/>
              <a:t>It provides an important link amongst the different groups of elements of biodiversity. </a:t>
            </a:r>
          </a:p>
          <a:p>
            <a:pPr eaLnBrk="1" hangingPunct="1"/>
            <a:r>
              <a:rPr lang="en-US" altLang="en-US" sz="2400" dirty="0"/>
              <a:t>Population: A group of organisms of the same species (or other groups within which individuals may interbreed) occupying a particular space.</a:t>
            </a:r>
          </a:p>
          <a:p>
            <a:pPr eaLnBrk="1" hangingPunct="1"/>
            <a:r>
              <a:rPr lang="en-US" altLang="en-US" sz="2400" dirty="0"/>
              <a:t>At the population scale, consider linkages between biodiversity and the provision of </a:t>
            </a:r>
            <a:r>
              <a:rPr lang="en-US" altLang="en-US" sz="2400" b="1" dirty="0"/>
              <a:t>Ecosystem Services </a:t>
            </a:r>
            <a:r>
              <a:rPr lang="en-US" altLang="en-US" sz="2400" dirty="0"/>
              <a:t>(e.g. think of insects, bats, birds, soil microbes, etc.  in addition to commonly-held ideas of ecosystem services of wetlands, soils, rivers, and forests).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34506961"/>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57200"/>
            <a:ext cx="8839200" cy="914400"/>
          </a:xfrm>
        </p:spPr>
        <p:txBody>
          <a:bodyPr>
            <a:normAutofit fontScale="90000"/>
          </a:bodyPr>
          <a:lstStyle/>
          <a:p>
            <a:pPr eaLnBrk="1" hangingPunct="1">
              <a:defRPr/>
            </a:pPr>
            <a:r>
              <a:rPr lang="en-US" altLang="en-US" sz="4000" dirty="0"/>
              <a:t>Third Key Element/Level/Group of Biodiversity: Ecological Diversity</a:t>
            </a:r>
          </a:p>
        </p:txBody>
      </p:sp>
      <p:sp>
        <p:nvSpPr>
          <p:cNvPr id="23555" name="Content Placeholder 2"/>
          <p:cNvSpPr>
            <a:spLocks noGrp="1"/>
          </p:cNvSpPr>
          <p:nvPr>
            <p:ph idx="1"/>
          </p:nvPr>
        </p:nvSpPr>
        <p:spPr>
          <a:xfrm>
            <a:off x="609600" y="1752600"/>
            <a:ext cx="8229600" cy="4456112"/>
          </a:xfrm>
        </p:spPr>
        <p:txBody>
          <a:bodyPr>
            <a:normAutofit lnSpcReduction="10000"/>
          </a:bodyPr>
          <a:lstStyle/>
          <a:p>
            <a:pPr eaLnBrk="1" hangingPunct="1"/>
            <a:r>
              <a:rPr lang="en-US" altLang="en-US" sz="2400" dirty="0"/>
              <a:t>Encompasses the scales of ecological differences from populations, through habitats, to ecosystems, ecoregions, provinces, and up to biomes and biogeographic realms.</a:t>
            </a:r>
          </a:p>
          <a:p>
            <a:pPr eaLnBrk="1" hangingPunct="1"/>
            <a:r>
              <a:rPr lang="en-US" altLang="en-US" sz="2400" dirty="0"/>
              <a:t>Is most immediately apparent, given the structure of the natural and semi-natural world in which we live.</a:t>
            </a:r>
          </a:p>
          <a:p>
            <a:pPr eaLnBrk="1" hangingPunct="1"/>
            <a:r>
              <a:rPr lang="en-US" altLang="en-US" sz="2400" dirty="0"/>
              <a:t>Understanding of ecological diversity is ambiguous:</a:t>
            </a:r>
          </a:p>
          <a:p>
            <a:pPr lvl="1" eaLnBrk="1" hangingPunct="1"/>
            <a:r>
              <a:rPr lang="en-US" altLang="en-US" sz="2400" dirty="0"/>
              <a:t>Is a continua of phenomena: often no beginning/ending;</a:t>
            </a:r>
          </a:p>
          <a:p>
            <a:pPr lvl="1" eaLnBrk="1" hangingPunct="1"/>
            <a:r>
              <a:rPr lang="en-US" altLang="en-US" sz="2400" dirty="0"/>
              <a:t>some of the elements of ecological diversity have both abiotic (soil, water, air, temperature, sunlight) and biotic components (e.g. ecosystems, ecoregions, biomes), and yet biodiversity is defined as the variety of LIFE.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34407655"/>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320" y="609600"/>
            <a:ext cx="8229600" cy="715963"/>
          </a:xfrm>
        </p:spPr>
        <p:txBody>
          <a:bodyPr/>
          <a:lstStyle/>
          <a:p>
            <a:pPr eaLnBrk="1" hangingPunct="1">
              <a:defRPr/>
            </a:pPr>
            <a:r>
              <a:rPr lang="en-US" altLang="en-US" dirty="0"/>
              <a:t>What is Biodiversity?</a:t>
            </a:r>
          </a:p>
        </p:txBody>
      </p:sp>
      <p:sp>
        <p:nvSpPr>
          <p:cNvPr id="6147" name="Content Placeholder 2"/>
          <p:cNvSpPr>
            <a:spLocks noGrp="1"/>
          </p:cNvSpPr>
          <p:nvPr>
            <p:ph idx="1"/>
          </p:nvPr>
        </p:nvSpPr>
        <p:spPr>
          <a:xfrm>
            <a:off x="1219200" y="1752600"/>
            <a:ext cx="7086600" cy="4114800"/>
          </a:xfrm>
        </p:spPr>
        <p:txBody>
          <a:bodyPr>
            <a:normAutofit fontScale="85000" lnSpcReduction="10000"/>
          </a:bodyPr>
          <a:lstStyle/>
          <a:p>
            <a:pPr eaLnBrk="1" hangingPunct="1"/>
            <a:endParaRPr lang="en-US" altLang="en-US" sz="2400" dirty="0"/>
          </a:p>
          <a:p>
            <a:pPr eaLnBrk="1" hangingPunct="1"/>
            <a:endParaRPr lang="en-US" altLang="en-US" dirty="0"/>
          </a:p>
          <a:p>
            <a:pPr eaLnBrk="1" hangingPunct="1"/>
            <a:endParaRPr lang="en-US" altLang="en-US" sz="2400" dirty="0"/>
          </a:p>
          <a:p>
            <a:pPr eaLnBrk="1" hangingPunct="1"/>
            <a:r>
              <a:rPr lang="en-US" altLang="en-US" sz="3300" dirty="0"/>
              <a:t>Biological diversity - or biodiversity </a:t>
            </a:r>
          </a:p>
          <a:p>
            <a:pPr lvl="1" eaLnBrk="1" hangingPunct="1"/>
            <a:r>
              <a:rPr lang="en-US" altLang="en-US" sz="3300" dirty="0"/>
              <a:t>is the term given to the variety of life on Earth and the natural patterns it forms. </a:t>
            </a:r>
          </a:p>
          <a:p>
            <a:pPr eaLnBrk="1" hangingPunct="1"/>
            <a:r>
              <a:rPr lang="en-US" altLang="en-US" sz="3300" dirty="0"/>
              <a:t>It is the result of billions of years of evolution, shaped by natural processes and, increasingly, by the human influence.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83423101"/>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bonph.files.wordpress.com/2013/01/slide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692151"/>
            <a:ext cx="8305800" cy="49466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Box 1"/>
          <p:cNvSpPr txBox="1">
            <a:spLocks noChangeArrowheads="1"/>
          </p:cNvSpPr>
          <p:nvPr/>
        </p:nvSpPr>
        <p:spPr bwMode="auto">
          <a:xfrm>
            <a:off x="5181600" y="5638801"/>
            <a:ext cx="3148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Source: Ebonph.wordpress.com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208899089"/>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84d1f3.medialib.glogster.com/media/f3/f33734cd1c6c53041dfc5f15661e8ae5db5667a9e86a07a6a5d878019972f134/abiotic-biotic-fact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
            <a:ext cx="8045450" cy="502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1"/>
          <p:cNvSpPr txBox="1">
            <a:spLocks noChangeArrowheads="1"/>
          </p:cNvSpPr>
          <p:nvPr/>
        </p:nvSpPr>
        <p:spPr bwMode="auto">
          <a:xfrm>
            <a:off x="4572635" y="5562600"/>
            <a:ext cx="455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Source: www.successing.com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14121209"/>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53293"/>
            <a:ext cx="8915400" cy="639763"/>
          </a:xfrm>
        </p:spPr>
        <p:txBody>
          <a:bodyPr>
            <a:noAutofit/>
          </a:bodyPr>
          <a:lstStyle/>
          <a:p>
            <a:pPr eaLnBrk="1" hangingPunct="1">
              <a:defRPr/>
            </a:pPr>
            <a:r>
              <a:rPr lang="en-US" sz="3600" dirty="0">
                <a:latin typeface="+mn-lt"/>
              </a:rPr>
              <a:t>Scales of Ecological Diversity </a:t>
            </a:r>
            <a:br>
              <a:rPr lang="en-US" sz="3600" dirty="0">
                <a:latin typeface="+mn-lt"/>
              </a:rPr>
            </a:br>
            <a:r>
              <a:rPr lang="en-US" sz="3600" dirty="0">
                <a:latin typeface="+mn-lt"/>
              </a:rPr>
              <a:t>(Source: Sodhi and Ehrlich 2010)</a:t>
            </a:r>
            <a:br>
              <a:rPr lang="en-US" sz="3600" dirty="0"/>
            </a:br>
            <a:endParaRPr lang="en-US" sz="3600" dirty="0"/>
          </a:p>
        </p:txBody>
      </p:sp>
      <p:sp>
        <p:nvSpPr>
          <p:cNvPr id="26627" name="Content Placeholder 2"/>
          <p:cNvSpPr>
            <a:spLocks noGrp="1"/>
          </p:cNvSpPr>
          <p:nvPr>
            <p:ph idx="1"/>
          </p:nvPr>
        </p:nvSpPr>
        <p:spPr>
          <a:xfrm>
            <a:off x="304800" y="1905000"/>
            <a:ext cx="8534400" cy="3679825"/>
          </a:xfrm>
        </p:spPr>
        <p:txBody>
          <a:bodyPr>
            <a:normAutofit lnSpcReduction="10000"/>
          </a:bodyPr>
          <a:lstStyle/>
          <a:p>
            <a:pPr eaLnBrk="1" hangingPunct="1"/>
            <a:r>
              <a:rPr lang="en-US" altLang="en-US" sz="2400" b="1" dirty="0"/>
              <a:t>Province: </a:t>
            </a:r>
            <a:r>
              <a:rPr lang="en-US" altLang="en-US" sz="2400" dirty="0"/>
              <a:t>biogeographical zone characterized by 25-50% endemic flora or fauna </a:t>
            </a:r>
            <a:r>
              <a:rPr lang="en-US" altLang="en-US" sz="2400" b="1" dirty="0"/>
              <a:t>(e.g. Cape Floristic Province, South Africa/</a:t>
            </a:r>
            <a:r>
              <a:rPr lang="en-US" altLang="en-US" sz="2400" b="1" dirty="0" err="1"/>
              <a:t>Guieneo-Congolean</a:t>
            </a:r>
            <a:r>
              <a:rPr lang="en-US" altLang="en-US" sz="2400" b="1" dirty="0"/>
              <a:t>  zone/Afro montane zone</a:t>
            </a:r>
            <a:r>
              <a:rPr lang="en-US" altLang="en-US" sz="2400" dirty="0"/>
              <a:t>).</a:t>
            </a:r>
            <a:endParaRPr lang="en-US" altLang="en-US" sz="2400" b="1" dirty="0"/>
          </a:p>
          <a:p>
            <a:pPr eaLnBrk="1" hangingPunct="1"/>
            <a:r>
              <a:rPr lang="en-US" altLang="en-US" sz="2400" b="1" dirty="0"/>
              <a:t>Ecoregions</a:t>
            </a:r>
            <a:r>
              <a:rPr lang="en-US" altLang="en-US" sz="2400" dirty="0"/>
              <a:t> are large areal units containing geographically distinct </a:t>
            </a:r>
            <a:r>
              <a:rPr lang="en-US" altLang="en-US" sz="2400" b="1" dirty="0"/>
              <a:t>species assemblages </a:t>
            </a:r>
            <a:r>
              <a:rPr lang="en-US" altLang="en-US" sz="2400" dirty="0"/>
              <a:t>and experiencing geographically distinct environmental conditions.</a:t>
            </a:r>
          </a:p>
          <a:p>
            <a:pPr eaLnBrk="1" hangingPunct="1"/>
            <a:r>
              <a:rPr lang="en-US" altLang="en-US" sz="2400" b="1" i="1" dirty="0"/>
              <a:t>Species assemblage:</a:t>
            </a:r>
            <a:r>
              <a:rPr lang="en-US" altLang="en-US" sz="2400" dirty="0"/>
              <a:t> describes the collection of species making up any co-occurring community of organisms in a given habitat or area (e.g. grazing mammals of grasslands).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80675414"/>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Rectangle 4"/>
          <p:cNvSpPr/>
          <p:nvPr/>
        </p:nvSpPr>
        <p:spPr>
          <a:xfrm>
            <a:off x="685800" y="1447800"/>
            <a:ext cx="8001000" cy="4401205"/>
          </a:xfrm>
          <a:prstGeom prst="rect">
            <a:avLst/>
          </a:prstGeom>
        </p:spPr>
        <p:txBody>
          <a:bodyPr>
            <a:spAutoFit/>
          </a:bodyPr>
          <a:lstStyle/>
          <a:p>
            <a:pPr eaLnBrk="1" hangingPunct="1">
              <a:defRPr/>
            </a:pPr>
            <a:r>
              <a:rPr lang="en-US" sz="2800" b="1" dirty="0">
                <a:latin typeface="+mn-lt"/>
              </a:rPr>
              <a:t>Provinces</a:t>
            </a:r>
            <a:r>
              <a:rPr lang="en-US" sz="2800" dirty="0">
                <a:latin typeface="+mn-lt"/>
              </a:rPr>
              <a:t> and </a:t>
            </a:r>
            <a:r>
              <a:rPr lang="en-US" sz="2800" b="1" dirty="0" err="1">
                <a:latin typeface="+mn-lt"/>
              </a:rPr>
              <a:t>ecoregions</a:t>
            </a:r>
            <a:r>
              <a:rPr lang="en-US" sz="2800" dirty="0">
                <a:latin typeface="+mn-lt"/>
              </a:rPr>
              <a:t> can in turn be grouped into </a:t>
            </a:r>
            <a:r>
              <a:rPr lang="en-US" sz="2800" b="1" dirty="0">
                <a:latin typeface="+mn-lt"/>
              </a:rPr>
              <a:t>biomes</a:t>
            </a:r>
            <a:r>
              <a:rPr lang="en-US" sz="2800" dirty="0">
                <a:latin typeface="+mn-lt"/>
              </a:rPr>
              <a:t>, global-scale biogeographic regions distinguished by unique collections of </a:t>
            </a:r>
            <a:r>
              <a:rPr lang="en-US" sz="2800" b="1" dirty="0">
                <a:latin typeface="+mn-lt"/>
              </a:rPr>
              <a:t>species assemblages </a:t>
            </a:r>
            <a:r>
              <a:rPr lang="en-US" sz="2800" dirty="0">
                <a:latin typeface="+mn-lt"/>
              </a:rPr>
              <a:t>and </a:t>
            </a:r>
            <a:r>
              <a:rPr lang="en-US" sz="2800" b="1" dirty="0">
                <a:latin typeface="+mn-lt"/>
              </a:rPr>
              <a:t>ecosystems</a:t>
            </a:r>
            <a:r>
              <a:rPr lang="en-US" sz="2800" dirty="0">
                <a:latin typeface="+mn-lt"/>
              </a:rPr>
              <a:t>.</a:t>
            </a:r>
          </a:p>
          <a:p>
            <a:pPr eaLnBrk="1" hangingPunct="1">
              <a:defRPr/>
            </a:pPr>
            <a:r>
              <a:rPr lang="en-US" sz="2800" b="1" dirty="0">
                <a:latin typeface="+mn-lt"/>
              </a:rPr>
              <a:t>Ecosystem</a:t>
            </a:r>
            <a:r>
              <a:rPr lang="en-US" sz="2800" dirty="0">
                <a:latin typeface="+mn-lt"/>
              </a:rPr>
              <a:t>: a dynamic complex of plant, animal and micro-organism communities and their non-living environment interacting as a functional unit. An ecosystem may be large (forest, savannah) or small (pond).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5337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81000"/>
            <a:ext cx="8458200" cy="735012"/>
          </a:xfrm>
        </p:spPr>
        <p:txBody>
          <a:bodyPr>
            <a:normAutofit/>
          </a:bodyPr>
          <a:lstStyle/>
          <a:p>
            <a:pPr eaLnBrk="1" hangingPunct="1">
              <a:defRPr/>
            </a:pPr>
            <a:r>
              <a:rPr lang="en-US" altLang="en-US" sz="3200" dirty="0"/>
              <a:t>Ecoregion Example: Global Freshwater Ecoregions</a:t>
            </a:r>
          </a:p>
        </p:txBody>
      </p:sp>
      <p:sp>
        <p:nvSpPr>
          <p:cNvPr id="28675" name="Content Placeholder 2"/>
          <p:cNvSpPr>
            <a:spLocks noGrp="1"/>
          </p:cNvSpPr>
          <p:nvPr>
            <p:ph idx="1"/>
          </p:nvPr>
        </p:nvSpPr>
        <p:spPr>
          <a:xfrm>
            <a:off x="457200" y="1737360"/>
            <a:ext cx="8229600" cy="4103053"/>
          </a:xfrm>
        </p:spPr>
        <p:txBody>
          <a:bodyPr/>
          <a:lstStyle/>
          <a:p>
            <a:pPr eaLnBrk="1" hangingPunct="1"/>
            <a:endParaRPr lang="en-US" altLang="en-US"/>
          </a:p>
        </p:txBody>
      </p:sp>
      <p:pic>
        <p:nvPicPr>
          <p:cNvPr id="28676" name="Picture 2" descr="C:\Users\Sally Lahm\Downloads\FEOW_imag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65225"/>
            <a:ext cx="8534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p:cNvSpPr txBox="1">
            <a:spLocks noChangeArrowheads="1"/>
          </p:cNvSpPr>
          <p:nvPr/>
        </p:nvSpPr>
        <p:spPr bwMode="auto">
          <a:xfrm>
            <a:off x="4587240" y="5840413"/>
            <a:ext cx="330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Source: </a:t>
            </a:r>
            <a:r>
              <a:rPr lang="en-US" altLang="en-US" dirty="0" err="1"/>
              <a:t>Abell</a:t>
            </a:r>
            <a:r>
              <a:rPr lang="en-US" altLang="en-US" dirty="0"/>
              <a:t> et al. 2008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88625187"/>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228600"/>
            <a:ext cx="7772400" cy="990600"/>
          </a:xfrm>
        </p:spPr>
        <p:txBody>
          <a:bodyPr/>
          <a:lstStyle/>
          <a:p>
            <a:pPr eaLnBrk="1" hangingPunct="1">
              <a:defRPr/>
            </a:pPr>
            <a:r>
              <a:rPr lang="en-GB" altLang="en-US" dirty="0"/>
              <a:t>Ecological map of Uganda</a:t>
            </a:r>
          </a:p>
        </p:txBody>
      </p:sp>
      <p:pic>
        <p:nvPicPr>
          <p:cNvPr id="29699" name="Picture 3" descr="F:\MB\TRANSCEND\RESOURCE CENTRE\Langdale-Brown Ecological Map Uganda.jpg"/>
          <p:cNvPicPr>
            <a:picLocks noChangeAspect="1" noChangeArrowheads="1"/>
          </p:cNvPicPr>
          <p:nvPr/>
        </p:nvPicPr>
        <p:blipFill>
          <a:blip r:embed="rId2" cstate="print">
            <a:extLst>
              <a:ext uri="{28A0092B-C50C-407E-A947-70E740481C1C}">
                <a14:useLocalDpi xmlns:a14="http://schemas.microsoft.com/office/drawing/2010/main" val="0"/>
              </a:ext>
            </a:extLst>
          </a:blip>
          <a:srcRect l="15417" t="13654" r="15417" b="-430"/>
          <a:stretch>
            <a:fillRect/>
          </a:stretch>
        </p:blipFill>
        <p:spPr bwMode="auto">
          <a:xfrm>
            <a:off x="1219200" y="2209800"/>
            <a:ext cx="4116388"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5562600" y="5257800"/>
            <a:ext cx="325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t>Source: Langdale Brown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7628000"/>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781941"/>
            <a:ext cx="7772400" cy="990600"/>
          </a:xfrm>
        </p:spPr>
        <p:txBody>
          <a:bodyPr/>
          <a:lstStyle/>
          <a:p>
            <a:pPr eaLnBrk="1" hangingPunct="1">
              <a:defRPr/>
            </a:pPr>
            <a:r>
              <a:rPr lang="en-GB" altLang="en-US" dirty="0"/>
              <a:t>Ecological map of Uganda</a:t>
            </a:r>
          </a:p>
        </p:txBody>
      </p:sp>
      <p:sp>
        <p:nvSpPr>
          <p:cNvPr id="30723" name="Rectangle 4"/>
          <p:cNvSpPr>
            <a:spLocks noChangeArrowheads="1"/>
          </p:cNvSpPr>
          <p:nvPr/>
        </p:nvSpPr>
        <p:spPr bwMode="auto">
          <a:xfrm>
            <a:off x="1143000" y="2720877"/>
            <a:ext cx="716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rPr>
              <a:t>Legend:</a:t>
            </a:r>
          </a:p>
          <a:p>
            <a:r>
              <a:rPr lang="en-US" altLang="en-US" sz="2800" dirty="0">
                <a:latin typeface="+mn-lt"/>
              </a:rPr>
              <a:t>1 – High altitude moorland and heath</a:t>
            </a:r>
          </a:p>
          <a:p>
            <a:r>
              <a:rPr lang="en-US" altLang="en-US" sz="2800" dirty="0">
                <a:latin typeface="+mn-lt"/>
              </a:rPr>
              <a:t>7 – </a:t>
            </a:r>
            <a:r>
              <a:rPr lang="en-US" altLang="en-US" sz="2800" i="1" dirty="0" err="1">
                <a:latin typeface="+mn-lt"/>
              </a:rPr>
              <a:t>Celtis-Peptidenistrum</a:t>
            </a:r>
            <a:r>
              <a:rPr lang="en-US" altLang="en-US" sz="2800" dirty="0">
                <a:latin typeface="+mn-lt"/>
              </a:rPr>
              <a:t> evergreen forest</a:t>
            </a:r>
          </a:p>
          <a:p>
            <a:r>
              <a:rPr lang="en-US" altLang="en-US" sz="2800" dirty="0">
                <a:latin typeface="+mn-lt"/>
              </a:rPr>
              <a:t>20 – Grass steppe</a:t>
            </a:r>
          </a:p>
          <a:p>
            <a:r>
              <a:rPr lang="en-US" altLang="en-US" sz="2800" dirty="0">
                <a:latin typeface="+mn-lt"/>
              </a:rPr>
              <a:t>21 – Dry thicket</a:t>
            </a:r>
          </a:p>
          <a:p>
            <a:endParaRPr lang="en-US" altLang="en-US" sz="2800" dirty="0">
              <a:latin typeface="+mn-lt"/>
            </a:endParaRPr>
          </a:p>
          <a:p>
            <a:r>
              <a:rPr lang="en-US" altLang="en-US" sz="2800" dirty="0">
                <a:latin typeface="+mn-lt"/>
              </a:rPr>
              <a:t>There are 21-23 eco-regions based on vegetation according to </a:t>
            </a:r>
            <a:r>
              <a:rPr lang="en-US" altLang="en-US" sz="2800" dirty="0" err="1">
                <a:latin typeface="+mn-lt"/>
              </a:rPr>
              <a:t>Langdale</a:t>
            </a:r>
            <a:r>
              <a:rPr lang="en-US" altLang="en-US" sz="2800" dirty="0">
                <a:latin typeface="+mn-lt"/>
              </a:rPr>
              <a:t> Brown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68154327"/>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524000" y="533400"/>
            <a:ext cx="7620000" cy="685800"/>
          </a:xfrm>
        </p:spPr>
        <p:txBody>
          <a:bodyPr>
            <a:normAutofit fontScale="90000"/>
          </a:bodyPr>
          <a:lstStyle/>
          <a:p>
            <a:pPr eaLnBrk="1" hangingPunct="1">
              <a:defRPr/>
            </a:pPr>
            <a:r>
              <a:rPr lang="en-US" altLang="en-US" sz="2700"/>
              <a:t>Vegetation Biomes of Africa (Source: www. bgis.sanbi.org</a:t>
            </a:r>
            <a:r>
              <a:rPr lang="en-US" altLang="en-US" sz="3200"/>
              <a:t>) </a:t>
            </a:r>
          </a:p>
        </p:txBody>
      </p:sp>
      <p:pic>
        <p:nvPicPr>
          <p:cNvPr id="31747" name="Picture 4" descr="http://bgis.sanbi.org/vegmap/biom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1371600"/>
            <a:ext cx="7924800" cy="4648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85315446"/>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8686800" cy="715963"/>
          </a:xfrm>
        </p:spPr>
        <p:txBody>
          <a:bodyPr>
            <a:normAutofit/>
          </a:bodyPr>
          <a:lstStyle/>
          <a:p>
            <a:pPr eaLnBrk="1" hangingPunct="1">
              <a:defRPr/>
            </a:pPr>
            <a:r>
              <a:rPr lang="en-US" altLang="en-US" sz="3600" dirty="0"/>
              <a:t>Other components of Ecological Diversity</a:t>
            </a:r>
          </a:p>
        </p:txBody>
      </p:sp>
      <p:sp>
        <p:nvSpPr>
          <p:cNvPr id="32771" name="Content Placeholder 2"/>
          <p:cNvSpPr>
            <a:spLocks noGrp="1"/>
          </p:cNvSpPr>
          <p:nvPr>
            <p:ph idx="1"/>
          </p:nvPr>
        </p:nvSpPr>
        <p:spPr>
          <a:xfrm>
            <a:off x="609600" y="1981200"/>
            <a:ext cx="8305800" cy="2971800"/>
          </a:xfrm>
        </p:spPr>
        <p:txBody>
          <a:bodyPr>
            <a:normAutofit fontScale="92500" lnSpcReduction="20000"/>
          </a:bodyPr>
          <a:lstStyle/>
          <a:p>
            <a:pPr eaLnBrk="1" hangingPunct="1"/>
            <a:endParaRPr lang="en-US" altLang="en-US" b="1" dirty="0"/>
          </a:p>
          <a:p>
            <a:pPr eaLnBrk="1" hangingPunct="1"/>
            <a:r>
              <a:rPr lang="en-US" altLang="en-US" b="1" dirty="0"/>
              <a:t>Catchment</a:t>
            </a:r>
            <a:r>
              <a:rPr lang="en-US" altLang="en-US" dirty="0"/>
              <a:t>: an area with several, often interconnected water bodies (streams, rivers, lakes, swamps, marshes, groundwater. coastal waters). Management approaches differ according to focus and discipline (hydrology, forests, human use, integrated approach, etc.).</a:t>
            </a:r>
          </a:p>
          <a:p>
            <a:pPr eaLnBrk="1" hangingPunct="1"/>
            <a:r>
              <a:rPr lang="en-US" altLang="en-US" b="1" dirty="0"/>
              <a:t>Community</a:t>
            </a:r>
            <a:r>
              <a:rPr lang="en-US" altLang="en-US" dirty="0"/>
              <a:t>: groups of organisms of two or more different species living together within the same habitat or geographical area where they are likely to interact through </a:t>
            </a:r>
            <a:r>
              <a:rPr lang="en-US" altLang="en-US" b="1" dirty="0"/>
              <a:t>trophic and spatial relationships </a:t>
            </a:r>
            <a:r>
              <a:rPr lang="en-US" altLang="en-US" dirty="0"/>
              <a:t>(e.g. vegetation, birds).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88051423"/>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Rectangle 4"/>
          <p:cNvSpPr/>
          <p:nvPr/>
        </p:nvSpPr>
        <p:spPr>
          <a:xfrm>
            <a:off x="914400" y="609600"/>
            <a:ext cx="7620000" cy="5262979"/>
          </a:xfrm>
          <a:prstGeom prst="rect">
            <a:avLst/>
          </a:prstGeom>
        </p:spPr>
        <p:txBody>
          <a:bodyPr wrap="square">
            <a:spAutoFit/>
          </a:bodyPr>
          <a:lstStyle/>
          <a:p>
            <a:pPr eaLnBrk="1" hangingPunct="1">
              <a:defRPr/>
            </a:pPr>
            <a:r>
              <a:rPr lang="en-US" altLang="en-US" sz="2400" b="1" dirty="0">
                <a:latin typeface="+mn-lt"/>
              </a:rPr>
              <a:t>Habitat</a:t>
            </a:r>
            <a:r>
              <a:rPr lang="en-US" altLang="en-US" sz="2400" dirty="0">
                <a:latin typeface="+mn-lt"/>
              </a:rPr>
              <a:t>: A terrestrial, freshwater or marine geographical unit or an airway passage that supports assemblages of living organisms, individual organisms, and their interactions with the non-living environment (IFC PS6)</a:t>
            </a:r>
          </a:p>
          <a:p>
            <a:pPr eaLnBrk="1" hangingPunct="1">
              <a:defRPr/>
            </a:pPr>
            <a:r>
              <a:rPr lang="en-US" altLang="en-US" sz="2400" b="1" dirty="0">
                <a:latin typeface="+mn-lt"/>
              </a:rPr>
              <a:t>Ecological niche</a:t>
            </a:r>
            <a:r>
              <a:rPr lang="en-US" altLang="en-US" sz="2400" dirty="0">
                <a:latin typeface="+mn-lt"/>
              </a:rPr>
              <a:t>: An organism's </a:t>
            </a:r>
            <a:r>
              <a:rPr lang="en-US" altLang="en-US" sz="2400" b="1" dirty="0">
                <a:latin typeface="+mn-lt"/>
              </a:rPr>
              <a:t>niche</a:t>
            </a:r>
            <a:r>
              <a:rPr lang="en-US" altLang="en-US" sz="2400" dirty="0">
                <a:latin typeface="+mn-lt"/>
              </a:rPr>
              <a:t> is its unique position  or adaptive role in the ecosystem (e.g. giraffe, baobab tree, crocodile, dung beetle). </a:t>
            </a:r>
          </a:p>
          <a:p>
            <a:pPr eaLnBrk="1" hangingPunct="1">
              <a:defRPr/>
            </a:pPr>
            <a:r>
              <a:rPr lang="en-US" altLang="en-US" sz="2400" dirty="0">
                <a:latin typeface="+mn-lt"/>
              </a:rPr>
              <a:t>A </a:t>
            </a:r>
            <a:r>
              <a:rPr lang="en-US" altLang="en-US" sz="2400" b="1" dirty="0">
                <a:latin typeface="+mn-lt"/>
              </a:rPr>
              <a:t>habitat </a:t>
            </a:r>
            <a:r>
              <a:rPr lang="en-US" altLang="en-US" sz="2400" dirty="0">
                <a:latin typeface="+mn-lt"/>
              </a:rPr>
              <a:t>denotes the physical place. The characteristics of a </a:t>
            </a:r>
            <a:r>
              <a:rPr lang="en-US" altLang="en-US" sz="2400" b="1" dirty="0">
                <a:latin typeface="+mn-lt"/>
              </a:rPr>
              <a:t>habitat</a:t>
            </a:r>
            <a:r>
              <a:rPr lang="en-US" altLang="en-US" sz="2400" dirty="0">
                <a:latin typeface="+mn-lt"/>
              </a:rPr>
              <a:t> can be used to help define the </a:t>
            </a:r>
            <a:r>
              <a:rPr lang="en-US" altLang="en-US" sz="2400" b="1" dirty="0">
                <a:latin typeface="+mn-lt"/>
              </a:rPr>
              <a:t>niche</a:t>
            </a:r>
            <a:r>
              <a:rPr lang="en-US" altLang="en-US" sz="2400" dirty="0">
                <a:latin typeface="+mn-lt"/>
              </a:rPr>
              <a:t>, but cannot describe it entirely.**</a:t>
            </a:r>
          </a:p>
          <a:p>
            <a:pPr eaLnBrk="1" hangingPunct="1">
              <a:defRPr/>
            </a:pPr>
            <a:r>
              <a:rPr lang="en-US" altLang="en-US" sz="2400" b="1" dirty="0">
                <a:latin typeface="+mn-lt"/>
              </a:rPr>
              <a:t>Carrying capacity </a:t>
            </a:r>
            <a:r>
              <a:rPr lang="en-US" altLang="en-US" sz="2400" dirty="0">
                <a:latin typeface="+mn-lt"/>
              </a:rPr>
              <a:t>of a biological species in an environment is the population size of the species that the environment can sustain indefinitely, given the food, habitat, water and other necessities available in the environment.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184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Rectangle 4"/>
          <p:cNvSpPr/>
          <p:nvPr/>
        </p:nvSpPr>
        <p:spPr>
          <a:xfrm>
            <a:off x="533400" y="1447800"/>
            <a:ext cx="8458200" cy="4524315"/>
          </a:xfrm>
          <a:prstGeom prst="rect">
            <a:avLst/>
          </a:prstGeom>
        </p:spPr>
        <p:txBody>
          <a:bodyPr>
            <a:spAutoFit/>
          </a:bodyPr>
          <a:lstStyle/>
          <a:p>
            <a:pPr eaLnBrk="1" hangingPunct="1">
              <a:defRPr/>
            </a:pPr>
            <a:r>
              <a:rPr lang="en-US" sz="2400" u="sng" dirty="0">
                <a:latin typeface="+mn-lt"/>
              </a:rPr>
              <a:t>Formal Definitions</a:t>
            </a:r>
            <a:endParaRPr lang="en-US" sz="2400" dirty="0">
              <a:latin typeface="+mn-lt"/>
            </a:endParaRPr>
          </a:p>
          <a:p>
            <a:pPr lvl="1" eaLnBrk="1" hangingPunct="1">
              <a:defRPr/>
            </a:pPr>
            <a:endParaRPr lang="en-US" sz="2400" dirty="0">
              <a:latin typeface="+mn-lt"/>
            </a:endParaRPr>
          </a:p>
          <a:p>
            <a:pPr lvl="1" eaLnBrk="1" hangingPunct="1">
              <a:defRPr/>
            </a:pPr>
            <a:endParaRPr lang="en-US" sz="2400" dirty="0"/>
          </a:p>
          <a:p>
            <a:pPr lvl="1" eaLnBrk="1" hangingPunct="1">
              <a:defRPr/>
            </a:pPr>
            <a:r>
              <a:rPr lang="en-US" sz="2400" dirty="0">
                <a:latin typeface="+mn-lt"/>
              </a:rPr>
              <a:t>“‘Biological diversity’ means the variability among living organisms from all sources including, </a:t>
            </a:r>
            <a:r>
              <a:rPr lang="en-US" sz="2400" i="1" dirty="0">
                <a:latin typeface="+mn-lt"/>
              </a:rPr>
              <a:t>inter alia</a:t>
            </a:r>
            <a:r>
              <a:rPr lang="en-US" sz="2400" dirty="0">
                <a:latin typeface="+mn-lt"/>
              </a:rPr>
              <a:t>, terrestrial, marine and other aquatic ecosystems and the ecological complexes of which they are part; this includes diversity within species, between species and of ecosystems” (Convention on Biological Diversity, 1992, Article 2); </a:t>
            </a:r>
          </a:p>
          <a:p>
            <a:pPr lvl="1" eaLnBrk="1" hangingPunct="1">
              <a:defRPr/>
            </a:pPr>
            <a:r>
              <a:rPr lang="en-US" sz="2400" dirty="0">
                <a:latin typeface="+mn-lt"/>
              </a:rPr>
              <a:t>“Broad unifying concept, encompassing all forms, levels and combinations of natural variation, at all levels of biological organization “ (Gaston and Spicer 2004)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131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457200"/>
            <a:ext cx="8534400" cy="561975"/>
          </a:xfrm>
        </p:spPr>
        <p:txBody>
          <a:bodyPr>
            <a:normAutofit fontScale="90000"/>
          </a:bodyPr>
          <a:lstStyle/>
          <a:p>
            <a:pPr eaLnBrk="1" hangingPunct="1">
              <a:defRPr/>
            </a:pPr>
            <a:r>
              <a:rPr lang="en-US" altLang="en-US" sz="3600" dirty="0">
                <a:latin typeface="+mn-lt"/>
              </a:rPr>
              <a:t>Pyramid Terrestrial </a:t>
            </a:r>
            <a:r>
              <a:rPr lang="en-US" altLang="en-US" sz="3600" dirty="0" err="1">
                <a:latin typeface="+mn-lt"/>
              </a:rPr>
              <a:t>Trophic</a:t>
            </a:r>
            <a:r>
              <a:rPr lang="en-US" altLang="en-US" sz="3600" dirty="0">
                <a:latin typeface="+mn-lt"/>
              </a:rPr>
              <a:t> Levels and Food Web</a:t>
            </a:r>
          </a:p>
        </p:txBody>
      </p:sp>
      <p:pic>
        <p:nvPicPr>
          <p:cNvPr id="34819" name="Picture 2" descr="C:\Users\Sally Lahm\Documents\Tetra Tech ARD 2014\New SoW May 2014\Ecosystems &amp; Oil Activities\Pyramid Trophic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76200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595172172"/>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6200"/>
            <a:ext cx="8229600" cy="715963"/>
          </a:xfrm>
        </p:spPr>
        <p:txBody>
          <a:bodyPr/>
          <a:lstStyle/>
          <a:p>
            <a:pPr eaLnBrk="1" hangingPunct="1">
              <a:defRPr/>
            </a:pPr>
            <a:r>
              <a:rPr lang="en-US" altLang="en-US"/>
              <a:t>Food web of soil ecosystem</a:t>
            </a:r>
          </a:p>
        </p:txBody>
      </p:sp>
      <p:pic>
        <p:nvPicPr>
          <p:cNvPr id="3584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5800" y="792163"/>
            <a:ext cx="8229600" cy="5227637"/>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974321326"/>
      </p:ext>
    </p:extLst>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4350" y="0"/>
            <a:ext cx="8229600" cy="715962"/>
          </a:xfrm>
        </p:spPr>
        <p:txBody>
          <a:bodyPr/>
          <a:lstStyle/>
          <a:p>
            <a:pPr eaLnBrk="1" hangingPunct="1">
              <a:defRPr/>
            </a:pPr>
            <a:r>
              <a:rPr lang="en-US" altLang="en-US" sz="3200" dirty="0"/>
              <a:t>Examples of habitats</a:t>
            </a:r>
          </a:p>
        </p:txBody>
      </p:sp>
      <p:pic>
        <p:nvPicPr>
          <p:cNvPr id="3686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 y="715962"/>
            <a:ext cx="4298950" cy="2916238"/>
          </a:xfrm>
          <a:ln w="19050">
            <a:solidFill>
              <a:schemeClr val="tx1"/>
            </a:solidFill>
            <a:miter lim="800000"/>
            <a:headEnd/>
            <a:tailEnd/>
          </a:ln>
        </p:spPr>
      </p:pic>
      <p:pic>
        <p:nvPicPr>
          <p:cNvPr id="36868" name="Picture 2" descr="C:\Users\Sally Lahm\Documents\Tetra Tech ARD 2014\New SoW May 2014\Ecosystems &amp; Oil Activities\Photos and graphics\Lion in grassland savanna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790" y="3276600"/>
            <a:ext cx="4327525" cy="2806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5" descr="http://www.fcps.edu/islandcreekes/ecology/Habitat/Forest%20Edge/16-45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265" y="715962"/>
            <a:ext cx="4352925" cy="29162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6" descr="http://www.fcps.edu/islandcreekes/ecology/Habitat/Forest%20Stream/stream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 y="3276600"/>
            <a:ext cx="4257675" cy="2806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C:\Users\Sally Lahm\Documents\Tetra Tech ARD 2014\New SoW May 2014\Ecosystems &amp; Oil Activities\Photos and graphics\Uganda papyrus swam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5500" y="1944688"/>
            <a:ext cx="5067300" cy="336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584556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44563"/>
          </a:xfrm>
        </p:spPr>
        <p:txBody>
          <a:bodyPr>
            <a:normAutofit fontScale="90000"/>
          </a:bodyPr>
          <a:lstStyle/>
          <a:p>
            <a:pPr eaLnBrk="1" hangingPunct="1">
              <a:defRPr/>
            </a:pPr>
            <a:r>
              <a:rPr lang="en-US" sz="3200" dirty="0"/>
              <a:t>Differing Definitions of Landscapes </a:t>
            </a:r>
            <a:br>
              <a:rPr lang="en-US" sz="3200" dirty="0"/>
            </a:br>
            <a:r>
              <a:rPr lang="en-US" sz="2700" dirty="0"/>
              <a:t>(Source: www.umass.edu/landscape)  </a:t>
            </a:r>
          </a:p>
        </p:txBody>
      </p:sp>
      <p:pic>
        <p:nvPicPr>
          <p:cNvPr id="3789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07720" y="1249363"/>
            <a:ext cx="7772400" cy="497363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10956330"/>
      </p:ext>
    </p:extLst>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381000"/>
            <a:ext cx="6798734" cy="1303867"/>
          </a:xfrm>
        </p:spPr>
        <p:txBody>
          <a:bodyPr>
            <a:normAutofit/>
          </a:bodyPr>
          <a:lstStyle/>
          <a:p>
            <a:pPr eaLnBrk="1" hangingPunct="1">
              <a:defRPr/>
            </a:pPr>
            <a:r>
              <a:rPr lang="en-US" altLang="en-US" sz="3200" dirty="0"/>
              <a:t>Landscape from a Wildlife Perspective </a:t>
            </a:r>
            <a:br>
              <a:rPr lang="en-US" altLang="en-US" sz="3200" dirty="0"/>
            </a:br>
            <a:r>
              <a:rPr lang="en-US" altLang="en-US" sz="3200" dirty="0"/>
              <a:t>(</a:t>
            </a:r>
            <a:r>
              <a:rPr lang="en-US" altLang="en-US" sz="1300" dirty="0"/>
              <a:t>Source: www.umass.edu/landscape) </a:t>
            </a:r>
          </a:p>
        </p:txBody>
      </p:sp>
      <p:pic>
        <p:nvPicPr>
          <p:cNvPr id="3891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66800" y="1600200"/>
            <a:ext cx="7391400" cy="454183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69021601"/>
      </p:ext>
    </p:extLst>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15962"/>
          </a:xfrm>
        </p:spPr>
        <p:txBody>
          <a:bodyPr>
            <a:normAutofit fontScale="90000"/>
          </a:bodyPr>
          <a:lstStyle/>
          <a:p>
            <a:pPr eaLnBrk="1" hangingPunct="1">
              <a:defRPr/>
            </a:pPr>
            <a:r>
              <a:rPr lang="en-US" altLang="en-US" sz="3200"/>
              <a:t>Other perspectives </a:t>
            </a:r>
            <a:br>
              <a:rPr lang="en-US" altLang="en-US" sz="3200"/>
            </a:br>
            <a:r>
              <a:rPr lang="en-US" altLang="en-US" sz="3200"/>
              <a:t>(Source: www.umass.edu/landscape) </a:t>
            </a:r>
          </a:p>
        </p:txBody>
      </p:sp>
      <p:pic>
        <p:nvPicPr>
          <p:cNvPr id="3993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50875" y="1143000"/>
            <a:ext cx="8001000" cy="5334000"/>
          </a:xfrm>
        </p:spPr>
      </p:pic>
    </p:spTree>
    <p:extLst>
      <p:ext uri="{BB962C8B-B14F-4D97-AF65-F5344CB8AC3E}">
        <p14:creationId xmlns:p14="http://schemas.microsoft.com/office/powerpoint/2010/main" val="3578606731"/>
      </p:ext>
    </p:extLst>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1554163"/>
          </a:xfrm>
        </p:spPr>
        <p:txBody>
          <a:bodyPr>
            <a:normAutofit fontScale="90000"/>
          </a:bodyPr>
          <a:lstStyle/>
          <a:p>
            <a:pPr eaLnBrk="1" hangingPunct="1">
              <a:defRPr/>
            </a:pPr>
            <a:r>
              <a:rPr lang="en-US" sz="3200" dirty="0">
                <a:latin typeface="+mn-lt"/>
              </a:rPr>
              <a:t>The essential first step in any landscape-level research or management endeavor is to define the landscape</a:t>
            </a:r>
          </a:p>
        </p:txBody>
      </p:sp>
      <p:pic>
        <p:nvPicPr>
          <p:cNvPr id="4096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313" y="2490788"/>
            <a:ext cx="5167312" cy="34448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289959982"/>
      </p:ext>
    </p:extLst>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74638"/>
            <a:ext cx="8610600" cy="1249362"/>
          </a:xfrm>
        </p:spPr>
        <p:txBody>
          <a:bodyPr>
            <a:normAutofit/>
          </a:bodyPr>
          <a:lstStyle/>
          <a:p>
            <a:pPr eaLnBrk="1" hangingPunct="1">
              <a:defRPr/>
            </a:pPr>
            <a:r>
              <a:rPr lang="en-US" altLang="en-US" sz="2800"/>
              <a:t>Landscapes vary in structure (patterns) and function (process) due to natural and anthropogenic factors</a:t>
            </a:r>
          </a:p>
        </p:txBody>
      </p:sp>
      <p:pic>
        <p:nvPicPr>
          <p:cNvPr id="4198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1554480"/>
            <a:ext cx="7494905" cy="4693920"/>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26882310"/>
      </p:ext>
    </p:extLst>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ftp://congo.iluci.org/CARPE_landscape_posters/Regional_100dpi.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 name="Title 2"/>
          <p:cNvSpPr>
            <a:spLocks noGrp="1"/>
          </p:cNvSpPr>
          <p:nvPr>
            <p:ph type="title"/>
          </p:nvPr>
        </p:nvSpPr>
        <p:spPr>
          <a:xfrm>
            <a:off x="460375" y="533400"/>
            <a:ext cx="8229600" cy="715963"/>
          </a:xfrm>
        </p:spPr>
        <p:txBody>
          <a:bodyPr>
            <a:normAutofit fontScale="90000"/>
          </a:bodyPr>
          <a:lstStyle/>
          <a:p>
            <a:pPr eaLnBrk="1" hangingPunct="1">
              <a:defRPr/>
            </a:pPr>
            <a:r>
              <a:rPr lang="en-US" sz="3200" dirty="0"/>
              <a:t>CARPE Landscape Management Approach </a:t>
            </a:r>
            <a:br>
              <a:rPr lang="en-US" sz="3200" dirty="0"/>
            </a:br>
            <a:r>
              <a:rPr lang="en-US" sz="2700" dirty="0"/>
              <a:t>(Source: www.carpe.umd.edu)</a:t>
            </a:r>
          </a:p>
        </p:txBody>
      </p:sp>
      <p:pic>
        <p:nvPicPr>
          <p:cNvPr id="43012" name="Content Placeholder 5" descr="CARPE base map"/>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66800" y="2362200"/>
            <a:ext cx="6858000" cy="3657600"/>
          </a:xfrm>
          <a:ln w="28575">
            <a:solidFill>
              <a:schemeClr val="tx1"/>
            </a:solid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599542869"/>
      </p:ext>
    </p:extLst>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762000"/>
            <a:ext cx="8077200" cy="1325563"/>
          </a:xfrm>
        </p:spPr>
        <p:txBody>
          <a:bodyPr>
            <a:normAutofit fontScale="90000"/>
          </a:bodyPr>
          <a:lstStyle/>
          <a:p>
            <a:pPr eaLnBrk="1" hangingPunct="1">
              <a:defRPr/>
            </a:pPr>
            <a:r>
              <a:rPr lang="it-IT" altLang="en-US" sz="3100" dirty="0"/>
              <a:t>Echuya Forest Landscape (Source: www.arcos.org)</a:t>
            </a:r>
            <a:br>
              <a:rPr lang="it-IT" altLang="en-US" dirty="0"/>
            </a:br>
            <a:r>
              <a:rPr lang="it-IT" altLang="en-US" sz="3100" dirty="0"/>
              <a:t>Albertine Rift Conservation Society &amp; Nature Uganda</a:t>
            </a:r>
            <a:endParaRPr lang="en-US" altLang="en-US" sz="3100" dirty="0"/>
          </a:p>
        </p:txBody>
      </p:sp>
      <p:pic>
        <p:nvPicPr>
          <p:cNvPr id="44035" name="Content Placeholder 3" descr="Echuya"/>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38200" y="2423160"/>
            <a:ext cx="2438400" cy="3657600"/>
          </a:xfrm>
          <a:ln w="38100">
            <a:solidFill>
              <a:schemeClr val="tx1"/>
            </a:solidFill>
            <a:miter lim="800000"/>
            <a:headEnd/>
            <a:tailEnd/>
          </a:ln>
        </p:spPr>
      </p:pic>
      <p:pic>
        <p:nvPicPr>
          <p:cNvPr id="44036" name="Picture 2" descr="Echuya base map"/>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191000" y="2438400"/>
            <a:ext cx="4191000" cy="3505200"/>
          </a:xfrm>
          <a:noFill/>
          <a:ln w="38100">
            <a:solidFill>
              <a:schemeClr val="tx1"/>
            </a:solid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92261517"/>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52400"/>
            <a:ext cx="7772400" cy="1143000"/>
          </a:xfrm>
        </p:spPr>
        <p:txBody>
          <a:bodyPr>
            <a:normAutofit/>
          </a:bodyPr>
          <a:lstStyle/>
          <a:p>
            <a:pPr eaLnBrk="1" hangingPunct="1">
              <a:defRPr/>
            </a:pPr>
            <a:r>
              <a:rPr lang="en-US" altLang="en-US" dirty="0"/>
              <a:t>Whichever definition is used…</a:t>
            </a:r>
          </a:p>
        </p:txBody>
      </p:sp>
      <p:sp>
        <p:nvSpPr>
          <p:cNvPr id="8195" name="Content Placeholder 2"/>
          <p:cNvSpPr>
            <a:spLocks noGrp="1"/>
          </p:cNvSpPr>
          <p:nvPr>
            <p:ph idx="1"/>
          </p:nvPr>
        </p:nvSpPr>
        <p:spPr>
          <a:xfrm>
            <a:off x="533400" y="1828800"/>
            <a:ext cx="8534400" cy="2895600"/>
          </a:xfrm>
        </p:spPr>
        <p:txBody>
          <a:bodyPr>
            <a:normAutofit fontScale="85000" lnSpcReduction="20000"/>
          </a:bodyPr>
          <a:lstStyle/>
          <a:p>
            <a:pPr eaLnBrk="1" hangingPunct="1"/>
            <a:endParaRPr lang="en-US" altLang="en-US" dirty="0"/>
          </a:p>
          <a:p>
            <a:pPr eaLnBrk="1" hangingPunct="1"/>
            <a:endParaRPr lang="en-US" altLang="en-US" dirty="0"/>
          </a:p>
          <a:p>
            <a:pPr eaLnBrk="1" hangingPunct="1"/>
            <a:r>
              <a:rPr lang="en-US" altLang="en-US" dirty="0"/>
              <a:t>One can refer to the biodiversity of some given area or volume of:</a:t>
            </a:r>
          </a:p>
          <a:p>
            <a:pPr lvl="1" eaLnBrk="1" hangingPunct="1"/>
            <a:r>
              <a:rPr lang="en-US" altLang="en-US" dirty="0"/>
              <a:t>the land or sea, </a:t>
            </a:r>
          </a:p>
          <a:p>
            <a:pPr lvl="1" eaLnBrk="1" hangingPunct="1"/>
            <a:r>
              <a:rPr lang="en-US" altLang="en-US" dirty="0"/>
              <a:t>a continent or an ocean basin, or</a:t>
            </a:r>
          </a:p>
          <a:p>
            <a:pPr lvl="1" eaLnBrk="1" hangingPunct="1"/>
            <a:r>
              <a:rPr lang="en-US" altLang="en-US" dirty="0"/>
              <a:t>the entire planet Earth</a:t>
            </a:r>
          </a:p>
          <a:p>
            <a:pPr eaLnBrk="1" hangingPunct="1"/>
            <a:r>
              <a:rPr lang="en-US" altLang="en-US" dirty="0"/>
              <a:t>Likewise, one can speak of biodiversity at present, at a given time or period in the past or in the future, or over the entire history of life on earth.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55770515"/>
      </p:ext>
    </p:extLst>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04800"/>
            <a:ext cx="8229600" cy="868363"/>
          </a:xfrm>
        </p:spPr>
        <p:txBody>
          <a:bodyPr>
            <a:normAutofit/>
          </a:bodyPr>
          <a:lstStyle/>
          <a:p>
            <a:pPr eaLnBrk="1" hangingPunct="1">
              <a:defRPr/>
            </a:pPr>
            <a:r>
              <a:rPr lang="en-US" altLang="en-US" sz="2800" dirty="0"/>
              <a:t>Conservation Area Management Concept in Uganda</a:t>
            </a:r>
            <a:br>
              <a:rPr lang="en-US" altLang="en-US" sz="2800" dirty="0"/>
            </a:br>
            <a:r>
              <a:rPr lang="en-US" altLang="en-US" sz="2200" dirty="0"/>
              <a:t>(Source: </a:t>
            </a:r>
            <a:r>
              <a:rPr lang="en-US" altLang="en-US" sz="2200" dirty="0" err="1"/>
              <a:t>Oluput</a:t>
            </a:r>
            <a:r>
              <a:rPr lang="en-US" altLang="en-US" sz="2200" dirty="0"/>
              <a:t> et al. 2009)</a:t>
            </a:r>
          </a:p>
        </p:txBody>
      </p:sp>
      <p:pic>
        <p:nvPicPr>
          <p:cNvPr id="4505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76400" y="1371600"/>
            <a:ext cx="6477000" cy="4703762"/>
          </a:xfrm>
          <a:ln w="38100">
            <a:solidFill>
              <a:schemeClr val="tx1"/>
            </a:solid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54562172"/>
      </p:ext>
    </p:extLst>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990600"/>
          </a:xfrm>
        </p:spPr>
        <p:txBody>
          <a:bodyPr>
            <a:noAutofit/>
          </a:bodyPr>
          <a:lstStyle/>
          <a:p>
            <a:pPr eaLnBrk="1" hangingPunct="1">
              <a:defRPr/>
            </a:pPr>
            <a:br>
              <a:rPr lang="en-US" sz="3200" dirty="0">
                <a:latin typeface="+mn-lt"/>
              </a:rPr>
            </a:br>
            <a:r>
              <a:rPr lang="en-US" sz="3200" dirty="0">
                <a:latin typeface="+mn-lt"/>
              </a:rPr>
              <a:t>3 Key Elements/Levels/Groups of Biodiversity </a:t>
            </a:r>
            <a:br>
              <a:rPr lang="en-US" sz="3200" dirty="0">
                <a:latin typeface="+mn-lt"/>
              </a:rPr>
            </a:br>
            <a:r>
              <a:rPr lang="en-US" sz="3200" dirty="0">
                <a:latin typeface="+mn-lt"/>
              </a:rPr>
              <a:t>(source Sodhi and Ehrlich 2010) /3 key levels of measuring</a:t>
            </a:r>
          </a:p>
        </p:txBody>
      </p:sp>
      <p:pic>
        <p:nvPicPr>
          <p:cNvPr id="92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7469" y="3051175"/>
            <a:ext cx="6477000" cy="23241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60243118"/>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72633" y="533400"/>
            <a:ext cx="6798734" cy="1303867"/>
          </a:xfrm>
        </p:spPr>
        <p:txBody>
          <a:bodyPr/>
          <a:lstStyle/>
          <a:p>
            <a:pPr eaLnBrk="1" hangingPunct="1">
              <a:defRPr/>
            </a:pPr>
            <a:r>
              <a:rPr lang="en-GB" altLang="en-US" dirty="0"/>
              <a:t>Kingdoms of life</a:t>
            </a:r>
          </a:p>
        </p:txBody>
      </p:sp>
      <p:pic>
        <p:nvPicPr>
          <p:cNvPr id="10243" name="Picture 2" descr="http://www.sciencehq.com/biology/images/kingdom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1741488"/>
            <a:ext cx="76200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22524399"/>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620000" cy="1143000"/>
          </a:xfrm>
        </p:spPr>
        <p:txBody>
          <a:bodyPr>
            <a:normAutofit fontScale="90000"/>
          </a:bodyPr>
          <a:lstStyle/>
          <a:p>
            <a:pPr eaLnBrk="1" hangingPunct="1">
              <a:defRPr/>
            </a:pPr>
            <a:r>
              <a:rPr lang="en-US" sz="3200" dirty="0"/>
              <a:t>The three key levels/elements/groups are intimately linked and share some elements in common</a:t>
            </a:r>
          </a:p>
        </p:txBody>
      </p:sp>
      <p:sp>
        <p:nvSpPr>
          <p:cNvPr id="3" name="Content Placeholder 2"/>
          <p:cNvSpPr>
            <a:spLocks noGrp="1"/>
          </p:cNvSpPr>
          <p:nvPr>
            <p:ph idx="1"/>
          </p:nvPr>
        </p:nvSpPr>
        <p:spPr>
          <a:xfrm>
            <a:off x="457200" y="1752600"/>
            <a:ext cx="8229600" cy="4876800"/>
          </a:xfrm>
        </p:spPr>
        <p:txBody>
          <a:bodyPr>
            <a:normAutofit/>
          </a:bodyPr>
          <a:lstStyle/>
          <a:p>
            <a:pPr marL="0" indent="0" eaLnBrk="1" hangingPunct="1">
              <a:buFontTx/>
              <a:buNone/>
              <a:defRPr/>
            </a:pPr>
            <a:r>
              <a:rPr lang="en-US" sz="1800" b="1" dirty="0"/>
              <a:t>Genetic diversity </a:t>
            </a:r>
          </a:p>
          <a:p>
            <a:pPr eaLnBrk="1" hangingPunct="1">
              <a:defRPr/>
            </a:pPr>
            <a:endParaRPr lang="en-US" sz="1800" dirty="0"/>
          </a:p>
          <a:p>
            <a:pPr eaLnBrk="1" hangingPunct="1">
              <a:defRPr/>
            </a:pPr>
            <a:r>
              <a:rPr lang="en-US" sz="1800" dirty="0"/>
              <a:t>Encompasses the components of:</a:t>
            </a:r>
          </a:p>
          <a:p>
            <a:pPr lvl="1" eaLnBrk="1" hangingPunct="1">
              <a:defRPr/>
            </a:pPr>
            <a:r>
              <a:rPr lang="en-US" sz="1800" dirty="0"/>
              <a:t>the genetic coding that structures organisms, and </a:t>
            </a:r>
          </a:p>
          <a:p>
            <a:pPr lvl="1" eaLnBrk="1" hangingPunct="1">
              <a:defRPr/>
            </a:pPr>
            <a:r>
              <a:rPr lang="en-US" sz="1800" dirty="0"/>
              <a:t>variation in the genetic make-up between individuals within a population and between populations. </a:t>
            </a:r>
          </a:p>
          <a:p>
            <a:pPr eaLnBrk="1" hangingPunct="1">
              <a:defRPr/>
            </a:pPr>
            <a:r>
              <a:rPr lang="en-US" sz="1800" dirty="0"/>
              <a:t>This is the raw material on which evolutionary processes act.</a:t>
            </a:r>
          </a:p>
          <a:p>
            <a:pPr eaLnBrk="1" hangingPunct="1">
              <a:defRPr/>
            </a:pPr>
            <a:r>
              <a:rPr lang="en-US" sz="1800" dirty="0"/>
              <a:t>Populations with more genetic diversity tend to be:</a:t>
            </a:r>
          </a:p>
          <a:p>
            <a:pPr lvl="1" eaLnBrk="1" hangingPunct="1">
              <a:defRPr/>
            </a:pPr>
            <a:r>
              <a:rPr lang="en-US" sz="1800" dirty="0"/>
              <a:t>larger</a:t>
            </a:r>
          </a:p>
          <a:p>
            <a:pPr lvl="1" eaLnBrk="1" hangingPunct="1">
              <a:defRPr/>
            </a:pPr>
            <a:r>
              <a:rPr lang="en-US" sz="1800" dirty="0"/>
              <a:t>more stable than those that wildly fluctuate; and</a:t>
            </a:r>
          </a:p>
          <a:p>
            <a:pPr lvl="1" eaLnBrk="1" hangingPunct="1">
              <a:defRPr/>
            </a:pPr>
            <a:r>
              <a:rPr lang="en-US" sz="1800" dirty="0"/>
              <a:t>at the center of species’ geographic ranges,  rather than periphery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42191499"/>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5613" y="609600"/>
            <a:ext cx="8686800" cy="715963"/>
          </a:xfrm>
        </p:spPr>
        <p:txBody>
          <a:bodyPr>
            <a:normAutofit/>
          </a:bodyPr>
          <a:lstStyle/>
          <a:p>
            <a:pPr eaLnBrk="1" hangingPunct="1">
              <a:defRPr/>
            </a:pPr>
            <a:r>
              <a:rPr lang="en-US" altLang="en-US"/>
              <a:t>Species richness, evenness and diversity</a:t>
            </a:r>
          </a:p>
        </p:txBody>
      </p:sp>
      <p:sp>
        <p:nvSpPr>
          <p:cNvPr id="12291" name="Content Placeholder 2"/>
          <p:cNvSpPr>
            <a:spLocks noGrp="1"/>
          </p:cNvSpPr>
          <p:nvPr>
            <p:ph idx="1"/>
          </p:nvPr>
        </p:nvSpPr>
        <p:spPr>
          <a:xfrm>
            <a:off x="457200" y="1600200"/>
            <a:ext cx="8229600" cy="5181600"/>
          </a:xfrm>
        </p:spPr>
        <p:txBody>
          <a:bodyPr>
            <a:normAutofit/>
          </a:bodyPr>
          <a:lstStyle/>
          <a:p>
            <a:pPr eaLnBrk="1" hangingPunct="1"/>
            <a:r>
              <a:rPr lang="en-US" altLang="en-US" sz="1800" dirty="0"/>
              <a:t>Species richness: </a:t>
            </a:r>
          </a:p>
          <a:p>
            <a:pPr lvl="1" eaLnBrk="1" hangingPunct="1"/>
            <a:r>
              <a:rPr lang="en-US" altLang="en-US" sz="1800" dirty="0"/>
              <a:t>number of different species represented in an ecological community, landscape or region.</a:t>
            </a:r>
          </a:p>
          <a:p>
            <a:pPr lvl="1" eaLnBrk="1" hangingPunct="1"/>
            <a:r>
              <a:rPr lang="en-US" altLang="en-US" sz="1800" dirty="0"/>
              <a:t>does not take into account the abundances of the species or their relative abundance distributions.</a:t>
            </a:r>
          </a:p>
          <a:p>
            <a:pPr eaLnBrk="1" hangingPunct="1"/>
            <a:r>
              <a:rPr lang="en-US" altLang="en-US" sz="1800" dirty="0"/>
              <a:t>Species evenness:</a:t>
            </a:r>
          </a:p>
          <a:p>
            <a:pPr lvl="1" eaLnBrk="1" hangingPunct="1"/>
            <a:r>
              <a:rPr lang="en-US" altLang="en-US" sz="1800" dirty="0"/>
              <a:t> quantifies how equal the abundances of the species are.</a:t>
            </a:r>
          </a:p>
          <a:p>
            <a:pPr eaLnBrk="1" hangingPunct="1"/>
            <a:r>
              <a:rPr lang="en-US" altLang="en-US" sz="1800" dirty="0"/>
              <a:t>Species diversity: </a:t>
            </a:r>
          </a:p>
          <a:p>
            <a:pPr lvl="1" eaLnBrk="1" hangingPunct="1"/>
            <a:r>
              <a:rPr lang="en-US" altLang="en-US" sz="1800" dirty="0"/>
              <a:t>takes into account both species richness and species evenness.</a:t>
            </a:r>
          </a:p>
          <a:p>
            <a:pPr lvl="1" eaLnBrk="1" hangingPunct="1"/>
            <a:r>
              <a:rPr lang="en-US" altLang="en-US" sz="1800" dirty="0"/>
              <a:t>is the effective number of different species that are represented in a collection of individuals (a dataset).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10838322"/>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1828800"/>
            <a:ext cx="7772400" cy="1143000"/>
          </a:xfrm>
        </p:spPr>
        <p:txBody>
          <a:bodyPr>
            <a:normAutofit fontScale="90000"/>
          </a:bodyPr>
          <a:lstStyle/>
          <a:p>
            <a:pPr eaLnBrk="1" hangingPunct="1">
              <a:defRPr/>
            </a:pPr>
            <a:r>
              <a:rPr lang="en-US" altLang="en-US" dirty="0"/>
              <a:t>Second Key Level/Element/Group: Organismal Diversity</a:t>
            </a:r>
          </a:p>
        </p:txBody>
      </p:sp>
      <p:sp>
        <p:nvSpPr>
          <p:cNvPr id="13315" name="Content Placeholder 2"/>
          <p:cNvSpPr>
            <a:spLocks noGrp="1"/>
          </p:cNvSpPr>
          <p:nvPr>
            <p:ph idx="1"/>
          </p:nvPr>
        </p:nvSpPr>
        <p:spPr>
          <a:xfrm>
            <a:off x="457200" y="3429000"/>
            <a:ext cx="7543800" cy="2590800"/>
          </a:xfrm>
        </p:spPr>
        <p:txBody>
          <a:bodyPr>
            <a:noAutofit/>
          </a:bodyPr>
          <a:lstStyle/>
          <a:p>
            <a:pPr eaLnBrk="1" hangingPunct="1"/>
            <a:r>
              <a:rPr lang="en-US" altLang="en-US" sz="1600" b="1" dirty="0"/>
              <a:t>Organismal diversity </a:t>
            </a:r>
            <a:r>
              <a:rPr lang="en-US" altLang="en-US" sz="1600" dirty="0"/>
              <a:t>encompasses the full taxonomic hierarchy and its components, from individuals upwards to populations, sub-species and species, genera, families, phyla, and beyond to kingdoms and domains. </a:t>
            </a:r>
          </a:p>
          <a:p>
            <a:pPr eaLnBrk="1" hangingPunct="1"/>
            <a:r>
              <a:rPr lang="en-US" altLang="en-US" sz="1600" dirty="0"/>
              <a:t>Measures of </a:t>
            </a:r>
            <a:r>
              <a:rPr lang="en-US" altLang="en-US" sz="1600" dirty="0" err="1"/>
              <a:t>organismal</a:t>
            </a:r>
            <a:r>
              <a:rPr lang="en-US" altLang="en-US" sz="1600" dirty="0"/>
              <a:t> diversity include some of the most familiar expressions of biodiversity, such as the numbers of species (i.e. </a:t>
            </a:r>
            <a:r>
              <a:rPr lang="en-US" altLang="en-US" sz="1600" b="1" dirty="0"/>
              <a:t>species richness</a:t>
            </a:r>
            <a:r>
              <a:rPr lang="en-US" altLang="en-US" sz="16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15488643"/>
      </p:ext>
    </p:extLst>
  </p:cSld>
  <p:clrMapOvr>
    <a:masterClrMapping/>
  </p:clrMapOvr>
  <p:transition spd="slow">
    <p:circl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233</TotalTime>
  <Words>2818</Words>
  <Application>Microsoft Office PowerPoint</Application>
  <PresentationFormat>On-screen Show (4:3)</PresentationFormat>
  <Paragraphs>363</Paragraphs>
  <Slides>41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Garamond</vt:lpstr>
      <vt:lpstr>Times New Roman</vt:lpstr>
      <vt:lpstr>Organic</vt:lpstr>
      <vt:lpstr>Ecosystem Health</vt:lpstr>
      <vt:lpstr>What is Biodiversity?</vt:lpstr>
      <vt:lpstr>PowerPoint Presentation</vt:lpstr>
      <vt:lpstr>Whichever definition is used…</vt:lpstr>
      <vt:lpstr> 3 Key Elements/Levels/Groups of Biodiversity  (source Sodhi and Ehrlich 2010) /3 key levels of measuring</vt:lpstr>
      <vt:lpstr>Kingdoms of life</vt:lpstr>
      <vt:lpstr>The three key levels/elements/groups are intimately linked and share some elements in common</vt:lpstr>
      <vt:lpstr>Species richness, evenness and diversity</vt:lpstr>
      <vt:lpstr>Second Key Level/Element/Group: Organismal Diversity</vt:lpstr>
      <vt:lpstr>The measurement of species diversity</vt:lpstr>
      <vt:lpstr>PowerPoint Presentation</vt:lpstr>
      <vt:lpstr>CASE STUDY: Conservation  in Uganda</vt:lpstr>
      <vt:lpstr>PowerPoint Presentation</vt:lpstr>
      <vt:lpstr>Species Diversity</vt:lpstr>
      <vt:lpstr>PowerPoint Presentation</vt:lpstr>
      <vt:lpstr>Biodiversity Conserved</vt:lpstr>
      <vt:lpstr>Highly probable that the majority of species are parasites; Few people think about biodiversity from this viewpoint</vt:lpstr>
      <vt:lpstr>The ‘population’ is a particularly  important element of biodiversity</vt:lpstr>
      <vt:lpstr>Third Key Element/Level/Group of Biodiversity: Ecological Diversity</vt:lpstr>
      <vt:lpstr>PowerPoint Presentation</vt:lpstr>
      <vt:lpstr>PowerPoint Presentation</vt:lpstr>
      <vt:lpstr>Scales of Ecological Diversity  (Source: Sodhi and Ehrlich 2010) </vt:lpstr>
      <vt:lpstr>PowerPoint Presentation</vt:lpstr>
      <vt:lpstr>Ecoregion Example: Global Freshwater Ecoregions</vt:lpstr>
      <vt:lpstr>Ecological map of Uganda</vt:lpstr>
      <vt:lpstr>Ecological map of Uganda</vt:lpstr>
      <vt:lpstr>Vegetation Biomes of Africa (Source: www. bgis.sanbi.org) </vt:lpstr>
      <vt:lpstr>Other components of Ecological Diversity</vt:lpstr>
      <vt:lpstr>PowerPoint Presentation</vt:lpstr>
      <vt:lpstr>Pyramid Terrestrial Trophic Levels and Food Web</vt:lpstr>
      <vt:lpstr>Food web of soil ecosystem</vt:lpstr>
      <vt:lpstr>Examples of habitats</vt:lpstr>
      <vt:lpstr>Differing Definitions of Landscapes  (Source: www.umass.edu/landscape)  </vt:lpstr>
      <vt:lpstr>Landscape from a Wildlife Perspective  (Source: www.umass.edu/landscape) </vt:lpstr>
      <vt:lpstr>Other perspectives  (Source: www.umass.edu/landscape) </vt:lpstr>
      <vt:lpstr>The essential first step in any landscape-level research or management endeavor is to define the landscape</vt:lpstr>
      <vt:lpstr>Landscapes vary in structure (patterns) and function (process) due to natural and anthropogenic factors</vt:lpstr>
      <vt:lpstr>CARPE Landscape Management Approach  (Source: www.carpe.umd.edu)</vt:lpstr>
      <vt:lpstr>Echuya Forest Landscape (Source: www.arcos.org) Albertine Rift Conservation Society &amp; Nature Uganda</vt:lpstr>
      <vt:lpstr>Conservation Area Management Concept in Uganda (Source: Oluput et al. 2009)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37</cp:revision>
  <dcterms:created xsi:type="dcterms:W3CDTF">2013-09-10T04:44:55Z</dcterms:created>
  <dcterms:modified xsi:type="dcterms:W3CDTF">2019-11-24T19:54:38Z</dcterms:modified>
</cp:coreProperties>
</file>