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71" r:id="rId5"/>
    <p:sldId id="272" r:id="rId6"/>
    <p:sldId id="274" r:id="rId7"/>
    <p:sldId id="275" r:id="rId8"/>
    <p:sldId id="276" r:id="rId9"/>
    <p:sldId id="277" r:id="rId10"/>
    <p:sldId id="278" r:id="rId11"/>
    <p:sldId id="279" r:id="rId12"/>
    <p:sldId id="268" r:id="rId13"/>
    <p:sldId id="270" r:id="rId14"/>
    <p:sldId id="258" r:id="rId15"/>
    <p:sldId id="262" r:id="rId16"/>
    <p:sldId id="269" r:id="rId17"/>
    <p:sldId id="259" r:id="rId18"/>
    <p:sldId id="263" r:id="rId19"/>
    <p:sldId id="264" r:id="rId20"/>
    <p:sldId id="265" r:id="rId21"/>
    <p:sldId id="26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66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7F2DCF-DFB6-4B6B-AE9A-769E3666296E}" type="datetimeFigureOut">
              <a:rPr lang="en-US" smtClean="0"/>
              <a:pPr/>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E2CDC-6A53-488B-A682-D67E318AE0E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7F2DCF-DFB6-4B6B-AE9A-769E3666296E}" type="datetimeFigureOut">
              <a:rPr lang="en-US" smtClean="0"/>
              <a:pPr/>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E2CDC-6A53-488B-A682-D67E318AE0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7F2DCF-DFB6-4B6B-AE9A-769E3666296E}" type="datetimeFigureOut">
              <a:rPr lang="en-US" smtClean="0"/>
              <a:pPr/>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E2CDC-6A53-488B-A682-D67E318AE0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7F2DCF-DFB6-4B6B-AE9A-769E3666296E}" type="datetimeFigureOut">
              <a:rPr lang="en-US" smtClean="0"/>
              <a:pPr/>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E2CDC-6A53-488B-A682-D67E318AE0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7F2DCF-DFB6-4B6B-AE9A-769E3666296E}" type="datetimeFigureOut">
              <a:rPr lang="en-US" smtClean="0"/>
              <a:pPr/>
              <a:t>6/9/2017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E2CDC-6A53-488B-A682-D67E318AE0E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7F2DCF-DFB6-4B6B-AE9A-769E3666296E}" type="datetimeFigureOut">
              <a:rPr lang="en-US" smtClean="0"/>
              <a:pPr/>
              <a:t>6/9/2017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E2CDC-6A53-488B-A682-D67E318AE0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7F2DCF-DFB6-4B6B-AE9A-769E3666296E}" type="datetimeFigureOut">
              <a:rPr lang="en-US" smtClean="0"/>
              <a:pPr/>
              <a:t>6/9/2017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FE2CDC-6A53-488B-A682-D67E318AE0E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7F2DCF-DFB6-4B6B-AE9A-769E3666296E}" type="datetimeFigureOut">
              <a:rPr lang="en-US" smtClean="0"/>
              <a:pPr/>
              <a:t>6/9/2017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FE2CDC-6A53-488B-A682-D67E318AE0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7F2DCF-DFB6-4B6B-AE9A-769E3666296E}" type="datetimeFigureOut">
              <a:rPr lang="en-US" smtClean="0"/>
              <a:pPr/>
              <a:t>6/9/2017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FE2CDC-6A53-488B-A682-D67E318AE0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7F2DCF-DFB6-4B6B-AE9A-769E3666296E}" type="datetimeFigureOut">
              <a:rPr lang="en-US" smtClean="0"/>
              <a:pPr/>
              <a:t>6/9/2017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E2CDC-6A53-488B-A682-D67E318AE0E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7F2DCF-DFB6-4B6B-AE9A-769E3666296E}" type="datetimeFigureOut">
              <a:rPr lang="en-US" smtClean="0"/>
              <a:pPr/>
              <a:t>6/9/2017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E2CDC-6A53-488B-A682-D67E318AE0E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7F2DCF-DFB6-4B6B-AE9A-769E3666296E}" type="datetimeFigureOut">
              <a:rPr lang="en-US" smtClean="0"/>
              <a:pPr/>
              <a:t>6/9/2017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E2CDC-6A53-488B-A682-D67E318AE0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itchFamily="18" charset="0"/>
                <a:cs typeface="Times New Roman" pitchFamily="18" charset="0"/>
              </a:rPr>
              <a:t>Community Engagement For Rural Development </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smtClean="0">
                <a:latin typeface="Times New Roman" pitchFamily="18" charset="0"/>
                <a:cs typeface="Times New Roman" pitchFamily="18" charset="0"/>
              </a:rPr>
              <a:t>By: Fredrick Immanuel </a:t>
            </a:r>
            <a:r>
              <a:rPr lang="en-US" dirty="0" err="1" smtClean="0">
                <a:latin typeface="Times New Roman" pitchFamily="18" charset="0"/>
                <a:cs typeface="Times New Roman" pitchFamily="18" charset="0"/>
              </a:rPr>
              <a:t>Kindi</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School of Women &amp; Gender studies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importance of Taking the Time to Understand the Community </a:t>
            </a:r>
            <a:r>
              <a:rPr lang="en-US" cap="all" dirty="0" smtClean="0"/>
              <a:t/>
            </a:r>
            <a:br>
              <a:rPr lang="en-US" cap="all" dirty="0" smtClean="0"/>
            </a:b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smtClean="0">
                <a:latin typeface="Times New Roman" pitchFamily="18" charset="0"/>
                <a:cs typeface="Times New Roman" pitchFamily="18" charset="0"/>
              </a:rPr>
              <a:t>Gaining a general idea of the community's strengths and the challenges it faces.</a:t>
            </a:r>
          </a:p>
          <a:p>
            <a:pPr lvl="0"/>
            <a:r>
              <a:rPr lang="en-US" dirty="0" smtClean="0">
                <a:latin typeface="Times New Roman" pitchFamily="18" charset="0"/>
                <a:cs typeface="Times New Roman" pitchFamily="18" charset="0"/>
              </a:rPr>
              <a:t>Capturing unspoken, influential rules and norms. For example, if people are divided and angry about a particular issue, your information might show you an event in the community's history that explains their strong emotions on that subject.</a:t>
            </a:r>
          </a:p>
          <a:p>
            <a:pPr lvl="0"/>
            <a:r>
              <a:rPr lang="en-US" dirty="0" smtClean="0">
                <a:latin typeface="Times New Roman" pitchFamily="18" charset="0"/>
                <a:cs typeface="Times New Roman" pitchFamily="18" charset="0"/>
              </a:rPr>
              <a:t>Getting a feel for the attitudes and opinions of the community when you're starting work on an initiative.</a:t>
            </a:r>
          </a:p>
          <a:p>
            <a:r>
              <a:rPr lang="en-US" dirty="0" smtClean="0">
                <a:latin typeface="Times New Roman" pitchFamily="18" charset="0"/>
                <a:cs typeface="Times New Roman" pitchFamily="18" charset="0"/>
              </a:rPr>
              <a:t>Ensuring the security of your organization's staff and participants.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latin typeface="Times New Roman" pitchFamily="18" charset="0"/>
                <a:cs typeface="Times New Roman" pitchFamily="18" charset="0"/>
              </a:rPr>
              <a:t>Providing background and justification for grant proposals.</a:t>
            </a:r>
          </a:p>
          <a:p>
            <a:pPr lvl="0"/>
            <a:r>
              <a:rPr lang="en-US" dirty="0" smtClean="0">
                <a:latin typeface="Times New Roman" pitchFamily="18" charset="0"/>
                <a:cs typeface="Times New Roman" pitchFamily="18" charset="0"/>
              </a:rPr>
              <a:t>Knowing the context of the community so that you can tailor interventions and programs to its norms and culture, and increase your chances of success.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Community Engagement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This is a planned process with a specific purpose of working with identified groups of people, whether they are connected by geographic location, special interest, or affiliation or identify to address issues affecting their well-being.</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Form of community engagement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Informing the community of policy directions of the government.</a:t>
            </a:r>
          </a:p>
          <a:p>
            <a:r>
              <a:rPr lang="en-US" dirty="0" smtClean="0">
                <a:latin typeface="Times New Roman" pitchFamily="18" charset="0"/>
                <a:cs typeface="Times New Roman" pitchFamily="18" charset="0"/>
              </a:rPr>
              <a:t>Consulting the community as part of a process to develop government policy, or build community awareness and understanding.</a:t>
            </a:r>
          </a:p>
          <a:p>
            <a:r>
              <a:rPr lang="en-US" dirty="0" smtClean="0">
                <a:latin typeface="Times New Roman" pitchFamily="18" charset="0"/>
                <a:cs typeface="Times New Roman" pitchFamily="18" charset="0"/>
              </a:rPr>
              <a:t>Collaborating with the community by developing partnerships to formulate options and provide recommendations.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Planning To Engage With The Community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Make consultation with the relevant community stakeholders</a:t>
            </a:r>
          </a:p>
          <a:p>
            <a:r>
              <a:rPr lang="en-US" dirty="0" smtClean="0">
                <a:latin typeface="Times New Roman" pitchFamily="18" charset="0"/>
                <a:cs typeface="Times New Roman" pitchFamily="18" charset="0"/>
              </a:rPr>
              <a:t>Stakeholders participate in many ways</a:t>
            </a:r>
          </a:p>
          <a:p>
            <a:pPr lvl="1"/>
            <a:r>
              <a:rPr lang="en-US" dirty="0" smtClean="0">
                <a:latin typeface="Times New Roman" pitchFamily="18" charset="0"/>
                <a:cs typeface="Times New Roman" pitchFamily="18" charset="0"/>
              </a:rPr>
              <a:t>As beneficiaries</a:t>
            </a:r>
          </a:p>
          <a:p>
            <a:pPr lvl="1"/>
            <a:r>
              <a:rPr lang="en-US" dirty="0" smtClean="0">
                <a:latin typeface="Times New Roman" pitchFamily="18" charset="0"/>
                <a:cs typeface="Times New Roman" pitchFamily="18" charset="0"/>
              </a:rPr>
              <a:t>Level of influence in the community</a:t>
            </a:r>
          </a:p>
          <a:p>
            <a:pPr lvl="2"/>
            <a:r>
              <a:rPr lang="en-US" dirty="0" smtClean="0">
                <a:latin typeface="Times New Roman" pitchFamily="18" charset="0"/>
                <a:cs typeface="Times New Roman" pitchFamily="18" charset="0"/>
              </a:rPr>
              <a:t>In identifying needs, solutions or management of the programme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Identification of Stakeholders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en-US" dirty="0">
                <a:latin typeface="Times New Roman" pitchFamily="18" charset="0"/>
                <a:cs typeface="Times New Roman" pitchFamily="18" charset="0"/>
              </a:rPr>
              <a:t>It will be essential to utilise a range of mechanisms and avenues to </a:t>
            </a:r>
            <a:r>
              <a:rPr lang="en-US" dirty="0" smtClean="0">
                <a:latin typeface="Times New Roman" pitchFamily="18" charset="0"/>
                <a:cs typeface="Times New Roman" pitchFamily="18" charset="0"/>
              </a:rPr>
              <a:t>identify all the relevant stakeholders. </a:t>
            </a:r>
          </a:p>
          <a:p>
            <a:pPr algn="just"/>
            <a:r>
              <a:rPr lang="en-US" dirty="0" smtClean="0">
                <a:latin typeface="Times New Roman" pitchFamily="18" charset="0"/>
                <a:cs typeface="Times New Roman" pitchFamily="18" charset="0"/>
              </a:rPr>
              <a:t>Mechanisms such as </a:t>
            </a:r>
            <a:r>
              <a:rPr lang="en-US" i="1" dirty="0" smtClean="0">
                <a:latin typeface="Times New Roman" pitchFamily="18" charset="0"/>
                <a:cs typeface="Times New Roman" pitchFamily="18" charset="0"/>
              </a:rPr>
              <a:t>Local </a:t>
            </a:r>
            <a:r>
              <a:rPr lang="en-US" i="1" dirty="0">
                <a:latin typeface="Times New Roman" pitchFamily="18" charset="0"/>
                <a:cs typeface="Times New Roman" pitchFamily="18" charset="0"/>
              </a:rPr>
              <a:t>community development networks </a:t>
            </a:r>
            <a:r>
              <a:rPr lang="en-US" dirty="0">
                <a:latin typeface="Times New Roman" pitchFamily="18" charset="0"/>
                <a:cs typeface="Times New Roman" pitchFamily="18" charset="0"/>
              </a:rPr>
              <a:t>and </a:t>
            </a:r>
            <a:r>
              <a:rPr lang="en-US" i="1" dirty="0">
                <a:latin typeface="Times New Roman" pitchFamily="18" charset="0"/>
                <a:cs typeface="Times New Roman" pitchFamily="18" charset="0"/>
              </a:rPr>
              <a:t>support organisations</a:t>
            </a:r>
            <a:r>
              <a:rPr lang="en-US" dirty="0">
                <a:latin typeface="Times New Roman" pitchFamily="18" charset="0"/>
                <a:cs typeface="Times New Roman" pitchFamily="18" charset="0"/>
              </a:rPr>
              <a:t> should be involved in identifying community stakeholders, their particular interests and needs and how best to engage with them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Range of stakeholders</a:t>
            </a: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Local Residents</a:t>
            </a:r>
          </a:p>
          <a:p>
            <a:r>
              <a:rPr lang="en-US" dirty="0" smtClean="0">
                <a:latin typeface="Times New Roman" pitchFamily="18" charset="0"/>
                <a:cs typeface="Times New Roman" pitchFamily="18" charset="0"/>
              </a:rPr>
              <a:t>A Community of Interest group</a:t>
            </a:r>
          </a:p>
          <a:p>
            <a:r>
              <a:rPr lang="en-US" dirty="0" smtClean="0">
                <a:latin typeface="Times New Roman" pitchFamily="18" charset="0"/>
                <a:cs typeface="Times New Roman" pitchFamily="18" charset="0"/>
              </a:rPr>
              <a:t>Faith Based Groups </a:t>
            </a:r>
          </a:p>
          <a:p>
            <a:r>
              <a:rPr lang="en-US" dirty="0" smtClean="0">
                <a:latin typeface="Times New Roman" pitchFamily="18" charset="0"/>
                <a:cs typeface="Times New Roman" pitchFamily="18" charset="0"/>
              </a:rPr>
              <a:t>Ethnic and Cultural Groups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Principles Of Community Engagement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r>
              <a:rPr lang="en-US" dirty="0">
                <a:latin typeface="Times New Roman" pitchFamily="18" charset="0"/>
                <a:cs typeface="Times New Roman" pitchFamily="18" charset="0"/>
              </a:rPr>
              <a:t>Be clear about the </a:t>
            </a:r>
            <a:r>
              <a:rPr lang="en-US" dirty="0" smtClean="0">
                <a:latin typeface="Times New Roman" pitchFamily="18" charset="0"/>
                <a:cs typeface="Times New Roman" pitchFamily="18" charset="0"/>
              </a:rPr>
              <a:t>purposes and scope of </a:t>
            </a:r>
            <a:r>
              <a:rPr lang="en-US" dirty="0">
                <a:latin typeface="Times New Roman" pitchFamily="18" charset="0"/>
                <a:cs typeface="Times New Roman" pitchFamily="18" charset="0"/>
              </a:rPr>
              <a:t>the engagement </a:t>
            </a:r>
            <a:r>
              <a:rPr lang="en-US" dirty="0" smtClean="0">
                <a:latin typeface="Times New Roman" pitchFamily="18" charset="0"/>
                <a:cs typeface="Times New Roman" pitchFamily="18" charset="0"/>
              </a:rPr>
              <a:t>and </a:t>
            </a:r>
            <a:r>
              <a:rPr lang="en-US" dirty="0">
                <a:latin typeface="Times New Roman" pitchFamily="18" charset="0"/>
                <a:cs typeface="Times New Roman" pitchFamily="18" charset="0"/>
              </a:rPr>
              <a:t>the populations </a:t>
            </a:r>
            <a:r>
              <a:rPr lang="en-US" dirty="0" smtClean="0">
                <a:latin typeface="Times New Roman" pitchFamily="18" charset="0"/>
                <a:cs typeface="Times New Roman" pitchFamily="18" charset="0"/>
              </a:rPr>
              <a:t>you </a:t>
            </a:r>
            <a:r>
              <a:rPr lang="en-US" dirty="0">
                <a:latin typeface="Times New Roman" pitchFamily="18" charset="0"/>
                <a:cs typeface="Times New Roman" pitchFamily="18" charset="0"/>
              </a:rPr>
              <a:t>want to engage</a:t>
            </a:r>
            <a:r>
              <a:rPr lang="en-US" dirty="0" smtClean="0">
                <a:latin typeface="Times New Roman" pitchFamily="18" charset="0"/>
                <a:cs typeface="Times New Roman" pitchFamily="18" charset="0"/>
              </a:rPr>
              <a:t>.</a:t>
            </a:r>
          </a:p>
          <a:p>
            <a:r>
              <a:rPr lang="en-US" dirty="0">
                <a:latin typeface="Times New Roman" pitchFamily="18" charset="0"/>
                <a:cs typeface="Times New Roman" pitchFamily="18" charset="0"/>
              </a:rPr>
              <a:t>Become knowledgeable about the community’s culture, economic conditions, social networks, political and power structures, norms and values, demographic trends, </a:t>
            </a:r>
            <a:r>
              <a:rPr lang="en-US" dirty="0" smtClean="0">
                <a:latin typeface="Times New Roman" pitchFamily="18" charset="0"/>
                <a:cs typeface="Times New Roman" pitchFamily="18" charset="0"/>
              </a:rPr>
              <a:t>history,.</a:t>
            </a:r>
          </a:p>
          <a:p>
            <a:r>
              <a:rPr lang="en-US" dirty="0" smtClean="0">
                <a:latin typeface="Times New Roman" pitchFamily="18" charset="0"/>
                <a:cs typeface="Times New Roman" pitchFamily="18" charset="0"/>
              </a:rPr>
              <a:t>Learn </a:t>
            </a:r>
            <a:r>
              <a:rPr lang="en-US" dirty="0">
                <a:latin typeface="Times New Roman" pitchFamily="18" charset="0"/>
                <a:cs typeface="Times New Roman" pitchFamily="18" charset="0"/>
              </a:rPr>
              <a:t>about the community’s perceptions of those initiating the engagement activities. </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Principles Of Community Engagement </a:t>
            </a:r>
            <a:endParaRPr lang="en-US" dirty="0"/>
          </a:p>
        </p:txBody>
      </p:sp>
      <p:sp>
        <p:nvSpPr>
          <p:cNvPr id="3" name="Content Placeholder 2"/>
          <p:cNvSpPr>
            <a:spLocks noGrp="1"/>
          </p:cNvSpPr>
          <p:nvPr>
            <p:ph idx="1"/>
          </p:nvPr>
        </p:nvSpPr>
        <p:spPr/>
        <p:txBody>
          <a:bodyPr>
            <a:normAutofit fontScale="92500" lnSpcReduction="10000"/>
          </a:bodyPr>
          <a:lstStyle/>
          <a:p>
            <a:r>
              <a:rPr lang="en-US" dirty="0">
                <a:latin typeface="Times New Roman" pitchFamily="18" charset="0"/>
                <a:cs typeface="Times New Roman" pitchFamily="18" charset="0"/>
              </a:rPr>
              <a:t>Go to the community, establish relationships, build trust, work with the formal and informal leadership, and seek commitment from community organizations and leaders to create processes for mobilizing the community. </a:t>
            </a:r>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Remember and accept that collective self-determination is the responsibility and right of all people in a community. No external entity should assume it can bestow on a community the power to act in its own self-interest.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Principles Of Community Engagement </a:t>
            </a:r>
            <a:endParaRPr lang="en-US" dirty="0"/>
          </a:p>
        </p:txBody>
      </p:sp>
      <p:sp>
        <p:nvSpPr>
          <p:cNvPr id="3" name="Content Placeholder 2"/>
          <p:cNvSpPr>
            <a:spLocks noGrp="1"/>
          </p:cNvSpPr>
          <p:nvPr>
            <p:ph idx="1"/>
          </p:nvPr>
        </p:nvSpPr>
        <p:spPr/>
        <p:txBody>
          <a:bodyPr>
            <a:normAutofit lnSpcReduction="10000"/>
          </a:bodyPr>
          <a:lstStyle/>
          <a:p>
            <a:pPr algn="just"/>
            <a:r>
              <a:rPr lang="en-US" dirty="0">
                <a:latin typeface="Times New Roman" pitchFamily="18" charset="0"/>
                <a:cs typeface="Times New Roman" pitchFamily="18" charset="0"/>
              </a:rPr>
              <a:t>Partnering with the community is necessary to create change and improve health </a:t>
            </a:r>
            <a:endParaRPr lang="en-US" dirty="0" smtClean="0">
              <a:latin typeface="Times New Roman" pitchFamily="18" charset="0"/>
              <a:cs typeface="Times New Roman" pitchFamily="18" charset="0"/>
            </a:endParaRPr>
          </a:p>
          <a:p>
            <a:pPr algn="just"/>
            <a:r>
              <a:rPr lang="en-US" dirty="0">
                <a:latin typeface="Times New Roman" pitchFamily="18" charset="0"/>
                <a:cs typeface="Times New Roman" pitchFamily="18" charset="0"/>
              </a:rPr>
              <a:t>All aspects of community engagement must recognize and respect the diversity of the community. Awareness of the various cultures of a community and other factors affecting diversity must be paramount in planning, designing, and implementing approaches to engaging a community.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What is Engagement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Engagement means many things including:</a:t>
            </a:r>
          </a:p>
          <a:p>
            <a:pPr lvl="1"/>
            <a:r>
              <a:rPr lang="en-US" dirty="0" smtClean="0">
                <a:latin typeface="Times New Roman" pitchFamily="18" charset="0"/>
                <a:cs typeface="Times New Roman" pitchFamily="18" charset="0"/>
              </a:rPr>
              <a:t>consultation, </a:t>
            </a:r>
          </a:p>
          <a:p>
            <a:pPr lvl="1"/>
            <a:r>
              <a:rPr lang="en-US" dirty="0" smtClean="0">
                <a:latin typeface="Times New Roman" pitchFamily="18" charset="0"/>
                <a:cs typeface="Times New Roman" pitchFamily="18" charset="0"/>
              </a:rPr>
              <a:t>communication, </a:t>
            </a:r>
          </a:p>
          <a:p>
            <a:pPr lvl="1"/>
            <a:r>
              <a:rPr lang="en-US" dirty="0" smtClean="0">
                <a:latin typeface="Times New Roman" pitchFamily="18" charset="0"/>
                <a:cs typeface="Times New Roman" pitchFamily="18" charset="0"/>
              </a:rPr>
              <a:t>public participation, or </a:t>
            </a:r>
          </a:p>
          <a:p>
            <a:pPr lvl="1"/>
            <a:r>
              <a:rPr lang="en-US" dirty="0" smtClean="0">
                <a:latin typeface="Times New Roman" pitchFamily="18" charset="0"/>
                <a:cs typeface="Times New Roman" pitchFamily="18" charset="0"/>
              </a:rPr>
              <a:t>working in partnership.</a:t>
            </a:r>
          </a:p>
          <a:p>
            <a:r>
              <a:rPr lang="en-US" dirty="0" smtClean="0">
                <a:latin typeface="Times New Roman" pitchFamily="18" charset="0"/>
                <a:cs typeface="Times New Roman" pitchFamily="18" charset="0"/>
              </a:rPr>
              <a:t>For our purposes I take 'engagement‘ as a generic inclusive term to describe the broad range of interactions between people. It can include a variety of approaches such as:</a:t>
            </a:r>
          </a:p>
          <a:p>
            <a:pPr lvl="1"/>
            <a:r>
              <a:rPr lang="en-US" dirty="0" smtClean="0">
                <a:latin typeface="Times New Roman" pitchFamily="18" charset="0"/>
                <a:cs typeface="Times New Roman" pitchFamily="18" charset="0"/>
              </a:rPr>
              <a:t>one-way communication or information delivery, </a:t>
            </a:r>
          </a:p>
          <a:p>
            <a:pPr lvl="1"/>
            <a:r>
              <a:rPr lang="en-US" dirty="0" smtClean="0">
                <a:latin typeface="Times New Roman" pitchFamily="18" charset="0"/>
                <a:cs typeface="Times New Roman" pitchFamily="18" charset="0"/>
              </a:rPr>
              <a:t>consultation, </a:t>
            </a:r>
          </a:p>
          <a:p>
            <a:pPr lvl="1"/>
            <a:r>
              <a:rPr lang="en-US" dirty="0" smtClean="0">
                <a:latin typeface="Times New Roman" pitchFamily="18" charset="0"/>
                <a:cs typeface="Times New Roman" pitchFamily="18" charset="0"/>
              </a:rPr>
              <a:t>involvement and collaboration in decision-making, and</a:t>
            </a:r>
          </a:p>
          <a:p>
            <a:pPr lvl="1"/>
            <a:r>
              <a:rPr lang="en-US" dirty="0" smtClean="0">
                <a:latin typeface="Times New Roman" pitchFamily="18" charset="0"/>
                <a:cs typeface="Times New Roman" pitchFamily="18" charset="0"/>
              </a:rPr>
              <a:t>empowered action in informal groups or formal partnerships</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Principles Of Community Engagement </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latin typeface="Times New Roman" pitchFamily="18" charset="0"/>
                <a:cs typeface="Times New Roman" pitchFamily="18" charset="0"/>
              </a:rPr>
              <a:t>Community engagement can only be sustained by identifying and mobilizing community assets and strengths and by developing the community’s capacity and resources to make decisions and take action. </a:t>
            </a:r>
            <a:endParaRPr lang="en-US" dirty="0" smtClean="0">
              <a:latin typeface="Times New Roman" pitchFamily="18" charset="0"/>
              <a:cs typeface="Times New Roman" pitchFamily="18" charset="0"/>
            </a:endParaRPr>
          </a:p>
          <a:p>
            <a:pPr algn="just"/>
            <a:r>
              <a:rPr lang="en-US" dirty="0">
                <a:latin typeface="Times New Roman" pitchFamily="18" charset="0"/>
                <a:cs typeface="Times New Roman" pitchFamily="18" charset="0"/>
              </a:rPr>
              <a:t>Organizations that wish to engage a community as well as individuals seeking to effect change must be prepared to release control of actions or interventions to the community and be flexible enough to meet its changing needs.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Principles Of Community Engagement </a:t>
            </a:r>
            <a:endParaRPr lang="en-US" dirty="0"/>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Community collaboration requires long-term commitment by the engaging organization and its partners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Community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Community' is a broad term used to define groups of people sharing something in common, either as stakeholders or interest groups, etc. </a:t>
            </a:r>
          </a:p>
          <a:p>
            <a:r>
              <a:rPr lang="en-US" dirty="0" smtClean="0">
                <a:latin typeface="Times New Roman" pitchFamily="18" charset="0"/>
                <a:cs typeface="Times New Roman" pitchFamily="18" charset="0"/>
              </a:rPr>
              <a:t>A community may be:</a:t>
            </a:r>
          </a:p>
          <a:p>
            <a:pPr lvl="1"/>
            <a:r>
              <a:rPr lang="en-US" dirty="0" smtClean="0">
                <a:latin typeface="Times New Roman" pitchFamily="18" charset="0"/>
                <a:cs typeface="Times New Roman" pitchFamily="18" charset="0"/>
              </a:rPr>
              <a:t>a geographic location-where a particular group(s) of people stay </a:t>
            </a:r>
          </a:p>
          <a:p>
            <a:pPr lvl="1"/>
            <a:r>
              <a:rPr lang="en-US" dirty="0" smtClean="0">
                <a:latin typeface="Times New Roman" pitchFamily="18" charset="0"/>
                <a:cs typeface="Times New Roman" pitchFamily="18" charset="0"/>
              </a:rPr>
              <a:t>a community of similar interest – education community, business community, etc</a:t>
            </a:r>
          </a:p>
          <a:p>
            <a:pPr lvl="1"/>
            <a:r>
              <a:rPr lang="en-US" dirty="0" smtClean="0">
                <a:latin typeface="Times New Roman" pitchFamily="18" charset="0"/>
                <a:cs typeface="Times New Roman" pitchFamily="18" charset="0"/>
              </a:rPr>
              <a:t> a community of affiliation or identity – gay community, lesbian community, etc</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Community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Whether or not a community is defined geographically, it still has a geographic context -- a setting that it exists in. </a:t>
            </a:r>
          </a:p>
          <a:p>
            <a:r>
              <a:rPr lang="en-US" dirty="0" smtClean="0">
                <a:latin typeface="Times New Roman" pitchFamily="18" charset="0"/>
                <a:cs typeface="Times New Roman" pitchFamily="18" charset="0"/>
              </a:rPr>
              <a:t>It is very important to understanding this setting.</a:t>
            </a:r>
          </a:p>
          <a:p>
            <a:r>
              <a:rPr lang="en-US" dirty="0" smtClean="0">
                <a:latin typeface="Times New Roman" pitchFamily="18" charset="0"/>
                <a:cs typeface="Times New Roman" pitchFamily="18" charset="0"/>
              </a:rPr>
              <a:t>You have to get to know its people -- their culture, their concerns, and relationships -- and to develop your own relationships with them as well.</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Issues to understand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i="1" dirty="0" smtClean="0">
                <a:latin typeface="Times New Roman" pitchFamily="18" charset="0"/>
                <a:cs typeface="Times New Roman" pitchFamily="18" charset="0"/>
              </a:rPr>
              <a:t>Physical aspects</a:t>
            </a:r>
            <a:r>
              <a:rPr lang="en-US" dirty="0" smtClean="0">
                <a:latin typeface="Times New Roman" pitchFamily="18" charset="0"/>
                <a:cs typeface="Times New Roman" pitchFamily="18" charset="0"/>
              </a:rPr>
              <a:t>. Topography, its size and buildings. </a:t>
            </a:r>
          </a:p>
          <a:p>
            <a:r>
              <a:rPr lang="en-US" dirty="0" smtClean="0">
                <a:latin typeface="Times New Roman" pitchFamily="18" charset="0"/>
                <a:cs typeface="Times New Roman" pitchFamily="18" charset="0"/>
              </a:rPr>
              <a:t>The physical properties also define the population: where they live, where they gather, the places that are important to them. The characteristics of those places can tell you a great deal about the people who make up the community.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Issues to understand </a:t>
            </a:r>
            <a:endParaRPr lang="en-US" dirty="0"/>
          </a:p>
        </p:txBody>
      </p:sp>
      <p:sp>
        <p:nvSpPr>
          <p:cNvPr id="3" name="Content Placeholder 2"/>
          <p:cNvSpPr>
            <a:spLocks noGrp="1"/>
          </p:cNvSpPr>
          <p:nvPr>
            <p:ph idx="1"/>
          </p:nvPr>
        </p:nvSpPr>
        <p:spPr/>
        <p:txBody>
          <a:bodyPr>
            <a:normAutofit/>
          </a:bodyPr>
          <a:lstStyle/>
          <a:p>
            <a:pPr lvl="0"/>
            <a:r>
              <a:rPr lang="en-US" i="1" dirty="0" smtClean="0">
                <a:latin typeface="Times New Roman" pitchFamily="18" charset="0"/>
                <a:cs typeface="Times New Roman" pitchFamily="18" charset="0"/>
              </a:rPr>
              <a:t>Infrastructure</a:t>
            </a:r>
            <a:r>
              <a:rPr lang="en-US" dirty="0" smtClean="0">
                <a:latin typeface="Times New Roman" pitchFamily="18" charset="0"/>
                <a:cs typeface="Times New Roman" pitchFamily="18" charset="0"/>
              </a:rPr>
              <a:t>. Roads, transportation (bicycles, mopeds , taxis, electricity, mobile telephone service.</a:t>
            </a:r>
          </a:p>
          <a:p>
            <a:r>
              <a:rPr lang="en-US" i="1" dirty="0" smtClean="0">
                <a:latin typeface="Times New Roman" pitchFamily="18" charset="0"/>
                <a:cs typeface="Times New Roman" pitchFamily="18" charset="0"/>
              </a:rPr>
              <a:t>Patterns of settlement, commerce, and industry</a:t>
            </a:r>
            <a:r>
              <a:rPr lang="en-US" dirty="0" smtClean="0">
                <a:latin typeface="Times New Roman" pitchFamily="18" charset="0"/>
                <a:cs typeface="Times New Roman" pitchFamily="18" charset="0"/>
              </a:rPr>
              <a:t>. Communities reveal their character by where and how they create living and working spaces.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Issues to understand </a:t>
            </a:r>
            <a:endParaRPr lang="en-US" dirty="0"/>
          </a:p>
        </p:txBody>
      </p:sp>
      <p:sp>
        <p:nvSpPr>
          <p:cNvPr id="3" name="Content Placeholder 2"/>
          <p:cNvSpPr>
            <a:spLocks noGrp="1"/>
          </p:cNvSpPr>
          <p:nvPr>
            <p:ph idx="1"/>
          </p:nvPr>
        </p:nvSpPr>
        <p:spPr/>
        <p:txBody>
          <a:bodyPr>
            <a:normAutofit/>
          </a:bodyPr>
          <a:lstStyle/>
          <a:p>
            <a:r>
              <a:rPr lang="en-US" i="1" dirty="0" smtClean="0">
                <a:latin typeface="Times New Roman" pitchFamily="18" charset="0"/>
                <a:cs typeface="Times New Roman" pitchFamily="18" charset="0"/>
              </a:rPr>
              <a:t>Demographics</a:t>
            </a:r>
            <a:r>
              <a:rPr lang="en-US" dirty="0" smtClean="0">
                <a:latin typeface="Times New Roman" pitchFamily="18" charset="0"/>
                <a:cs typeface="Times New Roman" pitchFamily="18" charset="0"/>
              </a:rPr>
              <a:t>.  It's vital to understand who makes up the community.  Age, gender, and ethnicity, marital status, education, number of people in household, language(s)</a:t>
            </a:r>
          </a:p>
          <a:p>
            <a:r>
              <a:rPr lang="en-US" i="1" dirty="0" smtClean="0">
                <a:latin typeface="Times New Roman" pitchFamily="18" charset="0"/>
                <a:cs typeface="Times New Roman" pitchFamily="18" charset="0"/>
              </a:rPr>
              <a:t>History</a:t>
            </a:r>
            <a:r>
              <a:rPr lang="en-US" dirty="0" smtClean="0">
                <a:latin typeface="Times New Roman" pitchFamily="18" charset="0"/>
                <a:cs typeface="Times New Roman" pitchFamily="18" charset="0"/>
              </a:rPr>
              <a:t>. The history of the community can tell you about community traditions, what the community is, or has been, proud of, and what residents would prefer not to talk about.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Issues to understand </a:t>
            </a:r>
            <a:endParaRPr lang="en-US" dirty="0"/>
          </a:p>
        </p:txBody>
      </p:sp>
      <p:sp>
        <p:nvSpPr>
          <p:cNvPr id="3" name="Content Placeholder 2"/>
          <p:cNvSpPr>
            <a:spLocks noGrp="1"/>
          </p:cNvSpPr>
          <p:nvPr>
            <p:ph idx="1"/>
          </p:nvPr>
        </p:nvSpPr>
        <p:spPr/>
        <p:txBody>
          <a:bodyPr>
            <a:normAutofit lnSpcReduction="10000"/>
          </a:bodyPr>
          <a:lstStyle/>
          <a:p>
            <a:r>
              <a:rPr lang="en-US" i="1" dirty="0" smtClean="0">
                <a:latin typeface="Times New Roman" pitchFamily="18" charset="0"/>
                <a:cs typeface="Times New Roman" pitchFamily="18" charset="0"/>
              </a:rPr>
              <a:t>Community leaders, formal and informal</a:t>
            </a:r>
          </a:p>
          <a:p>
            <a:r>
              <a:rPr lang="en-US" i="1" dirty="0" smtClean="0">
                <a:latin typeface="Times New Roman" pitchFamily="18" charset="0"/>
                <a:cs typeface="Times New Roman" pitchFamily="18" charset="0"/>
              </a:rPr>
              <a:t>Community culture, formal and informal</a:t>
            </a:r>
            <a:r>
              <a:rPr lang="en-US" dirty="0" smtClean="0">
                <a:latin typeface="Times New Roman" pitchFamily="18" charset="0"/>
                <a:cs typeface="Times New Roman" pitchFamily="18" charset="0"/>
              </a:rPr>
              <a:t>. This covers the spoken and unspoken rules and traditions by which the community lives</a:t>
            </a:r>
          </a:p>
          <a:p>
            <a:r>
              <a:rPr lang="en-US" i="1" dirty="0" smtClean="0">
                <a:latin typeface="Times New Roman" pitchFamily="18" charset="0"/>
                <a:cs typeface="Times New Roman" pitchFamily="18" charset="0"/>
              </a:rPr>
              <a:t>Existing groups</a:t>
            </a:r>
            <a:r>
              <a:rPr lang="en-US" dirty="0" smtClean="0">
                <a:latin typeface="Times New Roman" pitchFamily="18" charset="0"/>
                <a:cs typeface="Times New Roman" pitchFamily="18" charset="0"/>
              </a:rPr>
              <a:t>.  Most communities have an array of groups and organizations of different kinds -- faith groups, youth organizations, sports teams and clubs, groups formed around shared interests, etc</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Issues to understand </a:t>
            </a:r>
            <a:endParaRPr lang="en-US" dirty="0"/>
          </a:p>
        </p:txBody>
      </p:sp>
      <p:sp>
        <p:nvSpPr>
          <p:cNvPr id="3" name="Content Placeholder 2"/>
          <p:cNvSpPr>
            <a:spLocks noGrp="1"/>
          </p:cNvSpPr>
          <p:nvPr>
            <p:ph idx="1"/>
          </p:nvPr>
        </p:nvSpPr>
        <p:spPr/>
        <p:txBody>
          <a:bodyPr/>
          <a:lstStyle/>
          <a:p>
            <a:r>
              <a:rPr lang="en-US" i="1" dirty="0" smtClean="0">
                <a:latin typeface="Times New Roman" pitchFamily="18" charset="0"/>
                <a:cs typeface="Times New Roman" pitchFamily="18" charset="0"/>
              </a:rPr>
              <a:t>Attitudes and values</a:t>
            </a:r>
            <a:r>
              <a:rPr lang="en-US" dirty="0" smtClean="0">
                <a:latin typeface="Times New Roman" pitchFamily="18" charset="0"/>
                <a:cs typeface="Times New Roman" pitchFamily="18" charset="0"/>
              </a:rPr>
              <a:t>. What does the community care about, and what does it ignore? What are residents' assumptions about the proper way to behave, to dress, to do business, to treat others? Is there widely accepted discrimination against one or more groups by the majority or by those in power?</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TotalTime>
  <Words>1019</Words>
  <Application>Microsoft Office PowerPoint</Application>
  <PresentationFormat>On-screen Show (4:3)</PresentationFormat>
  <Paragraphs>81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Community Engagement For Rural Development </vt:lpstr>
      <vt:lpstr>What is Engagement </vt:lpstr>
      <vt:lpstr>Community </vt:lpstr>
      <vt:lpstr>Community </vt:lpstr>
      <vt:lpstr>Issues to understand </vt:lpstr>
      <vt:lpstr>Issues to understand </vt:lpstr>
      <vt:lpstr>Issues to understand </vt:lpstr>
      <vt:lpstr>Issues to understand </vt:lpstr>
      <vt:lpstr>Issues to understand </vt:lpstr>
      <vt:lpstr> importance of Taking the Time to Understand the Community  </vt:lpstr>
      <vt:lpstr>PowerPoint Presentation</vt:lpstr>
      <vt:lpstr>Community Engagement</vt:lpstr>
      <vt:lpstr>Form of community engagement</vt:lpstr>
      <vt:lpstr>Planning To Engage With The Community </vt:lpstr>
      <vt:lpstr>Identification of Stakeholders</vt:lpstr>
      <vt:lpstr>Range of stakeholders</vt:lpstr>
      <vt:lpstr>Principles Of Community Engagement </vt:lpstr>
      <vt:lpstr>Principles Of Community Engagement </vt:lpstr>
      <vt:lpstr>Principles Of Community Engagement </vt:lpstr>
      <vt:lpstr>Principles Of Community Engagement </vt:lpstr>
      <vt:lpstr>Principles Of Community Engagement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Engagement For Rural Development</dc:title>
  <dc:creator>Fred</dc:creator>
  <cp:lastModifiedBy>Tumwine</cp:lastModifiedBy>
  <cp:revision>26</cp:revision>
  <dcterms:created xsi:type="dcterms:W3CDTF">2017-06-08T07:32:10Z</dcterms:created>
  <dcterms:modified xsi:type="dcterms:W3CDTF">2017-06-09T10:52:59Z</dcterms:modified>
</cp:coreProperties>
</file>