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47"/>
  </p:notes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88" r:id="rId15"/>
    <p:sldId id="377" r:id="rId16"/>
    <p:sldId id="378" r:id="rId17"/>
    <p:sldId id="379" r:id="rId18"/>
    <p:sldId id="380" r:id="rId19"/>
    <p:sldId id="381"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p:restoredTop sz="78342" autoAdjust="0"/>
  </p:normalViewPr>
  <p:slideViewPr>
    <p:cSldViewPr>
      <p:cViewPr varScale="1">
        <p:scale>
          <a:sx n="46" d="100"/>
          <a:sy n="46" d="100"/>
        </p:scale>
        <p:origin x="132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2775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01650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9234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3723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6810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A589083-2298-0847-8A18-E2357E12AF6A}" type="slidenum">
              <a:rPr lang="en-US" altLang="en-US"/>
              <a:pPr>
                <a:spcBef>
                  <a:spcPct val="0"/>
                </a:spcBef>
              </a:pPr>
              <a:t>6</a:t>
            </a:fld>
            <a:endParaRPr lang="en-US" alt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1471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2758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84142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620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3021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80875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81843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0865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wmf"/><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49C117F-F390-437B-ADB0-57E87EFF34F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 xmlns:a16="http://schemas.microsoft.com/office/drawing/2014/main" id="{A7EF42F8-2417-49A6-95CE-DE9503B0AA6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 xmlns:a16="http://schemas.microsoft.com/office/drawing/2014/main" id="{AC6F623B-2003-4AED-B02F-541A150EC1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 xmlns:a16="http://schemas.microsoft.com/office/drawing/2014/main" id="{CD11837A-4F3D-419F-ACE2-E80B1EA2846F}"/>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 xmlns:a16="http://schemas.microsoft.com/office/drawing/2014/main" id="{B9411D1A-7E2C-4A36-BE32-BF7A8E13072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 xmlns:a16="http://schemas.microsoft.com/office/drawing/2014/main" id="{20742BC3-654B-4E41-9A6A-73A42E47763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 xmlns:a16="http://schemas.microsoft.com/office/drawing/2014/main" id="{1755C732-3264-4614-8316-41F7548371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a16="http://schemas.microsoft.com/office/drawing/2014/main" id="{59C7C6ED-4EA1-4532-A820-59A8ADEEE0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 xmlns:a16="http://schemas.microsoft.com/office/drawing/2014/main" id="{3A197BB7-B689-4B37-8BE2-FC23F6ED649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 xmlns:a16="http://schemas.microsoft.com/office/drawing/2014/main" id="{E93E4556-7891-471E-B9B7-A38508C759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 xmlns:a16="http://schemas.microsoft.com/office/drawing/2014/main" id="{6F9C6176-D87B-4D8F-8BC3-FE6DF55C4ED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 xmlns:a16="http://schemas.microsoft.com/office/drawing/2014/main" id="{B838BA48-DDFB-46B3-9EF6-031C91D2792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Autofit/>
          </a:bodyPr>
          <a:lstStyle/>
          <a:p>
            <a:r>
              <a:rPr lang="en-US" sz="3200" dirty="0" smtClean="0">
                <a:solidFill>
                  <a:srgbClr val="262626"/>
                </a:solidFill>
              </a:rPr>
              <a:t>Culture and Ethical Values in One Health and Infectious Disease Management Module</a:t>
            </a:r>
            <a:endParaRPr lang="en-US" sz="3200" dirty="0">
              <a:solidFill>
                <a:srgbClr val="262626"/>
              </a:solidFill>
            </a:endParaRP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rmAutofit/>
          </a:bodyPr>
          <a:lstStyle/>
          <a:p>
            <a:pPr>
              <a:lnSpc>
                <a:spcPct val="90000"/>
              </a:lnSpc>
            </a:pPr>
            <a:r>
              <a:rPr lang="en-US" sz="700" kern="1200" cap="none" dirty="0">
                <a:solidFill>
                  <a:srgbClr val="000000"/>
                </a:solidFill>
                <a:effectLst/>
                <a:latin typeface="+mn-lt"/>
                <a:ea typeface="+mn-ea"/>
                <a:cs typeface="+mn-cs"/>
              </a:rPr>
              <a:t>Introduction to one health</a:t>
            </a:r>
          </a:p>
          <a:p>
            <a:pPr>
              <a:lnSpc>
                <a:spcPct val="90000"/>
              </a:lnSpc>
            </a:pPr>
            <a:r>
              <a:rPr lang="en-US" sz="700" kern="1200" cap="none" dirty="0">
                <a:solidFill>
                  <a:srgbClr val="000000"/>
                </a:solidFill>
                <a:effectLst/>
                <a:latin typeface="+mn-lt"/>
                <a:ea typeface="+mn-ea"/>
                <a:cs typeface="+mn-cs"/>
              </a:rPr>
              <a:t>PowerPoint 1A</a:t>
            </a:r>
          </a:p>
        </p:txBody>
      </p:sp>
      <p:sp>
        <p:nvSpPr>
          <p:cNvPr id="25" name="Rectangle 24">
            <a:extLst>
              <a:ext uri="{FF2B5EF4-FFF2-40B4-BE49-F238E27FC236}">
                <a16:creationId xmlns="" xmlns:a16="http://schemas.microsoft.com/office/drawing/2014/main" id="{4AD786D6-2C42-45AF-888B-F2038C4D0A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 xmlns:a16="http://schemas.microsoft.com/office/drawing/2014/main" id="{B8D6659D-FA60-4C6D-A9F6-063E294AA15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a:xfrm>
            <a:off x="1176866" y="609601"/>
            <a:ext cx="6798734" cy="914400"/>
          </a:xfrm>
        </p:spPr>
        <p:txBody>
          <a:bodyPr>
            <a:normAutofit/>
          </a:bodyPr>
          <a:lstStyle/>
          <a:p>
            <a:pPr eaLnBrk="1" hangingPunct="1"/>
            <a:r>
              <a:rPr lang="en-GB" altLang="en-US" dirty="0">
                <a:latin typeface="+mn-lt"/>
                <a:ea typeface="Cambria" charset="0"/>
                <a:cs typeface="Cambria" charset="0"/>
              </a:rPr>
              <a:t>Beliefs</a:t>
            </a:r>
          </a:p>
        </p:txBody>
      </p:sp>
      <p:sp>
        <p:nvSpPr>
          <p:cNvPr id="24578" name="Content Placeholder 5"/>
          <p:cNvSpPr>
            <a:spLocks noGrp="1"/>
          </p:cNvSpPr>
          <p:nvPr>
            <p:ph idx="1"/>
          </p:nvPr>
        </p:nvSpPr>
        <p:spPr>
          <a:xfrm>
            <a:off x="685800" y="2490135"/>
            <a:ext cx="7848599" cy="3444997"/>
          </a:xfrm>
        </p:spPr>
        <p:txBody>
          <a:bodyPr/>
          <a:lstStyle/>
          <a:p>
            <a:pPr eaLnBrk="1" hangingPunct="1"/>
            <a:r>
              <a:rPr lang="en-US" altLang="en-US" dirty="0">
                <a:ea typeface="Cambria" charset="0"/>
                <a:cs typeface="Cambria" charset="0"/>
              </a:rPr>
              <a:t>shape practices, guide how people do things, and, in turn, determine what skills and capabilities people develop</a:t>
            </a:r>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61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533400"/>
            <a:ext cx="8229600" cy="914400"/>
          </a:xfrm>
        </p:spPr>
        <p:txBody>
          <a:bodyPr>
            <a:normAutofit/>
          </a:bodyPr>
          <a:lstStyle/>
          <a:p>
            <a:pPr eaLnBrk="1" hangingPunct="1"/>
            <a:r>
              <a:rPr lang="en-GB" altLang="en-US" dirty="0">
                <a:latin typeface="+mn-lt"/>
                <a:ea typeface="Cambria" charset="0"/>
                <a:cs typeface="Cambria" charset="0"/>
              </a:rPr>
              <a:t>Values</a:t>
            </a:r>
          </a:p>
        </p:txBody>
      </p:sp>
      <p:sp>
        <p:nvSpPr>
          <p:cNvPr id="25602" name="Content Placeholder 2"/>
          <p:cNvSpPr>
            <a:spLocks noGrp="1"/>
          </p:cNvSpPr>
          <p:nvPr>
            <p:ph idx="1"/>
          </p:nvPr>
        </p:nvSpPr>
        <p:spPr>
          <a:xfrm>
            <a:off x="457200" y="2362200"/>
            <a:ext cx="8382000" cy="4191000"/>
          </a:xfrm>
        </p:spPr>
        <p:txBody>
          <a:bodyPr/>
          <a:lstStyle/>
          <a:p>
            <a:pPr eaLnBrk="1" hangingPunct="1"/>
            <a:r>
              <a:rPr lang="en-US" altLang="en-US" dirty="0">
                <a:latin typeface="Garamond" charset="0"/>
                <a:ea typeface="Garamond" charset="0"/>
                <a:cs typeface="Garamond" charset="0"/>
              </a:rPr>
              <a:t>Values are the social principals, goals, and standards that cultural members believe have worth. </a:t>
            </a:r>
          </a:p>
          <a:p>
            <a:pPr eaLnBrk="1" hangingPunct="1"/>
            <a:r>
              <a:rPr lang="en-US" altLang="en-US" dirty="0">
                <a:latin typeface="Garamond" charset="0"/>
                <a:ea typeface="Garamond" charset="0"/>
                <a:cs typeface="Garamond" charset="0"/>
              </a:rPr>
              <a:t>They define what the members care about most and are revealed by their priorities.</a:t>
            </a:r>
          </a:p>
          <a:p>
            <a:pPr eaLnBrk="1" hangingPunct="1"/>
            <a:r>
              <a:rPr lang="en-US" altLang="en-US" dirty="0">
                <a:latin typeface="Garamond" charset="0"/>
                <a:ea typeface="Garamond" charset="0"/>
                <a:cs typeface="Garamond" charset="0"/>
              </a:rPr>
              <a:t>Values are what is desirable or “good”. </a:t>
            </a:r>
          </a:p>
          <a:p>
            <a:pPr eaLnBrk="1" hangingPunct="1"/>
            <a:r>
              <a:rPr lang="en-US" altLang="en-US" dirty="0">
                <a:latin typeface="Garamond" charset="0"/>
                <a:ea typeface="Garamond" charset="0"/>
                <a:cs typeface="Garamond" charset="0"/>
              </a:rPr>
              <a:t>Values can be good or bad. </a:t>
            </a:r>
          </a:p>
          <a:p>
            <a:pPr eaLnBrk="1" hangingPunct="1"/>
            <a:r>
              <a:rPr lang="en-US" altLang="en-US" dirty="0">
                <a:latin typeface="Garamond" charset="0"/>
                <a:ea typeface="Garamond" charset="0"/>
                <a:cs typeface="Garamond" charset="0"/>
              </a:rPr>
              <a:t>They are concerned with what it is good to desire. </a:t>
            </a:r>
          </a:p>
          <a:p>
            <a:pPr eaLnBrk="1" hangingPunct="1"/>
            <a:endParaRPr lang="en-GB" altLang="en-US" dirty="0"/>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26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533400"/>
            <a:ext cx="8229600" cy="914400"/>
          </a:xfrm>
        </p:spPr>
        <p:txBody>
          <a:bodyPr/>
          <a:lstStyle/>
          <a:p>
            <a:pPr eaLnBrk="1" hangingPunct="1"/>
            <a:r>
              <a:rPr lang="en-GB" altLang="en-US" dirty="0">
                <a:latin typeface="+mn-lt"/>
                <a:ea typeface="Cambria" charset="0"/>
                <a:cs typeface="Cambria" charset="0"/>
              </a:rPr>
              <a:t>Ethics</a:t>
            </a:r>
          </a:p>
        </p:txBody>
      </p:sp>
      <p:sp>
        <p:nvSpPr>
          <p:cNvPr id="26626" name="Content Placeholder 2"/>
          <p:cNvSpPr>
            <a:spLocks noGrp="1"/>
          </p:cNvSpPr>
          <p:nvPr>
            <p:ph idx="1"/>
          </p:nvPr>
        </p:nvSpPr>
        <p:spPr>
          <a:xfrm>
            <a:off x="533400" y="2362200"/>
            <a:ext cx="8153400" cy="4114800"/>
          </a:xfrm>
        </p:spPr>
        <p:txBody>
          <a:bodyPr/>
          <a:lstStyle/>
          <a:p>
            <a:pPr eaLnBrk="1" hangingPunct="1"/>
            <a:r>
              <a:rPr lang="en-US" altLang="en-US" dirty="0">
                <a:ea typeface="Cambria" charset="0"/>
                <a:cs typeface="Cambria" charset="0"/>
              </a:rPr>
              <a:t>Ethics deal with the “rightness” or “wrongness” of human behavior and the level of consciousness of what is good and wrong </a:t>
            </a:r>
            <a:r>
              <a:rPr lang="en-US" altLang="en-US" dirty="0" smtClean="0">
                <a:ea typeface="Cambria" charset="0"/>
                <a:cs typeface="Cambria" charset="0"/>
              </a:rPr>
              <a:t>behavioral </a:t>
            </a:r>
            <a:r>
              <a:rPr lang="en-US" altLang="en-US" dirty="0">
                <a:ea typeface="Cambria" charset="0"/>
                <a:cs typeface="Cambria" charset="0"/>
              </a:rPr>
              <a:t>conduct</a:t>
            </a:r>
          </a:p>
          <a:p>
            <a:pPr eaLnBrk="1" hangingPunct="1"/>
            <a:r>
              <a:rPr lang="en-US" altLang="en-US" dirty="0">
                <a:ea typeface="Cambria" charset="0"/>
                <a:cs typeface="Cambria" charset="0"/>
              </a:rPr>
              <a:t>Ethical Behavior - acting in ways consistent with one’s personal values and the commonly held values of the organization and society</a:t>
            </a:r>
          </a:p>
          <a:p>
            <a:pPr eaLnBrk="1" hangingPunct="1"/>
            <a:endParaRPr lang="en-GB" altLang="en-US" dirty="0"/>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22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381000"/>
            <a:ext cx="8229600" cy="1066800"/>
          </a:xfrm>
        </p:spPr>
        <p:txBody>
          <a:bodyPr>
            <a:normAutofit/>
          </a:bodyPr>
          <a:lstStyle/>
          <a:p>
            <a:r>
              <a:rPr lang="en-US" altLang="en-US" dirty="0">
                <a:latin typeface="+mn-lt"/>
                <a:ea typeface="Cambria" charset="0"/>
                <a:cs typeface="Cambria" charset="0"/>
              </a:rPr>
              <a:t>Value </a:t>
            </a:r>
            <a:r>
              <a:rPr lang="en-US" altLang="en-US" dirty="0" smtClean="0">
                <a:latin typeface="+mn-lt"/>
                <a:ea typeface="Cambria" charset="0"/>
                <a:cs typeface="Cambria" charset="0"/>
              </a:rPr>
              <a:t>system</a:t>
            </a:r>
            <a:endParaRPr lang="en-US" altLang="en-US" dirty="0">
              <a:latin typeface="+mn-lt"/>
              <a:ea typeface="Cambria" charset="0"/>
              <a:cs typeface="Cambria" charset="0"/>
            </a:endParaRPr>
          </a:p>
        </p:txBody>
      </p:sp>
      <p:sp>
        <p:nvSpPr>
          <p:cNvPr id="27650" name="Content Placeholder 2"/>
          <p:cNvSpPr>
            <a:spLocks noGrp="1"/>
          </p:cNvSpPr>
          <p:nvPr>
            <p:ph idx="1"/>
          </p:nvPr>
        </p:nvSpPr>
        <p:spPr>
          <a:xfrm>
            <a:off x="457200" y="2286000"/>
            <a:ext cx="8229600" cy="3840163"/>
          </a:xfrm>
        </p:spPr>
        <p:txBody>
          <a:bodyPr/>
          <a:lstStyle/>
          <a:p>
            <a:r>
              <a:rPr lang="en-US" altLang="en-US" dirty="0" smtClean="0">
                <a:ea typeface="Cambria" charset="0"/>
                <a:cs typeface="Cambria" charset="0"/>
              </a:rPr>
              <a:t>A </a:t>
            </a:r>
            <a:r>
              <a:rPr lang="en-US" altLang="en-US" b="1" dirty="0" smtClean="0">
                <a:ea typeface="Cambria" charset="0"/>
                <a:cs typeface="Cambria" charset="0"/>
              </a:rPr>
              <a:t>Value </a:t>
            </a:r>
            <a:r>
              <a:rPr lang="en-US" altLang="en-US" b="1" dirty="0">
                <a:ea typeface="Cambria" charset="0"/>
                <a:cs typeface="Cambria" charset="0"/>
              </a:rPr>
              <a:t>System</a:t>
            </a:r>
            <a:r>
              <a:rPr lang="en-US" altLang="en-US" dirty="0">
                <a:ea typeface="Cambria" charset="0"/>
                <a:cs typeface="Cambria" charset="0"/>
              </a:rPr>
              <a:t> is molded by one's or society’s virtues or vices. A person's or society’s standards and self-discipline set, based on the common sense and wisdom of knowing what the proper moral rules and discipline are, and the amount of willingness to see themselves and others abide by them.</a:t>
            </a:r>
          </a:p>
          <a:p>
            <a:r>
              <a:rPr lang="en-US" altLang="en-US" dirty="0">
                <a:ea typeface="Cambria" charset="0"/>
                <a:cs typeface="Cambria" charset="0"/>
              </a:rPr>
              <a:t>Individuals in society abide by these values sometimes subconsciously</a:t>
            </a: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1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Gender?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686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377"/>
            <a:ext cx="6798734" cy="1303867"/>
          </a:xfrm>
        </p:spPr>
        <p:txBody>
          <a:bodyPr/>
          <a:lstStyle/>
          <a:p>
            <a:r>
              <a:rPr lang="en-US" dirty="0"/>
              <a:t>Sex and gender</a:t>
            </a:r>
          </a:p>
        </p:txBody>
      </p:sp>
      <p:sp>
        <p:nvSpPr>
          <p:cNvPr id="3" name="Text Placeholder 2"/>
          <p:cNvSpPr>
            <a:spLocks noGrp="1"/>
          </p:cNvSpPr>
          <p:nvPr>
            <p:ph type="body" sz="quarter" idx="10"/>
          </p:nvPr>
        </p:nvSpPr>
        <p:spPr>
          <a:xfrm>
            <a:off x="604520" y="1498978"/>
            <a:ext cx="5410200" cy="4800601"/>
          </a:xfrm>
        </p:spPr>
        <p:txBody>
          <a:bodyPr>
            <a:normAutofit fontScale="85000" lnSpcReduction="10000"/>
          </a:bodyPr>
          <a:lstStyle/>
          <a:p>
            <a:r>
              <a:rPr lang="en-US" b="1" dirty="0"/>
              <a:t>Sex </a:t>
            </a:r>
            <a:r>
              <a:rPr lang="en-US" dirty="0"/>
              <a:t>refers to the biological and physiological factors that define males and females.</a:t>
            </a:r>
          </a:p>
          <a:p>
            <a:endParaRPr lang="en-US" dirty="0"/>
          </a:p>
          <a:p>
            <a:r>
              <a:rPr lang="en-US" b="1" dirty="0"/>
              <a:t>Gender </a:t>
            </a:r>
            <a:r>
              <a:rPr lang="en-US" dirty="0"/>
              <a:t>refers to the </a:t>
            </a:r>
            <a:r>
              <a:rPr lang="en-US" i="1" dirty="0"/>
              <a:t>socially constructed </a:t>
            </a:r>
            <a:r>
              <a:rPr lang="en-US" dirty="0"/>
              <a:t>roles, behaviors, activities, and attributes that a given society </a:t>
            </a:r>
            <a:r>
              <a:rPr lang="en-US" i="1" dirty="0"/>
              <a:t>considers appropriate </a:t>
            </a:r>
            <a:r>
              <a:rPr lang="en-US" dirty="0"/>
              <a:t>for males and females. Gender differences include both socio-cultural factors as well as male-female differences in access and control over resources</a:t>
            </a:r>
          </a:p>
          <a:p>
            <a:pPr marL="82296" indent="0">
              <a:buNone/>
            </a:pPr>
            <a:endParaRPr lang="en-US" dirty="0"/>
          </a:p>
          <a:p>
            <a:r>
              <a:rPr lang="en-US" dirty="0"/>
              <a:t>In many countries, gender influences access to economic resources and the lack of access to economic resources is sometimes a barrier to prompt and effective health care for women</a:t>
            </a:r>
          </a:p>
          <a:p>
            <a:pPr marL="82296" indent="0">
              <a:buNone/>
            </a:pPr>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160" y="1905000"/>
            <a:ext cx="2514600" cy="367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0593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03" y="609600"/>
            <a:ext cx="8229600" cy="698500"/>
          </a:xfrm>
        </p:spPr>
        <p:txBody>
          <a:bodyPr>
            <a:normAutofit fontScale="90000"/>
          </a:bodyPr>
          <a:lstStyle/>
          <a:p>
            <a:pPr>
              <a:defRPr/>
            </a:pPr>
            <a:r>
              <a:rPr lang="en-US" dirty="0" smtClean="0"/>
              <a:t>Definitions</a:t>
            </a:r>
            <a:endParaRPr lang="en-US" dirty="0"/>
          </a:p>
        </p:txBody>
      </p:sp>
      <p:sp>
        <p:nvSpPr>
          <p:cNvPr id="7171" name="Content Placeholder 2"/>
          <p:cNvSpPr>
            <a:spLocks noGrp="1"/>
          </p:cNvSpPr>
          <p:nvPr>
            <p:ph idx="1"/>
          </p:nvPr>
        </p:nvSpPr>
        <p:spPr>
          <a:xfrm>
            <a:off x="838200" y="1104900"/>
            <a:ext cx="7467600" cy="5327650"/>
          </a:xfrm>
        </p:spPr>
        <p:txBody>
          <a:bodyPr/>
          <a:lstStyle/>
          <a:p>
            <a:pPr marL="114300" indent="0" algn="just">
              <a:buNone/>
            </a:pPr>
            <a:r>
              <a:rPr lang="en-US" altLang="en-US" sz="2800" dirty="0">
                <a:latin typeface="Arial" panose="020B0604020202020204" pitchFamily="34" charset="0"/>
                <a:cs typeface="Arial" panose="020B0604020202020204" pitchFamily="34" charset="0"/>
              </a:rPr>
              <a:t>. </a:t>
            </a:r>
          </a:p>
          <a:p>
            <a:pPr algn="just"/>
            <a:endParaRPr lang="en-US" altLang="en-US" sz="2800" dirty="0">
              <a:latin typeface="Arial" panose="020B0604020202020204" pitchFamily="34" charset="0"/>
              <a:cs typeface="Arial" panose="020B0604020202020204" pitchFamily="34" charset="0"/>
            </a:endParaRPr>
          </a:p>
          <a:p>
            <a:pPr algn="just"/>
            <a:endParaRPr lang="en-US" altLang="en-US" sz="2800" dirty="0">
              <a:latin typeface="Arial" panose="020B0604020202020204" pitchFamily="34" charset="0"/>
              <a:cs typeface="Arial" panose="020B0604020202020204" pitchFamily="34" charset="0"/>
            </a:endParaRPr>
          </a:p>
          <a:p>
            <a:pPr algn="just"/>
            <a:r>
              <a:rPr lang="en-US" altLang="en-US" sz="2800" dirty="0">
                <a:cs typeface="Arial" panose="020B0604020202020204" pitchFamily="34" charset="0"/>
              </a:rPr>
              <a:t>Gender differences include both socio-cultural factors as well as male-female differences in access and control over resources.</a:t>
            </a:r>
          </a:p>
        </p:txBody>
      </p:sp>
      <p:sp>
        <p:nvSpPr>
          <p:cNvPr id="7172" name="TextBox 3"/>
          <p:cNvSpPr txBox="1">
            <a:spLocks noChangeArrowheads="1"/>
          </p:cNvSpPr>
          <p:nvPr/>
        </p:nvSpPr>
        <p:spPr bwMode="auto">
          <a:xfrm>
            <a:off x="1295400" y="4419600"/>
            <a:ext cx="6553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err="1">
                <a:latin typeface="+mn-lt"/>
              </a:rPr>
              <a:t>Skufca</a:t>
            </a:r>
            <a:r>
              <a:rPr lang="en-US" altLang="en-US" dirty="0">
                <a:latin typeface="+mn-lt"/>
              </a:rPr>
              <a:t>, J. and </a:t>
            </a:r>
            <a:r>
              <a:rPr lang="en-US" altLang="en-US" dirty="0" err="1">
                <a:latin typeface="+mn-lt"/>
              </a:rPr>
              <a:t>Arima</a:t>
            </a:r>
            <a:r>
              <a:rPr lang="en-US" altLang="en-US" dirty="0">
                <a:latin typeface="+mn-lt"/>
              </a:rPr>
              <a:t>, Y., Western Pacific Surveillance and Response Journal. Source: http://www.wpro.who.int/topics/gender_issues/Takingsexandgenderintoaccount.pdf</a:t>
            </a:r>
          </a:p>
          <a:p>
            <a:endParaRPr lang="en-US" altLang="en-US" dirty="0"/>
          </a:p>
        </p:txBody>
      </p:sp>
      <p:pic>
        <p:nvPicPr>
          <p:cNvPr id="5" name="Picture 4">
            <a:extLst>
              <a:ext uri="{FF2B5EF4-FFF2-40B4-BE49-F238E27FC236}">
                <a16:creationId xmlns:a16="http://schemas.microsoft.com/office/drawing/2014/main" xmlns="" id="{A3270B77-1AAA-4015-A49C-767CD346E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5325"/>
            <a:ext cx="9121806" cy="1082675"/>
          </a:xfrm>
          <a:prstGeom prst="rect">
            <a:avLst/>
          </a:prstGeom>
        </p:spPr>
      </p:pic>
    </p:spTree>
    <p:extLst>
      <p:ext uri="{BB962C8B-B14F-4D97-AF65-F5344CB8AC3E}">
        <p14:creationId xmlns:p14="http://schemas.microsoft.com/office/powerpoint/2010/main" val="60931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5475"/>
            <a:ext cx="8229600" cy="5784850"/>
          </a:xfrm>
        </p:spPr>
        <p:txBody>
          <a:bodyPr>
            <a:normAutofit/>
          </a:bodyPr>
          <a:lstStyle/>
          <a:p>
            <a:pPr marL="0" indent="0" algn="just">
              <a:buFont typeface="Arial" charset="0"/>
              <a:buNone/>
              <a:defRPr/>
            </a:pPr>
            <a:r>
              <a:rPr lang="en-US" sz="2800" b="1" dirty="0">
                <a:solidFill>
                  <a:srgbClr val="FF0000"/>
                </a:solidFill>
                <a:cs typeface="Arial"/>
              </a:rPr>
              <a:t>Examples of </a:t>
            </a:r>
            <a:r>
              <a:rPr lang="en-US" sz="2800" b="1" dirty="0" smtClean="0">
                <a:solidFill>
                  <a:srgbClr val="FF0000"/>
                </a:solidFill>
                <a:cs typeface="Arial"/>
              </a:rPr>
              <a:t>Biological </a:t>
            </a:r>
            <a:r>
              <a:rPr lang="en-US" sz="2800" b="1" dirty="0">
                <a:solidFill>
                  <a:srgbClr val="FF0000"/>
                </a:solidFill>
                <a:cs typeface="Arial"/>
              </a:rPr>
              <a:t>Differences</a:t>
            </a:r>
          </a:p>
          <a:p>
            <a:pPr algn="just">
              <a:buFont typeface="Arial" charset="0"/>
              <a:buChar char="•"/>
              <a:defRPr/>
            </a:pPr>
            <a:endParaRPr lang="en-US" sz="1900" dirty="0" smtClean="0">
              <a:cs typeface="Arial"/>
            </a:endParaRPr>
          </a:p>
          <a:p>
            <a:pPr algn="just">
              <a:buFont typeface="Arial" charset="0"/>
              <a:buChar char="•"/>
              <a:defRPr/>
            </a:pPr>
            <a:r>
              <a:rPr lang="en-US" sz="1900" dirty="0" smtClean="0">
                <a:cs typeface="Arial"/>
              </a:rPr>
              <a:t>Women </a:t>
            </a:r>
            <a:r>
              <a:rPr lang="en-US" sz="1900" dirty="0">
                <a:cs typeface="Arial"/>
              </a:rPr>
              <a:t>become pregnant, men do not. Physiological changes in the immune system during pregnancy predispose to disease.</a:t>
            </a:r>
          </a:p>
          <a:p>
            <a:pPr algn="just">
              <a:buFont typeface="Arial" charset="0"/>
              <a:buChar char="•"/>
              <a:defRPr/>
            </a:pPr>
            <a:endParaRPr lang="en-US" sz="1900" dirty="0">
              <a:cs typeface="Arial"/>
            </a:endParaRPr>
          </a:p>
          <a:p>
            <a:pPr marL="0" indent="0" algn="just">
              <a:buFont typeface="Arial" charset="0"/>
              <a:buNone/>
              <a:defRPr/>
            </a:pPr>
            <a:endParaRPr lang="en-US" sz="1900" b="1" dirty="0">
              <a:solidFill>
                <a:srgbClr val="FF0000"/>
              </a:solidFill>
              <a:cs typeface="Arial"/>
            </a:endParaRPr>
          </a:p>
          <a:p>
            <a:pPr marL="0" indent="0" algn="just">
              <a:buFont typeface="Arial" charset="0"/>
              <a:buNone/>
              <a:defRPr/>
            </a:pPr>
            <a:r>
              <a:rPr lang="en-US" sz="1900" b="1" dirty="0">
                <a:solidFill>
                  <a:srgbClr val="FF0000"/>
                </a:solidFill>
                <a:cs typeface="Arial"/>
              </a:rPr>
              <a:t>Examples of Gender Differences</a:t>
            </a:r>
          </a:p>
          <a:p>
            <a:pPr algn="just">
              <a:buFont typeface="Arial" charset="0"/>
              <a:buChar char="•"/>
              <a:defRPr/>
            </a:pPr>
            <a:r>
              <a:rPr lang="en-US" sz="1900" dirty="0">
                <a:cs typeface="Arial"/>
              </a:rPr>
              <a:t>It is common for more men to smoke compared to women. Smoking may affect vulnerability to respiratory disease or TB.</a:t>
            </a:r>
          </a:p>
          <a:p>
            <a:pPr algn="just">
              <a:buFont typeface="Arial" charset="0"/>
              <a:buChar char="•"/>
              <a:defRPr/>
            </a:pPr>
            <a:r>
              <a:rPr lang="en-US" sz="1900" dirty="0">
                <a:cs typeface="Arial"/>
              </a:rPr>
              <a:t>Daily activities of male or females in a society gives them different patterns of exposure to pathogens. (Fishermen and </a:t>
            </a:r>
            <a:r>
              <a:rPr lang="en-US" sz="1900" dirty="0" err="1">
                <a:cs typeface="Arial"/>
              </a:rPr>
              <a:t>bilhaziasis</a:t>
            </a:r>
            <a:r>
              <a:rPr lang="en-US" sz="1900" dirty="0">
                <a:cs typeface="Arial"/>
              </a:rPr>
              <a:t>?)</a:t>
            </a:r>
          </a:p>
          <a:p>
            <a:pPr algn="just">
              <a:buFont typeface="Arial" charset="0"/>
              <a:buChar char="•"/>
              <a:defRPr/>
            </a:pPr>
            <a:r>
              <a:rPr lang="en-US" sz="1900" dirty="0">
                <a:cs typeface="Arial"/>
              </a:rPr>
              <a:t>Gender influences access to Health facilities and funds</a:t>
            </a:r>
          </a:p>
        </p:txBody>
      </p:sp>
      <p:sp>
        <p:nvSpPr>
          <p:cNvPr id="8195" name="TextBox 3"/>
          <p:cNvSpPr txBox="1">
            <a:spLocks noChangeArrowheads="1"/>
          </p:cNvSpPr>
          <p:nvPr/>
        </p:nvSpPr>
        <p:spPr bwMode="auto">
          <a:xfrm>
            <a:off x="937268" y="5181600"/>
            <a:ext cx="7315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err="1">
                <a:latin typeface="+mn-lt"/>
              </a:rPr>
              <a:t>Skufca</a:t>
            </a:r>
            <a:r>
              <a:rPr lang="en-US" altLang="en-US" sz="1600" dirty="0">
                <a:latin typeface="+mn-lt"/>
              </a:rPr>
              <a:t>, J. and </a:t>
            </a:r>
            <a:r>
              <a:rPr lang="en-US" altLang="en-US" sz="1600" dirty="0" err="1">
                <a:latin typeface="+mn-lt"/>
              </a:rPr>
              <a:t>Arima</a:t>
            </a:r>
            <a:r>
              <a:rPr lang="en-US" altLang="en-US" sz="1600" dirty="0">
                <a:latin typeface="+mn-lt"/>
              </a:rPr>
              <a:t>, Y., Western Pacific Surveillance and Response Journal. Source: http://www.wpro.who.int/topics/gender_issues/Takingsexandgenderintoaccount</a:t>
            </a:r>
            <a:r>
              <a:rPr lang="en-US" altLang="en-US" sz="1600" dirty="0"/>
              <a:t>.pdf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1006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3988"/>
            <a:ext cx="8229600" cy="1143000"/>
          </a:xfrm>
        </p:spPr>
        <p:txBody>
          <a:bodyPr>
            <a:normAutofit/>
          </a:bodyPr>
          <a:lstStyle/>
          <a:p>
            <a:r>
              <a:rPr lang="en-US" altLang="en-US" sz="4000" dirty="0">
                <a:latin typeface="+mn-lt"/>
                <a:cs typeface="Arial" panose="020B0604020202020204" pitchFamily="34" charset="0"/>
              </a:rPr>
              <a:t>Common Gender stereotypes</a:t>
            </a:r>
          </a:p>
        </p:txBody>
      </p:sp>
      <p:pic>
        <p:nvPicPr>
          <p:cNvPr id="921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1246188"/>
            <a:ext cx="84455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1499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503238"/>
            <a:ext cx="8229600" cy="5865812"/>
          </a:xfrm>
        </p:spPr>
        <p:txBody>
          <a:bodyPr/>
          <a:lstStyle/>
          <a:p>
            <a:pPr>
              <a:buFont typeface="Wingdings" panose="05000000000000000000" pitchFamily="2" charset="2"/>
              <a:buChar char="v"/>
            </a:pPr>
            <a:r>
              <a:rPr lang="en-US" altLang="en-US" dirty="0"/>
              <a:t>Both Sex and Gender are important considerations during disease investigation</a:t>
            </a:r>
          </a:p>
          <a:p>
            <a:pPr>
              <a:buFont typeface="Wingdings" panose="05000000000000000000" pitchFamily="2" charset="2"/>
              <a:buChar char="v"/>
            </a:pPr>
            <a:endParaRPr lang="en-US" altLang="en-US" sz="800" dirty="0"/>
          </a:p>
          <a:p>
            <a:pPr marL="400050" lvl="1" indent="0">
              <a:buFont typeface="Arial" panose="020B0604020202020204" pitchFamily="34" charset="0"/>
              <a:buNone/>
            </a:pPr>
            <a:r>
              <a:rPr lang="en-US" altLang="en-US" sz="2400" dirty="0">
                <a:cs typeface="Arial" panose="020B0604020202020204" pitchFamily="34" charset="0"/>
              </a:rPr>
              <a:t>Identify gender related practices that put either men or women at risk of getting an infectious disease</a:t>
            </a:r>
          </a:p>
          <a:p>
            <a:pPr marL="400050" lvl="1" indent="0">
              <a:buFont typeface="Arial" panose="020B0604020202020204" pitchFamily="34" charset="0"/>
              <a:buNone/>
            </a:pPr>
            <a:endParaRPr lang="en-US" altLang="en-US" sz="800" dirty="0">
              <a:cs typeface="Arial" panose="020B0604020202020204" pitchFamily="34" charset="0"/>
            </a:endParaRPr>
          </a:p>
          <a:p>
            <a:pPr>
              <a:buFont typeface="Wingdings" panose="05000000000000000000" pitchFamily="2" charset="2"/>
              <a:buChar char="v"/>
            </a:pPr>
            <a:r>
              <a:rPr lang="en-US" altLang="en-US" dirty="0"/>
              <a:t>Sex and Gender within the different age groups is also important during disease investigation</a:t>
            </a:r>
          </a:p>
          <a:p>
            <a:pPr>
              <a:buFont typeface="Wingdings" panose="05000000000000000000" pitchFamily="2" charset="2"/>
              <a:buChar char="v"/>
            </a:pPr>
            <a:endParaRPr lang="en-US" altLang="en-US" sz="800" dirty="0"/>
          </a:p>
          <a:p>
            <a:pPr marL="400050" lvl="1" indent="0">
              <a:buFont typeface="Arial" panose="020B0604020202020204" pitchFamily="34" charset="0"/>
              <a:buNone/>
            </a:pPr>
            <a:r>
              <a:rPr lang="en-US" altLang="en-US" sz="2400" dirty="0">
                <a:cs typeface="Arial" panose="020B0604020202020204" pitchFamily="34" charset="0"/>
              </a:rPr>
              <a:t>Biological changes are accompanied by changes in gender norms, roles responsibilities (which differ in each society)</a:t>
            </a:r>
          </a:p>
        </p:txBody>
      </p:sp>
      <p:sp>
        <p:nvSpPr>
          <p:cNvPr id="10243" name="TextBox 3"/>
          <p:cNvSpPr txBox="1">
            <a:spLocks noChangeArrowheads="1"/>
          </p:cNvSpPr>
          <p:nvPr/>
        </p:nvSpPr>
        <p:spPr bwMode="auto">
          <a:xfrm>
            <a:off x="228600" y="5562600"/>
            <a:ext cx="8829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err="1"/>
              <a:t>Sk</a:t>
            </a:r>
            <a:r>
              <a:rPr lang="en-US" altLang="en-US" sz="1600" dirty="0" err="1"/>
              <a:t>ufca</a:t>
            </a:r>
            <a:r>
              <a:rPr lang="en-US" altLang="en-US" sz="1600" dirty="0"/>
              <a:t>, J. and </a:t>
            </a:r>
            <a:r>
              <a:rPr lang="en-US" altLang="en-US" sz="1600" dirty="0" err="1"/>
              <a:t>Arima</a:t>
            </a:r>
            <a:r>
              <a:rPr lang="en-US" altLang="en-US" sz="1600" dirty="0"/>
              <a:t>, Y., Western Pacific Surveillance and Response Journal. Source: http://www.wpro.who.int/topics/gender_issues/Takingsexandgenderintoaccount.pdf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50377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0"/>
            <a:ext cx="8229600" cy="685800"/>
          </a:xfrm>
        </p:spPr>
        <p:txBody>
          <a:bodyPr>
            <a:normAutofit/>
          </a:bodyPr>
          <a:lstStyle/>
          <a:p>
            <a:pPr eaLnBrk="1" hangingPunct="1"/>
            <a:r>
              <a:rPr lang="en-GB" altLang="en-US" sz="3600" b="1" dirty="0">
                <a:latin typeface="+mn-lt"/>
                <a:ea typeface="Cambria" charset="0"/>
                <a:cs typeface="Cambria" charset="0"/>
              </a:rPr>
              <a:t>Goals of the Module</a:t>
            </a:r>
          </a:p>
        </p:txBody>
      </p:sp>
      <p:sp>
        <p:nvSpPr>
          <p:cNvPr id="15362" name="Content Placeholder 2"/>
          <p:cNvSpPr>
            <a:spLocks noGrp="1"/>
          </p:cNvSpPr>
          <p:nvPr>
            <p:ph idx="1"/>
          </p:nvPr>
        </p:nvSpPr>
        <p:spPr>
          <a:xfrm>
            <a:off x="457200" y="1676400"/>
            <a:ext cx="8229600" cy="4419600"/>
          </a:xfrm>
        </p:spPr>
        <p:txBody>
          <a:bodyPr>
            <a:normAutofit lnSpcReduction="10000"/>
          </a:bodyPr>
          <a:lstStyle/>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a:p>
            <a:pPr eaLnBrk="1" hangingPunct="1">
              <a:lnSpc>
                <a:spcPct val="115000"/>
              </a:lnSpc>
              <a:buFont typeface="Calibri" charset="0"/>
              <a:buAutoNum type="arabicPeriod"/>
            </a:pPr>
            <a:r>
              <a:rPr lang="en-US" altLang="en-US" dirty="0" smtClean="0">
                <a:solidFill>
                  <a:srgbClr val="000000"/>
                </a:solidFill>
                <a:ea typeface="Cambria" charset="0"/>
                <a:cs typeface="Cambria" charset="0"/>
              </a:rPr>
              <a:t>Understand </a:t>
            </a:r>
            <a:r>
              <a:rPr lang="en-US" altLang="en-US" dirty="0">
                <a:solidFill>
                  <a:srgbClr val="000000"/>
                </a:solidFill>
                <a:ea typeface="Cambria" charset="0"/>
                <a:cs typeface="Cambria" charset="0"/>
              </a:rPr>
              <a:t>the roles that culture plays in the management and control of diseases</a:t>
            </a:r>
            <a:endParaRPr lang="en-GB" altLang="en-US" sz="2800" dirty="0">
              <a:ea typeface="Cambria" charset="0"/>
              <a:cs typeface="Cambria" charset="0"/>
            </a:endParaRPr>
          </a:p>
          <a:p>
            <a:pPr eaLnBrk="1" hangingPunct="1">
              <a:lnSpc>
                <a:spcPct val="115000"/>
              </a:lnSpc>
              <a:buFont typeface="Calibri" charset="0"/>
              <a:buAutoNum type="arabicPeriod"/>
            </a:pPr>
            <a:r>
              <a:rPr lang="en-US" altLang="en-US" dirty="0">
                <a:solidFill>
                  <a:srgbClr val="000000"/>
                </a:solidFill>
                <a:ea typeface="Cambria" charset="0"/>
                <a:cs typeface="Cambria" charset="0"/>
              </a:rPr>
              <a:t>Appreciate the values of cultural diversity</a:t>
            </a:r>
            <a:endParaRPr lang="en-GB" altLang="en-US" sz="2800" dirty="0">
              <a:ea typeface="Cambria" charset="0"/>
              <a:cs typeface="Cambria" charset="0"/>
            </a:endParaRPr>
          </a:p>
          <a:p>
            <a:pPr eaLnBrk="1" hangingPunct="1">
              <a:lnSpc>
                <a:spcPct val="115000"/>
              </a:lnSpc>
              <a:buFont typeface="Calibri" charset="0"/>
              <a:buAutoNum type="arabicPeriod"/>
            </a:pPr>
            <a:r>
              <a:rPr lang="en-US" altLang="en-US" dirty="0">
                <a:solidFill>
                  <a:srgbClr val="000000"/>
                </a:solidFill>
                <a:ea typeface="Cambria" charset="0"/>
                <a:cs typeface="Cambria" charset="0"/>
              </a:rPr>
              <a:t>Develop culturally sensitive and appropriate tools useful during the management and control of infectious diseases using One Health approaches</a:t>
            </a:r>
            <a:endParaRPr lang="en-GB" altLang="en-US" sz="2800" dirty="0">
              <a:ea typeface="Cambria" charset="0"/>
              <a:cs typeface="Cambria" charset="0"/>
            </a:endParaRPr>
          </a:p>
          <a:p>
            <a:pPr eaLnBrk="1" hangingPunct="1">
              <a:lnSpc>
                <a:spcPct val="115000"/>
              </a:lnSpc>
              <a:buFont typeface="Calibri" charset="0"/>
              <a:buAutoNum type="arabicPeriod"/>
            </a:pPr>
            <a:r>
              <a:rPr lang="en-US" altLang="en-US" dirty="0">
                <a:solidFill>
                  <a:srgbClr val="000000"/>
                </a:solidFill>
                <a:ea typeface="Cambria" charset="0"/>
                <a:cs typeface="Cambria" charset="0"/>
              </a:rPr>
              <a:t>Ensure protection of human subjects and animal welfare during One Health practice </a:t>
            </a:r>
            <a:endParaRPr lang="en-GB" altLang="en-US" sz="2800" dirty="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4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dirty="0">
                <a:ea typeface="ＭＳ Ｐゴシック" panose="020B0600070205080204" pitchFamily="34" charset="-128"/>
              </a:rPr>
              <a:t> </a:t>
            </a:r>
            <a:r>
              <a:rPr lang="en-US" altLang="en-US" sz="3100" dirty="0" smtClean="0">
                <a:ea typeface="ＭＳ Ｐゴシック" panose="020B0600070205080204" pitchFamily="34" charset="-128"/>
              </a:rPr>
              <a:t>One Health :Why </a:t>
            </a:r>
            <a:r>
              <a:rPr lang="en-US" altLang="en-US" sz="3100" dirty="0">
                <a:ea typeface="ＭＳ Ｐゴシック" panose="020B0600070205080204" pitchFamily="34" charset="-128"/>
              </a:rPr>
              <a:t>need an integrated approach</a:t>
            </a:r>
            <a:r>
              <a:rPr lang="en-US" altLang="en-US" dirty="0">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151836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1579897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36648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23002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58816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24384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205572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166116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1883687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202858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225425" y="2057400"/>
            <a:ext cx="8763000" cy="1828800"/>
          </a:xfrm>
        </p:spPr>
        <p:txBody>
          <a:bodyPr/>
          <a:lstStyle/>
          <a:p>
            <a:pPr eaLnBrk="1" hangingPunct="1"/>
            <a:r>
              <a:rPr lang="en-US" altLang="en-US" b="1" dirty="0">
                <a:latin typeface="+mn-lt"/>
                <a:ea typeface="Cambria" charset="0"/>
                <a:cs typeface="Cambria" charset="0"/>
              </a:rPr>
              <a:t>INTRODUCTION TO CULTURE,  VALUES AND BELIEF SYSTEMS</a:t>
            </a:r>
            <a:endParaRPr lang="en-GB" altLang="en-US" b="1" dirty="0">
              <a:latin typeface="+mn-lt"/>
              <a:ea typeface="Cambria" charset="0"/>
              <a:cs typeface="Cambria" charset="0"/>
            </a:endParaRPr>
          </a:p>
        </p:txBody>
      </p:sp>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16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118029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928646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200263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762724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778328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1048155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1252686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2120771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2028208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109816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57200"/>
            <a:ext cx="8229600" cy="685800"/>
          </a:xfrm>
        </p:spPr>
        <p:txBody>
          <a:bodyPr>
            <a:normAutofit fontScale="90000"/>
          </a:bodyPr>
          <a:lstStyle/>
          <a:p>
            <a:pPr eaLnBrk="1" hangingPunct="1"/>
            <a:r>
              <a:rPr lang="en-GB" altLang="en-US" dirty="0">
                <a:latin typeface="Garamond" charset="0"/>
                <a:ea typeface="Garamond" charset="0"/>
                <a:cs typeface="Garamond" charset="0"/>
              </a:rPr>
              <a:t>Objectives</a:t>
            </a:r>
          </a:p>
        </p:txBody>
      </p:sp>
      <p:sp>
        <p:nvSpPr>
          <p:cNvPr id="17410" name="Content Placeholder 2"/>
          <p:cNvSpPr>
            <a:spLocks noGrp="1"/>
          </p:cNvSpPr>
          <p:nvPr>
            <p:ph idx="1"/>
          </p:nvPr>
        </p:nvSpPr>
        <p:spPr>
          <a:xfrm>
            <a:off x="533400" y="2286000"/>
            <a:ext cx="8153400" cy="3686175"/>
          </a:xfrm>
        </p:spPr>
        <p:txBody>
          <a:bodyPr>
            <a:normAutofit/>
          </a:bodyPr>
          <a:lstStyle/>
          <a:p>
            <a:pPr marL="514350" indent="-514350" eaLnBrk="1" hangingPunct="1">
              <a:lnSpc>
                <a:spcPct val="115000"/>
              </a:lnSpc>
              <a:spcAft>
                <a:spcPts val="800"/>
              </a:spcAft>
              <a:buFont typeface="Calibri" charset="0"/>
              <a:buAutoNum type="arabicPeriod"/>
            </a:pPr>
            <a:r>
              <a:rPr lang="en-GB" altLang="en-US" sz="2800" dirty="0">
                <a:ea typeface="Cambria" charset="0"/>
                <a:cs typeface="Cambria" charset="0"/>
              </a:rPr>
              <a:t>To define </a:t>
            </a:r>
            <a:r>
              <a:rPr lang="en-US" altLang="en-US" sz="2800" dirty="0">
                <a:solidFill>
                  <a:srgbClr val="000000"/>
                </a:solidFill>
                <a:ea typeface="Cambria" charset="0"/>
                <a:cs typeface="Cambria" charset="0"/>
              </a:rPr>
              <a:t>culture, beliefs, values and ethics</a:t>
            </a:r>
            <a:r>
              <a:rPr lang="en-GB" altLang="en-US" sz="2800" dirty="0">
                <a:ea typeface="Cambria" charset="0"/>
                <a:cs typeface="Cambria" charset="0"/>
              </a:rPr>
              <a:t> in the context of One Health </a:t>
            </a:r>
          </a:p>
          <a:p>
            <a:pPr marL="514350" indent="-514350" eaLnBrk="1" hangingPunct="1">
              <a:buFont typeface="Calibri" charset="0"/>
              <a:buAutoNum type="arabicPeriod"/>
            </a:pPr>
            <a:r>
              <a:rPr lang="en-GB" altLang="en-US" sz="2800" dirty="0">
                <a:ea typeface="Cambria" charset="0"/>
                <a:cs typeface="Cambria" charset="0"/>
              </a:rPr>
              <a:t>To </a:t>
            </a:r>
            <a:r>
              <a:rPr lang="en-US" altLang="en-US" sz="2800" dirty="0">
                <a:solidFill>
                  <a:srgbClr val="000000"/>
                </a:solidFill>
                <a:ea typeface="Cambria" charset="0"/>
                <a:cs typeface="Cambria" charset="0"/>
              </a:rPr>
              <a:t>map local cultural beliefs and practices related to human animal and environmental health</a:t>
            </a:r>
          </a:p>
          <a:p>
            <a:pPr marL="514350" indent="-514350" eaLnBrk="1" hangingPunct="1">
              <a:buFont typeface="Calibri" charset="0"/>
              <a:buAutoNum type="arabicPeriod"/>
            </a:pPr>
            <a:r>
              <a:rPr lang="en-US" altLang="en-US" sz="2800" dirty="0">
                <a:solidFill>
                  <a:srgbClr val="000000"/>
                </a:solidFill>
                <a:ea typeface="Cambria" charset="0"/>
                <a:cs typeface="Cambria" charset="0"/>
              </a:rPr>
              <a:t>To examine/understand the complexity of cultural values, beliefs systems and practices that influence the management and control of  infectious diseases </a:t>
            </a:r>
            <a:endParaRPr lang="en-GB" altLang="en-US" sz="2800" dirty="0">
              <a:ea typeface="Cambria" charset="0"/>
              <a:cs typeface="Cambria" charset="0"/>
            </a:endParaRPr>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216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1346002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679145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525826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180937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1739333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43553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685800"/>
          </a:xfrm>
        </p:spPr>
        <p:txBody>
          <a:bodyPr>
            <a:normAutofit fontScale="90000"/>
          </a:bodyPr>
          <a:lstStyle/>
          <a:p>
            <a:pPr eaLnBrk="1" hangingPunct="1"/>
            <a:r>
              <a:rPr lang="en-GB" altLang="en-US" dirty="0">
                <a:latin typeface="Garamond" charset="0"/>
                <a:ea typeface="Garamond" charset="0"/>
                <a:cs typeface="Garamond" charset="0"/>
              </a:rPr>
              <a:t>What is culture?</a:t>
            </a:r>
          </a:p>
        </p:txBody>
      </p:sp>
      <p:sp>
        <p:nvSpPr>
          <p:cNvPr id="16387" name="Content Placeholder 2"/>
          <p:cNvSpPr>
            <a:spLocks noGrp="1"/>
          </p:cNvSpPr>
          <p:nvPr>
            <p:ph idx="1"/>
          </p:nvPr>
        </p:nvSpPr>
        <p:spPr>
          <a:xfrm>
            <a:off x="457200" y="2362200"/>
            <a:ext cx="8229600" cy="3962400"/>
          </a:xfrm>
        </p:spPr>
        <p:txBody>
          <a:bodyPr/>
          <a:lstStyle/>
          <a:p>
            <a:pPr marL="0" indent="0" eaLnBrk="1" hangingPunct="1">
              <a:buFont typeface="Arial" panose="020B0604020202020204" pitchFamily="34" charset="0"/>
              <a:buChar char="•"/>
              <a:defRPr/>
            </a:pPr>
            <a:r>
              <a:rPr lang="en-US" dirty="0" smtClean="0"/>
              <a:t> </a:t>
            </a:r>
            <a:r>
              <a:rPr lang="en-US" dirty="0" smtClean="0">
                <a:ea typeface="Cambria" charset="0"/>
                <a:cs typeface="Cambria" charset="0"/>
              </a:rPr>
              <a:t>Culture is the customary behavior, beliefs, values and ideals that are passed on through the generations among members of a social group.  Culture can be thought of as the total life way of a group encompassing its symbolic beliefs”</a:t>
            </a:r>
          </a:p>
          <a:p>
            <a:pPr eaLnBrk="1" fontAlgn="auto" hangingPunct="1">
              <a:spcAft>
                <a:spcPts val="0"/>
              </a:spcAft>
              <a:buFont typeface="Arial" panose="020B0604020202020204" pitchFamily="34" charset="0"/>
              <a:buChar char="•"/>
              <a:defRPr/>
            </a:pPr>
            <a:r>
              <a:rPr lang="en-US" dirty="0" smtClean="0">
                <a:ea typeface="Cambria" charset="0"/>
                <a:cs typeface="Cambria" charset="0"/>
              </a:rPr>
              <a:t>……that complex whole which includes knowledge, belief, art, law, morals, custom, and any other capabilities and habits acquired by man as a member of society.” </a:t>
            </a:r>
          </a:p>
          <a:p>
            <a:pPr marL="0" indent="0" eaLnBrk="1" fontAlgn="auto" hangingPunct="1">
              <a:spcAft>
                <a:spcPts val="0"/>
              </a:spcAft>
              <a:buFont typeface="Arial" panose="020B0604020202020204" pitchFamily="34" charset="0"/>
              <a:buNone/>
              <a:defRPr/>
            </a:pPr>
            <a:r>
              <a:rPr lang="en-US" dirty="0" smtClean="0">
                <a:ea typeface="Cambria" charset="0"/>
                <a:cs typeface="Cambria" charset="0"/>
              </a:rPr>
              <a:t>                         Edward Taylor,1871</a:t>
            </a:r>
          </a:p>
          <a:p>
            <a:pPr marL="0" indent="0" eaLnBrk="1" hangingPunct="1">
              <a:buFont typeface="Arial" panose="020B0604020202020204" pitchFamily="34" charset="0"/>
              <a:buNone/>
              <a:defRPr/>
            </a:pPr>
            <a:endParaRPr lang="en-GB" dirty="0" smtClean="0"/>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5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381000"/>
            <a:ext cx="8229600" cy="990600"/>
          </a:xfrm>
        </p:spPr>
        <p:txBody>
          <a:bodyPr>
            <a:normAutofit/>
          </a:bodyPr>
          <a:lstStyle/>
          <a:p>
            <a:pPr eaLnBrk="1" hangingPunct="1"/>
            <a:r>
              <a:rPr lang="en-US" altLang="en-US" dirty="0">
                <a:latin typeface="+mn-lt"/>
                <a:ea typeface="Cambria" charset="0"/>
                <a:cs typeface="Cambria" charset="0"/>
              </a:rPr>
              <a:t>What is “culture</a:t>
            </a:r>
            <a:r>
              <a:rPr lang="en-US" altLang="en-US" dirty="0" smtClean="0">
                <a:latin typeface="+mn-lt"/>
                <a:ea typeface="Cambria" charset="0"/>
                <a:cs typeface="Cambria" charset="0"/>
              </a:rPr>
              <a:t>”</a:t>
            </a:r>
            <a:endParaRPr lang="en-US" altLang="en-US" dirty="0">
              <a:latin typeface="+mn-lt"/>
              <a:ea typeface="Cambria" charset="0"/>
              <a:cs typeface="Cambria" charset="0"/>
            </a:endParaRPr>
          </a:p>
        </p:txBody>
      </p:sp>
      <p:sp>
        <p:nvSpPr>
          <p:cNvPr id="19458" name="Rectangle 3"/>
          <p:cNvSpPr>
            <a:spLocks noGrp="1" noChangeArrowheads="1"/>
          </p:cNvSpPr>
          <p:nvPr>
            <p:ph type="body" idx="1"/>
          </p:nvPr>
        </p:nvSpPr>
        <p:spPr>
          <a:xfrm>
            <a:off x="457200" y="2286000"/>
            <a:ext cx="8229600" cy="3840163"/>
          </a:xfrm>
        </p:spPr>
        <p:txBody>
          <a:bodyPr/>
          <a:lstStyle/>
          <a:p>
            <a:pPr eaLnBrk="1" hangingPunct="1">
              <a:lnSpc>
                <a:spcPct val="90000"/>
              </a:lnSpc>
            </a:pPr>
            <a:r>
              <a:rPr lang="en-US" altLang="en-US" dirty="0">
                <a:ea typeface="Cambria" charset="0"/>
                <a:cs typeface="Cambria" charset="0"/>
              </a:rPr>
              <a:t>Dynamic, responsive coherent systems of beliefs, values, and lifestyles that have developed within particular geographic locations, using technology and economic resources; cultures evolve as needed to adapt to changing environmental conditions.	</a:t>
            </a:r>
            <a:r>
              <a:rPr lang="en-US" altLang="en-US" sz="1800" dirty="0">
                <a:ea typeface="Cambria" charset="0"/>
                <a:cs typeface="Cambria" charset="0"/>
              </a:rPr>
              <a:t>Kagawa-Singer, M. and </a:t>
            </a:r>
            <a:r>
              <a:rPr lang="en-US" altLang="en-US" sz="1800" dirty="0" err="1">
                <a:ea typeface="Cambria" charset="0"/>
                <a:cs typeface="Cambria" charset="0"/>
              </a:rPr>
              <a:t>Kassim-Lakha</a:t>
            </a:r>
            <a:r>
              <a:rPr lang="en-US" altLang="en-US" sz="1800" dirty="0">
                <a:ea typeface="Cambria" charset="0"/>
                <a:cs typeface="Cambria" charset="0"/>
              </a:rPr>
              <a:t>, S. 2003. Academic Medicine 78:577-587.</a:t>
            </a:r>
          </a:p>
          <a:p>
            <a:pPr eaLnBrk="1" hangingPunct="1"/>
            <a:r>
              <a:rPr lang="en-US" altLang="en-US" dirty="0">
                <a:ea typeface="Cambria" charset="0"/>
                <a:cs typeface="Cambria" charset="0"/>
              </a:rPr>
              <a:t>…the capacity for constantly expanding the range and accuracy of one's perception of meanings.” </a:t>
            </a:r>
            <a:r>
              <a:rPr lang="en-GB" altLang="en-US" dirty="0">
                <a:ea typeface="Cambria" charset="0"/>
                <a:cs typeface="Cambria" charset="0"/>
              </a:rPr>
              <a:t>                           </a:t>
            </a:r>
            <a:r>
              <a:rPr lang="en-GB" altLang="en-US" sz="1800" dirty="0">
                <a:ea typeface="Cambria" charset="0"/>
                <a:cs typeface="Cambria" charset="0"/>
              </a:rPr>
              <a:t>John Dewey, 1916</a:t>
            </a:r>
          </a:p>
          <a:p>
            <a:pPr eaLnBrk="1" hangingPunct="1">
              <a:lnSpc>
                <a:spcPct val="90000"/>
              </a:lnSpc>
            </a:pPr>
            <a:endParaRPr lang="en-US" altLang="en-US" dirty="0"/>
          </a:p>
          <a:p>
            <a:pPr lvl="4" algn="r" eaLnBrk="1" hangingPunct="1">
              <a:lnSpc>
                <a:spcPct val="90000"/>
              </a:lnSpc>
              <a:buFont typeface="Wingdings" charset="2"/>
              <a:buNone/>
            </a:pPr>
            <a:endParaRPr lang="en-US" altLang="en-US" dirty="0"/>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78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76866" y="533401"/>
            <a:ext cx="6798734" cy="990600"/>
          </a:xfrm>
        </p:spPr>
        <p:txBody>
          <a:bodyPr>
            <a:normAutofit/>
          </a:bodyPr>
          <a:lstStyle/>
          <a:p>
            <a:pPr eaLnBrk="1" hangingPunct="1"/>
            <a:r>
              <a:rPr lang="en-GB" altLang="en-US" dirty="0">
                <a:latin typeface="+mn-lt"/>
                <a:ea typeface="Cambria" charset="0"/>
                <a:cs typeface="Cambria" charset="0"/>
              </a:rPr>
              <a:t>What is culture….</a:t>
            </a:r>
          </a:p>
        </p:txBody>
      </p:sp>
      <p:sp>
        <p:nvSpPr>
          <p:cNvPr id="3" name="Content Placeholder 2"/>
          <p:cNvSpPr>
            <a:spLocks noGrp="1"/>
          </p:cNvSpPr>
          <p:nvPr>
            <p:ph idx="1"/>
          </p:nvPr>
        </p:nvSpPr>
        <p:spPr>
          <a:xfrm>
            <a:off x="762000" y="2490135"/>
            <a:ext cx="7772399" cy="3444997"/>
          </a:xfrm>
        </p:spPr>
        <p:txBody>
          <a:bodyPr rtlCol="0">
            <a:normAutofit/>
          </a:bodyPr>
          <a:lstStyle/>
          <a:p>
            <a:pPr eaLnBrk="1" fontAlgn="auto" hangingPunct="1">
              <a:spcAft>
                <a:spcPts val="0"/>
              </a:spcAft>
              <a:buFont typeface="Arial" panose="020B0604020202020204" pitchFamily="34" charset="0"/>
              <a:buChar char="•"/>
              <a:defRPr/>
            </a:pPr>
            <a:r>
              <a:rPr lang="en-US" dirty="0">
                <a:latin typeface="Cambria" charset="0"/>
                <a:ea typeface="Cambria" charset="0"/>
                <a:cs typeface="Cambria" charset="0"/>
              </a:rPr>
              <a:t>“</a:t>
            </a:r>
            <a:r>
              <a:rPr lang="en-US" dirty="0">
                <a:ea typeface="Cambria" charset="0"/>
                <a:cs typeface="Cambria" charset="0"/>
              </a:rPr>
              <a:t>means the whole complex of traditional behavior which has been developed by the human race and is successively learned by each generation. A culture is less precise. It can mean the forms of traditional behavior which are characteristics of a given society, or of a group of societies, or of a certain race, or of a certain area, or of a certain period of time.” </a:t>
            </a:r>
          </a:p>
          <a:p>
            <a:pPr marL="0" indent="0" algn="r" eaLnBrk="1" fontAlgn="auto" hangingPunct="1">
              <a:spcAft>
                <a:spcPts val="0"/>
              </a:spcAft>
              <a:buFont typeface="Arial" panose="020B0604020202020204" pitchFamily="34" charset="0"/>
              <a:buNone/>
              <a:defRPr/>
            </a:pPr>
            <a:r>
              <a:rPr lang="en-US" dirty="0" smtClean="0">
                <a:ea typeface="Cambria" charset="0"/>
                <a:cs typeface="Cambria" charset="0"/>
              </a:rPr>
              <a:t>                                             </a:t>
            </a:r>
            <a:r>
              <a:rPr lang="en-US" sz="1900" b="1" dirty="0" smtClean="0">
                <a:ea typeface="Cambria" charset="0"/>
                <a:cs typeface="Cambria" charset="0"/>
              </a:rPr>
              <a:t>Margaret </a:t>
            </a:r>
            <a:r>
              <a:rPr lang="en-US" sz="1900" b="1" dirty="0">
                <a:ea typeface="Cambria" charset="0"/>
                <a:cs typeface="Cambria" charset="0"/>
              </a:rPr>
              <a:t>Mead,1973</a:t>
            </a:r>
          </a:p>
          <a:p>
            <a:pPr eaLnBrk="1" fontAlgn="auto" hangingPunct="1">
              <a:spcAft>
                <a:spcPts val="0"/>
              </a:spcAft>
              <a:buFont typeface="Arial" panose="020B0604020202020204" pitchFamily="34" charset="0"/>
              <a:buChar char="•"/>
              <a:defRPr/>
            </a:pPr>
            <a:endParaRPr lang="en-GB" dirty="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76866" y="457201"/>
            <a:ext cx="6798734" cy="990600"/>
          </a:xfrm>
        </p:spPr>
        <p:txBody>
          <a:bodyPr>
            <a:normAutofit/>
          </a:bodyPr>
          <a:lstStyle/>
          <a:p>
            <a:pPr eaLnBrk="1" hangingPunct="1"/>
            <a:r>
              <a:rPr lang="en-US" altLang="en-US" dirty="0">
                <a:latin typeface="+mn-lt"/>
                <a:ea typeface="Cambria" charset="0"/>
                <a:cs typeface="Cambria" charset="0"/>
              </a:rPr>
              <a:t>Common Characteristics</a:t>
            </a:r>
          </a:p>
        </p:txBody>
      </p:sp>
      <p:sp>
        <p:nvSpPr>
          <p:cNvPr id="22530" name="Rectangle 3"/>
          <p:cNvSpPr>
            <a:spLocks noGrp="1" noChangeArrowheads="1"/>
          </p:cNvSpPr>
          <p:nvPr>
            <p:ph type="body" sz="half" idx="1"/>
          </p:nvPr>
        </p:nvSpPr>
        <p:spPr>
          <a:xfrm>
            <a:off x="1176866" y="1752600"/>
            <a:ext cx="3337560" cy="4181856"/>
          </a:xfrm>
        </p:spPr>
        <p:txBody>
          <a:bodyPr/>
          <a:lstStyle/>
          <a:p>
            <a:pPr eaLnBrk="1" hangingPunct="1"/>
            <a:r>
              <a:rPr lang="en-US" altLang="en-US" dirty="0">
                <a:ea typeface="Cambria" charset="0"/>
                <a:cs typeface="Cambria" charset="0"/>
              </a:rPr>
              <a:t>Universality</a:t>
            </a:r>
          </a:p>
          <a:p>
            <a:pPr eaLnBrk="1" hangingPunct="1"/>
            <a:endParaRPr lang="en-US" altLang="en-US" dirty="0">
              <a:ea typeface="Cambria" charset="0"/>
              <a:cs typeface="Cambria" charset="0"/>
            </a:endParaRPr>
          </a:p>
          <a:p>
            <a:pPr eaLnBrk="1" hangingPunct="1"/>
            <a:r>
              <a:rPr lang="en-US" altLang="en-US" dirty="0">
                <a:ea typeface="Cambria" charset="0"/>
                <a:cs typeface="Cambria" charset="0"/>
              </a:rPr>
              <a:t>Uniqueness</a:t>
            </a:r>
          </a:p>
          <a:p>
            <a:pPr eaLnBrk="1" hangingPunct="1"/>
            <a:endParaRPr lang="en-US" altLang="en-US" dirty="0">
              <a:ea typeface="Cambria" charset="0"/>
              <a:cs typeface="Cambria" charset="0"/>
            </a:endParaRPr>
          </a:p>
          <a:p>
            <a:pPr eaLnBrk="1" hangingPunct="1"/>
            <a:r>
              <a:rPr lang="en-US" altLang="en-US" dirty="0">
                <a:ea typeface="Cambria" charset="0"/>
                <a:cs typeface="Cambria" charset="0"/>
              </a:rPr>
              <a:t>Stability</a:t>
            </a:r>
          </a:p>
        </p:txBody>
      </p:sp>
      <p:sp>
        <p:nvSpPr>
          <p:cNvPr id="22531" name="Rectangle 4"/>
          <p:cNvSpPr>
            <a:spLocks noGrp="1" noChangeArrowheads="1"/>
          </p:cNvSpPr>
          <p:nvPr>
            <p:ph type="body" sz="half" idx="2"/>
          </p:nvPr>
        </p:nvSpPr>
        <p:spPr>
          <a:xfrm>
            <a:off x="4645152" y="1752600"/>
            <a:ext cx="3337560" cy="4181856"/>
          </a:xfrm>
        </p:spPr>
        <p:txBody>
          <a:bodyPr/>
          <a:lstStyle/>
          <a:p>
            <a:pPr eaLnBrk="1" hangingPunct="1"/>
            <a:r>
              <a:rPr lang="en-US" altLang="en-US" dirty="0">
                <a:ea typeface="Cambria" charset="0"/>
                <a:cs typeface="Cambria" charset="0"/>
              </a:rPr>
              <a:t>Changeability</a:t>
            </a:r>
          </a:p>
          <a:p>
            <a:pPr eaLnBrk="1" hangingPunct="1"/>
            <a:endParaRPr lang="en-US" altLang="en-US" dirty="0">
              <a:ea typeface="Cambria" charset="0"/>
              <a:cs typeface="Cambria" charset="0"/>
            </a:endParaRPr>
          </a:p>
          <a:p>
            <a:pPr eaLnBrk="1" hangingPunct="1"/>
            <a:r>
              <a:rPr lang="en-US" altLang="en-US" dirty="0">
                <a:ea typeface="Cambria" charset="0"/>
                <a:cs typeface="Cambria" charset="0"/>
              </a:rPr>
              <a:t>Unconsciousness</a:t>
            </a:r>
          </a:p>
          <a:p>
            <a:pPr eaLnBrk="1" hangingPunct="1"/>
            <a:endParaRPr lang="en-US" altLang="en-US" dirty="0">
              <a:ea typeface="Cambria" charset="0"/>
              <a:cs typeface="Cambria" charset="0"/>
            </a:endParaRPr>
          </a:p>
          <a:p>
            <a:pPr eaLnBrk="1" hangingPunct="1"/>
            <a:r>
              <a:rPr lang="en-US" altLang="en-US" dirty="0">
                <a:ea typeface="Cambria" charset="0"/>
                <a:cs typeface="Cambria" charset="0"/>
              </a:rPr>
              <a:t>Variability</a:t>
            </a:r>
          </a:p>
        </p:txBody>
      </p:sp>
      <p:graphicFrame>
        <p:nvGraphicFramePr>
          <p:cNvPr id="22532" name="Object 41"/>
          <p:cNvGraphicFramePr>
            <a:graphicFrameLocks noChangeAspect="1"/>
          </p:cNvGraphicFramePr>
          <p:nvPr/>
        </p:nvGraphicFramePr>
        <p:xfrm>
          <a:off x="2286000" y="3862388"/>
          <a:ext cx="2362200" cy="1968500"/>
        </p:xfrm>
        <a:graphic>
          <a:graphicData uri="http://schemas.openxmlformats.org/presentationml/2006/ole">
            <mc:AlternateContent xmlns:mc="http://schemas.openxmlformats.org/markup-compatibility/2006">
              <mc:Choice xmlns:v="urn:schemas-microsoft-com:vml" Requires="v">
                <p:oleObj spid="_x0000_s9247" name="Clip" r:id="rId3" imgW="1793138" imgH="1587398" progId="">
                  <p:embed/>
                </p:oleObj>
              </mc:Choice>
              <mc:Fallback>
                <p:oleObj name="Clip" r:id="rId3" imgW="1793138" imgH="15873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62388"/>
                        <a:ext cx="2362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5628068"/>
            <a:ext cx="6553201" cy="646331"/>
          </a:xfrm>
          <a:prstGeom prst="rect">
            <a:avLst/>
          </a:prstGeom>
          <a:noFill/>
        </p:spPr>
        <p:txBody>
          <a:bodyPr wrap="square" rtlCol="0">
            <a:spAutoFit/>
          </a:bodyPr>
          <a:lstStyle/>
          <a:p>
            <a:r>
              <a:rPr lang="en-US" dirty="0"/>
              <a:t>http://</a:t>
            </a:r>
            <a:r>
              <a:rPr lang="en-US" dirty="0" err="1"/>
              <a:t>www.wilderdom.com</a:t>
            </a:r>
            <a:r>
              <a:rPr lang="en-US" dirty="0"/>
              <a:t>/games/descriptions/</a:t>
            </a:r>
            <a:r>
              <a:rPr lang="en-US" dirty="0" err="1"/>
              <a:t>HaveYouEver.html</a:t>
            </a:r>
            <a:endParaRPr lang="en-US" dirty="0"/>
          </a:p>
          <a:p>
            <a:endParaRPr lang="en-US" dirty="0"/>
          </a:p>
        </p:txBody>
      </p:sp>
    </p:spTree>
    <p:extLst>
      <p:ext uri="{BB962C8B-B14F-4D97-AF65-F5344CB8AC3E}">
        <p14:creationId xmlns:p14="http://schemas.microsoft.com/office/powerpoint/2010/main" val="79384903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76866" y="609601"/>
            <a:ext cx="6798734" cy="914400"/>
          </a:xfrm>
        </p:spPr>
        <p:txBody>
          <a:bodyPr>
            <a:normAutofit/>
          </a:bodyPr>
          <a:lstStyle/>
          <a:p>
            <a:pPr eaLnBrk="1" hangingPunct="1"/>
            <a:r>
              <a:rPr lang="en-GB" altLang="en-US" dirty="0">
                <a:latin typeface="+mn-lt"/>
                <a:ea typeface="Cambria" charset="0"/>
                <a:cs typeface="Cambria" charset="0"/>
              </a:rPr>
              <a:t>Beliefs</a:t>
            </a:r>
          </a:p>
        </p:txBody>
      </p:sp>
      <p:sp>
        <p:nvSpPr>
          <p:cNvPr id="3" name="Content Placeholder 2"/>
          <p:cNvSpPr>
            <a:spLocks noGrp="1"/>
          </p:cNvSpPr>
          <p:nvPr>
            <p:ph idx="1"/>
          </p:nvPr>
        </p:nvSpPr>
        <p:spPr>
          <a:xfrm>
            <a:off x="609600" y="2490135"/>
            <a:ext cx="8000999" cy="3444997"/>
          </a:xfrm>
        </p:spPr>
        <p:txBody>
          <a:bodyPr rtlCol="0">
            <a:normAutofit/>
          </a:bodyPr>
          <a:lstStyle/>
          <a:p>
            <a:pPr eaLnBrk="1" fontAlgn="auto" hangingPunct="1">
              <a:spcAft>
                <a:spcPts val="0"/>
              </a:spcAft>
              <a:buFont typeface="Arial" panose="020B0604020202020204" pitchFamily="34" charset="0"/>
              <a:buChar char="•"/>
              <a:defRPr/>
            </a:pPr>
            <a:r>
              <a:rPr lang="en-US" dirty="0">
                <a:ea typeface="Cambria" charset="0"/>
                <a:cs typeface="Cambria" charset="0"/>
              </a:rPr>
              <a:t>Beliefs </a:t>
            </a:r>
            <a:r>
              <a:rPr lang="en-US" dirty="0" smtClean="0">
                <a:ea typeface="Cambria" charset="0"/>
                <a:cs typeface="Cambria" charset="0"/>
              </a:rPr>
              <a:t> </a:t>
            </a:r>
            <a:r>
              <a:rPr lang="en-US" dirty="0">
                <a:ea typeface="Cambria" charset="0"/>
                <a:cs typeface="Cambria" charset="0"/>
              </a:rPr>
              <a:t>are interpretations or conclusions that people accept as </a:t>
            </a:r>
            <a:r>
              <a:rPr lang="en-US" dirty="0" smtClean="0">
                <a:ea typeface="Cambria" charset="0"/>
                <a:cs typeface="Cambria" charset="0"/>
              </a:rPr>
              <a:t>true. </a:t>
            </a:r>
          </a:p>
          <a:p>
            <a:pPr eaLnBrk="1" fontAlgn="auto" hangingPunct="1">
              <a:spcAft>
                <a:spcPts val="0"/>
              </a:spcAft>
              <a:buFont typeface="Arial" panose="020B0604020202020204" pitchFamily="34" charset="0"/>
              <a:buChar char="•"/>
              <a:defRPr/>
            </a:pPr>
            <a:r>
              <a:rPr lang="en-US" dirty="0" smtClean="0">
                <a:ea typeface="Cambria" charset="0"/>
                <a:cs typeface="Cambria" charset="0"/>
              </a:rPr>
              <a:t>Based </a:t>
            </a:r>
            <a:r>
              <a:rPr lang="en-US" dirty="0">
                <a:ea typeface="Cambria" charset="0"/>
                <a:cs typeface="Cambria" charset="0"/>
              </a:rPr>
              <a:t>more on faith than fact </a:t>
            </a:r>
            <a:r>
              <a:rPr lang="en-US" dirty="0" smtClean="0">
                <a:ea typeface="Cambria" charset="0"/>
                <a:cs typeface="Cambria" charset="0"/>
              </a:rPr>
              <a:t>and may </a:t>
            </a:r>
            <a:r>
              <a:rPr lang="en-US" dirty="0">
                <a:ea typeface="Cambria" charset="0"/>
                <a:cs typeface="Cambria" charset="0"/>
              </a:rPr>
              <a:t>or may not be true. </a:t>
            </a:r>
            <a:endParaRPr lang="en-US" dirty="0" smtClean="0">
              <a:ea typeface="Cambria" charset="0"/>
              <a:cs typeface="Cambria" charset="0"/>
            </a:endParaRPr>
          </a:p>
          <a:p>
            <a:pPr eaLnBrk="1" fontAlgn="auto" hangingPunct="1">
              <a:spcAft>
                <a:spcPts val="0"/>
              </a:spcAft>
              <a:buFont typeface="Arial" panose="020B0604020202020204" pitchFamily="34" charset="0"/>
              <a:buChar char="•"/>
              <a:defRPr/>
            </a:pPr>
            <a:r>
              <a:rPr lang="en-US" dirty="0" smtClean="0">
                <a:ea typeface="Cambria" charset="0"/>
                <a:cs typeface="Cambria" charset="0"/>
              </a:rPr>
              <a:t>It embodies </a:t>
            </a:r>
            <a:r>
              <a:rPr lang="en-US" dirty="0">
                <a:ea typeface="Cambria" charset="0"/>
                <a:cs typeface="Cambria" charset="0"/>
              </a:rPr>
              <a:t>the myths, values, and ideologies of the group.  </a:t>
            </a:r>
          </a:p>
          <a:p>
            <a:pPr eaLnBrk="1" fontAlgn="auto" hangingPunct="1">
              <a:spcAft>
                <a:spcPts val="0"/>
              </a:spcAft>
              <a:buFont typeface="Arial" panose="020B0604020202020204" pitchFamily="34" charset="0"/>
              <a:buChar char="•"/>
              <a:defRPr/>
            </a:pPr>
            <a:r>
              <a:rPr lang="en-US" dirty="0" smtClean="0">
                <a:ea typeface="Cambria" charset="0"/>
                <a:cs typeface="Cambria" charset="0"/>
              </a:rPr>
              <a:t>Are </a:t>
            </a:r>
            <a:r>
              <a:rPr lang="en-US" dirty="0">
                <a:ea typeface="Cambria" charset="0"/>
                <a:cs typeface="Cambria" charset="0"/>
              </a:rPr>
              <a:t>often invisible to those who hold them</a:t>
            </a:r>
          </a:p>
          <a:p>
            <a:pPr marL="0" indent="0" eaLnBrk="1" fontAlgn="auto" hangingPunct="1">
              <a:spcAft>
                <a:spcPts val="0"/>
              </a:spcAft>
              <a:buFont typeface="Arial" panose="020B0604020202020204" pitchFamily="34" charset="0"/>
              <a:buNone/>
              <a:defRPr/>
            </a:pPr>
            <a:endParaRPr lang="en-GB" dirty="0"/>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248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1477</Words>
  <Application>Microsoft Macintosh PowerPoint</Application>
  <PresentationFormat>On-screen Show (4:3)</PresentationFormat>
  <Paragraphs>212</Paragraphs>
  <Slides>45</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Calibri</vt:lpstr>
      <vt:lpstr>Cambria</vt:lpstr>
      <vt:lpstr>Garamond</vt:lpstr>
      <vt:lpstr>ＭＳ Ｐゴシック</vt:lpstr>
      <vt:lpstr>Times New Roman</vt:lpstr>
      <vt:lpstr>Wingdings</vt:lpstr>
      <vt:lpstr>Arial</vt:lpstr>
      <vt:lpstr>Organic</vt:lpstr>
      <vt:lpstr>Clip</vt:lpstr>
      <vt:lpstr>Culture and Ethical Values in One Health and Infectious Disease Management Module</vt:lpstr>
      <vt:lpstr>Goals of the Module</vt:lpstr>
      <vt:lpstr>INTRODUCTION TO CULTURE,  VALUES AND BELIEF SYSTEMS</vt:lpstr>
      <vt:lpstr>Objectives</vt:lpstr>
      <vt:lpstr>What is culture?</vt:lpstr>
      <vt:lpstr>What is “culture”</vt:lpstr>
      <vt:lpstr>What is culture….</vt:lpstr>
      <vt:lpstr>Common Characteristics</vt:lpstr>
      <vt:lpstr>Beliefs</vt:lpstr>
      <vt:lpstr>Beliefs</vt:lpstr>
      <vt:lpstr>Values</vt:lpstr>
      <vt:lpstr>Ethics</vt:lpstr>
      <vt:lpstr>Value system</vt:lpstr>
      <vt:lpstr>What is Gender?</vt:lpstr>
      <vt:lpstr>Sex and gender</vt:lpstr>
      <vt:lpstr>Definitions</vt:lpstr>
      <vt:lpstr>PowerPoint Presentation</vt:lpstr>
      <vt:lpstr>Common Gender stereotypes</vt:lpstr>
      <vt:lpstr>PowerPoint Presentation</vt:lpstr>
      <vt:lpstr> One Health :Why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21</cp:revision>
  <dcterms:created xsi:type="dcterms:W3CDTF">2019-11-24T14:19:09Z</dcterms:created>
  <dcterms:modified xsi:type="dcterms:W3CDTF">2019-11-29T07:11:51Z</dcterms:modified>
</cp:coreProperties>
</file>