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39"/>
  </p:notesMasterIdLst>
  <p:sldIdLst>
    <p:sldId id="374" r:id="rId2"/>
    <p:sldId id="376" r:id="rId3"/>
    <p:sldId id="377" r:id="rId4"/>
    <p:sldId id="378" r:id="rId5"/>
    <p:sldId id="379" r:id="rId6"/>
    <p:sldId id="380" r:id="rId7"/>
    <p:sldId id="381" r:id="rId8"/>
    <p:sldId id="382" r:id="rId9"/>
    <p:sldId id="383" r:id="rId10"/>
    <p:sldId id="384" r:id="rId11"/>
    <p:sldId id="385" r:id="rId12"/>
    <p:sldId id="386" r:id="rId13"/>
    <p:sldId id="387" r:id="rId14"/>
    <p:sldId id="388" r:id="rId15"/>
    <p:sldId id="389" r:id="rId16"/>
    <p:sldId id="390" r:id="rId17"/>
    <p:sldId id="391" r:id="rId18"/>
    <p:sldId id="392" r:id="rId19"/>
    <p:sldId id="393" r:id="rId20"/>
    <p:sldId id="394" r:id="rId21"/>
    <p:sldId id="395" r:id="rId22"/>
    <p:sldId id="396" r:id="rId23"/>
    <p:sldId id="397" r:id="rId24"/>
    <p:sldId id="398" r:id="rId25"/>
    <p:sldId id="399" r:id="rId26"/>
    <p:sldId id="400" r:id="rId27"/>
    <p:sldId id="401" r:id="rId28"/>
    <p:sldId id="402" r:id="rId29"/>
    <p:sldId id="403" r:id="rId30"/>
    <p:sldId id="404" r:id="rId31"/>
    <p:sldId id="405" r:id="rId32"/>
    <p:sldId id="406" r:id="rId33"/>
    <p:sldId id="407" r:id="rId34"/>
    <p:sldId id="408" r:id="rId35"/>
    <p:sldId id="409" r:id="rId36"/>
    <p:sldId id="410" r:id="rId37"/>
    <p:sldId id="411" r:id="rId38"/>
  </p:sldIdLst>
  <p:sldSz cx="9144000" cy="6858000" type="screen4x3"/>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initials="D"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FFB3"/>
    <a:srgbClr val="ECD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8320" autoAdjust="0"/>
  </p:normalViewPr>
  <p:slideViewPr>
    <p:cSldViewPr>
      <p:cViewPr varScale="1">
        <p:scale>
          <a:sx n="99" d="100"/>
          <a:sy n="99" d="100"/>
        </p:scale>
        <p:origin x="2000" y="1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commentAuthors" Target="commentAuthors.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FEB88A-602F-40FD-9467-8A5E20424A86}" type="doc">
      <dgm:prSet loTypeId="urn:microsoft.com/office/officeart/2005/8/layout/matrix1" loCatId="matrix" qsTypeId="urn:microsoft.com/office/officeart/2005/8/quickstyle/simple1" qsCatId="simple" csTypeId="urn:microsoft.com/office/officeart/2005/8/colors/colorful1#9" csCatId="colorful" phldr="1"/>
      <dgm:spPr/>
      <dgm:t>
        <a:bodyPr/>
        <a:lstStyle/>
        <a:p>
          <a:endParaRPr lang="en-GB"/>
        </a:p>
      </dgm:t>
    </dgm:pt>
    <dgm:pt modelId="{DB62088A-1C1D-4ED1-B400-99CD3CE468AE}">
      <dgm:prSet phldrT="[Text]"/>
      <dgm:spPr/>
      <dgm:t>
        <a:bodyPr/>
        <a:lstStyle/>
        <a:p>
          <a:r>
            <a:rPr lang="en-GB" dirty="0"/>
            <a:t>Self awareness </a:t>
          </a:r>
        </a:p>
      </dgm:t>
    </dgm:pt>
    <dgm:pt modelId="{E98191F8-495A-449A-917F-CC4BA4F14B29}" type="parTrans" cxnId="{65E9EFA5-7781-4595-BDD2-FA0A84D94A94}">
      <dgm:prSet/>
      <dgm:spPr/>
      <dgm:t>
        <a:bodyPr/>
        <a:lstStyle/>
        <a:p>
          <a:endParaRPr lang="en-GB"/>
        </a:p>
      </dgm:t>
    </dgm:pt>
    <dgm:pt modelId="{7DF93D7C-18C0-4A13-887D-602110306037}" type="sibTrans" cxnId="{65E9EFA5-7781-4595-BDD2-FA0A84D94A94}">
      <dgm:prSet/>
      <dgm:spPr/>
      <dgm:t>
        <a:bodyPr/>
        <a:lstStyle/>
        <a:p>
          <a:endParaRPr lang="en-GB"/>
        </a:p>
      </dgm:t>
    </dgm:pt>
    <dgm:pt modelId="{793ACE97-C468-42CE-B321-E69E1679BA1B}">
      <dgm:prSet phldrT="[Text]"/>
      <dgm:spPr/>
      <dgm:t>
        <a:bodyPr/>
        <a:lstStyle/>
        <a:p>
          <a:r>
            <a:rPr lang="en-GB" dirty="0"/>
            <a:t>Visionary &amp; strategic</a:t>
          </a:r>
        </a:p>
      </dgm:t>
    </dgm:pt>
    <dgm:pt modelId="{A51D197A-4C78-4222-B01E-C71DB3A95BB2}" type="parTrans" cxnId="{C6C23202-BEAF-466A-A5E5-99ECB91718DE}">
      <dgm:prSet/>
      <dgm:spPr/>
      <dgm:t>
        <a:bodyPr/>
        <a:lstStyle/>
        <a:p>
          <a:endParaRPr lang="en-GB"/>
        </a:p>
      </dgm:t>
    </dgm:pt>
    <dgm:pt modelId="{0D473A39-12A0-4E6E-8F99-22C5523290DF}" type="sibTrans" cxnId="{C6C23202-BEAF-466A-A5E5-99ECB91718DE}">
      <dgm:prSet/>
      <dgm:spPr/>
      <dgm:t>
        <a:bodyPr/>
        <a:lstStyle/>
        <a:p>
          <a:endParaRPr lang="en-GB"/>
        </a:p>
      </dgm:t>
    </dgm:pt>
    <dgm:pt modelId="{4EE930A8-C69C-4361-8934-2F796D6B55BA}">
      <dgm:prSet phldrT="[Text]"/>
      <dgm:spPr/>
      <dgm:t>
        <a:bodyPr/>
        <a:lstStyle/>
        <a:p>
          <a:r>
            <a:rPr lang="en-GB" dirty="0" err="1"/>
            <a:t>Teamworking</a:t>
          </a:r>
          <a:r>
            <a:rPr lang="en-GB" dirty="0"/>
            <a:t> &amp; teambuilding</a:t>
          </a:r>
        </a:p>
      </dgm:t>
    </dgm:pt>
    <dgm:pt modelId="{908694FA-2371-42C2-B527-9FEF8E74A134}" type="parTrans" cxnId="{03CB5641-203B-4CB4-B0A1-F4B24B36BB46}">
      <dgm:prSet/>
      <dgm:spPr/>
      <dgm:t>
        <a:bodyPr/>
        <a:lstStyle/>
        <a:p>
          <a:endParaRPr lang="en-GB"/>
        </a:p>
      </dgm:t>
    </dgm:pt>
    <dgm:pt modelId="{D11E4D65-43D5-427E-923F-AB1E31451D7E}" type="sibTrans" cxnId="{03CB5641-203B-4CB4-B0A1-F4B24B36BB46}">
      <dgm:prSet/>
      <dgm:spPr/>
      <dgm:t>
        <a:bodyPr/>
        <a:lstStyle/>
        <a:p>
          <a:endParaRPr lang="en-GB"/>
        </a:p>
      </dgm:t>
    </dgm:pt>
    <dgm:pt modelId="{0691EF7F-39AE-4D0A-A391-82DC9E91CFEF}">
      <dgm:prSet phldrT="[Text]"/>
      <dgm:spPr/>
      <dgm:t>
        <a:bodyPr/>
        <a:lstStyle/>
        <a:p>
          <a:r>
            <a:rPr lang="en-GB" dirty="0"/>
            <a:t>Communication</a:t>
          </a:r>
        </a:p>
      </dgm:t>
    </dgm:pt>
    <dgm:pt modelId="{BA467A01-ECC8-46E2-ACEB-27EDC80197B0}" type="parTrans" cxnId="{A7F3749A-A8E0-472D-AFCB-742A263E0166}">
      <dgm:prSet/>
      <dgm:spPr/>
      <dgm:t>
        <a:bodyPr/>
        <a:lstStyle/>
        <a:p>
          <a:endParaRPr lang="en-GB"/>
        </a:p>
      </dgm:t>
    </dgm:pt>
    <dgm:pt modelId="{C90E0E7D-3D16-4072-BEC8-A7185B8F33BF}" type="sibTrans" cxnId="{A7F3749A-A8E0-472D-AFCB-742A263E0166}">
      <dgm:prSet/>
      <dgm:spPr/>
      <dgm:t>
        <a:bodyPr/>
        <a:lstStyle/>
        <a:p>
          <a:endParaRPr lang="en-GB"/>
        </a:p>
      </dgm:t>
    </dgm:pt>
    <dgm:pt modelId="{C51AC923-29C3-4BDC-9C63-0A7C95626A53}">
      <dgm:prSet phldrT="[Text]"/>
      <dgm:spPr/>
      <dgm:t>
        <a:bodyPr/>
        <a:lstStyle/>
        <a:p>
          <a:r>
            <a:rPr lang="en-GB" dirty="0"/>
            <a:t>Change Management</a:t>
          </a:r>
        </a:p>
      </dgm:t>
    </dgm:pt>
    <dgm:pt modelId="{67648F1A-D9F1-49DF-9AA9-702F374692A5}" type="parTrans" cxnId="{05B07B41-A852-4D80-8268-FAD93AE9FD3C}">
      <dgm:prSet/>
      <dgm:spPr/>
      <dgm:t>
        <a:bodyPr/>
        <a:lstStyle/>
        <a:p>
          <a:endParaRPr lang="en-GB"/>
        </a:p>
      </dgm:t>
    </dgm:pt>
    <dgm:pt modelId="{93F04219-0D4E-4CD5-B2A7-64628042A837}" type="sibTrans" cxnId="{05B07B41-A852-4D80-8268-FAD93AE9FD3C}">
      <dgm:prSet/>
      <dgm:spPr/>
      <dgm:t>
        <a:bodyPr/>
        <a:lstStyle/>
        <a:p>
          <a:endParaRPr lang="en-GB"/>
        </a:p>
      </dgm:t>
    </dgm:pt>
    <dgm:pt modelId="{26ECA7A9-CDF2-4FB6-BD75-F23DFF34B81F}" type="pres">
      <dgm:prSet presAssocID="{0BFEB88A-602F-40FD-9467-8A5E20424A86}" presName="diagram" presStyleCnt="0">
        <dgm:presLayoutVars>
          <dgm:chMax val="1"/>
          <dgm:dir/>
          <dgm:animLvl val="ctr"/>
          <dgm:resizeHandles val="exact"/>
        </dgm:presLayoutVars>
      </dgm:prSet>
      <dgm:spPr/>
      <dgm:t>
        <a:bodyPr/>
        <a:lstStyle/>
        <a:p>
          <a:endParaRPr lang="en-US"/>
        </a:p>
      </dgm:t>
    </dgm:pt>
    <dgm:pt modelId="{1A896AE9-A276-45CD-A7B9-2AE92B3F921C}" type="pres">
      <dgm:prSet presAssocID="{0BFEB88A-602F-40FD-9467-8A5E20424A86}" presName="matrix" presStyleCnt="0"/>
      <dgm:spPr/>
    </dgm:pt>
    <dgm:pt modelId="{F73C7F86-A185-4D07-AF18-F27544984F03}" type="pres">
      <dgm:prSet presAssocID="{0BFEB88A-602F-40FD-9467-8A5E20424A86}" presName="tile1" presStyleLbl="node1" presStyleIdx="0" presStyleCnt="4"/>
      <dgm:spPr/>
      <dgm:t>
        <a:bodyPr/>
        <a:lstStyle/>
        <a:p>
          <a:endParaRPr lang="en-US"/>
        </a:p>
      </dgm:t>
    </dgm:pt>
    <dgm:pt modelId="{B109913C-9172-4990-AEB8-1B223E640758}" type="pres">
      <dgm:prSet presAssocID="{0BFEB88A-602F-40FD-9467-8A5E20424A86}" presName="tile1text" presStyleLbl="node1" presStyleIdx="0" presStyleCnt="4">
        <dgm:presLayoutVars>
          <dgm:chMax val="0"/>
          <dgm:chPref val="0"/>
          <dgm:bulletEnabled val="1"/>
        </dgm:presLayoutVars>
      </dgm:prSet>
      <dgm:spPr/>
      <dgm:t>
        <a:bodyPr/>
        <a:lstStyle/>
        <a:p>
          <a:endParaRPr lang="en-US"/>
        </a:p>
      </dgm:t>
    </dgm:pt>
    <dgm:pt modelId="{337D941D-B014-42C5-B1AC-99A304F70802}" type="pres">
      <dgm:prSet presAssocID="{0BFEB88A-602F-40FD-9467-8A5E20424A86}" presName="tile2" presStyleLbl="node1" presStyleIdx="1" presStyleCnt="4"/>
      <dgm:spPr/>
      <dgm:t>
        <a:bodyPr/>
        <a:lstStyle/>
        <a:p>
          <a:endParaRPr lang="en-US"/>
        </a:p>
      </dgm:t>
    </dgm:pt>
    <dgm:pt modelId="{39CF5252-4B02-4069-B63E-DCBD6751DC0C}" type="pres">
      <dgm:prSet presAssocID="{0BFEB88A-602F-40FD-9467-8A5E20424A86}" presName="tile2text" presStyleLbl="node1" presStyleIdx="1" presStyleCnt="4">
        <dgm:presLayoutVars>
          <dgm:chMax val="0"/>
          <dgm:chPref val="0"/>
          <dgm:bulletEnabled val="1"/>
        </dgm:presLayoutVars>
      </dgm:prSet>
      <dgm:spPr/>
      <dgm:t>
        <a:bodyPr/>
        <a:lstStyle/>
        <a:p>
          <a:endParaRPr lang="en-US"/>
        </a:p>
      </dgm:t>
    </dgm:pt>
    <dgm:pt modelId="{489B5A63-C337-4FD1-B534-DB249E9F83B8}" type="pres">
      <dgm:prSet presAssocID="{0BFEB88A-602F-40FD-9467-8A5E20424A86}" presName="tile3" presStyleLbl="node1" presStyleIdx="2" presStyleCnt="4"/>
      <dgm:spPr/>
      <dgm:t>
        <a:bodyPr/>
        <a:lstStyle/>
        <a:p>
          <a:endParaRPr lang="en-US"/>
        </a:p>
      </dgm:t>
    </dgm:pt>
    <dgm:pt modelId="{DDCD10C3-ECA7-4E91-9179-951D68708B6E}" type="pres">
      <dgm:prSet presAssocID="{0BFEB88A-602F-40FD-9467-8A5E20424A86}" presName="tile3text" presStyleLbl="node1" presStyleIdx="2" presStyleCnt="4">
        <dgm:presLayoutVars>
          <dgm:chMax val="0"/>
          <dgm:chPref val="0"/>
          <dgm:bulletEnabled val="1"/>
        </dgm:presLayoutVars>
      </dgm:prSet>
      <dgm:spPr/>
      <dgm:t>
        <a:bodyPr/>
        <a:lstStyle/>
        <a:p>
          <a:endParaRPr lang="en-US"/>
        </a:p>
      </dgm:t>
    </dgm:pt>
    <dgm:pt modelId="{7523A697-4B17-4913-803E-70C041A13D2F}" type="pres">
      <dgm:prSet presAssocID="{0BFEB88A-602F-40FD-9467-8A5E20424A86}" presName="tile4" presStyleLbl="node1" presStyleIdx="3" presStyleCnt="4"/>
      <dgm:spPr/>
      <dgm:t>
        <a:bodyPr/>
        <a:lstStyle/>
        <a:p>
          <a:endParaRPr lang="en-US"/>
        </a:p>
      </dgm:t>
    </dgm:pt>
    <dgm:pt modelId="{0BD2F1B5-75F3-4771-948B-300221F44EE0}" type="pres">
      <dgm:prSet presAssocID="{0BFEB88A-602F-40FD-9467-8A5E20424A86}" presName="tile4text" presStyleLbl="node1" presStyleIdx="3" presStyleCnt="4">
        <dgm:presLayoutVars>
          <dgm:chMax val="0"/>
          <dgm:chPref val="0"/>
          <dgm:bulletEnabled val="1"/>
        </dgm:presLayoutVars>
      </dgm:prSet>
      <dgm:spPr/>
      <dgm:t>
        <a:bodyPr/>
        <a:lstStyle/>
        <a:p>
          <a:endParaRPr lang="en-US"/>
        </a:p>
      </dgm:t>
    </dgm:pt>
    <dgm:pt modelId="{C3DDAF89-710C-45F8-882A-2B25664E9AE3}" type="pres">
      <dgm:prSet presAssocID="{0BFEB88A-602F-40FD-9467-8A5E20424A86}" presName="centerTile" presStyleLbl="fgShp" presStyleIdx="0" presStyleCnt="1" custScaleY="162007">
        <dgm:presLayoutVars>
          <dgm:chMax val="0"/>
          <dgm:chPref val="0"/>
        </dgm:presLayoutVars>
      </dgm:prSet>
      <dgm:spPr>
        <a:prstGeom prst="ellipse">
          <a:avLst/>
        </a:prstGeom>
      </dgm:spPr>
      <dgm:t>
        <a:bodyPr/>
        <a:lstStyle/>
        <a:p>
          <a:endParaRPr lang="en-US"/>
        </a:p>
      </dgm:t>
    </dgm:pt>
  </dgm:ptLst>
  <dgm:cxnLst>
    <dgm:cxn modelId="{361E6CB8-FD5F-7043-9B19-9EBCE46D4752}" type="presOf" srcId="{4EE930A8-C69C-4361-8934-2F796D6B55BA}" destId="{39CF5252-4B02-4069-B63E-DCBD6751DC0C}" srcOrd="1" destOrd="0" presId="urn:microsoft.com/office/officeart/2005/8/layout/matrix1"/>
    <dgm:cxn modelId="{DB34A97F-730F-1248-89C2-5924E4232BA0}" type="presOf" srcId="{DB62088A-1C1D-4ED1-B400-99CD3CE468AE}" destId="{C3DDAF89-710C-45F8-882A-2B25664E9AE3}" srcOrd="0" destOrd="0" presId="urn:microsoft.com/office/officeart/2005/8/layout/matrix1"/>
    <dgm:cxn modelId="{043D3F8A-FCD0-874E-865E-BE6C9F6F1B14}" type="presOf" srcId="{C51AC923-29C3-4BDC-9C63-0A7C95626A53}" destId="{7523A697-4B17-4913-803E-70C041A13D2F}" srcOrd="0" destOrd="0" presId="urn:microsoft.com/office/officeart/2005/8/layout/matrix1"/>
    <dgm:cxn modelId="{05B07B41-A852-4D80-8268-FAD93AE9FD3C}" srcId="{DB62088A-1C1D-4ED1-B400-99CD3CE468AE}" destId="{C51AC923-29C3-4BDC-9C63-0A7C95626A53}" srcOrd="3" destOrd="0" parTransId="{67648F1A-D9F1-49DF-9AA9-702F374692A5}" sibTransId="{93F04219-0D4E-4CD5-B2A7-64628042A837}"/>
    <dgm:cxn modelId="{DFEC3817-9627-0741-97A0-E787FD10CD4B}" type="presOf" srcId="{793ACE97-C468-42CE-B321-E69E1679BA1B}" destId="{F73C7F86-A185-4D07-AF18-F27544984F03}" srcOrd="0" destOrd="0" presId="urn:microsoft.com/office/officeart/2005/8/layout/matrix1"/>
    <dgm:cxn modelId="{CE142140-1440-2E4B-A22D-73B6766B5449}" type="presOf" srcId="{C51AC923-29C3-4BDC-9C63-0A7C95626A53}" destId="{0BD2F1B5-75F3-4771-948B-300221F44EE0}" srcOrd="1" destOrd="0" presId="urn:microsoft.com/office/officeart/2005/8/layout/matrix1"/>
    <dgm:cxn modelId="{E72070F5-030D-904E-9D45-5F014F762C0E}" type="presOf" srcId="{0BFEB88A-602F-40FD-9467-8A5E20424A86}" destId="{26ECA7A9-CDF2-4FB6-BD75-F23DFF34B81F}" srcOrd="0" destOrd="0" presId="urn:microsoft.com/office/officeart/2005/8/layout/matrix1"/>
    <dgm:cxn modelId="{1855219D-2159-0044-8342-4D11FBA34150}" type="presOf" srcId="{0691EF7F-39AE-4D0A-A391-82DC9E91CFEF}" destId="{489B5A63-C337-4FD1-B534-DB249E9F83B8}" srcOrd="0" destOrd="0" presId="urn:microsoft.com/office/officeart/2005/8/layout/matrix1"/>
    <dgm:cxn modelId="{BA0C468F-34FF-F74B-A072-57F12D672A4E}" type="presOf" srcId="{793ACE97-C468-42CE-B321-E69E1679BA1B}" destId="{B109913C-9172-4990-AEB8-1B223E640758}" srcOrd="1" destOrd="0" presId="urn:microsoft.com/office/officeart/2005/8/layout/matrix1"/>
    <dgm:cxn modelId="{0D8FBEEE-0D31-A04C-A339-79A40B607CB2}" type="presOf" srcId="{4EE930A8-C69C-4361-8934-2F796D6B55BA}" destId="{337D941D-B014-42C5-B1AC-99A304F70802}" srcOrd="0" destOrd="0" presId="urn:microsoft.com/office/officeart/2005/8/layout/matrix1"/>
    <dgm:cxn modelId="{65E9EFA5-7781-4595-BDD2-FA0A84D94A94}" srcId="{0BFEB88A-602F-40FD-9467-8A5E20424A86}" destId="{DB62088A-1C1D-4ED1-B400-99CD3CE468AE}" srcOrd="0" destOrd="0" parTransId="{E98191F8-495A-449A-917F-CC4BA4F14B29}" sibTransId="{7DF93D7C-18C0-4A13-887D-602110306037}"/>
    <dgm:cxn modelId="{A7F3749A-A8E0-472D-AFCB-742A263E0166}" srcId="{DB62088A-1C1D-4ED1-B400-99CD3CE468AE}" destId="{0691EF7F-39AE-4D0A-A391-82DC9E91CFEF}" srcOrd="2" destOrd="0" parTransId="{BA467A01-ECC8-46E2-ACEB-27EDC80197B0}" sibTransId="{C90E0E7D-3D16-4072-BEC8-A7185B8F33BF}"/>
    <dgm:cxn modelId="{03CB5641-203B-4CB4-B0A1-F4B24B36BB46}" srcId="{DB62088A-1C1D-4ED1-B400-99CD3CE468AE}" destId="{4EE930A8-C69C-4361-8934-2F796D6B55BA}" srcOrd="1" destOrd="0" parTransId="{908694FA-2371-42C2-B527-9FEF8E74A134}" sibTransId="{D11E4D65-43D5-427E-923F-AB1E31451D7E}"/>
    <dgm:cxn modelId="{F736FA94-55F5-2B43-AE41-55C53D1A76FB}" type="presOf" srcId="{0691EF7F-39AE-4D0A-A391-82DC9E91CFEF}" destId="{DDCD10C3-ECA7-4E91-9179-951D68708B6E}" srcOrd="1" destOrd="0" presId="urn:microsoft.com/office/officeart/2005/8/layout/matrix1"/>
    <dgm:cxn modelId="{C6C23202-BEAF-466A-A5E5-99ECB91718DE}" srcId="{DB62088A-1C1D-4ED1-B400-99CD3CE468AE}" destId="{793ACE97-C468-42CE-B321-E69E1679BA1B}" srcOrd="0" destOrd="0" parTransId="{A51D197A-4C78-4222-B01E-C71DB3A95BB2}" sibTransId="{0D473A39-12A0-4E6E-8F99-22C5523290DF}"/>
    <dgm:cxn modelId="{1A911353-B551-B849-B497-D209AE973B2E}" type="presParOf" srcId="{26ECA7A9-CDF2-4FB6-BD75-F23DFF34B81F}" destId="{1A896AE9-A276-45CD-A7B9-2AE92B3F921C}" srcOrd="0" destOrd="0" presId="urn:microsoft.com/office/officeart/2005/8/layout/matrix1"/>
    <dgm:cxn modelId="{9CE5B048-F904-FE4B-9934-202D96DD09E2}" type="presParOf" srcId="{1A896AE9-A276-45CD-A7B9-2AE92B3F921C}" destId="{F73C7F86-A185-4D07-AF18-F27544984F03}" srcOrd="0" destOrd="0" presId="urn:microsoft.com/office/officeart/2005/8/layout/matrix1"/>
    <dgm:cxn modelId="{0EC8B19D-C782-AC46-AA3F-9532663F2CF0}" type="presParOf" srcId="{1A896AE9-A276-45CD-A7B9-2AE92B3F921C}" destId="{B109913C-9172-4990-AEB8-1B223E640758}" srcOrd="1" destOrd="0" presId="urn:microsoft.com/office/officeart/2005/8/layout/matrix1"/>
    <dgm:cxn modelId="{DF7C5F28-1798-CB48-BAEC-F657509A0678}" type="presParOf" srcId="{1A896AE9-A276-45CD-A7B9-2AE92B3F921C}" destId="{337D941D-B014-42C5-B1AC-99A304F70802}" srcOrd="2" destOrd="0" presId="urn:microsoft.com/office/officeart/2005/8/layout/matrix1"/>
    <dgm:cxn modelId="{E1260DC0-4E44-F34E-B4EB-BB686BB5BD61}" type="presParOf" srcId="{1A896AE9-A276-45CD-A7B9-2AE92B3F921C}" destId="{39CF5252-4B02-4069-B63E-DCBD6751DC0C}" srcOrd="3" destOrd="0" presId="urn:microsoft.com/office/officeart/2005/8/layout/matrix1"/>
    <dgm:cxn modelId="{5EE33FAD-5621-D746-98D3-E1540AE3C9CC}" type="presParOf" srcId="{1A896AE9-A276-45CD-A7B9-2AE92B3F921C}" destId="{489B5A63-C337-4FD1-B534-DB249E9F83B8}" srcOrd="4" destOrd="0" presId="urn:microsoft.com/office/officeart/2005/8/layout/matrix1"/>
    <dgm:cxn modelId="{89021F84-600E-8C44-A6A6-DC08371BC320}" type="presParOf" srcId="{1A896AE9-A276-45CD-A7B9-2AE92B3F921C}" destId="{DDCD10C3-ECA7-4E91-9179-951D68708B6E}" srcOrd="5" destOrd="0" presId="urn:microsoft.com/office/officeart/2005/8/layout/matrix1"/>
    <dgm:cxn modelId="{00D2C2CD-EF77-9644-9ABD-1EAE92CC332F}" type="presParOf" srcId="{1A896AE9-A276-45CD-A7B9-2AE92B3F921C}" destId="{7523A697-4B17-4913-803E-70C041A13D2F}" srcOrd="6" destOrd="0" presId="urn:microsoft.com/office/officeart/2005/8/layout/matrix1"/>
    <dgm:cxn modelId="{10AAAB9E-13C3-F54F-AA0C-D72FC4E6A3A4}" type="presParOf" srcId="{1A896AE9-A276-45CD-A7B9-2AE92B3F921C}" destId="{0BD2F1B5-75F3-4771-948B-300221F44EE0}" srcOrd="7" destOrd="0" presId="urn:microsoft.com/office/officeart/2005/8/layout/matrix1"/>
    <dgm:cxn modelId="{2B5F028C-6E66-744D-B7D2-5B76195598CB}" type="presParOf" srcId="{26ECA7A9-CDF2-4FB6-BD75-F23DFF34B81F}" destId="{C3DDAF89-710C-45F8-882A-2B25664E9AE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C7F86-A185-4D07-AF18-F27544984F03}">
      <dsp:nvSpPr>
        <dsp:cNvPr id="0" name=""/>
        <dsp:cNvSpPr/>
      </dsp:nvSpPr>
      <dsp:spPr>
        <a:xfrm rot="16200000">
          <a:off x="804862" y="-804862"/>
          <a:ext cx="2400300" cy="4010025"/>
        </a:xfrm>
        <a:prstGeom prst="round1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GB" sz="3000" kern="1200" dirty="0"/>
            <a:t>Visionary &amp; strategic</a:t>
          </a:r>
        </a:p>
      </dsp:txBody>
      <dsp:txXfrm rot="5400000">
        <a:off x="-1" y="1"/>
        <a:ext cx="4010025" cy="1800225"/>
      </dsp:txXfrm>
    </dsp:sp>
    <dsp:sp modelId="{337D941D-B014-42C5-B1AC-99A304F70802}">
      <dsp:nvSpPr>
        <dsp:cNvPr id="0" name=""/>
        <dsp:cNvSpPr/>
      </dsp:nvSpPr>
      <dsp:spPr>
        <a:xfrm>
          <a:off x="4010025" y="0"/>
          <a:ext cx="4010025" cy="2400300"/>
        </a:xfrm>
        <a:prstGeom prst="round1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GB" sz="3000" kern="1200" dirty="0" err="1"/>
            <a:t>Teamworking</a:t>
          </a:r>
          <a:r>
            <a:rPr lang="en-GB" sz="3000" kern="1200" dirty="0"/>
            <a:t> &amp; teambuilding</a:t>
          </a:r>
        </a:p>
      </dsp:txBody>
      <dsp:txXfrm>
        <a:off x="4010025" y="0"/>
        <a:ext cx="4010025" cy="1800225"/>
      </dsp:txXfrm>
    </dsp:sp>
    <dsp:sp modelId="{489B5A63-C337-4FD1-B534-DB249E9F83B8}">
      <dsp:nvSpPr>
        <dsp:cNvPr id="0" name=""/>
        <dsp:cNvSpPr/>
      </dsp:nvSpPr>
      <dsp:spPr>
        <a:xfrm rot="10800000">
          <a:off x="0" y="2400300"/>
          <a:ext cx="4010025" cy="2400300"/>
        </a:xfrm>
        <a:prstGeom prst="round1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GB" sz="3000" kern="1200" dirty="0"/>
            <a:t>Communication</a:t>
          </a:r>
        </a:p>
      </dsp:txBody>
      <dsp:txXfrm rot="10800000">
        <a:off x="0" y="3000374"/>
        <a:ext cx="4010025" cy="1800225"/>
      </dsp:txXfrm>
    </dsp:sp>
    <dsp:sp modelId="{7523A697-4B17-4913-803E-70C041A13D2F}">
      <dsp:nvSpPr>
        <dsp:cNvPr id="0" name=""/>
        <dsp:cNvSpPr/>
      </dsp:nvSpPr>
      <dsp:spPr>
        <a:xfrm rot="5400000">
          <a:off x="4814887" y="1595437"/>
          <a:ext cx="2400300" cy="4010025"/>
        </a:xfrm>
        <a:prstGeom prst="round1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GB" sz="3000" kern="1200" dirty="0"/>
            <a:t>Change Management</a:t>
          </a:r>
        </a:p>
      </dsp:txBody>
      <dsp:txXfrm rot="-5400000">
        <a:off x="4010025" y="3000374"/>
        <a:ext cx="4010025" cy="1800225"/>
      </dsp:txXfrm>
    </dsp:sp>
    <dsp:sp modelId="{C3DDAF89-710C-45F8-882A-2B25664E9AE3}">
      <dsp:nvSpPr>
        <dsp:cNvPr id="0" name=""/>
        <dsp:cNvSpPr/>
      </dsp:nvSpPr>
      <dsp:spPr>
        <a:xfrm>
          <a:off x="2807017" y="1428136"/>
          <a:ext cx="2406015" cy="1944327"/>
        </a:xfrm>
        <a:prstGeom prst="ellipse">
          <a:avLst/>
        </a:prstGeom>
        <a:solidFill>
          <a:schemeClr val="accent2">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a:t>Self awareness </a:t>
          </a:r>
        </a:p>
      </dsp:txBody>
      <dsp:txXfrm>
        <a:off x="3159370" y="1712876"/>
        <a:ext cx="1701309" cy="137484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7E17C552-CF4B-46FA-A0A6-CD22A870E475}" type="datetimeFigureOut">
              <a:rPr lang="en-US" smtClean="0"/>
              <a:t>11/29/19</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F2FF1923-936C-4DB1-A3DF-3AE596C99154}" type="slidenum">
              <a:rPr lang="en-US" smtClean="0"/>
              <a:t>‹#›</a:t>
            </a:fld>
            <a:endParaRPr lang="en-US"/>
          </a:p>
        </p:txBody>
      </p:sp>
    </p:spTree>
    <p:extLst>
      <p:ext uri="{BB962C8B-B14F-4D97-AF65-F5344CB8AC3E}">
        <p14:creationId xmlns:p14="http://schemas.microsoft.com/office/powerpoint/2010/main" val="128500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ea typeface="华文细黑" pitchFamily="2" charset="-122"/>
              </a:defRPr>
            </a:lvl1pPr>
            <a:lvl2pPr marL="742843" indent="-285709" eaLnBrk="0" hangingPunct="0">
              <a:defRPr i="1">
                <a:solidFill>
                  <a:schemeClr val="tx1"/>
                </a:solidFill>
                <a:latin typeface="Arial" pitchFamily="34" charset="0"/>
                <a:ea typeface="华文细黑" pitchFamily="2" charset="-122"/>
              </a:defRPr>
            </a:lvl2pPr>
            <a:lvl3pPr marL="1142836" indent="-228567" eaLnBrk="0" hangingPunct="0">
              <a:defRPr i="1">
                <a:solidFill>
                  <a:schemeClr val="tx1"/>
                </a:solidFill>
                <a:latin typeface="Arial" pitchFamily="34" charset="0"/>
                <a:ea typeface="华文细黑" pitchFamily="2" charset="-122"/>
              </a:defRPr>
            </a:lvl3pPr>
            <a:lvl4pPr marL="1599969" indent="-228567" eaLnBrk="0" hangingPunct="0">
              <a:defRPr i="1">
                <a:solidFill>
                  <a:schemeClr val="tx1"/>
                </a:solidFill>
                <a:latin typeface="Arial" pitchFamily="34" charset="0"/>
                <a:ea typeface="华文细黑" pitchFamily="2" charset="-122"/>
              </a:defRPr>
            </a:lvl4pPr>
            <a:lvl5pPr marL="2057105" indent="-228567" eaLnBrk="0" hangingPunct="0">
              <a:defRPr i="1">
                <a:solidFill>
                  <a:schemeClr val="tx1"/>
                </a:solidFill>
                <a:latin typeface="Arial" pitchFamily="34" charset="0"/>
                <a:ea typeface="华文细黑" pitchFamily="2" charset="-122"/>
              </a:defRPr>
            </a:lvl5pPr>
            <a:lvl6pPr marL="2514239" indent="-228567" eaLnBrk="0" fontAlgn="base" hangingPunct="0">
              <a:spcBef>
                <a:spcPct val="0"/>
              </a:spcBef>
              <a:spcAft>
                <a:spcPct val="0"/>
              </a:spcAft>
              <a:defRPr i="1">
                <a:solidFill>
                  <a:schemeClr val="tx1"/>
                </a:solidFill>
                <a:latin typeface="Arial" pitchFamily="34" charset="0"/>
                <a:ea typeface="华文细黑" pitchFamily="2" charset="-122"/>
              </a:defRPr>
            </a:lvl6pPr>
            <a:lvl7pPr marL="2971373" indent="-228567" eaLnBrk="0" fontAlgn="base" hangingPunct="0">
              <a:spcBef>
                <a:spcPct val="0"/>
              </a:spcBef>
              <a:spcAft>
                <a:spcPct val="0"/>
              </a:spcAft>
              <a:defRPr i="1">
                <a:solidFill>
                  <a:schemeClr val="tx1"/>
                </a:solidFill>
                <a:latin typeface="Arial" pitchFamily="34" charset="0"/>
                <a:ea typeface="华文细黑" pitchFamily="2" charset="-122"/>
              </a:defRPr>
            </a:lvl7pPr>
            <a:lvl8pPr marL="3428508" indent="-228567" eaLnBrk="0" fontAlgn="base" hangingPunct="0">
              <a:spcBef>
                <a:spcPct val="0"/>
              </a:spcBef>
              <a:spcAft>
                <a:spcPct val="0"/>
              </a:spcAft>
              <a:defRPr i="1">
                <a:solidFill>
                  <a:schemeClr val="tx1"/>
                </a:solidFill>
                <a:latin typeface="Arial" pitchFamily="34" charset="0"/>
                <a:ea typeface="华文细黑" pitchFamily="2" charset="-122"/>
              </a:defRPr>
            </a:lvl8pPr>
            <a:lvl9pPr marL="3885642" indent="-228567" eaLnBrk="0" fontAlgn="base" hangingPunct="0">
              <a:spcBef>
                <a:spcPct val="0"/>
              </a:spcBef>
              <a:spcAft>
                <a:spcPct val="0"/>
              </a:spcAft>
              <a:defRPr i="1">
                <a:solidFill>
                  <a:schemeClr val="tx1"/>
                </a:solidFill>
                <a:latin typeface="Arial" pitchFamily="34" charset="0"/>
                <a:ea typeface="华文细黑" pitchFamily="2" charset="-122"/>
              </a:defRPr>
            </a:lvl9pPr>
          </a:lstStyle>
          <a:p>
            <a:pPr eaLnBrk="1" hangingPunct="1"/>
            <a:fld id="{10E21C68-59D3-4CB5-990D-0E2387A13DB0}" type="slidenum">
              <a:rPr lang="en-US" i="0" smtClean="0">
                <a:solidFill>
                  <a:srgbClr val="000000"/>
                </a:solidFill>
                <a:latin typeface="Times" charset="0"/>
              </a:rPr>
              <a:pPr eaLnBrk="1" hangingPunct="1"/>
              <a:t>1</a:t>
            </a:fld>
            <a:endParaRPr lang="en-US" i="0" dirty="0">
              <a:solidFill>
                <a:srgbClr val="000000"/>
              </a:solidFill>
              <a:latin typeface="Times" charset="0"/>
            </a:endParaRPr>
          </a:p>
        </p:txBody>
      </p:sp>
    </p:spTree>
    <p:extLst>
      <p:ext uri="{BB962C8B-B14F-4D97-AF65-F5344CB8AC3E}">
        <p14:creationId xmlns:p14="http://schemas.microsoft.com/office/powerpoint/2010/main" val="637372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Ask the question</a:t>
            </a:r>
          </a:p>
          <a:p>
            <a:r>
              <a:rPr lang="en-US" altLang="en-US"/>
              <a:t>Call on THREE people to provide definitions, repeat the key words they use in their definition</a:t>
            </a:r>
          </a:p>
          <a:p>
            <a:r>
              <a:rPr lang="en-US" altLang="en-US"/>
              <a:t>After you get three people’s comments, move to the next slide</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A67C218D-BBF5-42D2-9C5C-1C7EF6E3BE6F}" type="slidenum">
              <a:rPr lang="en-US" altLang="en-US" smtClean="0"/>
              <a:pPr eaLnBrk="1" hangingPunct="1"/>
              <a:t>4</a:t>
            </a:fld>
            <a:endParaRPr lang="en-US" altLang="en-US"/>
          </a:p>
        </p:txBody>
      </p:sp>
    </p:spTree>
    <p:extLst>
      <p:ext uri="{BB962C8B-B14F-4D97-AF65-F5344CB8AC3E}">
        <p14:creationId xmlns:p14="http://schemas.microsoft.com/office/powerpoint/2010/main" val="1629618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is the definition agreed when the World Health Organization was created just after World War II.</a:t>
            </a:r>
          </a:p>
          <a:p>
            <a:endParaRPr lang="en-US" altLang="en-US"/>
          </a:p>
          <a:p>
            <a:r>
              <a:rPr lang="en-US" altLang="en-US"/>
              <a:t>Look how broad a definition of “HEALTH” they described!</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771B44B5-7F31-46B0-985C-7BA9349FD6C6}" type="slidenum">
              <a:rPr lang="en-US" altLang="en-US" smtClean="0"/>
              <a:pPr eaLnBrk="1" hangingPunct="1"/>
              <a:t>5</a:t>
            </a:fld>
            <a:endParaRPr lang="en-US" altLang="en-US"/>
          </a:p>
        </p:txBody>
      </p:sp>
    </p:spTree>
    <p:extLst>
      <p:ext uri="{BB962C8B-B14F-4D97-AF65-F5344CB8AC3E}">
        <p14:creationId xmlns:p14="http://schemas.microsoft.com/office/powerpoint/2010/main" val="335589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FF3E2C-7C90-48AD-B4E0-F76F862ECB24}" type="slidenum">
              <a:rPr lang="en-US" smtClean="0"/>
              <a:pPr>
                <a:defRPr/>
              </a:pPr>
              <a:t>9</a:t>
            </a:fld>
            <a:endParaRPr lang="en-US"/>
          </a:p>
        </p:txBody>
      </p:sp>
    </p:spTree>
    <p:extLst>
      <p:ext uri="{BB962C8B-B14F-4D97-AF65-F5344CB8AC3E}">
        <p14:creationId xmlns:p14="http://schemas.microsoft.com/office/powerpoint/2010/main" val="2096103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Denotes complex nature of climate change: there is no single solution to the issue</a:t>
            </a:r>
          </a:p>
        </p:txBody>
      </p:sp>
      <p:sp>
        <p:nvSpPr>
          <p:cNvPr id="4" name="Slide Number Placeholder 3"/>
          <p:cNvSpPr>
            <a:spLocks noGrp="1"/>
          </p:cNvSpPr>
          <p:nvPr>
            <p:ph type="sldNum" sz="quarter" idx="10"/>
          </p:nvPr>
        </p:nvSpPr>
        <p:spPr/>
        <p:txBody>
          <a:bodyPr/>
          <a:lstStyle/>
          <a:p>
            <a:pPr>
              <a:defRPr/>
            </a:pPr>
            <a:fld id="{1CFF3E2C-7C90-48AD-B4E0-F76F862ECB24}" type="slidenum">
              <a:rPr lang="en-US" smtClean="0"/>
              <a:pPr>
                <a:defRPr/>
              </a:pPr>
              <a:t>10</a:t>
            </a:fld>
            <a:endParaRPr lang="en-US"/>
          </a:p>
        </p:txBody>
      </p:sp>
    </p:spTree>
    <p:extLst>
      <p:ext uri="{BB962C8B-B14F-4D97-AF65-F5344CB8AC3E}">
        <p14:creationId xmlns:p14="http://schemas.microsoft.com/office/powerpoint/2010/main" val="653440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that</a:t>
            </a:r>
            <a:r>
              <a:rPr lang="en-US" baseline="0" dirty="0"/>
              <a:t> would suffice would be the issue of GM foods, where the action of genetically modifying food to solve the issue of food insecurity brings up the issue of the associated side effects of the same to human health</a:t>
            </a:r>
            <a:endParaRPr lang="en-US" dirty="0"/>
          </a:p>
        </p:txBody>
      </p:sp>
      <p:sp>
        <p:nvSpPr>
          <p:cNvPr id="4" name="Slide Number Placeholder 3"/>
          <p:cNvSpPr>
            <a:spLocks noGrp="1"/>
          </p:cNvSpPr>
          <p:nvPr>
            <p:ph type="sldNum" sz="quarter" idx="10"/>
          </p:nvPr>
        </p:nvSpPr>
        <p:spPr/>
        <p:txBody>
          <a:bodyPr/>
          <a:lstStyle/>
          <a:p>
            <a:pPr>
              <a:defRPr/>
            </a:pPr>
            <a:fld id="{1CFF3E2C-7C90-48AD-B4E0-F76F862ECB24}" type="slidenum">
              <a:rPr lang="en-US" smtClean="0"/>
              <a:pPr>
                <a:defRPr/>
              </a:pPr>
              <a:t>16</a:t>
            </a:fld>
            <a:endParaRPr lang="en-US"/>
          </a:p>
        </p:txBody>
      </p:sp>
    </p:spTree>
    <p:extLst>
      <p:ext uri="{BB962C8B-B14F-4D97-AF65-F5344CB8AC3E}">
        <p14:creationId xmlns:p14="http://schemas.microsoft.com/office/powerpoint/2010/main" val="1864872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1575C522-6225-4FFB-9655-F108EAA2B8F8}" type="slidenum">
              <a:rPr lang="en-US" altLang="en-US" smtClean="0"/>
              <a:pPr>
                <a:defRPr/>
              </a:pPr>
              <a:t>‹#›</a:t>
            </a:fld>
            <a:endParaRPr lang="en-US"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838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1691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7791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3945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85666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761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8507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0080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6255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Bullet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57200" y="1676400"/>
            <a:ext cx="8153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4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or Photo Template">
    <p:spTree>
      <p:nvGrpSpPr>
        <p:cNvPr id="1" name=""/>
        <p:cNvGrpSpPr/>
        <p:nvPr/>
      </p:nvGrpSpPr>
      <p:grpSpPr>
        <a:xfrm>
          <a:off x="0" y="0"/>
          <a:ext cx="0" cy="0"/>
          <a:chOff x="0" y="0"/>
          <a:chExt cx="0" cy="0"/>
        </a:xfrm>
      </p:grpSpPr>
      <p:sp>
        <p:nvSpPr>
          <p:cNvPr id="3" name="Rectangle 2"/>
          <p:cNvSpPr/>
          <p:nvPr userDrawn="1"/>
        </p:nvSpPr>
        <p:spPr>
          <a:xfrm>
            <a:off x="457200" y="609600"/>
            <a:ext cx="8305800" cy="5562600"/>
          </a:xfrm>
          <a:prstGeom prst="rect">
            <a:avLst/>
          </a:prstGeom>
          <a:blipFill>
            <a:blip r:embed="rId2"/>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019F85-E2FF-4DDA-92C4-63494FA1BF27}" type="slidenum">
              <a:rPr lang="en-US" altLang="en-US" smtClean="0"/>
              <a:pPr>
                <a:defRPr/>
              </a:pPr>
              <a:t>‹#›</a:t>
            </a:fld>
            <a:endParaRPr lang="en-US" altLang="en-US"/>
          </a:p>
        </p:txBody>
      </p:sp>
    </p:spTree>
    <p:extLst>
      <p:ext uri="{BB962C8B-B14F-4D97-AF65-F5344CB8AC3E}">
        <p14:creationId xmlns:p14="http://schemas.microsoft.com/office/powerpoint/2010/main" val="266030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488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312605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36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A244BEF-94FD-433B-BADA-515B8423D0DB}" type="slidenum">
              <a:rPr lang="en-US" altLang="en-US" smtClean="0"/>
              <a:pPr>
                <a:defRPr/>
              </a:pPr>
              <a:t>‹#›</a:t>
            </a:fld>
            <a:endParaRPr lang="en-US"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6526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F86649E-CDC6-442F-8104-7C4D4643842E}" type="slidenum">
              <a:rPr lang="en-US" altLang="en-US" smtClean="0"/>
              <a:pPr>
                <a:defRPr/>
              </a:pPr>
              <a:t>‹#›</a:t>
            </a:fld>
            <a:endParaRPr lang="en-US" altLang="en-US"/>
          </a:p>
        </p:txBody>
      </p:sp>
    </p:spTree>
    <p:extLst>
      <p:ext uri="{BB962C8B-B14F-4D97-AF65-F5344CB8AC3E}">
        <p14:creationId xmlns:p14="http://schemas.microsoft.com/office/powerpoint/2010/main" val="317640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642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5157869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3.png"/><Relationship Id="rId22" Type="http://schemas.openxmlformats.org/officeDocument/2006/relationships/image" Target="../media/image4.png"/><Relationship Id="rId23" Type="http://schemas.openxmlformats.org/officeDocument/2006/relationships/image" Target="../media/image5.png"/><Relationship Id="rId24" Type="http://schemas.openxmlformats.org/officeDocument/2006/relationships/image" Target="../media/image6.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11/29/19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cxnSp>
        <p:nvCxnSpPr>
          <p:cNvPr id="12" name="Straight Connector 11">
            <a:extLst>
              <a:ext uri="{FF2B5EF4-FFF2-40B4-BE49-F238E27FC236}">
                <a16:creationId xmlns:a16="http://schemas.microsoft.com/office/drawing/2014/main" xmlns="" id="{E742C1A4-987F-450E-933A-3F6F75856AE8}"/>
              </a:ext>
            </a:extLst>
          </p:cNvPr>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xmlns="" id="{2CDA48A9-DDB8-4744-AC74-6BD6B3210E35}"/>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57200" y="6324600"/>
            <a:ext cx="1136588" cy="24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xmlns="" id="{4615494C-CCB6-4570-8AC8-FDB2C6FD86D1}"/>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5210083" y="6273426"/>
            <a:ext cx="3543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a:extLst>
              <a:ext uri="{FF2B5EF4-FFF2-40B4-BE49-F238E27FC236}">
                <a16:creationId xmlns:a16="http://schemas.microsoft.com/office/drawing/2014/main" xmlns="" id="{27B9329E-2310-4A89-92DB-1066002F37B7}"/>
              </a:ext>
            </a:extLst>
          </p:cNvPr>
          <p:cNvCxnSpPr/>
          <p:nvPr userDrawn="1"/>
        </p:nvCxnSpPr>
        <p:spPr>
          <a:xfrm>
            <a:off x="457200" y="61722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182460"/>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05" r:id="rId18"/>
    <p:sldLayoutId id="2147483806" r:id="rId19"/>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ctrTitle"/>
          </p:nvPr>
        </p:nvSpPr>
        <p:spPr bwMode="auto">
          <a:xfrm>
            <a:off x="1447800" y="1287319"/>
            <a:ext cx="6248400" cy="2531109"/>
          </a:xfrm>
          <a:ln>
            <a:miter lim="800000"/>
            <a:headEnd/>
            <a:tailEnd/>
          </a:ln>
        </p:spPr>
        <p:txBody>
          <a:bodyPr vert="horz" wrap="square" lIns="91440" tIns="45720" rIns="91440" bIns="45720" numCol="1" anchor="t" anchorCtr="0" compatLnSpc="1">
            <a:prstTxWarp prst="textNoShape">
              <a:avLst/>
            </a:prstTxWarp>
            <a:normAutofit fontScale="90000"/>
          </a:bodyPr>
          <a:lstStyle/>
          <a:p>
            <a:pPr>
              <a:spcBef>
                <a:spcPts val="600"/>
              </a:spcBef>
              <a:spcAft>
                <a:spcPts val="600"/>
              </a:spcAft>
              <a:defRPr/>
            </a:pPr>
            <a:r>
              <a:rPr lang="en-US" altLang="en-US" sz="6000" dirty="0" smtClean="0">
                <a:effectLst>
                  <a:outerShdw blurRad="38100" dist="38100" dir="2700000" algn="tl">
                    <a:srgbClr val="000000">
                      <a:alpha val="43137"/>
                    </a:srgbClr>
                  </a:outerShdw>
                </a:effectLst>
              </a:rPr>
              <a:t>One </a:t>
            </a:r>
            <a:r>
              <a:rPr lang="en-US" altLang="en-US" sz="6000" dirty="0">
                <a:effectLst>
                  <a:outerShdw blurRad="38100" dist="38100" dir="2700000" algn="tl">
                    <a:srgbClr val="000000">
                      <a:alpha val="43137"/>
                    </a:srgbClr>
                  </a:outerShdw>
                </a:effectLst>
              </a:rPr>
              <a:t>Health and</a:t>
            </a:r>
            <a:br>
              <a:rPr lang="en-US" altLang="en-US" sz="6000" dirty="0">
                <a:effectLst>
                  <a:outerShdw blurRad="38100" dist="38100" dir="2700000" algn="tl">
                    <a:srgbClr val="000000">
                      <a:alpha val="43137"/>
                    </a:srgbClr>
                  </a:outerShdw>
                </a:effectLst>
              </a:rPr>
            </a:br>
            <a:r>
              <a:rPr lang="en-US" altLang="en-US" sz="6000" dirty="0">
                <a:effectLst>
                  <a:outerShdw blurRad="38100" dist="38100" dir="2700000" algn="tl">
                    <a:srgbClr val="000000">
                      <a:alpha val="43137"/>
                    </a:srgbClr>
                  </a:outerShdw>
                </a:effectLst>
              </a:rPr>
              <a:t>Wicked Problems</a:t>
            </a:r>
            <a:r>
              <a:rPr lang="en-US" sz="6000" dirty="0">
                <a:solidFill>
                  <a:schemeClr val="accent6"/>
                </a:solidFill>
              </a:rPr>
              <a:t/>
            </a:r>
            <a:br>
              <a:rPr lang="en-US" sz="6000" dirty="0">
                <a:solidFill>
                  <a:schemeClr val="accent6"/>
                </a:solidFill>
              </a:rPr>
            </a:br>
            <a:r>
              <a:rPr lang="en-US" sz="4400" dirty="0">
                <a:effectLst>
                  <a:outerShdw blurRad="38100" dist="38100" dir="2700000" algn="tl">
                    <a:srgbClr val="000000">
                      <a:alpha val="43137"/>
                    </a:srgbClr>
                  </a:outerShdw>
                </a:effectLst>
              </a:rPr>
              <a:t/>
            </a:r>
            <a:br>
              <a:rPr lang="en-US" sz="4400" dirty="0">
                <a:effectLst>
                  <a:outerShdw blurRad="38100" dist="38100" dir="2700000" algn="tl">
                    <a:srgbClr val="000000">
                      <a:alpha val="43137"/>
                    </a:srgbClr>
                  </a:outerShdw>
                </a:effectLst>
              </a:rPr>
            </a:br>
            <a:r>
              <a:rPr lang="en-US" sz="3200" dirty="0"/>
              <a:t/>
            </a:r>
            <a:br>
              <a:rPr lang="en-US" sz="3200" dirty="0"/>
            </a:br>
            <a:r>
              <a:rPr lang="en-US" sz="3200" dirty="0" smtClean="0"/>
              <a:t>PowerPoint No. </a:t>
            </a:r>
            <a:r>
              <a:rPr lang="en-US" sz="3200" dirty="0" smtClean="0"/>
              <a:t>10</a:t>
            </a:r>
            <a:r>
              <a:rPr lang="en-US" sz="5300" dirty="0"/>
              <a:t/>
            </a:r>
            <a:br>
              <a:rPr lang="en-US" sz="5300" dirty="0"/>
            </a:br>
            <a:r>
              <a:rPr lang="en-US" sz="5300" dirty="0"/>
              <a:t/>
            </a:r>
            <a:br>
              <a:rPr lang="en-US" sz="5300" dirty="0"/>
            </a:br>
            <a:r>
              <a:rPr lang="en-US" sz="3200" dirty="0"/>
              <a:t/>
            </a:r>
            <a:br>
              <a:rPr lang="en-US" sz="3200" dirty="0"/>
            </a:br>
            <a:r>
              <a:rPr lang="en-US" sz="4400" dirty="0"/>
              <a:t/>
            </a:r>
            <a:br>
              <a:rPr lang="en-US" sz="4400" dirty="0"/>
            </a:br>
            <a:r>
              <a:rPr lang="en-US" sz="4400" dirty="0"/>
              <a:t/>
            </a:r>
            <a:br>
              <a:rPr lang="en-US" sz="4400" dirty="0"/>
            </a:br>
            <a:r>
              <a:rPr lang="en-US" sz="4400" dirty="0"/>
              <a:t/>
            </a:r>
            <a:br>
              <a:rPr lang="en-US" sz="4400" dirty="0"/>
            </a:br>
            <a:endParaRPr lang="en-US" sz="4400" dirty="0"/>
          </a:p>
        </p:txBody>
      </p:sp>
      <p:sp>
        <p:nvSpPr>
          <p:cNvPr id="3" name="Rectangle 2"/>
          <p:cNvSpPr/>
          <p:nvPr/>
        </p:nvSpPr>
        <p:spPr>
          <a:xfrm>
            <a:off x="0" y="2961863"/>
            <a:ext cx="8534400" cy="2246769"/>
          </a:xfrm>
          <a:prstGeom prst="rect">
            <a:avLst/>
          </a:prstGeom>
        </p:spPr>
        <p:txBody>
          <a:bodyPr>
            <a:spAutoFit/>
          </a:bodyPr>
          <a:lstStyle/>
          <a:p>
            <a:pPr algn="r">
              <a:defRPr/>
            </a:pPr>
            <a:r>
              <a:rPr lang="en-US" sz="3200" b="1" kern="0" dirty="0">
                <a:solidFill>
                  <a:srgbClr val="800000"/>
                </a:solidFill>
                <a:latin typeface="Franklin Gothic Book"/>
                <a:ea typeface="+mj-ea"/>
                <a:cs typeface="+mj-cs"/>
              </a:rPr>
              <a:t/>
            </a:r>
            <a:br>
              <a:rPr lang="en-US" sz="3200" b="1" kern="0" dirty="0">
                <a:solidFill>
                  <a:srgbClr val="800000"/>
                </a:solidFill>
                <a:latin typeface="Franklin Gothic Book"/>
                <a:ea typeface="+mj-ea"/>
                <a:cs typeface="+mj-cs"/>
              </a:rPr>
            </a:br>
            <a:r>
              <a:rPr lang="en-US" sz="2400" kern="0" dirty="0">
                <a:solidFill>
                  <a:srgbClr val="000000"/>
                </a:solidFill>
                <a:latin typeface="Franklin Gothic Book"/>
                <a:ea typeface="+mj-ea"/>
                <a:cs typeface="+mj-cs"/>
              </a:rPr>
              <a:t> </a:t>
            </a:r>
            <a:r>
              <a:rPr lang="en-US" sz="4400" b="1" kern="0" dirty="0">
                <a:solidFill>
                  <a:srgbClr val="800000"/>
                </a:solidFill>
                <a:latin typeface="Franklin Gothic Book"/>
                <a:ea typeface="+mj-ea"/>
                <a:cs typeface="+mj-cs"/>
              </a:rPr>
              <a:t/>
            </a:r>
            <a:br>
              <a:rPr lang="en-US" sz="4400" b="1" kern="0" dirty="0">
                <a:solidFill>
                  <a:srgbClr val="800000"/>
                </a:solidFill>
                <a:latin typeface="Franklin Gothic Book"/>
                <a:ea typeface="+mj-ea"/>
                <a:cs typeface="+mj-cs"/>
              </a:rPr>
            </a:br>
            <a:r>
              <a:rPr lang="en-US" sz="4400" b="1" kern="0" dirty="0">
                <a:solidFill>
                  <a:srgbClr val="800000"/>
                </a:solidFill>
                <a:latin typeface="Franklin Gothic Book"/>
                <a:ea typeface="+mj-ea"/>
                <a:cs typeface="+mj-cs"/>
              </a:rPr>
              <a:t/>
            </a:r>
            <a:br>
              <a:rPr lang="en-US" sz="4400" b="1" kern="0" dirty="0">
                <a:solidFill>
                  <a:srgbClr val="800000"/>
                </a:solidFill>
                <a:latin typeface="Franklin Gothic Book"/>
                <a:ea typeface="+mj-ea"/>
                <a:cs typeface="+mj-cs"/>
              </a:rPr>
            </a:br>
            <a:r>
              <a:rPr lang="en-US" sz="2000" b="1" kern="0" dirty="0">
                <a:solidFill>
                  <a:schemeClr val="accent3">
                    <a:lumMod val="50000"/>
                  </a:schemeClr>
                </a:solidFill>
                <a:latin typeface="Franklin Gothic Book"/>
                <a:ea typeface="+mj-ea"/>
                <a:cs typeface="+mj-cs"/>
              </a:rPr>
              <a:t/>
            </a:r>
            <a:br>
              <a:rPr lang="en-US" sz="2000" b="1" kern="0" dirty="0">
                <a:solidFill>
                  <a:schemeClr val="accent3">
                    <a:lumMod val="50000"/>
                  </a:schemeClr>
                </a:solidFill>
                <a:latin typeface="Franklin Gothic Book"/>
                <a:ea typeface="+mj-ea"/>
                <a:cs typeface="+mj-cs"/>
              </a:rPr>
            </a:br>
            <a:r>
              <a:rPr lang="en-US" sz="2000" b="1" kern="0" dirty="0">
                <a:solidFill>
                  <a:schemeClr val="accent3">
                    <a:lumMod val="50000"/>
                  </a:schemeClr>
                </a:solidFill>
                <a:latin typeface="Franklin Gothic Book"/>
                <a:ea typeface="+mj-ea"/>
                <a:cs typeface="+mj-cs"/>
              </a:rPr>
              <a:t>-</a:t>
            </a:r>
            <a:endParaRPr lang="en-US" sz="1600" dirty="0">
              <a:solidFill>
                <a:schemeClr val="accent3">
                  <a:lumMod val="5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16" y="6082030"/>
            <a:ext cx="8801100" cy="806450"/>
          </a:xfrm>
          <a:prstGeom prst="rect">
            <a:avLst/>
          </a:prstGeom>
        </p:spPr>
      </p:pic>
    </p:spTree>
    <p:extLst>
      <p:ext uri="{BB962C8B-B14F-4D97-AF65-F5344CB8AC3E}">
        <p14:creationId xmlns:p14="http://schemas.microsoft.com/office/powerpoint/2010/main" val="882183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588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 y="6172200"/>
            <a:ext cx="8801100" cy="806450"/>
          </a:xfrm>
          <a:prstGeom prst="rect">
            <a:avLst/>
          </a:prstGeom>
        </p:spPr>
      </p:pic>
    </p:spTree>
    <p:extLst>
      <p:ext uri="{BB962C8B-B14F-4D97-AF65-F5344CB8AC3E}">
        <p14:creationId xmlns:p14="http://schemas.microsoft.com/office/powerpoint/2010/main" val="1896064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430"/>
            <a:ext cx="9139451" cy="600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6172200"/>
            <a:ext cx="8801100" cy="806450"/>
          </a:xfrm>
          <a:prstGeom prst="rect">
            <a:avLst/>
          </a:prstGeom>
        </p:spPr>
      </p:pic>
    </p:spTree>
    <p:extLst>
      <p:ext uri="{BB962C8B-B14F-4D97-AF65-F5344CB8AC3E}">
        <p14:creationId xmlns:p14="http://schemas.microsoft.com/office/powerpoint/2010/main" val="146087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014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6172200"/>
            <a:ext cx="8801100" cy="806450"/>
          </a:xfrm>
          <a:prstGeom prst="rect">
            <a:avLst/>
          </a:prstGeom>
        </p:spPr>
      </p:pic>
    </p:spTree>
    <p:extLst>
      <p:ext uri="{BB962C8B-B14F-4D97-AF65-F5344CB8AC3E}">
        <p14:creationId xmlns:p14="http://schemas.microsoft.com/office/powerpoint/2010/main" val="720165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763926" y="405115"/>
            <a:ext cx="7349924" cy="1956123"/>
          </a:xfrm>
        </p:spPr>
        <p:txBody>
          <a:bodyPr>
            <a:noAutofit/>
          </a:bodyPr>
          <a:lstStyle/>
          <a:p>
            <a:pPr>
              <a:defRPr/>
            </a:pPr>
            <a:r>
              <a:rPr lang="en-US" dirty="0">
                <a:effectLst>
                  <a:outerShdw blurRad="38100" dist="38100" dir="2700000" algn="tl">
                    <a:srgbClr val="000000">
                      <a:alpha val="43137"/>
                    </a:srgbClr>
                  </a:outerShdw>
                </a:effectLst>
                <a:latin typeface="+mj-lt"/>
              </a:rPr>
              <a:t>Why can’t we ‘solve’ the health problems at the human, animal, ecosystems interfaces?</a:t>
            </a:r>
          </a:p>
        </p:txBody>
      </p:sp>
      <p:sp>
        <p:nvSpPr>
          <p:cNvPr id="8195" name="Content Placeholder 2"/>
          <p:cNvSpPr>
            <a:spLocks noGrp="1"/>
          </p:cNvSpPr>
          <p:nvPr>
            <p:ph idx="1"/>
          </p:nvPr>
        </p:nvSpPr>
        <p:spPr>
          <a:xfrm>
            <a:off x="856526" y="2948650"/>
            <a:ext cx="7338349" cy="1828800"/>
          </a:xfrm>
        </p:spPr>
        <p:txBody>
          <a:bodyPr/>
          <a:lstStyle/>
          <a:p>
            <a:r>
              <a:rPr lang="en-US" altLang="en-US" sz="2800" dirty="0">
                <a:latin typeface="+mj-lt"/>
              </a:rPr>
              <a:t>They are compelling issues </a:t>
            </a:r>
          </a:p>
          <a:p>
            <a:r>
              <a:rPr lang="en-US" altLang="en-US" sz="2800" dirty="0">
                <a:latin typeface="+mj-lt"/>
              </a:rPr>
              <a:t>Public and political support exists</a:t>
            </a:r>
          </a:p>
          <a:p>
            <a:r>
              <a:rPr lang="en-US" altLang="en-US" sz="2800" dirty="0">
                <a:latin typeface="+mj-lt"/>
              </a:rPr>
              <a:t>Lots of good science available</a:t>
            </a:r>
          </a:p>
          <a:p>
            <a:pPr>
              <a:lnSpc>
                <a:spcPct val="150000"/>
              </a:lnSpc>
            </a:pPr>
            <a:endParaRPr lang="en-US" altLang="en-US"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 y="6172200"/>
            <a:ext cx="8801100" cy="806450"/>
          </a:xfrm>
          <a:prstGeom prst="rect">
            <a:avLst/>
          </a:prstGeom>
        </p:spPr>
      </p:pic>
    </p:spTree>
    <p:extLst>
      <p:ext uri="{BB962C8B-B14F-4D97-AF65-F5344CB8AC3E}">
        <p14:creationId xmlns:p14="http://schemas.microsoft.com/office/powerpoint/2010/main" val="601135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526" y="3460847"/>
            <a:ext cx="7338349" cy="1906928"/>
          </a:xfrm>
        </p:spPr>
        <p:txBody>
          <a:bodyPr/>
          <a:lstStyle/>
          <a:p>
            <a:pPr marL="0" indent="0" algn="r">
              <a:lnSpc>
                <a:spcPct val="150000"/>
              </a:lnSpc>
              <a:buNone/>
            </a:pPr>
            <a:r>
              <a:rPr lang="en-US" altLang="en-US" sz="4400" dirty="0">
                <a:effectLst>
                  <a:outerShdw blurRad="38100" dist="38100" dir="2700000" algn="tl">
                    <a:srgbClr val="000000">
                      <a:alpha val="43137"/>
                    </a:srgbClr>
                  </a:outerShdw>
                </a:effectLst>
                <a:latin typeface="+mj-lt"/>
              </a:rPr>
              <a:t>Wicked</a:t>
            </a:r>
          </a:p>
        </p:txBody>
      </p:sp>
      <p:sp>
        <p:nvSpPr>
          <p:cNvPr id="4" name="Title 1"/>
          <p:cNvSpPr txBox="1">
            <a:spLocks/>
          </p:cNvSpPr>
          <p:nvPr/>
        </p:nvSpPr>
        <p:spPr>
          <a:xfrm>
            <a:off x="752351" y="416688"/>
            <a:ext cx="7349924" cy="1956125"/>
          </a:xfrm>
          <a:prstGeom prst="rect">
            <a:avLst/>
          </a:prstGeom>
        </p:spPr>
        <p:txBody>
          <a:bodyPr>
            <a:noAutofit/>
          </a:bodyPr>
          <a:lstStyle>
            <a:lvl1pPr algn="l" rtl="0" eaLnBrk="0" fontAlgn="base" hangingPunct="0">
              <a:spcBef>
                <a:spcPct val="0"/>
              </a:spcBef>
              <a:spcAft>
                <a:spcPct val="0"/>
              </a:spcAft>
              <a:defRPr sz="4000" b="1">
                <a:solidFill>
                  <a:srgbClr val="800000"/>
                </a:solidFill>
                <a:latin typeface="+mj-lt"/>
                <a:ea typeface="+mj-ea"/>
                <a:cs typeface="+mj-cs"/>
              </a:defRPr>
            </a:lvl1pPr>
            <a:lvl2pPr algn="l" rtl="0" eaLnBrk="0" fontAlgn="base" hangingPunct="0">
              <a:spcBef>
                <a:spcPct val="0"/>
              </a:spcBef>
              <a:spcAft>
                <a:spcPct val="0"/>
              </a:spcAft>
              <a:defRPr sz="4000" b="1">
                <a:solidFill>
                  <a:srgbClr val="800000"/>
                </a:solidFill>
                <a:latin typeface="Franklin Gothic Book" pitchFamily="34" charset="0"/>
              </a:defRPr>
            </a:lvl2pPr>
            <a:lvl3pPr algn="l" rtl="0" eaLnBrk="0" fontAlgn="base" hangingPunct="0">
              <a:spcBef>
                <a:spcPct val="0"/>
              </a:spcBef>
              <a:spcAft>
                <a:spcPct val="0"/>
              </a:spcAft>
              <a:defRPr sz="4000" b="1">
                <a:solidFill>
                  <a:srgbClr val="800000"/>
                </a:solidFill>
                <a:latin typeface="Franklin Gothic Book" pitchFamily="34" charset="0"/>
              </a:defRPr>
            </a:lvl3pPr>
            <a:lvl4pPr algn="l" rtl="0" eaLnBrk="0" fontAlgn="base" hangingPunct="0">
              <a:spcBef>
                <a:spcPct val="0"/>
              </a:spcBef>
              <a:spcAft>
                <a:spcPct val="0"/>
              </a:spcAft>
              <a:defRPr sz="4000" b="1">
                <a:solidFill>
                  <a:srgbClr val="800000"/>
                </a:solidFill>
                <a:latin typeface="Franklin Gothic Book" pitchFamily="34" charset="0"/>
              </a:defRPr>
            </a:lvl4pPr>
            <a:lvl5pPr algn="l" rtl="0" eaLnBrk="0" fontAlgn="base" hangingPunct="0">
              <a:spcBef>
                <a:spcPct val="0"/>
              </a:spcBef>
              <a:spcAft>
                <a:spcPct val="0"/>
              </a:spcAft>
              <a:defRPr sz="4000" b="1">
                <a:solidFill>
                  <a:srgbClr val="800000"/>
                </a:solidFill>
                <a:latin typeface="Franklin Gothic Book" pitchFamily="34" charset="0"/>
              </a:defRPr>
            </a:lvl5pPr>
            <a:lvl6pPr marL="457200" algn="l" rtl="0" eaLnBrk="1" fontAlgn="base" hangingPunct="1">
              <a:spcBef>
                <a:spcPct val="0"/>
              </a:spcBef>
              <a:spcAft>
                <a:spcPct val="0"/>
              </a:spcAft>
              <a:defRPr sz="4000" b="1">
                <a:solidFill>
                  <a:srgbClr val="800000"/>
                </a:solidFill>
                <a:latin typeface="Franklin Gothic Book" pitchFamily="34" charset="0"/>
              </a:defRPr>
            </a:lvl6pPr>
            <a:lvl7pPr marL="914400" algn="l" rtl="0" eaLnBrk="1" fontAlgn="base" hangingPunct="1">
              <a:spcBef>
                <a:spcPct val="0"/>
              </a:spcBef>
              <a:spcAft>
                <a:spcPct val="0"/>
              </a:spcAft>
              <a:defRPr sz="4000" b="1">
                <a:solidFill>
                  <a:srgbClr val="800000"/>
                </a:solidFill>
                <a:latin typeface="Franklin Gothic Book" pitchFamily="34" charset="0"/>
              </a:defRPr>
            </a:lvl7pPr>
            <a:lvl8pPr marL="1371600" algn="l" rtl="0" eaLnBrk="1" fontAlgn="base" hangingPunct="1">
              <a:spcBef>
                <a:spcPct val="0"/>
              </a:spcBef>
              <a:spcAft>
                <a:spcPct val="0"/>
              </a:spcAft>
              <a:defRPr sz="4000" b="1">
                <a:solidFill>
                  <a:srgbClr val="800000"/>
                </a:solidFill>
                <a:latin typeface="Franklin Gothic Book" pitchFamily="34" charset="0"/>
              </a:defRPr>
            </a:lvl8pPr>
            <a:lvl9pPr marL="1828800" algn="l" rtl="0" eaLnBrk="1" fontAlgn="base" hangingPunct="1">
              <a:spcBef>
                <a:spcPct val="0"/>
              </a:spcBef>
              <a:spcAft>
                <a:spcPct val="0"/>
              </a:spcAft>
              <a:defRPr sz="4000" b="1">
                <a:solidFill>
                  <a:srgbClr val="800000"/>
                </a:solidFill>
                <a:latin typeface="Franklin Gothic Book" pitchFamily="34" charset="0"/>
              </a:defRPr>
            </a:lvl9pPr>
          </a:lstStyle>
          <a:p>
            <a:pPr>
              <a:defRPr/>
            </a:pPr>
            <a:r>
              <a:rPr lang="en-US" kern="0" dirty="0">
                <a:effectLst>
                  <a:outerShdw blurRad="38100" dist="38100" dir="2700000" algn="tl">
                    <a:srgbClr val="000000">
                      <a:alpha val="43137"/>
                    </a:srgbClr>
                  </a:outerShdw>
                </a:effectLst>
              </a:rPr>
              <a:t>Why can’t we ‘solve’ the health problems at the human, animal, ecosystems because they are….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 y="6172200"/>
            <a:ext cx="8801100" cy="806450"/>
          </a:xfrm>
          <a:prstGeom prst="rect">
            <a:avLst/>
          </a:prstGeom>
        </p:spPr>
      </p:pic>
    </p:spTree>
    <p:extLst>
      <p:ext uri="{BB962C8B-B14F-4D97-AF65-F5344CB8AC3E}">
        <p14:creationId xmlns:p14="http://schemas.microsoft.com/office/powerpoint/2010/main" val="1525138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856526" y="3460847"/>
            <a:ext cx="7338349" cy="1794059"/>
          </a:xfrm>
        </p:spPr>
        <p:txBody>
          <a:bodyPr/>
          <a:lstStyle/>
          <a:p>
            <a:pPr marL="0" indent="0" algn="r">
              <a:lnSpc>
                <a:spcPct val="150000"/>
              </a:lnSpc>
              <a:buNone/>
            </a:pPr>
            <a:r>
              <a:rPr lang="en-US" altLang="en-US" sz="4400" dirty="0">
                <a:effectLst>
                  <a:outerShdw blurRad="38100" dist="38100" dir="2700000" algn="tl">
                    <a:srgbClr val="000000">
                      <a:alpha val="43137"/>
                    </a:srgbClr>
                  </a:outerShdw>
                </a:effectLst>
                <a:latin typeface="+mj-lt"/>
              </a:rPr>
              <a:t>Wicked</a:t>
            </a:r>
          </a:p>
        </p:txBody>
      </p:sp>
      <p:sp>
        <p:nvSpPr>
          <p:cNvPr id="4" name="Title 1"/>
          <p:cNvSpPr txBox="1">
            <a:spLocks/>
          </p:cNvSpPr>
          <p:nvPr/>
        </p:nvSpPr>
        <p:spPr>
          <a:xfrm>
            <a:off x="752351" y="416688"/>
            <a:ext cx="7349924" cy="1956125"/>
          </a:xfrm>
          <a:prstGeom prst="rect">
            <a:avLst/>
          </a:prstGeom>
        </p:spPr>
        <p:txBody>
          <a:bodyPr>
            <a:noAutofit/>
          </a:bodyPr>
          <a:lstStyle>
            <a:lvl1pPr algn="l" rtl="0" eaLnBrk="0" fontAlgn="base" hangingPunct="0">
              <a:spcBef>
                <a:spcPct val="0"/>
              </a:spcBef>
              <a:spcAft>
                <a:spcPct val="0"/>
              </a:spcAft>
              <a:defRPr sz="4000" b="1">
                <a:solidFill>
                  <a:srgbClr val="800000"/>
                </a:solidFill>
                <a:latin typeface="+mj-lt"/>
                <a:ea typeface="+mj-ea"/>
                <a:cs typeface="+mj-cs"/>
              </a:defRPr>
            </a:lvl1pPr>
            <a:lvl2pPr algn="l" rtl="0" eaLnBrk="0" fontAlgn="base" hangingPunct="0">
              <a:spcBef>
                <a:spcPct val="0"/>
              </a:spcBef>
              <a:spcAft>
                <a:spcPct val="0"/>
              </a:spcAft>
              <a:defRPr sz="4000" b="1">
                <a:solidFill>
                  <a:srgbClr val="800000"/>
                </a:solidFill>
                <a:latin typeface="Franklin Gothic Book" pitchFamily="34" charset="0"/>
              </a:defRPr>
            </a:lvl2pPr>
            <a:lvl3pPr algn="l" rtl="0" eaLnBrk="0" fontAlgn="base" hangingPunct="0">
              <a:spcBef>
                <a:spcPct val="0"/>
              </a:spcBef>
              <a:spcAft>
                <a:spcPct val="0"/>
              </a:spcAft>
              <a:defRPr sz="4000" b="1">
                <a:solidFill>
                  <a:srgbClr val="800000"/>
                </a:solidFill>
                <a:latin typeface="Franklin Gothic Book" pitchFamily="34" charset="0"/>
              </a:defRPr>
            </a:lvl3pPr>
            <a:lvl4pPr algn="l" rtl="0" eaLnBrk="0" fontAlgn="base" hangingPunct="0">
              <a:spcBef>
                <a:spcPct val="0"/>
              </a:spcBef>
              <a:spcAft>
                <a:spcPct val="0"/>
              </a:spcAft>
              <a:defRPr sz="4000" b="1">
                <a:solidFill>
                  <a:srgbClr val="800000"/>
                </a:solidFill>
                <a:latin typeface="Franklin Gothic Book" pitchFamily="34" charset="0"/>
              </a:defRPr>
            </a:lvl4pPr>
            <a:lvl5pPr algn="l" rtl="0" eaLnBrk="0" fontAlgn="base" hangingPunct="0">
              <a:spcBef>
                <a:spcPct val="0"/>
              </a:spcBef>
              <a:spcAft>
                <a:spcPct val="0"/>
              </a:spcAft>
              <a:defRPr sz="4000" b="1">
                <a:solidFill>
                  <a:srgbClr val="800000"/>
                </a:solidFill>
                <a:latin typeface="Franklin Gothic Book" pitchFamily="34" charset="0"/>
              </a:defRPr>
            </a:lvl5pPr>
            <a:lvl6pPr marL="457200" algn="l" rtl="0" eaLnBrk="1" fontAlgn="base" hangingPunct="1">
              <a:spcBef>
                <a:spcPct val="0"/>
              </a:spcBef>
              <a:spcAft>
                <a:spcPct val="0"/>
              </a:spcAft>
              <a:defRPr sz="4000" b="1">
                <a:solidFill>
                  <a:srgbClr val="800000"/>
                </a:solidFill>
                <a:latin typeface="Franklin Gothic Book" pitchFamily="34" charset="0"/>
              </a:defRPr>
            </a:lvl6pPr>
            <a:lvl7pPr marL="914400" algn="l" rtl="0" eaLnBrk="1" fontAlgn="base" hangingPunct="1">
              <a:spcBef>
                <a:spcPct val="0"/>
              </a:spcBef>
              <a:spcAft>
                <a:spcPct val="0"/>
              </a:spcAft>
              <a:defRPr sz="4000" b="1">
                <a:solidFill>
                  <a:srgbClr val="800000"/>
                </a:solidFill>
                <a:latin typeface="Franklin Gothic Book" pitchFamily="34" charset="0"/>
              </a:defRPr>
            </a:lvl7pPr>
            <a:lvl8pPr marL="1371600" algn="l" rtl="0" eaLnBrk="1" fontAlgn="base" hangingPunct="1">
              <a:spcBef>
                <a:spcPct val="0"/>
              </a:spcBef>
              <a:spcAft>
                <a:spcPct val="0"/>
              </a:spcAft>
              <a:defRPr sz="4000" b="1">
                <a:solidFill>
                  <a:srgbClr val="800000"/>
                </a:solidFill>
                <a:latin typeface="Franklin Gothic Book" pitchFamily="34" charset="0"/>
              </a:defRPr>
            </a:lvl8pPr>
            <a:lvl9pPr marL="1828800" algn="l" rtl="0" eaLnBrk="1" fontAlgn="base" hangingPunct="1">
              <a:spcBef>
                <a:spcPct val="0"/>
              </a:spcBef>
              <a:spcAft>
                <a:spcPct val="0"/>
              </a:spcAft>
              <a:defRPr sz="4000" b="1">
                <a:solidFill>
                  <a:srgbClr val="800000"/>
                </a:solidFill>
                <a:latin typeface="Franklin Gothic Book" pitchFamily="34" charset="0"/>
              </a:defRPr>
            </a:lvl9pPr>
          </a:lstStyle>
          <a:p>
            <a:pPr>
              <a:defRPr/>
            </a:pPr>
            <a:r>
              <a:rPr lang="en-US" kern="0" dirty="0">
                <a:effectLst>
                  <a:outerShdw blurRad="38100" dist="38100" dir="2700000" algn="tl">
                    <a:srgbClr val="000000">
                      <a:alpha val="43137"/>
                    </a:srgbClr>
                  </a:outerShdw>
                </a:effectLst>
              </a:rPr>
              <a:t>Why can’t we ‘solve’ the health problems at the human, animal, ecosystems because they are….</a:t>
            </a:r>
          </a:p>
        </p:txBody>
      </p:sp>
      <p:sp>
        <p:nvSpPr>
          <p:cNvPr id="3" name="Explosion 1 2"/>
          <p:cNvSpPr/>
          <p:nvPr/>
        </p:nvSpPr>
        <p:spPr>
          <a:xfrm>
            <a:off x="533400" y="533400"/>
            <a:ext cx="7467600" cy="58674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solidFill>
              </a:rPr>
              <a:t>NOTE:  </a:t>
            </a:r>
          </a:p>
          <a:p>
            <a:pPr algn="ctr">
              <a:defRPr/>
            </a:pPr>
            <a:r>
              <a:rPr lang="en-US" sz="3200" b="1" dirty="0">
                <a:solidFill>
                  <a:schemeClr val="tx1"/>
                </a:solidFill>
              </a:rPr>
              <a:t>Wicked is the opposite of “tame”; it doesn’t mean “evil”!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150" y="6082030"/>
            <a:ext cx="8801100" cy="806450"/>
          </a:xfrm>
          <a:prstGeom prst="rect">
            <a:avLst/>
          </a:prstGeom>
        </p:spPr>
      </p:pic>
    </p:spTree>
    <p:extLst>
      <p:ext uri="{BB962C8B-B14F-4D97-AF65-F5344CB8AC3E}">
        <p14:creationId xmlns:p14="http://schemas.microsoft.com/office/powerpoint/2010/main" val="640009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59750" y="413538"/>
            <a:ext cx="7812918" cy="1114320"/>
          </a:xfrm>
        </p:spPr>
        <p:txBody>
          <a:bodyPr>
            <a:normAutofit/>
          </a:bodyPr>
          <a:lstStyle/>
          <a:p>
            <a:r>
              <a:rPr lang="en-US" altLang="en-US" dirty="0">
                <a:effectLst>
                  <a:outerShdw blurRad="38100" dist="38100" dir="2700000" algn="tl">
                    <a:srgbClr val="000000">
                      <a:alpha val="43137"/>
                    </a:srgbClr>
                  </a:outerShdw>
                </a:effectLst>
                <a:latin typeface="+mj-lt"/>
              </a:rPr>
              <a:t>Characteristics of Wicked Problems</a:t>
            </a:r>
          </a:p>
        </p:txBody>
      </p:sp>
      <p:sp>
        <p:nvSpPr>
          <p:cNvPr id="11267" name="Content Placeholder 2"/>
          <p:cNvSpPr>
            <a:spLocks noGrp="1"/>
          </p:cNvSpPr>
          <p:nvPr>
            <p:ph idx="1"/>
          </p:nvPr>
        </p:nvSpPr>
        <p:spPr>
          <a:xfrm>
            <a:off x="891251" y="1770911"/>
            <a:ext cx="7361498" cy="3323863"/>
          </a:xfrm>
        </p:spPr>
        <p:txBody>
          <a:bodyPr/>
          <a:lstStyle/>
          <a:p>
            <a:pPr eaLnBrk="1" hangingPunct="1"/>
            <a:r>
              <a:rPr lang="en-US" altLang="en-US" sz="2800" dirty="0">
                <a:latin typeface="+mj-lt"/>
              </a:rPr>
              <a:t>Too complex to fully understand</a:t>
            </a:r>
          </a:p>
          <a:p>
            <a:pPr eaLnBrk="1" hangingPunct="1"/>
            <a:r>
              <a:rPr lang="en-US" altLang="en-US" sz="2800" dirty="0">
                <a:latin typeface="+mj-lt"/>
              </a:rPr>
              <a:t>No simple technical “solution”</a:t>
            </a:r>
          </a:p>
          <a:p>
            <a:pPr eaLnBrk="1" hangingPunct="1"/>
            <a:r>
              <a:rPr lang="en-US" altLang="en-US" sz="2800" dirty="0">
                <a:latin typeface="+mj-lt"/>
              </a:rPr>
              <a:t>Actions precipitate unanticipated and unintended consequences </a:t>
            </a:r>
          </a:p>
          <a:p>
            <a:pPr eaLnBrk="1" hangingPunct="1"/>
            <a:r>
              <a:rPr lang="en-US" altLang="en-US" sz="2800" dirty="0">
                <a:latin typeface="+mj-lt"/>
              </a:rPr>
              <a:t>Compelling and demand action</a:t>
            </a:r>
          </a:p>
          <a:p>
            <a:pPr eaLnBrk="1" hangingPunct="1"/>
            <a:r>
              <a:rPr lang="en-US" altLang="en-US" sz="2800" dirty="0">
                <a:latin typeface="+mj-lt"/>
              </a:rPr>
              <a:t>Require innovative approaches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150" y="6082030"/>
            <a:ext cx="8801100" cy="806450"/>
          </a:xfrm>
          <a:prstGeom prst="rect">
            <a:avLst/>
          </a:prstGeom>
        </p:spPr>
      </p:pic>
    </p:spTree>
    <p:extLst>
      <p:ext uri="{BB962C8B-B14F-4D97-AF65-F5344CB8AC3E}">
        <p14:creationId xmlns:p14="http://schemas.microsoft.com/office/powerpoint/2010/main" val="2039242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3926" y="439823"/>
            <a:ext cx="7407797" cy="1458425"/>
          </a:xfrm>
        </p:spPr>
        <p:txBody>
          <a:bodyPr>
            <a:noAutofit/>
          </a:bodyPr>
          <a:lstStyle/>
          <a:p>
            <a:pPr>
              <a:defRPr/>
            </a:pPr>
            <a:r>
              <a:rPr lang="en-US" dirty="0">
                <a:effectLst>
                  <a:outerShdw blurRad="38100" dist="38100" dir="2700000" algn="tl">
                    <a:srgbClr val="000000">
                      <a:alpha val="43137"/>
                    </a:srgbClr>
                  </a:outerShdw>
                </a:effectLst>
              </a:rPr>
              <a:t>Wicked problems require dynamic approaches</a:t>
            </a:r>
          </a:p>
        </p:txBody>
      </p:sp>
      <p:sp>
        <p:nvSpPr>
          <p:cNvPr id="12291" name="Content Placeholder 2"/>
          <p:cNvSpPr>
            <a:spLocks noGrp="1"/>
          </p:cNvSpPr>
          <p:nvPr>
            <p:ph idx="1"/>
          </p:nvPr>
        </p:nvSpPr>
        <p:spPr>
          <a:xfrm>
            <a:off x="902826" y="2478900"/>
            <a:ext cx="7292051" cy="2324582"/>
          </a:xfrm>
        </p:spPr>
        <p:txBody>
          <a:bodyPr/>
          <a:lstStyle/>
          <a:p>
            <a:pPr lvl="1" eaLnBrk="1" hangingPunct="1">
              <a:buFont typeface="Arial" panose="020B0604020202020204" pitchFamily="34" charset="0"/>
              <a:buChar char="•"/>
            </a:pPr>
            <a:r>
              <a:rPr lang="en-US" altLang="en-US" dirty="0">
                <a:latin typeface="+mj-lt"/>
              </a:rPr>
              <a:t>Systems thinking </a:t>
            </a:r>
          </a:p>
          <a:p>
            <a:pPr lvl="1" eaLnBrk="1" hangingPunct="1">
              <a:buFont typeface="Arial" panose="020B0604020202020204" pitchFamily="34" charset="0"/>
              <a:buChar char="•"/>
            </a:pPr>
            <a:r>
              <a:rPr lang="en-US" altLang="en-US" dirty="0">
                <a:latin typeface="+mj-lt"/>
              </a:rPr>
              <a:t>One Health approaches</a:t>
            </a:r>
          </a:p>
          <a:p>
            <a:pPr lvl="1" eaLnBrk="1" hangingPunct="1">
              <a:buFont typeface="Arial" panose="020B0604020202020204" pitchFamily="34" charset="0"/>
              <a:buChar char="•"/>
            </a:pPr>
            <a:r>
              <a:rPr lang="en-US" altLang="en-US" b="1" dirty="0">
                <a:solidFill>
                  <a:srgbClr val="800000"/>
                </a:solidFill>
                <a:latin typeface="+mj-lt"/>
              </a:rPr>
              <a:t>Trans-disciplinary teams</a:t>
            </a:r>
          </a:p>
          <a:p>
            <a:pPr lvl="1" eaLnBrk="1" hangingPunct="1">
              <a:buFont typeface="Arial" panose="020B0604020202020204" pitchFamily="34" charset="0"/>
              <a:buChar char="•"/>
            </a:pPr>
            <a:r>
              <a:rPr lang="en-US" altLang="en-US" dirty="0">
                <a:latin typeface="+mj-lt"/>
              </a:rPr>
              <a:t>Collective action</a:t>
            </a:r>
          </a:p>
          <a:p>
            <a:endParaRPr lang="en-US" altLang="en-US"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150" y="6082030"/>
            <a:ext cx="8801100" cy="806450"/>
          </a:xfrm>
          <a:prstGeom prst="rect">
            <a:avLst/>
          </a:prstGeom>
        </p:spPr>
      </p:pic>
    </p:spTree>
    <p:extLst>
      <p:ext uri="{BB962C8B-B14F-4D97-AF65-F5344CB8AC3E}">
        <p14:creationId xmlns:p14="http://schemas.microsoft.com/office/powerpoint/2010/main" val="390514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40775" y="393541"/>
            <a:ext cx="7326774" cy="902825"/>
          </a:xfrm>
        </p:spPr>
        <p:txBody>
          <a:bodyPr/>
          <a:lstStyle/>
          <a:p>
            <a:pPr eaLnBrk="1" hangingPunct="1"/>
            <a:r>
              <a:rPr lang="en-US" altLang="en-US" dirty="0">
                <a:effectLst>
                  <a:outerShdw blurRad="38100" dist="38100" dir="2700000" algn="tl">
                    <a:srgbClr val="000000">
                      <a:alpha val="43137"/>
                    </a:srgbClr>
                  </a:outerShdw>
                </a:effectLst>
              </a:rPr>
              <a:t>Trans-disciplinary Teams?</a:t>
            </a:r>
            <a:endParaRPr lang="en-GB" altLang="en-US" dirty="0">
              <a:effectLst>
                <a:outerShdw blurRad="38100" dist="38100" dir="2700000" algn="tl">
                  <a:srgbClr val="000000">
                    <a:alpha val="43137"/>
                  </a:srgbClr>
                </a:outerShdw>
              </a:effectLst>
            </a:endParaRPr>
          </a:p>
        </p:txBody>
      </p:sp>
      <p:sp>
        <p:nvSpPr>
          <p:cNvPr id="13315" name="Content Placeholder 2"/>
          <p:cNvSpPr>
            <a:spLocks noGrp="1"/>
          </p:cNvSpPr>
          <p:nvPr>
            <p:ph idx="1"/>
          </p:nvPr>
        </p:nvSpPr>
        <p:spPr>
          <a:xfrm>
            <a:off x="891251" y="1273205"/>
            <a:ext cx="7315200" cy="4389961"/>
          </a:xfrm>
        </p:spPr>
        <p:txBody>
          <a:bodyPr>
            <a:normAutofit/>
          </a:bodyPr>
          <a:lstStyle/>
          <a:p>
            <a:pPr eaLnBrk="1" hangingPunct="1"/>
            <a:r>
              <a:rPr lang="en-GB" altLang="en-US" sz="2800" dirty="0">
                <a:latin typeface="+mj-lt"/>
              </a:rPr>
              <a:t>Discipline </a:t>
            </a:r>
          </a:p>
          <a:p>
            <a:pPr lvl="1" eaLnBrk="1" hangingPunct="1"/>
            <a:r>
              <a:rPr lang="en-GB" altLang="en-US" dirty="0">
                <a:latin typeface="+mj-lt"/>
              </a:rPr>
              <a:t>a branch of knowledge, instruction, or learning </a:t>
            </a:r>
          </a:p>
          <a:p>
            <a:pPr eaLnBrk="1" hangingPunct="1"/>
            <a:r>
              <a:rPr lang="en-GB" altLang="en-US" sz="2800" dirty="0">
                <a:latin typeface="+mj-lt"/>
              </a:rPr>
              <a:t>Multi-disciplinary</a:t>
            </a:r>
          </a:p>
          <a:p>
            <a:pPr lvl="1" eaLnBrk="1" hangingPunct="1"/>
            <a:r>
              <a:rPr lang="en-GB" altLang="en-US" dirty="0">
                <a:latin typeface="+mj-lt"/>
              </a:rPr>
              <a:t>Involving or of several disciplines</a:t>
            </a:r>
          </a:p>
          <a:p>
            <a:pPr lvl="1" eaLnBrk="1" hangingPunct="1"/>
            <a:r>
              <a:rPr lang="en-GB" altLang="en-US" dirty="0">
                <a:latin typeface="+mj-lt"/>
              </a:rPr>
              <a:t>Additive not integrative</a:t>
            </a:r>
          </a:p>
          <a:p>
            <a:pPr eaLnBrk="1" hangingPunct="1"/>
            <a:r>
              <a:rPr lang="en-GB" altLang="en-US" sz="2800" dirty="0">
                <a:latin typeface="+mj-lt"/>
              </a:rPr>
              <a:t>Inter-disciplinary</a:t>
            </a:r>
          </a:p>
          <a:p>
            <a:pPr lvl="1" eaLnBrk="1" hangingPunct="1"/>
            <a:r>
              <a:rPr lang="en-GB" altLang="en-US" dirty="0">
                <a:latin typeface="+mj-lt"/>
              </a:rPr>
              <a:t>Synthesis of two or more disciplines establishing integration of knowledge</a:t>
            </a:r>
          </a:p>
          <a:p>
            <a:pPr lvl="1" eaLnBrk="1" hangingPunct="1"/>
            <a:endParaRPr lang="en-GB" altLang="en-US"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150" y="6082030"/>
            <a:ext cx="8801100" cy="806450"/>
          </a:xfrm>
          <a:prstGeom prst="rect">
            <a:avLst/>
          </a:prstGeom>
        </p:spPr>
      </p:pic>
    </p:spTree>
    <p:extLst>
      <p:ext uri="{BB962C8B-B14F-4D97-AF65-F5344CB8AC3E}">
        <p14:creationId xmlns:p14="http://schemas.microsoft.com/office/powerpoint/2010/main" val="673327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1250" y="2569605"/>
            <a:ext cx="7280477" cy="1785396"/>
          </a:xfrm>
        </p:spPr>
        <p:txBody>
          <a:bodyPr rtlCol="0">
            <a:normAutofit/>
          </a:bodyPr>
          <a:lstStyle/>
          <a:p>
            <a:pPr marL="457200" lvl="1" indent="0" eaLnBrk="1" fontAlgn="auto" hangingPunct="1">
              <a:spcAft>
                <a:spcPts val="0"/>
              </a:spcAft>
              <a:buFontTx/>
              <a:buNone/>
              <a:defRPr/>
            </a:pPr>
            <a:r>
              <a:rPr lang="en-GB" sz="3200" b="1" dirty="0">
                <a:latin typeface="+mj-lt"/>
              </a:rPr>
              <a:t>Using a shared conceptual framework to go </a:t>
            </a:r>
            <a:r>
              <a:rPr lang="en-GB" sz="3200" b="1" dirty="0" smtClean="0">
                <a:latin typeface="+mj-lt"/>
              </a:rPr>
              <a:t>across, </a:t>
            </a:r>
            <a:r>
              <a:rPr lang="en-GB" sz="3200" b="1" dirty="0">
                <a:latin typeface="+mj-lt"/>
              </a:rPr>
              <a:t>beyond and over disciplinary </a:t>
            </a:r>
            <a:r>
              <a:rPr lang="en-GB" sz="3200" b="1" dirty="0" smtClean="0">
                <a:latin typeface="+mj-lt"/>
              </a:rPr>
              <a:t>boundaries.</a:t>
            </a:r>
            <a:endParaRPr lang="en-GB" sz="3200" b="1" dirty="0">
              <a:latin typeface="+mj-lt"/>
            </a:endParaRPr>
          </a:p>
          <a:p>
            <a:pPr lvl="1" eaLnBrk="1" fontAlgn="auto" hangingPunct="1">
              <a:spcAft>
                <a:spcPts val="0"/>
              </a:spcAft>
              <a:buFont typeface="Arial" pitchFamily="34" charset="0"/>
              <a:buChar char="–"/>
              <a:defRPr/>
            </a:pPr>
            <a:endParaRPr lang="en-GB" dirty="0">
              <a:latin typeface="+mj-lt"/>
            </a:endParaRPr>
          </a:p>
        </p:txBody>
      </p:sp>
      <p:sp>
        <p:nvSpPr>
          <p:cNvPr id="5" name="Title 1"/>
          <p:cNvSpPr>
            <a:spLocks noGrp="1"/>
          </p:cNvSpPr>
          <p:nvPr>
            <p:ph type="title"/>
          </p:nvPr>
        </p:nvSpPr>
        <p:spPr>
          <a:xfrm>
            <a:off x="740775" y="393541"/>
            <a:ext cx="7326774" cy="902825"/>
          </a:xfrm>
        </p:spPr>
        <p:txBody>
          <a:bodyPr/>
          <a:lstStyle/>
          <a:p>
            <a:pPr eaLnBrk="1" hangingPunct="1"/>
            <a:r>
              <a:rPr lang="en-US" altLang="en-US" dirty="0">
                <a:effectLst>
                  <a:outerShdw blurRad="38100" dist="38100" dir="2700000" algn="tl">
                    <a:srgbClr val="000000">
                      <a:alpha val="43137"/>
                    </a:srgbClr>
                  </a:outerShdw>
                </a:effectLst>
              </a:rPr>
              <a:t>Trans-disciplinary</a:t>
            </a:r>
            <a:endParaRPr lang="en-GB" alt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150" y="6082030"/>
            <a:ext cx="8801100" cy="806450"/>
          </a:xfrm>
          <a:prstGeom prst="rect">
            <a:avLst/>
          </a:prstGeom>
        </p:spPr>
      </p:pic>
    </p:spTree>
    <p:extLst>
      <p:ext uri="{BB962C8B-B14F-4D97-AF65-F5344CB8AC3E}">
        <p14:creationId xmlns:p14="http://schemas.microsoft.com/office/powerpoint/2010/main" val="1526141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457201"/>
            <a:ext cx="6798734" cy="1143000"/>
          </a:xfrm>
        </p:spPr>
        <p:txBody>
          <a:bodyPr>
            <a:normAutofit/>
          </a:bodyPr>
          <a:lstStyle/>
          <a:p>
            <a:r>
              <a:rPr lang="en-US" dirty="0"/>
              <a:t>DISCLAIMER!</a:t>
            </a:r>
          </a:p>
        </p:txBody>
      </p:sp>
      <p:sp>
        <p:nvSpPr>
          <p:cNvPr id="3" name="Content Placeholder 2"/>
          <p:cNvSpPr>
            <a:spLocks noGrp="1"/>
          </p:cNvSpPr>
          <p:nvPr>
            <p:ph idx="1"/>
          </p:nvPr>
        </p:nvSpPr>
        <p:spPr/>
        <p:txBody>
          <a:bodyPr/>
          <a:lstStyle/>
          <a:p>
            <a:pPr marL="0" indent="0">
              <a:buNone/>
            </a:pPr>
            <a:r>
              <a:rPr lang="en-US" dirty="0"/>
              <a:t>Practice is not what you do when you are better, it is what you do to become better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616" y="6082030"/>
            <a:ext cx="8801100" cy="806450"/>
          </a:xfrm>
          <a:prstGeom prst="rect">
            <a:avLst/>
          </a:prstGeom>
        </p:spPr>
      </p:pic>
    </p:spTree>
    <p:extLst>
      <p:ext uri="{BB962C8B-B14F-4D97-AF65-F5344CB8AC3E}">
        <p14:creationId xmlns:p14="http://schemas.microsoft.com/office/powerpoint/2010/main" val="1071994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176866" y="609600"/>
            <a:ext cx="6798734" cy="914400"/>
          </a:xfrm>
        </p:spPr>
        <p:txBody>
          <a:bodyPr>
            <a:normAutofit/>
          </a:bodyPr>
          <a:lstStyle/>
          <a:p>
            <a:r>
              <a:rPr lang="en-US" altLang="en-US" dirty="0">
                <a:effectLst>
                  <a:outerShdw blurRad="38100" dist="38100" dir="2700000" algn="tl">
                    <a:srgbClr val="000000">
                      <a:alpha val="43137"/>
                    </a:srgbClr>
                  </a:outerShdw>
                </a:effectLst>
              </a:rPr>
              <a:t>“One Health” approach…</a:t>
            </a:r>
          </a:p>
        </p:txBody>
      </p:sp>
      <p:sp>
        <p:nvSpPr>
          <p:cNvPr id="15363" name="Content Placeholder 2"/>
          <p:cNvSpPr>
            <a:spLocks noGrp="1"/>
          </p:cNvSpPr>
          <p:nvPr>
            <p:ph idx="1"/>
          </p:nvPr>
        </p:nvSpPr>
        <p:spPr>
          <a:xfrm>
            <a:off x="685800" y="1828800"/>
            <a:ext cx="7772400" cy="3217762"/>
          </a:xfrm>
        </p:spPr>
        <p:txBody>
          <a:bodyPr/>
          <a:lstStyle/>
          <a:p>
            <a:r>
              <a:rPr lang="en-US" altLang="en-US" sz="2800" b="1" dirty="0">
                <a:latin typeface="+mj-lt"/>
              </a:rPr>
              <a:t>Health</a:t>
            </a:r>
            <a:r>
              <a:rPr lang="en-US" altLang="en-US" sz="2800" dirty="0">
                <a:latin typeface="+mj-lt"/>
              </a:rPr>
              <a:t> involves many </a:t>
            </a:r>
            <a:r>
              <a:rPr lang="en-US" altLang="en-US" sz="2800" dirty="0" smtClean="0">
                <a:latin typeface="+mj-lt"/>
              </a:rPr>
              <a:t>aspects:</a:t>
            </a:r>
            <a:endParaRPr lang="en-US" altLang="en-US" sz="2800" dirty="0">
              <a:latin typeface="+mj-lt"/>
            </a:endParaRPr>
          </a:p>
          <a:p>
            <a:pPr lvl="1"/>
            <a:r>
              <a:rPr lang="en-US" altLang="en-US" dirty="0">
                <a:latin typeface="+mj-lt"/>
              </a:rPr>
              <a:t>Nutrition, livelihoods, infectious disease…</a:t>
            </a:r>
          </a:p>
          <a:p>
            <a:r>
              <a:rPr lang="en-US" altLang="en-US" sz="2800" dirty="0">
                <a:latin typeface="+mj-lt"/>
              </a:rPr>
              <a:t>And many other factors affect </a:t>
            </a:r>
            <a:r>
              <a:rPr lang="en-US" altLang="en-US" sz="2800" b="1" dirty="0">
                <a:latin typeface="+mj-lt"/>
              </a:rPr>
              <a:t>health</a:t>
            </a:r>
            <a:endParaRPr lang="en-US" altLang="en-US" sz="2800" dirty="0">
              <a:latin typeface="+mj-lt"/>
            </a:endParaRPr>
          </a:p>
          <a:p>
            <a:pPr lvl="1"/>
            <a:r>
              <a:rPr lang="en-US" altLang="en-US" dirty="0">
                <a:latin typeface="+mj-lt"/>
              </a:rPr>
              <a:t>Political stability, natural and built environment, economic climate…</a:t>
            </a:r>
          </a:p>
          <a:p>
            <a:r>
              <a:rPr lang="en-US" altLang="en-US" sz="2800" b="1" dirty="0">
                <a:latin typeface="+mj-lt"/>
              </a:rPr>
              <a:t>One Health</a:t>
            </a:r>
            <a:r>
              <a:rPr lang="en-US" altLang="en-US" sz="2800" dirty="0">
                <a:latin typeface="+mj-lt"/>
              </a:rPr>
              <a:t> considers all of these together</a:t>
            </a:r>
            <a:endParaRPr lang="en-US" altLang="en-US" sz="2800" b="1"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150" y="6082030"/>
            <a:ext cx="8801100" cy="806450"/>
          </a:xfrm>
          <a:prstGeom prst="rect">
            <a:avLst/>
          </a:prstGeom>
        </p:spPr>
      </p:pic>
    </p:spTree>
    <p:extLst>
      <p:ext uri="{BB962C8B-B14F-4D97-AF65-F5344CB8AC3E}">
        <p14:creationId xmlns:p14="http://schemas.microsoft.com/office/powerpoint/2010/main" val="313275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7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6387" name="Freeform 2"/>
          <p:cNvSpPr>
            <a:spLocks/>
          </p:cNvSpPr>
          <p:nvPr/>
        </p:nvSpPr>
        <p:spPr bwMode="auto">
          <a:xfrm>
            <a:off x="1027113" y="5095875"/>
            <a:ext cx="6350" cy="3175"/>
          </a:xfrm>
          <a:custGeom>
            <a:avLst/>
            <a:gdLst>
              <a:gd name="T0" fmla="*/ 0 w 4"/>
              <a:gd name="T1" fmla="*/ 2147483647 h 2"/>
              <a:gd name="T2" fmla="*/ 2147483647 w 4"/>
              <a:gd name="T3" fmla="*/ 0 h 2"/>
              <a:gd name="T4" fmla="*/ 0 w 4"/>
              <a:gd name="T5" fmla="*/ 2147483647 h 2"/>
              <a:gd name="T6" fmla="*/ 0 60000 65536"/>
              <a:gd name="T7" fmla="*/ 0 60000 65536"/>
              <a:gd name="T8" fmla="*/ 0 60000 65536"/>
            </a:gdLst>
            <a:ahLst/>
            <a:cxnLst>
              <a:cxn ang="T6">
                <a:pos x="T0" y="T1"/>
              </a:cxn>
              <a:cxn ang="T7">
                <a:pos x="T2" y="T3"/>
              </a:cxn>
              <a:cxn ang="T8">
                <a:pos x="T4" y="T5"/>
              </a:cxn>
            </a:cxnLst>
            <a:rect l="0" t="0" r="r" b="b"/>
            <a:pathLst>
              <a:path w="4" h="2">
                <a:moveTo>
                  <a:pt x="0" y="2"/>
                </a:moveTo>
                <a:lnTo>
                  <a:pt x="4"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88" name="Line 3"/>
          <p:cNvSpPr>
            <a:spLocks noChangeShapeType="1"/>
          </p:cNvSpPr>
          <p:nvPr/>
        </p:nvSpPr>
        <p:spPr bwMode="auto">
          <a:xfrm>
            <a:off x="6837363" y="56229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89" name="Freeform 4"/>
          <p:cNvSpPr>
            <a:spLocks/>
          </p:cNvSpPr>
          <p:nvPr/>
        </p:nvSpPr>
        <p:spPr bwMode="auto">
          <a:xfrm>
            <a:off x="7596188" y="3841750"/>
            <a:ext cx="3175" cy="3175"/>
          </a:xfrm>
          <a:custGeom>
            <a:avLst/>
            <a:gdLst>
              <a:gd name="T0" fmla="*/ 0 w 2"/>
              <a:gd name="T1" fmla="*/ 2147483647 h 2"/>
              <a:gd name="T2" fmla="*/ 2147483647 w 2"/>
              <a:gd name="T3" fmla="*/ 0 h 2"/>
              <a:gd name="T4" fmla="*/ 0 w 2"/>
              <a:gd name="T5" fmla="*/ 2147483647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2"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0" name="Freeform 5"/>
          <p:cNvSpPr>
            <a:spLocks/>
          </p:cNvSpPr>
          <p:nvPr/>
        </p:nvSpPr>
        <p:spPr bwMode="auto">
          <a:xfrm>
            <a:off x="1830388" y="2911475"/>
            <a:ext cx="3175" cy="6350"/>
          </a:xfrm>
          <a:custGeom>
            <a:avLst/>
            <a:gdLst>
              <a:gd name="T0" fmla="*/ 0 w 2"/>
              <a:gd name="T1" fmla="*/ 2147483647 h 4"/>
              <a:gd name="T2" fmla="*/ 2147483647 w 2"/>
              <a:gd name="T3" fmla="*/ 0 h 4"/>
              <a:gd name="T4" fmla="*/ 0 w 2"/>
              <a:gd name="T5" fmla="*/ 2147483647 h 4"/>
              <a:gd name="T6" fmla="*/ 0 60000 65536"/>
              <a:gd name="T7" fmla="*/ 0 60000 65536"/>
              <a:gd name="T8" fmla="*/ 0 60000 65536"/>
            </a:gdLst>
            <a:ahLst/>
            <a:cxnLst>
              <a:cxn ang="T6">
                <a:pos x="T0" y="T1"/>
              </a:cxn>
              <a:cxn ang="T7">
                <a:pos x="T2" y="T3"/>
              </a:cxn>
              <a:cxn ang="T8">
                <a:pos x="T4" y="T5"/>
              </a:cxn>
            </a:cxnLst>
            <a:rect l="0" t="0" r="r" b="b"/>
            <a:pathLst>
              <a:path w="2" h="4">
                <a:moveTo>
                  <a:pt x="0" y="4"/>
                </a:moveTo>
                <a:lnTo>
                  <a:pt x="2" y="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1" name="Freeform 6"/>
          <p:cNvSpPr>
            <a:spLocks/>
          </p:cNvSpPr>
          <p:nvPr/>
        </p:nvSpPr>
        <p:spPr bwMode="auto">
          <a:xfrm>
            <a:off x="4665663" y="1431925"/>
            <a:ext cx="1587" cy="6350"/>
          </a:xfrm>
          <a:custGeom>
            <a:avLst/>
            <a:gdLst>
              <a:gd name="T0" fmla="*/ 0 w 1587"/>
              <a:gd name="T1" fmla="*/ 2147483647 h 4"/>
              <a:gd name="T2" fmla="*/ 0 w 1587"/>
              <a:gd name="T3" fmla="*/ 0 h 4"/>
              <a:gd name="T4" fmla="*/ 0 w 1587"/>
              <a:gd name="T5" fmla="*/ 2147483647 h 4"/>
              <a:gd name="T6" fmla="*/ 0 60000 65536"/>
              <a:gd name="T7" fmla="*/ 0 60000 65536"/>
              <a:gd name="T8" fmla="*/ 0 60000 65536"/>
            </a:gdLst>
            <a:ahLst/>
            <a:cxnLst>
              <a:cxn ang="T6">
                <a:pos x="T0" y="T1"/>
              </a:cxn>
              <a:cxn ang="T7">
                <a:pos x="T2" y="T3"/>
              </a:cxn>
              <a:cxn ang="T8">
                <a:pos x="T4" y="T5"/>
              </a:cxn>
            </a:cxnLst>
            <a:rect l="0" t="0" r="r" b="b"/>
            <a:pathLst>
              <a:path w="1587" h="4">
                <a:moveTo>
                  <a:pt x="0" y="4"/>
                </a:moveTo>
                <a:lnTo>
                  <a:pt x="0" y="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2" name="Freeform 7"/>
          <p:cNvSpPr>
            <a:spLocks/>
          </p:cNvSpPr>
          <p:nvPr/>
        </p:nvSpPr>
        <p:spPr bwMode="auto">
          <a:xfrm>
            <a:off x="3875088" y="2625725"/>
            <a:ext cx="1587" cy="6350"/>
          </a:xfrm>
          <a:custGeom>
            <a:avLst/>
            <a:gdLst>
              <a:gd name="T0" fmla="*/ 0 w 1587"/>
              <a:gd name="T1" fmla="*/ 2147483647 h 4"/>
              <a:gd name="T2" fmla="*/ 0 w 1587"/>
              <a:gd name="T3" fmla="*/ 0 h 4"/>
              <a:gd name="T4" fmla="*/ 0 w 1587"/>
              <a:gd name="T5" fmla="*/ 2147483647 h 4"/>
              <a:gd name="T6" fmla="*/ 0 60000 65536"/>
              <a:gd name="T7" fmla="*/ 0 60000 65536"/>
              <a:gd name="T8" fmla="*/ 0 60000 65536"/>
            </a:gdLst>
            <a:ahLst/>
            <a:cxnLst>
              <a:cxn ang="T6">
                <a:pos x="T0" y="T1"/>
              </a:cxn>
              <a:cxn ang="T7">
                <a:pos x="T2" y="T3"/>
              </a:cxn>
              <a:cxn ang="T8">
                <a:pos x="T4" y="T5"/>
              </a:cxn>
            </a:cxnLst>
            <a:rect l="0" t="0" r="r" b="b"/>
            <a:pathLst>
              <a:path w="1587" h="4">
                <a:moveTo>
                  <a:pt x="0" y="4"/>
                </a:moveTo>
                <a:lnTo>
                  <a:pt x="0" y="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3" name="Freeform 8"/>
          <p:cNvSpPr>
            <a:spLocks/>
          </p:cNvSpPr>
          <p:nvPr/>
        </p:nvSpPr>
        <p:spPr bwMode="auto">
          <a:xfrm>
            <a:off x="5465763" y="2625725"/>
            <a:ext cx="1587" cy="6350"/>
          </a:xfrm>
          <a:custGeom>
            <a:avLst/>
            <a:gdLst>
              <a:gd name="T0" fmla="*/ 0 w 1587"/>
              <a:gd name="T1" fmla="*/ 2147483647 h 4"/>
              <a:gd name="T2" fmla="*/ 0 w 1587"/>
              <a:gd name="T3" fmla="*/ 0 h 4"/>
              <a:gd name="T4" fmla="*/ 0 w 1587"/>
              <a:gd name="T5" fmla="*/ 2147483647 h 4"/>
              <a:gd name="T6" fmla="*/ 0 60000 65536"/>
              <a:gd name="T7" fmla="*/ 0 60000 65536"/>
              <a:gd name="T8" fmla="*/ 0 60000 65536"/>
            </a:gdLst>
            <a:ahLst/>
            <a:cxnLst>
              <a:cxn ang="T6">
                <a:pos x="T0" y="T1"/>
              </a:cxn>
              <a:cxn ang="T7">
                <a:pos x="T2" y="T3"/>
              </a:cxn>
              <a:cxn ang="T8">
                <a:pos x="T4" y="T5"/>
              </a:cxn>
            </a:cxnLst>
            <a:rect l="0" t="0" r="r" b="b"/>
            <a:pathLst>
              <a:path w="1587" h="4">
                <a:moveTo>
                  <a:pt x="0" y="4"/>
                </a:moveTo>
                <a:lnTo>
                  <a:pt x="0" y="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 name="Group 9"/>
          <p:cNvGrpSpPr>
            <a:grpSpLocks/>
          </p:cNvGrpSpPr>
          <p:nvPr/>
        </p:nvGrpSpPr>
        <p:grpSpPr bwMode="auto">
          <a:xfrm>
            <a:off x="957263" y="139700"/>
            <a:ext cx="7229475" cy="6718300"/>
            <a:chOff x="576" y="88"/>
            <a:chExt cx="4554" cy="4232"/>
          </a:xfrm>
        </p:grpSpPr>
        <p:sp>
          <p:nvSpPr>
            <p:cNvPr id="16406" name="Freeform 10"/>
            <p:cNvSpPr>
              <a:spLocks noEditPoints="1"/>
            </p:cNvSpPr>
            <p:nvPr/>
          </p:nvSpPr>
          <p:spPr bwMode="auto">
            <a:xfrm>
              <a:off x="2380" y="88"/>
              <a:ext cx="1018" cy="836"/>
            </a:xfrm>
            <a:custGeom>
              <a:avLst/>
              <a:gdLst>
                <a:gd name="T0" fmla="*/ 924 w 1018"/>
                <a:gd name="T1" fmla="*/ 792 h 836"/>
                <a:gd name="T2" fmla="*/ 978 w 1018"/>
                <a:gd name="T3" fmla="*/ 688 h 836"/>
                <a:gd name="T4" fmla="*/ 1006 w 1018"/>
                <a:gd name="T5" fmla="*/ 572 h 836"/>
                <a:gd name="T6" fmla="*/ 1010 w 1018"/>
                <a:gd name="T7" fmla="*/ 506 h 836"/>
                <a:gd name="T8" fmla="*/ 1004 w 1018"/>
                <a:gd name="T9" fmla="*/ 430 h 836"/>
                <a:gd name="T10" fmla="*/ 986 w 1018"/>
                <a:gd name="T11" fmla="*/ 358 h 836"/>
                <a:gd name="T12" fmla="*/ 936 w 1018"/>
                <a:gd name="T13" fmla="*/ 248 h 836"/>
                <a:gd name="T14" fmla="*/ 878 w 1018"/>
                <a:gd name="T15" fmla="*/ 172 h 836"/>
                <a:gd name="T16" fmla="*/ 766 w 1018"/>
                <a:gd name="T17" fmla="*/ 80 h 836"/>
                <a:gd name="T18" fmla="*/ 678 w 1018"/>
                <a:gd name="T19" fmla="*/ 38 h 836"/>
                <a:gd name="T20" fmla="*/ 606 w 1018"/>
                <a:gd name="T21" fmla="*/ 18 h 836"/>
                <a:gd name="T22" fmla="*/ 530 w 1018"/>
                <a:gd name="T23" fmla="*/ 8 h 836"/>
                <a:gd name="T24" fmla="*/ 556 w 1018"/>
                <a:gd name="T25" fmla="*/ 2 h 836"/>
                <a:gd name="T26" fmla="*/ 632 w 1018"/>
                <a:gd name="T27" fmla="*/ 16 h 836"/>
                <a:gd name="T28" fmla="*/ 704 w 1018"/>
                <a:gd name="T29" fmla="*/ 40 h 836"/>
                <a:gd name="T30" fmla="*/ 770 w 1018"/>
                <a:gd name="T31" fmla="*/ 72 h 836"/>
                <a:gd name="T32" fmla="*/ 884 w 1018"/>
                <a:gd name="T33" fmla="*/ 166 h 836"/>
                <a:gd name="T34" fmla="*/ 966 w 1018"/>
                <a:gd name="T35" fmla="*/ 286 h 836"/>
                <a:gd name="T36" fmla="*/ 994 w 1018"/>
                <a:gd name="T37" fmla="*/ 356 h 836"/>
                <a:gd name="T38" fmla="*/ 1012 w 1018"/>
                <a:gd name="T39" fmla="*/ 430 h 836"/>
                <a:gd name="T40" fmla="*/ 1018 w 1018"/>
                <a:gd name="T41" fmla="*/ 506 h 836"/>
                <a:gd name="T42" fmla="*/ 1014 w 1018"/>
                <a:gd name="T43" fmla="*/ 574 h 836"/>
                <a:gd name="T44" fmla="*/ 982 w 1018"/>
                <a:gd name="T45" fmla="*/ 696 h 836"/>
                <a:gd name="T46" fmla="*/ 926 w 1018"/>
                <a:gd name="T47" fmla="*/ 804 h 836"/>
                <a:gd name="T48" fmla="*/ 0 w 1018"/>
                <a:gd name="T49" fmla="*/ 488 h 836"/>
                <a:gd name="T50" fmla="*/ 4 w 1018"/>
                <a:gd name="T51" fmla="*/ 436 h 836"/>
                <a:gd name="T52" fmla="*/ 22 w 1018"/>
                <a:gd name="T53" fmla="*/ 362 h 836"/>
                <a:gd name="T54" fmla="*/ 48 w 1018"/>
                <a:gd name="T55" fmla="*/ 292 h 836"/>
                <a:gd name="T56" fmla="*/ 100 w 1018"/>
                <a:gd name="T57" fmla="*/ 206 h 836"/>
                <a:gd name="T58" fmla="*/ 202 w 1018"/>
                <a:gd name="T59" fmla="*/ 104 h 836"/>
                <a:gd name="T60" fmla="*/ 308 w 1018"/>
                <a:gd name="T61" fmla="*/ 42 h 836"/>
                <a:gd name="T62" fmla="*/ 378 w 1018"/>
                <a:gd name="T63" fmla="*/ 18 h 836"/>
                <a:gd name="T64" fmla="*/ 454 w 1018"/>
                <a:gd name="T65" fmla="*/ 4 h 836"/>
                <a:gd name="T66" fmla="*/ 530 w 1018"/>
                <a:gd name="T67" fmla="*/ 0 h 836"/>
                <a:gd name="T68" fmla="*/ 530 w 1018"/>
                <a:gd name="T69" fmla="*/ 8 h 836"/>
                <a:gd name="T70" fmla="*/ 480 w 1018"/>
                <a:gd name="T71" fmla="*/ 10 h 836"/>
                <a:gd name="T72" fmla="*/ 404 w 1018"/>
                <a:gd name="T73" fmla="*/ 20 h 836"/>
                <a:gd name="T74" fmla="*/ 334 w 1018"/>
                <a:gd name="T75" fmla="*/ 40 h 836"/>
                <a:gd name="T76" fmla="*/ 206 w 1018"/>
                <a:gd name="T77" fmla="*/ 110 h 836"/>
                <a:gd name="T78" fmla="*/ 136 w 1018"/>
                <a:gd name="T79" fmla="*/ 174 h 836"/>
                <a:gd name="T80" fmla="*/ 56 w 1018"/>
                <a:gd name="T81" fmla="*/ 294 h 836"/>
                <a:gd name="T82" fmla="*/ 28 w 1018"/>
                <a:gd name="T83" fmla="*/ 364 h 836"/>
                <a:gd name="T84" fmla="*/ 12 w 1018"/>
                <a:gd name="T85" fmla="*/ 436 h 836"/>
                <a:gd name="T86" fmla="*/ 8 w 1018"/>
                <a:gd name="T87" fmla="*/ 488 h 836"/>
                <a:gd name="T88" fmla="*/ 14 w 1018"/>
                <a:gd name="T89" fmla="*/ 596 h 836"/>
                <a:gd name="T90" fmla="*/ 44 w 1018"/>
                <a:gd name="T91" fmla="*/ 698 h 836"/>
                <a:gd name="T92" fmla="*/ 68 w 1018"/>
                <a:gd name="T93" fmla="*/ 764 h 836"/>
                <a:gd name="T94" fmla="*/ 36 w 1018"/>
                <a:gd name="T95" fmla="*/ 702 h 836"/>
                <a:gd name="T96" fmla="*/ 6 w 1018"/>
                <a:gd name="T97" fmla="*/ 598 h 836"/>
                <a:gd name="T98" fmla="*/ 0 w 1018"/>
                <a:gd name="T99" fmla="*/ 488 h 8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18" h="836">
                  <a:moveTo>
                    <a:pt x="902" y="822"/>
                  </a:moveTo>
                  <a:lnTo>
                    <a:pt x="902" y="822"/>
                  </a:lnTo>
                  <a:lnTo>
                    <a:pt x="924" y="792"/>
                  </a:lnTo>
                  <a:lnTo>
                    <a:pt x="944" y="758"/>
                  </a:lnTo>
                  <a:lnTo>
                    <a:pt x="962" y="724"/>
                  </a:lnTo>
                  <a:lnTo>
                    <a:pt x="978" y="688"/>
                  </a:lnTo>
                  <a:lnTo>
                    <a:pt x="990" y="650"/>
                  </a:lnTo>
                  <a:lnTo>
                    <a:pt x="1000" y="612"/>
                  </a:lnTo>
                  <a:lnTo>
                    <a:pt x="1006" y="572"/>
                  </a:lnTo>
                  <a:lnTo>
                    <a:pt x="1010" y="532"/>
                  </a:lnTo>
                  <a:lnTo>
                    <a:pt x="1010" y="506"/>
                  </a:lnTo>
                  <a:lnTo>
                    <a:pt x="1010" y="480"/>
                  </a:lnTo>
                  <a:lnTo>
                    <a:pt x="1008" y="456"/>
                  </a:lnTo>
                  <a:lnTo>
                    <a:pt x="1004" y="430"/>
                  </a:lnTo>
                  <a:lnTo>
                    <a:pt x="1000" y="406"/>
                  </a:lnTo>
                  <a:lnTo>
                    <a:pt x="994" y="382"/>
                  </a:lnTo>
                  <a:lnTo>
                    <a:pt x="986" y="358"/>
                  </a:lnTo>
                  <a:lnTo>
                    <a:pt x="978" y="334"/>
                  </a:lnTo>
                  <a:lnTo>
                    <a:pt x="960" y="290"/>
                  </a:lnTo>
                  <a:lnTo>
                    <a:pt x="936" y="248"/>
                  </a:lnTo>
                  <a:lnTo>
                    <a:pt x="910" y="208"/>
                  </a:lnTo>
                  <a:lnTo>
                    <a:pt x="878" y="172"/>
                  </a:lnTo>
                  <a:lnTo>
                    <a:pt x="844" y="138"/>
                  </a:lnTo>
                  <a:lnTo>
                    <a:pt x="806" y="106"/>
                  </a:lnTo>
                  <a:lnTo>
                    <a:pt x="766" y="80"/>
                  </a:lnTo>
                  <a:lnTo>
                    <a:pt x="724" y="56"/>
                  </a:lnTo>
                  <a:lnTo>
                    <a:pt x="702" y="46"/>
                  </a:lnTo>
                  <a:lnTo>
                    <a:pt x="678" y="38"/>
                  </a:lnTo>
                  <a:lnTo>
                    <a:pt x="654" y="30"/>
                  </a:lnTo>
                  <a:lnTo>
                    <a:pt x="630" y="24"/>
                  </a:lnTo>
                  <a:lnTo>
                    <a:pt x="606" y="18"/>
                  </a:lnTo>
                  <a:lnTo>
                    <a:pt x="582" y="14"/>
                  </a:lnTo>
                  <a:lnTo>
                    <a:pt x="556" y="10"/>
                  </a:lnTo>
                  <a:lnTo>
                    <a:pt x="530" y="8"/>
                  </a:lnTo>
                  <a:lnTo>
                    <a:pt x="530" y="0"/>
                  </a:lnTo>
                  <a:lnTo>
                    <a:pt x="556" y="2"/>
                  </a:lnTo>
                  <a:lnTo>
                    <a:pt x="582" y="6"/>
                  </a:lnTo>
                  <a:lnTo>
                    <a:pt x="608" y="10"/>
                  </a:lnTo>
                  <a:lnTo>
                    <a:pt x="632" y="16"/>
                  </a:lnTo>
                  <a:lnTo>
                    <a:pt x="658" y="22"/>
                  </a:lnTo>
                  <a:lnTo>
                    <a:pt x="682" y="30"/>
                  </a:lnTo>
                  <a:lnTo>
                    <a:pt x="704" y="40"/>
                  </a:lnTo>
                  <a:lnTo>
                    <a:pt x="728" y="50"/>
                  </a:lnTo>
                  <a:lnTo>
                    <a:pt x="750" y="60"/>
                  </a:lnTo>
                  <a:lnTo>
                    <a:pt x="770" y="72"/>
                  </a:lnTo>
                  <a:lnTo>
                    <a:pt x="812" y="100"/>
                  </a:lnTo>
                  <a:lnTo>
                    <a:pt x="850" y="132"/>
                  </a:lnTo>
                  <a:lnTo>
                    <a:pt x="884" y="166"/>
                  </a:lnTo>
                  <a:lnTo>
                    <a:pt x="916" y="204"/>
                  </a:lnTo>
                  <a:lnTo>
                    <a:pt x="944" y="244"/>
                  </a:lnTo>
                  <a:lnTo>
                    <a:pt x="966" y="286"/>
                  </a:lnTo>
                  <a:lnTo>
                    <a:pt x="976" y="310"/>
                  </a:lnTo>
                  <a:lnTo>
                    <a:pt x="986" y="332"/>
                  </a:lnTo>
                  <a:lnTo>
                    <a:pt x="994" y="356"/>
                  </a:lnTo>
                  <a:lnTo>
                    <a:pt x="1002" y="380"/>
                  </a:lnTo>
                  <a:lnTo>
                    <a:pt x="1008" y="404"/>
                  </a:lnTo>
                  <a:lnTo>
                    <a:pt x="1012" y="430"/>
                  </a:lnTo>
                  <a:lnTo>
                    <a:pt x="1016" y="454"/>
                  </a:lnTo>
                  <a:lnTo>
                    <a:pt x="1018" y="480"/>
                  </a:lnTo>
                  <a:lnTo>
                    <a:pt x="1018" y="506"/>
                  </a:lnTo>
                  <a:lnTo>
                    <a:pt x="1018" y="532"/>
                  </a:lnTo>
                  <a:lnTo>
                    <a:pt x="1014" y="574"/>
                  </a:lnTo>
                  <a:lnTo>
                    <a:pt x="1006" y="616"/>
                  </a:lnTo>
                  <a:lnTo>
                    <a:pt x="996" y="658"/>
                  </a:lnTo>
                  <a:lnTo>
                    <a:pt x="982" y="696"/>
                  </a:lnTo>
                  <a:lnTo>
                    <a:pt x="966" y="734"/>
                  </a:lnTo>
                  <a:lnTo>
                    <a:pt x="948" y="770"/>
                  </a:lnTo>
                  <a:lnTo>
                    <a:pt x="926" y="804"/>
                  </a:lnTo>
                  <a:lnTo>
                    <a:pt x="900" y="836"/>
                  </a:lnTo>
                  <a:lnTo>
                    <a:pt x="902" y="822"/>
                  </a:lnTo>
                  <a:close/>
                  <a:moveTo>
                    <a:pt x="0" y="488"/>
                  </a:moveTo>
                  <a:lnTo>
                    <a:pt x="0" y="488"/>
                  </a:lnTo>
                  <a:lnTo>
                    <a:pt x="2" y="462"/>
                  </a:lnTo>
                  <a:lnTo>
                    <a:pt x="4" y="436"/>
                  </a:lnTo>
                  <a:lnTo>
                    <a:pt x="8" y="410"/>
                  </a:lnTo>
                  <a:lnTo>
                    <a:pt x="14" y="386"/>
                  </a:lnTo>
                  <a:lnTo>
                    <a:pt x="22" y="362"/>
                  </a:lnTo>
                  <a:lnTo>
                    <a:pt x="30" y="338"/>
                  </a:lnTo>
                  <a:lnTo>
                    <a:pt x="38" y="314"/>
                  </a:lnTo>
                  <a:lnTo>
                    <a:pt x="48" y="292"/>
                  </a:lnTo>
                  <a:lnTo>
                    <a:pt x="60" y="270"/>
                  </a:lnTo>
                  <a:lnTo>
                    <a:pt x="72" y="248"/>
                  </a:lnTo>
                  <a:lnTo>
                    <a:pt x="100" y="206"/>
                  </a:lnTo>
                  <a:lnTo>
                    <a:pt x="130" y="170"/>
                  </a:lnTo>
                  <a:lnTo>
                    <a:pt x="164" y="134"/>
                  </a:lnTo>
                  <a:lnTo>
                    <a:pt x="202" y="104"/>
                  </a:lnTo>
                  <a:lnTo>
                    <a:pt x="242" y="76"/>
                  </a:lnTo>
                  <a:lnTo>
                    <a:pt x="286" y="52"/>
                  </a:lnTo>
                  <a:lnTo>
                    <a:pt x="308" y="42"/>
                  </a:lnTo>
                  <a:lnTo>
                    <a:pt x="330" y="32"/>
                  </a:lnTo>
                  <a:lnTo>
                    <a:pt x="354" y="24"/>
                  </a:lnTo>
                  <a:lnTo>
                    <a:pt x="378" y="18"/>
                  </a:lnTo>
                  <a:lnTo>
                    <a:pt x="402" y="12"/>
                  </a:lnTo>
                  <a:lnTo>
                    <a:pt x="428" y="6"/>
                  </a:lnTo>
                  <a:lnTo>
                    <a:pt x="454" y="4"/>
                  </a:lnTo>
                  <a:lnTo>
                    <a:pt x="478" y="2"/>
                  </a:lnTo>
                  <a:lnTo>
                    <a:pt x="504" y="0"/>
                  </a:lnTo>
                  <a:lnTo>
                    <a:pt x="530" y="0"/>
                  </a:lnTo>
                  <a:lnTo>
                    <a:pt x="530" y="4"/>
                  </a:lnTo>
                  <a:lnTo>
                    <a:pt x="530" y="0"/>
                  </a:lnTo>
                  <a:lnTo>
                    <a:pt x="530" y="8"/>
                  </a:lnTo>
                  <a:lnTo>
                    <a:pt x="504" y="8"/>
                  </a:lnTo>
                  <a:lnTo>
                    <a:pt x="480" y="10"/>
                  </a:lnTo>
                  <a:lnTo>
                    <a:pt x="454" y="12"/>
                  </a:lnTo>
                  <a:lnTo>
                    <a:pt x="430" y="14"/>
                  </a:lnTo>
                  <a:lnTo>
                    <a:pt x="404" y="20"/>
                  </a:lnTo>
                  <a:lnTo>
                    <a:pt x="380" y="26"/>
                  </a:lnTo>
                  <a:lnTo>
                    <a:pt x="356" y="32"/>
                  </a:lnTo>
                  <a:lnTo>
                    <a:pt x="334" y="40"/>
                  </a:lnTo>
                  <a:lnTo>
                    <a:pt x="290" y="60"/>
                  </a:lnTo>
                  <a:lnTo>
                    <a:pt x="246" y="82"/>
                  </a:lnTo>
                  <a:lnTo>
                    <a:pt x="206" y="110"/>
                  </a:lnTo>
                  <a:lnTo>
                    <a:pt x="170" y="140"/>
                  </a:lnTo>
                  <a:lnTo>
                    <a:pt x="136" y="174"/>
                  </a:lnTo>
                  <a:lnTo>
                    <a:pt x="106" y="212"/>
                  </a:lnTo>
                  <a:lnTo>
                    <a:pt x="78" y="252"/>
                  </a:lnTo>
                  <a:lnTo>
                    <a:pt x="56" y="294"/>
                  </a:lnTo>
                  <a:lnTo>
                    <a:pt x="46" y="318"/>
                  </a:lnTo>
                  <a:lnTo>
                    <a:pt x="36" y="340"/>
                  </a:lnTo>
                  <a:lnTo>
                    <a:pt x="28" y="364"/>
                  </a:lnTo>
                  <a:lnTo>
                    <a:pt x="22" y="388"/>
                  </a:lnTo>
                  <a:lnTo>
                    <a:pt x="16" y="412"/>
                  </a:lnTo>
                  <a:lnTo>
                    <a:pt x="12" y="436"/>
                  </a:lnTo>
                  <a:lnTo>
                    <a:pt x="10" y="462"/>
                  </a:lnTo>
                  <a:lnTo>
                    <a:pt x="8" y="488"/>
                  </a:lnTo>
                  <a:lnTo>
                    <a:pt x="8" y="524"/>
                  </a:lnTo>
                  <a:lnTo>
                    <a:pt x="10" y="562"/>
                  </a:lnTo>
                  <a:lnTo>
                    <a:pt x="14" y="596"/>
                  </a:lnTo>
                  <a:lnTo>
                    <a:pt x="22" y="632"/>
                  </a:lnTo>
                  <a:lnTo>
                    <a:pt x="32" y="666"/>
                  </a:lnTo>
                  <a:lnTo>
                    <a:pt x="44" y="698"/>
                  </a:lnTo>
                  <a:lnTo>
                    <a:pt x="58" y="730"/>
                  </a:lnTo>
                  <a:lnTo>
                    <a:pt x="74" y="760"/>
                  </a:lnTo>
                  <a:lnTo>
                    <a:pt x="68" y="764"/>
                  </a:lnTo>
                  <a:lnTo>
                    <a:pt x="52" y="734"/>
                  </a:lnTo>
                  <a:lnTo>
                    <a:pt x="36" y="702"/>
                  </a:lnTo>
                  <a:lnTo>
                    <a:pt x="24" y="668"/>
                  </a:lnTo>
                  <a:lnTo>
                    <a:pt x="14" y="634"/>
                  </a:lnTo>
                  <a:lnTo>
                    <a:pt x="6" y="598"/>
                  </a:lnTo>
                  <a:lnTo>
                    <a:pt x="2" y="562"/>
                  </a:lnTo>
                  <a:lnTo>
                    <a:pt x="0" y="526"/>
                  </a:lnTo>
                  <a:lnTo>
                    <a:pt x="0" y="488"/>
                  </a:lnTo>
                  <a:close/>
                </a:path>
              </a:pathLst>
            </a:custGeom>
            <a:solidFill>
              <a:srgbClr val="000000"/>
            </a:solidFill>
            <a:ln w="12700">
              <a:solidFill>
                <a:schemeClr val="tx1"/>
              </a:solidFill>
              <a:round/>
              <a:headEnd/>
              <a:tailEnd/>
            </a:ln>
          </p:spPr>
          <p:txBody>
            <a:bodyPr/>
            <a:lstStyle/>
            <a:p>
              <a:endParaRPr lang="en-US"/>
            </a:p>
          </p:txBody>
        </p:sp>
        <p:sp>
          <p:nvSpPr>
            <p:cNvPr id="16407" name="Freeform 11"/>
            <p:cNvSpPr>
              <a:spLocks/>
            </p:cNvSpPr>
            <p:nvPr/>
          </p:nvSpPr>
          <p:spPr bwMode="auto">
            <a:xfrm>
              <a:off x="2910" y="88"/>
              <a:ext cx="488" cy="836"/>
            </a:xfrm>
            <a:custGeom>
              <a:avLst/>
              <a:gdLst>
                <a:gd name="T0" fmla="*/ 372 w 488"/>
                <a:gd name="T1" fmla="*/ 822 h 836"/>
                <a:gd name="T2" fmla="*/ 414 w 488"/>
                <a:gd name="T3" fmla="*/ 758 h 836"/>
                <a:gd name="T4" fmla="*/ 448 w 488"/>
                <a:gd name="T5" fmla="*/ 688 h 836"/>
                <a:gd name="T6" fmla="*/ 470 w 488"/>
                <a:gd name="T7" fmla="*/ 612 h 836"/>
                <a:gd name="T8" fmla="*/ 480 w 488"/>
                <a:gd name="T9" fmla="*/ 532 h 836"/>
                <a:gd name="T10" fmla="*/ 480 w 488"/>
                <a:gd name="T11" fmla="*/ 506 h 836"/>
                <a:gd name="T12" fmla="*/ 478 w 488"/>
                <a:gd name="T13" fmla="*/ 456 h 836"/>
                <a:gd name="T14" fmla="*/ 470 w 488"/>
                <a:gd name="T15" fmla="*/ 406 h 836"/>
                <a:gd name="T16" fmla="*/ 456 w 488"/>
                <a:gd name="T17" fmla="*/ 358 h 836"/>
                <a:gd name="T18" fmla="*/ 430 w 488"/>
                <a:gd name="T19" fmla="*/ 290 h 836"/>
                <a:gd name="T20" fmla="*/ 380 w 488"/>
                <a:gd name="T21" fmla="*/ 208 h 836"/>
                <a:gd name="T22" fmla="*/ 348 w 488"/>
                <a:gd name="T23" fmla="*/ 172 h 836"/>
                <a:gd name="T24" fmla="*/ 276 w 488"/>
                <a:gd name="T25" fmla="*/ 106 h 836"/>
                <a:gd name="T26" fmla="*/ 194 w 488"/>
                <a:gd name="T27" fmla="*/ 56 h 836"/>
                <a:gd name="T28" fmla="*/ 148 w 488"/>
                <a:gd name="T29" fmla="*/ 38 h 836"/>
                <a:gd name="T30" fmla="*/ 100 w 488"/>
                <a:gd name="T31" fmla="*/ 24 h 836"/>
                <a:gd name="T32" fmla="*/ 52 w 488"/>
                <a:gd name="T33" fmla="*/ 14 h 836"/>
                <a:gd name="T34" fmla="*/ 0 w 488"/>
                <a:gd name="T35" fmla="*/ 8 h 836"/>
                <a:gd name="T36" fmla="*/ 0 w 488"/>
                <a:gd name="T37" fmla="*/ 0 h 836"/>
                <a:gd name="T38" fmla="*/ 52 w 488"/>
                <a:gd name="T39" fmla="*/ 6 h 836"/>
                <a:gd name="T40" fmla="*/ 102 w 488"/>
                <a:gd name="T41" fmla="*/ 16 h 836"/>
                <a:gd name="T42" fmla="*/ 152 w 488"/>
                <a:gd name="T43" fmla="*/ 30 h 836"/>
                <a:gd name="T44" fmla="*/ 198 w 488"/>
                <a:gd name="T45" fmla="*/ 50 h 836"/>
                <a:gd name="T46" fmla="*/ 240 w 488"/>
                <a:gd name="T47" fmla="*/ 72 h 836"/>
                <a:gd name="T48" fmla="*/ 320 w 488"/>
                <a:gd name="T49" fmla="*/ 132 h 836"/>
                <a:gd name="T50" fmla="*/ 386 w 488"/>
                <a:gd name="T51" fmla="*/ 204 h 836"/>
                <a:gd name="T52" fmla="*/ 436 w 488"/>
                <a:gd name="T53" fmla="*/ 286 h 836"/>
                <a:gd name="T54" fmla="*/ 456 w 488"/>
                <a:gd name="T55" fmla="*/ 332 h 836"/>
                <a:gd name="T56" fmla="*/ 472 w 488"/>
                <a:gd name="T57" fmla="*/ 380 h 836"/>
                <a:gd name="T58" fmla="*/ 482 w 488"/>
                <a:gd name="T59" fmla="*/ 430 h 836"/>
                <a:gd name="T60" fmla="*/ 488 w 488"/>
                <a:gd name="T61" fmla="*/ 480 h 836"/>
                <a:gd name="T62" fmla="*/ 488 w 488"/>
                <a:gd name="T63" fmla="*/ 532 h 836"/>
                <a:gd name="T64" fmla="*/ 484 w 488"/>
                <a:gd name="T65" fmla="*/ 574 h 836"/>
                <a:gd name="T66" fmla="*/ 466 w 488"/>
                <a:gd name="T67" fmla="*/ 658 h 836"/>
                <a:gd name="T68" fmla="*/ 436 w 488"/>
                <a:gd name="T69" fmla="*/ 734 h 836"/>
                <a:gd name="T70" fmla="*/ 396 w 488"/>
                <a:gd name="T71" fmla="*/ 804 h 836"/>
                <a:gd name="T72" fmla="*/ 372 w 488"/>
                <a:gd name="T73" fmla="*/ 822 h 8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8" h="836">
                  <a:moveTo>
                    <a:pt x="372" y="822"/>
                  </a:moveTo>
                  <a:lnTo>
                    <a:pt x="372" y="822"/>
                  </a:lnTo>
                  <a:lnTo>
                    <a:pt x="394" y="792"/>
                  </a:lnTo>
                  <a:lnTo>
                    <a:pt x="414" y="758"/>
                  </a:lnTo>
                  <a:lnTo>
                    <a:pt x="432" y="724"/>
                  </a:lnTo>
                  <a:lnTo>
                    <a:pt x="448" y="688"/>
                  </a:lnTo>
                  <a:lnTo>
                    <a:pt x="460" y="650"/>
                  </a:lnTo>
                  <a:lnTo>
                    <a:pt x="470" y="612"/>
                  </a:lnTo>
                  <a:lnTo>
                    <a:pt x="476" y="572"/>
                  </a:lnTo>
                  <a:lnTo>
                    <a:pt x="480" y="532"/>
                  </a:lnTo>
                  <a:lnTo>
                    <a:pt x="480" y="506"/>
                  </a:lnTo>
                  <a:lnTo>
                    <a:pt x="480" y="480"/>
                  </a:lnTo>
                  <a:lnTo>
                    <a:pt x="478" y="456"/>
                  </a:lnTo>
                  <a:lnTo>
                    <a:pt x="474" y="430"/>
                  </a:lnTo>
                  <a:lnTo>
                    <a:pt x="470" y="406"/>
                  </a:lnTo>
                  <a:lnTo>
                    <a:pt x="464" y="382"/>
                  </a:lnTo>
                  <a:lnTo>
                    <a:pt x="456" y="358"/>
                  </a:lnTo>
                  <a:lnTo>
                    <a:pt x="448" y="334"/>
                  </a:lnTo>
                  <a:lnTo>
                    <a:pt x="430" y="290"/>
                  </a:lnTo>
                  <a:lnTo>
                    <a:pt x="406" y="248"/>
                  </a:lnTo>
                  <a:lnTo>
                    <a:pt x="380" y="208"/>
                  </a:lnTo>
                  <a:lnTo>
                    <a:pt x="348" y="172"/>
                  </a:lnTo>
                  <a:lnTo>
                    <a:pt x="314" y="138"/>
                  </a:lnTo>
                  <a:lnTo>
                    <a:pt x="276" y="106"/>
                  </a:lnTo>
                  <a:lnTo>
                    <a:pt x="236" y="80"/>
                  </a:lnTo>
                  <a:lnTo>
                    <a:pt x="194" y="56"/>
                  </a:lnTo>
                  <a:lnTo>
                    <a:pt x="172" y="46"/>
                  </a:lnTo>
                  <a:lnTo>
                    <a:pt x="148" y="38"/>
                  </a:lnTo>
                  <a:lnTo>
                    <a:pt x="124" y="30"/>
                  </a:lnTo>
                  <a:lnTo>
                    <a:pt x="100" y="24"/>
                  </a:lnTo>
                  <a:lnTo>
                    <a:pt x="76" y="18"/>
                  </a:lnTo>
                  <a:lnTo>
                    <a:pt x="52" y="14"/>
                  </a:lnTo>
                  <a:lnTo>
                    <a:pt x="26" y="10"/>
                  </a:lnTo>
                  <a:lnTo>
                    <a:pt x="0" y="8"/>
                  </a:lnTo>
                  <a:lnTo>
                    <a:pt x="0" y="0"/>
                  </a:lnTo>
                  <a:lnTo>
                    <a:pt x="26" y="2"/>
                  </a:lnTo>
                  <a:lnTo>
                    <a:pt x="52" y="6"/>
                  </a:lnTo>
                  <a:lnTo>
                    <a:pt x="78" y="10"/>
                  </a:lnTo>
                  <a:lnTo>
                    <a:pt x="102" y="16"/>
                  </a:lnTo>
                  <a:lnTo>
                    <a:pt x="128" y="22"/>
                  </a:lnTo>
                  <a:lnTo>
                    <a:pt x="152" y="30"/>
                  </a:lnTo>
                  <a:lnTo>
                    <a:pt x="174" y="40"/>
                  </a:lnTo>
                  <a:lnTo>
                    <a:pt x="198" y="50"/>
                  </a:lnTo>
                  <a:lnTo>
                    <a:pt x="220" y="60"/>
                  </a:lnTo>
                  <a:lnTo>
                    <a:pt x="240" y="72"/>
                  </a:lnTo>
                  <a:lnTo>
                    <a:pt x="282" y="100"/>
                  </a:lnTo>
                  <a:lnTo>
                    <a:pt x="320" y="132"/>
                  </a:lnTo>
                  <a:lnTo>
                    <a:pt x="354" y="166"/>
                  </a:lnTo>
                  <a:lnTo>
                    <a:pt x="386" y="204"/>
                  </a:lnTo>
                  <a:lnTo>
                    <a:pt x="414" y="244"/>
                  </a:lnTo>
                  <a:lnTo>
                    <a:pt x="436" y="286"/>
                  </a:lnTo>
                  <a:lnTo>
                    <a:pt x="446" y="310"/>
                  </a:lnTo>
                  <a:lnTo>
                    <a:pt x="456" y="332"/>
                  </a:lnTo>
                  <a:lnTo>
                    <a:pt x="464" y="356"/>
                  </a:lnTo>
                  <a:lnTo>
                    <a:pt x="472" y="380"/>
                  </a:lnTo>
                  <a:lnTo>
                    <a:pt x="478" y="404"/>
                  </a:lnTo>
                  <a:lnTo>
                    <a:pt x="482" y="430"/>
                  </a:lnTo>
                  <a:lnTo>
                    <a:pt x="486" y="454"/>
                  </a:lnTo>
                  <a:lnTo>
                    <a:pt x="488" y="480"/>
                  </a:lnTo>
                  <a:lnTo>
                    <a:pt x="488" y="506"/>
                  </a:lnTo>
                  <a:lnTo>
                    <a:pt x="488" y="532"/>
                  </a:lnTo>
                  <a:lnTo>
                    <a:pt x="484" y="574"/>
                  </a:lnTo>
                  <a:lnTo>
                    <a:pt x="476" y="616"/>
                  </a:lnTo>
                  <a:lnTo>
                    <a:pt x="466" y="658"/>
                  </a:lnTo>
                  <a:lnTo>
                    <a:pt x="452" y="696"/>
                  </a:lnTo>
                  <a:lnTo>
                    <a:pt x="436" y="734"/>
                  </a:lnTo>
                  <a:lnTo>
                    <a:pt x="418" y="770"/>
                  </a:lnTo>
                  <a:lnTo>
                    <a:pt x="396" y="804"/>
                  </a:lnTo>
                  <a:lnTo>
                    <a:pt x="370" y="836"/>
                  </a:lnTo>
                  <a:lnTo>
                    <a:pt x="372" y="82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8" name="Freeform 12"/>
            <p:cNvSpPr>
              <a:spLocks/>
            </p:cNvSpPr>
            <p:nvPr/>
          </p:nvSpPr>
          <p:spPr bwMode="auto">
            <a:xfrm>
              <a:off x="2380" y="88"/>
              <a:ext cx="530" cy="764"/>
            </a:xfrm>
            <a:custGeom>
              <a:avLst/>
              <a:gdLst>
                <a:gd name="T0" fmla="*/ 0 w 530"/>
                <a:gd name="T1" fmla="*/ 488 h 764"/>
                <a:gd name="T2" fmla="*/ 4 w 530"/>
                <a:gd name="T3" fmla="*/ 436 h 764"/>
                <a:gd name="T4" fmla="*/ 14 w 530"/>
                <a:gd name="T5" fmla="*/ 386 h 764"/>
                <a:gd name="T6" fmla="*/ 30 w 530"/>
                <a:gd name="T7" fmla="*/ 338 h 764"/>
                <a:gd name="T8" fmla="*/ 48 w 530"/>
                <a:gd name="T9" fmla="*/ 292 h 764"/>
                <a:gd name="T10" fmla="*/ 72 w 530"/>
                <a:gd name="T11" fmla="*/ 248 h 764"/>
                <a:gd name="T12" fmla="*/ 130 w 530"/>
                <a:gd name="T13" fmla="*/ 170 h 764"/>
                <a:gd name="T14" fmla="*/ 202 w 530"/>
                <a:gd name="T15" fmla="*/ 104 h 764"/>
                <a:gd name="T16" fmla="*/ 286 w 530"/>
                <a:gd name="T17" fmla="*/ 52 h 764"/>
                <a:gd name="T18" fmla="*/ 330 w 530"/>
                <a:gd name="T19" fmla="*/ 32 h 764"/>
                <a:gd name="T20" fmla="*/ 378 w 530"/>
                <a:gd name="T21" fmla="*/ 18 h 764"/>
                <a:gd name="T22" fmla="*/ 428 w 530"/>
                <a:gd name="T23" fmla="*/ 6 h 764"/>
                <a:gd name="T24" fmla="*/ 478 w 530"/>
                <a:gd name="T25" fmla="*/ 2 h 764"/>
                <a:gd name="T26" fmla="*/ 530 w 530"/>
                <a:gd name="T27" fmla="*/ 0 h 764"/>
                <a:gd name="T28" fmla="*/ 530 w 530"/>
                <a:gd name="T29" fmla="*/ 0 h 764"/>
                <a:gd name="T30" fmla="*/ 530 w 530"/>
                <a:gd name="T31" fmla="*/ 8 h 764"/>
                <a:gd name="T32" fmla="*/ 480 w 530"/>
                <a:gd name="T33" fmla="*/ 10 h 764"/>
                <a:gd name="T34" fmla="*/ 430 w 530"/>
                <a:gd name="T35" fmla="*/ 14 h 764"/>
                <a:gd name="T36" fmla="*/ 380 w 530"/>
                <a:gd name="T37" fmla="*/ 26 h 764"/>
                <a:gd name="T38" fmla="*/ 334 w 530"/>
                <a:gd name="T39" fmla="*/ 40 h 764"/>
                <a:gd name="T40" fmla="*/ 246 w 530"/>
                <a:gd name="T41" fmla="*/ 82 h 764"/>
                <a:gd name="T42" fmla="*/ 170 w 530"/>
                <a:gd name="T43" fmla="*/ 140 h 764"/>
                <a:gd name="T44" fmla="*/ 136 w 530"/>
                <a:gd name="T45" fmla="*/ 174 h 764"/>
                <a:gd name="T46" fmla="*/ 78 w 530"/>
                <a:gd name="T47" fmla="*/ 252 h 764"/>
                <a:gd name="T48" fmla="*/ 46 w 530"/>
                <a:gd name="T49" fmla="*/ 318 h 764"/>
                <a:gd name="T50" fmla="*/ 28 w 530"/>
                <a:gd name="T51" fmla="*/ 364 h 764"/>
                <a:gd name="T52" fmla="*/ 16 w 530"/>
                <a:gd name="T53" fmla="*/ 412 h 764"/>
                <a:gd name="T54" fmla="*/ 10 w 530"/>
                <a:gd name="T55" fmla="*/ 462 h 764"/>
                <a:gd name="T56" fmla="*/ 8 w 530"/>
                <a:gd name="T57" fmla="*/ 488 h 764"/>
                <a:gd name="T58" fmla="*/ 10 w 530"/>
                <a:gd name="T59" fmla="*/ 562 h 764"/>
                <a:gd name="T60" fmla="*/ 22 w 530"/>
                <a:gd name="T61" fmla="*/ 632 h 764"/>
                <a:gd name="T62" fmla="*/ 44 w 530"/>
                <a:gd name="T63" fmla="*/ 698 h 764"/>
                <a:gd name="T64" fmla="*/ 74 w 530"/>
                <a:gd name="T65" fmla="*/ 760 h 764"/>
                <a:gd name="T66" fmla="*/ 68 w 530"/>
                <a:gd name="T67" fmla="*/ 764 h 764"/>
                <a:gd name="T68" fmla="*/ 36 w 530"/>
                <a:gd name="T69" fmla="*/ 702 h 764"/>
                <a:gd name="T70" fmla="*/ 14 w 530"/>
                <a:gd name="T71" fmla="*/ 634 h 764"/>
                <a:gd name="T72" fmla="*/ 2 w 530"/>
                <a:gd name="T73" fmla="*/ 562 h 764"/>
                <a:gd name="T74" fmla="*/ 0 w 530"/>
                <a:gd name="T75" fmla="*/ 488 h 7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30" h="764">
                  <a:moveTo>
                    <a:pt x="0" y="488"/>
                  </a:moveTo>
                  <a:lnTo>
                    <a:pt x="0" y="488"/>
                  </a:lnTo>
                  <a:lnTo>
                    <a:pt x="2" y="462"/>
                  </a:lnTo>
                  <a:lnTo>
                    <a:pt x="4" y="436"/>
                  </a:lnTo>
                  <a:lnTo>
                    <a:pt x="8" y="410"/>
                  </a:lnTo>
                  <a:lnTo>
                    <a:pt x="14" y="386"/>
                  </a:lnTo>
                  <a:lnTo>
                    <a:pt x="22" y="362"/>
                  </a:lnTo>
                  <a:lnTo>
                    <a:pt x="30" y="338"/>
                  </a:lnTo>
                  <a:lnTo>
                    <a:pt x="38" y="314"/>
                  </a:lnTo>
                  <a:lnTo>
                    <a:pt x="48" y="292"/>
                  </a:lnTo>
                  <a:lnTo>
                    <a:pt x="60" y="270"/>
                  </a:lnTo>
                  <a:lnTo>
                    <a:pt x="72" y="248"/>
                  </a:lnTo>
                  <a:lnTo>
                    <a:pt x="100" y="206"/>
                  </a:lnTo>
                  <a:lnTo>
                    <a:pt x="130" y="170"/>
                  </a:lnTo>
                  <a:lnTo>
                    <a:pt x="164" y="134"/>
                  </a:lnTo>
                  <a:lnTo>
                    <a:pt x="202" y="104"/>
                  </a:lnTo>
                  <a:lnTo>
                    <a:pt x="242" y="76"/>
                  </a:lnTo>
                  <a:lnTo>
                    <a:pt x="286" y="52"/>
                  </a:lnTo>
                  <a:lnTo>
                    <a:pt x="308" y="42"/>
                  </a:lnTo>
                  <a:lnTo>
                    <a:pt x="330" y="32"/>
                  </a:lnTo>
                  <a:lnTo>
                    <a:pt x="354" y="24"/>
                  </a:lnTo>
                  <a:lnTo>
                    <a:pt x="378" y="18"/>
                  </a:lnTo>
                  <a:lnTo>
                    <a:pt x="402" y="12"/>
                  </a:lnTo>
                  <a:lnTo>
                    <a:pt x="428" y="6"/>
                  </a:lnTo>
                  <a:lnTo>
                    <a:pt x="454" y="4"/>
                  </a:lnTo>
                  <a:lnTo>
                    <a:pt x="478" y="2"/>
                  </a:lnTo>
                  <a:lnTo>
                    <a:pt x="504" y="0"/>
                  </a:lnTo>
                  <a:lnTo>
                    <a:pt x="530" y="0"/>
                  </a:lnTo>
                  <a:lnTo>
                    <a:pt x="530" y="4"/>
                  </a:lnTo>
                  <a:lnTo>
                    <a:pt x="530" y="0"/>
                  </a:lnTo>
                  <a:lnTo>
                    <a:pt x="530" y="8"/>
                  </a:lnTo>
                  <a:lnTo>
                    <a:pt x="504" y="8"/>
                  </a:lnTo>
                  <a:lnTo>
                    <a:pt x="480" y="10"/>
                  </a:lnTo>
                  <a:lnTo>
                    <a:pt x="454" y="12"/>
                  </a:lnTo>
                  <a:lnTo>
                    <a:pt x="430" y="14"/>
                  </a:lnTo>
                  <a:lnTo>
                    <a:pt x="404" y="20"/>
                  </a:lnTo>
                  <a:lnTo>
                    <a:pt x="380" y="26"/>
                  </a:lnTo>
                  <a:lnTo>
                    <a:pt x="356" y="32"/>
                  </a:lnTo>
                  <a:lnTo>
                    <a:pt x="334" y="40"/>
                  </a:lnTo>
                  <a:lnTo>
                    <a:pt x="290" y="60"/>
                  </a:lnTo>
                  <a:lnTo>
                    <a:pt x="246" y="82"/>
                  </a:lnTo>
                  <a:lnTo>
                    <a:pt x="206" y="110"/>
                  </a:lnTo>
                  <a:lnTo>
                    <a:pt x="170" y="140"/>
                  </a:lnTo>
                  <a:lnTo>
                    <a:pt x="136" y="174"/>
                  </a:lnTo>
                  <a:lnTo>
                    <a:pt x="106" y="212"/>
                  </a:lnTo>
                  <a:lnTo>
                    <a:pt x="78" y="252"/>
                  </a:lnTo>
                  <a:lnTo>
                    <a:pt x="56" y="294"/>
                  </a:lnTo>
                  <a:lnTo>
                    <a:pt x="46" y="318"/>
                  </a:lnTo>
                  <a:lnTo>
                    <a:pt x="36" y="340"/>
                  </a:lnTo>
                  <a:lnTo>
                    <a:pt x="28" y="364"/>
                  </a:lnTo>
                  <a:lnTo>
                    <a:pt x="22" y="388"/>
                  </a:lnTo>
                  <a:lnTo>
                    <a:pt x="16" y="412"/>
                  </a:lnTo>
                  <a:lnTo>
                    <a:pt x="12" y="436"/>
                  </a:lnTo>
                  <a:lnTo>
                    <a:pt x="10" y="462"/>
                  </a:lnTo>
                  <a:lnTo>
                    <a:pt x="8" y="488"/>
                  </a:lnTo>
                  <a:lnTo>
                    <a:pt x="8" y="524"/>
                  </a:lnTo>
                  <a:lnTo>
                    <a:pt x="10" y="562"/>
                  </a:lnTo>
                  <a:lnTo>
                    <a:pt x="14" y="596"/>
                  </a:lnTo>
                  <a:lnTo>
                    <a:pt x="22" y="632"/>
                  </a:lnTo>
                  <a:lnTo>
                    <a:pt x="32" y="666"/>
                  </a:lnTo>
                  <a:lnTo>
                    <a:pt x="44" y="698"/>
                  </a:lnTo>
                  <a:lnTo>
                    <a:pt x="58" y="730"/>
                  </a:lnTo>
                  <a:lnTo>
                    <a:pt x="74" y="760"/>
                  </a:lnTo>
                  <a:lnTo>
                    <a:pt x="68" y="764"/>
                  </a:lnTo>
                  <a:lnTo>
                    <a:pt x="52" y="734"/>
                  </a:lnTo>
                  <a:lnTo>
                    <a:pt x="36" y="702"/>
                  </a:lnTo>
                  <a:lnTo>
                    <a:pt x="24" y="668"/>
                  </a:lnTo>
                  <a:lnTo>
                    <a:pt x="14" y="634"/>
                  </a:lnTo>
                  <a:lnTo>
                    <a:pt x="6" y="598"/>
                  </a:lnTo>
                  <a:lnTo>
                    <a:pt x="2" y="562"/>
                  </a:lnTo>
                  <a:lnTo>
                    <a:pt x="0" y="526"/>
                  </a:lnTo>
                  <a:lnTo>
                    <a:pt x="0" y="488"/>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9" name="Freeform 13"/>
            <p:cNvSpPr>
              <a:spLocks/>
            </p:cNvSpPr>
            <p:nvPr/>
          </p:nvSpPr>
          <p:spPr bwMode="auto">
            <a:xfrm>
              <a:off x="2404" y="826"/>
              <a:ext cx="102" cy="130"/>
            </a:xfrm>
            <a:custGeom>
              <a:avLst/>
              <a:gdLst>
                <a:gd name="T0" fmla="*/ 0 w 102"/>
                <a:gd name="T1" fmla="*/ 52 h 130"/>
                <a:gd name="T2" fmla="*/ 90 w 102"/>
                <a:gd name="T3" fmla="*/ 0 h 130"/>
                <a:gd name="T4" fmla="*/ 102 w 102"/>
                <a:gd name="T5" fmla="*/ 130 h 130"/>
                <a:gd name="T6" fmla="*/ 0 w 102"/>
                <a:gd name="T7" fmla="*/ 52 h 1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 h="130">
                  <a:moveTo>
                    <a:pt x="0" y="52"/>
                  </a:moveTo>
                  <a:lnTo>
                    <a:pt x="90" y="0"/>
                  </a:lnTo>
                  <a:lnTo>
                    <a:pt x="102" y="130"/>
                  </a:lnTo>
                  <a:lnTo>
                    <a:pt x="0" y="52"/>
                  </a:lnTo>
                  <a:close/>
                </a:path>
              </a:pathLst>
            </a:custGeom>
            <a:solidFill>
              <a:srgbClr val="000000"/>
            </a:solidFill>
            <a:ln w="12700">
              <a:solidFill>
                <a:schemeClr val="tx1"/>
              </a:solidFill>
              <a:round/>
              <a:headEnd/>
              <a:tailEnd/>
            </a:ln>
          </p:spPr>
          <p:txBody>
            <a:bodyPr/>
            <a:lstStyle/>
            <a:p>
              <a:endParaRPr lang="en-US"/>
            </a:p>
          </p:txBody>
        </p:sp>
        <p:sp>
          <p:nvSpPr>
            <p:cNvPr id="16410" name="Freeform 14"/>
            <p:cNvSpPr>
              <a:spLocks/>
            </p:cNvSpPr>
            <p:nvPr/>
          </p:nvSpPr>
          <p:spPr bwMode="auto">
            <a:xfrm>
              <a:off x="2404" y="826"/>
              <a:ext cx="102" cy="130"/>
            </a:xfrm>
            <a:custGeom>
              <a:avLst/>
              <a:gdLst>
                <a:gd name="T0" fmla="*/ 0 w 102"/>
                <a:gd name="T1" fmla="*/ 52 h 130"/>
                <a:gd name="T2" fmla="*/ 90 w 102"/>
                <a:gd name="T3" fmla="*/ 0 h 130"/>
                <a:gd name="T4" fmla="*/ 102 w 102"/>
                <a:gd name="T5" fmla="*/ 130 h 130"/>
                <a:gd name="T6" fmla="*/ 0 w 102"/>
                <a:gd name="T7" fmla="*/ 52 h 1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 h="130">
                  <a:moveTo>
                    <a:pt x="0" y="52"/>
                  </a:moveTo>
                  <a:lnTo>
                    <a:pt x="90" y="0"/>
                  </a:lnTo>
                  <a:lnTo>
                    <a:pt x="102" y="130"/>
                  </a:lnTo>
                  <a:lnTo>
                    <a:pt x="0" y="52"/>
                  </a:lnTo>
                </a:path>
              </a:pathLst>
            </a:custGeom>
            <a:solidFill>
              <a:schemeClr val="tx1"/>
            </a:solidFill>
            <a:ln w="12700">
              <a:solidFill>
                <a:schemeClr val="tx1"/>
              </a:solidFill>
              <a:round/>
              <a:headEnd/>
              <a:tailEnd/>
            </a:ln>
          </p:spPr>
          <p:txBody>
            <a:bodyPr/>
            <a:lstStyle/>
            <a:p>
              <a:endParaRPr lang="en-US"/>
            </a:p>
          </p:txBody>
        </p:sp>
        <p:sp>
          <p:nvSpPr>
            <p:cNvPr id="16411" name="Freeform 15"/>
            <p:cNvSpPr>
              <a:spLocks noEditPoints="1"/>
            </p:cNvSpPr>
            <p:nvPr/>
          </p:nvSpPr>
          <p:spPr bwMode="auto">
            <a:xfrm>
              <a:off x="2284" y="3546"/>
              <a:ext cx="1120" cy="774"/>
            </a:xfrm>
            <a:custGeom>
              <a:avLst/>
              <a:gdLst>
                <a:gd name="T0" fmla="*/ 8 w 1120"/>
                <a:gd name="T1" fmla="*/ 238 h 774"/>
                <a:gd name="T2" fmla="*/ 18 w 1120"/>
                <a:gd name="T3" fmla="*/ 320 h 774"/>
                <a:gd name="T4" fmla="*/ 40 w 1120"/>
                <a:gd name="T5" fmla="*/ 400 h 774"/>
                <a:gd name="T6" fmla="*/ 72 w 1120"/>
                <a:gd name="T7" fmla="*/ 474 h 774"/>
                <a:gd name="T8" fmla="*/ 116 w 1120"/>
                <a:gd name="T9" fmla="*/ 542 h 774"/>
                <a:gd name="T10" fmla="*/ 168 w 1120"/>
                <a:gd name="T11" fmla="*/ 602 h 774"/>
                <a:gd name="T12" fmla="*/ 206 w 1120"/>
                <a:gd name="T13" fmla="*/ 638 h 774"/>
                <a:gd name="T14" fmla="*/ 270 w 1120"/>
                <a:gd name="T15" fmla="*/ 684 h 774"/>
                <a:gd name="T16" fmla="*/ 342 w 1120"/>
                <a:gd name="T17" fmla="*/ 720 h 774"/>
                <a:gd name="T18" fmla="*/ 418 w 1120"/>
                <a:gd name="T19" fmla="*/ 746 h 774"/>
                <a:gd name="T20" fmla="*/ 500 w 1120"/>
                <a:gd name="T21" fmla="*/ 762 h 774"/>
                <a:gd name="T22" fmla="*/ 584 w 1120"/>
                <a:gd name="T23" fmla="*/ 764 h 774"/>
                <a:gd name="T24" fmla="*/ 640 w 1120"/>
                <a:gd name="T25" fmla="*/ 760 h 774"/>
                <a:gd name="T26" fmla="*/ 720 w 1120"/>
                <a:gd name="T27" fmla="*/ 742 h 774"/>
                <a:gd name="T28" fmla="*/ 796 w 1120"/>
                <a:gd name="T29" fmla="*/ 712 h 774"/>
                <a:gd name="T30" fmla="*/ 866 w 1120"/>
                <a:gd name="T31" fmla="*/ 672 h 774"/>
                <a:gd name="T32" fmla="*/ 928 w 1120"/>
                <a:gd name="T33" fmla="*/ 624 h 774"/>
                <a:gd name="T34" fmla="*/ 966 w 1120"/>
                <a:gd name="T35" fmla="*/ 586 h 774"/>
                <a:gd name="T36" fmla="*/ 1016 w 1120"/>
                <a:gd name="T37" fmla="*/ 524 h 774"/>
                <a:gd name="T38" fmla="*/ 1056 w 1120"/>
                <a:gd name="T39" fmla="*/ 454 h 774"/>
                <a:gd name="T40" fmla="*/ 1086 w 1120"/>
                <a:gd name="T41" fmla="*/ 380 h 774"/>
                <a:gd name="T42" fmla="*/ 1104 w 1120"/>
                <a:gd name="T43" fmla="*/ 300 h 774"/>
                <a:gd name="T44" fmla="*/ 1112 w 1120"/>
                <a:gd name="T45" fmla="*/ 218 h 774"/>
                <a:gd name="T46" fmla="*/ 1118 w 1120"/>
                <a:gd name="T47" fmla="*/ 188 h 774"/>
                <a:gd name="T48" fmla="*/ 1116 w 1120"/>
                <a:gd name="T49" fmla="*/ 274 h 774"/>
                <a:gd name="T50" fmla="*/ 1100 w 1120"/>
                <a:gd name="T51" fmla="*/ 356 h 774"/>
                <a:gd name="T52" fmla="*/ 1074 w 1120"/>
                <a:gd name="T53" fmla="*/ 434 h 774"/>
                <a:gd name="T54" fmla="*/ 1036 w 1120"/>
                <a:gd name="T55" fmla="*/ 506 h 774"/>
                <a:gd name="T56" fmla="*/ 990 w 1120"/>
                <a:gd name="T57" fmla="*/ 572 h 774"/>
                <a:gd name="T58" fmla="*/ 934 w 1120"/>
                <a:gd name="T59" fmla="*/ 630 h 774"/>
                <a:gd name="T60" fmla="*/ 870 w 1120"/>
                <a:gd name="T61" fmla="*/ 678 h 774"/>
                <a:gd name="T62" fmla="*/ 800 w 1120"/>
                <a:gd name="T63" fmla="*/ 720 h 774"/>
                <a:gd name="T64" fmla="*/ 722 w 1120"/>
                <a:gd name="T65" fmla="*/ 748 h 774"/>
                <a:gd name="T66" fmla="*/ 640 w 1120"/>
                <a:gd name="T67" fmla="*/ 768 h 774"/>
                <a:gd name="T68" fmla="*/ 584 w 1120"/>
                <a:gd name="T69" fmla="*/ 772 h 774"/>
                <a:gd name="T70" fmla="*/ 532 w 1120"/>
                <a:gd name="T71" fmla="*/ 772 h 774"/>
                <a:gd name="T72" fmla="*/ 450 w 1120"/>
                <a:gd name="T73" fmla="*/ 762 h 774"/>
                <a:gd name="T74" fmla="*/ 372 w 1120"/>
                <a:gd name="T75" fmla="*/ 742 h 774"/>
                <a:gd name="T76" fmla="*/ 300 w 1120"/>
                <a:gd name="T77" fmla="*/ 710 h 774"/>
                <a:gd name="T78" fmla="*/ 232 w 1120"/>
                <a:gd name="T79" fmla="*/ 668 h 774"/>
                <a:gd name="T80" fmla="*/ 172 w 1120"/>
                <a:gd name="T81" fmla="*/ 618 h 774"/>
                <a:gd name="T82" fmla="*/ 120 w 1120"/>
                <a:gd name="T83" fmla="*/ 560 h 774"/>
                <a:gd name="T84" fmla="*/ 76 w 1120"/>
                <a:gd name="T85" fmla="*/ 494 h 774"/>
                <a:gd name="T86" fmla="*/ 40 w 1120"/>
                <a:gd name="T87" fmla="*/ 424 h 774"/>
                <a:gd name="T88" fmla="*/ 16 w 1120"/>
                <a:gd name="T89" fmla="*/ 346 h 774"/>
                <a:gd name="T90" fmla="*/ 2 w 1120"/>
                <a:gd name="T91" fmla="*/ 266 h 774"/>
                <a:gd name="T92" fmla="*/ 8 w 1120"/>
                <a:gd name="T93" fmla="*/ 238 h 774"/>
                <a:gd name="T94" fmla="*/ 44 w 1120"/>
                <a:gd name="T95" fmla="*/ 8 h 774"/>
                <a:gd name="T96" fmla="*/ 36 w 1120"/>
                <a:gd name="T97" fmla="*/ 40 h 774"/>
                <a:gd name="T98" fmla="*/ 14 w 1120"/>
                <a:gd name="T99" fmla="*/ 122 h 774"/>
                <a:gd name="T100" fmla="*/ 8 w 1120"/>
                <a:gd name="T101" fmla="*/ 208 h 774"/>
                <a:gd name="T102" fmla="*/ 0 w 1120"/>
                <a:gd name="T103" fmla="*/ 238 h 774"/>
                <a:gd name="T104" fmla="*/ 4 w 1120"/>
                <a:gd name="T105" fmla="*/ 148 h 774"/>
                <a:gd name="T106" fmla="*/ 20 w 1120"/>
                <a:gd name="T107" fmla="*/ 60 h 774"/>
                <a:gd name="T108" fmla="*/ 1070 w 1120"/>
                <a:gd name="T109" fmla="*/ 4 h 774"/>
                <a:gd name="T110" fmla="*/ 1094 w 1120"/>
                <a:gd name="T111" fmla="*/ 44 h 774"/>
                <a:gd name="T112" fmla="*/ 1118 w 1120"/>
                <a:gd name="T113" fmla="*/ 188 h 774"/>
                <a:gd name="T114" fmla="*/ 1110 w 1120"/>
                <a:gd name="T115" fmla="*/ 190 h 774"/>
                <a:gd name="T116" fmla="*/ 1098 w 1120"/>
                <a:gd name="T117" fmla="*/ 94 h 7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0" h="774">
                  <a:moveTo>
                    <a:pt x="0" y="238"/>
                  </a:moveTo>
                  <a:lnTo>
                    <a:pt x="8" y="238"/>
                  </a:lnTo>
                  <a:lnTo>
                    <a:pt x="10" y="266"/>
                  </a:lnTo>
                  <a:lnTo>
                    <a:pt x="14" y="294"/>
                  </a:lnTo>
                  <a:lnTo>
                    <a:pt x="18" y="320"/>
                  </a:lnTo>
                  <a:lnTo>
                    <a:pt x="24" y="348"/>
                  </a:lnTo>
                  <a:lnTo>
                    <a:pt x="32" y="374"/>
                  </a:lnTo>
                  <a:lnTo>
                    <a:pt x="40" y="400"/>
                  </a:lnTo>
                  <a:lnTo>
                    <a:pt x="50" y="426"/>
                  </a:lnTo>
                  <a:lnTo>
                    <a:pt x="60" y="450"/>
                  </a:lnTo>
                  <a:lnTo>
                    <a:pt x="72" y="474"/>
                  </a:lnTo>
                  <a:lnTo>
                    <a:pt x="86" y="498"/>
                  </a:lnTo>
                  <a:lnTo>
                    <a:pt x="100" y="520"/>
                  </a:lnTo>
                  <a:lnTo>
                    <a:pt x="116" y="542"/>
                  </a:lnTo>
                  <a:lnTo>
                    <a:pt x="132" y="562"/>
                  </a:lnTo>
                  <a:lnTo>
                    <a:pt x="150" y="582"/>
                  </a:lnTo>
                  <a:lnTo>
                    <a:pt x="168" y="602"/>
                  </a:lnTo>
                  <a:lnTo>
                    <a:pt x="186" y="620"/>
                  </a:lnTo>
                  <a:lnTo>
                    <a:pt x="206" y="638"/>
                  </a:lnTo>
                  <a:lnTo>
                    <a:pt x="228" y="654"/>
                  </a:lnTo>
                  <a:lnTo>
                    <a:pt x="248" y="670"/>
                  </a:lnTo>
                  <a:lnTo>
                    <a:pt x="270" y="684"/>
                  </a:lnTo>
                  <a:lnTo>
                    <a:pt x="294" y="698"/>
                  </a:lnTo>
                  <a:lnTo>
                    <a:pt x="318" y="710"/>
                  </a:lnTo>
                  <a:lnTo>
                    <a:pt x="342" y="720"/>
                  </a:lnTo>
                  <a:lnTo>
                    <a:pt x="366" y="730"/>
                  </a:lnTo>
                  <a:lnTo>
                    <a:pt x="392" y="740"/>
                  </a:lnTo>
                  <a:lnTo>
                    <a:pt x="418" y="746"/>
                  </a:lnTo>
                  <a:lnTo>
                    <a:pt x="444" y="754"/>
                  </a:lnTo>
                  <a:lnTo>
                    <a:pt x="472" y="758"/>
                  </a:lnTo>
                  <a:lnTo>
                    <a:pt x="500" y="762"/>
                  </a:lnTo>
                  <a:lnTo>
                    <a:pt x="526" y="764"/>
                  </a:lnTo>
                  <a:lnTo>
                    <a:pt x="554" y="766"/>
                  </a:lnTo>
                  <a:lnTo>
                    <a:pt x="584" y="764"/>
                  </a:lnTo>
                  <a:lnTo>
                    <a:pt x="612" y="762"/>
                  </a:lnTo>
                  <a:lnTo>
                    <a:pt x="640" y="760"/>
                  </a:lnTo>
                  <a:lnTo>
                    <a:pt x="668" y="754"/>
                  </a:lnTo>
                  <a:lnTo>
                    <a:pt x="694" y="748"/>
                  </a:lnTo>
                  <a:lnTo>
                    <a:pt x="720" y="742"/>
                  </a:lnTo>
                  <a:lnTo>
                    <a:pt x="746" y="732"/>
                  </a:lnTo>
                  <a:lnTo>
                    <a:pt x="772" y="722"/>
                  </a:lnTo>
                  <a:lnTo>
                    <a:pt x="796" y="712"/>
                  </a:lnTo>
                  <a:lnTo>
                    <a:pt x="820" y="700"/>
                  </a:lnTo>
                  <a:lnTo>
                    <a:pt x="844" y="686"/>
                  </a:lnTo>
                  <a:lnTo>
                    <a:pt x="866" y="672"/>
                  </a:lnTo>
                  <a:lnTo>
                    <a:pt x="888" y="658"/>
                  </a:lnTo>
                  <a:lnTo>
                    <a:pt x="908" y="640"/>
                  </a:lnTo>
                  <a:lnTo>
                    <a:pt x="928" y="624"/>
                  </a:lnTo>
                  <a:lnTo>
                    <a:pt x="948" y="606"/>
                  </a:lnTo>
                  <a:lnTo>
                    <a:pt x="966" y="586"/>
                  </a:lnTo>
                  <a:lnTo>
                    <a:pt x="984" y="566"/>
                  </a:lnTo>
                  <a:lnTo>
                    <a:pt x="1000" y="546"/>
                  </a:lnTo>
                  <a:lnTo>
                    <a:pt x="1016" y="524"/>
                  </a:lnTo>
                  <a:lnTo>
                    <a:pt x="1030" y="502"/>
                  </a:lnTo>
                  <a:lnTo>
                    <a:pt x="1044" y="478"/>
                  </a:lnTo>
                  <a:lnTo>
                    <a:pt x="1056" y="454"/>
                  </a:lnTo>
                  <a:lnTo>
                    <a:pt x="1066" y="430"/>
                  </a:lnTo>
                  <a:lnTo>
                    <a:pt x="1076" y="406"/>
                  </a:lnTo>
                  <a:lnTo>
                    <a:pt x="1086" y="380"/>
                  </a:lnTo>
                  <a:lnTo>
                    <a:pt x="1094" y="354"/>
                  </a:lnTo>
                  <a:lnTo>
                    <a:pt x="1100" y="328"/>
                  </a:lnTo>
                  <a:lnTo>
                    <a:pt x="1104" y="300"/>
                  </a:lnTo>
                  <a:lnTo>
                    <a:pt x="1108" y="274"/>
                  </a:lnTo>
                  <a:lnTo>
                    <a:pt x="1110" y="246"/>
                  </a:lnTo>
                  <a:lnTo>
                    <a:pt x="1112" y="218"/>
                  </a:lnTo>
                  <a:lnTo>
                    <a:pt x="1110" y="190"/>
                  </a:lnTo>
                  <a:lnTo>
                    <a:pt x="1118" y="188"/>
                  </a:lnTo>
                  <a:lnTo>
                    <a:pt x="1120" y="218"/>
                  </a:lnTo>
                  <a:lnTo>
                    <a:pt x="1118" y="246"/>
                  </a:lnTo>
                  <a:lnTo>
                    <a:pt x="1116" y="274"/>
                  </a:lnTo>
                  <a:lnTo>
                    <a:pt x="1112" y="302"/>
                  </a:lnTo>
                  <a:lnTo>
                    <a:pt x="1108" y="330"/>
                  </a:lnTo>
                  <a:lnTo>
                    <a:pt x="1100" y="356"/>
                  </a:lnTo>
                  <a:lnTo>
                    <a:pt x="1094" y="382"/>
                  </a:lnTo>
                  <a:lnTo>
                    <a:pt x="1084" y="408"/>
                  </a:lnTo>
                  <a:lnTo>
                    <a:pt x="1074" y="434"/>
                  </a:lnTo>
                  <a:lnTo>
                    <a:pt x="1062" y="458"/>
                  </a:lnTo>
                  <a:lnTo>
                    <a:pt x="1050" y="482"/>
                  </a:lnTo>
                  <a:lnTo>
                    <a:pt x="1036" y="506"/>
                  </a:lnTo>
                  <a:lnTo>
                    <a:pt x="1022" y="528"/>
                  </a:lnTo>
                  <a:lnTo>
                    <a:pt x="1006" y="550"/>
                  </a:lnTo>
                  <a:lnTo>
                    <a:pt x="990" y="572"/>
                  </a:lnTo>
                  <a:lnTo>
                    <a:pt x="972" y="592"/>
                  </a:lnTo>
                  <a:lnTo>
                    <a:pt x="954" y="610"/>
                  </a:lnTo>
                  <a:lnTo>
                    <a:pt x="934" y="630"/>
                  </a:lnTo>
                  <a:lnTo>
                    <a:pt x="914" y="646"/>
                  </a:lnTo>
                  <a:lnTo>
                    <a:pt x="892" y="664"/>
                  </a:lnTo>
                  <a:lnTo>
                    <a:pt x="870" y="678"/>
                  </a:lnTo>
                  <a:lnTo>
                    <a:pt x="848" y="694"/>
                  </a:lnTo>
                  <a:lnTo>
                    <a:pt x="824" y="706"/>
                  </a:lnTo>
                  <a:lnTo>
                    <a:pt x="800" y="720"/>
                  </a:lnTo>
                  <a:lnTo>
                    <a:pt x="774" y="730"/>
                  </a:lnTo>
                  <a:lnTo>
                    <a:pt x="748" y="740"/>
                  </a:lnTo>
                  <a:lnTo>
                    <a:pt x="722" y="748"/>
                  </a:lnTo>
                  <a:lnTo>
                    <a:pt x="696" y="756"/>
                  </a:lnTo>
                  <a:lnTo>
                    <a:pt x="668" y="762"/>
                  </a:lnTo>
                  <a:lnTo>
                    <a:pt x="640" y="768"/>
                  </a:lnTo>
                  <a:lnTo>
                    <a:pt x="612" y="770"/>
                  </a:lnTo>
                  <a:lnTo>
                    <a:pt x="584" y="772"/>
                  </a:lnTo>
                  <a:lnTo>
                    <a:pt x="558" y="774"/>
                  </a:lnTo>
                  <a:lnTo>
                    <a:pt x="532" y="772"/>
                  </a:lnTo>
                  <a:lnTo>
                    <a:pt x="504" y="770"/>
                  </a:lnTo>
                  <a:lnTo>
                    <a:pt x="476" y="768"/>
                  </a:lnTo>
                  <a:lnTo>
                    <a:pt x="450" y="762"/>
                  </a:lnTo>
                  <a:lnTo>
                    <a:pt x="424" y="756"/>
                  </a:lnTo>
                  <a:lnTo>
                    <a:pt x="398" y="750"/>
                  </a:lnTo>
                  <a:lnTo>
                    <a:pt x="372" y="742"/>
                  </a:lnTo>
                  <a:lnTo>
                    <a:pt x="348" y="732"/>
                  </a:lnTo>
                  <a:lnTo>
                    <a:pt x="324" y="722"/>
                  </a:lnTo>
                  <a:lnTo>
                    <a:pt x="300" y="710"/>
                  </a:lnTo>
                  <a:lnTo>
                    <a:pt x="276" y="696"/>
                  </a:lnTo>
                  <a:lnTo>
                    <a:pt x="254" y="682"/>
                  </a:lnTo>
                  <a:lnTo>
                    <a:pt x="232" y="668"/>
                  </a:lnTo>
                  <a:lnTo>
                    <a:pt x="212" y="652"/>
                  </a:lnTo>
                  <a:lnTo>
                    <a:pt x="192" y="636"/>
                  </a:lnTo>
                  <a:lnTo>
                    <a:pt x="172" y="618"/>
                  </a:lnTo>
                  <a:lnTo>
                    <a:pt x="154" y="600"/>
                  </a:lnTo>
                  <a:lnTo>
                    <a:pt x="136" y="580"/>
                  </a:lnTo>
                  <a:lnTo>
                    <a:pt x="120" y="560"/>
                  </a:lnTo>
                  <a:lnTo>
                    <a:pt x="104" y="540"/>
                  </a:lnTo>
                  <a:lnTo>
                    <a:pt x="90" y="518"/>
                  </a:lnTo>
                  <a:lnTo>
                    <a:pt x="76" y="494"/>
                  </a:lnTo>
                  <a:lnTo>
                    <a:pt x="62" y="472"/>
                  </a:lnTo>
                  <a:lnTo>
                    <a:pt x="50" y="448"/>
                  </a:lnTo>
                  <a:lnTo>
                    <a:pt x="40" y="424"/>
                  </a:lnTo>
                  <a:lnTo>
                    <a:pt x="30" y="398"/>
                  </a:lnTo>
                  <a:lnTo>
                    <a:pt x="22" y="374"/>
                  </a:lnTo>
                  <a:lnTo>
                    <a:pt x="16" y="346"/>
                  </a:lnTo>
                  <a:lnTo>
                    <a:pt x="10" y="320"/>
                  </a:lnTo>
                  <a:lnTo>
                    <a:pt x="6" y="294"/>
                  </a:lnTo>
                  <a:lnTo>
                    <a:pt x="2" y="266"/>
                  </a:lnTo>
                  <a:lnTo>
                    <a:pt x="0" y="238"/>
                  </a:lnTo>
                  <a:close/>
                  <a:moveTo>
                    <a:pt x="4" y="238"/>
                  </a:moveTo>
                  <a:lnTo>
                    <a:pt x="8" y="238"/>
                  </a:lnTo>
                  <a:lnTo>
                    <a:pt x="4" y="238"/>
                  </a:lnTo>
                  <a:close/>
                  <a:moveTo>
                    <a:pt x="40" y="6"/>
                  </a:moveTo>
                  <a:lnTo>
                    <a:pt x="44" y="8"/>
                  </a:lnTo>
                  <a:lnTo>
                    <a:pt x="44" y="12"/>
                  </a:lnTo>
                  <a:lnTo>
                    <a:pt x="36" y="40"/>
                  </a:lnTo>
                  <a:lnTo>
                    <a:pt x="28" y="66"/>
                  </a:lnTo>
                  <a:lnTo>
                    <a:pt x="20" y="94"/>
                  </a:lnTo>
                  <a:lnTo>
                    <a:pt x="14" y="122"/>
                  </a:lnTo>
                  <a:lnTo>
                    <a:pt x="10" y="150"/>
                  </a:lnTo>
                  <a:lnTo>
                    <a:pt x="8" y="178"/>
                  </a:lnTo>
                  <a:lnTo>
                    <a:pt x="8" y="208"/>
                  </a:lnTo>
                  <a:lnTo>
                    <a:pt x="8" y="238"/>
                  </a:lnTo>
                  <a:lnTo>
                    <a:pt x="0" y="238"/>
                  </a:lnTo>
                  <a:lnTo>
                    <a:pt x="0" y="208"/>
                  </a:lnTo>
                  <a:lnTo>
                    <a:pt x="0" y="176"/>
                  </a:lnTo>
                  <a:lnTo>
                    <a:pt x="4" y="148"/>
                  </a:lnTo>
                  <a:lnTo>
                    <a:pt x="8" y="118"/>
                  </a:lnTo>
                  <a:lnTo>
                    <a:pt x="14" y="88"/>
                  </a:lnTo>
                  <a:lnTo>
                    <a:pt x="20" y="60"/>
                  </a:lnTo>
                  <a:lnTo>
                    <a:pt x="30" y="32"/>
                  </a:lnTo>
                  <a:lnTo>
                    <a:pt x="40" y="6"/>
                  </a:lnTo>
                  <a:close/>
                  <a:moveTo>
                    <a:pt x="1070" y="4"/>
                  </a:moveTo>
                  <a:lnTo>
                    <a:pt x="1076" y="0"/>
                  </a:lnTo>
                  <a:lnTo>
                    <a:pt x="1094" y="44"/>
                  </a:lnTo>
                  <a:lnTo>
                    <a:pt x="1106" y="90"/>
                  </a:lnTo>
                  <a:lnTo>
                    <a:pt x="1114" y="140"/>
                  </a:lnTo>
                  <a:lnTo>
                    <a:pt x="1118" y="188"/>
                  </a:lnTo>
                  <a:lnTo>
                    <a:pt x="1114" y="190"/>
                  </a:lnTo>
                  <a:lnTo>
                    <a:pt x="1118" y="188"/>
                  </a:lnTo>
                  <a:lnTo>
                    <a:pt x="1110" y="190"/>
                  </a:lnTo>
                  <a:lnTo>
                    <a:pt x="1106" y="140"/>
                  </a:lnTo>
                  <a:lnTo>
                    <a:pt x="1098" y="94"/>
                  </a:lnTo>
                  <a:lnTo>
                    <a:pt x="1086" y="48"/>
                  </a:lnTo>
                  <a:lnTo>
                    <a:pt x="1070" y="4"/>
                  </a:lnTo>
                  <a:close/>
                </a:path>
              </a:pathLst>
            </a:custGeom>
            <a:solidFill>
              <a:srgbClr val="000000"/>
            </a:solidFill>
            <a:ln w="12700">
              <a:solidFill>
                <a:schemeClr val="tx1"/>
              </a:solidFill>
              <a:round/>
              <a:headEnd/>
              <a:tailEnd/>
            </a:ln>
          </p:spPr>
          <p:txBody>
            <a:bodyPr/>
            <a:lstStyle/>
            <a:p>
              <a:endParaRPr lang="en-US"/>
            </a:p>
          </p:txBody>
        </p:sp>
        <p:sp>
          <p:nvSpPr>
            <p:cNvPr id="16412" name="Freeform 16"/>
            <p:cNvSpPr>
              <a:spLocks/>
            </p:cNvSpPr>
            <p:nvPr/>
          </p:nvSpPr>
          <p:spPr bwMode="auto">
            <a:xfrm>
              <a:off x="2284" y="3734"/>
              <a:ext cx="1120" cy="586"/>
            </a:xfrm>
            <a:custGeom>
              <a:avLst/>
              <a:gdLst>
                <a:gd name="T0" fmla="*/ 8 w 1120"/>
                <a:gd name="T1" fmla="*/ 50 h 586"/>
                <a:gd name="T2" fmla="*/ 18 w 1120"/>
                <a:gd name="T3" fmla="*/ 132 h 586"/>
                <a:gd name="T4" fmla="*/ 40 w 1120"/>
                <a:gd name="T5" fmla="*/ 212 h 586"/>
                <a:gd name="T6" fmla="*/ 72 w 1120"/>
                <a:gd name="T7" fmla="*/ 286 h 586"/>
                <a:gd name="T8" fmla="*/ 116 w 1120"/>
                <a:gd name="T9" fmla="*/ 354 h 586"/>
                <a:gd name="T10" fmla="*/ 168 w 1120"/>
                <a:gd name="T11" fmla="*/ 414 h 586"/>
                <a:gd name="T12" fmla="*/ 206 w 1120"/>
                <a:gd name="T13" fmla="*/ 450 h 586"/>
                <a:gd name="T14" fmla="*/ 270 w 1120"/>
                <a:gd name="T15" fmla="*/ 496 h 586"/>
                <a:gd name="T16" fmla="*/ 342 w 1120"/>
                <a:gd name="T17" fmla="*/ 532 h 586"/>
                <a:gd name="T18" fmla="*/ 418 w 1120"/>
                <a:gd name="T19" fmla="*/ 558 h 586"/>
                <a:gd name="T20" fmla="*/ 500 w 1120"/>
                <a:gd name="T21" fmla="*/ 574 h 586"/>
                <a:gd name="T22" fmla="*/ 584 w 1120"/>
                <a:gd name="T23" fmla="*/ 576 h 586"/>
                <a:gd name="T24" fmla="*/ 640 w 1120"/>
                <a:gd name="T25" fmla="*/ 572 h 586"/>
                <a:gd name="T26" fmla="*/ 720 w 1120"/>
                <a:gd name="T27" fmla="*/ 554 h 586"/>
                <a:gd name="T28" fmla="*/ 796 w 1120"/>
                <a:gd name="T29" fmla="*/ 524 h 586"/>
                <a:gd name="T30" fmla="*/ 866 w 1120"/>
                <a:gd name="T31" fmla="*/ 484 h 586"/>
                <a:gd name="T32" fmla="*/ 928 w 1120"/>
                <a:gd name="T33" fmla="*/ 436 h 586"/>
                <a:gd name="T34" fmla="*/ 966 w 1120"/>
                <a:gd name="T35" fmla="*/ 398 h 586"/>
                <a:gd name="T36" fmla="*/ 1016 w 1120"/>
                <a:gd name="T37" fmla="*/ 336 h 586"/>
                <a:gd name="T38" fmla="*/ 1056 w 1120"/>
                <a:gd name="T39" fmla="*/ 266 h 586"/>
                <a:gd name="T40" fmla="*/ 1086 w 1120"/>
                <a:gd name="T41" fmla="*/ 192 h 586"/>
                <a:gd name="T42" fmla="*/ 1104 w 1120"/>
                <a:gd name="T43" fmla="*/ 112 h 586"/>
                <a:gd name="T44" fmla="*/ 1112 w 1120"/>
                <a:gd name="T45" fmla="*/ 30 h 586"/>
                <a:gd name="T46" fmla="*/ 1118 w 1120"/>
                <a:gd name="T47" fmla="*/ 0 h 586"/>
                <a:gd name="T48" fmla="*/ 1116 w 1120"/>
                <a:gd name="T49" fmla="*/ 86 h 586"/>
                <a:gd name="T50" fmla="*/ 1100 w 1120"/>
                <a:gd name="T51" fmla="*/ 168 h 586"/>
                <a:gd name="T52" fmla="*/ 1074 w 1120"/>
                <a:gd name="T53" fmla="*/ 246 h 586"/>
                <a:gd name="T54" fmla="*/ 1036 w 1120"/>
                <a:gd name="T55" fmla="*/ 318 h 586"/>
                <a:gd name="T56" fmla="*/ 990 w 1120"/>
                <a:gd name="T57" fmla="*/ 384 h 586"/>
                <a:gd name="T58" fmla="*/ 934 w 1120"/>
                <a:gd name="T59" fmla="*/ 442 h 586"/>
                <a:gd name="T60" fmla="*/ 870 w 1120"/>
                <a:gd name="T61" fmla="*/ 490 h 586"/>
                <a:gd name="T62" fmla="*/ 800 w 1120"/>
                <a:gd name="T63" fmla="*/ 532 h 586"/>
                <a:gd name="T64" fmla="*/ 722 w 1120"/>
                <a:gd name="T65" fmla="*/ 560 h 586"/>
                <a:gd name="T66" fmla="*/ 640 w 1120"/>
                <a:gd name="T67" fmla="*/ 580 h 586"/>
                <a:gd name="T68" fmla="*/ 584 w 1120"/>
                <a:gd name="T69" fmla="*/ 584 h 586"/>
                <a:gd name="T70" fmla="*/ 532 w 1120"/>
                <a:gd name="T71" fmla="*/ 584 h 586"/>
                <a:gd name="T72" fmla="*/ 450 w 1120"/>
                <a:gd name="T73" fmla="*/ 574 h 586"/>
                <a:gd name="T74" fmla="*/ 372 w 1120"/>
                <a:gd name="T75" fmla="*/ 554 h 586"/>
                <a:gd name="T76" fmla="*/ 300 w 1120"/>
                <a:gd name="T77" fmla="*/ 522 h 586"/>
                <a:gd name="T78" fmla="*/ 232 w 1120"/>
                <a:gd name="T79" fmla="*/ 480 h 586"/>
                <a:gd name="T80" fmla="*/ 172 w 1120"/>
                <a:gd name="T81" fmla="*/ 430 h 586"/>
                <a:gd name="T82" fmla="*/ 120 w 1120"/>
                <a:gd name="T83" fmla="*/ 372 h 586"/>
                <a:gd name="T84" fmla="*/ 76 w 1120"/>
                <a:gd name="T85" fmla="*/ 306 h 586"/>
                <a:gd name="T86" fmla="*/ 40 w 1120"/>
                <a:gd name="T87" fmla="*/ 236 h 586"/>
                <a:gd name="T88" fmla="*/ 16 w 1120"/>
                <a:gd name="T89" fmla="*/ 158 h 586"/>
                <a:gd name="T90" fmla="*/ 2 w 1120"/>
                <a:gd name="T91" fmla="*/ 78 h 5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20" h="586">
                  <a:moveTo>
                    <a:pt x="0" y="50"/>
                  </a:moveTo>
                  <a:lnTo>
                    <a:pt x="8" y="50"/>
                  </a:lnTo>
                  <a:lnTo>
                    <a:pt x="10" y="78"/>
                  </a:lnTo>
                  <a:lnTo>
                    <a:pt x="14" y="106"/>
                  </a:lnTo>
                  <a:lnTo>
                    <a:pt x="18" y="132"/>
                  </a:lnTo>
                  <a:lnTo>
                    <a:pt x="24" y="160"/>
                  </a:lnTo>
                  <a:lnTo>
                    <a:pt x="32" y="186"/>
                  </a:lnTo>
                  <a:lnTo>
                    <a:pt x="40" y="212"/>
                  </a:lnTo>
                  <a:lnTo>
                    <a:pt x="50" y="238"/>
                  </a:lnTo>
                  <a:lnTo>
                    <a:pt x="60" y="262"/>
                  </a:lnTo>
                  <a:lnTo>
                    <a:pt x="72" y="286"/>
                  </a:lnTo>
                  <a:lnTo>
                    <a:pt x="86" y="310"/>
                  </a:lnTo>
                  <a:lnTo>
                    <a:pt x="100" y="332"/>
                  </a:lnTo>
                  <a:lnTo>
                    <a:pt x="116" y="354"/>
                  </a:lnTo>
                  <a:lnTo>
                    <a:pt x="132" y="374"/>
                  </a:lnTo>
                  <a:lnTo>
                    <a:pt x="150" y="394"/>
                  </a:lnTo>
                  <a:lnTo>
                    <a:pt x="168" y="414"/>
                  </a:lnTo>
                  <a:lnTo>
                    <a:pt x="186" y="432"/>
                  </a:lnTo>
                  <a:lnTo>
                    <a:pt x="206" y="450"/>
                  </a:lnTo>
                  <a:lnTo>
                    <a:pt x="228" y="466"/>
                  </a:lnTo>
                  <a:lnTo>
                    <a:pt x="248" y="482"/>
                  </a:lnTo>
                  <a:lnTo>
                    <a:pt x="270" y="496"/>
                  </a:lnTo>
                  <a:lnTo>
                    <a:pt x="294" y="510"/>
                  </a:lnTo>
                  <a:lnTo>
                    <a:pt x="318" y="522"/>
                  </a:lnTo>
                  <a:lnTo>
                    <a:pt x="342" y="532"/>
                  </a:lnTo>
                  <a:lnTo>
                    <a:pt x="366" y="542"/>
                  </a:lnTo>
                  <a:lnTo>
                    <a:pt x="392" y="552"/>
                  </a:lnTo>
                  <a:lnTo>
                    <a:pt x="418" y="558"/>
                  </a:lnTo>
                  <a:lnTo>
                    <a:pt x="444" y="566"/>
                  </a:lnTo>
                  <a:lnTo>
                    <a:pt x="472" y="570"/>
                  </a:lnTo>
                  <a:lnTo>
                    <a:pt x="500" y="574"/>
                  </a:lnTo>
                  <a:lnTo>
                    <a:pt x="526" y="576"/>
                  </a:lnTo>
                  <a:lnTo>
                    <a:pt x="554" y="578"/>
                  </a:lnTo>
                  <a:lnTo>
                    <a:pt x="584" y="576"/>
                  </a:lnTo>
                  <a:lnTo>
                    <a:pt x="612" y="574"/>
                  </a:lnTo>
                  <a:lnTo>
                    <a:pt x="640" y="572"/>
                  </a:lnTo>
                  <a:lnTo>
                    <a:pt x="668" y="566"/>
                  </a:lnTo>
                  <a:lnTo>
                    <a:pt x="694" y="560"/>
                  </a:lnTo>
                  <a:lnTo>
                    <a:pt x="720" y="554"/>
                  </a:lnTo>
                  <a:lnTo>
                    <a:pt x="746" y="544"/>
                  </a:lnTo>
                  <a:lnTo>
                    <a:pt x="772" y="534"/>
                  </a:lnTo>
                  <a:lnTo>
                    <a:pt x="796" y="524"/>
                  </a:lnTo>
                  <a:lnTo>
                    <a:pt x="820" y="512"/>
                  </a:lnTo>
                  <a:lnTo>
                    <a:pt x="844" y="498"/>
                  </a:lnTo>
                  <a:lnTo>
                    <a:pt x="866" y="484"/>
                  </a:lnTo>
                  <a:lnTo>
                    <a:pt x="888" y="470"/>
                  </a:lnTo>
                  <a:lnTo>
                    <a:pt x="908" y="452"/>
                  </a:lnTo>
                  <a:lnTo>
                    <a:pt x="928" y="436"/>
                  </a:lnTo>
                  <a:lnTo>
                    <a:pt x="948" y="418"/>
                  </a:lnTo>
                  <a:lnTo>
                    <a:pt x="966" y="398"/>
                  </a:lnTo>
                  <a:lnTo>
                    <a:pt x="984" y="378"/>
                  </a:lnTo>
                  <a:lnTo>
                    <a:pt x="1000" y="358"/>
                  </a:lnTo>
                  <a:lnTo>
                    <a:pt x="1016" y="336"/>
                  </a:lnTo>
                  <a:lnTo>
                    <a:pt x="1030" y="314"/>
                  </a:lnTo>
                  <a:lnTo>
                    <a:pt x="1044" y="290"/>
                  </a:lnTo>
                  <a:lnTo>
                    <a:pt x="1056" y="266"/>
                  </a:lnTo>
                  <a:lnTo>
                    <a:pt x="1066" y="242"/>
                  </a:lnTo>
                  <a:lnTo>
                    <a:pt x="1076" y="218"/>
                  </a:lnTo>
                  <a:lnTo>
                    <a:pt x="1086" y="192"/>
                  </a:lnTo>
                  <a:lnTo>
                    <a:pt x="1094" y="166"/>
                  </a:lnTo>
                  <a:lnTo>
                    <a:pt x="1100" y="140"/>
                  </a:lnTo>
                  <a:lnTo>
                    <a:pt x="1104" y="112"/>
                  </a:lnTo>
                  <a:lnTo>
                    <a:pt x="1108" y="86"/>
                  </a:lnTo>
                  <a:lnTo>
                    <a:pt x="1110" y="58"/>
                  </a:lnTo>
                  <a:lnTo>
                    <a:pt x="1112" y="30"/>
                  </a:lnTo>
                  <a:lnTo>
                    <a:pt x="1110" y="2"/>
                  </a:lnTo>
                  <a:lnTo>
                    <a:pt x="1118" y="0"/>
                  </a:lnTo>
                  <a:lnTo>
                    <a:pt x="1120" y="30"/>
                  </a:lnTo>
                  <a:lnTo>
                    <a:pt x="1118" y="58"/>
                  </a:lnTo>
                  <a:lnTo>
                    <a:pt x="1116" y="86"/>
                  </a:lnTo>
                  <a:lnTo>
                    <a:pt x="1112" y="114"/>
                  </a:lnTo>
                  <a:lnTo>
                    <a:pt x="1108" y="142"/>
                  </a:lnTo>
                  <a:lnTo>
                    <a:pt x="1100" y="168"/>
                  </a:lnTo>
                  <a:lnTo>
                    <a:pt x="1094" y="194"/>
                  </a:lnTo>
                  <a:lnTo>
                    <a:pt x="1084" y="220"/>
                  </a:lnTo>
                  <a:lnTo>
                    <a:pt x="1074" y="246"/>
                  </a:lnTo>
                  <a:lnTo>
                    <a:pt x="1062" y="270"/>
                  </a:lnTo>
                  <a:lnTo>
                    <a:pt x="1050" y="294"/>
                  </a:lnTo>
                  <a:lnTo>
                    <a:pt x="1036" y="318"/>
                  </a:lnTo>
                  <a:lnTo>
                    <a:pt x="1022" y="340"/>
                  </a:lnTo>
                  <a:lnTo>
                    <a:pt x="1006" y="362"/>
                  </a:lnTo>
                  <a:lnTo>
                    <a:pt x="990" y="384"/>
                  </a:lnTo>
                  <a:lnTo>
                    <a:pt x="972" y="404"/>
                  </a:lnTo>
                  <a:lnTo>
                    <a:pt x="954" y="422"/>
                  </a:lnTo>
                  <a:lnTo>
                    <a:pt x="934" y="442"/>
                  </a:lnTo>
                  <a:lnTo>
                    <a:pt x="914" y="458"/>
                  </a:lnTo>
                  <a:lnTo>
                    <a:pt x="892" y="476"/>
                  </a:lnTo>
                  <a:lnTo>
                    <a:pt x="870" y="490"/>
                  </a:lnTo>
                  <a:lnTo>
                    <a:pt x="848" y="506"/>
                  </a:lnTo>
                  <a:lnTo>
                    <a:pt x="824" y="518"/>
                  </a:lnTo>
                  <a:lnTo>
                    <a:pt x="800" y="532"/>
                  </a:lnTo>
                  <a:lnTo>
                    <a:pt x="774" y="542"/>
                  </a:lnTo>
                  <a:lnTo>
                    <a:pt x="748" y="552"/>
                  </a:lnTo>
                  <a:lnTo>
                    <a:pt x="722" y="560"/>
                  </a:lnTo>
                  <a:lnTo>
                    <a:pt x="696" y="568"/>
                  </a:lnTo>
                  <a:lnTo>
                    <a:pt x="668" y="574"/>
                  </a:lnTo>
                  <a:lnTo>
                    <a:pt x="640" y="580"/>
                  </a:lnTo>
                  <a:lnTo>
                    <a:pt x="612" y="582"/>
                  </a:lnTo>
                  <a:lnTo>
                    <a:pt x="584" y="584"/>
                  </a:lnTo>
                  <a:lnTo>
                    <a:pt x="558" y="586"/>
                  </a:lnTo>
                  <a:lnTo>
                    <a:pt x="532" y="584"/>
                  </a:lnTo>
                  <a:lnTo>
                    <a:pt x="504" y="582"/>
                  </a:lnTo>
                  <a:lnTo>
                    <a:pt x="476" y="580"/>
                  </a:lnTo>
                  <a:lnTo>
                    <a:pt x="450" y="574"/>
                  </a:lnTo>
                  <a:lnTo>
                    <a:pt x="424" y="568"/>
                  </a:lnTo>
                  <a:lnTo>
                    <a:pt x="398" y="562"/>
                  </a:lnTo>
                  <a:lnTo>
                    <a:pt x="372" y="554"/>
                  </a:lnTo>
                  <a:lnTo>
                    <a:pt x="348" y="544"/>
                  </a:lnTo>
                  <a:lnTo>
                    <a:pt x="324" y="534"/>
                  </a:lnTo>
                  <a:lnTo>
                    <a:pt x="300" y="522"/>
                  </a:lnTo>
                  <a:lnTo>
                    <a:pt x="276" y="508"/>
                  </a:lnTo>
                  <a:lnTo>
                    <a:pt x="254" y="494"/>
                  </a:lnTo>
                  <a:lnTo>
                    <a:pt x="232" y="480"/>
                  </a:lnTo>
                  <a:lnTo>
                    <a:pt x="212" y="464"/>
                  </a:lnTo>
                  <a:lnTo>
                    <a:pt x="192" y="448"/>
                  </a:lnTo>
                  <a:lnTo>
                    <a:pt x="172" y="430"/>
                  </a:lnTo>
                  <a:lnTo>
                    <a:pt x="154" y="412"/>
                  </a:lnTo>
                  <a:lnTo>
                    <a:pt x="136" y="392"/>
                  </a:lnTo>
                  <a:lnTo>
                    <a:pt x="120" y="372"/>
                  </a:lnTo>
                  <a:lnTo>
                    <a:pt x="104" y="352"/>
                  </a:lnTo>
                  <a:lnTo>
                    <a:pt x="90" y="330"/>
                  </a:lnTo>
                  <a:lnTo>
                    <a:pt x="76" y="306"/>
                  </a:lnTo>
                  <a:lnTo>
                    <a:pt x="62" y="284"/>
                  </a:lnTo>
                  <a:lnTo>
                    <a:pt x="50" y="260"/>
                  </a:lnTo>
                  <a:lnTo>
                    <a:pt x="40" y="236"/>
                  </a:lnTo>
                  <a:lnTo>
                    <a:pt x="30" y="210"/>
                  </a:lnTo>
                  <a:lnTo>
                    <a:pt x="22" y="186"/>
                  </a:lnTo>
                  <a:lnTo>
                    <a:pt x="16" y="158"/>
                  </a:lnTo>
                  <a:lnTo>
                    <a:pt x="10" y="132"/>
                  </a:lnTo>
                  <a:lnTo>
                    <a:pt x="6" y="106"/>
                  </a:lnTo>
                  <a:lnTo>
                    <a:pt x="2" y="78"/>
                  </a:lnTo>
                  <a:lnTo>
                    <a:pt x="0" y="5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3" name="Freeform 17"/>
            <p:cNvSpPr>
              <a:spLocks/>
            </p:cNvSpPr>
            <p:nvPr/>
          </p:nvSpPr>
          <p:spPr bwMode="auto">
            <a:xfrm>
              <a:off x="2288" y="3784"/>
              <a:ext cx="4" cy="1"/>
            </a:xfrm>
            <a:custGeom>
              <a:avLst/>
              <a:gdLst>
                <a:gd name="T0" fmla="*/ 0 w 4"/>
                <a:gd name="T1" fmla="*/ 0 h 1"/>
                <a:gd name="T2" fmla="*/ 4 w 4"/>
                <a:gd name="T3" fmla="*/ 0 h 1"/>
                <a:gd name="T4" fmla="*/ 0 w 4"/>
                <a:gd name="T5" fmla="*/ 0 h 1"/>
                <a:gd name="T6" fmla="*/ 0 60000 65536"/>
                <a:gd name="T7" fmla="*/ 0 60000 65536"/>
                <a:gd name="T8" fmla="*/ 0 60000 65536"/>
              </a:gdLst>
              <a:ahLst/>
              <a:cxnLst>
                <a:cxn ang="T6">
                  <a:pos x="T0" y="T1"/>
                </a:cxn>
                <a:cxn ang="T7">
                  <a:pos x="T2" y="T3"/>
                </a:cxn>
                <a:cxn ang="T8">
                  <a:pos x="T4" y="T5"/>
                </a:cxn>
              </a:cxnLst>
              <a:rect l="0" t="0" r="r" b="b"/>
              <a:pathLst>
                <a:path w="4" h="1">
                  <a:moveTo>
                    <a:pt x="0" y="0"/>
                  </a:moveTo>
                  <a:lnTo>
                    <a:pt x="4" y="0"/>
                  </a:ln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4" name="Freeform 18"/>
            <p:cNvSpPr>
              <a:spLocks/>
            </p:cNvSpPr>
            <p:nvPr/>
          </p:nvSpPr>
          <p:spPr bwMode="auto">
            <a:xfrm>
              <a:off x="2284" y="3552"/>
              <a:ext cx="44" cy="232"/>
            </a:xfrm>
            <a:custGeom>
              <a:avLst/>
              <a:gdLst>
                <a:gd name="T0" fmla="*/ 40 w 44"/>
                <a:gd name="T1" fmla="*/ 0 h 232"/>
                <a:gd name="T2" fmla="*/ 44 w 44"/>
                <a:gd name="T3" fmla="*/ 2 h 232"/>
                <a:gd name="T4" fmla="*/ 44 w 44"/>
                <a:gd name="T5" fmla="*/ 6 h 232"/>
                <a:gd name="T6" fmla="*/ 44 w 44"/>
                <a:gd name="T7" fmla="*/ 6 h 232"/>
                <a:gd name="T8" fmla="*/ 36 w 44"/>
                <a:gd name="T9" fmla="*/ 34 h 232"/>
                <a:gd name="T10" fmla="*/ 28 w 44"/>
                <a:gd name="T11" fmla="*/ 60 h 232"/>
                <a:gd name="T12" fmla="*/ 20 w 44"/>
                <a:gd name="T13" fmla="*/ 88 h 232"/>
                <a:gd name="T14" fmla="*/ 14 w 44"/>
                <a:gd name="T15" fmla="*/ 116 h 232"/>
                <a:gd name="T16" fmla="*/ 10 w 44"/>
                <a:gd name="T17" fmla="*/ 144 h 232"/>
                <a:gd name="T18" fmla="*/ 8 w 44"/>
                <a:gd name="T19" fmla="*/ 172 h 232"/>
                <a:gd name="T20" fmla="*/ 8 w 44"/>
                <a:gd name="T21" fmla="*/ 202 h 232"/>
                <a:gd name="T22" fmla="*/ 8 w 44"/>
                <a:gd name="T23" fmla="*/ 232 h 232"/>
                <a:gd name="T24" fmla="*/ 0 w 44"/>
                <a:gd name="T25" fmla="*/ 232 h 232"/>
                <a:gd name="T26" fmla="*/ 0 w 44"/>
                <a:gd name="T27" fmla="*/ 232 h 232"/>
                <a:gd name="T28" fmla="*/ 0 w 44"/>
                <a:gd name="T29" fmla="*/ 202 h 232"/>
                <a:gd name="T30" fmla="*/ 0 w 44"/>
                <a:gd name="T31" fmla="*/ 170 h 232"/>
                <a:gd name="T32" fmla="*/ 4 w 44"/>
                <a:gd name="T33" fmla="*/ 142 h 232"/>
                <a:gd name="T34" fmla="*/ 8 w 44"/>
                <a:gd name="T35" fmla="*/ 112 h 232"/>
                <a:gd name="T36" fmla="*/ 14 w 44"/>
                <a:gd name="T37" fmla="*/ 82 h 232"/>
                <a:gd name="T38" fmla="*/ 20 w 44"/>
                <a:gd name="T39" fmla="*/ 54 h 232"/>
                <a:gd name="T40" fmla="*/ 30 w 44"/>
                <a:gd name="T41" fmla="*/ 26 h 232"/>
                <a:gd name="T42" fmla="*/ 40 w 44"/>
                <a:gd name="T43" fmla="*/ 0 h 2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4" h="232">
                  <a:moveTo>
                    <a:pt x="40" y="0"/>
                  </a:moveTo>
                  <a:lnTo>
                    <a:pt x="44" y="2"/>
                  </a:lnTo>
                  <a:lnTo>
                    <a:pt x="44" y="6"/>
                  </a:lnTo>
                  <a:lnTo>
                    <a:pt x="36" y="34"/>
                  </a:lnTo>
                  <a:lnTo>
                    <a:pt x="28" y="60"/>
                  </a:lnTo>
                  <a:lnTo>
                    <a:pt x="20" y="88"/>
                  </a:lnTo>
                  <a:lnTo>
                    <a:pt x="14" y="116"/>
                  </a:lnTo>
                  <a:lnTo>
                    <a:pt x="10" y="144"/>
                  </a:lnTo>
                  <a:lnTo>
                    <a:pt x="8" y="172"/>
                  </a:lnTo>
                  <a:lnTo>
                    <a:pt x="8" y="202"/>
                  </a:lnTo>
                  <a:lnTo>
                    <a:pt x="8" y="232"/>
                  </a:lnTo>
                  <a:lnTo>
                    <a:pt x="0" y="232"/>
                  </a:lnTo>
                  <a:lnTo>
                    <a:pt x="0" y="202"/>
                  </a:lnTo>
                  <a:lnTo>
                    <a:pt x="0" y="170"/>
                  </a:lnTo>
                  <a:lnTo>
                    <a:pt x="4" y="142"/>
                  </a:lnTo>
                  <a:lnTo>
                    <a:pt x="8" y="112"/>
                  </a:lnTo>
                  <a:lnTo>
                    <a:pt x="14" y="82"/>
                  </a:lnTo>
                  <a:lnTo>
                    <a:pt x="20" y="54"/>
                  </a:lnTo>
                  <a:lnTo>
                    <a:pt x="30" y="26"/>
                  </a:lnTo>
                  <a:lnTo>
                    <a:pt x="4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5" name="Freeform 19"/>
            <p:cNvSpPr>
              <a:spLocks/>
            </p:cNvSpPr>
            <p:nvPr/>
          </p:nvSpPr>
          <p:spPr bwMode="auto">
            <a:xfrm>
              <a:off x="3354" y="3546"/>
              <a:ext cx="48" cy="190"/>
            </a:xfrm>
            <a:custGeom>
              <a:avLst/>
              <a:gdLst>
                <a:gd name="T0" fmla="*/ 0 w 48"/>
                <a:gd name="T1" fmla="*/ 4 h 190"/>
                <a:gd name="T2" fmla="*/ 6 w 48"/>
                <a:gd name="T3" fmla="*/ 0 h 190"/>
                <a:gd name="T4" fmla="*/ 6 w 48"/>
                <a:gd name="T5" fmla="*/ 0 h 190"/>
                <a:gd name="T6" fmla="*/ 24 w 48"/>
                <a:gd name="T7" fmla="*/ 44 h 190"/>
                <a:gd name="T8" fmla="*/ 36 w 48"/>
                <a:gd name="T9" fmla="*/ 90 h 190"/>
                <a:gd name="T10" fmla="*/ 44 w 48"/>
                <a:gd name="T11" fmla="*/ 140 h 190"/>
                <a:gd name="T12" fmla="*/ 48 w 48"/>
                <a:gd name="T13" fmla="*/ 188 h 190"/>
                <a:gd name="T14" fmla="*/ 44 w 48"/>
                <a:gd name="T15" fmla="*/ 190 h 190"/>
                <a:gd name="T16" fmla="*/ 48 w 48"/>
                <a:gd name="T17" fmla="*/ 188 h 190"/>
                <a:gd name="T18" fmla="*/ 40 w 48"/>
                <a:gd name="T19" fmla="*/ 190 h 190"/>
                <a:gd name="T20" fmla="*/ 40 w 48"/>
                <a:gd name="T21" fmla="*/ 190 h 190"/>
                <a:gd name="T22" fmla="*/ 36 w 48"/>
                <a:gd name="T23" fmla="*/ 140 h 190"/>
                <a:gd name="T24" fmla="*/ 28 w 48"/>
                <a:gd name="T25" fmla="*/ 94 h 190"/>
                <a:gd name="T26" fmla="*/ 16 w 48"/>
                <a:gd name="T27" fmla="*/ 48 h 190"/>
                <a:gd name="T28" fmla="*/ 0 w 48"/>
                <a:gd name="T29" fmla="*/ 4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90">
                  <a:moveTo>
                    <a:pt x="0" y="4"/>
                  </a:moveTo>
                  <a:lnTo>
                    <a:pt x="6" y="0"/>
                  </a:lnTo>
                  <a:lnTo>
                    <a:pt x="24" y="44"/>
                  </a:lnTo>
                  <a:lnTo>
                    <a:pt x="36" y="90"/>
                  </a:lnTo>
                  <a:lnTo>
                    <a:pt x="44" y="140"/>
                  </a:lnTo>
                  <a:lnTo>
                    <a:pt x="48" y="188"/>
                  </a:lnTo>
                  <a:lnTo>
                    <a:pt x="44" y="190"/>
                  </a:lnTo>
                  <a:lnTo>
                    <a:pt x="48" y="188"/>
                  </a:lnTo>
                  <a:lnTo>
                    <a:pt x="40" y="190"/>
                  </a:lnTo>
                  <a:lnTo>
                    <a:pt x="36" y="140"/>
                  </a:lnTo>
                  <a:lnTo>
                    <a:pt x="28" y="94"/>
                  </a:lnTo>
                  <a:lnTo>
                    <a:pt x="16" y="48"/>
                  </a:lnTo>
                  <a:lnTo>
                    <a:pt x="0" y="4"/>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6" name="Freeform 20"/>
            <p:cNvSpPr>
              <a:spLocks/>
            </p:cNvSpPr>
            <p:nvPr/>
          </p:nvSpPr>
          <p:spPr bwMode="auto">
            <a:xfrm>
              <a:off x="2322" y="3232"/>
              <a:ext cx="1000" cy="356"/>
            </a:xfrm>
            <a:custGeom>
              <a:avLst/>
              <a:gdLst>
                <a:gd name="T0" fmla="*/ 6 w 1000"/>
                <a:gd name="T1" fmla="*/ 322 h 356"/>
                <a:gd name="T2" fmla="*/ 66 w 1000"/>
                <a:gd name="T3" fmla="*/ 350 h 356"/>
                <a:gd name="T4" fmla="*/ 70 w 1000"/>
                <a:gd name="T5" fmla="*/ 196 h 356"/>
                <a:gd name="T6" fmla="*/ 4 w 1000"/>
                <a:gd name="T7" fmla="*/ 254 h 356"/>
                <a:gd name="T8" fmla="*/ 0 w 1000"/>
                <a:gd name="T9" fmla="*/ 160 h 356"/>
                <a:gd name="T10" fmla="*/ 0 w 1000"/>
                <a:gd name="T11" fmla="*/ 160 h 356"/>
                <a:gd name="T12" fmla="*/ 46 w 1000"/>
                <a:gd name="T13" fmla="*/ 164 h 356"/>
                <a:gd name="T14" fmla="*/ 92 w 1000"/>
                <a:gd name="T15" fmla="*/ 166 h 356"/>
                <a:gd name="T16" fmla="*/ 92 w 1000"/>
                <a:gd name="T17" fmla="*/ 166 h 356"/>
                <a:gd name="T18" fmla="*/ 126 w 1000"/>
                <a:gd name="T19" fmla="*/ 164 h 356"/>
                <a:gd name="T20" fmla="*/ 160 w 1000"/>
                <a:gd name="T21" fmla="*/ 162 h 356"/>
                <a:gd name="T22" fmla="*/ 196 w 1000"/>
                <a:gd name="T23" fmla="*/ 158 h 356"/>
                <a:gd name="T24" fmla="*/ 228 w 1000"/>
                <a:gd name="T25" fmla="*/ 154 h 356"/>
                <a:gd name="T26" fmla="*/ 262 w 1000"/>
                <a:gd name="T27" fmla="*/ 148 h 356"/>
                <a:gd name="T28" fmla="*/ 296 w 1000"/>
                <a:gd name="T29" fmla="*/ 140 h 356"/>
                <a:gd name="T30" fmla="*/ 328 w 1000"/>
                <a:gd name="T31" fmla="*/ 132 h 356"/>
                <a:gd name="T32" fmla="*/ 360 w 1000"/>
                <a:gd name="T33" fmla="*/ 122 h 356"/>
                <a:gd name="T34" fmla="*/ 392 w 1000"/>
                <a:gd name="T35" fmla="*/ 110 h 356"/>
                <a:gd name="T36" fmla="*/ 422 w 1000"/>
                <a:gd name="T37" fmla="*/ 98 h 356"/>
                <a:gd name="T38" fmla="*/ 452 w 1000"/>
                <a:gd name="T39" fmla="*/ 84 h 356"/>
                <a:gd name="T40" fmla="*/ 482 w 1000"/>
                <a:gd name="T41" fmla="*/ 70 h 356"/>
                <a:gd name="T42" fmla="*/ 510 w 1000"/>
                <a:gd name="T43" fmla="*/ 54 h 356"/>
                <a:gd name="T44" fmla="*/ 540 w 1000"/>
                <a:gd name="T45" fmla="*/ 38 h 356"/>
                <a:gd name="T46" fmla="*/ 566 w 1000"/>
                <a:gd name="T47" fmla="*/ 20 h 356"/>
                <a:gd name="T48" fmla="*/ 594 w 1000"/>
                <a:gd name="T49" fmla="*/ 0 h 356"/>
                <a:gd name="T50" fmla="*/ 594 w 1000"/>
                <a:gd name="T51" fmla="*/ 0 h 356"/>
                <a:gd name="T52" fmla="*/ 638 w 1000"/>
                <a:gd name="T53" fmla="*/ 32 h 356"/>
                <a:gd name="T54" fmla="*/ 684 w 1000"/>
                <a:gd name="T55" fmla="*/ 58 h 356"/>
                <a:gd name="T56" fmla="*/ 732 w 1000"/>
                <a:gd name="T57" fmla="*/ 84 h 356"/>
                <a:gd name="T58" fmla="*/ 782 w 1000"/>
                <a:gd name="T59" fmla="*/ 106 h 356"/>
                <a:gd name="T60" fmla="*/ 834 w 1000"/>
                <a:gd name="T61" fmla="*/ 124 h 356"/>
                <a:gd name="T62" fmla="*/ 888 w 1000"/>
                <a:gd name="T63" fmla="*/ 138 h 356"/>
                <a:gd name="T64" fmla="*/ 942 w 1000"/>
                <a:gd name="T65" fmla="*/ 150 h 356"/>
                <a:gd name="T66" fmla="*/ 998 w 1000"/>
                <a:gd name="T67" fmla="*/ 158 h 356"/>
                <a:gd name="T68" fmla="*/ 1000 w 1000"/>
                <a:gd name="T69" fmla="*/ 218 h 356"/>
                <a:gd name="T70" fmla="*/ 962 w 1000"/>
                <a:gd name="T71" fmla="*/ 194 h 356"/>
                <a:gd name="T72" fmla="*/ 984 w 1000"/>
                <a:gd name="T73" fmla="*/ 312 h 356"/>
                <a:gd name="T74" fmla="*/ 8 w 1000"/>
                <a:gd name="T75" fmla="*/ 356 h 356"/>
                <a:gd name="T76" fmla="*/ 6 w 1000"/>
                <a:gd name="T77" fmla="*/ 322 h 3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00" h="356">
                  <a:moveTo>
                    <a:pt x="6" y="322"/>
                  </a:moveTo>
                  <a:lnTo>
                    <a:pt x="66" y="350"/>
                  </a:lnTo>
                  <a:lnTo>
                    <a:pt x="70" y="196"/>
                  </a:lnTo>
                  <a:lnTo>
                    <a:pt x="4" y="254"/>
                  </a:lnTo>
                  <a:lnTo>
                    <a:pt x="0" y="160"/>
                  </a:lnTo>
                  <a:lnTo>
                    <a:pt x="46" y="164"/>
                  </a:lnTo>
                  <a:lnTo>
                    <a:pt x="92" y="166"/>
                  </a:lnTo>
                  <a:lnTo>
                    <a:pt x="126" y="164"/>
                  </a:lnTo>
                  <a:lnTo>
                    <a:pt x="160" y="162"/>
                  </a:lnTo>
                  <a:lnTo>
                    <a:pt x="196" y="158"/>
                  </a:lnTo>
                  <a:lnTo>
                    <a:pt x="228" y="154"/>
                  </a:lnTo>
                  <a:lnTo>
                    <a:pt x="262" y="148"/>
                  </a:lnTo>
                  <a:lnTo>
                    <a:pt x="296" y="140"/>
                  </a:lnTo>
                  <a:lnTo>
                    <a:pt x="328" y="132"/>
                  </a:lnTo>
                  <a:lnTo>
                    <a:pt x="360" y="122"/>
                  </a:lnTo>
                  <a:lnTo>
                    <a:pt x="392" y="110"/>
                  </a:lnTo>
                  <a:lnTo>
                    <a:pt x="422" y="98"/>
                  </a:lnTo>
                  <a:lnTo>
                    <a:pt x="452" y="84"/>
                  </a:lnTo>
                  <a:lnTo>
                    <a:pt x="482" y="70"/>
                  </a:lnTo>
                  <a:lnTo>
                    <a:pt x="510" y="54"/>
                  </a:lnTo>
                  <a:lnTo>
                    <a:pt x="540" y="38"/>
                  </a:lnTo>
                  <a:lnTo>
                    <a:pt x="566" y="20"/>
                  </a:lnTo>
                  <a:lnTo>
                    <a:pt x="594" y="0"/>
                  </a:lnTo>
                  <a:lnTo>
                    <a:pt x="638" y="32"/>
                  </a:lnTo>
                  <a:lnTo>
                    <a:pt x="684" y="58"/>
                  </a:lnTo>
                  <a:lnTo>
                    <a:pt x="732" y="84"/>
                  </a:lnTo>
                  <a:lnTo>
                    <a:pt x="782" y="106"/>
                  </a:lnTo>
                  <a:lnTo>
                    <a:pt x="834" y="124"/>
                  </a:lnTo>
                  <a:lnTo>
                    <a:pt x="888" y="138"/>
                  </a:lnTo>
                  <a:lnTo>
                    <a:pt x="942" y="150"/>
                  </a:lnTo>
                  <a:lnTo>
                    <a:pt x="998" y="158"/>
                  </a:lnTo>
                  <a:lnTo>
                    <a:pt x="1000" y="218"/>
                  </a:lnTo>
                  <a:lnTo>
                    <a:pt x="962" y="194"/>
                  </a:lnTo>
                  <a:lnTo>
                    <a:pt x="984" y="312"/>
                  </a:lnTo>
                  <a:lnTo>
                    <a:pt x="8" y="356"/>
                  </a:lnTo>
                  <a:lnTo>
                    <a:pt x="6" y="3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7" name="Freeform 21"/>
            <p:cNvSpPr>
              <a:spLocks/>
            </p:cNvSpPr>
            <p:nvPr/>
          </p:nvSpPr>
          <p:spPr bwMode="auto">
            <a:xfrm>
              <a:off x="2278" y="3428"/>
              <a:ext cx="114" cy="154"/>
            </a:xfrm>
            <a:custGeom>
              <a:avLst/>
              <a:gdLst>
                <a:gd name="T0" fmla="*/ 0 w 114"/>
                <a:gd name="T1" fmla="*/ 102 h 154"/>
                <a:gd name="T2" fmla="*/ 114 w 114"/>
                <a:gd name="T3" fmla="*/ 0 h 154"/>
                <a:gd name="T4" fmla="*/ 110 w 114"/>
                <a:gd name="T5" fmla="*/ 154 h 154"/>
                <a:gd name="T6" fmla="*/ 0 w 114"/>
                <a:gd name="T7" fmla="*/ 102 h 1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 h="154">
                  <a:moveTo>
                    <a:pt x="0" y="102"/>
                  </a:moveTo>
                  <a:lnTo>
                    <a:pt x="114" y="0"/>
                  </a:lnTo>
                  <a:lnTo>
                    <a:pt x="110" y="154"/>
                  </a:lnTo>
                  <a:lnTo>
                    <a:pt x="0" y="102"/>
                  </a:lnTo>
                  <a:close/>
                </a:path>
              </a:pathLst>
            </a:custGeom>
            <a:solidFill>
              <a:srgbClr val="000000"/>
            </a:solidFill>
            <a:ln w="12700">
              <a:solidFill>
                <a:schemeClr val="tx1"/>
              </a:solidFill>
              <a:round/>
              <a:headEnd/>
              <a:tailEnd/>
            </a:ln>
          </p:spPr>
          <p:txBody>
            <a:bodyPr/>
            <a:lstStyle/>
            <a:p>
              <a:endParaRPr lang="en-US"/>
            </a:p>
          </p:txBody>
        </p:sp>
        <p:sp>
          <p:nvSpPr>
            <p:cNvPr id="16418" name="Freeform 22"/>
            <p:cNvSpPr>
              <a:spLocks/>
            </p:cNvSpPr>
            <p:nvPr/>
          </p:nvSpPr>
          <p:spPr bwMode="auto">
            <a:xfrm>
              <a:off x="2278" y="3428"/>
              <a:ext cx="114" cy="154"/>
            </a:xfrm>
            <a:custGeom>
              <a:avLst/>
              <a:gdLst>
                <a:gd name="T0" fmla="*/ 0 w 114"/>
                <a:gd name="T1" fmla="*/ 102 h 154"/>
                <a:gd name="T2" fmla="*/ 114 w 114"/>
                <a:gd name="T3" fmla="*/ 0 h 154"/>
                <a:gd name="T4" fmla="*/ 110 w 114"/>
                <a:gd name="T5" fmla="*/ 154 h 154"/>
                <a:gd name="T6" fmla="*/ 0 w 114"/>
                <a:gd name="T7" fmla="*/ 102 h 1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 h="154">
                  <a:moveTo>
                    <a:pt x="0" y="102"/>
                  </a:moveTo>
                  <a:lnTo>
                    <a:pt x="114" y="0"/>
                  </a:lnTo>
                  <a:lnTo>
                    <a:pt x="110" y="154"/>
                  </a:lnTo>
                  <a:lnTo>
                    <a:pt x="0" y="102"/>
                  </a:lnTo>
                </a:path>
              </a:pathLst>
            </a:custGeom>
            <a:solidFill>
              <a:schemeClr val="tx1"/>
            </a:solidFill>
            <a:ln w="12700">
              <a:solidFill>
                <a:schemeClr val="tx1"/>
              </a:solidFill>
              <a:round/>
              <a:headEnd/>
              <a:tailEnd/>
            </a:ln>
          </p:spPr>
          <p:txBody>
            <a:bodyPr/>
            <a:lstStyle/>
            <a:p>
              <a:endParaRPr lang="en-US"/>
            </a:p>
          </p:txBody>
        </p:sp>
        <p:sp>
          <p:nvSpPr>
            <p:cNvPr id="16419" name="Freeform 23"/>
            <p:cNvSpPr>
              <a:spLocks/>
            </p:cNvSpPr>
            <p:nvPr/>
          </p:nvSpPr>
          <p:spPr bwMode="auto">
            <a:xfrm>
              <a:off x="3284" y="3426"/>
              <a:ext cx="132" cy="150"/>
            </a:xfrm>
            <a:custGeom>
              <a:avLst/>
              <a:gdLst>
                <a:gd name="T0" fmla="*/ 0 w 132"/>
                <a:gd name="T1" fmla="*/ 0 h 150"/>
                <a:gd name="T2" fmla="*/ 132 w 132"/>
                <a:gd name="T3" fmla="*/ 84 h 150"/>
                <a:gd name="T4" fmla="*/ 28 w 132"/>
                <a:gd name="T5" fmla="*/ 150 h 150"/>
                <a:gd name="T6" fmla="*/ 0 w 132"/>
                <a:gd name="T7" fmla="*/ 0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150">
                  <a:moveTo>
                    <a:pt x="0" y="0"/>
                  </a:moveTo>
                  <a:lnTo>
                    <a:pt x="132" y="84"/>
                  </a:lnTo>
                  <a:lnTo>
                    <a:pt x="28" y="150"/>
                  </a:lnTo>
                  <a:lnTo>
                    <a:pt x="0" y="0"/>
                  </a:lnTo>
                  <a:close/>
                </a:path>
              </a:pathLst>
            </a:custGeom>
            <a:solidFill>
              <a:schemeClr val="tx1"/>
            </a:solidFill>
            <a:ln w="12700">
              <a:solidFill>
                <a:schemeClr val="tx1"/>
              </a:solidFill>
              <a:round/>
              <a:headEnd/>
              <a:tailEnd/>
            </a:ln>
          </p:spPr>
          <p:txBody>
            <a:bodyPr/>
            <a:lstStyle/>
            <a:p>
              <a:endParaRPr lang="en-US"/>
            </a:p>
          </p:txBody>
        </p:sp>
        <p:sp>
          <p:nvSpPr>
            <p:cNvPr id="16420" name="Freeform 24"/>
            <p:cNvSpPr>
              <a:spLocks/>
            </p:cNvSpPr>
            <p:nvPr/>
          </p:nvSpPr>
          <p:spPr bwMode="auto">
            <a:xfrm>
              <a:off x="3284" y="3426"/>
              <a:ext cx="132" cy="150"/>
            </a:xfrm>
            <a:custGeom>
              <a:avLst/>
              <a:gdLst>
                <a:gd name="T0" fmla="*/ 0 w 132"/>
                <a:gd name="T1" fmla="*/ 0 h 150"/>
                <a:gd name="T2" fmla="*/ 132 w 132"/>
                <a:gd name="T3" fmla="*/ 84 h 150"/>
                <a:gd name="T4" fmla="*/ 28 w 132"/>
                <a:gd name="T5" fmla="*/ 150 h 150"/>
                <a:gd name="T6" fmla="*/ 0 w 132"/>
                <a:gd name="T7" fmla="*/ 0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150">
                  <a:moveTo>
                    <a:pt x="0" y="0"/>
                  </a:moveTo>
                  <a:lnTo>
                    <a:pt x="132" y="84"/>
                  </a:lnTo>
                  <a:lnTo>
                    <a:pt x="28" y="150"/>
                  </a:ln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21" name="Freeform 25"/>
            <p:cNvSpPr>
              <a:spLocks noEditPoints="1"/>
            </p:cNvSpPr>
            <p:nvPr/>
          </p:nvSpPr>
          <p:spPr bwMode="auto">
            <a:xfrm>
              <a:off x="576" y="2418"/>
              <a:ext cx="1098" cy="1220"/>
            </a:xfrm>
            <a:custGeom>
              <a:avLst/>
              <a:gdLst>
                <a:gd name="T0" fmla="*/ 34 w 1098"/>
                <a:gd name="T1" fmla="*/ 808 h 1220"/>
                <a:gd name="T2" fmla="*/ 10 w 1098"/>
                <a:gd name="T3" fmla="*/ 718 h 1220"/>
                <a:gd name="T4" fmla="*/ 0 w 1098"/>
                <a:gd name="T5" fmla="*/ 628 h 1220"/>
                <a:gd name="T6" fmla="*/ 4 w 1098"/>
                <a:gd name="T7" fmla="*/ 540 h 1220"/>
                <a:gd name="T8" fmla="*/ 22 w 1098"/>
                <a:gd name="T9" fmla="*/ 452 h 1220"/>
                <a:gd name="T10" fmla="*/ 50 w 1098"/>
                <a:gd name="T11" fmla="*/ 370 h 1220"/>
                <a:gd name="T12" fmla="*/ 90 w 1098"/>
                <a:gd name="T13" fmla="*/ 292 h 1220"/>
                <a:gd name="T14" fmla="*/ 142 w 1098"/>
                <a:gd name="T15" fmla="*/ 220 h 1220"/>
                <a:gd name="T16" fmla="*/ 202 w 1098"/>
                <a:gd name="T17" fmla="*/ 156 h 1220"/>
                <a:gd name="T18" fmla="*/ 274 w 1098"/>
                <a:gd name="T19" fmla="*/ 100 h 1220"/>
                <a:gd name="T20" fmla="*/ 354 w 1098"/>
                <a:gd name="T21" fmla="*/ 56 h 1220"/>
                <a:gd name="T22" fmla="*/ 386 w 1098"/>
                <a:gd name="T23" fmla="*/ 50 h 1220"/>
                <a:gd name="T24" fmla="*/ 304 w 1098"/>
                <a:gd name="T25" fmla="*/ 92 h 1220"/>
                <a:gd name="T26" fmla="*/ 230 w 1098"/>
                <a:gd name="T27" fmla="*/ 142 h 1220"/>
                <a:gd name="T28" fmla="*/ 166 w 1098"/>
                <a:gd name="T29" fmla="*/ 204 h 1220"/>
                <a:gd name="T30" fmla="*/ 112 w 1098"/>
                <a:gd name="T31" fmla="*/ 272 h 1220"/>
                <a:gd name="T32" fmla="*/ 70 w 1098"/>
                <a:gd name="T33" fmla="*/ 346 h 1220"/>
                <a:gd name="T34" fmla="*/ 46 w 1098"/>
                <a:gd name="T35" fmla="*/ 400 h 1220"/>
                <a:gd name="T36" fmla="*/ 22 w 1098"/>
                <a:gd name="T37" fmla="*/ 484 h 1220"/>
                <a:gd name="T38" fmla="*/ 10 w 1098"/>
                <a:gd name="T39" fmla="*/ 570 h 1220"/>
                <a:gd name="T40" fmla="*/ 10 w 1098"/>
                <a:gd name="T41" fmla="*/ 658 h 1220"/>
                <a:gd name="T42" fmla="*/ 24 w 1098"/>
                <a:gd name="T43" fmla="*/ 746 h 1220"/>
                <a:gd name="T44" fmla="*/ 52 w 1098"/>
                <a:gd name="T45" fmla="*/ 834 h 1220"/>
                <a:gd name="T46" fmla="*/ 78 w 1098"/>
                <a:gd name="T47" fmla="*/ 890 h 1220"/>
                <a:gd name="T48" fmla="*/ 126 w 1098"/>
                <a:gd name="T49" fmla="*/ 966 h 1220"/>
                <a:gd name="T50" fmla="*/ 184 w 1098"/>
                <a:gd name="T51" fmla="*/ 1034 h 1220"/>
                <a:gd name="T52" fmla="*/ 250 w 1098"/>
                <a:gd name="T53" fmla="*/ 1092 h 1220"/>
                <a:gd name="T54" fmla="*/ 322 w 1098"/>
                <a:gd name="T55" fmla="*/ 1138 h 1220"/>
                <a:gd name="T56" fmla="*/ 374 w 1098"/>
                <a:gd name="T57" fmla="*/ 1164 h 1220"/>
                <a:gd name="T58" fmla="*/ 456 w 1098"/>
                <a:gd name="T59" fmla="*/ 1192 h 1220"/>
                <a:gd name="T60" fmla="*/ 542 w 1098"/>
                <a:gd name="T61" fmla="*/ 1208 h 1220"/>
                <a:gd name="T62" fmla="*/ 630 w 1098"/>
                <a:gd name="T63" fmla="*/ 1212 h 1220"/>
                <a:gd name="T64" fmla="*/ 718 w 1098"/>
                <a:gd name="T65" fmla="*/ 1202 h 1220"/>
                <a:gd name="T66" fmla="*/ 806 w 1098"/>
                <a:gd name="T67" fmla="*/ 1180 h 1220"/>
                <a:gd name="T68" fmla="*/ 838 w 1098"/>
                <a:gd name="T69" fmla="*/ 1176 h 1220"/>
                <a:gd name="T70" fmla="*/ 754 w 1098"/>
                <a:gd name="T71" fmla="*/ 1204 h 1220"/>
                <a:gd name="T72" fmla="*/ 668 w 1098"/>
                <a:gd name="T73" fmla="*/ 1218 h 1220"/>
                <a:gd name="T74" fmla="*/ 612 w 1098"/>
                <a:gd name="T75" fmla="*/ 1220 h 1220"/>
                <a:gd name="T76" fmla="*/ 478 w 1098"/>
                <a:gd name="T77" fmla="*/ 1206 h 1220"/>
                <a:gd name="T78" fmla="*/ 350 w 1098"/>
                <a:gd name="T79" fmla="*/ 1162 h 1220"/>
                <a:gd name="T80" fmla="*/ 236 w 1098"/>
                <a:gd name="T81" fmla="*/ 1092 h 1220"/>
                <a:gd name="T82" fmla="*/ 140 w 1098"/>
                <a:gd name="T83" fmla="*/ 998 h 1220"/>
                <a:gd name="T84" fmla="*/ 64 w 1098"/>
                <a:gd name="T85" fmla="*/ 880 h 1220"/>
                <a:gd name="T86" fmla="*/ 48 w 1098"/>
                <a:gd name="T87" fmla="*/ 836 h 1220"/>
                <a:gd name="T88" fmla="*/ 836 w 1098"/>
                <a:gd name="T89" fmla="*/ 1168 h 1220"/>
                <a:gd name="T90" fmla="*/ 946 w 1098"/>
                <a:gd name="T91" fmla="*/ 1110 h 1220"/>
                <a:gd name="T92" fmla="*/ 1040 w 1098"/>
                <a:gd name="T93" fmla="*/ 1034 h 1220"/>
                <a:gd name="T94" fmla="*/ 1098 w 1098"/>
                <a:gd name="T95" fmla="*/ 978 h 1220"/>
                <a:gd name="T96" fmla="*/ 1046 w 1098"/>
                <a:gd name="T97" fmla="*/ 1040 h 1220"/>
                <a:gd name="T98" fmla="*/ 950 w 1098"/>
                <a:gd name="T99" fmla="*/ 1118 h 1220"/>
                <a:gd name="T100" fmla="*/ 838 w 1098"/>
                <a:gd name="T101" fmla="*/ 1176 h 1220"/>
                <a:gd name="T102" fmla="*/ 384 w 1098"/>
                <a:gd name="T103" fmla="*/ 44 h 1220"/>
                <a:gd name="T104" fmla="*/ 530 w 1098"/>
                <a:gd name="T105" fmla="*/ 4 h 1220"/>
                <a:gd name="T106" fmla="*/ 678 w 1098"/>
                <a:gd name="T107" fmla="*/ 2 h 1220"/>
                <a:gd name="T108" fmla="*/ 760 w 1098"/>
                <a:gd name="T109" fmla="*/ 26 h 1220"/>
                <a:gd name="T110" fmla="*/ 668 w 1098"/>
                <a:gd name="T111" fmla="*/ 10 h 1220"/>
                <a:gd name="T112" fmla="*/ 528 w 1098"/>
                <a:gd name="T113" fmla="*/ 14 h 1220"/>
                <a:gd name="T114" fmla="*/ 386 w 1098"/>
                <a:gd name="T115" fmla="*/ 50 h 12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98" h="1220">
                  <a:moveTo>
                    <a:pt x="44" y="838"/>
                  </a:moveTo>
                  <a:lnTo>
                    <a:pt x="44" y="838"/>
                  </a:lnTo>
                  <a:lnTo>
                    <a:pt x="34" y="808"/>
                  </a:lnTo>
                  <a:lnTo>
                    <a:pt x="24" y="778"/>
                  </a:lnTo>
                  <a:lnTo>
                    <a:pt x="16" y="748"/>
                  </a:lnTo>
                  <a:lnTo>
                    <a:pt x="10" y="718"/>
                  </a:lnTo>
                  <a:lnTo>
                    <a:pt x="6" y="688"/>
                  </a:lnTo>
                  <a:lnTo>
                    <a:pt x="2" y="658"/>
                  </a:lnTo>
                  <a:lnTo>
                    <a:pt x="0" y="628"/>
                  </a:lnTo>
                  <a:lnTo>
                    <a:pt x="0" y="598"/>
                  </a:lnTo>
                  <a:lnTo>
                    <a:pt x="2" y="570"/>
                  </a:lnTo>
                  <a:lnTo>
                    <a:pt x="4" y="540"/>
                  </a:lnTo>
                  <a:lnTo>
                    <a:pt x="8" y="510"/>
                  </a:lnTo>
                  <a:lnTo>
                    <a:pt x="14" y="482"/>
                  </a:lnTo>
                  <a:lnTo>
                    <a:pt x="22" y="452"/>
                  </a:lnTo>
                  <a:lnTo>
                    <a:pt x="30" y="424"/>
                  </a:lnTo>
                  <a:lnTo>
                    <a:pt x="38" y="398"/>
                  </a:lnTo>
                  <a:lnTo>
                    <a:pt x="50" y="370"/>
                  </a:lnTo>
                  <a:lnTo>
                    <a:pt x="62" y="344"/>
                  </a:lnTo>
                  <a:lnTo>
                    <a:pt x="76" y="318"/>
                  </a:lnTo>
                  <a:lnTo>
                    <a:pt x="90" y="292"/>
                  </a:lnTo>
                  <a:lnTo>
                    <a:pt x="106" y="268"/>
                  </a:lnTo>
                  <a:lnTo>
                    <a:pt x="122" y="244"/>
                  </a:lnTo>
                  <a:lnTo>
                    <a:pt x="142" y="220"/>
                  </a:lnTo>
                  <a:lnTo>
                    <a:pt x="160" y="198"/>
                  </a:lnTo>
                  <a:lnTo>
                    <a:pt x="182" y="176"/>
                  </a:lnTo>
                  <a:lnTo>
                    <a:pt x="202" y="156"/>
                  </a:lnTo>
                  <a:lnTo>
                    <a:pt x="226" y="136"/>
                  </a:lnTo>
                  <a:lnTo>
                    <a:pt x="250" y="118"/>
                  </a:lnTo>
                  <a:lnTo>
                    <a:pt x="274" y="100"/>
                  </a:lnTo>
                  <a:lnTo>
                    <a:pt x="300" y="84"/>
                  </a:lnTo>
                  <a:lnTo>
                    <a:pt x="328" y="70"/>
                  </a:lnTo>
                  <a:lnTo>
                    <a:pt x="354" y="56"/>
                  </a:lnTo>
                  <a:lnTo>
                    <a:pt x="384" y="44"/>
                  </a:lnTo>
                  <a:lnTo>
                    <a:pt x="386" y="50"/>
                  </a:lnTo>
                  <a:lnTo>
                    <a:pt x="358" y="62"/>
                  </a:lnTo>
                  <a:lnTo>
                    <a:pt x="330" y="76"/>
                  </a:lnTo>
                  <a:lnTo>
                    <a:pt x="304" y="92"/>
                  </a:lnTo>
                  <a:lnTo>
                    <a:pt x="278" y="108"/>
                  </a:lnTo>
                  <a:lnTo>
                    <a:pt x="254" y="124"/>
                  </a:lnTo>
                  <a:lnTo>
                    <a:pt x="230" y="142"/>
                  </a:lnTo>
                  <a:lnTo>
                    <a:pt x="208" y="162"/>
                  </a:lnTo>
                  <a:lnTo>
                    <a:pt x="186" y="182"/>
                  </a:lnTo>
                  <a:lnTo>
                    <a:pt x="166" y="204"/>
                  </a:lnTo>
                  <a:lnTo>
                    <a:pt x="148" y="226"/>
                  </a:lnTo>
                  <a:lnTo>
                    <a:pt x="130" y="248"/>
                  </a:lnTo>
                  <a:lnTo>
                    <a:pt x="112" y="272"/>
                  </a:lnTo>
                  <a:lnTo>
                    <a:pt x="96" y="296"/>
                  </a:lnTo>
                  <a:lnTo>
                    <a:pt x="82" y="322"/>
                  </a:lnTo>
                  <a:lnTo>
                    <a:pt x="70" y="346"/>
                  </a:lnTo>
                  <a:lnTo>
                    <a:pt x="58" y="374"/>
                  </a:lnTo>
                  <a:lnTo>
                    <a:pt x="46" y="400"/>
                  </a:lnTo>
                  <a:lnTo>
                    <a:pt x="38" y="428"/>
                  </a:lnTo>
                  <a:lnTo>
                    <a:pt x="28" y="456"/>
                  </a:lnTo>
                  <a:lnTo>
                    <a:pt x="22" y="484"/>
                  </a:lnTo>
                  <a:lnTo>
                    <a:pt x="16" y="512"/>
                  </a:lnTo>
                  <a:lnTo>
                    <a:pt x="12" y="540"/>
                  </a:lnTo>
                  <a:lnTo>
                    <a:pt x="10" y="570"/>
                  </a:lnTo>
                  <a:lnTo>
                    <a:pt x="8" y="598"/>
                  </a:lnTo>
                  <a:lnTo>
                    <a:pt x="8" y="628"/>
                  </a:lnTo>
                  <a:lnTo>
                    <a:pt x="10" y="658"/>
                  </a:lnTo>
                  <a:lnTo>
                    <a:pt x="14" y="688"/>
                  </a:lnTo>
                  <a:lnTo>
                    <a:pt x="18" y="716"/>
                  </a:lnTo>
                  <a:lnTo>
                    <a:pt x="24" y="746"/>
                  </a:lnTo>
                  <a:lnTo>
                    <a:pt x="32" y="776"/>
                  </a:lnTo>
                  <a:lnTo>
                    <a:pt x="42" y="806"/>
                  </a:lnTo>
                  <a:lnTo>
                    <a:pt x="52" y="834"/>
                  </a:lnTo>
                  <a:lnTo>
                    <a:pt x="64" y="862"/>
                  </a:lnTo>
                  <a:lnTo>
                    <a:pt x="78" y="890"/>
                  </a:lnTo>
                  <a:lnTo>
                    <a:pt x="92" y="916"/>
                  </a:lnTo>
                  <a:lnTo>
                    <a:pt x="108" y="942"/>
                  </a:lnTo>
                  <a:lnTo>
                    <a:pt x="126" y="966"/>
                  </a:lnTo>
                  <a:lnTo>
                    <a:pt x="144" y="990"/>
                  </a:lnTo>
                  <a:lnTo>
                    <a:pt x="164" y="1012"/>
                  </a:lnTo>
                  <a:lnTo>
                    <a:pt x="184" y="1034"/>
                  </a:lnTo>
                  <a:lnTo>
                    <a:pt x="204" y="1054"/>
                  </a:lnTo>
                  <a:lnTo>
                    <a:pt x="226" y="1074"/>
                  </a:lnTo>
                  <a:lnTo>
                    <a:pt x="250" y="1092"/>
                  </a:lnTo>
                  <a:lnTo>
                    <a:pt x="272" y="1108"/>
                  </a:lnTo>
                  <a:lnTo>
                    <a:pt x="298" y="1124"/>
                  </a:lnTo>
                  <a:lnTo>
                    <a:pt x="322" y="1138"/>
                  </a:lnTo>
                  <a:lnTo>
                    <a:pt x="348" y="1152"/>
                  </a:lnTo>
                  <a:lnTo>
                    <a:pt x="374" y="1164"/>
                  </a:lnTo>
                  <a:lnTo>
                    <a:pt x="402" y="1174"/>
                  </a:lnTo>
                  <a:lnTo>
                    <a:pt x="428" y="1184"/>
                  </a:lnTo>
                  <a:lnTo>
                    <a:pt x="456" y="1192"/>
                  </a:lnTo>
                  <a:lnTo>
                    <a:pt x="484" y="1198"/>
                  </a:lnTo>
                  <a:lnTo>
                    <a:pt x="514" y="1204"/>
                  </a:lnTo>
                  <a:lnTo>
                    <a:pt x="542" y="1208"/>
                  </a:lnTo>
                  <a:lnTo>
                    <a:pt x="570" y="1212"/>
                  </a:lnTo>
                  <a:lnTo>
                    <a:pt x="600" y="1212"/>
                  </a:lnTo>
                  <a:lnTo>
                    <a:pt x="630" y="1212"/>
                  </a:lnTo>
                  <a:lnTo>
                    <a:pt x="660" y="1210"/>
                  </a:lnTo>
                  <a:lnTo>
                    <a:pt x="688" y="1208"/>
                  </a:lnTo>
                  <a:lnTo>
                    <a:pt x="718" y="1202"/>
                  </a:lnTo>
                  <a:lnTo>
                    <a:pt x="748" y="1196"/>
                  </a:lnTo>
                  <a:lnTo>
                    <a:pt x="778" y="1188"/>
                  </a:lnTo>
                  <a:lnTo>
                    <a:pt x="806" y="1180"/>
                  </a:lnTo>
                  <a:lnTo>
                    <a:pt x="836" y="1168"/>
                  </a:lnTo>
                  <a:lnTo>
                    <a:pt x="838" y="1176"/>
                  </a:lnTo>
                  <a:lnTo>
                    <a:pt x="810" y="1186"/>
                  </a:lnTo>
                  <a:lnTo>
                    <a:pt x="782" y="1196"/>
                  </a:lnTo>
                  <a:lnTo>
                    <a:pt x="754" y="1204"/>
                  </a:lnTo>
                  <a:lnTo>
                    <a:pt x="726" y="1210"/>
                  </a:lnTo>
                  <a:lnTo>
                    <a:pt x="696" y="1214"/>
                  </a:lnTo>
                  <a:lnTo>
                    <a:pt x="668" y="1218"/>
                  </a:lnTo>
                  <a:lnTo>
                    <a:pt x="640" y="1220"/>
                  </a:lnTo>
                  <a:lnTo>
                    <a:pt x="612" y="1220"/>
                  </a:lnTo>
                  <a:lnTo>
                    <a:pt x="566" y="1218"/>
                  </a:lnTo>
                  <a:lnTo>
                    <a:pt x="522" y="1214"/>
                  </a:lnTo>
                  <a:lnTo>
                    <a:pt x="478" y="1206"/>
                  </a:lnTo>
                  <a:lnTo>
                    <a:pt x="434" y="1194"/>
                  </a:lnTo>
                  <a:lnTo>
                    <a:pt x="392" y="1180"/>
                  </a:lnTo>
                  <a:lnTo>
                    <a:pt x="350" y="1162"/>
                  </a:lnTo>
                  <a:lnTo>
                    <a:pt x="312" y="1142"/>
                  </a:lnTo>
                  <a:lnTo>
                    <a:pt x="274" y="1118"/>
                  </a:lnTo>
                  <a:lnTo>
                    <a:pt x="236" y="1092"/>
                  </a:lnTo>
                  <a:lnTo>
                    <a:pt x="202" y="1064"/>
                  </a:lnTo>
                  <a:lnTo>
                    <a:pt x="170" y="1032"/>
                  </a:lnTo>
                  <a:lnTo>
                    <a:pt x="140" y="998"/>
                  </a:lnTo>
                  <a:lnTo>
                    <a:pt x="112" y="960"/>
                  </a:lnTo>
                  <a:lnTo>
                    <a:pt x="86" y="922"/>
                  </a:lnTo>
                  <a:lnTo>
                    <a:pt x="64" y="880"/>
                  </a:lnTo>
                  <a:lnTo>
                    <a:pt x="44" y="838"/>
                  </a:lnTo>
                  <a:close/>
                  <a:moveTo>
                    <a:pt x="44" y="838"/>
                  </a:moveTo>
                  <a:lnTo>
                    <a:pt x="48" y="836"/>
                  </a:lnTo>
                  <a:lnTo>
                    <a:pt x="44" y="838"/>
                  </a:lnTo>
                  <a:close/>
                  <a:moveTo>
                    <a:pt x="836" y="1168"/>
                  </a:moveTo>
                  <a:lnTo>
                    <a:pt x="836" y="1168"/>
                  </a:lnTo>
                  <a:lnTo>
                    <a:pt x="874" y="1152"/>
                  </a:lnTo>
                  <a:lnTo>
                    <a:pt x="912" y="1132"/>
                  </a:lnTo>
                  <a:lnTo>
                    <a:pt x="946" y="1110"/>
                  </a:lnTo>
                  <a:lnTo>
                    <a:pt x="980" y="1086"/>
                  </a:lnTo>
                  <a:lnTo>
                    <a:pt x="1010" y="1060"/>
                  </a:lnTo>
                  <a:lnTo>
                    <a:pt x="1040" y="1034"/>
                  </a:lnTo>
                  <a:lnTo>
                    <a:pt x="1068" y="1004"/>
                  </a:lnTo>
                  <a:lnTo>
                    <a:pt x="1092" y="972"/>
                  </a:lnTo>
                  <a:lnTo>
                    <a:pt x="1098" y="978"/>
                  </a:lnTo>
                  <a:lnTo>
                    <a:pt x="1072" y="1010"/>
                  </a:lnTo>
                  <a:lnTo>
                    <a:pt x="1046" y="1040"/>
                  </a:lnTo>
                  <a:lnTo>
                    <a:pt x="1016" y="1068"/>
                  </a:lnTo>
                  <a:lnTo>
                    <a:pt x="984" y="1094"/>
                  </a:lnTo>
                  <a:lnTo>
                    <a:pt x="950" y="1118"/>
                  </a:lnTo>
                  <a:lnTo>
                    <a:pt x="916" y="1140"/>
                  </a:lnTo>
                  <a:lnTo>
                    <a:pt x="878" y="1158"/>
                  </a:lnTo>
                  <a:lnTo>
                    <a:pt x="838" y="1176"/>
                  </a:lnTo>
                  <a:lnTo>
                    <a:pt x="836" y="1168"/>
                  </a:lnTo>
                  <a:close/>
                  <a:moveTo>
                    <a:pt x="384" y="44"/>
                  </a:moveTo>
                  <a:lnTo>
                    <a:pt x="384" y="44"/>
                  </a:lnTo>
                  <a:lnTo>
                    <a:pt x="432" y="26"/>
                  </a:lnTo>
                  <a:lnTo>
                    <a:pt x="482" y="14"/>
                  </a:lnTo>
                  <a:lnTo>
                    <a:pt x="530" y="4"/>
                  </a:lnTo>
                  <a:lnTo>
                    <a:pt x="580" y="0"/>
                  </a:lnTo>
                  <a:lnTo>
                    <a:pt x="628" y="0"/>
                  </a:lnTo>
                  <a:lnTo>
                    <a:pt x="678" y="2"/>
                  </a:lnTo>
                  <a:lnTo>
                    <a:pt x="726" y="10"/>
                  </a:lnTo>
                  <a:lnTo>
                    <a:pt x="772" y="20"/>
                  </a:lnTo>
                  <a:lnTo>
                    <a:pt x="760" y="26"/>
                  </a:lnTo>
                  <a:lnTo>
                    <a:pt x="714" y="16"/>
                  </a:lnTo>
                  <a:lnTo>
                    <a:pt x="668" y="10"/>
                  </a:lnTo>
                  <a:lnTo>
                    <a:pt x="622" y="8"/>
                  </a:lnTo>
                  <a:lnTo>
                    <a:pt x="574" y="8"/>
                  </a:lnTo>
                  <a:lnTo>
                    <a:pt x="528" y="14"/>
                  </a:lnTo>
                  <a:lnTo>
                    <a:pt x="480" y="22"/>
                  </a:lnTo>
                  <a:lnTo>
                    <a:pt x="434" y="34"/>
                  </a:lnTo>
                  <a:lnTo>
                    <a:pt x="386" y="50"/>
                  </a:lnTo>
                  <a:lnTo>
                    <a:pt x="384" y="44"/>
                  </a:lnTo>
                  <a:close/>
                </a:path>
              </a:pathLst>
            </a:custGeom>
            <a:solidFill>
              <a:srgbClr val="000000"/>
            </a:solidFill>
            <a:ln w="12700">
              <a:solidFill>
                <a:schemeClr val="tx1"/>
              </a:solidFill>
              <a:round/>
              <a:headEnd/>
              <a:tailEnd/>
            </a:ln>
          </p:spPr>
          <p:txBody>
            <a:bodyPr/>
            <a:lstStyle/>
            <a:p>
              <a:endParaRPr lang="en-US"/>
            </a:p>
          </p:txBody>
        </p:sp>
        <p:sp>
          <p:nvSpPr>
            <p:cNvPr id="16422" name="Freeform 26"/>
            <p:cNvSpPr>
              <a:spLocks/>
            </p:cNvSpPr>
            <p:nvPr/>
          </p:nvSpPr>
          <p:spPr bwMode="auto">
            <a:xfrm>
              <a:off x="576" y="2462"/>
              <a:ext cx="838" cy="1176"/>
            </a:xfrm>
            <a:custGeom>
              <a:avLst/>
              <a:gdLst>
                <a:gd name="T0" fmla="*/ 34 w 838"/>
                <a:gd name="T1" fmla="*/ 764 h 1176"/>
                <a:gd name="T2" fmla="*/ 10 w 838"/>
                <a:gd name="T3" fmla="*/ 674 h 1176"/>
                <a:gd name="T4" fmla="*/ 0 w 838"/>
                <a:gd name="T5" fmla="*/ 584 h 1176"/>
                <a:gd name="T6" fmla="*/ 4 w 838"/>
                <a:gd name="T7" fmla="*/ 496 h 1176"/>
                <a:gd name="T8" fmla="*/ 22 w 838"/>
                <a:gd name="T9" fmla="*/ 408 h 1176"/>
                <a:gd name="T10" fmla="*/ 50 w 838"/>
                <a:gd name="T11" fmla="*/ 326 h 1176"/>
                <a:gd name="T12" fmla="*/ 90 w 838"/>
                <a:gd name="T13" fmla="*/ 248 h 1176"/>
                <a:gd name="T14" fmla="*/ 142 w 838"/>
                <a:gd name="T15" fmla="*/ 176 h 1176"/>
                <a:gd name="T16" fmla="*/ 202 w 838"/>
                <a:gd name="T17" fmla="*/ 112 h 1176"/>
                <a:gd name="T18" fmla="*/ 274 w 838"/>
                <a:gd name="T19" fmla="*/ 56 h 1176"/>
                <a:gd name="T20" fmla="*/ 354 w 838"/>
                <a:gd name="T21" fmla="*/ 12 h 1176"/>
                <a:gd name="T22" fmla="*/ 386 w 838"/>
                <a:gd name="T23" fmla="*/ 6 h 1176"/>
                <a:gd name="T24" fmla="*/ 304 w 838"/>
                <a:gd name="T25" fmla="*/ 48 h 1176"/>
                <a:gd name="T26" fmla="*/ 230 w 838"/>
                <a:gd name="T27" fmla="*/ 98 h 1176"/>
                <a:gd name="T28" fmla="*/ 166 w 838"/>
                <a:gd name="T29" fmla="*/ 160 h 1176"/>
                <a:gd name="T30" fmla="*/ 112 w 838"/>
                <a:gd name="T31" fmla="*/ 228 h 1176"/>
                <a:gd name="T32" fmla="*/ 70 w 838"/>
                <a:gd name="T33" fmla="*/ 302 h 1176"/>
                <a:gd name="T34" fmla="*/ 46 w 838"/>
                <a:gd name="T35" fmla="*/ 356 h 1176"/>
                <a:gd name="T36" fmla="*/ 22 w 838"/>
                <a:gd name="T37" fmla="*/ 440 h 1176"/>
                <a:gd name="T38" fmla="*/ 10 w 838"/>
                <a:gd name="T39" fmla="*/ 526 h 1176"/>
                <a:gd name="T40" fmla="*/ 10 w 838"/>
                <a:gd name="T41" fmla="*/ 614 h 1176"/>
                <a:gd name="T42" fmla="*/ 24 w 838"/>
                <a:gd name="T43" fmla="*/ 702 h 1176"/>
                <a:gd name="T44" fmla="*/ 52 w 838"/>
                <a:gd name="T45" fmla="*/ 790 h 1176"/>
                <a:gd name="T46" fmla="*/ 78 w 838"/>
                <a:gd name="T47" fmla="*/ 846 h 1176"/>
                <a:gd name="T48" fmla="*/ 126 w 838"/>
                <a:gd name="T49" fmla="*/ 922 h 1176"/>
                <a:gd name="T50" fmla="*/ 184 w 838"/>
                <a:gd name="T51" fmla="*/ 990 h 1176"/>
                <a:gd name="T52" fmla="*/ 250 w 838"/>
                <a:gd name="T53" fmla="*/ 1048 h 1176"/>
                <a:gd name="T54" fmla="*/ 322 w 838"/>
                <a:gd name="T55" fmla="*/ 1094 h 1176"/>
                <a:gd name="T56" fmla="*/ 374 w 838"/>
                <a:gd name="T57" fmla="*/ 1120 h 1176"/>
                <a:gd name="T58" fmla="*/ 456 w 838"/>
                <a:gd name="T59" fmla="*/ 1148 h 1176"/>
                <a:gd name="T60" fmla="*/ 542 w 838"/>
                <a:gd name="T61" fmla="*/ 1164 h 1176"/>
                <a:gd name="T62" fmla="*/ 630 w 838"/>
                <a:gd name="T63" fmla="*/ 1168 h 1176"/>
                <a:gd name="T64" fmla="*/ 718 w 838"/>
                <a:gd name="T65" fmla="*/ 1158 h 1176"/>
                <a:gd name="T66" fmla="*/ 806 w 838"/>
                <a:gd name="T67" fmla="*/ 1136 h 1176"/>
                <a:gd name="T68" fmla="*/ 838 w 838"/>
                <a:gd name="T69" fmla="*/ 1132 h 1176"/>
                <a:gd name="T70" fmla="*/ 754 w 838"/>
                <a:gd name="T71" fmla="*/ 1160 h 1176"/>
                <a:gd name="T72" fmla="*/ 668 w 838"/>
                <a:gd name="T73" fmla="*/ 1174 h 1176"/>
                <a:gd name="T74" fmla="*/ 612 w 838"/>
                <a:gd name="T75" fmla="*/ 1176 h 1176"/>
                <a:gd name="T76" fmla="*/ 478 w 838"/>
                <a:gd name="T77" fmla="*/ 1162 h 1176"/>
                <a:gd name="T78" fmla="*/ 350 w 838"/>
                <a:gd name="T79" fmla="*/ 1118 h 1176"/>
                <a:gd name="T80" fmla="*/ 236 w 838"/>
                <a:gd name="T81" fmla="*/ 1048 h 1176"/>
                <a:gd name="T82" fmla="*/ 140 w 838"/>
                <a:gd name="T83" fmla="*/ 954 h 1176"/>
                <a:gd name="T84" fmla="*/ 64 w 838"/>
                <a:gd name="T85" fmla="*/ 836 h 11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38" h="1176">
                  <a:moveTo>
                    <a:pt x="44" y="794"/>
                  </a:moveTo>
                  <a:lnTo>
                    <a:pt x="44" y="794"/>
                  </a:lnTo>
                  <a:lnTo>
                    <a:pt x="34" y="764"/>
                  </a:lnTo>
                  <a:lnTo>
                    <a:pt x="24" y="734"/>
                  </a:lnTo>
                  <a:lnTo>
                    <a:pt x="16" y="704"/>
                  </a:lnTo>
                  <a:lnTo>
                    <a:pt x="10" y="674"/>
                  </a:lnTo>
                  <a:lnTo>
                    <a:pt x="6" y="644"/>
                  </a:lnTo>
                  <a:lnTo>
                    <a:pt x="2" y="614"/>
                  </a:lnTo>
                  <a:lnTo>
                    <a:pt x="0" y="584"/>
                  </a:lnTo>
                  <a:lnTo>
                    <a:pt x="0" y="554"/>
                  </a:lnTo>
                  <a:lnTo>
                    <a:pt x="2" y="526"/>
                  </a:lnTo>
                  <a:lnTo>
                    <a:pt x="4" y="496"/>
                  </a:lnTo>
                  <a:lnTo>
                    <a:pt x="8" y="466"/>
                  </a:lnTo>
                  <a:lnTo>
                    <a:pt x="14" y="438"/>
                  </a:lnTo>
                  <a:lnTo>
                    <a:pt x="22" y="408"/>
                  </a:lnTo>
                  <a:lnTo>
                    <a:pt x="30" y="380"/>
                  </a:lnTo>
                  <a:lnTo>
                    <a:pt x="38" y="354"/>
                  </a:lnTo>
                  <a:lnTo>
                    <a:pt x="50" y="326"/>
                  </a:lnTo>
                  <a:lnTo>
                    <a:pt x="62" y="300"/>
                  </a:lnTo>
                  <a:lnTo>
                    <a:pt x="76" y="274"/>
                  </a:lnTo>
                  <a:lnTo>
                    <a:pt x="90" y="248"/>
                  </a:lnTo>
                  <a:lnTo>
                    <a:pt x="106" y="224"/>
                  </a:lnTo>
                  <a:lnTo>
                    <a:pt x="122" y="200"/>
                  </a:lnTo>
                  <a:lnTo>
                    <a:pt x="142" y="176"/>
                  </a:lnTo>
                  <a:lnTo>
                    <a:pt x="160" y="154"/>
                  </a:lnTo>
                  <a:lnTo>
                    <a:pt x="182" y="132"/>
                  </a:lnTo>
                  <a:lnTo>
                    <a:pt x="202" y="112"/>
                  </a:lnTo>
                  <a:lnTo>
                    <a:pt x="226" y="92"/>
                  </a:lnTo>
                  <a:lnTo>
                    <a:pt x="250" y="74"/>
                  </a:lnTo>
                  <a:lnTo>
                    <a:pt x="274" y="56"/>
                  </a:lnTo>
                  <a:lnTo>
                    <a:pt x="300" y="40"/>
                  </a:lnTo>
                  <a:lnTo>
                    <a:pt x="328" y="26"/>
                  </a:lnTo>
                  <a:lnTo>
                    <a:pt x="354" y="12"/>
                  </a:lnTo>
                  <a:lnTo>
                    <a:pt x="384" y="0"/>
                  </a:lnTo>
                  <a:lnTo>
                    <a:pt x="386" y="6"/>
                  </a:lnTo>
                  <a:lnTo>
                    <a:pt x="358" y="18"/>
                  </a:lnTo>
                  <a:lnTo>
                    <a:pt x="330" y="32"/>
                  </a:lnTo>
                  <a:lnTo>
                    <a:pt x="304" y="48"/>
                  </a:lnTo>
                  <a:lnTo>
                    <a:pt x="278" y="64"/>
                  </a:lnTo>
                  <a:lnTo>
                    <a:pt x="254" y="80"/>
                  </a:lnTo>
                  <a:lnTo>
                    <a:pt x="230" y="98"/>
                  </a:lnTo>
                  <a:lnTo>
                    <a:pt x="208" y="118"/>
                  </a:lnTo>
                  <a:lnTo>
                    <a:pt x="186" y="138"/>
                  </a:lnTo>
                  <a:lnTo>
                    <a:pt x="166" y="160"/>
                  </a:lnTo>
                  <a:lnTo>
                    <a:pt x="148" y="182"/>
                  </a:lnTo>
                  <a:lnTo>
                    <a:pt x="130" y="204"/>
                  </a:lnTo>
                  <a:lnTo>
                    <a:pt x="112" y="228"/>
                  </a:lnTo>
                  <a:lnTo>
                    <a:pt x="96" y="252"/>
                  </a:lnTo>
                  <a:lnTo>
                    <a:pt x="82" y="278"/>
                  </a:lnTo>
                  <a:lnTo>
                    <a:pt x="70" y="302"/>
                  </a:lnTo>
                  <a:lnTo>
                    <a:pt x="58" y="330"/>
                  </a:lnTo>
                  <a:lnTo>
                    <a:pt x="46" y="356"/>
                  </a:lnTo>
                  <a:lnTo>
                    <a:pt x="38" y="384"/>
                  </a:lnTo>
                  <a:lnTo>
                    <a:pt x="28" y="412"/>
                  </a:lnTo>
                  <a:lnTo>
                    <a:pt x="22" y="440"/>
                  </a:lnTo>
                  <a:lnTo>
                    <a:pt x="16" y="468"/>
                  </a:lnTo>
                  <a:lnTo>
                    <a:pt x="12" y="496"/>
                  </a:lnTo>
                  <a:lnTo>
                    <a:pt x="10" y="526"/>
                  </a:lnTo>
                  <a:lnTo>
                    <a:pt x="8" y="554"/>
                  </a:lnTo>
                  <a:lnTo>
                    <a:pt x="8" y="584"/>
                  </a:lnTo>
                  <a:lnTo>
                    <a:pt x="10" y="614"/>
                  </a:lnTo>
                  <a:lnTo>
                    <a:pt x="14" y="644"/>
                  </a:lnTo>
                  <a:lnTo>
                    <a:pt x="18" y="672"/>
                  </a:lnTo>
                  <a:lnTo>
                    <a:pt x="24" y="702"/>
                  </a:lnTo>
                  <a:lnTo>
                    <a:pt x="32" y="732"/>
                  </a:lnTo>
                  <a:lnTo>
                    <a:pt x="42" y="762"/>
                  </a:lnTo>
                  <a:lnTo>
                    <a:pt x="52" y="790"/>
                  </a:lnTo>
                  <a:lnTo>
                    <a:pt x="64" y="818"/>
                  </a:lnTo>
                  <a:lnTo>
                    <a:pt x="78" y="846"/>
                  </a:lnTo>
                  <a:lnTo>
                    <a:pt x="92" y="872"/>
                  </a:lnTo>
                  <a:lnTo>
                    <a:pt x="108" y="898"/>
                  </a:lnTo>
                  <a:lnTo>
                    <a:pt x="126" y="922"/>
                  </a:lnTo>
                  <a:lnTo>
                    <a:pt x="144" y="946"/>
                  </a:lnTo>
                  <a:lnTo>
                    <a:pt x="164" y="968"/>
                  </a:lnTo>
                  <a:lnTo>
                    <a:pt x="184" y="990"/>
                  </a:lnTo>
                  <a:lnTo>
                    <a:pt x="204" y="1010"/>
                  </a:lnTo>
                  <a:lnTo>
                    <a:pt x="226" y="1030"/>
                  </a:lnTo>
                  <a:lnTo>
                    <a:pt x="250" y="1048"/>
                  </a:lnTo>
                  <a:lnTo>
                    <a:pt x="272" y="1064"/>
                  </a:lnTo>
                  <a:lnTo>
                    <a:pt x="298" y="1080"/>
                  </a:lnTo>
                  <a:lnTo>
                    <a:pt x="322" y="1094"/>
                  </a:lnTo>
                  <a:lnTo>
                    <a:pt x="348" y="1108"/>
                  </a:lnTo>
                  <a:lnTo>
                    <a:pt x="374" y="1120"/>
                  </a:lnTo>
                  <a:lnTo>
                    <a:pt x="402" y="1130"/>
                  </a:lnTo>
                  <a:lnTo>
                    <a:pt x="428" y="1140"/>
                  </a:lnTo>
                  <a:lnTo>
                    <a:pt x="456" y="1148"/>
                  </a:lnTo>
                  <a:lnTo>
                    <a:pt x="484" y="1154"/>
                  </a:lnTo>
                  <a:lnTo>
                    <a:pt x="514" y="1160"/>
                  </a:lnTo>
                  <a:lnTo>
                    <a:pt x="542" y="1164"/>
                  </a:lnTo>
                  <a:lnTo>
                    <a:pt x="570" y="1168"/>
                  </a:lnTo>
                  <a:lnTo>
                    <a:pt x="600" y="1168"/>
                  </a:lnTo>
                  <a:lnTo>
                    <a:pt x="630" y="1168"/>
                  </a:lnTo>
                  <a:lnTo>
                    <a:pt x="660" y="1166"/>
                  </a:lnTo>
                  <a:lnTo>
                    <a:pt x="688" y="1164"/>
                  </a:lnTo>
                  <a:lnTo>
                    <a:pt x="718" y="1158"/>
                  </a:lnTo>
                  <a:lnTo>
                    <a:pt x="748" y="1152"/>
                  </a:lnTo>
                  <a:lnTo>
                    <a:pt x="778" y="1144"/>
                  </a:lnTo>
                  <a:lnTo>
                    <a:pt x="806" y="1136"/>
                  </a:lnTo>
                  <a:lnTo>
                    <a:pt x="836" y="1124"/>
                  </a:lnTo>
                  <a:lnTo>
                    <a:pt x="838" y="1132"/>
                  </a:lnTo>
                  <a:lnTo>
                    <a:pt x="810" y="1142"/>
                  </a:lnTo>
                  <a:lnTo>
                    <a:pt x="782" y="1152"/>
                  </a:lnTo>
                  <a:lnTo>
                    <a:pt x="754" y="1160"/>
                  </a:lnTo>
                  <a:lnTo>
                    <a:pt x="726" y="1166"/>
                  </a:lnTo>
                  <a:lnTo>
                    <a:pt x="696" y="1170"/>
                  </a:lnTo>
                  <a:lnTo>
                    <a:pt x="668" y="1174"/>
                  </a:lnTo>
                  <a:lnTo>
                    <a:pt x="640" y="1176"/>
                  </a:lnTo>
                  <a:lnTo>
                    <a:pt x="612" y="1176"/>
                  </a:lnTo>
                  <a:lnTo>
                    <a:pt x="566" y="1174"/>
                  </a:lnTo>
                  <a:lnTo>
                    <a:pt x="522" y="1170"/>
                  </a:lnTo>
                  <a:lnTo>
                    <a:pt x="478" y="1162"/>
                  </a:lnTo>
                  <a:lnTo>
                    <a:pt x="434" y="1150"/>
                  </a:lnTo>
                  <a:lnTo>
                    <a:pt x="392" y="1136"/>
                  </a:lnTo>
                  <a:lnTo>
                    <a:pt x="350" y="1118"/>
                  </a:lnTo>
                  <a:lnTo>
                    <a:pt x="312" y="1098"/>
                  </a:lnTo>
                  <a:lnTo>
                    <a:pt x="274" y="1074"/>
                  </a:lnTo>
                  <a:lnTo>
                    <a:pt x="236" y="1048"/>
                  </a:lnTo>
                  <a:lnTo>
                    <a:pt x="202" y="1020"/>
                  </a:lnTo>
                  <a:lnTo>
                    <a:pt x="170" y="988"/>
                  </a:lnTo>
                  <a:lnTo>
                    <a:pt x="140" y="954"/>
                  </a:lnTo>
                  <a:lnTo>
                    <a:pt x="112" y="916"/>
                  </a:lnTo>
                  <a:lnTo>
                    <a:pt x="86" y="878"/>
                  </a:lnTo>
                  <a:lnTo>
                    <a:pt x="64" y="836"/>
                  </a:lnTo>
                  <a:lnTo>
                    <a:pt x="44" y="794"/>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23" name="Freeform 27"/>
            <p:cNvSpPr>
              <a:spLocks/>
            </p:cNvSpPr>
            <p:nvPr/>
          </p:nvSpPr>
          <p:spPr bwMode="auto">
            <a:xfrm>
              <a:off x="1412" y="3390"/>
              <a:ext cx="262" cy="204"/>
            </a:xfrm>
            <a:custGeom>
              <a:avLst/>
              <a:gdLst>
                <a:gd name="T0" fmla="*/ 0 w 262"/>
                <a:gd name="T1" fmla="*/ 196 h 204"/>
                <a:gd name="T2" fmla="*/ 0 w 262"/>
                <a:gd name="T3" fmla="*/ 196 h 204"/>
                <a:gd name="T4" fmla="*/ 38 w 262"/>
                <a:gd name="T5" fmla="*/ 180 h 204"/>
                <a:gd name="T6" fmla="*/ 76 w 262"/>
                <a:gd name="T7" fmla="*/ 160 h 204"/>
                <a:gd name="T8" fmla="*/ 110 w 262"/>
                <a:gd name="T9" fmla="*/ 138 h 204"/>
                <a:gd name="T10" fmla="*/ 144 w 262"/>
                <a:gd name="T11" fmla="*/ 114 h 204"/>
                <a:gd name="T12" fmla="*/ 174 w 262"/>
                <a:gd name="T13" fmla="*/ 88 h 204"/>
                <a:gd name="T14" fmla="*/ 204 w 262"/>
                <a:gd name="T15" fmla="*/ 62 h 204"/>
                <a:gd name="T16" fmla="*/ 232 w 262"/>
                <a:gd name="T17" fmla="*/ 32 h 204"/>
                <a:gd name="T18" fmla="*/ 256 w 262"/>
                <a:gd name="T19" fmla="*/ 0 h 204"/>
                <a:gd name="T20" fmla="*/ 262 w 262"/>
                <a:gd name="T21" fmla="*/ 6 h 204"/>
                <a:gd name="T22" fmla="*/ 262 w 262"/>
                <a:gd name="T23" fmla="*/ 6 h 204"/>
                <a:gd name="T24" fmla="*/ 236 w 262"/>
                <a:gd name="T25" fmla="*/ 38 h 204"/>
                <a:gd name="T26" fmla="*/ 210 w 262"/>
                <a:gd name="T27" fmla="*/ 68 h 204"/>
                <a:gd name="T28" fmla="*/ 180 w 262"/>
                <a:gd name="T29" fmla="*/ 96 h 204"/>
                <a:gd name="T30" fmla="*/ 148 w 262"/>
                <a:gd name="T31" fmla="*/ 122 h 204"/>
                <a:gd name="T32" fmla="*/ 114 w 262"/>
                <a:gd name="T33" fmla="*/ 146 h 204"/>
                <a:gd name="T34" fmla="*/ 80 w 262"/>
                <a:gd name="T35" fmla="*/ 168 h 204"/>
                <a:gd name="T36" fmla="*/ 42 w 262"/>
                <a:gd name="T37" fmla="*/ 186 h 204"/>
                <a:gd name="T38" fmla="*/ 2 w 262"/>
                <a:gd name="T39" fmla="*/ 204 h 204"/>
                <a:gd name="T40" fmla="*/ 0 w 262"/>
                <a:gd name="T41" fmla="*/ 196 h 2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2" h="204">
                  <a:moveTo>
                    <a:pt x="0" y="196"/>
                  </a:moveTo>
                  <a:lnTo>
                    <a:pt x="0" y="196"/>
                  </a:lnTo>
                  <a:lnTo>
                    <a:pt x="38" y="180"/>
                  </a:lnTo>
                  <a:lnTo>
                    <a:pt x="76" y="160"/>
                  </a:lnTo>
                  <a:lnTo>
                    <a:pt x="110" y="138"/>
                  </a:lnTo>
                  <a:lnTo>
                    <a:pt x="144" y="114"/>
                  </a:lnTo>
                  <a:lnTo>
                    <a:pt x="174" y="88"/>
                  </a:lnTo>
                  <a:lnTo>
                    <a:pt x="204" y="62"/>
                  </a:lnTo>
                  <a:lnTo>
                    <a:pt x="232" y="32"/>
                  </a:lnTo>
                  <a:lnTo>
                    <a:pt x="256" y="0"/>
                  </a:lnTo>
                  <a:lnTo>
                    <a:pt x="262" y="6"/>
                  </a:lnTo>
                  <a:lnTo>
                    <a:pt x="236" y="38"/>
                  </a:lnTo>
                  <a:lnTo>
                    <a:pt x="210" y="68"/>
                  </a:lnTo>
                  <a:lnTo>
                    <a:pt x="180" y="96"/>
                  </a:lnTo>
                  <a:lnTo>
                    <a:pt x="148" y="122"/>
                  </a:lnTo>
                  <a:lnTo>
                    <a:pt x="114" y="146"/>
                  </a:lnTo>
                  <a:lnTo>
                    <a:pt x="80" y="168"/>
                  </a:lnTo>
                  <a:lnTo>
                    <a:pt x="42" y="186"/>
                  </a:lnTo>
                  <a:lnTo>
                    <a:pt x="2" y="204"/>
                  </a:lnTo>
                  <a:lnTo>
                    <a:pt x="0" y="196"/>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24" name="Freeform 28"/>
            <p:cNvSpPr>
              <a:spLocks/>
            </p:cNvSpPr>
            <p:nvPr/>
          </p:nvSpPr>
          <p:spPr bwMode="auto">
            <a:xfrm>
              <a:off x="960" y="2418"/>
              <a:ext cx="388" cy="50"/>
            </a:xfrm>
            <a:custGeom>
              <a:avLst/>
              <a:gdLst>
                <a:gd name="T0" fmla="*/ 0 w 388"/>
                <a:gd name="T1" fmla="*/ 44 h 50"/>
                <a:gd name="T2" fmla="*/ 0 w 388"/>
                <a:gd name="T3" fmla="*/ 44 h 50"/>
                <a:gd name="T4" fmla="*/ 48 w 388"/>
                <a:gd name="T5" fmla="*/ 26 h 50"/>
                <a:gd name="T6" fmla="*/ 98 w 388"/>
                <a:gd name="T7" fmla="*/ 14 h 50"/>
                <a:gd name="T8" fmla="*/ 146 w 388"/>
                <a:gd name="T9" fmla="*/ 4 h 50"/>
                <a:gd name="T10" fmla="*/ 196 w 388"/>
                <a:gd name="T11" fmla="*/ 0 h 50"/>
                <a:gd name="T12" fmla="*/ 244 w 388"/>
                <a:gd name="T13" fmla="*/ 0 h 50"/>
                <a:gd name="T14" fmla="*/ 294 w 388"/>
                <a:gd name="T15" fmla="*/ 2 h 50"/>
                <a:gd name="T16" fmla="*/ 342 w 388"/>
                <a:gd name="T17" fmla="*/ 10 h 50"/>
                <a:gd name="T18" fmla="*/ 388 w 388"/>
                <a:gd name="T19" fmla="*/ 20 h 50"/>
                <a:gd name="T20" fmla="*/ 376 w 388"/>
                <a:gd name="T21" fmla="*/ 26 h 50"/>
                <a:gd name="T22" fmla="*/ 376 w 388"/>
                <a:gd name="T23" fmla="*/ 26 h 50"/>
                <a:gd name="T24" fmla="*/ 330 w 388"/>
                <a:gd name="T25" fmla="*/ 16 h 50"/>
                <a:gd name="T26" fmla="*/ 284 w 388"/>
                <a:gd name="T27" fmla="*/ 10 h 50"/>
                <a:gd name="T28" fmla="*/ 238 w 388"/>
                <a:gd name="T29" fmla="*/ 8 h 50"/>
                <a:gd name="T30" fmla="*/ 190 w 388"/>
                <a:gd name="T31" fmla="*/ 8 h 50"/>
                <a:gd name="T32" fmla="*/ 144 w 388"/>
                <a:gd name="T33" fmla="*/ 14 h 50"/>
                <a:gd name="T34" fmla="*/ 96 w 388"/>
                <a:gd name="T35" fmla="*/ 22 h 50"/>
                <a:gd name="T36" fmla="*/ 50 w 388"/>
                <a:gd name="T37" fmla="*/ 34 h 50"/>
                <a:gd name="T38" fmla="*/ 2 w 388"/>
                <a:gd name="T39" fmla="*/ 50 h 50"/>
                <a:gd name="T40" fmla="*/ 0 w 388"/>
                <a:gd name="T41" fmla="*/ 44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8" h="50">
                  <a:moveTo>
                    <a:pt x="0" y="44"/>
                  </a:moveTo>
                  <a:lnTo>
                    <a:pt x="0" y="44"/>
                  </a:lnTo>
                  <a:lnTo>
                    <a:pt x="48" y="26"/>
                  </a:lnTo>
                  <a:lnTo>
                    <a:pt x="98" y="14"/>
                  </a:lnTo>
                  <a:lnTo>
                    <a:pt x="146" y="4"/>
                  </a:lnTo>
                  <a:lnTo>
                    <a:pt x="196" y="0"/>
                  </a:lnTo>
                  <a:lnTo>
                    <a:pt x="244" y="0"/>
                  </a:lnTo>
                  <a:lnTo>
                    <a:pt x="294" y="2"/>
                  </a:lnTo>
                  <a:lnTo>
                    <a:pt x="342" y="10"/>
                  </a:lnTo>
                  <a:lnTo>
                    <a:pt x="388" y="20"/>
                  </a:lnTo>
                  <a:lnTo>
                    <a:pt x="376" y="26"/>
                  </a:lnTo>
                  <a:lnTo>
                    <a:pt x="330" y="16"/>
                  </a:lnTo>
                  <a:lnTo>
                    <a:pt x="284" y="10"/>
                  </a:lnTo>
                  <a:lnTo>
                    <a:pt x="238" y="8"/>
                  </a:lnTo>
                  <a:lnTo>
                    <a:pt x="190" y="8"/>
                  </a:lnTo>
                  <a:lnTo>
                    <a:pt x="144" y="14"/>
                  </a:lnTo>
                  <a:lnTo>
                    <a:pt x="96" y="22"/>
                  </a:lnTo>
                  <a:lnTo>
                    <a:pt x="50" y="34"/>
                  </a:lnTo>
                  <a:lnTo>
                    <a:pt x="2" y="50"/>
                  </a:lnTo>
                  <a:lnTo>
                    <a:pt x="0" y="44"/>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25" name="Freeform 29"/>
            <p:cNvSpPr>
              <a:spLocks/>
            </p:cNvSpPr>
            <p:nvPr/>
          </p:nvSpPr>
          <p:spPr bwMode="auto">
            <a:xfrm>
              <a:off x="1624" y="3288"/>
              <a:ext cx="142" cy="146"/>
            </a:xfrm>
            <a:custGeom>
              <a:avLst/>
              <a:gdLst>
                <a:gd name="T0" fmla="*/ 0 w 142"/>
                <a:gd name="T1" fmla="*/ 64 h 146"/>
                <a:gd name="T2" fmla="*/ 142 w 142"/>
                <a:gd name="T3" fmla="*/ 0 h 146"/>
                <a:gd name="T4" fmla="*/ 92 w 142"/>
                <a:gd name="T5" fmla="*/ 146 h 146"/>
                <a:gd name="T6" fmla="*/ 0 w 142"/>
                <a:gd name="T7" fmla="*/ 64 h 1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146">
                  <a:moveTo>
                    <a:pt x="0" y="64"/>
                  </a:moveTo>
                  <a:lnTo>
                    <a:pt x="142" y="0"/>
                  </a:lnTo>
                  <a:lnTo>
                    <a:pt x="92" y="146"/>
                  </a:lnTo>
                  <a:lnTo>
                    <a:pt x="0" y="64"/>
                  </a:lnTo>
                  <a:close/>
                </a:path>
              </a:pathLst>
            </a:custGeom>
            <a:solidFill>
              <a:srgbClr val="000000"/>
            </a:solidFill>
            <a:ln w="12700">
              <a:solidFill>
                <a:schemeClr val="tx1"/>
              </a:solidFill>
              <a:round/>
              <a:headEnd/>
              <a:tailEnd/>
            </a:ln>
          </p:spPr>
          <p:txBody>
            <a:bodyPr/>
            <a:lstStyle/>
            <a:p>
              <a:endParaRPr lang="en-US"/>
            </a:p>
          </p:txBody>
        </p:sp>
        <p:sp>
          <p:nvSpPr>
            <p:cNvPr id="16426" name="Freeform 30"/>
            <p:cNvSpPr>
              <a:spLocks/>
            </p:cNvSpPr>
            <p:nvPr/>
          </p:nvSpPr>
          <p:spPr bwMode="auto">
            <a:xfrm>
              <a:off x="1624" y="3288"/>
              <a:ext cx="142" cy="146"/>
            </a:xfrm>
            <a:custGeom>
              <a:avLst/>
              <a:gdLst>
                <a:gd name="T0" fmla="*/ 0 w 142"/>
                <a:gd name="T1" fmla="*/ 64 h 146"/>
                <a:gd name="T2" fmla="*/ 142 w 142"/>
                <a:gd name="T3" fmla="*/ 0 h 146"/>
                <a:gd name="T4" fmla="*/ 92 w 142"/>
                <a:gd name="T5" fmla="*/ 146 h 146"/>
                <a:gd name="T6" fmla="*/ 0 w 142"/>
                <a:gd name="T7" fmla="*/ 64 h 1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146">
                  <a:moveTo>
                    <a:pt x="0" y="64"/>
                  </a:moveTo>
                  <a:lnTo>
                    <a:pt x="142" y="0"/>
                  </a:lnTo>
                  <a:lnTo>
                    <a:pt x="92" y="146"/>
                  </a:lnTo>
                  <a:lnTo>
                    <a:pt x="0" y="64"/>
                  </a:lnTo>
                </a:path>
              </a:pathLst>
            </a:custGeom>
            <a:solidFill>
              <a:schemeClr val="tx1"/>
            </a:solidFill>
            <a:ln w="12700">
              <a:solidFill>
                <a:schemeClr val="tx1"/>
              </a:solidFill>
              <a:round/>
              <a:headEnd/>
              <a:tailEnd/>
            </a:ln>
          </p:spPr>
          <p:txBody>
            <a:bodyPr/>
            <a:lstStyle/>
            <a:p>
              <a:endParaRPr lang="en-US"/>
            </a:p>
          </p:txBody>
        </p:sp>
        <p:sp>
          <p:nvSpPr>
            <p:cNvPr id="16427" name="Freeform 31"/>
            <p:cNvSpPr>
              <a:spLocks noEditPoints="1"/>
            </p:cNvSpPr>
            <p:nvPr/>
          </p:nvSpPr>
          <p:spPr bwMode="auto">
            <a:xfrm>
              <a:off x="3990" y="2414"/>
              <a:ext cx="1140" cy="1222"/>
            </a:xfrm>
            <a:custGeom>
              <a:avLst/>
              <a:gdLst>
                <a:gd name="T0" fmla="*/ 292 w 1140"/>
                <a:gd name="T1" fmla="*/ 1164 h 1222"/>
                <a:gd name="T2" fmla="*/ 380 w 1140"/>
                <a:gd name="T3" fmla="*/ 1194 h 1222"/>
                <a:gd name="T4" fmla="*/ 468 w 1140"/>
                <a:gd name="T5" fmla="*/ 1210 h 1222"/>
                <a:gd name="T6" fmla="*/ 556 w 1140"/>
                <a:gd name="T7" fmla="*/ 1212 h 1222"/>
                <a:gd name="T8" fmla="*/ 642 w 1140"/>
                <a:gd name="T9" fmla="*/ 1202 h 1222"/>
                <a:gd name="T10" fmla="*/ 726 w 1140"/>
                <a:gd name="T11" fmla="*/ 1180 h 1222"/>
                <a:gd name="T12" fmla="*/ 780 w 1140"/>
                <a:gd name="T13" fmla="*/ 1158 h 1222"/>
                <a:gd name="T14" fmla="*/ 856 w 1140"/>
                <a:gd name="T15" fmla="*/ 1116 h 1222"/>
                <a:gd name="T16" fmla="*/ 926 w 1140"/>
                <a:gd name="T17" fmla="*/ 1064 h 1222"/>
                <a:gd name="T18" fmla="*/ 988 w 1140"/>
                <a:gd name="T19" fmla="*/ 1002 h 1222"/>
                <a:gd name="T20" fmla="*/ 1040 w 1140"/>
                <a:gd name="T21" fmla="*/ 928 h 1222"/>
                <a:gd name="T22" fmla="*/ 1084 w 1140"/>
                <a:gd name="T23" fmla="*/ 848 h 1222"/>
                <a:gd name="T24" fmla="*/ 1078 w 1140"/>
                <a:gd name="T25" fmla="*/ 878 h 1222"/>
                <a:gd name="T26" fmla="*/ 1030 w 1140"/>
                <a:gd name="T27" fmla="*/ 958 h 1222"/>
                <a:gd name="T28" fmla="*/ 974 w 1140"/>
                <a:gd name="T29" fmla="*/ 1028 h 1222"/>
                <a:gd name="T30" fmla="*/ 908 w 1140"/>
                <a:gd name="T31" fmla="*/ 1088 h 1222"/>
                <a:gd name="T32" fmla="*/ 836 w 1140"/>
                <a:gd name="T33" fmla="*/ 1138 h 1222"/>
                <a:gd name="T34" fmla="*/ 756 w 1140"/>
                <a:gd name="T35" fmla="*/ 1176 h 1222"/>
                <a:gd name="T36" fmla="*/ 702 w 1140"/>
                <a:gd name="T37" fmla="*/ 1196 h 1222"/>
                <a:gd name="T38" fmla="*/ 616 w 1140"/>
                <a:gd name="T39" fmla="*/ 1214 h 1222"/>
                <a:gd name="T40" fmla="*/ 530 w 1140"/>
                <a:gd name="T41" fmla="*/ 1222 h 1222"/>
                <a:gd name="T42" fmla="*/ 468 w 1140"/>
                <a:gd name="T43" fmla="*/ 1218 h 1222"/>
                <a:gd name="T44" fmla="*/ 378 w 1140"/>
                <a:gd name="T45" fmla="*/ 1202 h 1222"/>
                <a:gd name="T46" fmla="*/ 290 w 1140"/>
                <a:gd name="T47" fmla="*/ 1172 h 1222"/>
                <a:gd name="T48" fmla="*/ 12 w 1140"/>
                <a:gd name="T49" fmla="*/ 918 h 1222"/>
                <a:gd name="T50" fmla="*/ 96 w 1140"/>
                <a:gd name="T51" fmla="*/ 1030 h 1222"/>
                <a:gd name="T52" fmla="*/ 206 w 1140"/>
                <a:gd name="T53" fmla="*/ 1118 h 1222"/>
                <a:gd name="T54" fmla="*/ 290 w 1140"/>
                <a:gd name="T55" fmla="*/ 1172 h 1222"/>
                <a:gd name="T56" fmla="*/ 290 w 1140"/>
                <a:gd name="T57" fmla="*/ 1172 h 1222"/>
                <a:gd name="T58" fmla="*/ 158 w 1140"/>
                <a:gd name="T59" fmla="*/ 1096 h 1222"/>
                <a:gd name="T60" fmla="*/ 54 w 1140"/>
                <a:gd name="T61" fmla="*/ 992 h 1222"/>
                <a:gd name="T62" fmla="*/ 290 w 1140"/>
                <a:gd name="T63" fmla="*/ 1172 h 1222"/>
                <a:gd name="T64" fmla="*/ 1084 w 1140"/>
                <a:gd name="T65" fmla="*/ 848 h 1222"/>
                <a:gd name="T66" fmla="*/ 1114 w 1140"/>
                <a:gd name="T67" fmla="*/ 760 h 1222"/>
                <a:gd name="T68" fmla="*/ 1128 w 1140"/>
                <a:gd name="T69" fmla="*/ 672 h 1222"/>
                <a:gd name="T70" fmla="*/ 1132 w 1140"/>
                <a:gd name="T71" fmla="*/ 584 h 1222"/>
                <a:gd name="T72" fmla="*/ 1122 w 1140"/>
                <a:gd name="T73" fmla="*/ 496 h 1222"/>
                <a:gd name="T74" fmla="*/ 1098 w 1140"/>
                <a:gd name="T75" fmla="*/ 414 h 1222"/>
                <a:gd name="T76" fmla="*/ 1078 w 1140"/>
                <a:gd name="T77" fmla="*/ 360 h 1222"/>
                <a:gd name="T78" fmla="*/ 1036 w 1140"/>
                <a:gd name="T79" fmla="*/ 284 h 1222"/>
                <a:gd name="T80" fmla="*/ 982 w 1140"/>
                <a:gd name="T81" fmla="*/ 214 h 1222"/>
                <a:gd name="T82" fmla="*/ 920 w 1140"/>
                <a:gd name="T83" fmla="*/ 152 h 1222"/>
                <a:gd name="T84" fmla="*/ 848 w 1140"/>
                <a:gd name="T85" fmla="*/ 98 h 1222"/>
                <a:gd name="T86" fmla="*/ 766 w 1140"/>
                <a:gd name="T87" fmla="*/ 56 h 1222"/>
                <a:gd name="T88" fmla="*/ 798 w 1140"/>
                <a:gd name="T89" fmla="*/ 62 h 1222"/>
                <a:gd name="T90" fmla="*/ 878 w 1140"/>
                <a:gd name="T91" fmla="*/ 108 h 1222"/>
                <a:gd name="T92" fmla="*/ 948 w 1140"/>
                <a:gd name="T93" fmla="*/ 166 h 1222"/>
                <a:gd name="T94" fmla="*/ 1008 w 1140"/>
                <a:gd name="T95" fmla="*/ 232 h 1222"/>
                <a:gd name="T96" fmla="*/ 1058 w 1140"/>
                <a:gd name="T97" fmla="*/ 304 h 1222"/>
                <a:gd name="T98" fmla="*/ 1096 w 1140"/>
                <a:gd name="T99" fmla="*/ 384 h 1222"/>
                <a:gd name="T100" fmla="*/ 1122 w 1140"/>
                <a:gd name="T101" fmla="*/ 466 h 1222"/>
                <a:gd name="T102" fmla="*/ 1138 w 1140"/>
                <a:gd name="T103" fmla="*/ 554 h 1222"/>
                <a:gd name="T104" fmla="*/ 1140 w 1140"/>
                <a:gd name="T105" fmla="*/ 642 h 1222"/>
                <a:gd name="T106" fmla="*/ 1128 w 1140"/>
                <a:gd name="T107" fmla="*/ 732 h 1222"/>
                <a:gd name="T108" fmla="*/ 1102 w 1140"/>
                <a:gd name="T109" fmla="*/ 822 h 1222"/>
                <a:gd name="T110" fmla="*/ 768 w 1140"/>
                <a:gd name="T111" fmla="*/ 52 h 1222"/>
                <a:gd name="T112" fmla="*/ 446 w 1140"/>
                <a:gd name="T113" fmla="*/ 14 h 1222"/>
                <a:gd name="T114" fmla="*/ 486 w 1140"/>
                <a:gd name="T115" fmla="*/ 2 h 1222"/>
                <a:gd name="T116" fmla="*/ 608 w 1140"/>
                <a:gd name="T117" fmla="*/ 4 h 1222"/>
                <a:gd name="T118" fmla="*/ 730 w 1140"/>
                <a:gd name="T119" fmla="*/ 34 h 1222"/>
                <a:gd name="T120" fmla="*/ 766 w 1140"/>
                <a:gd name="T121" fmla="*/ 56 h 1222"/>
                <a:gd name="T122" fmla="*/ 646 w 1140"/>
                <a:gd name="T123" fmla="*/ 20 h 1222"/>
                <a:gd name="T124" fmla="*/ 526 w 1140"/>
                <a:gd name="T125" fmla="*/ 8 h 12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40" h="1222">
                  <a:moveTo>
                    <a:pt x="290" y="1172"/>
                  </a:moveTo>
                  <a:lnTo>
                    <a:pt x="292" y="1164"/>
                  </a:lnTo>
                  <a:lnTo>
                    <a:pt x="322" y="1176"/>
                  </a:lnTo>
                  <a:lnTo>
                    <a:pt x="350" y="1186"/>
                  </a:lnTo>
                  <a:lnTo>
                    <a:pt x="380" y="1194"/>
                  </a:lnTo>
                  <a:lnTo>
                    <a:pt x="410" y="1200"/>
                  </a:lnTo>
                  <a:lnTo>
                    <a:pt x="438" y="1206"/>
                  </a:lnTo>
                  <a:lnTo>
                    <a:pt x="468" y="1210"/>
                  </a:lnTo>
                  <a:lnTo>
                    <a:pt x="498" y="1212"/>
                  </a:lnTo>
                  <a:lnTo>
                    <a:pt x="526" y="1214"/>
                  </a:lnTo>
                  <a:lnTo>
                    <a:pt x="556" y="1212"/>
                  </a:lnTo>
                  <a:lnTo>
                    <a:pt x="586" y="1210"/>
                  </a:lnTo>
                  <a:lnTo>
                    <a:pt x="614" y="1206"/>
                  </a:lnTo>
                  <a:lnTo>
                    <a:pt x="642" y="1202"/>
                  </a:lnTo>
                  <a:lnTo>
                    <a:pt x="672" y="1196"/>
                  </a:lnTo>
                  <a:lnTo>
                    <a:pt x="700" y="1188"/>
                  </a:lnTo>
                  <a:lnTo>
                    <a:pt x="726" y="1180"/>
                  </a:lnTo>
                  <a:lnTo>
                    <a:pt x="754" y="1170"/>
                  </a:lnTo>
                  <a:lnTo>
                    <a:pt x="780" y="1158"/>
                  </a:lnTo>
                  <a:lnTo>
                    <a:pt x="806" y="1146"/>
                  </a:lnTo>
                  <a:lnTo>
                    <a:pt x="832" y="1132"/>
                  </a:lnTo>
                  <a:lnTo>
                    <a:pt x="856" y="1116"/>
                  </a:lnTo>
                  <a:lnTo>
                    <a:pt x="880" y="1100"/>
                  </a:lnTo>
                  <a:lnTo>
                    <a:pt x="904" y="1082"/>
                  </a:lnTo>
                  <a:lnTo>
                    <a:pt x="926" y="1064"/>
                  </a:lnTo>
                  <a:lnTo>
                    <a:pt x="948" y="1044"/>
                  </a:lnTo>
                  <a:lnTo>
                    <a:pt x="968" y="1024"/>
                  </a:lnTo>
                  <a:lnTo>
                    <a:pt x="988" y="1002"/>
                  </a:lnTo>
                  <a:lnTo>
                    <a:pt x="1006" y="978"/>
                  </a:lnTo>
                  <a:lnTo>
                    <a:pt x="1024" y="954"/>
                  </a:lnTo>
                  <a:lnTo>
                    <a:pt x="1040" y="928"/>
                  </a:lnTo>
                  <a:lnTo>
                    <a:pt x="1056" y="902"/>
                  </a:lnTo>
                  <a:lnTo>
                    <a:pt x="1070" y="876"/>
                  </a:lnTo>
                  <a:lnTo>
                    <a:pt x="1084" y="848"/>
                  </a:lnTo>
                  <a:lnTo>
                    <a:pt x="1090" y="850"/>
                  </a:lnTo>
                  <a:lnTo>
                    <a:pt x="1078" y="878"/>
                  </a:lnTo>
                  <a:lnTo>
                    <a:pt x="1064" y="906"/>
                  </a:lnTo>
                  <a:lnTo>
                    <a:pt x="1048" y="934"/>
                  </a:lnTo>
                  <a:lnTo>
                    <a:pt x="1030" y="958"/>
                  </a:lnTo>
                  <a:lnTo>
                    <a:pt x="1014" y="984"/>
                  </a:lnTo>
                  <a:lnTo>
                    <a:pt x="994" y="1006"/>
                  </a:lnTo>
                  <a:lnTo>
                    <a:pt x="974" y="1028"/>
                  </a:lnTo>
                  <a:lnTo>
                    <a:pt x="954" y="1050"/>
                  </a:lnTo>
                  <a:lnTo>
                    <a:pt x="932" y="1070"/>
                  </a:lnTo>
                  <a:lnTo>
                    <a:pt x="908" y="1088"/>
                  </a:lnTo>
                  <a:lnTo>
                    <a:pt x="886" y="1106"/>
                  </a:lnTo>
                  <a:lnTo>
                    <a:pt x="860" y="1124"/>
                  </a:lnTo>
                  <a:lnTo>
                    <a:pt x="836" y="1138"/>
                  </a:lnTo>
                  <a:lnTo>
                    <a:pt x="810" y="1152"/>
                  </a:lnTo>
                  <a:lnTo>
                    <a:pt x="784" y="1166"/>
                  </a:lnTo>
                  <a:lnTo>
                    <a:pt x="756" y="1176"/>
                  </a:lnTo>
                  <a:lnTo>
                    <a:pt x="730" y="1188"/>
                  </a:lnTo>
                  <a:lnTo>
                    <a:pt x="702" y="1196"/>
                  </a:lnTo>
                  <a:lnTo>
                    <a:pt x="674" y="1204"/>
                  </a:lnTo>
                  <a:lnTo>
                    <a:pt x="646" y="1210"/>
                  </a:lnTo>
                  <a:lnTo>
                    <a:pt x="616" y="1214"/>
                  </a:lnTo>
                  <a:lnTo>
                    <a:pt x="588" y="1218"/>
                  </a:lnTo>
                  <a:lnTo>
                    <a:pt x="558" y="1220"/>
                  </a:lnTo>
                  <a:lnTo>
                    <a:pt x="530" y="1222"/>
                  </a:lnTo>
                  <a:lnTo>
                    <a:pt x="498" y="1220"/>
                  </a:lnTo>
                  <a:lnTo>
                    <a:pt x="468" y="1218"/>
                  </a:lnTo>
                  <a:lnTo>
                    <a:pt x="438" y="1214"/>
                  </a:lnTo>
                  <a:lnTo>
                    <a:pt x="408" y="1208"/>
                  </a:lnTo>
                  <a:lnTo>
                    <a:pt x="378" y="1202"/>
                  </a:lnTo>
                  <a:lnTo>
                    <a:pt x="348" y="1194"/>
                  </a:lnTo>
                  <a:lnTo>
                    <a:pt x="318" y="1184"/>
                  </a:lnTo>
                  <a:lnTo>
                    <a:pt x="290" y="1172"/>
                  </a:lnTo>
                  <a:close/>
                  <a:moveTo>
                    <a:pt x="0" y="914"/>
                  </a:moveTo>
                  <a:lnTo>
                    <a:pt x="12" y="918"/>
                  </a:lnTo>
                  <a:lnTo>
                    <a:pt x="36" y="958"/>
                  </a:lnTo>
                  <a:lnTo>
                    <a:pt x="64" y="994"/>
                  </a:lnTo>
                  <a:lnTo>
                    <a:pt x="96" y="1030"/>
                  </a:lnTo>
                  <a:lnTo>
                    <a:pt x="130" y="1062"/>
                  </a:lnTo>
                  <a:lnTo>
                    <a:pt x="166" y="1092"/>
                  </a:lnTo>
                  <a:lnTo>
                    <a:pt x="206" y="1118"/>
                  </a:lnTo>
                  <a:lnTo>
                    <a:pt x="248" y="1144"/>
                  </a:lnTo>
                  <a:lnTo>
                    <a:pt x="292" y="1164"/>
                  </a:lnTo>
                  <a:lnTo>
                    <a:pt x="290" y="1172"/>
                  </a:lnTo>
                  <a:lnTo>
                    <a:pt x="292" y="1168"/>
                  </a:lnTo>
                  <a:lnTo>
                    <a:pt x="290" y="1172"/>
                  </a:lnTo>
                  <a:lnTo>
                    <a:pt x="244" y="1150"/>
                  </a:lnTo>
                  <a:lnTo>
                    <a:pt x="200" y="1124"/>
                  </a:lnTo>
                  <a:lnTo>
                    <a:pt x="158" y="1096"/>
                  </a:lnTo>
                  <a:lnTo>
                    <a:pt x="120" y="1064"/>
                  </a:lnTo>
                  <a:lnTo>
                    <a:pt x="86" y="1030"/>
                  </a:lnTo>
                  <a:lnTo>
                    <a:pt x="54" y="992"/>
                  </a:lnTo>
                  <a:lnTo>
                    <a:pt x="24" y="954"/>
                  </a:lnTo>
                  <a:lnTo>
                    <a:pt x="0" y="914"/>
                  </a:lnTo>
                  <a:close/>
                  <a:moveTo>
                    <a:pt x="290" y="1172"/>
                  </a:moveTo>
                  <a:lnTo>
                    <a:pt x="290" y="1172"/>
                  </a:lnTo>
                  <a:close/>
                  <a:moveTo>
                    <a:pt x="1084" y="848"/>
                  </a:moveTo>
                  <a:lnTo>
                    <a:pt x="1084" y="848"/>
                  </a:lnTo>
                  <a:lnTo>
                    <a:pt x="1094" y="818"/>
                  </a:lnTo>
                  <a:lnTo>
                    <a:pt x="1104" y="790"/>
                  </a:lnTo>
                  <a:lnTo>
                    <a:pt x="1114" y="760"/>
                  </a:lnTo>
                  <a:lnTo>
                    <a:pt x="1120" y="730"/>
                  </a:lnTo>
                  <a:lnTo>
                    <a:pt x="1126" y="702"/>
                  </a:lnTo>
                  <a:lnTo>
                    <a:pt x="1128" y="672"/>
                  </a:lnTo>
                  <a:lnTo>
                    <a:pt x="1132" y="642"/>
                  </a:lnTo>
                  <a:lnTo>
                    <a:pt x="1132" y="612"/>
                  </a:lnTo>
                  <a:lnTo>
                    <a:pt x="1132" y="584"/>
                  </a:lnTo>
                  <a:lnTo>
                    <a:pt x="1130" y="554"/>
                  </a:lnTo>
                  <a:lnTo>
                    <a:pt x="1126" y="526"/>
                  </a:lnTo>
                  <a:lnTo>
                    <a:pt x="1122" y="496"/>
                  </a:lnTo>
                  <a:lnTo>
                    <a:pt x="1114" y="468"/>
                  </a:lnTo>
                  <a:lnTo>
                    <a:pt x="1108" y="440"/>
                  </a:lnTo>
                  <a:lnTo>
                    <a:pt x="1098" y="414"/>
                  </a:lnTo>
                  <a:lnTo>
                    <a:pt x="1088" y="386"/>
                  </a:lnTo>
                  <a:lnTo>
                    <a:pt x="1078" y="360"/>
                  </a:lnTo>
                  <a:lnTo>
                    <a:pt x="1064" y="334"/>
                  </a:lnTo>
                  <a:lnTo>
                    <a:pt x="1050" y="308"/>
                  </a:lnTo>
                  <a:lnTo>
                    <a:pt x="1036" y="284"/>
                  </a:lnTo>
                  <a:lnTo>
                    <a:pt x="1020" y="260"/>
                  </a:lnTo>
                  <a:lnTo>
                    <a:pt x="1002" y="236"/>
                  </a:lnTo>
                  <a:lnTo>
                    <a:pt x="982" y="214"/>
                  </a:lnTo>
                  <a:lnTo>
                    <a:pt x="964" y="192"/>
                  </a:lnTo>
                  <a:lnTo>
                    <a:pt x="942" y="172"/>
                  </a:lnTo>
                  <a:lnTo>
                    <a:pt x="920" y="152"/>
                  </a:lnTo>
                  <a:lnTo>
                    <a:pt x="898" y="134"/>
                  </a:lnTo>
                  <a:lnTo>
                    <a:pt x="872" y="116"/>
                  </a:lnTo>
                  <a:lnTo>
                    <a:pt x="848" y="98"/>
                  </a:lnTo>
                  <a:lnTo>
                    <a:pt x="822" y="84"/>
                  </a:lnTo>
                  <a:lnTo>
                    <a:pt x="794" y="70"/>
                  </a:lnTo>
                  <a:lnTo>
                    <a:pt x="766" y="56"/>
                  </a:lnTo>
                  <a:lnTo>
                    <a:pt x="770" y="50"/>
                  </a:lnTo>
                  <a:lnTo>
                    <a:pt x="798" y="62"/>
                  </a:lnTo>
                  <a:lnTo>
                    <a:pt x="826" y="76"/>
                  </a:lnTo>
                  <a:lnTo>
                    <a:pt x="852" y="92"/>
                  </a:lnTo>
                  <a:lnTo>
                    <a:pt x="878" y="108"/>
                  </a:lnTo>
                  <a:lnTo>
                    <a:pt x="902" y="126"/>
                  </a:lnTo>
                  <a:lnTo>
                    <a:pt x="926" y="146"/>
                  </a:lnTo>
                  <a:lnTo>
                    <a:pt x="948" y="166"/>
                  </a:lnTo>
                  <a:lnTo>
                    <a:pt x="968" y="186"/>
                  </a:lnTo>
                  <a:lnTo>
                    <a:pt x="988" y="208"/>
                  </a:lnTo>
                  <a:lnTo>
                    <a:pt x="1008" y="232"/>
                  </a:lnTo>
                  <a:lnTo>
                    <a:pt x="1026" y="254"/>
                  </a:lnTo>
                  <a:lnTo>
                    <a:pt x="1042" y="280"/>
                  </a:lnTo>
                  <a:lnTo>
                    <a:pt x="1058" y="304"/>
                  </a:lnTo>
                  <a:lnTo>
                    <a:pt x="1072" y="330"/>
                  </a:lnTo>
                  <a:lnTo>
                    <a:pt x="1084" y="356"/>
                  </a:lnTo>
                  <a:lnTo>
                    <a:pt x="1096" y="384"/>
                  </a:lnTo>
                  <a:lnTo>
                    <a:pt x="1106" y="410"/>
                  </a:lnTo>
                  <a:lnTo>
                    <a:pt x="1116" y="438"/>
                  </a:lnTo>
                  <a:lnTo>
                    <a:pt x="1122" y="466"/>
                  </a:lnTo>
                  <a:lnTo>
                    <a:pt x="1128" y="496"/>
                  </a:lnTo>
                  <a:lnTo>
                    <a:pt x="1134" y="524"/>
                  </a:lnTo>
                  <a:lnTo>
                    <a:pt x="1138" y="554"/>
                  </a:lnTo>
                  <a:lnTo>
                    <a:pt x="1140" y="584"/>
                  </a:lnTo>
                  <a:lnTo>
                    <a:pt x="1140" y="612"/>
                  </a:lnTo>
                  <a:lnTo>
                    <a:pt x="1140" y="642"/>
                  </a:lnTo>
                  <a:lnTo>
                    <a:pt x="1136" y="672"/>
                  </a:lnTo>
                  <a:lnTo>
                    <a:pt x="1132" y="702"/>
                  </a:lnTo>
                  <a:lnTo>
                    <a:pt x="1128" y="732"/>
                  </a:lnTo>
                  <a:lnTo>
                    <a:pt x="1120" y="762"/>
                  </a:lnTo>
                  <a:lnTo>
                    <a:pt x="1112" y="792"/>
                  </a:lnTo>
                  <a:lnTo>
                    <a:pt x="1102" y="822"/>
                  </a:lnTo>
                  <a:lnTo>
                    <a:pt x="1090" y="850"/>
                  </a:lnTo>
                  <a:lnTo>
                    <a:pt x="1084" y="848"/>
                  </a:lnTo>
                  <a:close/>
                  <a:moveTo>
                    <a:pt x="768" y="52"/>
                  </a:moveTo>
                  <a:lnTo>
                    <a:pt x="770" y="50"/>
                  </a:lnTo>
                  <a:lnTo>
                    <a:pt x="768" y="52"/>
                  </a:lnTo>
                  <a:close/>
                  <a:moveTo>
                    <a:pt x="446" y="14"/>
                  </a:moveTo>
                  <a:lnTo>
                    <a:pt x="446" y="6"/>
                  </a:lnTo>
                  <a:lnTo>
                    <a:pt x="486" y="2"/>
                  </a:lnTo>
                  <a:lnTo>
                    <a:pt x="526" y="0"/>
                  </a:lnTo>
                  <a:lnTo>
                    <a:pt x="566" y="0"/>
                  </a:lnTo>
                  <a:lnTo>
                    <a:pt x="608" y="4"/>
                  </a:lnTo>
                  <a:lnTo>
                    <a:pt x="648" y="12"/>
                  </a:lnTo>
                  <a:lnTo>
                    <a:pt x="688" y="22"/>
                  </a:lnTo>
                  <a:lnTo>
                    <a:pt x="730" y="34"/>
                  </a:lnTo>
                  <a:lnTo>
                    <a:pt x="770" y="50"/>
                  </a:lnTo>
                  <a:lnTo>
                    <a:pt x="766" y="56"/>
                  </a:lnTo>
                  <a:lnTo>
                    <a:pt x="726" y="42"/>
                  </a:lnTo>
                  <a:lnTo>
                    <a:pt x="686" y="28"/>
                  </a:lnTo>
                  <a:lnTo>
                    <a:pt x="646" y="20"/>
                  </a:lnTo>
                  <a:lnTo>
                    <a:pt x="606" y="12"/>
                  </a:lnTo>
                  <a:lnTo>
                    <a:pt x="566" y="8"/>
                  </a:lnTo>
                  <a:lnTo>
                    <a:pt x="526" y="8"/>
                  </a:lnTo>
                  <a:lnTo>
                    <a:pt x="486" y="10"/>
                  </a:lnTo>
                  <a:lnTo>
                    <a:pt x="44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28" name="Freeform 32"/>
            <p:cNvSpPr>
              <a:spLocks/>
            </p:cNvSpPr>
            <p:nvPr/>
          </p:nvSpPr>
          <p:spPr bwMode="auto">
            <a:xfrm>
              <a:off x="4280" y="3262"/>
              <a:ext cx="800" cy="374"/>
            </a:xfrm>
            <a:custGeom>
              <a:avLst/>
              <a:gdLst>
                <a:gd name="T0" fmla="*/ 2 w 800"/>
                <a:gd name="T1" fmla="*/ 316 h 374"/>
                <a:gd name="T2" fmla="*/ 32 w 800"/>
                <a:gd name="T3" fmla="*/ 328 h 374"/>
                <a:gd name="T4" fmla="*/ 90 w 800"/>
                <a:gd name="T5" fmla="*/ 346 h 374"/>
                <a:gd name="T6" fmla="*/ 148 w 800"/>
                <a:gd name="T7" fmla="*/ 358 h 374"/>
                <a:gd name="T8" fmla="*/ 208 w 800"/>
                <a:gd name="T9" fmla="*/ 364 h 374"/>
                <a:gd name="T10" fmla="*/ 266 w 800"/>
                <a:gd name="T11" fmla="*/ 364 h 374"/>
                <a:gd name="T12" fmla="*/ 324 w 800"/>
                <a:gd name="T13" fmla="*/ 358 h 374"/>
                <a:gd name="T14" fmla="*/ 382 w 800"/>
                <a:gd name="T15" fmla="*/ 348 h 374"/>
                <a:gd name="T16" fmla="*/ 436 w 800"/>
                <a:gd name="T17" fmla="*/ 332 h 374"/>
                <a:gd name="T18" fmla="*/ 464 w 800"/>
                <a:gd name="T19" fmla="*/ 322 h 374"/>
                <a:gd name="T20" fmla="*/ 516 w 800"/>
                <a:gd name="T21" fmla="*/ 298 h 374"/>
                <a:gd name="T22" fmla="*/ 566 w 800"/>
                <a:gd name="T23" fmla="*/ 268 h 374"/>
                <a:gd name="T24" fmla="*/ 614 w 800"/>
                <a:gd name="T25" fmla="*/ 234 h 374"/>
                <a:gd name="T26" fmla="*/ 658 w 800"/>
                <a:gd name="T27" fmla="*/ 196 h 374"/>
                <a:gd name="T28" fmla="*/ 698 w 800"/>
                <a:gd name="T29" fmla="*/ 154 h 374"/>
                <a:gd name="T30" fmla="*/ 734 w 800"/>
                <a:gd name="T31" fmla="*/ 106 h 374"/>
                <a:gd name="T32" fmla="*/ 766 w 800"/>
                <a:gd name="T33" fmla="*/ 54 h 374"/>
                <a:gd name="T34" fmla="*/ 794 w 800"/>
                <a:gd name="T35" fmla="*/ 0 h 374"/>
                <a:gd name="T36" fmla="*/ 800 w 800"/>
                <a:gd name="T37" fmla="*/ 2 h 374"/>
                <a:gd name="T38" fmla="*/ 774 w 800"/>
                <a:gd name="T39" fmla="*/ 58 h 374"/>
                <a:gd name="T40" fmla="*/ 740 w 800"/>
                <a:gd name="T41" fmla="*/ 110 h 374"/>
                <a:gd name="T42" fmla="*/ 704 w 800"/>
                <a:gd name="T43" fmla="*/ 158 h 374"/>
                <a:gd name="T44" fmla="*/ 664 w 800"/>
                <a:gd name="T45" fmla="*/ 202 h 374"/>
                <a:gd name="T46" fmla="*/ 618 w 800"/>
                <a:gd name="T47" fmla="*/ 240 h 374"/>
                <a:gd name="T48" fmla="*/ 570 w 800"/>
                <a:gd name="T49" fmla="*/ 276 h 374"/>
                <a:gd name="T50" fmla="*/ 520 w 800"/>
                <a:gd name="T51" fmla="*/ 304 h 374"/>
                <a:gd name="T52" fmla="*/ 466 w 800"/>
                <a:gd name="T53" fmla="*/ 328 h 374"/>
                <a:gd name="T54" fmla="*/ 440 w 800"/>
                <a:gd name="T55" fmla="*/ 340 h 374"/>
                <a:gd name="T56" fmla="*/ 384 w 800"/>
                <a:gd name="T57" fmla="*/ 356 h 374"/>
                <a:gd name="T58" fmla="*/ 326 w 800"/>
                <a:gd name="T59" fmla="*/ 366 h 374"/>
                <a:gd name="T60" fmla="*/ 268 w 800"/>
                <a:gd name="T61" fmla="*/ 372 h 374"/>
                <a:gd name="T62" fmla="*/ 240 w 800"/>
                <a:gd name="T63" fmla="*/ 374 h 374"/>
                <a:gd name="T64" fmla="*/ 178 w 800"/>
                <a:gd name="T65" fmla="*/ 370 h 374"/>
                <a:gd name="T66" fmla="*/ 118 w 800"/>
                <a:gd name="T67" fmla="*/ 360 h 374"/>
                <a:gd name="T68" fmla="*/ 58 w 800"/>
                <a:gd name="T69" fmla="*/ 346 h 374"/>
                <a:gd name="T70" fmla="*/ 0 w 800"/>
                <a:gd name="T71" fmla="*/ 324 h 3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00" h="374">
                  <a:moveTo>
                    <a:pt x="0" y="324"/>
                  </a:moveTo>
                  <a:lnTo>
                    <a:pt x="2" y="316"/>
                  </a:lnTo>
                  <a:lnTo>
                    <a:pt x="32" y="328"/>
                  </a:lnTo>
                  <a:lnTo>
                    <a:pt x="60" y="338"/>
                  </a:lnTo>
                  <a:lnTo>
                    <a:pt x="90" y="346"/>
                  </a:lnTo>
                  <a:lnTo>
                    <a:pt x="120" y="352"/>
                  </a:lnTo>
                  <a:lnTo>
                    <a:pt x="148" y="358"/>
                  </a:lnTo>
                  <a:lnTo>
                    <a:pt x="178" y="362"/>
                  </a:lnTo>
                  <a:lnTo>
                    <a:pt x="208" y="364"/>
                  </a:lnTo>
                  <a:lnTo>
                    <a:pt x="236" y="366"/>
                  </a:lnTo>
                  <a:lnTo>
                    <a:pt x="266" y="364"/>
                  </a:lnTo>
                  <a:lnTo>
                    <a:pt x="296" y="362"/>
                  </a:lnTo>
                  <a:lnTo>
                    <a:pt x="324" y="358"/>
                  </a:lnTo>
                  <a:lnTo>
                    <a:pt x="352" y="354"/>
                  </a:lnTo>
                  <a:lnTo>
                    <a:pt x="382" y="348"/>
                  </a:lnTo>
                  <a:lnTo>
                    <a:pt x="410" y="340"/>
                  </a:lnTo>
                  <a:lnTo>
                    <a:pt x="436" y="332"/>
                  </a:lnTo>
                  <a:lnTo>
                    <a:pt x="464" y="322"/>
                  </a:lnTo>
                  <a:lnTo>
                    <a:pt x="490" y="310"/>
                  </a:lnTo>
                  <a:lnTo>
                    <a:pt x="516" y="298"/>
                  </a:lnTo>
                  <a:lnTo>
                    <a:pt x="542" y="284"/>
                  </a:lnTo>
                  <a:lnTo>
                    <a:pt x="566" y="268"/>
                  </a:lnTo>
                  <a:lnTo>
                    <a:pt x="590" y="252"/>
                  </a:lnTo>
                  <a:lnTo>
                    <a:pt x="614" y="234"/>
                  </a:lnTo>
                  <a:lnTo>
                    <a:pt x="636" y="216"/>
                  </a:lnTo>
                  <a:lnTo>
                    <a:pt x="658" y="196"/>
                  </a:lnTo>
                  <a:lnTo>
                    <a:pt x="678" y="176"/>
                  </a:lnTo>
                  <a:lnTo>
                    <a:pt x="698" y="154"/>
                  </a:lnTo>
                  <a:lnTo>
                    <a:pt x="716" y="130"/>
                  </a:lnTo>
                  <a:lnTo>
                    <a:pt x="734" y="106"/>
                  </a:lnTo>
                  <a:lnTo>
                    <a:pt x="750" y="80"/>
                  </a:lnTo>
                  <a:lnTo>
                    <a:pt x="766" y="54"/>
                  </a:lnTo>
                  <a:lnTo>
                    <a:pt x="780" y="28"/>
                  </a:lnTo>
                  <a:lnTo>
                    <a:pt x="794" y="0"/>
                  </a:lnTo>
                  <a:lnTo>
                    <a:pt x="800" y="2"/>
                  </a:lnTo>
                  <a:lnTo>
                    <a:pt x="788" y="30"/>
                  </a:lnTo>
                  <a:lnTo>
                    <a:pt x="774" y="58"/>
                  </a:lnTo>
                  <a:lnTo>
                    <a:pt x="758" y="86"/>
                  </a:lnTo>
                  <a:lnTo>
                    <a:pt x="740" y="110"/>
                  </a:lnTo>
                  <a:lnTo>
                    <a:pt x="724" y="136"/>
                  </a:lnTo>
                  <a:lnTo>
                    <a:pt x="704" y="158"/>
                  </a:lnTo>
                  <a:lnTo>
                    <a:pt x="684" y="180"/>
                  </a:lnTo>
                  <a:lnTo>
                    <a:pt x="664" y="202"/>
                  </a:lnTo>
                  <a:lnTo>
                    <a:pt x="642" y="222"/>
                  </a:lnTo>
                  <a:lnTo>
                    <a:pt x="618" y="240"/>
                  </a:lnTo>
                  <a:lnTo>
                    <a:pt x="596" y="258"/>
                  </a:lnTo>
                  <a:lnTo>
                    <a:pt x="570" y="276"/>
                  </a:lnTo>
                  <a:lnTo>
                    <a:pt x="546" y="290"/>
                  </a:lnTo>
                  <a:lnTo>
                    <a:pt x="520" y="304"/>
                  </a:lnTo>
                  <a:lnTo>
                    <a:pt x="494" y="318"/>
                  </a:lnTo>
                  <a:lnTo>
                    <a:pt x="466" y="328"/>
                  </a:lnTo>
                  <a:lnTo>
                    <a:pt x="440" y="340"/>
                  </a:lnTo>
                  <a:lnTo>
                    <a:pt x="412" y="348"/>
                  </a:lnTo>
                  <a:lnTo>
                    <a:pt x="384" y="356"/>
                  </a:lnTo>
                  <a:lnTo>
                    <a:pt x="356" y="362"/>
                  </a:lnTo>
                  <a:lnTo>
                    <a:pt x="326" y="366"/>
                  </a:lnTo>
                  <a:lnTo>
                    <a:pt x="298" y="370"/>
                  </a:lnTo>
                  <a:lnTo>
                    <a:pt x="268" y="372"/>
                  </a:lnTo>
                  <a:lnTo>
                    <a:pt x="240" y="374"/>
                  </a:lnTo>
                  <a:lnTo>
                    <a:pt x="208" y="372"/>
                  </a:lnTo>
                  <a:lnTo>
                    <a:pt x="178" y="370"/>
                  </a:lnTo>
                  <a:lnTo>
                    <a:pt x="148" y="366"/>
                  </a:lnTo>
                  <a:lnTo>
                    <a:pt x="118" y="360"/>
                  </a:lnTo>
                  <a:lnTo>
                    <a:pt x="88" y="354"/>
                  </a:lnTo>
                  <a:lnTo>
                    <a:pt x="58" y="346"/>
                  </a:lnTo>
                  <a:lnTo>
                    <a:pt x="28" y="336"/>
                  </a:lnTo>
                  <a:lnTo>
                    <a:pt x="0" y="324"/>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29" name="Freeform 33"/>
            <p:cNvSpPr>
              <a:spLocks/>
            </p:cNvSpPr>
            <p:nvPr/>
          </p:nvSpPr>
          <p:spPr bwMode="auto">
            <a:xfrm>
              <a:off x="3990" y="3328"/>
              <a:ext cx="292" cy="258"/>
            </a:xfrm>
            <a:custGeom>
              <a:avLst/>
              <a:gdLst>
                <a:gd name="T0" fmla="*/ 0 w 292"/>
                <a:gd name="T1" fmla="*/ 0 h 258"/>
                <a:gd name="T2" fmla="*/ 12 w 292"/>
                <a:gd name="T3" fmla="*/ 4 h 258"/>
                <a:gd name="T4" fmla="*/ 12 w 292"/>
                <a:gd name="T5" fmla="*/ 4 h 258"/>
                <a:gd name="T6" fmla="*/ 36 w 292"/>
                <a:gd name="T7" fmla="*/ 44 h 258"/>
                <a:gd name="T8" fmla="*/ 64 w 292"/>
                <a:gd name="T9" fmla="*/ 80 h 258"/>
                <a:gd name="T10" fmla="*/ 96 w 292"/>
                <a:gd name="T11" fmla="*/ 116 h 258"/>
                <a:gd name="T12" fmla="*/ 130 w 292"/>
                <a:gd name="T13" fmla="*/ 148 h 258"/>
                <a:gd name="T14" fmla="*/ 166 w 292"/>
                <a:gd name="T15" fmla="*/ 178 h 258"/>
                <a:gd name="T16" fmla="*/ 206 w 292"/>
                <a:gd name="T17" fmla="*/ 204 h 258"/>
                <a:gd name="T18" fmla="*/ 248 w 292"/>
                <a:gd name="T19" fmla="*/ 230 h 258"/>
                <a:gd name="T20" fmla="*/ 292 w 292"/>
                <a:gd name="T21" fmla="*/ 250 h 258"/>
                <a:gd name="T22" fmla="*/ 290 w 292"/>
                <a:gd name="T23" fmla="*/ 258 h 258"/>
                <a:gd name="T24" fmla="*/ 292 w 292"/>
                <a:gd name="T25" fmla="*/ 254 h 258"/>
                <a:gd name="T26" fmla="*/ 290 w 292"/>
                <a:gd name="T27" fmla="*/ 258 h 258"/>
                <a:gd name="T28" fmla="*/ 290 w 292"/>
                <a:gd name="T29" fmla="*/ 258 h 258"/>
                <a:gd name="T30" fmla="*/ 244 w 292"/>
                <a:gd name="T31" fmla="*/ 236 h 258"/>
                <a:gd name="T32" fmla="*/ 200 w 292"/>
                <a:gd name="T33" fmla="*/ 210 h 258"/>
                <a:gd name="T34" fmla="*/ 158 w 292"/>
                <a:gd name="T35" fmla="*/ 182 h 258"/>
                <a:gd name="T36" fmla="*/ 120 w 292"/>
                <a:gd name="T37" fmla="*/ 150 h 258"/>
                <a:gd name="T38" fmla="*/ 86 w 292"/>
                <a:gd name="T39" fmla="*/ 116 h 258"/>
                <a:gd name="T40" fmla="*/ 54 w 292"/>
                <a:gd name="T41" fmla="*/ 78 h 258"/>
                <a:gd name="T42" fmla="*/ 24 w 292"/>
                <a:gd name="T43" fmla="*/ 40 h 258"/>
                <a:gd name="T44" fmla="*/ 0 w 292"/>
                <a:gd name="T45" fmla="*/ 0 h 2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92" h="258">
                  <a:moveTo>
                    <a:pt x="0" y="0"/>
                  </a:moveTo>
                  <a:lnTo>
                    <a:pt x="12" y="4"/>
                  </a:lnTo>
                  <a:lnTo>
                    <a:pt x="36" y="44"/>
                  </a:lnTo>
                  <a:lnTo>
                    <a:pt x="64" y="80"/>
                  </a:lnTo>
                  <a:lnTo>
                    <a:pt x="96" y="116"/>
                  </a:lnTo>
                  <a:lnTo>
                    <a:pt x="130" y="148"/>
                  </a:lnTo>
                  <a:lnTo>
                    <a:pt x="166" y="178"/>
                  </a:lnTo>
                  <a:lnTo>
                    <a:pt x="206" y="204"/>
                  </a:lnTo>
                  <a:lnTo>
                    <a:pt x="248" y="230"/>
                  </a:lnTo>
                  <a:lnTo>
                    <a:pt x="292" y="250"/>
                  </a:lnTo>
                  <a:lnTo>
                    <a:pt x="290" y="258"/>
                  </a:lnTo>
                  <a:lnTo>
                    <a:pt x="292" y="254"/>
                  </a:lnTo>
                  <a:lnTo>
                    <a:pt x="290" y="258"/>
                  </a:lnTo>
                  <a:lnTo>
                    <a:pt x="244" y="236"/>
                  </a:lnTo>
                  <a:lnTo>
                    <a:pt x="200" y="210"/>
                  </a:lnTo>
                  <a:lnTo>
                    <a:pt x="158" y="182"/>
                  </a:lnTo>
                  <a:lnTo>
                    <a:pt x="120" y="150"/>
                  </a:lnTo>
                  <a:lnTo>
                    <a:pt x="86" y="116"/>
                  </a:lnTo>
                  <a:lnTo>
                    <a:pt x="54" y="78"/>
                  </a:lnTo>
                  <a:lnTo>
                    <a:pt x="24" y="40"/>
                  </a:ln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0" name="Freeform 34"/>
            <p:cNvSpPr>
              <a:spLocks/>
            </p:cNvSpPr>
            <p:nvPr/>
          </p:nvSpPr>
          <p:spPr bwMode="auto">
            <a:xfrm>
              <a:off x="4756" y="2464"/>
              <a:ext cx="374" cy="800"/>
            </a:xfrm>
            <a:custGeom>
              <a:avLst/>
              <a:gdLst>
                <a:gd name="T0" fmla="*/ 318 w 374"/>
                <a:gd name="T1" fmla="*/ 798 h 800"/>
                <a:gd name="T2" fmla="*/ 338 w 374"/>
                <a:gd name="T3" fmla="*/ 740 h 800"/>
                <a:gd name="T4" fmla="*/ 354 w 374"/>
                <a:gd name="T5" fmla="*/ 680 h 800"/>
                <a:gd name="T6" fmla="*/ 362 w 374"/>
                <a:gd name="T7" fmla="*/ 622 h 800"/>
                <a:gd name="T8" fmla="*/ 366 w 374"/>
                <a:gd name="T9" fmla="*/ 562 h 800"/>
                <a:gd name="T10" fmla="*/ 364 w 374"/>
                <a:gd name="T11" fmla="*/ 504 h 800"/>
                <a:gd name="T12" fmla="*/ 356 w 374"/>
                <a:gd name="T13" fmla="*/ 446 h 800"/>
                <a:gd name="T14" fmla="*/ 342 w 374"/>
                <a:gd name="T15" fmla="*/ 390 h 800"/>
                <a:gd name="T16" fmla="*/ 322 w 374"/>
                <a:gd name="T17" fmla="*/ 336 h 800"/>
                <a:gd name="T18" fmla="*/ 312 w 374"/>
                <a:gd name="T19" fmla="*/ 310 h 800"/>
                <a:gd name="T20" fmla="*/ 284 w 374"/>
                <a:gd name="T21" fmla="*/ 258 h 800"/>
                <a:gd name="T22" fmla="*/ 254 w 374"/>
                <a:gd name="T23" fmla="*/ 210 h 800"/>
                <a:gd name="T24" fmla="*/ 216 w 374"/>
                <a:gd name="T25" fmla="*/ 164 h 800"/>
                <a:gd name="T26" fmla="*/ 176 w 374"/>
                <a:gd name="T27" fmla="*/ 122 h 800"/>
                <a:gd name="T28" fmla="*/ 132 w 374"/>
                <a:gd name="T29" fmla="*/ 84 h 800"/>
                <a:gd name="T30" fmla="*/ 82 w 374"/>
                <a:gd name="T31" fmla="*/ 48 h 800"/>
                <a:gd name="T32" fmla="*/ 28 w 374"/>
                <a:gd name="T33" fmla="*/ 20 h 800"/>
                <a:gd name="T34" fmla="*/ 4 w 374"/>
                <a:gd name="T35" fmla="*/ 0 h 800"/>
                <a:gd name="T36" fmla="*/ 32 w 374"/>
                <a:gd name="T37" fmla="*/ 12 h 800"/>
                <a:gd name="T38" fmla="*/ 86 w 374"/>
                <a:gd name="T39" fmla="*/ 42 h 800"/>
                <a:gd name="T40" fmla="*/ 136 w 374"/>
                <a:gd name="T41" fmla="*/ 76 h 800"/>
                <a:gd name="T42" fmla="*/ 182 w 374"/>
                <a:gd name="T43" fmla="*/ 116 h 800"/>
                <a:gd name="T44" fmla="*/ 222 w 374"/>
                <a:gd name="T45" fmla="*/ 158 h 800"/>
                <a:gd name="T46" fmla="*/ 260 w 374"/>
                <a:gd name="T47" fmla="*/ 204 h 800"/>
                <a:gd name="T48" fmla="*/ 292 w 374"/>
                <a:gd name="T49" fmla="*/ 254 h 800"/>
                <a:gd name="T50" fmla="*/ 318 w 374"/>
                <a:gd name="T51" fmla="*/ 306 h 800"/>
                <a:gd name="T52" fmla="*/ 340 w 374"/>
                <a:gd name="T53" fmla="*/ 360 h 800"/>
                <a:gd name="T54" fmla="*/ 356 w 374"/>
                <a:gd name="T55" fmla="*/ 416 h 800"/>
                <a:gd name="T56" fmla="*/ 368 w 374"/>
                <a:gd name="T57" fmla="*/ 474 h 800"/>
                <a:gd name="T58" fmla="*/ 374 w 374"/>
                <a:gd name="T59" fmla="*/ 534 h 800"/>
                <a:gd name="T60" fmla="*/ 374 w 374"/>
                <a:gd name="T61" fmla="*/ 592 h 800"/>
                <a:gd name="T62" fmla="*/ 366 w 374"/>
                <a:gd name="T63" fmla="*/ 652 h 800"/>
                <a:gd name="T64" fmla="*/ 354 w 374"/>
                <a:gd name="T65" fmla="*/ 712 h 800"/>
                <a:gd name="T66" fmla="*/ 336 w 374"/>
                <a:gd name="T67" fmla="*/ 772 h 800"/>
                <a:gd name="T68" fmla="*/ 318 w 374"/>
                <a:gd name="T69" fmla="*/ 798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4" h="800">
                  <a:moveTo>
                    <a:pt x="318" y="798"/>
                  </a:moveTo>
                  <a:lnTo>
                    <a:pt x="318" y="798"/>
                  </a:lnTo>
                  <a:lnTo>
                    <a:pt x="328" y="768"/>
                  </a:lnTo>
                  <a:lnTo>
                    <a:pt x="338" y="740"/>
                  </a:lnTo>
                  <a:lnTo>
                    <a:pt x="348" y="710"/>
                  </a:lnTo>
                  <a:lnTo>
                    <a:pt x="354" y="680"/>
                  </a:lnTo>
                  <a:lnTo>
                    <a:pt x="360" y="652"/>
                  </a:lnTo>
                  <a:lnTo>
                    <a:pt x="362" y="622"/>
                  </a:lnTo>
                  <a:lnTo>
                    <a:pt x="366" y="592"/>
                  </a:lnTo>
                  <a:lnTo>
                    <a:pt x="366" y="562"/>
                  </a:lnTo>
                  <a:lnTo>
                    <a:pt x="366" y="534"/>
                  </a:lnTo>
                  <a:lnTo>
                    <a:pt x="364" y="504"/>
                  </a:lnTo>
                  <a:lnTo>
                    <a:pt x="360" y="476"/>
                  </a:lnTo>
                  <a:lnTo>
                    <a:pt x="356" y="446"/>
                  </a:lnTo>
                  <a:lnTo>
                    <a:pt x="348" y="418"/>
                  </a:lnTo>
                  <a:lnTo>
                    <a:pt x="342" y="390"/>
                  </a:lnTo>
                  <a:lnTo>
                    <a:pt x="332" y="364"/>
                  </a:lnTo>
                  <a:lnTo>
                    <a:pt x="322" y="336"/>
                  </a:lnTo>
                  <a:lnTo>
                    <a:pt x="312" y="310"/>
                  </a:lnTo>
                  <a:lnTo>
                    <a:pt x="298" y="284"/>
                  </a:lnTo>
                  <a:lnTo>
                    <a:pt x="284" y="258"/>
                  </a:lnTo>
                  <a:lnTo>
                    <a:pt x="270" y="234"/>
                  </a:lnTo>
                  <a:lnTo>
                    <a:pt x="254" y="210"/>
                  </a:lnTo>
                  <a:lnTo>
                    <a:pt x="236" y="186"/>
                  </a:lnTo>
                  <a:lnTo>
                    <a:pt x="216" y="164"/>
                  </a:lnTo>
                  <a:lnTo>
                    <a:pt x="198" y="142"/>
                  </a:lnTo>
                  <a:lnTo>
                    <a:pt x="176" y="122"/>
                  </a:lnTo>
                  <a:lnTo>
                    <a:pt x="154" y="102"/>
                  </a:lnTo>
                  <a:lnTo>
                    <a:pt x="132" y="84"/>
                  </a:lnTo>
                  <a:lnTo>
                    <a:pt x="106" y="66"/>
                  </a:lnTo>
                  <a:lnTo>
                    <a:pt x="82" y="48"/>
                  </a:lnTo>
                  <a:lnTo>
                    <a:pt x="56" y="34"/>
                  </a:lnTo>
                  <a:lnTo>
                    <a:pt x="28" y="20"/>
                  </a:lnTo>
                  <a:lnTo>
                    <a:pt x="0" y="6"/>
                  </a:lnTo>
                  <a:lnTo>
                    <a:pt x="4" y="0"/>
                  </a:lnTo>
                  <a:lnTo>
                    <a:pt x="32" y="12"/>
                  </a:lnTo>
                  <a:lnTo>
                    <a:pt x="60" y="26"/>
                  </a:lnTo>
                  <a:lnTo>
                    <a:pt x="86" y="42"/>
                  </a:lnTo>
                  <a:lnTo>
                    <a:pt x="112" y="58"/>
                  </a:lnTo>
                  <a:lnTo>
                    <a:pt x="136" y="76"/>
                  </a:lnTo>
                  <a:lnTo>
                    <a:pt x="160" y="96"/>
                  </a:lnTo>
                  <a:lnTo>
                    <a:pt x="182" y="116"/>
                  </a:lnTo>
                  <a:lnTo>
                    <a:pt x="202" y="136"/>
                  </a:lnTo>
                  <a:lnTo>
                    <a:pt x="222" y="158"/>
                  </a:lnTo>
                  <a:lnTo>
                    <a:pt x="242" y="182"/>
                  </a:lnTo>
                  <a:lnTo>
                    <a:pt x="260" y="204"/>
                  </a:lnTo>
                  <a:lnTo>
                    <a:pt x="276" y="230"/>
                  </a:lnTo>
                  <a:lnTo>
                    <a:pt x="292" y="254"/>
                  </a:lnTo>
                  <a:lnTo>
                    <a:pt x="306" y="280"/>
                  </a:lnTo>
                  <a:lnTo>
                    <a:pt x="318" y="306"/>
                  </a:lnTo>
                  <a:lnTo>
                    <a:pt x="330" y="334"/>
                  </a:lnTo>
                  <a:lnTo>
                    <a:pt x="340" y="360"/>
                  </a:lnTo>
                  <a:lnTo>
                    <a:pt x="350" y="388"/>
                  </a:lnTo>
                  <a:lnTo>
                    <a:pt x="356" y="416"/>
                  </a:lnTo>
                  <a:lnTo>
                    <a:pt x="362" y="446"/>
                  </a:lnTo>
                  <a:lnTo>
                    <a:pt x="368" y="474"/>
                  </a:lnTo>
                  <a:lnTo>
                    <a:pt x="372" y="504"/>
                  </a:lnTo>
                  <a:lnTo>
                    <a:pt x="374" y="534"/>
                  </a:lnTo>
                  <a:lnTo>
                    <a:pt x="374" y="562"/>
                  </a:lnTo>
                  <a:lnTo>
                    <a:pt x="374" y="592"/>
                  </a:lnTo>
                  <a:lnTo>
                    <a:pt x="370" y="622"/>
                  </a:lnTo>
                  <a:lnTo>
                    <a:pt x="366" y="652"/>
                  </a:lnTo>
                  <a:lnTo>
                    <a:pt x="362" y="682"/>
                  </a:lnTo>
                  <a:lnTo>
                    <a:pt x="354" y="712"/>
                  </a:lnTo>
                  <a:lnTo>
                    <a:pt x="346" y="742"/>
                  </a:lnTo>
                  <a:lnTo>
                    <a:pt x="336" y="772"/>
                  </a:lnTo>
                  <a:lnTo>
                    <a:pt x="324" y="800"/>
                  </a:lnTo>
                  <a:lnTo>
                    <a:pt x="318" y="798"/>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1" name="Freeform 35"/>
            <p:cNvSpPr>
              <a:spLocks/>
            </p:cNvSpPr>
            <p:nvPr/>
          </p:nvSpPr>
          <p:spPr bwMode="auto">
            <a:xfrm>
              <a:off x="4436" y="2414"/>
              <a:ext cx="324" cy="56"/>
            </a:xfrm>
            <a:custGeom>
              <a:avLst/>
              <a:gdLst>
                <a:gd name="T0" fmla="*/ 0 w 324"/>
                <a:gd name="T1" fmla="*/ 14 h 56"/>
                <a:gd name="T2" fmla="*/ 0 w 324"/>
                <a:gd name="T3" fmla="*/ 6 h 56"/>
                <a:gd name="T4" fmla="*/ 0 w 324"/>
                <a:gd name="T5" fmla="*/ 6 h 56"/>
                <a:gd name="T6" fmla="*/ 40 w 324"/>
                <a:gd name="T7" fmla="*/ 2 h 56"/>
                <a:gd name="T8" fmla="*/ 80 w 324"/>
                <a:gd name="T9" fmla="*/ 0 h 56"/>
                <a:gd name="T10" fmla="*/ 120 w 324"/>
                <a:gd name="T11" fmla="*/ 0 h 56"/>
                <a:gd name="T12" fmla="*/ 162 w 324"/>
                <a:gd name="T13" fmla="*/ 4 h 56"/>
                <a:gd name="T14" fmla="*/ 202 w 324"/>
                <a:gd name="T15" fmla="*/ 12 h 56"/>
                <a:gd name="T16" fmla="*/ 242 w 324"/>
                <a:gd name="T17" fmla="*/ 22 h 56"/>
                <a:gd name="T18" fmla="*/ 284 w 324"/>
                <a:gd name="T19" fmla="*/ 34 h 56"/>
                <a:gd name="T20" fmla="*/ 324 w 324"/>
                <a:gd name="T21" fmla="*/ 50 h 56"/>
                <a:gd name="T22" fmla="*/ 320 w 324"/>
                <a:gd name="T23" fmla="*/ 56 h 56"/>
                <a:gd name="T24" fmla="*/ 320 w 324"/>
                <a:gd name="T25" fmla="*/ 56 h 56"/>
                <a:gd name="T26" fmla="*/ 280 w 324"/>
                <a:gd name="T27" fmla="*/ 42 h 56"/>
                <a:gd name="T28" fmla="*/ 240 w 324"/>
                <a:gd name="T29" fmla="*/ 28 h 56"/>
                <a:gd name="T30" fmla="*/ 200 w 324"/>
                <a:gd name="T31" fmla="*/ 20 h 56"/>
                <a:gd name="T32" fmla="*/ 160 w 324"/>
                <a:gd name="T33" fmla="*/ 12 h 56"/>
                <a:gd name="T34" fmla="*/ 120 w 324"/>
                <a:gd name="T35" fmla="*/ 8 h 56"/>
                <a:gd name="T36" fmla="*/ 80 w 324"/>
                <a:gd name="T37" fmla="*/ 8 h 56"/>
                <a:gd name="T38" fmla="*/ 40 w 324"/>
                <a:gd name="T39" fmla="*/ 10 h 56"/>
                <a:gd name="T40" fmla="*/ 0 w 324"/>
                <a:gd name="T41" fmla="*/ 14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 h="56">
                  <a:moveTo>
                    <a:pt x="0" y="14"/>
                  </a:moveTo>
                  <a:lnTo>
                    <a:pt x="0" y="6"/>
                  </a:lnTo>
                  <a:lnTo>
                    <a:pt x="40" y="2"/>
                  </a:lnTo>
                  <a:lnTo>
                    <a:pt x="80" y="0"/>
                  </a:lnTo>
                  <a:lnTo>
                    <a:pt x="120" y="0"/>
                  </a:lnTo>
                  <a:lnTo>
                    <a:pt x="162" y="4"/>
                  </a:lnTo>
                  <a:lnTo>
                    <a:pt x="202" y="12"/>
                  </a:lnTo>
                  <a:lnTo>
                    <a:pt x="242" y="22"/>
                  </a:lnTo>
                  <a:lnTo>
                    <a:pt x="284" y="34"/>
                  </a:lnTo>
                  <a:lnTo>
                    <a:pt x="324" y="50"/>
                  </a:lnTo>
                  <a:lnTo>
                    <a:pt x="320" y="56"/>
                  </a:lnTo>
                  <a:lnTo>
                    <a:pt x="280" y="42"/>
                  </a:lnTo>
                  <a:lnTo>
                    <a:pt x="240" y="28"/>
                  </a:lnTo>
                  <a:lnTo>
                    <a:pt x="200" y="20"/>
                  </a:lnTo>
                  <a:lnTo>
                    <a:pt x="160" y="12"/>
                  </a:lnTo>
                  <a:lnTo>
                    <a:pt x="120" y="8"/>
                  </a:lnTo>
                  <a:lnTo>
                    <a:pt x="80" y="8"/>
                  </a:lnTo>
                  <a:lnTo>
                    <a:pt x="40" y="10"/>
                  </a:lnTo>
                  <a:lnTo>
                    <a:pt x="0" y="14"/>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2" name="Freeform 36"/>
            <p:cNvSpPr>
              <a:spLocks/>
            </p:cNvSpPr>
            <p:nvPr/>
          </p:nvSpPr>
          <p:spPr bwMode="auto">
            <a:xfrm>
              <a:off x="4294" y="2364"/>
              <a:ext cx="146" cy="122"/>
            </a:xfrm>
            <a:custGeom>
              <a:avLst/>
              <a:gdLst>
                <a:gd name="T0" fmla="*/ 0 w 146"/>
                <a:gd name="T1" fmla="*/ 68 h 122"/>
                <a:gd name="T2" fmla="*/ 138 w 146"/>
                <a:gd name="T3" fmla="*/ 0 h 122"/>
                <a:gd name="T4" fmla="*/ 146 w 146"/>
                <a:gd name="T5" fmla="*/ 122 h 122"/>
                <a:gd name="T6" fmla="*/ 0 w 146"/>
                <a:gd name="T7" fmla="*/ 68 h 1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 h="122">
                  <a:moveTo>
                    <a:pt x="0" y="68"/>
                  </a:moveTo>
                  <a:lnTo>
                    <a:pt x="138" y="0"/>
                  </a:lnTo>
                  <a:lnTo>
                    <a:pt x="146" y="122"/>
                  </a:lnTo>
                  <a:lnTo>
                    <a:pt x="0" y="68"/>
                  </a:lnTo>
                  <a:close/>
                </a:path>
              </a:pathLst>
            </a:custGeom>
            <a:solidFill>
              <a:srgbClr val="000000"/>
            </a:solidFill>
            <a:ln w="12700">
              <a:solidFill>
                <a:schemeClr val="tx1"/>
              </a:solidFill>
              <a:round/>
              <a:headEnd/>
              <a:tailEnd/>
            </a:ln>
          </p:spPr>
          <p:txBody>
            <a:bodyPr/>
            <a:lstStyle/>
            <a:p>
              <a:endParaRPr lang="en-US"/>
            </a:p>
          </p:txBody>
        </p:sp>
        <p:sp>
          <p:nvSpPr>
            <p:cNvPr id="16433" name="Freeform 37"/>
            <p:cNvSpPr>
              <a:spLocks/>
            </p:cNvSpPr>
            <p:nvPr/>
          </p:nvSpPr>
          <p:spPr bwMode="auto">
            <a:xfrm>
              <a:off x="4294" y="2364"/>
              <a:ext cx="146" cy="122"/>
            </a:xfrm>
            <a:custGeom>
              <a:avLst/>
              <a:gdLst>
                <a:gd name="T0" fmla="*/ 0 w 146"/>
                <a:gd name="T1" fmla="*/ 68 h 122"/>
                <a:gd name="T2" fmla="*/ 138 w 146"/>
                <a:gd name="T3" fmla="*/ 0 h 122"/>
                <a:gd name="T4" fmla="*/ 146 w 146"/>
                <a:gd name="T5" fmla="*/ 122 h 122"/>
                <a:gd name="T6" fmla="*/ 0 w 146"/>
                <a:gd name="T7" fmla="*/ 68 h 1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 h="122">
                  <a:moveTo>
                    <a:pt x="0" y="68"/>
                  </a:moveTo>
                  <a:lnTo>
                    <a:pt x="138" y="0"/>
                  </a:lnTo>
                  <a:lnTo>
                    <a:pt x="146" y="122"/>
                  </a:lnTo>
                  <a:lnTo>
                    <a:pt x="0" y="68"/>
                  </a:lnTo>
                </a:path>
              </a:pathLst>
            </a:custGeom>
            <a:solidFill>
              <a:schemeClr val="tx1"/>
            </a:solidFill>
            <a:ln w="12700">
              <a:solidFill>
                <a:schemeClr val="tx1"/>
              </a:solidFill>
              <a:round/>
              <a:headEnd/>
              <a:tailEnd/>
            </a:ln>
          </p:spPr>
          <p:txBody>
            <a:bodyPr/>
            <a:lstStyle/>
            <a:p>
              <a:endParaRPr lang="en-US"/>
            </a:p>
          </p:txBody>
        </p:sp>
        <p:sp>
          <p:nvSpPr>
            <p:cNvPr id="16434" name="Freeform 38"/>
            <p:cNvSpPr>
              <a:spLocks noEditPoints="1"/>
            </p:cNvSpPr>
            <p:nvPr/>
          </p:nvSpPr>
          <p:spPr bwMode="auto">
            <a:xfrm>
              <a:off x="3768" y="776"/>
              <a:ext cx="1168" cy="1220"/>
            </a:xfrm>
            <a:custGeom>
              <a:avLst/>
              <a:gdLst>
                <a:gd name="T0" fmla="*/ 548 w 1168"/>
                <a:gd name="T1" fmla="*/ 1212 h 1220"/>
                <a:gd name="T2" fmla="*/ 642 w 1168"/>
                <a:gd name="T3" fmla="*/ 1208 h 1220"/>
                <a:gd name="T4" fmla="*/ 778 w 1168"/>
                <a:gd name="T5" fmla="*/ 1172 h 1220"/>
                <a:gd name="T6" fmla="*/ 906 w 1168"/>
                <a:gd name="T7" fmla="*/ 1102 h 1220"/>
                <a:gd name="T8" fmla="*/ 954 w 1168"/>
                <a:gd name="T9" fmla="*/ 1064 h 1220"/>
                <a:gd name="T10" fmla="*/ 1018 w 1168"/>
                <a:gd name="T11" fmla="*/ 1000 h 1220"/>
                <a:gd name="T12" fmla="*/ 1070 w 1168"/>
                <a:gd name="T13" fmla="*/ 928 h 1220"/>
                <a:gd name="T14" fmla="*/ 1110 w 1168"/>
                <a:gd name="T15" fmla="*/ 850 h 1220"/>
                <a:gd name="T16" fmla="*/ 1140 w 1168"/>
                <a:gd name="T17" fmla="*/ 770 h 1220"/>
                <a:gd name="T18" fmla="*/ 1152 w 1168"/>
                <a:gd name="T19" fmla="*/ 712 h 1220"/>
                <a:gd name="T20" fmla="*/ 1160 w 1168"/>
                <a:gd name="T21" fmla="*/ 626 h 1220"/>
                <a:gd name="T22" fmla="*/ 1156 w 1168"/>
                <a:gd name="T23" fmla="*/ 540 h 1220"/>
                <a:gd name="T24" fmla="*/ 1140 w 1168"/>
                <a:gd name="T25" fmla="*/ 454 h 1220"/>
                <a:gd name="T26" fmla="*/ 1110 w 1168"/>
                <a:gd name="T27" fmla="*/ 370 h 1220"/>
                <a:gd name="T28" fmla="*/ 1068 w 1168"/>
                <a:gd name="T29" fmla="*/ 288 h 1220"/>
                <a:gd name="T30" fmla="*/ 1050 w 1168"/>
                <a:gd name="T31" fmla="*/ 262 h 1220"/>
                <a:gd name="T32" fmla="*/ 1074 w 1168"/>
                <a:gd name="T33" fmla="*/ 284 h 1220"/>
                <a:gd name="T34" fmla="*/ 1118 w 1168"/>
                <a:gd name="T35" fmla="*/ 366 h 1220"/>
                <a:gd name="T36" fmla="*/ 1148 w 1168"/>
                <a:gd name="T37" fmla="*/ 450 h 1220"/>
                <a:gd name="T38" fmla="*/ 1164 w 1168"/>
                <a:gd name="T39" fmla="*/ 538 h 1220"/>
                <a:gd name="T40" fmla="*/ 1168 w 1168"/>
                <a:gd name="T41" fmla="*/ 626 h 1220"/>
                <a:gd name="T42" fmla="*/ 1160 w 1168"/>
                <a:gd name="T43" fmla="*/ 714 h 1220"/>
                <a:gd name="T44" fmla="*/ 1148 w 1168"/>
                <a:gd name="T45" fmla="*/ 772 h 1220"/>
                <a:gd name="T46" fmla="*/ 1118 w 1168"/>
                <a:gd name="T47" fmla="*/ 854 h 1220"/>
                <a:gd name="T48" fmla="*/ 1076 w 1168"/>
                <a:gd name="T49" fmla="*/ 932 h 1220"/>
                <a:gd name="T50" fmla="*/ 1024 w 1168"/>
                <a:gd name="T51" fmla="*/ 1006 h 1220"/>
                <a:gd name="T52" fmla="*/ 960 w 1168"/>
                <a:gd name="T53" fmla="*/ 1070 h 1220"/>
                <a:gd name="T54" fmla="*/ 910 w 1168"/>
                <a:gd name="T55" fmla="*/ 1108 h 1220"/>
                <a:gd name="T56" fmla="*/ 784 w 1168"/>
                <a:gd name="T57" fmla="*/ 1178 h 1220"/>
                <a:gd name="T58" fmla="*/ 650 w 1168"/>
                <a:gd name="T59" fmla="*/ 1214 h 1220"/>
                <a:gd name="T60" fmla="*/ 558 w 1168"/>
                <a:gd name="T61" fmla="*/ 1220 h 1220"/>
                <a:gd name="T62" fmla="*/ 0 w 1168"/>
                <a:gd name="T63" fmla="*/ 364 h 1220"/>
                <a:gd name="T64" fmla="*/ 58 w 1168"/>
                <a:gd name="T65" fmla="*/ 258 h 1220"/>
                <a:gd name="T66" fmla="*/ 140 w 1168"/>
                <a:gd name="T67" fmla="*/ 166 h 1220"/>
                <a:gd name="T68" fmla="*/ 206 w 1168"/>
                <a:gd name="T69" fmla="*/ 112 h 1220"/>
                <a:gd name="T70" fmla="*/ 286 w 1168"/>
                <a:gd name="T71" fmla="*/ 64 h 1220"/>
                <a:gd name="T72" fmla="*/ 370 w 1168"/>
                <a:gd name="T73" fmla="*/ 30 h 1220"/>
                <a:gd name="T74" fmla="*/ 458 w 1168"/>
                <a:gd name="T75" fmla="*/ 8 h 1220"/>
                <a:gd name="T76" fmla="*/ 546 w 1168"/>
                <a:gd name="T77" fmla="*/ 0 h 1220"/>
                <a:gd name="T78" fmla="*/ 632 w 1168"/>
                <a:gd name="T79" fmla="*/ 4 h 1220"/>
                <a:gd name="T80" fmla="*/ 720 w 1168"/>
                <a:gd name="T81" fmla="*/ 22 h 1220"/>
                <a:gd name="T82" fmla="*/ 802 w 1168"/>
                <a:gd name="T83" fmla="*/ 50 h 1220"/>
                <a:gd name="T84" fmla="*/ 880 w 1168"/>
                <a:gd name="T85" fmla="*/ 92 h 1220"/>
                <a:gd name="T86" fmla="*/ 954 w 1168"/>
                <a:gd name="T87" fmla="*/ 144 h 1220"/>
                <a:gd name="T88" fmla="*/ 1018 w 1168"/>
                <a:gd name="T89" fmla="*/ 210 h 1220"/>
                <a:gd name="T90" fmla="*/ 1050 w 1168"/>
                <a:gd name="T91" fmla="*/ 262 h 1220"/>
                <a:gd name="T92" fmla="*/ 1012 w 1168"/>
                <a:gd name="T93" fmla="*/ 214 h 1220"/>
                <a:gd name="T94" fmla="*/ 948 w 1168"/>
                <a:gd name="T95" fmla="*/ 150 h 1220"/>
                <a:gd name="T96" fmla="*/ 876 w 1168"/>
                <a:gd name="T97" fmla="*/ 98 h 1220"/>
                <a:gd name="T98" fmla="*/ 798 w 1168"/>
                <a:gd name="T99" fmla="*/ 58 h 1220"/>
                <a:gd name="T100" fmla="*/ 716 w 1168"/>
                <a:gd name="T101" fmla="*/ 30 h 1220"/>
                <a:gd name="T102" fmla="*/ 660 w 1168"/>
                <a:gd name="T103" fmla="*/ 16 h 1220"/>
                <a:gd name="T104" fmla="*/ 574 w 1168"/>
                <a:gd name="T105" fmla="*/ 8 h 1220"/>
                <a:gd name="T106" fmla="*/ 488 w 1168"/>
                <a:gd name="T107" fmla="*/ 12 h 1220"/>
                <a:gd name="T108" fmla="*/ 400 w 1168"/>
                <a:gd name="T109" fmla="*/ 28 h 1220"/>
                <a:gd name="T110" fmla="*/ 316 w 1168"/>
                <a:gd name="T111" fmla="*/ 58 h 1220"/>
                <a:gd name="T112" fmla="*/ 236 w 1168"/>
                <a:gd name="T113" fmla="*/ 100 h 1220"/>
                <a:gd name="T114" fmla="*/ 176 w 1168"/>
                <a:gd name="T115" fmla="*/ 144 h 1220"/>
                <a:gd name="T116" fmla="*/ 90 w 1168"/>
                <a:gd name="T117" fmla="*/ 232 h 1220"/>
                <a:gd name="T118" fmla="*/ 24 w 1168"/>
                <a:gd name="T119" fmla="*/ 332 h 12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68" h="1220">
                  <a:moveTo>
                    <a:pt x="548" y="1220"/>
                  </a:moveTo>
                  <a:lnTo>
                    <a:pt x="548" y="1212"/>
                  </a:lnTo>
                  <a:lnTo>
                    <a:pt x="596" y="1212"/>
                  </a:lnTo>
                  <a:lnTo>
                    <a:pt x="642" y="1208"/>
                  </a:lnTo>
                  <a:lnTo>
                    <a:pt x="688" y="1198"/>
                  </a:lnTo>
                  <a:lnTo>
                    <a:pt x="732" y="1188"/>
                  </a:lnTo>
                  <a:lnTo>
                    <a:pt x="778" y="1172"/>
                  </a:lnTo>
                  <a:lnTo>
                    <a:pt x="822" y="1152"/>
                  </a:lnTo>
                  <a:lnTo>
                    <a:pt x="864" y="1130"/>
                  </a:lnTo>
                  <a:lnTo>
                    <a:pt x="906" y="1102"/>
                  </a:lnTo>
                  <a:lnTo>
                    <a:pt x="930" y="1084"/>
                  </a:lnTo>
                  <a:lnTo>
                    <a:pt x="954" y="1064"/>
                  </a:lnTo>
                  <a:lnTo>
                    <a:pt x="976" y="1044"/>
                  </a:lnTo>
                  <a:lnTo>
                    <a:pt x="998" y="1022"/>
                  </a:lnTo>
                  <a:lnTo>
                    <a:pt x="1018" y="1000"/>
                  </a:lnTo>
                  <a:lnTo>
                    <a:pt x="1036" y="976"/>
                  </a:lnTo>
                  <a:lnTo>
                    <a:pt x="1054" y="954"/>
                  </a:lnTo>
                  <a:lnTo>
                    <a:pt x="1070" y="928"/>
                  </a:lnTo>
                  <a:lnTo>
                    <a:pt x="1084" y="904"/>
                  </a:lnTo>
                  <a:lnTo>
                    <a:pt x="1098" y="878"/>
                  </a:lnTo>
                  <a:lnTo>
                    <a:pt x="1110" y="850"/>
                  </a:lnTo>
                  <a:lnTo>
                    <a:pt x="1122" y="824"/>
                  </a:lnTo>
                  <a:lnTo>
                    <a:pt x="1132" y="796"/>
                  </a:lnTo>
                  <a:lnTo>
                    <a:pt x="1140" y="770"/>
                  </a:lnTo>
                  <a:lnTo>
                    <a:pt x="1146" y="740"/>
                  </a:lnTo>
                  <a:lnTo>
                    <a:pt x="1152" y="712"/>
                  </a:lnTo>
                  <a:lnTo>
                    <a:pt x="1156" y="684"/>
                  </a:lnTo>
                  <a:lnTo>
                    <a:pt x="1160" y="656"/>
                  </a:lnTo>
                  <a:lnTo>
                    <a:pt x="1160" y="626"/>
                  </a:lnTo>
                  <a:lnTo>
                    <a:pt x="1160" y="598"/>
                  </a:lnTo>
                  <a:lnTo>
                    <a:pt x="1160" y="568"/>
                  </a:lnTo>
                  <a:lnTo>
                    <a:pt x="1156" y="540"/>
                  </a:lnTo>
                  <a:lnTo>
                    <a:pt x="1152" y="510"/>
                  </a:lnTo>
                  <a:lnTo>
                    <a:pt x="1146" y="482"/>
                  </a:lnTo>
                  <a:lnTo>
                    <a:pt x="1140" y="454"/>
                  </a:lnTo>
                  <a:lnTo>
                    <a:pt x="1132" y="424"/>
                  </a:lnTo>
                  <a:lnTo>
                    <a:pt x="1122" y="396"/>
                  </a:lnTo>
                  <a:lnTo>
                    <a:pt x="1110" y="370"/>
                  </a:lnTo>
                  <a:lnTo>
                    <a:pt x="1098" y="342"/>
                  </a:lnTo>
                  <a:lnTo>
                    <a:pt x="1084" y="314"/>
                  </a:lnTo>
                  <a:lnTo>
                    <a:pt x="1068" y="288"/>
                  </a:lnTo>
                  <a:lnTo>
                    <a:pt x="1050" y="262"/>
                  </a:lnTo>
                  <a:lnTo>
                    <a:pt x="1054" y="260"/>
                  </a:lnTo>
                  <a:lnTo>
                    <a:pt x="1050" y="262"/>
                  </a:lnTo>
                  <a:lnTo>
                    <a:pt x="1056" y="258"/>
                  </a:lnTo>
                  <a:lnTo>
                    <a:pt x="1074" y="284"/>
                  </a:lnTo>
                  <a:lnTo>
                    <a:pt x="1090" y="310"/>
                  </a:lnTo>
                  <a:lnTo>
                    <a:pt x="1104" y="338"/>
                  </a:lnTo>
                  <a:lnTo>
                    <a:pt x="1118" y="366"/>
                  </a:lnTo>
                  <a:lnTo>
                    <a:pt x="1130" y="394"/>
                  </a:lnTo>
                  <a:lnTo>
                    <a:pt x="1140" y="422"/>
                  </a:lnTo>
                  <a:lnTo>
                    <a:pt x="1148" y="450"/>
                  </a:lnTo>
                  <a:lnTo>
                    <a:pt x="1154" y="480"/>
                  </a:lnTo>
                  <a:lnTo>
                    <a:pt x="1160" y="510"/>
                  </a:lnTo>
                  <a:lnTo>
                    <a:pt x="1164" y="538"/>
                  </a:lnTo>
                  <a:lnTo>
                    <a:pt x="1168" y="568"/>
                  </a:lnTo>
                  <a:lnTo>
                    <a:pt x="1168" y="598"/>
                  </a:lnTo>
                  <a:lnTo>
                    <a:pt x="1168" y="626"/>
                  </a:lnTo>
                  <a:lnTo>
                    <a:pt x="1166" y="656"/>
                  </a:lnTo>
                  <a:lnTo>
                    <a:pt x="1164" y="684"/>
                  </a:lnTo>
                  <a:lnTo>
                    <a:pt x="1160" y="714"/>
                  </a:lnTo>
                  <a:lnTo>
                    <a:pt x="1154" y="742"/>
                  </a:lnTo>
                  <a:lnTo>
                    <a:pt x="1148" y="772"/>
                  </a:lnTo>
                  <a:lnTo>
                    <a:pt x="1138" y="800"/>
                  </a:lnTo>
                  <a:lnTo>
                    <a:pt x="1130" y="826"/>
                  </a:lnTo>
                  <a:lnTo>
                    <a:pt x="1118" y="854"/>
                  </a:lnTo>
                  <a:lnTo>
                    <a:pt x="1106" y="880"/>
                  </a:lnTo>
                  <a:lnTo>
                    <a:pt x="1092" y="908"/>
                  </a:lnTo>
                  <a:lnTo>
                    <a:pt x="1076" y="932"/>
                  </a:lnTo>
                  <a:lnTo>
                    <a:pt x="1060" y="958"/>
                  </a:lnTo>
                  <a:lnTo>
                    <a:pt x="1042" y="982"/>
                  </a:lnTo>
                  <a:lnTo>
                    <a:pt x="1024" y="1006"/>
                  </a:lnTo>
                  <a:lnTo>
                    <a:pt x="1004" y="1028"/>
                  </a:lnTo>
                  <a:lnTo>
                    <a:pt x="982" y="1050"/>
                  </a:lnTo>
                  <a:lnTo>
                    <a:pt x="960" y="1070"/>
                  </a:lnTo>
                  <a:lnTo>
                    <a:pt x="936" y="1090"/>
                  </a:lnTo>
                  <a:lnTo>
                    <a:pt x="910" y="1108"/>
                  </a:lnTo>
                  <a:lnTo>
                    <a:pt x="870" y="1136"/>
                  </a:lnTo>
                  <a:lnTo>
                    <a:pt x="828" y="1158"/>
                  </a:lnTo>
                  <a:lnTo>
                    <a:pt x="784" y="1178"/>
                  </a:lnTo>
                  <a:lnTo>
                    <a:pt x="740" y="1194"/>
                  </a:lnTo>
                  <a:lnTo>
                    <a:pt x="696" y="1206"/>
                  </a:lnTo>
                  <a:lnTo>
                    <a:pt x="650" y="1214"/>
                  </a:lnTo>
                  <a:lnTo>
                    <a:pt x="604" y="1220"/>
                  </a:lnTo>
                  <a:lnTo>
                    <a:pt x="558" y="1220"/>
                  </a:lnTo>
                  <a:lnTo>
                    <a:pt x="548" y="1220"/>
                  </a:lnTo>
                  <a:close/>
                  <a:moveTo>
                    <a:pt x="0" y="364"/>
                  </a:moveTo>
                  <a:lnTo>
                    <a:pt x="0" y="364"/>
                  </a:lnTo>
                  <a:lnTo>
                    <a:pt x="16" y="328"/>
                  </a:lnTo>
                  <a:lnTo>
                    <a:pt x="36" y="294"/>
                  </a:lnTo>
                  <a:lnTo>
                    <a:pt x="58" y="258"/>
                  </a:lnTo>
                  <a:lnTo>
                    <a:pt x="84" y="226"/>
                  </a:lnTo>
                  <a:lnTo>
                    <a:pt x="110" y="196"/>
                  </a:lnTo>
                  <a:lnTo>
                    <a:pt x="140" y="166"/>
                  </a:lnTo>
                  <a:lnTo>
                    <a:pt x="172" y="138"/>
                  </a:lnTo>
                  <a:lnTo>
                    <a:pt x="206" y="112"/>
                  </a:lnTo>
                  <a:lnTo>
                    <a:pt x="232" y="94"/>
                  </a:lnTo>
                  <a:lnTo>
                    <a:pt x="258" y="78"/>
                  </a:lnTo>
                  <a:lnTo>
                    <a:pt x="286" y="64"/>
                  </a:lnTo>
                  <a:lnTo>
                    <a:pt x="314" y="50"/>
                  </a:lnTo>
                  <a:lnTo>
                    <a:pt x="342" y="40"/>
                  </a:lnTo>
                  <a:lnTo>
                    <a:pt x="370" y="30"/>
                  </a:lnTo>
                  <a:lnTo>
                    <a:pt x="398" y="20"/>
                  </a:lnTo>
                  <a:lnTo>
                    <a:pt x="428" y="14"/>
                  </a:lnTo>
                  <a:lnTo>
                    <a:pt x="458" y="8"/>
                  </a:lnTo>
                  <a:lnTo>
                    <a:pt x="486" y="4"/>
                  </a:lnTo>
                  <a:lnTo>
                    <a:pt x="516" y="2"/>
                  </a:lnTo>
                  <a:lnTo>
                    <a:pt x="546" y="0"/>
                  </a:lnTo>
                  <a:lnTo>
                    <a:pt x="574" y="0"/>
                  </a:lnTo>
                  <a:lnTo>
                    <a:pt x="604" y="2"/>
                  </a:lnTo>
                  <a:lnTo>
                    <a:pt x="632" y="4"/>
                  </a:lnTo>
                  <a:lnTo>
                    <a:pt x="662" y="8"/>
                  </a:lnTo>
                  <a:lnTo>
                    <a:pt x="690" y="14"/>
                  </a:lnTo>
                  <a:lnTo>
                    <a:pt x="720" y="22"/>
                  </a:lnTo>
                  <a:lnTo>
                    <a:pt x="748" y="30"/>
                  </a:lnTo>
                  <a:lnTo>
                    <a:pt x="774" y="40"/>
                  </a:lnTo>
                  <a:lnTo>
                    <a:pt x="802" y="50"/>
                  </a:lnTo>
                  <a:lnTo>
                    <a:pt x="828" y="62"/>
                  </a:lnTo>
                  <a:lnTo>
                    <a:pt x="856" y="76"/>
                  </a:lnTo>
                  <a:lnTo>
                    <a:pt x="880" y="92"/>
                  </a:lnTo>
                  <a:lnTo>
                    <a:pt x="906" y="108"/>
                  </a:lnTo>
                  <a:lnTo>
                    <a:pt x="930" y="126"/>
                  </a:lnTo>
                  <a:lnTo>
                    <a:pt x="954" y="144"/>
                  </a:lnTo>
                  <a:lnTo>
                    <a:pt x="976" y="164"/>
                  </a:lnTo>
                  <a:lnTo>
                    <a:pt x="998" y="186"/>
                  </a:lnTo>
                  <a:lnTo>
                    <a:pt x="1018" y="210"/>
                  </a:lnTo>
                  <a:lnTo>
                    <a:pt x="1038" y="232"/>
                  </a:lnTo>
                  <a:lnTo>
                    <a:pt x="1056" y="258"/>
                  </a:lnTo>
                  <a:lnTo>
                    <a:pt x="1050" y="262"/>
                  </a:lnTo>
                  <a:lnTo>
                    <a:pt x="1032" y="238"/>
                  </a:lnTo>
                  <a:lnTo>
                    <a:pt x="1012" y="214"/>
                  </a:lnTo>
                  <a:lnTo>
                    <a:pt x="992" y="192"/>
                  </a:lnTo>
                  <a:lnTo>
                    <a:pt x="970" y="170"/>
                  </a:lnTo>
                  <a:lnTo>
                    <a:pt x="948" y="150"/>
                  </a:lnTo>
                  <a:lnTo>
                    <a:pt x="924" y="132"/>
                  </a:lnTo>
                  <a:lnTo>
                    <a:pt x="900" y="114"/>
                  </a:lnTo>
                  <a:lnTo>
                    <a:pt x="876" y="98"/>
                  </a:lnTo>
                  <a:lnTo>
                    <a:pt x="852" y="84"/>
                  </a:lnTo>
                  <a:lnTo>
                    <a:pt x="826" y="70"/>
                  </a:lnTo>
                  <a:lnTo>
                    <a:pt x="798" y="58"/>
                  </a:lnTo>
                  <a:lnTo>
                    <a:pt x="772" y="48"/>
                  </a:lnTo>
                  <a:lnTo>
                    <a:pt x="744" y="38"/>
                  </a:lnTo>
                  <a:lnTo>
                    <a:pt x="716" y="30"/>
                  </a:lnTo>
                  <a:lnTo>
                    <a:pt x="688" y="22"/>
                  </a:lnTo>
                  <a:lnTo>
                    <a:pt x="660" y="16"/>
                  </a:lnTo>
                  <a:lnTo>
                    <a:pt x="632" y="12"/>
                  </a:lnTo>
                  <a:lnTo>
                    <a:pt x="604" y="10"/>
                  </a:lnTo>
                  <a:lnTo>
                    <a:pt x="574" y="8"/>
                  </a:lnTo>
                  <a:lnTo>
                    <a:pt x="546" y="8"/>
                  </a:lnTo>
                  <a:lnTo>
                    <a:pt x="516" y="10"/>
                  </a:lnTo>
                  <a:lnTo>
                    <a:pt x="488" y="12"/>
                  </a:lnTo>
                  <a:lnTo>
                    <a:pt x="458" y="16"/>
                  </a:lnTo>
                  <a:lnTo>
                    <a:pt x="430" y="22"/>
                  </a:lnTo>
                  <a:lnTo>
                    <a:pt x="400" y="28"/>
                  </a:lnTo>
                  <a:lnTo>
                    <a:pt x="372" y="36"/>
                  </a:lnTo>
                  <a:lnTo>
                    <a:pt x="344" y="46"/>
                  </a:lnTo>
                  <a:lnTo>
                    <a:pt x="316" y="58"/>
                  </a:lnTo>
                  <a:lnTo>
                    <a:pt x="290" y="70"/>
                  </a:lnTo>
                  <a:lnTo>
                    <a:pt x="262" y="86"/>
                  </a:lnTo>
                  <a:lnTo>
                    <a:pt x="236" y="100"/>
                  </a:lnTo>
                  <a:lnTo>
                    <a:pt x="210" y="118"/>
                  </a:lnTo>
                  <a:lnTo>
                    <a:pt x="176" y="144"/>
                  </a:lnTo>
                  <a:lnTo>
                    <a:pt x="146" y="172"/>
                  </a:lnTo>
                  <a:lnTo>
                    <a:pt x="116" y="200"/>
                  </a:lnTo>
                  <a:lnTo>
                    <a:pt x="90" y="232"/>
                  </a:lnTo>
                  <a:lnTo>
                    <a:pt x="66" y="264"/>
                  </a:lnTo>
                  <a:lnTo>
                    <a:pt x="44" y="298"/>
                  </a:lnTo>
                  <a:lnTo>
                    <a:pt x="24" y="332"/>
                  </a:lnTo>
                  <a:lnTo>
                    <a:pt x="6" y="368"/>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35" name="Freeform 39"/>
            <p:cNvSpPr>
              <a:spLocks/>
            </p:cNvSpPr>
            <p:nvPr/>
          </p:nvSpPr>
          <p:spPr bwMode="auto">
            <a:xfrm>
              <a:off x="4316" y="1034"/>
              <a:ext cx="620" cy="962"/>
            </a:xfrm>
            <a:custGeom>
              <a:avLst/>
              <a:gdLst>
                <a:gd name="T0" fmla="*/ 0 w 620"/>
                <a:gd name="T1" fmla="*/ 954 h 962"/>
                <a:gd name="T2" fmla="*/ 0 w 620"/>
                <a:gd name="T3" fmla="*/ 954 h 962"/>
                <a:gd name="T4" fmla="*/ 94 w 620"/>
                <a:gd name="T5" fmla="*/ 950 h 962"/>
                <a:gd name="T6" fmla="*/ 184 w 620"/>
                <a:gd name="T7" fmla="*/ 930 h 962"/>
                <a:gd name="T8" fmla="*/ 274 w 620"/>
                <a:gd name="T9" fmla="*/ 894 h 962"/>
                <a:gd name="T10" fmla="*/ 358 w 620"/>
                <a:gd name="T11" fmla="*/ 844 h 962"/>
                <a:gd name="T12" fmla="*/ 382 w 620"/>
                <a:gd name="T13" fmla="*/ 826 h 962"/>
                <a:gd name="T14" fmla="*/ 428 w 620"/>
                <a:gd name="T15" fmla="*/ 786 h 962"/>
                <a:gd name="T16" fmla="*/ 470 w 620"/>
                <a:gd name="T17" fmla="*/ 742 h 962"/>
                <a:gd name="T18" fmla="*/ 506 w 620"/>
                <a:gd name="T19" fmla="*/ 696 h 962"/>
                <a:gd name="T20" fmla="*/ 536 w 620"/>
                <a:gd name="T21" fmla="*/ 646 h 962"/>
                <a:gd name="T22" fmla="*/ 562 w 620"/>
                <a:gd name="T23" fmla="*/ 592 h 962"/>
                <a:gd name="T24" fmla="*/ 584 w 620"/>
                <a:gd name="T25" fmla="*/ 538 h 962"/>
                <a:gd name="T26" fmla="*/ 598 w 620"/>
                <a:gd name="T27" fmla="*/ 482 h 962"/>
                <a:gd name="T28" fmla="*/ 604 w 620"/>
                <a:gd name="T29" fmla="*/ 454 h 962"/>
                <a:gd name="T30" fmla="*/ 612 w 620"/>
                <a:gd name="T31" fmla="*/ 398 h 962"/>
                <a:gd name="T32" fmla="*/ 612 w 620"/>
                <a:gd name="T33" fmla="*/ 340 h 962"/>
                <a:gd name="T34" fmla="*/ 608 w 620"/>
                <a:gd name="T35" fmla="*/ 282 h 962"/>
                <a:gd name="T36" fmla="*/ 598 w 620"/>
                <a:gd name="T37" fmla="*/ 224 h 962"/>
                <a:gd name="T38" fmla="*/ 584 w 620"/>
                <a:gd name="T39" fmla="*/ 166 h 962"/>
                <a:gd name="T40" fmla="*/ 562 w 620"/>
                <a:gd name="T41" fmla="*/ 112 h 962"/>
                <a:gd name="T42" fmla="*/ 536 w 620"/>
                <a:gd name="T43" fmla="*/ 56 h 962"/>
                <a:gd name="T44" fmla="*/ 502 w 620"/>
                <a:gd name="T45" fmla="*/ 4 h 962"/>
                <a:gd name="T46" fmla="*/ 502 w 620"/>
                <a:gd name="T47" fmla="*/ 4 h 962"/>
                <a:gd name="T48" fmla="*/ 508 w 620"/>
                <a:gd name="T49" fmla="*/ 0 h 962"/>
                <a:gd name="T50" fmla="*/ 542 w 620"/>
                <a:gd name="T51" fmla="*/ 52 h 962"/>
                <a:gd name="T52" fmla="*/ 570 w 620"/>
                <a:gd name="T53" fmla="*/ 108 h 962"/>
                <a:gd name="T54" fmla="*/ 592 w 620"/>
                <a:gd name="T55" fmla="*/ 164 h 962"/>
                <a:gd name="T56" fmla="*/ 606 w 620"/>
                <a:gd name="T57" fmla="*/ 222 h 962"/>
                <a:gd name="T58" fmla="*/ 616 w 620"/>
                <a:gd name="T59" fmla="*/ 280 h 962"/>
                <a:gd name="T60" fmla="*/ 620 w 620"/>
                <a:gd name="T61" fmla="*/ 340 h 962"/>
                <a:gd name="T62" fmla="*/ 618 w 620"/>
                <a:gd name="T63" fmla="*/ 398 h 962"/>
                <a:gd name="T64" fmla="*/ 612 w 620"/>
                <a:gd name="T65" fmla="*/ 456 h 962"/>
                <a:gd name="T66" fmla="*/ 606 w 620"/>
                <a:gd name="T67" fmla="*/ 484 h 962"/>
                <a:gd name="T68" fmla="*/ 590 w 620"/>
                <a:gd name="T69" fmla="*/ 542 h 962"/>
                <a:gd name="T70" fmla="*/ 570 w 620"/>
                <a:gd name="T71" fmla="*/ 596 h 962"/>
                <a:gd name="T72" fmla="*/ 544 w 620"/>
                <a:gd name="T73" fmla="*/ 650 h 962"/>
                <a:gd name="T74" fmla="*/ 512 w 620"/>
                <a:gd name="T75" fmla="*/ 700 h 962"/>
                <a:gd name="T76" fmla="*/ 476 w 620"/>
                <a:gd name="T77" fmla="*/ 748 h 962"/>
                <a:gd name="T78" fmla="*/ 434 w 620"/>
                <a:gd name="T79" fmla="*/ 792 h 962"/>
                <a:gd name="T80" fmla="*/ 388 w 620"/>
                <a:gd name="T81" fmla="*/ 832 h 962"/>
                <a:gd name="T82" fmla="*/ 362 w 620"/>
                <a:gd name="T83" fmla="*/ 850 h 962"/>
                <a:gd name="T84" fmla="*/ 280 w 620"/>
                <a:gd name="T85" fmla="*/ 900 h 962"/>
                <a:gd name="T86" fmla="*/ 192 w 620"/>
                <a:gd name="T87" fmla="*/ 936 h 962"/>
                <a:gd name="T88" fmla="*/ 102 w 620"/>
                <a:gd name="T89" fmla="*/ 956 h 962"/>
                <a:gd name="T90" fmla="*/ 10 w 620"/>
                <a:gd name="T91" fmla="*/ 962 h 962"/>
                <a:gd name="T92" fmla="*/ 0 w 620"/>
                <a:gd name="T93" fmla="*/ 962 h 9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20" h="962">
                  <a:moveTo>
                    <a:pt x="0" y="962"/>
                  </a:moveTo>
                  <a:lnTo>
                    <a:pt x="0" y="954"/>
                  </a:lnTo>
                  <a:lnTo>
                    <a:pt x="48" y="954"/>
                  </a:lnTo>
                  <a:lnTo>
                    <a:pt x="94" y="950"/>
                  </a:lnTo>
                  <a:lnTo>
                    <a:pt x="140" y="940"/>
                  </a:lnTo>
                  <a:lnTo>
                    <a:pt x="184" y="930"/>
                  </a:lnTo>
                  <a:lnTo>
                    <a:pt x="230" y="914"/>
                  </a:lnTo>
                  <a:lnTo>
                    <a:pt x="274" y="894"/>
                  </a:lnTo>
                  <a:lnTo>
                    <a:pt x="316" y="872"/>
                  </a:lnTo>
                  <a:lnTo>
                    <a:pt x="358" y="844"/>
                  </a:lnTo>
                  <a:lnTo>
                    <a:pt x="382" y="826"/>
                  </a:lnTo>
                  <a:lnTo>
                    <a:pt x="406" y="806"/>
                  </a:lnTo>
                  <a:lnTo>
                    <a:pt x="428" y="786"/>
                  </a:lnTo>
                  <a:lnTo>
                    <a:pt x="450" y="764"/>
                  </a:lnTo>
                  <a:lnTo>
                    <a:pt x="470" y="742"/>
                  </a:lnTo>
                  <a:lnTo>
                    <a:pt x="488" y="718"/>
                  </a:lnTo>
                  <a:lnTo>
                    <a:pt x="506" y="696"/>
                  </a:lnTo>
                  <a:lnTo>
                    <a:pt x="522" y="670"/>
                  </a:lnTo>
                  <a:lnTo>
                    <a:pt x="536" y="646"/>
                  </a:lnTo>
                  <a:lnTo>
                    <a:pt x="550" y="620"/>
                  </a:lnTo>
                  <a:lnTo>
                    <a:pt x="562" y="592"/>
                  </a:lnTo>
                  <a:lnTo>
                    <a:pt x="574" y="566"/>
                  </a:lnTo>
                  <a:lnTo>
                    <a:pt x="584" y="538"/>
                  </a:lnTo>
                  <a:lnTo>
                    <a:pt x="592" y="512"/>
                  </a:lnTo>
                  <a:lnTo>
                    <a:pt x="598" y="482"/>
                  </a:lnTo>
                  <a:lnTo>
                    <a:pt x="604" y="454"/>
                  </a:lnTo>
                  <a:lnTo>
                    <a:pt x="608" y="426"/>
                  </a:lnTo>
                  <a:lnTo>
                    <a:pt x="612" y="398"/>
                  </a:lnTo>
                  <a:lnTo>
                    <a:pt x="612" y="368"/>
                  </a:lnTo>
                  <a:lnTo>
                    <a:pt x="612" y="340"/>
                  </a:lnTo>
                  <a:lnTo>
                    <a:pt x="612" y="310"/>
                  </a:lnTo>
                  <a:lnTo>
                    <a:pt x="608" y="282"/>
                  </a:lnTo>
                  <a:lnTo>
                    <a:pt x="604" y="252"/>
                  </a:lnTo>
                  <a:lnTo>
                    <a:pt x="598" y="224"/>
                  </a:lnTo>
                  <a:lnTo>
                    <a:pt x="592" y="196"/>
                  </a:lnTo>
                  <a:lnTo>
                    <a:pt x="584" y="166"/>
                  </a:lnTo>
                  <a:lnTo>
                    <a:pt x="574" y="138"/>
                  </a:lnTo>
                  <a:lnTo>
                    <a:pt x="562" y="112"/>
                  </a:lnTo>
                  <a:lnTo>
                    <a:pt x="550" y="84"/>
                  </a:lnTo>
                  <a:lnTo>
                    <a:pt x="536" y="56"/>
                  </a:lnTo>
                  <a:lnTo>
                    <a:pt x="520" y="30"/>
                  </a:lnTo>
                  <a:lnTo>
                    <a:pt x="502" y="4"/>
                  </a:lnTo>
                  <a:lnTo>
                    <a:pt x="506" y="2"/>
                  </a:lnTo>
                  <a:lnTo>
                    <a:pt x="502" y="4"/>
                  </a:lnTo>
                  <a:lnTo>
                    <a:pt x="508" y="0"/>
                  </a:lnTo>
                  <a:lnTo>
                    <a:pt x="526" y="26"/>
                  </a:lnTo>
                  <a:lnTo>
                    <a:pt x="542" y="52"/>
                  </a:lnTo>
                  <a:lnTo>
                    <a:pt x="556" y="80"/>
                  </a:lnTo>
                  <a:lnTo>
                    <a:pt x="570" y="108"/>
                  </a:lnTo>
                  <a:lnTo>
                    <a:pt x="582" y="136"/>
                  </a:lnTo>
                  <a:lnTo>
                    <a:pt x="592" y="164"/>
                  </a:lnTo>
                  <a:lnTo>
                    <a:pt x="600" y="192"/>
                  </a:lnTo>
                  <a:lnTo>
                    <a:pt x="606" y="222"/>
                  </a:lnTo>
                  <a:lnTo>
                    <a:pt x="612" y="252"/>
                  </a:lnTo>
                  <a:lnTo>
                    <a:pt x="616" y="280"/>
                  </a:lnTo>
                  <a:lnTo>
                    <a:pt x="620" y="310"/>
                  </a:lnTo>
                  <a:lnTo>
                    <a:pt x="620" y="340"/>
                  </a:lnTo>
                  <a:lnTo>
                    <a:pt x="620" y="368"/>
                  </a:lnTo>
                  <a:lnTo>
                    <a:pt x="618" y="398"/>
                  </a:lnTo>
                  <a:lnTo>
                    <a:pt x="616" y="426"/>
                  </a:lnTo>
                  <a:lnTo>
                    <a:pt x="612" y="456"/>
                  </a:lnTo>
                  <a:lnTo>
                    <a:pt x="606" y="484"/>
                  </a:lnTo>
                  <a:lnTo>
                    <a:pt x="600" y="514"/>
                  </a:lnTo>
                  <a:lnTo>
                    <a:pt x="590" y="542"/>
                  </a:lnTo>
                  <a:lnTo>
                    <a:pt x="582" y="568"/>
                  </a:lnTo>
                  <a:lnTo>
                    <a:pt x="570" y="596"/>
                  </a:lnTo>
                  <a:lnTo>
                    <a:pt x="558" y="622"/>
                  </a:lnTo>
                  <a:lnTo>
                    <a:pt x="544" y="650"/>
                  </a:lnTo>
                  <a:lnTo>
                    <a:pt x="528" y="674"/>
                  </a:lnTo>
                  <a:lnTo>
                    <a:pt x="512" y="700"/>
                  </a:lnTo>
                  <a:lnTo>
                    <a:pt x="494" y="724"/>
                  </a:lnTo>
                  <a:lnTo>
                    <a:pt x="476" y="748"/>
                  </a:lnTo>
                  <a:lnTo>
                    <a:pt x="456" y="770"/>
                  </a:lnTo>
                  <a:lnTo>
                    <a:pt x="434" y="792"/>
                  </a:lnTo>
                  <a:lnTo>
                    <a:pt x="412" y="812"/>
                  </a:lnTo>
                  <a:lnTo>
                    <a:pt x="388" y="832"/>
                  </a:lnTo>
                  <a:lnTo>
                    <a:pt x="362" y="850"/>
                  </a:lnTo>
                  <a:lnTo>
                    <a:pt x="322" y="878"/>
                  </a:lnTo>
                  <a:lnTo>
                    <a:pt x="280" y="900"/>
                  </a:lnTo>
                  <a:lnTo>
                    <a:pt x="236" y="920"/>
                  </a:lnTo>
                  <a:lnTo>
                    <a:pt x="192" y="936"/>
                  </a:lnTo>
                  <a:lnTo>
                    <a:pt x="148" y="948"/>
                  </a:lnTo>
                  <a:lnTo>
                    <a:pt x="102" y="956"/>
                  </a:lnTo>
                  <a:lnTo>
                    <a:pt x="56" y="962"/>
                  </a:lnTo>
                  <a:lnTo>
                    <a:pt x="10" y="962"/>
                  </a:lnTo>
                  <a:lnTo>
                    <a:pt x="0" y="96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6" name="Freeform 40"/>
            <p:cNvSpPr>
              <a:spLocks/>
            </p:cNvSpPr>
            <p:nvPr/>
          </p:nvSpPr>
          <p:spPr bwMode="auto">
            <a:xfrm>
              <a:off x="3768" y="776"/>
              <a:ext cx="1056" cy="368"/>
            </a:xfrm>
            <a:custGeom>
              <a:avLst/>
              <a:gdLst>
                <a:gd name="T0" fmla="*/ 0 w 1056"/>
                <a:gd name="T1" fmla="*/ 364 h 368"/>
                <a:gd name="T2" fmla="*/ 36 w 1056"/>
                <a:gd name="T3" fmla="*/ 294 h 368"/>
                <a:gd name="T4" fmla="*/ 84 w 1056"/>
                <a:gd name="T5" fmla="*/ 226 h 368"/>
                <a:gd name="T6" fmla="*/ 140 w 1056"/>
                <a:gd name="T7" fmla="*/ 166 h 368"/>
                <a:gd name="T8" fmla="*/ 206 w 1056"/>
                <a:gd name="T9" fmla="*/ 112 h 368"/>
                <a:gd name="T10" fmla="*/ 232 w 1056"/>
                <a:gd name="T11" fmla="*/ 94 h 368"/>
                <a:gd name="T12" fmla="*/ 286 w 1056"/>
                <a:gd name="T13" fmla="*/ 64 h 368"/>
                <a:gd name="T14" fmla="*/ 342 w 1056"/>
                <a:gd name="T15" fmla="*/ 40 h 368"/>
                <a:gd name="T16" fmla="*/ 398 w 1056"/>
                <a:gd name="T17" fmla="*/ 20 h 368"/>
                <a:gd name="T18" fmla="*/ 458 w 1056"/>
                <a:gd name="T19" fmla="*/ 8 h 368"/>
                <a:gd name="T20" fmla="*/ 516 w 1056"/>
                <a:gd name="T21" fmla="*/ 2 h 368"/>
                <a:gd name="T22" fmla="*/ 574 w 1056"/>
                <a:gd name="T23" fmla="*/ 0 h 368"/>
                <a:gd name="T24" fmla="*/ 632 w 1056"/>
                <a:gd name="T25" fmla="*/ 4 h 368"/>
                <a:gd name="T26" fmla="*/ 690 w 1056"/>
                <a:gd name="T27" fmla="*/ 14 h 368"/>
                <a:gd name="T28" fmla="*/ 748 w 1056"/>
                <a:gd name="T29" fmla="*/ 30 h 368"/>
                <a:gd name="T30" fmla="*/ 802 w 1056"/>
                <a:gd name="T31" fmla="*/ 50 h 368"/>
                <a:gd name="T32" fmla="*/ 856 w 1056"/>
                <a:gd name="T33" fmla="*/ 76 h 368"/>
                <a:gd name="T34" fmla="*/ 906 w 1056"/>
                <a:gd name="T35" fmla="*/ 108 h 368"/>
                <a:gd name="T36" fmla="*/ 954 w 1056"/>
                <a:gd name="T37" fmla="*/ 144 h 368"/>
                <a:gd name="T38" fmla="*/ 998 w 1056"/>
                <a:gd name="T39" fmla="*/ 186 h 368"/>
                <a:gd name="T40" fmla="*/ 1038 w 1056"/>
                <a:gd name="T41" fmla="*/ 232 h 368"/>
                <a:gd name="T42" fmla="*/ 1050 w 1056"/>
                <a:gd name="T43" fmla="*/ 262 h 368"/>
                <a:gd name="T44" fmla="*/ 1032 w 1056"/>
                <a:gd name="T45" fmla="*/ 238 h 368"/>
                <a:gd name="T46" fmla="*/ 992 w 1056"/>
                <a:gd name="T47" fmla="*/ 192 h 368"/>
                <a:gd name="T48" fmla="*/ 948 w 1056"/>
                <a:gd name="T49" fmla="*/ 150 h 368"/>
                <a:gd name="T50" fmla="*/ 900 w 1056"/>
                <a:gd name="T51" fmla="*/ 114 h 368"/>
                <a:gd name="T52" fmla="*/ 852 w 1056"/>
                <a:gd name="T53" fmla="*/ 84 h 368"/>
                <a:gd name="T54" fmla="*/ 798 w 1056"/>
                <a:gd name="T55" fmla="*/ 58 h 368"/>
                <a:gd name="T56" fmla="*/ 744 w 1056"/>
                <a:gd name="T57" fmla="*/ 38 h 368"/>
                <a:gd name="T58" fmla="*/ 688 w 1056"/>
                <a:gd name="T59" fmla="*/ 22 h 368"/>
                <a:gd name="T60" fmla="*/ 660 w 1056"/>
                <a:gd name="T61" fmla="*/ 16 h 368"/>
                <a:gd name="T62" fmla="*/ 604 w 1056"/>
                <a:gd name="T63" fmla="*/ 10 h 368"/>
                <a:gd name="T64" fmla="*/ 546 w 1056"/>
                <a:gd name="T65" fmla="*/ 8 h 368"/>
                <a:gd name="T66" fmla="*/ 488 w 1056"/>
                <a:gd name="T67" fmla="*/ 12 h 368"/>
                <a:gd name="T68" fmla="*/ 430 w 1056"/>
                <a:gd name="T69" fmla="*/ 22 h 368"/>
                <a:gd name="T70" fmla="*/ 372 w 1056"/>
                <a:gd name="T71" fmla="*/ 36 h 368"/>
                <a:gd name="T72" fmla="*/ 316 w 1056"/>
                <a:gd name="T73" fmla="*/ 58 h 368"/>
                <a:gd name="T74" fmla="*/ 262 w 1056"/>
                <a:gd name="T75" fmla="*/ 86 h 368"/>
                <a:gd name="T76" fmla="*/ 210 w 1056"/>
                <a:gd name="T77" fmla="*/ 118 h 368"/>
                <a:gd name="T78" fmla="*/ 176 w 1056"/>
                <a:gd name="T79" fmla="*/ 144 h 368"/>
                <a:gd name="T80" fmla="*/ 116 w 1056"/>
                <a:gd name="T81" fmla="*/ 200 h 368"/>
                <a:gd name="T82" fmla="*/ 66 w 1056"/>
                <a:gd name="T83" fmla="*/ 264 h 368"/>
                <a:gd name="T84" fmla="*/ 24 w 1056"/>
                <a:gd name="T85" fmla="*/ 332 h 368"/>
                <a:gd name="T86" fmla="*/ 0 w 1056"/>
                <a:gd name="T87" fmla="*/ 364 h 3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56" h="368">
                  <a:moveTo>
                    <a:pt x="0" y="364"/>
                  </a:moveTo>
                  <a:lnTo>
                    <a:pt x="0" y="364"/>
                  </a:lnTo>
                  <a:lnTo>
                    <a:pt x="16" y="328"/>
                  </a:lnTo>
                  <a:lnTo>
                    <a:pt x="36" y="294"/>
                  </a:lnTo>
                  <a:lnTo>
                    <a:pt x="58" y="258"/>
                  </a:lnTo>
                  <a:lnTo>
                    <a:pt x="84" y="226"/>
                  </a:lnTo>
                  <a:lnTo>
                    <a:pt x="110" y="196"/>
                  </a:lnTo>
                  <a:lnTo>
                    <a:pt x="140" y="166"/>
                  </a:lnTo>
                  <a:lnTo>
                    <a:pt x="172" y="138"/>
                  </a:lnTo>
                  <a:lnTo>
                    <a:pt x="206" y="112"/>
                  </a:lnTo>
                  <a:lnTo>
                    <a:pt x="232" y="94"/>
                  </a:lnTo>
                  <a:lnTo>
                    <a:pt x="258" y="78"/>
                  </a:lnTo>
                  <a:lnTo>
                    <a:pt x="286" y="64"/>
                  </a:lnTo>
                  <a:lnTo>
                    <a:pt x="314" y="50"/>
                  </a:lnTo>
                  <a:lnTo>
                    <a:pt x="342" y="40"/>
                  </a:lnTo>
                  <a:lnTo>
                    <a:pt x="370" y="30"/>
                  </a:lnTo>
                  <a:lnTo>
                    <a:pt x="398" y="20"/>
                  </a:lnTo>
                  <a:lnTo>
                    <a:pt x="428" y="14"/>
                  </a:lnTo>
                  <a:lnTo>
                    <a:pt x="458" y="8"/>
                  </a:lnTo>
                  <a:lnTo>
                    <a:pt x="486" y="4"/>
                  </a:lnTo>
                  <a:lnTo>
                    <a:pt x="516" y="2"/>
                  </a:lnTo>
                  <a:lnTo>
                    <a:pt x="546" y="0"/>
                  </a:lnTo>
                  <a:lnTo>
                    <a:pt x="574" y="0"/>
                  </a:lnTo>
                  <a:lnTo>
                    <a:pt x="604" y="2"/>
                  </a:lnTo>
                  <a:lnTo>
                    <a:pt x="632" y="4"/>
                  </a:lnTo>
                  <a:lnTo>
                    <a:pt x="662" y="8"/>
                  </a:lnTo>
                  <a:lnTo>
                    <a:pt x="690" y="14"/>
                  </a:lnTo>
                  <a:lnTo>
                    <a:pt x="720" y="22"/>
                  </a:lnTo>
                  <a:lnTo>
                    <a:pt x="748" y="30"/>
                  </a:lnTo>
                  <a:lnTo>
                    <a:pt x="774" y="40"/>
                  </a:lnTo>
                  <a:lnTo>
                    <a:pt x="802" y="50"/>
                  </a:lnTo>
                  <a:lnTo>
                    <a:pt x="828" y="62"/>
                  </a:lnTo>
                  <a:lnTo>
                    <a:pt x="856" y="76"/>
                  </a:lnTo>
                  <a:lnTo>
                    <a:pt x="880" y="92"/>
                  </a:lnTo>
                  <a:lnTo>
                    <a:pt x="906" y="108"/>
                  </a:lnTo>
                  <a:lnTo>
                    <a:pt x="930" y="126"/>
                  </a:lnTo>
                  <a:lnTo>
                    <a:pt x="954" y="144"/>
                  </a:lnTo>
                  <a:lnTo>
                    <a:pt x="976" y="164"/>
                  </a:lnTo>
                  <a:lnTo>
                    <a:pt x="998" y="186"/>
                  </a:lnTo>
                  <a:lnTo>
                    <a:pt x="1018" y="210"/>
                  </a:lnTo>
                  <a:lnTo>
                    <a:pt x="1038" y="232"/>
                  </a:lnTo>
                  <a:lnTo>
                    <a:pt x="1056" y="258"/>
                  </a:lnTo>
                  <a:lnTo>
                    <a:pt x="1050" y="262"/>
                  </a:lnTo>
                  <a:lnTo>
                    <a:pt x="1032" y="238"/>
                  </a:lnTo>
                  <a:lnTo>
                    <a:pt x="1012" y="214"/>
                  </a:lnTo>
                  <a:lnTo>
                    <a:pt x="992" y="192"/>
                  </a:lnTo>
                  <a:lnTo>
                    <a:pt x="970" y="170"/>
                  </a:lnTo>
                  <a:lnTo>
                    <a:pt x="948" y="150"/>
                  </a:lnTo>
                  <a:lnTo>
                    <a:pt x="924" y="132"/>
                  </a:lnTo>
                  <a:lnTo>
                    <a:pt x="900" y="114"/>
                  </a:lnTo>
                  <a:lnTo>
                    <a:pt x="876" y="98"/>
                  </a:lnTo>
                  <a:lnTo>
                    <a:pt x="852" y="84"/>
                  </a:lnTo>
                  <a:lnTo>
                    <a:pt x="826" y="70"/>
                  </a:lnTo>
                  <a:lnTo>
                    <a:pt x="798" y="58"/>
                  </a:lnTo>
                  <a:lnTo>
                    <a:pt x="772" y="48"/>
                  </a:lnTo>
                  <a:lnTo>
                    <a:pt x="744" y="38"/>
                  </a:lnTo>
                  <a:lnTo>
                    <a:pt x="716" y="30"/>
                  </a:lnTo>
                  <a:lnTo>
                    <a:pt x="688" y="22"/>
                  </a:lnTo>
                  <a:lnTo>
                    <a:pt x="660" y="16"/>
                  </a:lnTo>
                  <a:lnTo>
                    <a:pt x="632" y="12"/>
                  </a:lnTo>
                  <a:lnTo>
                    <a:pt x="604" y="10"/>
                  </a:lnTo>
                  <a:lnTo>
                    <a:pt x="574" y="8"/>
                  </a:lnTo>
                  <a:lnTo>
                    <a:pt x="546" y="8"/>
                  </a:lnTo>
                  <a:lnTo>
                    <a:pt x="516" y="10"/>
                  </a:lnTo>
                  <a:lnTo>
                    <a:pt x="488" y="12"/>
                  </a:lnTo>
                  <a:lnTo>
                    <a:pt x="458" y="16"/>
                  </a:lnTo>
                  <a:lnTo>
                    <a:pt x="430" y="22"/>
                  </a:lnTo>
                  <a:lnTo>
                    <a:pt x="400" y="28"/>
                  </a:lnTo>
                  <a:lnTo>
                    <a:pt x="372" y="36"/>
                  </a:lnTo>
                  <a:lnTo>
                    <a:pt x="344" y="46"/>
                  </a:lnTo>
                  <a:lnTo>
                    <a:pt x="316" y="58"/>
                  </a:lnTo>
                  <a:lnTo>
                    <a:pt x="290" y="70"/>
                  </a:lnTo>
                  <a:lnTo>
                    <a:pt x="262" y="86"/>
                  </a:lnTo>
                  <a:lnTo>
                    <a:pt x="236" y="100"/>
                  </a:lnTo>
                  <a:lnTo>
                    <a:pt x="210" y="118"/>
                  </a:lnTo>
                  <a:lnTo>
                    <a:pt x="176" y="144"/>
                  </a:lnTo>
                  <a:lnTo>
                    <a:pt x="146" y="172"/>
                  </a:lnTo>
                  <a:lnTo>
                    <a:pt x="116" y="200"/>
                  </a:lnTo>
                  <a:lnTo>
                    <a:pt x="90" y="232"/>
                  </a:lnTo>
                  <a:lnTo>
                    <a:pt x="66" y="264"/>
                  </a:lnTo>
                  <a:lnTo>
                    <a:pt x="44" y="298"/>
                  </a:lnTo>
                  <a:lnTo>
                    <a:pt x="24" y="332"/>
                  </a:lnTo>
                  <a:lnTo>
                    <a:pt x="6" y="368"/>
                  </a:lnTo>
                  <a:lnTo>
                    <a:pt x="0" y="364"/>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7" name="Freeform 41"/>
            <p:cNvSpPr>
              <a:spLocks/>
            </p:cNvSpPr>
            <p:nvPr/>
          </p:nvSpPr>
          <p:spPr bwMode="auto">
            <a:xfrm>
              <a:off x="3594" y="1114"/>
              <a:ext cx="818" cy="996"/>
            </a:xfrm>
            <a:custGeom>
              <a:avLst/>
              <a:gdLst>
                <a:gd name="T0" fmla="*/ 168 w 818"/>
                <a:gd name="T1" fmla="*/ 658 h 996"/>
                <a:gd name="T2" fmla="*/ 168 w 818"/>
                <a:gd name="T3" fmla="*/ 658 h 996"/>
                <a:gd name="T4" fmla="*/ 166 w 818"/>
                <a:gd name="T5" fmla="*/ 624 h 996"/>
                <a:gd name="T6" fmla="*/ 164 w 818"/>
                <a:gd name="T7" fmla="*/ 590 h 996"/>
                <a:gd name="T8" fmla="*/ 160 w 818"/>
                <a:gd name="T9" fmla="*/ 558 h 996"/>
                <a:gd name="T10" fmla="*/ 154 w 818"/>
                <a:gd name="T11" fmla="*/ 524 h 996"/>
                <a:gd name="T12" fmla="*/ 148 w 818"/>
                <a:gd name="T13" fmla="*/ 492 h 996"/>
                <a:gd name="T14" fmla="*/ 140 w 818"/>
                <a:gd name="T15" fmla="*/ 460 h 996"/>
                <a:gd name="T16" fmla="*/ 130 w 818"/>
                <a:gd name="T17" fmla="*/ 430 h 996"/>
                <a:gd name="T18" fmla="*/ 120 w 818"/>
                <a:gd name="T19" fmla="*/ 400 h 996"/>
                <a:gd name="T20" fmla="*/ 108 w 818"/>
                <a:gd name="T21" fmla="*/ 368 h 996"/>
                <a:gd name="T22" fmla="*/ 96 w 818"/>
                <a:gd name="T23" fmla="*/ 340 h 996"/>
                <a:gd name="T24" fmla="*/ 84 w 818"/>
                <a:gd name="T25" fmla="*/ 310 h 996"/>
                <a:gd name="T26" fmla="*/ 68 w 818"/>
                <a:gd name="T27" fmla="*/ 282 h 996"/>
                <a:gd name="T28" fmla="*/ 36 w 818"/>
                <a:gd name="T29" fmla="*/ 226 h 996"/>
                <a:gd name="T30" fmla="*/ 0 w 818"/>
                <a:gd name="T31" fmla="*/ 174 h 996"/>
                <a:gd name="T32" fmla="*/ 114 w 818"/>
                <a:gd name="T33" fmla="*/ 94 h 996"/>
                <a:gd name="T34" fmla="*/ 108 w 818"/>
                <a:gd name="T35" fmla="*/ 154 h 996"/>
                <a:gd name="T36" fmla="*/ 232 w 818"/>
                <a:gd name="T37" fmla="*/ 58 h 996"/>
                <a:gd name="T38" fmla="*/ 194 w 818"/>
                <a:gd name="T39" fmla="*/ 38 h 996"/>
                <a:gd name="T40" fmla="*/ 248 w 818"/>
                <a:gd name="T41" fmla="*/ 0 h 996"/>
                <a:gd name="T42" fmla="*/ 818 w 818"/>
                <a:gd name="T43" fmla="*/ 808 h 996"/>
                <a:gd name="T44" fmla="*/ 722 w 818"/>
                <a:gd name="T45" fmla="*/ 874 h 996"/>
                <a:gd name="T46" fmla="*/ 726 w 818"/>
                <a:gd name="T47" fmla="*/ 822 h 996"/>
                <a:gd name="T48" fmla="*/ 580 w 818"/>
                <a:gd name="T49" fmla="*/ 870 h 996"/>
                <a:gd name="T50" fmla="*/ 666 w 818"/>
                <a:gd name="T51" fmla="*/ 916 h 996"/>
                <a:gd name="T52" fmla="*/ 552 w 818"/>
                <a:gd name="T53" fmla="*/ 996 h 996"/>
                <a:gd name="T54" fmla="*/ 552 w 818"/>
                <a:gd name="T55" fmla="*/ 996 h 996"/>
                <a:gd name="T56" fmla="*/ 534 w 818"/>
                <a:gd name="T57" fmla="*/ 968 h 996"/>
                <a:gd name="T58" fmla="*/ 516 w 818"/>
                <a:gd name="T59" fmla="*/ 942 h 996"/>
                <a:gd name="T60" fmla="*/ 496 w 818"/>
                <a:gd name="T61" fmla="*/ 916 h 996"/>
                <a:gd name="T62" fmla="*/ 476 w 818"/>
                <a:gd name="T63" fmla="*/ 890 h 996"/>
                <a:gd name="T64" fmla="*/ 454 w 818"/>
                <a:gd name="T65" fmla="*/ 866 h 996"/>
                <a:gd name="T66" fmla="*/ 432 w 818"/>
                <a:gd name="T67" fmla="*/ 842 h 996"/>
                <a:gd name="T68" fmla="*/ 410 w 818"/>
                <a:gd name="T69" fmla="*/ 820 h 996"/>
                <a:gd name="T70" fmla="*/ 386 w 818"/>
                <a:gd name="T71" fmla="*/ 798 h 996"/>
                <a:gd name="T72" fmla="*/ 362 w 818"/>
                <a:gd name="T73" fmla="*/ 776 h 996"/>
                <a:gd name="T74" fmla="*/ 336 w 818"/>
                <a:gd name="T75" fmla="*/ 756 h 996"/>
                <a:gd name="T76" fmla="*/ 310 w 818"/>
                <a:gd name="T77" fmla="*/ 738 h 996"/>
                <a:gd name="T78" fmla="*/ 282 w 818"/>
                <a:gd name="T79" fmla="*/ 720 h 996"/>
                <a:gd name="T80" fmla="*/ 254 w 818"/>
                <a:gd name="T81" fmla="*/ 702 h 996"/>
                <a:gd name="T82" fmla="*/ 226 w 818"/>
                <a:gd name="T83" fmla="*/ 686 h 996"/>
                <a:gd name="T84" fmla="*/ 198 w 818"/>
                <a:gd name="T85" fmla="*/ 670 h 996"/>
                <a:gd name="T86" fmla="*/ 168 w 818"/>
                <a:gd name="T87" fmla="*/ 658 h 9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8" h="996">
                  <a:moveTo>
                    <a:pt x="168" y="658"/>
                  </a:moveTo>
                  <a:lnTo>
                    <a:pt x="168" y="658"/>
                  </a:lnTo>
                  <a:lnTo>
                    <a:pt x="166" y="624"/>
                  </a:lnTo>
                  <a:lnTo>
                    <a:pt x="164" y="590"/>
                  </a:lnTo>
                  <a:lnTo>
                    <a:pt x="160" y="558"/>
                  </a:lnTo>
                  <a:lnTo>
                    <a:pt x="154" y="524"/>
                  </a:lnTo>
                  <a:lnTo>
                    <a:pt x="148" y="492"/>
                  </a:lnTo>
                  <a:lnTo>
                    <a:pt x="140" y="460"/>
                  </a:lnTo>
                  <a:lnTo>
                    <a:pt x="130" y="430"/>
                  </a:lnTo>
                  <a:lnTo>
                    <a:pt x="120" y="400"/>
                  </a:lnTo>
                  <a:lnTo>
                    <a:pt x="108" y="368"/>
                  </a:lnTo>
                  <a:lnTo>
                    <a:pt x="96" y="340"/>
                  </a:lnTo>
                  <a:lnTo>
                    <a:pt x="84" y="310"/>
                  </a:lnTo>
                  <a:lnTo>
                    <a:pt x="68" y="282"/>
                  </a:lnTo>
                  <a:lnTo>
                    <a:pt x="36" y="226"/>
                  </a:lnTo>
                  <a:lnTo>
                    <a:pt x="0" y="174"/>
                  </a:lnTo>
                  <a:lnTo>
                    <a:pt x="114" y="94"/>
                  </a:lnTo>
                  <a:lnTo>
                    <a:pt x="108" y="154"/>
                  </a:lnTo>
                  <a:lnTo>
                    <a:pt x="232" y="58"/>
                  </a:lnTo>
                  <a:lnTo>
                    <a:pt x="194" y="38"/>
                  </a:lnTo>
                  <a:lnTo>
                    <a:pt x="248" y="0"/>
                  </a:lnTo>
                  <a:lnTo>
                    <a:pt x="818" y="808"/>
                  </a:lnTo>
                  <a:lnTo>
                    <a:pt x="722" y="874"/>
                  </a:lnTo>
                  <a:lnTo>
                    <a:pt x="726" y="822"/>
                  </a:lnTo>
                  <a:lnTo>
                    <a:pt x="580" y="870"/>
                  </a:lnTo>
                  <a:lnTo>
                    <a:pt x="666" y="916"/>
                  </a:lnTo>
                  <a:lnTo>
                    <a:pt x="552" y="996"/>
                  </a:lnTo>
                  <a:lnTo>
                    <a:pt x="534" y="968"/>
                  </a:lnTo>
                  <a:lnTo>
                    <a:pt x="516" y="942"/>
                  </a:lnTo>
                  <a:lnTo>
                    <a:pt x="496" y="916"/>
                  </a:lnTo>
                  <a:lnTo>
                    <a:pt x="476" y="890"/>
                  </a:lnTo>
                  <a:lnTo>
                    <a:pt x="454" y="866"/>
                  </a:lnTo>
                  <a:lnTo>
                    <a:pt x="432" y="842"/>
                  </a:lnTo>
                  <a:lnTo>
                    <a:pt x="410" y="820"/>
                  </a:lnTo>
                  <a:lnTo>
                    <a:pt x="386" y="798"/>
                  </a:lnTo>
                  <a:lnTo>
                    <a:pt x="362" y="776"/>
                  </a:lnTo>
                  <a:lnTo>
                    <a:pt x="336" y="756"/>
                  </a:lnTo>
                  <a:lnTo>
                    <a:pt x="310" y="738"/>
                  </a:lnTo>
                  <a:lnTo>
                    <a:pt x="282" y="720"/>
                  </a:lnTo>
                  <a:lnTo>
                    <a:pt x="254" y="702"/>
                  </a:lnTo>
                  <a:lnTo>
                    <a:pt x="226" y="686"/>
                  </a:lnTo>
                  <a:lnTo>
                    <a:pt x="198" y="670"/>
                  </a:lnTo>
                  <a:lnTo>
                    <a:pt x="168" y="6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38" name="Freeform 42"/>
            <p:cNvSpPr>
              <a:spLocks/>
            </p:cNvSpPr>
            <p:nvPr/>
          </p:nvSpPr>
          <p:spPr bwMode="auto">
            <a:xfrm>
              <a:off x="3702" y="1114"/>
              <a:ext cx="124" cy="154"/>
            </a:xfrm>
            <a:custGeom>
              <a:avLst/>
              <a:gdLst>
                <a:gd name="T0" fmla="*/ 16 w 124"/>
                <a:gd name="T1" fmla="*/ 0 h 154"/>
                <a:gd name="T2" fmla="*/ 124 w 124"/>
                <a:gd name="T3" fmla="*/ 58 h 154"/>
                <a:gd name="T4" fmla="*/ 0 w 124"/>
                <a:gd name="T5" fmla="*/ 154 h 154"/>
                <a:gd name="T6" fmla="*/ 16 w 124"/>
                <a:gd name="T7" fmla="*/ 0 h 1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154">
                  <a:moveTo>
                    <a:pt x="16" y="0"/>
                  </a:moveTo>
                  <a:lnTo>
                    <a:pt x="124" y="58"/>
                  </a:lnTo>
                  <a:lnTo>
                    <a:pt x="0" y="154"/>
                  </a:lnTo>
                  <a:lnTo>
                    <a:pt x="16" y="0"/>
                  </a:lnTo>
                  <a:close/>
                </a:path>
              </a:pathLst>
            </a:custGeom>
            <a:solidFill>
              <a:schemeClr val="tx1"/>
            </a:solidFill>
            <a:ln w="12700">
              <a:solidFill>
                <a:schemeClr val="tx1"/>
              </a:solidFill>
              <a:round/>
              <a:headEnd/>
              <a:tailEnd/>
            </a:ln>
          </p:spPr>
          <p:txBody>
            <a:bodyPr/>
            <a:lstStyle/>
            <a:p>
              <a:endParaRPr lang="en-US"/>
            </a:p>
          </p:txBody>
        </p:sp>
        <p:sp>
          <p:nvSpPr>
            <p:cNvPr id="16439" name="Freeform 43"/>
            <p:cNvSpPr>
              <a:spLocks/>
            </p:cNvSpPr>
            <p:nvPr/>
          </p:nvSpPr>
          <p:spPr bwMode="auto">
            <a:xfrm>
              <a:off x="3702" y="1114"/>
              <a:ext cx="124" cy="154"/>
            </a:xfrm>
            <a:custGeom>
              <a:avLst/>
              <a:gdLst>
                <a:gd name="T0" fmla="*/ 16 w 124"/>
                <a:gd name="T1" fmla="*/ 0 h 154"/>
                <a:gd name="T2" fmla="*/ 124 w 124"/>
                <a:gd name="T3" fmla="*/ 58 h 154"/>
                <a:gd name="T4" fmla="*/ 0 w 124"/>
                <a:gd name="T5" fmla="*/ 154 h 154"/>
                <a:gd name="T6" fmla="*/ 16 w 124"/>
                <a:gd name="T7" fmla="*/ 0 h 1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154">
                  <a:moveTo>
                    <a:pt x="16" y="0"/>
                  </a:moveTo>
                  <a:lnTo>
                    <a:pt x="124" y="58"/>
                  </a:lnTo>
                  <a:lnTo>
                    <a:pt x="0" y="154"/>
                  </a:lnTo>
                  <a:lnTo>
                    <a:pt x="16"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40" name="Freeform 44"/>
            <p:cNvSpPr>
              <a:spLocks/>
            </p:cNvSpPr>
            <p:nvPr/>
          </p:nvSpPr>
          <p:spPr bwMode="auto">
            <a:xfrm>
              <a:off x="4174" y="1936"/>
              <a:ext cx="146" cy="122"/>
            </a:xfrm>
            <a:custGeom>
              <a:avLst/>
              <a:gdLst>
                <a:gd name="T0" fmla="*/ 0 w 146"/>
                <a:gd name="T1" fmla="*/ 48 h 122"/>
                <a:gd name="T2" fmla="*/ 146 w 146"/>
                <a:gd name="T3" fmla="*/ 0 h 122"/>
                <a:gd name="T4" fmla="*/ 138 w 146"/>
                <a:gd name="T5" fmla="*/ 122 h 122"/>
                <a:gd name="T6" fmla="*/ 0 w 146"/>
                <a:gd name="T7" fmla="*/ 48 h 1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 h="122">
                  <a:moveTo>
                    <a:pt x="0" y="48"/>
                  </a:moveTo>
                  <a:lnTo>
                    <a:pt x="146" y="0"/>
                  </a:lnTo>
                  <a:lnTo>
                    <a:pt x="138" y="122"/>
                  </a:lnTo>
                  <a:lnTo>
                    <a:pt x="0" y="48"/>
                  </a:lnTo>
                  <a:close/>
                </a:path>
              </a:pathLst>
            </a:custGeom>
            <a:solidFill>
              <a:srgbClr val="000000"/>
            </a:solidFill>
            <a:ln w="12700">
              <a:solidFill>
                <a:schemeClr val="tx1"/>
              </a:solidFill>
              <a:round/>
              <a:headEnd/>
              <a:tailEnd/>
            </a:ln>
          </p:spPr>
          <p:txBody>
            <a:bodyPr/>
            <a:lstStyle/>
            <a:p>
              <a:endParaRPr lang="en-US"/>
            </a:p>
          </p:txBody>
        </p:sp>
        <p:sp>
          <p:nvSpPr>
            <p:cNvPr id="16441" name="Freeform 45"/>
            <p:cNvSpPr>
              <a:spLocks/>
            </p:cNvSpPr>
            <p:nvPr/>
          </p:nvSpPr>
          <p:spPr bwMode="auto">
            <a:xfrm>
              <a:off x="4174" y="1936"/>
              <a:ext cx="146" cy="122"/>
            </a:xfrm>
            <a:custGeom>
              <a:avLst/>
              <a:gdLst>
                <a:gd name="T0" fmla="*/ 0 w 146"/>
                <a:gd name="T1" fmla="*/ 48 h 122"/>
                <a:gd name="T2" fmla="*/ 146 w 146"/>
                <a:gd name="T3" fmla="*/ 0 h 122"/>
                <a:gd name="T4" fmla="*/ 138 w 146"/>
                <a:gd name="T5" fmla="*/ 122 h 122"/>
                <a:gd name="T6" fmla="*/ 0 w 146"/>
                <a:gd name="T7" fmla="*/ 48 h 1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 h="122">
                  <a:moveTo>
                    <a:pt x="0" y="48"/>
                  </a:moveTo>
                  <a:lnTo>
                    <a:pt x="146" y="0"/>
                  </a:lnTo>
                  <a:lnTo>
                    <a:pt x="138" y="122"/>
                  </a:lnTo>
                  <a:lnTo>
                    <a:pt x="0" y="48"/>
                  </a:lnTo>
                </a:path>
              </a:pathLst>
            </a:custGeom>
            <a:solidFill>
              <a:schemeClr val="tx1"/>
            </a:solidFill>
            <a:ln w="12700">
              <a:solidFill>
                <a:schemeClr val="tx1"/>
              </a:solidFill>
              <a:round/>
              <a:headEnd/>
              <a:tailEnd/>
            </a:ln>
          </p:spPr>
          <p:txBody>
            <a:bodyPr/>
            <a:lstStyle/>
            <a:p>
              <a:endParaRPr lang="en-US"/>
            </a:p>
          </p:txBody>
        </p:sp>
        <p:sp>
          <p:nvSpPr>
            <p:cNvPr id="16442" name="Freeform 46"/>
            <p:cNvSpPr>
              <a:spLocks noEditPoints="1"/>
            </p:cNvSpPr>
            <p:nvPr/>
          </p:nvSpPr>
          <p:spPr bwMode="auto">
            <a:xfrm>
              <a:off x="866" y="776"/>
              <a:ext cx="1168" cy="1220"/>
            </a:xfrm>
            <a:custGeom>
              <a:avLst/>
              <a:gdLst>
                <a:gd name="T0" fmla="*/ 232 w 1168"/>
                <a:gd name="T1" fmla="*/ 1090 h 1220"/>
                <a:gd name="T2" fmla="*/ 164 w 1168"/>
                <a:gd name="T3" fmla="*/ 1028 h 1220"/>
                <a:gd name="T4" fmla="*/ 108 w 1168"/>
                <a:gd name="T5" fmla="*/ 958 h 1220"/>
                <a:gd name="T6" fmla="*/ 62 w 1168"/>
                <a:gd name="T7" fmla="*/ 880 h 1220"/>
                <a:gd name="T8" fmla="*/ 30 w 1168"/>
                <a:gd name="T9" fmla="*/ 800 h 1220"/>
                <a:gd name="T10" fmla="*/ 8 w 1168"/>
                <a:gd name="T11" fmla="*/ 714 h 1220"/>
                <a:gd name="T12" fmla="*/ 0 w 1168"/>
                <a:gd name="T13" fmla="*/ 656 h 1220"/>
                <a:gd name="T14" fmla="*/ 0 w 1168"/>
                <a:gd name="T15" fmla="*/ 568 h 1220"/>
                <a:gd name="T16" fmla="*/ 14 w 1168"/>
                <a:gd name="T17" fmla="*/ 480 h 1220"/>
                <a:gd name="T18" fmla="*/ 38 w 1168"/>
                <a:gd name="T19" fmla="*/ 394 h 1220"/>
                <a:gd name="T20" fmla="*/ 78 w 1168"/>
                <a:gd name="T21" fmla="*/ 310 h 1220"/>
                <a:gd name="T22" fmla="*/ 118 w 1168"/>
                <a:gd name="T23" fmla="*/ 262 h 1220"/>
                <a:gd name="T24" fmla="*/ 130 w 1168"/>
                <a:gd name="T25" fmla="*/ 232 h 1220"/>
                <a:gd name="T26" fmla="*/ 192 w 1168"/>
                <a:gd name="T27" fmla="*/ 164 h 1220"/>
                <a:gd name="T28" fmla="*/ 262 w 1168"/>
                <a:gd name="T29" fmla="*/ 108 h 1220"/>
                <a:gd name="T30" fmla="*/ 338 w 1168"/>
                <a:gd name="T31" fmla="*/ 62 h 1220"/>
                <a:gd name="T32" fmla="*/ 420 w 1168"/>
                <a:gd name="T33" fmla="*/ 30 h 1220"/>
                <a:gd name="T34" fmla="*/ 506 w 1168"/>
                <a:gd name="T35" fmla="*/ 8 h 1220"/>
                <a:gd name="T36" fmla="*/ 594 w 1168"/>
                <a:gd name="T37" fmla="*/ 0 h 1220"/>
                <a:gd name="T38" fmla="*/ 682 w 1168"/>
                <a:gd name="T39" fmla="*/ 4 h 1220"/>
                <a:gd name="T40" fmla="*/ 768 w 1168"/>
                <a:gd name="T41" fmla="*/ 20 h 1220"/>
                <a:gd name="T42" fmla="*/ 854 w 1168"/>
                <a:gd name="T43" fmla="*/ 50 h 1220"/>
                <a:gd name="T44" fmla="*/ 936 w 1168"/>
                <a:gd name="T45" fmla="*/ 94 h 1220"/>
                <a:gd name="T46" fmla="*/ 996 w 1168"/>
                <a:gd name="T47" fmla="*/ 138 h 1220"/>
                <a:gd name="T48" fmla="*/ 1084 w 1168"/>
                <a:gd name="T49" fmla="*/ 226 h 1220"/>
                <a:gd name="T50" fmla="*/ 1152 w 1168"/>
                <a:gd name="T51" fmla="*/ 328 h 1220"/>
                <a:gd name="T52" fmla="*/ 1162 w 1168"/>
                <a:gd name="T53" fmla="*/ 368 h 1220"/>
                <a:gd name="T54" fmla="*/ 1102 w 1168"/>
                <a:gd name="T55" fmla="*/ 264 h 1220"/>
                <a:gd name="T56" fmla="*/ 1022 w 1168"/>
                <a:gd name="T57" fmla="*/ 172 h 1220"/>
                <a:gd name="T58" fmla="*/ 960 w 1168"/>
                <a:gd name="T59" fmla="*/ 114 h 1220"/>
                <a:gd name="T60" fmla="*/ 932 w 1168"/>
                <a:gd name="T61" fmla="*/ 100 h 1220"/>
                <a:gd name="T62" fmla="*/ 850 w 1168"/>
                <a:gd name="T63" fmla="*/ 58 h 1220"/>
                <a:gd name="T64" fmla="*/ 766 w 1168"/>
                <a:gd name="T65" fmla="*/ 28 h 1220"/>
                <a:gd name="T66" fmla="*/ 680 w 1168"/>
                <a:gd name="T67" fmla="*/ 12 h 1220"/>
                <a:gd name="T68" fmla="*/ 594 w 1168"/>
                <a:gd name="T69" fmla="*/ 8 h 1220"/>
                <a:gd name="T70" fmla="*/ 508 w 1168"/>
                <a:gd name="T71" fmla="*/ 16 h 1220"/>
                <a:gd name="T72" fmla="*/ 424 w 1168"/>
                <a:gd name="T73" fmla="*/ 38 h 1220"/>
                <a:gd name="T74" fmla="*/ 342 w 1168"/>
                <a:gd name="T75" fmla="*/ 70 h 1220"/>
                <a:gd name="T76" fmla="*/ 266 w 1168"/>
                <a:gd name="T77" fmla="*/ 114 h 1220"/>
                <a:gd name="T78" fmla="*/ 198 w 1168"/>
                <a:gd name="T79" fmla="*/ 170 h 1220"/>
                <a:gd name="T80" fmla="*/ 136 w 1168"/>
                <a:gd name="T81" fmla="*/ 238 h 1220"/>
                <a:gd name="T82" fmla="*/ 100 w 1168"/>
                <a:gd name="T83" fmla="*/ 288 h 1220"/>
                <a:gd name="T84" fmla="*/ 58 w 1168"/>
                <a:gd name="T85" fmla="*/ 370 h 1220"/>
                <a:gd name="T86" fmla="*/ 28 w 1168"/>
                <a:gd name="T87" fmla="*/ 454 h 1220"/>
                <a:gd name="T88" fmla="*/ 12 w 1168"/>
                <a:gd name="T89" fmla="*/ 540 h 1220"/>
                <a:gd name="T90" fmla="*/ 8 w 1168"/>
                <a:gd name="T91" fmla="*/ 626 h 1220"/>
                <a:gd name="T92" fmla="*/ 16 w 1168"/>
                <a:gd name="T93" fmla="*/ 712 h 1220"/>
                <a:gd name="T94" fmla="*/ 28 w 1168"/>
                <a:gd name="T95" fmla="*/ 770 h 1220"/>
                <a:gd name="T96" fmla="*/ 58 w 1168"/>
                <a:gd name="T97" fmla="*/ 850 h 1220"/>
                <a:gd name="T98" fmla="*/ 98 w 1168"/>
                <a:gd name="T99" fmla="*/ 928 h 1220"/>
                <a:gd name="T100" fmla="*/ 150 w 1168"/>
                <a:gd name="T101" fmla="*/ 1000 h 1220"/>
                <a:gd name="T102" fmla="*/ 214 w 1168"/>
                <a:gd name="T103" fmla="*/ 1064 h 1220"/>
                <a:gd name="T104" fmla="*/ 262 w 1168"/>
                <a:gd name="T105" fmla="*/ 1102 h 1220"/>
                <a:gd name="T106" fmla="*/ 390 w 1168"/>
                <a:gd name="T107" fmla="*/ 1172 h 1220"/>
                <a:gd name="T108" fmla="*/ 526 w 1168"/>
                <a:gd name="T109" fmla="*/ 1208 h 1220"/>
                <a:gd name="T110" fmla="*/ 620 w 1168"/>
                <a:gd name="T111" fmla="*/ 1220 h 1220"/>
                <a:gd name="T112" fmla="*/ 610 w 1168"/>
                <a:gd name="T113" fmla="*/ 1220 h 1220"/>
                <a:gd name="T114" fmla="*/ 472 w 1168"/>
                <a:gd name="T115" fmla="*/ 1206 h 1220"/>
                <a:gd name="T116" fmla="*/ 340 w 1168"/>
                <a:gd name="T117" fmla="*/ 1158 h 1220"/>
                <a:gd name="T118" fmla="*/ 260 w 1168"/>
                <a:gd name="T119" fmla="*/ 1106 h 12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68" h="1220">
                  <a:moveTo>
                    <a:pt x="258" y="1108"/>
                  </a:moveTo>
                  <a:lnTo>
                    <a:pt x="258" y="1108"/>
                  </a:lnTo>
                  <a:lnTo>
                    <a:pt x="232" y="1090"/>
                  </a:lnTo>
                  <a:lnTo>
                    <a:pt x="208" y="1070"/>
                  </a:lnTo>
                  <a:lnTo>
                    <a:pt x="186" y="1050"/>
                  </a:lnTo>
                  <a:lnTo>
                    <a:pt x="164" y="1028"/>
                  </a:lnTo>
                  <a:lnTo>
                    <a:pt x="144" y="1006"/>
                  </a:lnTo>
                  <a:lnTo>
                    <a:pt x="124" y="982"/>
                  </a:lnTo>
                  <a:lnTo>
                    <a:pt x="108" y="958"/>
                  </a:lnTo>
                  <a:lnTo>
                    <a:pt x="90" y="932"/>
                  </a:lnTo>
                  <a:lnTo>
                    <a:pt x="76" y="908"/>
                  </a:lnTo>
                  <a:lnTo>
                    <a:pt x="62" y="880"/>
                  </a:lnTo>
                  <a:lnTo>
                    <a:pt x="50" y="854"/>
                  </a:lnTo>
                  <a:lnTo>
                    <a:pt x="38" y="826"/>
                  </a:lnTo>
                  <a:lnTo>
                    <a:pt x="30" y="800"/>
                  </a:lnTo>
                  <a:lnTo>
                    <a:pt x="20" y="772"/>
                  </a:lnTo>
                  <a:lnTo>
                    <a:pt x="14" y="742"/>
                  </a:lnTo>
                  <a:lnTo>
                    <a:pt x="8" y="714"/>
                  </a:lnTo>
                  <a:lnTo>
                    <a:pt x="4" y="684"/>
                  </a:lnTo>
                  <a:lnTo>
                    <a:pt x="0" y="656"/>
                  </a:lnTo>
                  <a:lnTo>
                    <a:pt x="0" y="626"/>
                  </a:lnTo>
                  <a:lnTo>
                    <a:pt x="0" y="598"/>
                  </a:lnTo>
                  <a:lnTo>
                    <a:pt x="0" y="568"/>
                  </a:lnTo>
                  <a:lnTo>
                    <a:pt x="4" y="538"/>
                  </a:lnTo>
                  <a:lnTo>
                    <a:pt x="8" y="510"/>
                  </a:lnTo>
                  <a:lnTo>
                    <a:pt x="14" y="480"/>
                  </a:lnTo>
                  <a:lnTo>
                    <a:pt x="20" y="450"/>
                  </a:lnTo>
                  <a:lnTo>
                    <a:pt x="28" y="422"/>
                  </a:lnTo>
                  <a:lnTo>
                    <a:pt x="38" y="394"/>
                  </a:lnTo>
                  <a:lnTo>
                    <a:pt x="50" y="366"/>
                  </a:lnTo>
                  <a:lnTo>
                    <a:pt x="64" y="338"/>
                  </a:lnTo>
                  <a:lnTo>
                    <a:pt x="78" y="310"/>
                  </a:lnTo>
                  <a:lnTo>
                    <a:pt x="94" y="284"/>
                  </a:lnTo>
                  <a:lnTo>
                    <a:pt x="110" y="258"/>
                  </a:lnTo>
                  <a:lnTo>
                    <a:pt x="118" y="262"/>
                  </a:lnTo>
                  <a:lnTo>
                    <a:pt x="110" y="258"/>
                  </a:lnTo>
                  <a:lnTo>
                    <a:pt x="130" y="232"/>
                  </a:lnTo>
                  <a:lnTo>
                    <a:pt x="150" y="210"/>
                  </a:lnTo>
                  <a:lnTo>
                    <a:pt x="170" y="186"/>
                  </a:lnTo>
                  <a:lnTo>
                    <a:pt x="192" y="164"/>
                  </a:lnTo>
                  <a:lnTo>
                    <a:pt x="214" y="144"/>
                  </a:lnTo>
                  <a:lnTo>
                    <a:pt x="238" y="126"/>
                  </a:lnTo>
                  <a:lnTo>
                    <a:pt x="262" y="108"/>
                  </a:lnTo>
                  <a:lnTo>
                    <a:pt x="288" y="92"/>
                  </a:lnTo>
                  <a:lnTo>
                    <a:pt x="312" y="76"/>
                  </a:lnTo>
                  <a:lnTo>
                    <a:pt x="338" y="62"/>
                  </a:lnTo>
                  <a:lnTo>
                    <a:pt x="366" y="50"/>
                  </a:lnTo>
                  <a:lnTo>
                    <a:pt x="392" y="40"/>
                  </a:lnTo>
                  <a:lnTo>
                    <a:pt x="420" y="30"/>
                  </a:lnTo>
                  <a:lnTo>
                    <a:pt x="448" y="22"/>
                  </a:lnTo>
                  <a:lnTo>
                    <a:pt x="478" y="14"/>
                  </a:lnTo>
                  <a:lnTo>
                    <a:pt x="506" y="8"/>
                  </a:lnTo>
                  <a:lnTo>
                    <a:pt x="534" y="4"/>
                  </a:lnTo>
                  <a:lnTo>
                    <a:pt x="564" y="2"/>
                  </a:lnTo>
                  <a:lnTo>
                    <a:pt x="594" y="0"/>
                  </a:lnTo>
                  <a:lnTo>
                    <a:pt x="622" y="0"/>
                  </a:lnTo>
                  <a:lnTo>
                    <a:pt x="652" y="2"/>
                  </a:lnTo>
                  <a:lnTo>
                    <a:pt x="682" y="4"/>
                  </a:lnTo>
                  <a:lnTo>
                    <a:pt x="710" y="8"/>
                  </a:lnTo>
                  <a:lnTo>
                    <a:pt x="740" y="14"/>
                  </a:lnTo>
                  <a:lnTo>
                    <a:pt x="768" y="20"/>
                  </a:lnTo>
                  <a:lnTo>
                    <a:pt x="798" y="30"/>
                  </a:lnTo>
                  <a:lnTo>
                    <a:pt x="826" y="40"/>
                  </a:lnTo>
                  <a:lnTo>
                    <a:pt x="854" y="50"/>
                  </a:lnTo>
                  <a:lnTo>
                    <a:pt x="882" y="64"/>
                  </a:lnTo>
                  <a:lnTo>
                    <a:pt x="908" y="78"/>
                  </a:lnTo>
                  <a:lnTo>
                    <a:pt x="936" y="94"/>
                  </a:lnTo>
                  <a:lnTo>
                    <a:pt x="962" y="112"/>
                  </a:lnTo>
                  <a:lnTo>
                    <a:pt x="996" y="138"/>
                  </a:lnTo>
                  <a:lnTo>
                    <a:pt x="1028" y="166"/>
                  </a:lnTo>
                  <a:lnTo>
                    <a:pt x="1058" y="196"/>
                  </a:lnTo>
                  <a:lnTo>
                    <a:pt x="1084" y="226"/>
                  </a:lnTo>
                  <a:lnTo>
                    <a:pt x="1108" y="258"/>
                  </a:lnTo>
                  <a:lnTo>
                    <a:pt x="1132" y="294"/>
                  </a:lnTo>
                  <a:lnTo>
                    <a:pt x="1152" y="328"/>
                  </a:lnTo>
                  <a:lnTo>
                    <a:pt x="1168" y="364"/>
                  </a:lnTo>
                  <a:lnTo>
                    <a:pt x="1162" y="368"/>
                  </a:lnTo>
                  <a:lnTo>
                    <a:pt x="1144" y="332"/>
                  </a:lnTo>
                  <a:lnTo>
                    <a:pt x="1124" y="298"/>
                  </a:lnTo>
                  <a:lnTo>
                    <a:pt x="1102" y="264"/>
                  </a:lnTo>
                  <a:lnTo>
                    <a:pt x="1078" y="232"/>
                  </a:lnTo>
                  <a:lnTo>
                    <a:pt x="1052" y="200"/>
                  </a:lnTo>
                  <a:lnTo>
                    <a:pt x="1022" y="172"/>
                  </a:lnTo>
                  <a:lnTo>
                    <a:pt x="990" y="144"/>
                  </a:lnTo>
                  <a:lnTo>
                    <a:pt x="958" y="118"/>
                  </a:lnTo>
                  <a:lnTo>
                    <a:pt x="960" y="114"/>
                  </a:lnTo>
                  <a:lnTo>
                    <a:pt x="958" y="118"/>
                  </a:lnTo>
                  <a:lnTo>
                    <a:pt x="932" y="100"/>
                  </a:lnTo>
                  <a:lnTo>
                    <a:pt x="906" y="86"/>
                  </a:lnTo>
                  <a:lnTo>
                    <a:pt x="878" y="70"/>
                  </a:lnTo>
                  <a:lnTo>
                    <a:pt x="850" y="58"/>
                  </a:lnTo>
                  <a:lnTo>
                    <a:pt x="824" y="46"/>
                  </a:lnTo>
                  <a:lnTo>
                    <a:pt x="796" y="38"/>
                  </a:lnTo>
                  <a:lnTo>
                    <a:pt x="766" y="28"/>
                  </a:lnTo>
                  <a:lnTo>
                    <a:pt x="738" y="22"/>
                  </a:lnTo>
                  <a:lnTo>
                    <a:pt x="710" y="16"/>
                  </a:lnTo>
                  <a:lnTo>
                    <a:pt x="680" y="12"/>
                  </a:lnTo>
                  <a:lnTo>
                    <a:pt x="652" y="10"/>
                  </a:lnTo>
                  <a:lnTo>
                    <a:pt x="622" y="8"/>
                  </a:lnTo>
                  <a:lnTo>
                    <a:pt x="594" y="8"/>
                  </a:lnTo>
                  <a:lnTo>
                    <a:pt x="564" y="10"/>
                  </a:lnTo>
                  <a:lnTo>
                    <a:pt x="536" y="12"/>
                  </a:lnTo>
                  <a:lnTo>
                    <a:pt x="508" y="16"/>
                  </a:lnTo>
                  <a:lnTo>
                    <a:pt x="478" y="22"/>
                  </a:lnTo>
                  <a:lnTo>
                    <a:pt x="450" y="30"/>
                  </a:lnTo>
                  <a:lnTo>
                    <a:pt x="424" y="38"/>
                  </a:lnTo>
                  <a:lnTo>
                    <a:pt x="396" y="48"/>
                  </a:lnTo>
                  <a:lnTo>
                    <a:pt x="368" y="58"/>
                  </a:lnTo>
                  <a:lnTo>
                    <a:pt x="342" y="70"/>
                  </a:lnTo>
                  <a:lnTo>
                    <a:pt x="316" y="84"/>
                  </a:lnTo>
                  <a:lnTo>
                    <a:pt x="292" y="98"/>
                  </a:lnTo>
                  <a:lnTo>
                    <a:pt x="266" y="114"/>
                  </a:lnTo>
                  <a:lnTo>
                    <a:pt x="242" y="132"/>
                  </a:lnTo>
                  <a:lnTo>
                    <a:pt x="220" y="150"/>
                  </a:lnTo>
                  <a:lnTo>
                    <a:pt x="198" y="170"/>
                  </a:lnTo>
                  <a:lnTo>
                    <a:pt x="176" y="192"/>
                  </a:lnTo>
                  <a:lnTo>
                    <a:pt x="156" y="214"/>
                  </a:lnTo>
                  <a:lnTo>
                    <a:pt x="136" y="238"/>
                  </a:lnTo>
                  <a:lnTo>
                    <a:pt x="118" y="262"/>
                  </a:lnTo>
                  <a:lnTo>
                    <a:pt x="100" y="288"/>
                  </a:lnTo>
                  <a:lnTo>
                    <a:pt x="84" y="314"/>
                  </a:lnTo>
                  <a:lnTo>
                    <a:pt x="70" y="342"/>
                  </a:lnTo>
                  <a:lnTo>
                    <a:pt x="58" y="370"/>
                  </a:lnTo>
                  <a:lnTo>
                    <a:pt x="46" y="396"/>
                  </a:lnTo>
                  <a:lnTo>
                    <a:pt x="36" y="424"/>
                  </a:lnTo>
                  <a:lnTo>
                    <a:pt x="28" y="454"/>
                  </a:lnTo>
                  <a:lnTo>
                    <a:pt x="20" y="482"/>
                  </a:lnTo>
                  <a:lnTo>
                    <a:pt x="16" y="510"/>
                  </a:lnTo>
                  <a:lnTo>
                    <a:pt x="12" y="540"/>
                  </a:lnTo>
                  <a:lnTo>
                    <a:pt x="8" y="568"/>
                  </a:lnTo>
                  <a:lnTo>
                    <a:pt x="8" y="598"/>
                  </a:lnTo>
                  <a:lnTo>
                    <a:pt x="8" y="626"/>
                  </a:lnTo>
                  <a:lnTo>
                    <a:pt x="8" y="656"/>
                  </a:lnTo>
                  <a:lnTo>
                    <a:pt x="12" y="684"/>
                  </a:lnTo>
                  <a:lnTo>
                    <a:pt x="16" y="712"/>
                  </a:lnTo>
                  <a:lnTo>
                    <a:pt x="22" y="740"/>
                  </a:lnTo>
                  <a:lnTo>
                    <a:pt x="28" y="770"/>
                  </a:lnTo>
                  <a:lnTo>
                    <a:pt x="36" y="796"/>
                  </a:lnTo>
                  <a:lnTo>
                    <a:pt x="46" y="824"/>
                  </a:lnTo>
                  <a:lnTo>
                    <a:pt x="58" y="850"/>
                  </a:lnTo>
                  <a:lnTo>
                    <a:pt x="70" y="878"/>
                  </a:lnTo>
                  <a:lnTo>
                    <a:pt x="82" y="904"/>
                  </a:lnTo>
                  <a:lnTo>
                    <a:pt x="98" y="928"/>
                  </a:lnTo>
                  <a:lnTo>
                    <a:pt x="114" y="954"/>
                  </a:lnTo>
                  <a:lnTo>
                    <a:pt x="132" y="976"/>
                  </a:lnTo>
                  <a:lnTo>
                    <a:pt x="150" y="1000"/>
                  </a:lnTo>
                  <a:lnTo>
                    <a:pt x="170" y="1022"/>
                  </a:lnTo>
                  <a:lnTo>
                    <a:pt x="192" y="1044"/>
                  </a:lnTo>
                  <a:lnTo>
                    <a:pt x="214" y="1064"/>
                  </a:lnTo>
                  <a:lnTo>
                    <a:pt x="238" y="1084"/>
                  </a:lnTo>
                  <a:lnTo>
                    <a:pt x="262" y="1102"/>
                  </a:lnTo>
                  <a:lnTo>
                    <a:pt x="304" y="1130"/>
                  </a:lnTo>
                  <a:lnTo>
                    <a:pt x="346" y="1152"/>
                  </a:lnTo>
                  <a:lnTo>
                    <a:pt x="390" y="1172"/>
                  </a:lnTo>
                  <a:lnTo>
                    <a:pt x="434" y="1188"/>
                  </a:lnTo>
                  <a:lnTo>
                    <a:pt x="480" y="1198"/>
                  </a:lnTo>
                  <a:lnTo>
                    <a:pt x="526" y="1208"/>
                  </a:lnTo>
                  <a:lnTo>
                    <a:pt x="572" y="1212"/>
                  </a:lnTo>
                  <a:lnTo>
                    <a:pt x="618" y="1212"/>
                  </a:lnTo>
                  <a:lnTo>
                    <a:pt x="620" y="1220"/>
                  </a:lnTo>
                  <a:lnTo>
                    <a:pt x="610" y="1220"/>
                  </a:lnTo>
                  <a:lnTo>
                    <a:pt x="564" y="1220"/>
                  </a:lnTo>
                  <a:lnTo>
                    <a:pt x="518" y="1214"/>
                  </a:lnTo>
                  <a:lnTo>
                    <a:pt x="472" y="1206"/>
                  </a:lnTo>
                  <a:lnTo>
                    <a:pt x="428" y="1194"/>
                  </a:lnTo>
                  <a:lnTo>
                    <a:pt x="384" y="1178"/>
                  </a:lnTo>
                  <a:lnTo>
                    <a:pt x="340" y="1158"/>
                  </a:lnTo>
                  <a:lnTo>
                    <a:pt x="298" y="1136"/>
                  </a:lnTo>
                  <a:lnTo>
                    <a:pt x="258" y="1108"/>
                  </a:lnTo>
                  <a:close/>
                  <a:moveTo>
                    <a:pt x="260" y="1106"/>
                  </a:moveTo>
                  <a:lnTo>
                    <a:pt x="262" y="1102"/>
                  </a:lnTo>
                  <a:lnTo>
                    <a:pt x="260" y="1106"/>
                  </a:lnTo>
                  <a:close/>
                </a:path>
              </a:pathLst>
            </a:custGeom>
            <a:solidFill>
              <a:srgbClr val="000000"/>
            </a:solidFill>
            <a:ln w="12700">
              <a:solidFill>
                <a:schemeClr val="tx1"/>
              </a:solidFill>
              <a:round/>
              <a:headEnd/>
              <a:tailEnd/>
            </a:ln>
          </p:spPr>
          <p:txBody>
            <a:bodyPr/>
            <a:lstStyle/>
            <a:p>
              <a:endParaRPr lang="en-US"/>
            </a:p>
          </p:txBody>
        </p:sp>
        <p:sp>
          <p:nvSpPr>
            <p:cNvPr id="16443" name="Freeform 47"/>
            <p:cNvSpPr>
              <a:spLocks/>
            </p:cNvSpPr>
            <p:nvPr/>
          </p:nvSpPr>
          <p:spPr bwMode="auto">
            <a:xfrm>
              <a:off x="866" y="776"/>
              <a:ext cx="1168" cy="1220"/>
            </a:xfrm>
            <a:custGeom>
              <a:avLst/>
              <a:gdLst>
                <a:gd name="T0" fmla="*/ 232 w 1168"/>
                <a:gd name="T1" fmla="*/ 1090 h 1220"/>
                <a:gd name="T2" fmla="*/ 164 w 1168"/>
                <a:gd name="T3" fmla="*/ 1028 h 1220"/>
                <a:gd name="T4" fmla="*/ 108 w 1168"/>
                <a:gd name="T5" fmla="*/ 958 h 1220"/>
                <a:gd name="T6" fmla="*/ 62 w 1168"/>
                <a:gd name="T7" fmla="*/ 880 h 1220"/>
                <a:gd name="T8" fmla="*/ 30 w 1168"/>
                <a:gd name="T9" fmla="*/ 800 h 1220"/>
                <a:gd name="T10" fmla="*/ 8 w 1168"/>
                <a:gd name="T11" fmla="*/ 714 h 1220"/>
                <a:gd name="T12" fmla="*/ 0 w 1168"/>
                <a:gd name="T13" fmla="*/ 656 h 1220"/>
                <a:gd name="T14" fmla="*/ 0 w 1168"/>
                <a:gd name="T15" fmla="*/ 568 h 1220"/>
                <a:gd name="T16" fmla="*/ 14 w 1168"/>
                <a:gd name="T17" fmla="*/ 480 h 1220"/>
                <a:gd name="T18" fmla="*/ 38 w 1168"/>
                <a:gd name="T19" fmla="*/ 394 h 1220"/>
                <a:gd name="T20" fmla="*/ 78 w 1168"/>
                <a:gd name="T21" fmla="*/ 310 h 1220"/>
                <a:gd name="T22" fmla="*/ 118 w 1168"/>
                <a:gd name="T23" fmla="*/ 262 h 1220"/>
                <a:gd name="T24" fmla="*/ 130 w 1168"/>
                <a:gd name="T25" fmla="*/ 232 h 1220"/>
                <a:gd name="T26" fmla="*/ 192 w 1168"/>
                <a:gd name="T27" fmla="*/ 164 h 1220"/>
                <a:gd name="T28" fmla="*/ 262 w 1168"/>
                <a:gd name="T29" fmla="*/ 108 h 1220"/>
                <a:gd name="T30" fmla="*/ 338 w 1168"/>
                <a:gd name="T31" fmla="*/ 62 h 1220"/>
                <a:gd name="T32" fmla="*/ 420 w 1168"/>
                <a:gd name="T33" fmla="*/ 30 h 1220"/>
                <a:gd name="T34" fmla="*/ 506 w 1168"/>
                <a:gd name="T35" fmla="*/ 8 h 1220"/>
                <a:gd name="T36" fmla="*/ 594 w 1168"/>
                <a:gd name="T37" fmla="*/ 0 h 1220"/>
                <a:gd name="T38" fmla="*/ 682 w 1168"/>
                <a:gd name="T39" fmla="*/ 4 h 1220"/>
                <a:gd name="T40" fmla="*/ 768 w 1168"/>
                <a:gd name="T41" fmla="*/ 20 h 1220"/>
                <a:gd name="T42" fmla="*/ 854 w 1168"/>
                <a:gd name="T43" fmla="*/ 50 h 1220"/>
                <a:gd name="T44" fmla="*/ 936 w 1168"/>
                <a:gd name="T45" fmla="*/ 94 h 1220"/>
                <a:gd name="T46" fmla="*/ 996 w 1168"/>
                <a:gd name="T47" fmla="*/ 138 h 1220"/>
                <a:gd name="T48" fmla="*/ 1084 w 1168"/>
                <a:gd name="T49" fmla="*/ 226 h 1220"/>
                <a:gd name="T50" fmla="*/ 1152 w 1168"/>
                <a:gd name="T51" fmla="*/ 328 h 1220"/>
                <a:gd name="T52" fmla="*/ 1162 w 1168"/>
                <a:gd name="T53" fmla="*/ 368 h 1220"/>
                <a:gd name="T54" fmla="*/ 1102 w 1168"/>
                <a:gd name="T55" fmla="*/ 264 h 1220"/>
                <a:gd name="T56" fmla="*/ 1022 w 1168"/>
                <a:gd name="T57" fmla="*/ 172 h 1220"/>
                <a:gd name="T58" fmla="*/ 960 w 1168"/>
                <a:gd name="T59" fmla="*/ 114 h 1220"/>
                <a:gd name="T60" fmla="*/ 932 w 1168"/>
                <a:gd name="T61" fmla="*/ 100 h 1220"/>
                <a:gd name="T62" fmla="*/ 850 w 1168"/>
                <a:gd name="T63" fmla="*/ 58 h 1220"/>
                <a:gd name="T64" fmla="*/ 766 w 1168"/>
                <a:gd name="T65" fmla="*/ 28 h 1220"/>
                <a:gd name="T66" fmla="*/ 680 w 1168"/>
                <a:gd name="T67" fmla="*/ 12 h 1220"/>
                <a:gd name="T68" fmla="*/ 594 w 1168"/>
                <a:gd name="T69" fmla="*/ 8 h 1220"/>
                <a:gd name="T70" fmla="*/ 508 w 1168"/>
                <a:gd name="T71" fmla="*/ 16 h 1220"/>
                <a:gd name="T72" fmla="*/ 424 w 1168"/>
                <a:gd name="T73" fmla="*/ 38 h 1220"/>
                <a:gd name="T74" fmla="*/ 342 w 1168"/>
                <a:gd name="T75" fmla="*/ 70 h 1220"/>
                <a:gd name="T76" fmla="*/ 266 w 1168"/>
                <a:gd name="T77" fmla="*/ 114 h 1220"/>
                <a:gd name="T78" fmla="*/ 198 w 1168"/>
                <a:gd name="T79" fmla="*/ 170 h 1220"/>
                <a:gd name="T80" fmla="*/ 136 w 1168"/>
                <a:gd name="T81" fmla="*/ 238 h 1220"/>
                <a:gd name="T82" fmla="*/ 100 w 1168"/>
                <a:gd name="T83" fmla="*/ 288 h 1220"/>
                <a:gd name="T84" fmla="*/ 58 w 1168"/>
                <a:gd name="T85" fmla="*/ 370 h 1220"/>
                <a:gd name="T86" fmla="*/ 28 w 1168"/>
                <a:gd name="T87" fmla="*/ 454 h 1220"/>
                <a:gd name="T88" fmla="*/ 12 w 1168"/>
                <a:gd name="T89" fmla="*/ 540 h 1220"/>
                <a:gd name="T90" fmla="*/ 8 w 1168"/>
                <a:gd name="T91" fmla="*/ 626 h 1220"/>
                <a:gd name="T92" fmla="*/ 16 w 1168"/>
                <a:gd name="T93" fmla="*/ 712 h 1220"/>
                <a:gd name="T94" fmla="*/ 28 w 1168"/>
                <a:gd name="T95" fmla="*/ 770 h 1220"/>
                <a:gd name="T96" fmla="*/ 58 w 1168"/>
                <a:gd name="T97" fmla="*/ 850 h 1220"/>
                <a:gd name="T98" fmla="*/ 98 w 1168"/>
                <a:gd name="T99" fmla="*/ 928 h 1220"/>
                <a:gd name="T100" fmla="*/ 150 w 1168"/>
                <a:gd name="T101" fmla="*/ 1000 h 1220"/>
                <a:gd name="T102" fmla="*/ 214 w 1168"/>
                <a:gd name="T103" fmla="*/ 1064 h 1220"/>
                <a:gd name="T104" fmla="*/ 262 w 1168"/>
                <a:gd name="T105" fmla="*/ 1102 h 1220"/>
                <a:gd name="T106" fmla="*/ 390 w 1168"/>
                <a:gd name="T107" fmla="*/ 1172 h 1220"/>
                <a:gd name="T108" fmla="*/ 526 w 1168"/>
                <a:gd name="T109" fmla="*/ 1208 h 1220"/>
                <a:gd name="T110" fmla="*/ 620 w 1168"/>
                <a:gd name="T111" fmla="*/ 1220 h 1220"/>
                <a:gd name="T112" fmla="*/ 610 w 1168"/>
                <a:gd name="T113" fmla="*/ 1220 h 1220"/>
                <a:gd name="T114" fmla="*/ 472 w 1168"/>
                <a:gd name="T115" fmla="*/ 1206 h 1220"/>
                <a:gd name="T116" fmla="*/ 340 w 1168"/>
                <a:gd name="T117" fmla="*/ 1158 h 12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68" h="1220">
                  <a:moveTo>
                    <a:pt x="258" y="1108"/>
                  </a:moveTo>
                  <a:lnTo>
                    <a:pt x="258" y="1108"/>
                  </a:lnTo>
                  <a:lnTo>
                    <a:pt x="232" y="1090"/>
                  </a:lnTo>
                  <a:lnTo>
                    <a:pt x="208" y="1070"/>
                  </a:lnTo>
                  <a:lnTo>
                    <a:pt x="186" y="1050"/>
                  </a:lnTo>
                  <a:lnTo>
                    <a:pt x="164" y="1028"/>
                  </a:lnTo>
                  <a:lnTo>
                    <a:pt x="144" y="1006"/>
                  </a:lnTo>
                  <a:lnTo>
                    <a:pt x="124" y="982"/>
                  </a:lnTo>
                  <a:lnTo>
                    <a:pt x="108" y="958"/>
                  </a:lnTo>
                  <a:lnTo>
                    <a:pt x="90" y="932"/>
                  </a:lnTo>
                  <a:lnTo>
                    <a:pt x="76" y="908"/>
                  </a:lnTo>
                  <a:lnTo>
                    <a:pt x="62" y="880"/>
                  </a:lnTo>
                  <a:lnTo>
                    <a:pt x="50" y="854"/>
                  </a:lnTo>
                  <a:lnTo>
                    <a:pt x="38" y="826"/>
                  </a:lnTo>
                  <a:lnTo>
                    <a:pt x="30" y="800"/>
                  </a:lnTo>
                  <a:lnTo>
                    <a:pt x="20" y="772"/>
                  </a:lnTo>
                  <a:lnTo>
                    <a:pt x="14" y="742"/>
                  </a:lnTo>
                  <a:lnTo>
                    <a:pt x="8" y="714"/>
                  </a:lnTo>
                  <a:lnTo>
                    <a:pt x="4" y="684"/>
                  </a:lnTo>
                  <a:lnTo>
                    <a:pt x="0" y="656"/>
                  </a:lnTo>
                  <a:lnTo>
                    <a:pt x="0" y="626"/>
                  </a:lnTo>
                  <a:lnTo>
                    <a:pt x="0" y="598"/>
                  </a:lnTo>
                  <a:lnTo>
                    <a:pt x="0" y="568"/>
                  </a:lnTo>
                  <a:lnTo>
                    <a:pt x="4" y="538"/>
                  </a:lnTo>
                  <a:lnTo>
                    <a:pt x="8" y="510"/>
                  </a:lnTo>
                  <a:lnTo>
                    <a:pt x="14" y="480"/>
                  </a:lnTo>
                  <a:lnTo>
                    <a:pt x="20" y="450"/>
                  </a:lnTo>
                  <a:lnTo>
                    <a:pt x="28" y="422"/>
                  </a:lnTo>
                  <a:lnTo>
                    <a:pt x="38" y="394"/>
                  </a:lnTo>
                  <a:lnTo>
                    <a:pt x="50" y="366"/>
                  </a:lnTo>
                  <a:lnTo>
                    <a:pt x="64" y="338"/>
                  </a:lnTo>
                  <a:lnTo>
                    <a:pt x="78" y="310"/>
                  </a:lnTo>
                  <a:lnTo>
                    <a:pt x="94" y="284"/>
                  </a:lnTo>
                  <a:lnTo>
                    <a:pt x="110" y="258"/>
                  </a:lnTo>
                  <a:lnTo>
                    <a:pt x="118" y="262"/>
                  </a:lnTo>
                  <a:lnTo>
                    <a:pt x="110" y="258"/>
                  </a:lnTo>
                  <a:lnTo>
                    <a:pt x="130" y="232"/>
                  </a:lnTo>
                  <a:lnTo>
                    <a:pt x="150" y="210"/>
                  </a:lnTo>
                  <a:lnTo>
                    <a:pt x="170" y="186"/>
                  </a:lnTo>
                  <a:lnTo>
                    <a:pt x="192" y="164"/>
                  </a:lnTo>
                  <a:lnTo>
                    <a:pt x="214" y="144"/>
                  </a:lnTo>
                  <a:lnTo>
                    <a:pt x="238" y="126"/>
                  </a:lnTo>
                  <a:lnTo>
                    <a:pt x="262" y="108"/>
                  </a:lnTo>
                  <a:lnTo>
                    <a:pt x="288" y="92"/>
                  </a:lnTo>
                  <a:lnTo>
                    <a:pt x="312" y="76"/>
                  </a:lnTo>
                  <a:lnTo>
                    <a:pt x="338" y="62"/>
                  </a:lnTo>
                  <a:lnTo>
                    <a:pt x="366" y="50"/>
                  </a:lnTo>
                  <a:lnTo>
                    <a:pt x="392" y="40"/>
                  </a:lnTo>
                  <a:lnTo>
                    <a:pt x="420" y="30"/>
                  </a:lnTo>
                  <a:lnTo>
                    <a:pt x="448" y="22"/>
                  </a:lnTo>
                  <a:lnTo>
                    <a:pt x="478" y="14"/>
                  </a:lnTo>
                  <a:lnTo>
                    <a:pt x="506" y="8"/>
                  </a:lnTo>
                  <a:lnTo>
                    <a:pt x="534" y="4"/>
                  </a:lnTo>
                  <a:lnTo>
                    <a:pt x="564" y="2"/>
                  </a:lnTo>
                  <a:lnTo>
                    <a:pt x="594" y="0"/>
                  </a:lnTo>
                  <a:lnTo>
                    <a:pt x="622" y="0"/>
                  </a:lnTo>
                  <a:lnTo>
                    <a:pt x="652" y="2"/>
                  </a:lnTo>
                  <a:lnTo>
                    <a:pt x="682" y="4"/>
                  </a:lnTo>
                  <a:lnTo>
                    <a:pt x="710" y="8"/>
                  </a:lnTo>
                  <a:lnTo>
                    <a:pt x="740" y="14"/>
                  </a:lnTo>
                  <a:lnTo>
                    <a:pt x="768" y="20"/>
                  </a:lnTo>
                  <a:lnTo>
                    <a:pt x="798" y="30"/>
                  </a:lnTo>
                  <a:lnTo>
                    <a:pt x="826" y="40"/>
                  </a:lnTo>
                  <a:lnTo>
                    <a:pt x="854" y="50"/>
                  </a:lnTo>
                  <a:lnTo>
                    <a:pt x="882" y="64"/>
                  </a:lnTo>
                  <a:lnTo>
                    <a:pt x="908" y="78"/>
                  </a:lnTo>
                  <a:lnTo>
                    <a:pt x="936" y="94"/>
                  </a:lnTo>
                  <a:lnTo>
                    <a:pt x="962" y="112"/>
                  </a:lnTo>
                  <a:lnTo>
                    <a:pt x="996" y="138"/>
                  </a:lnTo>
                  <a:lnTo>
                    <a:pt x="1028" y="166"/>
                  </a:lnTo>
                  <a:lnTo>
                    <a:pt x="1058" y="196"/>
                  </a:lnTo>
                  <a:lnTo>
                    <a:pt x="1084" y="226"/>
                  </a:lnTo>
                  <a:lnTo>
                    <a:pt x="1108" y="258"/>
                  </a:lnTo>
                  <a:lnTo>
                    <a:pt x="1132" y="294"/>
                  </a:lnTo>
                  <a:lnTo>
                    <a:pt x="1152" y="328"/>
                  </a:lnTo>
                  <a:lnTo>
                    <a:pt x="1168" y="364"/>
                  </a:lnTo>
                  <a:lnTo>
                    <a:pt x="1162" y="368"/>
                  </a:lnTo>
                  <a:lnTo>
                    <a:pt x="1144" y="332"/>
                  </a:lnTo>
                  <a:lnTo>
                    <a:pt x="1124" y="298"/>
                  </a:lnTo>
                  <a:lnTo>
                    <a:pt x="1102" y="264"/>
                  </a:lnTo>
                  <a:lnTo>
                    <a:pt x="1078" y="232"/>
                  </a:lnTo>
                  <a:lnTo>
                    <a:pt x="1052" y="200"/>
                  </a:lnTo>
                  <a:lnTo>
                    <a:pt x="1022" y="172"/>
                  </a:lnTo>
                  <a:lnTo>
                    <a:pt x="990" y="144"/>
                  </a:lnTo>
                  <a:lnTo>
                    <a:pt x="958" y="118"/>
                  </a:lnTo>
                  <a:lnTo>
                    <a:pt x="960" y="114"/>
                  </a:lnTo>
                  <a:lnTo>
                    <a:pt x="958" y="118"/>
                  </a:lnTo>
                  <a:lnTo>
                    <a:pt x="932" y="100"/>
                  </a:lnTo>
                  <a:lnTo>
                    <a:pt x="906" y="86"/>
                  </a:lnTo>
                  <a:lnTo>
                    <a:pt x="878" y="70"/>
                  </a:lnTo>
                  <a:lnTo>
                    <a:pt x="850" y="58"/>
                  </a:lnTo>
                  <a:lnTo>
                    <a:pt x="824" y="46"/>
                  </a:lnTo>
                  <a:lnTo>
                    <a:pt x="796" y="38"/>
                  </a:lnTo>
                  <a:lnTo>
                    <a:pt x="766" y="28"/>
                  </a:lnTo>
                  <a:lnTo>
                    <a:pt x="738" y="22"/>
                  </a:lnTo>
                  <a:lnTo>
                    <a:pt x="710" y="16"/>
                  </a:lnTo>
                  <a:lnTo>
                    <a:pt x="680" y="12"/>
                  </a:lnTo>
                  <a:lnTo>
                    <a:pt x="652" y="10"/>
                  </a:lnTo>
                  <a:lnTo>
                    <a:pt x="622" y="8"/>
                  </a:lnTo>
                  <a:lnTo>
                    <a:pt x="594" y="8"/>
                  </a:lnTo>
                  <a:lnTo>
                    <a:pt x="564" y="10"/>
                  </a:lnTo>
                  <a:lnTo>
                    <a:pt x="536" y="12"/>
                  </a:lnTo>
                  <a:lnTo>
                    <a:pt x="508" y="16"/>
                  </a:lnTo>
                  <a:lnTo>
                    <a:pt x="478" y="22"/>
                  </a:lnTo>
                  <a:lnTo>
                    <a:pt x="450" y="30"/>
                  </a:lnTo>
                  <a:lnTo>
                    <a:pt x="424" y="38"/>
                  </a:lnTo>
                  <a:lnTo>
                    <a:pt x="396" y="48"/>
                  </a:lnTo>
                  <a:lnTo>
                    <a:pt x="368" y="58"/>
                  </a:lnTo>
                  <a:lnTo>
                    <a:pt x="342" y="70"/>
                  </a:lnTo>
                  <a:lnTo>
                    <a:pt x="316" y="84"/>
                  </a:lnTo>
                  <a:lnTo>
                    <a:pt x="292" y="98"/>
                  </a:lnTo>
                  <a:lnTo>
                    <a:pt x="266" y="114"/>
                  </a:lnTo>
                  <a:lnTo>
                    <a:pt x="242" y="132"/>
                  </a:lnTo>
                  <a:lnTo>
                    <a:pt x="220" y="150"/>
                  </a:lnTo>
                  <a:lnTo>
                    <a:pt x="198" y="170"/>
                  </a:lnTo>
                  <a:lnTo>
                    <a:pt x="176" y="192"/>
                  </a:lnTo>
                  <a:lnTo>
                    <a:pt x="156" y="214"/>
                  </a:lnTo>
                  <a:lnTo>
                    <a:pt x="136" y="238"/>
                  </a:lnTo>
                  <a:lnTo>
                    <a:pt x="118" y="262"/>
                  </a:lnTo>
                  <a:lnTo>
                    <a:pt x="100" y="288"/>
                  </a:lnTo>
                  <a:lnTo>
                    <a:pt x="84" y="314"/>
                  </a:lnTo>
                  <a:lnTo>
                    <a:pt x="70" y="342"/>
                  </a:lnTo>
                  <a:lnTo>
                    <a:pt x="58" y="370"/>
                  </a:lnTo>
                  <a:lnTo>
                    <a:pt x="46" y="396"/>
                  </a:lnTo>
                  <a:lnTo>
                    <a:pt x="36" y="424"/>
                  </a:lnTo>
                  <a:lnTo>
                    <a:pt x="28" y="454"/>
                  </a:lnTo>
                  <a:lnTo>
                    <a:pt x="20" y="482"/>
                  </a:lnTo>
                  <a:lnTo>
                    <a:pt x="16" y="510"/>
                  </a:lnTo>
                  <a:lnTo>
                    <a:pt x="12" y="540"/>
                  </a:lnTo>
                  <a:lnTo>
                    <a:pt x="8" y="568"/>
                  </a:lnTo>
                  <a:lnTo>
                    <a:pt x="8" y="598"/>
                  </a:lnTo>
                  <a:lnTo>
                    <a:pt x="8" y="626"/>
                  </a:lnTo>
                  <a:lnTo>
                    <a:pt x="8" y="656"/>
                  </a:lnTo>
                  <a:lnTo>
                    <a:pt x="12" y="684"/>
                  </a:lnTo>
                  <a:lnTo>
                    <a:pt x="16" y="712"/>
                  </a:lnTo>
                  <a:lnTo>
                    <a:pt x="22" y="740"/>
                  </a:lnTo>
                  <a:lnTo>
                    <a:pt x="28" y="770"/>
                  </a:lnTo>
                  <a:lnTo>
                    <a:pt x="36" y="796"/>
                  </a:lnTo>
                  <a:lnTo>
                    <a:pt x="46" y="824"/>
                  </a:lnTo>
                  <a:lnTo>
                    <a:pt x="58" y="850"/>
                  </a:lnTo>
                  <a:lnTo>
                    <a:pt x="70" y="878"/>
                  </a:lnTo>
                  <a:lnTo>
                    <a:pt x="82" y="904"/>
                  </a:lnTo>
                  <a:lnTo>
                    <a:pt x="98" y="928"/>
                  </a:lnTo>
                  <a:lnTo>
                    <a:pt x="114" y="954"/>
                  </a:lnTo>
                  <a:lnTo>
                    <a:pt x="132" y="976"/>
                  </a:lnTo>
                  <a:lnTo>
                    <a:pt x="150" y="1000"/>
                  </a:lnTo>
                  <a:lnTo>
                    <a:pt x="170" y="1022"/>
                  </a:lnTo>
                  <a:lnTo>
                    <a:pt x="192" y="1044"/>
                  </a:lnTo>
                  <a:lnTo>
                    <a:pt x="214" y="1064"/>
                  </a:lnTo>
                  <a:lnTo>
                    <a:pt x="238" y="1084"/>
                  </a:lnTo>
                  <a:lnTo>
                    <a:pt x="262" y="1102"/>
                  </a:lnTo>
                  <a:lnTo>
                    <a:pt x="304" y="1130"/>
                  </a:lnTo>
                  <a:lnTo>
                    <a:pt x="346" y="1152"/>
                  </a:lnTo>
                  <a:lnTo>
                    <a:pt x="390" y="1172"/>
                  </a:lnTo>
                  <a:lnTo>
                    <a:pt x="434" y="1188"/>
                  </a:lnTo>
                  <a:lnTo>
                    <a:pt x="480" y="1198"/>
                  </a:lnTo>
                  <a:lnTo>
                    <a:pt x="526" y="1208"/>
                  </a:lnTo>
                  <a:lnTo>
                    <a:pt x="572" y="1212"/>
                  </a:lnTo>
                  <a:lnTo>
                    <a:pt x="618" y="1212"/>
                  </a:lnTo>
                  <a:lnTo>
                    <a:pt x="620" y="1220"/>
                  </a:lnTo>
                  <a:lnTo>
                    <a:pt x="610" y="1220"/>
                  </a:lnTo>
                  <a:lnTo>
                    <a:pt x="564" y="1220"/>
                  </a:lnTo>
                  <a:lnTo>
                    <a:pt x="518" y="1214"/>
                  </a:lnTo>
                  <a:lnTo>
                    <a:pt x="472" y="1206"/>
                  </a:lnTo>
                  <a:lnTo>
                    <a:pt x="428" y="1194"/>
                  </a:lnTo>
                  <a:lnTo>
                    <a:pt x="384" y="1178"/>
                  </a:lnTo>
                  <a:lnTo>
                    <a:pt x="340" y="1158"/>
                  </a:lnTo>
                  <a:lnTo>
                    <a:pt x="298" y="1136"/>
                  </a:lnTo>
                  <a:lnTo>
                    <a:pt x="258" y="1108"/>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44" name="Freeform 48"/>
            <p:cNvSpPr>
              <a:spLocks/>
            </p:cNvSpPr>
            <p:nvPr/>
          </p:nvSpPr>
          <p:spPr bwMode="auto">
            <a:xfrm>
              <a:off x="1976" y="1114"/>
              <a:ext cx="122" cy="154"/>
            </a:xfrm>
            <a:custGeom>
              <a:avLst/>
              <a:gdLst>
                <a:gd name="T0" fmla="*/ 0 w 122"/>
                <a:gd name="T1" fmla="*/ 58 h 154"/>
                <a:gd name="T2" fmla="*/ 108 w 122"/>
                <a:gd name="T3" fmla="*/ 0 h 154"/>
                <a:gd name="T4" fmla="*/ 122 w 122"/>
                <a:gd name="T5" fmla="*/ 154 h 154"/>
                <a:gd name="T6" fmla="*/ 0 w 122"/>
                <a:gd name="T7" fmla="*/ 58 h 1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 h="154">
                  <a:moveTo>
                    <a:pt x="0" y="58"/>
                  </a:moveTo>
                  <a:lnTo>
                    <a:pt x="108" y="0"/>
                  </a:lnTo>
                  <a:lnTo>
                    <a:pt x="122" y="154"/>
                  </a:lnTo>
                  <a:lnTo>
                    <a:pt x="0" y="58"/>
                  </a:lnTo>
                  <a:close/>
                </a:path>
              </a:pathLst>
            </a:custGeom>
            <a:solidFill>
              <a:schemeClr val="tx1"/>
            </a:solidFill>
            <a:ln w="12700">
              <a:solidFill>
                <a:schemeClr val="tx1"/>
              </a:solidFill>
              <a:round/>
              <a:headEnd/>
              <a:tailEnd/>
            </a:ln>
          </p:spPr>
          <p:txBody>
            <a:bodyPr/>
            <a:lstStyle/>
            <a:p>
              <a:endParaRPr lang="en-US"/>
            </a:p>
          </p:txBody>
        </p:sp>
        <p:sp>
          <p:nvSpPr>
            <p:cNvPr id="16445" name="Freeform 49"/>
            <p:cNvSpPr>
              <a:spLocks/>
            </p:cNvSpPr>
            <p:nvPr/>
          </p:nvSpPr>
          <p:spPr bwMode="auto">
            <a:xfrm>
              <a:off x="1976" y="1114"/>
              <a:ext cx="122" cy="154"/>
            </a:xfrm>
            <a:custGeom>
              <a:avLst/>
              <a:gdLst>
                <a:gd name="T0" fmla="*/ 0 w 122"/>
                <a:gd name="T1" fmla="*/ 58 h 154"/>
                <a:gd name="T2" fmla="*/ 108 w 122"/>
                <a:gd name="T3" fmla="*/ 0 h 154"/>
                <a:gd name="T4" fmla="*/ 122 w 122"/>
                <a:gd name="T5" fmla="*/ 154 h 154"/>
                <a:gd name="T6" fmla="*/ 0 w 122"/>
                <a:gd name="T7" fmla="*/ 58 h 1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 h="154">
                  <a:moveTo>
                    <a:pt x="0" y="58"/>
                  </a:moveTo>
                  <a:lnTo>
                    <a:pt x="108" y="0"/>
                  </a:lnTo>
                  <a:lnTo>
                    <a:pt x="122" y="154"/>
                  </a:lnTo>
                  <a:lnTo>
                    <a:pt x="0" y="58"/>
                  </a:lnTo>
                </a:path>
              </a:pathLst>
            </a:custGeom>
            <a:solidFill>
              <a:schemeClr val="tx1"/>
            </a:solidFill>
            <a:ln w="12700">
              <a:solidFill>
                <a:schemeClr val="tx1"/>
              </a:solidFill>
              <a:round/>
              <a:headEnd/>
              <a:tailEnd/>
            </a:ln>
          </p:spPr>
          <p:txBody>
            <a:bodyPr/>
            <a:lstStyle/>
            <a:p>
              <a:endParaRPr lang="en-US"/>
            </a:p>
          </p:txBody>
        </p:sp>
        <p:sp>
          <p:nvSpPr>
            <p:cNvPr id="16446" name="Freeform 50"/>
            <p:cNvSpPr>
              <a:spLocks/>
            </p:cNvSpPr>
            <p:nvPr/>
          </p:nvSpPr>
          <p:spPr bwMode="auto">
            <a:xfrm>
              <a:off x="1482" y="1936"/>
              <a:ext cx="144" cy="122"/>
            </a:xfrm>
            <a:custGeom>
              <a:avLst/>
              <a:gdLst>
                <a:gd name="T0" fmla="*/ 0 w 144"/>
                <a:gd name="T1" fmla="*/ 0 h 122"/>
                <a:gd name="T2" fmla="*/ 144 w 144"/>
                <a:gd name="T3" fmla="*/ 48 h 122"/>
                <a:gd name="T4" fmla="*/ 8 w 144"/>
                <a:gd name="T5" fmla="*/ 122 h 122"/>
                <a:gd name="T6" fmla="*/ 0 w 144"/>
                <a:gd name="T7" fmla="*/ 0 h 1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122">
                  <a:moveTo>
                    <a:pt x="0" y="0"/>
                  </a:moveTo>
                  <a:lnTo>
                    <a:pt x="144" y="48"/>
                  </a:lnTo>
                  <a:lnTo>
                    <a:pt x="8" y="122"/>
                  </a:lnTo>
                  <a:lnTo>
                    <a:pt x="0" y="0"/>
                  </a:lnTo>
                  <a:close/>
                </a:path>
              </a:pathLst>
            </a:custGeom>
            <a:solidFill>
              <a:srgbClr val="000000"/>
            </a:solidFill>
            <a:ln w="12700">
              <a:solidFill>
                <a:schemeClr val="tx1"/>
              </a:solidFill>
              <a:round/>
              <a:headEnd/>
              <a:tailEnd/>
            </a:ln>
          </p:spPr>
          <p:txBody>
            <a:bodyPr/>
            <a:lstStyle/>
            <a:p>
              <a:endParaRPr lang="en-US"/>
            </a:p>
          </p:txBody>
        </p:sp>
        <p:sp>
          <p:nvSpPr>
            <p:cNvPr id="16447" name="Freeform 51"/>
            <p:cNvSpPr>
              <a:spLocks/>
            </p:cNvSpPr>
            <p:nvPr/>
          </p:nvSpPr>
          <p:spPr bwMode="auto">
            <a:xfrm>
              <a:off x="1482" y="1936"/>
              <a:ext cx="144" cy="122"/>
            </a:xfrm>
            <a:custGeom>
              <a:avLst/>
              <a:gdLst>
                <a:gd name="T0" fmla="*/ 0 w 144"/>
                <a:gd name="T1" fmla="*/ 0 h 122"/>
                <a:gd name="T2" fmla="*/ 144 w 144"/>
                <a:gd name="T3" fmla="*/ 48 h 122"/>
                <a:gd name="T4" fmla="*/ 8 w 144"/>
                <a:gd name="T5" fmla="*/ 122 h 122"/>
                <a:gd name="T6" fmla="*/ 0 w 144"/>
                <a:gd name="T7" fmla="*/ 0 h 1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122">
                  <a:moveTo>
                    <a:pt x="0" y="0"/>
                  </a:moveTo>
                  <a:lnTo>
                    <a:pt x="144" y="48"/>
                  </a:lnTo>
                  <a:lnTo>
                    <a:pt x="8" y="122"/>
                  </a:lnTo>
                  <a:lnTo>
                    <a:pt x="0" y="0"/>
                  </a:lnTo>
                </a:path>
              </a:pathLst>
            </a:custGeom>
            <a:solidFill>
              <a:schemeClr val="tx1"/>
            </a:solidFill>
            <a:ln w="12700">
              <a:solidFill>
                <a:schemeClr val="tx1"/>
              </a:solidFill>
              <a:round/>
              <a:headEnd/>
              <a:tailEnd/>
            </a:ln>
          </p:spPr>
          <p:txBody>
            <a:bodyPr/>
            <a:lstStyle/>
            <a:p>
              <a:endParaRPr lang="en-US"/>
            </a:p>
          </p:txBody>
        </p:sp>
        <p:sp>
          <p:nvSpPr>
            <p:cNvPr id="16448" name="Freeform 52"/>
            <p:cNvSpPr>
              <a:spLocks/>
            </p:cNvSpPr>
            <p:nvPr/>
          </p:nvSpPr>
          <p:spPr bwMode="auto">
            <a:xfrm>
              <a:off x="2210" y="1036"/>
              <a:ext cx="1378" cy="826"/>
            </a:xfrm>
            <a:custGeom>
              <a:avLst/>
              <a:gdLst>
                <a:gd name="T0" fmla="*/ 204 w 1378"/>
                <a:gd name="T1" fmla="*/ 666 h 826"/>
                <a:gd name="T2" fmla="*/ 204 w 1378"/>
                <a:gd name="T3" fmla="*/ 662 h 826"/>
                <a:gd name="T4" fmla="*/ 100 w 1378"/>
                <a:gd name="T5" fmla="*/ 668 h 826"/>
                <a:gd name="T6" fmla="*/ 0 w 1378"/>
                <a:gd name="T7" fmla="*/ 688 h 826"/>
                <a:gd name="T8" fmla="*/ 20 w 1378"/>
                <a:gd name="T9" fmla="*/ 268 h 826"/>
                <a:gd name="T10" fmla="*/ 40 w 1378"/>
                <a:gd name="T11" fmla="*/ 242 h 826"/>
                <a:gd name="T12" fmla="*/ 84 w 1378"/>
                <a:gd name="T13" fmla="*/ 188 h 826"/>
                <a:gd name="T14" fmla="*/ 108 w 1378"/>
                <a:gd name="T15" fmla="*/ 164 h 826"/>
                <a:gd name="T16" fmla="*/ 170 w 1378"/>
                <a:gd name="T17" fmla="*/ 108 h 826"/>
                <a:gd name="T18" fmla="*/ 238 w 1378"/>
                <a:gd name="T19" fmla="*/ 58 h 826"/>
                <a:gd name="T20" fmla="*/ 1056 w 1378"/>
                <a:gd name="T21" fmla="*/ 240 h 826"/>
                <a:gd name="T22" fmla="*/ 1066 w 1378"/>
                <a:gd name="T23" fmla="*/ 0 h 826"/>
                <a:gd name="T24" fmla="*/ 1128 w 1378"/>
                <a:gd name="T25" fmla="*/ 34 h 826"/>
                <a:gd name="T26" fmla="*/ 1188 w 1378"/>
                <a:gd name="T27" fmla="*/ 72 h 826"/>
                <a:gd name="T28" fmla="*/ 1246 w 1378"/>
                <a:gd name="T29" fmla="*/ 116 h 826"/>
                <a:gd name="T30" fmla="*/ 1298 w 1378"/>
                <a:gd name="T31" fmla="*/ 164 h 826"/>
                <a:gd name="T32" fmla="*/ 1340 w 1378"/>
                <a:gd name="T33" fmla="*/ 210 h 826"/>
                <a:gd name="T34" fmla="*/ 1178 w 1378"/>
                <a:gd name="T35" fmla="*/ 398 h 826"/>
                <a:gd name="T36" fmla="*/ 1376 w 1378"/>
                <a:gd name="T37" fmla="*/ 680 h 826"/>
                <a:gd name="T38" fmla="*/ 1294 w 1378"/>
                <a:gd name="T39" fmla="*/ 666 h 826"/>
                <a:gd name="T40" fmla="*/ 1206 w 1378"/>
                <a:gd name="T41" fmla="*/ 662 h 826"/>
                <a:gd name="T42" fmla="*/ 1206 w 1378"/>
                <a:gd name="T43" fmla="*/ 662 h 826"/>
                <a:gd name="T44" fmla="*/ 1172 w 1378"/>
                <a:gd name="T45" fmla="*/ 662 h 826"/>
                <a:gd name="T46" fmla="*/ 1102 w 1378"/>
                <a:gd name="T47" fmla="*/ 668 h 826"/>
                <a:gd name="T48" fmla="*/ 1036 w 1378"/>
                <a:gd name="T49" fmla="*/ 680 h 826"/>
                <a:gd name="T50" fmla="*/ 970 w 1378"/>
                <a:gd name="T51" fmla="*/ 696 h 826"/>
                <a:gd name="T52" fmla="*/ 906 w 1378"/>
                <a:gd name="T53" fmla="*/ 716 h 826"/>
                <a:gd name="T54" fmla="*/ 846 w 1378"/>
                <a:gd name="T55" fmla="*/ 742 h 826"/>
                <a:gd name="T56" fmla="*/ 788 w 1378"/>
                <a:gd name="T57" fmla="*/ 774 h 826"/>
                <a:gd name="T58" fmla="*/ 732 w 1378"/>
                <a:gd name="T59" fmla="*/ 808 h 826"/>
                <a:gd name="T60" fmla="*/ 704 w 1378"/>
                <a:gd name="T61" fmla="*/ 826 h 826"/>
                <a:gd name="T62" fmla="*/ 650 w 1378"/>
                <a:gd name="T63" fmla="*/ 790 h 826"/>
                <a:gd name="T64" fmla="*/ 594 w 1378"/>
                <a:gd name="T65" fmla="*/ 758 h 826"/>
                <a:gd name="T66" fmla="*/ 534 w 1378"/>
                <a:gd name="T67" fmla="*/ 730 h 826"/>
                <a:gd name="T68" fmla="*/ 472 w 1378"/>
                <a:gd name="T69" fmla="*/ 706 h 826"/>
                <a:gd name="T70" fmla="*/ 408 w 1378"/>
                <a:gd name="T71" fmla="*/ 688 h 826"/>
                <a:gd name="T72" fmla="*/ 340 w 1378"/>
                <a:gd name="T73" fmla="*/ 674 h 826"/>
                <a:gd name="T74" fmla="*/ 272 w 1378"/>
                <a:gd name="T75" fmla="*/ 666 h 826"/>
                <a:gd name="T76" fmla="*/ 204 w 1378"/>
                <a:gd name="T77" fmla="*/ 662 h 8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78" h="826">
                  <a:moveTo>
                    <a:pt x="204" y="662"/>
                  </a:moveTo>
                  <a:lnTo>
                    <a:pt x="204" y="666"/>
                  </a:lnTo>
                  <a:lnTo>
                    <a:pt x="204" y="662"/>
                  </a:lnTo>
                  <a:lnTo>
                    <a:pt x="150" y="664"/>
                  </a:lnTo>
                  <a:lnTo>
                    <a:pt x="100" y="668"/>
                  </a:lnTo>
                  <a:lnTo>
                    <a:pt x="48" y="676"/>
                  </a:lnTo>
                  <a:lnTo>
                    <a:pt x="0" y="688"/>
                  </a:lnTo>
                  <a:lnTo>
                    <a:pt x="204" y="398"/>
                  </a:lnTo>
                  <a:lnTo>
                    <a:pt x="20" y="268"/>
                  </a:lnTo>
                  <a:lnTo>
                    <a:pt x="40" y="242"/>
                  </a:lnTo>
                  <a:lnTo>
                    <a:pt x="62" y="214"/>
                  </a:lnTo>
                  <a:lnTo>
                    <a:pt x="84" y="188"/>
                  </a:lnTo>
                  <a:lnTo>
                    <a:pt x="108" y="164"/>
                  </a:lnTo>
                  <a:lnTo>
                    <a:pt x="138" y="134"/>
                  </a:lnTo>
                  <a:lnTo>
                    <a:pt x="170" y="108"/>
                  </a:lnTo>
                  <a:lnTo>
                    <a:pt x="204" y="82"/>
                  </a:lnTo>
                  <a:lnTo>
                    <a:pt x="238" y="58"/>
                  </a:lnTo>
                  <a:lnTo>
                    <a:pt x="232" y="204"/>
                  </a:lnTo>
                  <a:lnTo>
                    <a:pt x="1056" y="240"/>
                  </a:lnTo>
                  <a:lnTo>
                    <a:pt x="1066" y="0"/>
                  </a:lnTo>
                  <a:lnTo>
                    <a:pt x="1098" y="16"/>
                  </a:lnTo>
                  <a:lnTo>
                    <a:pt x="1128" y="34"/>
                  </a:lnTo>
                  <a:lnTo>
                    <a:pt x="1160" y="52"/>
                  </a:lnTo>
                  <a:lnTo>
                    <a:pt x="1188" y="72"/>
                  </a:lnTo>
                  <a:lnTo>
                    <a:pt x="1218" y="94"/>
                  </a:lnTo>
                  <a:lnTo>
                    <a:pt x="1246" y="116"/>
                  </a:lnTo>
                  <a:lnTo>
                    <a:pt x="1272" y="140"/>
                  </a:lnTo>
                  <a:lnTo>
                    <a:pt x="1298" y="164"/>
                  </a:lnTo>
                  <a:lnTo>
                    <a:pt x="1340" y="210"/>
                  </a:lnTo>
                  <a:lnTo>
                    <a:pt x="1378" y="258"/>
                  </a:lnTo>
                  <a:lnTo>
                    <a:pt x="1178" y="398"/>
                  </a:lnTo>
                  <a:lnTo>
                    <a:pt x="1376" y="680"/>
                  </a:lnTo>
                  <a:lnTo>
                    <a:pt x="1336" y="672"/>
                  </a:lnTo>
                  <a:lnTo>
                    <a:pt x="1294" y="666"/>
                  </a:lnTo>
                  <a:lnTo>
                    <a:pt x="1250" y="664"/>
                  </a:lnTo>
                  <a:lnTo>
                    <a:pt x="1206" y="662"/>
                  </a:lnTo>
                  <a:lnTo>
                    <a:pt x="1206" y="666"/>
                  </a:lnTo>
                  <a:lnTo>
                    <a:pt x="1206" y="662"/>
                  </a:lnTo>
                  <a:lnTo>
                    <a:pt x="1172" y="662"/>
                  </a:lnTo>
                  <a:lnTo>
                    <a:pt x="1138" y="664"/>
                  </a:lnTo>
                  <a:lnTo>
                    <a:pt x="1102" y="668"/>
                  </a:lnTo>
                  <a:lnTo>
                    <a:pt x="1068" y="674"/>
                  </a:lnTo>
                  <a:lnTo>
                    <a:pt x="1036" y="680"/>
                  </a:lnTo>
                  <a:lnTo>
                    <a:pt x="1002" y="686"/>
                  </a:lnTo>
                  <a:lnTo>
                    <a:pt x="970" y="696"/>
                  </a:lnTo>
                  <a:lnTo>
                    <a:pt x="938" y="706"/>
                  </a:lnTo>
                  <a:lnTo>
                    <a:pt x="906" y="716"/>
                  </a:lnTo>
                  <a:lnTo>
                    <a:pt x="876" y="730"/>
                  </a:lnTo>
                  <a:lnTo>
                    <a:pt x="846" y="742"/>
                  </a:lnTo>
                  <a:lnTo>
                    <a:pt x="816" y="758"/>
                  </a:lnTo>
                  <a:lnTo>
                    <a:pt x="788" y="774"/>
                  </a:lnTo>
                  <a:lnTo>
                    <a:pt x="758" y="790"/>
                  </a:lnTo>
                  <a:lnTo>
                    <a:pt x="732" y="808"/>
                  </a:lnTo>
                  <a:lnTo>
                    <a:pt x="704" y="826"/>
                  </a:lnTo>
                  <a:lnTo>
                    <a:pt x="678" y="808"/>
                  </a:lnTo>
                  <a:lnTo>
                    <a:pt x="650" y="790"/>
                  </a:lnTo>
                  <a:lnTo>
                    <a:pt x="622" y="774"/>
                  </a:lnTo>
                  <a:lnTo>
                    <a:pt x="594" y="758"/>
                  </a:lnTo>
                  <a:lnTo>
                    <a:pt x="564" y="742"/>
                  </a:lnTo>
                  <a:lnTo>
                    <a:pt x="534" y="730"/>
                  </a:lnTo>
                  <a:lnTo>
                    <a:pt x="502" y="718"/>
                  </a:lnTo>
                  <a:lnTo>
                    <a:pt x="472" y="706"/>
                  </a:lnTo>
                  <a:lnTo>
                    <a:pt x="440" y="696"/>
                  </a:lnTo>
                  <a:lnTo>
                    <a:pt x="408" y="688"/>
                  </a:lnTo>
                  <a:lnTo>
                    <a:pt x="374" y="680"/>
                  </a:lnTo>
                  <a:lnTo>
                    <a:pt x="340" y="674"/>
                  </a:lnTo>
                  <a:lnTo>
                    <a:pt x="306" y="668"/>
                  </a:lnTo>
                  <a:lnTo>
                    <a:pt x="272" y="666"/>
                  </a:lnTo>
                  <a:lnTo>
                    <a:pt x="238" y="664"/>
                  </a:lnTo>
                  <a:lnTo>
                    <a:pt x="204" y="662"/>
                  </a:lnTo>
                  <a:close/>
                </a:path>
              </a:pathLst>
            </a:custGeom>
            <a:solidFill>
              <a:srgbClr val="FF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49" name="Freeform 53"/>
            <p:cNvSpPr>
              <a:spLocks/>
            </p:cNvSpPr>
            <p:nvPr/>
          </p:nvSpPr>
          <p:spPr bwMode="auto">
            <a:xfrm>
              <a:off x="2210" y="1036"/>
              <a:ext cx="1378" cy="826"/>
            </a:xfrm>
            <a:custGeom>
              <a:avLst/>
              <a:gdLst>
                <a:gd name="T0" fmla="*/ 204 w 1378"/>
                <a:gd name="T1" fmla="*/ 666 h 826"/>
                <a:gd name="T2" fmla="*/ 204 w 1378"/>
                <a:gd name="T3" fmla="*/ 662 h 826"/>
                <a:gd name="T4" fmla="*/ 100 w 1378"/>
                <a:gd name="T5" fmla="*/ 668 h 826"/>
                <a:gd name="T6" fmla="*/ 0 w 1378"/>
                <a:gd name="T7" fmla="*/ 688 h 826"/>
                <a:gd name="T8" fmla="*/ 20 w 1378"/>
                <a:gd name="T9" fmla="*/ 268 h 826"/>
                <a:gd name="T10" fmla="*/ 40 w 1378"/>
                <a:gd name="T11" fmla="*/ 242 h 826"/>
                <a:gd name="T12" fmla="*/ 84 w 1378"/>
                <a:gd name="T13" fmla="*/ 188 h 826"/>
                <a:gd name="T14" fmla="*/ 108 w 1378"/>
                <a:gd name="T15" fmla="*/ 164 h 826"/>
                <a:gd name="T16" fmla="*/ 170 w 1378"/>
                <a:gd name="T17" fmla="*/ 108 h 826"/>
                <a:gd name="T18" fmla="*/ 238 w 1378"/>
                <a:gd name="T19" fmla="*/ 58 h 826"/>
                <a:gd name="T20" fmla="*/ 1056 w 1378"/>
                <a:gd name="T21" fmla="*/ 240 h 826"/>
                <a:gd name="T22" fmla="*/ 1066 w 1378"/>
                <a:gd name="T23" fmla="*/ 0 h 826"/>
                <a:gd name="T24" fmla="*/ 1128 w 1378"/>
                <a:gd name="T25" fmla="*/ 34 h 826"/>
                <a:gd name="T26" fmla="*/ 1188 w 1378"/>
                <a:gd name="T27" fmla="*/ 72 h 826"/>
                <a:gd name="T28" fmla="*/ 1246 w 1378"/>
                <a:gd name="T29" fmla="*/ 116 h 826"/>
                <a:gd name="T30" fmla="*/ 1298 w 1378"/>
                <a:gd name="T31" fmla="*/ 164 h 826"/>
                <a:gd name="T32" fmla="*/ 1340 w 1378"/>
                <a:gd name="T33" fmla="*/ 210 h 826"/>
                <a:gd name="T34" fmla="*/ 1178 w 1378"/>
                <a:gd name="T35" fmla="*/ 398 h 826"/>
                <a:gd name="T36" fmla="*/ 1376 w 1378"/>
                <a:gd name="T37" fmla="*/ 680 h 826"/>
                <a:gd name="T38" fmla="*/ 1294 w 1378"/>
                <a:gd name="T39" fmla="*/ 666 h 826"/>
                <a:gd name="T40" fmla="*/ 1206 w 1378"/>
                <a:gd name="T41" fmla="*/ 662 h 826"/>
                <a:gd name="T42" fmla="*/ 1206 w 1378"/>
                <a:gd name="T43" fmla="*/ 662 h 826"/>
                <a:gd name="T44" fmla="*/ 1172 w 1378"/>
                <a:gd name="T45" fmla="*/ 662 h 826"/>
                <a:gd name="T46" fmla="*/ 1102 w 1378"/>
                <a:gd name="T47" fmla="*/ 668 h 826"/>
                <a:gd name="T48" fmla="*/ 1036 w 1378"/>
                <a:gd name="T49" fmla="*/ 680 h 826"/>
                <a:gd name="T50" fmla="*/ 970 w 1378"/>
                <a:gd name="T51" fmla="*/ 696 h 826"/>
                <a:gd name="T52" fmla="*/ 906 w 1378"/>
                <a:gd name="T53" fmla="*/ 716 h 826"/>
                <a:gd name="T54" fmla="*/ 846 w 1378"/>
                <a:gd name="T55" fmla="*/ 742 h 826"/>
                <a:gd name="T56" fmla="*/ 788 w 1378"/>
                <a:gd name="T57" fmla="*/ 774 h 826"/>
                <a:gd name="T58" fmla="*/ 732 w 1378"/>
                <a:gd name="T59" fmla="*/ 808 h 826"/>
                <a:gd name="T60" fmla="*/ 704 w 1378"/>
                <a:gd name="T61" fmla="*/ 826 h 826"/>
                <a:gd name="T62" fmla="*/ 650 w 1378"/>
                <a:gd name="T63" fmla="*/ 790 h 826"/>
                <a:gd name="T64" fmla="*/ 594 w 1378"/>
                <a:gd name="T65" fmla="*/ 758 h 826"/>
                <a:gd name="T66" fmla="*/ 534 w 1378"/>
                <a:gd name="T67" fmla="*/ 730 h 826"/>
                <a:gd name="T68" fmla="*/ 472 w 1378"/>
                <a:gd name="T69" fmla="*/ 706 h 826"/>
                <a:gd name="T70" fmla="*/ 408 w 1378"/>
                <a:gd name="T71" fmla="*/ 688 h 826"/>
                <a:gd name="T72" fmla="*/ 340 w 1378"/>
                <a:gd name="T73" fmla="*/ 674 h 826"/>
                <a:gd name="T74" fmla="*/ 272 w 1378"/>
                <a:gd name="T75" fmla="*/ 666 h 826"/>
                <a:gd name="T76" fmla="*/ 204 w 1378"/>
                <a:gd name="T77" fmla="*/ 662 h 8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78" h="826">
                  <a:moveTo>
                    <a:pt x="204" y="662"/>
                  </a:moveTo>
                  <a:lnTo>
                    <a:pt x="204" y="666"/>
                  </a:lnTo>
                  <a:lnTo>
                    <a:pt x="204" y="662"/>
                  </a:lnTo>
                  <a:lnTo>
                    <a:pt x="150" y="664"/>
                  </a:lnTo>
                  <a:lnTo>
                    <a:pt x="100" y="668"/>
                  </a:lnTo>
                  <a:lnTo>
                    <a:pt x="48" y="676"/>
                  </a:lnTo>
                  <a:lnTo>
                    <a:pt x="0" y="688"/>
                  </a:lnTo>
                  <a:lnTo>
                    <a:pt x="204" y="398"/>
                  </a:lnTo>
                  <a:lnTo>
                    <a:pt x="20" y="268"/>
                  </a:lnTo>
                  <a:lnTo>
                    <a:pt x="40" y="242"/>
                  </a:lnTo>
                  <a:lnTo>
                    <a:pt x="62" y="214"/>
                  </a:lnTo>
                  <a:lnTo>
                    <a:pt x="84" y="188"/>
                  </a:lnTo>
                  <a:lnTo>
                    <a:pt x="108" y="164"/>
                  </a:lnTo>
                  <a:lnTo>
                    <a:pt x="138" y="134"/>
                  </a:lnTo>
                  <a:lnTo>
                    <a:pt x="170" y="108"/>
                  </a:lnTo>
                  <a:lnTo>
                    <a:pt x="204" y="82"/>
                  </a:lnTo>
                  <a:lnTo>
                    <a:pt x="238" y="58"/>
                  </a:lnTo>
                  <a:lnTo>
                    <a:pt x="232" y="204"/>
                  </a:lnTo>
                  <a:lnTo>
                    <a:pt x="1056" y="240"/>
                  </a:lnTo>
                  <a:lnTo>
                    <a:pt x="1066" y="0"/>
                  </a:lnTo>
                  <a:lnTo>
                    <a:pt x="1098" y="16"/>
                  </a:lnTo>
                  <a:lnTo>
                    <a:pt x="1128" y="34"/>
                  </a:lnTo>
                  <a:lnTo>
                    <a:pt x="1160" y="52"/>
                  </a:lnTo>
                  <a:lnTo>
                    <a:pt x="1188" y="72"/>
                  </a:lnTo>
                  <a:lnTo>
                    <a:pt x="1218" y="94"/>
                  </a:lnTo>
                  <a:lnTo>
                    <a:pt x="1246" y="116"/>
                  </a:lnTo>
                  <a:lnTo>
                    <a:pt x="1272" y="140"/>
                  </a:lnTo>
                  <a:lnTo>
                    <a:pt x="1298" y="164"/>
                  </a:lnTo>
                  <a:lnTo>
                    <a:pt x="1340" y="210"/>
                  </a:lnTo>
                  <a:lnTo>
                    <a:pt x="1378" y="258"/>
                  </a:lnTo>
                  <a:lnTo>
                    <a:pt x="1178" y="398"/>
                  </a:lnTo>
                  <a:lnTo>
                    <a:pt x="1376" y="680"/>
                  </a:lnTo>
                  <a:lnTo>
                    <a:pt x="1336" y="672"/>
                  </a:lnTo>
                  <a:lnTo>
                    <a:pt x="1294" y="666"/>
                  </a:lnTo>
                  <a:lnTo>
                    <a:pt x="1250" y="664"/>
                  </a:lnTo>
                  <a:lnTo>
                    <a:pt x="1206" y="662"/>
                  </a:lnTo>
                  <a:lnTo>
                    <a:pt x="1206" y="666"/>
                  </a:lnTo>
                  <a:lnTo>
                    <a:pt x="1206" y="662"/>
                  </a:lnTo>
                  <a:lnTo>
                    <a:pt x="1172" y="662"/>
                  </a:lnTo>
                  <a:lnTo>
                    <a:pt x="1138" y="664"/>
                  </a:lnTo>
                  <a:lnTo>
                    <a:pt x="1102" y="668"/>
                  </a:lnTo>
                  <a:lnTo>
                    <a:pt x="1068" y="674"/>
                  </a:lnTo>
                  <a:lnTo>
                    <a:pt x="1036" y="680"/>
                  </a:lnTo>
                  <a:lnTo>
                    <a:pt x="1002" y="686"/>
                  </a:lnTo>
                  <a:lnTo>
                    <a:pt x="970" y="696"/>
                  </a:lnTo>
                  <a:lnTo>
                    <a:pt x="938" y="706"/>
                  </a:lnTo>
                  <a:lnTo>
                    <a:pt x="906" y="716"/>
                  </a:lnTo>
                  <a:lnTo>
                    <a:pt x="876" y="730"/>
                  </a:lnTo>
                  <a:lnTo>
                    <a:pt x="846" y="742"/>
                  </a:lnTo>
                  <a:lnTo>
                    <a:pt x="816" y="758"/>
                  </a:lnTo>
                  <a:lnTo>
                    <a:pt x="788" y="774"/>
                  </a:lnTo>
                  <a:lnTo>
                    <a:pt x="758" y="790"/>
                  </a:lnTo>
                  <a:lnTo>
                    <a:pt x="732" y="808"/>
                  </a:lnTo>
                  <a:lnTo>
                    <a:pt x="704" y="826"/>
                  </a:lnTo>
                  <a:lnTo>
                    <a:pt x="678" y="808"/>
                  </a:lnTo>
                  <a:lnTo>
                    <a:pt x="650" y="790"/>
                  </a:lnTo>
                  <a:lnTo>
                    <a:pt x="622" y="774"/>
                  </a:lnTo>
                  <a:lnTo>
                    <a:pt x="594" y="758"/>
                  </a:lnTo>
                  <a:lnTo>
                    <a:pt x="564" y="742"/>
                  </a:lnTo>
                  <a:lnTo>
                    <a:pt x="534" y="730"/>
                  </a:lnTo>
                  <a:lnTo>
                    <a:pt x="502" y="718"/>
                  </a:lnTo>
                  <a:lnTo>
                    <a:pt x="472" y="706"/>
                  </a:lnTo>
                  <a:lnTo>
                    <a:pt x="440" y="696"/>
                  </a:lnTo>
                  <a:lnTo>
                    <a:pt x="408" y="688"/>
                  </a:lnTo>
                  <a:lnTo>
                    <a:pt x="374" y="680"/>
                  </a:lnTo>
                  <a:lnTo>
                    <a:pt x="340" y="674"/>
                  </a:lnTo>
                  <a:lnTo>
                    <a:pt x="306" y="668"/>
                  </a:lnTo>
                  <a:lnTo>
                    <a:pt x="272" y="666"/>
                  </a:lnTo>
                  <a:lnTo>
                    <a:pt x="238" y="664"/>
                  </a:lnTo>
                  <a:lnTo>
                    <a:pt x="204" y="6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0" name="Freeform 54"/>
            <p:cNvSpPr>
              <a:spLocks/>
            </p:cNvSpPr>
            <p:nvPr/>
          </p:nvSpPr>
          <p:spPr bwMode="auto">
            <a:xfrm>
              <a:off x="2442" y="950"/>
              <a:ext cx="834" cy="326"/>
            </a:xfrm>
            <a:custGeom>
              <a:avLst/>
              <a:gdLst>
                <a:gd name="T0" fmla="*/ 0 w 834"/>
                <a:gd name="T1" fmla="*/ 290 h 326"/>
                <a:gd name="T2" fmla="*/ 6 w 834"/>
                <a:gd name="T3" fmla="*/ 144 h 326"/>
                <a:gd name="T4" fmla="*/ 6 w 834"/>
                <a:gd name="T5" fmla="*/ 144 h 326"/>
                <a:gd name="T6" fmla="*/ 58 w 834"/>
                <a:gd name="T7" fmla="*/ 112 h 326"/>
                <a:gd name="T8" fmla="*/ 112 w 834"/>
                <a:gd name="T9" fmla="*/ 84 h 326"/>
                <a:gd name="T10" fmla="*/ 166 w 834"/>
                <a:gd name="T11" fmla="*/ 60 h 326"/>
                <a:gd name="T12" fmla="*/ 224 w 834"/>
                <a:gd name="T13" fmla="*/ 40 h 326"/>
                <a:gd name="T14" fmla="*/ 284 w 834"/>
                <a:gd name="T15" fmla="*/ 24 h 326"/>
                <a:gd name="T16" fmla="*/ 344 w 834"/>
                <a:gd name="T17" fmla="*/ 14 h 326"/>
                <a:gd name="T18" fmla="*/ 408 w 834"/>
                <a:gd name="T19" fmla="*/ 6 h 326"/>
                <a:gd name="T20" fmla="*/ 470 w 834"/>
                <a:gd name="T21" fmla="*/ 4 h 326"/>
                <a:gd name="T22" fmla="*/ 470 w 834"/>
                <a:gd name="T23" fmla="*/ 0 h 326"/>
                <a:gd name="T24" fmla="*/ 470 w 834"/>
                <a:gd name="T25" fmla="*/ 4 h 326"/>
                <a:gd name="T26" fmla="*/ 470 w 834"/>
                <a:gd name="T27" fmla="*/ 4 h 326"/>
                <a:gd name="T28" fmla="*/ 520 w 834"/>
                <a:gd name="T29" fmla="*/ 4 h 326"/>
                <a:gd name="T30" fmla="*/ 566 w 834"/>
                <a:gd name="T31" fmla="*/ 10 h 326"/>
                <a:gd name="T32" fmla="*/ 614 w 834"/>
                <a:gd name="T33" fmla="*/ 16 h 326"/>
                <a:gd name="T34" fmla="*/ 660 w 834"/>
                <a:gd name="T35" fmla="*/ 24 h 326"/>
                <a:gd name="T36" fmla="*/ 704 w 834"/>
                <a:gd name="T37" fmla="*/ 36 h 326"/>
                <a:gd name="T38" fmla="*/ 748 w 834"/>
                <a:gd name="T39" fmla="*/ 50 h 326"/>
                <a:gd name="T40" fmla="*/ 792 w 834"/>
                <a:gd name="T41" fmla="*/ 68 h 326"/>
                <a:gd name="T42" fmla="*/ 834 w 834"/>
                <a:gd name="T43" fmla="*/ 86 h 326"/>
                <a:gd name="T44" fmla="*/ 824 w 834"/>
                <a:gd name="T45" fmla="*/ 326 h 326"/>
                <a:gd name="T46" fmla="*/ 0 w 834"/>
                <a:gd name="T47" fmla="*/ 290 h 3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34" h="326">
                  <a:moveTo>
                    <a:pt x="0" y="290"/>
                  </a:moveTo>
                  <a:lnTo>
                    <a:pt x="6" y="144"/>
                  </a:lnTo>
                  <a:lnTo>
                    <a:pt x="58" y="112"/>
                  </a:lnTo>
                  <a:lnTo>
                    <a:pt x="112" y="84"/>
                  </a:lnTo>
                  <a:lnTo>
                    <a:pt x="166" y="60"/>
                  </a:lnTo>
                  <a:lnTo>
                    <a:pt x="224" y="40"/>
                  </a:lnTo>
                  <a:lnTo>
                    <a:pt x="284" y="24"/>
                  </a:lnTo>
                  <a:lnTo>
                    <a:pt x="344" y="14"/>
                  </a:lnTo>
                  <a:lnTo>
                    <a:pt x="408" y="6"/>
                  </a:lnTo>
                  <a:lnTo>
                    <a:pt x="470" y="4"/>
                  </a:lnTo>
                  <a:lnTo>
                    <a:pt x="470" y="0"/>
                  </a:lnTo>
                  <a:lnTo>
                    <a:pt x="470" y="4"/>
                  </a:lnTo>
                  <a:lnTo>
                    <a:pt x="520" y="4"/>
                  </a:lnTo>
                  <a:lnTo>
                    <a:pt x="566" y="10"/>
                  </a:lnTo>
                  <a:lnTo>
                    <a:pt x="614" y="16"/>
                  </a:lnTo>
                  <a:lnTo>
                    <a:pt x="660" y="24"/>
                  </a:lnTo>
                  <a:lnTo>
                    <a:pt x="704" y="36"/>
                  </a:lnTo>
                  <a:lnTo>
                    <a:pt x="748" y="50"/>
                  </a:lnTo>
                  <a:lnTo>
                    <a:pt x="792" y="68"/>
                  </a:lnTo>
                  <a:lnTo>
                    <a:pt x="834" y="86"/>
                  </a:lnTo>
                  <a:lnTo>
                    <a:pt x="824" y="326"/>
                  </a:lnTo>
                  <a:lnTo>
                    <a:pt x="0" y="290"/>
                  </a:lnTo>
                  <a:close/>
                </a:path>
              </a:pathLst>
            </a:custGeom>
            <a:solidFill>
              <a:srgbClr val="FF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1" name="Freeform 55"/>
            <p:cNvSpPr>
              <a:spLocks/>
            </p:cNvSpPr>
            <p:nvPr/>
          </p:nvSpPr>
          <p:spPr bwMode="auto">
            <a:xfrm>
              <a:off x="2442" y="950"/>
              <a:ext cx="834" cy="326"/>
            </a:xfrm>
            <a:custGeom>
              <a:avLst/>
              <a:gdLst>
                <a:gd name="T0" fmla="*/ 0 w 834"/>
                <a:gd name="T1" fmla="*/ 290 h 326"/>
                <a:gd name="T2" fmla="*/ 6 w 834"/>
                <a:gd name="T3" fmla="*/ 144 h 326"/>
                <a:gd name="T4" fmla="*/ 6 w 834"/>
                <a:gd name="T5" fmla="*/ 144 h 326"/>
                <a:gd name="T6" fmla="*/ 58 w 834"/>
                <a:gd name="T7" fmla="*/ 112 h 326"/>
                <a:gd name="T8" fmla="*/ 112 w 834"/>
                <a:gd name="T9" fmla="*/ 84 h 326"/>
                <a:gd name="T10" fmla="*/ 166 w 834"/>
                <a:gd name="T11" fmla="*/ 60 h 326"/>
                <a:gd name="T12" fmla="*/ 224 w 834"/>
                <a:gd name="T13" fmla="*/ 40 h 326"/>
                <a:gd name="T14" fmla="*/ 284 w 834"/>
                <a:gd name="T15" fmla="*/ 24 h 326"/>
                <a:gd name="T16" fmla="*/ 344 w 834"/>
                <a:gd name="T17" fmla="*/ 14 h 326"/>
                <a:gd name="T18" fmla="*/ 408 w 834"/>
                <a:gd name="T19" fmla="*/ 6 h 326"/>
                <a:gd name="T20" fmla="*/ 470 w 834"/>
                <a:gd name="T21" fmla="*/ 4 h 326"/>
                <a:gd name="T22" fmla="*/ 470 w 834"/>
                <a:gd name="T23" fmla="*/ 0 h 326"/>
                <a:gd name="T24" fmla="*/ 470 w 834"/>
                <a:gd name="T25" fmla="*/ 4 h 326"/>
                <a:gd name="T26" fmla="*/ 470 w 834"/>
                <a:gd name="T27" fmla="*/ 4 h 326"/>
                <a:gd name="T28" fmla="*/ 520 w 834"/>
                <a:gd name="T29" fmla="*/ 4 h 326"/>
                <a:gd name="T30" fmla="*/ 566 w 834"/>
                <a:gd name="T31" fmla="*/ 10 h 326"/>
                <a:gd name="T32" fmla="*/ 614 w 834"/>
                <a:gd name="T33" fmla="*/ 16 h 326"/>
                <a:gd name="T34" fmla="*/ 660 w 834"/>
                <a:gd name="T35" fmla="*/ 24 h 326"/>
                <a:gd name="T36" fmla="*/ 704 w 834"/>
                <a:gd name="T37" fmla="*/ 36 h 326"/>
                <a:gd name="T38" fmla="*/ 748 w 834"/>
                <a:gd name="T39" fmla="*/ 50 h 326"/>
                <a:gd name="T40" fmla="*/ 792 w 834"/>
                <a:gd name="T41" fmla="*/ 68 h 326"/>
                <a:gd name="T42" fmla="*/ 834 w 834"/>
                <a:gd name="T43" fmla="*/ 86 h 326"/>
                <a:gd name="T44" fmla="*/ 824 w 834"/>
                <a:gd name="T45" fmla="*/ 326 h 326"/>
                <a:gd name="T46" fmla="*/ 0 w 834"/>
                <a:gd name="T47" fmla="*/ 290 h 3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34" h="326">
                  <a:moveTo>
                    <a:pt x="0" y="290"/>
                  </a:moveTo>
                  <a:lnTo>
                    <a:pt x="6" y="144"/>
                  </a:lnTo>
                  <a:lnTo>
                    <a:pt x="58" y="112"/>
                  </a:lnTo>
                  <a:lnTo>
                    <a:pt x="112" y="84"/>
                  </a:lnTo>
                  <a:lnTo>
                    <a:pt x="166" y="60"/>
                  </a:lnTo>
                  <a:lnTo>
                    <a:pt x="224" y="40"/>
                  </a:lnTo>
                  <a:lnTo>
                    <a:pt x="284" y="24"/>
                  </a:lnTo>
                  <a:lnTo>
                    <a:pt x="344" y="14"/>
                  </a:lnTo>
                  <a:lnTo>
                    <a:pt x="408" y="6"/>
                  </a:lnTo>
                  <a:lnTo>
                    <a:pt x="470" y="4"/>
                  </a:lnTo>
                  <a:lnTo>
                    <a:pt x="470" y="0"/>
                  </a:lnTo>
                  <a:lnTo>
                    <a:pt x="470" y="4"/>
                  </a:lnTo>
                  <a:lnTo>
                    <a:pt x="520" y="4"/>
                  </a:lnTo>
                  <a:lnTo>
                    <a:pt x="566" y="10"/>
                  </a:lnTo>
                  <a:lnTo>
                    <a:pt x="614" y="16"/>
                  </a:lnTo>
                  <a:lnTo>
                    <a:pt x="660" y="24"/>
                  </a:lnTo>
                  <a:lnTo>
                    <a:pt x="704" y="36"/>
                  </a:lnTo>
                  <a:lnTo>
                    <a:pt x="748" y="50"/>
                  </a:lnTo>
                  <a:lnTo>
                    <a:pt x="792" y="68"/>
                  </a:lnTo>
                  <a:lnTo>
                    <a:pt x="834" y="86"/>
                  </a:lnTo>
                  <a:lnTo>
                    <a:pt x="824" y="326"/>
                  </a:lnTo>
                  <a:lnTo>
                    <a:pt x="0" y="2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2" name="Freeform 56"/>
            <p:cNvSpPr>
              <a:spLocks/>
            </p:cNvSpPr>
            <p:nvPr/>
          </p:nvSpPr>
          <p:spPr bwMode="auto">
            <a:xfrm>
              <a:off x="3388" y="1294"/>
              <a:ext cx="366" cy="474"/>
            </a:xfrm>
            <a:custGeom>
              <a:avLst/>
              <a:gdLst>
                <a:gd name="T0" fmla="*/ 198 w 366"/>
                <a:gd name="T1" fmla="*/ 422 h 474"/>
                <a:gd name="T2" fmla="*/ 0 w 366"/>
                <a:gd name="T3" fmla="*/ 140 h 474"/>
                <a:gd name="T4" fmla="*/ 200 w 366"/>
                <a:gd name="T5" fmla="*/ 0 h 474"/>
                <a:gd name="T6" fmla="*/ 200 w 366"/>
                <a:gd name="T7" fmla="*/ 0 h 474"/>
                <a:gd name="T8" fmla="*/ 236 w 366"/>
                <a:gd name="T9" fmla="*/ 50 h 474"/>
                <a:gd name="T10" fmla="*/ 268 w 366"/>
                <a:gd name="T11" fmla="*/ 104 h 474"/>
                <a:gd name="T12" fmla="*/ 294 w 366"/>
                <a:gd name="T13" fmla="*/ 162 h 474"/>
                <a:gd name="T14" fmla="*/ 318 w 366"/>
                <a:gd name="T15" fmla="*/ 220 h 474"/>
                <a:gd name="T16" fmla="*/ 328 w 366"/>
                <a:gd name="T17" fmla="*/ 250 h 474"/>
                <a:gd name="T18" fmla="*/ 336 w 366"/>
                <a:gd name="T19" fmla="*/ 280 h 474"/>
                <a:gd name="T20" fmla="*/ 344 w 366"/>
                <a:gd name="T21" fmla="*/ 312 h 474"/>
                <a:gd name="T22" fmla="*/ 352 w 366"/>
                <a:gd name="T23" fmla="*/ 344 h 474"/>
                <a:gd name="T24" fmla="*/ 356 w 366"/>
                <a:gd name="T25" fmla="*/ 376 h 474"/>
                <a:gd name="T26" fmla="*/ 360 w 366"/>
                <a:gd name="T27" fmla="*/ 408 h 474"/>
                <a:gd name="T28" fmla="*/ 364 w 366"/>
                <a:gd name="T29" fmla="*/ 440 h 474"/>
                <a:gd name="T30" fmla="*/ 366 w 366"/>
                <a:gd name="T31" fmla="*/ 474 h 474"/>
                <a:gd name="T32" fmla="*/ 366 w 366"/>
                <a:gd name="T33" fmla="*/ 474 h 474"/>
                <a:gd name="T34" fmla="*/ 326 w 366"/>
                <a:gd name="T35" fmla="*/ 458 h 474"/>
                <a:gd name="T36" fmla="*/ 284 w 366"/>
                <a:gd name="T37" fmla="*/ 444 h 474"/>
                <a:gd name="T38" fmla="*/ 242 w 366"/>
                <a:gd name="T39" fmla="*/ 432 h 474"/>
                <a:gd name="T40" fmla="*/ 198 w 366"/>
                <a:gd name="T41" fmla="*/ 422 h 4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6" h="474">
                  <a:moveTo>
                    <a:pt x="198" y="422"/>
                  </a:moveTo>
                  <a:lnTo>
                    <a:pt x="0" y="140"/>
                  </a:lnTo>
                  <a:lnTo>
                    <a:pt x="200" y="0"/>
                  </a:lnTo>
                  <a:lnTo>
                    <a:pt x="236" y="50"/>
                  </a:lnTo>
                  <a:lnTo>
                    <a:pt x="268" y="104"/>
                  </a:lnTo>
                  <a:lnTo>
                    <a:pt x="294" y="162"/>
                  </a:lnTo>
                  <a:lnTo>
                    <a:pt x="318" y="220"/>
                  </a:lnTo>
                  <a:lnTo>
                    <a:pt x="328" y="250"/>
                  </a:lnTo>
                  <a:lnTo>
                    <a:pt x="336" y="280"/>
                  </a:lnTo>
                  <a:lnTo>
                    <a:pt x="344" y="312"/>
                  </a:lnTo>
                  <a:lnTo>
                    <a:pt x="352" y="344"/>
                  </a:lnTo>
                  <a:lnTo>
                    <a:pt x="356" y="376"/>
                  </a:lnTo>
                  <a:lnTo>
                    <a:pt x="360" y="408"/>
                  </a:lnTo>
                  <a:lnTo>
                    <a:pt x="364" y="440"/>
                  </a:lnTo>
                  <a:lnTo>
                    <a:pt x="366" y="474"/>
                  </a:lnTo>
                  <a:lnTo>
                    <a:pt x="326" y="458"/>
                  </a:lnTo>
                  <a:lnTo>
                    <a:pt x="284" y="444"/>
                  </a:lnTo>
                  <a:lnTo>
                    <a:pt x="242" y="432"/>
                  </a:lnTo>
                  <a:lnTo>
                    <a:pt x="198" y="422"/>
                  </a:lnTo>
                  <a:close/>
                </a:path>
              </a:pathLst>
            </a:custGeom>
            <a:solidFill>
              <a:srgbClr val="FF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3" name="Freeform 57"/>
            <p:cNvSpPr>
              <a:spLocks/>
            </p:cNvSpPr>
            <p:nvPr/>
          </p:nvSpPr>
          <p:spPr bwMode="auto">
            <a:xfrm>
              <a:off x="3388" y="1294"/>
              <a:ext cx="366" cy="474"/>
            </a:xfrm>
            <a:custGeom>
              <a:avLst/>
              <a:gdLst>
                <a:gd name="T0" fmla="*/ 198 w 366"/>
                <a:gd name="T1" fmla="*/ 422 h 474"/>
                <a:gd name="T2" fmla="*/ 0 w 366"/>
                <a:gd name="T3" fmla="*/ 140 h 474"/>
                <a:gd name="T4" fmla="*/ 200 w 366"/>
                <a:gd name="T5" fmla="*/ 0 h 474"/>
                <a:gd name="T6" fmla="*/ 200 w 366"/>
                <a:gd name="T7" fmla="*/ 0 h 474"/>
                <a:gd name="T8" fmla="*/ 236 w 366"/>
                <a:gd name="T9" fmla="*/ 50 h 474"/>
                <a:gd name="T10" fmla="*/ 268 w 366"/>
                <a:gd name="T11" fmla="*/ 104 h 474"/>
                <a:gd name="T12" fmla="*/ 294 w 366"/>
                <a:gd name="T13" fmla="*/ 162 h 474"/>
                <a:gd name="T14" fmla="*/ 318 w 366"/>
                <a:gd name="T15" fmla="*/ 220 h 474"/>
                <a:gd name="T16" fmla="*/ 328 w 366"/>
                <a:gd name="T17" fmla="*/ 250 h 474"/>
                <a:gd name="T18" fmla="*/ 336 w 366"/>
                <a:gd name="T19" fmla="*/ 280 h 474"/>
                <a:gd name="T20" fmla="*/ 344 w 366"/>
                <a:gd name="T21" fmla="*/ 312 h 474"/>
                <a:gd name="T22" fmla="*/ 352 w 366"/>
                <a:gd name="T23" fmla="*/ 344 h 474"/>
                <a:gd name="T24" fmla="*/ 356 w 366"/>
                <a:gd name="T25" fmla="*/ 376 h 474"/>
                <a:gd name="T26" fmla="*/ 360 w 366"/>
                <a:gd name="T27" fmla="*/ 408 h 474"/>
                <a:gd name="T28" fmla="*/ 364 w 366"/>
                <a:gd name="T29" fmla="*/ 440 h 474"/>
                <a:gd name="T30" fmla="*/ 366 w 366"/>
                <a:gd name="T31" fmla="*/ 474 h 474"/>
                <a:gd name="T32" fmla="*/ 366 w 366"/>
                <a:gd name="T33" fmla="*/ 474 h 474"/>
                <a:gd name="T34" fmla="*/ 326 w 366"/>
                <a:gd name="T35" fmla="*/ 458 h 474"/>
                <a:gd name="T36" fmla="*/ 284 w 366"/>
                <a:gd name="T37" fmla="*/ 444 h 474"/>
                <a:gd name="T38" fmla="*/ 242 w 366"/>
                <a:gd name="T39" fmla="*/ 432 h 474"/>
                <a:gd name="T40" fmla="*/ 198 w 366"/>
                <a:gd name="T41" fmla="*/ 422 h 4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6" h="474">
                  <a:moveTo>
                    <a:pt x="198" y="422"/>
                  </a:moveTo>
                  <a:lnTo>
                    <a:pt x="0" y="140"/>
                  </a:lnTo>
                  <a:lnTo>
                    <a:pt x="200" y="0"/>
                  </a:lnTo>
                  <a:lnTo>
                    <a:pt x="236" y="50"/>
                  </a:lnTo>
                  <a:lnTo>
                    <a:pt x="268" y="104"/>
                  </a:lnTo>
                  <a:lnTo>
                    <a:pt x="294" y="162"/>
                  </a:lnTo>
                  <a:lnTo>
                    <a:pt x="318" y="220"/>
                  </a:lnTo>
                  <a:lnTo>
                    <a:pt x="328" y="250"/>
                  </a:lnTo>
                  <a:lnTo>
                    <a:pt x="336" y="280"/>
                  </a:lnTo>
                  <a:lnTo>
                    <a:pt x="344" y="312"/>
                  </a:lnTo>
                  <a:lnTo>
                    <a:pt x="352" y="344"/>
                  </a:lnTo>
                  <a:lnTo>
                    <a:pt x="356" y="376"/>
                  </a:lnTo>
                  <a:lnTo>
                    <a:pt x="360" y="408"/>
                  </a:lnTo>
                  <a:lnTo>
                    <a:pt x="364" y="440"/>
                  </a:lnTo>
                  <a:lnTo>
                    <a:pt x="366" y="474"/>
                  </a:lnTo>
                  <a:lnTo>
                    <a:pt x="326" y="458"/>
                  </a:lnTo>
                  <a:lnTo>
                    <a:pt x="284" y="444"/>
                  </a:lnTo>
                  <a:lnTo>
                    <a:pt x="242" y="432"/>
                  </a:lnTo>
                  <a:lnTo>
                    <a:pt x="198" y="4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4" name="Freeform 58"/>
            <p:cNvSpPr>
              <a:spLocks/>
            </p:cNvSpPr>
            <p:nvPr/>
          </p:nvSpPr>
          <p:spPr bwMode="auto">
            <a:xfrm>
              <a:off x="2072" y="1304"/>
              <a:ext cx="342" cy="466"/>
            </a:xfrm>
            <a:custGeom>
              <a:avLst/>
              <a:gdLst>
                <a:gd name="T0" fmla="*/ 158 w 342"/>
                <a:gd name="T1" fmla="*/ 0 h 466"/>
                <a:gd name="T2" fmla="*/ 342 w 342"/>
                <a:gd name="T3" fmla="*/ 130 h 466"/>
                <a:gd name="T4" fmla="*/ 138 w 342"/>
                <a:gd name="T5" fmla="*/ 420 h 466"/>
                <a:gd name="T6" fmla="*/ 138 w 342"/>
                <a:gd name="T7" fmla="*/ 420 h 466"/>
                <a:gd name="T8" fmla="*/ 102 w 342"/>
                <a:gd name="T9" fmla="*/ 428 h 466"/>
                <a:gd name="T10" fmla="*/ 68 w 342"/>
                <a:gd name="T11" fmla="*/ 440 h 466"/>
                <a:gd name="T12" fmla="*/ 34 w 342"/>
                <a:gd name="T13" fmla="*/ 452 h 466"/>
                <a:gd name="T14" fmla="*/ 0 w 342"/>
                <a:gd name="T15" fmla="*/ 466 h 466"/>
                <a:gd name="T16" fmla="*/ 0 w 342"/>
                <a:gd name="T17" fmla="*/ 466 h 466"/>
                <a:gd name="T18" fmla="*/ 2 w 342"/>
                <a:gd name="T19" fmla="*/ 434 h 466"/>
                <a:gd name="T20" fmla="*/ 4 w 342"/>
                <a:gd name="T21" fmla="*/ 402 h 466"/>
                <a:gd name="T22" fmla="*/ 8 w 342"/>
                <a:gd name="T23" fmla="*/ 370 h 466"/>
                <a:gd name="T24" fmla="*/ 14 w 342"/>
                <a:gd name="T25" fmla="*/ 338 h 466"/>
                <a:gd name="T26" fmla="*/ 26 w 342"/>
                <a:gd name="T27" fmla="*/ 278 h 466"/>
                <a:gd name="T28" fmla="*/ 44 w 342"/>
                <a:gd name="T29" fmla="*/ 218 h 466"/>
                <a:gd name="T30" fmla="*/ 68 w 342"/>
                <a:gd name="T31" fmla="*/ 160 h 466"/>
                <a:gd name="T32" fmla="*/ 94 w 342"/>
                <a:gd name="T33" fmla="*/ 104 h 466"/>
                <a:gd name="T34" fmla="*/ 124 w 342"/>
                <a:gd name="T35" fmla="*/ 52 h 466"/>
                <a:gd name="T36" fmla="*/ 158 w 342"/>
                <a:gd name="T37" fmla="*/ 0 h 4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2" h="466">
                  <a:moveTo>
                    <a:pt x="158" y="0"/>
                  </a:moveTo>
                  <a:lnTo>
                    <a:pt x="342" y="130"/>
                  </a:lnTo>
                  <a:lnTo>
                    <a:pt x="138" y="420"/>
                  </a:lnTo>
                  <a:lnTo>
                    <a:pt x="102" y="428"/>
                  </a:lnTo>
                  <a:lnTo>
                    <a:pt x="68" y="440"/>
                  </a:lnTo>
                  <a:lnTo>
                    <a:pt x="34" y="452"/>
                  </a:lnTo>
                  <a:lnTo>
                    <a:pt x="0" y="466"/>
                  </a:lnTo>
                  <a:lnTo>
                    <a:pt x="2" y="434"/>
                  </a:lnTo>
                  <a:lnTo>
                    <a:pt x="4" y="402"/>
                  </a:lnTo>
                  <a:lnTo>
                    <a:pt x="8" y="370"/>
                  </a:lnTo>
                  <a:lnTo>
                    <a:pt x="14" y="338"/>
                  </a:lnTo>
                  <a:lnTo>
                    <a:pt x="26" y="278"/>
                  </a:lnTo>
                  <a:lnTo>
                    <a:pt x="44" y="218"/>
                  </a:lnTo>
                  <a:lnTo>
                    <a:pt x="68" y="160"/>
                  </a:lnTo>
                  <a:lnTo>
                    <a:pt x="94" y="104"/>
                  </a:lnTo>
                  <a:lnTo>
                    <a:pt x="124" y="52"/>
                  </a:lnTo>
                  <a:lnTo>
                    <a:pt x="158" y="0"/>
                  </a:lnTo>
                  <a:close/>
                </a:path>
              </a:pathLst>
            </a:custGeom>
            <a:solidFill>
              <a:srgbClr val="FF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5" name="Freeform 59"/>
            <p:cNvSpPr>
              <a:spLocks/>
            </p:cNvSpPr>
            <p:nvPr/>
          </p:nvSpPr>
          <p:spPr bwMode="auto">
            <a:xfrm>
              <a:off x="2072" y="1304"/>
              <a:ext cx="342" cy="466"/>
            </a:xfrm>
            <a:custGeom>
              <a:avLst/>
              <a:gdLst>
                <a:gd name="T0" fmla="*/ 158 w 342"/>
                <a:gd name="T1" fmla="*/ 0 h 466"/>
                <a:gd name="T2" fmla="*/ 342 w 342"/>
                <a:gd name="T3" fmla="*/ 130 h 466"/>
                <a:gd name="T4" fmla="*/ 138 w 342"/>
                <a:gd name="T5" fmla="*/ 420 h 466"/>
                <a:gd name="T6" fmla="*/ 138 w 342"/>
                <a:gd name="T7" fmla="*/ 420 h 466"/>
                <a:gd name="T8" fmla="*/ 102 w 342"/>
                <a:gd name="T9" fmla="*/ 428 h 466"/>
                <a:gd name="T10" fmla="*/ 68 w 342"/>
                <a:gd name="T11" fmla="*/ 440 h 466"/>
                <a:gd name="T12" fmla="*/ 34 w 342"/>
                <a:gd name="T13" fmla="*/ 452 h 466"/>
                <a:gd name="T14" fmla="*/ 0 w 342"/>
                <a:gd name="T15" fmla="*/ 466 h 466"/>
                <a:gd name="T16" fmla="*/ 0 w 342"/>
                <a:gd name="T17" fmla="*/ 466 h 466"/>
                <a:gd name="T18" fmla="*/ 2 w 342"/>
                <a:gd name="T19" fmla="*/ 434 h 466"/>
                <a:gd name="T20" fmla="*/ 4 w 342"/>
                <a:gd name="T21" fmla="*/ 402 h 466"/>
                <a:gd name="T22" fmla="*/ 8 w 342"/>
                <a:gd name="T23" fmla="*/ 370 h 466"/>
                <a:gd name="T24" fmla="*/ 14 w 342"/>
                <a:gd name="T25" fmla="*/ 338 h 466"/>
                <a:gd name="T26" fmla="*/ 26 w 342"/>
                <a:gd name="T27" fmla="*/ 278 h 466"/>
                <a:gd name="T28" fmla="*/ 44 w 342"/>
                <a:gd name="T29" fmla="*/ 218 h 466"/>
                <a:gd name="T30" fmla="*/ 68 w 342"/>
                <a:gd name="T31" fmla="*/ 160 h 466"/>
                <a:gd name="T32" fmla="*/ 94 w 342"/>
                <a:gd name="T33" fmla="*/ 104 h 466"/>
                <a:gd name="T34" fmla="*/ 124 w 342"/>
                <a:gd name="T35" fmla="*/ 52 h 466"/>
                <a:gd name="T36" fmla="*/ 158 w 342"/>
                <a:gd name="T37" fmla="*/ 0 h 4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2" h="466">
                  <a:moveTo>
                    <a:pt x="158" y="0"/>
                  </a:moveTo>
                  <a:lnTo>
                    <a:pt x="342" y="130"/>
                  </a:lnTo>
                  <a:lnTo>
                    <a:pt x="138" y="420"/>
                  </a:lnTo>
                  <a:lnTo>
                    <a:pt x="102" y="428"/>
                  </a:lnTo>
                  <a:lnTo>
                    <a:pt x="68" y="440"/>
                  </a:lnTo>
                  <a:lnTo>
                    <a:pt x="34" y="452"/>
                  </a:lnTo>
                  <a:lnTo>
                    <a:pt x="0" y="466"/>
                  </a:lnTo>
                  <a:lnTo>
                    <a:pt x="2" y="434"/>
                  </a:lnTo>
                  <a:lnTo>
                    <a:pt x="4" y="402"/>
                  </a:lnTo>
                  <a:lnTo>
                    <a:pt x="8" y="370"/>
                  </a:lnTo>
                  <a:lnTo>
                    <a:pt x="14" y="338"/>
                  </a:lnTo>
                  <a:lnTo>
                    <a:pt x="26" y="278"/>
                  </a:lnTo>
                  <a:lnTo>
                    <a:pt x="44" y="218"/>
                  </a:lnTo>
                  <a:lnTo>
                    <a:pt x="68" y="160"/>
                  </a:lnTo>
                  <a:lnTo>
                    <a:pt x="94" y="104"/>
                  </a:lnTo>
                  <a:lnTo>
                    <a:pt x="124" y="52"/>
                  </a:lnTo>
                  <a:lnTo>
                    <a:pt x="1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6" name="Freeform 60"/>
            <p:cNvSpPr>
              <a:spLocks/>
            </p:cNvSpPr>
            <p:nvPr/>
          </p:nvSpPr>
          <p:spPr bwMode="auto">
            <a:xfrm>
              <a:off x="3588" y="1288"/>
              <a:ext cx="174" cy="484"/>
            </a:xfrm>
            <a:custGeom>
              <a:avLst/>
              <a:gdLst>
                <a:gd name="T0" fmla="*/ 166 w 174"/>
                <a:gd name="T1" fmla="*/ 480 h 484"/>
                <a:gd name="T2" fmla="*/ 166 w 174"/>
                <a:gd name="T3" fmla="*/ 480 h 484"/>
                <a:gd name="T4" fmla="*/ 164 w 174"/>
                <a:gd name="T5" fmla="*/ 446 h 484"/>
                <a:gd name="T6" fmla="*/ 160 w 174"/>
                <a:gd name="T7" fmla="*/ 414 h 484"/>
                <a:gd name="T8" fmla="*/ 156 w 174"/>
                <a:gd name="T9" fmla="*/ 382 h 484"/>
                <a:gd name="T10" fmla="*/ 152 w 174"/>
                <a:gd name="T11" fmla="*/ 350 h 484"/>
                <a:gd name="T12" fmla="*/ 144 w 174"/>
                <a:gd name="T13" fmla="*/ 318 h 484"/>
                <a:gd name="T14" fmla="*/ 136 w 174"/>
                <a:gd name="T15" fmla="*/ 286 h 484"/>
                <a:gd name="T16" fmla="*/ 128 w 174"/>
                <a:gd name="T17" fmla="*/ 256 h 484"/>
                <a:gd name="T18" fmla="*/ 118 w 174"/>
                <a:gd name="T19" fmla="*/ 226 h 484"/>
                <a:gd name="T20" fmla="*/ 94 w 174"/>
                <a:gd name="T21" fmla="*/ 168 h 484"/>
                <a:gd name="T22" fmla="*/ 68 w 174"/>
                <a:gd name="T23" fmla="*/ 110 h 484"/>
                <a:gd name="T24" fmla="*/ 36 w 174"/>
                <a:gd name="T25" fmla="*/ 56 h 484"/>
                <a:gd name="T26" fmla="*/ 0 w 174"/>
                <a:gd name="T27" fmla="*/ 6 h 484"/>
                <a:gd name="T28" fmla="*/ 6 w 174"/>
                <a:gd name="T29" fmla="*/ 0 h 484"/>
                <a:gd name="T30" fmla="*/ 6 w 174"/>
                <a:gd name="T31" fmla="*/ 0 h 484"/>
                <a:gd name="T32" fmla="*/ 42 w 174"/>
                <a:gd name="T33" fmla="*/ 52 h 484"/>
                <a:gd name="T34" fmla="*/ 74 w 174"/>
                <a:gd name="T35" fmla="*/ 108 h 484"/>
                <a:gd name="T36" fmla="*/ 90 w 174"/>
                <a:gd name="T37" fmla="*/ 136 h 484"/>
                <a:gd name="T38" fmla="*/ 102 w 174"/>
                <a:gd name="T39" fmla="*/ 166 h 484"/>
                <a:gd name="T40" fmla="*/ 114 w 174"/>
                <a:gd name="T41" fmla="*/ 194 h 484"/>
                <a:gd name="T42" fmla="*/ 126 w 174"/>
                <a:gd name="T43" fmla="*/ 226 h 484"/>
                <a:gd name="T44" fmla="*/ 136 w 174"/>
                <a:gd name="T45" fmla="*/ 256 h 484"/>
                <a:gd name="T46" fmla="*/ 146 w 174"/>
                <a:gd name="T47" fmla="*/ 286 h 484"/>
                <a:gd name="T48" fmla="*/ 154 w 174"/>
                <a:gd name="T49" fmla="*/ 318 h 484"/>
                <a:gd name="T50" fmla="*/ 160 w 174"/>
                <a:gd name="T51" fmla="*/ 350 h 484"/>
                <a:gd name="T52" fmla="*/ 166 w 174"/>
                <a:gd name="T53" fmla="*/ 384 h 484"/>
                <a:gd name="T54" fmla="*/ 170 w 174"/>
                <a:gd name="T55" fmla="*/ 416 h 484"/>
                <a:gd name="T56" fmla="*/ 172 w 174"/>
                <a:gd name="T57" fmla="*/ 450 h 484"/>
                <a:gd name="T58" fmla="*/ 174 w 174"/>
                <a:gd name="T59" fmla="*/ 484 h 484"/>
                <a:gd name="T60" fmla="*/ 174 w 174"/>
                <a:gd name="T61" fmla="*/ 484 h 484"/>
                <a:gd name="T62" fmla="*/ 166 w 174"/>
                <a:gd name="T63" fmla="*/ 480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484">
                  <a:moveTo>
                    <a:pt x="166" y="480"/>
                  </a:moveTo>
                  <a:lnTo>
                    <a:pt x="166" y="480"/>
                  </a:lnTo>
                  <a:lnTo>
                    <a:pt x="164" y="446"/>
                  </a:lnTo>
                  <a:lnTo>
                    <a:pt x="160" y="414"/>
                  </a:lnTo>
                  <a:lnTo>
                    <a:pt x="156" y="382"/>
                  </a:lnTo>
                  <a:lnTo>
                    <a:pt x="152" y="350"/>
                  </a:lnTo>
                  <a:lnTo>
                    <a:pt x="144" y="318"/>
                  </a:lnTo>
                  <a:lnTo>
                    <a:pt x="136" y="286"/>
                  </a:lnTo>
                  <a:lnTo>
                    <a:pt x="128" y="256"/>
                  </a:lnTo>
                  <a:lnTo>
                    <a:pt x="118" y="226"/>
                  </a:lnTo>
                  <a:lnTo>
                    <a:pt x="94" y="168"/>
                  </a:lnTo>
                  <a:lnTo>
                    <a:pt x="68" y="110"/>
                  </a:lnTo>
                  <a:lnTo>
                    <a:pt x="36" y="56"/>
                  </a:lnTo>
                  <a:lnTo>
                    <a:pt x="0" y="6"/>
                  </a:lnTo>
                  <a:lnTo>
                    <a:pt x="6" y="0"/>
                  </a:lnTo>
                  <a:lnTo>
                    <a:pt x="42" y="52"/>
                  </a:lnTo>
                  <a:lnTo>
                    <a:pt x="74" y="108"/>
                  </a:lnTo>
                  <a:lnTo>
                    <a:pt x="90" y="136"/>
                  </a:lnTo>
                  <a:lnTo>
                    <a:pt x="102" y="166"/>
                  </a:lnTo>
                  <a:lnTo>
                    <a:pt x="114" y="194"/>
                  </a:lnTo>
                  <a:lnTo>
                    <a:pt x="126" y="226"/>
                  </a:lnTo>
                  <a:lnTo>
                    <a:pt x="136" y="256"/>
                  </a:lnTo>
                  <a:lnTo>
                    <a:pt x="146" y="286"/>
                  </a:lnTo>
                  <a:lnTo>
                    <a:pt x="154" y="318"/>
                  </a:lnTo>
                  <a:lnTo>
                    <a:pt x="160" y="350"/>
                  </a:lnTo>
                  <a:lnTo>
                    <a:pt x="166" y="384"/>
                  </a:lnTo>
                  <a:lnTo>
                    <a:pt x="170" y="416"/>
                  </a:lnTo>
                  <a:lnTo>
                    <a:pt x="172" y="450"/>
                  </a:lnTo>
                  <a:lnTo>
                    <a:pt x="174" y="484"/>
                  </a:lnTo>
                  <a:lnTo>
                    <a:pt x="166" y="480"/>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7" name="Freeform 61"/>
            <p:cNvSpPr>
              <a:spLocks/>
            </p:cNvSpPr>
            <p:nvPr/>
          </p:nvSpPr>
          <p:spPr bwMode="auto">
            <a:xfrm>
              <a:off x="3588" y="1288"/>
              <a:ext cx="174" cy="484"/>
            </a:xfrm>
            <a:custGeom>
              <a:avLst/>
              <a:gdLst>
                <a:gd name="T0" fmla="*/ 166 w 174"/>
                <a:gd name="T1" fmla="*/ 480 h 484"/>
                <a:gd name="T2" fmla="*/ 166 w 174"/>
                <a:gd name="T3" fmla="*/ 480 h 484"/>
                <a:gd name="T4" fmla="*/ 164 w 174"/>
                <a:gd name="T5" fmla="*/ 446 h 484"/>
                <a:gd name="T6" fmla="*/ 160 w 174"/>
                <a:gd name="T7" fmla="*/ 414 h 484"/>
                <a:gd name="T8" fmla="*/ 156 w 174"/>
                <a:gd name="T9" fmla="*/ 382 h 484"/>
                <a:gd name="T10" fmla="*/ 152 w 174"/>
                <a:gd name="T11" fmla="*/ 350 h 484"/>
                <a:gd name="T12" fmla="*/ 144 w 174"/>
                <a:gd name="T13" fmla="*/ 318 h 484"/>
                <a:gd name="T14" fmla="*/ 136 w 174"/>
                <a:gd name="T15" fmla="*/ 286 h 484"/>
                <a:gd name="T16" fmla="*/ 128 w 174"/>
                <a:gd name="T17" fmla="*/ 256 h 484"/>
                <a:gd name="T18" fmla="*/ 118 w 174"/>
                <a:gd name="T19" fmla="*/ 226 h 484"/>
                <a:gd name="T20" fmla="*/ 94 w 174"/>
                <a:gd name="T21" fmla="*/ 168 h 484"/>
                <a:gd name="T22" fmla="*/ 68 w 174"/>
                <a:gd name="T23" fmla="*/ 110 h 484"/>
                <a:gd name="T24" fmla="*/ 36 w 174"/>
                <a:gd name="T25" fmla="*/ 56 h 484"/>
                <a:gd name="T26" fmla="*/ 0 w 174"/>
                <a:gd name="T27" fmla="*/ 6 h 484"/>
                <a:gd name="T28" fmla="*/ 6 w 174"/>
                <a:gd name="T29" fmla="*/ 0 h 484"/>
                <a:gd name="T30" fmla="*/ 6 w 174"/>
                <a:gd name="T31" fmla="*/ 0 h 484"/>
                <a:gd name="T32" fmla="*/ 42 w 174"/>
                <a:gd name="T33" fmla="*/ 52 h 484"/>
                <a:gd name="T34" fmla="*/ 74 w 174"/>
                <a:gd name="T35" fmla="*/ 108 h 484"/>
                <a:gd name="T36" fmla="*/ 90 w 174"/>
                <a:gd name="T37" fmla="*/ 136 h 484"/>
                <a:gd name="T38" fmla="*/ 102 w 174"/>
                <a:gd name="T39" fmla="*/ 166 h 484"/>
                <a:gd name="T40" fmla="*/ 114 w 174"/>
                <a:gd name="T41" fmla="*/ 194 h 484"/>
                <a:gd name="T42" fmla="*/ 126 w 174"/>
                <a:gd name="T43" fmla="*/ 226 h 484"/>
                <a:gd name="T44" fmla="*/ 136 w 174"/>
                <a:gd name="T45" fmla="*/ 256 h 484"/>
                <a:gd name="T46" fmla="*/ 146 w 174"/>
                <a:gd name="T47" fmla="*/ 286 h 484"/>
                <a:gd name="T48" fmla="*/ 154 w 174"/>
                <a:gd name="T49" fmla="*/ 318 h 484"/>
                <a:gd name="T50" fmla="*/ 160 w 174"/>
                <a:gd name="T51" fmla="*/ 350 h 484"/>
                <a:gd name="T52" fmla="*/ 166 w 174"/>
                <a:gd name="T53" fmla="*/ 384 h 484"/>
                <a:gd name="T54" fmla="*/ 170 w 174"/>
                <a:gd name="T55" fmla="*/ 416 h 484"/>
                <a:gd name="T56" fmla="*/ 172 w 174"/>
                <a:gd name="T57" fmla="*/ 450 h 484"/>
                <a:gd name="T58" fmla="*/ 174 w 174"/>
                <a:gd name="T59" fmla="*/ 484 h 484"/>
                <a:gd name="T60" fmla="*/ 174 w 174"/>
                <a:gd name="T61" fmla="*/ 484 h 484"/>
                <a:gd name="T62" fmla="*/ 166 w 174"/>
                <a:gd name="T63" fmla="*/ 480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484">
                  <a:moveTo>
                    <a:pt x="166" y="480"/>
                  </a:moveTo>
                  <a:lnTo>
                    <a:pt x="166" y="480"/>
                  </a:lnTo>
                  <a:lnTo>
                    <a:pt x="164" y="446"/>
                  </a:lnTo>
                  <a:lnTo>
                    <a:pt x="160" y="414"/>
                  </a:lnTo>
                  <a:lnTo>
                    <a:pt x="156" y="382"/>
                  </a:lnTo>
                  <a:lnTo>
                    <a:pt x="152" y="350"/>
                  </a:lnTo>
                  <a:lnTo>
                    <a:pt x="144" y="318"/>
                  </a:lnTo>
                  <a:lnTo>
                    <a:pt x="136" y="286"/>
                  </a:lnTo>
                  <a:lnTo>
                    <a:pt x="128" y="256"/>
                  </a:lnTo>
                  <a:lnTo>
                    <a:pt x="118" y="226"/>
                  </a:lnTo>
                  <a:lnTo>
                    <a:pt x="94" y="168"/>
                  </a:lnTo>
                  <a:lnTo>
                    <a:pt x="68" y="110"/>
                  </a:lnTo>
                  <a:lnTo>
                    <a:pt x="36" y="56"/>
                  </a:lnTo>
                  <a:lnTo>
                    <a:pt x="0" y="6"/>
                  </a:lnTo>
                  <a:lnTo>
                    <a:pt x="6" y="0"/>
                  </a:lnTo>
                  <a:lnTo>
                    <a:pt x="42" y="52"/>
                  </a:lnTo>
                  <a:lnTo>
                    <a:pt x="74" y="108"/>
                  </a:lnTo>
                  <a:lnTo>
                    <a:pt x="90" y="136"/>
                  </a:lnTo>
                  <a:lnTo>
                    <a:pt x="102" y="166"/>
                  </a:lnTo>
                  <a:lnTo>
                    <a:pt x="114" y="194"/>
                  </a:lnTo>
                  <a:lnTo>
                    <a:pt x="126" y="226"/>
                  </a:lnTo>
                  <a:lnTo>
                    <a:pt x="136" y="256"/>
                  </a:lnTo>
                  <a:lnTo>
                    <a:pt x="146" y="286"/>
                  </a:lnTo>
                  <a:lnTo>
                    <a:pt x="154" y="318"/>
                  </a:lnTo>
                  <a:lnTo>
                    <a:pt x="160" y="350"/>
                  </a:lnTo>
                  <a:lnTo>
                    <a:pt x="166" y="384"/>
                  </a:lnTo>
                  <a:lnTo>
                    <a:pt x="170" y="416"/>
                  </a:lnTo>
                  <a:lnTo>
                    <a:pt x="172" y="450"/>
                  </a:lnTo>
                  <a:lnTo>
                    <a:pt x="174" y="484"/>
                  </a:lnTo>
                  <a:lnTo>
                    <a:pt x="166" y="4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8" name="Freeform 62"/>
            <p:cNvSpPr>
              <a:spLocks/>
            </p:cNvSpPr>
            <p:nvPr/>
          </p:nvSpPr>
          <p:spPr bwMode="auto">
            <a:xfrm>
              <a:off x="2064" y="1300"/>
              <a:ext cx="166" cy="474"/>
            </a:xfrm>
            <a:custGeom>
              <a:avLst/>
              <a:gdLst>
                <a:gd name="T0" fmla="*/ 158 w 166"/>
                <a:gd name="T1" fmla="*/ 0 h 474"/>
                <a:gd name="T2" fmla="*/ 166 w 166"/>
                <a:gd name="T3" fmla="*/ 4 h 474"/>
                <a:gd name="T4" fmla="*/ 166 w 166"/>
                <a:gd name="T5" fmla="*/ 4 h 474"/>
                <a:gd name="T6" fmla="*/ 132 w 166"/>
                <a:gd name="T7" fmla="*/ 56 h 474"/>
                <a:gd name="T8" fmla="*/ 102 w 166"/>
                <a:gd name="T9" fmla="*/ 108 h 474"/>
                <a:gd name="T10" fmla="*/ 76 w 166"/>
                <a:gd name="T11" fmla="*/ 164 h 474"/>
                <a:gd name="T12" fmla="*/ 52 w 166"/>
                <a:gd name="T13" fmla="*/ 222 h 474"/>
                <a:gd name="T14" fmla="*/ 34 w 166"/>
                <a:gd name="T15" fmla="*/ 282 h 474"/>
                <a:gd name="T16" fmla="*/ 22 w 166"/>
                <a:gd name="T17" fmla="*/ 342 h 474"/>
                <a:gd name="T18" fmla="*/ 16 w 166"/>
                <a:gd name="T19" fmla="*/ 374 h 474"/>
                <a:gd name="T20" fmla="*/ 12 w 166"/>
                <a:gd name="T21" fmla="*/ 406 h 474"/>
                <a:gd name="T22" fmla="*/ 10 w 166"/>
                <a:gd name="T23" fmla="*/ 438 h 474"/>
                <a:gd name="T24" fmla="*/ 8 w 166"/>
                <a:gd name="T25" fmla="*/ 470 h 474"/>
                <a:gd name="T26" fmla="*/ 8 w 166"/>
                <a:gd name="T27" fmla="*/ 470 h 474"/>
                <a:gd name="T28" fmla="*/ 0 w 166"/>
                <a:gd name="T29" fmla="*/ 474 h 474"/>
                <a:gd name="T30" fmla="*/ 0 w 166"/>
                <a:gd name="T31" fmla="*/ 474 h 474"/>
                <a:gd name="T32" fmla="*/ 2 w 166"/>
                <a:gd name="T33" fmla="*/ 440 h 474"/>
                <a:gd name="T34" fmla="*/ 4 w 166"/>
                <a:gd name="T35" fmla="*/ 408 h 474"/>
                <a:gd name="T36" fmla="*/ 8 w 166"/>
                <a:gd name="T37" fmla="*/ 376 h 474"/>
                <a:gd name="T38" fmla="*/ 12 w 166"/>
                <a:gd name="T39" fmla="*/ 344 h 474"/>
                <a:gd name="T40" fmla="*/ 20 w 166"/>
                <a:gd name="T41" fmla="*/ 312 h 474"/>
                <a:gd name="T42" fmla="*/ 26 w 166"/>
                <a:gd name="T43" fmla="*/ 282 h 474"/>
                <a:gd name="T44" fmla="*/ 44 w 166"/>
                <a:gd name="T45" fmla="*/ 220 h 474"/>
                <a:gd name="T46" fmla="*/ 68 w 166"/>
                <a:gd name="T47" fmla="*/ 162 h 474"/>
                <a:gd name="T48" fmla="*/ 94 w 166"/>
                <a:gd name="T49" fmla="*/ 106 h 474"/>
                <a:gd name="T50" fmla="*/ 124 w 166"/>
                <a:gd name="T51" fmla="*/ 52 h 474"/>
                <a:gd name="T52" fmla="*/ 158 w 166"/>
                <a:gd name="T53" fmla="*/ 0 h 4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6" h="474">
                  <a:moveTo>
                    <a:pt x="158" y="0"/>
                  </a:moveTo>
                  <a:lnTo>
                    <a:pt x="166" y="4"/>
                  </a:lnTo>
                  <a:lnTo>
                    <a:pt x="132" y="56"/>
                  </a:lnTo>
                  <a:lnTo>
                    <a:pt x="102" y="108"/>
                  </a:lnTo>
                  <a:lnTo>
                    <a:pt x="76" y="164"/>
                  </a:lnTo>
                  <a:lnTo>
                    <a:pt x="52" y="222"/>
                  </a:lnTo>
                  <a:lnTo>
                    <a:pt x="34" y="282"/>
                  </a:lnTo>
                  <a:lnTo>
                    <a:pt x="22" y="342"/>
                  </a:lnTo>
                  <a:lnTo>
                    <a:pt x="16" y="374"/>
                  </a:lnTo>
                  <a:lnTo>
                    <a:pt x="12" y="406"/>
                  </a:lnTo>
                  <a:lnTo>
                    <a:pt x="10" y="438"/>
                  </a:lnTo>
                  <a:lnTo>
                    <a:pt x="8" y="470"/>
                  </a:lnTo>
                  <a:lnTo>
                    <a:pt x="0" y="474"/>
                  </a:lnTo>
                  <a:lnTo>
                    <a:pt x="2" y="440"/>
                  </a:lnTo>
                  <a:lnTo>
                    <a:pt x="4" y="408"/>
                  </a:lnTo>
                  <a:lnTo>
                    <a:pt x="8" y="376"/>
                  </a:lnTo>
                  <a:lnTo>
                    <a:pt x="12" y="344"/>
                  </a:lnTo>
                  <a:lnTo>
                    <a:pt x="20" y="312"/>
                  </a:lnTo>
                  <a:lnTo>
                    <a:pt x="26" y="282"/>
                  </a:lnTo>
                  <a:lnTo>
                    <a:pt x="44" y="220"/>
                  </a:lnTo>
                  <a:lnTo>
                    <a:pt x="68" y="162"/>
                  </a:lnTo>
                  <a:lnTo>
                    <a:pt x="94" y="106"/>
                  </a:lnTo>
                  <a:lnTo>
                    <a:pt x="124" y="52"/>
                  </a:lnTo>
                  <a:lnTo>
                    <a:pt x="158" y="0"/>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9" name="Freeform 63"/>
            <p:cNvSpPr>
              <a:spLocks/>
            </p:cNvSpPr>
            <p:nvPr/>
          </p:nvSpPr>
          <p:spPr bwMode="auto">
            <a:xfrm>
              <a:off x="2064" y="1300"/>
              <a:ext cx="166" cy="474"/>
            </a:xfrm>
            <a:custGeom>
              <a:avLst/>
              <a:gdLst>
                <a:gd name="T0" fmla="*/ 158 w 166"/>
                <a:gd name="T1" fmla="*/ 0 h 474"/>
                <a:gd name="T2" fmla="*/ 166 w 166"/>
                <a:gd name="T3" fmla="*/ 4 h 474"/>
                <a:gd name="T4" fmla="*/ 166 w 166"/>
                <a:gd name="T5" fmla="*/ 4 h 474"/>
                <a:gd name="T6" fmla="*/ 132 w 166"/>
                <a:gd name="T7" fmla="*/ 56 h 474"/>
                <a:gd name="T8" fmla="*/ 102 w 166"/>
                <a:gd name="T9" fmla="*/ 108 h 474"/>
                <a:gd name="T10" fmla="*/ 76 w 166"/>
                <a:gd name="T11" fmla="*/ 164 h 474"/>
                <a:gd name="T12" fmla="*/ 52 w 166"/>
                <a:gd name="T13" fmla="*/ 222 h 474"/>
                <a:gd name="T14" fmla="*/ 34 w 166"/>
                <a:gd name="T15" fmla="*/ 282 h 474"/>
                <a:gd name="T16" fmla="*/ 22 w 166"/>
                <a:gd name="T17" fmla="*/ 342 h 474"/>
                <a:gd name="T18" fmla="*/ 16 w 166"/>
                <a:gd name="T19" fmla="*/ 374 h 474"/>
                <a:gd name="T20" fmla="*/ 12 w 166"/>
                <a:gd name="T21" fmla="*/ 406 h 474"/>
                <a:gd name="T22" fmla="*/ 10 w 166"/>
                <a:gd name="T23" fmla="*/ 438 h 474"/>
                <a:gd name="T24" fmla="*/ 8 w 166"/>
                <a:gd name="T25" fmla="*/ 470 h 474"/>
                <a:gd name="T26" fmla="*/ 8 w 166"/>
                <a:gd name="T27" fmla="*/ 470 h 474"/>
                <a:gd name="T28" fmla="*/ 0 w 166"/>
                <a:gd name="T29" fmla="*/ 474 h 474"/>
                <a:gd name="T30" fmla="*/ 0 w 166"/>
                <a:gd name="T31" fmla="*/ 474 h 474"/>
                <a:gd name="T32" fmla="*/ 2 w 166"/>
                <a:gd name="T33" fmla="*/ 440 h 474"/>
                <a:gd name="T34" fmla="*/ 4 w 166"/>
                <a:gd name="T35" fmla="*/ 408 h 474"/>
                <a:gd name="T36" fmla="*/ 8 w 166"/>
                <a:gd name="T37" fmla="*/ 376 h 474"/>
                <a:gd name="T38" fmla="*/ 12 w 166"/>
                <a:gd name="T39" fmla="*/ 344 h 474"/>
                <a:gd name="T40" fmla="*/ 20 w 166"/>
                <a:gd name="T41" fmla="*/ 312 h 474"/>
                <a:gd name="T42" fmla="*/ 26 w 166"/>
                <a:gd name="T43" fmla="*/ 282 h 474"/>
                <a:gd name="T44" fmla="*/ 44 w 166"/>
                <a:gd name="T45" fmla="*/ 220 h 474"/>
                <a:gd name="T46" fmla="*/ 68 w 166"/>
                <a:gd name="T47" fmla="*/ 162 h 474"/>
                <a:gd name="T48" fmla="*/ 94 w 166"/>
                <a:gd name="T49" fmla="*/ 106 h 474"/>
                <a:gd name="T50" fmla="*/ 124 w 166"/>
                <a:gd name="T51" fmla="*/ 52 h 474"/>
                <a:gd name="T52" fmla="*/ 158 w 166"/>
                <a:gd name="T53" fmla="*/ 0 h 4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6" h="474">
                  <a:moveTo>
                    <a:pt x="158" y="0"/>
                  </a:moveTo>
                  <a:lnTo>
                    <a:pt x="166" y="4"/>
                  </a:lnTo>
                  <a:lnTo>
                    <a:pt x="132" y="56"/>
                  </a:lnTo>
                  <a:lnTo>
                    <a:pt x="102" y="108"/>
                  </a:lnTo>
                  <a:lnTo>
                    <a:pt x="76" y="164"/>
                  </a:lnTo>
                  <a:lnTo>
                    <a:pt x="52" y="222"/>
                  </a:lnTo>
                  <a:lnTo>
                    <a:pt x="34" y="282"/>
                  </a:lnTo>
                  <a:lnTo>
                    <a:pt x="22" y="342"/>
                  </a:lnTo>
                  <a:lnTo>
                    <a:pt x="16" y="374"/>
                  </a:lnTo>
                  <a:lnTo>
                    <a:pt x="12" y="406"/>
                  </a:lnTo>
                  <a:lnTo>
                    <a:pt x="10" y="438"/>
                  </a:lnTo>
                  <a:lnTo>
                    <a:pt x="8" y="470"/>
                  </a:lnTo>
                  <a:lnTo>
                    <a:pt x="0" y="474"/>
                  </a:lnTo>
                  <a:lnTo>
                    <a:pt x="2" y="440"/>
                  </a:lnTo>
                  <a:lnTo>
                    <a:pt x="4" y="408"/>
                  </a:lnTo>
                  <a:lnTo>
                    <a:pt x="8" y="376"/>
                  </a:lnTo>
                  <a:lnTo>
                    <a:pt x="12" y="344"/>
                  </a:lnTo>
                  <a:lnTo>
                    <a:pt x="20" y="312"/>
                  </a:lnTo>
                  <a:lnTo>
                    <a:pt x="26" y="282"/>
                  </a:lnTo>
                  <a:lnTo>
                    <a:pt x="44" y="220"/>
                  </a:lnTo>
                  <a:lnTo>
                    <a:pt x="68" y="162"/>
                  </a:lnTo>
                  <a:lnTo>
                    <a:pt x="94" y="106"/>
                  </a:lnTo>
                  <a:lnTo>
                    <a:pt x="124" y="52"/>
                  </a:lnTo>
                  <a:lnTo>
                    <a:pt x="1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0" name="Freeform 64"/>
            <p:cNvSpPr>
              <a:spLocks noEditPoints="1"/>
            </p:cNvSpPr>
            <p:nvPr/>
          </p:nvSpPr>
          <p:spPr bwMode="auto">
            <a:xfrm>
              <a:off x="2222" y="1026"/>
              <a:ext cx="1372" cy="278"/>
            </a:xfrm>
            <a:custGeom>
              <a:avLst/>
              <a:gdLst>
                <a:gd name="T0" fmla="*/ 0 w 1372"/>
                <a:gd name="T1" fmla="*/ 274 h 278"/>
                <a:gd name="T2" fmla="*/ 0 w 1372"/>
                <a:gd name="T3" fmla="*/ 274 h 278"/>
                <a:gd name="T4" fmla="*/ 24 w 1372"/>
                <a:gd name="T5" fmla="*/ 242 h 278"/>
                <a:gd name="T6" fmla="*/ 50 w 1372"/>
                <a:gd name="T7" fmla="*/ 212 h 278"/>
                <a:gd name="T8" fmla="*/ 76 w 1372"/>
                <a:gd name="T9" fmla="*/ 182 h 278"/>
                <a:gd name="T10" fmla="*/ 104 w 1372"/>
                <a:gd name="T11" fmla="*/ 156 h 278"/>
                <a:gd name="T12" fmla="*/ 132 w 1372"/>
                <a:gd name="T13" fmla="*/ 128 h 278"/>
                <a:gd name="T14" fmla="*/ 164 w 1372"/>
                <a:gd name="T15" fmla="*/ 104 h 278"/>
                <a:gd name="T16" fmla="*/ 194 w 1372"/>
                <a:gd name="T17" fmla="*/ 80 h 278"/>
                <a:gd name="T18" fmla="*/ 228 w 1372"/>
                <a:gd name="T19" fmla="*/ 58 h 278"/>
                <a:gd name="T20" fmla="*/ 226 w 1372"/>
                <a:gd name="T21" fmla="*/ 68 h 278"/>
                <a:gd name="T22" fmla="*/ 226 w 1372"/>
                <a:gd name="T23" fmla="*/ 68 h 278"/>
                <a:gd name="T24" fmla="*/ 192 w 1372"/>
                <a:gd name="T25" fmla="*/ 92 h 278"/>
                <a:gd name="T26" fmla="*/ 158 w 1372"/>
                <a:gd name="T27" fmla="*/ 118 h 278"/>
                <a:gd name="T28" fmla="*/ 126 w 1372"/>
                <a:gd name="T29" fmla="*/ 144 h 278"/>
                <a:gd name="T30" fmla="*/ 96 w 1372"/>
                <a:gd name="T31" fmla="*/ 174 h 278"/>
                <a:gd name="T32" fmla="*/ 96 w 1372"/>
                <a:gd name="T33" fmla="*/ 174 h 278"/>
                <a:gd name="T34" fmla="*/ 72 w 1372"/>
                <a:gd name="T35" fmla="*/ 198 h 278"/>
                <a:gd name="T36" fmla="*/ 50 w 1372"/>
                <a:gd name="T37" fmla="*/ 224 h 278"/>
                <a:gd name="T38" fmla="*/ 28 w 1372"/>
                <a:gd name="T39" fmla="*/ 252 h 278"/>
                <a:gd name="T40" fmla="*/ 8 w 1372"/>
                <a:gd name="T41" fmla="*/ 278 h 278"/>
                <a:gd name="T42" fmla="*/ 0 w 1372"/>
                <a:gd name="T43" fmla="*/ 274 h 278"/>
                <a:gd name="T44" fmla="*/ 1286 w 1372"/>
                <a:gd name="T45" fmla="*/ 174 h 278"/>
                <a:gd name="T46" fmla="*/ 1286 w 1372"/>
                <a:gd name="T47" fmla="*/ 174 h 278"/>
                <a:gd name="T48" fmla="*/ 1260 w 1372"/>
                <a:gd name="T49" fmla="*/ 150 h 278"/>
                <a:gd name="T50" fmla="*/ 1234 w 1372"/>
                <a:gd name="T51" fmla="*/ 126 h 278"/>
                <a:gd name="T52" fmla="*/ 1206 w 1372"/>
                <a:gd name="T53" fmla="*/ 104 h 278"/>
                <a:gd name="T54" fmla="*/ 1176 w 1372"/>
                <a:gd name="T55" fmla="*/ 82 h 278"/>
                <a:gd name="T56" fmla="*/ 1148 w 1372"/>
                <a:gd name="T57" fmla="*/ 62 h 278"/>
                <a:gd name="T58" fmla="*/ 1116 w 1372"/>
                <a:gd name="T59" fmla="*/ 44 h 278"/>
                <a:gd name="T60" fmla="*/ 1086 w 1372"/>
                <a:gd name="T61" fmla="*/ 26 h 278"/>
                <a:gd name="T62" fmla="*/ 1054 w 1372"/>
                <a:gd name="T63" fmla="*/ 10 h 278"/>
                <a:gd name="T64" fmla="*/ 1054 w 1372"/>
                <a:gd name="T65" fmla="*/ 0 h 278"/>
                <a:gd name="T66" fmla="*/ 1054 w 1372"/>
                <a:gd name="T67" fmla="*/ 0 h 278"/>
                <a:gd name="T68" fmla="*/ 1100 w 1372"/>
                <a:gd name="T69" fmla="*/ 24 h 278"/>
                <a:gd name="T70" fmla="*/ 1146 w 1372"/>
                <a:gd name="T71" fmla="*/ 52 h 278"/>
                <a:gd name="T72" fmla="*/ 1188 w 1372"/>
                <a:gd name="T73" fmla="*/ 80 h 278"/>
                <a:gd name="T74" fmla="*/ 1230 w 1372"/>
                <a:gd name="T75" fmla="*/ 112 h 278"/>
                <a:gd name="T76" fmla="*/ 1268 w 1372"/>
                <a:gd name="T77" fmla="*/ 146 h 278"/>
                <a:gd name="T78" fmla="*/ 1306 w 1372"/>
                <a:gd name="T79" fmla="*/ 184 h 278"/>
                <a:gd name="T80" fmla="*/ 1340 w 1372"/>
                <a:gd name="T81" fmla="*/ 222 h 278"/>
                <a:gd name="T82" fmla="*/ 1372 w 1372"/>
                <a:gd name="T83" fmla="*/ 262 h 278"/>
                <a:gd name="T84" fmla="*/ 1366 w 1372"/>
                <a:gd name="T85" fmla="*/ 268 h 278"/>
                <a:gd name="T86" fmla="*/ 1366 w 1372"/>
                <a:gd name="T87" fmla="*/ 268 h 278"/>
                <a:gd name="T88" fmla="*/ 1328 w 1372"/>
                <a:gd name="T89" fmla="*/ 220 h 278"/>
                <a:gd name="T90" fmla="*/ 1286 w 1372"/>
                <a:gd name="T91" fmla="*/ 174 h 2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72" h="278">
                  <a:moveTo>
                    <a:pt x="0" y="274"/>
                  </a:moveTo>
                  <a:lnTo>
                    <a:pt x="0" y="274"/>
                  </a:lnTo>
                  <a:lnTo>
                    <a:pt x="24" y="242"/>
                  </a:lnTo>
                  <a:lnTo>
                    <a:pt x="50" y="212"/>
                  </a:lnTo>
                  <a:lnTo>
                    <a:pt x="76" y="182"/>
                  </a:lnTo>
                  <a:lnTo>
                    <a:pt x="104" y="156"/>
                  </a:lnTo>
                  <a:lnTo>
                    <a:pt x="132" y="128"/>
                  </a:lnTo>
                  <a:lnTo>
                    <a:pt x="164" y="104"/>
                  </a:lnTo>
                  <a:lnTo>
                    <a:pt x="194" y="80"/>
                  </a:lnTo>
                  <a:lnTo>
                    <a:pt x="228" y="58"/>
                  </a:lnTo>
                  <a:lnTo>
                    <a:pt x="226" y="68"/>
                  </a:lnTo>
                  <a:lnTo>
                    <a:pt x="192" y="92"/>
                  </a:lnTo>
                  <a:lnTo>
                    <a:pt x="158" y="118"/>
                  </a:lnTo>
                  <a:lnTo>
                    <a:pt x="126" y="144"/>
                  </a:lnTo>
                  <a:lnTo>
                    <a:pt x="96" y="174"/>
                  </a:lnTo>
                  <a:lnTo>
                    <a:pt x="72" y="198"/>
                  </a:lnTo>
                  <a:lnTo>
                    <a:pt x="50" y="224"/>
                  </a:lnTo>
                  <a:lnTo>
                    <a:pt x="28" y="252"/>
                  </a:lnTo>
                  <a:lnTo>
                    <a:pt x="8" y="278"/>
                  </a:lnTo>
                  <a:lnTo>
                    <a:pt x="0" y="274"/>
                  </a:lnTo>
                  <a:close/>
                  <a:moveTo>
                    <a:pt x="1286" y="174"/>
                  </a:moveTo>
                  <a:lnTo>
                    <a:pt x="1286" y="174"/>
                  </a:lnTo>
                  <a:lnTo>
                    <a:pt x="1260" y="150"/>
                  </a:lnTo>
                  <a:lnTo>
                    <a:pt x="1234" y="126"/>
                  </a:lnTo>
                  <a:lnTo>
                    <a:pt x="1206" y="104"/>
                  </a:lnTo>
                  <a:lnTo>
                    <a:pt x="1176" y="82"/>
                  </a:lnTo>
                  <a:lnTo>
                    <a:pt x="1148" y="62"/>
                  </a:lnTo>
                  <a:lnTo>
                    <a:pt x="1116" y="44"/>
                  </a:lnTo>
                  <a:lnTo>
                    <a:pt x="1086" y="26"/>
                  </a:lnTo>
                  <a:lnTo>
                    <a:pt x="1054" y="10"/>
                  </a:lnTo>
                  <a:lnTo>
                    <a:pt x="1054" y="0"/>
                  </a:lnTo>
                  <a:lnTo>
                    <a:pt x="1100" y="24"/>
                  </a:lnTo>
                  <a:lnTo>
                    <a:pt x="1146" y="52"/>
                  </a:lnTo>
                  <a:lnTo>
                    <a:pt x="1188" y="80"/>
                  </a:lnTo>
                  <a:lnTo>
                    <a:pt x="1230" y="112"/>
                  </a:lnTo>
                  <a:lnTo>
                    <a:pt x="1268" y="146"/>
                  </a:lnTo>
                  <a:lnTo>
                    <a:pt x="1306" y="184"/>
                  </a:lnTo>
                  <a:lnTo>
                    <a:pt x="1340" y="222"/>
                  </a:lnTo>
                  <a:lnTo>
                    <a:pt x="1372" y="262"/>
                  </a:lnTo>
                  <a:lnTo>
                    <a:pt x="1366" y="268"/>
                  </a:lnTo>
                  <a:lnTo>
                    <a:pt x="1328" y="220"/>
                  </a:lnTo>
                  <a:lnTo>
                    <a:pt x="1286" y="174"/>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1" name="Freeform 65"/>
            <p:cNvSpPr>
              <a:spLocks/>
            </p:cNvSpPr>
            <p:nvPr/>
          </p:nvSpPr>
          <p:spPr bwMode="auto">
            <a:xfrm>
              <a:off x="2222" y="1084"/>
              <a:ext cx="228" cy="220"/>
            </a:xfrm>
            <a:custGeom>
              <a:avLst/>
              <a:gdLst>
                <a:gd name="T0" fmla="*/ 0 w 228"/>
                <a:gd name="T1" fmla="*/ 216 h 220"/>
                <a:gd name="T2" fmla="*/ 0 w 228"/>
                <a:gd name="T3" fmla="*/ 216 h 220"/>
                <a:gd name="T4" fmla="*/ 24 w 228"/>
                <a:gd name="T5" fmla="*/ 184 h 220"/>
                <a:gd name="T6" fmla="*/ 50 w 228"/>
                <a:gd name="T7" fmla="*/ 154 h 220"/>
                <a:gd name="T8" fmla="*/ 76 w 228"/>
                <a:gd name="T9" fmla="*/ 124 h 220"/>
                <a:gd name="T10" fmla="*/ 104 w 228"/>
                <a:gd name="T11" fmla="*/ 98 h 220"/>
                <a:gd name="T12" fmla="*/ 132 w 228"/>
                <a:gd name="T13" fmla="*/ 70 h 220"/>
                <a:gd name="T14" fmla="*/ 164 w 228"/>
                <a:gd name="T15" fmla="*/ 46 h 220"/>
                <a:gd name="T16" fmla="*/ 194 w 228"/>
                <a:gd name="T17" fmla="*/ 22 h 220"/>
                <a:gd name="T18" fmla="*/ 228 w 228"/>
                <a:gd name="T19" fmla="*/ 0 h 220"/>
                <a:gd name="T20" fmla="*/ 226 w 228"/>
                <a:gd name="T21" fmla="*/ 10 h 220"/>
                <a:gd name="T22" fmla="*/ 226 w 228"/>
                <a:gd name="T23" fmla="*/ 10 h 220"/>
                <a:gd name="T24" fmla="*/ 192 w 228"/>
                <a:gd name="T25" fmla="*/ 34 h 220"/>
                <a:gd name="T26" fmla="*/ 158 w 228"/>
                <a:gd name="T27" fmla="*/ 60 h 220"/>
                <a:gd name="T28" fmla="*/ 126 w 228"/>
                <a:gd name="T29" fmla="*/ 86 h 220"/>
                <a:gd name="T30" fmla="*/ 96 w 228"/>
                <a:gd name="T31" fmla="*/ 116 h 220"/>
                <a:gd name="T32" fmla="*/ 96 w 228"/>
                <a:gd name="T33" fmla="*/ 116 h 220"/>
                <a:gd name="T34" fmla="*/ 72 w 228"/>
                <a:gd name="T35" fmla="*/ 140 h 220"/>
                <a:gd name="T36" fmla="*/ 50 w 228"/>
                <a:gd name="T37" fmla="*/ 166 h 220"/>
                <a:gd name="T38" fmla="*/ 28 w 228"/>
                <a:gd name="T39" fmla="*/ 194 h 220"/>
                <a:gd name="T40" fmla="*/ 8 w 228"/>
                <a:gd name="T41" fmla="*/ 220 h 220"/>
                <a:gd name="T42" fmla="*/ 0 w 228"/>
                <a:gd name="T43" fmla="*/ 216 h 2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220">
                  <a:moveTo>
                    <a:pt x="0" y="216"/>
                  </a:moveTo>
                  <a:lnTo>
                    <a:pt x="0" y="216"/>
                  </a:lnTo>
                  <a:lnTo>
                    <a:pt x="24" y="184"/>
                  </a:lnTo>
                  <a:lnTo>
                    <a:pt x="50" y="154"/>
                  </a:lnTo>
                  <a:lnTo>
                    <a:pt x="76" y="124"/>
                  </a:lnTo>
                  <a:lnTo>
                    <a:pt x="104" y="98"/>
                  </a:lnTo>
                  <a:lnTo>
                    <a:pt x="132" y="70"/>
                  </a:lnTo>
                  <a:lnTo>
                    <a:pt x="164" y="46"/>
                  </a:lnTo>
                  <a:lnTo>
                    <a:pt x="194" y="22"/>
                  </a:lnTo>
                  <a:lnTo>
                    <a:pt x="228" y="0"/>
                  </a:lnTo>
                  <a:lnTo>
                    <a:pt x="226" y="10"/>
                  </a:lnTo>
                  <a:lnTo>
                    <a:pt x="192" y="34"/>
                  </a:lnTo>
                  <a:lnTo>
                    <a:pt x="158" y="60"/>
                  </a:lnTo>
                  <a:lnTo>
                    <a:pt x="126" y="86"/>
                  </a:lnTo>
                  <a:lnTo>
                    <a:pt x="96" y="116"/>
                  </a:lnTo>
                  <a:lnTo>
                    <a:pt x="72" y="140"/>
                  </a:lnTo>
                  <a:lnTo>
                    <a:pt x="50" y="166"/>
                  </a:lnTo>
                  <a:lnTo>
                    <a:pt x="28" y="194"/>
                  </a:lnTo>
                  <a:lnTo>
                    <a:pt x="8" y="220"/>
                  </a:lnTo>
                  <a:lnTo>
                    <a:pt x="0" y="2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2" name="Freeform 66"/>
            <p:cNvSpPr>
              <a:spLocks/>
            </p:cNvSpPr>
            <p:nvPr/>
          </p:nvSpPr>
          <p:spPr bwMode="auto">
            <a:xfrm>
              <a:off x="3276" y="1026"/>
              <a:ext cx="318" cy="268"/>
            </a:xfrm>
            <a:custGeom>
              <a:avLst/>
              <a:gdLst>
                <a:gd name="T0" fmla="*/ 232 w 318"/>
                <a:gd name="T1" fmla="*/ 174 h 268"/>
                <a:gd name="T2" fmla="*/ 232 w 318"/>
                <a:gd name="T3" fmla="*/ 174 h 268"/>
                <a:gd name="T4" fmla="*/ 206 w 318"/>
                <a:gd name="T5" fmla="*/ 150 h 268"/>
                <a:gd name="T6" fmla="*/ 180 w 318"/>
                <a:gd name="T7" fmla="*/ 126 h 268"/>
                <a:gd name="T8" fmla="*/ 152 w 318"/>
                <a:gd name="T9" fmla="*/ 104 h 268"/>
                <a:gd name="T10" fmla="*/ 122 w 318"/>
                <a:gd name="T11" fmla="*/ 82 h 268"/>
                <a:gd name="T12" fmla="*/ 94 w 318"/>
                <a:gd name="T13" fmla="*/ 62 h 268"/>
                <a:gd name="T14" fmla="*/ 62 w 318"/>
                <a:gd name="T15" fmla="*/ 44 h 268"/>
                <a:gd name="T16" fmla="*/ 32 w 318"/>
                <a:gd name="T17" fmla="*/ 26 h 268"/>
                <a:gd name="T18" fmla="*/ 0 w 318"/>
                <a:gd name="T19" fmla="*/ 10 h 268"/>
                <a:gd name="T20" fmla="*/ 0 w 318"/>
                <a:gd name="T21" fmla="*/ 0 h 268"/>
                <a:gd name="T22" fmla="*/ 0 w 318"/>
                <a:gd name="T23" fmla="*/ 0 h 268"/>
                <a:gd name="T24" fmla="*/ 46 w 318"/>
                <a:gd name="T25" fmla="*/ 24 h 268"/>
                <a:gd name="T26" fmla="*/ 92 w 318"/>
                <a:gd name="T27" fmla="*/ 52 h 268"/>
                <a:gd name="T28" fmla="*/ 134 w 318"/>
                <a:gd name="T29" fmla="*/ 80 h 268"/>
                <a:gd name="T30" fmla="*/ 176 w 318"/>
                <a:gd name="T31" fmla="*/ 112 h 268"/>
                <a:gd name="T32" fmla="*/ 214 w 318"/>
                <a:gd name="T33" fmla="*/ 146 h 268"/>
                <a:gd name="T34" fmla="*/ 252 w 318"/>
                <a:gd name="T35" fmla="*/ 184 h 268"/>
                <a:gd name="T36" fmla="*/ 286 w 318"/>
                <a:gd name="T37" fmla="*/ 222 h 268"/>
                <a:gd name="T38" fmla="*/ 318 w 318"/>
                <a:gd name="T39" fmla="*/ 262 h 268"/>
                <a:gd name="T40" fmla="*/ 312 w 318"/>
                <a:gd name="T41" fmla="*/ 268 h 268"/>
                <a:gd name="T42" fmla="*/ 312 w 318"/>
                <a:gd name="T43" fmla="*/ 268 h 268"/>
                <a:gd name="T44" fmla="*/ 274 w 318"/>
                <a:gd name="T45" fmla="*/ 220 h 268"/>
                <a:gd name="T46" fmla="*/ 232 w 318"/>
                <a:gd name="T47" fmla="*/ 174 h 2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8" h="268">
                  <a:moveTo>
                    <a:pt x="232" y="174"/>
                  </a:moveTo>
                  <a:lnTo>
                    <a:pt x="232" y="174"/>
                  </a:lnTo>
                  <a:lnTo>
                    <a:pt x="206" y="150"/>
                  </a:lnTo>
                  <a:lnTo>
                    <a:pt x="180" y="126"/>
                  </a:lnTo>
                  <a:lnTo>
                    <a:pt x="152" y="104"/>
                  </a:lnTo>
                  <a:lnTo>
                    <a:pt x="122" y="82"/>
                  </a:lnTo>
                  <a:lnTo>
                    <a:pt x="94" y="62"/>
                  </a:lnTo>
                  <a:lnTo>
                    <a:pt x="62" y="44"/>
                  </a:lnTo>
                  <a:lnTo>
                    <a:pt x="32" y="26"/>
                  </a:lnTo>
                  <a:lnTo>
                    <a:pt x="0" y="10"/>
                  </a:lnTo>
                  <a:lnTo>
                    <a:pt x="0" y="0"/>
                  </a:lnTo>
                  <a:lnTo>
                    <a:pt x="46" y="24"/>
                  </a:lnTo>
                  <a:lnTo>
                    <a:pt x="92" y="52"/>
                  </a:lnTo>
                  <a:lnTo>
                    <a:pt x="134" y="80"/>
                  </a:lnTo>
                  <a:lnTo>
                    <a:pt x="176" y="112"/>
                  </a:lnTo>
                  <a:lnTo>
                    <a:pt x="214" y="146"/>
                  </a:lnTo>
                  <a:lnTo>
                    <a:pt x="252" y="184"/>
                  </a:lnTo>
                  <a:lnTo>
                    <a:pt x="286" y="222"/>
                  </a:lnTo>
                  <a:lnTo>
                    <a:pt x="318" y="262"/>
                  </a:lnTo>
                  <a:lnTo>
                    <a:pt x="312" y="268"/>
                  </a:lnTo>
                  <a:lnTo>
                    <a:pt x="274" y="220"/>
                  </a:lnTo>
                  <a:lnTo>
                    <a:pt x="232" y="1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3" name="Freeform 67"/>
            <p:cNvSpPr>
              <a:spLocks noEditPoints="1"/>
            </p:cNvSpPr>
            <p:nvPr/>
          </p:nvSpPr>
          <p:spPr bwMode="auto">
            <a:xfrm>
              <a:off x="2448" y="946"/>
              <a:ext cx="828" cy="148"/>
            </a:xfrm>
            <a:custGeom>
              <a:avLst/>
              <a:gdLst>
                <a:gd name="T0" fmla="*/ 2 w 828"/>
                <a:gd name="T1" fmla="*/ 138 h 148"/>
                <a:gd name="T2" fmla="*/ 2 w 828"/>
                <a:gd name="T3" fmla="*/ 138 h 148"/>
                <a:gd name="T4" fmla="*/ 52 w 828"/>
                <a:gd name="T5" fmla="*/ 106 h 148"/>
                <a:gd name="T6" fmla="*/ 106 w 828"/>
                <a:gd name="T7" fmla="*/ 80 h 148"/>
                <a:gd name="T8" fmla="*/ 162 w 828"/>
                <a:gd name="T9" fmla="*/ 56 h 148"/>
                <a:gd name="T10" fmla="*/ 218 w 828"/>
                <a:gd name="T11" fmla="*/ 36 h 148"/>
                <a:gd name="T12" fmla="*/ 278 w 828"/>
                <a:gd name="T13" fmla="*/ 20 h 148"/>
                <a:gd name="T14" fmla="*/ 338 w 828"/>
                <a:gd name="T15" fmla="*/ 8 h 148"/>
                <a:gd name="T16" fmla="*/ 402 w 828"/>
                <a:gd name="T17" fmla="*/ 2 h 148"/>
                <a:gd name="T18" fmla="*/ 464 w 828"/>
                <a:gd name="T19" fmla="*/ 0 h 148"/>
                <a:gd name="T20" fmla="*/ 464 w 828"/>
                <a:gd name="T21" fmla="*/ 8 h 148"/>
                <a:gd name="T22" fmla="*/ 464 w 828"/>
                <a:gd name="T23" fmla="*/ 8 h 148"/>
                <a:gd name="T24" fmla="*/ 402 w 828"/>
                <a:gd name="T25" fmla="*/ 10 h 148"/>
                <a:gd name="T26" fmla="*/ 338 w 828"/>
                <a:gd name="T27" fmla="*/ 18 h 148"/>
                <a:gd name="T28" fmla="*/ 278 w 828"/>
                <a:gd name="T29" fmla="*/ 28 h 148"/>
                <a:gd name="T30" fmla="*/ 218 w 828"/>
                <a:gd name="T31" fmla="*/ 44 h 148"/>
                <a:gd name="T32" fmla="*/ 160 w 828"/>
                <a:gd name="T33" fmla="*/ 64 h 148"/>
                <a:gd name="T34" fmla="*/ 106 w 828"/>
                <a:gd name="T35" fmla="*/ 88 h 148"/>
                <a:gd name="T36" fmla="*/ 52 w 828"/>
                <a:gd name="T37" fmla="*/ 116 h 148"/>
                <a:gd name="T38" fmla="*/ 0 w 828"/>
                <a:gd name="T39" fmla="*/ 148 h 148"/>
                <a:gd name="T40" fmla="*/ 2 w 828"/>
                <a:gd name="T41" fmla="*/ 138 h 148"/>
                <a:gd name="T42" fmla="*/ 464 w 828"/>
                <a:gd name="T43" fmla="*/ 8 h 148"/>
                <a:gd name="T44" fmla="*/ 464 w 828"/>
                <a:gd name="T45" fmla="*/ 0 h 148"/>
                <a:gd name="T46" fmla="*/ 464 w 828"/>
                <a:gd name="T47" fmla="*/ 0 h 148"/>
                <a:gd name="T48" fmla="*/ 514 w 828"/>
                <a:gd name="T49" fmla="*/ 0 h 148"/>
                <a:gd name="T50" fmla="*/ 560 w 828"/>
                <a:gd name="T51" fmla="*/ 4 h 148"/>
                <a:gd name="T52" fmla="*/ 608 w 828"/>
                <a:gd name="T53" fmla="*/ 12 h 148"/>
                <a:gd name="T54" fmla="*/ 654 w 828"/>
                <a:gd name="T55" fmla="*/ 20 h 148"/>
                <a:gd name="T56" fmla="*/ 698 w 828"/>
                <a:gd name="T57" fmla="*/ 32 h 148"/>
                <a:gd name="T58" fmla="*/ 742 w 828"/>
                <a:gd name="T59" fmla="*/ 46 h 148"/>
                <a:gd name="T60" fmla="*/ 786 w 828"/>
                <a:gd name="T61" fmla="*/ 62 h 148"/>
                <a:gd name="T62" fmla="*/ 828 w 828"/>
                <a:gd name="T63" fmla="*/ 80 h 148"/>
                <a:gd name="T64" fmla="*/ 828 w 828"/>
                <a:gd name="T65" fmla="*/ 90 h 148"/>
                <a:gd name="T66" fmla="*/ 828 w 828"/>
                <a:gd name="T67" fmla="*/ 90 h 148"/>
                <a:gd name="T68" fmla="*/ 786 w 828"/>
                <a:gd name="T69" fmla="*/ 72 h 148"/>
                <a:gd name="T70" fmla="*/ 742 w 828"/>
                <a:gd name="T71" fmla="*/ 54 h 148"/>
                <a:gd name="T72" fmla="*/ 698 w 828"/>
                <a:gd name="T73" fmla="*/ 40 h 148"/>
                <a:gd name="T74" fmla="*/ 654 w 828"/>
                <a:gd name="T75" fmla="*/ 28 h 148"/>
                <a:gd name="T76" fmla="*/ 608 w 828"/>
                <a:gd name="T77" fmla="*/ 20 h 148"/>
                <a:gd name="T78" fmla="*/ 560 w 828"/>
                <a:gd name="T79" fmla="*/ 14 h 148"/>
                <a:gd name="T80" fmla="*/ 514 w 828"/>
                <a:gd name="T81" fmla="*/ 8 h 148"/>
                <a:gd name="T82" fmla="*/ 464 w 828"/>
                <a:gd name="T83" fmla="*/ 8 h 148"/>
                <a:gd name="T84" fmla="*/ 464 w 828"/>
                <a:gd name="T85" fmla="*/ 4 h 148"/>
                <a:gd name="T86" fmla="*/ 464 w 828"/>
                <a:gd name="T87" fmla="*/ 0 h 148"/>
                <a:gd name="T88" fmla="*/ 464 w 828"/>
                <a:gd name="T89" fmla="*/ 4 h 1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28" h="148">
                  <a:moveTo>
                    <a:pt x="2" y="138"/>
                  </a:moveTo>
                  <a:lnTo>
                    <a:pt x="2" y="138"/>
                  </a:lnTo>
                  <a:lnTo>
                    <a:pt x="52" y="106"/>
                  </a:lnTo>
                  <a:lnTo>
                    <a:pt x="106" y="80"/>
                  </a:lnTo>
                  <a:lnTo>
                    <a:pt x="162" y="56"/>
                  </a:lnTo>
                  <a:lnTo>
                    <a:pt x="218" y="36"/>
                  </a:lnTo>
                  <a:lnTo>
                    <a:pt x="278" y="20"/>
                  </a:lnTo>
                  <a:lnTo>
                    <a:pt x="338" y="8"/>
                  </a:lnTo>
                  <a:lnTo>
                    <a:pt x="402" y="2"/>
                  </a:lnTo>
                  <a:lnTo>
                    <a:pt x="464" y="0"/>
                  </a:lnTo>
                  <a:lnTo>
                    <a:pt x="464" y="8"/>
                  </a:lnTo>
                  <a:lnTo>
                    <a:pt x="402" y="10"/>
                  </a:lnTo>
                  <a:lnTo>
                    <a:pt x="338" y="18"/>
                  </a:lnTo>
                  <a:lnTo>
                    <a:pt x="278" y="28"/>
                  </a:lnTo>
                  <a:lnTo>
                    <a:pt x="218" y="44"/>
                  </a:lnTo>
                  <a:lnTo>
                    <a:pt x="160" y="64"/>
                  </a:lnTo>
                  <a:lnTo>
                    <a:pt x="106" y="88"/>
                  </a:lnTo>
                  <a:lnTo>
                    <a:pt x="52" y="116"/>
                  </a:lnTo>
                  <a:lnTo>
                    <a:pt x="0" y="148"/>
                  </a:lnTo>
                  <a:lnTo>
                    <a:pt x="2" y="138"/>
                  </a:lnTo>
                  <a:close/>
                  <a:moveTo>
                    <a:pt x="464" y="8"/>
                  </a:moveTo>
                  <a:lnTo>
                    <a:pt x="464" y="0"/>
                  </a:lnTo>
                  <a:lnTo>
                    <a:pt x="514" y="0"/>
                  </a:lnTo>
                  <a:lnTo>
                    <a:pt x="560" y="4"/>
                  </a:lnTo>
                  <a:lnTo>
                    <a:pt x="608" y="12"/>
                  </a:lnTo>
                  <a:lnTo>
                    <a:pt x="654" y="20"/>
                  </a:lnTo>
                  <a:lnTo>
                    <a:pt x="698" y="32"/>
                  </a:lnTo>
                  <a:lnTo>
                    <a:pt x="742" y="46"/>
                  </a:lnTo>
                  <a:lnTo>
                    <a:pt x="786" y="62"/>
                  </a:lnTo>
                  <a:lnTo>
                    <a:pt x="828" y="80"/>
                  </a:lnTo>
                  <a:lnTo>
                    <a:pt x="828" y="90"/>
                  </a:lnTo>
                  <a:lnTo>
                    <a:pt x="786" y="72"/>
                  </a:lnTo>
                  <a:lnTo>
                    <a:pt x="742" y="54"/>
                  </a:lnTo>
                  <a:lnTo>
                    <a:pt x="698" y="40"/>
                  </a:lnTo>
                  <a:lnTo>
                    <a:pt x="654" y="28"/>
                  </a:lnTo>
                  <a:lnTo>
                    <a:pt x="608" y="20"/>
                  </a:lnTo>
                  <a:lnTo>
                    <a:pt x="560" y="14"/>
                  </a:lnTo>
                  <a:lnTo>
                    <a:pt x="514" y="8"/>
                  </a:lnTo>
                  <a:lnTo>
                    <a:pt x="464" y="8"/>
                  </a:lnTo>
                  <a:close/>
                  <a:moveTo>
                    <a:pt x="464" y="4"/>
                  </a:moveTo>
                  <a:lnTo>
                    <a:pt x="464" y="0"/>
                  </a:lnTo>
                  <a:lnTo>
                    <a:pt x="464" y="4"/>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4" name="Freeform 68"/>
            <p:cNvSpPr>
              <a:spLocks/>
            </p:cNvSpPr>
            <p:nvPr/>
          </p:nvSpPr>
          <p:spPr bwMode="auto">
            <a:xfrm>
              <a:off x="2448" y="946"/>
              <a:ext cx="464" cy="148"/>
            </a:xfrm>
            <a:custGeom>
              <a:avLst/>
              <a:gdLst>
                <a:gd name="T0" fmla="*/ 2 w 464"/>
                <a:gd name="T1" fmla="*/ 138 h 148"/>
                <a:gd name="T2" fmla="*/ 2 w 464"/>
                <a:gd name="T3" fmla="*/ 138 h 148"/>
                <a:gd name="T4" fmla="*/ 52 w 464"/>
                <a:gd name="T5" fmla="*/ 106 h 148"/>
                <a:gd name="T6" fmla="*/ 106 w 464"/>
                <a:gd name="T7" fmla="*/ 80 h 148"/>
                <a:gd name="T8" fmla="*/ 162 w 464"/>
                <a:gd name="T9" fmla="*/ 56 h 148"/>
                <a:gd name="T10" fmla="*/ 218 w 464"/>
                <a:gd name="T11" fmla="*/ 36 h 148"/>
                <a:gd name="T12" fmla="*/ 278 w 464"/>
                <a:gd name="T13" fmla="*/ 20 h 148"/>
                <a:gd name="T14" fmla="*/ 338 w 464"/>
                <a:gd name="T15" fmla="*/ 8 h 148"/>
                <a:gd name="T16" fmla="*/ 402 w 464"/>
                <a:gd name="T17" fmla="*/ 2 h 148"/>
                <a:gd name="T18" fmla="*/ 464 w 464"/>
                <a:gd name="T19" fmla="*/ 0 h 148"/>
                <a:gd name="T20" fmla="*/ 464 w 464"/>
                <a:gd name="T21" fmla="*/ 8 h 148"/>
                <a:gd name="T22" fmla="*/ 464 w 464"/>
                <a:gd name="T23" fmla="*/ 8 h 148"/>
                <a:gd name="T24" fmla="*/ 402 w 464"/>
                <a:gd name="T25" fmla="*/ 10 h 148"/>
                <a:gd name="T26" fmla="*/ 338 w 464"/>
                <a:gd name="T27" fmla="*/ 18 h 148"/>
                <a:gd name="T28" fmla="*/ 278 w 464"/>
                <a:gd name="T29" fmla="*/ 28 h 148"/>
                <a:gd name="T30" fmla="*/ 218 w 464"/>
                <a:gd name="T31" fmla="*/ 44 h 148"/>
                <a:gd name="T32" fmla="*/ 160 w 464"/>
                <a:gd name="T33" fmla="*/ 64 h 148"/>
                <a:gd name="T34" fmla="*/ 106 w 464"/>
                <a:gd name="T35" fmla="*/ 88 h 148"/>
                <a:gd name="T36" fmla="*/ 52 w 464"/>
                <a:gd name="T37" fmla="*/ 116 h 148"/>
                <a:gd name="T38" fmla="*/ 0 w 464"/>
                <a:gd name="T39" fmla="*/ 148 h 148"/>
                <a:gd name="T40" fmla="*/ 2 w 464"/>
                <a:gd name="T41" fmla="*/ 138 h 1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4" h="148">
                  <a:moveTo>
                    <a:pt x="2" y="138"/>
                  </a:moveTo>
                  <a:lnTo>
                    <a:pt x="2" y="138"/>
                  </a:lnTo>
                  <a:lnTo>
                    <a:pt x="52" y="106"/>
                  </a:lnTo>
                  <a:lnTo>
                    <a:pt x="106" y="80"/>
                  </a:lnTo>
                  <a:lnTo>
                    <a:pt x="162" y="56"/>
                  </a:lnTo>
                  <a:lnTo>
                    <a:pt x="218" y="36"/>
                  </a:lnTo>
                  <a:lnTo>
                    <a:pt x="278" y="20"/>
                  </a:lnTo>
                  <a:lnTo>
                    <a:pt x="338" y="8"/>
                  </a:lnTo>
                  <a:lnTo>
                    <a:pt x="402" y="2"/>
                  </a:lnTo>
                  <a:lnTo>
                    <a:pt x="464" y="0"/>
                  </a:lnTo>
                  <a:lnTo>
                    <a:pt x="464" y="8"/>
                  </a:lnTo>
                  <a:lnTo>
                    <a:pt x="402" y="10"/>
                  </a:lnTo>
                  <a:lnTo>
                    <a:pt x="338" y="18"/>
                  </a:lnTo>
                  <a:lnTo>
                    <a:pt x="278" y="28"/>
                  </a:lnTo>
                  <a:lnTo>
                    <a:pt x="218" y="44"/>
                  </a:lnTo>
                  <a:lnTo>
                    <a:pt x="160" y="64"/>
                  </a:lnTo>
                  <a:lnTo>
                    <a:pt x="106" y="88"/>
                  </a:lnTo>
                  <a:lnTo>
                    <a:pt x="52" y="116"/>
                  </a:lnTo>
                  <a:lnTo>
                    <a:pt x="0" y="148"/>
                  </a:lnTo>
                  <a:lnTo>
                    <a:pt x="2" y="1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5" name="Freeform 69"/>
            <p:cNvSpPr>
              <a:spLocks/>
            </p:cNvSpPr>
            <p:nvPr/>
          </p:nvSpPr>
          <p:spPr bwMode="auto">
            <a:xfrm>
              <a:off x="2912" y="946"/>
              <a:ext cx="364" cy="90"/>
            </a:xfrm>
            <a:custGeom>
              <a:avLst/>
              <a:gdLst>
                <a:gd name="T0" fmla="*/ 0 w 364"/>
                <a:gd name="T1" fmla="*/ 8 h 90"/>
                <a:gd name="T2" fmla="*/ 0 w 364"/>
                <a:gd name="T3" fmla="*/ 0 h 90"/>
                <a:gd name="T4" fmla="*/ 0 w 364"/>
                <a:gd name="T5" fmla="*/ 0 h 90"/>
                <a:gd name="T6" fmla="*/ 50 w 364"/>
                <a:gd name="T7" fmla="*/ 0 h 90"/>
                <a:gd name="T8" fmla="*/ 96 w 364"/>
                <a:gd name="T9" fmla="*/ 4 h 90"/>
                <a:gd name="T10" fmla="*/ 144 w 364"/>
                <a:gd name="T11" fmla="*/ 12 h 90"/>
                <a:gd name="T12" fmla="*/ 190 w 364"/>
                <a:gd name="T13" fmla="*/ 20 h 90"/>
                <a:gd name="T14" fmla="*/ 234 w 364"/>
                <a:gd name="T15" fmla="*/ 32 h 90"/>
                <a:gd name="T16" fmla="*/ 278 w 364"/>
                <a:gd name="T17" fmla="*/ 46 h 90"/>
                <a:gd name="T18" fmla="*/ 322 w 364"/>
                <a:gd name="T19" fmla="*/ 62 h 90"/>
                <a:gd name="T20" fmla="*/ 364 w 364"/>
                <a:gd name="T21" fmla="*/ 80 h 90"/>
                <a:gd name="T22" fmla="*/ 364 w 364"/>
                <a:gd name="T23" fmla="*/ 90 h 90"/>
                <a:gd name="T24" fmla="*/ 364 w 364"/>
                <a:gd name="T25" fmla="*/ 90 h 90"/>
                <a:gd name="T26" fmla="*/ 322 w 364"/>
                <a:gd name="T27" fmla="*/ 72 h 90"/>
                <a:gd name="T28" fmla="*/ 278 w 364"/>
                <a:gd name="T29" fmla="*/ 54 h 90"/>
                <a:gd name="T30" fmla="*/ 234 w 364"/>
                <a:gd name="T31" fmla="*/ 40 h 90"/>
                <a:gd name="T32" fmla="*/ 190 w 364"/>
                <a:gd name="T33" fmla="*/ 28 h 90"/>
                <a:gd name="T34" fmla="*/ 144 w 364"/>
                <a:gd name="T35" fmla="*/ 20 h 90"/>
                <a:gd name="T36" fmla="*/ 96 w 364"/>
                <a:gd name="T37" fmla="*/ 14 h 90"/>
                <a:gd name="T38" fmla="*/ 50 w 364"/>
                <a:gd name="T39" fmla="*/ 8 h 90"/>
                <a:gd name="T40" fmla="*/ 0 w 364"/>
                <a:gd name="T41" fmla="*/ 8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4" h="90">
                  <a:moveTo>
                    <a:pt x="0" y="8"/>
                  </a:moveTo>
                  <a:lnTo>
                    <a:pt x="0" y="0"/>
                  </a:lnTo>
                  <a:lnTo>
                    <a:pt x="50" y="0"/>
                  </a:lnTo>
                  <a:lnTo>
                    <a:pt x="96" y="4"/>
                  </a:lnTo>
                  <a:lnTo>
                    <a:pt x="144" y="12"/>
                  </a:lnTo>
                  <a:lnTo>
                    <a:pt x="190" y="20"/>
                  </a:lnTo>
                  <a:lnTo>
                    <a:pt x="234" y="32"/>
                  </a:lnTo>
                  <a:lnTo>
                    <a:pt x="278" y="46"/>
                  </a:lnTo>
                  <a:lnTo>
                    <a:pt x="322" y="62"/>
                  </a:lnTo>
                  <a:lnTo>
                    <a:pt x="364" y="80"/>
                  </a:lnTo>
                  <a:lnTo>
                    <a:pt x="364" y="90"/>
                  </a:lnTo>
                  <a:lnTo>
                    <a:pt x="322" y="72"/>
                  </a:lnTo>
                  <a:lnTo>
                    <a:pt x="278" y="54"/>
                  </a:lnTo>
                  <a:lnTo>
                    <a:pt x="234" y="40"/>
                  </a:lnTo>
                  <a:lnTo>
                    <a:pt x="190" y="28"/>
                  </a:lnTo>
                  <a:lnTo>
                    <a:pt x="144" y="20"/>
                  </a:lnTo>
                  <a:lnTo>
                    <a:pt x="96" y="14"/>
                  </a:lnTo>
                  <a:lnTo>
                    <a:pt x="50" y="8"/>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6" name="Freeform 70"/>
            <p:cNvSpPr>
              <a:spLocks/>
            </p:cNvSpPr>
            <p:nvPr/>
          </p:nvSpPr>
          <p:spPr bwMode="auto">
            <a:xfrm>
              <a:off x="1598" y="1918"/>
              <a:ext cx="1108" cy="1466"/>
            </a:xfrm>
            <a:custGeom>
              <a:avLst/>
              <a:gdLst>
                <a:gd name="T0" fmla="*/ 364 w 1108"/>
                <a:gd name="T1" fmla="*/ 1340 h 1466"/>
                <a:gd name="T2" fmla="*/ 512 w 1108"/>
                <a:gd name="T3" fmla="*/ 1280 h 1466"/>
                <a:gd name="T4" fmla="*/ 144 w 1108"/>
                <a:gd name="T5" fmla="*/ 362 h 1466"/>
                <a:gd name="T6" fmla="*/ 0 w 1108"/>
                <a:gd name="T7" fmla="*/ 420 h 1466"/>
                <a:gd name="T8" fmla="*/ 0 w 1108"/>
                <a:gd name="T9" fmla="*/ 420 h 1466"/>
                <a:gd name="T10" fmla="*/ 16 w 1108"/>
                <a:gd name="T11" fmla="*/ 366 h 1466"/>
                <a:gd name="T12" fmla="*/ 36 w 1108"/>
                <a:gd name="T13" fmla="*/ 312 h 1466"/>
                <a:gd name="T14" fmla="*/ 60 w 1108"/>
                <a:gd name="T15" fmla="*/ 260 h 1466"/>
                <a:gd name="T16" fmla="*/ 86 w 1108"/>
                <a:gd name="T17" fmla="*/ 210 h 1466"/>
                <a:gd name="T18" fmla="*/ 246 w 1108"/>
                <a:gd name="T19" fmla="*/ 324 h 1466"/>
                <a:gd name="T20" fmla="*/ 474 w 1108"/>
                <a:gd name="T21" fmla="*/ 0 h 1466"/>
                <a:gd name="T22" fmla="*/ 474 w 1108"/>
                <a:gd name="T23" fmla="*/ 0 h 1466"/>
                <a:gd name="T24" fmla="*/ 484 w 1108"/>
                <a:gd name="T25" fmla="*/ 54 h 1466"/>
                <a:gd name="T26" fmla="*/ 498 w 1108"/>
                <a:gd name="T27" fmla="*/ 106 h 1466"/>
                <a:gd name="T28" fmla="*/ 514 w 1108"/>
                <a:gd name="T29" fmla="*/ 158 h 1466"/>
                <a:gd name="T30" fmla="*/ 532 w 1108"/>
                <a:gd name="T31" fmla="*/ 208 h 1466"/>
                <a:gd name="T32" fmla="*/ 556 w 1108"/>
                <a:gd name="T33" fmla="*/ 258 h 1466"/>
                <a:gd name="T34" fmla="*/ 580 w 1108"/>
                <a:gd name="T35" fmla="*/ 304 h 1466"/>
                <a:gd name="T36" fmla="*/ 610 w 1108"/>
                <a:gd name="T37" fmla="*/ 350 h 1466"/>
                <a:gd name="T38" fmla="*/ 640 w 1108"/>
                <a:gd name="T39" fmla="*/ 392 h 1466"/>
                <a:gd name="T40" fmla="*/ 674 w 1108"/>
                <a:gd name="T41" fmla="*/ 434 h 1466"/>
                <a:gd name="T42" fmla="*/ 710 w 1108"/>
                <a:gd name="T43" fmla="*/ 472 h 1466"/>
                <a:gd name="T44" fmla="*/ 748 w 1108"/>
                <a:gd name="T45" fmla="*/ 508 h 1466"/>
                <a:gd name="T46" fmla="*/ 788 w 1108"/>
                <a:gd name="T47" fmla="*/ 544 h 1466"/>
                <a:gd name="T48" fmla="*/ 830 w 1108"/>
                <a:gd name="T49" fmla="*/ 574 h 1466"/>
                <a:gd name="T50" fmla="*/ 876 w 1108"/>
                <a:gd name="T51" fmla="*/ 604 h 1466"/>
                <a:gd name="T52" fmla="*/ 922 w 1108"/>
                <a:gd name="T53" fmla="*/ 630 h 1466"/>
                <a:gd name="T54" fmla="*/ 970 w 1108"/>
                <a:gd name="T55" fmla="*/ 654 h 1466"/>
                <a:gd name="T56" fmla="*/ 970 w 1108"/>
                <a:gd name="T57" fmla="*/ 654 h 1466"/>
                <a:gd name="T58" fmla="*/ 974 w 1108"/>
                <a:gd name="T59" fmla="*/ 714 h 1466"/>
                <a:gd name="T60" fmla="*/ 982 w 1108"/>
                <a:gd name="T61" fmla="*/ 772 h 1466"/>
                <a:gd name="T62" fmla="*/ 994 w 1108"/>
                <a:gd name="T63" fmla="*/ 830 h 1466"/>
                <a:gd name="T64" fmla="*/ 1010 w 1108"/>
                <a:gd name="T65" fmla="*/ 886 h 1466"/>
                <a:gd name="T66" fmla="*/ 1028 w 1108"/>
                <a:gd name="T67" fmla="*/ 942 h 1466"/>
                <a:gd name="T68" fmla="*/ 1052 w 1108"/>
                <a:gd name="T69" fmla="*/ 994 h 1466"/>
                <a:gd name="T70" fmla="*/ 1078 w 1108"/>
                <a:gd name="T71" fmla="*/ 1044 h 1466"/>
                <a:gd name="T72" fmla="*/ 1108 w 1108"/>
                <a:gd name="T73" fmla="*/ 1094 h 1466"/>
                <a:gd name="T74" fmla="*/ 708 w 1108"/>
                <a:gd name="T75" fmla="*/ 1112 h 1466"/>
                <a:gd name="T76" fmla="*/ 724 w 1108"/>
                <a:gd name="T77" fmla="*/ 1466 h 1466"/>
                <a:gd name="T78" fmla="*/ 724 w 1108"/>
                <a:gd name="T79" fmla="*/ 1466 h 1466"/>
                <a:gd name="T80" fmla="*/ 674 w 1108"/>
                <a:gd name="T81" fmla="*/ 1460 h 1466"/>
                <a:gd name="T82" fmla="*/ 626 w 1108"/>
                <a:gd name="T83" fmla="*/ 1450 h 1466"/>
                <a:gd name="T84" fmla="*/ 580 w 1108"/>
                <a:gd name="T85" fmla="*/ 1438 h 1466"/>
                <a:gd name="T86" fmla="*/ 534 w 1108"/>
                <a:gd name="T87" fmla="*/ 1422 h 1466"/>
                <a:gd name="T88" fmla="*/ 490 w 1108"/>
                <a:gd name="T89" fmla="*/ 1406 h 1466"/>
                <a:gd name="T90" fmla="*/ 446 w 1108"/>
                <a:gd name="T91" fmla="*/ 1386 h 1466"/>
                <a:gd name="T92" fmla="*/ 404 w 1108"/>
                <a:gd name="T93" fmla="*/ 1364 h 1466"/>
                <a:gd name="T94" fmla="*/ 364 w 1108"/>
                <a:gd name="T95" fmla="*/ 1340 h 14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08" h="1466">
                  <a:moveTo>
                    <a:pt x="364" y="1340"/>
                  </a:moveTo>
                  <a:lnTo>
                    <a:pt x="512" y="1280"/>
                  </a:lnTo>
                  <a:lnTo>
                    <a:pt x="144" y="362"/>
                  </a:lnTo>
                  <a:lnTo>
                    <a:pt x="0" y="420"/>
                  </a:lnTo>
                  <a:lnTo>
                    <a:pt x="16" y="366"/>
                  </a:lnTo>
                  <a:lnTo>
                    <a:pt x="36" y="312"/>
                  </a:lnTo>
                  <a:lnTo>
                    <a:pt x="60" y="260"/>
                  </a:lnTo>
                  <a:lnTo>
                    <a:pt x="86" y="210"/>
                  </a:lnTo>
                  <a:lnTo>
                    <a:pt x="246" y="324"/>
                  </a:lnTo>
                  <a:lnTo>
                    <a:pt x="474" y="0"/>
                  </a:lnTo>
                  <a:lnTo>
                    <a:pt x="484" y="54"/>
                  </a:lnTo>
                  <a:lnTo>
                    <a:pt x="498" y="106"/>
                  </a:lnTo>
                  <a:lnTo>
                    <a:pt x="514" y="158"/>
                  </a:lnTo>
                  <a:lnTo>
                    <a:pt x="532" y="208"/>
                  </a:lnTo>
                  <a:lnTo>
                    <a:pt x="556" y="258"/>
                  </a:lnTo>
                  <a:lnTo>
                    <a:pt x="580" y="304"/>
                  </a:lnTo>
                  <a:lnTo>
                    <a:pt x="610" y="350"/>
                  </a:lnTo>
                  <a:lnTo>
                    <a:pt x="640" y="392"/>
                  </a:lnTo>
                  <a:lnTo>
                    <a:pt x="674" y="434"/>
                  </a:lnTo>
                  <a:lnTo>
                    <a:pt x="710" y="472"/>
                  </a:lnTo>
                  <a:lnTo>
                    <a:pt x="748" y="508"/>
                  </a:lnTo>
                  <a:lnTo>
                    <a:pt x="788" y="544"/>
                  </a:lnTo>
                  <a:lnTo>
                    <a:pt x="830" y="574"/>
                  </a:lnTo>
                  <a:lnTo>
                    <a:pt x="876" y="604"/>
                  </a:lnTo>
                  <a:lnTo>
                    <a:pt x="922" y="630"/>
                  </a:lnTo>
                  <a:lnTo>
                    <a:pt x="970" y="654"/>
                  </a:lnTo>
                  <a:lnTo>
                    <a:pt x="974" y="714"/>
                  </a:lnTo>
                  <a:lnTo>
                    <a:pt x="982" y="772"/>
                  </a:lnTo>
                  <a:lnTo>
                    <a:pt x="994" y="830"/>
                  </a:lnTo>
                  <a:lnTo>
                    <a:pt x="1010" y="886"/>
                  </a:lnTo>
                  <a:lnTo>
                    <a:pt x="1028" y="942"/>
                  </a:lnTo>
                  <a:lnTo>
                    <a:pt x="1052" y="994"/>
                  </a:lnTo>
                  <a:lnTo>
                    <a:pt x="1078" y="1044"/>
                  </a:lnTo>
                  <a:lnTo>
                    <a:pt x="1108" y="1094"/>
                  </a:lnTo>
                  <a:lnTo>
                    <a:pt x="708" y="1112"/>
                  </a:lnTo>
                  <a:lnTo>
                    <a:pt x="724" y="1466"/>
                  </a:lnTo>
                  <a:lnTo>
                    <a:pt x="674" y="1460"/>
                  </a:lnTo>
                  <a:lnTo>
                    <a:pt x="626" y="1450"/>
                  </a:lnTo>
                  <a:lnTo>
                    <a:pt x="580" y="1438"/>
                  </a:lnTo>
                  <a:lnTo>
                    <a:pt x="534" y="1422"/>
                  </a:lnTo>
                  <a:lnTo>
                    <a:pt x="490" y="1406"/>
                  </a:lnTo>
                  <a:lnTo>
                    <a:pt x="446" y="1386"/>
                  </a:lnTo>
                  <a:lnTo>
                    <a:pt x="404" y="1364"/>
                  </a:lnTo>
                  <a:lnTo>
                    <a:pt x="364" y="1340"/>
                  </a:lnTo>
                  <a:close/>
                </a:path>
              </a:pathLst>
            </a:custGeom>
            <a:solidFill>
              <a:srgbClr val="A1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7" name="Freeform 71"/>
            <p:cNvSpPr>
              <a:spLocks/>
            </p:cNvSpPr>
            <p:nvPr/>
          </p:nvSpPr>
          <p:spPr bwMode="auto">
            <a:xfrm>
              <a:off x="1598" y="1918"/>
              <a:ext cx="1108" cy="1466"/>
            </a:xfrm>
            <a:custGeom>
              <a:avLst/>
              <a:gdLst>
                <a:gd name="T0" fmla="*/ 364 w 1108"/>
                <a:gd name="T1" fmla="*/ 1340 h 1466"/>
                <a:gd name="T2" fmla="*/ 512 w 1108"/>
                <a:gd name="T3" fmla="*/ 1280 h 1466"/>
                <a:gd name="T4" fmla="*/ 144 w 1108"/>
                <a:gd name="T5" fmla="*/ 362 h 1466"/>
                <a:gd name="T6" fmla="*/ 0 w 1108"/>
                <a:gd name="T7" fmla="*/ 420 h 1466"/>
                <a:gd name="T8" fmla="*/ 0 w 1108"/>
                <a:gd name="T9" fmla="*/ 420 h 1466"/>
                <a:gd name="T10" fmla="*/ 16 w 1108"/>
                <a:gd name="T11" fmla="*/ 366 h 1466"/>
                <a:gd name="T12" fmla="*/ 36 w 1108"/>
                <a:gd name="T13" fmla="*/ 312 h 1466"/>
                <a:gd name="T14" fmla="*/ 60 w 1108"/>
                <a:gd name="T15" fmla="*/ 260 h 1466"/>
                <a:gd name="T16" fmla="*/ 86 w 1108"/>
                <a:gd name="T17" fmla="*/ 210 h 1466"/>
                <a:gd name="T18" fmla="*/ 246 w 1108"/>
                <a:gd name="T19" fmla="*/ 324 h 1466"/>
                <a:gd name="T20" fmla="*/ 474 w 1108"/>
                <a:gd name="T21" fmla="*/ 0 h 1466"/>
                <a:gd name="T22" fmla="*/ 474 w 1108"/>
                <a:gd name="T23" fmla="*/ 0 h 1466"/>
                <a:gd name="T24" fmla="*/ 484 w 1108"/>
                <a:gd name="T25" fmla="*/ 54 h 1466"/>
                <a:gd name="T26" fmla="*/ 498 w 1108"/>
                <a:gd name="T27" fmla="*/ 106 h 1466"/>
                <a:gd name="T28" fmla="*/ 514 w 1108"/>
                <a:gd name="T29" fmla="*/ 158 h 1466"/>
                <a:gd name="T30" fmla="*/ 532 w 1108"/>
                <a:gd name="T31" fmla="*/ 208 h 1466"/>
                <a:gd name="T32" fmla="*/ 556 w 1108"/>
                <a:gd name="T33" fmla="*/ 258 h 1466"/>
                <a:gd name="T34" fmla="*/ 580 w 1108"/>
                <a:gd name="T35" fmla="*/ 304 h 1466"/>
                <a:gd name="T36" fmla="*/ 610 w 1108"/>
                <a:gd name="T37" fmla="*/ 350 h 1466"/>
                <a:gd name="T38" fmla="*/ 640 w 1108"/>
                <a:gd name="T39" fmla="*/ 392 h 1466"/>
                <a:gd name="T40" fmla="*/ 674 w 1108"/>
                <a:gd name="T41" fmla="*/ 434 h 1466"/>
                <a:gd name="T42" fmla="*/ 710 w 1108"/>
                <a:gd name="T43" fmla="*/ 472 h 1466"/>
                <a:gd name="T44" fmla="*/ 748 w 1108"/>
                <a:gd name="T45" fmla="*/ 508 h 1466"/>
                <a:gd name="T46" fmla="*/ 788 w 1108"/>
                <a:gd name="T47" fmla="*/ 544 h 1466"/>
                <a:gd name="T48" fmla="*/ 830 w 1108"/>
                <a:gd name="T49" fmla="*/ 574 h 1466"/>
                <a:gd name="T50" fmla="*/ 876 w 1108"/>
                <a:gd name="T51" fmla="*/ 604 h 1466"/>
                <a:gd name="T52" fmla="*/ 922 w 1108"/>
                <a:gd name="T53" fmla="*/ 630 h 1466"/>
                <a:gd name="T54" fmla="*/ 970 w 1108"/>
                <a:gd name="T55" fmla="*/ 654 h 1466"/>
                <a:gd name="T56" fmla="*/ 970 w 1108"/>
                <a:gd name="T57" fmla="*/ 654 h 1466"/>
                <a:gd name="T58" fmla="*/ 974 w 1108"/>
                <a:gd name="T59" fmla="*/ 714 h 1466"/>
                <a:gd name="T60" fmla="*/ 982 w 1108"/>
                <a:gd name="T61" fmla="*/ 772 h 1466"/>
                <a:gd name="T62" fmla="*/ 994 w 1108"/>
                <a:gd name="T63" fmla="*/ 830 h 1466"/>
                <a:gd name="T64" fmla="*/ 1010 w 1108"/>
                <a:gd name="T65" fmla="*/ 886 h 1466"/>
                <a:gd name="T66" fmla="*/ 1028 w 1108"/>
                <a:gd name="T67" fmla="*/ 942 h 1466"/>
                <a:gd name="T68" fmla="*/ 1052 w 1108"/>
                <a:gd name="T69" fmla="*/ 994 h 1466"/>
                <a:gd name="T70" fmla="*/ 1078 w 1108"/>
                <a:gd name="T71" fmla="*/ 1044 h 1466"/>
                <a:gd name="T72" fmla="*/ 1108 w 1108"/>
                <a:gd name="T73" fmla="*/ 1094 h 1466"/>
                <a:gd name="T74" fmla="*/ 708 w 1108"/>
                <a:gd name="T75" fmla="*/ 1112 h 1466"/>
                <a:gd name="T76" fmla="*/ 724 w 1108"/>
                <a:gd name="T77" fmla="*/ 1466 h 1466"/>
                <a:gd name="T78" fmla="*/ 724 w 1108"/>
                <a:gd name="T79" fmla="*/ 1466 h 1466"/>
                <a:gd name="T80" fmla="*/ 674 w 1108"/>
                <a:gd name="T81" fmla="*/ 1460 h 1466"/>
                <a:gd name="T82" fmla="*/ 626 w 1108"/>
                <a:gd name="T83" fmla="*/ 1450 h 1466"/>
                <a:gd name="T84" fmla="*/ 580 w 1108"/>
                <a:gd name="T85" fmla="*/ 1438 h 1466"/>
                <a:gd name="T86" fmla="*/ 534 w 1108"/>
                <a:gd name="T87" fmla="*/ 1422 h 1466"/>
                <a:gd name="T88" fmla="*/ 490 w 1108"/>
                <a:gd name="T89" fmla="*/ 1406 h 1466"/>
                <a:gd name="T90" fmla="*/ 446 w 1108"/>
                <a:gd name="T91" fmla="*/ 1386 h 1466"/>
                <a:gd name="T92" fmla="*/ 404 w 1108"/>
                <a:gd name="T93" fmla="*/ 1364 h 1466"/>
                <a:gd name="T94" fmla="*/ 364 w 1108"/>
                <a:gd name="T95" fmla="*/ 1340 h 14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08" h="1466">
                  <a:moveTo>
                    <a:pt x="364" y="1340"/>
                  </a:moveTo>
                  <a:lnTo>
                    <a:pt x="512" y="1280"/>
                  </a:lnTo>
                  <a:lnTo>
                    <a:pt x="144" y="362"/>
                  </a:lnTo>
                  <a:lnTo>
                    <a:pt x="0" y="420"/>
                  </a:lnTo>
                  <a:lnTo>
                    <a:pt x="16" y="366"/>
                  </a:lnTo>
                  <a:lnTo>
                    <a:pt x="36" y="312"/>
                  </a:lnTo>
                  <a:lnTo>
                    <a:pt x="60" y="260"/>
                  </a:lnTo>
                  <a:lnTo>
                    <a:pt x="86" y="210"/>
                  </a:lnTo>
                  <a:lnTo>
                    <a:pt x="246" y="324"/>
                  </a:lnTo>
                  <a:lnTo>
                    <a:pt x="474" y="0"/>
                  </a:lnTo>
                  <a:lnTo>
                    <a:pt x="484" y="54"/>
                  </a:lnTo>
                  <a:lnTo>
                    <a:pt x="498" y="106"/>
                  </a:lnTo>
                  <a:lnTo>
                    <a:pt x="514" y="158"/>
                  </a:lnTo>
                  <a:lnTo>
                    <a:pt x="532" y="208"/>
                  </a:lnTo>
                  <a:lnTo>
                    <a:pt x="556" y="258"/>
                  </a:lnTo>
                  <a:lnTo>
                    <a:pt x="580" y="304"/>
                  </a:lnTo>
                  <a:lnTo>
                    <a:pt x="610" y="350"/>
                  </a:lnTo>
                  <a:lnTo>
                    <a:pt x="640" y="392"/>
                  </a:lnTo>
                  <a:lnTo>
                    <a:pt x="674" y="434"/>
                  </a:lnTo>
                  <a:lnTo>
                    <a:pt x="710" y="472"/>
                  </a:lnTo>
                  <a:lnTo>
                    <a:pt x="748" y="508"/>
                  </a:lnTo>
                  <a:lnTo>
                    <a:pt x="788" y="544"/>
                  </a:lnTo>
                  <a:lnTo>
                    <a:pt x="830" y="574"/>
                  </a:lnTo>
                  <a:lnTo>
                    <a:pt x="876" y="604"/>
                  </a:lnTo>
                  <a:lnTo>
                    <a:pt x="922" y="630"/>
                  </a:lnTo>
                  <a:lnTo>
                    <a:pt x="970" y="654"/>
                  </a:lnTo>
                  <a:lnTo>
                    <a:pt x="974" y="714"/>
                  </a:lnTo>
                  <a:lnTo>
                    <a:pt x="982" y="772"/>
                  </a:lnTo>
                  <a:lnTo>
                    <a:pt x="994" y="830"/>
                  </a:lnTo>
                  <a:lnTo>
                    <a:pt x="1010" y="886"/>
                  </a:lnTo>
                  <a:lnTo>
                    <a:pt x="1028" y="942"/>
                  </a:lnTo>
                  <a:lnTo>
                    <a:pt x="1052" y="994"/>
                  </a:lnTo>
                  <a:lnTo>
                    <a:pt x="1078" y="1044"/>
                  </a:lnTo>
                  <a:lnTo>
                    <a:pt x="1108" y="1094"/>
                  </a:lnTo>
                  <a:lnTo>
                    <a:pt x="708" y="1112"/>
                  </a:lnTo>
                  <a:lnTo>
                    <a:pt x="724" y="1466"/>
                  </a:lnTo>
                  <a:lnTo>
                    <a:pt x="674" y="1460"/>
                  </a:lnTo>
                  <a:lnTo>
                    <a:pt x="626" y="1450"/>
                  </a:lnTo>
                  <a:lnTo>
                    <a:pt x="580" y="1438"/>
                  </a:lnTo>
                  <a:lnTo>
                    <a:pt x="534" y="1422"/>
                  </a:lnTo>
                  <a:lnTo>
                    <a:pt x="490" y="1406"/>
                  </a:lnTo>
                  <a:lnTo>
                    <a:pt x="446" y="1386"/>
                  </a:lnTo>
                  <a:lnTo>
                    <a:pt x="404" y="1364"/>
                  </a:lnTo>
                  <a:lnTo>
                    <a:pt x="364" y="13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8" name="Freeform 72"/>
            <p:cNvSpPr>
              <a:spLocks/>
            </p:cNvSpPr>
            <p:nvPr/>
          </p:nvSpPr>
          <p:spPr bwMode="auto">
            <a:xfrm>
              <a:off x="2306" y="3012"/>
              <a:ext cx="602" cy="378"/>
            </a:xfrm>
            <a:custGeom>
              <a:avLst/>
              <a:gdLst>
                <a:gd name="T0" fmla="*/ 16 w 602"/>
                <a:gd name="T1" fmla="*/ 372 h 378"/>
                <a:gd name="T2" fmla="*/ 0 w 602"/>
                <a:gd name="T3" fmla="*/ 18 h 378"/>
                <a:gd name="T4" fmla="*/ 400 w 602"/>
                <a:gd name="T5" fmla="*/ 0 h 378"/>
                <a:gd name="T6" fmla="*/ 400 w 602"/>
                <a:gd name="T7" fmla="*/ 0 h 378"/>
                <a:gd name="T8" fmla="*/ 420 w 602"/>
                <a:gd name="T9" fmla="*/ 30 h 378"/>
                <a:gd name="T10" fmla="*/ 444 w 602"/>
                <a:gd name="T11" fmla="*/ 60 h 378"/>
                <a:gd name="T12" fmla="*/ 466 w 602"/>
                <a:gd name="T13" fmla="*/ 88 h 378"/>
                <a:gd name="T14" fmla="*/ 492 w 602"/>
                <a:gd name="T15" fmla="*/ 116 h 378"/>
                <a:gd name="T16" fmla="*/ 518 w 602"/>
                <a:gd name="T17" fmla="*/ 144 h 378"/>
                <a:gd name="T18" fmla="*/ 544 w 602"/>
                <a:gd name="T19" fmla="*/ 168 h 378"/>
                <a:gd name="T20" fmla="*/ 574 w 602"/>
                <a:gd name="T21" fmla="*/ 192 h 378"/>
                <a:gd name="T22" fmla="*/ 602 w 602"/>
                <a:gd name="T23" fmla="*/ 216 h 378"/>
                <a:gd name="T24" fmla="*/ 602 w 602"/>
                <a:gd name="T25" fmla="*/ 216 h 378"/>
                <a:gd name="T26" fmla="*/ 576 w 602"/>
                <a:gd name="T27" fmla="*/ 234 h 378"/>
                <a:gd name="T28" fmla="*/ 548 w 602"/>
                <a:gd name="T29" fmla="*/ 252 h 378"/>
                <a:gd name="T30" fmla="*/ 522 w 602"/>
                <a:gd name="T31" fmla="*/ 268 h 378"/>
                <a:gd name="T32" fmla="*/ 492 w 602"/>
                <a:gd name="T33" fmla="*/ 284 h 378"/>
                <a:gd name="T34" fmla="*/ 464 w 602"/>
                <a:gd name="T35" fmla="*/ 298 h 378"/>
                <a:gd name="T36" fmla="*/ 434 w 602"/>
                <a:gd name="T37" fmla="*/ 312 h 378"/>
                <a:gd name="T38" fmla="*/ 404 w 602"/>
                <a:gd name="T39" fmla="*/ 324 h 378"/>
                <a:gd name="T40" fmla="*/ 372 w 602"/>
                <a:gd name="T41" fmla="*/ 334 h 378"/>
                <a:gd name="T42" fmla="*/ 340 w 602"/>
                <a:gd name="T43" fmla="*/ 344 h 378"/>
                <a:gd name="T44" fmla="*/ 308 w 602"/>
                <a:gd name="T45" fmla="*/ 352 h 378"/>
                <a:gd name="T46" fmla="*/ 276 w 602"/>
                <a:gd name="T47" fmla="*/ 360 h 378"/>
                <a:gd name="T48" fmla="*/ 244 w 602"/>
                <a:gd name="T49" fmla="*/ 366 h 378"/>
                <a:gd name="T50" fmla="*/ 210 w 602"/>
                <a:gd name="T51" fmla="*/ 370 h 378"/>
                <a:gd name="T52" fmla="*/ 176 w 602"/>
                <a:gd name="T53" fmla="*/ 374 h 378"/>
                <a:gd name="T54" fmla="*/ 142 w 602"/>
                <a:gd name="T55" fmla="*/ 376 h 378"/>
                <a:gd name="T56" fmla="*/ 108 w 602"/>
                <a:gd name="T57" fmla="*/ 378 h 378"/>
                <a:gd name="T58" fmla="*/ 108 w 602"/>
                <a:gd name="T59" fmla="*/ 378 h 378"/>
                <a:gd name="T60" fmla="*/ 60 w 602"/>
                <a:gd name="T61" fmla="*/ 376 h 378"/>
                <a:gd name="T62" fmla="*/ 16 w 602"/>
                <a:gd name="T63" fmla="*/ 372 h 3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2" h="378">
                  <a:moveTo>
                    <a:pt x="16" y="372"/>
                  </a:moveTo>
                  <a:lnTo>
                    <a:pt x="0" y="18"/>
                  </a:lnTo>
                  <a:lnTo>
                    <a:pt x="400" y="0"/>
                  </a:lnTo>
                  <a:lnTo>
                    <a:pt x="420" y="30"/>
                  </a:lnTo>
                  <a:lnTo>
                    <a:pt x="444" y="60"/>
                  </a:lnTo>
                  <a:lnTo>
                    <a:pt x="466" y="88"/>
                  </a:lnTo>
                  <a:lnTo>
                    <a:pt x="492" y="116"/>
                  </a:lnTo>
                  <a:lnTo>
                    <a:pt x="518" y="144"/>
                  </a:lnTo>
                  <a:lnTo>
                    <a:pt x="544" y="168"/>
                  </a:lnTo>
                  <a:lnTo>
                    <a:pt x="574" y="192"/>
                  </a:lnTo>
                  <a:lnTo>
                    <a:pt x="602" y="216"/>
                  </a:lnTo>
                  <a:lnTo>
                    <a:pt x="576" y="234"/>
                  </a:lnTo>
                  <a:lnTo>
                    <a:pt x="548" y="252"/>
                  </a:lnTo>
                  <a:lnTo>
                    <a:pt x="522" y="268"/>
                  </a:lnTo>
                  <a:lnTo>
                    <a:pt x="492" y="284"/>
                  </a:lnTo>
                  <a:lnTo>
                    <a:pt x="464" y="298"/>
                  </a:lnTo>
                  <a:lnTo>
                    <a:pt x="434" y="312"/>
                  </a:lnTo>
                  <a:lnTo>
                    <a:pt x="404" y="324"/>
                  </a:lnTo>
                  <a:lnTo>
                    <a:pt x="372" y="334"/>
                  </a:lnTo>
                  <a:lnTo>
                    <a:pt x="340" y="344"/>
                  </a:lnTo>
                  <a:lnTo>
                    <a:pt x="308" y="352"/>
                  </a:lnTo>
                  <a:lnTo>
                    <a:pt x="276" y="360"/>
                  </a:lnTo>
                  <a:lnTo>
                    <a:pt x="244" y="366"/>
                  </a:lnTo>
                  <a:lnTo>
                    <a:pt x="210" y="370"/>
                  </a:lnTo>
                  <a:lnTo>
                    <a:pt x="176" y="374"/>
                  </a:lnTo>
                  <a:lnTo>
                    <a:pt x="142" y="376"/>
                  </a:lnTo>
                  <a:lnTo>
                    <a:pt x="108" y="378"/>
                  </a:lnTo>
                  <a:lnTo>
                    <a:pt x="60" y="376"/>
                  </a:lnTo>
                  <a:lnTo>
                    <a:pt x="16" y="372"/>
                  </a:lnTo>
                  <a:close/>
                </a:path>
              </a:pathLst>
            </a:custGeom>
            <a:solidFill>
              <a:srgbClr val="A1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9" name="Freeform 73"/>
            <p:cNvSpPr>
              <a:spLocks/>
            </p:cNvSpPr>
            <p:nvPr/>
          </p:nvSpPr>
          <p:spPr bwMode="auto">
            <a:xfrm>
              <a:off x="2306" y="3012"/>
              <a:ext cx="602" cy="378"/>
            </a:xfrm>
            <a:custGeom>
              <a:avLst/>
              <a:gdLst>
                <a:gd name="T0" fmla="*/ 16 w 602"/>
                <a:gd name="T1" fmla="*/ 372 h 378"/>
                <a:gd name="T2" fmla="*/ 0 w 602"/>
                <a:gd name="T3" fmla="*/ 18 h 378"/>
                <a:gd name="T4" fmla="*/ 400 w 602"/>
                <a:gd name="T5" fmla="*/ 0 h 378"/>
                <a:gd name="T6" fmla="*/ 400 w 602"/>
                <a:gd name="T7" fmla="*/ 0 h 378"/>
                <a:gd name="T8" fmla="*/ 420 w 602"/>
                <a:gd name="T9" fmla="*/ 30 h 378"/>
                <a:gd name="T10" fmla="*/ 444 w 602"/>
                <a:gd name="T11" fmla="*/ 60 h 378"/>
                <a:gd name="T12" fmla="*/ 466 w 602"/>
                <a:gd name="T13" fmla="*/ 88 h 378"/>
                <a:gd name="T14" fmla="*/ 492 w 602"/>
                <a:gd name="T15" fmla="*/ 116 h 378"/>
                <a:gd name="T16" fmla="*/ 518 w 602"/>
                <a:gd name="T17" fmla="*/ 144 h 378"/>
                <a:gd name="T18" fmla="*/ 544 w 602"/>
                <a:gd name="T19" fmla="*/ 168 h 378"/>
                <a:gd name="T20" fmla="*/ 574 w 602"/>
                <a:gd name="T21" fmla="*/ 192 h 378"/>
                <a:gd name="T22" fmla="*/ 602 w 602"/>
                <a:gd name="T23" fmla="*/ 216 h 378"/>
                <a:gd name="T24" fmla="*/ 602 w 602"/>
                <a:gd name="T25" fmla="*/ 216 h 378"/>
                <a:gd name="T26" fmla="*/ 576 w 602"/>
                <a:gd name="T27" fmla="*/ 234 h 378"/>
                <a:gd name="T28" fmla="*/ 548 w 602"/>
                <a:gd name="T29" fmla="*/ 252 h 378"/>
                <a:gd name="T30" fmla="*/ 522 w 602"/>
                <a:gd name="T31" fmla="*/ 268 h 378"/>
                <a:gd name="T32" fmla="*/ 492 w 602"/>
                <a:gd name="T33" fmla="*/ 284 h 378"/>
                <a:gd name="T34" fmla="*/ 464 w 602"/>
                <a:gd name="T35" fmla="*/ 298 h 378"/>
                <a:gd name="T36" fmla="*/ 434 w 602"/>
                <a:gd name="T37" fmla="*/ 312 h 378"/>
                <a:gd name="T38" fmla="*/ 404 w 602"/>
                <a:gd name="T39" fmla="*/ 324 h 378"/>
                <a:gd name="T40" fmla="*/ 372 w 602"/>
                <a:gd name="T41" fmla="*/ 334 h 378"/>
                <a:gd name="T42" fmla="*/ 340 w 602"/>
                <a:gd name="T43" fmla="*/ 344 h 378"/>
                <a:gd name="T44" fmla="*/ 308 w 602"/>
                <a:gd name="T45" fmla="*/ 352 h 378"/>
                <a:gd name="T46" fmla="*/ 276 w 602"/>
                <a:gd name="T47" fmla="*/ 360 h 378"/>
                <a:gd name="T48" fmla="*/ 244 w 602"/>
                <a:gd name="T49" fmla="*/ 366 h 378"/>
                <a:gd name="T50" fmla="*/ 210 w 602"/>
                <a:gd name="T51" fmla="*/ 370 h 378"/>
                <a:gd name="T52" fmla="*/ 176 w 602"/>
                <a:gd name="T53" fmla="*/ 374 h 378"/>
                <a:gd name="T54" fmla="*/ 142 w 602"/>
                <a:gd name="T55" fmla="*/ 376 h 378"/>
                <a:gd name="T56" fmla="*/ 108 w 602"/>
                <a:gd name="T57" fmla="*/ 378 h 378"/>
                <a:gd name="T58" fmla="*/ 108 w 602"/>
                <a:gd name="T59" fmla="*/ 378 h 378"/>
                <a:gd name="T60" fmla="*/ 60 w 602"/>
                <a:gd name="T61" fmla="*/ 376 h 378"/>
                <a:gd name="T62" fmla="*/ 16 w 602"/>
                <a:gd name="T63" fmla="*/ 372 h 3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2" h="378">
                  <a:moveTo>
                    <a:pt x="16" y="372"/>
                  </a:moveTo>
                  <a:lnTo>
                    <a:pt x="0" y="18"/>
                  </a:lnTo>
                  <a:lnTo>
                    <a:pt x="400" y="0"/>
                  </a:lnTo>
                  <a:lnTo>
                    <a:pt x="420" y="30"/>
                  </a:lnTo>
                  <a:lnTo>
                    <a:pt x="444" y="60"/>
                  </a:lnTo>
                  <a:lnTo>
                    <a:pt x="466" y="88"/>
                  </a:lnTo>
                  <a:lnTo>
                    <a:pt x="492" y="116"/>
                  </a:lnTo>
                  <a:lnTo>
                    <a:pt x="518" y="144"/>
                  </a:lnTo>
                  <a:lnTo>
                    <a:pt x="544" y="168"/>
                  </a:lnTo>
                  <a:lnTo>
                    <a:pt x="574" y="192"/>
                  </a:lnTo>
                  <a:lnTo>
                    <a:pt x="602" y="216"/>
                  </a:lnTo>
                  <a:lnTo>
                    <a:pt x="576" y="234"/>
                  </a:lnTo>
                  <a:lnTo>
                    <a:pt x="548" y="252"/>
                  </a:lnTo>
                  <a:lnTo>
                    <a:pt x="522" y="268"/>
                  </a:lnTo>
                  <a:lnTo>
                    <a:pt x="492" y="284"/>
                  </a:lnTo>
                  <a:lnTo>
                    <a:pt x="464" y="298"/>
                  </a:lnTo>
                  <a:lnTo>
                    <a:pt x="434" y="312"/>
                  </a:lnTo>
                  <a:lnTo>
                    <a:pt x="404" y="324"/>
                  </a:lnTo>
                  <a:lnTo>
                    <a:pt x="372" y="334"/>
                  </a:lnTo>
                  <a:lnTo>
                    <a:pt x="340" y="344"/>
                  </a:lnTo>
                  <a:lnTo>
                    <a:pt x="308" y="352"/>
                  </a:lnTo>
                  <a:lnTo>
                    <a:pt x="276" y="360"/>
                  </a:lnTo>
                  <a:lnTo>
                    <a:pt x="244" y="366"/>
                  </a:lnTo>
                  <a:lnTo>
                    <a:pt x="210" y="370"/>
                  </a:lnTo>
                  <a:lnTo>
                    <a:pt x="176" y="374"/>
                  </a:lnTo>
                  <a:lnTo>
                    <a:pt x="142" y="376"/>
                  </a:lnTo>
                  <a:lnTo>
                    <a:pt x="108" y="378"/>
                  </a:lnTo>
                  <a:lnTo>
                    <a:pt x="60" y="376"/>
                  </a:lnTo>
                  <a:lnTo>
                    <a:pt x="16" y="3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0" name="Freeform 74"/>
            <p:cNvSpPr>
              <a:spLocks/>
            </p:cNvSpPr>
            <p:nvPr/>
          </p:nvSpPr>
          <p:spPr bwMode="auto">
            <a:xfrm>
              <a:off x="1572" y="2280"/>
              <a:ext cx="538" cy="978"/>
            </a:xfrm>
            <a:custGeom>
              <a:avLst/>
              <a:gdLst>
                <a:gd name="T0" fmla="*/ 246 w 538"/>
                <a:gd name="T1" fmla="*/ 862 h 978"/>
                <a:gd name="T2" fmla="*/ 246 w 538"/>
                <a:gd name="T3" fmla="*/ 862 h 978"/>
                <a:gd name="T4" fmla="*/ 218 w 538"/>
                <a:gd name="T5" fmla="*/ 834 h 978"/>
                <a:gd name="T6" fmla="*/ 192 w 538"/>
                <a:gd name="T7" fmla="*/ 802 h 978"/>
                <a:gd name="T8" fmla="*/ 166 w 538"/>
                <a:gd name="T9" fmla="*/ 772 h 978"/>
                <a:gd name="T10" fmla="*/ 144 w 538"/>
                <a:gd name="T11" fmla="*/ 738 h 978"/>
                <a:gd name="T12" fmla="*/ 122 w 538"/>
                <a:gd name="T13" fmla="*/ 704 h 978"/>
                <a:gd name="T14" fmla="*/ 102 w 538"/>
                <a:gd name="T15" fmla="*/ 668 h 978"/>
                <a:gd name="T16" fmla="*/ 82 w 538"/>
                <a:gd name="T17" fmla="*/ 632 h 978"/>
                <a:gd name="T18" fmla="*/ 66 w 538"/>
                <a:gd name="T19" fmla="*/ 596 h 978"/>
                <a:gd name="T20" fmla="*/ 50 w 538"/>
                <a:gd name="T21" fmla="*/ 558 h 978"/>
                <a:gd name="T22" fmla="*/ 38 w 538"/>
                <a:gd name="T23" fmla="*/ 518 h 978"/>
                <a:gd name="T24" fmla="*/ 26 w 538"/>
                <a:gd name="T25" fmla="*/ 478 h 978"/>
                <a:gd name="T26" fmla="*/ 16 w 538"/>
                <a:gd name="T27" fmla="*/ 438 h 978"/>
                <a:gd name="T28" fmla="*/ 10 w 538"/>
                <a:gd name="T29" fmla="*/ 396 h 978"/>
                <a:gd name="T30" fmla="*/ 4 w 538"/>
                <a:gd name="T31" fmla="*/ 354 h 978"/>
                <a:gd name="T32" fmla="*/ 0 w 538"/>
                <a:gd name="T33" fmla="*/ 312 h 978"/>
                <a:gd name="T34" fmla="*/ 0 w 538"/>
                <a:gd name="T35" fmla="*/ 268 h 978"/>
                <a:gd name="T36" fmla="*/ 0 w 538"/>
                <a:gd name="T37" fmla="*/ 268 h 978"/>
                <a:gd name="T38" fmla="*/ 2 w 538"/>
                <a:gd name="T39" fmla="*/ 214 h 978"/>
                <a:gd name="T40" fmla="*/ 6 w 538"/>
                <a:gd name="T41" fmla="*/ 162 h 978"/>
                <a:gd name="T42" fmla="*/ 14 w 538"/>
                <a:gd name="T43" fmla="*/ 110 h 978"/>
                <a:gd name="T44" fmla="*/ 26 w 538"/>
                <a:gd name="T45" fmla="*/ 58 h 978"/>
                <a:gd name="T46" fmla="*/ 170 w 538"/>
                <a:gd name="T47" fmla="*/ 0 h 978"/>
                <a:gd name="T48" fmla="*/ 538 w 538"/>
                <a:gd name="T49" fmla="*/ 918 h 978"/>
                <a:gd name="T50" fmla="*/ 390 w 538"/>
                <a:gd name="T51" fmla="*/ 978 h 978"/>
                <a:gd name="T52" fmla="*/ 390 w 538"/>
                <a:gd name="T53" fmla="*/ 978 h 978"/>
                <a:gd name="T54" fmla="*/ 352 w 538"/>
                <a:gd name="T55" fmla="*/ 952 h 978"/>
                <a:gd name="T56" fmla="*/ 314 w 538"/>
                <a:gd name="T57" fmla="*/ 924 h 978"/>
                <a:gd name="T58" fmla="*/ 280 w 538"/>
                <a:gd name="T59" fmla="*/ 894 h 978"/>
                <a:gd name="T60" fmla="*/ 246 w 538"/>
                <a:gd name="T61" fmla="*/ 862 h 9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38" h="978">
                  <a:moveTo>
                    <a:pt x="246" y="862"/>
                  </a:moveTo>
                  <a:lnTo>
                    <a:pt x="246" y="862"/>
                  </a:lnTo>
                  <a:lnTo>
                    <a:pt x="218" y="834"/>
                  </a:lnTo>
                  <a:lnTo>
                    <a:pt x="192" y="802"/>
                  </a:lnTo>
                  <a:lnTo>
                    <a:pt x="166" y="772"/>
                  </a:lnTo>
                  <a:lnTo>
                    <a:pt x="144" y="738"/>
                  </a:lnTo>
                  <a:lnTo>
                    <a:pt x="122" y="704"/>
                  </a:lnTo>
                  <a:lnTo>
                    <a:pt x="102" y="668"/>
                  </a:lnTo>
                  <a:lnTo>
                    <a:pt x="82" y="632"/>
                  </a:lnTo>
                  <a:lnTo>
                    <a:pt x="66" y="596"/>
                  </a:lnTo>
                  <a:lnTo>
                    <a:pt x="50" y="558"/>
                  </a:lnTo>
                  <a:lnTo>
                    <a:pt x="38" y="518"/>
                  </a:lnTo>
                  <a:lnTo>
                    <a:pt x="26" y="478"/>
                  </a:lnTo>
                  <a:lnTo>
                    <a:pt x="16" y="438"/>
                  </a:lnTo>
                  <a:lnTo>
                    <a:pt x="10" y="396"/>
                  </a:lnTo>
                  <a:lnTo>
                    <a:pt x="4" y="354"/>
                  </a:lnTo>
                  <a:lnTo>
                    <a:pt x="0" y="312"/>
                  </a:lnTo>
                  <a:lnTo>
                    <a:pt x="0" y="268"/>
                  </a:lnTo>
                  <a:lnTo>
                    <a:pt x="2" y="214"/>
                  </a:lnTo>
                  <a:lnTo>
                    <a:pt x="6" y="162"/>
                  </a:lnTo>
                  <a:lnTo>
                    <a:pt x="14" y="110"/>
                  </a:lnTo>
                  <a:lnTo>
                    <a:pt x="26" y="58"/>
                  </a:lnTo>
                  <a:lnTo>
                    <a:pt x="170" y="0"/>
                  </a:lnTo>
                  <a:lnTo>
                    <a:pt x="538" y="918"/>
                  </a:lnTo>
                  <a:lnTo>
                    <a:pt x="390" y="978"/>
                  </a:lnTo>
                  <a:lnTo>
                    <a:pt x="352" y="952"/>
                  </a:lnTo>
                  <a:lnTo>
                    <a:pt x="314" y="924"/>
                  </a:lnTo>
                  <a:lnTo>
                    <a:pt x="280" y="894"/>
                  </a:lnTo>
                  <a:lnTo>
                    <a:pt x="246" y="862"/>
                  </a:lnTo>
                  <a:close/>
                </a:path>
              </a:pathLst>
            </a:custGeom>
            <a:solidFill>
              <a:srgbClr val="A1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1" name="Freeform 75"/>
            <p:cNvSpPr>
              <a:spLocks/>
            </p:cNvSpPr>
            <p:nvPr/>
          </p:nvSpPr>
          <p:spPr bwMode="auto">
            <a:xfrm>
              <a:off x="1572" y="2280"/>
              <a:ext cx="538" cy="978"/>
            </a:xfrm>
            <a:custGeom>
              <a:avLst/>
              <a:gdLst>
                <a:gd name="T0" fmla="*/ 246 w 538"/>
                <a:gd name="T1" fmla="*/ 862 h 978"/>
                <a:gd name="T2" fmla="*/ 246 w 538"/>
                <a:gd name="T3" fmla="*/ 862 h 978"/>
                <a:gd name="T4" fmla="*/ 218 w 538"/>
                <a:gd name="T5" fmla="*/ 834 h 978"/>
                <a:gd name="T6" fmla="*/ 192 w 538"/>
                <a:gd name="T7" fmla="*/ 802 h 978"/>
                <a:gd name="T8" fmla="*/ 166 w 538"/>
                <a:gd name="T9" fmla="*/ 772 h 978"/>
                <a:gd name="T10" fmla="*/ 144 w 538"/>
                <a:gd name="T11" fmla="*/ 738 h 978"/>
                <a:gd name="T12" fmla="*/ 122 w 538"/>
                <a:gd name="T13" fmla="*/ 704 h 978"/>
                <a:gd name="T14" fmla="*/ 102 w 538"/>
                <a:gd name="T15" fmla="*/ 668 h 978"/>
                <a:gd name="T16" fmla="*/ 82 w 538"/>
                <a:gd name="T17" fmla="*/ 632 h 978"/>
                <a:gd name="T18" fmla="*/ 66 w 538"/>
                <a:gd name="T19" fmla="*/ 596 h 978"/>
                <a:gd name="T20" fmla="*/ 50 w 538"/>
                <a:gd name="T21" fmla="*/ 558 h 978"/>
                <a:gd name="T22" fmla="*/ 38 w 538"/>
                <a:gd name="T23" fmla="*/ 518 h 978"/>
                <a:gd name="T24" fmla="*/ 26 w 538"/>
                <a:gd name="T25" fmla="*/ 478 h 978"/>
                <a:gd name="T26" fmla="*/ 16 w 538"/>
                <a:gd name="T27" fmla="*/ 438 h 978"/>
                <a:gd name="T28" fmla="*/ 10 w 538"/>
                <a:gd name="T29" fmla="*/ 396 h 978"/>
                <a:gd name="T30" fmla="*/ 4 w 538"/>
                <a:gd name="T31" fmla="*/ 354 h 978"/>
                <a:gd name="T32" fmla="*/ 0 w 538"/>
                <a:gd name="T33" fmla="*/ 312 h 978"/>
                <a:gd name="T34" fmla="*/ 0 w 538"/>
                <a:gd name="T35" fmla="*/ 268 h 978"/>
                <a:gd name="T36" fmla="*/ 0 w 538"/>
                <a:gd name="T37" fmla="*/ 268 h 978"/>
                <a:gd name="T38" fmla="*/ 2 w 538"/>
                <a:gd name="T39" fmla="*/ 214 h 978"/>
                <a:gd name="T40" fmla="*/ 6 w 538"/>
                <a:gd name="T41" fmla="*/ 162 h 978"/>
                <a:gd name="T42" fmla="*/ 14 w 538"/>
                <a:gd name="T43" fmla="*/ 110 h 978"/>
                <a:gd name="T44" fmla="*/ 26 w 538"/>
                <a:gd name="T45" fmla="*/ 58 h 978"/>
                <a:gd name="T46" fmla="*/ 170 w 538"/>
                <a:gd name="T47" fmla="*/ 0 h 978"/>
                <a:gd name="T48" fmla="*/ 538 w 538"/>
                <a:gd name="T49" fmla="*/ 918 h 978"/>
                <a:gd name="T50" fmla="*/ 390 w 538"/>
                <a:gd name="T51" fmla="*/ 978 h 978"/>
                <a:gd name="T52" fmla="*/ 390 w 538"/>
                <a:gd name="T53" fmla="*/ 978 h 978"/>
                <a:gd name="T54" fmla="*/ 352 w 538"/>
                <a:gd name="T55" fmla="*/ 952 h 978"/>
                <a:gd name="T56" fmla="*/ 314 w 538"/>
                <a:gd name="T57" fmla="*/ 924 h 978"/>
                <a:gd name="T58" fmla="*/ 280 w 538"/>
                <a:gd name="T59" fmla="*/ 894 h 978"/>
                <a:gd name="T60" fmla="*/ 246 w 538"/>
                <a:gd name="T61" fmla="*/ 862 h 9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38" h="978">
                  <a:moveTo>
                    <a:pt x="246" y="862"/>
                  </a:moveTo>
                  <a:lnTo>
                    <a:pt x="246" y="862"/>
                  </a:lnTo>
                  <a:lnTo>
                    <a:pt x="218" y="834"/>
                  </a:lnTo>
                  <a:lnTo>
                    <a:pt x="192" y="802"/>
                  </a:lnTo>
                  <a:lnTo>
                    <a:pt x="166" y="772"/>
                  </a:lnTo>
                  <a:lnTo>
                    <a:pt x="144" y="738"/>
                  </a:lnTo>
                  <a:lnTo>
                    <a:pt x="122" y="704"/>
                  </a:lnTo>
                  <a:lnTo>
                    <a:pt x="102" y="668"/>
                  </a:lnTo>
                  <a:lnTo>
                    <a:pt x="82" y="632"/>
                  </a:lnTo>
                  <a:lnTo>
                    <a:pt x="66" y="596"/>
                  </a:lnTo>
                  <a:lnTo>
                    <a:pt x="50" y="558"/>
                  </a:lnTo>
                  <a:lnTo>
                    <a:pt x="38" y="518"/>
                  </a:lnTo>
                  <a:lnTo>
                    <a:pt x="26" y="478"/>
                  </a:lnTo>
                  <a:lnTo>
                    <a:pt x="16" y="438"/>
                  </a:lnTo>
                  <a:lnTo>
                    <a:pt x="10" y="396"/>
                  </a:lnTo>
                  <a:lnTo>
                    <a:pt x="4" y="354"/>
                  </a:lnTo>
                  <a:lnTo>
                    <a:pt x="0" y="312"/>
                  </a:lnTo>
                  <a:lnTo>
                    <a:pt x="0" y="268"/>
                  </a:lnTo>
                  <a:lnTo>
                    <a:pt x="2" y="214"/>
                  </a:lnTo>
                  <a:lnTo>
                    <a:pt x="6" y="162"/>
                  </a:lnTo>
                  <a:lnTo>
                    <a:pt x="14" y="110"/>
                  </a:lnTo>
                  <a:lnTo>
                    <a:pt x="26" y="58"/>
                  </a:lnTo>
                  <a:lnTo>
                    <a:pt x="170" y="0"/>
                  </a:lnTo>
                  <a:lnTo>
                    <a:pt x="538" y="918"/>
                  </a:lnTo>
                  <a:lnTo>
                    <a:pt x="390" y="978"/>
                  </a:lnTo>
                  <a:lnTo>
                    <a:pt x="352" y="952"/>
                  </a:lnTo>
                  <a:lnTo>
                    <a:pt x="314" y="924"/>
                  </a:lnTo>
                  <a:lnTo>
                    <a:pt x="280" y="894"/>
                  </a:lnTo>
                  <a:lnTo>
                    <a:pt x="246" y="8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2" name="Freeform 76"/>
            <p:cNvSpPr>
              <a:spLocks/>
            </p:cNvSpPr>
            <p:nvPr/>
          </p:nvSpPr>
          <p:spPr bwMode="auto">
            <a:xfrm>
              <a:off x="1684" y="1782"/>
              <a:ext cx="388" cy="460"/>
            </a:xfrm>
            <a:custGeom>
              <a:avLst/>
              <a:gdLst>
                <a:gd name="T0" fmla="*/ 0 w 388"/>
                <a:gd name="T1" fmla="*/ 346 h 460"/>
                <a:gd name="T2" fmla="*/ 0 w 388"/>
                <a:gd name="T3" fmla="*/ 346 h 460"/>
                <a:gd name="T4" fmla="*/ 28 w 388"/>
                <a:gd name="T5" fmla="*/ 300 h 460"/>
                <a:gd name="T6" fmla="*/ 62 w 388"/>
                <a:gd name="T7" fmla="*/ 254 h 460"/>
                <a:gd name="T8" fmla="*/ 96 w 388"/>
                <a:gd name="T9" fmla="*/ 212 h 460"/>
                <a:gd name="T10" fmla="*/ 134 w 388"/>
                <a:gd name="T11" fmla="*/ 172 h 460"/>
                <a:gd name="T12" fmla="*/ 134 w 388"/>
                <a:gd name="T13" fmla="*/ 172 h 460"/>
                <a:gd name="T14" fmla="*/ 162 w 388"/>
                <a:gd name="T15" fmla="*/ 146 h 460"/>
                <a:gd name="T16" fmla="*/ 190 w 388"/>
                <a:gd name="T17" fmla="*/ 120 h 460"/>
                <a:gd name="T18" fmla="*/ 218 w 388"/>
                <a:gd name="T19" fmla="*/ 98 h 460"/>
                <a:gd name="T20" fmla="*/ 248 w 388"/>
                <a:gd name="T21" fmla="*/ 76 h 460"/>
                <a:gd name="T22" fmla="*/ 280 w 388"/>
                <a:gd name="T23" fmla="*/ 54 h 460"/>
                <a:gd name="T24" fmla="*/ 312 w 388"/>
                <a:gd name="T25" fmla="*/ 34 h 460"/>
                <a:gd name="T26" fmla="*/ 346 w 388"/>
                <a:gd name="T27" fmla="*/ 16 h 460"/>
                <a:gd name="T28" fmla="*/ 380 w 388"/>
                <a:gd name="T29" fmla="*/ 0 h 460"/>
                <a:gd name="T30" fmla="*/ 380 w 388"/>
                <a:gd name="T31" fmla="*/ 0 h 460"/>
                <a:gd name="T32" fmla="*/ 380 w 388"/>
                <a:gd name="T33" fmla="*/ 12 h 460"/>
                <a:gd name="T34" fmla="*/ 380 w 388"/>
                <a:gd name="T35" fmla="*/ 12 h 460"/>
                <a:gd name="T36" fmla="*/ 382 w 388"/>
                <a:gd name="T37" fmla="*/ 74 h 460"/>
                <a:gd name="T38" fmla="*/ 388 w 388"/>
                <a:gd name="T39" fmla="*/ 136 h 460"/>
                <a:gd name="T40" fmla="*/ 160 w 388"/>
                <a:gd name="T41" fmla="*/ 460 h 460"/>
                <a:gd name="T42" fmla="*/ 0 w 388"/>
                <a:gd name="T43" fmla="*/ 346 h 4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88" h="460">
                  <a:moveTo>
                    <a:pt x="0" y="346"/>
                  </a:moveTo>
                  <a:lnTo>
                    <a:pt x="0" y="346"/>
                  </a:lnTo>
                  <a:lnTo>
                    <a:pt x="28" y="300"/>
                  </a:lnTo>
                  <a:lnTo>
                    <a:pt x="62" y="254"/>
                  </a:lnTo>
                  <a:lnTo>
                    <a:pt x="96" y="212"/>
                  </a:lnTo>
                  <a:lnTo>
                    <a:pt x="134" y="172"/>
                  </a:lnTo>
                  <a:lnTo>
                    <a:pt x="162" y="146"/>
                  </a:lnTo>
                  <a:lnTo>
                    <a:pt x="190" y="120"/>
                  </a:lnTo>
                  <a:lnTo>
                    <a:pt x="218" y="98"/>
                  </a:lnTo>
                  <a:lnTo>
                    <a:pt x="248" y="76"/>
                  </a:lnTo>
                  <a:lnTo>
                    <a:pt x="280" y="54"/>
                  </a:lnTo>
                  <a:lnTo>
                    <a:pt x="312" y="34"/>
                  </a:lnTo>
                  <a:lnTo>
                    <a:pt x="346" y="16"/>
                  </a:lnTo>
                  <a:lnTo>
                    <a:pt x="380" y="0"/>
                  </a:lnTo>
                  <a:lnTo>
                    <a:pt x="380" y="12"/>
                  </a:lnTo>
                  <a:lnTo>
                    <a:pt x="382" y="74"/>
                  </a:lnTo>
                  <a:lnTo>
                    <a:pt x="388" y="136"/>
                  </a:lnTo>
                  <a:lnTo>
                    <a:pt x="160" y="460"/>
                  </a:lnTo>
                  <a:lnTo>
                    <a:pt x="0" y="346"/>
                  </a:lnTo>
                  <a:close/>
                </a:path>
              </a:pathLst>
            </a:custGeom>
            <a:solidFill>
              <a:srgbClr val="A1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3" name="Freeform 77"/>
            <p:cNvSpPr>
              <a:spLocks/>
            </p:cNvSpPr>
            <p:nvPr/>
          </p:nvSpPr>
          <p:spPr bwMode="auto">
            <a:xfrm>
              <a:off x="1684" y="1782"/>
              <a:ext cx="388" cy="460"/>
            </a:xfrm>
            <a:custGeom>
              <a:avLst/>
              <a:gdLst>
                <a:gd name="T0" fmla="*/ 0 w 388"/>
                <a:gd name="T1" fmla="*/ 346 h 460"/>
                <a:gd name="T2" fmla="*/ 0 w 388"/>
                <a:gd name="T3" fmla="*/ 346 h 460"/>
                <a:gd name="T4" fmla="*/ 28 w 388"/>
                <a:gd name="T5" fmla="*/ 300 h 460"/>
                <a:gd name="T6" fmla="*/ 62 w 388"/>
                <a:gd name="T7" fmla="*/ 254 h 460"/>
                <a:gd name="T8" fmla="*/ 96 w 388"/>
                <a:gd name="T9" fmla="*/ 212 h 460"/>
                <a:gd name="T10" fmla="*/ 134 w 388"/>
                <a:gd name="T11" fmla="*/ 172 h 460"/>
                <a:gd name="T12" fmla="*/ 134 w 388"/>
                <a:gd name="T13" fmla="*/ 172 h 460"/>
                <a:gd name="T14" fmla="*/ 162 w 388"/>
                <a:gd name="T15" fmla="*/ 146 h 460"/>
                <a:gd name="T16" fmla="*/ 190 w 388"/>
                <a:gd name="T17" fmla="*/ 120 h 460"/>
                <a:gd name="T18" fmla="*/ 218 w 388"/>
                <a:gd name="T19" fmla="*/ 98 h 460"/>
                <a:gd name="T20" fmla="*/ 248 w 388"/>
                <a:gd name="T21" fmla="*/ 76 h 460"/>
                <a:gd name="T22" fmla="*/ 280 w 388"/>
                <a:gd name="T23" fmla="*/ 54 h 460"/>
                <a:gd name="T24" fmla="*/ 312 w 388"/>
                <a:gd name="T25" fmla="*/ 34 h 460"/>
                <a:gd name="T26" fmla="*/ 346 w 388"/>
                <a:gd name="T27" fmla="*/ 16 h 460"/>
                <a:gd name="T28" fmla="*/ 380 w 388"/>
                <a:gd name="T29" fmla="*/ 0 h 460"/>
                <a:gd name="T30" fmla="*/ 380 w 388"/>
                <a:gd name="T31" fmla="*/ 0 h 460"/>
                <a:gd name="T32" fmla="*/ 380 w 388"/>
                <a:gd name="T33" fmla="*/ 12 h 460"/>
                <a:gd name="T34" fmla="*/ 380 w 388"/>
                <a:gd name="T35" fmla="*/ 12 h 460"/>
                <a:gd name="T36" fmla="*/ 382 w 388"/>
                <a:gd name="T37" fmla="*/ 74 h 460"/>
                <a:gd name="T38" fmla="*/ 388 w 388"/>
                <a:gd name="T39" fmla="*/ 136 h 460"/>
                <a:gd name="T40" fmla="*/ 160 w 388"/>
                <a:gd name="T41" fmla="*/ 460 h 460"/>
                <a:gd name="T42" fmla="*/ 0 w 388"/>
                <a:gd name="T43" fmla="*/ 346 h 4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88" h="460">
                  <a:moveTo>
                    <a:pt x="0" y="346"/>
                  </a:moveTo>
                  <a:lnTo>
                    <a:pt x="0" y="346"/>
                  </a:lnTo>
                  <a:lnTo>
                    <a:pt x="28" y="300"/>
                  </a:lnTo>
                  <a:lnTo>
                    <a:pt x="62" y="254"/>
                  </a:lnTo>
                  <a:lnTo>
                    <a:pt x="96" y="212"/>
                  </a:lnTo>
                  <a:lnTo>
                    <a:pt x="134" y="172"/>
                  </a:lnTo>
                  <a:lnTo>
                    <a:pt x="162" y="146"/>
                  </a:lnTo>
                  <a:lnTo>
                    <a:pt x="190" y="120"/>
                  </a:lnTo>
                  <a:lnTo>
                    <a:pt x="218" y="98"/>
                  </a:lnTo>
                  <a:lnTo>
                    <a:pt x="248" y="76"/>
                  </a:lnTo>
                  <a:lnTo>
                    <a:pt x="280" y="54"/>
                  </a:lnTo>
                  <a:lnTo>
                    <a:pt x="312" y="34"/>
                  </a:lnTo>
                  <a:lnTo>
                    <a:pt x="346" y="16"/>
                  </a:lnTo>
                  <a:lnTo>
                    <a:pt x="380" y="0"/>
                  </a:lnTo>
                  <a:lnTo>
                    <a:pt x="380" y="12"/>
                  </a:lnTo>
                  <a:lnTo>
                    <a:pt x="382" y="74"/>
                  </a:lnTo>
                  <a:lnTo>
                    <a:pt x="388" y="136"/>
                  </a:lnTo>
                  <a:lnTo>
                    <a:pt x="160" y="460"/>
                  </a:lnTo>
                  <a:lnTo>
                    <a:pt x="0" y="3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4" name="Freeform 78"/>
            <p:cNvSpPr>
              <a:spLocks/>
            </p:cNvSpPr>
            <p:nvPr/>
          </p:nvSpPr>
          <p:spPr bwMode="auto">
            <a:xfrm>
              <a:off x="2080" y="1702"/>
              <a:ext cx="828" cy="860"/>
            </a:xfrm>
            <a:custGeom>
              <a:avLst/>
              <a:gdLst>
                <a:gd name="T0" fmla="*/ 238 w 828"/>
                <a:gd name="T1" fmla="*/ 688 h 860"/>
                <a:gd name="T2" fmla="*/ 192 w 828"/>
                <a:gd name="T3" fmla="*/ 638 h 860"/>
                <a:gd name="T4" fmla="*/ 150 w 828"/>
                <a:gd name="T5" fmla="*/ 584 h 860"/>
                <a:gd name="T6" fmla="*/ 114 w 828"/>
                <a:gd name="T7" fmla="*/ 528 h 860"/>
                <a:gd name="T8" fmla="*/ 80 w 828"/>
                <a:gd name="T9" fmla="*/ 470 h 860"/>
                <a:gd name="T10" fmla="*/ 52 w 828"/>
                <a:gd name="T11" fmla="*/ 406 h 860"/>
                <a:gd name="T12" fmla="*/ 30 w 828"/>
                <a:gd name="T13" fmla="*/ 342 h 860"/>
                <a:gd name="T14" fmla="*/ 12 w 828"/>
                <a:gd name="T15" fmla="*/ 274 h 860"/>
                <a:gd name="T16" fmla="*/ 0 w 828"/>
                <a:gd name="T17" fmla="*/ 206 h 860"/>
                <a:gd name="T18" fmla="*/ 122 w 828"/>
                <a:gd name="T19" fmla="*/ 32 h 860"/>
                <a:gd name="T20" fmla="*/ 226 w 828"/>
                <a:gd name="T21" fmla="*/ 12 h 860"/>
                <a:gd name="T22" fmla="*/ 334 w 828"/>
                <a:gd name="T23" fmla="*/ 4 h 860"/>
                <a:gd name="T24" fmla="*/ 334 w 828"/>
                <a:gd name="T25" fmla="*/ 4 h 860"/>
                <a:gd name="T26" fmla="*/ 368 w 828"/>
                <a:gd name="T27" fmla="*/ 6 h 860"/>
                <a:gd name="T28" fmla="*/ 436 w 828"/>
                <a:gd name="T29" fmla="*/ 10 h 860"/>
                <a:gd name="T30" fmla="*/ 502 w 828"/>
                <a:gd name="T31" fmla="*/ 22 h 860"/>
                <a:gd name="T32" fmla="*/ 566 w 828"/>
                <a:gd name="T33" fmla="*/ 38 h 860"/>
                <a:gd name="T34" fmla="*/ 628 w 828"/>
                <a:gd name="T35" fmla="*/ 58 h 860"/>
                <a:gd name="T36" fmla="*/ 688 w 828"/>
                <a:gd name="T37" fmla="*/ 84 h 860"/>
                <a:gd name="T38" fmla="*/ 746 w 828"/>
                <a:gd name="T39" fmla="*/ 114 h 860"/>
                <a:gd name="T40" fmla="*/ 802 w 828"/>
                <a:gd name="T41" fmla="*/ 148 h 860"/>
                <a:gd name="T42" fmla="*/ 828 w 828"/>
                <a:gd name="T43" fmla="*/ 166 h 860"/>
                <a:gd name="T44" fmla="*/ 754 w 828"/>
                <a:gd name="T45" fmla="*/ 228 h 860"/>
                <a:gd name="T46" fmla="*/ 688 w 828"/>
                <a:gd name="T47" fmla="*/ 298 h 860"/>
                <a:gd name="T48" fmla="*/ 630 w 828"/>
                <a:gd name="T49" fmla="*/ 376 h 860"/>
                <a:gd name="T50" fmla="*/ 580 w 828"/>
                <a:gd name="T51" fmla="*/ 460 h 860"/>
                <a:gd name="T52" fmla="*/ 540 w 828"/>
                <a:gd name="T53" fmla="*/ 548 h 860"/>
                <a:gd name="T54" fmla="*/ 512 w 828"/>
                <a:gd name="T55" fmla="*/ 644 h 860"/>
                <a:gd name="T56" fmla="*/ 494 w 828"/>
                <a:gd name="T57" fmla="*/ 742 h 860"/>
                <a:gd name="T58" fmla="*/ 488 w 828"/>
                <a:gd name="T59" fmla="*/ 846 h 860"/>
                <a:gd name="T60" fmla="*/ 488 w 828"/>
                <a:gd name="T61" fmla="*/ 860 h 860"/>
                <a:gd name="T62" fmla="*/ 454 w 828"/>
                <a:gd name="T63" fmla="*/ 844 h 860"/>
                <a:gd name="T64" fmla="*/ 386 w 828"/>
                <a:gd name="T65" fmla="*/ 806 h 860"/>
                <a:gd name="T66" fmla="*/ 324 w 828"/>
                <a:gd name="T67" fmla="*/ 762 h 860"/>
                <a:gd name="T68" fmla="*/ 266 w 828"/>
                <a:gd name="T69" fmla="*/ 714 h 8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28" h="860">
                  <a:moveTo>
                    <a:pt x="238" y="688"/>
                  </a:moveTo>
                  <a:lnTo>
                    <a:pt x="238" y="688"/>
                  </a:lnTo>
                  <a:lnTo>
                    <a:pt x="214" y="664"/>
                  </a:lnTo>
                  <a:lnTo>
                    <a:pt x="192" y="638"/>
                  </a:lnTo>
                  <a:lnTo>
                    <a:pt x="170" y="612"/>
                  </a:lnTo>
                  <a:lnTo>
                    <a:pt x="150" y="584"/>
                  </a:lnTo>
                  <a:lnTo>
                    <a:pt x="132" y="558"/>
                  </a:lnTo>
                  <a:lnTo>
                    <a:pt x="114" y="528"/>
                  </a:lnTo>
                  <a:lnTo>
                    <a:pt x="96" y="500"/>
                  </a:lnTo>
                  <a:lnTo>
                    <a:pt x="80" y="470"/>
                  </a:lnTo>
                  <a:lnTo>
                    <a:pt x="66" y="438"/>
                  </a:lnTo>
                  <a:lnTo>
                    <a:pt x="52" y="406"/>
                  </a:lnTo>
                  <a:lnTo>
                    <a:pt x="40" y="374"/>
                  </a:lnTo>
                  <a:lnTo>
                    <a:pt x="30" y="342"/>
                  </a:lnTo>
                  <a:lnTo>
                    <a:pt x="20" y="308"/>
                  </a:lnTo>
                  <a:lnTo>
                    <a:pt x="12" y="274"/>
                  </a:lnTo>
                  <a:lnTo>
                    <a:pt x="4" y="240"/>
                  </a:lnTo>
                  <a:lnTo>
                    <a:pt x="0" y="206"/>
                  </a:lnTo>
                  <a:lnTo>
                    <a:pt x="122" y="32"/>
                  </a:lnTo>
                  <a:lnTo>
                    <a:pt x="174" y="20"/>
                  </a:lnTo>
                  <a:lnTo>
                    <a:pt x="226" y="12"/>
                  </a:lnTo>
                  <a:lnTo>
                    <a:pt x="278" y="6"/>
                  </a:lnTo>
                  <a:lnTo>
                    <a:pt x="334" y="4"/>
                  </a:lnTo>
                  <a:lnTo>
                    <a:pt x="334" y="0"/>
                  </a:lnTo>
                  <a:lnTo>
                    <a:pt x="334" y="4"/>
                  </a:lnTo>
                  <a:lnTo>
                    <a:pt x="368" y="6"/>
                  </a:lnTo>
                  <a:lnTo>
                    <a:pt x="402" y="8"/>
                  </a:lnTo>
                  <a:lnTo>
                    <a:pt x="436" y="10"/>
                  </a:lnTo>
                  <a:lnTo>
                    <a:pt x="468" y="16"/>
                  </a:lnTo>
                  <a:lnTo>
                    <a:pt x="502" y="22"/>
                  </a:lnTo>
                  <a:lnTo>
                    <a:pt x="534" y="28"/>
                  </a:lnTo>
                  <a:lnTo>
                    <a:pt x="566" y="38"/>
                  </a:lnTo>
                  <a:lnTo>
                    <a:pt x="598" y="48"/>
                  </a:lnTo>
                  <a:lnTo>
                    <a:pt x="628" y="58"/>
                  </a:lnTo>
                  <a:lnTo>
                    <a:pt x="660" y="70"/>
                  </a:lnTo>
                  <a:lnTo>
                    <a:pt x="688" y="84"/>
                  </a:lnTo>
                  <a:lnTo>
                    <a:pt x="718" y="98"/>
                  </a:lnTo>
                  <a:lnTo>
                    <a:pt x="746" y="114"/>
                  </a:lnTo>
                  <a:lnTo>
                    <a:pt x="774" y="130"/>
                  </a:lnTo>
                  <a:lnTo>
                    <a:pt x="802" y="148"/>
                  </a:lnTo>
                  <a:lnTo>
                    <a:pt x="828" y="166"/>
                  </a:lnTo>
                  <a:lnTo>
                    <a:pt x="790" y="196"/>
                  </a:lnTo>
                  <a:lnTo>
                    <a:pt x="754" y="228"/>
                  </a:lnTo>
                  <a:lnTo>
                    <a:pt x="720" y="262"/>
                  </a:lnTo>
                  <a:lnTo>
                    <a:pt x="688" y="298"/>
                  </a:lnTo>
                  <a:lnTo>
                    <a:pt x="658" y="336"/>
                  </a:lnTo>
                  <a:lnTo>
                    <a:pt x="630" y="376"/>
                  </a:lnTo>
                  <a:lnTo>
                    <a:pt x="604" y="416"/>
                  </a:lnTo>
                  <a:lnTo>
                    <a:pt x="580" y="460"/>
                  </a:lnTo>
                  <a:lnTo>
                    <a:pt x="560" y="504"/>
                  </a:lnTo>
                  <a:lnTo>
                    <a:pt x="540" y="548"/>
                  </a:lnTo>
                  <a:lnTo>
                    <a:pt x="526" y="596"/>
                  </a:lnTo>
                  <a:lnTo>
                    <a:pt x="512" y="644"/>
                  </a:lnTo>
                  <a:lnTo>
                    <a:pt x="502" y="692"/>
                  </a:lnTo>
                  <a:lnTo>
                    <a:pt x="494" y="742"/>
                  </a:lnTo>
                  <a:lnTo>
                    <a:pt x="490" y="794"/>
                  </a:lnTo>
                  <a:lnTo>
                    <a:pt x="488" y="846"/>
                  </a:lnTo>
                  <a:lnTo>
                    <a:pt x="488" y="860"/>
                  </a:lnTo>
                  <a:lnTo>
                    <a:pt x="454" y="844"/>
                  </a:lnTo>
                  <a:lnTo>
                    <a:pt x="420" y="826"/>
                  </a:lnTo>
                  <a:lnTo>
                    <a:pt x="386" y="806"/>
                  </a:lnTo>
                  <a:lnTo>
                    <a:pt x="354" y="786"/>
                  </a:lnTo>
                  <a:lnTo>
                    <a:pt x="324" y="762"/>
                  </a:lnTo>
                  <a:lnTo>
                    <a:pt x="294" y="738"/>
                  </a:lnTo>
                  <a:lnTo>
                    <a:pt x="266" y="714"/>
                  </a:lnTo>
                  <a:lnTo>
                    <a:pt x="238" y="688"/>
                  </a:lnTo>
                  <a:close/>
                </a:path>
              </a:pathLst>
            </a:custGeom>
            <a:solidFill>
              <a:srgbClr val="A1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5" name="Freeform 79"/>
            <p:cNvSpPr>
              <a:spLocks/>
            </p:cNvSpPr>
            <p:nvPr/>
          </p:nvSpPr>
          <p:spPr bwMode="auto">
            <a:xfrm>
              <a:off x="2080" y="1702"/>
              <a:ext cx="828" cy="860"/>
            </a:xfrm>
            <a:custGeom>
              <a:avLst/>
              <a:gdLst>
                <a:gd name="T0" fmla="*/ 238 w 828"/>
                <a:gd name="T1" fmla="*/ 688 h 860"/>
                <a:gd name="T2" fmla="*/ 192 w 828"/>
                <a:gd name="T3" fmla="*/ 638 h 860"/>
                <a:gd name="T4" fmla="*/ 150 w 828"/>
                <a:gd name="T5" fmla="*/ 584 h 860"/>
                <a:gd name="T6" fmla="*/ 114 w 828"/>
                <a:gd name="T7" fmla="*/ 528 h 860"/>
                <a:gd name="T8" fmla="*/ 80 w 828"/>
                <a:gd name="T9" fmla="*/ 470 h 860"/>
                <a:gd name="T10" fmla="*/ 52 w 828"/>
                <a:gd name="T11" fmla="*/ 406 h 860"/>
                <a:gd name="T12" fmla="*/ 30 w 828"/>
                <a:gd name="T13" fmla="*/ 342 h 860"/>
                <a:gd name="T14" fmla="*/ 12 w 828"/>
                <a:gd name="T15" fmla="*/ 274 h 860"/>
                <a:gd name="T16" fmla="*/ 0 w 828"/>
                <a:gd name="T17" fmla="*/ 206 h 860"/>
                <a:gd name="T18" fmla="*/ 122 w 828"/>
                <a:gd name="T19" fmla="*/ 32 h 860"/>
                <a:gd name="T20" fmla="*/ 226 w 828"/>
                <a:gd name="T21" fmla="*/ 12 h 860"/>
                <a:gd name="T22" fmla="*/ 334 w 828"/>
                <a:gd name="T23" fmla="*/ 4 h 860"/>
                <a:gd name="T24" fmla="*/ 334 w 828"/>
                <a:gd name="T25" fmla="*/ 4 h 860"/>
                <a:gd name="T26" fmla="*/ 368 w 828"/>
                <a:gd name="T27" fmla="*/ 6 h 860"/>
                <a:gd name="T28" fmla="*/ 436 w 828"/>
                <a:gd name="T29" fmla="*/ 10 h 860"/>
                <a:gd name="T30" fmla="*/ 502 w 828"/>
                <a:gd name="T31" fmla="*/ 22 h 860"/>
                <a:gd name="T32" fmla="*/ 566 w 828"/>
                <a:gd name="T33" fmla="*/ 38 h 860"/>
                <a:gd name="T34" fmla="*/ 628 w 828"/>
                <a:gd name="T35" fmla="*/ 58 h 860"/>
                <a:gd name="T36" fmla="*/ 688 w 828"/>
                <a:gd name="T37" fmla="*/ 84 h 860"/>
                <a:gd name="T38" fmla="*/ 746 w 828"/>
                <a:gd name="T39" fmla="*/ 114 h 860"/>
                <a:gd name="T40" fmla="*/ 802 w 828"/>
                <a:gd name="T41" fmla="*/ 148 h 860"/>
                <a:gd name="T42" fmla="*/ 828 w 828"/>
                <a:gd name="T43" fmla="*/ 166 h 860"/>
                <a:gd name="T44" fmla="*/ 754 w 828"/>
                <a:gd name="T45" fmla="*/ 228 h 860"/>
                <a:gd name="T46" fmla="*/ 688 w 828"/>
                <a:gd name="T47" fmla="*/ 298 h 860"/>
                <a:gd name="T48" fmla="*/ 630 w 828"/>
                <a:gd name="T49" fmla="*/ 376 h 860"/>
                <a:gd name="T50" fmla="*/ 580 w 828"/>
                <a:gd name="T51" fmla="*/ 460 h 860"/>
                <a:gd name="T52" fmla="*/ 540 w 828"/>
                <a:gd name="T53" fmla="*/ 548 h 860"/>
                <a:gd name="T54" fmla="*/ 512 w 828"/>
                <a:gd name="T55" fmla="*/ 644 h 860"/>
                <a:gd name="T56" fmla="*/ 494 w 828"/>
                <a:gd name="T57" fmla="*/ 742 h 860"/>
                <a:gd name="T58" fmla="*/ 488 w 828"/>
                <a:gd name="T59" fmla="*/ 846 h 860"/>
                <a:gd name="T60" fmla="*/ 488 w 828"/>
                <a:gd name="T61" fmla="*/ 860 h 860"/>
                <a:gd name="T62" fmla="*/ 454 w 828"/>
                <a:gd name="T63" fmla="*/ 844 h 860"/>
                <a:gd name="T64" fmla="*/ 386 w 828"/>
                <a:gd name="T65" fmla="*/ 806 h 860"/>
                <a:gd name="T66" fmla="*/ 324 w 828"/>
                <a:gd name="T67" fmla="*/ 762 h 860"/>
                <a:gd name="T68" fmla="*/ 266 w 828"/>
                <a:gd name="T69" fmla="*/ 714 h 8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28" h="860">
                  <a:moveTo>
                    <a:pt x="238" y="688"/>
                  </a:moveTo>
                  <a:lnTo>
                    <a:pt x="238" y="688"/>
                  </a:lnTo>
                  <a:lnTo>
                    <a:pt x="214" y="664"/>
                  </a:lnTo>
                  <a:lnTo>
                    <a:pt x="192" y="638"/>
                  </a:lnTo>
                  <a:lnTo>
                    <a:pt x="170" y="612"/>
                  </a:lnTo>
                  <a:lnTo>
                    <a:pt x="150" y="584"/>
                  </a:lnTo>
                  <a:lnTo>
                    <a:pt x="132" y="558"/>
                  </a:lnTo>
                  <a:lnTo>
                    <a:pt x="114" y="528"/>
                  </a:lnTo>
                  <a:lnTo>
                    <a:pt x="96" y="500"/>
                  </a:lnTo>
                  <a:lnTo>
                    <a:pt x="80" y="470"/>
                  </a:lnTo>
                  <a:lnTo>
                    <a:pt x="66" y="438"/>
                  </a:lnTo>
                  <a:lnTo>
                    <a:pt x="52" y="406"/>
                  </a:lnTo>
                  <a:lnTo>
                    <a:pt x="40" y="374"/>
                  </a:lnTo>
                  <a:lnTo>
                    <a:pt x="30" y="342"/>
                  </a:lnTo>
                  <a:lnTo>
                    <a:pt x="20" y="308"/>
                  </a:lnTo>
                  <a:lnTo>
                    <a:pt x="12" y="274"/>
                  </a:lnTo>
                  <a:lnTo>
                    <a:pt x="4" y="240"/>
                  </a:lnTo>
                  <a:lnTo>
                    <a:pt x="0" y="206"/>
                  </a:lnTo>
                  <a:lnTo>
                    <a:pt x="122" y="32"/>
                  </a:lnTo>
                  <a:lnTo>
                    <a:pt x="174" y="20"/>
                  </a:lnTo>
                  <a:lnTo>
                    <a:pt x="226" y="12"/>
                  </a:lnTo>
                  <a:lnTo>
                    <a:pt x="278" y="6"/>
                  </a:lnTo>
                  <a:lnTo>
                    <a:pt x="334" y="4"/>
                  </a:lnTo>
                  <a:lnTo>
                    <a:pt x="334" y="0"/>
                  </a:lnTo>
                  <a:lnTo>
                    <a:pt x="334" y="4"/>
                  </a:lnTo>
                  <a:lnTo>
                    <a:pt x="368" y="6"/>
                  </a:lnTo>
                  <a:lnTo>
                    <a:pt x="402" y="8"/>
                  </a:lnTo>
                  <a:lnTo>
                    <a:pt x="436" y="10"/>
                  </a:lnTo>
                  <a:lnTo>
                    <a:pt x="468" y="16"/>
                  </a:lnTo>
                  <a:lnTo>
                    <a:pt x="502" y="22"/>
                  </a:lnTo>
                  <a:lnTo>
                    <a:pt x="534" y="28"/>
                  </a:lnTo>
                  <a:lnTo>
                    <a:pt x="566" y="38"/>
                  </a:lnTo>
                  <a:lnTo>
                    <a:pt x="598" y="48"/>
                  </a:lnTo>
                  <a:lnTo>
                    <a:pt x="628" y="58"/>
                  </a:lnTo>
                  <a:lnTo>
                    <a:pt x="660" y="70"/>
                  </a:lnTo>
                  <a:lnTo>
                    <a:pt x="688" y="84"/>
                  </a:lnTo>
                  <a:lnTo>
                    <a:pt x="718" y="98"/>
                  </a:lnTo>
                  <a:lnTo>
                    <a:pt x="746" y="114"/>
                  </a:lnTo>
                  <a:lnTo>
                    <a:pt x="774" y="130"/>
                  </a:lnTo>
                  <a:lnTo>
                    <a:pt x="802" y="148"/>
                  </a:lnTo>
                  <a:lnTo>
                    <a:pt x="828" y="166"/>
                  </a:lnTo>
                  <a:lnTo>
                    <a:pt x="790" y="196"/>
                  </a:lnTo>
                  <a:lnTo>
                    <a:pt x="754" y="228"/>
                  </a:lnTo>
                  <a:lnTo>
                    <a:pt x="720" y="262"/>
                  </a:lnTo>
                  <a:lnTo>
                    <a:pt x="688" y="298"/>
                  </a:lnTo>
                  <a:lnTo>
                    <a:pt x="658" y="336"/>
                  </a:lnTo>
                  <a:lnTo>
                    <a:pt x="630" y="376"/>
                  </a:lnTo>
                  <a:lnTo>
                    <a:pt x="604" y="416"/>
                  </a:lnTo>
                  <a:lnTo>
                    <a:pt x="580" y="460"/>
                  </a:lnTo>
                  <a:lnTo>
                    <a:pt x="560" y="504"/>
                  </a:lnTo>
                  <a:lnTo>
                    <a:pt x="540" y="548"/>
                  </a:lnTo>
                  <a:lnTo>
                    <a:pt x="526" y="596"/>
                  </a:lnTo>
                  <a:lnTo>
                    <a:pt x="512" y="644"/>
                  </a:lnTo>
                  <a:lnTo>
                    <a:pt x="502" y="692"/>
                  </a:lnTo>
                  <a:lnTo>
                    <a:pt x="494" y="742"/>
                  </a:lnTo>
                  <a:lnTo>
                    <a:pt x="490" y="794"/>
                  </a:lnTo>
                  <a:lnTo>
                    <a:pt x="488" y="846"/>
                  </a:lnTo>
                  <a:lnTo>
                    <a:pt x="488" y="860"/>
                  </a:lnTo>
                  <a:lnTo>
                    <a:pt x="454" y="844"/>
                  </a:lnTo>
                  <a:lnTo>
                    <a:pt x="420" y="826"/>
                  </a:lnTo>
                  <a:lnTo>
                    <a:pt x="386" y="806"/>
                  </a:lnTo>
                  <a:lnTo>
                    <a:pt x="354" y="786"/>
                  </a:lnTo>
                  <a:lnTo>
                    <a:pt x="324" y="762"/>
                  </a:lnTo>
                  <a:lnTo>
                    <a:pt x="294" y="738"/>
                  </a:lnTo>
                  <a:lnTo>
                    <a:pt x="266" y="714"/>
                  </a:lnTo>
                  <a:lnTo>
                    <a:pt x="238" y="6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6" name="Freeform 80"/>
            <p:cNvSpPr>
              <a:spLocks/>
            </p:cNvSpPr>
            <p:nvPr/>
          </p:nvSpPr>
          <p:spPr bwMode="auto">
            <a:xfrm>
              <a:off x="2072" y="1734"/>
              <a:ext cx="130" cy="174"/>
            </a:xfrm>
            <a:custGeom>
              <a:avLst/>
              <a:gdLst>
                <a:gd name="T0" fmla="*/ 0 w 130"/>
                <a:gd name="T1" fmla="*/ 60 h 174"/>
                <a:gd name="T2" fmla="*/ 0 w 130"/>
                <a:gd name="T3" fmla="*/ 60 h 174"/>
                <a:gd name="T4" fmla="*/ 0 w 130"/>
                <a:gd name="T5" fmla="*/ 44 h 174"/>
                <a:gd name="T6" fmla="*/ 0 w 130"/>
                <a:gd name="T7" fmla="*/ 44 h 174"/>
                <a:gd name="T8" fmla="*/ 32 w 130"/>
                <a:gd name="T9" fmla="*/ 32 h 174"/>
                <a:gd name="T10" fmla="*/ 64 w 130"/>
                <a:gd name="T11" fmla="*/ 20 h 174"/>
                <a:gd name="T12" fmla="*/ 96 w 130"/>
                <a:gd name="T13" fmla="*/ 8 h 174"/>
                <a:gd name="T14" fmla="*/ 130 w 130"/>
                <a:gd name="T15" fmla="*/ 0 h 174"/>
                <a:gd name="T16" fmla="*/ 8 w 130"/>
                <a:gd name="T17" fmla="*/ 174 h 174"/>
                <a:gd name="T18" fmla="*/ 8 w 130"/>
                <a:gd name="T19" fmla="*/ 174 h 174"/>
                <a:gd name="T20" fmla="*/ 2 w 130"/>
                <a:gd name="T21" fmla="*/ 118 h 174"/>
                <a:gd name="T22" fmla="*/ 0 w 130"/>
                <a:gd name="T23" fmla="*/ 60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174">
                  <a:moveTo>
                    <a:pt x="0" y="60"/>
                  </a:moveTo>
                  <a:lnTo>
                    <a:pt x="0" y="60"/>
                  </a:lnTo>
                  <a:lnTo>
                    <a:pt x="0" y="44"/>
                  </a:lnTo>
                  <a:lnTo>
                    <a:pt x="32" y="32"/>
                  </a:lnTo>
                  <a:lnTo>
                    <a:pt x="64" y="20"/>
                  </a:lnTo>
                  <a:lnTo>
                    <a:pt x="96" y="8"/>
                  </a:lnTo>
                  <a:lnTo>
                    <a:pt x="130" y="0"/>
                  </a:lnTo>
                  <a:lnTo>
                    <a:pt x="8" y="174"/>
                  </a:lnTo>
                  <a:lnTo>
                    <a:pt x="2" y="118"/>
                  </a:lnTo>
                  <a:lnTo>
                    <a:pt x="0" y="60"/>
                  </a:lnTo>
                  <a:close/>
                </a:path>
              </a:pathLst>
            </a:custGeom>
            <a:solidFill>
              <a:srgbClr val="A1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7" name="Freeform 81"/>
            <p:cNvSpPr>
              <a:spLocks/>
            </p:cNvSpPr>
            <p:nvPr/>
          </p:nvSpPr>
          <p:spPr bwMode="auto">
            <a:xfrm>
              <a:off x="2072" y="1734"/>
              <a:ext cx="130" cy="174"/>
            </a:xfrm>
            <a:custGeom>
              <a:avLst/>
              <a:gdLst>
                <a:gd name="T0" fmla="*/ 0 w 130"/>
                <a:gd name="T1" fmla="*/ 60 h 174"/>
                <a:gd name="T2" fmla="*/ 0 w 130"/>
                <a:gd name="T3" fmla="*/ 60 h 174"/>
                <a:gd name="T4" fmla="*/ 0 w 130"/>
                <a:gd name="T5" fmla="*/ 44 h 174"/>
                <a:gd name="T6" fmla="*/ 0 w 130"/>
                <a:gd name="T7" fmla="*/ 44 h 174"/>
                <a:gd name="T8" fmla="*/ 32 w 130"/>
                <a:gd name="T9" fmla="*/ 32 h 174"/>
                <a:gd name="T10" fmla="*/ 64 w 130"/>
                <a:gd name="T11" fmla="*/ 20 h 174"/>
                <a:gd name="T12" fmla="*/ 96 w 130"/>
                <a:gd name="T13" fmla="*/ 8 h 174"/>
                <a:gd name="T14" fmla="*/ 130 w 130"/>
                <a:gd name="T15" fmla="*/ 0 h 174"/>
                <a:gd name="T16" fmla="*/ 8 w 130"/>
                <a:gd name="T17" fmla="*/ 174 h 174"/>
                <a:gd name="T18" fmla="*/ 8 w 130"/>
                <a:gd name="T19" fmla="*/ 174 h 174"/>
                <a:gd name="T20" fmla="*/ 2 w 130"/>
                <a:gd name="T21" fmla="*/ 118 h 174"/>
                <a:gd name="T22" fmla="*/ 0 w 130"/>
                <a:gd name="T23" fmla="*/ 60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174">
                  <a:moveTo>
                    <a:pt x="0" y="60"/>
                  </a:moveTo>
                  <a:lnTo>
                    <a:pt x="0" y="60"/>
                  </a:lnTo>
                  <a:lnTo>
                    <a:pt x="0" y="44"/>
                  </a:lnTo>
                  <a:lnTo>
                    <a:pt x="32" y="32"/>
                  </a:lnTo>
                  <a:lnTo>
                    <a:pt x="64" y="20"/>
                  </a:lnTo>
                  <a:lnTo>
                    <a:pt x="96" y="8"/>
                  </a:lnTo>
                  <a:lnTo>
                    <a:pt x="130" y="0"/>
                  </a:lnTo>
                  <a:lnTo>
                    <a:pt x="8" y="174"/>
                  </a:lnTo>
                  <a:lnTo>
                    <a:pt x="2" y="118"/>
                  </a:lnTo>
                  <a:lnTo>
                    <a:pt x="0" y="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8" name="Freeform 82"/>
            <p:cNvSpPr>
              <a:spLocks/>
            </p:cNvSpPr>
            <p:nvPr/>
          </p:nvSpPr>
          <p:spPr bwMode="auto">
            <a:xfrm>
              <a:off x="2072" y="1908"/>
              <a:ext cx="496" cy="664"/>
            </a:xfrm>
            <a:custGeom>
              <a:avLst/>
              <a:gdLst>
                <a:gd name="T0" fmla="*/ 0 w 496"/>
                <a:gd name="T1" fmla="*/ 10 h 664"/>
                <a:gd name="T2" fmla="*/ 8 w 496"/>
                <a:gd name="T3" fmla="*/ 0 h 664"/>
                <a:gd name="T4" fmla="*/ 8 w 496"/>
                <a:gd name="T5" fmla="*/ 0 h 664"/>
                <a:gd name="T6" fmla="*/ 12 w 496"/>
                <a:gd name="T7" fmla="*/ 34 h 664"/>
                <a:gd name="T8" fmla="*/ 20 w 496"/>
                <a:gd name="T9" fmla="*/ 68 h 664"/>
                <a:gd name="T10" fmla="*/ 28 w 496"/>
                <a:gd name="T11" fmla="*/ 102 h 664"/>
                <a:gd name="T12" fmla="*/ 38 w 496"/>
                <a:gd name="T13" fmla="*/ 136 h 664"/>
                <a:gd name="T14" fmla="*/ 48 w 496"/>
                <a:gd name="T15" fmla="*/ 168 h 664"/>
                <a:gd name="T16" fmla="*/ 60 w 496"/>
                <a:gd name="T17" fmla="*/ 200 h 664"/>
                <a:gd name="T18" fmla="*/ 74 w 496"/>
                <a:gd name="T19" fmla="*/ 232 h 664"/>
                <a:gd name="T20" fmla="*/ 88 w 496"/>
                <a:gd name="T21" fmla="*/ 264 h 664"/>
                <a:gd name="T22" fmla="*/ 104 w 496"/>
                <a:gd name="T23" fmla="*/ 294 h 664"/>
                <a:gd name="T24" fmla="*/ 122 w 496"/>
                <a:gd name="T25" fmla="*/ 322 h 664"/>
                <a:gd name="T26" fmla="*/ 140 w 496"/>
                <a:gd name="T27" fmla="*/ 352 h 664"/>
                <a:gd name="T28" fmla="*/ 158 w 496"/>
                <a:gd name="T29" fmla="*/ 378 h 664"/>
                <a:gd name="T30" fmla="*/ 178 w 496"/>
                <a:gd name="T31" fmla="*/ 406 h 664"/>
                <a:gd name="T32" fmla="*/ 200 w 496"/>
                <a:gd name="T33" fmla="*/ 432 h 664"/>
                <a:gd name="T34" fmla="*/ 222 w 496"/>
                <a:gd name="T35" fmla="*/ 458 h 664"/>
                <a:gd name="T36" fmla="*/ 246 w 496"/>
                <a:gd name="T37" fmla="*/ 482 h 664"/>
                <a:gd name="T38" fmla="*/ 246 w 496"/>
                <a:gd name="T39" fmla="*/ 482 h 664"/>
                <a:gd name="T40" fmla="*/ 274 w 496"/>
                <a:gd name="T41" fmla="*/ 508 h 664"/>
                <a:gd name="T42" fmla="*/ 302 w 496"/>
                <a:gd name="T43" fmla="*/ 532 h 664"/>
                <a:gd name="T44" fmla="*/ 332 w 496"/>
                <a:gd name="T45" fmla="*/ 556 h 664"/>
                <a:gd name="T46" fmla="*/ 362 w 496"/>
                <a:gd name="T47" fmla="*/ 580 h 664"/>
                <a:gd name="T48" fmla="*/ 394 w 496"/>
                <a:gd name="T49" fmla="*/ 600 h 664"/>
                <a:gd name="T50" fmla="*/ 428 w 496"/>
                <a:gd name="T51" fmla="*/ 620 h 664"/>
                <a:gd name="T52" fmla="*/ 462 w 496"/>
                <a:gd name="T53" fmla="*/ 638 h 664"/>
                <a:gd name="T54" fmla="*/ 496 w 496"/>
                <a:gd name="T55" fmla="*/ 654 h 664"/>
                <a:gd name="T56" fmla="*/ 496 w 496"/>
                <a:gd name="T57" fmla="*/ 654 h 664"/>
                <a:gd name="T58" fmla="*/ 496 w 496"/>
                <a:gd name="T59" fmla="*/ 664 h 664"/>
                <a:gd name="T60" fmla="*/ 496 w 496"/>
                <a:gd name="T61" fmla="*/ 664 h 664"/>
                <a:gd name="T62" fmla="*/ 448 w 496"/>
                <a:gd name="T63" fmla="*/ 640 h 664"/>
                <a:gd name="T64" fmla="*/ 402 w 496"/>
                <a:gd name="T65" fmla="*/ 614 h 664"/>
                <a:gd name="T66" fmla="*/ 356 w 496"/>
                <a:gd name="T67" fmla="*/ 584 h 664"/>
                <a:gd name="T68" fmla="*/ 314 w 496"/>
                <a:gd name="T69" fmla="*/ 554 h 664"/>
                <a:gd name="T70" fmla="*/ 274 w 496"/>
                <a:gd name="T71" fmla="*/ 518 h 664"/>
                <a:gd name="T72" fmla="*/ 236 w 496"/>
                <a:gd name="T73" fmla="*/ 482 h 664"/>
                <a:gd name="T74" fmla="*/ 200 w 496"/>
                <a:gd name="T75" fmla="*/ 444 h 664"/>
                <a:gd name="T76" fmla="*/ 166 w 496"/>
                <a:gd name="T77" fmla="*/ 402 h 664"/>
                <a:gd name="T78" fmla="*/ 136 w 496"/>
                <a:gd name="T79" fmla="*/ 360 h 664"/>
                <a:gd name="T80" fmla="*/ 106 w 496"/>
                <a:gd name="T81" fmla="*/ 314 h 664"/>
                <a:gd name="T82" fmla="*/ 82 w 496"/>
                <a:gd name="T83" fmla="*/ 268 h 664"/>
                <a:gd name="T84" fmla="*/ 58 w 496"/>
                <a:gd name="T85" fmla="*/ 218 h 664"/>
                <a:gd name="T86" fmla="*/ 40 w 496"/>
                <a:gd name="T87" fmla="*/ 168 h 664"/>
                <a:gd name="T88" fmla="*/ 24 w 496"/>
                <a:gd name="T89" fmla="*/ 116 h 664"/>
                <a:gd name="T90" fmla="*/ 10 w 496"/>
                <a:gd name="T91" fmla="*/ 64 h 664"/>
                <a:gd name="T92" fmla="*/ 0 w 496"/>
                <a:gd name="T93" fmla="*/ 10 h 6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96" h="664">
                  <a:moveTo>
                    <a:pt x="0" y="10"/>
                  </a:moveTo>
                  <a:lnTo>
                    <a:pt x="8" y="0"/>
                  </a:lnTo>
                  <a:lnTo>
                    <a:pt x="12" y="34"/>
                  </a:lnTo>
                  <a:lnTo>
                    <a:pt x="20" y="68"/>
                  </a:lnTo>
                  <a:lnTo>
                    <a:pt x="28" y="102"/>
                  </a:lnTo>
                  <a:lnTo>
                    <a:pt x="38" y="136"/>
                  </a:lnTo>
                  <a:lnTo>
                    <a:pt x="48" y="168"/>
                  </a:lnTo>
                  <a:lnTo>
                    <a:pt x="60" y="200"/>
                  </a:lnTo>
                  <a:lnTo>
                    <a:pt x="74" y="232"/>
                  </a:lnTo>
                  <a:lnTo>
                    <a:pt x="88" y="264"/>
                  </a:lnTo>
                  <a:lnTo>
                    <a:pt x="104" y="294"/>
                  </a:lnTo>
                  <a:lnTo>
                    <a:pt x="122" y="322"/>
                  </a:lnTo>
                  <a:lnTo>
                    <a:pt x="140" y="352"/>
                  </a:lnTo>
                  <a:lnTo>
                    <a:pt x="158" y="378"/>
                  </a:lnTo>
                  <a:lnTo>
                    <a:pt x="178" y="406"/>
                  </a:lnTo>
                  <a:lnTo>
                    <a:pt x="200" y="432"/>
                  </a:lnTo>
                  <a:lnTo>
                    <a:pt x="222" y="458"/>
                  </a:lnTo>
                  <a:lnTo>
                    <a:pt x="246" y="482"/>
                  </a:lnTo>
                  <a:lnTo>
                    <a:pt x="274" y="508"/>
                  </a:lnTo>
                  <a:lnTo>
                    <a:pt x="302" y="532"/>
                  </a:lnTo>
                  <a:lnTo>
                    <a:pt x="332" y="556"/>
                  </a:lnTo>
                  <a:lnTo>
                    <a:pt x="362" y="580"/>
                  </a:lnTo>
                  <a:lnTo>
                    <a:pt x="394" y="600"/>
                  </a:lnTo>
                  <a:lnTo>
                    <a:pt x="428" y="620"/>
                  </a:lnTo>
                  <a:lnTo>
                    <a:pt x="462" y="638"/>
                  </a:lnTo>
                  <a:lnTo>
                    <a:pt x="496" y="654"/>
                  </a:lnTo>
                  <a:lnTo>
                    <a:pt x="496" y="664"/>
                  </a:lnTo>
                  <a:lnTo>
                    <a:pt x="448" y="640"/>
                  </a:lnTo>
                  <a:lnTo>
                    <a:pt x="402" y="614"/>
                  </a:lnTo>
                  <a:lnTo>
                    <a:pt x="356" y="584"/>
                  </a:lnTo>
                  <a:lnTo>
                    <a:pt x="314" y="554"/>
                  </a:lnTo>
                  <a:lnTo>
                    <a:pt x="274" y="518"/>
                  </a:lnTo>
                  <a:lnTo>
                    <a:pt x="236" y="482"/>
                  </a:lnTo>
                  <a:lnTo>
                    <a:pt x="200" y="444"/>
                  </a:lnTo>
                  <a:lnTo>
                    <a:pt x="166" y="402"/>
                  </a:lnTo>
                  <a:lnTo>
                    <a:pt x="136" y="360"/>
                  </a:lnTo>
                  <a:lnTo>
                    <a:pt x="106" y="314"/>
                  </a:lnTo>
                  <a:lnTo>
                    <a:pt x="82" y="268"/>
                  </a:lnTo>
                  <a:lnTo>
                    <a:pt x="58" y="218"/>
                  </a:lnTo>
                  <a:lnTo>
                    <a:pt x="40" y="168"/>
                  </a:lnTo>
                  <a:lnTo>
                    <a:pt x="24" y="116"/>
                  </a:lnTo>
                  <a:lnTo>
                    <a:pt x="10" y="64"/>
                  </a:lnTo>
                  <a:lnTo>
                    <a:pt x="0" y="10"/>
                  </a:lnTo>
                  <a:close/>
                </a:path>
              </a:pathLst>
            </a:custGeom>
            <a:solidFill>
              <a:srgbClr val="6666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9" name="Freeform 83"/>
            <p:cNvSpPr>
              <a:spLocks/>
            </p:cNvSpPr>
            <p:nvPr/>
          </p:nvSpPr>
          <p:spPr bwMode="auto">
            <a:xfrm>
              <a:off x="2072" y="1908"/>
              <a:ext cx="496" cy="664"/>
            </a:xfrm>
            <a:custGeom>
              <a:avLst/>
              <a:gdLst>
                <a:gd name="T0" fmla="*/ 0 w 496"/>
                <a:gd name="T1" fmla="*/ 10 h 664"/>
                <a:gd name="T2" fmla="*/ 8 w 496"/>
                <a:gd name="T3" fmla="*/ 0 h 664"/>
                <a:gd name="T4" fmla="*/ 8 w 496"/>
                <a:gd name="T5" fmla="*/ 0 h 664"/>
                <a:gd name="T6" fmla="*/ 12 w 496"/>
                <a:gd name="T7" fmla="*/ 34 h 664"/>
                <a:gd name="T8" fmla="*/ 20 w 496"/>
                <a:gd name="T9" fmla="*/ 68 h 664"/>
                <a:gd name="T10" fmla="*/ 28 w 496"/>
                <a:gd name="T11" fmla="*/ 102 h 664"/>
                <a:gd name="T12" fmla="*/ 38 w 496"/>
                <a:gd name="T13" fmla="*/ 136 h 664"/>
                <a:gd name="T14" fmla="*/ 48 w 496"/>
                <a:gd name="T15" fmla="*/ 168 h 664"/>
                <a:gd name="T16" fmla="*/ 60 w 496"/>
                <a:gd name="T17" fmla="*/ 200 h 664"/>
                <a:gd name="T18" fmla="*/ 74 w 496"/>
                <a:gd name="T19" fmla="*/ 232 h 664"/>
                <a:gd name="T20" fmla="*/ 88 w 496"/>
                <a:gd name="T21" fmla="*/ 264 h 664"/>
                <a:gd name="T22" fmla="*/ 104 w 496"/>
                <a:gd name="T23" fmla="*/ 294 h 664"/>
                <a:gd name="T24" fmla="*/ 122 w 496"/>
                <a:gd name="T25" fmla="*/ 322 h 664"/>
                <a:gd name="T26" fmla="*/ 140 w 496"/>
                <a:gd name="T27" fmla="*/ 352 h 664"/>
                <a:gd name="T28" fmla="*/ 158 w 496"/>
                <a:gd name="T29" fmla="*/ 378 h 664"/>
                <a:gd name="T30" fmla="*/ 178 w 496"/>
                <a:gd name="T31" fmla="*/ 406 h 664"/>
                <a:gd name="T32" fmla="*/ 200 w 496"/>
                <a:gd name="T33" fmla="*/ 432 h 664"/>
                <a:gd name="T34" fmla="*/ 222 w 496"/>
                <a:gd name="T35" fmla="*/ 458 h 664"/>
                <a:gd name="T36" fmla="*/ 246 w 496"/>
                <a:gd name="T37" fmla="*/ 482 h 664"/>
                <a:gd name="T38" fmla="*/ 246 w 496"/>
                <a:gd name="T39" fmla="*/ 482 h 664"/>
                <a:gd name="T40" fmla="*/ 274 w 496"/>
                <a:gd name="T41" fmla="*/ 508 h 664"/>
                <a:gd name="T42" fmla="*/ 302 w 496"/>
                <a:gd name="T43" fmla="*/ 532 h 664"/>
                <a:gd name="T44" fmla="*/ 332 w 496"/>
                <a:gd name="T45" fmla="*/ 556 h 664"/>
                <a:gd name="T46" fmla="*/ 362 w 496"/>
                <a:gd name="T47" fmla="*/ 580 h 664"/>
                <a:gd name="T48" fmla="*/ 394 w 496"/>
                <a:gd name="T49" fmla="*/ 600 h 664"/>
                <a:gd name="T50" fmla="*/ 428 w 496"/>
                <a:gd name="T51" fmla="*/ 620 h 664"/>
                <a:gd name="T52" fmla="*/ 462 w 496"/>
                <a:gd name="T53" fmla="*/ 638 h 664"/>
                <a:gd name="T54" fmla="*/ 496 w 496"/>
                <a:gd name="T55" fmla="*/ 654 h 664"/>
                <a:gd name="T56" fmla="*/ 496 w 496"/>
                <a:gd name="T57" fmla="*/ 654 h 664"/>
                <a:gd name="T58" fmla="*/ 496 w 496"/>
                <a:gd name="T59" fmla="*/ 664 h 664"/>
                <a:gd name="T60" fmla="*/ 496 w 496"/>
                <a:gd name="T61" fmla="*/ 664 h 664"/>
                <a:gd name="T62" fmla="*/ 448 w 496"/>
                <a:gd name="T63" fmla="*/ 640 h 664"/>
                <a:gd name="T64" fmla="*/ 402 w 496"/>
                <a:gd name="T65" fmla="*/ 614 h 664"/>
                <a:gd name="T66" fmla="*/ 356 w 496"/>
                <a:gd name="T67" fmla="*/ 584 h 664"/>
                <a:gd name="T68" fmla="*/ 314 w 496"/>
                <a:gd name="T69" fmla="*/ 554 h 664"/>
                <a:gd name="T70" fmla="*/ 274 w 496"/>
                <a:gd name="T71" fmla="*/ 518 h 664"/>
                <a:gd name="T72" fmla="*/ 236 w 496"/>
                <a:gd name="T73" fmla="*/ 482 h 664"/>
                <a:gd name="T74" fmla="*/ 200 w 496"/>
                <a:gd name="T75" fmla="*/ 444 h 664"/>
                <a:gd name="T76" fmla="*/ 166 w 496"/>
                <a:gd name="T77" fmla="*/ 402 h 664"/>
                <a:gd name="T78" fmla="*/ 136 w 496"/>
                <a:gd name="T79" fmla="*/ 360 h 664"/>
                <a:gd name="T80" fmla="*/ 106 w 496"/>
                <a:gd name="T81" fmla="*/ 314 h 664"/>
                <a:gd name="T82" fmla="*/ 82 w 496"/>
                <a:gd name="T83" fmla="*/ 268 h 664"/>
                <a:gd name="T84" fmla="*/ 58 w 496"/>
                <a:gd name="T85" fmla="*/ 218 h 664"/>
                <a:gd name="T86" fmla="*/ 40 w 496"/>
                <a:gd name="T87" fmla="*/ 168 h 664"/>
                <a:gd name="T88" fmla="*/ 24 w 496"/>
                <a:gd name="T89" fmla="*/ 116 h 664"/>
                <a:gd name="T90" fmla="*/ 10 w 496"/>
                <a:gd name="T91" fmla="*/ 64 h 664"/>
                <a:gd name="T92" fmla="*/ 0 w 496"/>
                <a:gd name="T93" fmla="*/ 10 h 6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96" h="664">
                  <a:moveTo>
                    <a:pt x="0" y="10"/>
                  </a:moveTo>
                  <a:lnTo>
                    <a:pt x="8" y="0"/>
                  </a:lnTo>
                  <a:lnTo>
                    <a:pt x="12" y="34"/>
                  </a:lnTo>
                  <a:lnTo>
                    <a:pt x="20" y="68"/>
                  </a:lnTo>
                  <a:lnTo>
                    <a:pt x="28" y="102"/>
                  </a:lnTo>
                  <a:lnTo>
                    <a:pt x="38" y="136"/>
                  </a:lnTo>
                  <a:lnTo>
                    <a:pt x="48" y="168"/>
                  </a:lnTo>
                  <a:lnTo>
                    <a:pt x="60" y="200"/>
                  </a:lnTo>
                  <a:lnTo>
                    <a:pt x="74" y="232"/>
                  </a:lnTo>
                  <a:lnTo>
                    <a:pt x="88" y="264"/>
                  </a:lnTo>
                  <a:lnTo>
                    <a:pt x="104" y="294"/>
                  </a:lnTo>
                  <a:lnTo>
                    <a:pt x="122" y="322"/>
                  </a:lnTo>
                  <a:lnTo>
                    <a:pt x="140" y="352"/>
                  </a:lnTo>
                  <a:lnTo>
                    <a:pt x="158" y="378"/>
                  </a:lnTo>
                  <a:lnTo>
                    <a:pt x="178" y="406"/>
                  </a:lnTo>
                  <a:lnTo>
                    <a:pt x="200" y="432"/>
                  </a:lnTo>
                  <a:lnTo>
                    <a:pt x="222" y="458"/>
                  </a:lnTo>
                  <a:lnTo>
                    <a:pt x="246" y="482"/>
                  </a:lnTo>
                  <a:lnTo>
                    <a:pt x="274" y="508"/>
                  </a:lnTo>
                  <a:lnTo>
                    <a:pt x="302" y="532"/>
                  </a:lnTo>
                  <a:lnTo>
                    <a:pt x="332" y="556"/>
                  </a:lnTo>
                  <a:lnTo>
                    <a:pt x="362" y="580"/>
                  </a:lnTo>
                  <a:lnTo>
                    <a:pt x="394" y="600"/>
                  </a:lnTo>
                  <a:lnTo>
                    <a:pt x="428" y="620"/>
                  </a:lnTo>
                  <a:lnTo>
                    <a:pt x="462" y="638"/>
                  </a:lnTo>
                  <a:lnTo>
                    <a:pt x="496" y="654"/>
                  </a:lnTo>
                  <a:lnTo>
                    <a:pt x="496" y="664"/>
                  </a:lnTo>
                  <a:lnTo>
                    <a:pt x="448" y="640"/>
                  </a:lnTo>
                  <a:lnTo>
                    <a:pt x="402" y="614"/>
                  </a:lnTo>
                  <a:lnTo>
                    <a:pt x="356" y="584"/>
                  </a:lnTo>
                  <a:lnTo>
                    <a:pt x="314" y="554"/>
                  </a:lnTo>
                  <a:lnTo>
                    <a:pt x="274" y="518"/>
                  </a:lnTo>
                  <a:lnTo>
                    <a:pt x="236" y="482"/>
                  </a:lnTo>
                  <a:lnTo>
                    <a:pt x="200" y="444"/>
                  </a:lnTo>
                  <a:lnTo>
                    <a:pt x="166" y="402"/>
                  </a:lnTo>
                  <a:lnTo>
                    <a:pt x="136" y="360"/>
                  </a:lnTo>
                  <a:lnTo>
                    <a:pt x="106" y="314"/>
                  </a:lnTo>
                  <a:lnTo>
                    <a:pt x="82" y="268"/>
                  </a:lnTo>
                  <a:lnTo>
                    <a:pt x="58" y="218"/>
                  </a:lnTo>
                  <a:lnTo>
                    <a:pt x="40" y="168"/>
                  </a:lnTo>
                  <a:lnTo>
                    <a:pt x="24" y="116"/>
                  </a:lnTo>
                  <a:lnTo>
                    <a:pt x="10" y="64"/>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0" name="Freeform 84"/>
            <p:cNvSpPr>
              <a:spLocks/>
            </p:cNvSpPr>
            <p:nvPr/>
          </p:nvSpPr>
          <p:spPr bwMode="auto">
            <a:xfrm>
              <a:off x="2064" y="1778"/>
              <a:ext cx="16" cy="140"/>
            </a:xfrm>
            <a:custGeom>
              <a:avLst/>
              <a:gdLst>
                <a:gd name="T0" fmla="*/ 0 w 16"/>
                <a:gd name="T1" fmla="*/ 16 h 140"/>
                <a:gd name="T2" fmla="*/ 0 w 16"/>
                <a:gd name="T3" fmla="*/ 16 h 140"/>
                <a:gd name="T4" fmla="*/ 0 w 16"/>
                <a:gd name="T5" fmla="*/ 4 h 140"/>
                <a:gd name="T6" fmla="*/ 0 w 16"/>
                <a:gd name="T7" fmla="*/ 4 h 140"/>
                <a:gd name="T8" fmla="*/ 8 w 16"/>
                <a:gd name="T9" fmla="*/ 0 h 140"/>
                <a:gd name="T10" fmla="*/ 8 w 16"/>
                <a:gd name="T11" fmla="*/ 0 h 140"/>
                <a:gd name="T12" fmla="*/ 8 w 16"/>
                <a:gd name="T13" fmla="*/ 16 h 140"/>
                <a:gd name="T14" fmla="*/ 8 w 16"/>
                <a:gd name="T15" fmla="*/ 16 h 140"/>
                <a:gd name="T16" fmla="*/ 10 w 16"/>
                <a:gd name="T17" fmla="*/ 74 h 140"/>
                <a:gd name="T18" fmla="*/ 16 w 16"/>
                <a:gd name="T19" fmla="*/ 130 h 140"/>
                <a:gd name="T20" fmla="*/ 8 w 16"/>
                <a:gd name="T21" fmla="*/ 140 h 140"/>
                <a:gd name="T22" fmla="*/ 8 w 16"/>
                <a:gd name="T23" fmla="*/ 140 h 140"/>
                <a:gd name="T24" fmla="*/ 2 w 16"/>
                <a:gd name="T25" fmla="*/ 78 h 140"/>
                <a:gd name="T26" fmla="*/ 0 w 16"/>
                <a:gd name="T27" fmla="*/ 16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 h="140">
                  <a:moveTo>
                    <a:pt x="0" y="16"/>
                  </a:moveTo>
                  <a:lnTo>
                    <a:pt x="0" y="16"/>
                  </a:lnTo>
                  <a:lnTo>
                    <a:pt x="0" y="4"/>
                  </a:lnTo>
                  <a:lnTo>
                    <a:pt x="8" y="0"/>
                  </a:lnTo>
                  <a:lnTo>
                    <a:pt x="8" y="16"/>
                  </a:lnTo>
                  <a:lnTo>
                    <a:pt x="10" y="74"/>
                  </a:lnTo>
                  <a:lnTo>
                    <a:pt x="16" y="130"/>
                  </a:lnTo>
                  <a:lnTo>
                    <a:pt x="8" y="140"/>
                  </a:lnTo>
                  <a:lnTo>
                    <a:pt x="2" y="78"/>
                  </a:lnTo>
                  <a:lnTo>
                    <a:pt x="0" y="16"/>
                  </a:lnTo>
                  <a:close/>
                </a:path>
              </a:pathLst>
            </a:custGeom>
            <a:solidFill>
              <a:srgbClr val="6666C4"/>
            </a:solidFill>
            <a:ln>
              <a:noFill/>
            </a:ln>
            <a:extLst>
              <a:ext uri="{91240B29-F687-4F45-9708-019B960494DF}">
                <a14:hiddenLine xmlns:a14="http://schemas.microsoft.com/office/drawing/2010/main" w="12700">
                  <a:solidFill>
                    <a:schemeClr val="tx1"/>
                  </a:solidFill>
                  <a:round/>
                  <a:headEnd/>
                  <a:tailEnd/>
                </a14:hiddenLine>
              </a:ext>
            </a:extLst>
          </p:spPr>
          <p:txBody>
            <a:bodyPr/>
            <a:lstStyle/>
            <a:p>
              <a:endParaRPr lang="en-US"/>
            </a:p>
          </p:txBody>
        </p:sp>
        <p:sp>
          <p:nvSpPr>
            <p:cNvPr id="16481" name="Freeform 85"/>
            <p:cNvSpPr>
              <a:spLocks/>
            </p:cNvSpPr>
            <p:nvPr/>
          </p:nvSpPr>
          <p:spPr bwMode="auto">
            <a:xfrm>
              <a:off x="2064" y="1778"/>
              <a:ext cx="16" cy="140"/>
            </a:xfrm>
            <a:custGeom>
              <a:avLst/>
              <a:gdLst>
                <a:gd name="T0" fmla="*/ 0 w 16"/>
                <a:gd name="T1" fmla="*/ 16 h 140"/>
                <a:gd name="T2" fmla="*/ 0 w 16"/>
                <a:gd name="T3" fmla="*/ 16 h 140"/>
                <a:gd name="T4" fmla="*/ 0 w 16"/>
                <a:gd name="T5" fmla="*/ 4 h 140"/>
                <a:gd name="T6" fmla="*/ 0 w 16"/>
                <a:gd name="T7" fmla="*/ 4 h 140"/>
                <a:gd name="T8" fmla="*/ 8 w 16"/>
                <a:gd name="T9" fmla="*/ 0 h 140"/>
                <a:gd name="T10" fmla="*/ 8 w 16"/>
                <a:gd name="T11" fmla="*/ 0 h 140"/>
                <a:gd name="T12" fmla="*/ 8 w 16"/>
                <a:gd name="T13" fmla="*/ 16 h 140"/>
                <a:gd name="T14" fmla="*/ 8 w 16"/>
                <a:gd name="T15" fmla="*/ 16 h 140"/>
                <a:gd name="T16" fmla="*/ 10 w 16"/>
                <a:gd name="T17" fmla="*/ 74 h 140"/>
                <a:gd name="T18" fmla="*/ 16 w 16"/>
                <a:gd name="T19" fmla="*/ 130 h 140"/>
                <a:gd name="T20" fmla="*/ 8 w 16"/>
                <a:gd name="T21" fmla="*/ 140 h 140"/>
                <a:gd name="T22" fmla="*/ 8 w 16"/>
                <a:gd name="T23" fmla="*/ 140 h 140"/>
                <a:gd name="T24" fmla="*/ 2 w 16"/>
                <a:gd name="T25" fmla="*/ 78 h 140"/>
                <a:gd name="T26" fmla="*/ 0 w 16"/>
                <a:gd name="T27" fmla="*/ 16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 h="140">
                  <a:moveTo>
                    <a:pt x="0" y="16"/>
                  </a:moveTo>
                  <a:lnTo>
                    <a:pt x="0" y="16"/>
                  </a:lnTo>
                  <a:lnTo>
                    <a:pt x="0" y="4"/>
                  </a:lnTo>
                  <a:lnTo>
                    <a:pt x="8" y="0"/>
                  </a:lnTo>
                  <a:lnTo>
                    <a:pt x="8" y="16"/>
                  </a:lnTo>
                  <a:lnTo>
                    <a:pt x="10" y="74"/>
                  </a:lnTo>
                  <a:lnTo>
                    <a:pt x="16" y="130"/>
                  </a:lnTo>
                  <a:lnTo>
                    <a:pt x="8" y="140"/>
                  </a:lnTo>
                  <a:lnTo>
                    <a:pt x="2" y="78"/>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txBody>
            <a:bodyPr/>
            <a:lstStyle/>
            <a:p>
              <a:endParaRPr lang="en-US"/>
            </a:p>
          </p:txBody>
        </p:sp>
        <p:sp>
          <p:nvSpPr>
            <p:cNvPr id="16482" name="Freeform 86"/>
            <p:cNvSpPr>
              <a:spLocks noEditPoints="1"/>
            </p:cNvSpPr>
            <p:nvPr/>
          </p:nvSpPr>
          <p:spPr bwMode="auto">
            <a:xfrm>
              <a:off x="1588" y="2124"/>
              <a:ext cx="734" cy="1268"/>
            </a:xfrm>
            <a:custGeom>
              <a:avLst/>
              <a:gdLst>
                <a:gd name="T0" fmla="*/ 364 w 734"/>
                <a:gd name="T1" fmla="*/ 1138 h 1268"/>
                <a:gd name="T2" fmla="*/ 374 w 734"/>
                <a:gd name="T3" fmla="*/ 1134 h 1268"/>
                <a:gd name="T4" fmla="*/ 374 w 734"/>
                <a:gd name="T5" fmla="*/ 1134 h 1268"/>
                <a:gd name="T6" fmla="*/ 414 w 734"/>
                <a:gd name="T7" fmla="*/ 1158 h 1268"/>
                <a:gd name="T8" fmla="*/ 456 w 734"/>
                <a:gd name="T9" fmla="*/ 1180 h 1268"/>
                <a:gd name="T10" fmla="*/ 500 w 734"/>
                <a:gd name="T11" fmla="*/ 1200 h 1268"/>
                <a:gd name="T12" fmla="*/ 544 w 734"/>
                <a:gd name="T13" fmla="*/ 1216 h 1268"/>
                <a:gd name="T14" fmla="*/ 590 w 734"/>
                <a:gd name="T15" fmla="*/ 1232 h 1268"/>
                <a:gd name="T16" fmla="*/ 636 w 734"/>
                <a:gd name="T17" fmla="*/ 1244 h 1268"/>
                <a:gd name="T18" fmla="*/ 684 w 734"/>
                <a:gd name="T19" fmla="*/ 1254 h 1268"/>
                <a:gd name="T20" fmla="*/ 734 w 734"/>
                <a:gd name="T21" fmla="*/ 1260 h 1268"/>
                <a:gd name="T22" fmla="*/ 734 w 734"/>
                <a:gd name="T23" fmla="*/ 1268 h 1268"/>
                <a:gd name="T24" fmla="*/ 734 w 734"/>
                <a:gd name="T25" fmla="*/ 1268 h 1268"/>
                <a:gd name="T26" fmla="*/ 684 w 734"/>
                <a:gd name="T27" fmla="*/ 1262 h 1268"/>
                <a:gd name="T28" fmla="*/ 634 w 734"/>
                <a:gd name="T29" fmla="*/ 1252 h 1268"/>
                <a:gd name="T30" fmla="*/ 586 w 734"/>
                <a:gd name="T31" fmla="*/ 1238 h 1268"/>
                <a:gd name="T32" fmla="*/ 540 w 734"/>
                <a:gd name="T33" fmla="*/ 1224 h 1268"/>
                <a:gd name="T34" fmla="*/ 494 w 734"/>
                <a:gd name="T35" fmla="*/ 1206 h 1268"/>
                <a:gd name="T36" fmla="*/ 448 w 734"/>
                <a:gd name="T37" fmla="*/ 1186 h 1268"/>
                <a:gd name="T38" fmla="*/ 406 w 734"/>
                <a:gd name="T39" fmla="*/ 1162 h 1268"/>
                <a:gd name="T40" fmla="*/ 364 w 734"/>
                <a:gd name="T41" fmla="*/ 1138 h 1268"/>
                <a:gd name="T42" fmla="*/ 88 w 734"/>
                <a:gd name="T43" fmla="*/ 0 h 1268"/>
                <a:gd name="T44" fmla="*/ 96 w 734"/>
                <a:gd name="T45" fmla="*/ 4 h 1268"/>
                <a:gd name="T46" fmla="*/ 96 w 734"/>
                <a:gd name="T47" fmla="*/ 4 h 1268"/>
                <a:gd name="T48" fmla="*/ 70 w 734"/>
                <a:gd name="T49" fmla="*/ 54 h 1268"/>
                <a:gd name="T50" fmla="*/ 46 w 734"/>
                <a:gd name="T51" fmla="*/ 106 h 1268"/>
                <a:gd name="T52" fmla="*/ 26 w 734"/>
                <a:gd name="T53" fmla="*/ 160 h 1268"/>
                <a:gd name="T54" fmla="*/ 10 w 734"/>
                <a:gd name="T55" fmla="*/ 214 h 1268"/>
                <a:gd name="T56" fmla="*/ 0 w 734"/>
                <a:gd name="T57" fmla="*/ 218 h 1268"/>
                <a:gd name="T58" fmla="*/ 0 w 734"/>
                <a:gd name="T59" fmla="*/ 218 h 1268"/>
                <a:gd name="T60" fmla="*/ 18 w 734"/>
                <a:gd name="T61" fmla="*/ 160 h 1268"/>
                <a:gd name="T62" fmla="*/ 38 w 734"/>
                <a:gd name="T63" fmla="*/ 106 h 1268"/>
                <a:gd name="T64" fmla="*/ 62 w 734"/>
                <a:gd name="T65" fmla="*/ 52 h 1268"/>
                <a:gd name="T66" fmla="*/ 88 w 734"/>
                <a:gd name="T67" fmla="*/ 0 h 12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34" h="1268">
                  <a:moveTo>
                    <a:pt x="364" y="1138"/>
                  </a:moveTo>
                  <a:lnTo>
                    <a:pt x="374" y="1134"/>
                  </a:lnTo>
                  <a:lnTo>
                    <a:pt x="414" y="1158"/>
                  </a:lnTo>
                  <a:lnTo>
                    <a:pt x="456" y="1180"/>
                  </a:lnTo>
                  <a:lnTo>
                    <a:pt x="500" y="1200"/>
                  </a:lnTo>
                  <a:lnTo>
                    <a:pt x="544" y="1216"/>
                  </a:lnTo>
                  <a:lnTo>
                    <a:pt x="590" y="1232"/>
                  </a:lnTo>
                  <a:lnTo>
                    <a:pt x="636" y="1244"/>
                  </a:lnTo>
                  <a:lnTo>
                    <a:pt x="684" y="1254"/>
                  </a:lnTo>
                  <a:lnTo>
                    <a:pt x="734" y="1260"/>
                  </a:lnTo>
                  <a:lnTo>
                    <a:pt x="734" y="1268"/>
                  </a:lnTo>
                  <a:lnTo>
                    <a:pt x="684" y="1262"/>
                  </a:lnTo>
                  <a:lnTo>
                    <a:pt x="634" y="1252"/>
                  </a:lnTo>
                  <a:lnTo>
                    <a:pt x="586" y="1238"/>
                  </a:lnTo>
                  <a:lnTo>
                    <a:pt x="540" y="1224"/>
                  </a:lnTo>
                  <a:lnTo>
                    <a:pt x="494" y="1206"/>
                  </a:lnTo>
                  <a:lnTo>
                    <a:pt x="448" y="1186"/>
                  </a:lnTo>
                  <a:lnTo>
                    <a:pt x="406" y="1162"/>
                  </a:lnTo>
                  <a:lnTo>
                    <a:pt x="364" y="1138"/>
                  </a:lnTo>
                  <a:close/>
                  <a:moveTo>
                    <a:pt x="88" y="0"/>
                  </a:moveTo>
                  <a:lnTo>
                    <a:pt x="96" y="4"/>
                  </a:lnTo>
                  <a:lnTo>
                    <a:pt x="70" y="54"/>
                  </a:lnTo>
                  <a:lnTo>
                    <a:pt x="46" y="106"/>
                  </a:lnTo>
                  <a:lnTo>
                    <a:pt x="26" y="160"/>
                  </a:lnTo>
                  <a:lnTo>
                    <a:pt x="10" y="214"/>
                  </a:lnTo>
                  <a:lnTo>
                    <a:pt x="0" y="218"/>
                  </a:lnTo>
                  <a:lnTo>
                    <a:pt x="18" y="160"/>
                  </a:lnTo>
                  <a:lnTo>
                    <a:pt x="38" y="106"/>
                  </a:lnTo>
                  <a:lnTo>
                    <a:pt x="62" y="52"/>
                  </a:lnTo>
                  <a:lnTo>
                    <a:pt x="88" y="0"/>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3" name="Freeform 87"/>
            <p:cNvSpPr>
              <a:spLocks/>
            </p:cNvSpPr>
            <p:nvPr/>
          </p:nvSpPr>
          <p:spPr bwMode="auto">
            <a:xfrm>
              <a:off x="1952" y="3258"/>
              <a:ext cx="370" cy="134"/>
            </a:xfrm>
            <a:custGeom>
              <a:avLst/>
              <a:gdLst>
                <a:gd name="T0" fmla="*/ 0 w 370"/>
                <a:gd name="T1" fmla="*/ 4 h 134"/>
                <a:gd name="T2" fmla="*/ 10 w 370"/>
                <a:gd name="T3" fmla="*/ 0 h 134"/>
                <a:gd name="T4" fmla="*/ 10 w 370"/>
                <a:gd name="T5" fmla="*/ 0 h 134"/>
                <a:gd name="T6" fmla="*/ 50 w 370"/>
                <a:gd name="T7" fmla="*/ 24 h 134"/>
                <a:gd name="T8" fmla="*/ 92 w 370"/>
                <a:gd name="T9" fmla="*/ 46 h 134"/>
                <a:gd name="T10" fmla="*/ 136 w 370"/>
                <a:gd name="T11" fmla="*/ 66 h 134"/>
                <a:gd name="T12" fmla="*/ 180 w 370"/>
                <a:gd name="T13" fmla="*/ 82 h 134"/>
                <a:gd name="T14" fmla="*/ 226 w 370"/>
                <a:gd name="T15" fmla="*/ 98 h 134"/>
                <a:gd name="T16" fmla="*/ 272 w 370"/>
                <a:gd name="T17" fmla="*/ 110 h 134"/>
                <a:gd name="T18" fmla="*/ 320 w 370"/>
                <a:gd name="T19" fmla="*/ 120 h 134"/>
                <a:gd name="T20" fmla="*/ 370 w 370"/>
                <a:gd name="T21" fmla="*/ 126 h 134"/>
                <a:gd name="T22" fmla="*/ 370 w 370"/>
                <a:gd name="T23" fmla="*/ 134 h 134"/>
                <a:gd name="T24" fmla="*/ 370 w 370"/>
                <a:gd name="T25" fmla="*/ 134 h 134"/>
                <a:gd name="T26" fmla="*/ 320 w 370"/>
                <a:gd name="T27" fmla="*/ 128 h 134"/>
                <a:gd name="T28" fmla="*/ 270 w 370"/>
                <a:gd name="T29" fmla="*/ 118 h 134"/>
                <a:gd name="T30" fmla="*/ 222 w 370"/>
                <a:gd name="T31" fmla="*/ 104 h 134"/>
                <a:gd name="T32" fmla="*/ 176 w 370"/>
                <a:gd name="T33" fmla="*/ 90 h 134"/>
                <a:gd name="T34" fmla="*/ 130 w 370"/>
                <a:gd name="T35" fmla="*/ 72 h 134"/>
                <a:gd name="T36" fmla="*/ 84 w 370"/>
                <a:gd name="T37" fmla="*/ 52 h 134"/>
                <a:gd name="T38" fmla="*/ 42 w 370"/>
                <a:gd name="T39" fmla="*/ 28 h 134"/>
                <a:gd name="T40" fmla="*/ 0 w 370"/>
                <a:gd name="T41" fmla="*/ 4 h 1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0" h="134">
                  <a:moveTo>
                    <a:pt x="0" y="4"/>
                  </a:moveTo>
                  <a:lnTo>
                    <a:pt x="10" y="0"/>
                  </a:lnTo>
                  <a:lnTo>
                    <a:pt x="50" y="24"/>
                  </a:lnTo>
                  <a:lnTo>
                    <a:pt x="92" y="46"/>
                  </a:lnTo>
                  <a:lnTo>
                    <a:pt x="136" y="66"/>
                  </a:lnTo>
                  <a:lnTo>
                    <a:pt x="180" y="82"/>
                  </a:lnTo>
                  <a:lnTo>
                    <a:pt x="226" y="98"/>
                  </a:lnTo>
                  <a:lnTo>
                    <a:pt x="272" y="110"/>
                  </a:lnTo>
                  <a:lnTo>
                    <a:pt x="320" y="120"/>
                  </a:lnTo>
                  <a:lnTo>
                    <a:pt x="370" y="126"/>
                  </a:lnTo>
                  <a:lnTo>
                    <a:pt x="370" y="134"/>
                  </a:lnTo>
                  <a:lnTo>
                    <a:pt x="320" y="128"/>
                  </a:lnTo>
                  <a:lnTo>
                    <a:pt x="270" y="118"/>
                  </a:lnTo>
                  <a:lnTo>
                    <a:pt x="222" y="104"/>
                  </a:lnTo>
                  <a:lnTo>
                    <a:pt x="176" y="90"/>
                  </a:lnTo>
                  <a:lnTo>
                    <a:pt x="130" y="72"/>
                  </a:lnTo>
                  <a:lnTo>
                    <a:pt x="84" y="52"/>
                  </a:lnTo>
                  <a:lnTo>
                    <a:pt x="42" y="28"/>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txBody>
            <a:bodyPr/>
            <a:lstStyle/>
            <a:p>
              <a:endParaRPr lang="en-US"/>
            </a:p>
          </p:txBody>
        </p:sp>
        <p:sp>
          <p:nvSpPr>
            <p:cNvPr id="16484" name="Freeform 88"/>
            <p:cNvSpPr>
              <a:spLocks/>
            </p:cNvSpPr>
            <p:nvPr/>
          </p:nvSpPr>
          <p:spPr bwMode="auto">
            <a:xfrm>
              <a:off x="1588" y="2124"/>
              <a:ext cx="96" cy="218"/>
            </a:xfrm>
            <a:custGeom>
              <a:avLst/>
              <a:gdLst>
                <a:gd name="T0" fmla="*/ 88 w 96"/>
                <a:gd name="T1" fmla="*/ 0 h 218"/>
                <a:gd name="T2" fmla="*/ 96 w 96"/>
                <a:gd name="T3" fmla="*/ 4 h 218"/>
                <a:gd name="T4" fmla="*/ 96 w 96"/>
                <a:gd name="T5" fmla="*/ 4 h 218"/>
                <a:gd name="T6" fmla="*/ 70 w 96"/>
                <a:gd name="T7" fmla="*/ 54 h 218"/>
                <a:gd name="T8" fmla="*/ 46 w 96"/>
                <a:gd name="T9" fmla="*/ 106 h 218"/>
                <a:gd name="T10" fmla="*/ 26 w 96"/>
                <a:gd name="T11" fmla="*/ 160 h 218"/>
                <a:gd name="T12" fmla="*/ 10 w 96"/>
                <a:gd name="T13" fmla="*/ 214 h 218"/>
                <a:gd name="T14" fmla="*/ 0 w 96"/>
                <a:gd name="T15" fmla="*/ 218 h 218"/>
                <a:gd name="T16" fmla="*/ 0 w 96"/>
                <a:gd name="T17" fmla="*/ 218 h 218"/>
                <a:gd name="T18" fmla="*/ 18 w 96"/>
                <a:gd name="T19" fmla="*/ 160 h 218"/>
                <a:gd name="T20" fmla="*/ 38 w 96"/>
                <a:gd name="T21" fmla="*/ 106 h 218"/>
                <a:gd name="T22" fmla="*/ 62 w 96"/>
                <a:gd name="T23" fmla="*/ 52 h 218"/>
                <a:gd name="T24" fmla="*/ 88 w 96"/>
                <a:gd name="T25" fmla="*/ 0 h 2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6" h="218">
                  <a:moveTo>
                    <a:pt x="88" y="0"/>
                  </a:moveTo>
                  <a:lnTo>
                    <a:pt x="96" y="4"/>
                  </a:lnTo>
                  <a:lnTo>
                    <a:pt x="70" y="54"/>
                  </a:lnTo>
                  <a:lnTo>
                    <a:pt x="46" y="106"/>
                  </a:lnTo>
                  <a:lnTo>
                    <a:pt x="26" y="160"/>
                  </a:lnTo>
                  <a:lnTo>
                    <a:pt x="10" y="214"/>
                  </a:lnTo>
                  <a:lnTo>
                    <a:pt x="0" y="218"/>
                  </a:lnTo>
                  <a:lnTo>
                    <a:pt x="18" y="160"/>
                  </a:lnTo>
                  <a:lnTo>
                    <a:pt x="38" y="106"/>
                  </a:lnTo>
                  <a:lnTo>
                    <a:pt x="62" y="52"/>
                  </a:lnTo>
                  <a:lnTo>
                    <a:pt x="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5" name="Freeform 89"/>
            <p:cNvSpPr>
              <a:spLocks/>
            </p:cNvSpPr>
            <p:nvPr/>
          </p:nvSpPr>
          <p:spPr bwMode="auto">
            <a:xfrm>
              <a:off x="2322" y="3228"/>
              <a:ext cx="594" cy="170"/>
            </a:xfrm>
            <a:custGeom>
              <a:avLst/>
              <a:gdLst>
                <a:gd name="T0" fmla="*/ 0 w 594"/>
                <a:gd name="T1" fmla="*/ 164 h 170"/>
                <a:gd name="T2" fmla="*/ 0 w 594"/>
                <a:gd name="T3" fmla="*/ 156 h 170"/>
                <a:gd name="T4" fmla="*/ 0 w 594"/>
                <a:gd name="T5" fmla="*/ 156 h 170"/>
                <a:gd name="T6" fmla="*/ 44 w 594"/>
                <a:gd name="T7" fmla="*/ 160 h 170"/>
                <a:gd name="T8" fmla="*/ 92 w 594"/>
                <a:gd name="T9" fmla="*/ 162 h 170"/>
                <a:gd name="T10" fmla="*/ 92 w 594"/>
                <a:gd name="T11" fmla="*/ 162 h 170"/>
                <a:gd name="T12" fmla="*/ 126 w 594"/>
                <a:gd name="T13" fmla="*/ 160 h 170"/>
                <a:gd name="T14" fmla="*/ 160 w 594"/>
                <a:gd name="T15" fmla="*/ 158 h 170"/>
                <a:gd name="T16" fmla="*/ 194 w 594"/>
                <a:gd name="T17" fmla="*/ 154 h 170"/>
                <a:gd name="T18" fmla="*/ 228 w 594"/>
                <a:gd name="T19" fmla="*/ 150 h 170"/>
                <a:gd name="T20" fmla="*/ 260 w 594"/>
                <a:gd name="T21" fmla="*/ 144 h 170"/>
                <a:gd name="T22" fmla="*/ 292 w 594"/>
                <a:gd name="T23" fmla="*/ 136 h 170"/>
                <a:gd name="T24" fmla="*/ 324 w 594"/>
                <a:gd name="T25" fmla="*/ 128 h 170"/>
                <a:gd name="T26" fmla="*/ 356 w 594"/>
                <a:gd name="T27" fmla="*/ 118 h 170"/>
                <a:gd name="T28" fmla="*/ 388 w 594"/>
                <a:gd name="T29" fmla="*/ 108 h 170"/>
                <a:gd name="T30" fmla="*/ 418 w 594"/>
                <a:gd name="T31" fmla="*/ 96 h 170"/>
                <a:gd name="T32" fmla="*/ 448 w 594"/>
                <a:gd name="T33" fmla="*/ 82 h 170"/>
                <a:gd name="T34" fmla="*/ 476 w 594"/>
                <a:gd name="T35" fmla="*/ 68 h 170"/>
                <a:gd name="T36" fmla="*/ 506 w 594"/>
                <a:gd name="T37" fmla="*/ 52 h 170"/>
                <a:gd name="T38" fmla="*/ 532 w 594"/>
                <a:gd name="T39" fmla="*/ 36 h 170"/>
                <a:gd name="T40" fmla="*/ 560 w 594"/>
                <a:gd name="T41" fmla="*/ 18 h 170"/>
                <a:gd name="T42" fmla="*/ 586 w 594"/>
                <a:gd name="T43" fmla="*/ 0 h 170"/>
                <a:gd name="T44" fmla="*/ 586 w 594"/>
                <a:gd name="T45" fmla="*/ 0 h 170"/>
                <a:gd name="T46" fmla="*/ 594 w 594"/>
                <a:gd name="T47" fmla="*/ 4 h 170"/>
                <a:gd name="T48" fmla="*/ 594 w 594"/>
                <a:gd name="T49" fmla="*/ 4 h 170"/>
                <a:gd name="T50" fmla="*/ 566 w 594"/>
                <a:gd name="T51" fmla="*/ 24 h 170"/>
                <a:gd name="T52" fmla="*/ 540 w 594"/>
                <a:gd name="T53" fmla="*/ 42 h 170"/>
                <a:gd name="T54" fmla="*/ 510 w 594"/>
                <a:gd name="T55" fmla="*/ 58 h 170"/>
                <a:gd name="T56" fmla="*/ 482 w 594"/>
                <a:gd name="T57" fmla="*/ 74 h 170"/>
                <a:gd name="T58" fmla="*/ 452 w 594"/>
                <a:gd name="T59" fmla="*/ 88 h 170"/>
                <a:gd name="T60" fmla="*/ 422 w 594"/>
                <a:gd name="T61" fmla="*/ 102 h 170"/>
                <a:gd name="T62" fmla="*/ 392 w 594"/>
                <a:gd name="T63" fmla="*/ 114 h 170"/>
                <a:gd name="T64" fmla="*/ 360 w 594"/>
                <a:gd name="T65" fmla="*/ 126 h 170"/>
                <a:gd name="T66" fmla="*/ 328 w 594"/>
                <a:gd name="T67" fmla="*/ 136 h 170"/>
                <a:gd name="T68" fmla="*/ 296 w 594"/>
                <a:gd name="T69" fmla="*/ 144 h 170"/>
                <a:gd name="T70" fmla="*/ 262 w 594"/>
                <a:gd name="T71" fmla="*/ 152 h 170"/>
                <a:gd name="T72" fmla="*/ 228 w 594"/>
                <a:gd name="T73" fmla="*/ 158 h 170"/>
                <a:gd name="T74" fmla="*/ 196 w 594"/>
                <a:gd name="T75" fmla="*/ 162 h 170"/>
                <a:gd name="T76" fmla="*/ 160 w 594"/>
                <a:gd name="T77" fmla="*/ 166 h 170"/>
                <a:gd name="T78" fmla="*/ 126 w 594"/>
                <a:gd name="T79" fmla="*/ 168 h 170"/>
                <a:gd name="T80" fmla="*/ 92 w 594"/>
                <a:gd name="T81" fmla="*/ 170 h 170"/>
                <a:gd name="T82" fmla="*/ 92 w 594"/>
                <a:gd name="T83" fmla="*/ 166 h 170"/>
                <a:gd name="T84" fmla="*/ 92 w 594"/>
                <a:gd name="T85" fmla="*/ 170 h 170"/>
                <a:gd name="T86" fmla="*/ 92 w 594"/>
                <a:gd name="T87" fmla="*/ 170 h 170"/>
                <a:gd name="T88" fmla="*/ 46 w 594"/>
                <a:gd name="T89" fmla="*/ 168 h 170"/>
                <a:gd name="T90" fmla="*/ 0 w 594"/>
                <a:gd name="T91" fmla="*/ 164 h 1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94" h="170">
                  <a:moveTo>
                    <a:pt x="0" y="164"/>
                  </a:moveTo>
                  <a:lnTo>
                    <a:pt x="0" y="156"/>
                  </a:lnTo>
                  <a:lnTo>
                    <a:pt x="44" y="160"/>
                  </a:lnTo>
                  <a:lnTo>
                    <a:pt x="92" y="162"/>
                  </a:lnTo>
                  <a:lnTo>
                    <a:pt x="126" y="160"/>
                  </a:lnTo>
                  <a:lnTo>
                    <a:pt x="160" y="158"/>
                  </a:lnTo>
                  <a:lnTo>
                    <a:pt x="194" y="154"/>
                  </a:lnTo>
                  <a:lnTo>
                    <a:pt x="228" y="150"/>
                  </a:lnTo>
                  <a:lnTo>
                    <a:pt x="260" y="144"/>
                  </a:lnTo>
                  <a:lnTo>
                    <a:pt x="292" y="136"/>
                  </a:lnTo>
                  <a:lnTo>
                    <a:pt x="324" y="128"/>
                  </a:lnTo>
                  <a:lnTo>
                    <a:pt x="356" y="118"/>
                  </a:lnTo>
                  <a:lnTo>
                    <a:pt x="388" y="108"/>
                  </a:lnTo>
                  <a:lnTo>
                    <a:pt x="418" y="96"/>
                  </a:lnTo>
                  <a:lnTo>
                    <a:pt x="448" y="82"/>
                  </a:lnTo>
                  <a:lnTo>
                    <a:pt x="476" y="68"/>
                  </a:lnTo>
                  <a:lnTo>
                    <a:pt x="506" y="52"/>
                  </a:lnTo>
                  <a:lnTo>
                    <a:pt x="532" y="36"/>
                  </a:lnTo>
                  <a:lnTo>
                    <a:pt x="560" y="18"/>
                  </a:lnTo>
                  <a:lnTo>
                    <a:pt x="586" y="0"/>
                  </a:lnTo>
                  <a:lnTo>
                    <a:pt x="594" y="4"/>
                  </a:lnTo>
                  <a:lnTo>
                    <a:pt x="566" y="24"/>
                  </a:lnTo>
                  <a:lnTo>
                    <a:pt x="540" y="42"/>
                  </a:lnTo>
                  <a:lnTo>
                    <a:pt x="510" y="58"/>
                  </a:lnTo>
                  <a:lnTo>
                    <a:pt x="482" y="74"/>
                  </a:lnTo>
                  <a:lnTo>
                    <a:pt x="452" y="88"/>
                  </a:lnTo>
                  <a:lnTo>
                    <a:pt x="422" y="102"/>
                  </a:lnTo>
                  <a:lnTo>
                    <a:pt x="392" y="114"/>
                  </a:lnTo>
                  <a:lnTo>
                    <a:pt x="360" y="126"/>
                  </a:lnTo>
                  <a:lnTo>
                    <a:pt x="328" y="136"/>
                  </a:lnTo>
                  <a:lnTo>
                    <a:pt x="296" y="144"/>
                  </a:lnTo>
                  <a:lnTo>
                    <a:pt x="262" y="152"/>
                  </a:lnTo>
                  <a:lnTo>
                    <a:pt x="228" y="158"/>
                  </a:lnTo>
                  <a:lnTo>
                    <a:pt x="196" y="162"/>
                  </a:lnTo>
                  <a:lnTo>
                    <a:pt x="160" y="166"/>
                  </a:lnTo>
                  <a:lnTo>
                    <a:pt x="126" y="168"/>
                  </a:lnTo>
                  <a:lnTo>
                    <a:pt x="92" y="170"/>
                  </a:lnTo>
                  <a:lnTo>
                    <a:pt x="92" y="166"/>
                  </a:lnTo>
                  <a:lnTo>
                    <a:pt x="92" y="170"/>
                  </a:lnTo>
                  <a:lnTo>
                    <a:pt x="46" y="168"/>
                  </a:lnTo>
                  <a:lnTo>
                    <a:pt x="0" y="164"/>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6" name="Freeform 90"/>
            <p:cNvSpPr>
              <a:spLocks/>
            </p:cNvSpPr>
            <p:nvPr/>
          </p:nvSpPr>
          <p:spPr bwMode="auto">
            <a:xfrm>
              <a:off x="2322" y="3228"/>
              <a:ext cx="594" cy="170"/>
            </a:xfrm>
            <a:custGeom>
              <a:avLst/>
              <a:gdLst>
                <a:gd name="T0" fmla="*/ 0 w 594"/>
                <a:gd name="T1" fmla="*/ 164 h 170"/>
                <a:gd name="T2" fmla="*/ 0 w 594"/>
                <a:gd name="T3" fmla="*/ 156 h 170"/>
                <a:gd name="T4" fmla="*/ 0 w 594"/>
                <a:gd name="T5" fmla="*/ 156 h 170"/>
                <a:gd name="T6" fmla="*/ 44 w 594"/>
                <a:gd name="T7" fmla="*/ 160 h 170"/>
                <a:gd name="T8" fmla="*/ 92 w 594"/>
                <a:gd name="T9" fmla="*/ 162 h 170"/>
                <a:gd name="T10" fmla="*/ 92 w 594"/>
                <a:gd name="T11" fmla="*/ 162 h 170"/>
                <a:gd name="T12" fmla="*/ 126 w 594"/>
                <a:gd name="T13" fmla="*/ 160 h 170"/>
                <a:gd name="T14" fmla="*/ 160 w 594"/>
                <a:gd name="T15" fmla="*/ 158 h 170"/>
                <a:gd name="T16" fmla="*/ 194 w 594"/>
                <a:gd name="T17" fmla="*/ 154 h 170"/>
                <a:gd name="T18" fmla="*/ 228 w 594"/>
                <a:gd name="T19" fmla="*/ 150 h 170"/>
                <a:gd name="T20" fmla="*/ 260 w 594"/>
                <a:gd name="T21" fmla="*/ 144 h 170"/>
                <a:gd name="T22" fmla="*/ 292 w 594"/>
                <a:gd name="T23" fmla="*/ 136 h 170"/>
                <a:gd name="T24" fmla="*/ 324 w 594"/>
                <a:gd name="T25" fmla="*/ 128 h 170"/>
                <a:gd name="T26" fmla="*/ 356 w 594"/>
                <a:gd name="T27" fmla="*/ 118 h 170"/>
                <a:gd name="T28" fmla="*/ 388 w 594"/>
                <a:gd name="T29" fmla="*/ 108 h 170"/>
                <a:gd name="T30" fmla="*/ 418 w 594"/>
                <a:gd name="T31" fmla="*/ 96 h 170"/>
                <a:gd name="T32" fmla="*/ 448 w 594"/>
                <a:gd name="T33" fmla="*/ 82 h 170"/>
                <a:gd name="T34" fmla="*/ 476 w 594"/>
                <a:gd name="T35" fmla="*/ 68 h 170"/>
                <a:gd name="T36" fmla="*/ 506 w 594"/>
                <a:gd name="T37" fmla="*/ 52 h 170"/>
                <a:gd name="T38" fmla="*/ 532 w 594"/>
                <a:gd name="T39" fmla="*/ 36 h 170"/>
                <a:gd name="T40" fmla="*/ 560 w 594"/>
                <a:gd name="T41" fmla="*/ 18 h 170"/>
                <a:gd name="T42" fmla="*/ 586 w 594"/>
                <a:gd name="T43" fmla="*/ 0 h 170"/>
                <a:gd name="T44" fmla="*/ 586 w 594"/>
                <a:gd name="T45" fmla="*/ 0 h 170"/>
                <a:gd name="T46" fmla="*/ 594 w 594"/>
                <a:gd name="T47" fmla="*/ 4 h 170"/>
                <a:gd name="T48" fmla="*/ 594 w 594"/>
                <a:gd name="T49" fmla="*/ 4 h 170"/>
                <a:gd name="T50" fmla="*/ 566 w 594"/>
                <a:gd name="T51" fmla="*/ 24 h 170"/>
                <a:gd name="T52" fmla="*/ 540 w 594"/>
                <a:gd name="T53" fmla="*/ 42 h 170"/>
                <a:gd name="T54" fmla="*/ 510 w 594"/>
                <a:gd name="T55" fmla="*/ 58 h 170"/>
                <a:gd name="T56" fmla="*/ 482 w 594"/>
                <a:gd name="T57" fmla="*/ 74 h 170"/>
                <a:gd name="T58" fmla="*/ 452 w 594"/>
                <a:gd name="T59" fmla="*/ 88 h 170"/>
                <a:gd name="T60" fmla="*/ 422 w 594"/>
                <a:gd name="T61" fmla="*/ 102 h 170"/>
                <a:gd name="T62" fmla="*/ 392 w 594"/>
                <a:gd name="T63" fmla="*/ 114 h 170"/>
                <a:gd name="T64" fmla="*/ 360 w 594"/>
                <a:gd name="T65" fmla="*/ 126 h 170"/>
                <a:gd name="T66" fmla="*/ 328 w 594"/>
                <a:gd name="T67" fmla="*/ 136 h 170"/>
                <a:gd name="T68" fmla="*/ 296 w 594"/>
                <a:gd name="T69" fmla="*/ 144 h 170"/>
                <a:gd name="T70" fmla="*/ 262 w 594"/>
                <a:gd name="T71" fmla="*/ 152 h 170"/>
                <a:gd name="T72" fmla="*/ 228 w 594"/>
                <a:gd name="T73" fmla="*/ 158 h 170"/>
                <a:gd name="T74" fmla="*/ 196 w 594"/>
                <a:gd name="T75" fmla="*/ 162 h 170"/>
                <a:gd name="T76" fmla="*/ 160 w 594"/>
                <a:gd name="T77" fmla="*/ 166 h 170"/>
                <a:gd name="T78" fmla="*/ 126 w 594"/>
                <a:gd name="T79" fmla="*/ 168 h 170"/>
                <a:gd name="T80" fmla="*/ 92 w 594"/>
                <a:gd name="T81" fmla="*/ 170 h 170"/>
                <a:gd name="T82" fmla="*/ 92 w 594"/>
                <a:gd name="T83" fmla="*/ 166 h 170"/>
                <a:gd name="T84" fmla="*/ 92 w 594"/>
                <a:gd name="T85" fmla="*/ 170 h 170"/>
                <a:gd name="T86" fmla="*/ 92 w 594"/>
                <a:gd name="T87" fmla="*/ 170 h 170"/>
                <a:gd name="T88" fmla="*/ 46 w 594"/>
                <a:gd name="T89" fmla="*/ 168 h 170"/>
                <a:gd name="T90" fmla="*/ 0 w 594"/>
                <a:gd name="T91" fmla="*/ 164 h 1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94" h="170">
                  <a:moveTo>
                    <a:pt x="0" y="164"/>
                  </a:moveTo>
                  <a:lnTo>
                    <a:pt x="0" y="156"/>
                  </a:lnTo>
                  <a:lnTo>
                    <a:pt x="44" y="160"/>
                  </a:lnTo>
                  <a:lnTo>
                    <a:pt x="92" y="162"/>
                  </a:lnTo>
                  <a:lnTo>
                    <a:pt x="126" y="160"/>
                  </a:lnTo>
                  <a:lnTo>
                    <a:pt x="160" y="158"/>
                  </a:lnTo>
                  <a:lnTo>
                    <a:pt x="194" y="154"/>
                  </a:lnTo>
                  <a:lnTo>
                    <a:pt x="228" y="150"/>
                  </a:lnTo>
                  <a:lnTo>
                    <a:pt x="260" y="144"/>
                  </a:lnTo>
                  <a:lnTo>
                    <a:pt x="292" y="136"/>
                  </a:lnTo>
                  <a:lnTo>
                    <a:pt x="324" y="128"/>
                  </a:lnTo>
                  <a:lnTo>
                    <a:pt x="356" y="118"/>
                  </a:lnTo>
                  <a:lnTo>
                    <a:pt x="388" y="108"/>
                  </a:lnTo>
                  <a:lnTo>
                    <a:pt x="418" y="96"/>
                  </a:lnTo>
                  <a:lnTo>
                    <a:pt x="448" y="82"/>
                  </a:lnTo>
                  <a:lnTo>
                    <a:pt x="476" y="68"/>
                  </a:lnTo>
                  <a:lnTo>
                    <a:pt x="506" y="52"/>
                  </a:lnTo>
                  <a:lnTo>
                    <a:pt x="532" y="36"/>
                  </a:lnTo>
                  <a:lnTo>
                    <a:pt x="560" y="18"/>
                  </a:lnTo>
                  <a:lnTo>
                    <a:pt x="586" y="0"/>
                  </a:lnTo>
                  <a:lnTo>
                    <a:pt x="594" y="4"/>
                  </a:lnTo>
                  <a:lnTo>
                    <a:pt x="566" y="24"/>
                  </a:lnTo>
                  <a:lnTo>
                    <a:pt x="540" y="42"/>
                  </a:lnTo>
                  <a:lnTo>
                    <a:pt x="510" y="58"/>
                  </a:lnTo>
                  <a:lnTo>
                    <a:pt x="482" y="74"/>
                  </a:lnTo>
                  <a:lnTo>
                    <a:pt x="452" y="88"/>
                  </a:lnTo>
                  <a:lnTo>
                    <a:pt x="422" y="102"/>
                  </a:lnTo>
                  <a:lnTo>
                    <a:pt x="392" y="114"/>
                  </a:lnTo>
                  <a:lnTo>
                    <a:pt x="360" y="126"/>
                  </a:lnTo>
                  <a:lnTo>
                    <a:pt x="328" y="136"/>
                  </a:lnTo>
                  <a:lnTo>
                    <a:pt x="296" y="144"/>
                  </a:lnTo>
                  <a:lnTo>
                    <a:pt x="262" y="152"/>
                  </a:lnTo>
                  <a:lnTo>
                    <a:pt x="228" y="158"/>
                  </a:lnTo>
                  <a:lnTo>
                    <a:pt x="196" y="162"/>
                  </a:lnTo>
                  <a:lnTo>
                    <a:pt x="160" y="166"/>
                  </a:lnTo>
                  <a:lnTo>
                    <a:pt x="126" y="168"/>
                  </a:lnTo>
                  <a:lnTo>
                    <a:pt x="92" y="170"/>
                  </a:lnTo>
                  <a:lnTo>
                    <a:pt x="92" y="166"/>
                  </a:lnTo>
                  <a:lnTo>
                    <a:pt x="92" y="170"/>
                  </a:lnTo>
                  <a:lnTo>
                    <a:pt x="46" y="168"/>
                  </a:lnTo>
                  <a:lnTo>
                    <a:pt x="0" y="1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7" name="Freeform 91"/>
            <p:cNvSpPr>
              <a:spLocks/>
            </p:cNvSpPr>
            <p:nvPr/>
          </p:nvSpPr>
          <p:spPr bwMode="auto">
            <a:xfrm>
              <a:off x="1564" y="2338"/>
              <a:ext cx="398" cy="924"/>
            </a:xfrm>
            <a:custGeom>
              <a:avLst/>
              <a:gdLst>
                <a:gd name="T0" fmla="*/ 0 w 398"/>
                <a:gd name="T1" fmla="*/ 210 h 924"/>
                <a:gd name="T2" fmla="*/ 0 w 398"/>
                <a:gd name="T3" fmla="*/ 210 h 924"/>
                <a:gd name="T4" fmla="*/ 2 w 398"/>
                <a:gd name="T5" fmla="*/ 158 h 924"/>
                <a:gd name="T6" fmla="*/ 6 w 398"/>
                <a:gd name="T7" fmla="*/ 106 h 924"/>
                <a:gd name="T8" fmla="*/ 14 w 398"/>
                <a:gd name="T9" fmla="*/ 54 h 924"/>
                <a:gd name="T10" fmla="*/ 24 w 398"/>
                <a:gd name="T11" fmla="*/ 4 h 924"/>
                <a:gd name="T12" fmla="*/ 34 w 398"/>
                <a:gd name="T13" fmla="*/ 0 h 924"/>
                <a:gd name="T14" fmla="*/ 34 w 398"/>
                <a:gd name="T15" fmla="*/ 0 h 924"/>
                <a:gd name="T16" fmla="*/ 22 w 398"/>
                <a:gd name="T17" fmla="*/ 52 h 924"/>
                <a:gd name="T18" fmla="*/ 14 w 398"/>
                <a:gd name="T19" fmla="*/ 104 h 924"/>
                <a:gd name="T20" fmla="*/ 10 w 398"/>
                <a:gd name="T21" fmla="*/ 156 h 924"/>
                <a:gd name="T22" fmla="*/ 8 w 398"/>
                <a:gd name="T23" fmla="*/ 210 h 924"/>
                <a:gd name="T24" fmla="*/ 8 w 398"/>
                <a:gd name="T25" fmla="*/ 210 h 924"/>
                <a:gd name="T26" fmla="*/ 8 w 398"/>
                <a:gd name="T27" fmla="*/ 254 h 924"/>
                <a:gd name="T28" fmla="*/ 12 w 398"/>
                <a:gd name="T29" fmla="*/ 296 h 924"/>
                <a:gd name="T30" fmla="*/ 18 w 398"/>
                <a:gd name="T31" fmla="*/ 338 h 924"/>
                <a:gd name="T32" fmla="*/ 24 w 398"/>
                <a:gd name="T33" fmla="*/ 380 h 924"/>
                <a:gd name="T34" fmla="*/ 34 w 398"/>
                <a:gd name="T35" fmla="*/ 420 h 924"/>
                <a:gd name="T36" fmla="*/ 46 w 398"/>
                <a:gd name="T37" fmla="*/ 460 h 924"/>
                <a:gd name="T38" fmla="*/ 58 w 398"/>
                <a:gd name="T39" fmla="*/ 500 h 924"/>
                <a:gd name="T40" fmla="*/ 74 w 398"/>
                <a:gd name="T41" fmla="*/ 538 h 924"/>
                <a:gd name="T42" fmla="*/ 90 w 398"/>
                <a:gd name="T43" fmla="*/ 574 h 924"/>
                <a:gd name="T44" fmla="*/ 110 w 398"/>
                <a:gd name="T45" fmla="*/ 610 h 924"/>
                <a:gd name="T46" fmla="*/ 130 w 398"/>
                <a:gd name="T47" fmla="*/ 646 h 924"/>
                <a:gd name="T48" fmla="*/ 152 w 398"/>
                <a:gd name="T49" fmla="*/ 680 h 924"/>
                <a:gd name="T50" fmla="*/ 174 w 398"/>
                <a:gd name="T51" fmla="*/ 714 h 924"/>
                <a:gd name="T52" fmla="*/ 200 w 398"/>
                <a:gd name="T53" fmla="*/ 744 h 924"/>
                <a:gd name="T54" fmla="*/ 226 w 398"/>
                <a:gd name="T55" fmla="*/ 776 h 924"/>
                <a:gd name="T56" fmla="*/ 254 w 398"/>
                <a:gd name="T57" fmla="*/ 804 h 924"/>
                <a:gd name="T58" fmla="*/ 254 w 398"/>
                <a:gd name="T59" fmla="*/ 804 h 924"/>
                <a:gd name="T60" fmla="*/ 288 w 398"/>
                <a:gd name="T61" fmla="*/ 836 h 924"/>
                <a:gd name="T62" fmla="*/ 322 w 398"/>
                <a:gd name="T63" fmla="*/ 866 h 924"/>
                <a:gd name="T64" fmla="*/ 360 w 398"/>
                <a:gd name="T65" fmla="*/ 894 h 924"/>
                <a:gd name="T66" fmla="*/ 398 w 398"/>
                <a:gd name="T67" fmla="*/ 920 h 924"/>
                <a:gd name="T68" fmla="*/ 388 w 398"/>
                <a:gd name="T69" fmla="*/ 924 h 924"/>
                <a:gd name="T70" fmla="*/ 388 w 398"/>
                <a:gd name="T71" fmla="*/ 924 h 924"/>
                <a:gd name="T72" fmla="*/ 346 w 398"/>
                <a:gd name="T73" fmla="*/ 894 h 924"/>
                <a:gd name="T74" fmla="*/ 304 w 398"/>
                <a:gd name="T75" fmla="*/ 862 h 924"/>
                <a:gd name="T76" fmla="*/ 266 w 398"/>
                <a:gd name="T77" fmla="*/ 826 h 924"/>
                <a:gd name="T78" fmla="*/ 228 w 398"/>
                <a:gd name="T79" fmla="*/ 790 h 924"/>
                <a:gd name="T80" fmla="*/ 194 w 398"/>
                <a:gd name="T81" fmla="*/ 752 h 924"/>
                <a:gd name="T82" fmla="*/ 162 w 398"/>
                <a:gd name="T83" fmla="*/ 710 h 924"/>
                <a:gd name="T84" fmla="*/ 134 w 398"/>
                <a:gd name="T85" fmla="*/ 666 h 924"/>
                <a:gd name="T86" fmla="*/ 106 w 398"/>
                <a:gd name="T87" fmla="*/ 622 h 924"/>
                <a:gd name="T88" fmla="*/ 82 w 398"/>
                <a:gd name="T89" fmla="*/ 576 h 924"/>
                <a:gd name="T90" fmla="*/ 62 w 398"/>
                <a:gd name="T91" fmla="*/ 528 h 924"/>
                <a:gd name="T92" fmla="*/ 42 w 398"/>
                <a:gd name="T93" fmla="*/ 478 h 924"/>
                <a:gd name="T94" fmla="*/ 28 w 398"/>
                <a:gd name="T95" fmla="*/ 426 h 924"/>
                <a:gd name="T96" fmla="*/ 16 w 398"/>
                <a:gd name="T97" fmla="*/ 374 h 924"/>
                <a:gd name="T98" fmla="*/ 6 w 398"/>
                <a:gd name="T99" fmla="*/ 320 h 924"/>
                <a:gd name="T100" fmla="*/ 2 w 398"/>
                <a:gd name="T101" fmla="*/ 266 h 924"/>
                <a:gd name="T102" fmla="*/ 0 w 398"/>
                <a:gd name="T103" fmla="*/ 210 h 9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98" h="924">
                  <a:moveTo>
                    <a:pt x="0" y="210"/>
                  </a:moveTo>
                  <a:lnTo>
                    <a:pt x="0" y="210"/>
                  </a:lnTo>
                  <a:lnTo>
                    <a:pt x="2" y="158"/>
                  </a:lnTo>
                  <a:lnTo>
                    <a:pt x="6" y="106"/>
                  </a:lnTo>
                  <a:lnTo>
                    <a:pt x="14" y="54"/>
                  </a:lnTo>
                  <a:lnTo>
                    <a:pt x="24" y="4"/>
                  </a:lnTo>
                  <a:lnTo>
                    <a:pt x="34" y="0"/>
                  </a:lnTo>
                  <a:lnTo>
                    <a:pt x="22" y="52"/>
                  </a:lnTo>
                  <a:lnTo>
                    <a:pt x="14" y="104"/>
                  </a:lnTo>
                  <a:lnTo>
                    <a:pt x="10" y="156"/>
                  </a:lnTo>
                  <a:lnTo>
                    <a:pt x="8" y="210"/>
                  </a:lnTo>
                  <a:lnTo>
                    <a:pt x="8" y="254"/>
                  </a:lnTo>
                  <a:lnTo>
                    <a:pt x="12" y="296"/>
                  </a:lnTo>
                  <a:lnTo>
                    <a:pt x="18" y="338"/>
                  </a:lnTo>
                  <a:lnTo>
                    <a:pt x="24" y="380"/>
                  </a:lnTo>
                  <a:lnTo>
                    <a:pt x="34" y="420"/>
                  </a:lnTo>
                  <a:lnTo>
                    <a:pt x="46" y="460"/>
                  </a:lnTo>
                  <a:lnTo>
                    <a:pt x="58" y="500"/>
                  </a:lnTo>
                  <a:lnTo>
                    <a:pt x="74" y="538"/>
                  </a:lnTo>
                  <a:lnTo>
                    <a:pt x="90" y="574"/>
                  </a:lnTo>
                  <a:lnTo>
                    <a:pt x="110" y="610"/>
                  </a:lnTo>
                  <a:lnTo>
                    <a:pt x="130" y="646"/>
                  </a:lnTo>
                  <a:lnTo>
                    <a:pt x="152" y="680"/>
                  </a:lnTo>
                  <a:lnTo>
                    <a:pt x="174" y="714"/>
                  </a:lnTo>
                  <a:lnTo>
                    <a:pt x="200" y="744"/>
                  </a:lnTo>
                  <a:lnTo>
                    <a:pt x="226" y="776"/>
                  </a:lnTo>
                  <a:lnTo>
                    <a:pt x="254" y="804"/>
                  </a:lnTo>
                  <a:lnTo>
                    <a:pt x="288" y="836"/>
                  </a:lnTo>
                  <a:lnTo>
                    <a:pt x="322" y="866"/>
                  </a:lnTo>
                  <a:lnTo>
                    <a:pt x="360" y="894"/>
                  </a:lnTo>
                  <a:lnTo>
                    <a:pt x="398" y="920"/>
                  </a:lnTo>
                  <a:lnTo>
                    <a:pt x="388" y="924"/>
                  </a:lnTo>
                  <a:lnTo>
                    <a:pt x="346" y="894"/>
                  </a:lnTo>
                  <a:lnTo>
                    <a:pt x="304" y="862"/>
                  </a:lnTo>
                  <a:lnTo>
                    <a:pt x="266" y="826"/>
                  </a:lnTo>
                  <a:lnTo>
                    <a:pt x="228" y="790"/>
                  </a:lnTo>
                  <a:lnTo>
                    <a:pt x="194" y="752"/>
                  </a:lnTo>
                  <a:lnTo>
                    <a:pt x="162" y="710"/>
                  </a:lnTo>
                  <a:lnTo>
                    <a:pt x="134" y="666"/>
                  </a:lnTo>
                  <a:lnTo>
                    <a:pt x="106" y="622"/>
                  </a:lnTo>
                  <a:lnTo>
                    <a:pt x="82" y="576"/>
                  </a:lnTo>
                  <a:lnTo>
                    <a:pt x="62" y="528"/>
                  </a:lnTo>
                  <a:lnTo>
                    <a:pt x="42" y="478"/>
                  </a:lnTo>
                  <a:lnTo>
                    <a:pt x="28" y="426"/>
                  </a:lnTo>
                  <a:lnTo>
                    <a:pt x="16" y="374"/>
                  </a:lnTo>
                  <a:lnTo>
                    <a:pt x="6" y="320"/>
                  </a:lnTo>
                  <a:lnTo>
                    <a:pt x="2" y="266"/>
                  </a:lnTo>
                  <a:lnTo>
                    <a:pt x="0" y="210"/>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8" name="Freeform 92"/>
            <p:cNvSpPr>
              <a:spLocks/>
            </p:cNvSpPr>
            <p:nvPr/>
          </p:nvSpPr>
          <p:spPr bwMode="auto">
            <a:xfrm>
              <a:off x="1564" y="2338"/>
              <a:ext cx="398" cy="924"/>
            </a:xfrm>
            <a:custGeom>
              <a:avLst/>
              <a:gdLst>
                <a:gd name="T0" fmla="*/ 0 w 398"/>
                <a:gd name="T1" fmla="*/ 210 h 924"/>
                <a:gd name="T2" fmla="*/ 0 w 398"/>
                <a:gd name="T3" fmla="*/ 210 h 924"/>
                <a:gd name="T4" fmla="*/ 2 w 398"/>
                <a:gd name="T5" fmla="*/ 158 h 924"/>
                <a:gd name="T6" fmla="*/ 6 w 398"/>
                <a:gd name="T7" fmla="*/ 106 h 924"/>
                <a:gd name="T8" fmla="*/ 14 w 398"/>
                <a:gd name="T9" fmla="*/ 54 h 924"/>
                <a:gd name="T10" fmla="*/ 24 w 398"/>
                <a:gd name="T11" fmla="*/ 4 h 924"/>
                <a:gd name="T12" fmla="*/ 34 w 398"/>
                <a:gd name="T13" fmla="*/ 0 h 924"/>
                <a:gd name="T14" fmla="*/ 34 w 398"/>
                <a:gd name="T15" fmla="*/ 0 h 924"/>
                <a:gd name="T16" fmla="*/ 22 w 398"/>
                <a:gd name="T17" fmla="*/ 52 h 924"/>
                <a:gd name="T18" fmla="*/ 14 w 398"/>
                <a:gd name="T19" fmla="*/ 104 h 924"/>
                <a:gd name="T20" fmla="*/ 10 w 398"/>
                <a:gd name="T21" fmla="*/ 156 h 924"/>
                <a:gd name="T22" fmla="*/ 8 w 398"/>
                <a:gd name="T23" fmla="*/ 210 h 924"/>
                <a:gd name="T24" fmla="*/ 8 w 398"/>
                <a:gd name="T25" fmla="*/ 210 h 924"/>
                <a:gd name="T26" fmla="*/ 8 w 398"/>
                <a:gd name="T27" fmla="*/ 254 h 924"/>
                <a:gd name="T28" fmla="*/ 12 w 398"/>
                <a:gd name="T29" fmla="*/ 296 h 924"/>
                <a:gd name="T30" fmla="*/ 18 w 398"/>
                <a:gd name="T31" fmla="*/ 338 h 924"/>
                <a:gd name="T32" fmla="*/ 24 w 398"/>
                <a:gd name="T33" fmla="*/ 380 h 924"/>
                <a:gd name="T34" fmla="*/ 34 w 398"/>
                <a:gd name="T35" fmla="*/ 420 h 924"/>
                <a:gd name="T36" fmla="*/ 46 w 398"/>
                <a:gd name="T37" fmla="*/ 460 h 924"/>
                <a:gd name="T38" fmla="*/ 58 w 398"/>
                <a:gd name="T39" fmla="*/ 500 h 924"/>
                <a:gd name="T40" fmla="*/ 74 w 398"/>
                <a:gd name="T41" fmla="*/ 538 h 924"/>
                <a:gd name="T42" fmla="*/ 90 w 398"/>
                <a:gd name="T43" fmla="*/ 574 h 924"/>
                <a:gd name="T44" fmla="*/ 110 w 398"/>
                <a:gd name="T45" fmla="*/ 610 h 924"/>
                <a:gd name="T46" fmla="*/ 130 w 398"/>
                <a:gd name="T47" fmla="*/ 646 h 924"/>
                <a:gd name="T48" fmla="*/ 152 w 398"/>
                <a:gd name="T49" fmla="*/ 680 h 924"/>
                <a:gd name="T50" fmla="*/ 174 w 398"/>
                <a:gd name="T51" fmla="*/ 714 h 924"/>
                <a:gd name="T52" fmla="*/ 200 w 398"/>
                <a:gd name="T53" fmla="*/ 744 h 924"/>
                <a:gd name="T54" fmla="*/ 226 w 398"/>
                <a:gd name="T55" fmla="*/ 776 h 924"/>
                <a:gd name="T56" fmla="*/ 254 w 398"/>
                <a:gd name="T57" fmla="*/ 804 h 924"/>
                <a:gd name="T58" fmla="*/ 254 w 398"/>
                <a:gd name="T59" fmla="*/ 804 h 924"/>
                <a:gd name="T60" fmla="*/ 288 w 398"/>
                <a:gd name="T61" fmla="*/ 836 h 924"/>
                <a:gd name="T62" fmla="*/ 322 w 398"/>
                <a:gd name="T63" fmla="*/ 866 h 924"/>
                <a:gd name="T64" fmla="*/ 360 w 398"/>
                <a:gd name="T65" fmla="*/ 894 h 924"/>
                <a:gd name="T66" fmla="*/ 398 w 398"/>
                <a:gd name="T67" fmla="*/ 920 h 924"/>
                <a:gd name="T68" fmla="*/ 388 w 398"/>
                <a:gd name="T69" fmla="*/ 924 h 924"/>
                <a:gd name="T70" fmla="*/ 388 w 398"/>
                <a:gd name="T71" fmla="*/ 924 h 924"/>
                <a:gd name="T72" fmla="*/ 346 w 398"/>
                <a:gd name="T73" fmla="*/ 894 h 924"/>
                <a:gd name="T74" fmla="*/ 304 w 398"/>
                <a:gd name="T75" fmla="*/ 862 h 924"/>
                <a:gd name="T76" fmla="*/ 266 w 398"/>
                <a:gd name="T77" fmla="*/ 826 h 924"/>
                <a:gd name="T78" fmla="*/ 228 w 398"/>
                <a:gd name="T79" fmla="*/ 790 h 924"/>
                <a:gd name="T80" fmla="*/ 194 w 398"/>
                <a:gd name="T81" fmla="*/ 752 h 924"/>
                <a:gd name="T82" fmla="*/ 162 w 398"/>
                <a:gd name="T83" fmla="*/ 710 h 924"/>
                <a:gd name="T84" fmla="*/ 134 w 398"/>
                <a:gd name="T85" fmla="*/ 666 h 924"/>
                <a:gd name="T86" fmla="*/ 106 w 398"/>
                <a:gd name="T87" fmla="*/ 622 h 924"/>
                <a:gd name="T88" fmla="*/ 82 w 398"/>
                <a:gd name="T89" fmla="*/ 576 h 924"/>
                <a:gd name="T90" fmla="*/ 62 w 398"/>
                <a:gd name="T91" fmla="*/ 528 h 924"/>
                <a:gd name="T92" fmla="*/ 42 w 398"/>
                <a:gd name="T93" fmla="*/ 478 h 924"/>
                <a:gd name="T94" fmla="*/ 28 w 398"/>
                <a:gd name="T95" fmla="*/ 426 h 924"/>
                <a:gd name="T96" fmla="*/ 16 w 398"/>
                <a:gd name="T97" fmla="*/ 374 h 924"/>
                <a:gd name="T98" fmla="*/ 6 w 398"/>
                <a:gd name="T99" fmla="*/ 320 h 924"/>
                <a:gd name="T100" fmla="*/ 2 w 398"/>
                <a:gd name="T101" fmla="*/ 266 h 924"/>
                <a:gd name="T102" fmla="*/ 0 w 398"/>
                <a:gd name="T103" fmla="*/ 210 h 9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98" h="924">
                  <a:moveTo>
                    <a:pt x="0" y="210"/>
                  </a:moveTo>
                  <a:lnTo>
                    <a:pt x="0" y="210"/>
                  </a:lnTo>
                  <a:lnTo>
                    <a:pt x="2" y="158"/>
                  </a:lnTo>
                  <a:lnTo>
                    <a:pt x="6" y="106"/>
                  </a:lnTo>
                  <a:lnTo>
                    <a:pt x="14" y="54"/>
                  </a:lnTo>
                  <a:lnTo>
                    <a:pt x="24" y="4"/>
                  </a:lnTo>
                  <a:lnTo>
                    <a:pt x="34" y="0"/>
                  </a:lnTo>
                  <a:lnTo>
                    <a:pt x="22" y="52"/>
                  </a:lnTo>
                  <a:lnTo>
                    <a:pt x="14" y="104"/>
                  </a:lnTo>
                  <a:lnTo>
                    <a:pt x="10" y="156"/>
                  </a:lnTo>
                  <a:lnTo>
                    <a:pt x="8" y="210"/>
                  </a:lnTo>
                  <a:lnTo>
                    <a:pt x="8" y="254"/>
                  </a:lnTo>
                  <a:lnTo>
                    <a:pt x="12" y="296"/>
                  </a:lnTo>
                  <a:lnTo>
                    <a:pt x="18" y="338"/>
                  </a:lnTo>
                  <a:lnTo>
                    <a:pt x="24" y="380"/>
                  </a:lnTo>
                  <a:lnTo>
                    <a:pt x="34" y="420"/>
                  </a:lnTo>
                  <a:lnTo>
                    <a:pt x="46" y="460"/>
                  </a:lnTo>
                  <a:lnTo>
                    <a:pt x="58" y="500"/>
                  </a:lnTo>
                  <a:lnTo>
                    <a:pt x="74" y="538"/>
                  </a:lnTo>
                  <a:lnTo>
                    <a:pt x="90" y="574"/>
                  </a:lnTo>
                  <a:lnTo>
                    <a:pt x="110" y="610"/>
                  </a:lnTo>
                  <a:lnTo>
                    <a:pt x="130" y="646"/>
                  </a:lnTo>
                  <a:lnTo>
                    <a:pt x="152" y="680"/>
                  </a:lnTo>
                  <a:lnTo>
                    <a:pt x="174" y="714"/>
                  </a:lnTo>
                  <a:lnTo>
                    <a:pt x="200" y="744"/>
                  </a:lnTo>
                  <a:lnTo>
                    <a:pt x="226" y="776"/>
                  </a:lnTo>
                  <a:lnTo>
                    <a:pt x="254" y="804"/>
                  </a:lnTo>
                  <a:lnTo>
                    <a:pt x="288" y="836"/>
                  </a:lnTo>
                  <a:lnTo>
                    <a:pt x="322" y="866"/>
                  </a:lnTo>
                  <a:lnTo>
                    <a:pt x="360" y="894"/>
                  </a:lnTo>
                  <a:lnTo>
                    <a:pt x="398" y="920"/>
                  </a:lnTo>
                  <a:lnTo>
                    <a:pt x="388" y="924"/>
                  </a:lnTo>
                  <a:lnTo>
                    <a:pt x="346" y="894"/>
                  </a:lnTo>
                  <a:lnTo>
                    <a:pt x="304" y="862"/>
                  </a:lnTo>
                  <a:lnTo>
                    <a:pt x="266" y="826"/>
                  </a:lnTo>
                  <a:lnTo>
                    <a:pt x="228" y="790"/>
                  </a:lnTo>
                  <a:lnTo>
                    <a:pt x="194" y="752"/>
                  </a:lnTo>
                  <a:lnTo>
                    <a:pt x="162" y="710"/>
                  </a:lnTo>
                  <a:lnTo>
                    <a:pt x="134" y="666"/>
                  </a:lnTo>
                  <a:lnTo>
                    <a:pt x="106" y="622"/>
                  </a:lnTo>
                  <a:lnTo>
                    <a:pt x="82" y="576"/>
                  </a:lnTo>
                  <a:lnTo>
                    <a:pt x="62" y="528"/>
                  </a:lnTo>
                  <a:lnTo>
                    <a:pt x="42" y="478"/>
                  </a:lnTo>
                  <a:lnTo>
                    <a:pt x="28" y="426"/>
                  </a:lnTo>
                  <a:lnTo>
                    <a:pt x="16" y="374"/>
                  </a:lnTo>
                  <a:lnTo>
                    <a:pt x="6" y="320"/>
                  </a:lnTo>
                  <a:lnTo>
                    <a:pt x="2" y="266"/>
                  </a:lnTo>
                  <a:lnTo>
                    <a:pt x="0" y="2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9" name="Freeform 93"/>
            <p:cNvSpPr>
              <a:spLocks/>
            </p:cNvSpPr>
            <p:nvPr/>
          </p:nvSpPr>
          <p:spPr bwMode="auto">
            <a:xfrm>
              <a:off x="1676" y="1774"/>
              <a:ext cx="388" cy="354"/>
            </a:xfrm>
            <a:custGeom>
              <a:avLst/>
              <a:gdLst>
                <a:gd name="T0" fmla="*/ 0 w 388"/>
                <a:gd name="T1" fmla="*/ 350 h 354"/>
                <a:gd name="T2" fmla="*/ 0 w 388"/>
                <a:gd name="T3" fmla="*/ 350 h 354"/>
                <a:gd name="T4" fmla="*/ 18 w 388"/>
                <a:gd name="T5" fmla="*/ 322 h 354"/>
                <a:gd name="T6" fmla="*/ 36 w 388"/>
                <a:gd name="T7" fmla="*/ 294 h 354"/>
                <a:gd name="T8" fmla="*/ 56 w 388"/>
                <a:gd name="T9" fmla="*/ 268 h 354"/>
                <a:gd name="T10" fmla="*/ 76 w 388"/>
                <a:gd name="T11" fmla="*/ 240 h 354"/>
                <a:gd name="T12" fmla="*/ 98 w 388"/>
                <a:gd name="T13" fmla="*/ 216 h 354"/>
                <a:gd name="T14" fmla="*/ 120 w 388"/>
                <a:gd name="T15" fmla="*/ 192 h 354"/>
                <a:gd name="T16" fmla="*/ 142 w 388"/>
                <a:gd name="T17" fmla="*/ 168 h 354"/>
                <a:gd name="T18" fmla="*/ 166 w 388"/>
                <a:gd name="T19" fmla="*/ 144 h 354"/>
                <a:gd name="T20" fmla="*/ 192 w 388"/>
                <a:gd name="T21" fmla="*/ 124 h 354"/>
                <a:gd name="T22" fmla="*/ 218 w 388"/>
                <a:gd name="T23" fmla="*/ 102 h 354"/>
                <a:gd name="T24" fmla="*/ 244 w 388"/>
                <a:gd name="T25" fmla="*/ 82 h 354"/>
                <a:gd name="T26" fmla="*/ 272 w 388"/>
                <a:gd name="T27" fmla="*/ 64 h 354"/>
                <a:gd name="T28" fmla="*/ 300 w 388"/>
                <a:gd name="T29" fmla="*/ 46 h 354"/>
                <a:gd name="T30" fmla="*/ 328 w 388"/>
                <a:gd name="T31" fmla="*/ 30 h 354"/>
                <a:gd name="T32" fmla="*/ 358 w 388"/>
                <a:gd name="T33" fmla="*/ 14 h 354"/>
                <a:gd name="T34" fmla="*/ 388 w 388"/>
                <a:gd name="T35" fmla="*/ 0 h 354"/>
                <a:gd name="T36" fmla="*/ 388 w 388"/>
                <a:gd name="T37" fmla="*/ 0 h 354"/>
                <a:gd name="T38" fmla="*/ 388 w 388"/>
                <a:gd name="T39" fmla="*/ 8 h 354"/>
                <a:gd name="T40" fmla="*/ 388 w 388"/>
                <a:gd name="T41" fmla="*/ 8 h 354"/>
                <a:gd name="T42" fmla="*/ 354 w 388"/>
                <a:gd name="T43" fmla="*/ 24 h 354"/>
                <a:gd name="T44" fmla="*/ 320 w 388"/>
                <a:gd name="T45" fmla="*/ 42 h 354"/>
                <a:gd name="T46" fmla="*/ 288 w 388"/>
                <a:gd name="T47" fmla="*/ 62 h 354"/>
                <a:gd name="T48" fmla="*/ 256 w 388"/>
                <a:gd name="T49" fmla="*/ 84 h 354"/>
                <a:gd name="T50" fmla="*/ 226 w 388"/>
                <a:gd name="T51" fmla="*/ 106 h 354"/>
                <a:gd name="T52" fmla="*/ 198 w 388"/>
                <a:gd name="T53" fmla="*/ 128 h 354"/>
                <a:gd name="T54" fmla="*/ 170 w 388"/>
                <a:gd name="T55" fmla="*/ 154 h 354"/>
                <a:gd name="T56" fmla="*/ 142 w 388"/>
                <a:gd name="T57" fmla="*/ 180 h 354"/>
                <a:gd name="T58" fmla="*/ 142 w 388"/>
                <a:gd name="T59" fmla="*/ 180 h 354"/>
                <a:gd name="T60" fmla="*/ 104 w 388"/>
                <a:gd name="T61" fmla="*/ 220 h 354"/>
                <a:gd name="T62" fmla="*/ 70 w 388"/>
                <a:gd name="T63" fmla="*/ 262 h 354"/>
                <a:gd name="T64" fmla="*/ 36 w 388"/>
                <a:gd name="T65" fmla="*/ 308 h 354"/>
                <a:gd name="T66" fmla="*/ 8 w 388"/>
                <a:gd name="T67" fmla="*/ 354 h 354"/>
                <a:gd name="T68" fmla="*/ 0 w 388"/>
                <a:gd name="T69" fmla="*/ 350 h 3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8" h="354">
                  <a:moveTo>
                    <a:pt x="0" y="350"/>
                  </a:moveTo>
                  <a:lnTo>
                    <a:pt x="0" y="350"/>
                  </a:lnTo>
                  <a:lnTo>
                    <a:pt x="18" y="322"/>
                  </a:lnTo>
                  <a:lnTo>
                    <a:pt x="36" y="294"/>
                  </a:lnTo>
                  <a:lnTo>
                    <a:pt x="56" y="268"/>
                  </a:lnTo>
                  <a:lnTo>
                    <a:pt x="76" y="240"/>
                  </a:lnTo>
                  <a:lnTo>
                    <a:pt x="98" y="216"/>
                  </a:lnTo>
                  <a:lnTo>
                    <a:pt x="120" y="192"/>
                  </a:lnTo>
                  <a:lnTo>
                    <a:pt x="142" y="168"/>
                  </a:lnTo>
                  <a:lnTo>
                    <a:pt x="166" y="144"/>
                  </a:lnTo>
                  <a:lnTo>
                    <a:pt x="192" y="124"/>
                  </a:lnTo>
                  <a:lnTo>
                    <a:pt x="218" y="102"/>
                  </a:lnTo>
                  <a:lnTo>
                    <a:pt x="244" y="82"/>
                  </a:lnTo>
                  <a:lnTo>
                    <a:pt x="272" y="64"/>
                  </a:lnTo>
                  <a:lnTo>
                    <a:pt x="300" y="46"/>
                  </a:lnTo>
                  <a:lnTo>
                    <a:pt x="328" y="30"/>
                  </a:lnTo>
                  <a:lnTo>
                    <a:pt x="358" y="14"/>
                  </a:lnTo>
                  <a:lnTo>
                    <a:pt x="388" y="0"/>
                  </a:lnTo>
                  <a:lnTo>
                    <a:pt x="388" y="8"/>
                  </a:lnTo>
                  <a:lnTo>
                    <a:pt x="354" y="24"/>
                  </a:lnTo>
                  <a:lnTo>
                    <a:pt x="320" y="42"/>
                  </a:lnTo>
                  <a:lnTo>
                    <a:pt x="288" y="62"/>
                  </a:lnTo>
                  <a:lnTo>
                    <a:pt x="256" y="84"/>
                  </a:lnTo>
                  <a:lnTo>
                    <a:pt x="226" y="106"/>
                  </a:lnTo>
                  <a:lnTo>
                    <a:pt x="198" y="128"/>
                  </a:lnTo>
                  <a:lnTo>
                    <a:pt x="170" y="154"/>
                  </a:lnTo>
                  <a:lnTo>
                    <a:pt x="142" y="180"/>
                  </a:lnTo>
                  <a:lnTo>
                    <a:pt x="104" y="220"/>
                  </a:lnTo>
                  <a:lnTo>
                    <a:pt x="70" y="262"/>
                  </a:lnTo>
                  <a:lnTo>
                    <a:pt x="36" y="308"/>
                  </a:lnTo>
                  <a:lnTo>
                    <a:pt x="8" y="354"/>
                  </a:lnTo>
                  <a:lnTo>
                    <a:pt x="0" y="350"/>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0" name="Freeform 94"/>
            <p:cNvSpPr>
              <a:spLocks/>
            </p:cNvSpPr>
            <p:nvPr/>
          </p:nvSpPr>
          <p:spPr bwMode="auto">
            <a:xfrm>
              <a:off x="1676" y="1774"/>
              <a:ext cx="388" cy="354"/>
            </a:xfrm>
            <a:custGeom>
              <a:avLst/>
              <a:gdLst>
                <a:gd name="T0" fmla="*/ 0 w 388"/>
                <a:gd name="T1" fmla="*/ 350 h 354"/>
                <a:gd name="T2" fmla="*/ 0 w 388"/>
                <a:gd name="T3" fmla="*/ 350 h 354"/>
                <a:gd name="T4" fmla="*/ 18 w 388"/>
                <a:gd name="T5" fmla="*/ 322 h 354"/>
                <a:gd name="T6" fmla="*/ 36 w 388"/>
                <a:gd name="T7" fmla="*/ 294 h 354"/>
                <a:gd name="T8" fmla="*/ 56 w 388"/>
                <a:gd name="T9" fmla="*/ 268 h 354"/>
                <a:gd name="T10" fmla="*/ 76 w 388"/>
                <a:gd name="T11" fmla="*/ 240 h 354"/>
                <a:gd name="T12" fmla="*/ 98 w 388"/>
                <a:gd name="T13" fmla="*/ 216 h 354"/>
                <a:gd name="T14" fmla="*/ 120 w 388"/>
                <a:gd name="T15" fmla="*/ 192 h 354"/>
                <a:gd name="T16" fmla="*/ 142 w 388"/>
                <a:gd name="T17" fmla="*/ 168 h 354"/>
                <a:gd name="T18" fmla="*/ 166 w 388"/>
                <a:gd name="T19" fmla="*/ 144 h 354"/>
                <a:gd name="T20" fmla="*/ 192 w 388"/>
                <a:gd name="T21" fmla="*/ 124 h 354"/>
                <a:gd name="T22" fmla="*/ 218 w 388"/>
                <a:gd name="T23" fmla="*/ 102 h 354"/>
                <a:gd name="T24" fmla="*/ 244 w 388"/>
                <a:gd name="T25" fmla="*/ 82 h 354"/>
                <a:gd name="T26" fmla="*/ 272 w 388"/>
                <a:gd name="T27" fmla="*/ 64 h 354"/>
                <a:gd name="T28" fmla="*/ 300 w 388"/>
                <a:gd name="T29" fmla="*/ 46 h 354"/>
                <a:gd name="T30" fmla="*/ 328 w 388"/>
                <a:gd name="T31" fmla="*/ 30 h 354"/>
                <a:gd name="T32" fmla="*/ 358 w 388"/>
                <a:gd name="T33" fmla="*/ 14 h 354"/>
                <a:gd name="T34" fmla="*/ 388 w 388"/>
                <a:gd name="T35" fmla="*/ 0 h 354"/>
                <a:gd name="T36" fmla="*/ 388 w 388"/>
                <a:gd name="T37" fmla="*/ 0 h 354"/>
                <a:gd name="T38" fmla="*/ 388 w 388"/>
                <a:gd name="T39" fmla="*/ 8 h 354"/>
                <a:gd name="T40" fmla="*/ 388 w 388"/>
                <a:gd name="T41" fmla="*/ 8 h 354"/>
                <a:gd name="T42" fmla="*/ 354 w 388"/>
                <a:gd name="T43" fmla="*/ 24 h 354"/>
                <a:gd name="T44" fmla="*/ 320 w 388"/>
                <a:gd name="T45" fmla="*/ 42 h 354"/>
                <a:gd name="T46" fmla="*/ 288 w 388"/>
                <a:gd name="T47" fmla="*/ 62 h 354"/>
                <a:gd name="T48" fmla="*/ 256 w 388"/>
                <a:gd name="T49" fmla="*/ 84 h 354"/>
                <a:gd name="T50" fmla="*/ 226 w 388"/>
                <a:gd name="T51" fmla="*/ 106 h 354"/>
                <a:gd name="T52" fmla="*/ 198 w 388"/>
                <a:gd name="T53" fmla="*/ 128 h 354"/>
                <a:gd name="T54" fmla="*/ 170 w 388"/>
                <a:gd name="T55" fmla="*/ 154 h 354"/>
                <a:gd name="T56" fmla="*/ 142 w 388"/>
                <a:gd name="T57" fmla="*/ 180 h 354"/>
                <a:gd name="T58" fmla="*/ 142 w 388"/>
                <a:gd name="T59" fmla="*/ 180 h 354"/>
                <a:gd name="T60" fmla="*/ 104 w 388"/>
                <a:gd name="T61" fmla="*/ 220 h 354"/>
                <a:gd name="T62" fmla="*/ 70 w 388"/>
                <a:gd name="T63" fmla="*/ 262 h 354"/>
                <a:gd name="T64" fmla="*/ 36 w 388"/>
                <a:gd name="T65" fmla="*/ 308 h 354"/>
                <a:gd name="T66" fmla="*/ 8 w 388"/>
                <a:gd name="T67" fmla="*/ 354 h 354"/>
                <a:gd name="T68" fmla="*/ 0 w 388"/>
                <a:gd name="T69" fmla="*/ 350 h 3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8" h="354">
                  <a:moveTo>
                    <a:pt x="0" y="350"/>
                  </a:moveTo>
                  <a:lnTo>
                    <a:pt x="0" y="350"/>
                  </a:lnTo>
                  <a:lnTo>
                    <a:pt x="18" y="322"/>
                  </a:lnTo>
                  <a:lnTo>
                    <a:pt x="36" y="294"/>
                  </a:lnTo>
                  <a:lnTo>
                    <a:pt x="56" y="268"/>
                  </a:lnTo>
                  <a:lnTo>
                    <a:pt x="76" y="240"/>
                  </a:lnTo>
                  <a:lnTo>
                    <a:pt x="98" y="216"/>
                  </a:lnTo>
                  <a:lnTo>
                    <a:pt x="120" y="192"/>
                  </a:lnTo>
                  <a:lnTo>
                    <a:pt x="142" y="168"/>
                  </a:lnTo>
                  <a:lnTo>
                    <a:pt x="166" y="144"/>
                  </a:lnTo>
                  <a:lnTo>
                    <a:pt x="192" y="124"/>
                  </a:lnTo>
                  <a:lnTo>
                    <a:pt x="218" y="102"/>
                  </a:lnTo>
                  <a:lnTo>
                    <a:pt x="244" y="82"/>
                  </a:lnTo>
                  <a:lnTo>
                    <a:pt x="272" y="64"/>
                  </a:lnTo>
                  <a:lnTo>
                    <a:pt x="300" y="46"/>
                  </a:lnTo>
                  <a:lnTo>
                    <a:pt x="328" y="30"/>
                  </a:lnTo>
                  <a:lnTo>
                    <a:pt x="358" y="14"/>
                  </a:lnTo>
                  <a:lnTo>
                    <a:pt x="388" y="0"/>
                  </a:lnTo>
                  <a:lnTo>
                    <a:pt x="388" y="8"/>
                  </a:lnTo>
                  <a:lnTo>
                    <a:pt x="354" y="24"/>
                  </a:lnTo>
                  <a:lnTo>
                    <a:pt x="320" y="42"/>
                  </a:lnTo>
                  <a:lnTo>
                    <a:pt x="288" y="62"/>
                  </a:lnTo>
                  <a:lnTo>
                    <a:pt x="256" y="84"/>
                  </a:lnTo>
                  <a:lnTo>
                    <a:pt x="226" y="106"/>
                  </a:lnTo>
                  <a:lnTo>
                    <a:pt x="198" y="128"/>
                  </a:lnTo>
                  <a:lnTo>
                    <a:pt x="170" y="154"/>
                  </a:lnTo>
                  <a:lnTo>
                    <a:pt x="142" y="180"/>
                  </a:lnTo>
                  <a:lnTo>
                    <a:pt x="104" y="220"/>
                  </a:lnTo>
                  <a:lnTo>
                    <a:pt x="70" y="262"/>
                  </a:lnTo>
                  <a:lnTo>
                    <a:pt x="36" y="308"/>
                  </a:lnTo>
                  <a:lnTo>
                    <a:pt x="8" y="354"/>
                  </a:lnTo>
                  <a:lnTo>
                    <a:pt x="0"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1" name="Freeform 95"/>
            <p:cNvSpPr>
              <a:spLocks noEditPoints="1"/>
            </p:cNvSpPr>
            <p:nvPr/>
          </p:nvSpPr>
          <p:spPr bwMode="auto">
            <a:xfrm>
              <a:off x="2202" y="1698"/>
              <a:ext cx="712" cy="170"/>
            </a:xfrm>
            <a:custGeom>
              <a:avLst/>
              <a:gdLst>
                <a:gd name="T0" fmla="*/ 212 w 712"/>
                <a:gd name="T1" fmla="*/ 8 h 170"/>
                <a:gd name="T2" fmla="*/ 212 w 712"/>
                <a:gd name="T3" fmla="*/ 0 h 170"/>
                <a:gd name="T4" fmla="*/ 212 w 712"/>
                <a:gd name="T5" fmla="*/ 0 h 170"/>
                <a:gd name="T6" fmla="*/ 246 w 712"/>
                <a:gd name="T7" fmla="*/ 2 h 170"/>
                <a:gd name="T8" fmla="*/ 280 w 712"/>
                <a:gd name="T9" fmla="*/ 4 h 170"/>
                <a:gd name="T10" fmla="*/ 314 w 712"/>
                <a:gd name="T11" fmla="*/ 6 h 170"/>
                <a:gd name="T12" fmla="*/ 348 w 712"/>
                <a:gd name="T13" fmla="*/ 12 h 170"/>
                <a:gd name="T14" fmla="*/ 382 w 712"/>
                <a:gd name="T15" fmla="*/ 18 h 170"/>
                <a:gd name="T16" fmla="*/ 416 w 712"/>
                <a:gd name="T17" fmla="*/ 26 h 170"/>
                <a:gd name="T18" fmla="*/ 448 w 712"/>
                <a:gd name="T19" fmla="*/ 34 h 170"/>
                <a:gd name="T20" fmla="*/ 480 w 712"/>
                <a:gd name="T21" fmla="*/ 44 h 170"/>
                <a:gd name="T22" fmla="*/ 510 w 712"/>
                <a:gd name="T23" fmla="*/ 56 h 170"/>
                <a:gd name="T24" fmla="*/ 542 w 712"/>
                <a:gd name="T25" fmla="*/ 68 h 170"/>
                <a:gd name="T26" fmla="*/ 572 w 712"/>
                <a:gd name="T27" fmla="*/ 80 h 170"/>
                <a:gd name="T28" fmla="*/ 602 w 712"/>
                <a:gd name="T29" fmla="*/ 96 h 170"/>
                <a:gd name="T30" fmla="*/ 630 w 712"/>
                <a:gd name="T31" fmla="*/ 112 h 170"/>
                <a:gd name="T32" fmla="*/ 658 w 712"/>
                <a:gd name="T33" fmla="*/ 128 h 170"/>
                <a:gd name="T34" fmla="*/ 686 w 712"/>
                <a:gd name="T35" fmla="*/ 146 h 170"/>
                <a:gd name="T36" fmla="*/ 712 w 712"/>
                <a:gd name="T37" fmla="*/ 164 h 170"/>
                <a:gd name="T38" fmla="*/ 712 w 712"/>
                <a:gd name="T39" fmla="*/ 164 h 170"/>
                <a:gd name="T40" fmla="*/ 706 w 712"/>
                <a:gd name="T41" fmla="*/ 170 h 170"/>
                <a:gd name="T42" fmla="*/ 706 w 712"/>
                <a:gd name="T43" fmla="*/ 170 h 170"/>
                <a:gd name="T44" fmla="*/ 680 w 712"/>
                <a:gd name="T45" fmla="*/ 152 h 170"/>
                <a:gd name="T46" fmla="*/ 652 w 712"/>
                <a:gd name="T47" fmla="*/ 134 h 170"/>
                <a:gd name="T48" fmla="*/ 624 w 712"/>
                <a:gd name="T49" fmla="*/ 118 h 170"/>
                <a:gd name="T50" fmla="*/ 596 w 712"/>
                <a:gd name="T51" fmla="*/ 102 h 170"/>
                <a:gd name="T52" fmla="*/ 566 w 712"/>
                <a:gd name="T53" fmla="*/ 88 h 170"/>
                <a:gd name="T54" fmla="*/ 538 w 712"/>
                <a:gd name="T55" fmla="*/ 74 h 170"/>
                <a:gd name="T56" fmla="*/ 506 w 712"/>
                <a:gd name="T57" fmla="*/ 62 h 170"/>
                <a:gd name="T58" fmla="*/ 476 w 712"/>
                <a:gd name="T59" fmla="*/ 52 h 170"/>
                <a:gd name="T60" fmla="*/ 444 w 712"/>
                <a:gd name="T61" fmla="*/ 42 h 170"/>
                <a:gd name="T62" fmla="*/ 412 w 712"/>
                <a:gd name="T63" fmla="*/ 32 h 170"/>
                <a:gd name="T64" fmla="*/ 380 w 712"/>
                <a:gd name="T65" fmla="*/ 26 h 170"/>
                <a:gd name="T66" fmla="*/ 346 w 712"/>
                <a:gd name="T67" fmla="*/ 20 h 170"/>
                <a:gd name="T68" fmla="*/ 314 w 712"/>
                <a:gd name="T69" fmla="*/ 14 h 170"/>
                <a:gd name="T70" fmla="*/ 280 w 712"/>
                <a:gd name="T71" fmla="*/ 12 h 170"/>
                <a:gd name="T72" fmla="*/ 246 w 712"/>
                <a:gd name="T73" fmla="*/ 10 h 170"/>
                <a:gd name="T74" fmla="*/ 212 w 712"/>
                <a:gd name="T75" fmla="*/ 8 h 170"/>
                <a:gd name="T76" fmla="*/ 212 w 712"/>
                <a:gd name="T77" fmla="*/ 4 h 170"/>
                <a:gd name="T78" fmla="*/ 212 w 712"/>
                <a:gd name="T79" fmla="*/ 0 h 170"/>
                <a:gd name="T80" fmla="*/ 212 w 712"/>
                <a:gd name="T81" fmla="*/ 4 h 170"/>
                <a:gd name="T82" fmla="*/ 8 w 712"/>
                <a:gd name="T83" fmla="*/ 26 h 170"/>
                <a:gd name="T84" fmla="*/ 8 w 712"/>
                <a:gd name="T85" fmla="*/ 26 h 170"/>
                <a:gd name="T86" fmla="*/ 56 w 712"/>
                <a:gd name="T87" fmla="*/ 14 h 170"/>
                <a:gd name="T88" fmla="*/ 108 w 712"/>
                <a:gd name="T89" fmla="*/ 6 h 170"/>
                <a:gd name="T90" fmla="*/ 158 w 712"/>
                <a:gd name="T91" fmla="*/ 2 h 170"/>
                <a:gd name="T92" fmla="*/ 212 w 712"/>
                <a:gd name="T93" fmla="*/ 0 h 170"/>
                <a:gd name="T94" fmla="*/ 212 w 712"/>
                <a:gd name="T95" fmla="*/ 8 h 170"/>
                <a:gd name="T96" fmla="*/ 212 w 712"/>
                <a:gd name="T97" fmla="*/ 8 h 170"/>
                <a:gd name="T98" fmla="*/ 156 w 712"/>
                <a:gd name="T99" fmla="*/ 10 h 170"/>
                <a:gd name="T100" fmla="*/ 104 w 712"/>
                <a:gd name="T101" fmla="*/ 16 h 170"/>
                <a:gd name="T102" fmla="*/ 52 w 712"/>
                <a:gd name="T103" fmla="*/ 24 h 170"/>
                <a:gd name="T104" fmla="*/ 0 w 712"/>
                <a:gd name="T105" fmla="*/ 36 h 170"/>
                <a:gd name="T106" fmla="*/ 8 w 712"/>
                <a:gd name="T107" fmla="*/ 26 h 1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12" h="170">
                  <a:moveTo>
                    <a:pt x="212" y="8"/>
                  </a:moveTo>
                  <a:lnTo>
                    <a:pt x="212" y="0"/>
                  </a:lnTo>
                  <a:lnTo>
                    <a:pt x="246" y="2"/>
                  </a:lnTo>
                  <a:lnTo>
                    <a:pt x="280" y="4"/>
                  </a:lnTo>
                  <a:lnTo>
                    <a:pt x="314" y="6"/>
                  </a:lnTo>
                  <a:lnTo>
                    <a:pt x="348" y="12"/>
                  </a:lnTo>
                  <a:lnTo>
                    <a:pt x="382" y="18"/>
                  </a:lnTo>
                  <a:lnTo>
                    <a:pt x="416" y="26"/>
                  </a:lnTo>
                  <a:lnTo>
                    <a:pt x="448" y="34"/>
                  </a:lnTo>
                  <a:lnTo>
                    <a:pt x="480" y="44"/>
                  </a:lnTo>
                  <a:lnTo>
                    <a:pt x="510" y="56"/>
                  </a:lnTo>
                  <a:lnTo>
                    <a:pt x="542" y="68"/>
                  </a:lnTo>
                  <a:lnTo>
                    <a:pt x="572" y="80"/>
                  </a:lnTo>
                  <a:lnTo>
                    <a:pt x="602" y="96"/>
                  </a:lnTo>
                  <a:lnTo>
                    <a:pt x="630" y="112"/>
                  </a:lnTo>
                  <a:lnTo>
                    <a:pt x="658" y="128"/>
                  </a:lnTo>
                  <a:lnTo>
                    <a:pt x="686" y="146"/>
                  </a:lnTo>
                  <a:lnTo>
                    <a:pt x="712" y="164"/>
                  </a:lnTo>
                  <a:lnTo>
                    <a:pt x="706" y="170"/>
                  </a:lnTo>
                  <a:lnTo>
                    <a:pt x="680" y="152"/>
                  </a:lnTo>
                  <a:lnTo>
                    <a:pt x="652" y="134"/>
                  </a:lnTo>
                  <a:lnTo>
                    <a:pt x="624" y="118"/>
                  </a:lnTo>
                  <a:lnTo>
                    <a:pt x="596" y="102"/>
                  </a:lnTo>
                  <a:lnTo>
                    <a:pt x="566" y="88"/>
                  </a:lnTo>
                  <a:lnTo>
                    <a:pt x="538" y="74"/>
                  </a:lnTo>
                  <a:lnTo>
                    <a:pt x="506" y="62"/>
                  </a:lnTo>
                  <a:lnTo>
                    <a:pt x="476" y="52"/>
                  </a:lnTo>
                  <a:lnTo>
                    <a:pt x="444" y="42"/>
                  </a:lnTo>
                  <a:lnTo>
                    <a:pt x="412" y="32"/>
                  </a:lnTo>
                  <a:lnTo>
                    <a:pt x="380" y="26"/>
                  </a:lnTo>
                  <a:lnTo>
                    <a:pt x="346" y="20"/>
                  </a:lnTo>
                  <a:lnTo>
                    <a:pt x="314" y="14"/>
                  </a:lnTo>
                  <a:lnTo>
                    <a:pt x="280" y="12"/>
                  </a:lnTo>
                  <a:lnTo>
                    <a:pt x="246" y="10"/>
                  </a:lnTo>
                  <a:lnTo>
                    <a:pt x="212" y="8"/>
                  </a:lnTo>
                  <a:close/>
                  <a:moveTo>
                    <a:pt x="212" y="4"/>
                  </a:moveTo>
                  <a:lnTo>
                    <a:pt x="212" y="0"/>
                  </a:lnTo>
                  <a:lnTo>
                    <a:pt x="212" y="4"/>
                  </a:lnTo>
                  <a:close/>
                  <a:moveTo>
                    <a:pt x="8" y="26"/>
                  </a:moveTo>
                  <a:lnTo>
                    <a:pt x="8" y="26"/>
                  </a:lnTo>
                  <a:lnTo>
                    <a:pt x="56" y="14"/>
                  </a:lnTo>
                  <a:lnTo>
                    <a:pt x="108" y="6"/>
                  </a:lnTo>
                  <a:lnTo>
                    <a:pt x="158" y="2"/>
                  </a:lnTo>
                  <a:lnTo>
                    <a:pt x="212" y="0"/>
                  </a:lnTo>
                  <a:lnTo>
                    <a:pt x="212" y="8"/>
                  </a:lnTo>
                  <a:lnTo>
                    <a:pt x="156" y="10"/>
                  </a:lnTo>
                  <a:lnTo>
                    <a:pt x="104" y="16"/>
                  </a:lnTo>
                  <a:lnTo>
                    <a:pt x="52" y="24"/>
                  </a:lnTo>
                  <a:lnTo>
                    <a:pt x="0" y="36"/>
                  </a:lnTo>
                  <a:lnTo>
                    <a:pt x="8" y="26"/>
                  </a:lnTo>
                  <a:close/>
                </a:path>
              </a:pathLst>
            </a:custGeom>
            <a:solidFill>
              <a:srgbClr val="A166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2" name="Freeform 96"/>
            <p:cNvSpPr>
              <a:spLocks/>
            </p:cNvSpPr>
            <p:nvPr/>
          </p:nvSpPr>
          <p:spPr bwMode="auto">
            <a:xfrm>
              <a:off x="2414" y="1698"/>
              <a:ext cx="500" cy="170"/>
            </a:xfrm>
            <a:custGeom>
              <a:avLst/>
              <a:gdLst>
                <a:gd name="T0" fmla="*/ 0 w 500"/>
                <a:gd name="T1" fmla="*/ 8 h 170"/>
                <a:gd name="T2" fmla="*/ 0 w 500"/>
                <a:gd name="T3" fmla="*/ 0 h 170"/>
                <a:gd name="T4" fmla="*/ 0 w 500"/>
                <a:gd name="T5" fmla="*/ 0 h 170"/>
                <a:gd name="T6" fmla="*/ 34 w 500"/>
                <a:gd name="T7" fmla="*/ 2 h 170"/>
                <a:gd name="T8" fmla="*/ 68 w 500"/>
                <a:gd name="T9" fmla="*/ 4 h 170"/>
                <a:gd name="T10" fmla="*/ 102 w 500"/>
                <a:gd name="T11" fmla="*/ 6 h 170"/>
                <a:gd name="T12" fmla="*/ 136 w 500"/>
                <a:gd name="T13" fmla="*/ 12 h 170"/>
                <a:gd name="T14" fmla="*/ 170 w 500"/>
                <a:gd name="T15" fmla="*/ 18 h 170"/>
                <a:gd name="T16" fmla="*/ 204 w 500"/>
                <a:gd name="T17" fmla="*/ 26 h 170"/>
                <a:gd name="T18" fmla="*/ 236 w 500"/>
                <a:gd name="T19" fmla="*/ 34 h 170"/>
                <a:gd name="T20" fmla="*/ 268 w 500"/>
                <a:gd name="T21" fmla="*/ 44 h 170"/>
                <a:gd name="T22" fmla="*/ 298 w 500"/>
                <a:gd name="T23" fmla="*/ 56 h 170"/>
                <a:gd name="T24" fmla="*/ 330 w 500"/>
                <a:gd name="T25" fmla="*/ 68 h 170"/>
                <a:gd name="T26" fmla="*/ 360 w 500"/>
                <a:gd name="T27" fmla="*/ 80 h 170"/>
                <a:gd name="T28" fmla="*/ 390 w 500"/>
                <a:gd name="T29" fmla="*/ 96 h 170"/>
                <a:gd name="T30" fmla="*/ 418 w 500"/>
                <a:gd name="T31" fmla="*/ 112 h 170"/>
                <a:gd name="T32" fmla="*/ 446 w 500"/>
                <a:gd name="T33" fmla="*/ 128 h 170"/>
                <a:gd name="T34" fmla="*/ 474 w 500"/>
                <a:gd name="T35" fmla="*/ 146 h 170"/>
                <a:gd name="T36" fmla="*/ 500 w 500"/>
                <a:gd name="T37" fmla="*/ 164 h 170"/>
                <a:gd name="T38" fmla="*/ 500 w 500"/>
                <a:gd name="T39" fmla="*/ 164 h 170"/>
                <a:gd name="T40" fmla="*/ 494 w 500"/>
                <a:gd name="T41" fmla="*/ 170 h 170"/>
                <a:gd name="T42" fmla="*/ 494 w 500"/>
                <a:gd name="T43" fmla="*/ 170 h 170"/>
                <a:gd name="T44" fmla="*/ 468 w 500"/>
                <a:gd name="T45" fmla="*/ 152 h 170"/>
                <a:gd name="T46" fmla="*/ 440 w 500"/>
                <a:gd name="T47" fmla="*/ 134 h 170"/>
                <a:gd name="T48" fmla="*/ 412 w 500"/>
                <a:gd name="T49" fmla="*/ 118 h 170"/>
                <a:gd name="T50" fmla="*/ 384 w 500"/>
                <a:gd name="T51" fmla="*/ 102 h 170"/>
                <a:gd name="T52" fmla="*/ 354 w 500"/>
                <a:gd name="T53" fmla="*/ 88 h 170"/>
                <a:gd name="T54" fmla="*/ 326 w 500"/>
                <a:gd name="T55" fmla="*/ 74 h 170"/>
                <a:gd name="T56" fmla="*/ 294 w 500"/>
                <a:gd name="T57" fmla="*/ 62 h 170"/>
                <a:gd name="T58" fmla="*/ 264 w 500"/>
                <a:gd name="T59" fmla="*/ 52 h 170"/>
                <a:gd name="T60" fmla="*/ 232 w 500"/>
                <a:gd name="T61" fmla="*/ 42 h 170"/>
                <a:gd name="T62" fmla="*/ 200 w 500"/>
                <a:gd name="T63" fmla="*/ 32 h 170"/>
                <a:gd name="T64" fmla="*/ 168 w 500"/>
                <a:gd name="T65" fmla="*/ 26 h 170"/>
                <a:gd name="T66" fmla="*/ 134 w 500"/>
                <a:gd name="T67" fmla="*/ 20 h 170"/>
                <a:gd name="T68" fmla="*/ 102 w 500"/>
                <a:gd name="T69" fmla="*/ 14 h 170"/>
                <a:gd name="T70" fmla="*/ 68 w 500"/>
                <a:gd name="T71" fmla="*/ 12 h 170"/>
                <a:gd name="T72" fmla="*/ 34 w 500"/>
                <a:gd name="T73" fmla="*/ 10 h 170"/>
                <a:gd name="T74" fmla="*/ 0 w 500"/>
                <a:gd name="T75" fmla="*/ 8 h 1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0" h="170">
                  <a:moveTo>
                    <a:pt x="0" y="8"/>
                  </a:moveTo>
                  <a:lnTo>
                    <a:pt x="0" y="0"/>
                  </a:lnTo>
                  <a:lnTo>
                    <a:pt x="34" y="2"/>
                  </a:lnTo>
                  <a:lnTo>
                    <a:pt x="68" y="4"/>
                  </a:lnTo>
                  <a:lnTo>
                    <a:pt x="102" y="6"/>
                  </a:lnTo>
                  <a:lnTo>
                    <a:pt x="136" y="12"/>
                  </a:lnTo>
                  <a:lnTo>
                    <a:pt x="170" y="18"/>
                  </a:lnTo>
                  <a:lnTo>
                    <a:pt x="204" y="26"/>
                  </a:lnTo>
                  <a:lnTo>
                    <a:pt x="236" y="34"/>
                  </a:lnTo>
                  <a:lnTo>
                    <a:pt x="268" y="44"/>
                  </a:lnTo>
                  <a:lnTo>
                    <a:pt x="298" y="56"/>
                  </a:lnTo>
                  <a:lnTo>
                    <a:pt x="330" y="68"/>
                  </a:lnTo>
                  <a:lnTo>
                    <a:pt x="360" y="80"/>
                  </a:lnTo>
                  <a:lnTo>
                    <a:pt x="390" y="96"/>
                  </a:lnTo>
                  <a:lnTo>
                    <a:pt x="418" y="112"/>
                  </a:lnTo>
                  <a:lnTo>
                    <a:pt x="446" y="128"/>
                  </a:lnTo>
                  <a:lnTo>
                    <a:pt x="474" y="146"/>
                  </a:lnTo>
                  <a:lnTo>
                    <a:pt x="500" y="164"/>
                  </a:lnTo>
                  <a:lnTo>
                    <a:pt x="494" y="170"/>
                  </a:lnTo>
                  <a:lnTo>
                    <a:pt x="468" y="152"/>
                  </a:lnTo>
                  <a:lnTo>
                    <a:pt x="440" y="134"/>
                  </a:lnTo>
                  <a:lnTo>
                    <a:pt x="412" y="118"/>
                  </a:lnTo>
                  <a:lnTo>
                    <a:pt x="384" y="102"/>
                  </a:lnTo>
                  <a:lnTo>
                    <a:pt x="354" y="88"/>
                  </a:lnTo>
                  <a:lnTo>
                    <a:pt x="326" y="74"/>
                  </a:lnTo>
                  <a:lnTo>
                    <a:pt x="294" y="62"/>
                  </a:lnTo>
                  <a:lnTo>
                    <a:pt x="264" y="52"/>
                  </a:lnTo>
                  <a:lnTo>
                    <a:pt x="232" y="42"/>
                  </a:lnTo>
                  <a:lnTo>
                    <a:pt x="200" y="32"/>
                  </a:lnTo>
                  <a:lnTo>
                    <a:pt x="168" y="26"/>
                  </a:lnTo>
                  <a:lnTo>
                    <a:pt x="134" y="20"/>
                  </a:lnTo>
                  <a:lnTo>
                    <a:pt x="102" y="14"/>
                  </a:lnTo>
                  <a:lnTo>
                    <a:pt x="68" y="12"/>
                  </a:lnTo>
                  <a:lnTo>
                    <a:pt x="34" y="10"/>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3" name="Freeform 97"/>
            <p:cNvSpPr>
              <a:spLocks/>
            </p:cNvSpPr>
            <p:nvPr/>
          </p:nvSpPr>
          <p:spPr bwMode="auto">
            <a:xfrm>
              <a:off x="2202" y="1698"/>
              <a:ext cx="212" cy="36"/>
            </a:xfrm>
            <a:custGeom>
              <a:avLst/>
              <a:gdLst>
                <a:gd name="T0" fmla="*/ 8 w 212"/>
                <a:gd name="T1" fmla="*/ 26 h 36"/>
                <a:gd name="T2" fmla="*/ 8 w 212"/>
                <a:gd name="T3" fmla="*/ 26 h 36"/>
                <a:gd name="T4" fmla="*/ 56 w 212"/>
                <a:gd name="T5" fmla="*/ 14 h 36"/>
                <a:gd name="T6" fmla="*/ 108 w 212"/>
                <a:gd name="T7" fmla="*/ 6 h 36"/>
                <a:gd name="T8" fmla="*/ 158 w 212"/>
                <a:gd name="T9" fmla="*/ 2 h 36"/>
                <a:gd name="T10" fmla="*/ 212 w 212"/>
                <a:gd name="T11" fmla="*/ 0 h 36"/>
                <a:gd name="T12" fmla="*/ 212 w 212"/>
                <a:gd name="T13" fmla="*/ 8 h 36"/>
                <a:gd name="T14" fmla="*/ 212 w 212"/>
                <a:gd name="T15" fmla="*/ 8 h 36"/>
                <a:gd name="T16" fmla="*/ 156 w 212"/>
                <a:gd name="T17" fmla="*/ 10 h 36"/>
                <a:gd name="T18" fmla="*/ 104 w 212"/>
                <a:gd name="T19" fmla="*/ 16 h 36"/>
                <a:gd name="T20" fmla="*/ 52 w 212"/>
                <a:gd name="T21" fmla="*/ 24 h 36"/>
                <a:gd name="T22" fmla="*/ 0 w 212"/>
                <a:gd name="T23" fmla="*/ 36 h 36"/>
                <a:gd name="T24" fmla="*/ 8 w 212"/>
                <a:gd name="T25" fmla="*/ 2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2" h="36">
                  <a:moveTo>
                    <a:pt x="8" y="26"/>
                  </a:moveTo>
                  <a:lnTo>
                    <a:pt x="8" y="26"/>
                  </a:lnTo>
                  <a:lnTo>
                    <a:pt x="56" y="14"/>
                  </a:lnTo>
                  <a:lnTo>
                    <a:pt x="108" y="6"/>
                  </a:lnTo>
                  <a:lnTo>
                    <a:pt x="158" y="2"/>
                  </a:lnTo>
                  <a:lnTo>
                    <a:pt x="212" y="0"/>
                  </a:lnTo>
                  <a:lnTo>
                    <a:pt x="212" y="8"/>
                  </a:lnTo>
                  <a:lnTo>
                    <a:pt x="156" y="10"/>
                  </a:lnTo>
                  <a:lnTo>
                    <a:pt x="104" y="16"/>
                  </a:lnTo>
                  <a:lnTo>
                    <a:pt x="52" y="24"/>
                  </a:lnTo>
                  <a:lnTo>
                    <a:pt x="0" y="36"/>
                  </a:lnTo>
                  <a:lnTo>
                    <a:pt x="8"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4" name="Freeform 98"/>
            <p:cNvSpPr>
              <a:spLocks/>
            </p:cNvSpPr>
            <p:nvPr/>
          </p:nvSpPr>
          <p:spPr bwMode="auto">
            <a:xfrm>
              <a:off x="2072" y="1724"/>
              <a:ext cx="138" cy="54"/>
            </a:xfrm>
            <a:custGeom>
              <a:avLst/>
              <a:gdLst>
                <a:gd name="T0" fmla="*/ 0 w 138"/>
                <a:gd name="T1" fmla="*/ 46 h 54"/>
                <a:gd name="T2" fmla="*/ 0 w 138"/>
                <a:gd name="T3" fmla="*/ 46 h 54"/>
                <a:gd name="T4" fmla="*/ 34 w 138"/>
                <a:gd name="T5" fmla="*/ 32 h 54"/>
                <a:gd name="T6" fmla="*/ 68 w 138"/>
                <a:gd name="T7" fmla="*/ 20 h 54"/>
                <a:gd name="T8" fmla="*/ 102 w 138"/>
                <a:gd name="T9" fmla="*/ 8 h 54"/>
                <a:gd name="T10" fmla="*/ 138 w 138"/>
                <a:gd name="T11" fmla="*/ 0 h 54"/>
                <a:gd name="T12" fmla="*/ 130 w 138"/>
                <a:gd name="T13" fmla="*/ 10 h 54"/>
                <a:gd name="T14" fmla="*/ 130 w 138"/>
                <a:gd name="T15" fmla="*/ 10 h 54"/>
                <a:gd name="T16" fmla="*/ 96 w 138"/>
                <a:gd name="T17" fmla="*/ 18 h 54"/>
                <a:gd name="T18" fmla="*/ 64 w 138"/>
                <a:gd name="T19" fmla="*/ 30 h 54"/>
                <a:gd name="T20" fmla="*/ 32 w 138"/>
                <a:gd name="T21" fmla="*/ 42 h 54"/>
                <a:gd name="T22" fmla="*/ 0 w 138"/>
                <a:gd name="T23" fmla="*/ 54 h 54"/>
                <a:gd name="T24" fmla="*/ 0 w 138"/>
                <a:gd name="T25" fmla="*/ 54 h 54"/>
                <a:gd name="T26" fmla="*/ 0 w 138"/>
                <a:gd name="T27" fmla="*/ 4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54">
                  <a:moveTo>
                    <a:pt x="0" y="46"/>
                  </a:moveTo>
                  <a:lnTo>
                    <a:pt x="0" y="46"/>
                  </a:lnTo>
                  <a:lnTo>
                    <a:pt x="34" y="32"/>
                  </a:lnTo>
                  <a:lnTo>
                    <a:pt x="68" y="20"/>
                  </a:lnTo>
                  <a:lnTo>
                    <a:pt x="102" y="8"/>
                  </a:lnTo>
                  <a:lnTo>
                    <a:pt x="138" y="0"/>
                  </a:lnTo>
                  <a:lnTo>
                    <a:pt x="130" y="10"/>
                  </a:lnTo>
                  <a:lnTo>
                    <a:pt x="96" y="18"/>
                  </a:lnTo>
                  <a:lnTo>
                    <a:pt x="64" y="30"/>
                  </a:lnTo>
                  <a:lnTo>
                    <a:pt x="32" y="42"/>
                  </a:lnTo>
                  <a:lnTo>
                    <a:pt x="0" y="54"/>
                  </a:lnTo>
                  <a:lnTo>
                    <a:pt x="0" y="46"/>
                  </a:lnTo>
                  <a:close/>
                </a:path>
              </a:pathLst>
            </a:custGeom>
            <a:solidFill>
              <a:srgbClr val="A166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5" name="Freeform 99"/>
            <p:cNvSpPr>
              <a:spLocks/>
            </p:cNvSpPr>
            <p:nvPr/>
          </p:nvSpPr>
          <p:spPr bwMode="auto">
            <a:xfrm>
              <a:off x="2072" y="1724"/>
              <a:ext cx="138" cy="54"/>
            </a:xfrm>
            <a:custGeom>
              <a:avLst/>
              <a:gdLst>
                <a:gd name="T0" fmla="*/ 0 w 138"/>
                <a:gd name="T1" fmla="*/ 46 h 54"/>
                <a:gd name="T2" fmla="*/ 0 w 138"/>
                <a:gd name="T3" fmla="*/ 46 h 54"/>
                <a:gd name="T4" fmla="*/ 34 w 138"/>
                <a:gd name="T5" fmla="*/ 32 h 54"/>
                <a:gd name="T6" fmla="*/ 68 w 138"/>
                <a:gd name="T7" fmla="*/ 20 h 54"/>
                <a:gd name="T8" fmla="*/ 102 w 138"/>
                <a:gd name="T9" fmla="*/ 8 h 54"/>
                <a:gd name="T10" fmla="*/ 138 w 138"/>
                <a:gd name="T11" fmla="*/ 0 h 54"/>
                <a:gd name="T12" fmla="*/ 130 w 138"/>
                <a:gd name="T13" fmla="*/ 10 h 54"/>
                <a:gd name="T14" fmla="*/ 130 w 138"/>
                <a:gd name="T15" fmla="*/ 10 h 54"/>
                <a:gd name="T16" fmla="*/ 96 w 138"/>
                <a:gd name="T17" fmla="*/ 18 h 54"/>
                <a:gd name="T18" fmla="*/ 64 w 138"/>
                <a:gd name="T19" fmla="*/ 30 h 54"/>
                <a:gd name="T20" fmla="*/ 32 w 138"/>
                <a:gd name="T21" fmla="*/ 42 h 54"/>
                <a:gd name="T22" fmla="*/ 0 w 138"/>
                <a:gd name="T23" fmla="*/ 54 h 54"/>
                <a:gd name="T24" fmla="*/ 0 w 138"/>
                <a:gd name="T25" fmla="*/ 54 h 54"/>
                <a:gd name="T26" fmla="*/ 0 w 138"/>
                <a:gd name="T27" fmla="*/ 4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54">
                  <a:moveTo>
                    <a:pt x="0" y="46"/>
                  </a:moveTo>
                  <a:lnTo>
                    <a:pt x="0" y="46"/>
                  </a:lnTo>
                  <a:lnTo>
                    <a:pt x="34" y="32"/>
                  </a:lnTo>
                  <a:lnTo>
                    <a:pt x="68" y="20"/>
                  </a:lnTo>
                  <a:lnTo>
                    <a:pt x="102" y="8"/>
                  </a:lnTo>
                  <a:lnTo>
                    <a:pt x="138" y="0"/>
                  </a:lnTo>
                  <a:lnTo>
                    <a:pt x="130" y="10"/>
                  </a:lnTo>
                  <a:lnTo>
                    <a:pt x="96" y="18"/>
                  </a:lnTo>
                  <a:lnTo>
                    <a:pt x="64" y="30"/>
                  </a:lnTo>
                  <a:lnTo>
                    <a:pt x="32" y="42"/>
                  </a:lnTo>
                  <a:lnTo>
                    <a:pt x="0" y="54"/>
                  </a:lnTo>
                  <a:lnTo>
                    <a:pt x="0" y="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6" name="Freeform 100"/>
            <p:cNvSpPr>
              <a:spLocks/>
            </p:cNvSpPr>
            <p:nvPr/>
          </p:nvSpPr>
          <p:spPr bwMode="auto">
            <a:xfrm>
              <a:off x="2064" y="1770"/>
              <a:ext cx="8" cy="12"/>
            </a:xfrm>
            <a:custGeom>
              <a:avLst/>
              <a:gdLst>
                <a:gd name="T0" fmla="*/ 0 w 8"/>
                <a:gd name="T1" fmla="*/ 4 h 12"/>
                <a:gd name="T2" fmla="*/ 0 w 8"/>
                <a:gd name="T3" fmla="*/ 4 h 12"/>
                <a:gd name="T4" fmla="*/ 8 w 8"/>
                <a:gd name="T5" fmla="*/ 0 h 12"/>
                <a:gd name="T6" fmla="*/ 8 w 8"/>
                <a:gd name="T7" fmla="*/ 0 h 12"/>
                <a:gd name="T8" fmla="*/ 8 w 8"/>
                <a:gd name="T9" fmla="*/ 8 h 12"/>
                <a:gd name="T10" fmla="*/ 8 w 8"/>
                <a:gd name="T11" fmla="*/ 8 h 12"/>
                <a:gd name="T12" fmla="*/ 0 w 8"/>
                <a:gd name="T13" fmla="*/ 12 h 12"/>
                <a:gd name="T14" fmla="*/ 0 w 8"/>
                <a:gd name="T15" fmla="*/ 12 h 12"/>
                <a:gd name="T16" fmla="*/ 0 w 8"/>
                <a:gd name="T17" fmla="*/ 4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2">
                  <a:moveTo>
                    <a:pt x="0" y="4"/>
                  </a:moveTo>
                  <a:lnTo>
                    <a:pt x="0" y="4"/>
                  </a:lnTo>
                  <a:lnTo>
                    <a:pt x="8" y="0"/>
                  </a:lnTo>
                  <a:lnTo>
                    <a:pt x="8" y="8"/>
                  </a:lnTo>
                  <a:lnTo>
                    <a:pt x="0" y="12"/>
                  </a:lnTo>
                  <a:lnTo>
                    <a:pt x="0" y="4"/>
                  </a:lnTo>
                  <a:close/>
                </a:path>
              </a:pathLst>
            </a:custGeom>
            <a:solidFill>
              <a:srgbClr val="666666"/>
            </a:solidFill>
            <a:ln>
              <a:noFill/>
            </a:ln>
            <a:extLst>
              <a:ext uri="{91240B29-F687-4F45-9708-019B960494DF}">
                <a14:hiddenLine xmlns:a14="http://schemas.microsoft.com/office/drawing/2010/main" w="12700">
                  <a:solidFill>
                    <a:schemeClr val="tx1"/>
                  </a:solidFill>
                  <a:round/>
                  <a:headEnd/>
                  <a:tailEnd/>
                </a14:hiddenLine>
              </a:ext>
            </a:extLst>
          </p:spPr>
          <p:txBody>
            <a:bodyPr/>
            <a:lstStyle/>
            <a:p>
              <a:endParaRPr lang="en-US"/>
            </a:p>
          </p:txBody>
        </p:sp>
        <p:sp>
          <p:nvSpPr>
            <p:cNvPr id="16497" name="Freeform 101"/>
            <p:cNvSpPr>
              <a:spLocks/>
            </p:cNvSpPr>
            <p:nvPr/>
          </p:nvSpPr>
          <p:spPr bwMode="auto">
            <a:xfrm>
              <a:off x="2064" y="1770"/>
              <a:ext cx="8" cy="12"/>
            </a:xfrm>
            <a:custGeom>
              <a:avLst/>
              <a:gdLst>
                <a:gd name="T0" fmla="*/ 0 w 8"/>
                <a:gd name="T1" fmla="*/ 4 h 12"/>
                <a:gd name="T2" fmla="*/ 0 w 8"/>
                <a:gd name="T3" fmla="*/ 4 h 12"/>
                <a:gd name="T4" fmla="*/ 8 w 8"/>
                <a:gd name="T5" fmla="*/ 0 h 12"/>
                <a:gd name="T6" fmla="*/ 8 w 8"/>
                <a:gd name="T7" fmla="*/ 0 h 12"/>
                <a:gd name="T8" fmla="*/ 8 w 8"/>
                <a:gd name="T9" fmla="*/ 8 h 12"/>
                <a:gd name="T10" fmla="*/ 8 w 8"/>
                <a:gd name="T11" fmla="*/ 8 h 12"/>
                <a:gd name="T12" fmla="*/ 0 w 8"/>
                <a:gd name="T13" fmla="*/ 12 h 12"/>
                <a:gd name="T14" fmla="*/ 0 w 8"/>
                <a:gd name="T15" fmla="*/ 12 h 12"/>
                <a:gd name="T16" fmla="*/ 0 w 8"/>
                <a:gd name="T17" fmla="*/ 4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2">
                  <a:moveTo>
                    <a:pt x="0" y="4"/>
                  </a:moveTo>
                  <a:lnTo>
                    <a:pt x="0" y="4"/>
                  </a:lnTo>
                  <a:lnTo>
                    <a:pt x="8" y="0"/>
                  </a:lnTo>
                  <a:lnTo>
                    <a:pt x="8" y="8"/>
                  </a:lnTo>
                  <a:lnTo>
                    <a:pt x="0" y="1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txBody>
            <a:bodyPr/>
            <a:lstStyle/>
            <a:p>
              <a:endParaRPr lang="en-US"/>
            </a:p>
          </p:txBody>
        </p:sp>
        <p:sp>
          <p:nvSpPr>
            <p:cNvPr id="16498" name="Freeform 102"/>
            <p:cNvSpPr>
              <a:spLocks/>
            </p:cNvSpPr>
            <p:nvPr/>
          </p:nvSpPr>
          <p:spPr bwMode="auto">
            <a:xfrm>
              <a:off x="3136" y="1944"/>
              <a:ext cx="1100" cy="1444"/>
            </a:xfrm>
            <a:custGeom>
              <a:avLst/>
              <a:gdLst>
                <a:gd name="T0" fmla="*/ 182 w 1100"/>
                <a:gd name="T1" fmla="*/ 1438 h 1444"/>
                <a:gd name="T2" fmla="*/ 166 w 1100"/>
                <a:gd name="T3" fmla="*/ 1042 h 1444"/>
                <a:gd name="T4" fmla="*/ 0 w 1100"/>
                <a:gd name="T5" fmla="*/ 1048 h 1444"/>
                <a:gd name="T6" fmla="*/ 0 w 1100"/>
                <a:gd name="T7" fmla="*/ 1048 h 1444"/>
                <a:gd name="T8" fmla="*/ 28 w 1100"/>
                <a:gd name="T9" fmla="*/ 1002 h 1444"/>
                <a:gd name="T10" fmla="*/ 52 w 1100"/>
                <a:gd name="T11" fmla="*/ 952 h 1444"/>
                <a:gd name="T12" fmla="*/ 72 w 1100"/>
                <a:gd name="T13" fmla="*/ 902 h 1444"/>
                <a:gd name="T14" fmla="*/ 90 w 1100"/>
                <a:gd name="T15" fmla="*/ 848 h 1444"/>
                <a:gd name="T16" fmla="*/ 104 w 1100"/>
                <a:gd name="T17" fmla="*/ 794 h 1444"/>
                <a:gd name="T18" fmla="*/ 116 w 1100"/>
                <a:gd name="T19" fmla="*/ 740 h 1444"/>
                <a:gd name="T20" fmla="*/ 122 w 1100"/>
                <a:gd name="T21" fmla="*/ 682 h 1444"/>
                <a:gd name="T22" fmla="*/ 126 w 1100"/>
                <a:gd name="T23" fmla="*/ 626 h 1444"/>
                <a:gd name="T24" fmla="*/ 126 w 1100"/>
                <a:gd name="T25" fmla="*/ 626 h 1444"/>
                <a:gd name="T26" fmla="*/ 172 w 1100"/>
                <a:gd name="T27" fmla="*/ 602 h 1444"/>
                <a:gd name="T28" fmla="*/ 216 w 1100"/>
                <a:gd name="T29" fmla="*/ 578 h 1444"/>
                <a:gd name="T30" fmla="*/ 260 w 1100"/>
                <a:gd name="T31" fmla="*/ 550 h 1444"/>
                <a:gd name="T32" fmla="*/ 302 w 1100"/>
                <a:gd name="T33" fmla="*/ 518 h 1444"/>
                <a:gd name="T34" fmla="*/ 340 w 1100"/>
                <a:gd name="T35" fmla="*/ 486 h 1444"/>
                <a:gd name="T36" fmla="*/ 378 w 1100"/>
                <a:gd name="T37" fmla="*/ 452 h 1444"/>
                <a:gd name="T38" fmla="*/ 412 w 1100"/>
                <a:gd name="T39" fmla="*/ 414 h 1444"/>
                <a:gd name="T40" fmla="*/ 444 w 1100"/>
                <a:gd name="T41" fmla="*/ 374 h 1444"/>
                <a:gd name="T42" fmla="*/ 476 w 1100"/>
                <a:gd name="T43" fmla="*/ 334 h 1444"/>
                <a:gd name="T44" fmla="*/ 504 w 1100"/>
                <a:gd name="T45" fmla="*/ 290 h 1444"/>
                <a:gd name="T46" fmla="*/ 528 w 1100"/>
                <a:gd name="T47" fmla="*/ 246 h 1444"/>
                <a:gd name="T48" fmla="*/ 552 w 1100"/>
                <a:gd name="T49" fmla="*/ 200 h 1444"/>
                <a:gd name="T50" fmla="*/ 570 w 1100"/>
                <a:gd name="T51" fmla="*/ 152 h 1444"/>
                <a:gd name="T52" fmla="*/ 588 w 1100"/>
                <a:gd name="T53" fmla="*/ 102 h 1444"/>
                <a:gd name="T54" fmla="*/ 602 w 1100"/>
                <a:gd name="T55" fmla="*/ 52 h 1444"/>
                <a:gd name="T56" fmla="*/ 612 w 1100"/>
                <a:gd name="T57" fmla="*/ 0 h 1444"/>
                <a:gd name="T58" fmla="*/ 822 w 1100"/>
                <a:gd name="T59" fmla="*/ 298 h 1444"/>
                <a:gd name="T60" fmla="*/ 1002 w 1100"/>
                <a:gd name="T61" fmla="*/ 170 h 1444"/>
                <a:gd name="T62" fmla="*/ 1002 w 1100"/>
                <a:gd name="T63" fmla="*/ 170 h 1444"/>
                <a:gd name="T64" fmla="*/ 1018 w 1100"/>
                <a:gd name="T65" fmla="*/ 200 h 1444"/>
                <a:gd name="T66" fmla="*/ 1034 w 1100"/>
                <a:gd name="T67" fmla="*/ 228 h 1444"/>
                <a:gd name="T68" fmla="*/ 1048 w 1100"/>
                <a:gd name="T69" fmla="*/ 258 h 1444"/>
                <a:gd name="T70" fmla="*/ 1060 w 1100"/>
                <a:gd name="T71" fmla="*/ 288 h 1444"/>
                <a:gd name="T72" fmla="*/ 1072 w 1100"/>
                <a:gd name="T73" fmla="*/ 318 h 1444"/>
                <a:gd name="T74" fmla="*/ 1084 w 1100"/>
                <a:gd name="T75" fmla="*/ 350 h 1444"/>
                <a:gd name="T76" fmla="*/ 1092 w 1100"/>
                <a:gd name="T77" fmla="*/ 382 h 1444"/>
                <a:gd name="T78" fmla="*/ 1100 w 1100"/>
                <a:gd name="T79" fmla="*/ 414 h 1444"/>
                <a:gd name="T80" fmla="*/ 850 w 1100"/>
                <a:gd name="T81" fmla="*/ 308 h 1444"/>
                <a:gd name="T82" fmla="*/ 462 w 1100"/>
                <a:gd name="T83" fmla="*/ 1216 h 1444"/>
                <a:gd name="T84" fmla="*/ 716 w 1100"/>
                <a:gd name="T85" fmla="*/ 1324 h 1444"/>
                <a:gd name="T86" fmla="*/ 716 w 1100"/>
                <a:gd name="T87" fmla="*/ 1324 h 1444"/>
                <a:gd name="T88" fmla="*/ 666 w 1100"/>
                <a:gd name="T89" fmla="*/ 1352 h 1444"/>
                <a:gd name="T90" fmla="*/ 616 w 1100"/>
                <a:gd name="T91" fmla="*/ 1376 h 1444"/>
                <a:gd name="T92" fmla="*/ 564 w 1100"/>
                <a:gd name="T93" fmla="*/ 1396 h 1444"/>
                <a:gd name="T94" fmla="*/ 510 w 1100"/>
                <a:gd name="T95" fmla="*/ 1414 h 1444"/>
                <a:gd name="T96" fmla="*/ 454 w 1100"/>
                <a:gd name="T97" fmla="*/ 1426 h 1444"/>
                <a:gd name="T98" fmla="*/ 398 w 1100"/>
                <a:gd name="T99" fmla="*/ 1436 h 1444"/>
                <a:gd name="T100" fmla="*/ 340 w 1100"/>
                <a:gd name="T101" fmla="*/ 1442 h 1444"/>
                <a:gd name="T102" fmla="*/ 280 w 1100"/>
                <a:gd name="T103" fmla="*/ 1444 h 1444"/>
                <a:gd name="T104" fmla="*/ 280 w 1100"/>
                <a:gd name="T105" fmla="*/ 1444 h 1444"/>
                <a:gd name="T106" fmla="*/ 232 w 1100"/>
                <a:gd name="T107" fmla="*/ 1444 h 1444"/>
                <a:gd name="T108" fmla="*/ 182 w 1100"/>
                <a:gd name="T109" fmla="*/ 1438 h 14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00" h="1444">
                  <a:moveTo>
                    <a:pt x="182" y="1438"/>
                  </a:moveTo>
                  <a:lnTo>
                    <a:pt x="166" y="1042"/>
                  </a:lnTo>
                  <a:lnTo>
                    <a:pt x="0" y="1048"/>
                  </a:lnTo>
                  <a:lnTo>
                    <a:pt x="28" y="1002"/>
                  </a:lnTo>
                  <a:lnTo>
                    <a:pt x="52" y="952"/>
                  </a:lnTo>
                  <a:lnTo>
                    <a:pt x="72" y="902"/>
                  </a:lnTo>
                  <a:lnTo>
                    <a:pt x="90" y="848"/>
                  </a:lnTo>
                  <a:lnTo>
                    <a:pt x="104" y="794"/>
                  </a:lnTo>
                  <a:lnTo>
                    <a:pt x="116" y="740"/>
                  </a:lnTo>
                  <a:lnTo>
                    <a:pt x="122" y="682"/>
                  </a:lnTo>
                  <a:lnTo>
                    <a:pt x="126" y="626"/>
                  </a:lnTo>
                  <a:lnTo>
                    <a:pt x="172" y="602"/>
                  </a:lnTo>
                  <a:lnTo>
                    <a:pt x="216" y="578"/>
                  </a:lnTo>
                  <a:lnTo>
                    <a:pt x="260" y="550"/>
                  </a:lnTo>
                  <a:lnTo>
                    <a:pt x="302" y="518"/>
                  </a:lnTo>
                  <a:lnTo>
                    <a:pt x="340" y="486"/>
                  </a:lnTo>
                  <a:lnTo>
                    <a:pt x="378" y="452"/>
                  </a:lnTo>
                  <a:lnTo>
                    <a:pt x="412" y="414"/>
                  </a:lnTo>
                  <a:lnTo>
                    <a:pt x="444" y="374"/>
                  </a:lnTo>
                  <a:lnTo>
                    <a:pt x="476" y="334"/>
                  </a:lnTo>
                  <a:lnTo>
                    <a:pt x="504" y="290"/>
                  </a:lnTo>
                  <a:lnTo>
                    <a:pt x="528" y="246"/>
                  </a:lnTo>
                  <a:lnTo>
                    <a:pt x="552" y="200"/>
                  </a:lnTo>
                  <a:lnTo>
                    <a:pt x="570" y="152"/>
                  </a:lnTo>
                  <a:lnTo>
                    <a:pt x="588" y="102"/>
                  </a:lnTo>
                  <a:lnTo>
                    <a:pt x="602" y="52"/>
                  </a:lnTo>
                  <a:lnTo>
                    <a:pt x="612" y="0"/>
                  </a:lnTo>
                  <a:lnTo>
                    <a:pt x="822" y="298"/>
                  </a:lnTo>
                  <a:lnTo>
                    <a:pt x="1002" y="170"/>
                  </a:lnTo>
                  <a:lnTo>
                    <a:pt x="1018" y="200"/>
                  </a:lnTo>
                  <a:lnTo>
                    <a:pt x="1034" y="228"/>
                  </a:lnTo>
                  <a:lnTo>
                    <a:pt x="1048" y="258"/>
                  </a:lnTo>
                  <a:lnTo>
                    <a:pt x="1060" y="288"/>
                  </a:lnTo>
                  <a:lnTo>
                    <a:pt x="1072" y="318"/>
                  </a:lnTo>
                  <a:lnTo>
                    <a:pt x="1084" y="350"/>
                  </a:lnTo>
                  <a:lnTo>
                    <a:pt x="1092" y="382"/>
                  </a:lnTo>
                  <a:lnTo>
                    <a:pt x="1100" y="414"/>
                  </a:lnTo>
                  <a:lnTo>
                    <a:pt x="850" y="308"/>
                  </a:lnTo>
                  <a:lnTo>
                    <a:pt x="462" y="1216"/>
                  </a:lnTo>
                  <a:lnTo>
                    <a:pt x="716" y="1324"/>
                  </a:lnTo>
                  <a:lnTo>
                    <a:pt x="666" y="1352"/>
                  </a:lnTo>
                  <a:lnTo>
                    <a:pt x="616" y="1376"/>
                  </a:lnTo>
                  <a:lnTo>
                    <a:pt x="564" y="1396"/>
                  </a:lnTo>
                  <a:lnTo>
                    <a:pt x="510" y="1414"/>
                  </a:lnTo>
                  <a:lnTo>
                    <a:pt x="454" y="1426"/>
                  </a:lnTo>
                  <a:lnTo>
                    <a:pt x="398" y="1436"/>
                  </a:lnTo>
                  <a:lnTo>
                    <a:pt x="340" y="1442"/>
                  </a:lnTo>
                  <a:lnTo>
                    <a:pt x="280" y="1444"/>
                  </a:lnTo>
                  <a:lnTo>
                    <a:pt x="232" y="1444"/>
                  </a:lnTo>
                  <a:lnTo>
                    <a:pt x="182" y="1438"/>
                  </a:lnTo>
                  <a:close/>
                </a:path>
              </a:pathLst>
            </a:custGeom>
            <a:solidFill>
              <a:srgbClr val="B4EC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9" name="Freeform 103"/>
            <p:cNvSpPr>
              <a:spLocks/>
            </p:cNvSpPr>
            <p:nvPr/>
          </p:nvSpPr>
          <p:spPr bwMode="auto">
            <a:xfrm>
              <a:off x="3136" y="1944"/>
              <a:ext cx="1100" cy="1444"/>
            </a:xfrm>
            <a:custGeom>
              <a:avLst/>
              <a:gdLst>
                <a:gd name="T0" fmla="*/ 182 w 1100"/>
                <a:gd name="T1" fmla="*/ 1438 h 1444"/>
                <a:gd name="T2" fmla="*/ 166 w 1100"/>
                <a:gd name="T3" fmla="*/ 1042 h 1444"/>
                <a:gd name="T4" fmla="*/ 0 w 1100"/>
                <a:gd name="T5" fmla="*/ 1048 h 1444"/>
                <a:gd name="T6" fmla="*/ 0 w 1100"/>
                <a:gd name="T7" fmla="*/ 1048 h 1444"/>
                <a:gd name="T8" fmla="*/ 28 w 1100"/>
                <a:gd name="T9" fmla="*/ 1002 h 1444"/>
                <a:gd name="T10" fmla="*/ 52 w 1100"/>
                <a:gd name="T11" fmla="*/ 952 h 1444"/>
                <a:gd name="T12" fmla="*/ 72 w 1100"/>
                <a:gd name="T13" fmla="*/ 902 h 1444"/>
                <a:gd name="T14" fmla="*/ 90 w 1100"/>
                <a:gd name="T15" fmla="*/ 848 h 1444"/>
                <a:gd name="T16" fmla="*/ 104 w 1100"/>
                <a:gd name="T17" fmla="*/ 794 h 1444"/>
                <a:gd name="T18" fmla="*/ 116 w 1100"/>
                <a:gd name="T19" fmla="*/ 740 h 1444"/>
                <a:gd name="T20" fmla="*/ 122 w 1100"/>
                <a:gd name="T21" fmla="*/ 682 h 1444"/>
                <a:gd name="T22" fmla="*/ 126 w 1100"/>
                <a:gd name="T23" fmla="*/ 626 h 1444"/>
                <a:gd name="T24" fmla="*/ 126 w 1100"/>
                <a:gd name="T25" fmla="*/ 626 h 1444"/>
                <a:gd name="T26" fmla="*/ 172 w 1100"/>
                <a:gd name="T27" fmla="*/ 602 h 1444"/>
                <a:gd name="T28" fmla="*/ 216 w 1100"/>
                <a:gd name="T29" fmla="*/ 578 h 1444"/>
                <a:gd name="T30" fmla="*/ 260 w 1100"/>
                <a:gd name="T31" fmla="*/ 550 h 1444"/>
                <a:gd name="T32" fmla="*/ 302 w 1100"/>
                <a:gd name="T33" fmla="*/ 518 h 1444"/>
                <a:gd name="T34" fmla="*/ 340 w 1100"/>
                <a:gd name="T35" fmla="*/ 486 h 1444"/>
                <a:gd name="T36" fmla="*/ 378 w 1100"/>
                <a:gd name="T37" fmla="*/ 452 h 1444"/>
                <a:gd name="T38" fmla="*/ 412 w 1100"/>
                <a:gd name="T39" fmla="*/ 414 h 1444"/>
                <a:gd name="T40" fmla="*/ 444 w 1100"/>
                <a:gd name="T41" fmla="*/ 374 h 1444"/>
                <a:gd name="T42" fmla="*/ 476 w 1100"/>
                <a:gd name="T43" fmla="*/ 334 h 1444"/>
                <a:gd name="T44" fmla="*/ 504 w 1100"/>
                <a:gd name="T45" fmla="*/ 290 h 1444"/>
                <a:gd name="T46" fmla="*/ 528 w 1100"/>
                <a:gd name="T47" fmla="*/ 246 h 1444"/>
                <a:gd name="T48" fmla="*/ 552 w 1100"/>
                <a:gd name="T49" fmla="*/ 200 h 1444"/>
                <a:gd name="T50" fmla="*/ 570 w 1100"/>
                <a:gd name="T51" fmla="*/ 152 h 1444"/>
                <a:gd name="T52" fmla="*/ 588 w 1100"/>
                <a:gd name="T53" fmla="*/ 102 h 1444"/>
                <a:gd name="T54" fmla="*/ 602 w 1100"/>
                <a:gd name="T55" fmla="*/ 52 h 1444"/>
                <a:gd name="T56" fmla="*/ 612 w 1100"/>
                <a:gd name="T57" fmla="*/ 0 h 1444"/>
                <a:gd name="T58" fmla="*/ 822 w 1100"/>
                <a:gd name="T59" fmla="*/ 298 h 1444"/>
                <a:gd name="T60" fmla="*/ 1002 w 1100"/>
                <a:gd name="T61" fmla="*/ 170 h 1444"/>
                <a:gd name="T62" fmla="*/ 1002 w 1100"/>
                <a:gd name="T63" fmla="*/ 170 h 1444"/>
                <a:gd name="T64" fmla="*/ 1018 w 1100"/>
                <a:gd name="T65" fmla="*/ 200 h 1444"/>
                <a:gd name="T66" fmla="*/ 1034 w 1100"/>
                <a:gd name="T67" fmla="*/ 228 h 1444"/>
                <a:gd name="T68" fmla="*/ 1048 w 1100"/>
                <a:gd name="T69" fmla="*/ 258 h 1444"/>
                <a:gd name="T70" fmla="*/ 1060 w 1100"/>
                <a:gd name="T71" fmla="*/ 288 h 1444"/>
                <a:gd name="T72" fmla="*/ 1072 w 1100"/>
                <a:gd name="T73" fmla="*/ 318 h 1444"/>
                <a:gd name="T74" fmla="*/ 1084 w 1100"/>
                <a:gd name="T75" fmla="*/ 350 h 1444"/>
                <a:gd name="T76" fmla="*/ 1092 w 1100"/>
                <a:gd name="T77" fmla="*/ 382 h 1444"/>
                <a:gd name="T78" fmla="*/ 1100 w 1100"/>
                <a:gd name="T79" fmla="*/ 414 h 1444"/>
                <a:gd name="T80" fmla="*/ 850 w 1100"/>
                <a:gd name="T81" fmla="*/ 308 h 1444"/>
                <a:gd name="T82" fmla="*/ 462 w 1100"/>
                <a:gd name="T83" fmla="*/ 1216 h 1444"/>
                <a:gd name="T84" fmla="*/ 716 w 1100"/>
                <a:gd name="T85" fmla="*/ 1324 h 1444"/>
                <a:gd name="T86" fmla="*/ 716 w 1100"/>
                <a:gd name="T87" fmla="*/ 1324 h 1444"/>
                <a:gd name="T88" fmla="*/ 666 w 1100"/>
                <a:gd name="T89" fmla="*/ 1352 h 1444"/>
                <a:gd name="T90" fmla="*/ 616 w 1100"/>
                <a:gd name="T91" fmla="*/ 1376 h 1444"/>
                <a:gd name="T92" fmla="*/ 564 w 1100"/>
                <a:gd name="T93" fmla="*/ 1396 h 1444"/>
                <a:gd name="T94" fmla="*/ 510 w 1100"/>
                <a:gd name="T95" fmla="*/ 1414 h 1444"/>
                <a:gd name="T96" fmla="*/ 454 w 1100"/>
                <a:gd name="T97" fmla="*/ 1426 h 1444"/>
                <a:gd name="T98" fmla="*/ 398 w 1100"/>
                <a:gd name="T99" fmla="*/ 1436 h 1444"/>
                <a:gd name="T100" fmla="*/ 340 w 1100"/>
                <a:gd name="T101" fmla="*/ 1442 h 1444"/>
                <a:gd name="T102" fmla="*/ 280 w 1100"/>
                <a:gd name="T103" fmla="*/ 1444 h 1444"/>
                <a:gd name="T104" fmla="*/ 280 w 1100"/>
                <a:gd name="T105" fmla="*/ 1444 h 1444"/>
                <a:gd name="T106" fmla="*/ 232 w 1100"/>
                <a:gd name="T107" fmla="*/ 1444 h 1444"/>
                <a:gd name="T108" fmla="*/ 182 w 1100"/>
                <a:gd name="T109" fmla="*/ 1438 h 14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00" h="1444">
                  <a:moveTo>
                    <a:pt x="182" y="1438"/>
                  </a:moveTo>
                  <a:lnTo>
                    <a:pt x="166" y="1042"/>
                  </a:lnTo>
                  <a:lnTo>
                    <a:pt x="0" y="1048"/>
                  </a:lnTo>
                  <a:lnTo>
                    <a:pt x="28" y="1002"/>
                  </a:lnTo>
                  <a:lnTo>
                    <a:pt x="52" y="952"/>
                  </a:lnTo>
                  <a:lnTo>
                    <a:pt x="72" y="902"/>
                  </a:lnTo>
                  <a:lnTo>
                    <a:pt x="90" y="848"/>
                  </a:lnTo>
                  <a:lnTo>
                    <a:pt x="104" y="794"/>
                  </a:lnTo>
                  <a:lnTo>
                    <a:pt x="116" y="740"/>
                  </a:lnTo>
                  <a:lnTo>
                    <a:pt x="122" y="682"/>
                  </a:lnTo>
                  <a:lnTo>
                    <a:pt x="126" y="626"/>
                  </a:lnTo>
                  <a:lnTo>
                    <a:pt x="172" y="602"/>
                  </a:lnTo>
                  <a:lnTo>
                    <a:pt x="216" y="578"/>
                  </a:lnTo>
                  <a:lnTo>
                    <a:pt x="260" y="550"/>
                  </a:lnTo>
                  <a:lnTo>
                    <a:pt x="302" y="518"/>
                  </a:lnTo>
                  <a:lnTo>
                    <a:pt x="340" y="486"/>
                  </a:lnTo>
                  <a:lnTo>
                    <a:pt x="378" y="452"/>
                  </a:lnTo>
                  <a:lnTo>
                    <a:pt x="412" y="414"/>
                  </a:lnTo>
                  <a:lnTo>
                    <a:pt x="444" y="374"/>
                  </a:lnTo>
                  <a:lnTo>
                    <a:pt x="476" y="334"/>
                  </a:lnTo>
                  <a:lnTo>
                    <a:pt x="504" y="290"/>
                  </a:lnTo>
                  <a:lnTo>
                    <a:pt x="528" y="246"/>
                  </a:lnTo>
                  <a:lnTo>
                    <a:pt x="552" y="200"/>
                  </a:lnTo>
                  <a:lnTo>
                    <a:pt x="570" y="152"/>
                  </a:lnTo>
                  <a:lnTo>
                    <a:pt x="588" y="102"/>
                  </a:lnTo>
                  <a:lnTo>
                    <a:pt x="602" y="52"/>
                  </a:lnTo>
                  <a:lnTo>
                    <a:pt x="612" y="0"/>
                  </a:lnTo>
                  <a:lnTo>
                    <a:pt x="822" y="298"/>
                  </a:lnTo>
                  <a:lnTo>
                    <a:pt x="1002" y="170"/>
                  </a:lnTo>
                  <a:lnTo>
                    <a:pt x="1018" y="200"/>
                  </a:lnTo>
                  <a:lnTo>
                    <a:pt x="1034" y="228"/>
                  </a:lnTo>
                  <a:lnTo>
                    <a:pt x="1048" y="258"/>
                  </a:lnTo>
                  <a:lnTo>
                    <a:pt x="1060" y="288"/>
                  </a:lnTo>
                  <a:lnTo>
                    <a:pt x="1072" y="318"/>
                  </a:lnTo>
                  <a:lnTo>
                    <a:pt x="1084" y="350"/>
                  </a:lnTo>
                  <a:lnTo>
                    <a:pt x="1092" y="382"/>
                  </a:lnTo>
                  <a:lnTo>
                    <a:pt x="1100" y="414"/>
                  </a:lnTo>
                  <a:lnTo>
                    <a:pt x="850" y="308"/>
                  </a:lnTo>
                  <a:lnTo>
                    <a:pt x="462" y="1216"/>
                  </a:lnTo>
                  <a:lnTo>
                    <a:pt x="716" y="1324"/>
                  </a:lnTo>
                  <a:lnTo>
                    <a:pt x="666" y="1352"/>
                  </a:lnTo>
                  <a:lnTo>
                    <a:pt x="616" y="1376"/>
                  </a:lnTo>
                  <a:lnTo>
                    <a:pt x="564" y="1396"/>
                  </a:lnTo>
                  <a:lnTo>
                    <a:pt x="510" y="1414"/>
                  </a:lnTo>
                  <a:lnTo>
                    <a:pt x="454" y="1426"/>
                  </a:lnTo>
                  <a:lnTo>
                    <a:pt x="398" y="1436"/>
                  </a:lnTo>
                  <a:lnTo>
                    <a:pt x="340" y="1442"/>
                  </a:lnTo>
                  <a:lnTo>
                    <a:pt x="280" y="1444"/>
                  </a:lnTo>
                  <a:lnTo>
                    <a:pt x="232" y="1444"/>
                  </a:lnTo>
                  <a:lnTo>
                    <a:pt x="182" y="14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0" name="Freeform 104"/>
            <p:cNvSpPr>
              <a:spLocks/>
            </p:cNvSpPr>
            <p:nvPr/>
          </p:nvSpPr>
          <p:spPr bwMode="auto">
            <a:xfrm>
              <a:off x="2922" y="2986"/>
              <a:ext cx="396" cy="396"/>
            </a:xfrm>
            <a:custGeom>
              <a:avLst/>
              <a:gdLst>
                <a:gd name="T0" fmla="*/ 0 w 396"/>
                <a:gd name="T1" fmla="*/ 242 h 396"/>
                <a:gd name="T2" fmla="*/ 0 w 396"/>
                <a:gd name="T3" fmla="*/ 242 h 396"/>
                <a:gd name="T4" fmla="*/ 32 w 396"/>
                <a:gd name="T5" fmla="*/ 216 h 396"/>
                <a:gd name="T6" fmla="*/ 62 w 396"/>
                <a:gd name="T7" fmla="*/ 190 h 396"/>
                <a:gd name="T8" fmla="*/ 90 w 396"/>
                <a:gd name="T9" fmla="*/ 164 h 396"/>
                <a:gd name="T10" fmla="*/ 118 w 396"/>
                <a:gd name="T11" fmla="*/ 134 h 396"/>
                <a:gd name="T12" fmla="*/ 144 w 396"/>
                <a:gd name="T13" fmla="*/ 104 h 396"/>
                <a:gd name="T14" fmla="*/ 170 w 396"/>
                <a:gd name="T15" fmla="*/ 74 h 396"/>
                <a:gd name="T16" fmla="*/ 192 w 396"/>
                <a:gd name="T17" fmla="*/ 40 h 396"/>
                <a:gd name="T18" fmla="*/ 214 w 396"/>
                <a:gd name="T19" fmla="*/ 6 h 396"/>
                <a:gd name="T20" fmla="*/ 380 w 396"/>
                <a:gd name="T21" fmla="*/ 0 h 396"/>
                <a:gd name="T22" fmla="*/ 396 w 396"/>
                <a:gd name="T23" fmla="*/ 396 h 396"/>
                <a:gd name="T24" fmla="*/ 396 w 396"/>
                <a:gd name="T25" fmla="*/ 396 h 396"/>
                <a:gd name="T26" fmla="*/ 342 w 396"/>
                <a:gd name="T27" fmla="*/ 388 h 396"/>
                <a:gd name="T28" fmla="*/ 288 w 396"/>
                <a:gd name="T29" fmla="*/ 378 h 396"/>
                <a:gd name="T30" fmla="*/ 236 w 396"/>
                <a:gd name="T31" fmla="*/ 362 h 396"/>
                <a:gd name="T32" fmla="*/ 186 w 396"/>
                <a:gd name="T33" fmla="*/ 344 h 396"/>
                <a:gd name="T34" fmla="*/ 136 w 396"/>
                <a:gd name="T35" fmla="*/ 322 h 396"/>
                <a:gd name="T36" fmla="*/ 90 w 396"/>
                <a:gd name="T37" fmla="*/ 298 h 396"/>
                <a:gd name="T38" fmla="*/ 44 w 396"/>
                <a:gd name="T39" fmla="*/ 272 h 396"/>
                <a:gd name="T40" fmla="*/ 0 w 396"/>
                <a:gd name="T41" fmla="*/ 242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6" h="396">
                  <a:moveTo>
                    <a:pt x="0" y="242"/>
                  </a:moveTo>
                  <a:lnTo>
                    <a:pt x="0" y="242"/>
                  </a:lnTo>
                  <a:lnTo>
                    <a:pt x="32" y="216"/>
                  </a:lnTo>
                  <a:lnTo>
                    <a:pt x="62" y="190"/>
                  </a:lnTo>
                  <a:lnTo>
                    <a:pt x="90" y="164"/>
                  </a:lnTo>
                  <a:lnTo>
                    <a:pt x="118" y="134"/>
                  </a:lnTo>
                  <a:lnTo>
                    <a:pt x="144" y="104"/>
                  </a:lnTo>
                  <a:lnTo>
                    <a:pt x="170" y="74"/>
                  </a:lnTo>
                  <a:lnTo>
                    <a:pt x="192" y="40"/>
                  </a:lnTo>
                  <a:lnTo>
                    <a:pt x="214" y="6"/>
                  </a:lnTo>
                  <a:lnTo>
                    <a:pt x="380" y="0"/>
                  </a:lnTo>
                  <a:lnTo>
                    <a:pt x="396" y="396"/>
                  </a:lnTo>
                  <a:lnTo>
                    <a:pt x="342" y="388"/>
                  </a:lnTo>
                  <a:lnTo>
                    <a:pt x="288" y="378"/>
                  </a:lnTo>
                  <a:lnTo>
                    <a:pt x="236" y="362"/>
                  </a:lnTo>
                  <a:lnTo>
                    <a:pt x="186" y="344"/>
                  </a:lnTo>
                  <a:lnTo>
                    <a:pt x="136" y="322"/>
                  </a:lnTo>
                  <a:lnTo>
                    <a:pt x="90" y="298"/>
                  </a:lnTo>
                  <a:lnTo>
                    <a:pt x="44" y="272"/>
                  </a:lnTo>
                  <a:lnTo>
                    <a:pt x="0" y="242"/>
                  </a:lnTo>
                  <a:close/>
                </a:path>
              </a:pathLst>
            </a:custGeom>
            <a:solidFill>
              <a:srgbClr val="B4EC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1" name="Freeform 105"/>
            <p:cNvSpPr>
              <a:spLocks/>
            </p:cNvSpPr>
            <p:nvPr/>
          </p:nvSpPr>
          <p:spPr bwMode="auto">
            <a:xfrm>
              <a:off x="2922" y="2986"/>
              <a:ext cx="396" cy="396"/>
            </a:xfrm>
            <a:custGeom>
              <a:avLst/>
              <a:gdLst>
                <a:gd name="T0" fmla="*/ 0 w 396"/>
                <a:gd name="T1" fmla="*/ 242 h 396"/>
                <a:gd name="T2" fmla="*/ 0 w 396"/>
                <a:gd name="T3" fmla="*/ 242 h 396"/>
                <a:gd name="T4" fmla="*/ 32 w 396"/>
                <a:gd name="T5" fmla="*/ 216 h 396"/>
                <a:gd name="T6" fmla="*/ 62 w 396"/>
                <a:gd name="T7" fmla="*/ 190 h 396"/>
                <a:gd name="T8" fmla="*/ 90 w 396"/>
                <a:gd name="T9" fmla="*/ 164 h 396"/>
                <a:gd name="T10" fmla="*/ 118 w 396"/>
                <a:gd name="T11" fmla="*/ 134 h 396"/>
                <a:gd name="T12" fmla="*/ 144 w 396"/>
                <a:gd name="T13" fmla="*/ 104 h 396"/>
                <a:gd name="T14" fmla="*/ 170 w 396"/>
                <a:gd name="T15" fmla="*/ 74 h 396"/>
                <a:gd name="T16" fmla="*/ 192 w 396"/>
                <a:gd name="T17" fmla="*/ 40 h 396"/>
                <a:gd name="T18" fmla="*/ 214 w 396"/>
                <a:gd name="T19" fmla="*/ 6 h 396"/>
                <a:gd name="T20" fmla="*/ 380 w 396"/>
                <a:gd name="T21" fmla="*/ 0 h 396"/>
                <a:gd name="T22" fmla="*/ 396 w 396"/>
                <a:gd name="T23" fmla="*/ 396 h 396"/>
                <a:gd name="T24" fmla="*/ 396 w 396"/>
                <a:gd name="T25" fmla="*/ 396 h 396"/>
                <a:gd name="T26" fmla="*/ 342 w 396"/>
                <a:gd name="T27" fmla="*/ 388 h 396"/>
                <a:gd name="T28" fmla="*/ 288 w 396"/>
                <a:gd name="T29" fmla="*/ 378 h 396"/>
                <a:gd name="T30" fmla="*/ 236 w 396"/>
                <a:gd name="T31" fmla="*/ 362 h 396"/>
                <a:gd name="T32" fmla="*/ 186 w 396"/>
                <a:gd name="T33" fmla="*/ 344 h 396"/>
                <a:gd name="T34" fmla="*/ 136 w 396"/>
                <a:gd name="T35" fmla="*/ 322 h 396"/>
                <a:gd name="T36" fmla="*/ 90 w 396"/>
                <a:gd name="T37" fmla="*/ 298 h 396"/>
                <a:gd name="T38" fmla="*/ 44 w 396"/>
                <a:gd name="T39" fmla="*/ 272 h 396"/>
                <a:gd name="T40" fmla="*/ 0 w 396"/>
                <a:gd name="T41" fmla="*/ 242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6" h="396">
                  <a:moveTo>
                    <a:pt x="0" y="242"/>
                  </a:moveTo>
                  <a:lnTo>
                    <a:pt x="0" y="242"/>
                  </a:lnTo>
                  <a:lnTo>
                    <a:pt x="32" y="216"/>
                  </a:lnTo>
                  <a:lnTo>
                    <a:pt x="62" y="190"/>
                  </a:lnTo>
                  <a:lnTo>
                    <a:pt x="90" y="164"/>
                  </a:lnTo>
                  <a:lnTo>
                    <a:pt x="118" y="134"/>
                  </a:lnTo>
                  <a:lnTo>
                    <a:pt x="144" y="104"/>
                  </a:lnTo>
                  <a:lnTo>
                    <a:pt x="170" y="74"/>
                  </a:lnTo>
                  <a:lnTo>
                    <a:pt x="192" y="40"/>
                  </a:lnTo>
                  <a:lnTo>
                    <a:pt x="214" y="6"/>
                  </a:lnTo>
                  <a:lnTo>
                    <a:pt x="380" y="0"/>
                  </a:lnTo>
                  <a:lnTo>
                    <a:pt x="396" y="396"/>
                  </a:lnTo>
                  <a:lnTo>
                    <a:pt x="342" y="388"/>
                  </a:lnTo>
                  <a:lnTo>
                    <a:pt x="288" y="378"/>
                  </a:lnTo>
                  <a:lnTo>
                    <a:pt x="236" y="362"/>
                  </a:lnTo>
                  <a:lnTo>
                    <a:pt x="186" y="344"/>
                  </a:lnTo>
                  <a:lnTo>
                    <a:pt x="136" y="322"/>
                  </a:lnTo>
                  <a:lnTo>
                    <a:pt x="90" y="298"/>
                  </a:lnTo>
                  <a:lnTo>
                    <a:pt x="44" y="272"/>
                  </a:lnTo>
                  <a:lnTo>
                    <a:pt x="0" y="2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2" name="Freeform 106"/>
            <p:cNvSpPr>
              <a:spLocks/>
            </p:cNvSpPr>
            <p:nvPr/>
          </p:nvSpPr>
          <p:spPr bwMode="auto">
            <a:xfrm>
              <a:off x="3598" y="2252"/>
              <a:ext cx="660" cy="1016"/>
            </a:xfrm>
            <a:custGeom>
              <a:avLst/>
              <a:gdLst>
                <a:gd name="T0" fmla="*/ 0 w 660"/>
                <a:gd name="T1" fmla="*/ 908 h 1016"/>
                <a:gd name="T2" fmla="*/ 388 w 660"/>
                <a:gd name="T3" fmla="*/ 0 h 1016"/>
                <a:gd name="T4" fmla="*/ 638 w 660"/>
                <a:gd name="T5" fmla="*/ 106 h 1016"/>
                <a:gd name="T6" fmla="*/ 638 w 660"/>
                <a:gd name="T7" fmla="*/ 106 h 1016"/>
                <a:gd name="T8" fmla="*/ 648 w 660"/>
                <a:gd name="T9" fmla="*/ 152 h 1016"/>
                <a:gd name="T10" fmla="*/ 654 w 660"/>
                <a:gd name="T11" fmla="*/ 200 h 1016"/>
                <a:gd name="T12" fmla="*/ 658 w 660"/>
                <a:gd name="T13" fmla="*/ 246 h 1016"/>
                <a:gd name="T14" fmla="*/ 660 w 660"/>
                <a:gd name="T15" fmla="*/ 296 h 1016"/>
                <a:gd name="T16" fmla="*/ 660 w 660"/>
                <a:gd name="T17" fmla="*/ 296 h 1016"/>
                <a:gd name="T18" fmla="*/ 658 w 660"/>
                <a:gd name="T19" fmla="*/ 338 h 1016"/>
                <a:gd name="T20" fmla="*/ 656 w 660"/>
                <a:gd name="T21" fmla="*/ 382 h 1016"/>
                <a:gd name="T22" fmla="*/ 650 w 660"/>
                <a:gd name="T23" fmla="*/ 424 h 1016"/>
                <a:gd name="T24" fmla="*/ 642 w 660"/>
                <a:gd name="T25" fmla="*/ 464 h 1016"/>
                <a:gd name="T26" fmla="*/ 634 w 660"/>
                <a:gd name="T27" fmla="*/ 506 h 1016"/>
                <a:gd name="T28" fmla="*/ 622 w 660"/>
                <a:gd name="T29" fmla="*/ 546 h 1016"/>
                <a:gd name="T30" fmla="*/ 610 w 660"/>
                <a:gd name="T31" fmla="*/ 584 h 1016"/>
                <a:gd name="T32" fmla="*/ 594 w 660"/>
                <a:gd name="T33" fmla="*/ 622 h 1016"/>
                <a:gd name="T34" fmla="*/ 578 w 660"/>
                <a:gd name="T35" fmla="*/ 660 h 1016"/>
                <a:gd name="T36" fmla="*/ 558 w 660"/>
                <a:gd name="T37" fmla="*/ 696 h 1016"/>
                <a:gd name="T38" fmla="*/ 538 w 660"/>
                <a:gd name="T39" fmla="*/ 732 h 1016"/>
                <a:gd name="T40" fmla="*/ 516 w 660"/>
                <a:gd name="T41" fmla="*/ 766 h 1016"/>
                <a:gd name="T42" fmla="*/ 494 w 660"/>
                <a:gd name="T43" fmla="*/ 798 h 1016"/>
                <a:gd name="T44" fmla="*/ 468 w 660"/>
                <a:gd name="T45" fmla="*/ 830 h 1016"/>
                <a:gd name="T46" fmla="*/ 442 w 660"/>
                <a:gd name="T47" fmla="*/ 860 h 1016"/>
                <a:gd name="T48" fmla="*/ 414 w 660"/>
                <a:gd name="T49" fmla="*/ 890 h 1016"/>
                <a:gd name="T50" fmla="*/ 414 w 660"/>
                <a:gd name="T51" fmla="*/ 890 h 1016"/>
                <a:gd name="T52" fmla="*/ 376 w 660"/>
                <a:gd name="T53" fmla="*/ 926 h 1016"/>
                <a:gd name="T54" fmla="*/ 338 w 660"/>
                <a:gd name="T55" fmla="*/ 958 h 1016"/>
                <a:gd name="T56" fmla="*/ 296 w 660"/>
                <a:gd name="T57" fmla="*/ 988 h 1016"/>
                <a:gd name="T58" fmla="*/ 254 w 660"/>
                <a:gd name="T59" fmla="*/ 1016 h 1016"/>
                <a:gd name="T60" fmla="*/ 0 w 660"/>
                <a:gd name="T61" fmla="*/ 908 h 10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60" h="1016">
                  <a:moveTo>
                    <a:pt x="0" y="908"/>
                  </a:moveTo>
                  <a:lnTo>
                    <a:pt x="388" y="0"/>
                  </a:lnTo>
                  <a:lnTo>
                    <a:pt x="638" y="106"/>
                  </a:lnTo>
                  <a:lnTo>
                    <a:pt x="648" y="152"/>
                  </a:lnTo>
                  <a:lnTo>
                    <a:pt x="654" y="200"/>
                  </a:lnTo>
                  <a:lnTo>
                    <a:pt x="658" y="246"/>
                  </a:lnTo>
                  <a:lnTo>
                    <a:pt x="660" y="296"/>
                  </a:lnTo>
                  <a:lnTo>
                    <a:pt x="658" y="338"/>
                  </a:lnTo>
                  <a:lnTo>
                    <a:pt x="656" y="382"/>
                  </a:lnTo>
                  <a:lnTo>
                    <a:pt x="650" y="424"/>
                  </a:lnTo>
                  <a:lnTo>
                    <a:pt x="642" y="464"/>
                  </a:lnTo>
                  <a:lnTo>
                    <a:pt x="634" y="506"/>
                  </a:lnTo>
                  <a:lnTo>
                    <a:pt x="622" y="546"/>
                  </a:lnTo>
                  <a:lnTo>
                    <a:pt x="610" y="584"/>
                  </a:lnTo>
                  <a:lnTo>
                    <a:pt x="594" y="622"/>
                  </a:lnTo>
                  <a:lnTo>
                    <a:pt x="578" y="660"/>
                  </a:lnTo>
                  <a:lnTo>
                    <a:pt x="558" y="696"/>
                  </a:lnTo>
                  <a:lnTo>
                    <a:pt x="538" y="732"/>
                  </a:lnTo>
                  <a:lnTo>
                    <a:pt x="516" y="766"/>
                  </a:lnTo>
                  <a:lnTo>
                    <a:pt x="494" y="798"/>
                  </a:lnTo>
                  <a:lnTo>
                    <a:pt x="468" y="830"/>
                  </a:lnTo>
                  <a:lnTo>
                    <a:pt x="442" y="860"/>
                  </a:lnTo>
                  <a:lnTo>
                    <a:pt x="414" y="890"/>
                  </a:lnTo>
                  <a:lnTo>
                    <a:pt x="376" y="926"/>
                  </a:lnTo>
                  <a:lnTo>
                    <a:pt x="338" y="958"/>
                  </a:lnTo>
                  <a:lnTo>
                    <a:pt x="296" y="988"/>
                  </a:lnTo>
                  <a:lnTo>
                    <a:pt x="254" y="1016"/>
                  </a:lnTo>
                  <a:lnTo>
                    <a:pt x="0" y="908"/>
                  </a:lnTo>
                  <a:close/>
                </a:path>
              </a:pathLst>
            </a:custGeom>
            <a:solidFill>
              <a:srgbClr val="B4EC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3" name="Freeform 107"/>
            <p:cNvSpPr>
              <a:spLocks/>
            </p:cNvSpPr>
            <p:nvPr/>
          </p:nvSpPr>
          <p:spPr bwMode="auto">
            <a:xfrm>
              <a:off x="3598" y="2252"/>
              <a:ext cx="660" cy="1016"/>
            </a:xfrm>
            <a:custGeom>
              <a:avLst/>
              <a:gdLst>
                <a:gd name="T0" fmla="*/ 0 w 660"/>
                <a:gd name="T1" fmla="*/ 908 h 1016"/>
                <a:gd name="T2" fmla="*/ 388 w 660"/>
                <a:gd name="T3" fmla="*/ 0 h 1016"/>
                <a:gd name="T4" fmla="*/ 638 w 660"/>
                <a:gd name="T5" fmla="*/ 106 h 1016"/>
                <a:gd name="T6" fmla="*/ 638 w 660"/>
                <a:gd name="T7" fmla="*/ 106 h 1016"/>
                <a:gd name="T8" fmla="*/ 648 w 660"/>
                <a:gd name="T9" fmla="*/ 152 h 1016"/>
                <a:gd name="T10" fmla="*/ 654 w 660"/>
                <a:gd name="T11" fmla="*/ 200 h 1016"/>
                <a:gd name="T12" fmla="*/ 658 w 660"/>
                <a:gd name="T13" fmla="*/ 246 h 1016"/>
                <a:gd name="T14" fmla="*/ 660 w 660"/>
                <a:gd name="T15" fmla="*/ 296 h 1016"/>
                <a:gd name="T16" fmla="*/ 660 w 660"/>
                <a:gd name="T17" fmla="*/ 296 h 1016"/>
                <a:gd name="T18" fmla="*/ 658 w 660"/>
                <a:gd name="T19" fmla="*/ 338 h 1016"/>
                <a:gd name="T20" fmla="*/ 656 w 660"/>
                <a:gd name="T21" fmla="*/ 382 h 1016"/>
                <a:gd name="T22" fmla="*/ 650 w 660"/>
                <a:gd name="T23" fmla="*/ 424 h 1016"/>
                <a:gd name="T24" fmla="*/ 642 w 660"/>
                <a:gd name="T25" fmla="*/ 464 h 1016"/>
                <a:gd name="T26" fmla="*/ 634 w 660"/>
                <a:gd name="T27" fmla="*/ 506 h 1016"/>
                <a:gd name="T28" fmla="*/ 622 w 660"/>
                <a:gd name="T29" fmla="*/ 546 h 1016"/>
                <a:gd name="T30" fmla="*/ 610 w 660"/>
                <a:gd name="T31" fmla="*/ 584 h 1016"/>
                <a:gd name="T32" fmla="*/ 594 w 660"/>
                <a:gd name="T33" fmla="*/ 622 h 1016"/>
                <a:gd name="T34" fmla="*/ 578 w 660"/>
                <a:gd name="T35" fmla="*/ 660 h 1016"/>
                <a:gd name="T36" fmla="*/ 558 w 660"/>
                <a:gd name="T37" fmla="*/ 696 h 1016"/>
                <a:gd name="T38" fmla="*/ 538 w 660"/>
                <a:gd name="T39" fmla="*/ 732 h 1016"/>
                <a:gd name="T40" fmla="*/ 516 w 660"/>
                <a:gd name="T41" fmla="*/ 766 h 1016"/>
                <a:gd name="T42" fmla="*/ 494 w 660"/>
                <a:gd name="T43" fmla="*/ 798 h 1016"/>
                <a:gd name="T44" fmla="*/ 468 w 660"/>
                <a:gd name="T45" fmla="*/ 830 h 1016"/>
                <a:gd name="T46" fmla="*/ 442 w 660"/>
                <a:gd name="T47" fmla="*/ 860 h 1016"/>
                <a:gd name="T48" fmla="*/ 414 w 660"/>
                <a:gd name="T49" fmla="*/ 890 h 1016"/>
                <a:gd name="T50" fmla="*/ 414 w 660"/>
                <a:gd name="T51" fmla="*/ 890 h 1016"/>
                <a:gd name="T52" fmla="*/ 376 w 660"/>
                <a:gd name="T53" fmla="*/ 926 h 1016"/>
                <a:gd name="T54" fmla="*/ 338 w 660"/>
                <a:gd name="T55" fmla="*/ 958 h 1016"/>
                <a:gd name="T56" fmla="*/ 296 w 660"/>
                <a:gd name="T57" fmla="*/ 988 h 1016"/>
                <a:gd name="T58" fmla="*/ 254 w 660"/>
                <a:gd name="T59" fmla="*/ 1016 h 1016"/>
                <a:gd name="T60" fmla="*/ 0 w 660"/>
                <a:gd name="T61" fmla="*/ 908 h 10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60" h="1016">
                  <a:moveTo>
                    <a:pt x="0" y="908"/>
                  </a:moveTo>
                  <a:lnTo>
                    <a:pt x="388" y="0"/>
                  </a:lnTo>
                  <a:lnTo>
                    <a:pt x="638" y="106"/>
                  </a:lnTo>
                  <a:lnTo>
                    <a:pt x="648" y="152"/>
                  </a:lnTo>
                  <a:lnTo>
                    <a:pt x="654" y="200"/>
                  </a:lnTo>
                  <a:lnTo>
                    <a:pt x="658" y="246"/>
                  </a:lnTo>
                  <a:lnTo>
                    <a:pt x="660" y="296"/>
                  </a:lnTo>
                  <a:lnTo>
                    <a:pt x="658" y="338"/>
                  </a:lnTo>
                  <a:lnTo>
                    <a:pt x="656" y="382"/>
                  </a:lnTo>
                  <a:lnTo>
                    <a:pt x="650" y="424"/>
                  </a:lnTo>
                  <a:lnTo>
                    <a:pt x="642" y="464"/>
                  </a:lnTo>
                  <a:lnTo>
                    <a:pt x="634" y="506"/>
                  </a:lnTo>
                  <a:lnTo>
                    <a:pt x="622" y="546"/>
                  </a:lnTo>
                  <a:lnTo>
                    <a:pt x="610" y="584"/>
                  </a:lnTo>
                  <a:lnTo>
                    <a:pt x="594" y="622"/>
                  </a:lnTo>
                  <a:lnTo>
                    <a:pt x="578" y="660"/>
                  </a:lnTo>
                  <a:lnTo>
                    <a:pt x="558" y="696"/>
                  </a:lnTo>
                  <a:lnTo>
                    <a:pt x="538" y="732"/>
                  </a:lnTo>
                  <a:lnTo>
                    <a:pt x="516" y="766"/>
                  </a:lnTo>
                  <a:lnTo>
                    <a:pt x="494" y="798"/>
                  </a:lnTo>
                  <a:lnTo>
                    <a:pt x="468" y="830"/>
                  </a:lnTo>
                  <a:lnTo>
                    <a:pt x="442" y="860"/>
                  </a:lnTo>
                  <a:lnTo>
                    <a:pt x="414" y="890"/>
                  </a:lnTo>
                  <a:lnTo>
                    <a:pt x="376" y="926"/>
                  </a:lnTo>
                  <a:lnTo>
                    <a:pt x="338" y="958"/>
                  </a:lnTo>
                  <a:lnTo>
                    <a:pt x="296" y="988"/>
                  </a:lnTo>
                  <a:lnTo>
                    <a:pt x="254" y="1016"/>
                  </a:lnTo>
                  <a:lnTo>
                    <a:pt x="0" y="9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4" name="Freeform 108"/>
            <p:cNvSpPr>
              <a:spLocks/>
            </p:cNvSpPr>
            <p:nvPr/>
          </p:nvSpPr>
          <p:spPr bwMode="auto">
            <a:xfrm>
              <a:off x="3748" y="1780"/>
              <a:ext cx="390" cy="462"/>
            </a:xfrm>
            <a:custGeom>
              <a:avLst/>
              <a:gdLst>
                <a:gd name="T0" fmla="*/ 0 w 390"/>
                <a:gd name="T1" fmla="*/ 164 h 462"/>
                <a:gd name="T2" fmla="*/ 0 w 390"/>
                <a:gd name="T3" fmla="*/ 164 h 462"/>
                <a:gd name="T4" fmla="*/ 6 w 390"/>
                <a:gd name="T5" fmla="*/ 128 h 462"/>
                <a:gd name="T6" fmla="*/ 10 w 390"/>
                <a:gd name="T7" fmla="*/ 90 h 462"/>
                <a:gd name="T8" fmla="*/ 14 w 390"/>
                <a:gd name="T9" fmla="*/ 52 h 462"/>
                <a:gd name="T10" fmla="*/ 14 w 390"/>
                <a:gd name="T11" fmla="*/ 14 h 462"/>
                <a:gd name="T12" fmla="*/ 14 w 390"/>
                <a:gd name="T13" fmla="*/ 14 h 462"/>
                <a:gd name="T14" fmla="*/ 14 w 390"/>
                <a:gd name="T15" fmla="*/ 0 h 462"/>
                <a:gd name="T16" fmla="*/ 14 w 390"/>
                <a:gd name="T17" fmla="*/ 0 h 462"/>
                <a:gd name="T18" fmla="*/ 48 w 390"/>
                <a:gd name="T19" fmla="*/ 16 h 462"/>
                <a:gd name="T20" fmla="*/ 82 w 390"/>
                <a:gd name="T21" fmla="*/ 34 h 462"/>
                <a:gd name="T22" fmla="*/ 116 w 390"/>
                <a:gd name="T23" fmla="*/ 54 h 462"/>
                <a:gd name="T24" fmla="*/ 148 w 390"/>
                <a:gd name="T25" fmla="*/ 76 h 462"/>
                <a:gd name="T26" fmla="*/ 178 w 390"/>
                <a:gd name="T27" fmla="*/ 98 h 462"/>
                <a:gd name="T28" fmla="*/ 208 w 390"/>
                <a:gd name="T29" fmla="*/ 122 h 462"/>
                <a:gd name="T30" fmla="*/ 236 w 390"/>
                <a:gd name="T31" fmla="*/ 146 h 462"/>
                <a:gd name="T32" fmla="*/ 264 w 390"/>
                <a:gd name="T33" fmla="*/ 172 h 462"/>
                <a:gd name="T34" fmla="*/ 264 w 390"/>
                <a:gd name="T35" fmla="*/ 172 h 462"/>
                <a:gd name="T36" fmla="*/ 300 w 390"/>
                <a:gd name="T37" fmla="*/ 210 h 462"/>
                <a:gd name="T38" fmla="*/ 332 w 390"/>
                <a:gd name="T39" fmla="*/ 250 h 462"/>
                <a:gd name="T40" fmla="*/ 362 w 390"/>
                <a:gd name="T41" fmla="*/ 292 h 462"/>
                <a:gd name="T42" fmla="*/ 390 w 390"/>
                <a:gd name="T43" fmla="*/ 334 h 462"/>
                <a:gd name="T44" fmla="*/ 210 w 390"/>
                <a:gd name="T45" fmla="*/ 462 h 462"/>
                <a:gd name="T46" fmla="*/ 0 w 390"/>
                <a:gd name="T47" fmla="*/ 164 h 4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90" h="462">
                  <a:moveTo>
                    <a:pt x="0" y="164"/>
                  </a:moveTo>
                  <a:lnTo>
                    <a:pt x="0" y="164"/>
                  </a:lnTo>
                  <a:lnTo>
                    <a:pt x="6" y="128"/>
                  </a:lnTo>
                  <a:lnTo>
                    <a:pt x="10" y="90"/>
                  </a:lnTo>
                  <a:lnTo>
                    <a:pt x="14" y="52"/>
                  </a:lnTo>
                  <a:lnTo>
                    <a:pt x="14" y="14"/>
                  </a:lnTo>
                  <a:lnTo>
                    <a:pt x="14" y="0"/>
                  </a:lnTo>
                  <a:lnTo>
                    <a:pt x="48" y="16"/>
                  </a:lnTo>
                  <a:lnTo>
                    <a:pt x="82" y="34"/>
                  </a:lnTo>
                  <a:lnTo>
                    <a:pt x="116" y="54"/>
                  </a:lnTo>
                  <a:lnTo>
                    <a:pt x="148" y="76"/>
                  </a:lnTo>
                  <a:lnTo>
                    <a:pt x="178" y="98"/>
                  </a:lnTo>
                  <a:lnTo>
                    <a:pt x="208" y="122"/>
                  </a:lnTo>
                  <a:lnTo>
                    <a:pt x="236" y="146"/>
                  </a:lnTo>
                  <a:lnTo>
                    <a:pt x="264" y="172"/>
                  </a:lnTo>
                  <a:lnTo>
                    <a:pt x="300" y="210"/>
                  </a:lnTo>
                  <a:lnTo>
                    <a:pt x="332" y="250"/>
                  </a:lnTo>
                  <a:lnTo>
                    <a:pt x="362" y="292"/>
                  </a:lnTo>
                  <a:lnTo>
                    <a:pt x="390" y="334"/>
                  </a:lnTo>
                  <a:lnTo>
                    <a:pt x="210" y="462"/>
                  </a:lnTo>
                  <a:lnTo>
                    <a:pt x="0" y="164"/>
                  </a:lnTo>
                  <a:close/>
                </a:path>
              </a:pathLst>
            </a:custGeom>
            <a:solidFill>
              <a:srgbClr val="B4EC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5" name="Freeform 109"/>
            <p:cNvSpPr>
              <a:spLocks/>
            </p:cNvSpPr>
            <p:nvPr/>
          </p:nvSpPr>
          <p:spPr bwMode="auto">
            <a:xfrm>
              <a:off x="3748" y="1780"/>
              <a:ext cx="390" cy="462"/>
            </a:xfrm>
            <a:custGeom>
              <a:avLst/>
              <a:gdLst>
                <a:gd name="T0" fmla="*/ 0 w 390"/>
                <a:gd name="T1" fmla="*/ 164 h 462"/>
                <a:gd name="T2" fmla="*/ 0 w 390"/>
                <a:gd name="T3" fmla="*/ 164 h 462"/>
                <a:gd name="T4" fmla="*/ 6 w 390"/>
                <a:gd name="T5" fmla="*/ 128 h 462"/>
                <a:gd name="T6" fmla="*/ 10 w 390"/>
                <a:gd name="T7" fmla="*/ 90 h 462"/>
                <a:gd name="T8" fmla="*/ 14 w 390"/>
                <a:gd name="T9" fmla="*/ 52 h 462"/>
                <a:gd name="T10" fmla="*/ 14 w 390"/>
                <a:gd name="T11" fmla="*/ 14 h 462"/>
                <a:gd name="T12" fmla="*/ 14 w 390"/>
                <a:gd name="T13" fmla="*/ 14 h 462"/>
                <a:gd name="T14" fmla="*/ 14 w 390"/>
                <a:gd name="T15" fmla="*/ 0 h 462"/>
                <a:gd name="T16" fmla="*/ 14 w 390"/>
                <a:gd name="T17" fmla="*/ 0 h 462"/>
                <a:gd name="T18" fmla="*/ 48 w 390"/>
                <a:gd name="T19" fmla="*/ 16 h 462"/>
                <a:gd name="T20" fmla="*/ 82 w 390"/>
                <a:gd name="T21" fmla="*/ 34 h 462"/>
                <a:gd name="T22" fmla="*/ 116 w 390"/>
                <a:gd name="T23" fmla="*/ 54 h 462"/>
                <a:gd name="T24" fmla="*/ 148 w 390"/>
                <a:gd name="T25" fmla="*/ 76 h 462"/>
                <a:gd name="T26" fmla="*/ 178 w 390"/>
                <a:gd name="T27" fmla="*/ 98 h 462"/>
                <a:gd name="T28" fmla="*/ 208 w 390"/>
                <a:gd name="T29" fmla="*/ 122 h 462"/>
                <a:gd name="T30" fmla="*/ 236 w 390"/>
                <a:gd name="T31" fmla="*/ 146 h 462"/>
                <a:gd name="T32" fmla="*/ 264 w 390"/>
                <a:gd name="T33" fmla="*/ 172 h 462"/>
                <a:gd name="T34" fmla="*/ 264 w 390"/>
                <a:gd name="T35" fmla="*/ 172 h 462"/>
                <a:gd name="T36" fmla="*/ 300 w 390"/>
                <a:gd name="T37" fmla="*/ 210 h 462"/>
                <a:gd name="T38" fmla="*/ 332 w 390"/>
                <a:gd name="T39" fmla="*/ 250 h 462"/>
                <a:gd name="T40" fmla="*/ 362 w 390"/>
                <a:gd name="T41" fmla="*/ 292 h 462"/>
                <a:gd name="T42" fmla="*/ 390 w 390"/>
                <a:gd name="T43" fmla="*/ 334 h 462"/>
                <a:gd name="T44" fmla="*/ 210 w 390"/>
                <a:gd name="T45" fmla="*/ 462 h 462"/>
                <a:gd name="T46" fmla="*/ 0 w 390"/>
                <a:gd name="T47" fmla="*/ 164 h 4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90" h="462">
                  <a:moveTo>
                    <a:pt x="0" y="164"/>
                  </a:moveTo>
                  <a:lnTo>
                    <a:pt x="0" y="164"/>
                  </a:lnTo>
                  <a:lnTo>
                    <a:pt x="6" y="128"/>
                  </a:lnTo>
                  <a:lnTo>
                    <a:pt x="10" y="90"/>
                  </a:lnTo>
                  <a:lnTo>
                    <a:pt x="14" y="52"/>
                  </a:lnTo>
                  <a:lnTo>
                    <a:pt x="14" y="14"/>
                  </a:lnTo>
                  <a:lnTo>
                    <a:pt x="14" y="0"/>
                  </a:lnTo>
                  <a:lnTo>
                    <a:pt x="48" y="16"/>
                  </a:lnTo>
                  <a:lnTo>
                    <a:pt x="82" y="34"/>
                  </a:lnTo>
                  <a:lnTo>
                    <a:pt x="116" y="54"/>
                  </a:lnTo>
                  <a:lnTo>
                    <a:pt x="148" y="76"/>
                  </a:lnTo>
                  <a:lnTo>
                    <a:pt x="178" y="98"/>
                  </a:lnTo>
                  <a:lnTo>
                    <a:pt x="208" y="122"/>
                  </a:lnTo>
                  <a:lnTo>
                    <a:pt x="236" y="146"/>
                  </a:lnTo>
                  <a:lnTo>
                    <a:pt x="264" y="172"/>
                  </a:lnTo>
                  <a:lnTo>
                    <a:pt x="300" y="210"/>
                  </a:lnTo>
                  <a:lnTo>
                    <a:pt x="332" y="250"/>
                  </a:lnTo>
                  <a:lnTo>
                    <a:pt x="362" y="292"/>
                  </a:lnTo>
                  <a:lnTo>
                    <a:pt x="390" y="334"/>
                  </a:lnTo>
                  <a:lnTo>
                    <a:pt x="210" y="462"/>
                  </a:lnTo>
                  <a:lnTo>
                    <a:pt x="0" y="1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6" name="Freeform 110"/>
            <p:cNvSpPr>
              <a:spLocks/>
            </p:cNvSpPr>
            <p:nvPr/>
          </p:nvSpPr>
          <p:spPr bwMode="auto">
            <a:xfrm>
              <a:off x="2922" y="1702"/>
              <a:ext cx="820" cy="858"/>
            </a:xfrm>
            <a:custGeom>
              <a:avLst/>
              <a:gdLst>
                <a:gd name="T0" fmla="*/ 340 w 820"/>
                <a:gd name="T1" fmla="*/ 846 h 858"/>
                <a:gd name="T2" fmla="*/ 334 w 820"/>
                <a:gd name="T3" fmla="*/ 744 h 858"/>
                <a:gd name="T4" fmla="*/ 316 w 820"/>
                <a:gd name="T5" fmla="*/ 644 h 858"/>
                <a:gd name="T6" fmla="*/ 286 w 820"/>
                <a:gd name="T7" fmla="*/ 550 h 858"/>
                <a:gd name="T8" fmla="*/ 248 w 820"/>
                <a:gd name="T9" fmla="*/ 460 h 858"/>
                <a:gd name="T10" fmla="*/ 198 w 820"/>
                <a:gd name="T11" fmla="*/ 376 h 858"/>
                <a:gd name="T12" fmla="*/ 140 w 820"/>
                <a:gd name="T13" fmla="*/ 298 h 858"/>
                <a:gd name="T14" fmla="*/ 74 w 820"/>
                <a:gd name="T15" fmla="*/ 228 h 858"/>
                <a:gd name="T16" fmla="*/ 0 w 820"/>
                <a:gd name="T17" fmla="*/ 166 h 858"/>
                <a:gd name="T18" fmla="*/ 26 w 820"/>
                <a:gd name="T19" fmla="*/ 148 h 858"/>
                <a:gd name="T20" fmla="*/ 80 w 820"/>
                <a:gd name="T21" fmla="*/ 112 h 858"/>
                <a:gd name="T22" fmla="*/ 138 w 820"/>
                <a:gd name="T23" fmla="*/ 84 h 858"/>
                <a:gd name="T24" fmla="*/ 198 w 820"/>
                <a:gd name="T25" fmla="*/ 58 h 858"/>
                <a:gd name="T26" fmla="*/ 262 w 820"/>
                <a:gd name="T27" fmla="*/ 38 h 858"/>
                <a:gd name="T28" fmla="*/ 326 w 820"/>
                <a:gd name="T29" fmla="*/ 22 h 858"/>
                <a:gd name="T30" fmla="*/ 392 w 820"/>
                <a:gd name="T31" fmla="*/ 10 h 858"/>
                <a:gd name="T32" fmla="*/ 460 w 820"/>
                <a:gd name="T33" fmla="*/ 4 h 858"/>
                <a:gd name="T34" fmla="*/ 494 w 820"/>
                <a:gd name="T35" fmla="*/ 0 h 858"/>
                <a:gd name="T36" fmla="*/ 494 w 820"/>
                <a:gd name="T37" fmla="*/ 4 h 858"/>
                <a:gd name="T38" fmla="*/ 584 w 820"/>
                <a:gd name="T39" fmla="*/ 8 h 858"/>
                <a:gd name="T40" fmla="*/ 672 w 820"/>
                <a:gd name="T41" fmla="*/ 22 h 858"/>
                <a:gd name="T42" fmla="*/ 820 w 820"/>
                <a:gd name="T43" fmla="*/ 234 h 858"/>
                <a:gd name="T44" fmla="*/ 806 w 820"/>
                <a:gd name="T45" fmla="*/ 298 h 858"/>
                <a:gd name="T46" fmla="*/ 788 w 820"/>
                <a:gd name="T47" fmla="*/ 362 h 858"/>
                <a:gd name="T48" fmla="*/ 764 w 820"/>
                <a:gd name="T49" fmla="*/ 422 h 858"/>
                <a:gd name="T50" fmla="*/ 738 w 820"/>
                <a:gd name="T51" fmla="*/ 482 h 858"/>
                <a:gd name="T52" fmla="*/ 706 w 820"/>
                <a:gd name="T53" fmla="*/ 538 h 858"/>
                <a:gd name="T54" fmla="*/ 670 w 820"/>
                <a:gd name="T55" fmla="*/ 590 h 858"/>
                <a:gd name="T56" fmla="*/ 630 w 820"/>
                <a:gd name="T57" fmla="*/ 640 h 858"/>
                <a:gd name="T58" fmla="*/ 586 w 820"/>
                <a:gd name="T59" fmla="*/ 688 h 858"/>
                <a:gd name="T60" fmla="*/ 558 w 820"/>
                <a:gd name="T61" fmla="*/ 714 h 858"/>
                <a:gd name="T62" fmla="*/ 502 w 820"/>
                <a:gd name="T63" fmla="*/ 762 h 858"/>
                <a:gd name="T64" fmla="*/ 440 w 820"/>
                <a:gd name="T65" fmla="*/ 804 h 858"/>
                <a:gd name="T66" fmla="*/ 374 w 820"/>
                <a:gd name="T67" fmla="*/ 842 h 858"/>
                <a:gd name="T68" fmla="*/ 340 w 820"/>
                <a:gd name="T69" fmla="*/ 858 h 8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20" h="858">
                  <a:moveTo>
                    <a:pt x="340" y="846"/>
                  </a:moveTo>
                  <a:lnTo>
                    <a:pt x="340" y="846"/>
                  </a:lnTo>
                  <a:lnTo>
                    <a:pt x="338" y="794"/>
                  </a:lnTo>
                  <a:lnTo>
                    <a:pt x="334" y="744"/>
                  </a:lnTo>
                  <a:lnTo>
                    <a:pt x="326" y="692"/>
                  </a:lnTo>
                  <a:lnTo>
                    <a:pt x="316" y="644"/>
                  </a:lnTo>
                  <a:lnTo>
                    <a:pt x="302" y="596"/>
                  </a:lnTo>
                  <a:lnTo>
                    <a:pt x="286" y="550"/>
                  </a:lnTo>
                  <a:lnTo>
                    <a:pt x="268" y="504"/>
                  </a:lnTo>
                  <a:lnTo>
                    <a:pt x="248" y="460"/>
                  </a:lnTo>
                  <a:lnTo>
                    <a:pt x="224" y="416"/>
                  </a:lnTo>
                  <a:lnTo>
                    <a:pt x="198" y="376"/>
                  </a:lnTo>
                  <a:lnTo>
                    <a:pt x="170" y="336"/>
                  </a:lnTo>
                  <a:lnTo>
                    <a:pt x="140" y="298"/>
                  </a:lnTo>
                  <a:lnTo>
                    <a:pt x="108" y="262"/>
                  </a:lnTo>
                  <a:lnTo>
                    <a:pt x="74" y="228"/>
                  </a:lnTo>
                  <a:lnTo>
                    <a:pt x="38" y="196"/>
                  </a:lnTo>
                  <a:lnTo>
                    <a:pt x="0" y="166"/>
                  </a:lnTo>
                  <a:lnTo>
                    <a:pt x="26" y="148"/>
                  </a:lnTo>
                  <a:lnTo>
                    <a:pt x="52" y="130"/>
                  </a:lnTo>
                  <a:lnTo>
                    <a:pt x="80" y="112"/>
                  </a:lnTo>
                  <a:lnTo>
                    <a:pt x="110" y="98"/>
                  </a:lnTo>
                  <a:lnTo>
                    <a:pt x="138" y="84"/>
                  </a:lnTo>
                  <a:lnTo>
                    <a:pt x="168" y="70"/>
                  </a:lnTo>
                  <a:lnTo>
                    <a:pt x="198" y="58"/>
                  </a:lnTo>
                  <a:lnTo>
                    <a:pt x="230" y="46"/>
                  </a:lnTo>
                  <a:lnTo>
                    <a:pt x="262" y="38"/>
                  </a:lnTo>
                  <a:lnTo>
                    <a:pt x="294" y="28"/>
                  </a:lnTo>
                  <a:lnTo>
                    <a:pt x="326" y="22"/>
                  </a:lnTo>
                  <a:lnTo>
                    <a:pt x="358" y="16"/>
                  </a:lnTo>
                  <a:lnTo>
                    <a:pt x="392" y="10"/>
                  </a:lnTo>
                  <a:lnTo>
                    <a:pt x="426" y="6"/>
                  </a:lnTo>
                  <a:lnTo>
                    <a:pt x="460" y="4"/>
                  </a:lnTo>
                  <a:lnTo>
                    <a:pt x="494" y="4"/>
                  </a:lnTo>
                  <a:lnTo>
                    <a:pt x="494" y="0"/>
                  </a:lnTo>
                  <a:lnTo>
                    <a:pt x="494" y="4"/>
                  </a:lnTo>
                  <a:lnTo>
                    <a:pt x="540" y="6"/>
                  </a:lnTo>
                  <a:lnTo>
                    <a:pt x="584" y="8"/>
                  </a:lnTo>
                  <a:lnTo>
                    <a:pt x="628" y="14"/>
                  </a:lnTo>
                  <a:lnTo>
                    <a:pt x="672" y="22"/>
                  </a:lnTo>
                  <a:lnTo>
                    <a:pt x="820" y="234"/>
                  </a:lnTo>
                  <a:lnTo>
                    <a:pt x="814" y="266"/>
                  </a:lnTo>
                  <a:lnTo>
                    <a:pt x="806" y="298"/>
                  </a:lnTo>
                  <a:lnTo>
                    <a:pt x="798" y="330"/>
                  </a:lnTo>
                  <a:lnTo>
                    <a:pt x="788" y="362"/>
                  </a:lnTo>
                  <a:lnTo>
                    <a:pt x="778" y="392"/>
                  </a:lnTo>
                  <a:lnTo>
                    <a:pt x="764" y="422"/>
                  </a:lnTo>
                  <a:lnTo>
                    <a:pt x="752" y="452"/>
                  </a:lnTo>
                  <a:lnTo>
                    <a:pt x="738" y="482"/>
                  </a:lnTo>
                  <a:lnTo>
                    <a:pt x="722" y="510"/>
                  </a:lnTo>
                  <a:lnTo>
                    <a:pt x="706" y="538"/>
                  </a:lnTo>
                  <a:lnTo>
                    <a:pt x="688" y="564"/>
                  </a:lnTo>
                  <a:lnTo>
                    <a:pt x="670" y="590"/>
                  </a:lnTo>
                  <a:lnTo>
                    <a:pt x="650" y="616"/>
                  </a:lnTo>
                  <a:lnTo>
                    <a:pt x="630" y="640"/>
                  </a:lnTo>
                  <a:lnTo>
                    <a:pt x="608" y="664"/>
                  </a:lnTo>
                  <a:lnTo>
                    <a:pt x="586" y="688"/>
                  </a:lnTo>
                  <a:lnTo>
                    <a:pt x="558" y="714"/>
                  </a:lnTo>
                  <a:lnTo>
                    <a:pt x="530" y="738"/>
                  </a:lnTo>
                  <a:lnTo>
                    <a:pt x="502" y="762"/>
                  </a:lnTo>
                  <a:lnTo>
                    <a:pt x="470" y="784"/>
                  </a:lnTo>
                  <a:lnTo>
                    <a:pt x="440" y="804"/>
                  </a:lnTo>
                  <a:lnTo>
                    <a:pt x="408" y="824"/>
                  </a:lnTo>
                  <a:lnTo>
                    <a:pt x="374" y="842"/>
                  </a:lnTo>
                  <a:lnTo>
                    <a:pt x="340" y="858"/>
                  </a:lnTo>
                  <a:lnTo>
                    <a:pt x="340" y="846"/>
                  </a:lnTo>
                  <a:close/>
                </a:path>
              </a:pathLst>
            </a:custGeom>
            <a:solidFill>
              <a:srgbClr val="B3B2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7" name="Freeform 111"/>
            <p:cNvSpPr>
              <a:spLocks/>
            </p:cNvSpPr>
            <p:nvPr/>
          </p:nvSpPr>
          <p:spPr bwMode="auto">
            <a:xfrm>
              <a:off x="2922" y="1702"/>
              <a:ext cx="820" cy="858"/>
            </a:xfrm>
            <a:custGeom>
              <a:avLst/>
              <a:gdLst>
                <a:gd name="T0" fmla="*/ 340 w 820"/>
                <a:gd name="T1" fmla="*/ 846 h 858"/>
                <a:gd name="T2" fmla="*/ 334 w 820"/>
                <a:gd name="T3" fmla="*/ 744 h 858"/>
                <a:gd name="T4" fmla="*/ 316 w 820"/>
                <a:gd name="T5" fmla="*/ 644 h 858"/>
                <a:gd name="T6" fmla="*/ 286 w 820"/>
                <a:gd name="T7" fmla="*/ 550 h 858"/>
                <a:gd name="T8" fmla="*/ 248 w 820"/>
                <a:gd name="T9" fmla="*/ 460 h 858"/>
                <a:gd name="T10" fmla="*/ 198 w 820"/>
                <a:gd name="T11" fmla="*/ 376 h 858"/>
                <a:gd name="T12" fmla="*/ 140 w 820"/>
                <a:gd name="T13" fmla="*/ 298 h 858"/>
                <a:gd name="T14" fmla="*/ 74 w 820"/>
                <a:gd name="T15" fmla="*/ 228 h 858"/>
                <a:gd name="T16" fmla="*/ 0 w 820"/>
                <a:gd name="T17" fmla="*/ 166 h 858"/>
                <a:gd name="T18" fmla="*/ 26 w 820"/>
                <a:gd name="T19" fmla="*/ 148 h 858"/>
                <a:gd name="T20" fmla="*/ 80 w 820"/>
                <a:gd name="T21" fmla="*/ 112 h 858"/>
                <a:gd name="T22" fmla="*/ 138 w 820"/>
                <a:gd name="T23" fmla="*/ 84 h 858"/>
                <a:gd name="T24" fmla="*/ 198 w 820"/>
                <a:gd name="T25" fmla="*/ 58 h 858"/>
                <a:gd name="T26" fmla="*/ 262 w 820"/>
                <a:gd name="T27" fmla="*/ 38 h 858"/>
                <a:gd name="T28" fmla="*/ 326 w 820"/>
                <a:gd name="T29" fmla="*/ 22 h 858"/>
                <a:gd name="T30" fmla="*/ 392 w 820"/>
                <a:gd name="T31" fmla="*/ 10 h 858"/>
                <a:gd name="T32" fmla="*/ 460 w 820"/>
                <a:gd name="T33" fmla="*/ 4 h 858"/>
                <a:gd name="T34" fmla="*/ 494 w 820"/>
                <a:gd name="T35" fmla="*/ 0 h 858"/>
                <a:gd name="T36" fmla="*/ 494 w 820"/>
                <a:gd name="T37" fmla="*/ 4 h 858"/>
                <a:gd name="T38" fmla="*/ 584 w 820"/>
                <a:gd name="T39" fmla="*/ 8 h 858"/>
                <a:gd name="T40" fmla="*/ 672 w 820"/>
                <a:gd name="T41" fmla="*/ 22 h 858"/>
                <a:gd name="T42" fmla="*/ 820 w 820"/>
                <a:gd name="T43" fmla="*/ 234 h 858"/>
                <a:gd name="T44" fmla="*/ 806 w 820"/>
                <a:gd name="T45" fmla="*/ 298 h 858"/>
                <a:gd name="T46" fmla="*/ 788 w 820"/>
                <a:gd name="T47" fmla="*/ 362 h 858"/>
                <a:gd name="T48" fmla="*/ 764 w 820"/>
                <a:gd name="T49" fmla="*/ 422 h 858"/>
                <a:gd name="T50" fmla="*/ 738 w 820"/>
                <a:gd name="T51" fmla="*/ 482 h 858"/>
                <a:gd name="T52" fmla="*/ 706 w 820"/>
                <a:gd name="T53" fmla="*/ 538 h 858"/>
                <a:gd name="T54" fmla="*/ 670 w 820"/>
                <a:gd name="T55" fmla="*/ 590 h 858"/>
                <a:gd name="T56" fmla="*/ 630 w 820"/>
                <a:gd name="T57" fmla="*/ 640 h 858"/>
                <a:gd name="T58" fmla="*/ 586 w 820"/>
                <a:gd name="T59" fmla="*/ 688 h 858"/>
                <a:gd name="T60" fmla="*/ 558 w 820"/>
                <a:gd name="T61" fmla="*/ 714 h 858"/>
                <a:gd name="T62" fmla="*/ 502 w 820"/>
                <a:gd name="T63" fmla="*/ 762 h 858"/>
                <a:gd name="T64" fmla="*/ 440 w 820"/>
                <a:gd name="T65" fmla="*/ 804 h 858"/>
                <a:gd name="T66" fmla="*/ 374 w 820"/>
                <a:gd name="T67" fmla="*/ 842 h 858"/>
                <a:gd name="T68" fmla="*/ 340 w 820"/>
                <a:gd name="T69" fmla="*/ 858 h 8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20" h="858">
                  <a:moveTo>
                    <a:pt x="340" y="846"/>
                  </a:moveTo>
                  <a:lnTo>
                    <a:pt x="340" y="846"/>
                  </a:lnTo>
                  <a:lnTo>
                    <a:pt x="338" y="794"/>
                  </a:lnTo>
                  <a:lnTo>
                    <a:pt x="334" y="744"/>
                  </a:lnTo>
                  <a:lnTo>
                    <a:pt x="326" y="692"/>
                  </a:lnTo>
                  <a:lnTo>
                    <a:pt x="316" y="644"/>
                  </a:lnTo>
                  <a:lnTo>
                    <a:pt x="302" y="596"/>
                  </a:lnTo>
                  <a:lnTo>
                    <a:pt x="286" y="550"/>
                  </a:lnTo>
                  <a:lnTo>
                    <a:pt x="268" y="504"/>
                  </a:lnTo>
                  <a:lnTo>
                    <a:pt x="248" y="460"/>
                  </a:lnTo>
                  <a:lnTo>
                    <a:pt x="224" y="416"/>
                  </a:lnTo>
                  <a:lnTo>
                    <a:pt x="198" y="376"/>
                  </a:lnTo>
                  <a:lnTo>
                    <a:pt x="170" y="336"/>
                  </a:lnTo>
                  <a:lnTo>
                    <a:pt x="140" y="298"/>
                  </a:lnTo>
                  <a:lnTo>
                    <a:pt x="108" y="262"/>
                  </a:lnTo>
                  <a:lnTo>
                    <a:pt x="74" y="228"/>
                  </a:lnTo>
                  <a:lnTo>
                    <a:pt x="38" y="196"/>
                  </a:lnTo>
                  <a:lnTo>
                    <a:pt x="0" y="166"/>
                  </a:lnTo>
                  <a:lnTo>
                    <a:pt x="26" y="148"/>
                  </a:lnTo>
                  <a:lnTo>
                    <a:pt x="52" y="130"/>
                  </a:lnTo>
                  <a:lnTo>
                    <a:pt x="80" y="112"/>
                  </a:lnTo>
                  <a:lnTo>
                    <a:pt x="110" y="98"/>
                  </a:lnTo>
                  <a:lnTo>
                    <a:pt x="138" y="84"/>
                  </a:lnTo>
                  <a:lnTo>
                    <a:pt x="168" y="70"/>
                  </a:lnTo>
                  <a:lnTo>
                    <a:pt x="198" y="58"/>
                  </a:lnTo>
                  <a:lnTo>
                    <a:pt x="230" y="46"/>
                  </a:lnTo>
                  <a:lnTo>
                    <a:pt x="262" y="38"/>
                  </a:lnTo>
                  <a:lnTo>
                    <a:pt x="294" y="28"/>
                  </a:lnTo>
                  <a:lnTo>
                    <a:pt x="326" y="22"/>
                  </a:lnTo>
                  <a:lnTo>
                    <a:pt x="358" y="16"/>
                  </a:lnTo>
                  <a:lnTo>
                    <a:pt x="392" y="10"/>
                  </a:lnTo>
                  <a:lnTo>
                    <a:pt x="426" y="6"/>
                  </a:lnTo>
                  <a:lnTo>
                    <a:pt x="460" y="4"/>
                  </a:lnTo>
                  <a:lnTo>
                    <a:pt x="494" y="4"/>
                  </a:lnTo>
                  <a:lnTo>
                    <a:pt x="494" y="0"/>
                  </a:lnTo>
                  <a:lnTo>
                    <a:pt x="494" y="4"/>
                  </a:lnTo>
                  <a:lnTo>
                    <a:pt x="540" y="6"/>
                  </a:lnTo>
                  <a:lnTo>
                    <a:pt x="584" y="8"/>
                  </a:lnTo>
                  <a:lnTo>
                    <a:pt x="628" y="14"/>
                  </a:lnTo>
                  <a:lnTo>
                    <a:pt x="672" y="22"/>
                  </a:lnTo>
                  <a:lnTo>
                    <a:pt x="820" y="234"/>
                  </a:lnTo>
                  <a:lnTo>
                    <a:pt x="814" y="266"/>
                  </a:lnTo>
                  <a:lnTo>
                    <a:pt x="806" y="298"/>
                  </a:lnTo>
                  <a:lnTo>
                    <a:pt x="798" y="330"/>
                  </a:lnTo>
                  <a:lnTo>
                    <a:pt x="788" y="362"/>
                  </a:lnTo>
                  <a:lnTo>
                    <a:pt x="778" y="392"/>
                  </a:lnTo>
                  <a:lnTo>
                    <a:pt x="764" y="422"/>
                  </a:lnTo>
                  <a:lnTo>
                    <a:pt x="752" y="452"/>
                  </a:lnTo>
                  <a:lnTo>
                    <a:pt x="738" y="482"/>
                  </a:lnTo>
                  <a:lnTo>
                    <a:pt x="722" y="510"/>
                  </a:lnTo>
                  <a:lnTo>
                    <a:pt x="706" y="538"/>
                  </a:lnTo>
                  <a:lnTo>
                    <a:pt x="688" y="564"/>
                  </a:lnTo>
                  <a:lnTo>
                    <a:pt x="670" y="590"/>
                  </a:lnTo>
                  <a:lnTo>
                    <a:pt x="650" y="616"/>
                  </a:lnTo>
                  <a:lnTo>
                    <a:pt x="630" y="640"/>
                  </a:lnTo>
                  <a:lnTo>
                    <a:pt x="608" y="664"/>
                  </a:lnTo>
                  <a:lnTo>
                    <a:pt x="586" y="688"/>
                  </a:lnTo>
                  <a:lnTo>
                    <a:pt x="558" y="714"/>
                  </a:lnTo>
                  <a:lnTo>
                    <a:pt x="530" y="738"/>
                  </a:lnTo>
                  <a:lnTo>
                    <a:pt x="502" y="762"/>
                  </a:lnTo>
                  <a:lnTo>
                    <a:pt x="470" y="784"/>
                  </a:lnTo>
                  <a:lnTo>
                    <a:pt x="440" y="804"/>
                  </a:lnTo>
                  <a:lnTo>
                    <a:pt x="408" y="824"/>
                  </a:lnTo>
                  <a:lnTo>
                    <a:pt x="374" y="842"/>
                  </a:lnTo>
                  <a:lnTo>
                    <a:pt x="340" y="858"/>
                  </a:lnTo>
                  <a:lnTo>
                    <a:pt x="340" y="8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8" name="Freeform 112"/>
            <p:cNvSpPr>
              <a:spLocks/>
            </p:cNvSpPr>
            <p:nvPr/>
          </p:nvSpPr>
          <p:spPr bwMode="auto">
            <a:xfrm>
              <a:off x="3594" y="1724"/>
              <a:ext cx="160" cy="212"/>
            </a:xfrm>
            <a:custGeom>
              <a:avLst/>
              <a:gdLst>
                <a:gd name="T0" fmla="*/ 0 w 160"/>
                <a:gd name="T1" fmla="*/ 0 h 212"/>
                <a:gd name="T2" fmla="*/ 0 w 160"/>
                <a:gd name="T3" fmla="*/ 0 h 212"/>
                <a:gd name="T4" fmla="*/ 42 w 160"/>
                <a:gd name="T5" fmla="*/ 10 h 212"/>
                <a:gd name="T6" fmla="*/ 82 w 160"/>
                <a:gd name="T7" fmla="*/ 22 h 212"/>
                <a:gd name="T8" fmla="*/ 122 w 160"/>
                <a:gd name="T9" fmla="*/ 36 h 212"/>
                <a:gd name="T10" fmla="*/ 160 w 160"/>
                <a:gd name="T11" fmla="*/ 52 h 212"/>
                <a:gd name="T12" fmla="*/ 160 w 160"/>
                <a:gd name="T13" fmla="*/ 52 h 212"/>
                <a:gd name="T14" fmla="*/ 160 w 160"/>
                <a:gd name="T15" fmla="*/ 70 h 212"/>
                <a:gd name="T16" fmla="*/ 160 w 160"/>
                <a:gd name="T17" fmla="*/ 70 h 212"/>
                <a:gd name="T18" fmla="*/ 160 w 160"/>
                <a:gd name="T19" fmla="*/ 106 h 212"/>
                <a:gd name="T20" fmla="*/ 158 w 160"/>
                <a:gd name="T21" fmla="*/ 142 h 212"/>
                <a:gd name="T22" fmla="*/ 154 w 160"/>
                <a:gd name="T23" fmla="*/ 176 h 212"/>
                <a:gd name="T24" fmla="*/ 148 w 160"/>
                <a:gd name="T25" fmla="*/ 212 h 212"/>
                <a:gd name="T26" fmla="*/ 0 w 160"/>
                <a:gd name="T27" fmla="*/ 0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0" h="212">
                  <a:moveTo>
                    <a:pt x="0" y="0"/>
                  </a:moveTo>
                  <a:lnTo>
                    <a:pt x="0" y="0"/>
                  </a:lnTo>
                  <a:lnTo>
                    <a:pt x="42" y="10"/>
                  </a:lnTo>
                  <a:lnTo>
                    <a:pt x="82" y="22"/>
                  </a:lnTo>
                  <a:lnTo>
                    <a:pt x="122" y="36"/>
                  </a:lnTo>
                  <a:lnTo>
                    <a:pt x="160" y="52"/>
                  </a:lnTo>
                  <a:lnTo>
                    <a:pt x="160" y="70"/>
                  </a:lnTo>
                  <a:lnTo>
                    <a:pt x="160" y="106"/>
                  </a:lnTo>
                  <a:lnTo>
                    <a:pt x="158" y="142"/>
                  </a:lnTo>
                  <a:lnTo>
                    <a:pt x="154" y="176"/>
                  </a:lnTo>
                  <a:lnTo>
                    <a:pt x="148" y="212"/>
                  </a:lnTo>
                  <a:lnTo>
                    <a:pt x="0" y="0"/>
                  </a:lnTo>
                  <a:close/>
                </a:path>
              </a:pathLst>
            </a:custGeom>
            <a:solidFill>
              <a:srgbClr val="B4B1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9" name="Freeform 113"/>
            <p:cNvSpPr>
              <a:spLocks/>
            </p:cNvSpPr>
            <p:nvPr/>
          </p:nvSpPr>
          <p:spPr bwMode="auto">
            <a:xfrm>
              <a:off x="3594" y="1724"/>
              <a:ext cx="160" cy="212"/>
            </a:xfrm>
            <a:custGeom>
              <a:avLst/>
              <a:gdLst>
                <a:gd name="T0" fmla="*/ 0 w 160"/>
                <a:gd name="T1" fmla="*/ 0 h 212"/>
                <a:gd name="T2" fmla="*/ 0 w 160"/>
                <a:gd name="T3" fmla="*/ 0 h 212"/>
                <a:gd name="T4" fmla="*/ 42 w 160"/>
                <a:gd name="T5" fmla="*/ 10 h 212"/>
                <a:gd name="T6" fmla="*/ 82 w 160"/>
                <a:gd name="T7" fmla="*/ 22 h 212"/>
                <a:gd name="T8" fmla="*/ 122 w 160"/>
                <a:gd name="T9" fmla="*/ 36 h 212"/>
                <a:gd name="T10" fmla="*/ 160 w 160"/>
                <a:gd name="T11" fmla="*/ 52 h 212"/>
                <a:gd name="T12" fmla="*/ 160 w 160"/>
                <a:gd name="T13" fmla="*/ 52 h 212"/>
                <a:gd name="T14" fmla="*/ 160 w 160"/>
                <a:gd name="T15" fmla="*/ 70 h 212"/>
                <a:gd name="T16" fmla="*/ 160 w 160"/>
                <a:gd name="T17" fmla="*/ 70 h 212"/>
                <a:gd name="T18" fmla="*/ 160 w 160"/>
                <a:gd name="T19" fmla="*/ 106 h 212"/>
                <a:gd name="T20" fmla="*/ 158 w 160"/>
                <a:gd name="T21" fmla="*/ 142 h 212"/>
                <a:gd name="T22" fmla="*/ 154 w 160"/>
                <a:gd name="T23" fmla="*/ 176 h 212"/>
                <a:gd name="T24" fmla="*/ 148 w 160"/>
                <a:gd name="T25" fmla="*/ 212 h 212"/>
                <a:gd name="T26" fmla="*/ 0 w 160"/>
                <a:gd name="T27" fmla="*/ 0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0" h="212">
                  <a:moveTo>
                    <a:pt x="0" y="0"/>
                  </a:moveTo>
                  <a:lnTo>
                    <a:pt x="0" y="0"/>
                  </a:lnTo>
                  <a:lnTo>
                    <a:pt x="42" y="10"/>
                  </a:lnTo>
                  <a:lnTo>
                    <a:pt x="82" y="22"/>
                  </a:lnTo>
                  <a:lnTo>
                    <a:pt x="122" y="36"/>
                  </a:lnTo>
                  <a:lnTo>
                    <a:pt x="160" y="52"/>
                  </a:lnTo>
                  <a:lnTo>
                    <a:pt x="160" y="70"/>
                  </a:lnTo>
                  <a:lnTo>
                    <a:pt x="160" y="106"/>
                  </a:lnTo>
                  <a:lnTo>
                    <a:pt x="158" y="142"/>
                  </a:lnTo>
                  <a:lnTo>
                    <a:pt x="154" y="176"/>
                  </a:lnTo>
                  <a:lnTo>
                    <a:pt x="148" y="21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0" name="Freeform 114"/>
            <p:cNvSpPr>
              <a:spLocks/>
            </p:cNvSpPr>
            <p:nvPr/>
          </p:nvSpPr>
          <p:spPr bwMode="auto">
            <a:xfrm>
              <a:off x="3262" y="1936"/>
              <a:ext cx="486" cy="634"/>
            </a:xfrm>
            <a:custGeom>
              <a:avLst/>
              <a:gdLst>
                <a:gd name="T0" fmla="*/ 0 w 486"/>
                <a:gd name="T1" fmla="*/ 624 h 634"/>
                <a:gd name="T2" fmla="*/ 0 w 486"/>
                <a:gd name="T3" fmla="*/ 624 h 634"/>
                <a:gd name="T4" fmla="*/ 34 w 486"/>
                <a:gd name="T5" fmla="*/ 608 h 634"/>
                <a:gd name="T6" fmla="*/ 68 w 486"/>
                <a:gd name="T7" fmla="*/ 590 h 634"/>
                <a:gd name="T8" fmla="*/ 100 w 486"/>
                <a:gd name="T9" fmla="*/ 570 h 634"/>
                <a:gd name="T10" fmla="*/ 130 w 486"/>
                <a:gd name="T11" fmla="*/ 550 h 634"/>
                <a:gd name="T12" fmla="*/ 162 w 486"/>
                <a:gd name="T13" fmla="*/ 528 h 634"/>
                <a:gd name="T14" fmla="*/ 190 w 486"/>
                <a:gd name="T15" fmla="*/ 504 h 634"/>
                <a:gd name="T16" fmla="*/ 218 w 486"/>
                <a:gd name="T17" fmla="*/ 480 h 634"/>
                <a:gd name="T18" fmla="*/ 246 w 486"/>
                <a:gd name="T19" fmla="*/ 454 h 634"/>
                <a:gd name="T20" fmla="*/ 246 w 486"/>
                <a:gd name="T21" fmla="*/ 454 h 634"/>
                <a:gd name="T22" fmla="*/ 268 w 486"/>
                <a:gd name="T23" fmla="*/ 430 h 634"/>
                <a:gd name="T24" fmla="*/ 290 w 486"/>
                <a:gd name="T25" fmla="*/ 406 h 634"/>
                <a:gd name="T26" fmla="*/ 310 w 486"/>
                <a:gd name="T27" fmla="*/ 382 h 634"/>
                <a:gd name="T28" fmla="*/ 330 w 486"/>
                <a:gd name="T29" fmla="*/ 356 h 634"/>
                <a:gd name="T30" fmla="*/ 348 w 486"/>
                <a:gd name="T31" fmla="*/ 330 h 634"/>
                <a:gd name="T32" fmla="*/ 366 w 486"/>
                <a:gd name="T33" fmla="*/ 304 h 634"/>
                <a:gd name="T34" fmla="*/ 382 w 486"/>
                <a:gd name="T35" fmla="*/ 276 h 634"/>
                <a:gd name="T36" fmla="*/ 398 w 486"/>
                <a:gd name="T37" fmla="*/ 248 h 634"/>
                <a:gd name="T38" fmla="*/ 412 w 486"/>
                <a:gd name="T39" fmla="*/ 218 h 634"/>
                <a:gd name="T40" fmla="*/ 424 w 486"/>
                <a:gd name="T41" fmla="*/ 188 h 634"/>
                <a:gd name="T42" fmla="*/ 438 w 486"/>
                <a:gd name="T43" fmla="*/ 158 h 634"/>
                <a:gd name="T44" fmla="*/ 448 w 486"/>
                <a:gd name="T45" fmla="*/ 128 h 634"/>
                <a:gd name="T46" fmla="*/ 458 w 486"/>
                <a:gd name="T47" fmla="*/ 96 h 634"/>
                <a:gd name="T48" fmla="*/ 466 w 486"/>
                <a:gd name="T49" fmla="*/ 64 h 634"/>
                <a:gd name="T50" fmla="*/ 474 w 486"/>
                <a:gd name="T51" fmla="*/ 32 h 634"/>
                <a:gd name="T52" fmla="*/ 480 w 486"/>
                <a:gd name="T53" fmla="*/ 0 h 634"/>
                <a:gd name="T54" fmla="*/ 486 w 486"/>
                <a:gd name="T55" fmla="*/ 8 h 634"/>
                <a:gd name="T56" fmla="*/ 486 w 486"/>
                <a:gd name="T57" fmla="*/ 8 h 634"/>
                <a:gd name="T58" fmla="*/ 476 w 486"/>
                <a:gd name="T59" fmla="*/ 60 h 634"/>
                <a:gd name="T60" fmla="*/ 462 w 486"/>
                <a:gd name="T61" fmla="*/ 110 h 634"/>
                <a:gd name="T62" fmla="*/ 444 w 486"/>
                <a:gd name="T63" fmla="*/ 160 h 634"/>
                <a:gd name="T64" fmla="*/ 426 w 486"/>
                <a:gd name="T65" fmla="*/ 208 h 634"/>
                <a:gd name="T66" fmla="*/ 402 w 486"/>
                <a:gd name="T67" fmla="*/ 254 h 634"/>
                <a:gd name="T68" fmla="*/ 378 w 486"/>
                <a:gd name="T69" fmla="*/ 298 h 634"/>
                <a:gd name="T70" fmla="*/ 350 w 486"/>
                <a:gd name="T71" fmla="*/ 342 h 634"/>
                <a:gd name="T72" fmla="*/ 318 w 486"/>
                <a:gd name="T73" fmla="*/ 382 h 634"/>
                <a:gd name="T74" fmla="*/ 286 w 486"/>
                <a:gd name="T75" fmla="*/ 422 h 634"/>
                <a:gd name="T76" fmla="*/ 252 w 486"/>
                <a:gd name="T77" fmla="*/ 460 h 634"/>
                <a:gd name="T78" fmla="*/ 214 w 486"/>
                <a:gd name="T79" fmla="*/ 494 h 634"/>
                <a:gd name="T80" fmla="*/ 176 w 486"/>
                <a:gd name="T81" fmla="*/ 526 h 634"/>
                <a:gd name="T82" fmla="*/ 134 w 486"/>
                <a:gd name="T83" fmla="*/ 558 h 634"/>
                <a:gd name="T84" fmla="*/ 90 w 486"/>
                <a:gd name="T85" fmla="*/ 586 h 634"/>
                <a:gd name="T86" fmla="*/ 46 w 486"/>
                <a:gd name="T87" fmla="*/ 610 h 634"/>
                <a:gd name="T88" fmla="*/ 0 w 486"/>
                <a:gd name="T89" fmla="*/ 634 h 634"/>
                <a:gd name="T90" fmla="*/ 0 w 486"/>
                <a:gd name="T91" fmla="*/ 634 h 634"/>
                <a:gd name="T92" fmla="*/ 0 w 486"/>
                <a:gd name="T93" fmla="*/ 624 h 6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86" h="634">
                  <a:moveTo>
                    <a:pt x="0" y="624"/>
                  </a:moveTo>
                  <a:lnTo>
                    <a:pt x="0" y="624"/>
                  </a:lnTo>
                  <a:lnTo>
                    <a:pt x="34" y="608"/>
                  </a:lnTo>
                  <a:lnTo>
                    <a:pt x="68" y="590"/>
                  </a:lnTo>
                  <a:lnTo>
                    <a:pt x="100" y="570"/>
                  </a:lnTo>
                  <a:lnTo>
                    <a:pt x="130" y="550"/>
                  </a:lnTo>
                  <a:lnTo>
                    <a:pt x="162" y="528"/>
                  </a:lnTo>
                  <a:lnTo>
                    <a:pt x="190" y="504"/>
                  </a:lnTo>
                  <a:lnTo>
                    <a:pt x="218" y="480"/>
                  </a:lnTo>
                  <a:lnTo>
                    <a:pt x="246" y="454"/>
                  </a:lnTo>
                  <a:lnTo>
                    <a:pt x="268" y="430"/>
                  </a:lnTo>
                  <a:lnTo>
                    <a:pt x="290" y="406"/>
                  </a:lnTo>
                  <a:lnTo>
                    <a:pt x="310" y="382"/>
                  </a:lnTo>
                  <a:lnTo>
                    <a:pt x="330" y="356"/>
                  </a:lnTo>
                  <a:lnTo>
                    <a:pt x="348" y="330"/>
                  </a:lnTo>
                  <a:lnTo>
                    <a:pt x="366" y="304"/>
                  </a:lnTo>
                  <a:lnTo>
                    <a:pt x="382" y="276"/>
                  </a:lnTo>
                  <a:lnTo>
                    <a:pt x="398" y="248"/>
                  </a:lnTo>
                  <a:lnTo>
                    <a:pt x="412" y="218"/>
                  </a:lnTo>
                  <a:lnTo>
                    <a:pt x="424" y="188"/>
                  </a:lnTo>
                  <a:lnTo>
                    <a:pt x="438" y="158"/>
                  </a:lnTo>
                  <a:lnTo>
                    <a:pt x="448" y="128"/>
                  </a:lnTo>
                  <a:lnTo>
                    <a:pt x="458" y="96"/>
                  </a:lnTo>
                  <a:lnTo>
                    <a:pt x="466" y="64"/>
                  </a:lnTo>
                  <a:lnTo>
                    <a:pt x="474" y="32"/>
                  </a:lnTo>
                  <a:lnTo>
                    <a:pt x="480" y="0"/>
                  </a:lnTo>
                  <a:lnTo>
                    <a:pt x="486" y="8"/>
                  </a:lnTo>
                  <a:lnTo>
                    <a:pt x="476" y="60"/>
                  </a:lnTo>
                  <a:lnTo>
                    <a:pt x="462" y="110"/>
                  </a:lnTo>
                  <a:lnTo>
                    <a:pt x="444" y="160"/>
                  </a:lnTo>
                  <a:lnTo>
                    <a:pt x="426" y="208"/>
                  </a:lnTo>
                  <a:lnTo>
                    <a:pt x="402" y="254"/>
                  </a:lnTo>
                  <a:lnTo>
                    <a:pt x="378" y="298"/>
                  </a:lnTo>
                  <a:lnTo>
                    <a:pt x="350" y="342"/>
                  </a:lnTo>
                  <a:lnTo>
                    <a:pt x="318" y="382"/>
                  </a:lnTo>
                  <a:lnTo>
                    <a:pt x="286" y="422"/>
                  </a:lnTo>
                  <a:lnTo>
                    <a:pt x="252" y="460"/>
                  </a:lnTo>
                  <a:lnTo>
                    <a:pt x="214" y="494"/>
                  </a:lnTo>
                  <a:lnTo>
                    <a:pt x="176" y="526"/>
                  </a:lnTo>
                  <a:lnTo>
                    <a:pt x="134" y="558"/>
                  </a:lnTo>
                  <a:lnTo>
                    <a:pt x="90" y="586"/>
                  </a:lnTo>
                  <a:lnTo>
                    <a:pt x="46" y="610"/>
                  </a:lnTo>
                  <a:lnTo>
                    <a:pt x="0" y="634"/>
                  </a:lnTo>
                  <a:lnTo>
                    <a:pt x="0" y="624"/>
                  </a:lnTo>
                  <a:close/>
                </a:path>
              </a:pathLst>
            </a:custGeom>
            <a:solidFill>
              <a:srgbClr val="79B2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1" name="Freeform 115"/>
            <p:cNvSpPr>
              <a:spLocks/>
            </p:cNvSpPr>
            <p:nvPr/>
          </p:nvSpPr>
          <p:spPr bwMode="auto">
            <a:xfrm>
              <a:off x="3262" y="1936"/>
              <a:ext cx="486" cy="634"/>
            </a:xfrm>
            <a:custGeom>
              <a:avLst/>
              <a:gdLst>
                <a:gd name="T0" fmla="*/ 0 w 486"/>
                <a:gd name="T1" fmla="*/ 624 h 634"/>
                <a:gd name="T2" fmla="*/ 0 w 486"/>
                <a:gd name="T3" fmla="*/ 624 h 634"/>
                <a:gd name="T4" fmla="*/ 34 w 486"/>
                <a:gd name="T5" fmla="*/ 608 h 634"/>
                <a:gd name="T6" fmla="*/ 68 w 486"/>
                <a:gd name="T7" fmla="*/ 590 h 634"/>
                <a:gd name="T8" fmla="*/ 100 w 486"/>
                <a:gd name="T9" fmla="*/ 570 h 634"/>
                <a:gd name="T10" fmla="*/ 130 w 486"/>
                <a:gd name="T11" fmla="*/ 550 h 634"/>
                <a:gd name="T12" fmla="*/ 162 w 486"/>
                <a:gd name="T13" fmla="*/ 528 h 634"/>
                <a:gd name="T14" fmla="*/ 190 w 486"/>
                <a:gd name="T15" fmla="*/ 504 h 634"/>
                <a:gd name="T16" fmla="*/ 218 w 486"/>
                <a:gd name="T17" fmla="*/ 480 h 634"/>
                <a:gd name="T18" fmla="*/ 246 w 486"/>
                <a:gd name="T19" fmla="*/ 454 h 634"/>
                <a:gd name="T20" fmla="*/ 246 w 486"/>
                <a:gd name="T21" fmla="*/ 454 h 634"/>
                <a:gd name="T22" fmla="*/ 268 w 486"/>
                <a:gd name="T23" fmla="*/ 430 h 634"/>
                <a:gd name="T24" fmla="*/ 290 w 486"/>
                <a:gd name="T25" fmla="*/ 406 h 634"/>
                <a:gd name="T26" fmla="*/ 310 w 486"/>
                <a:gd name="T27" fmla="*/ 382 h 634"/>
                <a:gd name="T28" fmla="*/ 330 w 486"/>
                <a:gd name="T29" fmla="*/ 356 h 634"/>
                <a:gd name="T30" fmla="*/ 348 w 486"/>
                <a:gd name="T31" fmla="*/ 330 h 634"/>
                <a:gd name="T32" fmla="*/ 366 w 486"/>
                <a:gd name="T33" fmla="*/ 304 h 634"/>
                <a:gd name="T34" fmla="*/ 382 w 486"/>
                <a:gd name="T35" fmla="*/ 276 h 634"/>
                <a:gd name="T36" fmla="*/ 398 w 486"/>
                <a:gd name="T37" fmla="*/ 248 h 634"/>
                <a:gd name="T38" fmla="*/ 412 w 486"/>
                <a:gd name="T39" fmla="*/ 218 h 634"/>
                <a:gd name="T40" fmla="*/ 424 w 486"/>
                <a:gd name="T41" fmla="*/ 188 h 634"/>
                <a:gd name="T42" fmla="*/ 438 w 486"/>
                <a:gd name="T43" fmla="*/ 158 h 634"/>
                <a:gd name="T44" fmla="*/ 448 w 486"/>
                <a:gd name="T45" fmla="*/ 128 h 634"/>
                <a:gd name="T46" fmla="*/ 458 w 486"/>
                <a:gd name="T47" fmla="*/ 96 h 634"/>
                <a:gd name="T48" fmla="*/ 466 w 486"/>
                <a:gd name="T49" fmla="*/ 64 h 634"/>
                <a:gd name="T50" fmla="*/ 474 w 486"/>
                <a:gd name="T51" fmla="*/ 32 h 634"/>
                <a:gd name="T52" fmla="*/ 480 w 486"/>
                <a:gd name="T53" fmla="*/ 0 h 634"/>
                <a:gd name="T54" fmla="*/ 486 w 486"/>
                <a:gd name="T55" fmla="*/ 8 h 634"/>
                <a:gd name="T56" fmla="*/ 486 w 486"/>
                <a:gd name="T57" fmla="*/ 8 h 634"/>
                <a:gd name="T58" fmla="*/ 476 w 486"/>
                <a:gd name="T59" fmla="*/ 60 h 634"/>
                <a:gd name="T60" fmla="*/ 462 w 486"/>
                <a:gd name="T61" fmla="*/ 110 h 634"/>
                <a:gd name="T62" fmla="*/ 444 w 486"/>
                <a:gd name="T63" fmla="*/ 160 h 634"/>
                <a:gd name="T64" fmla="*/ 426 w 486"/>
                <a:gd name="T65" fmla="*/ 208 h 634"/>
                <a:gd name="T66" fmla="*/ 402 w 486"/>
                <a:gd name="T67" fmla="*/ 254 h 634"/>
                <a:gd name="T68" fmla="*/ 378 w 486"/>
                <a:gd name="T69" fmla="*/ 298 h 634"/>
                <a:gd name="T70" fmla="*/ 350 w 486"/>
                <a:gd name="T71" fmla="*/ 342 h 634"/>
                <a:gd name="T72" fmla="*/ 318 w 486"/>
                <a:gd name="T73" fmla="*/ 382 h 634"/>
                <a:gd name="T74" fmla="*/ 286 w 486"/>
                <a:gd name="T75" fmla="*/ 422 h 634"/>
                <a:gd name="T76" fmla="*/ 252 w 486"/>
                <a:gd name="T77" fmla="*/ 460 h 634"/>
                <a:gd name="T78" fmla="*/ 214 w 486"/>
                <a:gd name="T79" fmla="*/ 494 h 634"/>
                <a:gd name="T80" fmla="*/ 176 w 486"/>
                <a:gd name="T81" fmla="*/ 526 h 634"/>
                <a:gd name="T82" fmla="*/ 134 w 486"/>
                <a:gd name="T83" fmla="*/ 558 h 634"/>
                <a:gd name="T84" fmla="*/ 90 w 486"/>
                <a:gd name="T85" fmla="*/ 586 h 634"/>
                <a:gd name="T86" fmla="*/ 46 w 486"/>
                <a:gd name="T87" fmla="*/ 610 h 634"/>
                <a:gd name="T88" fmla="*/ 0 w 486"/>
                <a:gd name="T89" fmla="*/ 634 h 634"/>
                <a:gd name="T90" fmla="*/ 0 w 486"/>
                <a:gd name="T91" fmla="*/ 634 h 634"/>
                <a:gd name="T92" fmla="*/ 0 w 486"/>
                <a:gd name="T93" fmla="*/ 624 h 6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86" h="634">
                  <a:moveTo>
                    <a:pt x="0" y="624"/>
                  </a:moveTo>
                  <a:lnTo>
                    <a:pt x="0" y="624"/>
                  </a:lnTo>
                  <a:lnTo>
                    <a:pt x="34" y="608"/>
                  </a:lnTo>
                  <a:lnTo>
                    <a:pt x="68" y="590"/>
                  </a:lnTo>
                  <a:lnTo>
                    <a:pt x="100" y="570"/>
                  </a:lnTo>
                  <a:lnTo>
                    <a:pt x="130" y="550"/>
                  </a:lnTo>
                  <a:lnTo>
                    <a:pt x="162" y="528"/>
                  </a:lnTo>
                  <a:lnTo>
                    <a:pt x="190" y="504"/>
                  </a:lnTo>
                  <a:lnTo>
                    <a:pt x="218" y="480"/>
                  </a:lnTo>
                  <a:lnTo>
                    <a:pt x="246" y="454"/>
                  </a:lnTo>
                  <a:lnTo>
                    <a:pt x="268" y="430"/>
                  </a:lnTo>
                  <a:lnTo>
                    <a:pt x="290" y="406"/>
                  </a:lnTo>
                  <a:lnTo>
                    <a:pt x="310" y="382"/>
                  </a:lnTo>
                  <a:lnTo>
                    <a:pt x="330" y="356"/>
                  </a:lnTo>
                  <a:lnTo>
                    <a:pt x="348" y="330"/>
                  </a:lnTo>
                  <a:lnTo>
                    <a:pt x="366" y="304"/>
                  </a:lnTo>
                  <a:lnTo>
                    <a:pt x="382" y="276"/>
                  </a:lnTo>
                  <a:lnTo>
                    <a:pt x="398" y="248"/>
                  </a:lnTo>
                  <a:lnTo>
                    <a:pt x="412" y="218"/>
                  </a:lnTo>
                  <a:lnTo>
                    <a:pt x="424" y="188"/>
                  </a:lnTo>
                  <a:lnTo>
                    <a:pt x="438" y="158"/>
                  </a:lnTo>
                  <a:lnTo>
                    <a:pt x="448" y="128"/>
                  </a:lnTo>
                  <a:lnTo>
                    <a:pt x="458" y="96"/>
                  </a:lnTo>
                  <a:lnTo>
                    <a:pt x="466" y="64"/>
                  </a:lnTo>
                  <a:lnTo>
                    <a:pt x="474" y="32"/>
                  </a:lnTo>
                  <a:lnTo>
                    <a:pt x="480" y="0"/>
                  </a:lnTo>
                  <a:lnTo>
                    <a:pt x="486" y="8"/>
                  </a:lnTo>
                  <a:lnTo>
                    <a:pt x="476" y="60"/>
                  </a:lnTo>
                  <a:lnTo>
                    <a:pt x="462" y="110"/>
                  </a:lnTo>
                  <a:lnTo>
                    <a:pt x="444" y="160"/>
                  </a:lnTo>
                  <a:lnTo>
                    <a:pt x="426" y="208"/>
                  </a:lnTo>
                  <a:lnTo>
                    <a:pt x="402" y="254"/>
                  </a:lnTo>
                  <a:lnTo>
                    <a:pt x="378" y="298"/>
                  </a:lnTo>
                  <a:lnTo>
                    <a:pt x="350" y="342"/>
                  </a:lnTo>
                  <a:lnTo>
                    <a:pt x="318" y="382"/>
                  </a:lnTo>
                  <a:lnTo>
                    <a:pt x="286" y="422"/>
                  </a:lnTo>
                  <a:lnTo>
                    <a:pt x="252" y="460"/>
                  </a:lnTo>
                  <a:lnTo>
                    <a:pt x="214" y="494"/>
                  </a:lnTo>
                  <a:lnTo>
                    <a:pt x="176" y="526"/>
                  </a:lnTo>
                  <a:lnTo>
                    <a:pt x="134" y="558"/>
                  </a:lnTo>
                  <a:lnTo>
                    <a:pt x="90" y="586"/>
                  </a:lnTo>
                  <a:lnTo>
                    <a:pt x="46" y="610"/>
                  </a:lnTo>
                  <a:lnTo>
                    <a:pt x="0" y="634"/>
                  </a:lnTo>
                  <a:lnTo>
                    <a:pt x="0" y="6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2" name="Freeform 116"/>
            <p:cNvSpPr>
              <a:spLocks/>
            </p:cNvSpPr>
            <p:nvPr/>
          </p:nvSpPr>
          <p:spPr bwMode="auto">
            <a:xfrm>
              <a:off x="3742" y="1776"/>
              <a:ext cx="20" cy="168"/>
            </a:xfrm>
            <a:custGeom>
              <a:avLst/>
              <a:gdLst>
                <a:gd name="T0" fmla="*/ 0 w 20"/>
                <a:gd name="T1" fmla="*/ 160 h 168"/>
                <a:gd name="T2" fmla="*/ 0 w 20"/>
                <a:gd name="T3" fmla="*/ 160 h 168"/>
                <a:gd name="T4" fmla="*/ 6 w 20"/>
                <a:gd name="T5" fmla="*/ 124 h 168"/>
                <a:gd name="T6" fmla="*/ 10 w 20"/>
                <a:gd name="T7" fmla="*/ 90 h 168"/>
                <a:gd name="T8" fmla="*/ 12 w 20"/>
                <a:gd name="T9" fmla="*/ 54 h 168"/>
                <a:gd name="T10" fmla="*/ 12 w 20"/>
                <a:gd name="T11" fmla="*/ 18 h 168"/>
                <a:gd name="T12" fmla="*/ 12 w 20"/>
                <a:gd name="T13" fmla="*/ 18 h 168"/>
                <a:gd name="T14" fmla="*/ 12 w 20"/>
                <a:gd name="T15" fmla="*/ 0 h 168"/>
                <a:gd name="T16" fmla="*/ 12 w 20"/>
                <a:gd name="T17" fmla="*/ 0 h 168"/>
                <a:gd name="T18" fmla="*/ 20 w 20"/>
                <a:gd name="T19" fmla="*/ 4 h 168"/>
                <a:gd name="T20" fmla="*/ 20 w 20"/>
                <a:gd name="T21" fmla="*/ 4 h 168"/>
                <a:gd name="T22" fmla="*/ 20 w 20"/>
                <a:gd name="T23" fmla="*/ 18 h 168"/>
                <a:gd name="T24" fmla="*/ 20 w 20"/>
                <a:gd name="T25" fmla="*/ 18 h 168"/>
                <a:gd name="T26" fmla="*/ 20 w 20"/>
                <a:gd name="T27" fmla="*/ 56 h 168"/>
                <a:gd name="T28" fmla="*/ 16 w 20"/>
                <a:gd name="T29" fmla="*/ 94 h 168"/>
                <a:gd name="T30" fmla="*/ 12 w 20"/>
                <a:gd name="T31" fmla="*/ 132 h 168"/>
                <a:gd name="T32" fmla="*/ 6 w 20"/>
                <a:gd name="T33" fmla="*/ 168 h 168"/>
                <a:gd name="T34" fmla="*/ 0 w 20"/>
                <a:gd name="T35" fmla="*/ 160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168">
                  <a:moveTo>
                    <a:pt x="0" y="160"/>
                  </a:moveTo>
                  <a:lnTo>
                    <a:pt x="0" y="160"/>
                  </a:lnTo>
                  <a:lnTo>
                    <a:pt x="6" y="124"/>
                  </a:lnTo>
                  <a:lnTo>
                    <a:pt x="10" y="90"/>
                  </a:lnTo>
                  <a:lnTo>
                    <a:pt x="12" y="54"/>
                  </a:lnTo>
                  <a:lnTo>
                    <a:pt x="12" y="18"/>
                  </a:lnTo>
                  <a:lnTo>
                    <a:pt x="12" y="0"/>
                  </a:lnTo>
                  <a:lnTo>
                    <a:pt x="20" y="4"/>
                  </a:lnTo>
                  <a:lnTo>
                    <a:pt x="20" y="18"/>
                  </a:lnTo>
                  <a:lnTo>
                    <a:pt x="20" y="56"/>
                  </a:lnTo>
                  <a:lnTo>
                    <a:pt x="16" y="94"/>
                  </a:lnTo>
                  <a:lnTo>
                    <a:pt x="12" y="132"/>
                  </a:lnTo>
                  <a:lnTo>
                    <a:pt x="6" y="168"/>
                  </a:lnTo>
                  <a:lnTo>
                    <a:pt x="0" y="160"/>
                  </a:lnTo>
                  <a:close/>
                </a:path>
              </a:pathLst>
            </a:custGeom>
            <a:solidFill>
              <a:srgbClr val="78B1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3" name="Freeform 117"/>
            <p:cNvSpPr>
              <a:spLocks/>
            </p:cNvSpPr>
            <p:nvPr/>
          </p:nvSpPr>
          <p:spPr bwMode="auto">
            <a:xfrm>
              <a:off x="3742" y="1776"/>
              <a:ext cx="20" cy="168"/>
            </a:xfrm>
            <a:custGeom>
              <a:avLst/>
              <a:gdLst>
                <a:gd name="T0" fmla="*/ 0 w 20"/>
                <a:gd name="T1" fmla="*/ 160 h 168"/>
                <a:gd name="T2" fmla="*/ 0 w 20"/>
                <a:gd name="T3" fmla="*/ 160 h 168"/>
                <a:gd name="T4" fmla="*/ 6 w 20"/>
                <a:gd name="T5" fmla="*/ 124 h 168"/>
                <a:gd name="T6" fmla="*/ 10 w 20"/>
                <a:gd name="T7" fmla="*/ 90 h 168"/>
                <a:gd name="T8" fmla="*/ 12 w 20"/>
                <a:gd name="T9" fmla="*/ 54 h 168"/>
                <a:gd name="T10" fmla="*/ 12 w 20"/>
                <a:gd name="T11" fmla="*/ 18 h 168"/>
                <a:gd name="T12" fmla="*/ 12 w 20"/>
                <a:gd name="T13" fmla="*/ 18 h 168"/>
                <a:gd name="T14" fmla="*/ 12 w 20"/>
                <a:gd name="T15" fmla="*/ 0 h 168"/>
                <a:gd name="T16" fmla="*/ 12 w 20"/>
                <a:gd name="T17" fmla="*/ 0 h 168"/>
                <a:gd name="T18" fmla="*/ 20 w 20"/>
                <a:gd name="T19" fmla="*/ 4 h 168"/>
                <a:gd name="T20" fmla="*/ 20 w 20"/>
                <a:gd name="T21" fmla="*/ 4 h 168"/>
                <a:gd name="T22" fmla="*/ 20 w 20"/>
                <a:gd name="T23" fmla="*/ 18 h 168"/>
                <a:gd name="T24" fmla="*/ 20 w 20"/>
                <a:gd name="T25" fmla="*/ 18 h 168"/>
                <a:gd name="T26" fmla="*/ 20 w 20"/>
                <a:gd name="T27" fmla="*/ 56 h 168"/>
                <a:gd name="T28" fmla="*/ 16 w 20"/>
                <a:gd name="T29" fmla="*/ 94 h 168"/>
                <a:gd name="T30" fmla="*/ 12 w 20"/>
                <a:gd name="T31" fmla="*/ 132 h 168"/>
                <a:gd name="T32" fmla="*/ 6 w 20"/>
                <a:gd name="T33" fmla="*/ 168 h 168"/>
                <a:gd name="T34" fmla="*/ 0 w 20"/>
                <a:gd name="T35" fmla="*/ 160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168">
                  <a:moveTo>
                    <a:pt x="0" y="160"/>
                  </a:moveTo>
                  <a:lnTo>
                    <a:pt x="0" y="160"/>
                  </a:lnTo>
                  <a:lnTo>
                    <a:pt x="6" y="124"/>
                  </a:lnTo>
                  <a:lnTo>
                    <a:pt x="10" y="90"/>
                  </a:lnTo>
                  <a:lnTo>
                    <a:pt x="12" y="54"/>
                  </a:lnTo>
                  <a:lnTo>
                    <a:pt x="12" y="18"/>
                  </a:lnTo>
                  <a:lnTo>
                    <a:pt x="12" y="0"/>
                  </a:lnTo>
                  <a:lnTo>
                    <a:pt x="20" y="4"/>
                  </a:lnTo>
                  <a:lnTo>
                    <a:pt x="20" y="18"/>
                  </a:lnTo>
                  <a:lnTo>
                    <a:pt x="20" y="56"/>
                  </a:lnTo>
                  <a:lnTo>
                    <a:pt x="16" y="94"/>
                  </a:lnTo>
                  <a:lnTo>
                    <a:pt x="12" y="132"/>
                  </a:lnTo>
                  <a:lnTo>
                    <a:pt x="6" y="168"/>
                  </a:lnTo>
                  <a:lnTo>
                    <a:pt x="0" y="1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4" name="Freeform 118"/>
            <p:cNvSpPr>
              <a:spLocks/>
            </p:cNvSpPr>
            <p:nvPr/>
          </p:nvSpPr>
          <p:spPr bwMode="auto">
            <a:xfrm>
              <a:off x="2576" y="2572"/>
              <a:ext cx="678" cy="440"/>
            </a:xfrm>
            <a:custGeom>
              <a:avLst/>
              <a:gdLst>
                <a:gd name="T0" fmla="*/ 0 w 678"/>
                <a:gd name="T1" fmla="*/ 2 h 440"/>
                <a:gd name="T2" fmla="*/ 0 w 678"/>
                <a:gd name="T3" fmla="*/ 2 h 440"/>
                <a:gd name="T4" fmla="*/ 40 w 678"/>
                <a:gd name="T5" fmla="*/ 18 h 440"/>
                <a:gd name="T6" fmla="*/ 80 w 678"/>
                <a:gd name="T7" fmla="*/ 32 h 440"/>
                <a:gd name="T8" fmla="*/ 120 w 678"/>
                <a:gd name="T9" fmla="*/ 44 h 440"/>
                <a:gd name="T10" fmla="*/ 162 w 678"/>
                <a:gd name="T11" fmla="*/ 54 h 440"/>
                <a:gd name="T12" fmla="*/ 204 w 678"/>
                <a:gd name="T13" fmla="*/ 62 h 440"/>
                <a:gd name="T14" fmla="*/ 248 w 678"/>
                <a:gd name="T15" fmla="*/ 68 h 440"/>
                <a:gd name="T16" fmla="*/ 292 w 678"/>
                <a:gd name="T17" fmla="*/ 70 h 440"/>
                <a:gd name="T18" fmla="*/ 336 w 678"/>
                <a:gd name="T19" fmla="*/ 72 h 440"/>
                <a:gd name="T20" fmla="*/ 336 w 678"/>
                <a:gd name="T21" fmla="*/ 72 h 440"/>
                <a:gd name="T22" fmla="*/ 382 w 678"/>
                <a:gd name="T23" fmla="*/ 70 h 440"/>
                <a:gd name="T24" fmla="*/ 426 w 678"/>
                <a:gd name="T25" fmla="*/ 68 h 440"/>
                <a:gd name="T26" fmla="*/ 470 w 678"/>
                <a:gd name="T27" fmla="*/ 62 h 440"/>
                <a:gd name="T28" fmla="*/ 514 w 678"/>
                <a:gd name="T29" fmla="*/ 54 h 440"/>
                <a:gd name="T30" fmla="*/ 556 w 678"/>
                <a:gd name="T31" fmla="*/ 44 h 440"/>
                <a:gd name="T32" fmla="*/ 598 w 678"/>
                <a:gd name="T33" fmla="*/ 32 h 440"/>
                <a:gd name="T34" fmla="*/ 638 w 678"/>
                <a:gd name="T35" fmla="*/ 16 h 440"/>
                <a:gd name="T36" fmla="*/ 678 w 678"/>
                <a:gd name="T37" fmla="*/ 0 h 440"/>
                <a:gd name="T38" fmla="*/ 678 w 678"/>
                <a:gd name="T39" fmla="*/ 0 h 440"/>
                <a:gd name="T40" fmla="*/ 674 w 678"/>
                <a:gd name="T41" fmla="*/ 58 h 440"/>
                <a:gd name="T42" fmla="*/ 666 w 678"/>
                <a:gd name="T43" fmla="*/ 114 h 440"/>
                <a:gd name="T44" fmla="*/ 656 w 678"/>
                <a:gd name="T45" fmla="*/ 170 h 440"/>
                <a:gd name="T46" fmla="*/ 642 w 678"/>
                <a:gd name="T47" fmla="*/ 222 h 440"/>
                <a:gd name="T48" fmla="*/ 624 w 678"/>
                <a:gd name="T49" fmla="*/ 276 h 440"/>
                <a:gd name="T50" fmla="*/ 602 w 678"/>
                <a:gd name="T51" fmla="*/ 326 h 440"/>
                <a:gd name="T52" fmla="*/ 578 w 678"/>
                <a:gd name="T53" fmla="*/ 374 h 440"/>
                <a:gd name="T54" fmla="*/ 550 w 678"/>
                <a:gd name="T55" fmla="*/ 422 h 440"/>
                <a:gd name="T56" fmla="*/ 140 w 678"/>
                <a:gd name="T57" fmla="*/ 440 h 440"/>
                <a:gd name="T58" fmla="*/ 140 w 678"/>
                <a:gd name="T59" fmla="*/ 440 h 440"/>
                <a:gd name="T60" fmla="*/ 110 w 678"/>
                <a:gd name="T61" fmla="*/ 390 h 440"/>
                <a:gd name="T62" fmla="*/ 82 w 678"/>
                <a:gd name="T63" fmla="*/ 340 h 440"/>
                <a:gd name="T64" fmla="*/ 60 w 678"/>
                <a:gd name="T65" fmla="*/ 288 h 440"/>
                <a:gd name="T66" fmla="*/ 40 w 678"/>
                <a:gd name="T67" fmla="*/ 234 h 440"/>
                <a:gd name="T68" fmla="*/ 24 w 678"/>
                <a:gd name="T69" fmla="*/ 178 h 440"/>
                <a:gd name="T70" fmla="*/ 12 w 678"/>
                <a:gd name="T71" fmla="*/ 122 h 440"/>
                <a:gd name="T72" fmla="*/ 4 w 678"/>
                <a:gd name="T73" fmla="*/ 62 h 440"/>
                <a:gd name="T74" fmla="*/ 0 w 678"/>
                <a:gd name="T75" fmla="*/ 2 h 4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78" h="440">
                  <a:moveTo>
                    <a:pt x="0" y="2"/>
                  </a:moveTo>
                  <a:lnTo>
                    <a:pt x="0" y="2"/>
                  </a:lnTo>
                  <a:lnTo>
                    <a:pt x="40" y="18"/>
                  </a:lnTo>
                  <a:lnTo>
                    <a:pt x="80" y="32"/>
                  </a:lnTo>
                  <a:lnTo>
                    <a:pt x="120" y="44"/>
                  </a:lnTo>
                  <a:lnTo>
                    <a:pt x="162" y="54"/>
                  </a:lnTo>
                  <a:lnTo>
                    <a:pt x="204" y="62"/>
                  </a:lnTo>
                  <a:lnTo>
                    <a:pt x="248" y="68"/>
                  </a:lnTo>
                  <a:lnTo>
                    <a:pt x="292" y="70"/>
                  </a:lnTo>
                  <a:lnTo>
                    <a:pt x="336" y="72"/>
                  </a:lnTo>
                  <a:lnTo>
                    <a:pt x="382" y="70"/>
                  </a:lnTo>
                  <a:lnTo>
                    <a:pt x="426" y="68"/>
                  </a:lnTo>
                  <a:lnTo>
                    <a:pt x="470" y="62"/>
                  </a:lnTo>
                  <a:lnTo>
                    <a:pt x="514" y="54"/>
                  </a:lnTo>
                  <a:lnTo>
                    <a:pt x="556" y="44"/>
                  </a:lnTo>
                  <a:lnTo>
                    <a:pt x="598" y="32"/>
                  </a:lnTo>
                  <a:lnTo>
                    <a:pt x="638" y="16"/>
                  </a:lnTo>
                  <a:lnTo>
                    <a:pt x="678" y="0"/>
                  </a:lnTo>
                  <a:lnTo>
                    <a:pt x="674" y="58"/>
                  </a:lnTo>
                  <a:lnTo>
                    <a:pt x="666" y="114"/>
                  </a:lnTo>
                  <a:lnTo>
                    <a:pt x="656" y="170"/>
                  </a:lnTo>
                  <a:lnTo>
                    <a:pt x="642" y="222"/>
                  </a:lnTo>
                  <a:lnTo>
                    <a:pt x="624" y="276"/>
                  </a:lnTo>
                  <a:lnTo>
                    <a:pt x="602" y="326"/>
                  </a:lnTo>
                  <a:lnTo>
                    <a:pt x="578" y="374"/>
                  </a:lnTo>
                  <a:lnTo>
                    <a:pt x="550" y="422"/>
                  </a:lnTo>
                  <a:lnTo>
                    <a:pt x="140" y="440"/>
                  </a:lnTo>
                  <a:lnTo>
                    <a:pt x="110" y="390"/>
                  </a:lnTo>
                  <a:lnTo>
                    <a:pt x="82" y="340"/>
                  </a:lnTo>
                  <a:lnTo>
                    <a:pt x="60" y="288"/>
                  </a:lnTo>
                  <a:lnTo>
                    <a:pt x="40" y="234"/>
                  </a:lnTo>
                  <a:lnTo>
                    <a:pt x="24" y="178"/>
                  </a:lnTo>
                  <a:lnTo>
                    <a:pt x="12" y="122"/>
                  </a:lnTo>
                  <a:lnTo>
                    <a:pt x="4" y="62"/>
                  </a:lnTo>
                  <a:lnTo>
                    <a:pt x="0" y="2"/>
                  </a:lnTo>
                  <a:close/>
                </a:path>
              </a:pathLst>
            </a:custGeom>
            <a:solidFill>
              <a:srgbClr val="79B2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5" name="Freeform 119"/>
            <p:cNvSpPr>
              <a:spLocks/>
            </p:cNvSpPr>
            <p:nvPr/>
          </p:nvSpPr>
          <p:spPr bwMode="auto">
            <a:xfrm>
              <a:off x="2576" y="2572"/>
              <a:ext cx="678" cy="440"/>
            </a:xfrm>
            <a:custGeom>
              <a:avLst/>
              <a:gdLst>
                <a:gd name="T0" fmla="*/ 0 w 678"/>
                <a:gd name="T1" fmla="*/ 2 h 440"/>
                <a:gd name="T2" fmla="*/ 0 w 678"/>
                <a:gd name="T3" fmla="*/ 2 h 440"/>
                <a:gd name="T4" fmla="*/ 40 w 678"/>
                <a:gd name="T5" fmla="*/ 18 h 440"/>
                <a:gd name="T6" fmla="*/ 80 w 678"/>
                <a:gd name="T7" fmla="*/ 32 h 440"/>
                <a:gd name="T8" fmla="*/ 120 w 678"/>
                <a:gd name="T9" fmla="*/ 44 h 440"/>
                <a:gd name="T10" fmla="*/ 162 w 678"/>
                <a:gd name="T11" fmla="*/ 54 h 440"/>
                <a:gd name="T12" fmla="*/ 204 w 678"/>
                <a:gd name="T13" fmla="*/ 62 h 440"/>
                <a:gd name="T14" fmla="*/ 248 w 678"/>
                <a:gd name="T15" fmla="*/ 68 h 440"/>
                <a:gd name="T16" fmla="*/ 292 w 678"/>
                <a:gd name="T17" fmla="*/ 70 h 440"/>
                <a:gd name="T18" fmla="*/ 336 w 678"/>
                <a:gd name="T19" fmla="*/ 72 h 440"/>
                <a:gd name="T20" fmla="*/ 336 w 678"/>
                <a:gd name="T21" fmla="*/ 72 h 440"/>
                <a:gd name="T22" fmla="*/ 382 w 678"/>
                <a:gd name="T23" fmla="*/ 70 h 440"/>
                <a:gd name="T24" fmla="*/ 426 w 678"/>
                <a:gd name="T25" fmla="*/ 68 h 440"/>
                <a:gd name="T26" fmla="*/ 470 w 678"/>
                <a:gd name="T27" fmla="*/ 62 h 440"/>
                <a:gd name="T28" fmla="*/ 514 w 678"/>
                <a:gd name="T29" fmla="*/ 54 h 440"/>
                <a:gd name="T30" fmla="*/ 556 w 678"/>
                <a:gd name="T31" fmla="*/ 44 h 440"/>
                <a:gd name="T32" fmla="*/ 598 w 678"/>
                <a:gd name="T33" fmla="*/ 32 h 440"/>
                <a:gd name="T34" fmla="*/ 638 w 678"/>
                <a:gd name="T35" fmla="*/ 16 h 440"/>
                <a:gd name="T36" fmla="*/ 678 w 678"/>
                <a:gd name="T37" fmla="*/ 0 h 440"/>
                <a:gd name="T38" fmla="*/ 678 w 678"/>
                <a:gd name="T39" fmla="*/ 0 h 440"/>
                <a:gd name="T40" fmla="*/ 674 w 678"/>
                <a:gd name="T41" fmla="*/ 58 h 440"/>
                <a:gd name="T42" fmla="*/ 666 w 678"/>
                <a:gd name="T43" fmla="*/ 114 h 440"/>
                <a:gd name="T44" fmla="*/ 656 w 678"/>
                <a:gd name="T45" fmla="*/ 170 h 440"/>
                <a:gd name="T46" fmla="*/ 642 w 678"/>
                <a:gd name="T47" fmla="*/ 222 h 440"/>
                <a:gd name="T48" fmla="*/ 624 w 678"/>
                <a:gd name="T49" fmla="*/ 276 h 440"/>
                <a:gd name="T50" fmla="*/ 602 w 678"/>
                <a:gd name="T51" fmla="*/ 326 h 440"/>
                <a:gd name="T52" fmla="*/ 578 w 678"/>
                <a:gd name="T53" fmla="*/ 374 h 440"/>
                <a:gd name="T54" fmla="*/ 550 w 678"/>
                <a:gd name="T55" fmla="*/ 422 h 440"/>
                <a:gd name="T56" fmla="*/ 140 w 678"/>
                <a:gd name="T57" fmla="*/ 440 h 440"/>
                <a:gd name="T58" fmla="*/ 140 w 678"/>
                <a:gd name="T59" fmla="*/ 440 h 440"/>
                <a:gd name="T60" fmla="*/ 110 w 678"/>
                <a:gd name="T61" fmla="*/ 390 h 440"/>
                <a:gd name="T62" fmla="*/ 82 w 678"/>
                <a:gd name="T63" fmla="*/ 340 h 440"/>
                <a:gd name="T64" fmla="*/ 60 w 678"/>
                <a:gd name="T65" fmla="*/ 288 h 440"/>
                <a:gd name="T66" fmla="*/ 40 w 678"/>
                <a:gd name="T67" fmla="*/ 234 h 440"/>
                <a:gd name="T68" fmla="*/ 24 w 678"/>
                <a:gd name="T69" fmla="*/ 178 h 440"/>
                <a:gd name="T70" fmla="*/ 12 w 678"/>
                <a:gd name="T71" fmla="*/ 122 h 440"/>
                <a:gd name="T72" fmla="*/ 4 w 678"/>
                <a:gd name="T73" fmla="*/ 62 h 440"/>
                <a:gd name="T74" fmla="*/ 0 w 678"/>
                <a:gd name="T75" fmla="*/ 2 h 4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78" h="440">
                  <a:moveTo>
                    <a:pt x="0" y="2"/>
                  </a:moveTo>
                  <a:lnTo>
                    <a:pt x="0" y="2"/>
                  </a:lnTo>
                  <a:lnTo>
                    <a:pt x="40" y="18"/>
                  </a:lnTo>
                  <a:lnTo>
                    <a:pt x="80" y="32"/>
                  </a:lnTo>
                  <a:lnTo>
                    <a:pt x="120" y="44"/>
                  </a:lnTo>
                  <a:lnTo>
                    <a:pt x="162" y="54"/>
                  </a:lnTo>
                  <a:lnTo>
                    <a:pt x="204" y="62"/>
                  </a:lnTo>
                  <a:lnTo>
                    <a:pt x="248" y="68"/>
                  </a:lnTo>
                  <a:lnTo>
                    <a:pt x="292" y="70"/>
                  </a:lnTo>
                  <a:lnTo>
                    <a:pt x="336" y="72"/>
                  </a:lnTo>
                  <a:lnTo>
                    <a:pt x="382" y="70"/>
                  </a:lnTo>
                  <a:lnTo>
                    <a:pt x="426" y="68"/>
                  </a:lnTo>
                  <a:lnTo>
                    <a:pt x="470" y="62"/>
                  </a:lnTo>
                  <a:lnTo>
                    <a:pt x="514" y="54"/>
                  </a:lnTo>
                  <a:lnTo>
                    <a:pt x="556" y="44"/>
                  </a:lnTo>
                  <a:lnTo>
                    <a:pt x="598" y="32"/>
                  </a:lnTo>
                  <a:lnTo>
                    <a:pt x="638" y="16"/>
                  </a:lnTo>
                  <a:lnTo>
                    <a:pt x="678" y="0"/>
                  </a:lnTo>
                  <a:lnTo>
                    <a:pt x="674" y="58"/>
                  </a:lnTo>
                  <a:lnTo>
                    <a:pt x="666" y="114"/>
                  </a:lnTo>
                  <a:lnTo>
                    <a:pt x="656" y="170"/>
                  </a:lnTo>
                  <a:lnTo>
                    <a:pt x="642" y="222"/>
                  </a:lnTo>
                  <a:lnTo>
                    <a:pt x="624" y="276"/>
                  </a:lnTo>
                  <a:lnTo>
                    <a:pt x="602" y="326"/>
                  </a:lnTo>
                  <a:lnTo>
                    <a:pt x="578" y="374"/>
                  </a:lnTo>
                  <a:lnTo>
                    <a:pt x="550" y="422"/>
                  </a:lnTo>
                  <a:lnTo>
                    <a:pt x="140" y="440"/>
                  </a:lnTo>
                  <a:lnTo>
                    <a:pt x="110" y="390"/>
                  </a:lnTo>
                  <a:lnTo>
                    <a:pt x="82" y="340"/>
                  </a:lnTo>
                  <a:lnTo>
                    <a:pt x="60" y="288"/>
                  </a:lnTo>
                  <a:lnTo>
                    <a:pt x="40" y="234"/>
                  </a:lnTo>
                  <a:lnTo>
                    <a:pt x="24" y="178"/>
                  </a:lnTo>
                  <a:lnTo>
                    <a:pt x="12" y="122"/>
                  </a:lnTo>
                  <a:lnTo>
                    <a:pt x="4" y="6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6" name="Freeform 120"/>
            <p:cNvSpPr>
              <a:spLocks/>
            </p:cNvSpPr>
            <p:nvPr/>
          </p:nvSpPr>
          <p:spPr bwMode="auto">
            <a:xfrm>
              <a:off x="2716" y="2994"/>
              <a:ext cx="410" cy="228"/>
            </a:xfrm>
            <a:custGeom>
              <a:avLst/>
              <a:gdLst>
                <a:gd name="T0" fmla="*/ 106 w 410"/>
                <a:gd name="T1" fmla="*/ 148 h 228"/>
                <a:gd name="T2" fmla="*/ 106 w 410"/>
                <a:gd name="T3" fmla="*/ 148 h 228"/>
                <a:gd name="T4" fmla="*/ 76 w 410"/>
                <a:gd name="T5" fmla="*/ 118 h 228"/>
                <a:gd name="T6" fmla="*/ 50 w 410"/>
                <a:gd name="T7" fmla="*/ 86 h 228"/>
                <a:gd name="T8" fmla="*/ 24 w 410"/>
                <a:gd name="T9" fmla="*/ 52 h 228"/>
                <a:gd name="T10" fmla="*/ 0 w 410"/>
                <a:gd name="T11" fmla="*/ 18 h 228"/>
                <a:gd name="T12" fmla="*/ 410 w 410"/>
                <a:gd name="T13" fmla="*/ 0 h 228"/>
                <a:gd name="T14" fmla="*/ 410 w 410"/>
                <a:gd name="T15" fmla="*/ 0 h 228"/>
                <a:gd name="T16" fmla="*/ 384 w 410"/>
                <a:gd name="T17" fmla="*/ 40 h 228"/>
                <a:gd name="T18" fmla="*/ 356 w 410"/>
                <a:gd name="T19" fmla="*/ 78 h 228"/>
                <a:gd name="T20" fmla="*/ 324 w 410"/>
                <a:gd name="T21" fmla="*/ 114 h 228"/>
                <a:gd name="T22" fmla="*/ 292 w 410"/>
                <a:gd name="T23" fmla="*/ 148 h 228"/>
                <a:gd name="T24" fmla="*/ 292 w 410"/>
                <a:gd name="T25" fmla="*/ 148 h 228"/>
                <a:gd name="T26" fmla="*/ 248 w 410"/>
                <a:gd name="T27" fmla="*/ 190 h 228"/>
                <a:gd name="T28" fmla="*/ 200 w 410"/>
                <a:gd name="T29" fmla="*/ 228 h 228"/>
                <a:gd name="T30" fmla="*/ 200 w 410"/>
                <a:gd name="T31" fmla="*/ 228 h 228"/>
                <a:gd name="T32" fmla="*/ 152 w 410"/>
                <a:gd name="T33" fmla="*/ 190 h 228"/>
                <a:gd name="T34" fmla="*/ 106 w 410"/>
                <a:gd name="T35" fmla="*/ 14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0" h="228">
                  <a:moveTo>
                    <a:pt x="106" y="148"/>
                  </a:moveTo>
                  <a:lnTo>
                    <a:pt x="106" y="148"/>
                  </a:lnTo>
                  <a:lnTo>
                    <a:pt x="76" y="118"/>
                  </a:lnTo>
                  <a:lnTo>
                    <a:pt x="50" y="86"/>
                  </a:lnTo>
                  <a:lnTo>
                    <a:pt x="24" y="52"/>
                  </a:lnTo>
                  <a:lnTo>
                    <a:pt x="0" y="18"/>
                  </a:lnTo>
                  <a:lnTo>
                    <a:pt x="410" y="0"/>
                  </a:lnTo>
                  <a:lnTo>
                    <a:pt x="384" y="40"/>
                  </a:lnTo>
                  <a:lnTo>
                    <a:pt x="356" y="78"/>
                  </a:lnTo>
                  <a:lnTo>
                    <a:pt x="324" y="114"/>
                  </a:lnTo>
                  <a:lnTo>
                    <a:pt x="292" y="148"/>
                  </a:lnTo>
                  <a:lnTo>
                    <a:pt x="248" y="190"/>
                  </a:lnTo>
                  <a:lnTo>
                    <a:pt x="200" y="228"/>
                  </a:lnTo>
                  <a:lnTo>
                    <a:pt x="152" y="190"/>
                  </a:lnTo>
                  <a:lnTo>
                    <a:pt x="106" y="148"/>
                  </a:lnTo>
                  <a:close/>
                </a:path>
              </a:pathLst>
            </a:custGeom>
            <a:solidFill>
              <a:srgbClr val="78B1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7" name="Freeform 121"/>
            <p:cNvSpPr>
              <a:spLocks/>
            </p:cNvSpPr>
            <p:nvPr/>
          </p:nvSpPr>
          <p:spPr bwMode="auto">
            <a:xfrm>
              <a:off x="2716" y="2994"/>
              <a:ext cx="410" cy="228"/>
            </a:xfrm>
            <a:custGeom>
              <a:avLst/>
              <a:gdLst>
                <a:gd name="T0" fmla="*/ 106 w 410"/>
                <a:gd name="T1" fmla="*/ 148 h 228"/>
                <a:gd name="T2" fmla="*/ 106 w 410"/>
                <a:gd name="T3" fmla="*/ 148 h 228"/>
                <a:gd name="T4" fmla="*/ 76 w 410"/>
                <a:gd name="T5" fmla="*/ 118 h 228"/>
                <a:gd name="T6" fmla="*/ 50 w 410"/>
                <a:gd name="T7" fmla="*/ 86 h 228"/>
                <a:gd name="T8" fmla="*/ 24 w 410"/>
                <a:gd name="T9" fmla="*/ 52 h 228"/>
                <a:gd name="T10" fmla="*/ 0 w 410"/>
                <a:gd name="T11" fmla="*/ 18 h 228"/>
                <a:gd name="T12" fmla="*/ 410 w 410"/>
                <a:gd name="T13" fmla="*/ 0 h 228"/>
                <a:gd name="T14" fmla="*/ 410 w 410"/>
                <a:gd name="T15" fmla="*/ 0 h 228"/>
                <a:gd name="T16" fmla="*/ 384 w 410"/>
                <a:gd name="T17" fmla="*/ 40 h 228"/>
                <a:gd name="T18" fmla="*/ 356 w 410"/>
                <a:gd name="T19" fmla="*/ 78 h 228"/>
                <a:gd name="T20" fmla="*/ 324 w 410"/>
                <a:gd name="T21" fmla="*/ 114 h 228"/>
                <a:gd name="T22" fmla="*/ 292 w 410"/>
                <a:gd name="T23" fmla="*/ 148 h 228"/>
                <a:gd name="T24" fmla="*/ 292 w 410"/>
                <a:gd name="T25" fmla="*/ 148 h 228"/>
                <a:gd name="T26" fmla="*/ 248 w 410"/>
                <a:gd name="T27" fmla="*/ 190 h 228"/>
                <a:gd name="T28" fmla="*/ 200 w 410"/>
                <a:gd name="T29" fmla="*/ 228 h 228"/>
                <a:gd name="T30" fmla="*/ 200 w 410"/>
                <a:gd name="T31" fmla="*/ 228 h 228"/>
                <a:gd name="T32" fmla="*/ 152 w 410"/>
                <a:gd name="T33" fmla="*/ 190 h 228"/>
                <a:gd name="T34" fmla="*/ 106 w 410"/>
                <a:gd name="T35" fmla="*/ 14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0" h="228">
                  <a:moveTo>
                    <a:pt x="106" y="148"/>
                  </a:moveTo>
                  <a:lnTo>
                    <a:pt x="106" y="148"/>
                  </a:lnTo>
                  <a:lnTo>
                    <a:pt x="76" y="118"/>
                  </a:lnTo>
                  <a:lnTo>
                    <a:pt x="50" y="86"/>
                  </a:lnTo>
                  <a:lnTo>
                    <a:pt x="24" y="52"/>
                  </a:lnTo>
                  <a:lnTo>
                    <a:pt x="0" y="18"/>
                  </a:lnTo>
                  <a:lnTo>
                    <a:pt x="410" y="0"/>
                  </a:lnTo>
                  <a:lnTo>
                    <a:pt x="384" y="40"/>
                  </a:lnTo>
                  <a:lnTo>
                    <a:pt x="356" y="78"/>
                  </a:lnTo>
                  <a:lnTo>
                    <a:pt x="324" y="114"/>
                  </a:lnTo>
                  <a:lnTo>
                    <a:pt x="292" y="148"/>
                  </a:lnTo>
                  <a:lnTo>
                    <a:pt x="248" y="190"/>
                  </a:lnTo>
                  <a:lnTo>
                    <a:pt x="200" y="228"/>
                  </a:lnTo>
                  <a:lnTo>
                    <a:pt x="152" y="190"/>
                  </a:lnTo>
                  <a:lnTo>
                    <a:pt x="106" y="1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8" name="Freeform 122"/>
            <p:cNvSpPr>
              <a:spLocks/>
            </p:cNvSpPr>
            <p:nvPr/>
          </p:nvSpPr>
          <p:spPr bwMode="auto">
            <a:xfrm>
              <a:off x="2576" y="1872"/>
              <a:ext cx="678" cy="764"/>
            </a:xfrm>
            <a:custGeom>
              <a:avLst/>
              <a:gdLst>
                <a:gd name="T0" fmla="*/ 0 w 678"/>
                <a:gd name="T1" fmla="*/ 694 h 764"/>
                <a:gd name="T2" fmla="*/ 0 w 678"/>
                <a:gd name="T3" fmla="*/ 694 h 764"/>
                <a:gd name="T4" fmla="*/ 0 w 678"/>
                <a:gd name="T5" fmla="*/ 676 h 764"/>
                <a:gd name="T6" fmla="*/ 0 w 678"/>
                <a:gd name="T7" fmla="*/ 676 h 764"/>
                <a:gd name="T8" fmla="*/ 0 w 678"/>
                <a:gd name="T9" fmla="*/ 632 h 764"/>
                <a:gd name="T10" fmla="*/ 4 w 678"/>
                <a:gd name="T11" fmla="*/ 590 h 764"/>
                <a:gd name="T12" fmla="*/ 10 w 678"/>
                <a:gd name="T13" fmla="*/ 548 h 764"/>
                <a:gd name="T14" fmla="*/ 16 w 678"/>
                <a:gd name="T15" fmla="*/ 506 h 764"/>
                <a:gd name="T16" fmla="*/ 26 w 678"/>
                <a:gd name="T17" fmla="*/ 466 h 764"/>
                <a:gd name="T18" fmla="*/ 38 w 678"/>
                <a:gd name="T19" fmla="*/ 426 h 764"/>
                <a:gd name="T20" fmla="*/ 50 w 678"/>
                <a:gd name="T21" fmla="*/ 386 h 764"/>
                <a:gd name="T22" fmla="*/ 66 w 678"/>
                <a:gd name="T23" fmla="*/ 348 h 764"/>
                <a:gd name="T24" fmla="*/ 82 w 678"/>
                <a:gd name="T25" fmla="*/ 310 h 764"/>
                <a:gd name="T26" fmla="*/ 102 w 678"/>
                <a:gd name="T27" fmla="*/ 274 h 764"/>
                <a:gd name="T28" fmla="*/ 122 w 678"/>
                <a:gd name="T29" fmla="*/ 240 h 764"/>
                <a:gd name="T30" fmla="*/ 144 w 678"/>
                <a:gd name="T31" fmla="*/ 206 h 764"/>
                <a:gd name="T32" fmla="*/ 166 w 678"/>
                <a:gd name="T33" fmla="*/ 172 h 764"/>
                <a:gd name="T34" fmla="*/ 192 w 678"/>
                <a:gd name="T35" fmla="*/ 140 h 764"/>
                <a:gd name="T36" fmla="*/ 218 w 678"/>
                <a:gd name="T37" fmla="*/ 110 h 764"/>
                <a:gd name="T38" fmla="*/ 246 w 678"/>
                <a:gd name="T39" fmla="*/ 80 h 764"/>
                <a:gd name="T40" fmla="*/ 246 w 678"/>
                <a:gd name="T41" fmla="*/ 80 h 764"/>
                <a:gd name="T42" fmla="*/ 290 w 678"/>
                <a:gd name="T43" fmla="*/ 38 h 764"/>
                <a:gd name="T44" fmla="*/ 338 w 678"/>
                <a:gd name="T45" fmla="*/ 0 h 764"/>
                <a:gd name="T46" fmla="*/ 338 w 678"/>
                <a:gd name="T47" fmla="*/ 0 h 764"/>
                <a:gd name="T48" fmla="*/ 386 w 678"/>
                <a:gd name="T49" fmla="*/ 40 h 764"/>
                <a:gd name="T50" fmla="*/ 432 w 678"/>
                <a:gd name="T51" fmla="*/ 82 h 764"/>
                <a:gd name="T52" fmla="*/ 432 w 678"/>
                <a:gd name="T53" fmla="*/ 82 h 764"/>
                <a:gd name="T54" fmla="*/ 460 w 678"/>
                <a:gd name="T55" fmla="*/ 110 h 764"/>
                <a:gd name="T56" fmla="*/ 486 w 678"/>
                <a:gd name="T57" fmla="*/ 140 h 764"/>
                <a:gd name="T58" fmla="*/ 512 w 678"/>
                <a:gd name="T59" fmla="*/ 172 h 764"/>
                <a:gd name="T60" fmla="*/ 534 w 678"/>
                <a:gd name="T61" fmla="*/ 206 h 764"/>
                <a:gd name="T62" fmla="*/ 556 w 678"/>
                <a:gd name="T63" fmla="*/ 240 h 764"/>
                <a:gd name="T64" fmla="*/ 576 w 678"/>
                <a:gd name="T65" fmla="*/ 274 h 764"/>
                <a:gd name="T66" fmla="*/ 596 w 678"/>
                <a:gd name="T67" fmla="*/ 312 h 764"/>
                <a:gd name="T68" fmla="*/ 612 w 678"/>
                <a:gd name="T69" fmla="*/ 348 h 764"/>
                <a:gd name="T70" fmla="*/ 628 w 678"/>
                <a:gd name="T71" fmla="*/ 386 h 764"/>
                <a:gd name="T72" fmla="*/ 640 w 678"/>
                <a:gd name="T73" fmla="*/ 426 h 764"/>
                <a:gd name="T74" fmla="*/ 652 w 678"/>
                <a:gd name="T75" fmla="*/ 466 h 764"/>
                <a:gd name="T76" fmla="*/ 662 w 678"/>
                <a:gd name="T77" fmla="*/ 506 h 764"/>
                <a:gd name="T78" fmla="*/ 668 w 678"/>
                <a:gd name="T79" fmla="*/ 548 h 764"/>
                <a:gd name="T80" fmla="*/ 674 w 678"/>
                <a:gd name="T81" fmla="*/ 590 h 764"/>
                <a:gd name="T82" fmla="*/ 678 w 678"/>
                <a:gd name="T83" fmla="*/ 632 h 764"/>
                <a:gd name="T84" fmla="*/ 678 w 678"/>
                <a:gd name="T85" fmla="*/ 676 h 764"/>
                <a:gd name="T86" fmla="*/ 678 w 678"/>
                <a:gd name="T87" fmla="*/ 676 h 764"/>
                <a:gd name="T88" fmla="*/ 678 w 678"/>
                <a:gd name="T89" fmla="*/ 692 h 764"/>
                <a:gd name="T90" fmla="*/ 678 w 678"/>
                <a:gd name="T91" fmla="*/ 692 h 764"/>
                <a:gd name="T92" fmla="*/ 638 w 678"/>
                <a:gd name="T93" fmla="*/ 708 h 764"/>
                <a:gd name="T94" fmla="*/ 598 w 678"/>
                <a:gd name="T95" fmla="*/ 722 h 764"/>
                <a:gd name="T96" fmla="*/ 556 w 678"/>
                <a:gd name="T97" fmla="*/ 736 h 764"/>
                <a:gd name="T98" fmla="*/ 514 w 678"/>
                <a:gd name="T99" fmla="*/ 746 h 764"/>
                <a:gd name="T100" fmla="*/ 470 w 678"/>
                <a:gd name="T101" fmla="*/ 754 h 764"/>
                <a:gd name="T102" fmla="*/ 426 w 678"/>
                <a:gd name="T103" fmla="*/ 760 h 764"/>
                <a:gd name="T104" fmla="*/ 382 w 678"/>
                <a:gd name="T105" fmla="*/ 762 h 764"/>
                <a:gd name="T106" fmla="*/ 336 w 678"/>
                <a:gd name="T107" fmla="*/ 764 h 764"/>
                <a:gd name="T108" fmla="*/ 336 w 678"/>
                <a:gd name="T109" fmla="*/ 764 h 764"/>
                <a:gd name="T110" fmla="*/ 292 w 678"/>
                <a:gd name="T111" fmla="*/ 762 h 764"/>
                <a:gd name="T112" fmla="*/ 248 w 678"/>
                <a:gd name="T113" fmla="*/ 760 h 764"/>
                <a:gd name="T114" fmla="*/ 204 w 678"/>
                <a:gd name="T115" fmla="*/ 754 h 764"/>
                <a:gd name="T116" fmla="*/ 162 w 678"/>
                <a:gd name="T117" fmla="*/ 746 h 764"/>
                <a:gd name="T118" fmla="*/ 120 w 678"/>
                <a:gd name="T119" fmla="*/ 736 h 764"/>
                <a:gd name="T120" fmla="*/ 80 w 678"/>
                <a:gd name="T121" fmla="*/ 724 h 764"/>
                <a:gd name="T122" fmla="*/ 40 w 678"/>
                <a:gd name="T123" fmla="*/ 710 h 764"/>
                <a:gd name="T124" fmla="*/ 0 w 678"/>
                <a:gd name="T125" fmla="*/ 694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78" h="764">
                  <a:moveTo>
                    <a:pt x="0" y="694"/>
                  </a:moveTo>
                  <a:lnTo>
                    <a:pt x="0" y="694"/>
                  </a:lnTo>
                  <a:lnTo>
                    <a:pt x="0" y="676"/>
                  </a:lnTo>
                  <a:lnTo>
                    <a:pt x="0" y="632"/>
                  </a:lnTo>
                  <a:lnTo>
                    <a:pt x="4" y="590"/>
                  </a:lnTo>
                  <a:lnTo>
                    <a:pt x="10" y="548"/>
                  </a:lnTo>
                  <a:lnTo>
                    <a:pt x="16" y="506"/>
                  </a:lnTo>
                  <a:lnTo>
                    <a:pt x="26" y="466"/>
                  </a:lnTo>
                  <a:lnTo>
                    <a:pt x="38" y="426"/>
                  </a:lnTo>
                  <a:lnTo>
                    <a:pt x="50" y="386"/>
                  </a:lnTo>
                  <a:lnTo>
                    <a:pt x="66" y="348"/>
                  </a:lnTo>
                  <a:lnTo>
                    <a:pt x="82" y="310"/>
                  </a:lnTo>
                  <a:lnTo>
                    <a:pt x="102" y="274"/>
                  </a:lnTo>
                  <a:lnTo>
                    <a:pt x="122" y="240"/>
                  </a:lnTo>
                  <a:lnTo>
                    <a:pt x="144" y="206"/>
                  </a:lnTo>
                  <a:lnTo>
                    <a:pt x="166" y="172"/>
                  </a:lnTo>
                  <a:lnTo>
                    <a:pt x="192" y="140"/>
                  </a:lnTo>
                  <a:lnTo>
                    <a:pt x="218" y="110"/>
                  </a:lnTo>
                  <a:lnTo>
                    <a:pt x="246" y="80"/>
                  </a:lnTo>
                  <a:lnTo>
                    <a:pt x="290" y="38"/>
                  </a:lnTo>
                  <a:lnTo>
                    <a:pt x="338" y="0"/>
                  </a:lnTo>
                  <a:lnTo>
                    <a:pt x="386" y="40"/>
                  </a:lnTo>
                  <a:lnTo>
                    <a:pt x="432" y="82"/>
                  </a:lnTo>
                  <a:lnTo>
                    <a:pt x="460" y="110"/>
                  </a:lnTo>
                  <a:lnTo>
                    <a:pt x="486" y="140"/>
                  </a:lnTo>
                  <a:lnTo>
                    <a:pt x="512" y="172"/>
                  </a:lnTo>
                  <a:lnTo>
                    <a:pt x="534" y="206"/>
                  </a:lnTo>
                  <a:lnTo>
                    <a:pt x="556" y="240"/>
                  </a:lnTo>
                  <a:lnTo>
                    <a:pt x="576" y="274"/>
                  </a:lnTo>
                  <a:lnTo>
                    <a:pt x="596" y="312"/>
                  </a:lnTo>
                  <a:lnTo>
                    <a:pt x="612" y="348"/>
                  </a:lnTo>
                  <a:lnTo>
                    <a:pt x="628" y="386"/>
                  </a:lnTo>
                  <a:lnTo>
                    <a:pt x="640" y="426"/>
                  </a:lnTo>
                  <a:lnTo>
                    <a:pt x="652" y="466"/>
                  </a:lnTo>
                  <a:lnTo>
                    <a:pt x="662" y="506"/>
                  </a:lnTo>
                  <a:lnTo>
                    <a:pt x="668" y="548"/>
                  </a:lnTo>
                  <a:lnTo>
                    <a:pt x="674" y="590"/>
                  </a:lnTo>
                  <a:lnTo>
                    <a:pt x="678" y="632"/>
                  </a:lnTo>
                  <a:lnTo>
                    <a:pt x="678" y="676"/>
                  </a:lnTo>
                  <a:lnTo>
                    <a:pt x="678" y="692"/>
                  </a:lnTo>
                  <a:lnTo>
                    <a:pt x="638" y="708"/>
                  </a:lnTo>
                  <a:lnTo>
                    <a:pt x="598" y="722"/>
                  </a:lnTo>
                  <a:lnTo>
                    <a:pt x="556" y="736"/>
                  </a:lnTo>
                  <a:lnTo>
                    <a:pt x="514" y="746"/>
                  </a:lnTo>
                  <a:lnTo>
                    <a:pt x="470" y="754"/>
                  </a:lnTo>
                  <a:lnTo>
                    <a:pt x="426" y="760"/>
                  </a:lnTo>
                  <a:lnTo>
                    <a:pt x="382" y="762"/>
                  </a:lnTo>
                  <a:lnTo>
                    <a:pt x="336" y="764"/>
                  </a:lnTo>
                  <a:lnTo>
                    <a:pt x="292" y="762"/>
                  </a:lnTo>
                  <a:lnTo>
                    <a:pt x="248" y="760"/>
                  </a:lnTo>
                  <a:lnTo>
                    <a:pt x="204" y="754"/>
                  </a:lnTo>
                  <a:lnTo>
                    <a:pt x="162" y="746"/>
                  </a:lnTo>
                  <a:lnTo>
                    <a:pt x="120" y="736"/>
                  </a:lnTo>
                  <a:lnTo>
                    <a:pt x="80" y="724"/>
                  </a:lnTo>
                  <a:lnTo>
                    <a:pt x="40" y="710"/>
                  </a:lnTo>
                  <a:lnTo>
                    <a:pt x="0" y="694"/>
                  </a:lnTo>
                  <a:close/>
                </a:path>
              </a:pathLst>
            </a:custGeom>
            <a:solidFill>
              <a:srgbClr val="788B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9" name="Freeform 123"/>
            <p:cNvSpPr>
              <a:spLocks/>
            </p:cNvSpPr>
            <p:nvPr/>
          </p:nvSpPr>
          <p:spPr bwMode="auto">
            <a:xfrm>
              <a:off x="2576" y="1872"/>
              <a:ext cx="678" cy="764"/>
            </a:xfrm>
            <a:custGeom>
              <a:avLst/>
              <a:gdLst>
                <a:gd name="T0" fmla="*/ 0 w 678"/>
                <a:gd name="T1" fmla="*/ 694 h 764"/>
                <a:gd name="T2" fmla="*/ 0 w 678"/>
                <a:gd name="T3" fmla="*/ 694 h 764"/>
                <a:gd name="T4" fmla="*/ 0 w 678"/>
                <a:gd name="T5" fmla="*/ 676 h 764"/>
                <a:gd name="T6" fmla="*/ 0 w 678"/>
                <a:gd name="T7" fmla="*/ 676 h 764"/>
                <a:gd name="T8" fmla="*/ 0 w 678"/>
                <a:gd name="T9" fmla="*/ 632 h 764"/>
                <a:gd name="T10" fmla="*/ 4 w 678"/>
                <a:gd name="T11" fmla="*/ 590 h 764"/>
                <a:gd name="T12" fmla="*/ 10 w 678"/>
                <a:gd name="T13" fmla="*/ 548 h 764"/>
                <a:gd name="T14" fmla="*/ 16 w 678"/>
                <a:gd name="T15" fmla="*/ 506 h 764"/>
                <a:gd name="T16" fmla="*/ 26 w 678"/>
                <a:gd name="T17" fmla="*/ 466 h 764"/>
                <a:gd name="T18" fmla="*/ 38 w 678"/>
                <a:gd name="T19" fmla="*/ 426 h 764"/>
                <a:gd name="T20" fmla="*/ 50 w 678"/>
                <a:gd name="T21" fmla="*/ 386 h 764"/>
                <a:gd name="T22" fmla="*/ 66 w 678"/>
                <a:gd name="T23" fmla="*/ 348 h 764"/>
                <a:gd name="T24" fmla="*/ 82 w 678"/>
                <a:gd name="T25" fmla="*/ 310 h 764"/>
                <a:gd name="T26" fmla="*/ 102 w 678"/>
                <a:gd name="T27" fmla="*/ 274 h 764"/>
                <a:gd name="T28" fmla="*/ 122 w 678"/>
                <a:gd name="T29" fmla="*/ 240 h 764"/>
                <a:gd name="T30" fmla="*/ 144 w 678"/>
                <a:gd name="T31" fmla="*/ 206 h 764"/>
                <a:gd name="T32" fmla="*/ 166 w 678"/>
                <a:gd name="T33" fmla="*/ 172 h 764"/>
                <a:gd name="T34" fmla="*/ 192 w 678"/>
                <a:gd name="T35" fmla="*/ 140 h 764"/>
                <a:gd name="T36" fmla="*/ 218 w 678"/>
                <a:gd name="T37" fmla="*/ 110 h 764"/>
                <a:gd name="T38" fmla="*/ 246 w 678"/>
                <a:gd name="T39" fmla="*/ 80 h 764"/>
                <a:gd name="T40" fmla="*/ 246 w 678"/>
                <a:gd name="T41" fmla="*/ 80 h 764"/>
                <a:gd name="T42" fmla="*/ 290 w 678"/>
                <a:gd name="T43" fmla="*/ 38 h 764"/>
                <a:gd name="T44" fmla="*/ 338 w 678"/>
                <a:gd name="T45" fmla="*/ 0 h 764"/>
                <a:gd name="T46" fmla="*/ 338 w 678"/>
                <a:gd name="T47" fmla="*/ 0 h 764"/>
                <a:gd name="T48" fmla="*/ 386 w 678"/>
                <a:gd name="T49" fmla="*/ 40 h 764"/>
                <a:gd name="T50" fmla="*/ 432 w 678"/>
                <a:gd name="T51" fmla="*/ 82 h 764"/>
                <a:gd name="T52" fmla="*/ 432 w 678"/>
                <a:gd name="T53" fmla="*/ 82 h 764"/>
                <a:gd name="T54" fmla="*/ 460 w 678"/>
                <a:gd name="T55" fmla="*/ 110 h 764"/>
                <a:gd name="T56" fmla="*/ 486 w 678"/>
                <a:gd name="T57" fmla="*/ 140 h 764"/>
                <a:gd name="T58" fmla="*/ 512 w 678"/>
                <a:gd name="T59" fmla="*/ 172 h 764"/>
                <a:gd name="T60" fmla="*/ 534 w 678"/>
                <a:gd name="T61" fmla="*/ 206 h 764"/>
                <a:gd name="T62" fmla="*/ 556 w 678"/>
                <a:gd name="T63" fmla="*/ 240 h 764"/>
                <a:gd name="T64" fmla="*/ 576 w 678"/>
                <a:gd name="T65" fmla="*/ 274 h 764"/>
                <a:gd name="T66" fmla="*/ 596 w 678"/>
                <a:gd name="T67" fmla="*/ 312 h 764"/>
                <a:gd name="T68" fmla="*/ 612 w 678"/>
                <a:gd name="T69" fmla="*/ 348 h 764"/>
                <a:gd name="T70" fmla="*/ 628 w 678"/>
                <a:gd name="T71" fmla="*/ 386 h 764"/>
                <a:gd name="T72" fmla="*/ 640 w 678"/>
                <a:gd name="T73" fmla="*/ 426 h 764"/>
                <a:gd name="T74" fmla="*/ 652 w 678"/>
                <a:gd name="T75" fmla="*/ 466 h 764"/>
                <a:gd name="T76" fmla="*/ 662 w 678"/>
                <a:gd name="T77" fmla="*/ 506 h 764"/>
                <a:gd name="T78" fmla="*/ 668 w 678"/>
                <a:gd name="T79" fmla="*/ 548 h 764"/>
                <a:gd name="T80" fmla="*/ 674 w 678"/>
                <a:gd name="T81" fmla="*/ 590 h 764"/>
                <a:gd name="T82" fmla="*/ 678 w 678"/>
                <a:gd name="T83" fmla="*/ 632 h 764"/>
                <a:gd name="T84" fmla="*/ 678 w 678"/>
                <a:gd name="T85" fmla="*/ 676 h 764"/>
                <a:gd name="T86" fmla="*/ 678 w 678"/>
                <a:gd name="T87" fmla="*/ 676 h 764"/>
                <a:gd name="T88" fmla="*/ 678 w 678"/>
                <a:gd name="T89" fmla="*/ 692 h 764"/>
                <a:gd name="T90" fmla="*/ 678 w 678"/>
                <a:gd name="T91" fmla="*/ 692 h 764"/>
                <a:gd name="T92" fmla="*/ 638 w 678"/>
                <a:gd name="T93" fmla="*/ 708 h 764"/>
                <a:gd name="T94" fmla="*/ 598 w 678"/>
                <a:gd name="T95" fmla="*/ 722 h 764"/>
                <a:gd name="T96" fmla="*/ 556 w 678"/>
                <a:gd name="T97" fmla="*/ 736 h 764"/>
                <a:gd name="T98" fmla="*/ 514 w 678"/>
                <a:gd name="T99" fmla="*/ 746 h 764"/>
                <a:gd name="T100" fmla="*/ 470 w 678"/>
                <a:gd name="T101" fmla="*/ 754 h 764"/>
                <a:gd name="T102" fmla="*/ 426 w 678"/>
                <a:gd name="T103" fmla="*/ 760 h 764"/>
                <a:gd name="T104" fmla="*/ 382 w 678"/>
                <a:gd name="T105" fmla="*/ 762 h 764"/>
                <a:gd name="T106" fmla="*/ 336 w 678"/>
                <a:gd name="T107" fmla="*/ 764 h 764"/>
                <a:gd name="T108" fmla="*/ 336 w 678"/>
                <a:gd name="T109" fmla="*/ 764 h 764"/>
                <a:gd name="T110" fmla="*/ 292 w 678"/>
                <a:gd name="T111" fmla="*/ 762 h 764"/>
                <a:gd name="T112" fmla="*/ 248 w 678"/>
                <a:gd name="T113" fmla="*/ 760 h 764"/>
                <a:gd name="T114" fmla="*/ 204 w 678"/>
                <a:gd name="T115" fmla="*/ 754 h 764"/>
                <a:gd name="T116" fmla="*/ 162 w 678"/>
                <a:gd name="T117" fmla="*/ 746 h 764"/>
                <a:gd name="T118" fmla="*/ 120 w 678"/>
                <a:gd name="T119" fmla="*/ 736 h 764"/>
                <a:gd name="T120" fmla="*/ 80 w 678"/>
                <a:gd name="T121" fmla="*/ 724 h 764"/>
                <a:gd name="T122" fmla="*/ 40 w 678"/>
                <a:gd name="T123" fmla="*/ 710 h 764"/>
                <a:gd name="T124" fmla="*/ 0 w 678"/>
                <a:gd name="T125" fmla="*/ 694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78" h="764">
                  <a:moveTo>
                    <a:pt x="0" y="694"/>
                  </a:moveTo>
                  <a:lnTo>
                    <a:pt x="0" y="694"/>
                  </a:lnTo>
                  <a:lnTo>
                    <a:pt x="0" y="676"/>
                  </a:lnTo>
                  <a:lnTo>
                    <a:pt x="0" y="632"/>
                  </a:lnTo>
                  <a:lnTo>
                    <a:pt x="4" y="590"/>
                  </a:lnTo>
                  <a:lnTo>
                    <a:pt x="10" y="548"/>
                  </a:lnTo>
                  <a:lnTo>
                    <a:pt x="16" y="506"/>
                  </a:lnTo>
                  <a:lnTo>
                    <a:pt x="26" y="466"/>
                  </a:lnTo>
                  <a:lnTo>
                    <a:pt x="38" y="426"/>
                  </a:lnTo>
                  <a:lnTo>
                    <a:pt x="50" y="386"/>
                  </a:lnTo>
                  <a:lnTo>
                    <a:pt x="66" y="348"/>
                  </a:lnTo>
                  <a:lnTo>
                    <a:pt x="82" y="310"/>
                  </a:lnTo>
                  <a:lnTo>
                    <a:pt x="102" y="274"/>
                  </a:lnTo>
                  <a:lnTo>
                    <a:pt x="122" y="240"/>
                  </a:lnTo>
                  <a:lnTo>
                    <a:pt x="144" y="206"/>
                  </a:lnTo>
                  <a:lnTo>
                    <a:pt x="166" y="172"/>
                  </a:lnTo>
                  <a:lnTo>
                    <a:pt x="192" y="140"/>
                  </a:lnTo>
                  <a:lnTo>
                    <a:pt x="218" y="110"/>
                  </a:lnTo>
                  <a:lnTo>
                    <a:pt x="246" y="80"/>
                  </a:lnTo>
                  <a:lnTo>
                    <a:pt x="290" y="38"/>
                  </a:lnTo>
                  <a:lnTo>
                    <a:pt x="338" y="0"/>
                  </a:lnTo>
                  <a:lnTo>
                    <a:pt x="386" y="40"/>
                  </a:lnTo>
                  <a:lnTo>
                    <a:pt x="432" y="82"/>
                  </a:lnTo>
                  <a:lnTo>
                    <a:pt x="460" y="110"/>
                  </a:lnTo>
                  <a:lnTo>
                    <a:pt x="486" y="140"/>
                  </a:lnTo>
                  <a:lnTo>
                    <a:pt x="512" y="172"/>
                  </a:lnTo>
                  <a:lnTo>
                    <a:pt x="534" y="206"/>
                  </a:lnTo>
                  <a:lnTo>
                    <a:pt x="556" y="240"/>
                  </a:lnTo>
                  <a:lnTo>
                    <a:pt x="576" y="274"/>
                  </a:lnTo>
                  <a:lnTo>
                    <a:pt x="596" y="312"/>
                  </a:lnTo>
                  <a:lnTo>
                    <a:pt x="612" y="348"/>
                  </a:lnTo>
                  <a:lnTo>
                    <a:pt x="628" y="386"/>
                  </a:lnTo>
                  <a:lnTo>
                    <a:pt x="640" y="426"/>
                  </a:lnTo>
                  <a:lnTo>
                    <a:pt x="652" y="466"/>
                  </a:lnTo>
                  <a:lnTo>
                    <a:pt x="662" y="506"/>
                  </a:lnTo>
                  <a:lnTo>
                    <a:pt x="668" y="548"/>
                  </a:lnTo>
                  <a:lnTo>
                    <a:pt x="674" y="590"/>
                  </a:lnTo>
                  <a:lnTo>
                    <a:pt x="678" y="632"/>
                  </a:lnTo>
                  <a:lnTo>
                    <a:pt x="678" y="676"/>
                  </a:lnTo>
                  <a:lnTo>
                    <a:pt x="678" y="692"/>
                  </a:lnTo>
                  <a:lnTo>
                    <a:pt x="638" y="708"/>
                  </a:lnTo>
                  <a:lnTo>
                    <a:pt x="598" y="722"/>
                  </a:lnTo>
                  <a:lnTo>
                    <a:pt x="556" y="736"/>
                  </a:lnTo>
                  <a:lnTo>
                    <a:pt x="514" y="746"/>
                  </a:lnTo>
                  <a:lnTo>
                    <a:pt x="470" y="754"/>
                  </a:lnTo>
                  <a:lnTo>
                    <a:pt x="426" y="760"/>
                  </a:lnTo>
                  <a:lnTo>
                    <a:pt x="382" y="762"/>
                  </a:lnTo>
                  <a:lnTo>
                    <a:pt x="336" y="764"/>
                  </a:lnTo>
                  <a:lnTo>
                    <a:pt x="292" y="762"/>
                  </a:lnTo>
                  <a:lnTo>
                    <a:pt x="248" y="760"/>
                  </a:lnTo>
                  <a:lnTo>
                    <a:pt x="204" y="754"/>
                  </a:lnTo>
                  <a:lnTo>
                    <a:pt x="162" y="746"/>
                  </a:lnTo>
                  <a:lnTo>
                    <a:pt x="120" y="736"/>
                  </a:lnTo>
                  <a:lnTo>
                    <a:pt x="80" y="724"/>
                  </a:lnTo>
                  <a:lnTo>
                    <a:pt x="40" y="710"/>
                  </a:lnTo>
                  <a:lnTo>
                    <a:pt x="0" y="6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0" name="Freeform 124"/>
            <p:cNvSpPr>
              <a:spLocks/>
            </p:cNvSpPr>
            <p:nvPr/>
          </p:nvSpPr>
          <p:spPr bwMode="auto">
            <a:xfrm>
              <a:off x="2576" y="2564"/>
              <a:ext cx="678" cy="80"/>
            </a:xfrm>
            <a:custGeom>
              <a:avLst/>
              <a:gdLst>
                <a:gd name="T0" fmla="*/ 0 w 678"/>
                <a:gd name="T1" fmla="*/ 10 h 80"/>
                <a:gd name="T2" fmla="*/ 0 w 678"/>
                <a:gd name="T3" fmla="*/ 10 h 80"/>
                <a:gd name="T4" fmla="*/ 0 w 678"/>
                <a:gd name="T5" fmla="*/ 2 h 80"/>
                <a:gd name="T6" fmla="*/ 0 w 678"/>
                <a:gd name="T7" fmla="*/ 2 h 80"/>
                <a:gd name="T8" fmla="*/ 40 w 678"/>
                <a:gd name="T9" fmla="*/ 18 h 80"/>
                <a:gd name="T10" fmla="*/ 80 w 678"/>
                <a:gd name="T11" fmla="*/ 32 h 80"/>
                <a:gd name="T12" fmla="*/ 120 w 678"/>
                <a:gd name="T13" fmla="*/ 44 h 80"/>
                <a:gd name="T14" fmla="*/ 162 w 678"/>
                <a:gd name="T15" fmla="*/ 54 h 80"/>
                <a:gd name="T16" fmla="*/ 204 w 678"/>
                <a:gd name="T17" fmla="*/ 62 h 80"/>
                <a:gd name="T18" fmla="*/ 248 w 678"/>
                <a:gd name="T19" fmla="*/ 68 h 80"/>
                <a:gd name="T20" fmla="*/ 292 w 678"/>
                <a:gd name="T21" fmla="*/ 70 h 80"/>
                <a:gd name="T22" fmla="*/ 336 w 678"/>
                <a:gd name="T23" fmla="*/ 72 h 80"/>
                <a:gd name="T24" fmla="*/ 336 w 678"/>
                <a:gd name="T25" fmla="*/ 72 h 80"/>
                <a:gd name="T26" fmla="*/ 382 w 678"/>
                <a:gd name="T27" fmla="*/ 70 h 80"/>
                <a:gd name="T28" fmla="*/ 426 w 678"/>
                <a:gd name="T29" fmla="*/ 68 h 80"/>
                <a:gd name="T30" fmla="*/ 470 w 678"/>
                <a:gd name="T31" fmla="*/ 62 h 80"/>
                <a:gd name="T32" fmla="*/ 514 w 678"/>
                <a:gd name="T33" fmla="*/ 54 h 80"/>
                <a:gd name="T34" fmla="*/ 556 w 678"/>
                <a:gd name="T35" fmla="*/ 44 h 80"/>
                <a:gd name="T36" fmla="*/ 598 w 678"/>
                <a:gd name="T37" fmla="*/ 30 h 80"/>
                <a:gd name="T38" fmla="*/ 638 w 678"/>
                <a:gd name="T39" fmla="*/ 16 h 80"/>
                <a:gd name="T40" fmla="*/ 678 w 678"/>
                <a:gd name="T41" fmla="*/ 0 h 80"/>
                <a:gd name="T42" fmla="*/ 678 w 678"/>
                <a:gd name="T43" fmla="*/ 0 h 80"/>
                <a:gd name="T44" fmla="*/ 678 w 678"/>
                <a:gd name="T45" fmla="*/ 8 h 80"/>
                <a:gd name="T46" fmla="*/ 678 w 678"/>
                <a:gd name="T47" fmla="*/ 8 h 80"/>
                <a:gd name="T48" fmla="*/ 638 w 678"/>
                <a:gd name="T49" fmla="*/ 24 h 80"/>
                <a:gd name="T50" fmla="*/ 598 w 678"/>
                <a:gd name="T51" fmla="*/ 40 h 80"/>
                <a:gd name="T52" fmla="*/ 556 w 678"/>
                <a:gd name="T53" fmla="*/ 52 h 80"/>
                <a:gd name="T54" fmla="*/ 514 w 678"/>
                <a:gd name="T55" fmla="*/ 62 h 80"/>
                <a:gd name="T56" fmla="*/ 470 w 678"/>
                <a:gd name="T57" fmla="*/ 70 h 80"/>
                <a:gd name="T58" fmla="*/ 426 w 678"/>
                <a:gd name="T59" fmla="*/ 76 h 80"/>
                <a:gd name="T60" fmla="*/ 382 w 678"/>
                <a:gd name="T61" fmla="*/ 78 h 80"/>
                <a:gd name="T62" fmla="*/ 336 w 678"/>
                <a:gd name="T63" fmla="*/ 80 h 80"/>
                <a:gd name="T64" fmla="*/ 336 w 678"/>
                <a:gd name="T65" fmla="*/ 76 h 80"/>
                <a:gd name="T66" fmla="*/ 336 w 678"/>
                <a:gd name="T67" fmla="*/ 80 h 80"/>
                <a:gd name="T68" fmla="*/ 336 w 678"/>
                <a:gd name="T69" fmla="*/ 80 h 80"/>
                <a:gd name="T70" fmla="*/ 292 w 678"/>
                <a:gd name="T71" fmla="*/ 78 h 80"/>
                <a:gd name="T72" fmla="*/ 248 w 678"/>
                <a:gd name="T73" fmla="*/ 76 h 80"/>
                <a:gd name="T74" fmla="*/ 204 w 678"/>
                <a:gd name="T75" fmla="*/ 70 h 80"/>
                <a:gd name="T76" fmla="*/ 162 w 678"/>
                <a:gd name="T77" fmla="*/ 62 h 80"/>
                <a:gd name="T78" fmla="*/ 120 w 678"/>
                <a:gd name="T79" fmla="*/ 52 h 80"/>
                <a:gd name="T80" fmla="*/ 80 w 678"/>
                <a:gd name="T81" fmla="*/ 40 h 80"/>
                <a:gd name="T82" fmla="*/ 40 w 678"/>
                <a:gd name="T83" fmla="*/ 26 h 80"/>
                <a:gd name="T84" fmla="*/ 0 w 678"/>
                <a:gd name="T85" fmla="*/ 10 h 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78" h="80">
                  <a:moveTo>
                    <a:pt x="0" y="10"/>
                  </a:moveTo>
                  <a:lnTo>
                    <a:pt x="0" y="10"/>
                  </a:lnTo>
                  <a:lnTo>
                    <a:pt x="0" y="2"/>
                  </a:lnTo>
                  <a:lnTo>
                    <a:pt x="40" y="18"/>
                  </a:lnTo>
                  <a:lnTo>
                    <a:pt x="80" y="32"/>
                  </a:lnTo>
                  <a:lnTo>
                    <a:pt x="120" y="44"/>
                  </a:lnTo>
                  <a:lnTo>
                    <a:pt x="162" y="54"/>
                  </a:lnTo>
                  <a:lnTo>
                    <a:pt x="204" y="62"/>
                  </a:lnTo>
                  <a:lnTo>
                    <a:pt x="248" y="68"/>
                  </a:lnTo>
                  <a:lnTo>
                    <a:pt x="292" y="70"/>
                  </a:lnTo>
                  <a:lnTo>
                    <a:pt x="336" y="72"/>
                  </a:lnTo>
                  <a:lnTo>
                    <a:pt x="382" y="70"/>
                  </a:lnTo>
                  <a:lnTo>
                    <a:pt x="426" y="68"/>
                  </a:lnTo>
                  <a:lnTo>
                    <a:pt x="470" y="62"/>
                  </a:lnTo>
                  <a:lnTo>
                    <a:pt x="514" y="54"/>
                  </a:lnTo>
                  <a:lnTo>
                    <a:pt x="556" y="44"/>
                  </a:lnTo>
                  <a:lnTo>
                    <a:pt x="598" y="30"/>
                  </a:lnTo>
                  <a:lnTo>
                    <a:pt x="638" y="16"/>
                  </a:lnTo>
                  <a:lnTo>
                    <a:pt x="678" y="0"/>
                  </a:lnTo>
                  <a:lnTo>
                    <a:pt x="678" y="8"/>
                  </a:lnTo>
                  <a:lnTo>
                    <a:pt x="638" y="24"/>
                  </a:lnTo>
                  <a:lnTo>
                    <a:pt x="598" y="40"/>
                  </a:lnTo>
                  <a:lnTo>
                    <a:pt x="556" y="52"/>
                  </a:lnTo>
                  <a:lnTo>
                    <a:pt x="514" y="62"/>
                  </a:lnTo>
                  <a:lnTo>
                    <a:pt x="470" y="70"/>
                  </a:lnTo>
                  <a:lnTo>
                    <a:pt x="426" y="76"/>
                  </a:lnTo>
                  <a:lnTo>
                    <a:pt x="382" y="78"/>
                  </a:lnTo>
                  <a:lnTo>
                    <a:pt x="336" y="80"/>
                  </a:lnTo>
                  <a:lnTo>
                    <a:pt x="336" y="76"/>
                  </a:lnTo>
                  <a:lnTo>
                    <a:pt x="336" y="80"/>
                  </a:lnTo>
                  <a:lnTo>
                    <a:pt x="292" y="78"/>
                  </a:lnTo>
                  <a:lnTo>
                    <a:pt x="248" y="76"/>
                  </a:lnTo>
                  <a:lnTo>
                    <a:pt x="204" y="70"/>
                  </a:lnTo>
                  <a:lnTo>
                    <a:pt x="162" y="62"/>
                  </a:lnTo>
                  <a:lnTo>
                    <a:pt x="120" y="52"/>
                  </a:lnTo>
                  <a:lnTo>
                    <a:pt x="80" y="40"/>
                  </a:lnTo>
                  <a:lnTo>
                    <a:pt x="40" y="26"/>
                  </a:lnTo>
                  <a:lnTo>
                    <a:pt x="0" y="10"/>
                  </a:lnTo>
                  <a:close/>
                </a:path>
              </a:pathLst>
            </a:custGeom>
            <a:solidFill>
              <a:srgbClr val="538B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1" name="Freeform 125"/>
            <p:cNvSpPr>
              <a:spLocks/>
            </p:cNvSpPr>
            <p:nvPr/>
          </p:nvSpPr>
          <p:spPr bwMode="auto">
            <a:xfrm>
              <a:off x="2576" y="2564"/>
              <a:ext cx="678" cy="80"/>
            </a:xfrm>
            <a:custGeom>
              <a:avLst/>
              <a:gdLst>
                <a:gd name="T0" fmla="*/ 0 w 678"/>
                <a:gd name="T1" fmla="*/ 10 h 80"/>
                <a:gd name="T2" fmla="*/ 0 w 678"/>
                <a:gd name="T3" fmla="*/ 10 h 80"/>
                <a:gd name="T4" fmla="*/ 0 w 678"/>
                <a:gd name="T5" fmla="*/ 2 h 80"/>
                <a:gd name="T6" fmla="*/ 0 w 678"/>
                <a:gd name="T7" fmla="*/ 2 h 80"/>
                <a:gd name="T8" fmla="*/ 40 w 678"/>
                <a:gd name="T9" fmla="*/ 18 h 80"/>
                <a:gd name="T10" fmla="*/ 80 w 678"/>
                <a:gd name="T11" fmla="*/ 32 h 80"/>
                <a:gd name="T12" fmla="*/ 120 w 678"/>
                <a:gd name="T13" fmla="*/ 44 h 80"/>
                <a:gd name="T14" fmla="*/ 162 w 678"/>
                <a:gd name="T15" fmla="*/ 54 h 80"/>
                <a:gd name="T16" fmla="*/ 204 w 678"/>
                <a:gd name="T17" fmla="*/ 62 h 80"/>
                <a:gd name="T18" fmla="*/ 248 w 678"/>
                <a:gd name="T19" fmla="*/ 68 h 80"/>
                <a:gd name="T20" fmla="*/ 292 w 678"/>
                <a:gd name="T21" fmla="*/ 70 h 80"/>
                <a:gd name="T22" fmla="*/ 336 w 678"/>
                <a:gd name="T23" fmla="*/ 72 h 80"/>
                <a:gd name="T24" fmla="*/ 336 w 678"/>
                <a:gd name="T25" fmla="*/ 72 h 80"/>
                <a:gd name="T26" fmla="*/ 382 w 678"/>
                <a:gd name="T27" fmla="*/ 70 h 80"/>
                <a:gd name="T28" fmla="*/ 426 w 678"/>
                <a:gd name="T29" fmla="*/ 68 h 80"/>
                <a:gd name="T30" fmla="*/ 470 w 678"/>
                <a:gd name="T31" fmla="*/ 62 h 80"/>
                <a:gd name="T32" fmla="*/ 514 w 678"/>
                <a:gd name="T33" fmla="*/ 54 h 80"/>
                <a:gd name="T34" fmla="*/ 556 w 678"/>
                <a:gd name="T35" fmla="*/ 44 h 80"/>
                <a:gd name="T36" fmla="*/ 598 w 678"/>
                <a:gd name="T37" fmla="*/ 30 h 80"/>
                <a:gd name="T38" fmla="*/ 638 w 678"/>
                <a:gd name="T39" fmla="*/ 16 h 80"/>
                <a:gd name="T40" fmla="*/ 678 w 678"/>
                <a:gd name="T41" fmla="*/ 0 h 80"/>
                <a:gd name="T42" fmla="*/ 678 w 678"/>
                <a:gd name="T43" fmla="*/ 0 h 80"/>
                <a:gd name="T44" fmla="*/ 678 w 678"/>
                <a:gd name="T45" fmla="*/ 8 h 80"/>
                <a:gd name="T46" fmla="*/ 678 w 678"/>
                <a:gd name="T47" fmla="*/ 8 h 80"/>
                <a:gd name="T48" fmla="*/ 638 w 678"/>
                <a:gd name="T49" fmla="*/ 24 h 80"/>
                <a:gd name="T50" fmla="*/ 598 w 678"/>
                <a:gd name="T51" fmla="*/ 40 h 80"/>
                <a:gd name="T52" fmla="*/ 556 w 678"/>
                <a:gd name="T53" fmla="*/ 52 h 80"/>
                <a:gd name="T54" fmla="*/ 514 w 678"/>
                <a:gd name="T55" fmla="*/ 62 h 80"/>
                <a:gd name="T56" fmla="*/ 470 w 678"/>
                <a:gd name="T57" fmla="*/ 70 h 80"/>
                <a:gd name="T58" fmla="*/ 426 w 678"/>
                <a:gd name="T59" fmla="*/ 76 h 80"/>
                <a:gd name="T60" fmla="*/ 382 w 678"/>
                <a:gd name="T61" fmla="*/ 78 h 80"/>
                <a:gd name="T62" fmla="*/ 336 w 678"/>
                <a:gd name="T63" fmla="*/ 80 h 80"/>
                <a:gd name="T64" fmla="*/ 336 w 678"/>
                <a:gd name="T65" fmla="*/ 76 h 80"/>
                <a:gd name="T66" fmla="*/ 336 w 678"/>
                <a:gd name="T67" fmla="*/ 80 h 80"/>
                <a:gd name="T68" fmla="*/ 336 w 678"/>
                <a:gd name="T69" fmla="*/ 80 h 80"/>
                <a:gd name="T70" fmla="*/ 292 w 678"/>
                <a:gd name="T71" fmla="*/ 78 h 80"/>
                <a:gd name="T72" fmla="*/ 248 w 678"/>
                <a:gd name="T73" fmla="*/ 76 h 80"/>
                <a:gd name="T74" fmla="*/ 204 w 678"/>
                <a:gd name="T75" fmla="*/ 70 h 80"/>
                <a:gd name="T76" fmla="*/ 162 w 678"/>
                <a:gd name="T77" fmla="*/ 62 h 80"/>
                <a:gd name="T78" fmla="*/ 120 w 678"/>
                <a:gd name="T79" fmla="*/ 52 h 80"/>
                <a:gd name="T80" fmla="*/ 80 w 678"/>
                <a:gd name="T81" fmla="*/ 40 h 80"/>
                <a:gd name="T82" fmla="*/ 40 w 678"/>
                <a:gd name="T83" fmla="*/ 26 h 80"/>
                <a:gd name="T84" fmla="*/ 0 w 678"/>
                <a:gd name="T85" fmla="*/ 10 h 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78" h="80">
                  <a:moveTo>
                    <a:pt x="0" y="10"/>
                  </a:moveTo>
                  <a:lnTo>
                    <a:pt x="0" y="10"/>
                  </a:lnTo>
                  <a:lnTo>
                    <a:pt x="0" y="2"/>
                  </a:lnTo>
                  <a:lnTo>
                    <a:pt x="40" y="18"/>
                  </a:lnTo>
                  <a:lnTo>
                    <a:pt x="80" y="32"/>
                  </a:lnTo>
                  <a:lnTo>
                    <a:pt x="120" y="44"/>
                  </a:lnTo>
                  <a:lnTo>
                    <a:pt x="162" y="54"/>
                  </a:lnTo>
                  <a:lnTo>
                    <a:pt x="204" y="62"/>
                  </a:lnTo>
                  <a:lnTo>
                    <a:pt x="248" y="68"/>
                  </a:lnTo>
                  <a:lnTo>
                    <a:pt x="292" y="70"/>
                  </a:lnTo>
                  <a:lnTo>
                    <a:pt x="336" y="72"/>
                  </a:lnTo>
                  <a:lnTo>
                    <a:pt x="382" y="70"/>
                  </a:lnTo>
                  <a:lnTo>
                    <a:pt x="426" y="68"/>
                  </a:lnTo>
                  <a:lnTo>
                    <a:pt x="470" y="62"/>
                  </a:lnTo>
                  <a:lnTo>
                    <a:pt x="514" y="54"/>
                  </a:lnTo>
                  <a:lnTo>
                    <a:pt x="556" y="44"/>
                  </a:lnTo>
                  <a:lnTo>
                    <a:pt x="598" y="30"/>
                  </a:lnTo>
                  <a:lnTo>
                    <a:pt x="638" y="16"/>
                  </a:lnTo>
                  <a:lnTo>
                    <a:pt x="678" y="0"/>
                  </a:lnTo>
                  <a:lnTo>
                    <a:pt x="678" y="8"/>
                  </a:lnTo>
                  <a:lnTo>
                    <a:pt x="638" y="24"/>
                  </a:lnTo>
                  <a:lnTo>
                    <a:pt x="598" y="40"/>
                  </a:lnTo>
                  <a:lnTo>
                    <a:pt x="556" y="52"/>
                  </a:lnTo>
                  <a:lnTo>
                    <a:pt x="514" y="62"/>
                  </a:lnTo>
                  <a:lnTo>
                    <a:pt x="470" y="70"/>
                  </a:lnTo>
                  <a:lnTo>
                    <a:pt x="426" y="76"/>
                  </a:lnTo>
                  <a:lnTo>
                    <a:pt x="382" y="78"/>
                  </a:lnTo>
                  <a:lnTo>
                    <a:pt x="336" y="80"/>
                  </a:lnTo>
                  <a:lnTo>
                    <a:pt x="336" y="76"/>
                  </a:lnTo>
                  <a:lnTo>
                    <a:pt x="336" y="80"/>
                  </a:lnTo>
                  <a:lnTo>
                    <a:pt x="292" y="78"/>
                  </a:lnTo>
                  <a:lnTo>
                    <a:pt x="248" y="76"/>
                  </a:lnTo>
                  <a:lnTo>
                    <a:pt x="204" y="70"/>
                  </a:lnTo>
                  <a:lnTo>
                    <a:pt x="162" y="62"/>
                  </a:lnTo>
                  <a:lnTo>
                    <a:pt x="120" y="52"/>
                  </a:lnTo>
                  <a:lnTo>
                    <a:pt x="80" y="40"/>
                  </a:lnTo>
                  <a:lnTo>
                    <a:pt x="40" y="26"/>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2" name="Freeform 126"/>
            <p:cNvSpPr>
              <a:spLocks/>
            </p:cNvSpPr>
            <p:nvPr/>
          </p:nvSpPr>
          <p:spPr bwMode="auto">
            <a:xfrm>
              <a:off x="2916" y="2992"/>
              <a:ext cx="220" cy="236"/>
            </a:xfrm>
            <a:custGeom>
              <a:avLst/>
              <a:gdLst>
                <a:gd name="T0" fmla="*/ 0 w 220"/>
                <a:gd name="T1" fmla="*/ 230 h 236"/>
                <a:gd name="T2" fmla="*/ 0 w 220"/>
                <a:gd name="T3" fmla="*/ 230 h 236"/>
                <a:gd name="T4" fmla="*/ 48 w 220"/>
                <a:gd name="T5" fmla="*/ 192 h 236"/>
                <a:gd name="T6" fmla="*/ 92 w 220"/>
                <a:gd name="T7" fmla="*/ 150 h 236"/>
                <a:gd name="T8" fmla="*/ 92 w 220"/>
                <a:gd name="T9" fmla="*/ 150 h 236"/>
                <a:gd name="T10" fmla="*/ 124 w 220"/>
                <a:gd name="T11" fmla="*/ 116 h 236"/>
                <a:gd name="T12" fmla="*/ 156 w 220"/>
                <a:gd name="T13" fmla="*/ 80 h 236"/>
                <a:gd name="T14" fmla="*/ 184 w 220"/>
                <a:gd name="T15" fmla="*/ 42 h 236"/>
                <a:gd name="T16" fmla="*/ 210 w 220"/>
                <a:gd name="T17" fmla="*/ 2 h 236"/>
                <a:gd name="T18" fmla="*/ 220 w 220"/>
                <a:gd name="T19" fmla="*/ 0 h 236"/>
                <a:gd name="T20" fmla="*/ 220 w 220"/>
                <a:gd name="T21" fmla="*/ 0 h 236"/>
                <a:gd name="T22" fmla="*/ 198 w 220"/>
                <a:gd name="T23" fmla="*/ 34 h 236"/>
                <a:gd name="T24" fmla="*/ 176 w 220"/>
                <a:gd name="T25" fmla="*/ 68 h 236"/>
                <a:gd name="T26" fmla="*/ 150 w 220"/>
                <a:gd name="T27" fmla="*/ 98 h 236"/>
                <a:gd name="T28" fmla="*/ 124 w 220"/>
                <a:gd name="T29" fmla="*/ 128 h 236"/>
                <a:gd name="T30" fmla="*/ 96 w 220"/>
                <a:gd name="T31" fmla="*/ 158 h 236"/>
                <a:gd name="T32" fmla="*/ 68 w 220"/>
                <a:gd name="T33" fmla="*/ 184 h 236"/>
                <a:gd name="T34" fmla="*/ 38 w 220"/>
                <a:gd name="T35" fmla="*/ 210 h 236"/>
                <a:gd name="T36" fmla="*/ 6 w 220"/>
                <a:gd name="T37" fmla="*/ 236 h 236"/>
                <a:gd name="T38" fmla="*/ 6 w 220"/>
                <a:gd name="T39" fmla="*/ 236 h 236"/>
                <a:gd name="T40" fmla="*/ 0 w 220"/>
                <a:gd name="T41" fmla="*/ 230 h 2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0" h="236">
                  <a:moveTo>
                    <a:pt x="0" y="230"/>
                  </a:moveTo>
                  <a:lnTo>
                    <a:pt x="0" y="230"/>
                  </a:lnTo>
                  <a:lnTo>
                    <a:pt x="48" y="192"/>
                  </a:lnTo>
                  <a:lnTo>
                    <a:pt x="92" y="150"/>
                  </a:lnTo>
                  <a:lnTo>
                    <a:pt x="124" y="116"/>
                  </a:lnTo>
                  <a:lnTo>
                    <a:pt x="156" y="80"/>
                  </a:lnTo>
                  <a:lnTo>
                    <a:pt x="184" y="42"/>
                  </a:lnTo>
                  <a:lnTo>
                    <a:pt x="210" y="2"/>
                  </a:lnTo>
                  <a:lnTo>
                    <a:pt x="220" y="0"/>
                  </a:lnTo>
                  <a:lnTo>
                    <a:pt x="198" y="34"/>
                  </a:lnTo>
                  <a:lnTo>
                    <a:pt x="176" y="68"/>
                  </a:lnTo>
                  <a:lnTo>
                    <a:pt x="150" y="98"/>
                  </a:lnTo>
                  <a:lnTo>
                    <a:pt x="124" y="128"/>
                  </a:lnTo>
                  <a:lnTo>
                    <a:pt x="96" y="158"/>
                  </a:lnTo>
                  <a:lnTo>
                    <a:pt x="68" y="184"/>
                  </a:lnTo>
                  <a:lnTo>
                    <a:pt x="38" y="210"/>
                  </a:lnTo>
                  <a:lnTo>
                    <a:pt x="6" y="236"/>
                  </a:lnTo>
                  <a:lnTo>
                    <a:pt x="0" y="230"/>
                  </a:lnTo>
                  <a:close/>
                </a:path>
              </a:pathLst>
            </a:custGeom>
            <a:solidFill>
              <a:srgbClr val="78B1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3" name="Freeform 127"/>
            <p:cNvSpPr>
              <a:spLocks/>
            </p:cNvSpPr>
            <p:nvPr/>
          </p:nvSpPr>
          <p:spPr bwMode="auto">
            <a:xfrm>
              <a:off x="2916" y="2992"/>
              <a:ext cx="220" cy="236"/>
            </a:xfrm>
            <a:custGeom>
              <a:avLst/>
              <a:gdLst>
                <a:gd name="T0" fmla="*/ 0 w 220"/>
                <a:gd name="T1" fmla="*/ 230 h 236"/>
                <a:gd name="T2" fmla="*/ 0 w 220"/>
                <a:gd name="T3" fmla="*/ 230 h 236"/>
                <a:gd name="T4" fmla="*/ 48 w 220"/>
                <a:gd name="T5" fmla="*/ 192 h 236"/>
                <a:gd name="T6" fmla="*/ 92 w 220"/>
                <a:gd name="T7" fmla="*/ 150 h 236"/>
                <a:gd name="T8" fmla="*/ 92 w 220"/>
                <a:gd name="T9" fmla="*/ 150 h 236"/>
                <a:gd name="T10" fmla="*/ 124 w 220"/>
                <a:gd name="T11" fmla="*/ 116 h 236"/>
                <a:gd name="T12" fmla="*/ 156 w 220"/>
                <a:gd name="T13" fmla="*/ 80 h 236"/>
                <a:gd name="T14" fmla="*/ 184 w 220"/>
                <a:gd name="T15" fmla="*/ 42 h 236"/>
                <a:gd name="T16" fmla="*/ 210 w 220"/>
                <a:gd name="T17" fmla="*/ 2 h 236"/>
                <a:gd name="T18" fmla="*/ 220 w 220"/>
                <a:gd name="T19" fmla="*/ 0 h 236"/>
                <a:gd name="T20" fmla="*/ 220 w 220"/>
                <a:gd name="T21" fmla="*/ 0 h 236"/>
                <a:gd name="T22" fmla="*/ 198 w 220"/>
                <a:gd name="T23" fmla="*/ 34 h 236"/>
                <a:gd name="T24" fmla="*/ 176 w 220"/>
                <a:gd name="T25" fmla="*/ 68 h 236"/>
                <a:gd name="T26" fmla="*/ 150 w 220"/>
                <a:gd name="T27" fmla="*/ 98 h 236"/>
                <a:gd name="T28" fmla="*/ 124 w 220"/>
                <a:gd name="T29" fmla="*/ 128 h 236"/>
                <a:gd name="T30" fmla="*/ 96 w 220"/>
                <a:gd name="T31" fmla="*/ 158 h 236"/>
                <a:gd name="T32" fmla="*/ 68 w 220"/>
                <a:gd name="T33" fmla="*/ 184 h 236"/>
                <a:gd name="T34" fmla="*/ 38 w 220"/>
                <a:gd name="T35" fmla="*/ 210 h 236"/>
                <a:gd name="T36" fmla="*/ 6 w 220"/>
                <a:gd name="T37" fmla="*/ 236 h 236"/>
                <a:gd name="T38" fmla="*/ 6 w 220"/>
                <a:gd name="T39" fmla="*/ 236 h 236"/>
                <a:gd name="T40" fmla="*/ 0 w 220"/>
                <a:gd name="T41" fmla="*/ 230 h 2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0" h="236">
                  <a:moveTo>
                    <a:pt x="0" y="230"/>
                  </a:moveTo>
                  <a:lnTo>
                    <a:pt x="0" y="230"/>
                  </a:lnTo>
                  <a:lnTo>
                    <a:pt x="48" y="192"/>
                  </a:lnTo>
                  <a:lnTo>
                    <a:pt x="92" y="150"/>
                  </a:lnTo>
                  <a:lnTo>
                    <a:pt x="124" y="116"/>
                  </a:lnTo>
                  <a:lnTo>
                    <a:pt x="156" y="80"/>
                  </a:lnTo>
                  <a:lnTo>
                    <a:pt x="184" y="42"/>
                  </a:lnTo>
                  <a:lnTo>
                    <a:pt x="210" y="2"/>
                  </a:lnTo>
                  <a:lnTo>
                    <a:pt x="220" y="0"/>
                  </a:lnTo>
                  <a:lnTo>
                    <a:pt x="198" y="34"/>
                  </a:lnTo>
                  <a:lnTo>
                    <a:pt x="176" y="68"/>
                  </a:lnTo>
                  <a:lnTo>
                    <a:pt x="150" y="98"/>
                  </a:lnTo>
                  <a:lnTo>
                    <a:pt x="124" y="128"/>
                  </a:lnTo>
                  <a:lnTo>
                    <a:pt x="96" y="158"/>
                  </a:lnTo>
                  <a:lnTo>
                    <a:pt x="68" y="184"/>
                  </a:lnTo>
                  <a:lnTo>
                    <a:pt x="38" y="210"/>
                  </a:lnTo>
                  <a:lnTo>
                    <a:pt x="6" y="236"/>
                  </a:lnTo>
                  <a:lnTo>
                    <a:pt x="0" y="2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4" name="Freeform 128"/>
            <p:cNvSpPr>
              <a:spLocks/>
            </p:cNvSpPr>
            <p:nvPr/>
          </p:nvSpPr>
          <p:spPr bwMode="auto">
            <a:xfrm>
              <a:off x="3126" y="2570"/>
              <a:ext cx="136" cy="424"/>
            </a:xfrm>
            <a:custGeom>
              <a:avLst/>
              <a:gdLst>
                <a:gd name="T0" fmla="*/ 128 w 136"/>
                <a:gd name="T1" fmla="*/ 2 h 424"/>
                <a:gd name="T2" fmla="*/ 128 w 136"/>
                <a:gd name="T3" fmla="*/ 2 h 424"/>
                <a:gd name="T4" fmla="*/ 136 w 136"/>
                <a:gd name="T5" fmla="*/ 0 h 424"/>
                <a:gd name="T6" fmla="*/ 136 w 136"/>
                <a:gd name="T7" fmla="*/ 0 h 424"/>
                <a:gd name="T8" fmla="*/ 132 w 136"/>
                <a:gd name="T9" fmla="*/ 56 h 424"/>
                <a:gd name="T10" fmla="*/ 126 w 136"/>
                <a:gd name="T11" fmla="*/ 114 h 424"/>
                <a:gd name="T12" fmla="*/ 114 w 136"/>
                <a:gd name="T13" fmla="*/ 168 h 424"/>
                <a:gd name="T14" fmla="*/ 100 w 136"/>
                <a:gd name="T15" fmla="*/ 222 h 424"/>
                <a:gd name="T16" fmla="*/ 82 w 136"/>
                <a:gd name="T17" fmla="*/ 276 h 424"/>
                <a:gd name="T18" fmla="*/ 62 w 136"/>
                <a:gd name="T19" fmla="*/ 326 h 424"/>
                <a:gd name="T20" fmla="*/ 38 w 136"/>
                <a:gd name="T21" fmla="*/ 376 h 424"/>
                <a:gd name="T22" fmla="*/ 10 w 136"/>
                <a:gd name="T23" fmla="*/ 422 h 424"/>
                <a:gd name="T24" fmla="*/ 0 w 136"/>
                <a:gd name="T25" fmla="*/ 424 h 424"/>
                <a:gd name="T26" fmla="*/ 0 w 136"/>
                <a:gd name="T27" fmla="*/ 424 h 424"/>
                <a:gd name="T28" fmla="*/ 28 w 136"/>
                <a:gd name="T29" fmla="*/ 376 h 424"/>
                <a:gd name="T30" fmla="*/ 52 w 136"/>
                <a:gd name="T31" fmla="*/ 328 h 424"/>
                <a:gd name="T32" fmla="*/ 74 w 136"/>
                <a:gd name="T33" fmla="*/ 278 h 424"/>
                <a:gd name="T34" fmla="*/ 92 w 136"/>
                <a:gd name="T35" fmla="*/ 224 h 424"/>
                <a:gd name="T36" fmla="*/ 106 w 136"/>
                <a:gd name="T37" fmla="*/ 172 h 424"/>
                <a:gd name="T38" fmla="*/ 116 w 136"/>
                <a:gd name="T39" fmla="*/ 116 h 424"/>
                <a:gd name="T40" fmla="*/ 124 w 136"/>
                <a:gd name="T41" fmla="*/ 60 h 424"/>
                <a:gd name="T42" fmla="*/ 128 w 136"/>
                <a:gd name="T43" fmla="*/ 2 h 4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6" h="424">
                  <a:moveTo>
                    <a:pt x="128" y="2"/>
                  </a:moveTo>
                  <a:lnTo>
                    <a:pt x="128" y="2"/>
                  </a:lnTo>
                  <a:lnTo>
                    <a:pt x="136" y="0"/>
                  </a:lnTo>
                  <a:lnTo>
                    <a:pt x="132" y="56"/>
                  </a:lnTo>
                  <a:lnTo>
                    <a:pt x="126" y="114"/>
                  </a:lnTo>
                  <a:lnTo>
                    <a:pt x="114" y="168"/>
                  </a:lnTo>
                  <a:lnTo>
                    <a:pt x="100" y="222"/>
                  </a:lnTo>
                  <a:lnTo>
                    <a:pt x="82" y="276"/>
                  </a:lnTo>
                  <a:lnTo>
                    <a:pt x="62" y="326"/>
                  </a:lnTo>
                  <a:lnTo>
                    <a:pt x="38" y="376"/>
                  </a:lnTo>
                  <a:lnTo>
                    <a:pt x="10" y="422"/>
                  </a:lnTo>
                  <a:lnTo>
                    <a:pt x="0" y="424"/>
                  </a:lnTo>
                  <a:lnTo>
                    <a:pt x="28" y="376"/>
                  </a:lnTo>
                  <a:lnTo>
                    <a:pt x="52" y="328"/>
                  </a:lnTo>
                  <a:lnTo>
                    <a:pt x="74" y="278"/>
                  </a:lnTo>
                  <a:lnTo>
                    <a:pt x="92" y="224"/>
                  </a:lnTo>
                  <a:lnTo>
                    <a:pt x="106" y="172"/>
                  </a:lnTo>
                  <a:lnTo>
                    <a:pt x="116" y="116"/>
                  </a:lnTo>
                  <a:lnTo>
                    <a:pt x="124" y="60"/>
                  </a:lnTo>
                  <a:lnTo>
                    <a:pt x="128" y="2"/>
                  </a:lnTo>
                  <a:close/>
                </a:path>
              </a:pathLst>
            </a:custGeom>
            <a:solidFill>
              <a:srgbClr val="79B2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5" name="Freeform 129"/>
            <p:cNvSpPr>
              <a:spLocks/>
            </p:cNvSpPr>
            <p:nvPr/>
          </p:nvSpPr>
          <p:spPr bwMode="auto">
            <a:xfrm>
              <a:off x="3126" y="2570"/>
              <a:ext cx="136" cy="424"/>
            </a:xfrm>
            <a:custGeom>
              <a:avLst/>
              <a:gdLst>
                <a:gd name="T0" fmla="*/ 128 w 136"/>
                <a:gd name="T1" fmla="*/ 2 h 424"/>
                <a:gd name="T2" fmla="*/ 128 w 136"/>
                <a:gd name="T3" fmla="*/ 2 h 424"/>
                <a:gd name="T4" fmla="*/ 136 w 136"/>
                <a:gd name="T5" fmla="*/ 0 h 424"/>
                <a:gd name="T6" fmla="*/ 136 w 136"/>
                <a:gd name="T7" fmla="*/ 0 h 424"/>
                <a:gd name="T8" fmla="*/ 132 w 136"/>
                <a:gd name="T9" fmla="*/ 56 h 424"/>
                <a:gd name="T10" fmla="*/ 126 w 136"/>
                <a:gd name="T11" fmla="*/ 114 h 424"/>
                <a:gd name="T12" fmla="*/ 114 w 136"/>
                <a:gd name="T13" fmla="*/ 168 h 424"/>
                <a:gd name="T14" fmla="*/ 100 w 136"/>
                <a:gd name="T15" fmla="*/ 222 h 424"/>
                <a:gd name="T16" fmla="*/ 82 w 136"/>
                <a:gd name="T17" fmla="*/ 276 h 424"/>
                <a:gd name="T18" fmla="*/ 62 w 136"/>
                <a:gd name="T19" fmla="*/ 326 h 424"/>
                <a:gd name="T20" fmla="*/ 38 w 136"/>
                <a:gd name="T21" fmla="*/ 376 h 424"/>
                <a:gd name="T22" fmla="*/ 10 w 136"/>
                <a:gd name="T23" fmla="*/ 422 h 424"/>
                <a:gd name="T24" fmla="*/ 0 w 136"/>
                <a:gd name="T25" fmla="*/ 424 h 424"/>
                <a:gd name="T26" fmla="*/ 0 w 136"/>
                <a:gd name="T27" fmla="*/ 424 h 424"/>
                <a:gd name="T28" fmla="*/ 28 w 136"/>
                <a:gd name="T29" fmla="*/ 376 h 424"/>
                <a:gd name="T30" fmla="*/ 52 w 136"/>
                <a:gd name="T31" fmla="*/ 328 h 424"/>
                <a:gd name="T32" fmla="*/ 74 w 136"/>
                <a:gd name="T33" fmla="*/ 278 h 424"/>
                <a:gd name="T34" fmla="*/ 92 w 136"/>
                <a:gd name="T35" fmla="*/ 224 h 424"/>
                <a:gd name="T36" fmla="*/ 106 w 136"/>
                <a:gd name="T37" fmla="*/ 172 h 424"/>
                <a:gd name="T38" fmla="*/ 116 w 136"/>
                <a:gd name="T39" fmla="*/ 116 h 424"/>
                <a:gd name="T40" fmla="*/ 124 w 136"/>
                <a:gd name="T41" fmla="*/ 60 h 424"/>
                <a:gd name="T42" fmla="*/ 128 w 136"/>
                <a:gd name="T43" fmla="*/ 2 h 4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6" h="424">
                  <a:moveTo>
                    <a:pt x="128" y="2"/>
                  </a:moveTo>
                  <a:lnTo>
                    <a:pt x="128" y="2"/>
                  </a:lnTo>
                  <a:lnTo>
                    <a:pt x="136" y="0"/>
                  </a:lnTo>
                  <a:lnTo>
                    <a:pt x="132" y="56"/>
                  </a:lnTo>
                  <a:lnTo>
                    <a:pt x="126" y="114"/>
                  </a:lnTo>
                  <a:lnTo>
                    <a:pt x="114" y="168"/>
                  </a:lnTo>
                  <a:lnTo>
                    <a:pt x="100" y="222"/>
                  </a:lnTo>
                  <a:lnTo>
                    <a:pt x="82" y="276"/>
                  </a:lnTo>
                  <a:lnTo>
                    <a:pt x="62" y="326"/>
                  </a:lnTo>
                  <a:lnTo>
                    <a:pt x="38" y="376"/>
                  </a:lnTo>
                  <a:lnTo>
                    <a:pt x="10" y="422"/>
                  </a:lnTo>
                  <a:lnTo>
                    <a:pt x="0" y="424"/>
                  </a:lnTo>
                  <a:lnTo>
                    <a:pt x="28" y="376"/>
                  </a:lnTo>
                  <a:lnTo>
                    <a:pt x="52" y="328"/>
                  </a:lnTo>
                  <a:lnTo>
                    <a:pt x="74" y="278"/>
                  </a:lnTo>
                  <a:lnTo>
                    <a:pt x="92" y="224"/>
                  </a:lnTo>
                  <a:lnTo>
                    <a:pt x="106" y="172"/>
                  </a:lnTo>
                  <a:lnTo>
                    <a:pt x="116" y="116"/>
                  </a:lnTo>
                  <a:lnTo>
                    <a:pt x="124" y="60"/>
                  </a:lnTo>
                  <a:lnTo>
                    <a:pt x="128"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6" name="Freeform 130"/>
            <p:cNvSpPr>
              <a:spLocks/>
            </p:cNvSpPr>
            <p:nvPr/>
          </p:nvSpPr>
          <p:spPr bwMode="auto">
            <a:xfrm>
              <a:off x="2914" y="1868"/>
              <a:ext cx="348" cy="696"/>
            </a:xfrm>
            <a:custGeom>
              <a:avLst/>
              <a:gdLst>
                <a:gd name="T0" fmla="*/ 340 w 348"/>
                <a:gd name="T1" fmla="*/ 680 h 696"/>
                <a:gd name="T2" fmla="*/ 340 w 348"/>
                <a:gd name="T3" fmla="*/ 680 h 696"/>
                <a:gd name="T4" fmla="*/ 340 w 348"/>
                <a:gd name="T5" fmla="*/ 636 h 696"/>
                <a:gd name="T6" fmla="*/ 336 w 348"/>
                <a:gd name="T7" fmla="*/ 594 h 696"/>
                <a:gd name="T8" fmla="*/ 330 w 348"/>
                <a:gd name="T9" fmla="*/ 552 h 696"/>
                <a:gd name="T10" fmla="*/ 324 w 348"/>
                <a:gd name="T11" fmla="*/ 510 h 696"/>
                <a:gd name="T12" fmla="*/ 314 w 348"/>
                <a:gd name="T13" fmla="*/ 470 h 696"/>
                <a:gd name="T14" fmla="*/ 302 w 348"/>
                <a:gd name="T15" fmla="*/ 430 h 696"/>
                <a:gd name="T16" fmla="*/ 290 w 348"/>
                <a:gd name="T17" fmla="*/ 390 h 696"/>
                <a:gd name="T18" fmla="*/ 274 w 348"/>
                <a:gd name="T19" fmla="*/ 352 h 696"/>
                <a:gd name="T20" fmla="*/ 258 w 348"/>
                <a:gd name="T21" fmla="*/ 316 h 696"/>
                <a:gd name="T22" fmla="*/ 238 w 348"/>
                <a:gd name="T23" fmla="*/ 278 h 696"/>
                <a:gd name="T24" fmla="*/ 218 w 348"/>
                <a:gd name="T25" fmla="*/ 244 h 696"/>
                <a:gd name="T26" fmla="*/ 196 w 348"/>
                <a:gd name="T27" fmla="*/ 210 h 696"/>
                <a:gd name="T28" fmla="*/ 174 w 348"/>
                <a:gd name="T29" fmla="*/ 176 h 696"/>
                <a:gd name="T30" fmla="*/ 148 w 348"/>
                <a:gd name="T31" fmla="*/ 144 h 696"/>
                <a:gd name="T32" fmla="*/ 122 w 348"/>
                <a:gd name="T33" fmla="*/ 114 h 696"/>
                <a:gd name="T34" fmla="*/ 94 w 348"/>
                <a:gd name="T35" fmla="*/ 86 h 696"/>
                <a:gd name="T36" fmla="*/ 94 w 348"/>
                <a:gd name="T37" fmla="*/ 86 h 696"/>
                <a:gd name="T38" fmla="*/ 48 w 348"/>
                <a:gd name="T39" fmla="*/ 44 h 696"/>
                <a:gd name="T40" fmla="*/ 0 w 348"/>
                <a:gd name="T41" fmla="*/ 4 h 696"/>
                <a:gd name="T42" fmla="*/ 0 w 348"/>
                <a:gd name="T43" fmla="*/ 4 h 696"/>
                <a:gd name="T44" fmla="*/ 8 w 348"/>
                <a:gd name="T45" fmla="*/ 0 h 696"/>
                <a:gd name="T46" fmla="*/ 8 w 348"/>
                <a:gd name="T47" fmla="*/ 0 h 696"/>
                <a:gd name="T48" fmla="*/ 46 w 348"/>
                <a:gd name="T49" fmla="*/ 30 h 696"/>
                <a:gd name="T50" fmla="*/ 82 w 348"/>
                <a:gd name="T51" fmla="*/ 62 h 696"/>
                <a:gd name="T52" fmla="*/ 116 w 348"/>
                <a:gd name="T53" fmla="*/ 96 h 696"/>
                <a:gd name="T54" fmla="*/ 148 w 348"/>
                <a:gd name="T55" fmla="*/ 132 h 696"/>
                <a:gd name="T56" fmla="*/ 178 w 348"/>
                <a:gd name="T57" fmla="*/ 170 h 696"/>
                <a:gd name="T58" fmla="*/ 206 w 348"/>
                <a:gd name="T59" fmla="*/ 210 h 696"/>
                <a:gd name="T60" fmla="*/ 232 w 348"/>
                <a:gd name="T61" fmla="*/ 250 h 696"/>
                <a:gd name="T62" fmla="*/ 256 w 348"/>
                <a:gd name="T63" fmla="*/ 294 h 696"/>
                <a:gd name="T64" fmla="*/ 276 w 348"/>
                <a:gd name="T65" fmla="*/ 338 h 696"/>
                <a:gd name="T66" fmla="*/ 294 w 348"/>
                <a:gd name="T67" fmla="*/ 384 h 696"/>
                <a:gd name="T68" fmla="*/ 310 w 348"/>
                <a:gd name="T69" fmla="*/ 430 h 696"/>
                <a:gd name="T70" fmla="*/ 324 w 348"/>
                <a:gd name="T71" fmla="*/ 478 h 696"/>
                <a:gd name="T72" fmla="*/ 334 w 348"/>
                <a:gd name="T73" fmla="*/ 526 h 696"/>
                <a:gd name="T74" fmla="*/ 342 w 348"/>
                <a:gd name="T75" fmla="*/ 578 h 696"/>
                <a:gd name="T76" fmla="*/ 346 w 348"/>
                <a:gd name="T77" fmla="*/ 628 h 696"/>
                <a:gd name="T78" fmla="*/ 348 w 348"/>
                <a:gd name="T79" fmla="*/ 680 h 696"/>
                <a:gd name="T80" fmla="*/ 348 w 348"/>
                <a:gd name="T81" fmla="*/ 680 h 696"/>
                <a:gd name="T82" fmla="*/ 348 w 348"/>
                <a:gd name="T83" fmla="*/ 692 h 696"/>
                <a:gd name="T84" fmla="*/ 348 w 348"/>
                <a:gd name="T85" fmla="*/ 692 h 696"/>
                <a:gd name="T86" fmla="*/ 340 w 348"/>
                <a:gd name="T87" fmla="*/ 696 h 696"/>
                <a:gd name="T88" fmla="*/ 340 w 348"/>
                <a:gd name="T89" fmla="*/ 696 h 696"/>
                <a:gd name="T90" fmla="*/ 340 w 348"/>
                <a:gd name="T91" fmla="*/ 680 h 6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48" h="696">
                  <a:moveTo>
                    <a:pt x="340" y="680"/>
                  </a:moveTo>
                  <a:lnTo>
                    <a:pt x="340" y="680"/>
                  </a:lnTo>
                  <a:lnTo>
                    <a:pt x="340" y="636"/>
                  </a:lnTo>
                  <a:lnTo>
                    <a:pt x="336" y="594"/>
                  </a:lnTo>
                  <a:lnTo>
                    <a:pt x="330" y="552"/>
                  </a:lnTo>
                  <a:lnTo>
                    <a:pt x="324" y="510"/>
                  </a:lnTo>
                  <a:lnTo>
                    <a:pt x="314" y="470"/>
                  </a:lnTo>
                  <a:lnTo>
                    <a:pt x="302" y="430"/>
                  </a:lnTo>
                  <a:lnTo>
                    <a:pt x="290" y="390"/>
                  </a:lnTo>
                  <a:lnTo>
                    <a:pt x="274" y="352"/>
                  </a:lnTo>
                  <a:lnTo>
                    <a:pt x="258" y="316"/>
                  </a:lnTo>
                  <a:lnTo>
                    <a:pt x="238" y="278"/>
                  </a:lnTo>
                  <a:lnTo>
                    <a:pt x="218" y="244"/>
                  </a:lnTo>
                  <a:lnTo>
                    <a:pt x="196" y="210"/>
                  </a:lnTo>
                  <a:lnTo>
                    <a:pt x="174" y="176"/>
                  </a:lnTo>
                  <a:lnTo>
                    <a:pt x="148" y="144"/>
                  </a:lnTo>
                  <a:lnTo>
                    <a:pt x="122" y="114"/>
                  </a:lnTo>
                  <a:lnTo>
                    <a:pt x="94" y="86"/>
                  </a:lnTo>
                  <a:lnTo>
                    <a:pt x="48" y="44"/>
                  </a:lnTo>
                  <a:lnTo>
                    <a:pt x="0" y="4"/>
                  </a:lnTo>
                  <a:lnTo>
                    <a:pt x="8" y="0"/>
                  </a:lnTo>
                  <a:lnTo>
                    <a:pt x="46" y="30"/>
                  </a:lnTo>
                  <a:lnTo>
                    <a:pt x="82" y="62"/>
                  </a:lnTo>
                  <a:lnTo>
                    <a:pt x="116" y="96"/>
                  </a:lnTo>
                  <a:lnTo>
                    <a:pt x="148" y="132"/>
                  </a:lnTo>
                  <a:lnTo>
                    <a:pt x="178" y="170"/>
                  </a:lnTo>
                  <a:lnTo>
                    <a:pt x="206" y="210"/>
                  </a:lnTo>
                  <a:lnTo>
                    <a:pt x="232" y="250"/>
                  </a:lnTo>
                  <a:lnTo>
                    <a:pt x="256" y="294"/>
                  </a:lnTo>
                  <a:lnTo>
                    <a:pt x="276" y="338"/>
                  </a:lnTo>
                  <a:lnTo>
                    <a:pt x="294" y="384"/>
                  </a:lnTo>
                  <a:lnTo>
                    <a:pt x="310" y="430"/>
                  </a:lnTo>
                  <a:lnTo>
                    <a:pt x="324" y="478"/>
                  </a:lnTo>
                  <a:lnTo>
                    <a:pt x="334" y="526"/>
                  </a:lnTo>
                  <a:lnTo>
                    <a:pt x="342" y="578"/>
                  </a:lnTo>
                  <a:lnTo>
                    <a:pt x="346" y="628"/>
                  </a:lnTo>
                  <a:lnTo>
                    <a:pt x="348" y="680"/>
                  </a:lnTo>
                  <a:lnTo>
                    <a:pt x="348" y="692"/>
                  </a:lnTo>
                  <a:lnTo>
                    <a:pt x="340" y="696"/>
                  </a:lnTo>
                  <a:lnTo>
                    <a:pt x="340" y="680"/>
                  </a:lnTo>
                  <a:close/>
                </a:path>
              </a:pathLst>
            </a:custGeom>
            <a:solidFill>
              <a:srgbClr val="788B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7" name="Freeform 131"/>
            <p:cNvSpPr>
              <a:spLocks/>
            </p:cNvSpPr>
            <p:nvPr/>
          </p:nvSpPr>
          <p:spPr bwMode="auto">
            <a:xfrm>
              <a:off x="2914" y="1868"/>
              <a:ext cx="348" cy="696"/>
            </a:xfrm>
            <a:custGeom>
              <a:avLst/>
              <a:gdLst>
                <a:gd name="T0" fmla="*/ 340 w 348"/>
                <a:gd name="T1" fmla="*/ 680 h 696"/>
                <a:gd name="T2" fmla="*/ 340 w 348"/>
                <a:gd name="T3" fmla="*/ 680 h 696"/>
                <a:gd name="T4" fmla="*/ 340 w 348"/>
                <a:gd name="T5" fmla="*/ 636 h 696"/>
                <a:gd name="T6" fmla="*/ 336 w 348"/>
                <a:gd name="T7" fmla="*/ 594 h 696"/>
                <a:gd name="T8" fmla="*/ 330 w 348"/>
                <a:gd name="T9" fmla="*/ 552 h 696"/>
                <a:gd name="T10" fmla="*/ 324 w 348"/>
                <a:gd name="T11" fmla="*/ 510 h 696"/>
                <a:gd name="T12" fmla="*/ 314 w 348"/>
                <a:gd name="T13" fmla="*/ 470 h 696"/>
                <a:gd name="T14" fmla="*/ 302 w 348"/>
                <a:gd name="T15" fmla="*/ 430 h 696"/>
                <a:gd name="T16" fmla="*/ 290 w 348"/>
                <a:gd name="T17" fmla="*/ 390 h 696"/>
                <a:gd name="T18" fmla="*/ 274 w 348"/>
                <a:gd name="T19" fmla="*/ 352 h 696"/>
                <a:gd name="T20" fmla="*/ 258 w 348"/>
                <a:gd name="T21" fmla="*/ 316 h 696"/>
                <a:gd name="T22" fmla="*/ 238 w 348"/>
                <a:gd name="T23" fmla="*/ 278 h 696"/>
                <a:gd name="T24" fmla="*/ 218 w 348"/>
                <a:gd name="T25" fmla="*/ 244 h 696"/>
                <a:gd name="T26" fmla="*/ 196 w 348"/>
                <a:gd name="T27" fmla="*/ 210 h 696"/>
                <a:gd name="T28" fmla="*/ 174 w 348"/>
                <a:gd name="T29" fmla="*/ 176 h 696"/>
                <a:gd name="T30" fmla="*/ 148 w 348"/>
                <a:gd name="T31" fmla="*/ 144 h 696"/>
                <a:gd name="T32" fmla="*/ 122 w 348"/>
                <a:gd name="T33" fmla="*/ 114 h 696"/>
                <a:gd name="T34" fmla="*/ 94 w 348"/>
                <a:gd name="T35" fmla="*/ 86 h 696"/>
                <a:gd name="T36" fmla="*/ 94 w 348"/>
                <a:gd name="T37" fmla="*/ 86 h 696"/>
                <a:gd name="T38" fmla="*/ 48 w 348"/>
                <a:gd name="T39" fmla="*/ 44 h 696"/>
                <a:gd name="T40" fmla="*/ 0 w 348"/>
                <a:gd name="T41" fmla="*/ 4 h 696"/>
                <a:gd name="T42" fmla="*/ 0 w 348"/>
                <a:gd name="T43" fmla="*/ 4 h 696"/>
                <a:gd name="T44" fmla="*/ 8 w 348"/>
                <a:gd name="T45" fmla="*/ 0 h 696"/>
                <a:gd name="T46" fmla="*/ 8 w 348"/>
                <a:gd name="T47" fmla="*/ 0 h 696"/>
                <a:gd name="T48" fmla="*/ 46 w 348"/>
                <a:gd name="T49" fmla="*/ 30 h 696"/>
                <a:gd name="T50" fmla="*/ 82 w 348"/>
                <a:gd name="T51" fmla="*/ 62 h 696"/>
                <a:gd name="T52" fmla="*/ 116 w 348"/>
                <a:gd name="T53" fmla="*/ 96 h 696"/>
                <a:gd name="T54" fmla="*/ 148 w 348"/>
                <a:gd name="T55" fmla="*/ 132 h 696"/>
                <a:gd name="T56" fmla="*/ 178 w 348"/>
                <a:gd name="T57" fmla="*/ 170 h 696"/>
                <a:gd name="T58" fmla="*/ 206 w 348"/>
                <a:gd name="T59" fmla="*/ 210 h 696"/>
                <a:gd name="T60" fmla="*/ 232 w 348"/>
                <a:gd name="T61" fmla="*/ 250 h 696"/>
                <a:gd name="T62" fmla="*/ 256 w 348"/>
                <a:gd name="T63" fmla="*/ 294 h 696"/>
                <a:gd name="T64" fmla="*/ 276 w 348"/>
                <a:gd name="T65" fmla="*/ 338 h 696"/>
                <a:gd name="T66" fmla="*/ 294 w 348"/>
                <a:gd name="T67" fmla="*/ 384 h 696"/>
                <a:gd name="T68" fmla="*/ 310 w 348"/>
                <a:gd name="T69" fmla="*/ 430 h 696"/>
                <a:gd name="T70" fmla="*/ 324 w 348"/>
                <a:gd name="T71" fmla="*/ 478 h 696"/>
                <a:gd name="T72" fmla="*/ 334 w 348"/>
                <a:gd name="T73" fmla="*/ 526 h 696"/>
                <a:gd name="T74" fmla="*/ 342 w 348"/>
                <a:gd name="T75" fmla="*/ 578 h 696"/>
                <a:gd name="T76" fmla="*/ 346 w 348"/>
                <a:gd name="T77" fmla="*/ 628 h 696"/>
                <a:gd name="T78" fmla="*/ 348 w 348"/>
                <a:gd name="T79" fmla="*/ 680 h 696"/>
                <a:gd name="T80" fmla="*/ 348 w 348"/>
                <a:gd name="T81" fmla="*/ 680 h 696"/>
                <a:gd name="T82" fmla="*/ 348 w 348"/>
                <a:gd name="T83" fmla="*/ 692 h 696"/>
                <a:gd name="T84" fmla="*/ 348 w 348"/>
                <a:gd name="T85" fmla="*/ 692 h 696"/>
                <a:gd name="T86" fmla="*/ 340 w 348"/>
                <a:gd name="T87" fmla="*/ 696 h 696"/>
                <a:gd name="T88" fmla="*/ 340 w 348"/>
                <a:gd name="T89" fmla="*/ 696 h 696"/>
                <a:gd name="T90" fmla="*/ 340 w 348"/>
                <a:gd name="T91" fmla="*/ 680 h 6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48" h="696">
                  <a:moveTo>
                    <a:pt x="340" y="680"/>
                  </a:moveTo>
                  <a:lnTo>
                    <a:pt x="340" y="680"/>
                  </a:lnTo>
                  <a:lnTo>
                    <a:pt x="340" y="636"/>
                  </a:lnTo>
                  <a:lnTo>
                    <a:pt x="336" y="594"/>
                  </a:lnTo>
                  <a:lnTo>
                    <a:pt x="330" y="552"/>
                  </a:lnTo>
                  <a:lnTo>
                    <a:pt x="324" y="510"/>
                  </a:lnTo>
                  <a:lnTo>
                    <a:pt x="314" y="470"/>
                  </a:lnTo>
                  <a:lnTo>
                    <a:pt x="302" y="430"/>
                  </a:lnTo>
                  <a:lnTo>
                    <a:pt x="290" y="390"/>
                  </a:lnTo>
                  <a:lnTo>
                    <a:pt x="274" y="352"/>
                  </a:lnTo>
                  <a:lnTo>
                    <a:pt x="258" y="316"/>
                  </a:lnTo>
                  <a:lnTo>
                    <a:pt x="238" y="278"/>
                  </a:lnTo>
                  <a:lnTo>
                    <a:pt x="218" y="244"/>
                  </a:lnTo>
                  <a:lnTo>
                    <a:pt x="196" y="210"/>
                  </a:lnTo>
                  <a:lnTo>
                    <a:pt x="174" y="176"/>
                  </a:lnTo>
                  <a:lnTo>
                    <a:pt x="148" y="144"/>
                  </a:lnTo>
                  <a:lnTo>
                    <a:pt x="122" y="114"/>
                  </a:lnTo>
                  <a:lnTo>
                    <a:pt x="94" y="86"/>
                  </a:lnTo>
                  <a:lnTo>
                    <a:pt x="48" y="44"/>
                  </a:lnTo>
                  <a:lnTo>
                    <a:pt x="0" y="4"/>
                  </a:lnTo>
                  <a:lnTo>
                    <a:pt x="8" y="0"/>
                  </a:lnTo>
                  <a:lnTo>
                    <a:pt x="46" y="30"/>
                  </a:lnTo>
                  <a:lnTo>
                    <a:pt x="82" y="62"/>
                  </a:lnTo>
                  <a:lnTo>
                    <a:pt x="116" y="96"/>
                  </a:lnTo>
                  <a:lnTo>
                    <a:pt x="148" y="132"/>
                  </a:lnTo>
                  <a:lnTo>
                    <a:pt x="178" y="170"/>
                  </a:lnTo>
                  <a:lnTo>
                    <a:pt x="206" y="210"/>
                  </a:lnTo>
                  <a:lnTo>
                    <a:pt x="232" y="250"/>
                  </a:lnTo>
                  <a:lnTo>
                    <a:pt x="256" y="294"/>
                  </a:lnTo>
                  <a:lnTo>
                    <a:pt x="276" y="338"/>
                  </a:lnTo>
                  <a:lnTo>
                    <a:pt x="294" y="384"/>
                  </a:lnTo>
                  <a:lnTo>
                    <a:pt x="310" y="430"/>
                  </a:lnTo>
                  <a:lnTo>
                    <a:pt x="324" y="478"/>
                  </a:lnTo>
                  <a:lnTo>
                    <a:pt x="334" y="526"/>
                  </a:lnTo>
                  <a:lnTo>
                    <a:pt x="342" y="578"/>
                  </a:lnTo>
                  <a:lnTo>
                    <a:pt x="346" y="628"/>
                  </a:lnTo>
                  <a:lnTo>
                    <a:pt x="348" y="680"/>
                  </a:lnTo>
                  <a:lnTo>
                    <a:pt x="348" y="692"/>
                  </a:lnTo>
                  <a:lnTo>
                    <a:pt x="340" y="696"/>
                  </a:lnTo>
                  <a:lnTo>
                    <a:pt x="340" y="6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8" name="Freeform 132"/>
            <p:cNvSpPr>
              <a:spLocks/>
            </p:cNvSpPr>
            <p:nvPr/>
          </p:nvSpPr>
          <p:spPr bwMode="auto">
            <a:xfrm>
              <a:off x="3254" y="2560"/>
              <a:ext cx="8" cy="12"/>
            </a:xfrm>
            <a:custGeom>
              <a:avLst/>
              <a:gdLst>
                <a:gd name="T0" fmla="*/ 0 w 8"/>
                <a:gd name="T1" fmla="*/ 4 h 12"/>
                <a:gd name="T2" fmla="*/ 0 w 8"/>
                <a:gd name="T3" fmla="*/ 4 h 12"/>
                <a:gd name="T4" fmla="*/ 8 w 8"/>
                <a:gd name="T5" fmla="*/ 0 h 12"/>
                <a:gd name="T6" fmla="*/ 8 w 8"/>
                <a:gd name="T7" fmla="*/ 0 h 12"/>
                <a:gd name="T8" fmla="*/ 8 w 8"/>
                <a:gd name="T9" fmla="*/ 10 h 12"/>
                <a:gd name="T10" fmla="*/ 8 w 8"/>
                <a:gd name="T11" fmla="*/ 10 h 12"/>
                <a:gd name="T12" fmla="*/ 0 w 8"/>
                <a:gd name="T13" fmla="*/ 12 h 12"/>
                <a:gd name="T14" fmla="*/ 0 w 8"/>
                <a:gd name="T15" fmla="*/ 12 h 12"/>
                <a:gd name="T16" fmla="*/ 0 w 8"/>
                <a:gd name="T17" fmla="*/ 4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2">
                  <a:moveTo>
                    <a:pt x="0" y="4"/>
                  </a:moveTo>
                  <a:lnTo>
                    <a:pt x="0" y="4"/>
                  </a:lnTo>
                  <a:lnTo>
                    <a:pt x="8" y="0"/>
                  </a:lnTo>
                  <a:lnTo>
                    <a:pt x="8" y="10"/>
                  </a:lnTo>
                  <a:lnTo>
                    <a:pt x="0" y="12"/>
                  </a:lnTo>
                  <a:lnTo>
                    <a:pt x="0" y="4"/>
                  </a:lnTo>
                  <a:close/>
                </a:path>
              </a:pathLst>
            </a:custGeom>
            <a:solidFill>
              <a:srgbClr val="538B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9" name="Freeform 133"/>
            <p:cNvSpPr>
              <a:spLocks/>
            </p:cNvSpPr>
            <p:nvPr/>
          </p:nvSpPr>
          <p:spPr bwMode="auto">
            <a:xfrm>
              <a:off x="3254" y="2560"/>
              <a:ext cx="8" cy="12"/>
            </a:xfrm>
            <a:custGeom>
              <a:avLst/>
              <a:gdLst>
                <a:gd name="T0" fmla="*/ 0 w 8"/>
                <a:gd name="T1" fmla="*/ 4 h 12"/>
                <a:gd name="T2" fmla="*/ 0 w 8"/>
                <a:gd name="T3" fmla="*/ 4 h 12"/>
                <a:gd name="T4" fmla="*/ 8 w 8"/>
                <a:gd name="T5" fmla="*/ 0 h 12"/>
                <a:gd name="T6" fmla="*/ 8 w 8"/>
                <a:gd name="T7" fmla="*/ 0 h 12"/>
                <a:gd name="T8" fmla="*/ 8 w 8"/>
                <a:gd name="T9" fmla="*/ 10 h 12"/>
                <a:gd name="T10" fmla="*/ 8 w 8"/>
                <a:gd name="T11" fmla="*/ 10 h 12"/>
                <a:gd name="T12" fmla="*/ 0 w 8"/>
                <a:gd name="T13" fmla="*/ 12 h 12"/>
                <a:gd name="T14" fmla="*/ 0 w 8"/>
                <a:gd name="T15" fmla="*/ 12 h 12"/>
                <a:gd name="T16" fmla="*/ 0 w 8"/>
                <a:gd name="T17" fmla="*/ 4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2">
                  <a:moveTo>
                    <a:pt x="0" y="4"/>
                  </a:moveTo>
                  <a:lnTo>
                    <a:pt x="0" y="4"/>
                  </a:lnTo>
                  <a:lnTo>
                    <a:pt x="8" y="0"/>
                  </a:lnTo>
                  <a:lnTo>
                    <a:pt x="8" y="10"/>
                  </a:lnTo>
                  <a:lnTo>
                    <a:pt x="0" y="1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0" name="Freeform 134"/>
            <p:cNvSpPr>
              <a:spLocks noEditPoints="1"/>
            </p:cNvSpPr>
            <p:nvPr/>
          </p:nvSpPr>
          <p:spPr bwMode="auto">
            <a:xfrm>
              <a:off x="3318" y="2110"/>
              <a:ext cx="928" cy="1286"/>
            </a:xfrm>
            <a:custGeom>
              <a:avLst/>
              <a:gdLst>
                <a:gd name="T0" fmla="*/ 2 w 928"/>
                <a:gd name="T1" fmla="*/ 1280 h 1286"/>
                <a:gd name="T2" fmla="*/ 0 w 928"/>
                <a:gd name="T3" fmla="*/ 1272 h 1286"/>
                <a:gd name="T4" fmla="*/ 0 w 928"/>
                <a:gd name="T5" fmla="*/ 1272 h 1286"/>
                <a:gd name="T6" fmla="*/ 50 w 928"/>
                <a:gd name="T7" fmla="*/ 1278 h 1286"/>
                <a:gd name="T8" fmla="*/ 98 w 928"/>
                <a:gd name="T9" fmla="*/ 1278 h 1286"/>
                <a:gd name="T10" fmla="*/ 98 w 928"/>
                <a:gd name="T11" fmla="*/ 1278 h 1286"/>
                <a:gd name="T12" fmla="*/ 158 w 928"/>
                <a:gd name="T13" fmla="*/ 1276 h 1286"/>
                <a:gd name="T14" fmla="*/ 216 w 928"/>
                <a:gd name="T15" fmla="*/ 1270 h 1286"/>
                <a:gd name="T16" fmla="*/ 272 w 928"/>
                <a:gd name="T17" fmla="*/ 1260 h 1286"/>
                <a:gd name="T18" fmla="*/ 328 w 928"/>
                <a:gd name="T19" fmla="*/ 1248 h 1286"/>
                <a:gd name="T20" fmla="*/ 382 w 928"/>
                <a:gd name="T21" fmla="*/ 1230 h 1286"/>
                <a:gd name="T22" fmla="*/ 434 w 928"/>
                <a:gd name="T23" fmla="*/ 1210 h 1286"/>
                <a:gd name="T24" fmla="*/ 484 w 928"/>
                <a:gd name="T25" fmla="*/ 1186 h 1286"/>
                <a:gd name="T26" fmla="*/ 534 w 928"/>
                <a:gd name="T27" fmla="*/ 1158 h 1286"/>
                <a:gd name="T28" fmla="*/ 542 w 928"/>
                <a:gd name="T29" fmla="*/ 1162 h 1286"/>
                <a:gd name="T30" fmla="*/ 542 w 928"/>
                <a:gd name="T31" fmla="*/ 1162 h 1286"/>
                <a:gd name="T32" fmla="*/ 492 w 928"/>
                <a:gd name="T33" fmla="*/ 1190 h 1286"/>
                <a:gd name="T34" fmla="*/ 442 w 928"/>
                <a:gd name="T35" fmla="*/ 1214 h 1286"/>
                <a:gd name="T36" fmla="*/ 388 w 928"/>
                <a:gd name="T37" fmla="*/ 1236 h 1286"/>
                <a:gd name="T38" fmla="*/ 332 w 928"/>
                <a:gd name="T39" fmla="*/ 1254 h 1286"/>
                <a:gd name="T40" fmla="*/ 276 w 928"/>
                <a:gd name="T41" fmla="*/ 1268 h 1286"/>
                <a:gd name="T42" fmla="*/ 218 w 928"/>
                <a:gd name="T43" fmla="*/ 1278 h 1286"/>
                <a:gd name="T44" fmla="*/ 160 w 928"/>
                <a:gd name="T45" fmla="*/ 1284 h 1286"/>
                <a:gd name="T46" fmla="*/ 98 w 928"/>
                <a:gd name="T47" fmla="*/ 1286 h 1286"/>
                <a:gd name="T48" fmla="*/ 98 w 928"/>
                <a:gd name="T49" fmla="*/ 1282 h 1286"/>
                <a:gd name="T50" fmla="*/ 98 w 928"/>
                <a:gd name="T51" fmla="*/ 1286 h 1286"/>
                <a:gd name="T52" fmla="*/ 98 w 928"/>
                <a:gd name="T53" fmla="*/ 1286 h 1286"/>
                <a:gd name="T54" fmla="*/ 50 w 928"/>
                <a:gd name="T55" fmla="*/ 1286 h 1286"/>
                <a:gd name="T56" fmla="*/ 2 w 928"/>
                <a:gd name="T57" fmla="*/ 1280 h 1286"/>
                <a:gd name="T58" fmla="*/ 918 w 928"/>
                <a:gd name="T59" fmla="*/ 248 h 1286"/>
                <a:gd name="T60" fmla="*/ 918 w 928"/>
                <a:gd name="T61" fmla="*/ 248 h 1286"/>
                <a:gd name="T62" fmla="*/ 910 w 928"/>
                <a:gd name="T63" fmla="*/ 216 h 1286"/>
                <a:gd name="T64" fmla="*/ 902 w 928"/>
                <a:gd name="T65" fmla="*/ 184 h 1286"/>
                <a:gd name="T66" fmla="*/ 890 w 928"/>
                <a:gd name="T67" fmla="*/ 152 h 1286"/>
                <a:gd name="T68" fmla="*/ 878 w 928"/>
                <a:gd name="T69" fmla="*/ 122 h 1286"/>
                <a:gd name="T70" fmla="*/ 866 w 928"/>
                <a:gd name="T71" fmla="*/ 92 h 1286"/>
                <a:gd name="T72" fmla="*/ 852 w 928"/>
                <a:gd name="T73" fmla="*/ 62 h 1286"/>
                <a:gd name="T74" fmla="*/ 836 w 928"/>
                <a:gd name="T75" fmla="*/ 34 h 1286"/>
                <a:gd name="T76" fmla="*/ 820 w 928"/>
                <a:gd name="T77" fmla="*/ 4 h 1286"/>
                <a:gd name="T78" fmla="*/ 828 w 928"/>
                <a:gd name="T79" fmla="*/ 0 h 1286"/>
                <a:gd name="T80" fmla="*/ 828 w 928"/>
                <a:gd name="T81" fmla="*/ 0 h 1286"/>
                <a:gd name="T82" fmla="*/ 844 w 928"/>
                <a:gd name="T83" fmla="*/ 30 h 1286"/>
                <a:gd name="T84" fmla="*/ 860 w 928"/>
                <a:gd name="T85" fmla="*/ 60 h 1286"/>
                <a:gd name="T86" fmla="*/ 874 w 928"/>
                <a:gd name="T87" fmla="*/ 90 h 1286"/>
                <a:gd name="T88" fmla="*/ 888 w 928"/>
                <a:gd name="T89" fmla="*/ 122 h 1286"/>
                <a:gd name="T90" fmla="*/ 900 w 928"/>
                <a:gd name="T91" fmla="*/ 152 h 1286"/>
                <a:gd name="T92" fmla="*/ 910 w 928"/>
                <a:gd name="T93" fmla="*/ 186 h 1286"/>
                <a:gd name="T94" fmla="*/ 920 w 928"/>
                <a:gd name="T95" fmla="*/ 218 h 1286"/>
                <a:gd name="T96" fmla="*/ 928 w 928"/>
                <a:gd name="T97" fmla="*/ 252 h 1286"/>
                <a:gd name="T98" fmla="*/ 918 w 928"/>
                <a:gd name="T99" fmla="*/ 248 h 12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8" h="1286">
                  <a:moveTo>
                    <a:pt x="2" y="1280"/>
                  </a:moveTo>
                  <a:lnTo>
                    <a:pt x="0" y="1272"/>
                  </a:lnTo>
                  <a:lnTo>
                    <a:pt x="50" y="1278"/>
                  </a:lnTo>
                  <a:lnTo>
                    <a:pt x="98" y="1278"/>
                  </a:lnTo>
                  <a:lnTo>
                    <a:pt x="158" y="1276"/>
                  </a:lnTo>
                  <a:lnTo>
                    <a:pt x="216" y="1270"/>
                  </a:lnTo>
                  <a:lnTo>
                    <a:pt x="272" y="1260"/>
                  </a:lnTo>
                  <a:lnTo>
                    <a:pt x="328" y="1248"/>
                  </a:lnTo>
                  <a:lnTo>
                    <a:pt x="382" y="1230"/>
                  </a:lnTo>
                  <a:lnTo>
                    <a:pt x="434" y="1210"/>
                  </a:lnTo>
                  <a:lnTo>
                    <a:pt x="484" y="1186"/>
                  </a:lnTo>
                  <a:lnTo>
                    <a:pt x="534" y="1158"/>
                  </a:lnTo>
                  <a:lnTo>
                    <a:pt x="542" y="1162"/>
                  </a:lnTo>
                  <a:lnTo>
                    <a:pt x="492" y="1190"/>
                  </a:lnTo>
                  <a:lnTo>
                    <a:pt x="442" y="1214"/>
                  </a:lnTo>
                  <a:lnTo>
                    <a:pt x="388" y="1236"/>
                  </a:lnTo>
                  <a:lnTo>
                    <a:pt x="332" y="1254"/>
                  </a:lnTo>
                  <a:lnTo>
                    <a:pt x="276" y="1268"/>
                  </a:lnTo>
                  <a:lnTo>
                    <a:pt x="218" y="1278"/>
                  </a:lnTo>
                  <a:lnTo>
                    <a:pt x="160" y="1284"/>
                  </a:lnTo>
                  <a:lnTo>
                    <a:pt x="98" y="1286"/>
                  </a:lnTo>
                  <a:lnTo>
                    <a:pt x="98" y="1282"/>
                  </a:lnTo>
                  <a:lnTo>
                    <a:pt x="98" y="1286"/>
                  </a:lnTo>
                  <a:lnTo>
                    <a:pt x="50" y="1286"/>
                  </a:lnTo>
                  <a:lnTo>
                    <a:pt x="2" y="1280"/>
                  </a:lnTo>
                  <a:close/>
                  <a:moveTo>
                    <a:pt x="918" y="248"/>
                  </a:moveTo>
                  <a:lnTo>
                    <a:pt x="918" y="248"/>
                  </a:lnTo>
                  <a:lnTo>
                    <a:pt x="910" y="216"/>
                  </a:lnTo>
                  <a:lnTo>
                    <a:pt x="902" y="184"/>
                  </a:lnTo>
                  <a:lnTo>
                    <a:pt x="890" y="152"/>
                  </a:lnTo>
                  <a:lnTo>
                    <a:pt x="878" y="122"/>
                  </a:lnTo>
                  <a:lnTo>
                    <a:pt x="866" y="92"/>
                  </a:lnTo>
                  <a:lnTo>
                    <a:pt x="852" y="62"/>
                  </a:lnTo>
                  <a:lnTo>
                    <a:pt x="836" y="34"/>
                  </a:lnTo>
                  <a:lnTo>
                    <a:pt x="820" y="4"/>
                  </a:lnTo>
                  <a:lnTo>
                    <a:pt x="828" y="0"/>
                  </a:lnTo>
                  <a:lnTo>
                    <a:pt x="844" y="30"/>
                  </a:lnTo>
                  <a:lnTo>
                    <a:pt x="860" y="60"/>
                  </a:lnTo>
                  <a:lnTo>
                    <a:pt x="874" y="90"/>
                  </a:lnTo>
                  <a:lnTo>
                    <a:pt x="888" y="122"/>
                  </a:lnTo>
                  <a:lnTo>
                    <a:pt x="900" y="152"/>
                  </a:lnTo>
                  <a:lnTo>
                    <a:pt x="910" y="186"/>
                  </a:lnTo>
                  <a:lnTo>
                    <a:pt x="920" y="218"/>
                  </a:lnTo>
                  <a:lnTo>
                    <a:pt x="928" y="252"/>
                  </a:lnTo>
                  <a:lnTo>
                    <a:pt x="918" y="248"/>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1" name="Freeform 135"/>
            <p:cNvSpPr>
              <a:spLocks/>
            </p:cNvSpPr>
            <p:nvPr/>
          </p:nvSpPr>
          <p:spPr bwMode="auto">
            <a:xfrm>
              <a:off x="3318" y="3268"/>
              <a:ext cx="542" cy="128"/>
            </a:xfrm>
            <a:custGeom>
              <a:avLst/>
              <a:gdLst>
                <a:gd name="T0" fmla="*/ 2 w 542"/>
                <a:gd name="T1" fmla="*/ 122 h 128"/>
                <a:gd name="T2" fmla="*/ 0 w 542"/>
                <a:gd name="T3" fmla="*/ 114 h 128"/>
                <a:gd name="T4" fmla="*/ 0 w 542"/>
                <a:gd name="T5" fmla="*/ 114 h 128"/>
                <a:gd name="T6" fmla="*/ 50 w 542"/>
                <a:gd name="T7" fmla="*/ 120 h 128"/>
                <a:gd name="T8" fmla="*/ 98 w 542"/>
                <a:gd name="T9" fmla="*/ 120 h 128"/>
                <a:gd name="T10" fmla="*/ 98 w 542"/>
                <a:gd name="T11" fmla="*/ 120 h 128"/>
                <a:gd name="T12" fmla="*/ 158 w 542"/>
                <a:gd name="T13" fmla="*/ 118 h 128"/>
                <a:gd name="T14" fmla="*/ 216 w 542"/>
                <a:gd name="T15" fmla="*/ 112 h 128"/>
                <a:gd name="T16" fmla="*/ 272 w 542"/>
                <a:gd name="T17" fmla="*/ 102 h 128"/>
                <a:gd name="T18" fmla="*/ 328 w 542"/>
                <a:gd name="T19" fmla="*/ 90 h 128"/>
                <a:gd name="T20" fmla="*/ 382 w 542"/>
                <a:gd name="T21" fmla="*/ 72 h 128"/>
                <a:gd name="T22" fmla="*/ 434 w 542"/>
                <a:gd name="T23" fmla="*/ 52 h 128"/>
                <a:gd name="T24" fmla="*/ 484 w 542"/>
                <a:gd name="T25" fmla="*/ 28 h 128"/>
                <a:gd name="T26" fmla="*/ 534 w 542"/>
                <a:gd name="T27" fmla="*/ 0 h 128"/>
                <a:gd name="T28" fmla="*/ 542 w 542"/>
                <a:gd name="T29" fmla="*/ 4 h 128"/>
                <a:gd name="T30" fmla="*/ 542 w 542"/>
                <a:gd name="T31" fmla="*/ 4 h 128"/>
                <a:gd name="T32" fmla="*/ 492 w 542"/>
                <a:gd name="T33" fmla="*/ 32 h 128"/>
                <a:gd name="T34" fmla="*/ 442 w 542"/>
                <a:gd name="T35" fmla="*/ 56 h 128"/>
                <a:gd name="T36" fmla="*/ 388 w 542"/>
                <a:gd name="T37" fmla="*/ 78 h 128"/>
                <a:gd name="T38" fmla="*/ 332 w 542"/>
                <a:gd name="T39" fmla="*/ 96 h 128"/>
                <a:gd name="T40" fmla="*/ 276 w 542"/>
                <a:gd name="T41" fmla="*/ 110 h 128"/>
                <a:gd name="T42" fmla="*/ 218 w 542"/>
                <a:gd name="T43" fmla="*/ 120 h 128"/>
                <a:gd name="T44" fmla="*/ 160 w 542"/>
                <a:gd name="T45" fmla="*/ 126 h 128"/>
                <a:gd name="T46" fmla="*/ 98 w 542"/>
                <a:gd name="T47" fmla="*/ 128 h 128"/>
                <a:gd name="T48" fmla="*/ 98 w 542"/>
                <a:gd name="T49" fmla="*/ 124 h 128"/>
                <a:gd name="T50" fmla="*/ 98 w 542"/>
                <a:gd name="T51" fmla="*/ 128 h 128"/>
                <a:gd name="T52" fmla="*/ 98 w 542"/>
                <a:gd name="T53" fmla="*/ 128 h 128"/>
                <a:gd name="T54" fmla="*/ 50 w 542"/>
                <a:gd name="T55" fmla="*/ 128 h 128"/>
                <a:gd name="T56" fmla="*/ 2 w 542"/>
                <a:gd name="T57" fmla="*/ 122 h 1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42" h="128">
                  <a:moveTo>
                    <a:pt x="2" y="122"/>
                  </a:moveTo>
                  <a:lnTo>
                    <a:pt x="0" y="114"/>
                  </a:lnTo>
                  <a:lnTo>
                    <a:pt x="50" y="120"/>
                  </a:lnTo>
                  <a:lnTo>
                    <a:pt x="98" y="120"/>
                  </a:lnTo>
                  <a:lnTo>
                    <a:pt x="158" y="118"/>
                  </a:lnTo>
                  <a:lnTo>
                    <a:pt x="216" y="112"/>
                  </a:lnTo>
                  <a:lnTo>
                    <a:pt x="272" y="102"/>
                  </a:lnTo>
                  <a:lnTo>
                    <a:pt x="328" y="90"/>
                  </a:lnTo>
                  <a:lnTo>
                    <a:pt x="382" y="72"/>
                  </a:lnTo>
                  <a:lnTo>
                    <a:pt x="434" y="52"/>
                  </a:lnTo>
                  <a:lnTo>
                    <a:pt x="484" y="28"/>
                  </a:lnTo>
                  <a:lnTo>
                    <a:pt x="534" y="0"/>
                  </a:lnTo>
                  <a:lnTo>
                    <a:pt x="542" y="4"/>
                  </a:lnTo>
                  <a:lnTo>
                    <a:pt x="492" y="32"/>
                  </a:lnTo>
                  <a:lnTo>
                    <a:pt x="442" y="56"/>
                  </a:lnTo>
                  <a:lnTo>
                    <a:pt x="388" y="78"/>
                  </a:lnTo>
                  <a:lnTo>
                    <a:pt x="332" y="96"/>
                  </a:lnTo>
                  <a:lnTo>
                    <a:pt x="276" y="110"/>
                  </a:lnTo>
                  <a:lnTo>
                    <a:pt x="218" y="120"/>
                  </a:lnTo>
                  <a:lnTo>
                    <a:pt x="160" y="126"/>
                  </a:lnTo>
                  <a:lnTo>
                    <a:pt x="98" y="128"/>
                  </a:lnTo>
                  <a:lnTo>
                    <a:pt x="98" y="124"/>
                  </a:lnTo>
                  <a:lnTo>
                    <a:pt x="98" y="128"/>
                  </a:lnTo>
                  <a:lnTo>
                    <a:pt x="50" y="128"/>
                  </a:lnTo>
                  <a:lnTo>
                    <a:pt x="2" y="1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2" name="Freeform 136"/>
            <p:cNvSpPr>
              <a:spLocks/>
            </p:cNvSpPr>
            <p:nvPr/>
          </p:nvSpPr>
          <p:spPr bwMode="auto">
            <a:xfrm>
              <a:off x="4138" y="2110"/>
              <a:ext cx="108" cy="252"/>
            </a:xfrm>
            <a:custGeom>
              <a:avLst/>
              <a:gdLst>
                <a:gd name="T0" fmla="*/ 98 w 108"/>
                <a:gd name="T1" fmla="*/ 248 h 252"/>
                <a:gd name="T2" fmla="*/ 98 w 108"/>
                <a:gd name="T3" fmla="*/ 248 h 252"/>
                <a:gd name="T4" fmla="*/ 90 w 108"/>
                <a:gd name="T5" fmla="*/ 216 h 252"/>
                <a:gd name="T6" fmla="*/ 82 w 108"/>
                <a:gd name="T7" fmla="*/ 184 h 252"/>
                <a:gd name="T8" fmla="*/ 70 w 108"/>
                <a:gd name="T9" fmla="*/ 152 h 252"/>
                <a:gd name="T10" fmla="*/ 58 w 108"/>
                <a:gd name="T11" fmla="*/ 122 h 252"/>
                <a:gd name="T12" fmla="*/ 46 w 108"/>
                <a:gd name="T13" fmla="*/ 92 h 252"/>
                <a:gd name="T14" fmla="*/ 32 w 108"/>
                <a:gd name="T15" fmla="*/ 62 h 252"/>
                <a:gd name="T16" fmla="*/ 16 w 108"/>
                <a:gd name="T17" fmla="*/ 34 h 252"/>
                <a:gd name="T18" fmla="*/ 0 w 108"/>
                <a:gd name="T19" fmla="*/ 4 h 252"/>
                <a:gd name="T20" fmla="*/ 8 w 108"/>
                <a:gd name="T21" fmla="*/ 0 h 252"/>
                <a:gd name="T22" fmla="*/ 8 w 108"/>
                <a:gd name="T23" fmla="*/ 0 h 252"/>
                <a:gd name="T24" fmla="*/ 24 w 108"/>
                <a:gd name="T25" fmla="*/ 30 h 252"/>
                <a:gd name="T26" fmla="*/ 40 w 108"/>
                <a:gd name="T27" fmla="*/ 60 h 252"/>
                <a:gd name="T28" fmla="*/ 54 w 108"/>
                <a:gd name="T29" fmla="*/ 90 h 252"/>
                <a:gd name="T30" fmla="*/ 68 w 108"/>
                <a:gd name="T31" fmla="*/ 122 h 252"/>
                <a:gd name="T32" fmla="*/ 80 w 108"/>
                <a:gd name="T33" fmla="*/ 152 h 252"/>
                <a:gd name="T34" fmla="*/ 90 w 108"/>
                <a:gd name="T35" fmla="*/ 186 h 252"/>
                <a:gd name="T36" fmla="*/ 100 w 108"/>
                <a:gd name="T37" fmla="*/ 218 h 252"/>
                <a:gd name="T38" fmla="*/ 108 w 108"/>
                <a:gd name="T39" fmla="*/ 252 h 252"/>
                <a:gd name="T40" fmla="*/ 98 w 108"/>
                <a:gd name="T41" fmla="*/ 248 h 2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8" h="252">
                  <a:moveTo>
                    <a:pt x="98" y="248"/>
                  </a:moveTo>
                  <a:lnTo>
                    <a:pt x="98" y="248"/>
                  </a:lnTo>
                  <a:lnTo>
                    <a:pt x="90" y="216"/>
                  </a:lnTo>
                  <a:lnTo>
                    <a:pt x="82" y="184"/>
                  </a:lnTo>
                  <a:lnTo>
                    <a:pt x="70" y="152"/>
                  </a:lnTo>
                  <a:lnTo>
                    <a:pt x="58" y="122"/>
                  </a:lnTo>
                  <a:lnTo>
                    <a:pt x="46" y="92"/>
                  </a:lnTo>
                  <a:lnTo>
                    <a:pt x="32" y="62"/>
                  </a:lnTo>
                  <a:lnTo>
                    <a:pt x="16" y="34"/>
                  </a:lnTo>
                  <a:lnTo>
                    <a:pt x="0" y="4"/>
                  </a:lnTo>
                  <a:lnTo>
                    <a:pt x="8" y="0"/>
                  </a:lnTo>
                  <a:lnTo>
                    <a:pt x="24" y="30"/>
                  </a:lnTo>
                  <a:lnTo>
                    <a:pt x="40" y="60"/>
                  </a:lnTo>
                  <a:lnTo>
                    <a:pt x="54" y="90"/>
                  </a:lnTo>
                  <a:lnTo>
                    <a:pt x="68" y="122"/>
                  </a:lnTo>
                  <a:lnTo>
                    <a:pt x="80" y="152"/>
                  </a:lnTo>
                  <a:lnTo>
                    <a:pt x="90" y="186"/>
                  </a:lnTo>
                  <a:lnTo>
                    <a:pt x="100" y="218"/>
                  </a:lnTo>
                  <a:lnTo>
                    <a:pt x="108" y="252"/>
                  </a:lnTo>
                  <a:lnTo>
                    <a:pt x="98" y="2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3" name="Freeform 137"/>
            <p:cNvSpPr>
              <a:spLocks/>
            </p:cNvSpPr>
            <p:nvPr/>
          </p:nvSpPr>
          <p:spPr bwMode="auto">
            <a:xfrm>
              <a:off x="2916" y="3228"/>
              <a:ext cx="404" cy="162"/>
            </a:xfrm>
            <a:custGeom>
              <a:avLst/>
              <a:gdLst>
                <a:gd name="T0" fmla="*/ 0 w 404"/>
                <a:gd name="T1" fmla="*/ 4 h 162"/>
                <a:gd name="T2" fmla="*/ 0 w 404"/>
                <a:gd name="T3" fmla="*/ 4 h 162"/>
                <a:gd name="T4" fmla="*/ 6 w 404"/>
                <a:gd name="T5" fmla="*/ 0 h 162"/>
                <a:gd name="T6" fmla="*/ 6 w 404"/>
                <a:gd name="T7" fmla="*/ 0 h 162"/>
                <a:gd name="T8" fmla="*/ 50 w 404"/>
                <a:gd name="T9" fmla="*/ 30 h 162"/>
                <a:gd name="T10" fmla="*/ 96 w 404"/>
                <a:gd name="T11" fmla="*/ 56 h 162"/>
                <a:gd name="T12" fmla="*/ 142 w 404"/>
                <a:gd name="T13" fmla="*/ 80 h 162"/>
                <a:gd name="T14" fmla="*/ 192 w 404"/>
                <a:gd name="T15" fmla="*/ 102 h 162"/>
                <a:gd name="T16" fmla="*/ 242 w 404"/>
                <a:gd name="T17" fmla="*/ 120 h 162"/>
                <a:gd name="T18" fmla="*/ 294 w 404"/>
                <a:gd name="T19" fmla="*/ 136 h 162"/>
                <a:gd name="T20" fmla="*/ 348 w 404"/>
                <a:gd name="T21" fmla="*/ 146 h 162"/>
                <a:gd name="T22" fmla="*/ 402 w 404"/>
                <a:gd name="T23" fmla="*/ 154 h 162"/>
                <a:gd name="T24" fmla="*/ 404 w 404"/>
                <a:gd name="T25" fmla="*/ 162 h 162"/>
                <a:gd name="T26" fmla="*/ 404 w 404"/>
                <a:gd name="T27" fmla="*/ 162 h 162"/>
                <a:gd name="T28" fmla="*/ 348 w 404"/>
                <a:gd name="T29" fmla="*/ 154 h 162"/>
                <a:gd name="T30" fmla="*/ 294 w 404"/>
                <a:gd name="T31" fmla="*/ 142 h 162"/>
                <a:gd name="T32" fmla="*/ 240 w 404"/>
                <a:gd name="T33" fmla="*/ 128 h 162"/>
                <a:gd name="T34" fmla="*/ 188 w 404"/>
                <a:gd name="T35" fmla="*/ 110 h 162"/>
                <a:gd name="T36" fmla="*/ 138 w 404"/>
                <a:gd name="T37" fmla="*/ 88 h 162"/>
                <a:gd name="T38" fmla="*/ 90 w 404"/>
                <a:gd name="T39" fmla="*/ 62 h 162"/>
                <a:gd name="T40" fmla="*/ 44 w 404"/>
                <a:gd name="T41" fmla="*/ 36 h 162"/>
                <a:gd name="T42" fmla="*/ 0 w 404"/>
                <a:gd name="T43" fmla="*/ 4 h 1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4" h="162">
                  <a:moveTo>
                    <a:pt x="0" y="4"/>
                  </a:moveTo>
                  <a:lnTo>
                    <a:pt x="0" y="4"/>
                  </a:lnTo>
                  <a:lnTo>
                    <a:pt x="6" y="0"/>
                  </a:lnTo>
                  <a:lnTo>
                    <a:pt x="50" y="30"/>
                  </a:lnTo>
                  <a:lnTo>
                    <a:pt x="96" y="56"/>
                  </a:lnTo>
                  <a:lnTo>
                    <a:pt x="142" y="80"/>
                  </a:lnTo>
                  <a:lnTo>
                    <a:pt x="192" y="102"/>
                  </a:lnTo>
                  <a:lnTo>
                    <a:pt x="242" y="120"/>
                  </a:lnTo>
                  <a:lnTo>
                    <a:pt x="294" y="136"/>
                  </a:lnTo>
                  <a:lnTo>
                    <a:pt x="348" y="146"/>
                  </a:lnTo>
                  <a:lnTo>
                    <a:pt x="402" y="154"/>
                  </a:lnTo>
                  <a:lnTo>
                    <a:pt x="404" y="162"/>
                  </a:lnTo>
                  <a:lnTo>
                    <a:pt x="348" y="154"/>
                  </a:lnTo>
                  <a:lnTo>
                    <a:pt x="294" y="142"/>
                  </a:lnTo>
                  <a:lnTo>
                    <a:pt x="240" y="128"/>
                  </a:lnTo>
                  <a:lnTo>
                    <a:pt x="188" y="110"/>
                  </a:lnTo>
                  <a:lnTo>
                    <a:pt x="138" y="88"/>
                  </a:lnTo>
                  <a:lnTo>
                    <a:pt x="90" y="62"/>
                  </a:lnTo>
                  <a:lnTo>
                    <a:pt x="44" y="36"/>
                  </a:lnTo>
                  <a:lnTo>
                    <a:pt x="0" y="4"/>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4" name="Freeform 138"/>
            <p:cNvSpPr>
              <a:spLocks/>
            </p:cNvSpPr>
            <p:nvPr/>
          </p:nvSpPr>
          <p:spPr bwMode="auto">
            <a:xfrm>
              <a:off x="2916" y="3228"/>
              <a:ext cx="404" cy="162"/>
            </a:xfrm>
            <a:custGeom>
              <a:avLst/>
              <a:gdLst>
                <a:gd name="T0" fmla="*/ 0 w 404"/>
                <a:gd name="T1" fmla="*/ 4 h 162"/>
                <a:gd name="T2" fmla="*/ 0 w 404"/>
                <a:gd name="T3" fmla="*/ 4 h 162"/>
                <a:gd name="T4" fmla="*/ 6 w 404"/>
                <a:gd name="T5" fmla="*/ 0 h 162"/>
                <a:gd name="T6" fmla="*/ 6 w 404"/>
                <a:gd name="T7" fmla="*/ 0 h 162"/>
                <a:gd name="T8" fmla="*/ 50 w 404"/>
                <a:gd name="T9" fmla="*/ 30 h 162"/>
                <a:gd name="T10" fmla="*/ 96 w 404"/>
                <a:gd name="T11" fmla="*/ 56 h 162"/>
                <a:gd name="T12" fmla="*/ 142 w 404"/>
                <a:gd name="T13" fmla="*/ 80 h 162"/>
                <a:gd name="T14" fmla="*/ 192 w 404"/>
                <a:gd name="T15" fmla="*/ 102 h 162"/>
                <a:gd name="T16" fmla="*/ 242 w 404"/>
                <a:gd name="T17" fmla="*/ 120 h 162"/>
                <a:gd name="T18" fmla="*/ 294 w 404"/>
                <a:gd name="T19" fmla="*/ 136 h 162"/>
                <a:gd name="T20" fmla="*/ 348 w 404"/>
                <a:gd name="T21" fmla="*/ 146 h 162"/>
                <a:gd name="T22" fmla="*/ 402 w 404"/>
                <a:gd name="T23" fmla="*/ 154 h 162"/>
                <a:gd name="T24" fmla="*/ 404 w 404"/>
                <a:gd name="T25" fmla="*/ 162 h 162"/>
                <a:gd name="T26" fmla="*/ 404 w 404"/>
                <a:gd name="T27" fmla="*/ 162 h 162"/>
                <a:gd name="T28" fmla="*/ 348 w 404"/>
                <a:gd name="T29" fmla="*/ 154 h 162"/>
                <a:gd name="T30" fmla="*/ 294 w 404"/>
                <a:gd name="T31" fmla="*/ 142 h 162"/>
                <a:gd name="T32" fmla="*/ 240 w 404"/>
                <a:gd name="T33" fmla="*/ 128 h 162"/>
                <a:gd name="T34" fmla="*/ 188 w 404"/>
                <a:gd name="T35" fmla="*/ 110 h 162"/>
                <a:gd name="T36" fmla="*/ 138 w 404"/>
                <a:gd name="T37" fmla="*/ 88 h 162"/>
                <a:gd name="T38" fmla="*/ 90 w 404"/>
                <a:gd name="T39" fmla="*/ 62 h 162"/>
                <a:gd name="T40" fmla="*/ 44 w 404"/>
                <a:gd name="T41" fmla="*/ 36 h 162"/>
                <a:gd name="T42" fmla="*/ 0 w 404"/>
                <a:gd name="T43" fmla="*/ 4 h 1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4" h="162">
                  <a:moveTo>
                    <a:pt x="0" y="4"/>
                  </a:moveTo>
                  <a:lnTo>
                    <a:pt x="0" y="4"/>
                  </a:lnTo>
                  <a:lnTo>
                    <a:pt x="6" y="0"/>
                  </a:lnTo>
                  <a:lnTo>
                    <a:pt x="50" y="30"/>
                  </a:lnTo>
                  <a:lnTo>
                    <a:pt x="96" y="56"/>
                  </a:lnTo>
                  <a:lnTo>
                    <a:pt x="142" y="80"/>
                  </a:lnTo>
                  <a:lnTo>
                    <a:pt x="192" y="102"/>
                  </a:lnTo>
                  <a:lnTo>
                    <a:pt x="242" y="120"/>
                  </a:lnTo>
                  <a:lnTo>
                    <a:pt x="294" y="136"/>
                  </a:lnTo>
                  <a:lnTo>
                    <a:pt x="348" y="146"/>
                  </a:lnTo>
                  <a:lnTo>
                    <a:pt x="402" y="154"/>
                  </a:lnTo>
                  <a:lnTo>
                    <a:pt x="404" y="162"/>
                  </a:lnTo>
                  <a:lnTo>
                    <a:pt x="348" y="154"/>
                  </a:lnTo>
                  <a:lnTo>
                    <a:pt x="294" y="142"/>
                  </a:lnTo>
                  <a:lnTo>
                    <a:pt x="240" y="128"/>
                  </a:lnTo>
                  <a:lnTo>
                    <a:pt x="188" y="110"/>
                  </a:lnTo>
                  <a:lnTo>
                    <a:pt x="138" y="88"/>
                  </a:lnTo>
                  <a:lnTo>
                    <a:pt x="90" y="62"/>
                  </a:lnTo>
                  <a:lnTo>
                    <a:pt x="44" y="36"/>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5" name="Freeform 139"/>
            <p:cNvSpPr>
              <a:spLocks/>
            </p:cNvSpPr>
            <p:nvPr/>
          </p:nvSpPr>
          <p:spPr bwMode="auto">
            <a:xfrm>
              <a:off x="3852" y="2358"/>
              <a:ext cx="414" cy="914"/>
            </a:xfrm>
            <a:custGeom>
              <a:avLst/>
              <a:gdLst>
                <a:gd name="T0" fmla="*/ 0 w 414"/>
                <a:gd name="T1" fmla="*/ 910 h 914"/>
                <a:gd name="T2" fmla="*/ 0 w 414"/>
                <a:gd name="T3" fmla="*/ 910 h 914"/>
                <a:gd name="T4" fmla="*/ 42 w 414"/>
                <a:gd name="T5" fmla="*/ 882 h 914"/>
                <a:gd name="T6" fmla="*/ 84 w 414"/>
                <a:gd name="T7" fmla="*/ 852 h 914"/>
                <a:gd name="T8" fmla="*/ 122 w 414"/>
                <a:gd name="T9" fmla="*/ 820 h 914"/>
                <a:gd name="T10" fmla="*/ 160 w 414"/>
                <a:gd name="T11" fmla="*/ 784 h 914"/>
                <a:gd name="T12" fmla="*/ 160 w 414"/>
                <a:gd name="T13" fmla="*/ 784 h 914"/>
                <a:gd name="T14" fmla="*/ 188 w 414"/>
                <a:gd name="T15" fmla="*/ 754 h 914"/>
                <a:gd name="T16" fmla="*/ 214 w 414"/>
                <a:gd name="T17" fmla="*/ 724 h 914"/>
                <a:gd name="T18" fmla="*/ 240 w 414"/>
                <a:gd name="T19" fmla="*/ 692 h 914"/>
                <a:gd name="T20" fmla="*/ 262 w 414"/>
                <a:gd name="T21" fmla="*/ 660 h 914"/>
                <a:gd name="T22" fmla="*/ 284 w 414"/>
                <a:gd name="T23" fmla="*/ 626 h 914"/>
                <a:gd name="T24" fmla="*/ 304 w 414"/>
                <a:gd name="T25" fmla="*/ 590 h 914"/>
                <a:gd name="T26" fmla="*/ 324 w 414"/>
                <a:gd name="T27" fmla="*/ 554 h 914"/>
                <a:gd name="T28" fmla="*/ 340 w 414"/>
                <a:gd name="T29" fmla="*/ 516 h 914"/>
                <a:gd name="T30" fmla="*/ 356 w 414"/>
                <a:gd name="T31" fmla="*/ 478 h 914"/>
                <a:gd name="T32" fmla="*/ 368 w 414"/>
                <a:gd name="T33" fmla="*/ 440 h 914"/>
                <a:gd name="T34" fmla="*/ 380 w 414"/>
                <a:gd name="T35" fmla="*/ 400 h 914"/>
                <a:gd name="T36" fmla="*/ 388 w 414"/>
                <a:gd name="T37" fmla="*/ 358 h 914"/>
                <a:gd name="T38" fmla="*/ 396 w 414"/>
                <a:gd name="T39" fmla="*/ 318 h 914"/>
                <a:gd name="T40" fmla="*/ 402 w 414"/>
                <a:gd name="T41" fmla="*/ 276 h 914"/>
                <a:gd name="T42" fmla="*/ 404 w 414"/>
                <a:gd name="T43" fmla="*/ 232 h 914"/>
                <a:gd name="T44" fmla="*/ 406 w 414"/>
                <a:gd name="T45" fmla="*/ 190 h 914"/>
                <a:gd name="T46" fmla="*/ 406 w 414"/>
                <a:gd name="T47" fmla="*/ 190 h 914"/>
                <a:gd name="T48" fmla="*/ 404 w 414"/>
                <a:gd name="T49" fmla="*/ 140 h 914"/>
                <a:gd name="T50" fmla="*/ 400 w 414"/>
                <a:gd name="T51" fmla="*/ 94 h 914"/>
                <a:gd name="T52" fmla="*/ 394 w 414"/>
                <a:gd name="T53" fmla="*/ 46 h 914"/>
                <a:gd name="T54" fmla="*/ 384 w 414"/>
                <a:gd name="T55" fmla="*/ 0 h 914"/>
                <a:gd name="T56" fmla="*/ 394 w 414"/>
                <a:gd name="T57" fmla="*/ 4 h 914"/>
                <a:gd name="T58" fmla="*/ 394 w 414"/>
                <a:gd name="T59" fmla="*/ 4 h 914"/>
                <a:gd name="T60" fmla="*/ 402 w 414"/>
                <a:gd name="T61" fmla="*/ 50 h 914"/>
                <a:gd name="T62" fmla="*/ 408 w 414"/>
                <a:gd name="T63" fmla="*/ 96 h 914"/>
                <a:gd name="T64" fmla="*/ 412 w 414"/>
                <a:gd name="T65" fmla="*/ 142 h 914"/>
                <a:gd name="T66" fmla="*/ 414 w 414"/>
                <a:gd name="T67" fmla="*/ 190 h 914"/>
                <a:gd name="T68" fmla="*/ 414 w 414"/>
                <a:gd name="T69" fmla="*/ 190 h 914"/>
                <a:gd name="T70" fmla="*/ 412 w 414"/>
                <a:gd name="T71" fmla="*/ 246 h 914"/>
                <a:gd name="T72" fmla="*/ 406 w 414"/>
                <a:gd name="T73" fmla="*/ 302 h 914"/>
                <a:gd name="T74" fmla="*/ 398 w 414"/>
                <a:gd name="T75" fmla="*/ 358 h 914"/>
                <a:gd name="T76" fmla="*/ 384 w 414"/>
                <a:gd name="T77" fmla="*/ 410 h 914"/>
                <a:gd name="T78" fmla="*/ 368 w 414"/>
                <a:gd name="T79" fmla="*/ 464 h 914"/>
                <a:gd name="T80" fmla="*/ 350 w 414"/>
                <a:gd name="T81" fmla="*/ 514 h 914"/>
                <a:gd name="T82" fmla="*/ 328 w 414"/>
                <a:gd name="T83" fmla="*/ 564 h 914"/>
                <a:gd name="T84" fmla="*/ 302 w 414"/>
                <a:gd name="T85" fmla="*/ 610 h 914"/>
                <a:gd name="T86" fmla="*/ 274 w 414"/>
                <a:gd name="T87" fmla="*/ 656 h 914"/>
                <a:gd name="T88" fmla="*/ 244 w 414"/>
                <a:gd name="T89" fmla="*/ 700 h 914"/>
                <a:gd name="T90" fmla="*/ 210 w 414"/>
                <a:gd name="T91" fmla="*/ 742 h 914"/>
                <a:gd name="T92" fmla="*/ 174 w 414"/>
                <a:gd name="T93" fmla="*/ 780 h 914"/>
                <a:gd name="T94" fmla="*/ 136 w 414"/>
                <a:gd name="T95" fmla="*/ 818 h 914"/>
                <a:gd name="T96" fmla="*/ 96 w 414"/>
                <a:gd name="T97" fmla="*/ 852 h 914"/>
                <a:gd name="T98" fmla="*/ 52 w 414"/>
                <a:gd name="T99" fmla="*/ 884 h 914"/>
                <a:gd name="T100" fmla="*/ 8 w 414"/>
                <a:gd name="T101" fmla="*/ 914 h 914"/>
                <a:gd name="T102" fmla="*/ 0 w 414"/>
                <a:gd name="T103" fmla="*/ 910 h 9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4" h="914">
                  <a:moveTo>
                    <a:pt x="0" y="910"/>
                  </a:moveTo>
                  <a:lnTo>
                    <a:pt x="0" y="910"/>
                  </a:lnTo>
                  <a:lnTo>
                    <a:pt x="42" y="882"/>
                  </a:lnTo>
                  <a:lnTo>
                    <a:pt x="84" y="852"/>
                  </a:lnTo>
                  <a:lnTo>
                    <a:pt x="122" y="820"/>
                  </a:lnTo>
                  <a:lnTo>
                    <a:pt x="160" y="784"/>
                  </a:lnTo>
                  <a:lnTo>
                    <a:pt x="188" y="754"/>
                  </a:lnTo>
                  <a:lnTo>
                    <a:pt x="214" y="724"/>
                  </a:lnTo>
                  <a:lnTo>
                    <a:pt x="240" y="692"/>
                  </a:lnTo>
                  <a:lnTo>
                    <a:pt x="262" y="660"/>
                  </a:lnTo>
                  <a:lnTo>
                    <a:pt x="284" y="626"/>
                  </a:lnTo>
                  <a:lnTo>
                    <a:pt x="304" y="590"/>
                  </a:lnTo>
                  <a:lnTo>
                    <a:pt x="324" y="554"/>
                  </a:lnTo>
                  <a:lnTo>
                    <a:pt x="340" y="516"/>
                  </a:lnTo>
                  <a:lnTo>
                    <a:pt x="356" y="478"/>
                  </a:lnTo>
                  <a:lnTo>
                    <a:pt x="368" y="440"/>
                  </a:lnTo>
                  <a:lnTo>
                    <a:pt x="380" y="400"/>
                  </a:lnTo>
                  <a:lnTo>
                    <a:pt x="388" y="358"/>
                  </a:lnTo>
                  <a:lnTo>
                    <a:pt x="396" y="318"/>
                  </a:lnTo>
                  <a:lnTo>
                    <a:pt x="402" y="276"/>
                  </a:lnTo>
                  <a:lnTo>
                    <a:pt x="404" y="232"/>
                  </a:lnTo>
                  <a:lnTo>
                    <a:pt x="406" y="190"/>
                  </a:lnTo>
                  <a:lnTo>
                    <a:pt x="404" y="140"/>
                  </a:lnTo>
                  <a:lnTo>
                    <a:pt x="400" y="94"/>
                  </a:lnTo>
                  <a:lnTo>
                    <a:pt x="394" y="46"/>
                  </a:lnTo>
                  <a:lnTo>
                    <a:pt x="384" y="0"/>
                  </a:lnTo>
                  <a:lnTo>
                    <a:pt x="394" y="4"/>
                  </a:lnTo>
                  <a:lnTo>
                    <a:pt x="402" y="50"/>
                  </a:lnTo>
                  <a:lnTo>
                    <a:pt x="408" y="96"/>
                  </a:lnTo>
                  <a:lnTo>
                    <a:pt x="412" y="142"/>
                  </a:lnTo>
                  <a:lnTo>
                    <a:pt x="414" y="190"/>
                  </a:lnTo>
                  <a:lnTo>
                    <a:pt x="412" y="246"/>
                  </a:lnTo>
                  <a:lnTo>
                    <a:pt x="406" y="302"/>
                  </a:lnTo>
                  <a:lnTo>
                    <a:pt x="398" y="358"/>
                  </a:lnTo>
                  <a:lnTo>
                    <a:pt x="384" y="410"/>
                  </a:lnTo>
                  <a:lnTo>
                    <a:pt x="368" y="464"/>
                  </a:lnTo>
                  <a:lnTo>
                    <a:pt x="350" y="514"/>
                  </a:lnTo>
                  <a:lnTo>
                    <a:pt x="328" y="564"/>
                  </a:lnTo>
                  <a:lnTo>
                    <a:pt x="302" y="610"/>
                  </a:lnTo>
                  <a:lnTo>
                    <a:pt x="274" y="656"/>
                  </a:lnTo>
                  <a:lnTo>
                    <a:pt x="244" y="700"/>
                  </a:lnTo>
                  <a:lnTo>
                    <a:pt x="210" y="742"/>
                  </a:lnTo>
                  <a:lnTo>
                    <a:pt x="174" y="780"/>
                  </a:lnTo>
                  <a:lnTo>
                    <a:pt x="136" y="818"/>
                  </a:lnTo>
                  <a:lnTo>
                    <a:pt x="96" y="852"/>
                  </a:lnTo>
                  <a:lnTo>
                    <a:pt x="52" y="884"/>
                  </a:lnTo>
                  <a:lnTo>
                    <a:pt x="8" y="914"/>
                  </a:lnTo>
                  <a:lnTo>
                    <a:pt x="0" y="910"/>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6" name="Freeform 140"/>
            <p:cNvSpPr>
              <a:spLocks/>
            </p:cNvSpPr>
            <p:nvPr/>
          </p:nvSpPr>
          <p:spPr bwMode="auto">
            <a:xfrm>
              <a:off x="3852" y="2358"/>
              <a:ext cx="414" cy="914"/>
            </a:xfrm>
            <a:custGeom>
              <a:avLst/>
              <a:gdLst>
                <a:gd name="T0" fmla="*/ 0 w 414"/>
                <a:gd name="T1" fmla="*/ 910 h 914"/>
                <a:gd name="T2" fmla="*/ 0 w 414"/>
                <a:gd name="T3" fmla="*/ 910 h 914"/>
                <a:gd name="T4" fmla="*/ 42 w 414"/>
                <a:gd name="T5" fmla="*/ 882 h 914"/>
                <a:gd name="T6" fmla="*/ 84 w 414"/>
                <a:gd name="T7" fmla="*/ 852 h 914"/>
                <a:gd name="T8" fmla="*/ 122 w 414"/>
                <a:gd name="T9" fmla="*/ 820 h 914"/>
                <a:gd name="T10" fmla="*/ 160 w 414"/>
                <a:gd name="T11" fmla="*/ 784 h 914"/>
                <a:gd name="T12" fmla="*/ 160 w 414"/>
                <a:gd name="T13" fmla="*/ 784 h 914"/>
                <a:gd name="T14" fmla="*/ 188 w 414"/>
                <a:gd name="T15" fmla="*/ 754 h 914"/>
                <a:gd name="T16" fmla="*/ 214 w 414"/>
                <a:gd name="T17" fmla="*/ 724 h 914"/>
                <a:gd name="T18" fmla="*/ 240 w 414"/>
                <a:gd name="T19" fmla="*/ 692 h 914"/>
                <a:gd name="T20" fmla="*/ 262 w 414"/>
                <a:gd name="T21" fmla="*/ 660 h 914"/>
                <a:gd name="T22" fmla="*/ 284 w 414"/>
                <a:gd name="T23" fmla="*/ 626 h 914"/>
                <a:gd name="T24" fmla="*/ 304 w 414"/>
                <a:gd name="T25" fmla="*/ 590 h 914"/>
                <a:gd name="T26" fmla="*/ 324 w 414"/>
                <a:gd name="T27" fmla="*/ 554 h 914"/>
                <a:gd name="T28" fmla="*/ 340 w 414"/>
                <a:gd name="T29" fmla="*/ 516 h 914"/>
                <a:gd name="T30" fmla="*/ 356 w 414"/>
                <a:gd name="T31" fmla="*/ 478 h 914"/>
                <a:gd name="T32" fmla="*/ 368 w 414"/>
                <a:gd name="T33" fmla="*/ 440 h 914"/>
                <a:gd name="T34" fmla="*/ 380 w 414"/>
                <a:gd name="T35" fmla="*/ 400 h 914"/>
                <a:gd name="T36" fmla="*/ 388 w 414"/>
                <a:gd name="T37" fmla="*/ 358 h 914"/>
                <a:gd name="T38" fmla="*/ 396 w 414"/>
                <a:gd name="T39" fmla="*/ 318 h 914"/>
                <a:gd name="T40" fmla="*/ 402 w 414"/>
                <a:gd name="T41" fmla="*/ 276 h 914"/>
                <a:gd name="T42" fmla="*/ 404 w 414"/>
                <a:gd name="T43" fmla="*/ 232 h 914"/>
                <a:gd name="T44" fmla="*/ 406 w 414"/>
                <a:gd name="T45" fmla="*/ 190 h 914"/>
                <a:gd name="T46" fmla="*/ 406 w 414"/>
                <a:gd name="T47" fmla="*/ 190 h 914"/>
                <a:gd name="T48" fmla="*/ 404 w 414"/>
                <a:gd name="T49" fmla="*/ 140 h 914"/>
                <a:gd name="T50" fmla="*/ 400 w 414"/>
                <a:gd name="T51" fmla="*/ 94 h 914"/>
                <a:gd name="T52" fmla="*/ 394 w 414"/>
                <a:gd name="T53" fmla="*/ 46 h 914"/>
                <a:gd name="T54" fmla="*/ 384 w 414"/>
                <a:gd name="T55" fmla="*/ 0 h 914"/>
                <a:gd name="T56" fmla="*/ 394 w 414"/>
                <a:gd name="T57" fmla="*/ 4 h 914"/>
                <a:gd name="T58" fmla="*/ 394 w 414"/>
                <a:gd name="T59" fmla="*/ 4 h 914"/>
                <a:gd name="T60" fmla="*/ 402 w 414"/>
                <a:gd name="T61" fmla="*/ 50 h 914"/>
                <a:gd name="T62" fmla="*/ 408 w 414"/>
                <a:gd name="T63" fmla="*/ 96 h 914"/>
                <a:gd name="T64" fmla="*/ 412 w 414"/>
                <a:gd name="T65" fmla="*/ 142 h 914"/>
                <a:gd name="T66" fmla="*/ 414 w 414"/>
                <a:gd name="T67" fmla="*/ 190 h 914"/>
                <a:gd name="T68" fmla="*/ 414 w 414"/>
                <a:gd name="T69" fmla="*/ 190 h 914"/>
                <a:gd name="T70" fmla="*/ 412 w 414"/>
                <a:gd name="T71" fmla="*/ 246 h 914"/>
                <a:gd name="T72" fmla="*/ 406 w 414"/>
                <a:gd name="T73" fmla="*/ 302 h 914"/>
                <a:gd name="T74" fmla="*/ 398 w 414"/>
                <a:gd name="T75" fmla="*/ 358 h 914"/>
                <a:gd name="T76" fmla="*/ 384 w 414"/>
                <a:gd name="T77" fmla="*/ 410 h 914"/>
                <a:gd name="T78" fmla="*/ 368 w 414"/>
                <a:gd name="T79" fmla="*/ 464 h 914"/>
                <a:gd name="T80" fmla="*/ 350 w 414"/>
                <a:gd name="T81" fmla="*/ 514 h 914"/>
                <a:gd name="T82" fmla="*/ 328 w 414"/>
                <a:gd name="T83" fmla="*/ 564 h 914"/>
                <a:gd name="T84" fmla="*/ 302 w 414"/>
                <a:gd name="T85" fmla="*/ 610 h 914"/>
                <a:gd name="T86" fmla="*/ 274 w 414"/>
                <a:gd name="T87" fmla="*/ 656 h 914"/>
                <a:gd name="T88" fmla="*/ 244 w 414"/>
                <a:gd name="T89" fmla="*/ 700 h 914"/>
                <a:gd name="T90" fmla="*/ 210 w 414"/>
                <a:gd name="T91" fmla="*/ 742 h 914"/>
                <a:gd name="T92" fmla="*/ 174 w 414"/>
                <a:gd name="T93" fmla="*/ 780 h 914"/>
                <a:gd name="T94" fmla="*/ 136 w 414"/>
                <a:gd name="T95" fmla="*/ 818 h 914"/>
                <a:gd name="T96" fmla="*/ 96 w 414"/>
                <a:gd name="T97" fmla="*/ 852 h 914"/>
                <a:gd name="T98" fmla="*/ 52 w 414"/>
                <a:gd name="T99" fmla="*/ 884 h 914"/>
                <a:gd name="T100" fmla="*/ 8 w 414"/>
                <a:gd name="T101" fmla="*/ 914 h 914"/>
                <a:gd name="T102" fmla="*/ 0 w 414"/>
                <a:gd name="T103" fmla="*/ 910 h 9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4" h="914">
                  <a:moveTo>
                    <a:pt x="0" y="910"/>
                  </a:moveTo>
                  <a:lnTo>
                    <a:pt x="0" y="910"/>
                  </a:lnTo>
                  <a:lnTo>
                    <a:pt x="42" y="882"/>
                  </a:lnTo>
                  <a:lnTo>
                    <a:pt x="84" y="852"/>
                  </a:lnTo>
                  <a:lnTo>
                    <a:pt x="122" y="820"/>
                  </a:lnTo>
                  <a:lnTo>
                    <a:pt x="160" y="784"/>
                  </a:lnTo>
                  <a:lnTo>
                    <a:pt x="188" y="754"/>
                  </a:lnTo>
                  <a:lnTo>
                    <a:pt x="214" y="724"/>
                  </a:lnTo>
                  <a:lnTo>
                    <a:pt x="240" y="692"/>
                  </a:lnTo>
                  <a:lnTo>
                    <a:pt x="262" y="660"/>
                  </a:lnTo>
                  <a:lnTo>
                    <a:pt x="284" y="626"/>
                  </a:lnTo>
                  <a:lnTo>
                    <a:pt x="304" y="590"/>
                  </a:lnTo>
                  <a:lnTo>
                    <a:pt x="324" y="554"/>
                  </a:lnTo>
                  <a:lnTo>
                    <a:pt x="340" y="516"/>
                  </a:lnTo>
                  <a:lnTo>
                    <a:pt x="356" y="478"/>
                  </a:lnTo>
                  <a:lnTo>
                    <a:pt x="368" y="440"/>
                  </a:lnTo>
                  <a:lnTo>
                    <a:pt x="380" y="400"/>
                  </a:lnTo>
                  <a:lnTo>
                    <a:pt x="388" y="358"/>
                  </a:lnTo>
                  <a:lnTo>
                    <a:pt x="396" y="318"/>
                  </a:lnTo>
                  <a:lnTo>
                    <a:pt x="402" y="276"/>
                  </a:lnTo>
                  <a:lnTo>
                    <a:pt x="404" y="232"/>
                  </a:lnTo>
                  <a:lnTo>
                    <a:pt x="406" y="190"/>
                  </a:lnTo>
                  <a:lnTo>
                    <a:pt x="404" y="140"/>
                  </a:lnTo>
                  <a:lnTo>
                    <a:pt x="400" y="94"/>
                  </a:lnTo>
                  <a:lnTo>
                    <a:pt x="394" y="46"/>
                  </a:lnTo>
                  <a:lnTo>
                    <a:pt x="384" y="0"/>
                  </a:lnTo>
                  <a:lnTo>
                    <a:pt x="394" y="4"/>
                  </a:lnTo>
                  <a:lnTo>
                    <a:pt x="402" y="50"/>
                  </a:lnTo>
                  <a:lnTo>
                    <a:pt x="408" y="96"/>
                  </a:lnTo>
                  <a:lnTo>
                    <a:pt x="412" y="142"/>
                  </a:lnTo>
                  <a:lnTo>
                    <a:pt x="414" y="190"/>
                  </a:lnTo>
                  <a:lnTo>
                    <a:pt x="412" y="246"/>
                  </a:lnTo>
                  <a:lnTo>
                    <a:pt x="406" y="302"/>
                  </a:lnTo>
                  <a:lnTo>
                    <a:pt x="398" y="358"/>
                  </a:lnTo>
                  <a:lnTo>
                    <a:pt x="384" y="410"/>
                  </a:lnTo>
                  <a:lnTo>
                    <a:pt x="368" y="464"/>
                  </a:lnTo>
                  <a:lnTo>
                    <a:pt x="350" y="514"/>
                  </a:lnTo>
                  <a:lnTo>
                    <a:pt x="328" y="564"/>
                  </a:lnTo>
                  <a:lnTo>
                    <a:pt x="302" y="610"/>
                  </a:lnTo>
                  <a:lnTo>
                    <a:pt x="274" y="656"/>
                  </a:lnTo>
                  <a:lnTo>
                    <a:pt x="244" y="700"/>
                  </a:lnTo>
                  <a:lnTo>
                    <a:pt x="210" y="742"/>
                  </a:lnTo>
                  <a:lnTo>
                    <a:pt x="174" y="780"/>
                  </a:lnTo>
                  <a:lnTo>
                    <a:pt x="136" y="818"/>
                  </a:lnTo>
                  <a:lnTo>
                    <a:pt x="96" y="852"/>
                  </a:lnTo>
                  <a:lnTo>
                    <a:pt x="52" y="884"/>
                  </a:lnTo>
                  <a:lnTo>
                    <a:pt x="8" y="914"/>
                  </a:lnTo>
                  <a:lnTo>
                    <a:pt x="0" y="9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7" name="Freeform 141"/>
            <p:cNvSpPr>
              <a:spLocks/>
            </p:cNvSpPr>
            <p:nvPr/>
          </p:nvSpPr>
          <p:spPr bwMode="auto">
            <a:xfrm>
              <a:off x="2568" y="2572"/>
              <a:ext cx="148" cy="440"/>
            </a:xfrm>
            <a:custGeom>
              <a:avLst/>
              <a:gdLst>
                <a:gd name="T0" fmla="*/ 0 w 148"/>
                <a:gd name="T1" fmla="*/ 0 h 440"/>
                <a:gd name="T2" fmla="*/ 0 w 148"/>
                <a:gd name="T3" fmla="*/ 0 h 440"/>
                <a:gd name="T4" fmla="*/ 8 w 148"/>
                <a:gd name="T5" fmla="*/ 2 h 440"/>
                <a:gd name="T6" fmla="*/ 8 w 148"/>
                <a:gd name="T7" fmla="*/ 2 h 440"/>
                <a:gd name="T8" fmla="*/ 12 w 148"/>
                <a:gd name="T9" fmla="*/ 62 h 440"/>
                <a:gd name="T10" fmla="*/ 20 w 148"/>
                <a:gd name="T11" fmla="*/ 122 h 440"/>
                <a:gd name="T12" fmla="*/ 32 w 148"/>
                <a:gd name="T13" fmla="*/ 178 h 440"/>
                <a:gd name="T14" fmla="*/ 48 w 148"/>
                <a:gd name="T15" fmla="*/ 234 h 440"/>
                <a:gd name="T16" fmla="*/ 68 w 148"/>
                <a:gd name="T17" fmla="*/ 288 h 440"/>
                <a:gd name="T18" fmla="*/ 90 w 148"/>
                <a:gd name="T19" fmla="*/ 340 h 440"/>
                <a:gd name="T20" fmla="*/ 118 w 148"/>
                <a:gd name="T21" fmla="*/ 390 h 440"/>
                <a:gd name="T22" fmla="*/ 148 w 148"/>
                <a:gd name="T23" fmla="*/ 440 h 440"/>
                <a:gd name="T24" fmla="*/ 138 w 148"/>
                <a:gd name="T25" fmla="*/ 440 h 440"/>
                <a:gd name="T26" fmla="*/ 138 w 148"/>
                <a:gd name="T27" fmla="*/ 440 h 440"/>
                <a:gd name="T28" fmla="*/ 108 w 148"/>
                <a:gd name="T29" fmla="*/ 390 h 440"/>
                <a:gd name="T30" fmla="*/ 82 w 148"/>
                <a:gd name="T31" fmla="*/ 340 h 440"/>
                <a:gd name="T32" fmla="*/ 58 w 148"/>
                <a:gd name="T33" fmla="*/ 288 h 440"/>
                <a:gd name="T34" fmla="*/ 40 w 148"/>
                <a:gd name="T35" fmla="*/ 232 h 440"/>
                <a:gd name="T36" fmla="*/ 24 w 148"/>
                <a:gd name="T37" fmla="*/ 176 h 440"/>
                <a:gd name="T38" fmla="*/ 12 w 148"/>
                <a:gd name="T39" fmla="*/ 118 h 440"/>
                <a:gd name="T40" fmla="*/ 4 w 148"/>
                <a:gd name="T41" fmla="*/ 60 h 440"/>
                <a:gd name="T42" fmla="*/ 0 w 148"/>
                <a:gd name="T43" fmla="*/ 0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8" h="440">
                  <a:moveTo>
                    <a:pt x="0" y="0"/>
                  </a:moveTo>
                  <a:lnTo>
                    <a:pt x="0" y="0"/>
                  </a:lnTo>
                  <a:lnTo>
                    <a:pt x="8" y="2"/>
                  </a:lnTo>
                  <a:lnTo>
                    <a:pt x="12" y="62"/>
                  </a:lnTo>
                  <a:lnTo>
                    <a:pt x="20" y="122"/>
                  </a:lnTo>
                  <a:lnTo>
                    <a:pt x="32" y="178"/>
                  </a:lnTo>
                  <a:lnTo>
                    <a:pt x="48" y="234"/>
                  </a:lnTo>
                  <a:lnTo>
                    <a:pt x="68" y="288"/>
                  </a:lnTo>
                  <a:lnTo>
                    <a:pt x="90" y="340"/>
                  </a:lnTo>
                  <a:lnTo>
                    <a:pt x="118" y="390"/>
                  </a:lnTo>
                  <a:lnTo>
                    <a:pt x="148" y="440"/>
                  </a:lnTo>
                  <a:lnTo>
                    <a:pt x="138" y="440"/>
                  </a:lnTo>
                  <a:lnTo>
                    <a:pt x="108" y="390"/>
                  </a:lnTo>
                  <a:lnTo>
                    <a:pt x="82" y="340"/>
                  </a:lnTo>
                  <a:lnTo>
                    <a:pt x="58" y="288"/>
                  </a:lnTo>
                  <a:lnTo>
                    <a:pt x="40" y="232"/>
                  </a:lnTo>
                  <a:lnTo>
                    <a:pt x="24" y="176"/>
                  </a:lnTo>
                  <a:lnTo>
                    <a:pt x="12" y="118"/>
                  </a:lnTo>
                  <a:lnTo>
                    <a:pt x="4" y="60"/>
                  </a:lnTo>
                  <a:lnTo>
                    <a:pt x="0" y="0"/>
                  </a:lnTo>
                  <a:close/>
                </a:path>
              </a:pathLst>
            </a:custGeom>
            <a:solidFill>
              <a:srgbClr val="6666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8" name="Freeform 142"/>
            <p:cNvSpPr>
              <a:spLocks/>
            </p:cNvSpPr>
            <p:nvPr/>
          </p:nvSpPr>
          <p:spPr bwMode="auto">
            <a:xfrm>
              <a:off x="2568" y="2572"/>
              <a:ext cx="148" cy="440"/>
            </a:xfrm>
            <a:custGeom>
              <a:avLst/>
              <a:gdLst>
                <a:gd name="T0" fmla="*/ 0 w 148"/>
                <a:gd name="T1" fmla="*/ 0 h 440"/>
                <a:gd name="T2" fmla="*/ 0 w 148"/>
                <a:gd name="T3" fmla="*/ 0 h 440"/>
                <a:gd name="T4" fmla="*/ 8 w 148"/>
                <a:gd name="T5" fmla="*/ 2 h 440"/>
                <a:gd name="T6" fmla="*/ 8 w 148"/>
                <a:gd name="T7" fmla="*/ 2 h 440"/>
                <a:gd name="T8" fmla="*/ 12 w 148"/>
                <a:gd name="T9" fmla="*/ 62 h 440"/>
                <a:gd name="T10" fmla="*/ 20 w 148"/>
                <a:gd name="T11" fmla="*/ 122 h 440"/>
                <a:gd name="T12" fmla="*/ 32 w 148"/>
                <a:gd name="T13" fmla="*/ 178 h 440"/>
                <a:gd name="T14" fmla="*/ 48 w 148"/>
                <a:gd name="T15" fmla="*/ 234 h 440"/>
                <a:gd name="T16" fmla="*/ 68 w 148"/>
                <a:gd name="T17" fmla="*/ 288 h 440"/>
                <a:gd name="T18" fmla="*/ 90 w 148"/>
                <a:gd name="T19" fmla="*/ 340 h 440"/>
                <a:gd name="T20" fmla="*/ 118 w 148"/>
                <a:gd name="T21" fmla="*/ 390 h 440"/>
                <a:gd name="T22" fmla="*/ 148 w 148"/>
                <a:gd name="T23" fmla="*/ 440 h 440"/>
                <a:gd name="T24" fmla="*/ 138 w 148"/>
                <a:gd name="T25" fmla="*/ 440 h 440"/>
                <a:gd name="T26" fmla="*/ 138 w 148"/>
                <a:gd name="T27" fmla="*/ 440 h 440"/>
                <a:gd name="T28" fmla="*/ 108 w 148"/>
                <a:gd name="T29" fmla="*/ 390 h 440"/>
                <a:gd name="T30" fmla="*/ 82 w 148"/>
                <a:gd name="T31" fmla="*/ 340 h 440"/>
                <a:gd name="T32" fmla="*/ 58 w 148"/>
                <a:gd name="T33" fmla="*/ 288 h 440"/>
                <a:gd name="T34" fmla="*/ 40 w 148"/>
                <a:gd name="T35" fmla="*/ 232 h 440"/>
                <a:gd name="T36" fmla="*/ 24 w 148"/>
                <a:gd name="T37" fmla="*/ 176 h 440"/>
                <a:gd name="T38" fmla="*/ 12 w 148"/>
                <a:gd name="T39" fmla="*/ 118 h 440"/>
                <a:gd name="T40" fmla="*/ 4 w 148"/>
                <a:gd name="T41" fmla="*/ 60 h 440"/>
                <a:gd name="T42" fmla="*/ 0 w 148"/>
                <a:gd name="T43" fmla="*/ 0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8" h="440">
                  <a:moveTo>
                    <a:pt x="0" y="0"/>
                  </a:moveTo>
                  <a:lnTo>
                    <a:pt x="0" y="0"/>
                  </a:lnTo>
                  <a:lnTo>
                    <a:pt x="8" y="2"/>
                  </a:lnTo>
                  <a:lnTo>
                    <a:pt x="12" y="62"/>
                  </a:lnTo>
                  <a:lnTo>
                    <a:pt x="20" y="122"/>
                  </a:lnTo>
                  <a:lnTo>
                    <a:pt x="32" y="178"/>
                  </a:lnTo>
                  <a:lnTo>
                    <a:pt x="48" y="234"/>
                  </a:lnTo>
                  <a:lnTo>
                    <a:pt x="68" y="288"/>
                  </a:lnTo>
                  <a:lnTo>
                    <a:pt x="90" y="340"/>
                  </a:lnTo>
                  <a:lnTo>
                    <a:pt x="118" y="390"/>
                  </a:lnTo>
                  <a:lnTo>
                    <a:pt x="148" y="440"/>
                  </a:lnTo>
                  <a:lnTo>
                    <a:pt x="138" y="440"/>
                  </a:lnTo>
                  <a:lnTo>
                    <a:pt x="108" y="390"/>
                  </a:lnTo>
                  <a:lnTo>
                    <a:pt x="82" y="340"/>
                  </a:lnTo>
                  <a:lnTo>
                    <a:pt x="58" y="288"/>
                  </a:lnTo>
                  <a:lnTo>
                    <a:pt x="40" y="232"/>
                  </a:lnTo>
                  <a:lnTo>
                    <a:pt x="24" y="176"/>
                  </a:lnTo>
                  <a:lnTo>
                    <a:pt x="12" y="118"/>
                  </a:lnTo>
                  <a:lnTo>
                    <a:pt x="4" y="6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9" name="Freeform 143"/>
            <p:cNvSpPr>
              <a:spLocks/>
            </p:cNvSpPr>
            <p:nvPr/>
          </p:nvSpPr>
          <p:spPr bwMode="auto">
            <a:xfrm>
              <a:off x="2706" y="3012"/>
              <a:ext cx="210" cy="216"/>
            </a:xfrm>
            <a:custGeom>
              <a:avLst/>
              <a:gdLst>
                <a:gd name="T0" fmla="*/ 0 w 210"/>
                <a:gd name="T1" fmla="*/ 0 h 216"/>
                <a:gd name="T2" fmla="*/ 10 w 210"/>
                <a:gd name="T3" fmla="*/ 0 h 216"/>
                <a:gd name="T4" fmla="*/ 10 w 210"/>
                <a:gd name="T5" fmla="*/ 0 h 216"/>
                <a:gd name="T6" fmla="*/ 34 w 210"/>
                <a:gd name="T7" fmla="*/ 34 h 216"/>
                <a:gd name="T8" fmla="*/ 60 w 210"/>
                <a:gd name="T9" fmla="*/ 68 h 216"/>
                <a:gd name="T10" fmla="*/ 86 w 210"/>
                <a:gd name="T11" fmla="*/ 100 h 216"/>
                <a:gd name="T12" fmla="*/ 116 w 210"/>
                <a:gd name="T13" fmla="*/ 130 h 216"/>
                <a:gd name="T14" fmla="*/ 116 w 210"/>
                <a:gd name="T15" fmla="*/ 130 h 216"/>
                <a:gd name="T16" fmla="*/ 162 w 210"/>
                <a:gd name="T17" fmla="*/ 172 h 216"/>
                <a:gd name="T18" fmla="*/ 210 w 210"/>
                <a:gd name="T19" fmla="*/ 210 h 216"/>
                <a:gd name="T20" fmla="*/ 210 w 210"/>
                <a:gd name="T21" fmla="*/ 210 h 216"/>
                <a:gd name="T22" fmla="*/ 202 w 210"/>
                <a:gd name="T23" fmla="*/ 216 h 216"/>
                <a:gd name="T24" fmla="*/ 202 w 210"/>
                <a:gd name="T25" fmla="*/ 216 h 216"/>
                <a:gd name="T26" fmla="*/ 174 w 210"/>
                <a:gd name="T27" fmla="*/ 192 h 216"/>
                <a:gd name="T28" fmla="*/ 144 w 210"/>
                <a:gd name="T29" fmla="*/ 168 h 216"/>
                <a:gd name="T30" fmla="*/ 118 w 210"/>
                <a:gd name="T31" fmla="*/ 144 h 216"/>
                <a:gd name="T32" fmla="*/ 92 w 210"/>
                <a:gd name="T33" fmla="*/ 116 h 216"/>
                <a:gd name="T34" fmla="*/ 66 w 210"/>
                <a:gd name="T35" fmla="*/ 88 h 216"/>
                <a:gd name="T36" fmla="*/ 44 w 210"/>
                <a:gd name="T37" fmla="*/ 60 h 216"/>
                <a:gd name="T38" fmla="*/ 20 w 210"/>
                <a:gd name="T39" fmla="*/ 30 h 216"/>
                <a:gd name="T40" fmla="*/ 0 w 210"/>
                <a:gd name="T41" fmla="*/ 0 h 2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0" h="216">
                  <a:moveTo>
                    <a:pt x="0" y="0"/>
                  </a:moveTo>
                  <a:lnTo>
                    <a:pt x="10" y="0"/>
                  </a:lnTo>
                  <a:lnTo>
                    <a:pt x="34" y="34"/>
                  </a:lnTo>
                  <a:lnTo>
                    <a:pt x="60" y="68"/>
                  </a:lnTo>
                  <a:lnTo>
                    <a:pt x="86" y="100"/>
                  </a:lnTo>
                  <a:lnTo>
                    <a:pt x="116" y="130"/>
                  </a:lnTo>
                  <a:lnTo>
                    <a:pt x="162" y="172"/>
                  </a:lnTo>
                  <a:lnTo>
                    <a:pt x="210" y="210"/>
                  </a:lnTo>
                  <a:lnTo>
                    <a:pt x="202" y="216"/>
                  </a:lnTo>
                  <a:lnTo>
                    <a:pt x="174" y="192"/>
                  </a:lnTo>
                  <a:lnTo>
                    <a:pt x="144" y="168"/>
                  </a:lnTo>
                  <a:lnTo>
                    <a:pt x="118" y="144"/>
                  </a:lnTo>
                  <a:lnTo>
                    <a:pt x="92" y="116"/>
                  </a:lnTo>
                  <a:lnTo>
                    <a:pt x="66" y="88"/>
                  </a:lnTo>
                  <a:lnTo>
                    <a:pt x="44" y="60"/>
                  </a:lnTo>
                  <a:lnTo>
                    <a:pt x="20" y="30"/>
                  </a:lnTo>
                  <a:lnTo>
                    <a:pt x="0" y="0"/>
                  </a:lnTo>
                  <a:close/>
                </a:path>
              </a:pathLst>
            </a:custGeom>
            <a:solidFill>
              <a:srgbClr val="6666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0" name="Freeform 144"/>
            <p:cNvSpPr>
              <a:spLocks/>
            </p:cNvSpPr>
            <p:nvPr/>
          </p:nvSpPr>
          <p:spPr bwMode="auto">
            <a:xfrm>
              <a:off x="2706" y="3012"/>
              <a:ext cx="210" cy="216"/>
            </a:xfrm>
            <a:custGeom>
              <a:avLst/>
              <a:gdLst>
                <a:gd name="T0" fmla="*/ 0 w 210"/>
                <a:gd name="T1" fmla="*/ 0 h 216"/>
                <a:gd name="T2" fmla="*/ 10 w 210"/>
                <a:gd name="T3" fmla="*/ 0 h 216"/>
                <a:gd name="T4" fmla="*/ 10 w 210"/>
                <a:gd name="T5" fmla="*/ 0 h 216"/>
                <a:gd name="T6" fmla="*/ 34 w 210"/>
                <a:gd name="T7" fmla="*/ 34 h 216"/>
                <a:gd name="T8" fmla="*/ 60 w 210"/>
                <a:gd name="T9" fmla="*/ 68 h 216"/>
                <a:gd name="T10" fmla="*/ 86 w 210"/>
                <a:gd name="T11" fmla="*/ 100 h 216"/>
                <a:gd name="T12" fmla="*/ 116 w 210"/>
                <a:gd name="T13" fmla="*/ 130 h 216"/>
                <a:gd name="T14" fmla="*/ 116 w 210"/>
                <a:gd name="T15" fmla="*/ 130 h 216"/>
                <a:gd name="T16" fmla="*/ 162 w 210"/>
                <a:gd name="T17" fmla="*/ 172 h 216"/>
                <a:gd name="T18" fmla="*/ 210 w 210"/>
                <a:gd name="T19" fmla="*/ 210 h 216"/>
                <a:gd name="T20" fmla="*/ 210 w 210"/>
                <a:gd name="T21" fmla="*/ 210 h 216"/>
                <a:gd name="T22" fmla="*/ 202 w 210"/>
                <a:gd name="T23" fmla="*/ 216 h 216"/>
                <a:gd name="T24" fmla="*/ 202 w 210"/>
                <a:gd name="T25" fmla="*/ 216 h 216"/>
                <a:gd name="T26" fmla="*/ 174 w 210"/>
                <a:gd name="T27" fmla="*/ 192 h 216"/>
                <a:gd name="T28" fmla="*/ 144 w 210"/>
                <a:gd name="T29" fmla="*/ 168 h 216"/>
                <a:gd name="T30" fmla="*/ 118 w 210"/>
                <a:gd name="T31" fmla="*/ 144 h 216"/>
                <a:gd name="T32" fmla="*/ 92 w 210"/>
                <a:gd name="T33" fmla="*/ 116 h 216"/>
                <a:gd name="T34" fmla="*/ 66 w 210"/>
                <a:gd name="T35" fmla="*/ 88 h 216"/>
                <a:gd name="T36" fmla="*/ 44 w 210"/>
                <a:gd name="T37" fmla="*/ 60 h 216"/>
                <a:gd name="T38" fmla="*/ 20 w 210"/>
                <a:gd name="T39" fmla="*/ 30 h 216"/>
                <a:gd name="T40" fmla="*/ 0 w 210"/>
                <a:gd name="T41" fmla="*/ 0 h 2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0" h="216">
                  <a:moveTo>
                    <a:pt x="0" y="0"/>
                  </a:moveTo>
                  <a:lnTo>
                    <a:pt x="10" y="0"/>
                  </a:lnTo>
                  <a:lnTo>
                    <a:pt x="34" y="34"/>
                  </a:lnTo>
                  <a:lnTo>
                    <a:pt x="60" y="68"/>
                  </a:lnTo>
                  <a:lnTo>
                    <a:pt x="86" y="100"/>
                  </a:lnTo>
                  <a:lnTo>
                    <a:pt x="116" y="130"/>
                  </a:lnTo>
                  <a:lnTo>
                    <a:pt x="162" y="172"/>
                  </a:lnTo>
                  <a:lnTo>
                    <a:pt x="210" y="210"/>
                  </a:lnTo>
                  <a:lnTo>
                    <a:pt x="202" y="216"/>
                  </a:lnTo>
                  <a:lnTo>
                    <a:pt x="174" y="192"/>
                  </a:lnTo>
                  <a:lnTo>
                    <a:pt x="144" y="168"/>
                  </a:lnTo>
                  <a:lnTo>
                    <a:pt x="118" y="144"/>
                  </a:lnTo>
                  <a:lnTo>
                    <a:pt x="92" y="116"/>
                  </a:lnTo>
                  <a:lnTo>
                    <a:pt x="66" y="88"/>
                  </a:lnTo>
                  <a:lnTo>
                    <a:pt x="44" y="60"/>
                  </a:lnTo>
                  <a:lnTo>
                    <a:pt x="20" y="3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1" name="Freeform 145"/>
            <p:cNvSpPr>
              <a:spLocks/>
            </p:cNvSpPr>
            <p:nvPr/>
          </p:nvSpPr>
          <p:spPr bwMode="auto">
            <a:xfrm>
              <a:off x="2908" y="3222"/>
              <a:ext cx="14" cy="10"/>
            </a:xfrm>
            <a:custGeom>
              <a:avLst/>
              <a:gdLst>
                <a:gd name="T0" fmla="*/ 0 w 14"/>
                <a:gd name="T1" fmla="*/ 6 h 10"/>
                <a:gd name="T2" fmla="*/ 0 w 14"/>
                <a:gd name="T3" fmla="*/ 6 h 10"/>
                <a:gd name="T4" fmla="*/ 8 w 14"/>
                <a:gd name="T5" fmla="*/ 0 h 10"/>
                <a:gd name="T6" fmla="*/ 8 w 14"/>
                <a:gd name="T7" fmla="*/ 0 h 10"/>
                <a:gd name="T8" fmla="*/ 14 w 14"/>
                <a:gd name="T9" fmla="*/ 6 h 10"/>
                <a:gd name="T10" fmla="*/ 14 w 14"/>
                <a:gd name="T11" fmla="*/ 6 h 10"/>
                <a:gd name="T12" fmla="*/ 8 w 14"/>
                <a:gd name="T13" fmla="*/ 10 h 10"/>
                <a:gd name="T14" fmla="*/ 8 w 14"/>
                <a:gd name="T15" fmla="*/ 10 h 10"/>
                <a:gd name="T16" fmla="*/ 0 w 14"/>
                <a:gd name="T17" fmla="*/ 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0">
                  <a:moveTo>
                    <a:pt x="0" y="6"/>
                  </a:moveTo>
                  <a:lnTo>
                    <a:pt x="0" y="6"/>
                  </a:lnTo>
                  <a:lnTo>
                    <a:pt x="8" y="0"/>
                  </a:lnTo>
                  <a:lnTo>
                    <a:pt x="14" y="6"/>
                  </a:lnTo>
                  <a:lnTo>
                    <a:pt x="8" y="10"/>
                  </a:lnTo>
                  <a:lnTo>
                    <a:pt x="0" y="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2" name="Freeform 146"/>
            <p:cNvSpPr>
              <a:spLocks/>
            </p:cNvSpPr>
            <p:nvPr/>
          </p:nvSpPr>
          <p:spPr bwMode="auto">
            <a:xfrm>
              <a:off x="2908" y="3222"/>
              <a:ext cx="14" cy="10"/>
            </a:xfrm>
            <a:custGeom>
              <a:avLst/>
              <a:gdLst>
                <a:gd name="T0" fmla="*/ 0 w 14"/>
                <a:gd name="T1" fmla="*/ 6 h 10"/>
                <a:gd name="T2" fmla="*/ 0 w 14"/>
                <a:gd name="T3" fmla="*/ 6 h 10"/>
                <a:gd name="T4" fmla="*/ 8 w 14"/>
                <a:gd name="T5" fmla="*/ 0 h 10"/>
                <a:gd name="T6" fmla="*/ 8 w 14"/>
                <a:gd name="T7" fmla="*/ 0 h 10"/>
                <a:gd name="T8" fmla="*/ 14 w 14"/>
                <a:gd name="T9" fmla="*/ 6 h 10"/>
                <a:gd name="T10" fmla="*/ 14 w 14"/>
                <a:gd name="T11" fmla="*/ 6 h 10"/>
                <a:gd name="T12" fmla="*/ 8 w 14"/>
                <a:gd name="T13" fmla="*/ 10 h 10"/>
                <a:gd name="T14" fmla="*/ 8 w 14"/>
                <a:gd name="T15" fmla="*/ 10 h 10"/>
                <a:gd name="T16" fmla="*/ 0 w 14"/>
                <a:gd name="T17" fmla="*/ 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0">
                  <a:moveTo>
                    <a:pt x="0" y="6"/>
                  </a:moveTo>
                  <a:lnTo>
                    <a:pt x="0" y="6"/>
                  </a:lnTo>
                  <a:lnTo>
                    <a:pt x="8" y="0"/>
                  </a:lnTo>
                  <a:lnTo>
                    <a:pt x="14" y="6"/>
                  </a:lnTo>
                  <a:lnTo>
                    <a:pt x="8" y="10"/>
                  </a:lnTo>
                  <a:lnTo>
                    <a:pt x="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3" name="Freeform 147"/>
            <p:cNvSpPr>
              <a:spLocks/>
            </p:cNvSpPr>
            <p:nvPr/>
          </p:nvSpPr>
          <p:spPr bwMode="auto">
            <a:xfrm>
              <a:off x="3762" y="1772"/>
              <a:ext cx="384" cy="342"/>
            </a:xfrm>
            <a:custGeom>
              <a:avLst/>
              <a:gdLst>
                <a:gd name="T0" fmla="*/ 250 w 384"/>
                <a:gd name="T1" fmla="*/ 180 h 342"/>
                <a:gd name="T2" fmla="*/ 250 w 384"/>
                <a:gd name="T3" fmla="*/ 180 h 342"/>
                <a:gd name="T4" fmla="*/ 222 w 384"/>
                <a:gd name="T5" fmla="*/ 154 h 342"/>
                <a:gd name="T6" fmla="*/ 194 w 384"/>
                <a:gd name="T7" fmla="*/ 130 h 342"/>
                <a:gd name="T8" fmla="*/ 164 w 384"/>
                <a:gd name="T9" fmla="*/ 106 h 342"/>
                <a:gd name="T10" fmla="*/ 134 w 384"/>
                <a:gd name="T11" fmla="*/ 84 h 342"/>
                <a:gd name="T12" fmla="*/ 102 w 384"/>
                <a:gd name="T13" fmla="*/ 62 h 342"/>
                <a:gd name="T14" fmla="*/ 68 w 384"/>
                <a:gd name="T15" fmla="*/ 42 h 342"/>
                <a:gd name="T16" fmla="*/ 34 w 384"/>
                <a:gd name="T17" fmla="*/ 24 h 342"/>
                <a:gd name="T18" fmla="*/ 0 w 384"/>
                <a:gd name="T19" fmla="*/ 8 h 342"/>
                <a:gd name="T20" fmla="*/ 0 w 384"/>
                <a:gd name="T21" fmla="*/ 8 h 342"/>
                <a:gd name="T22" fmla="*/ 0 w 384"/>
                <a:gd name="T23" fmla="*/ 0 h 342"/>
                <a:gd name="T24" fmla="*/ 0 w 384"/>
                <a:gd name="T25" fmla="*/ 0 h 342"/>
                <a:gd name="T26" fmla="*/ 30 w 384"/>
                <a:gd name="T27" fmla="*/ 12 h 342"/>
                <a:gd name="T28" fmla="*/ 58 w 384"/>
                <a:gd name="T29" fmla="*/ 28 h 342"/>
                <a:gd name="T30" fmla="*/ 86 w 384"/>
                <a:gd name="T31" fmla="*/ 44 h 342"/>
                <a:gd name="T32" fmla="*/ 114 w 384"/>
                <a:gd name="T33" fmla="*/ 62 h 342"/>
                <a:gd name="T34" fmla="*/ 142 w 384"/>
                <a:gd name="T35" fmla="*/ 80 h 342"/>
                <a:gd name="T36" fmla="*/ 168 w 384"/>
                <a:gd name="T37" fmla="*/ 98 h 342"/>
                <a:gd name="T38" fmla="*/ 194 w 384"/>
                <a:gd name="T39" fmla="*/ 118 h 342"/>
                <a:gd name="T40" fmla="*/ 218 w 384"/>
                <a:gd name="T41" fmla="*/ 140 h 342"/>
                <a:gd name="T42" fmla="*/ 242 w 384"/>
                <a:gd name="T43" fmla="*/ 162 h 342"/>
                <a:gd name="T44" fmla="*/ 264 w 384"/>
                <a:gd name="T45" fmla="*/ 184 h 342"/>
                <a:gd name="T46" fmla="*/ 286 w 384"/>
                <a:gd name="T47" fmla="*/ 208 h 342"/>
                <a:gd name="T48" fmla="*/ 308 w 384"/>
                <a:gd name="T49" fmla="*/ 232 h 342"/>
                <a:gd name="T50" fmla="*/ 328 w 384"/>
                <a:gd name="T51" fmla="*/ 258 h 342"/>
                <a:gd name="T52" fmla="*/ 348 w 384"/>
                <a:gd name="T53" fmla="*/ 284 h 342"/>
                <a:gd name="T54" fmla="*/ 366 w 384"/>
                <a:gd name="T55" fmla="*/ 310 h 342"/>
                <a:gd name="T56" fmla="*/ 384 w 384"/>
                <a:gd name="T57" fmla="*/ 338 h 342"/>
                <a:gd name="T58" fmla="*/ 376 w 384"/>
                <a:gd name="T59" fmla="*/ 342 h 342"/>
                <a:gd name="T60" fmla="*/ 376 w 384"/>
                <a:gd name="T61" fmla="*/ 342 h 342"/>
                <a:gd name="T62" fmla="*/ 348 w 384"/>
                <a:gd name="T63" fmla="*/ 300 h 342"/>
                <a:gd name="T64" fmla="*/ 318 w 384"/>
                <a:gd name="T65" fmla="*/ 258 h 342"/>
                <a:gd name="T66" fmla="*/ 286 w 384"/>
                <a:gd name="T67" fmla="*/ 218 h 342"/>
                <a:gd name="T68" fmla="*/ 250 w 384"/>
                <a:gd name="T69" fmla="*/ 180 h 3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4" h="342">
                  <a:moveTo>
                    <a:pt x="250" y="180"/>
                  </a:moveTo>
                  <a:lnTo>
                    <a:pt x="250" y="180"/>
                  </a:lnTo>
                  <a:lnTo>
                    <a:pt x="222" y="154"/>
                  </a:lnTo>
                  <a:lnTo>
                    <a:pt x="194" y="130"/>
                  </a:lnTo>
                  <a:lnTo>
                    <a:pt x="164" y="106"/>
                  </a:lnTo>
                  <a:lnTo>
                    <a:pt x="134" y="84"/>
                  </a:lnTo>
                  <a:lnTo>
                    <a:pt x="102" y="62"/>
                  </a:lnTo>
                  <a:lnTo>
                    <a:pt x="68" y="42"/>
                  </a:lnTo>
                  <a:lnTo>
                    <a:pt x="34" y="24"/>
                  </a:lnTo>
                  <a:lnTo>
                    <a:pt x="0" y="8"/>
                  </a:lnTo>
                  <a:lnTo>
                    <a:pt x="0" y="0"/>
                  </a:lnTo>
                  <a:lnTo>
                    <a:pt x="30" y="12"/>
                  </a:lnTo>
                  <a:lnTo>
                    <a:pt x="58" y="28"/>
                  </a:lnTo>
                  <a:lnTo>
                    <a:pt x="86" y="44"/>
                  </a:lnTo>
                  <a:lnTo>
                    <a:pt x="114" y="62"/>
                  </a:lnTo>
                  <a:lnTo>
                    <a:pt x="142" y="80"/>
                  </a:lnTo>
                  <a:lnTo>
                    <a:pt x="168" y="98"/>
                  </a:lnTo>
                  <a:lnTo>
                    <a:pt x="194" y="118"/>
                  </a:lnTo>
                  <a:lnTo>
                    <a:pt x="218" y="140"/>
                  </a:lnTo>
                  <a:lnTo>
                    <a:pt x="242" y="162"/>
                  </a:lnTo>
                  <a:lnTo>
                    <a:pt x="264" y="184"/>
                  </a:lnTo>
                  <a:lnTo>
                    <a:pt x="286" y="208"/>
                  </a:lnTo>
                  <a:lnTo>
                    <a:pt x="308" y="232"/>
                  </a:lnTo>
                  <a:lnTo>
                    <a:pt x="328" y="258"/>
                  </a:lnTo>
                  <a:lnTo>
                    <a:pt x="348" y="284"/>
                  </a:lnTo>
                  <a:lnTo>
                    <a:pt x="366" y="310"/>
                  </a:lnTo>
                  <a:lnTo>
                    <a:pt x="384" y="338"/>
                  </a:lnTo>
                  <a:lnTo>
                    <a:pt x="376" y="342"/>
                  </a:lnTo>
                  <a:lnTo>
                    <a:pt x="348" y="300"/>
                  </a:lnTo>
                  <a:lnTo>
                    <a:pt x="318" y="258"/>
                  </a:lnTo>
                  <a:lnTo>
                    <a:pt x="286" y="218"/>
                  </a:lnTo>
                  <a:lnTo>
                    <a:pt x="250" y="180"/>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4" name="Freeform 148"/>
            <p:cNvSpPr>
              <a:spLocks/>
            </p:cNvSpPr>
            <p:nvPr/>
          </p:nvSpPr>
          <p:spPr bwMode="auto">
            <a:xfrm>
              <a:off x="3762" y="1772"/>
              <a:ext cx="384" cy="342"/>
            </a:xfrm>
            <a:custGeom>
              <a:avLst/>
              <a:gdLst>
                <a:gd name="T0" fmla="*/ 250 w 384"/>
                <a:gd name="T1" fmla="*/ 180 h 342"/>
                <a:gd name="T2" fmla="*/ 250 w 384"/>
                <a:gd name="T3" fmla="*/ 180 h 342"/>
                <a:gd name="T4" fmla="*/ 222 w 384"/>
                <a:gd name="T5" fmla="*/ 154 h 342"/>
                <a:gd name="T6" fmla="*/ 194 w 384"/>
                <a:gd name="T7" fmla="*/ 130 h 342"/>
                <a:gd name="T8" fmla="*/ 164 w 384"/>
                <a:gd name="T9" fmla="*/ 106 h 342"/>
                <a:gd name="T10" fmla="*/ 134 w 384"/>
                <a:gd name="T11" fmla="*/ 84 h 342"/>
                <a:gd name="T12" fmla="*/ 102 w 384"/>
                <a:gd name="T13" fmla="*/ 62 h 342"/>
                <a:gd name="T14" fmla="*/ 68 w 384"/>
                <a:gd name="T15" fmla="*/ 42 h 342"/>
                <a:gd name="T16" fmla="*/ 34 w 384"/>
                <a:gd name="T17" fmla="*/ 24 h 342"/>
                <a:gd name="T18" fmla="*/ 0 w 384"/>
                <a:gd name="T19" fmla="*/ 8 h 342"/>
                <a:gd name="T20" fmla="*/ 0 w 384"/>
                <a:gd name="T21" fmla="*/ 8 h 342"/>
                <a:gd name="T22" fmla="*/ 0 w 384"/>
                <a:gd name="T23" fmla="*/ 0 h 342"/>
                <a:gd name="T24" fmla="*/ 0 w 384"/>
                <a:gd name="T25" fmla="*/ 0 h 342"/>
                <a:gd name="T26" fmla="*/ 30 w 384"/>
                <a:gd name="T27" fmla="*/ 12 h 342"/>
                <a:gd name="T28" fmla="*/ 58 w 384"/>
                <a:gd name="T29" fmla="*/ 28 h 342"/>
                <a:gd name="T30" fmla="*/ 86 w 384"/>
                <a:gd name="T31" fmla="*/ 44 h 342"/>
                <a:gd name="T32" fmla="*/ 114 w 384"/>
                <a:gd name="T33" fmla="*/ 62 h 342"/>
                <a:gd name="T34" fmla="*/ 142 w 384"/>
                <a:gd name="T35" fmla="*/ 80 h 342"/>
                <a:gd name="T36" fmla="*/ 168 w 384"/>
                <a:gd name="T37" fmla="*/ 98 h 342"/>
                <a:gd name="T38" fmla="*/ 194 w 384"/>
                <a:gd name="T39" fmla="*/ 118 h 342"/>
                <a:gd name="T40" fmla="*/ 218 w 384"/>
                <a:gd name="T41" fmla="*/ 140 h 342"/>
                <a:gd name="T42" fmla="*/ 242 w 384"/>
                <a:gd name="T43" fmla="*/ 162 h 342"/>
                <a:gd name="T44" fmla="*/ 264 w 384"/>
                <a:gd name="T45" fmla="*/ 184 h 342"/>
                <a:gd name="T46" fmla="*/ 286 w 384"/>
                <a:gd name="T47" fmla="*/ 208 h 342"/>
                <a:gd name="T48" fmla="*/ 308 w 384"/>
                <a:gd name="T49" fmla="*/ 232 h 342"/>
                <a:gd name="T50" fmla="*/ 328 w 384"/>
                <a:gd name="T51" fmla="*/ 258 h 342"/>
                <a:gd name="T52" fmla="*/ 348 w 384"/>
                <a:gd name="T53" fmla="*/ 284 h 342"/>
                <a:gd name="T54" fmla="*/ 366 w 384"/>
                <a:gd name="T55" fmla="*/ 310 h 342"/>
                <a:gd name="T56" fmla="*/ 384 w 384"/>
                <a:gd name="T57" fmla="*/ 338 h 342"/>
                <a:gd name="T58" fmla="*/ 376 w 384"/>
                <a:gd name="T59" fmla="*/ 342 h 342"/>
                <a:gd name="T60" fmla="*/ 376 w 384"/>
                <a:gd name="T61" fmla="*/ 342 h 342"/>
                <a:gd name="T62" fmla="*/ 348 w 384"/>
                <a:gd name="T63" fmla="*/ 300 h 342"/>
                <a:gd name="T64" fmla="*/ 318 w 384"/>
                <a:gd name="T65" fmla="*/ 258 h 342"/>
                <a:gd name="T66" fmla="*/ 286 w 384"/>
                <a:gd name="T67" fmla="*/ 218 h 342"/>
                <a:gd name="T68" fmla="*/ 250 w 384"/>
                <a:gd name="T69" fmla="*/ 180 h 3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4" h="342">
                  <a:moveTo>
                    <a:pt x="250" y="180"/>
                  </a:moveTo>
                  <a:lnTo>
                    <a:pt x="250" y="180"/>
                  </a:lnTo>
                  <a:lnTo>
                    <a:pt x="222" y="154"/>
                  </a:lnTo>
                  <a:lnTo>
                    <a:pt x="194" y="130"/>
                  </a:lnTo>
                  <a:lnTo>
                    <a:pt x="164" y="106"/>
                  </a:lnTo>
                  <a:lnTo>
                    <a:pt x="134" y="84"/>
                  </a:lnTo>
                  <a:lnTo>
                    <a:pt x="102" y="62"/>
                  </a:lnTo>
                  <a:lnTo>
                    <a:pt x="68" y="42"/>
                  </a:lnTo>
                  <a:lnTo>
                    <a:pt x="34" y="24"/>
                  </a:lnTo>
                  <a:lnTo>
                    <a:pt x="0" y="8"/>
                  </a:lnTo>
                  <a:lnTo>
                    <a:pt x="0" y="0"/>
                  </a:lnTo>
                  <a:lnTo>
                    <a:pt x="30" y="12"/>
                  </a:lnTo>
                  <a:lnTo>
                    <a:pt x="58" y="28"/>
                  </a:lnTo>
                  <a:lnTo>
                    <a:pt x="86" y="44"/>
                  </a:lnTo>
                  <a:lnTo>
                    <a:pt x="114" y="62"/>
                  </a:lnTo>
                  <a:lnTo>
                    <a:pt x="142" y="80"/>
                  </a:lnTo>
                  <a:lnTo>
                    <a:pt x="168" y="98"/>
                  </a:lnTo>
                  <a:lnTo>
                    <a:pt x="194" y="118"/>
                  </a:lnTo>
                  <a:lnTo>
                    <a:pt x="218" y="140"/>
                  </a:lnTo>
                  <a:lnTo>
                    <a:pt x="242" y="162"/>
                  </a:lnTo>
                  <a:lnTo>
                    <a:pt x="264" y="184"/>
                  </a:lnTo>
                  <a:lnTo>
                    <a:pt x="286" y="208"/>
                  </a:lnTo>
                  <a:lnTo>
                    <a:pt x="308" y="232"/>
                  </a:lnTo>
                  <a:lnTo>
                    <a:pt x="328" y="258"/>
                  </a:lnTo>
                  <a:lnTo>
                    <a:pt x="348" y="284"/>
                  </a:lnTo>
                  <a:lnTo>
                    <a:pt x="366" y="310"/>
                  </a:lnTo>
                  <a:lnTo>
                    <a:pt x="384" y="338"/>
                  </a:lnTo>
                  <a:lnTo>
                    <a:pt x="376" y="342"/>
                  </a:lnTo>
                  <a:lnTo>
                    <a:pt x="348" y="300"/>
                  </a:lnTo>
                  <a:lnTo>
                    <a:pt x="318" y="258"/>
                  </a:lnTo>
                  <a:lnTo>
                    <a:pt x="286" y="218"/>
                  </a:lnTo>
                  <a:lnTo>
                    <a:pt x="250" y="1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5" name="Freeform 149"/>
            <p:cNvSpPr>
              <a:spLocks noEditPoints="1"/>
            </p:cNvSpPr>
            <p:nvPr/>
          </p:nvSpPr>
          <p:spPr bwMode="auto">
            <a:xfrm>
              <a:off x="2914" y="1698"/>
              <a:ext cx="680" cy="170"/>
            </a:xfrm>
            <a:custGeom>
              <a:avLst/>
              <a:gdLst>
                <a:gd name="T0" fmla="*/ 0 w 680"/>
                <a:gd name="T1" fmla="*/ 164 h 170"/>
                <a:gd name="T2" fmla="*/ 0 w 680"/>
                <a:gd name="T3" fmla="*/ 164 h 170"/>
                <a:gd name="T4" fmla="*/ 28 w 680"/>
                <a:gd name="T5" fmla="*/ 146 h 170"/>
                <a:gd name="T6" fmla="*/ 54 w 680"/>
                <a:gd name="T7" fmla="*/ 128 h 170"/>
                <a:gd name="T8" fmla="*/ 84 w 680"/>
                <a:gd name="T9" fmla="*/ 112 h 170"/>
                <a:gd name="T10" fmla="*/ 112 w 680"/>
                <a:gd name="T11" fmla="*/ 96 h 170"/>
                <a:gd name="T12" fmla="*/ 142 w 680"/>
                <a:gd name="T13" fmla="*/ 80 h 170"/>
                <a:gd name="T14" fmla="*/ 172 w 680"/>
                <a:gd name="T15" fmla="*/ 68 h 170"/>
                <a:gd name="T16" fmla="*/ 202 w 680"/>
                <a:gd name="T17" fmla="*/ 54 h 170"/>
                <a:gd name="T18" fmla="*/ 234 w 680"/>
                <a:gd name="T19" fmla="*/ 44 h 170"/>
                <a:gd name="T20" fmla="*/ 266 w 680"/>
                <a:gd name="T21" fmla="*/ 34 h 170"/>
                <a:gd name="T22" fmla="*/ 298 w 680"/>
                <a:gd name="T23" fmla="*/ 24 h 170"/>
                <a:gd name="T24" fmla="*/ 332 w 680"/>
                <a:gd name="T25" fmla="*/ 18 h 170"/>
                <a:gd name="T26" fmla="*/ 364 w 680"/>
                <a:gd name="T27" fmla="*/ 12 h 170"/>
                <a:gd name="T28" fmla="*/ 398 w 680"/>
                <a:gd name="T29" fmla="*/ 6 h 170"/>
                <a:gd name="T30" fmla="*/ 434 w 680"/>
                <a:gd name="T31" fmla="*/ 2 h 170"/>
                <a:gd name="T32" fmla="*/ 468 w 680"/>
                <a:gd name="T33" fmla="*/ 0 h 170"/>
                <a:gd name="T34" fmla="*/ 502 w 680"/>
                <a:gd name="T35" fmla="*/ 0 h 170"/>
                <a:gd name="T36" fmla="*/ 502 w 680"/>
                <a:gd name="T37" fmla="*/ 8 h 170"/>
                <a:gd name="T38" fmla="*/ 502 w 680"/>
                <a:gd name="T39" fmla="*/ 8 h 170"/>
                <a:gd name="T40" fmla="*/ 468 w 680"/>
                <a:gd name="T41" fmla="*/ 8 h 170"/>
                <a:gd name="T42" fmla="*/ 434 w 680"/>
                <a:gd name="T43" fmla="*/ 10 h 170"/>
                <a:gd name="T44" fmla="*/ 400 w 680"/>
                <a:gd name="T45" fmla="*/ 14 h 170"/>
                <a:gd name="T46" fmla="*/ 366 w 680"/>
                <a:gd name="T47" fmla="*/ 20 h 170"/>
                <a:gd name="T48" fmla="*/ 334 w 680"/>
                <a:gd name="T49" fmla="*/ 26 h 170"/>
                <a:gd name="T50" fmla="*/ 302 w 680"/>
                <a:gd name="T51" fmla="*/ 32 h 170"/>
                <a:gd name="T52" fmla="*/ 270 w 680"/>
                <a:gd name="T53" fmla="*/ 42 h 170"/>
                <a:gd name="T54" fmla="*/ 238 w 680"/>
                <a:gd name="T55" fmla="*/ 50 h 170"/>
                <a:gd name="T56" fmla="*/ 206 w 680"/>
                <a:gd name="T57" fmla="*/ 62 h 170"/>
                <a:gd name="T58" fmla="*/ 176 w 680"/>
                <a:gd name="T59" fmla="*/ 74 h 170"/>
                <a:gd name="T60" fmla="*/ 146 w 680"/>
                <a:gd name="T61" fmla="*/ 88 h 170"/>
                <a:gd name="T62" fmla="*/ 118 w 680"/>
                <a:gd name="T63" fmla="*/ 102 h 170"/>
                <a:gd name="T64" fmla="*/ 88 w 680"/>
                <a:gd name="T65" fmla="*/ 116 h 170"/>
                <a:gd name="T66" fmla="*/ 60 w 680"/>
                <a:gd name="T67" fmla="*/ 134 h 170"/>
                <a:gd name="T68" fmla="*/ 34 w 680"/>
                <a:gd name="T69" fmla="*/ 152 h 170"/>
                <a:gd name="T70" fmla="*/ 8 w 680"/>
                <a:gd name="T71" fmla="*/ 170 h 170"/>
                <a:gd name="T72" fmla="*/ 8 w 680"/>
                <a:gd name="T73" fmla="*/ 170 h 170"/>
                <a:gd name="T74" fmla="*/ 0 w 680"/>
                <a:gd name="T75" fmla="*/ 164 h 170"/>
                <a:gd name="T76" fmla="*/ 502 w 680"/>
                <a:gd name="T77" fmla="*/ 8 h 170"/>
                <a:gd name="T78" fmla="*/ 502 w 680"/>
                <a:gd name="T79" fmla="*/ 0 h 170"/>
                <a:gd name="T80" fmla="*/ 502 w 680"/>
                <a:gd name="T81" fmla="*/ 0 h 170"/>
                <a:gd name="T82" fmla="*/ 546 w 680"/>
                <a:gd name="T83" fmla="*/ 2 h 170"/>
                <a:gd name="T84" fmla="*/ 590 w 680"/>
                <a:gd name="T85" fmla="*/ 4 h 170"/>
                <a:gd name="T86" fmla="*/ 632 w 680"/>
                <a:gd name="T87" fmla="*/ 10 h 170"/>
                <a:gd name="T88" fmla="*/ 672 w 680"/>
                <a:gd name="T89" fmla="*/ 18 h 170"/>
                <a:gd name="T90" fmla="*/ 680 w 680"/>
                <a:gd name="T91" fmla="*/ 26 h 170"/>
                <a:gd name="T92" fmla="*/ 680 w 680"/>
                <a:gd name="T93" fmla="*/ 26 h 170"/>
                <a:gd name="T94" fmla="*/ 636 w 680"/>
                <a:gd name="T95" fmla="*/ 18 h 170"/>
                <a:gd name="T96" fmla="*/ 592 w 680"/>
                <a:gd name="T97" fmla="*/ 12 h 170"/>
                <a:gd name="T98" fmla="*/ 548 w 680"/>
                <a:gd name="T99" fmla="*/ 10 h 170"/>
                <a:gd name="T100" fmla="*/ 502 w 680"/>
                <a:gd name="T101" fmla="*/ 8 h 170"/>
                <a:gd name="T102" fmla="*/ 502 w 680"/>
                <a:gd name="T103" fmla="*/ 4 h 170"/>
                <a:gd name="T104" fmla="*/ 502 w 680"/>
                <a:gd name="T105" fmla="*/ 0 h 170"/>
                <a:gd name="T106" fmla="*/ 502 w 680"/>
                <a:gd name="T107" fmla="*/ 4 h 1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80" h="170">
                  <a:moveTo>
                    <a:pt x="0" y="164"/>
                  </a:moveTo>
                  <a:lnTo>
                    <a:pt x="0" y="164"/>
                  </a:lnTo>
                  <a:lnTo>
                    <a:pt x="28" y="146"/>
                  </a:lnTo>
                  <a:lnTo>
                    <a:pt x="54" y="128"/>
                  </a:lnTo>
                  <a:lnTo>
                    <a:pt x="84" y="112"/>
                  </a:lnTo>
                  <a:lnTo>
                    <a:pt x="112" y="96"/>
                  </a:lnTo>
                  <a:lnTo>
                    <a:pt x="142" y="80"/>
                  </a:lnTo>
                  <a:lnTo>
                    <a:pt x="172" y="68"/>
                  </a:lnTo>
                  <a:lnTo>
                    <a:pt x="202" y="54"/>
                  </a:lnTo>
                  <a:lnTo>
                    <a:pt x="234" y="44"/>
                  </a:lnTo>
                  <a:lnTo>
                    <a:pt x="266" y="34"/>
                  </a:lnTo>
                  <a:lnTo>
                    <a:pt x="298" y="24"/>
                  </a:lnTo>
                  <a:lnTo>
                    <a:pt x="332" y="18"/>
                  </a:lnTo>
                  <a:lnTo>
                    <a:pt x="364" y="12"/>
                  </a:lnTo>
                  <a:lnTo>
                    <a:pt x="398" y="6"/>
                  </a:lnTo>
                  <a:lnTo>
                    <a:pt x="434" y="2"/>
                  </a:lnTo>
                  <a:lnTo>
                    <a:pt x="468" y="0"/>
                  </a:lnTo>
                  <a:lnTo>
                    <a:pt x="502" y="0"/>
                  </a:lnTo>
                  <a:lnTo>
                    <a:pt x="502" y="8"/>
                  </a:lnTo>
                  <a:lnTo>
                    <a:pt x="468" y="8"/>
                  </a:lnTo>
                  <a:lnTo>
                    <a:pt x="434" y="10"/>
                  </a:lnTo>
                  <a:lnTo>
                    <a:pt x="400" y="14"/>
                  </a:lnTo>
                  <a:lnTo>
                    <a:pt x="366" y="20"/>
                  </a:lnTo>
                  <a:lnTo>
                    <a:pt x="334" y="26"/>
                  </a:lnTo>
                  <a:lnTo>
                    <a:pt x="302" y="32"/>
                  </a:lnTo>
                  <a:lnTo>
                    <a:pt x="270" y="42"/>
                  </a:lnTo>
                  <a:lnTo>
                    <a:pt x="238" y="50"/>
                  </a:lnTo>
                  <a:lnTo>
                    <a:pt x="206" y="62"/>
                  </a:lnTo>
                  <a:lnTo>
                    <a:pt x="176" y="74"/>
                  </a:lnTo>
                  <a:lnTo>
                    <a:pt x="146" y="88"/>
                  </a:lnTo>
                  <a:lnTo>
                    <a:pt x="118" y="102"/>
                  </a:lnTo>
                  <a:lnTo>
                    <a:pt x="88" y="116"/>
                  </a:lnTo>
                  <a:lnTo>
                    <a:pt x="60" y="134"/>
                  </a:lnTo>
                  <a:lnTo>
                    <a:pt x="34" y="152"/>
                  </a:lnTo>
                  <a:lnTo>
                    <a:pt x="8" y="170"/>
                  </a:lnTo>
                  <a:lnTo>
                    <a:pt x="0" y="164"/>
                  </a:lnTo>
                  <a:close/>
                  <a:moveTo>
                    <a:pt x="502" y="8"/>
                  </a:moveTo>
                  <a:lnTo>
                    <a:pt x="502" y="0"/>
                  </a:lnTo>
                  <a:lnTo>
                    <a:pt x="546" y="2"/>
                  </a:lnTo>
                  <a:lnTo>
                    <a:pt x="590" y="4"/>
                  </a:lnTo>
                  <a:lnTo>
                    <a:pt x="632" y="10"/>
                  </a:lnTo>
                  <a:lnTo>
                    <a:pt x="672" y="18"/>
                  </a:lnTo>
                  <a:lnTo>
                    <a:pt x="680" y="26"/>
                  </a:lnTo>
                  <a:lnTo>
                    <a:pt x="636" y="18"/>
                  </a:lnTo>
                  <a:lnTo>
                    <a:pt x="592" y="12"/>
                  </a:lnTo>
                  <a:lnTo>
                    <a:pt x="548" y="10"/>
                  </a:lnTo>
                  <a:lnTo>
                    <a:pt x="502" y="8"/>
                  </a:lnTo>
                  <a:close/>
                  <a:moveTo>
                    <a:pt x="502" y="4"/>
                  </a:moveTo>
                  <a:lnTo>
                    <a:pt x="502" y="0"/>
                  </a:lnTo>
                  <a:lnTo>
                    <a:pt x="502" y="4"/>
                  </a:lnTo>
                  <a:close/>
                </a:path>
              </a:pathLst>
            </a:custGeom>
            <a:solidFill>
              <a:srgbClr val="A166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6" name="Freeform 150"/>
            <p:cNvSpPr>
              <a:spLocks/>
            </p:cNvSpPr>
            <p:nvPr/>
          </p:nvSpPr>
          <p:spPr bwMode="auto">
            <a:xfrm>
              <a:off x="2914" y="1698"/>
              <a:ext cx="502" cy="170"/>
            </a:xfrm>
            <a:custGeom>
              <a:avLst/>
              <a:gdLst>
                <a:gd name="T0" fmla="*/ 0 w 502"/>
                <a:gd name="T1" fmla="*/ 164 h 170"/>
                <a:gd name="T2" fmla="*/ 0 w 502"/>
                <a:gd name="T3" fmla="*/ 164 h 170"/>
                <a:gd name="T4" fmla="*/ 28 w 502"/>
                <a:gd name="T5" fmla="*/ 146 h 170"/>
                <a:gd name="T6" fmla="*/ 54 w 502"/>
                <a:gd name="T7" fmla="*/ 128 h 170"/>
                <a:gd name="T8" fmla="*/ 84 w 502"/>
                <a:gd name="T9" fmla="*/ 112 h 170"/>
                <a:gd name="T10" fmla="*/ 112 w 502"/>
                <a:gd name="T11" fmla="*/ 96 h 170"/>
                <a:gd name="T12" fmla="*/ 142 w 502"/>
                <a:gd name="T13" fmla="*/ 80 h 170"/>
                <a:gd name="T14" fmla="*/ 172 w 502"/>
                <a:gd name="T15" fmla="*/ 68 h 170"/>
                <a:gd name="T16" fmla="*/ 202 w 502"/>
                <a:gd name="T17" fmla="*/ 54 h 170"/>
                <a:gd name="T18" fmla="*/ 234 w 502"/>
                <a:gd name="T19" fmla="*/ 44 h 170"/>
                <a:gd name="T20" fmla="*/ 266 w 502"/>
                <a:gd name="T21" fmla="*/ 34 h 170"/>
                <a:gd name="T22" fmla="*/ 298 w 502"/>
                <a:gd name="T23" fmla="*/ 24 h 170"/>
                <a:gd name="T24" fmla="*/ 332 w 502"/>
                <a:gd name="T25" fmla="*/ 18 h 170"/>
                <a:gd name="T26" fmla="*/ 364 w 502"/>
                <a:gd name="T27" fmla="*/ 12 h 170"/>
                <a:gd name="T28" fmla="*/ 398 w 502"/>
                <a:gd name="T29" fmla="*/ 6 h 170"/>
                <a:gd name="T30" fmla="*/ 434 w 502"/>
                <a:gd name="T31" fmla="*/ 2 h 170"/>
                <a:gd name="T32" fmla="*/ 468 w 502"/>
                <a:gd name="T33" fmla="*/ 0 h 170"/>
                <a:gd name="T34" fmla="*/ 502 w 502"/>
                <a:gd name="T35" fmla="*/ 0 h 170"/>
                <a:gd name="T36" fmla="*/ 502 w 502"/>
                <a:gd name="T37" fmla="*/ 8 h 170"/>
                <a:gd name="T38" fmla="*/ 502 w 502"/>
                <a:gd name="T39" fmla="*/ 8 h 170"/>
                <a:gd name="T40" fmla="*/ 468 w 502"/>
                <a:gd name="T41" fmla="*/ 8 h 170"/>
                <a:gd name="T42" fmla="*/ 434 w 502"/>
                <a:gd name="T43" fmla="*/ 10 h 170"/>
                <a:gd name="T44" fmla="*/ 400 w 502"/>
                <a:gd name="T45" fmla="*/ 14 h 170"/>
                <a:gd name="T46" fmla="*/ 366 w 502"/>
                <a:gd name="T47" fmla="*/ 20 h 170"/>
                <a:gd name="T48" fmla="*/ 334 w 502"/>
                <a:gd name="T49" fmla="*/ 26 h 170"/>
                <a:gd name="T50" fmla="*/ 302 w 502"/>
                <a:gd name="T51" fmla="*/ 32 h 170"/>
                <a:gd name="T52" fmla="*/ 270 w 502"/>
                <a:gd name="T53" fmla="*/ 42 h 170"/>
                <a:gd name="T54" fmla="*/ 238 w 502"/>
                <a:gd name="T55" fmla="*/ 50 h 170"/>
                <a:gd name="T56" fmla="*/ 206 w 502"/>
                <a:gd name="T57" fmla="*/ 62 h 170"/>
                <a:gd name="T58" fmla="*/ 176 w 502"/>
                <a:gd name="T59" fmla="*/ 74 h 170"/>
                <a:gd name="T60" fmla="*/ 146 w 502"/>
                <a:gd name="T61" fmla="*/ 88 h 170"/>
                <a:gd name="T62" fmla="*/ 118 w 502"/>
                <a:gd name="T63" fmla="*/ 102 h 170"/>
                <a:gd name="T64" fmla="*/ 88 w 502"/>
                <a:gd name="T65" fmla="*/ 116 h 170"/>
                <a:gd name="T66" fmla="*/ 60 w 502"/>
                <a:gd name="T67" fmla="*/ 134 h 170"/>
                <a:gd name="T68" fmla="*/ 34 w 502"/>
                <a:gd name="T69" fmla="*/ 152 h 170"/>
                <a:gd name="T70" fmla="*/ 8 w 502"/>
                <a:gd name="T71" fmla="*/ 170 h 170"/>
                <a:gd name="T72" fmla="*/ 8 w 502"/>
                <a:gd name="T73" fmla="*/ 170 h 170"/>
                <a:gd name="T74" fmla="*/ 0 w 502"/>
                <a:gd name="T75" fmla="*/ 164 h 1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2" h="170">
                  <a:moveTo>
                    <a:pt x="0" y="164"/>
                  </a:moveTo>
                  <a:lnTo>
                    <a:pt x="0" y="164"/>
                  </a:lnTo>
                  <a:lnTo>
                    <a:pt x="28" y="146"/>
                  </a:lnTo>
                  <a:lnTo>
                    <a:pt x="54" y="128"/>
                  </a:lnTo>
                  <a:lnTo>
                    <a:pt x="84" y="112"/>
                  </a:lnTo>
                  <a:lnTo>
                    <a:pt x="112" y="96"/>
                  </a:lnTo>
                  <a:lnTo>
                    <a:pt x="142" y="80"/>
                  </a:lnTo>
                  <a:lnTo>
                    <a:pt x="172" y="68"/>
                  </a:lnTo>
                  <a:lnTo>
                    <a:pt x="202" y="54"/>
                  </a:lnTo>
                  <a:lnTo>
                    <a:pt x="234" y="44"/>
                  </a:lnTo>
                  <a:lnTo>
                    <a:pt x="266" y="34"/>
                  </a:lnTo>
                  <a:lnTo>
                    <a:pt x="298" y="24"/>
                  </a:lnTo>
                  <a:lnTo>
                    <a:pt x="332" y="18"/>
                  </a:lnTo>
                  <a:lnTo>
                    <a:pt x="364" y="12"/>
                  </a:lnTo>
                  <a:lnTo>
                    <a:pt x="398" y="6"/>
                  </a:lnTo>
                  <a:lnTo>
                    <a:pt x="434" y="2"/>
                  </a:lnTo>
                  <a:lnTo>
                    <a:pt x="468" y="0"/>
                  </a:lnTo>
                  <a:lnTo>
                    <a:pt x="502" y="0"/>
                  </a:lnTo>
                  <a:lnTo>
                    <a:pt x="502" y="8"/>
                  </a:lnTo>
                  <a:lnTo>
                    <a:pt x="468" y="8"/>
                  </a:lnTo>
                  <a:lnTo>
                    <a:pt x="434" y="10"/>
                  </a:lnTo>
                  <a:lnTo>
                    <a:pt x="400" y="14"/>
                  </a:lnTo>
                  <a:lnTo>
                    <a:pt x="366" y="20"/>
                  </a:lnTo>
                  <a:lnTo>
                    <a:pt x="334" y="26"/>
                  </a:lnTo>
                  <a:lnTo>
                    <a:pt x="302" y="32"/>
                  </a:lnTo>
                  <a:lnTo>
                    <a:pt x="270" y="42"/>
                  </a:lnTo>
                  <a:lnTo>
                    <a:pt x="238" y="50"/>
                  </a:lnTo>
                  <a:lnTo>
                    <a:pt x="206" y="62"/>
                  </a:lnTo>
                  <a:lnTo>
                    <a:pt x="176" y="74"/>
                  </a:lnTo>
                  <a:lnTo>
                    <a:pt x="146" y="88"/>
                  </a:lnTo>
                  <a:lnTo>
                    <a:pt x="118" y="102"/>
                  </a:lnTo>
                  <a:lnTo>
                    <a:pt x="88" y="116"/>
                  </a:lnTo>
                  <a:lnTo>
                    <a:pt x="60" y="134"/>
                  </a:lnTo>
                  <a:lnTo>
                    <a:pt x="34" y="152"/>
                  </a:lnTo>
                  <a:lnTo>
                    <a:pt x="8" y="170"/>
                  </a:lnTo>
                  <a:lnTo>
                    <a:pt x="0" y="1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7" name="Freeform 151"/>
            <p:cNvSpPr>
              <a:spLocks/>
            </p:cNvSpPr>
            <p:nvPr/>
          </p:nvSpPr>
          <p:spPr bwMode="auto">
            <a:xfrm>
              <a:off x="3416" y="1698"/>
              <a:ext cx="178" cy="26"/>
            </a:xfrm>
            <a:custGeom>
              <a:avLst/>
              <a:gdLst>
                <a:gd name="T0" fmla="*/ 0 w 178"/>
                <a:gd name="T1" fmla="*/ 8 h 26"/>
                <a:gd name="T2" fmla="*/ 0 w 178"/>
                <a:gd name="T3" fmla="*/ 0 h 26"/>
                <a:gd name="T4" fmla="*/ 0 w 178"/>
                <a:gd name="T5" fmla="*/ 0 h 26"/>
                <a:gd name="T6" fmla="*/ 44 w 178"/>
                <a:gd name="T7" fmla="*/ 2 h 26"/>
                <a:gd name="T8" fmla="*/ 88 w 178"/>
                <a:gd name="T9" fmla="*/ 4 h 26"/>
                <a:gd name="T10" fmla="*/ 130 w 178"/>
                <a:gd name="T11" fmla="*/ 10 h 26"/>
                <a:gd name="T12" fmla="*/ 170 w 178"/>
                <a:gd name="T13" fmla="*/ 18 h 26"/>
                <a:gd name="T14" fmla="*/ 178 w 178"/>
                <a:gd name="T15" fmla="*/ 26 h 26"/>
                <a:gd name="T16" fmla="*/ 178 w 178"/>
                <a:gd name="T17" fmla="*/ 26 h 26"/>
                <a:gd name="T18" fmla="*/ 134 w 178"/>
                <a:gd name="T19" fmla="*/ 18 h 26"/>
                <a:gd name="T20" fmla="*/ 90 w 178"/>
                <a:gd name="T21" fmla="*/ 12 h 26"/>
                <a:gd name="T22" fmla="*/ 46 w 178"/>
                <a:gd name="T23" fmla="*/ 10 h 26"/>
                <a:gd name="T24" fmla="*/ 0 w 178"/>
                <a:gd name="T25" fmla="*/ 8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8" h="26">
                  <a:moveTo>
                    <a:pt x="0" y="8"/>
                  </a:moveTo>
                  <a:lnTo>
                    <a:pt x="0" y="0"/>
                  </a:lnTo>
                  <a:lnTo>
                    <a:pt x="44" y="2"/>
                  </a:lnTo>
                  <a:lnTo>
                    <a:pt x="88" y="4"/>
                  </a:lnTo>
                  <a:lnTo>
                    <a:pt x="130" y="10"/>
                  </a:lnTo>
                  <a:lnTo>
                    <a:pt x="170" y="18"/>
                  </a:lnTo>
                  <a:lnTo>
                    <a:pt x="178" y="26"/>
                  </a:lnTo>
                  <a:lnTo>
                    <a:pt x="134" y="18"/>
                  </a:lnTo>
                  <a:lnTo>
                    <a:pt x="90" y="12"/>
                  </a:lnTo>
                  <a:lnTo>
                    <a:pt x="46" y="10"/>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8" name="Freeform 152"/>
            <p:cNvSpPr>
              <a:spLocks/>
            </p:cNvSpPr>
            <p:nvPr/>
          </p:nvSpPr>
          <p:spPr bwMode="auto">
            <a:xfrm>
              <a:off x="3586" y="1716"/>
              <a:ext cx="168" cy="60"/>
            </a:xfrm>
            <a:custGeom>
              <a:avLst/>
              <a:gdLst>
                <a:gd name="T0" fmla="*/ 8 w 168"/>
                <a:gd name="T1" fmla="*/ 8 h 60"/>
                <a:gd name="T2" fmla="*/ 0 w 168"/>
                <a:gd name="T3" fmla="*/ 0 h 60"/>
                <a:gd name="T4" fmla="*/ 0 w 168"/>
                <a:gd name="T5" fmla="*/ 0 h 60"/>
                <a:gd name="T6" fmla="*/ 44 w 168"/>
                <a:gd name="T7" fmla="*/ 10 h 60"/>
                <a:gd name="T8" fmla="*/ 86 w 168"/>
                <a:gd name="T9" fmla="*/ 22 h 60"/>
                <a:gd name="T10" fmla="*/ 128 w 168"/>
                <a:gd name="T11" fmla="*/ 36 h 60"/>
                <a:gd name="T12" fmla="*/ 168 w 168"/>
                <a:gd name="T13" fmla="*/ 52 h 60"/>
                <a:gd name="T14" fmla="*/ 168 w 168"/>
                <a:gd name="T15" fmla="*/ 52 h 60"/>
                <a:gd name="T16" fmla="*/ 168 w 168"/>
                <a:gd name="T17" fmla="*/ 60 h 60"/>
                <a:gd name="T18" fmla="*/ 168 w 168"/>
                <a:gd name="T19" fmla="*/ 60 h 60"/>
                <a:gd name="T20" fmla="*/ 130 w 168"/>
                <a:gd name="T21" fmla="*/ 44 h 60"/>
                <a:gd name="T22" fmla="*/ 90 w 168"/>
                <a:gd name="T23" fmla="*/ 30 h 60"/>
                <a:gd name="T24" fmla="*/ 50 w 168"/>
                <a:gd name="T25" fmla="*/ 18 h 60"/>
                <a:gd name="T26" fmla="*/ 8 w 168"/>
                <a:gd name="T27" fmla="*/ 8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8" h="60">
                  <a:moveTo>
                    <a:pt x="8" y="8"/>
                  </a:moveTo>
                  <a:lnTo>
                    <a:pt x="0" y="0"/>
                  </a:lnTo>
                  <a:lnTo>
                    <a:pt x="44" y="10"/>
                  </a:lnTo>
                  <a:lnTo>
                    <a:pt x="86" y="22"/>
                  </a:lnTo>
                  <a:lnTo>
                    <a:pt x="128" y="36"/>
                  </a:lnTo>
                  <a:lnTo>
                    <a:pt x="168" y="52"/>
                  </a:lnTo>
                  <a:lnTo>
                    <a:pt x="168" y="60"/>
                  </a:lnTo>
                  <a:lnTo>
                    <a:pt x="130" y="44"/>
                  </a:lnTo>
                  <a:lnTo>
                    <a:pt x="90" y="30"/>
                  </a:lnTo>
                  <a:lnTo>
                    <a:pt x="50" y="18"/>
                  </a:lnTo>
                  <a:lnTo>
                    <a:pt x="8" y="8"/>
                  </a:lnTo>
                  <a:close/>
                </a:path>
              </a:pathLst>
            </a:custGeom>
            <a:solidFill>
              <a:srgbClr val="A166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9" name="Freeform 153"/>
            <p:cNvSpPr>
              <a:spLocks/>
            </p:cNvSpPr>
            <p:nvPr/>
          </p:nvSpPr>
          <p:spPr bwMode="auto">
            <a:xfrm>
              <a:off x="3586" y="1716"/>
              <a:ext cx="168" cy="60"/>
            </a:xfrm>
            <a:custGeom>
              <a:avLst/>
              <a:gdLst>
                <a:gd name="T0" fmla="*/ 8 w 168"/>
                <a:gd name="T1" fmla="*/ 8 h 60"/>
                <a:gd name="T2" fmla="*/ 0 w 168"/>
                <a:gd name="T3" fmla="*/ 0 h 60"/>
                <a:gd name="T4" fmla="*/ 0 w 168"/>
                <a:gd name="T5" fmla="*/ 0 h 60"/>
                <a:gd name="T6" fmla="*/ 44 w 168"/>
                <a:gd name="T7" fmla="*/ 10 h 60"/>
                <a:gd name="T8" fmla="*/ 86 w 168"/>
                <a:gd name="T9" fmla="*/ 22 h 60"/>
                <a:gd name="T10" fmla="*/ 128 w 168"/>
                <a:gd name="T11" fmla="*/ 36 h 60"/>
                <a:gd name="T12" fmla="*/ 168 w 168"/>
                <a:gd name="T13" fmla="*/ 52 h 60"/>
                <a:gd name="T14" fmla="*/ 168 w 168"/>
                <a:gd name="T15" fmla="*/ 52 h 60"/>
                <a:gd name="T16" fmla="*/ 168 w 168"/>
                <a:gd name="T17" fmla="*/ 60 h 60"/>
                <a:gd name="T18" fmla="*/ 168 w 168"/>
                <a:gd name="T19" fmla="*/ 60 h 60"/>
                <a:gd name="T20" fmla="*/ 130 w 168"/>
                <a:gd name="T21" fmla="*/ 44 h 60"/>
                <a:gd name="T22" fmla="*/ 90 w 168"/>
                <a:gd name="T23" fmla="*/ 30 h 60"/>
                <a:gd name="T24" fmla="*/ 50 w 168"/>
                <a:gd name="T25" fmla="*/ 18 h 60"/>
                <a:gd name="T26" fmla="*/ 8 w 168"/>
                <a:gd name="T27" fmla="*/ 8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8" h="60">
                  <a:moveTo>
                    <a:pt x="8" y="8"/>
                  </a:moveTo>
                  <a:lnTo>
                    <a:pt x="0" y="0"/>
                  </a:lnTo>
                  <a:lnTo>
                    <a:pt x="44" y="10"/>
                  </a:lnTo>
                  <a:lnTo>
                    <a:pt x="86" y="22"/>
                  </a:lnTo>
                  <a:lnTo>
                    <a:pt x="128" y="36"/>
                  </a:lnTo>
                  <a:lnTo>
                    <a:pt x="168" y="52"/>
                  </a:lnTo>
                  <a:lnTo>
                    <a:pt x="168" y="60"/>
                  </a:lnTo>
                  <a:lnTo>
                    <a:pt x="130" y="44"/>
                  </a:lnTo>
                  <a:lnTo>
                    <a:pt x="90" y="30"/>
                  </a:lnTo>
                  <a:lnTo>
                    <a:pt x="50" y="18"/>
                  </a:lnTo>
                  <a:lnTo>
                    <a:pt x="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0" name="Freeform 154"/>
            <p:cNvSpPr>
              <a:spLocks/>
            </p:cNvSpPr>
            <p:nvPr/>
          </p:nvSpPr>
          <p:spPr bwMode="auto">
            <a:xfrm>
              <a:off x="3754" y="1768"/>
              <a:ext cx="8" cy="12"/>
            </a:xfrm>
            <a:custGeom>
              <a:avLst/>
              <a:gdLst>
                <a:gd name="T0" fmla="*/ 0 w 8"/>
                <a:gd name="T1" fmla="*/ 8 h 12"/>
                <a:gd name="T2" fmla="*/ 0 w 8"/>
                <a:gd name="T3" fmla="*/ 8 h 12"/>
                <a:gd name="T4" fmla="*/ 0 w 8"/>
                <a:gd name="T5" fmla="*/ 0 h 12"/>
                <a:gd name="T6" fmla="*/ 0 w 8"/>
                <a:gd name="T7" fmla="*/ 0 h 12"/>
                <a:gd name="T8" fmla="*/ 8 w 8"/>
                <a:gd name="T9" fmla="*/ 4 h 12"/>
                <a:gd name="T10" fmla="*/ 8 w 8"/>
                <a:gd name="T11" fmla="*/ 4 h 12"/>
                <a:gd name="T12" fmla="*/ 8 w 8"/>
                <a:gd name="T13" fmla="*/ 12 h 12"/>
                <a:gd name="T14" fmla="*/ 8 w 8"/>
                <a:gd name="T15" fmla="*/ 12 h 12"/>
                <a:gd name="T16" fmla="*/ 0 w 8"/>
                <a:gd name="T17" fmla="*/ 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2">
                  <a:moveTo>
                    <a:pt x="0" y="8"/>
                  </a:moveTo>
                  <a:lnTo>
                    <a:pt x="0" y="8"/>
                  </a:lnTo>
                  <a:lnTo>
                    <a:pt x="0" y="0"/>
                  </a:lnTo>
                  <a:lnTo>
                    <a:pt x="8" y="4"/>
                  </a:lnTo>
                  <a:lnTo>
                    <a:pt x="8" y="12"/>
                  </a:lnTo>
                  <a:lnTo>
                    <a:pt x="0" y="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1" name="Freeform 155"/>
            <p:cNvSpPr>
              <a:spLocks/>
            </p:cNvSpPr>
            <p:nvPr/>
          </p:nvSpPr>
          <p:spPr bwMode="auto">
            <a:xfrm>
              <a:off x="3754" y="1768"/>
              <a:ext cx="8" cy="12"/>
            </a:xfrm>
            <a:custGeom>
              <a:avLst/>
              <a:gdLst>
                <a:gd name="T0" fmla="*/ 0 w 8"/>
                <a:gd name="T1" fmla="*/ 8 h 12"/>
                <a:gd name="T2" fmla="*/ 0 w 8"/>
                <a:gd name="T3" fmla="*/ 8 h 12"/>
                <a:gd name="T4" fmla="*/ 0 w 8"/>
                <a:gd name="T5" fmla="*/ 0 h 12"/>
                <a:gd name="T6" fmla="*/ 0 w 8"/>
                <a:gd name="T7" fmla="*/ 0 h 12"/>
                <a:gd name="T8" fmla="*/ 8 w 8"/>
                <a:gd name="T9" fmla="*/ 4 h 12"/>
                <a:gd name="T10" fmla="*/ 8 w 8"/>
                <a:gd name="T11" fmla="*/ 4 h 12"/>
                <a:gd name="T12" fmla="*/ 8 w 8"/>
                <a:gd name="T13" fmla="*/ 12 h 12"/>
                <a:gd name="T14" fmla="*/ 8 w 8"/>
                <a:gd name="T15" fmla="*/ 12 h 12"/>
                <a:gd name="T16" fmla="*/ 0 w 8"/>
                <a:gd name="T17" fmla="*/ 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2">
                  <a:moveTo>
                    <a:pt x="0" y="8"/>
                  </a:moveTo>
                  <a:lnTo>
                    <a:pt x="0" y="8"/>
                  </a:lnTo>
                  <a:lnTo>
                    <a:pt x="0" y="0"/>
                  </a:lnTo>
                  <a:lnTo>
                    <a:pt x="8" y="4"/>
                  </a:lnTo>
                  <a:lnTo>
                    <a:pt x="8" y="12"/>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2" name="Freeform 156"/>
            <p:cNvSpPr>
              <a:spLocks/>
            </p:cNvSpPr>
            <p:nvPr/>
          </p:nvSpPr>
          <p:spPr bwMode="auto">
            <a:xfrm>
              <a:off x="2568" y="1868"/>
              <a:ext cx="346" cy="698"/>
            </a:xfrm>
            <a:custGeom>
              <a:avLst/>
              <a:gdLst>
                <a:gd name="T0" fmla="*/ 0 w 346"/>
                <a:gd name="T1" fmla="*/ 694 h 698"/>
                <a:gd name="T2" fmla="*/ 0 w 346"/>
                <a:gd name="T3" fmla="*/ 694 h 698"/>
                <a:gd name="T4" fmla="*/ 0 w 346"/>
                <a:gd name="T5" fmla="*/ 680 h 698"/>
                <a:gd name="T6" fmla="*/ 0 w 346"/>
                <a:gd name="T7" fmla="*/ 680 h 698"/>
                <a:gd name="T8" fmla="*/ 2 w 346"/>
                <a:gd name="T9" fmla="*/ 628 h 698"/>
                <a:gd name="T10" fmla="*/ 6 w 346"/>
                <a:gd name="T11" fmla="*/ 576 h 698"/>
                <a:gd name="T12" fmla="*/ 14 w 346"/>
                <a:gd name="T13" fmla="*/ 526 h 698"/>
                <a:gd name="T14" fmla="*/ 24 w 346"/>
                <a:gd name="T15" fmla="*/ 478 h 698"/>
                <a:gd name="T16" fmla="*/ 38 w 346"/>
                <a:gd name="T17" fmla="*/ 430 h 698"/>
                <a:gd name="T18" fmla="*/ 52 w 346"/>
                <a:gd name="T19" fmla="*/ 382 h 698"/>
                <a:gd name="T20" fmla="*/ 72 w 346"/>
                <a:gd name="T21" fmla="*/ 338 h 698"/>
                <a:gd name="T22" fmla="*/ 92 w 346"/>
                <a:gd name="T23" fmla="*/ 294 h 698"/>
                <a:gd name="T24" fmla="*/ 116 w 346"/>
                <a:gd name="T25" fmla="*/ 250 h 698"/>
                <a:gd name="T26" fmla="*/ 142 w 346"/>
                <a:gd name="T27" fmla="*/ 210 h 698"/>
                <a:gd name="T28" fmla="*/ 170 w 346"/>
                <a:gd name="T29" fmla="*/ 170 h 698"/>
                <a:gd name="T30" fmla="*/ 200 w 346"/>
                <a:gd name="T31" fmla="*/ 132 h 698"/>
                <a:gd name="T32" fmla="*/ 232 w 346"/>
                <a:gd name="T33" fmla="*/ 96 h 698"/>
                <a:gd name="T34" fmla="*/ 266 w 346"/>
                <a:gd name="T35" fmla="*/ 62 h 698"/>
                <a:gd name="T36" fmla="*/ 302 w 346"/>
                <a:gd name="T37" fmla="*/ 30 h 698"/>
                <a:gd name="T38" fmla="*/ 340 w 346"/>
                <a:gd name="T39" fmla="*/ 0 h 698"/>
                <a:gd name="T40" fmla="*/ 340 w 346"/>
                <a:gd name="T41" fmla="*/ 0 h 698"/>
                <a:gd name="T42" fmla="*/ 346 w 346"/>
                <a:gd name="T43" fmla="*/ 4 h 698"/>
                <a:gd name="T44" fmla="*/ 346 w 346"/>
                <a:gd name="T45" fmla="*/ 4 h 698"/>
                <a:gd name="T46" fmla="*/ 298 w 346"/>
                <a:gd name="T47" fmla="*/ 42 h 698"/>
                <a:gd name="T48" fmla="*/ 254 w 346"/>
                <a:gd name="T49" fmla="*/ 84 h 698"/>
                <a:gd name="T50" fmla="*/ 254 w 346"/>
                <a:gd name="T51" fmla="*/ 84 h 698"/>
                <a:gd name="T52" fmla="*/ 226 w 346"/>
                <a:gd name="T53" fmla="*/ 114 h 698"/>
                <a:gd name="T54" fmla="*/ 200 w 346"/>
                <a:gd name="T55" fmla="*/ 144 h 698"/>
                <a:gd name="T56" fmla="*/ 174 w 346"/>
                <a:gd name="T57" fmla="*/ 176 h 698"/>
                <a:gd name="T58" fmla="*/ 152 w 346"/>
                <a:gd name="T59" fmla="*/ 210 h 698"/>
                <a:gd name="T60" fmla="*/ 130 w 346"/>
                <a:gd name="T61" fmla="*/ 244 h 698"/>
                <a:gd name="T62" fmla="*/ 110 w 346"/>
                <a:gd name="T63" fmla="*/ 278 h 698"/>
                <a:gd name="T64" fmla="*/ 90 w 346"/>
                <a:gd name="T65" fmla="*/ 314 h 698"/>
                <a:gd name="T66" fmla="*/ 74 w 346"/>
                <a:gd name="T67" fmla="*/ 352 h 698"/>
                <a:gd name="T68" fmla="*/ 58 w 346"/>
                <a:gd name="T69" fmla="*/ 390 h 698"/>
                <a:gd name="T70" fmla="*/ 46 w 346"/>
                <a:gd name="T71" fmla="*/ 430 h 698"/>
                <a:gd name="T72" fmla="*/ 34 w 346"/>
                <a:gd name="T73" fmla="*/ 470 h 698"/>
                <a:gd name="T74" fmla="*/ 24 w 346"/>
                <a:gd name="T75" fmla="*/ 510 h 698"/>
                <a:gd name="T76" fmla="*/ 18 w 346"/>
                <a:gd name="T77" fmla="*/ 552 h 698"/>
                <a:gd name="T78" fmla="*/ 12 w 346"/>
                <a:gd name="T79" fmla="*/ 594 h 698"/>
                <a:gd name="T80" fmla="*/ 8 w 346"/>
                <a:gd name="T81" fmla="*/ 636 h 698"/>
                <a:gd name="T82" fmla="*/ 8 w 346"/>
                <a:gd name="T83" fmla="*/ 680 h 698"/>
                <a:gd name="T84" fmla="*/ 8 w 346"/>
                <a:gd name="T85" fmla="*/ 680 h 698"/>
                <a:gd name="T86" fmla="*/ 8 w 346"/>
                <a:gd name="T87" fmla="*/ 698 h 698"/>
                <a:gd name="T88" fmla="*/ 8 w 346"/>
                <a:gd name="T89" fmla="*/ 698 h 698"/>
                <a:gd name="T90" fmla="*/ 0 w 346"/>
                <a:gd name="T91" fmla="*/ 694 h 6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46" h="698">
                  <a:moveTo>
                    <a:pt x="0" y="694"/>
                  </a:moveTo>
                  <a:lnTo>
                    <a:pt x="0" y="694"/>
                  </a:lnTo>
                  <a:lnTo>
                    <a:pt x="0" y="680"/>
                  </a:lnTo>
                  <a:lnTo>
                    <a:pt x="2" y="628"/>
                  </a:lnTo>
                  <a:lnTo>
                    <a:pt x="6" y="576"/>
                  </a:lnTo>
                  <a:lnTo>
                    <a:pt x="14" y="526"/>
                  </a:lnTo>
                  <a:lnTo>
                    <a:pt x="24" y="478"/>
                  </a:lnTo>
                  <a:lnTo>
                    <a:pt x="38" y="430"/>
                  </a:lnTo>
                  <a:lnTo>
                    <a:pt x="52" y="382"/>
                  </a:lnTo>
                  <a:lnTo>
                    <a:pt x="72" y="338"/>
                  </a:lnTo>
                  <a:lnTo>
                    <a:pt x="92" y="294"/>
                  </a:lnTo>
                  <a:lnTo>
                    <a:pt x="116" y="250"/>
                  </a:lnTo>
                  <a:lnTo>
                    <a:pt x="142" y="210"/>
                  </a:lnTo>
                  <a:lnTo>
                    <a:pt x="170" y="170"/>
                  </a:lnTo>
                  <a:lnTo>
                    <a:pt x="200" y="132"/>
                  </a:lnTo>
                  <a:lnTo>
                    <a:pt x="232" y="96"/>
                  </a:lnTo>
                  <a:lnTo>
                    <a:pt x="266" y="62"/>
                  </a:lnTo>
                  <a:lnTo>
                    <a:pt x="302" y="30"/>
                  </a:lnTo>
                  <a:lnTo>
                    <a:pt x="340" y="0"/>
                  </a:lnTo>
                  <a:lnTo>
                    <a:pt x="346" y="4"/>
                  </a:lnTo>
                  <a:lnTo>
                    <a:pt x="298" y="42"/>
                  </a:lnTo>
                  <a:lnTo>
                    <a:pt x="254" y="84"/>
                  </a:lnTo>
                  <a:lnTo>
                    <a:pt x="226" y="114"/>
                  </a:lnTo>
                  <a:lnTo>
                    <a:pt x="200" y="144"/>
                  </a:lnTo>
                  <a:lnTo>
                    <a:pt x="174" y="176"/>
                  </a:lnTo>
                  <a:lnTo>
                    <a:pt x="152" y="210"/>
                  </a:lnTo>
                  <a:lnTo>
                    <a:pt x="130" y="244"/>
                  </a:lnTo>
                  <a:lnTo>
                    <a:pt x="110" y="278"/>
                  </a:lnTo>
                  <a:lnTo>
                    <a:pt x="90" y="314"/>
                  </a:lnTo>
                  <a:lnTo>
                    <a:pt x="74" y="352"/>
                  </a:lnTo>
                  <a:lnTo>
                    <a:pt x="58" y="390"/>
                  </a:lnTo>
                  <a:lnTo>
                    <a:pt x="46" y="430"/>
                  </a:lnTo>
                  <a:lnTo>
                    <a:pt x="34" y="470"/>
                  </a:lnTo>
                  <a:lnTo>
                    <a:pt x="24" y="510"/>
                  </a:lnTo>
                  <a:lnTo>
                    <a:pt x="18" y="552"/>
                  </a:lnTo>
                  <a:lnTo>
                    <a:pt x="12" y="594"/>
                  </a:lnTo>
                  <a:lnTo>
                    <a:pt x="8" y="636"/>
                  </a:lnTo>
                  <a:lnTo>
                    <a:pt x="8" y="680"/>
                  </a:lnTo>
                  <a:lnTo>
                    <a:pt x="8" y="698"/>
                  </a:lnTo>
                  <a:lnTo>
                    <a:pt x="0" y="694"/>
                  </a:lnTo>
                  <a:close/>
                </a:path>
              </a:pathLst>
            </a:custGeom>
            <a:solidFill>
              <a:srgbClr val="6540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3" name="Freeform 157"/>
            <p:cNvSpPr>
              <a:spLocks/>
            </p:cNvSpPr>
            <p:nvPr/>
          </p:nvSpPr>
          <p:spPr bwMode="auto">
            <a:xfrm>
              <a:off x="2568" y="1868"/>
              <a:ext cx="346" cy="698"/>
            </a:xfrm>
            <a:custGeom>
              <a:avLst/>
              <a:gdLst>
                <a:gd name="T0" fmla="*/ 0 w 346"/>
                <a:gd name="T1" fmla="*/ 694 h 698"/>
                <a:gd name="T2" fmla="*/ 0 w 346"/>
                <a:gd name="T3" fmla="*/ 694 h 698"/>
                <a:gd name="T4" fmla="*/ 0 w 346"/>
                <a:gd name="T5" fmla="*/ 680 h 698"/>
                <a:gd name="T6" fmla="*/ 0 w 346"/>
                <a:gd name="T7" fmla="*/ 680 h 698"/>
                <a:gd name="T8" fmla="*/ 2 w 346"/>
                <a:gd name="T9" fmla="*/ 628 h 698"/>
                <a:gd name="T10" fmla="*/ 6 w 346"/>
                <a:gd name="T11" fmla="*/ 576 h 698"/>
                <a:gd name="T12" fmla="*/ 14 w 346"/>
                <a:gd name="T13" fmla="*/ 526 h 698"/>
                <a:gd name="T14" fmla="*/ 24 w 346"/>
                <a:gd name="T15" fmla="*/ 478 h 698"/>
                <a:gd name="T16" fmla="*/ 38 w 346"/>
                <a:gd name="T17" fmla="*/ 430 h 698"/>
                <a:gd name="T18" fmla="*/ 52 w 346"/>
                <a:gd name="T19" fmla="*/ 382 h 698"/>
                <a:gd name="T20" fmla="*/ 72 w 346"/>
                <a:gd name="T21" fmla="*/ 338 h 698"/>
                <a:gd name="T22" fmla="*/ 92 w 346"/>
                <a:gd name="T23" fmla="*/ 294 h 698"/>
                <a:gd name="T24" fmla="*/ 116 w 346"/>
                <a:gd name="T25" fmla="*/ 250 h 698"/>
                <a:gd name="T26" fmla="*/ 142 w 346"/>
                <a:gd name="T27" fmla="*/ 210 h 698"/>
                <a:gd name="T28" fmla="*/ 170 w 346"/>
                <a:gd name="T29" fmla="*/ 170 h 698"/>
                <a:gd name="T30" fmla="*/ 200 w 346"/>
                <a:gd name="T31" fmla="*/ 132 h 698"/>
                <a:gd name="T32" fmla="*/ 232 w 346"/>
                <a:gd name="T33" fmla="*/ 96 h 698"/>
                <a:gd name="T34" fmla="*/ 266 w 346"/>
                <a:gd name="T35" fmla="*/ 62 h 698"/>
                <a:gd name="T36" fmla="*/ 302 w 346"/>
                <a:gd name="T37" fmla="*/ 30 h 698"/>
                <a:gd name="T38" fmla="*/ 340 w 346"/>
                <a:gd name="T39" fmla="*/ 0 h 698"/>
                <a:gd name="T40" fmla="*/ 340 w 346"/>
                <a:gd name="T41" fmla="*/ 0 h 698"/>
                <a:gd name="T42" fmla="*/ 346 w 346"/>
                <a:gd name="T43" fmla="*/ 4 h 698"/>
                <a:gd name="T44" fmla="*/ 346 w 346"/>
                <a:gd name="T45" fmla="*/ 4 h 698"/>
                <a:gd name="T46" fmla="*/ 298 w 346"/>
                <a:gd name="T47" fmla="*/ 42 h 698"/>
                <a:gd name="T48" fmla="*/ 254 w 346"/>
                <a:gd name="T49" fmla="*/ 84 h 698"/>
                <a:gd name="T50" fmla="*/ 254 w 346"/>
                <a:gd name="T51" fmla="*/ 84 h 698"/>
                <a:gd name="T52" fmla="*/ 226 w 346"/>
                <a:gd name="T53" fmla="*/ 114 h 698"/>
                <a:gd name="T54" fmla="*/ 200 w 346"/>
                <a:gd name="T55" fmla="*/ 144 h 698"/>
                <a:gd name="T56" fmla="*/ 174 w 346"/>
                <a:gd name="T57" fmla="*/ 176 h 698"/>
                <a:gd name="T58" fmla="*/ 152 w 346"/>
                <a:gd name="T59" fmla="*/ 210 h 698"/>
                <a:gd name="T60" fmla="*/ 130 w 346"/>
                <a:gd name="T61" fmla="*/ 244 h 698"/>
                <a:gd name="T62" fmla="*/ 110 w 346"/>
                <a:gd name="T63" fmla="*/ 278 h 698"/>
                <a:gd name="T64" fmla="*/ 90 w 346"/>
                <a:gd name="T65" fmla="*/ 314 h 698"/>
                <a:gd name="T66" fmla="*/ 74 w 346"/>
                <a:gd name="T67" fmla="*/ 352 h 698"/>
                <a:gd name="T68" fmla="*/ 58 w 346"/>
                <a:gd name="T69" fmla="*/ 390 h 698"/>
                <a:gd name="T70" fmla="*/ 46 w 346"/>
                <a:gd name="T71" fmla="*/ 430 h 698"/>
                <a:gd name="T72" fmla="*/ 34 w 346"/>
                <a:gd name="T73" fmla="*/ 470 h 698"/>
                <a:gd name="T74" fmla="*/ 24 w 346"/>
                <a:gd name="T75" fmla="*/ 510 h 698"/>
                <a:gd name="T76" fmla="*/ 18 w 346"/>
                <a:gd name="T77" fmla="*/ 552 h 698"/>
                <a:gd name="T78" fmla="*/ 12 w 346"/>
                <a:gd name="T79" fmla="*/ 594 h 698"/>
                <a:gd name="T80" fmla="*/ 8 w 346"/>
                <a:gd name="T81" fmla="*/ 636 h 698"/>
                <a:gd name="T82" fmla="*/ 8 w 346"/>
                <a:gd name="T83" fmla="*/ 680 h 698"/>
                <a:gd name="T84" fmla="*/ 8 w 346"/>
                <a:gd name="T85" fmla="*/ 680 h 698"/>
                <a:gd name="T86" fmla="*/ 8 w 346"/>
                <a:gd name="T87" fmla="*/ 698 h 698"/>
                <a:gd name="T88" fmla="*/ 8 w 346"/>
                <a:gd name="T89" fmla="*/ 698 h 698"/>
                <a:gd name="T90" fmla="*/ 0 w 346"/>
                <a:gd name="T91" fmla="*/ 694 h 6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46" h="698">
                  <a:moveTo>
                    <a:pt x="0" y="694"/>
                  </a:moveTo>
                  <a:lnTo>
                    <a:pt x="0" y="694"/>
                  </a:lnTo>
                  <a:lnTo>
                    <a:pt x="0" y="680"/>
                  </a:lnTo>
                  <a:lnTo>
                    <a:pt x="2" y="628"/>
                  </a:lnTo>
                  <a:lnTo>
                    <a:pt x="6" y="576"/>
                  </a:lnTo>
                  <a:lnTo>
                    <a:pt x="14" y="526"/>
                  </a:lnTo>
                  <a:lnTo>
                    <a:pt x="24" y="478"/>
                  </a:lnTo>
                  <a:lnTo>
                    <a:pt x="38" y="430"/>
                  </a:lnTo>
                  <a:lnTo>
                    <a:pt x="52" y="382"/>
                  </a:lnTo>
                  <a:lnTo>
                    <a:pt x="72" y="338"/>
                  </a:lnTo>
                  <a:lnTo>
                    <a:pt x="92" y="294"/>
                  </a:lnTo>
                  <a:lnTo>
                    <a:pt x="116" y="250"/>
                  </a:lnTo>
                  <a:lnTo>
                    <a:pt x="142" y="210"/>
                  </a:lnTo>
                  <a:lnTo>
                    <a:pt x="170" y="170"/>
                  </a:lnTo>
                  <a:lnTo>
                    <a:pt x="200" y="132"/>
                  </a:lnTo>
                  <a:lnTo>
                    <a:pt x="232" y="96"/>
                  </a:lnTo>
                  <a:lnTo>
                    <a:pt x="266" y="62"/>
                  </a:lnTo>
                  <a:lnTo>
                    <a:pt x="302" y="30"/>
                  </a:lnTo>
                  <a:lnTo>
                    <a:pt x="340" y="0"/>
                  </a:lnTo>
                  <a:lnTo>
                    <a:pt x="346" y="4"/>
                  </a:lnTo>
                  <a:lnTo>
                    <a:pt x="298" y="42"/>
                  </a:lnTo>
                  <a:lnTo>
                    <a:pt x="254" y="84"/>
                  </a:lnTo>
                  <a:lnTo>
                    <a:pt x="226" y="114"/>
                  </a:lnTo>
                  <a:lnTo>
                    <a:pt x="200" y="144"/>
                  </a:lnTo>
                  <a:lnTo>
                    <a:pt x="174" y="176"/>
                  </a:lnTo>
                  <a:lnTo>
                    <a:pt x="152" y="210"/>
                  </a:lnTo>
                  <a:lnTo>
                    <a:pt x="130" y="244"/>
                  </a:lnTo>
                  <a:lnTo>
                    <a:pt x="110" y="278"/>
                  </a:lnTo>
                  <a:lnTo>
                    <a:pt x="90" y="314"/>
                  </a:lnTo>
                  <a:lnTo>
                    <a:pt x="74" y="352"/>
                  </a:lnTo>
                  <a:lnTo>
                    <a:pt x="58" y="390"/>
                  </a:lnTo>
                  <a:lnTo>
                    <a:pt x="46" y="430"/>
                  </a:lnTo>
                  <a:lnTo>
                    <a:pt x="34" y="470"/>
                  </a:lnTo>
                  <a:lnTo>
                    <a:pt x="24" y="510"/>
                  </a:lnTo>
                  <a:lnTo>
                    <a:pt x="18" y="552"/>
                  </a:lnTo>
                  <a:lnTo>
                    <a:pt x="12" y="594"/>
                  </a:lnTo>
                  <a:lnTo>
                    <a:pt x="8" y="636"/>
                  </a:lnTo>
                  <a:lnTo>
                    <a:pt x="8" y="680"/>
                  </a:lnTo>
                  <a:lnTo>
                    <a:pt x="8" y="698"/>
                  </a:lnTo>
                  <a:lnTo>
                    <a:pt x="0" y="6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4" name="Freeform 158"/>
            <p:cNvSpPr>
              <a:spLocks/>
            </p:cNvSpPr>
            <p:nvPr/>
          </p:nvSpPr>
          <p:spPr bwMode="auto">
            <a:xfrm>
              <a:off x="2568" y="2562"/>
              <a:ext cx="8" cy="12"/>
            </a:xfrm>
            <a:custGeom>
              <a:avLst/>
              <a:gdLst>
                <a:gd name="T0" fmla="*/ 0 w 8"/>
                <a:gd name="T1" fmla="*/ 10 h 12"/>
                <a:gd name="T2" fmla="*/ 0 w 8"/>
                <a:gd name="T3" fmla="*/ 10 h 12"/>
                <a:gd name="T4" fmla="*/ 0 w 8"/>
                <a:gd name="T5" fmla="*/ 0 h 12"/>
                <a:gd name="T6" fmla="*/ 0 w 8"/>
                <a:gd name="T7" fmla="*/ 0 h 12"/>
                <a:gd name="T8" fmla="*/ 8 w 8"/>
                <a:gd name="T9" fmla="*/ 4 h 12"/>
                <a:gd name="T10" fmla="*/ 8 w 8"/>
                <a:gd name="T11" fmla="*/ 4 h 12"/>
                <a:gd name="T12" fmla="*/ 8 w 8"/>
                <a:gd name="T13" fmla="*/ 12 h 12"/>
                <a:gd name="T14" fmla="*/ 8 w 8"/>
                <a:gd name="T15" fmla="*/ 12 h 12"/>
                <a:gd name="T16" fmla="*/ 0 w 8"/>
                <a:gd name="T17" fmla="*/ 1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2">
                  <a:moveTo>
                    <a:pt x="0" y="10"/>
                  </a:moveTo>
                  <a:lnTo>
                    <a:pt x="0" y="10"/>
                  </a:lnTo>
                  <a:lnTo>
                    <a:pt x="0" y="0"/>
                  </a:lnTo>
                  <a:lnTo>
                    <a:pt x="8" y="4"/>
                  </a:lnTo>
                  <a:lnTo>
                    <a:pt x="8" y="12"/>
                  </a:lnTo>
                  <a:lnTo>
                    <a:pt x="0" y="10"/>
                  </a:lnTo>
                  <a:close/>
                </a:path>
              </a:pathLst>
            </a:custGeom>
            <a:solidFill>
              <a:srgbClr val="404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5" name="Freeform 159"/>
            <p:cNvSpPr>
              <a:spLocks/>
            </p:cNvSpPr>
            <p:nvPr/>
          </p:nvSpPr>
          <p:spPr bwMode="auto">
            <a:xfrm>
              <a:off x="2568" y="2562"/>
              <a:ext cx="8" cy="12"/>
            </a:xfrm>
            <a:custGeom>
              <a:avLst/>
              <a:gdLst>
                <a:gd name="T0" fmla="*/ 0 w 8"/>
                <a:gd name="T1" fmla="*/ 10 h 12"/>
                <a:gd name="T2" fmla="*/ 0 w 8"/>
                <a:gd name="T3" fmla="*/ 10 h 12"/>
                <a:gd name="T4" fmla="*/ 0 w 8"/>
                <a:gd name="T5" fmla="*/ 0 h 12"/>
                <a:gd name="T6" fmla="*/ 0 w 8"/>
                <a:gd name="T7" fmla="*/ 0 h 12"/>
                <a:gd name="T8" fmla="*/ 8 w 8"/>
                <a:gd name="T9" fmla="*/ 4 h 12"/>
                <a:gd name="T10" fmla="*/ 8 w 8"/>
                <a:gd name="T11" fmla="*/ 4 h 12"/>
                <a:gd name="T12" fmla="*/ 8 w 8"/>
                <a:gd name="T13" fmla="*/ 12 h 12"/>
                <a:gd name="T14" fmla="*/ 8 w 8"/>
                <a:gd name="T15" fmla="*/ 12 h 12"/>
                <a:gd name="T16" fmla="*/ 0 w 8"/>
                <a:gd name="T17" fmla="*/ 1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2">
                  <a:moveTo>
                    <a:pt x="0" y="10"/>
                  </a:moveTo>
                  <a:lnTo>
                    <a:pt x="0" y="10"/>
                  </a:lnTo>
                  <a:lnTo>
                    <a:pt x="0" y="0"/>
                  </a:lnTo>
                  <a:lnTo>
                    <a:pt x="8" y="4"/>
                  </a:lnTo>
                  <a:lnTo>
                    <a:pt x="8" y="12"/>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6" name="Freeform 160"/>
            <p:cNvSpPr>
              <a:spLocks/>
            </p:cNvSpPr>
            <p:nvPr/>
          </p:nvSpPr>
          <p:spPr bwMode="auto">
            <a:xfrm>
              <a:off x="2908" y="1862"/>
              <a:ext cx="14" cy="10"/>
            </a:xfrm>
            <a:custGeom>
              <a:avLst/>
              <a:gdLst>
                <a:gd name="T0" fmla="*/ 0 w 14"/>
                <a:gd name="T1" fmla="*/ 6 h 10"/>
                <a:gd name="T2" fmla="*/ 0 w 14"/>
                <a:gd name="T3" fmla="*/ 6 h 10"/>
                <a:gd name="T4" fmla="*/ 6 w 14"/>
                <a:gd name="T5" fmla="*/ 0 h 10"/>
                <a:gd name="T6" fmla="*/ 6 w 14"/>
                <a:gd name="T7" fmla="*/ 0 h 10"/>
                <a:gd name="T8" fmla="*/ 14 w 14"/>
                <a:gd name="T9" fmla="*/ 6 h 10"/>
                <a:gd name="T10" fmla="*/ 14 w 14"/>
                <a:gd name="T11" fmla="*/ 6 h 10"/>
                <a:gd name="T12" fmla="*/ 6 w 14"/>
                <a:gd name="T13" fmla="*/ 10 h 10"/>
                <a:gd name="T14" fmla="*/ 6 w 14"/>
                <a:gd name="T15" fmla="*/ 10 h 10"/>
                <a:gd name="T16" fmla="*/ 0 w 14"/>
                <a:gd name="T17" fmla="*/ 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0">
                  <a:moveTo>
                    <a:pt x="0" y="6"/>
                  </a:moveTo>
                  <a:lnTo>
                    <a:pt x="0" y="6"/>
                  </a:lnTo>
                  <a:lnTo>
                    <a:pt x="6" y="0"/>
                  </a:lnTo>
                  <a:lnTo>
                    <a:pt x="14" y="6"/>
                  </a:lnTo>
                  <a:lnTo>
                    <a:pt x="6" y="10"/>
                  </a:lnTo>
                  <a:lnTo>
                    <a:pt x="0" y="6"/>
                  </a:lnTo>
                  <a:close/>
                </a:path>
              </a:pathLst>
            </a:custGeom>
            <a:solidFill>
              <a:srgbClr val="654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7" name="Freeform 161"/>
            <p:cNvSpPr>
              <a:spLocks/>
            </p:cNvSpPr>
            <p:nvPr/>
          </p:nvSpPr>
          <p:spPr bwMode="auto">
            <a:xfrm>
              <a:off x="2908" y="1862"/>
              <a:ext cx="14" cy="10"/>
            </a:xfrm>
            <a:custGeom>
              <a:avLst/>
              <a:gdLst>
                <a:gd name="T0" fmla="*/ 0 w 14"/>
                <a:gd name="T1" fmla="*/ 6 h 10"/>
                <a:gd name="T2" fmla="*/ 0 w 14"/>
                <a:gd name="T3" fmla="*/ 6 h 10"/>
                <a:gd name="T4" fmla="*/ 6 w 14"/>
                <a:gd name="T5" fmla="*/ 0 h 10"/>
                <a:gd name="T6" fmla="*/ 6 w 14"/>
                <a:gd name="T7" fmla="*/ 0 h 10"/>
                <a:gd name="T8" fmla="*/ 14 w 14"/>
                <a:gd name="T9" fmla="*/ 6 h 10"/>
                <a:gd name="T10" fmla="*/ 14 w 14"/>
                <a:gd name="T11" fmla="*/ 6 h 10"/>
                <a:gd name="T12" fmla="*/ 6 w 14"/>
                <a:gd name="T13" fmla="*/ 10 h 10"/>
                <a:gd name="T14" fmla="*/ 6 w 14"/>
                <a:gd name="T15" fmla="*/ 10 h 10"/>
                <a:gd name="T16" fmla="*/ 0 w 14"/>
                <a:gd name="T17" fmla="*/ 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0">
                  <a:moveTo>
                    <a:pt x="0" y="6"/>
                  </a:moveTo>
                  <a:lnTo>
                    <a:pt x="0" y="6"/>
                  </a:lnTo>
                  <a:lnTo>
                    <a:pt x="6" y="0"/>
                  </a:lnTo>
                  <a:lnTo>
                    <a:pt x="14" y="6"/>
                  </a:lnTo>
                  <a:lnTo>
                    <a:pt x="6" y="10"/>
                  </a:lnTo>
                  <a:lnTo>
                    <a:pt x="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4786" name="Text Box 162"/>
          <p:cNvSpPr txBox="1">
            <a:spLocks noChangeArrowheads="1"/>
          </p:cNvSpPr>
          <p:nvPr/>
        </p:nvSpPr>
        <p:spPr bwMode="auto">
          <a:xfrm>
            <a:off x="3733800" y="2057400"/>
            <a:ext cx="207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b="1" dirty="0">
                <a:latin typeface="+mn-lt"/>
              </a:rPr>
              <a:t>Wildlife EID</a:t>
            </a:r>
          </a:p>
        </p:txBody>
      </p:sp>
      <p:sp>
        <p:nvSpPr>
          <p:cNvPr id="154787" name="Text Box 163"/>
          <p:cNvSpPr txBox="1">
            <a:spLocks noChangeArrowheads="1"/>
          </p:cNvSpPr>
          <p:nvPr/>
        </p:nvSpPr>
        <p:spPr bwMode="auto">
          <a:xfrm>
            <a:off x="2667000" y="3886200"/>
            <a:ext cx="20701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b="1" dirty="0">
                <a:latin typeface="+mn-lt"/>
              </a:rPr>
              <a:t>Domestic</a:t>
            </a:r>
          </a:p>
          <a:p>
            <a:pPr>
              <a:defRPr/>
            </a:pPr>
            <a:r>
              <a:rPr lang="en-US" b="1" dirty="0">
                <a:latin typeface="+mn-lt"/>
              </a:rPr>
              <a:t>Animal EID</a:t>
            </a:r>
          </a:p>
        </p:txBody>
      </p:sp>
      <p:sp>
        <p:nvSpPr>
          <p:cNvPr id="154788" name="Text Box 164"/>
          <p:cNvSpPr txBox="1">
            <a:spLocks noChangeArrowheads="1"/>
          </p:cNvSpPr>
          <p:nvPr/>
        </p:nvSpPr>
        <p:spPr bwMode="auto">
          <a:xfrm>
            <a:off x="5343525" y="3775075"/>
            <a:ext cx="140652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b="1" dirty="0">
                <a:latin typeface="+mn-lt"/>
              </a:rPr>
              <a:t>Human </a:t>
            </a:r>
          </a:p>
          <a:p>
            <a:pPr>
              <a:defRPr/>
            </a:pPr>
            <a:r>
              <a:rPr lang="en-US" b="1" dirty="0">
                <a:latin typeface="+mn-lt"/>
              </a:rPr>
              <a:t>EID</a:t>
            </a:r>
          </a:p>
        </p:txBody>
      </p:sp>
      <p:sp>
        <p:nvSpPr>
          <p:cNvPr id="16398" name="Text Box 165"/>
          <p:cNvSpPr txBox="1">
            <a:spLocks noChangeArrowheads="1"/>
          </p:cNvSpPr>
          <p:nvPr/>
        </p:nvSpPr>
        <p:spPr bwMode="auto">
          <a:xfrm>
            <a:off x="3886200" y="609600"/>
            <a:ext cx="157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latin typeface="Times New Roman" pitchFamily="18" charset="0"/>
                <a:ea typeface="ヒラギノ角ゴ Pro W3" charset="-128"/>
              </a:rPr>
              <a:t>Translocation</a:t>
            </a:r>
          </a:p>
        </p:txBody>
      </p:sp>
      <p:sp>
        <p:nvSpPr>
          <p:cNvPr id="16399" name="Text Box 166"/>
          <p:cNvSpPr txBox="1">
            <a:spLocks noChangeArrowheads="1"/>
          </p:cNvSpPr>
          <p:nvPr/>
        </p:nvSpPr>
        <p:spPr bwMode="auto">
          <a:xfrm>
            <a:off x="6156325" y="1295400"/>
            <a:ext cx="1844675"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200" dirty="0">
                <a:latin typeface="Times New Roman" pitchFamily="18" charset="0"/>
                <a:ea typeface="ヒラギノ角ゴ Pro W3" charset="-128"/>
              </a:rPr>
              <a:t>Human </a:t>
            </a:r>
            <a:br>
              <a:rPr lang="en-US" altLang="en-US" sz="2200" dirty="0">
                <a:latin typeface="Times New Roman" pitchFamily="18" charset="0"/>
                <a:ea typeface="ヒラギノ角ゴ Pro W3" charset="-128"/>
              </a:rPr>
            </a:br>
            <a:r>
              <a:rPr lang="en-US" altLang="en-US" sz="2200" dirty="0">
                <a:latin typeface="Times New Roman" pitchFamily="18" charset="0"/>
                <a:ea typeface="ヒラギノ角ゴ Pro W3" charset="-128"/>
              </a:rPr>
              <a:t>encroachment</a:t>
            </a:r>
          </a:p>
          <a:p>
            <a:pPr eaLnBrk="1" hangingPunct="1"/>
            <a:r>
              <a:rPr lang="en-US" altLang="en-US" sz="2200" dirty="0">
                <a:latin typeface="Times New Roman" pitchFamily="18" charset="0"/>
                <a:ea typeface="ヒラギノ角ゴ Pro W3" charset="-128"/>
              </a:rPr>
              <a:t>Ex situ contact</a:t>
            </a:r>
          </a:p>
          <a:p>
            <a:pPr eaLnBrk="1" hangingPunct="1"/>
            <a:r>
              <a:rPr lang="en-US" altLang="en-US" sz="2200" dirty="0">
                <a:latin typeface="Times New Roman" pitchFamily="18" charset="0"/>
                <a:ea typeface="ヒラギノ角ゴ Pro W3" charset="-128"/>
              </a:rPr>
              <a:t>Ecological </a:t>
            </a:r>
            <a:br>
              <a:rPr lang="en-US" altLang="en-US" sz="2200" dirty="0">
                <a:latin typeface="Times New Roman" pitchFamily="18" charset="0"/>
                <a:ea typeface="ヒラギノ角ゴ Pro W3" charset="-128"/>
              </a:rPr>
            </a:br>
            <a:r>
              <a:rPr lang="en-US" altLang="en-US" sz="2200" dirty="0">
                <a:latin typeface="Times New Roman" pitchFamily="18" charset="0"/>
                <a:ea typeface="ヒラギノ角ゴ Pro W3" charset="-128"/>
              </a:rPr>
              <a:t>manipulation</a:t>
            </a:r>
          </a:p>
        </p:txBody>
      </p:sp>
      <p:sp>
        <p:nvSpPr>
          <p:cNvPr id="16400" name="Text Box 167"/>
          <p:cNvSpPr txBox="1">
            <a:spLocks noChangeArrowheads="1"/>
          </p:cNvSpPr>
          <p:nvPr/>
        </p:nvSpPr>
        <p:spPr bwMode="auto">
          <a:xfrm>
            <a:off x="6477000" y="4191000"/>
            <a:ext cx="165893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200">
                <a:latin typeface="Times New Roman" pitchFamily="18" charset="0"/>
                <a:ea typeface="ヒラギノ角ゴ Pro W3" charset="-128"/>
              </a:rPr>
              <a:t>Global travel</a:t>
            </a:r>
          </a:p>
          <a:p>
            <a:pPr eaLnBrk="1" hangingPunct="1"/>
            <a:r>
              <a:rPr lang="en-US" altLang="en-US" sz="2200">
                <a:latin typeface="Times New Roman" pitchFamily="18" charset="0"/>
                <a:ea typeface="ヒラギノ角ゴ Pro W3" charset="-128"/>
              </a:rPr>
              <a:t>Urbanization</a:t>
            </a:r>
          </a:p>
          <a:p>
            <a:pPr eaLnBrk="1" hangingPunct="1"/>
            <a:r>
              <a:rPr lang="en-US" altLang="en-US" sz="2200">
                <a:latin typeface="Times New Roman" pitchFamily="18" charset="0"/>
                <a:ea typeface="ヒラギノ角ゴ Pro W3" charset="-128"/>
              </a:rPr>
              <a:t>Biomedical</a:t>
            </a:r>
          </a:p>
          <a:p>
            <a:pPr eaLnBrk="1" hangingPunct="1"/>
            <a:r>
              <a:rPr lang="en-US" altLang="en-US" sz="2200">
                <a:latin typeface="Times New Roman" pitchFamily="18" charset="0"/>
                <a:ea typeface="ヒラギノ角ゴ Pro W3" charset="-128"/>
              </a:rPr>
              <a:t>manipulation</a:t>
            </a:r>
          </a:p>
        </p:txBody>
      </p:sp>
      <p:sp>
        <p:nvSpPr>
          <p:cNvPr id="16401" name="Text Box 168"/>
          <p:cNvSpPr txBox="1">
            <a:spLocks noChangeArrowheads="1"/>
          </p:cNvSpPr>
          <p:nvPr/>
        </p:nvSpPr>
        <p:spPr bwMode="auto">
          <a:xfrm>
            <a:off x="3657600" y="5715000"/>
            <a:ext cx="18258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latin typeface="Times New Roman" pitchFamily="18" charset="0"/>
                <a:ea typeface="ヒラギノ角ゴ Pro W3" charset="-128"/>
              </a:rPr>
              <a:t>Technology and</a:t>
            </a:r>
          </a:p>
          <a:p>
            <a:pPr eaLnBrk="1" hangingPunct="1"/>
            <a:r>
              <a:rPr lang="en-US" altLang="en-US" sz="2000" dirty="0">
                <a:latin typeface="Times New Roman" pitchFamily="18" charset="0"/>
                <a:ea typeface="ヒラギノ角ゴ Pro W3" charset="-128"/>
              </a:rPr>
              <a:t>Industry</a:t>
            </a:r>
          </a:p>
        </p:txBody>
      </p:sp>
      <p:sp>
        <p:nvSpPr>
          <p:cNvPr id="16402" name="Text Box 169"/>
          <p:cNvSpPr txBox="1">
            <a:spLocks noChangeArrowheads="1"/>
          </p:cNvSpPr>
          <p:nvPr/>
        </p:nvSpPr>
        <p:spPr bwMode="auto">
          <a:xfrm>
            <a:off x="1143000" y="4495800"/>
            <a:ext cx="16462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latin typeface="Times New Roman" pitchFamily="18" charset="0"/>
                <a:ea typeface="ヒラギノ角ゴ Pro W3" charset="-128"/>
              </a:rPr>
              <a:t>Agricultural</a:t>
            </a:r>
          </a:p>
          <a:p>
            <a:pPr eaLnBrk="1" hangingPunct="1"/>
            <a:r>
              <a:rPr lang="en-US" altLang="en-US" sz="2000" dirty="0">
                <a:latin typeface="Times New Roman" pitchFamily="18" charset="0"/>
                <a:ea typeface="ヒラギノ角ゴ Pro W3" charset="-128"/>
              </a:rPr>
              <a:t>Intensification</a:t>
            </a:r>
          </a:p>
        </p:txBody>
      </p:sp>
      <p:sp>
        <p:nvSpPr>
          <p:cNvPr id="16403" name="Text Box 170"/>
          <p:cNvSpPr txBox="1">
            <a:spLocks noChangeArrowheads="1"/>
          </p:cNvSpPr>
          <p:nvPr/>
        </p:nvSpPr>
        <p:spPr bwMode="auto">
          <a:xfrm>
            <a:off x="1462088" y="1539875"/>
            <a:ext cx="1890712"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200" dirty="0">
                <a:latin typeface="Times New Roman" pitchFamily="18" charset="0"/>
                <a:ea typeface="ヒラギノ角ゴ Pro W3" charset="-128"/>
              </a:rPr>
              <a:t>Encroachment</a:t>
            </a:r>
          </a:p>
          <a:p>
            <a:pPr eaLnBrk="1" hangingPunct="1"/>
            <a:r>
              <a:rPr lang="en-US" altLang="en-US" sz="2200" dirty="0">
                <a:latin typeface="Times New Roman" pitchFamily="18" charset="0"/>
                <a:ea typeface="ヒラギノ角ゴ Pro W3" charset="-128"/>
              </a:rPr>
              <a:t>Introduction</a:t>
            </a:r>
          </a:p>
          <a:p>
            <a:pPr eaLnBrk="1" hangingPunct="1"/>
            <a:r>
              <a:rPr lang="en-US" altLang="en-US" sz="2200" dirty="0">
                <a:latin typeface="Times New Roman" pitchFamily="18" charset="0"/>
                <a:ea typeface="ヒラギノ角ゴ Pro W3" charset="-128"/>
              </a:rPr>
              <a:t>“Spill over” &amp;</a:t>
            </a:r>
          </a:p>
          <a:p>
            <a:pPr eaLnBrk="1" hangingPunct="1"/>
            <a:r>
              <a:rPr lang="en-US" altLang="en-US" sz="2200" dirty="0">
                <a:latin typeface="Times New Roman" pitchFamily="18" charset="0"/>
                <a:ea typeface="ヒラギノ角ゴ Pro W3" charset="-128"/>
              </a:rPr>
              <a:t>“Spill back”</a:t>
            </a:r>
          </a:p>
        </p:txBody>
      </p:sp>
      <p:sp>
        <p:nvSpPr>
          <p:cNvPr id="16404" name="Text Box 171"/>
          <p:cNvSpPr txBox="1">
            <a:spLocks noChangeArrowheads="1"/>
          </p:cNvSpPr>
          <p:nvPr/>
        </p:nvSpPr>
        <p:spPr bwMode="auto">
          <a:xfrm>
            <a:off x="152400" y="182563"/>
            <a:ext cx="360810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b="1" dirty="0">
                <a:solidFill>
                  <a:srgbClr val="800000"/>
                </a:solidFill>
                <a:effectLst>
                  <a:outerShdw blurRad="38100" dist="38100" dir="2700000" algn="tl">
                    <a:srgbClr val="000000">
                      <a:alpha val="43137"/>
                    </a:srgbClr>
                  </a:outerShdw>
                </a:effectLst>
                <a:latin typeface="+mj-lt"/>
                <a:ea typeface="+mj-ea"/>
                <a:cs typeface="+mj-cs"/>
              </a:rPr>
              <a:t>Emerging Infectious</a:t>
            </a:r>
          </a:p>
          <a:p>
            <a:pPr eaLnBrk="1" hangingPunct="1"/>
            <a:r>
              <a:rPr lang="en-US" altLang="en-US" sz="3200" b="1" dirty="0">
                <a:solidFill>
                  <a:srgbClr val="800000"/>
                </a:solidFill>
                <a:effectLst>
                  <a:outerShdw blurRad="38100" dist="38100" dir="2700000" algn="tl">
                    <a:srgbClr val="000000">
                      <a:alpha val="43137"/>
                    </a:srgbClr>
                  </a:outerShdw>
                </a:effectLst>
                <a:latin typeface="+mj-lt"/>
                <a:ea typeface="+mj-ea"/>
                <a:cs typeface="+mj-cs"/>
              </a:rPr>
              <a:t>Diseases</a:t>
            </a:r>
          </a:p>
        </p:txBody>
      </p:sp>
      <p:sp>
        <p:nvSpPr>
          <p:cNvPr id="16405" name="Text Box 172"/>
          <p:cNvSpPr txBox="1">
            <a:spLocks noChangeArrowheads="1"/>
          </p:cNvSpPr>
          <p:nvPr/>
        </p:nvSpPr>
        <p:spPr bwMode="auto">
          <a:xfrm>
            <a:off x="316576" y="5974025"/>
            <a:ext cx="24399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chemeClr val="hlink"/>
                </a:solidFill>
                <a:latin typeface="Times New Roman" pitchFamily="18" charset="0"/>
                <a:ea typeface="ヒラギノ角ゴ Pro W3" charset="-128"/>
              </a:rPr>
              <a:t>Dasazak P. et.al.</a:t>
            </a:r>
          </a:p>
          <a:p>
            <a:pPr eaLnBrk="1" hangingPunct="1"/>
            <a:r>
              <a:rPr lang="en-US" altLang="en-US" sz="2000">
                <a:solidFill>
                  <a:schemeClr val="hlink"/>
                </a:solidFill>
                <a:latin typeface="Times New Roman" pitchFamily="18" charset="0"/>
                <a:ea typeface="ヒラギノ角ゴ Pro W3" charset="-128"/>
              </a:rPr>
              <a:t>Science 2000 287:443</a:t>
            </a:r>
          </a:p>
        </p:txBody>
      </p:sp>
    </p:spTree>
    <p:extLst>
      <p:ext uri="{BB962C8B-B14F-4D97-AF65-F5344CB8AC3E}">
        <p14:creationId xmlns:p14="http://schemas.microsoft.com/office/powerpoint/2010/main" val="1737245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5894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150" y="6082030"/>
            <a:ext cx="8801100" cy="806450"/>
          </a:xfrm>
          <a:prstGeom prst="rect">
            <a:avLst/>
          </a:prstGeom>
        </p:spPr>
      </p:pic>
    </p:spTree>
    <p:extLst>
      <p:ext uri="{BB962C8B-B14F-4D97-AF65-F5344CB8AC3E}">
        <p14:creationId xmlns:p14="http://schemas.microsoft.com/office/powerpoint/2010/main" val="702664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93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150" y="6082030"/>
            <a:ext cx="8801100" cy="806450"/>
          </a:xfrm>
          <a:prstGeom prst="rect">
            <a:avLst/>
          </a:prstGeom>
        </p:spPr>
      </p:pic>
    </p:spTree>
    <p:extLst>
      <p:ext uri="{BB962C8B-B14F-4D97-AF65-F5344CB8AC3E}">
        <p14:creationId xmlns:p14="http://schemas.microsoft.com/office/powerpoint/2010/main" val="662247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G_0036"/>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4064341" y="152400"/>
            <a:ext cx="4648200" cy="6019800"/>
          </a:xfrm>
          <a:prstGeom prst="rect">
            <a:avLst/>
          </a:prstGeom>
          <a:noFill/>
        </p:spPr>
      </p:pic>
      <p:sp>
        <p:nvSpPr>
          <p:cNvPr id="22531" name="Text Box 3"/>
          <p:cNvSpPr txBox="1">
            <a:spLocks noChangeArrowheads="1"/>
          </p:cNvSpPr>
          <p:nvPr/>
        </p:nvSpPr>
        <p:spPr bwMode="auto">
          <a:xfrm>
            <a:off x="277793" y="1238514"/>
            <a:ext cx="323042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4000" b="1" dirty="0">
                <a:solidFill>
                  <a:srgbClr val="800000"/>
                </a:solidFill>
                <a:effectLst>
                  <a:outerShdw blurRad="38100" dist="38100" dir="2700000" algn="tl">
                    <a:srgbClr val="000000">
                      <a:alpha val="43137"/>
                    </a:srgbClr>
                  </a:outerShdw>
                </a:effectLst>
                <a:latin typeface="+mj-lt"/>
                <a:ea typeface="+mj-ea"/>
                <a:cs typeface="+mj-cs"/>
              </a:rPr>
              <a:t>Headline -</a:t>
            </a:r>
          </a:p>
          <a:p>
            <a:pPr algn="ctr">
              <a:defRPr/>
            </a:pPr>
            <a:r>
              <a:rPr lang="en-US" sz="4000" b="1" dirty="0">
                <a:solidFill>
                  <a:srgbClr val="800000"/>
                </a:solidFill>
                <a:effectLst>
                  <a:outerShdw blurRad="38100" dist="38100" dir="2700000" algn="tl">
                    <a:srgbClr val="000000">
                      <a:alpha val="43137"/>
                    </a:srgbClr>
                  </a:outerShdw>
                </a:effectLst>
                <a:latin typeface="+mj-lt"/>
                <a:ea typeface="+mj-ea"/>
                <a:cs typeface="+mj-cs"/>
              </a:rPr>
              <a:t>Kenya</a:t>
            </a:r>
          </a:p>
          <a:p>
            <a:pPr algn="ctr">
              <a:defRPr/>
            </a:pPr>
            <a:r>
              <a:rPr lang="en-US" sz="4000" b="1" dirty="0">
                <a:solidFill>
                  <a:srgbClr val="800000"/>
                </a:solidFill>
                <a:effectLst>
                  <a:outerShdw blurRad="38100" dist="38100" dir="2700000" algn="tl">
                    <a:srgbClr val="000000">
                      <a:alpha val="43137"/>
                    </a:srgbClr>
                  </a:outerShdw>
                </a:effectLst>
                <a:latin typeface="+mj-lt"/>
                <a:ea typeface="+mj-ea"/>
                <a:cs typeface="+mj-cs"/>
              </a:rPr>
              <a:t>8 Dec 2009</a:t>
            </a:r>
          </a:p>
          <a:p>
            <a:pPr algn="ctr">
              <a:defRPr/>
            </a:pPr>
            <a:endParaRPr lang="en-US" sz="4000" dirty="0">
              <a:latin typeface="+mn-lt"/>
              <a:ea typeface="ヒラギノ角ゴ Pro W3" charset="-128"/>
            </a:endParaRPr>
          </a:p>
          <a:p>
            <a:pPr algn="ctr">
              <a:defRPr/>
            </a:pPr>
            <a:r>
              <a:rPr lang="en-US" sz="2800" dirty="0">
                <a:latin typeface="+mn-lt"/>
                <a:ea typeface="ヒラギノ角ゴ Pro W3" charset="-128"/>
              </a:rPr>
              <a:t>A One Health </a:t>
            </a:r>
          </a:p>
          <a:p>
            <a:pPr algn="ctr">
              <a:defRPr/>
            </a:pPr>
            <a:r>
              <a:rPr lang="en-US" sz="2800" dirty="0">
                <a:latin typeface="+mn-lt"/>
                <a:ea typeface="ヒラギノ角ゴ Pro W3" charset="-128"/>
              </a:rPr>
              <a:t>Wicked Problem</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150" y="6172200"/>
            <a:ext cx="8801100" cy="716280"/>
          </a:xfrm>
          <a:prstGeom prst="rect">
            <a:avLst/>
          </a:prstGeom>
        </p:spPr>
      </p:pic>
    </p:spTree>
    <p:extLst>
      <p:ext uri="{BB962C8B-B14F-4D97-AF65-F5344CB8AC3E}">
        <p14:creationId xmlns:p14="http://schemas.microsoft.com/office/powerpoint/2010/main" val="2141087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G_0037"/>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4419600" y="381000"/>
            <a:ext cx="4114800" cy="5486400"/>
          </a:xfrm>
          <a:prstGeom prst="rect">
            <a:avLst/>
          </a:prstGeom>
          <a:noFill/>
        </p:spPr>
      </p:pic>
      <p:sp>
        <p:nvSpPr>
          <p:cNvPr id="18435" name="Text Box 3"/>
          <p:cNvSpPr txBox="1">
            <a:spLocks noChangeArrowheads="1"/>
          </p:cNvSpPr>
          <p:nvPr/>
        </p:nvSpPr>
        <p:spPr bwMode="auto">
          <a:xfrm>
            <a:off x="898525" y="1517650"/>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4000">
              <a:latin typeface="Times" pitchFamily="18" charset="0"/>
              <a:ea typeface="ヒラギノ角ゴ Pro W3" charset="-128"/>
            </a:endParaRPr>
          </a:p>
        </p:txBody>
      </p:sp>
      <p:sp>
        <p:nvSpPr>
          <p:cNvPr id="5" name="Text Box 3"/>
          <p:cNvSpPr txBox="1">
            <a:spLocks noChangeArrowheads="1"/>
          </p:cNvSpPr>
          <p:nvPr/>
        </p:nvSpPr>
        <p:spPr bwMode="auto">
          <a:xfrm>
            <a:off x="648193" y="1226939"/>
            <a:ext cx="343768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4000" b="1" dirty="0">
                <a:solidFill>
                  <a:srgbClr val="800000"/>
                </a:solidFill>
                <a:effectLst>
                  <a:outerShdw blurRad="38100" dist="38100" dir="2700000" algn="tl">
                    <a:srgbClr val="000000">
                      <a:alpha val="43137"/>
                    </a:srgbClr>
                  </a:outerShdw>
                </a:effectLst>
                <a:latin typeface="+mj-lt"/>
                <a:ea typeface="+mj-ea"/>
                <a:cs typeface="+mj-cs"/>
              </a:rPr>
              <a:t>Consequences if El Nino doesn’t arrive</a:t>
            </a:r>
          </a:p>
          <a:p>
            <a:pPr algn="ctr">
              <a:defRPr/>
            </a:pPr>
            <a:endParaRPr lang="en-US" sz="4000" dirty="0">
              <a:latin typeface="+mn-lt"/>
              <a:ea typeface="ヒラギノ角ゴ Pro W3" charset="-128"/>
            </a:endParaRPr>
          </a:p>
          <a:p>
            <a:pPr algn="ctr">
              <a:defRPr/>
            </a:pPr>
            <a:r>
              <a:rPr lang="en-US" sz="2800" dirty="0">
                <a:latin typeface="+mn-lt"/>
                <a:ea typeface="ヒラギノ角ゴ Pro W3" charset="-128"/>
              </a:rPr>
              <a:t>A One Health </a:t>
            </a:r>
          </a:p>
          <a:p>
            <a:pPr algn="ctr">
              <a:defRPr/>
            </a:pPr>
            <a:r>
              <a:rPr lang="en-US" sz="2800" dirty="0">
                <a:latin typeface="+mn-lt"/>
                <a:ea typeface="ヒラギノ角ゴ Pro W3" charset="-128"/>
              </a:rPr>
              <a:t>Wicked Problem</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150" y="6158110"/>
            <a:ext cx="8801100" cy="730369"/>
          </a:xfrm>
          <a:prstGeom prst="rect">
            <a:avLst/>
          </a:prstGeom>
        </p:spPr>
      </p:pic>
    </p:spTree>
    <p:extLst>
      <p:ext uri="{BB962C8B-B14F-4D97-AF65-F5344CB8AC3E}">
        <p14:creationId xmlns:p14="http://schemas.microsoft.com/office/powerpoint/2010/main" val="2018547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G_0038"/>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4876800" y="457200"/>
            <a:ext cx="4114800" cy="5486400"/>
          </a:xfrm>
          <a:prstGeom prst="rect">
            <a:avLst/>
          </a:prstGeom>
          <a:noFill/>
        </p:spPr>
      </p:pic>
      <p:sp>
        <p:nvSpPr>
          <p:cNvPr id="19459" name="Oval 3"/>
          <p:cNvSpPr>
            <a:spLocks noChangeArrowheads="1"/>
          </p:cNvSpPr>
          <p:nvPr/>
        </p:nvSpPr>
        <p:spPr bwMode="auto">
          <a:xfrm>
            <a:off x="5105400" y="914400"/>
            <a:ext cx="3581400" cy="914400"/>
          </a:xfrm>
          <a:prstGeom prst="ellipse">
            <a:avLst/>
          </a:prstGeom>
          <a:noFill/>
          <a:ln w="57150">
            <a:solidFill>
              <a:srgbClr val="381F6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latin typeface="Calibri" pitchFamily="34" charset="0"/>
              <a:ea typeface="ヒラギノ角ゴ Pro W3" charset="-128"/>
            </a:endParaRPr>
          </a:p>
        </p:txBody>
      </p:sp>
      <p:sp>
        <p:nvSpPr>
          <p:cNvPr id="19460" name="Oval 4"/>
          <p:cNvSpPr>
            <a:spLocks noChangeArrowheads="1"/>
          </p:cNvSpPr>
          <p:nvPr/>
        </p:nvSpPr>
        <p:spPr bwMode="auto">
          <a:xfrm>
            <a:off x="5181600" y="2819400"/>
            <a:ext cx="3581400" cy="1371600"/>
          </a:xfrm>
          <a:prstGeom prst="ellipse">
            <a:avLst/>
          </a:prstGeom>
          <a:noFill/>
          <a:ln w="57150">
            <a:solidFill>
              <a:srgbClr val="381F6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latin typeface="Calibri" pitchFamily="34" charset="0"/>
              <a:ea typeface="ヒラギノ角ゴ Pro W3" charset="-128"/>
            </a:endParaRPr>
          </a:p>
        </p:txBody>
      </p:sp>
      <p:sp>
        <p:nvSpPr>
          <p:cNvPr id="19461" name="Oval 5"/>
          <p:cNvSpPr>
            <a:spLocks noChangeArrowheads="1"/>
          </p:cNvSpPr>
          <p:nvPr/>
        </p:nvSpPr>
        <p:spPr bwMode="auto">
          <a:xfrm>
            <a:off x="5181600" y="4953000"/>
            <a:ext cx="3581400" cy="914400"/>
          </a:xfrm>
          <a:prstGeom prst="ellipse">
            <a:avLst/>
          </a:prstGeom>
          <a:noFill/>
          <a:ln w="57150">
            <a:solidFill>
              <a:srgbClr val="381F6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latin typeface="Calibri" pitchFamily="34" charset="0"/>
              <a:ea typeface="ヒラギノ角ゴ Pro W3" charset="-128"/>
            </a:endParaRPr>
          </a:p>
        </p:txBody>
      </p:sp>
      <p:sp>
        <p:nvSpPr>
          <p:cNvPr id="7" name="Text Box 3"/>
          <p:cNvSpPr txBox="1">
            <a:spLocks noChangeArrowheads="1"/>
          </p:cNvSpPr>
          <p:nvPr/>
        </p:nvSpPr>
        <p:spPr bwMode="auto">
          <a:xfrm>
            <a:off x="497717" y="1119257"/>
            <a:ext cx="4040946"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571500" indent="-571500">
              <a:buFont typeface="Arial" panose="020B0604020202020204" pitchFamily="34" charset="0"/>
              <a:buChar char="•"/>
              <a:defRPr/>
            </a:pPr>
            <a:r>
              <a:rPr lang="en-US" sz="3600" b="1" dirty="0">
                <a:solidFill>
                  <a:srgbClr val="800000"/>
                </a:solidFill>
                <a:effectLst>
                  <a:outerShdw blurRad="38100" dist="38100" dir="2700000" algn="tl">
                    <a:srgbClr val="000000">
                      <a:alpha val="43137"/>
                    </a:srgbClr>
                  </a:outerShdw>
                </a:effectLst>
                <a:latin typeface="+mj-lt"/>
                <a:ea typeface="+mj-ea"/>
                <a:cs typeface="+mj-cs"/>
              </a:rPr>
              <a:t>Lost wealth,</a:t>
            </a:r>
          </a:p>
          <a:p>
            <a:pPr marL="571500" indent="-571500">
              <a:buFont typeface="Arial" panose="020B0604020202020204" pitchFamily="34" charset="0"/>
              <a:buChar char="•"/>
              <a:defRPr/>
            </a:pPr>
            <a:r>
              <a:rPr lang="en-US" sz="3600" b="1" dirty="0">
                <a:solidFill>
                  <a:srgbClr val="800000"/>
                </a:solidFill>
                <a:effectLst>
                  <a:outerShdw blurRad="38100" dist="38100" dir="2700000" algn="tl">
                    <a:srgbClr val="000000">
                      <a:alpha val="43137"/>
                    </a:srgbClr>
                  </a:outerShdw>
                </a:effectLst>
                <a:latin typeface="+mj-lt"/>
                <a:ea typeface="+mj-ea"/>
                <a:cs typeface="+mj-cs"/>
              </a:rPr>
              <a:t>Reduced electricity,</a:t>
            </a:r>
          </a:p>
          <a:p>
            <a:pPr marL="571500" indent="-571500">
              <a:buFont typeface="Arial" panose="020B0604020202020204" pitchFamily="34" charset="0"/>
              <a:buChar char="•"/>
              <a:defRPr/>
            </a:pPr>
            <a:r>
              <a:rPr lang="en-US" sz="3600" b="1" dirty="0">
                <a:solidFill>
                  <a:srgbClr val="800000"/>
                </a:solidFill>
                <a:effectLst>
                  <a:outerShdw blurRad="38100" dist="38100" dir="2700000" algn="tl">
                    <a:srgbClr val="000000">
                      <a:alpha val="43137"/>
                    </a:srgbClr>
                  </a:outerShdw>
                </a:effectLst>
                <a:latin typeface="+mj-lt"/>
                <a:ea typeface="+mj-ea"/>
                <a:cs typeface="+mj-cs"/>
              </a:rPr>
              <a:t>Increased illness…..</a:t>
            </a:r>
          </a:p>
          <a:p>
            <a:pPr algn="ctr">
              <a:defRPr/>
            </a:pPr>
            <a:endParaRPr lang="en-US" sz="4000" dirty="0">
              <a:latin typeface="+mn-lt"/>
              <a:ea typeface="ヒラギノ角ゴ Pro W3" charset="-128"/>
            </a:endParaRPr>
          </a:p>
          <a:p>
            <a:pPr algn="ctr">
              <a:defRPr/>
            </a:pPr>
            <a:r>
              <a:rPr lang="en-US" sz="2800" dirty="0">
                <a:latin typeface="+mn-lt"/>
                <a:ea typeface="ヒラギノ角ゴ Pro W3" charset="-128"/>
              </a:rPr>
              <a:t>A One Health </a:t>
            </a:r>
          </a:p>
          <a:p>
            <a:pPr algn="ctr">
              <a:defRPr/>
            </a:pPr>
            <a:r>
              <a:rPr lang="en-US" sz="2800" dirty="0">
                <a:latin typeface="+mn-lt"/>
                <a:ea typeface="ヒラギノ角ゴ Pro W3" charset="-128"/>
              </a:rPr>
              <a:t>Wicked Problem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150" y="6082030"/>
            <a:ext cx="8801100" cy="806450"/>
          </a:xfrm>
          <a:prstGeom prst="rect">
            <a:avLst/>
          </a:prstGeom>
        </p:spPr>
      </p:pic>
    </p:spTree>
    <p:extLst>
      <p:ext uri="{BB962C8B-B14F-4D97-AF65-F5344CB8AC3E}">
        <p14:creationId xmlns:p14="http://schemas.microsoft.com/office/powerpoint/2010/main" val="1931803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29199" y="401963"/>
            <a:ext cx="7292051" cy="929126"/>
          </a:xfrm>
        </p:spPr>
        <p:txBody>
          <a:bodyPr/>
          <a:lstStyle/>
          <a:p>
            <a:r>
              <a:rPr lang="en-US" altLang="en-US" dirty="0">
                <a:effectLst>
                  <a:outerShdw blurRad="38100" dist="38100" dir="2700000" algn="tl">
                    <a:srgbClr val="000000">
                      <a:alpha val="43137"/>
                    </a:srgbClr>
                  </a:outerShdw>
                </a:effectLst>
              </a:rPr>
              <a:t>Putting Health in Context</a:t>
            </a:r>
          </a:p>
        </p:txBody>
      </p:sp>
      <p:sp>
        <p:nvSpPr>
          <p:cNvPr id="20483" name="Rectangle 3"/>
          <p:cNvSpPr>
            <a:spLocks noGrp="1" noChangeArrowheads="1"/>
          </p:cNvSpPr>
          <p:nvPr>
            <p:ph idx="1"/>
          </p:nvPr>
        </p:nvSpPr>
        <p:spPr>
          <a:xfrm>
            <a:off x="891251" y="1979276"/>
            <a:ext cx="7373074" cy="2882096"/>
          </a:xfrm>
        </p:spPr>
        <p:txBody>
          <a:bodyPr/>
          <a:lstStyle/>
          <a:p>
            <a:pPr marL="0" indent="0">
              <a:buNone/>
            </a:pPr>
            <a:r>
              <a:rPr lang="en-US" altLang="en-US" sz="2800" dirty="0">
                <a:latin typeface="+mj-lt"/>
              </a:rPr>
              <a:t>Health is an outcome shaped by a wide range of social, economic, natural, built, and political environments that form a complex and ever-changing dynamic. </a:t>
            </a:r>
            <a:r>
              <a:rPr lang="en-US" altLang="en-US" sz="2800" dirty="0" smtClean="0">
                <a:latin typeface="+mj-lt"/>
              </a:rPr>
              <a:t>Because </a:t>
            </a:r>
            <a:r>
              <a:rPr lang="en-US" altLang="en-US" sz="2800" dirty="0">
                <a:latin typeface="+mj-lt"/>
              </a:rPr>
              <a:t>of this broad perspective, public health teams themselves also need to reflect this reality.</a:t>
            </a:r>
          </a:p>
        </p:txBody>
      </p:sp>
      <p:sp>
        <p:nvSpPr>
          <p:cNvPr id="2" name="TextBox 1"/>
          <p:cNvSpPr txBox="1"/>
          <p:nvPr/>
        </p:nvSpPr>
        <p:spPr>
          <a:xfrm>
            <a:off x="4953000" y="5581650"/>
            <a:ext cx="3621088" cy="400050"/>
          </a:xfrm>
          <a:prstGeom prst="rect">
            <a:avLst/>
          </a:prstGeom>
          <a:noFill/>
        </p:spPr>
        <p:txBody>
          <a:bodyPr wrap="none">
            <a:spAutoFit/>
          </a:bodyPr>
          <a:lstStyle/>
          <a:p>
            <a:pPr>
              <a:defRPr/>
            </a:pPr>
            <a:r>
              <a:rPr lang="en-US" sz="2000" i="1" dirty="0">
                <a:latin typeface="+mn-lt"/>
              </a:rPr>
              <a:t>Slide prepared by Lonnie King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150" y="6082030"/>
            <a:ext cx="8801100" cy="806450"/>
          </a:xfrm>
          <a:prstGeom prst="rect">
            <a:avLst/>
          </a:prstGeom>
        </p:spPr>
      </p:pic>
    </p:spTree>
    <p:extLst>
      <p:ext uri="{BB962C8B-B14F-4D97-AF65-F5344CB8AC3E}">
        <p14:creationId xmlns:p14="http://schemas.microsoft.com/office/powerpoint/2010/main" val="20367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735000" y="381965"/>
            <a:ext cx="8229600" cy="1070397"/>
          </a:xfrm>
        </p:spPr>
        <p:txBody>
          <a:bodyPr/>
          <a:lstStyle/>
          <a:p>
            <a:r>
              <a:rPr lang="en-US" altLang="en-US" sz="5400" dirty="0">
                <a:effectLst>
                  <a:outerShdw blurRad="38100" dist="38100" dir="2700000" algn="tl">
                    <a:srgbClr val="000000">
                      <a:alpha val="43137"/>
                    </a:srgbClr>
                  </a:outerShdw>
                </a:effectLst>
              </a:rPr>
              <a:t>Word association…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150" y="6082030"/>
            <a:ext cx="8801100" cy="806450"/>
          </a:xfrm>
          <a:prstGeom prst="rect">
            <a:avLst/>
          </a:prstGeom>
        </p:spPr>
      </p:pic>
    </p:spTree>
    <p:extLst>
      <p:ext uri="{BB962C8B-B14F-4D97-AF65-F5344CB8AC3E}">
        <p14:creationId xmlns:p14="http://schemas.microsoft.com/office/powerpoint/2010/main" val="862588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688700" y="344088"/>
            <a:ext cx="8229600" cy="1143000"/>
          </a:xfrm>
        </p:spPr>
        <p:txBody>
          <a:bodyPr/>
          <a:lstStyle/>
          <a:p>
            <a:r>
              <a:rPr lang="en-US" altLang="en-US" sz="5400" dirty="0">
                <a:effectLst>
                  <a:outerShdw blurRad="38100" dist="38100" dir="2700000" algn="tl">
                    <a:srgbClr val="000000">
                      <a:alpha val="43137"/>
                    </a:srgbClr>
                  </a:outerShdw>
                </a:effectLst>
              </a:rPr>
              <a:t>Lead</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150" y="6082030"/>
            <a:ext cx="8801100" cy="806450"/>
          </a:xfrm>
          <a:prstGeom prst="rect">
            <a:avLst/>
          </a:prstGeom>
        </p:spPr>
      </p:pic>
    </p:spTree>
    <p:extLst>
      <p:ext uri="{BB962C8B-B14F-4D97-AF65-F5344CB8AC3E}">
        <p14:creationId xmlns:p14="http://schemas.microsoft.com/office/powerpoint/2010/main" val="2010739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086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16" y="6082030"/>
            <a:ext cx="8801100" cy="806450"/>
          </a:xfrm>
          <a:prstGeom prst="rect">
            <a:avLst/>
          </a:prstGeom>
        </p:spPr>
      </p:pic>
    </p:spTree>
    <p:extLst>
      <p:ext uri="{BB962C8B-B14F-4D97-AF65-F5344CB8AC3E}">
        <p14:creationId xmlns:p14="http://schemas.microsoft.com/office/powerpoint/2010/main" val="1777078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1176866" y="457201"/>
            <a:ext cx="6798734" cy="1066800"/>
          </a:xfrm>
        </p:spPr>
        <p:txBody>
          <a:bodyPr>
            <a:normAutofit/>
          </a:bodyPr>
          <a:lstStyle/>
          <a:p>
            <a:r>
              <a:rPr lang="en-US" altLang="en-US" dirty="0"/>
              <a:t>LEADER</a:t>
            </a:r>
          </a:p>
        </p:txBody>
      </p:sp>
      <p:sp>
        <p:nvSpPr>
          <p:cNvPr id="3" name="Content Placeholder 2"/>
          <p:cNvSpPr>
            <a:spLocks noGrp="1"/>
          </p:cNvSpPr>
          <p:nvPr>
            <p:ph idx="1"/>
          </p:nvPr>
        </p:nvSpPr>
        <p:spPr/>
        <p:txBody>
          <a:bodyPr/>
          <a:lstStyle/>
          <a:p>
            <a:pPr marL="0" indent="0">
              <a:buNone/>
            </a:pPr>
            <a:r>
              <a:rPr lang="en-GB" dirty="0"/>
              <a:t>“If your actions inspire others to dream more, learn more, do more, you are a leader” – John Quincy Adams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150" y="6082030"/>
            <a:ext cx="8801100" cy="806450"/>
          </a:xfrm>
          <a:prstGeom prst="rect">
            <a:avLst/>
          </a:prstGeom>
        </p:spPr>
      </p:pic>
    </p:spTree>
    <p:extLst>
      <p:ext uri="{BB962C8B-B14F-4D97-AF65-F5344CB8AC3E}">
        <p14:creationId xmlns:p14="http://schemas.microsoft.com/office/powerpoint/2010/main" val="1691603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00275" y="332513"/>
            <a:ext cx="8229600" cy="1143000"/>
          </a:xfrm>
        </p:spPr>
        <p:txBody>
          <a:bodyPr/>
          <a:lstStyle/>
          <a:p>
            <a:r>
              <a:rPr lang="en-US" altLang="en-US" sz="5400" dirty="0">
                <a:effectLst>
                  <a:outerShdw blurRad="38100" dist="38100" dir="2700000" algn="tl">
                    <a:srgbClr val="000000">
                      <a:alpha val="43137"/>
                    </a:srgbClr>
                  </a:outerShdw>
                </a:effectLst>
              </a:rPr>
              <a:t>Leadership</a:t>
            </a:r>
          </a:p>
        </p:txBody>
      </p:sp>
      <p:sp>
        <p:nvSpPr>
          <p:cNvPr id="24579" name="Content Placeholder 2"/>
          <p:cNvSpPr>
            <a:spLocks noGrp="1"/>
          </p:cNvSpPr>
          <p:nvPr>
            <p:ph idx="1"/>
          </p:nvPr>
        </p:nvSpPr>
        <p:spPr>
          <a:xfrm>
            <a:off x="891250" y="2375726"/>
            <a:ext cx="7349925" cy="2138422"/>
          </a:xfrm>
        </p:spPr>
        <p:txBody>
          <a:bodyPr/>
          <a:lstStyle/>
          <a:p>
            <a:r>
              <a:rPr lang="en-US" altLang="en-US" sz="2800" dirty="0">
                <a:latin typeface="+mj-lt"/>
              </a:rPr>
              <a:t>The ability to catalyze collective action</a:t>
            </a:r>
          </a:p>
          <a:p>
            <a:pPr lvl="1"/>
            <a:r>
              <a:rPr lang="en-US" altLang="en-US" dirty="0">
                <a:latin typeface="+mj-lt"/>
              </a:rPr>
              <a:t>“It takes a village”</a:t>
            </a:r>
          </a:p>
          <a:p>
            <a:r>
              <a:rPr lang="en-US" altLang="en-US" sz="2800" dirty="0">
                <a:latin typeface="+mj-lt"/>
              </a:rPr>
              <a:t>A shared responsibility…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150" y="6082030"/>
            <a:ext cx="8801100" cy="806450"/>
          </a:xfrm>
          <a:prstGeom prst="rect">
            <a:avLst/>
          </a:prstGeom>
        </p:spPr>
      </p:pic>
    </p:spTree>
    <p:extLst>
      <p:ext uri="{BB962C8B-B14F-4D97-AF65-F5344CB8AC3E}">
        <p14:creationId xmlns:p14="http://schemas.microsoft.com/office/powerpoint/2010/main" val="236156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35000" y="390388"/>
            <a:ext cx="8229600" cy="1477962"/>
          </a:xfrm>
        </p:spPr>
        <p:txBody>
          <a:bodyPr/>
          <a:lstStyle/>
          <a:p>
            <a:pPr eaLnBrk="1" hangingPunct="1"/>
            <a:r>
              <a:rPr lang="en-US" altLang="en-US" dirty="0">
                <a:effectLst>
                  <a:outerShdw blurRad="38100" dist="38100" dir="2700000" algn="tl">
                    <a:srgbClr val="000000">
                      <a:alpha val="43137"/>
                    </a:srgbClr>
                  </a:outerShdw>
                </a:effectLst>
              </a:rPr>
              <a:t>Why do complex problems demand ‘shared leadership’?</a:t>
            </a:r>
          </a:p>
        </p:txBody>
      </p:sp>
      <p:sp>
        <p:nvSpPr>
          <p:cNvPr id="25603" name="Rectangle 3"/>
          <p:cNvSpPr>
            <a:spLocks noGrp="1" noChangeArrowheads="1"/>
          </p:cNvSpPr>
          <p:nvPr>
            <p:ph idx="1"/>
          </p:nvPr>
        </p:nvSpPr>
        <p:spPr>
          <a:xfrm>
            <a:off x="869488" y="2131649"/>
            <a:ext cx="7338350" cy="2971800"/>
          </a:xfrm>
        </p:spPr>
        <p:txBody>
          <a:bodyPr/>
          <a:lstStyle/>
          <a:p>
            <a:pPr eaLnBrk="1" hangingPunct="1"/>
            <a:r>
              <a:rPr lang="en-US" altLang="en-US" sz="2800" dirty="0">
                <a:latin typeface="+mj-lt"/>
              </a:rPr>
              <a:t>Because no “one” is in charge!</a:t>
            </a:r>
          </a:p>
          <a:p>
            <a:pPr marL="457200" lvl="1" indent="0" eaLnBrk="1" hangingPunct="1">
              <a:buFontTx/>
              <a:buNone/>
            </a:pPr>
            <a:r>
              <a:rPr lang="en-US" altLang="en-US" dirty="0">
                <a:latin typeface="+mj-lt"/>
              </a:rPr>
              <a:t>Who is in charge of food security or emerging infectious disease?</a:t>
            </a:r>
            <a:endParaRPr lang="en-US" altLang="en-US" sz="2800" dirty="0">
              <a:latin typeface="+mj-lt"/>
            </a:endParaRPr>
          </a:p>
          <a:p>
            <a:pPr eaLnBrk="1" hangingPunct="1"/>
            <a:r>
              <a:rPr lang="en-US" altLang="en-US" sz="2800" dirty="0">
                <a:latin typeface="+mj-lt"/>
              </a:rPr>
              <a:t>Leadership is a shared responsibility that requires resources and initiative from many perspectives, </a:t>
            </a:r>
            <a:r>
              <a:rPr lang="en-US" altLang="en-US" sz="2800" dirty="0" smtClean="0">
                <a:latin typeface="+mj-lt"/>
              </a:rPr>
              <a:t>disciplines</a:t>
            </a:r>
            <a:r>
              <a:rPr lang="en-US" altLang="en-US" sz="2800" dirty="0">
                <a:latin typeface="+mj-lt"/>
              </a:rPr>
              <a:t> </a:t>
            </a:r>
            <a:r>
              <a:rPr lang="en-US" altLang="en-US" sz="2800" dirty="0" smtClean="0">
                <a:latin typeface="+mj-lt"/>
              </a:rPr>
              <a:t>and sectors.</a:t>
            </a:r>
            <a:endParaRPr lang="en-US" altLang="en-US" sz="2800"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150" y="6082030"/>
            <a:ext cx="8801100" cy="806450"/>
          </a:xfrm>
          <a:prstGeom prst="rect">
            <a:avLst/>
          </a:prstGeom>
        </p:spPr>
      </p:pic>
    </p:spTree>
    <p:extLst>
      <p:ext uri="{BB962C8B-B14F-4D97-AF65-F5344CB8AC3E}">
        <p14:creationId xmlns:p14="http://schemas.microsoft.com/office/powerpoint/2010/main" val="527322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844952" y="659757"/>
            <a:ext cx="7280476" cy="2769243"/>
          </a:xfrm>
        </p:spPr>
        <p:txBody>
          <a:bodyPr/>
          <a:lstStyle/>
          <a:p>
            <a:pPr algn="ctr" eaLnBrk="1" hangingPunct="1"/>
            <a:r>
              <a:rPr lang="en-US" altLang="en-US" sz="6600" dirty="0">
                <a:effectLst>
                  <a:outerShdw blurRad="38100" dist="38100" dir="2700000" algn="tl">
                    <a:srgbClr val="000000">
                      <a:alpha val="43137"/>
                    </a:srgbClr>
                  </a:outerShdw>
                </a:effectLst>
              </a:rPr>
              <a:t>The “One Health” Approach</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150" y="6082030"/>
            <a:ext cx="8801100" cy="806450"/>
          </a:xfrm>
          <a:prstGeom prst="rect">
            <a:avLst/>
          </a:prstGeom>
        </p:spPr>
      </p:pic>
    </p:spTree>
    <p:extLst>
      <p:ext uri="{BB962C8B-B14F-4D97-AF65-F5344CB8AC3E}">
        <p14:creationId xmlns:p14="http://schemas.microsoft.com/office/powerpoint/2010/main" val="43926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766825" y="412825"/>
            <a:ext cx="5969643" cy="848810"/>
          </a:xfrm>
          <a:prstGeom prst="rect">
            <a:avLst/>
          </a:prstGeom>
        </p:spPr>
        <p:txBody>
          <a:bodyPr/>
          <a:lstStyle/>
          <a:p>
            <a:pPr eaLnBrk="1" hangingPunct="1"/>
            <a:r>
              <a:rPr lang="en-US" altLang="en-US" dirty="0">
                <a:effectLst>
                  <a:outerShdw blurRad="38100" dist="38100" dir="2700000" algn="tl">
                    <a:srgbClr val="000000">
                      <a:alpha val="43137"/>
                    </a:srgbClr>
                  </a:outerShdw>
                </a:effectLst>
              </a:rPr>
              <a:t>Why “One Health” now?</a:t>
            </a:r>
          </a:p>
        </p:txBody>
      </p:sp>
      <p:sp>
        <p:nvSpPr>
          <p:cNvPr id="27651" name="Rectangle 3"/>
          <p:cNvSpPr>
            <a:spLocks noGrp="1" noChangeArrowheads="1"/>
          </p:cNvSpPr>
          <p:nvPr>
            <p:ph type="body" idx="4294967295"/>
          </p:nvPr>
        </p:nvSpPr>
        <p:spPr>
          <a:xfrm>
            <a:off x="819150" y="1738125"/>
            <a:ext cx="8134350" cy="3366304"/>
          </a:xfrm>
          <a:prstGeom prst="rect">
            <a:avLst/>
          </a:prstGeom>
        </p:spPr>
        <p:txBody>
          <a:bodyPr/>
          <a:lstStyle/>
          <a:p>
            <a:pPr eaLnBrk="1" hangingPunct="1">
              <a:spcBef>
                <a:spcPct val="0"/>
              </a:spcBef>
            </a:pPr>
            <a:r>
              <a:rPr lang="en-US" altLang="en-US" sz="2800" dirty="0">
                <a:latin typeface="+mj-lt"/>
              </a:rPr>
              <a:t>Traditional disciplinary approach </a:t>
            </a:r>
            <a:r>
              <a:rPr lang="en-US" altLang="en-US" sz="2800" b="1" dirty="0">
                <a:latin typeface="+mj-lt"/>
              </a:rPr>
              <a:t>not</a:t>
            </a:r>
            <a:r>
              <a:rPr lang="en-US" altLang="en-US" sz="2800" dirty="0">
                <a:latin typeface="+mj-lt"/>
              </a:rPr>
              <a:t> working well enough…</a:t>
            </a:r>
          </a:p>
          <a:p>
            <a:pPr eaLnBrk="1" hangingPunct="1">
              <a:spcBef>
                <a:spcPct val="0"/>
              </a:spcBef>
            </a:pPr>
            <a:r>
              <a:rPr lang="en-US" altLang="en-US" sz="2800" dirty="0">
                <a:latin typeface="+mj-lt"/>
              </a:rPr>
              <a:t>Increasing public </a:t>
            </a:r>
            <a:r>
              <a:rPr lang="en-US" altLang="en-US" sz="2800" b="1" dirty="0">
                <a:latin typeface="+mj-lt"/>
              </a:rPr>
              <a:t>impatience</a:t>
            </a:r>
            <a:r>
              <a:rPr lang="en-US" altLang="en-US" sz="2800" dirty="0">
                <a:latin typeface="+mj-lt"/>
              </a:rPr>
              <a:t> with lack of progress toward </a:t>
            </a:r>
            <a:r>
              <a:rPr lang="en-US" altLang="en-US" sz="2800" b="1" dirty="0">
                <a:solidFill>
                  <a:srgbClr val="800000"/>
                </a:solidFill>
                <a:latin typeface="+mj-lt"/>
              </a:rPr>
              <a:t>complete physical, mental and social </a:t>
            </a:r>
            <a:r>
              <a:rPr lang="en-US" altLang="en-US" sz="2800" b="1" dirty="0" smtClean="0">
                <a:solidFill>
                  <a:srgbClr val="800000"/>
                </a:solidFill>
                <a:latin typeface="+mj-lt"/>
              </a:rPr>
              <a:t>well-being.</a:t>
            </a:r>
            <a:r>
              <a:rPr lang="en-US" altLang="en-US" sz="2800" dirty="0" smtClean="0">
                <a:solidFill>
                  <a:srgbClr val="800000"/>
                </a:solidFill>
                <a:latin typeface="+mj-lt"/>
              </a:rPr>
              <a:t> </a:t>
            </a:r>
            <a:endParaRPr lang="en-US" altLang="en-US" sz="2800" dirty="0">
              <a:solidFill>
                <a:srgbClr val="800000"/>
              </a:solidFill>
              <a:latin typeface="+mj-lt"/>
            </a:endParaRPr>
          </a:p>
          <a:p>
            <a:pPr eaLnBrk="1" hangingPunct="1">
              <a:spcBef>
                <a:spcPct val="0"/>
              </a:spcBef>
            </a:pPr>
            <a:r>
              <a:rPr lang="en-US" altLang="en-US" sz="2800" dirty="0">
                <a:latin typeface="+mj-lt"/>
              </a:rPr>
              <a:t>One Health </a:t>
            </a:r>
            <a:r>
              <a:rPr lang="en-US" altLang="en-US" sz="2800" b="1" dirty="0">
                <a:latin typeface="+mj-lt"/>
              </a:rPr>
              <a:t>catalyzes</a:t>
            </a:r>
            <a:r>
              <a:rPr lang="en-US" altLang="en-US" sz="2800" dirty="0">
                <a:latin typeface="+mj-lt"/>
              </a:rPr>
              <a:t> creativity and innovation by working across disciplines, </a:t>
            </a:r>
            <a:r>
              <a:rPr lang="en-US" altLang="en-US" sz="2800" dirty="0" smtClean="0">
                <a:latin typeface="+mj-lt"/>
              </a:rPr>
              <a:t>sectors and cultures.</a:t>
            </a:r>
            <a:endParaRPr lang="en-US" altLang="en-US" sz="2800"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150" y="6082030"/>
            <a:ext cx="8801100" cy="806450"/>
          </a:xfrm>
          <a:prstGeom prst="rect">
            <a:avLst/>
          </a:prstGeom>
        </p:spPr>
      </p:pic>
    </p:spTree>
    <p:extLst>
      <p:ext uri="{BB962C8B-B14F-4D97-AF65-F5344CB8AC3E}">
        <p14:creationId xmlns:p14="http://schemas.microsoft.com/office/powerpoint/2010/main" val="1694164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758150" y="390650"/>
            <a:ext cx="8305800" cy="1322408"/>
          </a:xfrm>
          <a:prstGeom prst="rect">
            <a:avLst/>
          </a:prstGeom>
        </p:spPr>
        <p:txBody>
          <a:bodyPr>
            <a:normAutofit/>
          </a:bodyPr>
          <a:lstStyle/>
          <a:p>
            <a:pPr eaLnBrk="1" hangingPunct="1"/>
            <a:r>
              <a:rPr lang="en-US" altLang="en-US" dirty="0">
                <a:effectLst>
                  <a:outerShdw blurRad="38100" dist="38100" dir="2700000" algn="tl">
                    <a:srgbClr val="000000">
                      <a:alpha val="43137"/>
                    </a:srgbClr>
                  </a:outerShdw>
                </a:effectLst>
              </a:rPr>
              <a:t>Why is “One Health approach” so difficult?</a:t>
            </a:r>
          </a:p>
        </p:txBody>
      </p:sp>
      <p:sp>
        <p:nvSpPr>
          <p:cNvPr id="37891" name="Rectangle 3"/>
          <p:cNvSpPr>
            <a:spLocks noGrp="1" noChangeArrowheads="1"/>
          </p:cNvSpPr>
          <p:nvPr>
            <p:ph type="body" idx="4294967295"/>
          </p:nvPr>
        </p:nvSpPr>
        <p:spPr>
          <a:xfrm>
            <a:off x="879676" y="1782496"/>
            <a:ext cx="7315200" cy="4028000"/>
          </a:xfrm>
          <a:prstGeom prst="rect">
            <a:avLst/>
          </a:prstGeom>
        </p:spPr>
        <p:txBody>
          <a:bodyPr>
            <a:normAutofit lnSpcReduction="10000"/>
          </a:bodyPr>
          <a:lstStyle/>
          <a:p>
            <a:pPr eaLnBrk="1" hangingPunct="1">
              <a:spcBef>
                <a:spcPct val="0"/>
              </a:spcBef>
              <a:defRPr/>
            </a:pPr>
            <a:r>
              <a:rPr lang="en-US" sz="2400" dirty="0">
                <a:latin typeface="+mj-lt"/>
              </a:rPr>
              <a:t>Training increasingly specialized</a:t>
            </a:r>
          </a:p>
          <a:p>
            <a:pPr lvl="1" eaLnBrk="1" hangingPunct="1">
              <a:spcBef>
                <a:spcPct val="0"/>
              </a:spcBef>
              <a:defRPr/>
            </a:pPr>
            <a:r>
              <a:rPr lang="en-US" sz="2400" dirty="0">
                <a:solidFill>
                  <a:srgbClr val="800000"/>
                </a:solidFill>
                <a:latin typeface="+mj-lt"/>
              </a:rPr>
              <a:t>Narrow and deep</a:t>
            </a:r>
          </a:p>
          <a:p>
            <a:pPr eaLnBrk="1" hangingPunct="1">
              <a:spcBef>
                <a:spcPct val="0"/>
              </a:spcBef>
              <a:defRPr/>
            </a:pPr>
            <a:r>
              <a:rPr lang="en-US" sz="2400" dirty="0">
                <a:latin typeface="+mj-lt"/>
              </a:rPr>
              <a:t>Disciplinary ‘silos’ and paradigm paralysis</a:t>
            </a:r>
          </a:p>
          <a:p>
            <a:pPr lvl="1" eaLnBrk="1" hangingPunct="1">
              <a:spcBef>
                <a:spcPct val="0"/>
              </a:spcBef>
              <a:defRPr/>
            </a:pPr>
            <a:r>
              <a:rPr lang="en-US" sz="2400" dirty="0">
                <a:solidFill>
                  <a:srgbClr val="800000"/>
                </a:solidFill>
                <a:latin typeface="+mj-lt"/>
              </a:rPr>
              <a:t>Thinking constrained by education and discipline</a:t>
            </a:r>
          </a:p>
          <a:p>
            <a:pPr eaLnBrk="1" hangingPunct="1">
              <a:spcBef>
                <a:spcPct val="0"/>
              </a:spcBef>
              <a:defRPr/>
            </a:pPr>
            <a:r>
              <a:rPr lang="en-US" sz="2400" dirty="0">
                <a:latin typeface="+mj-lt"/>
              </a:rPr>
              <a:t>Lack of rewards for thinking differently</a:t>
            </a:r>
          </a:p>
          <a:p>
            <a:pPr lvl="1" eaLnBrk="1" hangingPunct="1">
              <a:spcBef>
                <a:spcPct val="0"/>
              </a:spcBef>
              <a:defRPr/>
            </a:pPr>
            <a:r>
              <a:rPr lang="en-US" sz="2400" dirty="0">
                <a:solidFill>
                  <a:srgbClr val="800000"/>
                </a:solidFill>
                <a:latin typeface="+mj-lt"/>
              </a:rPr>
              <a:t>Focuses on individual rather than team</a:t>
            </a:r>
          </a:p>
          <a:p>
            <a:pPr eaLnBrk="1" hangingPunct="1">
              <a:spcBef>
                <a:spcPct val="0"/>
              </a:spcBef>
              <a:defRPr/>
            </a:pPr>
            <a:r>
              <a:rPr lang="en-US" sz="2400" dirty="0">
                <a:latin typeface="+mj-lt"/>
              </a:rPr>
              <a:t>Discomfort</a:t>
            </a:r>
          </a:p>
          <a:p>
            <a:pPr lvl="1" eaLnBrk="1" hangingPunct="1">
              <a:spcBef>
                <a:spcPct val="0"/>
              </a:spcBef>
              <a:defRPr/>
            </a:pPr>
            <a:r>
              <a:rPr lang="en-US" sz="2400" dirty="0">
                <a:solidFill>
                  <a:srgbClr val="800000"/>
                </a:solidFill>
                <a:latin typeface="+mj-lt"/>
              </a:rPr>
              <a:t>Lack the skills to lead One Health approaches</a:t>
            </a:r>
          </a:p>
          <a:p>
            <a:pPr marL="457200" lvl="1" indent="0" algn="ctr" eaLnBrk="1" hangingPunct="1">
              <a:spcBef>
                <a:spcPct val="0"/>
              </a:spcBef>
              <a:buFontTx/>
              <a:buNone/>
              <a:defRPr/>
            </a:pPr>
            <a:r>
              <a:rPr lang="en-US" sz="4400" b="1" dirty="0">
                <a:solidFill>
                  <a:srgbClr val="FF9900"/>
                </a:solidFill>
                <a:effectLst>
                  <a:outerShdw blurRad="38100" dist="38100" dir="2700000" algn="tl">
                    <a:srgbClr val="000000">
                      <a:alpha val="43137"/>
                    </a:srgbClr>
                  </a:outerShdw>
                </a:effectLst>
                <a:latin typeface="Franklin Gothic Book"/>
                <a:ea typeface="+mj-ea"/>
                <a:cs typeface="+mj-cs"/>
              </a:rPr>
              <a:t>One Health is different!</a:t>
            </a:r>
          </a:p>
          <a:p>
            <a:pPr eaLnBrk="1" hangingPunct="1">
              <a:spcBef>
                <a:spcPct val="0"/>
              </a:spcBef>
              <a:defRPr/>
            </a:pPr>
            <a:endParaRPr lang="en-US"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150" y="6082030"/>
            <a:ext cx="8801100" cy="806450"/>
          </a:xfrm>
          <a:prstGeom prst="rect">
            <a:avLst/>
          </a:prstGeom>
        </p:spPr>
      </p:pic>
    </p:spTree>
    <p:extLst>
      <p:ext uri="{BB962C8B-B14F-4D97-AF65-F5344CB8AC3E}">
        <p14:creationId xmlns:p14="http://schemas.microsoft.com/office/powerpoint/2010/main" val="336487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14752" y="401964"/>
            <a:ext cx="8012575" cy="1206921"/>
          </a:xfrm>
        </p:spPr>
        <p:txBody>
          <a:bodyPr/>
          <a:lstStyle/>
          <a:p>
            <a:pPr eaLnBrk="1" hangingPunct="1"/>
            <a:r>
              <a:rPr lang="en-US" altLang="en-US" dirty="0">
                <a:effectLst>
                  <a:outerShdw blurRad="38100" dist="38100" dir="2700000" algn="tl">
                    <a:srgbClr val="000000">
                      <a:alpha val="43137"/>
                    </a:srgbClr>
                  </a:outerShdw>
                </a:effectLst>
              </a:rPr>
              <a:t>Small Group Activity…</a:t>
            </a:r>
            <a:r>
              <a:rPr lang="en-US" altLang="en-US" b="1" dirty="0">
                <a:solidFill>
                  <a:schemeClr val="accent2"/>
                </a:solidFill>
                <a:latin typeface="+mj-lt"/>
              </a:rPr>
              <a:t/>
            </a:r>
            <a:br>
              <a:rPr lang="en-US" altLang="en-US" b="1" dirty="0">
                <a:solidFill>
                  <a:schemeClr val="accent2"/>
                </a:solidFill>
                <a:latin typeface="+mj-lt"/>
              </a:rPr>
            </a:br>
            <a:r>
              <a:rPr lang="en-US" altLang="en-US" sz="2800" dirty="0">
                <a:effectLst>
                  <a:outerShdw blurRad="38100" dist="38100" dir="2700000" algn="tl">
                    <a:srgbClr val="000000">
                      <a:alpha val="43137"/>
                    </a:srgbClr>
                  </a:outerShdw>
                </a:effectLst>
              </a:rPr>
              <a:t>to practice the One Health team approach</a:t>
            </a:r>
            <a:endParaRPr lang="en-US" altLang="en-US" sz="4400" dirty="0">
              <a:effectLst>
                <a:outerShdw blurRad="38100" dist="38100" dir="2700000" algn="tl">
                  <a:srgbClr val="000000">
                    <a:alpha val="43137"/>
                  </a:srgbClr>
                </a:outerShdw>
              </a:effectLst>
            </a:endParaRPr>
          </a:p>
        </p:txBody>
      </p:sp>
      <p:sp>
        <p:nvSpPr>
          <p:cNvPr id="29699" name="Rectangle 3"/>
          <p:cNvSpPr>
            <a:spLocks noGrp="1" noChangeArrowheads="1"/>
          </p:cNvSpPr>
          <p:nvPr>
            <p:ph idx="1"/>
          </p:nvPr>
        </p:nvSpPr>
        <p:spPr>
          <a:xfrm>
            <a:off x="902824" y="2201125"/>
            <a:ext cx="7373075" cy="3505200"/>
          </a:xfrm>
        </p:spPr>
        <p:txBody>
          <a:bodyPr/>
          <a:lstStyle/>
          <a:p>
            <a:pPr eaLnBrk="1" hangingPunct="1"/>
            <a:r>
              <a:rPr lang="en-US" altLang="en-US" sz="2400" dirty="0">
                <a:latin typeface="+mj-lt"/>
              </a:rPr>
              <a:t>Get into small groups of 5-6</a:t>
            </a:r>
          </a:p>
          <a:p>
            <a:pPr lvl="1" eaLnBrk="1" hangingPunct="1"/>
            <a:r>
              <a:rPr lang="en-US" altLang="en-US" sz="2400" dirty="0">
                <a:latin typeface="+mj-lt"/>
              </a:rPr>
              <a:t>Share your homework assignment </a:t>
            </a:r>
          </a:p>
          <a:p>
            <a:pPr eaLnBrk="1" hangingPunct="1"/>
            <a:r>
              <a:rPr lang="en-US" altLang="en-US" sz="2400" dirty="0">
                <a:latin typeface="+mj-lt"/>
              </a:rPr>
              <a:t>Choose one real life in-country scenario. </a:t>
            </a:r>
          </a:p>
          <a:p>
            <a:pPr eaLnBrk="1" hangingPunct="1"/>
            <a:r>
              <a:rPr lang="en-US" altLang="en-US" sz="2400" dirty="0">
                <a:latin typeface="+mj-lt"/>
              </a:rPr>
              <a:t>Identify one problem within the scenario that needs to be addressed. </a:t>
            </a:r>
          </a:p>
          <a:p>
            <a:pPr lvl="1" eaLnBrk="1" hangingPunct="1"/>
            <a:r>
              <a:rPr lang="en-US" altLang="en-US" sz="2400" dirty="0">
                <a:latin typeface="+mj-lt"/>
              </a:rPr>
              <a:t>Reframe it as a challenge opportunity. </a:t>
            </a:r>
          </a:p>
          <a:p>
            <a:pPr eaLnBrk="1" hangingPunct="1"/>
            <a:r>
              <a:rPr lang="en-US" altLang="en-US" sz="2400" dirty="0">
                <a:latin typeface="+mj-lt"/>
              </a:rPr>
              <a:t>Create a trans-disciplinary team and an action plan</a:t>
            </a:r>
            <a:r>
              <a:rPr lang="en-US" altLang="en-US" sz="2800" dirty="0">
                <a:latin typeface="+mj-lt"/>
              </a:rPr>
              <a:t>. </a:t>
            </a:r>
            <a:endParaRPr lang="en-US" altLang="en-US" sz="2800" i="1" dirty="0">
              <a:solidFill>
                <a:schemeClr val="accent2"/>
              </a:solidFill>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150" y="6082030"/>
            <a:ext cx="8801100" cy="806450"/>
          </a:xfrm>
          <a:prstGeom prst="rect">
            <a:avLst/>
          </a:prstGeom>
        </p:spPr>
      </p:pic>
    </p:spTree>
    <p:extLst>
      <p:ext uri="{BB962C8B-B14F-4D97-AF65-F5344CB8AC3E}">
        <p14:creationId xmlns:p14="http://schemas.microsoft.com/office/powerpoint/2010/main" val="1024028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4294967295"/>
          </p:nvPr>
        </p:nvSpPr>
        <p:spPr>
          <a:xfrm>
            <a:off x="533400" y="1524000"/>
            <a:ext cx="7848600" cy="3505200"/>
          </a:xfrm>
          <a:prstGeom prst="rect">
            <a:avLst/>
          </a:prstGeom>
        </p:spPr>
        <p:txBody>
          <a:bodyPr>
            <a:normAutofit fontScale="92500"/>
          </a:bodyPr>
          <a:lstStyle/>
          <a:p>
            <a:pPr marL="0" indent="0" eaLnBrk="1" hangingPunct="1">
              <a:buFontTx/>
              <a:buNone/>
            </a:pPr>
            <a:r>
              <a:rPr lang="en-US" altLang="en-US" sz="5400" b="1" dirty="0">
                <a:solidFill>
                  <a:srgbClr val="800000"/>
                </a:solidFill>
                <a:effectLst>
                  <a:outerShdw blurRad="38100" dist="38100" dir="2700000" algn="tl">
                    <a:srgbClr val="000000">
                      <a:alpha val="43137"/>
                    </a:srgbClr>
                  </a:outerShdw>
                </a:effectLst>
                <a:latin typeface="+mj-lt"/>
                <a:ea typeface="+mj-ea"/>
                <a:cs typeface="+mj-cs"/>
              </a:rPr>
              <a:t>Report outs in large group</a:t>
            </a:r>
          </a:p>
          <a:p>
            <a:pPr marL="0" indent="0" eaLnBrk="1" hangingPunct="1">
              <a:buFontTx/>
              <a:buNone/>
            </a:pPr>
            <a:endParaRPr lang="en-US" altLang="en-US" sz="5400" b="1" dirty="0">
              <a:solidFill>
                <a:srgbClr val="800000"/>
              </a:solidFill>
              <a:effectLst>
                <a:outerShdw blurRad="38100" dist="38100" dir="2700000" algn="tl">
                  <a:srgbClr val="000000">
                    <a:alpha val="43137"/>
                  </a:srgbClr>
                </a:outerShdw>
              </a:effectLst>
              <a:latin typeface="+mj-lt"/>
              <a:ea typeface="+mj-ea"/>
              <a:cs typeface="+mj-cs"/>
            </a:endParaRPr>
          </a:p>
          <a:p>
            <a:pPr marL="0" indent="0" algn="r" eaLnBrk="1" hangingPunct="1">
              <a:buFontTx/>
              <a:buNone/>
            </a:pPr>
            <a:r>
              <a:rPr lang="en-US" altLang="en-US" sz="4800" b="1" i="1" dirty="0">
                <a:solidFill>
                  <a:srgbClr val="800000"/>
                </a:solidFill>
                <a:effectLst>
                  <a:outerShdw blurRad="38100" dist="38100" dir="2700000" algn="tl">
                    <a:srgbClr val="000000">
                      <a:alpha val="43137"/>
                    </a:srgbClr>
                  </a:outerShdw>
                </a:effectLst>
                <a:latin typeface="+mj-lt"/>
                <a:ea typeface="+mj-ea"/>
                <a:cs typeface="+mj-cs"/>
              </a:rPr>
              <a:t>Debrief… </a:t>
            </a:r>
          </a:p>
          <a:p>
            <a:pPr marL="0" indent="0" eaLnBrk="1" hangingPunct="1">
              <a:buFontTx/>
              <a:buNone/>
            </a:pPr>
            <a:endParaRPr lang="en-US" altLang="en-US" dirty="0">
              <a:latin typeface="+mj-lt"/>
            </a:endParaRPr>
          </a:p>
          <a:p>
            <a:pPr marL="0" indent="0" eaLnBrk="1" hangingPunct="1">
              <a:buFontTx/>
              <a:buNone/>
            </a:pPr>
            <a:endParaRPr lang="en-US" alt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150" y="6082030"/>
            <a:ext cx="8801100" cy="806450"/>
          </a:xfrm>
          <a:prstGeom prst="rect">
            <a:avLst/>
          </a:prstGeom>
        </p:spPr>
      </p:pic>
    </p:spTree>
    <p:extLst>
      <p:ext uri="{BB962C8B-B14F-4D97-AF65-F5344CB8AC3E}">
        <p14:creationId xmlns:p14="http://schemas.microsoft.com/office/powerpoint/2010/main" val="918481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30873" y="347231"/>
            <a:ext cx="7384059" cy="937549"/>
          </a:xfrm>
        </p:spPr>
        <p:txBody>
          <a:bodyPr/>
          <a:lstStyle/>
          <a:p>
            <a:pPr eaLnBrk="1" hangingPunct="1"/>
            <a:r>
              <a:rPr lang="en-US" altLang="en-US" sz="5400" dirty="0">
                <a:effectLst>
                  <a:outerShdw blurRad="38100" dist="38100" dir="2700000" algn="tl">
                    <a:srgbClr val="000000">
                      <a:alpha val="43137"/>
                    </a:srgbClr>
                  </a:outerShdw>
                </a:effectLst>
                <a:latin typeface="+mj-lt"/>
              </a:rPr>
              <a:t>What is “health”?</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6172200"/>
            <a:ext cx="8801100" cy="806450"/>
          </a:xfrm>
          <a:prstGeom prst="rect">
            <a:avLst/>
          </a:prstGeom>
        </p:spPr>
      </p:pic>
    </p:spTree>
    <p:extLst>
      <p:ext uri="{BB962C8B-B14F-4D97-AF65-F5344CB8AC3E}">
        <p14:creationId xmlns:p14="http://schemas.microsoft.com/office/powerpoint/2010/main" val="161602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4294967295"/>
          </p:nvPr>
        </p:nvSpPr>
        <p:spPr>
          <a:xfrm>
            <a:off x="903383" y="2376284"/>
            <a:ext cx="7315200" cy="2161013"/>
          </a:xfrm>
          <a:prstGeom prst="rect">
            <a:avLst/>
          </a:prstGeom>
        </p:spPr>
        <p:txBody>
          <a:bodyPr/>
          <a:lstStyle/>
          <a:p>
            <a:pPr marL="0" indent="0" eaLnBrk="1" hangingPunct="1">
              <a:buFontTx/>
              <a:buNone/>
              <a:defRPr/>
            </a:pPr>
            <a:r>
              <a:rPr lang="en-US" altLang="en-US" sz="2800" dirty="0">
                <a:latin typeface="+mj-lt"/>
              </a:rPr>
              <a:t>Health is a state of </a:t>
            </a:r>
            <a:r>
              <a:rPr lang="en-US" altLang="en-US" sz="2800" b="1" dirty="0">
                <a:solidFill>
                  <a:srgbClr val="800000"/>
                </a:solidFill>
                <a:latin typeface="+mj-lt"/>
              </a:rPr>
              <a:t>complete physical, mental and social well-being</a:t>
            </a:r>
            <a:r>
              <a:rPr lang="en-US" altLang="en-US" sz="2800" dirty="0">
                <a:solidFill>
                  <a:srgbClr val="800000"/>
                </a:solidFill>
                <a:latin typeface="+mj-lt"/>
              </a:rPr>
              <a:t> </a:t>
            </a:r>
            <a:r>
              <a:rPr lang="en-US" altLang="en-US" sz="2800" dirty="0">
                <a:latin typeface="+mj-lt"/>
              </a:rPr>
              <a:t>and not merely the absence of disease or </a:t>
            </a:r>
            <a:r>
              <a:rPr lang="en-US" altLang="en-US" sz="2800" dirty="0" smtClean="0">
                <a:latin typeface="+mj-lt"/>
              </a:rPr>
              <a:t>infirmity. </a:t>
            </a:r>
            <a:endParaRPr lang="en-US" altLang="en-US" sz="2800" dirty="0">
              <a:latin typeface="+mj-lt"/>
            </a:endParaRPr>
          </a:p>
          <a:p>
            <a:pPr lvl="1" eaLnBrk="1" hangingPunct="1">
              <a:defRPr/>
            </a:pPr>
            <a:r>
              <a:rPr lang="en-US" altLang="en-US" dirty="0">
                <a:latin typeface="+mj-lt"/>
              </a:rPr>
              <a:t>WHO 1946</a:t>
            </a:r>
          </a:p>
          <a:p>
            <a:pPr eaLnBrk="1" hangingPunct="1">
              <a:defRPr/>
            </a:pPr>
            <a:endParaRPr lang="en-US" altLang="en-US" dirty="0">
              <a:latin typeface="+mj-lt"/>
            </a:endParaRPr>
          </a:p>
        </p:txBody>
      </p:sp>
      <p:sp>
        <p:nvSpPr>
          <p:cNvPr id="4" name="Rectangle 2"/>
          <p:cNvSpPr txBox="1">
            <a:spLocks noChangeArrowheads="1"/>
          </p:cNvSpPr>
          <p:nvPr/>
        </p:nvSpPr>
        <p:spPr>
          <a:xfrm>
            <a:off x="757864" y="370382"/>
            <a:ext cx="7265618" cy="949124"/>
          </a:xfrm>
          <a:prstGeom prst="rect">
            <a:avLst/>
          </a:prstGeom>
        </p:spPr>
        <p:txBody>
          <a:bodyPr/>
          <a:lstStyle>
            <a:lvl1pPr algn="l" rtl="0" eaLnBrk="0" fontAlgn="base" hangingPunct="0">
              <a:spcBef>
                <a:spcPct val="0"/>
              </a:spcBef>
              <a:spcAft>
                <a:spcPct val="0"/>
              </a:spcAft>
              <a:defRPr sz="4000" b="1">
                <a:solidFill>
                  <a:srgbClr val="800000"/>
                </a:solidFill>
                <a:latin typeface="+mj-lt"/>
                <a:ea typeface="+mj-ea"/>
                <a:cs typeface="+mj-cs"/>
              </a:defRPr>
            </a:lvl1pPr>
            <a:lvl2pPr algn="l" rtl="0" eaLnBrk="0" fontAlgn="base" hangingPunct="0">
              <a:spcBef>
                <a:spcPct val="0"/>
              </a:spcBef>
              <a:spcAft>
                <a:spcPct val="0"/>
              </a:spcAft>
              <a:defRPr sz="4000" b="1">
                <a:solidFill>
                  <a:srgbClr val="800000"/>
                </a:solidFill>
                <a:latin typeface="Franklin Gothic Book" pitchFamily="34" charset="0"/>
              </a:defRPr>
            </a:lvl2pPr>
            <a:lvl3pPr algn="l" rtl="0" eaLnBrk="0" fontAlgn="base" hangingPunct="0">
              <a:spcBef>
                <a:spcPct val="0"/>
              </a:spcBef>
              <a:spcAft>
                <a:spcPct val="0"/>
              </a:spcAft>
              <a:defRPr sz="4000" b="1">
                <a:solidFill>
                  <a:srgbClr val="800000"/>
                </a:solidFill>
                <a:latin typeface="Franklin Gothic Book" pitchFamily="34" charset="0"/>
              </a:defRPr>
            </a:lvl3pPr>
            <a:lvl4pPr algn="l" rtl="0" eaLnBrk="0" fontAlgn="base" hangingPunct="0">
              <a:spcBef>
                <a:spcPct val="0"/>
              </a:spcBef>
              <a:spcAft>
                <a:spcPct val="0"/>
              </a:spcAft>
              <a:defRPr sz="4000" b="1">
                <a:solidFill>
                  <a:srgbClr val="800000"/>
                </a:solidFill>
                <a:latin typeface="Franklin Gothic Book" pitchFamily="34" charset="0"/>
              </a:defRPr>
            </a:lvl4pPr>
            <a:lvl5pPr algn="l" rtl="0" eaLnBrk="0" fontAlgn="base" hangingPunct="0">
              <a:spcBef>
                <a:spcPct val="0"/>
              </a:spcBef>
              <a:spcAft>
                <a:spcPct val="0"/>
              </a:spcAft>
              <a:defRPr sz="4000" b="1">
                <a:solidFill>
                  <a:srgbClr val="800000"/>
                </a:solidFill>
                <a:latin typeface="Franklin Gothic Book" pitchFamily="34" charset="0"/>
              </a:defRPr>
            </a:lvl5pPr>
            <a:lvl6pPr marL="457200" algn="l" rtl="0" eaLnBrk="1" fontAlgn="base" hangingPunct="1">
              <a:spcBef>
                <a:spcPct val="0"/>
              </a:spcBef>
              <a:spcAft>
                <a:spcPct val="0"/>
              </a:spcAft>
              <a:defRPr sz="4000" b="1">
                <a:solidFill>
                  <a:srgbClr val="800000"/>
                </a:solidFill>
                <a:latin typeface="Franklin Gothic Book" pitchFamily="34" charset="0"/>
              </a:defRPr>
            </a:lvl6pPr>
            <a:lvl7pPr marL="914400" algn="l" rtl="0" eaLnBrk="1" fontAlgn="base" hangingPunct="1">
              <a:spcBef>
                <a:spcPct val="0"/>
              </a:spcBef>
              <a:spcAft>
                <a:spcPct val="0"/>
              </a:spcAft>
              <a:defRPr sz="4000" b="1">
                <a:solidFill>
                  <a:srgbClr val="800000"/>
                </a:solidFill>
                <a:latin typeface="Franklin Gothic Book" pitchFamily="34" charset="0"/>
              </a:defRPr>
            </a:lvl7pPr>
            <a:lvl8pPr marL="1371600" algn="l" rtl="0" eaLnBrk="1" fontAlgn="base" hangingPunct="1">
              <a:spcBef>
                <a:spcPct val="0"/>
              </a:spcBef>
              <a:spcAft>
                <a:spcPct val="0"/>
              </a:spcAft>
              <a:defRPr sz="4000" b="1">
                <a:solidFill>
                  <a:srgbClr val="800000"/>
                </a:solidFill>
                <a:latin typeface="Franklin Gothic Book" pitchFamily="34" charset="0"/>
              </a:defRPr>
            </a:lvl8pPr>
            <a:lvl9pPr marL="1828800" algn="l" rtl="0" eaLnBrk="1" fontAlgn="base" hangingPunct="1">
              <a:spcBef>
                <a:spcPct val="0"/>
              </a:spcBef>
              <a:spcAft>
                <a:spcPct val="0"/>
              </a:spcAft>
              <a:defRPr sz="4000" b="1">
                <a:solidFill>
                  <a:srgbClr val="800000"/>
                </a:solidFill>
                <a:latin typeface="Franklin Gothic Book" pitchFamily="34" charset="0"/>
              </a:defRPr>
            </a:lvl9pPr>
          </a:lstStyle>
          <a:p>
            <a:pPr eaLnBrk="1" hangingPunct="1"/>
            <a:r>
              <a:rPr lang="en-US" altLang="en-US" sz="5400" kern="0" dirty="0">
                <a:effectLst>
                  <a:outerShdw blurRad="38100" dist="38100" dir="2700000" algn="tl">
                    <a:srgbClr val="000000">
                      <a:alpha val="43137"/>
                    </a:srgbClr>
                  </a:outerShdw>
                </a:effectLst>
              </a:rPr>
              <a:t>What is “health”?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6172200"/>
            <a:ext cx="8801100" cy="806450"/>
          </a:xfrm>
          <a:prstGeom prst="rect">
            <a:avLst/>
          </a:prstGeom>
        </p:spPr>
      </p:pic>
    </p:spTree>
    <p:extLst>
      <p:ext uri="{BB962C8B-B14F-4D97-AF65-F5344CB8AC3E}">
        <p14:creationId xmlns:p14="http://schemas.microsoft.com/office/powerpoint/2010/main" val="2142776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59751" y="320938"/>
            <a:ext cx="7349924" cy="1325562"/>
          </a:xfrm>
        </p:spPr>
        <p:txBody>
          <a:bodyPr>
            <a:normAutofit/>
          </a:bodyPr>
          <a:lstStyle/>
          <a:p>
            <a:pPr eaLnBrk="1" hangingPunct="1"/>
            <a:r>
              <a:rPr lang="en-US" altLang="en-US" dirty="0">
                <a:effectLst>
                  <a:outerShdw blurRad="38100" dist="38100" dir="2700000" algn="tl">
                    <a:srgbClr val="000000">
                      <a:alpha val="43137"/>
                    </a:srgbClr>
                  </a:outerShdw>
                </a:effectLst>
                <a:latin typeface="+mj-lt"/>
              </a:rPr>
              <a:t>“Complete physical, mental and social well-being”….</a:t>
            </a:r>
          </a:p>
        </p:txBody>
      </p:sp>
      <p:sp>
        <p:nvSpPr>
          <p:cNvPr id="5123" name="Rectangle 3"/>
          <p:cNvSpPr>
            <a:spLocks noGrp="1" noChangeArrowheads="1"/>
          </p:cNvSpPr>
          <p:nvPr>
            <p:ph idx="1"/>
          </p:nvPr>
        </p:nvSpPr>
        <p:spPr>
          <a:xfrm>
            <a:off x="902825" y="1898250"/>
            <a:ext cx="7361499" cy="3090439"/>
          </a:xfrm>
        </p:spPr>
        <p:txBody>
          <a:bodyPr>
            <a:normAutofit fontScale="92500" lnSpcReduction="10000"/>
          </a:bodyPr>
          <a:lstStyle/>
          <a:p>
            <a:pPr eaLnBrk="1" hangingPunct="1">
              <a:buFontTx/>
              <a:buNone/>
            </a:pPr>
            <a:r>
              <a:rPr lang="en-US" altLang="en-US" sz="2800" b="1" dirty="0">
                <a:latin typeface="+mj-lt"/>
              </a:rPr>
              <a:t>Includes the following interdependent systems</a:t>
            </a:r>
            <a:r>
              <a:rPr lang="en-US" altLang="en-US" sz="2800" dirty="0">
                <a:latin typeface="+mj-lt"/>
              </a:rPr>
              <a:t>:</a:t>
            </a:r>
          </a:p>
          <a:p>
            <a:pPr eaLnBrk="1" hangingPunct="1"/>
            <a:r>
              <a:rPr lang="en-US" altLang="en-US" sz="2800" dirty="0">
                <a:latin typeface="+mj-lt"/>
              </a:rPr>
              <a:t>Individual health</a:t>
            </a:r>
          </a:p>
          <a:p>
            <a:pPr eaLnBrk="1" hangingPunct="1"/>
            <a:r>
              <a:rPr lang="en-US" altLang="en-US" sz="2800" dirty="0">
                <a:latin typeface="+mj-lt"/>
              </a:rPr>
              <a:t>Population (community) health </a:t>
            </a:r>
          </a:p>
          <a:p>
            <a:pPr eaLnBrk="1" hangingPunct="1"/>
            <a:r>
              <a:rPr lang="en-US" altLang="en-US" sz="2800" dirty="0">
                <a:latin typeface="+mj-lt"/>
              </a:rPr>
              <a:t>Ecosystem health</a:t>
            </a:r>
          </a:p>
          <a:p>
            <a:pPr eaLnBrk="1" hangingPunct="1"/>
            <a:r>
              <a:rPr lang="en-US" altLang="en-US" sz="2800" dirty="0">
                <a:latin typeface="+mj-lt"/>
              </a:rPr>
              <a:t>Societal health</a:t>
            </a:r>
          </a:p>
          <a:p>
            <a:pPr eaLnBrk="1" hangingPunct="1">
              <a:defRPr/>
            </a:pPr>
            <a:r>
              <a:rPr lang="en-US" altLang="en-US" sz="2800" dirty="0">
                <a:latin typeface="+mj-lt"/>
              </a:rPr>
              <a:t>Economic health</a:t>
            </a:r>
          </a:p>
          <a:p>
            <a:pPr eaLnBrk="1" hangingPunct="1"/>
            <a:endParaRPr lang="en-US" altLang="en-US"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 y="6172200"/>
            <a:ext cx="8801100" cy="806450"/>
          </a:xfrm>
          <a:prstGeom prst="rect">
            <a:avLst/>
          </a:prstGeom>
        </p:spPr>
      </p:pic>
    </p:spTree>
    <p:extLst>
      <p:ext uri="{BB962C8B-B14F-4D97-AF65-F5344CB8AC3E}">
        <p14:creationId xmlns:p14="http://schemas.microsoft.com/office/powerpoint/2010/main" val="959980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609600"/>
            <a:ext cx="6798734" cy="692238"/>
          </a:xfrm>
        </p:spPr>
        <p:txBody>
          <a:bodyPr>
            <a:normAutofit fontScale="90000"/>
          </a:bodyPr>
          <a:lstStyle/>
          <a:p>
            <a:r>
              <a:rPr lang="en-GB" dirty="0"/>
              <a:t>The Four Cornerstone Competencies for One Health</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2859647"/>
              </p:ext>
            </p:extLst>
          </p:nvPr>
        </p:nvGraphicFramePr>
        <p:xfrm>
          <a:off x="914400" y="1447800"/>
          <a:ext cx="80200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pPr>
              <a:defRPr/>
            </a:pPr>
            <a:fld id="{22BDA5EC-1D57-42CC-ACCB-53C5CF45DF7B}" type="datetime1">
              <a:rPr lang="en-US" smtClean="0">
                <a:solidFill>
                  <a:prstClr val="black">
                    <a:tint val="75000"/>
                  </a:prstClr>
                </a:solidFill>
              </a:rPr>
              <a:pPr>
                <a:defRPr/>
              </a:pPr>
              <a:t>11/29/19</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5F987E0D-A090-4E2A-B5C3-FE4D32C65551}" type="slidenum">
              <a:rPr lang="en-US" smtClean="0">
                <a:solidFill>
                  <a:prstClr val="black">
                    <a:tint val="75000"/>
                  </a:prstClr>
                </a:solidFill>
              </a:rPr>
              <a:pPr>
                <a:defRPr/>
              </a:pPr>
              <a:t>7</a:t>
            </a:fld>
            <a:endParaRPr lang="en-US">
              <a:solidFill>
                <a:prstClr val="black">
                  <a:tint val="75000"/>
                </a:prstClr>
              </a:solidFill>
            </a:endParaRPr>
          </a:p>
        </p:txBody>
      </p:sp>
      <p:sp>
        <p:nvSpPr>
          <p:cNvPr id="7" name="Rounded Rectangular Callout 6"/>
          <p:cNvSpPr/>
          <p:nvPr/>
        </p:nvSpPr>
        <p:spPr>
          <a:xfrm>
            <a:off x="6375043" y="2871987"/>
            <a:ext cx="2559408" cy="2034863"/>
          </a:xfrm>
          <a:prstGeom prst="wedgeRoundRectCallout">
            <a:avLst>
              <a:gd name="adj1" fmla="val -78478"/>
              <a:gd name="adj2" fmla="val 177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i="1" dirty="0">
              <a:solidFill>
                <a:prstClr val="white"/>
              </a:solidFill>
            </a:endParaRPr>
          </a:p>
          <a:p>
            <a:pPr algn="ctr"/>
            <a:endParaRPr lang="en-GB" sz="1200" i="1" dirty="0">
              <a:solidFill>
                <a:prstClr val="white"/>
              </a:solidFill>
            </a:endParaRPr>
          </a:p>
          <a:p>
            <a:pPr algn="ctr"/>
            <a:endParaRPr lang="en-GB" sz="1200" i="1" dirty="0">
              <a:solidFill>
                <a:prstClr val="white"/>
              </a:solidFill>
            </a:endParaRPr>
          </a:p>
          <a:p>
            <a:pPr algn="ctr"/>
            <a:endParaRPr lang="en-GB" sz="1200" b="1" i="1" dirty="0">
              <a:solidFill>
                <a:prstClr val="white"/>
              </a:solidFill>
            </a:endParaRPr>
          </a:p>
          <a:p>
            <a:pPr algn="ctr"/>
            <a:endParaRPr lang="en-GB" sz="1200" b="1" i="1" dirty="0">
              <a:solidFill>
                <a:prstClr val="white"/>
              </a:solidFill>
            </a:endParaRPr>
          </a:p>
          <a:p>
            <a:pPr algn="ctr"/>
            <a:r>
              <a:rPr lang="en-GB" sz="1200" b="1" i="1" dirty="0">
                <a:solidFill>
                  <a:prstClr val="white"/>
                </a:solidFill>
              </a:rPr>
              <a:t>Developing competencies using K.A.S.H</a:t>
            </a:r>
          </a:p>
          <a:p>
            <a:pPr algn="ctr"/>
            <a:endParaRPr lang="en-GB" sz="1200" b="1" i="1" dirty="0">
              <a:solidFill>
                <a:prstClr val="white"/>
              </a:solidFill>
            </a:endParaRPr>
          </a:p>
          <a:p>
            <a:pPr>
              <a:buFont typeface="Arial" pitchFamily="34" charset="0"/>
              <a:buChar char="•"/>
            </a:pPr>
            <a:r>
              <a:rPr lang="en-GB" sz="1200" i="1" dirty="0">
                <a:solidFill>
                  <a:prstClr val="white"/>
                </a:solidFill>
              </a:rPr>
              <a:t>Appreciate  that  behavioural change requires a structured long term approach to development</a:t>
            </a:r>
          </a:p>
          <a:p>
            <a:pPr>
              <a:buFont typeface="Arial" pitchFamily="34" charset="0"/>
              <a:buChar char="•"/>
            </a:pPr>
            <a:endParaRPr lang="en-GB" sz="1200" i="1" dirty="0">
              <a:solidFill>
                <a:prstClr val="white"/>
              </a:solidFill>
            </a:endParaRPr>
          </a:p>
          <a:p>
            <a:pPr>
              <a:buFont typeface="Arial" pitchFamily="34" charset="0"/>
              <a:buChar char="•"/>
            </a:pPr>
            <a:r>
              <a:rPr lang="en-GB" sz="1200" i="1" dirty="0">
                <a:solidFill>
                  <a:prstClr val="white"/>
                </a:solidFill>
              </a:rPr>
              <a:t>Understand how to use the K.A.S.H model  can be used to support this development of competencies</a:t>
            </a:r>
          </a:p>
          <a:p>
            <a:pPr>
              <a:buFont typeface="Arial" pitchFamily="34" charset="0"/>
              <a:buChar char="•"/>
            </a:pPr>
            <a:endParaRPr lang="en-GB" sz="1200" i="1" dirty="0">
              <a:solidFill>
                <a:prstClr val="white"/>
              </a:solidFill>
            </a:endParaRPr>
          </a:p>
          <a:p>
            <a:pPr algn="ctr">
              <a:buFont typeface="Arial" pitchFamily="34" charset="0"/>
              <a:buChar char="•"/>
            </a:pPr>
            <a:endParaRPr lang="en-GB" i="1" dirty="0">
              <a:solidFill>
                <a:prstClr val="white"/>
              </a:solidFill>
            </a:endParaRPr>
          </a:p>
          <a:p>
            <a:pPr algn="ctr">
              <a:buFont typeface="Arial" pitchFamily="34" charset="0"/>
              <a:buChar char="•"/>
            </a:pPr>
            <a:endParaRPr lang="en-GB" i="1" dirty="0">
              <a:solidFill>
                <a:prstClr val="white"/>
              </a:solidFill>
            </a:endParaRPr>
          </a:p>
          <a:p>
            <a:pPr algn="ctr">
              <a:buFont typeface="Arial" pitchFamily="34" charset="0"/>
              <a:buChar char="•"/>
            </a:pPr>
            <a:endParaRPr lang="en-GB" i="1" dirty="0">
              <a:solidFill>
                <a:prstClr val="white"/>
              </a:solidFill>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2900" y="6477000"/>
            <a:ext cx="8801100" cy="501650"/>
          </a:xfrm>
          <a:prstGeom prst="rect">
            <a:avLst/>
          </a:prstGeom>
        </p:spPr>
      </p:pic>
    </p:spTree>
    <p:extLst>
      <p:ext uri="{BB962C8B-B14F-4D97-AF65-F5344CB8AC3E}">
        <p14:creationId xmlns:p14="http://schemas.microsoft.com/office/powerpoint/2010/main" val="345791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600200" y="1524000"/>
            <a:ext cx="6019800" cy="1504700"/>
          </a:xfrm>
        </p:spPr>
        <p:txBody>
          <a:bodyPr/>
          <a:lstStyle/>
          <a:p>
            <a:pPr eaLnBrk="1" hangingPunct="1"/>
            <a:r>
              <a:rPr lang="en-US" altLang="en-US" sz="3600" b="1" dirty="0">
                <a:effectLst>
                  <a:outerShdw blurRad="38100" dist="38100" dir="2700000" algn="tl">
                    <a:srgbClr val="000000">
                      <a:alpha val="43137"/>
                    </a:srgbClr>
                  </a:outerShdw>
                </a:effectLst>
                <a:latin typeface="+mj-lt"/>
              </a:rPr>
              <a:t>The “One Health” approach is based on systems thinking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 y="6172200"/>
            <a:ext cx="8801100" cy="806450"/>
          </a:xfrm>
          <a:prstGeom prst="rect">
            <a:avLst/>
          </a:prstGeom>
        </p:spPr>
      </p:pic>
    </p:spTree>
    <p:extLst>
      <p:ext uri="{BB962C8B-B14F-4D97-AF65-F5344CB8AC3E}">
        <p14:creationId xmlns:p14="http://schemas.microsoft.com/office/powerpoint/2010/main" val="629109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75499" y="418624"/>
            <a:ext cx="7407802" cy="889323"/>
          </a:xfrm>
        </p:spPr>
        <p:txBody>
          <a:bodyPr/>
          <a:lstStyle/>
          <a:p>
            <a:pPr eaLnBrk="1" hangingPunct="1"/>
            <a:r>
              <a:rPr lang="en-US" altLang="en-US" dirty="0">
                <a:effectLst>
                  <a:outerShdw blurRad="38100" dist="38100" dir="2700000" algn="tl">
                    <a:srgbClr val="000000">
                      <a:alpha val="43137"/>
                    </a:srgbClr>
                  </a:outerShdw>
                </a:effectLst>
                <a:latin typeface="+mj-lt"/>
              </a:rPr>
              <a:t>What is Systems Thinking?</a:t>
            </a:r>
          </a:p>
        </p:txBody>
      </p:sp>
      <p:sp>
        <p:nvSpPr>
          <p:cNvPr id="7171" name="Rectangle 3"/>
          <p:cNvSpPr>
            <a:spLocks noGrp="1" noChangeArrowheads="1"/>
          </p:cNvSpPr>
          <p:nvPr>
            <p:ph idx="1"/>
          </p:nvPr>
        </p:nvSpPr>
        <p:spPr>
          <a:xfrm>
            <a:off x="879676" y="2362200"/>
            <a:ext cx="7326775" cy="3048000"/>
          </a:xfrm>
        </p:spPr>
        <p:txBody>
          <a:bodyPr/>
          <a:lstStyle/>
          <a:p>
            <a:pPr eaLnBrk="1" hangingPunct="1">
              <a:defRPr/>
            </a:pPr>
            <a:r>
              <a:rPr lang="en-US" altLang="en-US" sz="2800" dirty="0">
                <a:latin typeface="+mj-lt"/>
              </a:rPr>
              <a:t>Holistic approach bringing together multiple </a:t>
            </a:r>
            <a:r>
              <a:rPr lang="en-US" altLang="en-US" sz="2800" dirty="0" smtClean="0">
                <a:latin typeface="+mj-lt"/>
              </a:rPr>
              <a:t>perspectives.</a:t>
            </a:r>
            <a:endParaRPr lang="en-US" altLang="en-US" sz="2800" dirty="0">
              <a:latin typeface="+mj-lt"/>
            </a:endParaRPr>
          </a:p>
          <a:p>
            <a:pPr eaLnBrk="1" hangingPunct="1">
              <a:defRPr/>
            </a:pPr>
            <a:r>
              <a:rPr lang="en-US" altLang="en-US" sz="2800" dirty="0">
                <a:latin typeface="+mj-lt"/>
              </a:rPr>
              <a:t>An issue is best understood in the context of its relationships within the larger reality (as part of a process</a:t>
            </a:r>
            <a:r>
              <a:rPr lang="en-US" altLang="en-US" sz="2800" dirty="0" smtClean="0">
                <a:latin typeface="+mj-lt"/>
              </a:rPr>
              <a:t>).</a:t>
            </a:r>
            <a:endParaRPr lang="en-US" altLang="en-US" sz="2800" dirty="0">
              <a:latin typeface="+mj-lt"/>
            </a:endParaRPr>
          </a:p>
          <a:p>
            <a:pPr eaLnBrk="1" hangingPunct="1">
              <a:defRPr/>
            </a:pPr>
            <a:endParaRPr lang="en-US" altLang="en-US" sz="3600" dirty="0">
              <a:latin typeface="+mj-lt"/>
            </a:endParaRPr>
          </a:p>
          <a:p>
            <a:pPr eaLnBrk="1" hangingPunct="1">
              <a:defRPr/>
            </a:pPr>
            <a:endParaRPr lang="en-US" altLang="en-US" dirty="0">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6172200"/>
            <a:ext cx="8801100" cy="806450"/>
          </a:xfrm>
          <a:prstGeom prst="rect">
            <a:avLst/>
          </a:prstGeom>
        </p:spPr>
      </p:pic>
    </p:spTree>
    <p:extLst>
      <p:ext uri="{BB962C8B-B14F-4D97-AF65-F5344CB8AC3E}">
        <p14:creationId xmlns:p14="http://schemas.microsoft.com/office/powerpoint/2010/main" val="13796916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921</Words>
  <Application>Microsoft Macintosh PowerPoint</Application>
  <PresentationFormat>On-screen Show (4:3)</PresentationFormat>
  <Paragraphs>171</Paragraphs>
  <Slides>37</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Calibri</vt:lpstr>
      <vt:lpstr>Franklin Gothic Book</vt:lpstr>
      <vt:lpstr>Garamond</vt:lpstr>
      <vt:lpstr>Times</vt:lpstr>
      <vt:lpstr>Times New Roman</vt:lpstr>
      <vt:lpstr>ヒラギノ角ゴ Pro W3</vt:lpstr>
      <vt:lpstr>华文细黑</vt:lpstr>
      <vt:lpstr>Arial</vt:lpstr>
      <vt:lpstr>Organic</vt:lpstr>
      <vt:lpstr>One Health and Wicked Problems   PowerPoint No. 10      </vt:lpstr>
      <vt:lpstr>DISCLAIMER!</vt:lpstr>
      <vt:lpstr>PowerPoint Presentation</vt:lpstr>
      <vt:lpstr>What is “health”?</vt:lpstr>
      <vt:lpstr>PowerPoint Presentation</vt:lpstr>
      <vt:lpstr>“Complete physical, mental and social well-being”….</vt:lpstr>
      <vt:lpstr>The Four Cornerstone Competencies for One Health</vt:lpstr>
      <vt:lpstr>The “One Health” approach is based on systems thinking</vt:lpstr>
      <vt:lpstr>What is Systems Thinking?</vt:lpstr>
      <vt:lpstr>PowerPoint Presentation</vt:lpstr>
      <vt:lpstr>PowerPoint Presentation</vt:lpstr>
      <vt:lpstr>PowerPoint Presentation</vt:lpstr>
      <vt:lpstr>Why can’t we ‘solve’ the health problems at the human, animal, ecosystems interfaces?</vt:lpstr>
      <vt:lpstr>PowerPoint Presentation</vt:lpstr>
      <vt:lpstr>PowerPoint Presentation</vt:lpstr>
      <vt:lpstr>Characteristics of Wicked Problems</vt:lpstr>
      <vt:lpstr>Wicked problems require dynamic approaches</vt:lpstr>
      <vt:lpstr>Trans-disciplinary Teams?</vt:lpstr>
      <vt:lpstr>Trans-disciplinary</vt:lpstr>
      <vt:lpstr>“One Health” approach…</vt:lpstr>
      <vt:lpstr>PowerPoint Presentation</vt:lpstr>
      <vt:lpstr>PowerPoint Presentation</vt:lpstr>
      <vt:lpstr>PowerPoint Presentation</vt:lpstr>
      <vt:lpstr>PowerPoint Presentation</vt:lpstr>
      <vt:lpstr>PowerPoint Presentation</vt:lpstr>
      <vt:lpstr>PowerPoint Presentation</vt:lpstr>
      <vt:lpstr>Putting Health in Context</vt:lpstr>
      <vt:lpstr>Word association…</vt:lpstr>
      <vt:lpstr>Lead</vt:lpstr>
      <vt:lpstr>LEADER</vt:lpstr>
      <vt:lpstr>Leadership</vt:lpstr>
      <vt:lpstr>Why do complex problems demand ‘shared leadership’?</vt:lpstr>
      <vt:lpstr>The “One Health” Approach</vt:lpstr>
      <vt:lpstr>Why “One Health” now?</vt:lpstr>
      <vt:lpstr>Why is “One Health approach” so difficult?</vt:lpstr>
      <vt:lpstr>Small Group Activity… to practice the One Health team approach</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 change module</dc:title>
  <dc:creator>Amuguni, Janetrix Hellen M.</dc:creator>
  <cp:lastModifiedBy>Winnie Bikaako</cp:lastModifiedBy>
  <cp:revision>25</cp:revision>
  <dcterms:created xsi:type="dcterms:W3CDTF">2019-11-24T14:19:09Z</dcterms:created>
  <dcterms:modified xsi:type="dcterms:W3CDTF">2019-11-29T10:35:29Z</dcterms:modified>
</cp:coreProperties>
</file>