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6"/>
  </p:notes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72" r:id="rId15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320" autoAdjust="0"/>
  </p:normalViewPr>
  <p:slideViewPr>
    <p:cSldViewPr>
      <p:cViewPr varScale="1">
        <p:scale>
          <a:sx n="99" d="100"/>
          <a:sy n="99" d="100"/>
        </p:scale>
        <p:origin x="20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24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16387" name="Shape 24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0525" tIns="45262" rIns="90525" bIns="45262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Shape 249"/>
          <p:cNvSpPr txBox="1">
            <a:spLocks noChangeArrowheads="1"/>
          </p:cNvSpPr>
          <p:nvPr/>
        </p:nvSpPr>
        <p:spPr bwMode="auto">
          <a:xfrm>
            <a:off x="3885579" y="8684926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25" tIns="45262" rIns="90525" bIns="45262" anchor="b"/>
          <a:lstStyle/>
          <a:p>
            <a:pPr algn="r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13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69095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31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3" name="Shape 318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6893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3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7" name="Shape 327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35319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3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1" name="Shape 334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95614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5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Shape 256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080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Shape 261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72497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9" name="Shape 270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821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3" name="Shape 278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6963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7" name="Shape 285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58821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2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Shape 293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486336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3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23555" name="Shape 3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0525" tIns="45262" rIns="90525" bIns="45262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800000"/>
              </a:buClr>
              <a:buSzPct val="25000"/>
            </a:pPr>
            <a:r>
              <a:rPr lang="en-US" sz="800" dirty="0">
                <a:solidFill>
                  <a:srgbClr val="800000"/>
                </a:solidFill>
              </a:rPr>
              <a:t>Scan your internal and external environments to form an accurate baseline situation in relation to your stated result(e.g. mass animal deaths due to poisoning)</a:t>
            </a:r>
          </a:p>
          <a:p>
            <a:pPr eaLnBrk="1" hangingPunct="1">
              <a:spcBef>
                <a:spcPct val="0"/>
              </a:spcBef>
            </a:pP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23556" name="Shape 302"/>
          <p:cNvSpPr txBox="1">
            <a:spLocks noChangeArrowheads="1"/>
          </p:cNvSpPr>
          <p:nvPr/>
        </p:nvSpPr>
        <p:spPr bwMode="auto">
          <a:xfrm>
            <a:off x="3885579" y="8684926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25" tIns="45262" rIns="90525" bIns="45262" anchor="b"/>
          <a:lstStyle/>
          <a:p>
            <a:pPr algn="r">
              <a:buSzPct val="25000"/>
              <a:buFont typeface="Arial" pitchFamily="34" charset="0"/>
              <a:buNone/>
            </a:pPr>
            <a:r>
              <a:rPr lang="en-US" sz="13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827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31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24579" name="Shape 3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0525" tIns="45262" rIns="90525" bIns="45262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800000"/>
              </a:buClr>
              <a:buSzPct val="25000"/>
            </a:pPr>
            <a:r>
              <a:rPr lang="en-US" sz="1800" dirty="0">
                <a:solidFill>
                  <a:srgbClr val="800000"/>
                </a:solidFill>
              </a:rPr>
              <a:t>Use root cause analysis tools to analyze the underlying causes of these obstacles to make sure you are addressing the causes and not just the symptoms.</a:t>
            </a:r>
          </a:p>
        </p:txBody>
      </p:sp>
      <p:sp>
        <p:nvSpPr>
          <p:cNvPr id="24580" name="Shape 312"/>
          <p:cNvSpPr txBox="1">
            <a:spLocks noChangeArrowheads="1"/>
          </p:cNvSpPr>
          <p:nvPr/>
        </p:nvSpPr>
        <p:spPr bwMode="auto">
          <a:xfrm>
            <a:off x="3885579" y="8684926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25" tIns="45262" rIns="90525" bIns="45262" anchor="b"/>
          <a:lstStyle/>
          <a:p>
            <a:pPr algn="r">
              <a:buSzPct val="25000"/>
              <a:buFont typeface="Arial" pitchFamily="34" charset="0"/>
              <a:buNone/>
            </a:pPr>
            <a:r>
              <a:rPr lang="en-US" sz="13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3322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blogs.msdn.com/b/willy-peter_schaub/archive/2010/02/23/mvp-global-summit-from-a-rangers-perspective.aspx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fotosearch.com/clip-art/result.html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44"/>
          <p:cNvSpPr txBox="1">
            <a:spLocks noChangeArrowheads="1"/>
          </p:cNvSpPr>
          <p:nvPr/>
        </p:nvSpPr>
        <p:spPr bwMode="auto">
          <a:xfrm>
            <a:off x="1447800" y="144780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spcAft>
                <a:spcPts val="600"/>
              </a:spcAft>
              <a:buClr>
                <a:srgbClr val="800000"/>
              </a:buClr>
              <a:buSzPct val="25000"/>
              <a:buFont typeface="Arial" pitchFamily="34" charset="0"/>
              <a:buNone/>
            </a:pPr>
            <a:r>
              <a:rPr lang="en-US" sz="3600" dirty="0">
                <a:solidFill>
                  <a:srgbClr val="800000"/>
                </a:solidFill>
              </a:rPr>
              <a:t>A CHALLENGE MODEL</a:t>
            </a:r>
            <a:r>
              <a:rPr lang="en-US" sz="3600" dirty="0" smtClean="0">
                <a:solidFill>
                  <a:srgbClr val="800000"/>
                </a:solidFill>
              </a:rPr>
              <a:t>: A </a:t>
            </a:r>
            <a:r>
              <a:rPr lang="en-US" sz="3600" dirty="0">
                <a:solidFill>
                  <a:srgbClr val="800000"/>
                </a:solidFill>
              </a:rPr>
              <a:t>STRATEGIC PLANNING </a:t>
            </a:r>
            <a:r>
              <a:rPr lang="en-US" sz="3600" dirty="0" smtClean="0">
                <a:solidFill>
                  <a:srgbClr val="800000"/>
                </a:solidFill>
              </a:rPr>
              <a:t>TOOL</a:t>
            </a:r>
          </a:p>
        </p:txBody>
      </p:sp>
      <p:sp>
        <p:nvSpPr>
          <p:cNvPr id="2051" name="Shape 245"/>
          <p:cNvSpPr txBox="1">
            <a:spLocks noChangeArrowheads="1"/>
          </p:cNvSpPr>
          <p:nvPr/>
        </p:nvSpPr>
        <p:spPr bwMode="auto">
          <a:xfrm>
            <a:off x="381000" y="3581400"/>
            <a:ext cx="85344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spcAft>
                <a:spcPts val="600"/>
              </a:spcAft>
              <a:buClr>
                <a:srgbClr val="800000"/>
              </a:buClr>
              <a:buSzPct val="25000"/>
              <a:buFont typeface="Arial" pitchFamily="34" charset="0"/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 algn="ctr">
              <a:spcAft>
                <a:spcPts val="600"/>
              </a:spcAft>
              <a:buClr>
                <a:srgbClr val="800000"/>
              </a:buClr>
              <a:buSzPct val="25000"/>
              <a:buFont typeface="Arial" pitchFamily="34" charset="0"/>
              <a:buNone/>
            </a:pPr>
            <a:endParaRPr lang="en-US" dirty="0">
              <a:solidFill>
                <a:srgbClr val="800000"/>
              </a:solidFill>
            </a:endParaRPr>
          </a:p>
          <a:p>
            <a:pPr algn="ctr">
              <a:spcAft>
                <a:spcPts val="600"/>
              </a:spcAft>
              <a:buClr>
                <a:srgbClr val="800000"/>
              </a:buClr>
              <a:buSzPct val="25000"/>
              <a:buFont typeface="Arial" pitchFamily="34" charset="0"/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 algn="ctr">
              <a:spcAft>
                <a:spcPts val="600"/>
              </a:spcAft>
              <a:buClr>
                <a:srgbClr val="800000"/>
              </a:buClr>
              <a:buSzPct val="25000"/>
              <a:buFont typeface="Arial" pitchFamily="34" charset="0"/>
              <a:buNone/>
            </a:pPr>
            <a:r>
              <a:rPr lang="en-US" dirty="0" smtClean="0">
                <a:solidFill>
                  <a:srgbClr val="800000"/>
                </a:solidFill>
              </a:rPr>
              <a:t>POWERPOINT </a:t>
            </a:r>
            <a:r>
              <a:rPr lang="en-US" dirty="0">
                <a:solidFill>
                  <a:srgbClr val="800000"/>
                </a:solidFill>
              </a:rPr>
              <a:t>No.11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57602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04"/>
          <p:cNvSpPr txBox="1">
            <a:spLocks noChangeArrowheads="1"/>
          </p:cNvSpPr>
          <p:nvPr/>
        </p:nvSpPr>
        <p:spPr bwMode="auto">
          <a:xfrm>
            <a:off x="533400" y="315596"/>
            <a:ext cx="8153400" cy="97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800000"/>
              </a:buClr>
              <a:buSzPct val="25000"/>
              <a:buFont typeface="Arial" pitchFamily="34" charset="0"/>
              <a:buNone/>
            </a:pPr>
            <a:r>
              <a:rPr lang="en-US" sz="4000">
                <a:solidFill>
                  <a:srgbClr val="800000"/>
                </a:solidFill>
              </a:rPr>
              <a:t>Identify obstacles and root causes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33400" y="1295400"/>
            <a:ext cx="4038600" cy="4481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342900" indent="-3556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List obstacles that </a:t>
            </a:r>
            <a:r>
              <a:rPr lang="en-US" sz="3000" kern="0" dirty="0" smtClean="0">
                <a:solidFill>
                  <a:srgbClr val="800000"/>
                </a:solidFill>
                <a:ea typeface="Arial"/>
                <a:cs typeface="Arial"/>
                <a:sym typeface="Arial"/>
              </a:rPr>
              <a:t>you will </a:t>
            </a: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have to overcome to reach your stated result.</a:t>
            </a:r>
          </a:p>
          <a:p>
            <a:pPr marL="342900" indent="-355600" fontAlgn="auto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Use root cause analysis tools to analyze the underlying causes of these </a:t>
            </a:r>
            <a:r>
              <a:rPr lang="en-US" sz="3000" kern="0" dirty="0" smtClean="0">
                <a:solidFill>
                  <a:srgbClr val="800000"/>
                </a:solidFill>
                <a:ea typeface="Arial"/>
                <a:cs typeface="Arial"/>
                <a:sym typeface="Arial"/>
              </a:rPr>
              <a:t>obstacles.</a:t>
            </a:r>
            <a:endParaRPr lang="en-US" sz="3000" kern="0" dirty="0">
              <a:solidFill>
                <a:srgbClr val="800000"/>
              </a:solidFill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8" name="Shape 306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1800"/>
              <a:t>
</a:t>
            </a:r>
          </a:p>
          <a:p>
            <a:endParaRPr lang="en-US" sz="1800"/>
          </a:p>
        </p:txBody>
      </p:sp>
      <p:sp>
        <p:nvSpPr>
          <p:cNvPr id="11269" name="Shape 307"/>
          <p:cNvSpPr>
            <a:spLocks noChangeArrowheads="1"/>
          </p:cNvSpPr>
          <p:nvPr/>
        </p:nvSpPr>
        <p:spPr bwMode="auto">
          <a:xfrm>
            <a:off x="4584700" y="835025"/>
            <a:ext cx="3016250" cy="53641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Shape 308"/>
          <p:cNvSpPr>
            <a:spLocks noChangeArrowheads="1"/>
          </p:cNvSpPr>
          <p:nvPr/>
        </p:nvSpPr>
        <p:spPr bwMode="auto">
          <a:xfrm>
            <a:off x="6103938" y="3657600"/>
            <a:ext cx="3016250" cy="24939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723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314"/>
          <p:cNvSpPr txBox="1">
            <a:spLocks noChangeArrowheads="1"/>
          </p:cNvSpPr>
          <p:nvPr/>
        </p:nvSpPr>
        <p:spPr bwMode="auto">
          <a:xfrm>
            <a:off x="990599" y="533400"/>
            <a:ext cx="7467601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800000"/>
              </a:buClr>
              <a:buSzPct val="25000"/>
              <a:buFont typeface="Arial" pitchFamily="34" charset="0"/>
              <a:buNone/>
            </a:pPr>
            <a:r>
              <a:rPr lang="en-US" sz="4000">
                <a:solidFill>
                  <a:srgbClr val="800000"/>
                </a:solidFill>
              </a:rPr>
              <a:t>Key challenge &amp; priority actions 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434975" y="1328738"/>
            <a:ext cx="8229600" cy="436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342900" indent="-3556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State what you plan to achieve in light of the root causes of the obstacles </a:t>
            </a:r>
            <a:r>
              <a:rPr lang="en-US" sz="3000" kern="0" dirty="0" smtClean="0">
                <a:solidFill>
                  <a:srgbClr val="800000"/>
                </a:solidFill>
                <a:ea typeface="Arial"/>
                <a:cs typeface="Arial"/>
                <a:sym typeface="Arial"/>
              </a:rPr>
              <a:t>identified.</a:t>
            </a:r>
            <a:endParaRPr lang="en-US" sz="3000" kern="0" dirty="0">
              <a:solidFill>
                <a:srgbClr val="800000"/>
              </a:solidFill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 dirty="0">
              <a:solidFill>
                <a:srgbClr val="800000"/>
              </a:solidFill>
              <a:ea typeface="Arial"/>
              <a:cs typeface="Arial"/>
              <a:sym typeface="Arial"/>
            </a:endParaRPr>
          </a:p>
          <a:p>
            <a:pPr marL="342900" indent="-3556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Begin challenge statement with “How will we…?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 dirty="0">
              <a:solidFill>
                <a:srgbClr val="800000"/>
              </a:solidFill>
              <a:ea typeface="Arial"/>
              <a:cs typeface="Arial"/>
              <a:sym typeface="Arial"/>
            </a:endParaRPr>
          </a:p>
          <a:p>
            <a:pPr marL="342900" indent="-3556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Select priority actions that you will implement to address the root causes.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5981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20"/>
          <p:cNvSpPr txBox="1">
            <a:spLocks noChangeArrowheads="1"/>
          </p:cNvSpPr>
          <p:nvPr/>
        </p:nvSpPr>
        <p:spPr bwMode="auto">
          <a:xfrm>
            <a:off x="457200" y="425132"/>
            <a:ext cx="8229600" cy="87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800000"/>
              </a:buClr>
              <a:buSzPct val="25000"/>
              <a:buFont typeface="Arial" pitchFamily="34" charset="0"/>
              <a:buNone/>
            </a:pPr>
            <a:r>
              <a:rPr lang="en-US" sz="4000">
                <a:solidFill>
                  <a:srgbClr val="800000"/>
                </a:solidFill>
              </a:rPr>
              <a:t>Develop an action plan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457200" y="15240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342900" indent="-355600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endParaRPr lang="en-US" sz="3000" kern="0" dirty="0" smtClean="0">
              <a:solidFill>
                <a:srgbClr val="800000"/>
              </a:solidFill>
              <a:ea typeface="Arial"/>
              <a:cs typeface="Arial"/>
              <a:sym typeface="Arial"/>
            </a:endParaRPr>
          </a:p>
          <a:p>
            <a:pPr marL="342900" indent="-355600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endParaRPr lang="en-US" sz="3000" kern="0" dirty="0">
              <a:solidFill>
                <a:srgbClr val="800000"/>
              </a:solidFill>
              <a:ea typeface="Arial"/>
              <a:cs typeface="Arial"/>
              <a:sym typeface="Arial"/>
            </a:endParaRPr>
          </a:p>
          <a:p>
            <a:pPr marL="342900" indent="-355600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endParaRPr lang="en-US" sz="3000" kern="0" dirty="0" smtClean="0">
              <a:solidFill>
                <a:srgbClr val="800000"/>
              </a:solidFill>
              <a:ea typeface="Arial"/>
              <a:cs typeface="Arial"/>
              <a:sym typeface="Arial"/>
            </a:endParaRPr>
          </a:p>
          <a:p>
            <a:pPr marL="342900" indent="-355600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r>
              <a:rPr lang="en-US" sz="3000" kern="0" dirty="0" smtClean="0">
                <a:solidFill>
                  <a:srgbClr val="800000"/>
                </a:solidFill>
                <a:ea typeface="Arial"/>
                <a:cs typeface="Arial"/>
                <a:sym typeface="Arial"/>
              </a:rPr>
              <a:t>Estimate </a:t>
            </a: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the human, material, and financial resources needed and define its timeline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 dirty="0">
              <a:solidFill>
                <a:srgbClr val="8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1624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29"/>
          <p:cNvSpPr txBox="1">
            <a:spLocks noChangeArrowheads="1"/>
          </p:cNvSpPr>
          <p:nvPr/>
        </p:nvSpPr>
        <p:spPr bwMode="auto">
          <a:xfrm>
            <a:off x="838200" y="53340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800000"/>
              </a:buClr>
              <a:buSzPct val="25000"/>
              <a:buFont typeface="Arial" pitchFamily="34" charset="0"/>
              <a:buNone/>
            </a:pPr>
            <a:r>
              <a:rPr lang="en-US" sz="4000">
                <a:solidFill>
                  <a:srgbClr val="800000"/>
                </a:solidFill>
              </a:rPr>
              <a:t>Implement, monitor and evaluate 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685800" y="1676400"/>
            <a:ext cx="3810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Support your team: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 dirty="0">
              <a:solidFill>
                <a:srgbClr val="800000"/>
              </a:solidFill>
              <a:ea typeface="Arial"/>
              <a:cs typeface="Arial"/>
              <a:sym typeface="Arial"/>
            </a:endParaRPr>
          </a:p>
          <a:p>
            <a:pPr marL="457200" indent="-419100" fontAlgn="auto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Implement the plan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 dirty="0">
              <a:solidFill>
                <a:srgbClr val="800000"/>
              </a:solidFill>
              <a:ea typeface="Arial"/>
              <a:cs typeface="Arial"/>
              <a:sym typeface="Arial"/>
            </a:endParaRPr>
          </a:p>
          <a:p>
            <a:pPr marL="457200" indent="-419100" fontAlgn="auto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Monitor and evaluate </a:t>
            </a:r>
            <a:r>
              <a:rPr lang="en-US" sz="3000" kern="0" dirty="0" smtClean="0">
                <a:solidFill>
                  <a:srgbClr val="800000"/>
                </a:solidFill>
                <a:ea typeface="Arial"/>
                <a:cs typeface="Arial"/>
                <a:sym typeface="Arial"/>
              </a:rPr>
              <a:t>progress</a:t>
            </a:r>
            <a:endParaRPr lang="en-US" sz="3000" kern="0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0" name="Shape 331"/>
          <p:cNvSpPr>
            <a:spLocks noChangeArrowheads="1"/>
          </p:cNvSpPr>
          <p:nvPr/>
        </p:nvSpPr>
        <p:spPr bwMode="auto">
          <a:xfrm>
            <a:off x="4495800" y="1752600"/>
            <a:ext cx="3733800" cy="3810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7264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1176865" y="2438400"/>
            <a:ext cx="6798735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</a:t>
            </a:r>
            <a:r>
              <a:rPr lang="en-US" dirty="0"/>
              <a:t>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/>
          </a:bodyPr>
          <a:lstStyle/>
          <a:p>
            <a:pPr algn="ctr" eaLnBrk="1" fontAlgn="auto" hangingPunct="1">
              <a:defRPr/>
            </a:pPr>
            <a:r>
              <a:rPr lang="en-US" dirty="0"/>
              <a:t>Objectives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143000"/>
            <a:ext cx="7772400" cy="49831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dirty="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Helps </a:t>
            </a:r>
            <a:r>
              <a:rPr lang="en-US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to understand the importance of a shared vision and have the ability to think strategically for developing a plan to reach that vision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.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To understand the concept and importance of a shared vision and the practicality of developing a step-by-step strategy for moving towards that vision.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1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252"/>
          <p:cNvSpPr txBox="1">
            <a:spLocks noChangeArrowheads="1"/>
          </p:cNvSpPr>
          <p:nvPr/>
        </p:nvSpPr>
        <p:spPr bwMode="auto">
          <a:xfrm>
            <a:off x="457200" y="11430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en-US" sz="3000">
              <a:solidFill>
                <a:srgbClr val="800000"/>
              </a:solidFill>
            </a:endParaRPr>
          </a:p>
          <a:p>
            <a:endParaRPr lang="en-US" sz="3000">
              <a:solidFill>
                <a:srgbClr val="800000"/>
              </a:solidFill>
            </a:endParaRPr>
          </a:p>
          <a:p>
            <a:endParaRPr lang="en-US" sz="3000">
              <a:solidFill>
                <a:srgbClr val="800000"/>
              </a:solidFill>
            </a:endParaRPr>
          </a:p>
          <a:p>
            <a:endParaRPr lang="en-US" sz="3000">
              <a:solidFill>
                <a:srgbClr val="800000"/>
              </a:solidFill>
            </a:endParaRPr>
          </a:p>
          <a:p>
            <a:endParaRPr lang="en-US" sz="3000">
              <a:solidFill>
                <a:srgbClr val="800000"/>
              </a:solidFill>
            </a:endParaRPr>
          </a:p>
        </p:txBody>
      </p:sp>
      <p:sp>
        <p:nvSpPr>
          <p:cNvPr id="4099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Challenge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1000"/>
              </a:spcAft>
              <a:buClr>
                <a:srgbClr val="800000"/>
              </a:buClr>
              <a:buSzPct val="100000"/>
              <a:defRPr/>
            </a:pPr>
            <a:r>
              <a:rPr lang="en-US" u="sng" dirty="0">
                <a:solidFill>
                  <a:srgbClr val="800000"/>
                </a:solidFill>
              </a:rPr>
              <a:t>Systematic approach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000"/>
              </a:spcAft>
              <a:buClr>
                <a:srgbClr val="800000"/>
              </a:buClr>
              <a:buSzPct val="100000"/>
              <a:defRPr/>
            </a:pPr>
            <a:r>
              <a:rPr lang="en-US" u="sng" dirty="0">
                <a:solidFill>
                  <a:srgbClr val="800000"/>
                </a:solidFill>
              </a:rPr>
              <a:t>Focus</a:t>
            </a:r>
            <a:r>
              <a:rPr lang="en-US" dirty="0">
                <a:solidFill>
                  <a:srgbClr val="800000"/>
                </a:solidFill>
              </a:rPr>
              <a:t> on one challenge </a:t>
            </a:r>
          </a:p>
          <a:p>
            <a:pPr marL="457200" indent="-457200" eaLnBrk="1" fontAlgn="auto" hangingPunct="1">
              <a:spcBef>
                <a:spcPts val="480"/>
              </a:spcBef>
              <a:spcAft>
                <a:spcPts val="1000"/>
              </a:spcAft>
              <a:buClr>
                <a:srgbClr val="800000"/>
              </a:buClr>
              <a:buSzPct val="100000"/>
              <a:defRPr/>
            </a:pPr>
            <a:r>
              <a:rPr lang="en-US" u="sng" dirty="0">
                <a:solidFill>
                  <a:srgbClr val="800000"/>
                </a:solidFill>
              </a:rPr>
              <a:t>Shared vision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  <a:p>
            <a:pPr marL="457200" indent="-457200" eaLnBrk="1" fontAlgn="auto" hangingPunct="1">
              <a:spcBef>
                <a:spcPts val="480"/>
              </a:spcBef>
              <a:spcAft>
                <a:spcPts val="1000"/>
              </a:spcAft>
              <a:buClr>
                <a:srgbClr val="800000"/>
              </a:buClr>
              <a:buSzPct val="100000"/>
              <a:defRPr/>
            </a:pPr>
            <a:r>
              <a:rPr lang="en-US" u="sng" dirty="0">
                <a:solidFill>
                  <a:srgbClr val="800000"/>
                </a:solidFill>
              </a:rPr>
              <a:t>Priority actions</a:t>
            </a:r>
            <a:r>
              <a:rPr lang="en-US" dirty="0">
                <a:solidFill>
                  <a:srgbClr val="800000"/>
                </a:solidFill>
              </a:rPr>
              <a:t> for implementation  </a:t>
            </a:r>
          </a:p>
          <a:p>
            <a:pPr marL="457200" indent="-457200" eaLnBrk="1" fontAlgn="auto" hangingPunct="1">
              <a:spcBef>
                <a:spcPts val="480"/>
              </a:spcBef>
              <a:spcAft>
                <a:spcPts val="1000"/>
              </a:spcAft>
              <a:buClr>
                <a:srgbClr val="800000"/>
              </a:buClr>
              <a:buSzPct val="100000"/>
              <a:defRPr/>
            </a:pPr>
            <a:r>
              <a:rPr lang="en-US" u="sng" dirty="0">
                <a:solidFill>
                  <a:srgbClr val="800000"/>
                </a:solidFill>
              </a:rPr>
              <a:t>Working together</a:t>
            </a:r>
            <a:r>
              <a:rPr lang="en-US" dirty="0">
                <a:solidFill>
                  <a:srgbClr val="800000"/>
                </a:solidFill>
              </a:rPr>
              <a:t> to achieve results</a:t>
            </a:r>
          </a:p>
          <a:p>
            <a:pPr eaLnBrk="1" fontAlgn="auto" hangingPunct="1">
              <a:defRPr/>
            </a:pP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22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58"/>
          <p:cNvSpPr>
            <a:spLocks noChangeArrowheads="1"/>
          </p:cNvSpPr>
          <p:nvPr/>
        </p:nvSpPr>
        <p:spPr bwMode="auto">
          <a:xfrm>
            <a:off x="1752600" y="609600"/>
            <a:ext cx="5303838" cy="533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6391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263"/>
          <p:cNvSpPr txBox="1">
            <a:spLocks noChangeArrowheads="1"/>
          </p:cNvSpPr>
          <p:nvPr/>
        </p:nvSpPr>
        <p:spPr bwMode="auto">
          <a:xfrm>
            <a:off x="6456363" y="3741738"/>
            <a:ext cx="2152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8E0D8"/>
              </a:buClr>
              <a:buSzPct val="25000"/>
              <a:buFont typeface="Source Sans Pro"/>
              <a:buNone/>
            </a:pPr>
            <a:r>
              <a:rPr lang="en-US" sz="2000" i="1">
                <a:solidFill>
                  <a:srgbClr val="E8E0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Manage diseases and infections in humans</a:t>
            </a:r>
          </a:p>
        </p:txBody>
      </p:sp>
      <p:sp>
        <p:nvSpPr>
          <p:cNvPr id="6147" name="Shape 264"/>
          <p:cNvSpPr txBox="1">
            <a:spLocks noChangeArrowheads="1"/>
          </p:cNvSpPr>
          <p:nvPr/>
        </p:nvSpPr>
        <p:spPr bwMode="auto">
          <a:xfrm>
            <a:off x="3798888" y="3627438"/>
            <a:ext cx="20367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8E0D8"/>
              </a:buClr>
              <a:buSzPct val="25000"/>
              <a:buFont typeface="Source Sans Pro"/>
              <a:buNone/>
            </a:pPr>
            <a:r>
              <a:rPr lang="en-US" sz="2000" i="1">
                <a:solidFill>
                  <a:srgbClr val="E8E0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Prevent transmission and prevent emergence</a:t>
            </a:r>
          </a:p>
        </p:txBody>
      </p:sp>
      <p:sp>
        <p:nvSpPr>
          <p:cNvPr id="6148" name="Shape 265"/>
          <p:cNvSpPr txBox="1">
            <a:spLocks noChangeArrowheads="1"/>
          </p:cNvSpPr>
          <p:nvPr/>
        </p:nvSpPr>
        <p:spPr bwMode="auto">
          <a:xfrm>
            <a:off x="3587750" y="1600200"/>
            <a:ext cx="2039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8E0D8"/>
              </a:buClr>
              <a:buSzPct val="25000"/>
              <a:buFont typeface="Source Sans Pro"/>
              <a:buNone/>
            </a:pPr>
            <a:r>
              <a:rPr lang="en-US" sz="2000" i="1">
                <a:solidFill>
                  <a:srgbClr val="E8E0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Disease mergence</a:t>
            </a:r>
          </a:p>
        </p:txBody>
      </p:sp>
      <p:sp>
        <p:nvSpPr>
          <p:cNvPr id="6149" name="Shape 266"/>
          <p:cNvSpPr txBox="1">
            <a:spLocks noChangeArrowheads="1"/>
          </p:cNvSpPr>
          <p:nvPr/>
        </p:nvSpPr>
        <p:spPr bwMode="auto">
          <a:xfrm>
            <a:off x="0" y="246063"/>
            <a:ext cx="9144000" cy="7445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800000"/>
              </a:buClr>
              <a:buSzPct val="25000"/>
              <a:buFont typeface="Arial" pitchFamily="34" charset="0"/>
              <a:buNone/>
            </a:pPr>
            <a:r>
              <a:rPr lang="en-US" sz="4000">
                <a:solidFill>
                  <a:srgbClr val="800000"/>
                </a:solidFill>
              </a:rPr>
              <a:t>Steps in Using A Challenge Model</a:t>
            </a:r>
          </a:p>
        </p:txBody>
      </p:sp>
      <p:sp>
        <p:nvSpPr>
          <p:cNvPr id="6150" name="Shape 267"/>
          <p:cNvSpPr txBox="1">
            <a:spLocks noChangeArrowheads="1"/>
          </p:cNvSpPr>
          <p:nvPr/>
        </p:nvSpPr>
        <p:spPr bwMode="auto">
          <a:xfrm>
            <a:off x="762000" y="1171575"/>
            <a:ext cx="7847013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38100">
              <a:lnSpc>
                <a:spcPct val="11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Review mission and priorities </a:t>
            </a:r>
          </a:p>
          <a:p>
            <a:pPr indent="-38100">
              <a:lnSpc>
                <a:spcPct val="11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Agree on measurable result</a:t>
            </a:r>
          </a:p>
          <a:p>
            <a:pPr indent="-38100">
              <a:lnSpc>
                <a:spcPct val="11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Assess current situation</a:t>
            </a:r>
          </a:p>
          <a:p>
            <a:pPr indent="-38100">
              <a:lnSpc>
                <a:spcPct val="11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Identify obstacles and root causes</a:t>
            </a:r>
          </a:p>
          <a:p>
            <a:pPr indent="-38100">
              <a:lnSpc>
                <a:spcPct val="11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Define key challenge </a:t>
            </a:r>
          </a:p>
          <a:p>
            <a:pPr indent="-38100">
              <a:lnSpc>
                <a:spcPct val="11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Select priority actions</a:t>
            </a:r>
          </a:p>
          <a:p>
            <a:pPr indent="-38100">
              <a:lnSpc>
                <a:spcPct val="11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Create  shared vision</a:t>
            </a:r>
          </a:p>
          <a:p>
            <a:pPr indent="-38100">
              <a:lnSpc>
                <a:spcPct val="11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Develop action plan</a:t>
            </a:r>
          </a:p>
          <a:p>
            <a:pPr indent="-38100">
              <a:lnSpc>
                <a:spcPct val="11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Implement, monitor and evaluate progress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44698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272"/>
          <p:cNvSpPr txBox="1">
            <a:spLocks noChangeArrowheads="1"/>
          </p:cNvSpPr>
          <p:nvPr/>
        </p:nvSpPr>
        <p:spPr bwMode="auto">
          <a:xfrm>
            <a:off x="990600" y="457200"/>
            <a:ext cx="7967663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800000"/>
              </a:buClr>
              <a:buSzPct val="25000"/>
              <a:buFont typeface="Arial" pitchFamily="34" charset="0"/>
              <a:buNone/>
            </a:pPr>
            <a:r>
              <a:rPr lang="en-US" sz="4000" dirty="0">
                <a:solidFill>
                  <a:srgbClr val="800000"/>
                </a:solidFill>
              </a:rPr>
              <a:t>Mission and strategic priorities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547318" y="1220787"/>
            <a:ext cx="4038600" cy="4786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342900" indent="-355600" fontAlgn="auto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Form common understanding of your </a:t>
            </a:r>
            <a:r>
              <a:rPr lang="en-US" sz="3000" u="sng" kern="0" dirty="0">
                <a:solidFill>
                  <a:srgbClr val="CC0000"/>
                </a:solidFill>
                <a:ea typeface="Arial"/>
                <a:cs typeface="Arial"/>
                <a:sym typeface="Arial"/>
              </a:rPr>
              <a:t>mission</a:t>
            </a: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 and </a:t>
            </a:r>
            <a:r>
              <a:rPr lang="en-US" sz="3000" u="sng" kern="0" dirty="0">
                <a:solidFill>
                  <a:srgbClr val="CC0000"/>
                </a:solidFill>
                <a:ea typeface="Arial"/>
                <a:cs typeface="Arial"/>
                <a:sym typeface="Arial"/>
              </a:rPr>
              <a:t>strategic priorities</a:t>
            </a:r>
            <a:endParaRPr lang="en-US" sz="3000" kern="0" dirty="0">
              <a:solidFill>
                <a:srgbClr val="CC0000"/>
              </a:solidFill>
              <a:ea typeface="Arial"/>
              <a:cs typeface="Arial"/>
              <a:sym typeface="Arial"/>
            </a:endParaRPr>
          </a:p>
          <a:p>
            <a:pPr marL="342900" indent="-355600" fontAlgn="auto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Will help shape your </a:t>
            </a:r>
            <a:r>
              <a:rPr lang="en-US" sz="3000" u="sng" kern="0" dirty="0">
                <a:solidFill>
                  <a:srgbClr val="CC0000"/>
                </a:solidFill>
                <a:ea typeface="Arial"/>
                <a:cs typeface="Arial"/>
                <a:sym typeface="Arial"/>
              </a:rPr>
              <a:t>vision</a:t>
            </a:r>
            <a:r>
              <a:rPr lang="en-US" sz="3000" u="sng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marL="342900" indent="-355600" fontAlgn="auto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Ensure vision contributes to larger priorities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2" name="Shape 274"/>
          <p:cNvSpPr>
            <a:spLocks noChangeArrowheads="1"/>
          </p:cNvSpPr>
          <p:nvPr/>
        </p:nvSpPr>
        <p:spPr bwMode="auto">
          <a:xfrm>
            <a:off x="4724400" y="1676400"/>
            <a:ext cx="4038600" cy="4038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Shape 275"/>
          <p:cNvSpPr txBox="1">
            <a:spLocks noChangeArrowheads="1"/>
          </p:cNvSpPr>
          <p:nvPr/>
        </p:nvSpPr>
        <p:spPr bwMode="auto">
          <a:xfrm>
            <a:off x="4724400" y="57912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sz="800" u="sng">
                <a:solidFill>
                  <a:schemeClr val="hlink"/>
                </a:solidFill>
                <a:hlinkClick r:id="rId4"/>
              </a:rPr>
              <a:t>MSDN Blogs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1184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369888" y="1493838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457200" indent="-457200" fontAlgn="auto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Contributes to accomplishing your mission and priorities.</a:t>
            </a:r>
          </a:p>
          <a:p>
            <a:pPr marL="742950" lvl="1" indent="-285750" fontAlgn="auto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marL="342900" indent="-355600" fontAlgn="auto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r>
              <a:rPr lang="en-US" sz="30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Will inspire the team to face each new challenge.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5" name="Shape 281"/>
          <p:cNvSpPr>
            <a:spLocks noChangeArrowheads="1"/>
          </p:cNvSpPr>
          <p:nvPr/>
        </p:nvSpPr>
        <p:spPr bwMode="auto">
          <a:xfrm>
            <a:off x="4648200" y="1447800"/>
            <a:ext cx="4038600" cy="3733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Shape 282"/>
          <p:cNvSpPr txBox="1">
            <a:spLocks noChangeArrowheads="1"/>
          </p:cNvSpPr>
          <p:nvPr/>
        </p:nvSpPr>
        <p:spPr bwMode="auto">
          <a:xfrm>
            <a:off x="914400" y="54737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800000"/>
              </a:buClr>
              <a:buSzPct val="25000"/>
              <a:buFont typeface="Arial" pitchFamily="34" charset="0"/>
              <a:buNone/>
            </a:pPr>
            <a:r>
              <a:rPr lang="en-US" sz="4000" dirty="0">
                <a:solidFill>
                  <a:srgbClr val="800000"/>
                </a:solidFill>
              </a:rPr>
              <a:t>Create a </a:t>
            </a:r>
            <a:r>
              <a:rPr lang="en-US" sz="4000" dirty="0" smtClean="0">
                <a:solidFill>
                  <a:srgbClr val="800000"/>
                </a:solidFill>
              </a:rPr>
              <a:t>shared </a:t>
            </a:r>
            <a:r>
              <a:rPr lang="en-US" sz="4000" dirty="0">
                <a:solidFill>
                  <a:srgbClr val="800000"/>
                </a:solidFill>
              </a:rPr>
              <a:t>vision of future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53727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87"/>
          <p:cNvSpPr txBox="1">
            <a:spLocks noChangeArrowheads="1"/>
          </p:cNvSpPr>
          <p:nvPr/>
        </p:nvSpPr>
        <p:spPr bwMode="auto">
          <a:xfrm>
            <a:off x="1066800" y="533400"/>
            <a:ext cx="7315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800000"/>
              </a:buClr>
              <a:buSzPct val="25000"/>
              <a:buFont typeface="Arial" pitchFamily="34" charset="0"/>
              <a:buNone/>
            </a:pPr>
            <a:r>
              <a:rPr lang="en-US" sz="4000">
                <a:solidFill>
                  <a:srgbClr val="800000"/>
                </a:solidFill>
              </a:rPr>
              <a:t>Measurable result</a:t>
            </a:r>
          </a:p>
        </p:txBody>
      </p:sp>
      <p:sp>
        <p:nvSpPr>
          <p:cNvPr id="9219" name="Shape 288"/>
          <p:cNvSpPr txBox="1">
            <a:spLocks noChangeArrowheads="1"/>
          </p:cNvSpPr>
          <p:nvPr/>
        </p:nvSpPr>
        <p:spPr bwMode="auto">
          <a:xfrm>
            <a:off x="457200" y="1417638"/>
            <a:ext cx="4953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55600">
              <a:lnSpc>
                <a:spcPct val="11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>
                <a:solidFill>
                  <a:srgbClr val="800000"/>
                </a:solidFill>
              </a:rPr>
              <a:t>Pick an aspect of your shared vision and create </a:t>
            </a:r>
            <a:r>
              <a:rPr lang="en-US" sz="3000" u="sng">
                <a:solidFill>
                  <a:srgbClr val="CC0000"/>
                </a:solidFill>
              </a:rPr>
              <a:t>one  measurable result</a:t>
            </a:r>
          </a:p>
          <a:p>
            <a:pPr marL="342900" indent="-355600">
              <a:lnSpc>
                <a:spcPct val="115000"/>
              </a:lnSpc>
              <a:spcBef>
                <a:spcPts val="563"/>
              </a:spcBef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Achievable in a short time </a:t>
            </a:r>
          </a:p>
          <a:p>
            <a:pPr marL="342900" indent="-355600">
              <a:lnSpc>
                <a:spcPct val="115000"/>
              </a:lnSpc>
              <a:spcBef>
                <a:spcPts val="563"/>
              </a:spcBef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Drives your work (focus)</a:t>
            </a:r>
          </a:p>
          <a:p>
            <a:pPr marL="342900" indent="-355600">
              <a:lnSpc>
                <a:spcPct val="115000"/>
              </a:lnSpc>
              <a:spcBef>
                <a:spcPts val="563"/>
              </a:spcBef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Allows you to </a:t>
            </a:r>
            <a:r>
              <a:rPr lang="en-US" sz="3000" dirty="0">
                <a:solidFill>
                  <a:srgbClr val="CC0000"/>
                </a:solidFill>
              </a:rPr>
              <a:t>monitor</a:t>
            </a:r>
            <a:r>
              <a:rPr lang="en-US" sz="3000" dirty="0">
                <a:solidFill>
                  <a:srgbClr val="800000"/>
                </a:solidFill>
              </a:rPr>
              <a:t> and </a:t>
            </a:r>
            <a:r>
              <a:rPr lang="en-US" sz="3000" dirty="0">
                <a:solidFill>
                  <a:srgbClr val="CC0000"/>
                </a:solidFill>
              </a:rPr>
              <a:t>evaluate</a:t>
            </a:r>
            <a:r>
              <a:rPr lang="en-US" sz="3000" dirty="0">
                <a:solidFill>
                  <a:srgbClr val="800000"/>
                </a:solidFill>
              </a:rPr>
              <a:t> progress</a:t>
            </a:r>
          </a:p>
        </p:txBody>
      </p:sp>
      <p:sp>
        <p:nvSpPr>
          <p:cNvPr id="9220" name="Shape 289"/>
          <p:cNvSpPr>
            <a:spLocks noChangeArrowheads="1"/>
          </p:cNvSpPr>
          <p:nvPr/>
        </p:nvSpPr>
        <p:spPr bwMode="auto">
          <a:xfrm>
            <a:off x="5340350" y="1371600"/>
            <a:ext cx="3816350" cy="36449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Shape 290"/>
          <p:cNvSpPr txBox="1">
            <a:spLocks noChangeArrowheads="1"/>
          </p:cNvSpPr>
          <p:nvPr/>
        </p:nvSpPr>
        <p:spPr bwMode="auto">
          <a:xfrm>
            <a:off x="5867400" y="4724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http://</a:t>
            </a:r>
            <a:r>
              <a:rPr lang="en-US" sz="1000" u="sng">
                <a:solidFill>
                  <a:schemeClr val="hlink"/>
                </a:solidFill>
                <a:hlinkClick r:id=""/>
              </a:rPr>
              <a:t>www.fotosearch.com/clip-art/result.html</a:t>
            </a:r>
          </a:p>
          <a:p>
            <a:endParaRPr lang="en-US" sz="1000" u="sng">
              <a:solidFill>
                <a:schemeClr val="hlink"/>
              </a:solidFill>
              <a:hlinkClick r:id="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9857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295"/>
          <p:cNvSpPr txBox="1">
            <a:spLocks noChangeArrowheads="1"/>
          </p:cNvSpPr>
          <p:nvPr/>
        </p:nvSpPr>
        <p:spPr bwMode="auto">
          <a:xfrm>
            <a:off x="990600" y="457200"/>
            <a:ext cx="7620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800000"/>
              </a:buClr>
              <a:buSzPct val="25000"/>
              <a:buFont typeface="Arial" pitchFamily="34" charset="0"/>
              <a:buNone/>
            </a:pPr>
            <a:r>
              <a:rPr lang="en-US" sz="4000">
                <a:solidFill>
                  <a:srgbClr val="800000"/>
                </a:solidFill>
              </a:rPr>
              <a:t>Assess the current situation 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457200" y="1114425"/>
            <a:ext cx="8558213" cy="3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/>
            </a:pPr>
            <a:r>
              <a:rPr lang="en-US" sz="3200" kern="0" dirty="0">
                <a:solidFill>
                  <a:srgbClr val="800000"/>
                </a:solidFill>
                <a:ea typeface="Arial"/>
                <a:cs typeface="Arial"/>
                <a:sym typeface="Arial"/>
              </a:rPr>
              <a:t>Scan internal and external environments to form accurate baseline of current situation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4" name="Shape 297"/>
          <p:cNvSpPr>
            <a:spLocks noChangeArrowheads="1"/>
          </p:cNvSpPr>
          <p:nvPr/>
        </p:nvSpPr>
        <p:spPr bwMode="auto">
          <a:xfrm>
            <a:off x="1970088" y="2300288"/>
            <a:ext cx="5203825" cy="323532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Shape 298"/>
          <p:cNvSpPr txBox="1">
            <a:spLocks noChangeArrowheads="1"/>
          </p:cNvSpPr>
          <p:nvPr/>
        </p:nvSpPr>
        <p:spPr bwMode="auto">
          <a:xfrm>
            <a:off x="2286000" y="5590198"/>
            <a:ext cx="8839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sz="1100" u="sng" dirty="0">
                <a:solidFill>
                  <a:schemeClr val="hlink"/>
                </a:solidFill>
                <a:hlinkClick r:id=""/>
              </a:rPr>
              <a:t>http://www.eea.europa.eu/publications/GH-07-97-595-EN-C2/chapter7h.html</a:t>
            </a:r>
          </a:p>
          <a:p>
            <a:endParaRPr lang="en-US" sz="1100" u="sng" dirty="0">
              <a:solidFill>
                <a:schemeClr val="hlink"/>
              </a:solidFill>
              <a:hlinkClick r:id="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36713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404</Words>
  <Application>Microsoft Macintosh PowerPoint</Application>
  <PresentationFormat>On-screen Show (4:3)</PresentationFormat>
  <Paragraphs>81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Garamond</vt:lpstr>
      <vt:lpstr>Source Sans Pro</vt:lpstr>
      <vt:lpstr>Times New Roman</vt:lpstr>
      <vt:lpstr>Arial</vt:lpstr>
      <vt:lpstr>Organic</vt:lpstr>
      <vt:lpstr>PowerPoint Presentation</vt:lpstr>
      <vt:lpstr>Objectives</vt:lpstr>
      <vt:lpstr>Challenge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28</cp:revision>
  <dcterms:created xsi:type="dcterms:W3CDTF">2019-11-24T14:19:09Z</dcterms:created>
  <dcterms:modified xsi:type="dcterms:W3CDTF">2019-11-29T10:46:00Z</dcterms:modified>
</cp:coreProperties>
</file>