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9"/>
  </p:notes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FFB3"/>
    <a:srgbClr val="EC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20" autoAdjust="0"/>
  </p:normalViewPr>
  <p:slideViewPr>
    <p:cSldViewPr>
      <p:cViewPr varScale="1">
        <p:scale>
          <a:sx n="99" d="100"/>
          <a:sy n="9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2B870-7EFC-4F31-9DC2-31DAF5497A6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F940B5-C555-4D15-BCF3-45A94ED53C71}">
      <dgm:prSet phldrT="[Text]"/>
      <dgm:spPr/>
      <dgm:t>
        <a:bodyPr/>
        <a:lstStyle/>
        <a:p>
          <a:r>
            <a:rPr lang="en-US" dirty="0"/>
            <a:t>Jobs</a:t>
          </a:r>
        </a:p>
      </dgm:t>
    </dgm:pt>
    <dgm:pt modelId="{F2DC9AD0-D773-4A3B-B216-A3DAE624BBCA}" type="parTrans" cxnId="{23A1EA26-3167-42E0-8D26-C21913360B6A}">
      <dgm:prSet/>
      <dgm:spPr/>
      <dgm:t>
        <a:bodyPr/>
        <a:lstStyle/>
        <a:p>
          <a:endParaRPr lang="en-US"/>
        </a:p>
      </dgm:t>
    </dgm:pt>
    <dgm:pt modelId="{74DC1CE5-EC61-47A0-9F52-5C5EDD029BD5}" type="sibTrans" cxnId="{23A1EA26-3167-42E0-8D26-C21913360B6A}">
      <dgm:prSet/>
      <dgm:spPr/>
      <dgm:t>
        <a:bodyPr/>
        <a:lstStyle/>
        <a:p>
          <a:endParaRPr lang="en-US"/>
        </a:p>
      </dgm:t>
    </dgm:pt>
    <dgm:pt modelId="{5C72DFF0-AA8F-4457-977B-535E8728D98B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65C8051B-1051-44CF-AD04-C2672EC19675}" type="parTrans" cxnId="{35428BF2-3193-47A0-ABA3-7E9525EF8D2B}">
      <dgm:prSet/>
      <dgm:spPr/>
      <dgm:t>
        <a:bodyPr/>
        <a:lstStyle/>
        <a:p>
          <a:endParaRPr lang="en-US"/>
        </a:p>
      </dgm:t>
    </dgm:pt>
    <dgm:pt modelId="{E5CC3E1F-783B-4EF5-ADC4-C2F83900492F}" type="sibTrans" cxnId="{35428BF2-3193-47A0-ABA3-7E9525EF8D2B}">
      <dgm:prSet/>
      <dgm:spPr/>
      <dgm:t>
        <a:bodyPr/>
        <a:lstStyle/>
        <a:p>
          <a:endParaRPr lang="en-US"/>
        </a:p>
      </dgm:t>
    </dgm:pt>
    <dgm:pt modelId="{4D9DAB9E-D17A-492A-BDB8-34BBF7B948EA}">
      <dgm:prSet phldrT="[Text]"/>
      <dgm:spPr/>
      <dgm:t>
        <a:bodyPr/>
        <a:lstStyle/>
        <a:p>
          <a:r>
            <a:rPr lang="en-US" dirty="0"/>
            <a:t>Locations</a:t>
          </a:r>
        </a:p>
      </dgm:t>
    </dgm:pt>
    <dgm:pt modelId="{D33A324B-C2D9-4085-95AE-482C06B0D9BB}" type="parTrans" cxnId="{0BD00D30-1BBA-4290-93EB-651750FA95F9}">
      <dgm:prSet/>
      <dgm:spPr/>
      <dgm:t>
        <a:bodyPr/>
        <a:lstStyle/>
        <a:p>
          <a:endParaRPr lang="en-US"/>
        </a:p>
      </dgm:t>
    </dgm:pt>
    <dgm:pt modelId="{17E7DDAD-EE3F-4477-B98B-C1E375646B96}" type="sibTrans" cxnId="{0BD00D30-1BBA-4290-93EB-651750FA95F9}">
      <dgm:prSet/>
      <dgm:spPr/>
      <dgm:t>
        <a:bodyPr/>
        <a:lstStyle/>
        <a:p>
          <a:endParaRPr lang="en-US"/>
        </a:p>
      </dgm:t>
    </dgm:pt>
    <dgm:pt modelId="{AB756A34-9AB3-4D6E-A907-71CB9BD06469}">
      <dgm:prSet phldrT="[Text]"/>
      <dgm:spPr/>
      <dgm:t>
        <a:bodyPr/>
        <a:lstStyle/>
        <a:p>
          <a:r>
            <a:rPr lang="en-US" dirty="0"/>
            <a:t>Perspectives</a:t>
          </a:r>
        </a:p>
      </dgm:t>
    </dgm:pt>
    <dgm:pt modelId="{7A1474BE-5C10-4812-98B1-22E4A69AA48F}" type="parTrans" cxnId="{99219D63-6C8B-4255-BF98-56DF2EFE1479}">
      <dgm:prSet/>
      <dgm:spPr/>
      <dgm:t>
        <a:bodyPr/>
        <a:lstStyle/>
        <a:p>
          <a:endParaRPr lang="en-US"/>
        </a:p>
      </dgm:t>
    </dgm:pt>
    <dgm:pt modelId="{EB345313-4C77-44A4-B11E-5BAD8D0DB96E}" type="sibTrans" cxnId="{99219D63-6C8B-4255-BF98-56DF2EFE1479}">
      <dgm:prSet/>
      <dgm:spPr/>
      <dgm:t>
        <a:bodyPr/>
        <a:lstStyle/>
        <a:p>
          <a:endParaRPr lang="en-US"/>
        </a:p>
      </dgm:t>
    </dgm:pt>
    <dgm:pt modelId="{FDC0BC3B-7557-4393-A26B-5AFD415CFEE9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7CF5B780-D126-4BF5-B005-6FD36EC75B1E}" type="parTrans" cxnId="{CAD5C604-0CB2-4B41-9A10-4FD974CFA459}">
      <dgm:prSet/>
      <dgm:spPr/>
      <dgm:t>
        <a:bodyPr/>
        <a:lstStyle/>
        <a:p>
          <a:endParaRPr lang="en-US"/>
        </a:p>
      </dgm:t>
    </dgm:pt>
    <dgm:pt modelId="{B1EDDBDB-FE65-44BF-8564-5EAD7B2F88F5}" type="sibTrans" cxnId="{CAD5C604-0CB2-4B41-9A10-4FD974CFA459}">
      <dgm:prSet/>
      <dgm:spPr/>
      <dgm:t>
        <a:bodyPr/>
        <a:lstStyle/>
        <a:p>
          <a:endParaRPr lang="en-US"/>
        </a:p>
      </dgm:t>
    </dgm:pt>
    <dgm:pt modelId="{F206A071-4DB3-4B01-BA86-46C997254BC9}" type="pres">
      <dgm:prSet presAssocID="{3002B870-7EFC-4F31-9DC2-31DAF5497A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8E554-1C98-4190-BCF0-57954B5B376B}" type="pres">
      <dgm:prSet presAssocID="{E2F940B5-C555-4D15-BCF3-45A94ED53C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5BBB3-B9CE-4FAE-B7B2-D6B4E9D180F0}" type="pres">
      <dgm:prSet presAssocID="{74DC1CE5-EC61-47A0-9F52-5C5EDD029BD5}" presName="sibTrans" presStyleCnt="0"/>
      <dgm:spPr/>
    </dgm:pt>
    <dgm:pt modelId="{5AA0D1A2-3431-448D-8CA5-710E02D119EA}" type="pres">
      <dgm:prSet presAssocID="{5C72DFF0-AA8F-4457-977B-535E8728D9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416CA-0072-4999-A1D2-9583F830CF9A}" type="pres">
      <dgm:prSet presAssocID="{E5CC3E1F-783B-4EF5-ADC4-C2F83900492F}" presName="sibTrans" presStyleCnt="0"/>
      <dgm:spPr/>
    </dgm:pt>
    <dgm:pt modelId="{B17717CC-C0B2-42F2-AC49-D477BF31DE6F}" type="pres">
      <dgm:prSet presAssocID="{4D9DAB9E-D17A-492A-BDB8-34BBF7B948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60E5F-0918-4D04-8DA5-2E319D738EFF}" type="pres">
      <dgm:prSet presAssocID="{17E7DDAD-EE3F-4477-B98B-C1E375646B96}" presName="sibTrans" presStyleCnt="0"/>
      <dgm:spPr/>
    </dgm:pt>
    <dgm:pt modelId="{6E267A90-D09A-4B90-8B73-DBD0CE687080}" type="pres">
      <dgm:prSet presAssocID="{AB756A34-9AB3-4D6E-A907-71CB9BD064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C2641-0DA3-4324-830C-CD4B381BC2A0}" type="pres">
      <dgm:prSet presAssocID="{EB345313-4C77-44A4-B11E-5BAD8D0DB96E}" presName="sibTrans" presStyleCnt="0"/>
      <dgm:spPr/>
    </dgm:pt>
    <dgm:pt modelId="{8FA595E1-AE15-4DD6-84F5-18C489998165}" type="pres">
      <dgm:prSet presAssocID="{FDC0BC3B-7557-4393-A26B-5AFD415CFE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A4A57-DCDD-4C4D-B769-8C5E5F1E195A}" type="presOf" srcId="{5C72DFF0-AA8F-4457-977B-535E8728D98B}" destId="{5AA0D1A2-3431-448D-8CA5-710E02D119EA}" srcOrd="0" destOrd="0" presId="urn:microsoft.com/office/officeart/2005/8/layout/default#1"/>
    <dgm:cxn modelId="{CAD5C604-0CB2-4B41-9A10-4FD974CFA459}" srcId="{3002B870-7EFC-4F31-9DC2-31DAF5497A67}" destId="{FDC0BC3B-7557-4393-A26B-5AFD415CFEE9}" srcOrd="4" destOrd="0" parTransId="{7CF5B780-D126-4BF5-B005-6FD36EC75B1E}" sibTransId="{B1EDDBDB-FE65-44BF-8564-5EAD7B2F88F5}"/>
    <dgm:cxn modelId="{9E04BDDB-B9A2-E949-957B-92527D67BFCC}" type="presOf" srcId="{FDC0BC3B-7557-4393-A26B-5AFD415CFEE9}" destId="{8FA595E1-AE15-4DD6-84F5-18C489998165}" srcOrd="0" destOrd="0" presId="urn:microsoft.com/office/officeart/2005/8/layout/default#1"/>
    <dgm:cxn modelId="{35428BF2-3193-47A0-ABA3-7E9525EF8D2B}" srcId="{3002B870-7EFC-4F31-9DC2-31DAF5497A67}" destId="{5C72DFF0-AA8F-4457-977B-535E8728D98B}" srcOrd="1" destOrd="0" parTransId="{65C8051B-1051-44CF-AD04-C2672EC19675}" sibTransId="{E5CC3E1F-783B-4EF5-ADC4-C2F83900492F}"/>
    <dgm:cxn modelId="{23A1EA26-3167-42E0-8D26-C21913360B6A}" srcId="{3002B870-7EFC-4F31-9DC2-31DAF5497A67}" destId="{E2F940B5-C555-4D15-BCF3-45A94ED53C71}" srcOrd="0" destOrd="0" parTransId="{F2DC9AD0-D773-4A3B-B216-A3DAE624BBCA}" sibTransId="{74DC1CE5-EC61-47A0-9F52-5C5EDD029BD5}"/>
    <dgm:cxn modelId="{99219D63-6C8B-4255-BF98-56DF2EFE1479}" srcId="{3002B870-7EFC-4F31-9DC2-31DAF5497A67}" destId="{AB756A34-9AB3-4D6E-A907-71CB9BD06469}" srcOrd="3" destOrd="0" parTransId="{7A1474BE-5C10-4812-98B1-22E4A69AA48F}" sibTransId="{EB345313-4C77-44A4-B11E-5BAD8D0DB96E}"/>
    <dgm:cxn modelId="{000B40C6-9C7D-8F40-8EB4-207C927FA405}" type="presOf" srcId="{AB756A34-9AB3-4D6E-A907-71CB9BD06469}" destId="{6E267A90-D09A-4B90-8B73-DBD0CE687080}" srcOrd="0" destOrd="0" presId="urn:microsoft.com/office/officeart/2005/8/layout/default#1"/>
    <dgm:cxn modelId="{B2F45D16-7FDB-1E42-9DC0-10FEB54800F7}" type="presOf" srcId="{4D9DAB9E-D17A-492A-BDB8-34BBF7B948EA}" destId="{B17717CC-C0B2-42F2-AC49-D477BF31DE6F}" srcOrd="0" destOrd="0" presId="urn:microsoft.com/office/officeart/2005/8/layout/default#1"/>
    <dgm:cxn modelId="{0BD00D30-1BBA-4290-93EB-651750FA95F9}" srcId="{3002B870-7EFC-4F31-9DC2-31DAF5497A67}" destId="{4D9DAB9E-D17A-492A-BDB8-34BBF7B948EA}" srcOrd="2" destOrd="0" parTransId="{D33A324B-C2D9-4085-95AE-482C06B0D9BB}" sibTransId="{17E7DDAD-EE3F-4477-B98B-C1E375646B96}"/>
    <dgm:cxn modelId="{D25A36DE-1265-9644-A0EC-D0864A42BAF4}" type="presOf" srcId="{3002B870-7EFC-4F31-9DC2-31DAF5497A67}" destId="{F206A071-4DB3-4B01-BA86-46C997254BC9}" srcOrd="0" destOrd="0" presId="urn:microsoft.com/office/officeart/2005/8/layout/default#1"/>
    <dgm:cxn modelId="{95672D09-982D-7041-AA1B-392E025934CF}" type="presOf" srcId="{E2F940B5-C555-4D15-BCF3-45A94ED53C71}" destId="{62D8E554-1C98-4190-BCF0-57954B5B376B}" srcOrd="0" destOrd="0" presId="urn:microsoft.com/office/officeart/2005/8/layout/default#1"/>
    <dgm:cxn modelId="{5D52D3BD-5D77-9E4F-A841-707E6D2DF5E6}" type="presParOf" srcId="{F206A071-4DB3-4B01-BA86-46C997254BC9}" destId="{62D8E554-1C98-4190-BCF0-57954B5B376B}" srcOrd="0" destOrd="0" presId="urn:microsoft.com/office/officeart/2005/8/layout/default#1"/>
    <dgm:cxn modelId="{641EFA92-2A63-8141-851B-08FB340226D2}" type="presParOf" srcId="{F206A071-4DB3-4B01-BA86-46C997254BC9}" destId="{5055BBB3-B9CE-4FAE-B7B2-D6B4E9D180F0}" srcOrd="1" destOrd="0" presId="urn:microsoft.com/office/officeart/2005/8/layout/default#1"/>
    <dgm:cxn modelId="{0E4821E2-82BF-204F-BC80-DBB40E194D26}" type="presParOf" srcId="{F206A071-4DB3-4B01-BA86-46C997254BC9}" destId="{5AA0D1A2-3431-448D-8CA5-710E02D119EA}" srcOrd="2" destOrd="0" presId="urn:microsoft.com/office/officeart/2005/8/layout/default#1"/>
    <dgm:cxn modelId="{770AD4B1-8040-134D-80C3-D51B01516F8F}" type="presParOf" srcId="{F206A071-4DB3-4B01-BA86-46C997254BC9}" destId="{0F1416CA-0072-4999-A1D2-9583F830CF9A}" srcOrd="3" destOrd="0" presId="urn:microsoft.com/office/officeart/2005/8/layout/default#1"/>
    <dgm:cxn modelId="{38DBFF66-30AF-C245-8DA4-69AB8AD20874}" type="presParOf" srcId="{F206A071-4DB3-4B01-BA86-46C997254BC9}" destId="{B17717CC-C0B2-42F2-AC49-D477BF31DE6F}" srcOrd="4" destOrd="0" presId="urn:microsoft.com/office/officeart/2005/8/layout/default#1"/>
    <dgm:cxn modelId="{82F31D00-2164-4D40-9EE4-3DAE623B64A1}" type="presParOf" srcId="{F206A071-4DB3-4B01-BA86-46C997254BC9}" destId="{52B60E5F-0918-4D04-8DA5-2E319D738EFF}" srcOrd="5" destOrd="0" presId="urn:microsoft.com/office/officeart/2005/8/layout/default#1"/>
    <dgm:cxn modelId="{027BDB83-EF90-8546-A66C-D1BE3B230083}" type="presParOf" srcId="{F206A071-4DB3-4B01-BA86-46C997254BC9}" destId="{6E267A90-D09A-4B90-8B73-DBD0CE687080}" srcOrd="6" destOrd="0" presId="urn:microsoft.com/office/officeart/2005/8/layout/default#1"/>
    <dgm:cxn modelId="{58E45144-C2B4-B04D-923E-8471942CD893}" type="presParOf" srcId="{F206A071-4DB3-4B01-BA86-46C997254BC9}" destId="{56CC2641-0DA3-4324-830C-CD4B381BC2A0}" srcOrd="7" destOrd="0" presId="urn:microsoft.com/office/officeart/2005/8/layout/default#1"/>
    <dgm:cxn modelId="{E01B1054-C890-114A-867C-213D900DA992}" type="presParOf" srcId="{F206A071-4DB3-4B01-BA86-46C997254BC9}" destId="{8FA595E1-AE15-4DD6-84F5-18C48999816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E554-1C98-4190-BCF0-57954B5B376B}">
      <dsp:nvSpPr>
        <dsp:cNvPr id="0" name=""/>
        <dsp:cNvSpPr/>
      </dsp:nvSpPr>
      <dsp:spPr>
        <a:xfrm>
          <a:off x="0" y="137889"/>
          <a:ext cx="1546324" cy="927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Jobs</a:t>
          </a:r>
        </a:p>
      </dsp:txBody>
      <dsp:txXfrm>
        <a:off x="0" y="137889"/>
        <a:ext cx="1546324" cy="927794"/>
      </dsp:txXfrm>
    </dsp:sp>
    <dsp:sp modelId="{5AA0D1A2-3431-448D-8CA5-710E02D119EA}">
      <dsp:nvSpPr>
        <dsp:cNvPr id="0" name=""/>
        <dsp:cNvSpPr/>
      </dsp:nvSpPr>
      <dsp:spPr>
        <a:xfrm>
          <a:off x="1700956" y="137889"/>
          <a:ext cx="1546324" cy="927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Relationships</a:t>
          </a:r>
        </a:p>
      </dsp:txBody>
      <dsp:txXfrm>
        <a:off x="1700956" y="137889"/>
        <a:ext cx="1546324" cy="927794"/>
      </dsp:txXfrm>
    </dsp:sp>
    <dsp:sp modelId="{B17717CC-C0B2-42F2-AC49-D477BF31DE6F}">
      <dsp:nvSpPr>
        <dsp:cNvPr id="0" name=""/>
        <dsp:cNvSpPr/>
      </dsp:nvSpPr>
      <dsp:spPr>
        <a:xfrm>
          <a:off x="3401913" y="137889"/>
          <a:ext cx="1546324" cy="927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Locations</a:t>
          </a:r>
        </a:p>
      </dsp:txBody>
      <dsp:txXfrm>
        <a:off x="3401913" y="137889"/>
        <a:ext cx="1546324" cy="927794"/>
      </dsp:txXfrm>
    </dsp:sp>
    <dsp:sp modelId="{6E267A90-D09A-4B90-8B73-DBD0CE687080}">
      <dsp:nvSpPr>
        <dsp:cNvPr id="0" name=""/>
        <dsp:cNvSpPr/>
      </dsp:nvSpPr>
      <dsp:spPr>
        <a:xfrm>
          <a:off x="850478" y="1220316"/>
          <a:ext cx="1546324" cy="927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Perspectives</a:t>
          </a:r>
        </a:p>
      </dsp:txBody>
      <dsp:txXfrm>
        <a:off x="850478" y="1220316"/>
        <a:ext cx="1546324" cy="927794"/>
      </dsp:txXfrm>
    </dsp:sp>
    <dsp:sp modelId="{8FA595E1-AE15-4DD6-84F5-18C489998165}">
      <dsp:nvSpPr>
        <dsp:cNvPr id="0" name=""/>
        <dsp:cNvSpPr/>
      </dsp:nvSpPr>
      <dsp:spPr>
        <a:xfrm>
          <a:off x="2551435" y="1220316"/>
          <a:ext cx="1546324" cy="927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Goals</a:t>
          </a:r>
        </a:p>
      </dsp:txBody>
      <dsp:txXfrm>
        <a:off x="2551435" y="1220316"/>
        <a:ext cx="1546324" cy="927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E17C552-CF4B-46FA-A0A6-CD22A870E47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FF1923-936C-4DB1-A3DF-3AE596C99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0776" indent="-284914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39654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595517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1378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07240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63102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18964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74825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7BFAE0E1-EE86-48BE-AA22-410373FE2933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125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A41DE-69DD-4F1A-AA00-33B06A2E076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429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0776" indent="-284914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39654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595517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1378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07240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63102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18964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74825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46A02F1D-D150-46A9-A4E1-1C264C83ADF7}" type="slidenum">
              <a:rPr lang="en-US" sz="1200"/>
              <a:pPr eaLnBrk="1" hangingPunct="1"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522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0776" indent="-284914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39654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595517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1378" indent="-227931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07240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63102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18964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74825" indent="-227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DF547990-E647-4AC1-BB25-4A7F6C618112}" type="slidenum">
              <a:rPr lang="en-US" sz="1200"/>
              <a:pPr eaLnBrk="1" hangingPunct="1"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74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575C522-6225-4FFB-9655-F108EAA2B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8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9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4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61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8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9F85-E2FF-4DDA-92C4-63494FA1BF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5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4BEF-94FD-433B-BADA-515B8423D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649E-CDC6-442F-8104-7C4D4643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0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7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png"/><Relationship Id="rId22" Type="http://schemas.openxmlformats.org/officeDocument/2006/relationships/image" Target="../media/image4.png"/><Relationship Id="rId23" Type="http://schemas.openxmlformats.org/officeDocument/2006/relationships/image" Target="../media/image5.png"/><Relationship Id="rId24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742C1A4-987F-450E-933A-3F6F75856AE8}"/>
              </a:ext>
            </a:extLst>
          </p:cNvPr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2CDA48A9-DDB8-4744-AC74-6BD6B3210E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615494C-CCB6-4570-8AC8-FDB2C6FD8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7B9329E-2310-4A89-92DB-1066002F37B7}"/>
              </a:ext>
            </a:extLst>
          </p:cNvPr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8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05" r:id="rId18"/>
    <p:sldLayoutId id="214748380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285063"/>
          </a:xfrm>
        </p:spPr>
        <p:txBody>
          <a:bodyPr/>
          <a:lstStyle/>
          <a:p>
            <a:r>
              <a:rPr lang="en-US" sz="4400" b="1" dirty="0">
                <a:latin typeface="Arial Black" pitchFamily="34" charset="0"/>
              </a:rPr>
              <a:t>Change </a:t>
            </a:r>
            <a:r>
              <a:rPr lang="en-US" sz="4400" b="1" dirty="0" smtClean="0">
                <a:latin typeface="Arial Black" pitchFamily="34" charset="0"/>
              </a:rPr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For </a:t>
            </a:r>
            <a:r>
              <a:rPr lang="en-US" sz="4000" dirty="0" smtClean="0"/>
              <a:t>One Health Leadership</a:t>
            </a:r>
            <a:endParaRPr lang="en-US" sz="4000" dirty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2000" dirty="0" smtClean="0"/>
              <a:t>PowerPoint No. </a:t>
            </a:r>
            <a:r>
              <a:rPr lang="en-US" sz="2000" dirty="0" smtClean="0"/>
              <a:t>12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affects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organization is affected by change. </a:t>
            </a:r>
          </a:p>
          <a:p>
            <a:r>
              <a:rPr lang="en-US" dirty="0"/>
              <a:t>Still, organizational change initiatives fail at an alarming rate. </a:t>
            </a:r>
          </a:p>
          <a:p>
            <a:r>
              <a:rPr lang="en-US" dirty="0"/>
              <a:t>This is because most initiatives fail to consider how changes affect the people in an </a:t>
            </a:r>
            <a:r>
              <a:rPr lang="en-US" dirty="0" smtClean="0"/>
              <a:t>organization.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7B3F8-6B9F-4836-B6B4-27D7C13CA7D9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6E37-9D42-4327-96CD-9F5003275B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14" y="1371600"/>
            <a:ext cx="7111432" cy="516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3430" y="381000"/>
            <a:ext cx="7772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华文中宋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9pPr>
            <a:extLst/>
          </a:lstStyle>
          <a:p>
            <a:pPr algn="ctr" eaLnBrk="1" hangingPunct="1"/>
            <a:r>
              <a:rPr lang="en-US" sz="3200" b="1" dirty="0"/>
              <a:t>Change  Curve</a:t>
            </a:r>
            <a:r>
              <a:rPr lang="en-US" sz="3200" dirty="0"/>
              <a:t>: </a:t>
            </a:r>
            <a:r>
              <a:rPr lang="en-US" sz="3200" i="0" dirty="0"/>
              <a:t>Accelerating Change, and Increasing its Likelihood of Success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356350"/>
            <a:ext cx="88011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88256-3EE9-4508-A141-A0F20EBB16D7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6E37-9D42-4327-96CD-9F5003275B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29" y="1219200"/>
            <a:ext cx="6188652" cy="434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3430" y="457200"/>
            <a:ext cx="77724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华文中宋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9pPr>
            <a:extLst/>
          </a:lstStyle>
          <a:p>
            <a:pPr algn="ctr" eaLnBrk="1" hangingPunct="1"/>
            <a:r>
              <a:rPr lang="en-US" sz="3200" dirty="0"/>
              <a:t>USE Change  Curve: </a:t>
            </a:r>
            <a:r>
              <a:rPr lang="en-US" sz="3200" i="0" dirty="0"/>
              <a:t>To minimize the negative impact of change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5612" y="5612823"/>
            <a:ext cx="77724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华文中宋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ea typeface="华文中宋"/>
                <a:cs typeface="华文中宋"/>
              </a:defRPr>
            </a:lvl9pPr>
            <a:extLst/>
          </a:lstStyle>
          <a:p>
            <a:pPr algn="ctr" eaLnBrk="1" hangingPunct="1"/>
            <a:r>
              <a:rPr lang="en-US" sz="4000" dirty="0"/>
              <a:t>AIM: To make a curve shallower and narrower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655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022733" y="131196"/>
            <a:ext cx="7498080" cy="10118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400" dirty="0">
                <a:solidFill>
                  <a:schemeClr val="tx1"/>
                </a:solidFill>
              </a:rPr>
              <a:t>Why Change Fails?  </a:t>
            </a:r>
            <a:r>
              <a:rPr lang="en-GB" sz="1200" dirty="0">
                <a:solidFill>
                  <a:schemeClr val="tx1"/>
                </a:solidFill>
              </a:rPr>
              <a:t>(John Kotter)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7621" name="AutoShape 1029"/>
          <p:cNvSpPr>
            <a:spLocks noChangeArrowheads="1"/>
          </p:cNvSpPr>
          <p:nvPr/>
        </p:nvSpPr>
        <p:spPr bwMode="auto">
          <a:xfrm>
            <a:off x="527058" y="1779433"/>
            <a:ext cx="3457575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/>
              <a:t>Step 1</a:t>
            </a:r>
            <a:r>
              <a:rPr lang="en-GB" sz="2000" dirty="0"/>
              <a:t>: No sense of urgency</a:t>
            </a:r>
            <a:endParaRPr lang="en-US" sz="2000" dirty="0"/>
          </a:p>
        </p:txBody>
      </p:sp>
      <p:sp>
        <p:nvSpPr>
          <p:cNvPr id="367623" name="AutoShape 1031"/>
          <p:cNvSpPr>
            <a:spLocks noChangeArrowheads="1"/>
          </p:cNvSpPr>
          <p:nvPr/>
        </p:nvSpPr>
        <p:spPr bwMode="auto">
          <a:xfrm>
            <a:off x="26210" y="2341772"/>
            <a:ext cx="4178052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/>
              <a:t>Step 2</a:t>
            </a:r>
            <a:r>
              <a:rPr lang="en-GB" sz="2000" dirty="0"/>
              <a:t>: No strong Guiding Team</a:t>
            </a:r>
            <a:endParaRPr lang="en-US" sz="2000" dirty="0"/>
          </a:p>
        </p:txBody>
      </p:sp>
      <p:sp>
        <p:nvSpPr>
          <p:cNvPr id="367624" name="AutoShape 1032"/>
          <p:cNvSpPr>
            <a:spLocks noChangeArrowheads="1"/>
          </p:cNvSpPr>
          <p:nvPr/>
        </p:nvSpPr>
        <p:spPr bwMode="auto">
          <a:xfrm>
            <a:off x="0" y="2836683"/>
            <a:ext cx="3960688" cy="5752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2000" b="1" dirty="0"/>
              <a:t>    Step 3</a:t>
            </a:r>
            <a:r>
              <a:rPr lang="en-GB" sz="2000" dirty="0"/>
              <a:t>: Lack of Vision</a:t>
            </a:r>
            <a:endParaRPr lang="en-US" sz="2000" dirty="0"/>
          </a:p>
        </p:txBody>
      </p:sp>
      <p:sp>
        <p:nvSpPr>
          <p:cNvPr id="367625" name="AutoShape 1033"/>
          <p:cNvSpPr>
            <a:spLocks noChangeArrowheads="1"/>
          </p:cNvSpPr>
          <p:nvPr/>
        </p:nvSpPr>
        <p:spPr bwMode="auto">
          <a:xfrm>
            <a:off x="3837864" y="2687044"/>
            <a:ext cx="4788024" cy="5039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/>
              <a:t>Step 4</a:t>
            </a:r>
            <a:r>
              <a:rPr lang="en-GB" sz="2000" dirty="0"/>
              <a:t>: </a:t>
            </a:r>
            <a:r>
              <a:rPr lang="en-GB" sz="2000" dirty="0" smtClean="0"/>
              <a:t>Under-communicating </a:t>
            </a:r>
            <a:r>
              <a:rPr lang="en-GB" sz="2000" dirty="0"/>
              <a:t>the vision </a:t>
            </a:r>
            <a:endParaRPr lang="en-US" sz="2000" dirty="0"/>
          </a:p>
        </p:txBody>
      </p:sp>
      <p:sp>
        <p:nvSpPr>
          <p:cNvPr id="367627" name="AutoShape 1035"/>
          <p:cNvSpPr>
            <a:spLocks noChangeArrowheads="1"/>
          </p:cNvSpPr>
          <p:nvPr/>
        </p:nvSpPr>
        <p:spPr bwMode="auto">
          <a:xfrm>
            <a:off x="2129632" y="5562600"/>
            <a:ext cx="6110515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/>
              <a:t>Step 8:</a:t>
            </a:r>
            <a:r>
              <a:rPr lang="en-GB" sz="2000" dirty="0"/>
              <a:t> Not anchoring changes in the new culture</a:t>
            </a:r>
            <a:endParaRPr lang="en-US" sz="2000" dirty="0"/>
          </a:p>
        </p:txBody>
      </p:sp>
      <p:sp>
        <p:nvSpPr>
          <p:cNvPr id="367628" name="AutoShape 1036"/>
          <p:cNvSpPr>
            <a:spLocks noChangeArrowheads="1"/>
          </p:cNvSpPr>
          <p:nvPr/>
        </p:nvSpPr>
        <p:spPr bwMode="auto">
          <a:xfrm>
            <a:off x="1800664" y="5040034"/>
            <a:ext cx="4223656" cy="5225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/>
              <a:t>Step 7:</a:t>
            </a:r>
            <a:r>
              <a:rPr lang="en-GB" sz="2000" dirty="0"/>
              <a:t> Declaring victory too soon</a:t>
            </a:r>
            <a:endParaRPr lang="en-US" sz="2000" dirty="0"/>
          </a:p>
        </p:txBody>
      </p:sp>
      <p:sp>
        <p:nvSpPr>
          <p:cNvPr id="367629" name="AutoShape 1037"/>
          <p:cNvSpPr>
            <a:spLocks noChangeArrowheads="1"/>
          </p:cNvSpPr>
          <p:nvPr/>
        </p:nvSpPr>
        <p:spPr bwMode="auto">
          <a:xfrm>
            <a:off x="2618983" y="3191138"/>
            <a:ext cx="6006905" cy="5353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2000" b="1" dirty="0"/>
              <a:t>Step 5</a:t>
            </a:r>
            <a:r>
              <a:rPr lang="en-GB" sz="2000" dirty="0"/>
              <a:t>: </a:t>
            </a:r>
            <a:r>
              <a:rPr lang="en-GB" sz="2000" b="1" dirty="0"/>
              <a:t>Not removing obstacles to the new vision</a:t>
            </a:r>
            <a:endParaRPr lang="en-US" sz="2000" b="1" dirty="0"/>
          </a:p>
        </p:txBody>
      </p:sp>
      <p:sp>
        <p:nvSpPr>
          <p:cNvPr id="11" name="AutoShape 1033"/>
          <p:cNvSpPr>
            <a:spLocks noChangeArrowheads="1"/>
          </p:cNvSpPr>
          <p:nvPr/>
        </p:nvSpPr>
        <p:spPr bwMode="auto">
          <a:xfrm>
            <a:off x="1069144" y="3722426"/>
            <a:ext cx="7556744" cy="5039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GB" sz="2000" b="1" dirty="0"/>
              <a:t>Step 6:</a:t>
            </a:r>
            <a:r>
              <a:rPr lang="en-GB" sz="2000" dirty="0"/>
              <a:t> Not systematically planning for and creating Short Term Wins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50761"/>
            <a:ext cx="4445391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A. THE WRONG CLIMATE: Fails to help people see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9613" y="1498588"/>
            <a:ext cx="4700517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b="1" dirty="0"/>
              <a:t> B.NO INVOLVEMENT OR ENGAGEMENT : Fails to help people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7453" y="4332147"/>
            <a:ext cx="697267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C. NOT BUILDING SUSTAINABILITY: Fails to get  results because no sustained  change in actions &amp; behaviour 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7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1" grpId="0" animBg="1"/>
      <p:bldP spid="367623" grpId="0" animBg="1"/>
      <p:bldP spid="367624" grpId="0" animBg="1"/>
      <p:bldP spid="367625" grpId="0" animBg="1"/>
      <p:bldP spid="367627" grpId="0" animBg="1"/>
      <p:bldP spid="367628" grpId="0" animBg="1"/>
      <p:bldP spid="36762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 bwMode="auto">
          <a:xfrm rot="20359387">
            <a:off x="827742" y="2874070"/>
            <a:ext cx="8483478" cy="2231787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83" y="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Making Change Work: ABC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5BE4C-A877-4E9D-9EF6-6A3541EF5BE6}" type="datetime1">
              <a:rPr lang="en-US" smtClean="0"/>
              <a:pPr>
                <a:defRPr/>
              </a:pPr>
              <a:t>11/29/19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5430129"/>
            <a:ext cx="1125416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latin typeface="Verdana" pitchFamily="34" charset="0"/>
              </a:rPr>
              <a:t>Establish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latin typeface="Verdana" pitchFamily="34" charset="0"/>
              </a:rPr>
              <a:t>necessity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67618" y="5441853"/>
            <a:ext cx="996461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Build </a:t>
            </a:r>
            <a:r>
              <a:rPr lang="en-GB" sz="1200" b="1" i="0" dirty="0">
                <a:latin typeface="Verdana" pitchFamily="34" charset="0"/>
              </a:rPr>
              <a:t>a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Guiding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Team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208627" y="5439509"/>
            <a:ext cx="1036319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Get 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Vision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latin typeface="Verdana" pitchFamily="34" charset="0"/>
              </a:rPr>
              <a:t>Right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126514" y="5413717"/>
            <a:ext cx="1021249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Don’t 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Up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890866" y="5439508"/>
            <a:ext cx="970671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Enable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latin typeface="Verdana" pitchFamily="34" charset="0"/>
              </a:rPr>
              <a:t>Action</a:t>
            </a:r>
            <a:endParaRPr kumimoji="0" lang="en-GB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05908" y="5437164"/>
            <a:ext cx="1547446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Communicate for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buy in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173329" y="5425440"/>
            <a:ext cx="970671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Make it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latin typeface="Verdana" pitchFamily="34" charset="0"/>
              </a:rPr>
              <a:t>S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tick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5106572"/>
            <a:ext cx="970670" cy="2672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51206" y="4867422"/>
            <a:ext cx="970670" cy="5322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i="0" dirty="0">
                <a:solidFill>
                  <a:schemeClr val="tx1"/>
                </a:solidFill>
                <a:latin typeface="Verdana" pitchFamily="34" charset="0"/>
              </a:rPr>
              <a:t>2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60211" y="4572001"/>
            <a:ext cx="970670" cy="8393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36098" y="3910818"/>
            <a:ext cx="14067" cy="1041009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2369" y="3854548"/>
            <a:ext cx="2222696" cy="140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712721" y="3894406"/>
            <a:ext cx="2344" cy="480646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7791" y="2883876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Creating a climate</a:t>
            </a:r>
          </a:p>
          <a:p>
            <a:r>
              <a:rPr lang="en-GB" b="1" dirty="0"/>
              <a:t> for change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566161" y="4248444"/>
            <a:ext cx="970670" cy="11324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i="0" dirty="0">
                <a:solidFill>
                  <a:schemeClr val="tx1"/>
                </a:solidFill>
                <a:latin typeface="Verdana" pitchFamily="34" charset="0"/>
              </a:rPr>
              <a:t>4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872111" y="3953020"/>
            <a:ext cx="970670" cy="13973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i="0" dirty="0">
                <a:solidFill>
                  <a:schemeClr val="tx1"/>
                </a:solidFill>
                <a:latin typeface="Verdana" pitchFamily="34" charset="0"/>
              </a:rPr>
              <a:t>5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134665" y="3432517"/>
            <a:ext cx="970670" cy="19296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i="0" dirty="0">
                <a:solidFill>
                  <a:schemeClr val="tx1"/>
                </a:solidFill>
                <a:latin typeface="Verdana" pitchFamily="34" charset="0"/>
              </a:rPr>
              <a:t>7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173330" y="2968284"/>
            <a:ext cx="970670" cy="2391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i="0" dirty="0">
                <a:solidFill>
                  <a:schemeClr val="tx1"/>
                </a:solidFill>
                <a:latin typeface="Verdana" pitchFamily="34" charset="0"/>
              </a:rPr>
              <a:t>8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33557" y="3120683"/>
            <a:ext cx="14067" cy="1041009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189827" y="3120683"/>
            <a:ext cx="2222696" cy="1406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24247" y="3160542"/>
            <a:ext cx="2344" cy="480646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64566" y="189914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30837" y="1179343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73217" y="304801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9144" y="2234418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Engaging and </a:t>
            </a:r>
          </a:p>
          <a:p>
            <a:r>
              <a:rPr lang="en-GB" b="1" dirty="0"/>
              <a:t>enabling others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498080" y="1913206"/>
            <a:ext cx="0" cy="142083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93391" y="1880382"/>
            <a:ext cx="1327053" cy="468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8736037" y="2011680"/>
            <a:ext cx="42204" cy="787791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69018" y="1118492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Implementing &amp;</a:t>
            </a:r>
          </a:p>
          <a:p>
            <a:r>
              <a:rPr lang="en-GB" b="1" dirty="0"/>
              <a:t> sustaining change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880295" y="5425440"/>
            <a:ext cx="1231705" cy="562707"/>
          </a:xfrm>
          <a:prstGeom prst="rect">
            <a:avLst/>
          </a:prstGeom>
          <a:solidFill>
            <a:srgbClr val="C5DCA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Create Short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Term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b="1" i="0" dirty="0">
                <a:latin typeface="Verdana" pitchFamily="34" charset="0"/>
              </a:rPr>
              <a:t>W</a:t>
            </a:r>
            <a:r>
              <a:rPr kumimoji="0" lang="en-GB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ins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023317" y="3742007"/>
            <a:ext cx="970670" cy="1620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i="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i="0" dirty="0">
                <a:solidFill>
                  <a:schemeClr val="tx1"/>
                </a:solidFill>
                <a:latin typeface="Verdana" pitchFamily="34" charset="0"/>
              </a:rPr>
              <a:t>6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22363" y="900333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Heart of Change: J. </a:t>
            </a:r>
            <a:r>
              <a:rPr lang="en-GB" dirty="0" err="1"/>
              <a:t>Kotter</a:t>
            </a:r>
            <a:r>
              <a:rPr lang="en-GB" dirty="0"/>
              <a:t> &amp; co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221050"/>
            <a:ext cx="8801100" cy="6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274638"/>
            <a:ext cx="7949712" cy="1143000"/>
          </a:xfrm>
        </p:spPr>
        <p:txBody>
          <a:bodyPr/>
          <a:lstStyle/>
          <a:p>
            <a:r>
              <a:rPr lang="en-GB" b="1" dirty="0"/>
              <a:t>Making Change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3" y="1447799"/>
            <a:ext cx="7577797" cy="499520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Increase importance</a:t>
            </a:r>
            <a:r>
              <a:rPr lang="en-US" dirty="0"/>
              <a:t> - inspire people to move, make objectives real and relevant. </a:t>
            </a:r>
          </a:p>
          <a:p>
            <a:pPr lvl="0"/>
            <a:r>
              <a:rPr lang="en-US" b="1" dirty="0"/>
              <a:t>Build the guiding team</a:t>
            </a:r>
            <a:r>
              <a:rPr lang="en-US" dirty="0"/>
              <a:t> - get the right people in place with the right emotional commitment, and the right mix of skills and levels. </a:t>
            </a:r>
          </a:p>
          <a:p>
            <a:pPr lvl="0"/>
            <a:r>
              <a:rPr lang="en-US" b="1" dirty="0"/>
              <a:t>Get the vision right</a:t>
            </a:r>
            <a:r>
              <a:rPr lang="en-US" dirty="0"/>
              <a:t> - get the team to establish a simple vision and strategy, focus on emotional and creative aspects necessary to drive service and efficiency.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356350"/>
            <a:ext cx="88011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457200"/>
            <a:ext cx="7099300" cy="780757"/>
          </a:xfrm>
        </p:spPr>
        <p:txBody>
          <a:bodyPr/>
          <a:lstStyle/>
          <a:p>
            <a:r>
              <a:rPr lang="en-GB" b="1" dirty="0"/>
              <a:t>Making Change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2286000"/>
            <a:ext cx="7499350" cy="3962400"/>
          </a:xfrm>
        </p:spPr>
        <p:txBody>
          <a:bodyPr/>
          <a:lstStyle/>
          <a:p>
            <a:pPr lvl="0"/>
            <a:r>
              <a:rPr lang="en-US" b="1" dirty="0"/>
              <a:t>Communicate for buy-in</a:t>
            </a:r>
            <a:r>
              <a:rPr lang="en-US" dirty="0"/>
              <a:t> - Involve as many people as possible, communicate the essentials, simply, and to appeal and respond to people's needs. De-clutter communications - make technology work for you rather than against. </a:t>
            </a:r>
          </a:p>
          <a:p>
            <a:pPr lvl="0"/>
            <a:r>
              <a:rPr lang="en-US" b="1" dirty="0"/>
              <a:t>Empower action</a:t>
            </a:r>
            <a:r>
              <a:rPr lang="en-US" dirty="0"/>
              <a:t> - Remove obstacles, enable constructive feedback and lots of support from leaders - reward and recognise progress and achievements.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248400"/>
            <a:ext cx="880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5801"/>
            <a:ext cx="6798734" cy="762000"/>
          </a:xfrm>
        </p:spPr>
        <p:txBody>
          <a:bodyPr>
            <a:normAutofit/>
          </a:bodyPr>
          <a:lstStyle/>
          <a:p>
            <a:r>
              <a:rPr lang="en-GB" b="1" dirty="0"/>
              <a:t>Making Change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65542"/>
          </a:xfrm>
        </p:spPr>
        <p:txBody>
          <a:bodyPr/>
          <a:lstStyle/>
          <a:p>
            <a:pPr lvl="0"/>
            <a:r>
              <a:rPr lang="en-US" b="1" dirty="0"/>
              <a:t>Create short-term wins</a:t>
            </a:r>
            <a:r>
              <a:rPr lang="en-US" dirty="0"/>
              <a:t> - Set aims that are easy to achieve - in bite-size chunks. Manageable numbers of initiatives. Finish current stages before starting new ones. </a:t>
            </a:r>
          </a:p>
          <a:p>
            <a:pPr lvl="0"/>
            <a:r>
              <a:rPr lang="en-US" b="1" dirty="0"/>
              <a:t>Don't let up</a:t>
            </a:r>
            <a:r>
              <a:rPr lang="en-US" dirty="0"/>
              <a:t> - Foster and encourage determination and persistence - ongoing change - encourage ongoing progress reporting - highlight achieved and future milestones.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38200"/>
          </a:xfrm>
        </p:spPr>
        <p:txBody>
          <a:bodyPr>
            <a:normAutofit/>
          </a:bodyPr>
          <a:lstStyle/>
          <a:p>
            <a:r>
              <a:rPr lang="en-GB" b="1" dirty="0"/>
              <a:t>Making Change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Make change stick</a:t>
            </a:r>
            <a:r>
              <a:rPr lang="en-US" dirty="0"/>
              <a:t> - Reinforce the value of successful change via recruitment, promotion, new change leaders.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Weave change into culture.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8382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Step 6: </a:t>
            </a:r>
            <a:r>
              <a:rPr lang="en-GB" b="1" dirty="0"/>
              <a:t>Create Short Term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2310220"/>
            <a:ext cx="8484284" cy="3938179"/>
          </a:xfrm>
        </p:spPr>
        <p:txBody>
          <a:bodyPr/>
          <a:lstStyle/>
          <a:p>
            <a:pPr>
              <a:buNone/>
            </a:pPr>
            <a:r>
              <a:rPr lang="en-GB" dirty="0"/>
              <a:t>Short term wins that are timely, visible and meaningful to people you need to influence. They address anxieties, fears and concerns and  build the credibility to sustain change over </a:t>
            </a:r>
            <a:r>
              <a:rPr lang="en-GB" dirty="0" smtClean="0"/>
              <a:t>time.</a:t>
            </a:r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FFEF5-5DED-4EB4-8A48-45A7898B843D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/>
              <a:t>Change management process and people factors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0"/>
            <a:ext cx="6798734" cy="829734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/>
            </a:r>
            <a:br>
              <a:rPr lang="en-GB" sz="4400" b="1" dirty="0"/>
            </a:br>
            <a:r>
              <a:rPr lang="en-GB" b="1" dirty="0"/>
              <a:t>Criteria for determination of “Quick Wins”</a:t>
            </a:r>
            <a:r>
              <a:rPr lang="en-GB" sz="4400" b="1" dirty="0"/>
              <a:t/>
            </a:r>
            <a:br>
              <a:rPr lang="en-GB" sz="4400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02545"/>
            <a:ext cx="7499350" cy="4800600"/>
          </a:xfrm>
        </p:spPr>
        <p:txBody>
          <a:bodyPr/>
          <a:lstStyle/>
          <a:p>
            <a:pPr marL="539750" indent="-457200">
              <a:buFont typeface="+mj-lt"/>
              <a:buAutoNum type="arabicPeriod"/>
            </a:pPr>
            <a:r>
              <a:rPr lang="en-GB" sz="2000" dirty="0"/>
              <a:t>Action  and time specific, value adding with clear accountability for delivery</a:t>
            </a:r>
          </a:p>
          <a:p>
            <a:pPr marL="539750" indent="-457200">
              <a:buFont typeface="+mj-lt"/>
              <a:buAutoNum type="arabicPeriod"/>
            </a:pPr>
            <a:endParaRPr lang="en-GB" sz="2000" dirty="0"/>
          </a:p>
          <a:p>
            <a:pPr marL="539750" indent="-457200">
              <a:buFont typeface="+mj-lt"/>
              <a:buAutoNum type="arabicPeriod"/>
            </a:pPr>
            <a:r>
              <a:rPr lang="en-GB" sz="2000" dirty="0"/>
              <a:t>Easy to do in a relatively short </a:t>
            </a:r>
            <a:r>
              <a:rPr lang="en-GB" sz="2000" dirty="0" smtClean="0"/>
              <a:t>timeframe </a:t>
            </a:r>
            <a:r>
              <a:rPr lang="en-GB" sz="2000" dirty="0"/>
              <a:t>(within 3 months)</a:t>
            </a:r>
          </a:p>
          <a:p>
            <a:pPr marL="539750" indent="-457200">
              <a:buFont typeface="+mj-lt"/>
              <a:buAutoNum type="arabicPeriod"/>
            </a:pPr>
            <a:endParaRPr lang="en-GB" sz="2000" dirty="0"/>
          </a:p>
          <a:p>
            <a:pPr marL="539750" indent="-457200">
              <a:buFont typeface="+mj-lt"/>
              <a:buAutoNum type="arabicPeriod"/>
            </a:pPr>
            <a:r>
              <a:rPr lang="en-GB" sz="2000" dirty="0"/>
              <a:t>Relevant and important to the people you want to influence</a:t>
            </a:r>
          </a:p>
          <a:p>
            <a:pPr marL="539750" indent="-457200">
              <a:buFont typeface="+mj-lt"/>
              <a:buAutoNum type="arabicPeriod"/>
            </a:pPr>
            <a:endParaRPr lang="en-GB" sz="2000" dirty="0"/>
          </a:p>
          <a:p>
            <a:pPr marL="539750" indent="-457200">
              <a:buFont typeface="+mj-lt"/>
              <a:buAutoNum type="arabicPeriod"/>
            </a:pPr>
            <a:r>
              <a:rPr lang="en-GB" sz="2000" dirty="0" smtClean="0"/>
              <a:t>Limited </a:t>
            </a:r>
            <a:r>
              <a:rPr lang="en-GB" sz="2000" dirty="0"/>
              <a:t>available resources required</a:t>
            </a:r>
          </a:p>
          <a:p>
            <a:pPr marL="539750" indent="-457200">
              <a:buFont typeface="+mj-lt"/>
              <a:buAutoNum type="arabicPeriod"/>
            </a:pPr>
            <a:endParaRPr lang="en-GB" sz="2000" dirty="0"/>
          </a:p>
          <a:p>
            <a:pPr marL="539750" indent="-457200">
              <a:buFont typeface="+mj-lt"/>
              <a:buAutoNum type="arabicPeriod"/>
            </a:pPr>
            <a:r>
              <a:rPr lang="en-GB" sz="2000" dirty="0"/>
              <a:t>Performance easily measured and achievable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0EB0A-1489-43CE-994C-46A2386B6042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600" b="1" dirty="0" smtClean="0"/>
              <a:t>Exercise: What </a:t>
            </a:r>
            <a:r>
              <a:rPr lang="en-GB" sz="3600" b="1" dirty="0"/>
              <a:t>“Short term wins”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6" y="1282826"/>
            <a:ext cx="3821724" cy="5314921"/>
          </a:xfrm>
          <a:solidFill>
            <a:schemeClr val="bg1"/>
          </a:solidFill>
        </p:spPr>
        <p:txBody>
          <a:bodyPr/>
          <a:lstStyle/>
          <a:p>
            <a:pPr marL="425450" lvl="0" indent="-342900">
              <a:buFont typeface="+mj-lt"/>
              <a:buAutoNum type="arabicPeriod"/>
            </a:pPr>
            <a:endParaRPr lang="en-GB" sz="1600" b="1" dirty="0"/>
          </a:p>
          <a:p>
            <a:pPr marL="425450" lvl="0" indent="-342900">
              <a:buFont typeface="+mj-lt"/>
              <a:buAutoNum type="arabicPeriod"/>
            </a:pPr>
            <a:r>
              <a:rPr lang="en-GB" sz="1600" b="1" dirty="0"/>
              <a:t>In Pairs</a:t>
            </a:r>
            <a:r>
              <a:rPr lang="en-GB" sz="1600" dirty="0"/>
              <a:t> discuss -  </a:t>
            </a:r>
            <a:r>
              <a:rPr lang="en-GB" sz="1600" b="1" dirty="0"/>
              <a:t>listen</a:t>
            </a:r>
            <a:r>
              <a:rPr lang="en-GB" sz="1600" dirty="0"/>
              <a:t> / </a:t>
            </a:r>
            <a:r>
              <a:rPr lang="en-GB" sz="1600" b="1" dirty="0"/>
              <a:t>dialogue </a:t>
            </a:r>
            <a:r>
              <a:rPr lang="en-GB" sz="1600" dirty="0"/>
              <a:t>with a partner on what you think are the </a:t>
            </a:r>
            <a:r>
              <a:rPr lang="en-GB" sz="1600" b="1" dirty="0"/>
              <a:t>“quick wins</a:t>
            </a:r>
            <a:r>
              <a:rPr lang="en-GB" sz="1600" dirty="0"/>
              <a:t>” </a:t>
            </a:r>
            <a:r>
              <a:rPr lang="en-GB" sz="1600" b="1" dirty="0"/>
              <a:t>“low hanging fruit</a:t>
            </a:r>
            <a:r>
              <a:rPr lang="en-GB" sz="1600" dirty="0"/>
              <a:t>” that will be most important to address i</a:t>
            </a:r>
            <a:r>
              <a:rPr lang="en-GB" sz="1600" b="1" dirty="0"/>
              <a:t>n your </a:t>
            </a:r>
            <a:r>
              <a:rPr lang="en-GB" sz="1600" b="1" dirty="0" smtClean="0"/>
              <a:t>One Health </a:t>
            </a:r>
            <a:r>
              <a:rPr lang="en-GB" sz="1600" b="1" dirty="0"/>
              <a:t>country plan </a:t>
            </a:r>
            <a:r>
              <a:rPr lang="en-GB" sz="1600" dirty="0"/>
              <a:t>in the next three months. Remember to consider  the people you want to influence, and what they will consider is </a:t>
            </a:r>
            <a:r>
              <a:rPr lang="en-GB" sz="1600" dirty="0" smtClean="0"/>
              <a:t>important.</a:t>
            </a:r>
            <a:endParaRPr lang="en-GB" sz="1600" dirty="0"/>
          </a:p>
          <a:p>
            <a:pPr marL="425450" lvl="0" indent="-342900">
              <a:buFont typeface="+mj-lt"/>
              <a:buAutoNum type="arabicPeriod"/>
            </a:pPr>
            <a:endParaRPr lang="en-GB" sz="1600" dirty="0"/>
          </a:p>
          <a:p>
            <a:pPr marL="425450" lvl="0" indent="-342900">
              <a:buFont typeface="+mj-lt"/>
              <a:buAutoNum type="arabicPeriod"/>
            </a:pPr>
            <a:endParaRPr lang="en-GB" sz="1600" b="1" dirty="0"/>
          </a:p>
          <a:p>
            <a:pPr marL="425450" lvl="0" indent="-342900">
              <a:buFont typeface="+mj-lt"/>
              <a:buAutoNum type="arabicPeriod"/>
            </a:pPr>
            <a:r>
              <a:rPr lang="en-GB" sz="1600" b="1" dirty="0"/>
              <a:t>In your country </a:t>
            </a:r>
            <a:r>
              <a:rPr lang="en-GB" sz="1600" b="1" dirty="0" smtClean="0"/>
              <a:t>group,</a:t>
            </a:r>
            <a:r>
              <a:rPr lang="en-GB" sz="1600" dirty="0" smtClean="0"/>
              <a:t> </a:t>
            </a:r>
            <a:r>
              <a:rPr lang="en-GB" sz="1600" b="1" dirty="0"/>
              <a:t>prioritise</a:t>
            </a:r>
            <a:r>
              <a:rPr lang="en-GB" sz="1600" dirty="0"/>
              <a:t> the top two to be addressed in either of the two categories of  </a:t>
            </a:r>
            <a:r>
              <a:rPr lang="en-GB" sz="1600" b="1" dirty="0"/>
              <a:t>“quick wins” </a:t>
            </a:r>
            <a:r>
              <a:rPr lang="en-GB" sz="1600" dirty="0"/>
              <a:t>&amp; </a:t>
            </a:r>
            <a:r>
              <a:rPr lang="en-GB" sz="1600" b="1" dirty="0"/>
              <a:t>“low hanging fruit”.</a:t>
            </a:r>
          </a:p>
          <a:p>
            <a:pPr marL="425450" lvl="0" indent="-342900">
              <a:buFont typeface="+mj-lt"/>
              <a:buAutoNum type="arabicPeriod"/>
            </a:pPr>
            <a:endParaRPr lang="en-GB" sz="1600" dirty="0"/>
          </a:p>
          <a:p>
            <a:pPr marL="514350" indent="-51435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http://rodwhitesblog.files.wordpress.com/2011/08/low-hanging-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53599"/>
            <a:ext cx="3539491" cy="49095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9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2570"/>
            <a:ext cx="6798734" cy="851096"/>
          </a:xfrm>
        </p:spPr>
        <p:txBody>
          <a:bodyPr>
            <a:normAutofit/>
          </a:bodyPr>
          <a:lstStyle/>
          <a:p>
            <a:r>
              <a:rPr lang="en-GB" b="1" dirty="0"/>
              <a:t>Short term wins payoff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1576" y="1308582"/>
          <a:ext cx="6740674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6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92188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Why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bother?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Big Wins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2188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b="1" dirty="0"/>
                        <a:t>Low</a:t>
                      </a:r>
                      <a:r>
                        <a:rPr lang="en-GB" b="1" baseline="0" dirty="0"/>
                        <a:t> hanging fruit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b="1" dirty="0"/>
                        <a:t>Quick Wins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706" y="2852936"/>
            <a:ext cx="1552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Ease</a:t>
            </a:r>
          </a:p>
          <a:p>
            <a:r>
              <a:rPr lang="en-GB" sz="1600" b="1" i="1" dirty="0" smtClean="0"/>
              <a:t>of </a:t>
            </a:r>
            <a:endParaRPr lang="en-GB" sz="1600" b="1" i="1" dirty="0"/>
          </a:p>
          <a:p>
            <a:r>
              <a:rPr lang="en-GB" sz="1600" b="1" i="1" dirty="0"/>
              <a:t>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4006" y="5301208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/>
              <a:t>Payoff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080" y="486916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Easy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346" y="1700808"/>
            <a:ext cx="80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Tough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5964" y="537321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Big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444" y="530120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Small</a:t>
            </a:r>
          </a:p>
        </p:txBody>
      </p:sp>
      <p:pic>
        <p:nvPicPr>
          <p:cNvPr id="83970" name="Picture 2" descr="http://1.bp.blogspot.com/_kpOu-hljKgA/S_Ls1i1iAJI/AAAAAAAAAlo/ID89d-8wlUs/s1600/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08" y="4783015"/>
            <a:ext cx="2236763" cy="2074985"/>
          </a:xfrm>
          <a:prstGeom prst="rect">
            <a:avLst/>
          </a:prstGeom>
          <a:noFill/>
        </p:spPr>
      </p:pic>
      <p:pic>
        <p:nvPicPr>
          <p:cNvPr id="83972" name="Picture 4" descr="http://t2.gstatic.com/images?q=tbn:ANd9GcREDsJ1O35iKj1C3VBP7fQmeh4kwrLoXX1k-DcbQThQQLtphO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671" y="4768948"/>
            <a:ext cx="2571750" cy="208905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0" y="6006905"/>
            <a:ext cx="2307102" cy="8510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57735" y="6203852"/>
            <a:ext cx="886265" cy="6541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37760" y="6344529"/>
            <a:ext cx="576775" cy="3094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23500"/>
            <a:ext cx="6798734" cy="838624"/>
          </a:xfrm>
        </p:spPr>
        <p:txBody>
          <a:bodyPr>
            <a:normAutofit/>
          </a:bodyPr>
          <a:lstStyle/>
          <a:p>
            <a:r>
              <a:rPr lang="en-GB" b="1" dirty="0"/>
              <a:t>Short Term Win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4009097" cy="4800600"/>
          </a:xfrm>
        </p:spPr>
        <p:txBody>
          <a:bodyPr/>
          <a:lstStyle/>
          <a:p>
            <a:r>
              <a:rPr lang="en-GB" sz="2800" dirty="0"/>
              <a:t>Are they timely meaningful and visible to all?</a:t>
            </a:r>
          </a:p>
          <a:p>
            <a:r>
              <a:rPr lang="en-GB" sz="2800" dirty="0"/>
              <a:t>Are they clearly specified in your plans?</a:t>
            </a:r>
          </a:p>
          <a:p>
            <a:r>
              <a:rPr lang="en-GB" sz="2800" dirty="0"/>
              <a:t>Have you planned </a:t>
            </a:r>
            <a:r>
              <a:rPr lang="en-GB" sz="2800" b="1" dirty="0"/>
              <a:t>who</a:t>
            </a:r>
            <a:r>
              <a:rPr lang="en-GB" sz="2800" dirty="0"/>
              <a:t> you will communicate these to and </a:t>
            </a:r>
            <a:r>
              <a:rPr lang="en-GB" sz="2800" b="1" dirty="0"/>
              <a:t>how?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99662-43D8-4BDB-9635-16D11E9EC71B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6258" name="Picture 2" descr="http://us.cdn4.123rf.com/168nwm/andresr/andresr1205/andresr120500910/13877130-successful-business-people-celebrating-with-a-high-f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852" y="2377440"/>
            <a:ext cx="2405576" cy="265879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52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Plan for Quick Wins: 4 Steps</a:t>
            </a:r>
            <a:br>
              <a:rPr lang="en-GB" b="1" dirty="0"/>
            </a:br>
            <a:r>
              <a:rPr lang="en-GB" b="1" dirty="0"/>
              <a:t>Engage Heart &amp;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64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96900" indent="-514350">
              <a:buFont typeface="+mj-lt"/>
              <a:buAutoNum type="arabicPeriod"/>
            </a:pPr>
            <a:r>
              <a:rPr lang="en-GB" sz="2400" b="1" dirty="0"/>
              <a:t>Plan</a:t>
            </a:r>
            <a:r>
              <a:rPr lang="en-GB" sz="2400" dirty="0"/>
              <a:t> for </a:t>
            </a:r>
            <a:r>
              <a:rPr lang="en-GB" sz="2400" b="1" dirty="0"/>
              <a:t>visible improvements  </a:t>
            </a:r>
            <a:r>
              <a:rPr lang="en-GB" sz="2400" dirty="0"/>
              <a:t>in the </a:t>
            </a:r>
            <a:r>
              <a:rPr lang="en-GB" sz="2400" b="1" dirty="0"/>
              <a:t>short term </a:t>
            </a:r>
            <a:r>
              <a:rPr lang="en-GB" sz="2400" dirty="0"/>
              <a:t>in performance that will </a:t>
            </a:r>
            <a:r>
              <a:rPr lang="en-GB" sz="2400" b="1" dirty="0"/>
              <a:t>convince people you need to influence </a:t>
            </a:r>
            <a:r>
              <a:rPr lang="en-GB" sz="2400" dirty="0"/>
              <a:t>that your plan </a:t>
            </a:r>
            <a:r>
              <a:rPr lang="en-GB" sz="2400"/>
              <a:t>will </a:t>
            </a:r>
            <a:r>
              <a:rPr lang="en-GB" sz="2400" smtClean="0"/>
              <a:t>work</a:t>
            </a:r>
            <a:endParaRPr lang="en-GB" sz="2400" dirty="0"/>
          </a:p>
          <a:p>
            <a:pPr marL="596900" indent="-514350">
              <a:buFont typeface="+mj-lt"/>
              <a:buAutoNum type="arabicPeriod"/>
            </a:pPr>
            <a:r>
              <a:rPr lang="en-GB" sz="2400" b="1" dirty="0"/>
              <a:t>Engage &amp; enable others to achieve</a:t>
            </a:r>
            <a:r>
              <a:rPr lang="en-GB" sz="2400" dirty="0"/>
              <a:t> these wins</a:t>
            </a:r>
          </a:p>
          <a:p>
            <a:pPr marL="596900" indent="-514350">
              <a:buFont typeface="+mj-lt"/>
              <a:buAutoNum type="arabicPeriod"/>
            </a:pPr>
            <a:endParaRPr lang="en-GB" sz="2400" dirty="0"/>
          </a:p>
          <a:p>
            <a:pPr marL="596900" indent="-514350">
              <a:buFont typeface="+mj-lt"/>
              <a:buAutoNum type="arabicPeriod"/>
            </a:pPr>
            <a:r>
              <a:rPr lang="en-GB" sz="2400" b="1" dirty="0"/>
              <a:t>Communicate</a:t>
            </a:r>
            <a:r>
              <a:rPr lang="en-GB" sz="2400" dirty="0"/>
              <a:t> the wins visibly and convincingly and </a:t>
            </a:r>
            <a:r>
              <a:rPr lang="en-GB" sz="2400" b="1" dirty="0"/>
              <a:t>celebrate success</a:t>
            </a:r>
          </a:p>
          <a:p>
            <a:pPr marL="596900" indent="-514350">
              <a:buFont typeface="+mj-lt"/>
              <a:buAutoNum type="arabicPeriod"/>
            </a:pPr>
            <a:endParaRPr lang="en-GB" sz="2400" b="1" dirty="0"/>
          </a:p>
          <a:p>
            <a:pPr marL="596900" indent="-514350">
              <a:buFont typeface="+mj-lt"/>
              <a:buAutoNum type="arabicPeriod"/>
            </a:pPr>
            <a:r>
              <a:rPr lang="en-GB" sz="2400" b="1" dirty="0"/>
              <a:t>Embed the learning </a:t>
            </a:r>
            <a:r>
              <a:rPr lang="en-GB" sz="2400" dirty="0"/>
              <a:t>into the plan going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B8B28-33DB-4991-B5D7-F0D4001A80B0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68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38236"/>
          </a:xfrm>
        </p:spPr>
        <p:txBody>
          <a:bodyPr>
            <a:normAutofit/>
          </a:bodyPr>
          <a:lstStyle/>
          <a:p>
            <a:r>
              <a:rPr lang="en-US" b="1" dirty="0"/>
              <a:t>People Involvement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1111348"/>
            <a:ext cx="7948247" cy="5458264"/>
          </a:xfrm>
        </p:spPr>
        <p:txBody>
          <a:bodyPr>
            <a:normAutofit fontScale="92500" lnSpcReduction="10000"/>
          </a:bodyPr>
          <a:lstStyle/>
          <a:p>
            <a:pPr marL="596900" indent="-514350"/>
            <a:r>
              <a:rPr lang="en-US" sz="2800" dirty="0" smtClean="0"/>
              <a:t>Address </a:t>
            </a:r>
            <a:r>
              <a:rPr lang="en-US" sz="2800" dirty="0"/>
              <a:t>the “human side” </a:t>
            </a:r>
            <a:r>
              <a:rPr lang="en-US" sz="2800" dirty="0" smtClean="0"/>
              <a:t>systematically</a:t>
            </a:r>
            <a:endParaRPr lang="en-US" sz="2800" dirty="0"/>
          </a:p>
          <a:p>
            <a:pPr marL="596900" indent="-514350"/>
            <a:r>
              <a:rPr lang="en-US" sz="2800" dirty="0"/>
              <a:t>Start at the </a:t>
            </a:r>
            <a:r>
              <a:rPr lang="en-US" sz="2800" dirty="0" smtClean="0"/>
              <a:t>top</a:t>
            </a:r>
            <a:endParaRPr lang="en-US" sz="2800" dirty="0"/>
          </a:p>
          <a:p>
            <a:pPr marL="596900" indent="-514350"/>
            <a:r>
              <a:rPr lang="en-US" sz="2800" dirty="0"/>
              <a:t>Involve every </a:t>
            </a:r>
            <a:r>
              <a:rPr lang="en-US" sz="2800" dirty="0" smtClean="0"/>
              <a:t>layer</a:t>
            </a:r>
            <a:endParaRPr lang="en-US" sz="2800" dirty="0"/>
          </a:p>
          <a:p>
            <a:pPr marL="596900" indent="-514350"/>
            <a:r>
              <a:rPr lang="en-US" sz="2800" dirty="0"/>
              <a:t>Make the formal </a:t>
            </a:r>
            <a:r>
              <a:rPr lang="en-US" sz="2800" dirty="0" smtClean="0"/>
              <a:t>case</a:t>
            </a:r>
            <a:endParaRPr lang="en-US" sz="2800" dirty="0"/>
          </a:p>
          <a:p>
            <a:pPr marL="596900" indent="-514350"/>
            <a:r>
              <a:rPr lang="en-US" sz="2800" dirty="0"/>
              <a:t>Create </a:t>
            </a:r>
            <a:r>
              <a:rPr lang="en-US" sz="2800" dirty="0" smtClean="0"/>
              <a:t>ownership</a:t>
            </a:r>
            <a:endParaRPr lang="en-US" sz="2800" dirty="0"/>
          </a:p>
          <a:p>
            <a:pPr marL="596900" indent="-514350"/>
            <a:r>
              <a:rPr lang="en-US" sz="2800" dirty="0"/>
              <a:t>Communicate the </a:t>
            </a:r>
            <a:r>
              <a:rPr lang="en-US" sz="2800" dirty="0" smtClean="0"/>
              <a:t>message</a:t>
            </a:r>
            <a:endParaRPr lang="en-US" sz="2800" dirty="0"/>
          </a:p>
          <a:p>
            <a:pPr marL="596900" indent="-514350"/>
            <a:r>
              <a:rPr lang="en-US" sz="2800" dirty="0"/>
              <a:t>Assess the cultural landscape</a:t>
            </a:r>
          </a:p>
          <a:p>
            <a:pPr marL="596900" indent="-514350"/>
            <a:r>
              <a:rPr lang="en-US" sz="2800" dirty="0" smtClean="0"/>
              <a:t>Address </a:t>
            </a:r>
            <a:r>
              <a:rPr lang="en-US" sz="2800" dirty="0"/>
              <a:t>culture </a:t>
            </a:r>
            <a:r>
              <a:rPr lang="en-US" sz="2800" dirty="0" smtClean="0"/>
              <a:t>clearly</a:t>
            </a:r>
            <a:endParaRPr lang="en-US" sz="2800" dirty="0"/>
          </a:p>
          <a:p>
            <a:pPr marL="596900" indent="-514350"/>
            <a:r>
              <a:rPr lang="en-US" sz="2800" dirty="0" smtClean="0"/>
              <a:t>Prepare </a:t>
            </a:r>
            <a:r>
              <a:rPr lang="en-US" sz="2800" dirty="0"/>
              <a:t>for the unexpected</a:t>
            </a:r>
          </a:p>
          <a:p>
            <a:pPr marL="596900" indent="-514350"/>
            <a:r>
              <a:rPr lang="en-US" sz="2800" dirty="0" smtClean="0"/>
              <a:t>Speak </a:t>
            </a:r>
            <a:r>
              <a:rPr lang="en-US" sz="2800" dirty="0"/>
              <a:t>to the </a:t>
            </a:r>
            <a:r>
              <a:rPr lang="en-US" sz="2800" dirty="0" smtClean="0"/>
              <a:t>individual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356350"/>
            <a:ext cx="8801100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3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E816FD70-678B-436B-8282-996A4C96AE4F}" type="slidenum">
              <a:rPr lang="en-US" sz="1400" smtClean="0">
                <a:latin typeface="Times New Roman" pitchFamily="18" charset="0"/>
              </a:rPr>
              <a:pPr eaLnBrk="1" hangingPunct="1"/>
              <a:t>26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0128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Change Leadership Characteristics &amp; Supporting Behaviors</a:t>
            </a:r>
            <a:endParaRPr lang="en-US" sz="2200" b="1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52600"/>
            <a:ext cx="3132138" cy="3933825"/>
          </a:xfrm>
        </p:spPr>
        <p:txBody>
          <a:bodyPr/>
          <a:lstStyle/>
          <a:p>
            <a:r>
              <a:rPr lang="en-US" sz="2400" dirty="0"/>
              <a:t>Leadership Characteristics</a:t>
            </a:r>
          </a:p>
          <a:p>
            <a:pPr lvl="1"/>
            <a:r>
              <a:rPr lang="en-US" dirty="0"/>
              <a:t>Getting honest input from others</a:t>
            </a:r>
          </a:p>
          <a:p>
            <a:pPr lvl="1"/>
            <a:r>
              <a:rPr lang="en-US" dirty="0"/>
              <a:t>Active listener</a:t>
            </a:r>
          </a:p>
          <a:p>
            <a:pPr lvl="1"/>
            <a:r>
              <a:rPr lang="en-US" dirty="0"/>
              <a:t>…..</a:t>
            </a:r>
          </a:p>
          <a:p>
            <a:pPr lvl="1"/>
            <a:r>
              <a:rPr lang="en-US" dirty="0"/>
              <a:t>…..</a:t>
            </a:r>
          </a:p>
          <a:p>
            <a:pPr lvl="1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76400"/>
            <a:ext cx="3429000" cy="3933825"/>
          </a:xfrm>
        </p:spPr>
        <p:txBody>
          <a:bodyPr/>
          <a:lstStyle/>
          <a:p>
            <a:r>
              <a:rPr lang="en-US" sz="2400" dirty="0"/>
              <a:t>Supporting Behaviors</a:t>
            </a:r>
          </a:p>
          <a:p>
            <a:pPr lvl="1"/>
            <a:r>
              <a:rPr lang="en-US" dirty="0"/>
              <a:t>Not violating another's trust</a:t>
            </a:r>
          </a:p>
          <a:p>
            <a:pPr lvl="1"/>
            <a:r>
              <a:rPr lang="en-US" dirty="0"/>
              <a:t>Physically attending to what others are saying</a:t>
            </a:r>
          </a:p>
          <a:p>
            <a:pPr lvl="1"/>
            <a:r>
              <a:rPr lang="en-US" dirty="0"/>
              <a:t>…..</a:t>
            </a:r>
          </a:p>
          <a:p>
            <a:pPr lvl="1"/>
            <a:r>
              <a:rPr lang="en-US" dirty="0"/>
              <a:t>…..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4876800" y="1600200"/>
            <a:ext cx="0" cy="37338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6775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066800"/>
          </a:xfrm>
        </p:spPr>
        <p:txBody>
          <a:bodyPr/>
          <a:lstStyle/>
          <a:p>
            <a:pPr algn="ctr" eaLnBrk="1" hangingPunct="1"/>
            <a:r>
              <a:rPr lang="en-US" sz="4000" b="1" dirty="0"/>
              <a:t>Quote - Change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286000" y="2057400"/>
            <a:ext cx="5943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/>
            <a:r>
              <a:rPr lang="en-US" sz="3200" dirty="0"/>
              <a:t>You can't cross a sea by merely staring into the water." </a:t>
            </a:r>
          </a:p>
          <a:p>
            <a:pPr algn="ctr"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------------</a:t>
            </a:r>
            <a:r>
              <a:rPr lang="en-US" b="1" dirty="0"/>
              <a:t> Rabindranath Tagore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6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81001"/>
            <a:ext cx="6798734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Simple principles to achieve change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74" y="1447800"/>
            <a:ext cx="7921576" cy="4800600"/>
          </a:xfrm>
        </p:spPr>
        <p:txBody>
          <a:bodyPr/>
          <a:lstStyle/>
          <a:p>
            <a:r>
              <a:rPr lang="en-US" dirty="0"/>
              <a:t>Change management entails thoughtful planning and sensitive implementation.</a:t>
            </a:r>
          </a:p>
          <a:p>
            <a:endParaRPr lang="en-US" dirty="0"/>
          </a:p>
          <a:p>
            <a:pPr lvl="0"/>
            <a:r>
              <a:rPr lang="en-US" dirty="0"/>
              <a:t>At all times involve and consent support from people within system.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Understand where you/the organization is at the moment.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6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57201"/>
            <a:ext cx="6798734" cy="990600"/>
          </a:xfrm>
        </p:spPr>
        <p:txBody>
          <a:bodyPr>
            <a:normAutofit/>
          </a:bodyPr>
          <a:lstStyle/>
          <a:p>
            <a:r>
              <a:rPr lang="en-US" b="1" dirty="0"/>
              <a:t>Principles to achieve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Understand where you want to be, when, why, and what </a:t>
            </a:r>
            <a:r>
              <a:rPr lang="en-US" dirty="0" smtClean="0"/>
              <a:t>measures </a:t>
            </a:r>
            <a:r>
              <a:rPr lang="en-US" dirty="0"/>
              <a:t>will be put in place to get  you there. </a:t>
            </a:r>
          </a:p>
          <a:p>
            <a:pPr lvl="0"/>
            <a:r>
              <a:rPr lang="en-US" dirty="0"/>
              <a:t>Plan and </a:t>
            </a:r>
            <a:r>
              <a:rPr lang="en-US" dirty="0" smtClean="0"/>
              <a:t>develop achievable </a:t>
            </a:r>
            <a:r>
              <a:rPr lang="en-US" dirty="0"/>
              <a:t>measurable targets. </a:t>
            </a:r>
          </a:p>
          <a:p>
            <a:pPr lvl="0"/>
            <a:r>
              <a:rPr lang="en-US" dirty="0"/>
              <a:t>Communicate, involve, enable and facilitate involvement from people, as early and openly and as fully as is possible</a:t>
            </a:r>
            <a:r>
              <a:rPr lang="en-US" u="sng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71" y="274638"/>
            <a:ext cx="7963779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 </a:t>
            </a:r>
            <a:r>
              <a:rPr lang="en-US" sz="2800" b="1" dirty="0"/>
              <a:t>Some rules for effective management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61868"/>
            <a:ext cx="7772400" cy="4800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Consultation with and involvement of the people affected by the changes. </a:t>
            </a:r>
          </a:p>
          <a:p>
            <a:endParaRPr lang="en-US" dirty="0"/>
          </a:p>
          <a:p>
            <a:r>
              <a:rPr lang="en-US" dirty="0"/>
              <a:t>If you force change on </a:t>
            </a:r>
            <a:r>
              <a:rPr lang="en-US" dirty="0" smtClean="0"/>
              <a:t>people, </a:t>
            </a:r>
            <a:r>
              <a:rPr lang="en-US" dirty="0"/>
              <a:t>normally problems arise.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407963"/>
            <a:ext cx="7499350" cy="58404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 </a:t>
            </a:r>
            <a:r>
              <a:rPr lang="en-US" dirty="0"/>
              <a:t>must be realistic, achievable and measurable.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These aspects are especially relevant to managing personal change. Before starting organizational change, ask yourself: </a:t>
            </a:r>
          </a:p>
          <a:p>
            <a:endParaRPr lang="en-US" dirty="0"/>
          </a:p>
          <a:p>
            <a:r>
              <a:rPr lang="en-US" dirty="0"/>
              <a:t>What do we want to achieve with this change  (END RESULTS)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to consider in 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</a:t>
            </a:r>
            <a:r>
              <a:rPr lang="en-US" dirty="0"/>
              <a:t>and how will we know that the change has been achieved?</a:t>
            </a:r>
          </a:p>
          <a:p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is affected by this change, and how will they react to it? </a:t>
            </a:r>
          </a:p>
          <a:p>
            <a:endParaRPr lang="en-US" dirty="0"/>
          </a:p>
          <a:p>
            <a:r>
              <a:rPr lang="en-US" dirty="0"/>
              <a:t>How much of this change can we achieve ourselves, and what parts of the change do we need help with?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38" y="274320"/>
            <a:ext cx="7948950" cy="5845126"/>
          </a:xfrm>
        </p:spPr>
        <p:txBody>
          <a:bodyPr>
            <a:normAutofit/>
          </a:bodyPr>
          <a:lstStyle/>
          <a:p>
            <a:r>
              <a:rPr lang="en-US" b="1" dirty="0"/>
              <a:t>What is Change </a:t>
            </a:r>
            <a:r>
              <a:rPr lang="en-US" b="1" dirty="0" smtClean="0"/>
              <a:t>Management?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Change management </a:t>
            </a:r>
            <a:r>
              <a:rPr lang="en-US" sz="2800" b="1" i="1" dirty="0"/>
              <a:t>is</a:t>
            </a:r>
            <a:r>
              <a:rPr lang="en-US" sz="2800" dirty="0"/>
              <a:t> the processes, tools and techniques for managing the people-side of change.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Change management </a:t>
            </a:r>
            <a:r>
              <a:rPr lang="en-US" sz="2800" b="1" i="1" dirty="0"/>
              <a:t>is</a:t>
            </a:r>
            <a:r>
              <a:rPr lang="en-US" sz="2800" dirty="0"/>
              <a:t> a method for reducing and managing resistance to change when implementing change.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85839-2CAD-4242-A61D-B02F796600D4}" type="datetime1">
              <a:rPr lang="en-US" smtClean="0"/>
              <a:pPr>
                <a:defRPr/>
              </a:pPr>
              <a:t>11/29/19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BF7E8-7CFF-4A9E-BED9-5894C5842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990600"/>
          </a:xfrm>
        </p:spPr>
        <p:txBody>
          <a:bodyPr/>
          <a:lstStyle/>
          <a:p>
            <a:pPr algn="ctr"/>
            <a:r>
              <a:rPr lang="en-US" sz="4000" b="1" dirty="0"/>
              <a:t>Change Impacts us All!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628900" y="1489364"/>
          <a:ext cx="4948238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090CAE5B-0EB0-47D2-B3B5-1EC5428E57BA}" type="slidenum">
              <a:rPr lang="en-US" sz="1400" smtClean="0">
                <a:latin typeface="Times New Roman" pitchFamily="18" charset="0"/>
              </a:rPr>
              <a:pPr eaLnBrk="1" hangingPunct="1"/>
              <a:t>9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6389" name="Picture 2" descr="C:\Documents and Settings\Phil\Local Settings\Temporary Internet Files\Content.IE5\2QGPPD61\MP90044830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C:\Documents and Settings\Phil\Local Settings\Temporary Internet Files\Content.IE5\AWPEEU32\MP90044402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22177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View Detai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t1.gstatic.com/images?q=tbn:ANd9GcS-fzW4l0iR7O73BZZV5MyMpWBPeBeFU6MX7y4CXrJhE7oVgMpWc7UMtLn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24625" y="2524124"/>
            <a:ext cx="2619375" cy="174307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0321" y="1731820"/>
            <a:ext cx="1678579" cy="234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51550"/>
            <a:ext cx="8801100" cy="8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0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1142</Words>
  <Application>Microsoft Macintosh PowerPoint</Application>
  <PresentationFormat>On-screen Show (4:3)</PresentationFormat>
  <Paragraphs>264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Black</vt:lpstr>
      <vt:lpstr>Arial Rounded MT Bold</vt:lpstr>
      <vt:lpstr>Calibri</vt:lpstr>
      <vt:lpstr>Garamond</vt:lpstr>
      <vt:lpstr>Monotype Sorts</vt:lpstr>
      <vt:lpstr>Times New Roman</vt:lpstr>
      <vt:lpstr>Verdana</vt:lpstr>
      <vt:lpstr>华文中宋</vt:lpstr>
      <vt:lpstr>宋体</vt:lpstr>
      <vt:lpstr>Arial</vt:lpstr>
      <vt:lpstr>Organic</vt:lpstr>
      <vt:lpstr>Change Management</vt:lpstr>
      <vt:lpstr>PowerPoint Presentation</vt:lpstr>
      <vt:lpstr>Simple principles to achieve change</vt:lpstr>
      <vt:lpstr>Principles to achieve change</vt:lpstr>
      <vt:lpstr> Some rules for effective management of change</vt:lpstr>
      <vt:lpstr>PowerPoint Presentation</vt:lpstr>
      <vt:lpstr>Factors to consider in change management</vt:lpstr>
      <vt:lpstr>What is Change Management?  Change management is the processes, tools and techniques for managing the people-side of change.  Change management is a method for reducing and managing resistance to change when implementing change.  </vt:lpstr>
      <vt:lpstr>Change Impacts us All!</vt:lpstr>
      <vt:lpstr>Change affects all</vt:lpstr>
      <vt:lpstr>PowerPoint Presentation</vt:lpstr>
      <vt:lpstr>PowerPoint Presentation</vt:lpstr>
      <vt:lpstr>Why Change Fails?  (John Kotter)</vt:lpstr>
      <vt:lpstr> Making Change Work: ABC </vt:lpstr>
      <vt:lpstr>Making Change Work</vt:lpstr>
      <vt:lpstr>Making Change Work</vt:lpstr>
      <vt:lpstr>Making Change Work</vt:lpstr>
      <vt:lpstr>Making Change Work</vt:lpstr>
      <vt:lpstr>Step 6: Create Short Term Wins</vt:lpstr>
      <vt:lpstr> Criteria for determination of “Quick Wins” </vt:lpstr>
      <vt:lpstr> Exercise: What “Short term wins”</vt:lpstr>
      <vt:lpstr>Short term wins payoff matrix</vt:lpstr>
      <vt:lpstr>Short Term Win Checklist</vt:lpstr>
      <vt:lpstr>Plan for Quick Wins: 4 Steps Engage Heart &amp; Mind</vt:lpstr>
      <vt:lpstr>People Involvement Options</vt:lpstr>
      <vt:lpstr>Change Leadership Characteristics &amp; Supporting Behaviors</vt:lpstr>
      <vt:lpstr>Quote -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change module</dc:title>
  <dc:creator>Amuguni, Janetrix Hellen M.</dc:creator>
  <cp:lastModifiedBy>Winnie Bikaako</cp:lastModifiedBy>
  <cp:revision>29</cp:revision>
  <dcterms:created xsi:type="dcterms:W3CDTF">2019-11-24T14:19:09Z</dcterms:created>
  <dcterms:modified xsi:type="dcterms:W3CDTF">2019-11-29T11:21:51Z</dcterms:modified>
</cp:coreProperties>
</file>