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3"/>
  </p:notesMasterIdLst>
  <p:sldIdLst>
    <p:sldId id="376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72" r:id="rId22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  <p:cmAuthor id="2" name="Sarah Mirembe" initials="S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8320" autoAdjust="0"/>
  </p:normalViewPr>
  <p:slideViewPr>
    <p:cSldViewPr>
      <p:cViewPr varScale="1">
        <p:scale>
          <a:sx n="99" d="100"/>
          <a:sy n="99" d="100"/>
        </p:scale>
        <p:origin x="9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8T10:47:33.74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EC029E-46AA-4833-A92C-95E5F9881520}" type="slidenum">
              <a:rPr lang="en-GB">
                <a:ea typeface="ＭＳ Ｐゴシック" pitchFamily="34" charset="-128"/>
              </a:rPr>
              <a:pPr/>
              <a:t>4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WARM UP EX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Ideal holiday irrespective of money</a:t>
            </a:r>
          </a:p>
          <a:p>
            <a:pPr>
              <a:spcBef>
                <a:spcPct val="0"/>
              </a:spcBef>
            </a:pPr>
            <a:r>
              <a:rPr lang="en-GB"/>
              <a:t>Share in 3s</a:t>
            </a:r>
          </a:p>
          <a:p>
            <a:pPr>
              <a:spcBef>
                <a:spcPct val="0"/>
              </a:spcBef>
            </a:pPr>
            <a:r>
              <a:rPr lang="en-GB"/>
              <a:t>Different opinions..background experience / conflict inevitable…OHP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BIA Programme Project Team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CA4A282B-58D4-4532-8B75-697F58478BEE}" type="datetime1">
              <a:rPr lang="en-US">
                <a:ea typeface="ＭＳ Ｐゴシック" pitchFamily="34" charset="-128"/>
              </a:rPr>
              <a:pPr/>
              <a:t>11/29/19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98EA6-BFFB-4FF2-BA6E-8435ED8ADA05}" type="slidenum">
              <a:rPr lang="en-US">
                <a:ea typeface="ＭＳ Ｐゴシック" pitchFamily="34" charset="-128"/>
              </a:rPr>
              <a:pPr/>
              <a:t>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="1"/>
              <a:t>5 Modes</a:t>
            </a:r>
          </a:p>
          <a:p>
            <a:pPr>
              <a:spcBef>
                <a:spcPct val="0"/>
              </a:spcBef>
            </a:pPr>
            <a:endParaRPr lang="en-GB" b="1"/>
          </a:p>
          <a:p>
            <a:pPr>
              <a:spcBef>
                <a:spcPct val="0"/>
              </a:spcBef>
            </a:pPr>
            <a:r>
              <a:rPr lang="en-GB"/>
              <a:t>Differ on </a:t>
            </a:r>
            <a:r>
              <a:rPr lang="en-GB" b="1"/>
              <a:t>2 basic scales</a:t>
            </a:r>
          </a:p>
          <a:p>
            <a:pPr>
              <a:spcBef>
                <a:spcPct val="0"/>
              </a:spcBef>
            </a:pPr>
            <a:endParaRPr lang="en-GB" b="1"/>
          </a:p>
          <a:p>
            <a:pPr>
              <a:spcBef>
                <a:spcPct val="0"/>
              </a:spcBef>
            </a:pPr>
            <a:r>
              <a:rPr lang="en-GB"/>
              <a:t>Assertiveness: the degree to which a person attempts to satisfy their own concerns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Co-op: degree to which they attempt to satisfy concerns of others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WE all use the 5 but tend to rely on 1 or 2 above the others.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The </a:t>
            </a:r>
            <a:r>
              <a:rPr lang="en-GB" b="1"/>
              <a:t>effectiveness </a:t>
            </a:r>
            <a:r>
              <a:rPr lang="en-GB"/>
              <a:t>will depend on skill and the sit. Often if I is either </a:t>
            </a:r>
            <a:r>
              <a:rPr lang="en-GB" b="1"/>
              <a:t>over used</a:t>
            </a:r>
            <a:r>
              <a:rPr lang="en-GB"/>
              <a:t> or </a:t>
            </a:r>
            <a:r>
              <a:rPr lang="en-GB" b="1"/>
              <a:t>under used</a:t>
            </a:r>
            <a:r>
              <a:rPr lang="en-GB"/>
              <a:t> there can be more negative outcomes. Usually habit developed over period of time. </a:t>
            </a:r>
          </a:p>
          <a:p>
            <a:pPr>
              <a:spcBef>
                <a:spcPct val="0"/>
              </a:spcBef>
            </a:pPr>
            <a:r>
              <a:rPr lang="en-GB"/>
              <a:t>To-day about consciously raising your awareness on this and giving you more Choice about being effective….Like all skills will take practice.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BIA Programme Project Team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F228189F-F180-4701-A43A-29136F304D60}" type="datetime1">
              <a:rPr lang="en-US">
                <a:ea typeface="ＭＳ Ｐゴシック" pitchFamily="34" charset="-128"/>
              </a:rPr>
              <a:pPr/>
              <a:t>11/29/19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0C0DEA-A8CE-4663-9ECF-245B94422E9F}" type="slidenum">
              <a:rPr lang="en-US">
                <a:ea typeface="ＭＳ Ｐゴシック" pitchFamily="34" charset="-128"/>
              </a:rPr>
              <a:pPr/>
              <a:t>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5 Minutes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Competing: goal is to win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Avoiding : goal is to delay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Compromising: goal is to get middle ground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Accommdating: goal is to yield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Collaborating : goal is to find win/ win solution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8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BIA Programme Project Team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2945DB6F-5547-45F4-9591-693CB7F9DC53}" type="datetime1">
              <a:rPr lang="en-US">
                <a:ea typeface="ＭＳ Ｐゴシック" pitchFamily="34" charset="-128"/>
              </a:rPr>
              <a:pPr/>
              <a:t>11/29/19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522AC-4804-402B-A1B6-275EC275ED85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Competing : assert your opinion and don’t consider others</a:t>
            </a:r>
          </a:p>
          <a:p>
            <a:pPr>
              <a:spcBef>
                <a:spcPct val="0"/>
              </a:spcBef>
            </a:pPr>
            <a:r>
              <a:rPr lang="en-GB" dirty="0"/>
              <a:t>May be standing up for your rights or throwing your weight around.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dirty="0"/>
              <a:t>APPROPRIATE USES: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b="1" dirty="0"/>
              <a:t>Quick Action</a:t>
            </a:r>
            <a:r>
              <a:rPr lang="en-GB" dirty="0"/>
              <a:t>: no time / emergency</a:t>
            </a:r>
          </a:p>
          <a:p>
            <a:pPr>
              <a:spcBef>
                <a:spcPct val="0"/>
              </a:spcBef>
            </a:pPr>
            <a:r>
              <a:rPr lang="en-GB" b="1" dirty="0" err="1"/>
              <a:t>Unpop</a:t>
            </a:r>
            <a:r>
              <a:rPr lang="en-GB" dirty="0"/>
              <a:t>: no choice e.g. salary freeze</a:t>
            </a:r>
          </a:p>
          <a:p>
            <a:pPr>
              <a:spcBef>
                <a:spcPct val="0"/>
              </a:spcBef>
            </a:pPr>
            <a:r>
              <a:rPr lang="en-GB" b="1" dirty="0"/>
              <a:t>Vital issues</a:t>
            </a:r>
            <a:r>
              <a:rPr lang="en-GB" dirty="0"/>
              <a:t>: know a client does not want you to use their name but boss is insisting</a:t>
            </a:r>
          </a:p>
          <a:p>
            <a:pPr>
              <a:spcBef>
                <a:spcPct val="0"/>
              </a:spcBef>
            </a:pPr>
            <a:r>
              <a:rPr lang="en-GB" b="1" dirty="0"/>
              <a:t>Protection</a:t>
            </a:r>
            <a:r>
              <a:rPr lang="en-GB" dirty="0"/>
              <a:t>: assert you opinion with a highly </a:t>
            </a:r>
            <a:r>
              <a:rPr lang="en-GB" dirty="0" err="1"/>
              <a:t>competeitive</a:t>
            </a:r>
            <a:r>
              <a:rPr lang="en-GB" dirty="0"/>
              <a:t> group because it is the only way to be heard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BIA Programme Project Team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2421E2FE-C6BA-499D-BFD0-B4C79CB5AB8A}" type="datetime1">
              <a:rPr lang="en-US">
                <a:ea typeface="ＭＳ Ｐゴシック" pitchFamily="34" charset="-128"/>
              </a:rPr>
              <a:pPr/>
              <a:t>11/29/19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D62AEB-347C-4F44-8224-378047C697E1}" type="slidenum">
              <a:rPr lang="en-US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en-GB" b="1"/>
              <a:t>Totally forgoing your concerns</a:t>
            </a:r>
          </a:p>
          <a:p>
            <a:pPr marL="228600" indent="-228600">
              <a:spcBef>
                <a:spcPct val="0"/>
              </a:spcBef>
            </a:pPr>
            <a:endParaRPr lang="en-GB" b="1"/>
          </a:p>
          <a:p>
            <a:pPr marL="228600" indent="-228600">
              <a:spcBef>
                <a:spcPct val="0"/>
              </a:spcBef>
            </a:pPr>
            <a:r>
              <a:rPr lang="en-GB" b="1"/>
              <a:t>Situations:</a:t>
            </a:r>
          </a:p>
          <a:p>
            <a:pPr marL="228600" indent="-228600">
              <a:spcBef>
                <a:spcPct val="0"/>
              </a:spcBef>
            </a:pPr>
            <a:endParaRPr lang="en-GB" b="1"/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When you realise you are wrong..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Coaching mode allowing others to experiment and lose from their mistakes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Giving fosters good will with payoff when another issue is more important to you.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Can be helpful to preserve harmony e.g. idfdept going through significant change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If losing ground and further conflict may harm e.g. pick your battles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Allow them to have if more important to them.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BIA Programme Project Team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F0FB4496-4D0D-44CA-B2D4-B51A043B0895}" type="datetime1">
              <a:rPr lang="en-US">
                <a:ea typeface="ＭＳ Ｐゴシック" pitchFamily="34" charset="-128"/>
              </a:rPr>
              <a:pPr/>
              <a:t>11/29/19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A420D0-59CD-411C-BA3E-FFA0B51BFCD5}" type="slidenum">
              <a:rPr lang="en-US">
                <a:ea typeface="ＭＳ Ｐゴシック" pitchFamily="34" charset="-128"/>
              </a:rPr>
              <a:pPr/>
              <a:t>11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en-GB"/>
              <a:t>Stalling or ignoring.</a:t>
            </a:r>
          </a:p>
          <a:p>
            <a:pPr marL="228600" indent="-228600">
              <a:spcBef>
                <a:spcPct val="0"/>
              </a:spcBef>
            </a:pPr>
            <a:endParaRPr lang="en-GB"/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Trivial leave it alone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If tension is high the danger of engaing in conflice outweighs the benefits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Want to gather info.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If no power may be wise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Someone else is more appropriate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Focus on root rather than symptoms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GB"/>
          </a:p>
          <a:p>
            <a:pPr marL="228600" indent="-228600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1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BIA Programme Project Team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E83D383D-7696-4648-B001-49375B15832B}" type="datetime1">
              <a:rPr lang="en-US">
                <a:ea typeface="ＭＳ Ｐゴシック" pitchFamily="34" charset="-128"/>
              </a:rPr>
              <a:pPr/>
              <a:t>11/29/19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6D0648-0F2C-4FCE-B65A-D6FF3CD16162}" type="slidenum">
              <a:rPr lang="en-US">
                <a:ea typeface="ＭＳ Ｐゴシック" pitchFamily="34" charset="-128"/>
              </a:rPr>
              <a:pPr/>
              <a:t>12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Finding a middle ground, forgoing some of your concerns…moderate asset / collab  “split the difference”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2. Each sides goals are mutually exclusive and neither has ultimate power.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5. Back up: If competing or collaborating fail useful to move to thia as a back up.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BIA Programme Project Team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B7EC6260-9B7B-467B-A1A5-AFD66CA36134}" type="datetime1">
              <a:rPr lang="en-US">
                <a:ea typeface="ＭＳ Ｐゴシック" pitchFamily="34" charset="-128"/>
              </a:rPr>
              <a:pPr/>
              <a:t>11/29/19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1450C9-1D27-4FBC-B566-96DD1B4807A4}" type="slidenum">
              <a:rPr lang="en-US">
                <a:ea typeface="ＭＳ Ｐゴシック" pitchFamily="34" charset="-128"/>
              </a:rPr>
              <a:pPr/>
              <a:t>13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en-GB"/>
              <a:t>Concerned with fully satisfying both sides of an issue  High C and A</a:t>
            </a:r>
          </a:p>
          <a:p>
            <a:pPr marL="228600" indent="-228600">
              <a:spcBef>
                <a:spcPct val="0"/>
              </a:spcBef>
            </a:pPr>
            <a:endParaRPr lang="en-GB"/>
          </a:p>
          <a:p>
            <a:pPr marL="228600" indent="-228600">
              <a:spcBef>
                <a:spcPct val="0"/>
              </a:spcBef>
            </a:pPr>
            <a:r>
              <a:rPr lang="en-GB"/>
              <a:t>Some appropriate uses:</a:t>
            </a:r>
          </a:p>
          <a:p>
            <a:pPr marL="228600" indent="-228600">
              <a:spcBef>
                <a:spcPct val="0"/>
              </a:spcBef>
            </a:pPr>
            <a:endParaRPr lang="en-GB"/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Both sides are important or interdependent: your patner needs a lift to airport and you have an appointment at the same time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You learn / test ideas e.g. work with colleague in another department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Innovation 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People support what they create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/>
              <a:t>Build rapport / trust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95ADB8-4BD1-4663-8FDE-95CCCBC45EB4}" type="slidenum">
              <a:rPr lang="en-GB">
                <a:ea typeface="ＭＳ Ｐゴシック" pitchFamily="34" charset="-128"/>
              </a:rPr>
              <a:pPr/>
              <a:t>14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67237" cy="3424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6575"/>
            <a:ext cx="5029200" cy="3849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6200" b="1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21934" y="1600200"/>
            <a:ext cx="5308866" cy="182879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 smtClean="0">
                <a:ea typeface="ＭＳ Ｐゴシック" pitchFamily="34" charset="-128"/>
              </a:rPr>
              <a:t/>
            </a:r>
            <a:br>
              <a:rPr lang="en-US" sz="36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Conflict </a:t>
            </a:r>
            <a:r>
              <a:rPr lang="en-US" sz="3600" dirty="0">
                <a:ea typeface="ＭＳ Ｐゴシック" pitchFamily="34" charset="-128"/>
              </a:rPr>
              <a:t>Management</a:t>
            </a:r>
            <a:br>
              <a:rPr lang="en-US" sz="3600" dirty="0">
                <a:ea typeface="ＭＳ Ｐゴシック" pitchFamily="34" charset="-128"/>
              </a:rPr>
            </a:br>
            <a:r>
              <a:rPr lang="en-US" sz="3600" dirty="0">
                <a:ea typeface="ＭＳ Ｐゴシック" pitchFamily="34" charset="-128"/>
              </a:rPr>
              <a:t>in One Health Leadership </a:t>
            </a:r>
            <a:r>
              <a:rPr lang="en-US" sz="4000" dirty="0">
                <a:ea typeface="ＭＳ Ｐゴシック" pitchFamily="34" charset="-128"/>
              </a:rPr>
              <a:t/>
            </a:r>
            <a:br>
              <a:rPr lang="en-US" sz="4000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sz="2200" dirty="0">
              <a:ea typeface="ＭＳ Ｐゴシック" pitchFamily="34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5173400" cy="685800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dirty="0" smtClean="0">
                <a:ea typeface="ＭＳ Ｐゴシック" pitchFamily="34" charset="-128"/>
              </a:rPr>
              <a:t>PowerPoint </a:t>
            </a:r>
            <a:r>
              <a:rPr lang="en-US" dirty="0">
                <a:ea typeface="ＭＳ Ｐゴシック" pitchFamily="34" charset="-128"/>
              </a:rPr>
              <a:t>No. 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4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3940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3399FF"/>
                </a:solidFill>
              </a:rPr>
              <a:t>Accomodating</a:t>
            </a:r>
          </a:p>
          <a:p>
            <a:endParaRPr lang="en-GB" sz="2400">
              <a:solidFill>
                <a:srgbClr val="3399FF"/>
              </a:solidFill>
            </a:endParaRPr>
          </a:p>
          <a:p>
            <a:r>
              <a:rPr lang="en-GB" sz="2400" i="1">
                <a:solidFill>
                  <a:srgbClr val="3399FF"/>
                </a:solidFill>
              </a:rPr>
              <a:t>“It would be my pleasure”</a:t>
            </a:r>
            <a:endParaRPr lang="en-US" sz="2400" i="1">
              <a:solidFill>
                <a:srgbClr val="3399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3127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A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r</a:t>
            </a:r>
          </a:p>
          <a:p>
            <a:r>
              <a:rPr lang="en-GB" sz="1400">
                <a:solidFill>
                  <a:srgbClr val="FF9966"/>
                </a:solidFill>
              </a:rPr>
              <a:t>t</a:t>
            </a:r>
          </a:p>
          <a:p>
            <a:r>
              <a:rPr lang="en-GB" sz="1400">
                <a:solidFill>
                  <a:srgbClr val="FF9966"/>
                </a:solidFill>
              </a:rPr>
              <a:t>i</a:t>
            </a:r>
          </a:p>
          <a:p>
            <a:r>
              <a:rPr lang="en-GB" sz="1400">
                <a:solidFill>
                  <a:srgbClr val="FF9966"/>
                </a:solidFill>
              </a:rPr>
              <a:t>v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n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5334000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Cooperativeness</a:t>
            </a:r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990600" y="2590800"/>
            <a:ext cx="0" cy="230505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990600" y="4953000"/>
            <a:ext cx="2376488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3639" name="AutoShape 7"/>
          <p:cNvSpPr>
            <a:spLocks noChangeArrowheads="1"/>
          </p:cNvSpPr>
          <p:nvPr/>
        </p:nvSpPr>
        <p:spPr bwMode="auto">
          <a:xfrm>
            <a:off x="2819400" y="41910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53640" name="Text Box 8"/>
          <p:cNvSpPr txBox="1">
            <a:spLocks noChangeArrowheads="1"/>
          </p:cNvSpPr>
          <p:nvPr/>
        </p:nvSpPr>
        <p:spPr bwMode="auto">
          <a:xfrm>
            <a:off x="4284663" y="3213100"/>
            <a:ext cx="384968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>
              <a:solidFill>
                <a:srgbClr val="003399"/>
              </a:solidFill>
            </a:endParaRP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Showing reasonableness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Developing performance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Creating good will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Keeping “peace”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Retreating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 Low importance</a:t>
            </a:r>
            <a:endParaRPr lang="en-US" sz="2400">
              <a:solidFill>
                <a:srgbClr val="003399"/>
              </a:solidFill>
            </a:endParaRPr>
          </a:p>
        </p:txBody>
      </p:sp>
      <p:sp>
        <p:nvSpPr>
          <p:cNvPr id="453641" name="AutoShape 9"/>
          <p:cNvSpPr>
            <a:spLocks noChangeArrowheads="1"/>
          </p:cNvSpPr>
          <p:nvPr/>
        </p:nvSpPr>
        <p:spPr bwMode="auto">
          <a:xfrm>
            <a:off x="1219200" y="25908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2971800" y="26670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53644" name="AutoShape 12"/>
          <p:cNvSpPr>
            <a:spLocks noChangeArrowheads="1"/>
          </p:cNvSpPr>
          <p:nvPr/>
        </p:nvSpPr>
        <p:spPr bwMode="auto">
          <a:xfrm>
            <a:off x="2133600" y="32766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2300" name="Picture 16" descr="j0198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765175"/>
            <a:ext cx="16843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649" name="AutoShape 17"/>
          <p:cNvSpPr>
            <a:spLocks noChangeArrowheads="1"/>
          </p:cNvSpPr>
          <p:nvPr/>
        </p:nvSpPr>
        <p:spPr bwMode="auto">
          <a:xfrm>
            <a:off x="1143000" y="44196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9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3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3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3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3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3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3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3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3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4308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3399FF"/>
                </a:solidFill>
              </a:rPr>
              <a:t>Avoiding</a:t>
            </a:r>
          </a:p>
          <a:p>
            <a:endParaRPr lang="en-GB" sz="2400">
              <a:solidFill>
                <a:srgbClr val="3399FF"/>
              </a:solidFill>
            </a:endParaRPr>
          </a:p>
          <a:p>
            <a:r>
              <a:rPr lang="en-GB" sz="2400" i="1">
                <a:solidFill>
                  <a:srgbClr val="3399FF"/>
                </a:solidFill>
              </a:rPr>
              <a:t>“I’ll think about it tomorrow”</a:t>
            </a:r>
            <a:endParaRPr lang="en-US" sz="2400" i="1">
              <a:solidFill>
                <a:srgbClr val="3399FF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743200"/>
            <a:ext cx="3127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A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r</a:t>
            </a:r>
          </a:p>
          <a:p>
            <a:r>
              <a:rPr lang="en-GB" sz="1400">
                <a:solidFill>
                  <a:srgbClr val="FF9966"/>
                </a:solidFill>
              </a:rPr>
              <a:t>t</a:t>
            </a:r>
          </a:p>
          <a:p>
            <a:r>
              <a:rPr lang="en-GB" sz="1400">
                <a:solidFill>
                  <a:srgbClr val="FF9966"/>
                </a:solidFill>
              </a:rPr>
              <a:t>i</a:t>
            </a:r>
          </a:p>
          <a:p>
            <a:r>
              <a:rPr lang="en-GB" sz="1400">
                <a:solidFill>
                  <a:srgbClr val="FF9966"/>
                </a:solidFill>
              </a:rPr>
              <a:t>v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n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5105400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Cooperativeness</a:t>
            </a:r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914400" y="2667000"/>
            <a:ext cx="0" cy="230505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990600" y="4953000"/>
            <a:ext cx="2376488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8519" name="AutoShape 7"/>
          <p:cNvSpPr>
            <a:spLocks noChangeArrowheads="1"/>
          </p:cNvSpPr>
          <p:nvPr/>
        </p:nvSpPr>
        <p:spPr bwMode="auto">
          <a:xfrm>
            <a:off x="990600" y="42672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4932363" y="2636838"/>
            <a:ext cx="35219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dirty="0">
              <a:solidFill>
                <a:srgbClr val="003399"/>
              </a:solidFill>
            </a:endParaRPr>
          </a:p>
          <a:p>
            <a:pPr>
              <a:buFontTx/>
              <a:buChar char="o"/>
            </a:pPr>
            <a:r>
              <a:rPr lang="en-GB" sz="2400" dirty="0">
                <a:solidFill>
                  <a:srgbClr val="003399"/>
                </a:solidFill>
              </a:rPr>
              <a:t> Issues of low importance</a:t>
            </a:r>
          </a:p>
          <a:p>
            <a:pPr>
              <a:buFontTx/>
              <a:buChar char="o"/>
            </a:pPr>
            <a:r>
              <a:rPr lang="en-GB" sz="2400" dirty="0">
                <a:solidFill>
                  <a:srgbClr val="003399"/>
                </a:solidFill>
              </a:rPr>
              <a:t> Reducing </a:t>
            </a:r>
            <a:r>
              <a:rPr lang="en-GB" sz="2400" dirty="0" smtClean="0">
                <a:solidFill>
                  <a:srgbClr val="003399"/>
                </a:solidFill>
              </a:rPr>
              <a:t>tensions</a:t>
            </a:r>
            <a:endParaRPr lang="en-GB" sz="2400" dirty="0">
              <a:solidFill>
                <a:srgbClr val="003399"/>
              </a:solidFill>
            </a:endParaRPr>
          </a:p>
          <a:p>
            <a:pPr>
              <a:buFontTx/>
              <a:buChar char="o"/>
            </a:pPr>
            <a:r>
              <a:rPr lang="en-GB" sz="2400" dirty="0">
                <a:solidFill>
                  <a:srgbClr val="003399"/>
                </a:solidFill>
              </a:rPr>
              <a:t> Buying time</a:t>
            </a:r>
          </a:p>
          <a:p>
            <a:pPr>
              <a:buFontTx/>
              <a:buChar char="o"/>
            </a:pPr>
            <a:r>
              <a:rPr lang="en-GB" sz="2400" dirty="0">
                <a:solidFill>
                  <a:srgbClr val="003399"/>
                </a:solidFill>
              </a:rPr>
              <a:t> Low </a:t>
            </a:r>
            <a:r>
              <a:rPr lang="en-GB" sz="2400" dirty="0" smtClean="0">
                <a:solidFill>
                  <a:srgbClr val="003399"/>
                </a:solidFill>
              </a:rPr>
              <a:t>power </a:t>
            </a:r>
            <a:r>
              <a:rPr lang="en-GB" sz="2400" dirty="0">
                <a:solidFill>
                  <a:srgbClr val="003399"/>
                </a:solidFill>
              </a:rPr>
              <a:t>/ </a:t>
            </a:r>
            <a:r>
              <a:rPr lang="en-GB" sz="2400" dirty="0" smtClean="0">
                <a:solidFill>
                  <a:srgbClr val="003399"/>
                </a:solidFill>
              </a:rPr>
              <a:t>control</a:t>
            </a:r>
            <a:endParaRPr lang="en-GB" sz="2400" dirty="0">
              <a:solidFill>
                <a:srgbClr val="003399"/>
              </a:solidFill>
            </a:endParaRPr>
          </a:p>
          <a:p>
            <a:pPr>
              <a:buFontTx/>
              <a:buChar char="o"/>
            </a:pPr>
            <a:r>
              <a:rPr lang="en-GB" sz="2400" dirty="0">
                <a:solidFill>
                  <a:srgbClr val="003399"/>
                </a:solidFill>
              </a:rPr>
              <a:t> Allowing others</a:t>
            </a:r>
          </a:p>
          <a:p>
            <a:pPr>
              <a:buFontTx/>
              <a:buChar char="o"/>
            </a:pPr>
            <a:r>
              <a:rPr lang="en-GB" sz="2400" dirty="0">
                <a:solidFill>
                  <a:srgbClr val="003399"/>
                </a:solidFill>
              </a:rPr>
              <a:t>  Symptomatic problems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448521" name="AutoShape 9"/>
          <p:cNvSpPr>
            <a:spLocks noChangeArrowheads="1"/>
          </p:cNvSpPr>
          <p:nvPr/>
        </p:nvSpPr>
        <p:spPr bwMode="auto">
          <a:xfrm>
            <a:off x="1143000" y="27432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48522" name="AutoShape 10"/>
          <p:cNvSpPr>
            <a:spLocks noChangeArrowheads="1"/>
          </p:cNvSpPr>
          <p:nvPr/>
        </p:nvSpPr>
        <p:spPr bwMode="auto">
          <a:xfrm>
            <a:off x="3048000" y="27432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3323" name="Picture 13" descr="j0149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92150"/>
            <a:ext cx="312578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28" name="AutoShape 16"/>
          <p:cNvSpPr>
            <a:spLocks noChangeArrowheads="1"/>
          </p:cNvSpPr>
          <p:nvPr/>
        </p:nvSpPr>
        <p:spPr bwMode="auto">
          <a:xfrm>
            <a:off x="1981200" y="35814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971800" y="44958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8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8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8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8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8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8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8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8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8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8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8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8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211638" y="765175"/>
            <a:ext cx="37671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3399FF"/>
                </a:solidFill>
              </a:rPr>
              <a:t>Compromising</a:t>
            </a:r>
          </a:p>
          <a:p>
            <a:endParaRPr lang="en-GB" sz="2400">
              <a:solidFill>
                <a:srgbClr val="3399FF"/>
              </a:solidFill>
            </a:endParaRPr>
          </a:p>
          <a:p>
            <a:r>
              <a:rPr lang="en-GB" sz="2400" i="1">
                <a:solidFill>
                  <a:srgbClr val="3399FF"/>
                </a:solidFill>
              </a:rPr>
              <a:t>“Let’s make a deal”</a:t>
            </a:r>
            <a:endParaRPr lang="en-US" sz="2400" i="1">
              <a:solidFill>
                <a:srgbClr val="3399FF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3127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A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r</a:t>
            </a:r>
          </a:p>
          <a:p>
            <a:r>
              <a:rPr lang="en-GB" sz="1400">
                <a:solidFill>
                  <a:srgbClr val="FF9966"/>
                </a:solidFill>
              </a:rPr>
              <a:t>t</a:t>
            </a:r>
          </a:p>
          <a:p>
            <a:r>
              <a:rPr lang="en-GB" sz="1400">
                <a:solidFill>
                  <a:srgbClr val="FF9966"/>
                </a:solidFill>
              </a:rPr>
              <a:t>i</a:t>
            </a:r>
          </a:p>
          <a:p>
            <a:r>
              <a:rPr lang="en-GB" sz="1400">
                <a:solidFill>
                  <a:srgbClr val="FF9966"/>
                </a:solidFill>
              </a:rPr>
              <a:t>v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n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95400" y="5181600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Cooperativeness</a:t>
            </a:r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990600" y="2667000"/>
            <a:ext cx="0" cy="230505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1066800" y="4953000"/>
            <a:ext cx="2376488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3399" name="AutoShape 7"/>
          <p:cNvSpPr>
            <a:spLocks noChangeArrowheads="1"/>
          </p:cNvSpPr>
          <p:nvPr/>
        </p:nvSpPr>
        <p:spPr bwMode="auto">
          <a:xfrm>
            <a:off x="1905000" y="32766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4932363" y="2636838"/>
            <a:ext cx="33210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>
              <a:solidFill>
                <a:srgbClr val="003399"/>
              </a:solidFill>
            </a:endParaRP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Moderate importance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Equal power – strong</a:t>
            </a:r>
          </a:p>
          <a:p>
            <a:r>
              <a:rPr lang="en-GB" sz="2400">
                <a:solidFill>
                  <a:srgbClr val="003399"/>
                </a:solidFill>
              </a:rPr>
              <a:t>     commitment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Temporary solutions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Time constraints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 Backup</a:t>
            </a:r>
            <a:endParaRPr lang="en-US" sz="2400">
              <a:solidFill>
                <a:srgbClr val="003399"/>
              </a:solidFill>
            </a:endParaRPr>
          </a:p>
        </p:txBody>
      </p:sp>
      <p:sp>
        <p:nvSpPr>
          <p:cNvPr id="443402" name="AutoShape 10"/>
          <p:cNvSpPr>
            <a:spLocks noChangeArrowheads="1"/>
          </p:cNvSpPr>
          <p:nvPr/>
        </p:nvSpPr>
        <p:spPr bwMode="auto">
          <a:xfrm>
            <a:off x="1219200" y="27432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43403" name="AutoShape 11"/>
          <p:cNvSpPr>
            <a:spLocks noChangeArrowheads="1"/>
          </p:cNvSpPr>
          <p:nvPr/>
        </p:nvSpPr>
        <p:spPr bwMode="auto">
          <a:xfrm>
            <a:off x="3048000" y="27432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4347" name="Picture 13" descr="j0304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908050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971800" y="44958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143000" y="44196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3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3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3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3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3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3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3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211638" y="765175"/>
            <a:ext cx="34559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3399FF"/>
                </a:solidFill>
              </a:rPr>
              <a:t>Collaborating</a:t>
            </a:r>
          </a:p>
          <a:p>
            <a:endParaRPr lang="en-GB" sz="2400">
              <a:solidFill>
                <a:srgbClr val="3399FF"/>
              </a:solidFill>
            </a:endParaRPr>
          </a:p>
          <a:p>
            <a:r>
              <a:rPr lang="en-GB" sz="2400" i="1">
                <a:solidFill>
                  <a:srgbClr val="3399FF"/>
                </a:solidFill>
              </a:rPr>
              <a:t>“Two heads are </a:t>
            </a:r>
          </a:p>
          <a:p>
            <a:r>
              <a:rPr lang="en-GB" sz="2400" i="1">
                <a:solidFill>
                  <a:srgbClr val="3399FF"/>
                </a:solidFill>
              </a:rPr>
              <a:t>better than one”</a:t>
            </a:r>
            <a:endParaRPr lang="en-US" sz="2400" i="1">
              <a:solidFill>
                <a:srgbClr val="3399FF"/>
              </a:solidFill>
            </a:endParaRP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578803" y="3102075"/>
            <a:ext cx="3190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9966"/>
                </a:solidFill>
              </a:rPr>
              <a:t>A</a:t>
            </a:r>
          </a:p>
          <a:p>
            <a:r>
              <a:rPr lang="en-GB" sz="1400" dirty="0">
                <a:solidFill>
                  <a:srgbClr val="FF9966"/>
                </a:solidFill>
              </a:rPr>
              <a:t>s</a:t>
            </a:r>
          </a:p>
          <a:p>
            <a:r>
              <a:rPr lang="en-GB" sz="1400" dirty="0">
                <a:solidFill>
                  <a:srgbClr val="FF9966"/>
                </a:solidFill>
              </a:rPr>
              <a:t>s</a:t>
            </a:r>
          </a:p>
          <a:p>
            <a:r>
              <a:rPr lang="en-GB" sz="1400" dirty="0">
                <a:solidFill>
                  <a:srgbClr val="FF9966"/>
                </a:solidFill>
              </a:rPr>
              <a:t>e</a:t>
            </a:r>
          </a:p>
          <a:p>
            <a:r>
              <a:rPr lang="en-GB" sz="1400" dirty="0">
                <a:solidFill>
                  <a:srgbClr val="FF9966"/>
                </a:solidFill>
              </a:rPr>
              <a:t>r</a:t>
            </a:r>
          </a:p>
          <a:p>
            <a:r>
              <a:rPr lang="en-GB" sz="1400" dirty="0">
                <a:solidFill>
                  <a:srgbClr val="FF9966"/>
                </a:solidFill>
              </a:rPr>
              <a:t>t</a:t>
            </a:r>
          </a:p>
          <a:p>
            <a:r>
              <a:rPr lang="en-GB" sz="1400" dirty="0" err="1">
                <a:solidFill>
                  <a:srgbClr val="FF9966"/>
                </a:solidFill>
              </a:rPr>
              <a:t>i</a:t>
            </a:r>
            <a:endParaRPr lang="en-GB" sz="1400" dirty="0">
              <a:solidFill>
                <a:srgbClr val="FF9966"/>
              </a:solidFill>
            </a:endParaRPr>
          </a:p>
          <a:p>
            <a:r>
              <a:rPr lang="en-GB" sz="1400" dirty="0">
                <a:solidFill>
                  <a:srgbClr val="FF9966"/>
                </a:solidFill>
              </a:rPr>
              <a:t>v</a:t>
            </a:r>
          </a:p>
          <a:p>
            <a:r>
              <a:rPr lang="en-GB" sz="1400" dirty="0">
                <a:solidFill>
                  <a:srgbClr val="FF9966"/>
                </a:solidFill>
              </a:rPr>
              <a:t>e</a:t>
            </a:r>
          </a:p>
          <a:p>
            <a:r>
              <a:rPr lang="en-GB" sz="1400" dirty="0">
                <a:solidFill>
                  <a:srgbClr val="FF9966"/>
                </a:solidFill>
              </a:rPr>
              <a:t>n</a:t>
            </a:r>
          </a:p>
          <a:p>
            <a:r>
              <a:rPr lang="en-GB" sz="1400" dirty="0">
                <a:solidFill>
                  <a:srgbClr val="FF9966"/>
                </a:solidFill>
              </a:rPr>
              <a:t>e</a:t>
            </a:r>
          </a:p>
          <a:p>
            <a:r>
              <a:rPr lang="en-GB" sz="1400" dirty="0">
                <a:solidFill>
                  <a:srgbClr val="FF9966"/>
                </a:solidFill>
              </a:rPr>
              <a:t>s</a:t>
            </a:r>
          </a:p>
          <a:p>
            <a:r>
              <a:rPr lang="en-GB" sz="1400" dirty="0">
                <a:solidFill>
                  <a:srgbClr val="FF9966"/>
                </a:solidFill>
              </a:rPr>
              <a:t>s</a:t>
            </a:r>
          </a:p>
          <a:p>
            <a:endParaRPr lang="en-US" sz="1400" dirty="0">
              <a:solidFill>
                <a:srgbClr val="FF9966"/>
              </a:solidFill>
            </a:endParaRP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1427163" y="5905818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F9966"/>
                </a:solidFill>
              </a:rPr>
              <a:t>Cooperativeness</a:t>
            </a:r>
            <a:endParaRPr lang="en-US" sz="1400" dirty="0">
              <a:solidFill>
                <a:srgbClr val="FF9966"/>
              </a:solidFill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971550" y="3500438"/>
            <a:ext cx="0" cy="230505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1116013" y="5805488"/>
            <a:ext cx="2376487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8280" name="AutoShape 8"/>
          <p:cNvSpPr>
            <a:spLocks noChangeArrowheads="1"/>
          </p:cNvSpPr>
          <p:nvPr/>
        </p:nvSpPr>
        <p:spPr bwMode="auto">
          <a:xfrm>
            <a:off x="2627313" y="3500438"/>
            <a:ext cx="720725" cy="6270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38281" name="Text Box 9"/>
          <p:cNvSpPr txBox="1">
            <a:spLocks noChangeArrowheads="1"/>
          </p:cNvSpPr>
          <p:nvPr/>
        </p:nvSpPr>
        <p:spPr bwMode="auto">
          <a:xfrm>
            <a:off x="5003800" y="2781300"/>
            <a:ext cx="36957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/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Integrating Solutions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Learning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Merging Perspectives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Gaining Commitment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Improving Relationships</a:t>
            </a:r>
            <a:endParaRPr lang="en-US" sz="2400">
              <a:solidFill>
                <a:srgbClr val="003399"/>
              </a:solidFill>
            </a:endParaRPr>
          </a:p>
        </p:txBody>
      </p:sp>
      <p:pic>
        <p:nvPicPr>
          <p:cNvPr id="15369" name="Picture 10" descr="j0233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41438"/>
            <a:ext cx="297338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83" name="AutoShape 11"/>
          <p:cNvSpPr>
            <a:spLocks noChangeArrowheads="1"/>
          </p:cNvSpPr>
          <p:nvPr/>
        </p:nvSpPr>
        <p:spPr bwMode="auto">
          <a:xfrm>
            <a:off x="1258888" y="3573463"/>
            <a:ext cx="360362" cy="287337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057400" y="44958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066800" y="52578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895600" y="53340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210618"/>
            <a:ext cx="8801100" cy="6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9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8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8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8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8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8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8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8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8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8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8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  <p:bldP spid="4382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4061" t="6815" r="12788" b="5612"/>
          <a:stretch>
            <a:fillRect/>
          </a:stretch>
        </p:blipFill>
        <p:spPr bwMode="auto">
          <a:xfrm>
            <a:off x="1994693" y="1666876"/>
            <a:ext cx="5497513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8956" y="28575"/>
            <a:ext cx="8229600" cy="104536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rgbClr val="00B0F0"/>
                </a:solidFill>
                <a:ea typeface="ＭＳ Ｐゴシック" pitchFamily="34" charset="-128"/>
              </a:rPr>
              <a:t>4 Paradigms of Human Interaction</a:t>
            </a:r>
          </a:p>
        </p:txBody>
      </p:sp>
      <p:sp>
        <p:nvSpPr>
          <p:cNvPr id="4" name="Frame 3"/>
          <p:cNvSpPr/>
          <p:nvPr/>
        </p:nvSpPr>
        <p:spPr>
          <a:xfrm>
            <a:off x="2470151" y="914399"/>
            <a:ext cx="5543550" cy="3266281"/>
          </a:xfrm>
          <a:prstGeom prst="frame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800600" y="3200400"/>
            <a:ext cx="120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2060"/>
                </a:solidFill>
              </a:rPr>
              <a:t>You influence </a:t>
            </a:r>
          </a:p>
          <a:p>
            <a:r>
              <a:rPr lang="en-GB" sz="1400">
                <a:solidFill>
                  <a:srgbClr val="002060"/>
                </a:solidFill>
              </a:rPr>
              <a:t>me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051050" y="3429000"/>
            <a:ext cx="360363" cy="3603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6948488" y="1628775"/>
            <a:ext cx="360362" cy="3603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44418"/>
            <a:ext cx="8801100" cy="7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1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34" charset="-128"/>
              </a:rPr>
              <a:t>Exercise 1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1524000"/>
            <a:ext cx="7620000" cy="46087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GB" dirty="0">
                <a:ea typeface="ＭＳ Ｐゴシック" pitchFamily="34" charset="-128"/>
              </a:rPr>
              <a:t>Discuss in pairs</a:t>
            </a:r>
          </a:p>
          <a:p>
            <a:r>
              <a:rPr lang="en-GB" dirty="0">
                <a:ea typeface="ＭＳ Ｐゴシック" pitchFamily="34" charset="-128"/>
              </a:rPr>
              <a:t>What are the benefits / disadvantages of  the styles you use most / least? (2 minutes)</a:t>
            </a:r>
          </a:p>
          <a:p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When might it have been helpful to use another style? (1 minute)</a:t>
            </a:r>
          </a:p>
          <a:p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When might it be important in the future, in your current role  to apply this learning? (4 minutes)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>
                <a:ea typeface="ＭＳ Ｐゴシック" pitchFamily="34" charset="-128"/>
              </a:rPr>
              <a:t>Managing conflict constructively: the behaviours</a:t>
            </a:r>
            <a:br>
              <a:rPr lang="en-GB" dirty="0">
                <a:ea typeface="ＭＳ Ｐゴシック" pitchFamily="34" charset="-128"/>
              </a:rPr>
            </a:br>
            <a:endParaRPr lang="en-GB" dirty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GB" sz="2400" dirty="0">
                <a:ea typeface="ＭＳ Ｐゴシック" pitchFamily="34" charset="-128"/>
              </a:rPr>
              <a:t>Surfaces unacknowledged differences in perspectives on work issues that may be preventing achievement of goals</a:t>
            </a:r>
          </a:p>
          <a:p>
            <a:r>
              <a:rPr lang="en-GB" sz="2400" dirty="0">
                <a:ea typeface="ＭＳ Ｐゴシック" pitchFamily="34" charset="-128"/>
              </a:rPr>
              <a:t>Tolerates hostility</a:t>
            </a:r>
          </a:p>
          <a:p>
            <a:r>
              <a:rPr lang="en-GB" sz="2400" dirty="0">
                <a:ea typeface="ＭＳ Ｐゴシック" pitchFamily="34" charset="-128"/>
              </a:rPr>
              <a:t>Demonstrates an openness to </a:t>
            </a:r>
            <a:r>
              <a:rPr lang="en-GB" sz="2400" dirty="0" smtClean="0">
                <a:ea typeface="ＭＳ Ｐゴシック" pitchFamily="34" charset="-128"/>
              </a:rPr>
              <a:t>others’ </a:t>
            </a:r>
            <a:r>
              <a:rPr lang="en-GB" sz="2400" dirty="0">
                <a:ea typeface="ＭＳ Ｐゴシック" pitchFamily="34" charset="-128"/>
              </a:rPr>
              <a:t>views</a:t>
            </a:r>
          </a:p>
          <a:p>
            <a:r>
              <a:rPr lang="en-GB" sz="2400" dirty="0">
                <a:ea typeface="ＭＳ Ｐゴシック" pitchFamily="34" charset="-128"/>
              </a:rPr>
              <a:t>Manages anger in themselves and others effectively</a:t>
            </a:r>
          </a:p>
          <a:p>
            <a:r>
              <a:rPr lang="en-GB" sz="2400" dirty="0">
                <a:ea typeface="ＭＳ Ｐゴシック" pitchFamily="34" charset="-128"/>
              </a:rPr>
              <a:t>Chooses an effective conflict management style to resolve the conflict</a:t>
            </a:r>
          </a:p>
          <a:p>
            <a:r>
              <a:rPr lang="en-GB" sz="2400" dirty="0">
                <a:ea typeface="ＭＳ Ｐゴシック" pitchFamily="34" charset="-128"/>
              </a:rPr>
              <a:t>Demonstrates an ability to manage crucial conversations effectively and achieve “win-win” outcomes</a:t>
            </a:r>
          </a:p>
          <a:p>
            <a:endParaRPr lang="en-GB" dirty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4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Crucial Conversations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800" dirty="0"/>
              <a:t>Change happens one conversation at a time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800" dirty="0"/>
              <a:t>“The path to organisational change is personal change”</a:t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800" dirty="0"/>
              <a:t>Conversations that;</a:t>
            </a:r>
          </a:p>
          <a:p>
            <a:pPr lvl="2">
              <a:lnSpc>
                <a:spcPct val="80000"/>
              </a:lnSpc>
              <a:defRPr/>
            </a:pPr>
            <a:r>
              <a:rPr lang="en-GB" sz="2000" dirty="0"/>
              <a:t>Surface assumptions</a:t>
            </a:r>
          </a:p>
          <a:p>
            <a:pPr lvl="2">
              <a:lnSpc>
                <a:spcPct val="80000"/>
              </a:lnSpc>
              <a:defRPr/>
            </a:pPr>
            <a:r>
              <a:rPr lang="en-GB" sz="2000" dirty="0"/>
              <a:t>Clarify responsibilities</a:t>
            </a:r>
          </a:p>
          <a:p>
            <a:pPr lvl="2">
              <a:lnSpc>
                <a:spcPct val="80000"/>
              </a:lnSpc>
              <a:defRPr/>
            </a:pPr>
            <a:r>
              <a:rPr lang="en-GB" sz="2000" dirty="0"/>
              <a:t>Identify and remove barriers</a:t>
            </a:r>
          </a:p>
          <a:p>
            <a:pPr lvl="2">
              <a:lnSpc>
                <a:spcPct val="80000"/>
              </a:lnSpc>
              <a:defRPr/>
            </a:pPr>
            <a:r>
              <a:rPr lang="en-GB" sz="2000" dirty="0"/>
              <a:t>Provide meaningful and honest feedback on </a:t>
            </a:r>
            <a:r>
              <a:rPr lang="en-GB" sz="2000" dirty="0" smtClean="0"/>
              <a:t>actions</a:t>
            </a:r>
            <a:endParaRPr lang="en-GB" sz="2000" dirty="0"/>
          </a:p>
          <a:p>
            <a:pPr lvl="2">
              <a:lnSpc>
                <a:spcPct val="80000"/>
              </a:lnSpc>
              <a:defRPr/>
            </a:pPr>
            <a:r>
              <a:rPr lang="en-GB" sz="2000" dirty="0"/>
              <a:t>Create possibility</a:t>
            </a:r>
          </a:p>
          <a:p>
            <a:pPr lvl="2">
              <a:lnSpc>
                <a:spcPct val="80000"/>
              </a:lnSpc>
              <a:defRPr/>
            </a:pPr>
            <a:endParaRPr lang="en-GB" sz="2000" dirty="0"/>
          </a:p>
          <a:p>
            <a:pPr lvl="2">
              <a:lnSpc>
                <a:spcPct val="80000"/>
              </a:lnSpc>
              <a:defRPr/>
            </a:pPr>
            <a:endParaRPr lang="en-GB" sz="20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800" dirty="0"/>
              <a:t>“</a:t>
            </a:r>
            <a:r>
              <a:rPr lang="en-GB" sz="2800" b="1" dirty="0">
                <a:solidFill>
                  <a:srgbClr val="800000"/>
                </a:solidFill>
                <a:latin typeface="+mj-lt"/>
              </a:rPr>
              <a:t>We can only change one conversation at a time”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28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Elephants in the Room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dirty="0"/>
              <a:t>Are you aware of important conversations in your head?</a:t>
            </a:r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r>
              <a:rPr lang="en-GB" sz="2400" dirty="0"/>
              <a:t>In other people’s heads?</a:t>
            </a:r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r>
              <a:rPr lang="en-GB" sz="2400" dirty="0"/>
              <a:t>How long does it take for those crucial conversations to get out into the open?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24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2400" dirty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4000" b="1" dirty="0">
                <a:solidFill>
                  <a:srgbClr val="800000"/>
                </a:solidFill>
                <a:latin typeface="+mj-lt"/>
              </a:rPr>
              <a:t>Ignoring the Elephant in the Room only makes it bigger</a:t>
            </a:r>
          </a:p>
          <a:p>
            <a:pPr algn="ctr">
              <a:lnSpc>
                <a:spcPct val="80000"/>
              </a:lnSpc>
              <a:defRPr/>
            </a:pPr>
            <a:endParaRPr lang="en-GB" b="1" dirty="0">
              <a:solidFill>
                <a:srgbClr val="66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Crucial Conversations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71562"/>
            <a:ext cx="7911662" cy="518734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sz="3300" b="1" dirty="0" smtClean="0">
              <a:solidFill>
                <a:srgbClr val="8000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3300" b="1" dirty="0" smtClean="0">
                <a:solidFill>
                  <a:srgbClr val="800000"/>
                </a:solidFill>
                <a:latin typeface="+mj-lt"/>
              </a:rPr>
              <a:t>1.Common </a:t>
            </a:r>
            <a:r>
              <a:rPr lang="en-GB" sz="3300" b="1" dirty="0">
                <a:solidFill>
                  <a:srgbClr val="800000"/>
                </a:solidFill>
                <a:latin typeface="+mj-lt"/>
              </a:rPr>
              <a:t>Purpose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300" dirty="0"/>
              <a:t>“What is important to </a:t>
            </a:r>
            <a:r>
              <a:rPr lang="en-GB" sz="3300" dirty="0" smtClean="0"/>
              <a:t>me … and </a:t>
            </a:r>
            <a:r>
              <a:rPr lang="en-GB" sz="3300" dirty="0"/>
              <a:t>you”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33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3300" b="1" dirty="0">
                <a:solidFill>
                  <a:srgbClr val="800000"/>
                </a:solidFill>
                <a:latin typeface="+mj-lt"/>
              </a:rPr>
              <a:t>2. Current reality </a:t>
            </a:r>
            <a:r>
              <a:rPr lang="en-GB" sz="3300" b="1" dirty="0" err="1">
                <a:solidFill>
                  <a:srgbClr val="800000"/>
                </a:solidFill>
                <a:latin typeface="+mj-lt"/>
              </a:rPr>
              <a:t>vs</a:t>
            </a:r>
            <a:r>
              <a:rPr lang="en-GB" sz="3300" b="1" dirty="0">
                <a:solidFill>
                  <a:srgbClr val="800000"/>
                </a:solidFill>
                <a:latin typeface="+mj-lt"/>
              </a:rPr>
              <a:t> pretence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300" dirty="0"/>
              <a:t>“You know the way we </a:t>
            </a:r>
            <a:r>
              <a:rPr lang="en-GB" sz="3300" dirty="0" smtClean="0"/>
              <a:t>say ...  </a:t>
            </a:r>
            <a:r>
              <a:rPr lang="en-GB" sz="3300" dirty="0"/>
              <a:t>in reality </a:t>
            </a:r>
            <a:r>
              <a:rPr lang="en-GB" sz="3300" dirty="0" smtClean="0"/>
              <a:t>we ...</a:t>
            </a:r>
            <a:endParaRPr lang="en-GB" sz="33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33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3300" b="1" dirty="0">
                <a:solidFill>
                  <a:srgbClr val="800000"/>
                </a:solidFill>
                <a:latin typeface="+mj-lt"/>
              </a:rPr>
              <a:t>3. Impact of pretence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300" dirty="0"/>
              <a:t>“When we do that this </a:t>
            </a:r>
            <a:r>
              <a:rPr lang="en-GB" sz="3300" dirty="0" smtClean="0"/>
              <a:t>happens ..”</a:t>
            </a:r>
            <a:endParaRPr lang="en-GB" sz="33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143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Understand the different modes of conflict handling.</a:t>
            </a:r>
          </a:p>
          <a:p>
            <a:r>
              <a:rPr lang="en-GB" dirty="0">
                <a:ea typeface="ＭＳ Ｐゴシック" pitchFamily="34" charset="-128"/>
              </a:rPr>
              <a:t>Become more aware of your own conflict management style.</a:t>
            </a:r>
          </a:p>
          <a:p>
            <a:r>
              <a:rPr lang="en-GB" dirty="0">
                <a:ea typeface="ＭＳ Ｐゴシック" pitchFamily="34" charset="-128"/>
              </a:rPr>
              <a:t>Recognize the conflict modes of </a:t>
            </a:r>
            <a:r>
              <a:rPr lang="en-GB" dirty="0" smtClean="0">
                <a:ea typeface="ＭＳ Ｐゴシック" pitchFamily="34" charset="-128"/>
              </a:rPr>
              <a:t>others.</a:t>
            </a:r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Assess conflict </a:t>
            </a:r>
            <a:r>
              <a:rPr lang="en-GB" dirty="0" smtClean="0">
                <a:ea typeface="ＭＳ Ｐゴシック" pitchFamily="34" charset="-128"/>
              </a:rPr>
              <a:t>situations.</a:t>
            </a:r>
            <a:endParaRPr lang="en-GB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7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538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dirty="0">
                <a:ea typeface="ＭＳ Ｐゴシック" pitchFamily="34" charset="-128"/>
              </a:rPr>
              <a:t>Crucial Conversations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14400"/>
            <a:ext cx="7911662" cy="534451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GB" sz="33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3300" b="1" dirty="0">
                <a:solidFill>
                  <a:srgbClr val="800000"/>
                </a:solidFill>
                <a:latin typeface="+mj-lt"/>
              </a:rPr>
              <a:t>4. </a:t>
            </a:r>
            <a:r>
              <a:rPr lang="en-GB" sz="3300" b="1" dirty="0" smtClean="0">
                <a:solidFill>
                  <a:srgbClr val="800000"/>
                </a:solidFill>
                <a:latin typeface="+mj-lt"/>
              </a:rPr>
              <a:t>Cost.</a:t>
            </a:r>
            <a:r>
              <a:rPr lang="en-GB" sz="3300" dirty="0" smtClean="0"/>
              <a:t>.. to </a:t>
            </a:r>
            <a:r>
              <a:rPr lang="en-GB" sz="3300" dirty="0"/>
              <a:t>me personally”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33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3300" b="1" dirty="0">
                <a:solidFill>
                  <a:srgbClr val="800000"/>
                </a:solidFill>
                <a:latin typeface="+mj-lt"/>
              </a:rPr>
              <a:t>5. Creating Future Possibilities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300" dirty="0"/>
              <a:t>“What I want to happen is…” “ How do you think we could change this?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3300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sz="3300" b="1" dirty="0">
                <a:solidFill>
                  <a:srgbClr val="800000"/>
                </a:solidFill>
                <a:latin typeface="+mj-lt"/>
              </a:rPr>
              <a:t>6. Commitment to change: what you will do  and what you would like them to do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300" dirty="0"/>
              <a:t>“ I want to commit to …could you…?”...CREATING POSSIBILITIES. </a:t>
            </a:r>
          </a:p>
          <a:p>
            <a:pPr>
              <a:lnSpc>
                <a:spcPct val="80000"/>
              </a:lnSpc>
              <a:defRPr/>
            </a:pPr>
            <a:endParaRPr lang="en-GB" sz="180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sz="1800" i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73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176865" y="2438400"/>
            <a:ext cx="6798735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is conflict?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37D82-E3C5-40B5-B0F7-350A180139B7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ea typeface="ＭＳ Ｐゴシック" pitchFamily="34" charset="-128"/>
              </a:rPr>
              <a:t>Conflict?</a:t>
            </a: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3505200" cy="39798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GB" sz="4000" dirty="0">
                <a:ea typeface="ＭＳ Ｐゴシック" pitchFamily="34" charset="-128"/>
              </a:rPr>
              <a:t>Any situation where your concerns or desires differ from another </a:t>
            </a:r>
            <a:r>
              <a:rPr lang="en-GB" sz="4000" dirty="0" smtClean="0">
                <a:ea typeface="ＭＳ Ｐゴシック" pitchFamily="34" charset="-128"/>
              </a:rPr>
              <a:t>person’s.</a:t>
            </a:r>
            <a:endParaRPr lang="en-US" sz="4000" dirty="0">
              <a:ea typeface="ＭＳ Ｐゴシック" pitchFamily="34" charset="-128"/>
            </a:endParaRPr>
          </a:p>
        </p:txBody>
      </p:sp>
      <p:pic>
        <p:nvPicPr>
          <p:cNvPr id="1026" name="Picture 2" descr="C:\Users\Personal\Pictures\confl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330" y="1447800"/>
            <a:ext cx="4050698" cy="4495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ea typeface="ＭＳ Ｐゴシック" pitchFamily="34" charset="-128"/>
              </a:rPr>
              <a:t>When is conflict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34" charset="-128"/>
              </a:rPr>
              <a:t>Negative emotions tell us that issues are important and need </a:t>
            </a:r>
            <a:r>
              <a:rPr lang="en-GB" dirty="0" smtClean="0">
                <a:ea typeface="ＭＳ Ｐゴシック" pitchFamily="34" charset="-128"/>
              </a:rPr>
              <a:t>attention.</a:t>
            </a:r>
            <a:endParaRPr lang="en-GB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Surfaces </a:t>
            </a:r>
            <a:r>
              <a:rPr lang="en-GB" dirty="0" smtClean="0">
                <a:ea typeface="ＭＳ Ｐゴシック" pitchFamily="34" charset="-128"/>
              </a:rPr>
              <a:t>issues.</a:t>
            </a:r>
            <a:endParaRPr lang="en-GB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All high performing teams have some conflicts. </a:t>
            </a:r>
            <a:r>
              <a:rPr lang="en-GB" dirty="0" smtClean="0">
                <a:ea typeface="ＭＳ Ｐゴシック" pitchFamily="34" charset="-128"/>
              </a:rPr>
              <a:t>i.e. </a:t>
            </a:r>
            <a:r>
              <a:rPr lang="en-GB" dirty="0">
                <a:ea typeface="ＭＳ Ｐゴシック" pitchFamily="34" charset="-128"/>
              </a:rPr>
              <a:t>about 3:1 ratio of positive to negative.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/>
          <p:cNvSpPr>
            <a:spLocks noChangeShapeType="1"/>
          </p:cNvSpPr>
          <p:nvPr/>
        </p:nvSpPr>
        <p:spPr bwMode="auto">
          <a:xfrm flipV="1">
            <a:off x="1403350" y="1125538"/>
            <a:ext cx="0" cy="1871662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 flipV="1">
            <a:off x="1619250" y="2997200"/>
            <a:ext cx="187325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827088" y="765175"/>
            <a:ext cx="3127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A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r</a:t>
            </a:r>
          </a:p>
          <a:p>
            <a:r>
              <a:rPr lang="en-GB" sz="1400">
                <a:solidFill>
                  <a:srgbClr val="FF9966"/>
                </a:solidFill>
              </a:rPr>
              <a:t>t</a:t>
            </a:r>
          </a:p>
          <a:p>
            <a:r>
              <a:rPr lang="en-GB" sz="1400">
                <a:solidFill>
                  <a:srgbClr val="FF9966"/>
                </a:solidFill>
              </a:rPr>
              <a:t>i</a:t>
            </a:r>
          </a:p>
          <a:p>
            <a:r>
              <a:rPr lang="en-GB" sz="1400">
                <a:solidFill>
                  <a:srgbClr val="FF9966"/>
                </a:solidFill>
              </a:rPr>
              <a:t>v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n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692275" y="3284538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Cooperativeness</a:t>
            </a:r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900113" y="4365625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Your Conflict</a:t>
            </a:r>
          </a:p>
          <a:p>
            <a:r>
              <a:rPr lang="en-GB"/>
              <a:t> Mode</a:t>
            </a:r>
            <a:endParaRPr lang="en-US"/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2824163" y="45291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=</a:t>
            </a:r>
            <a:endParaRPr lang="en-US"/>
          </a:p>
        </p:txBody>
      </p:sp>
      <p:sp>
        <p:nvSpPr>
          <p:cNvPr id="427020" name="Oval 12"/>
          <p:cNvSpPr>
            <a:spLocks noChangeArrowheads="1"/>
          </p:cNvSpPr>
          <p:nvPr/>
        </p:nvSpPr>
        <p:spPr bwMode="auto">
          <a:xfrm>
            <a:off x="3779838" y="4221163"/>
            <a:ext cx="16557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Skill</a:t>
            </a:r>
            <a:endParaRPr lang="en-US"/>
          </a:p>
        </p:txBody>
      </p:sp>
      <p:sp>
        <p:nvSpPr>
          <p:cNvPr id="427021" name="Text Box 13"/>
          <p:cNvSpPr txBox="1">
            <a:spLocks noChangeArrowheads="1"/>
          </p:cNvSpPr>
          <p:nvPr/>
        </p:nvSpPr>
        <p:spPr bwMode="auto">
          <a:xfrm>
            <a:off x="6064250" y="45291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+</a:t>
            </a:r>
            <a:endParaRPr lang="en-US"/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6659563" y="4221163"/>
            <a:ext cx="16557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Situation</a:t>
            </a:r>
            <a:endParaRPr lang="en-US"/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2967038" y="1289050"/>
            <a:ext cx="286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3399FF"/>
                </a:solidFill>
              </a:rPr>
              <a:t>Two basic aspects of all </a:t>
            </a:r>
          </a:p>
          <a:p>
            <a:r>
              <a:rPr lang="en-GB">
                <a:solidFill>
                  <a:srgbClr val="3399FF"/>
                </a:solidFill>
              </a:rPr>
              <a:t>conflict handling modes</a:t>
            </a:r>
            <a:endParaRPr lang="en-US">
              <a:solidFill>
                <a:srgbClr val="3399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2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7" grpId="0"/>
      <p:bldP spid="427018" grpId="0"/>
      <p:bldP spid="427020" grpId="0" animBg="1"/>
      <p:bldP spid="427021" grpId="0"/>
      <p:bldP spid="4270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6866" y="468313"/>
            <a:ext cx="6798734" cy="565151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>
                <a:ea typeface="ＭＳ Ｐゴシック" pitchFamily="34" charset="-128"/>
              </a:rPr>
              <a:t>The Five Conflict Handling Modes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9220" name="Text Box 6"/>
          <p:cNvSpPr txBox="1"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 err="1">
                <a:solidFill>
                  <a:srgbClr val="FF9966"/>
                </a:solidFill>
                <a:ea typeface="ＭＳ Ｐゴシック" pitchFamily="34" charset="-128"/>
              </a:rPr>
              <a:t>i</a:t>
            </a:r>
            <a:endParaRPr lang="en-GB" sz="1800" b="1" dirty="0">
              <a:solidFill>
                <a:srgbClr val="FF9966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v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rgbClr val="FF9966"/>
                </a:solidFill>
                <a:ea typeface="ＭＳ Ｐゴシック" pitchFamily="34" charset="-128"/>
              </a:rPr>
              <a:t>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800" b="1" dirty="0">
              <a:solidFill>
                <a:srgbClr val="FFCC66"/>
              </a:solidFill>
              <a:ea typeface="ＭＳ Ｐゴシック" pitchFamily="34" charset="-128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124200" y="53340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9966"/>
                </a:solidFill>
              </a:rPr>
              <a:t>Cooperativeness</a:t>
            </a:r>
            <a:endParaRPr lang="en-US">
              <a:solidFill>
                <a:srgbClr val="FF9966"/>
              </a:solidFill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023938" y="481647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</a:t>
            </a:r>
            <a:endParaRPr lang="en-US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971550" y="19891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+</a:t>
            </a:r>
            <a:endParaRPr lang="en-US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1476375" y="573405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-</a:t>
            </a:r>
            <a:endParaRPr lang="en-US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7308850" y="558958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+</a:t>
            </a:r>
            <a:endParaRPr lang="en-US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1447800" y="44958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29069" name="AutoShape 13"/>
          <p:cNvSpPr>
            <a:spLocks noChangeArrowheads="1"/>
          </p:cNvSpPr>
          <p:nvPr/>
        </p:nvSpPr>
        <p:spPr bwMode="auto">
          <a:xfrm>
            <a:off x="4114800" y="28194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29070" name="AutoShape 14"/>
          <p:cNvSpPr>
            <a:spLocks noChangeArrowheads="1"/>
          </p:cNvSpPr>
          <p:nvPr/>
        </p:nvSpPr>
        <p:spPr bwMode="auto">
          <a:xfrm>
            <a:off x="6858000" y="19050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29071" name="AutoShape 15"/>
          <p:cNvSpPr>
            <a:spLocks noChangeArrowheads="1"/>
          </p:cNvSpPr>
          <p:nvPr/>
        </p:nvSpPr>
        <p:spPr bwMode="auto">
          <a:xfrm>
            <a:off x="6934200" y="44196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29072" name="AutoShape 16"/>
          <p:cNvSpPr>
            <a:spLocks noChangeArrowheads="1"/>
          </p:cNvSpPr>
          <p:nvPr/>
        </p:nvSpPr>
        <p:spPr bwMode="auto">
          <a:xfrm>
            <a:off x="1600200" y="16764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 flipV="1">
            <a:off x="1116013" y="27082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>
            <a:off x="2916238" y="6021388"/>
            <a:ext cx="273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9077" name="Text Box 21"/>
          <p:cNvSpPr txBox="1">
            <a:spLocks noChangeArrowheads="1"/>
          </p:cNvSpPr>
          <p:nvPr/>
        </p:nvSpPr>
        <p:spPr bwMode="auto">
          <a:xfrm>
            <a:off x="1527175" y="280035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Competing</a:t>
            </a:r>
            <a:endParaRPr lang="en-US"/>
          </a:p>
        </p:txBody>
      </p:sp>
      <p:sp>
        <p:nvSpPr>
          <p:cNvPr id="429078" name="Text Box 22"/>
          <p:cNvSpPr txBox="1">
            <a:spLocks noChangeArrowheads="1"/>
          </p:cNvSpPr>
          <p:nvPr/>
        </p:nvSpPr>
        <p:spPr bwMode="auto">
          <a:xfrm>
            <a:off x="6019800" y="26670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Collaborating</a:t>
            </a:r>
            <a:endParaRPr lang="en-US"/>
          </a:p>
        </p:txBody>
      </p:sp>
      <p:sp>
        <p:nvSpPr>
          <p:cNvPr id="429079" name="Text Box 23"/>
          <p:cNvSpPr txBox="1">
            <a:spLocks noChangeArrowheads="1"/>
          </p:cNvSpPr>
          <p:nvPr/>
        </p:nvSpPr>
        <p:spPr bwMode="auto">
          <a:xfrm>
            <a:off x="3581400" y="37338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Compromising</a:t>
            </a:r>
            <a:endParaRPr lang="en-US"/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1447800" y="39624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Avoiding</a:t>
            </a:r>
            <a:endParaRPr lang="en-US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5867400" y="3886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Accommodating</a:t>
            </a:r>
            <a:endParaRPr lang="en-US"/>
          </a:p>
        </p:txBody>
      </p:sp>
      <p:pic>
        <p:nvPicPr>
          <p:cNvPr id="2050" name="Picture 2" descr="C:\Users\Personal\Pictures\confli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022350"/>
            <a:ext cx="6223000" cy="4667250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30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7" grpId="0"/>
      <p:bldP spid="429078" grpId="0"/>
      <p:bldP spid="429079" grpId="0"/>
      <p:bldP spid="429080" grpId="0"/>
      <p:bldP spid="4290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>
                <a:ea typeface="ＭＳ Ｐゴシック" pitchFamily="34" charset="-128"/>
              </a:rPr>
              <a:t>Exercise 1 </a:t>
            </a:r>
            <a:r>
              <a:rPr lang="en-GB" dirty="0">
                <a:ea typeface="ＭＳ Ｐゴシック" pitchFamily="34" charset="-128"/>
              </a:rPr>
              <a:t/>
            </a:r>
            <a:br>
              <a:rPr lang="en-GB" dirty="0">
                <a:ea typeface="ＭＳ Ｐゴシック" pitchFamily="34" charset="-128"/>
              </a:rPr>
            </a:br>
            <a:r>
              <a:rPr lang="en-GB" dirty="0">
                <a:ea typeface="ＭＳ Ｐゴシック" pitchFamily="34" charset="-128"/>
              </a:rPr>
              <a:t/>
            </a:r>
            <a:br>
              <a:rPr lang="en-GB" dirty="0">
                <a:ea typeface="ＭＳ Ｐゴシック" pitchFamily="34" charset="-128"/>
              </a:rPr>
            </a:br>
            <a:endParaRPr lang="en-GB" dirty="0">
              <a:ea typeface="ＭＳ Ｐゴシック" pitchFamily="34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981200"/>
            <a:ext cx="7924800" cy="3382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34" charset="-128"/>
              </a:rPr>
              <a:t>Listen to the description of each style</a:t>
            </a:r>
          </a:p>
          <a:p>
            <a:pPr>
              <a:buFontTx/>
              <a:buNone/>
            </a:pPr>
            <a:endParaRPr dirty="0"/>
          </a:p>
          <a:p>
            <a:pPr>
              <a:buFontTx/>
              <a:buNone/>
            </a:pPr>
            <a:r>
              <a:rPr lang="en-GB" dirty="0">
                <a:ea typeface="ＭＳ Ｐゴシック" pitchFamily="34" charset="-128"/>
              </a:rPr>
              <a:t>AND LATER YOU WILL BE REQUIRED TO: </a:t>
            </a:r>
          </a:p>
          <a:p>
            <a:r>
              <a:rPr lang="en-GB" dirty="0">
                <a:ea typeface="ＭＳ Ｐゴシック" pitchFamily="34" charset="-128"/>
              </a:rPr>
              <a:t>Consider how frequently you use that style i.e. 100% to  10% of the time?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832225" y="728663"/>
            <a:ext cx="3805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3399FF"/>
                </a:solidFill>
              </a:rPr>
              <a:t>Competing</a:t>
            </a:r>
          </a:p>
          <a:p>
            <a:endParaRPr lang="en-GB" sz="2400">
              <a:solidFill>
                <a:srgbClr val="3399FF"/>
              </a:solidFill>
            </a:endParaRPr>
          </a:p>
          <a:p>
            <a:r>
              <a:rPr lang="en-GB" sz="2400" i="1">
                <a:solidFill>
                  <a:srgbClr val="3399FF"/>
                </a:solidFill>
              </a:rPr>
              <a:t>“My way or the highway”</a:t>
            </a:r>
            <a:endParaRPr lang="en-US" sz="2400" i="1">
              <a:solidFill>
                <a:srgbClr val="3399FF"/>
              </a:solidFill>
            </a:endParaRPr>
          </a:p>
        </p:txBody>
      </p:sp>
      <p:pic>
        <p:nvPicPr>
          <p:cNvPr id="11267" name="Picture 6" descr="j02135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12875"/>
            <a:ext cx="1727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33400" y="2590800"/>
            <a:ext cx="3127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A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r</a:t>
            </a:r>
          </a:p>
          <a:p>
            <a:r>
              <a:rPr lang="en-GB" sz="1400">
                <a:solidFill>
                  <a:srgbClr val="FF9966"/>
                </a:solidFill>
              </a:rPr>
              <a:t>t</a:t>
            </a:r>
          </a:p>
          <a:p>
            <a:r>
              <a:rPr lang="en-GB" sz="1400">
                <a:solidFill>
                  <a:srgbClr val="FF9966"/>
                </a:solidFill>
              </a:rPr>
              <a:t>i</a:t>
            </a:r>
          </a:p>
          <a:p>
            <a:r>
              <a:rPr lang="en-GB" sz="1400">
                <a:solidFill>
                  <a:srgbClr val="FF9966"/>
                </a:solidFill>
              </a:rPr>
              <a:t>v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n</a:t>
            </a:r>
          </a:p>
          <a:p>
            <a:r>
              <a:rPr lang="en-GB" sz="1400">
                <a:solidFill>
                  <a:srgbClr val="FF9966"/>
                </a:solidFill>
              </a:rPr>
              <a:t>e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r>
              <a:rPr lang="en-GB" sz="1400">
                <a:solidFill>
                  <a:srgbClr val="FF9966"/>
                </a:solidFill>
              </a:rPr>
              <a:t>s</a:t>
            </a:r>
          </a:p>
          <a:p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371600" y="5257800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9966"/>
                </a:solidFill>
              </a:rPr>
              <a:t>Cooperativeness</a:t>
            </a:r>
            <a:endParaRPr lang="en-US" sz="1400">
              <a:solidFill>
                <a:srgbClr val="FF9966"/>
              </a:solidFill>
            </a:endParaRP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 flipV="1">
            <a:off x="990600" y="2819400"/>
            <a:ext cx="0" cy="230505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 flipV="1">
            <a:off x="1066800" y="5105400"/>
            <a:ext cx="2376488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092" name="AutoShape 12"/>
          <p:cNvSpPr>
            <a:spLocks noChangeArrowheads="1"/>
          </p:cNvSpPr>
          <p:nvPr/>
        </p:nvSpPr>
        <p:spPr bwMode="auto">
          <a:xfrm>
            <a:off x="1143000" y="2971800"/>
            <a:ext cx="720725" cy="6270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5003800" y="3070225"/>
            <a:ext cx="32559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/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Quick Action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Unpopular Decisions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Vital Issues</a:t>
            </a:r>
          </a:p>
          <a:p>
            <a:pPr>
              <a:buFontTx/>
              <a:buChar char="o"/>
            </a:pPr>
            <a:r>
              <a:rPr lang="en-GB" sz="2400">
                <a:solidFill>
                  <a:srgbClr val="003399"/>
                </a:solidFill>
              </a:rPr>
              <a:t> Protection</a:t>
            </a:r>
            <a:endParaRPr lang="en-US" sz="2400">
              <a:solidFill>
                <a:srgbClr val="003399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219200" y="46482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057400" y="39624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3048000" y="46482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2971800" y="3124200"/>
            <a:ext cx="360363" cy="287338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1206</Words>
  <Application>Microsoft Macintosh PowerPoint</Application>
  <PresentationFormat>On-screen Show (4:3)</PresentationFormat>
  <Paragraphs>343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Narrow</vt:lpstr>
      <vt:lpstr>Calibri</vt:lpstr>
      <vt:lpstr>Garamond</vt:lpstr>
      <vt:lpstr>ＭＳ Ｐゴシック</vt:lpstr>
      <vt:lpstr>Wingdings</vt:lpstr>
      <vt:lpstr>Arial</vt:lpstr>
      <vt:lpstr>Organic</vt:lpstr>
      <vt:lpstr> Conflict Management in One Health Leadership   </vt:lpstr>
      <vt:lpstr>Objectives </vt:lpstr>
      <vt:lpstr>What is conflict?</vt:lpstr>
      <vt:lpstr>Conflict?</vt:lpstr>
      <vt:lpstr>When is conflict useful?</vt:lpstr>
      <vt:lpstr>PowerPoint Presentation</vt:lpstr>
      <vt:lpstr>The Five Conflict Handling Modes</vt:lpstr>
      <vt:lpstr>Exercise 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Paradigms of Human Interaction</vt:lpstr>
      <vt:lpstr>Exercise 1</vt:lpstr>
      <vt:lpstr>Managing conflict constructively: the behaviours </vt:lpstr>
      <vt:lpstr>Crucial Conversations</vt:lpstr>
      <vt:lpstr>Elephants in the Room</vt:lpstr>
      <vt:lpstr>Crucial Conversations</vt:lpstr>
      <vt:lpstr>Crucial Conversations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28</cp:revision>
  <dcterms:created xsi:type="dcterms:W3CDTF">2019-11-24T14:19:09Z</dcterms:created>
  <dcterms:modified xsi:type="dcterms:W3CDTF">2019-11-29T11:54:12Z</dcterms:modified>
</cp:coreProperties>
</file>