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3" rtl="0" eaLnBrk="1" fontAlgn="auto" latinLnBrk="0" hangingPunct="1">
              <a:lnSpc>
                <a:spcPct val="100000"/>
              </a:lnSpc>
              <a:spcBef>
                <a:spcPts val="0"/>
              </a:spcBef>
              <a:spcAft>
                <a:spcPts val="0"/>
              </a:spcAft>
              <a:buClrTx/>
              <a:buSzTx/>
              <a:buFontTx/>
              <a:buNone/>
              <a:tabLst/>
              <a:defRPr/>
            </a:pPr>
            <a:r>
              <a:rPr lang="en-US" sz="1200" dirty="0">
                <a:solidFill>
                  <a:srgbClr val="000000"/>
                </a:solidFill>
                <a:cs typeface="Times New Roman" pitchFamily="18" charset="0"/>
              </a:rPr>
              <a:t>Psychologists</a:t>
            </a:r>
            <a:r>
              <a:rPr lang="en-US" sz="1200" baseline="0" dirty="0">
                <a:solidFill>
                  <a:srgbClr val="000000"/>
                </a:solidFill>
                <a:cs typeface="Times New Roman" pitchFamily="18" charset="0"/>
              </a:rPr>
              <a:t> define b</a:t>
            </a:r>
            <a:r>
              <a:rPr lang="en-US" sz="1200" dirty="0">
                <a:solidFill>
                  <a:srgbClr val="000000"/>
                </a:solidFill>
                <a:cs typeface="Times New Roman" pitchFamily="18" charset="0"/>
              </a:rPr>
              <a:t>ehavior as a function of the interaction between the person and the environment. </a:t>
            </a:r>
          </a:p>
          <a:p>
            <a:pPr marL="0" marR="0" indent="0" algn="l" defTabSz="914353" rtl="0" eaLnBrk="1" fontAlgn="auto" latinLnBrk="0" hangingPunct="1">
              <a:lnSpc>
                <a:spcPct val="100000"/>
              </a:lnSpc>
              <a:spcBef>
                <a:spcPts val="0"/>
              </a:spcBef>
              <a:spcAft>
                <a:spcPts val="0"/>
              </a:spcAft>
              <a:buClrTx/>
              <a:buSzTx/>
              <a:buFontTx/>
              <a:buNone/>
              <a:tabLst/>
              <a:defRPr/>
            </a:pPr>
            <a:endParaRPr lang="en-US" sz="1200" dirty="0">
              <a:solidFill>
                <a:srgbClr val="000000"/>
              </a:solidFill>
              <a:cs typeface="Times New Roman" pitchFamily="18" charset="0"/>
            </a:endParaRPr>
          </a:p>
          <a:p>
            <a:pPr marL="0" marR="0" indent="0" algn="l" defTabSz="914353" rtl="0" eaLnBrk="1" fontAlgn="auto" latinLnBrk="0" hangingPunct="1">
              <a:lnSpc>
                <a:spcPct val="100000"/>
              </a:lnSpc>
              <a:spcBef>
                <a:spcPts val="0"/>
              </a:spcBef>
              <a:spcAft>
                <a:spcPts val="0"/>
              </a:spcAft>
              <a:buClrTx/>
              <a:buSzTx/>
              <a:buFontTx/>
              <a:buNone/>
              <a:tabLst/>
              <a:defRPr/>
            </a:pPr>
            <a:r>
              <a:rPr lang="en-US" sz="1200" dirty="0">
                <a:solidFill>
                  <a:srgbClr val="000000"/>
                </a:solidFill>
                <a:cs typeface="Times New Roman" pitchFamily="18" charset="0"/>
              </a:rPr>
              <a:t>All the behaviors shown here can</a:t>
            </a:r>
            <a:r>
              <a:rPr lang="en-US" sz="1200" baseline="0" dirty="0">
                <a:solidFill>
                  <a:srgbClr val="000000"/>
                </a:solidFill>
                <a:cs typeface="Times New Roman" pitchFamily="18" charset="0"/>
              </a:rPr>
              <a:t> only take place in a particular environment. </a:t>
            </a:r>
          </a:p>
          <a:p>
            <a:pPr marL="171450" marR="0" indent="-171450" algn="l" defTabSz="914353" rtl="0" eaLnBrk="1" fontAlgn="auto" latinLnBrk="0" hangingPunct="1">
              <a:lnSpc>
                <a:spcPct val="100000"/>
              </a:lnSpc>
              <a:spcBef>
                <a:spcPts val="0"/>
              </a:spcBef>
              <a:spcAft>
                <a:spcPts val="0"/>
              </a:spcAft>
              <a:buClrTx/>
              <a:buSzTx/>
              <a:buFontTx/>
              <a:buChar char="-"/>
              <a:tabLst/>
              <a:defRPr/>
            </a:pPr>
            <a:r>
              <a:rPr lang="en-US" sz="1200" baseline="0" dirty="0">
                <a:solidFill>
                  <a:srgbClr val="000000"/>
                </a:solidFill>
                <a:cs typeface="Times New Roman" pitchFamily="18" charset="0"/>
              </a:rPr>
              <a:t>You can only wash your hands if you have access to clean water</a:t>
            </a:r>
          </a:p>
          <a:p>
            <a:pPr marL="171450" marR="0" indent="-171450" algn="l" defTabSz="914353" rtl="0" eaLnBrk="1" fontAlgn="auto" latinLnBrk="0" hangingPunct="1">
              <a:lnSpc>
                <a:spcPct val="100000"/>
              </a:lnSpc>
              <a:spcBef>
                <a:spcPts val="0"/>
              </a:spcBef>
              <a:spcAft>
                <a:spcPts val="0"/>
              </a:spcAft>
              <a:buClrTx/>
              <a:buSzTx/>
              <a:buFontTx/>
              <a:buChar char="-"/>
              <a:tabLst/>
              <a:defRPr/>
            </a:pPr>
            <a:r>
              <a:rPr lang="en-US" sz="1200" baseline="0" dirty="0">
                <a:solidFill>
                  <a:srgbClr val="000000"/>
                </a:solidFill>
                <a:cs typeface="Times New Roman" pitchFamily="18" charset="0"/>
              </a:rPr>
              <a:t>You can only poach or protect rhinoceroses in an area that supports </a:t>
            </a:r>
            <a:r>
              <a:rPr lang="en-US" sz="1200" baseline="0" dirty="0" err="1">
                <a:solidFill>
                  <a:srgbClr val="000000"/>
                </a:solidFill>
                <a:cs typeface="Times New Roman" pitchFamily="18" charset="0"/>
              </a:rPr>
              <a:t>rhinoceri</a:t>
            </a:r>
            <a:endParaRPr lang="en-US" sz="1200" baseline="0" dirty="0">
              <a:solidFill>
                <a:srgbClr val="000000"/>
              </a:solidFill>
              <a:cs typeface="Times New Roman" pitchFamily="18" charset="0"/>
            </a:endParaRPr>
          </a:p>
          <a:p>
            <a:pPr marL="171450" marR="0" indent="-171450" algn="l" defTabSz="914353" rtl="0" eaLnBrk="1" fontAlgn="auto" latinLnBrk="0" hangingPunct="1">
              <a:lnSpc>
                <a:spcPct val="100000"/>
              </a:lnSpc>
              <a:spcBef>
                <a:spcPts val="0"/>
              </a:spcBef>
              <a:spcAft>
                <a:spcPts val="0"/>
              </a:spcAft>
              <a:buClrTx/>
              <a:buSzTx/>
              <a:buFontTx/>
              <a:buChar char="-"/>
              <a:tabLst/>
              <a:defRPr/>
            </a:pPr>
            <a:r>
              <a:rPr lang="en-US" sz="1200" baseline="0" dirty="0">
                <a:solidFill>
                  <a:srgbClr val="000000"/>
                </a:solidFill>
                <a:cs typeface="Times New Roman" pitchFamily="18" charset="0"/>
              </a:rPr>
              <a:t>And you can only ride a bike if there is a bicycle available to you and, if you’re a child, it is allowed by your parents</a:t>
            </a:r>
            <a:endParaRPr lang="en-US" sz="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2</a:t>
            </a:fld>
            <a:endParaRPr lang="en-US"/>
          </a:p>
        </p:txBody>
      </p:sp>
    </p:spTree>
    <p:extLst>
      <p:ext uri="{BB962C8B-B14F-4D97-AF65-F5344CB8AC3E}">
        <p14:creationId xmlns:p14="http://schemas.microsoft.com/office/powerpoint/2010/main" val="293527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Symbol" pitchFamily="18" charset="2"/>
              <a:buNone/>
            </a:pPr>
            <a:r>
              <a:rPr lang="en-US" altLang="en-US" dirty="0">
                <a:solidFill>
                  <a:srgbClr val="000000"/>
                </a:solidFill>
                <a:cs typeface="Times New Roman" pitchFamily="18" charset="0"/>
              </a:rPr>
              <a:t>As</a:t>
            </a:r>
            <a:r>
              <a:rPr lang="en-US" altLang="en-US" baseline="0" dirty="0">
                <a:solidFill>
                  <a:srgbClr val="000000"/>
                </a:solidFill>
                <a:cs typeface="Times New Roman" pitchFamily="18" charset="0"/>
              </a:rPr>
              <a:t> you know… </a:t>
            </a:r>
          </a:p>
          <a:p>
            <a:pPr eaLnBrk="1" hangingPunct="1">
              <a:spcBef>
                <a:spcPct val="0"/>
              </a:spcBef>
              <a:buFont typeface="Symbol" pitchFamily="18" charset="2"/>
              <a:buNone/>
            </a:pPr>
            <a:endParaRPr lang="en-US" altLang="en-US" dirty="0">
              <a:solidFill>
                <a:srgbClr val="000000"/>
              </a:solidFill>
              <a:cs typeface="Times New Roman" pitchFamily="18" charset="0"/>
            </a:endParaRPr>
          </a:p>
          <a:p>
            <a:pPr eaLnBrk="1" hangingPunct="1">
              <a:spcBef>
                <a:spcPct val="0"/>
              </a:spcBef>
              <a:buFont typeface="Symbol" pitchFamily="18" charset="2"/>
              <a:buChar char=""/>
            </a:pPr>
            <a:r>
              <a:rPr lang="en-US" altLang="en-US" dirty="0">
                <a:solidFill>
                  <a:srgbClr val="000000"/>
                </a:solidFill>
                <a:cs typeface="Times New Roman" pitchFamily="18" charset="0"/>
              </a:rPr>
              <a:t>What we do depends to a large extent on how we perceive and interpret the world around us.</a:t>
            </a:r>
          </a:p>
          <a:p>
            <a:pPr eaLnBrk="1" hangingPunct="1">
              <a:spcBef>
                <a:spcPct val="0"/>
              </a:spcBef>
            </a:pPr>
            <a:endParaRPr lang="en-US" altLang="en-US" dirty="0">
              <a:solidFill>
                <a:srgbClr val="000000"/>
              </a:solidFill>
              <a:cs typeface="Times New Roman" pitchFamily="18" charset="0"/>
            </a:endParaRPr>
          </a:p>
          <a:p>
            <a:pPr eaLnBrk="1" hangingPunct="1">
              <a:spcBef>
                <a:spcPct val="0"/>
              </a:spcBef>
              <a:buFont typeface="Symbol" pitchFamily="18" charset="2"/>
              <a:buChar char=""/>
            </a:pPr>
            <a:r>
              <a:rPr lang="en-US" altLang="en-US" dirty="0">
                <a:solidFill>
                  <a:srgbClr val="000000"/>
                </a:solidFill>
                <a:cs typeface="Times New Roman" pitchFamily="18" charset="0"/>
              </a:rPr>
              <a:t>Different people can see the same situation differently, and their behavior will vary accordingly. </a:t>
            </a:r>
            <a:endParaRPr lang="en-US" altLang="en-US" dirty="0">
              <a:solidFill>
                <a:srgbClr val="FFC000"/>
              </a:solidFill>
            </a:endParaRPr>
          </a:p>
          <a:p>
            <a:pPr eaLnBrk="1" hangingPunct="1">
              <a:spcBef>
                <a:spcPct val="0"/>
              </a:spcBef>
            </a:pPr>
            <a:endParaRPr lang="en-US" altLang="en-US" dirty="0"/>
          </a:p>
          <a:p>
            <a:pPr eaLnBrk="1" hangingPunct="1">
              <a:spcBef>
                <a:spcPct val="0"/>
              </a:spcBef>
            </a:pPr>
            <a:r>
              <a:rPr lang="en-US" altLang="en-US" dirty="0"/>
              <a:t>--</a:t>
            </a:r>
            <a:r>
              <a:rPr lang="en-US" altLang="en-US" dirty="0">
                <a:sym typeface="Wingdings" panose="05000000000000000000" pitchFamily="2" charset="2"/>
              </a:rPr>
              <a:t> add photos of looking through diff colored glasses?</a:t>
            </a:r>
            <a:r>
              <a:rPr lang="en-US" altLang="en-US" baseline="0" dirty="0">
                <a:sym typeface="Wingdings" panose="05000000000000000000" pitchFamily="2" charset="2"/>
              </a:rPr>
              <a:t> Or seeing something in the day and night</a:t>
            </a:r>
            <a:endParaRPr lang="en-US" altLang="en-US" dirty="0"/>
          </a:p>
        </p:txBody>
      </p:sp>
      <p:sp>
        <p:nvSpPr>
          <p:cNvPr id="583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5973CBA-FECD-4145-AD1B-A9BF4E1AA0A8}" type="slidenum">
              <a:rPr lang="en-US" altLang="en-US" sz="1200">
                <a:solidFill>
                  <a:srgbClr val="000000"/>
                </a:solidFill>
                <a:latin typeface="Verdana" pitchFamily="34" charset="0"/>
              </a:rPr>
              <a:pPr algn="r"/>
              <a:t>3</a:t>
            </a:fld>
            <a:endParaRPr lang="en-US" altLang="en-US" sz="1200">
              <a:solidFill>
                <a:srgbClr val="000000"/>
              </a:solidFill>
              <a:latin typeface="Verdana" pitchFamily="34" charset="0"/>
            </a:endParaRPr>
          </a:p>
        </p:txBody>
      </p:sp>
    </p:spTree>
    <p:extLst>
      <p:ext uri="{BB962C8B-B14F-4D97-AF65-F5344CB8AC3E}">
        <p14:creationId xmlns:p14="http://schemas.microsoft.com/office/powerpoint/2010/main" val="401275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see the same things in a different way they will</a:t>
            </a:r>
            <a:r>
              <a:rPr lang="en-US" baseline="0" dirty="0"/>
              <a:t> interpret it according to their personal values, attitudes and beliefs. </a:t>
            </a:r>
          </a:p>
          <a:p>
            <a:endParaRPr lang="en-US" baseline="0" dirty="0"/>
          </a:p>
          <a:p>
            <a:r>
              <a:rPr lang="en-US" baseline="0" dirty="0"/>
              <a:t>This </a:t>
            </a:r>
            <a:r>
              <a:rPr lang="en-US" dirty="0"/>
              <a:t>can have real consequences</a:t>
            </a:r>
          </a:p>
        </p:txBody>
      </p:sp>
      <p:sp>
        <p:nvSpPr>
          <p:cNvPr id="4" name="Slide Number Placeholder 3"/>
          <p:cNvSpPr>
            <a:spLocks noGrp="1"/>
          </p:cNvSpPr>
          <p:nvPr>
            <p:ph type="sldNum" sz="quarter" idx="10"/>
          </p:nvPr>
        </p:nvSpPr>
        <p:spPr/>
        <p:txBody>
          <a:bodyPr/>
          <a:lstStyle/>
          <a:p>
            <a:fld id="{8B1ED7D0-A9F0-4E3F-B530-E7CD7ECFA4DC}" type="slidenum">
              <a:rPr lang="en-US" smtClean="0"/>
              <a:t>4</a:t>
            </a:fld>
            <a:endParaRPr lang="en-US"/>
          </a:p>
        </p:txBody>
      </p:sp>
    </p:spTree>
    <p:extLst>
      <p:ext uri="{BB962C8B-B14F-4D97-AF65-F5344CB8AC3E}">
        <p14:creationId xmlns:p14="http://schemas.microsoft.com/office/powerpoint/2010/main" val="357569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903402">
              <a:spcBef>
                <a:spcPct val="0"/>
              </a:spcBef>
              <a:buClr>
                <a:srgbClr val="F6A840"/>
              </a:buClr>
              <a:defRPr/>
            </a:pPr>
            <a:r>
              <a:rPr lang="en-US" b="1" dirty="0">
                <a:solidFill>
                  <a:schemeClr val="bg1"/>
                </a:solidFill>
              </a:rPr>
              <a:t>Lots of factors </a:t>
            </a:r>
            <a:r>
              <a:rPr lang="en-US" dirty="0">
                <a:solidFill>
                  <a:schemeClr val="bg1"/>
                </a:solidFill>
              </a:rPr>
              <a:t>that influence our behaviors. </a:t>
            </a:r>
            <a:r>
              <a:rPr lang="en-US" baseline="0" dirty="0">
                <a:solidFill>
                  <a:schemeClr val="bg1"/>
                </a:solidFill>
              </a:rPr>
              <a:t>The thing that complicates this is that w</a:t>
            </a:r>
            <a:r>
              <a:rPr lang="en-US" dirty="0">
                <a:solidFill>
                  <a:schemeClr val="bg1"/>
                </a:solidFill>
              </a:rPr>
              <a:t>e’re </a:t>
            </a:r>
            <a:r>
              <a:rPr lang="en-US" b="1" dirty="0">
                <a:solidFill>
                  <a:schemeClr val="bg1"/>
                </a:solidFill>
              </a:rPr>
              <a:t>all affected differently </a:t>
            </a:r>
            <a:r>
              <a:rPr lang="en-US" dirty="0">
                <a:solidFill>
                  <a:schemeClr val="bg1"/>
                </a:solidFill>
              </a:rPr>
              <a:t>by these factors,</a:t>
            </a:r>
            <a:r>
              <a:rPr lang="en-US" baseline="0" dirty="0">
                <a:solidFill>
                  <a:schemeClr val="bg1"/>
                </a:solidFill>
              </a:rPr>
              <a:t> as things like risk perception, emotions, attitudes, and norms vary from person to person, from culture to culture, and so on.</a:t>
            </a:r>
            <a:endParaRPr lang="en-US" dirty="0">
              <a:solidFill>
                <a:schemeClr val="bg1"/>
              </a:solidFill>
            </a:endParaRPr>
          </a:p>
          <a:p>
            <a:pPr>
              <a:spcBef>
                <a:spcPct val="0"/>
              </a:spcBef>
              <a:buClr>
                <a:srgbClr val="F6A840"/>
              </a:buClr>
            </a:pPr>
            <a:endParaRPr lang="en-US" dirty="0">
              <a:solidFill>
                <a:schemeClr val="bg1"/>
              </a:solidFill>
            </a:endParaRPr>
          </a:p>
          <a:p>
            <a:pPr>
              <a:spcBef>
                <a:spcPct val="0"/>
              </a:spcBef>
            </a:pPr>
            <a:r>
              <a:rPr lang="en-US" dirty="0">
                <a:solidFill>
                  <a:schemeClr val="bg1"/>
                </a:solidFill>
                <a:sym typeface="Wingdings" pitchFamily="2" charset="2"/>
              </a:rPr>
              <a:t>CLICK </a:t>
            </a:r>
            <a:r>
              <a:rPr lang="en-US" b="1" baseline="0" dirty="0">
                <a:solidFill>
                  <a:schemeClr val="bg1"/>
                </a:solidFill>
                <a:sym typeface="Wingdings" pitchFamily="2" charset="2"/>
              </a:rPr>
              <a:t>Our </a:t>
            </a:r>
            <a:r>
              <a:rPr lang="en-US" b="1" dirty="0">
                <a:solidFill>
                  <a:schemeClr val="bg1"/>
                </a:solidFill>
                <a:sym typeface="Wingdings" pitchFamily="2" charset="2"/>
              </a:rPr>
              <a:t>Beliefs, values, and attitudes </a:t>
            </a:r>
            <a:r>
              <a:rPr lang="en-US" dirty="0">
                <a:solidFill>
                  <a:schemeClr val="bg1"/>
                </a:solidFill>
                <a:sym typeface="Wingdings" pitchFamily="2" charset="2"/>
              </a:rPr>
              <a:t>are </a:t>
            </a:r>
            <a:r>
              <a:rPr lang="en-US" b="1" dirty="0">
                <a:solidFill>
                  <a:schemeClr val="bg1"/>
                </a:solidFill>
                <a:sym typeface="Wingdings" pitchFamily="2" charset="2"/>
              </a:rPr>
              <a:t>more likely predictors </a:t>
            </a:r>
            <a:r>
              <a:rPr lang="en-US" dirty="0">
                <a:solidFill>
                  <a:schemeClr val="bg1"/>
                </a:solidFill>
                <a:sym typeface="Wingdings" pitchFamily="2" charset="2"/>
              </a:rPr>
              <a:t>of behavior than knowledge, as I’ll explain more about later</a:t>
            </a:r>
          </a:p>
          <a:p>
            <a:pPr marL="457167" lvl="1">
              <a:spcBef>
                <a:spcPct val="0"/>
              </a:spcBef>
            </a:pPr>
            <a:r>
              <a:rPr lang="en-US" i="0" u="sng" dirty="0">
                <a:solidFill>
                  <a:schemeClr val="bg1"/>
                </a:solidFill>
                <a:sym typeface="Wingdings" pitchFamily="2" charset="2"/>
              </a:rPr>
              <a:t>Beliefs</a:t>
            </a:r>
            <a:r>
              <a:rPr lang="en-US" dirty="0">
                <a:solidFill>
                  <a:schemeClr val="bg1"/>
                </a:solidFill>
                <a:sym typeface="Wingdings" pitchFamily="2" charset="2"/>
              </a:rPr>
              <a:t> – </a:t>
            </a:r>
            <a:r>
              <a:rPr lang="en-US" dirty="0">
                <a:solidFill>
                  <a:schemeClr val="bg1"/>
                </a:solidFill>
              </a:rPr>
              <a:t>something you’re </a:t>
            </a:r>
            <a:r>
              <a:rPr lang="en-US" b="1" dirty="0">
                <a:solidFill>
                  <a:schemeClr val="bg1"/>
                </a:solidFill>
              </a:rPr>
              <a:t>convinced is true </a:t>
            </a:r>
            <a:r>
              <a:rPr lang="en-US" dirty="0">
                <a:solidFill>
                  <a:schemeClr val="bg1"/>
                </a:solidFill>
              </a:rPr>
              <a:t>(may be based on fact, faith, or hearsay, ex: I believe in climate change because 97% of scientists say it’s happening)</a:t>
            </a:r>
            <a:endParaRPr lang="en-US" dirty="0">
              <a:solidFill>
                <a:schemeClr val="bg1"/>
              </a:solidFill>
              <a:sym typeface="Wingdings" pitchFamily="2" charset="2"/>
            </a:endParaRPr>
          </a:p>
          <a:p>
            <a:pPr marL="457167" lvl="1">
              <a:spcBef>
                <a:spcPct val="0"/>
              </a:spcBef>
            </a:pPr>
            <a:r>
              <a:rPr lang="en-US" u="sng" dirty="0">
                <a:solidFill>
                  <a:schemeClr val="bg1"/>
                </a:solidFill>
                <a:sym typeface="Wingdings" pitchFamily="2" charset="2"/>
              </a:rPr>
              <a:t>Values</a:t>
            </a:r>
            <a:r>
              <a:rPr lang="en-US" dirty="0">
                <a:solidFill>
                  <a:schemeClr val="bg1"/>
                </a:solidFill>
                <a:sym typeface="Wingdings" pitchFamily="2" charset="2"/>
              </a:rPr>
              <a:t> – </a:t>
            </a:r>
            <a:r>
              <a:rPr lang="en-US" b="1" dirty="0">
                <a:solidFill>
                  <a:schemeClr val="bg1"/>
                </a:solidFill>
              </a:rPr>
              <a:t>guiding principles </a:t>
            </a:r>
            <a:r>
              <a:rPr lang="en-US" dirty="0">
                <a:solidFill>
                  <a:schemeClr val="bg1"/>
                </a:solidFill>
              </a:rPr>
              <a:t>(ex: I value a healthy environment)</a:t>
            </a:r>
            <a:endParaRPr lang="en-US" dirty="0">
              <a:solidFill>
                <a:schemeClr val="bg1"/>
              </a:solidFill>
              <a:sym typeface="Wingdings" pitchFamily="2" charset="2"/>
            </a:endParaRPr>
          </a:p>
          <a:p>
            <a:pPr marL="457167" lvl="1">
              <a:spcBef>
                <a:spcPct val="0"/>
              </a:spcBef>
            </a:pPr>
            <a:r>
              <a:rPr lang="en-US" u="sng" dirty="0">
                <a:solidFill>
                  <a:schemeClr val="bg1"/>
                </a:solidFill>
                <a:sym typeface="Wingdings" pitchFamily="2" charset="2"/>
              </a:rPr>
              <a:t>Attitudes</a:t>
            </a:r>
            <a:r>
              <a:rPr lang="en-US" dirty="0">
                <a:solidFill>
                  <a:schemeClr val="bg1"/>
                </a:solidFill>
                <a:sym typeface="Wingdings" pitchFamily="2" charset="2"/>
              </a:rPr>
              <a:t> – </a:t>
            </a:r>
            <a:r>
              <a:rPr lang="en-US" dirty="0">
                <a:solidFill>
                  <a:schemeClr val="bg1"/>
                </a:solidFill>
              </a:rPr>
              <a:t>+/-/0 </a:t>
            </a:r>
            <a:r>
              <a:rPr lang="en-US" b="1" dirty="0">
                <a:solidFill>
                  <a:schemeClr val="bg1"/>
                </a:solidFill>
              </a:rPr>
              <a:t>feelings</a:t>
            </a:r>
            <a:r>
              <a:rPr lang="en-US" dirty="0">
                <a:solidFill>
                  <a:schemeClr val="bg1"/>
                </a:solidFill>
              </a:rPr>
              <a:t> based on beliefs and values (I dislike Hummers because they use a lot of fuel; this attitude meshes well with my belief in climate change and value of a healthy Earth)</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77DCBA-6AAC-4E7C-8528-A3FB60D1F5C0}"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79319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a:t>Over a quarter of a century of </a:t>
            </a:r>
            <a:r>
              <a:rPr lang="en-US" b="1" dirty="0"/>
              <a:t>quantitative</a:t>
            </a:r>
            <a:r>
              <a:rPr lang="en-US" dirty="0"/>
              <a:t> research has shown that the determining factor in why a person</a:t>
            </a:r>
            <a:r>
              <a:rPr lang="en-US" baseline="0" dirty="0"/>
              <a:t> does what they do </a:t>
            </a:r>
            <a:r>
              <a:rPr lang="en-US" dirty="0"/>
              <a:t>is a person's </a:t>
            </a:r>
            <a:r>
              <a:rPr lang="en-US" b="1" dirty="0"/>
              <a:t>Values.</a:t>
            </a:r>
            <a:endParaRPr lang="en-US" dirty="0"/>
          </a:p>
          <a:p>
            <a:r>
              <a:rPr lang="en-US" dirty="0"/>
              <a:t>They are tied directly into our </a:t>
            </a:r>
            <a:r>
              <a:rPr lang="en-US" b="1" dirty="0"/>
              <a:t>emotions</a:t>
            </a:r>
            <a:r>
              <a:rPr lang="en-US" dirty="0"/>
              <a:t>, not our rational faculties. They are what so frequently make us choose something or perform an action before we have really thought about the consequences</a:t>
            </a:r>
          </a:p>
          <a:p>
            <a:endParaRPr lang="en-US" dirty="0"/>
          </a:p>
          <a:p>
            <a:pPr marL="171438" marR="0" lvl="1" indent="-171438" algn="l" defTabSz="914333" rtl="0" eaLnBrk="1" fontAlgn="auto" latinLnBrk="0" hangingPunct="1">
              <a:lnSpc>
                <a:spcPct val="90000"/>
              </a:lnSpc>
              <a:spcBef>
                <a:spcPct val="0"/>
              </a:spcBef>
              <a:spcAft>
                <a:spcPts val="0"/>
              </a:spcAft>
              <a:buClr>
                <a:srgbClr val="F6A840"/>
              </a:buClr>
              <a:buSzTx/>
              <a:buFontTx/>
              <a:buChar char="•"/>
              <a:tabLst/>
              <a:defRPr/>
            </a:pPr>
            <a:r>
              <a:rPr lang="en-US" dirty="0"/>
              <a:t>Cultural Dynamics Strategy &amp; Marketing, a UK-based company,</a:t>
            </a:r>
            <a:r>
              <a:rPr lang="en-US" baseline="0" dirty="0"/>
              <a:t> studied the </a:t>
            </a:r>
            <a:r>
              <a:rPr lang="en-US" dirty="0"/>
              <a:t>Values, Beliefs and Motivations of (primarily) the population of the United Kingdom</a:t>
            </a:r>
            <a:r>
              <a:rPr lang="en-US" baseline="0" dirty="0"/>
              <a:t> </a:t>
            </a:r>
            <a:r>
              <a:rPr lang="en-US" dirty="0"/>
              <a:t>and determined that</a:t>
            </a:r>
            <a:r>
              <a:rPr lang="en-US" baseline="0" dirty="0"/>
              <a:t> people can be divided into groups called </a:t>
            </a:r>
            <a:r>
              <a:rPr lang="en-US" b="1" baseline="0" dirty="0">
                <a:solidFill>
                  <a:schemeClr val="bg1"/>
                </a:solidFill>
              </a:rPr>
              <a:t>value modes</a:t>
            </a:r>
            <a:r>
              <a:rPr lang="en-US" baseline="0" dirty="0">
                <a:solidFill>
                  <a:schemeClr val="bg1"/>
                </a:solidFill>
              </a:rPr>
              <a:t>, which fall into 3 broad categories.  </a:t>
            </a:r>
          </a:p>
          <a:p>
            <a:pPr marL="171438" lvl="1" indent="-171438" defTabSz="914333">
              <a:lnSpc>
                <a:spcPct val="90000"/>
              </a:lnSpc>
              <a:spcBef>
                <a:spcPct val="0"/>
              </a:spcBef>
              <a:buClr>
                <a:srgbClr val="F6A840"/>
              </a:buClr>
              <a:buFontTx/>
              <a:buChar char="•"/>
              <a:defRPr/>
            </a:pPr>
            <a:endParaRPr lang="en-US" dirty="0">
              <a:solidFill>
                <a:schemeClr val="bg1"/>
              </a:solidFill>
            </a:endParaRPr>
          </a:p>
          <a:p>
            <a:pPr marL="171438" lvl="1" indent="-171438" defTabSz="914333">
              <a:lnSpc>
                <a:spcPct val="90000"/>
              </a:lnSpc>
              <a:spcBef>
                <a:spcPct val="0"/>
              </a:spcBef>
              <a:buClr>
                <a:srgbClr val="F6A840"/>
              </a:buClr>
              <a:buFontTx/>
              <a:buChar char="•"/>
              <a:defRPr/>
            </a:pPr>
            <a:r>
              <a:rPr lang="en-US" b="0" dirty="0">
                <a:solidFill>
                  <a:schemeClr val="bg1"/>
                </a:solidFill>
              </a:rPr>
              <a:t>It</a:t>
            </a:r>
            <a:r>
              <a:rPr lang="en-US" b="0" baseline="0" dirty="0">
                <a:solidFill>
                  <a:schemeClr val="bg1"/>
                </a:solidFill>
              </a:rPr>
              <a:t> is relevant for people interested in studying behavior because a person’s value mode will </a:t>
            </a:r>
            <a:r>
              <a:rPr lang="en-US" b="1" dirty="0">
                <a:solidFill>
                  <a:schemeClr val="bg1"/>
                </a:solidFill>
              </a:rPr>
              <a:t>affect what they perceive as barrier</a:t>
            </a:r>
            <a:r>
              <a:rPr lang="en-US" dirty="0">
                <a:solidFill>
                  <a:schemeClr val="bg1"/>
                </a:solidFill>
              </a:rPr>
              <a:t>s</a:t>
            </a:r>
            <a:r>
              <a:rPr lang="en-US" baseline="0" dirty="0">
                <a:solidFill>
                  <a:schemeClr val="bg1"/>
                </a:solidFill>
              </a:rPr>
              <a:t> and benefits. The 3 categories are: </a:t>
            </a:r>
          </a:p>
          <a:p>
            <a:pPr marL="628614" lvl="2" indent="-171438" defTabSz="914333">
              <a:lnSpc>
                <a:spcPct val="90000"/>
              </a:lnSpc>
              <a:spcBef>
                <a:spcPct val="0"/>
              </a:spcBef>
              <a:buClr>
                <a:srgbClr val="F6A840"/>
              </a:buClr>
              <a:buFontTx/>
              <a:buChar char="•"/>
              <a:defRPr/>
            </a:pPr>
            <a:r>
              <a:rPr lang="en-US" b="1" dirty="0">
                <a:solidFill>
                  <a:schemeClr val="bg1"/>
                </a:solidFill>
              </a:rPr>
              <a:t>Settlers </a:t>
            </a:r>
            <a:r>
              <a:rPr lang="en-US" dirty="0">
                <a:solidFill>
                  <a:schemeClr val="bg1"/>
                </a:solidFill>
              </a:rPr>
              <a:t>(sustenance driven, focused on meeting own needs/those in innermost circle)</a:t>
            </a:r>
          </a:p>
          <a:p>
            <a:pPr marL="1080316" lvl="3" indent="-171438" defTabSz="914333">
              <a:lnSpc>
                <a:spcPct val="90000"/>
              </a:lnSpc>
              <a:spcBef>
                <a:spcPct val="0"/>
              </a:spcBef>
              <a:buClr>
                <a:srgbClr val="F6A840"/>
              </a:buClr>
              <a:buFontTx/>
              <a:buChar char="•"/>
              <a:defRPr/>
            </a:pPr>
            <a:r>
              <a:rPr lang="en-US" altLang="en-US" dirty="0"/>
              <a:t>Tend to look backwards, to yesterday (which was better) and dislike anything new or different. Aim to establish a sense of identity, belonging, and security.</a:t>
            </a:r>
            <a:endParaRPr lang="en-US" dirty="0">
              <a:solidFill>
                <a:schemeClr val="bg1"/>
              </a:solidFill>
            </a:endParaRPr>
          </a:p>
          <a:p>
            <a:pPr marL="623139" lvl="2" indent="-171438" defTabSz="914333">
              <a:lnSpc>
                <a:spcPct val="90000"/>
              </a:lnSpc>
              <a:spcBef>
                <a:spcPct val="0"/>
              </a:spcBef>
              <a:buClr>
                <a:srgbClr val="F6A840"/>
              </a:buClr>
              <a:buFontTx/>
              <a:buChar char="•"/>
              <a:defRPr/>
            </a:pPr>
            <a:r>
              <a:rPr lang="en-US" b="1" dirty="0">
                <a:solidFill>
                  <a:schemeClr val="bg1"/>
                </a:solidFill>
              </a:rPr>
              <a:t>Prospectors </a:t>
            </a:r>
            <a:r>
              <a:rPr lang="en-US" dirty="0">
                <a:solidFill>
                  <a:schemeClr val="bg1"/>
                </a:solidFill>
              </a:rPr>
              <a:t>(driven by what others think and on upward mobility)</a:t>
            </a:r>
          </a:p>
          <a:p>
            <a:pPr marL="1080316" marR="0" lvl="3" indent="-171438" algn="l" defTabSz="914333" rtl="0" eaLnBrk="1" fontAlgn="auto" latinLnBrk="0" hangingPunct="1">
              <a:lnSpc>
                <a:spcPct val="90000"/>
              </a:lnSpc>
              <a:spcBef>
                <a:spcPct val="0"/>
              </a:spcBef>
              <a:spcAft>
                <a:spcPts val="0"/>
              </a:spcAft>
              <a:buClr>
                <a:srgbClr val="F6A840"/>
              </a:buClr>
              <a:buSzTx/>
              <a:buFontTx/>
              <a:buChar char="•"/>
              <a:tabLst/>
              <a:defRPr/>
            </a:pPr>
            <a:r>
              <a:rPr lang="en-US" altLang="en-US" dirty="0"/>
              <a:t>Live in the now, for today, and seek rewards in terms of status, fashion, and achievement. They don’t like to be told they are doing anything wrong, or that they ought to give anything up.</a:t>
            </a:r>
            <a:endParaRPr lang="en-US" dirty="0">
              <a:solidFill>
                <a:schemeClr val="bg1"/>
              </a:solidFill>
            </a:endParaRPr>
          </a:p>
          <a:p>
            <a:pPr marL="623139" lvl="2" indent="-171438" defTabSz="914333">
              <a:lnSpc>
                <a:spcPct val="90000"/>
              </a:lnSpc>
              <a:spcBef>
                <a:spcPct val="0"/>
              </a:spcBef>
              <a:buClr>
                <a:srgbClr val="F6A840"/>
              </a:buClr>
              <a:buFontTx/>
              <a:buChar char="•"/>
              <a:defRPr/>
            </a:pPr>
            <a:r>
              <a:rPr lang="en-US" b="1" dirty="0">
                <a:solidFill>
                  <a:schemeClr val="bg1"/>
                </a:solidFill>
              </a:rPr>
              <a:t>Pioneers </a:t>
            </a:r>
            <a:r>
              <a:rPr lang="en-US" dirty="0">
                <a:solidFill>
                  <a:schemeClr val="bg1"/>
                </a:solidFill>
              </a:rPr>
              <a:t>(driven by intrinsic values and making the world a better place)</a:t>
            </a:r>
          </a:p>
          <a:p>
            <a:pPr marL="1080316" marR="0" lvl="3" indent="-171438" algn="l" defTabSz="914333" rtl="0" eaLnBrk="1" fontAlgn="auto" latinLnBrk="0" hangingPunct="1">
              <a:lnSpc>
                <a:spcPct val="90000"/>
              </a:lnSpc>
              <a:spcBef>
                <a:spcPct val="0"/>
              </a:spcBef>
              <a:spcAft>
                <a:spcPts val="0"/>
              </a:spcAft>
              <a:buClr>
                <a:srgbClr val="F6A840"/>
              </a:buClr>
              <a:buSzTx/>
              <a:buFontTx/>
              <a:buChar char="•"/>
              <a:tabLst/>
              <a:defRPr/>
            </a:pPr>
            <a:r>
              <a:rPr lang="en-US" altLang="en-US" dirty="0"/>
              <a:t>Look forward, both in time and to new horizons: like change, discovery, and the unknown so long as it is ethically acceptable. They have already met their</a:t>
            </a:r>
            <a:r>
              <a:rPr lang="en-US" altLang="en-US" baseline="0" dirty="0"/>
              <a:t> need for </a:t>
            </a:r>
            <a:r>
              <a:rPr lang="en-US" altLang="en-US" dirty="0"/>
              <a:t>belonging</a:t>
            </a:r>
            <a:r>
              <a:rPr lang="en-US" altLang="en-US" baseline="0" dirty="0"/>
              <a:t> and</a:t>
            </a:r>
            <a:r>
              <a:rPr lang="en-US" altLang="en-US" dirty="0"/>
              <a:t> status.</a:t>
            </a:r>
            <a:endParaRPr lang="en-US" sz="1000" dirty="0">
              <a:solidFill>
                <a:schemeClr val="bg1"/>
              </a:solidFill>
            </a:endParaRP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F08A95-A477-4820-A934-4FDE7D590B2F}"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407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05" lvl="1" indent="-171438">
              <a:lnSpc>
                <a:spcPct val="90000"/>
              </a:lnSpc>
              <a:spcBef>
                <a:spcPct val="0"/>
              </a:spcBef>
              <a:buClr>
                <a:srgbClr val="F6A840"/>
              </a:buClr>
              <a:buFontTx/>
              <a:buChar char="•"/>
            </a:pPr>
            <a:r>
              <a:rPr lang="en-US" sz="1000" b="1" dirty="0">
                <a:solidFill>
                  <a:schemeClr val="bg1"/>
                </a:solidFill>
              </a:rPr>
              <a:t>Different barriers/benefits </a:t>
            </a:r>
            <a:r>
              <a:rPr lang="en-US" sz="1000" b="0" dirty="0">
                <a:solidFill>
                  <a:schemeClr val="bg1"/>
                </a:solidFill>
              </a:rPr>
              <a:t>seen</a:t>
            </a:r>
            <a:r>
              <a:rPr lang="en-US" sz="1000" b="0" baseline="0" dirty="0">
                <a:solidFill>
                  <a:schemeClr val="bg1"/>
                </a:solidFill>
              </a:rPr>
              <a:t> </a:t>
            </a:r>
            <a:r>
              <a:rPr lang="en-US" sz="1000" dirty="0">
                <a:solidFill>
                  <a:schemeClr val="bg1"/>
                </a:solidFill>
              </a:rPr>
              <a:t>for </a:t>
            </a:r>
            <a:r>
              <a:rPr lang="en-US" sz="1000" b="1" dirty="0">
                <a:solidFill>
                  <a:schemeClr val="bg1"/>
                </a:solidFill>
              </a:rPr>
              <a:t>different value  modes </a:t>
            </a:r>
            <a:r>
              <a:rPr lang="en-US" sz="1000" dirty="0">
                <a:solidFill>
                  <a:schemeClr val="bg1"/>
                </a:solidFill>
              </a:rPr>
              <a:t>–</a:t>
            </a:r>
          </a:p>
          <a:p>
            <a:pPr marL="1085771" lvl="2" indent="-171438">
              <a:lnSpc>
                <a:spcPct val="90000"/>
              </a:lnSpc>
              <a:spcBef>
                <a:spcPct val="0"/>
              </a:spcBef>
              <a:buClr>
                <a:srgbClr val="F6A840"/>
              </a:buClr>
              <a:buFontTx/>
              <a:buChar char="•"/>
            </a:pPr>
            <a:r>
              <a:rPr lang="en-US" sz="1000" b="1" dirty="0">
                <a:solidFill>
                  <a:schemeClr val="bg1"/>
                </a:solidFill>
              </a:rPr>
              <a:t>Settlers </a:t>
            </a:r>
            <a:r>
              <a:rPr lang="en-US" sz="1000" dirty="0">
                <a:solidFill>
                  <a:schemeClr val="bg1"/>
                </a:solidFill>
              </a:rPr>
              <a:t>might feel it’s </a:t>
            </a:r>
            <a:r>
              <a:rPr lang="en-US" sz="1000" b="1" dirty="0">
                <a:solidFill>
                  <a:schemeClr val="bg1"/>
                </a:solidFill>
              </a:rPr>
              <a:t>unsafe and risky to ride a bike </a:t>
            </a:r>
            <a:r>
              <a:rPr lang="en-US" sz="1000" dirty="0">
                <a:solidFill>
                  <a:schemeClr val="bg1"/>
                </a:solidFill>
              </a:rPr>
              <a:t>in downtown Boston, but safe to take the Train</a:t>
            </a:r>
          </a:p>
          <a:p>
            <a:pPr marL="1085771" lvl="2" indent="-171438">
              <a:lnSpc>
                <a:spcPct val="90000"/>
              </a:lnSpc>
              <a:spcBef>
                <a:spcPct val="0"/>
              </a:spcBef>
              <a:buClr>
                <a:srgbClr val="F6A840"/>
              </a:buClr>
              <a:buFontTx/>
              <a:buChar char="•"/>
            </a:pPr>
            <a:r>
              <a:rPr lang="en-US" sz="1000" b="1" dirty="0">
                <a:solidFill>
                  <a:schemeClr val="bg1"/>
                </a:solidFill>
              </a:rPr>
              <a:t>Prospectors </a:t>
            </a:r>
            <a:r>
              <a:rPr lang="en-US" sz="1000" dirty="0">
                <a:solidFill>
                  <a:schemeClr val="bg1"/>
                </a:solidFill>
              </a:rPr>
              <a:t>might think it’s </a:t>
            </a:r>
            <a:r>
              <a:rPr lang="en-US" sz="1000" b="1" dirty="0">
                <a:solidFill>
                  <a:schemeClr val="bg1"/>
                </a:solidFill>
              </a:rPr>
              <a:t>uncool to ride a bike</a:t>
            </a:r>
            <a:r>
              <a:rPr lang="en-US" sz="1000" dirty="0">
                <a:solidFill>
                  <a:schemeClr val="bg1"/>
                </a:solidFill>
              </a:rPr>
              <a:t>, but cool to carpool with friends</a:t>
            </a:r>
          </a:p>
          <a:p>
            <a:pPr marL="1085771" lvl="2" indent="-171438">
              <a:lnSpc>
                <a:spcPct val="90000"/>
              </a:lnSpc>
              <a:spcBef>
                <a:spcPct val="0"/>
              </a:spcBef>
              <a:buClr>
                <a:srgbClr val="F6A840"/>
              </a:buClr>
              <a:buFontTx/>
              <a:buChar char="•"/>
            </a:pPr>
            <a:r>
              <a:rPr lang="en-US" sz="1000" b="1" dirty="0">
                <a:solidFill>
                  <a:schemeClr val="bg1"/>
                </a:solidFill>
              </a:rPr>
              <a:t>Pioneers </a:t>
            </a:r>
            <a:r>
              <a:rPr lang="en-US" sz="1000" dirty="0">
                <a:solidFill>
                  <a:schemeClr val="bg1"/>
                </a:solidFill>
              </a:rPr>
              <a:t>might feel that </a:t>
            </a:r>
            <a:r>
              <a:rPr lang="en-US" sz="1000" b="1" dirty="0">
                <a:solidFill>
                  <a:schemeClr val="bg1"/>
                </a:solidFill>
              </a:rPr>
              <a:t>carpooling won’t make the world a better place</a:t>
            </a:r>
            <a:r>
              <a:rPr lang="en-US" sz="1000" dirty="0">
                <a:solidFill>
                  <a:schemeClr val="bg1"/>
                </a:solidFill>
              </a:rPr>
              <a:t>, but like the idea of riding a bike because it doesn’t cause any pollution </a:t>
            </a:r>
          </a:p>
          <a:p>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7</a:t>
            </a:fld>
            <a:endParaRPr lang="en-US"/>
          </a:p>
        </p:txBody>
      </p:sp>
    </p:spTree>
    <p:extLst>
      <p:ext uri="{BB962C8B-B14F-4D97-AF65-F5344CB8AC3E}">
        <p14:creationId xmlns:p14="http://schemas.microsoft.com/office/powerpoint/2010/main" val="141382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your group brainstorm and write down a message</a:t>
            </a:r>
            <a:r>
              <a:rPr lang="en-US" baseline="0" dirty="0"/>
              <a:t> that will appeal to each value mode</a:t>
            </a:r>
            <a:endParaRPr lang="en-US" dirty="0"/>
          </a:p>
        </p:txBody>
      </p:sp>
      <p:sp>
        <p:nvSpPr>
          <p:cNvPr id="4" name="Slide Number Placeholder 3"/>
          <p:cNvSpPr>
            <a:spLocks noGrp="1"/>
          </p:cNvSpPr>
          <p:nvPr>
            <p:ph type="sldNum" sz="quarter" idx="10"/>
          </p:nvPr>
        </p:nvSpPr>
        <p:spPr/>
        <p:txBody>
          <a:bodyPr/>
          <a:lstStyle/>
          <a:p>
            <a:fld id="{8B1ED7D0-A9F0-4E3F-B530-E7CD7ECFA4DC}" type="slidenum">
              <a:rPr lang="en-US" smtClean="0"/>
              <a:t>8</a:t>
            </a:fld>
            <a:endParaRPr lang="en-US"/>
          </a:p>
        </p:txBody>
      </p:sp>
    </p:spTree>
    <p:extLst>
      <p:ext uri="{BB962C8B-B14F-4D97-AF65-F5344CB8AC3E}">
        <p14:creationId xmlns:p14="http://schemas.microsoft.com/office/powerpoint/2010/main" val="408985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buFont typeface="Symbol" pitchFamily="18" charset="2"/>
              <a:buNone/>
              <a:defRPr/>
            </a:pPr>
            <a:r>
              <a:rPr lang="en-US" sz="2600" dirty="0">
                <a:solidFill>
                  <a:srgbClr val="000000"/>
                </a:solidFill>
                <a:cs typeface="Times New Roman" pitchFamily="18" charset="0"/>
              </a:rPr>
              <a:t>So we know </a:t>
            </a:r>
            <a:r>
              <a:rPr lang="en-US" sz="2600" baseline="0" dirty="0">
                <a:solidFill>
                  <a:srgbClr val="000000"/>
                </a:solidFill>
                <a:cs typeface="Times New Roman" pitchFamily="18" charset="0"/>
              </a:rPr>
              <a:t>that a person’s beliefs, values and attitudes play a large role in determining which behaviors they will choose in a given situation. Now, we’re going to talk about some other things that impact behavior. </a:t>
            </a:r>
          </a:p>
          <a:p>
            <a:pPr eaLnBrk="1" fontAlgn="auto" hangingPunct="1">
              <a:spcBef>
                <a:spcPts val="0"/>
              </a:spcBef>
              <a:spcAft>
                <a:spcPts val="0"/>
              </a:spcAft>
              <a:buFont typeface="Symbol" pitchFamily="18" charset="2"/>
              <a:buNone/>
              <a:defRPr/>
            </a:pPr>
            <a:endParaRPr lang="en-US" sz="2600" dirty="0">
              <a:solidFill>
                <a:srgbClr val="000000"/>
              </a:solidFill>
              <a:cs typeface="Times New Roman" pitchFamily="18" charset="0"/>
            </a:endParaRPr>
          </a:p>
          <a:p>
            <a:pPr lvl="1" eaLnBrk="1" fontAlgn="auto" hangingPunct="1">
              <a:spcBef>
                <a:spcPts val="0"/>
              </a:spcBef>
              <a:spcAft>
                <a:spcPts val="0"/>
              </a:spcAft>
              <a:buFont typeface="Courier New" pitchFamily="49" charset="0"/>
              <a:buChar char="o"/>
              <a:defRPr/>
            </a:pPr>
            <a:r>
              <a:rPr lang="en-US" sz="2200" dirty="0">
                <a:solidFill>
                  <a:srgbClr val="000000"/>
                </a:solidFill>
                <a:cs typeface="Times New Roman" pitchFamily="18" charset="0"/>
              </a:rPr>
              <a:t>Not</a:t>
            </a:r>
            <a:r>
              <a:rPr lang="en-US" sz="2200" baseline="0" dirty="0">
                <a:solidFill>
                  <a:srgbClr val="000000"/>
                </a:solidFill>
                <a:cs typeface="Times New Roman" pitchFamily="18" charset="0"/>
              </a:rPr>
              <a:t> only i</a:t>
            </a:r>
            <a:r>
              <a:rPr lang="en-US" sz="2200" dirty="0">
                <a:solidFill>
                  <a:srgbClr val="000000"/>
                </a:solidFill>
                <a:cs typeface="Times New Roman" pitchFamily="18" charset="0"/>
              </a:rPr>
              <a:t>nternal motives (intrinsic values)</a:t>
            </a:r>
          </a:p>
          <a:p>
            <a:pPr lvl="1" eaLnBrk="1" fontAlgn="auto" hangingPunct="1">
              <a:spcBef>
                <a:spcPts val="0"/>
              </a:spcBef>
              <a:spcAft>
                <a:spcPts val="0"/>
              </a:spcAft>
              <a:buFont typeface="Courier New" pitchFamily="49" charset="0"/>
              <a:buChar char="o"/>
              <a:defRPr/>
            </a:pPr>
            <a:r>
              <a:rPr lang="en-US" sz="2200" dirty="0">
                <a:solidFill>
                  <a:srgbClr val="000000"/>
                </a:solidFill>
                <a:cs typeface="Times New Roman" pitchFamily="18" charset="0"/>
              </a:rPr>
              <a:t>External motives (rewards and punishments)</a:t>
            </a:r>
          </a:p>
          <a:p>
            <a:pPr lvl="1" eaLnBrk="1" fontAlgn="auto" hangingPunct="1">
              <a:spcBef>
                <a:spcPts val="0"/>
              </a:spcBef>
              <a:spcAft>
                <a:spcPts val="0"/>
              </a:spcAft>
              <a:buFont typeface="Courier New" pitchFamily="49" charset="0"/>
              <a:buChar char="o"/>
              <a:defRPr/>
            </a:pPr>
            <a:r>
              <a:rPr lang="en-US" sz="2200" u="sng" dirty="0">
                <a:solidFill>
                  <a:srgbClr val="000000"/>
                </a:solidFill>
                <a:cs typeface="Times New Roman" pitchFamily="18" charset="0"/>
              </a:rPr>
              <a:t>Interactionist perspective</a:t>
            </a:r>
            <a:r>
              <a:rPr lang="en-US" sz="2200" dirty="0">
                <a:solidFill>
                  <a:srgbClr val="000000"/>
                </a:solidFill>
                <a:cs typeface="Times New Roman" pitchFamily="18" charset="0"/>
              </a:rPr>
              <a:t>: An emphasis on how both an individual’s personality and environmental characteristics influence behavior.</a:t>
            </a:r>
          </a:p>
          <a:p>
            <a:pPr lvl="1" eaLnBrk="1" fontAlgn="auto" hangingPunct="1">
              <a:spcBef>
                <a:spcPts val="0"/>
              </a:spcBef>
              <a:spcAft>
                <a:spcPts val="0"/>
              </a:spcAft>
              <a:buFont typeface="Courier New" pitchFamily="49" charset="0"/>
              <a:buChar char="o"/>
              <a:defRPr/>
            </a:pPr>
            <a:endParaRPr lang="en-US" sz="2200" dirty="0">
              <a:solidFill>
                <a:srgbClr val="000000"/>
              </a:solidFill>
              <a:cs typeface="Times New Roman" pitchFamily="18" charset="0"/>
            </a:endParaRPr>
          </a:p>
          <a:p>
            <a:pPr lvl="1" eaLnBrk="1" fontAlgn="auto" hangingPunct="1">
              <a:spcBef>
                <a:spcPts val="0"/>
              </a:spcBef>
              <a:spcAft>
                <a:spcPts val="0"/>
              </a:spcAft>
              <a:buFont typeface="Courier New" pitchFamily="49" charset="0"/>
              <a:buChar char="o"/>
              <a:defRPr/>
            </a:pPr>
            <a:endParaRPr lang="en-US" sz="2200" dirty="0">
              <a:solidFill>
                <a:srgbClr val="000000"/>
              </a:solidFill>
              <a:cs typeface="Times New Roman" pitchFamily="18"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5CB00B-DDCF-49BF-A9C2-A16F99DB6663}" type="slidenum">
              <a:rPr lang="en-US" altLang="en-US" smtClean="0">
                <a:solidFill>
                  <a:srgbClr val="000000"/>
                </a:solidFill>
                <a:latin typeface="Verdana" pitchFamily="34" charset="0"/>
              </a:rPr>
              <a:pPr/>
              <a:t>9</a:t>
            </a:fld>
            <a:endParaRPr lang="en-US" altLang="en-US">
              <a:solidFill>
                <a:srgbClr val="000000"/>
              </a:solidFill>
              <a:latin typeface="Verdana" pitchFamily="34" charset="0"/>
            </a:endParaRPr>
          </a:p>
        </p:txBody>
      </p:sp>
    </p:spTree>
    <p:extLst>
      <p:ext uri="{BB962C8B-B14F-4D97-AF65-F5344CB8AC3E}">
        <p14:creationId xmlns:p14="http://schemas.microsoft.com/office/powerpoint/2010/main" val="3202619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91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400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68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30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583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9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77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31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172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69355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43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07550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73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41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725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73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998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ABFF05A2-B42E-4AB2-AE19-91964FFAD11E}"/>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1E5A6E53-97B2-4D58-9285-463E2B4EDA3B}"/>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3E6E0920-664C-4C02-BA82-FC295C1EC7DF}"/>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308D60DA-EAC4-4F74-B532-876E214C50DD}"/>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3110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feature=player_embedded&amp;v=9UBKiQseAHE" TargetMode="External"/><Relationship Id="rId5" Type="http://schemas.openxmlformats.org/officeDocument/2006/relationships/image" Target="../media/image18.jpeg"/><Relationship Id="rId4" Type="http://schemas.openxmlformats.org/officeDocument/2006/relationships/hyperlink" Target="http://article.wn.com/view/2015/02/27/White_and_Gold_or_Black_and_Blue_Dress_Debate_Rages_on_Twitt/" TargetMode="Externa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change</a:t>
            </a:r>
          </a:p>
        </p:txBody>
      </p:sp>
      <p:sp>
        <p:nvSpPr>
          <p:cNvPr id="3" name="Text Placeholder 2"/>
          <p:cNvSpPr>
            <a:spLocks noGrp="1"/>
          </p:cNvSpPr>
          <p:nvPr>
            <p:ph type="body" idx="1"/>
          </p:nvPr>
        </p:nvSpPr>
        <p:spPr/>
        <p:txBody>
          <a:bodyPr>
            <a:normAutofit/>
          </a:bodyPr>
          <a:lstStyle/>
          <a:p>
            <a:r>
              <a:rPr lang="en-US" dirty="0"/>
              <a:t>Introduction to Behavior Change</a:t>
            </a:r>
          </a:p>
          <a:p>
            <a:r>
              <a:rPr lang="en-US" dirty="0"/>
              <a:t>PowerPoint 1B</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69003"/>
            <a:ext cx="8305800" cy="885865"/>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791200"/>
            <a:ext cx="8382000" cy="885865"/>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46" y="-16199"/>
            <a:ext cx="8228707" cy="320999"/>
          </a:xfrm>
        </p:spPr>
        <p:txBody>
          <a:bodyPr>
            <a:normAutofit fontScale="90000"/>
          </a:bodyPr>
          <a:lstStyle/>
          <a:p>
            <a:r>
              <a:rPr lang="en-US" dirty="0"/>
              <a:t>What is Behavior?</a:t>
            </a:r>
          </a:p>
        </p:txBody>
      </p:sp>
      <p:pic>
        <p:nvPicPr>
          <p:cNvPr id="6146" name="Picture 2" descr="http://blog.coverall.com/wp-content/uploads/2014/06/washing-hands-shutterstock_164609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28472"/>
            <a:ext cx="3276600" cy="25307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lobalwords.edu.au/units/Sustainability_JPY3_4_html/images/Spot_the_differenc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383464"/>
            <a:ext cx="4572000" cy="25921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fricageographic.com/blog/wp/wp-content/uploads/2012/10/23_10_12-trimble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277" y="701132"/>
            <a:ext cx="376944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6054898"/>
            <a:ext cx="8763000" cy="885865"/>
          </a:xfrm>
          <a:prstGeom prst="rect">
            <a:avLst/>
          </a:prstGeom>
        </p:spPr>
      </p:pic>
    </p:spTree>
    <p:extLst>
      <p:ext uri="{BB962C8B-B14F-4D97-AF65-F5344CB8AC3E}">
        <p14:creationId xmlns:p14="http://schemas.microsoft.com/office/powerpoint/2010/main" val="2711851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b">
            <a:normAutofit fontScale="90000"/>
          </a:bodyPr>
          <a:lstStyle/>
          <a:p>
            <a:pPr algn="ctr"/>
            <a:r>
              <a:rPr lang="en-US" altLang="en-US" dirty="0"/>
              <a:t>What influences behavior?</a:t>
            </a:r>
            <a:br>
              <a:rPr lang="en-US" altLang="en-US" dirty="0"/>
            </a:br>
            <a:endParaRPr lang="en-US" altLang="en-US" dirty="0"/>
          </a:p>
        </p:txBody>
      </p:sp>
      <p:pic>
        <p:nvPicPr>
          <p:cNvPr id="7170" name="Picture 2" descr="C:\Users\twools01\AppData\Local\Microsoft\Windows\Temporary Internet Files\Content.IE5\8RTXW8QM\percep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2484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47" y="6140479"/>
            <a:ext cx="8381554" cy="885865"/>
          </a:xfrm>
          <a:prstGeom prst="rect">
            <a:avLst/>
          </a:prstGeom>
        </p:spPr>
      </p:pic>
    </p:spTree>
    <p:extLst>
      <p:ext uri="{BB962C8B-B14F-4D97-AF65-F5344CB8AC3E}">
        <p14:creationId xmlns:p14="http://schemas.microsoft.com/office/powerpoint/2010/main" val="389313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wired.com/wp-content/uploads/2015/02/Untitled-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699135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pbs.twimg.com/media/B-7wucgWkAAHd0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63" y="571499"/>
            <a:ext cx="2623258" cy="4762501"/>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static.fjcdn.com/pictures/Black+and+blue+or+gold+and+white+i+thought+my_70c88d_546666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143000"/>
            <a:ext cx="2765426"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http://mylifeandkids.com/wp-content/uploads/2015/02/What-color-is-this-dress.jpg">
            <a:hlinkClick r:id="rId4"/>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4286" y="762000"/>
            <a:ext cx="2513648" cy="3867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90" y="6023370"/>
            <a:ext cx="9144000" cy="885865"/>
          </a:xfrm>
          <a:prstGeom prst="rect">
            <a:avLst/>
          </a:prstGeom>
        </p:spPr>
      </p:pic>
    </p:spTree>
    <p:extLst>
      <p:ext uri="{BB962C8B-B14F-4D97-AF65-F5344CB8AC3E}">
        <p14:creationId xmlns:p14="http://schemas.microsoft.com/office/powerpoint/2010/main" val="29574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down)">
                                      <p:cBhvr>
                                        <p:cTn id="7" dur="500"/>
                                        <p:tgtEl>
                                          <p:spTgt spid="29702"/>
                                        </p:tgtEl>
                                      </p:cBhvr>
                                    </p:animEffect>
                                  </p:childTnLst>
                                </p:cTn>
                              </p:par>
                              <p:par>
                                <p:cTn id="8" presetID="10" presetClass="exit" presetSubtype="0" fill="hold" nodeType="withEffect">
                                  <p:stCondLst>
                                    <p:cond delay="0"/>
                                  </p:stCondLst>
                                  <p:childTnLst>
                                    <p:animEffect transition="out" filter="fade">
                                      <p:cBhvr>
                                        <p:cTn id="9" dur="500"/>
                                        <p:tgtEl>
                                          <p:spTgt spid="29698"/>
                                        </p:tgtEl>
                                      </p:cBhvr>
                                    </p:animEffect>
                                    <p:set>
                                      <p:cBhvr>
                                        <p:cTn id="10" dur="1" fill="hold">
                                          <p:stCondLst>
                                            <p:cond delay="499"/>
                                          </p:stCondLst>
                                        </p:cTn>
                                        <p:tgtEl>
                                          <p:spTgt spid="296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9704"/>
                                        </p:tgtEl>
                                        <p:attrNameLst>
                                          <p:attrName>style.visibility</p:attrName>
                                        </p:attrNameLst>
                                      </p:cBhvr>
                                      <p:to>
                                        <p:strVal val="visible"/>
                                      </p:to>
                                    </p:set>
                                    <p:animEffect transition="in" filter="wipe(down)">
                                      <p:cBhvr>
                                        <p:cTn id="15" dur="500"/>
                                        <p:tgtEl>
                                          <p:spTgt spid="2970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wipe(down)">
                                      <p:cBhvr>
                                        <p:cTn id="20"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5913" y="1527175"/>
            <a:ext cx="8502650" cy="4873625"/>
          </a:xfrm>
          <a:prstGeom prst="rect">
            <a:avLst/>
          </a:prstGeom>
        </p:spPr>
        <p:txBody>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F6A840"/>
              </a:buClr>
              <a:defRPr/>
            </a:pPr>
            <a:endParaRPr lang="en-US" sz="2800" i="0" dirty="0">
              <a:solidFill>
                <a:srgbClr val="E3CC5A">
                  <a:lumMod val="20000"/>
                  <a:lumOff val="80000"/>
                </a:srgbClr>
              </a:solidFill>
            </a:endParaRPr>
          </a:p>
        </p:txBody>
      </p:sp>
      <p:sp>
        <p:nvSpPr>
          <p:cNvPr id="4" name="Content Placeholder 2"/>
          <p:cNvSpPr txBox="1">
            <a:spLocks/>
          </p:cNvSpPr>
          <p:nvPr/>
        </p:nvSpPr>
        <p:spPr>
          <a:xfrm>
            <a:off x="168892" y="-6198"/>
            <a:ext cx="8502650" cy="4873625"/>
          </a:xfrm>
          <a:prstGeom prst="rect">
            <a:avLst/>
          </a:prstGeom>
        </p:spPr>
        <p:txBody>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Clr>
                <a:srgbClr val="FF9966"/>
              </a:buClr>
              <a:buNone/>
              <a:defRPr/>
            </a:pPr>
            <a:r>
              <a:rPr lang="en-US" sz="3000" i="0" dirty="0">
                <a:latin typeface="Garamond" panose="02020404030301010803" pitchFamily="18" charset="0"/>
              </a:rPr>
              <a:t>Many factors influence behavior</a:t>
            </a:r>
          </a:p>
          <a:p>
            <a:pPr marL="0" indent="0">
              <a:buClr>
                <a:srgbClr val="FF9966"/>
              </a:buClr>
              <a:buFont typeface="Arial" pitchFamily="34" charset="0"/>
              <a:buNone/>
              <a:defRPr/>
            </a:pPr>
            <a:endParaRPr lang="en-US" sz="600" i="0" dirty="0">
              <a:solidFill>
                <a:srgbClr val="E3CC5A">
                  <a:lumMod val="20000"/>
                  <a:lumOff val="80000"/>
                </a:srgbClr>
              </a:solidFill>
              <a:latin typeface="Calibri" panose="020F0502020204030204" pitchFamily="34" charset="0"/>
            </a:endParaRPr>
          </a:p>
        </p:txBody>
      </p:sp>
      <p:sp>
        <p:nvSpPr>
          <p:cNvPr id="3" name="AutoShape 2" descr="data:image/jpeg;base64,/9j/4AAQSkZJRgABAQAAAQABAAD/2wCEAAkGBxQPDw8ODxQPDQ8PFBAVDw8QDQ8QEBQUFRQWFhUVFxQYHCghGBwmHRUTLTEhMSkrLi8uGB8zOjMsNygtLisBCgoKDg0OGxAQGiwmICQsLC8yLC8sLC8sLywsLCwsLCwsLCwsLCwvLCwsLCwsLCwsLCwsLCwsLCwsLCwsLCwsLP/AABEIALcBEwMBEQACEQEDEQH/xAAbAAEBAAIDAQAAAAAAAAAAAAAAAQQFAgMGB//EAEYQAAEDAgQDBAYHBAcJAQAAAAEAAgMEEQUSITEGQVETFCJhMlJxgZGhMzRCQ7HB8BUjcvEHFiRigqKyJjZEY3OSs9HhJf/EABsBAQACAwEBAAAAAAAAAAAAAAABBgIEBQMH/8QAOREAAgICAAUCAwYFAwMFAAAAAAECAwQRBRIhMUETURQicTJhgZGh8BUjQrHRM8HhJFLxNDWCotL/2gAMAwEAAhEDEQA/APAAK4lfKhByAQgtlJBbIQUBAWyEFQBAEAQBAEICAIAgCAIwR40PsKwn9lnpX9tHiGNJIABJOwAuT7lUH2LEupv8DpHs7YSMkjzMNs7HNv7LqIWxf2WvzEoyX2kzuwJto3D+8fwCsHDbOat/U5WetSRsrLpHPFkAsgIgCEkKAICISEBLIScbISRQCIScwFkQcgEMdnKyEAIQUBAWyEFsgFkAsgCEBAVAEAQBAEAQBG9LYO6ko3zv7KJud7vgPMnkFpZ+ZViUOd0tdDZxaLLrFGC6mVh8TaF4ocNaytxN/wBYqnNvDAL+IA8gP53PhXzq2TyY+tkPlr8R8yLnXH0v5dK3Ly/Y2eImvomdpVGPF6Mj+0MbC1kkY5uaABcef4brVoliZEtU7rn469GetiurW7Pnj5NO3Bo+ydV0DzUUrjdzfvYTbVrxvbz/ABGqtnBOKqubx8pcs/D/AKWcDieE5xVtHWPleUYZVuK+RSQEJCAhCAICISLICIAhJEBxIQkigk5gLIx2cgEIKAhBQEBUMSoAgCAIAgKgIgKgCAIAgCfUGbheGvqH5I9h6Tz6LR1J/JcziXFKcGtys+14j5Zu4eFZlT5YLS8szO8umc7DsI22rMROwHMNcPft7uqoeVkStfxef/8AGH7/AH/YtePRGuPo4y+sj1eDYRBhsGVnhGhlmd6TztmcemvsHxVfvyLc23r+C8I6ldcKIdPx9za9qMzW3GZ4cW9HBu9j714LFn83b5f30MvWj8vfqeSxXhuSmldX4VaOU/T0h0hmG+g2B3089Lc+njcQrtgqMrqvEvKNa7GlCTnV39vDNVEyLEGvkpW93qmX7xQv8LgRuWA8r/oK2cP4xZhNUZb3W/szXX8zgZnDYZCdlC1Jd4/4NQ5trg3BFwQRYjyVzhZGcVJefbsyuSi4vUkcVmYhARALISLICWQCyAiEksgIQhJLKAdllkYlAQFQxLZAWyAWQCyAtkIFkAsgLZASyEFsgJZAWyAWR9iUbDCsKM93uIigZcyTOsGgDe19z8guHxfjVeFHlj81j7L/ACdPh/DZ5T2+kV3f+DvYX4nejoM1LhrDaoqrHPN1a2+9/wCdhoaTkXumXxGW+a19l4RaaaVKPpY61Bd35Z7fCsNjpYmwQNEcbeW5J5lx5k9VWsjJsvm5zfU61VUYR5YrsZgWvs9QhAQdjzvEvC7apzamB3dK6PWOoZpmt9l4G48/xGi6mFxF0p1WLmg+6/waeRiqb54PUvc873kVMndK9raHE26Mk2gqRsDfa5/Xqiz4HELMGKnS+eh915j9DjZeHDJerFy2e/hmtrKV8LzHI0seNwfxB5jzV5xMynKrVlT2n+n1Ktfj2Uy5JrTOiy2jwCAiAISEJIgCAhCAlkJIoB2WWRiVCC2QFshBbKSAgCAIAgCAqAIAoAQBGEbTD8Nb2ZqqpwgpWalxNi/yb7fnyVZ4vx70ZehifNa/yR2uHcKdy9a7pBfqd1PTSYyWjK6jwiI+CMeGSosdCf7v61Oopt18cNuUnz3S7vvos1VLuSjFcta7L3Pc0tOyJjYomtjjYLNY0WACrltk7JOU3ts60YRitJHavIyKgCEBAFINbj2BQ10XZTtvb0JBo9h6tPw02K3MTNsxpbg/w8HhfRC1fMeOqJX0mWixa81OTlpcSaDmZ0En/wB+e4smFltT+IwXqX9Vb7M5GTjxkvSye3iXkxMTwx0BF7PjfrHKzVjxyIPXyV54ZxanOj8nSS7xfdFWzcCzFl16xfZ+5g2XVNAWQEQkICIAhIQEshIsoByAWRicgEIKpICAIAgKgFkAsgKgCAIAAoILZG0u7C6m2jpYqSHvlecsf3UH3kjuQt+Xx03p3FeOTum8TB7+Z+EWPh/C4wir8rt4j7/UyMOwabFJGVeIgxUrNaWgFwLcnSe74+Q0NSvzK8OLqoe5vvIsVdE72p2dEuyPbtbYAAAAaAAAAAbADkq/KTk9s6aS8FUEhQCoAhAQBAVBo6qulZMx0UrWyRvFnMcLgheld065qcHpmMoRktNHhK3D5cID8jTXYS83kp3eKWC51c09PP42OpsuNmQypKSfJcuz8M5N2P6UXFrmrfj2+hi1VAx0QqqV/eKV32h6cZ9V45W6q6cL4560vh8lctq89ov6FZzuFupepV1g/wA0a4hWL7vJyPoSyEEsgIgCE7CAiAKCTmAszEqEFsgLZALIRstkI2LINlsgFkAsg2LINiygbK1tyABck2AGpJPJYzmoRcpNJLq2zKEXNqKW/wC5tp3RYYxstSO3q5Pq9I3V2Y6An38/hcqi8Q4vbxGTqxny1LvL3+ha8Lh1eIlbd1m+0fb/AJM/A+HJJ5RiGKWkn3hpvuoBuPD63ly53O1Yys6Fdfw+L0j5l5Z3Kcac5epd38L2PX5fauNyt9TfTWgsWtEphQiSrLlbXbsRteSLFjqFBJUBEBVm19xjvwFgSLKU2uwaPG4rw5LRyurcKsC76xQn6KUc8o5Hy+HQ9/Gz4XxVOT3XaXlHNtxpQbnV+K8GrijirmOmogY5WfWKJ2kkZ5lo5i/6Gyt/D+NTxZKjMfy/0z8P6ldzeGK1O3H/ABj5/A1llb4va2uz/e0V7TXRkUmJLIAQhJLICIAgOyyyIKAgLZDEtkGwhAQBQCoAgCAKQdlPA6RwYwFznbALXyMmuit2WPSXlnrTTO6ahBbbNlV1bcOLYIGisxSXRkbRmbFcbnpp+gFQc3Ps4o3KT5KF/wDYt+JhQwktfNa/0Nvwxwv2DjWVbu9V0mrpXaiO/wBlnTpf3CwVczuI869GlcsF49ztY+Lyvns6yPUBck3D4/htLh8lTiJxF5jcKmTshne24zvzeiDzsrvfZlwrrWPHfRb/ACK9XGlzl6r11N9wCQyrrhTSPfhcTRkdI42a7R3hB2AvLrzFiVz+Kx56K/Uj/Mb7L/f9Dawmo2ycX8iNj/XOR0T62Kkc+gjcQ6XtmtmIGjntjtsCRz5HblrfweqMlTKzVjXbXT6Hr8dNrnUflNd/SDWNc/BqiMGVpl7SMAeJ4JheAL8zotjhFTir65fR/d3R55s+Z1zj12bum4mlbWx0VXT92M7S6B7ZhMCQCbEgDoffbrdaNvDavh3dTZzcvc94ZU/U9Oxa32OeJ47UskqG09IZI6Voc+WaUwtf4S49ndviAsdbpj8Px5Qi7LOsuyXXX1JtybVKShHovf8A2OiXjRraCnxAQvdFLJklGexi1IJvlOYXHluFMeD7yZUc62ltdO5DztVqzXf9DZ4zjop6ikpmxmeSreQLPDQxrbZnnQ3sCTy2WtjYHq1zslLlUV7eT0uyXCUYpbbNfgdVAcQxJrIexljymeczPeJOd8h0bbyWzlVXfC07ltPsta1+J50yh609LTXkxRxlNJHNV01IZqKAm8rpxHI9rfTc1ltgF6/wimEo1W2am/C7fcefx1kk5wj8qM/E+MIoaGDEGNdNDO9rA2+Rzbh+a+h1BY4W+a1qeFSnkyx5PTS3v37HrZmKNSsXXZncP4jNUh75qc0kZymnLpWufIx1zdzR6Btl0814ZuPRTpVz5n5+4zptsntyjpeDB4k4WE7+90ju6V7NWyt0a+32ZBz6X+NwvbB4l6cfSvXNB+Pb6EX43M+eHSRoGSiskdT1DBQ4oz0mO8MVR5tPU/q/K1YHE7MBKSfPQ/PmJws3h8Mlv+mxfkzWTQOjcWPBY5psWkWIV5oyK8iHqVvcfdFVsqnVJwsWmjrXseZEAQEshIsgOwBZGOygIRsqEBAEAshBUAQBQC2QkyKChfO8Rxi55nk0dSVo8Q4jRg0uy5/Re5t4eHZlWcla/HwjKnxAxvOH4UBUVjtJ6vTs4hz8W2nwHmdFQcvJszP+ozXy1r7MPct+NjQxl6WP1k+8j0fDHDUdC0uuZqmTWaofq9xOpAvsPx5qu5/EJ5D5V0guyOvj40alvu/c3q52zaCIhny7Ba6OknxDvNJUVPa1Ejo3Mo2SgAPffV5G9xsrlk12XV1+lao6XXqcGmyNc5c8N9fYz8Co3VddVzwQy4fRzU74iJIzGHyOblDuzGmlydOnUleOVdHHx4QskpzUk9+y7nrRCVtspRWk0aehw6OCndS1NHXzVjXWbHG+dsEoc4kEOacoAG+n52252zssVlVkVDXfS2meEIKMeSUG3+OjecUUBacCZFFIxsUzbx6yGIZoTZzxpprrtoVzsK7m+JcpJtrv230fVI2citp1RS7ePYzuIoHHGcLe1ri1okzODSWtvm3I2WthTX8PuWz1yU3k19DR1AfJPXsr48QqZi+RtFDG2Xuxa7MGEZSBb0Tc6WGtyupVyRhW8dwUf6n02as9uU1YpN+NdjbcJYX3jBX0UoMbyZ2OD2EFry7Ox1juLlpuPjotHPyPR4hG2PbS/Lsz3xq+fGdbOHA0UtTUCrqWSRmjp46aMSMc0ufqXv152096y4tOqmn06n9uXM9DDjOdnNNfZWjlg9A6TEcbY4OYyoZka8tIBzAtJBtY2uoyLlXjY8uj5XsVVuV1q9zEwfEpaCglw+WmqX1UfbNhEcEkkcokLiHB7dwC4+4dV7XY8MnKhkwsXL0316rX3HlXbKqp1uL31+hicQYFLT4DTUzmOfOKgPkZGDIW5mym3hHIFt+V7rPFy67uIznF/Ly6Tf3aIsplHFS112fT2bD2D8FVbJNyf1Z14fZX0OS8jM1HEXD0VdHllBbIzWKZukjDyseYvyW/hZ1mLLcesX3Xg8LqI2LTPIzVDonihxfR2opcSA8LhyEh/Hpz9ZWjBy50/wDUYL2v6q3/AHRx8vFhevTvWn4l/kw8Qw99O/JIN9WuGrXDq081eeH8Rpzq+ep9fK8r6lTy8OzGnyz/AD8MxLLoGoEBEAUA7FmYlQgtkAQCyEFQCyAtkAsoBm4ZhrpydckbdZJXei0c/euRxbjFWBDr1m+0fc6XD+HWZcunSK7srq19aXYfhN4qdptVV5vr1DTub6+Z8hqqLkWNS+KznuT+zD2LbRVFR9DGWl5l7nsMBwOKhhEMDbDTO82zvd6zj+WwVcy8y3InzTf4eEdeiiNUeWP5+5s1qM9goAUgv63RvZi0iLJ7JKmyAsR0I59gSdAAST5Dmpim3pES0ltnEytsw5m2kIDDnbYk6ixvZbbwrla6tdUt9zw+Ihy83g7Fqy3F6Z7rqFjzMnQTY0E2Tot1G2RoBNjQUAoTYMXE8OjqonQTtEkbtwdweRB5HzXtRk2UTU4PTR52VxmtSR4aojkwsd2rA+swp5tFOB+9pydgf17PVNoxclZEvXxpcly7rxI5d9CUfTuXNB/odOJYV2bWzRuE9NJrHM3UWOwNtldeFcbhl/yrFy2rvF/7FUz+GTxvni+aD8/5NbZd05ZEJCA7LLIwLZCDlZALKAEICAqAIDIw+m7WWOPYOOp8tz8locUy/hMSdy7pdDbwMdZGRCp9mztnifidZNhsbu60FFYTNZ9JK69jfyvf8dTZfOp3ehUsuz5rJ9t9kXiFPPP4eHSMf1Pc4dQR08TYYGiKNmzR8yTzPmq3ffO6bnN7bOvXXGEeWK6GUvE9EFBAUAKQaDi7HnUccTIWiWqqX9nTxk6X0GYi+oBLfiupwzBjkSlKb1GK2zTzMh1JKPdmoq/2tStFSZIa8X/e0kdPYjM4WyFrQ42vvy3sVv1rhl7dUU4vxLf+Wasvi60pt7+47OLeIZaafCyHGlhnfeqY9jCQwOizBxIJFg5+ywwMKu2FyaUnHon+ejLKyJRlW96T7m8wviWnqpn08T3dqwXLHxSRuI6gPAO1j7CufkcNvorU5rp9z2bVWXXZLlT6nTiXF1LTyPie57nRW7Xs4ZJAy+wc4CwPvWdHCsi2CnHS322+5jPNqg2m/wBDLmxynbTx1LntFPKWCN+R7gS70fCG3G3MCy8oYORK11JfMu62Zu+pQU99GYrOLqQzspxL43uyscY3iJzr2sJCLHXS97X0Xq+EZSg5uPbxvqeazaefl2ZGM8QwUZjbO8h8v0cbWOke7W18rRtdeOLw+7JTda6I9LsmFT1IuGcQ01VJ2MEolkydoWhkgIbmDTe4ABuR4Trrsl/Dr6I81kdLevHf8xXlV2Pli+phycZ0bZDGZtA4NdKI5DAHeqZQMv5L2XCMlw5uX8N9fyPN51Set/4N+DfXQ+w3C5kouL0zbT31RVBIQHIKCAoIOE8LZGuY9oexwIc1wBaQdwQV6QnKElKL00Q4prTPCYfEKHFjh0LjLSVLHOkgccwicQ42+XwcL8irLOyV2GsuXyzi+ku2zmqCjb6S6xkuqNXiEIjmljbqGPcB7AdF9L4fdK7FrnLu0v7FEy61XfOEeybMey3TW2LINnYAsjEqEFQbCEbCDZVA2FI2EB2005je2Rlg5puL7e/yWrm4scqiVEu0ke+Le6LY2rumd1dRuml/aeGkw10YHeKUm4kG1x6wNvfbk4L51bTLCfweYvkf2Zexearo5UfiMd/N5R6bhbiaOvYbfuqhn00Dj4mkaEi+7b/DmuBn8Pniy33i+zOpjZUbV7P2N8ucbSCgBQCqQeJ/pEjMUuHV9i6KkmHbW3Ac5hB/y29pCsPBZRnCyjzJdP1OXnpxlCz2M/GON6aCFssL46t73NDIYpBnIJFy4bt0vuN7D2a+Nwa+yfLYuVe7PWzPrjHcXtmn43d2lbgLnNy55ml0btSLyQEtP4Lc4YvToyVF70n1/BmvlS57Km/P/B3Y0P8AaLDupgfc8zpUbrHGk/4Xbv3/APyZXRSzIJe3+TWVGLvqYcVe2Slw+JnbskhELO8znIWtzlx0JOlwL6u6LdhjxplTFqU300/ETXlbKase1H3XuYWIf7s03/Xd/wCWZelf/uc9/wDav7Iwl/6SP1N9/SCwNjwoAABtREGgC1hZug6DQfBaXCpOVl++vR/7mxmJKNejlLK2HiIvqHNjZJTAUz5HANv4RZpOgNxJ8fNYRU7OFqNa6p9dd/32Mpajmbn7dNmswx7ZsYxc0hBz0k4icwgAy2haS0+b76rcsTrwqfW/7o73+P8AseFfz32en7P/AGNdg3iwl8clbT0tPmc2andSNkma4vuDocxJsLG2lvJe97ay1KNTk9dHvS/weda/ktOaS3211Pp2ARBlJTMD+3a2KMNlDS0PaGgNcB0IsqlnScsiba099vY7WOtVpb2bBah7BAclBATRB5TijiZzJBQUA7atk0JFi2LzPLN7dBueh7mBw6Lj6+R0gvfyaV+Q9+nDqzWU9MzC2us7vOIzD99O67smbUgX/mefIKwYODbxeak1y0RfT72cjOz44UeSPWx/oaZxJJJ1JJJJ3J5lfQoQjCKjFdF0KbKTlJyfdkWRiSyA7FkYlQbKhAQBAWyggWUklAQgKBs5RPLHNewlj2+i4bj/ANjy2Wpm4VWZU6rVtP8AQ2cXLsxrPUrfVHbX4f3xwqqQijxWLxENOVk4A1Lb87b3v0NxZyoWRj28Nfo5C5qn2fsXPGya82PqUvVi7r3N/wAJ8VirvT1De71sdxJCQW5iNywH/Ty8wq/xDhjp/mV9YPz/AJOti5as+WXSR6dchm6FACA4vYHAtcA5pFiCAQR0IO6zjNxe4vTIlFSWma+lwClieJYqeCOQXs9sTARfppotqfEMmceWU219Txji1RlzKKMmqw+KV8cksbJHwnNE5zbljrg3b01a34LyrybK4uMHpPv95lKmE2nJbaEmHxOmZUOYx08YyslLfG1uugP+J3xURybY1upS+V+CXTByU2uqOh2BUxl7cwQGW+btDCwuzettv5r1WfkKHIpvX1MHjVOXM49R+wqfse79jF2GbN2WXwZutkWfkKfqc73239xHw1XLy66HfV4dFMGCVjJBGQ6MOF8rhsR5rzryra98kmt9zOVNckuZdjT8S4dNM9mSChrYAPoqgOZK1+t3Mk1FjpceS6GDk0wg+acoy911T/A1MmqyUt8qkjH4X4ekhq6mumbTwOlYyOKnpyXMYxoaDyA+7Zt1Oy9eIZ9dtEaYNy09tvp++5jjY0o2Oclr7kbqbAqZ8vbvggdLcHtDEwuuNidNT5rmxz8mMeRTejaeNU3zcq2bELVcm+57aCgkIRs5BQQeR4n4lf2v7Pw8drVv0e8ejCOeu2YdeXt0XdwOHxUPicnpBdl7mjkXtv06+5hQwx4VE6KIiaul+nqDqWk62F/Pl7yu/wAP4dbxe1WWLlpj2XucjPz4YUfTg92P9DSucSSTckm5JNySvoMK41wVcFpLwU6dkpycpPbZxKzMSICoDmsjDZUAshBbIC2UAqAIAhAsgCAo3BBIIILXA2cCNiDyK8b6K74enYtpntTfZTNTremjKrqJmJZLuFLiUf0FS3wNlts11tnfzGlwKDm4F3CZtpc1L8e3/BcsPOrz4pb1Yv1NjwtxW50ncMQHYVrNA51g2XpblmPwPLouBn8Njy+vj9Yf2Oxj5b36dvSX9z2C4Z0AoAUoHkuJeNhRVPdxF24Yxj6h4lymIOeG+jlNzZzD/iC7eFwd5FPqOWt9lruc/Iz/AEp8qW/c32MYkKellqmgSiNmdozZQ4aW8Vj1XPxsR23qlvXXRs23clbmuowbExUU9POcsRqGBzYzICdeQ2zfBTlYcqbJQj1UfOiKchTgpPo34M5zwBmJAA3JIAHvWrGuUnpdz2lJR7lY8EAggg7EEEH3pKDi9MKSkto4GdubJmYH+rnbm+G6z9Czl5uV6+hi7Ib1tbOb3BoJcQ0Dck2A9pWEYSk9RW2S2l1ZoqniPJiVNh4YHtqIjIJhJoLCU2DQNfo978/JdKHDXLEle3pp61r6Gq8r+cq9b35MaXiqSWomp6CmNaac5ZpHVEcEYdtYE3vqD8F6R4XXCqNmRZy83Za2YPMlKbhVHejY8OY+ytbJZroZoHlk8DyM7HAkctxofgei1c7AljNddxfVM9sfJVyfTTRuAuebBQmgeN4n4kkfL+zcO/eVT7iWVp8MQ+14uRHM8vau/gcPhCHxOV0iuy9zn33uT9OvuY8EUeFROggIlq5PrFQdSDvYX+Q951Xe4dw63i1qvuWqY9l7nI4hxGGFF1Vvdj7v2NM43JJuSdydSV9AhXGEVCK0l4KbKcpScpPbZxWZiSyEhARAdiyMTlZCCqAEIKgCAIAgCEBAEa2T2BF91hOuM4uMltPozKFkoSUo9GjKrIo8QjbT1ZyTt0pa23iB5MkPMXtrz8jvRM/hV3DZu/GXNW+8fb6FwwOJQzoqq56sXZ+5kcP8Sy0kow7FfBINIKonwSDYZnc/4vjqq/mcPryIfEYnbyv3/b8jtUZUq5eld+Z7kFV9rXc6hxkeGgudo1oJcegAuSsq4OclFd2YykorZ8loMahmZiklQypdJiJIjLIA9jGNuYxfTUHL/wBgV0nj2wdKraSh366bK/CyEudzT3I3lDiXeOHqhrr9pTxPhkBBB8Nsv+Ut+a59mP6XFIy8S6o2YW82I15XQ1mI4JDHgUFY1pFUBA8T5nCS7ngWuOQBAA5WC26suyfEJUt/J7fgeM6IrGVi7mTxNVyVFbhlO6N1Yx1NHM6mEoiE0jmPcS5x8JtkBt7RzXnh1V00XWRfK+ZrffS+hldKcpwjJbWu3ubLhmnmo562WWB+H4e6IydmamOVsT2gFxaATa93na2gGtgtfMlVkVVxjJTs2vDW/r/5PahTrlJyWo69+x5bG6aM4c6enpJWxiUObiNTMzvDy55B8LdTqbXPTqF1KJTWRyWWLevsJdEaVkY+nzQi9b7vuej4nZ3utwiinLjTyx9pK0OLc78pOtv4fb4iubiP0KMi6tLmT0voblydllcJdmjqfhsdNxFQxwN7NjoZHZASWtJZUAhoPojS9upKyV87+GTnZ37f2MfTjXlxUe3/AJPT8YYjUQwsbRxulnneGNeGF7Ihze4WI6WvpudbWXJ4bj02zbvelHx7/v7jcy7JwSVa6vydnC3D7aKN93GapnOeqmJPjfcnTyBc7zNyfZ58QznkTWlqC6JE4uP6Udvu+5vLLna0bR4niTiSSeY4ZhnjndcTztPhiGzgHdRzPLYa7WDB4fCqHxWV9nwjQuvc5enX38nTTxR4XEaamIkqX/Wam2t+jenkOW+673DuGW8VtV+StVL7Mfc4vEeJQw4+lU9zfd+xqSVfoQjXFQgtJeCnym5Pb7kWZiRCdhBsiAIDsCyMSqCCoAhAQFQBBsINhBsINhBsINgi++vVYuO1pkqWuqMt74qmHuldd0X3VR95CeRLubfP46ailcV4LZiTeVhLp5j/AIRbOG8WhkRWPlPr4l/k4YRjU2EytocRPaUrvqtWLkBvIE+rtpu3zFlXcnEqz6/Xx+kvMf3+39Tu1XTx5clvbwz22JUgqqeSHOWsnYW9pGQTlcNcp21H4rhY9sse5T1trwzo2QVsHFPuXB8PbS08VNGTkiFgTa5uSSTbmST8Uycqd1rsfdimmNcFFeDVf1Sj/t4a+RrcQ+laMtmm5N26eZ3utz+Kz/ltxW4eTX+CXzJP7R3VXDUclA3Di+QRNDAHjLnsxwcOVuS84cSnHKeSorb8eDKWJF0qrYxPhmKdlOC6WKWlaGw1ET8krQAAfI3yj59VNPFLK5Sek1J7afYmzEjNLq012aOOG8LQwioL3S1UlUHNnlmfmc5pFsoAsB+vYpu4pZY48qUVHqkiK8OMduTbbNf/AFBiMPdnz1kkDcxiidI3JG4k+IANFyLnfTVbH8dsU+dVx35fueP8Ojy8vM9GxxbhiOqhp4pXyiSmy9jUMLWSggAXuBbXK33jSy1qOKTpsnOMVqXdeD1nhxnGKb6rydVFwhHHVRVplnlnj7QvfK9rjIXsLPFppYHQC2yzt4vOdMqVBKL9vBEMKMZqe3tGfjWCiqdTuc+SLu784EZADzpo7qNFrYma8dSSinze56XY/qNPb6G1Wmz31o8NxLxFLVTHDMM8UpuKioBsyNuzgHcrc3e4a7WDBwa8ev4nK7eF5Offe7JelV+LOuCOLDYTSUhzzH6zU21LubR0t8vbcrv8M4XbxO1ZWUtQX2Y+5xOJcSjhw9Cl7k+79jWK+xiorlitIp7k2235OJWRBEAQkICISEGzsCkwKhBUAQbCDYQgtkAsgFkAsgFkAshBUJAT6AyoJ2OiNJVN7akdsN3wnk5nOw6cuWmip/GOBSjN5WF0n5XuWjhfGE18Pk9Y+H7GPR1s2BvZHKTV4XKf3M7fEYwdRt+Gx3HMKs201cRi3H5bV3RYo2Sxmk3uD7M+hUtQ2VjZI3NkY8XY9puCFWrK5Qk4yWmjqxmpLcex2ryMthAEAQFQBAE1sFRIg8LxFxBLWzHC8MN3G4qakE5WN2cGuG3mfcFYsLBhjV/FZX4L/g5t98rZ+lV+LJGyLDoe50Zu8/WKn7TncwDy/L23KsHCuF2cRtWXlL5F9mPucTiXE44kfQofzeX7GsV8ilFcsexT3JttvyRSQEJJZALIDjZAEJIgO1SYlQgIQWyAqAWQCyAIRsqAIAgCAIAmwFDGzLoq0Ma+GVvb0st+1gOtr7uZ0PUe8WO9X41wH1/+oxvlsXXp5LFwrjLqXo39Yf2MJjpcEeJ6curcImNy0G7oidP8J5X0BtY2NlVJwr4gnXauW2P6lnjKWP8APW+atn0DDa+OpibPC4SRv2cPmCOR8lWsiiymfJNdUdWu2NiTj2MpeJ6BQAgKgCAKUmQ2eD4gx6WvmOGYYb8qmqB8LW7EBw5efPYKxYeFXiV/E5XfxH/g5t18rp+lV+LOUbYqCHudHqT9YqdMz3cwCP0Nt7lWHhXCbM+xZmYtRX2Ye5weJcThjQePjvr5l+/JrbK9JJJRXZFRcm+rJZSQEJIgCAICEISSyAIDmFJickIKgCEFQBAEBUIFkAsgFkAsgFlACAIAgMmgrTCXWAkik0mhdbK8WsTroHW9xGh5EV/jPA4Zq9SHy2Lszt8K4vLF+SXWD8GHNTyYY44jhl56F/1mlN7x23uNxbruOdwqc0shvFzFy2Ls/f8Af6ltT9NevjvcGe6wPGYq2ETwHM3ZzTbOx3quHI/iq5l4lmNNwmv+Tq03QtjzRZsFq6PYJobKFA2FKQfY8DjuOS4nMcNw02j/AOKqhfKG3sQD6vzdsNLk2TExK8Ov4nJ7+InKvulfL06u3lnb+6ooe5Ue338+meR2x1/XQKwcJ4Rbm2LMzF0/picLinFI40fh8Z9fLNarykopKKKi3t7CkgiAITsWQEQBCSIAhJFAOayMTkAhBUICAtkICAqAIAhAQBAFACAIBZALIAFBJ30dY+B+eO2uj43ehIOjuh6O5eYuDx+L8Hpz4dek12Z1eGcVsw5a7xfdGLUYc6mccUwe4aPrdAR6PMjKOXkNt2m2ipM+bfweetS8S9/v/f4lxhKMorIxX08o9lwzxHFiEXaRHK9tu1hJGdh/Np5FV7OwJ4s9SW14fudSjIjdHp3NkIjkcwudc57PDWB4zbcrG3K4XnPIjJx+RJL9TJUtJ/N3O2+lyRe2psGjTc2GgXndZ6k+ZLW/BnCPJHTZ8+xzGpcVmOG4abQD61V65S3YgH1fm72XXfxcSvBr+IyV8z7R/f7RzrrpXy9Ovt5ZlfuqOHuVHo37+bTPI7Y6/roPOwcI4PZm2LMze39MTg8V4rHHj8Njd/LNcrxFaWiot7ZFJAQkWQEsgFlAIpJCAigBCQgOQWRickICEFQFQgIBZALINlsg2LINiygbFkGwg2LINhBsINhBsqeNDZ2U1Q6J4kjOV40/uuHquHMfhyXM4pwunPr5bO67Pyjo8P4jZhz5odvKMaooBO52J4OexrISRU0gt4jfxWbzvb2O8iqC5Sx28TN6xfaReVq6Kvx+j8o9LwzxhDWRntCymqGfSxSODLW3LS7cfMc1yM7hVtEvkXNF9mjdx8yFi+bo0aDHMYlxec4dhxtTD61VC+UtvrqPs76faPkuhi4teBV8Rkfa8R/fn+xrXWyyJ+nX28syg6Klh7nRaRD6WYHxSu2JzDcfyGm9g4PwizLs+MzO39MfBwuK8WjjxePjd/LMJXdLS6FQ2RSQEBLISEBEAsoAshJLICIAhJEByAWRByQg5IQEILZALICqCAgCAIAgCAIAgCAIAgCABAeD/aktJXSTwOMb2vf7HC+rXDmD0VOzKK7uaFi2tl2xbJVxjKHseonxzCq49tWQy09QbdoYs2V563adfaRfzK4ccXOx/kpmnHxvwdN3Y1r5px0/uM/i2Q0NBTx0UYo6euYZMwcTO9h08R1Lb36k2002Xrj4M52erlPma7LwjC3Jgo+nStL39zpwn6vD/A1X7Ef8mPXfQoud/ry+plELZNQlkJCAiAICIAhIQEQCyEkIQEQHNZEFUEFQgoUgqggIAgCAqAIAhAQkWQgISEBEAQBAUID5tjQ/tM/8blU7vtv6lyo/04/QxGDUe0LyPU+vf0rM/wDzsGd/yLf6VAZp8FN6eL+H81ZsL/QRVeIdL5Gats0ghJxIQBAEJIgCAiAISEBChJF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a:solidFill>
                <a:srgbClr val="FFFFFF"/>
              </a:solidFill>
              <a:latin typeface="Arial" charset="0"/>
            </a:endParaRPr>
          </a:p>
        </p:txBody>
      </p:sp>
      <p:sp>
        <p:nvSpPr>
          <p:cNvPr id="5" name="AutoShape 4" descr="data:image/jpeg;base64,/9j/4AAQSkZJRgABAQAAAQABAAD/2wCEAAkGBxQPDw8ODxQPDQ8PFBAVDw8QDQ8QEBQUFRQWFhUVFxQYHCghGBwmHRUTLTEhMSkrLi8uGB8zOjMsNygtLisBCgoKDg0OGxAQGiwmICQsLC8yLC8sLC8sLywsLCwsLCwsLCwsLCwvLCwsLCwsLCwsLCwsLCwsLCwsLCwsLCwsLP/AABEIALcBEwMBEQACEQEDEQH/xAAbAAEBAAIDAQAAAAAAAAAAAAAAAQQFAgMGB//EAEYQAAEDAgQDBAYHBAcJAQAAAAEAAgMEEQUSITEGQVETFCJhMlJxgZGhMzRCQ7HB8BUjcvEHFiRigqKyJjZEY3OSs9HhJf/EABsBAQACAwEBAAAAAAAAAAAAAAABBgIEBQMH/8QAOREAAgICAAUCAwYFAwMFAAAAAAECAwQRBRIhMUETURQicTJhgZGh8BUjQrHRM8HhJFLxNDWCotL/2gAMAwEAAhEDEQA/APAAK4lfKhByAQgtlJBbIQUBAWyEFQBAEAQBAEICAIAgCAIwR40PsKwn9lnpX9tHiGNJIABJOwAuT7lUH2LEupv8DpHs7YSMkjzMNs7HNv7LqIWxf2WvzEoyX2kzuwJto3D+8fwCsHDbOat/U5WetSRsrLpHPFkAsgIgCEkKAICISEBLIScbISRQCIScwFkQcgEMdnKyEAIQUBAWyEFsgFkAsgCEBAVAEAQBAEAQBG9LYO6ko3zv7KJud7vgPMnkFpZ+ZViUOd0tdDZxaLLrFGC6mVh8TaF4ocNaytxN/wBYqnNvDAL+IA8gP53PhXzq2TyY+tkPlr8R8yLnXH0v5dK3Ly/Y2eImvomdpVGPF6Mj+0MbC1kkY5uaABcef4brVoliZEtU7rn469GetiurW7Pnj5NO3Bo+ydV0DzUUrjdzfvYTbVrxvbz/ABGqtnBOKqubx8pcs/D/AKWcDieE5xVtHWPleUYZVuK+RSQEJCAhCAICISLICIAhJEBxIQkigk5gLIx2cgEIKAhBQEBUMSoAgCAIAgKgIgKgCAIAgCfUGbheGvqH5I9h6Tz6LR1J/JcziXFKcGtys+14j5Zu4eFZlT5YLS8szO8umc7DsI22rMROwHMNcPft7uqoeVkStfxef/8AGH7/AH/YtePRGuPo4y+sj1eDYRBhsGVnhGhlmd6TztmcemvsHxVfvyLc23r+C8I6ldcKIdPx9za9qMzW3GZ4cW9HBu9j714LFn83b5f30MvWj8vfqeSxXhuSmldX4VaOU/T0h0hmG+g2B3089Lc+njcQrtgqMrqvEvKNa7GlCTnV39vDNVEyLEGvkpW93qmX7xQv8LgRuWA8r/oK2cP4xZhNUZb3W/szXX8zgZnDYZCdlC1Jd4/4NQ5trg3BFwQRYjyVzhZGcVJefbsyuSi4vUkcVmYhARALISLICWQCyAiEksgIQhJLKAdllkYlAQFQxLZAWyAWQCyAtkIFkAsgLZASyEFsgJZAWyAWR9iUbDCsKM93uIigZcyTOsGgDe19z8guHxfjVeFHlj81j7L/ACdPh/DZ5T2+kV3f+DvYX4nejoM1LhrDaoqrHPN1a2+9/wCdhoaTkXumXxGW+a19l4RaaaVKPpY61Bd35Z7fCsNjpYmwQNEcbeW5J5lx5k9VWsjJsvm5zfU61VUYR5YrsZgWvs9QhAQdjzvEvC7apzamB3dK6PWOoZpmt9l4G48/xGi6mFxF0p1WLmg+6/waeRiqb54PUvc873kVMndK9raHE26Mk2gqRsDfa5/Xqiz4HELMGKnS+eh915j9DjZeHDJerFy2e/hmtrKV8LzHI0seNwfxB5jzV5xMynKrVlT2n+n1Ktfj2Uy5JrTOiy2jwCAiAISEJIgCAhCAlkJIoB2WWRiVCC2QFshBbKSAgCAIAgCAqAIAoAQBGEbTD8Nb2ZqqpwgpWalxNi/yb7fnyVZ4vx70ZehifNa/yR2uHcKdy9a7pBfqd1PTSYyWjK6jwiI+CMeGSosdCf7v61Oopt18cNuUnz3S7vvos1VLuSjFcta7L3Pc0tOyJjYomtjjYLNY0WACrltk7JOU3ts60YRitJHavIyKgCEBAFINbj2BQ10XZTtvb0JBo9h6tPw02K3MTNsxpbg/w8HhfRC1fMeOqJX0mWixa81OTlpcSaDmZ0En/wB+e4smFltT+IwXqX9Vb7M5GTjxkvSye3iXkxMTwx0BF7PjfrHKzVjxyIPXyV54ZxanOj8nSS7xfdFWzcCzFl16xfZ+5g2XVNAWQEQkICIAhIQEshIsoByAWRicgEIKpICAIAgKgFkAsgKgCAIAAoILZG0u7C6m2jpYqSHvlecsf3UH3kjuQt+Xx03p3FeOTum8TB7+Z+EWPh/C4wir8rt4j7/UyMOwabFJGVeIgxUrNaWgFwLcnSe74+Q0NSvzK8OLqoe5vvIsVdE72p2dEuyPbtbYAAAAaAAAAAbADkq/KTk9s6aS8FUEhQCoAhAQBAVBo6qulZMx0UrWyRvFnMcLgheld065qcHpmMoRktNHhK3D5cID8jTXYS83kp3eKWC51c09PP42OpsuNmQypKSfJcuz8M5N2P6UXFrmrfj2+hi1VAx0QqqV/eKV32h6cZ9V45W6q6cL4560vh8lctq89ov6FZzuFupepV1g/wA0a4hWL7vJyPoSyEEsgIgCE7CAiAKCTmAszEqEFsgLZALIRstkI2LINlsgFkAsg2LINiygbK1tyABck2AGpJPJYzmoRcpNJLq2zKEXNqKW/wC5tp3RYYxstSO3q5Pq9I3V2Y6An38/hcqi8Q4vbxGTqxny1LvL3+ha8Lh1eIlbd1m+0fb/AJM/A+HJJ5RiGKWkn3hpvuoBuPD63ly53O1Yys6Fdfw+L0j5l5Z3Kcac5epd38L2PX5fauNyt9TfTWgsWtEphQiSrLlbXbsRteSLFjqFBJUBEBVm19xjvwFgSLKU2uwaPG4rw5LRyurcKsC76xQn6KUc8o5Hy+HQ9/Gz4XxVOT3XaXlHNtxpQbnV+K8GrijirmOmogY5WfWKJ2kkZ5lo5i/6Gyt/D+NTxZKjMfy/0z8P6ldzeGK1O3H/ABj5/A1llb4va2uz/e0V7TXRkUmJLIAQhJLICIAgOyyyIKAgLZDEtkGwhAQBQCoAgCAKQdlPA6RwYwFznbALXyMmuit2WPSXlnrTTO6ahBbbNlV1bcOLYIGisxSXRkbRmbFcbnpp+gFQc3Ps4o3KT5KF/wDYt+JhQwktfNa/0Nvwxwv2DjWVbu9V0mrpXaiO/wBlnTpf3CwVczuI869GlcsF49ztY+Lyvns6yPUBck3D4/htLh8lTiJxF5jcKmTshne24zvzeiDzsrvfZlwrrWPHfRb/ACK9XGlzl6r11N9wCQyrrhTSPfhcTRkdI42a7R3hB2AvLrzFiVz+Kx56K/Uj/Mb7L/f9Dawmo2ycX8iNj/XOR0T62Kkc+gjcQ6XtmtmIGjntjtsCRz5HblrfweqMlTKzVjXbXT6Hr8dNrnUflNd/SDWNc/BqiMGVpl7SMAeJ4JheAL8zotjhFTir65fR/d3R55s+Z1zj12bum4mlbWx0VXT92M7S6B7ZhMCQCbEgDoffbrdaNvDavh3dTZzcvc94ZU/U9Oxa32OeJ47UskqG09IZI6Voc+WaUwtf4S49ndviAsdbpj8Px5Qi7LOsuyXXX1JtybVKShHovf8A2OiXjRraCnxAQvdFLJklGexi1IJvlOYXHluFMeD7yZUc62ltdO5DztVqzXf9DZ4zjop6ikpmxmeSreQLPDQxrbZnnQ3sCTy2WtjYHq1zslLlUV7eT0uyXCUYpbbNfgdVAcQxJrIexljymeczPeJOd8h0bbyWzlVXfC07ltPsta1+J50yh609LTXkxRxlNJHNV01IZqKAm8rpxHI9rfTc1ltgF6/wimEo1W2am/C7fcefx1kk5wj8qM/E+MIoaGDEGNdNDO9rA2+Rzbh+a+h1BY4W+a1qeFSnkyx5PTS3v37HrZmKNSsXXZncP4jNUh75qc0kZymnLpWufIx1zdzR6Btl0814ZuPRTpVz5n5+4zptsntyjpeDB4k4WE7+90ju6V7NWyt0a+32ZBz6X+NwvbB4l6cfSvXNB+Pb6EX43M+eHSRoGSiskdT1DBQ4oz0mO8MVR5tPU/q/K1YHE7MBKSfPQ/PmJws3h8Mlv+mxfkzWTQOjcWPBY5psWkWIV5oyK8iHqVvcfdFVsqnVJwsWmjrXseZEAQEshIsgOwBZGOygIRsqEBAEAshBUAQBQC2QkyKChfO8Rxi55nk0dSVo8Q4jRg0uy5/Re5t4eHZlWcla/HwjKnxAxvOH4UBUVjtJ6vTs4hz8W2nwHmdFQcvJszP+ozXy1r7MPct+NjQxl6WP1k+8j0fDHDUdC0uuZqmTWaofq9xOpAvsPx5qu5/EJ5D5V0guyOvj40alvu/c3q52zaCIhny7Ba6OknxDvNJUVPa1Ejo3Mo2SgAPffV5G9xsrlk12XV1+lao6XXqcGmyNc5c8N9fYz8Co3VddVzwQy4fRzU74iJIzGHyOblDuzGmlydOnUleOVdHHx4QskpzUk9+y7nrRCVtspRWk0aehw6OCndS1NHXzVjXWbHG+dsEoc4kEOacoAG+n52252zssVlVkVDXfS2meEIKMeSUG3+OjecUUBacCZFFIxsUzbx6yGIZoTZzxpprrtoVzsK7m+JcpJtrv230fVI2citp1RS7ePYzuIoHHGcLe1ri1okzODSWtvm3I2WthTX8PuWz1yU3k19DR1AfJPXsr48QqZi+RtFDG2Xuxa7MGEZSBb0Tc6WGtyupVyRhW8dwUf6n02as9uU1YpN+NdjbcJYX3jBX0UoMbyZ2OD2EFry7Ox1juLlpuPjotHPyPR4hG2PbS/Lsz3xq+fGdbOHA0UtTUCrqWSRmjp46aMSMc0ufqXv152096y4tOqmn06n9uXM9DDjOdnNNfZWjlg9A6TEcbY4OYyoZka8tIBzAtJBtY2uoyLlXjY8uj5XsVVuV1q9zEwfEpaCglw+WmqX1UfbNhEcEkkcokLiHB7dwC4+4dV7XY8MnKhkwsXL0316rX3HlXbKqp1uL31+hicQYFLT4DTUzmOfOKgPkZGDIW5mym3hHIFt+V7rPFy67uIznF/Ly6Tf3aIsplHFS112fT2bD2D8FVbJNyf1Z14fZX0OS8jM1HEXD0VdHllBbIzWKZukjDyseYvyW/hZ1mLLcesX3Xg8LqI2LTPIzVDonihxfR2opcSA8LhyEh/Hpz9ZWjBy50/wDUYL2v6q3/AHRx8vFhevTvWn4l/kw8Qw99O/JIN9WuGrXDq081eeH8Rpzq+ep9fK8r6lTy8OzGnyz/AD8MxLLoGoEBEAUA7FmYlQgtkAQCyEFQCyAtkAsoBm4ZhrpydckbdZJXei0c/euRxbjFWBDr1m+0fc6XD+HWZcunSK7srq19aXYfhN4qdptVV5vr1DTub6+Z8hqqLkWNS+KznuT+zD2LbRVFR9DGWl5l7nsMBwOKhhEMDbDTO82zvd6zj+WwVcy8y3InzTf4eEdeiiNUeWP5+5s1qM9goAUgv63RvZi0iLJ7JKmyAsR0I59gSdAAST5Dmpim3pES0ltnEytsw5m2kIDDnbYk6ixvZbbwrla6tdUt9zw+Ihy83g7Fqy3F6Z7rqFjzMnQTY0E2Tot1G2RoBNjQUAoTYMXE8OjqonQTtEkbtwdweRB5HzXtRk2UTU4PTR52VxmtSR4aojkwsd2rA+swp5tFOB+9pydgf17PVNoxclZEvXxpcly7rxI5d9CUfTuXNB/odOJYV2bWzRuE9NJrHM3UWOwNtldeFcbhl/yrFy2rvF/7FUz+GTxvni+aD8/5NbZd05ZEJCA7LLIwLZCDlZALKAEICAqAIDIw+m7WWOPYOOp8tz8locUy/hMSdy7pdDbwMdZGRCp9mztnifidZNhsbu60FFYTNZ9JK69jfyvf8dTZfOp3ehUsuz5rJ9t9kXiFPPP4eHSMf1Pc4dQR08TYYGiKNmzR8yTzPmq3ffO6bnN7bOvXXGEeWK6GUvE9EFBAUAKQaDi7HnUccTIWiWqqX9nTxk6X0GYi+oBLfiupwzBjkSlKb1GK2zTzMh1JKPdmoq/2tStFSZIa8X/e0kdPYjM4WyFrQ42vvy3sVv1rhl7dUU4vxLf+Wasvi60pt7+47OLeIZaafCyHGlhnfeqY9jCQwOizBxIJFg5+ywwMKu2FyaUnHon+ejLKyJRlW96T7m8wviWnqpn08T3dqwXLHxSRuI6gPAO1j7CufkcNvorU5rp9z2bVWXXZLlT6nTiXF1LTyPie57nRW7Xs4ZJAy+wc4CwPvWdHCsi2CnHS322+5jPNqg2m/wBDLmxynbTx1LntFPKWCN+R7gS70fCG3G3MCy8oYORK11JfMu62Zu+pQU99GYrOLqQzspxL43uyscY3iJzr2sJCLHXS97X0Xq+EZSg5uPbxvqeazaefl2ZGM8QwUZjbO8h8v0cbWOke7W18rRtdeOLw+7JTda6I9LsmFT1IuGcQ01VJ2MEolkydoWhkgIbmDTe4ABuR4Trrsl/Dr6I81kdLevHf8xXlV2Pli+phycZ0bZDGZtA4NdKI5DAHeqZQMv5L2XCMlw5uX8N9fyPN51Set/4N+DfXQ+w3C5kouL0zbT31RVBIQHIKCAoIOE8LZGuY9oexwIc1wBaQdwQV6QnKElKL00Q4prTPCYfEKHFjh0LjLSVLHOkgccwicQ42+XwcL8irLOyV2GsuXyzi+ku2zmqCjb6S6xkuqNXiEIjmljbqGPcB7AdF9L4fdK7FrnLu0v7FEy61XfOEeybMey3TW2LINnYAsjEqEFQbCEbCDZVA2FI2EB2005je2Rlg5puL7e/yWrm4scqiVEu0ke+Le6LY2rumd1dRuml/aeGkw10YHeKUm4kG1x6wNvfbk4L51bTLCfweYvkf2Zexearo5UfiMd/N5R6bhbiaOvYbfuqhn00Dj4mkaEi+7b/DmuBn8Pniy33i+zOpjZUbV7P2N8ucbSCgBQCqQeJ/pEjMUuHV9i6KkmHbW3Ac5hB/y29pCsPBZRnCyjzJdP1OXnpxlCz2M/GON6aCFssL46t73NDIYpBnIJFy4bt0vuN7D2a+Nwa+yfLYuVe7PWzPrjHcXtmn43d2lbgLnNy55ml0btSLyQEtP4Lc4YvToyVF70n1/BmvlS57Km/P/B3Y0P8AaLDupgfc8zpUbrHGk/4Xbv3/APyZXRSzIJe3+TWVGLvqYcVe2Slw+JnbskhELO8znIWtzlx0JOlwL6u6LdhjxplTFqU300/ETXlbKase1H3XuYWIf7s03/Xd/wCWZelf/uc9/wDav7Iwl/6SP1N9/SCwNjwoAABtREGgC1hZug6DQfBaXCpOVl++vR/7mxmJKNejlLK2HiIvqHNjZJTAUz5HANv4RZpOgNxJ8fNYRU7OFqNa6p9dd/32Mpajmbn7dNmswx7ZsYxc0hBz0k4icwgAy2haS0+b76rcsTrwqfW/7o73+P8AseFfz32en7P/AGNdg3iwl8clbT0tPmc2andSNkma4vuDocxJsLG2lvJe97ay1KNTk9dHvS/weda/ktOaS3211Pp2ARBlJTMD+3a2KMNlDS0PaGgNcB0IsqlnScsiba099vY7WOtVpb2bBah7BAclBATRB5TijiZzJBQUA7atk0JFi2LzPLN7dBueh7mBw6Lj6+R0gvfyaV+Q9+nDqzWU9MzC2us7vOIzD99O67smbUgX/mefIKwYODbxeak1y0RfT72cjOz44UeSPWx/oaZxJJJ1JJJJ3J5lfQoQjCKjFdF0KbKTlJyfdkWRiSyA7FkYlQbKhAQBAWyggWUklAQgKBs5RPLHNewlj2+i4bj/ANjy2Wpm4VWZU6rVtP8AQ2cXLsxrPUrfVHbX4f3xwqqQijxWLxENOVk4A1Lb87b3v0NxZyoWRj28Nfo5C5qn2fsXPGya82PqUvVi7r3N/wAJ8VirvT1De71sdxJCQW5iNywH/Ty8wq/xDhjp/mV9YPz/AJOti5as+WXSR6dchm6FACA4vYHAtcA5pFiCAQR0IO6zjNxe4vTIlFSWma+lwClieJYqeCOQXs9sTARfppotqfEMmceWU219Txji1RlzKKMmqw+KV8cksbJHwnNE5zbljrg3b01a34LyrybK4uMHpPv95lKmE2nJbaEmHxOmZUOYx08YyslLfG1uugP+J3xURybY1upS+V+CXTByU2uqOh2BUxl7cwQGW+btDCwuzettv5r1WfkKHIpvX1MHjVOXM49R+wqfse79jF2GbN2WXwZutkWfkKfqc73239xHw1XLy66HfV4dFMGCVjJBGQ6MOF8rhsR5rzryra98kmt9zOVNckuZdjT8S4dNM9mSChrYAPoqgOZK1+t3Mk1FjpceS6GDk0wg+acoy911T/A1MmqyUt8qkjH4X4ekhq6mumbTwOlYyOKnpyXMYxoaDyA+7Zt1Oy9eIZ9dtEaYNy09tvp++5jjY0o2Oclr7kbqbAqZ8vbvggdLcHtDEwuuNidNT5rmxz8mMeRTejaeNU3zcq2bELVcm+57aCgkIRs5BQQeR4n4lf2v7Pw8drVv0e8ejCOeu2YdeXt0XdwOHxUPicnpBdl7mjkXtv06+5hQwx4VE6KIiaul+nqDqWk62F/Pl7yu/wAP4dbxe1WWLlpj2XucjPz4YUfTg92P9DSucSSTckm5JNySvoMK41wVcFpLwU6dkpycpPbZxKzMSICoDmsjDZUAshBbIC2UAqAIAhAsgCAo3BBIIILXA2cCNiDyK8b6K74enYtpntTfZTNTremjKrqJmJZLuFLiUf0FS3wNlts11tnfzGlwKDm4F3CZtpc1L8e3/BcsPOrz4pb1Yv1NjwtxW50ncMQHYVrNA51g2XpblmPwPLouBn8Njy+vj9Yf2Oxj5b36dvSX9z2C4Z0AoAUoHkuJeNhRVPdxF24Yxj6h4lymIOeG+jlNzZzD/iC7eFwd5FPqOWt9lruc/Iz/AEp8qW/c32MYkKellqmgSiNmdozZQ4aW8Vj1XPxsR23qlvXXRs23clbmuowbExUU9POcsRqGBzYzICdeQ2zfBTlYcqbJQj1UfOiKchTgpPo34M5zwBmJAA3JIAHvWrGuUnpdz2lJR7lY8EAggg7EEEH3pKDi9MKSkto4GdubJmYH+rnbm+G6z9Czl5uV6+hi7Ib1tbOb3BoJcQ0Dck2A9pWEYSk9RW2S2l1ZoqniPJiVNh4YHtqIjIJhJoLCU2DQNfo978/JdKHDXLEle3pp61r6Gq8r+cq9b35MaXiqSWomp6CmNaac5ZpHVEcEYdtYE3vqD8F6R4XXCqNmRZy83Za2YPMlKbhVHejY8OY+ytbJZroZoHlk8DyM7HAkctxofgei1c7AljNddxfVM9sfJVyfTTRuAuebBQmgeN4n4kkfL+zcO/eVT7iWVp8MQ+14uRHM8vau/gcPhCHxOV0iuy9zn33uT9OvuY8EUeFROggIlq5PrFQdSDvYX+Q951Xe4dw63i1qvuWqY9l7nI4hxGGFF1Vvdj7v2NM43JJuSdydSV9AhXGEVCK0l4KbKcpScpPbZxWZiSyEhARAdiyMTlZCCqAEIKgCAIAgCEBAEa2T2BF91hOuM4uMltPozKFkoSUo9GjKrIo8QjbT1ZyTt0pa23iB5MkPMXtrz8jvRM/hV3DZu/GXNW+8fb6FwwOJQzoqq56sXZ+5kcP8Sy0kow7FfBINIKonwSDYZnc/4vjqq/mcPryIfEYnbyv3/b8jtUZUq5eld+Z7kFV9rXc6hxkeGgudo1oJcegAuSsq4OclFd2YykorZ8loMahmZiklQypdJiJIjLIA9jGNuYxfTUHL/wBgV0nj2wdKraSh366bK/CyEudzT3I3lDiXeOHqhrr9pTxPhkBBB8Nsv+Ut+a59mP6XFIy8S6o2YW82I15XQ1mI4JDHgUFY1pFUBA8T5nCS7ngWuOQBAA5WC26suyfEJUt/J7fgeM6IrGVi7mTxNVyVFbhlO6N1Yx1NHM6mEoiE0jmPcS5x8JtkBt7RzXnh1V00XWRfK+ZrffS+hldKcpwjJbWu3ubLhmnmo562WWB+H4e6IydmamOVsT2gFxaATa93na2gGtgtfMlVkVVxjJTs2vDW/r/5PahTrlJyWo69+x5bG6aM4c6enpJWxiUObiNTMzvDy55B8LdTqbXPTqF1KJTWRyWWLevsJdEaVkY+nzQi9b7vuej4nZ3utwiinLjTyx9pK0OLc78pOtv4fb4iubiP0KMi6tLmT0voblydllcJdmjqfhsdNxFQxwN7NjoZHZASWtJZUAhoPojS9upKyV87+GTnZ37f2MfTjXlxUe3/AJPT8YYjUQwsbRxulnneGNeGF7Ihze4WI6WvpudbWXJ4bj02zbvelHx7/v7jcy7JwSVa6vydnC3D7aKN93GapnOeqmJPjfcnTyBc7zNyfZ58QznkTWlqC6JE4uP6Udvu+5vLLna0bR4niTiSSeY4ZhnjndcTztPhiGzgHdRzPLYa7WDB4fCqHxWV9nwjQuvc5enX38nTTxR4XEaamIkqX/Wam2t+jenkOW+673DuGW8VtV+StVL7Mfc4vEeJQw4+lU9zfd+xqSVfoQjXFQgtJeCnym5Pb7kWZiRCdhBsiAIDsCyMSqCCoAhAQFQBBsINhBsINhBsINgi++vVYuO1pkqWuqMt74qmHuldd0X3VR95CeRLubfP46ailcV4LZiTeVhLp5j/AIRbOG8WhkRWPlPr4l/k4YRjU2EytocRPaUrvqtWLkBvIE+rtpu3zFlXcnEqz6/Xx+kvMf3+39Tu1XTx5clvbwz22JUgqqeSHOWsnYW9pGQTlcNcp21H4rhY9sse5T1trwzo2QVsHFPuXB8PbS08VNGTkiFgTa5uSSTbmST8Uycqd1rsfdimmNcFFeDVf1Sj/t4a+RrcQ+laMtmm5N26eZ3utz+Kz/ltxW4eTX+CXzJP7R3VXDUclA3Di+QRNDAHjLnsxwcOVuS84cSnHKeSorb8eDKWJF0qrYxPhmKdlOC6WKWlaGw1ET8krQAAfI3yj59VNPFLK5Sek1J7afYmzEjNLq012aOOG8LQwioL3S1UlUHNnlmfmc5pFsoAsB+vYpu4pZY48qUVHqkiK8OMduTbbNf/AFBiMPdnz1kkDcxiidI3JG4k+IANFyLnfTVbH8dsU+dVx35fueP8Ojy8vM9GxxbhiOqhp4pXyiSmy9jUMLWSggAXuBbXK33jSy1qOKTpsnOMVqXdeD1nhxnGKb6rydVFwhHHVRVplnlnj7QvfK9rjIXsLPFppYHQC2yzt4vOdMqVBKL9vBEMKMZqe3tGfjWCiqdTuc+SLu784EZADzpo7qNFrYma8dSSinze56XY/qNPb6G1Wmz31o8NxLxFLVTHDMM8UpuKioBsyNuzgHcrc3e4a7WDBwa8ev4nK7eF5Offe7JelV+LOuCOLDYTSUhzzH6zU21LubR0t8vbcrv8M4XbxO1ZWUtQX2Y+5xOJcSjhw9Cl7k+79jWK+xiorlitIp7k2235OJWRBEAQkICISEGzsCkwKhBUAQbCDYQgtkAsgFkAsgFkAshBUJAT6AyoJ2OiNJVN7akdsN3wnk5nOw6cuWmip/GOBSjN5WF0n5XuWjhfGE18Pk9Y+H7GPR1s2BvZHKTV4XKf3M7fEYwdRt+Gx3HMKs201cRi3H5bV3RYo2Sxmk3uD7M+hUtQ2VjZI3NkY8XY9puCFWrK5Qk4yWmjqxmpLcex2ryMthAEAQFQBAE1sFRIg8LxFxBLWzHC8MN3G4qakE5WN2cGuG3mfcFYsLBhjV/FZX4L/g5t98rZ+lV+LJGyLDoe50Zu8/WKn7TncwDy/L23KsHCuF2cRtWXlL5F9mPucTiXE44kfQofzeX7GsV8ilFcsexT3JttvyRSQEJJZALIDjZAEJIgO1SYlQgIQWyAqAWQCyAIRsqAIAgCAIAmwFDGzLoq0Ma+GVvb0st+1gOtr7uZ0PUe8WO9X41wH1/+oxvlsXXp5LFwrjLqXo39Yf2MJjpcEeJ6curcImNy0G7oidP8J5X0BtY2NlVJwr4gnXauW2P6lnjKWP8APW+atn0DDa+OpibPC4SRv2cPmCOR8lWsiiymfJNdUdWu2NiTj2MpeJ6BQAgKgCAKUmQ2eD4gx6WvmOGYYb8qmqB8LW7EBw5efPYKxYeFXiV/E5XfxH/g5t18rp+lV+LOUbYqCHudHqT9YqdMz3cwCP0Nt7lWHhXCbM+xZmYtRX2Ye5weJcThjQePjvr5l+/JrbK9JJJRXZFRcm+rJZSQEJIgCAICEISSyAIDmFJickIKgCEFQBAEBUIFkAsgFkAsgFlACAIAgMmgrTCXWAkik0mhdbK8WsTroHW9xGh5EV/jPA4Zq9SHy2Lszt8K4vLF+SXWD8GHNTyYY44jhl56F/1mlN7x23uNxbruOdwqc0shvFzFy2Ls/f8Af6ltT9NevjvcGe6wPGYq2ETwHM3ZzTbOx3quHI/iq5l4lmNNwmv+Tq03QtjzRZsFq6PYJobKFA2FKQfY8DjuOS4nMcNw02j/AOKqhfKG3sQD6vzdsNLk2TExK8Ov4nJ7+InKvulfL06u3lnb+6ooe5Ue338+meR2x1/XQKwcJ4Rbm2LMzF0/picLinFI40fh8Z9fLNarykopKKKi3t7CkgiAITsWQEQBCSIAhJFAOayMTkAhBUICAtkICAqAIAhAQBAFACAIBZALIAFBJ30dY+B+eO2uj43ehIOjuh6O5eYuDx+L8Hpz4dek12Z1eGcVsw5a7xfdGLUYc6mccUwe4aPrdAR6PMjKOXkNt2m2ipM+bfweetS8S9/v/f4lxhKMorIxX08o9lwzxHFiEXaRHK9tu1hJGdh/Np5FV7OwJ4s9SW14fudSjIjdHp3NkIjkcwudc57PDWB4zbcrG3K4XnPIjJx+RJL9TJUtJ/N3O2+lyRe2psGjTc2GgXndZ6k+ZLW/BnCPJHTZ8+xzGpcVmOG4abQD61V65S3YgH1fm72XXfxcSvBr+IyV8z7R/f7RzrrpXy9Ovt5ZlfuqOHuVHo37+bTPI7Y6/roPOwcI4PZm2LMze39MTg8V4rHHj8Njd/LNcrxFaWiot7ZFJAQkWQEsgFlAIpJCAigBCQgOQWRickICEFQFQgIBZALINlsg2LINiygbFkGwg2LINhBsINhBsqeNDZ2U1Q6J4kjOV40/uuHquHMfhyXM4pwunPr5bO67Pyjo8P4jZhz5odvKMaooBO52J4OexrISRU0gt4jfxWbzvb2O8iqC5Sx28TN6xfaReVq6Kvx+j8o9LwzxhDWRntCymqGfSxSODLW3LS7cfMc1yM7hVtEvkXNF9mjdx8yFi+bo0aDHMYlxec4dhxtTD61VC+UtvrqPs76faPkuhi4teBV8Rkfa8R/fn+xrXWyyJ+nX28syg6Klh7nRaRD6WYHxSu2JzDcfyGm9g4PwizLs+MzO39MfBwuK8WjjxePjd/LMJXdLS6FQ2RSQEBLISEBEAsoAshJLICIAhJEByAWRByQg5IQEILZALICqCAgCAIAgCAIAgCAIAgCABAeD/aktJXSTwOMb2vf7HC+rXDmD0VOzKK7uaFi2tl2xbJVxjKHseonxzCq49tWQy09QbdoYs2V563adfaRfzK4ccXOx/kpmnHxvwdN3Y1r5px0/uM/i2Q0NBTx0UYo6euYZMwcTO9h08R1Lb36k2002Xrj4M52erlPma7LwjC3Jgo+nStL39zpwn6vD/A1X7Ef8mPXfQoud/ry+plELZNQlkJCAiAICIAhIQEQCyEkIQEQHNZEFUEFQgoUgqggIAgCAqAIAhAQkWQgISEBEAQBAUID5tjQ/tM/8blU7vtv6lyo/04/QxGDUe0LyPU+vf0rM/wDzsGd/yLf6VAZp8FN6eL+H81ZsL/QRVeIdL5Gats0ghJxIQBAEJIgCAiAISEBChJF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a:solidFill>
                <a:srgbClr val="FFFFFF"/>
              </a:solidFill>
              <a:latin typeface="Arial" charset="0"/>
            </a:endParaRPr>
          </a:p>
        </p:txBody>
      </p:sp>
      <p:grpSp>
        <p:nvGrpSpPr>
          <p:cNvPr id="12" name="Group 11"/>
          <p:cNvGrpSpPr/>
          <p:nvPr/>
        </p:nvGrpSpPr>
        <p:grpSpPr>
          <a:xfrm>
            <a:off x="837999" y="610753"/>
            <a:ext cx="7164435" cy="4229708"/>
            <a:chOff x="-475013" y="510638"/>
            <a:chExt cx="10117777" cy="5973289"/>
          </a:xfrm>
        </p:grpSpPr>
        <p:sp>
          <p:nvSpPr>
            <p:cNvPr id="13" name="Rectangle 12"/>
            <p:cNvSpPr/>
            <p:nvPr/>
          </p:nvSpPr>
          <p:spPr>
            <a:xfrm>
              <a:off x="-475013" y="510638"/>
              <a:ext cx="10117777" cy="597328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64" t="16805" r="9060" b="15252"/>
            <a:stretch/>
          </p:blipFill>
          <p:spPr bwMode="auto">
            <a:xfrm>
              <a:off x="-130629" y="510638"/>
              <a:ext cx="9417133" cy="5973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a:xfrm>
            <a:off x="1295400" y="4832655"/>
            <a:ext cx="4131387" cy="1384995"/>
          </a:xfrm>
          <a:prstGeom prst="rect">
            <a:avLst/>
          </a:prstGeom>
          <a:noFill/>
        </p:spPr>
        <p:txBody>
          <a:bodyPr wrap="none" rtlCol="0">
            <a:spAutoFit/>
          </a:bodyPr>
          <a:lstStyle/>
          <a:p>
            <a:pPr defTabSz="914400" fontAlgn="base">
              <a:spcBef>
                <a:spcPct val="0"/>
              </a:spcBef>
              <a:spcAft>
                <a:spcPct val="0"/>
              </a:spcAft>
            </a:pPr>
            <a:r>
              <a:rPr lang="en-US" sz="2800" dirty="0">
                <a:solidFill>
                  <a:srgbClr val="296597"/>
                </a:solidFill>
                <a:latin typeface="Garamond" panose="02020404030301010803" pitchFamily="18" charset="0"/>
              </a:rPr>
              <a:t>I believe…</a:t>
            </a:r>
          </a:p>
          <a:p>
            <a:pPr defTabSz="914400" fontAlgn="base">
              <a:spcBef>
                <a:spcPct val="0"/>
              </a:spcBef>
              <a:spcAft>
                <a:spcPct val="0"/>
              </a:spcAft>
            </a:pPr>
            <a:r>
              <a:rPr lang="en-US" sz="2800" dirty="0">
                <a:solidFill>
                  <a:srgbClr val="296597"/>
                </a:solidFill>
                <a:latin typeface="Garamond" panose="02020404030301010803" pitchFamily="18" charset="0"/>
              </a:rPr>
              <a:t>	I value…</a:t>
            </a:r>
          </a:p>
          <a:p>
            <a:pPr defTabSz="914400" fontAlgn="base">
              <a:spcBef>
                <a:spcPct val="0"/>
              </a:spcBef>
              <a:spcAft>
                <a:spcPct val="0"/>
              </a:spcAft>
            </a:pPr>
            <a:r>
              <a:rPr lang="en-US" sz="2800" dirty="0">
                <a:solidFill>
                  <a:srgbClr val="296597"/>
                </a:solidFill>
                <a:latin typeface="Garamond" panose="02020404030301010803" pitchFamily="18" charset="0"/>
              </a:rPr>
              <a:t>		I like/dislike…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238309"/>
            <a:ext cx="8747742" cy="885865"/>
          </a:xfrm>
          <a:prstGeom prst="rect">
            <a:avLst/>
          </a:prstGeom>
        </p:spPr>
      </p:pic>
    </p:spTree>
    <p:extLst>
      <p:ext uri="{BB962C8B-B14F-4D97-AF65-F5344CB8AC3E}">
        <p14:creationId xmlns:p14="http://schemas.microsoft.com/office/powerpoint/2010/main" val="22656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391652"/>
            <a:ext cx="8502650" cy="4873625"/>
          </a:xfrm>
          <a:prstGeom prst="rect">
            <a:avLst/>
          </a:prstGeom>
        </p:spPr>
        <p:txBody>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F6A840"/>
              </a:buClr>
              <a:defRPr/>
            </a:pPr>
            <a:endParaRPr lang="en-US" sz="2800" i="0" dirty="0">
              <a:solidFill>
                <a:srgbClr val="E3CC5A">
                  <a:lumMod val="20000"/>
                  <a:lumOff val="80000"/>
                </a:srgbClr>
              </a:solidFill>
            </a:endParaRPr>
          </a:p>
        </p:txBody>
      </p:sp>
      <p:pic>
        <p:nvPicPr>
          <p:cNvPr id="1026" name="Picture 2" descr="http://postgrowth.org/wp-content/uploads/2012/05/settl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090" y="1078631"/>
            <a:ext cx="41529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ostgrowth.org/wp-content/uploads/2012/05/prospect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170" y="1078631"/>
            <a:ext cx="41529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ostgrowth.org/wp-content/uploads/2012/05/pione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836" y="1139792"/>
            <a:ext cx="4152900" cy="32480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25475" y="12542"/>
            <a:ext cx="8502650" cy="1835218"/>
          </a:xfrm>
          <a:prstGeom prst="rect">
            <a:avLst/>
          </a:prstGeom>
        </p:spPr>
        <p:txBody>
          <a:bodyPr/>
          <a:lstStyle/>
          <a:p>
            <a:pPr marL="11113" defTabSz="914400" fontAlgn="base">
              <a:spcBef>
                <a:spcPct val="20000"/>
              </a:spcBef>
              <a:spcAft>
                <a:spcPct val="0"/>
              </a:spcAft>
              <a:buClr>
                <a:srgbClr val="FF9966"/>
              </a:buClr>
            </a:pPr>
            <a:r>
              <a:rPr lang="en-US" sz="2400" dirty="0">
                <a:latin typeface="Garamond" panose="02020404030301010803" pitchFamily="18" charset="0"/>
              </a:rPr>
              <a:t>Value modes</a:t>
            </a:r>
          </a:p>
          <a:p>
            <a:pPr marL="914400" lvl="1" indent="-457200" defTabSz="914400">
              <a:spcBef>
                <a:spcPct val="0"/>
              </a:spcBef>
              <a:buClr>
                <a:srgbClr val="FF9966"/>
              </a:buClr>
              <a:buFont typeface="Calibri" panose="020F0502020204030204" pitchFamily="34" charset="0"/>
              <a:buChar char="-"/>
              <a:defRPr/>
            </a:pPr>
            <a:r>
              <a:rPr lang="en-US" sz="2400" dirty="0">
                <a:latin typeface="Garamond" panose="02020404030301010803" pitchFamily="18" charset="0"/>
              </a:rPr>
              <a:t>Settlers</a:t>
            </a:r>
          </a:p>
          <a:p>
            <a:pPr marL="914400" lvl="1" indent="-457200" defTabSz="914400">
              <a:spcBef>
                <a:spcPct val="0"/>
              </a:spcBef>
              <a:buClr>
                <a:srgbClr val="FF9966"/>
              </a:buClr>
              <a:buFont typeface="Calibri" panose="020F0502020204030204" pitchFamily="34" charset="0"/>
              <a:buChar char="-"/>
              <a:defRPr/>
            </a:pPr>
            <a:r>
              <a:rPr lang="en-US" sz="2400" dirty="0">
                <a:latin typeface="Garamond" panose="02020404030301010803" pitchFamily="18" charset="0"/>
              </a:rPr>
              <a:t>Prospectors</a:t>
            </a:r>
          </a:p>
          <a:p>
            <a:pPr marL="914400" lvl="1" indent="-457200" defTabSz="914400">
              <a:spcBef>
                <a:spcPct val="0"/>
              </a:spcBef>
              <a:buClr>
                <a:srgbClr val="FF9966"/>
              </a:buClr>
              <a:buFont typeface="Calibri" panose="020F0502020204030204" pitchFamily="34" charset="0"/>
              <a:buChar char="-"/>
              <a:defRPr/>
            </a:pPr>
            <a:r>
              <a:rPr lang="en-US" sz="2400" dirty="0">
                <a:latin typeface="Garamond" panose="02020404030301010803" pitchFamily="18" charset="0"/>
              </a:rPr>
              <a:t>Pioneers</a:t>
            </a:r>
          </a:p>
          <a:p>
            <a:pPr marL="982663" lvl="1" indent="-514350" defTabSz="914400" fontAlgn="base">
              <a:spcBef>
                <a:spcPct val="20000"/>
              </a:spcBef>
              <a:spcAft>
                <a:spcPct val="0"/>
              </a:spcAft>
              <a:buClr>
                <a:srgbClr val="FF9966"/>
              </a:buClr>
              <a:buFont typeface="Arial" panose="020B0604020202020204" pitchFamily="34" charset="0"/>
              <a:buChar char="•"/>
            </a:pPr>
            <a:endParaRPr lang="en-US" sz="3200" dirty="0">
              <a:latin typeface="Calibri" panose="020F0502020204030204" pitchFamily="34" charset="0"/>
            </a:endParaRPr>
          </a:p>
        </p:txBody>
      </p:sp>
      <p:sp>
        <p:nvSpPr>
          <p:cNvPr id="3" name="Rectangle 2"/>
          <p:cNvSpPr/>
          <p:nvPr/>
        </p:nvSpPr>
        <p:spPr>
          <a:xfrm>
            <a:off x="2867815" y="4563041"/>
            <a:ext cx="4134465" cy="369332"/>
          </a:xfrm>
          <a:prstGeom prst="rect">
            <a:avLst/>
          </a:prstGeom>
        </p:spPr>
        <p:txBody>
          <a:bodyPr wrap="none">
            <a:spAutoFit/>
          </a:bodyPr>
          <a:lstStyle/>
          <a:p>
            <a:r>
              <a:rPr lang="en-US" altLang="en-US" u="sng" dirty="0"/>
              <a:t>Attitude towards environmental issues</a:t>
            </a:r>
          </a:p>
        </p:txBody>
      </p:sp>
      <p:sp>
        <p:nvSpPr>
          <p:cNvPr id="4" name="TextBox 3"/>
          <p:cNvSpPr txBox="1"/>
          <p:nvPr/>
        </p:nvSpPr>
        <p:spPr>
          <a:xfrm>
            <a:off x="175931" y="4932373"/>
            <a:ext cx="3124200" cy="1077218"/>
          </a:xfrm>
          <a:prstGeom prst="rect">
            <a:avLst/>
          </a:prstGeom>
          <a:noFill/>
        </p:spPr>
        <p:txBody>
          <a:bodyPr wrap="square" rtlCol="0">
            <a:spAutoFit/>
          </a:bodyPr>
          <a:lstStyle/>
          <a:p>
            <a:pPr marL="0" lvl="2"/>
            <a:r>
              <a:rPr lang="en-US" altLang="en-US" sz="1600" dirty="0"/>
              <a:t>“it’s not a problem unless it immediately affects my family, my local area, my identity, my traditions”</a:t>
            </a:r>
          </a:p>
        </p:txBody>
      </p:sp>
      <p:sp>
        <p:nvSpPr>
          <p:cNvPr id="6" name="TextBox 5"/>
          <p:cNvSpPr txBox="1"/>
          <p:nvPr/>
        </p:nvSpPr>
        <p:spPr>
          <a:xfrm>
            <a:off x="3182447" y="4977247"/>
            <a:ext cx="3505200" cy="830997"/>
          </a:xfrm>
          <a:prstGeom prst="rect">
            <a:avLst/>
          </a:prstGeom>
          <a:noFill/>
        </p:spPr>
        <p:txBody>
          <a:bodyPr wrap="square" rtlCol="0">
            <a:spAutoFit/>
          </a:bodyPr>
          <a:lstStyle/>
          <a:p>
            <a:pPr marL="0" lvl="1"/>
            <a:r>
              <a:rPr lang="en-US" altLang="en-US" sz="1600" dirty="0"/>
              <a:t>“it’s not my problem unless it affects my prospects for achievement and success”</a:t>
            </a:r>
          </a:p>
        </p:txBody>
      </p:sp>
      <p:sp>
        <p:nvSpPr>
          <p:cNvPr id="7" name="TextBox 6"/>
          <p:cNvSpPr txBox="1"/>
          <p:nvPr/>
        </p:nvSpPr>
        <p:spPr>
          <a:xfrm>
            <a:off x="7294638" y="5129934"/>
            <a:ext cx="1655763" cy="338554"/>
          </a:xfrm>
          <a:prstGeom prst="rect">
            <a:avLst/>
          </a:prstGeom>
          <a:noFill/>
        </p:spPr>
        <p:txBody>
          <a:bodyPr wrap="square" rtlCol="0">
            <a:spAutoFit/>
          </a:bodyPr>
          <a:lstStyle/>
          <a:p>
            <a:pPr marL="0" lvl="2"/>
            <a:r>
              <a:rPr lang="en-US" altLang="en-US" sz="1600" dirty="0"/>
              <a:t>“it’s a problem”</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525" y="5997567"/>
            <a:ext cx="8813876" cy="885865"/>
          </a:xfrm>
          <a:prstGeom prst="rect">
            <a:avLst/>
          </a:prstGeom>
        </p:spPr>
      </p:pic>
    </p:spTree>
    <p:extLst>
      <p:ext uri="{BB962C8B-B14F-4D97-AF65-F5344CB8AC3E}">
        <p14:creationId xmlns:p14="http://schemas.microsoft.com/office/powerpoint/2010/main" val="36516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par>
                                <p:cTn id="27" presetID="35" presetClass="path" presetSubtype="0" accel="50000" decel="50000" fill="hold" nodeType="withEffect">
                                  <p:stCondLst>
                                    <p:cond delay="0"/>
                                  </p:stCondLst>
                                  <p:childTnLst>
                                    <p:animMotion origin="layout" path="M 0 -1.11111E-6 L -0.35 -1.11111E-6 " pathEditMode="relative" rAng="0" ptsTypes="AA">
                                      <p:cBhvr>
                                        <p:cTn id="28" dur="2000" fill="hold"/>
                                        <p:tgtEl>
                                          <p:spTgt spid="1026"/>
                                        </p:tgtEl>
                                        <p:attrNameLst>
                                          <p:attrName>ppt_x</p:attrName>
                                          <p:attrName>ppt_y</p:attrName>
                                        </p:attrNameLst>
                                      </p:cBhvr>
                                      <p:rCtr x="-17500" y="0"/>
                                    </p:animMotion>
                                  </p:childTnLst>
                                </p:cTn>
                              </p:par>
                              <p:par>
                                <p:cTn id="29" presetID="42" presetClass="path" presetSubtype="0" accel="50000" decel="50000" fill="hold" nodeType="withEffect">
                                  <p:stCondLst>
                                    <p:cond delay="0"/>
                                  </p:stCondLst>
                                  <p:childTnLst>
                                    <p:animMotion origin="layout" path="M -0.00017 -0.00023 L 0.3474 -4.80111E-6 " pathEditMode="relative" rAng="0" ptsTypes="AA">
                                      <p:cBhvr>
                                        <p:cTn id="30" dur="2000" fill="hold"/>
                                        <p:tgtEl>
                                          <p:spTgt spid="1030"/>
                                        </p:tgtEl>
                                        <p:attrNameLst>
                                          <p:attrName>ppt_x</p:attrName>
                                          <p:attrName>ppt_y</p:attrName>
                                        </p:attrNameLst>
                                      </p:cBhvr>
                                      <p:rCtr x="17378" y="0"/>
                                    </p:animMotion>
                                  </p:childTnLst>
                                </p:cTn>
                              </p:par>
                              <p:par>
                                <p:cTn id="31" presetID="6" presetClass="emph" presetSubtype="0" fill="hold" nodeType="withEffect">
                                  <p:stCondLst>
                                    <p:cond delay="0"/>
                                  </p:stCondLst>
                                  <p:childTnLst>
                                    <p:animScale>
                                      <p:cBhvr>
                                        <p:cTn id="32" dur="2000" fill="hold"/>
                                        <p:tgtEl>
                                          <p:spTgt spid="1030"/>
                                        </p:tgtEl>
                                      </p:cBhvr>
                                      <p:by x="80000" y="80000"/>
                                    </p:animScale>
                                  </p:childTnLst>
                                </p:cTn>
                              </p:par>
                              <p:par>
                                <p:cTn id="33" presetID="10" presetClass="entr" presetSubtype="0" fill="hold" grpId="0" nodeType="withEffect">
                                  <p:stCondLst>
                                    <p:cond delay="3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par>
                                <p:cTn id="36" presetID="6" presetClass="emph" presetSubtype="0" fill="hold" nodeType="withEffect">
                                  <p:stCondLst>
                                    <p:cond delay="0"/>
                                  </p:stCondLst>
                                  <p:childTnLst>
                                    <p:animScale>
                                      <p:cBhvr>
                                        <p:cTn id="37" dur="2000" fill="hold"/>
                                        <p:tgtEl>
                                          <p:spTgt spid="1028"/>
                                        </p:tgtEl>
                                      </p:cBhvr>
                                      <p:by x="80000" y="80000"/>
                                    </p:animScale>
                                  </p:childTnLst>
                                </p:cTn>
                              </p:par>
                              <p:par>
                                <p:cTn id="38" presetID="10" presetClass="entr" presetSubtype="0" fill="hold" grpId="0" nodeType="with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par>
                                <p:cTn id="41" presetID="6" presetClass="emph" presetSubtype="0" fill="hold" nodeType="withEffect">
                                  <p:stCondLst>
                                    <p:cond delay="0"/>
                                  </p:stCondLst>
                                  <p:childTnLst>
                                    <p:animScale>
                                      <p:cBhvr>
                                        <p:cTn id="42" dur="2000" fill="hold"/>
                                        <p:tgtEl>
                                          <p:spTgt spid="1026"/>
                                        </p:tgtEl>
                                      </p:cBhvr>
                                      <p:by x="80000" y="80000"/>
                                    </p:animScale>
                                  </p:childTnLst>
                                </p:cTn>
                              </p:par>
                              <p:par>
                                <p:cTn id="43" presetID="10" presetClass="entr" presetSubtype="0" fill="hold" grpId="0" nodeType="withEffect">
                                  <p:stCondLst>
                                    <p:cond delay="5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wools01\AppData\Local\Microsoft\Windows\Temporary Internet Files\Content.IE5\GGFR8S6P\Bicycle-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414" y="0"/>
            <a:ext cx="301883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twools01\AppData\Local\Microsoft\Windows\Temporary Internet Files\Content.IE5\UM8ZC82O\Train_Barnstar.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457" y="1257300"/>
            <a:ext cx="3258368" cy="42181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wools01\AppData\Local\Microsoft\Windows\Temporary Internet Files\Content.IE5\2CRJ65UB\i-carpool[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33824"/>
            <a:ext cx="1733550" cy="16526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99" y="6067686"/>
            <a:ext cx="8839201" cy="885865"/>
          </a:xfrm>
          <a:prstGeom prst="rect">
            <a:avLst/>
          </a:prstGeom>
        </p:spPr>
      </p:pic>
    </p:spTree>
    <p:extLst>
      <p:ext uri="{BB962C8B-B14F-4D97-AF65-F5344CB8AC3E}">
        <p14:creationId xmlns:p14="http://schemas.microsoft.com/office/powerpoint/2010/main" val="352358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609600"/>
            <a:ext cx="3200400" cy="571500"/>
          </a:xfrm>
        </p:spPr>
        <p:txBody>
          <a:bodyPr>
            <a:normAutofit fontScale="90000"/>
          </a:bodyPr>
          <a:lstStyle/>
          <a:p>
            <a:r>
              <a:rPr lang="en-US" dirty="0"/>
              <a:t>Exercise </a:t>
            </a:r>
          </a:p>
        </p:txBody>
      </p:sp>
      <p:sp>
        <p:nvSpPr>
          <p:cNvPr id="3" name="Content Placeholder 2"/>
          <p:cNvSpPr>
            <a:spLocks noGrp="1"/>
          </p:cNvSpPr>
          <p:nvPr>
            <p:ph idx="1"/>
          </p:nvPr>
        </p:nvSpPr>
        <p:spPr>
          <a:xfrm>
            <a:off x="457647" y="1600653"/>
            <a:ext cx="3504753" cy="4525119"/>
          </a:xfrm>
        </p:spPr>
        <p:txBody>
          <a:bodyPr/>
          <a:lstStyle/>
          <a:p>
            <a:pPr>
              <a:buSzPct val="100000"/>
              <a:buFont typeface="Wingdings" panose="05000000000000000000" pitchFamily="2" charset="2"/>
              <a:buChar char="v"/>
            </a:pPr>
            <a:r>
              <a:rPr lang="en-US" dirty="0"/>
              <a:t> With your group, brainstorm and write down a message that will appeal to each value mode.</a:t>
            </a:r>
          </a:p>
          <a:p>
            <a:endParaRPr lang="en-US" dirty="0"/>
          </a:p>
        </p:txBody>
      </p:sp>
      <p:pic>
        <p:nvPicPr>
          <p:cNvPr id="8194" name="Picture 2" descr="C:\Users\twools01\AppData\Local\Microsoft\Windows\Temporary Internet Files\Content.IE5\GGFR8S6P\2011-07-20-Brainstor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914400"/>
            <a:ext cx="3733801"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62902"/>
            <a:ext cx="8699500" cy="885865"/>
          </a:xfrm>
          <a:prstGeom prst="rect">
            <a:avLst/>
          </a:prstGeom>
        </p:spPr>
      </p:pic>
    </p:spTree>
    <p:extLst>
      <p:ext uri="{BB962C8B-B14F-4D97-AF65-F5344CB8AC3E}">
        <p14:creationId xmlns:p14="http://schemas.microsoft.com/office/powerpoint/2010/main" val="380850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647" y="533400"/>
            <a:ext cx="8228707" cy="457200"/>
          </a:xfrm>
        </p:spPr>
        <p:txBody>
          <a:bodyPr anchor="b">
            <a:normAutofit fontScale="90000"/>
          </a:bodyPr>
          <a:lstStyle/>
          <a:p>
            <a:r>
              <a:rPr lang="en-US" altLang="en-US" dirty="0"/>
              <a:t>Why did you do that?!</a:t>
            </a:r>
          </a:p>
        </p:txBody>
      </p:sp>
      <p:sp>
        <p:nvSpPr>
          <p:cNvPr id="6147" name="Rectangle 3"/>
          <p:cNvSpPr>
            <a:spLocks noGrp="1" noChangeArrowheads="1"/>
          </p:cNvSpPr>
          <p:nvPr>
            <p:ph idx="1"/>
          </p:nvPr>
        </p:nvSpPr>
        <p:spPr>
          <a:xfrm>
            <a:off x="609600" y="990600"/>
            <a:ext cx="8228707" cy="4525119"/>
          </a:xfrm>
        </p:spPr>
        <p:txBody>
          <a:bodyPr/>
          <a:lstStyle/>
          <a:p>
            <a:pPr>
              <a:buFont typeface="Wingdings" pitchFamily="2" charset="2"/>
              <a:buChar char="v"/>
            </a:pPr>
            <a:r>
              <a:rPr lang="en-US" altLang="en-US" sz="2800" dirty="0">
                <a:cs typeface="Times New Roman" pitchFamily="18" charset="0"/>
              </a:rPr>
              <a:t>Internal motives (personal values)</a:t>
            </a:r>
          </a:p>
          <a:p>
            <a:pPr>
              <a:buFont typeface="Wingdings" pitchFamily="2" charset="2"/>
              <a:buChar char="v"/>
            </a:pPr>
            <a:r>
              <a:rPr lang="en-US" altLang="en-US" sz="2800" dirty="0">
                <a:cs typeface="Times New Roman" pitchFamily="18" charset="0"/>
              </a:rPr>
              <a:t>External motives (rewards, punishments)</a:t>
            </a:r>
          </a:p>
          <a:p>
            <a:pPr>
              <a:buFont typeface="Wingdings" pitchFamily="2" charset="2"/>
              <a:buChar char="v"/>
            </a:pPr>
            <a:r>
              <a:rPr lang="en-US" altLang="en-US" sz="2800" dirty="0">
                <a:cs typeface="Times New Roman" pitchFamily="18" charset="0"/>
              </a:rPr>
              <a:t>Interactionist perspective (both</a:t>
            </a:r>
            <a:r>
              <a:rPr lang="en-US" altLang="en-US" sz="3400" dirty="0">
                <a:cs typeface="Times New Roman" pitchFamily="18" charset="0"/>
              </a:rPr>
              <a:t>)</a:t>
            </a:r>
            <a:endParaRPr lang="en-US" altLang="en-US" dirty="0"/>
          </a:p>
        </p:txBody>
      </p:sp>
      <p:pic>
        <p:nvPicPr>
          <p:cNvPr id="5" name="Picture 2" descr="http://1.bp.blogspot.com/-81gtkhKXA_s/UoZ0ED61gWI/AAAAAAAANso/QeuI-IIlsm0/s1600/WHYYYY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3429000" cy="3311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997187"/>
            <a:ext cx="8381554" cy="885865"/>
          </a:xfrm>
          <a:prstGeom prst="rect">
            <a:avLst/>
          </a:prstGeom>
        </p:spPr>
      </p:pic>
    </p:spTree>
    <p:extLst>
      <p:ext uri="{BB962C8B-B14F-4D97-AF65-F5344CB8AC3E}">
        <p14:creationId xmlns:p14="http://schemas.microsoft.com/office/powerpoint/2010/main" val="946441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childTnLst>
                                </p:cTn>
                              </p:par>
                              <p:par>
                                <p:cTn id="22" presetID="42" presetClass="exit" presetSubtype="0" fill="hold" nodeType="withEffect">
                                  <p:stCondLst>
                                    <p:cond delay="0"/>
                                  </p:stCondLst>
                                  <p:childTnLst>
                                    <p:animEffect transition="out" filter="fade">
                                      <p:cBhvr>
                                        <p:cTn id="23" dur="1000"/>
                                        <p:tgtEl>
                                          <p:spTgt spid="5"/>
                                        </p:tgtEl>
                                      </p:cBhvr>
                                    </p:animEffect>
                                    <p:anim calcmode="lin" valueType="num">
                                      <p:cBhvr>
                                        <p:cTn id="24" dur="1000"/>
                                        <p:tgtEl>
                                          <p:spTgt spid="5"/>
                                        </p:tgtEl>
                                        <p:attrNameLst>
                                          <p:attrName>ppt_x</p:attrName>
                                        </p:attrNameLst>
                                      </p:cBhvr>
                                      <p:tavLst>
                                        <p:tav tm="0">
                                          <p:val>
                                            <p:strVal val="ppt_x"/>
                                          </p:val>
                                        </p:tav>
                                        <p:tav tm="100000">
                                          <p:val>
                                            <p:strVal val="ppt_x"/>
                                          </p:val>
                                        </p:tav>
                                      </p:tavLst>
                                    </p:anim>
                                    <p:anim calcmode="lin" valueType="num">
                                      <p:cBhvr>
                                        <p:cTn id="25" dur="1000"/>
                                        <p:tgtEl>
                                          <p:spTgt spid="5"/>
                                        </p:tgtEl>
                                        <p:attrNameLst>
                                          <p:attrName>ppt_y</p:attrName>
                                        </p:attrNameLst>
                                      </p:cBhvr>
                                      <p:tavLst>
                                        <p:tav tm="0">
                                          <p:val>
                                            <p:strVal val="ppt_y"/>
                                          </p:val>
                                        </p:tav>
                                        <p:tav tm="100000">
                                          <p:val>
                                            <p:strVal val="ppt_y+.1"/>
                                          </p:val>
                                        </p:tav>
                                      </p:tavLst>
                                    </p:anim>
                                    <p:set>
                                      <p:cBhvr>
                                        <p:cTn id="2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198</TotalTime>
  <Words>912</Words>
  <Application>Microsoft Office PowerPoint</Application>
  <PresentationFormat>On-screen Show (4:3)</PresentationFormat>
  <Paragraphs>75</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Courier New</vt:lpstr>
      <vt:lpstr>Garamond</vt:lpstr>
      <vt:lpstr>Symbol</vt:lpstr>
      <vt:lpstr>Verdana</vt:lpstr>
      <vt:lpstr>Wingdings</vt:lpstr>
      <vt:lpstr>Organic</vt:lpstr>
      <vt:lpstr>Behavior change</vt:lpstr>
      <vt:lpstr>What is Behavior?</vt:lpstr>
      <vt:lpstr>What influences behavior? </vt:lpstr>
      <vt:lpstr>PowerPoint Presentation</vt:lpstr>
      <vt:lpstr>PowerPoint Presentation</vt:lpstr>
      <vt:lpstr>PowerPoint Presentation</vt:lpstr>
      <vt:lpstr>PowerPoint Presentation</vt:lpstr>
      <vt:lpstr>Exercise </vt:lpstr>
      <vt:lpstr>Why did you do that?!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36</cp:revision>
  <dcterms:created xsi:type="dcterms:W3CDTF">2013-09-10T04:44:55Z</dcterms:created>
  <dcterms:modified xsi:type="dcterms:W3CDTF">2019-11-24T14:39:33Z</dcterms:modified>
</cp:coreProperties>
</file>