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5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7" r:id="rId14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839200" cy="2819400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GB" altLang="en-US" sz="4800" b="1" dirty="0" smtClean="0">
                <a:latin typeface="+mn-lt"/>
                <a:ea typeface="Calibri" charset="0"/>
                <a:cs typeface="Times New Roman" charset="0"/>
              </a:rPr>
              <a:t>The Role of Culture and Family in the Management of Infectious Diseases</a:t>
            </a:r>
            <a:endParaRPr lang="en-GB" altLang="en-US" sz="4800" dirty="0">
              <a:latin typeface="+mn-lt"/>
              <a:ea typeface="Calibri" charset="0"/>
              <a:cs typeface="Times New Roman" charset="0"/>
            </a:endParaRPr>
          </a:p>
        </p:txBody>
      </p:sp>
      <p:pic>
        <p:nvPicPr>
          <p:cNvPr id="604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FAMILY AND </a:t>
            </a:r>
            <a:r>
              <a:rPr lang="en-US" altLang="en-US" dirty="0" smtClean="0">
                <a:latin typeface="+mn-lt"/>
                <a:ea typeface="Cambria" charset="0"/>
                <a:cs typeface="Cambria" charset="0"/>
              </a:rPr>
              <a:t>INFECTIOUS DISEASES </a:t>
            </a:r>
            <a:endParaRPr lang="en-US" altLang="en-US" sz="1650" dirty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524001"/>
            <a:ext cx="6798736" cy="3657600"/>
          </a:xfrm>
        </p:spPr>
        <p:txBody>
          <a:bodyPr rtlCol="0">
            <a:normAutofit/>
          </a:bodyPr>
          <a:lstStyle/>
          <a:p>
            <a:pPr marL="80010" indent="0"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Examples: </a:t>
            </a: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Ebola</a:t>
            </a: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TB</a:t>
            </a: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Anthrax</a:t>
            </a: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err="1" smtClean="0">
                <a:solidFill>
                  <a:schemeClr val="tx1"/>
                </a:solidFill>
                <a:ea typeface="Cambria" charset="0"/>
                <a:cs typeface="Cambria" charset="0"/>
              </a:rPr>
              <a:t>Schistosomiasis</a:t>
            </a:r>
            <a:endParaRPr lang="en-US" dirty="0" smtClean="0">
              <a:solidFill>
                <a:schemeClr val="tx1"/>
              </a:solidFill>
              <a:ea typeface="Cambria" charset="0"/>
              <a:cs typeface="Cambria" charset="0"/>
            </a:endParaRP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Guinea </a:t>
            </a: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worm</a:t>
            </a:r>
          </a:p>
          <a:p>
            <a:pPr indent="-205740">
              <a:buFont typeface="Wingdings 2" pitchFamily="18" charset="2"/>
              <a:buChar char=""/>
              <a:defRPr/>
            </a:pPr>
            <a:r>
              <a:rPr 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Brucellosis</a:t>
            </a:r>
            <a:endParaRPr lang="en-US" dirty="0">
              <a:solidFill>
                <a:srgbClr val="FF0000"/>
              </a:solidFill>
            </a:endParaRPr>
          </a:p>
          <a:p>
            <a:pPr indent="-205740">
              <a:buFont typeface="Wingdings 2" pitchFamily="18" charset="2"/>
              <a:buChar char=""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61" y="5350550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28950"/>
            <a:ext cx="61722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THE SECRET OF HEALTH LIES IN THE HOMES OF THE PEOPLE –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Florence Nightingale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06" y="5467350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0668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2800" dirty="0">
                <a:latin typeface="+mn-lt"/>
                <a:ea typeface="Cambria" charset="0"/>
                <a:cs typeface="Cambria" charset="0"/>
              </a:rPr>
              <a:t>CULTURAL FACTORS IN </a:t>
            </a:r>
            <a:r>
              <a:rPr lang="en-US" sz="2800" dirty="0" smtClean="0">
                <a:latin typeface="+mn-lt"/>
                <a:ea typeface="Cambria" charset="0"/>
                <a:cs typeface="Cambria" charset="0"/>
              </a:rPr>
              <a:t>HEALTH </a:t>
            </a:r>
            <a:r>
              <a:rPr lang="en-US" sz="2800" dirty="0">
                <a:latin typeface="+mn-lt"/>
                <a:ea typeface="Cambria" charset="0"/>
                <a:cs typeface="Cambria" charset="0"/>
              </a:rPr>
              <a:t>AND DISEASE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628900"/>
            <a:ext cx="5829300" cy="27813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Personal hygiene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Nutrition</a:t>
            </a:r>
          </a:p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  <a:ea typeface="Cambria" charset="0"/>
                <a:cs typeface="Cambria" charset="0"/>
              </a:rPr>
              <a:t>Immunisation</a:t>
            </a:r>
            <a:endParaRPr lang="en-US" altLang="en-US" dirty="0" smtClean="0">
              <a:solidFill>
                <a:schemeClr val="tx1"/>
              </a:solidFill>
              <a:ea typeface="Cambria" charset="0"/>
              <a:cs typeface="Cambria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Seeking early medical care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Family planning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Child rearing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Disposal of excreta &amp; refuse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8" y="5486400"/>
            <a:ext cx="63436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 smtClean="0">
                <a:solidFill>
                  <a:srgbClr val="CC3300"/>
                </a:solidFill>
                <a:latin typeface="Arial Black" charset="0"/>
              </a:rPr>
              <a:t/>
            </a:r>
            <a:br>
              <a:rPr lang="en-US" altLang="en-US" b="1" dirty="0" smtClean="0">
                <a:solidFill>
                  <a:srgbClr val="CC3300"/>
                </a:solidFill>
                <a:latin typeface="Arial Black" charset="0"/>
              </a:rPr>
            </a:br>
            <a:r>
              <a:rPr lang="en-US" altLang="en-US" sz="3100" dirty="0" smtClean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SOCIAL </a:t>
            </a:r>
            <a:r>
              <a:rPr lang="en-US" altLang="en-US" sz="31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RESPONSIBILITY FOR HEALTH</a:t>
            </a:r>
            <a:r>
              <a:rPr lang="en-US" altLang="en-US" b="1" dirty="0">
                <a:solidFill>
                  <a:srgbClr val="CC3300"/>
                </a:solidFill>
                <a:latin typeface="Arial Black" charset="0"/>
              </a:rPr>
              <a:t/>
            </a:r>
            <a:br>
              <a:rPr lang="en-US" altLang="en-US" b="1" dirty="0">
                <a:solidFill>
                  <a:srgbClr val="CC3300"/>
                </a:solidFill>
                <a:latin typeface="Arial Black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Individual responsibility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Community responsibility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The state responsibility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International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9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399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Cambria" charset="0"/>
                <a:ea typeface="Cambria" charset="0"/>
                <a:cs typeface="Cambria" charset="0"/>
              </a:rPr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lvl="0"/>
            <a:r>
              <a:rPr lang="en-US" sz="2800" dirty="0">
                <a:ea typeface="Cambria" charset="0"/>
                <a:cs typeface="Cambria" charset="0"/>
              </a:rPr>
              <a:t>E</a:t>
            </a:r>
            <a:r>
              <a:rPr lang="en-US" sz="2800" dirty="0" smtClean="0">
                <a:ea typeface="Cambria" charset="0"/>
                <a:cs typeface="Cambria" charset="0"/>
              </a:rPr>
              <a:t>xamine </a:t>
            </a:r>
            <a:r>
              <a:rPr lang="en-US" sz="2800" dirty="0">
                <a:ea typeface="Cambria" charset="0"/>
                <a:cs typeface="Cambria" charset="0"/>
              </a:rPr>
              <a:t>and uncover diversity across cultures.</a:t>
            </a:r>
            <a:endParaRPr lang="en-US" sz="2800" dirty="0" smtClean="0">
              <a:effectLst/>
              <a:ea typeface="Cambria" charset="0"/>
              <a:cs typeface="Cambria" charset="0"/>
            </a:endParaRPr>
          </a:p>
          <a:p>
            <a:pPr lvl="0"/>
            <a:r>
              <a:rPr lang="en-US" sz="2800" dirty="0">
                <a:ea typeface="Cambria" charset="0"/>
                <a:cs typeface="Cambria" charset="0"/>
              </a:rPr>
              <a:t>I</a:t>
            </a:r>
            <a:r>
              <a:rPr lang="en-US" sz="2800" dirty="0" smtClean="0">
                <a:ea typeface="Cambria" charset="0"/>
                <a:cs typeface="Cambria" charset="0"/>
              </a:rPr>
              <a:t>dentify </a:t>
            </a:r>
            <a:r>
              <a:rPr lang="en-US" sz="2800" dirty="0">
                <a:ea typeface="Cambria" charset="0"/>
                <a:cs typeface="Cambria" charset="0"/>
              </a:rPr>
              <a:t>local cultures, beliefs and practices related to disease transmission and their effects on infectious disease management.</a:t>
            </a:r>
            <a:endParaRPr lang="en-US" sz="2800" dirty="0" smtClean="0">
              <a:effectLst/>
              <a:ea typeface="Cambria" charset="0"/>
              <a:cs typeface="Cambria" charset="0"/>
            </a:endParaRPr>
          </a:p>
          <a:p>
            <a:pPr lvl="0"/>
            <a:r>
              <a:rPr lang="en-US" sz="2800" dirty="0">
                <a:ea typeface="Cambria" charset="0"/>
                <a:cs typeface="Cambria" charset="0"/>
              </a:rPr>
              <a:t>D</a:t>
            </a:r>
            <a:r>
              <a:rPr lang="en-US" sz="2800" dirty="0" smtClean="0">
                <a:ea typeface="Cambria" charset="0"/>
                <a:cs typeface="Cambria" charset="0"/>
              </a:rPr>
              <a:t>emonstrate </a:t>
            </a:r>
            <a:r>
              <a:rPr lang="en-US" sz="2800" dirty="0">
                <a:ea typeface="Cambria" charset="0"/>
                <a:cs typeface="Cambria" charset="0"/>
              </a:rPr>
              <a:t>the value of family as a primary unit of culture.</a:t>
            </a:r>
            <a:endParaRPr lang="en-US" sz="2800" dirty="0" smtClean="0">
              <a:effectLst/>
              <a:ea typeface="Cambria" charset="0"/>
              <a:cs typeface="Cambria" charset="0"/>
            </a:endParaRPr>
          </a:p>
          <a:p>
            <a:pPr lvl="0"/>
            <a:r>
              <a:rPr lang="en-US" sz="2800" dirty="0">
                <a:ea typeface="Cambria" charset="0"/>
                <a:cs typeface="Cambria" charset="0"/>
              </a:rPr>
              <a:t>D</a:t>
            </a:r>
            <a:r>
              <a:rPr lang="en-US" sz="2800" dirty="0" smtClean="0">
                <a:ea typeface="Cambria" charset="0"/>
                <a:cs typeface="Cambria" charset="0"/>
              </a:rPr>
              <a:t>emonstrate </a:t>
            </a:r>
            <a:r>
              <a:rPr lang="en-US" sz="2800" dirty="0">
                <a:ea typeface="Cambria" charset="0"/>
                <a:cs typeface="Cambria" charset="0"/>
              </a:rPr>
              <a:t>the value of family in the management of infectious diseases.</a:t>
            </a:r>
            <a:endParaRPr lang="en-US" sz="2800" dirty="0" smtClean="0">
              <a:effectLst/>
              <a:ea typeface="Cambria" charset="0"/>
              <a:cs typeface="Cambria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/>
          </a:p>
        </p:txBody>
      </p:sp>
      <p:pic>
        <p:nvPicPr>
          <p:cNvPr id="614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5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  <a:p>
            <a:endParaRPr lang="en-US" sz="1500"/>
          </a:p>
          <a:p>
            <a:r>
              <a:rPr lang="en-US" sz="1500"/>
              <a:t>PowerPoint No. </a:t>
            </a:r>
            <a:r>
              <a:rPr lang="en-US" sz="1500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685800"/>
            <a:ext cx="58293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CC3300"/>
                </a:solidFill>
                <a:latin typeface="Arial Black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FAMILY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2362200"/>
            <a:ext cx="6229350" cy="30670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Cambria" charset="0"/>
                <a:cs typeface="Cambria" charset="0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Cambria" charset="0"/>
                <a:cs typeface="Cambria" charset="0"/>
              </a:rPr>
              <a:t>group of persons united by the ties of marriage, blood or adoption; constituting a single household, interacting and inter-communicating with each other in their respective social roles of husband and wife, mother and father, son and daughter, brother and sister creating a common culture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09600"/>
            <a:ext cx="51435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                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FAMILY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71650" y="2362200"/>
            <a:ext cx="5829300" cy="3409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Basic unit of society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Primary unit of society</a:t>
            </a:r>
            <a:endParaRPr lang="en-US" altLang="en-US" dirty="0">
              <a:solidFill>
                <a:schemeClr val="tx1"/>
              </a:solidFill>
              <a:ea typeface="Cambria" charset="0"/>
              <a:cs typeface="Cambria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Biological unit of society</a:t>
            </a:r>
            <a:endParaRPr lang="en-US" altLang="en-US" dirty="0">
              <a:solidFill>
                <a:schemeClr val="tx1"/>
              </a:solidFill>
              <a:ea typeface="Cambria" charset="0"/>
              <a:cs typeface="Cambria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Cultural unit of society</a:t>
            </a:r>
            <a:endParaRPr lang="en-US" altLang="en-US" dirty="0">
              <a:solidFill>
                <a:schemeClr val="tx1"/>
              </a:solidFill>
              <a:ea typeface="Cambria" charset="0"/>
              <a:cs typeface="Cambria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Cambria" charset="0"/>
                <a:cs typeface="Cambria" charset="0"/>
              </a:rPr>
              <a:t>Epidemiological unit of society</a:t>
            </a:r>
            <a:endParaRPr lang="en-US" altLang="en-US" dirty="0">
              <a:solidFill>
                <a:schemeClr val="tx1"/>
              </a:solidFill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609600"/>
            <a:ext cx="5200650" cy="8382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TYPES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OF FAMILY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500" dirty="0">
              <a:latin typeface="Arial Black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57350" y="2286000"/>
            <a:ext cx="2800350" cy="35433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Patriarchal family</a:t>
            </a:r>
          </a:p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Matriarchal family</a:t>
            </a:r>
          </a:p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Nuclear family</a:t>
            </a:r>
          </a:p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Extended nuclear family</a:t>
            </a:r>
          </a:p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Joint family</a:t>
            </a:r>
          </a:p>
          <a:p>
            <a:pPr eaLnBrk="1" hangingPunct="1"/>
            <a:r>
              <a:rPr lang="en-US" altLang="en-US" sz="1900" dirty="0" smtClean="0">
                <a:ea typeface="Cambria" charset="0"/>
                <a:cs typeface="Cambria" charset="0"/>
              </a:rPr>
              <a:t>Three generation family</a:t>
            </a:r>
          </a:p>
          <a:p>
            <a:pPr eaLnBrk="1" hangingPunct="1"/>
            <a:r>
              <a:rPr lang="en-US" altLang="en-US" sz="1900" dirty="0" err="1" smtClean="0">
                <a:ea typeface="Cambria" charset="0"/>
                <a:cs typeface="Cambria" charset="0"/>
              </a:rPr>
              <a:t>Matrilocal</a:t>
            </a:r>
            <a:r>
              <a:rPr lang="en-US" altLang="en-US" sz="1900" dirty="0" smtClean="0">
                <a:ea typeface="Cambria" charset="0"/>
                <a:cs typeface="Cambria" charset="0"/>
              </a:rPr>
              <a:t> family</a:t>
            </a:r>
          </a:p>
          <a:p>
            <a:pPr eaLnBrk="1" hangingPunct="1"/>
            <a:r>
              <a:rPr lang="en-US" altLang="en-US" sz="1900" dirty="0" err="1" smtClean="0">
                <a:ea typeface="Cambria" charset="0"/>
                <a:cs typeface="Cambria" charset="0"/>
              </a:rPr>
              <a:t>Patrilocal</a:t>
            </a:r>
            <a:r>
              <a:rPr lang="en-US" altLang="en-US" sz="1900" dirty="0" smtClean="0">
                <a:ea typeface="Cambria" charset="0"/>
                <a:cs typeface="Cambria" charset="0"/>
              </a:rPr>
              <a:t> family</a:t>
            </a:r>
          </a:p>
          <a:p>
            <a:pPr eaLnBrk="1" hangingPunct="1"/>
            <a:endParaRPr lang="en-US" altLang="en-US" sz="1500" dirty="0">
              <a:solidFill>
                <a:srgbClr val="0000FF"/>
              </a:solidFill>
              <a:latin typeface="Arial Black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29150" y="2286000"/>
            <a:ext cx="3200400" cy="3486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Monogamous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Polygamous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Polyandrous family</a:t>
            </a:r>
          </a:p>
          <a:p>
            <a:pPr eaLnBrk="1" hangingPunct="1"/>
            <a:r>
              <a:rPr lang="en-US" altLang="en-US" sz="1800" dirty="0" err="1" smtClean="0">
                <a:ea typeface="Cambria" charset="0"/>
                <a:cs typeface="Cambria" charset="0"/>
              </a:rPr>
              <a:t>Matrilinear</a:t>
            </a:r>
            <a:r>
              <a:rPr lang="en-US" altLang="en-US" sz="1800" dirty="0" smtClean="0">
                <a:ea typeface="Cambria" charset="0"/>
                <a:cs typeface="Cambria" charset="0"/>
              </a:rPr>
              <a:t> family</a:t>
            </a:r>
          </a:p>
          <a:p>
            <a:pPr eaLnBrk="1" hangingPunct="1"/>
            <a:r>
              <a:rPr lang="en-US" altLang="en-US" sz="1800" dirty="0" err="1" smtClean="0">
                <a:ea typeface="Cambria" charset="0"/>
                <a:cs typeface="Cambria" charset="0"/>
              </a:rPr>
              <a:t>Patrilinear</a:t>
            </a:r>
            <a:r>
              <a:rPr lang="en-US" altLang="en-US" sz="1800" dirty="0" smtClean="0">
                <a:ea typeface="Cambria" charset="0"/>
                <a:cs typeface="Cambria" charset="0"/>
              </a:rPr>
              <a:t>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Endogamous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Exogamous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Broken family</a:t>
            </a:r>
          </a:p>
          <a:p>
            <a:pPr eaLnBrk="1" hangingPunct="1"/>
            <a:r>
              <a:rPr lang="en-US" altLang="en-US" sz="1800" dirty="0" smtClean="0">
                <a:ea typeface="Cambria" charset="0"/>
                <a:cs typeface="Cambria" charset="0"/>
              </a:rPr>
              <a:t>Problem family</a:t>
            </a:r>
          </a:p>
          <a:p>
            <a:pPr eaLnBrk="1" hangingPunct="1"/>
            <a:endParaRPr lang="en-US" altLang="en-US" sz="1500" dirty="0">
              <a:latin typeface="Arial Blac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638800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533400"/>
            <a:ext cx="5829300" cy="99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+mn-lt"/>
                <a:ea typeface="Cambria" charset="0"/>
                <a:cs typeface="Cambria" charset="0"/>
              </a:rPr>
              <a:t>FAMILY IN HEALTH AND DISEASE</a:t>
            </a:r>
            <a:endParaRPr lang="en-US" altLang="en-US" sz="27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Child rearing</a:t>
            </a:r>
          </a:p>
          <a:p>
            <a:pPr eaLnBrk="1" hangingPunct="1"/>
            <a:r>
              <a:rPr lang="en-US" altLang="en-US" sz="3200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Socialization</a:t>
            </a:r>
          </a:p>
          <a:p>
            <a:pPr eaLnBrk="1" hangingPunct="1"/>
            <a:r>
              <a:rPr lang="en-US" altLang="en-US" sz="3200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Personality formation</a:t>
            </a:r>
          </a:p>
          <a:p>
            <a:pPr eaLnBrk="1" hangingPunct="1"/>
            <a:r>
              <a:rPr lang="en-US" altLang="en-US" sz="3200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Care of dependents</a:t>
            </a:r>
          </a:p>
          <a:p>
            <a:pPr eaLnBrk="1" hangingPunct="1"/>
            <a:endParaRPr lang="en-US" altLang="en-US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SO</a:t>
            </a:r>
            <a:r>
              <a:rPr lang="en-US" altLang="en-US" sz="32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CIAL FUNCTIONS OF A FAMILY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43050" y="2362200"/>
            <a:ext cx="6000750" cy="309015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Regulation of sexual behavior and reproduction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Care and training of children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Economic 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Recreation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Protective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Religious</a:t>
            </a:r>
          </a:p>
          <a:p>
            <a:pPr eaLnBrk="1" hangingPunct="1"/>
            <a:r>
              <a:rPr lang="en-US" altLang="en-US" dirty="0" smtClean="0">
                <a:solidFill>
                  <a:srgbClr val="0000CC"/>
                </a:solidFill>
                <a:ea typeface="Cambria" charset="0"/>
                <a:cs typeface="Cambria" charset="0"/>
              </a:rPr>
              <a:t>Education</a:t>
            </a:r>
          </a:p>
          <a:p>
            <a:pPr eaLnBrk="1" hangingPunct="1"/>
            <a:endParaRPr lang="en-US" altLang="en-US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24750" cy="9144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ROLE OF FAMILY IN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HEALTH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AND ILLNESS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199"/>
            <a:ext cx="7696200" cy="320555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Somatic symptoms increases tension among the family members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Chronic and complicated illnesses are detrimental to the family functioning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Family prestige is infected with and affected by an infectious disease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 family will offer remedies and advice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To take over the roll of the ill person when he/she is no longer capable of performing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It will provide care until recovery and long term support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charset="2"/>
              <a:buNone/>
            </a:pP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452358"/>
            <a:ext cx="634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343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Black</vt:lpstr>
      <vt:lpstr>Calibri</vt:lpstr>
      <vt:lpstr>Cambria</vt:lpstr>
      <vt:lpstr>Garamond</vt:lpstr>
      <vt:lpstr>Times New Roman</vt:lpstr>
      <vt:lpstr>Wingdings</vt:lpstr>
      <vt:lpstr>Wingdings 2</vt:lpstr>
      <vt:lpstr>Arial</vt:lpstr>
      <vt:lpstr>Organic</vt:lpstr>
      <vt:lpstr>The Role of Culture and Family in the Management of Infectious Diseases</vt:lpstr>
      <vt:lpstr>Learning objectives</vt:lpstr>
      <vt:lpstr>What is Family</vt:lpstr>
      <vt:lpstr>  FAMILY</vt:lpstr>
      <vt:lpstr>                  FAMILY</vt:lpstr>
      <vt:lpstr>  TYPES OF FAMILY  </vt:lpstr>
      <vt:lpstr>FAMILY IN HEALTH AND DISEASE</vt:lpstr>
      <vt:lpstr>SOCIAL FUNCTIONS OF A FAMILY</vt:lpstr>
      <vt:lpstr>ROLE OF FAMILY IN HEALTH AND ILLNESS</vt:lpstr>
      <vt:lpstr>FAMILY AND INFECTIOUS DISEASES </vt:lpstr>
      <vt:lpstr>THE SECRET OF HEALTH LIES IN THE HOMES OF THE PEOPLE – Florence Nightingale</vt:lpstr>
      <vt:lpstr>CULTURAL FACTORS IN HEALTH AND DISEASE</vt:lpstr>
      <vt:lpstr> SOCIAL RESPONSIBILITY FOR HEALTH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12</cp:revision>
  <dcterms:created xsi:type="dcterms:W3CDTF">2019-11-24T14:19:09Z</dcterms:created>
  <dcterms:modified xsi:type="dcterms:W3CDTF">2019-11-29T07:16:10Z</dcterms:modified>
</cp:coreProperties>
</file>