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5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13" r:id="rId14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8342" autoAdjust="0"/>
  </p:normalViewPr>
  <p:slideViewPr>
    <p:cSldViewPr>
      <p:cViewPr varScale="1">
        <p:scale>
          <a:sx n="46" d="100"/>
          <a:sy n="46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5BAF9-A45D-4C90-A07F-C288C74D635B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84276A2-DCEE-4427-BCD3-A004CB3922CC}">
      <dgm:prSet phldrT="[Text]"/>
      <dgm:spPr/>
      <dgm:t>
        <a:bodyPr/>
        <a:lstStyle/>
        <a:p>
          <a:r>
            <a:rPr lang="en-GB" dirty="0"/>
            <a:t>Vet Dept</a:t>
          </a:r>
        </a:p>
      </dgm:t>
    </dgm:pt>
    <dgm:pt modelId="{A09C58E3-1715-4685-8B0B-2799F5BC73E3}" type="parTrans" cxnId="{E8350648-185F-4C0C-91AD-E64D445BD2A1}">
      <dgm:prSet/>
      <dgm:spPr/>
      <dgm:t>
        <a:bodyPr/>
        <a:lstStyle/>
        <a:p>
          <a:endParaRPr lang="en-GB"/>
        </a:p>
      </dgm:t>
    </dgm:pt>
    <dgm:pt modelId="{29E6ADE9-4E54-4F6B-A565-4C6E0BB0F5D3}" type="sibTrans" cxnId="{E8350648-185F-4C0C-91AD-E64D445BD2A1}">
      <dgm:prSet/>
      <dgm:spPr/>
      <dgm:t>
        <a:bodyPr/>
        <a:lstStyle/>
        <a:p>
          <a:endParaRPr lang="en-GB"/>
        </a:p>
      </dgm:t>
    </dgm:pt>
    <dgm:pt modelId="{A9FD2EAF-5297-4943-8CD6-68C6BBA1B664}">
      <dgm:prSet phldrT="[Text]"/>
      <dgm:spPr/>
      <dgm:t>
        <a:bodyPr/>
        <a:lstStyle/>
        <a:p>
          <a:r>
            <a:rPr lang="en-GB" dirty="0"/>
            <a:t>NGO </a:t>
          </a:r>
        </a:p>
      </dgm:t>
    </dgm:pt>
    <dgm:pt modelId="{4C0EACE0-59E4-49C9-9A48-E8BEDDD32BD5}" type="parTrans" cxnId="{639B0B3C-F136-4E04-BFD0-1C0A18FFD039}">
      <dgm:prSet/>
      <dgm:spPr/>
      <dgm:t>
        <a:bodyPr/>
        <a:lstStyle/>
        <a:p>
          <a:endParaRPr lang="en-GB"/>
        </a:p>
      </dgm:t>
    </dgm:pt>
    <dgm:pt modelId="{648794E5-A6F7-410A-A975-5EED74158BBA}" type="sibTrans" cxnId="{639B0B3C-F136-4E04-BFD0-1C0A18FFD039}">
      <dgm:prSet/>
      <dgm:spPr/>
      <dgm:t>
        <a:bodyPr/>
        <a:lstStyle/>
        <a:p>
          <a:endParaRPr lang="en-GB"/>
        </a:p>
      </dgm:t>
    </dgm:pt>
    <dgm:pt modelId="{2690C359-685B-40BB-B232-5C179362C6D7}">
      <dgm:prSet phldrT="[Text]"/>
      <dgm:spPr/>
      <dgm:t>
        <a:bodyPr/>
        <a:lstStyle/>
        <a:p>
          <a:r>
            <a:rPr lang="en-GB" dirty="0"/>
            <a:t>Med Dept</a:t>
          </a:r>
        </a:p>
      </dgm:t>
    </dgm:pt>
    <dgm:pt modelId="{5BB55D49-0DF0-4B89-81C5-3902F7AE611C}" type="parTrans" cxnId="{9CA259ED-EFFB-4C2A-A893-EEBC67D6CA4C}">
      <dgm:prSet/>
      <dgm:spPr/>
      <dgm:t>
        <a:bodyPr/>
        <a:lstStyle/>
        <a:p>
          <a:endParaRPr lang="en-GB"/>
        </a:p>
      </dgm:t>
    </dgm:pt>
    <dgm:pt modelId="{CF205069-6D1F-40F6-B59A-F4DAA3130BA2}" type="sibTrans" cxnId="{9CA259ED-EFFB-4C2A-A893-EEBC67D6CA4C}">
      <dgm:prSet/>
      <dgm:spPr/>
      <dgm:t>
        <a:bodyPr/>
        <a:lstStyle/>
        <a:p>
          <a:endParaRPr lang="en-GB"/>
        </a:p>
      </dgm:t>
    </dgm:pt>
    <dgm:pt modelId="{34AEFEE8-81F1-4254-A5B9-EAF4737E5550}">
      <dgm:prSet phldrT="[Text]"/>
      <dgm:spPr/>
      <dgm:t>
        <a:bodyPr/>
        <a:lstStyle/>
        <a:p>
          <a:r>
            <a:rPr lang="en-GB" dirty="0"/>
            <a:t>Disease spread stopped</a:t>
          </a:r>
        </a:p>
      </dgm:t>
    </dgm:pt>
    <dgm:pt modelId="{2C01815D-BA53-4025-BCAE-6B5C4D3B5788}" type="parTrans" cxnId="{B1F3F328-29B3-4F9F-AFBC-3B1425C49081}">
      <dgm:prSet/>
      <dgm:spPr/>
      <dgm:t>
        <a:bodyPr/>
        <a:lstStyle/>
        <a:p>
          <a:endParaRPr lang="en-GB"/>
        </a:p>
      </dgm:t>
    </dgm:pt>
    <dgm:pt modelId="{57F2D41F-251D-4E8D-9CBA-104703E9A3AB}" type="sibTrans" cxnId="{B1F3F328-29B3-4F9F-AFBC-3B1425C49081}">
      <dgm:prSet/>
      <dgm:spPr/>
      <dgm:t>
        <a:bodyPr/>
        <a:lstStyle/>
        <a:p>
          <a:endParaRPr lang="en-GB"/>
        </a:p>
      </dgm:t>
    </dgm:pt>
    <dgm:pt modelId="{F00DAD03-3261-4B62-B11C-7D4365F7A587}">
      <dgm:prSet phldrT="[Text]" custLinFactX="9988" custLinFactNeighborX="100000" custLinFactNeighborY="-5822"/>
      <dgm:spPr/>
      <dgm:t>
        <a:bodyPr/>
        <a:lstStyle/>
        <a:p>
          <a:endParaRPr lang="en-GB" dirty="0"/>
        </a:p>
      </dgm:t>
    </dgm:pt>
    <dgm:pt modelId="{DA33B91D-2A3F-4B54-8A46-1C60AF52EAF7}" type="parTrans" cxnId="{733B5907-DDE7-4F04-8BA3-338679D7DAC4}">
      <dgm:prSet/>
      <dgm:spPr/>
      <dgm:t>
        <a:bodyPr/>
        <a:lstStyle/>
        <a:p>
          <a:endParaRPr lang="en-GB"/>
        </a:p>
      </dgm:t>
    </dgm:pt>
    <dgm:pt modelId="{A076365A-4E06-4AA3-87A5-45CBBDBA773F}" type="sibTrans" cxnId="{733B5907-DDE7-4F04-8BA3-338679D7DAC4}">
      <dgm:prSet/>
      <dgm:spPr/>
      <dgm:t>
        <a:bodyPr/>
        <a:lstStyle/>
        <a:p>
          <a:endParaRPr lang="en-GB"/>
        </a:p>
      </dgm:t>
    </dgm:pt>
    <dgm:pt modelId="{1B9114E7-A76D-438D-9D93-4857694810B1}" type="pres">
      <dgm:prSet presAssocID="{2015BAF9-A45D-4C90-A07F-C288C74D635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2064B8-D228-4067-8436-45CB4FE54801}" type="pres">
      <dgm:prSet presAssocID="{2015BAF9-A45D-4C90-A07F-C288C74D635B}" presName="ellipse" presStyleLbl="trBgShp" presStyleIdx="0" presStyleCnt="1" custScaleX="57364" custLinFactNeighborX="-1787" custLinFactNeighborY="2232"/>
      <dgm:spPr>
        <a:prstGeom prst="ellipse">
          <a:avLst/>
        </a:prstGeom>
      </dgm:spPr>
    </dgm:pt>
    <dgm:pt modelId="{1C707A4E-514A-4175-9B0A-5B3E2771E56F}" type="pres">
      <dgm:prSet presAssocID="{2015BAF9-A45D-4C90-A07F-C288C74D635B}" presName="arrow1" presStyleLbl="fgShp" presStyleIdx="0" presStyleCnt="1"/>
      <dgm:spPr/>
    </dgm:pt>
    <dgm:pt modelId="{53F5C8D9-5315-4957-B486-E052471D948F}" type="pres">
      <dgm:prSet presAssocID="{2015BAF9-A45D-4C90-A07F-C288C74D635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EAA67-BD96-4F3F-BFB8-75EDF63CA9EE}" type="pres">
      <dgm:prSet presAssocID="{A9FD2EAF-5297-4943-8CD6-68C6BBA1B66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23722-57DC-43DB-A0FE-8AAF83EAFBAA}" type="pres">
      <dgm:prSet presAssocID="{2690C359-685B-40BB-B232-5C179362C6D7}" presName="item2" presStyleLbl="node1" presStyleIdx="1" presStyleCnt="3" custLinFactNeighborX="-93345" custLinFactNeighborY="-1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92D30-AEA5-44C9-8D4D-0DEC5A6DBE81}" type="pres">
      <dgm:prSet presAssocID="{34AEFEE8-81F1-4254-A5B9-EAF4737E5550}" presName="item3" presStyleLbl="node1" presStyleIdx="2" presStyleCnt="3" custLinFactX="9988" custLinFactNeighborX="100000" custLinFactNeighborY="-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1DD5E-DE92-4E9B-AD8A-9AC39A79797A}" type="pres">
      <dgm:prSet presAssocID="{2015BAF9-A45D-4C90-A07F-C288C74D635B}" presName="funnel" presStyleLbl="trAlignAcc1" presStyleIdx="0" presStyleCnt="1" custScaleX="164993"/>
      <dgm:spPr/>
    </dgm:pt>
  </dgm:ptLst>
  <dgm:cxnLst>
    <dgm:cxn modelId="{A1796885-472A-E044-9151-41E017FCC416}" type="presOf" srcId="{F84276A2-DCEE-4427-BCD3-A004CB3922CC}" destId="{D0292D30-AEA5-44C9-8D4D-0DEC5A6DBE81}" srcOrd="0" destOrd="0" presId="urn:microsoft.com/office/officeart/2005/8/layout/funnel1"/>
    <dgm:cxn modelId="{B1F3F328-29B3-4F9F-AFBC-3B1425C49081}" srcId="{2015BAF9-A45D-4C90-A07F-C288C74D635B}" destId="{34AEFEE8-81F1-4254-A5B9-EAF4737E5550}" srcOrd="3" destOrd="0" parTransId="{2C01815D-BA53-4025-BCAE-6B5C4D3B5788}" sibTransId="{57F2D41F-251D-4E8D-9CBA-104703E9A3AB}"/>
    <dgm:cxn modelId="{5695302D-7CB2-FF4B-8FD6-A95BEE082F43}" type="presOf" srcId="{2690C359-685B-40BB-B232-5C179362C6D7}" destId="{193EAA67-BD96-4F3F-BFB8-75EDF63CA9EE}" srcOrd="0" destOrd="0" presId="urn:microsoft.com/office/officeart/2005/8/layout/funnel1"/>
    <dgm:cxn modelId="{733B5907-DDE7-4F04-8BA3-338679D7DAC4}" srcId="{2015BAF9-A45D-4C90-A07F-C288C74D635B}" destId="{F00DAD03-3261-4B62-B11C-7D4365F7A587}" srcOrd="4" destOrd="0" parTransId="{DA33B91D-2A3F-4B54-8A46-1C60AF52EAF7}" sibTransId="{A076365A-4E06-4AA3-87A5-45CBBDBA773F}"/>
    <dgm:cxn modelId="{9CA259ED-EFFB-4C2A-A893-EEBC67D6CA4C}" srcId="{2015BAF9-A45D-4C90-A07F-C288C74D635B}" destId="{2690C359-685B-40BB-B232-5C179362C6D7}" srcOrd="2" destOrd="0" parTransId="{5BB55D49-0DF0-4B89-81C5-3902F7AE611C}" sibTransId="{CF205069-6D1F-40F6-B59A-F4DAA3130BA2}"/>
    <dgm:cxn modelId="{639B0B3C-F136-4E04-BFD0-1C0A18FFD039}" srcId="{2015BAF9-A45D-4C90-A07F-C288C74D635B}" destId="{A9FD2EAF-5297-4943-8CD6-68C6BBA1B664}" srcOrd="1" destOrd="0" parTransId="{4C0EACE0-59E4-49C9-9A48-E8BEDDD32BD5}" sibTransId="{648794E5-A6F7-410A-A975-5EED74158BBA}"/>
    <dgm:cxn modelId="{E8350648-185F-4C0C-91AD-E64D445BD2A1}" srcId="{2015BAF9-A45D-4C90-A07F-C288C74D635B}" destId="{F84276A2-DCEE-4427-BCD3-A004CB3922CC}" srcOrd="0" destOrd="0" parTransId="{A09C58E3-1715-4685-8B0B-2799F5BC73E3}" sibTransId="{29E6ADE9-4E54-4F6B-A565-4C6E0BB0F5D3}"/>
    <dgm:cxn modelId="{E76BAA47-4AEE-3A4D-B8E5-6D8F4838561D}" type="presOf" srcId="{34AEFEE8-81F1-4254-A5B9-EAF4737E5550}" destId="{53F5C8D9-5315-4957-B486-E052471D948F}" srcOrd="0" destOrd="0" presId="urn:microsoft.com/office/officeart/2005/8/layout/funnel1"/>
    <dgm:cxn modelId="{C707C669-F9D1-7B4D-95A4-445F6D6B2158}" type="presOf" srcId="{A9FD2EAF-5297-4943-8CD6-68C6BBA1B664}" destId="{83B23722-57DC-43DB-A0FE-8AAF83EAFBAA}" srcOrd="0" destOrd="0" presId="urn:microsoft.com/office/officeart/2005/8/layout/funnel1"/>
    <dgm:cxn modelId="{894C4D93-9CE0-E941-884D-E988CF48F927}" type="presOf" srcId="{2015BAF9-A45D-4C90-A07F-C288C74D635B}" destId="{1B9114E7-A76D-438D-9D93-4857694810B1}" srcOrd="0" destOrd="0" presId="urn:microsoft.com/office/officeart/2005/8/layout/funnel1"/>
    <dgm:cxn modelId="{7E0A10BF-2855-3B49-9C83-87E070965975}" type="presParOf" srcId="{1B9114E7-A76D-438D-9D93-4857694810B1}" destId="{202064B8-D228-4067-8436-45CB4FE54801}" srcOrd="0" destOrd="0" presId="urn:microsoft.com/office/officeart/2005/8/layout/funnel1"/>
    <dgm:cxn modelId="{FD0970DE-0EDB-3F43-86B7-4F1293758201}" type="presParOf" srcId="{1B9114E7-A76D-438D-9D93-4857694810B1}" destId="{1C707A4E-514A-4175-9B0A-5B3E2771E56F}" srcOrd="1" destOrd="0" presId="urn:microsoft.com/office/officeart/2005/8/layout/funnel1"/>
    <dgm:cxn modelId="{CEAF11E5-CDD4-B849-B855-E1A2D0B3C776}" type="presParOf" srcId="{1B9114E7-A76D-438D-9D93-4857694810B1}" destId="{53F5C8D9-5315-4957-B486-E052471D948F}" srcOrd="2" destOrd="0" presId="urn:microsoft.com/office/officeart/2005/8/layout/funnel1"/>
    <dgm:cxn modelId="{75AE92A3-ACBE-724D-9D5C-B9AA47F9D2E4}" type="presParOf" srcId="{1B9114E7-A76D-438D-9D93-4857694810B1}" destId="{193EAA67-BD96-4F3F-BFB8-75EDF63CA9EE}" srcOrd="3" destOrd="0" presId="urn:microsoft.com/office/officeart/2005/8/layout/funnel1"/>
    <dgm:cxn modelId="{752B8358-226D-3643-9693-250F4DBC0626}" type="presParOf" srcId="{1B9114E7-A76D-438D-9D93-4857694810B1}" destId="{83B23722-57DC-43DB-A0FE-8AAF83EAFBAA}" srcOrd="4" destOrd="0" presId="urn:microsoft.com/office/officeart/2005/8/layout/funnel1"/>
    <dgm:cxn modelId="{71687E82-82F8-464B-B2D6-A31B9EB9219E}" type="presParOf" srcId="{1B9114E7-A76D-438D-9D93-4857694810B1}" destId="{D0292D30-AEA5-44C9-8D4D-0DEC5A6DBE81}" srcOrd="5" destOrd="0" presId="urn:microsoft.com/office/officeart/2005/8/layout/funnel1"/>
    <dgm:cxn modelId="{6EDC9BA0-F691-1E43-A316-B2F7FFF9AC23}" type="presParOf" srcId="{1B9114E7-A76D-438D-9D93-4857694810B1}" destId="{FAE1DD5E-DE92-4E9B-AD8A-9AC39A79797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064B8-D228-4067-8436-45CB4FE54801}">
      <dsp:nvSpPr>
        <dsp:cNvPr id="0" name=""/>
        <dsp:cNvSpPr/>
      </dsp:nvSpPr>
      <dsp:spPr>
        <a:xfrm>
          <a:off x="3198520" y="200023"/>
          <a:ext cx="1973568" cy="119481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07A4E-514A-4175-9B0A-5B3E2771E56F}">
      <dsp:nvSpPr>
        <dsp:cNvPr id="0" name=""/>
        <dsp:cNvSpPr/>
      </dsp:nvSpPr>
      <dsp:spPr>
        <a:xfrm>
          <a:off x="3918744" y="3099054"/>
          <a:ext cx="666750" cy="42672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5C8D9-5315-4957-B486-E052471D948F}">
      <dsp:nvSpPr>
        <dsp:cNvPr id="0" name=""/>
        <dsp:cNvSpPr/>
      </dsp:nvSpPr>
      <dsp:spPr>
        <a:xfrm>
          <a:off x="2651919" y="3440430"/>
          <a:ext cx="3200400" cy="80010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Disease spread stopped</a:t>
          </a:r>
        </a:p>
      </dsp:txBody>
      <dsp:txXfrm>
        <a:off x="2651919" y="3440430"/>
        <a:ext cx="3200400" cy="800100"/>
      </dsp:txXfrm>
    </dsp:sp>
    <dsp:sp modelId="{193EAA67-BD96-4F3F-BFB8-75EDF63CA9EE}">
      <dsp:nvSpPr>
        <dsp:cNvPr id="0" name=""/>
        <dsp:cNvSpPr/>
      </dsp:nvSpPr>
      <dsp:spPr>
        <a:xfrm>
          <a:off x="3777393" y="1460449"/>
          <a:ext cx="1200150" cy="12001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Med Dept</a:t>
          </a:r>
        </a:p>
      </dsp:txBody>
      <dsp:txXfrm>
        <a:off x="3953151" y="1636207"/>
        <a:ext cx="848634" cy="848634"/>
      </dsp:txXfrm>
    </dsp:sp>
    <dsp:sp modelId="{83B23722-57DC-43DB-A0FE-8AAF83EAFBAA}">
      <dsp:nvSpPr>
        <dsp:cNvPr id="0" name=""/>
        <dsp:cNvSpPr/>
      </dsp:nvSpPr>
      <dsp:spPr>
        <a:xfrm>
          <a:off x="1798338" y="400054"/>
          <a:ext cx="1200150" cy="1200150"/>
        </a:xfrm>
        <a:prstGeom prst="ellipse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NGO </a:t>
          </a:r>
        </a:p>
      </dsp:txBody>
      <dsp:txXfrm>
        <a:off x="1974096" y="575812"/>
        <a:ext cx="848634" cy="848634"/>
      </dsp:txXfrm>
    </dsp:sp>
    <dsp:sp modelId="{D0292D30-AEA5-44C9-8D4D-0DEC5A6DBE81}">
      <dsp:nvSpPr>
        <dsp:cNvPr id="0" name=""/>
        <dsp:cNvSpPr/>
      </dsp:nvSpPr>
      <dsp:spPr>
        <a:xfrm>
          <a:off x="5465459" y="200027"/>
          <a:ext cx="1200150" cy="1200150"/>
        </a:xfrm>
        <a:prstGeom prst="ellips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Vet Dept</a:t>
          </a:r>
        </a:p>
      </dsp:txBody>
      <dsp:txXfrm>
        <a:off x="5641217" y="375785"/>
        <a:ext cx="848634" cy="848634"/>
      </dsp:txXfrm>
    </dsp:sp>
    <dsp:sp modelId="{FAE1DD5E-DE92-4E9B-AD8A-9AC39A79797A}">
      <dsp:nvSpPr>
        <dsp:cNvPr id="0" name=""/>
        <dsp:cNvSpPr/>
      </dsp:nvSpPr>
      <dsp:spPr>
        <a:xfrm>
          <a:off x="1171864" y="26669"/>
          <a:ext cx="6160508" cy="29870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F1923-936C-4DB1-A3DF-3AE596C991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8001000" cy="1371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Control of Rabies outbreak in Kiambu District, </a:t>
            </a:r>
            <a:r>
              <a:rPr lang="en-GB" dirty="0" smtClean="0"/>
              <a:t>Kenya-2008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PowerPoint No.2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007537"/>
          </a:xfrm>
        </p:spPr>
        <p:txBody>
          <a:bodyPr/>
          <a:lstStyle/>
          <a:p>
            <a:r>
              <a:rPr lang="en-GB" dirty="0"/>
              <a:t>Kenya Case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91440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Source-Kenya Wildlife Services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/>
              <a:t>Source-Rhino Ark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Fencing of park</a:t>
            </a:r>
          </a:p>
        </p:txBody>
      </p:sp>
      <p:pic>
        <p:nvPicPr>
          <p:cNvPr id="2050" name="Picture 2" descr="C:\Documents and Settings\gk\Desktop\Rabies photos\talau-run-along-fence_emm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1"/>
            <a:ext cx="3886200" cy="3198946"/>
          </a:xfrm>
          <a:prstGeom prst="rect">
            <a:avLst/>
          </a:prstGeom>
          <a:noFill/>
        </p:spPr>
      </p:pic>
      <p:pic>
        <p:nvPicPr>
          <p:cNvPr id="2051" name="Picture 3" descr="C:\Documents and Settings\gk\Desktop\Rabies photos\fencin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4246084" cy="3276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371600"/>
            <a:ext cx="8503920" cy="4495800"/>
          </a:xfrm>
        </p:spPr>
        <p:txBody>
          <a:bodyPr/>
          <a:lstStyle/>
          <a:p>
            <a:r>
              <a:rPr lang="en-GB" dirty="0"/>
              <a:t>Need for collaborative work to make work easier and effective</a:t>
            </a:r>
          </a:p>
          <a:p>
            <a:r>
              <a:rPr lang="en-GB" dirty="0"/>
              <a:t>Even common diseases can take a dynamic cause in any outbreak-Need for ongoing research</a:t>
            </a:r>
          </a:p>
          <a:p>
            <a:r>
              <a:rPr lang="en-GB" dirty="0"/>
              <a:t>Local communities have a big role to play in disease management and eradication-we need to tap into this.</a:t>
            </a:r>
          </a:p>
          <a:p>
            <a:r>
              <a:rPr lang="en-GB" dirty="0"/>
              <a:t>Many sectors and interventions not initially core to disease control and management can either have a positive or negative effect-Value everybody's input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400" dirty="0"/>
              <a:t>The End</a:t>
            </a:r>
          </a:p>
          <a:p>
            <a:r>
              <a:rPr lang="en-GB" sz="4400" dirty="0"/>
              <a:t>Thank Y0u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part can never be well unless the whole is well.  ~Plato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blogsmonroe.com/faith/wp-content/uploads/2011/03/question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00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9630"/>
            <a:ext cx="85344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6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gk\Desktop\Rabies photos\rabid-donkey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227" b="10227"/>
          <a:stretch>
            <a:fillRect/>
          </a:stretch>
        </p:blipFill>
        <p:spPr bwMode="auto">
          <a:xfrm>
            <a:off x="5183069" y="1524000"/>
            <a:ext cx="2929463" cy="32004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4" y="1524000"/>
            <a:ext cx="3395135" cy="4191000"/>
          </a:xfrm>
        </p:spPr>
        <p:txBody>
          <a:bodyPr>
            <a:normAutofit/>
          </a:bodyPr>
          <a:lstStyle/>
          <a:p>
            <a:r>
              <a:rPr lang="en-GB" sz="2400" dirty="0"/>
              <a:t>Rabies is One of the most devastating zoonotic disease</a:t>
            </a:r>
          </a:p>
          <a:p>
            <a:r>
              <a:rPr lang="en-GB" sz="2400" dirty="0"/>
              <a:t>Disease is Endemic in Kenya</a:t>
            </a:r>
          </a:p>
          <a:p>
            <a:r>
              <a:rPr lang="en-GB" sz="2400" dirty="0"/>
              <a:t>Dogs are main players in transmission</a:t>
            </a:r>
          </a:p>
          <a:p>
            <a:pPr algn="l"/>
            <a:endParaRPr lang="en-GB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9144000" cy="80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3069" y="5177307"/>
            <a:ext cx="292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– the new agenda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5" y="1524000"/>
            <a:ext cx="3632202" cy="3200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9" y="5486400"/>
            <a:ext cx="3914775" cy="381000"/>
          </a:xfrm>
        </p:spPr>
        <p:txBody>
          <a:bodyPr>
            <a:normAutofit fontScale="90000"/>
          </a:bodyPr>
          <a:lstStyle/>
          <a:p>
            <a:r>
              <a:rPr lang="en-GB" dirty="0"/>
              <a:t>Source-Kirui</a:t>
            </a:r>
          </a:p>
        </p:txBody>
      </p:sp>
      <p:pic>
        <p:nvPicPr>
          <p:cNvPr id="5" name="Picture 2" descr="F:\My Pictures\Kendat\Interesting photos kendat\Rabies\DSC001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79" b="1479"/>
          <a:stretch>
            <a:fillRect/>
          </a:stretch>
        </p:blipFill>
        <p:spPr bwMode="auto">
          <a:xfrm>
            <a:off x="4038600" y="609600"/>
            <a:ext cx="4829175" cy="5715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609600"/>
            <a:ext cx="3048000" cy="5257800"/>
          </a:xfrm>
        </p:spPr>
        <p:txBody>
          <a:bodyPr>
            <a:normAutofit/>
          </a:bodyPr>
          <a:lstStyle/>
          <a:p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Donkeys</a:t>
            </a:r>
            <a:r>
              <a:rPr lang="en-GB" sz="3600" dirty="0"/>
              <a:t>:-</a:t>
            </a:r>
          </a:p>
          <a:p>
            <a:r>
              <a:rPr lang="en-GB" sz="3600" dirty="0"/>
              <a:t>What role do they play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 at farm increases</a:t>
            </a:r>
          </a:p>
        </p:txBody>
      </p:sp>
      <p:pic>
        <p:nvPicPr>
          <p:cNvPr id="1026" name="Picture 2" descr="C:\Documents and Settings\gk\Desktop\Rabies photos\donkey-dog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371600"/>
            <a:ext cx="8686800" cy="4495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7249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Outbreak Problem-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Roaming dogs are many in the area</a:t>
            </a:r>
          </a:p>
          <a:p>
            <a:r>
              <a:rPr lang="en-GB" dirty="0"/>
              <a:t>Unfenced Aberdare forest with wildlife</a:t>
            </a:r>
          </a:p>
          <a:p>
            <a:r>
              <a:rPr lang="en-GB" dirty="0"/>
              <a:t>High land pressure and donkeys tethered on forest edges</a:t>
            </a:r>
          </a:p>
          <a:p>
            <a:r>
              <a:rPr lang="en-GB" dirty="0"/>
              <a:t>Dogs started getting rabid and biting animals including donkeys. Man was very alert!</a:t>
            </a:r>
          </a:p>
          <a:p>
            <a:r>
              <a:rPr lang="en-GB" dirty="0"/>
              <a:t>Then donkeys became rabid too and started biting cattle, chicken and other donkeys</a:t>
            </a:r>
          </a:p>
          <a:p>
            <a:r>
              <a:rPr lang="en-GB" dirty="0"/>
              <a:t>Then in one homestead a man was bitten by a rabid donkey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Response-players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 local NGO-running equine treatment programme</a:t>
            </a:r>
          </a:p>
          <a:p>
            <a:pPr lvl="1"/>
            <a:r>
              <a:rPr lang="en-GB" dirty="0"/>
              <a:t>Euthanized donkey</a:t>
            </a:r>
          </a:p>
          <a:p>
            <a:pPr lvl="1"/>
            <a:r>
              <a:rPr lang="en-GB" dirty="0"/>
              <a:t>Sent head to Gov’t laboratory for confirmation</a:t>
            </a:r>
          </a:p>
          <a:p>
            <a:pPr lvl="1"/>
            <a:r>
              <a:rPr lang="en-GB" dirty="0"/>
              <a:t>Rabies Confirmed</a:t>
            </a:r>
          </a:p>
          <a:p>
            <a:r>
              <a:rPr lang="en-GB" dirty="0"/>
              <a:t>District Veterinary Office</a:t>
            </a:r>
          </a:p>
          <a:p>
            <a:pPr lvl="1"/>
            <a:r>
              <a:rPr lang="en-GB" dirty="0"/>
              <a:t>Receives disease case report from NGO vet and a diagnosis confirmation from Gov’t Lab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Collaborated Response 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Local Administration</a:t>
            </a:r>
          </a:p>
          <a:p>
            <a:pPr lvl="1"/>
            <a:r>
              <a:rPr lang="en-GB" dirty="0"/>
              <a:t>Mobilize communities on vaccination process</a:t>
            </a:r>
          </a:p>
          <a:p>
            <a:r>
              <a:rPr lang="en-GB" dirty="0"/>
              <a:t>Local communities</a:t>
            </a:r>
          </a:p>
          <a:p>
            <a:pPr lvl="1"/>
            <a:r>
              <a:rPr lang="en-GB" dirty="0"/>
              <a:t>Assisted in animal restraints and crush for cattle</a:t>
            </a:r>
          </a:p>
          <a:p>
            <a:pPr lvl="1"/>
            <a:r>
              <a:rPr lang="en-GB" dirty="0"/>
              <a:t>Covered parts of the cost-Vaccines</a:t>
            </a:r>
          </a:p>
          <a:p>
            <a:r>
              <a:rPr lang="en-GB" dirty="0"/>
              <a:t>Vet Dept</a:t>
            </a:r>
          </a:p>
          <a:p>
            <a:pPr lvl="1"/>
            <a:r>
              <a:rPr lang="en-GB" dirty="0"/>
              <a:t>Co-ordinated vaccination of cattle, dogs and donkeys</a:t>
            </a:r>
          </a:p>
          <a:p>
            <a:pPr lvl="1"/>
            <a:r>
              <a:rPr lang="en-GB" dirty="0"/>
              <a:t>Provided personnel and equipment</a:t>
            </a:r>
          </a:p>
          <a:p>
            <a:r>
              <a:rPr lang="en-GB" dirty="0"/>
              <a:t>Local NGO-KENDAT</a:t>
            </a:r>
          </a:p>
          <a:p>
            <a:pPr lvl="1"/>
            <a:r>
              <a:rPr lang="en-GB" dirty="0"/>
              <a:t>Provided vaccines for donkey vaccination </a:t>
            </a:r>
          </a:p>
          <a:p>
            <a:r>
              <a:rPr lang="en-GB" dirty="0"/>
              <a:t>Medical Dept</a:t>
            </a:r>
          </a:p>
          <a:p>
            <a:pPr lvl="1"/>
            <a:r>
              <a:rPr lang="en-GB" dirty="0"/>
              <a:t>Gave post exposure vaccination for the bitten person </a:t>
            </a:r>
          </a:p>
          <a:p>
            <a:pPr lvl="1"/>
            <a:r>
              <a:rPr lang="en-GB" dirty="0"/>
              <a:t>Vaccinated persons exposed in the homestead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9535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Collaboration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04800" y="1600200"/>
          <a:ext cx="850423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Challenges/Unplanned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KWS started fencing off the forest</a:t>
            </a:r>
          </a:p>
          <a:p>
            <a:pPr lvl="1"/>
            <a:r>
              <a:rPr lang="en-GB" dirty="0"/>
              <a:t>Maybe the source was stopped!</a:t>
            </a:r>
          </a:p>
          <a:p>
            <a:r>
              <a:rPr lang="en-GB" dirty="0"/>
              <a:t>Management of roaming dogs</a:t>
            </a:r>
          </a:p>
          <a:p>
            <a:r>
              <a:rPr lang="en-GB" dirty="0"/>
              <a:t>Capturing and euthanizing dogs in a welfare friendly manner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6740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6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331</Words>
  <Application>Microsoft Macintosh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Garamond</vt:lpstr>
      <vt:lpstr>Arial</vt:lpstr>
      <vt:lpstr>Organic</vt:lpstr>
      <vt:lpstr>Kenya Case Study</vt:lpstr>
      <vt:lpstr> </vt:lpstr>
      <vt:lpstr>Source-Kirui</vt:lpstr>
      <vt:lpstr>Risks at farm increases</vt:lpstr>
      <vt:lpstr>Outbreak Problem-</vt:lpstr>
      <vt:lpstr>Initial Response-players</vt:lpstr>
      <vt:lpstr>Collaborated Response cont...</vt:lpstr>
      <vt:lpstr>Key Collaboration</vt:lpstr>
      <vt:lpstr>Challenges/Unplanned help</vt:lpstr>
      <vt:lpstr>Fencing of park</vt:lpstr>
      <vt:lpstr>Lessons Learnt</vt:lpstr>
      <vt:lpstr> The part can never be well unless the whole is well.  ~Plato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11</cp:revision>
  <dcterms:created xsi:type="dcterms:W3CDTF">2019-11-24T14:19:09Z</dcterms:created>
  <dcterms:modified xsi:type="dcterms:W3CDTF">2019-11-26T10:22:07Z</dcterms:modified>
</cp:coreProperties>
</file>