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2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D" lastIdx="2" clrIdx="0">
    <p:extLst>
      <p:ext uri="{19B8F6BF-5375-455C-9EA6-DF929625EA0E}">
        <p15:presenceInfo xmlns:p15="http://schemas.microsoft.com/office/powerpoint/2012/main" userId="Sa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9C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85DE3-0021-42C3-8AE3-A327B4CA71AA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58D91-42B7-4A8D-A936-1A69832D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6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5CAE0E-911E-4055-B8BA-4209EFA88A8F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39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1AB275-7C16-45A9-9C1F-6DFA112A4330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155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FDFAE5-3360-4390-A77E-4CCC8F721CE7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75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42C514-562C-408B-8E20-C12A7FF996C5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09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3D382CE-68EE-453E-B467-CFB7FF39ABC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29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9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908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04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82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41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92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344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96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CD7F-D2A0-483D-BAE5-D677046B52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96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3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4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91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RESPOND Workgroup May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8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6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3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C3A02E-83CD-458D-98A0-4C6B565ACFB9}"/>
              </a:ext>
            </a:extLst>
          </p:cNvPr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EEE3778D-E4F7-40C8-B3E6-0DF0C2154B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676F9189-78E1-41C8-AC59-41554027A1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EB9715-2815-4E71-A4DD-5BBDB3DEB707}"/>
              </a:ext>
            </a:extLst>
          </p:cNvPr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35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05" r:id="rId18"/>
    <p:sldLayoutId id="2147483806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change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Theories of Behavior Change</a:t>
            </a:r>
          </a:p>
          <a:p>
            <a:r>
              <a:rPr lang="en-US" dirty="0"/>
              <a:t>PowerPoint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72135"/>
            <a:ext cx="8382000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5" y="445477"/>
            <a:ext cx="7280031" cy="479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72135"/>
            <a:ext cx="8610600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5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>
            <a:normAutofit fontScale="90000"/>
          </a:bodyPr>
          <a:lstStyle/>
          <a:p>
            <a:br>
              <a:rPr lang="en-US" altLang="en-US" sz="4000"/>
            </a:br>
            <a:r>
              <a:rPr lang="en-US" altLang="en-US" sz="4000"/>
              <a:t>Lecture One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Concepts and Theories of</a:t>
            </a:r>
          </a:p>
          <a:p>
            <a:r>
              <a:rPr lang="en-US" altLang="en-US"/>
              <a:t>Behavioral Change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72135"/>
            <a:ext cx="8686800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62000" y="328632"/>
            <a:ext cx="7772400" cy="838200"/>
          </a:xfrm>
        </p:spPr>
        <p:txBody>
          <a:bodyPr/>
          <a:lstStyle/>
          <a:p>
            <a:r>
              <a:rPr lang="en-US" altLang="en-US" sz="2400" dirty="0"/>
              <a:t>Lecture Outline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0" y="852468"/>
            <a:ext cx="79248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/>
              <a:t>Behavior Change Theories</a:t>
            </a:r>
          </a:p>
          <a:p>
            <a:pPr>
              <a:lnSpc>
                <a:spcPct val="150000"/>
              </a:lnSpc>
            </a:pPr>
            <a:r>
              <a:rPr lang="en-US" altLang="en-US" sz="2000" dirty="0"/>
              <a:t>Why Theories and Models in One Health?</a:t>
            </a:r>
          </a:p>
          <a:p>
            <a:pPr>
              <a:lnSpc>
                <a:spcPct val="150000"/>
              </a:lnSpc>
            </a:pPr>
            <a:endParaRPr lang="en-US" altLang="en-US" sz="2000" dirty="0"/>
          </a:p>
          <a:p>
            <a:pPr>
              <a:lnSpc>
                <a:spcPct val="150000"/>
              </a:lnSpc>
            </a:pPr>
            <a:r>
              <a:rPr lang="en-US" altLang="en-US" sz="2000" dirty="0"/>
              <a:t>Application of Theories in Behavior Change</a:t>
            </a:r>
          </a:p>
          <a:p>
            <a:pPr>
              <a:lnSpc>
                <a:spcPct val="150000"/>
              </a:lnSpc>
            </a:pPr>
            <a:r>
              <a:rPr lang="en-US" altLang="en-US" sz="2000" dirty="0"/>
              <a:t>PRECEDE-PROCEED (Green and </a:t>
            </a:r>
            <a:r>
              <a:rPr lang="en-US" altLang="en-US" sz="2000" dirty="0" err="1"/>
              <a:t>Kreuter</a:t>
            </a:r>
            <a:r>
              <a:rPr lang="en-US" altLang="en-US" sz="20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en-US" sz="2000" dirty="0"/>
              <a:t>Social-Ecological Model for Evaluation of Spheres of Influence</a:t>
            </a:r>
          </a:p>
          <a:p>
            <a:pPr>
              <a:lnSpc>
                <a:spcPct val="150000"/>
              </a:lnSpc>
            </a:pPr>
            <a:r>
              <a:rPr lang="en-US" altLang="en-US" sz="2000" dirty="0"/>
              <a:t>Behavior Concepts at Individual Level</a:t>
            </a:r>
          </a:p>
          <a:p>
            <a:pPr>
              <a:lnSpc>
                <a:spcPct val="150000"/>
              </a:lnSpc>
            </a:pPr>
            <a:r>
              <a:rPr lang="en-US" altLang="en-US" sz="2000" dirty="0"/>
              <a:t>Behavior Concepts at Community Level</a:t>
            </a:r>
          </a:p>
          <a:p>
            <a:pPr>
              <a:lnSpc>
                <a:spcPct val="150000"/>
              </a:lnSpc>
            </a:pPr>
            <a:r>
              <a:rPr lang="en-US" altLang="en-US" sz="2000" dirty="0"/>
              <a:t>Using Theory to Plan Multilevel Interventions</a:t>
            </a:r>
          </a:p>
          <a:p>
            <a:endParaRPr lang="en-US" altLang="en-US" sz="1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72135"/>
            <a:ext cx="8534400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3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5440"/>
            <a:ext cx="7772400" cy="838200"/>
          </a:xfrm>
        </p:spPr>
        <p:txBody>
          <a:bodyPr/>
          <a:lstStyle/>
          <a:p>
            <a:r>
              <a:rPr lang="en-US" altLang="en-US" sz="2400" dirty="0"/>
              <a:t>Behavior Change Theories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endParaRPr lang="en-US" altLang="en-US" sz="2000" dirty="0"/>
          </a:p>
          <a:p>
            <a:pPr>
              <a:lnSpc>
                <a:spcPct val="150000"/>
              </a:lnSpc>
            </a:pPr>
            <a:r>
              <a:rPr lang="en-US" altLang="en-US" sz="2000" dirty="0"/>
              <a:t>A theory is a set of concepts, definitions, and propositions used for systematic view of events or situations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dirty="0"/>
              <a:t>Theories allow explanation of events or situations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dirty="0"/>
              <a:t>Different theories work in different situations but combinations of theories are often most effective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dirty="0"/>
              <a:t>The most prevalent theories exist for behavior change</a:t>
            </a:r>
          </a:p>
          <a:p>
            <a:pPr marL="914400" lvl="1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000" dirty="0"/>
              <a:t>Learning theories </a:t>
            </a:r>
          </a:p>
          <a:p>
            <a:pPr marL="914400" lvl="1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000" dirty="0"/>
              <a:t>Social Cognitive Theory </a:t>
            </a:r>
          </a:p>
          <a:p>
            <a:pPr marL="914400" lvl="1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000" dirty="0"/>
              <a:t>Theories of Reasoned Action and Planned </a:t>
            </a:r>
            <a:r>
              <a:rPr lang="en-US" altLang="en-US" sz="2000" dirty="0" err="1"/>
              <a:t>Behaviour</a:t>
            </a:r>
            <a:r>
              <a:rPr lang="en-US" altLang="en-US" sz="2000" dirty="0"/>
              <a:t> </a:t>
            </a:r>
          </a:p>
          <a:p>
            <a:pPr marL="914400" lvl="1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000" dirty="0"/>
              <a:t>Trans-theoretical Model </a:t>
            </a:r>
          </a:p>
          <a:p>
            <a:pPr marL="914400" lvl="1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000" dirty="0"/>
              <a:t>Health Action Process Approach</a:t>
            </a:r>
          </a:p>
          <a:p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8686800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7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Why Theories and Models in One Health?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772400" cy="4724400"/>
          </a:xfrm>
        </p:spPr>
        <p:txBody>
          <a:bodyPr/>
          <a:lstStyle/>
          <a:p>
            <a:r>
              <a:rPr lang="en-US" altLang="en-US" sz="2000" dirty="0"/>
              <a:t>Builds clarity in understanding targeted health behavior and environmental context.</a:t>
            </a:r>
          </a:p>
          <a:p>
            <a:endParaRPr lang="en-US" altLang="en-US" sz="2000" dirty="0"/>
          </a:p>
          <a:p>
            <a:r>
              <a:rPr lang="en-US" altLang="en-US" sz="2000" dirty="0"/>
              <a:t>Directs program planning - why, what and how?</a:t>
            </a:r>
          </a:p>
          <a:p>
            <a:r>
              <a:rPr lang="en-US" altLang="en-US" sz="2000" dirty="0"/>
              <a:t>Directs evaluation as integral part </a:t>
            </a:r>
          </a:p>
          <a:p>
            <a:r>
              <a:rPr lang="en-US" altLang="en-US" sz="2000" dirty="0"/>
              <a:t>Explanatory Theory = Theory of the Problem (Health Belief Model, the Theory of Planned Behavior, Precaution Adoption Process Model)</a:t>
            </a:r>
          </a:p>
          <a:p>
            <a:r>
              <a:rPr lang="en-US" altLang="en-US" sz="2000" dirty="0"/>
              <a:t>Change Theory = Theory of Action (Ex: Community Organization, Diffusion of Innovations) </a:t>
            </a:r>
          </a:p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72135"/>
            <a:ext cx="8763000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0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Application of Theories in Behavior Change</a:t>
            </a:r>
          </a:p>
        </p:txBody>
      </p:sp>
      <p:pic>
        <p:nvPicPr>
          <p:cNvPr id="9219" name="Picture 2" descr="2 kinds of theor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447799"/>
            <a:ext cx="6858000" cy="4495801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1512"/>
            <a:ext cx="8763000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7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34533" y="609600"/>
            <a:ext cx="6798734" cy="1303867"/>
          </a:xfrm>
        </p:spPr>
        <p:txBody>
          <a:bodyPr/>
          <a:lstStyle/>
          <a:p>
            <a:r>
              <a:rPr lang="en-US" altLang="en-US" sz="2800" dirty="0"/>
              <a:t>PRECEDE-PROCEED (Green and </a:t>
            </a:r>
            <a:r>
              <a:rPr lang="en-US" altLang="en-US" sz="2800" dirty="0" err="1"/>
              <a:t>Kreuter</a:t>
            </a:r>
            <a:r>
              <a:rPr lang="en-US" altLang="en-US" sz="2800" dirty="0"/>
              <a:t>)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700232"/>
            <a:ext cx="6902450" cy="3786168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65343"/>
            <a:ext cx="8610600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7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oec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72135"/>
            <a:ext cx="8686800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6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Behavior Concepts at Individual AND Intrapersonal Level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1</a:t>
            </a:r>
            <a:r>
              <a:rPr lang="en-US" altLang="en-US" sz="2000" dirty="0"/>
              <a:t>) Behavior is mediated by cognitions; that is, what people know and think affects how they act.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2)  Knowledge is necessary for, but not sufficient to produce, most behavior changes.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3) Perceptions, motivations, skills, and the social environment are key influences on behavior.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72135"/>
            <a:ext cx="8839200" cy="8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03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210</TotalTime>
  <Words>274</Words>
  <Application>Microsoft Office PowerPoint</Application>
  <PresentationFormat>On-screen Show (4:3)</PresentationFormat>
  <Paragraphs>47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Organic</vt:lpstr>
      <vt:lpstr>Behavior change </vt:lpstr>
      <vt:lpstr> Lecture One </vt:lpstr>
      <vt:lpstr>Lecture Outline</vt:lpstr>
      <vt:lpstr>Behavior Change Theories</vt:lpstr>
      <vt:lpstr>Why Theories and Models in One Health?</vt:lpstr>
      <vt:lpstr>Application of Theories in Behavior Change</vt:lpstr>
      <vt:lpstr>PRECEDE-PROCEED (Green and Kreuter)</vt:lpstr>
      <vt:lpstr>PowerPoint Presentation</vt:lpstr>
      <vt:lpstr>Behavior Concepts at Individual AND Intrapersonal Level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from Professional-Directed to Patient-Centered Behavior Change</dc:title>
  <dc:creator>Kimberly Kennedy</dc:creator>
  <cp:lastModifiedBy>Amuguni, Janetrix Hellen M.</cp:lastModifiedBy>
  <cp:revision>33</cp:revision>
  <dcterms:created xsi:type="dcterms:W3CDTF">2013-09-10T04:44:55Z</dcterms:created>
  <dcterms:modified xsi:type="dcterms:W3CDTF">2019-11-24T14:44:14Z</dcterms:modified>
</cp:coreProperties>
</file>