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6"/>
  </p:notesMasterIdLst>
  <p:sldIdLst>
    <p:sldId id="329" r:id="rId2"/>
    <p:sldId id="330" r:id="rId3"/>
    <p:sldId id="327" r:id="rId4"/>
    <p:sldId id="328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78342" autoAdjust="0"/>
  </p:normalViewPr>
  <p:slideViewPr>
    <p:cSldViewPr>
      <p:cViewPr varScale="1">
        <p:scale>
          <a:sx n="46" d="100"/>
          <a:sy n="46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4D55D403-7D46-824C-83DE-23E16432063E}" type="slidenum">
              <a:rPr lang="en-US" altLang="en-US">
                <a:ea typeface="MS PGothic" charset="-128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30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See Detailed Facilitator Notes in the facilitator guide for a complete description of each of the four models.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05033FE-D642-4B49-8087-D17E17E34EA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4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 metaphor that has been used to describe culture is:  “Culture is like an iceberg.”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Note:  Go through the next three slides talking about the three layers of culture:  surface, deep, unconscious rules.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4C6B2B1E-54E0-144E-9463-2736B543005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37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57C00B8-B7CA-9B4B-8332-FF36B8C2EFA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56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EED5579-9FB0-334F-A805-A5834FE6BC1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7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30 minute class discussion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6FCDD83-4D6C-794B-97A2-20D1BCAB99E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52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ea typeface="Cambria" charset="0"/>
                <a:cs typeface="Cambria" charset="0"/>
              </a:rPr>
              <a:t>CULTURAL </a:t>
            </a:r>
            <a:r>
              <a:rPr lang="en-US" altLang="en-US" sz="3600" b="1" dirty="0" smtClean="0">
                <a:latin typeface="+mn-lt"/>
                <a:ea typeface="Cambria" charset="0"/>
                <a:cs typeface="Cambria" charset="0"/>
              </a:rPr>
              <a:t>DIMENSIONS, </a:t>
            </a:r>
            <a:r>
              <a:rPr lang="en-US" altLang="en-US" sz="3600" b="1" dirty="0">
                <a:latin typeface="+mn-lt"/>
                <a:ea typeface="Cambria" charset="0"/>
                <a:cs typeface="Cambria" charset="0"/>
              </a:rPr>
              <a:t>UNDERSTANDING DIVERSITY AND MODELS</a:t>
            </a:r>
            <a:endParaRPr lang="en-GB" altLang="en-US" sz="3600" b="1" dirty="0">
              <a:latin typeface="+mn-lt"/>
              <a:ea typeface="Cambria" charset="0"/>
              <a:cs typeface="Cambria" charset="0"/>
            </a:endParaRP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33401"/>
            <a:ext cx="679873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Garamond" charset="0"/>
                <a:ea typeface="Garamond" charset="0"/>
                <a:cs typeface="Garamond" charset="0"/>
              </a:rPr>
              <a:t>Cultural Diversity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>
                <a:ea typeface="Cambria" charset="0"/>
                <a:cs typeface="Cambria" charset="0"/>
              </a:rPr>
              <a:t>Myth of the “melting pot” is being displaced with a sense of identity among various ethnic groups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744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6866" y="609600"/>
            <a:ext cx="6798734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+mn-lt"/>
                <a:ea typeface="Cambria" charset="0"/>
                <a:cs typeface="Cambria" charset="0"/>
              </a:rPr>
              <a:t>Cultural Environment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2800" i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865" y="1447801"/>
            <a:ext cx="6798736" cy="44873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a typeface="Cambria" charset="0"/>
                <a:cs typeface="Cambria" charset="0"/>
              </a:rPr>
              <a:t>Understanding culture helps in understanding  yourself and get along with others.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a typeface="Cambria" charset="0"/>
                <a:cs typeface="Cambria" charset="0"/>
              </a:rPr>
              <a:t>Culture can help you see what all people have in common. It can help you recognize the variety of ways in which people solve the same basic problems.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a typeface="Cambria" charset="0"/>
                <a:cs typeface="Cambria" charset="0"/>
              </a:rPr>
              <a:t>Finally, your culture gives you a sense of identity as you take your place in a multicultural world. 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n-lt"/>
                <a:ea typeface="Cambria" charset="0"/>
                <a:cs typeface="Cambria" charset="0"/>
              </a:rPr>
              <a:t>Cultural Identity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Ethnicity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Race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Country of origin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Language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Gender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Age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Marital status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Religious/ spiritual beliefs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ea typeface="ＭＳ Ｐゴシック" pitchFamily="-110" charset="-128"/>
            </a:endParaRPr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SES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Education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Other identified groups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Sexual orientation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Migration history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Level of acculturation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 smtClean="0">
              <a:ea typeface="ＭＳ Ｐゴシック" pitchFamily="-110" charset="-128"/>
            </a:endParaRPr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0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176865" y="457201"/>
            <a:ext cx="6798735" cy="1093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>
                <a:ea typeface="Cambria" charset="0"/>
                <a:cs typeface="Cambria" charset="0"/>
              </a:rPr>
              <a:t>Three models </a:t>
            </a:r>
            <a:r>
              <a:rPr lang="en-US" altLang="en-US" sz="3800" dirty="0" smtClean="0">
                <a:ea typeface="Cambria" charset="0"/>
                <a:cs typeface="Cambria" charset="0"/>
              </a:rPr>
              <a:t/>
            </a:r>
            <a:br>
              <a:rPr lang="en-US" altLang="en-US" sz="3800" dirty="0" smtClean="0">
                <a:ea typeface="Cambria" charset="0"/>
                <a:cs typeface="Cambria" charset="0"/>
              </a:rPr>
            </a:br>
            <a:r>
              <a:rPr lang="en-US" altLang="en-US" sz="3800" dirty="0" smtClean="0">
                <a:ea typeface="Cambria" charset="0"/>
                <a:cs typeface="Cambria" charset="0"/>
              </a:rPr>
              <a:t>for </a:t>
            </a:r>
            <a:r>
              <a:rPr lang="en-US" altLang="en-US" sz="3800" dirty="0">
                <a:ea typeface="Cambria" charset="0"/>
                <a:cs typeface="Cambria" charset="0"/>
              </a:rPr>
              <a:t>understanding culture</a:t>
            </a: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609600" y="1838325"/>
            <a:ext cx="76962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4200" b="1" dirty="0" smtClean="0">
              <a:latin typeface="Cambria" charset="0"/>
              <a:ea typeface="Cambria" charset="0"/>
              <a:cs typeface="Cambria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4000" b="1" dirty="0" smtClean="0">
                <a:latin typeface="+mn-lt"/>
                <a:ea typeface="Cambria" charset="0"/>
                <a:cs typeface="Cambria" charset="0"/>
              </a:rPr>
              <a:t>Iceberg </a:t>
            </a:r>
            <a:r>
              <a:rPr lang="en-US" altLang="en-US" sz="4000" b="1" dirty="0">
                <a:latin typeface="+mn-lt"/>
                <a:ea typeface="Cambria" charset="0"/>
                <a:cs typeface="Cambria" charset="0"/>
              </a:rPr>
              <a:t>model of culture </a:t>
            </a:r>
            <a:r>
              <a:rPr lang="en-US" altLang="en-US" sz="4000" dirty="0">
                <a:latin typeface="+mn-lt"/>
                <a:ea typeface="Cambria" charset="0"/>
                <a:cs typeface="Cambria" charset="0"/>
              </a:rPr>
              <a:t>– Edward T. Hall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4000" b="1" dirty="0">
                <a:latin typeface="+mn-lt"/>
                <a:ea typeface="Cambria" charset="0"/>
                <a:cs typeface="Cambria" charset="0"/>
              </a:rPr>
              <a:t>6-D model </a:t>
            </a:r>
            <a:r>
              <a:rPr lang="en-US" altLang="en-US" sz="4000" dirty="0">
                <a:latin typeface="+mn-lt"/>
                <a:ea typeface="Cambria" charset="0"/>
                <a:cs typeface="Cambria" charset="0"/>
              </a:rPr>
              <a:t>– Geert Hofstede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4000" b="1" dirty="0">
                <a:latin typeface="+mn-lt"/>
                <a:ea typeface="Cambria" charset="0"/>
                <a:cs typeface="Cambria" charset="0"/>
              </a:rPr>
              <a:t>Seven cultural dimensions </a:t>
            </a:r>
            <a:r>
              <a:rPr lang="en-US" altLang="en-US" sz="4000" dirty="0">
                <a:latin typeface="+mn-lt"/>
                <a:ea typeface="Cambria" charset="0"/>
                <a:cs typeface="Cambria" charset="0"/>
              </a:rPr>
              <a:t>– </a:t>
            </a:r>
            <a:r>
              <a:rPr lang="en-US" altLang="en-US" sz="4000" dirty="0" err="1">
                <a:latin typeface="+mn-lt"/>
                <a:ea typeface="Cambria" charset="0"/>
                <a:cs typeface="Cambria" charset="0"/>
              </a:rPr>
              <a:t>Fons</a:t>
            </a:r>
            <a:r>
              <a:rPr lang="en-US" altLang="en-US" sz="4000" dirty="0">
                <a:latin typeface="+mn-lt"/>
                <a:ea typeface="Cambria" charset="0"/>
                <a:cs typeface="Cambria" charset="0"/>
              </a:rPr>
              <a:t> </a:t>
            </a:r>
            <a:r>
              <a:rPr lang="en-US" altLang="en-US" sz="4000" dirty="0" err="1">
                <a:latin typeface="+mn-lt"/>
                <a:ea typeface="Cambria" charset="0"/>
                <a:cs typeface="Cambria" charset="0"/>
              </a:rPr>
              <a:t>Trompenaars</a:t>
            </a:r>
            <a:r>
              <a:rPr lang="en-US" altLang="en-US" sz="4000" dirty="0">
                <a:latin typeface="+mn-lt"/>
                <a:ea typeface="Cambria" charset="0"/>
                <a:cs typeface="Cambria" charset="0"/>
              </a:rPr>
              <a:t> et al</a:t>
            </a:r>
            <a:r>
              <a:rPr lang="en-US" altLang="en-US" sz="4200" dirty="0"/>
              <a:t/>
            </a:r>
            <a:br>
              <a:rPr lang="en-US" altLang="en-US" sz="4200" dirty="0"/>
            </a:br>
            <a:endParaRPr lang="en-US" altLang="en-US" sz="4200" dirty="0"/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2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14488"/>
            <a:ext cx="7151687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914400" y="677863"/>
            <a:ext cx="754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+mn-lt"/>
                <a:ea typeface="Cambria" charset="0"/>
                <a:cs typeface="Cambria" charset="0"/>
              </a:rPr>
              <a:t>Culture is like an iceberg…</a:t>
            </a:r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7959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52400" y="222885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SURFACE CULTURE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Above the 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What we can see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Low Emotion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905000" y="1706563"/>
            <a:ext cx="820738" cy="5222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143000" y="3810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+mn-lt"/>
                <a:ea typeface="Cambria" charset="0"/>
                <a:cs typeface="Cambria" charset="0"/>
              </a:rPr>
              <a:t>Culture is like an iceberg </a:t>
            </a: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7959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2667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SURFACE CULTURE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Above the surface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What we can see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Low Emotion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52400" y="2713038"/>
            <a:ext cx="266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DEEP CULTURE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Just below the 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Unspoken rules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Behavior based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High Emotion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905000" y="2495550"/>
            <a:ext cx="685800" cy="5524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368300" y="381000"/>
            <a:ext cx="805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+mn-lt"/>
                <a:ea typeface="Cambria" charset="0"/>
                <a:cs typeface="Cambria" charset="0"/>
              </a:rPr>
              <a:t>Culture is like an iceberg </a:t>
            </a: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76400"/>
            <a:ext cx="579596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2667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SURFACE CULTURE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Above the surface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What we can see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Low Emotion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722438"/>
            <a:ext cx="2667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DEEP CULTURE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Just below the surface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Unspoken rules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Behavior based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High Emotion</a:t>
            </a: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152400" y="3429000"/>
            <a:ext cx="266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UNCONSCIOUS RULES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/>
              <a:t>Far below the 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Value based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Intensive emotion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057400" y="3962400"/>
            <a:ext cx="533400" cy="381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1343891" y="527844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+mn-lt"/>
                <a:ea typeface="Cambria" charset="0"/>
                <a:cs typeface="Cambria" charset="0"/>
              </a:rPr>
              <a:t>Culture is like an iceberg</a:t>
            </a:r>
          </a:p>
        </p:txBody>
      </p:sp>
      <p:pic>
        <p:nvPicPr>
          <p:cNvPr id="5018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8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103028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>
                <a:latin typeface="+mn-lt"/>
                <a:ea typeface="Cambria" charset="0"/>
                <a:cs typeface="Cambria" charset="0"/>
              </a:rPr>
              <a:t>Hofstede’s 6-D Model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838200" y="2209799"/>
            <a:ext cx="7759700" cy="3883025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endParaRPr lang="en-US" altLang="en-US" dirty="0" smtClean="0">
              <a:latin typeface="Cambria" charset="0"/>
              <a:ea typeface="Cambria" charset="0"/>
              <a:cs typeface="Cambria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sz="2800" dirty="0" smtClean="0">
                <a:ea typeface="Cambria" charset="0"/>
                <a:cs typeface="Cambria" charset="0"/>
              </a:rPr>
              <a:t>Power </a:t>
            </a:r>
            <a:r>
              <a:rPr lang="en-US" altLang="en-US" sz="2800" dirty="0">
                <a:ea typeface="Cambria" charset="0"/>
                <a:cs typeface="Cambria" charset="0"/>
              </a:rPr>
              <a:t>Distance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sz="2800" dirty="0">
                <a:ea typeface="Cambria" charset="0"/>
                <a:cs typeface="Cambria" charset="0"/>
              </a:rPr>
              <a:t>Individualism vs. collectivism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sz="2800" dirty="0">
                <a:ea typeface="Cambria" charset="0"/>
                <a:cs typeface="Cambria" charset="0"/>
              </a:rPr>
              <a:t>Uncertainty avoidance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sz="2800" dirty="0">
                <a:ea typeface="Cambria" charset="0"/>
                <a:cs typeface="Cambria" charset="0"/>
              </a:rPr>
              <a:t>Masculinity vs. femininity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sz="2800" dirty="0">
                <a:ea typeface="Cambria" charset="0"/>
                <a:cs typeface="Cambria" charset="0"/>
              </a:rPr>
              <a:t>Long-term vs. short term orientation</a:t>
            </a: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57200"/>
            <a:ext cx="7154862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>
                <a:latin typeface="Cambria" charset="0"/>
                <a:ea typeface="Cambria" charset="0"/>
                <a:cs typeface="Cambria" charset="0"/>
              </a:rPr>
              <a:t>Hofstede’s Cultural Dimensions</a:t>
            </a:r>
            <a:br>
              <a:rPr lang="en-US" altLang="en-US" sz="3600" b="1">
                <a:latin typeface="Cambria" charset="0"/>
                <a:ea typeface="Cambria" charset="0"/>
                <a:cs typeface="Cambria" charset="0"/>
              </a:rPr>
            </a:br>
            <a:r>
              <a:rPr lang="en-US" altLang="en-US" sz="3600" b="1">
                <a:latin typeface="Cambria" charset="0"/>
                <a:ea typeface="Cambria" charset="0"/>
                <a:cs typeface="Cambria" charset="0"/>
              </a:rPr>
              <a:t>Power Distance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24825" cy="4783138"/>
          </a:xfrm>
        </p:spPr>
        <p:txBody>
          <a:bodyPr rtlCol="0">
            <a:noAutofit/>
          </a:bodyPr>
          <a:lstStyle/>
          <a:p>
            <a:pPr marL="260350" indent="-260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Cambria" charset="0"/>
                <a:cs typeface="Cambria" charset="0"/>
              </a:rPr>
              <a:t>Power distance: The extent to which less powerful members of institutions and organizations accept that power is distributed unequally</a:t>
            </a:r>
          </a:p>
          <a:p>
            <a:pPr marL="64135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00" dirty="0" smtClean="0">
                <a:ea typeface="Cambria" charset="0"/>
                <a:cs typeface="Cambria" charset="0"/>
              </a:rPr>
              <a:t>High power distance countries: people may blindly obey the orders of their superiors and are less likely to question authority. Companies tend to use centralized decision-making and tall organization structures (many levels of management)</a:t>
            </a:r>
          </a:p>
          <a:p>
            <a:pPr marL="64135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00" dirty="0" smtClean="0">
                <a:ea typeface="Cambria" charset="0"/>
                <a:cs typeface="Cambria" charset="0"/>
              </a:rPr>
              <a:t>Low power distance countries: flatter and decentralized organization structures, smaller ratio of supervisors. Employees are more likely to question their bosses. Participative management may be used.</a:t>
            </a:r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  <p:bldP spid="12288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400" b="1" dirty="0" smtClean="0">
                <a:latin typeface="+mn-lt"/>
                <a:ea typeface="Cambria" charset="0"/>
                <a:cs typeface="Cambria" charset="0"/>
              </a:rPr>
              <a:t>Learning objectives</a:t>
            </a:r>
            <a:r>
              <a:rPr lang="en-US" sz="4400" dirty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sz="44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4400" b="1" dirty="0"/>
              <a:t/>
            </a:r>
            <a:br>
              <a:rPr lang="en-US" sz="4400" b="1" dirty="0"/>
            </a:b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3200" dirty="0" smtClean="0">
                <a:ea typeface="Cambria" charset="0"/>
                <a:cs typeface="Cambria" charset="0"/>
              </a:rPr>
              <a:t>To </a:t>
            </a:r>
            <a:r>
              <a:rPr lang="en-US" sz="3200" dirty="0">
                <a:ea typeface="Cambria" charset="0"/>
                <a:cs typeface="Cambria" charset="0"/>
              </a:rPr>
              <a:t>explain cultural responsiveness, understand diversity and models 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3200" dirty="0" smtClean="0">
                <a:ea typeface="Cambria" charset="0"/>
                <a:cs typeface="Cambria" charset="0"/>
              </a:rPr>
              <a:t>To </a:t>
            </a:r>
            <a:r>
              <a:rPr lang="en-US" sz="3200" dirty="0">
                <a:ea typeface="Cambria" charset="0"/>
                <a:cs typeface="Cambria" charset="0"/>
              </a:rPr>
              <a:t>examine and uncover diversity across cultures 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3200" dirty="0" smtClean="0">
                <a:ea typeface="Cambria" charset="0"/>
                <a:cs typeface="Cambria" charset="0"/>
              </a:rPr>
              <a:t>Analyze </a:t>
            </a:r>
            <a:r>
              <a:rPr lang="en-US" sz="3200" dirty="0">
                <a:ea typeface="Cambria" charset="0"/>
                <a:cs typeface="Cambria" charset="0"/>
              </a:rPr>
              <a:t>local cultures, belief and practices about diseases among human and animal health workers, traditional healers and environmentalists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33400"/>
            <a:ext cx="7154862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+mn-lt"/>
                <a:ea typeface="Cambria" charset="0"/>
                <a:cs typeface="Cambria" charset="0"/>
              </a:rPr>
              <a:t>Hofstede’s Cultural Dimensions</a:t>
            </a:r>
            <a:br>
              <a:rPr lang="en-US" altLang="en-US" sz="3200" b="1" dirty="0">
                <a:latin typeface="+mn-lt"/>
                <a:ea typeface="Cambria" charset="0"/>
                <a:cs typeface="Cambria" charset="0"/>
              </a:rPr>
            </a:br>
            <a:r>
              <a:rPr lang="en-US" altLang="en-US" sz="3200" b="1" dirty="0">
                <a:latin typeface="+mn-lt"/>
                <a:ea typeface="Cambria" charset="0"/>
                <a:cs typeface="Cambria" charset="0"/>
              </a:rPr>
              <a:t>Individualism and Collectivism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8001000" cy="3962400"/>
          </a:xfrm>
        </p:spPr>
        <p:txBody>
          <a:bodyPr>
            <a:normAutofit/>
          </a:bodyPr>
          <a:lstStyle/>
          <a:p>
            <a:pPr marL="260350" indent="-260350" eaLnBrk="1" hangingPunct="1"/>
            <a:r>
              <a:rPr lang="en-US" altLang="en-US" sz="2300" dirty="0">
                <a:latin typeface="Garamond" charset="0"/>
                <a:ea typeface="Garamond" charset="0"/>
                <a:cs typeface="Garamond" charset="0"/>
              </a:rPr>
              <a:t>Individualism: Tendency of people to look after themselves and their immediate family only</a:t>
            </a:r>
          </a:p>
          <a:p>
            <a:pPr marL="641350" lvl="1" eaLnBrk="1" hangingPunct="1"/>
            <a:r>
              <a:rPr lang="en-US" altLang="en-US" sz="2300" dirty="0">
                <a:latin typeface="Garamond" charset="0"/>
                <a:ea typeface="Garamond" charset="0"/>
                <a:cs typeface="Garamond" charset="0"/>
              </a:rPr>
              <a:t>Countries high in individualism: High individual initiative. Promotions are based on achievement. Salaries are based on market value.</a:t>
            </a:r>
          </a:p>
          <a:p>
            <a:pPr marL="260350" indent="-260350" eaLnBrk="1" hangingPunct="1"/>
            <a:r>
              <a:rPr lang="en-US" altLang="en-US" sz="2300" dirty="0">
                <a:latin typeface="Garamond" charset="0"/>
                <a:ea typeface="Garamond" charset="0"/>
                <a:cs typeface="Garamond" charset="0"/>
              </a:rPr>
              <a:t>Collectivism: Tendency of people to belong to groups or collectives and to look after each other in exchange for loyalty</a:t>
            </a:r>
          </a:p>
          <a:p>
            <a:pPr marL="641350" lvl="1" eaLnBrk="1" hangingPunct="1"/>
            <a:r>
              <a:rPr lang="en-US" altLang="en-US" sz="2300" dirty="0">
                <a:latin typeface="Garamond" charset="0"/>
                <a:ea typeface="Garamond" charset="0"/>
                <a:cs typeface="Garamond" charset="0"/>
              </a:rPr>
              <a:t>Countries high in collectivism: Low individual initiative. Salaries and promotions may be based on  seniority</a:t>
            </a: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90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154863" cy="1066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+mn-lt"/>
                <a:ea typeface="Cambria" charset="0"/>
                <a:cs typeface="Cambria" charset="0"/>
              </a:rPr>
              <a:t>Hofstede’s Cultural Dimensions</a:t>
            </a:r>
            <a:br>
              <a:rPr lang="en-US" altLang="en-US" sz="3200" b="1" dirty="0">
                <a:latin typeface="+mn-lt"/>
                <a:ea typeface="Cambria" charset="0"/>
                <a:cs typeface="Cambria" charset="0"/>
              </a:rPr>
            </a:br>
            <a:r>
              <a:rPr lang="en-US" altLang="en-US" sz="3200" b="1" dirty="0">
                <a:latin typeface="+mn-lt"/>
                <a:ea typeface="Cambria" charset="0"/>
                <a:cs typeface="Cambria" charset="0"/>
              </a:rPr>
              <a:t>Uncertainty Avoidance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429625" cy="4446588"/>
          </a:xfrm>
        </p:spPr>
        <p:txBody>
          <a:bodyPr>
            <a:noAutofit/>
          </a:bodyPr>
          <a:lstStyle/>
          <a:p>
            <a:pPr marL="260350" indent="-260350" eaLnBrk="1" hangingPunct="1">
              <a:lnSpc>
                <a:spcPct val="90000"/>
              </a:lnSpc>
            </a:pPr>
            <a:r>
              <a:rPr lang="en-US" altLang="en-US" dirty="0">
                <a:ea typeface="Cambria" charset="0"/>
                <a:cs typeface="Cambria" charset="0"/>
              </a:rPr>
              <a:t>Uncertainty avoidance: Extent to which people feel threatened by ambiguous situations and have created beliefs and institutions that try to avoid such situations</a:t>
            </a:r>
          </a:p>
          <a:p>
            <a:pPr marL="641350" lvl="1" eaLnBrk="1" hangingPunct="1">
              <a:lnSpc>
                <a:spcPct val="90000"/>
              </a:lnSpc>
            </a:pPr>
            <a:r>
              <a:rPr lang="en-US" altLang="en-US" sz="2400" dirty="0">
                <a:ea typeface="Cambria" charset="0"/>
                <a:cs typeface="Cambria" charset="0"/>
              </a:rPr>
              <a:t>High uncertainty avoidance countries: people have high need for security, strong belief in experts and their knowledge, more written rules and procedures, less risk taking by managers</a:t>
            </a:r>
          </a:p>
          <a:p>
            <a:pPr marL="641350" lvl="1" eaLnBrk="1" hangingPunct="1">
              <a:lnSpc>
                <a:spcPct val="90000"/>
              </a:lnSpc>
            </a:pPr>
            <a:r>
              <a:rPr lang="en-US" altLang="en-US" sz="2400" dirty="0">
                <a:ea typeface="Cambria" charset="0"/>
                <a:cs typeface="Cambria" charset="0"/>
              </a:rPr>
              <a:t>Low uncertainty avoidance countries: people are more willing to  accept risks associated with the unknown, fewer written rules and procedures, more risk taking by managers, higher employee turnover, more ambitious employees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883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077200" cy="990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b="1" dirty="0" err="1">
                <a:latin typeface="+mn-lt"/>
                <a:ea typeface="Cambria" charset="0"/>
                <a:cs typeface="Cambria" charset="0"/>
              </a:rPr>
              <a:t>Trompenaars</a:t>
            </a:r>
            <a:r>
              <a:rPr lang="en-US" altLang="en-US" sz="2800" b="1" dirty="0">
                <a:latin typeface="+mn-lt"/>
                <a:ea typeface="Cambria" charset="0"/>
                <a:cs typeface="Cambria" charset="0"/>
              </a:rPr>
              <a:t>:  Roles &amp;</a:t>
            </a:r>
            <a:r>
              <a:rPr lang="en-US" altLang="en-US" sz="2800" b="1" dirty="0" smtClean="0">
                <a:latin typeface="+mn-lt"/>
                <a:ea typeface="Cambria" charset="0"/>
                <a:cs typeface="Cambria" charset="0"/>
              </a:rPr>
              <a:t> </a:t>
            </a:r>
            <a:r>
              <a:rPr lang="en-US" altLang="en-US" sz="2800" b="1" dirty="0">
                <a:latin typeface="+mn-lt"/>
                <a:ea typeface="Cambria" charset="0"/>
                <a:cs typeface="Cambria" charset="0"/>
              </a:rPr>
              <a:t>Pattern Variables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77200" cy="4267200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dirty="0">
                <a:ea typeface="Cambria" charset="0"/>
                <a:cs typeface="Cambria" charset="0"/>
              </a:rPr>
              <a:t>Universalism vs. particularism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dirty="0">
                <a:ea typeface="Cambria" charset="0"/>
                <a:cs typeface="Cambria" charset="0"/>
              </a:rPr>
              <a:t>Individual vs. collectivism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dirty="0">
                <a:ea typeface="Cambria" charset="0"/>
                <a:cs typeface="Cambria" charset="0"/>
              </a:rPr>
              <a:t>Neutral vs. emotional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dirty="0">
                <a:ea typeface="Cambria" charset="0"/>
                <a:cs typeface="Cambria" charset="0"/>
              </a:rPr>
              <a:t>Specific vs. diffuse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dirty="0">
                <a:ea typeface="Cambria" charset="0"/>
                <a:cs typeface="Cambria" charset="0"/>
              </a:rPr>
              <a:t>Achievement vs. ascription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dirty="0">
                <a:ea typeface="Cambria" charset="0"/>
                <a:cs typeface="Cambria" charset="0"/>
              </a:rPr>
              <a:t>Sequential vs. synchronic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altLang="en-US" dirty="0">
                <a:ea typeface="Cambria" charset="0"/>
                <a:cs typeface="Cambria" charset="0"/>
              </a:rPr>
              <a:t>Internal vs. external control</a:t>
            </a:r>
          </a:p>
          <a:p>
            <a:pPr marL="514350" indent="-514350" algn="r" eaLnBrk="1" hangingPunct="1">
              <a:buFont typeface="Arial" charset="0"/>
              <a:buNone/>
            </a:pPr>
            <a:r>
              <a:rPr lang="en-US" altLang="en-US" sz="1800" b="1" dirty="0"/>
              <a:t>Parsons, (1951)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7357534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n-lt"/>
                <a:ea typeface="Cambria" charset="0"/>
                <a:cs typeface="Cambria" charset="0"/>
              </a:rPr>
              <a:t>CASE STUDY 3: HALI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GB" sz="2200" dirty="0" smtClean="0">
                <a:ea typeface="Cambria" charset="0"/>
                <a:cs typeface="Cambria" charset="0"/>
              </a:rPr>
              <a:t>Review models for understanding cultures as you read thru the case study in small groups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Both"/>
              <a:defRPr/>
            </a:pPr>
            <a:r>
              <a:rPr lang="en-GB" sz="2200" dirty="0" smtClean="0">
                <a:ea typeface="Cambria" charset="0"/>
                <a:cs typeface="Cambria" charset="0"/>
              </a:rPr>
              <a:t>Assuming </a:t>
            </a:r>
            <a:r>
              <a:rPr lang="en-GB" sz="2200" dirty="0">
                <a:ea typeface="Cambria" charset="0"/>
                <a:cs typeface="Cambria" charset="0"/>
              </a:rPr>
              <a:t>the project was in your community where you come from, identify local knowledge and beliefs that would impact the project objectives negatively and positively.</a:t>
            </a:r>
            <a:endParaRPr lang="en-US" sz="2200" dirty="0">
              <a:ea typeface="Cambria" charset="0"/>
              <a:cs typeface="Cambria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ea typeface="Cambria" charset="0"/>
                <a:cs typeface="Cambria" charset="0"/>
              </a:rPr>
              <a:t>Discuss cultural practices in these case </a:t>
            </a:r>
            <a:r>
              <a:rPr lang="en-GB" sz="2200" dirty="0" smtClean="0">
                <a:ea typeface="Cambria" charset="0"/>
                <a:cs typeface="Cambria" charset="0"/>
              </a:rPr>
              <a:t>studies </a:t>
            </a:r>
            <a:r>
              <a:rPr lang="en-GB" sz="2200" dirty="0">
                <a:ea typeface="Cambria" charset="0"/>
                <a:cs typeface="Cambria" charset="0"/>
              </a:rPr>
              <a:t>and compare with practices in your own communities that would influence the control and prevention of tuberculosis </a:t>
            </a:r>
            <a:r>
              <a:rPr lang="en-GB" sz="2200" dirty="0" smtClean="0">
                <a:ea typeface="Cambria" charset="0"/>
                <a:cs typeface="Cambria" charset="0"/>
              </a:rPr>
              <a:t>or any other infectious diseases</a:t>
            </a:r>
            <a:endParaRPr lang="en-US" sz="2200" dirty="0">
              <a:ea typeface="Cambria" charset="0"/>
              <a:cs typeface="Cambria" charset="0"/>
            </a:endParaRP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3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blogsmonroe.com/faith/wp-content/uploads/2011/03/question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00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9630"/>
            <a:ext cx="85344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8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3200" dirty="0">
                <a:latin typeface="+mn-lt"/>
                <a:ea typeface="Cambria" charset="0"/>
                <a:cs typeface="Cambria" charset="0"/>
              </a:rPr>
              <a:t>Cultural Adaptation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ea typeface="Cambria" charset="0"/>
                <a:cs typeface="Cambria" charset="0"/>
              </a:rPr>
              <a:t>Cultural adaptation </a:t>
            </a:r>
            <a:r>
              <a:rPr lang="en-US" altLang="en-US" sz="2800" dirty="0" smtClean="0">
                <a:ea typeface="Cambria" charset="0"/>
                <a:cs typeface="Cambria" charset="0"/>
              </a:rPr>
              <a:t>involves </a:t>
            </a:r>
            <a:r>
              <a:rPr lang="en-US" altLang="en-US" sz="2800" dirty="0">
                <a:ea typeface="Cambria" charset="0"/>
                <a:cs typeface="Cambria" charset="0"/>
              </a:rPr>
              <a:t>all that process and time a person takes to integrate into a new culture and attain that level of comfort within that particular culture. </a:t>
            </a:r>
          </a:p>
          <a:p>
            <a:r>
              <a:rPr lang="en-US" altLang="en-US" sz="2800" dirty="0">
                <a:ea typeface="Cambria" charset="0"/>
                <a:cs typeface="Cambria" charset="0"/>
              </a:rPr>
              <a:t>The person integrating in a society for the purpose of an intervention needs to strike between the stranger and Native values. </a:t>
            </a:r>
          </a:p>
          <a:p>
            <a:r>
              <a:rPr lang="en-US" altLang="en-US" sz="2800" dirty="0">
                <a:ea typeface="Cambria" charset="0"/>
                <a:cs typeface="Cambria" charset="0"/>
              </a:rPr>
              <a:t>The person encounters various emotions at four different stages such as the honey moon, cultural shock, recovery and adjustment.   </a:t>
            </a:r>
          </a:p>
          <a:p>
            <a:endParaRPr lang="en-US" altLang="en-US" dirty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dirty="0">
                <a:latin typeface="+mn-lt"/>
                <a:ea typeface="Cambria" charset="0"/>
                <a:cs typeface="Cambria" charset="0"/>
              </a:rPr>
              <a:t>Cultural Diffusion &amp; Cultural Assimilation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343400"/>
          </a:xfrm>
        </p:spPr>
        <p:txBody>
          <a:bodyPr/>
          <a:lstStyle/>
          <a:p>
            <a:r>
              <a:rPr lang="en-US" altLang="en-US" sz="2800" b="1" dirty="0">
                <a:ea typeface="Cambria" charset="0"/>
                <a:cs typeface="Cambria" charset="0"/>
              </a:rPr>
              <a:t>Cultural diffusion </a:t>
            </a:r>
            <a:r>
              <a:rPr lang="en-US" altLang="en-US" sz="2800" dirty="0">
                <a:ea typeface="Cambria" charset="0"/>
                <a:cs typeface="Cambria" charset="0"/>
              </a:rPr>
              <a:t>is how beliefs and social activities of one culture are passed to different ethnicities, religions and nationalities and other societal groups.</a:t>
            </a:r>
          </a:p>
          <a:p>
            <a:r>
              <a:rPr lang="en-US" altLang="en-US" sz="2800" b="1" dirty="0">
                <a:ea typeface="Cambria" charset="0"/>
                <a:cs typeface="Cambria" charset="0"/>
              </a:rPr>
              <a:t>Cultural assimilation;</a:t>
            </a:r>
            <a:r>
              <a:rPr lang="en-US" altLang="en-US" sz="2800" dirty="0">
                <a:ea typeface="Cambria" charset="0"/>
                <a:cs typeface="Cambria" charset="0"/>
              </a:rPr>
              <a:t> is the process by which different cultural groups become more and more alike.</a:t>
            </a:r>
          </a:p>
          <a:p>
            <a:r>
              <a:rPr lang="en-US" altLang="en-US" sz="2800" dirty="0">
                <a:ea typeface="Cambria" charset="0"/>
                <a:cs typeface="Cambria" charset="0"/>
              </a:rPr>
              <a:t> When full assimilation is complete, there is no distinguishable difference between the formerly different groups.</a:t>
            </a:r>
          </a:p>
          <a:p>
            <a:endParaRPr lang="en-US" altLang="en-US" dirty="0"/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7366000" cy="10668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n-lt"/>
                <a:ea typeface="Cambria" charset="0"/>
                <a:cs typeface="Cambria" charset="0"/>
              </a:rPr>
              <a:t>Cultural Uniformity and Diversity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Cambria" charset="0"/>
                <a:cs typeface="Cambria" charset="0"/>
              </a:rPr>
              <a:t>Cultural uniformity: is the observed and revealed </a:t>
            </a:r>
            <a:r>
              <a:rPr lang="en-US" altLang="en-US" dirty="0" err="1">
                <a:ea typeface="Cambria" charset="0"/>
                <a:cs typeface="Cambria" charset="0"/>
              </a:rPr>
              <a:t>behaviours</a:t>
            </a:r>
            <a:r>
              <a:rPr lang="en-US" altLang="en-US" dirty="0">
                <a:ea typeface="Cambria" charset="0"/>
                <a:cs typeface="Cambria" charset="0"/>
              </a:rPr>
              <a:t> of the community</a:t>
            </a:r>
          </a:p>
          <a:p>
            <a:endParaRPr lang="en-US" altLang="en-US" dirty="0">
              <a:ea typeface="Cambria" charset="0"/>
              <a:cs typeface="Cambria" charset="0"/>
            </a:endParaRPr>
          </a:p>
          <a:p>
            <a:r>
              <a:rPr lang="en-US" altLang="en-US" dirty="0">
                <a:ea typeface="Cambria" charset="0"/>
                <a:cs typeface="Cambria" charset="0"/>
              </a:rPr>
              <a:t>Cultural Diversity: is the form and process of appreciating individuals and societies. It is indeed the antithesis of cultural uniformity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n-lt"/>
                <a:ea typeface="Cambria" charset="0"/>
                <a:cs typeface="Cambria" charset="0"/>
              </a:rPr>
              <a:t>CASE STUDY 1</a:t>
            </a:r>
          </a:p>
        </p:txBody>
      </p:sp>
      <p:sp>
        <p:nvSpPr>
          <p:cNvPr id="3379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ea typeface="Cambria" charset="0"/>
                <a:cs typeface="Cambria" charset="0"/>
              </a:rPr>
              <a:t>EBOLA IN WEST AFRICA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8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+mn-lt"/>
                <a:ea typeface="Cambria" charset="0"/>
                <a:cs typeface="Cambria" charset="0"/>
              </a:rPr>
              <a:t>CASE STUDY: Ebola in West Africa,</a:t>
            </a:r>
            <a:br>
              <a:rPr lang="en-GB" dirty="0" smtClean="0">
                <a:latin typeface="+mn-lt"/>
                <a:ea typeface="Cambria" charset="0"/>
                <a:cs typeface="Cambria" charset="0"/>
              </a:rPr>
            </a:br>
            <a:r>
              <a:rPr lang="en-GB" dirty="0" smtClean="0">
                <a:latin typeface="+mn-lt"/>
                <a:ea typeface="Cambria" charset="0"/>
                <a:cs typeface="Cambria" charset="0"/>
              </a:rPr>
              <a:t> 2014 /2015</a:t>
            </a:r>
            <a:endParaRPr lang="en-GB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Cambria" charset="0"/>
                <a:cs typeface="Cambria" charset="0"/>
              </a:rPr>
              <a:t>Identify factors responsible</a:t>
            </a:r>
          </a:p>
          <a:p>
            <a:pPr eaLnBrk="1" hangingPunct="1"/>
            <a:r>
              <a:rPr lang="en-GB" altLang="en-US" dirty="0">
                <a:ea typeface="Cambria" charset="0"/>
                <a:cs typeface="Cambria" charset="0"/>
              </a:rPr>
              <a:t>What factors were related to culture, values beliefs and ethical codes of conduct</a:t>
            </a:r>
          </a:p>
          <a:p>
            <a:pPr eaLnBrk="1" hangingPunct="1"/>
            <a:r>
              <a:rPr lang="en-GB" altLang="en-US" dirty="0">
                <a:ea typeface="Cambria" charset="0"/>
                <a:cs typeface="Cambria" charset="0"/>
              </a:rPr>
              <a:t>What does this mean for One Health and infectious disease management and control?</a:t>
            </a:r>
          </a:p>
          <a:p>
            <a:pPr eaLnBrk="1" hangingPunct="1"/>
            <a:r>
              <a:rPr lang="en-GB" altLang="en-US" dirty="0">
                <a:ea typeface="Cambria" charset="0"/>
                <a:cs typeface="Cambria" charset="0"/>
              </a:rPr>
              <a:t>Make reflections on your own cultures related to the above</a:t>
            </a:r>
          </a:p>
          <a:p>
            <a:pPr eaLnBrk="1" hangingPunct="1"/>
            <a:r>
              <a:rPr lang="en-GB" altLang="en-US" dirty="0">
                <a:ea typeface="Cambria" charset="0"/>
                <a:cs typeface="Cambria" charset="0"/>
              </a:rPr>
              <a:t>Summarize your findings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47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09601"/>
            <a:ext cx="6798734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n-lt"/>
                <a:ea typeface="Cambria" charset="0"/>
                <a:cs typeface="Cambria" charset="0"/>
              </a:rPr>
              <a:t>Ethnocentrism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90135"/>
            <a:ext cx="7772400" cy="344499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Cambria" charset="0"/>
                <a:cs typeface="Cambria" charset="0"/>
              </a:rPr>
              <a:t>The belief that one’s cultural, ethnic, or professional group is superior to that of others</a:t>
            </a:r>
          </a:p>
          <a:p>
            <a:pPr eaLnBrk="1" hangingPunct="1"/>
            <a:r>
              <a:rPr lang="en-US" altLang="en-US" sz="3200" dirty="0">
                <a:ea typeface="Cambria" charset="0"/>
                <a:cs typeface="Cambria" charset="0"/>
              </a:rPr>
              <a:t>Positive ethnocentrism</a:t>
            </a:r>
          </a:p>
          <a:p>
            <a:pPr eaLnBrk="1" hangingPunct="1"/>
            <a:r>
              <a:rPr lang="en-US" altLang="en-US" sz="3200" dirty="0">
                <a:ea typeface="Cambria" charset="0"/>
                <a:cs typeface="Cambria" charset="0"/>
              </a:rPr>
              <a:t>Negative ethnocentrism</a:t>
            </a:r>
          </a:p>
        </p:txBody>
      </p:sp>
      <p:graphicFrame>
        <p:nvGraphicFramePr>
          <p:cNvPr id="3584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2426"/>
              </p:ext>
            </p:extLst>
          </p:nvPr>
        </p:nvGraphicFramePr>
        <p:xfrm>
          <a:off x="6400800" y="4114800"/>
          <a:ext cx="13477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Clip" r:id="rId3" imgW="1728788" imgH="3252788" progId="">
                  <p:embed/>
                </p:oleObj>
              </mc:Choice>
              <mc:Fallback>
                <p:oleObj name="Clip" r:id="rId3" imgW="1728788" imgH="32527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14800"/>
                        <a:ext cx="13477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1625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33401"/>
            <a:ext cx="6798734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n-lt"/>
                <a:ea typeface="Cambria" charset="0"/>
                <a:cs typeface="Cambria" charset="0"/>
              </a:rPr>
              <a:t>Stereotyping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1"/>
            <a:ext cx="7467599" cy="357293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Cambria" charset="0"/>
                <a:cs typeface="Cambria" charset="0"/>
              </a:rPr>
              <a:t>Exaggerated beliefs and images that are popularly depicted in the mass media, folklore, and general conversation</a:t>
            </a:r>
          </a:p>
        </p:txBody>
      </p:sp>
      <p:graphicFrame>
        <p:nvGraphicFramePr>
          <p:cNvPr id="36867" name="Object 41"/>
          <p:cNvGraphicFramePr>
            <a:graphicFrameLocks noChangeAspect="1"/>
          </p:cNvGraphicFramePr>
          <p:nvPr/>
        </p:nvGraphicFramePr>
        <p:xfrm>
          <a:off x="3429000" y="3886200"/>
          <a:ext cx="22098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Clip" r:id="rId3" imgW="861365" imgH="844906" progId="">
                  <p:embed/>
                </p:oleObj>
              </mc:Choice>
              <mc:Fallback>
                <p:oleObj name="Clip" r:id="rId3" imgW="861365" imgH="8449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2209800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6601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1012</Words>
  <Application>Microsoft Macintosh PowerPoint</Application>
  <PresentationFormat>On-screen Show (4:3)</PresentationFormat>
  <Paragraphs>133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Cambria</vt:lpstr>
      <vt:lpstr>Garamond</vt:lpstr>
      <vt:lpstr>MS PGothic</vt:lpstr>
      <vt:lpstr>ＭＳ Ｐゴシック</vt:lpstr>
      <vt:lpstr>Arial</vt:lpstr>
      <vt:lpstr>Organic</vt:lpstr>
      <vt:lpstr>Clip</vt:lpstr>
      <vt:lpstr>CULTURAL DIMENSIONS, UNDERSTANDING DIVERSITY AND MODELS</vt:lpstr>
      <vt:lpstr>  Learning objectives  </vt:lpstr>
      <vt:lpstr>Cultural Adaptation</vt:lpstr>
      <vt:lpstr> Cultural Diffusion &amp; Cultural Assimilation </vt:lpstr>
      <vt:lpstr>Cultural Uniformity and Diversity</vt:lpstr>
      <vt:lpstr>CASE STUDY 1</vt:lpstr>
      <vt:lpstr>CASE STUDY: Ebola in West Africa,  2014 /2015</vt:lpstr>
      <vt:lpstr>Ethnocentrism</vt:lpstr>
      <vt:lpstr>Stereotyping</vt:lpstr>
      <vt:lpstr>Cultural Diversity</vt:lpstr>
      <vt:lpstr>Cultural Environment </vt:lpstr>
      <vt:lpstr>Cultural Identity</vt:lpstr>
      <vt:lpstr>Three models  for understanding culture</vt:lpstr>
      <vt:lpstr>PowerPoint Presentation</vt:lpstr>
      <vt:lpstr>PowerPoint Presentation</vt:lpstr>
      <vt:lpstr>PowerPoint Presentation</vt:lpstr>
      <vt:lpstr>PowerPoint Presentation</vt:lpstr>
      <vt:lpstr>Hofstede’s 6-D Model</vt:lpstr>
      <vt:lpstr>Hofstede’s Cultural Dimensions Power Distance</vt:lpstr>
      <vt:lpstr>Hofstede’s Cultural Dimensions Individualism and Collectivism</vt:lpstr>
      <vt:lpstr>Hofstede’s Cultural Dimensions Uncertainty Avoidance</vt:lpstr>
      <vt:lpstr>Trompenaars:  Roles &amp; Pattern Variables</vt:lpstr>
      <vt:lpstr>CASE STUDY 3: HALI PROJECT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20</cp:revision>
  <dcterms:created xsi:type="dcterms:W3CDTF">2019-11-24T14:19:09Z</dcterms:created>
  <dcterms:modified xsi:type="dcterms:W3CDTF">2019-11-29T07:24:29Z</dcterms:modified>
</cp:coreProperties>
</file>