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13"/>
  </p:notesMasterIdLst>
  <p:sldIdLst>
    <p:sldId id="351" r:id="rId2"/>
    <p:sldId id="352" r:id="rId3"/>
    <p:sldId id="353" r:id="rId4"/>
    <p:sldId id="354" r:id="rId5"/>
    <p:sldId id="355" r:id="rId6"/>
    <p:sldId id="356" r:id="rId7"/>
    <p:sldId id="357" r:id="rId8"/>
    <p:sldId id="358" r:id="rId9"/>
    <p:sldId id="359" r:id="rId10"/>
    <p:sldId id="360" r:id="rId11"/>
    <p:sldId id="361" r:id="rId12"/>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320" autoAdjust="0"/>
  </p:normalViewPr>
  <p:slideViewPr>
    <p:cSldViewPr>
      <p:cViewPr varScale="1">
        <p:scale>
          <a:sx n="99" d="100"/>
          <a:sy n="99" d="100"/>
        </p:scale>
        <p:origin x="2000" y="1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44588" y="685800"/>
            <a:ext cx="4570412" cy="3429000"/>
          </a:xfrm>
          <a:ln/>
        </p:spPr>
      </p:sp>
      <p:sp>
        <p:nvSpPr>
          <p:cNvPr id="103427" name="Rectangle 3"/>
          <p:cNvSpPr>
            <a:spLocks noGrp="1" noChangeArrowheads="1"/>
          </p:cNvSpPr>
          <p:nvPr>
            <p:ph type="body" idx="1"/>
          </p:nvPr>
        </p:nvSpPr>
        <p:spPr>
          <a:noFill/>
          <a:ln w="9525"/>
        </p:spPr>
        <p:txBody>
          <a:bodyPr/>
          <a:lstStyle/>
          <a:p>
            <a:r>
              <a:rPr lang="en-US"/>
              <a:t>Instruct them to look at the process model on page 5</a:t>
            </a:r>
          </a:p>
          <a:p>
            <a:endParaRPr lang="en-US"/>
          </a:p>
          <a:p>
            <a:r>
              <a:rPr lang="en-US" b="1"/>
              <a:t>Leader – person who takes charge and guides the performance or activity</a:t>
            </a:r>
          </a:p>
          <a:p>
            <a:r>
              <a:rPr lang="en-US" b="1"/>
              <a:t>Follower – person who performs under the guidance and instruction of a leader</a:t>
            </a:r>
          </a:p>
          <a:p>
            <a:r>
              <a:rPr lang="en-US" b="1"/>
              <a:t>Context – is the situation, formal or informal, social or work, dynamic or static.</a:t>
            </a:r>
          </a:p>
          <a:p>
            <a:r>
              <a:rPr lang="en-US" b="1"/>
              <a:t>By-products – nearly anything arising from interplay between the leader-follower and leader-situation</a:t>
            </a:r>
          </a:p>
        </p:txBody>
      </p:sp>
    </p:spTree>
    <p:extLst>
      <p:ext uri="{BB962C8B-B14F-4D97-AF65-F5344CB8AC3E}">
        <p14:creationId xmlns:p14="http://schemas.microsoft.com/office/powerpoint/2010/main" val="153970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xmlns=""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xmlns=""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xmlns=""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xmlns=""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Introduction to Leadership </a:t>
            </a:r>
            <a:r>
              <a:rPr lang="en-US" dirty="0" smtClean="0"/>
              <a:t/>
            </a:r>
            <a:br>
              <a:rPr lang="en-US" dirty="0" smtClean="0"/>
            </a:b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
        <p:nvSpPr>
          <p:cNvPr id="3" name="TextBox 2"/>
          <p:cNvSpPr txBox="1"/>
          <p:nvPr/>
        </p:nvSpPr>
        <p:spPr>
          <a:xfrm>
            <a:off x="3276601" y="4031087"/>
            <a:ext cx="2286000" cy="369332"/>
          </a:xfrm>
          <a:prstGeom prst="rect">
            <a:avLst/>
          </a:prstGeom>
          <a:noFill/>
        </p:spPr>
        <p:txBody>
          <a:bodyPr wrap="square" rtlCol="0">
            <a:spAutoFit/>
          </a:bodyPr>
          <a:lstStyle/>
          <a:p>
            <a:r>
              <a:rPr lang="en-US" dirty="0"/>
              <a:t>PowerPoint No. 3 </a:t>
            </a:r>
          </a:p>
        </p:txBody>
      </p:sp>
    </p:spTree>
    <p:extLst>
      <p:ext uri="{BB962C8B-B14F-4D97-AF65-F5344CB8AC3E}">
        <p14:creationId xmlns:p14="http://schemas.microsoft.com/office/powerpoint/2010/main" val="21356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02921"/>
            <a:ext cx="6798734" cy="944880"/>
          </a:xfrm>
        </p:spPr>
        <p:txBody>
          <a:bodyPr>
            <a:normAutofit/>
          </a:bodyPr>
          <a:lstStyle/>
          <a:p>
            <a:r>
              <a:rPr lang="en-US" b="1" dirty="0"/>
              <a:t>Other views on leadership</a:t>
            </a:r>
          </a:p>
        </p:txBody>
      </p:sp>
      <p:sp>
        <p:nvSpPr>
          <p:cNvPr id="3" name="Content Placeholder 2"/>
          <p:cNvSpPr>
            <a:spLocks noGrp="1"/>
          </p:cNvSpPr>
          <p:nvPr>
            <p:ph idx="1"/>
          </p:nvPr>
        </p:nvSpPr>
        <p:spPr>
          <a:xfrm>
            <a:off x="457200" y="1295400"/>
            <a:ext cx="8229600" cy="4800600"/>
          </a:xfrm>
        </p:spPr>
        <p:txBody>
          <a:bodyPr>
            <a:normAutofit/>
          </a:bodyPr>
          <a:lstStyle/>
          <a:p>
            <a:endParaRPr lang="en-US" dirty="0" smtClean="0"/>
          </a:p>
          <a:p>
            <a:r>
              <a:rPr lang="en-US" dirty="0" smtClean="0"/>
              <a:t>A </a:t>
            </a:r>
            <a:r>
              <a:rPr lang="en-US" dirty="0"/>
              <a:t>leader is best when people barely know he exists, when his work is done, his aim fulfilled, they will say: we did it ourselves. </a:t>
            </a:r>
            <a:r>
              <a:rPr lang="en-US" b="1" i="1" dirty="0"/>
              <a:t>(Lao Tzu)</a:t>
            </a:r>
          </a:p>
          <a:p>
            <a:r>
              <a:rPr lang="en-US" dirty="0"/>
              <a:t>A good leader can engage in a debate frankly, thoroughly, knowing that at the end he and the other side must be closer, and thus emerge stronger. </a:t>
            </a:r>
            <a:r>
              <a:rPr lang="en-US" b="1" i="1" dirty="0"/>
              <a:t>(Nelson Mandela)</a:t>
            </a:r>
          </a:p>
          <a:p>
            <a:pPr lvl="0"/>
            <a:r>
              <a:rPr lang="en-US" dirty="0"/>
              <a:t>A leader is one who knows the way, goes the way, and shows the way. </a:t>
            </a:r>
            <a:r>
              <a:rPr lang="en-US" b="1" i="1" dirty="0"/>
              <a:t>(John Maxwell)</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859453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5" y="2362200"/>
            <a:ext cx="6798735" cy="2514600"/>
          </a:xfrm>
        </p:spPr>
        <p:txBody>
          <a:bodyPr/>
          <a:lstStyle/>
          <a:p>
            <a:r>
              <a:rPr lang="en-US" dirty="0"/>
              <a:t>Thank you</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85868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dirty="0"/>
              <a:t>My Personal Favorite</a:t>
            </a:r>
          </a:p>
        </p:txBody>
      </p:sp>
      <p:sp>
        <p:nvSpPr>
          <p:cNvPr id="27651" name="Rectangle 3"/>
          <p:cNvSpPr>
            <a:spLocks noGrp="1" noChangeArrowheads="1"/>
          </p:cNvSpPr>
          <p:nvPr>
            <p:ph type="body" idx="1"/>
          </p:nvPr>
        </p:nvSpPr>
        <p:spPr/>
        <p:txBody>
          <a:bodyPr/>
          <a:lstStyle/>
          <a:p>
            <a:r>
              <a:rPr lang="en-US" dirty="0"/>
              <a:t>A leader is best when people barely know he exists, </a:t>
            </a:r>
            <a:r>
              <a:rPr lang="en-US" dirty="0" smtClean="0"/>
              <a:t>not </a:t>
            </a:r>
            <a:r>
              <a:rPr lang="en-US" dirty="0"/>
              <a:t>so good when people obey and acclaim him, </a:t>
            </a:r>
            <a:r>
              <a:rPr lang="en-US" dirty="0" smtClean="0"/>
              <a:t>worse </a:t>
            </a:r>
            <a:r>
              <a:rPr lang="en-US" dirty="0"/>
              <a:t>when they despise him.  But of a good leader, who talks little, </a:t>
            </a:r>
            <a:r>
              <a:rPr lang="en-US" dirty="0" smtClean="0"/>
              <a:t>when </a:t>
            </a:r>
            <a:r>
              <a:rPr lang="en-US" dirty="0"/>
              <a:t>his task is done, his aim fulfilled, they will all say, we did it ourselves. </a:t>
            </a:r>
            <a:endParaRPr lang="en-US" dirty="0"/>
          </a:p>
          <a:p>
            <a:pPr marL="0" indent="0">
              <a:buNone/>
            </a:pPr>
            <a:r>
              <a:rPr lang="en-US" b="1" i="1" dirty="0" smtClean="0"/>
              <a:t>(</a:t>
            </a:r>
            <a:r>
              <a:rPr lang="en-US" b="1" i="1" dirty="0"/>
              <a:t>Lao Tzu)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67933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533400"/>
            <a:ext cx="7772400" cy="1143000"/>
          </a:xfrm>
        </p:spPr>
        <p:txBody>
          <a:bodyPr/>
          <a:lstStyle/>
          <a:p>
            <a:pPr eaLnBrk="1" hangingPunct="1">
              <a:defRPr/>
            </a:pPr>
            <a:r>
              <a:rPr lang="en-US" b="1" dirty="0">
                <a:effectLst>
                  <a:outerShdw blurRad="38100" dist="38100" dir="2700000" algn="tl">
                    <a:srgbClr val="000000"/>
                  </a:outerShdw>
                </a:effectLst>
              </a:rPr>
              <a:t>Definition of leadership</a:t>
            </a:r>
          </a:p>
        </p:txBody>
      </p:sp>
      <p:sp>
        <p:nvSpPr>
          <p:cNvPr id="119811" name="Rectangle 3"/>
          <p:cNvSpPr>
            <a:spLocks noChangeArrowheads="1"/>
          </p:cNvSpPr>
          <p:nvPr/>
        </p:nvSpPr>
        <p:spPr bwMode="auto">
          <a:xfrm>
            <a:off x="1066800" y="2057400"/>
            <a:ext cx="7162800" cy="3570208"/>
          </a:xfrm>
          <a:prstGeom prst="rect">
            <a:avLst/>
          </a:prstGeom>
          <a:noFill/>
          <a:ln w="9525">
            <a:noFill/>
            <a:miter lim="800000"/>
            <a:headEnd/>
            <a:tailEnd/>
          </a:ln>
          <a:effectLst/>
        </p:spPr>
        <p:txBody>
          <a:bodyPr>
            <a:spAutoFit/>
          </a:bodyPr>
          <a:lstStyle/>
          <a:p>
            <a:pPr>
              <a:defRPr/>
            </a:pPr>
            <a:endParaRPr lang="en-US" sz="3400" dirty="0" smtClean="0">
              <a:effectLst>
                <a:outerShdw blurRad="38100" dist="38100" dir="2700000" algn="tl">
                  <a:srgbClr val="000000"/>
                </a:outerShdw>
              </a:effectLst>
              <a:cs typeface="Times New Roman" pitchFamily="18" charset="0"/>
            </a:endParaRPr>
          </a:p>
          <a:p>
            <a:pPr>
              <a:defRPr/>
            </a:pPr>
            <a:r>
              <a:rPr lang="en-US" sz="3200" dirty="0" smtClean="0">
                <a:effectLst>
                  <a:outerShdw blurRad="38100" dist="38100" dir="2700000" algn="tl">
                    <a:srgbClr val="000000"/>
                  </a:outerShdw>
                </a:effectLst>
                <a:cs typeface="Times New Roman" pitchFamily="18" charset="0"/>
              </a:rPr>
              <a:t>A </a:t>
            </a:r>
            <a:r>
              <a:rPr lang="en-US" sz="3200" dirty="0">
                <a:effectLst>
                  <a:outerShdw blurRad="38100" dist="38100" dir="2700000" algn="tl">
                    <a:srgbClr val="000000"/>
                  </a:outerShdw>
                </a:effectLst>
                <a:cs typeface="Times New Roman" pitchFamily="18" charset="0"/>
              </a:rPr>
              <a:t>leader is any person who influences individuals and groups within an organization, helps them in the establishment of goals, and guides them toward achievement of those goals, thereby allowing them to be effective. </a:t>
            </a:r>
            <a:endParaRPr lang="en-US" sz="3200" dirty="0">
              <a:effectLst>
                <a:outerShdw blurRad="38100" dist="38100" dir="2700000" algn="tl">
                  <a:srgbClr val="000000"/>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6570981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9811"/>
                                        </p:tgtEl>
                                        <p:attrNameLst>
                                          <p:attrName>style.visibility</p:attrName>
                                        </p:attrNameLst>
                                      </p:cBhvr>
                                      <p:to>
                                        <p:strVal val="visible"/>
                                      </p:to>
                                    </p:set>
                                    <p:animEffect transition="in" filter="wipe(up)">
                                      <p:cBhvr>
                                        <p:cTn id="7" dur="5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09601"/>
            <a:ext cx="6798734" cy="914400"/>
          </a:xfrm>
        </p:spPr>
        <p:txBody>
          <a:bodyPr>
            <a:normAutofit/>
          </a:bodyPr>
          <a:lstStyle/>
          <a:p>
            <a:r>
              <a:rPr lang="en-US" b="1" dirty="0"/>
              <a:t>Other definitions</a:t>
            </a:r>
          </a:p>
        </p:txBody>
      </p:sp>
      <p:sp>
        <p:nvSpPr>
          <p:cNvPr id="3" name="Content Placeholder 2"/>
          <p:cNvSpPr>
            <a:spLocks noGrp="1"/>
          </p:cNvSpPr>
          <p:nvPr>
            <p:ph idx="1"/>
          </p:nvPr>
        </p:nvSpPr>
        <p:spPr/>
        <p:txBody>
          <a:bodyPr/>
          <a:lstStyle/>
          <a:p>
            <a:pPr lvl="0"/>
            <a:r>
              <a:rPr lang="en-US" dirty="0">
                <a:solidFill>
                  <a:schemeClr val="tx1"/>
                </a:solidFill>
                <a:latin typeface="+mn-lt"/>
                <a:ea typeface="+mn-ea"/>
                <a:cs typeface="+mn-cs"/>
              </a:rPr>
              <a:t>Leadership is a process of social influence, which maximizes the efforts of </a:t>
            </a:r>
            <a:r>
              <a:rPr lang="en-US" dirty="0" smtClean="0">
                <a:solidFill>
                  <a:schemeClr val="tx1"/>
                </a:solidFill>
                <a:latin typeface="+mn-lt"/>
                <a:ea typeface="+mn-ea"/>
                <a:cs typeface="+mn-cs"/>
              </a:rPr>
              <a:t>others </a:t>
            </a:r>
            <a:r>
              <a:rPr lang="en-US" dirty="0">
                <a:solidFill>
                  <a:schemeClr val="tx1"/>
                </a:solidFill>
                <a:latin typeface="+mn-lt"/>
                <a:ea typeface="+mn-ea"/>
                <a:cs typeface="+mn-cs"/>
              </a:rPr>
              <a:t>towards the achievement of a goal. </a:t>
            </a:r>
            <a:r>
              <a:rPr lang="en-US" b="1" dirty="0">
                <a:solidFill>
                  <a:schemeClr val="tx1"/>
                </a:solidFill>
                <a:latin typeface="+mn-lt"/>
                <a:ea typeface="+mn-ea"/>
                <a:cs typeface="+mn-cs"/>
              </a:rPr>
              <a:t>(Kevin Kruse, </a:t>
            </a:r>
            <a:r>
              <a:rPr lang="en-US" b="1" i="1" dirty="0">
                <a:solidFill>
                  <a:schemeClr val="tx1"/>
                </a:solidFill>
                <a:latin typeface="+mn-lt"/>
                <a:ea typeface="+mn-ea"/>
                <a:cs typeface="+mn-cs"/>
              </a:rPr>
              <a:t>Forbes </a:t>
            </a:r>
            <a:r>
              <a:rPr lang="en-US" b="1" dirty="0">
                <a:solidFill>
                  <a:schemeClr val="tx1"/>
                </a:solidFill>
                <a:latin typeface="+mn-lt"/>
                <a:ea typeface="+mn-ea"/>
                <a:cs typeface="+mn-cs"/>
              </a:rPr>
              <a:t>magazine)</a:t>
            </a:r>
            <a:endParaRPr lang="en-US" dirty="0">
              <a:solidFill>
                <a:schemeClr val="tx1"/>
              </a:solidFill>
              <a:latin typeface="+mn-lt"/>
              <a:ea typeface="+mn-ea"/>
              <a:cs typeface="+mn-cs"/>
            </a:endParaRPr>
          </a:p>
          <a:p>
            <a:pPr lvl="0"/>
            <a:r>
              <a:rPr lang="en-US" dirty="0">
                <a:solidFill>
                  <a:schemeClr val="tx1"/>
                </a:solidFill>
                <a:latin typeface="+mn-lt"/>
                <a:ea typeface="+mn-ea"/>
                <a:cs typeface="+mn-cs"/>
              </a:rPr>
              <a:t>Leadership is the art of leading others to deliberately create a result that wouldn’t have happened otherwise. </a:t>
            </a:r>
            <a:r>
              <a:rPr lang="en-US" b="1" i="1" dirty="0">
                <a:solidFill>
                  <a:schemeClr val="tx1"/>
                </a:solidFill>
                <a:latin typeface="+mn-lt"/>
                <a:ea typeface="+mn-ea"/>
                <a:cs typeface="+mn-cs"/>
              </a:rPr>
              <a:t>(Search Inside Yourself [SIY] Leadership Institute)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48702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8208962" cy="5410200"/>
          </a:xfrm>
        </p:spPr>
        <p:txBody>
          <a:bodyPr/>
          <a:lstStyle/>
          <a:p>
            <a:endParaRPr lang="en-US" dirty="0" smtClean="0">
              <a:solidFill>
                <a:schemeClr val="tx1"/>
              </a:solidFill>
              <a:latin typeface="+mn-lt"/>
              <a:ea typeface="+mn-ea"/>
              <a:cs typeface="+mn-cs"/>
            </a:endParaRPr>
          </a:p>
          <a:p>
            <a:endParaRPr lang="en-US" dirty="0">
              <a:solidFill>
                <a:schemeClr val="tx1"/>
              </a:solidFill>
            </a:endParaRPr>
          </a:p>
          <a:p>
            <a:r>
              <a:rPr lang="en-US" dirty="0" smtClean="0">
                <a:solidFill>
                  <a:schemeClr val="tx1"/>
                </a:solidFill>
                <a:latin typeface="+mn-lt"/>
                <a:ea typeface="+mn-ea"/>
                <a:cs typeface="+mn-cs"/>
              </a:rPr>
              <a:t>Leadership </a:t>
            </a:r>
            <a:r>
              <a:rPr lang="en-US" dirty="0">
                <a:solidFill>
                  <a:schemeClr val="tx1"/>
                </a:solidFill>
                <a:latin typeface="+mn-lt"/>
                <a:ea typeface="+mn-ea"/>
                <a:cs typeface="+mn-cs"/>
              </a:rPr>
              <a:t>is the capacity to translate vision into reality. </a:t>
            </a:r>
            <a:r>
              <a:rPr lang="en-US" b="1" i="1" dirty="0"/>
              <a:t>(Warren </a:t>
            </a:r>
            <a:r>
              <a:rPr lang="en-US" b="1" i="1" dirty="0" err="1"/>
              <a:t>Bennis</a:t>
            </a:r>
            <a:r>
              <a:rPr lang="en-US" b="1" i="1" dirty="0"/>
              <a:t>)</a:t>
            </a:r>
          </a:p>
          <a:p>
            <a:r>
              <a:rPr lang="en-US" dirty="0">
                <a:solidFill>
                  <a:schemeClr val="tx1"/>
                </a:solidFill>
                <a:latin typeface="+mn-lt"/>
                <a:ea typeface="+mn-ea"/>
                <a:cs typeface="+mn-cs"/>
              </a:rPr>
              <a:t>Leadership is influence – nothing more, nothing less. </a:t>
            </a:r>
            <a:r>
              <a:rPr lang="en-US" b="1" i="1" dirty="0"/>
              <a:t>(John Maxwell)</a:t>
            </a:r>
          </a:p>
          <a:p>
            <a:r>
              <a:rPr lang="en-US" dirty="0">
                <a:solidFill>
                  <a:schemeClr val="tx1"/>
                </a:solidFill>
                <a:latin typeface="+mn-lt"/>
                <a:ea typeface="+mn-ea"/>
                <a:cs typeface="+mn-cs"/>
              </a:rPr>
              <a:t>Leadership is an opportunity to serve. It is not a trumpet call to self-importance. </a:t>
            </a:r>
            <a:r>
              <a:rPr lang="en-US" b="1" i="1" dirty="0"/>
              <a:t>(J. Donald Walters)</a:t>
            </a:r>
          </a:p>
          <a:p>
            <a:pPr lvl="0"/>
            <a:r>
              <a:rPr lang="en-US" dirty="0">
                <a:solidFill>
                  <a:schemeClr val="tx1"/>
                </a:solidFill>
                <a:latin typeface="+mn-lt"/>
                <a:ea typeface="+mn-ea"/>
                <a:cs typeface="+mn-cs"/>
              </a:rPr>
              <a:t>Management is about arranging and telling. Leadership is about nurturing and enhancing. </a:t>
            </a:r>
            <a:r>
              <a:rPr lang="en-US" b="1" i="1" dirty="0">
                <a:solidFill>
                  <a:schemeClr val="tx1"/>
                </a:solidFill>
                <a:latin typeface="+mn-lt"/>
                <a:ea typeface="+mn-ea"/>
                <a:cs typeface="+mn-cs"/>
              </a:rPr>
              <a:t>(Tom Peters)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210980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33401"/>
            <a:ext cx="6798734" cy="990600"/>
          </a:xfrm>
        </p:spPr>
        <p:txBody>
          <a:bodyPr>
            <a:normAutofit/>
          </a:bodyPr>
          <a:lstStyle/>
          <a:p>
            <a:r>
              <a:rPr lang="en-US" b="1" dirty="0"/>
              <a:t>What leadership is not…</a:t>
            </a:r>
          </a:p>
        </p:txBody>
      </p:sp>
      <p:sp>
        <p:nvSpPr>
          <p:cNvPr id="3" name="Content Placeholder 2"/>
          <p:cNvSpPr>
            <a:spLocks noGrp="1"/>
          </p:cNvSpPr>
          <p:nvPr>
            <p:ph idx="1"/>
          </p:nvPr>
        </p:nvSpPr>
        <p:spPr/>
        <p:txBody>
          <a:bodyPr/>
          <a:lstStyle/>
          <a:p>
            <a:pPr lvl="0"/>
            <a:r>
              <a:rPr lang="en-US" dirty="0">
                <a:solidFill>
                  <a:schemeClr val="tx1"/>
                </a:solidFill>
                <a:latin typeface="+mn-lt"/>
                <a:ea typeface="+mn-ea"/>
                <a:cs typeface="+mn-cs"/>
              </a:rPr>
              <a:t>Seniority/experience</a:t>
            </a:r>
          </a:p>
          <a:p>
            <a:pPr lvl="0"/>
            <a:r>
              <a:rPr lang="en-US" dirty="0">
                <a:solidFill>
                  <a:schemeClr val="tx1"/>
                </a:solidFill>
                <a:latin typeface="+mn-lt"/>
                <a:ea typeface="+mn-ea"/>
                <a:cs typeface="+mn-cs"/>
              </a:rPr>
              <a:t>One’s position or title</a:t>
            </a:r>
          </a:p>
          <a:p>
            <a:r>
              <a:rPr lang="en-US" dirty="0">
                <a:solidFill>
                  <a:schemeClr val="tx1"/>
                </a:solidFill>
                <a:latin typeface="+mn-lt"/>
                <a:ea typeface="+mn-ea"/>
                <a:cs typeface="+mn-cs"/>
              </a:rPr>
              <a:t>Management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25833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pPr eaLnBrk="1" hangingPunct="1">
              <a:defRPr/>
            </a:pPr>
            <a:r>
              <a:rPr lang="en-US" b="1" dirty="0" smtClean="0">
                <a:effectLst>
                  <a:outerShdw blurRad="38100" dist="38100" dir="2700000" algn="tl">
                    <a:srgbClr val="000000"/>
                  </a:outerShdw>
                </a:effectLst>
              </a:rPr>
              <a:t>Key </a:t>
            </a:r>
            <a:r>
              <a:rPr lang="en-US" b="1" dirty="0">
                <a:effectLst>
                  <a:outerShdw blurRad="38100" dist="38100" dir="2700000" algn="tl">
                    <a:srgbClr val="000000"/>
                  </a:outerShdw>
                </a:effectLst>
              </a:rPr>
              <a:t>Elements of the Definition of Leadership</a:t>
            </a:r>
          </a:p>
        </p:txBody>
      </p:sp>
      <p:sp>
        <p:nvSpPr>
          <p:cNvPr id="120835" name="Rectangle 3"/>
          <p:cNvSpPr>
            <a:spLocks noGrp="1" noChangeArrowheads="1"/>
          </p:cNvSpPr>
          <p:nvPr>
            <p:ph type="body" idx="1"/>
          </p:nvPr>
        </p:nvSpPr>
        <p:spPr>
          <a:xfrm>
            <a:off x="685800" y="2590800"/>
            <a:ext cx="7848600" cy="3276600"/>
          </a:xfrm>
        </p:spPr>
        <p:txBody>
          <a:bodyPr/>
          <a:lstStyle/>
          <a:p>
            <a:pPr marL="465138" indent="-465138" eaLnBrk="1" hangingPunct="1">
              <a:lnSpc>
                <a:spcPct val="90000"/>
              </a:lnSpc>
              <a:buClr>
                <a:schemeClr val="hlink"/>
              </a:buClr>
              <a:buFont typeface="Wingdings" pitchFamily="2" charset="2"/>
              <a:buChar char="³"/>
              <a:defRPr/>
            </a:pPr>
            <a:r>
              <a:rPr lang="en-US" dirty="0">
                <a:effectLst>
                  <a:outerShdw blurRad="38100" dist="38100" dir="2700000" algn="tl">
                    <a:srgbClr val="000000"/>
                  </a:outerShdw>
                </a:effectLst>
              </a:rPr>
              <a:t>Leadership is a group phenomenon</a:t>
            </a:r>
          </a:p>
          <a:p>
            <a:pPr marL="465138" indent="-465138" eaLnBrk="1" hangingPunct="1">
              <a:lnSpc>
                <a:spcPct val="90000"/>
              </a:lnSpc>
              <a:buClr>
                <a:schemeClr val="hlink"/>
              </a:buClr>
              <a:buFont typeface="Wingdings" pitchFamily="2" charset="2"/>
              <a:buNone/>
              <a:defRPr/>
            </a:pPr>
            <a:endParaRPr lang="en-US" dirty="0">
              <a:effectLst>
                <a:outerShdw blurRad="38100" dist="38100" dir="2700000" algn="tl">
                  <a:srgbClr val="000000"/>
                </a:outerShdw>
              </a:effectLst>
            </a:endParaRPr>
          </a:p>
          <a:p>
            <a:pPr marL="465138" indent="-465138" eaLnBrk="1" hangingPunct="1">
              <a:lnSpc>
                <a:spcPct val="90000"/>
              </a:lnSpc>
              <a:buClr>
                <a:schemeClr val="hlink"/>
              </a:buClr>
              <a:buFont typeface="Wingdings" pitchFamily="2" charset="2"/>
              <a:buChar char="³"/>
              <a:defRPr/>
            </a:pPr>
            <a:r>
              <a:rPr lang="en-US" dirty="0">
                <a:effectLst>
                  <a:outerShdw blurRad="38100" dist="38100" dir="2700000" algn="tl">
                    <a:srgbClr val="000000"/>
                  </a:outerShdw>
                </a:effectLst>
              </a:rPr>
              <a:t>Leaders guide and influence others</a:t>
            </a:r>
          </a:p>
          <a:p>
            <a:pPr marL="465138" indent="-465138" eaLnBrk="1" hangingPunct="1">
              <a:lnSpc>
                <a:spcPct val="90000"/>
              </a:lnSpc>
              <a:buClr>
                <a:schemeClr val="hlink"/>
              </a:buClr>
              <a:buFont typeface="Wingdings" pitchFamily="2" charset="2"/>
              <a:buNone/>
              <a:defRPr/>
            </a:pPr>
            <a:endParaRPr lang="en-US" dirty="0">
              <a:effectLst>
                <a:outerShdw blurRad="38100" dist="38100" dir="2700000" algn="tl">
                  <a:srgbClr val="000000"/>
                </a:outerShdw>
              </a:effectLst>
            </a:endParaRPr>
          </a:p>
          <a:p>
            <a:pPr marL="465138" indent="-465138" eaLnBrk="1" hangingPunct="1">
              <a:lnSpc>
                <a:spcPct val="90000"/>
              </a:lnSpc>
              <a:buClr>
                <a:schemeClr val="hlink"/>
              </a:buClr>
              <a:buFont typeface="Wingdings" pitchFamily="2" charset="2"/>
              <a:buChar char="³"/>
              <a:defRPr/>
            </a:pPr>
            <a:r>
              <a:rPr lang="en-US" dirty="0">
                <a:effectLst>
                  <a:outerShdw blurRad="38100" dist="38100" dir="2700000" algn="tl">
                    <a:srgbClr val="000000"/>
                  </a:outerShdw>
                </a:effectLst>
              </a:rPr>
              <a:t>Leadership involves some form of hierarchy in the group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79991168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dissolve">
                                      <p:cBhvr>
                                        <p:cTn id="7" dur="500"/>
                                        <p:tgtEl>
                                          <p:spTgt spid="1208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835">
                                            <p:txEl>
                                              <p:pRg st="2" end="2"/>
                                            </p:txEl>
                                          </p:spTgt>
                                        </p:tgtEl>
                                        <p:attrNameLst>
                                          <p:attrName>style.visibility</p:attrName>
                                        </p:attrNameLst>
                                      </p:cBhvr>
                                      <p:to>
                                        <p:strVal val="visible"/>
                                      </p:to>
                                    </p:set>
                                    <p:animEffect transition="in" filter="dissolve">
                                      <p:cBhvr>
                                        <p:cTn id="12" dur="500"/>
                                        <p:tgtEl>
                                          <p:spTgt spid="120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835">
                                            <p:txEl>
                                              <p:pRg st="4" end="4"/>
                                            </p:txEl>
                                          </p:spTgt>
                                        </p:tgtEl>
                                        <p:attrNameLst>
                                          <p:attrName>style.visibility</p:attrName>
                                        </p:attrNameLst>
                                      </p:cBhvr>
                                      <p:to>
                                        <p:strVal val="visible"/>
                                      </p:to>
                                    </p:set>
                                    <p:animEffect transition="in" filter="dissolve">
                                      <p:cBhvr>
                                        <p:cTn id="17" dur="500"/>
                                        <p:tgtEl>
                                          <p:spTgt spid="1208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defRPr/>
            </a:pPr>
            <a:endParaRPr lang="en-US" sz="4400" b="1">
              <a:solidFill>
                <a:schemeClr val="tx2"/>
              </a:solidFill>
              <a:effectLst>
                <a:outerShdw blurRad="38100" dist="38100" dir="2700000" algn="tl">
                  <a:srgbClr val="000000"/>
                </a:outerShdw>
              </a:effectLst>
            </a:endParaRPr>
          </a:p>
        </p:txBody>
      </p:sp>
      <p:sp>
        <p:nvSpPr>
          <p:cNvPr id="121859" name="Rectangle 3"/>
          <p:cNvSpPr>
            <a:spLocks noGrp="1" noChangeArrowheads="1"/>
          </p:cNvSpPr>
          <p:nvPr>
            <p:ph type="title"/>
          </p:nvPr>
        </p:nvSpPr>
        <p:spPr>
          <a:xfrm>
            <a:off x="685800" y="457200"/>
            <a:ext cx="7772400" cy="1143000"/>
          </a:xfrm>
        </p:spPr>
        <p:txBody>
          <a:bodyPr>
            <a:normAutofit fontScale="90000"/>
          </a:bodyPr>
          <a:lstStyle/>
          <a:p>
            <a:pPr eaLnBrk="1" hangingPunct="1">
              <a:defRPr/>
            </a:pPr>
            <a:r>
              <a:rPr lang="en-US" b="1" dirty="0">
                <a:effectLst>
                  <a:outerShdw blurRad="38100" dist="38100" dir="2700000" algn="tl">
                    <a:srgbClr val="000000"/>
                  </a:outerShdw>
                </a:effectLst>
              </a:rPr>
              <a:t>Definition of Leadership Effectiveness</a:t>
            </a:r>
          </a:p>
        </p:txBody>
      </p:sp>
      <p:sp>
        <p:nvSpPr>
          <p:cNvPr id="121860" name="Rectangle 4"/>
          <p:cNvSpPr>
            <a:spLocks noGrp="1" noChangeArrowheads="1"/>
          </p:cNvSpPr>
          <p:nvPr>
            <p:ph type="body" idx="1"/>
          </p:nvPr>
        </p:nvSpPr>
        <p:spPr>
          <a:xfrm>
            <a:off x="328613" y="2246313"/>
            <a:ext cx="8208962" cy="3276600"/>
          </a:xfrm>
        </p:spPr>
        <p:txBody>
          <a:bodyPr/>
          <a:lstStyle/>
          <a:p>
            <a:pPr algn="ctr" eaLnBrk="1" hangingPunct="1">
              <a:buFont typeface="Wingdings" pitchFamily="2" charset="2"/>
              <a:buNone/>
              <a:defRPr/>
            </a:pPr>
            <a:r>
              <a:rPr lang="en-US" sz="3600" dirty="0" smtClean="0">
                <a:effectLst>
                  <a:outerShdw blurRad="38100" dist="38100" dir="2700000" algn="tl">
                    <a:srgbClr val="000000"/>
                  </a:outerShdw>
                </a:effectLst>
                <a:cs typeface="Times New Roman" pitchFamily="18" charset="0"/>
              </a:rPr>
              <a:t>Leaders </a:t>
            </a:r>
            <a:r>
              <a:rPr lang="en-US" sz="3600" dirty="0">
                <a:effectLst>
                  <a:outerShdw blurRad="38100" dist="38100" dir="2700000" algn="tl">
                    <a:srgbClr val="000000"/>
                  </a:outerShdw>
                </a:effectLst>
                <a:cs typeface="Times New Roman" pitchFamily="18" charset="0"/>
              </a:rPr>
              <a:t>are effective when their followers achieve their goals, can function well together, and can adapt to the changing demands from external forces.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66098773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18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1828800"/>
          </a:xfrm>
        </p:spPr>
        <p:txBody>
          <a:bodyPr/>
          <a:lstStyle/>
          <a:p>
            <a:r>
              <a:rPr lang="en-US" b="1" dirty="0"/>
              <a:t>Small group </a:t>
            </a:r>
            <a:r>
              <a:rPr lang="en-US" b="1" dirty="0" smtClean="0"/>
              <a:t>class </a:t>
            </a:r>
            <a:r>
              <a:rPr lang="en-US" b="1" dirty="0"/>
              <a:t>exercise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0" y="6082030"/>
            <a:ext cx="8801100" cy="806450"/>
          </a:xfrm>
          <a:prstGeom prst="rect">
            <a:avLst/>
          </a:prstGeom>
        </p:spPr>
      </p:pic>
    </p:spTree>
    <p:extLst>
      <p:ext uri="{BB962C8B-B14F-4D97-AF65-F5344CB8AC3E}">
        <p14:creationId xmlns:p14="http://schemas.microsoft.com/office/powerpoint/2010/main" val="10808843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469</Words>
  <Application>Microsoft Macintosh PowerPoint</Application>
  <PresentationFormat>On-screen Show (4:3)</PresentationFormat>
  <Paragraphs>42</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Calibri</vt:lpstr>
      <vt:lpstr>Garamond</vt:lpstr>
      <vt:lpstr>Times New Roman</vt:lpstr>
      <vt:lpstr>Wingdings</vt:lpstr>
      <vt:lpstr>Arial</vt:lpstr>
      <vt:lpstr>Organic</vt:lpstr>
      <vt:lpstr>     Introduction to Leadership  </vt:lpstr>
      <vt:lpstr>My Personal Favorite</vt:lpstr>
      <vt:lpstr>Definition of leadership</vt:lpstr>
      <vt:lpstr>Other definitions</vt:lpstr>
      <vt:lpstr>PowerPoint Presentation</vt:lpstr>
      <vt:lpstr>What leadership is not…</vt:lpstr>
      <vt:lpstr>Key Elements of the Definition of Leadership</vt:lpstr>
      <vt:lpstr>Definition of Leadership Effectiveness</vt:lpstr>
      <vt:lpstr>Small group class exercise</vt:lpstr>
      <vt:lpstr>Other views on leadership</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17</cp:revision>
  <dcterms:created xsi:type="dcterms:W3CDTF">2019-11-24T14:19:09Z</dcterms:created>
  <dcterms:modified xsi:type="dcterms:W3CDTF">2019-11-29T08:11:21Z</dcterms:modified>
</cp:coreProperties>
</file>