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519" r:id="rId3"/>
    <p:sldId id="267" r:id="rId4"/>
    <p:sldId id="269" r:id="rId5"/>
    <p:sldId id="273" r:id="rId6"/>
    <p:sldId id="281" r:id="rId7"/>
    <p:sldId id="279" r:id="rId8"/>
    <p:sldId id="422" r:id="rId9"/>
    <p:sldId id="457" r:id="rId10"/>
    <p:sldId id="425" r:id="rId11"/>
    <p:sldId id="427" r:id="rId12"/>
    <p:sldId id="431" r:id="rId13"/>
    <p:sldId id="516" r:id="rId14"/>
    <p:sldId id="446" r:id="rId15"/>
    <p:sldId id="432" r:id="rId16"/>
    <p:sldId id="497" r:id="rId17"/>
    <p:sldId id="517" r:id="rId18"/>
    <p:sldId id="433" r:id="rId19"/>
    <p:sldId id="507" r:id="rId20"/>
    <p:sldId id="369" r:id="rId21"/>
    <p:sldId id="480" r:id="rId22"/>
    <p:sldId id="481" r:id="rId23"/>
    <p:sldId id="482" r:id="rId24"/>
    <p:sldId id="368" r:id="rId25"/>
    <p:sldId id="372" r:id="rId26"/>
    <p:sldId id="460" r:id="rId27"/>
    <p:sldId id="506" r:id="rId28"/>
    <p:sldId id="515" r:id="rId29"/>
    <p:sldId id="378" r:id="rId30"/>
    <p:sldId id="421" r:id="rId31"/>
    <p:sldId id="335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lia Hanne" initials="" lastIdx="22" clrIdx="0"/>
  <p:cmAuthor id="1" name="Sarah" initials="D" lastIdx="1" clrIdx="1">
    <p:extLst>
      <p:ext uri="{19B8F6BF-5375-455C-9EA6-DF929625EA0E}">
        <p15:presenceInfo xmlns:p15="http://schemas.microsoft.com/office/powerpoint/2012/main" userId="Sara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3" autoAdjust="0"/>
    <p:restoredTop sz="89292" autoAdjust="0"/>
  </p:normalViewPr>
  <p:slideViewPr>
    <p:cSldViewPr snapToGrid="0" snapToObjects="1">
      <p:cViewPr varScale="1">
        <p:scale>
          <a:sx n="60" d="100"/>
          <a:sy n="60" d="100"/>
        </p:scale>
        <p:origin x="1444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BD2E1-A232-F64E-8CA4-8D423D43E5B1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F72CC-34A5-1F47-9F03-AA595504B6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89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F72CC-34A5-1F47-9F03-AA595504B62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71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ea typeface="MS PGothic" pitchFamily="34" charset="-128"/>
              </a:rPr>
              <a:t>Adult literacy rate in Liberia 61%</a:t>
            </a: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27A85C-8936-481F-B0E7-16F2A8188A9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56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9FAD82-E7A1-4167-8EC2-2FC07104166A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882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463"/>
              </a:spcBef>
              <a:tabLst>
                <a:tab pos="0" algn="l"/>
                <a:tab pos="463550" algn="l"/>
                <a:tab pos="928688" algn="l"/>
                <a:tab pos="1393825" algn="l"/>
                <a:tab pos="1858963" algn="l"/>
                <a:tab pos="2322513" algn="l"/>
                <a:tab pos="2787650" algn="l"/>
                <a:tab pos="3252788" algn="l"/>
                <a:tab pos="3717925" algn="l"/>
                <a:tab pos="4183063" algn="l"/>
                <a:tab pos="4646613" algn="l"/>
                <a:tab pos="5111750" algn="l"/>
                <a:tab pos="5576888" algn="l"/>
                <a:tab pos="6042025" algn="l"/>
                <a:tab pos="6505575" algn="l"/>
                <a:tab pos="6970713" algn="l"/>
                <a:tab pos="7435850" algn="l"/>
                <a:tab pos="7900988" algn="l"/>
                <a:tab pos="8366125" algn="l"/>
                <a:tab pos="8829675" algn="l"/>
                <a:tab pos="9294813" algn="l"/>
              </a:tabLst>
            </a:pPr>
            <a:r>
              <a:rPr lang="en-US" dirty="0">
                <a:latin typeface="Times New Roman" charset="0"/>
                <a:cs typeface="Arial Unicode MS" charset="0"/>
              </a:rPr>
              <a:t>A sound Communication</a:t>
            </a:r>
            <a:r>
              <a:rPr lang="en-US" baseline="0" dirty="0">
                <a:latin typeface="Times New Roman" charset="0"/>
                <a:cs typeface="Arial Unicode MS" charset="0"/>
              </a:rPr>
              <a:t>s Strategy </a:t>
            </a:r>
            <a:r>
              <a:rPr lang="en-US" dirty="0">
                <a:latin typeface="Times New Roman" charset="0"/>
                <a:cs typeface="Arial Unicode MS" charset="0"/>
              </a:rPr>
              <a:t>identifies a deficit detrimental to society, educates the individual and community about the need for change and the solutions available and then provides the knowledge </a:t>
            </a:r>
            <a:r>
              <a:rPr lang="en-US" u="sng" dirty="0">
                <a:latin typeface="Times New Roman" charset="0"/>
                <a:cs typeface="Arial Unicode MS" charset="0"/>
              </a:rPr>
              <a:t>and</a:t>
            </a:r>
            <a:r>
              <a:rPr lang="en-US" dirty="0">
                <a:latin typeface="Times New Roman" charset="0"/>
                <a:cs typeface="Arial Unicode MS" charset="0"/>
              </a:rPr>
              <a:t> tools to make change possible over time.</a:t>
            </a:r>
          </a:p>
          <a:p>
            <a:pPr algn="just">
              <a:spcBef>
                <a:spcPts val="463"/>
              </a:spcBef>
              <a:tabLst>
                <a:tab pos="0" algn="l"/>
                <a:tab pos="463550" algn="l"/>
                <a:tab pos="928688" algn="l"/>
                <a:tab pos="1393825" algn="l"/>
                <a:tab pos="1858963" algn="l"/>
                <a:tab pos="2322513" algn="l"/>
                <a:tab pos="2787650" algn="l"/>
                <a:tab pos="3252788" algn="l"/>
                <a:tab pos="3717925" algn="l"/>
                <a:tab pos="4183063" algn="l"/>
                <a:tab pos="4646613" algn="l"/>
                <a:tab pos="5111750" algn="l"/>
                <a:tab pos="5576888" algn="l"/>
                <a:tab pos="6042025" algn="l"/>
                <a:tab pos="6505575" algn="l"/>
                <a:tab pos="6970713" algn="l"/>
                <a:tab pos="7435850" algn="l"/>
                <a:tab pos="7900988" algn="l"/>
                <a:tab pos="8366125" algn="l"/>
                <a:tab pos="8829675" algn="l"/>
                <a:tab pos="9294813" algn="l"/>
              </a:tabLst>
            </a:pPr>
            <a:endParaRPr lang="en-US" dirty="0">
              <a:latin typeface="Times New Roman" charset="0"/>
              <a:cs typeface="Arial Unicode MS" charset="0"/>
            </a:endParaRPr>
          </a:p>
          <a:p>
            <a:pPr algn="just">
              <a:spcBef>
                <a:spcPts val="463"/>
              </a:spcBef>
              <a:tabLst>
                <a:tab pos="0" algn="l"/>
                <a:tab pos="463550" algn="l"/>
                <a:tab pos="928688" algn="l"/>
                <a:tab pos="1393825" algn="l"/>
                <a:tab pos="1858963" algn="l"/>
                <a:tab pos="2322513" algn="l"/>
                <a:tab pos="2787650" algn="l"/>
                <a:tab pos="3252788" algn="l"/>
                <a:tab pos="3717925" algn="l"/>
                <a:tab pos="4183063" algn="l"/>
                <a:tab pos="4646613" algn="l"/>
                <a:tab pos="5111750" algn="l"/>
                <a:tab pos="5576888" algn="l"/>
                <a:tab pos="6042025" algn="l"/>
                <a:tab pos="6505575" algn="l"/>
                <a:tab pos="6970713" algn="l"/>
                <a:tab pos="7435850" algn="l"/>
                <a:tab pos="7900988" algn="l"/>
                <a:tab pos="8366125" algn="l"/>
                <a:tab pos="8829675" algn="l"/>
                <a:tab pos="9294813" algn="l"/>
              </a:tabLst>
            </a:pPr>
            <a:r>
              <a:rPr lang="en-US" dirty="0">
                <a:latin typeface="Times New Roman" charset="0"/>
                <a:cs typeface="Arial Unicode MS" charset="0"/>
              </a:rPr>
              <a:t>Social marketing can be used to complement other behavior change strategies. (Next slide) These include:</a:t>
            </a:r>
          </a:p>
          <a:p>
            <a:pPr algn="just">
              <a:spcBef>
                <a:spcPts val="463"/>
              </a:spcBef>
              <a:tabLst>
                <a:tab pos="0" algn="l"/>
                <a:tab pos="463550" algn="l"/>
                <a:tab pos="928688" algn="l"/>
                <a:tab pos="1393825" algn="l"/>
                <a:tab pos="1858963" algn="l"/>
                <a:tab pos="2322513" algn="l"/>
                <a:tab pos="2787650" algn="l"/>
                <a:tab pos="3252788" algn="l"/>
                <a:tab pos="3717925" algn="l"/>
                <a:tab pos="4183063" algn="l"/>
                <a:tab pos="4646613" algn="l"/>
                <a:tab pos="5111750" algn="l"/>
                <a:tab pos="5576888" algn="l"/>
                <a:tab pos="6042025" algn="l"/>
                <a:tab pos="6505575" algn="l"/>
                <a:tab pos="6970713" algn="l"/>
                <a:tab pos="7435850" algn="l"/>
                <a:tab pos="7900988" algn="l"/>
                <a:tab pos="8366125" algn="l"/>
                <a:tab pos="8829675" algn="l"/>
                <a:tab pos="9294813" algn="l"/>
              </a:tabLst>
            </a:pPr>
            <a:endParaRPr lang="en-US" dirty="0">
              <a:latin typeface="Times New Roman" charset="0"/>
              <a:cs typeface="Arial Unicode MS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F72CC-34A5-1F47-9F03-AA595504B62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346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n-ea"/>
                <a:cs typeface="+mn-cs"/>
              </a:rPr>
              <a:t>Formative research: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>
                <a:ea typeface="+mn-ea"/>
                <a:cs typeface="+mn-cs"/>
              </a:rPr>
              <a:t>CONCEPTUALIZE:</a:t>
            </a:r>
          </a:p>
          <a:p>
            <a:pPr marL="228600" indent="-228600">
              <a:defRPr/>
            </a:pPr>
            <a:endParaRPr lang="en-US" dirty="0">
              <a:ea typeface="+mn-ea"/>
              <a:cs typeface="+mn-cs"/>
            </a:endParaRPr>
          </a:p>
          <a:p>
            <a:pPr marL="228600" indent="-228600">
              <a:defRPr/>
            </a:pPr>
            <a:r>
              <a:rPr lang="en-US" dirty="0">
                <a:ea typeface="+mn-ea"/>
                <a:cs typeface="+mn-cs"/>
              </a:rPr>
              <a:t>Formative Research:</a:t>
            </a:r>
          </a:p>
          <a:p>
            <a:pPr>
              <a:defRPr/>
            </a:pPr>
            <a:r>
              <a:rPr lang="en-US" dirty="0">
                <a:ea typeface="+mn-ea"/>
                <a:cs typeface="+mn-cs"/>
              </a:rPr>
              <a:t> - Define the problem you are trying to solve</a:t>
            </a:r>
          </a:p>
          <a:p>
            <a:pPr>
              <a:buFontTx/>
              <a:buChar char="-"/>
              <a:defRPr/>
            </a:pPr>
            <a:r>
              <a:rPr lang="en-US" dirty="0">
                <a:ea typeface="+mn-ea"/>
                <a:cs typeface="+mn-cs"/>
              </a:rPr>
              <a:t> Identify community partners to work with</a:t>
            </a:r>
          </a:p>
          <a:p>
            <a:pPr>
              <a:buFontTx/>
              <a:buChar char="-"/>
              <a:defRPr/>
            </a:pPr>
            <a:r>
              <a:rPr lang="en-US" dirty="0">
                <a:ea typeface="+mn-ea"/>
                <a:cs typeface="+mn-cs"/>
              </a:rPr>
              <a:t> Find strategic partners and evaluate their capacity </a:t>
            </a:r>
          </a:p>
          <a:p>
            <a:pPr>
              <a:buFontTx/>
              <a:buChar char="-"/>
              <a:defRPr/>
            </a:pPr>
            <a:r>
              <a:rPr lang="en-US" dirty="0">
                <a:ea typeface="+mn-ea"/>
                <a:cs typeface="+mn-cs"/>
              </a:rPr>
              <a:t> Define the target audience(s) for your campaign.</a:t>
            </a:r>
          </a:p>
          <a:p>
            <a:pPr>
              <a:buFontTx/>
              <a:buChar char="-"/>
              <a:defRPr/>
            </a:pPr>
            <a:r>
              <a:rPr lang="en-US" dirty="0">
                <a:ea typeface="+mn-ea"/>
                <a:cs typeface="+mn-cs"/>
              </a:rPr>
              <a:t> Adapt a general Theory of Change to your specific circumstances. </a:t>
            </a:r>
          </a:p>
          <a:p>
            <a:pPr>
              <a:buFontTx/>
              <a:buChar char="-"/>
              <a:defRPr/>
            </a:pPr>
            <a:endParaRPr lang="en-US" dirty="0">
              <a:ea typeface="+mn-ea"/>
              <a:cs typeface="+mn-cs"/>
            </a:endParaRPr>
          </a:p>
          <a:p>
            <a:pPr>
              <a:defRPr/>
            </a:pPr>
            <a:r>
              <a:rPr lang="en-US" dirty="0">
                <a:ea typeface="+mn-ea"/>
                <a:cs typeface="+mn-cs"/>
              </a:rPr>
              <a:t>Impact research:</a:t>
            </a:r>
          </a:p>
          <a:p>
            <a:pPr>
              <a:buFontTx/>
              <a:buChar char="-"/>
              <a:defRPr/>
            </a:pPr>
            <a:r>
              <a:rPr lang="en-US" dirty="0">
                <a:ea typeface="+mn-ea"/>
                <a:cs typeface="+mn-cs"/>
              </a:rPr>
              <a:t>Create preliminary objectives based on formative research</a:t>
            </a:r>
          </a:p>
          <a:p>
            <a:pPr>
              <a:buFontTx/>
              <a:buChar char="-"/>
              <a:defRPr/>
            </a:pPr>
            <a:r>
              <a:rPr lang="en-US" dirty="0">
                <a:ea typeface="+mn-ea"/>
                <a:cs typeface="+mn-cs"/>
              </a:rPr>
              <a:t>Define the baseline conditions for your target audience along your ToC using survey or other impact methods. </a:t>
            </a:r>
          </a:p>
          <a:p>
            <a:pPr>
              <a:buFontTx/>
              <a:buChar char="-"/>
              <a:defRPr/>
            </a:pPr>
            <a:endParaRPr lang="en-US" dirty="0">
              <a:ea typeface="+mn-ea"/>
              <a:cs typeface="+mn-cs"/>
            </a:endParaRPr>
          </a:p>
          <a:p>
            <a:pPr>
              <a:defRPr/>
            </a:pPr>
            <a:r>
              <a:rPr lang="en-US" dirty="0">
                <a:ea typeface="+mn-ea"/>
                <a:cs typeface="+mn-cs"/>
              </a:rPr>
              <a:t>2. Plan Actions and Monitoring</a:t>
            </a:r>
          </a:p>
          <a:p>
            <a:pPr>
              <a:defRPr/>
            </a:pPr>
            <a:r>
              <a:rPr lang="en-US" dirty="0">
                <a:ea typeface="+mn-ea"/>
                <a:cs typeface="+mn-cs"/>
              </a:rPr>
              <a:t> </a:t>
            </a:r>
          </a:p>
          <a:p>
            <a:pPr>
              <a:defRPr/>
            </a:pPr>
            <a:r>
              <a:rPr lang="en-US" dirty="0">
                <a:ea typeface="+mn-ea"/>
                <a:cs typeface="+mn-cs"/>
              </a:rPr>
              <a:t>Monitoring Research</a:t>
            </a:r>
          </a:p>
          <a:p>
            <a:pPr>
              <a:defRPr/>
            </a:pPr>
            <a:r>
              <a:rPr lang="en-US" dirty="0">
                <a:ea typeface="+mn-ea"/>
                <a:cs typeface="+mn-cs"/>
              </a:rPr>
              <a:t>- Establish a plan for how you will monitor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F72CC-34A5-1F47-9F03-AA595504B62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082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MS PGothic" charset="0"/>
              </a:rPr>
              <a:t>The backbone of monitoring and evaluation in peacebuilding is thinking about theories of change. Every peacebuilding initiative has a theory of change that is a set of assumptions about how change really happens in a given context</a:t>
            </a:r>
          </a:p>
          <a:p>
            <a:pPr eaLnBrk="1" hangingPunct="1"/>
            <a:endParaRPr lang="en-US" dirty="0">
              <a:ea typeface="MS PGothic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F72CC-34A5-1F47-9F03-AA595504B62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97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65D7D58C-0E53-464B-A443-A2A48CCA8442}" type="slidenum">
              <a:rPr lang="en-US"/>
              <a:pPr/>
              <a:t>6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807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45B200-025B-43DB-8029-C11C20EDD01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487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Grabber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Problem/Benefit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Your work/solution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F72CC-34A5-1F47-9F03-AA595504B62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72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MS PGothic" pitchFamily="34" charset="-128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7C4ED78-AE0F-4FC4-B0A0-CC362FEDA37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5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ea typeface="MS PGothic" pitchFamily="34" charset="-128"/>
              </a:rPr>
              <a:t>Adult literacy rate in Liberia 61%</a:t>
            </a: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33D956C-1D86-43D6-9F45-17389DB6BB3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47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1C12-B865-CE4C-B253-4A612EE5299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25B7-98F7-3545-9F32-90A46346DE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08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1C12-B865-CE4C-B253-4A612EE5299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25B7-98F7-3545-9F32-90A46346DE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92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1C12-B865-CE4C-B253-4A612EE5299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25B7-98F7-3545-9F32-90A46346DE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44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1C12-B865-CE4C-B253-4A612EE5299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25B7-98F7-3545-9F32-90A46346DE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58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1C12-B865-CE4C-B253-4A612EE5299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25B7-98F7-3545-9F32-90A46346DE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1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1C12-B865-CE4C-B253-4A612EE5299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25B7-98F7-3545-9F32-90A46346DE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47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1C12-B865-CE4C-B253-4A612EE5299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25B7-98F7-3545-9F32-90A46346DE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6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1C12-B865-CE4C-B253-4A612EE5299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25B7-98F7-3545-9F32-90A46346DE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98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1C12-B865-CE4C-B253-4A612EE5299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25B7-98F7-3545-9F32-90A46346DE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90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1C12-B865-CE4C-B253-4A612EE5299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25B7-98F7-3545-9F32-90A46346DE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32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1C12-B865-CE4C-B253-4A612EE5299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25B7-98F7-3545-9F32-90A46346DE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73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C1C12-B865-CE4C-B253-4A612EE5299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D25B7-98F7-3545-9F32-90A46346DE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2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88105" y="22191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 rot="10800000" flipH="1" flipV="1">
            <a:off x="0" y="991911"/>
            <a:ext cx="9144001" cy="2"/>
          </a:xfrm>
          <a:prstGeom prst="line">
            <a:avLst/>
          </a:prstGeom>
          <a:noFill/>
          <a:ln w="50800">
            <a:solidFill>
              <a:srgbClr val="E994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-79543" y="716445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 panose="02020404030301010803" pitchFamily="18" charset="0"/>
              </a:rPr>
              <a:t>BEHAVIORAL CHANGE COMMUNICATION</a:t>
            </a:r>
          </a:p>
          <a:p>
            <a:pPr algn="ctr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 panose="02020404030301010803" pitchFamily="18" charset="0"/>
              </a:rPr>
              <a:t>Power Point  4</a:t>
            </a:r>
          </a:p>
          <a:p>
            <a:pPr algn="ctr"/>
            <a:endParaRPr lang="en-US" sz="32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	</a:t>
            </a:r>
          </a:p>
          <a:p>
            <a:pPr algn="ctr"/>
            <a:b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br>
              <a:rPr lang="en-US" sz="2400" dirty="0"/>
            </a:br>
            <a:endParaRPr lang="en-US" sz="2400" dirty="0"/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 rot="10800000" flipH="1" flipV="1">
            <a:off x="132520" y="3591116"/>
            <a:ext cx="9144001" cy="2"/>
          </a:xfrm>
          <a:prstGeom prst="line">
            <a:avLst/>
          </a:prstGeom>
          <a:noFill/>
          <a:ln w="50800">
            <a:solidFill>
              <a:srgbClr val="E994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06842" y="64569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8852" name="Picture 4" descr="C:\Users\acottin.POPULATION\Desktop\Photos and logos\PHOTOS FOR BROCHURE - Sept. 2012\Kenya_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3497" y="4291538"/>
            <a:ext cx="2320089" cy="1464490"/>
          </a:xfrm>
          <a:prstGeom prst="rect">
            <a:avLst/>
          </a:prstGeom>
          <a:noFill/>
        </p:spPr>
      </p:pic>
      <p:pic>
        <p:nvPicPr>
          <p:cNvPr id="78853" name="Picture 5" descr="C:\Users\acottin.POPULATION\Desktop\Photos and logos\PHOTOS FOR BROCHURE - Sept. 2012\Chim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7365" y="4366283"/>
            <a:ext cx="2190417" cy="146449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1" y="6024321"/>
            <a:ext cx="8812666" cy="88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79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1754"/>
          </a:xfrm>
        </p:spPr>
        <p:txBody>
          <a:bodyPr/>
          <a:lstStyle/>
          <a:p>
            <a:r>
              <a:rPr lang="en-US" i="1" dirty="0">
                <a:solidFill>
                  <a:schemeClr val="accent1"/>
                </a:solidFill>
              </a:rPr>
              <a:t>Let’s Move!</a:t>
            </a:r>
            <a:r>
              <a:rPr lang="en-US" dirty="0">
                <a:solidFill>
                  <a:schemeClr val="accent1"/>
                </a:solidFill>
              </a:rPr>
              <a:t>:</a:t>
            </a:r>
            <a:r>
              <a:rPr lang="en-US" i="1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7924800" cy="458311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sort of resources are needed to launch an effective campaign?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 algn="ctr">
              <a:buFont typeface="Wingdings" pitchFamily="2" charset="2"/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err="1">
                <a:solidFill>
                  <a:schemeClr val="bg1"/>
                </a:solidFill>
              </a:rPr>
              <a:t>Mrs</a:t>
            </a:r>
            <a:r>
              <a:rPr lang="en-US" dirty="0">
                <a:solidFill>
                  <a:schemeClr val="bg1"/>
                </a:solidFill>
              </a:rPr>
              <a:t> Obama had funding, a presidential task force, communications experts, a few years, and production abilities.</a:t>
            </a:r>
          </a:p>
          <a:p>
            <a:endParaRPr lang="en-US" dirty="0"/>
          </a:p>
        </p:txBody>
      </p:sp>
      <p:pic>
        <p:nvPicPr>
          <p:cNvPr id="113666" name="Picture 2" descr="C:\Users\TEMP\AppData\Local\Microsoft\Windows\Temporary Internet Files\Content.IE5\B6T20OAI\MC90023720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2667000"/>
            <a:ext cx="1625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8" name="Picture 14" descr="C:\Users\TEMP\AppData\Local\Microsoft\Windows\Temporary Internet Files\Content.IE5\B6T20OAI\MP900305766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5849" y="2862858"/>
            <a:ext cx="12985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3"/>
          <p:cNvSpPr>
            <a:spLocks noChangeShapeType="1"/>
          </p:cNvSpPr>
          <p:nvPr/>
        </p:nvSpPr>
        <p:spPr bwMode="auto">
          <a:xfrm rot="10800000" flipH="1" flipV="1">
            <a:off x="-1" y="1066393"/>
            <a:ext cx="9144001" cy="2"/>
          </a:xfrm>
          <a:prstGeom prst="line">
            <a:avLst/>
          </a:prstGeom>
          <a:noFill/>
          <a:ln w="50800">
            <a:solidFill>
              <a:srgbClr val="E994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6107113"/>
            <a:ext cx="7953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0600" y="2902942"/>
            <a:ext cx="2082799" cy="1364258"/>
          </a:xfrm>
          <a:prstGeom prst="rect">
            <a:avLst/>
          </a:prstGeom>
        </p:spPr>
      </p:pic>
      <p:sp>
        <p:nvSpPr>
          <p:cNvPr id="39938" name="AutoShape 2" descr="data:image/jpeg;base64,/9j/4AAQSkZJRgABAQAAAQABAAD/2wCEAAkGBhQQEBAUEBQVFBQUFBQUFBQVFRAQFRYUFBQVFBQVFBYXGygeFxkkGRQUHy8gIycpLCwtFR4xNTAqNSYrLCkBCQoKDgwOGg8PGiokHyQpKikqLCwvLC8sKSksLCwsLCwsLCwsKSwsLCksLCksKSwpKSkqKiwpLCwsLCksLCwsLP/AABEIALcBEwMBIgACEQEDEQH/xAAbAAABBQEBAAAAAAAAAAAAAAADAAIEBQYBB//EAEsQAAEDAgMDBgoGCAYABwEAAAECAxEAIQQSMQVBUQYTImGBkRQVMnFzk6Gxs9MjM0JSwfA0Q2JygrTR4QckY4OS8URTVISiwtIW/8QAGwEAAQUBAQAAAAAAAAAAAAAAAAECAwQFBgf/xAAyEQABBAADBgQFBQEBAQAAAAABAAIDEQQSIRMxQVFxkRQyYbEFIlKBoSMzQsHR8BUG/9oADAMBAAIRAxEAPwCdicQWylKEtBIaYgczhjqw2TconUk0Hxivg36jC/Lp20fLHomP5dqotdJFFGY2ktG4cByWLJI8POp3lSPGK+DfqML8ul4xXwb9Rhfl1GilFSbGP6R2Cj2j+Z7qT4xXwb9Rhfl1zxivg36jC/LoEVyKNjH9I7BLtH8z3Ujxkvg36jC/LrnjJfBv1GF+XQIrkUbGP6R2CNo/me6keMl8G/UYX5dLxmvg36jC/LqNFKKNjH9I7BG0fzPdSPGa+DfqML8ul4zXwb9Rhfl1HiuRRsY/pHYI2j+Z7qT4zXwb9Rhfl0vGa+DfqML8uo0Uoo2Mf0jsEbR/M91J8Zr4N+owvy6XjNf+n6jC/LqNFKKNjH9I7BJtH8z3Ujxmvg36jC/LpeM18G/UYX5dR4pRRsY/pHYI2j+Z7qR4zXwb9Rhfl13xmvg36jC/LqNFKKNjH9I7BLtH8z3Ujxmvg36jC/LrvjNfBv1GF+XUaKUUuxj+kdgk2r+Z7qT4zX/p+owvy6XjNfBv1GF+XUaKUUbGP6R2CNo/me6k+M18G/UYX5dd8ZL4N+owvy6jRSijYx/SOwRtH8z3Unxkvg36jC/LpeMl8G/UYX5dR4pRRsY/pHYI2r+Z7qT4yXwb9Rhfl0vGK+DfqML8uo8Uoo2Mf0jsEbV/M91I8ZL4N+owvy674xXwb9Rhfl1HilFGxj+kdgjaP5nupHjFfBv1GF+XXRtBfBv1GF+XUeK6BRsY/pHYI2j+Z7pu2MI2p0KLbcqaYUYbbEksNkmAI1NKi7V8tPocP8BulXLy6PPUrdj8o6I20B0x6Jj+XaqME1Lx/lp9Ex/LtVHRqK6eH9tvQeywpPOepRBgFRMUBSIrebGwaXGDPCsdtFnK4oddMimzuLeSe+PKAVECalN7MWoSBTMIOmJrdtNgMggbqSaYx1SIow9ZTD8nlKrr/Jtaamp20pLmlqNtHlHmTA1qPPLYpSZY6WeOy1bhR8PsJat1FwO1DnE1qn3oaCkilkleygkZG12qyWK2EUCTUJrZ5UYFXWM2yFpg1IwC0JbJGtLtHtbqkyNJ0VFitlFAruE2QpYqxYxXOrhVWGJfDIsKDI4fLxQGNOvBZ9/Y6k1BcZI1qyxe1io1CefzVMzNxUTsvBRoroFdijYaMwmpSowmowijupi241rTtBIRVLjmelULJMxpSuZQUVnDFWlOfwpTrV5srDACajbaTekEtupBZTbVOhE1Nb2WSKLgsNaTT/D8pinOcTo1IGjioq9mkVFLd4q8bxwVUPEMQqaRrzuKHNHBRDhjE0GKulgFFqqFpvT2OtI4UuJRNPQ1JqQyiBQ0K6VLaSkvBaYpmpa3bVFLhoBJQaTCikBXVKrgp6anbW+sT6HD/Abrld2t9Yn0OH+A3Srk5fO7qV0MfkHQI+PHTT6Jj+XaqOjWpOOHST6Jj+XaoLbckCumh/ab0HssKTznqV6DybWDh6xG1ly6vzmtnsZnm8OdZIrJYvAqU4qAdap4ehI4qzNZY0KvZ8oV6Dsl5JZGbhWJ8XKGoq9awy+Z6JqTEgPA1TICWk6JbTeaSoxFUOOKTdNdfwiyq80J/BKSLipY2BtaqN7i7gh4NULE1pcbtA80AnSKzLLRJAFajwfKx0uFNnqwSnRXRWTcMk05OIIEUnRc0yKs0q9omGfyqmrV3aQcEGqtpjNRBgVcKjc1pOqe1xA0UlGzgrSo+M2cUVMweDWL13aeItFMDjmoFPIGWyqWK6gXpxpzQuKsKFWzVkCpCGkrFOSyC3UFOL5uRVOs25WbrepZeCDFQdprkimtPZ1yaLtBYinhuVwTS6wgJeOW1QnDJqwwUERQMRhjNStoGlGdQgMm9SsUbCuYXCyaJjQIoJBcgblzBuSINCfZ6VNwxg1NcRN6Q/KUDUKMswIoLSae/TGhengaJpOqIummKc63Q+bNAQUxQrkU8opAU9Im7W+sT6HD/AbpUtr/AFifRYf4DdKuTl87upXQR+QdApWNHST6Jj+XaoTSoINHxo6SfRMfy7VAiunhH6Teg9lhSec9StthOULKWUybjUU48ocPlned0Vh4rsVX8Gy95U3iXLR4raja0G16i4bbuQRuqmrkVKIGgUozM67VurbIJmKG/tMLBBFVkVyKcIWhJtHIjLuVU1Pxu2CtOWquKUU4sBNlNDyBQTTXIp8VyKemLrTmU1ZNbUgaVWRSimuYHb04OI3LRsbVTlPGqLGPZlE0IGuRTGRBpsJzpC4UmxSFOilFSqNTUbQITFQnFSaUUopA0DclLiV1pUGpOJWCBUWK7QRraAV1tzLUrwwReokUooLQUBxCsE4kRUF1cmuRSigNAQXWmipTT9oNR4rsUpFpAaSc1pNmKUUopaQjc7TlLFAilFNypbSUZpoFPikBTkiDtj6weiw/wG6VLbP1o9Fh/gN0q5OXzu6ldDH5B0Cm4sdJPomPgNUCKk4oXT6Jj4DdBiunh/bb0HssGTzu6lNilFGZSMwnSRNCC5W8ne2640dD5CoGnEQe2kMgDwzmCeycIyWF/I0uRXIokVzLUlqNMiuRRIrkUWhMilFPy1yKVImRSig43aLTIBdWlE6TMnzAXouHfS4kKbUFJOikkEGkDgTV6p2U1daJ6GiqYBJAJgAkmBNgNaaUwSDqDB84sR31N2Y1mdSk/aC096FD8arsHHNNxYZE2/hFQh7tsWXplB/J/wAUpa3Yh1a5iL9KCJFKKrMRtB3I46kNobbWps86HCtxaU5sqAiybAkkzFtZipuz8YHmkOJBAWJg6i5BB8xBFEeJjlcWNOo3pJMPJG0OcNCp2AU2HE875F51mwnogG50HbUk7HzozsHOkeUkwFoPAgEz2HvqpdkvNDcltxfataWx7EL/AOR41MYeUhWZCik8Rb/uoKkkc6SN1EGq4Guf35Ke42NbG8WCLJ4i+X25oGWn43DqZbS44AGyJzZhIG45dagbZ2wvniQmBkTqk5VHVa5EaSBruqDyw5VpcbQhtJ5xIhSRzK0GEqQAT5U9I66bqoz/ABNwprRTgdbW1D8AeY9sSHMcPlo6/ccx7q6ipDmFDaUreORKvIEZnHOptGp85gV50OVGJ5lCACXSQEJQiSW24BJy3IJBE9RregKUrnHVFx1Q6S1a/upGiU9Qq4zEvxJqHQcSf6H+rMnwTcGAZjbj/EcOp/oIIfcU4ZbCG46AkLIEfaI1UTc238AIPFPiqzEc44Xyha0BopQkI5uVrUgrlWcHMnyUhKdSTUkkrMHFbiSL6nVVo4n4uTK0AGvtorCK7FRtkYvnmGnDEqTfLpIJSY4XBtu0qXFW2uDgCOKqOBaSCmxSinxSinJE2KUU+KUUITYpRT4pRQhNilFPikBQhRNtfWj0WH+A3XK7tz64eiY+A3Srk5fO7qV0UfkHQKxxIuj0THwG6DFSHx5HomPgN0OK6eH9tvQeywZfO7qUyKpMU74NiwrRt8AK3AOJ6Ob3E/vHhV9FRNpbNS+jKqReQREgjf16m1Q4hjnAFnmBsf591Nh5GtJD/KdD/v2T8S8G0KUrRInr7Kr8QQvCJfUFZi4tCQXuZba5tJclSUqCnFQmNDobAGqfFofwnQV02VWtmy77cUHfGndItnsThywpth3VRU006lKubUtJSpI5zceMkgk3uIx8ZLNNQaCK3jja6PAfDmhucEOvcfT7pvJrapxDas/loIB0khQlJMW3KFuFW8Vldm7RbwmcFKlKVGZQLeXoyEISASMok31JJ7LrC8qMPmSXMyU6mQncCQmxJMkAdtaMeKZHENo7UBZGIwE21+VhAJ0RsO6S6+NyFIT/ABc2nMPdUmKDs9shBUoQpxSnVDgVmY7BA7KmNWMmISCozYQkEkm2lqmicY4M799En3r+lVmAlxGRnMNH4F/dUHLVLAwqCtI56VEGSJQFBMq8xMdo41U8h3Et+EAkJSoocEkBIkFJibAm3/Hqq45U41T7KukpKVJBGWHGinMhQMJlSTKAJUBFedqJKpPZv7q5XDfEP1DMBqSTR4XwtdRiPhhyCJx0oCx6elr1op9vuNAwzKw6hMFSFGCoXKNyZEcYE9d6yGwsXjEtk4ZBW3MFJylMjKSLkEaDTcTW85NbVbU8ykqHOlsqW2UuNlKublSQFi8ExYnQ1tDFMnAe4Fjh5Tz+9VR5LLZhDh5RGCHtJGYcta3XvHMJ/KPk+4cO40yTdRKAFc1OdGRRWQOlEqF/vCsnhNvJaabbQ0sqAyhIIVJuZkCTOum+vReVboS3NpSQoTcdHpXHCw7hWF5NICi64fKJidDCukrvIHdRhY8shLNCVofEY4hhw54ut2v2U7BqW4pTjiObJQ2hKMwUQlAJJPCVKJjqFS4p+WlFa8UQiYGBcnLIZHFxUTHNgoMiYIO47xxrIbWw2fMnIjpAwRGZItJkpgWO6961u1X8qQneshPmG8/njWT28XEI+ikuOqySAkZRqQDrfQVzfxUgzgDgBf5Xo/8A80xzPhrnPBouJHqKA0+4IS/ww6TmKbSJVkSsbzkSopUkdq0W663RaA8taEfvrQn3mvOeQTCm8apJJBLCwsAkdE5DlJGv2ZHZXoKMEgaIQPMhA9wrQwe3fFTHADpZ9wPdcf8AERDHiDtGknjrQ9ifZFw3NLgpdStJkAoIIJFjB/tQsfsdawcry2jFi2FJI135oNjwohROtzuOptpVTyofcxRRhmApJkqeWQpKIAGUFQ1HSmOOWo8dFJQ2jsw6UuYldPHLnjkLRr9hv15/2s+hT+z3ciF+EoKSrLCzEEkwBOU3JJGu+rPBcsUEw+2pknySQpQV1eSCDwtF9aBgdmowWLYTmP0iVAlQCQVEDLA3SqBrWsUmRe/Ub1NgxI+P5X1wqrV6GVrmhzxmvjutBZXmSlUESAYNiJ40+KJFO5o5c0HKDBNoExqSesd9ahcGD5ila0vdTRzKFFdigbTxJaaUtIkiAE36RUQlKR1kkDtqLh9sFLnNYpssOESnMRkWLaH7JuLHjvqN2Ija8RuNE7k9sD3MMjRYG9WMV3LT8tLLUyhTIroFOy12KEKt279d/tMfAbpV3b313+0x8BulXKS+d3Uroo/IOgVq8PI9Ex8BuhxR3R9X6Fj4DdMiumh/bb0HssGXzu6lDiuRRIpZaeUxD5hK+isBSTAIOhE07b3NNNQGkFAT0UZc0gC5/vR8MlOYZ4CblRJAEAXuap+WW0WlMH6UQohJyZXSd8eUAATqSeA31lY0/MOi6/4BpE4k8d32H/fZZnk/s5vELUHEynKTEqF8wAuDO81q2NmNNmUNoSeIQkHviazfIzGp55xtIVdGaVZZASd8TrmG/vrYRU+EYwszVqsr4zK84gtvShWun/WmRURzFJcK2EgqPR51VwlKJzZJ3qUUgRuGbfpOiuZQJ0HE6dpqzNHtG5SdOPqOX++iy4Jti7OBrw9Dz+3D1ULaeEDjChLaMpjMsIIjKDlIJ6I0vB1rzXajZSuMqRvlCgpJB3iCY99XfKvl3zThbZE5RCiST0ryLbu0VE5O7G8ObW6olpI3jIoEyQQAoWFvbXHSYSV+Jkk0omx0XZQ4+GLCMjN6DktXyQM4Ru0QVpnSYUb/AIfw1avbGRiYQ4BqAlRtlKt88ISTHVVRyKH+WUAZSl51KDYSkEXgExfNV2+0CkyAd8EA3Ghvvrq4482GDDyAXKvnazGGWrGYmkPlFtTDt4dbScQ24sJS2lPOtFcZ81wFTeQOoCqfkqgJQsFbZUTORLja1pCYTK0pJyySNawnK7HIcxJSR5Cgkka69LXgOr3X0v8AhfhUhrELgZitKJ/ZCc0d6vZVXDipaC0sZjdthyHNrd7rZxSin5aUVrrnVFxWDS4L6jyVbwer+lY3lKSxAAKl3UFFKYSB5ajp9m265jhW5fdCErUYASlSiTA0iNfPXnmDScdilBwZ2wQjo50ATLigSTmVZpI0HlcLnGxrGOk8ouluYHG4mGPKyRwbyvRTeQOEl7EuOfWZGwBATCF38nd5CK28Vn+T7Q8NxuWwQlluBp9o/wD1rR5av4QARClm4uR0kpc82UzLVRtlKZKiF9FInKt1reYKijyo4K4mrvLWZ5R4tIRiwrQc3MG5BbTA6jJPfTsRWSioohblkts41pSkqDiyjKoZOmVSCnTnJCdTfqGu/wBLwq8zbahJzISqTqZSDJ67141s3Ch94okp1KY6egmLkTae6vWOSjhVgsOTNkZbiJCCUg9wFVcERZoKximBoFKyy1B5T7OcfwaEMDMvwptQTcBRCbA2O/qqyinIWpJBSpSSCD0VFOnGNe2p8XC6aPK3fYP5UeFmEMmZ3IjuFmuRf+H+O8MW9jEFKERBWopClpKVICU3UsC9yIkW41Y8pOTeXFtOYkNlsJWpPScWQsLWpOeSZsufOiNIFb7kni1L57nFFUZdb6lU2jqHdVHy2W2tTSebTmKwM4GUgWlMjjWQMOGTixqO3NX34t5hobj3Wa2btNx9xwFGRtswCTJWVARpYW6Wp1FWmWk0yEgBIgDQCnxW7EzIK5knusuSQvIPIAdkzLXQmn5a7lqRRqm2/wDX/wC0x8BulXeUP1/+2x8BulXKy+c9Sujj8g6BXKxZv0LHwG6bFFULN+hY+A3XIrpIT+m3oPZYEvnd1KGU1zLRctDfcCEKUohKUpKiToABNOe4NGY7kjWlxoKk5TY5LbZCyAD5QO8cKxmAw7OOWEjPzaVDNlSvLN8pJJyiMxgXN9KKcG7tTFhOaGAczik2IRNhJvmVBAEDjFq9EZwKWmubaQlKUpISgdFOlpNzrqbnfes4NOIJdwV4uEAy8VkOSWCSxi1oSnKV4fpi9nGnEpVl6jmkdRFbLLVHtQJaxuAUE5QpKkLVJXdxIAQSf2ov+zNaDLU2DkD2GuBIUeMjLHi+ItCy1B22HfB3eYSFOQMgJAE5kySSQIAk67qsstMfw+dKk/eSU/8AIEfjVqSy0gclVYQHAnmvLeTHJDw191zEH6NChmCbc4tUnKDuAiTF7iNZB+V2JOG57D4dpTTQyEqFkQ4CshMdci/3TW35MYAssrbVBUh51KiLgqBAsfNFH2y2HeYwyrpdUXnE7uZZsJ/ecUkeZJrKyVA0t8ziPva081zuDtzQfwo3JfZ3MYPDoOoQFK/eX01DsKo7KtFCxtNtLX6r0XLTkWM8L9wn8K03uEUZPAD2CzWAyyAcSfcrwjFYVfPuB1JbXmUVpWCClRlRHHzcZHGvSv8AD7ZymcM4HEKQpTyjC0qQYCUAEBQBjWoCNjIdbZxCky7icakpN/IDi1K7MiQa3eWs74fbyXu4f2Fo/EKZTBx/oocUoomWllrXtZKz/LMvJwbhYB4KUmZSNREaaG+6qrk1sR3D4E5kKS8Xi4R0ScuUJEZSfs9sk1p9sjnOYw40dKnHD/pN5RH8Suj2mrJhWVaTwINZouR8j63aD101/K0TljZGy9+p9ATp+Fk+RkqONWpKklWI+0CLJSPxJ760uWmMtEO4qd+IUezI3R8tWcI7NC08wq2JblmcORpDivO+US1P4vEYZoStbrZF4kNsXBJsIibmvSMlYrknged2jj8QfsOLbT+8tapPYlMfx03E24tYOJ/Cdh6aHPPAflZZzk0/gHGXnkgIDiMygtCoJJkQDPkjhxr0bkqiMGxwhRB3FJcWUkdRSQe2o/L7C58A9+wW1jsWkH2KNTOSaP8AI4T0SaZEzZzFg3VafK/aRBx33X4VlFLLRMtdy1etU1otkDLhQErQhS1KKiSmQJyiAeob6zfKwnwnCpTAbFwZQoqVmAJOXqCfbVbyi2e2tlalgZgkgeQkmbxKgRNpvwrI8jtlgrTi21IQ2JBayc3PSIUoALIzDWQI6JtWUY/1b9Vd3sv0W+Ca7lomWllrUtUkPLXctEy0stJaVUHKL9IPo2PgN12lyk/SD6Nj4DddrmJPOepXRR+QdAr7L0W/QsfAbpsUQDotehY+A3XIroYT+m3oPZYMvnd1Kblqi5a4zmsE4IBLpS2JvbylH/4itCE1lttPoxG0MJh5CktKW44NRzgSSlB82QT+9FVca62ZAdXED8q1gxT853NBP4Vhya2Z4PhWkEQqMy+OdVzPWBCf4atMtEy0iKtMAY0NHBVXOLnFx4qi5XsZsKVDVtSVg8IUKuSKjbbZz4XFJmJZXfhAke720fBu522165kIVI0ukG3fVWFuSaQc6Pv/AGrUzi+GMnhY9kstOQopuACR5Oacs7iQLkdVOy0stXHAOBaeKptcWuDhwUPBYANJUASSpRWsnetXlEDcOqglpSsYV5DkSwGkrOUaLmE/avcm0aVZRXQmozC221pl3BSid1OvXNvKHlprjUpWB9xemvkmjZKDi+c5tfMgFRSQJ0uNx40mJt0Lw3eQQjDECZhduBCz+yHkOuYVpAP+Vw4WdI5x5CEJA4wjP2qrRZazeweTzzOKDqlN5Th2m1pBJWVpabHCIC0kzNweutK4+lJhSkgncVJHvpmFbkYQRWpT8U4PfY10CWWmuHKCQkqO5IITJ3So2SOv2HSkcW2NXED+NA/GnIfQrRaT5lJPuNWHGxV0q7dDdWq7BYN7n3HXy3dAQ2lvPCEg5iOkBv76sctOzjiO8UzwlH30f8kf1pkbWxNytTpHukdmcnYhaSsqQFDnCSUkXSpICCoxYJISki+/zgLLXQ4n7ye8U4RTYWCJmS7rcnTSbV+eqJ3oTzgQlS1GEpBUT1JEms3yASTh3Vn9Y+4v2JB9oNaPHYJLzTjaiYWkpJBuJ3jr30LY+yU4ZlDSCSEzc6kqUVEmPPSuBMgPAA90gIEZHEkdlA5WtKODfCY8kZp+5IKo69PbReTCf8lhfQo91qnbRwAeZcbJIC0lMgTE6GN8Gu7PwIYabaSSQ2hKQTEkARJijKdrm9KRmGzy8bv8ImWuxT8tdy1LaiVBypQFoZYjN4Q+2Cm/kJMuE8BkQaA1yZZwqMTcltwKKUqJIZKyc4aAsEkK4T0dTVkhkuY5az5LDKGk/vuw4s9iQkfx1H5XYhTbTRAkF3IscQtp0DuMHsrBMWfDyS8SSR3W+JsmKii4NAaeysNmPc4wyv7zaFd6Qak5aj7FYyYbDJP2WWh3NpqZlrbYflFrDdWY0h5a6E0TLXctOtNWZ5S/pB9Gx8BulS5TfpKvRsfAbpVzcnmPVdFH5B0C0I8lr0LHwG64ba1mNq7TcQ4EhZCQ3hwLqAg4dvh236qrFYsm6lEzv3b41/Nqn/8AWbG0NDd2nbusx2FJcSTxWzfxTWUhbiQDYgLKT5pSZqK3jcKyBzYQncMqAD3wCayvhMXN/wB2fMKXhHBB3AEzpYT7eqqrvijybDRalGHAGUk0tYeULV/K7v70FzlO2NEqO7cB19fsrKuPazGkdf51/N6aXdN/m6vdrUZ+KT+nZHh41pXuUiVWDZI1Jz5dDO4TqBUP/wDo1oAShACRpZS951UpUz31SeFzaDPd1jXTQ0lOK37r3JOvVwqB2OmJzZteg/pSbNoGWtOStHOVL02yJ/gUr8eygHlLiFGA6NY6LKJt+8TFQ0vqndrfXq67a04LiY13GwkajjvpPHTn+RQI2cgjK2tiDq66esZG+wZUgzTW8as2UpwxxcdUZG+5saGH1EGxPGb+yiN5heCD1Xt5gKidiJHb3HuU4NaNwTV4PnPKEwRZRWuPOD7jTfFjaNyfMkR3CR+Zo3PDQnTjJjeR7fbTfCt4IjgBHHU24VEZHc07RDIbAMJBP7qRoRvohWyrymgfOEqMC2hFNTiT94d5G6NIpOLiM0dRPsGlMzORaIEMGJQjSPIaJ4iONO8IbSDBKZ0ASkAX3bjYGggJ3BO7WEx1iB1Cma6iB/TXfS5iltSnMSmfZOVPHd+d1DGPbJAIF7TAHm1sajqxQBNz2E6C+mg/vSGIscyVQCBNhYC35/JElqeh5AEARYaonuiijFIj7IuADknrm1UZxqZnKddbHTt/JFIRI1B1Am/Xbs30lFLavBiUCcxiJ0ChMfnUUxO0EfZUbcTEcarUrEXiRqSDYwLf90EtgmbnfAnu0oF80WtAMabQe0OLt2T+YpHGux0XVcAM2Y903qhbXJIBsmZsAkk9lv705vISIURfUAkW1uDbWeunCSRv8ikIaeCvEbbeGqyexB/CiI5Ru7z5pQke6s+5Ay5VKO/WBu9vn4CnNpWbHTiQNT+FSjEzjc89yozGw8AtBhuUCgVEBJzKBV0VXISE7jayRSxW2Q+EpcSMoVJAJBPQWgi8x9ZPZVBkg63tuAMQOvTdRUA65t2tr23k/m9OGJlDNnm03Un18+0/lvv1WoZ5TIAAKFQAANNItPXUpHKNo/eHYD7jWRSPvREm/AQYHupjz5Fkib6xraLgXGh7qtN+JYhoqwVC7DsJuluEbaZP2484UPwozePaVo4nvA99YRvFEagWgwZPG0qHVTRjRvSN+hA3xoDUzfi03Fo/7umHCt4Eq85T/pKvRsfAbpVH2gqVIIsOZw9tf1DdKnXm+bmtBugAUHbk88ZJH0TEBNpHgzWvGoAatcEwN8T+dKl7cB58xM83h9+4YZrh7Z4i1Va8ZMSqJIuCVdQCbdR3b6yJKzHqoTvTluqBAmwtrNhB03mkXlC53zvtfX3ndTQkSVKi/ngzrcEE9h3U1IQImdAR0tAIO/uPm89NzJFMRJA6+uJ3C57O6uEnL9m3AxcXPd+FCw7aSCDuSoQFQcsTeQdLmhBpAT5Rgb7qta/nP46bqLSqWhZ3RvBiTPkj3xTQ4UgzBMCN54zr11GaweUklcxaIAN5G433+2iuKQRAkKkb5Buob7+/TuVCccUZno6mJ3wOH5tSW8N4BOkweu1t96EvD70lWm4TwFvbUdlk3mT5Ug2OpgDjuptpFPD8neAB59NLTv8AxohfsZnTTTU++1/zEZtgjXdOnSuezdanJRAjpGdBATujWeIB7aTMEInPo3yNdYUOO/8Ah7q4jEJAHSmO7fm08yb20oYQSVW3EDXLGpvruArhR0elAH2ZEbtJ3f2pLCRSQ8Dm6XHdut/fuFMKpkASd0Ddvude62tDaMSOvXLmuJjQ6DpG/Cmx5Qved2p6Nom39h2OtCctSZ1Nri1ok/8A5V3UFbYnyjcnWOJ3fh1ddOGz+kSpQNicsnSRCRe3la6WOsUJhvo3BkX6OVRgQrUdY9ppbFIRWyZ0G4bokRra0G/bXS8qLiATe0GmKxEEJECe0mNbRrc7+HCmsqKcpXxlSRAO6LcdBTUJoSOI03C8XnSOFGaZCgBFzvlSeF/x7OuiBwLAyaneQO8W4TamLUoDMSm0CREToTe8D2z1U6gUtJ0ESFGAOIk9UyNKAkC0KjTSRA7r8Z66KW1Kkpyq08nNEaTBPAT3V3miZkngR5W6Nx933abSQpql2gaxPEGDex3T7qeyiRBi47Rbhvt+PCnrYSoQrMBO4ZSbmBPbvteueCwmysuhvA1SZTfTfc8KcQhBWg5joBuOpi9tLD8+ZdIEXMX+9MnUSDEWHnimtNHRSoMp1/a3pjdE3pi8QZEGdBNoPmPnFJWqFMbbJtmUNdx4wOlv7q4UlJ6UX6zfzWG6KiLeUNPNv7ze9vfrROfUQAJO+8EEjQjt/wCqUBKprZPcBaQoaTr/AE4URpC/Nf73E63J4aDhVc29+1AUYiNYmTI7BHVRy4q99Ym4gq3xN6VClc+v73HiItvvw9poPhSSRnAEmLgdR3+7zVGcdCIJkRrcxcf0I9nVSDoOVWYwY0I0PWPye2ikq0mN1bjTmcPp6BulTcSqeaPFjDfy7dKtdnlCnG5R9q4HwgpcZeYGZtmM4xIPRYQg5voj9oHThUJXJonXEsg9QxMgQJuWbmlSqE4djjaaWhFw3J/J+vZJv0icTN+oMxRBsO4l1ggWucVI1v8AUnjEUqVJ4ZiTIF1exBBCXMMOH6VYz6Ht7K4rYea5xDIInQYi8qCiT9CL2HdSpUeGZ6oyBAVya4PYeZ1jE2HAfQ9Z9lMRyYI/8S0f4sVvkH9T1iu0qPCs9UZAnJ5ORo8wLj7WM7f1PXTk8nz9p9k6WnFX43DP5muUqPCs9UbMJw2Ba7zBP/uBFo15nzGkrYSv/PYNtP8AM9U35neaVKjwrEZAuq2EbQ+ybXk4qN9h9D10JzYS1C72GkafpOhEH9RbQUqVAwrAjIF1HJ9Q1fYVeYPhMaCP1N64dgubn2JnWcVYbrcz5++uUqPDMRkCM3sRWq32FduKFvU8aanYiwAA8xbrxItHoOPupUqPCsRswnL5P/dfw4N4URiVRwiWd27zUIcmAIAfZMZrq8IJufQ8LUqVHhWeqNmEdrYUTLzJ4ScSfbzP5mjHYbah0nWQY3eEECx4s3E/hwrtKkGFYEZAmt7DQAAHmgAIt4SO0gM660M7AEg+EtAABIEYk2nWSz+daVKl8Kz1S5AnObDBVIxDW/8A9QNd/wBTbTQceqiHZp059iN36X1C/wBDwBPbSpUeGZ6oyBAc5PpVOZ7Dq84xY3XNmrbzTFcmkapdZBkm3hMSY4snr140qVL4ZnqjIE5fJ5JB+makxKs2JBsZ3MRuA03dhc7ydTAyYloEHeMRB425mxPHz0qVJ4ZnqjIEVGyzeXsOCd4GI9n0Fv7U1zYSTfnmO0Ym/nPM27KVKjwrAjIE1vk+gavNEiNTiR7mdev+tdXsFNsrzCfMMT3RzMRSpUvh2eqMgS2ltdhtYRzgJQ2ygkJdiUsoSYlA3g7hXKVKpxoKTl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0" name="AutoShape 4" descr="data:image/jpeg;base64,/9j/4AAQSkZJRgABAQAAAQABAAD/2wCEAAkGBhQQEBAUEBQVFBQUFBQUFBQVFRAQFRYUFBQVFBQVFBYXGygeFxkkGRQUHy8gIycpLCwtFR4xNTAqNSYrLCkBCQoKDgwOGg8PGiokHyQpKikqLCwvLC8sKSksLCwsLCwsLCwsKSwsLCksLCksKSwpKSkqKiwpLCwsLCksLCwsLP/AABEIALcBEwMBIgACEQEDEQH/xAAbAAABBQEBAAAAAAAAAAAAAAADAAIEBQYBB//EAEsQAAEDAgMDBgoGCAYABwEAAAECAxEAIQQSMQVBUQYTImGBkRQVMnFzk6Gxs9MjM0JSwfA0Q2JygrTR4QckY4OS8URTVISiwtIW/8QAGwEAAQUBAQAAAAAAAAAAAAAAAAECAwQFBgf/xAAyEQABBAADBgQFBQEBAQAAAAABAAIDEQQSIRMxQVFxkRQyYbEFIlKBoSMzQsHR8BUG/9oADAMBAAIRAxEAPwCdicQWylKEtBIaYgczhjqw2TconUk0Hxivg36jC/Lp20fLHomP5dqotdJFFGY2ktG4cByWLJI8POp3lSPGK+DfqML8ul4xXwb9Rhfl1GilFSbGP6R2Cj2j+Z7qT4xXwb9Rhfl1zxivg36jC/LoEVyKNjH9I7BLtH8z3Ujxkvg36jC/LrnjJfBv1GF+XQIrkUbGP6R2CNo/me6keMl8G/UYX5dLxmvg36jC/LqNFKKNjH9I7BG0fzPdSPGa+DfqML8ul4zXwb9Rhfl1HiuRRsY/pHYI2j+Z7qT4zXwb9Rhfl0vGa+DfqML8uo0Uoo2Mf0jsEbR/M91J8Zr4N+owvy6XjNf+n6jC/LqNFKKNjH9I7BJtH8z3Ujxmvg36jC/LpeM18G/UYX5dR4pRRsY/pHYI2j+Z7qR4zXwb9Rhfl13xmvg36jC/LqNFKKNjH9I7BLtH8z3Ujxmvg36jC/LrvjNfBv1GF+XUaKUUuxj+kdgk2r+Z7qT4zX/p+owvy6XjNfBv1GF+XUaKUUbGP6R2CNo/me6k+M18G/UYX5dd8ZL4N+owvy6jRSijYx/SOwRtH8z3Unxkvg36jC/LpeMl8G/UYX5dR4pRRsY/pHYI2r+Z7qT4yXwb9Rhfl0vGK+DfqML8uo8Uoo2Mf0jsEbV/M91I8ZL4N+owvy674xXwb9Rhfl1HilFGxj+kdgjaP5nupHjFfBv1GF+XXRtBfBv1GF+XUeK6BRsY/pHYI2j+Z7pu2MI2p0KLbcqaYUYbbEksNkmAI1NKi7V8tPocP8BulXLy6PPUrdj8o6I20B0x6Jj+XaqME1Lx/lp9Ex/LtVHRqK6eH9tvQeywpPOepRBgFRMUBSIrebGwaXGDPCsdtFnK4oddMimzuLeSe+PKAVECalN7MWoSBTMIOmJrdtNgMggbqSaYx1SIow9ZTD8nlKrr/Jtaamp20pLmlqNtHlHmTA1qPPLYpSZY6WeOy1bhR8PsJat1FwO1DnE1qn3oaCkilkleygkZG12qyWK2EUCTUJrZ5UYFXWM2yFpg1IwC0JbJGtLtHtbqkyNJ0VFitlFAruE2QpYqxYxXOrhVWGJfDIsKDI4fLxQGNOvBZ9/Y6k1BcZI1qyxe1io1CefzVMzNxUTsvBRoroFdijYaMwmpSowmowijupi241rTtBIRVLjmelULJMxpSuZQUVnDFWlOfwpTrV5srDACajbaTekEtupBZTbVOhE1Nb2WSKLgsNaTT/D8pinOcTo1IGjioq9mkVFLd4q8bxwVUPEMQqaRrzuKHNHBRDhjE0GKulgFFqqFpvT2OtI4UuJRNPQ1JqQyiBQ0K6VLaSkvBaYpmpa3bVFLhoBJQaTCikBXVKrgp6anbW+sT6HD/Abrld2t9Yn0OH+A3Srk5fO7qV0MfkHQI+PHTT6Jj+XaqOjWpOOHST6Jj+XaoLbckCumh/ab0HssKTznqV6DybWDh6xG1ly6vzmtnsZnm8OdZIrJYvAqU4qAdap4ehI4qzNZY0KvZ8oV6Dsl5JZGbhWJ8XKGoq9awy+Z6JqTEgPA1TICWk6JbTeaSoxFUOOKTdNdfwiyq80J/BKSLipY2BtaqN7i7gh4NULE1pcbtA80AnSKzLLRJAFajwfKx0uFNnqwSnRXRWTcMk05OIIEUnRc0yKs0q9omGfyqmrV3aQcEGqtpjNRBgVcKjc1pOqe1xA0UlGzgrSo+M2cUVMweDWL13aeItFMDjmoFPIGWyqWK6gXpxpzQuKsKFWzVkCpCGkrFOSyC3UFOL5uRVOs25WbrepZeCDFQdprkimtPZ1yaLtBYinhuVwTS6wgJeOW1QnDJqwwUERQMRhjNStoGlGdQgMm9SsUbCuYXCyaJjQIoJBcgblzBuSINCfZ6VNwxg1NcRN6Q/KUDUKMswIoLSae/TGhengaJpOqIummKc63Q+bNAQUxQrkU8opAU9Im7W+sT6HD/AbpUtr/AFifRYf4DdKuTl87upXQR+QdApWNHST6Jj+XaoTSoINHxo6SfRMfy7VAiunhH6Teg9lhSec9StthOULKWUybjUU48ocPlned0Vh4rsVX8Gy95U3iXLR4raja0G16i4bbuQRuqmrkVKIGgUozM67VurbIJmKG/tMLBBFVkVyKcIWhJtHIjLuVU1Pxu2CtOWquKUU4sBNlNDyBQTTXIp8VyKemLrTmU1ZNbUgaVWRSimuYHb04OI3LRsbVTlPGqLGPZlE0IGuRTGRBpsJzpC4UmxSFOilFSqNTUbQITFQnFSaUUopA0DclLiV1pUGpOJWCBUWK7QRraAV1tzLUrwwReokUooLQUBxCsE4kRUF1cmuRSigNAQXWmipTT9oNR4rsUpFpAaSc1pNmKUUopaQjc7TlLFAilFNypbSUZpoFPikBTkiDtj6weiw/wG6VLbP1o9Fh/gN0q5OXzu6ldDH5B0Cm4sdJPomPgNUCKk4oXT6Jj4DdBiunh/bb0HssGTzu6lNilFGZSMwnSRNCC5W8ne2640dD5CoGnEQe2kMgDwzmCeycIyWF/I0uRXIokVzLUlqNMiuRRIrkUWhMilFPy1yKVImRSig43aLTIBdWlE6TMnzAXouHfS4kKbUFJOikkEGkDgTV6p2U1daJ6GiqYBJAJgAkmBNgNaaUwSDqDB84sR31N2Y1mdSk/aC096FD8arsHHNNxYZE2/hFQh7tsWXplB/J/wAUpa3Yh1a5iL9KCJFKKrMRtB3I46kNobbWps86HCtxaU5sqAiybAkkzFtZipuz8YHmkOJBAWJg6i5BB8xBFEeJjlcWNOo3pJMPJG0OcNCp2AU2HE875F51mwnogG50HbUk7HzozsHOkeUkwFoPAgEz2HvqpdkvNDcltxfataWx7EL/AOR41MYeUhWZCik8Rb/uoKkkc6SN1EGq4Guf35Ke42NbG8WCLJ4i+X25oGWn43DqZbS44AGyJzZhIG45dagbZ2wvniQmBkTqk5VHVa5EaSBruqDyw5VpcbQhtJ5xIhSRzK0GEqQAT5U9I66bqoz/ABNwprRTgdbW1D8AeY9sSHMcPlo6/ccx7q6ipDmFDaUreORKvIEZnHOptGp85gV50OVGJ5lCACXSQEJQiSW24BJy3IJBE9RregKUrnHVFx1Q6S1a/upGiU9Qq4zEvxJqHQcSf6H+rMnwTcGAZjbj/EcOp/oIIfcU4ZbCG46AkLIEfaI1UTc238AIPFPiqzEc44Xyha0BopQkI5uVrUgrlWcHMnyUhKdSTUkkrMHFbiSL6nVVo4n4uTK0AGvtorCK7FRtkYvnmGnDEqTfLpIJSY4XBtu0qXFW2uDgCOKqOBaSCmxSinxSinJE2KUU+KUUITYpRT4pRQhNilFPikBQhRNtfWj0WH+A3XK7tz64eiY+A3Srk5fO7qV0UfkHQKxxIuj0THwG6DFSHx5HomPgN0OK6eH9tvQeywZfO7qUyKpMU74NiwrRt8AK3AOJ6Ob3E/vHhV9FRNpbNS+jKqReQREgjf16m1Q4hjnAFnmBsf591Nh5GtJD/KdD/v2T8S8G0KUrRInr7Kr8QQvCJfUFZi4tCQXuZba5tJclSUqCnFQmNDobAGqfFofwnQV02VWtmy77cUHfGndItnsThywpth3VRU006lKubUtJSpI5zceMkgk3uIx8ZLNNQaCK3jja6PAfDmhucEOvcfT7pvJrapxDas/loIB0khQlJMW3KFuFW8Vldm7RbwmcFKlKVGZQLeXoyEISASMok31JJ7LrC8qMPmSXMyU6mQncCQmxJMkAdtaMeKZHENo7UBZGIwE21+VhAJ0RsO6S6+NyFIT/ABc2nMPdUmKDs9shBUoQpxSnVDgVmY7BA7KmNWMmISCozYQkEkm2lqmicY4M799En3r+lVmAlxGRnMNH4F/dUHLVLAwqCtI56VEGSJQFBMq8xMdo41U8h3Et+EAkJSoocEkBIkFJibAm3/Hqq45U41T7KukpKVJBGWHGinMhQMJlSTKAJUBFedqJKpPZv7q5XDfEP1DMBqSTR4XwtdRiPhhyCJx0oCx6elr1op9vuNAwzKw6hMFSFGCoXKNyZEcYE9d6yGwsXjEtk4ZBW3MFJylMjKSLkEaDTcTW85NbVbU8ykqHOlsqW2UuNlKublSQFi8ExYnQ1tDFMnAe4Fjh5Tz+9VR5LLZhDh5RGCHtJGYcta3XvHMJ/KPk+4cO40yTdRKAFc1OdGRRWQOlEqF/vCsnhNvJaabbQ0sqAyhIIVJuZkCTOum+vReVboS3NpSQoTcdHpXHCw7hWF5NICi64fKJidDCukrvIHdRhY8shLNCVofEY4hhw54ut2v2U7BqW4pTjiObJQ2hKMwUQlAJJPCVKJjqFS4p+WlFa8UQiYGBcnLIZHFxUTHNgoMiYIO47xxrIbWw2fMnIjpAwRGZItJkpgWO6961u1X8qQneshPmG8/njWT28XEI+ikuOqySAkZRqQDrfQVzfxUgzgDgBf5Xo/8A80xzPhrnPBouJHqKA0+4IS/ww6TmKbSJVkSsbzkSopUkdq0W663RaA8taEfvrQn3mvOeQTCm8apJJBLCwsAkdE5DlJGv2ZHZXoKMEgaIQPMhA9wrQwe3fFTHADpZ9wPdcf8AERDHiDtGknjrQ9ifZFw3NLgpdStJkAoIIJFjB/tQsfsdawcry2jFi2FJI135oNjwohROtzuOptpVTyofcxRRhmApJkqeWQpKIAGUFQ1HSmOOWo8dFJQ2jsw6UuYldPHLnjkLRr9hv15/2s+hT+z3ciF+EoKSrLCzEEkwBOU3JJGu+rPBcsUEw+2pknySQpQV1eSCDwtF9aBgdmowWLYTmP0iVAlQCQVEDLA3SqBrWsUmRe/Ub1NgxI+P5X1wqrV6GVrmhzxmvjutBZXmSlUESAYNiJ40+KJFO5o5c0HKDBNoExqSesd9ahcGD5ila0vdTRzKFFdigbTxJaaUtIkiAE36RUQlKR1kkDtqLh9sFLnNYpssOESnMRkWLaH7JuLHjvqN2Ija8RuNE7k9sD3MMjRYG9WMV3LT8tLLUyhTIroFOy12KEKt279d/tMfAbpV3b313+0x8BulXKS+d3Uroo/IOgVq8PI9Ex8BuhxR3R9X6Fj4DdMiumh/bb0HssGXzu6lDiuRRIpZaeUxD5hK+isBSTAIOhE07b3NNNQGkFAT0UZc0gC5/vR8MlOYZ4CblRJAEAXuap+WW0WlMH6UQohJyZXSd8eUAATqSeA31lY0/MOi6/4BpE4k8d32H/fZZnk/s5vELUHEynKTEqF8wAuDO81q2NmNNmUNoSeIQkHviazfIzGp55xtIVdGaVZZASd8TrmG/vrYRU+EYwszVqsr4zK84gtvShWun/WmRURzFJcK2EgqPR51VwlKJzZJ3qUUgRuGbfpOiuZQJ0HE6dpqzNHtG5SdOPqOX++iy4Jti7OBrw9Dz+3D1ULaeEDjChLaMpjMsIIjKDlIJ6I0vB1rzXajZSuMqRvlCgpJB3iCY99XfKvl3zThbZE5RCiST0ryLbu0VE5O7G8ObW6olpI3jIoEyQQAoWFvbXHSYSV+Jkk0omx0XZQ4+GLCMjN6DktXyQM4Ru0QVpnSYUb/AIfw1avbGRiYQ4BqAlRtlKt88ISTHVVRyKH+WUAZSl51KDYSkEXgExfNV2+0CkyAd8EA3Ghvvrq4482GDDyAXKvnazGGWrGYmkPlFtTDt4dbScQ24sJS2lPOtFcZ81wFTeQOoCqfkqgJQsFbZUTORLja1pCYTK0pJyySNawnK7HIcxJSR5Cgkka69LXgOr3X0v8AhfhUhrELgZitKJ/ZCc0d6vZVXDipaC0sZjdthyHNrd7rZxSin5aUVrrnVFxWDS4L6jyVbwer+lY3lKSxAAKl3UFFKYSB5ajp9m265jhW5fdCErUYASlSiTA0iNfPXnmDScdilBwZ2wQjo50ATLigSTmVZpI0HlcLnGxrGOk8ouluYHG4mGPKyRwbyvRTeQOEl7EuOfWZGwBATCF38nd5CK28Vn+T7Q8NxuWwQlluBp9o/wD1rR5av4QARClm4uR0kpc82UzLVRtlKZKiF9FInKt1reYKijyo4K4mrvLWZ5R4tIRiwrQc3MG5BbTA6jJPfTsRWSioohblkts41pSkqDiyjKoZOmVSCnTnJCdTfqGu/wBLwq8zbahJzISqTqZSDJ67141s3Ch94okp1KY6egmLkTae6vWOSjhVgsOTNkZbiJCCUg9wFVcERZoKximBoFKyy1B5T7OcfwaEMDMvwptQTcBRCbA2O/qqyinIWpJBSpSSCD0VFOnGNe2p8XC6aPK3fYP5UeFmEMmZ3IjuFmuRf+H+O8MW9jEFKERBWopClpKVICU3UsC9yIkW41Y8pOTeXFtOYkNlsJWpPScWQsLWpOeSZsufOiNIFb7kni1L57nFFUZdb6lU2jqHdVHy2W2tTSebTmKwM4GUgWlMjjWQMOGTixqO3NX34t5hobj3Wa2btNx9xwFGRtswCTJWVARpYW6Wp1FWmWk0yEgBIgDQCnxW7EzIK5knusuSQvIPIAdkzLXQmn5a7lqRRqm2/wDX/wC0x8BulXeUP1/+2x8BulXKy+c9Sujj8g6BXKxZv0LHwG6bFFULN+hY+A3XIrpIT+m3oPZYEvnd1KGU1zLRctDfcCEKUohKUpKiToABNOe4NGY7kjWlxoKk5TY5LbZCyAD5QO8cKxmAw7OOWEjPzaVDNlSvLN8pJJyiMxgXN9KKcG7tTFhOaGAczik2IRNhJvmVBAEDjFq9EZwKWmubaQlKUpISgdFOlpNzrqbnfes4NOIJdwV4uEAy8VkOSWCSxi1oSnKV4fpi9nGnEpVl6jmkdRFbLLVHtQJaxuAUE5QpKkLVJXdxIAQSf2ov+zNaDLU2DkD2GuBIUeMjLHi+ItCy1B22HfB3eYSFOQMgJAE5kySSQIAk67qsstMfw+dKk/eSU/8AIEfjVqSy0gclVYQHAnmvLeTHJDw191zEH6NChmCbc4tUnKDuAiTF7iNZB+V2JOG57D4dpTTQyEqFkQ4CshMdci/3TW35MYAssrbVBUh51KiLgqBAsfNFH2y2HeYwyrpdUXnE7uZZsJ/ecUkeZJrKyVA0t8ziPva081zuDtzQfwo3JfZ3MYPDoOoQFK/eX01DsKo7KtFCxtNtLX6r0XLTkWM8L9wn8K03uEUZPAD2CzWAyyAcSfcrwjFYVfPuB1JbXmUVpWCClRlRHHzcZHGvSv8AD7ZymcM4HEKQpTyjC0qQYCUAEBQBjWoCNjIdbZxCky7icakpN/IDi1K7MiQa3eWs74fbyXu4f2Fo/EKZTBx/oocUoomWllrXtZKz/LMvJwbhYB4KUmZSNREaaG+6qrk1sR3D4E5kKS8Xi4R0ScuUJEZSfs9sk1p9sjnOYw40dKnHD/pN5RH8Suj2mrJhWVaTwINZouR8j63aD101/K0TljZGy9+p9ATp+Fk+RkqONWpKklWI+0CLJSPxJ760uWmMtEO4qd+IUezI3R8tWcI7NC08wq2JblmcORpDivO+US1P4vEYZoStbrZF4kNsXBJsIibmvSMlYrknged2jj8QfsOLbT+8tapPYlMfx03E24tYOJ/Cdh6aHPPAflZZzk0/gHGXnkgIDiMygtCoJJkQDPkjhxr0bkqiMGxwhRB3FJcWUkdRSQe2o/L7C58A9+wW1jsWkH2KNTOSaP8AI4T0SaZEzZzFg3VafK/aRBx33X4VlFLLRMtdy1etU1otkDLhQErQhS1KKiSmQJyiAeob6zfKwnwnCpTAbFwZQoqVmAJOXqCfbVbyi2e2tlalgZgkgeQkmbxKgRNpvwrI8jtlgrTi21IQ2JBayc3PSIUoALIzDWQI6JtWUY/1b9Vd3sv0W+Ca7lomWllrUtUkPLXctEy0stJaVUHKL9IPo2PgN12lyk/SD6Nj4DddrmJPOepXRR+QdAr7L0W/QsfAbpsUQDotehY+A3XIroYT+m3oPZYMvnd1Kblqi5a4zmsE4IBLpS2JvbylH/4itCE1lttPoxG0MJh5CktKW44NRzgSSlB82QT+9FVca62ZAdXED8q1gxT853NBP4Vhya2Z4PhWkEQqMy+OdVzPWBCf4atMtEy0iKtMAY0NHBVXOLnFx4qi5XsZsKVDVtSVg8IUKuSKjbbZz4XFJmJZXfhAke720fBu522165kIVI0ukG3fVWFuSaQc6Pv/AGrUzi+GMnhY9kstOQopuACR5Oacs7iQLkdVOy0stXHAOBaeKptcWuDhwUPBYANJUASSpRWsnetXlEDcOqglpSsYV5DkSwGkrOUaLmE/avcm0aVZRXQmozC221pl3BSid1OvXNvKHlprjUpWB9xemvkmjZKDi+c5tfMgFRSQJ0uNx40mJt0Lw3eQQjDECZhduBCz+yHkOuYVpAP+Vw4WdI5x5CEJA4wjP2qrRZazeweTzzOKDqlN5Th2m1pBJWVpabHCIC0kzNweutK4+lJhSkgncVJHvpmFbkYQRWpT8U4PfY10CWWmuHKCQkqO5IITJ3So2SOv2HSkcW2NXED+NA/GnIfQrRaT5lJPuNWHGxV0q7dDdWq7BYN7n3HXy3dAQ2lvPCEg5iOkBv76sctOzjiO8UzwlH30f8kf1pkbWxNytTpHukdmcnYhaSsqQFDnCSUkXSpICCoxYJISki+/zgLLXQ4n7ye8U4RTYWCJmS7rcnTSbV+eqJ3oTzgQlS1GEpBUT1JEms3yASTh3Vn9Y+4v2JB9oNaPHYJLzTjaiYWkpJBuJ3jr30LY+yU4ZlDSCSEzc6kqUVEmPPSuBMgPAA90gIEZHEkdlA5WtKODfCY8kZp+5IKo69PbReTCf8lhfQo91qnbRwAeZcbJIC0lMgTE6GN8Gu7PwIYabaSSQ2hKQTEkARJijKdrm9KRmGzy8bv8ImWuxT8tdy1LaiVBypQFoZYjN4Q+2Cm/kJMuE8BkQaA1yZZwqMTcltwKKUqJIZKyc4aAsEkK4T0dTVkhkuY5az5LDKGk/vuw4s9iQkfx1H5XYhTbTRAkF3IscQtp0DuMHsrBMWfDyS8SSR3W+JsmKii4NAaeysNmPc4wyv7zaFd6Qak5aj7FYyYbDJP2WWh3NpqZlrbYflFrDdWY0h5a6E0TLXctOtNWZ5S/pB9Gx8BulS5TfpKvRsfAbpVzcnmPVdFH5B0C0I8lr0LHwG64ba1mNq7TcQ4EhZCQ3hwLqAg4dvh236qrFYsm6lEzv3b41/Nqn/8AWbG0NDd2nbusx2FJcSTxWzfxTWUhbiQDYgLKT5pSZqK3jcKyBzYQncMqAD3wCayvhMXN/wB2fMKXhHBB3AEzpYT7eqqrvijybDRalGHAGUk0tYeULV/K7v70FzlO2NEqO7cB19fsrKuPazGkdf51/N6aXdN/m6vdrUZ+KT+nZHh41pXuUiVWDZI1Jz5dDO4TqBUP/wDo1oAShACRpZS951UpUz31SeFzaDPd1jXTQ0lOK37r3JOvVwqB2OmJzZteg/pSbNoGWtOStHOVL02yJ/gUr8eygHlLiFGA6NY6LKJt+8TFQ0vqndrfXq67a04LiY13GwkajjvpPHTn+RQI2cgjK2tiDq66esZG+wZUgzTW8as2UpwxxcdUZG+5saGH1EGxPGb+yiN5heCD1Xt5gKidiJHb3HuU4NaNwTV4PnPKEwRZRWuPOD7jTfFjaNyfMkR3CR+Zo3PDQnTjJjeR7fbTfCt4IjgBHHU24VEZHc07RDIbAMJBP7qRoRvohWyrymgfOEqMC2hFNTiT94d5G6NIpOLiM0dRPsGlMzORaIEMGJQjSPIaJ4iONO8IbSDBKZ0ASkAX3bjYGggJ3BO7WEx1iB1Cma6iB/TXfS5iltSnMSmfZOVPHd+d1DGPbJAIF7TAHm1sajqxQBNz2E6C+mg/vSGIscyVQCBNhYC35/JElqeh5AEARYaonuiijFIj7IuADknrm1UZxqZnKddbHTt/JFIRI1B1Am/Xbs30lFLavBiUCcxiJ0ChMfnUUxO0EfZUbcTEcarUrEXiRqSDYwLf90EtgmbnfAnu0oF80WtAMabQe0OLt2T+YpHGux0XVcAM2Y903qhbXJIBsmZsAkk9lv705vISIURfUAkW1uDbWeunCSRv8ikIaeCvEbbeGqyexB/CiI5Ru7z5pQke6s+5Ay5VKO/WBu9vn4CnNpWbHTiQNT+FSjEzjc89yozGw8AtBhuUCgVEBJzKBV0VXISE7jayRSxW2Q+EpcSMoVJAJBPQWgi8x9ZPZVBkg63tuAMQOvTdRUA65t2tr23k/m9OGJlDNnm03Un18+0/lvv1WoZ5TIAAKFQAANNItPXUpHKNo/eHYD7jWRSPvREm/AQYHupjz5Fkib6xraLgXGh7qtN+JYhoqwVC7DsJuluEbaZP2484UPwozePaVo4nvA99YRvFEagWgwZPG0qHVTRjRvSN+hA3xoDUzfi03Fo/7umHCt4Eq85T/pKvRsfAbpVH2gqVIIsOZw9tf1DdKnXm+bmtBugAUHbk88ZJH0TEBNpHgzWvGoAatcEwN8T+dKl7cB58xM83h9+4YZrh7Z4i1Va8ZMSqJIuCVdQCbdR3b6yJKzHqoTvTluqBAmwtrNhB03mkXlC53zvtfX3ndTQkSVKi/ngzrcEE9h3U1IQImdAR0tAIO/uPm89NzJFMRJA6+uJ3C57O6uEnL9m3AxcXPd+FCw7aSCDuSoQFQcsTeQdLmhBpAT5Rgb7qta/nP46bqLSqWhZ3RvBiTPkj3xTQ4UgzBMCN54zr11GaweUklcxaIAN5G433+2iuKQRAkKkb5Buob7+/TuVCccUZno6mJ3wOH5tSW8N4BOkweu1t96EvD70lWm4TwFvbUdlk3mT5Ug2OpgDjuptpFPD8neAB59NLTv8AxohfsZnTTTU++1/zEZtgjXdOnSuezdanJRAjpGdBATujWeIB7aTMEInPo3yNdYUOO/8Ah7q4jEJAHSmO7fm08yb20oYQSVW3EDXLGpvruArhR0elAH2ZEbtJ3f2pLCRSQ8Dm6XHdut/fuFMKpkASd0Ddvude62tDaMSOvXLmuJjQ6DpG/Cmx5Qved2p6Nom39h2OtCctSZ1Nri1ok/8A5V3UFbYnyjcnWOJ3fh1ddOGz+kSpQNicsnSRCRe3la6WOsUJhvo3BkX6OVRgQrUdY9ppbFIRWyZ0G4bokRra0G/bXS8qLiATe0GmKxEEJECe0mNbRrc7+HCmsqKcpXxlSRAO6LcdBTUJoSOI03C8XnSOFGaZCgBFzvlSeF/x7OuiBwLAyaneQO8W4TamLUoDMSm0CREToTe8D2z1U6gUtJ0ESFGAOIk9UyNKAkC0KjTSRA7r8Z66KW1Kkpyq08nNEaTBPAT3V3miZkngR5W6Nx933abSQpql2gaxPEGDex3T7qeyiRBi47Rbhvt+PCnrYSoQrMBO4ZSbmBPbvteueCwmysuhvA1SZTfTfc8KcQhBWg5joBuOpi9tLD8+ZdIEXMX+9MnUSDEWHnimtNHRSoMp1/a3pjdE3pi8QZEGdBNoPmPnFJWqFMbbJtmUNdx4wOlv7q4UlJ6UX6zfzWG6KiLeUNPNv7ze9vfrROfUQAJO+8EEjQjt/wCqUBKprZPcBaQoaTr/AE4URpC/Nf73E63J4aDhVc29+1AUYiNYmTI7BHVRy4q99Ym4gq3xN6VClc+v73HiItvvw9poPhSSRnAEmLgdR3+7zVGcdCIJkRrcxcf0I9nVSDoOVWYwY0I0PWPye2ikq0mN1bjTmcPp6BulTcSqeaPFjDfy7dKtdnlCnG5R9q4HwgpcZeYGZtmM4xIPRYQg5voj9oHThUJXJonXEsg9QxMgQJuWbmlSqE4djjaaWhFw3J/J+vZJv0icTN+oMxRBsO4l1ggWucVI1v8AUnjEUqVJ4ZiTIF1exBBCXMMOH6VYz6Ht7K4rYea5xDIInQYi8qCiT9CL2HdSpUeGZ6oyBAVya4PYeZ1jE2HAfQ9Z9lMRyYI/8S0f4sVvkH9T1iu0qPCs9UZAnJ5ORo8wLj7WM7f1PXTk8nz9p9k6WnFX43DP5muUqPCs9UbMJw2Ba7zBP/uBFo15nzGkrYSv/PYNtP8AM9U35neaVKjwrEZAuq2EbQ+ybXk4qN9h9D10JzYS1C72GkafpOhEH9RbQUqVAwrAjIF1HJ9Q1fYVeYPhMaCP1N64dgubn2JnWcVYbrcz5++uUqPDMRkCM3sRWq32FduKFvU8aanYiwAA8xbrxItHoOPupUqPCsRswnL5P/dfw4N4URiVRwiWd27zUIcmAIAfZMZrq8IJufQ8LUqVHhWeqNmEdrYUTLzJ4ScSfbzP5mjHYbah0nWQY3eEECx4s3E/hwrtKkGFYEZAmt7DQAAHmgAIt4SO0gM660M7AEg+EtAABIEYk2nWSz+daVKl8Kz1S5AnObDBVIxDW/8A9QNd/wBTbTQceqiHZp059iN36X1C/wBDwBPbSpUeGZ6oyBAc5PpVOZ7Dq84xY3XNmrbzTFcmkapdZBkm3hMSY4snr140qVL4ZnqjIE5fJ5JB+makxKs2JBsZ3MRuA03dhc7ydTAyYloEHeMRB425mxPHz0qVJ4ZnqjIEVGyzeXsOCd4GI9n0Fv7U1zYSTfnmO0Ym/nPM27KVKjwrAjIE1vk+gavNEiNTiR7mdev+tdXsFNsrzCfMMT3RzMRSpUvh2eqMgS2ltdhtYRzgJQ2ygkJdiUsoSYlA3g7hXKVKpxoKTl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2" name="AutoShape 6" descr="data:image/jpeg;base64,/9j/4AAQSkZJRgABAQAAAQABAAD/2wCEAAkGBhQQEBAUEBQVFBQUFBQUFBQVFRAQFRYUFBQVFBQVFBYXGygeFxkkGRQUHy8gIycpLCwtFR4xNTAqNSYrLCkBCQoKDgwOGg8PGiokHyQpKikqLCwvLC8sKSksLCwsLCwsLCwsKSwsLCksLCksKSwpKSkqKiwpLCwsLCksLCwsLP/AABEIALcBEwMBIgACEQEDEQH/xAAbAAABBQEBAAAAAAAAAAAAAAADAAIEBQYBB//EAEsQAAEDAgMDBgoGCAYABwEAAAECAxEAIQQSMQVBUQYTImGBkRQVMnFzk6Gxs9MjM0JSwfA0Q2JygrTR4QckY4OS8URTVISiwtIW/8QAGwEAAQUBAQAAAAAAAAAAAAAAAAECAwQFBgf/xAAyEQABBAADBgQFBQEBAQAAAAABAAIDEQQSIRMxQVFxkRQyYbEFIlKBoSMzQsHR8BUG/9oADAMBAAIRAxEAPwCdicQWylKEtBIaYgczhjqw2TconUk0Hxivg36jC/Lp20fLHomP5dqotdJFFGY2ktG4cByWLJI8POp3lSPGK+DfqML8ul4xXwb9Rhfl1GilFSbGP6R2Cj2j+Z7qT4xXwb9Rhfl1zxivg36jC/LoEVyKNjH9I7BLtH8z3Ujxkvg36jC/LrnjJfBv1GF+XQIrkUbGP6R2CNo/me6keMl8G/UYX5dLxmvg36jC/LqNFKKNjH9I7BG0fzPdSPGa+DfqML8ul4zXwb9Rhfl1HiuRRsY/pHYI2j+Z7qT4zXwb9Rhfl0vGa+DfqML8uo0Uoo2Mf0jsEbR/M91J8Zr4N+owvy6XjNf+n6jC/LqNFKKNjH9I7BJtH8z3Ujxmvg36jC/LpeM18G/UYX5dR4pRRsY/pHYI2j+Z7qR4zXwb9Rhfl13xmvg36jC/LqNFKKNjH9I7BLtH8z3Ujxmvg36jC/LrvjNfBv1GF+XUaKUUuxj+kdgk2r+Z7qT4zX/p+owvy6XjNfBv1GF+XUaKUUbGP6R2CNo/me6k+M18G/UYX5dd8ZL4N+owvy6jRSijYx/SOwRtH8z3Unxkvg36jC/LpeMl8G/UYX5dR4pRRsY/pHYI2r+Z7qT4yXwb9Rhfl0vGK+DfqML8uo8Uoo2Mf0jsEbV/M91I8ZL4N+owvy674xXwb9Rhfl1HilFGxj+kdgjaP5nupHjFfBv1GF+XXRtBfBv1GF+XUeK6BRsY/pHYI2j+Z7pu2MI2p0KLbcqaYUYbbEksNkmAI1NKi7V8tPocP8BulXLy6PPUrdj8o6I20B0x6Jj+XaqME1Lx/lp9Ex/LtVHRqK6eH9tvQeywpPOepRBgFRMUBSIrebGwaXGDPCsdtFnK4oddMimzuLeSe+PKAVECalN7MWoSBTMIOmJrdtNgMggbqSaYx1SIow9ZTD8nlKrr/Jtaamp20pLmlqNtHlHmTA1qPPLYpSZY6WeOy1bhR8PsJat1FwO1DnE1qn3oaCkilkleygkZG12qyWK2EUCTUJrZ5UYFXWM2yFpg1IwC0JbJGtLtHtbqkyNJ0VFitlFAruE2QpYqxYxXOrhVWGJfDIsKDI4fLxQGNOvBZ9/Y6k1BcZI1qyxe1io1CefzVMzNxUTsvBRoroFdijYaMwmpSowmowijupi241rTtBIRVLjmelULJMxpSuZQUVnDFWlOfwpTrV5srDACajbaTekEtupBZTbVOhE1Nb2WSKLgsNaTT/D8pinOcTo1IGjioq9mkVFLd4q8bxwVUPEMQqaRrzuKHNHBRDhjE0GKulgFFqqFpvT2OtI4UuJRNPQ1JqQyiBQ0K6VLaSkvBaYpmpa3bVFLhoBJQaTCikBXVKrgp6anbW+sT6HD/Abrld2t9Yn0OH+A3Srk5fO7qV0MfkHQI+PHTT6Jj+XaqOjWpOOHST6Jj+XaoLbckCumh/ab0HssKTznqV6DybWDh6xG1ly6vzmtnsZnm8OdZIrJYvAqU4qAdap4ehI4qzNZY0KvZ8oV6Dsl5JZGbhWJ8XKGoq9awy+Z6JqTEgPA1TICWk6JbTeaSoxFUOOKTdNdfwiyq80J/BKSLipY2BtaqN7i7gh4NULE1pcbtA80AnSKzLLRJAFajwfKx0uFNnqwSnRXRWTcMk05OIIEUnRc0yKs0q9omGfyqmrV3aQcEGqtpjNRBgVcKjc1pOqe1xA0UlGzgrSo+M2cUVMweDWL13aeItFMDjmoFPIGWyqWK6gXpxpzQuKsKFWzVkCpCGkrFOSyC3UFOL5uRVOs25WbrepZeCDFQdprkimtPZ1yaLtBYinhuVwTS6wgJeOW1QnDJqwwUERQMRhjNStoGlGdQgMm9SsUbCuYXCyaJjQIoJBcgblzBuSINCfZ6VNwxg1NcRN6Q/KUDUKMswIoLSae/TGhengaJpOqIummKc63Q+bNAQUxQrkU8opAU9Im7W+sT6HD/AbpUtr/AFifRYf4DdKuTl87upXQR+QdApWNHST6Jj+XaoTSoINHxo6SfRMfy7VAiunhH6Teg9lhSec9StthOULKWUybjUU48ocPlned0Vh4rsVX8Gy95U3iXLR4raja0G16i4bbuQRuqmrkVKIGgUozM67VurbIJmKG/tMLBBFVkVyKcIWhJtHIjLuVU1Pxu2CtOWquKUU4sBNlNDyBQTTXIp8VyKemLrTmU1ZNbUgaVWRSimuYHb04OI3LRsbVTlPGqLGPZlE0IGuRTGRBpsJzpC4UmxSFOilFSqNTUbQITFQnFSaUUopA0DclLiV1pUGpOJWCBUWK7QRraAV1tzLUrwwReokUooLQUBxCsE4kRUF1cmuRSigNAQXWmipTT9oNR4rsUpFpAaSc1pNmKUUopaQjc7TlLFAilFNypbSUZpoFPikBTkiDtj6weiw/wG6VLbP1o9Fh/gN0q5OXzu6ldDH5B0Cm4sdJPomPgNUCKk4oXT6Jj4DdBiunh/bb0HssGTzu6lNilFGZSMwnSRNCC5W8ne2640dD5CoGnEQe2kMgDwzmCeycIyWF/I0uRXIokVzLUlqNMiuRRIrkUWhMilFPy1yKVImRSig43aLTIBdWlE6TMnzAXouHfS4kKbUFJOikkEGkDgTV6p2U1daJ6GiqYBJAJgAkmBNgNaaUwSDqDB84sR31N2Y1mdSk/aC096FD8arsHHNNxYZE2/hFQh7tsWXplB/J/wAUpa3Yh1a5iL9KCJFKKrMRtB3I46kNobbWps86HCtxaU5sqAiybAkkzFtZipuz8YHmkOJBAWJg6i5BB8xBFEeJjlcWNOo3pJMPJG0OcNCp2AU2HE875F51mwnogG50HbUk7HzozsHOkeUkwFoPAgEz2HvqpdkvNDcltxfataWx7EL/AOR41MYeUhWZCik8Rb/uoKkkc6SN1EGq4Guf35Ke42NbG8WCLJ4i+X25oGWn43DqZbS44AGyJzZhIG45dagbZ2wvniQmBkTqk5VHVa5EaSBruqDyw5VpcbQhtJ5xIhSRzK0GEqQAT5U9I66bqoz/ABNwprRTgdbW1D8AeY9sSHMcPlo6/ccx7q6ipDmFDaUreORKvIEZnHOptGp85gV50OVGJ5lCACXSQEJQiSW24BJy3IJBE9RregKUrnHVFx1Q6S1a/upGiU9Qq4zEvxJqHQcSf6H+rMnwTcGAZjbj/EcOp/oIIfcU4ZbCG46AkLIEfaI1UTc238AIPFPiqzEc44Xyha0BopQkI5uVrUgrlWcHMnyUhKdSTUkkrMHFbiSL6nVVo4n4uTK0AGvtorCK7FRtkYvnmGnDEqTfLpIJSY4XBtu0qXFW2uDgCOKqOBaSCmxSinxSinJE2KUU+KUUITYpRT4pRQhNilFPikBQhRNtfWj0WH+A3XK7tz64eiY+A3Srk5fO7qV0UfkHQKxxIuj0THwG6DFSHx5HomPgN0OK6eH9tvQeywZfO7qUyKpMU74NiwrRt8AK3AOJ6Ob3E/vHhV9FRNpbNS+jKqReQREgjf16m1Q4hjnAFnmBsf591Nh5GtJD/KdD/v2T8S8G0KUrRInr7Kr8QQvCJfUFZi4tCQXuZba5tJclSUqCnFQmNDobAGqfFofwnQV02VWtmy77cUHfGndItnsThywpth3VRU006lKubUtJSpI5zceMkgk3uIx8ZLNNQaCK3jja6PAfDmhucEOvcfT7pvJrapxDas/loIB0khQlJMW3KFuFW8Vldm7RbwmcFKlKVGZQLeXoyEISASMok31JJ7LrC8qMPmSXMyU6mQncCQmxJMkAdtaMeKZHENo7UBZGIwE21+VhAJ0RsO6S6+NyFIT/ABc2nMPdUmKDs9shBUoQpxSnVDgVmY7BA7KmNWMmISCozYQkEkm2lqmicY4M799En3r+lVmAlxGRnMNH4F/dUHLVLAwqCtI56VEGSJQFBMq8xMdo41U8h3Et+EAkJSoocEkBIkFJibAm3/Hqq45U41T7KukpKVJBGWHGinMhQMJlSTKAJUBFedqJKpPZv7q5XDfEP1DMBqSTR4XwtdRiPhhyCJx0oCx6elr1op9vuNAwzKw6hMFSFGCoXKNyZEcYE9d6yGwsXjEtk4ZBW3MFJylMjKSLkEaDTcTW85NbVbU8ykqHOlsqW2UuNlKublSQFi8ExYnQ1tDFMnAe4Fjh5Tz+9VR5LLZhDh5RGCHtJGYcta3XvHMJ/KPk+4cO40yTdRKAFc1OdGRRWQOlEqF/vCsnhNvJaabbQ0sqAyhIIVJuZkCTOum+vReVboS3NpSQoTcdHpXHCw7hWF5NICi64fKJidDCukrvIHdRhY8shLNCVofEY4hhw54ut2v2U7BqW4pTjiObJQ2hKMwUQlAJJPCVKJjqFS4p+WlFa8UQiYGBcnLIZHFxUTHNgoMiYIO47xxrIbWw2fMnIjpAwRGZItJkpgWO6961u1X8qQneshPmG8/njWT28XEI+ikuOqySAkZRqQDrfQVzfxUgzgDgBf5Xo/8A80xzPhrnPBouJHqKA0+4IS/ww6TmKbSJVkSsbzkSopUkdq0W663RaA8taEfvrQn3mvOeQTCm8apJJBLCwsAkdE5DlJGv2ZHZXoKMEgaIQPMhA9wrQwe3fFTHADpZ9wPdcf8AERDHiDtGknjrQ9ifZFw3NLgpdStJkAoIIJFjB/tQsfsdawcry2jFi2FJI135oNjwohROtzuOptpVTyofcxRRhmApJkqeWQpKIAGUFQ1HSmOOWo8dFJQ2jsw6UuYldPHLnjkLRr9hv15/2s+hT+z3ciF+EoKSrLCzEEkwBOU3JJGu+rPBcsUEw+2pknySQpQV1eSCDwtF9aBgdmowWLYTmP0iVAlQCQVEDLA3SqBrWsUmRe/Ub1NgxI+P5X1wqrV6GVrmhzxmvjutBZXmSlUESAYNiJ40+KJFO5o5c0HKDBNoExqSesd9ahcGD5ila0vdTRzKFFdigbTxJaaUtIkiAE36RUQlKR1kkDtqLh9sFLnNYpssOESnMRkWLaH7JuLHjvqN2Ija8RuNE7k9sD3MMjRYG9WMV3LT8tLLUyhTIroFOy12KEKt279d/tMfAbpV3b313+0x8BulXKS+d3Uroo/IOgVq8PI9Ex8BuhxR3R9X6Fj4DdMiumh/bb0HssGXzu6lDiuRRIpZaeUxD5hK+isBSTAIOhE07b3NNNQGkFAT0UZc0gC5/vR8MlOYZ4CblRJAEAXuap+WW0WlMH6UQohJyZXSd8eUAATqSeA31lY0/MOi6/4BpE4k8d32H/fZZnk/s5vELUHEynKTEqF8wAuDO81q2NmNNmUNoSeIQkHviazfIzGp55xtIVdGaVZZASd8TrmG/vrYRU+EYwszVqsr4zK84gtvShWun/WmRURzFJcK2EgqPR51VwlKJzZJ3qUUgRuGbfpOiuZQJ0HE6dpqzNHtG5SdOPqOX++iy4Jti7OBrw9Dz+3D1ULaeEDjChLaMpjMsIIjKDlIJ6I0vB1rzXajZSuMqRvlCgpJB3iCY99XfKvl3zThbZE5RCiST0ryLbu0VE5O7G8ObW6olpI3jIoEyQQAoWFvbXHSYSV+Jkk0omx0XZQ4+GLCMjN6DktXyQM4Ru0QVpnSYUb/AIfw1avbGRiYQ4BqAlRtlKt88ISTHVVRyKH+WUAZSl51KDYSkEXgExfNV2+0CkyAd8EA3Ghvvrq4482GDDyAXKvnazGGWrGYmkPlFtTDt4dbScQ24sJS2lPOtFcZ81wFTeQOoCqfkqgJQsFbZUTORLja1pCYTK0pJyySNawnK7HIcxJSR5Cgkka69LXgOr3X0v8AhfhUhrELgZitKJ/ZCc0d6vZVXDipaC0sZjdthyHNrd7rZxSin5aUVrrnVFxWDS4L6jyVbwer+lY3lKSxAAKl3UFFKYSB5ajp9m265jhW5fdCErUYASlSiTA0iNfPXnmDScdilBwZ2wQjo50ATLigSTmVZpI0HlcLnGxrGOk8ouluYHG4mGPKyRwbyvRTeQOEl7EuOfWZGwBATCF38nd5CK28Vn+T7Q8NxuWwQlluBp9o/wD1rR5av4QARClm4uR0kpc82UzLVRtlKZKiF9FInKt1reYKijyo4K4mrvLWZ5R4tIRiwrQc3MG5BbTA6jJPfTsRWSioohblkts41pSkqDiyjKoZOmVSCnTnJCdTfqGu/wBLwq8zbahJzISqTqZSDJ67141s3Ch94okp1KY6egmLkTae6vWOSjhVgsOTNkZbiJCCUg9wFVcERZoKximBoFKyy1B5T7OcfwaEMDMvwptQTcBRCbA2O/qqyinIWpJBSpSSCD0VFOnGNe2p8XC6aPK3fYP5UeFmEMmZ3IjuFmuRf+H+O8MW9jEFKERBWopClpKVICU3UsC9yIkW41Y8pOTeXFtOYkNlsJWpPScWQsLWpOeSZsufOiNIFb7kni1L57nFFUZdb6lU2jqHdVHy2W2tTSebTmKwM4GUgWlMjjWQMOGTixqO3NX34t5hobj3Wa2btNx9xwFGRtswCTJWVARpYW6Wp1FWmWk0yEgBIgDQCnxW7EzIK5knusuSQvIPIAdkzLXQmn5a7lqRRqm2/wDX/wC0x8BulXeUP1/+2x8BulXKy+c9Sujj8g6BXKxZv0LHwG6bFFULN+hY+A3XIrpIT+m3oPZYEvnd1KGU1zLRctDfcCEKUohKUpKiToABNOe4NGY7kjWlxoKk5TY5LbZCyAD5QO8cKxmAw7OOWEjPzaVDNlSvLN8pJJyiMxgXN9KKcG7tTFhOaGAczik2IRNhJvmVBAEDjFq9EZwKWmubaQlKUpISgdFOlpNzrqbnfes4NOIJdwV4uEAy8VkOSWCSxi1oSnKV4fpi9nGnEpVl6jmkdRFbLLVHtQJaxuAUE5QpKkLVJXdxIAQSf2ov+zNaDLU2DkD2GuBIUeMjLHi+ItCy1B22HfB3eYSFOQMgJAE5kySSQIAk67qsstMfw+dKk/eSU/8AIEfjVqSy0gclVYQHAnmvLeTHJDw191zEH6NChmCbc4tUnKDuAiTF7iNZB+V2JOG57D4dpTTQyEqFkQ4CshMdci/3TW35MYAssrbVBUh51KiLgqBAsfNFH2y2HeYwyrpdUXnE7uZZsJ/ecUkeZJrKyVA0t8ziPva081zuDtzQfwo3JfZ3MYPDoOoQFK/eX01DsKo7KtFCxtNtLX6r0XLTkWM8L9wn8K03uEUZPAD2CzWAyyAcSfcrwjFYVfPuB1JbXmUVpWCClRlRHHzcZHGvSv8AD7ZymcM4HEKQpTyjC0qQYCUAEBQBjWoCNjIdbZxCky7icakpN/IDi1K7MiQa3eWs74fbyXu4f2Fo/EKZTBx/oocUoomWllrXtZKz/LMvJwbhYB4KUmZSNREaaG+6qrk1sR3D4E5kKS8Xi4R0ScuUJEZSfs9sk1p9sjnOYw40dKnHD/pN5RH8Suj2mrJhWVaTwINZouR8j63aD101/K0TljZGy9+p9ATp+Fk+RkqONWpKklWI+0CLJSPxJ760uWmMtEO4qd+IUezI3R8tWcI7NC08wq2JblmcORpDivO+US1P4vEYZoStbrZF4kNsXBJsIibmvSMlYrknged2jj8QfsOLbT+8tapPYlMfx03E24tYOJ/Cdh6aHPPAflZZzk0/gHGXnkgIDiMygtCoJJkQDPkjhxr0bkqiMGxwhRB3FJcWUkdRSQe2o/L7C58A9+wW1jsWkH2KNTOSaP8AI4T0SaZEzZzFg3VafK/aRBx33X4VlFLLRMtdy1etU1otkDLhQErQhS1KKiSmQJyiAeob6zfKwnwnCpTAbFwZQoqVmAJOXqCfbVbyi2e2tlalgZgkgeQkmbxKgRNpvwrI8jtlgrTi21IQ2JBayc3PSIUoALIzDWQI6JtWUY/1b9Vd3sv0W+Ca7lomWllrUtUkPLXctEy0stJaVUHKL9IPo2PgN12lyk/SD6Nj4DddrmJPOepXRR+QdAr7L0W/QsfAbpsUQDotehY+A3XIroYT+m3oPZYMvnd1Kblqi5a4zmsE4IBLpS2JvbylH/4itCE1lttPoxG0MJh5CktKW44NRzgSSlB82QT+9FVca62ZAdXED8q1gxT853NBP4Vhya2Z4PhWkEQqMy+OdVzPWBCf4atMtEy0iKtMAY0NHBVXOLnFx4qi5XsZsKVDVtSVg8IUKuSKjbbZz4XFJmJZXfhAke720fBu522165kIVI0ukG3fVWFuSaQc6Pv/AGrUzi+GMnhY9kstOQopuACR5Oacs7iQLkdVOy0stXHAOBaeKptcWuDhwUPBYANJUASSpRWsnetXlEDcOqglpSsYV5DkSwGkrOUaLmE/avcm0aVZRXQmozC221pl3BSid1OvXNvKHlprjUpWB9xemvkmjZKDi+c5tfMgFRSQJ0uNx40mJt0Lw3eQQjDECZhduBCz+yHkOuYVpAP+Vw4WdI5x5CEJA4wjP2qrRZazeweTzzOKDqlN5Th2m1pBJWVpabHCIC0kzNweutK4+lJhSkgncVJHvpmFbkYQRWpT8U4PfY10CWWmuHKCQkqO5IITJ3So2SOv2HSkcW2NXED+NA/GnIfQrRaT5lJPuNWHGxV0q7dDdWq7BYN7n3HXy3dAQ2lvPCEg5iOkBv76sctOzjiO8UzwlH30f8kf1pkbWxNytTpHukdmcnYhaSsqQFDnCSUkXSpICCoxYJISki+/zgLLXQ4n7ye8U4RTYWCJmS7rcnTSbV+eqJ3oTzgQlS1GEpBUT1JEms3yASTh3Vn9Y+4v2JB9oNaPHYJLzTjaiYWkpJBuJ3jr30LY+yU4ZlDSCSEzc6kqUVEmPPSuBMgPAA90gIEZHEkdlA5WtKODfCY8kZp+5IKo69PbReTCf8lhfQo91qnbRwAeZcbJIC0lMgTE6GN8Gu7PwIYabaSSQ2hKQTEkARJijKdrm9KRmGzy8bv8ImWuxT8tdy1LaiVBypQFoZYjN4Q+2Cm/kJMuE8BkQaA1yZZwqMTcltwKKUqJIZKyc4aAsEkK4T0dTVkhkuY5az5LDKGk/vuw4s9iQkfx1H5XYhTbTRAkF3IscQtp0DuMHsrBMWfDyS8SSR3W+JsmKii4NAaeysNmPc4wyv7zaFd6Qak5aj7FYyYbDJP2WWh3NpqZlrbYflFrDdWY0h5a6E0TLXctOtNWZ5S/pB9Gx8BulS5TfpKvRsfAbpVzcnmPVdFH5B0C0I8lr0LHwG64ba1mNq7TcQ4EhZCQ3hwLqAg4dvh236qrFYsm6lEzv3b41/Nqn/8AWbG0NDd2nbusx2FJcSTxWzfxTWUhbiQDYgLKT5pSZqK3jcKyBzYQncMqAD3wCayvhMXN/wB2fMKXhHBB3AEzpYT7eqqrvijybDRalGHAGUk0tYeULV/K7v70FzlO2NEqO7cB19fsrKuPazGkdf51/N6aXdN/m6vdrUZ+KT+nZHh41pXuUiVWDZI1Jz5dDO4TqBUP/wDo1oAShACRpZS951UpUz31SeFzaDPd1jXTQ0lOK37r3JOvVwqB2OmJzZteg/pSbNoGWtOStHOVL02yJ/gUr8eygHlLiFGA6NY6LKJt+8TFQ0vqndrfXq67a04LiY13GwkajjvpPHTn+RQI2cgjK2tiDq66esZG+wZUgzTW8as2UpwxxcdUZG+5saGH1EGxPGb+yiN5heCD1Xt5gKidiJHb3HuU4NaNwTV4PnPKEwRZRWuPOD7jTfFjaNyfMkR3CR+Zo3PDQnTjJjeR7fbTfCt4IjgBHHU24VEZHc07RDIbAMJBP7qRoRvohWyrymgfOEqMC2hFNTiT94d5G6NIpOLiM0dRPsGlMzORaIEMGJQjSPIaJ4iONO8IbSDBKZ0ASkAX3bjYGggJ3BO7WEx1iB1Cma6iB/TXfS5iltSnMSmfZOVPHd+d1DGPbJAIF7TAHm1sajqxQBNz2E6C+mg/vSGIscyVQCBNhYC35/JElqeh5AEARYaonuiijFIj7IuADknrm1UZxqZnKddbHTt/JFIRI1B1Am/Xbs30lFLavBiUCcxiJ0ChMfnUUxO0EfZUbcTEcarUrEXiRqSDYwLf90EtgmbnfAnu0oF80WtAMabQe0OLt2T+YpHGux0XVcAM2Y903qhbXJIBsmZsAkk9lv705vISIURfUAkW1uDbWeunCSRv8ikIaeCvEbbeGqyexB/CiI5Ru7z5pQke6s+5Ay5VKO/WBu9vn4CnNpWbHTiQNT+FSjEzjc89yozGw8AtBhuUCgVEBJzKBV0VXISE7jayRSxW2Q+EpcSMoVJAJBPQWgi8x9ZPZVBkg63tuAMQOvTdRUA65t2tr23k/m9OGJlDNnm03Un18+0/lvv1WoZ5TIAAKFQAANNItPXUpHKNo/eHYD7jWRSPvREm/AQYHupjz5Fkib6xraLgXGh7qtN+JYhoqwVC7DsJuluEbaZP2484UPwozePaVo4nvA99YRvFEagWgwZPG0qHVTRjRvSN+hA3xoDUzfi03Fo/7umHCt4Eq85T/pKvRsfAbpVH2gqVIIsOZw9tf1DdKnXm+bmtBugAUHbk88ZJH0TEBNpHgzWvGoAatcEwN8T+dKl7cB58xM83h9+4YZrh7Z4i1Va8ZMSqJIuCVdQCbdR3b6yJKzHqoTvTluqBAmwtrNhB03mkXlC53zvtfX3ndTQkSVKi/ngzrcEE9h3U1IQImdAR0tAIO/uPm89NzJFMRJA6+uJ3C57O6uEnL9m3AxcXPd+FCw7aSCDuSoQFQcsTeQdLmhBpAT5Rgb7qta/nP46bqLSqWhZ3RvBiTPkj3xTQ4UgzBMCN54zr11GaweUklcxaIAN5G433+2iuKQRAkKkb5Buob7+/TuVCccUZno6mJ3wOH5tSW8N4BOkweu1t96EvD70lWm4TwFvbUdlk3mT5Ug2OpgDjuptpFPD8neAB59NLTv8AxohfsZnTTTU++1/zEZtgjXdOnSuezdanJRAjpGdBATujWeIB7aTMEInPo3yNdYUOO/8Ah7q4jEJAHSmO7fm08yb20oYQSVW3EDXLGpvruArhR0elAH2ZEbtJ3f2pLCRSQ8Dm6XHdut/fuFMKpkASd0Ddvude62tDaMSOvXLmuJjQ6DpG/Cmx5Qved2p6Nom39h2OtCctSZ1Nri1ok/8A5V3UFbYnyjcnWOJ3fh1ddOGz+kSpQNicsnSRCRe3la6WOsUJhvo3BkX6OVRgQrUdY9ppbFIRWyZ0G4bokRra0G/bXS8qLiATe0GmKxEEJECe0mNbRrc7+HCmsqKcpXxlSRAO6LcdBTUJoSOI03C8XnSOFGaZCgBFzvlSeF/x7OuiBwLAyaneQO8W4TamLUoDMSm0CREToTe8D2z1U6gUtJ0ESFGAOIk9UyNKAkC0KjTSRA7r8Z66KW1Kkpyq08nNEaTBPAT3V3miZkngR5W6Nx933abSQpql2gaxPEGDex3T7qeyiRBi47Rbhvt+PCnrYSoQrMBO4ZSbmBPbvteueCwmysuhvA1SZTfTfc8KcQhBWg5joBuOpi9tLD8+ZdIEXMX+9MnUSDEWHnimtNHRSoMp1/a3pjdE3pi8QZEGdBNoPmPnFJWqFMbbJtmUNdx4wOlv7q4UlJ6UX6zfzWG6KiLeUNPNv7ze9vfrROfUQAJO+8EEjQjt/wCqUBKprZPcBaQoaTr/AE4URpC/Nf73E63J4aDhVc29+1AUYiNYmTI7BHVRy4q99Ym4gq3xN6VClc+v73HiItvvw9poPhSSRnAEmLgdR3+7zVGcdCIJkRrcxcf0I9nVSDoOVWYwY0I0PWPye2ikq0mN1bjTmcPp6BulTcSqeaPFjDfy7dKtdnlCnG5R9q4HwgpcZeYGZtmM4xIPRYQg5voj9oHThUJXJonXEsg9QxMgQJuWbmlSqE4djjaaWhFw3J/J+vZJv0icTN+oMxRBsO4l1ggWucVI1v8AUnjEUqVJ4ZiTIF1exBBCXMMOH6VYz6Ht7K4rYea5xDIInQYi8qCiT9CL2HdSpUeGZ6oyBAVya4PYeZ1jE2HAfQ9Z9lMRyYI/8S0f4sVvkH9T1iu0qPCs9UZAnJ5ORo8wLj7WM7f1PXTk8nz9p9k6WnFX43DP5muUqPCs9UbMJw2Ba7zBP/uBFo15nzGkrYSv/PYNtP8AM9U35neaVKjwrEZAuq2EbQ+ybXk4qN9h9D10JzYS1C72GkafpOhEH9RbQUqVAwrAjIF1HJ9Q1fYVeYPhMaCP1N64dgubn2JnWcVYbrcz5++uUqPDMRkCM3sRWq32FduKFvU8aanYiwAA8xbrxItHoOPupUqPCsRswnL5P/dfw4N4URiVRwiWd27zUIcmAIAfZMZrq8IJufQ8LUqVHhWeqNmEdrYUTLzJ4ScSfbzP5mjHYbah0nWQY3eEECx4s3E/hwrtKkGFYEZAmt7DQAAHmgAIt4SO0gM660M7AEg+EtAABIEYk2nWSz+daVKl8Kz1S5AnObDBVIxDW/8A9QNd/wBTbTQceqiHZp059iN36X1C/wBDwBPbSpUeGZ6oyBAc5PpVOZ7Dq84xY3XNmrbzTFcmkapdZBkm3hMSY4snr140qVL4ZnqjIE5fJ5JB+makxKs2JBsZ3MRuA03dhc7ydTAyYloEHeMRB425mxPHz0qVJ4ZnqjIEVGyzeXsOCd4GI9n0Fv7U1zYSTfnmO0Ym/nPM27KVKjwrAjIE1vk+gavNEiNTiR7mdev+tdXsFNsrzCfMMT3RzMRSpUvh2eqMgS2ltdhtYRzgJQ2ygkJdiUsoSYlA3g7hXKVKpxoKTl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4" name="AutoShape 8" descr="data:image/jpeg;base64,/9j/4AAQSkZJRgABAQAAAQABAAD/2wCEAAkGBhQQEBAUEBQVFBQUFBQUFBQVFRAQFRYUFBQVFBQVFBYXGygeFxkkGRQUHy8gIycpLCwtFR4xNTAqNSYrLCkBCQoKDgwOGg8PGiokHyQpKikqLCwvLC8sKSksLCwsLCwsLCwsKSwsLCksLCksKSwpKSkqKiwpLCwsLCksLCwsLP/AABEIALcBEwMBIgACEQEDEQH/xAAbAAABBQEBAAAAAAAAAAAAAAADAAIEBQYBB//EAEsQAAEDAgMDBgoGCAYABwEAAAECAxEAIQQSMQVBUQYTImGBkRQVMnFzk6Gxs9MjM0JSwfA0Q2JygrTR4QckY4OS8URTVISiwtIW/8QAGwEAAQUBAQAAAAAAAAAAAAAAAAECAwQFBgf/xAAyEQABBAADBgQFBQEBAQAAAAABAAIDEQQSIRMxQVFxkRQyYbEFIlKBoSMzQsHR8BUG/9oADAMBAAIRAxEAPwCdicQWylKEtBIaYgczhjqw2TconUk0Hxivg36jC/Lp20fLHomP5dqotdJFFGY2ktG4cByWLJI8POp3lSPGK+DfqML8ul4xXwb9Rhfl1GilFSbGP6R2Cj2j+Z7qT4xXwb9Rhfl1zxivg36jC/LoEVyKNjH9I7BLtH8z3Ujxkvg36jC/LrnjJfBv1GF+XQIrkUbGP6R2CNo/me6keMl8G/UYX5dLxmvg36jC/LqNFKKNjH9I7BG0fzPdSPGa+DfqML8ul4zXwb9Rhfl1HiuRRsY/pHYI2j+Z7qT4zXwb9Rhfl0vGa+DfqML8uo0Uoo2Mf0jsEbR/M91J8Zr4N+owvy6XjNf+n6jC/LqNFKKNjH9I7BJtH8z3Ujxmvg36jC/LpeM18G/UYX5dR4pRRsY/pHYI2j+Z7qR4zXwb9Rhfl13xmvg36jC/LqNFKKNjH9I7BLtH8z3Ujxmvg36jC/LrvjNfBv1GF+XUaKUUuxj+kdgk2r+Z7qT4zX/p+owvy6XjNfBv1GF+XUaKUUbGP6R2CNo/me6k+M18G/UYX5dd8ZL4N+owvy6jRSijYx/SOwRtH8z3Unxkvg36jC/LpeMl8G/UYX5dR4pRRsY/pHYI2r+Z7qT4yXwb9Rhfl0vGK+DfqML8uo8Uoo2Mf0jsEbV/M91I8ZL4N+owvy674xXwb9Rhfl1HilFGxj+kdgjaP5nupHjFfBv1GF+XXRtBfBv1GF+XUeK6BRsY/pHYI2j+Z7pu2MI2p0KLbcqaYUYbbEksNkmAI1NKi7V8tPocP8BulXLy6PPUrdj8o6I20B0x6Jj+XaqME1Lx/lp9Ex/LtVHRqK6eH9tvQeywpPOepRBgFRMUBSIrebGwaXGDPCsdtFnK4oddMimzuLeSe+PKAVECalN7MWoSBTMIOmJrdtNgMggbqSaYx1SIow9ZTD8nlKrr/Jtaamp20pLmlqNtHlHmTA1qPPLYpSZY6WeOy1bhR8PsJat1FwO1DnE1qn3oaCkilkleygkZG12qyWK2EUCTUJrZ5UYFXWM2yFpg1IwC0JbJGtLtHtbqkyNJ0VFitlFAruE2QpYqxYxXOrhVWGJfDIsKDI4fLxQGNOvBZ9/Y6k1BcZI1qyxe1io1CefzVMzNxUTsvBRoroFdijYaMwmpSowmowijupi241rTtBIRVLjmelULJMxpSuZQUVnDFWlOfwpTrV5srDACajbaTekEtupBZTbVOhE1Nb2WSKLgsNaTT/D8pinOcTo1IGjioq9mkVFLd4q8bxwVUPEMQqaRrzuKHNHBRDhjE0GKulgFFqqFpvT2OtI4UuJRNPQ1JqQyiBQ0K6VLaSkvBaYpmpa3bVFLhoBJQaTCikBXVKrgp6anbW+sT6HD/Abrld2t9Yn0OH+A3Srk5fO7qV0MfkHQI+PHTT6Jj+XaqOjWpOOHST6Jj+XaoLbckCumh/ab0HssKTznqV6DybWDh6xG1ly6vzmtnsZnm8OdZIrJYvAqU4qAdap4ehI4qzNZY0KvZ8oV6Dsl5JZGbhWJ8XKGoq9awy+Z6JqTEgPA1TICWk6JbTeaSoxFUOOKTdNdfwiyq80J/BKSLipY2BtaqN7i7gh4NULE1pcbtA80AnSKzLLRJAFajwfKx0uFNnqwSnRXRWTcMk05OIIEUnRc0yKs0q9omGfyqmrV3aQcEGqtpjNRBgVcKjc1pOqe1xA0UlGzgrSo+M2cUVMweDWL13aeItFMDjmoFPIGWyqWK6gXpxpzQuKsKFWzVkCpCGkrFOSyC3UFOL5uRVOs25WbrepZeCDFQdprkimtPZ1yaLtBYinhuVwTS6wgJeOW1QnDJqwwUERQMRhjNStoGlGdQgMm9SsUbCuYXCyaJjQIoJBcgblzBuSINCfZ6VNwxg1NcRN6Q/KUDUKMswIoLSae/TGhengaJpOqIummKc63Q+bNAQUxQrkU8opAU9Im7W+sT6HD/AbpUtr/AFifRYf4DdKuTl87upXQR+QdApWNHST6Jj+XaoTSoINHxo6SfRMfy7VAiunhH6Teg9lhSec9StthOULKWUybjUU48ocPlned0Vh4rsVX8Gy95U3iXLR4raja0G16i4bbuQRuqmrkVKIGgUozM67VurbIJmKG/tMLBBFVkVyKcIWhJtHIjLuVU1Pxu2CtOWquKUU4sBNlNDyBQTTXIp8VyKemLrTmU1ZNbUgaVWRSimuYHb04OI3LRsbVTlPGqLGPZlE0IGuRTGRBpsJzpC4UmxSFOilFSqNTUbQITFQnFSaUUopA0DclLiV1pUGpOJWCBUWK7QRraAV1tzLUrwwReokUooLQUBxCsE4kRUF1cmuRSigNAQXWmipTT9oNR4rsUpFpAaSc1pNmKUUopaQjc7TlLFAilFNypbSUZpoFPikBTkiDtj6weiw/wG6VLbP1o9Fh/gN0q5OXzu6ldDH5B0Cm4sdJPomPgNUCKk4oXT6Jj4DdBiunh/bb0HssGTzu6lNilFGZSMwnSRNCC5W8ne2640dD5CoGnEQe2kMgDwzmCeycIyWF/I0uRXIokVzLUlqNMiuRRIrkUWhMilFPy1yKVImRSig43aLTIBdWlE6TMnzAXouHfS4kKbUFJOikkEGkDgTV6p2U1daJ6GiqYBJAJgAkmBNgNaaUwSDqDB84sR31N2Y1mdSk/aC096FD8arsHHNNxYZE2/hFQh7tsWXplB/J/wAUpa3Yh1a5iL9KCJFKKrMRtB3I46kNobbWps86HCtxaU5sqAiybAkkzFtZipuz8YHmkOJBAWJg6i5BB8xBFEeJjlcWNOo3pJMPJG0OcNCp2AU2HE875F51mwnogG50HbUk7HzozsHOkeUkwFoPAgEz2HvqpdkvNDcltxfataWx7EL/AOR41MYeUhWZCik8Rb/uoKkkc6SN1EGq4Guf35Ke42NbG8WCLJ4i+X25oGWn43DqZbS44AGyJzZhIG45dagbZ2wvniQmBkTqk5VHVa5EaSBruqDyw5VpcbQhtJ5xIhSRzK0GEqQAT5U9I66bqoz/ABNwprRTgdbW1D8AeY9sSHMcPlo6/ccx7q6ipDmFDaUreORKvIEZnHOptGp85gV50OVGJ5lCACXSQEJQiSW24BJy3IJBE9RregKUrnHVFx1Q6S1a/upGiU9Qq4zEvxJqHQcSf6H+rMnwTcGAZjbj/EcOp/oIIfcU4ZbCG46AkLIEfaI1UTc238AIPFPiqzEc44Xyha0BopQkI5uVrUgrlWcHMnyUhKdSTUkkrMHFbiSL6nVVo4n4uTK0AGvtorCK7FRtkYvnmGnDEqTfLpIJSY4XBtu0qXFW2uDgCOKqOBaSCmxSinxSinJE2KUU+KUUITYpRT4pRQhNilFPikBQhRNtfWj0WH+A3XK7tz64eiY+A3Srk5fO7qV0UfkHQKxxIuj0THwG6DFSHx5HomPgN0OK6eH9tvQeywZfO7qUyKpMU74NiwrRt8AK3AOJ6Ob3E/vHhV9FRNpbNS+jKqReQREgjf16m1Q4hjnAFnmBsf591Nh5GtJD/KdD/v2T8S8G0KUrRInr7Kr8QQvCJfUFZi4tCQXuZba5tJclSUqCnFQmNDobAGqfFofwnQV02VWtmy77cUHfGndItnsThywpth3VRU006lKubUtJSpI5zceMkgk3uIx8ZLNNQaCK3jja6PAfDmhucEOvcfT7pvJrapxDas/loIB0khQlJMW3KFuFW8Vldm7RbwmcFKlKVGZQLeXoyEISASMok31JJ7LrC8qMPmSXMyU6mQncCQmxJMkAdtaMeKZHENo7UBZGIwE21+VhAJ0RsO6S6+NyFIT/ABc2nMPdUmKDs9shBUoQpxSnVDgVmY7BA7KmNWMmISCozYQkEkm2lqmicY4M799En3r+lVmAlxGRnMNH4F/dUHLVLAwqCtI56VEGSJQFBMq8xMdo41U8h3Et+EAkJSoocEkBIkFJibAm3/Hqq45U41T7KukpKVJBGWHGinMhQMJlSTKAJUBFedqJKpPZv7q5XDfEP1DMBqSTR4XwtdRiPhhyCJx0oCx6elr1op9vuNAwzKw6hMFSFGCoXKNyZEcYE9d6yGwsXjEtk4ZBW3MFJylMjKSLkEaDTcTW85NbVbU8ykqHOlsqW2UuNlKublSQFi8ExYnQ1tDFMnAe4Fjh5Tz+9VR5LLZhDh5RGCHtJGYcta3XvHMJ/KPk+4cO40yTdRKAFc1OdGRRWQOlEqF/vCsnhNvJaabbQ0sqAyhIIVJuZkCTOum+vReVboS3NpSQoTcdHpXHCw7hWF5NICi64fKJidDCukrvIHdRhY8shLNCVofEY4hhw54ut2v2U7BqW4pTjiObJQ2hKMwUQlAJJPCVKJjqFS4p+WlFa8UQiYGBcnLIZHFxUTHNgoMiYIO47xxrIbWw2fMnIjpAwRGZItJkpgWO6961u1X8qQneshPmG8/njWT28XEI+ikuOqySAkZRqQDrfQVzfxUgzgDgBf5Xo/8A80xzPhrnPBouJHqKA0+4IS/ww6TmKbSJVkSsbzkSopUkdq0W663RaA8taEfvrQn3mvOeQTCm8apJJBLCwsAkdE5DlJGv2ZHZXoKMEgaIQPMhA9wrQwe3fFTHADpZ9wPdcf8AERDHiDtGknjrQ9ifZFw3NLgpdStJkAoIIJFjB/tQsfsdawcry2jFi2FJI135oNjwohROtzuOptpVTyofcxRRhmApJkqeWQpKIAGUFQ1HSmOOWo8dFJQ2jsw6UuYldPHLnjkLRr9hv15/2s+hT+z3ciF+EoKSrLCzEEkwBOU3JJGu+rPBcsUEw+2pknySQpQV1eSCDwtF9aBgdmowWLYTmP0iVAlQCQVEDLA3SqBrWsUmRe/Ub1NgxI+P5X1wqrV6GVrmhzxmvjutBZXmSlUESAYNiJ40+KJFO5o5c0HKDBNoExqSesd9ahcGD5ila0vdTRzKFFdigbTxJaaUtIkiAE36RUQlKR1kkDtqLh9sFLnNYpssOESnMRkWLaH7JuLHjvqN2Ija8RuNE7k9sD3MMjRYG9WMV3LT8tLLUyhTIroFOy12KEKt279d/tMfAbpV3b313+0x8BulXKS+d3Uroo/IOgVq8PI9Ex8BuhxR3R9X6Fj4DdMiumh/bb0HssGXzu6lDiuRRIpZaeUxD5hK+isBSTAIOhE07b3NNNQGkFAT0UZc0gC5/vR8MlOYZ4CblRJAEAXuap+WW0WlMH6UQohJyZXSd8eUAATqSeA31lY0/MOi6/4BpE4k8d32H/fZZnk/s5vELUHEynKTEqF8wAuDO81q2NmNNmUNoSeIQkHviazfIzGp55xtIVdGaVZZASd8TrmG/vrYRU+EYwszVqsr4zK84gtvShWun/WmRURzFJcK2EgqPR51VwlKJzZJ3qUUgRuGbfpOiuZQJ0HE6dpqzNHtG5SdOPqOX++iy4Jti7OBrw9Dz+3D1ULaeEDjChLaMpjMsIIjKDlIJ6I0vB1rzXajZSuMqRvlCgpJB3iCY99XfKvl3zThbZE5RCiST0ryLbu0VE5O7G8ObW6olpI3jIoEyQQAoWFvbXHSYSV+Jkk0omx0XZQ4+GLCMjN6DktXyQM4Ru0QVpnSYUb/AIfw1avbGRiYQ4BqAlRtlKt88ISTHVVRyKH+WUAZSl51KDYSkEXgExfNV2+0CkyAd8EA3Ghvvrq4482GDDyAXKvnazGGWrGYmkPlFtTDt4dbScQ24sJS2lPOtFcZ81wFTeQOoCqfkqgJQsFbZUTORLja1pCYTK0pJyySNawnK7HIcxJSR5Cgkka69LXgOr3X0v8AhfhUhrELgZitKJ/ZCc0d6vZVXDipaC0sZjdthyHNrd7rZxSin5aUVrrnVFxWDS4L6jyVbwer+lY3lKSxAAKl3UFFKYSB5ajp9m265jhW5fdCErUYASlSiTA0iNfPXnmDScdilBwZ2wQjo50ATLigSTmVZpI0HlcLnGxrGOk8ouluYHG4mGPKyRwbyvRTeQOEl7EuOfWZGwBATCF38nd5CK28Vn+T7Q8NxuWwQlluBp9o/wD1rR5av4QARClm4uR0kpc82UzLVRtlKZKiF9FInKt1reYKijyo4K4mrvLWZ5R4tIRiwrQc3MG5BbTA6jJPfTsRWSioohblkts41pSkqDiyjKoZOmVSCnTnJCdTfqGu/wBLwq8zbahJzISqTqZSDJ67141s3Ch94okp1KY6egmLkTae6vWOSjhVgsOTNkZbiJCCUg9wFVcERZoKximBoFKyy1B5T7OcfwaEMDMvwptQTcBRCbA2O/qqyinIWpJBSpSSCD0VFOnGNe2p8XC6aPK3fYP5UeFmEMmZ3IjuFmuRf+H+O8MW9jEFKERBWopClpKVICU3UsC9yIkW41Y8pOTeXFtOYkNlsJWpPScWQsLWpOeSZsufOiNIFb7kni1L57nFFUZdb6lU2jqHdVHy2W2tTSebTmKwM4GUgWlMjjWQMOGTixqO3NX34t5hobj3Wa2btNx9xwFGRtswCTJWVARpYW6Wp1FWmWk0yEgBIgDQCnxW7EzIK5knusuSQvIPIAdkzLXQmn5a7lqRRqm2/wDX/wC0x8BulXeUP1/+2x8BulXKy+c9Sujj8g6BXKxZv0LHwG6bFFULN+hY+A3XIrpIT+m3oPZYEvnd1KGU1zLRctDfcCEKUohKUpKiToABNOe4NGY7kjWlxoKk5TY5LbZCyAD5QO8cKxmAw7OOWEjPzaVDNlSvLN8pJJyiMxgXN9KKcG7tTFhOaGAczik2IRNhJvmVBAEDjFq9EZwKWmubaQlKUpISgdFOlpNzrqbnfes4NOIJdwV4uEAy8VkOSWCSxi1oSnKV4fpi9nGnEpVl6jmkdRFbLLVHtQJaxuAUE5QpKkLVJXdxIAQSf2ov+zNaDLU2DkD2GuBIUeMjLHi+ItCy1B22HfB3eYSFOQMgJAE5kySSQIAk67qsstMfw+dKk/eSU/8AIEfjVqSy0gclVYQHAnmvLeTHJDw191zEH6NChmCbc4tUnKDuAiTF7iNZB+V2JOG57D4dpTTQyEqFkQ4CshMdci/3TW35MYAssrbVBUh51KiLgqBAsfNFH2y2HeYwyrpdUXnE7uZZsJ/ecUkeZJrKyVA0t8ziPva081zuDtzQfwo3JfZ3MYPDoOoQFK/eX01DsKo7KtFCxtNtLX6r0XLTkWM8L9wn8K03uEUZPAD2CzWAyyAcSfcrwjFYVfPuB1JbXmUVpWCClRlRHHzcZHGvSv8AD7ZymcM4HEKQpTyjC0qQYCUAEBQBjWoCNjIdbZxCky7icakpN/IDi1K7MiQa3eWs74fbyXu4f2Fo/EKZTBx/oocUoomWllrXtZKz/LMvJwbhYB4KUmZSNREaaG+6qrk1sR3D4E5kKS8Xi4R0ScuUJEZSfs9sk1p9sjnOYw40dKnHD/pN5RH8Suj2mrJhWVaTwINZouR8j63aD101/K0TljZGy9+p9ATp+Fk+RkqONWpKklWI+0CLJSPxJ760uWmMtEO4qd+IUezI3R8tWcI7NC08wq2JblmcORpDivO+US1P4vEYZoStbrZF4kNsXBJsIibmvSMlYrknged2jj8QfsOLbT+8tapPYlMfx03E24tYOJ/Cdh6aHPPAflZZzk0/gHGXnkgIDiMygtCoJJkQDPkjhxr0bkqiMGxwhRB3FJcWUkdRSQe2o/L7C58A9+wW1jsWkH2KNTOSaP8AI4T0SaZEzZzFg3VafK/aRBx33X4VlFLLRMtdy1etU1otkDLhQErQhS1KKiSmQJyiAeob6zfKwnwnCpTAbFwZQoqVmAJOXqCfbVbyi2e2tlalgZgkgeQkmbxKgRNpvwrI8jtlgrTi21IQ2JBayc3PSIUoALIzDWQI6JtWUY/1b9Vd3sv0W+Ca7lomWllrUtUkPLXctEy0stJaVUHKL9IPo2PgN12lyk/SD6Nj4DddrmJPOepXRR+QdAr7L0W/QsfAbpsUQDotehY+A3XIroYT+m3oPZYMvnd1Kblqi5a4zmsE4IBLpS2JvbylH/4itCE1lttPoxG0MJh5CktKW44NRzgSSlB82QT+9FVca62ZAdXED8q1gxT853NBP4Vhya2Z4PhWkEQqMy+OdVzPWBCf4atMtEy0iKtMAY0NHBVXOLnFx4qi5XsZsKVDVtSVg8IUKuSKjbbZz4XFJmJZXfhAke720fBu522165kIVI0ukG3fVWFuSaQc6Pv/AGrUzi+GMnhY9kstOQopuACR5Oacs7iQLkdVOy0stXHAOBaeKptcWuDhwUPBYANJUASSpRWsnetXlEDcOqglpSsYV5DkSwGkrOUaLmE/avcm0aVZRXQmozC221pl3BSid1OvXNvKHlprjUpWB9xemvkmjZKDi+c5tfMgFRSQJ0uNx40mJt0Lw3eQQjDECZhduBCz+yHkOuYVpAP+Vw4WdI5x5CEJA4wjP2qrRZazeweTzzOKDqlN5Th2m1pBJWVpabHCIC0kzNweutK4+lJhSkgncVJHvpmFbkYQRWpT8U4PfY10CWWmuHKCQkqO5IITJ3So2SOv2HSkcW2NXED+NA/GnIfQrRaT5lJPuNWHGxV0q7dDdWq7BYN7n3HXy3dAQ2lvPCEg5iOkBv76sctOzjiO8UzwlH30f8kf1pkbWxNytTpHukdmcnYhaSsqQFDnCSUkXSpICCoxYJISki+/zgLLXQ4n7ye8U4RTYWCJmS7rcnTSbV+eqJ3oTzgQlS1GEpBUT1JEms3yASTh3Vn9Y+4v2JB9oNaPHYJLzTjaiYWkpJBuJ3jr30LY+yU4ZlDSCSEzc6kqUVEmPPSuBMgPAA90gIEZHEkdlA5WtKODfCY8kZp+5IKo69PbReTCf8lhfQo91qnbRwAeZcbJIC0lMgTE6GN8Gu7PwIYabaSSQ2hKQTEkARJijKdrm9KRmGzy8bv8ImWuxT8tdy1LaiVBypQFoZYjN4Q+2Cm/kJMuE8BkQaA1yZZwqMTcltwKKUqJIZKyc4aAsEkK4T0dTVkhkuY5az5LDKGk/vuw4s9iQkfx1H5XYhTbTRAkF3IscQtp0DuMHsrBMWfDyS8SSR3W+JsmKii4NAaeysNmPc4wyv7zaFd6Qak5aj7FYyYbDJP2WWh3NpqZlrbYflFrDdWY0h5a6E0TLXctOtNWZ5S/pB9Gx8BulS5TfpKvRsfAbpVzcnmPVdFH5B0C0I8lr0LHwG64ba1mNq7TcQ4EhZCQ3hwLqAg4dvh236qrFYsm6lEzv3b41/Nqn/8AWbG0NDd2nbusx2FJcSTxWzfxTWUhbiQDYgLKT5pSZqK3jcKyBzYQncMqAD3wCayvhMXN/wB2fMKXhHBB3AEzpYT7eqqrvijybDRalGHAGUk0tYeULV/K7v70FzlO2NEqO7cB19fsrKuPazGkdf51/N6aXdN/m6vdrUZ+KT+nZHh41pXuUiVWDZI1Jz5dDO4TqBUP/wDo1oAShACRpZS951UpUz31SeFzaDPd1jXTQ0lOK37r3JOvVwqB2OmJzZteg/pSbNoGWtOStHOVL02yJ/gUr8eygHlLiFGA6NY6LKJt+8TFQ0vqndrfXq67a04LiY13GwkajjvpPHTn+RQI2cgjK2tiDq66esZG+wZUgzTW8as2UpwxxcdUZG+5saGH1EGxPGb+yiN5heCD1Xt5gKidiJHb3HuU4NaNwTV4PnPKEwRZRWuPOD7jTfFjaNyfMkR3CR+Zo3PDQnTjJjeR7fbTfCt4IjgBHHU24VEZHc07RDIbAMJBP7qRoRvohWyrymgfOEqMC2hFNTiT94d5G6NIpOLiM0dRPsGlMzORaIEMGJQjSPIaJ4iONO8IbSDBKZ0ASkAX3bjYGggJ3BO7WEx1iB1Cma6iB/TXfS5iltSnMSmfZOVPHd+d1DGPbJAIF7TAHm1sajqxQBNz2E6C+mg/vSGIscyVQCBNhYC35/JElqeh5AEARYaonuiijFIj7IuADknrm1UZxqZnKddbHTt/JFIRI1B1Am/Xbs30lFLavBiUCcxiJ0ChMfnUUxO0EfZUbcTEcarUrEXiRqSDYwLf90EtgmbnfAnu0oF80WtAMabQe0OLt2T+YpHGux0XVcAM2Y903qhbXJIBsmZsAkk9lv705vISIURfUAkW1uDbWeunCSRv8ikIaeCvEbbeGqyexB/CiI5Ru7z5pQke6s+5Ay5VKO/WBu9vn4CnNpWbHTiQNT+FSjEzjc89yozGw8AtBhuUCgVEBJzKBV0VXISE7jayRSxW2Q+EpcSMoVJAJBPQWgi8x9ZPZVBkg63tuAMQOvTdRUA65t2tr23k/m9OGJlDNnm03Un18+0/lvv1WoZ5TIAAKFQAANNItPXUpHKNo/eHYD7jWRSPvREm/AQYHupjz5Fkib6xraLgXGh7qtN+JYhoqwVC7DsJuluEbaZP2484UPwozePaVo4nvA99YRvFEagWgwZPG0qHVTRjRvSN+hA3xoDUzfi03Fo/7umHCt4Eq85T/pKvRsfAbpVH2gqVIIsOZw9tf1DdKnXm+bmtBugAUHbk88ZJH0TEBNpHgzWvGoAatcEwN8T+dKl7cB58xM83h9+4YZrh7Z4i1Va8ZMSqJIuCVdQCbdR3b6yJKzHqoTvTluqBAmwtrNhB03mkXlC53zvtfX3ndTQkSVKi/ngzrcEE9h3U1IQImdAR0tAIO/uPm89NzJFMRJA6+uJ3C57O6uEnL9m3AxcXPd+FCw7aSCDuSoQFQcsTeQdLmhBpAT5Rgb7qta/nP46bqLSqWhZ3RvBiTPkj3xTQ4UgzBMCN54zr11GaweUklcxaIAN5G433+2iuKQRAkKkb5Buob7+/TuVCccUZno6mJ3wOH5tSW8N4BOkweu1t96EvD70lWm4TwFvbUdlk3mT5Ug2OpgDjuptpFPD8neAB59NLTv8AxohfsZnTTTU++1/zEZtgjXdOnSuezdanJRAjpGdBATujWeIB7aTMEInPo3yNdYUOO/8Ah7q4jEJAHSmO7fm08yb20oYQSVW3EDXLGpvruArhR0elAH2ZEbtJ3f2pLCRSQ8Dm6XHdut/fuFMKpkASd0Ddvude62tDaMSOvXLmuJjQ6DpG/Cmx5Qved2p6Nom39h2OtCctSZ1Nri1ok/8A5V3UFbYnyjcnWOJ3fh1ddOGz+kSpQNicsnSRCRe3la6WOsUJhvo3BkX6OVRgQrUdY9ppbFIRWyZ0G4bokRra0G/bXS8qLiATe0GmKxEEJECe0mNbRrc7+HCmsqKcpXxlSRAO6LcdBTUJoSOI03C8XnSOFGaZCgBFzvlSeF/x7OuiBwLAyaneQO8W4TamLUoDMSm0CREToTe8D2z1U6gUtJ0ESFGAOIk9UyNKAkC0KjTSRA7r8Z66KW1Kkpyq08nNEaTBPAT3V3miZkngR5W6Nx933abSQpql2gaxPEGDex3T7qeyiRBi47Rbhvt+PCnrYSoQrMBO4ZSbmBPbvteueCwmysuhvA1SZTfTfc8KcQhBWg5joBuOpi9tLD8+ZdIEXMX+9MnUSDEWHnimtNHRSoMp1/a3pjdE3pi8QZEGdBNoPmPnFJWqFMbbJtmUNdx4wOlv7q4UlJ6UX6zfzWG6KiLeUNPNv7ze9vfrROfUQAJO+8EEjQjt/wCqUBKprZPcBaQoaTr/AE4URpC/Nf73E63J4aDhVc29+1AUYiNYmTI7BHVRy4q99Ym4gq3xN6VClc+v73HiItvvw9poPhSSRnAEmLgdR3+7zVGcdCIJkRrcxcf0I9nVSDoOVWYwY0I0PWPye2ikq0mN1bjTmcPp6BulTcSqeaPFjDfy7dKtdnlCnG5R9q4HwgpcZeYGZtmM4xIPRYQg5voj9oHThUJXJonXEsg9QxMgQJuWbmlSqE4djjaaWhFw3J/J+vZJv0icTN+oMxRBsO4l1ggWucVI1v8AUnjEUqVJ4ZiTIF1exBBCXMMOH6VYz6Ht7K4rYea5xDIInQYi8qCiT9CL2HdSpUeGZ6oyBAVya4PYeZ1jE2HAfQ9Z9lMRyYI/8S0f4sVvkH9T1iu0qPCs9UZAnJ5ORo8wLj7WM7f1PXTk8nz9p9k6WnFX43DP5muUqPCs9UbMJw2Ba7zBP/uBFo15nzGkrYSv/PYNtP8AM9U35neaVKjwrEZAuq2EbQ+ybXk4qN9h9D10JzYS1C72GkafpOhEH9RbQUqVAwrAjIF1HJ9Q1fYVeYPhMaCP1N64dgubn2JnWcVYbrcz5++uUqPDMRkCM3sRWq32FduKFvU8aanYiwAA8xbrxItHoOPupUqPCsRswnL5P/dfw4N4URiVRwiWd27zUIcmAIAfZMZrq8IJufQ8LUqVHhWeqNmEdrYUTLzJ4ScSfbzP5mjHYbah0nWQY3eEECx4s3E/hwrtKkGFYEZAmt7DQAAHmgAIt4SO0gM660M7AEg+EtAABIEYk2nWSz+daVKl8Kz1S5AnObDBVIxDW/8A9QNd/wBTbTQceqiHZp059iN36X1C/wBDwBPbSpUeGZ6oyBAc5PpVOZ7Dq84xY3XNmrbzTFcmkapdZBkm3hMSY4snr140qVL4ZnqjIE5fJ5JB+makxKs2JBsZ3MRuA03dhc7ydTAyYloEHeMRB425mxPHz0qVJ4ZnqjIEVGyzeXsOCd4GI9n0Fv7U1zYSTfnmO0Ym/nPM27KVKjwrAjIE1vk+gavNEiNTiR7mdev+tdXsFNsrzCfMMT3RzMRSpUvh2eqMgS2ltdhtYRzgJQ2ygkJdiUsoSYlA3g7hXKVKpxoKTl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6" name="AutoShape 10" descr="data:image/jpeg;base64,/9j/4AAQSkZJRgABAQAAAQABAAD/2wCEAAkGBhQQEBAUEBQVFBQUFBQUFBQVFRAQFRYUFBQVFBQVFBYXGygeFxkkGRQUHy8gIycpLCwtFR4xNTAqNSYrLCkBCQoKDgwOGg8PGiokHyQpKikqLCwvLC8sKSksLCwsLCwsLCwsKSwsLCksLCksKSwpKSkqKiwpLCwsLCksLCwsLP/AABEIALcBEwMBIgACEQEDEQH/xAAbAAABBQEBAAAAAAAAAAAAAAADAAIEBQYBB//EAEsQAAEDAgMDBgoGCAYABwEAAAECAxEAIQQSMQVBUQYTImGBkRQVMnFzk6Gxs9MjM0JSwfA0Q2JygrTR4QckY4OS8URTVISiwtIW/8QAGwEAAQUBAQAAAAAAAAAAAAAAAAECAwQFBgf/xAAyEQABBAADBgQFBQEBAQAAAAABAAIDEQQSIRMxQVFxkRQyYbEFIlKBoSMzQsHR8BUG/9oADAMBAAIRAxEAPwCdicQWylKEtBIaYgczhjqw2TconUk0Hxivg36jC/Lp20fLHomP5dqotdJFFGY2ktG4cByWLJI8POp3lSPGK+DfqML8ul4xXwb9Rhfl1GilFSbGP6R2Cj2j+Z7qT4xXwb9Rhfl1zxivg36jC/LoEVyKNjH9I7BLtH8z3Ujxkvg36jC/LrnjJfBv1GF+XQIrkUbGP6R2CNo/me6keMl8G/UYX5dLxmvg36jC/LqNFKKNjH9I7BG0fzPdSPGa+DfqML8ul4zXwb9Rhfl1HiuRRsY/pHYI2j+Z7qT4zXwb9Rhfl0vGa+DfqML8uo0Uoo2Mf0jsEbR/M91J8Zr4N+owvy6XjNf+n6jC/LqNFKKNjH9I7BJtH8z3Ujxmvg36jC/LpeM18G/UYX5dR4pRRsY/pHYI2j+Z7qR4zXwb9Rhfl13xmvg36jC/LqNFKKNjH9I7BLtH8z3Ujxmvg36jC/LrvjNfBv1GF+XUaKUUuxj+kdgk2r+Z7qT4zX/p+owvy6XjNfBv1GF+XUaKUUbGP6R2CNo/me6k+M18G/UYX5dd8ZL4N+owvy6jRSijYx/SOwRtH8z3Unxkvg36jC/LpeMl8G/UYX5dR4pRRsY/pHYI2r+Z7qT4yXwb9Rhfl0vGK+DfqML8uo8Uoo2Mf0jsEbV/M91I8ZL4N+owvy674xXwb9Rhfl1HilFGxj+kdgjaP5nupHjFfBv1GF+XXRtBfBv1GF+XUeK6BRsY/pHYI2j+Z7pu2MI2p0KLbcqaYUYbbEksNkmAI1NKi7V8tPocP8BulXLy6PPUrdj8o6I20B0x6Jj+XaqME1Lx/lp9Ex/LtVHRqK6eH9tvQeywpPOepRBgFRMUBSIrebGwaXGDPCsdtFnK4oddMimzuLeSe+PKAVECalN7MWoSBTMIOmJrdtNgMggbqSaYx1SIow9ZTD8nlKrr/Jtaamp20pLmlqNtHlHmTA1qPPLYpSZY6WeOy1bhR8PsJat1FwO1DnE1qn3oaCkilkleygkZG12qyWK2EUCTUJrZ5UYFXWM2yFpg1IwC0JbJGtLtHtbqkyNJ0VFitlFAruE2QpYqxYxXOrhVWGJfDIsKDI4fLxQGNOvBZ9/Y6k1BcZI1qyxe1io1CefzVMzNxUTsvBRoroFdijYaMwmpSowmowijupi241rTtBIRVLjmelULJMxpSuZQUVnDFWlOfwpTrV5srDACajbaTekEtupBZTbVOhE1Nb2WSKLgsNaTT/D8pinOcTo1IGjioq9mkVFLd4q8bxwVUPEMQqaRrzuKHNHBRDhjE0GKulgFFqqFpvT2OtI4UuJRNPQ1JqQyiBQ0K6VLaSkvBaYpmpa3bVFLhoBJQaTCikBXVKrgp6anbW+sT6HD/Abrld2t9Yn0OH+A3Srk5fO7qV0MfkHQI+PHTT6Jj+XaqOjWpOOHST6Jj+XaoLbckCumh/ab0HssKTznqV6DybWDh6xG1ly6vzmtnsZnm8OdZIrJYvAqU4qAdap4ehI4qzNZY0KvZ8oV6Dsl5JZGbhWJ8XKGoq9awy+Z6JqTEgPA1TICWk6JbTeaSoxFUOOKTdNdfwiyq80J/BKSLipY2BtaqN7i7gh4NULE1pcbtA80AnSKzLLRJAFajwfKx0uFNnqwSnRXRWTcMk05OIIEUnRc0yKs0q9omGfyqmrV3aQcEGqtpjNRBgVcKjc1pOqe1xA0UlGzgrSo+M2cUVMweDWL13aeItFMDjmoFPIGWyqWK6gXpxpzQuKsKFWzVkCpCGkrFOSyC3UFOL5uRVOs25WbrepZeCDFQdprkimtPZ1yaLtBYinhuVwTS6wgJeOW1QnDJqwwUERQMRhjNStoGlGdQgMm9SsUbCuYXCyaJjQIoJBcgblzBuSINCfZ6VNwxg1NcRN6Q/KUDUKMswIoLSae/TGhengaJpOqIummKc63Q+bNAQUxQrkU8opAU9Im7W+sT6HD/AbpUtr/AFifRYf4DdKuTl87upXQR+QdApWNHST6Jj+XaoTSoINHxo6SfRMfy7VAiunhH6Teg9lhSec9StthOULKWUybjUU48ocPlned0Vh4rsVX8Gy95U3iXLR4raja0G16i4bbuQRuqmrkVKIGgUozM67VurbIJmKG/tMLBBFVkVyKcIWhJtHIjLuVU1Pxu2CtOWquKUU4sBNlNDyBQTTXIp8VyKemLrTmU1ZNbUgaVWRSimuYHb04OI3LRsbVTlPGqLGPZlE0IGuRTGRBpsJzpC4UmxSFOilFSqNTUbQITFQnFSaUUopA0DclLiV1pUGpOJWCBUWK7QRraAV1tzLUrwwReokUooLQUBxCsE4kRUF1cmuRSigNAQXWmipTT9oNR4rsUpFpAaSc1pNmKUUopaQjc7TlLFAilFNypbSUZpoFPikBTkiDtj6weiw/wG6VLbP1o9Fh/gN0q5OXzu6ldDH5B0Cm4sdJPomPgNUCKk4oXT6Jj4DdBiunh/bb0HssGTzu6lNilFGZSMwnSRNCC5W8ne2640dD5CoGnEQe2kMgDwzmCeycIyWF/I0uRXIokVzLUlqNMiuRRIrkUWhMilFPy1yKVImRSig43aLTIBdWlE6TMnzAXouHfS4kKbUFJOikkEGkDgTV6p2U1daJ6GiqYBJAJgAkmBNgNaaUwSDqDB84sR31N2Y1mdSk/aC096FD8arsHHNNxYZE2/hFQh7tsWXplB/J/wAUpa3Yh1a5iL9KCJFKKrMRtB3I46kNobbWps86HCtxaU5sqAiybAkkzFtZipuz8YHmkOJBAWJg6i5BB8xBFEeJjlcWNOo3pJMPJG0OcNCp2AU2HE875F51mwnogG50HbUk7HzozsHOkeUkwFoPAgEz2HvqpdkvNDcltxfataWx7EL/AOR41MYeUhWZCik8Rb/uoKkkc6SN1EGq4Guf35Ke42NbG8WCLJ4i+X25oGWn43DqZbS44AGyJzZhIG45dagbZ2wvniQmBkTqk5VHVa5EaSBruqDyw5VpcbQhtJ5xIhSRzK0GEqQAT5U9I66bqoz/ABNwprRTgdbW1D8AeY9sSHMcPlo6/ccx7q6ipDmFDaUreORKvIEZnHOptGp85gV50OVGJ5lCACXSQEJQiSW24BJy3IJBE9RregKUrnHVFx1Q6S1a/upGiU9Qq4zEvxJqHQcSf6H+rMnwTcGAZjbj/EcOp/oIIfcU4ZbCG46AkLIEfaI1UTc238AIPFPiqzEc44Xyha0BopQkI5uVrUgrlWcHMnyUhKdSTUkkrMHFbiSL6nVVo4n4uTK0AGvtorCK7FRtkYvnmGnDEqTfLpIJSY4XBtu0qXFW2uDgCOKqOBaSCmxSinxSinJE2KUU+KUUITYpRT4pRQhNilFPikBQhRNtfWj0WH+A3XK7tz64eiY+A3Srk5fO7qV0UfkHQKxxIuj0THwG6DFSHx5HomPgN0OK6eH9tvQeywZfO7qUyKpMU74NiwrRt8AK3AOJ6Ob3E/vHhV9FRNpbNS+jKqReQREgjf16m1Q4hjnAFnmBsf591Nh5GtJD/KdD/v2T8S8G0KUrRInr7Kr8QQvCJfUFZi4tCQXuZba5tJclSUqCnFQmNDobAGqfFofwnQV02VWtmy77cUHfGndItnsThywpth3VRU006lKubUtJSpI5zceMkgk3uIx8ZLNNQaCK3jja6PAfDmhucEOvcfT7pvJrapxDas/loIB0khQlJMW3KFuFW8Vldm7RbwmcFKlKVGZQLeXoyEISASMok31JJ7LrC8qMPmSXMyU6mQncCQmxJMkAdtaMeKZHENo7UBZGIwE21+VhAJ0RsO6S6+NyFIT/ABc2nMPdUmKDs9shBUoQpxSnVDgVmY7BA7KmNWMmISCozYQkEkm2lqmicY4M799En3r+lVmAlxGRnMNH4F/dUHLVLAwqCtI56VEGSJQFBMq8xMdo41U8h3Et+EAkJSoocEkBIkFJibAm3/Hqq45U41T7KukpKVJBGWHGinMhQMJlSTKAJUBFedqJKpPZv7q5XDfEP1DMBqSTR4XwtdRiPhhyCJx0oCx6elr1op9vuNAwzKw6hMFSFGCoXKNyZEcYE9d6yGwsXjEtk4ZBW3MFJylMjKSLkEaDTcTW85NbVbU8ykqHOlsqW2UuNlKublSQFi8ExYnQ1tDFMnAe4Fjh5Tz+9VR5LLZhDh5RGCHtJGYcta3XvHMJ/KPk+4cO40yTdRKAFc1OdGRRWQOlEqF/vCsnhNvJaabbQ0sqAyhIIVJuZkCTOum+vReVboS3NpSQoTcdHpXHCw7hWF5NICi64fKJidDCukrvIHdRhY8shLNCVofEY4hhw54ut2v2U7BqW4pTjiObJQ2hKMwUQlAJJPCVKJjqFS4p+WlFa8UQiYGBcnLIZHFxUTHNgoMiYIO47xxrIbWw2fMnIjpAwRGZItJkpgWO6961u1X8qQneshPmG8/njWT28XEI+ikuOqySAkZRqQDrfQVzfxUgzgDgBf5Xo/8A80xzPhrnPBouJHqKA0+4IS/ww6TmKbSJVkSsbzkSopUkdq0W663RaA8taEfvrQn3mvOeQTCm8apJJBLCwsAkdE5DlJGv2ZHZXoKMEgaIQPMhA9wrQwe3fFTHADpZ9wPdcf8AERDHiDtGknjrQ9ifZFw3NLgpdStJkAoIIJFjB/tQsfsdawcry2jFi2FJI135oNjwohROtzuOptpVTyofcxRRhmApJkqeWQpKIAGUFQ1HSmOOWo8dFJQ2jsw6UuYldPHLnjkLRr9hv15/2s+hT+z3ciF+EoKSrLCzEEkwBOU3JJGu+rPBcsUEw+2pknySQpQV1eSCDwtF9aBgdmowWLYTmP0iVAlQCQVEDLA3SqBrWsUmRe/Ub1NgxI+P5X1wqrV6GVrmhzxmvjutBZXmSlUESAYNiJ40+KJFO5o5c0HKDBNoExqSesd9ahcGD5ila0vdTRzKFFdigbTxJaaUtIkiAE36RUQlKR1kkDtqLh9sFLnNYpssOESnMRkWLaH7JuLHjvqN2Ija8RuNE7k9sD3MMjRYG9WMV3LT8tLLUyhTIroFOy12KEKt279d/tMfAbpV3b313+0x8BulXKS+d3Uroo/IOgVq8PI9Ex8BuhxR3R9X6Fj4DdMiumh/bb0HssGXzu6lDiuRRIpZaeUxD5hK+isBSTAIOhE07b3NNNQGkFAT0UZc0gC5/vR8MlOYZ4CblRJAEAXuap+WW0WlMH6UQohJyZXSd8eUAATqSeA31lY0/MOi6/4BpE4k8d32H/fZZnk/s5vELUHEynKTEqF8wAuDO81q2NmNNmUNoSeIQkHviazfIzGp55xtIVdGaVZZASd8TrmG/vrYRU+EYwszVqsr4zK84gtvShWun/WmRURzFJcK2EgqPR51VwlKJzZJ3qUUgRuGbfpOiuZQJ0HE6dpqzNHtG5SdOPqOX++iy4Jti7OBrw9Dz+3D1ULaeEDjChLaMpjMsIIjKDlIJ6I0vB1rzXajZSuMqRvlCgpJB3iCY99XfKvl3zThbZE5RCiST0ryLbu0VE5O7G8ObW6olpI3jIoEyQQAoWFvbXHSYSV+Jkk0omx0XZQ4+GLCMjN6DktXyQM4Ru0QVpnSYUb/AIfw1avbGRiYQ4BqAlRtlKt88ISTHVVRyKH+WUAZSl51KDYSkEXgExfNV2+0CkyAd8EA3Ghvvrq4482GDDyAXKvnazGGWrGYmkPlFtTDt4dbScQ24sJS2lPOtFcZ81wFTeQOoCqfkqgJQsFbZUTORLja1pCYTK0pJyySNawnK7HIcxJSR5Cgkka69LXgOr3X0v8AhfhUhrELgZitKJ/ZCc0d6vZVXDipaC0sZjdthyHNrd7rZxSin5aUVrrnVFxWDS4L6jyVbwer+lY3lKSxAAKl3UFFKYSB5ajp9m265jhW5fdCErUYASlSiTA0iNfPXnmDScdilBwZ2wQjo50ATLigSTmVZpI0HlcLnGxrGOk8ouluYHG4mGPKyRwbyvRTeQOEl7EuOfWZGwBATCF38nd5CK28Vn+T7Q8NxuWwQlluBp9o/wD1rR5av4QARClm4uR0kpc82UzLVRtlKZKiF9FInKt1reYKijyo4K4mrvLWZ5R4tIRiwrQc3MG5BbTA6jJPfTsRWSioohblkts41pSkqDiyjKoZOmVSCnTnJCdTfqGu/wBLwq8zbahJzISqTqZSDJ67141s3Ch94okp1KY6egmLkTae6vWOSjhVgsOTNkZbiJCCUg9wFVcERZoKximBoFKyy1B5T7OcfwaEMDMvwptQTcBRCbA2O/qqyinIWpJBSpSSCD0VFOnGNe2p8XC6aPK3fYP5UeFmEMmZ3IjuFmuRf+H+O8MW9jEFKERBWopClpKVICU3UsC9yIkW41Y8pOTeXFtOYkNlsJWpPScWQsLWpOeSZsufOiNIFb7kni1L57nFFUZdb6lU2jqHdVHy2W2tTSebTmKwM4GUgWlMjjWQMOGTixqO3NX34t5hobj3Wa2btNx9xwFGRtswCTJWVARpYW6Wp1FWmWk0yEgBIgDQCnxW7EzIK5knusuSQvIPIAdkzLXQmn5a7lqRRqm2/wDX/wC0x8BulXeUP1/+2x8BulXKy+c9Sujj8g6BXKxZv0LHwG6bFFULN+hY+A3XIrpIT+m3oPZYEvnd1KGU1zLRctDfcCEKUohKUpKiToABNOe4NGY7kjWlxoKk5TY5LbZCyAD5QO8cKxmAw7OOWEjPzaVDNlSvLN8pJJyiMxgXN9KKcG7tTFhOaGAczik2IRNhJvmVBAEDjFq9EZwKWmubaQlKUpISgdFOlpNzrqbnfes4NOIJdwV4uEAy8VkOSWCSxi1oSnKV4fpi9nGnEpVl6jmkdRFbLLVHtQJaxuAUE5QpKkLVJXdxIAQSf2ov+zNaDLU2DkD2GuBIUeMjLHi+ItCy1B22HfB3eYSFOQMgJAE5kySSQIAk67qsstMfw+dKk/eSU/8AIEfjVqSy0gclVYQHAnmvLeTHJDw191zEH6NChmCbc4tUnKDuAiTF7iNZB+V2JOG57D4dpTTQyEqFkQ4CshMdci/3TW35MYAssrbVBUh51KiLgqBAsfNFH2y2HeYwyrpdUXnE7uZZsJ/ecUkeZJrKyVA0t8ziPva081zuDtzQfwo3JfZ3MYPDoOoQFK/eX01DsKo7KtFCxtNtLX6r0XLTkWM8L9wn8K03uEUZPAD2CzWAyyAcSfcrwjFYVfPuB1JbXmUVpWCClRlRHHzcZHGvSv8AD7ZymcM4HEKQpTyjC0qQYCUAEBQBjWoCNjIdbZxCky7icakpN/IDi1K7MiQa3eWs74fbyXu4f2Fo/EKZTBx/oocUoomWllrXtZKz/LMvJwbhYB4KUmZSNREaaG+6qrk1sR3D4E5kKS8Xi4R0ScuUJEZSfs9sk1p9sjnOYw40dKnHD/pN5RH8Suj2mrJhWVaTwINZouR8j63aD101/K0TljZGy9+p9ATp+Fk+RkqONWpKklWI+0CLJSPxJ760uWmMtEO4qd+IUezI3R8tWcI7NC08wq2JblmcORpDivO+US1P4vEYZoStbrZF4kNsXBJsIibmvSMlYrknged2jj8QfsOLbT+8tapPYlMfx03E24tYOJ/Cdh6aHPPAflZZzk0/gHGXnkgIDiMygtCoJJkQDPkjhxr0bkqiMGxwhRB3FJcWUkdRSQe2o/L7C58A9+wW1jsWkH2KNTOSaP8AI4T0SaZEzZzFg3VafK/aRBx33X4VlFLLRMtdy1etU1otkDLhQErQhS1KKiSmQJyiAeob6zfKwnwnCpTAbFwZQoqVmAJOXqCfbVbyi2e2tlalgZgkgeQkmbxKgRNpvwrI8jtlgrTi21IQ2JBayc3PSIUoALIzDWQI6JtWUY/1b9Vd3sv0W+Ca7lomWllrUtUkPLXctEy0stJaVUHKL9IPo2PgN12lyk/SD6Nj4DddrmJPOepXRR+QdAr7L0W/QsfAbpsUQDotehY+A3XIroYT+m3oPZYMvnd1Kblqi5a4zmsE4IBLpS2JvbylH/4itCE1lttPoxG0MJh5CktKW44NRzgSSlB82QT+9FVca62ZAdXED8q1gxT853NBP4Vhya2Z4PhWkEQqMy+OdVzPWBCf4atMtEy0iKtMAY0NHBVXOLnFx4qi5XsZsKVDVtSVg8IUKuSKjbbZz4XFJmJZXfhAke720fBu522165kIVI0ukG3fVWFuSaQc6Pv/AGrUzi+GMnhY9kstOQopuACR5Oacs7iQLkdVOy0stXHAOBaeKptcWuDhwUPBYANJUASSpRWsnetXlEDcOqglpSsYV5DkSwGkrOUaLmE/avcm0aVZRXQmozC221pl3BSid1OvXNvKHlprjUpWB9xemvkmjZKDi+c5tfMgFRSQJ0uNx40mJt0Lw3eQQjDECZhduBCz+yHkOuYVpAP+Vw4WdI5x5CEJA4wjP2qrRZazeweTzzOKDqlN5Th2m1pBJWVpabHCIC0kzNweutK4+lJhSkgncVJHvpmFbkYQRWpT8U4PfY10CWWmuHKCQkqO5IITJ3So2SOv2HSkcW2NXED+NA/GnIfQrRaT5lJPuNWHGxV0q7dDdWq7BYN7n3HXy3dAQ2lvPCEg5iOkBv76sctOzjiO8UzwlH30f8kf1pkbWxNytTpHukdmcnYhaSsqQFDnCSUkXSpICCoxYJISki+/zgLLXQ4n7ye8U4RTYWCJmS7rcnTSbV+eqJ3oTzgQlS1GEpBUT1JEms3yASTh3Vn9Y+4v2JB9oNaPHYJLzTjaiYWkpJBuJ3jr30LY+yU4ZlDSCSEzc6kqUVEmPPSuBMgPAA90gIEZHEkdlA5WtKODfCY8kZp+5IKo69PbReTCf8lhfQo91qnbRwAeZcbJIC0lMgTE6GN8Gu7PwIYabaSSQ2hKQTEkARJijKdrm9KRmGzy8bv8ImWuxT8tdy1LaiVBypQFoZYjN4Q+2Cm/kJMuE8BkQaA1yZZwqMTcltwKKUqJIZKyc4aAsEkK4T0dTVkhkuY5az5LDKGk/vuw4s9iQkfx1H5XYhTbTRAkF3IscQtp0DuMHsrBMWfDyS8SSR3W+JsmKii4NAaeysNmPc4wyv7zaFd6Qak5aj7FYyYbDJP2WWh3NpqZlrbYflFrDdWY0h5a6E0TLXctOtNWZ5S/pB9Gx8BulS5TfpKvRsfAbpVzcnmPVdFH5B0C0I8lr0LHwG64ba1mNq7TcQ4EhZCQ3hwLqAg4dvh236qrFYsm6lEzv3b41/Nqn/8AWbG0NDd2nbusx2FJcSTxWzfxTWUhbiQDYgLKT5pSZqK3jcKyBzYQncMqAD3wCayvhMXN/wB2fMKXhHBB3AEzpYT7eqqrvijybDRalGHAGUk0tYeULV/K7v70FzlO2NEqO7cB19fsrKuPazGkdf51/N6aXdN/m6vdrUZ+KT+nZHh41pXuUiVWDZI1Jz5dDO4TqBUP/wDo1oAShACRpZS951UpUz31SeFzaDPd1jXTQ0lOK37r3JOvVwqB2OmJzZteg/pSbNoGWtOStHOVL02yJ/gUr8eygHlLiFGA6NY6LKJt+8TFQ0vqndrfXq67a04LiY13GwkajjvpPHTn+RQI2cgjK2tiDq66esZG+wZUgzTW8as2UpwxxcdUZG+5saGH1EGxPGb+yiN5heCD1Xt5gKidiJHb3HuU4NaNwTV4PnPKEwRZRWuPOD7jTfFjaNyfMkR3CR+Zo3PDQnTjJjeR7fbTfCt4IjgBHHU24VEZHc07RDIbAMJBP7qRoRvohWyrymgfOEqMC2hFNTiT94d5G6NIpOLiM0dRPsGlMzORaIEMGJQjSPIaJ4iONO8IbSDBKZ0ASkAX3bjYGggJ3BO7WEx1iB1Cma6iB/TXfS5iltSnMSmfZOVPHd+d1DGPbJAIF7TAHm1sajqxQBNz2E6C+mg/vSGIscyVQCBNhYC35/JElqeh5AEARYaonuiijFIj7IuADknrm1UZxqZnKddbHTt/JFIRI1B1Am/Xbs30lFLavBiUCcxiJ0ChMfnUUxO0EfZUbcTEcarUrEXiRqSDYwLf90EtgmbnfAnu0oF80WtAMabQe0OLt2T+YpHGux0XVcAM2Y903qhbXJIBsmZsAkk9lv705vISIURfUAkW1uDbWeunCSRv8ikIaeCvEbbeGqyexB/CiI5Ru7z5pQke6s+5Ay5VKO/WBu9vn4CnNpWbHTiQNT+FSjEzjc89yozGw8AtBhuUCgVEBJzKBV0VXISE7jayRSxW2Q+EpcSMoVJAJBPQWgi8x9ZPZVBkg63tuAMQOvTdRUA65t2tr23k/m9OGJlDNnm03Un18+0/lvv1WoZ5TIAAKFQAANNItPXUpHKNo/eHYD7jWRSPvREm/AQYHupjz5Fkib6xraLgXGh7qtN+JYhoqwVC7DsJuluEbaZP2484UPwozePaVo4nvA99YRvFEagWgwZPG0qHVTRjRvSN+hA3xoDUzfi03Fo/7umHCt4Eq85T/pKvRsfAbpVH2gqVIIsOZw9tf1DdKnXm+bmtBugAUHbk88ZJH0TEBNpHgzWvGoAatcEwN8T+dKl7cB58xM83h9+4YZrh7Z4i1Va8ZMSqJIuCVdQCbdR3b6yJKzHqoTvTluqBAmwtrNhB03mkXlC53zvtfX3ndTQkSVKi/ngzrcEE9h3U1IQImdAR0tAIO/uPm89NzJFMRJA6+uJ3C57O6uEnL9m3AxcXPd+FCw7aSCDuSoQFQcsTeQdLmhBpAT5Rgb7qta/nP46bqLSqWhZ3RvBiTPkj3xTQ4UgzBMCN54zr11GaweUklcxaIAN5G433+2iuKQRAkKkb5Buob7+/TuVCccUZno6mJ3wOH5tSW8N4BOkweu1t96EvD70lWm4TwFvbUdlk3mT5Ug2OpgDjuptpFPD8neAB59NLTv8AxohfsZnTTTU++1/zEZtgjXdOnSuezdanJRAjpGdBATujWeIB7aTMEInPo3yNdYUOO/8Ah7q4jEJAHSmO7fm08yb20oYQSVW3EDXLGpvruArhR0elAH2ZEbtJ3f2pLCRSQ8Dm6XHdut/fuFMKpkASd0Ddvude62tDaMSOvXLmuJjQ6DpG/Cmx5Qved2p6Nom39h2OtCctSZ1Nri1ok/8A5V3UFbYnyjcnWOJ3fh1ddOGz+kSpQNicsnSRCRe3la6WOsUJhvo3BkX6OVRgQrUdY9ppbFIRWyZ0G4bokRra0G/bXS8qLiATe0GmKxEEJECe0mNbRrc7+HCmsqKcpXxlSRAO6LcdBTUJoSOI03C8XnSOFGaZCgBFzvlSeF/x7OuiBwLAyaneQO8W4TamLUoDMSm0CREToTe8D2z1U6gUtJ0ESFGAOIk9UyNKAkC0KjTSRA7r8Z66KW1Kkpyq08nNEaTBPAT3V3miZkngR5W6Nx933abSQpql2gaxPEGDex3T7qeyiRBi47Rbhvt+PCnrYSoQrMBO4ZSbmBPbvteueCwmysuhvA1SZTfTfc8KcQhBWg5joBuOpi9tLD8+ZdIEXMX+9MnUSDEWHnimtNHRSoMp1/a3pjdE3pi8QZEGdBNoPmPnFJWqFMbbJtmUNdx4wOlv7q4UlJ6UX6zfzWG6KiLeUNPNv7ze9vfrROfUQAJO+8EEjQjt/wCqUBKprZPcBaQoaTr/AE4URpC/Nf73E63J4aDhVc29+1AUYiNYmTI7BHVRy4q99Ym4gq3xN6VClc+v73HiItvvw9poPhSSRnAEmLgdR3+7zVGcdCIJkRrcxcf0I9nVSDoOVWYwY0I0PWPye2ikq0mN1bjTmcPp6BulTcSqeaPFjDfy7dKtdnlCnG5R9q4HwgpcZeYGZtmM4xIPRYQg5voj9oHThUJXJonXEsg9QxMgQJuWbmlSqE4djjaaWhFw3J/J+vZJv0icTN+oMxRBsO4l1ggWucVI1v8AUnjEUqVJ4ZiTIF1exBBCXMMOH6VYz6Ht7K4rYea5xDIInQYi8qCiT9CL2HdSpUeGZ6oyBAVya4PYeZ1jE2HAfQ9Z9lMRyYI/8S0f4sVvkH9T1iu0qPCs9UZAnJ5ORo8wLj7WM7f1PXTk8nz9p9k6WnFX43DP5muUqPCs9UbMJw2Ba7zBP/uBFo15nzGkrYSv/PYNtP8AM9U35neaVKjwrEZAuq2EbQ+ybXk4qN9h9D10JzYS1C72GkafpOhEH9RbQUqVAwrAjIF1HJ9Q1fYVeYPhMaCP1N64dgubn2JnWcVYbrcz5++uUqPDMRkCM3sRWq32FduKFvU8aanYiwAA8xbrxItHoOPupUqPCsRswnL5P/dfw4N4URiVRwiWd27zUIcmAIAfZMZrq8IJufQ8LUqVHhWeqNmEdrYUTLzJ4ScSfbzP5mjHYbah0nWQY3eEECx4s3E/hwrtKkGFYEZAmt7DQAAHmgAIt4SO0gM660M7AEg+EtAABIEYk2nWSz+daVKl8Kz1S5AnObDBVIxDW/8A9QNd/wBTbTQceqiHZp059iN36X1C/wBDwBPbSpUeGZ6oyBAc5PpVOZ7Dq84xY3XNmrbzTFcmkapdZBkm3hMSY4snr140qVL4ZnqjIE5fJ5JB+makxKs2JBsZ3MRuA03dhc7ydTAyYloEHeMRB425mxPHz0qVJ4ZnqjIEVGyzeXsOCd4GI9n0Fv7U1zYSTfnmO0Ym/nPM27KVKjwrAjIE1vk+gavNEiNTiR7mdev+tdXsFNsrzCfMMT3RzMRSpUvh2eqMgS2ltdhtYRzgJQ2ygkJdiUsoSYlA3g7hXKVKpxoKTl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8" name="AutoShape 12" descr="data:image/jpeg;base64,/9j/4AAQSkZJRgABAQAAAQABAAD/2wCEAAkGBhQQEBAUEBQVFBQUFBQUFBQVFRAQFRYUFBQVFBQVFBYXGygeFxkkGRQUHy8gIycpLCwtFR4xNTAqNSYrLCkBCQoKDgwOGg8PGiokHyQpKikqLCwvLC8sKSksLCwsLCwsLCwsKSwsLCksLCksKSwpKSkqKiwpLCwsLCksLCwsLP/AABEIALcBEwMBIgACEQEDEQH/xAAbAAABBQEBAAAAAAAAAAAAAAADAAIEBQYBB//EAEsQAAEDAgMDBgoGCAYABwEAAAECAxEAIQQSMQVBUQYTImGBkRQVMnFzk6Gxs9MjM0JSwfA0Q2JygrTR4QckY4OS8URTVISiwtIW/8QAGwEAAQUBAQAAAAAAAAAAAAAAAAECAwQFBgf/xAAyEQABBAADBgQFBQEBAQAAAAABAAIDEQQSIRMxQVFxkRQyYbEFIlKBoSMzQsHR8BUG/9oADAMBAAIRAxEAPwCdicQWylKEtBIaYgczhjqw2TconUk0Hxivg36jC/Lp20fLHomP5dqotdJFFGY2ktG4cByWLJI8POp3lSPGK+DfqML8ul4xXwb9Rhfl1GilFSbGP6R2Cj2j+Z7qT4xXwb9Rhfl1zxivg36jC/LoEVyKNjH9I7BLtH8z3Ujxkvg36jC/LrnjJfBv1GF+XQIrkUbGP6R2CNo/me6keMl8G/UYX5dLxmvg36jC/LqNFKKNjH9I7BG0fzPdSPGa+DfqML8ul4zXwb9Rhfl1HiuRRsY/pHYI2j+Z7qT4zXwb9Rhfl0vGa+DfqML8uo0Uoo2Mf0jsEbR/M91J8Zr4N+owvy6XjNf+n6jC/LqNFKKNjH9I7BJtH8z3Ujxmvg36jC/LpeM18G/UYX5dR4pRRsY/pHYI2j+Z7qR4zXwb9Rhfl13xmvg36jC/LqNFKKNjH9I7BLtH8z3Ujxmvg36jC/LrvjNfBv1GF+XUaKUUuxj+kdgk2r+Z7qT4zX/p+owvy6XjNfBv1GF+XUaKUUbGP6R2CNo/me6k+M18G/UYX5dd8ZL4N+owvy6jRSijYx/SOwRtH8z3Unxkvg36jC/LpeMl8G/UYX5dR4pRRsY/pHYI2r+Z7qT4yXwb9Rhfl0vGK+DfqML8uo8Uoo2Mf0jsEbV/M91I8ZL4N+owvy674xXwb9Rhfl1HilFGxj+kdgjaP5nupHjFfBv1GF+XXRtBfBv1GF+XUeK6BRsY/pHYI2j+Z7pu2MI2p0KLbcqaYUYbbEksNkmAI1NKi7V8tPocP8BulXLy6PPUrdj8o6I20B0x6Jj+XaqME1Lx/lp9Ex/LtVHRqK6eH9tvQeywpPOepRBgFRMUBSIrebGwaXGDPCsdtFnK4oddMimzuLeSe+PKAVECalN7MWoSBTMIOmJrdtNgMggbqSaYx1SIow9ZTD8nlKrr/Jtaamp20pLmlqNtHlHmTA1qPPLYpSZY6WeOy1bhR8PsJat1FwO1DnE1qn3oaCkilkleygkZG12qyWK2EUCTUJrZ5UYFXWM2yFpg1IwC0JbJGtLtHtbqkyNJ0VFitlFAruE2QpYqxYxXOrhVWGJfDIsKDI4fLxQGNOvBZ9/Y6k1BcZI1qyxe1io1CefzVMzNxUTsvBRoroFdijYaMwmpSowmowijupi241rTtBIRVLjmelULJMxpSuZQUVnDFWlOfwpTrV5srDACajbaTekEtupBZTbVOhE1Nb2WSKLgsNaTT/D8pinOcTo1IGjioq9mkVFLd4q8bxwVUPEMQqaRrzuKHNHBRDhjE0GKulgFFqqFpvT2OtI4UuJRNPQ1JqQyiBQ0K6VLaSkvBaYpmpa3bVFLhoBJQaTCikBXVKrgp6anbW+sT6HD/Abrld2t9Yn0OH+A3Srk5fO7qV0MfkHQI+PHTT6Jj+XaqOjWpOOHST6Jj+XaoLbckCumh/ab0HssKTznqV6DybWDh6xG1ly6vzmtnsZnm8OdZIrJYvAqU4qAdap4ehI4qzNZY0KvZ8oV6Dsl5JZGbhWJ8XKGoq9awy+Z6JqTEgPA1TICWk6JbTeaSoxFUOOKTdNdfwiyq80J/BKSLipY2BtaqN7i7gh4NULE1pcbtA80AnSKzLLRJAFajwfKx0uFNnqwSnRXRWTcMk05OIIEUnRc0yKs0q9omGfyqmrV3aQcEGqtpjNRBgVcKjc1pOqe1xA0UlGzgrSo+M2cUVMweDWL13aeItFMDjmoFPIGWyqWK6gXpxpzQuKsKFWzVkCpCGkrFOSyC3UFOL5uRVOs25WbrepZeCDFQdprkimtPZ1yaLtBYinhuVwTS6wgJeOW1QnDJqwwUERQMRhjNStoGlGdQgMm9SsUbCuYXCyaJjQIoJBcgblzBuSINCfZ6VNwxg1NcRN6Q/KUDUKMswIoLSae/TGhengaJpOqIummKc63Q+bNAQUxQrkU8opAU9Im7W+sT6HD/AbpUtr/AFifRYf4DdKuTl87upXQR+QdApWNHST6Jj+XaoTSoINHxo6SfRMfy7VAiunhH6Teg9lhSec9StthOULKWUybjUU48ocPlned0Vh4rsVX8Gy95U3iXLR4raja0G16i4bbuQRuqmrkVKIGgUozM67VurbIJmKG/tMLBBFVkVyKcIWhJtHIjLuVU1Pxu2CtOWquKUU4sBNlNDyBQTTXIp8VyKemLrTmU1ZNbUgaVWRSimuYHb04OI3LRsbVTlPGqLGPZlE0IGuRTGRBpsJzpC4UmxSFOilFSqNTUbQITFQnFSaUUopA0DclLiV1pUGpOJWCBUWK7QRraAV1tzLUrwwReokUooLQUBxCsE4kRUF1cmuRSigNAQXWmipTT9oNR4rsUpFpAaSc1pNmKUUopaQjc7TlLFAilFNypbSUZpoFPikBTkiDtj6weiw/wG6VLbP1o9Fh/gN0q5OXzu6ldDH5B0Cm4sdJPomPgNUCKk4oXT6Jj4DdBiunh/bb0HssGTzu6lNilFGZSMwnSRNCC5W8ne2640dD5CoGnEQe2kMgDwzmCeycIyWF/I0uRXIokVzLUlqNMiuRRIrkUWhMilFPy1yKVImRSig43aLTIBdWlE6TMnzAXouHfS4kKbUFJOikkEGkDgTV6p2U1daJ6GiqYBJAJgAkmBNgNaaUwSDqDB84sR31N2Y1mdSk/aC096FD8arsHHNNxYZE2/hFQh7tsWXplB/J/wAUpa3Yh1a5iL9KCJFKKrMRtB3I46kNobbWps86HCtxaU5sqAiybAkkzFtZipuz8YHmkOJBAWJg6i5BB8xBFEeJjlcWNOo3pJMPJG0OcNCp2AU2HE875F51mwnogG50HbUk7HzozsHOkeUkwFoPAgEz2HvqpdkvNDcltxfataWx7EL/AOR41MYeUhWZCik8Rb/uoKkkc6SN1EGq4Guf35Ke42NbG8WCLJ4i+X25oGWn43DqZbS44AGyJzZhIG45dagbZ2wvniQmBkTqk5VHVa5EaSBruqDyw5VpcbQhtJ5xIhSRzK0GEqQAT5U9I66bqoz/ABNwprRTgdbW1D8AeY9sSHMcPlo6/ccx7q6ipDmFDaUreORKvIEZnHOptGp85gV50OVGJ5lCACXSQEJQiSW24BJy3IJBE9RregKUrnHVFx1Q6S1a/upGiU9Qq4zEvxJqHQcSf6H+rMnwTcGAZjbj/EcOp/oIIfcU4ZbCG46AkLIEfaI1UTc238AIPFPiqzEc44Xyha0BopQkI5uVrUgrlWcHMnyUhKdSTUkkrMHFbiSL6nVVo4n4uTK0AGvtorCK7FRtkYvnmGnDEqTfLpIJSY4XBtu0qXFW2uDgCOKqOBaSCmxSinxSinJE2KUU+KUUITYpRT4pRQhNilFPikBQhRNtfWj0WH+A3XK7tz64eiY+A3Srk5fO7qV0UfkHQKxxIuj0THwG6DFSHx5HomPgN0OK6eH9tvQeywZfO7qUyKpMU74NiwrRt8AK3AOJ6Ob3E/vHhV9FRNpbNS+jKqReQREgjf16m1Q4hjnAFnmBsf591Nh5GtJD/KdD/v2T8S8G0KUrRInr7Kr8QQvCJfUFZi4tCQXuZba5tJclSUqCnFQmNDobAGqfFofwnQV02VWtmy77cUHfGndItnsThywpth3VRU006lKubUtJSpI5zceMkgk3uIx8ZLNNQaCK3jja6PAfDmhucEOvcfT7pvJrapxDas/loIB0khQlJMW3KFuFW8Vldm7RbwmcFKlKVGZQLeXoyEISASMok31JJ7LrC8qMPmSXMyU6mQncCQmxJMkAdtaMeKZHENo7UBZGIwE21+VhAJ0RsO6S6+NyFIT/ABc2nMPdUmKDs9shBUoQpxSnVDgVmY7BA7KmNWMmISCozYQkEkm2lqmicY4M799En3r+lVmAlxGRnMNH4F/dUHLVLAwqCtI56VEGSJQFBMq8xMdo41U8h3Et+EAkJSoocEkBIkFJibAm3/Hqq45U41T7KukpKVJBGWHGinMhQMJlSTKAJUBFedqJKpPZv7q5XDfEP1DMBqSTR4XwtdRiPhhyCJx0oCx6elr1op9vuNAwzKw6hMFSFGCoXKNyZEcYE9d6yGwsXjEtk4ZBW3MFJylMjKSLkEaDTcTW85NbVbU8ykqHOlsqW2UuNlKublSQFi8ExYnQ1tDFMnAe4Fjh5Tz+9VR5LLZhDh5RGCHtJGYcta3XvHMJ/KPk+4cO40yTdRKAFc1OdGRRWQOlEqF/vCsnhNvJaabbQ0sqAyhIIVJuZkCTOum+vReVboS3NpSQoTcdHpXHCw7hWF5NICi64fKJidDCukrvIHdRhY8shLNCVofEY4hhw54ut2v2U7BqW4pTjiObJQ2hKMwUQlAJJPCVKJjqFS4p+WlFa8UQiYGBcnLIZHFxUTHNgoMiYIO47xxrIbWw2fMnIjpAwRGZItJkpgWO6961u1X8qQneshPmG8/njWT28XEI+ikuOqySAkZRqQDrfQVzfxUgzgDgBf5Xo/8A80xzPhrnPBouJHqKA0+4IS/ww6TmKbSJVkSsbzkSopUkdq0W663RaA8taEfvrQn3mvOeQTCm8apJJBLCwsAkdE5DlJGv2ZHZXoKMEgaIQPMhA9wrQwe3fFTHADpZ9wPdcf8AERDHiDtGknjrQ9ifZFw3NLgpdStJkAoIIJFjB/tQsfsdawcry2jFi2FJI135oNjwohROtzuOptpVTyofcxRRhmApJkqeWQpKIAGUFQ1HSmOOWo8dFJQ2jsw6UuYldPHLnjkLRr9hv15/2s+hT+z3ciF+EoKSrLCzEEkwBOU3JJGu+rPBcsUEw+2pknySQpQV1eSCDwtF9aBgdmowWLYTmP0iVAlQCQVEDLA3SqBrWsUmRe/Ub1NgxI+P5X1wqrV6GVrmhzxmvjutBZXmSlUESAYNiJ40+KJFO5o5c0HKDBNoExqSesd9ahcGD5ila0vdTRzKFFdigbTxJaaUtIkiAE36RUQlKR1kkDtqLh9sFLnNYpssOESnMRkWLaH7JuLHjvqN2Ija8RuNE7k9sD3MMjRYG9WMV3LT8tLLUyhTIroFOy12KEKt279d/tMfAbpV3b313+0x8BulXKS+d3Uroo/IOgVq8PI9Ex8BuhxR3R9X6Fj4DdMiumh/bb0HssGXzu6lDiuRRIpZaeUxD5hK+isBSTAIOhE07b3NNNQGkFAT0UZc0gC5/vR8MlOYZ4CblRJAEAXuap+WW0WlMH6UQohJyZXSd8eUAATqSeA31lY0/MOi6/4BpE4k8d32H/fZZnk/s5vELUHEynKTEqF8wAuDO81q2NmNNmUNoSeIQkHviazfIzGp55xtIVdGaVZZASd8TrmG/vrYRU+EYwszVqsr4zK84gtvShWun/WmRURzFJcK2EgqPR51VwlKJzZJ3qUUgRuGbfpOiuZQJ0HE6dpqzNHtG5SdOPqOX++iy4Jti7OBrw9Dz+3D1ULaeEDjChLaMpjMsIIjKDlIJ6I0vB1rzXajZSuMqRvlCgpJB3iCY99XfKvl3zThbZE5RCiST0ryLbu0VE5O7G8ObW6olpI3jIoEyQQAoWFvbXHSYSV+Jkk0omx0XZQ4+GLCMjN6DktXyQM4Ru0QVpnSYUb/AIfw1avbGRiYQ4BqAlRtlKt88ISTHVVRyKH+WUAZSl51KDYSkEXgExfNV2+0CkyAd8EA3Ghvvrq4482GDDyAXKvnazGGWrGYmkPlFtTDt4dbScQ24sJS2lPOtFcZ81wFTeQOoCqfkqgJQsFbZUTORLja1pCYTK0pJyySNawnK7HIcxJSR5Cgkka69LXgOr3X0v8AhfhUhrELgZitKJ/ZCc0d6vZVXDipaC0sZjdthyHNrd7rZxSin5aUVrrnVFxWDS4L6jyVbwer+lY3lKSxAAKl3UFFKYSB5ajp9m265jhW5fdCErUYASlSiTA0iNfPXnmDScdilBwZ2wQjo50ATLigSTmVZpI0HlcLnGxrGOk8ouluYHG4mGPKyRwbyvRTeQOEl7EuOfWZGwBATCF38nd5CK28Vn+T7Q8NxuWwQlluBp9o/wD1rR5av4QARClm4uR0kpc82UzLVRtlKZKiF9FInKt1reYKijyo4K4mrvLWZ5R4tIRiwrQc3MG5BbTA6jJPfTsRWSioohblkts41pSkqDiyjKoZOmVSCnTnJCdTfqGu/wBLwq8zbahJzISqTqZSDJ67141s3Ch94okp1KY6egmLkTae6vWOSjhVgsOTNkZbiJCCUg9wFVcERZoKximBoFKyy1B5T7OcfwaEMDMvwptQTcBRCbA2O/qqyinIWpJBSpSSCD0VFOnGNe2p8XC6aPK3fYP5UeFmEMmZ3IjuFmuRf+H+O8MW9jEFKERBWopClpKVICU3UsC9yIkW41Y8pOTeXFtOYkNlsJWpPScWQsLWpOeSZsufOiNIFb7kni1L57nFFUZdb6lU2jqHdVHy2W2tTSebTmKwM4GUgWlMjjWQMOGTixqO3NX34t5hobj3Wa2btNx9xwFGRtswCTJWVARpYW6Wp1FWmWk0yEgBIgDQCnxW7EzIK5knusuSQvIPIAdkzLXQmn5a7lqRRqm2/wDX/wC0x8BulXeUP1/+2x8BulXKy+c9Sujj8g6BXKxZv0LHwG6bFFULN+hY+A3XIrpIT+m3oPZYEvnd1KGU1zLRctDfcCEKUohKUpKiToABNOe4NGY7kjWlxoKk5TY5LbZCyAD5QO8cKxmAw7OOWEjPzaVDNlSvLN8pJJyiMxgXN9KKcG7tTFhOaGAczik2IRNhJvmVBAEDjFq9EZwKWmubaQlKUpISgdFOlpNzrqbnfes4NOIJdwV4uEAy8VkOSWCSxi1oSnKV4fpi9nGnEpVl6jmkdRFbLLVHtQJaxuAUE5QpKkLVJXdxIAQSf2ov+zNaDLU2DkD2GuBIUeMjLHi+ItCy1B22HfB3eYSFOQMgJAE5kySSQIAk67qsstMfw+dKk/eSU/8AIEfjVqSy0gclVYQHAnmvLeTHJDw191zEH6NChmCbc4tUnKDuAiTF7iNZB+V2JOG57D4dpTTQyEqFkQ4CshMdci/3TW35MYAssrbVBUh51KiLgqBAsfNFH2y2HeYwyrpdUXnE7uZZsJ/ecUkeZJrKyVA0t8ziPva081zuDtzQfwo3JfZ3MYPDoOoQFK/eX01DsKo7KtFCxtNtLX6r0XLTkWM8L9wn8K03uEUZPAD2CzWAyyAcSfcrwjFYVfPuB1JbXmUVpWCClRlRHHzcZHGvSv8AD7ZymcM4HEKQpTyjC0qQYCUAEBQBjWoCNjIdbZxCky7icakpN/IDi1K7MiQa3eWs74fbyXu4f2Fo/EKZTBx/oocUoomWllrXtZKz/LMvJwbhYB4KUmZSNREaaG+6qrk1sR3D4E5kKS8Xi4R0ScuUJEZSfs9sk1p9sjnOYw40dKnHD/pN5RH8Suj2mrJhWVaTwINZouR8j63aD101/K0TljZGy9+p9ATp+Fk+RkqONWpKklWI+0CLJSPxJ760uWmMtEO4qd+IUezI3R8tWcI7NC08wq2JblmcORpDivO+US1P4vEYZoStbrZF4kNsXBJsIibmvSMlYrknged2jj8QfsOLbT+8tapPYlMfx03E24tYOJ/Cdh6aHPPAflZZzk0/gHGXnkgIDiMygtCoJJkQDPkjhxr0bkqiMGxwhRB3FJcWUkdRSQe2o/L7C58A9+wW1jsWkH2KNTOSaP8AI4T0SaZEzZzFg3VafK/aRBx33X4VlFLLRMtdy1etU1otkDLhQErQhS1KKiSmQJyiAeob6zfKwnwnCpTAbFwZQoqVmAJOXqCfbVbyi2e2tlalgZgkgeQkmbxKgRNpvwrI8jtlgrTi21IQ2JBayc3PSIUoALIzDWQI6JtWUY/1b9Vd3sv0W+Ca7lomWllrUtUkPLXctEy0stJaVUHKL9IPo2PgN12lyk/SD6Nj4DddrmJPOepXRR+QdAr7L0W/QsfAbpsUQDotehY+A3XIroYT+m3oPZYMvnd1Kblqi5a4zmsE4IBLpS2JvbylH/4itCE1lttPoxG0MJh5CktKW44NRzgSSlB82QT+9FVca62ZAdXED8q1gxT853NBP4Vhya2Z4PhWkEQqMy+OdVzPWBCf4atMtEy0iKtMAY0NHBVXOLnFx4qi5XsZsKVDVtSVg8IUKuSKjbbZz4XFJmJZXfhAke720fBu522165kIVI0ukG3fVWFuSaQc6Pv/AGrUzi+GMnhY9kstOQopuACR5Oacs7iQLkdVOy0stXHAOBaeKptcWuDhwUPBYANJUASSpRWsnetXlEDcOqglpSsYV5DkSwGkrOUaLmE/avcm0aVZRXQmozC221pl3BSid1OvXNvKHlprjUpWB9xemvkmjZKDi+c5tfMgFRSQJ0uNx40mJt0Lw3eQQjDECZhduBCz+yHkOuYVpAP+Vw4WdI5x5CEJA4wjP2qrRZazeweTzzOKDqlN5Th2m1pBJWVpabHCIC0kzNweutK4+lJhSkgncVJHvpmFbkYQRWpT8U4PfY10CWWmuHKCQkqO5IITJ3So2SOv2HSkcW2NXED+NA/GnIfQrRaT5lJPuNWHGxV0q7dDdWq7BYN7n3HXy3dAQ2lvPCEg5iOkBv76sctOzjiO8UzwlH30f8kf1pkbWxNytTpHukdmcnYhaSsqQFDnCSUkXSpICCoxYJISki+/zgLLXQ4n7ye8U4RTYWCJmS7rcnTSbV+eqJ3oTzgQlS1GEpBUT1JEms3yASTh3Vn9Y+4v2JB9oNaPHYJLzTjaiYWkpJBuJ3jr30LY+yU4ZlDSCSEzc6kqUVEmPPSuBMgPAA90gIEZHEkdlA5WtKODfCY8kZp+5IKo69PbReTCf8lhfQo91qnbRwAeZcbJIC0lMgTE6GN8Gu7PwIYabaSSQ2hKQTEkARJijKdrm9KRmGzy8bv8ImWuxT8tdy1LaiVBypQFoZYjN4Q+2Cm/kJMuE8BkQaA1yZZwqMTcltwKKUqJIZKyc4aAsEkK4T0dTVkhkuY5az5LDKGk/vuw4s9iQkfx1H5XYhTbTRAkF3IscQtp0DuMHsrBMWfDyS8SSR3W+JsmKii4NAaeysNmPc4wyv7zaFd6Qak5aj7FYyYbDJP2WWh3NpqZlrbYflFrDdWY0h5a6E0TLXctOtNWZ5S/pB9Gx8BulS5TfpKvRsfAbpVzcnmPVdFH5B0C0I8lr0LHwG64ba1mNq7TcQ4EhZCQ3hwLqAg4dvh236qrFYsm6lEzv3b41/Nqn/8AWbG0NDd2nbusx2FJcSTxWzfxTWUhbiQDYgLKT5pSZqK3jcKyBzYQncMqAD3wCayvhMXN/wB2fMKXhHBB3AEzpYT7eqqrvijybDRalGHAGUk0tYeULV/K7v70FzlO2NEqO7cB19fsrKuPazGkdf51/N6aXdN/m6vdrUZ+KT+nZHh41pXuUiVWDZI1Jz5dDO4TqBUP/wDo1oAShACRpZS951UpUz31SeFzaDPd1jXTQ0lOK37r3JOvVwqB2OmJzZteg/pSbNoGWtOStHOVL02yJ/gUr8eygHlLiFGA6NY6LKJt+8TFQ0vqndrfXq67a04LiY13GwkajjvpPHTn+RQI2cgjK2tiDq66esZG+wZUgzTW8as2UpwxxcdUZG+5saGH1EGxPGb+yiN5heCD1Xt5gKidiJHb3HuU4NaNwTV4PnPKEwRZRWuPOD7jTfFjaNyfMkR3CR+Zo3PDQnTjJjeR7fbTfCt4IjgBHHU24VEZHc07RDIbAMJBP7qRoRvohWyrymgfOEqMC2hFNTiT94d5G6NIpOLiM0dRPsGlMzORaIEMGJQjSPIaJ4iONO8IbSDBKZ0ASkAX3bjYGggJ3BO7WEx1iB1Cma6iB/TXfS5iltSnMSmfZOVPHd+d1DGPbJAIF7TAHm1sajqxQBNz2E6C+mg/vSGIscyVQCBNhYC35/JElqeh5AEARYaonuiijFIj7IuADknrm1UZxqZnKddbHTt/JFIRI1B1Am/Xbs30lFLavBiUCcxiJ0ChMfnUUxO0EfZUbcTEcarUrEXiRqSDYwLf90EtgmbnfAnu0oF80WtAMabQe0OLt2T+YpHGux0XVcAM2Y903qhbXJIBsmZsAkk9lv705vISIURfUAkW1uDbWeunCSRv8ikIaeCvEbbeGqyexB/CiI5Ru7z5pQke6s+5Ay5VKO/WBu9vn4CnNpWbHTiQNT+FSjEzjc89yozGw8AtBhuUCgVEBJzKBV0VXISE7jayRSxW2Q+EpcSMoVJAJBPQWgi8x9ZPZVBkg63tuAMQOvTdRUA65t2tr23k/m9OGJlDNnm03Un18+0/lvv1WoZ5TIAAKFQAANNItPXUpHKNo/eHYD7jWRSPvREm/AQYHupjz5Fkib6xraLgXGh7qtN+JYhoqwVC7DsJuluEbaZP2484UPwozePaVo4nvA99YRvFEagWgwZPG0qHVTRjRvSN+hA3xoDUzfi03Fo/7umHCt4Eq85T/pKvRsfAbpVH2gqVIIsOZw9tf1DdKnXm+bmtBugAUHbk88ZJH0TEBNpHgzWvGoAatcEwN8T+dKl7cB58xM83h9+4YZrh7Z4i1Va8ZMSqJIuCVdQCbdR3b6yJKzHqoTvTluqBAmwtrNhB03mkXlC53zvtfX3ndTQkSVKi/ngzrcEE9h3U1IQImdAR0tAIO/uPm89NzJFMRJA6+uJ3C57O6uEnL9m3AxcXPd+FCw7aSCDuSoQFQcsTeQdLmhBpAT5Rgb7qta/nP46bqLSqWhZ3RvBiTPkj3xTQ4UgzBMCN54zr11GaweUklcxaIAN5G433+2iuKQRAkKkb5Buob7+/TuVCccUZno6mJ3wOH5tSW8N4BOkweu1t96EvD70lWm4TwFvbUdlk3mT5Ug2OpgDjuptpFPD8neAB59NLTv8AxohfsZnTTTU++1/zEZtgjXdOnSuezdanJRAjpGdBATujWeIB7aTMEInPo3yNdYUOO/8Ah7q4jEJAHSmO7fm08yb20oYQSVW3EDXLGpvruArhR0elAH2ZEbtJ3f2pLCRSQ8Dm6XHdut/fuFMKpkASd0Ddvude62tDaMSOvXLmuJjQ6DpG/Cmx5Qved2p6Nom39h2OtCctSZ1Nri1ok/8A5V3UFbYnyjcnWOJ3fh1ddOGz+kSpQNicsnSRCRe3la6WOsUJhvo3BkX6OVRgQrUdY9ppbFIRWyZ0G4bokRra0G/bXS8qLiATe0GmKxEEJECe0mNbRrc7+HCmsqKcpXxlSRAO6LcdBTUJoSOI03C8XnSOFGaZCgBFzvlSeF/x7OuiBwLAyaneQO8W4TamLUoDMSm0CREToTe8D2z1U6gUtJ0ESFGAOIk9UyNKAkC0KjTSRA7r8Z66KW1Kkpyq08nNEaTBPAT3V3miZkngR5W6Nx933abSQpql2gaxPEGDex3T7qeyiRBi47Rbhvt+PCnrYSoQrMBO4ZSbmBPbvteueCwmysuhvA1SZTfTfc8KcQhBWg5joBuOpi9tLD8+ZdIEXMX+9MnUSDEWHnimtNHRSoMp1/a3pjdE3pi8QZEGdBNoPmPnFJWqFMbbJtmUNdx4wOlv7q4UlJ6UX6zfzWG6KiLeUNPNv7ze9vfrROfUQAJO+8EEjQjt/wCqUBKprZPcBaQoaTr/AE4URpC/Nf73E63J4aDhVc29+1AUYiNYmTI7BHVRy4q99Ym4gq3xN6VClc+v73HiItvvw9poPhSSRnAEmLgdR3+7zVGcdCIJkRrcxcf0I9nVSDoOVWYwY0I0PWPye2ikq0mN1bjTmcPp6BulTcSqeaPFjDfy7dKtdnlCnG5R9q4HwgpcZeYGZtmM4xIPRYQg5voj9oHThUJXJonXEsg9QxMgQJuWbmlSqE4djjaaWhFw3J/J+vZJv0icTN+oMxRBsO4l1ggWucVI1v8AUnjEUqVJ4ZiTIF1exBBCXMMOH6VYz6Ht7K4rYea5xDIInQYi8qCiT9CL2HdSpUeGZ6oyBAVya4PYeZ1jE2HAfQ9Z9lMRyYI/8S0f4sVvkH9T1iu0qPCs9UZAnJ5ORo8wLj7WM7f1PXTk8nz9p9k6WnFX43DP5muUqPCs9UbMJw2Ba7zBP/uBFo15nzGkrYSv/PYNtP8AM9U35neaVKjwrEZAuq2EbQ+ybXk4qN9h9D10JzYS1C72GkafpOhEH9RbQUqVAwrAjIF1HJ9Q1fYVeYPhMaCP1N64dgubn2JnWcVYbrcz5++uUqPDMRkCM3sRWq32FduKFvU8aanYiwAA8xbrxItHoOPupUqPCsRswnL5P/dfw4N4URiVRwiWd27zUIcmAIAfZMZrq8IJufQ8LUqVHhWeqNmEdrYUTLzJ4ScSfbzP5mjHYbah0nWQY3eEECx4s3E/hwrtKkGFYEZAmt7DQAAHmgAIt4SO0gM660M7AEg+EtAABIEYk2nWSz+daVKl8Kz1S5AnObDBVIxDW/8A9QNd/wBTbTQceqiHZp059iN36X1C/wBDwBPbSpUeGZ6oyBAc5PpVOZ7Dq84xY3XNmrbzTFcmkapdZBkm3hMSY4snr140qVL4ZnqjIE5fJ5JB+makxKs2JBsZ3MRuA03dhc7ydTAyYloEHeMRB425mxPHz0qVJ4ZnqjIEVGyzeXsOCd4GI9n0Fv7U1zYSTfnmO0Ym/nPM27KVKjwrAjIE1vk+gavNEiNTiR7mdev+tdXsFNsrzCfMMT3RzMRSpUvh2eqMgS2ltdhtYRzgJQ2ygkJdiUsoSYlA3g7hXKVKpxoKTl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50" name="Picture 14" descr="http://www.sparkpe.org/wp-content/uploads/2010/06/K-8-jump-happy-montage_442-logo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98410" y="2667000"/>
            <a:ext cx="2557506" cy="1753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392"/>
          </a:xfrm>
        </p:spPr>
        <p:txBody>
          <a:bodyPr/>
          <a:lstStyle/>
          <a:p>
            <a:r>
              <a:rPr lang="en-US" i="1" dirty="0">
                <a:solidFill>
                  <a:schemeClr val="accent1"/>
                </a:solidFill>
                <a:latin typeface="Garamond" panose="02020404030301010803" pitchFamily="18" charset="0"/>
              </a:rPr>
              <a:t>Let’s Move!: </a:t>
            </a:r>
            <a:r>
              <a:rPr lang="en-US" dirty="0">
                <a:solidFill>
                  <a:schemeClr val="accent1"/>
                </a:solidFill>
                <a:latin typeface="Garamond" panose="02020404030301010803" pitchFamily="18" charset="0"/>
              </a:rPr>
              <a:t>Activities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320800"/>
            <a:ext cx="8077200" cy="488791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</a:rPr>
              <a:t>Launched a Task Force on Childhood Obesity</a:t>
            </a:r>
          </a:p>
          <a:p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</a:rPr>
              <a:t>Initiated institutional collaboration to improve nutrition in schools, hospitals and military families</a:t>
            </a:r>
          </a:p>
          <a:p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</a:rPr>
              <a:t>Arranged school visits</a:t>
            </a:r>
          </a:p>
          <a:p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</a:rPr>
              <a:t>Mobilized community organizations</a:t>
            </a:r>
          </a:p>
          <a:p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</a:rPr>
              <a:t>Created television, print and outdoor public service announcements.</a:t>
            </a:r>
          </a:p>
          <a:p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</a:rPr>
              <a:t>Developed campaign-wide recognizable branding</a:t>
            </a: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 rot="10800000" flipH="1" flipV="1">
            <a:off x="-1" y="1066393"/>
            <a:ext cx="9144001" cy="2"/>
          </a:xfrm>
          <a:prstGeom prst="line">
            <a:avLst/>
          </a:prstGeom>
          <a:noFill/>
          <a:ln w="50800">
            <a:solidFill>
              <a:srgbClr val="E994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6107113"/>
            <a:ext cx="7953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mommybrown.com/news/wp-content/images/article/1000000/1000/165/5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7950" y="1600200"/>
            <a:ext cx="2114550" cy="288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5462"/>
          </a:xfrm>
        </p:spPr>
        <p:txBody>
          <a:bodyPr>
            <a:normAutofit fontScale="90000"/>
          </a:bodyPr>
          <a:lstStyle/>
          <a:p>
            <a:r>
              <a:rPr lang="en-US" i="1" dirty="0">
                <a:solidFill>
                  <a:schemeClr val="accent1"/>
                </a:solidFill>
                <a:latin typeface="Garamond" panose="02020404030301010803" pitchFamily="18" charset="0"/>
              </a:rPr>
              <a:t>Let’s Move!: </a:t>
            </a:r>
            <a:r>
              <a:rPr lang="en-US" dirty="0">
                <a:solidFill>
                  <a:schemeClr val="accent1"/>
                </a:solidFill>
                <a:latin typeface="Garamond" panose="02020404030301010803" pitchFamily="18" charset="0"/>
              </a:rPr>
              <a:t>Outputs</a:t>
            </a:r>
          </a:p>
        </p:txBody>
      </p:sp>
      <p:sp>
        <p:nvSpPr>
          <p:cNvPr id="29700" name="Content Placeholder 2"/>
          <p:cNvSpPr>
            <a:spLocks noGrp="1"/>
          </p:cNvSpPr>
          <p:nvPr>
            <p:ph sz="quarter" idx="1"/>
          </p:nvPr>
        </p:nvSpPr>
        <p:spPr>
          <a:xfrm>
            <a:off x="254000" y="1600200"/>
            <a:ext cx="5562600" cy="4583113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</a:rPr>
              <a:t>Public Service Announcements (print and television)</a:t>
            </a:r>
          </a:p>
          <a:p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</a:rPr>
              <a:t>Website with Factsheets and Columns by the First Lady</a:t>
            </a:r>
          </a:p>
          <a:p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</a:rPr>
              <a:t>School Events</a:t>
            </a:r>
          </a:p>
          <a:p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</a:rPr>
              <a:t>Promotion on mainstream media (SNL, Sesame Street)</a:t>
            </a:r>
          </a:p>
          <a:p>
            <a:endParaRPr lang="en-US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rot="10800000" flipH="1" flipV="1">
            <a:off x="-1" y="1066393"/>
            <a:ext cx="9144001" cy="2"/>
          </a:xfrm>
          <a:prstGeom prst="line">
            <a:avLst/>
          </a:prstGeom>
          <a:noFill/>
          <a:ln w="50800">
            <a:solidFill>
              <a:srgbClr val="E994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6107113"/>
            <a:ext cx="7953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000" y="4606762"/>
            <a:ext cx="3454400" cy="208455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evolution of mom dancing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56771"/>
          </a:xfrm>
        </p:spPr>
        <p:txBody>
          <a:bodyPr/>
          <a:lstStyle/>
          <a:p>
            <a:r>
              <a:rPr lang="en-US" dirty="0"/>
              <a:t>You tube</a:t>
            </a:r>
          </a:p>
        </p:txBody>
      </p:sp>
    </p:spTree>
    <p:extLst>
      <p:ext uri="{BB962C8B-B14F-4D97-AF65-F5344CB8AC3E}">
        <p14:creationId xmlns:p14="http://schemas.microsoft.com/office/powerpoint/2010/main" val="317904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accent1"/>
                </a:solidFill>
              </a:rPr>
              <a:t>Communications ToC: </a:t>
            </a:r>
            <a:r>
              <a:rPr lang="en-US" i="1">
                <a:solidFill>
                  <a:schemeClr val="accent1"/>
                </a:solidFill>
              </a:rPr>
              <a:t>Let’s Move!</a:t>
            </a:r>
          </a:p>
        </p:txBody>
      </p:sp>
      <p:pic>
        <p:nvPicPr>
          <p:cNvPr id="45059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514600"/>
            <a:ext cx="8534400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609600" y="5105400"/>
            <a:ext cx="106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Michelle Obama</a:t>
            </a:r>
          </a:p>
        </p:txBody>
      </p:sp>
      <p:sp>
        <p:nvSpPr>
          <p:cNvPr id="45061" name="TextBox 4"/>
          <p:cNvSpPr txBox="1">
            <a:spLocks noChangeArrowheads="1"/>
          </p:cNvSpPr>
          <p:nvPr/>
        </p:nvSpPr>
        <p:spPr bwMode="auto">
          <a:xfrm>
            <a:off x="2209800" y="53340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Move</a:t>
            </a:r>
            <a:r>
              <a:rPr lang="en-US" dirty="0"/>
              <a:t>!</a:t>
            </a:r>
          </a:p>
        </p:txBody>
      </p:sp>
      <p:sp>
        <p:nvSpPr>
          <p:cNvPr id="45062" name="TextBox 5"/>
          <p:cNvSpPr txBox="1">
            <a:spLocks noChangeArrowheads="1"/>
          </p:cNvSpPr>
          <p:nvPr/>
        </p:nvSpPr>
        <p:spPr bwMode="auto">
          <a:xfrm>
            <a:off x="3962400" y="5029200"/>
            <a:ext cx="1066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Late Night Talk Show</a:t>
            </a:r>
          </a:p>
        </p:txBody>
      </p:sp>
      <p:sp>
        <p:nvSpPr>
          <p:cNvPr id="45063" name="TextBox 6"/>
          <p:cNvSpPr txBox="1">
            <a:spLocks noChangeArrowheads="1"/>
          </p:cNvSpPr>
          <p:nvPr/>
        </p:nvSpPr>
        <p:spPr bwMode="auto">
          <a:xfrm>
            <a:off x="5638800" y="53340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Mothers</a:t>
            </a:r>
          </a:p>
        </p:txBody>
      </p:sp>
      <p:sp>
        <p:nvSpPr>
          <p:cNvPr id="45064" name="TextBox 7"/>
          <p:cNvSpPr txBox="1">
            <a:spLocks noChangeArrowheads="1"/>
          </p:cNvSpPr>
          <p:nvPr/>
        </p:nvSpPr>
        <p:spPr bwMode="auto">
          <a:xfrm>
            <a:off x="7315200" y="4953000"/>
            <a:ext cx="10668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Mothers engage their kids in activity</a:t>
            </a:r>
          </a:p>
        </p:txBody>
      </p:sp>
      <p:cxnSp>
        <p:nvCxnSpPr>
          <p:cNvPr id="12" name="Elbow Connector 11"/>
          <p:cNvCxnSpPr/>
          <p:nvPr/>
        </p:nvCxnSpPr>
        <p:spPr>
          <a:xfrm>
            <a:off x="1752600" y="5410200"/>
            <a:ext cx="381000" cy="1524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>
            <a:off x="3276600" y="5410200"/>
            <a:ext cx="381000" cy="1524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>
            <a:off x="5105400" y="5410200"/>
            <a:ext cx="381000" cy="1524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>
            <a:off x="6781800" y="5410200"/>
            <a:ext cx="381000" cy="1524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9" name="TextBox 15"/>
          <p:cNvSpPr txBox="1">
            <a:spLocks noChangeArrowheads="1"/>
          </p:cNvSpPr>
          <p:nvPr/>
        </p:nvSpPr>
        <p:spPr bwMode="auto">
          <a:xfrm>
            <a:off x="381000" y="1219200"/>
            <a:ext cx="8458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Can you identify each of the following in the </a:t>
            </a:r>
            <a:r>
              <a:rPr lang="en-US" sz="2800" i="1" dirty="0">
                <a:solidFill>
                  <a:schemeClr val="bg1"/>
                </a:solidFill>
              </a:rPr>
              <a:t>Evolution of Mom Dancing </a:t>
            </a:r>
            <a:r>
              <a:rPr lang="en-US" sz="2800" dirty="0">
                <a:solidFill>
                  <a:schemeClr val="bg1"/>
                </a:solidFill>
              </a:rPr>
              <a:t>video? </a:t>
            </a:r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07113"/>
            <a:ext cx="7953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396"/>
          </a:xfrm>
        </p:spPr>
        <p:txBody>
          <a:bodyPr/>
          <a:lstStyle/>
          <a:p>
            <a:r>
              <a:rPr lang="en-US" i="1" dirty="0">
                <a:solidFill>
                  <a:schemeClr val="accent1"/>
                </a:solidFill>
                <a:latin typeface="Garamond" panose="02020404030301010803" pitchFamily="18" charset="0"/>
              </a:rPr>
              <a:t>Let’s Move!: </a:t>
            </a:r>
            <a:r>
              <a:rPr lang="en-US" dirty="0">
                <a:solidFill>
                  <a:schemeClr val="accent1"/>
                </a:solidFill>
                <a:latin typeface="Garamond" panose="02020404030301010803" pitchFamily="18" charset="0"/>
              </a:rPr>
              <a:t>Outcomes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7848600" cy="473551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Improved awareness of nutrition</a:t>
            </a:r>
          </a:p>
          <a:p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Partnerships with athletic organizations, celebrities, and community groups that spread the </a:t>
            </a:r>
            <a:r>
              <a:rPr lang="en-US" i="1" dirty="0">
                <a:solidFill>
                  <a:schemeClr val="bg1"/>
                </a:solidFill>
                <a:latin typeface="Garamond" panose="02020404030301010803" pitchFamily="18" charset="0"/>
              </a:rPr>
              <a:t>Let’s Move!</a:t>
            </a: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message</a:t>
            </a:r>
          </a:p>
          <a:p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5,000+ schools now meeting high standards for nutrition and fitness</a:t>
            </a:r>
          </a:p>
          <a:p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Through partnership with the Olympic Committee, in 2012, 1.7 million children had access to low-cost athletics</a:t>
            </a:r>
          </a:p>
          <a:p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Institutional policy changes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 rot="10800000" flipH="1" flipV="1">
            <a:off x="-1" y="1066393"/>
            <a:ext cx="9144001" cy="2"/>
          </a:xfrm>
          <a:prstGeom prst="line">
            <a:avLst/>
          </a:prstGeom>
          <a:noFill/>
          <a:ln w="50800">
            <a:solidFill>
              <a:srgbClr val="E994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  <a:latin typeface="Garamond" panose="02020404030301010803" pitchFamily="18" charset="0"/>
              </a:rPr>
              <a:t>Types of Communication</a:t>
            </a:r>
          </a:p>
        </p:txBody>
      </p:sp>
      <p:sp>
        <p:nvSpPr>
          <p:cNvPr id="34819" name="Content Placeholder 3"/>
          <p:cNvSpPr>
            <a:spLocks noGrp="1"/>
          </p:cNvSpPr>
          <p:nvPr>
            <p:ph sz="quarter" idx="2"/>
          </p:nvPr>
        </p:nvSpPr>
        <p:spPr>
          <a:xfrm>
            <a:off x="781050" y="1473200"/>
            <a:ext cx="836295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dirty="0">
                <a:solidFill>
                  <a:schemeClr val="bg1"/>
                </a:solidFill>
                <a:latin typeface="Garamond" panose="02020404030301010803" pitchFamily="18" charset="0"/>
              </a:rPr>
              <a:t>Let’s Move! </a:t>
            </a: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used:</a:t>
            </a:r>
          </a:p>
          <a:p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Social Media</a:t>
            </a:r>
          </a:p>
          <a:p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Web</a:t>
            </a:r>
          </a:p>
          <a:p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Television</a:t>
            </a:r>
          </a:p>
          <a:p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Print</a:t>
            </a:r>
          </a:p>
          <a:p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Mainstream Media/Celebrities</a:t>
            </a:r>
          </a:p>
          <a:p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Community Outreach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1000" y="5791200"/>
            <a:ext cx="8534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accent6"/>
                </a:solidFill>
              </a:rPr>
              <a:t>What types of communication do you see being most effective in your line of work?</a:t>
            </a: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rot="10800000" flipH="1" flipV="1">
            <a:off x="-1" y="1066393"/>
            <a:ext cx="9144001" cy="2"/>
          </a:xfrm>
          <a:prstGeom prst="line">
            <a:avLst/>
          </a:prstGeom>
          <a:noFill/>
          <a:ln w="50800">
            <a:solidFill>
              <a:srgbClr val="E994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3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88105" y="22191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 rot="10800000" flipH="1" flipV="1">
            <a:off x="-1" y="1066393"/>
            <a:ext cx="9144001" cy="2"/>
          </a:xfrm>
          <a:prstGeom prst="line">
            <a:avLst/>
          </a:prstGeom>
          <a:noFill/>
          <a:ln w="50800">
            <a:solidFill>
              <a:srgbClr val="E994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606842" y="64569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Rectangle 4"/>
          <p:cNvSpPr>
            <a:spLocks/>
          </p:cNvSpPr>
          <p:nvPr/>
        </p:nvSpPr>
        <p:spPr bwMode="auto">
          <a:xfrm>
            <a:off x="755769" y="345453"/>
            <a:ext cx="82327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n-US" sz="3600" dirty="0">
                <a:solidFill>
                  <a:schemeClr val="accent1"/>
                </a:solidFill>
                <a:latin typeface="Futura Bold BT" charset="0"/>
                <a:sym typeface="Futura Bold BT" charset="0"/>
              </a:rPr>
              <a:t>Communications </a:t>
            </a:r>
            <a:r>
              <a:rPr lang="en-US" sz="3600" dirty="0" err="1">
                <a:solidFill>
                  <a:schemeClr val="accent1"/>
                </a:solidFill>
                <a:latin typeface="Futura Bold BT" charset="0"/>
                <a:sym typeface="Futura Bold BT" charset="0"/>
              </a:rPr>
              <a:t>ToC</a:t>
            </a:r>
            <a:r>
              <a:rPr lang="en-US" sz="3600" dirty="0">
                <a:solidFill>
                  <a:schemeClr val="accent1"/>
                </a:solidFill>
                <a:latin typeface="Futura Bold BT" charset="0"/>
                <a:sym typeface="Futura Bold BT" charset="0"/>
              </a:rPr>
              <a:t>-One Health</a:t>
            </a:r>
          </a:p>
          <a:p>
            <a:pPr algn="ctr">
              <a:lnSpc>
                <a:spcPct val="80000"/>
              </a:lnSpc>
            </a:pPr>
            <a:endParaRPr lang="en-US" sz="2800" dirty="0">
              <a:solidFill>
                <a:srgbClr val="E48640"/>
              </a:solidFill>
              <a:latin typeface="Futura Bold BT" charset="0"/>
              <a:sym typeface="Futura Bold BT" charset="0"/>
            </a:endParaRPr>
          </a:p>
          <a:p>
            <a:pPr>
              <a:lnSpc>
                <a:spcPct val="80000"/>
              </a:lnSpc>
            </a:pPr>
            <a:endParaRPr lang="en-US" sz="2800" dirty="0">
              <a:solidFill>
                <a:srgbClr val="FFFFFF"/>
              </a:solidFill>
              <a:latin typeface="Futura Bold BT" charset="0"/>
              <a:sym typeface="Futura Bold B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534737" y="5080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40" y="2350169"/>
            <a:ext cx="8058345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503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09600" y="-177800"/>
            <a:ext cx="8153400" cy="1066396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  <a:latin typeface="Garamond" panose="02020404030301010803" pitchFamily="18" charset="0"/>
              </a:rPr>
              <a:t>7 Powerful Tips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97000"/>
            <a:ext cx="8686800" cy="5156200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buFont typeface="+mj-lt"/>
              <a:buAutoNum type="arabicPeriod"/>
            </a:pPr>
            <a:endParaRPr lang="en-US" sz="4000" dirty="0">
              <a:solidFill>
                <a:schemeClr val="bg1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  <a:latin typeface="Garamond" panose="02020404030301010803" pitchFamily="18" charset="0"/>
              </a:rPr>
              <a:t>Clear Purpose/Cause/Problem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  <a:latin typeface="Garamond" panose="02020404030301010803" pitchFamily="18" charset="0"/>
              </a:rPr>
              <a:t>Know your audience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  <a:latin typeface="Garamond" panose="02020404030301010803" pitchFamily="18" charset="0"/>
              </a:rPr>
              <a:t>Demonstrate better behavior (VISION)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  <a:latin typeface="Garamond" panose="02020404030301010803" pitchFamily="18" charset="0"/>
              </a:rPr>
              <a:t>Frame and message clearly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  <a:latin typeface="Garamond" panose="02020404030301010803" pitchFamily="18" charset="0"/>
              </a:rPr>
              <a:t>Celebrate success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  <a:latin typeface="Garamond" panose="02020404030301010803" pitchFamily="18" charset="0"/>
              </a:rPr>
              <a:t>Good spokespeople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  <a:latin typeface="Garamond" panose="02020404030301010803" pitchFamily="18" charset="0"/>
              </a:rPr>
              <a:t>Do what works</a:t>
            </a:r>
          </a:p>
          <a:p>
            <a:endParaRPr lang="en-US" dirty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 rot="10800000" flipH="1" flipV="1">
            <a:off x="-1" y="1066393"/>
            <a:ext cx="9144001" cy="2"/>
          </a:xfrm>
          <a:prstGeom prst="line">
            <a:avLst/>
          </a:prstGeom>
          <a:noFill/>
          <a:ln w="50800">
            <a:solidFill>
              <a:srgbClr val="E994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88105" y="22191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 rot="10800000" flipH="1" flipV="1">
            <a:off x="-1" y="1066393"/>
            <a:ext cx="9144001" cy="2"/>
          </a:xfrm>
          <a:prstGeom prst="line">
            <a:avLst/>
          </a:prstGeom>
          <a:noFill/>
          <a:ln w="50800">
            <a:solidFill>
              <a:srgbClr val="E994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06842" y="64569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Rectangle 4"/>
          <p:cNvSpPr>
            <a:spLocks/>
          </p:cNvSpPr>
          <p:nvPr/>
        </p:nvSpPr>
        <p:spPr bwMode="auto">
          <a:xfrm>
            <a:off x="294941" y="444250"/>
            <a:ext cx="82327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n-US" sz="3600" dirty="0">
                <a:solidFill>
                  <a:schemeClr val="accent1"/>
                </a:solidFill>
                <a:latin typeface="Futura Bold BT" charset="0"/>
                <a:sym typeface="Futura Bold BT" charset="0"/>
              </a:rPr>
              <a:t>1. ANALYSIS AND PURPOSE</a:t>
            </a:r>
          </a:p>
          <a:p>
            <a:pPr algn="ctr">
              <a:lnSpc>
                <a:spcPct val="80000"/>
              </a:lnSpc>
            </a:pPr>
            <a:endParaRPr lang="en-US" sz="2800" dirty="0">
              <a:solidFill>
                <a:srgbClr val="E48640"/>
              </a:solidFill>
              <a:latin typeface="Futura Bold BT" charset="0"/>
              <a:sym typeface="Futura Bold BT" charset="0"/>
            </a:endParaRPr>
          </a:p>
          <a:p>
            <a:pPr>
              <a:lnSpc>
                <a:spcPct val="80000"/>
              </a:lnSpc>
            </a:pPr>
            <a:endParaRPr lang="en-US" sz="2800" dirty="0">
              <a:solidFill>
                <a:srgbClr val="FFFFFF"/>
              </a:solidFill>
              <a:latin typeface="Futura Bold BT" charset="0"/>
              <a:sym typeface="Futura Bold B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941" y="1066397"/>
            <a:ext cx="85683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ANALYZE the problem.  Then, have a clear PURPOSE (work/solution). </a:t>
            </a:r>
            <a:b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If your communication strategy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has no purpose, </a:t>
            </a:r>
            <a:b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it is a waste of time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80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42" y="0"/>
            <a:ext cx="7024915" cy="6387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328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88105" y="22191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 rot="10800000" flipH="1" flipV="1">
            <a:off x="-1" y="1066393"/>
            <a:ext cx="9144001" cy="2"/>
          </a:xfrm>
          <a:prstGeom prst="line">
            <a:avLst/>
          </a:prstGeom>
          <a:noFill/>
          <a:ln w="50800">
            <a:solidFill>
              <a:srgbClr val="E994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606842" y="64569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Rectangle 4"/>
          <p:cNvSpPr>
            <a:spLocks/>
          </p:cNvSpPr>
          <p:nvPr/>
        </p:nvSpPr>
        <p:spPr bwMode="auto">
          <a:xfrm>
            <a:off x="294941" y="444250"/>
            <a:ext cx="82327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n-US" sz="3600" dirty="0">
                <a:solidFill>
                  <a:schemeClr val="accent1"/>
                </a:solidFill>
                <a:latin typeface="Futura Bold BT" charset="0"/>
                <a:sym typeface="Futura Bold BT" charset="0"/>
              </a:rPr>
              <a:t>2. KNOW YOUR AUDIENCE!</a:t>
            </a:r>
          </a:p>
          <a:p>
            <a:pPr algn="ctr">
              <a:lnSpc>
                <a:spcPct val="80000"/>
              </a:lnSpc>
            </a:pPr>
            <a:endParaRPr lang="en-US" sz="2800" dirty="0">
              <a:solidFill>
                <a:srgbClr val="E48640"/>
              </a:solidFill>
              <a:latin typeface="Futura Bold BT" charset="0"/>
              <a:sym typeface="Futura Bold BT" charset="0"/>
            </a:endParaRPr>
          </a:p>
          <a:p>
            <a:pPr>
              <a:lnSpc>
                <a:spcPct val="80000"/>
              </a:lnSpc>
            </a:pPr>
            <a:endParaRPr lang="en-US" sz="2800" dirty="0">
              <a:solidFill>
                <a:srgbClr val="FFFFFF"/>
              </a:solidFill>
              <a:latin typeface="Futura Bold BT" charset="0"/>
              <a:sym typeface="Futura Bold B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941" y="1951789"/>
            <a:ext cx="85683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If you don’t know who your audience is or what they care about, you can’t reach them effectively.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572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1" descr="http://adweek.blogs.com/photos/uncategorized/womanisyourfrien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910828"/>
            <a:ext cx="9225484" cy="694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2"/>
          <p:cNvSpPr>
            <a:spLocks/>
          </p:cNvSpPr>
          <p:nvPr/>
        </p:nvSpPr>
        <p:spPr bwMode="auto">
          <a:xfrm>
            <a:off x="0" y="5679281"/>
            <a:ext cx="9144000" cy="1401961"/>
          </a:xfrm>
          <a:prstGeom prst="rect">
            <a:avLst/>
          </a:prstGeom>
          <a:gradFill rotWithShape="0">
            <a:gsLst>
              <a:gs pos="0">
                <a:srgbClr val="4B4A49"/>
              </a:gs>
              <a:gs pos="100000">
                <a:srgbClr val="2A2A2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fr-FR"/>
          </a:p>
        </p:txBody>
      </p:sp>
      <p:sp>
        <p:nvSpPr>
          <p:cNvPr id="45060" name="Line 3"/>
          <p:cNvSpPr>
            <a:spLocks noChangeShapeType="1"/>
          </p:cNvSpPr>
          <p:nvPr/>
        </p:nvSpPr>
        <p:spPr bwMode="auto">
          <a:xfrm rot="10800000" flipH="1">
            <a:off x="0" y="5679281"/>
            <a:ext cx="9144000" cy="0"/>
          </a:xfrm>
          <a:prstGeom prst="line">
            <a:avLst/>
          </a:prstGeom>
          <a:noFill/>
          <a:ln w="50800">
            <a:solidFill>
              <a:srgbClr val="E99458"/>
            </a:solidFill>
            <a:round/>
            <a:headEnd/>
            <a:tailEnd/>
          </a:ln>
        </p:spPr>
        <p:txBody>
          <a:bodyPr lIns="64288" tIns="32144" rIns="64288" bIns="32144"/>
          <a:lstStyle/>
          <a:p>
            <a:endParaRPr lang="en-US"/>
          </a:p>
        </p:txBody>
      </p:sp>
      <p:sp>
        <p:nvSpPr>
          <p:cNvPr id="45061" name="Rectangle 4"/>
          <p:cNvSpPr>
            <a:spLocks/>
          </p:cNvSpPr>
          <p:nvPr/>
        </p:nvSpPr>
        <p:spPr bwMode="auto">
          <a:xfrm>
            <a:off x="339328" y="6054328"/>
            <a:ext cx="823317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  <a:latin typeface="Futura Bold BT" charset="0"/>
                <a:sym typeface="Futura Bold BT" charset="0"/>
              </a:rPr>
              <a:t>Billboard in Liberia</a:t>
            </a:r>
          </a:p>
          <a:p>
            <a:pPr algn="ctr">
              <a:lnSpc>
                <a:spcPct val="80000"/>
              </a:lnSpc>
            </a:pPr>
            <a:endParaRPr lang="en-US" sz="2800" dirty="0">
              <a:solidFill>
                <a:srgbClr val="E48640"/>
              </a:solidFill>
              <a:latin typeface="Futura Bold BT" charset="0"/>
              <a:sym typeface="Futura Bold BT" charset="0"/>
            </a:endParaRPr>
          </a:p>
          <a:p>
            <a:pPr>
              <a:lnSpc>
                <a:spcPct val="80000"/>
              </a:lnSpc>
            </a:pPr>
            <a:endParaRPr lang="en-US" sz="2800" dirty="0">
              <a:solidFill>
                <a:srgbClr val="FFFFFF"/>
              </a:solidFill>
              <a:latin typeface="Futura Bold BT" charset="0"/>
              <a:sym typeface="Futura Bold BT" charset="0"/>
            </a:endParaRPr>
          </a:p>
        </p:txBody>
      </p:sp>
      <p:sp>
        <p:nvSpPr>
          <p:cNvPr id="45062" name="Rectangle 6"/>
          <p:cNvSpPr>
            <a:spLocks/>
          </p:cNvSpPr>
          <p:nvPr/>
        </p:nvSpPr>
        <p:spPr bwMode="auto">
          <a:xfrm>
            <a:off x="0" y="0"/>
            <a:ext cx="9144000" cy="567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248907" algn="l"/>
                <a:tab pos="498929" algn="l"/>
                <a:tab pos="748951" algn="l"/>
                <a:tab pos="998974" algn="l"/>
                <a:tab pos="1248996" algn="l"/>
                <a:tab pos="1499018" algn="l"/>
                <a:tab pos="1749041" algn="l"/>
                <a:tab pos="1999063" algn="l"/>
                <a:tab pos="2249085" algn="l"/>
                <a:tab pos="2499108" algn="l"/>
                <a:tab pos="2749130" algn="l"/>
                <a:tab pos="2999153" algn="l"/>
              </a:tabLst>
            </a:pPr>
            <a:endParaRPr lang="en-US" sz="2000" dirty="0">
              <a:solidFill>
                <a:srgbClr val="FDA531"/>
              </a:solidFill>
              <a:latin typeface="Futura Bold BT" charset="0"/>
              <a:sym typeface="Futura Bold BT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1" descr="http://adweek.blogs.com/photos/uncategorized/womanisyourfrien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910828"/>
            <a:ext cx="9225484" cy="694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2"/>
          <p:cNvSpPr>
            <a:spLocks/>
          </p:cNvSpPr>
          <p:nvPr/>
        </p:nvSpPr>
        <p:spPr bwMode="auto">
          <a:xfrm>
            <a:off x="0" y="5679281"/>
            <a:ext cx="9144000" cy="1401961"/>
          </a:xfrm>
          <a:prstGeom prst="rect">
            <a:avLst/>
          </a:prstGeom>
          <a:gradFill rotWithShape="0">
            <a:gsLst>
              <a:gs pos="0">
                <a:srgbClr val="4B4A49"/>
              </a:gs>
              <a:gs pos="100000">
                <a:srgbClr val="2A2A2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fr-FR"/>
          </a:p>
        </p:txBody>
      </p:sp>
      <p:sp>
        <p:nvSpPr>
          <p:cNvPr id="46084" name="Line 3"/>
          <p:cNvSpPr>
            <a:spLocks noChangeShapeType="1"/>
          </p:cNvSpPr>
          <p:nvPr/>
        </p:nvSpPr>
        <p:spPr bwMode="auto">
          <a:xfrm rot="10800000" flipH="1">
            <a:off x="0" y="5679281"/>
            <a:ext cx="9144000" cy="0"/>
          </a:xfrm>
          <a:prstGeom prst="line">
            <a:avLst/>
          </a:prstGeom>
          <a:noFill/>
          <a:ln w="50800">
            <a:solidFill>
              <a:srgbClr val="E99458"/>
            </a:solidFill>
            <a:round/>
            <a:headEnd/>
            <a:tailEnd/>
          </a:ln>
        </p:spPr>
        <p:txBody>
          <a:bodyPr lIns="64288" tIns="32144" rIns="64288" bIns="32144"/>
          <a:lstStyle/>
          <a:p>
            <a:endParaRPr lang="en-US"/>
          </a:p>
        </p:txBody>
      </p:sp>
      <p:sp>
        <p:nvSpPr>
          <p:cNvPr id="46085" name="Rectangle 4"/>
          <p:cNvSpPr>
            <a:spLocks/>
          </p:cNvSpPr>
          <p:nvPr/>
        </p:nvSpPr>
        <p:spPr bwMode="auto">
          <a:xfrm>
            <a:off x="339328" y="6054328"/>
            <a:ext cx="823317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  <a:latin typeface="Futura Bold BT" charset="0"/>
                <a:sym typeface="Futura Bold BT" charset="0"/>
              </a:rPr>
              <a:t>Now what do you see?</a:t>
            </a:r>
          </a:p>
          <a:p>
            <a:pPr algn="ctr">
              <a:lnSpc>
                <a:spcPct val="80000"/>
              </a:lnSpc>
            </a:pPr>
            <a:endParaRPr lang="en-US" sz="2800" dirty="0">
              <a:solidFill>
                <a:srgbClr val="E48640"/>
              </a:solidFill>
              <a:latin typeface="Futura Bold BT" charset="0"/>
              <a:sym typeface="Futura Bold BT" charset="0"/>
            </a:endParaRPr>
          </a:p>
          <a:p>
            <a:pPr>
              <a:lnSpc>
                <a:spcPct val="80000"/>
              </a:lnSpc>
            </a:pPr>
            <a:endParaRPr lang="en-US" sz="2800" dirty="0">
              <a:solidFill>
                <a:srgbClr val="FFFFFF"/>
              </a:solidFill>
              <a:latin typeface="Futura Bold BT" charset="0"/>
              <a:sym typeface="Futura Bold BT" charset="0"/>
            </a:endParaRPr>
          </a:p>
        </p:txBody>
      </p:sp>
      <p:sp>
        <p:nvSpPr>
          <p:cNvPr id="46086" name="Rectangle 6"/>
          <p:cNvSpPr>
            <a:spLocks/>
          </p:cNvSpPr>
          <p:nvPr/>
        </p:nvSpPr>
        <p:spPr bwMode="auto">
          <a:xfrm>
            <a:off x="0" y="0"/>
            <a:ext cx="9144000" cy="567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248907" algn="l"/>
                <a:tab pos="498929" algn="l"/>
                <a:tab pos="748951" algn="l"/>
                <a:tab pos="998974" algn="l"/>
                <a:tab pos="1248996" algn="l"/>
                <a:tab pos="1499018" algn="l"/>
                <a:tab pos="1749041" algn="l"/>
                <a:tab pos="1999063" algn="l"/>
                <a:tab pos="2249085" algn="l"/>
                <a:tab pos="2499108" algn="l"/>
                <a:tab pos="2749130" algn="l"/>
                <a:tab pos="2999153" algn="l"/>
              </a:tabLst>
            </a:pPr>
            <a:endParaRPr lang="en-US" sz="2000" dirty="0">
              <a:solidFill>
                <a:srgbClr val="FDA531"/>
              </a:solidFill>
              <a:latin typeface="Futura Bold BT" charset="0"/>
              <a:sym typeface="Futura Bold BT" charset="0"/>
            </a:endParaRPr>
          </a:p>
        </p:txBody>
      </p:sp>
      <p:sp>
        <p:nvSpPr>
          <p:cNvPr id="46088" name="Rectangle 10"/>
          <p:cNvSpPr>
            <a:spLocks noChangeArrowheads="1"/>
          </p:cNvSpPr>
          <p:nvPr/>
        </p:nvSpPr>
        <p:spPr bwMode="auto">
          <a:xfrm>
            <a:off x="3353098" y="304726"/>
            <a:ext cx="3857625" cy="3321844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lIns="64288" tIns="32144" rIns="64288" bIns="32144"/>
          <a:lstStyle/>
          <a:p>
            <a:pPr algn="ctr" defTabSz="641799"/>
            <a:endParaRPr lang="en-US" sz="3000" dirty="0"/>
          </a:p>
          <a:p>
            <a:pPr algn="ctr" defTabSz="641799"/>
            <a:endParaRPr lang="en-US" dirty="0"/>
          </a:p>
          <a:p>
            <a:pPr algn="ctr" defTabSz="641799"/>
            <a:endParaRPr lang="en-US" sz="3000" b="1" dirty="0"/>
          </a:p>
        </p:txBody>
      </p:sp>
      <p:sp>
        <p:nvSpPr>
          <p:cNvPr id="46089" name="Rectangle 1"/>
          <p:cNvSpPr>
            <a:spLocks noChangeArrowheads="1"/>
          </p:cNvSpPr>
          <p:nvPr/>
        </p:nvSpPr>
        <p:spPr bwMode="auto">
          <a:xfrm>
            <a:off x="3048372" y="533549"/>
            <a:ext cx="4572000" cy="230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ctr"/>
            <a:r>
              <a:rPr lang="en-US" sz="3600" dirty="0"/>
              <a:t>Literacy:</a:t>
            </a:r>
          </a:p>
          <a:p>
            <a:pPr algn="ctr"/>
            <a:r>
              <a:rPr lang="en-US" sz="3600" dirty="0"/>
              <a:t>Total pop: 60.8% </a:t>
            </a:r>
          </a:p>
          <a:p>
            <a:pPr algn="ctr"/>
            <a:r>
              <a:rPr lang="en-US" sz="3600" dirty="0"/>
              <a:t>Male: 64.8% </a:t>
            </a:r>
          </a:p>
          <a:p>
            <a:pPr algn="ctr"/>
            <a:r>
              <a:rPr lang="en-US" sz="3600" dirty="0"/>
              <a:t>Female: 56.8%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1" descr="http://adweek.blogs.com/photos/uncategorized/womanisyourfrien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910828"/>
            <a:ext cx="9225484" cy="694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Rectangle 2"/>
          <p:cNvSpPr>
            <a:spLocks/>
          </p:cNvSpPr>
          <p:nvPr/>
        </p:nvSpPr>
        <p:spPr bwMode="auto">
          <a:xfrm>
            <a:off x="0" y="5679281"/>
            <a:ext cx="9144000" cy="1401961"/>
          </a:xfrm>
          <a:prstGeom prst="rect">
            <a:avLst/>
          </a:prstGeom>
          <a:gradFill rotWithShape="0">
            <a:gsLst>
              <a:gs pos="0">
                <a:srgbClr val="4B4A49"/>
              </a:gs>
              <a:gs pos="100000">
                <a:srgbClr val="2A2A2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fr-FR"/>
          </a:p>
        </p:txBody>
      </p:sp>
      <p:sp>
        <p:nvSpPr>
          <p:cNvPr id="47108" name="Line 3"/>
          <p:cNvSpPr>
            <a:spLocks noChangeShapeType="1"/>
          </p:cNvSpPr>
          <p:nvPr/>
        </p:nvSpPr>
        <p:spPr bwMode="auto">
          <a:xfrm rot="10800000" flipH="1">
            <a:off x="0" y="5679281"/>
            <a:ext cx="9144000" cy="0"/>
          </a:xfrm>
          <a:prstGeom prst="line">
            <a:avLst/>
          </a:prstGeom>
          <a:noFill/>
          <a:ln w="50800">
            <a:solidFill>
              <a:srgbClr val="E99458"/>
            </a:solidFill>
            <a:round/>
            <a:headEnd/>
            <a:tailEnd/>
          </a:ln>
        </p:spPr>
        <p:txBody>
          <a:bodyPr lIns="64288" tIns="32144" rIns="64288" bIns="32144"/>
          <a:lstStyle/>
          <a:p>
            <a:endParaRPr lang="en-US"/>
          </a:p>
        </p:txBody>
      </p:sp>
      <p:sp>
        <p:nvSpPr>
          <p:cNvPr id="47109" name="Rectangle 4"/>
          <p:cNvSpPr>
            <a:spLocks/>
          </p:cNvSpPr>
          <p:nvPr/>
        </p:nvSpPr>
        <p:spPr bwMode="auto">
          <a:xfrm>
            <a:off x="339328" y="6054328"/>
            <a:ext cx="823317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  <a:latin typeface="Futura Bold BT" charset="0"/>
                <a:sym typeface="Futura Bold BT" charset="0"/>
              </a:rPr>
              <a:t>Now what do you see?</a:t>
            </a:r>
          </a:p>
          <a:p>
            <a:pPr algn="ctr">
              <a:lnSpc>
                <a:spcPct val="80000"/>
              </a:lnSpc>
            </a:pPr>
            <a:endParaRPr lang="en-US" sz="2800" dirty="0">
              <a:solidFill>
                <a:srgbClr val="E48640"/>
              </a:solidFill>
              <a:latin typeface="Futura Bold BT" charset="0"/>
              <a:sym typeface="Futura Bold BT" charset="0"/>
            </a:endParaRPr>
          </a:p>
          <a:p>
            <a:pPr>
              <a:lnSpc>
                <a:spcPct val="80000"/>
              </a:lnSpc>
            </a:pPr>
            <a:endParaRPr lang="en-US" sz="2800" dirty="0">
              <a:solidFill>
                <a:srgbClr val="FFFFFF"/>
              </a:solidFill>
              <a:latin typeface="Futura Bold BT" charset="0"/>
              <a:sym typeface="Futura Bold BT" charset="0"/>
            </a:endParaRPr>
          </a:p>
        </p:txBody>
      </p:sp>
      <p:sp>
        <p:nvSpPr>
          <p:cNvPr id="47110" name="Rectangle 6"/>
          <p:cNvSpPr>
            <a:spLocks/>
          </p:cNvSpPr>
          <p:nvPr/>
        </p:nvSpPr>
        <p:spPr bwMode="auto">
          <a:xfrm>
            <a:off x="0" y="0"/>
            <a:ext cx="9144000" cy="567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248907" algn="l"/>
                <a:tab pos="498929" algn="l"/>
                <a:tab pos="748951" algn="l"/>
                <a:tab pos="998974" algn="l"/>
                <a:tab pos="1248996" algn="l"/>
                <a:tab pos="1499018" algn="l"/>
                <a:tab pos="1749041" algn="l"/>
                <a:tab pos="1999063" algn="l"/>
                <a:tab pos="2249085" algn="l"/>
                <a:tab pos="2499108" algn="l"/>
                <a:tab pos="2749130" algn="l"/>
                <a:tab pos="2999153" algn="l"/>
              </a:tabLst>
            </a:pPr>
            <a:endParaRPr lang="en-US" sz="2000" dirty="0">
              <a:solidFill>
                <a:srgbClr val="FDA531"/>
              </a:solidFill>
              <a:latin typeface="Futura Bold BT" charset="0"/>
              <a:sym typeface="Futura Bold BT" charset="0"/>
            </a:endParaRPr>
          </a:p>
        </p:txBody>
      </p:sp>
      <p:pic>
        <p:nvPicPr>
          <p:cNvPr id="47111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47422" y="5893594"/>
            <a:ext cx="794742" cy="6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2" name="Rectangle 10"/>
          <p:cNvSpPr>
            <a:spLocks noChangeArrowheads="1"/>
          </p:cNvSpPr>
          <p:nvPr/>
        </p:nvSpPr>
        <p:spPr bwMode="auto">
          <a:xfrm>
            <a:off x="3353098" y="304726"/>
            <a:ext cx="3857625" cy="3321844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lIns="64288" tIns="32144" rIns="64288" bIns="32144"/>
          <a:lstStyle/>
          <a:p>
            <a:pPr algn="ctr" defTabSz="641799"/>
            <a:endParaRPr lang="en-US" sz="3000" dirty="0"/>
          </a:p>
          <a:p>
            <a:pPr algn="ctr" defTabSz="641799"/>
            <a:endParaRPr lang="en-US" dirty="0"/>
          </a:p>
          <a:p>
            <a:pPr algn="ctr" defTabSz="641799"/>
            <a:endParaRPr lang="en-US" sz="3000" b="1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88105" y="22191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 rot="10800000" flipH="1" flipV="1">
            <a:off x="-1" y="1066393"/>
            <a:ext cx="9144001" cy="2"/>
          </a:xfrm>
          <a:prstGeom prst="line">
            <a:avLst/>
          </a:prstGeom>
          <a:noFill/>
          <a:ln w="50800">
            <a:solidFill>
              <a:srgbClr val="E994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06842" y="64569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Rectangle 4"/>
          <p:cNvSpPr>
            <a:spLocks/>
          </p:cNvSpPr>
          <p:nvPr/>
        </p:nvSpPr>
        <p:spPr bwMode="auto">
          <a:xfrm>
            <a:off x="294941" y="444250"/>
            <a:ext cx="82327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n-US" sz="3600" dirty="0">
                <a:solidFill>
                  <a:schemeClr val="accent1"/>
                </a:solidFill>
                <a:latin typeface="Futura Bold BT" charset="0"/>
                <a:sym typeface="Futura Bold BT" charset="0"/>
              </a:rPr>
              <a:t>3. VISION</a:t>
            </a:r>
          </a:p>
          <a:p>
            <a:pPr algn="ctr">
              <a:lnSpc>
                <a:spcPct val="80000"/>
              </a:lnSpc>
            </a:pPr>
            <a:endParaRPr lang="en-US" sz="2800" dirty="0">
              <a:solidFill>
                <a:srgbClr val="E48640"/>
              </a:solidFill>
              <a:latin typeface="Futura Bold BT" charset="0"/>
              <a:sym typeface="Futura Bold BT" charset="0"/>
            </a:endParaRPr>
          </a:p>
          <a:p>
            <a:pPr>
              <a:lnSpc>
                <a:spcPct val="80000"/>
              </a:lnSpc>
            </a:pPr>
            <a:endParaRPr lang="en-US" sz="2800" dirty="0">
              <a:solidFill>
                <a:srgbClr val="FFFFFF"/>
              </a:solidFill>
              <a:latin typeface="Futura Bold BT" charset="0"/>
              <a:sym typeface="Futura Bold B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941" y="1951789"/>
            <a:ext cx="856832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Garamond" panose="02020404030301010803" pitchFamily="18" charset="0"/>
              </a:rPr>
              <a:t>Communicate with a vision of what </a:t>
            </a:r>
            <a:r>
              <a:rPr lang="en-US" sz="4000" u="sng" dirty="0">
                <a:solidFill>
                  <a:schemeClr val="bg1"/>
                </a:solidFill>
                <a:latin typeface="Garamond" panose="02020404030301010803" pitchFamily="18" charset="0"/>
              </a:rPr>
              <a:t>your </a:t>
            </a:r>
            <a:r>
              <a:rPr lang="en-US" sz="4000" dirty="0">
                <a:solidFill>
                  <a:schemeClr val="bg1"/>
                </a:solidFill>
                <a:latin typeface="Garamond" panose="02020404030301010803" pitchFamily="18" charset="0"/>
              </a:rPr>
              <a:t>way looks like.  Offer a solution to the problem</a:t>
            </a:r>
          </a:p>
          <a:p>
            <a:endParaRPr lang="en-US" dirty="0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6107113"/>
            <a:ext cx="7953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572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88105" y="22191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 rot="10800000" flipH="1" flipV="1">
            <a:off x="-1" y="1066393"/>
            <a:ext cx="9144001" cy="2"/>
          </a:xfrm>
          <a:prstGeom prst="line">
            <a:avLst/>
          </a:prstGeom>
          <a:noFill/>
          <a:ln w="50800">
            <a:solidFill>
              <a:srgbClr val="E994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06842" y="64569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Rectangle 4"/>
          <p:cNvSpPr>
            <a:spLocks/>
          </p:cNvSpPr>
          <p:nvPr/>
        </p:nvSpPr>
        <p:spPr bwMode="auto">
          <a:xfrm>
            <a:off x="294941" y="444250"/>
            <a:ext cx="82327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n-US" sz="3600" dirty="0">
                <a:solidFill>
                  <a:schemeClr val="accent1"/>
                </a:solidFill>
                <a:latin typeface="Futura Bold BT" charset="0"/>
                <a:sym typeface="Futura Bold BT" charset="0"/>
              </a:rPr>
              <a:t>4. MESSAGE WELL</a:t>
            </a:r>
          </a:p>
          <a:p>
            <a:pPr algn="ctr">
              <a:lnSpc>
                <a:spcPct val="80000"/>
              </a:lnSpc>
            </a:pPr>
            <a:endParaRPr lang="en-US" sz="2800" dirty="0">
              <a:solidFill>
                <a:srgbClr val="E48640"/>
              </a:solidFill>
              <a:latin typeface="Futura Bold BT" charset="0"/>
              <a:sym typeface="Futura Bold BT" charset="0"/>
            </a:endParaRPr>
          </a:p>
          <a:p>
            <a:pPr>
              <a:lnSpc>
                <a:spcPct val="80000"/>
              </a:lnSpc>
            </a:pPr>
            <a:endParaRPr lang="en-US" sz="2800" dirty="0">
              <a:solidFill>
                <a:srgbClr val="FFFFFF"/>
              </a:solidFill>
              <a:latin typeface="Futura Bold BT" charset="0"/>
              <a:sym typeface="Futura Bold B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941" y="1951789"/>
            <a:ext cx="85683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Garamond" panose="02020404030301010803" pitchFamily="18" charset="0"/>
              </a:rPr>
              <a:t>When messaging, always have a clear goal or “ask”</a:t>
            </a:r>
          </a:p>
          <a:p>
            <a:endParaRPr lang="en-US" dirty="0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6107113"/>
            <a:ext cx="7953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5724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88105" y="22191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 rot="10800000" flipH="1" flipV="1">
            <a:off x="-1" y="1066393"/>
            <a:ext cx="9144001" cy="2"/>
          </a:xfrm>
          <a:prstGeom prst="line">
            <a:avLst/>
          </a:prstGeom>
          <a:noFill/>
          <a:ln w="50800">
            <a:solidFill>
              <a:srgbClr val="E994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06842" y="64569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Rectangle 4"/>
          <p:cNvSpPr>
            <a:spLocks/>
          </p:cNvSpPr>
          <p:nvPr/>
        </p:nvSpPr>
        <p:spPr bwMode="auto">
          <a:xfrm>
            <a:off x="294940" y="266700"/>
            <a:ext cx="9439609" cy="799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n-US" sz="3600" dirty="0">
                <a:solidFill>
                  <a:schemeClr val="accent1"/>
                </a:solidFill>
                <a:latin typeface="Futura Bold BT" charset="0"/>
                <a:sym typeface="Futura Bold BT" charset="0"/>
              </a:rPr>
              <a:t>5.CELEBRATE SUCCESS, NOT FAILURE!</a:t>
            </a:r>
          </a:p>
          <a:p>
            <a:pPr algn="ctr">
              <a:lnSpc>
                <a:spcPct val="80000"/>
              </a:lnSpc>
            </a:pPr>
            <a:endParaRPr lang="en-US" sz="2800" dirty="0">
              <a:solidFill>
                <a:srgbClr val="E48640"/>
              </a:solidFill>
              <a:latin typeface="Futura Bold BT" charset="0"/>
              <a:sym typeface="Futura Bold BT" charset="0"/>
            </a:endParaRPr>
          </a:p>
          <a:p>
            <a:pPr>
              <a:lnSpc>
                <a:spcPct val="80000"/>
              </a:lnSpc>
            </a:pPr>
            <a:endParaRPr lang="en-US" sz="2800" dirty="0">
              <a:solidFill>
                <a:srgbClr val="FFFFFF"/>
              </a:solidFill>
              <a:latin typeface="Futura Bold BT" charset="0"/>
              <a:sym typeface="Futura Bold B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941" y="1469189"/>
            <a:ext cx="856832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Garamond" panose="02020404030301010803" pitchFamily="18" charset="0"/>
              </a:rPr>
              <a:t>Don’t only stress the problem and the challenges, but show what is working and </a:t>
            </a:r>
            <a:r>
              <a:rPr lang="en-US" sz="4000" u="sng" dirty="0">
                <a:solidFill>
                  <a:schemeClr val="bg1"/>
                </a:solidFill>
                <a:latin typeface="Garamond" panose="02020404030301010803" pitchFamily="18" charset="0"/>
              </a:rPr>
              <a:t>CAN </a:t>
            </a:r>
            <a:r>
              <a:rPr lang="en-US" sz="4000" dirty="0">
                <a:solidFill>
                  <a:schemeClr val="bg1"/>
                </a:solidFill>
                <a:latin typeface="Garamond" panose="02020404030301010803" pitchFamily="18" charset="0"/>
              </a:rPr>
              <a:t>work…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Garamond" panose="02020404030301010803" pitchFamily="18" charset="0"/>
              </a:rPr>
              <a:t>Use Love, NOT Loss</a:t>
            </a:r>
          </a:p>
          <a:p>
            <a:endParaRPr lang="en-US" dirty="0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6107113"/>
            <a:ext cx="7953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5724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88105" y="22191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 rot="10800000" flipH="1" flipV="1">
            <a:off x="-1" y="1066393"/>
            <a:ext cx="9144001" cy="2"/>
          </a:xfrm>
          <a:prstGeom prst="line">
            <a:avLst/>
          </a:prstGeom>
          <a:noFill/>
          <a:ln w="50800">
            <a:solidFill>
              <a:srgbClr val="E994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06842" y="64569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Rectangle 4"/>
          <p:cNvSpPr>
            <a:spLocks/>
          </p:cNvSpPr>
          <p:nvPr/>
        </p:nvSpPr>
        <p:spPr bwMode="auto">
          <a:xfrm>
            <a:off x="294941" y="444250"/>
            <a:ext cx="82327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n-US" sz="3600" dirty="0">
                <a:solidFill>
                  <a:schemeClr val="accent1"/>
                </a:solidFill>
                <a:latin typeface="Futura Bold BT" charset="0"/>
                <a:sym typeface="Futura Bold BT" charset="0"/>
              </a:rPr>
              <a:t>6. GOOD SPOKESPEOPLE	</a:t>
            </a:r>
          </a:p>
          <a:p>
            <a:pPr algn="ctr">
              <a:lnSpc>
                <a:spcPct val="80000"/>
              </a:lnSpc>
            </a:pPr>
            <a:endParaRPr lang="en-US" sz="2800" dirty="0">
              <a:solidFill>
                <a:srgbClr val="E48640"/>
              </a:solidFill>
              <a:latin typeface="Futura Bold BT" charset="0"/>
              <a:sym typeface="Futura Bold BT" charset="0"/>
            </a:endParaRPr>
          </a:p>
          <a:p>
            <a:pPr>
              <a:lnSpc>
                <a:spcPct val="80000"/>
              </a:lnSpc>
            </a:pPr>
            <a:endParaRPr lang="en-US" sz="2800" dirty="0">
              <a:solidFill>
                <a:srgbClr val="FFFFFF"/>
              </a:solidFill>
              <a:latin typeface="Futura Bold BT" charset="0"/>
              <a:sym typeface="Futura Bold B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941" y="1951789"/>
            <a:ext cx="85683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Garamond" panose="02020404030301010803" pitchFamily="18" charset="0"/>
              </a:rPr>
              <a:t>It isn’t just what is being said, but </a:t>
            </a:r>
            <a:r>
              <a:rPr lang="en-US" sz="5400" u="sng" dirty="0">
                <a:solidFill>
                  <a:schemeClr val="bg1"/>
                </a:solidFill>
                <a:latin typeface="Garamond" panose="02020404030301010803" pitchFamily="18" charset="0"/>
              </a:rPr>
              <a:t>who </a:t>
            </a:r>
            <a:r>
              <a:rPr lang="en-US" sz="5400" dirty="0">
                <a:solidFill>
                  <a:schemeClr val="bg1"/>
                </a:solidFill>
                <a:latin typeface="Garamond" panose="02020404030301010803" pitchFamily="18" charset="0"/>
              </a:rPr>
              <a:t>is saying it</a:t>
            </a:r>
            <a:r>
              <a:rPr lang="en-US" sz="5400" dirty="0">
                <a:solidFill>
                  <a:schemeClr val="bg1"/>
                </a:solidFill>
              </a:rPr>
              <a:t>…</a:t>
            </a:r>
          </a:p>
          <a:p>
            <a:endParaRPr lang="en-US" dirty="0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6107113"/>
            <a:ext cx="7953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3989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PROTECTING SHARKS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acottin.POPULATION\Desktop\shark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38139"/>
            <a:ext cx="9143999" cy="71961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88105" y="22191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 rot="10800000" flipH="1" flipV="1">
            <a:off x="-1" y="1066393"/>
            <a:ext cx="9144001" cy="2"/>
          </a:xfrm>
          <a:prstGeom prst="line">
            <a:avLst/>
          </a:prstGeom>
          <a:noFill/>
          <a:ln w="50800">
            <a:solidFill>
              <a:srgbClr val="E994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06842" y="64569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Rectangle 4"/>
          <p:cNvSpPr>
            <a:spLocks/>
          </p:cNvSpPr>
          <p:nvPr/>
        </p:nvSpPr>
        <p:spPr bwMode="auto">
          <a:xfrm>
            <a:off x="294941" y="444250"/>
            <a:ext cx="82327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n-US" sz="3600" dirty="0">
                <a:solidFill>
                  <a:schemeClr val="accent1"/>
                </a:solidFill>
                <a:latin typeface="Futura Bold BT" charset="0"/>
                <a:sym typeface="Futura Bold BT" charset="0"/>
              </a:rPr>
              <a:t>7. DO WHAT WORKS!		</a:t>
            </a:r>
          </a:p>
          <a:p>
            <a:pPr algn="ctr">
              <a:lnSpc>
                <a:spcPct val="80000"/>
              </a:lnSpc>
            </a:pPr>
            <a:endParaRPr lang="en-US" sz="2800" dirty="0">
              <a:solidFill>
                <a:srgbClr val="E48640"/>
              </a:solidFill>
              <a:latin typeface="Futura Bold BT" charset="0"/>
              <a:sym typeface="Futura Bold BT" charset="0"/>
            </a:endParaRPr>
          </a:p>
          <a:p>
            <a:pPr>
              <a:lnSpc>
                <a:spcPct val="80000"/>
              </a:lnSpc>
            </a:pPr>
            <a:endParaRPr lang="en-US" sz="2800" dirty="0">
              <a:solidFill>
                <a:srgbClr val="FFFFFF"/>
              </a:solidFill>
              <a:latin typeface="Futura Bold BT" charset="0"/>
              <a:sym typeface="Futura Bold B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941" y="1951789"/>
            <a:ext cx="856832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Garamond" panose="02020404030301010803" pitchFamily="18" charset="0"/>
              </a:rPr>
              <a:t>If what you are doing isn’t working, STOP!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572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88105" y="22191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 rot="10800000" flipH="1" flipV="1">
            <a:off x="-1" y="1066393"/>
            <a:ext cx="9144001" cy="2"/>
          </a:xfrm>
          <a:prstGeom prst="line">
            <a:avLst/>
          </a:prstGeom>
          <a:noFill/>
          <a:ln w="50800">
            <a:solidFill>
              <a:srgbClr val="E994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06842" y="64569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Rectangle 4"/>
          <p:cNvSpPr>
            <a:spLocks/>
          </p:cNvSpPr>
          <p:nvPr/>
        </p:nvSpPr>
        <p:spPr bwMode="auto">
          <a:xfrm>
            <a:off x="523541" y="444250"/>
            <a:ext cx="82327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n-US" sz="3600" dirty="0">
                <a:solidFill>
                  <a:schemeClr val="accent1"/>
                </a:solidFill>
                <a:latin typeface="Garamond" panose="02020404030301010803" pitchFamily="18" charset="0"/>
                <a:sym typeface="Futura Bold BT" charset="0"/>
              </a:rPr>
              <a:t>Building a Communications Plan</a:t>
            </a:r>
          </a:p>
          <a:p>
            <a:pPr algn="ctr">
              <a:lnSpc>
                <a:spcPct val="80000"/>
              </a:lnSpc>
            </a:pPr>
            <a:endParaRPr lang="en-US" sz="2800" dirty="0">
              <a:solidFill>
                <a:srgbClr val="E48640"/>
              </a:solidFill>
              <a:latin typeface="Garamond" panose="02020404030301010803" pitchFamily="18" charset="0"/>
              <a:sym typeface="Futura Bold BT" charset="0"/>
            </a:endParaRPr>
          </a:p>
          <a:p>
            <a:pPr>
              <a:lnSpc>
                <a:spcPct val="80000"/>
              </a:lnSpc>
            </a:pPr>
            <a:endParaRPr lang="en-US" sz="2800" dirty="0">
              <a:solidFill>
                <a:srgbClr val="FFFFFF"/>
              </a:solidFill>
              <a:latin typeface="Futura Bold BT" charset="0"/>
              <a:sym typeface="Futura Bold BT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23541" y="1182183"/>
            <a:ext cx="8229600" cy="4118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1788" indent="-331788" eaLnBrk="0" hangingPunct="0"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Font typeface="Times New Roman" charset="0"/>
              <a:buChar char="•"/>
            </a:pPr>
            <a:endParaRPr lang="en-US" sz="2600" dirty="0">
              <a:solidFill>
                <a:srgbClr val="FFFFFF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Font typeface="Times New Roman" charset="0"/>
              <a:buChar char="•"/>
            </a:pPr>
            <a:r>
              <a:rPr lang="en-US" sz="2600" b="1" dirty="0">
                <a:solidFill>
                  <a:srgbClr val="FFFFFF"/>
                </a:solidFill>
                <a:latin typeface="Garamond" panose="02020404030301010803" pitchFamily="18" charset="0"/>
              </a:rPr>
              <a:t>KNOW YOUR AUDIENCE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Font typeface="Times New Roman" charset="0"/>
              <a:buChar char="•"/>
            </a:pPr>
            <a:endParaRPr lang="en-US" sz="2600" b="1" dirty="0">
              <a:solidFill>
                <a:srgbClr val="FFFFFF"/>
              </a:solidFill>
              <a:latin typeface="Garamond" panose="02020404030301010803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Font typeface="Times New Roman" charset="0"/>
              <a:buChar char="•"/>
            </a:pPr>
            <a:r>
              <a:rPr lang="en-US" sz="2600" dirty="0">
                <a:solidFill>
                  <a:srgbClr val="FFFFFF"/>
                </a:solidFill>
                <a:latin typeface="Garamond" panose="02020404030301010803" pitchFamily="18" charset="0"/>
              </a:rPr>
              <a:t>Identify a </a:t>
            </a:r>
            <a:r>
              <a:rPr lang="en-US" sz="2600" b="1" dirty="0">
                <a:solidFill>
                  <a:srgbClr val="FFFFFF"/>
                </a:solidFill>
                <a:latin typeface="Garamond" panose="02020404030301010803" pitchFamily="18" charset="0"/>
              </a:rPr>
              <a:t>deficit</a:t>
            </a:r>
            <a:r>
              <a:rPr lang="en-US" sz="2600" dirty="0">
                <a:solidFill>
                  <a:srgbClr val="FFFFFF"/>
                </a:solidFill>
                <a:latin typeface="Garamond" panose="02020404030301010803" pitchFamily="18" charset="0"/>
              </a:rPr>
              <a:t> or </a:t>
            </a:r>
            <a:r>
              <a:rPr lang="en-US" sz="2600" b="1" dirty="0">
                <a:solidFill>
                  <a:srgbClr val="FFFFFF"/>
                </a:solidFill>
                <a:latin typeface="Garamond" panose="02020404030301010803" pitchFamily="18" charset="0"/>
              </a:rPr>
              <a:t>need</a:t>
            </a:r>
            <a:r>
              <a:rPr lang="en-US" sz="2600" dirty="0">
                <a:solidFill>
                  <a:srgbClr val="FFFFFF"/>
                </a:solidFill>
                <a:latin typeface="Garamond" panose="02020404030301010803" pitchFamily="18" charset="0"/>
              </a:rPr>
              <a:t> that is detrimental to society or the environment.</a:t>
            </a:r>
          </a:p>
          <a:p>
            <a:pPr marL="0" indent="0" eaLnBrk="1" hangingPunct="1">
              <a:lnSpc>
                <a:spcPct val="90000"/>
              </a:lnSpc>
              <a:spcBef>
                <a:spcPts val="800"/>
              </a:spcBef>
            </a:pPr>
            <a:endParaRPr lang="en-US" sz="2600" dirty="0">
              <a:solidFill>
                <a:srgbClr val="FFFFFF"/>
              </a:solidFill>
              <a:latin typeface="Garamond" panose="02020404030301010803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Font typeface="Times New Roman" charset="0"/>
              <a:buChar char="•"/>
            </a:pPr>
            <a:r>
              <a:rPr lang="en-US" sz="2600" b="1" dirty="0">
                <a:solidFill>
                  <a:srgbClr val="FFFFFF"/>
                </a:solidFill>
                <a:latin typeface="Garamond" panose="02020404030301010803" pitchFamily="18" charset="0"/>
              </a:rPr>
              <a:t>Educate</a:t>
            </a:r>
            <a:r>
              <a:rPr lang="en-US" sz="2600" dirty="0">
                <a:solidFill>
                  <a:srgbClr val="FFFFFF"/>
                </a:solidFill>
                <a:latin typeface="Garamond" panose="02020404030301010803" pitchFamily="18" charset="0"/>
              </a:rPr>
              <a:t> the community about the need and a solution.</a:t>
            </a:r>
          </a:p>
          <a:p>
            <a:pPr marL="0" indent="0" eaLnBrk="1" hangingPunct="1">
              <a:lnSpc>
                <a:spcPct val="90000"/>
              </a:lnSpc>
              <a:spcBef>
                <a:spcPts val="800"/>
              </a:spcBef>
            </a:pPr>
            <a:endParaRPr lang="en-US" sz="2600" dirty="0">
              <a:solidFill>
                <a:srgbClr val="FFFFFF"/>
              </a:solidFill>
              <a:latin typeface="Garamond" panose="02020404030301010803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Font typeface="Times New Roman" charset="0"/>
              <a:buChar char="•"/>
            </a:pPr>
            <a:r>
              <a:rPr lang="en-US" sz="2600" b="1" dirty="0">
                <a:solidFill>
                  <a:srgbClr val="FFFFFF"/>
                </a:solidFill>
                <a:latin typeface="Garamond" panose="02020404030301010803" pitchFamily="18" charset="0"/>
              </a:rPr>
              <a:t>Motivate</a:t>
            </a:r>
            <a:r>
              <a:rPr lang="en-US" sz="2600" dirty="0">
                <a:solidFill>
                  <a:srgbClr val="FFFFFF"/>
                </a:solidFill>
                <a:latin typeface="Garamond" panose="02020404030301010803" pitchFamily="18" charset="0"/>
              </a:rPr>
              <a:t> the community to support change.</a:t>
            </a:r>
          </a:p>
          <a:p>
            <a:pPr marL="0" indent="0" eaLnBrk="1" hangingPunct="1">
              <a:lnSpc>
                <a:spcPct val="90000"/>
              </a:lnSpc>
              <a:spcBef>
                <a:spcPts val="800"/>
              </a:spcBef>
            </a:pPr>
            <a:endParaRPr lang="en-US" sz="2600" dirty="0">
              <a:solidFill>
                <a:srgbClr val="FFFFFF"/>
              </a:solidFill>
              <a:latin typeface="Garamond" panose="02020404030301010803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Font typeface="Times New Roman" charset="0"/>
              <a:buChar char="•"/>
            </a:pPr>
            <a:r>
              <a:rPr lang="en-US" sz="2600" dirty="0">
                <a:solidFill>
                  <a:srgbClr val="FFFFFF"/>
                </a:solidFill>
                <a:latin typeface="Garamond" panose="02020404030301010803" pitchFamily="18" charset="0"/>
              </a:rPr>
              <a:t>Provide knowledge and tools to </a:t>
            </a:r>
            <a:r>
              <a:rPr lang="en-US" sz="2600" b="1" dirty="0">
                <a:solidFill>
                  <a:srgbClr val="FFFFFF"/>
                </a:solidFill>
                <a:latin typeface="Garamond" panose="02020404030301010803" pitchFamily="18" charset="0"/>
              </a:rPr>
              <a:t>make the change possible over time</a:t>
            </a:r>
            <a:r>
              <a:rPr lang="en-US" sz="2600" dirty="0">
                <a:solidFill>
                  <a:srgbClr val="FFFFFF"/>
                </a:solidFill>
                <a:latin typeface="Garamond" panose="02020404030301010803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endParaRPr lang="en-US" sz="2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6684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03200"/>
            <a:ext cx="8537575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chemeClr val="accent1"/>
                </a:solidFill>
                <a:latin typeface="Garamond" panose="02020404030301010803" pitchFamily="18" charset="0"/>
              </a:rPr>
              <a:t>Staff Exercise: Designing a Campaign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600200"/>
            <a:ext cx="8915400" cy="44958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YOUR TURN to design a communications strategy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</a:rPr>
              <a:t>What are your theories of change and types of change? Include resources, activities, outputs &amp; outcomes, key partners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</a:rPr>
              <a:t>Suggest a set of six indicators </a:t>
            </a:r>
            <a:b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</a:rPr>
              <a:t>(please include qualitative and quantitative)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</a:rPr>
              <a:t>Means of verification? </a:t>
            </a: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 rot="10800000" flipH="1" flipV="1">
            <a:off x="-1" y="1066393"/>
            <a:ext cx="9144001" cy="2"/>
          </a:xfrm>
          <a:prstGeom prst="line">
            <a:avLst/>
          </a:prstGeom>
          <a:noFill/>
          <a:ln w="50800">
            <a:solidFill>
              <a:srgbClr val="E994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88105" y="22191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 rot="10800000" flipH="1" flipV="1">
            <a:off x="-1" y="1075980"/>
            <a:ext cx="9144001" cy="2"/>
          </a:xfrm>
          <a:prstGeom prst="line">
            <a:avLst/>
          </a:prstGeom>
          <a:noFill/>
          <a:ln w="50800">
            <a:solidFill>
              <a:srgbClr val="E994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606842" y="64569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534737" y="5080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4"/>
          <p:cNvSpPr>
            <a:spLocks/>
          </p:cNvSpPr>
          <p:nvPr/>
        </p:nvSpPr>
        <p:spPr bwMode="auto">
          <a:xfrm>
            <a:off x="523541" y="444250"/>
            <a:ext cx="8775789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n-US" sz="3600" dirty="0">
                <a:solidFill>
                  <a:schemeClr val="accent1"/>
                </a:solidFill>
                <a:latin typeface="Futura Bold BT" charset="0"/>
                <a:sym typeface="Futura Bold BT" charset="0"/>
              </a:rPr>
              <a:t>Questions and reflections…</a:t>
            </a:r>
            <a:endParaRPr lang="en-US" sz="2800" dirty="0">
              <a:solidFill>
                <a:srgbClr val="FFFFFF"/>
              </a:solidFill>
              <a:latin typeface="Futura Bold BT" charset="0"/>
              <a:sym typeface="Futura Bold B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2500" y="2159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050" name="Picture 2" descr="http://www.blogsmonroe.com/faith/wp-content/uploads/2011/03/questionm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8105" y="1903995"/>
            <a:ext cx="3185894" cy="398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0850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88105" y="22191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 rot="10800000" flipH="1" flipV="1">
            <a:off x="-1" y="1066393"/>
            <a:ext cx="9144001" cy="2"/>
          </a:xfrm>
          <a:prstGeom prst="line">
            <a:avLst/>
          </a:prstGeom>
          <a:noFill/>
          <a:ln w="50800">
            <a:solidFill>
              <a:srgbClr val="E994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06842" y="64569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Rectangle 4"/>
          <p:cNvSpPr>
            <a:spLocks/>
          </p:cNvSpPr>
          <p:nvPr/>
        </p:nvSpPr>
        <p:spPr bwMode="auto">
          <a:xfrm>
            <a:off x="523541" y="444250"/>
            <a:ext cx="82327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n-US" sz="3600" dirty="0">
                <a:solidFill>
                  <a:schemeClr val="accent1"/>
                </a:solidFill>
                <a:latin typeface="Garamond" panose="02020404030301010803" pitchFamily="18" charset="0"/>
                <a:sym typeface="Futura Bold BT" charset="0"/>
              </a:rPr>
              <a:t>Communications Program Design</a:t>
            </a:r>
          </a:p>
          <a:p>
            <a:pPr>
              <a:lnSpc>
                <a:spcPct val="80000"/>
              </a:lnSpc>
            </a:pPr>
            <a:endParaRPr lang="en-US" sz="3600" dirty="0">
              <a:solidFill>
                <a:schemeClr val="accent1"/>
              </a:solidFill>
              <a:latin typeface="Garamond" panose="02020404030301010803" pitchFamily="18" charset="0"/>
              <a:sym typeface="Futura Bold BT" charset="0"/>
            </a:endParaRPr>
          </a:p>
          <a:p>
            <a:pPr>
              <a:lnSpc>
                <a:spcPct val="80000"/>
              </a:lnSpc>
            </a:pPr>
            <a:endParaRPr lang="en-US" sz="3600" dirty="0">
              <a:solidFill>
                <a:schemeClr val="accent1"/>
              </a:solidFill>
              <a:latin typeface="Futura Bold BT" charset="0"/>
              <a:sym typeface="Futura Bold BT" charset="0"/>
            </a:endParaRPr>
          </a:p>
          <a:p>
            <a:pPr algn="ctr">
              <a:lnSpc>
                <a:spcPct val="80000"/>
              </a:lnSpc>
            </a:pPr>
            <a:endParaRPr lang="en-US" sz="2800" dirty="0">
              <a:solidFill>
                <a:srgbClr val="E48640"/>
              </a:solidFill>
              <a:latin typeface="Futura Bold BT" charset="0"/>
              <a:sym typeface="Futura Bold BT" charset="0"/>
            </a:endParaRPr>
          </a:p>
          <a:p>
            <a:pPr>
              <a:lnSpc>
                <a:spcPct val="80000"/>
              </a:lnSpc>
            </a:pPr>
            <a:endParaRPr lang="en-US" sz="2800" dirty="0">
              <a:solidFill>
                <a:srgbClr val="FFFFFF"/>
              </a:solidFill>
              <a:latin typeface="Futura Bold BT" charset="0"/>
              <a:sym typeface="Futura Bold B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534737" y="5080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23541" y="1473200"/>
            <a:ext cx="8242634" cy="462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FFFFFF"/>
                </a:solidFill>
                <a:latin typeface="Garamond" panose="02020404030301010803" pitchFamily="18" charset="0"/>
                <a:ea typeface="MS PGothic" charset="0"/>
              </a:rPr>
              <a:t>When designing a communications program, develop and identify:</a:t>
            </a:r>
          </a:p>
          <a:p>
            <a:pPr marL="914400" lvl="1" indent="-457200" algn="l">
              <a:buSzPct val="50000"/>
              <a:buFont typeface="Wingdings" charset="2"/>
              <a:buChar char="§"/>
            </a:pPr>
            <a:r>
              <a:rPr lang="en-US" sz="3200" b="1" dirty="0">
                <a:solidFill>
                  <a:srgbClr val="FFFFFF"/>
                </a:solidFill>
                <a:latin typeface="Garamond" panose="02020404030301010803" pitchFamily="18" charset="0"/>
                <a:ea typeface="MS PGothic" charset="0"/>
              </a:rPr>
              <a:t>Theory of Change (rationale)</a:t>
            </a:r>
          </a:p>
          <a:p>
            <a:pPr marL="1371600" lvl="2" indent="-457200" algn="l">
              <a:buSzPct val="50000"/>
              <a:buFont typeface="Wingdings" charset="2"/>
              <a:buChar char="§"/>
            </a:pPr>
            <a:r>
              <a:rPr lang="en-US" sz="3200" dirty="0">
                <a:solidFill>
                  <a:srgbClr val="FFFFFF"/>
                </a:solidFill>
                <a:latin typeface="Garamond" panose="02020404030301010803" pitchFamily="18" charset="0"/>
                <a:ea typeface="MS PGothic" charset="0"/>
              </a:rPr>
              <a:t>Resources</a:t>
            </a:r>
          </a:p>
          <a:p>
            <a:pPr marL="1371600" lvl="2" indent="-457200" algn="l">
              <a:buSzPct val="50000"/>
              <a:buFont typeface="Wingdings" charset="2"/>
              <a:buChar char="§"/>
            </a:pPr>
            <a:r>
              <a:rPr lang="en-US" sz="3200" dirty="0">
                <a:solidFill>
                  <a:srgbClr val="FFFFFF"/>
                </a:solidFill>
                <a:latin typeface="Garamond" panose="02020404030301010803" pitchFamily="18" charset="0"/>
                <a:ea typeface="MS PGothic" charset="0"/>
              </a:rPr>
              <a:t>Activities</a:t>
            </a:r>
          </a:p>
          <a:p>
            <a:pPr marL="1371600" lvl="2" indent="-457200" algn="l">
              <a:buSzPct val="50000"/>
              <a:buFont typeface="Wingdings" charset="2"/>
              <a:buChar char="§"/>
            </a:pPr>
            <a:r>
              <a:rPr lang="en-US" sz="3200" dirty="0">
                <a:solidFill>
                  <a:srgbClr val="FFFFFF"/>
                </a:solidFill>
                <a:latin typeface="Garamond" panose="02020404030301010803" pitchFamily="18" charset="0"/>
                <a:ea typeface="MS PGothic" charset="0"/>
              </a:rPr>
              <a:t>Outputs</a:t>
            </a:r>
          </a:p>
          <a:p>
            <a:pPr marL="1371600" lvl="2" indent="-457200" algn="l">
              <a:buSzPct val="50000"/>
              <a:buFont typeface="Wingdings" charset="2"/>
              <a:buChar char="§"/>
            </a:pPr>
            <a:r>
              <a:rPr lang="en-US" sz="3200" dirty="0">
                <a:solidFill>
                  <a:srgbClr val="FFFFFF"/>
                </a:solidFill>
                <a:latin typeface="Garamond" panose="02020404030301010803" pitchFamily="18" charset="0"/>
                <a:ea typeface="MS PGothic" charset="0"/>
              </a:rPr>
              <a:t>Outcomes</a:t>
            </a:r>
          </a:p>
          <a:p>
            <a:pPr marL="1371600" lvl="2" indent="-457200" algn="l">
              <a:buSzPct val="50000"/>
              <a:buFont typeface="Wingdings" charset="2"/>
              <a:buChar char="§"/>
            </a:pPr>
            <a:r>
              <a:rPr lang="en-US" sz="3200" dirty="0">
                <a:solidFill>
                  <a:srgbClr val="FFFFFF"/>
                </a:solidFill>
                <a:latin typeface="Garamond" panose="02020404030301010803" pitchFamily="18" charset="0"/>
                <a:ea typeface="MS PGothic" charset="0"/>
              </a:rPr>
              <a:t>Indicators</a:t>
            </a:r>
          </a:p>
          <a:p>
            <a:pPr>
              <a:buSzPct val="50000"/>
              <a:buFont typeface="Wingdings" charset="0"/>
              <a:buChar char="q"/>
            </a:pPr>
            <a:endParaRPr lang="en-US" dirty="0">
              <a:latin typeface="Tw Cen MT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37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88105" y="22191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 rot="10800000" flipH="1" flipV="1">
            <a:off x="-1" y="1066393"/>
            <a:ext cx="9144001" cy="2"/>
          </a:xfrm>
          <a:prstGeom prst="line">
            <a:avLst/>
          </a:prstGeom>
          <a:noFill/>
          <a:ln w="50800">
            <a:solidFill>
              <a:srgbClr val="E994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06842" y="64569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17" name="Rectangle 4"/>
          <p:cNvSpPr>
            <a:spLocks/>
          </p:cNvSpPr>
          <p:nvPr/>
        </p:nvSpPr>
        <p:spPr bwMode="auto">
          <a:xfrm>
            <a:off x="523541" y="444250"/>
            <a:ext cx="82327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n-US" sz="3600" dirty="0">
                <a:solidFill>
                  <a:schemeClr val="accent1"/>
                </a:solidFill>
                <a:latin typeface="Garamond" panose="02020404030301010803" pitchFamily="18" charset="0"/>
                <a:sym typeface="Futura Bold BT" charset="0"/>
              </a:rPr>
              <a:t>Theory of Change</a:t>
            </a:r>
          </a:p>
          <a:p>
            <a:pPr algn="ctr">
              <a:lnSpc>
                <a:spcPct val="80000"/>
              </a:lnSpc>
            </a:pPr>
            <a:endParaRPr lang="en-US" sz="2800" dirty="0">
              <a:solidFill>
                <a:srgbClr val="E48640"/>
              </a:solidFill>
              <a:latin typeface="Garamond" panose="02020404030301010803" pitchFamily="18" charset="0"/>
              <a:sym typeface="Futura Bold BT" charset="0"/>
            </a:endParaRPr>
          </a:p>
          <a:p>
            <a:pPr>
              <a:lnSpc>
                <a:spcPct val="80000"/>
              </a:lnSpc>
            </a:pPr>
            <a:endParaRPr lang="en-US" sz="2800" dirty="0">
              <a:solidFill>
                <a:srgbClr val="FFFFFF"/>
              </a:solidFill>
              <a:latin typeface="Garamond" panose="02020404030301010803" pitchFamily="18" charset="0"/>
              <a:sym typeface="Futura Bold B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534737" y="5080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28601" y="1346200"/>
            <a:ext cx="8204200" cy="5480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charset="2"/>
              <a:buChar char="§"/>
            </a:pPr>
            <a:r>
              <a:rPr lang="en-US" dirty="0">
                <a:solidFill>
                  <a:srgbClr val="FFFFFF"/>
                </a:solidFill>
                <a:latin typeface="Garamond" panose="02020404030301010803" pitchFamily="18" charset="0"/>
                <a:ea typeface="MS PGothic" charset="0"/>
                <a:cs typeface="Calibri"/>
              </a:rPr>
              <a:t>A set of beliefs of how change happens</a:t>
            </a:r>
          </a:p>
          <a:p>
            <a:pPr marL="457200" indent="-457200" algn="l">
              <a:buFont typeface="Wingdings" charset="2"/>
              <a:buChar char="§"/>
            </a:pPr>
            <a:r>
              <a:rPr lang="en-US" dirty="0">
                <a:solidFill>
                  <a:srgbClr val="FFFFFF"/>
                </a:solidFill>
                <a:latin typeface="Garamond" panose="02020404030301010803" pitchFamily="18" charset="0"/>
                <a:ea typeface="MS PGothic" charset="0"/>
                <a:cs typeface="Calibri"/>
              </a:rPr>
              <a:t>Invites questions to ensure greatest likelihood of creating positive change</a:t>
            </a:r>
          </a:p>
          <a:p>
            <a:pPr marL="457200" indent="-457200" algn="l">
              <a:buFont typeface="Wingdings" charset="2"/>
              <a:buChar char="§"/>
            </a:pPr>
            <a:r>
              <a:rPr lang="en-US" dirty="0">
                <a:solidFill>
                  <a:srgbClr val="FFFFFF"/>
                </a:solidFill>
                <a:latin typeface="Garamond" panose="02020404030301010803" pitchFamily="18" charset="0"/>
                <a:ea typeface="MS PGothic" charset="0"/>
                <a:cs typeface="Calibri"/>
              </a:rPr>
              <a:t>States your assumptions about what will result from your designed program </a:t>
            </a:r>
          </a:p>
          <a:p>
            <a:pPr marL="457200" indent="-457200" algn="l">
              <a:buFont typeface="Wingdings" charset="2"/>
              <a:buChar char="§"/>
            </a:pPr>
            <a:r>
              <a:rPr lang="en-US" dirty="0">
                <a:solidFill>
                  <a:srgbClr val="FFFFFF"/>
                </a:solidFill>
                <a:latin typeface="Garamond" panose="02020404030301010803" pitchFamily="18" charset="0"/>
              </a:rPr>
              <a:t>Ensures goals are attainable</a:t>
            </a:r>
          </a:p>
          <a:p>
            <a:pPr marL="457200" indent="-457200" algn="l">
              <a:buFont typeface="Wingdings" charset="2"/>
              <a:buChar char="§"/>
            </a:pPr>
            <a:r>
              <a:rPr lang="en-US" dirty="0">
                <a:solidFill>
                  <a:srgbClr val="FFFFFF"/>
                </a:solidFill>
                <a:latin typeface="Garamond" panose="02020404030301010803" pitchFamily="18" charset="0"/>
              </a:rPr>
              <a:t>Focuses on change you want to see rather than activities</a:t>
            </a:r>
          </a:p>
          <a:p>
            <a:pPr marL="457200" indent="-457200" algn="l">
              <a:buFont typeface="Wingdings" charset="2"/>
              <a:buChar char="§"/>
            </a:pPr>
            <a:r>
              <a:rPr lang="en-US" dirty="0">
                <a:solidFill>
                  <a:srgbClr val="FFFFFF"/>
                </a:solidFill>
                <a:latin typeface="Garamond" panose="02020404030301010803" pitchFamily="18" charset="0"/>
              </a:rPr>
              <a:t>To ensure alignment at all levels of program design</a:t>
            </a:r>
          </a:p>
          <a:p>
            <a:endParaRPr lang="en-US" dirty="0">
              <a:latin typeface="Garamond" panose="02020404030301010803" pitchFamily="18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994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838200" y="1905000"/>
            <a:ext cx="1524000" cy="106680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Garamond" panose="02020404030301010803" pitchFamily="18" charset="0"/>
              </a:rPr>
              <a:t>Resources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336925" y="277971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endParaRPr lang="en-US" sz="2000">
              <a:latin typeface="Garamond" panose="02020404030301010803" pitchFamily="18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6629400" y="1905000"/>
            <a:ext cx="1447800" cy="106680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Garamond" panose="02020404030301010803" pitchFamily="18" charset="0"/>
              </a:rPr>
              <a:t>Outcomes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819400" y="1905000"/>
            <a:ext cx="1447800" cy="106680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Garamond" panose="02020404030301010803" pitchFamily="18" charset="0"/>
              </a:rPr>
              <a:t>Activities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800600" y="1905000"/>
            <a:ext cx="1371600" cy="106680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Garamond" panose="02020404030301010803" pitchFamily="18" charset="0"/>
              </a:rPr>
              <a:t>Outputs</a:t>
            </a:r>
          </a:p>
        </p:txBody>
      </p:sp>
      <p:cxnSp>
        <p:nvCxnSpPr>
          <p:cNvPr id="29704" name="AutoShape 8"/>
          <p:cNvCxnSpPr>
            <a:cxnSpLocks noChangeShapeType="1"/>
          </p:cNvCxnSpPr>
          <p:nvPr/>
        </p:nvCxnSpPr>
        <p:spPr bwMode="auto">
          <a:xfrm>
            <a:off x="381000" y="46482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914400" y="3429000"/>
            <a:ext cx="137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Garamond" panose="02020404030301010803" pitchFamily="18" charset="0"/>
            </a:endParaRP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762000" y="3200400"/>
            <a:ext cx="16002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dirty="0">
                <a:solidFill>
                  <a:srgbClr val="FFFFFF"/>
                </a:solidFill>
                <a:latin typeface="Garamond" panose="02020404030301010803" pitchFamily="18" charset="0"/>
                <a:cs typeface="Calibri"/>
              </a:rPr>
              <a:t>You need certain resources to be able to run your program</a:t>
            </a:r>
          </a:p>
          <a:p>
            <a:endParaRPr lang="en-US" sz="2000" dirty="0">
              <a:latin typeface="Garamond" panose="02020404030301010803" pitchFamily="18" charset="0"/>
            </a:endParaRP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2803525" y="3200400"/>
            <a:ext cx="153987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b="1" dirty="0">
                <a:solidFill>
                  <a:srgbClr val="FFFFFF"/>
                </a:solidFill>
                <a:latin typeface="Garamond" panose="02020404030301010803" pitchFamily="18" charset="0"/>
              </a:rPr>
              <a:t>IF</a:t>
            </a:r>
            <a:r>
              <a:rPr lang="en-US" dirty="0">
                <a:solidFill>
                  <a:srgbClr val="FFFFFF"/>
                </a:solidFill>
                <a:latin typeface="Garamond" panose="02020404030301010803" pitchFamily="18" charset="0"/>
              </a:rPr>
              <a:t> you have access to those resources, </a:t>
            </a:r>
            <a:r>
              <a:rPr lang="en-US" b="1" dirty="0">
                <a:solidFill>
                  <a:srgbClr val="FFFFFF"/>
                </a:solidFill>
                <a:latin typeface="Garamond" panose="02020404030301010803" pitchFamily="18" charset="0"/>
              </a:rPr>
              <a:t>THEN</a:t>
            </a:r>
            <a:r>
              <a:rPr lang="en-US" dirty="0">
                <a:solidFill>
                  <a:srgbClr val="FFFFFF"/>
                </a:solidFill>
                <a:latin typeface="Garamond" panose="02020404030301010803" pitchFamily="18" charset="0"/>
              </a:rPr>
              <a:t> you can accomplish your activities. 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4708525" y="3200400"/>
            <a:ext cx="146367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b="1" dirty="0">
                <a:solidFill>
                  <a:srgbClr val="FFFFFF"/>
                </a:solidFill>
                <a:latin typeface="Garamond" panose="02020404030301010803" pitchFamily="18" charset="0"/>
              </a:rPr>
              <a:t>IF </a:t>
            </a:r>
            <a:r>
              <a:rPr lang="en-US" dirty="0">
                <a:solidFill>
                  <a:srgbClr val="FFFFFF"/>
                </a:solidFill>
                <a:latin typeface="Garamond" panose="02020404030301010803" pitchFamily="18" charset="0"/>
              </a:rPr>
              <a:t>you can accomplish these activities, </a:t>
            </a:r>
            <a:r>
              <a:rPr lang="en-US" b="1" dirty="0">
                <a:solidFill>
                  <a:srgbClr val="FFFFFF"/>
                </a:solidFill>
                <a:latin typeface="Garamond" panose="02020404030301010803" pitchFamily="18" charset="0"/>
              </a:rPr>
              <a:t>THEN </a:t>
            </a:r>
            <a:r>
              <a:rPr lang="en-US" dirty="0">
                <a:solidFill>
                  <a:srgbClr val="FFFFFF"/>
                </a:solidFill>
                <a:latin typeface="Garamond" panose="02020404030301010803" pitchFamily="18" charset="0"/>
              </a:rPr>
              <a:t>you will have delivered the services you planned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6477000" y="3200400"/>
            <a:ext cx="153987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b="1" dirty="0">
                <a:solidFill>
                  <a:srgbClr val="FFFFFF"/>
                </a:solidFill>
                <a:latin typeface="Garamond" panose="02020404030301010803" pitchFamily="18" charset="0"/>
              </a:rPr>
              <a:t>IF</a:t>
            </a:r>
            <a:r>
              <a:rPr lang="en-US" dirty="0">
                <a:solidFill>
                  <a:srgbClr val="FFFFFF"/>
                </a:solidFill>
                <a:latin typeface="Garamond" panose="02020404030301010803" pitchFamily="18" charset="0"/>
              </a:rPr>
              <a:t> you have delivered the services as planned, </a:t>
            </a:r>
            <a:r>
              <a:rPr lang="en-US" b="1" dirty="0">
                <a:solidFill>
                  <a:srgbClr val="FFFFFF"/>
                </a:solidFill>
                <a:latin typeface="Garamond" panose="02020404030301010803" pitchFamily="18" charset="0"/>
              </a:rPr>
              <a:t>THEN </a:t>
            </a:r>
            <a:r>
              <a:rPr lang="en-US" dirty="0">
                <a:solidFill>
                  <a:srgbClr val="FFFFFF"/>
                </a:solidFill>
                <a:latin typeface="Garamond" panose="02020404030301010803" pitchFamily="18" charset="0"/>
              </a:rPr>
              <a:t>there will be benefits for those your program serves.</a:t>
            </a:r>
          </a:p>
        </p:txBody>
      </p:sp>
      <p:sp>
        <p:nvSpPr>
          <p:cNvPr id="29710" name="AutoShape 14"/>
          <p:cNvSpPr>
            <a:spLocks noChangeArrowheads="1"/>
          </p:cNvSpPr>
          <p:nvPr/>
        </p:nvSpPr>
        <p:spPr bwMode="auto">
          <a:xfrm>
            <a:off x="2362200" y="2286000"/>
            <a:ext cx="381000" cy="317500"/>
          </a:xfrm>
          <a:prstGeom prst="rightArrow">
            <a:avLst>
              <a:gd name="adj1" fmla="val 50000"/>
              <a:gd name="adj2" fmla="val 3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Garamond" panose="02020404030301010803" pitchFamily="18" charset="0"/>
            </a:endParaRPr>
          </a:p>
        </p:txBody>
      </p:sp>
      <p:sp>
        <p:nvSpPr>
          <p:cNvPr id="29711" name="AutoShape 15"/>
          <p:cNvSpPr>
            <a:spLocks noChangeArrowheads="1"/>
          </p:cNvSpPr>
          <p:nvPr/>
        </p:nvSpPr>
        <p:spPr bwMode="auto">
          <a:xfrm>
            <a:off x="6172200" y="2286000"/>
            <a:ext cx="381000" cy="317500"/>
          </a:xfrm>
          <a:prstGeom prst="rightArrow">
            <a:avLst>
              <a:gd name="adj1" fmla="val 50000"/>
              <a:gd name="adj2" fmla="val 3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Garamond" panose="02020404030301010803" pitchFamily="18" charset="0"/>
            </a:endParaRPr>
          </a:p>
        </p:txBody>
      </p:sp>
      <p:sp>
        <p:nvSpPr>
          <p:cNvPr id="29712" name="AutoShape 16"/>
          <p:cNvSpPr>
            <a:spLocks noChangeArrowheads="1"/>
          </p:cNvSpPr>
          <p:nvPr/>
        </p:nvSpPr>
        <p:spPr bwMode="auto">
          <a:xfrm>
            <a:off x="4267200" y="2298700"/>
            <a:ext cx="457200" cy="3048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Garamond" panose="02020404030301010803" pitchFamily="18" charset="0"/>
            </a:endParaRPr>
          </a:p>
        </p:txBody>
      </p:sp>
      <p:sp>
        <p:nvSpPr>
          <p:cNvPr id="18" name="Line 3"/>
          <p:cNvSpPr>
            <a:spLocks noChangeShapeType="1"/>
          </p:cNvSpPr>
          <p:nvPr/>
        </p:nvSpPr>
        <p:spPr bwMode="auto">
          <a:xfrm rot="10800000" flipH="1" flipV="1">
            <a:off x="-1" y="1066393"/>
            <a:ext cx="9144001" cy="2"/>
          </a:xfrm>
          <a:prstGeom prst="line">
            <a:avLst/>
          </a:prstGeom>
          <a:noFill/>
          <a:ln w="50800">
            <a:solidFill>
              <a:srgbClr val="E994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20" name="Rectangle 4"/>
          <p:cNvSpPr>
            <a:spLocks/>
          </p:cNvSpPr>
          <p:nvPr/>
        </p:nvSpPr>
        <p:spPr bwMode="auto">
          <a:xfrm>
            <a:off x="523541" y="444250"/>
            <a:ext cx="82327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n-US" sz="3600" dirty="0">
                <a:solidFill>
                  <a:schemeClr val="accent1"/>
                </a:solidFill>
                <a:latin typeface="Garamond" panose="02020404030301010803" pitchFamily="18" charset="0"/>
                <a:sym typeface="Futura Bold BT" charset="0"/>
              </a:rPr>
              <a:t>“If… Then…”</a:t>
            </a:r>
          </a:p>
          <a:p>
            <a:pPr algn="ctr">
              <a:lnSpc>
                <a:spcPct val="80000"/>
              </a:lnSpc>
            </a:pPr>
            <a:endParaRPr lang="en-US" sz="2800" dirty="0">
              <a:solidFill>
                <a:srgbClr val="E48640"/>
              </a:solidFill>
              <a:latin typeface="Garamond" panose="02020404030301010803" pitchFamily="18" charset="0"/>
              <a:sym typeface="Futura Bold BT" charset="0"/>
            </a:endParaRPr>
          </a:p>
          <a:p>
            <a:pPr>
              <a:lnSpc>
                <a:spcPct val="80000"/>
              </a:lnSpc>
            </a:pPr>
            <a:endParaRPr lang="en-US" sz="2800" dirty="0">
              <a:solidFill>
                <a:srgbClr val="FFFFFF"/>
              </a:solidFill>
              <a:latin typeface="Garamond" panose="02020404030301010803" pitchFamily="18" charset="0"/>
              <a:sym typeface="Futura Bold B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796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88105" y="22191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 rot="10800000" flipH="1" flipV="1">
            <a:off x="-1" y="1066393"/>
            <a:ext cx="9144001" cy="2"/>
          </a:xfrm>
          <a:prstGeom prst="line">
            <a:avLst/>
          </a:prstGeom>
          <a:noFill/>
          <a:ln w="50800">
            <a:solidFill>
              <a:srgbClr val="E994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606842" y="64569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Rectangle 4"/>
          <p:cNvSpPr>
            <a:spLocks/>
          </p:cNvSpPr>
          <p:nvPr/>
        </p:nvSpPr>
        <p:spPr bwMode="auto">
          <a:xfrm>
            <a:off x="523541" y="444250"/>
            <a:ext cx="82327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n-US" sz="3600" dirty="0">
                <a:solidFill>
                  <a:schemeClr val="accent1"/>
                </a:solidFill>
                <a:latin typeface="Garamond" panose="02020404030301010803" pitchFamily="18" charset="0"/>
                <a:sym typeface="Futura Bold BT" charset="0"/>
              </a:rPr>
              <a:t>Communications ToC</a:t>
            </a:r>
          </a:p>
          <a:p>
            <a:pPr algn="ctr">
              <a:lnSpc>
                <a:spcPct val="80000"/>
              </a:lnSpc>
            </a:pPr>
            <a:endParaRPr lang="en-US" sz="2800" dirty="0">
              <a:solidFill>
                <a:srgbClr val="E48640"/>
              </a:solidFill>
              <a:latin typeface="Futura Bold BT" charset="0"/>
              <a:sym typeface="Futura Bold BT" charset="0"/>
            </a:endParaRPr>
          </a:p>
          <a:p>
            <a:pPr>
              <a:lnSpc>
                <a:spcPct val="80000"/>
              </a:lnSpc>
            </a:pPr>
            <a:endParaRPr lang="en-US" sz="2800" dirty="0">
              <a:solidFill>
                <a:srgbClr val="FFFFFF"/>
              </a:solidFill>
              <a:latin typeface="Futura Bold BT" charset="0"/>
              <a:sym typeface="Futura Bold B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534737" y="5080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40" y="2350169"/>
            <a:ext cx="8058345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651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88105" y="22191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 rot="10800000" flipH="1" flipV="1">
            <a:off x="-1" y="1066393"/>
            <a:ext cx="9144001" cy="2"/>
          </a:xfrm>
          <a:prstGeom prst="line">
            <a:avLst/>
          </a:prstGeom>
          <a:noFill/>
          <a:ln w="50800">
            <a:solidFill>
              <a:srgbClr val="E994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606842" y="64569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Rectangle 4"/>
          <p:cNvSpPr>
            <a:spLocks/>
          </p:cNvSpPr>
          <p:nvPr/>
        </p:nvSpPr>
        <p:spPr bwMode="auto">
          <a:xfrm>
            <a:off x="523541" y="444250"/>
            <a:ext cx="82327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n-US" sz="3600" dirty="0">
                <a:solidFill>
                  <a:schemeClr val="accent1"/>
                </a:solidFill>
                <a:latin typeface="Garamond" panose="02020404030301010803" pitchFamily="18" charset="0"/>
                <a:sym typeface="Futura Bold BT" charset="0"/>
              </a:rPr>
              <a:t>Example:  “Let’s Move!”</a:t>
            </a:r>
          </a:p>
          <a:p>
            <a:pPr algn="ctr">
              <a:lnSpc>
                <a:spcPct val="80000"/>
              </a:lnSpc>
            </a:pPr>
            <a:endParaRPr lang="en-US" sz="2800" dirty="0">
              <a:solidFill>
                <a:srgbClr val="E48640"/>
              </a:solidFill>
              <a:latin typeface="Futura Bold BT" charset="0"/>
              <a:sym typeface="Futura Bold BT" charset="0"/>
            </a:endParaRPr>
          </a:p>
          <a:p>
            <a:pPr>
              <a:lnSpc>
                <a:spcPct val="80000"/>
              </a:lnSpc>
            </a:pPr>
            <a:endParaRPr lang="en-US" sz="2800" dirty="0">
              <a:solidFill>
                <a:srgbClr val="FFFFFF"/>
              </a:solidFill>
              <a:latin typeface="Futura Bold BT" charset="0"/>
              <a:sym typeface="Futura Bold B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534737" y="5080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23540" y="1884947"/>
            <a:ext cx="8136027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90000"/>
              </a:lnSpc>
              <a:buFont typeface="Wingdings" charset="2"/>
              <a:buChar char="§"/>
            </a:pPr>
            <a:endParaRPr lang="en-US" altLang="ja-JP" sz="2600" dirty="0">
              <a:solidFill>
                <a:srgbClr val="FFFFFF"/>
              </a:solidFill>
              <a:latin typeface="Calibri"/>
              <a:ea typeface="MS PGothic" charset="0"/>
              <a:cs typeface="Calibri"/>
            </a:endParaRPr>
          </a:p>
          <a:p>
            <a:pPr marL="914400" lvl="1" indent="-457200" algn="l">
              <a:lnSpc>
                <a:spcPct val="90000"/>
              </a:lnSpc>
            </a:pPr>
            <a:r>
              <a:rPr lang="en-US" altLang="ja-JP" sz="2200" dirty="0">
                <a:solidFill>
                  <a:srgbClr val="FFFFFF"/>
                </a:solidFill>
                <a:latin typeface="Calibri"/>
                <a:ea typeface="MS PGothic" charset="0"/>
                <a:cs typeface="Calibri"/>
              </a:rPr>
              <a:t>		</a:t>
            </a:r>
          </a:p>
          <a:p>
            <a:pPr marL="457200" indent="-457200" algn="l">
              <a:lnSpc>
                <a:spcPct val="90000"/>
              </a:lnSpc>
              <a:buFont typeface="Wingdings" charset="2"/>
              <a:buChar char="§"/>
            </a:pPr>
            <a:endParaRPr lang="en-US" altLang="ja-JP" sz="2600" dirty="0">
              <a:solidFill>
                <a:srgbClr val="FFFFFF"/>
              </a:solidFill>
              <a:latin typeface="Calibri"/>
              <a:ea typeface="MS PGothic" charset="0"/>
              <a:cs typeface="Calibri"/>
            </a:endParaRPr>
          </a:p>
        </p:txBody>
      </p:sp>
      <p:pic>
        <p:nvPicPr>
          <p:cNvPr id="10" name="Picture 4" descr="http://static.squarespace.com/static/4f34530ecb12e336a9dfe29c/t/52d02cc6e4b03e8b46ff80f5/1389374663172/MO-2ihjz0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6842" y="3992106"/>
            <a:ext cx="4829472" cy="2713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523541" y="1314450"/>
            <a:ext cx="862045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</a:rPr>
              <a:t>Almost 1/3 of children are overweight.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</a:rPr>
              <a:t> Today (versus 30 years ago), we eat 31% more calories.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</a:rPr>
              <a:t> 8-18 year olds spend an average of 7.5 hours using entertainment media.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</a:rPr>
              <a:t> Only 1/3 of high school students get the recommended amount of daily physical activity</a:t>
            </a:r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6107113"/>
            <a:ext cx="7953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714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88105" y="22191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 rot="10800000" flipH="1" flipV="1">
            <a:off x="-1" y="1066393"/>
            <a:ext cx="9144001" cy="2"/>
          </a:xfrm>
          <a:prstGeom prst="line">
            <a:avLst/>
          </a:prstGeom>
          <a:noFill/>
          <a:ln w="50800">
            <a:solidFill>
              <a:srgbClr val="E994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606842" y="64569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Rectangle 4"/>
          <p:cNvSpPr>
            <a:spLocks/>
          </p:cNvSpPr>
          <p:nvPr/>
        </p:nvSpPr>
        <p:spPr bwMode="auto">
          <a:xfrm>
            <a:off x="523541" y="444250"/>
            <a:ext cx="82327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accent1"/>
                </a:solidFill>
                <a:latin typeface="Garamond" panose="02020404030301010803" pitchFamily="18" charset="0"/>
              </a:rPr>
              <a:t>Theory of Change:  </a:t>
            </a:r>
            <a:r>
              <a:rPr lang="en-US" sz="2800" i="1" dirty="0">
                <a:solidFill>
                  <a:schemeClr val="accent1"/>
                </a:solidFill>
                <a:latin typeface="Garamond" panose="02020404030301010803" pitchFamily="18" charset="0"/>
              </a:rPr>
              <a:t>Let’s Move! </a:t>
            </a:r>
            <a:r>
              <a:rPr lang="en-US" sz="2800" dirty="0">
                <a:solidFill>
                  <a:schemeClr val="accent1"/>
                </a:solidFill>
                <a:latin typeface="Garamond" panose="02020404030301010803" pitchFamily="18" charset="0"/>
              </a:rPr>
              <a:t>Campaign</a:t>
            </a:r>
            <a:endParaRPr lang="en-US" sz="2800" dirty="0">
              <a:solidFill>
                <a:schemeClr val="accent1"/>
              </a:solidFill>
              <a:latin typeface="Garamond" panose="02020404030301010803" pitchFamily="18" charset="0"/>
              <a:sym typeface="Futura Bold BT" charset="0"/>
            </a:endParaRPr>
          </a:p>
          <a:p>
            <a:pPr>
              <a:lnSpc>
                <a:spcPct val="80000"/>
              </a:lnSpc>
            </a:pPr>
            <a:endParaRPr lang="en-US" sz="2800" dirty="0">
              <a:solidFill>
                <a:srgbClr val="FFFFFF"/>
              </a:solidFill>
              <a:latin typeface="Futura Bold BT" charset="0"/>
              <a:sym typeface="Futura Bold B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534737" y="5080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23540" y="1884947"/>
            <a:ext cx="8136027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90000"/>
              </a:lnSpc>
              <a:buFont typeface="Wingdings" charset="2"/>
              <a:buChar char="§"/>
            </a:pPr>
            <a:endParaRPr lang="en-US" altLang="ja-JP" sz="2600" dirty="0">
              <a:solidFill>
                <a:srgbClr val="FFFFFF"/>
              </a:solidFill>
              <a:latin typeface="Calibri"/>
              <a:ea typeface="MS PGothic" charset="0"/>
              <a:cs typeface="Calibri"/>
            </a:endParaRPr>
          </a:p>
        </p:txBody>
      </p:sp>
      <p:pic>
        <p:nvPicPr>
          <p:cNvPr id="10" name="Picture 4" descr="http://www.imls.gov/assets/1/Page/LetsMov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5688" y="2219158"/>
            <a:ext cx="4477728" cy="3417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523540" y="1295400"/>
            <a:ext cx="345791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>
                <a:solidFill>
                  <a:schemeClr val="bg1"/>
                </a:solidFill>
                <a:latin typeface="Garamond" panose="02020404030301010803" pitchFamily="18" charset="0"/>
              </a:rPr>
              <a:t>Problem Statement:</a:t>
            </a:r>
          </a:p>
          <a:p>
            <a:pPr>
              <a:buFont typeface="Wingdings" pitchFamily="2" charset="2"/>
              <a:buNone/>
            </a:pPr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</a:rPr>
              <a:t>Almost 1/3 of children in the United States are overweight.</a:t>
            </a:r>
          </a:p>
          <a:p>
            <a:pPr>
              <a:buFont typeface="Wingdings" pitchFamily="2" charset="2"/>
              <a:buNone/>
            </a:pPr>
            <a:endParaRPr lang="en-US" sz="32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en-US" sz="3200" u="sng" dirty="0">
                <a:solidFill>
                  <a:schemeClr val="bg1"/>
                </a:solidFill>
                <a:latin typeface="Garamond" panose="02020404030301010803" pitchFamily="18" charset="0"/>
              </a:rPr>
              <a:t>Goal:</a:t>
            </a:r>
          </a:p>
          <a:p>
            <a:pPr>
              <a:buFont typeface="Wingdings" pitchFamily="2" charset="2"/>
              <a:buNone/>
            </a:pPr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</a:rPr>
              <a:t>Reduce the child obesity rate to 5% by 2030</a:t>
            </a:r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6107113"/>
            <a:ext cx="7953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714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3929</TotalTime>
  <Words>1014</Words>
  <Application>Microsoft Office PowerPoint</Application>
  <PresentationFormat>On-screen Show (4:3)</PresentationFormat>
  <Paragraphs>181</Paragraphs>
  <Slides>31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Futura Bold BT</vt:lpstr>
      <vt:lpstr>Garamond</vt:lpstr>
      <vt:lpstr>Times New Roman</vt:lpstr>
      <vt:lpstr>Tw Cen MT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Move!: Resources</vt:lpstr>
      <vt:lpstr>Let’s Move!: Activities</vt:lpstr>
      <vt:lpstr>Let’s Move!: Outputs</vt:lpstr>
      <vt:lpstr>The evolution of mom dancing</vt:lpstr>
      <vt:lpstr>Communications ToC: Let’s Move!</vt:lpstr>
      <vt:lpstr>Let’s Move!: Outcomes</vt:lpstr>
      <vt:lpstr>Types of Communication</vt:lpstr>
      <vt:lpstr>PowerPoint Presentation</vt:lpstr>
      <vt:lpstr>  7 Powerful Tips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PROTECTING SHARKS</vt:lpstr>
      <vt:lpstr>PowerPoint Presentation</vt:lpstr>
      <vt:lpstr>Staff Exercise: Designing a Campaign</vt:lpstr>
      <vt:lpstr>PowerPoint Presentation</vt:lpstr>
    </vt:vector>
  </TitlesOfParts>
  <Company>PCI Media Impact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Hanne</dc:creator>
  <cp:lastModifiedBy>Amuguni, Janetrix Hellen M.</cp:lastModifiedBy>
  <cp:revision>225</cp:revision>
  <dcterms:created xsi:type="dcterms:W3CDTF">2013-11-16T19:57:35Z</dcterms:created>
  <dcterms:modified xsi:type="dcterms:W3CDTF">2019-11-24T15:05:12Z</dcterms:modified>
</cp:coreProperties>
</file>