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1" r:id="rId1"/>
  </p:sldMasterIdLst>
  <p:notesMasterIdLst>
    <p:notesMasterId r:id="rId50"/>
  </p:notesMasterIdLst>
  <p:sldIdLst>
    <p:sldId id="314" r:id="rId2"/>
    <p:sldId id="315" r:id="rId3"/>
    <p:sldId id="359" r:id="rId4"/>
    <p:sldId id="360" r:id="rId5"/>
    <p:sldId id="361" r:id="rId6"/>
    <p:sldId id="326" r:id="rId7"/>
    <p:sldId id="327" r:id="rId8"/>
    <p:sldId id="328" r:id="rId9"/>
    <p:sldId id="329" r:id="rId10"/>
    <p:sldId id="363" r:id="rId11"/>
    <p:sldId id="364" r:id="rId12"/>
    <p:sldId id="365" r:id="rId13"/>
    <p:sldId id="366" r:id="rId14"/>
    <p:sldId id="367" r:id="rId15"/>
    <p:sldId id="368" r:id="rId16"/>
    <p:sldId id="330" r:id="rId17"/>
    <p:sldId id="331" r:id="rId18"/>
    <p:sldId id="332" r:id="rId19"/>
    <p:sldId id="333" r:id="rId20"/>
    <p:sldId id="334" r:id="rId21"/>
    <p:sldId id="335" r:id="rId22"/>
    <p:sldId id="336" r:id="rId23"/>
    <p:sldId id="337" r:id="rId24"/>
    <p:sldId id="338" r:id="rId25"/>
    <p:sldId id="339" r:id="rId26"/>
    <p:sldId id="340" r:id="rId27"/>
    <p:sldId id="341" r:id="rId28"/>
    <p:sldId id="342" r:id="rId29"/>
    <p:sldId id="343" r:id="rId30"/>
    <p:sldId id="344" r:id="rId31"/>
    <p:sldId id="345" r:id="rId32"/>
    <p:sldId id="346" r:id="rId33"/>
    <p:sldId id="347" r:id="rId34"/>
    <p:sldId id="348" r:id="rId35"/>
    <p:sldId id="349" r:id="rId36"/>
    <p:sldId id="350" r:id="rId37"/>
    <p:sldId id="351" r:id="rId38"/>
    <p:sldId id="352" r:id="rId39"/>
    <p:sldId id="353" r:id="rId40"/>
    <p:sldId id="354" r:id="rId41"/>
    <p:sldId id="355" r:id="rId42"/>
    <p:sldId id="356" r:id="rId43"/>
    <p:sldId id="357" r:id="rId44"/>
    <p:sldId id="358" r:id="rId45"/>
    <p:sldId id="323" r:id="rId46"/>
    <p:sldId id="324" r:id="rId47"/>
    <p:sldId id="325" r:id="rId48"/>
    <p:sldId id="362" r:id="rId49"/>
  </p:sldIdLst>
  <p:sldSz cx="9144000" cy="6858000" type="screen4x3"/>
  <p:notesSz cx="7053263"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initials="D"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33"/>
    <a:srgbClr val="FFFFB3"/>
    <a:srgbClr val="ECD9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p:restoredTop sz="78342" autoAdjust="0"/>
  </p:normalViewPr>
  <p:slideViewPr>
    <p:cSldViewPr>
      <p:cViewPr varScale="1">
        <p:scale>
          <a:sx n="46" d="100"/>
          <a:sy n="46" d="100"/>
        </p:scale>
        <p:origin x="1360" y="17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commentAuthors" Target="commentAuthors.xml"/><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a:defRPr sz="1200"/>
            </a:lvl1pPr>
          </a:lstStyle>
          <a:p>
            <a:fld id="{7E17C552-CF4B-46FA-A0A6-CD22A870E475}" type="datetimeFigureOut">
              <a:rPr lang="en-US" smtClean="0"/>
              <a:t>11/29/19</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a:defRPr sz="1200"/>
            </a:lvl1pPr>
          </a:lstStyle>
          <a:p>
            <a:fld id="{F2FF1923-936C-4DB1-A3DF-3AE596C99154}" type="slidenum">
              <a:rPr lang="en-US" smtClean="0"/>
              <a:t>‹#›</a:t>
            </a:fld>
            <a:endParaRPr lang="en-US"/>
          </a:p>
        </p:txBody>
      </p:sp>
    </p:spTree>
    <p:extLst>
      <p:ext uri="{BB962C8B-B14F-4D97-AF65-F5344CB8AC3E}">
        <p14:creationId xmlns:p14="http://schemas.microsoft.com/office/powerpoint/2010/main" val="12850017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C91AFF3C-926C-4408-8D7F-CD9C6529DA2A}" type="slidenum">
              <a:rPr lang="en-US" altLang="en-US">
                <a:latin typeface="Arial" panose="020B0604020202020204" pitchFamily="34" charset="0"/>
              </a:rPr>
              <a:pPr eaLnBrk="1" hangingPunct="1">
                <a:spcBef>
                  <a:spcPct val="0"/>
                </a:spcBef>
              </a:pPr>
              <a:t>11</a:t>
            </a:fld>
            <a:endParaRPr lang="en-US" altLang="en-US">
              <a:latin typeface="Arial" panose="020B0604020202020204" pitchFamily="34" charset="0"/>
            </a:endParaRPr>
          </a:p>
        </p:txBody>
      </p:sp>
      <p:sp>
        <p:nvSpPr>
          <p:cNvPr id="44035" name="Slide Image Placeholder 1"/>
          <p:cNvSpPr>
            <a:spLocks noGrp="1" noRot="1" noChangeAspect="1" noTextEdit="1"/>
          </p:cNvSpPr>
          <p:nvPr>
            <p:ph type="sldImg"/>
          </p:nvPr>
        </p:nvSpPr>
        <p:spPr>
          <a:ln/>
        </p:spPr>
      </p:sp>
      <p:sp>
        <p:nvSpPr>
          <p:cNvPr id="4403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altLang="en-US" dirty="0">
              <a:latin typeface="Arial" panose="020B0604020202020204" pitchFamily="34" charset="0"/>
              <a:ea typeface="ＭＳ Ｐゴシック" panose="020B0600070205080204" pitchFamily="34" charset="-128"/>
            </a:endParaRPr>
          </a:p>
        </p:txBody>
      </p:sp>
      <p:sp>
        <p:nvSpPr>
          <p:cNvPr id="44037"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A1FB0AA8-1D04-43B4-AF83-CEABAD664092}" type="slidenum">
              <a:rPr lang="en-US" altLang="en-US">
                <a:latin typeface="Arial" panose="020B0604020202020204" pitchFamily="34" charset="0"/>
              </a:rPr>
              <a:pPr algn="r" eaLnBrk="1" hangingPunct="1">
                <a:spcBef>
                  <a:spcPct val="0"/>
                </a:spcBef>
              </a:pPr>
              <a:t>11</a:t>
            </a:fld>
            <a:endParaRPr lang="en-US" altLang="en-US">
              <a:latin typeface="Arial" panose="020B0604020202020204" pitchFamily="34" charset="0"/>
            </a:endParaRPr>
          </a:p>
        </p:txBody>
      </p:sp>
    </p:spTree>
    <p:extLst>
      <p:ext uri="{BB962C8B-B14F-4D97-AF65-F5344CB8AC3E}">
        <p14:creationId xmlns:p14="http://schemas.microsoft.com/office/powerpoint/2010/main" val="10367358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6743604-56EC-40B8-8C1F-8C7325228939}" type="slidenum">
              <a:rPr lang="en-US" altLang="en-US" smtClean="0">
                <a:latin typeface="Arial" panose="020B0604020202020204" pitchFamily="34" charset="0"/>
              </a:rPr>
              <a:pPr eaLnBrk="1" hangingPunct="1">
                <a:spcBef>
                  <a:spcPct val="0"/>
                </a:spcBef>
              </a:pPr>
              <a:t>17</a:t>
            </a:fld>
            <a:endParaRPr lang="en-US" altLang="en-US">
              <a:latin typeface="Arial" panose="020B0604020202020204" pitchFamily="34" charset="0"/>
            </a:endParaRPr>
          </a:p>
        </p:txBody>
      </p:sp>
      <p:sp>
        <p:nvSpPr>
          <p:cNvPr id="24579" name="Slide Image Placeholder 1"/>
          <p:cNvSpPr>
            <a:spLocks noGrp="1" noRot="1" noChangeAspect="1" noTextEdit="1"/>
          </p:cNvSpPr>
          <p:nvPr>
            <p:ph type="sldImg"/>
          </p:nvPr>
        </p:nvSpPr>
        <p:spPr>
          <a:ln/>
        </p:spPr>
      </p:sp>
      <p:sp>
        <p:nvSpPr>
          <p:cNvPr id="2458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endParaRPr lang="en-US" altLang="en-US">
              <a:latin typeface="Arial" panose="020B0604020202020204" pitchFamily="34" charset="0"/>
              <a:ea typeface="ＭＳ Ｐゴシック" panose="020B0600070205080204" pitchFamily="34" charset="-128"/>
            </a:endParaRPr>
          </a:p>
        </p:txBody>
      </p:sp>
      <p:sp>
        <p:nvSpPr>
          <p:cNvPr id="24581"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8D16F638-B609-44B4-99C1-E7F7A1AE6F76}" type="slidenum">
              <a:rPr lang="en-US" altLang="en-US">
                <a:latin typeface="Arial" panose="020B0604020202020204" pitchFamily="34" charset="0"/>
              </a:rPr>
              <a:pPr algn="r" eaLnBrk="1" hangingPunct="1">
                <a:spcBef>
                  <a:spcPct val="0"/>
                </a:spcBef>
              </a:pPr>
              <a:t>17</a:t>
            </a:fld>
            <a:endParaRPr lang="en-US" altLang="en-US">
              <a:latin typeface="Arial" panose="020B0604020202020204" pitchFamily="34" charset="0"/>
            </a:endParaRPr>
          </a:p>
        </p:txBody>
      </p:sp>
    </p:spTree>
    <p:extLst>
      <p:ext uri="{BB962C8B-B14F-4D97-AF65-F5344CB8AC3E}">
        <p14:creationId xmlns:p14="http://schemas.microsoft.com/office/powerpoint/2010/main" val="1042734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AF8C797F-FAF0-4E71-B3F0-76EB9306BA42}" type="slidenum">
              <a:rPr lang="en-US" altLang="en-US" smtClean="0">
                <a:latin typeface="Arial" panose="020B0604020202020204" pitchFamily="34" charset="0"/>
              </a:rPr>
              <a:pPr eaLnBrk="1" hangingPunct="1">
                <a:spcBef>
                  <a:spcPct val="0"/>
                </a:spcBef>
              </a:pPr>
              <a:t>18</a:t>
            </a:fld>
            <a:endParaRPr lang="en-US" altLang="en-US">
              <a:latin typeface="Arial" panose="020B0604020202020204" pitchFamily="34" charset="0"/>
            </a:endParaRPr>
          </a:p>
        </p:txBody>
      </p:sp>
      <p:sp>
        <p:nvSpPr>
          <p:cNvPr id="26627" name="Slide Image Placeholder 1"/>
          <p:cNvSpPr>
            <a:spLocks noGrp="1" noRot="1" noChangeAspect="1" noTextEdit="1"/>
          </p:cNvSpPr>
          <p:nvPr>
            <p:ph type="sldImg"/>
          </p:nvPr>
        </p:nvSpPr>
        <p:spPr>
          <a:ln/>
        </p:spPr>
      </p:sp>
      <p:sp>
        <p:nvSpPr>
          <p:cNvPr id="2662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a:latin typeface="Arial" panose="020B0604020202020204" pitchFamily="34" charset="0"/>
                <a:ea typeface="ＭＳ Ｐゴシック" panose="020B0600070205080204" pitchFamily="34" charset="-128"/>
              </a:rPr>
              <a:t>o till now we have develpoped a tool to knockdown the expression of the three NMEEs together in the parasites, and seen that knocking down these NMEEs ex vivo debilitate worm’s ability to cleave ATP. Now we wanted to ask the question what happens to the worms if their ability cleave ATP is debiiated in the host ..</a:t>
            </a:r>
          </a:p>
        </p:txBody>
      </p:sp>
      <p:sp>
        <p:nvSpPr>
          <p:cNvPr id="26629"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76F6189D-531A-413D-9794-E3C864B49DF8}" type="slidenum">
              <a:rPr lang="en-US" altLang="en-US">
                <a:latin typeface="Arial" panose="020B0604020202020204" pitchFamily="34" charset="0"/>
              </a:rPr>
              <a:pPr algn="r" eaLnBrk="1" hangingPunct="1">
                <a:spcBef>
                  <a:spcPct val="0"/>
                </a:spcBef>
              </a:pPr>
              <a:t>18</a:t>
            </a:fld>
            <a:endParaRPr lang="en-US" altLang="en-US">
              <a:latin typeface="Arial" panose="020B0604020202020204" pitchFamily="34" charset="0"/>
            </a:endParaRPr>
          </a:p>
        </p:txBody>
      </p:sp>
    </p:spTree>
    <p:extLst>
      <p:ext uri="{BB962C8B-B14F-4D97-AF65-F5344CB8AC3E}">
        <p14:creationId xmlns:p14="http://schemas.microsoft.com/office/powerpoint/2010/main" val="11860756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eaLnBrk="1" hangingPunct="1">
              <a:spcBef>
                <a:spcPct val="0"/>
              </a:spcBef>
            </a:pPr>
            <a:fld id="{32182922-6E17-4E1F-BC3C-2FDE5D9DE9F1}" type="slidenum">
              <a:rPr lang="en-US" altLang="en-US" smtClean="0">
                <a:latin typeface="Arial" panose="020B0604020202020204" pitchFamily="34" charset="0"/>
              </a:rPr>
              <a:pPr eaLnBrk="1" hangingPunct="1">
                <a:spcBef>
                  <a:spcPct val="0"/>
                </a:spcBef>
              </a:pPr>
              <a:t>19</a:t>
            </a:fld>
            <a:endParaRPr lang="en-US" altLang="en-US">
              <a:latin typeface="Arial" panose="020B0604020202020204" pitchFamily="34" charset="0"/>
            </a:endParaRPr>
          </a:p>
        </p:txBody>
      </p:sp>
      <p:sp>
        <p:nvSpPr>
          <p:cNvPr id="28675" name="Slide Image Placeholder 1"/>
          <p:cNvSpPr>
            <a:spLocks noGrp="1" noRot="1" noChangeAspect="1" noTextEdit="1"/>
          </p:cNvSpPr>
          <p:nvPr>
            <p:ph type="sldImg"/>
          </p:nvPr>
        </p:nvSpPr>
        <p:spPr>
          <a:ln/>
        </p:spPr>
      </p:sp>
      <p:sp>
        <p:nvSpPr>
          <p:cNvPr id="2867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p>
            <a:pPr eaLnBrk="1" hangingPunct="1"/>
            <a:r>
              <a:rPr lang="en-US" altLang="en-US">
                <a:latin typeface="Arial" panose="020B0604020202020204" pitchFamily="34" charset="0"/>
                <a:ea typeface="ＭＳ Ｐゴシック" panose="020B0600070205080204" pitchFamily="34" charset="-128"/>
              </a:rPr>
              <a:t>o till now we have develpoped a tool to knockdown the expression of the three NMEEs together in the parasites, and seen that knocking down these NMEEs ex vivo debilitate worm’s ability to cleave ATP. Now we wanted to ask the question what happens to the worms if their ability cleave ATP is debiiated in the host ..</a:t>
            </a:r>
          </a:p>
        </p:txBody>
      </p:sp>
      <p:sp>
        <p:nvSpPr>
          <p:cNvPr id="28677" name="Slide Number Placeholder 3"/>
          <p:cNvSpPr txBox="1">
            <a:spLocks noGrp="1"/>
          </p:cNvSpPr>
          <p:nvPr/>
        </p:nvSpPr>
        <p:spPr bwMode="auto">
          <a:xfrm>
            <a:off x="3884613" y="8829675"/>
            <a:ext cx="2971800"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nchor="b"/>
          <a:lstStyle>
            <a:lvl1pPr>
              <a:spcBef>
                <a:spcPct val="30000"/>
              </a:spcBef>
              <a:defRPr sz="1200">
                <a:solidFill>
                  <a:schemeClr val="tx1"/>
                </a:solidFill>
                <a:latin typeface="Times New Roman" panose="02020603050405020304" pitchFamily="18" charset="0"/>
                <a:ea typeface="ＭＳ Ｐゴシック" panose="020B0600070205080204" pitchFamily="34" charset="-128"/>
              </a:defRPr>
            </a:lvl1pPr>
            <a:lvl2pPr marL="742950" indent="-285750">
              <a:spcBef>
                <a:spcPct val="30000"/>
              </a:spcBef>
              <a:defRPr sz="1200">
                <a:solidFill>
                  <a:schemeClr val="tx1"/>
                </a:solidFill>
                <a:latin typeface="Times New Roman" panose="02020603050405020304" pitchFamily="18" charset="0"/>
                <a:ea typeface="ＭＳ Ｐゴシック" panose="020B0600070205080204" pitchFamily="34" charset="-128"/>
              </a:defRPr>
            </a:lvl2pPr>
            <a:lvl3pPr marL="11430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3pPr>
            <a:lvl4pPr marL="16002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4pPr>
            <a:lvl5pPr marL="2057400" indent="-228600">
              <a:spcBef>
                <a:spcPct val="30000"/>
              </a:spcBef>
              <a:defRPr sz="12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ea typeface="ＭＳ Ｐゴシック" panose="020B0600070205080204" pitchFamily="34" charset="-128"/>
              </a:defRPr>
            </a:lvl9pPr>
          </a:lstStyle>
          <a:p>
            <a:pPr algn="r" eaLnBrk="1" hangingPunct="1">
              <a:spcBef>
                <a:spcPct val="0"/>
              </a:spcBef>
            </a:pPr>
            <a:fld id="{6069A4A6-602E-46FB-B52A-9911E0F1C09E}" type="slidenum">
              <a:rPr lang="en-US" altLang="en-US">
                <a:latin typeface="Arial" panose="020B0604020202020204" pitchFamily="34" charset="0"/>
              </a:rPr>
              <a:pPr algn="r" eaLnBrk="1" hangingPunct="1">
                <a:spcBef>
                  <a:spcPct val="0"/>
                </a:spcBef>
              </a:pPr>
              <a:t>19</a:t>
            </a:fld>
            <a:endParaRPr lang="en-US" altLang="en-US">
              <a:latin typeface="Arial" panose="020B0604020202020204" pitchFamily="34" charset="0"/>
            </a:endParaRPr>
          </a:p>
        </p:txBody>
      </p:sp>
    </p:spTree>
    <p:extLst>
      <p:ext uri="{BB962C8B-B14F-4D97-AF65-F5344CB8AC3E}">
        <p14:creationId xmlns:p14="http://schemas.microsoft.com/office/powerpoint/2010/main" val="6622681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The transmission model begins with a population into which an infectious pathogen</a:t>
            </a:r>
          </a:p>
          <a:p>
            <a:r>
              <a:rPr lang="en-US" sz="1200" b="0" i="0" u="none" strike="noStrike" kern="1200" baseline="0" dirty="0">
                <a:solidFill>
                  <a:schemeClr val="tx1"/>
                </a:solidFill>
                <a:latin typeface="+mn-lt"/>
                <a:ea typeface="+mn-ea"/>
                <a:cs typeface="+mn-cs"/>
              </a:rPr>
              <a:t>is introduced. For an outbreak to occur, some individuals must be exposed to the</a:t>
            </a:r>
          </a:p>
          <a:p>
            <a:r>
              <a:rPr lang="en-US" sz="1200" b="0" i="0" u="none" strike="noStrike" kern="1200" baseline="0" dirty="0">
                <a:solidFill>
                  <a:schemeClr val="tx1"/>
                </a:solidFill>
                <a:latin typeface="+mn-lt"/>
                <a:ea typeface="+mn-ea"/>
                <a:cs typeface="+mn-cs"/>
              </a:rPr>
              <a:t>pathogen and a proportion of exposed individuals must become ill ( Figure 1). Health</a:t>
            </a:r>
          </a:p>
          <a:p>
            <a:r>
              <a:rPr lang="en-US" sz="1200" b="0" i="0" u="none" strike="noStrike" kern="1200" baseline="0" dirty="0">
                <a:solidFill>
                  <a:schemeClr val="tx1"/>
                </a:solidFill>
                <a:latin typeface="+mn-lt"/>
                <a:ea typeface="+mn-ea"/>
                <a:cs typeface="+mn-cs"/>
              </a:rPr>
              <a:t>interventions can take place at any time before, during, and after an outbreak. In general,</a:t>
            </a:r>
          </a:p>
          <a:p>
            <a:r>
              <a:rPr lang="en-US" sz="1200" b="0" i="0" u="none" strike="noStrike" kern="1200" baseline="0" dirty="0">
                <a:solidFill>
                  <a:schemeClr val="tx1"/>
                </a:solidFill>
                <a:latin typeface="+mn-lt"/>
                <a:ea typeface="+mn-ea"/>
                <a:cs typeface="+mn-cs"/>
              </a:rPr>
              <a:t>these interventions aim to:</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reduce the vulnerability (and increase resistance) of people to the effects of</a:t>
            </a:r>
          </a:p>
          <a:p>
            <a:r>
              <a:rPr lang="en-US" sz="1200" b="0" i="0" u="none" strike="noStrike" kern="1200" baseline="0" dirty="0">
                <a:solidFill>
                  <a:schemeClr val="tx1"/>
                </a:solidFill>
                <a:latin typeface="+mn-lt"/>
                <a:ea typeface="+mn-ea"/>
                <a:cs typeface="+mn-cs"/>
              </a:rPr>
              <a:t>infectious pathogens;</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reduce exposure to infectious pathogens; and</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treat people who become infected.</a:t>
            </a:r>
            <a:endParaRPr lang="en-US" dirty="0"/>
          </a:p>
        </p:txBody>
      </p:sp>
      <p:sp>
        <p:nvSpPr>
          <p:cNvPr id="4" name="Slide Number Placeholder 3"/>
          <p:cNvSpPr>
            <a:spLocks noGrp="1"/>
          </p:cNvSpPr>
          <p:nvPr>
            <p:ph type="sldNum" sz="quarter" idx="10"/>
          </p:nvPr>
        </p:nvSpPr>
        <p:spPr/>
        <p:txBody>
          <a:bodyPr/>
          <a:lstStyle/>
          <a:p>
            <a:fld id="{52DFAB0A-0813-4063-8D84-6D976C7EAB60}" type="slidenum">
              <a:rPr lang="en-US" smtClean="0"/>
              <a:pPr/>
              <a:t>31</a:t>
            </a:fld>
            <a:endParaRPr lang="en-US" dirty="0"/>
          </a:p>
        </p:txBody>
      </p:sp>
    </p:spTree>
    <p:extLst>
      <p:ext uri="{BB962C8B-B14F-4D97-AF65-F5344CB8AC3E}">
        <p14:creationId xmlns:p14="http://schemas.microsoft.com/office/powerpoint/2010/main" val="920357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457200" eaLnBrk="1" fontAlgn="auto" hangingPunct="1">
              <a:spcBef>
                <a:spcPts val="0"/>
              </a:spcBef>
              <a:spcAft>
                <a:spcPts val="0"/>
              </a:spcAft>
              <a:defRPr/>
            </a:pPr>
            <a:r>
              <a:rPr lang="en-US" dirty="0">
                <a:latin typeface="+mn-lt"/>
                <a:ea typeface="+mn-ea"/>
                <a:cs typeface="+mn-cs"/>
              </a:rPr>
              <a:t>The WHO framework described is an aid that identifies the effect of </a:t>
            </a:r>
            <a:r>
              <a:rPr lang="en-US" dirty="0">
                <a:solidFill>
                  <a:srgbClr val="FF0000"/>
                </a:solidFill>
                <a:latin typeface="+mn-lt"/>
                <a:ea typeface="+mn-ea"/>
                <a:cs typeface="+mn-cs"/>
              </a:rPr>
              <a:t>Sex </a:t>
            </a:r>
            <a:r>
              <a:rPr lang="en-US" dirty="0">
                <a:latin typeface="+mn-lt"/>
                <a:ea typeface="+mn-ea"/>
                <a:cs typeface="+mn-cs"/>
              </a:rPr>
              <a:t>and Gender has on the vulnerability</a:t>
            </a:r>
            <a:r>
              <a:rPr lang="en-US" b="1" dirty="0">
                <a:latin typeface="+mn-lt"/>
                <a:ea typeface="+mn-ea"/>
                <a:cs typeface="+mn-cs"/>
              </a:rPr>
              <a:t> </a:t>
            </a:r>
            <a:r>
              <a:rPr lang="en-US" dirty="0">
                <a:latin typeface="+mn-lt"/>
                <a:ea typeface="+mn-ea"/>
                <a:cs typeface="+mn-cs"/>
              </a:rPr>
              <a:t>of males and females in the society to disease. Gender and Sex will also influence the  exposure of the society to pathogens. Lastly the way the individual responds to the resulting illness too is dependent on Sex and Gender. </a:t>
            </a: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r>
              <a:rPr lang="en-US" dirty="0">
                <a:latin typeface="+mn-lt"/>
                <a:ea typeface="+mn-ea"/>
                <a:cs typeface="+mn-cs"/>
              </a:rPr>
              <a:t>Therefore as the Response Team plans strategies of interventions or  emerging disease policies and </a:t>
            </a:r>
            <a:r>
              <a:rPr lang="en-US" dirty="0" err="1">
                <a:latin typeface="+mn-lt"/>
                <a:ea typeface="+mn-ea"/>
                <a:cs typeface="+mn-cs"/>
              </a:rPr>
              <a:t>programmes</a:t>
            </a:r>
            <a:r>
              <a:rPr lang="en-US" dirty="0">
                <a:latin typeface="+mn-lt"/>
                <a:ea typeface="+mn-ea"/>
                <a:cs typeface="+mn-cs"/>
              </a:rPr>
              <a:t>,  the different needs of men, women, girls, and boys are considered. This is because gender often plays an important role in the capacity and willingness of individuals, households, and communities to protect themselves from infection and obtain treatment when they become ill. </a:t>
            </a: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r>
              <a:rPr lang="en-US" dirty="0">
                <a:latin typeface="+mn-lt"/>
                <a:ea typeface="+mn-ea"/>
                <a:cs typeface="+mn-cs"/>
              </a:rPr>
              <a:t>In the figure the tree major components of gender (norms, roles and responsibilities, decision-making and access to resources) are highlighted</a:t>
            </a:r>
          </a:p>
          <a:p>
            <a:pPr defTabSz="457200" eaLnBrk="1" fontAlgn="auto" hangingPunct="1">
              <a:spcBef>
                <a:spcPts val="0"/>
              </a:spcBef>
              <a:spcAft>
                <a:spcPts val="0"/>
              </a:spcAft>
              <a:defRPr/>
            </a:pPr>
            <a:r>
              <a:rPr lang="en-US" dirty="0">
                <a:latin typeface="+mn-lt"/>
                <a:ea typeface="+mn-ea"/>
                <a:cs typeface="+mn-cs"/>
              </a:rPr>
              <a:t>Similarly the three major components of sex (anatomy, the immune system, and pregnancy) are given.</a:t>
            </a: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r>
              <a:rPr lang="en-US" dirty="0">
                <a:latin typeface="+mn-lt"/>
                <a:ea typeface="+mn-ea"/>
                <a:cs typeface="+mn-cs"/>
              </a:rPr>
              <a:t>The three key elements of the disease transmission model (vulnerability, exposure to pathogens, and response to illness) are shown in the middle circle, which in turn determine determine incidence, duration, and severity of a disease situation.</a:t>
            </a:r>
            <a:endParaRPr lang="en-US" dirty="0"/>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endParaRPr lang="en-US" dirty="0"/>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endParaRPr lang="en-US" dirty="0">
              <a:latin typeface="+mn-lt"/>
              <a:ea typeface="+mn-ea"/>
              <a:cs typeface="+mn-cs"/>
            </a:endParaRPr>
          </a:p>
          <a:p>
            <a:pPr defTabSz="457200" eaLnBrk="1" fontAlgn="auto" hangingPunct="1">
              <a:spcBef>
                <a:spcPts val="0"/>
              </a:spcBef>
              <a:spcAft>
                <a:spcPts val="0"/>
              </a:spcAft>
              <a:defRPr/>
            </a:pPr>
            <a:endParaRPr lang="en-US" dirty="0">
              <a:latin typeface="+mn-lt"/>
              <a:ea typeface="+mn-ea"/>
              <a:cs typeface="+mn-cs"/>
            </a:endParaRPr>
          </a:p>
          <a:p>
            <a:pPr>
              <a:defRPr/>
            </a:pPr>
            <a:endParaRPr lang="en-US" dirty="0"/>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36B9DAE-6BE6-4B7C-90C8-E9EBF7EF1746}" type="slidenum">
              <a:rPr lang="en-US" altLang="en-US">
                <a:latin typeface="Times New Roman" panose="02020603050405020304" pitchFamily="18" charset="0"/>
              </a:rPr>
              <a:pPr/>
              <a:t>34</a:t>
            </a:fld>
            <a:endParaRPr lang="en-US" altLang="en-US">
              <a:latin typeface="Times New Roman" panose="02020603050405020304" pitchFamily="18" charset="0"/>
            </a:endParaRPr>
          </a:p>
        </p:txBody>
      </p:sp>
    </p:spTree>
    <p:extLst>
      <p:ext uri="{BB962C8B-B14F-4D97-AF65-F5344CB8AC3E}">
        <p14:creationId xmlns:p14="http://schemas.microsoft.com/office/powerpoint/2010/main" val="907212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pPr>
              <a:defRPr/>
            </a:pPr>
            <a:endParaRPr lang="en-US"/>
          </a:p>
        </p:txBody>
      </p:sp>
      <p:sp>
        <p:nvSpPr>
          <p:cNvPr id="5" name="Footer Placeholder 4"/>
          <p:cNvSpPr>
            <a:spLocks noGrp="1"/>
          </p:cNvSpPr>
          <p:nvPr>
            <p:ph type="ftr" sz="quarter" idx="11"/>
          </p:nvPr>
        </p:nvSpPr>
        <p:spPr>
          <a:xfrm>
            <a:off x="1921934" y="5054602"/>
            <a:ext cx="4064860" cy="279400"/>
          </a:xfrm>
        </p:spPr>
        <p:txBody>
          <a:bodyPr/>
          <a:lstStyle/>
          <a:p>
            <a:pPr>
              <a:defRPr/>
            </a:pPr>
            <a:endParaRPr lang="en-US"/>
          </a:p>
        </p:txBody>
      </p:sp>
      <p:sp>
        <p:nvSpPr>
          <p:cNvPr id="6" name="Slide Number Placeholder 5"/>
          <p:cNvSpPr>
            <a:spLocks noGrp="1"/>
          </p:cNvSpPr>
          <p:nvPr>
            <p:ph type="sldNum" sz="quarter" idx="12"/>
          </p:nvPr>
        </p:nvSpPr>
        <p:spPr>
          <a:xfrm>
            <a:off x="6817317" y="5054602"/>
            <a:ext cx="413483" cy="279400"/>
          </a:xfrm>
        </p:spPr>
        <p:txBody>
          <a:bodyPr/>
          <a:lstStyle/>
          <a:p>
            <a:pPr>
              <a:defRPr/>
            </a:pPr>
            <a:fld id="{1575C522-6225-4FFB-9655-F108EAA2B8F8}" type="slidenum">
              <a:rPr lang="en-US" altLang="en-US" smtClean="0"/>
              <a:pPr>
                <a:defRPr/>
              </a:pPr>
              <a:t>‹#›</a:t>
            </a:fld>
            <a:endParaRPr lang="en-US" alt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83841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41691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277919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239456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5856664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976184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28507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50080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62555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Bullet Templa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cxnSp>
        <p:nvCxnSpPr>
          <p:cNvPr id="3" name="Straight Connector 2"/>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
        <p:nvSpPr>
          <p:cNvPr id="6" name="Text Placeholder 5"/>
          <p:cNvSpPr>
            <a:spLocks noGrp="1"/>
          </p:cNvSpPr>
          <p:nvPr>
            <p:ph type="body" sz="quarter" idx="10"/>
          </p:nvPr>
        </p:nvSpPr>
        <p:spPr>
          <a:xfrm>
            <a:off x="457200" y="1676400"/>
            <a:ext cx="81534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24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or Photo Template">
    <p:spTree>
      <p:nvGrpSpPr>
        <p:cNvPr id="1" name=""/>
        <p:cNvGrpSpPr/>
        <p:nvPr/>
      </p:nvGrpSpPr>
      <p:grpSpPr>
        <a:xfrm>
          <a:off x="0" y="0"/>
          <a:ext cx="0" cy="0"/>
          <a:chOff x="0" y="0"/>
          <a:chExt cx="0" cy="0"/>
        </a:xfrm>
      </p:grpSpPr>
      <p:sp>
        <p:nvSpPr>
          <p:cNvPr id="3" name="Rectangle 2"/>
          <p:cNvSpPr/>
          <p:nvPr userDrawn="1"/>
        </p:nvSpPr>
        <p:spPr>
          <a:xfrm>
            <a:off x="457200" y="609600"/>
            <a:ext cx="8305800" cy="5562600"/>
          </a:xfrm>
          <a:prstGeom prst="rect">
            <a:avLst/>
          </a:prstGeom>
          <a:blipFill>
            <a:blip r:embed="rId2"/>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97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E019F85-E2FF-4DDA-92C4-63494FA1BF27}" type="slidenum">
              <a:rPr lang="en-US" altLang="en-US" smtClean="0"/>
              <a:pPr>
                <a:defRPr/>
              </a:pPr>
              <a:t>‹#›</a:t>
            </a:fld>
            <a:endParaRPr lang="en-US" altLang="en-US"/>
          </a:p>
        </p:txBody>
      </p:sp>
    </p:spTree>
    <p:extLst>
      <p:ext uri="{BB962C8B-B14F-4D97-AF65-F5344CB8AC3E}">
        <p14:creationId xmlns:p14="http://schemas.microsoft.com/office/powerpoint/2010/main" val="26603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4880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3126056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361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A244BEF-94FD-433B-BADA-515B8423D0DB}" type="slidenum">
              <a:rPr lang="en-US" altLang="en-US" smtClean="0"/>
              <a:pPr>
                <a:defRPr/>
              </a:pPr>
              <a:t>‹#›</a:t>
            </a:fld>
            <a:endParaRPr lang="en-US" alt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652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7F86649E-CDC6-442F-8104-7C4D4643842E}" type="slidenum">
              <a:rPr lang="en-US" altLang="en-US" smtClean="0"/>
              <a:pPr>
                <a:defRPr/>
              </a:pPr>
              <a:t>‹#›</a:t>
            </a:fld>
            <a:endParaRPr lang="en-US" altLang="en-US"/>
          </a:p>
        </p:txBody>
      </p:sp>
    </p:spTree>
    <p:extLst>
      <p:ext uri="{BB962C8B-B14F-4D97-AF65-F5344CB8AC3E}">
        <p14:creationId xmlns:p14="http://schemas.microsoft.com/office/powerpoint/2010/main" val="31764011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764299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11/29/19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051578695"/>
      </p:ext>
    </p:extLst>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21" Type="http://schemas.openxmlformats.org/officeDocument/2006/relationships/image" Target="../media/image3.png"/><Relationship Id="rId22" Type="http://schemas.openxmlformats.org/officeDocument/2006/relationships/image" Target="../media/image4.png"/><Relationship Id="rId23" Type="http://schemas.openxmlformats.org/officeDocument/2006/relationships/image" Target="../media/image5.png"/><Relationship Id="rId24" Type="http://schemas.openxmlformats.org/officeDocument/2006/relationships/image" Target="../media/image6.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11/29/19</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cxnSp>
        <p:nvCxnSpPr>
          <p:cNvPr id="12" name="Straight Connector 11">
            <a:extLst>
              <a:ext uri="{FF2B5EF4-FFF2-40B4-BE49-F238E27FC236}">
                <a16:creationId xmlns="" xmlns:a16="http://schemas.microsoft.com/office/drawing/2014/main" id="{E742C1A4-987F-450E-933A-3F6F75856AE8}"/>
              </a:ext>
            </a:extLst>
          </p:cNvPr>
          <p:cNvCxnSpPr/>
          <p:nvPr userDrawn="1"/>
        </p:nvCxnSpPr>
        <p:spPr>
          <a:xfrm>
            <a:off x="457200" y="14478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pic>
        <p:nvPicPr>
          <p:cNvPr id="13" name="Picture 2">
            <a:extLst>
              <a:ext uri="{FF2B5EF4-FFF2-40B4-BE49-F238E27FC236}">
                <a16:creationId xmlns="" xmlns:a16="http://schemas.microsoft.com/office/drawing/2014/main" id="{2CDA48A9-DDB8-4744-AC74-6BD6B3210E35}"/>
              </a:ext>
            </a:extLst>
          </p:cNvPr>
          <p:cNvPicPr>
            <a:picLocks noChangeAspect="1" noChangeArrowheads="1"/>
          </p:cNvPicPr>
          <p:nvPr userDrawn="1"/>
        </p:nvPicPr>
        <p:blipFill>
          <a:blip r:embed="rId23">
            <a:extLst>
              <a:ext uri="{28A0092B-C50C-407E-A947-70E740481C1C}">
                <a14:useLocalDpi xmlns:a14="http://schemas.microsoft.com/office/drawing/2010/main" val="0"/>
              </a:ext>
            </a:extLst>
          </a:blip>
          <a:srcRect/>
          <a:stretch>
            <a:fillRect/>
          </a:stretch>
        </p:blipFill>
        <p:spPr bwMode="auto">
          <a:xfrm>
            <a:off x="457200" y="6324600"/>
            <a:ext cx="1136588" cy="245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 name="Picture 3">
            <a:extLst>
              <a:ext uri="{FF2B5EF4-FFF2-40B4-BE49-F238E27FC236}">
                <a16:creationId xmlns="" xmlns:a16="http://schemas.microsoft.com/office/drawing/2014/main" id="{4615494C-CCB6-4570-8AC8-FDB2C6FD86D1}"/>
              </a:ext>
            </a:extLst>
          </p:cNvPr>
          <p:cNvPicPr>
            <a:picLocks noChangeAspect="1" noChangeArrowheads="1"/>
          </p:cNvPicPr>
          <p:nvPr userDrawn="1"/>
        </p:nvPicPr>
        <p:blipFill>
          <a:blip r:embed="rId24">
            <a:extLst>
              <a:ext uri="{28A0092B-C50C-407E-A947-70E740481C1C}">
                <a14:useLocalDpi xmlns:a14="http://schemas.microsoft.com/office/drawing/2010/main" val="0"/>
              </a:ext>
            </a:extLst>
          </a:blip>
          <a:srcRect/>
          <a:stretch>
            <a:fillRect/>
          </a:stretch>
        </p:blipFill>
        <p:spPr bwMode="auto">
          <a:xfrm>
            <a:off x="5210083" y="6273426"/>
            <a:ext cx="3543300" cy="34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Straight Connector 14">
            <a:extLst>
              <a:ext uri="{FF2B5EF4-FFF2-40B4-BE49-F238E27FC236}">
                <a16:creationId xmlns="" xmlns:a16="http://schemas.microsoft.com/office/drawing/2014/main" id="{27B9329E-2310-4A89-92DB-1066002F37B7}"/>
              </a:ext>
            </a:extLst>
          </p:cNvPr>
          <p:cNvCxnSpPr/>
          <p:nvPr userDrawn="1"/>
        </p:nvCxnSpPr>
        <p:spPr>
          <a:xfrm>
            <a:off x="457200" y="6172200"/>
            <a:ext cx="8296183" cy="0"/>
          </a:xfrm>
          <a:prstGeom prst="line">
            <a:avLst/>
          </a:prstGeom>
          <a:ln w="12700">
            <a:solidFill>
              <a:srgbClr val="ECD9C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7182460"/>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 id="2147483823" r:id="rId12"/>
    <p:sldLayoutId id="2147483824" r:id="rId13"/>
    <p:sldLayoutId id="2147483825" r:id="rId14"/>
    <p:sldLayoutId id="2147483826" r:id="rId15"/>
    <p:sldLayoutId id="2147483827" r:id="rId16"/>
    <p:sldLayoutId id="2147483828" r:id="rId17"/>
    <p:sldLayoutId id="2147483805" r:id="rId18"/>
    <p:sldLayoutId id="2147483806" r:id="rId19"/>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0.png"/><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3.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jpeg"/><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6.png"/><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0.png"/><Relationship Id="rId5"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12.png"/><Relationship Id="rId1" Type="http://schemas.openxmlformats.org/officeDocument/2006/relationships/slideLayout" Target="../slideLayouts/slideLayout19.xml"/><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image" Target="../media/image19.gif"/><Relationship Id="rId4" Type="http://schemas.openxmlformats.org/officeDocument/2006/relationships/image" Target="../media/image21.png"/><Relationship Id="rId5" Type="http://schemas.openxmlformats.org/officeDocument/2006/relationships/image" Target="../media/image12.png"/><Relationship Id="rId1" Type="http://schemas.openxmlformats.org/officeDocument/2006/relationships/slideLayout" Target="../slideLayouts/slideLayout18.xml"/><Relationship Id="rId2" Type="http://schemas.openxmlformats.org/officeDocument/2006/relationships/hyperlink" Target="http://www.google.com/url?sa=i&amp;rct=j&amp;q=&amp;esrc=s&amp;frm=1&amp;source=images&amp;cd=&amp;cad=rja&amp;docid=tSSKHF-8-WCY5M&amp;tbnid=GgGCS6vt4RXTsM:&amp;ved=0CAUQjRw&amp;url=http://www.myriadonline.co.uk/myriad-natural-toys-and-crafts-alphabetical-catalogue.php&amp;ei=Y93fUrjGKsPNsQTn34DYAw&amp;bvm=bv.59568121,d.eW0&amp;psig=AFQjCNG_op44XdW3e-KZwCo4w9x0emLasA&amp;ust=1390489293297733"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 Id="rId3"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6.emf"/><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 Id="rId3" Type="http://schemas.openxmlformats.org/officeDocument/2006/relationships/image" Target="../media/image1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12.png"/><Relationship Id="rId1" Type="http://schemas.openxmlformats.org/officeDocument/2006/relationships/slideLayout" Target="../slideLayouts/slideLayout4.xml"/><Relationship Id="rId2" Type="http://schemas.openxmlformats.org/officeDocument/2006/relationships/image" Target="../media/image3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2.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3"/>
          <p:cNvSpPr>
            <a:spLocks noGrp="1"/>
          </p:cNvSpPr>
          <p:nvPr>
            <p:ph type="title"/>
          </p:nvPr>
        </p:nvSpPr>
        <p:spPr>
          <a:xfrm>
            <a:off x="381000" y="2286000"/>
            <a:ext cx="8229600" cy="3352800"/>
          </a:xfrm>
        </p:spPr>
        <p:txBody>
          <a:bodyPr/>
          <a:lstStyle/>
          <a:p>
            <a:pPr marL="342900" indent="-342900" eaLnBrk="1" hangingPunct="1">
              <a:lnSpc>
                <a:spcPct val="107000"/>
              </a:lnSpc>
            </a:pPr>
            <a:r>
              <a:rPr lang="en-GB" altLang="en-US" sz="4000" b="1" dirty="0" smtClean="0">
                <a:latin typeface="Garamond" charset="0"/>
                <a:ea typeface="Calibri" charset="0"/>
                <a:cs typeface="Calibri" charset="0"/>
              </a:rPr>
              <a:t>GENDER</a:t>
            </a:r>
            <a:r>
              <a:rPr lang="en-GB" altLang="en-US" sz="4000" b="1" dirty="0">
                <a:latin typeface="Garamond" charset="0"/>
                <a:ea typeface="Calibri" charset="0"/>
                <a:cs typeface="Calibri" charset="0"/>
              </a:rPr>
              <a:t>,</a:t>
            </a:r>
            <a:r>
              <a:rPr lang="en-US" altLang="en-US" sz="4000" dirty="0">
                <a:latin typeface="Garamond" charset="0"/>
              </a:rPr>
              <a:t> </a:t>
            </a:r>
            <a:r>
              <a:rPr lang="en-US" altLang="en-US" sz="4000" b="1" dirty="0" smtClean="0">
                <a:latin typeface="Garamond" charset="0"/>
              </a:rPr>
              <a:t>SILENT </a:t>
            </a:r>
            <a:r>
              <a:rPr lang="en-US" altLang="en-US" sz="4000" b="1" dirty="0">
                <a:latin typeface="Garamond" charset="0"/>
              </a:rPr>
              <a:t>VOICES, </a:t>
            </a:r>
            <a:r>
              <a:rPr lang="en-US" altLang="en-US" sz="4000" dirty="0">
                <a:latin typeface="Garamond" charset="0"/>
              </a:rPr>
              <a:t/>
            </a:r>
            <a:br>
              <a:rPr lang="en-US" altLang="en-US" sz="4000" dirty="0">
                <a:latin typeface="Garamond" charset="0"/>
              </a:rPr>
            </a:br>
            <a:r>
              <a:rPr lang="en-GB" altLang="en-US" sz="4000" b="1" dirty="0">
                <a:latin typeface="Garamond" charset="0"/>
                <a:ea typeface="Calibri" charset="0"/>
                <a:cs typeface="Calibri" charset="0"/>
              </a:rPr>
              <a:t> CULTURE AND DISEASE CONTROL</a:t>
            </a:r>
            <a:r>
              <a:rPr lang="en-GB" altLang="en-US" sz="4000" dirty="0">
                <a:ea typeface="Calibri" charset="0"/>
                <a:cs typeface="Times New Roman" charset="0"/>
              </a:rPr>
              <a:t/>
            </a:r>
            <a:br>
              <a:rPr lang="en-GB" altLang="en-US" sz="4000" dirty="0">
                <a:ea typeface="Calibri" charset="0"/>
                <a:cs typeface="Times New Roman" charset="0"/>
              </a:rPr>
            </a:br>
            <a:r>
              <a:rPr lang="en-GB" altLang="en-US" b="1" dirty="0">
                <a:latin typeface="Garamond" charset="0"/>
                <a:ea typeface="Calibri" charset="0"/>
                <a:cs typeface="Calibri" charset="0"/>
              </a:rPr>
              <a:t> </a:t>
            </a:r>
            <a:r>
              <a:rPr lang="en-GB" altLang="en-US" sz="4000" dirty="0">
                <a:ea typeface="Calibri" charset="0"/>
                <a:cs typeface="Calibri" charset="0"/>
              </a:rPr>
              <a:t/>
            </a:r>
            <a:br>
              <a:rPr lang="en-GB" altLang="en-US" sz="4000" dirty="0">
                <a:ea typeface="Calibri" charset="0"/>
                <a:cs typeface="Calibri" charset="0"/>
              </a:rPr>
            </a:br>
            <a:endParaRPr lang="en-GB" altLang="en-US" dirty="0"/>
          </a:p>
        </p:txBody>
      </p:sp>
      <p:pic>
        <p:nvPicPr>
          <p:cNvPr id="6553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505200"/>
            <a:ext cx="18288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8300" y="6096000"/>
            <a:ext cx="845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04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0713"/>
            <a:ext cx="6798734" cy="1303867"/>
          </a:xfrm>
        </p:spPr>
        <p:txBody>
          <a:bodyPr/>
          <a:lstStyle/>
          <a:p>
            <a:r>
              <a:rPr lang="en-US" dirty="0"/>
              <a:t>Gender EQUALITY</a:t>
            </a:r>
          </a:p>
        </p:txBody>
      </p:sp>
      <p:sp>
        <p:nvSpPr>
          <p:cNvPr id="3" name="Text Placeholder 2"/>
          <p:cNvSpPr>
            <a:spLocks noGrp="1"/>
          </p:cNvSpPr>
          <p:nvPr>
            <p:ph type="body" sz="quarter" idx="10"/>
          </p:nvPr>
        </p:nvSpPr>
        <p:spPr>
          <a:xfrm>
            <a:off x="914400" y="1981200"/>
            <a:ext cx="3368041" cy="3581400"/>
          </a:xfrm>
        </p:spPr>
        <p:txBody>
          <a:bodyPr/>
          <a:lstStyle/>
          <a:p>
            <a:r>
              <a:rPr lang="en-US" dirty="0"/>
              <a:t>Equal treatment of men and women in laws and policies</a:t>
            </a:r>
          </a:p>
          <a:p>
            <a:r>
              <a:rPr lang="en-US" dirty="0"/>
              <a:t> equal access to resources and services within families, communities and societies at large</a:t>
            </a:r>
          </a:p>
        </p:txBody>
      </p:sp>
      <p:pic>
        <p:nvPicPr>
          <p:cNvPr id="4" name="Picture 3"/>
          <p:cNvPicPr>
            <a:picLocks noChangeAspect="1"/>
          </p:cNvPicPr>
          <p:nvPr/>
        </p:nvPicPr>
        <p:blipFill>
          <a:blip r:embed="rId2" cstate="print"/>
          <a:stretch>
            <a:fillRect/>
          </a:stretch>
        </p:blipFill>
        <p:spPr>
          <a:xfrm>
            <a:off x="4897121" y="2085975"/>
            <a:ext cx="3368041" cy="347662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675318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8"/>
          <p:cNvSpPr>
            <a:spLocks noChangeArrowheads="1"/>
          </p:cNvSpPr>
          <p:nvPr/>
        </p:nvSpPr>
        <p:spPr bwMode="auto">
          <a:xfrm>
            <a:off x="0" y="6553200"/>
            <a:ext cx="9144000" cy="304800"/>
          </a:xfrm>
          <a:prstGeom prst="rect">
            <a:avLst/>
          </a:prstGeom>
          <a:solidFill>
            <a:srgbClr val="80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200" b="1"/>
          </a:p>
        </p:txBody>
      </p:sp>
      <p:sp>
        <p:nvSpPr>
          <p:cNvPr id="10243"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10244" name="Rectangle 32"/>
          <p:cNvSpPr>
            <a:spLocks noChangeArrowheads="1"/>
          </p:cNvSpPr>
          <p:nvPr/>
        </p:nvSpPr>
        <p:spPr bwMode="auto">
          <a:xfrm>
            <a:off x="1676400" y="-76200"/>
            <a:ext cx="739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2400" b="1">
                <a:latin typeface="Times New Roman" panose="02020603050405020304" pitchFamily="18" charset="0"/>
              </a:rPr>
              <a:t>Equal opportunities?</a:t>
            </a:r>
          </a:p>
        </p:txBody>
      </p:sp>
      <p:pic>
        <p:nvPicPr>
          <p:cNvPr id="10245" name="Picture 3" descr="Eq-opp"/>
          <p:cNvPicPr>
            <a:picLocks noChangeAspect="1" noChangeArrowheads="1"/>
          </p:cNvPicPr>
          <p:nvPr/>
        </p:nvPicPr>
        <p:blipFill>
          <a:blip r:embed="rId3" cstate="print">
            <a:extLst>
              <a:ext uri="{28A0092B-C50C-407E-A947-70E740481C1C}">
                <a14:useLocalDpi xmlns:a14="http://schemas.microsoft.com/office/drawing/2010/main" val="0"/>
              </a:ext>
            </a:extLst>
          </a:blip>
          <a:srcRect l="1318" t="2011" r="1581" b="2011"/>
          <a:stretch>
            <a:fillRect/>
          </a:stretch>
        </p:blipFill>
        <p:spPr bwMode="auto">
          <a:xfrm>
            <a:off x="533400" y="590550"/>
            <a:ext cx="8077200" cy="565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6310055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6798734" cy="1303867"/>
          </a:xfrm>
        </p:spPr>
        <p:txBody>
          <a:bodyPr/>
          <a:lstStyle/>
          <a:p>
            <a:r>
              <a:rPr lang="en-US" dirty="0"/>
              <a:t>Gender Equity</a:t>
            </a:r>
          </a:p>
        </p:txBody>
      </p:sp>
      <p:sp>
        <p:nvSpPr>
          <p:cNvPr id="3" name="Text Placeholder 2"/>
          <p:cNvSpPr>
            <a:spLocks noGrp="1"/>
          </p:cNvSpPr>
          <p:nvPr>
            <p:ph type="body" sz="quarter" idx="10"/>
          </p:nvPr>
        </p:nvSpPr>
        <p:spPr/>
        <p:txBody>
          <a:bodyPr/>
          <a:lstStyle/>
          <a:p>
            <a:endParaRPr lang="en-US" dirty="0"/>
          </a:p>
          <a:p>
            <a:r>
              <a:rPr lang="en-US" dirty="0"/>
              <a:t>Fairness and justice in the distribution of benefits and responsibilities between men and women</a:t>
            </a:r>
          </a:p>
          <a:p>
            <a:r>
              <a:rPr lang="en-US" dirty="0"/>
              <a:t>Often requires women specific programs to end inequities</a:t>
            </a:r>
          </a:p>
          <a:p>
            <a:r>
              <a:rPr lang="en-US" dirty="0"/>
              <a:t>Reproductive roles acknowledged as work</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884737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fld id="{806D2010-ED49-48A0-8C8B-1660971CCD7B}" type="slidenum">
              <a:rPr lang="en-GB" altLang="en-US" sz="1400"/>
              <a:pPr>
                <a:spcBef>
                  <a:spcPct val="0"/>
                </a:spcBef>
                <a:buClrTx/>
                <a:buSzTx/>
                <a:buFontTx/>
                <a:buNone/>
              </a:pPr>
              <a:t>13</a:t>
            </a:fld>
            <a:endParaRPr lang="en-GB" altLang="en-US" sz="1400"/>
          </a:p>
        </p:txBody>
      </p:sp>
      <p:pic>
        <p:nvPicPr>
          <p:cNvPr id="28676" name="Picture 4" descr="work"/>
          <p:cNvPicPr>
            <a:picLocks noChangeAspect="1" noChangeArrowheads="1"/>
          </p:cNvPicPr>
          <p:nvPr/>
        </p:nvPicPr>
        <p:blipFill>
          <a:blip r:embed="rId2" cstate="print">
            <a:extLst>
              <a:ext uri="{28A0092B-C50C-407E-A947-70E740481C1C}">
                <a14:useLocalDpi xmlns:a14="http://schemas.microsoft.com/office/drawing/2010/main" val="0"/>
              </a:ext>
            </a:extLst>
          </a:blip>
          <a:srcRect l="2878" t="3165" r="2878" b="3798"/>
          <a:stretch>
            <a:fillRect/>
          </a:stretch>
        </p:blipFill>
        <p:spPr bwMode="auto">
          <a:xfrm>
            <a:off x="350538" y="19049"/>
            <a:ext cx="8336262" cy="6121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959238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0233" y="392262"/>
            <a:ext cx="6798734" cy="1303867"/>
          </a:xfrm>
        </p:spPr>
        <p:txBody>
          <a:bodyPr/>
          <a:lstStyle/>
          <a:p>
            <a:r>
              <a:rPr lang="en-US" dirty="0"/>
              <a:t>Gender discrimination</a:t>
            </a:r>
          </a:p>
        </p:txBody>
      </p:sp>
      <p:sp>
        <p:nvSpPr>
          <p:cNvPr id="3" name="Text Placeholder 2"/>
          <p:cNvSpPr>
            <a:spLocks noGrp="1"/>
          </p:cNvSpPr>
          <p:nvPr>
            <p:ph type="body" sz="quarter" idx="10"/>
          </p:nvPr>
        </p:nvSpPr>
        <p:spPr>
          <a:xfrm>
            <a:off x="1020232" y="1676400"/>
            <a:ext cx="3399367" cy="3886200"/>
          </a:xfrm>
        </p:spPr>
        <p:txBody>
          <a:bodyPr/>
          <a:lstStyle/>
          <a:p>
            <a:r>
              <a:rPr lang="en-US" dirty="0"/>
              <a:t>Refers to any distinction, exclusion or restriction made on the basis of socially constructed gender roles and norms that prevent someone from enjoying full human rights</a:t>
            </a:r>
          </a:p>
        </p:txBody>
      </p:sp>
      <p:pic>
        <p:nvPicPr>
          <p:cNvPr id="5" name="Picture 4"/>
          <p:cNvPicPr>
            <a:picLocks noChangeAspect="1"/>
          </p:cNvPicPr>
          <p:nvPr/>
        </p:nvPicPr>
        <p:blipFill>
          <a:blip r:embed="rId2" cstate="print"/>
          <a:stretch>
            <a:fillRect/>
          </a:stretch>
        </p:blipFill>
        <p:spPr>
          <a:xfrm>
            <a:off x="5029200" y="1590675"/>
            <a:ext cx="2886075" cy="367665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2715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3" y="457200"/>
            <a:ext cx="6798734" cy="1303867"/>
          </a:xfrm>
        </p:spPr>
        <p:txBody>
          <a:bodyPr/>
          <a:lstStyle/>
          <a:p>
            <a:endParaRPr lang="en-US" dirty="0"/>
          </a:p>
        </p:txBody>
      </p:sp>
      <p:sp>
        <p:nvSpPr>
          <p:cNvPr id="3" name="Text Placeholder 2"/>
          <p:cNvSpPr>
            <a:spLocks noGrp="1"/>
          </p:cNvSpPr>
          <p:nvPr>
            <p:ph type="body" sz="quarter" idx="10"/>
          </p:nvPr>
        </p:nvSpPr>
        <p:spPr>
          <a:xfrm>
            <a:off x="1134532" y="1676400"/>
            <a:ext cx="6874935" cy="3886200"/>
          </a:xfrm>
        </p:spPr>
        <p:txBody>
          <a:bodyPr/>
          <a:lstStyle/>
          <a:p>
            <a:r>
              <a:rPr lang="en-US" dirty="0"/>
              <a:t>Gender roles are learnt</a:t>
            </a:r>
          </a:p>
          <a:p>
            <a:r>
              <a:rPr lang="en-US" dirty="0"/>
              <a:t>Socialization into gender roles begins early in life</a:t>
            </a:r>
          </a:p>
          <a:p>
            <a:r>
              <a:rPr lang="en-US" dirty="0"/>
              <a:t>Learning to be different in terms of appearance and dress, activity and pastimes, behavior, emotions, responsibilities, intellectual pursuits</a:t>
            </a:r>
          </a:p>
          <a:p>
            <a:r>
              <a:rPr lang="en-US" dirty="0"/>
              <a:t>Gender roles are not unchangeable_ they can be unlearnt</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90569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92853"/>
            <a:ext cx="6798734" cy="1303867"/>
          </a:xfrm>
        </p:spPr>
        <p:txBody>
          <a:bodyPr/>
          <a:lstStyle/>
          <a:p>
            <a:r>
              <a:rPr lang="en-US" dirty="0"/>
              <a:t>Gender roles</a:t>
            </a:r>
          </a:p>
        </p:txBody>
      </p:sp>
      <p:sp>
        <p:nvSpPr>
          <p:cNvPr id="3" name="Text Placeholder 2"/>
          <p:cNvSpPr>
            <a:spLocks noGrp="1"/>
          </p:cNvSpPr>
          <p:nvPr>
            <p:ph type="body" sz="quarter" idx="10"/>
          </p:nvPr>
        </p:nvSpPr>
        <p:spPr>
          <a:xfrm>
            <a:off x="838200" y="1676400"/>
            <a:ext cx="7467600" cy="4419600"/>
          </a:xfrm>
        </p:spPr>
        <p:txBody>
          <a:bodyPr>
            <a:normAutofit lnSpcReduction="10000"/>
          </a:bodyPr>
          <a:lstStyle/>
          <a:p>
            <a:r>
              <a:rPr lang="en-US" dirty="0"/>
              <a:t>Women considered “caring”</a:t>
            </a:r>
          </a:p>
          <a:p>
            <a:r>
              <a:rPr lang="en-US" dirty="0"/>
              <a:t>Care for sick - most likely to become infected</a:t>
            </a:r>
          </a:p>
          <a:p>
            <a:r>
              <a:rPr lang="en-US" dirty="0"/>
              <a:t>Women spend a great deal of their time in the caring activities which involve feeding, cleaning, washing, preparing food. </a:t>
            </a:r>
          </a:p>
          <a:p>
            <a:r>
              <a:rPr lang="en-US" dirty="0"/>
              <a:t>As a consequence, often women and young girls are less likely to be involved in political, educational, and professional activities</a:t>
            </a:r>
          </a:p>
          <a:p>
            <a:r>
              <a:rPr lang="en-US" dirty="0"/>
              <a:t>Because they are less educated and informed, their knowledge about the disease is often less than what men have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775320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8"/>
          <p:cNvSpPr>
            <a:spLocks noChangeArrowheads="1"/>
          </p:cNvSpPr>
          <p:nvPr/>
        </p:nvSpPr>
        <p:spPr bwMode="auto">
          <a:xfrm>
            <a:off x="0" y="6553200"/>
            <a:ext cx="9144000" cy="304800"/>
          </a:xfrm>
          <a:prstGeom prst="rect">
            <a:avLst/>
          </a:prstGeom>
          <a:solidFill>
            <a:srgbClr val="80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200" b="1"/>
          </a:p>
        </p:txBody>
      </p:sp>
      <p:sp>
        <p:nvSpPr>
          <p:cNvPr id="23555"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23556" name="Rectangle 32"/>
          <p:cNvSpPr>
            <a:spLocks noChangeArrowheads="1"/>
          </p:cNvSpPr>
          <p:nvPr/>
        </p:nvSpPr>
        <p:spPr bwMode="auto">
          <a:xfrm>
            <a:off x="930274" y="990600"/>
            <a:ext cx="72231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GB" altLang="en-US" sz="3200" dirty="0">
                <a:latin typeface="+mn-lt"/>
              </a:rPr>
              <a:t>Institutional gender policies</a:t>
            </a:r>
            <a:endParaRPr lang="en-US" altLang="en-US" sz="3200" b="1" dirty="0">
              <a:latin typeface="+mn-lt"/>
            </a:endParaRPr>
          </a:p>
        </p:txBody>
      </p:sp>
      <p:sp>
        <p:nvSpPr>
          <p:cNvPr id="29704" name="Rectangle 3"/>
          <p:cNvSpPr txBox="1">
            <a:spLocks noChangeArrowheads="1"/>
          </p:cNvSpPr>
          <p:nvPr/>
        </p:nvSpPr>
        <p:spPr bwMode="auto">
          <a:xfrm>
            <a:off x="457200" y="2057400"/>
            <a:ext cx="8229600" cy="345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buFontTx/>
              <a:buChar char="•"/>
              <a:defRPr/>
            </a:pPr>
            <a:r>
              <a:rPr lang="en-GB" sz="2800" dirty="0">
                <a:latin typeface="+mn-lt"/>
              </a:rPr>
              <a:t>Three categories of gender policies:</a:t>
            </a:r>
          </a:p>
          <a:p>
            <a:pPr eaLnBrk="1" hangingPunct="1">
              <a:spcBef>
                <a:spcPct val="20000"/>
              </a:spcBef>
              <a:buFontTx/>
              <a:buChar char="•"/>
              <a:defRPr/>
            </a:pPr>
            <a:endParaRPr lang="en-GB" sz="2800" dirty="0">
              <a:latin typeface="+mn-lt"/>
            </a:endParaRPr>
          </a:p>
          <a:p>
            <a:pPr lvl="1" eaLnBrk="1" hangingPunct="1">
              <a:spcBef>
                <a:spcPct val="20000"/>
              </a:spcBef>
              <a:buFontTx/>
              <a:buChar char="–"/>
              <a:defRPr/>
            </a:pPr>
            <a:r>
              <a:rPr lang="en-GB" sz="2800" dirty="0">
                <a:latin typeface="+mn-lt"/>
              </a:rPr>
              <a:t>Gender- blind</a:t>
            </a:r>
          </a:p>
          <a:p>
            <a:pPr marL="457200" lvl="1" indent="0" eaLnBrk="1" hangingPunct="1">
              <a:spcBef>
                <a:spcPct val="20000"/>
              </a:spcBef>
              <a:defRPr/>
            </a:pPr>
            <a:endParaRPr lang="en-GB" sz="2800" dirty="0">
              <a:latin typeface="+mn-lt"/>
            </a:endParaRPr>
          </a:p>
          <a:p>
            <a:pPr lvl="1" eaLnBrk="1" hangingPunct="1">
              <a:spcBef>
                <a:spcPct val="20000"/>
              </a:spcBef>
              <a:buFontTx/>
              <a:buChar char="–"/>
              <a:defRPr/>
            </a:pPr>
            <a:r>
              <a:rPr lang="en-GB" sz="2800" dirty="0">
                <a:latin typeface="+mn-lt"/>
              </a:rPr>
              <a:t>Gender-aware</a:t>
            </a:r>
          </a:p>
          <a:p>
            <a:pPr lvl="2" eaLnBrk="1" hangingPunct="1">
              <a:spcBef>
                <a:spcPct val="20000"/>
              </a:spcBef>
              <a:buFontTx/>
              <a:buChar char="•"/>
              <a:defRPr/>
            </a:pPr>
            <a:r>
              <a:rPr lang="en-GB" sz="2800" dirty="0">
                <a:latin typeface="+mn-lt"/>
              </a:rPr>
              <a:t>Gender-neutral</a:t>
            </a:r>
          </a:p>
          <a:p>
            <a:pPr lvl="2" eaLnBrk="1" hangingPunct="1">
              <a:spcBef>
                <a:spcPct val="20000"/>
              </a:spcBef>
              <a:buFontTx/>
              <a:buChar char="•"/>
              <a:defRPr/>
            </a:pPr>
            <a:r>
              <a:rPr lang="en-GB" sz="2800" dirty="0">
                <a:latin typeface="+mn-lt"/>
              </a:rPr>
              <a:t>Gender-specific practical</a:t>
            </a:r>
          </a:p>
          <a:p>
            <a:pPr marL="914400" lvl="2" indent="0" eaLnBrk="1" hangingPunct="1">
              <a:spcBef>
                <a:spcPct val="20000"/>
              </a:spcBef>
              <a:defRPr/>
            </a:pPr>
            <a:endParaRPr lang="en-GB" sz="2800" dirty="0">
              <a:latin typeface="+mn-lt"/>
            </a:endParaRPr>
          </a:p>
          <a:p>
            <a:pPr lvl="1" eaLnBrk="1" hangingPunct="1">
              <a:spcBef>
                <a:spcPct val="20000"/>
              </a:spcBef>
              <a:buFontTx/>
              <a:buChar char="–"/>
              <a:defRPr/>
            </a:pPr>
            <a:r>
              <a:rPr lang="en-GB" sz="2800" dirty="0">
                <a:latin typeface="+mn-lt"/>
              </a:rPr>
              <a:t>Gender-redistributive: strategic</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9115486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8"/>
          <p:cNvSpPr>
            <a:spLocks noChangeArrowheads="1"/>
          </p:cNvSpPr>
          <p:nvPr/>
        </p:nvSpPr>
        <p:spPr bwMode="auto">
          <a:xfrm>
            <a:off x="0" y="6553200"/>
            <a:ext cx="9144000" cy="304800"/>
          </a:xfrm>
          <a:prstGeom prst="rect">
            <a:avLst/>
          </a:prstGeom>
          <a:solidFill>
            <a:srgbClr val="800000"/>
          </a:solidFill>
          <a:ln w="9525">
            <a:solidFill>
              <a:schemeClr val="tx1"/>
            </a:solidFill>
            <a:miter lim="800000"/>
            <a:headEnd/>
            <a:tailEnd/>
          </a:ln>
        </p:spPr>
        <p:txBody>
          <a:bodyPr wrap="none"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spcBef>
                <a:spcPct val="0"/>
              </a:spcBef>
              <a:buClrTx/>
              <a:buSzTx/>
              <a:buFontTx/>
              <a:buNone/>
            </a:pPr>
            <a:endParaRPr lang="en-US" altLang="en-US" sz="1200" b="1"/>
          </a:p>
        </p:txBody>
      </p:sp>
      <p:sp>
        <p:nvSpPr>
          <p:cNvPr id="25603"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25604" name="Rectangle 32"/>
          <p:cNvSpPr>
            <a:spLocks noChangeArrowheads="1"/>
          </p:cNvSpPr>
          <p:nvPr/>
        </p:nvSpPr>
        <p:spPr bwMode="auto">
          <a:xfrm>
            <a:off x="0" y="381000"/>
            <a:ext cx="929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2400" b="1">
              <a:latin typeface="Times New Roman" panose="02020603050405020304" pitchFamily="18" charset="0"/>
            </a:endParaRPr>
          </a:p>
        </p:txBody>
      </p:sp>
      <p:pic>
        <p:nvPicPr>
          <p:cNvPr id="25605" name="Picture 5" descr="gend_polici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2800" y="609600"/>
            <a:ext cx="7680325"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767173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Text Box 31"/>
          <p:cNvSpPr txBox="1">
            <a:spLocks noChangeArrowheads="1"/>
          </p:cNvSpPr>
          <p:nvPr/>
        </p:nvSpPr>
        <p:spPr bwMode="auto">
          <a:xfrm>
            <a:off x="746125" y="392113"/>
            <a:ext cx="184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2000"/>
          </a:p>
        </p:txBody>
      </p:sp>
      <p:sp>
        <p:nvSpPr>
          <p:cNvPr id="27652" name="Rectangle 32"/>
          <p:cNvSpPr>
            <a:spLocks noChangeArrowheads="1"/>
          </p:cNvSpPr>
          <p:nvPr/>
        </p:nvSpPr>
        <p:spPr bwMode="auto">
          <a:xfrm>
            <a:off x="0" y="381000"/>
            <a:ext cx="9296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endParaRPr lang="en-US" altLang="en-US" sz="2400" b="1">
              <a:latin typeface="Times New Roman" panose="02020603050405020304" pitchFamily="18" charset="0"/>
            </a:endParaRPr>
          </a:p>
        </p:txBody>
      </p:sp>
      <p:grpSp>
        <p:nvGrpSpPr>
          <p:cNvPr id="27653" name="Group 3"/>
          <p:cNvGrpSpPr>
            <a:grpSpLocks noChangeAspect="1"/>
          </p:cNvGrpSpPr>
          <p:nvPr/>
        </p:nvGrpSpPr>
        <p:grpSpPr bwMode="auto">
          <a:xfrm>
            <a:off x="609600" y="152400"/>
            <a:ext cx="7848600" cy="6324600"/>
            <a:chOff x="2077" y="2190"/>
            <a:chExt cx="8550" cy="6479"/>
          </a:xfrm>
        </p:grpSpPr>
        <p:sp>
          <p:nvSpPr>
            <p:cNvPr id="27654" name="AutoShape 4"/>
            <p:cNvSpPr>
              <a:spLocks noChangeAspect="1" noChangeArrowheads="1"/>
            </p:cNvSpPr>
            <p:nvPr/>
          </p:nvSpPr>
          <p:spPr bwMode="auto">
            <a:xfrm>
              <a:off x="2077" y="2190"/>
              <a:ext cx="8550" cy="64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endParaRPr lang="en-US" altLang="en-US" sz="1800"/>
            </a:p>
          </p:txBody>
        </p:sp>
        <p:sp>
          <p:nvSpPr>
            <p:cNvPr id="27655" name="Oval 5"/>
            <p:cNvSpPr>
              <a:spLocks noChangeArrowheads="1"/>
            </p:cNvSpPr>
            <p:nvPr/>
          </p:nvSpPr>
          <p:spPr bwMode="auto">
            <a:xfrm>
              <a:off x="5227" y="2653"/>
              <a:ext cx="2100" cy="925"/>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200"/>
                <a:t>Gender friendly Innovations</a:t>
              </a:r>
              <a:endParaRPr lang="en-US" altLang="en-US" sz="1800"/>
            </a:p>
          </p:txBody>
        </p:sp>
        <p:sp>
          <p:nvSpPr>
            <p:cNvPr id="27656" name="Rectangle 6"/>
            <p:cNvSpPr>
              <a:spLocks noChangeArrowheads="1"/>
            </p:cNvSpPr>
            <p:nvPr/>
          </p:nvSpPr>
          <p:spPr bwMode="auto">
            <a:xfrm>
              <a:off x="3127" y="3578"/>
              <a:ext cx="1350" cy="926"/>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Innovation in production practices</a:t>
              </a:r>
              <a:endParaRPr lang="en-US" altLang="en-US" sz="1800"/>
            </a:p>
          </p:txBody>
        </p:sp>
        <p:sp>
          <p:nvSpPr>
            <p:cNvPr id="27657" name="Rectangle 7"/>
            <p:cNvSpPr>
              <a:spLocks noChangeArrowheads="1"/>
            </p:cNvSpPr>
            <p:nvPr/>
          </p:nvSpPr>
          <p:spPr bwMode="auto">
            <a:xfrm>
              <a:off x="5527" y="3887"/>
              <a:ext cx="1500" cy="616"/>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algn="ctr" eaLnBrk="1" hangingPunct="1">
                <a:spcBef>
                  <a:spcPct val="0"/>
                </a:spcBef>
                <a:buClrTx/>
                <a:buSzTx/>
                <a:buFontTx/>
                <a:buNone/>
              </a:pPr>
              <a:r>
                <a:rPr lang="en-US" altLang="en-US" sz="1200"/>
                <a:t>Innovation in infrastructure</a:t>
              </a:r>
              <a:endParaRPr lang="en-US" altLang="en-US" sz="1800"/>
            </a:p>
          </p:txBody>
        </p:sp>
        <p:sp>
          <p:nvSpPr>
            <p:cNvPr id="27658" name="Rectangle 8"/>
            <p:cNvSpPr>
              <a:spLocks noChangeArrowheads="1"/>
            </p:cNvSpPr>
            <p:nvPr/>
          </p:nvSpPr>
          <p:spPr bwMode="auto">
            <a:xfrm>
              <a:off x="7927" y="3579"/>
              <a:ext cx="1200" cy="617"/>
            </a:xfrm>
            <a:prstGeom prst="rect">
              <a:avLst/>
            </a:prstGeom>
            <a:solidFill>
              <a:srgbClr val="FFFFFF"/>
            </a:solidFill>
            <a:ln w="9525">
              <a:solidFill>
                <a:srgbClr val="000000"/>
              </a:solidFill>
              <a:miter lim="800000"/>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Innovation in delivery system</a:t>
              </a:r>
              <a:endParaRPr lang="en-US" altLang="en-US" sz="1800"/>
            </a:p>
          </p:txBody>
        </p:sp>
        <p:sp>
          <p:nvSpPr>
            <p:cNvPr id="27659" name="Line 9"/>
            <p:cNvSpPr>
              <a:spLocks noChangeShapeType="1"/>
            </p:cNvSpPr>
            <p:nvPr/>
          </p:nvSpPr>
          <p:spPr bwMode="auto">
            <a:xfrm flipH="1">
              <a:off x="4477" y="3155"/>
              <a:ext cx="750" cy="463"/>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0" name="Line 10"/>
            <p:cNvSpPr>
              <a:spLocks noChangeShapeType="1"/>
            </p:cNvSpPr>
            <p:nvPr/>
          </p:nvSpPr>
          <p:spPr bwMode="auto">
            <a:xfrm>
              <a:off x="7327" y="3116"/>
              <a:ext cx="600" cy="4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1" name="Oval 11"/>
            <p:cNvSpPr>
              <a:spLocks noChangeArrowheads="1"/>
            </p:cNvSpPr>
            <p:nvPr/>
          </p:nvSpPr>
          <p:spPr bwMode="auto">
            <a:xfrm>
              <a:off x="3277" y="4812"/>
              <a:ext cx="1800" cy="773"/>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Agriculture techniques</a:t>
              </a:r>
              <a:endParaRPr lang="en-US" altLang="en-US" sz="1800"/>
            </a:p>
          </p:txBody>
        </p:sp>
        <p:sp>
          <p:nvSpPr>
            <p:cNvPr id="27662" name="Oval 12"/>
            <p:cNvSpPr>
              <a:spLocks noChangeArrowheads="1"/>
            </p:cNvSpPr>
            <p:nvPr/>
          </p:nvSpPr>
          <p:spPr bwMode="auto">
            <a:xfrm>
              <a:off x="3277" y="6818"/>
              <a:ext cx="2250" cy="771"/>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Allied livelihood options</a:t>
              </a:r>
              <a:endParaRPr lang="en-US" altLang="en-US" sz="1800"/>
            </a:p>
          </p:txBody>
        </p:sp>
        <p:sp>
          <p:nvSpPr>
            <p:cNvPr id="27663" name="Oval 13"/>
            <p:cNvSpPr>
              <a:spLocks noChangeArrowheads="1"/>
            </p:cNvSpPr>
            <p:nvPr/>
          </p:nvSpPr>
          <p:spPr bwMode="auto">
            <a:xfrm>
              <a:off x="3277" y="5738"/>
              <a:ext cx="1800" cy="926"/>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Collective farming</a:t>
              </a:r>
              <a:endParaRPr lang="en-US" altLang="en-US" sz="1800"/>
            </a:p>
          </p:txBody>
        </p:sp>
        <p:sp>
          <p:nvSpPr>
            <p:cNvPr id="27664" name="Line 14"/>
            <p:cNvSpPr>
              <a:spLocks noChangeShapeType="1"/>
            </p:cNvSpPr>
            <p:nvPr/>
          </p:nvSpPr>
          <p:spPr bwMode="auto">
            <a:xfrm>
              <a:off x="3127" y="4504"/>
              <a:ext cx="0" cy="277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5" name="Line 15"/>
            <p:cNvSpPr>
              <a:spLocks noChangeShapeType="1"/>
            </p:cNvSpPr>
            <p:nvPr/>
          </p:nvSpPr>
          <p:spPr bwMode="auto">
            <a:xfrm>
              <a:off x="3127" y="512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6" name="Line 16"/>
            <p:cNvSpPr>
              <a:spLocks noChangeShapeType="1"/>
            </p:cNvSpPr>
            <p:nvPr/>
          </p:nvSpPr>
          <p:spPr bwMode="auto">
            <a:xfrm>
              <a:off x="3127" y="620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7" name="Line 17"/>
            <p:cNvSpPr>
              <a:spLocks noChangeShapeType="1"/>
            </p:cNvSpPr>
            <p:nvPr/>
          </p:nvSpPr>
          <p:spPr bwMode="auto">
            <a:xfrm>
              <a:off x="3127" y="728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68" name="Oval 18"/>
            <p:cNvSpPr>
              <a:spLocks noChangeArrowheads="1"/>
            </p:cNvSpPr>
            <p:nvPr/>
          </p:nvSpPr>
          <p:spPr bwMode="auto">
            <a:xfrm>
              <a:off x="5677" y="4658"/>
              <a:ext cx="2400" cy="771"/>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Land dev. / water cons. exercises</a:t>
              </a:r>
              <a:endParaRPr lang="en-US" altLang="en-US" sz="1800"/>
            </a:p>
          </p:txBody>
        </p:sp>
        <p:sp>
          <p:nvSpPr>
            <p:cNvPr id="27669" name="Oval 19"/>
            <p:cNvSpPr>
              <a:spLocks noChangeArrowheads="1"/>
            </p:cNvSpPr>
            <p:nvPr/>
          </p:nvSpPr>
          <p:spPr bwMode="auto">
            <a:xfrm>
              <a:off x="8377" y="5275"/>
              <a:ext cx="1650" cy="464"/>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Marketing</a:t>
              </a:r>
              <a:endParaRPr lang="en-US" altLang="en-US" sz="1800"/>
            </a:p>
          </p:txBody>
        </p:sp>
        <p:sp>
          <p:nvSpPr>
            <p:cNvPr id="27670" name="Oval 20"/>
            <p:cNvSpPr>
              <a:spLocks noChangeArrowheads="1"/>
            </p:cNvSpPr>
            <p:nvPr/>
          </p:nvSpPr>
          <p:spPr bwMode="auto">
            <a:xfrm>
              <a:off x="8377" y="4504"/>
              <a:ext cx="1350" cy="463"/>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Insurance</a:t>
              </a:r>
              <a:endParaRPr lang="en-US" altLang="en-US" sz="1800"/>
            </a:p>
          </p:txBody>
        </p:sp>
        <p:sp>
          <p:nvSpPr>
            <p:cNvPr id="27671" name="Oval 21"/>
            <p:cNvSpPr>
              <a:spLocks noChangeArrowheads="1"/>
            </p:cNvSpPr>
            <p:nvPr/>
          </p:nvSpPr>
          <p:spPr bwMode="auto">
            <a:xfrm>
              <a:off x="5827" y="5584"/>
              <a:ext cx="2100" cy="1080"/>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Activism for infrastructure access and use</a:t>
              </a:r>
              <a:endParaRPr lang="en-US" altLang="en-US" sz="1800"/>
            </a:p>
          </p:txBody>
        </p:sp>
        <p:sp>
          <p:nvSpPr>
            <p:cNvPr id="27672" name="Line 22"/>
            <p:cNvSpPr>
              <a:spLocks noChangeShapeType="1"/>
            </p:cNvSpPr>
            <p:nvPr/>
          </p:nvSpPr>
          <p:spPr bwMode="auto">
            <a:xfrm>
              <a:off x="5527" y="4504"/>
              <a:ext cx="0" cy="169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3" name="Line 23"/>
            <p:cNvSpPr>
              <a:spLocks noChangeShapeType="1"/>
            </p:cNvSpPr>
            <p:nvPr/>
          </p:nvSpPr>
          <p:spPr bwMode="auto">
            <a:xfrm>
              <a:off x="5527" y="5121"/>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4" name="Line 24"/>
            <p:cNvSpPr>
              <a:spLocks noChangeShapeType="1"/>
            </p:cNvSpPr>
            <p:nvPr/>
          </p:nvSpPr>
          <p:spPr bwMode="auto">
            <a:xfrm>
              <a:off x="5527" y="6201"/>
              <a:ext cx="30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5" name="Line 25"/>
            <p:cNvSpPr>
              <a:spLocks noChangeShapeType="1"/>
            </p:cNvSpPr>
            <p:nvPr/>
          </p:nvSpPr>
          <p:spPr bwMode="auto">
            <a:xfrm>
              <a:off x="6277" y="3578"/>
              <a:ext cx="0" cy="309"/>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6" name="Oval 26"/>
            <p:cNvSpPr>
              <a:spLocks noChangeArrowheads="1"/>
            </p:cNvSpPr>
            <p:nvPr/>
          </p:nvSpPr>
          <p:spPr bwMode="auto">
            <a:xfrm>
              <a:off x="7927" y="6047"/>
              <a:ext cx="2550" cy="1078"/>
            </a:xfrm>
            <a:prstGeom prst="ellipse">
              <a:avLst/>
            </a:prstGeom>
            <a:solidFill>
              <a:srgbClr val="FFFFFF"/>
            </a:solidFill>
            <a:ln w="9525">
              <a:solidFill>
                <a:srgbClr val="000000"/>
              </a:solidFill>
              <a:round/>
              <a:headEnd/>
              <a:tailEnd/>
            </a:ln>
          </p:spPr>
          <p:txBody>
            <a:bodyPr/>
            <a:lstStyle>
              <a:lvl1pPr>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lr>
                  <a:schemeClr val="tx1"/>
                </a:buClr>
                <a:buSzPct val="75000"/>
                <a:buChar char="–"/>
                <a:defRPr sz="24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lr>
                  <a:schemeClr val="tx1"/>
                </a:buClr>
                <a:buSzPct val="80000"/>
                <a:buChar char="–"/>
                <a:defRPr>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chemeClr val="tx1"/>
                </a:buClr>
                <a:buSzPct val="65000"/>
                <a:buFont typeface="Wingdings" panose="05000000000000000000" pitchFamily="2" charset="2"/>
                <a:buChar char="l"/>
                <a:defRPr>
                  <a:solidFill>
                    <a:schemeClr val="tx1"/>
                  </a:solidFill>
                  <a:latin typeface="Arial" panose="020B0604020202020204" pitchFamily="34" charset="0"/>
                  <a:ea typeface="ＭＳ Ｐゴシック" panose="020B0600070205080204" pitchFamily="34" charset="-128"/>
                </a:defRPr>
              </a:lvl9pPr>
            </a:lstStyle>
            <a:p>
              <a:pPr eaLnBrk="1" hangingPunct="1">
                <a:spcBef>
                  <a:spcPct val="0"/>
                </a:spcBef>
                <a:buClrTx/>
                <a:buSzTx/>
                <a:buFontTx/>
                <a:buNone/>
              </a:pPr>
              <a:r>
                <a:rPr lang="en-US" altLang="en-US" sz="1200"/>
                <a:t>Service delivery leading to women’s empowement</a:t>
              </a:r>
              <a:endParaRPr lang="en-US" altLang="en-US" sz="1800"/>
            </a:p>
          </p:txBody>
        </p:sp>
        <p:sp>
          <p:nvSpPr>
            <p:cNvPr id="27677" name="Line 27"/>
            <p:cNvSpPr>
              <a:spLocks noChangeShapeType="1"/>
            </p:cNvSpPr>
            <p:nvPr/>
          </p:nvSpPr>
          <p:spPr bwMode="auto">
            <a:xfrm flipV="1">
              <a:off x="8227" y="4195"/>
              <a:ext cx="0" cy="200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Line 28"/>
            <p:cNvSpPr>
              <a:spLocks noChangeShapeType="1"/>
            </p:cNvSpPr>
            <p:nvPr/>
          </p:nvSpPr>
          <p:spPr bwMode="auto">
            <a:xfrm>
              <a:off x="8227" y="4812"/>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79" name="Line 29"/>
            <p:cNvSpPr>
              <a:spLocks noChangeShapeType="1"/>
            </p:cNvSpPr>
            <p:nvPr/>
          </p:nvSpPr>
          <p:spPr bwMode="auto">
            <a:xfrm>
              <a:off x="8227" y="5584"/>
              <a:ext cx="15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680" name="Line 30"/>
            <p:cNvSpPr>
              <a:spLocks noChangeShapeType="1"/>
            </p:cNvSpPr>
            <p:nvPr/>
          </p:nvSpPr>
          <p:spPr bwMode="auto">
            <a:xfrm>
              <a:off x="8227" y="6201"/>
              <a:ext cx="0"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430204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914400"/>
          </a:xfrm>
        </p:spPr>
        <p:txBody>
          <a:bodyPr rtlCol="0">
            <a:normAutofit fontScale="90000"/>
          </a:bodyPr>
          <a:lstStyle/>
          <a:p>
            <a:pPr eaLnBrk="1" fontAlgn="auto" hangingPunct="1">
              <a:spcAft>
                <a:spcPts val="0"/>
              </a:spcAft>
              <a:defRPr/>
            </a:pPr>
            <a:r>
              <a:rPr lang="en-US" b="1" dirty="0" smtClean="0"/>
              <a:t/>
            </a:r>
            <a:br>
              <a:rPr lang="en-US" b="1" dirty="0" smtClean="0"/>
            </a:br>
            <a:r>
              <a:rPr lang="en-US" b="1" dirty="0" smtClean="0"/>
              <a:t>Learning </a:t>
            </a:r>
            <a:r>
              <a:rPr lang="en-US" b="1" dirty="0"/>
              <a:t>O</a:t>
            </a:r>
            <a:r>
              <a:rPr lang="en-US" b="1" dirty="0" smtClean="0"/>
              <a:t>bjectives</a:t>
            </a:r>
            <a:r>
              <a:rPr lang="en-US" dirty="0"/>
              <a:t/>
            </a:r>
            <a:br>
              <a:rPr lang="en-US" dirty="0"/>
            </a:br>
            <a:endParaRPr lang="en-GB" dirty="0"/>
          </a:p>
        </p:txBody>
      </p:sp>
      <p:sp>
        <p:nvSpPr>
          <p:cNvPr id="4" name="Content Placeholder 3"/>
          <p:cNvSpPr>
            <a:spLocks noGrp="1"/>
          </p:cNvSpPr>
          <p:nvPr>
            <p:ph idx="1"/>
          </p:nvPr>
        </p:nvSpPr>
        <p:spPr>
          <a:xfrm>
            <a:off x="457200" y="2438400"/>
            <a:ext cx="8077200" cy="4038600"/>
          </a:xfrm>
        </p:spPr>
        <p:txBody>
          <a:bodyPr rtlCol="0">
            <a:normAutofit/>
          </a:bodyPr>
          <a:lstStyle/>
          <a:p>
            <a:pPr marL="571500" indent="-571500" eaLnBrk="1" fontAlgn="auto" hangingPunct="1">
              <a:spcAft>
                <a:spcPts val="0"/>
              </a:spcAft>
              <a:buFont typeface="+mj-lt"/>
              <a:buAutoNum type="romanLcPeriod"/>
              <a:defRPr/>
            </a:pPr>
            <a:r>
              <a:rPr lang="en-US" dirty="0" smtClean="0"/>
              <a:t>To determine </a:t>
            </a:r>
            <a:r>
              <a:rPr lang="en-US" dirty="0"/>
              <a:t>the roles of gender in developing culturally accepted disease management and control </a:t>
            </a:r>
            <a:r>
              <a:rPr lang="en-US" dirty="0" smtClean="0"/>
              <a:t>activities</a:t>
            </a:r>
          </a:p>
          <a:p>
            <a:pPr marL="571500" indent="-571500" eaLnBrk="1" fontAlgn="auto" hangingPunct="1">
              <a:spcAft>
                <a:spcPts val="0"/>
              </a:spcAft>
              <a:buFont typeface="+mj-lt"/>
              <a:buAutoNum type="romanLcPeriod"/>
              <a:defRPr/>
            </a:pPr>
            <a:r>
              <a:rPr lang="en-US" dirty="0" smtClean="0"/>
              <a:t>Examine the position of the silent voices and other vulnerable groups in the management and control of disease</a:t>
            </a:r>
          </a:p>
          <a:p>
            <a:pPr marL="571500" indent="-571500" eaLnBrk="1" fontAlgn="auto" hangingPunct="1">
              <a:spcAft>
                <a:spcPts val="0"/>
              </a:spcAft>
              <a:buFont typeface="+mj-lt"/>
              <a:buAutoNum type="romanLcPeriod"/>
              <a:defRPr/>
            </a:pPr>
            <a:r>
              <a:rPr lang="en-US" dirty="0" smtClean="0"/>
              <a:t>To identify </a:t>
            </a:r>
            <a:r>
              <a:rPr lang="en-US" dirty="0"/>
              <a:t>and interpret local wisdom, norms and culture about illness, health care and wellness.</a:t>
            </a:r>
          </a:p>
          <a:p>
            <a:pPr marL="571500" indent="-571500" eaLnBrk="1" fontAlgn="auto" hangingPunct="1">
              <a:spcAft>
                <a:spcPts val="0"/>
              </a:spcAft>
              <a:buFont typeface="+mj-lt"/>
              <a:buAutoNum type="romanLcPeriod"/>
              <a:defRPr/>
            </a:pPr>
            <a:r>
              <a:rPr lang="en-US" dirty="0" smtClean="0"/>
              <a:t>To </a:t>
            </a:r>
            <a:r>
              <a:rPr lang="en-US" dirty="0"/>
              <a:t>explain the roles of gender and cultures in </a:t>
            </a:r>
            <a:r>
              <a:rPr lang="en-US" dirty="0" smtClean="0"/>
              <a:t>minimizing </a:t>
            </a:r>
            <a:r>
              <a:rPr lang="en-US" dirty="0"/>
              <a:t>risks of spread of diseases </a:t>
            </a:r>
          </a:p>
          <a:p>
            <a:pPr eaLnBrk="1" fontAlgn="auto" hangingPunct="1">
              <a:spcAft>
                <a:spcPts val="0"/>
              </a:spcAft>
              <a:buFont typeface="Arial" panose="020B0604020202020204" pitchFamily="34" charset="0"/>
              <a:buChar char="•"/>
              <a:defRPr/>
            </a:pPr>
            <a:endParaRPr lang="en-GB" dirty="0"/>
          </a:p>
        </p:txBody>
      </p:sp>
      <p:pic>
        <p:nvPicPr>
          <p:cNvPr id="6656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6096000"/>
            <a:ext cx="845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0445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762000" y="304800"/>
            <a:ext cx="7924800" cy="1447800"/>
          </a:xfrm>
        </p:spPr>
        <p:txBody>
          <a:bodyPr>
            <a:normAutofit/>
          </a:bodyPr>
          <a:lstStyle/>
          <a:p>
            <a:r>
              <a:rPr lang="en-US" altLang="en-US" sz="2400" dirty="0">
                <a:ea typeface="ＭＳ Ｐゴシック" panose="020B0600070205080204" pitchFamily="34" charset="-128"/>
              </a:rPr>
              <a:t>Gender tree: Understanding reasons for differences and Impacts of these differences  in roles men and women play</a:t>
            </a:r>
          </a:p>
        </p:txBody>
      </p:sp>
      <p:sp>
        <p:nvSpPr>
          <p:cNvPr id="29699" name="Content Placeholder 2"/>
          <p:cNvSpPr>
            <a:spLocks noGrp="1"/>
          </p:cNvSpPr>
          <p:nvPr>
            <p:ph idx="1"/>
          </p:nvPr>
        </p:nvSpPr>
        <p:spPr>
          <a:xfrm>
            <a:off x="3810000" y="1676400"/>
            <a:ext cx="5105400" cy="4648200"/>
          </a:xfrm>
        </p:spPr>
        <p:txBody>
          <a:bodyPr>
            <a:normAutofit lnSpcReduction="10000"/>
          </a:bodyPr>
          <a:lstStyle/>
          <a:p>
            <a:pPr marL="0" indent="0">
              <a:buFont typeface="Wingdings" panose="05000000000000000000" pitchFamily="2" charset="2"/>
              <a:buNone/>
            </a:pPr>
            <a:r>
              <a:rPr lang="en-US" altLang="en-US" sz="2400" dirty="0">
                <a:ea typeface="ＭＳ Ｐゴシック" panose="020B0600070205080204" pitchFamily="34" charset="-128"/>
              </a:rPr>
              <a:t>Root: </a:t>
            </a:r>
            <a:r>
              <a:rPr lang="en-US" altLang="en-US" sz="2400" b="1" dirty="0">
                <a:ea typeface="ＭＳ Ｐゴシック" panose="020B0600070205080204" pitchFamily="34" charset="-128"/>
              </a:rPr>
              <a:t>why</a:t>
            </a:r>
            <a:r>
              <a:rPr lang="en-US" altLang="en-US" sz="2400" dirty="0">
                <a:ea typeface="ＭＳ Ｐゴシック" panose="020B0600070205080204" pitchFamily="34" charset="-128"/>
              </a:rPr>
              <a:t> are there gender role differences? Culture, stereotypes, religion, legal system, political system</a:t>
            </a:r>
          </a:p>
          <a:p>
            <a:pPr marL="0" indent="0">
              <a:buFont typeface="Wingdings" panose="05000000000000000000" pitchFamily="2" charset="2"/>
              <a:buNone/>
            </a:pPr>
            <a:r>
              <a:rPr lang="en-US" altLang="en-US" sz="2400" dirty="0">
                <a:ea typeface="ＭＳ Ｐゴシック" panose="020B0600070205080204" pitchFamily="34" charset="-128"/>
              </a:rPr>
              <a:t>Trunk: </a:t>
            </a:r>
            <a:r>
              <a:rPr lang="en-US" altLang="en-US" sz="2400" b="1" dirty="0">
                <a:ea typeface="ＭＳ Ｐゴシック" panose="020B0600070205080204" pitchFamily="34" charset="-128"/>
              </a:rPr>
              <a:t>what</a:t>
            </a:r>
            <a:r>
              <a:rPr lang="en-US" altLang="en-US" sz="2400" dirty="0">
                <a:ea typeface="ＭＳ Ｐゴシック" panose="020B0600070205080204" pitchFamily="34" charset="-128"/>
              </a:rPr>
              <a:t> are the gender role differences seen? When we did the calendar</a:t>
            </a:r>
          </a:p>
          <a:p>
            <a:pPr marL="0" indent="0">
              <a:buFont typeface="Wingdings" panose="05000000000000000000" pitchFamily="2" charset="2"/>
              <a:buNone/>
            </a:pPr>
            <a:r>
              <a:rPr lang="en-US" altLang="en-US" sz="2400" dirty="0">
                <a:ea typeface="ＭＳ Ｐゴシック" panose="020B0600070205080204" pitchFamily="34" charset="-128"/>
              </a:rPr>
              <a:t>Branches: </a:t>
            </a:r>
            <a:r>
              <a:rPr lang="en-US" altLang="en-US" sz="2400" b="1" dirty="0">
                <a:ea typeface="ＭＳ Ｐゴシック" panose="020B0600070205080204" pitchFamily="34" charset="-128"/>
              </a:rPr>
              <a:t>what</a:t>
            </a:r>
            <a:r>
              <a:rPr lang="en-US" altLang="en-US" sz="2400" dirty="0">
                <a:ea typeface="ＭＳ Ｐゴシック" panose="020B0600070205080204" pitchFamily="34" charset="-128"/>
              </a:rPr>
              <a:t> </a:t>
            </a:r>
            <a:r>
              <a:rPr lang="en-US" altLang="en-US" sz="2400" b="1" dirty="0">
                <a:ea typeface="ＭＳ Ｐゴシック" panose="020B0600070205080204" pitchFamily="34" charset="-128"/>
              </a:rPr>
              <a:t>creates</a:t>
            </a:r>
            <a:r>
              <a:rPr lang="en-US" altLang="en-US" sz="2400" dirty="0">
                <a:ea typeface="ＭＳ Ｐゴシック" panose="020B0600070205080204" pitchFamily="34" charset="-128"/>
              </a:rPr>
              <a:t> and </a:t>
            </a:r>
            <a:r>
              <a:rPr lang="en-US" altLang="en-US" sz="2400" b="1" dirty="0">
                <a:ea typeface="ＭＳ Ｐゴシック" panose="020B0600070205080204" pitchFamily="34" charset="-128"/>
              </a:rPr>
              <a:t>maintains</a:t>
            </a:r>
            <a:r>
              <a:rPr lang="en-US" altLang="en-US" sz="2400" dirty="0">
                <a:ea typeface="ＭＳ Ｐゴシック" panose="020B0600070205080204" pitchFamily="34" charset="-128"/>
              </a:rPr>
              <a:t> those differences? e.g. policies, institutions, legislation</a:t>
            </a:r>
          </a:p>
          <a:p>
            <a:pPr marL="0" indent="0">
              <a:buFont typeface="Wingdings" panose="05000000000000000000" pitchFamily="2" charset="2"/>
              <a:buNone/>
            </a:pPr>
            <a:r>
              <a:rPr lang="en-US" altLang="en-US" sz="2400" dirty="0">
                <a:ea typeface="ＭＳ Ｐゴシック" panose="020B0600070205080204" pitchFamily="34" charset="-128"/>
              </a:rPr>
              <a:t>Leaves: </a:t>
            </a:r>
            <a:r>
              <a:rPr lang="en-US" altLang="en-US" sz="2400" b="1" dirty="0">
                <a:ea typeface="ＭＳ Ｐゴシック" panose="020B0600070205080204" pitchFamily="34" charset="-128"/>
              </a:rPr>
              <a:t>consequences: </a:t>
            </a:r>
            <a:r>
              <a:rPr lang="en-US" altLang="en-US" sz="2400" dirty="0">
                <a:ea typeface="ＭＳ Ｐゴシック" panose="020B0600070205080204" pitchFamily="34" charset="-128"/>
              </a:rPr>
              <a:t>disease , food insecurity, poverty, lack of access to resources like education</a:t>
            </a:r>
          </a:p>
        </p:txBody>
      </p:sp>
      <p:pic>
        <p:nvPicPr>
          <p:cNvPr id="2970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438400"/>
            <a:ext cx="31242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322647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414751"/>
            <a:ext cx="4793899" cy="46050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67000" y="805151"/>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10243" name="Picture 3"/>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0600" y="4578421"/>
            <a:ext cx="1169867" cy="96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096000" y="5675474"/>
            <a:ext cx="2514600" cy="261610"/>
          </a:xfrm>
          <a:prstGeom prst="rect">
            <a:avLst/>
          </a:prstGeom>
          <a:noFill/>
        </p:spPr>
        <p:txBody>
          <a:bodyPr wrap="square" rtlCol="0">
            <a:spAutoFit/>
          </a:bodyPr>
          <a:lstStyle/>
          <a:p>
            <a:r>
              <a:rPr lang="en-US" sz="1100" dirty="0"/>
              <a:t>Source:  mycutegraphics.com</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915666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447654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4" name="TextBox 3"/>
          <p:cNvSpPr txBox="1"/>
          <p:nvPr/>
        </p:nvSpPr>
        <p:spPr>
          <a:xfrm>
            <a:off x="1219199" y="4437019"/>
            <a:ext cx="3276600" cy="369332"/>
          </a:xfrm>
          <a:prstGeom prst="rect">
            <a:avLst/>
          </a:prstGeom>
          <a:noFill/>
        </p:spPr>
        <p:txBody>
          <a:bodyPr wrap="square" rtlCol="0">
            <a:spAutoFit/>
          </a:bodyPr>
          <a:lstStyle/>
          <a:p>
            <a:r>
              <a:rPr lang="en-US" dirty="0"/>
              <a:t>Trunk – Gender Roles</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7386940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4" name="TextBox 3"/>
          <p:cNvSpPr txBox="1"/>
          <p:nvPr/>
        </p:nvSpPr>
        <p:spPr>
          <a:xfrm>
            <a:off x="1219199" y="4437019"/>
            <a:ext cx="3276600" cy="369332"/>
          </a:xfrm>
          <a:prstGeom prst="rect">
            <a:avLst/>
          </a:prstGeom>
          <a:noFill/>
        </p:spPr>
        <p:txBody>
          <a:bodyPr wrap="square" rtlCol="0">
            <a:spAutoFit/>
          </a:bodyPr>
          <a:lstStyle/>
          <a:p>
            <a:r>
              <a:rPr lang="en-US" dirty="0"/>
              <a:t>Trunk – Gender Roles</a:t>
            </a:r>
          </a:p>
        </p:txBody>
      </p:sp>
      <p:sp>
        <p:nvSpPr>
          <p:cNvPr id="5" name="TextBox 4"/>
          <p:cNvSpPr txBox="1"/>
          <p:nvPr/>
        </p:nvSpPr>
        <p:spPr>
          <a:xfrm>
            <a:off x="1219199" y="3440668"/>
            <a:ext cx="4114801" cy="369332"/>
          </a:xfrm>
          <a:prstGeom prst="rect">
            <a:avLst/>
          </a:prstGeom>
          <a:noFill/>
        </p:spPr>
        <p:txBody>
          <a:bodyPr wrap="square" rtlCol="0">
            <a:spAutoFit/>
          </a:bodyPr>
          <a:lstStyle/>
          <a:p>
            <a:r>
              <a:rPr lang="en-US" dirty="0"/>
              <a:t>Branches – Create and Maintain  </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420577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90001" y="1541419"/>
            <a:ext cx="4558599" cy="43790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219199" y="5410200"/>
            <a:ext cx="2286000" cy="369332"/>
          </a:xfrm>
          <a:prstGeom prst="rect">
            <a:avLst/>
          </a:prstGeom>
          <a:noFill/>
        </p:spPr>
        <p:txBody>
          <a:bodyPr wrap="square" rtlCol="0">
            <a:spAutoFit/>
          </a:bodyPr>
          <a:lstStyle/>
          <a:p>
            <a:r>
              <a:rPr lang="en-US" dirty="0"/>
              <a:t>Roots – Causes   </a:t>
            </a:r>
          </a:p>
        </p:txBody>
      </p:sp>
      <p:sp>
        <p:nvSpPr>
          <p:cNvPr id="4" name="TextBox 3"/>
          <p:cNvSpPr txBox="1"/>
          <p:nvPr/>
        </p:nvSpPr>
        <p:spPr>
          <a:xfrm>
            <a:off x="1219199" y="4437019"/>
            <a:ext cx="3276600" cy="369332"/>
          </a:xfrm>
          <a:prstGeom prst="rect">
            <a:avLst/>
          </a:prstGeom>
          <a:noFill/>
        </p:spPr>
        <p:txBody>
          <a:bodyPr wrap="square" rtlCol="0">
            <a:spAutoFit/>
          </a:bodyPr>
          <a:lstStyle/>
          <a:p>
            <a:r>
              <a:rPr lang="en-US" dirty="0"/>
              <a:t>Trunk – Gender Roles</a:t>
            </a:r>
          </a:p>
        </p:txBody>
      </p:sp>
      <p:sp>
        <p:nvSpPr>
          <p:cNvPr id="5" name="TextBox 4"/>
          <p:cNvSpPr txBox="1"/>
          <p:nvPr/>
        </p:nvSpPr>
        <p:spPr>
          <a:xfrm>
            <a:off x="1219199" y="3440668"/>
            <a:ext cx="4114801" cy="369332"/>
          </a:xfrm>
          <a:prstGeom prst="rect">
            <a:avLst/>
          </a:prstGeom>
          <a:noFill/>
        </p:spPr>
        <p:txBody>
          <a:bodyPr wrap="square" rtlCol="0">
            <a:spAutoFit/>
          </a:bodyPr>
          <a:lstStyle/>
          <a:p>
            <a:r>
              <a:rPr lang="en-US" dirty="0"/>
              <a:t>Branches – Create and Maintain  </a:t>
            </a:r>
          </a:p>
        </p:txBody>
      </p:sp>
      <p:sp>
        <p:nvSpPr>
          <p:cNvPr id="6" name="TextBox 5"/>
          <p:cNvSpPr txBox="1"/>
          <p:nvPr/>
        </p:nvSpPr>
        <p:spPr>
          <a:xfrm>
            <a:off x="1219199" y="1981200"/>
            <a:ext cx="3352800" cy="369332"/>
          </a:xfrm>
          <a:prstGeom prst="rect">
            <a:avLst/>
          </a:prstGeom>
          <a:noFill/>
        </p:spPr>
        <p:txBody>
          <a:bodyPr wrap="square" rtlCol="0">
            <a:spAutoFit/>
          </a:bodyPr>
          <a:lstStyle/>
          <a:p>
            <a:r>
              <a:rPr lang="en-US" dirty="0"/>
              <a:t>Leaves - Consequences</a:t>
            </a:r>
          </a:p>
        </p:txBody>
      </p:sp>
      <p:sp>
        <p:nvSpPr>
          <p:cNvPr id="3" name="Rectangle 2"/>
          <p:cNvSpPr/>
          <p:nvPr/>
        </p:nvSpPr>
        <p:spPr>
          <a:xfrm>
            <a:off x="2667000" y="914400"/>
            <a:ext cx="3741730" cy="646331"/>
          </a:xfrm>
          <a:prstGeom prst="rect">
            <a:avLst/>
          </a:prstGeom>
        </p:spPr>
        <p:txBody>
          <a:bodyPr wrap="none">
            <a:spAutoFit/>
          </a:bodyPr>
          <a:lstStyle/>
          <a:p>
            <a:r>
              <a:rPr lang="en-US" sz="3600" dirty="0">
                <a:solidFill>
                  <a:srgbClr val="996633"/>
                </a:solidFill>
                <a:latin typeface="+mj-lt"/>
              </a:rPr>
              <a:t>GENDER ROLES</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0700194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defRPr/>
            </a:pPr>
            <a:r>
              <a:rPr lang="en-US" dirty="0"/>
              <a:t>Discuss the following based on the gender tree:</a:t>
            </a:r>
          </a:p>
          <a:p>
            <a:pPr>
              <a:defRPr/>
            </a:pPr>
            <a:r>
              <a:rPr lang="en-US" dirty="0"/>
              <a:t>Women in the work place in this country</a:t>
            </a:r>
          </a:p>
          <a:p>
            <a:pPr>
              <a:defRPr/>
            </a:pPr>
            <a:r>
              <a:rPr lang="en-US" dirty="0"/>
              <a:t>Women in politics</a:t>
            </a:r>
          </a:p>
          <a:p>
            <a:pPr>
              <a:defRPr/>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582117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6051409" y="2704572"/>
            <a:ext cx="2396950" cy="2743200"/>
            <a:chOff x="2057400" y="1414751"/>
            <a:chExt cx="4793899" cy="4605049"/>
          </a:xfrm>
        </p:grpSpPr>
        <p:pic>
          <p:nvPicPr>
            <p:cNvPr id="10242" name="Picture 2" descr="http://www.myriadonline.co.uk/product-images/3047-african_28-cm.gi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57400" y="1414751"/>
              <a:ext cx="4793899" cy="4605049"/>
            </a:xfrm>
            <a:prstGeom prst="rect">
              <a:avLst/>
            </a:prstGeom>
            <a:noFill/>
            <a:extLst>
              <a:ext uri="{909E8E84-426E-40DD-AFC4-6F175D3DCCD1}">
                <a14:hiddenFill xmlns:a14="http://schemas.microsoft.com/office/drawing/2010/main">
                  <a:solidFill>
                    <a:srgbClr val="FFFFFF"/>
                  </a:solidFill>
                </a14:hiddenFill>
              </a:ext>
            </a:extLst>
          </p:spPr>
        </p:pic>
        <p:pic>
          <p:nvPicPr>
            <p:cNvPr id="10243" name="Picture 3"/>
            <p:cNvPicPr>
              <a:picLocks noChangeAspect="1" noChangeArrowheads="1"/>
            </p:cNvPicPr>
            <p:nvPr/>
          </p:nvPicPr>
          <p:blipFill>
            <a:blip r:embed="rId4"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4800600" y="4578421"/>
              <a:ext cx="1169867" cy="962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7" name="TextBox 6"/>
          <p:cNvSpPr txBox="1"/>
          <p:nvPr/>
        </p:nvSpPr>
        <p:spPr>
          <a:xfrm>
            <a:off x="6096000" y="5675474"/>
            <a:ext cx="2514600" cy="261610"/>
          </a:xfrm>
          <a:prstGeom prst="rect">
            <a:avLst/>
          </a:prstGeom>
          <a:noFill/>
        </p:spPr>
        <p:txBody>
          <a:bodyPr wrap="square" rtlCol="0">
            <a:spAutoFit/>
          </a:bodyPr>
          <a:lstStyle/>
          <a:p>
            <a:r>
              <a:rPr lang="en-US" sz="1100" dirty="0"/>
              <a:t>Source:  mycutegraphics.com</a:t>
            </a:r>
          </a:p>
        </p:txBody>
      </p:sp>
      <p:sp>
        <p:nvSpPr>
          <p:cNvPr id="2" name="Title 1"/>
          <p:cNvSpPr>
            <a:spLocks noGrp="1"/>
          </p:cNvSpPr>
          <p:nvPr>
            <p:ph type="title"/>
          </p:nvPr>
        </p:nvSpPr>
        <p:spPr>
          <a:xfrm>
            <a:off x="457200" y="533400"/>
            <a:ext cx="8260672" cy="1039427"/>
          </a:xfrm>
        </p:spPr>
        <p:txBody>
          <a:bodyPr/>
          <a:lstStyle/>
          <a:p>
            <a:r>
              <a:rPr lang="en-US" dirty="0"/>
              <a:t>Discovery activity</a:t>
            </a:r>
          </a:p>
        </p:txBody>
      </p:sp>
      <p:sp>
        <p:nvSpPr>
          <p:cNvPr id="4" name="Text Placeholder 3"/>
          <p:cNvSpPr>
            <a:spLocks noGrp="1"/>
          </p:cNvSpPr>
          <p:nvPr>
            <p:ph type="body" sz="quarter" idx="10"/>
          </p:nvPr>
        </p:nvSpPr>
        <p:spPr>
          <a:xfrm>
            <a:off x="457200" y="1676400"/>
            <a:ext cx="5410200" cy="3886200"/>
          </a:xfrm>
        </p:spPr>
        <p:txBody>
          <a:bodyPr/>
          <a:lstStyle/>
          <a:p>
            <a:pPr marL="114300" indent="0">
              <a:buNone/>
            </a:pPr>
            <a:r>
              <a:rPr lang="en-US" dirty="0"/>
              <a:t>Draw your tree describing:</a:t>
            </a:r>
          </a:p>
          <a:p>
            <a:pPr lvl="0" indent="-342900">
              <a:lnSpc>
                <a:spcPct val="115000"/>
              </a:lnSpc>
              <a:spcBef>
                <a:spcPts val="0"/>
              </a:spcBef>
              <a:spcAft>
                <a:spcPts val="0"/>
              </a:spcAft>
            </a:pPr>
            <a:r>
              <a:rPr lang="en-US" sz="2000" dirty="0"/>
              <a:t>Why there are role differences between men and women (ROOTS)</a:t>
            </a:r>
          </a:p>
          <a:p>
            <a:pPr lvl="0" indent="-342900">
              <a:lnSpc>
                <a:spcPct val="115000"/>
              </a:lnSpc>
              <a:spcBef>
                <a:spcPts val="0"/>
              </a:spcBef>
              <a:spcAft>
                <a:spcPts val="0"/>
              </a:spcAft>
            </a:pPr>
            <a:r>
              <a:rPr lang="en-US" sz="2000" dirty="0"/>
              <a:t>The different roles men and women (TRUNK)</a:t>
            </a:r>
          </a:p>
          <a:p>
            <a:pPr lvl="0" indent="-342900">
              <a:lnSpc>
                <a:spcPct val="115000"/>
              </a:lnSpc>
              <a:spcBef>
                <a:spcPts val="0"/>
              </a:spcBef>
              <a:spcAft>
                <a:spcPts val="0"/>
              </a:spcAft>
            </a:pPr>
            <a:r>
              <a:rPr lang="en-US" sz="2000" dirty="0"/>
              <a:t>What institutions, legislation policies create and maintain gender differences (BRANCHES)</a:t>
            </a:r>
          </a:p>
          <a:p>
            <a:pPr lvl="0" indent="-342900">
              <a:lnSpc>
                <a:spcPct val="115000"/>
              </a:lnSpc>
              <a:spcBef>
                <a:spcPts val="0"/>
              </a:spcBef>
              <a:spcAft>
                <a:spcPts val="1000"/>
              </a:spcAft>
            </a:pPr>
            <a:r>
              <a:rPr lang="en-US" sz="2000" dirty="0"/>
              <a:t>The consequences of institutionalized gender differences (LEAVES)</a:t>
            </a:r>
            <a:endParaRPr lang="en-US" sz="2000" dirty="0">
              <a:latin typeface="Calibri"/>
              <a:ea typeface="Calibri"/>
              <a:cs typeface="Times New Roman"/>
            </a:endParaRPr>
          </a:p>
          <a:p>
            <a:pPr marL="114300" indent="0">
              <a:buNone/>
            </a:pPr>
            <a:endParaRPr lang="en-US" dirty="0"/>
          </a:p>
          <a:p>
            <a:pPr marL="114300" indent="0">
              <a:buNone/>
            </a:pPr>
            <a:endParaRPr lang="en-US" dirty="0"/>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5025405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2853"/>
            <a:ext cx="6798734" cy="1303867"/>
          </a:xfrm>
        </p:spPr>
        <p:txBody>
          <a:bodyPr/>
          <a:lstStyle/>
          <a:p>
            <a:r>
              <a:rPr lang="en-US" dirty="0"/>
              <a:t>What do you think?</a:t>
            </a:r>
          </a:p>
        </p:txBody>
      </p:sp>
      <p:sp>
        <p:nvSpPr>
          <p:cNvPr id="3" name="Text Placeholder 2"/>
          <p:cNvSpPr>
            <a:spLocks noGrp="1"/>
          </p:cNvSpPr>
          <p:nvPr>
            <p:ph type="body" sz="quarter" idx="10"/>
          </p:nvPr>
        </p:nvSpPr>
        <p:spPr/>
        <p:txBody>
          <a:bodyPr/>
          <a:lstStyle/>
          <a:p>
            <a:r>
              <a:rPr lang="en-US" dirty="0"/>
              <a:t>Which part of the tree would you target for long-term, systemic intervention in order to manage disease sustainably?</a:t>
            </a:r>
          </a:p>
          <a:p>
            <a:r>
              <a:rPr lang="en-US" dirty="0"/>
              <a:t>What would you do?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4631079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7315200" cy="457200"/>
          </a:xfrm>
        </p:spPr>
        <p:txBody>
          <a:bodyPr>
            <a:normAutofit fontScale="90000"/>
          </a:bodyPr>
          <a:lstStyle/>
          <a:p>
            <a:r>
              <a:rPr lang="en-US" dirty="0"/>
              <a:t>Framework</a:t>
            </a:r>
          </a:p>
        </p:txBody>
      </p:sp>
      <p:sp>
        <p:nvSpPr>
          <p:cNvPr id="3" name="Content Placeholder 2"/>
          <p:cNvSpPr>
            <a:spLocks noGrp="1"/>
          </p:cNvSpPr>
          <p:nvPr>
            <p:ph idx="1"/>
          </p:nvPr>
        </p:nvSpPr>
        <p:spPr>
          <a:xfrm>
            <a:off x="1447800" y="1371600"/>
            <a:ext cx="7086600" cy="4983163"/>
          </a:xfrm>
        </p:spPr>
        <p:txBody>
          <a:bodyPr>
            <a:normAutofit/>
          </a:bodyPr>
          <a:lstStyle/>
          <a:p>
            <a:r>
              <a:rPr lang="en-US" sz="2800" dirty="0"/>
              <a:t>Outlines the pathways by which a person’s sex and gender affect:</a:t>
            </a:r>
          </a:p>
          <a:p>
            <a:pPr lvl="1"/>
            <a:r>
              <a:rPr lang="en-US" sz="2400" dirty="0"/>
              <a:t> incidence, duration, severity, and mortality from emerging infectious diseases:</a:t>
            </a:r>
          </a:p>
          <a:p>
            <a:r>
              <a:rPr lang="en-US" sz="2800" dirty="0"/>
              <a:t>directly through:</a:t>
            </a:r>
          </a:p>
          <a:p>
            <a:pPr lvl="1"/>
            <a:r>
              <a:rPr lang="en-US" dirty="0"/>
              <a:t> </a:t>
            </a:r>
            <a:r>
              <a:rPr lang="en-US" sz="2000" dirty="0"/>
              <a:t>effects on vulnerability of men and women to infectious diseases</a:t>
            </a:r>
          </a:p>
          <a:p>
            <a:pPr lvl="1"/>
            <a:r>
              <a:rPr lang="en-US" sz="2000" dirty="0"/>
              <a:t>exposures to infectious pathogens</a:t>
            </a:r>
          </a:p>
          <a:p>
            <a:pPr lvl="1"/>
            <a:r>
              <a:rPr lang="en-US" sz="2000" dirty="0"/>
              <a:t>responses to illness</a:t>
            </a:r>
          </a:p>
          <a:p>
            <a:r>
              <a:rPr lang="en-US" sz="2400" dirty="0"/>
              <a:t>Indirectly through effects on disease prevention and control programmes.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76755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pPr eaLnBrk="1" hangingPunct="1"/>
            <a:r>
              <a:rPr lang="en-GB" altLang="en-US" sz="3600" b="1">
                <a:solidFill>
                  <a:srgbClr val="000000"/>
                </a:solidFill>
              </a:rPr>
              <a:t>Gender and disease: Issues for discussions..</a:t>
            </a:r>
            <a:endParaRPr lang="en-GB" altLang="en-US" b="1"/>
          </a:p>
        </p:txBody>
      </p:sp>
      <p:sp>
        <p:nvSpPr>
          <p:cNvPr id="72707" name="Content Placeholder 2"/>
          <p:cNvSpPr>
            <a:spLocks noGrp="1"/>
          </p:cNvSpPr>
          <p:nvPr>
            <p:ph idx="1"/>
          </p:nvPr>
        </p:nvSpPr>
        <p:spPr/>
        <p:txBody>
          <a:bodyPr>
            <a:normAutofit fontScale="85000" lnSpcReduction="10000"/>
          </a:bodyPr>
          <a:lstStyle/>
          <a:p>
            <a:pPr eaLnBrk="1" hangingPunct="1"/>
            <a:r>
              <a:rPr lang="en-US" altLang="en-US" sz="3200" dirty="0"/>
              <a:t>Gender norms – expectations and social status</a:t>
            </a:r>
          </a:p>
          <a:p>
            <a:pPr eaLnBrk="1" hangingPunct="1"/>
            <a:r>
              <a:rPr lang="en-US" altLang="en-US" sz="3200" dirty="0"/>
              <a:t>Gender roles – family, domestic, occupational</a:t>
            </a:r>
          </a:p>
          <a:p>
            <a:pPr eaLnBrk="1" hangingPunct="1"/>
            <a:r>
              <a:rPr lang="en-US" altLang="en-US" sz="3200" dirty="0"/>
              <a:t>Gender relations – unequal power and access to resources</a:t>
            </a:r>
          </a:p>
          <a:p>
            <a:pPr eaLnBrk="1" hangingPunct="1"/>
            <a:r>
              <a:rPr lang="en-US" altLang="en-US" sz="3200" dirty="0"/>
              <a:t>Dynamic effects and interactions – varying across cultures and generations</a:t>
            </a:r>
          </a:p>
          <a:p>
            <a:pPr eaLnBrk="1" hangingPunct="1"/>
            <a:endParaRPr lang="en-GB" altLang="en-US" dirty="0"/>
          </a:p>
        </p:txBody>
      </p:sp>
      <p:pic>
        <p:nvPicPr>
          <p:cNvPr id="727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6096000"/>
            <a:ext cx="845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6411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0"/>
            <a:ext cx="7315200" cy="457200"/>
          </a:xfrm>
        </p:spPr>
        <p:txBody>
          <a:bodyPr>
            <a:normAutofit fontScale="90000"/>
          </a:bodyPr>
          <a:lstStyle/>
          <a:p>
            <a:r>
              <a:rPr lang="en-US" dirty="0"/>
              <a:t>Three areas</a:t>
            </a:r>
          </a:p>
        </p:txBody>
      </p:sp>
      <p:sp>
        <p:nvSpPr>
          <p:cNvPr id="3" name="Content Placeholder 2"/>
          <p:cNvSpPr>
            <a:spLocks noGrp="1"/>
          </p:cNvSpPr>
          <p:nvPr>
            <p:ph idx="1"/>
          </p:nvPr>
        </p:nvSpPr>
        <p:spPr>
          <a:xfrm>
            <a:off x="1447800" y="1371600"/>
            <a:ext cx="7086600" cy="4983163"/>
          </a:xfrm>
        </p:spPr>
        <p:txBody>
          <a:bodyPr>
            <a:normAutofit/>
          </a:bodyPr>
          <a:lstStyle/>
          <a:p>
            <a:r>
              <a:rPr lang="en-US" sz="2800" dirty="0"/>
              <a:t>Gender influences the risk of acquiring infections during health care encounters</a:t>
            </a:r>
          </a:p>
          <a:p>
            <a:r>
              <a:rPr lang="en-US" sz="2800" dirty="0"/>
              <a:t>Gender roles and access to resources affect exposure to animals and the risk of acquiring diseases from animals</a:t>
            </a:r>
          </a:p>
          <a:p>
            <a:r>
              <a:rPr lang="en-US" sz="2800" dirty="0"/>
              <a:t>Implications of sex and gender for surveillance</a:t>
            </a:r>
          </a:p>
          <a:p>
            <a:pPr marL="82296" indent="0">
              <a:buNone/>
            </a:pP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6400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0612" y="657225"/>
            <a:ext cx="7315200" cy="457200"/>
          </a:xfrm>
        </p:spPr>
        <p:txBody>
          <a:bodyPr>
            <a:normAutofit fontScale="90000"/>
          </a:bodyPr>
          <a:lstStyle/>
          <a:p>
            <a:r>
              <a:rPr lang="en-US" dirty="0"/>
              <a:t>Transmission model</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371600"/>
            <a:ext cx="6753225" cy="437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516629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975" y="316539"/>
            <a:ext cx="6798734" cy="1303867"/>
          </a:xfrm>
        </p:spPr>
        <p:txBody>
          <a:bodyPr>
            <a:normAutofit/>
          </a:bodyPr>
          <a:lstStyle/>
          <a:p>
            <a:r>
              <a:rPr lang="en-US" sz="2800" dirty="0"/>
              <a:t>How gender differences</a:t>
            </a:r>
            <a:br>
              <a:rPr lang="en-US" sz="2800" dirty="0"/>
            </a:br>
            <a:r>
              <a:rPr lang="en-US" sz="2800" dirty="0"/>
              <a:t>influence emerging infectious diseases</a:t>
            </a:r>
          </a:p>
        </p:txBody>
      </p:sp>
      <p:sp>
        <p:nvSpPr>
          <p:cNvPr id="3" name="Content Placeholder 2"/>
          <p:cNvSpPr>
            <a:spLocks noGrp="1"/>
          </p:cNvSpPr>
          <p:nvPr>
            <p:ph sz="half" idx="1"/>
          </p:nvPr>
        </p:nvSpPr>
        <p:spPr>
          <a:xfrm>
            <a:off x="1435608" y="1524000"/>
            <a:ext cx="4355592" cy="4663440"/>
          </a:xfrm>
        </p:spPr>
        <p:txBody>
          <a:bodyPr>
            <a:normAutofit/>
          </a:bodyPr>
          <a:lstStyle/>
          <a:p>
            <a:r>
              <a:rPr lang="en-US" dirty="0"/>
              <a:t>Vulnerability</a:t>
            </a:r>
          </a:p>
          <a:p>
            <a:r>
              <a:rPr lang="en-US" dirty="0"/>
              <a:t>Exposure</a:t>
            </a:r>
          </a:p>
          <a:p>
            <a:r>
              <a:rPr lang="en-US" dirty="0"/>
              <a:t>Response to infection</a:t>
            </a:r>
          </a:p>
          <a:p>
            <a:r>
              <a:rPr lang="en-US" dirty="0"/>
              <a:t>Public health interventions</a:t>
            </a:r>
          </a:p>
          <a:p>
            <a:r>
              <a:rPr lang="en-US" dirty="0"/>
              <a:t>gender differences vary from country to country</a:t>
            </a:r>
          </a:p>
          <a:p>
            <a:r>
              <a:rPr lang="en-US" dirty="0"/>
              <a:t>Gender differences also vary within countries according to a host of socio-economic variables</a:t>
            </a:r>
          </a:p>
        </p:txBody>
      </p:sp>
      <p:pic>
        <p:nvPicPr>
          <p:cNvPr id="5" name="Picture 2" descr="http://www.fao.org/docrep/V8180T/v8180T04.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tretch>
            <a:fillRect/>
          </a:stretch>
        </p:blipFill>
        <p:spPr bwMode="auto">
          <a:xfrm>
            <a:off x="5821362" y="3692985"/>
            <a:ext cx="2803525" cy="195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http://oxfamamericablogs.s3.amazonaws.com/wp-content/uploads/2009/01/borena-woma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21362" y="1625486"/>
            <a:ext cx="2667000" cy="1955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1967544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25" y="296862"/>
            <a:ext cx="8694738" cy="914400"/>
          </a:xfrm>
        </p:spPr>
        <p:txBody>
          <a:bodyPr>
            <a:normAutofit/>
          </a:bodyPr>
          <a:lstStyle/>
          <a:p>
            <a:pPr>
              <a:defRPr/>
            </a:pPr>
            <a:r>
              <a:rPr lang="en-US" sz="3000" b="1" dirty="0">
                <a:solidFill>
                  <a:schemeClr val="accent1">
                    <a:lumMod val="75000"/>
                  </a:schemeClr>
                </a:solidFill>
                <a:latin typeface="+mn-lt"/>
                <a:cs typeface="Arial"/>
              </a:rPr>
              <a:t>Gender Analysis in Infectious Diseases </a:t>
            </a:r>
          </a:p>
        </p:txBody>
      </p:sp>
      <p:pic>
        <p:nvPicPr>
          <p:cNvPr id="11267"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5142" y="2797176"/>
            <a:ext cx="2554288" cy="256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loud Callout 6"/>
          <p:cNvSpPr/>
          <p:nvPr/>
        </p:nvSpPr>
        <p:spPr>
          <a:xfrm>
            <a:off x="644525" y="977900"/>
            <a:ext cx="3346450" cy="1460500"/>
          </a:xfrm>
          <a:prstGeom prst="cloudCallout">
            <a:avLst/>
          </a:prstGeom>
          <a:noFill/>
          <a:ln w="38100"/>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TextBox 7"/>
          <p:cNvSpPr txBox="1"/>
          <p:nvPr/>
        </p:nvSpPr>
        <p:spPr>
          <a:xfrm>
            <a:off x="1039813" y="1219200"/>
            <a:ext cx="3163887" cy="954088"/>
          </a:xfrm>
          <a:prstGeom prst="rect">
            <a:avLst/>
          </a:prstGeom>
          <a:noFill/>
        </p:spPr>
        <p:txBody>
          <a:bodyPr>
            <a:spAutoFit/>
          </a:bodyPr>
          <a:lstStyle/>
          <a:p>
            <a:pPr>
              <a:defRPr/>
            </a:pPr>
            <a:r>
              <a:rPr lang="en-US" sz="2800" b="1" dirty="0">
                <a:solidFill>
                  <a:schemeClr val="accent1">
                    <a:lumMod val="75000"/>
                  </a:schemeClr>
                </a:solidFill>
                <a:cs typeface="Arial"/>
              </a:rPr>
              <a:t>Why do Gender</a:t>
            </a:r>
          </a:p>
          <a:p>
            <a:pPr>
              <a:defRPr/>
            </a:pPr>
            <a:r>
              <a:rPr lang="en-US" sz="2800" b="1" dirty="0">
                <a:solidFill>
                  <a:schemeClr val="accent1">
                    <a:lumMod val="75000"/>
                  </a:schemeClr>
                </a:solidFill>
                <a:cs typeface="Arial"/>
              </a:rPr>
              <a:t>Analysis?</a:t>
            </a:r>
          </a:p>
        </p:txBody>
      </p:sp>
      <p:sp>
        <p:nvSpPr>
          <p:cNvPr id="11270" name="TextBox 8"/>
          <p:cNvSpPr txBox="1">
            <a:spLocks noChangeArrowheads="1"/>
          </p:cNvSpPr>
          <p:nvPr/>
        </p:nvSpPr>
        <p:spPr bwMode="auto">
          <a:xfrm>
            <a:off x="4386263" y="1309688"/>
            <a:ext cx="326548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Who does what?</a:t>
            </a:r>
          </a:p>
        </p:txBody>
      </p:sp>
      <p:sp>
        <p:nvSpPr>
          <p:cNvPr id="11271" name="TextBox 9"/>
          <p:cNvSpPr txBox="1">
            <a:spLocks noChangeArrowheads="1"/>
          </p:cNvSpPr>
          <p:nvPr/>
        </p:nvSpPr>
        <p:spPr bwMode="auto">
          <a:xfrm>
            <a:off x="4054475" y="1885950"/>
            <a:ext cx="31130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Who has what?</a:t>
            </a:r>
          </a:p>
        </p:txBody>
      </p:sp>
      <p:sp>
        <p:nvSpPr>
          <p:cNvPr id="11272" name="TextBox 10"/>
          <p:cNvSpPr txBox="1">
            <a:spLocks noChangeArrowheads="1"/>
          </p:cNvSpPr>
          <p:nvPr/>
        </p:nvSpPr>
        <p:spPr bwMode="auto">
          <a:xfrm>
            <a:off x="3722688" y="2381250"/>
            <a:ext cx="29813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Who decides?</a:t>
            </a:r>
          </a:p>
        </p:txBody>
      </p:sp>
      <p:sp>
        <p:nvSpPr>
          <p:cNvPr id="11273" name="TextBox 11"/>
          <p:cNvSpPr txBox="1">
            <a:spLocks noChangeArrowheads="1"/>
          </p:cNvSpPr>
          <p:nvPr/>
        </p:nvSpPr>
        <p:spPr bwMode="auto">
          <a:xfrm>
            <a:off x="3532188" y="2936875"/>
            <a:ext cx="13573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How?</a:t>
            </a:r>
          </a:p>
        </p:txBody>
      </p:sp>
      <p:sp>
        <p:nvSpPr>
          <p:cNvPr id="11274" name="TextBox 12"/>
          <p:cNvSpPr txBox="1">
            <a:spLocks noChangeArrowheads="1"/>
          </p:cNvSpPr>
          <p:nvPr/>
        </p:nvSpPr>
        <p:spPr bwMode="auto">
          <a:xfrm>
            <a:off x="3221038" y="3451225"/>
            <a:ext cx="25765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Who gains?</a:t>
            </a:r>
          </a:p>
        </p:txBody>
      </p:sp>
      <p:sp>
        <p:nvSpPr>
          <p:cNvPr id="11275" name="TextBox 13"/>
          <p:cNvSpPr txBox="1">
            <a:spLocks noChangeArrowheads="1"/>
          </p:cNvSpPr>
          <p:nvPr/>
        </p:nvSpPr>
        <p:spPr bwMode="auto">
          <a:xfrm>
            <a:off x="2828925" y="3886200"/>
            <a:ext cx="27257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2800" dirty="0">
                <a:latin typeface="+mn-lt"/>
                <a:cs typeface="Arial" panose="020B0604020202020204" pitchFamily="34" charset="0"/>
              </a:rPr>
              <a:t>Who looses?</a:t>
            </a:r>
          </a:p>
        </p:txBody>
      </p:sp>
      <p:sp>
        <p:nvSpPr>
          <p:cNvPr id="11276" name="TextBox 14"/>
          <p:cNvSpPr txBox="1">
            <a:spLocks noChangeArrowheads="1"/>
          </p:cNvSpPr>
          <p:nvPr/>
        </p:nvSpPr>
        <p:spPr bwMode="auto">
          <a:xfrm>
            <a:off x="457200" y="4857750"/>
            <a:ext cx="79692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US" altLang="en-US" sz="3200">
              <a:cs typeface="Arial" panose="020B0604020202020204" pitchFamily="34" charset="0"/>
            </a:endParaRPr>
          </a:p>
        </p:txBody>
      </p:sp>
      <p:sp>
        <p:nvSpPr>
          <p:cNvPr id="11277" name="TextBox 15"/>
          <p:cNvSpPr txBox="1">
            <a:spLocks noChangeArrowheads="1"/>
          </p:cNvSpPr>
          <p:nvPr/>
        </p:nvSpPr>
        <p:spPr bwMode="auto">
          <a:xfrm>
            <a:off x="224631" y="5361326"/>
            <a:ext cx="869473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buFont typeface="Lucida Grande"/>
              <a:buChar char="-"/>
            </a:pPr>
            <a:r>
              <a:rPr lang="en-US" altLang="en-US" sz="2000" dirty="0">
                <a:latin typeface="+mn-lt"/>
                <a:cs typeface="Arial" panose="020B0604020202020204" pitchFamily="34" charset="0"/>
              </a:rPr>
              <a:t>It is important to identify the </a:t>
            </a:r>
            <a:r>
              <a:rPr lang="en-US" altLang="en-US" sz="2000" dirty="0">
                <a:solidFill>
                  <a:srgbClr val="FF0000"/>
                </a:solidFill>
                <a:latin typeface="+mn-lt"/>
                <a:cs typeface="Arial" panose="020B0604020202020204" pitchFamily="34" charset="0"/>
              </a:rPr>
              <a:t>Gender-related practices </a:t>
            </a:r>
            <a:r>
              <a:rPr lang="en-US" altLang="en-US" sz="2000" dirty="0">
                <a:latin typeface="+mn-lt"/>
                <a:cs typeface="Arial" panose="020B0604020202020204" pitchFamily="34" charset="0"/>
              </a:rPr>
              <a:t>which increase the probability of men or women getting an infectious disease.</a:t>
            </a:r>
          </a:p>
          <a:p>
            <a:pPr algn="just">
              <a:buFont typeface="Lucida Grande"/>
              <a:buChar char="-"/>
            </a:pPr>
            <a:r>
              <a:rPr lang="en-US" altLang="en-US" sz="2000" dirty="0">
                <a:latin typeface="+mn-lt"/>
                <a:cs typeface="Arial" panose="020B0604020202020204" pitchFamily="34" charset="0"/>
              </a:rPr>
              <a:t>Harmful practices can then be discouraged while helpful ones adopted.</a:t>
            </a: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34049371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5"/>
          <p:cNvSpPr txBox="1">
            <a:spLocks noChangeArrowheads="1"/>
          </p:cNvSpPr>
          <p:nvPr/>
        </p:nvSpPr>
        <p:spPr bwMode="auto">
          <a:xfrm>
            <a:off x="79375" y="212725"/>
            <a:ext cx="86074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just"/>
            <a:endParaRPr lang="en-US" altLang="en-US" sz="2800" dirty="0" smtClean="0">
              <a:latin typeface="+mn-lt"/>
              <a:cs typeface="Arial" panose="020B0604020202020204" pitchFamily="34" charset="0"/>
            </a:endParaRPr>
          </a:p>
          <a:p>
            <a:pPr algn="just"/>
            <a:r>
              <a:rPr lang="en-US" altLang="en-US" sz="2800" dirty="0" smtClean="0">
                <a:latin typeface="+mn-lt"/>
                <a:cs typeface="Arial" panose="020B0604020202020204" pitchFamily="34" charset="0"/>
              </a:rPr>
              <a:t>WHO </a:t>
            </a:r>
            <a:r>
              <a:rPr lang="en-US" altLang="en-US" sz="2800" dirty="0">
                <a:latin typeface="+mn-lt"/>
                <a:cs typeface="Arial" panose="020B0604020202020204" pitchFamily="34" charset="0"/>
              </a:rPr>
              <a:t>Framework for Sex and Gender and Emerging Infectious Diseases</a:t>
            </a:r>
          </a:p>
        </p:txBody>
      </p:sp>
      <p:pic>
        <p:nvPicPr>
          <p:cNvPr id="12291"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447800"/>
            <a:ext cx="7620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TextBox 7"/>
          <p:cNvSpPr txBox="1">
            <a:spLocks noChangeArrowheads="1"/>
          </p:cNvSpPr>
          <p:nvPr/>
        </p:nvSpPr>
        <p:spPr bwMode="auto">
          <a:xfrm>
            <a:off x="762000" y="5562600"/>
            <a:ext cx="7620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1600" dirty="0" err="1"/>
              <a:t>Skufca</a:t>
            </a:r>
            <a:r>
              <a:rPr lang="en-US" altLang="en-US" sz="1600" dirty="0"/>
              <a:t>, J. and </a:t>
            </a:r>
            <a:r>
              <a:rPr lang="en-US" altLang="en-US" sz="1600" dirty="0" err="1"/>
              <a:t>Arima</a:t>
            </a:r>
            <a:r>
              <a:rPr lang="en-US" altLang="en-US" sz="1600" dirty="0"/>
              <a:t>, Y., Western Pacific Surveillance and Response Journal. Source: http://www.wpro.who.int/topics/gender_issues/Takingsexandgenderintoaccount.pdf</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426944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85421"/>
            <a:ext cx="7315200" cy="457200"/>
          </a:xfrm>
        </p:spPr>
        <p:txBody>
          <a:bodyPr>
            <a:noAutofit/>
          </a:bodyPr>
          <a:lstStyle/>
          <a:p>
            <a:r>
              <a:rPr lang="en-US" sz="2800" dirty="0"/>
              <a:t>Vulnerability to </a:t>
            </a:r>
            <a:r>
              <a:rPr lang="en-US" sz="2800" dirty="0" smtClean="0"/>
              <a:t>Infectious </a:t>
            </a:r>
            <a:r>
              <a:rPr lang="en-US" sz="2800" dirty="0"/>
              <a:t>D</a:t>
            </a:r>
            <a:r>
              <a:rPr lang="en-US" sz="2800" dirty="0" smtClean="0"/>
              <a:t>iseases</a:t>
            </a:r>
            <a:endParaRPr lang="en-US" sz="2800" dirty="0"/>
          </a:p>
        </p:txBody>
      </p:sp>
      <p:sp>
        <p:nvSpPr>
          <p:cNvPr id="3" name="Content Placeholder 2"/>
          <p:cNvSpPr>
            <a:spLocks noGrp="1"/>
          </p:cNvSpPr>
          <p:nvPr>
            <p:ph idx="1"/>
          </p:nvPr>
        </p:nvSpPr>
        <p:spPr>
          <a:xfrm>
            <a:off x="1143000" y="1371600"/>
            <a:ext cx="4724400" cy="4983163"/>
          </a:xfrm>
        </p:spPr>
        <p:txBody>
          <a:bodyPr>
            <a:normAutofit fontScale="85000" lnSpcReduction="20000"/>
          </a:bodyPr>
          <a:lstStyle/>
          <a:p>
            <a:pPr marL="82296" indent="0">
              <a:buNone/>
            </a:pPr>
            <a:endParaRPr lang="en-US" dirty="0"/>
          </a:p>
          <a:p>
            <a:r>
              <a:rPr lang="en-US" dirty="0"/>
              <a:t>First contact</a:t>
            </a:r>
          </a:p>
          <a:p>
            <a:pPr marL="0" indent="0">
              <a:buNone/>
            </a:pPr>
            <a:endParaRPr lang="en-US" dirty="0"/>
          </a:p>
          <a:p>
            <a:pPr lvl="1"/>
            <a:r>
              <a:rPr lang="en-US" dirty="0"/>
              <a:t>Ebola, TB, anthrax</a:t>
            </a:r>
          </a:p>
          <a:p>
            <a:pPr marL="402336" lvl="1" indent="0">
              <a:buNone/>
            </a:pPr>
            <a:endParaRPr lang="en-US" dirty="0"/>
          </a:p>
          <a:p>
            <a:r>
              <a:rPr lang="en-US" dirty="0"/>
              <a:t>Gender related norms</a:t>
            </a:r>
          </a:p>
          <a:p>
            <a:pPr lvl="1"/>
            <a:r>
              <a:rPr lang="en-US" dirty="0"/>
              <a:t>Value of males against females</a:t>
            </a:r>
          </a:p>
          <a:p>
            <a:pPr lvl="1"/>
            <a:r>
              <a:rPr lang="en-US" dirty="0"/>
              <a:t>Vaccination rates </a:t>
            </a:r>
          </a:p>
          <a:p>
            <a:pPr lvl="1"/>
            <a:r>
              <a:rPr lang="en-US" dirty="0"/>
              <a:t>Risk factors: pastoralist communities and cholera outbreak</a:t>
            </a:r>
          </a:p>
          <a:p>
            <a:pPr marL="402336" lvl="1" indent="0">
              <a:buNone/>
            </a:pPr>
            <a:endParaRPr lang="en-US" dirty="0"/>
          </a:p>
          <a:p>
            <a:r>
              <a:rPr lang="en-US" dirty="0"/>
              <a:t>Gender roles and responsibilities</a:t>
            </a:r>
          </a:p>
          <a:p>
            <a:pPr lvl="1"/>
            <a:r>
              <a:rPr lang="en-US" dirty="0"/>
              <a:t>Schistosomiasis</a:t>
            </a:r>
          </a:p>
          <a:p>
            <a:pPr lvl="1"/>
            <a:r>
              <a:rPr lang="en-US" dirty="0"/>
              <a:t> Guinea worm</a:t>
            </a:r>
          </a:p>
          <a:p>
            <a:pPr marL="402336" lvl="1" indent="0">
              <a:buNone/>
            </a:pPr>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2600" y="3694057"/>
            <a:ext cx="28194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1" y="1371600"/>
            <a:ext cx="281940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83534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7315200" cy="457200"/>
          </a:xfrm>
        </p:spPr>
        <p:txBody>
          <a:bodyPr>
            <a:noAutofit/>
          </a:bodyPr>
          <a:lstStyle/>
          <a:p>
            <a:r>
              <a:rPr lang="en-US" sz="2800" dirty="0"/>
              <a:t>Exposure to Pathogens </a:t>
            </a:r>
          </a:p>
        </p:txBody>
      </p:sp>
      <p:sp>
        <p:nvSpPr>
          <p:cNvPr id="3" name="Content Placeholder 2"/>
          <p:cNvSpPr>
            <a:spLocks noGrp="1"/>
          </p:cNvSpPr>
          <p:nvPr>
            <p:ph idx="1"/>
          </p:nvPr>
        </p:nvSpPr>
        <p:spPr>
          <a:xfrm>
            <a:off x="1051142" y="914400"/>
            <a:ext cx="5029200" cy="5334000"/>
          </a:xfrm>
        </p:spPr>
        <p:txBody>
          <a:bodyPr>
            <a:normAutofit fontScale="40000" lnSpcReduction="20000"/>
          </a:bodyPr>
          <a:lstStyle/>
          <a:p>
            <a:pPr marL="82296" indent="0">
              <a:buNone/>
            </a:pPr>
            <a:endParaRPr lang="en-US" dirty="0"/>
          </a:p>
          <a:p>
            <a:endParaRPr lang="en-US" dirty="0"/>
          </a:p>
          <a:p>
            <a:pPr marL="0" indent="0">
              <a:buNone/>
            </a:pPr>
            <a:endParaRPr lang="en-US" dirty="0"/>
          </a:p>
          <a:p>
            <a:r>
              <a:rPr lang="en-US" sz="3800" dirty="0"/>
              <a:t>Occupational exposure</a:t>
            </a:r>
          </a:p>
          <a:p>
            <a:pPr lvl="1"/>
            <a:r>
              <a:rPr lang="en-US" sz="3800" dirty="0"/>
              <a:t>Hunters, gatherers, preparing meals</a:t>
            </a:r>
          </a:p>
          <a:p>
            <a:pPr lvl="1"/>
            <a:endParaRPr lang="en-US" sz="3800" dirty="0"/>
          </a:p>
          <a:p>
            <a:pPr lvl="1"/>
            <a:r>
              <a:rPr lang="en-US" sz="3800" dirty="0"/>
              <a:t>Outdoor activities and rabies in Ethiopia</a:t>
            </a:r>
          </a:p>
          <a:p>
            <a:pPr lvl="1"/>
            <a:r>
              <a:rPr lang="en-US" sz="3800" dirty="0"/>
              <a:t>Raw milk and TB among the Somali community</a:t>
            </a:r>
          </a:p>
          <a:p>
            <a:pPr marL="402336" lvl="1" indent="0">
              <a:buNone/>
            </a:pPr>
            <a:endParaRPr lang="en-US" sz="3800" dirty="0"/>
          </a:p>
          <a:p>
            <a:r>
              <a:rPr lang="en-US" sz="3800" dirty="0"/>
              <a:t>Caring for sick/dead family members</a:t>
            </a:r>
          </a:p>
          <a:p>
            <a:pPr marL="82296" indent="0">
              <a:buNone/>
            </a:pPr>
            <a:endParaRPr lang="en-US" sz="3800" dirty="0"/>
          </a:p>
          <a:p>
            <a:r>
              <a:rPr lang="en-US" sz="3800" dirty="0"/>
              <a:t>Child care and care takers</a:t>
            </a:r>
          </a:p>
          <a:p>
            <a:pPr marL="82296" indent="0">
              <a:buNone/>
            </a:pPr>
            <a:endParaRPr lang="en-US" sz="3800" dirty="0"/>
          </a:p>
          <a:p>
            <a:r>
              <a:rPr lang="en-US" sz="3800" dirty="0"/>
              <a:t>Exposure in health care setting</a:t>
            </a:r>
          </a:p>
          <a:p>
            <a:pPr marL="82296" indent="0">
              <a:buNone/>
            </a:pPr>
            <a:endParaRPr lang="en-US" sz="3800" dirty="0"/>
          </a:p>
          <a:p>
            <a:r>
              <a:rPr lang="en-US" sz="3800" dirty="0"/>
              <a:t>Exposure to livestock</a:t>
            </a:r>
          </a:p>
          <a:p>
            <a:pPr lvl="1"/>
            <a:r>
              <a:rPr lang="en-US" sz="3800" dirty="0"/>
              <a:t>Slaughter and marketing</a:t>
            </a:r>
          </a:p>
          <a:p>
            <a:pPr marL="402336" lvl="1" indent="0">
              <a:buNone/>
            </a:pPr>
            <a:endParaRPr lang="en-US" sz="3800" dirty="0"/>
          </a:p>
          <a:p>
            <a:pPr lvl="1"/>
            <a:endParaRPr lang="en-US"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828800"/>
            <a:ext cx="2514600" cy="425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47307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698311"/>
            <a:ext cx="7315200" cy="457200"/>
          </a:xfrm>
        </p:spPr>
        <p:txBody>
          <a:bodyPr>
            <a:noAutofit/>
          </a:bodyPr>
          <a:lstStyle/>
          <a:p>
            <a:r>
              <a:rPr lang="en-US" sz="2800" dirty="0"/>
              <a:t>Response to </a:t>
            </a:r>
            <a:r>
              <a:rPr lang="en-US" sz="2800" dirty="0" smtClean="0"/>
              <a:t>Infections</a:t>
            </a:r>
            <a:endParaRPr lang="en-US" sz="2800" dirty="0"/>
          </a:p>
        </p:txBody>
      </p:sp>
      <p:sp>
        <p:nvSpPr>
          <p:cNvPr id="3" name="Content Placeholder 2"/>
          <p:cNvSpPr>
            <a:spLocks noGrp="1"/>
          </p:cNvSpPr>
          <p:nvPr>
            <p:ph idx="1"/>
          </p:nvPr>
        </p:nvSpPr>
        <p:spPr>
          <a:xfrm>
            <a:off x="990600" y="1371600"/>
            <a:ext cx="5029200" cy="5334000"/>
          </a:xfrm>
        </p:spPr>
        <p:txBody>
          <a:bodyPr>
            <a:normAutofit fontScale="92500" lnSpcReduction="20000"/>
          </a:bodyPr>
          <a:lstStyle/>
          <a:p>
            <a:r>
              <a:rPr lang="en-US" dirty="0"/>
              <a:t>Prompt treatment</a:t>
            </a:r>
          </a:p>
          <a:p>
            <a:pPr lvl="1"/>
            <a:r>
              <a:rPr lang="en-US" dirty="0"/>
              <a:t>Role of culture</a:t>
            </a:r>
          </a:p>
          <a:p>
            <a:pPr marL="457200" lvl="1" indent="0">
              <a:buNone/>
            </a:pPr>
            <a:endParaRPr lang="en-US" dirty="0"/>
          </a:p>
          <a:p>
            <a:pPr lvl="1"/>
            <a:r>
              <a:rPr lang="en-US" dirty="0"/>
              <a:t>Access to information</a:t>
            </a:r>
          </a:p>
          <a:p>
            <a:pPr lvl="1"/>
            <a:r>
              <a:rPr lang="en-US" dirty="0"/>
              <a:t>Access to resources</a:t>
            </a:r>
          </a:p>
          <a:p>
            <a:r>
              <a:rPr lang="en-US" dirty="0"/>
              <a:t>Use of informal health services</a:t>
            </a:r>
          </a:p>
          <a:p>
            <a:pPr marL="82296" indent="0">
              <a:buNone/>
            </a:pPr>
            <a:endParaRPr lang="en-US" dirty="0"/>
          </a:p>
          <a:p>
            <a:r>
              <a:rPr lang="en-US" dirty="0"/>
              <a:t>Cheaper health care</a:t>
            </a:r>
          </a:p>
          <a:p>
            <a:pPr lvl="1"/>
            <a:r>
              <a:rPr lang="en-US" dirty="0"/>
              <a:t>TB treatment in Ethiopia</a:t>
            </a:r>
          </a:p>
          <a:p>
            <a:pPr marL="402336" lvl="1" indent="0">
              <a:buNone/>
            </a:pPr>
            <a:endParaRPr lang="en-US" dirty="0"/>
          </a:p>
          <a:p>
            <a:r>
              <a:rPr lang="en-US" dirty="0"/>
              <a:t>Adherence to treatment</a:t>
            </a:r>
          </a:p>
          <a:p>
            <a:pPr lvl="1"/>
            <a:r>
              <a:rPr lang="en-US" dirty="0"/>
              <a:t>MDR TB</a:t>
            </a:r>
          </a:p>
          <a:p>
            <a:pPr lvl="1"/>
            <a:r>
              <a:rPr lang="en-US" dirty="0"/>
              <a:t>Time constraints</a:t>
            </a:r>
          </a:p>
          <a:p>
            <a:pPr marL="82296" indent="0">
              <a:buNone/>
            </a:pPr>
            <a:endParaRPr lang="en-US" dirty="0"/>
          </a:p>
          <a:p>
            <a:pPr marL="402336" lvl="1" indent="0">
              <a:buNone/>
            </a:pPr>
            <a:endParaRPr lang="en-US" dirty="0"/>
          </a:p>
          <a:p>
            <a:pPr lvl="1"/>
            <a:endParaRPr lang="en-US" dirty="0"/>
          </a:p>
        </p:txBody>
      </p:sp>
      <p:pic>
        <p:nvPicPr>
          <p:cNvPr id="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752600"/>
            <a:ext cx="304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807521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52857"/>
            <a:ext cx="7315200" cy="457200"/>
          </a:xfrm>
        </p:spPr>
        <p:txBody>
          <a:bodyPr>
            <a:noAutofit/>
          </a:bodyPr>
          <a:lstStyle/>
          <a:p>
            <a:r>
              <a:rPr lang="en-US" sz="2800" dirty="0"/>
              <a:t>Effectiveness of Health Interventions</a:t>
            </a:r>
          </a:p>
        </p:txBody>
      </p:sp>
      <p:sp>
        <p:nvSpPr>
          <p:cNvPr id="3" name="Content Placeholder 2"/>
          <p:cNvSpPr>
            <a:spLocks noGrp="1"/>
          </p:cNvSpPr>
          <p:nvPr>
            <p:ph idx="1"/>
          </p:nvPr>
        </p:nvSpPr>
        <p:spPr>
          <a:xfrm>
            <a:off x="990600" y="1371600"/>
            <a:ext cx="5334000" cy="5334000"/>
          </a:xfrm>
        </p:spPr>
        <p:txBody>
          <a:bodyPr>
            <a:normAutofit fontScale="85000" lnSpcReduction="20000"/>
          </a:bodyPr>
          <a:lstStyle/>
          <a:p>
            <a:r>
              <a:rPr lang="en-US" dirty="0"/>
              <a:t>The gendered structure of societies</a:t>
            </a:r>
          </a:p>
          <a:p>
            <a:pPr marL="82296" indent="0">
              <a:buNone/>
            </a:pPr>
            <a:endParaRPr lang="en-US" dirty="0"/>
          </a:p>
          <a:p>
            <a:pPr marL="82296" indent="0">
              <a:buNone/>
            </a:pPr>
            <a:endParaRPr lang="en-US" dirty="0"/>
          </a:p>
          <a:p>
            <a:r>
              <a:rPr lang="en-US" dirty="0"/>
              <a:t>Interventions need to take gender/culture into consideration</a:t>
            </a:r>
          </a:p>
          <a:p>
            <a:pPr lvl="1"/>
            <a:r>
              <a:rPr lang="en-US" dirty="0"/>
              <a:t>Vector control activities: malaria</a:t>
            </a:r>
          </a:p>
          <a:p>
            <a:pPr marL="82296" indent="0">
              <a:buNone/>
            </a:pPr>
            <a:endParaRPr lang="en-US" dirty="0"/>
          </a:p>
          <a:p>
            <a:r>
              <a:rPr lang="en-US" dirty="0"/>
              <a:t>Gender sensitive communication</a:t>
            </a:r>
          </a:p>
          <a:p>
            <a:pPr lvl="1"/>
            <a:r>
              <a:rPr lang="en-US" dirty="0"/>
              <a:t>Risk communication during outbreaks</a:t>
            </a:r>
          </a:p>
          <a:p>
            <a:pPr lvl="1"/>
            <a:r>
              <a:rPr lang="en-US" dirty="0"/>
              <a:t>Women not as active in public sphere</a:t>
            </a:r>
          </a:p>
          <a:p>
            <a:pPr lvl="1"/>
            <a:r>
              <a:rPr lang="en-US" dirty="0"/>
              <a:t>Ebola outbreak</a:t>
            </a:r>
          </a:p>
          <a:p>
            <a:pPr lvl="1"/>
            <a:r>
              <a:rPr lang="en-US" dirty="0"/>
              <a:t>Avian influenza extension workers</a:t>
            </a:r>
          </a:p>
          <a:p>
            <a:pPr marL="402336" lvl="1" indent="0">
              <a:buNone/>
            </a:pPr>
            <a:endParaRPr lang="en-US" dirty="0"/>
          </a:p>
          <a:p>
            <a:r>
              <a:rPr lang="en-US" dirty="0"/>
              <a:t>Interventions in animal health</a:t>
            </a:r>
          </a:p>
          <a:p>
            <a:pPr marL="82296" indent="0">
              <a:buNone/>
            </a:pPr>
            <a:endParaRPr lang="en-US" dirty="0"/>
          </a:p>
          <a:p>
            <a:pPr marL="402336" lvl="1" indent="0">
              <a:buNone/>
            </a:pPr>
            <a:endParaRPr lang="en-US" dirty="0"/>
          </a:p>
          <a:p>
            <a:pPr lvl="1"/>
            <a:endParaRPr lang="en-US" dirty="0"/>
          </a:p>
        </p:txBody>
      </p:sp>
      <p:pic>
        <p:nvPicPr>
          <p:cNvPr id="8" name="Picture 7"/>
          <p:cNvPicPr>
            <a:picLocks noChangeAspect="1" noChangeArrowheads="1"/>
          </p:cNvPicPr>
          <p:nvPr/>
        </p:nvPicPr>
        <p:blipFill>
          <a:blip r:embed="rId2" cstate="print"/>
          <a:srcRect/>
          <a:stretch>
            <a:fillRect/>
          </a:stretch>
        </p:blipFill>
        <p:spPr bwMode="auto">
          <a:xfrm>
            <a:off x="6781800" y="1371601"/>
            <a:ext cx="1885950" cy="2286000"/>
          </a:xfrm>
          <a:prstGeom prst="rect">
            <a:avLst/>
          </a:prstGeom>
          <a:noFill/>
          <a:ln w="9525">
            <a:noFill/>
            <a:miter lim="800000"/>
            <a:headEnd/>
            <a:tailEnd/>
          </a:ln>
        </p:spPr>
      </p:pic>
      <p:pic>
        <p:nvPicPr>
          <p:cNvPr id="9" name="Picture 8"/>
          <p:cNvPicPr>
            <a:picLocks noChangeAspect="1" noChangeArrowheads="1"/>
          </p:cNvPicPr>
          <p:nvPr/>
        </p:nvPicPr>
        <p:blipFill>
          <a:blip r:embed="rId3" cstate="print"/>
          <a:srcRect/>
          <a:stretch>
            <a:fillRect/>
          </a:stretch>
        </p:blipFill>
        <p:spPr bwMode="auto">
          <a:xfrm>
            <a:off x="6783105" y="3810000"/>
            <a:ext cx="1885950" cy="2362200"/>
          </a:xfrm>
          <a:prstGeom prst="rect">
            <a:avLst/>
          </a:prstGeom>
          <a:noFill/>
          <a:ln w="9525">
            <a:noFill/>
            <a:miter lim="800000"/>
            <a:headEnd/>
            <a:tailEnd/>
          </a:ln>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15709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647699"/>
            <a:ext cx="6798734" cy="533401"/>
          </a:xfrm>
        </p:spPr>
        <p:txBody>
          <a:bodyPr>
            <a:normAutofit fontScale="90000"/>
          </a:bodyPr>
          <a:lstStyle/>
          <a:p>
            <a:r>
              <a:rPr lang="en-US" sz="2800" dirty="0"/>
              <a:t>Gender and diseases of zoonotic origin</a:t>
            </a:r>
            <a:br>
              <a:rPr lang="en-US" sz="2800" dirty="0"/>
            </a:br>
            <a:endParaRPr lang="en-US" sz="2800" dirty="0"/>
          </a:p>
        </p:txBody>
      </p:sp>
      <p:sp>
        <p:nvSpPr>
          <p:cNvPr id="3" name="Content Placeholder 2"/>
          <p:cNvSpPr>
            <a:spLocks noGrp="1"/>
          </p:cNvSpPr>
          <p:nvPr>
            <p:ph sz="half" idx="1"/>
          </p:nvPr>
        </p:nvSpPr>
        <p:spPr>
          <a:xfrm>
            <a:off x="845768" y="1092390"/>
            <a:ext cx="4736592" cy="5029200"/>
          </a:xfrm>
        </p:spPr>
        <p:txBody>
          <a:bodyPr>
            <a:noAutofit/>
          </a:bodyPr>
          <a:lstStyle/>
          <a:p>
            <a:r>
              <a:rPr lang="en-US" sz="2000" dirty="0"/>
              <a:t>75% of all emerging pathogens</a:t>
            </a:r>
          </a:p>
          <a:p>
            <a:r>
              <a:rPr lang="en-US" sz="2000" dirty="0"/>
              <a:t>More than half of all human pathogens</a:t>
            </a:r>
          </a:p>
          <a:p>
            <a:r>
              <a:rPr lang="en-US" sz="2000" dirty="0"/>
              <a:t>Gender division of labor</a:t>
            </a:r>
          </a:p>
          <a:p>
            <a:pPr lvl="1"/>
            <a:r>
              <a:rPr lang="en-US" sz="2000" dirty="0"/>
              <a:t>Care and marketing </a:t>
            </a:r>
          </a:p>
          <a:p>
            <a:r>
              <a:rPr lang="en-US" sz="2000" dirty="0"/>
              <a:t>Extension services focus more on larger enterprises than backyard farms</a:t>
            </a:r>
          </a:p>
          <a:p>
            <a:r>
              <a:rPr lang="en-US" sz="2000" dirty="0"/>
              <a:t>Reduces access to information, medical veterinary services</a:t>
            </a:r>
          </a:p>
          <a:p>
            <a:r>
              <a:rPr lang="en-US" sz="2000" dirty="0"/>
              <a:t>Not actual owners of farms: Avian</a:t>
            </a:r>
          </a:p>
          <a:p>
            <a:pPr marL="82296" indent="0">
              <a:buNone/>
            </a:pPr>
            <a:r>
              <a:rPr lang="en-US" sz="2000" dirty="0"/>
              <a:t>influenza</a:t>
            </a:r>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1149096"/>
            <a:ext cx="2393240"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5757" y="3499105"/>
            <a:ext cx="237172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743487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628650" y="228600"/>
            <a:ext cx="7886700" cy="1066800"/>
          </a:xfrm>
        </p:spPr>
        <p:txBody>
          <a:bodyPr>
            <a:normAutofit fontScale="90000"/>
          </a:bodyPr>
          <a:lstStyle/>
          <a:p>
            <a:pPr eaLnBrk="1" hangingPunct="1"/>
            <a:r>
              <a:rPr lang="en-GB" altLang="en-US" sz="3600" b="1" dirty="0"/>
              <a:t>Gender and diseases: A case of epidemic prone diseases</a:t>
            </a:r>
          </a:p>
        </p:txBody>
      </p:sp>
      <p:sp>
        <p:nvSpPr>
          <p:cNvPr id="3" name="Content Placeholder 2"/>
          <p:cNvSpPr>
            <a:spLocks noGrp="1"/>
          </p:cNvSpPr>
          <p:nvPr>
            <p:ph idx="1"/>
          </p:nvPr>
        </p:nvSpPr>
        <p:spPr>
          <a:xfrm>
            <a:off x="228600" y="1295400"/>
            <a:ext cx="8534400" cy="5105400"/>
          </a:xfrm>
        </p:spPr>
        <p:txBody>
          <a:bodyPr rtlCol="0">
            <a:normAutofit/>
          </a:bodyPr>
          <a:lstStyle/>
          <a:p>
            <a:pPr eaLnBrk="1" fontAlgn="auto" hangingPunct="1">
              <a:spcAft>
                <a:spcPts val="0"/>
              </a:spcAft>
              <a:buFont typeface="Arial" panose="020B0604020202020204" pitchFamily="34" charset="0"/>
              <a:buChar char="•"/>
              <a:defRPr/>
            </a:pPr>
            <a:r>
              <a:rPr lang="en-GB" sz="2800" dirty="0" smtClean="0"/>
              <a:t>Epidemic prone Diseases lead to outbreaks and or epidemics</a:t>
            </a:r>
          </a:p>
          <a:p>
            <a:pPr eaLnBrk="1" fontAlgn="auto" hangingPunct="1">
              <a:spcAft>
                <a:spcPts val="0"/>
              </a:spcAft>
              <a:buFont typeface="Arial" panose="020B0604020202020204" pitchFamily="34" charset="0"/>
              <a:buChar char="•"/>
              <a:defRPr/>
            </a:pPr>
            <a:r>
              <a:rPr lang="en-US" sz="2800" dirty="0" smtClean="0"/>
              <a:t>Time spent at home and away from home</a:t>
            </a:r>
          </a:p>
          <a:p>
            <a:pPr lvl="1" eaLnBrk="1" fontAlgn="auto" hangingPunct="1">
              <a:spcAft>
                <a:spcPts val="0"/>
              </a:spcAft>
              <a:buFont typeface="Wingdings" panose="05000000000000000000" pitchFamily="2" charset="2"/>
              <a:buChar char="Ø"/>
              <a:defRPr/>
            </a:pPr>
            <a:r>
              <a:rPr lang="en-US" dirty="0" smtClean="0"/>
              <a:t>Do males spend more time away from home than women? </a:t>
            </a:r>
          </a:p>
          <a:p>
            <a:pPr lvl="1" eaLnBrk="1" fontAlgn="auto" hangingPunct="1">
              <a:spcAft>
                <a:spcPts val="0"/>
              </a:spcAft>
              <a:buFont typeface="Wingdings" panose="05000000000000000000" pitchFamily="2" charset="2"/>
              <a:buChar char="Ø"/>
              <a:defRPr/>
            </a:pPr>
            <a:r>
              <a:rPr lang="en-US" dirty="0" smtClean="0"/>
              <a:t>What are they always doing while away from home?</a:t>
            </a:r>
          </a:p>
          <a:p>
            <a:pPr eaLnBrk="1" fontAlgn="auto" hangingPunct="1">
              <a:spcAft>
                <a:spcPts val="0"/>
              </a:spcAft>
              <a:buFont typeface="Arial" panose="020B0604020202020204" pitchFamily="34" charset="0"/>
              <a:buChar char="•"/>
              <a:defRPr/>
            </a:pPr>
            <a:r>
              <a:rPr lang="en-US" sz="2800" dirty="0" smtClean="0"/>
              <a:t>Responsibility for caring for the sick</a:t>
            </a:r>
          </a:p>
          <a:p>
            <a:pPr lvl="1" eaLnBrk="1" fontAlgn="auto" hangingPunct="1">
              <a:spcAft>
                <a:spcPts val="0"/>
              </a:spcAft>
              <a:buFont typeface="Wingdings" panose="05000000000000000000" pitchFamily="2" charset="2"/>
              <a:buChar char="Ø"/>
              <a:defRPr/>
            </a:pPr>
            <a:r>
              <a:rPr lang="en-US" dirty="0"/>
              <a:t> </a:t>
            </a:r>
            <a:r>
              <a:rPr lang="en-US" dirty="0" smtClean="0"/>
              <a:t>Are women are more likely than men to take care of the sick? (both at health facilities and at home) </a:t>
            </a:r>
          </a:p>
          <a:p>
            <a:pPr lvl="1" eaLnBrk="1" fontAlgn="auto" hangingPunct="1">
              <a:spcAft>
                <a:spcPts val="0"/>
              </a:spcAft>
              <a:buFont typeface="Wingdings" panose="05000000000000000000" pitchFamily="2" charset="2"/>
              <a:buChar char="Ø"/>
              <a:defRPr/>
            </a:pPr>
            <a:r>
              <a:rPr lang="en-US" dirty="0" smtClean="0"/>
              <a:t>Should men and women provide the same kind of care for the sick? What are those types of care?</a:t>
            </a:r>
          </a:p>
          <a:p>
            <a:pPr marL="0" indent="0" eaLnBrk="1" fontAlgn="auto" hangingPunct="1">
              <a:spcAft>
                <a:spcPts val="0"/>
              </a:spcAft>
              <a:buFont typeface="Arial" panose="020B0604020202020204" pitchFamily="34" charset="0"/>
              <a:buNone/>
              <a:defRPr/>
            </a:pPr>
            <a:endParaRPr lang="en-GB" sz="2800" dirty="0" smtClean="0"/>
          </a:p>
        </p:txBody>
      </p:sp>
      <p:pic>
        <p:nvPicPr>
          <p:cNvPr id="7373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6096000"/>
            <a:ext cx="845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6036335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Avian influenza</a:t>
            </a:r>
            <a:br>
              <a:rPr lang="en-US" sz="2800" dirty="0"/>
            </a:br>
            <a:endParaRPr lang="en-US" sz="2800" dirty="0"/>
          </a:p>
        </p:txBody>
      </p:sp>
      <p:sp>
        <p:nvSpPr>
          <p:cNvPr id="3" name="Content Placeholder 2"/>
          <p:cNvSpPr>
            <a:spLocks noGrp="1"/>
          </p:cNvSpPr>
          <p:nvPr>
            <p:ph sz="half" idx="1"/>
          </p:nvPr>
        </p:nvSpPr>
        <p:spPr>
          <a:xfrm>
            <a:off x="1435608" y="1371600"/>
            <a:ext cx="4279392" cy="4815840"/>
          </a:xfrm>
        </p:spPr>
        <p:txBody>
          <a:bodyPr>
            <a:normAutofit fontScale="92500" lnSpcReduction="10000"/>
          </a:bodyPr>
          <a:lstStyle/>
          <a:p>
            <a:r>
              <a:rPr lang="en-US" sz="2400" dirty="0"/>
              <a:t>Small poultry farms run by women were excluded from extension</a:t>
            </a:r>
          </a:p>
          <a:p>
            <a:pPr marL="82296" indent="0">
              <a:buNone/>
            </a:pPr>
            <a:endParaRPr lang="en-US" sz="2400" dirty="0"/>
          </a:p>
          <a:p>
            <a:r>
              <a:rPr lang="en-US" sz="2400" dirty="0"/>
              <a:t>Excluded from compensation</a:t>
            </a:r>
          </a:p>
          <a:p>
            <a:pPr marL="82296" indent="0">
              <a:buNone/>
            </a:pPr>
            <a:endParaRPr lang="en-US" sz="2400" dirty="0"/>
          </a:p>
          <a:p>
            <a:r>
              <a:rPr lang="en-US" sz="2400" dirty="0"/>
              <a:t>Risk of exposure was very high</a:t>
            </a:r>
          </a:p>
          <a:p>
            <a:pPr marL="82296" indent="0">
              <a:buNone/>
            </a:pPr>
            <a:endParaRPr lang="en-US" sz="2400" dirty="0"/>
          </a:p>
          <a:p>
            <a:r>
              <a:rPr lang="en-US" sz="2400" dirty="0"/>
              <a:t>Little or no biosecurity</a:t>
            </a:r>
          </a:p>
          <a:p>
            <a:pPr marL="82296" indent="0">
              <a:buNone/>
            </a:pPr>
            <a:endParaRPr lang="en-US" sz="2400" dirty="0"/>
          </a:p>
          <a:p>
            <a:r>
              <a:rPr lang="en-US" sz="2400" dirty="0"/>
              <a:t>If there is no compensation, people sell their birds</a:t>
            </a:r>
          </a:p>
          <a:p>
            <a:pPr marL="82296" indent="0">
              <a:buNone/>
            </a:pPr>
            <a:endParaRPr lang="en-US" dirty="0"/>
          </a:p>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1524000"/>
            <a:ext cx="2752725"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9258" y="3639437"/>
            <a:ext cx="29083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0961604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6866" y="457201"/>
            <a:ext cx="6798734" cy="914400"/>
          </a:xfrm>
        </p:spPr>
        <p:txBody>
          <a:bodyPr>
            <a:normAutofit fontScale="90000"/>
          </a:bodyPr>
          <a:lstStyle/>
          <a:p>
            <a:r>
              <a:rPr lang="en-US" sz="2800" dirty="0"/>
              <a:t>Gender and disease surveillance</a:t>
            </a:r>
            <a:br>
              <a:rPr lang="en-US" sz="2800" dirty="0"/>
            </a:br>
            <a:endParaRPr lang="en-US" sz="2800" dirty="0"/>
          </a:p>
        </p:txBody>
      </p:sp>
      <p:sp>
        <p:nvSpPr>
          <p:cNvPr id="3" name="Content Placeholder 2"/>
          <p:cNvSpPr>
            <a:spLocks noGrp="1"/>
          </p:cNvSpPr>
          <p:nvPr>
            <p:ph sz="half" idx="1"/>
          </p:nvPr>
        </p:nvSpPr>
        <p:spPr>
          <a:xfrm>
            <a:off x="1435608" y="1371600"/>
            <a:ext cx="4355592" cy="5105400"/>
          </a:xfrm>
        </p:spPr>
        <p:txBody>
          <a:bodyPr>
            <a:normAutofit fontScale="92500"/>
          </a:bodyPr>
          <a:lstStyle/>
          <a:p>
            <a:pPr marL="82296" indent="0">
              <a:buNone/>
            </a:pPr>
            <a:endParaRPr lang="en-US" dirty="0"/>
          </a:p>
          <a:p>
            <a:r>
              <a:rPr lang="en-US" dirty="0"/>
              <a:t>Need for disaggregated data by sex</a:t>
            </a:r>
          </a:p>
          <a:p>
            <a:pPr lvl="1"/>
            <a:r>
              <a:rPr lang="en-US" dirty="0"/>
              <a:t>Assumption that sex and gender not crucial</a:t>
            </a:r>
          </a:p>
          <a:p>
            <a:r>
              <a:rPr lang="en-US" dirty="0"/>
              <a:t>Need for data on pregnancy status</a:t>
            </a:r>
          </a:p>
          <a:p>
            <a:r>
              <a:rPr lang="en-US" dirty="0"/>
              <a:t>Gender biases in surveillance data</a:t>
            </a:r>
          </a:p>
          <a:p>
            <a:pPr lvl="1"/>
            <a:r>
              <a:rPr lang="en-US" dirty="0"/>
              <a:t>undercount the relative importance of symptoms that can only affect one sex</a:t>
            </a:r>
          </a:p>
          <a:p>
            <a:pPr lvl="1"/>
            <a:r>
              <a:rPr lang="en-US" dirty="0"/>
              <a:t>TB diagnosis cough/sputum</a:t>
            </a:r>
          </a:p>
          <a:p>
            <a:pPr lvl="1"/>
            <a:r>
              <a:rPr lang="en-US" dirty="0"/>
              <a:t>Tuberculin test negative for women</a:t>
            </a:r>
          </a:p>
          <a:p>
            <a:r>
              <a:rPr lang="en-US" dirty="0"/>
              <a:t>Gender issues in analysis</a:t>
            </a:r>
          </a:p>
          <a:p>
            <a:pPr marL="82296" indent="0">
              <a:buNone/>
            </a:pPr>
            <a:endParaRPr lang="en-US" dirty="0"/>
          </a:p>
        </p:txBody>
      </p:sp>
      <p:pic>
        <p:nvPicPr>
          <p:cNvPr id="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4600" y="1371600"/>
            <a:ext cx="2393240"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3733800"/>
            <a:ext cx="2371725"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6987146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a:xfrm>
            <a:off x="1447800" y="1600200"/>
            <a:ext cx="6781800" cy="4525963"/>
          </a:xfrm>
        </p:spPr>
        <p:txBody>
          <a:bodyPr vert="horz"/>
          <a:lstStyle/>
          <a:p>
            <a:pPr marL="0" indent="0" algn="just">
              <a:buFont typeface="Arial" charset="0"/>
              <a:buNone/>
              <a:defRPr/>
            </a:pPr>
            <a:r>
              <a:rPr lang="en-US" dirty="0"/>
              <a:t>Any there </a:t>
            </a:r>
            <a:r>
              <a:rPr lang="en-US" dirty="0" smtClean="0"/>
              <a:t>gender </a:t>
            </a:r>
            <a:r>
              <a:rPr lang="en-US" dirty="0"/>
              <a:t>roles in your community that can make:</a:t>
            </a:r>
          </a:p>
          <a:p>
            <a:pPr marL="0" indent="0" algn="just">
              <a:buFont typeface="Arial" charset="0"/>
              <a:buNone/>
              <a:defRPr/>
            </a:pPr>
            <a:endParaRPr lang="en-US" dirty="0"/>
          </a:p>
          <a:p>
            <a:pPr marL="514350" indent="-514350" algn="just">
              <a:buFont typeface="+mj-lt"/>
              <a:buAutoNum type="arabicPeriod"/>
              <a:defRPr/>
            </a:pPr>
            <a:r>
              <a:rPr lang="en-US" dirty="0"/>
              <a:t>Individuals vulnerable to infectious disease?</a:t>
            </a:r>
          </a:p>
          <a:p>
            <a:pPr marL="514350" indent="-514350" algn="just">
              <a:buFont typeface="+mj-lt"/>
              <a:buAutoNum type="arabicPeriod"/>
              <a:defRPr/>
            </a:pPr>
            <a:r>
              <a:rPr lang="en-US" dirty="0"/>
              <a:t>Expose Individuals to infectious disease?</a:t>
            </a:r>
          </a:p>
          <a:p>
            <a:pPr marL="0" indent="0" algn="just">
              <a:buFont typeface="Arial" charset="0"/>
              <a:buNone/>
              <a:defRPr/>
            </a:pPr>
            <a:r>
              <a:rPr lang="en-US" dirty="0"/>
              <a:t>(Distinguish if male/ female/ age group involved)</a:t>
            </a:r>
          </a:p>
        </p:txBody>
      </p:sp>
      <p:sp>
        <p:nvSpPr>
          <p:cNvPr id="16387" name="TextBox 3"/>
          <p:cNvSpPr txBox="1">
            <a:spLocks noChangeArrowheads="1"/>
          </p:cNvSpPr>
          <p:nvPr/>
        </p:nvSpPr>
        <p:spPr bwMode="auto">
          <a:xfrm>
            <a:off x="827088" y="342900"/>
            <a:ext cx="25257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FF0000"/>
                </a:solidFill>
              </a:rPr>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8558180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Vertical Text Placeholder 2"/>
          <p:cNvSpPr>
            <a:spLocks noGrp="1"/>
          </p:cNvSpPr>
          <p:nvPr>
            <p:ph type="body" orient="vert" idx="1"/>
          </p:nvPr>
        </p:nvSpPr>
        <p:spPr>
          <a:xfrm>
            <a:off x="1219200" y="2286000"/>
            <a:ext cx="6400800" cy="3638550"/>
          </a:xfrm>
        </p:spPr>
        <p:txBody>
          <a:bodyPr vert="horz"/>
          <a:lstStyle/>
          <a:p>
            <a:pPr marL="514350" indent="-514350" algn="just">
              <a:buFont typeface="Calibri" panose="020F0502020204030204" pitchFamily="34" charset="0"/>
              <a:buAutoNum type="arabicPeriod"/>
            </a:pPr>
            <a:r>
              <a:rPr lang="en-US" altLang="en-US" dirty="0"/>
              <a:t>Any practices in your community that prevent your community from accessing health services?</a:t>
            </a:r>
          </a:p>
          <a:p>
            <a:pPr marL="514350" indent="-514350" algn="just">
              <a:buFont typeface="Calibri" panose="020F0502020204030204" pitchFamily="34" charset="0"/>
              <a:buAutoNum type="arabicPeriod"/>
            </a:pPr>
            <a:r>
              <a:rPr lang="en-US" altLang="en-US" dirty="0"/>
              <a:t>Any practices in your community that prevent health interventions in your community from being effective</a:t>
            </a:r>
          </a:p>
        </p:txBody>
      </p:sp>
      <p:sp>
        <p:nvSpPr>
          <p:cNvPr id="19459" name="TextBox 1"/>
          <p:cNvSpPr txBox="1">
            <a:spLocks noChangeArrowheads="1"/>
          </p:cNvSpPr>
          <p:nvPr/>
        </p:nvSpPr>
        <p:spPr bwMode="auto">
          <a:xfrm>
            <a:off x="827088" y="342900"/>
            <a:ext cx="23733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en-US" altLang="en-US" sz="3200" b="1">
                <a:solidFill>
                  <a:srgbClr val="FF0000"/>
                </a:solidFill>
              </a:rPr>
              <a:t>Questions</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2036032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defRPr/>
            </a:pPr>
            <a:r>
              <a:rPr lang="en-US" sz="3600" b="1" dirty="0">
                <a:solidFill>
                  <a:schemeClr val="accent1">
                    <a:lumMod val="75000"/>
                  </a:schemeClr>
                </a:solidFill>
                <a:latin typeface="Arial"/>
                <a:cs typeface="Arial"/>
              </a:rPr>
              <a:t>Conclusion</a:t>
            </a:r>
          </a:p>
        </p:txBody>
      </p:sp>
      <p:sp>
        <p:nvSpPr>
          <p:cNvPr id="4" name="Content Placeholder 3"/>
          <p:cNvSpPr>
            <a:spLocks noGrp="1"/>
          </p:cNvSpPr>
          <p:nvPr>
            <p:ph idx="1"/>
          </p:nvPr>
        </p:nvSpPr>
        <p:spPr/>
        <p:txBody>
          <a:bodyPr>
            <a:normAutofit lnSpcReduction="10000"/>
          </a:bodyPr>
          <a:lstStyle/>
          <a:p>
            <a:pPr>
              <a:buFont typeface="Arial" charset="0"/>
              <a:buChar char="•"/>
              <a:defRPr/>
            </a:pPr>
            <a:r>
              <a:rPr lang="en-US" dirty="0"/>
              <a:t>In any strategy to investigate, prevent and manage Infectious disease, Sex and Gender across the different age groups, are important considerations.</a:t>
            </a:r>
          </a:p>
          <a:p>
            <a:pPr>
              <a:buFont typeface="Arial" charset="0"/>
              <a:buChar char="•"/>
              <a:defRPr/>
            </a:pPr>
            <a:endParaRPr lang="en-US" dirty="0"/>
          </a:p>
          <a:p>
            <a:pPr>
              <a:buFont typeface="Arial" charset="0"/>
              <a:buChar char="•"/>
              <a:defRPr/>
            </a:pPr>
            <a:r>
              <a:rPr lang="en-US" dirty="0"/>
              <a:t>Communication, especially </a:t>
            </a:r>
            <a:r>
              <a:rPr lang="en-US" dirty="0" smtClean="0"/>
              <a:t>risk </a:t>
            </a:r>
            <a:r>
              <a:rPr lang="en-US" dirty="0"/>
              <a:t>communication should be tailored in a manner that takes into account the needs, roles and responsibilities of the males and females in a society and their impact on decision making or access to Health resources. </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5990399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a:xfrm>
            <a:off x="628650" y="381000"/>
            <a:ext cx="7886700" cy="914400"/>
          </a:xfrm>
        </p:spPr>
        <p:txBody>
          <a:bodyPr>
            <a:normAutofit/>
          </a:bodyPr>
          <a:lstStyle/>
          <a:p>
            <a:r>
              <a:rPr lang="en-US" altLang="en-US" dirty="0"/>
              <a:t>The Silent Voices</a:t>
            </a:r>
          </a:p>
        </p:txBody>
      </p:sp>
      <p:sp>
        <p:nvSpPr>
          <p:cNvPr id="75779" name="Content Placeholder 2"/>
          <p:cNvSpPr>
            <a:spLocks noGrp="1"/>
          </p:cNvSpPr>
          <p:nvPr>
            <p:ph idx="1"/>
          </p:nvPr>
        </p:nvSpPr>
        <p:spPr>
          <a:xfrm>
            <a:off x="228600" y="1447800"/>
            <a:ext cx="8286750" cy="4729163"/>
          </a:xfrm>
        </p:spPr>
        <p:txBody>
          <a:bodyPr/>
          <a:lstStyle/>
          <a:p>
            <a:pPr eaLnBrk="1" hangingPunct="1"/>
            <a:r>
              <a:rPr lang="en-US" altLang="en-US" sz="2400" dirty="0"/>
              <a:t>Silent Voices – these are categories of people in society that have not been given due recognition</a:t>
            </a:r>
          </a:p>
          <a:p>
            <a:pPr eaLnBrk="1" hangingPunct="1"/>
            <a:r>
              <a:rPr lang="en-US" altLang="en-US" sz="2400" dirty="0"/>
              <a:t>The silent voices include vulnerable groups such as women, children, people with disabilities, low cadre workers and people with chronic illnesses among others</a:t>
            </a:r>
          </a:p>
          <a:p>
            <a:pPr eaLnBrk="1" hangingPunct="1"/>
            <a:r>
              <a:rPr lang="en-US" altLang="en-US" sz="2400" dirty="0"/>
              <a:t>A Marginalized Group refers to a group of people who have been relegated to the lower echelons, or outer edges, of society based on gender, education, genealogy, culture, nationality, race, or economic status and political affiliation. </a:t>
            </a:r>
          </a:p>
          <a:p>
            <a:pPr eaLnBrk="1" hangingPunct="1"/>
            <a:r>
              <a:rPr lang="en-US" altLang="en-US" sz="2400" dirty="0"/>
              <a:t>The process by which this occurs is defined as marginalization, that is, the process of being made marginal</a:t>
            </a:r>
          </a:p>
        </p:txBody>
      </p:sp>
      <p:pic>
        <p:nvPicPr>
          <p:cNvPr id="7578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6096000"/>
            <a:ext cx="845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12214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628650" y="152400"/>
            <a:ext cx="7886700" cy="1295400"/>
          </a:xfrm>
        </p:spPr>
        <p:txBody>
          <a:bodyPr>
            <a:normAutofit fontScale="90000"/>
          </a:bodyPr>
          <a:lstStyle/>
          <a:p>
            <a:r>
              <a:rPr lang="en-US" altLang="en-US"/>
              <a:t>Factors for Emergency of Silent Voices</a:t>
            </a:r>
          </a:p>
        </p:txBody>
      </p:sp>
      <p:sp>
        <p:nvSpPr>
          <p:cNvPr id="3" name="Content Placeholder 2"/>
          <p:cNvSpPr>
            <a:spLocks noGrp="1"/>
          </p:cNvSpPr>
          <p:nvPr>
            <p:ph idx="1"/>
          </p:nvPr>
        </p:nvSpPr>
        <p:spPr>
          <a:xfrm>
            <a:off x="628650" y="2362200"/>
            <a:ext cx="7886700" cy="3814763"/>
          </a:xfrm>
        </p:spPr>
        <p:txBody>
          <a:bodyPr/>
          <a:lstStyle/>
          <a:p>
            <a:pPr marL="274320" indent="-274320" eaLnBrk="1" fontAlgn="auto" hangingPunct="1">
              <a:spcBef>
                <a:spcPts val="580"/>
              </a:spcBef>
              <a:spcAft>
                <a:spcPts val="0"/>
              </a:spcAft>
              <a:buFont typeface="Wingdings 2"/>
              <a:buChar char=""/>
              <a:defRPr/>
            </a:pPr>
            <a:r>
              <a:rPr lang="en-US" dirty="0" smtClean="0"/>
              <a:t>Poverty</a:t>
            </a:r>
          </a:p>
          <a:p>
            <a:pPr marL="274320" indent="-274320" eaLnBrk="1" fontAlgn="auto" hangingPunct="1">
              <a:spcBef>
                <a:spcPts val="580"/>
              </a:spcBef>
              <a:spcAft>
                <a:spcPts val="0"/>
              </a:spcAft>
              <a:buFont typeface="Wingdings 2"/>
              <a:buChar char=""/>
              <a:defRPr/>
            </a:pPr>
            <a:r>
              <a:rPr lang="en-US" dirty="0" smtClean="0"/>
              <a:t>Neglected communities</a:t>
            </a:r>
          </a:p>
          <a:p>
            <a:pPr marL="274320" indent="-274320" eaLnBrk="1" fontAlgn="auto" hangingPunct="1">
              <a:spcBef>
                <a:spcPts val="580"/>
              </a:spcBef>
              <a:spcAft>
                <a:spcPts val="0"/>
              </a:spcAft>
              <a:buFont typeface="Wingdings 2"/>
              <a:buChar char=""/>
              <a:defRPr/>
            </a:pPr>
            <a:r>
              <a:rPr lang="en-US" dirty="0" smtClean="0"/>
              <a:t>Distance to services – radius</a:t>
            </a:r>
          </a:p>
          <a:p>
            <a:pPr marL="274320" indent="-274320" eaLnBrk="1" fontAlgn="auto" hangingPunct="1">
              <a:spcBef>
                <a:spcPts val="580"/>
              </a:spcBef>
              <a:spcAft>
                <a:spcPts val="0"/>
              </a:spcAft>
              <a:buFont typeface="Wingdings 2"/>
              <a:buChar char=""/>
              <a:defRPr/>
            </a:pPr>
            <a:r>
              <a:rPr lang="en-US" dirty="0" smtClean="0"/>
              <a:t>Chain of command</a:t>
            </a:r>
          </a:p>
          <a:p>
            <a:pPr marL="274320" indent="-274320" eaLnBrk="1" fontAlgn="auto" hangingPunct="1">
              <a:spcBef>
                <a:spcPts val="580"/>
              </a:spcBef>
              <a:spcAft>
                <a:spcPts val="0"/>
              </a:spcAft>
              <a:buFont typeface="Wingdings 2"/>
              <a:buChar char=""/>
              <a:defRPr/>
            </a:pPr>
            <a:r>
              <a:rPr lang="en-US" dirty="0" smtClean="0"/>
              <a:t>Social differentiations</a:t>
            </a:r>
          </a:p>
          <a:p>
            <a:pPr marL="274320" indent="-274320" eaLnBrk="1" fontAlgn="auto" hangingPunct="1">
              <a:spcBef>
                <a:spcPts val="580"/>
              </a:spcBef>
              <a:spcAft>
                <a:spcPts val="0"/>
              </a:spcAft>
              <a:buFont typeface="Wingdings 2"/>
              <a:buChar char=""/>
              <a:defRPr/>
            </a:pPr>
            <a:r>
              <a:rPr lang="en-US" dirty="0" smtClean="0"/>
              <a:t>Education</a:t>
            </a:r>
          </a:p>
          <a:p>
            <a:pPr marL="274320" indent="-274320" eaLnBrk="1" fontAlgn="auto" hangingPunct="1">
              <a:spcBef>
                <a:spcPts val="580"/>
              </a:spcBef>
              <a:spcAft>
                <a:spcPts val="0"/>
              </a:spcAft>
              <a:buFont typeface="Wingdings 2"/>
              <a:buChar char=""/>
              <a:defRPr/>
            </a:pPr>
            <a:r>
              <a:rPr lang="en-US" dirty="0" smtClean="0"/>
              <a:t>Gender </a:t>
            </a:r>
          </a:p>
          <a:p>
            <a:pPr>
              <a:buFont typeface="Arial" panose="020B0604020202020204" pitchFamily="34" charset="0"/>
              <a:buChar char="•"/>
              <a:defRPr/>
            </a:pPr>
            <a:endParaRPr lang="en-US" dirty="0"/>
          </a:p>
        </p:txBody>
      </p:sp>
      <p:pic>
        <p:nvPicPr>
          <p:cNvPr id="7680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6096000"/>
            <a:ext cx="845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3284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228600" y="533400"/>
            <a:ext cx="8286750" cy="914400"/>
          </a:xfrm>
        </p:spPr>
        <p:txBody>
          <a:bodyPr>
            <a:normAutofit fontScale="90000"/>
          </a:bodyPr>
          <a:lstStyle/>
          <a:p>
            <a:pPr algn="ctr" eaLnBrk="1" hangingPunct="1"/>
            <a:r>
              <a:rPr lang="en-GB" altLang="en-US" sz="4000" b="1" dirty="0"/>
              <a:t>Healers/Spiritualists/Herbalists &amp; Diviners in society</a:t>
            </a:r>
          </a:p>
        </p:txBody>
      </p:sp>
      <p:sp>
        <p:nvSpPr>
          <p:cNvPr id="77827" name="Content Placeholder 2"/>
          <p:cNvSpPr>
            <a:spLocks noGrp="1"/>
          </p:cNvSpPr>
          <p:nvPr>
            <p:ph idx="1"/>
          </p:nvPr>
        </p:nvSpPr>
        <p:spPr>
          <a:xfrm>
            <a:off x="457200" y="2209800"/>
            <a:ext cx="8058150" cy="4038600"/>
          </a:xfrm>
        </p:spPr>
        <p:txBody>
          <a:bodyPr>
            <a:normAutofit/>
          </a:bodyPr>
          <a:lstStyle/>
          <a:p>
            <a:pPr eaLnBrk="1" hangingPunct="1"/>
            <a:r>
              <a:rPr lang="en-GB" altLang="en-US" dirty="0"/>
              <a:t>Modern medical practices do not recognise their role and yet they are the first points of contact for patients with infectious diseases</a:t>
            </a:r>
          </a:p>
          <a:p>
            <a:pPr eaLnBrk="1" hangingPunct="1"/>
            <a:r>
              <a:rPr lang="en-GB" altLang="en-US" dirty="0"/>
              <a:t>Participants list and discuss different traditional health care practitioners (healers) in their society</a:t>
            </a:r>
          </a:p>
          <a:p>
            <a:pPr eaLnBrk="1" hangingPunct="1"/>
            <a:r>
              <a:rPr lang="en-GB" altLang="en-US" dirty="0"/>
              <a:t>Explore what it means when it comes to One Health interventions</a:t>
            </a:r>
          </a:p>
          <a:p>
            <a:pPr eaLnBrk="1" hangingPunct="1"/>
            <a:r>
              <a:rPr lang="en-GB" altLang="en-US" dirty="0"/>
              <a:t>The philosophy behind the traditional health care practice</a:t>
            </a:r>
          </a:p>
          <a:p>
            <a:pPr eaLnBrk="1" hangingPunct="1"/>
            <a:r>
              <a:rPr lang="en-GB" altLang="en-US" dirty="0"/>
              <a:t>Discuss gender issues related to the healers</a:t>
            </a:r>
          </a:p>
        </p:txBody>
      </p:sp>
      <p:pic>
        <p:nvPicPr>
          <p:cNvPr id="7782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6096000"/>
            <a:ext cx="845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5297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6866" y="915337"/>
            <a:ext cx="6798734" cy="532463"/>
          </a:xfrm>
        </p:spPr>
        <p:txBody>
          <a:bodyPr>
            <a:normAutofit fontScale="90000"/>
          </a:bodyPr>
          <a:lstStyle/>
          <a:p>
            <a:pPr>
              <a:defRPr/>
            </a:pPr>
            <a:r>
              <a:rPr lang="en-US" sz="3600" b="1" dirty="0">
                <a:solidFill>
                  <a:schemeClr val="accent1">
                    <a:lumMod val="75000"/>
                  </a:schemeClr>
                </a:solidFill>
                <a:latin typeface="Arial"/>
                <a:cs typeface="Arial"/>
              </a:rPr>
              <a:t>Conclusion</a:t>
            </a:r>
          </a:p>
        </p:txBody>
      </p:sp>
      <p:sp>
        <p:nvSpPr>
          <p:cNvPr id="4" name="Content Placeholder 3"/>
          <p:cNvSpPr>
            <a:spLocks noGrp="1"/>
          </p:cNvSpPr>
          <p:nvPr>
            <p:ph idx="1"/>
          </p:nvPr>
        </p:nvSpPr>
        <p:spPr/>
        <p:txBody>
          <a:bodyPr>
            <a:normAutofit/>
          </a:bodyPr>
          <a:lstStyle/>
          <a:p>
            <a:pPr marL="0" indent="0">
              <a:buNone/>
              <a:defRPr/>
            </a:pPr>
            <a:r>
              <a:rPr lang="en-US" dirty="0" smtClean="0"/>
              <a:t>When designing strategies and interventions on infectious disease investigation, prevention and management, it is import to consider roles and responsibilities : </a:t>
            </a:r>
          </a:p>
          <a:p>
            <a:pPr>
              <a:buFont typeface="Arial" charset="0"/>
              <a:buChar char="•"/>
              <a:defRPr/>
            </a:pPr>
            <a:r>
              <a:rPr lang="en-US" dirty="0" smtClean="0"/>
              <a:t>Females and males in a society</a:t>
            </a:r>
          </a:p>
          <a:p>
            <a:pPr>
              <a:buFont typeface="Arial" charset="0"/>
              <a:buChar char="•"/>
              <a:defRPr/>
            </a:pPr>
            <a:r>
              <a:rPr lang="en-US" dirty="0"/>
              <a:t>S</a:t>
            </a:r>
            <a:r>
              <a:rPr lang="en-US" dirty="0" smtClean="0"/>
              <a:t>ilent voices</a:t>
            </a:r>
          </a:p>
          <a:p>
            <a:pPr>
              <a:buFont typeface="Arial" charset="0"/>
              <a:buChar char="•"/>
              <a:defRPr/>
            </a:pPr>
            <a:r>
              <a:rPr lang="en-US" dirty="0" smtClean="0"/>
              <a:t>Healers, herbalists/ spiritualists/ diviners </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230863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628650" y="365125"/>
            <a:ext cx="7886700" cy="1082675"/>
          </a:xfrm>
        </p:spPr>
        <p:txBody>
          <a:bodyPr>
            <a:normAutofit fontScale="90000"/>
          </a:bodyPr>
          <a:lstStyle/>
          <a:p>
            <a:pPr eaLnBrk="1" hangingPunct="1"/>
            <a:r>
              <a:rPr lang="en-GB" altLang="en-US" sz="3600" b="1">
                <a:solidFill>
                  <a:srgbClr val="000000"/>
                </a:solidFill>
              </a:rPr>
              <a:t>Gender and diseases: A case of epidemic prone diseases</a:t>
            </a:r>
            <a:endParaRPr lang="en-GB" altLang="en-US" sz="3600"/>
          </a:p>
        </p:txBody>
      </p:sp>
      <p:sp>
        <p:nvSpPr>
          <p:cNvPr id="3" name="Content Placeholder 2"/>
          <p:cNvSpPr>
            <a:spLocks noGrp="1"/>
          </p:cNvSpPr>
          <p:nvPr>
            <p:ph idx="1"/>
          </p:nvPr>
        </p:nvSpPr>
        <p:spPr>
          <a:xfrm>
            <a:off x="304800" y="1524000"/>
            <a:ext cx="8382000" cy="4652963"/>
          </a:xfrm>
        </p:spPr>
        <p:txBody>
          <a:bodyPr rtlCol="0">
            <a:normAutofit fontScale="92500"/>
          </a:bodyPr>
          <a:lstStyle/>
          <a:p>
            <a:pPr eaLnBrk="1" fontAlgn="auto" hangingPunct="1">
              <a:spcAft>
                <a:spcPts val="0"/>
              </a:spcAft>
              <a:buFont typeface="Arial" panose="020B0604020202020204" pitchFamily="34" charset="0"/>
              <a:buChar char="•"/>
              <a:defRPr/>
            </a:pPr>
            <a:r>
              <a:rPr lang="en-US" sz="2800" dirty="0"/>
              <a:t>Responsibility of caring for </a:t>
            </a:r>
            <a:r>
              <a:rPr lang="en-US" sz="2800" dirty="0" smtClean="0"/>
              <a:t>animals (</a:t>
            </a:r>
            <a:r>
              <a:rPr lang="en-US" sz="2800" dirty="0"/>
              <a:t>depending on societies</a:t>
            </a:r>
            <a:r>
              <a:rPr lang="en-US" sz="2800" dirty="0" smtClean="0"/>
              <a:t>)</a:t>
            </a:r>
          </a:p>
          <a:p>
            <a:pPr eaLnBrk="1" fontAlgn="auto" hangingPunct="1">
              <a:spcAft>
                <a:spcPts val="0"/>
              </a:spcAft>
              <a:buFont typeface="Arial" panose="020B0604020202020204" pitchFamily="34" charset="0"/>
              <a:buChar char="•"/>
              <a:defRPr/>
            </a:pPr>
            <a:r>
              <a:rPr lang="en-US" sz="2800" dirty="0" smtClean="0"/>
              <a:t>In </a:t>
            </a:r>
            <a:r>
              <a:rPr lang="en-US" sz="2800" dirty="0"/>
              <a:t>many developing countries, women care more for the smaller animals such as small ruminants, pigs, poultry, guinea-pigs and rabbits</a:t>
            </a:r>
            <a:r>
              <a:rPr lang="en-US" sz="2800" dirty="0" smtClean="0"/>
              <a:t>.</a:t>
            </a:r>
          </a:p>
          <a:p>
            <a:pPr eaLnBrk="1" fontAlgn="auto" hangingPunct="1">
              <a:spcAft>
                <a:spcPts val="0"/>
              </a:spcAft>
              <a:buFont typeface="Arial" panose="020B0604020202020204" pitchFamily="34" charset="0"/>
              <a:buChar char="•"/>
              <a:defRPr/>
            </a:pPr>
            <a:r>
              <a:rPr lang="en-US" sz="2800" dirty="0" smtClean="0"/>
              <a:t>Men care more for the big animals with high economic value</a:t>
            </a:r>
          </a:p>
          <a:p>
            <a:pPr eaLnBrk="1" fontAlgn="auto" hangingPunct="1">
              <a:spcAft>
                <a:spcPts val="0"/>
              </a:spcAft>
              <a:buFont typeface="Arial" panose="020B0604020202020204" pitchFamily="34" charset="0"/>
              <a:buChar char="•"/>
              <a:defRPr/>
            </a:pPr>
            <a:r>
              <a:rPr lang="en-US" sz="2800" dirty="0" smtClean="0"/>
              <a:t>Health </a:t>
            </a:r>
            <a:r>
              <a:rPr lang="en-US" sz="2800" dirty="0"/>
              <a:t>care </a:t>
            </a:r>
            <a:r>
              <a:rPr lang="en-US" sz="2800" dirty="0" smtClean="0"/>
              <a:t>workers – Doctor/health worker patient relationship</a:t>
            </a:r>
            <a:endParaRPr lang="en-US" sz="2800" dirty="0"/>
          </a:p>
          <a:p>
            <a:pPr eaLnBrk="1" fontAlgn="auto" hangingPunct="1">
              <a:spcAft>
                <a:spcPts val="0"/>
              </a:spcAft>
              <a:buFont typeface="Arial" panose="020B0604020202020204" pitchFamily="34" charset="0"/>
              <a:buChar char="•"/>
              <a:defRPr/>
            </a:pPr>
            <a:r>
              <a:rPr lang="en-US" sz="2800" dirty="0"/>
              <a:t>Nurses dying more in the case of Ebola</a:t>
            </a:r>
          </a:p>
          <a:p>
            <a:pPr eaLnBrk="1" fontAlgn="auto" hangingPunct="1">
              <a:spcAft>
                <a:spcPts val="0"/>
              </a:spcAft>
              <a:buFont typeface="Arial" panose="020B0604020202020204" pitchFamily="34" charset="0"/>
              <a:buChar char="•"/>
              <a:defRPr/>
            </a:pPr>
            <a:r>
              <a:rPr lang="en-US" sz="2800" dirty="0"/>
              <a:t>Pregnant women during disease outbreaks</a:t>
            </a:r>
          </a:p>
          <a:p>
            <a:pPr marL="0" indent="0" eaLnBrk="1" fontAlgn="auto" hangingPunct="1">
              <a:spcAft>
                <a:spcPts val="0"/>
              </a:spcAft>
              <a:buFont typeface="Arial" panose="020B0604020202020204" pitchFamily="34" charset="0"/>
              <a:buNone/>
              <a:defRPr/>
            </a:pPr>
            <a:endParaRPr lang="en-GB" dirty="0"/>
          </a:p>
        </p:txBody>
      </p:sp>
      <p:pic>
        <p:nvPicPr>
          <p:cNvPr id="74756"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8300" y="6096000"/>
            <a:ext cx="8458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7976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3" y="457201"/>
            <a:ext cx="6798734" cy="990600"/>
          </a:xfrm>
        </p:spPr>
        <p:txBody>
          <a:bodyPr>
            <a:normAutofit/>
          </a:bodyPr>
          <a:lstStyle/>
          <a:p>
            <a:r>
              <a:rPr lang="en-US" sz="2800" dirty="0" smtClean="0">
                <a:latin typeface="Cambria" charset="0"/>
                <a:ea typeface="Cambria" charset="0"/>
                <a:cs typeface="Cambria" charset="0"/>
              </a:rPr>
              <a:t>Recap</a:t>
            </a:r>
            <a:endParaRPr lang="en-US" sz="2800" dirty="0">
              <a:latin typeface="Cambria" charset="0"/>
              <a:ea typeface="Cambria" charset="0"/>
              <a:cs typeface="Cambria" charset="0"/>
            </a:endParaRPr>
          </a:p>
        </p:txBody>
      </p:sp>
      <p:sp>
        <p:nvSpPr>
          <p:cNvPr id="3" name="Text Placeholder 2"/>
          <p:cNvSpPr>
            <a:spLocks noGrp="1"/>
          </p:cNvSpPr>
          <p:nvPr>
            <p:ph type="body" sz="quarter" idx="10"/>
          </p:nvPr>
        </p:nvSpPr>
        <p:spPr>
          <a:xfrm>
            <a:off x="1134532" y="1676400"/>
            <a:ext cx="6874935" cy="3886200"/>
          </a:xfrm>
        </p:spPr>
        <p:txBody>
          <a:bodyPr/>
          <a:lstStyle/>
          <a:p>
            <a:r>
              <a:rPr lang="en-US" dirty="0" smtClean="0"/>
              <a:t>Gender roles are learnt</a:t>
            </a:r>
          </a:p>
          <a:p>
            <a:r>
              <a:rPr lang="en-US" dirty="0" smtClean="0"/>
              <a:t>Socialization into gender roles begins early in life</a:t>
            </a:r>
          </a:p>
          <a:p>
            <a:r>
              <a:rPr lang="en-US" dirty="0" smtClean="0"/>
              <a:t>Learning to be different in terms of appearance and dress, activity and pastimes, behavior, emotions, responsibilities, intellectual pursuits</a:t>
            </a:r>
          </a:p>
          <a:p>
            <a:r>
              <a:rPr lang="en-US" dirty="0" smtClean="0"/>
              <a:t>Gender roles are not unchangeable_ they can be unlearnt</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1725450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633" y="499911"/>
            <a:ext cx="6798734" cy="719289"/>
          </a:xfrm>
        </p:spPr>
        <p:txBody>
          <a:bodyPr/>
          <a:lstStyle/>
          <a:p>
            <a:r>
              <a:rPr lang="en-US" dirty="0"/>
              <a:t>Society</a:t>
            </a:r>
          </a:p>
        </p:txBody>
      </p:sp>
      <p:sp>
        <p:nvSpPr>
          <p:cNvPr id="3" name="Text Placeholder 2"/>
          <p:cNvSpPr>
            <a:spLocks noGrp="1"/>
          </p:cNvSpPr>
          <p:nvPr>
            <p:ph type="body" sz="quarter" idx="10"/>
          </p:nvPr>
        </p:nvSpPr>
        <p:spPr>
          <a:xfrm>
            <a:off x="769201" y="1600200"/>
            <a:ext cx="7536599" cy="5029201"/>
          </a:xfrm>
        </p:spPr>
        <p:txBody>
          <a:bodyPr>
            <a:normAutofit fontScale="92500" lnSpcReduction="10000"/>
          </a:bodyPr>
          <a:lstStyle/>
          <a:p>
            <a:r>
              <a:rPr lang="en-US" dirty="0"/>
              <a:t>Role of family, other social institutions and women themselves- women play as significant a role on socializing girls and boys( the girl with unshaved legs at the hair salon)</a:t>
            </a:r>
          </a:p>
          <a:p>
            <a:r>
              <a:rPr lang="en-US" dirty="0"/>
              <a:t>Society generally values women less than men(First Lady-Michelle Obama and fashion)</a:t>
            </a:r>
          </a:p>
          <a:p>
            <a:r>
              <a:rPr lang="en-US" dirty="0"/>
              <a:t>It is difficult to put pressure on the family to change-private sphere-absolute power to male heads of households</a:t>
            </a:r>
          </a:p>
          <a:p>
            <a:r>
              <a:rPr lang="en-US" dirty="0"/>
              <a:t>Gender based inequality is often written in laws and policies( Kenya – polygamy law)</a:t>
            </a:r>
          </a:p>
          <a:p>
            <a:r>
              <a:rPr lang="en-US" dirty="0"/>
              <a:t>Men are also constrained by construction of masculinity</a:t>
            </a:r>
          </a:p>
          <a:p>
            <a:r>
              <a:rPr lang="en-US" dirty="0"/>
              <a:t>Fighting gender inequality is about challenging an ideology-an ideology that is perpetuated by both men and women- and vests great power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3905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72533"/>
            <a:ext cx="6798734" cy="1303867"/>
          </a:xfrm>
        </p:spPr>
        <p:txBody>
          <a:bodyPr/>
          <a:lstStyle/>
          <a:p>
            <a:r>
              <a:rPr lang="en-US" dirty="0"/>
              <a:t>Laws and policies</a:t>
            </a:r>
          </a:p>
        </p:txBody>
      </p:sp>
      <p:sp>
        <p:nvSpPr>
          <p:cNvPr id="3" name="Text Placeholder 2"/>
          <p:cNvSpPr>
            <a:spLocks noGrp="1"/>
          </p:cNvSpPr>
          <p:nvPr>
            <p:ph type="body" sz="quarter" idx="10"/>
          </p:nvPr>
        </p:nvSpPr>
        <p:spPr/>
        <p:txBody>
          <a:bodyPr/>
          <a:lstStyle/>
          <a:p>
            <a:r>
              <a:rPr lang="en-US" dirty="0"/>
              <a:t>Gender norms have often been formalized in law and policy</a:t>
            </a:r>
          </a:p>
          <a:p>
            <a:r>
              <a:rPr lang="en-US" dirty="0"/>
              <a:t>Laws of inheritance often favor  males</a:t>
            </a:r>
          </a:p>
          <a:p>
            <a:r>
              <a:rPr lang="en-US" dirty="0"/>
              <a:t>Marriage and divorce laws in many countries</a:t>
            </a:r>
          </a:p>
          <a:p>
            <a:r>
              <a:rPr lang="en-US" dirty="0"/>
              <a:t>Resource ownership</a:t>
            </a:r>
          </a:p>
          <a:p>
            <a:r>
              <a:rPr lang="en-US" dirty="0"/>
              <a:t>For long time domestic violence was considered in the personal sphere</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76704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47133"/>
            <a:ext cx="6798734" cy="1303867"/>
          </a:xfrm>
        </p:spPr>
        <p:txBody>
          <a:bodyPr>
            <a:normAutofit fontScale="90000"/>
          </a:bodyPr>
          <a:lstStyle/>
          <a:p>
            <a:r>
              <a:rPr lang="en-US" dirty="0"/>
              <a:t>Institutions of gender socialization</a:t>
            </a:r>
          </a:p>
        </p:txBody>
      </p:sp>
      <p:sp>
        <p:nvSpPr>
          <p:cNvPr id="3" name="Text Placeholder 2"/>
          <p:cNvSpPr>
            <a:spLocks noGrp="1"/>
          </p:cNvSpPr>
          <p:nvPr>
            <p:ph type="body" sz="quarter" idx="10"/>
          </p:nvPr>
        </p:nvSpPr>
        <p:spPr>
          <a:xfrm>
            <a:off x="990600" y="2037269"/>
            <a:ext cx="7239000" cy="3886200"/>
          </a:xfrm>
        </p:spPr>
        <p:txBody>
          <a:bodyPr/>
          <a:lstStyle/>
          <a:p>
            <a:r>
              <a:rPr lang="en-US" dirty="0"/>
              <a:t>Behind the institutions that introduce and reinforce gender norms are a range of social institutions:</a:t>
            </a:r>
          </a:p>
          <a:p>
            <a:r>
              <a:rPr lang="en-US" dirty="0"/>
              <a:t> the family, religious institutions, communities, schools, the media, and the state</a:t>
            </a:r>
          </a:p>
          <a:p>
            <a:r>
              <a:rPr lang="en-US" dirty="0"/>
              <a:t>List the three you think play the most role?</a:t>
            </a:r>
          </a:p>
          <a:p>
            <a:r>
              <a:rPr lang="en-US" dirty="0"/>
              <a:t>Family, media, religion</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138" y="6299579"/>
            <a:ext cx="8793462" cy="533400"/>
          </a:xfrm>
          <a:prstGeom prst="rect">
            <a:avLst/>
          </a:prstGeom>
        </p:spPr>
      </p:pic>
    </p:spTree>
    <p:extLst>
      <p:ext uri="{BB962C8B-B14F-4D97-AF65-F5344CB8AC3E}">
        <p14:creationId xmlns:p14="http://schemas.microsoft.com/office/powerpoint/2010/main" val="34133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2387</Words>
  <Application>Microsoft Macintosh PowerPoint</Application>
  <PresentationFormat>On-screen Show (4:3)</PresentationFormat>
  <Paragraphs>322</Paragraphs>
  <Slides>48</Slides>
  <Notes>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Calibri</vt:lpstr>
      <vt:lpstr>Cambria</vt:lpstr>
      <vt:lpstr>Garamond</vt:lpstr>
      <vt:lpstr>Lucida Grande</vt:lpstr>
      <vt:lpstr>ＭＳ Ｐゴシック</vt:lpstr>
      <vt:lpstr>Times New Roman</vt:lpstr>
      <vt:lpstr>Wingdings</vt:lpstr>
      <vt:lpstr>Wingdings 2</vt:lpstr>
      <vt:lpstr>Arial</vt:lpstr>
      <vt:lpstr>Organic</vt:lpstr>
      <vt:lpstr>GENDER, SILENT VOICES,   CULTURE AND DISEASE CONTROL   </vt:lpstr>
      <vt:lpstr> Learning Objectives </vt:lpstr>
      <vt:lpstr>Gender and disease: Issues for discussions..</vt:lpstr>
      <vt:lpstr>Gender and diseases: A case of epidemic prone diseases</vt:lpstr>
      <vt:lpstr>Gender and diseases: A case of epidemic prone diseases</vt:lpstr>
      <vt:lpstr>Recap</vt:lpstr>
      <vt:lpstr>Society</vt:lpstr>
      <vt:lpstr>Laws and policies</vt:lpstr>
      <vt:lpstr>Institutions of gender socialization</vt:lpstr>
      <vt:lpstr>Gender EQUALITY</vt:lpstr>
      <vt:lpstr>PowerPoint Presentation</vt:lpstr>
      <vt:lpstr>Gender Equity</vt:lpstr>
      <vt:lpstr>PowerPoint Presentation</vt:lpstr>
      <vt:lpstr>Gender discrimination</vt:lpstr>
      <vt:lpstr>PowerPoint Presentation</vt:lpstr>
      <vt:lpstr>Gender roles</vt:lpstr>
      <vt:lpstr>PowerPoint Presentation</vt:lpstr>
      <vt:lpstr>PowerPoint Presentation</vt:lpstr>
      <vt:lpstr>PowerPoint Presentation</vt:lpstr>
      <vt:lpstr>Gender tree: Understanding reasons for differences and Impacts of these differences  in roles men and women play</vt:lpstr>
      <vt:lpstr>PowerPoint Presentation</vt:lpstr>
      <vt:lpstr>PowerPoint Presentation</vt:lpstr>
      <vt:lpstr>PowerPoint Presentation</vt:lpstr>
      <vt:lpstr>PowerPoint Presentation</vt:lpstr>
      <vt:lpstr>PowerPoint Presentation</vt:lpstr>
      <vt:lpstr>PowerPoint Presentation</vt:lpstr>
      <vt:lpstr>Discovery activity</vt:lpstr>
      <vt:lpstr>What do you think?</vt:lpstr>
      <vt:lpstr>Framework</vt:lpstr>
      <vt:lpstr>Three areas</vt:lpstr>
      <vt:lpstr>Transmission model</vt:lpstr>
      <vt:lpstr>How gender differences influence emerging infectious diseases</vt:lpstr>
      <vt:lpstr>Gender Analysis in Infectious Diseases </vt:lpstr>
      <vt:lpstr>PowerPoint Presentation</vt:lpstr>
      <vt:lpstr>Vulnerability to Infectious Diseases</vt:lpstr>
      <vt:lpstr>Exposure to Pathogens </vt:lpstr>
      <vt:lpstr>Response to Infections</vt:lpstr>
      <vt:lpstr>Effectiveness of Health Interventions</vt:lpstr>
      <vt:lpstr>Gender and diseases of zoonotic origin </vt:lpstr>
      <vt:lpstr>Avian influenza </vt:lpstr>
      <vt:lpstr>Gender and disease surveillance </vt:lpstr>
      <vt:lpstr>PowerPoint Presentation</vt:lpstr>
      <vt:lpstr>PowerPoint Presentation</vt:lpstr>
      <vt:lpstr>Conclusion</vt:lpstr>
      <vt:lpstr>The Silent Voices</vt:lpstr>
      <vt:lpstr>Factors for Emergency of Silent Voices</vt:lpstr>
      <vt:lpstr>Healers/Spiritualists/Herbalists &amp; Diviners in society</vt:lpstr>
      <vt:lpstr>Conclusion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 change module</dc:title>
  <dc:creator>Amuguni, Janetrix Hellen M.</dc:creator>
  <cp:lastModifiedBy>Winnie Bikaako</cp:lastModifiedBy>
  <cp:revision>14</cp:revision>
  <dcterms:created xsi:type="dcterms:W3CDTF">2019-11-24T14:19:09Z</dcterms:created>
  <dcterms:modified xsi:type="dcterms:W3CDTF">2019-11-29T07:26:23Z</dcterms:modified>
</cp:coreProperties>
</file>