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1"/>
  </p:notes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6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initials="D" lastIdx="1" clrIdx="0">
    <p:extLst>
      <p:ext uri="{19B8F6BF-5375-455C-9EA6-DF929625EA0E}">
        <p15:presenceInfo xmlns:p15="http://schemas.microsoft.com/office/powerpoint/2012/main" userId="Sa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9C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85DE3-0021-42C3-8AE3-A327B4CA71AA}" type="datetimeFigureOut">
              <a:rPr lang="en-US" smtClean="0"/>
              <a:t>11/24/2019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58D91-42B7-4A8D-A936-1A69832DEA41}" type="slidenum">
              <a:rPr lang="en-US" smtClean="0"/>
              <a:t>‹#›</a:t>
            </a:fld>
            <a:endParaRPr lang="en-US"/>
          </a:p>
        </p:txBody>
      </p:sp>
    </p:spTree>
    <p:extLst>
      <p:ext uri="{BB962C8B-B14F-4D97-AF65-F5344CB8AC3E}">
        <p14:creationId xmlns:p14="http://schemas.microsoft.com/office/powerpoint/2010/main" val="142146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Layered</a:t>
            </a:r>
            <a:r>
              <a:rPr lang="en-US" altLang="en-US" baseline="0" dirty="0"/>
              <a:t> on top of people’s values, attitudes, beliefs and internal and external motivations are how they interpret situations. </a:t>
            </a:r>
          </a:p>
          <a:p>
            <a:pPr eaLnBrk="1" hangingPunct="1">
              <a:spcBef>
                <a:spcPct val="0"/>
              </a:spcBef>
            </a:pPr>
            <a:endParaRPr lang="en-US" altLang="en-US" dirty="0"/>
          </a:p>
          <a:p>
            <a:pPr eaLnBrk="1" hangingPunct="1">
              <a:spcBef>
                <a:spcPct val="0"/>
              </a:spcBef>
            </a:pPr>
            <a:r>
              <a:rPr lang="en-US" altLang="en-US" dirty="0"/>
              <a:t>People in general tend to ask “why?” when they confront important events that are negative or unexpected (Hastie, 1984, Weiner, 1985)</a:t>
            </a:r>
          </a:p>
          <a:p>
            <a:pPr eaLnBrk="1" hangingPunct="1">
              <a:spcBef>
                <a:spcPct val="0"/>
              </a:spcBef>
            </a:pPr>
            <a:endParaRPr lang="en-US" altLang="en-US" dirty="0"/>
          </a:p>
          <a:p>
            <a:pPr eaLnBrk="1" hangingPunct="1">
              <a:spcBef>
                <a:spcPct val="0"/>
              </a:spcBef>
            </a:pPr>
            <a:r>
              <a:rPr lang="en-US" altLang="en-US" dirty="0"/>
              <a:t>And to make sense of our social world, we try to understand the causes of other people’s behavior. </a:t>
            </a:r>
          </a:p>
          <a:p>
            <a:pPr eaLnBrk="1" hangingPunct="1">
              <a:spcBef>
                <a:spcPct val="0"/>
              </a:spcBef>
            </a:pPr>
            <a:endParaRPr lang="en-US" altLang="en-US" dirty="0"/>
          </a:p>
          <a:p>
            <a:pPr eaLnBrk="1" hangingPunct="1">
              <a:spcBef>
                <a:spcPct val="0"/>
              </a:spcBef>
            </a:pPr>
            <a:r>
              <a:rPr lang="en-US" altLang="en-US" dirty="0"/>
              <a:t>If you ask people to explain why their fellow human beings behave as they do – why they succeed or fail, laugh or cry, work or play, or help or hurt others -  and you’ll see that they come up with complex explanations often focused on whether the behavior is intentional or unintentional (</a:t>
            </a:r>
            <a:r>
              <a:rPr lang="en-US" altLang="en-US" dirty="0" err="1"/>
              <a:t>Malle</a:t>
            </a:r>
            <a:r>
              <a:rPr lang="en-US" altLang="en-US" dirty="0"/>
              <a:t> et al., 2000)</a:t>
            </a:r>
          </a:p>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3AAB41-2F13-4985-8472-22D17484E162}" type="slidenum">
              <a:rPr lang="en-US" altLang="en-US" smtClean="0">
                <a:solidFill>
                  <a:srgbClr val="000000"/>
                </a:solidFill>
                <a:latin typeface="Verdana" pitchFamily="34" charset="0"/>
              </a:rPr>
              <a:pPr/>
              <a:t>2</a:t>
            </a:fld>
            <a:endParaRPr lang="en-US" altLang="en-US">
              <a:solidFill>
                <a:srgbClr val="000000"/>
              </a:solidFill>
              <a:latin typeface="Verdana" pitchFamily="34" charset="0"/>
            </a:endParaRPr>
          </a:p>
        </p:txBody>
      </p:sp>
    </p:spTree>
    <p:extLst>
      <p:ext uri="{BB962C8B-B14F-4D97-AF65-F5344CB8AC3E}">
        <p14:creationId xmlns:p14="http://schemas.microsoft.com/office/powerpoint/2010/main" val="605825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Folks who care about health do their best to make sure I know why and how to exercise. They have websites and newsletters and all sorts of information available. </a:t>
            </a:r>
          </a:p>
          <a:p>
            <a:endParaRPr lang="en-US" baseline="0" dirty="0"/>
          </a:p>
          <a:p>
            <a:r>
              <a:rPr lang="en-US" dirty="0"/>
              <a:t>It is a typical information</a:t>
            </a:r>
            <a:r>
              <a:rPr lang="en-US" baseline="0" dirty="0"/>
              <a:t> intensive campaign – this is the most common method of trying to create behavior change. We’re going to talk a little bit about what they are so we can understand why they don’t tend to work. Why I’m still laying in bed instead of out exercising. </a:t>
            </a:r>
            <a:endParaRPr lang="en-US" dirty="0"/>
          </a:p>
        </p:txBody>
      </p:sp>
      <p:sp>
        <p:nvSpPr>
          <p:cNvPr id="4" name="Slide Number Placeholder 3"/>
          <p:cNvSpPr>
            <a:spLocks noGrp="1"/>
          </p:cNvSpPr>
          <p:nvPr>
            <p:ph type="sldNum" sz="quarter" idx="10"/>
          </p:nvPr>
        </p:nvSpPr>
        <p:spPr/>
        <p:txBody>
          <a:bodyPr/>
          <a:lstStyle/>
          <a:p>
            <a:fld id="{8B1ED7D0-A9F0-4E3F-B530-E7CD7ECFA4DC}" type="slidenum">
              <a:rPr lang="en-US" smtClean="0"/>
              <a:t>11</a:t>
            </a:fld>
            <a:endParaRPr lang="en-US"/>
          </a:p>
        </p:txBody>
      </p:sp>
    </p:spTree>
    <p:extLst>
      <p:ext uri="{BB962C8B-B14F-4D97-AF65-F5344CB8AC3E}">
        <p14:creationId xmlns:p14="http://schemas.microsoft.com/office/powerpoint/2010/main" val="3929241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1"/>
          <p:cNvSpPr>
            <a:spLocks noGrp="1" noRot="1" noChangeAspect="1" noChangeArrowheads="1"/>
          </p:cNvSpPr>
          <p:nvPr>
            <p:ph type="sldImg"/>
          </p:nvPr>
        </p:nvSpPr>
        <p:spPr>
          <a:solidFill>
            <a:srgbClr val="FFFFFF"/>
          </a:solidFill>
          <a:ln/>
        </p:spPr>
      </p:sp>
      <p:sp>
        <p:nvSpPr>
          <p:cNvPr id="25088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latin typeface="Helvetica" pitchFamily="-1" charset="0"/>
                <a:cs typeface="Helvetica" pitchFamily="-1" charset="0"/>
                <a:sym typeface="Helvetica" pitchFamily="-1" charset="0"/>
              </a:rPr>
              <a:t>Information intensive programs rely solely on the distribution of information through radio, television, the internet, or newsprint as their way of promoting changes in </a:t>
            </a:r>
            <a:r>
              <a:rPr lang="en-US" altLang="en-US" sz="1400" dirty="0" err="1">
                <a:latin typeface="Helvetica" pitchFamily="-1" charset="0"/>
                <a:cs typeface="Helvetica" pitchFamily="-1" charset="0"/>
                <a:sym typeface="Helvetica" pitchFamily="-1" charset="0"/>
              </a:rPr>
              <a:t>behaviour</a:t>
            </a:r>
            <a:r>
              <a:rPr lang="en-US" altLang="en-US" sz="1400" dirty="0">
                <a:latin typeface="Helvetica" pitchFamily="-1" charset="0"/>
                <a:cs typeface="Helvetica" pitchFamily="-1" charset="0"/>
                <a:sym typeface="Helvetica" pitchFamily="-1" charset="0"/>
              </a:rPr>
              <a:t>.  </a:t>
            </a:r>
          </a:p>
        </p:txBody>
      </p:sp>
    </p:spTree>
    <p:extLst>
      <p:ext uri="{BB962C8B-B14F-4D97-AF65-F5344CB8AC3E}">
        <p14:creationId xmlns:p14="http://schemas.microsoft.com/office/powerpoint/2010/main" val="2784076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1"/>
          <p:cNvSpPr>
            <a:spLocks noGrp="1" noRot="1" noChangeAspect="1" noChangeArrowheads="1"/>
          </p:cNvSpPr>
          <p:nvPr>
            <p:ph type="sldImg"/>
          </p:nvPr>
        </p:nvSpPr>
        <p:spPr>
          <a:solidFill>
            <a:srgbClr val="FFFFFF"/>
          </a:solidFill>
          <a:ln/>
        </p:spPr>
      </p:sp>
      <p:sp>
        <p:nvSpPr>
          <p:cNvPr id="25293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Helvetica" pitchFamily="-1" charset="0"/>
                <a:cs typeface="Helvetica" pitchFamily="-1" charset="0"/>
                <a:sym typeface="Helvetica" pitchFamily="-1" charset="0"/>
              </a:rPr>
              <a:t>Information intensive programs tend to be based on one of two models of behaviour change:  The attitude-behaviour change approach or the economic self-interest approach.</a:t>
            </a:r>
          </a:p>
        </p:txBody>
      </p:sp>
    </p:spTree>
    <p:extLst>
      <p:ext uri="{BB962C8B-B14F-4D97-AF65-F5344CB8AC3E}">
        <p14:creationId xmlns:p14="http://schemas.microsoft.com/office/powerpoint/2010/main" val="900863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1"/>
          <p:cNvSpPr>
            <a:spLocks noGrp="1" noRot="1" noChangeAspect="1" noChangeArrowheads="1"/>
          </p:cNvSpPr>
          <p:nvPr>
            <p:ph type="sldImg"/>
          </p:nvPr>
        </p:nvSpPr>
        <p:spPr>
          <a:solidFill>
            <a:srgbClr val="FFFFFF"/>
          </a:solidFill>
          <a:ln/>
        </p:spPr>
      </p:sp>
      <p:sp>
        <p:nvSpPr>
          <p:cNvPr id="25497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latin typeface="Helvetica" pitchFamily="-1" charset="0"/>
                <a:cs typeface="Helvetica" pitchFamily="-1" charset="0"/>
                <a:sym typeface="Helvetica" pitchFamily="-1" charset="0"/>
              </a:rPr>
              <a:t>The attitude-</a:t>
            </a:r>
            <a:r>
              <a:rPr lang="en-US" altLang="en-US" sz="1400" dirty="0" err="1">
                <a:latin typeface="Helvetica" pitchFamily="-1" charset="0"/>
                <a:cs typeface="Helvetica" pitchFamily="-1" charset="0"/>
                <a:sym typeface="Helvetica" pitchFamily="-1" charset="0"/>
              </a:rPr>
              <a:t>behaviour</a:t>
            </a:r>
            <a:r>
              <a:rPr lang="en-US" altLang="en-US" sz="1400" dirty="0">
                <a:latin typeface="Helvetica" pitchFamily="-1" charset="0"/>
                <a:cs typeface="Helvetica" pitchFamily="-1" charset="0"/>
                <a:sym typeface="Helvetica" pitchFamily="-1" charset="0"/>
              </a:rPr>
              <a:t> change approach is based on the assumption that if we want to change </a:t>
            </a:r>
            <a:r>
              <a:rPr lang="en-US" altLang="en-US" sz="1400" dirty="0" err="1">
                <a:latin typeface="Helvetica" pitchFamily="-1" charset="0"/>
                <a:cs typeface="Helvetica" pitchFamily="-1" charset="0"/>
                <a:sym typeface="Helvetica" pitchFamily="-1" charset="0"/>
              </a:rPr>
              <a:t>behaviour</a:t>
            </a:r>
            <a:r>
              <a:rPr lang="en-US" altLang="en-US" sz="1400" dirty="0">
                <a:latin typeface="Helvetica" pitchFamily="-1" charset="0"/>
                <a:cs typeface="Helvetica" pitchFamily="-1" charset="0"/>
                <a:sym typeface="Helvetica" pitchFamily="-1" charset="0"/>
              </a:rPr>
              <a:t> we want to begin with changing attitudes and knowledge so that are target audience is more knowledgeable regarding the actions they can take and why these actions are important.  Unfortunately, there is frequently little connection between the attitudes that someone holds, the level of knowledge they have, and the </a:t>
            </a:r>
            <a:r>
              <a:rPr lang="en-US" altLang="en-US" sz="1400" dirty="0" err="1">
                <a:latin typeface="Helvetica" pitchFamily="-1" charset="0"/>
                <a:cs typeface="Helvetica" pitchFamily="-1" charset="0"/>
                <a:sym typeface="Helvetica" pitchFamily="-1" charset="0"/>
              </a:rPr>
              <a:t>behaviours</a:t>
            </a:r>
            <a:r>
              <a:rPr lang="en-US" altLang="en-US" sz="1400" dirty="0">
                <a:latin typeface="Helvetica" pitchFamily="-1" charset="0"/>
                <a:cs typeface="Helvetica" pitchFamily="-1" charset="0"/>
                <a:sym typeface="Helvetica" pitchFamily="-1" charset="0"/>
              </a:rPr>
              <a:t> they engage in.  </a:t>
            </a:r>
          </a:p>
          <a:p>
            <a:pPr eaLnBrk="1" hangingPunct="1"/>
            <a:endParaRPr lang="en-US" altLang="en-US" sz="1400" dirty="0">
              <a:latin typeface="Helvetica" pitchFamily="-1" charset="0"/>
              <a:cs typeface="Helvetica" pitchFamily="-1" charset="0"/>
              <a:sym typeface="Helvetica" pitchFamily="-1" charset="0"/>
            </a:endParaRPr>
          </a:p>
          <a:p>
            <a:pPr eaLnBrk="1" hangingPunct="1"/>
            <a:r>
              <a:rPr lang="en-US" altLang="en-US" sz="1400" dirty="0">
                <a:latin typeface="Helvetica" pitchFamily="-1" charset="0"/>
                <a:cs typeface="Helvetica" pitchFamily="-1" charset="0"/>
                <a:sym typeface="Helvetica" pitchFamily="-1" charset="0"/>
              </a:rPr>
              <a:t>See Chapter 1 in FSB pages 3-5 for further information on this model. </a:t>
            </a:r>
          </a:p>
        </p:txBody>
      </p:sp>
    </p:spTree>
    <p:extLst>
      <p:ext uri="{BB962C8B-B14F-4D97-AF65-F5344CB8AC3E}">
        <p14:creationId xmlns:p14="http://schemas.microsoft.com/office/powerpoint/2010/main" val="3307222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1"/>
          <p:cNvSpPr>
            <a:spLocks noGrp="1" noRot="1" noChangeAspect="1" noChangeArrowheads="1"/>
          </p:cNvSpPr>
          <p:nvPr>
            <p:ph type="sldImg"/>
          </p:nvPr>
        </p:nvSpPr>
        <p:spPr>
          <a:solidFill>
            <a:srgbClr val="FFFFFF"/>
          </a:solidFill>
          <a:ln/>
        </p:spPr>
      </p:sp>
      <p:sp>
        <p:nvSpPr>
          <p:cNvPr id="25702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latin typeface="Helvetica" pitchFamily="-1" charset="0"/>
                <a:cs typeface="Helvetica" pitchFamily="-1" charset="0"/>
                <a:sym typeface="Helvetica" pitchFamily="-1" charset="0"/>
              </a:rPr>
              <a:t>In Doug </a:t>
            </a:r>
            <a:r>
              <a:rPr lang="en-US" altLang="en-US" sz="1400" dirty="0" err="1">
                <a:latin typeface="Helvetica" pitchFamily="-1" charset="0"/>
                <a:cs typeface="Helvetica" pitchFamily="-1" charset="0"/>
                <a:sym typeface="Helvetica" pitchFamily="-1" charset="0"/>
              </a:rPr>
              <a:t>MacKenzie</a:t>
            </a:r>
            <a:r>
              <a:rPr lang="en-US" altLang="en-US" sz="1400" dirty="0">
                <a:latin typeface="Helvetica" pitchFamily="-1" charset="0"/>
                <a:cs typeface="Helvetica" pitchFamily="-1" charset="0"/>
                <a:sym typeface="Helvetica" pitchFamily="-1" charset="0"/>
              </a:rPr>
              <a:t> Mohr’s book he describes</a:t>
            </a:r>
            <a:r>
              <a:rPr lang="en-US" altLang="en-US" sz="1400" baseline="0" dirty="0">
                <a:latin typeface="Helvetica" pitchFamily="-1" charset="0"/>
                <a:cs typeface="Helvetica" pitchFamily="-1" charset="0"/>
                <a:sym typeface="Helvetica" pitchFamily="-1" charset="0"/>
              </a:rPr>
              <a:t> the following situation. </a:t>
            </a:r>
            <a:r>
              <a:rPr lang="en-US" altLang="en-US" sz="1400" dirty="0">
                <a:latin typeface="Helvetica" pitchFamily="-1" charset="0"/>
                <a:cs typeface="Helvetica" pitchFamily="-1" charset="0"/>
                <a:sym typeface="Helvetica" pitchFamily="-1" charset="0"/>
              </a:rPr>
              <a:t>Scott Geller organized a </a:t>
            </a:r>
            <a:r>
              <a:rPr lang="en-US" altLang="en-US" sz="1400" b="1" dirty="0">
                <a:latin typeface="Helvetica" pitchFamily="-1" charset="0"/>
                <a:cs typeface="Helvetica" pitchFamily="-1" charset="0"/>
                <a:sym typeface="Helvetica" pitchFamily="-1" charset="0"/>
              </a:rPr>
              <a:t>three-hour </a:t>
            </a:r>
            <a:r>
              <a:rPr lang="en-US" altLang="en-US" sz="1400" dirty="0">
                <a:latin typeface="Helvetica" pitchFamily="-1" charset="0"/>
                <a:cs typeface="Helvetica" pitchFamily="-1" charset="0"/>
                <a:sym typeface="Helvetica" pitchFamily="-1" charset="0"/>
              </a:rPr>
              <a:t>energy-efficiency workshop in which the attendees responded to an advertisement in the local newspaper.  This experience is far longer than we normally get to spend with our target audience, and that they were highly motivated to make their homes energy efficient. Geller measured their energy efficiency attitudes and knowledge before the workshop and afterward. </a:t>
            </a:r>
          </a:p>
          <a:p>
            <a:pPr eaLnBrk="1" hangingPunct="1"/>
            <a:endParaRPr lang="en-US" altLang="en-US" sz="1400" dirty="0">
              <a:latin typeface="Helvetica" pitchFamily="-1" charset="0"/>
              <a:cs typeface="Helvetica" pitchFamily="-1" charset="0"/>
              <a:sym typeface="Helvetica" pitchFamily="-1" charset="0"/>
            </a:endParaRPr>
          </a:p>
          <a:p>
            <a:pPr eaLnBrk="1" hangingPunct="1"/>
            <a:r>
              <a:rPr lang="en-US" altLang="en-US" sz="1400" dirty="0">
                <a:latin typeface="Helvetica" pitchFamily="-1" charset="0"/>
                <a:cs typeface="Helvetica" pitchFamily="-1" charset="0"/>
                <a:sym typeface="Helvetica" pitchFamily="-1" charset="0"/>
              </a:rPr>
              <a:t>The attendees attitudes and knowledge </a:t>
            </a:r>
            <a:r>
              <a:rPr lang="en-US" altLang="en-US" sz="1400" b="1" dirty="0">
                <a:latin typeface="Helvetica" pitchFamily="-1" charset="0"/>
                <a:cs typeface="Helvetica" pitchFamily="-1" charset="0"/>
                <a:sym typeface="Helvetica" pitchFamily="-1" charset="0"/>
              </a:rPr>
              <a:t>had shifted substantially as a result of participating </a:t>
            </a:r>
            <a:r>
              <a:rPr lang="en-US" altLang="en-US" sz="1400" dirty="0">
                <a:latin typeface="Helvetica" pitchFamily="-1" charset="0"/>
                <a:cs typeface="Helvetica" pitchFamily="-1" charset="0"/>
                <a:sym typeface="Helvetica" pitchFamily="-1" charset="0"/>
              </a:rPr>
              <a:t>in the workshop.  As a consequence, the attitude-</a:t>
            </a:r>
            <a:r>
              <a:rPr lang="en-US" altLang="en-US" sz="1400" dirty="0" err="1">
                <a:latin typeface="Helvetica" pitchFamily="-1" charset="0"/>
                <a:cs typeface="Helvetica" pitchFamily="-1" charset="0"/>
                <a:sym typeface="Helvetica" pitchFamily="-1" charset="0"/>
              </a:rPr>
              <a:t>behaviour</a:t>
            </a:r>
            <a:r>
              <a:rPr lang="en-US" altLang="en-US" sz="1400" dirty="0">
                <a:latin typeface="Helvetica" pitchFamily="-1" charset="0"/>
                <a:cs typeface="Helvetica" pitchFamily="-1" charset="0"/>
                <a:sym typeface="Helvetica" pitchFamily="-1" charset="0"/>
              </a:rPr>
              <a:t> change model </a:t>
            </a:r>
            <a:r>
              <a:rPr lang="en-US" altLang="en-US" sz="1400" b="1" dirty="0">
                <a:latin typeface="Helvetica" pitchFamily="-1" charset="0"/>
                <a:cs typeface="Helvetica" pitchFamily="-1" charset="0"/>
                <a:sym typeface="Helvetica" pitchFamily="-1" charset="0"/>
              </a:rPr>
              <a:t>would predict </a:t>
            </a:r>
            <a:r>
              <a:rPr lang="en-US" altLang="en-US" sz="1400" dirty="0">
                <a:latin typeface="Helvetica" pitchFamily="-1" charset="0"/>
                <a:cs typeface="Helvetica" pitchFamily="-1" charset="0"/>
                <a:sym typeface="Helvetica" pitchFamily="-1" charset="0"/>
              </a:rPr>
              <a:t>that their </a:t>
            </a:r>
            <a:r>
              <a:rPr lang="en-US" altLang="en-US" sz="1400" dirty="0" err="1">
                <a:latin typeface="Helvetica" pitchFamily="-1" charset="0"/>
                <a:cs typeface="Helvetica" pitchFamily="-1" charset="0"/>
                <a:sym typeface="Helvetica" pitchFamily="-1" charset="0"/>
              </a:rPr>
              <a:t>behaviour</a:t>
            </a:r>
            <a:r>
              <a:rPr lang="en-US" altLang="en-US" sz="1400" dirty="0">
                <a:latin typeface="Helvetica" pitchFamily="-1" charset="0"/>
                <a:cs typeface="Helvetica" pitchFamily="-1" charset="0"/>
                <a:sym typeface="Helvetica" pitchFamily="-1" charset="0"/>
              </a:rPr>
              <a:t> should as well.  However, when an evaluation was done, only one person had lowered their temperature on their hot water heater, two had put blankets around their hot water heaters (but they had done this before the workshop!), and eight had installed low flow showerheads. The number of households who had installed low-flow showerheads is more impressive as it is nearly 25% of participants.  </a:t>
            </a:r>
          </a:p>
          <a:p>
            <a:pPr eaLnBrk="1" hangingPunct="1"/>
            <a:endParaRPr lang="en-US" altLang="en-US" sz="1400" b="1" dirty="0">
              <a:latin typeface="Helvetica" pitchFamily="-1" charset="0"/>
              <a:cs typeface="Helvetica" pitchFamily="-1" charset="0"/>
              <a:sym typeface="Helvetica" pitchFamily="-1" charset="0"/>
            </a:endParaRPr>
          </a:p>
          <a:p>
            <a:pPr eaLnBrk="1" hangingPunct="1"/>
            <a:r>
              <a:rPr lang="en-US" altLang="en-US" sz="1400" b="0" dirty="0">
                <a:latin typeface="Helvetica" pitchFamily="-1" charset="0"/>
                <a:cs typeface="Helvetica" pitchFamily="-1" charset="0"/>
                <a:sym typeface="Helvetica" pitchFamily="-1" charset="0"/>
              </a:rPr>
              <a:t>This</a:t>
            </a:r>
            <a:r>
              <a:rPr lang="en-US" altLang="en-US" sz="1400" b="0" baseline="0" dirty="0">
                <a:latin typeface="Helvetica" pitchFamily="-1" charset="0"/>
                <a:cs typeface="Helvetica" pitchFamily="-1" charset="0"/>
                <a:sym typeface="Helvetica" pitchFamily="-1" charset="0"/>
              </a:rPr>
              <a:t> sounds impressive until you find out that </a:t>
            </a:r>
            <a:r>
              <a:rPr lang="en-US" altLang="en-US" sz="1400" b="1" dirty="0">
                <a:latin typeface="Helvetica" pitchFamily="-1" charset="0"/>
                <a:cs typeface="Helvetica" pitchFamily="-1" charset="0"/>
                <a:sym typeface="Helvetica" pitchFamily="-1" charset="0"/>
              </a:rPr>
              <a:t>everyone was given </a:t>
            </a:r>
            <a:r>
              <a:rPr lang="en-US" altLang="en-US" sz="1400" dirty="0">
                <a:latin typeface="Helvetica" pitchFamily="-1" charset="0"/>
                <a:cs typeface="Helvetica" pitchFamily="-1" charset="0"/>
                <a:sym typeface="Helvetica" pitchFamily="-1" charset="0"/>
              </a:rPr>
              <a:t>low-flow showerheads, but only eight installed them. </a:t>
            </a:r>
          </a:p>
          <a:p>
            <a:pPr eaLnBrk="1" hangingPunct="1"/>
            <a:endParaRPr lang="en-US" altLang="en-US" sz="1400" dirty="0">
              <a:latin typeface="Helvetica" pitchFamily="-1" charset="0"/>
              <a:cs typeface="Helvetica" pitchFamily="-1" charset="0"/>
              <a:sym typeface="Helvetica" pitchFamily="-1" charset="0"/>
            </a:endParaRPr>
          </a:p>
          <a:p>
            <a:pPr eaLnBrk="1" hangingPunct="1"/>
            <a:r>
              <a:rPr lang="en-US" altLang="en-US" sz="1400" dirty="0">
                <a:latin typeface="Helvetica" pitchFamily="-1" charset="0"/>
                <a:cs typeface="Helvetica" pitchFamily="-1" charset="0"/>
                <a:sym typeface="Helvetica" pitchFamily="-1" charset="0"/>
              </a:rPr>
              <a:t>this study sets the “outside boundary” conditions of what we could most hope for -- that is, you are able to spend three hours with the target audience and they are highly motivated. </a:t>
            </a:r>
          </a:p>
        </p:txBody>
      </p:sp>
    </p:spTree>
    <p:extLst>
      <p:ext uri="{BB962C8B-B14F-4D97-AF65-F5344CB8AC3E}">
        <p14:creationId xmlns:p14="http://schemas.microsoft.com/office/powerpoint/2010/main" val="318449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1"/>
          <p:cNvSpPr>
            <a:spLocks noGrp="1" noRot="1" noChangeAspect="1" noChangeArrowheads="1"/>
          </p:cNvSpPr>
          <p:nvPr>
            <p:ph type="sldImg"/>
          </p:nvPr>
        </p:nvSpPr>
        <p:spPr>
          <a:solidFill>
            <a:srgbClr val="FFFFFF"/>
          </a:solidFill>
          <a:ln/>
        </p:spPr>
      </p:sp>
      <p:sp>
        <p:nvSpPr>
          <p:cNvPr id="26112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latin typeface="Helvetica" pitchFamily="-1" charset="0"/>
                <a:cs typeface="Helvetica" pitchFamily="-1" charset="0"/>
                <a:sym typeface="Helvetica" pitchFamily="-1" charset="0"/>
              </a:rPr>
              <a:t>The other prevalent model of </a:t>
            </a:r>
            <a:r>
              <a:rPr lang="en-US" altLang="en-US" sz="1400" dirty="0" err="1">
                <a:latin typeface="Helvetica" pitchFamily="-1" charset="0"/>
                <a:cs typeface="Helvetica" pitchFamily="-1" charset="0"/>
                <a:sym typeface="Helvetica" pitchFamily="-1" charset="0"/>
              </a:rPr>
              <a:t>behaviour</a:t>
            </a:r>
            <a:r>
              <a:rPr lang="en-US" altLang="en-US" sz="1400" dirty="0">
                <a:latin typeface="Helvetica" pitchFamily="-1" charset="0"/>
                <a:cs typeface="Helvetica" pitchFamily="-1" charset="0"/>
                <a:sym typeface="Helvetica" pitchFamily="-1" charset="0"/>
              </a:rPr>
              <a:t> change that lies behind information intensive approaches is The “Economic Self-Interest” approach. This approach is used extensively by utilities (water, gas and electric) and is based on the premise that people </a:t>
            </a:r>
            <a:r>
              <a:rPr lang="en-US" altLang="en-US" sz="1400" b="1" dirty="0">
                <a:latin typeface="Helvetica" pitchFamily="-1" charset="0"/>
                <a:cs typeface="Helvetica" pitchFamily="-1" charset="0"/>
                <a:sym typeface="Helvetica" pitchFamily="-1" charset="0"/>
              </a:rPr>
              <a:t>systematically evaluate their choices </a:t>
            </a:r>
            <a:r>
              <a:rPr lang="en-US" altLang="en-US" sz="1400" dirty="0">
                <a:latin typeface="Helvetica" pitchFamily="-1" charset="0"/>
                <a:cs typeface="Helvetica" pitchFamily="-1" charset="0"/>
                <a:sym typeface="Helvetica" pitchFamily="-1" charset="0"/>
              </a:rPr>
              <a:t>and then </a:t>
            </a:r>
            <a:r>
              <a:rPr lang="en-US" altLang="en-US" sz="1400" b="1" dirty="0">
                <a:latin typeface="Helvetica" pitchFamily="-1" charset="0"/>
                <a:cs typeface="Helvetica" pitchFamily="-1" charset="0"/>
                <a:sym typeface="Helvetica" pitchFamily="-1" charset="0"/>
              </a:rPr>
              <a:t>act in their economic self-interest</a:t>
            </a:r>
            <a:r>
              <a:rPr lang="en-US" altLang="en-US" sz="1400" dirty="0">
                <a:latin typeface="Helvetica" pitchFamily="-1" charset="0"/>
                <a:cs typeface="Helvetica" pitchFamily="-1" charset="0"/>
                <a:sym typeface="Helvetica" pitchFamily="-1" charset="0"/>
              </a:rPr>
              <a:t>.  Based on this approach all we need to do is emphasize that actions are in someone’s financial best interest (e.g., installing a programmable thermostat) and once our target audience understands that they will change their </a:t>
            </a:r>
            <a:r>
              <a:rPr lang="en-US" altLang="en-US" sz="1400" dirty="0" err="1">
                <a:latin typeface="Helvetica" pitchFamily="-1" charset="0"/>
                <a:cs typeface="Helvetica" pitchFamily="-1" charset="0"/>
                <a:sym typeface="Helvetica" pitchFamily="-1" charset="0"/>
              </a:rPr>
              <a:t>behaviour</a:t>
            </a:r>
            <a:r>
              <a:rPr lang="en-US" altLang="en-US" sz="1400" dirty="0">
                <a:latin typeface="Helvetica" pitchFamily="-1" charset="0"/>
                <a:cs typeface="Helvetica" pitchFamily="-1" charset="0"/>
                <a:sym typeface="Helvetica" pitchFamily="-1" charset="0"/>
              </a:rPr>
              <a:t>.  If only life were so simple!</a:t>
            </a:r>
          </a:p>
        </p:txBody>
      </p:sp>
    </p:spTree>
    <p:extLst>
      <p:ext uri="{BB962C8B-B14F-4D97-AF65-F5344CB8AC3E}">
        <p14:creationId xmlns:p14="http://schemas.microsoft.com/office/powerpoint/2010/main" val="3187524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
          <p:cNvSpPr>
            <a:spLocks noGrp="1" noRot="1" noChangeAspect="1" noChangeArrowheads="1"/>
          </p:cNvSpPr>
          <p:nvPr>
            <p:ph type="sldImg"/>
          </p:nvPr>
        </p:nvSpPr>
        <p:spPr>
          <a:solidFill>
            <a:srgbClr val="FFFFFF"/>
          </a:solidFill>
          <a:ln/>
        </p:spPr>
      </p:sp>
      <p:sp>
        <p:nvSpPr>
          <p:cNvPr id="26317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latin typeface="Helvetica" pitchFamily="-1" charset="0"/>
                <a:cs typeface="Helvetica" pitchFamily="-1" charset="0"/>
                <a:sym typeface="Helvetica" pitchFamily="-1" charset="0"/>
              </a:rPr>
              <a:t>From FSB page 6: “</a:t>
            </a:r>
            <a:r>
              <a:rPr lang="en-US" altLang="en-US" sz="1400" dirty="0">
                <a:latin typeface="ScalaSans" pitchFamily="-1" charset="0"/>
                <a:sym typeface="ScalaSans" pitchFamily="-1" charset="0"/>
              </a:rPr>
              <a:t>An </a:t>
            </a:r>
            <a:r>
              <a:rPr lang="en-US" altLang="en-US" sz="1400" dirty="0">
                <a:latin typeface="Times" pitchFamily="-1" charset="0"/>
                <a:cs typeface="Times" pitchFamily="-1" charset="0"/>
                <a:sym typeface="Times" pitchFamily="-1" charset="0"/>
              </a:rPr>
              <a:t>act passed by the United States Congress brought into being the Residential Conservation Service (RCS). The RCS mandated that major gas and electric utilities in the United States provide homeowners with audits in order to enhance energy efficiency. In addition, homeowners had access to interest-free or low-cost loans and a listing of local contractors and suppliers. In total, 5.6% of eligible households requested that an RCS assessor evaluate their home.</a:t>
            </a:r>
          </a:p>
          <a:p>
            <a:pPr eaLnBrk="1" hangingPunct="1"/>
            <a:endParaRPr lang="en-US" altLang="en-US" sz="1400" dirty="0">
              <a:latin typeface="Times" pitchFamily="-1" charset="0"/>
              <a:cs typeface="Times" pitchFamily="-1" charset="0"/>
              <a:sym typeface="Times" pitchFamily="-1" charset="0"/>
            </a:endParaRPr>
          </a:p>
          <a:p>
            <a:pPr eaLnBrk="1" hangingPunct="1"/>
            <a:r>
              <a:rPr lang="en-US" altLang="en-US" sz="1400" dirty="0">
                <a:latin typeface="Times" pitchFamily="-1" charset="0"/>
                <a:cs typeface="Times" pitchFamily="-1" charset="0"/>
                <a:sym typeface="Times" pitchFamily="-1" charset="0"/>
              </a:rPr>
              <a:t>Of those who had their home evaluated, 50% took steps to enhance the energy efficiency of their dwelling, compared to 30% for non-participants (the non-participants were households who were on the waiting list to have their homes assessed). What types of actions were taken? In general, the actions were inexpensive and did not involve a contractor. Frequent energy-efficiency actions included caulking, weather-stripping, installing programmable thermostats, turning down the hot water thermostat, and installing a water heater blanket. These actions reduced energy use per household between 2% and 3%.16 Given that millions of dollars were spent on the RCS, and that it is possible to reduce residential energy use often by more than 20%, an initiative that produces annual savings of 2-3% can only be seen as a failure.”  </a:t>
            </a:r>
          </a:p>
          <a:p>
            <a:pPr eaLnBrk="1" hangingPunct="1"/>
            <a:endParaRPr lang="en-US" altLang="en-US" sz="1400" dirty="0">
              <a:latin typeface="Times" pitchFamily="-1" charset="0"/>
              <a:cs typeface="Times" pitchFamily="-1" charset="0"/>
              <a:sym typeface="Times" pitchFamily="-1" charset="0"/>
            </a:endParaRPr>
          </a:p>
          <a:p>
            <a:pPr eaLnBrk="1" hangingPunct="1"/>
            <a:r>
              <a:rPr lang="en-US" altLang="en-US" sz="1400" dirty="0">
                <a:latin typeface="Times" pitchFamily="-1" charset="0"/>
                <a:cs typeface="Times" pitchFamily="-1" charset="0"/>
                <a:sym typeface="Times" pitchFamily="-1" charset="0"/>
              </a:rPr>
              <a:t>Note</a:t>
            </a:r>
            <a:r>
              <a:rPr lang="en-US" altLang="en-US" sz="1400" baseline="0" dirty="0">
                <a:latin typeface="Times" pitchFamily="-1" charset="0"/>
                <a:cs typeface="Times" pitchFamily="-1" charset="0"/>
                <a:sym typeface="Times" pitchFamily="-1" charset="0"/>
              </a:rPr>
              <a:t> the control group: </a:t>
            </a:r>
          </a:p>
          <a:p>
            <a:pPr eaLnBrk="1" hangingPunct="1"/>
            <a:endParaRPr lang="en-US" altLang="en-US" sz="1400" baseline="0" dirty="0">
              <a:latin typeface="Times" pitchFamily="-1" charset="0"/>
              <a:cs typeface="Times" pitchFamily="-1" charset="0"/>
              <a:sym typeface="Times" pitchFamily="-1" charset="0"/>
            </a:endParaRPr>
          </a:p>
          <a:p>
            <a:pPr eaLnBrk="1" hangingPunct="1"/>
            <a:r>
              <a:rPr lang="en-US" altLang="en-US" sz="1400" dirty="0">
                <a:latin typeface="Times" pitchFamily="-1" charset="0"/>
                <a:cs typeface="Times" pitchFamily="-1" charset="0"/>
                <a:sym typeface="Times" pitchFamily="-1" charset="0"/>
              </a:rPr>
              <a:t>Whenever we deliver programs in which people self-select themselves to participate there is the possibility that the results we are seeing are due to their motivation rather than our program (e.g., we are subsidizing people to do things that they were going to do anyway).  In the case of the RCS, several utilities included “waiting list controls” which include those individuals who are waiting for an audit to be delivered, but have to wait a significant amount of time for the audit to occur.  Waiting list controls allow us to estimate how much of what we are observing is due to the program we are delivering versus pre-existing motivation.  When the households on the waiting lists were examined they found that 30% of them engaged in the same actions as those who had participated in the audits, indicating that much of the changes observed in the RCS program was due to pre-existing motivation rather than the audit itself. </a:t>
            </a:r>
          </a:p>
          <a:p>
            <a:pPr eaLnBrk="1" hangingPunct="1"/>
            <a:endParaRPr lang="en-US" altLang="en-US" sz="1400" dirty="0">
              <a:latin typeface="Times" pitchFamily="-1" charset="0"/>
              <a:cs typeface="Times" pitchFamily="-1" charset="0"/>
              <a:sym typeface="Times" pitchFamily="-1" charset="0"/>
            </a:endParaRPr>
          </a:p>
          <a:p>
            <a:pPr eaLnBrk="1" hangingPunct="1"/>
            <a:endParaRPr lang="en-US" altLang="en-US" sz="1400" dirty="0">
              <a:latin typeface="Helvetica" pitchFamily="-1" charset="0"/>
              <a:cs typeface="Helvetica" pitchFamily="-1" charset="0"/>
              <a:sym typeface="Helvetica" pitchFamily="-1" charset="0"/>
            </a:endParaRPr>
          </a:p>
        </p:txBody>
      </p:sp>
    </p:spTree>
    <p:extLst>
      <p:ext uri="{BB962C8B-B14F-4D97-AF65-F5344CB8AC3E}">
        <p14:creationId xmlns:p14="http://schemas.microsoft.com/office/powerpoint/2010/main" val="3986761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1"/>
          <p:cNvSpPr>
            <a:spLocks noGrp="1" noRot="1" noChangeAspect="1" noChangeArrowheads="1"/>
          </p:cNvSpPr>
          <p:nvPr>
            <p:ph type="sldImg"/>
          </p:nvPr>
        </p:nvSpPr>
        <p:spPr>
          <a:solidFill>
            <a:srgbClr val="FFFFFF"/>
          </a:solidFill>
          <a:ln/>
        </p:spPr>
      </p:sp>
      <p:sp>
        <p:nvSpPr>
          <p:cNvPr id="26726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Helvetica" pitchFamily="-1" charset="0"/>
                <a:cs typeface="Helvetica" pitchFamily="-1" charset="0"/>
                <a:sym typeface="Helvetica" pitchFamily="-1" charset="0"/>
              </a:rPr>
              <a:t>Why do they believe information intensive programs exist despite a lack of evidence that they work effectively?  </a:t>
            </a:r>
          </a:p>
          <a:p>
            <a:pPr marL="228600" indent="-228600" eaLnBrk="1" hangingPunct="1">
              <a:buAutoNum type="arabicPeriod"/>
            </a:pPr>
            <a:r>
              <a:rPr lang="en-US" altLang="en-US" dirty="0">
                <a:latin typeface="Helvetica" pitchFamily="-1" charset="0"/>
                <a:cs typeface="Helvetica" pitchFamily="-1" charset="0"/>
                <a:sym typeface="Helvetica" pitchFamily="-1" charset="0"/>
              </a:rPr>
              <a:t>we are going to wrong people (communication firms) and getting the wrong advice and, as a consequence, we are underestimating the challenges of changing </a:t>
            </a:r>
            <a:r>
              <a:rPr lang="en-US" altLang="en-US" dirty="0" err="1">
                <a:latin typeface="Helvetica" pitchFamily="-1" charset="0"/>
                <a:cs typeface="Helvetica" pitchFamily="-1" charset="0"/>
                <a:sym typeface="Helvetica" pitchFamily="-1" charset="0"/>
              </a:rPr>
              <a:t>behaviour</a:t>
            </a:r>
            <a:r>
              <a:rPr lang="en-US" altLang="en-US" dirty="0">
                <a:latin typeface="Helvetica" pitchFamily="-1" charset="0"/>
                <a:cs typeface="Helvetica" pitchFamily="-1" charset="0"/>
                <a:sym typeface="Helvetica" pitchFamily="-1" charset="0"/>
              </a:rPr>
              <a:t>.  Who should we be turning to for assistance?  Behavioral scientists and social marketers.  </a:t>
            </a:r>
          </a:p>
          <a:p>
            <a:pPr marL="228600" indent="-228600" eaLnBrk="1" hangingPunct="1">
              <a:buAutoNum type="arabicPeriod"/>
            </a:pPr>
            <a:r>
              <a:rPr lang="en-US" altLang="en-US" dirty="0">
                <a:latin typeface="Helvetica" pitchFamily="-1" charset="0"/>
                <a:cs typeface="Helvetica" pitchFamily="-1" charset="0"/>
                <a:sym typeface="Helvetica" pitchFamily="-1" charset="0"/>
              </a:rPr>
              <a:t>[For the last bullet point I would emphasize that] we are traditionally measuring outputs rather than outcomes.  That is, we are measuring the number of brochures that we have distributed rather than whether we have actually changed behavior, resource use, or resource quality (outcomes). </a:t>
            </a:r>
          </a:p>
        </p:txBody>
      </p:sp>
    </p:spTree>
    <p:extLst>
      <p:ext uri="{BB962C8B-B14F-4D97-AF65-F5344CB8AC3E}">
        <p14:creationId xmlns:p14="http://schemas.microsoft.com/office/powerpoint/2010/main" val="187429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6BD46A4-A1C1-4609-A3E8-96ED05CE18CE}" type="slidenum">
              <a:rPr lang="en-US" altLang="en-US" smtClean="0">
                <a:solidFill>
                  <a:srgbClr val="000000"/>
                </a:solidFill>
                <a:latin typeface="Verdana" pitchFamily="34" charset="0"/>
              </a:rPr>
              <a:pPr/>
              <a:t>3</a:t>
            </a:fld>
            <a:endParaRPr lang="en-US" altLang="en-US">
              <a:solidFill>
                <a:srgbClr val="000000"/>
              </a:solidFill>
              <a:latin typeface="Verdana" pitchFamily="34" charset="0"/>
            </a:endParaRPr>
          </a:p>
        </p:txBody>
      </p:sp>
    </p:spTree>
    <p:extLst>
      <p:ext uri="{BB962C8B-B14F-4D97-AF65-F5344CB8AC3E}">
        <p14:creationId xmlns:p14="http://schemas.microsoft.com/office/powerpoint/2010/main" val="304377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a</a:t>
            </a:r>
            <a:r>
              <a:rPr lang="en-US" baseline="0" dirty="0"/>
              <a:t> car cuts you off while you’re driving – what do you think? (they’re a jerk)</a:t>
            </a:r>
          </a:p>
          <a:p>
            <a:r>
              <a:rPr lang="en-US" baseline="0" dirty="0"/>
              <a:t>Imagine you cut someone else off when you’re driving – what do you say to yourself? (Oh, I had no idea!)</a:t>
            </a:r>
            <a:endParaRPr lang="en-US" dirty="0"/>
          </a:p>
        </p:txBody>
      </p:sp>
      <p:sp>
        <p:nvSpPr>
          <p:cNvPr id="4" name="Slide Number Placeholder 3"/>
          <p:cNvSpPr>
            <a:spLocks noGrp="1"/>
          </p:cNvSpPr>
          <p:nvPr>
            <p:ph type="sldNum" sz="quarter" idx="10"/>
          </p:nvPr>
        </p:nvSpPr>
        <p:spPr/>
        <p:txBody>
          <a:bodyPr/>
          <a:lstStyle/>
          <a:p>
            <a:fld id="{8B1ED7D0-A9F0-4E3F-B530-E7CD7ECFA4DC}" type="slidenum">
              <a:rPr lang="en-US" smtClean="0"/>
              <a:t>4</a:t>
            </a:fld>
            <a:endParaRPr lang="en-US"/>
          </a:p>
        </p:txBody>
      </p:sp>
    </p:spTree>
    <p:extLst>
      <p:ext uri="{BB962C8B-B14F-4D97-AF65-F5344CB8AC3E}">
        <p14:creationId xmlns:p14="http://schemas.microsoft.com/office/powerpoint/2010/main" val="3635769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1ED7D0-A9F0-4E3F-B530-E7CD7ECFA4DC}" type="slidenum">
              <a:rPr lang="en-US" smtClean="0"/>
              <a:t>5</a:t>
            </a:fld>
            <a:endParaRPr lang="en-US"/>
          </a:p>
        </p:txBody>
      </p:sp>
    </p:spTree>
    <p:extLst>
      <p:ext uri="{BB962C8B-B14F-4D97-AF65-F5344CB8AC3E}">
        <p14:creationId xmlns:p14="http://schemas.microsoft.com/office/powerpoint/2010/main" val="1717667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buFont typeface="Symbol" pitchFamily="18" charset="2"/>
              <a:buChar char=""/>
              <a:defRPr/>
            </a:pPr>
            <a:r>
              <a:rPr lang="en-US" sz="2600" dirty="0">
                <a:solidFill>
                  <a:srgbClr val="000000"/>
                </a:solidFill>
                <a:cs typeface="Times New Roman" pitchFamily="18" charset="0"/>
              </a:rPr>
              <a:t>Behavior is a function of the interaction between the person and the environment. </a:t>
            </a:r>
            <a:endParaRPr lang="en-US" sz="2600" dirty="0">
              <a:solidFill>
                <a:srgbClr val="000000"/>
              </a:solidFill>
            </a:endParaRPr>
          </a:p>
          <a:p>
            <a:pPr lvl="1" eaLnBrk="1" fontAlgn="auto" hangingPunct="1">
              <a:spcBef>
                <a:spcPts val="0"/>
              </a:spcBef>
              <a:spcAft>
                <a:spcPts val="0"/>
              </a:spcAft>
              <a:buFont typeface="Courier New" pitchFamily="49" charset="0"/>
              <a:buChar char="o"/>
              <a:defRPr/>
            </a:pPr>
            <a:r>
              <a:rPr lang="en-US" sz="2200" dirty="0">
                <a:solidFill>
                  <a:srgbClr val="000000"/>
                </a:solidFill>
                <a:cs typeface="Times New Roman" pitchFamily="18" charset="0"/>
              </a:rPr>
              <a:t>Both internal and external factors affect behavior.</a:t>
            </a:r>
          </a:p>
          <a:p>
            <a:pPr lvl="1" eaLnBrk="1" fontAlgn="auto" hangingPunct="1">
              <a:spcBef>
                <a:spcPts val="0"/>
              </a:spcBef>
              <a:spcAft>
                <a:spcPts val="0"/>
              </a:spcAft>
              <a:buFont typeface="Courier New" pitchFamily="49" charset="0"/>
              <a:buChar char="o"/>
              <a:defRPr/>
            </a:pPr>
            <a:r>
              <a:rPr lang="en-US" sz="2200" dirty="0">
                <a:solidFill>
                  <a:srgbClr val="000000"/>
                </a:solidFill>
                <a:cs typeface="Times New Roman" pitchFamily="18" charset="0"/>
              </a:rPr>
              <a:t>Internal motives (intrinsic values)</a:t>
            </a:r>
          </a:p>
          <a:p>
            <a:pPr lvl="1" eaLnBrk="1" fontAlgn="auto" hangingPunct="1">
              <a:spcBef>
                <a:spcPts val="0"/>
              </a:spcBef>
              <a:spcAft>
                <a:spcPts val="0"/>
              </a:spcAft>
              <a:buFont typeface="Courier New" pitchFamily="49" charset="0"/>
              <a:buChar char="o"/>
              <a:defRPr/>
            </a:pPr>
            <a:r>
              <a:rPr lang="en-US" sz="2200" dirty="0">
                <a:solidFill>
                  <a:srgbClr val="000000"/>
                </a:solidFill>
                <a:cs typeface="Times New Roman" pitchFamily="18" charset="0"/>
              </a:rPr>
              <a:t>External motives (rewards and punishments)</a:t>
            </a:r>
          </a:p>
          <a:p>
            <a:pPr lvl="1" eaLnBrk="1" fontAlgn="auto" hangingPunct="1">
              <a:spcBef>
                <a:spcPts val="0"/>
              </a:spcBef>
              <a:spcAft>
                <a:spcPts val="0"/>
              </a:spcAft>
              <a:buFont typeface="Courier New" pitchFamily="49" charset="0"/>
              <a:buChar char="o"/>
              <a:defRPr/>
            </a:pPr>
            <a:r>
              <a:rPr lang="en-US" sz="2200" u="sng" dirty="0" err="1">
                <a:solidFill>
                  <a:srgbClr val="000000"/>
                </a:solidFill>
                <a:cs typeface="Times New Roman" pitchFamily="18" charset="0"/>
              </a:rPr>
              <a:t>Interactionist</a:t>
            </a:r>
            <a:r>
              <a:rPr lang="en-US" sz="2200" u="sng" dirty="0">
                <a:solidFill>
                  <a:srgbClr val="000000"/>
                </a:solidFill>
                <a:cs typeface="Times New Roman" pitchFamily="18" charset="0"/>
              </a:rPr>
              <a:t> perspective</a:t>
            </a:r>
            <a:r>
              <a:rPr lang="en-US" sz="2200" dirty="0">
                <a:solidFill>
                  <a:srgbClr val="000000"/>
                </a:solidFill>
                <a:cs typeface="Times New Roman" pitchFamily="18" charset="0"/>
              </a:rPr>
              <a:t>: An emphasis on how both an individual’s personality and environmental characteristics influence behavior.</a:t>
            </a:r>
            <a:endParaRPr lang="en-US" sz="2200" dirty="0">
              <a:solidFill>
                <a:srgbClr val="000000"/>
              </a:solidFill>
            </a:endParaRPr>
          </a:p>
        </p:txBody>
      </p:sp>
      <p:sp>
        <p:nvSpPr>
          <p:cNvPr id="624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6D05EBEA-08DD-43D1-A59C-6993DD299CF0}" type="slidenum">
              <a:rPr lang="en-US" altLang="en-US" sz="1200">
                <a:solidFill>
                  <a:srgbClr val="000000"/>
                </a:solidFill>
                <a:latin typeface="Verdana" pitchFamily="34" charset="0"/>
              </a:rPr>
              <a:pPr algn="r"/>
              <a:t>6</a:t>
            </a:fld>
            <a:endParaRPr lang="en-US" altLang="en-US" sz="1200">
              <a:solidFill>
                <a:srgbClr val="000000"/>
              </a:solidFill>
              <a:latin typeface="Verdana" pitchFamily="34" charset="0"/>
            </a:endParaRPr>
          </a:p>
        </p:txBody>
      </p:sp>
    </p:spTree>
    <p:extLst>
      <p:ext uri="{BB962C8B-B14F-4D97-AF65-F5344CB8AC3E}">
        <p14:creationId xmlns:p14="http://schemas.microsoft.com/office/powerpoint/2010/main" val="36944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lvl="1" eaLnBrk="1" fontAlgn="auto" hangingPunct="1">
              <a:spcBef>
                <a:spcPts val="0"/>
              </a:spcBef>
              <a:spcAft>
                <a:spcPts val="0"/>
              </a:spcAft>
              <a:buFont typeface="Courier New" pitchFamily="49" charset="0"/>
              <a:buNone/>
              <a:defRPr/>
            </a:pPr>
            <a:endParaRPr lang="en-US" sz="2200" dirty="0">
              <a:solidFill>
                <a:srgbClr val="000000"/>
              </a:solidFill>
              <a:cs typeface="Times New Roman" pitchFamily="18" charset="0"/>
            </a:endParaRPr>
          </a:p>
          <a:p>
            <a:pPr lvl="1" eaLnBrk="1" fontAlgn="auto" hangingPunct="1">
              <a:spcBef>
                <a:spcPts val="0"/>
              </a:spcBef>
              <a:spcAft>
                <a:spcPts val="0"/>
              </a:spcAft>
              <a:buFont typeface="Courier New" pitchFamily="49" charset="0"/>
              <a:buChar char="o"/>
              <a:defRPr/>
            </a:pPr>
            <a:r>
              <a:rPr lang="en-US" sz="2200" dirty="0">
                <a:solidFill>
                  <a:srgbClr val="000000"/>
                </a:solidFill>
                <a:cs typeface="Times New Roman" pitchFamily="18" charset="0"/>
              </a:rPr>
              <a:t>Same</a:t>
            </a:r>
            <a:r>
              <a:rPr lang="en-US" sz="2200" baseline="0" dirty="0">
                <a:solidFill>
                  <a:srgbClr val="000000"/>
                </a:solidFill>
                <a:cs typeface="Times New Roman" pitchFamily="18" charset="0"/>
              </a:rPr>
              <a:t> person might recycle when it’s convenient but not when it’s not</a:t>
            </a:r>
            <a:endParaRPr lang="en-US" sz="2200" dirty="0">
              <a:solidFill>
                <a:srgbClr val="000000"/>
              </a:solidFill>
              <a:cs typeface="Times New Roman" pitchFamily="18" charset="0"/>
            </a:endParaRPr>
          </a:p>
        </p:txBody>
      </p:sp>
      <p:sp>
        <p:nvSpPr>
          <p:cNvPr id="634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0265F8BA-54D3-44A4-9801-7F63428212C7}" type="slidenum">
              <a:rPr lang="en-US" altLang="en-US" sz="1200">
                <a:solidFill>
                  <a:srgbClr val="000000"/>
                </a:solidFill>
                <a:latin typeface="Verdana" pitchFamily="34" charset="0"/>
              </a:rPr>
              <a:pPr algn="r"/>
              <a:t>7</a:t>
            </a:fld>
            <a:endParaRPr lang="en-US" altLang="en-US" sz="1200">
              <a:solidFill>
                <a:srgbClr val="000000"/>
              </a:solidFill>
              <a:latin typeface="Verdana" pitchFamily="34" charset="0"/>
            </a:endParaRPr>
          </a:p>
        </p:txBody>
      </p:sp>
    </p:spTree>
    <p:extLst>
      <p:ext uri="{BB962C8B-B14F-4D97-AF65-F5344CB8AC3E}">
        <p14:creationId xmlns:p14="http://schemas.microsoft.com/office/powerpoint/2010/main" val="1484316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1"/>
          <p:cNvSpPr>
            <a:spLocks noGrp="1" noRot="1" noChangeAspect="1" noChangeArrowheads="1"/>
          </p:cNvSpPr>
          <p:nvPr>
            <p:ph type="sldImg"/>
          </p:nvPr>
        </p:nvSpPr>
        <p:spPr>
          <a:solidFill>
            <a:srgbClr val="FFFFFF"/>
          </a:solidFill>
          <a:ln/>
        </p:spPr>
      </p:sp>
      <p:sp>
        <p:nvSpPr>
          <p:cNvPr id="24883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latin typeface="Helvetica" pitchFamily="-1" charset="0"/>
                <a:cs typeface="Helvetica" pitchFamily="-1" charset="0"/>
                <a:sym typeface="Helvetica" pitchFamily="-1" charset="0"/>
              </a:rPr>
              <a:t>So human</a:t>
            </a:r>
            <a:r>
              <a:rPr lang="en-US" altLang="en-US" sz="1400" baseline="0" dirty="0">
                <a:latin typeface="Helvetica" pitchFamily="-1" charset="0"/>
                <a:cs typeface="Helvetica" pitchFamily="-1" charset="0"/>
                <a:sym typeface="Helvetica" pitchFamily="-1" charset="0"/>
              </a:rPr>
              <a:t> behavior is very complex – it’s shaped by our values, beliefs and attitudes, internal and external motivators, our  environment and even how we perceive the motivations of the people around us. </a:t>
            </a:r>
          </a:p>
          <a:p>
            <a:pPr eaLnBrk="1" hangingPunct="1"/>
            <a:endParaRPr lang="en-US" altLang="en-US" sz="1400" baseline="0" dirty="0">
              <a:latin typeface="Helvetica" pitchFamily="-1" charset="0"/>
              <a:cs typeface="Helvetica" pitchFamily="-1" charset="0"/>
              <a:sym typeface="Helvetica" pitchFamily="-1" charset="0"/>
            </a:endParaRPr>
          </a:p>
          <a:p>
            <a:pPr eaLnBrk="1" hangingPunct="1"/>
            <a:r>
              <a:rPr lang="en-US" altLang="en-US" sz="1400" baseline="0" dirty="0">
                <a:latin typeface="Helvetica" pitchFamily="-1" charset="0"/>
                <a:cs typeface="Helvetica" pitchFamily="-1" charset="0"/>
                <a:sym typeface="Helvetica" pitchFamily="-1" charset="0"/>
              </a:rPr>
              <a:t>Now we’re going to talk about some of the common methods being used by well-meaning groups that are trying to change the behavior of the masses. We’ll talk about why they don’t work and what can we done instead. </a:t>
            </a:r>
          </a:p>
          <a:p>
            <a:pPr eaLnBrk="1" hangingPunct="1"/>
            <a:endParaRPr lang="en-US" altLang="en-US" sz="1400" baseline="0" dirty="0">
              <a:latin typeface="Helvetica" pitchFamily="-1" charset="0"/>
              <a:cs typeface="Helvetica" pitchFamily="-1" charset="0"/>
              <a:sym typeface="Helvetica" pitchFamily="-1" charset="0"/>
            </a:endParaRPr>
          </a:p>
          <a:p>
            <a:pPr eaLnBrk="1" hangingPunct="1"/>
            <a:r>
              <a:rPr lang="en-US" altLang="en-US" sz="1400" baseline="0" dirty="0">
                <a:latin typeface="Helvetica" pitchFamily="-1" charset="0"/>
                <a:cs typeface="Helvetica" pitchFamily="-1" charset="0"/>
                <a:sym typeface="Helvetica" pitchFamily="-1" charset="0"/>
              </a:rPr>
              <a:t>-----</a:t>
            </a:r>
            <a:endParaRPr lang="en-US" altLang="en-US" sz="1400" dirty="0">
              <a:latin typeface="Helvetica" pitchFamily="-1" charset="0"/>
              <a:cs typeface="Helvetica" pitchFamily="-1" charset="0"/>
              <a:sym typeface="Helvetica" pitchFamily="-1" charset="0"/>
            </a:endParaRPr>
          </a:p>
          <a:p>
            <a:pPr eaLnBrk="1" hangingPunct="1"/>
            <a:endParaRPr lang="en-US" altLang="en-US" sz="1400" dirty="0">
              <a:latin typeface="Helvetica" pitchFamily="-1" charset="0"/>
              <a:cs typeface="Helvetica" pitchFamily="-1" charset="0"/>
              <a:sym typeface="Helvetica" pitchFamily="-1" charset="0"/>
            </a:endParaRPr>
          </a:p>
          <a:p>
            <a:pPr eaLnBrk="1" hangingPunct="1"/>
            <a:endParaRPr lang="en-US" altLang="en-US" sz="1400" dirty="0">
              <a:latin typeface="Helvetica" pitchFamily="-1" charset="0"/>
              <a:cs typeface="Helvetica" pitchFamily="-1" charset="0"/>
              <a:sym typeface="Helvetica" pitchFamily="-1" charset="0"/>
            </a:endParaRPr>
          </a:p>
          <a:p>
            <a:pPr eaLnBrk="1" hangingPunct="1"/>
            <a:r>
              <a:rPr lang="en-US" altLang="en-US" sz="1400" dirty="0">
                <a:latin typeface="Helvetica" pitchFamily="-1" charset="0"/>
                <a:cs typeface="Helvetica" pitchFamily="-1" charset="0"/>
                <a:sym typeface="Helvetica" pitchFamily="-1" charset="0"/>
              </a:rPr>
              <a:t>“If the very individuals who design and deliver programs to foster sustainable </a:t>
            </a:r>
            <a:r>
              <a:rPr lang="en-US" altLang="en-US" sz="1400" dirty="0" err="1">
                <a:latin typeface="Helvetica" pitchFamily="-1" charset="0"/>
                <a:cs typeface="Helvetica" pitchFamily="-1" charset="0"/>
                <a:sym typeface="Helvetica" pitchFamily="-1" charset="0"/>
              </a:rPr>
              <a:t>behaviour</a:t>
            </a:r>
            <a:r>
              <a:rPr lang="en-US" altLang="en-US" sz="1400" dirty="0">
                <a:latin typeface="Helvetica" pitchFamily="-1" charset="0"/>
                <a:cs typeface="Helvetica" pitchFamily="-1" charset="0"/>
                <a:sym typeface="Helvetica" pitchFamily="-1" charset="0"/>
              </a:rPr>
              <a:t> do not consistently engage in actions that support sustainability what can we expect of the general public who are often far less motivated and knowledgeable.”  Finally, I would encourage you to note that </a:t>
            </a:r>
            <a:r>
              <a:rPr lang="en-US" altLang="en-US" sz="1400" dirty="0" err="1">
                <a:latin typeface="Helvetica" pitchFamily="-1" charset="0"/>
                <a:cs typeface="Helvetica" pitchFamily="-1" charset="0"/>
                <a:sym typeface="Helvetica" pitchFamily="-1" charset="0"/>
              </a:rPr>
              <a:t>behaviour</a:t>
            </a:r>
            <a:r>
              <a:rPr lang="en-US" altLang="en-US" sz="1400" dirty="0">
                <a:latin typeface="Helvetica" pitchFamily="-1" charset="0"/>
                <a:cs typeface="Helvetica" pitchFamily="-1" charset="0"/>
                <a:sym typeface="Helvetica" pitchFamily="-1" charset="0"/>
              </a:rPr>
              <a:t> change is the cornerstone of sustainability.  Whether we are working to promote energy or water efficiency, modal transportation changes, watershed protection, or the conservation of species, changing human </a:t>
            </a:r>
            <a:r>
              <a:rPr lang="en-US" altLang="en-US" sz="1400" dirty="0" err="1">
                <a:latin typeface="Helvetica" pitchFamily="-1" charset="0"/>
                <a:cs typeface="Helvetica" pitchFamily="-1" charset="0"/>
                <a:sym typeface="Helvetica" pitchFamily="-1" charset="0"/>
              </a:rPr>
              <a:t>behaviour</a:t>
            </a:r>
            <a:r>
              <a:rPr lang="en-US" altLang="en-US" sz="1400" dirty="0">
                <a:latin typeface="Helvetica" pitchFamily="-1" charset="0"/>
                <a:cs typeface="Helvetica" pitchFamily="-1" charset="0"/>
                <a:sym typeface="Helvetica" pitchFamily="-1" charset="0"/>
              </a:rPr>
              <a:t> is central to our task. </a:t>
            </a:r>
          </a:p>
          <a:p>
            <a:pPr eaLnBrk="1" hangingPunct="1"/>
            <a:endParaRPr lang="en-US" altLang="en-US" sz="1400" dirty="0">
              <a:latin typeface="Helvetica" pitchFamily="-1" charset="0"/>
              <a:cs typeface="Helvetica" pitchFamily="-1" charset="0"/>
              <a:sym typeface="Helvetica" pitchFamily="-1" charset="0"/>
            </a:endParaRPr>
          </a:p>
          <a:p>
            <a:pPr eaLnBrk="1" hangingPunct="1"/>
            <a:endParaRPr lang="en-US" altLang="en-US" sz="1400" dirty="0">
              <a:latin typeface="Helvetica" pitchFamily="-1" charset="0"/>
              <a:cs typeface="Helvetica" pitchFamily="-1" charset="0"/>
              <a:sym typeface="Helvetica" pitchFamily="-1" charset="0"/>
            </a:endParaRPr>
          </a:p>
        </p:txBody>
      </p:sp>
    </p:spTree>
    <p:extLst>
      <p:ext uri="{BB962C8B-B14F-4D97-AF65-F5344CB8AC3E}">
        <p14:creationId xmlns:p14="http://schemas.microsoft.com/office/powerpoint/2010/main" val="35423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a</a:t>
            </a:r>
            <a:r>
              <a:rPr lang="en-US" baseline="0" dirty="0"/>
              <a:t> behavior that probably most people know if important: exercise. </a:t>
            </a:r>
          </a:p>
          <a:p>
            <a:r>
              <a:rPr lang="en-US" dirty="0"/>
              <a:t>I like to exercise. I like to hike</a:t>
            </a:r>
            <a:r>
              <a:rPr lang="en-US" baseline="0" dirty="0"/>
              <a:t> and do yoga. Sometimes at the same time. </a:t>
            </a:r>
          </a:p>
          <a:p>
            <a:r>
              <a:rPr lang="en-US" baseline="0" dirty="0"/>
              <a:t>[click]</a:t>
            </a:r>
          </a:p>
          <a:p>
            <a:r>
              <a:rPr lang="en-US" baseline="0" dirty="0"/>
              <a:t>I know why it’s important to exercise</a:t>
            </a:r>
          </a:p>
          <a:p>
            <a:r>
              <a:rPr lang="en-US" baseline="0" dirty="0"/>
              <a:t>[click]</a:t>
            </a:r>
          </a:p>
          <a:p>
            <a:r>
              <a:rPr lang="en-US" baseline="0" dirty="0"/>
              <a:t>I know how to exercise – I have a </a:t>
            </a:r>
            <a:r>
              <a:rPr lang="en-US" baseline="0" dirty="0" err="1"/>
              <a:t>pinterest</a:t>
            </a:r>
            <a:r>
              <a:rPr lang="en-US" baseline="0" dirty="0"/>
              <a:t> board dedicated to things I can do at home</a:t>
            </a:r>
          </a:p>
          <a:p>
            <a:endParaRPr lang="en-US" dirty="0"/>
          </a:p>
        </p:txBody>
      </p:sp>
      <p:sp>
        <p:nvSpPr>
          <p:cNvPr id="4" name="Slide Number Placeholder 3"/>
          <p:cNvSpPr>
            <a:spLocks noGrp="1"/>
          </p:cNvSpPr>
          <p:nvPr>
            <p:ph type="sldNum" sz="quarter" idx="10"/>
          </p:nvPr>
        </p:nvSpPr>
        <p:spPr/>
        <p:txBody>
          <a:bodyPr/>
          <a:lstStyle/>
          <a:p>
            <a:fld id="{8B1ED7D0-A9F0-4E3F-B530-E7CD7ECFA4DC}" type="slidenum">
              <a:rPr lang="en-US" smtClean="0"/>
              <a:t>9</a:t>
            </a:fld>
            <a:endParaRPr lang="en-US"/>
          </a:p>
        </p:txBody>
      </p:sp>
    </p:spTree>
    <p:extLst>
      <p:ext uri="{BB962C8B-B14F-4D97-AF65-F5344CB8AC3E}">
        <p14:creationId xmlns:p14="http://schemas.microsoft.com/office/powerpoint/2010/main" val="121474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during the winter</a:t>
            </a:r>
            <a:r>
              <a:rPr lang="en-US" baseline="0" dirty="0"/>
              <a:t> I often look like this. </a:t>
            </a:r>
          </a:p>
          <a:p>
            <a:r>
              <a:rPr lang="en-US" baseline="0" dirty="0"/>
              <a:t>Why?</a:t>
            </a:r>
            <a:endParaRPr lang="en-US" dirty="0"/>
          </a:p>
        </p:txBody>
      </p:sp>
      <p:sp>
        <p:nvSpPr>
          <p:cNvPr id="4" name="Slide Number Placeholder 3"/>
          <p:cNvSpPr>
            <a:spLocks noGrp="1"/>
          </p:cNvSpPr>
          <p:nvPr>
            <p:ph type="sldNum" sz="quarter" idx="10"/>
          </p:nvPr>
        </p:nvSpPr>
        <p:spPr/>
        <p:txBody>
          <a:bodyPr/>
          <a:lstStyle/>
          <a:p>
            <a:fld id="{8B1ED7D0-A9F0-4E3F-B530-E7CD7ECFA4DC}" type="slidenum">
              <a:rPr lang="en-US" smtClean="0"/>
              <a:t>10</a:t>
            </a:fld>
            <a:endParaRPr lang="en-US"/>
          </a:p>
        </p:txBody>
      </p:sp>
    </p:spTree>
    <p:extLst>
      <p:ext uri="{BB962C8B-B14F-4D97-AF65-F5344CB8AC3E}">
        <p14:creationId xmlns:p14="http://schemas.microsoft.com/office/powerpoint/2010/main" val="850249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59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8186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987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103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6521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078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695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40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635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67188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152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820206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597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283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3" name="Footer Placeholder 2"/>
          <p:cNvSpPr>
            <a:spLocks noGrp="1"/>
          </p:cNvSpPr>
          <p:nvPr>
            <p:ph type="ftr" sz="quarter" idx="11"/>
          </p:nvPr>
        </p:nvSpPr>
        <p:spPr/>
        <p:txBody>
          <a:bodyPr/>
          <a:lstStyle/>
          <a:p>
            <a:r>
              <a:rPr lang="en-US"/>
              <a:t>RESPOND Workgroup May 2012</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9887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9337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4078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id="{10727DD3-5B57-483C-A2C7-7A57429BA008}"/>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6C57BB0A-C429-45C2-9035-714651FC543C}"/>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A13C7181-B2C2-491D-B747-AFDAA6A458C1}"/>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0DEECD1E-7EF7-4906-84C2-B0B37EB91504}"/>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20376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 change</a:t>
            </a:r>
          </a:p>
        </p:txBody>
      </p:sp>
      <p:sp>
        <p:nvSpPr>
          <p:cNvPr id="3" name="Text Placeholder 2"/>
          <p:cNvSpPr>
            <a:spLocks noGrp="1"/>
          </p:cNvSpPr>
          <p:nvPr>
            <p:ph type="body" idx="1"/>
          </p:nvPr>
        </p:nvSpPr>
        <p:spPr/>
        <p:txBody>
          <a:bodyPr>
            <a:normAutofit/>
          </a:bodyPr>
          <a:lstStyle/>
          <a:p>
            <a:r>
              <a:rPr lang="en-US" dirty="0"/>
              <a:t>Attribution theory</a:t>
            </a:r>
          </a:p>
          <a:p>
            <a:r>
              <a:rPr lang="en-US"/>
              <a:t>PowerPoint </a:t>
            </a:r>
            <a:r>
              <a:rPr lang="en-US" dirty="0"/>
              <a:t>7</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972135"/>
            <a:ext cx="8305800" cy="885865"/>
          </a:xfrm>
          <a:prstGeom prst="rect">
            <a:avLst/>
          </a:prstGeom>
        </p:spPr>
      </p:pic>
    </p:spTree>
    <p:extLst>
      <p:ext uri="{BB962C8B-B14F-4D97-AF65-F5344CB8AC3E}">
        <p14:creationId xmlns:p14="http://schemas.microsoft.com/office/powerpoint/2010/main" val="130632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5400"/>
            <a:ext cx="5943600" cy="59436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986745"/>
            <a:ext cx="8382000" cy="885865"/>
          </a:xfrm>
          <a:prstGeom prst="rect">
            <a:avLst/>
          </a:prstGeom>
        </p:spPr>
      </p:pic>
    </p:spTree>
    <p:extLst>
      <p:ext uri="{BB962C8B-B14F-4D97-AF65-F5344CB8AC3E}">
        <p14:creationId xmlns:p14="http://schemas.microsoft.com/office/powerpoint/2010/main" val="352053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3103" t="4167" r="18375" b="7292"/>
          <a:stretch/>
        </p:blipFill>
        <p:spPr>
          <a:xfrm>
            <a:off x="533400" y="533400"/>
            <a:ext cx="7924800" cy="5958840"/>
          </a:xfrm>
          <a:prstGeom prst="rect">
            <a:avLst/>
          </a:prstGeom>
        </p:spPr>
      </p:pic>
    </p:spTree>
    <p:extLst>
      <p:ext uri="{BB962C8B-B14F-4D97-AF65-F5344CB8AC3E}">
        <p14:creationId xmlns:p14="http://schemas.microsoft.com/office/powerpoint/2010/main" val="1597041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1"/>
          <p:cNvSpPr>
            <a:spLocks noGrp="1" noChangeArrowheads="1"/>
          </p:cNvSpPr>
          <p:nvPr>
            <p:ph type="title"/>
          </p:nvPr>
        </p:nvSpPr>
        <p:spPr>
          <a:xfrm>
            <a:off x="1146385" y="398869"/>
            <a:ext cx="6798734" cy="1303867"/>
          </a:xfrm>
        </p:spPr>
        <p:txBody>
          <a:bodyPr/>
          <a:lstStyle/>
          <a:p>
            <a:pPr eaLnBrk="1" hangingPunct="1"/>
            <a:r>
              <a:rPr lang="en-US" altLang="en-US" dirty="0"/>
              <a:t>Information-Intensive</a:t>
            </a:r>
          </a:p>
        </p:txBody>
      </p:sp>
      <p:sp>
        <p:nvSpPr>
          <p:cNvPr id="249859" name="Rectangle 2"/>
          <p:cNvSpPr>
            <a:spLocks noGrp="1" noChangeArrowheads="1"/>
          </p:cNvSpPr>
          <p:nvPr>
            <p:ph idx="1"/>
          </p:nvPr>
        </p:nvSpPr>
        <p:spPr/>
        <p:txBody>
          <a:bodyPr/>
          <a:lstStyle/>
          <a:p>
            <a:pPr eaLnBrk="1" hangingPunct="1"/>
            <a:r>
              <a:rPr lang="en-US" altLang="en-US"/>
              <a:t>Radio</a:t>
            </a:r>
          </a:p>
          <a:p>
            <a:pPr eaLnBrk="1" hangingPunct="1"/>
            <a:r>
              <a:rPr lang="en-US" altLang="en-US"/>
              <a:t>Television</a:t>
            </a:r>
          </a:p>
          <a:p>
            <a:pPr eaLnBrk="1" hangingPunct="1"/>
            <a:r>
              <a:rPr lang="en-US" altLang="en-US"/>
              <a:t>Internet</a:t>
            </a:r>
          </a:p>
          <a:p>
            <a:pPr eaLnBrk="1" hangingPunct="1"/>
            <a:r>
              <a:rPr lang="en-US" altLang="en-US"/>
              <a:t>Newsprint</a:t>
            </a:r>
          </a:p>
        </p:txBody>
      </p:sp>
      <p:pic>
        <p:nvPicPr>
          <p:cNvPr id="2498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304" y="1880283"/>
            <a:ext cx="3882815" cy="375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4">
            <a:extLst>
              <a:ext uri="{FF2B5EF4-FFF2-40B4-BE49-F238E27FC236}">
                <a16:creationId xmlns:a16="http://schemas.microsoft.com/office/drawing/2014/main" id="{FB176EF5-4887-4329-9BF4-C9206D24B7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875237"/>
            <a:ext cx="8763000" cy="885865"/>
          </a:xfrm>
          <a:prstGeom prst="rect">
            <a:avLst/>
          </a:prstGeom>
        </p:spPr>
      </p:pic>
    </p:spTree>
    <p:extLst>
      <p:ext uri="{BB962C8B-B14F-4D97-AF65-F5344CB8AC3E}">
        <p14:creationId xmlns:p14="http://schemas.microsoft.com/office/powerpoint/2010/main" val="2229591177"/>
      </p:ext>
    </p:extLst>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1"/>
          <p:cNvSpPr>
            <a:spLocks noGrp="1" noChangeArrowheads="1"/>
          </p:cNvSpPr>
          <p:nvPr>
            <p:ph type="title"/>
          </p:nvPr>
        </p:nvSpPr>
        <p:spPr>
          <a:xfrm>
            <a:off x="4804173" y="312539"/>
            <a:ext cx="3044427" cy="1437680"/>
          </a:xfrm>
        </p:spPr>
        <p:txBody>
          <a:bodyPr/>
          <a:lstStyle/>
          <a:p>
            <a:pPr eaLnBrk="1" hangingPunct="1"/>
            <a:r>
              <a:rPr lang="en-US" altLang="en-US"/>
              <a:t>Information-Intensive</a:t>
            </a:r>
          </a:p>
        </p:txBody>
      </p:sp>
      <p:sp>
        <p:nvSpPr>
          <p:cNvPr id="251907" name="Rectangle 2"/>
          <p:cNvSpPr>
            <a:spLocks noGrp="1" noChangeArrowheads="1"/>
          </p:cNvSpPr>
          <p:nvPr>
            <p:ph idx="1"/>
          </p:nvPr>
        </p:nvSpPr>
        <p:spPr>
          <a:xfrm>
            <a:off x="4804173" y="2098477"/>
            <a:ext cx="4089797" cy="4446984"/>
          </a:xfrm>
        </p:spPr>
        <p:txBody>
          <a:bodyPr/>
          <a:lstStyle/>
          <a:p>
            <a:pPr eaLnBrk="1" hangingPunct="1"/>
            <a:endParaRPr lang="en-US" altLang="en-US" dirty="0"/>
          </a:p>
          <a:p>
            <a:pPr eaLnBrk="1" hangingPunct="1"/>
            <a:r>
              <a:rPr lang="en-US" altLang="en-US" dirty="0"/>
              <a:t>Attitude-</a:t>
            </a:r>
            <a:r>
              <a:rPr lang="en-US" altLang="en-US" dirty="0" err="1"/>
              <a:t>Behaviour</a:t>
            </a:r>
            <a:endParaRPr lang="en-US" altLang="en-US" dirty="0"/>
          </a:p>
          <a:p>
            <a:pPr eaLnBrk="1" hangingPunct="1"/>
            <a:r>
              <a:rPr lang="en-US" altLang="en-US" dirty="0"/>
              <a:t>Economic Self-Interest</a:t>
            </a:r>
          </a:p>
        </p:txBody>
      </p:sp>
      <p:pic>
        <p:nvPicPr>
          <p:cNvPr id="251908" name="Picture 3"/>
          <p:cNvPicPr>
            <a:picLocks noChangeAspect="1" noChangeArrowheads="1"/>
          </p:cNvPicPr>
          <p:nvPr/>
        </p:nvPicPr>
        <p:blipFill>
          <a:blip r:embed="rId3">
            <a:extLst>
              <a:ext uri="{28A0092B-C50C-407E-A947-70E740481C1C}">
                <a14:useLocalDpi xmlns:a14="http://schemas.microsoft.com/office/drawing/2010/main" val="0"/>
              </a:ext>
            </a:extLst>
          </a:blip>
          <a:srcRect l="45335" r="10025"/>
          <a:stretch>
            <a:fillRect/>
          </a:stretch>
        </p:blipFill>
        <p:spPr bwMode="auto">
          <a:xfrm>
            <a:off x="838200" y="1066800"/>
            <a:ext cx="373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20" y="5791200"/>
            <a:ext cx="8665370" cy="885865"/>
          </a:xfrm>
          <a:prstGeom prst="rect">
            <a:avLst/>
          </a:prstGeom>
        </p:spPr>
      </p:pic>
    </p:spTree>
    <p:extLst>
      <p:ext uri="{BB962C8B-B14F-4D97-AF65-F5344CB8AC3E}">
        <p14:creationId xmlns:p14="http://schemas.microsoft.com/office/powerpoint/2010/main" val="34757506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9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19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1"/>
          <p:cNvSpPr>
            <a:spLocks noGrp="1" noChangeArrowheads="1"/>
          </p:cNvSpPr>
          <p:nvPr>
            <p:ph type="title"/>
          </p:nvPr>
        </p:nvSpPr>
        <p:spPr>
          <a:xfrm>
            <a:off x="1176866" y="915337"/>
            <a:ext cx="3166534" cy="1303867"/>
          </a:xfrm>
        </p:spPr>
        <p:txBody>
          <a:bodyPr>
            <a:normAutofit fontScale="90000"/>
          </a:bodyPr>
          <a:lstStyle/>
          <a:p>
            <a:pPr eaLnBrk="1" hangingPunct="1"/>
            <a:r>
              <a:rPr lang="en-US" altLang="en-US" dirty="0"/>
              <a:t>Attitude-</a:t>
            </a:r>
            <a:r>
              <a:rPr lang="en-US" altLang="en-US" dirty="0" err="1"/>
              <a:t>Behaviour</a:t>
            </a:r>
            <a:endParaRPr lang="en-US" altLang="en-US" dirty="0"/>
          </a:p>
        </p:txBody>
      </p:sp>
      <p:sp>
        <p:nvSpPr>
          <p:cNvPr id="253955" name="Rectangle 2"/>
          <p:cNvSpPr>
            <a:spLocks noGrp="1" noChangeArrowheads="1"/>
          </p:cNvSpPr>
          <p:nvPr>
            <p:ph idx="1"/>
          </p:nvPr>
        </p:nvSpPr>
        <p:spPr/>
        <p:txBody>
          <a:bodyPr/>
          <a:lstStyle/>
          <a:p>
            <a:pPr eaLnBrk="1" hangingPunct="1"/>
            <a:r>
              <a:rPr lang="en-US" altLang="en-US" dirty="0"/>
              <a:t>Attitudes = </a:t>
            </a:r>
            <a:r>
              <a:rPr lang="en-US" altLang="en-US" dirty="0" err="1"/>
              <a:t>Behaviour</a:t>
            </a:r>
            <a:r>
              <a:rPr lang="en-US" altLang="en-US" dirty="0"/>
              <a:t> </a:t>
            </a:r>
          </a:p>
          <a:p>
            <a:pPr eaLnBrk="1" hangingPunct="1"/>
            <a:r>
              <a:rPr lang="en-US" altLang="en-US" dirty="0"/>
              <a:t>Little Connection</a:t>
            </a:r>
          </a:p>
        </p:txBody>
      </p:sp>
      <p:pic>
        <p:nvPicPr>
          <p:cNvPr id="253956" name="Picture 3"/>
          <p:cNvPicPr>
            <a:picLocks noChangeAspect="1" noChangeArrowheads="1"/>
          </p:cNvPicPr>
          <p:nvPr/>
        </p:nvPicPr>
        <p:blipFill>
          <a:blip r:embed="rId3">
            <a:extLst>
              <a:ext uri="{28A0092B-C50C-407E-A947-70E740481C1C}">
                <a14:useLocalDpi xmlns:a14="http://schemas.microsoft.com/office/drawing/2010/main" val="0"/>
              </a:ext>
            </a:extLst>
          </a:blip>
          <a:srcRect r="55679"/>
          <a:stretch>
            <a:fillRect/>
          </a:stretch>
        </p:blipFill>
        <p:spPr bwMode="auto">
          <a:xfrm>
            <a:off x="4572000" y="1074908"/>
            <a:ext cx="3810000" cy="433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57" y="5900326"/>
            <a:ext cx="8884085" cy="885865"/>
          </a:xfrm>
          <a:prstGeom prst="rect">
            <a:avLst/>
          </a:prstGeom>
        </p:spPr>
      </p:pic>
    </p:spTree>
    <p:extLst>
      <p:ext uri="{BB962C8B-B14F-4D97-AF65-F5344CB8AC3E}">
        <p14:creationId xmlns:p14="http://schemas.microsoft.com/office/powerpoint/2010/main" val="3615029202"/>
      </p:ext>
    </p:extLst>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1"/>
          <p:cNvSpPr>
            <a:spLocks noGrp="1" noChangeArrowheads="1"/>
          </p:cNvSpPr>
          <p:nvPr>
            <p:ph type="title"/>
          </p:nvPr>
        </p:nvSpPr>
        <p:spPr>
          <a:xfrm>
            <a:off x="4089573" y="396535"/>
            <a:ext cx="4393406" cy="885173"/>
          </a:xfrm>
        </p:spPr>
        <p:txBody>
          <a:bodyPr/>
          <a:lstStyle/>
          <a:p>
            <a:pPr eaLnBrk="1" hangingPunct="1"/>
            <a:r>
              <a:rPr lang="en-US" altLang="en-US" dirty="0"/>
              <a:t>Attitude-Behavior</a:t>
            </a:r>
          </a:p>
        </p:txBody>
      </p:sp>
      <p:sp>
        <p:nvSpPr>
          <p:cNvPr id="256003" name="Rectangle 2"/>
          <p:cNvSpPr>
            <a:spLocks noGrp="1" noChangeArrowheads="1"/>
          </p:cNvSpPr>
          <p:nvPr>
            <p:ph idx="1"/>
          </p:nvPr>
        </p:nvSpPr>
        <p:spPr>
          <a:xfrm>
            <a:off x="4089573" y="1281708"/>
            <a:ext cx="4393406" cy="4446984"/>
          </a:xfrm>
        </p:spPr>
        <p:txBody>
          <a:bodyPr/>
          <a:lstStyle/>
          <a:p>
            <a:pPr eaLnBrk="1" hangingPunct="1"/>
            <a:r>
              <a:rPr lang="en-US" altLang="en-US" dirty="0"/>
              <a:t>Energy Efficiency Workshop</a:t>
            </a:r>
          </a:p>
          <a:p>
            <a:pPr eaLnBrk="1" hangingPunct="1"/>
            <a:r>
              <a:rPr lang="en-US" altLang="en-US" dirty="0"/>
              <a:t>Attitudes and Knowledge</a:t>
            </a:r>
          </a:p>
          <a:p>
            <a:pPr eaLnBrk="1" hangingPunct="1"/>
            <a:endParaRPr lang="en-US" altLang="en-US" dirty="0"/>
          </a:p>
          <a:p>
            <a:pPr eaLnBrk="1" hangingPunct="1"/>
            <a:r>
              <a:rPr lang="en-US" altLang="en-US" dirty="0"/>
              <a:t>Evaluation</a:t>
            </a:r>
          </a:p>
          <a:p>
            <a:pPr marL="571333" lvl="1" eaLnBrk="1" hangingPunct="1"/>
            <a:r>
              <a:rPr lang="en-US" altLang="en-US" dirty="0"/>
              <a:t>1 of 40 Lowered HHW</a:t>
            </a:r>
          </a:p>
          <a:p>
            <a:pPr marL="571333" lvl="1" eaLnBrk="1" hangingPunct="1"/>
            <a:r>
              <a:rPr lang="en-US" altLang="en-US" dirty="0"/>
              <a:t>2 of 40 Installed Wrap</a:t>
            </a:r>
          </a:p>
          <a:p>
            <a:pPr marL="571333" lvl="1" eaLnBrk="1" hangingPunct="1"/>
            <a:r>
              <a:rPr lang="en-US" altLang="en-US" dirty="0"/>
              <a:t>8 of 40 Installed Showerhead</a:t>
            </a:r>
          </a:p>
        </p:txBody>
      </p:sp>
      <p:pic>
        <p:nvPicPr>
          <p:cNvPr id="256004" name="Picture 3"/>
          <p:cNvPicPr>
            <a:picLocks noChangeArrowheads="1"/>
          </p:cNvPicPr>
          <p:nvPr/>
        </p:nvPicPr>
        <p:blipFill>
          <a:blip r:embed="rId3">
            <a:extLst>
              <a:ext uri="{28A0092B-C50C-407E-A947-70E740481C1C}">
                <a14:useLocalDpi xmlns:a14="http://schemas.microsoft.com/office/drawing/2010/main" val="0"/>
              </a:ext>
            </a:extLst>
          </a:blip>
          <a:srcRect l="9084" t="15355" r="27249" b="20648"/>
          <a:stretch>
            <a:fillRect/>
          </a:stretch>
        </p:blipFill>
        <p:spPr bwMode="auto">
          <a:xfrm>
            <a:off x="196339" y="762001"/>
            <a:ext cx="3689861"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00" y="5943601"/>
            <a:ext cx="8719061" cy="885865"/>
          </a:xfrm>
          <a:prstGeom prst="rect">
            <a:avLst/>
          </a:prstGeom>
        </p:spPr>
      </p:pic>
    </p:spTree>
    <p:extLst>
      <p:ext uri="{BB962C8B-B14F-4D97-AF65-F5344CB8AC3E}">
        <p14:creationId xmlns:p14="http://schemas.microsoft.com/office/powerpoint/2010/main" val="286772108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1"/>
          <p:cNvSpPr>
            <a:spLocks noGrp="1" noChangeArrowheads="1"/>
          </p:cNvSpPr>
          <p:nvPr>
            <p:ph type="title"/>
          </p:nvPr>
        </p:nvSpPr>
        <p:spPr>
          <a:xfrm>
            <a:off x="4804173" y="312539"/>
            <a:ext cx="4089797" cy="1437680"/>
          </a:xfrm>
        </p:spPr>
        <p:txBody>
          <a:bodyPr/>
          <a:lstStyle/>
          <a:p>
            <a:pPr eaLnBrk="1" hangingPunct="1"/>
            <a:r>
              <a:rPr lang="en-US" altLang="en-US" dirty="0"/>
              <a:t>Economic Self-Interest</a:t>
            </a:r>
          </a:p>
        </p:txBody>
      </p:sp>
      <p:sp>
        <p:nvSpPr>
          <p:cNvPr id="260099" name="Rectangle 2"/>
          <p:cNvSpPr>
            <a:spLocks noGrp="1" noChangeArrowheads="1"/>
          </p:cNvSpPr>
          <p:nvPr>
            <p:ph idx="1"/>
          </p:nvPr>
        </p:nvSpPr>
        <p:spPr>
          <a:xfrm>
            <a:off x="4804173" y="2098477"/>
            <a:ext cx="4089797" cy="4446984"/>
          </a:xfrm>
        </p:spPr>
        <p:txBody>
          <a:bodyPr/>
          <a:lstStyle/>
          <a:p>
            <a:pPr eaLnBrk="1" hangingPunct="1"/>
            <a:endParaRPr lang="en-US" altLang="en-US" dirty="0"/>
          </a:p>
          <a:p>
            <a:pPr eaLnBrk="1" hangingPunct="1"/>
            <a:r>
              <a:rPr lang="en-US" altLang="en-US" dirty="0"/>
              <a:t>Systematically Evaluate</a:t>
            </a:r>
          </a:p>
          <a:p>
            <a:pPr eaLnBrk="1" hangingPunct="1"/>
            <a:r>
              <a:rPr lang="en-US" altLang="en-US" dirty="0"/>
              <a:t>Act in Self-Interest</a:t>
            </a:r>
          </a:p>
          <a:p>
            <a:pPr eaLnBrk="1" hangingPunct="1"/>
            <a:r>
              <a:rPr lang="en-US" altLang="en-US" dirty="0"/>
              <a:t>Enlightenment = Change</a:t>
            </a:r>
          </a:p>
        </p:txBody>
      </p:sp>
      <p:pic>
        <p:nvPicPr>
          <p:cNvPr id="2601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 y="1719739"/>
            <a:ext cx="3425428" cy="397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230983"/>
            <a:ext cx="8970170" cy="827082"/>
          </a:xfrm>
          <a:prstGeom prst="rect">
            <a:avLst/>
          </a:prstGeom>
        </p:spPr>
      </p:pic>
    </p:spTree>
    <p:extLst>
      <p:ext uri="{BB962C8B-B14F-4D97-AF65-F5344CB8AC3E}">
        <p14:creationId xmlns:p14="http://schemas.microsoft.com/office/powerpoint/2010/main" val="14702288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6" name="Rectangle 1"/>
          <p:cNvSpPr>
            <a:spLocks noGrp="1" noChangeArrowheads="1"/>
          </p:cNvSpPr>
          <p:nvPr>
            <p:ph type="title"/>
          </p:nvPr>
        </p:nvSpPr>
        <p:spPr>
          <a:xfrm>
            <a:off x="267891" y="312539"/>
            <a:ext cx="4089797" cy="1437680"/>
          </a:xfrm>
        </p:spPr>
        <p:txBody>
          <a:bodyPr/>
          <a:lstStyle/>
          <a:p>
            <a:pPr eaLnBrk="1" hangingPunct="1"/>
            <a:r>
              <a:rPr lang="en-US" altLang="en-US" dirty="0"/>
              <a:t>Economic Self-Interest</a:t>
            </a:r>
          </a:p>
        </p:txBody>
      </p:sp>
      <p:sp>
        <p:nvSpPr>
          <p:cNvPr id="262147" name="Rectangle 2"/>
          <p:cNvSpPr>
            <a:spLocks noGrp="1" noChangeArrowheads="1"/>
          </p:cNvSpPr>
          <p:nvPr>
            <p:ph idx="1"/>
          </p:nvPr>
        </p:nvSpPr>
        <p:spPr>
          <a:xfrm>
            <a:off x="609600" y="2129425"/>
            <a:ext cx="4089797" cy="3585575"/>
          </a:xfrm>
        </p:spPr>
        <p:txBody>
          <a:bodyPr/>
          <a:lstStyle/>
          <a:p>
            <a:pPr eaLnBrk="1" hangingPunct="1">
              <a:lnSpc>
                <a:spcPct val="40000"/>
              </a:lnSpc>
              <a:spcBef>
                <a:spcPts val="600"/>
              </a:spcBef>
            </a:pPr>
            <a:r>
              <a:rPr lang="en-US" altLang="en-US" dirty="0"/>
              <a:t>Residential Cons. Service</a:t>
            </a:r>
          </a:p>
          <a:p>
            <a:pPr eaLnBrk="1" hangingPunct="1">
              <a:lnSpc>
                <a:spcPct val="40000"/>
              </a:lnSpc>
              <a:spcBef>
                <a:spcPts val="600"/>
              </a:spcBef>
            </a:pPr>
            <a:endParaRPr lang="en-US" altLang="en-US" dirty="0"/>
          </a:p>
          <a:p>
            <a:pPr eaLnBrk="1" hangingPunct="1">
              <a:lnSpc>
                <a:spcPct val="40000"/>
              </a:lnSpc>
              <a:spcBef>
                <a:spcPts val="600"/>
              </a:spcBef>
            </a:pPr>
            <a:r>
              <a:rPr lang="en-US" altLang="en-US" dirty="0"/>
              <a:t>Gas &amp; Electric Utilities</a:t>
            </a:r>
          </a:p>
          <a:p>
            <a:pPr marL="571333" lvl="1" eaLnBrk="1" hangingPunct="1">
              <a:lnSpc>
                <a:spcPct val="40000"/>
              </a:lnSpc>
              <a:spcBef>
                <a:spcPts val="600"/>
              </a:spcBef>
            </a:pPr>
            <a:r>
              <a:rPr lang="en-US" altLang="en-US" dirty="0"/>
              <a:t>Audits, Loans, Contractors</a:t>
            </a:r>
          </a:p>
          <a:p>
            <a:pPr eaLnBrk="1" hangingPunct="1">
              <a:lnSpc>
                <a:spcPct val="40000"/>
              </a:lnSpc>
              <a:spcBef>
                <a:spcPts val="600"/>
              </a:spcBef>
            </a:pPr>
            <a:r>
              <a:rPr lang="en-US" altLang="en-US" dirty="0"/>
              <a:t>Evaluation</a:t>
            </a:r>
          </a:p>
          <a:p>
            <a:pPr marL="571333" lvl="1" eaLnBrk="1" hangingPunct="1">
              <a:lnSpc>
                <a:spcPct val="40000"/>
              </a:lnSpc>
              <a:spcBef>
                <a:spcPts val="600"/>
              </a:spcBef>
            </a:pPr>
            <a:r>
              <a:rPr lang="en-US" altLang="en-US" dirty="0"/>
              <a:t>6% Requested Audit</a:t>
            </a:r>
          </a:p>
          <a:p>
            <a:pPr marL="571333" lvl="1" eaLnBrk="1" hangingPunct="1">
              <a:lnSpc>
                <a:spcPct val="40000"/>
              </a:lnSpc>
              <a:spcBef>
                <a:spcPts val="600"/>
              </a:spcBef>
            </a:pPr>
            <a:r>
              <a:rPr lang="en-US" altLang="en-US" dirty="0"/>
              <a:t>50% Acted, Savings 2-3%</a:t>
            </a:r>
          </a:p>
          <a:p>
            <a:pPr marL="571333" lvl="1" eaLnBrk="1" hangingPunct="1">
              <a:lnSpc>
                <a:spcPct val="40000"/>
              </a:lnSpc>
              <a:spcBef>
                <a:spcPts val="600"/>
              </a:spcBef>
            </a:pPr>
            <a:r>
              <a:rPr lang="en-US" altLang="en-US" dirty="0"/>
              <a:t>30% Waiting List Control</a:t>
            </a:r>
          </a:p>
        </p:txBody>
      </p:sp>
      <p:pic>
        <p:nvPicPr>
          <p:cNvPr id="262148" name="Picture 3"/>
          <p:cNvPicPr>
            <a:picLocks noChangeAspect="1" noChangeArrowheads="1"/>
          </p:cNvPicPr>
          <p:nvPr/>
        </p:nvPicPr>
        <p:blipFill>
          <a:blip r:embed="rId3">
            <a:extLst>
              <a:ext uri="{28A0092B-C50C-407E-A947-70E740481C1C}">
                <a14:useLocalDpi xmlns:a14="http://schemas.microsoft.com/office/drawing/2010/main" val="0"/>
              </a:ext>
            </a:extLst>
          </a:blip>
          <a:srcRect l="11678" r="44031"/>
          <a:stretch>
            <a:fillRect/>
          </a:stretch>
        </p:blipFill>
        <p:spPr bwMode="auto">
          <a:xfrm>
            <a:off x="4572001" y="1750219"/>
            <a:ext cx="3810000" cy="434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397" y="6032273"/>
            <a:ext cx="9016603" cy="885865"/>
          </a:xfrm>
          <a:prstGeom prst="rect">
            <a:avLst/>
          </a:prstGeom>
        </p:spPr>
      </p:pic>
    </p:spTree>
    <p:extLst>
      <p:ext uri="{BB962C8B-B14F-4D97-AF65-F5344CB8AC3E}">
        <p14:creationId xmlns:p14="http://schemas.microsoft.com/office/powerpoint/2010/main" val="10789946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2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2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2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2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21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214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2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1"/>
          <p:cNvSpPr>
            <a:spLocks noGrp="1" noChangeArrowheads="1"/>
          </p:cNvSpPr>
          <p:nvPr>
            <p:ph type="title"/>
          </p:nvPr>
        </p:nvSpPr>
        <p:spPr>
          <a:xfrm>
            <a:off x="1172633" y="462416"/>
            <a:ext cx="6798734" cy="1303867"/>
          </a:xfrm>
        </p:spPr>
        <p:txBody>
          <a:bodyPr/>
          <a:lstStyle/>
          <a:p>
            <a:pPr eaLnBrk="1" hangingPunct="1"/>
            <a:r>
              <a:rPr lang="en-US" altLang="en-US" dirty="0"/>
              <a:t>Why Prevalent?</a:t>
            </a:r>
          </a:p>
        </p:txBody>
      </p:sp>
      <p:sp>
        <p:nvSpPr>
          <p:cNvPr id="266243" name="Rectangle 2"/>
          <p:cNvSpPr>
            <a:spLocks/>
          </p:cNvSpPr>
          <p:nvPr/>
        </p:nvSpPr>
        <p:spPr bwMode="auto">
          <a:xfrm>
            <a:off x="990600" y="1417589"/>
            <a:ext cx="3406713" cy="45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368300" indent="-368300" eaLnBrk="0" hangingPunct="0">
              <a:defRPr sz="3000">
                <a:solidFill>
                  <a:srgbClr val="263750"/>
                </a:solidFill>
                <a:latin typeface="Palatino" pitchFamily="-1" charset="0"/>
                <a:ea typeface="ヒラギノ明朝 ProN W3" pitchFamily="-1" charset="-128"/>
                <a:sym typeface="Palatino" pitchFamily="-1" charset="0"/>
              </a:defRPr>
            </a:lvl1pPr>
            <a:lvl2pPr marL="37931725" indent="-37474525" eaLnBrk="0" hangingPunct="0">
              <a:defRPr sz="3000">
                <a:solidFill>
                  <a:srgbClr val="263750"/>
                </a:solidFill>
                <a:latin typeface="Palatino" pitchFamily="-1" charset="0"/>
                <a:ea typeface="ヒラギノ明朝 ProN W3" pitchFamily="-1" charset="-128"/>
                <a:sym typeface="Palatino" pitchFamily="-1" charset="0"/>
              </a:defRPr>
            </a:lvl2pPr>
            <a:lvl3pPr eaLnBrk="0" hangingPunct="0">
              <a:defRPr sz="3000">
                <a:solidFill>
                  <a:srgbClr val="263750"/>
                </a:solidFill>
                <a:latin typeface="Palatino" pitchFamily="-1" charset="0"/>
                <a:ea typeface="ヒラギノ明朝 ProN W3" pitchFamily="-1" charset="-128"/>
                <a:sym typeface="Palatino" pitchFamily="-1" charset="0"/>
              </a:defRPr>
            </a:lvl3pPr>
            <a:lvl4pPr eaLnBrk="0" hangingPunct="0">
              <a:defRPr sz="3000">
                <a:solidFill>
                  <a:srgbClr val="263750"/>
                </a:solidFill>
                <a:latin typeface="Palatino" pitchFamily="-1" charset="0"/>
                <a:ea typeface="ヒラギノ明朝 ProN W3" pitchFamily="-1" charset="-128"/>
                <a:sym typeface="Palatino" pitchFamily="-1" charset="0"/>
              </a:defRPr>
            </a:lvl4pPr>
            <a:lvl5pPr eaLnBrk="0" hangingPunct="0">
              <a:defRPr sz="3000">
                <a:solidFill>
                  <a:srgbClr val="263750"/>
                </a:solidFill>
                <a:latin typeface="Palatino" pitchFamily="-1" charset="0"/>
                <a:ea typeface="ヒラギノ明朝 ProN W3" pitchFamily="-1" charset="-128"/>
                <a:sym typeface="Palatino" pitchFamily="-1" charset="0"/>
              </a:defRPr>
            </a:lvl5pPr>
            <a:lvl6pPr marL="457200" eaLnBrk="0" fontAlgn="base" hangingPunct="0">
              <a:spcBef>
                <a:spcPct val="0"/>
              </a:spcBef>
              <a:spcAft>
                <a:spcPct val="0"/>
              </a:spcAft>
              <a:defRPr sz="3000">
                <a:solidFill>
                  <a:srgbClr val="263750"/>
                </a:solidFill>
                <a:latin typeface="Palatino" pitchFamily="-1" charset="0"/>
                <a:ea typeface="ヒラギノ明朝 ProN W3" pitchFamily="-1" charset="-128"/>
                <a:sym typeface="Palatino" pitchFamily="-1" charset="0"/>
              </a:defRPr>
            </a:lvl6pPr>
            <a:lvl7pPr marL="914400" eaLnBrk="0" fontAlgn="base" hangingPunct="0">
              <a:spcBef>
                <a:spcPct val="0"/>
              </a:spcBef>
              <a:spcAft>
                <a:spcPct val="0"/>
              </a:spcAft>
              <a:defRPr sz="3000">
                <a:solidFill>
                  <a:srgbClr val="263750"/>
                </a:solidFill>
                <a:latin typeface="Palatino" pitchFamily="-1" charset="0"/>
                <a:ea typeface="ヒラギノ明朝 ProN W3" pitchFamily="-1" charset="-128"/>
                <a:sym typeface="Palatino" pitchFamily="-1" charset="0"/>
              </a:defRPr>
            </a:lvl7pPr>
            <a:lvl8pPr marL="1371600" eaLnBrk="0" fontAlgn="base" hangingPunct="0">
              <a:spcBef>
                <a:spcPct val="0"/>
              </a:spcBef>
              <a:spcAft>
                <a:spcPct val="0"/>
              </a:spcAft>
              <a:defRPr sz="3000">
                <a:solidFill>
                  <a:srgbClr val="263750"/>
                </a:solidFill>
                <a:latin typeface="Palatino" pitchFamily="-1" charset="0"/>
                <a:ea typeface="ヒラギノ明朝 ProN W3" pitchFamily="-1" charset="-128"/>
                <a:sym typeface="Palatino" pitchFamily="-1" charset="0"/>
              </a:defRPr>
            </a:lvl8pPr>
            <a:lvl9pPr marL="1828800" eaLnBrk="0" fontAlgn="base" hangingPunct="0">
              <a:spcBef>
                <a:spcPct val="0"/>
              </a:spcBef>
              <a:spcAft>
                <a:spcPct val="0"/>
              </a:spcAft>
              <a:defRPr sz="3000">
                <a:solidFill>
                  <a:srgbClr val="263750"/>
                </a:solidFill>
                <a:latin typeface="Palatino" pitchFamily="-1" charset="0"/>
                <a:ea typeface="ヒラギノ明朝 ProN W3" pitchFamily="-1" charset="-128"/>
                <a:sym typeface="Palatino" pitchFamily="-1" charset="0"/>
              </a:defRPr>
            </a:lvl9pPr>
          </a:lstStyle>
          <a:p>
            <a:pPr eaLnBrk="1" fontAlgn="base" hangingPunct="1">
              <a:spcBef>
                <a:spcPts val="2672"/>
              </a:spcBef>
              <a:spcAft>
                <a:spcPct val="0"/>
              </a:spcAft>
              <a:buClr>
                <a:srgbClr val="4A71A9"/>
              </a:buClr>
              <a:buSzPct val="50000"/>
              <a:buFont typeface="Zapf Dingbats" pitchFamily="-1" charset="2"/>
              <a:buChar char="✤"/>
            </a:pPr>
            <a:r>
              <a:rPr lang="en-US" altLang="en-US" sz="2400" dirty="0">
                <a:solidFill>
                  <a:srgbClr val="000000"/>
                </a:solidFill>
              </a:rPr>
              <a:t>Underestimate </a:t>
            </a:r>
          </a:p>
          <a:p>
            <a:pPr eaLnBrk="1" fontAlgn="base" hangingPunct="1">
              <a:spcBef>
                <a:spcPts val="2672"/>
              </a:spcBef>
              <a:spcAft>
                <a:spcPct val="0"/>
              </a:spcAft>
              <a:buClr>
                <a:srgbClr val="4A71A9"/>
              </a:buClr>
              <a:buSzPct val="50000"/>
              <a:buFont typeface="Zapf Dingbats" pitchFamily="-1" charset="2"/>
              <a:buChar char="✤"/>
            </a:pPr>
            <a:r>
              <a:rPr lang="en-US" altLang="en-US" sz="2400" dirty="0">
                <a:solidFill>
                  <a:srgbClr val="000000"/>
                </a:solidFill>
              </a:rPr>
              <a:t>Difficulty</a:t>
            </a:r>
          </a:p>
          <a:p>
            <a:pPr eaLnBrk="1" fontAlgn="base" hangingPunct="1">
              <a:spcBef>
                <a:spcPts val="2672"/>
              </a:spcBef>
              <a:spcAft>
                <a:spcPct val="0"/>
              </a:spcAft>
              <a:buClr>
                <a:srgbClr val="4A71A9"/>
              </a:buClr>
              <a:buSzPct val="50000"/>
              <a:buFont typeface="Zapf Dingbats" pitchFamily="-1" charset="2"/>
              <a:buChar char="✤"/>
            </a:pPr>
            <a:r>
              <a:rPr lang="en-US" altLang="en-US" sz="2400" dirty="0">
                <a:solidFill>
                  <a:srgbClr val="000000"/>
                </a:solidFill>
              </a:rPr>
              <a:t>Expediency</a:t>
            </a:r>
          </a:p>
          <a:p>
            <a:pPr eaLnBrk="1" fontAlgn="base" hangingPunct="1">
              <a:spcBef>
                <a:spcPts val="2883"/>
              </a:spcBef>
              <a:spcAft>
                <a:spcPct val="0"/>
              </a:spcAft>
              <a:buClr>
                <a:srgbClr val="4A71A9"/>
              </a:buClr>
              <a:buSzPct val="50000"/>
              <a:buFont typeface="Zapf Dingbats" pitchFamily="-1" charset="2"/>
              <a:buChar char="✤"/>
            </a:pPr>
            <a:r>
              <a:rPr lang="en-US" altLang="en-US" sz="2400" dirty="0">
                <a:solidFill>
                  <a:srgbClr val="000000"/>
                </a:solidFill>
              </a:rPr>
              <a:t>Ineffective Models</a:t>
            </a:r>
          </a:p>
          <a:p>
            <a:pPr eaLnBrk="1" fontAlgn="base" hangingPunct="1">
              <a:spcBef>
                <a:spcPts val="2672"/>
              </a:spcBef>
              <a:spcAft>
                <a:spcPct val="0"/>
              </a:spcAft>
              <a:buClr>
                <a:srgbClr val="4A71A9"/>
              </a:buClr>
              <a:buSzPct val="50000"/>
              <a:buFont typeface="Zapf Dingbats" pitchFamily="-1" charset="2"/>
              <a:buChar char="✤"/>
            </a:pPr>
            <a:r>
              <a:rPr lang="en-US" altLang="en-US" sz="2400" dirty="0">
                <a:solidFill>
                  <a:srgbClr val="000000"/>
                </a:solidFill>
              </a:rPr>
              <a:t>Relative Ease</a:t>
            </a:r>
          </a:p>
          <a:p>
            <a:pPr eaLnBrk="1" fontAlgn="base" hangingPunct="1">
              <a:spcBef>
                <a:spcPts val="2672"/>
              </a:spcBef>
              <a:spcAft>
                <a:spcPct val="0"/>
              </a:spcAft>
              <a:buClr>
                <a:srgbClr val="4A71A9"/>
              </a:buClr>
              <a:buSzPct val="50000"/>
              <a:buFont typeface="Zapf Dingbats" pitchFamily="-1" charset="2"/>
              <a:buChar char="✤"/>
            </a:pPr>
            <a:r>
              <a:rPr lang="en-US" altLang="en-US" sz="2400" dirty="0">
                <a:solidFill>
                  <a:srgbClr val="000000"/>
                </a:solidFill>
              </a:rPr>
              <a:t>Lack of Evaluations</a:t>
            </a:r>
          </a:p>
        </p:txBody>
      </p:sp>
      <p:pic>
        <p:nvPicPr>
          <p:cNvPr id="266244" name="Picture 3"/>
          <p:cNvPicPr>
            <a:picLocks noChangeAspect="1" noChangeArrowheads="1"/>
          </p:cNvPicPr>
          <p:nvPr/>
        </p:nvPicPr>
        <p:blipFill>
          <a:blip r:embed="rId3">
            <a:extLst>
              <a:ext uri="{28A0092B-C50C-407E-A947-70E740481C1C}">
                <a14:useLocalDpi xmlns:a14="http://schemas.microsoft.com/office/drawing/2010/main" val="0"/>
              </a:ext>
            </a:extLst>
          </a:blip>
          <a:srcRect t="6717" b="32823"/>
          <a:stretch>
            <a:fillRect/>
          </a:stretch>
        </p:blipFill>
        <p:spPr bwMode="auto">
          <a:xfrm>
            <a:off x="5065682" y="2268886"/>
            <a:ext cx="3124200" cy="347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662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1" y="2696772"/>
            <a:ext cx="312539" cy="487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6246" name="TextBox 6"/>
          <p:cNvSpPr txBox="1">
            <a:spLocks noChangeArrowheads="1"/>
          </p:cNvSpPr>
          <p:nvPr/>
        </p:nvSpPr>
        <p:spPr bwMode="auto">
          <a:xfrm>
            <a:off x="1330895" y="3579691"/>
            <a:ext cx="129860" cy="52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70" tIns="32135" rIns="64270" bIns="32135">
            <a:spAutoFit/>
          </a:bodyPr>
          <a:lstStyle>
            <a:lvl1pPr eaLnBrk="0" hangingPunct="0">
              <a:defRPr sz="3000">
                <a:solidFill>
                  <a:srgbClr val="263750"/>
                </a:solidFill>
                <a:latin typeface="Palatino" pitchFamily="-1" charset="0"/>
                <a:ea typeface="ヒラギノ明朝 ProN W3" pitchFamily="-1" charset="-128"/>
                <a:sym typeface="Palatino" pitchFamily="-1" charset="0"/>
              </a:defRPr>
            </a:lvl1pPr>
            <a:lvl2pPr marL="37931725" indent="-37474525" eaLnBrk="0" hangingPunct="0">
              <a:defRPr sz="3000">
                <a:solidFill>
                  <a:srgbClr val="263750"/>
                </a:solidFill>
                <a:latin typeface="Palatino" pitchFamily="-1" charset="0"/>
                <a:ea typeface="ヒラギノ明朝 ProN W3" pitchFamily="-1" charset="-128"/>
                <a:sym typeface="Palatino" pitchFamily="-1" charset="0"/>
              </a:defRPr>
            </a:lvl2pPr>
            <a:lvl3pPr eaLnBrk="0" hangingPunct="0">
              <a:defRPr sz="3000">
                <a:solidFill>
                  <a:srgbClr val="263750"/>
                </a:solidFill>
                <a:latin typeface="Palatino" pitchFamily="-1" charset="0"/>
                <a:ea typeface="ヒラギノ明朝 ProN W3" pitchFamily="-1" charset="-128"/>
                <a:sym typeface="Palatino" pitchFamily="-1" charset="0"/>
              </a:defRPr>
            </a:lvl3pPr>
            <a:lvl4pPr eaLnBrk="0" hangingPunct="0">
              <a:defRPr sz="3000">
                <a:solidFill>
                  <a:srgbClr val="263750"/>
                </a:solidFill>
                <a:latin typeface="Palatino" pitchFamily="-1" charset="0"/>
                <a:ea typeface="ヒラギノ明朝 ProN W3" pitchFamily="-1" charset="-128"/>
                <a:sym typeface="Palatino" pitchFamily="-1" charset="0"/>
              </a:defRPr>
            </a:lvl4pPr>
            <a:lvl5pPr eaLnBrk="0" hangingPunct="0">
              <a:defRPr sz="3000">
                <a:solidFill>
                  <a:srgbClr val="263750"/>
                </a:solidFill>
                <a:latin typeface="Palatino" pitchFamily="-1" charset="0"/>
                <a:ea typeface="ヒラギノ明朝 ProN W3" pitchFamily="-1" charset="-128"/>
                <a:sym typeface="Palatino" pitchFamily="-1" charset="0"/>
              </a:defRPr>
            </a:lvl5pPr>
            <a:lvl6pPr marL="457200" eaLnBrk="0" fontAlgn="base" hangingPunct="0">
              <a:spcBef>
                <a:spcPct val="0"/>
              </a:spcBef>
              <a:spcAft>
                <a:spcPct val="0"/>
              </a:spcAft>
              <a:defRPr sz="3000">
                <a:solidFill>
                  <a:srgbClr val="263750"/>
                </a:solidFill>
                <a:latin typeface="Palatino" pitchFamily="-1" charset="0"/>
                <a:ea typeface="ヒラギノ明朝 ProN W3" pitchFamily="-1" charset="-128"/>
                <a:sym typeface="Palatino" pitchFamily="-1" charset="0"/>
              </a:defRPr>
            </a:lvl6pPr>
            <a:lvl7pPr marL="914400" eaLnBrk="0" fontAlgn="base" hangingPunct="0">
              <a:spcBef>
                <a:spcPct val="0"/>
              </a:spcBef>
              <a:spcAft>
                <a:spcPct val="0"/>
              </a:spcAft>
              <a:defRPr sz="3000">
                <a:solidFill>
                  <a:srgbClr val="263750"/>
                </a:solidFill>
                <a:latin typeface="Palatino" pitchFamily="-1" charset="0"/>
                <a:ea typeface="ヒラギノ明朝 ProN W3" pitchFamily="-1" charset="-128"/>
                <a:sym typeface="Palatino" pitchFamily="-1" charset="0"/>
              </a:defRPr>
            </a:lvl7pPr>
            <a:lvl8pPr marL="1371600" eaLnBrk="0" fontAlgn="base" hangingPunct="0">
              <a:spcBef>
                <a:spcPct val="0"/>
              </a:spcBef>
              <a:spcAft>
                <a:spcPct val="0"/>
              </a:spcAft>
              <a:defRPr sz="3000">
                <a:solidFill>
                  <a:srgbClr val="263750"/>
                </a:solidFill>
                <a:latin typeface="Palatino" pitchFamily="-1" charset="0"/>
                <a:ea typeface="ヒラギノ明朝 ProN W3" pitchFamily="-1" charset="-128"/>
                <a:sym typeface="Palatino" pitchFamily="-1" charset="0"/>
              </a:defRPr>
            </a:lvl8pPr>
            <a:lvl9pPr marL="1828800" eaLnBrk="0" fontAlgn="base" hangingPunct="0">
              <a:spcBef>
                <a:spcPct val="0"/>
              </a:spcBef>
              <a:spcAft>
                <a:spcPct val="0"/>
              </a:spcAft>
              <a:defRPr sz="3000">
                <a:solidFill>
                  <a:srgbClr val="263750"/>
                </a:solidFill>
                <a:latin typeface="Palatino" pitchFamily="-1" charset="0"/>
                <a:ea typeface="ヒラギノ明朝 ProN W3" pitchFamily="-1" charset="-128"/>
                <a:sym typeface="Palatino" pitchFamily="-1" charset="0"/>
              </a:defRPr>
            </a:lvl9pPr>
          </a:lstStyle>
          <a:p>
            <a:pPr algn="ctr" eaLnBrk="1" fontAlgn="base" hangingPunct="1">
              <a:spcBef>
                <a:spcPct val="0"/>
              </a:spcBef>
              <a:spcAft>
                <a:spcPct val="0"/>
              </a:spcAft>
            </a:pPr>
            <a:endParaRPr lang="en-US" alt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139177"/>
            <a:ext cx="8705851" cy="885865"/>
          </a:xfrm>
          <a:prstGeom prst="rect">
            <a:avLst/>
          </a:prstGeom>
        </p:spPr>
      </p:pic>
    </p:spTree>
    <p:extLst>
      <p:ext uri="{BB962C8B-B14F-4D97-AF65-F5344CB8AC3E}">
        <p14:creationId xmlns:p14="http://schemas.microsoft.com/office/powerpoint/2010/main" val="26562602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415" y="445477"/>
            <a:ext cx="7280031" cy="479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005538"/>
            <a:ext cx="8305800" cy="885865"/>
          </a:xfrm>
          <a:prstGeom prst="rect">
            <a:avLst/>
          </a:prstGeom>
        </p:spPr>
      </p:pic>
    </p:spTree>
    <p:extLst>
      <p:ext uri="{BB962C8B-B14F-4D97-AF65-F5344CB8AC3E}">
        <p14:creationId xmlns:p14="http://schemas.microsoft.com/office/powerpoint/2010/main" val="183655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187852"/>
            <a:ext cx="6798734" cy="1303867"/>
          </a:xfrm>
        </p:spPr>
        <p:txBody>
          <a:bodyPr anchor="b">
            <a:normAutofit/>
          </a:bodyPr>
          <a:lstStyle/>
          <a:p>
            <a:r>
              <a:rPr lang="en-US" altLang="en-US" dirty="0"/>
              <a:t>Attribution Theories</a:t>
            </a:r>
          </a:p>
        </p:txBody>
      </p:sp>
      <p:sp>
        <p:nvSpPr>
          <p:cNvPr id="15363" name="Rectangle 3"/>
          <p:cNvSpPr>
            <a:spLocks noGrp="1" noChangeArrowheads="1"/>
          </p:cNvSpPr>
          <p:nvPr>
            <p:ph idx="1"/>
          </p:nvPr>
        </p:nvSpPr>
        <p:spPr>
          <a:xfrm>
            <a:off x="1176865" y="2490135"/>
            <a:ext cx="3242735" cy="3444997"/>
          </a:xfrm>
        </p:spPr>
        <p:txBody>
          <a:bodyPr/>
          <a:lstStyle/>
          <a:p>
            <a:pPr>
              <a:lnSpc>
                <a:spcPct val="90000"/>
              </a:lnSpc>
              <a:buNone/>
            </a:pPr>
            <a:r>
              <a:rPr lang="en-US" altLang="en-US" sz="2800" dirty="0"/>
              <a:t>What do we </a:t>
            </a:r>
            <a:r>
              <a:rPr lang="en-US" altLang="en-US" sz="2800" i="1" dirty="0"/>
              <a:t>think </a:t>
            </a:r>
            <a:r>
              <a:rPr lang="en-US" altLang="en-US" sz="2800" dirty="0"/>
              <a:t>explains behavior?</a:t>
            </a:r>
            <a:r>
              <a:rPr lang="en-US" altLang="en-US" dirty="0"/>
              <a:t> </a:t>
            </a:r>
            <a:endParaRPr lang="en-US" altLang="en-US" u="sng" dirty="0"/>
          </a:p>
          <a:p>
            <a:pPr>
              <a:lnSpc>
                <a:spcPct val="90000"/>
              </a:lnSpc>
            </a:pPr>
            <a:endParaRPr lang="en-US" altLang="en-US" dirty="0"/>
          </a:p>
          <a:p>
            <a:pPr>
              <a:lnSpc>
                <a:spcPct val="90000"/>
              </a:lnSpc>
            </a:pPr>
            <a:r>
              <a:rPr lang="en-US" altLang="en-US" sz="2800" dirty="0"/>
              <a:t>Understanding “why?”</a:t>
            </a:r>
          </a:p>
          <a:p>
            <a:pPr>
              <a:lnSpc>
                <a:spcPct val="90000"/>
              </a:lnSpc>
            </a:pPr>
            <a:r>
              <a:rPr lang="en-US" altLang="en-US" sz="2800" dirty="0"/>
              <a:t>Complexity  </a:t>
            </a:r>
          </a:p>
          <a:p>
            <a:pPr>
              <a:lnSpc>
                <a:spcPct val="90000"/>
              </a:lnSpc>
            </a:pPr>
            <a:r>
              <a:rPr lang="en-US" altLang="en-US" sz="2800" dirty="0"/>
              <a:t>Intentionality</a:t>
            </a:r>
            <a:endParaRPr lang="en-US" altLang="en-US" sz="2400" dirty="0"/>
          </a:p>
          <a:p>
            <a:pPr>
              <a:lnSpc>
                <a:spcPct val="90000"/>
              </a:lnSpc>
              <a:buFontTx/>
              <a:buNone/>
            </a:pPr>
            <a:endParaRPr lang="en-US" altLang="en-US" sz="2800" dirty="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498926"/>
            <a:ext cx="373380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122497"/>
            <a:ext cx="8839200" cy="885865"/>
          </a:xfrm>
          <a:prstGeom prst="rect">
            <a:avLst/>
          </a:prstGeom>
        </p:spPr>
      </p:pic>
    </p:spTree>
    <p:extLst>
      <p:ext uri="{BB962C8B-B14F-4D97-AF65-F5344CB8AC3E}">
        <p14:creationId xmlns:p14="http://schemas.microsoft.com/office/powerpoint/2010/main" val="3671535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2000"/>
                                        <p:tgtEl>
                                          <p:spTgt spid="153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fade">
                                      <p:cBhvr>
                                        <p:cTn id="17" dur="2000"/>
                                        <p:tgtEl>
                                          <p:spTgt spid="15363">
                                            <p:txEl>
                                              <p:pRg st="3" end="3"/>
                                            </p:txEl>
                                          </p:spTgt>
                                        </p:tgtEl>
                                      </p:cBhvr>
                                    </p:animEffect>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15364"/>
                                        </p:tgtEl>
                                        <p:attrNameLst>
                                          <p:attrName>style.visibility</p:attrName>
                                        </p:attrNameLst>
                                      </p:cBhvr>
                                      <p:to>
                                        <p:strVal val="visible"/>
                                      </p:to>
                                    </p:set>
                                    <p:animEffect transition="in" filter="fade">
                                      <p:cBhvr>
                                        <p:cTn id="21" dur="2000"/>
                                        <p:tgtEl>
                                          <p:spTgt spid="1536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363">
                                            <p:txEl>
                                              <p:pRg st="4" end="4"/>
                                            </p:txEl>
                                          </p:spTgt>
                                        </p:tgtEl>
                                        <p:attrNameLst>
                                          <p:attrName>style.visibility</p:attrName>
                                        </p:attrNameLst>
                                      </p:cBhvr>
                                      <p:to>
                                        <p:strVal val="visible"/>
                                      </p:to>
                                    </p:set>
                                    <p:animEffect transition="in" filter="fade">
                                      <p:cBhvr>
                                        <p:cTn id="26" dur="20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647" y="122188"/>
            <a:ext cx="8228707" cy="868412"/>
          </a:xfrm>
        </p:spPr>
        <p:txBody>
          <a:bodyPr anchor="b">
            <a:normAutofit/>
          </a:bodyPr>
          <a:lstStyle/>
          <a:p>
            <a:r>
              <a:rPr lang="en-US" altLang="en-US" sz="3200" dirty="0"/>
              <a:t>What do we think explains behavior</a:t>
            </a:r>
            <a:r>
              <a:rPr lang="en-US" altLang="en-US" dirty="0"/>
              <a:t>?</a:t>
            </a:r>
          </a:p>
        </p:txBody>
      </p:sp>
      <p:sp>
        <p:nvSpPr>
          <p:cNvPr id="14339" name="Rectangle 3"/>
          <p:cNvSpPr>
            <a:spLocks noGrp="1" noChangeArrowheads="1"/>
          </p:cNvSpPr>
          <p:nvPr>
            <p:ph idx="1"/>
          </p:nvPr>
        </p:nvSpPr>
        <p:spPr>
          <a:xfrm>
            <a:off x="457647" y="1600653"/>
            <a:ext cx="4571553" cy="4038147"/>
          </a:xfrm>
        </p:spPr>
        <p:txBody>
          <a:bodyPr>
            <a:normAutofit/>
          </a:bodyPr>
          <a:lstStyle/>
          <a:p>
            <a:pPr lvl="1"/>
            <a:r>
              <a:rPr lang="en-US" altLang="en-US" sz="2400" u="sng" dirty="0"/>
              <a:t>Personal attribution</a:t>
            </a:r>
            <a:r>
              <a:rPr lang="en-US" altLang="en-US" sz="2400" dirty="0"/>
              <a:t>: internal </a:t>
            </a:r>
          </a:p>
          <a:p>
            <a:pPr lvl="1"/>
            <a:endParaRPr lang="en-US" altLang="en-US" sz="2400" dirty="0"/>
          </a:p>
          <a:p>
            <a:pPr lvl="1"/>
            <a:r>
              <a:rPr lang="en-US" altLang="en-US" sz="2400" dirty="0"/>
              <a:t>characteristics of an actor, such as ability, personality, mood, or effort </a:t>
            </a:r>
          </a:p>
          <a:p>
            <a:pPr lvl="1"/>
            <a:r>
              <a:rPr lang="en-US" altLang="en-US" sz="2400" u="sng" dirty="0"/>
              <a:t>Situational attribution</a:t>
            </a:r>
            <a:r>
              <a:rPr lang="en-US" altLang="en-US" sz="2400" dirty="0"/>
              <a:t>: factors external to an actor, such as the task, other people, or luck.</a:t>
            </a:r>
          </a:p>
        </p:txBody>
      </p:sp>
      <p:pic>
        <p:nvPicPr>
          <p:cNvPr id="2" name="Picture 1" descr="What’s This I Hear About Type A Personalities? | Author Jennifer Chase - Mozilla Firefox"/>
          <p:cNvPicPr>
            <a:picLocks noChangeAspect="1"/>
          </p:cNvPicPr>
          <p:nvPr/>
        </p:nvPicPr>
        <p:blipFill rotWithShape="1">
          <a:blip r:embed="rId3">
            <a:extLst>
              <a:ext uri="{28A0092B-C50C-407E-A947-70E740481C1C}">
                <a14:useLocalDpi xmlns:a14="http://schemas.microsoft.com/office/drawing/2010/main" val="0"/>
              </a:ext>
            </a:extLst>
          </a:blip>
          <a:srcRect l="24988" t="43983" r="46387" b="23982"/>
          <a:stretch/>
        </p:blipFill>
        <p:spPr>
          <a:xfrm>
            <a:off x="5486400" y="990600"/>
            <a:ext cx="3072993" cy="2971800"/>
          </a:xfrm>
          <a:prstGeom prst="rect">
            <a:avLst/>
          </a:prstGeom>
        </p:spPr>
      </p:pic>
      <p:pic>
        <p:nvPicPr>
          <p:cNvPr id="96258" name="Picture 2" descr="http://luminous-landscape.com/wp-content/uploads/2009/07/image_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3810000"/>
            <a:ext cx="2819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5903242"/>
            <a:ext cx="8567794" cy="885865"/>
          </a:xfrm>
          <a:prstGeom prst="rect">
            <a:avLst/>
          </a:prstGeom>
        </p:spPr>
      </p:pic>
    </p:spTree>
    <p:extLst>
      <p:ext uri="{BB962C8B-B14F-4D97-AF65-F5344CB8AC3E}">
        <p14:creationId xmlns:p14="http://schemas.microsoft.com/office/powerpoint/2010/main" val="89732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2000"/>
                                        <p:tgtEl>
                                          <p:spTgt spid="1433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339">
                                            <p:txEl>
                                              <p:pRg st="3" end="3"/>
                                            </p:txEl>
                                          </p:spTgt>
                                        </p:tgtEl>
                                        <p:attrNameLst>
                                          <p:attrName>style.visibility</p:attrName>
                                        </p:attrNameLst>
                                      </p:cBhvr>
                                      <p:to>
                                        <p:strVal val="visible"/>
                                      </p:to>
                                    </p:set>
                                    <p:animEffect transition="in" filter="fade">
                                      <p:cBhvr>
                                        <p:cTn id="20" dur="2000"/>
                                        <p:tgtEl>
                                          <p:spTgt spid="14339">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6258"/>
                                        </p:tgtEl>
                                        <p:attrNameLst>
                                          <p:attrName>style.visibility</p:attrName>
                                        </p:attrNameLst>
                                      </p:cBhvr>
                                      <p:to>
                                        <p:strVal val="visible"/>
                                      </p:to>
                                    </p:set>
                                    <p:animEffect transition="in" filter="fade">
                                      <p:cBhvr>
                                        <p:cTn id="23" dur="20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447800"/>
            <a:ext cx="54102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993012"/>
            <a:ext cx="8382000" cy="885865"/>
          </a:xfrm>
          <a:prstGeom prst="rect">
            <a:avLst/>
          </a:prstGeom>
        </p:spPr>
      </p:pic>
    </p:spTree>
    <p:extLst>
      <p:ext uri="{BB962C8B-B14F-4D97-AF65-F5344CB8AC3E}">
        <p14:creationId xmlns:p14="http://schemas.microsoft.com/office/powerpoint/2010/main" val="1721541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0" y="228600"/>
            <a:ext cx="7772400" cy="1470025"/>
          </a:xfrm>
        </p:spPr>
        <p:txBody>
          <a:bodyPr/>
          <a:lstStyle/>
          <a:p>
            <a:r>
              <a:rPr lang="en-US" altLang="en-US" dirty="0"/>
              <a:t>Fundamental Attribution Error</a:t>
            </a:r>
          </a:p>
        </p:txBody>
      </p:sp>
      <p:sp>
        <p:nvSpPr>
          <p:cNvPr id="21507" name="Rectangle 3"/>
          <p:cNvSpPr>
            <a:spLocks noGrp="1" noChangeArrowheads="1"/>
          </p:cNvSpPr>
          <p:nvPr>
            <p:ph type="subTitle" idx="4294967295"/>
          </p:nvPr>
        </p:nvSpPr>
        <p:spPr>
          <a:xfrm>
            <a:off x="571500" y="1524000"/>
            <a:ext cx="8001000" cy="990600"/>
          </a:xfrm>
        </p:spPr>
        <p:txBody>
          <a:bodyPr>
            <a:normAutofit fontScale="40000" lnSpcReduction="20000"/>
          </a:bodyPr>
          <a:lstStyle/>
          <a:p>
            <a:pPr indent="-55560">
              <a:buNone/>
            </a:pPr>
            <a:endParaRPr lang="en-US" altLang="en-US" sz="2800" dirty="0"/>
          </a:p>
          <a:p>
            <a:pPr indent="-55560">
              <a:buNone/>
            </a:pPr>
            <a:r>
              <a:rPr lang="en-US" altLang="en-US" sz="5100" dirty="0"/>
              <a:t>We tend to rely on situational explanations for our daily actions and personal attributions for others’ actions</a:t>
            </a:r>
          </a:p>
          <a:p>
            <a:pPr indent="-55560"/>
            <a:endParaRPr lang="en-US" altLang="en-US" sz="2800" dirty="0"/>
          </a:p>
          <a:p>
            <a:pPr indent="-55560"/>
            <a:endParaRPr lang="en-US" altLang="en-US" sz="2800" dirty="0"/>
          </a:p>
        </p:txBody>
      </p:sp>
      <p:pic>
        <p:nvPicPr>
          <p:cNvPr id="9220" name="Picture 4" descr="C:\Users\twools01\AppData\Local\Microsoft\Windows\Temporary Internet Files\Content.IE5\Q63LINJJ\0511-1004-0916-3150_Cartoon_Mothers_with_Their_Good_and_Bad_Kids_clipart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14600"/>
            <a:ext cx="439144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26" y="5855918"/>
            <a:ext cx="8686800" cy="885865"/>
          </a:xfrm>
          <a:prstGeom prst="rect">
            <a:avLst/>
          </a:prstGeom>
        </p:spPr>
      </p:pic>
    </p:spTree>
    <p:extLst>
      <p:ext uri="{BB962C8B-B14F-4D97-AF65-F5344CB8AC3E}">
        <p14:creationId xmlns:p14="http://schemas.microsoft.com/office/powerpoint/2010/main" val="35734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76866" y="915337"/>
            <a:ext cx="6798734" cy="380063"/>
          </a:xfrm>
        </p:spPr>
        <p:txBody>
          <a:bodyPr anchor="b">
            <a:normAutofit fontScale="90000"/>
          </a:bodyPr>
          <a:lstStyle/>
          <a:p>
            <a:r>
              <a:rPr lang="en-US" altLang="en-US" dirty="0"/>
              <a:t>What influences behavior?</a:t>
            </a:r>
          </a:p>
        </p:txBody>
      </p:sp>
      <p:sp>
        <p:nvSpPr>
          <p:cNvPr id="6147" name="Rectangle 3"/>
          <p:cNvSpPr>
            <a:spLocks noGrp="1" noChangeArrowheads="1"/>
          </p:cNvSpPr>
          <p:nvPr>
            <p:ph idx="1"/>
          </p:nvPr>
        </p:nvSpPr>
        <p:spPr/>
        <p:txBody>
          <a:bodyPr>
            <a:normAutofit/>
          </a:bodyPr>
          <a:lstStyle/>
          <a:p>
            <a:pPr marL="908004" lvl="1" indent="-436541">
              <a:buFont typeface="Wingdings" pitchFamily="2" charset="2"/>
              <a:buChar char="v"/>
            </a:pPr>
            <a:r>
              <a:rPr lang="en-US" altLang="en-US" sz="3200" dirty="0">
                <a:cs typeface="Times New Roman" pitchFamily="18" charset="0"/>
              </a:rPr>
              <a:t>Internal motives (personal values)</a:t>
            </a:r>
          </a:p>
          <a:p>
            <a:pPr marL="908004" lvl="1" indent="-436541">
              <a:buFont typeface="Wingdings" pitchFamily="2" charset="2"/>
              <a:buChar char="v"/>
            </a:pPr>
            <a:r>
              <a:rPr lang="en-US" altLang="en-US" sz="3200" dirty="0">
                <a:cs typeface="Times New Roman" pitchFamily="18" charset="0"/>
              </a:rPr>
              <a:t>External motives (rewards, punishments)</a:t>
            </a:r>
          </a:p>
          <a:p>
            <a:pPr marL="908004" lvl="1" indent="-436541">
              <a:buFont typeface="Wingdings" pitchFamily="2" charset="2"/>
              <a:buChar char="v"/>
            </a:pPr>
            <a:r>
              <a:rPr lang="en-US" altLang="en-US" sz="3200" dirty="0">
                <a:cs typeface="Times New Roman" pitchFamily="18" charset="0"/>
              </a:rPr>
              <a:t>Interactionist perspective (both)</a:t>
            </a:r>
            <a:endParaRPr lang="en-US" altLang="en-US" sz="3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865904"/>
            <a:ext cx="8686800" cy="885865"/>
          </a:xfrm>
          <a:prstGeom prst="rect">
            <a:avLst/>
          </a:prstGeom>
        </p:spPr>
      </p:pic>
    </p:spTree>
    <p:extLst>
      <p:ext uri="{BB962C8B-B14F-4D97-AF65-F5344CB8AC3E}">
        <p14:creationId xmlns:p14="http://schemas.microsoft.com/office/powerpoint/2010/main" val="110189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43000"/>
            <a:ext cx="3200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43000"/>
            <a:ext cx="3395664"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O:\PICS\greysymbo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657601"/>
            <a:ext cx="617538"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5972135"/>
            <a:ext cx="8763000" cy="885865"/>
          </a:xfrm>
          <a:prstGeom prst="rect">
            <a:avLst/>
          </a:prstGeom>
        </p:spPr>
      </p:pic>
    </p:spTree>
    <p:extLst>
      <p:ext uri="{BB962C8B-B14F-4D97-AF65-F5344CB8AC3E}">
        <p14:creationId xmlns:p14="http://schemas.microsoft.com/office/powerpoint/2010/main" val="4290392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fade">
                                      <p:cBhvr>
                                        <p:cTn id="7" dur="1000"/>
                                        <p:tgtEl>
                                          <p:spTgt spid="6152"/>
                                        </p:tgtEl>
                                      </p:cBhvr>
                                    </p:animEffect>
                                  </p:childTnLst>
                                </p:cTn>
                              </p:par>
                              <p:par>
                                <p:cTn id="8" presetID="10" presetClass="entr" presetSubtype="0" fill="hold" nodeType="withEffect">
                                  <p:stCondLst>
                                    <p:cond delay="0"/>
                                  </p:stCondLst>
                                  <p:childTnLst>
                                    <p:set>
                                      <p:cBhvr>
                                        <p:cTn id="9" dur="1" fill="hold">
                                          <p:stCondLst>
                                            <p:cond delay="0"/>
                                          </p:stCondLst>
                                        </p:cTn>
                                        <p:tgtEl>
                                          <p:spTgt spid="6153"/>
                                        </p:tgtEl>
                                        <p:attrNameLst>
                                          <p:attrName>style.visibility</p:attrName>
                                        </p:attrNameLst>
                                      </p:cBhvr>
                                      <p:to>
                                        <p:strVal val="visible"/>
                                      </p:to>
                                    </p:set>
                                    <p:animEffect transition="in" filter="fade">
                                      <p:cBhvr>
                                        <p:cTn id="10" dur="1000"/>
                                        <p:tgtEl>
                                          <p:spTgt spid="61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149"/>
                                        </p:tgtEl>
                                        <p:attrNameLst>
                                          <p:attrName>style.visibility</p:attrName>
                                        </p:attrNameLst>
                                      </p:cBhvr>
                                      <p:to>
                                        <p:strVal val="visible"/>
                                      </p:to>
                                    </p:set>
                                    <p:animEffect transition="in" filter="fade">
                                      <p:cBhvr>
                                        <p:cTn id="15" dur="1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2"/>
          <p:cNvSpPr>
            <a:spLocks noGrp="1" noChangeArrowheads="1"/>
          </p:cNvSpPr>
          <p:nvPr>
            <p:ph type="title"/>
          </p:nvPr>
        </p:nvSpPr>
        <p:spPr>
          <a:xfrm>
            <a:off x="1172633" y="554781"/>
            <a:ext cx="6798734" cy="1303867"/>
          </a:xfrm>
        </p:spPr>
        <p:txBody>
          <a:bodyPr/>
          <a:lstStyle/>
          <a:p>
            <a:pPr eaLnBrk="1" hangingPunct="1"/>
            <a:r>
              <a:rPr lang="en-US" altLang="en-US" dirty="0"/>
              <a:t>Fostering Sustainable Behavior</a:t>
            </a:r>
          </a:p>
        </p:txBody>
      </p:sp>
      <p:sp>
        <p:nvSpPr>
          <p:cNvPr id="247812" name="Rectangle 3"/>
          <p:cNvSpPr>
            <a:spLocks noGrp="1" noChangeArrowheads="1"/>
          </p:cNvSpPr>
          <p:nvPr>
            <p:ph idx="1"/>
          </p:nvPr>
        </p:nvSpPr>
        <p:spPr/>
        <p:txBody>
          <a:bodyPr/>
          <a:lstStyle/>
          <a:p>
            <a:pPr marL="0" indent="0" eaLnBrk="1" hangingPunct="1"/>
            <a:r>
              <a:rPr lang="en-US" altLang="en-US"/>
              <a:t>An Introduction to Community-Based Social Marketing</a:t>
            </a:r>
          </a:p>
        </p:txBody>
      </p:sp>
      <p:pic>
        <p:nvPicPr>
          <p:cNvPr id="247813" name="Picture 4"/>
          <p:cNvPicPr>
            <a:picLocks noChangeAspect="1" noChangeArrowheads="1"/>
          </p:cNvPicPr>
          <p:nvPr/>
        </p:nvPicPr>
        <p:blipFill>
          <a:blip r:embed="rId3">
            <a:extLst>
              <a:ext uri="{28A0092B-C50C-407E-A947-70E740481C1C}">
                <a14:useLocalDpi xmlns:a14="http://schemas.microsoft.com/office/drawing/2010/main" val="0"/>
              </a:ext>
            </a:extLst>
          </a:blip>
          <a:srcRect t="19603"/>
          <a:stretch>
            <a:fillRect/>
          </a:stretch>
        </p:blipFill>
        <p:spPr bwMode="auto">
          <a:xfrm>
            <a:off x="644871" y="1926074"/>
            <a:ext cx="7854258" cy="457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4" y="5972135"/>
            <a:ext cx="9019784" cy="885865"/>
          </a:xfrm>
          <a:prstGeom prst="rect">
            <a:avLst/>
          </a:prstGeom>
        </p:spPr>
      </p:pic>
    </p:spTree>
    <p:extLst>
      <p:ext uri="{BB962C8B-B14F-4D97-AF65-F5344CB8AC3E}">
        <p14:creationId xmlns:p14="http://schemas.microsoft.com/office/powerpoint/2010/main" val="3456279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62" y="862012"/>
            <a:ext cx="8453438" cy="51339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647719"/>
            <a:ext cx="4714875" cy="5791200"/>
          </a:xfrm>
          <a:prstGeom prst="rect">
            <a:avLst/>
          </a:prstGeom>
        </p:spPr>
      </p:pic>
      <p:pic>
        <p:nvPicPr>
          <p:cNvPr id="9" name="Picture 8"/>
          <p:cNvPicPr>
            <a:picLocks noChangeAspect="1"/>
          </p:cNvPicPr>
          <p:nvPr/>
        </p:nvPicPr>
        <p:blipFill rotWithShape="1">
          <a:blip r:embed="rId5"/>
          <a:srcRect l="18960" t="15625" r="9589" b="6250"/>
          <a:stretch/>
        </p:blipFill>
        <p:spPr>
          <a:xfrm>
            <a:off x="233362" y="1866918"/>
            <a:ext cx="8610600" cy="4572001"/>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 y="5995987"/>
            <a:ext cx="9124950" cy="885865"/>
          </a:xfrm>
          <a:prstGeom prst="rect">
            <a:avLst/>
          </a:prstGeom>
        </p:spPr>
      </p:pic>
    </p:spTree>
    <p:extLst>
      <p:ext uri="{BB962C8B-B14F-4D97-AF65-F5344CB8AC3E}">
        <p14:creationId xmlns:p14="http://schemas.microsoft.com/office/powerpoint/2010/main" val="44703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232</TotalTime>
  <Words>1801</Words>
  <Application>Microsoft Office PowerPoint</Application>
  <PresentationFormat>On-screen Show (4:3)</PresentationFormat>
  <Paragraphs>131</Paragraphs>
  <Slides>19</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Calibri</vt:lpstr>
      <vt:lpstr>Courier New</vt:lpstr>
      <vt:lpstr>Garamond</vt:lpstr>
      <vt:lpstr>Helvetica</vt:lpstr>
      <vt:lpstr>Palatino</vt:lpstr>
      <vt:lpstr>ScalaSans</vt:lpstr>
      <vt:lpstr>Symbol</vt:lpstr>
      <vt:lpstr>Times</vt:lpstr>
      <vt:lpstr>Verdana</vt:lpstr>
      <vt:lpstr>Wingdings</vt:lpstr>
      <vt:lpstr>Zapf Dingbats</vt:lpstr>
      <vt:lpstr>Organic</vt:lpstr>
      <vt:lpstr>Behavior change</vt:lpstr>
      <vt:lpstr>Attribution Theories</vt:lpstr>
      <vt:lpstr>What do we think explains behavior?</vt:lpstr>
      <vt:lpstr>PowerPoint Presentation</vt:lpstr>
      <vt:lpstr>Fundamental Attribution Error</vt:lpstr>
      <vt:lpstr>What influences behavior?</vt:lpstr>
      <vt:lpstr>PowerPoint Presentation</vt:lpstr>
      <vt:lpstr>Fostering Sustainable Behavior</vt:lpstr>
      <vt:lpstr>PowerPoint Presentation</vt:lpstr>
      <vt:lpstr>PowerPoint Presentation</vt:lpstr>
      <vt:lpstr>PowerPoint Presentation</vt:lpstr>
      <vt:lpstr>Information-Intensive</vt:lpstr>
      <vt:lpstr>Information-Intensive</vt:lpstr>
      <vt:lpstr>Attitude-Behaviour</vt:lpstr>
      <vt:lpstr>Attitude-Behavior</vt:lpstr>
      <vt:lpstr>Economic Self-Interest</vt:lpstr>
      <vt:lpstr>Economic Self-Interest</vt:lpstr>
      <vt:lpstr>Why Prevalent?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from Professional-Directed to Patient-Centered Behavior Change</dc:title>
  <dc:creator>Kimberly Kennedy</dc:creator>
  <cp:lastModifiedBy>Amuguni, Janetrix Hellen M.</cp:lastModifiedBy>
  <cp:revision>37</cp:revision>
  <dcterms:created xsi:type="dcterms:W3CDTF">2013-09-10T04:44:55Z</dcterms:created>
  <dcterms:modified xsi:type="dcterms:W3CDTF">2019-11-24T15:18:03Z</dcterms:modified>
</cp:coreProperties>
</file>