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3"/>
  </p:notesMasterIdLst>
  <p:sldIdLst>
    <p:sldId id="391" r:id="rId2"/>
    <p:sldId id="315" r:id="rId3"/>
    <p:sldId id="359" r:id="rId4"/>
    <p:sldId id="360" r:id="rId5"/>
    <p:sldId id="361" r:id="rId6"/>
    <p:sldId id="362" r:id="rId7"/>
    <p:sldId id="363" r:id="rId8"/>
    <p:sldId id="364" r:id="rId9"/>
    <p:sldId id="365" r:id="rId10"/>
    <p:sldId id="367" r:id="rId11"/>
    <p:sldId id="373" r:id="rId12"/>
    <p:sldId id="368" r:id="rId13"/>
    <p:sldId id="369" r:id="rId14"/>
    <p:sldId id="366" r:id="rId15"/>
    <p:sldId id="374" r:id="rId16"/>
    <p:sldId id="372" r:id="rId17"/>
    <p:sldId id="371" r:id="rId18"/>
    <p:sldId id="376" r:id="rId19"/>
    <p:sldId id="375" r:id="rId20"/>
    <p:sldId id="383" r:id="rId21"/>
    <p:sldId id="384" r:id="rId22"/>
    <p:sldId id="377" r:id="rId23"/>
    <p:sldId id="379" r:id="rId24"/>
    <p:sldId id="380" r:id="rId25"/>
    <p:sldId id="378" r:id="rId26"/>
    <p:sldId id="381" r:id="rId27"/>
    <p:sldId id="382" r:id="rId28"/>
    <p:sldId id="388" r:id="rId29"/>
    <p:sldId id="389" r:id="rId30"/>
    <p:sldId id="387" r:id="rId31"/>
    <p:sldId id="390" r:id="rId32"/>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EF"/>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78342" autoAdjust="0"/>
  </p:normalViewPr>
  <p:slideViewPr>
    <p:cSldViewPr>
      <p:cViewPr>
        <p:scale>
          <a:sx n="80" d="100"/>
          <a:sy n="80" d="100"/>
        </p:scale>
        <p:origin x="400" y="-12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11/29/19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24"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xmlns=""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xmlns=""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xmlns=""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xmlns=""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GB" altLang="en-US" sz="3600" b="1" dirty="0" smtClean="0">
                <a:latin typeface="+mn-lt"/>
                <a:ea typeface="Cambria" charset="0"/>
                <a:cs typeface="Cambria" charset="0"/>
              </a:rPr>
              <a:t>Cultural Competence</a:t>
            </a:r>
            <a:endParaRPr lang="en-GB" altLang="en-US" sz="3600" b="1" dirty="0">
              <a:latin typeface="+mn-lt"/>
              <a:ea typeface="Cambria" charset="0"/>
              <a:cs typeface="Cambria" charset="0"/>
            </a:endParaRPr>
          </a:p>
        </p:txBody>
      </p:sp>
      <p:sp>
        <p:nvSpPr>
          <p:cNvPr id="15362" name="Content Placeholder 2"/>
          <p:cNvSpPr>
            <a:spLocks noGrp="1"/>
          </p:cNvSpPr>
          <p:nvPr>
            <p:ph type="body" idx="1"/>
          </p:nvPr>
        </p:nvSpPr>
        <p:spPr/>
        <p:txBody>
          <a:bodyPr>
            <a:normAutofit/>
          </a:bodyPr>
          <a:lstStyle/>
          <a:p>
            <a:pPr marL="0" indent="0">
              <a:lnSpc>
                <a:spcPct val="115000"/>
              </a:lnSpc>
              <a:buNone/>
            </a:pPr>
            <a:r>
              <a:rPr lang="en-US" dirty="0" smtClean="0"/>
              <a:t>PPP No. 5</a:t>
            </a: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303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pPr eaLnBrk="1" hangingPunct="1"/>
            <a:r>
              <a:rPr lang="en-GB" altLang="en-US" sz="3600" b="1" dirty="0" smtClean="0">
                <a:latin typeface="Cambria" charset="0"/>
                <a:ea typeface="Cambria" charset="0"/>
                <a:cs typeface="Cambria" charset="0"/>
              </a:rPr>
              <a:t>Cultural Continuum: 6 Stages</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a:xfrm>
            <a:off x="1176865" y="1371601"/>
            <a:ext cx="6798736" cy="4563532"/>
          </a:xfrm>
        </p:spPr>
        <p:txBody>
          <a:bodyPr>
            <a:normAutofit fontScale="92500" lnSpcReduction="10000"/>
          </a:bodyPr>
          <a:lstStyle/>
          <a:p>
            <a:pPr marL="0" indent="0" algn="r">
              <a:lnSpc>
                <a:spcPct val="115000"/>
              </a:lnSpc>
              <a:buNone/>
            </a:pPr>
            <a:r>
              <a:rPr lang="en-US" sz="2800" b="1" i="1" dirty="0" smtClean="0"/>
              <a:t> </a:t>
            </a:r>
            <a:r>
              <a:rPr lang="en-US" sz="2800" i="1" dirty="0">
                <a:solidFill>
                  <a:srgbClr val="0365EF"/>
                </a:solidFill>
              </a:rPr>
              <a:t>(Re: </a:t>
            </a:r>
            <a:r>
              <a:rPr lang="en-US" sz="2800" i="1" dirty="0" err="1">
                <a:solidFill>
                  <a:srgbClr val="0365EF"/>
                </a:solidFill>
              </a:rPr>
              <a:t>Kohnert</a:t>
            </a:r>
            <a:r>
              <a:rPr lang="en-US" sz="2800" i="1" dirty="0">
                <a:solidFill>
                  <a:srgbClr val="0365EF"/>
                </a:solidFill>
              </a:rPr>
              <a:t>, 2008</a:t>
            </a:r>
            <a:r>
              <a:rPr lang="en-US" sz="2800" i="1" dirty="0" smtClean="0">
                <a:solidFill>
                  <a:srgbClr val="0365EF"/>
                </a:solidFill>
              </a:rPr>
              <a:t>)</a:t>
            </a:r>
            <a:r>
              <a:rPr lang="en-US" sz="2800" dirty="0" smtClean="0">
                <a:solidFill>
                  <a:srgbClr val="0365EF"/>
                </a:solidFill>
              </a:rPr>
              <a:t> </a:t>
            </a:r>
            <a:endParaRPr lang="en-GB" altLang="en-US" sz="2800" dirty="0" smtClean="0">
              <a:solidFill>
                <a:srgbClr val="0365EF"/>
              </a:solidFill>
              <a:latin typeface="Cambria" charset="0"/>
              <a:ea typeface="Cambria" charset="0"/>
              <a:cs typeface="Cambria" charset="0"/>
            </a:endParaRPr>
          </a:p>
          <a:p>
            <a:pPr marL="514350" indent="-514350">
              <a:lnSpc>
                <a:spcPct val="115000"/>
              </a:lnSpc>
              <a:buAutoNum type="arabicPeriod"/>
            </a:pPr>
            <a:r>
              <a:rPr lang="en-GB" altLang="en-US" sz="3200" dirty="0" smtClean="0">
                <a:latin typeface="Cambria" charset="0"/>
                <a:ea typeface="Cambria" charset="0"/>
                <a:cs typeface="Cambria" charset="0"/>
              </a:rPr>
              <a:t>Cultural Destructiveness</a:t>
            </a:r>
          </a:p>
          <a:p>
            <a:pPr marL="514350" indent="-514350">
              <a:lnSpc>
                <a:spcPct val="115000"/>
              </a:lnSpc>
              <a:buAutoNum type="arabicPeriod"/>
            </a:pPr>
            <a:r>
              <a:rPr lang="en-GB" altLang="en-US" sz="3200" dirty="0" smtClean="0">
                <a:latin typeface="Cambria" charset="0"/>
                <a:ea typeface="Cambria" charset="0"/>
                <a:cs typeface="Cambria" charset="0"/>
              </a:rPr>
              <a:t>Cultural Incapacity</a:t>
            </a:r>
          </a:p>
          <a:p>
            <a:pPr marL="514350" indent="-514350">
              <a:lnSpc>
                <a:spcPct val="115000"/>
              </a:lnSpc>
              <a:buAutoNum type="arabicPeriod"/>
            </a:pPr>
            <a:r>
              <a:rPr lang="en-GB" altLang="en-US" sz="3200" dirty="0" smtClean="0">
                <a:latin typeface="Cambria" charset="0"/>
                <a:ea typeface="Cambria" charset="0"/>
                <a:cs typeface="Cambria" charset="0"/>
              </a:rPr>
              <a:t>Cultural Blindness</a:t>
            </a:r>
          </a:p>
          <a:p>
            <a:pPr marL="514350" indent="-514350">
              <a:lnSpc>
                <a:spcPct val="115000"/>
              </a:lnSpc>
              <a:buAutoNum type="arabicPeriod"/>
            </a:pPr>
            <a:r>
              <a:rPr lang="en-GB" altLang="en-US" sz="3200" dirty="0" smtClean="0">
                <a:latin typeface="Cambria" charset="0"/>
                <a:ea typeface="Cambria" charset="0"/>
                <a:cs typeface="Cambria" charset="0"/>
              </a:rPr>
              <a:t>Cultural Pre-competence</a:t>
            </a:r>
          </a:p>
          <a:p>
            <a:pPr marL="514350" indent="-514350">
              <a:lnSpc>
                <a:spcPct val="115000"/>
              </a:lnSpc>
              <a:buAutoNum type="arabicPeriod"/>
            </a:pPr>
            <a:r>
              <a:rPr lang="en-GB" altLang="en-US" sz="3200" dirty="0" smtClean="0">
                <a:latin typeface="Cambria" charset="0"/>
                <a:ea typeface="Cambria" charset="0"/>
                <a:cs typeface="Cambria" charset="0"/>
              </a:rPr>
              <a:t>Cultural Competency</a:t>
            </a:r>
          </a:p>
          <a:p>
            <a:pPr marL="514350" indent="-514350">
              <a:lnSpc>
                <a:spcPct val="115000"/>
              </a:lnSpc>
              <a:buAutoNum type="arabicPeriod"/>
            </a:pPr>
            <a:r>
              <a:rPr lang="en-GB" altLang="en-US" sz="3200" dirty="0" smtClean="0">
                <a:latin typeface="Cambria" charset="0"/>
                <a:ea typeface="Cambria" charset="0"/>
                <a:cs typeface="Cambria" charset="0"/>
              </a:rPr>
              <a:t>Cultural Proficiency</a:t>
            </a: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75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fontScale="90000"/>
          </a:bodyPr>
          <a:lstStyle/>
          <a:p>
            <a:pPr lvl="1" algn="ctr" defTabSz="457200" rtl="0">
              <a:spcBef>
                <a:spcPct val="0"/>
              </a:spcBef>
            </a:pPr>
            <a:r>
              <a:rPr lang="en-US" b="1" dirty="0" smtClean="0"/>
              <a:t/>
            </a:r>
            <a:br>
              <a:rPr lang="en-US" b="1" dirty="0" smtClean="0"/>
            </a:br>
            <a:r>
              <a:rPr lang="en-US" sz="4000" b="1" dirty="0" smtClean="0"/>
              <a:t>Cultural </a:t>
            </a:r>
            <a:r>
              <a:rPr lang="en-US" sz="4000" b="1" dirty="0"/>
              <a:t>Destructiveness</a:t>
            </a:r>
            <a:r>
              <a:rPr lang="en-US" sz="3200" dirty="0"/>
              <a:t/>
            </a:r>
            <a:br>
              <a:rPr lang="en-US" sz="3200" dirty="0"/>
            </a:br>
            <a:endParaRPr lang="en-GB" altLang="en-US" sz="32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a:bodyPr>
          <a:lstStyle/>
          <a:p>
            <a:pPr marL="0" lvl="1" indent="0">
              <a:lnSpc>
                <a:spcPct val="115000"/>
              </a:lnSpc>
              <a:buNone/>
            </a:pPr>
            <a:endParaRPr lang="en-US" dirty="0"/>
          </a:p>
          <a:p>
            <a:pPr marL="0" lvl="1" indent="0">
              <a:lnSpc>
                <a:spcPct val="115000"/>
              </a:lnSpc>
              <a:buNone/>
            </a:pPr>
            <a:r>
              <a:rPr lang="en-US" dirty="0"/>
              <a:t> </a:t>
            </a:r>
            <a:r>
              <a:rPr lang="en-US" sz="3200" dirty="0"/>
              <a:t>“attitudes, policies, and practices that are destructive to cultures and consequently to the individuals within the culture" are </a:t>
            </a:r>
            <a:r>
              <a:rPr lang="en-US" sz="3200" dirty="0" smtClean="0"/>
              <a:t>exhibited</a:t>
            </a:r>
            <a:endParaRPr lang="en-US" sz="3200" dirty="0"/>
          </a:p>
          <a:p>
            <a:pPr marL="0" indent="0">
              <a:lnSpc>
                <a:spcPct val="115000"/>
              </a:lnSpc>
              <a:buNone/>
            </a:pPr>
            <a:endParaRPr lang="en-GB" altLang="en-US" sz="2800" dirty="0">
              <a:latin typeface="Cambria" charset="0"/>
              <a:ea typeface="Cambria" charset="0"/>
              <a:cs typeface="Cambria" charset="0"/>
            </a:endParaRP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80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r>
              <a:rPr lang="en-US" sz="3600" b="1" dirty="0"/>
              <a:t>Cultural Incapacity</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a:bodyPr>
          <a:lstStyle/>
          <a:p>
            <a:pPr marL="0" lvl="1" indent="0">
              <a:lnSpc>
                <a:spcPct val="115000"/>
              </a:lnSpc>
              <a:buNone/>
            </a:pPr>
            <a:r>
              <a:rPr lang="en-US" sz="3200" dirty="0" smtClean="0"/>
              <a:t>Individuals </a:t>
            </a:r>
            <a:r>
              <a:rPr lang="en-US" sz="3200" dirty="0"/>
              <a:t>and agencies do not seek to be "culturally destructive, but lack the capacity to help …" </a:t>
            </a: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50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fontScale="90000"/>
          </a:bodyPr>
          <a:lstStyle/>
          <a:p>
            <a:pPr lvl="1" algn="ctr" defTabSz="457200" rtl="0">
              <a:spcBef>
                <a:spcPct val="0"/>
              </a:spcBef>
            </a:pPr>
            <a:r>
              <a:rPr lang="en-US" sz="3600" b="1" dirty="0" smtClean="0"/>
              <a:t/>
            </a:r>
            <a:br>
              <a:rPr lang="en-US" sz="3600" b="1" dirty="0" smtClean="0"/>
            </a:br>
            <a:r>
              <a:rPr lang="en-US" sz="3600" b="1" dirty="0" smtClean="0"/>
              <a:t>Cultural </a:t>
            </a:r>
            <a:r>
              <a:rPr lang="en-US" sz="3600" b="1" dirty="0"/>
              <a:t>Blindness</a:t>
            </a:r>
            <a:r>
              <a:rPr lang="en-US" dirty="0"/>
              <a:t/>
            </a:r>
            <a:br>
              <a:rPr lang="en-US" dirty="0"/>
            </a:b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lnSpcReduction="10000"/>
          </a:bodyPr>
          <a:lstStyle/>
          <a:p>
            <a:pPr marL="0" lvl="1" indent="0">
              <a:lnSpc>
                <a:spcPct val="115000"/>
              </a:lnSpc>
              <a:buNone/>
            </a:pPr>
            <a:r>
              <a:rPr lang="en-US" sz="3200" dirty="0" smtClean="0"/>
              <a:t>"the </a:t>
            </a:r>
            <a:r>
              <a:rPr lang="en-US" sz="3200" dirty="0"/>
              <a:t>system </a:t>
            </a:r>
            <a:r>
              <a:rPr lang="en-US" sz="3200" dirty="0" smtClean="0"/>
              <a:t>and its agents </a:t>
            </a:r>
            <a:r>
              <a:rPr lang="en-US" sz="3200" dirty="0"/>
              <a:t>provide services with the expressed philosophy of being unbiased … and function with the belief that color or culture make no difference and that all people are the same" </a:t>
            </a: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95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r>
              <a:rPr lang="en-US" sz="3600" b="1" dirty="0"/>
              <a:t>Cultural </a:t>
            </a:r>
            <a:r>
              <a:rPr lang="en-US" sz="3600" b="1" dirty="0" smtClean="0"/>
              <a:t>Pre-competence</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a:xfrm>
            <a:off x="1176865" y="1295401"/>
            <a:ext cx="6798736" cy="4639732"/>
          </a:xfrm>
        </p:spPr>
        <p:txBody>
          <a:bodyPr>
            <a:noAutofit/>
          </a:bodyPr>
          <a:lstStyle/>
          <a:p>
            <a:pPr marL="0" lvl="1" indent="0">
              <a:lnSpc>
                <a:spcPct val="115000"/>
              </a:lnSpc>
              <a:buNone/>
            </a:pPr>
            <a:endParaRPr lang="en-US" sz="3200" dirty="0" smtClean="0"/>
          </a:p>
          <a:p>
            <a:pPr marL="0" lvl="1" indent="0">
              <a:lnSpc>
                <a:spcPct val="115000"/>
              </a:lnSpc>
              <a:buNone/>
            </a:pPr>
            <a:r>
              <a:rPr lang="en-US" sz="3200" dirty="0" smtClean="0"/>
              <a:t>There </a:t>
            </a:r>
            <a:r>
              <a:rPr lang="en-US" sz="3200" dirty="0"/>
              <a:t>is awareness and an attempt to "improve some aspect of services to a specific population" and </a:t>
            </a:r>
            <a:r>
              <a:rPr lang="en-US" sz="3200" dirty="0" smtClean="0"/>
              <a:t>service providers </a:t>
            </a:r>
            <a:r>
              <a:rPr lang="en-US" sz="3200" dirty="0"/>
              <a:t>are aware of perceptions, values, and other elements of their own culture and of cultures different from their own. </a:t>
            </a:r>
          </a:p>
          <a:p>
            <a:pPr marL="0" indent="0">
              <a:lnSpc>
                <a:spcPct val="115000"/>
              </a:lnSpc>
              <a:buNone/>
            </a:pPr>
            <a:endParaRPr lang="en-GB" altLang="en-US" sz="32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0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r>
              <a:rPr lang="en-US" sz="3600" b="1" dirty="0"/>
              <a:t>Cultural </a:t>
            </a:r>
            <a:r>
              <a:rPr lang="en-US" sz="3600" b="1" dirty="0" smtClean="0"/>
              <a:t>Competency</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2"/>
          </a:xfrm>
        </p:spPr>
        <p:txBody>
          <a:bodyPr>
            <a:normAutofit fontScale="92500"/>
          </a:bodyPr>
          <a:lstStyle/>
          <a:p>
            <a:pPr marL="0" lvl="1" indent="0">
              <a:lnSpc>
                <a:spcPct val="115000"/>
              </a:lnSpc>
              <a:buNone/>
            </a:pPr>
            <a:r>
              <a:rPr lang="en-US" sz="2800" b="1" dirty="0" smtClean="0"/>
              <a:t>Able to effectively use your cultural knowledge </a:t>
            </a:r>
          </a:p>
          <a:p>
            <a:pPr marL="0" lvl="1" indent="0">
              <a:lnSpc>
                <a:spcPct val="115000"/>
              </a:lnSpc>
              <a:buNone/>
            </a:pPr>
            <a:r>
              <a:rPr lang="en-US" sz="2800" b="1" dirty="0" smtClean="0"/>
              <a:t>at all levels of service provision</a:t>
            </a:r>
          </a:p>
          <a:p>
            <a:pPr marL="0" lvl="1" indent="0">
              <a:lnSpc>
                <a:spcPct val="115000"/>
              </a:lnSpc>
              <a:buNone/>
            </a:pPr>
            <a:r>
              <a:rPr lang="en-US" sz="3000" dirty="0" smtClean="0"/>
              <a:t>"acceptance </a:t>
            </a:r>
            <a:r>
              <a:rPr lang="en-US" sz="3000" dirty="0"/>
              <a:t>and respect for difference, continuing self-assessment regarding culture, careful attention to the dynamics of difference, continuous expansion of cultural knowledge and resources, and a variety of adaptations to service </a:t>
            </a:r>
            <a:r>
              <a:rPr lang="en-US" sz="3000" dirty="0" smtClean="0"/>
              <a:t>models’</a:t>
            </a:r>
            <a:endParaRPr lang="en-GB" altLang="en-US" sz="30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8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r>
              <a:rPr lang="en-US" sz="3600" b="1" dirty="0"/>
              <a:t>Cultural Proficiency</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2"/>
          </a:xfrm>
        </p:spPr>
        <p:txBody>
          <a:bodyPr>
            <a:normAutofit/>
          </a:bodyPr>
          <a:lstStyle/>
          <a:p>
            <a:pPr lvl="1"/>
            <a:r>
              <a:rPr lang="en-US" sz="2400" dirty="0" smtClean="0"/>
              <a:t>Agencies </a:t>
            </a:r>
            <a:r>
              <a:rPr lang="en-US" sz="2400" dirty="0"/>
              <a:t>hold "culture in high esteem … and seek to add to the knowledge base of culturally competent practice by conducting research, developing new therapeutic approaches based on culture, and publishing and disseminating the results of demonstration projects". </a:t>
            </a:r>
            <a:endParaRPr lang="en-US" sz="2400" dirty="0" smtClean="0"/>
          </a:p>
          <a:p>
            <a:pPr lvl="1"/>
            <a:r>
              <a:rPr lang="en-US" sz="2400" dirty="0" smtClean="0"/>
              <a:t>Service providers champion </a:t>
            </a:r>
            <a:r>
              <a:rPr lang="en-US" sz="2400" dirty="0"/>
              <a:t>cultural competence in practice by training others in cultural competence, recruiting personnel from diverse cultures, and conducting research that adds to the knowledge base. </a:t>
            </a: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95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pPr eaLnBrk="1" hangingPunct="1"/>
            <a:r>
              <a:rPr lang="en-GB" altLang="en-US" sz="3600" b="1" dirty="0" smtClean="0">
                <a:latin typeface="Cambria" charset="0"/>
                <a:ea typeface="Cambria" charset="0"/>
                <a:cs typeface="Cambria" charset="0"/>
              </a:rPr>
              <a:t>Cultural Competence: </a:t>
            </a:r>
            <a:r>
              <a:rPr lang="en-GB" altLang="en-US" sz="3600" b="1" dirty="0" smtClean="0">
                <a:solidFill>
                  <a:srgbClr val="0365EF"/>
                </a:solidFill>
                <a:latin typeface="Cambria" charset="0"/>
                <a:ea typeface="Cambria" charset="0"/>
                <a:cs typeface="Cambria" charset="0"/>
              </a:rPr>
              <a:t>How?</a:t>
            </a:r>
            <a:endParaRPr lang="en-GB" altLang="en-US" sz="3600" b="1" dirty="0">
              <a:solidFill>
                <a:srgbClr val="0365EF"/>
              </a:solidFill>
              <a:latin typeface="Cambria" charset="0"/>
              <a:ea typeface="Cambria" charset="0"/>
              <a:cs typeface="Cambria" charset="0"/>
            </a:endParaRPr>
          </a:p>
        </p:txBody>
      </p:sp>
      <p:sp>
        <p:nvSpPr>
          <p:cNvPr id="15362" name="Content Placeholder 2"/>
          <p:cNvSpPr>
            <a:spLocks noGrp="1"/>
          </p:cNvSpPr>
          <p:nvPr>
            <p:ph idx="1"/>
          </p:nvPr>
        </p:nvSpPr>
        <p:spPr/>
        <p:txBody>
          <a:bodyPr>
            <a:normAutofit/>
          </a:bodyPr>
          <a:lstStyle/>
          <a:p>
            <a:pPr marL="0" lvl="0" indent="0">
              <a:lnSpc>
                <a:spcPct val="115000"/>
              </a:lnSpc>
              <a:buNone/>
            </a:pPr>
            <a:r>
              <a:rPr lang="en-US" sz="2800" dirty="0" smtClean="0"/>
              <a:t>A One </a:t>
            </a:r>
            <a:r>
              <a:rPr lang="en-US" sz="2800" dirty="0"/>
              <a:t>Health </a:t>
            </a:r>
            <a:r>
              <a:rPr lang="en-US" sz="2800" dirty="0" smtClean="0"/>
              <a:t>professional is culturally </a:t>
            </a:r>
            <a:r>
              <a:rPr lang="en-US" sz="2800" dirty="0"/>
              <a:t>competent to the extent </a:t>
            </a:r>
            <a:r>
              <a:rPr lang="en-US" sz="2800" dirty="0" smtClean="0"/>
              <a:t>that s/he:</a:t>
            </a:r>
          </a:p>
          <a:p>
            <a:pPr marL="514350" lvl="0" indent="-514350">
              <a:lnSpc>
                <a:spcPct val="115000"/>
              </a:lnSpc>
              <a:buFont typeface="+mj-lt"/>
              <a:buAutoNum type="arabicPeriod"/>
            </a:pPr>
            <a:r>
              <a:rPr lang="en-US" sz="2800" b="1" dirty="0" smtClean="0"/>
              <a:t>considers </a:t>
            </a:r>
            <a:r>
              <a:rPr lang="en-US" sz="2800" b="1" dirty="0"/>
              <a:t>the impact </a:t>
            </a:r>
            <a:r>
              <a:rPr lang="en-US" sz="2800" dirty="0"/>
              <a:t>of cultural variables on the health </a:t>
            </a:r>
            <a:r>
              <a:rPr lang="en-US" sz="2800" dirty="0" smtClean="0"/>
              <a:t>challenges being addressed</a:t>
            </a:r>
            <a:endParaRPr lang="en-US" sz="2800" dirty="0"/>
          </a:p>
          <a:p>
            <a:pPr marL="514350" lvl="0" indent="-514350">
              <a:lnSpc>
                <a:spcPct val="115000"/>
              </a:lnSpc>
              <a:buFont typeface="+mj-lt"/>
              <a:buAutoNum type="arabicPeriod"/>
            </a:pPr>
            <a:r>
              <a:rPr lang="en-US" sz="2800" b="1" dirty="0" smtClean="0"/>
              <a:t>practices</a:t>
            </a:r>
            <a:r>
              <a:rPr lang="en-US" sz="2800" dirty="0" smtClean="0"/>
              <a:t> </a:t>
            </a:r>
            <a:r>
              <a:rPr lang="en-US" sz="2800" dirty="0"/>
              <a:t>in a manner that </a:t>
            </a:r>
            <a:r>
              <a:rPr lang="en-US" sz="2800" dirty="0" smtClean="0"/>
              <a:t>is culturally sensitive</a:t>
            </a:r>
            <a:endParaRPr lang="en-US" sz="2800" dirty="0"/>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55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pPr eaLnBrk="1" hangingPunct="1"/>
            <a:r>
              <a:rPr lang="en-GB" altLang="en-US" sz="3600" b="1" dirty="0" smtClean="0">
                <a:latin typeface="Cambria" charset="0"/>
                <a:ea typeface="Cambria" charset="0"/>
                <a:cs typeface="Cambria" charset="0"/>
              </a:rPr>
              <a:t>Process</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2"/>
          </a:xfrm>
        </p:spPr>
        <p:txBody>
          <a:bodyPr>
            <a:normAutofit/>
          </a:bodyPr>
          <a:lstStyle/>
          <a:p>
            <a:pPr marL="457200" lvl="1" indent="0">
              <a:buNone/>
            </a:pPr>
            <a:r>
              <a:rPr lang="en-US" sz="2400" b="1" dirty="0" smtClean="0">
                <a:solidFill>
                  <a:srgbClr val="0365EF"/>
                </a:solidFill>
              </a:rPr>
              <a:t>Dynamic and complex process which evolves over time and requires:</a:t>
            </a:r>
          </a:p>
          <a:p>
            <a:pPr lvl="1"/>
            <a:r>
              <a:rPr lang="en-US" sz="2800" b="1" dirty="0" smtClean="0"/>
              <a:t>understanding </a:t>
            </a:r>
            <a:r>
              <a:rPr lang="en-US" sz="2800" b="1" dirty="0"/>
              <a:t>one’s own culture </a:t>
            </a:r>
            <a:r>
              <a:rPr lang="en-US" sz="2800" i="1" dirty="0">
                <a:solidFill>
                  <a:srgbClr val="0365EF"/>
                </a:solidFill>
              </a:rPr>
              <a:t>[self-assessment]</a:t>
            </a:r>
          </a:p>
          <a:p>
            <a:pPr lvl="1"/>
            <a:r>
              <a:rPr lang="en-US" sz="2800" b="1" dirty="0"/>
              <a:t>interactions with individuals from various cultures </a:t>
            </a:r>
            <a:r>
              <a:rPr lang="en-US" sz="2800" i="1" dirty="0">
                <a:solidFill>
                  <a:srgbClr val="0365EF"/>
                </a:solidFill>
              </a:rPr>
              <a:t>[ethnographic interviews …]</a:t>
            </a:r>
          </a:p>
          <a:p>
            <a:pPr lvl="1"/>
            <a:r>
              <a:rPr lang="en-US" sz="2800" b="1" dirty="0"/>
              <a:t>continuous expansion of one's cultural knowledge </a:t>
            </a:r>
            <a:r>
              <a:rPr lang="en-US" sz="2800" i="1" dirty="0">
                <a:solidFill>
                  <a:srgbClr val="0365EF"/>
                </a:solidFill>
              </a:rPr>
              <a:t>[training/ capacity building]</a:t>
            </a: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53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pPr eaLnBrk="1" hangingPunct="1"/>
            <a:r>
              <a:rPr lang="en-GB" altLang="en-US" sz="3600" b="1" dirty="0" smtClean="0">
                <a:latin typeface="Cambria" charset="0"/>
                <a:ea typeface="Cambria" charset="0"/>
                <a:cs typeface="Cambria" charset="0"/>
              </a:rPr>
              <a:t>Process</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a:bodyPr>
          <a:lstStyle/>
          <a:p>
            <a:pPr>
              <a:lnSpc>
                <a:spcPct val="115000"/>
              </a:lnSpc>
            </a:pPr>
            <a:r>
              <a:rPr lang="en-US" sz="2800" b="1" dirty="0"/>
              <a:t>A</a:t>
            </a:r>
            <a:r>
              <a:rPr lang="en-US" sz="2800" b="1" dirty="0" smtClean="0"/>
              <a:t>ttitude </a:t>
            </a:r>
            <a:r>
              <a:rPr lang="en-US" sz="2800" b="1" dirty="0"/>
              <a:t>shift</a:t>
            </a:r>
            <a:r>
              <a:rPr lang="en-US" sz="2800" dirty="0"/>
              <a:t> </a:t>
            </a:r>
            <a:r>
              <a:rPr lang="en-US" sz="2800" dirty="0" smtClean="0"/>
              <a:t>- professionals </a:t>
            </a:r>
            <a:r>
              <a:rPr lang="en-US" sz="2800" dirty="0"/>
              <a:t>recognize what they do not know about the relevant cultures of the individuals, families, and communities they serve and seek to gain culture-specific knowledge and experience in these areas.</a:t>
            </a: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25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pPr eaLnBrk="1" hangingPunct="1"/>
            <a:r>
              <a:rPr lang="en-GB" altLang="en-US" sz="3600" b="1" dirty="0" smtClean="0">
                <a:latin typeface="Cambria" charset="0"/>
                <a:ea typeface="Cambria" charset="0"/>
                <a:cs typeface="Cambria" charset="0"/>
              </a:rPr>
              <a:t>Learning Objectives</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lnSpcReduction="10000"/>
          </a:bodyPr>
          <a:lstStyle/>
          <a:p>
            <a:pPr marL="0" indent="0">
              <a:lnSpc>
                <a:spcPct val="115000"/>
              </a:lnSpc>
              <a:buNone/>
            </a:pPr>
            <a:r>
              <a:rPr lang="en-US" dirty="0" smtClean="0"/>
              <a:t>Session enables participants </a:t>
            </a:r>
            <a:r>
              <a:rPr lang="en-US" dirty="0"/>
              <a:t>to </a:t>
            </a:r>
            <a:r>
              <a:rPr lang="en-US" b="1" u="sng" dirty="0">
                <a:solidFill>
                  <a:srgbClr val="0365EF"/>
                </a:solidFill>
              </a:rPr>
              <a:t>know</a:t>
            </a:r>
            <a:r>
              <a:rPr lang="en-US" dirty="0"/>
              <a:t> and </a:t>
            </a:r>
            <a:r>
              <a:rPr lang="en-US" b="1" u="sng" dirty="0">
                <a:solidFill>
                  <a:srgbClr val="0365EF"/>
                </a:solidFill>
              </a:rPr>
              <a:t>apply</a:t>
            </a:r>
            <a:r>
              <a:rPr lang="en-US" dirty="0"/>
              <a:t> culturally competent skills that enable a One Health professional work appropriately in cross-cultural </a:t>
            </a:r>
            <a:r>
              <a:rPr lang="en-US" dirty="0" smtClean="0"/>
              <a:t>situations. They shall</a:t>
            </a:r>
            <a:endParaRPr lang="en-US" dirty="0"/>
          </a:p>
          <a:p>
            <a:pPr marL="457200" lvl="0" indent="-457200">
              <a:buFont typeface="+mj-lt"/>
              <a:buAutoNum type="arabicPeriod"/>
            </a:pPr>
            <a:r>
              <a:rPr lang="en-US" dirty="0" smtClean="0"/>
              <a:t>assess </a:t>
            </a:r>
            <a:r>
              <a:rPr lang="en-US" dirty="0"/>
              <a:t>their personal level of cultural competency.</a:t>
            </a:r>
          </a:p>
          <a:p>
            <a:pPr marL="457200" indent="-457200">
              <a:buFont typeface="+mj-lt"/>
              <a:buAutoNum type="arabicPeriod"/>
            </a:pPr>
            <a:r>
              <a:rPr lang="en-US" dirty="0" smtClean="0"/>
              <a:t>demonstrate </a:t>
            </a:r>
            <a:r>
              <a:rPr lang="en-US" dirty="0"/>
              <a:t>the five essential behavioral elements that a culturally competent person must have to enable effective work in cross-cultural situations </a:t>
            </a: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941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pPr eaLnBrk="1" hangingPunct="1"/>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2"/>
          </a:xfrm>
        </p:spPr>
        <p:txBody>
          <a:bodyPr>
            <a:normAutofit/>
          </a:bodyPr>
          <a:lstStyle/>
          <a:p>
            <a:pPr>
              <a:lnSpc>
                <a:spcPct val="115000"/>
              </a:lnSpc>
            </a:pPr>
            <a:endParaRPr lang="en-US" sz="2800" dirty="0" smtClean="0"/>
          </a:p>
          <a:p>
            <a:pPr>
              <a:lnSpc>
                <a:spcPct val="115000"/>
              </a:lnSpc>
            </a:pPr>
            <a:endParaRPr lang="en-US" sz="2800" dirty="0"/>
          </a:p>
          <a:p>
            <a:pPr marL="0" indent="0">
              <a:lnSpc>
                <a:spcPct val="115000"/>
              </a:lnSpc>
              <a:buNone/>
            </a:pPr>
            <a:r>
              <a:rPr lang="en-US" sz="2800" b="1" dirty="0" smtClean="0"/>
              <a:t>Self-assessment reveals </a:t>
            </a:r>
            <a:r>
              <a:rPr lang="en-US" sz="2800" b="1" dirty="0"/>
              <a:t>where a professional is along the continuum of cultural </a:t>
            </a:r>
            <a:r>
              <a:rPr lang="en-US" sz="2800" b="1" dirty="0" smtClean="0"/>
              <a:t>competence</a:t>
            </a: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68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pPr eaLnBrk="1" hangingPunct="1"/>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2"/>
          </a:xfrm>
        </p:spPr>
        <p:txBody>
          <a:bodyPr>
            <a:normAutofit fontScale="92500"/>
          </a:bodyPr>
          <a:lstStyle/>
          <a:p>
            <a:pPr>
              <a:lnSpc>
                <a:spcPct val="115000"/>
              </a:lnSpc>
            </a:pPr>
            <a:r>
              <a:rPr lang="en-US" sz="2800" b="1" dirty="0" smtClean="0"/>
              <a:t>Specific </a:t>
            </a:r>
            <a:r>
              <a:rPr lang="en-US" sz="2800" b="1" dirty="0"/>
              <a:t>steps in the development of cultural competence are identified based </a:t>
            </a:r>
            <a:r>
              <a:rPr lang="en-US" sz="2800" b="1" dirty="0" smtClean="0"/>
              <a:t>on: </a:t>
            </a:r>
          </a:p>
          <a:p>
            <a:pPr lvl="1">
              <a:lnSpc>
                <a:spcPct val="115000"/>
              </a:lnSpc>
            </a:pPr>
            <a:r>
              <a:rPr lang="en-US" sz="3200" dirty="0" smtClean="0"/>
              <a:t>a </a:t>
            </a:r>
            <a:r>
              <a:rPr lang="en-US" sz="3200" dirty="0"/>
              <a:t>professional's location along the cultural competence </a:t>
            </a:r>
            <a:r>
              <a:rPr lang="en-US" sz="3200" dirty="0" smtClean="0"/>
              <a:t>continuum</a:t>
            </a:r>
          </a:p>
          <a:p>
            <a:pPr lvl="1">
              <a:lnSpc>
                <a:spcPct val="115000"/>
              </a:lnSpc>
            </a:pPr>
            <a:r>
              <a:rPr lang="en-US" sz="3200" dirty="0" smtClean="0"/>
              <a:t> </a:t>
            </a:r>
            <a:r>
              <a:rPr lang="en-US" sz="3200" dirty="0"/>
              <a:t>the essential characteristics of the culturally competent </a:t>
            </a:r>
            <a:r>
              <a:rPr lang="en-US" sz="3200" dirty="0" smtClean="0"/>
              <a:t>professional</a:t>
            </a:r>
          </a:p>
          <a:p>
            <a:pPr lvl="1">
              <a:lnSpc>
                <a:spcPct val="115000"/>
              </a:lnSpc>
            </a:pPr>
            <a:r>
              <a:rPr lang="en-US" sz="3200" dirty="0" smtClean="0"/>
              <a:t>reflection </a:t>
            </a:r>
            <a:r>
              <a:rPr lang="en-US" sz="3200" dirty="0"/>
              <a:t>on individual </a:t>
            </a:r>
            <a:r>
              <a:rPr lang="en-US" sz="3200" dirty="0" smtClean="0"/>
              <a:t>needs</a:t>
            </a:r>
            <a:endParaRPr lang="en-US" sz="3200" dirty="0"/>
          </a:p>
          <a:p>
            <a:pPr marL="0" indent="0">
              <a:lnSpc>
                <a:spcPct val="115000"/>
              </a:lnSpc>
              <a:buNone/>
            </a:pPr>
            <a:endParaRPr lang="en-GB" altLang="en-US" sz="32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98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3400" y="533401"/>
            <a:ext cx="7442200" cy="990599"/>
          </a:xfrm>
        </p:spPr>
        <p:txBody>
          <a:bodyPr>
            <a:normAutofit/>
          </a:bodyPr>
          <a:lstStyle/>
          <a:p>
            <a:pPr eaLnBrk="1" hangingPunct="1"/>
            <a:r>
              <a:rPr lang="en-GB" altLang="en-US" sz="3600" b="1" dirty="0" smtClean="0">
                <a:latin typeface="Cambria" charset="0"/>
                <a:ea typeface="Cambria" charset="0"/>
                <a:cs typeface="Cambria" charset="0"/>
              </a:rPr>
              <a:t>5 Essential Behavioural Elements </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a:xfrm>
            <a:off x="1176865" y="1371601"/>
            <a:ext cx="6798736" cy="4563532"/>
          </a:xfrm>
        </p:spPr>
        <p:txBody>
          <a:bodyPr>
            <a:normAutofit fontScale="92500"/>
          </a:bodyPr>
          <a:lstStyle/>
          <a:p>
            <a:pPr marL="0" indent="0">
              <a:lnSpc>
                <a:spcPct val="115000"/>
              </a:lnSpc>
              <a:buNone/>
            </a:pPr>
            <a:r>
              <a:rPr lang="en-GB" altLang="en-US" sz="2800" b="1" dirty="0" smtClean="0">
                <a:latin typeface="Cambria" charset="0"/>
                <a:ea typeface="Cambria" charset="0"/>
                <a:cs typeface="Cambria" charset="0"/>
              </a:rPr>
              <a:t>Of a culturally competent person/ institution / system:</a:t>
            </a:r>
          </a:p>
          <a:p>
            <a:pPr marL="514350" indent="-514350">
              <a:lnSpc>
                <a:spcPct val="115000"/>
              </a:lnSpc>
              <a:buAutoNum type="arabicPeriod"/>
            </a:pPr>
            <a:r>
              <a:rPr lang="en-GB" altLang="en-US" sz="3200" dirty="0" smtClean="0">
                <a:latin typeface="Cambria" charset="0"/>
                <a:ea typeface="Cambria" charset="0"/>
                <a:cs typeface="Cambria" charset="0"/>
              </a:rPr>
              <a:t>Valuing diversity</a:t>
            </a:r>
          </a:p>
          <a:p>
            <a:pPr marL="514350" indent="-514350">
              <a:lnSpc>
                <a:spcPct val="115000"/>
              </a:lnSpc>
              <a:buAutoNum type="arabicPeriod"/>
            </a:pPr>
            <a:endParaRPr lang="en-GB" altLang="en-US" sz="3200" dirty="0" smtClean="0">
              <a:latin typeface="Cambria" charset="0"/>
              <a:ea typeface="Cambria" charset="0"/>
              <a:cs typeface="Cambria" charset="0"/>
            </a:endParaRPr>
          </a:p>
          <a:p>
            <a:pPr marL="514350" indent="-514350">
              <a:lnSpc>
                <a:spcPct val="115000"/>
              </a:lnSpc>
              <a:buAutoNum type="arabicPeriod"/>
            </a:pPr>
            <a:r>
              <a:rPr lang="en-GB" altLang="en-US" sz="3200" dirty="0" smtClean="0">
                <a:latin typeface="Cambria" charset="0"/>
                <a:ea typeface="Cambria" charset="0"/>
                <a:cs typeface="Cambria" charset="0"/>
              </a:rPr>
              <a:t>Conducting self-assessment</a:t>
            </a:r>
          </a:p>
          <a:p>
            <a:pPr marL="514350" indent="-514350">
              <a:lnSpc>
                <a:spcPct val="115000"/>
              </a:lnSpc>
              <a:buAutoNum type="arabicPeriod"/>
            </a:pPr>
            <a:endParaRPr lang="en-GB" altLang="en-US" sz="3200" dirty="0" smtClean="0">
              <a:latin typeface="Cambria" charset="0"/>
              <a:ea typeface="Cambria" charset="0"/>
              <a:cs typeface="Cambria" charset="0"/>
            </a:endParaRPr>
          </a:p>
          <a:p>
            <a:pPr marL="514350" indent="-514350">
              <a:lnSpc>
                <a:spcPct val="115000"/>
              </a:lnSpc>
              <a:buAutoNum type="arabicPeriod"/>
            </a:pPr>
            <a:r>
              <a:rPr lang="en-GB" altLang="en-US" sz="3200" dirty="0" smtClean="0">
                <a:latin typeface="Cambria" charset="0"/>
                <a:ea typeface="Cambria" charset="0"/>
                <a:cs typeface="Cambria" charset="0"/>
              </a:rPr>
              <a:t>Managing the dynamics of difference</a:t>
            </a: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014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533401"/>
            <a:ext cx="7366000" cy="990599"/>
          </a:xfrm>
        </p:spPr>
        <p:txBody>
          <a:bodyPr>
            <a:normAutofit/>
          </a:bodyPr>
          <a:lstStyle/>
          <a:p>
            <a:pPr eaLnBrk="1" hangingPunct="1"/>
            <a:r>
              <a:rPr lang="en-GB" altLang="en-US" sz="3600" b="1" dirty="0" smtClean="0">
                <a:latin typeface="Cambria" charset="0"/>
                <a:ea typeface="Cambria" charset="0"/>
                <a:cs typeface="Cambria" charset="0"/>
              </a:rPr>
              <a:t>5 Essential </a:t>
            </a:r>
            <a:r>
              <a:rPr lang="en-GB" altLang="en-US" sz="3600" b="1" dirty="0" err="1" smtClean="0">
                <a:latin typeface="Cambria" charset="0"/>
                <a:ea typeface="Cambria" charset="0"/>
                <a:cs typeface="Cambria" charset="0"/>
              </a:rPr>
              <a:t>Behavioral</a:t>
            </a:r>
            <a:r>
              <a:rPr lang="en-GB" altLang="en-US" sz="3600" b="1" dirty="0" smtClean="0">
                <a:latin typeface="Cambria" charset="0"/>
                <a:ea typeface="Cambria" charset="0"/>
                <a:cs typeface="Cambria" charset="0"/>
              </a:rPr>
              <a:t> Elements</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a:bodyPr>
          <a:lstStyle/>
          <a:p>
            <a:pPr marL="0" lvl="0" indent="0">
              <a:buNone/>
            </a:pPr>
            <a:r>
              <a:rPr lang="en-US" sz="3200" dirty="0" smtClean="0"/>
              <a:t>4. Acquiring </a:t>
            </a:r>
            <a:r>
              <a:rPr lang="en-US" sz="3200" dirty="0"/>
              <a:t>and institutionalizing cultural </a:t>
            </a:r>
            <a:r>
              <a:rPr lang="en-US" sz="3200" dirty="0" smtClean="0"/>
              <a:t>knowledge</a:t>
            </a:r>
          </a:p>
          <a:p>
            <a:pPr lvl="0"/>
            <a:endParaRPr lang="en-US" sz="3200" dirty="0"/>
          </a:p>
          <a:p>
            <a:pPr marL="0" lvl="0" indent="0">
              <a:buNone/>
            </a:pPr>
            <a:r>
              <a:rPr lang="en-US" sz="3200" dirty="0" smtClean="0"/>
              <a:t>5. Adapting </a:t>
            </a:r>
            <a:r>
              <a:rPr lang="en-US" sz="3200" dirty="0"/>
              <a:t>to diversity and the cultural contexts of communities that are being served</a:t>
            </a: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823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7509934" cy="990599"/>
          </a:xfrm>
        </p:spPr>
        <p:txBody>
          <a:bodyPr>
            <a:normAutofit/>
          </a:bodyPr>
          <a:lstStyle/>
          <a:p>
            <a:r>
              <a:rPr lang="en-US" sz="3600" b="1" dirty="0"/>
              <a:t>Understanding one's own culture</a:t>
            </a:r>
            <a:r>
              <a:rPr lang="en-US" sz="3600" dirty="0"/>
              <a:t> </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2"/>
          </a:xfrm>
        </p:spPr>
        <p:txBody>
          <a:bodyPr>
            <a:normAutofit fontScale="92500"/>
          </a:bodyPr>
          <a:lstStyle/>
          <a:p>
            <a:pPr marL="0" indent="0">
              <a:lnSpc>
                <a:spcPct val="115000"/>
              </a:lnSpc>
              <a:buNone/>
            </a:pPr>
            <a:r>
              <a:rPr lang="en-GB" altLang="en-US" sz="2800" b="1" dirty="0" smtClean="0">
                <a:latin typeface="Cambria" charset="0"/>
                <a:ea typeface="Cambria" charset="0"/>
                <a:cs typeface="Cambria" charset="0"/>
              </a:rPr>
              <a:t>At individual level:</a:t>
            </a:r>
          </a:p>
          <a:p>
            <a:pPr marL="0" indent="0">
              <a:lnSpc>
                <a:spcPct val="115000"/>
              </a:lnSpc>
              <a:buNone/>
            </a:pPr>
            <a:endParaRPr lang="en-GB" altLang="en-US" sz="2800" b="1" dirty="0">
              <a:latin typeface="Cambria" charset="0"/>
              <a:ea typeface="Cambria" charset="0"/>
              <a:cs typeface="Cambria" charset="0"/>
            </a:endParaRPr>
          </a:p>
          <a:p>
            <a:pPr lvl="0"/>
            <a:r>
              <a:rPr lang="en-US" sz="3600" dirty="0" smtClean="0"/>
              <a:t>examine </a:t>
            </a:r>
            <a:r>
              <a:rPr lang="en-US" sz="3600" dirty="0"/>
              <a:t>one’s own attitude and values, beliefs, biases and professional personal history. </a:t>
            </a:r>
          </a:p>
          <a:p>
            <a:pPr lvl="0"/>
            <a:r>
              <a:rPr lang="en-US" sz="3600" dirty="0" smtClean="0"/>
              <a:t>assess </a:t>
            </a:r>
            <a:r>
              <a:rPr lang="en-US" sz="3600" dirty="0"/>
              <a:t>the manner in which these factors might influence perceptions. </a:t>
            </a:r>
          </a:p>
          <a:p>
            <a:pPr marL="0" indent="0">
              <a:lnSpc>
                <a:spcPct val="115000"/>
              </a:lnSpc>
              <a:buNone/>
            </a:pPr>
            <a:endParaRPr lang="en-GB" altLang="en-US" sz="2800" b="1"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054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r>
              <a:rPr lang="en-US" sz="3600" b="1" dirty="0"/>
              <a:t>Understanding one's own culture</a:t>
            </a:r>
            <a:r>
              <a:rPr lang="en-US" sz="3600" dirty="0"/>
              <a:t> </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fontScale="85000" lnSpcReduction="10000"/>
          </a:bodyPr>
          <a:lstStyle/>
          <a:p>
            <a:pPr>
              <a:lnSpc>
                <a:spcPct val="115000"/>
              </a:lnSpc>
            </a:pPr>
            <a:r>
              <a:rPr lang="en-US" sz="3300" dirty="0"/>
              <a:t>understand how personal perceptions might influence interactions and service delivery to a community / target </a:t>
            </a:r>
            <a:r>
              <a:rPr lang="en-US" sz="3300" dirty="0" smtClean="0"/>
              <a:t>population</a:t>
            </a:r>
          </a:p>
          <a:p>
            <a:pPr>
              <a:lnSpc>
                <a:spcPct val="115000"/>
              </a:lnSpc>
            </a:pPr>
            <a:r>
              <a:rPr lang="en-US" sz="3300" dirty="0" smtClean="0"/>
              <a:t>acquire </a:t>
            </a:r>
            <a:r>
              <a:rPr lang="en-US" sz="3300" dirty="0"/>
              <a:t>values, knowledge, skills and attributes that will allow an individual to work appropriately in cross cultural situations.</a:t>
            </a: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886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fontScale="90000"/>
          </a:bodyPr>
          <a:lstStyle/>
          <a:p>
            <a:r>
              <a:rPr lang="en-US" sz="3600" b="1" dirty="0"/>
              <a:t>Interactions with individuals from various cultures </a:t>
            </a:r>
            <a:endParaRPr lang="en-US" sz="3600" dirty="0"/>
          </a:p>
        </p:txBody>
      </p:sp>
      <p:sp>
        <p:nvSpPr>
          <p:cNvPr id="15362" name="Content Placeholder 2"/>
          <p:cNvSpPr>
            <a:spLocks noGrp="1"/>
          </p:cNvSpPr>
          <p:nvPr>
            <p:ph idx="1"/>
          </p:nvPr>
        </p:nvSpPr>
        <p:spPr>
          <a:xfrm>
            <a:off x="1176865" y="1524001"/>
            <a:ext cx="6798736" cy="4411132"/>
          </a:xfrm>
        </p:spPr>
        <p:txBody>
          <a:bodyPr>
            <a:normAutofit lnSpcReduction="10000"/>
          </a:bodyPr>
          <a:lstStyle/>
          <a:p>
            <a:pPr lvl="0"/>
            <a:r>
              <a:rPr lang="en-US" sz="3200" dirty="0"/>
              <a:t>A community reflects a wide array of differences as well as similarities across cultural </a:t>
            </a:r>
            <a:r>
              <a:rPr lang="en-US" sz="3200" dirty="0" smtClean="0"/>
              <a:t>variables </a:t>
            </a:r>
            <a:endParaRPr lang="en-US" sz="3200" dirty="0"/>
          </a:p>
          <a:p>
            <a:pPr lvl="0"/>
            <a:r>
              <a:rPr lang="en-US" sz="3200" dirty="0"/>
              <a:t>Competence requires that One Health professionals practice in a manner that considers each individual’s cultural characteristics and unique values so that the most effective services can be </a:t>
            </a:r>
            <a:r>
              <a:rPr lang="en-US" sz="3200" dirty="0" smtClean="0"/>
              <a:t>provided</a:t>
            </a:r>
            <a:endParaRPr lang="en-US" sz="3200" dirty="0"/>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80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fontScale="90000"/>
          </a:bodyPr>
          <a:lstStyle/>
          <a:p>
            <a:pPr eaLnBrk="1" hangingPunct="1"/>
            <a:r>
              <a:rPr lang="en-GB" altLang="en-US" sz="3600" b="1" dirty="0" smtClean="0">
                <a:latin typeface="Cambria" charset="0"/>
                <a:ea typeface="Cambria" charset="0"/>
                <a:cs typeface="Cambria" charset="0"/>
              </a:rPr>
              <a:t>Interactions with Individuals from Various Cultures</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2"/>
          </a:xfrm>
        </p:spPr>
        <p:txBody>
          <a:bodyPr>
            <a:normAutofit/>
          </a:bodyPr>
          <a:lstStyle/>
          <a:p>
            <a:pPr marL="0" lvl="0" indent="0">
              <a:buNone/>
            </a:pPr>
            <a:endParaRPr lang="en-US" sz="2800" dirty="0" smtClean="0"/>
          </a:p>
          <a:p>
            <a:pPr marL="0" lvl="0" indent="0">
              <a:buNone/>
            </a:pPr>
            <a:endParaRPr lang="en-US" sz="2800" dirty="0"/>
          </a:p>
          <a:p>
            <a:pPr marL="0" lvl="0" indent="0">
              <a:buNone/>
            </a:pPr>
            <a:endParaRPr lang="en-US" sz="2800" dirty="0" smtClean="0"/>
          </a:p>
          <a:p>
            <a:pPr marL="0" lvl="0" indent="0" algn="ctr">
              <a:buNone/>
            </a:pPr>
            <a:r>
              <a:rPr lang="en-US" sz="4000" dirty="0" smtClean="0"/>
              <a:t>An </a:t>
            </a:r>
            <a:r>
              <a:rPr lang="en-US" sz="4000" dirty="0"/>
              <a:t>approach that is appropriate for one individual may not be appropriate for </a:t>
            </a:r>
            <a:r>
              <a:rPr lang="en-US" sz="4000" dirty="0" smtClean="0"/>
              <a:t>another</a:t>
            </a:r>
            <a:endParaRPr lang="en-US" sz="4000" dirty="0"/>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414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fontScale="90000"/>
          </a:bodyPr>
          <a:lstStyle/>
          <a:p>
            <a:r>
              <a:rPr lang="en-US" sz="3600" b="1" dirty="0"/>
              <a:t>Interactions with individuals from various cultures </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fontScale="92500" lnSpcReduction="20000"/>
          </a:bodyPr>
          <a:lstStyle/>
          <a:p>
            <a:pPr marL="0" lvl="0" indent="0" algn="ctr">
              <a:lnSpc>
                <a:spcPct val="115000"/>
              </a:lnSpc>
              <a:buNone/>
            </a:pPr>
            <a:r>
              <a:rPr lang="en-US" sz="4000" dirty="0"/>
              <a:t>T</a:t>
            </a:r>
            <a:r>
              <a:rPr lang="en-US" sz="4000" dirty="0" smtClean="0"/>
              <a:t>he </a:t>
            </a:r>
            <a:r>
              <a:rPr lang="en-US" sz="4000" dirty="0"/>
              <a:t>unique influence of an individual's cultural background may </a:t>
            </a:r>
            <a:r>
              <a:rPr lang="en-US" sz="4000" u="sng" dirty="0" smtClean="0"/>
              <a:t>change</a:t>
            </a:r>
            <a:r>
              <a:rPr lang="en-US" sz="4000" dirty="0" smtClean="0"/>
              <a:t> </a:t>
            </a:r>
            <a:r>
              <a:rPr lang="en-US" sz="4000" dirty="0"/>
              <a:t>over time and according to </a:t>
            </a:r>
            <a:r>
              <a:rPr lang="en-US" sz="4000" dirty="0" smtClean="0"/>
              <a:t>circumstance, hence the need for adjustments </a:t>
            </a:r>
            <a:r>
              <a:rPr lang="en-US" sz="4000" dirty="0"/>
              <a:t>in approaches to services </a:t>
            </a:r>
            <a:r>
              <a:rPr lang="en-US" sz="4000" dirty="0" smtClean="0"/>
              <a:t>delivery</a:t>
            </a:r>
            <a:endParaRPr lang="en-US" sz="4000" dirty="0"/>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24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fontScale="90000"/>
          </a:bodyPr>
          <a:lstStyle/>
          <a:p>
            <a:pPr eaLnBrk="1" hangingPunct="1"/>
            <a:r>
              <a:rPr lang="en-GB" altLang="en-US" sz="3600" b="1" dirty="0" smtClean="0">
                <a:latin typeface="Cambria" charset="0"/>
                <a:ea typeface="Cambria" charset="0"/>
                <a:cs typeface="Cambria" charset="0"/>
              </a:rPr>
              <a:t>Strategies for expansion of cultural knowledge </a:t>
            </a:r>
            <a:endParaRPr lang="en-GB" altLang="en-US" sz="3600" b="1" dirty="0">
              <a:solidFill>
                <a:srgbClr val="0365EF"/>
              </a:solidFill>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2"/>
          </a:xfrm>
        </p:spPr>
        <p:txBody>
          <a:bodyPr>
            <a:normAutofit fontScale="85000" lnSpcReduction="10000"/>
          </a:bodyPr>
          <a:lstStyle/>
          <a:p>
            <a:pPr marL="0" indent="0">
              <a:lnSpc>
                <a:spcPct val="115000"/>
              </a:lnSpc>
              <a:buNone/>
            </a:pPr>
            <a:r>
              <a:rPr lang="en-GB" altLang="en-US" sz="3200" b="1" dirty="0" smtClean="0">
                <a:solidFill>
                  <a:srgbClr val="0365EF"/>
                </a:solidFill>
                <a:latin typeface="Cambria" charset="0"/>
                <a:ea typeface="Cambria" charset="0"/>
                <a:cs typeface="Cambria" charset="0"/>
              </a:rPr>
              <a:t>Examples</a:t>
            </a:r>
          </a:p>
          <a:p>
            <a:pPr marL="0" indent="0">
              <a:lnSpc>
                <a:spcPct val="115000"/>
              </a:lnSpc>
              <a:buNone/>
            </a:pPr>
            <a:endParaRPr lang="en-GB" altLang="en-US" sz="3200" b="1" dirty="0" smtClean="0">
              <a:solidFill>
                <a:srgbClr val="0365EF"/>
              </a:solidFill>
              <a:latin typeface="Cambria" charset="0"/>
              <a:ea typeface="Cambria" charset="0"/>
              <a:cs typeface="Cambria" charset="0"/>
            </a:endParaRPr>
          </a:p>
          <a:p>
            <a:pPr lvl="0"/>
            <a:r>
              <a:rPr lang="en-US" sz="3200" dirty="0" smtClean="0"/>
              <a:t>Seeking resources (</a:t>
            </a:r>
            <a:r>
              <a:rPr lang="en-US" sz="3200" dirty="0" err="1" smtClean="0"/>
              <a:t>eg</a:t>
            </a:r>
            <a:r>
              <a:rPr lang="en-US" sz="3200" dirty="0" smtClean="0"/>
              <a:t> funding</a:t>
            </a:r>
            <a:r>
              <a:rPr lang="en-US" sz="3200" dirty="0"/>
              <a:t>, </a:t>
            </a:r>
            <a:r>
              <a:rPr lang="en-US" sz="3200" dirty="0" smtClean="0"/>
              <a:t>human) to </a:t>
            </a:r>
            <a:r>
              <a:rPr lang="en-US" sz="3200" dirty="0"/>
              <a:t>address </a:t>
            </a:r>
            <a:r>
              <a:rPr lang="en-US" sz="3200" dirty="0" smtClean="0"/>
              <a:t>knowledge and response  </a:t>
            </a:r>
            <a:r>
              <a:rPr lang="en-US" sz="3200" dirty="0"/>
              <a:t>limitations.</a:t>
            </a:r>
          </a:p>
          <a:p>
            <a:pPr lvl="0"/>
            <a:r>
              <a:rPr lang="en-US" sz="3200" dirty="0"/>
              <a:t>Engaging in capacity building </a:t>
            </a:r>
            <a:r>
              <a:rPr lang="en-US" sz="3200" dirty="0" smtClean="0"/>
              <a:t>programs</a:t>
            </a:r>
            <a:endParaRPr lang="en-US" sz="3200" dirty="0"/>
          </a:p>
          <a:p>
            <a:pPr lvl="0"/>
            <a:r>
              <a:rPr lang="en-US" sz="3200" dirty="0"/>
              <a:t>Collaborating with professionals across </a:t>
            </a:r>
            <a:r>
              <a:rPr lang="en-US" sz="3200" dirty="0" smtClean="0"/>
              <a:t>disciplines, sectors </a:t>
            </a:r>
            <a:r>
              <a:rPr lang="en-US" sz="3200" dirty="0"/>
              <a:t>and with various </a:t>
            </a:r>
            <a:r>
              <a:rPr lang="en-US" sz="3200" dirty="0" smtClean="0"/>
              <a:t>institutions </a:t>
            </a:r>
            <a:r>
              <a:rPr lang="en-US" sz="3200" dirty="0"/>
              <a:t>to gain more knowledge on culture and its influence on </a:t>
            </a:r>
            <a:r>
              <a:rPr lang="en-US" sz="3200" dirty="0" smtClean="0"/>
              <a:t>health</a:t>
            </a:r>
            <a:endParaRPr lang="en-US" sz="3200" dirty="0"/>
          </a:p>
          <a:p>
            <a:pPr marL="0" indent="0">
              <a:lnSpc>
                <a:spcPct val="115000"/>
              </a:lnSpc>
              <a:buNone/>
            </a:pPr>
            <a:endParaRPr lang="en-GB" altLang="en-US" sz="3200" b="1" dirty="0">
              <a:solidFill>
                <a:srgbClr val="0365EF"/>
              </a:solidFill>
              <a:latin typeface="Cambria" charset="0"/>
              <a:ea typeface="Cambria" charset="0"/>
              <a:cs typeface="Cambria" charset="0"/>
            </a:endParaRPr>
          </a:p>
          <a:p>
            <a:pPr marL="0" indent="0">
              <a:lnSpc>
                <a:spcPct val="115000"/>
              </a:lnSpc>
              <a:buNone/>
            </a:pPr>
            <a:endParaRPr lang="en-GB" altLang="en-US" sz="32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47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pPr eaLnBrk="1" hangingPunct="1"/>
            <a:r>
              <a:rPr lang="en-GB" altLang="en-US" sz="3600" b="1" dirty="0" smtClean="0">
                <a:latin typeface="Cambria" charset="0"/>
                <a:ea typeface="Cambria" charset="0"/>
                <a:cs typeface="Cambria" charset="0"/>
              </a:rPr>
              <a:t>Definition</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2"/>
          </a:xfrm>
        </p:spPr>
        <p:txBody>
          <a:bodyPr>
            <a:normAutofit fontScale="85000" lnSpcReduction="10000"/>
          </a:bodyPr>
          <a:lstStyle/>
          <a:p>
            <a:pPr marL="342900" indent="-342900">
              <a:buFont typeface="Arial" charset="0"/>
              <a:buChar char="•"/>
            </a:pPr>
            <a:r>
              <a:rPr lang="en-US" sz="3800" dirty="0"/>
              <a:t>Several definitions of cultural competence</a:t>
            </a:r>
          </a:p>
          <a:p>
            <a:pPr marL="342900" indent="-342900">
              <a:buFont typeface="Arial" charset="0"/>
              <a:buChar char="•"/>
            </a:pPr>
            <a:r>
              <a:rPr lang="en-US" sz="3800" dirty="0"/>
              <a:t>Operational definition: </a:t>
            </a:r>
          </a:p>
          <a:p>
            <a:pPr marL="800100" lvl="1" indent="-342900">
              <a:buFont typeface="Arial" charset="0"/>
              <a:buChar char="•"/>
            </a:pPr>
            <a:r>
              <a:rPr lang="en-US" sz="2900" b="1" dirty="0">
                <a:solidFill>
                  <a:schemeClr val="tx1"/>
                </a:solidFill>
              </a:rPr>
              <a:t>Cultural competence is a set of congruent behaviors, attitudes, and policies that come together in a system, agency or among professionals and enable that system, agency or those professions to work effectively in cross-cultural situations </a:t>
            </a:r>
          </a:p>
          <a:p>
            <a:pPr algn="r"/>
            <a:r>
              <a:rPr lang="en-US" sz="2600" b="1" dirty="0"/>
              <a:t>(Cross et al, 1989)</a:t>
            </a: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pPr eaLnBrk="1" hangingPunct="1"/>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a:bodyPr>
          <a:lstStyle/>
          <a:p>
            <a:pPr marL="0" indent="0">
              <a:lnSpc>
                <a:spcPct val="115000"/>
              </a:lnSpc>
              <a:buNone/>
            </a:pPr>
            <a:endParaRPr lang="en-GB" altLang="en-US" sz="2800" dirty="0" smtClean="0">
              <a:latin typeface="Cambria" charset="0"/>
              <a:ea typeface="Cambria" charset="0"/>
              <a:cs typeface="Cambria" charset="0"/>
            </a:endParaRPr>
          </a:p>
          <a:p>
            <a:pPr marL="0" indent="0" algn="ctr">
              <a:lnSpc>
                <a:spcPct val="115000"/>
              </a:lnSpc>
              <a:buNone/>
            </a:pPr>
            <a:r>
              <a:rPr lang="en-GB" altLang="en-US" sz="4000" dirty="0" smtClean="0">
                <a:solidFill>
                  <a:srgbClr val="0365EF"/>
                </a:solidFill>
                <a:latin typeface="Cambria" charset="0"/>
                <a:ea typeface="Cambria" charset="0"/>
                <a:cs typeface="Cambria" charset="0"/>
              </a:rPr>
              <a:t>Suggest more examples </a:t>
            </a:r>
            <a:r>
              <a:rPr lang="is-IS" altLang="en-US" sz="4000" dirty="0" smtClean="0">
                <a:solidFill>
                  <a:srgbClr val="0365EF"/>
                </a:solidFill>
                <a:latin typeface="Cambria" charset="0"/>
                <a:ea typeface="Cambria" charset="0"/>
                <a:cs typeface="Cambria" charset="0"/>
              </a:rPr>
              <a:t>…</a:t>
            </a:r>
            <a:endParaRPr lang="en-GB" altLang="en-US" sz="4000" dirty="0" smtClean="0">
              <a:solidFill>
                <a:srgbClr val="0365EF"/>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334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logsmonroe.com/faith/wp-content/uploads/2011/03/question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800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79630"/>
            <a:ext cx="8534400" cy="885865"/>
          </a:xfrm>
          <a:prstGeom prst="rect">
            <a:avLst/>
          </a:prstGeom>
        </p:spPr>
      </p:pic>
    </p:spTree>
    <p:extLst>
      <p:ext uri="{BB962C8B-B14F-4D97-AF65-F5344CB8AC3E}">
        <p14:creationId xmlns:p14="http://schemas.microsoft.com/office/powerpoint/2010/main" val="25613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fontScale="90000"/>
          </a:bodyPr>
          <a:lstStyle/>
          <a:p>
            <a:r>
              <a:rPr lang="en-US" sz="3600" b="1" dirty="0" smtClean="0"/>
              <a:t/>
            </a:r>
            <a:br>
              <a:rPr lang="en-US" sz="3600" b="1" dirty="0" smtClean="0"/>
            </a:br>
            <a:r>
              <a:rPr lang="en-US" sz="3600" b="1" dirty="0" smtClean="0"/>
              <a:t>Cultural </a:t>
            </a:r>
            <a:r>
              <a:rPr lang="en-US" sz="3600" b="1" dirty="0"/>
              <a:t>Competence</a:t>
            </a:r>
            <a:br>
              <a:rPr lang="en-US" sz="3600" b="1" dirty="0"/>
            </a:b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a:bodyPr>
          <a:lstStyle/>
          <a:p>
            <a:pPr marL="0" indent="0">
              <a:lnSpc>
                <a:spcPct val="115000"/>
              </a:lnSpc>
              <a:buNone/>
            </a:pPr>
            <a:r>
              <a:rPr lang="en-US" sz="2800" dirty="0"/>
              <a:t>Involves</a:t>
            </a:r>
            <a:r>
              <a:rPr lang="en-US" sz="2800" b="1" dirty="0"/>
              <a:t> understanding</a:t>
            </a:r>
            <a:r>
              <a:rPr lang="en-US" sz="2800" dirty="0"/>
              <a:t> and </a:t>
            </a:r>
            <a:r>
              <a:rPr lang="en-US" sz="2800" b="1" dirty="0"/>
              <a:t>appropriately responding</a:t>
            </a:r>
            <a:r>
              <a:rPr lang="en-US" sz="2800" dirty="0"/>
              <a:t> to a unique combination of cultural variables that the professional and population/community bring to interactions.</a:t>
            </a: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39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lstStyle/>
          <a:p>
            <a:r>
              <a:rPr lang="en-US" smtClean="0"/>
              <a:t>Examples of cultural variables</a:t>
            </a:r>
            <a:endParaRPr lang="en-GB" altLang="en-US" dirty="0"/>
          </a:p>
        </p:txBody>
      </p:sp>
      <p:sp>
        <p:nvSpPr>
          <p:cNvPr id="4" name="Content Placeholder 3"/>
          <p:cNvSpPr>
            <a:spLocks noGrp="1"/>
          </p:cNvSpPr>
          <p:nvPr>
            <p:ph sz="half" idx="1"/>
          </p:nvPr>
        </p:nvSpPr>
        <p:spPr/>
        <p:txBody>
          <a:bodyPr>
            <a:normAutofit lnSpcReduction="10000"/>
          </a:bodyPr>
          <a:lstStyle/>
          <a:p>
            <a:pPr lvl="1"/>
            <a:r>
              <a:rPr lang="en-US" sz="2400" dirty="0"/>
              <a:t>Ability</a:t>
            </a:r>
          </a:p>
          <a:p>
            <a:pPr lvl="1"/>
            <a:r>
              <a:rPr lang="en-US" sz="2400" dirty="0"/>
              <a:t>Age</a:t>
            </a:r>
          </a:p>
          <a:p>
            <a:pPr lvl="1"/>
            <a:r>
              <a:rPr lang="en-US" sz="2400" dirty="0"/>
              <a:t>Beliefs</a:t>
            </a:r>
          </a:p>
          <a:p>
            <a:pPr lvl="1"/>
            <a:r>
              <a:rPr lang="en-US" sz="2400" dirty="0"/>
              <a:t>Ethnicity</a:t>
            </a:r>
          </a:p>
          <a:p>
            <a:pPr lvl="1"/>
            <a:r>
              <a:rPr lang="en-US" sz="2400" dirty="0"/>
              <a:t>Experience</a:t>
            </a:r>
          </a:p>
          <a:p>
            <a:pPr lvl="1"/>
            <a:r>
              <a:rPr lang="en-US" sz="2400" dirty="0"/>
              <a:t>Gender</a:t>
            </a:r>
          </a:p>
          <a:p>
            <a:pPr lvl="1"/>
            <a:r>
              <a:rPr lang="en-US" sz="2400" dirty="0"/>
              <a:t> Gender identity</a:t>
            </a:r>
          </a:p>
          <a:p>
            <a:endParaRPr lang="en-US" dirty="0"/>
          </a:p>
        </p:txBody>
      </p:sp>
      <p:sp>
        <p:nvSpPr>
          <p:cNvPr id="5" name="Content Placeholder 4"/>
          <p:cNvSpPr>
            <a:spLocks noGrp="1"/>
          </p:cNvSpPr>
          <p:nvPr>
            <p:ph sz="half" idx="2"/>
          </p:nvPr>
        </p:nvSpPr>
        <p:spPr/>
        <p:txBody>
          <a:bodyPr>
            <a:normAutofit lnSpcReduction="10000"/>
          </a:bodyPr>
          <a:lstStyle/>
          <a:p>
            <a:pPr lvl="1"/>
            <a:r>
              <a:rPr lang="en-US" sz="2400" dirty="0"/>
              <a:t>Linguistic background</a:t>
            </a:r>
          </a:p>
          <a:p>
            <a:pPr lvl="1"/>
            <a:r>
              <a:rPr lang="en-US" sz="2400" dirty="0"/>
              <a:t>National origin</a:t>
            </a:r>
          </a:p>
          <a:p>
            <a:pPr lvl="1"/>
            <a:r>
              <a:rPr lang="en-US" sz="2400" dirty="0"/>
              <a:t>Race</a:t>
            </a:r>
          </a:p>
          <a:p>
            <a:pPr lvl="1"/>
            <a:r>
              <a:rPr lang="en-US" sz="2400" dirty="0"/>
              <a:t>Religion</a:t>
            </a:r>
          </a:p>
          <a:p>
            <a:pPr lvl="1"/>
            <a:r>
              <a:rPr lang="en-US" sz="2400" dirty="0"/>
              <a:t>Socioeconomic status</a:t>
            </a:r>
          </a:p>
          <a:p>
            <a:endParaRPr lang="en-US" dirty="0"/>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14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r>
              <a:rPr lang="en-US" sz="3600" b="1" dirty="0"/>
              <a:t>Cultural competence</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lnSpcReduction="10000"/>
          </a:bodyPr>
          <a:lstStyle/>
          <a:p>
            <a:r>
              <a:rPr lang="en-US" sz="2800" dirty="0"/>
              <a:t>Different </a:t>
            </a:r>
            <a:r>
              <a:rPr lang="en-US" sz="2800" b="1" dirty="0"/>
              <a:t>levels</a:t>
            </a:r>
            <a:r>
              <a:rPr lang="en-US" sz="2800" dirty="0"/>
              <a:t>: individual, organization, system or program. </a:t>
            </a:r>
          </a:p>
          <a:p>
            <a:pPr lvl="0"/>
            <a:r>
              <a:rPr lang="en-US" sz="2800" dirty="0"/>
              <a:t>Dynamic, ongoing, developmental </a:t>
            </a:r>
            <a:r>
              <a:rPr lang="en-US" sz="2800" b="1" dirty="0"/>
              <a:t>process</a:t>
            </a:r>
            <a:r>
              <a:rPr lang="en-US" sz="2800" dirty="0"/>
              <a:t> that evolves over an extended period and requires a long-term commitment. </a:t>
            </a:r>
          </a:p>
          <a:p>
            <a:pPr lvl="0"/>
            <a:r>
              <a:rPr lang="en-US" sz="2800" dirty="0"/>
              <a:t>Portrayed along a cultural competence </a:t>
            </a:r>
            <a:r>
              <a:rPr lang="en-US" sz="2800" b="1" dirty="0"/>
              <a:t>continuum</a:t>
            </a:r>
            <a:r>
              <a:rPr lang="en-US" sz="2800" dirty="0"/>
              <a:t>. </a:t>
            </a: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38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r>
              <a:rPr lang="en-US" sz="3600" b="1" dirty="0" smtClean="0"/>
              <a:t>Cultural competence: </a:t>
            </a:r>
            <a:r>
              <a:rPr lang="en-US" sz="3600" b="1" dirty="0" smtClean="0">
                <a:solidFill>
                  <a:srgbClr val="0365EF"/>
                </a:solidFill>
              </a:rPr>
              <a:t>Why?</a:t>
            </a:r>
            <a:endParaRPr lang="en-GB" altLang="en-US" sz="3600" b="1" dirty="0">
              <a:solidFill>
                <a:srgbClr val="0365EF"/>
              </a:solidFill>
              <a:latin typeface="Cambria" charset="0"/>
              <a:ea typeface="Cambria" charset="0"/>
              <a:cs typeface="Cambria" charset="0"/>
            </a:endParaRPr>
          </a:p>
        </p:txBody>
      </p:sp>
      <p:sp>
        <p:nvSpPr>
          <p:cNvPr id="15362" name="Content Placeholder 2"/>
          <p:cNvSpPr>
            <a:spLocks noGrp="1"/>
          </p:cNvSpPr>
          <p:nvPr>
            <p:ph idx="1"/>
          </p:nvPr>
        </p:nvSpPr>
        <p:spPr>
          <a:xfrm>
            <a:off x="1176865" y="1371601"/>
            <a:ext cx="6798736" cy="4563532"/>
          </a:xfrm>
        </p:spPr>
        <p:txBody>
          <a:bodyPr>
            <a:normAutofit lnSpcReduction="10000"/>
          </a:bodyPr>
          <a:lstStyle/>
          <a:p>
            <a:pPr marL="0" indent="0">
              <a:buNone/>
            </a:pPr>
            <a:r>
              <a:rPr lang="en-US" sz="3200" dirty="0"/>
              <a:t>In service delivery:</a:t>
            </a:r>
          </a:p>
          <a:p>
            <a:endParaRPr lang="en-US" sz="2800" dirty="0"/>
          </a:p>
          <a:p>
            <a:pPr lvl="0"/>
            <a:r>
              <a:rPr lang="en-US" sz="2800" dirty="0"/>
              <a:t>Improves the quality of services and health outcomes </a:t>
            </a:r>
          </a:p>
          <a:p>
            <a:pPr lvl="0"/>
            <a:r>
              <a:rPr lang="en-US" sz="2800" dirty="0"/>
              <a:t>Eliminates long-standing disparities in the health status of people of diverse cultural ethnic and racial backgrounds.</a:t>
            </a:r>
          </a:p>
          <a:p>
            <a:r>
              <a:rPr lang="en-US" sz="2800" dirty="0"/>
              <a:t>Meets legislative, regulatory, and accreditation mandates </a:t>
            </a: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99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r>
              <a:rPr lang="en-US" sz="3600" b="1" dirty="0"/>
              <a:t>Why cultural competence</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a:bodyPr>
          <a:lstStyle/>
          <a:p>
            <a:r>
              <a:rPr lang="en-US" sz="2800" dirty="0"/>
              <a:t>Eliminates inappropriate infectious disease management interventions that are not  culturally sensitive</a:t>
            </a:r>
          </a:p>
          <a:p>
            <a:pPr lvl="0"/>
            <a:r>
              <a:rPr lang="en-US" sz="2800" dirty="0"/>
              <a:t>Increases the success rate and eliminates trial and error</a:t>
            </a:r>
          </a:p>
          <a:p>
            <a:r>
              <a:rPr lang="en-US" sz="2800" dirty="0"/>
              <a:t>Minimizes resource wastage </a:t>
            </a: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6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599"/>
          </a:xfrm>
        </p:spPr>
        <p:txBody>
          <a:bodyPr>
            <a:normAutofit/>
          </a:bodyPr>
          <a:lstStyle/>
          <a:p>
            <a:r>
              <a:rPr lang="en-US" sz="3600" b="1" dirty="0"/>
              <a:t>Cultural competence continuum</a:t>
            </a:r>
            <a:endParaRPr lang="en-GB" altLang="en-US" sz="3600" b="1" dirty="0">
              <a:latin typeface="Cambria" charset="0"/>
              <a:ea typeface="Cambria" charset="0"/>
              <a:cs typeface="Cambria" charset="0"/>
            </a:endParaRPr>
          </a:p>
        </p:txBody>
      </p:sp>
      <p:sp>
        <p:nvSpPr>
          <p:cNvPr id="15362" name="Content Placeholder 2"/>
          <p:cNvSpPr>
            <a:spLocks noGrp="1"/>
          </p:cNvSpPr>
          <p:nvPr>
            <p:ph idx="1"/>
          </p:nvPr>
        </p:nvSpPr>
        <p:spPr/>
        <p:txBody>
          <a:bodyPr>
            <a:normAutofit fontScale="92500" lnSpcReduction="20000"/>
          </a:bodyPr>
          <a:lstStyle/>
          <a:p>
            <a:pPr lvl="0"/>
            <a:r>
              <a:rPr lang="en-US" sz="3200" dirty="0"/>
              <a:t>Portrayed along a cultural competence </a:t>
            </a:r>
            <a:r>
              <a:rPr lang="en-US" sz="3200" b="1" dirty="0"/>
              <a:t>continuum</a:t>
            </a:r>
            <a:r>
              <a:rPr lang="en-US" sz="3200" dirty="0"/>
              <a:t>.</a:t>
            </a:r>
          </a:p>
          <a:p>
            <a:pPr lvl="0"/>
            <a:r>
              <a:rPr lang="en-US" sz="3200" dirty="0"/>
              <a:t>Continuum indicates the various levels of:</a:t>
            </a:r>
          </a:p>
          <a:p>
            <a:pPr lvl="1"/>
            <a:r>
              <a:rPr lang="en-US" sz="2800" dirty="0"/>
              <a:t>awareness</a:t>
            </a:r>
          </a:p>
          <a:p>
            <a:pPr lvl="1"/>
            <a:r>
              <a:rPr lang="en-US" sz="2800" dirty="0"/>
              <a:t>knowledge</a:t>
            </a:r>
          </a:p>
          <a:p>
            <a:pPr lvl="1"/>
            <a:r>
              <a:rPr lang="en-US" sz="2800" dirty="0"/>
              <a:t>Skills</a:t>
            </a:r>
          </a:p>
          <a:p>
            <a:pPr marL="457200" lvl="1" indent="0">
              <a:buNone/>
            </a:pPr>
            <a:r>
              <a:rPr lang="en-US" sz="2800" dirty="0"/>
              <a:t>of an </a:t>
            </a:r>
            <a:r>
              <a:rPr lang="en-US" sz="2800" b="1" dirty="0"/>
              <a:t>individual</a:t>
            </a:r>
            <a:r>
              <a:rPr lang="en-US" sz="2800" dirty="0"/>
              <a:t>, </a:t>
            </a:r>
            <a:r>
              <a:rPr lang="en-US" sz="2800" b="1" dirty="0"/>
              <a:t>institution</a:t>
            </a:r>
            <a:r>
              <a:rPr lang="en-US" sz="2800" dirty="0"/>
              <a:t> or </a:t>
            </a:r>
            <a:r>
              <a:rPr lang="en-US" sz="2800" b="1" dirty="0"/>
              <a:t>system</a:t>
            </a:r>
          </a:p>
          <a:p>
            <a:pPr marL="0" indent="0">
              <a:lnSpc>
                <a:spcPct val="115000"/>
              </a:lnSpc>
              <a:buNone/>
            </a:pPr>
            <a:endParaRPr lang="en-GB" altLang="en-US" sz="2800" dirty="0" smtClean="0">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478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1714</TotalTime>
  <Words>1008</Words>
  <Application>Microsoft Macintosh PowerPoint</Application>
  <PresentationFormat>On-screen Show (4:3)</PresentationFormat>
  <Paragraphs>127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Cambria</vt:lpstr>
      <vt:lpstr>Garamond</vt:lpstr>
      <vt:lpstr>Arial</vt:lpstr>
      <vt:lpstr>Organic</vt:lpstr>
      <vt:lpstr>Cultural Competence</vt:lpstr>
      <vt:lpstr>Learning Objectives</vt:lpstr>
      <vt:lpstr>Definition</vt:lpstr>
      <vt:lpstr> Cultural Competence </vt:lpstr>
      <vt:lpstr>Examples of cultural variables</vt:lpstr>
      <vt:lpstr>Cultural competence</vt:lpstr>
      <vt:lpstr>Cultural competence: Why?</vt:lpstr>
      <vt:lpstr>Why cultural competence</vt:lpstr>
      <vt:lpstr>Cultural competence continuum</vt:lpstr>
      <vt:lpstr>Cultural Continuum: 6 Stages</vt:lpstr>
      <vt:lpstr> Cultural Destructiveness </vt:lpstr>
      <vt:lpstr>Cultural Incapacity</vt:lpstr>
      <vt:lpstr> Cultural Blindness </vt:lpstr>
      <vt:lpstr>Cultural Pre-competence</vt:lpstr>
      <vt:lpstr>Cultural Competency</vt:lpstr>
      <vt:lpstr>Cultural Proficiency</vt:lpstr>
      <vt:lpstr>Cultural Competence: How?</vt:lpstr>
      <vt:lpstr>Process</vt:lpstr>
      <vt:lpstr>Process</vt:lpstr>
      <vt:lpstr>PowerPoint Presentation</vt:lpstr>
      <vt:lpstr>PowerPoint Presentation</vt:lpstr>
      <vt:lpstr>5 Essential Behavioural Elements </vt:lpstr>
      <vt:lpstr>5 Essential Behavioral Elements</vt:lpstr>
      <vt:lpstr>Understanding one's own culture </vt:lpstr>
      <vt:lpstr>Understanding one's own culture </vt:lpstr>
      <vt:lpstr>Interactions with individuals from various cultures </vt:lpstr>
      <vt:lpstr>Interactions with Individuals from Various Cultures</vt:lpstr>
      <vt:lpstr>Interactions with individuals from various cultures </vt:lpstr>
      <vt:lpstr>Strategies for expansion of cultural knowledge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Winnie Bikaako</cp:lastModifiedBy>
  <cp:revision>58</cp:revision>
  <dcterms:created xsi:type="dcterms:W3CDTF">2019-11-24T14:19:09Z</dcterms:created>
  <dcterms:modified xsi:type="dcterms:W3CDTF">2019-11-29T07:27:30Z</dcterms:modified>
</cp:coreProperties>
</file>