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6"/>
  </p:notesMasterIdLst>
  <p:sldIdLst>
    <p:sldId id="351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320" autoAdjust="0"/>
  </p:normalViewPr>
  <p:slideViewPr>
    <p:cSldViewPr>
      <p:cViewPr>
        <p:scale>
          <a:sx n="130" d="100"/>
          <a:sy n="130" d="100"/>
        </p:scale>
        <p:origin x="11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EB88A-602F-40FD-9467-8A5E20424A86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DB62088A-1C1D-4ED1-B400-99CD3CE468AE}">
      <dgm:prSet phldrT="[Text]"/>
      <dgm:spPr/>
      <dgm:t>
        <a:bodyPr/>
        <a:lstStyle/>
        <a:p>
          <a:r>
            <a:rPr lang="en-GB" dirty="0"/>
            <a:t>Self awareness </a:t>
          </a:r>
        </a:p>
      </dgm:t>
    </dgm:pt>
    <dgm:pt modelId="{E98191F8-495A-449A-917F-CC4BA4F14B29}" type="parTrans" cxnId="{65E9EFA5-7781-4595-BDD2-FA0A84D94A94}">
      <dgm:prSet/>
      <dgm:spPr/>
      <dgm:t>
        <a:bodyPr/>
        <a:lstStyle/>
        <a:p>
          <a:endParaRPr lang="en-GB"/>
        </a:p>
      </dgm:t>
    </dgm:pt>
    <dgm:pt modelId="{7DF93D7C-18C0-4A13-887D-602110306037}" type="sibTrans" cxnId="{65E9EFA5-7781-4595-BDD2-FA0A84D94A94}">
      <dgm:prSet/>
      <dgm:spPr/>
      <dgm:t>
        <a:bodyPr/>
        <a:lstStyle/>
        <a:p>
          <a:endParaRPr lang="en-GB"/>
        </a:p>
      </dgm:t>
    </dgm:pt>
    <dgm:pt modelId="{793ACE97-C468-42CE-B321-E69E1679BA1B}">
      <dgm:prSet phldrT="[Text]"/>
      <dgm:spPr/>
      <dgm:t>
        <a:bodyPr/>
        <a:lstStyle/>
        <a:p>
          <a:r>
            <a:rPr lang="en-GB" dirty="0"/>
            <a:t>Visionary &amp; strategic</a:t>
          </a:r>
        </a:p>
      </dgm:t>
    </dgm:pt>
    <dgm:pt modelId="{A51D197A-4C78-4222-B01E-C71DB3A95BB2}" type="parTrans" cxnId="{C6C23202-BEAF-466A-A5E5-99ECB91718DE}">
      <dgm:prSet/>
      <dgm:spPr/>
      <dgm:t>
        <a:bodyPr/>
        <a:lstStyle/>
        <a:p>
          <a:endParaRPr lang="en-GB"/>
        </a:p>
      </dgm:t>
    </dgm:pt>
    <dgm:pt modelId="{0D473A39-12A0-4E6E-8F99-22C5523290DF}" type="sibTrans" cxnId="{C6C23202-BEAF-466A-A5E5-99ECB91718DE}">
      <dgm:prSet/>
      <dgm:spPr/>
      <dgm:t>
        <a:bodyPr/>
        <a:lstStyle/>
        <a:p>
          <a:endParaRPr lang="en-GB"/>
        </a:p>
      </dgm:t>
    </dgm:pt>
    <dgm:pt modelId="{4EE930A8-C69C-4361-8934-2F796D6B55BA}">
      <dgm:prSet phldrT="[Text]"/>
      <dgm:spPr/>
      <dgm:t>
        <a:bodyPr/>
        <a:lstStyle/>
        <a:p>
          <a:r>
            <a:rPr lang="en-GB" dirty="0" err="1"/>
            <a:t>Teamworking</a:t>
          </a:r>
          <a:r>
            <a:rPr lang="en-GB" dirty="0"/>
            <a:t> &amp; teambuilding</a:t>
          </a:r>
        </a:p>
      </dgm:t>
    </dgm:pt>
    <dgm:pt modelId="{908694FA-2371-42C2-B527-9FEF8E74A134}" type="parTrans" cxnId="{03CB5641-203B-4CB4-B0A1-F4B24B36BB46}">
      <dgm:prSet/>
      <dgm:spPr/>
      <dgm:t>
        <a:bodyPr/>
        <a:lstStyle/>
        <a:p>
          <a:endParaRPr lang="en-GB"/>
        </a:p>
      </dgm:t>
    </dgm:pt>
    <dgm:pt modelId="{D11E4D65-43D5-427E-923F-AB1E31451D7E}" type="sibTrans" cxnId="{03CB5641-203B-4CB4-B0A1-F4B24B36BB46}">
      <dgm:prSet/>
      <dgm:spPr/>
      <dgm:t>
        <a:bodyPr/>
        <a:lstStyle/>
        <a:p>
          <a:endParaRPr lang="en-GB"/>
        </a:p>
      </dgm:t>
    </dgm:pt>
    <dgm:pt modelId="{0691EF7F-39AE-4D0A-A391-82DC9E91CFEF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BA467A01-ECC8-46E2-ACEB-27EDC80197B0}" type="parTrans" cxnId="{A7F3749A-A8E0-472D-AFCB-742A263E0166}">
      <dgm:prSet/>
      <dgm:spPr/>
      <dgm:t>
        <a:bodyPr/>
        <a:lstStyle/>
        <a:p>
          <a:endParaRPr lang="en-GB"/>
        </a:p>
      </dgm:t>
    </dgm:pt>
    <dgm:pt modelId="{C90E0E7D-3D16-4072-BEC8-A7185B8F33BF}" type="sibTrans" cxnId="{A7F3749A-A8E0-472D-AFCB-742A263E0166}">
      <dgm:prSet/>
      <dgm:spPr/>
      <dgm:t>
        <a:bodyPr/>
        <a:lstStyle/>
        <a:p>
          <a:endParaRPr lang="en-GB"/>
        </a:p>
      </dgm:t>
    </dgm:pt>
    <dgm:pt modelId="{C51AC923-29C3-4BDC-9C63-0A7C95626A53}">
      <dgm:prSet phldrT="[Text]"/>
      <dgm:spPr/>
      <dgm:t>
        <a:bodyPr/>
        <a:lstStyle/>
        <a:p>
          <a:r>
            <a:rPr lang="en-GB" dirty="0"/>
            <a:t>Change Management</a:t>
          </a:r>
        </a:p>
      </dgm:t>
    </dgm:pt>
    <dgm:pt modelId="{67648F1A-D9F1-49DF-9AA9-702F374692A5}" type="parTrans" cxnId="{05B07B41-A852-4D80-8268-FAD93AE9FD3C}">
      <dgm:prSet/>
      <dgm:spPr/>
      <dgm:t>
        <a:bodyPr/>
        <a:lstStyle/>
        <a:p>
          <a:endParaRPr lang="en-GB"/>
        </a:p>
      </dgm:t>
    </dgm:pt>
    <dgm:pt modelId="{93F04219-0D4E-4CD5-B2A7-64628042A837}" type="sibTrans" cxnId="{05B07B41-A852-4D80-8268-FAD93AE9FD3C}">
      <dgm:prSet/>
      <dgm:spPr/>
      <dgm:t>
        <a:bodyPr/>
        <a:lstStyle/>
        <a:p>
          <a:endParaRPr lang="en-GB"/>
        </a:p>
      </dgm:t>
    </dgm:pt>
    <dgm:pt modelId="{26ECA7A9-CDF2-4FB6-BD75-F23DFF34B81F}" type="pres">
      <dgm:prSet presAssocID="{0BFEB88A-602F-40FD-9467-8A5E20424A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896AE9-A276-45CD-A7B9-2AE92B3F921C}" type="pres">
      <dgm:prSet presAssocID="{0BFEB88A-602F-40FD-9467-8A5E20424A86}" presName="matrix" presStyleCnt="0"/>
      <dgm:spPr/>
    </dgm:pt>
    <dgm:pt modelId="{F73C7F86-A185-4D07-AF18-F27544984F03}" type="pres">
      <dgm:prSet presAssocID="{0BFEB88A-602F-40FD-9467-8A5E20424A86}" presName="tile1" presStyleLbl="node1" presStyleIdx="0" presStyleCnt="4"/>
      <dgm:spPr/>
      <dgm:t>
        <a:bodyPr/>
        <a:lstStyle/>
        <a:p>
          <a:endParaRPr lang="en-US"/>
        </a:p>
      </dgm:t>
    </dgm:pt>
    <dgm:pt modelId="{B109913C-9172-4990-AEB8-1B223E640758}" type="pres">
      <dgm:prSet presAssocID="{0BFEB88A-602F-40FD-9467-8A5E20424A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D941D-B014-42C5-B1AC-99A304F70802}" type="pres">
      <dgm:prSet presAssocID="{0BFEB88A-602F-40FD-9467-8A5E20424A86}" presName="tile2" presStyleLbl="node1" presStyleIdx="1" presStyleCnt="4"/>
      <dgm:spPr/>
      <dgm:t>
        <a:bodyPr/>
        <a:lstStyle/>
        <a:p>
          <a:endParaRPr lang="en-US"/>
        </a:p>
      </dgm:t>
    </dgm:pt>
    <dgm:pt modelId="{39CF5252-4B02-4069-B63E-DCBD6751DC0C}" type="pres">
      <dgm:prSet presAssocID="{0BFEB88A-602F-40FD-9467-8A5E20424A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B5A63-C337-4FD1-B534-DB249E9F83B8}" type="pres">
      <dgm:prSet presAssocID="{0BFEB88A-602F-40FD-9467-8A5E20424A86}" presName="tile3" presStyleLbl="node1" presStyleIdx="2" presStyleCnt="4"/>
      <dgm:spPr/>
      <dgm:t>
        <a:bodyPr/>
        <a:lstStyle/>
        <a:p>
          <a:endParaRPr lang="en-US"/>
        </a:p>
      </dgm:t>
    </dgm:pt>
    <dgm:pt modelId="{DDCD10C3-ECA7-4E91-9179-951D68708B6E}" type="pres">
      <dgm:prSet presAssocID="{0BFEB88A-602F-40FD-9467-8A5E20424A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3A697-4B17-4913-803E-70C041A13D2F}" type="pres">
      <dgm:prSet presAssocID="{0BFEB88A-602F-40FD-9467-8A5E20424A86}" presName="tile4" presStyleLbl="node1" presStyleIdx="3" presStyleCnt="4"/>
      <dgm:spPr/>
      <dgm:t>
        <a:bodyPr/>
        <a:lstStyle/>
        <a:p>
          <a:endParaRPr lang="en-US"/>
        </a:p>
      </dgm:t>
    </dgm:pt>
    <dgm:pt modelId="{0BD2F1B5-75F3-4771-948B-300221F44EE0}" type="pres">
      <dgm:prSet presAssocID="{0BFEB88A-602F-40FD-9467-8A5E20424A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DAF89-710C-45F8-882A-2B25664E9AE3}" type="pres">
      <dgm:prSet presAssocID="{0BFEB88A-602F-40FD-9467-8A5E20424A86}" presName="centerTile" presStyleLbl="fgShp" presStyleIdx="0" presStyleCnt="1" custScaleY="162007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C339F56B-8916-A44A-BA05-0159003D3D45}" type="presOf" srcId="{793ACE97-C468-42CE-B321-E69E1679BA1B}" destId="{B109913C-9172-4990-AEB8-1B223E640758}" srcOrd="1" destOrd="0" presId="urn:microsoft.com/office/officeart/2005/8/layout/matrix1"/>
    <dgm:cxn modelId="{937D4227-8CAC-C447-B009-057CCF696591}" type="presOf" srcId="{C51AC923-29C3-4BDC-9C63-0A7C95626A53}" destId="{0BD2F1B5-75F3-4771-948B-300221F44EE0}" srcOrd="1" destOrd="0" presId="urn:microsoft.com/office/officeart/2005/8/layout/matrix1"/>
    <dgm:cxn modelId="{872DDCE4-6B9C-7F41-8E5A-2C42C4878EF9}" type="presOf" srcId="{4EE930A8-C69C-4361-8934-2F796D6B55BA}" destId="{39CF5252-4B02-4069-B63E-DCBD6751DC0C}" srcOrd="1" destOrd="0" presId="urn:microsoft.com/office/officeart/2005/8/layout/matrix1"/>
    <dgm:cxn modelId="{05B07B41-A852-4D80-8268-FAD93AE9FD3C}" srcId="{DB62088A-1C1D-4ED1-B400-99CD3CE468AE}" destId="{C51AC923-29C3-4BDC-9C63-0A7C95626A53}" srcOrd="3" destOrd="0" parTransId="{67648F1A-D9F1-49DF-9AA9-702F374692A5}" sibTransId="{93F04219-0D4E-4CD5-B2A7-64628042A837}"/>
    <dgm:cxn modelId="{23AAFCCD-1143-5140-BEE3-45CFD8589D2F}" type="presOf" srcId="{4EE930A8-C69C-4361-8934-2F796D6B55BA}" destId="{337D941D-B014-42C5-B1AC-99A304F70802}" srcOrd="0" destOrd="0" presId="urn:microsoft.com/office/officeart/2005/8/layout/matrix1"/>
    <dgm:cxn modelId="{993EADB7-910B-F642-B89B-A0F1D2293A3E}" type="presOf" srcId="{0691EF7F-39AE-4D0A-A391-82DC9E91CFEF}" destId="{489B5A63-C337-4FD1-B534-DB249E9F83B8}" srcOrd="0" destOrd="0" presId="urn:microsoft.com/office/officeart/2005/8/layout/matrix1"/>
    <dgm:cxn modelId="{65E9EFA5-7781-4595-BDD2-FA0A84D94A94}" srcId="{0BFEB88A-602F-40FD-9467-8A5E20424A86}" destId="{DB62088A-1C1D-4ED1-B400-99CD3CE468AE}" srcOrd="0" destOrd="0" parTransId="{E98191F8-495A-449A-917F-CC4BA4F14B29}" sibTransId="{7DF93D7C-18C0-4A13-887D-602110306037}"/>
    <dgm:cxn modelId="{28C14C47-F1EE-1C4E-A31E-0DC6DAEDFEB3}" type="presOf" srcId="{C51AC923-29C3-4BDC-9C63-0A7C95626A53}" destId="{7523A697-4B17-4913-803E-70C041A13D2F}" srcOrd="0" destOrd="0" presId="urn:microsoft.com/office/officeart/2005/8/layout/matrix1"/>
    <dgm:cxn modelId="{A7F3749A-A8E0-472D-AFCB-742A263E0166}" srcId="{DB62088A-1C1D-4ED1-B400-99CD3CE468AE}" destId="{0691EF7F-39AE-4D0A-A391-82DC9E91CFEF}" srcOrd="2" destOrd="0" parTransId="{BA467A01-ECC8-46E2-ACEB-27EDC80197B0}" sibTransId="{C90E0E7D-3D16-4072-BEC8-A7185B8F33BF}"/>
    <dgm:cxn modelId="{A0CE1565-C7DE-374E-AB78-0358CC6E0864}" type="presOf" srcId="{0691EF7F-39AE-4D0A-A391-82DC9E91CFEF}" destId="{DDCD10C3-ECA7-4E91-9179-951D68708B6E}" srcOrd="1" destOrd="0" presId="urn:microsoft.com/office/officeart/2005/8/layout/matrix1"/>
    <dgm:cxn modelId="{BF31C325-3607-1444-8B7D-9305DD077D52}" type="presOf" srcId="{793ACE97-C468-42CE-B321-E69E1679BA1B}" destId="{F73C7F86-A185-4D07-AF18-F27544984F03}" srcOrd="0" destOrd="0" presId="urn:microsoft.com/office/officeart/2005/8/layout/matrix1"/>
    <dgm:cxn modelId="{291A4D45-8E7A-5E4D-9F85-1D30EF7B2A64}" type="presOf" srcId="{0BFEB88A-602F-40FD-9467-8A5E20424A86}" destId="{26ECA7A9-CDF2-4FB6-BD75-F23DFF34B81F}" srcOrd="0" destOrd="0" presId="urn:microsoft.com/office/officeart/2005/8/layout/matrix1"/>
    <dgm:cxn modelId="{03CB5641-203B-4CB4-B0A1-F4B24B36BB46}" srcId="{DB62088A-1C1D-4ED1-B400-99CD3CE468AE}" destId="{4EE930A8-C69C-4361-8934-2F796D6B55BA}" srcOrd="1" destOrd="0" parTransId="{908694FA-2371-42C2-B527-9FEF8E74A134}" sibTransId="{D11E4D65-43D5-427E-923F-AB1E31451D7E}"/>
    <dgm:cxn modelId="{0EE369E1-19A0-4F4A-95BB-055B8DD6C71A}" type="presOf" srcId="{DB62088A-1C1D-4ED1-B400-99CD3CE468AE}" destId="{C3DDAF89-710C-45F8-882A-2B25664E9AE3}" srcOrd="0" destOrd="0" presId="urn:microsoft.com/office/officeart/2005/8/layout/matrix1"/>
    <dgm:cxn modelId="{C6C23202-BEAF-466A-A5E5-99ECB91718DE}" srcId="{DB62088A-1C1D-4ED1-B400-99CD3CE468AE}" destId="{793ACE97-C468-42CE-B321-E69E1679BA1B}" srcOrd="0" destOrd="0" parTransId="{A51D197A-4C78-4222-B01E-C71DB3A95BB2}" sibTransId="{0D473A39-12A0-4E6E-8F99-22C5523290DF}"/>
    <dgm:cxn modelId="{EA05893E-F20B-F947-A3B5-7C9BF8CA4899}" type="presParOf" srcId="{26ECA7A9-CDF2-4FB6-BD75-F23DFF34B81F}" destId="{1A896AE9-A276-45CD-A7B9-2AE92B3F921C}" srcOrd="0" destOrd="0" presId="urn:microsoft.com/office/officeart/2005/8/layout/matrix1"/>
    <dgm:cxn modelId="{88750B2D-8C14-7F4F-B193-E6674E0F204C}" type="presParOf" srcId="{1A896AE9-A276-45CD-A7B9-2AE92B3F921C}" destId="{F73C7F86-A185-4D07-AF18-F27544984F03}" srcOrd="0" destOrd="0" presId="urn:microsoft.com/office/officeart/2005/8/layout/matrix1"/>
    <dgm:cxn modelId="{956CC786-9F8F-1642-B34E-D16274797B2E}" type="presParOf" srcId="{1A896AE9-A276-45CD-A7B9-2AE92B3F921C}" destId="{B109913C-9172-4990-AEB8-1B223E640758}" srcOrd="1" destOrd="0" presId="urn:microsoft.com/office/officeart/2005/8/layout/matrix1"/>
    <dgm:cxn modelId="{9852CE38-B2AD-6F4E-9385-7A9E92E280F9}" type="presParOf" srcId="{1A896AE9-A276-45CD-A7B9-2AE92B3F921C}" destId="{337D941D-B014-42C5-B1AC-99A304F70802}" srcOrd="2" destOrd="0" presId="urn:microsoft.com/office/officeart/2005/8/layout/matrix1"/>
    <dgm:cxn modelId="{E2F2CAE0-E0FE-9243-8238-62BD75B208AD}" type="presParOf" srcId="{1A896AE9-A276-45CD-A7B9-2AE92B3F921C}" destId="{39CF5252-4B02-4069-B63E-DCBD6751DC0C}" srcOrd="3" destOrd="0" presId="urn:microsoft.com/office/officeart/2005/8/layout/matrix1"/>
    <dgm:cxn modelId="{073E1E54-A2BC-544E-BCC4-E9DBC29E021E}" type="presParOf" srcId="{1A896AE9-A276-45CD-A7B9-2AE92B3F921C}" destId="{489B5A63-C337-4FD1-B534-DB249E9F83B8}" srcOrd="4" destOrd="0" presId="urn:microsoft.com/office/officeart/2005/8/layout/matrix1"/>
    <dgm:cxn modelId="{EF475A5B-3331-8A4C-B7B8-7A0626B8500F}" type="presParOf" srcId="{1A896AE9-A276-45CD-A7B9-2AE92B3F921C}" destId="{DDCD10C3-ECA7-4E91-9179-951D68708B6E}" srcOrd="5" destOrd="0" presId="urn:microsoft.com/office/officeart/2005/8/layout/matrix1"/>
    <dgm:cxn modelId="{054CD3F5-FA36-8A41-AF11-647BE5012745}" type="presParOf" srcId="{1A896AE9-A276-45CD-A7B9-2AE92B3F921C}" destId="{7523A697-4B17-4913-803E-70C041A13D2F}" srcOrd="6" destOrd="0" presId="urn:microsoft.com/office/officeart/2005/8/layout/matrix1"/>
    <dgm:cxn modelId="{883F23C7-3A53-804B-A44D-431539663F0C}" type="presParOf" srcId="{1A896AE9-A276-45CD-A7B9-2AE92B3F921C}" destId="{0BD2F1B5-75F3-4771-948B-300221F44EE0}" srcOrd="7" destOrd="0" presId="urn:microsoft.com/office/officeart/2005/8/layout/matrix1"/>
    <dgm:cxn modelId="{778C833B-B347-9245-A1E2-C205D21E5231}" type="presParOf" srcId="{26ECA7A9-CDF2-4FB6-BD75-F23DFF34B81F}" destId="{C3DDAF89-710C-45F8-882A-2B25664E9A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EB88A-602F-40FD-9467-8A5E20424A86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DB62088A-1C1D-4ED1-B400-99CD3CE468AE}">
      <dgm:prSet phldrT="[Text]"/>
      <dgm:spPr/>
      <dgm:t>
        <a:bodyPr/>
        <a:lstStyle/>
        <a:p>
          <a:r>
            <a:rPr lang="en-GB" dirty="0"/>
            <a:t>Self awareness </a:t>
          </a:r>
        </a:p>
      </dgm:t>
    </dgm:pt>
    <dgm:pt modelId="{E98191F8-495A-449A-917F-CC4BA4F14B29}" type="parTrans" cxnId="{65E9EFA5-7781-4595-BDD2-FA0A84D94A94}">
      <dgm:prSet/>
      <dgm:spPr/>
      <dgm:t>
        <a:bodyPr/>
        <a:lstStyle/>
        <a:p>
          <a:endParaRPr lang="en-GB"/>
        </a:p>
      </dgm:t>
    </dgm:pt>
    <dgm:pt modelId="{7DF93D7C-18C0-4A13-887D-602110306037}" type="sibTrans" cxnId="{65E9EFA5-7781-4595-BDD2-FA0A84D94A94}">
      <dgm:prSet/>
      <dgm:spPr/>
      <dgm:t>
        <a:bodyPr/>
        <a:lstStyle/>
        <a:p>
          <a:endParaRPr lang="en-GB"/>
        </a:p>
      </dgm:t>
    </dgm:pt>
    <dgm:pt modelId="{793ACE97-C468-42CE-B321-E69E1679BA1B}">
      <dgm:prSet phldrT="[Text]"/>
      <dgm:spPr/>
      <dgm:t>
        <a:bodyPr/>
        <a:lstStyle/>
        <a:p>
          <a:r>
            <a:rPr lang="en-GB" dirty="0"/>
            <a:t>Visionary &amp; strategic</a:t>
          </a:r>
        </a:p>
      </dgm:t>
    </dgm:pt>
    <dgm:pt modelId="{A51D197A-4C78-4222-B01E-C71DB3A95BB2}" type="parTrans" cxnId="{C6C23202-BEAF-466A-A5E5-99ECB91718DE}">
      <dgm:prSet/>
      <dgm:spPr/>
      <dgm:t>
        <a:bodyPr/>
        <a:lstStyle/>
        <a:p>
          <a:endParaRPr lang="en-GB"/>
        </a:p>
      </dgm:t>
    </dgm:pt>
    <dgm:pt modelId="{0D473A39-12A0-4E6E-8F99-22C5523290DF}" type="sibTrans" cxnId="{C6C23202-BEAF-466A-A5E5-99ECB91718DE}">
      <dgm:prSet/>
      <dgm:spPr/>
      <dgm:t>
        <a:bodyPr/>
        <a:lstStyle/>
        <a:p>
          <a:endParaRPr lang="en-GB"/>
        </a:p>
      </dgm:t>
    </dgm:pt>
    <dgm:pt modelId="{4EE930A8-C69C-4361-8934-2F796D6B55BA}">
      <dgm:prSet phldrT="[Text]"/>
      <dgm:spPr/>
      <dgm:t>
        <a:bodyPr/>
        <a:lstStyle/>
        <a:p>
          <a:r>
            <a:rPr lang="en-GB" dirty="0" err="1"/>
            <a:t>Teamworking</a:t>
          </a:r>
          <a:r>
            <a:rPr lang="en-GB" dirty="0"/>
            <a:t> &amp; teambuilding</a:t>
          </a:r>
        </a:p>
      </dgm:t>
    </dgm:pt>
    <dgm:pt modelId="{908694FA-2371-42C2-B527-9FEF8E74A134}" type="parTrans" cxnId="{03CB5641-203B-4CB4-B0A1-F4B24B36BB46}">
      <dgm:prSet/>
      <dgm:spPr/>
      <dgm:t>
        <a:bodyPr/>
        <a:lstStyle/>
        <a:p>
          <a:endParaRPr lang="en-GB"/>
        </a:p>
      </dgm:t>
    </dgm:pt>
    <dgm:pt modelId="{D11E4D65-43D5-427E-923F-AB1E31451D7E}" type="sibTrans" cxnId="{03CB5641-203B-4CB4-B0A1-F4B24B36BB46}">
      <dgm:prSet/>
      <dgm:spPr/>
      <dgm:t>
        <a:bodyPr/>
        <a:lstStyle/>
        <a:p>
          <a:endParaRPr lang="en-GB"/>
        </a:p>
      </dgm:t>
    </dgm:pt>
    <dgm:pt modelId="{0691EF7F-39AE-4D0A-A391-82DC9E91CFEF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BA467A01-ECC8-46E2-ACEB-27EDC80197B0}" type="parTrans" cxnId="{A7F3749A-A8E0-472D-AFCB-742A263E0166}">
      <dgm:prSet/>
      <dgm:spPr/>
      <dgm:t>
        <a:bodyPr/>
        <a:lstStyle/>
        <a:p>
          <a:endParaRPr lang="en-GB"/>
        </a:p>
      </dgm:t>
    </dgm:pt>
    <dgm:pt modelId="{C90E0E7D-3D16-4072-BEC8-A7185B8F33BF}" type="sibTrans" cxnId="{A7F3749A-A8E0-472D-AFCB-742A263E0166}">
      <dgm:prSet/>
      <dgm:spPr/>
      <dgm:t>
        <a:bodyPr/>
        <a:lstStyle/>
        <a:p>
          <a:endParaRPr lang="en-GB"/>
        </a:p>
      </dgm:t>
    </dgm:pt>
    <dgm:pt modelId="{C51AC923-29C3-4BDC-9C63-0A7C95626A53}">
      <dgm:prSet phldrT="[Text]"/>
      <dgm:spPr/>
      <dgm:t>
        <a:bodyPr/>
        <a:lstStyle/>
        <a:p>
          <a:r>
            <a:rPr lang="en-GB" dirty="0"/>
            <a:t>Change Management</a:t>
          </a:r>
        </a:p>
      </dgm:t>
    </dgm:pt>
    <dgm:pt modelId="{67648F1A-D9F1-49DF-9AA9-702F374692A5}" type="parTrans" cxnId="{05B07B41-A852-4D80-8268-FAD93AE9FD3C}">
      <dgm:prSet/>
      <dgm:spPr/>
      <dgm:t>
        <a:bodyPr/>
        <a:lstStyle/>
        <a:p>
          <a:endParaRPr lang="en-GB"/>
        </a:p>
      </dgm:t>
    </dgm:pt>
    <dgm:pt modelId="{93F04219-0D4E-4CD5-B2A7-64628042A837}" type="sibTrans" cxnId="{05B07B41-A852-4D80-8268-FAD93AE9FD3C}">
      <dgm:prSet/>
      <dgm:spPr/>
      <dgm:t>
        <a:bodyPr/>
        <a:lstStyle/>
        <a:p>
          <a:endParaRPr lang="en-GB"/>
        </a:p>
      </dgm:t>
    </dgm:pt>
    <dgm:pt modelId="{26ECA7A9-CDF2-4FB6-BD75-F23DFF34B81F}" type="pres">
      <dgm:prSet presAssocID="{0BFEB88A-602F-40FD-9467-8A5E20424A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896AE9-A276-45CD-A7B9-2AE92B3F921C}" type="pres">
      <dgm:prSet presAssocID="{0BFEB88A-602F-40FD-9467-8A5E20424A86}" presName="matrix" presStyleCnt="0"/>
      <dgm:spPr/>
    </dgm:pt>
    <dgm:pt modelId="{F73C7F86-A185-4D07-AF18-F27544984F03}" type="pres">
      <dgm:prSet presAssocID="{0BFEB88A-602F-40FD-9467-8A5E20424A86}" presName="tile1" presStyleLbl="node1" presStyleIdx="0" presStyleCnt="4"/>
      <dgm:spPr/>
      <dgm:t>
        <a:bodyPr/>
        <a:lstStyle/>
        <a:p>
          <a:endParaRPr lang="en-US"/>
        </a:p>
      </dgm:t>
    </dgm:pt>
    <dgm:pt modelId="{B109913C-9172-4990-AEB8-1B223E640758}" type="pres">
      <dgm:prSet presAssocID="{0BFEB88A-602F-40FD-9467-8A5E20424A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D941D-B014-42C5-B1AC-99A304F70802}" type="pres">
      <dgm:prSet presAssocID="{0BFEB88A-602F-40FD-9467-8A5E20424A86}" presName="tile2" presStyleLbl="node1" presStyleIdx="1" presStyleCnt="4"/>
      <dgm:spPr/>
      <dgm:t>
        <a:bodyPr/>
        <a:lstStyle/>
        <a:p>
          <a:endParaRPr lang="en-US"/>
        </a:p>
      </dgm:t>
    </dgm:pt>
    <dgm:pt modelId="{39CF5252-4B02-4069-B63E-DCBD6751DC0C}" type="pres">
      <dgm:prSet presAssocID="{0BFEB88A-602F-40FD-9467-8A5E20424A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B5A63-C337-4FD1-B534-DB249E9F83B8}" type="pres">
      <dgm:prSet presAssocID="{0BFEB88A-602F-40FD-9467-8A5E20424A86}" presName="tile3" presStyleLbl="node1" presStyleIdx="2" presStyleCnt="4"/>
      <dgm:spPr/>
      <dgm:t>
        <a:bodyPr/>
        <a:lstStyle/>
        <a:p>
          <a:endParaRPr lang="en-US"/>
        </a:p>
      </dgm:t>
    </dgm:pt>
    <dgm:pt modelId="{DDCD10C3-ECA7-4E91-9179-951D68708B6E}" type="pres">
      <dgm:prSet presAssocID="{0BFEB88A-602F-40FD-9467-8A5E20424A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3A697-4B17-4913-803E-70C041A13D2F}" type="pres">
      <dgm:prSet presAssocID="{0BFEB88A-602F-40FD-9467-8A5E20424A86}" presName="tile4" presStyleLbl="node1" presStyleIdx="3" presStyleCnt="4"/>
      <dgm:spPr/>
      <dgm:t>
        <a:bodyPr/>
        <a:lstStyle/>
        <a:p>
          <a:endParaRPr lang="en-US"/>
        </a:p>
      </dgm:t>
    </dgm:pt>
    <dgm:pt modelId="{0BD2F1B5-75F3-4771-948B-300221F44EE0}" type="pres">
      <dgm:prSet presAssocID="{0BFEB88A-602F-40FD-9467-8A5E20424A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DAF89-710C-45F8-882A-2B25664E9AE3}" type="pres">
      <dgm:prSet presAssocID="{0BFEB88A-602F-40FD-9467-8A5E20424A86}" presName="centerTile" presStyleLbl="fgShp" presStyleIdx="0" presStyleCnt="1" custScaleY="162007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4372E33D-36CA-D74B-8560-A585A6D1C5CF}" type="presOf" srcId="{C51AC923-29C3-4BDC-9C63-0A7C95626A53}" destId="{0BD2F1B5-75F3-4771-948B-300221F44EE0}" srcOrd="1" destOrd="0" presId="urn:microsoft.com/office/officeart/2005/8/layout/matrix1"/>
    <dgm:cxn modelId="{94E015C9-EE39-B940-ADD9-91007C1AF977}" type="presOf" srcId="{0691EF7F-39AE-4D0A-A391-82DC9E91CFEF}" destId="{DDCD10C3-ECA7-4E91-9179-951D68708B6E}" srcOrd="1" destOrd="0" presId="urn:microsoft.com/office/officeart/2005/8/layout/matrix1"/>
    <dgm:cxn modelId="{5B3CA42F-02D1-D84C-B24A-05334E9282C5}" type="presOf" srcId="{793ACE97-C468-42CE-B321-E69E1679BA1B}" destId="{F73C7F86-A185-4D07-AF18-F27544984F03}" srcOrd="0" destOrd="0" presId="urn:microsoft.com/office/officeart/2005/8/layout/matrix1"/>
    <dgm:cxn modelId="{05B07B41-A852-4D80-8268-FAD93AE9FD3C}" srcId="{DB62088A-1C1D-4ED1-B400-99CD3CE468AE}" destId="{C51AC923-29C3-4BDC-9C63-0A7C95626A53}" srcOrd="3" destOrd="0" parTransId="{67648F1A-D9F1-49DF-9AA9-702F374692A5}" sibTransId="{93F04219-0D4E-4CD5-B2A7-64628042A837}"/>
    <dgm:cxn modelId="{1D22CF92-C403-CD4B-AD99-C42F9DC2BD8F}" type="presOf" srcId="{4EE930A8-C69C-4361-8934-2F796D6B55BA}" destId="{337D941D-B014-42C5-B1AC-99A304F70802}" srcOrd="0" destOrd="0" presId="urn:microsoft.com/office/officeart/2005/8/layout/matrix1"/>
    <dgm:cxn modelId="{E672BB3F-2A72-7545-9B60-802D43EA0B66}" type="presOf" srcId="{DB62088A-1C1D-4ED1-B400-99CD3CE468AE}" destId="{C3DDAF89-710C-45F8-882A-2B25664E9AE3}" srcOrd="0" destOrd="0" presId="urn:microsoft.com/office/officeart/2005/8/layout/matrix1"/>
    <dgm:cxn modelId="{65E9EFA5-7781-4595-BDD2-FA0A84D94A94}" srcId="{0BFEB88A-602F-40FD-9467-8A5E20424A86}" destId="{DB62088A-1C1D-4ED1-B400-99CD3CE468AE}" srcOrd="0" destOrd="0" parTransId="{E98191F8-495A-449A-917F-CC4BA4F14B29}" sibTransId="{7DF93D7C-18C0-4A13-887D-602110306037}"/>
    <dgm:cxn modelId="{CC62E1FE-6E79-E245-8B90-41B12AB6DC99}" type="presOf" srcId="{4EE930A8-C69C-4361-8934-2F796D6B55BA}" destId="{39CF5252-4B02-4069-B63E-DCBD6751DC0C}" srcOrd="1" destOrd="0" presId="urn:microsoft.com/office/officeart/2005/8/layout/matrix1"/>
    <dgm:cxn modelId="{6B17767C-179D-8046-93EB-07143B2A03A5}" type="presOf" srcId="{0BFEB88A-602F-40FD-9467-8A5E20424A86}" destId="{26ECA7A9-CDF2-4FB6-BD75-F23DFF34B81F}" srcOrd="0" destOrd="0" presId="urn:microsoft.com/office/officeart/2005/8/layout/matrix1"/>
    <dgm:cxn modelId="{A7F3749A-A8E0-472D-AFCB-742A263E0166}" srcId="{DB62088A-1C1D-4ED1-B400-99CD3CE468AE}" destId="{0691EF7F-39AE-4D0A-A391-82DC9E91CFEF}" srcOrd="2" destOrd="0" parTransId="{BA467A01-ECC8-46E2-ACEB-27EDC80197B0}" sibTransId="{C90E0E7D-3D16-4072-BEC8-A7185B8F33BF}"/>
    <dgm:cxn modelId="{BBC3DB9A-6F95-7645-95E6-634DE96937F2}" type="presOf" srcId="{793ACE97-C468-42CE-B321-E69E1679BA1B}" destId="{B109913C-9172-4990-AEB8-1B223E640758}" srcOrd="1" destOrd="0" presId="urn:microsoft.com/office/officeart/2005/8/layout/matrix1"/>
    <dgm:cxn modelId="{485E6ABC-377F-1D4D-8534-8A0FDD442FA4}" type="presOf" srcId="{C51AC923-29C3-4BDC-9C63-0A7C95626A53}" destId="{7523A697-4B17-4913-803E-70C041A13D2F}" srcOrd="0" destOrd="0" presId="urn:microsoft.com/office/officeart/2005/8/layout/matrix1"/>
    <dgm:cxn modelId="{03CB5641-203B-4CB4-B0A1-F4B24B36BB46}" srcId="{DB62088A-1C1D-4ED1-B400-99CD3CE468AE}" destId="{4EE930A8-C69C-4361-8934-2F796D6B55BA}" srcOrd="1" destOrd="0" parTransId="{908694FA-2371-42C2-B527-9FEF8E74A134}" sibTransId="{D11E4D65-43D5-427E-923F-AB1E31451D7E}"/>
    <dgm:cxn modelId="{C6C23202-BEAF-466A-A5E5-99ECB91718DE}" srcId="{DB62088A-1C1D-4ED1-B400-99CD3CE468AE}" destId="{793ACE97-C468-42CE-B321-E69E1679BA1B}" srcOrd="0" destOrd="0" parTransId="{A51D197A-4C78-4222-B01E-C71DB3A95BB2}" sibTransId="{0D473A39-12A0-4E6E-8F99-22C5523290DF}"/>
    <dgm:cxn modelId="{03095A7C-7989-824D-AD1A-E3A0411580C7}" type="presOf" srcId="{0691EF7F-39AE-4D0A-A391-82DC9E91CFEF}" destId="{489B5A63-C337-4FD1-B534-DB249E9F83B8}" srcOrd="0" destOrd="0" presId="urn:microsoft.com/office/officeart/2005/8/layout/matrix1"/>
    <dgm:cxn modelId="{2FB26F97-1238-AD48-91E1-9E1C9261A2E6}" type="presParOf" srcId="{26ECA7A9-CDF2-4FB6-BD75-F23DFF34B81F}" destId="{1A896AE9-A276-45CD-A7B9-2AE92B3F921C}" srcOrd="0" destOrd="0" presId="urn:microsoft.com/office/officeart/2005/8/layout/matrix1"/>
    <dgm:cxn modelId="{87E4C834-0754-0D47-BB1D-A5BAF9BFAA4E}" type="presParOf" srcId="{1A896AE9-A276-45CD-A7B9-2AE92B3F921C}" destId="{F73C7F86-A185-4D07-AF18-F27544984F03}" srcOrd="0" destOrd="0" presId="urn:microsoft.com/office/officeart/2005/8/layout/matrix1"/>
    <dgm:cxn modelId="{4E1F3C08-BC0C-1940-91BD-87FC7D97EEF4}" type="presParOf" srcId="{1A896AE9-A276-45CD-A7B9-2AE92B3F921C}" destId="{B109913C-9172-4990-AEB8-1B223E640758}" srcOrd="1" destOrd="0" presId="urn:microsoft.com/office/officeart/2005/8/layout/matrix1"/>
    <dgm:cxn modelId="{252CD5BB-4E06-6544-9580-58E194057581}" type="presParOf" srcId="{1A896AE9-A276-45CD-A7B9-2AE92B3F921C}" destId="{337D941D-B014-42C5-B1AC-99A304F70802}" srcOrd="2" destOrd="0" presId="urn:microsoft.com/office/officeart/2005/8/layout/matrix1"/>
    <dgm:cxn modelId="{16C4A645-3066-1844-9CB7-9221BCE54126}" type="presParOf" srcId="{1A896AE9-A276-45CD-A7B9-2AE92B3F921C}" destId="{39CF5252-4B02-4069-B63E-DCBD6751DC0C}" srcOrd="3" destOrd="0" presId="urn:microsoft.com/office/officeart/2005/8/layout/matrix1"/>
    <dgm:cxn modelId="{01A58BE3-8FAA-8549-B133-E47416D3BA4D}" type="presParOf" srcId="{1A896AE9-A276-45CD-A7B9-2AE92B3F921C}" destId="{489B5A63-C337-4FD1-B534-DB249E9F83B8}" srcOrd="4" destOrd="0" presId="urn:microsoft.com/office/officeart/2005/8/layout/matrix1"/>
    <dgm:cxn modelId="{6B5D3E1C-5A7A-5144-A989-95D54FA545F9}" type="presParOf" srcId="{1A896AE9-A276-45CD-A7B9-2AE92B3F921C}" destId="{DDCD10C3-ECA7-4E91-9179-951D68708B6E}" srcOrd="5" destOrd="0" presId="urn:microsoft.com/office/officeart/2005/8/layout/matrix1"/>
    <dgm:cxn modelId="{5B592E05-9229-1046-89EA-A424BB1EEFCC}" type="presParOf" srcId="{1A896AE9-A276-45CD-A7B9-2AE92B3F921C}" destId="{7523A697-4B17-4913-803E-70C041A13D2F}" srcOrd="6" destOrd="0" presId="urn:microsoft.com/office/officeart/2005/8/layout/matrix1"/>
    <dgm:cxn modelId="{5A9E0549-BC93-1F45-9A20-0D91423A1300}" type="presParOf" srcId="{1A896AE9-A276-45CD-A7B9-2AE92B3F921C}" destId="{0BD2F1B5-75F3-4771-948B-300221F44EE0}" srcOrd="7" destOrd="0" presId="urn:microsoft.com/office/officeart/2005/8/layout/matrix1"/>
    <dgm:cxn modelId="{E0D27283-3B46-4246-8F14-C9538EE542BC}" type="presParOf" srcId="{26ECA7A9-CDF2-4FB6-BD75-F23DFF34B81F}" destId="{C3DDAF89-710C-45F8-882A-2B25664E9A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7F86-A185-4D07-AF18-F27544984F03}">
      <dsp:nvSpPr>
        <dsp:cNvPr id="0" name=""/>
        <dsp:cNvSpPr/>
      </dsp:nvSpPr>
      <dsp:spPr>
        <a:xfrm rot="16200000">
          <a:off x="674687" y="-674687"/>
          <a:ext cx="2400300" cy="37496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Visionary &amp; strategic</a:t>
          </a:r>
        </a:p>
      </dsp:txBody>
      <dsp:txXfrm rot="5400000">
        <a:off x="-1" y="1"/>
        <a:ext cx="3749675" cy="1800225"/>
      </dsp:txXfrm>
    </dsp:sp>
    <dsp:sp modelId="{337D941D-B014-42C5-B1AC-99A304F70802}">
      <dsp:nvSpPr>
        <dsp:cNvPr id="0" name=""/>
        <dsp:cNvSpPr/>
      </dsp:nvSpPr>
      <dsp:spPr>
        <a:xfrm>
          <a:off x="3749675" y="0"/>
          <a:ext cx="3749675" cy="24003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/>
            <a:t>Teamworking</a:t>
          </a:r>
          <a:r>
            <a:rPr lang="en-GB" sz="2800" kern="1200" dirty="0"/>
            <a:t> &amp; teambuilding</a:t>
          </a:r>
        </a:p>
      </dsp:txBody>
      <dsp:txXfrm>
        <a:off x="3749675" y="0"/>
        <a:ext cx="3749675" cy="1800225"/>
      </dsp:txXfrm>
    </dsp:sp>
    <dsp:sp modelId="{489B5A63-C337-4FD1-B534-DB249E9F83B8}">
      <dsp:nvSpPr>
        <dsp:cNvPr id="0" name=""/>
        <dsp:cNvSpPr/>
      </dsp:nvSpPr>
      <dsp:spPr>
        <a:xfrm rot="10800000">
          <a:off x="0" y="2400300"/>
          <a:ext cx="3749675" cy="24003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Communication</a:t>
          </a:r>
        </a:p>
      </dsp:txBody>
      <dsp:txXfrm rot="10800000">
        <a:off x="0" y="3000374"/>
        <a:ext cx="3749675" cy="1800225"/>
      </dsp:txXfrm>
    </dsp:sp>
    <dsp:sp modelId="{7523A697-4B17-4913-803E-70C041A13D2F}">
      <dsp:nvSpPr>
        <dsp:cNvPr id="0" name=""/>
        <dsp:cNvSpPr/>
      </dsp:nvSpPr>
      <dsp:spPr>
        <a:xfrm rot="5400000">
          <a:off x="4424362" y="1725612"/>
          <a:ext cx="2400300" cy="37496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Change Management</a:t>
          </a:r>
        </a:p>
      </dsp:txBody>
      <dsp:txXfrm rot="-5400000">
        <a:off x="3749674" y="3000374"/>
        <a:ext cx="3749675" cy="1800225"/>
      </dsp:txXfrm>
    </dsp:sp>
    <dsp:sp modelId="{C3DDAF89-710C-45F8-882A-2B25664E9AE3}">
      <dsp:nvSpPr>
        <dsp:cNvPr id="0" name=""/>
        <dsp:cNvSpPr/>
      </dsp:nvSpPr>
      <dsp:spPr>
        <a:xfrm>
          <a:off x="2624772" y="1428136"/>
          <a:ext cx="2249805" cy="194432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Self awareness </a:t>
          </a:r>
        </a:p>
      </dsp:txBody>
      <dsp:txXfrm>
        <a:off x="2954248" y="1712876"/>
        <a:ext cx="1590853" cy="1374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7F86-A185-4D07-AF18-F27544984F03}">
      <dsp:nvSpPr>
        <dsp:cNvPr id="0" name=""/>
        <dsp:cNvSpPr/>
      </dsp:nvSpPr>
      <dsp:spPr>
        <a:xfrm rot="16200000">
          <a:off x="674687" y="-674687"/>
          <a:ext cx="2400300" cy="37496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Visionary &amp; strategic</a:t>
          </a:r>
        </a:p>
      </dsp:txBody>
      <dsp:txXfrm rot="5400000">
        <a:off x="-1" y="1"/>
        <a:ext cx="3749675" cy="1800225"/>
      </dsp:txXfrm>
    </dsp:sp>
    <dsp:sp modelId="{337D941D-B014-42C5-B1AC-99A304F70802}">
      <dsp:nvSpPr>
        <dsp:cNvPr id="0" name=""/>
        <dsp:cNvSpPr/>
      </dsp:nvSpPr>
      <dsp:spPr>
        <a:xfrm>
          <a:off x="3749675" y="0"/>
          <a:ext cx="3749675" cy="24003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/>
            <a:t>Teamworking</a:t>
          </a:r>
          <a:r>
            <a:rPr lang="en-GB" sz="2800" kern="1200" dirty="0"/>
            <a:t> &amp; teambuilding</a:t>
          </a:r>
        </a:p>
      </dsp:txBody>
      <dsp:txXfrm>
        <a:off x="3749675" y="0"/>
        <a:ext cx="3749675" cy="1800225"/>
      </dsp:txXfrm>
    </dsp:sp>
    <dsp:sp modelId="{489B5A63-C337-4FD1-B534-DB249E9F83B8}">
      <dsp:nvSpPr>
        <dsp:cNvPr id="0" name=""/>
        <dsp:cNvSpPr/>
      </dsp:nvSpPr>
      <dsp:spPr>
        <a:xfrm rot="10800000">
          <a:off x="0" y="2400300"/>
          <a:ext cx="3749675" cy="24003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Communication</a:t>
          </a:r>
        </a:p>
      </dsp:txBody>
      <dsp:txXfrm rot="10800000">
        <a:off x="0" y="3000374"/>
        <a:ext cx="3749675" cy="1800225"/>
      </dsp:txXfrm>
    </dsp:sp>
    <dsp:sp modelId="{7523A697-4B17-4913-803E-70C041A13D2F}">
      <dsp:nvSpPr>
        <dsp:cNvPr id="0" name=""/>
        <dsp:cNvSpPr/>
      </dsp:nvSpPr>
      <dsp:spPr>
        <a:xfrm rot="5400000">
          <a:off x="4424362" y="1725612"/>
          <a:ext cx="2400300" cy="37496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Change Management</a:t>
          </a:r>
        </a:p>
      </dsp:txBody>
      <dsp:txXfrm rot="-5400000">
        <a:off x="3749674" y="3000374"/>
        <a:ext cx="3749675" cy="1800225"/>
      </dsp:txXfrm>
    </dsp:sp>
    <dsp:sp modelId="{C3DDAF89-710C-45F8-882A-2B25664E9AE3}">
      <dsp:nvSpPr>
        <dsp:cNvPr id="0" name=""/>
        <dsp:cNvSpPr/>
      </dsp:nvSpPr>
      <dsp:spPr>
        <a:xfrm>
          <a:off x="2624772" y="1428136"/>
          <a:ext cx="2249805" cy="194432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Self awareness </a:t>
          </a:r>
        </a:p>
      </dsp:txBody>
      <dsp:txXfrm>
        <a:off x="2954248" y="1712876"/>
        <a:ext cx="1590853" cy="137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F1923-936C-4DB1-A3DF-3AE596C991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1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6B494-E323-420C-A869-EB3CF44C64F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03778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12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69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  <a:p>
            <a:pPr defTabSz="947933"/>
            <a:endParaRPr lang="en-US" sz="1300" u="sng" dirty="0"/>
          </a:p>
          <a:p>
            <a:pPr defTabSz="947933"/>
            <a:endParaRPr lang="en-US" sz="1300" u="sng" dirty="0"/>
          </a:p>
        </p:txBody>
      </p:sp>
      <p:sp>
        <p:nvSpPr>
          <p:cNvPr id="6" name="Rectangle 5"/>
          <p:cNvSpPr/>
          <p:nvPr/>
        </p:nvSpPr>
        <p:spPr>
          <a:xfrm>
            <a:off x="1338545" y="5382245"/>
            <a:ext cx="3426575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008080"/>
                </a:solidFill>
                <a:latin typeface="Arial" charset="0"/>
              </a:rPr>
              <a:t>Background: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“Social Styles”:  developed by Robert and Dorothy Bolton 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Focuses on people styles at work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Handy tool for diagnosing styles (quickly!) in order to engage your stakeholders. 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008080"/>
                </a:solidFill>
                <a:latin typeface="Arial" charset="0"/>
              </a:rPr>
              <a:t>Two Dimensions of  Observable Behavior: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solidFill>
                <a:srgbClr val="008080"/>
              </a:solidFill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660033"/>
                </a:solidFill>
                <a:latin typeface="Arial" charset="0"/>
              </a:rPr>
              <a:t>Responsiveness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The extent to which someone expresses or controls his/her emotions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Focus on </a:t>
            </a:r>
            <a:r>
              <a:rPr lang="en-US" sz="1200" u="sng" dirty="0">
                <a:latin typeface="Arial" charset="0"/>
              </a:rPr>
              <a:t>Task/Results</a:t>
            </a:r>
            <a:r>
              <a:rPr lang="en-US" sz="1200" dirty="0">
                <a:latin typeface="Arial" charset="0"/>
              </a:rPr>
              <a:t> vs. </a:t>
            </a:r>
            <a:r>
              <a:rPr lang="en-US" sz="1200" u="sng" dirty="0">
                <a:latin typeface="Arial" charset="0"/>
              </a:rPr>
              <a:t>People/Relationships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solidFill>
                <a:srgbClr val="660033"/>
              </a:solidFill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660033"/>
                </a:solidFill>
                <a:latin typeface="Arial" charset="0"/>
              </a:rPr>
              <a:t>Assertiveness</a:t>
            </a:r>
          </a:p>
          <a:p>
            <a:pPr marL="292100" indent="-292100">
              <a:lnSpc>
                <a:spcPct val="90000"/>
              </a:lnSpc>
              <a:buClr>
                <a:srgbClr val="990000"/>
              </a:buClr>
            </a:pPr>
            <a:r>
              <a:rPr lang="en-US" sz="1200" dirty="0">
                <a:latin typeface="Arial" charset="0"/>
              </a:rPr>
              <a:t>The effort one makes to influence the thoughts, feelings and/or actions of others</a:t>
            </a:r>
          </a:p>
          <a:p>
            <a:pPr marL="292100" indent="-292100">
              <a:lnSpc>
                <a:spcPct val="90000"/>
              </a:lnSpc>
              <a:buClr>
                <a:srgbClr val="990000"/>
              </a:buClr>
            </a:pPr>
            <a:r>
              <a:rPr lang="en-US" sz="1200" dirty="0">
                <a:latin typeface="Arial" charset="0"/>
              </a:rPr>
              <a:t>Tendency to </a:t>
            </a:r>
            <a:r>
              <a:rPr lang="en-US" sz="1200" u="sng" dirty="0">
                <a:latin typeface="Arial" charset="0"/>
              </a:rPr>
              <a:t>Ask/Question</a:t>
            </a:r>
            <a:r>
              <a:rPr lang="en-US" sz="1200" dirty="0">
                <a:latin typeface="Arial" charset="0"/>
              </a:rPr>
              <a:t> vs. T</a:t>
            </a:r>
            <a:r>
              <a:rPr lang="en-US" sz="1200" u="sng" dirty="0">
                <a:latin typeface="Arial" charset="0"/>
              </a:rPr>
              <a:t>ell/Direct</a:t>
            </a:r>
            <a:endParaRPr lang="en-GB" sz="1200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7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13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43709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78235-2C36-4621-9D31-6175BB1752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94000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A41DE-69DD-4F1A-AA00-33B06A2E076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791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17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42069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E10EB-7034-4F82-B3F1-8560A341875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14439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BEC6F-C4E4-4D81-9DB6-BB3B3AF1369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43635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1C2FD-3F9D-4073-9007-B9B85262AAA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661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" y="274638"/>
            <a:ext cx="888301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" y="1600200"/>
            <a:ext cx="883729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4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3.png"/><Relationship Id="rId23" Type="http://schemas.openxmlformats.org/officeDocument/2006/relationships/image" Target="../media/image4.png"/><Relationship Id="rId24" Type="http://schemas.openxmlformats.org/officeDocument/2006/relationships/image" Target="../media/image5.png"/><Relationship Id="rId25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  <p:sldLayoutId id="2147483829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600201"/>
            <a:ext cx="5308866" cy="1727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000" dirty="0" smtClean="0"/>
              <a:t>Social </a:t>
            </a:r>
            <a:r>
              <a:rPr lang="en-GB" sz="4000" dirty="0"/>
              <a:t>Styles and Building Self Awareness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82030"/>
            <a:ext cx="8801100" cy="80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1" y="403108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PowerPoint No. </a:t>
            </a:r>
            <a:r>
              <a:rPr lang="en-US" dirty="0" smtClean="0"/>
              <a:t>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5801"/>
            <a:ext cx="6798734" cy="838200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Fold Your Arms over your chest</a:t>
            </a:r>
          </a:p>
          <a:p>
            <a:pPr>
              <a:buNone/>
            </a:pPr>
            <a:endParaRPr lang="en-GB" sz="2800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Notice which arm crosses over the other, which hand is on the outside of the arm?</a:t>
            </a:r>
          </a:p>
          <a:p>
            <a:pPr>
              <a:buNone/>
            </a:pPr>
            <a:endParaRPr lang="en-GB" sz="2800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Unfold your arms, then cross them again with your other arm on top and your hands in the opposite position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BA5F3-684F-4929-8590-249374A2D88D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questionnaire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706BF-AF66-4D4D-9DC3-6FFCBFB3CB1C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28004" name="Picture 4" descr="http://4.bp.blogspot.com/-Bk4K5lVsBaU/TVlWY-bZqxI/AAAAAAAAARs/1sVuNDBiCkA/s1600/questionn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802" y="1941390"/>
            <a:ext cx="6029325" cy="40195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565400" y="1900238"/>
            <a:ext cx="2133600" cy="1676400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tx1"/>
                </a:solidFill>
                <a:cs typeface="Arial" charset="0"/>
              </a:rPr>
              <a:t>“Get the job done thoroughly                and right.”</a:t>
            </a: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900238"/>
            <a:ext cx="2133600" cy="1676400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tx1"/>
                </a:solidFill>
                <a:cs typeface="Arial" charset="0"/>
              </a:rPr>
              <a:t>DRIVER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tx1"/>
                </a:solidFill>
                <a:cs typeface="Arial" charset="0"/>
              </a:rPr>
              <a:t>“Get the job done now”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565400" y="3576638"/>
            <a:ext cx="2133600" cy="1676400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“How will this impact our stakeholders?”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8"/>
            <a:ext cx="2185987" cy="1676400"/>
            <a:chOff x="2927" y="2253"/>
            <a:chExt cx="1377" cy="105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497"/>
              <a:ext cx="1314" cy="5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3500" indent="-63500" algn="ctr"/>
              <a:r>
                <a:rPr lang="en-US" sz="1400" b="1" i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r>
                <a:rPr lang="en-US" sz="1400" b="1" i="0">
                  <a:solidFill>
                    <a:schemeClr val="tx1"/>
                  </a:solidFill>
                  <a:cs typeface="Arial" charset="0"/>
                </a:rPr>
                <a:t>“Let’s talk about the bigger picture.”</a:t>
              </a: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153265" y="1592826"/>
            <a:ext cx="2545735" cy="1983812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Focus on facts and logic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Act when payoff is clear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Careful not to commit too quickly</a:t>
            </a: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578077"/>
            <a:ext cx="2328504" cy="1998561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DRIVER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Focus on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Take Charge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Make quick decisions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Like Challenges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168013" y="3576637"/>
            <a:ext cx="2530987" cy="2057247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Co operate to gain agreement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Provide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Communicate trust and confidence</a:t>
            </a: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7"/>
            <a:ext cx="2403116" cy="2089251"/>
            <a:chOff x="2927" y="2253"/>
            <a:chExt cx="1377" cy="109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396"/>
              <a:ext cx="1314" cy="9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63500" indent="-63500" algn="ctr"/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endParaRPr lang="en-US" sz="1400" b="1" i="0" dirty="0">
                <a:solidFill>
                  <a:schemeClr val="tx1"/>
                </a:solidFill>
                <a:cs typeface="Arial" charset="0"/>
              </a:endParaRP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Create excitement and involvement</a:t>
              </a: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cs typeface="Arial" charset="0"/>
                </a:rPr>
                <a:t>Share ideas and enthusiasm</a:t>
              </a: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Motivate, inspire persuade.</a:t>
              </a: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303963"/>
            <a:ext cx="88011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1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 – Characteristics 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820239" name="Rectangle 15"/>
          <p:cNvSpPr>
            <a:spLocks noChangeArrowheads="1"/>
          </p:cNvSpPr>
          <p:nvPr/>
        </p:nvSpPr>
        <p:spPr bwMode="auto">
          <a:xfrm>
            <a:off x="755650" y="1052513"/>
            <a:ext cx="3771900" cy="2586037"/>
          </a:xfrm>
          <a:prstGeom prst="rect">
            <a:avLst/>
          </a:prstGeom>
          <a:gradFill rotWithShape="1">
            <a:gsLst>
              <a:gs pos="0">
                <a:srgbClr val="CEE7DA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tx1"/>
                </a:solidFill>
                <a:cs typeface="Arial" charset="0"/>
              </a:rPr>
              <a:t>Analyticals – The “Greens”</a:t>
            </a:r>
          </a:p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 u="sng">
              <a:solidFill>
                <a:schemeClr val="tx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Dislike rapid change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Dislike personal attention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Accuracy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Task focused – method and detail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Serious, orderly and persistent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Cautious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High standards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Like clear org structures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Neat and tidy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Decide when information is complete and have taken time to reflect</a:t>
            </a:r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4527550" y="1052513"/>
            <a:ext cx="3771900" cy="2586037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B3424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bg1"/>
                </a:solidFill>
                <a:cs typeface="Arial" charset="0"/>
              </a:rPr>
              <a:t>Drivers – The “Reds”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Tangible results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Shape their own world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Task focused – getting it done now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Control and dominance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Assess benefits and risks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Emotion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Independent and strong willed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Cool, calculating and competitive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Love a challenge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Can be impatient  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Work independently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Entrepreneurial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 u="sng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0241" name="Rectangle 17"/>
          <p:cNvSpPr>
            <a:spLocks noChangeArrowheads="1"/>
          </p:cNvSpPr>
          <p:nvPr/>
        </p:nvSpPr>
        <p:spPr bwMode="auto">
          <a:xfrm>
            <a:off x="755650" y="3638550"/>
            <a:ext cx="3771900" cy="258445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2F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bg1"/>
                </a:solidFill>
                <a:cs typeface="Arial" charset="0"/>
              </a:rPr>
              <a:t>Amiables – The “Blues”</a:t>
            </a:r>
            <a:endParaRPr lang="en-US" sz="1200" b="1" i="0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Relationships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Build trust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Personal worth measured by response from others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Supportive, approachable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Aggressive behavior switches them off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Steady, agreeable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Relaxed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Decide after careful consideration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Change in small doses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Criticism and conflict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Informal and welcoming</a:t>
            </a:r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4527550" y="3638550"/>
            <a:ext cx="3771900" cy="2584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tx1"/>
                </a:solidFill>
                <a:cs typeface="Arial" charset="0"/>
              </a:rPr>
              <a:t>Expressives – The “Yellows”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Acknowledgement and recognition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Fast-paced manner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Relationship driven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Like to join in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Enjoy visibility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Visionaries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Enthusiastic, charismatic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Optimistic - glass is half full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Detail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May jump to conclusions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Like open friendly environments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Quick to say yes to an exciting opportunity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222999"/>
            <a:ext cx="8801100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8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9" grpId="0" animBg="1"/>
      <p:bldP spid="820240" grpId="0" animBg="1"/>
      <p:bldP spid="820241" grpId="0" animBg="1"/>
      <p:bldP spid="8202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208697"/>
          </a:xfrm>
        </p:spPr>
        <p:txBody>
          <a:bodyPr>
            <a:normAutofit fontScale="90000"/>
          </a:bodyPr>
          <a:lstStyle/>
          <a:p>
            <a:r>
              <a:rPr lang="en-GB" dirty="0"/>
              <a:t>Who do you know with these styles  that you may need to influence?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1803680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1678579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72816"/>
            <a:ext cx="1431203" cy="20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9267" y="4185965"/>
            <a:ext cx="1498476" cy="209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220197"/>
            <a:ext cx="8972550" cy="7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914400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Line up along an imaginary line for </a:t>
            </a:r>
            <a:r>
              <a:rPr lang="en-GB" b="1" dirty="0"/>
              <a:t>responsiveness</a:t>
            </a:r>
          </a:p>
          <a:p>
            <a:pPr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Left corner = people high scores </a:t>
            </a:r>
          </a:p>
          <a:p>
            <a:pPr>
              <a:buNone/>
            </a:pPr>
            <a:r>
              <a:rPr lang="en-GB" dirty="0"/>
              <a:t>     Right corner = task high scores</a:t>
            </a:r>
          </a:p>
          <a:p>
            <a:pPr>
              <a:buNone/>
            </a:pPr>
            <a:r>
              <a:rPr lang="en-GB" dirty="0"/>
              <a:t>Provide “constructive feedback” to your colleagues:</a:t>
            </a:r>
          </a:p>
          <a:p>
            <a:r>
              <a:rPr lang="en-GB" dirty="0"/>
              <a:t>Is this how you see them, how have you seen/ not seen this demonstrated?</a:t>
            </a:r>
          </a:p>
          <a:p>
            <a:r>
              <a:rPr lang="en-GB" dirty="0"/>
              <a:t>Where would you put them on this continuum?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5506C-FBB7-45E9-BF90-832E31BE8854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153265" y="1592826"/>
            <a:ext cx="2545735" cy="1983812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578077"/>
            <a:ext cx="2328504" cy="1998561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DRIVER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168013" y="3576637"/>
            <a:ext cx="2530987" cy="2057247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7"/>
            <a:ext cx="2403116" cy="2013001"/>
            <a:chOff x="2927" y="2253"/>
            <a:chExt cx="1377" cy="105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396"/>
              <a:ext cx="1314" cy="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63500" indent="-63500" algn="ctr"/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endParaRPr lang="en-US" sz="1400" b="1" i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702132"/>
          </a:xfrm>
          <a:noFill/>
        </p:spPr>
        <p:txBody>
          <a:bodyPr anchor="b">
            <a:normAutofit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4000" i="1" dirty="0">
                <a:solidFill>
                  <a:srgbClr val="008080"/>
                </a:solidFill>
                <a:latin typeface="Arial" charset="0"/>
              </a:rPr>
              <a:t>Our Team?</a:t>
            </a:r>
            <a:endParaRPr lang="en-GB" sz="4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303963"/>
            <a:ext cx="8801100" cy="6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70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Essential Mindsets for adapting to connect and influence 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/>
              <a:t>Mindset 1</a:t>
            </a:r>
            <a:r>
              <a:rPr lang="en-GB" dirty="0"/>
              <a:t>: look for signal and understand someone else’s style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Mindset 2: </a:t>
            </a:r>
            <a:r>
              <a:rPr lang="en-GB" dirty="0"/>
              <a:t>Be prepared to adapt to influence and  connect effectively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Mindset 3: </a:t>
            </a:r>
            <a:r>
              <a:rPr lang="en-GB" dirty="0"/>
              <a:t>Remember diversity is enriching but requires understanding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5816-81FF-4DFD-9E1E-4B5E1353F5C5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 – Activity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822279" name="AutoShape 7"/>
          <p:cNvSpPr>
            <a:spLocks noChangeArrowheads="1"/>
          </p:cNvSpPr>
          <p:nvPr/>
        </p:nvSpPr>
        <p:spPr bwMode="auto">
          <a:xfrm rot="2692045">
            <a:off x="5081588" y="3933825"/>
            <a:ext cx="1219200" cy="1295400"/>
          </a:xfrm>
          <a:prstGeom prst="up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2280" name="AutoShape 8"/>
          <p:cNvSpPr>
            <a:spLocks noChangeArrowheads="1"/>
          </p:cNvSpPr>
          <p:nvPr/>
        </p:nvSpPr>
        <p:spPr bwMode="auto">
          <a:xfrm rot="-8092877">
            <a:off x="3138488" y="2058988"/>
            <a:ext cx="1219200" cy="1295400"/>
          </a:xfrm>
          <a:prstGeom prst="up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611188" y="1557338"/>
            <a:ext cx="7993062" cy="4054475"/>
          </a:xfrm>
          <a:prstGeom prst="rect">
            <a:avLst/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>
                <a:solidFill>
                  <a:schemeClr val="bg1"/>
                </a:solidFill>
              </a:rPr>
              <a:t>ACTIVITY INSTRUCTIONS:</a:t>
            </a:r>
          </a:p>
          <a:p>
            <a:pPr marL="342900" indent="-342900"/>
            <a:r>
              <a:rPr lang="en-US">
                <a:solidFill>
                  <a:schemeClr val="bg1"/>
                </a:solidFill>
              </a:rPr>
              <a:t>FIND SOMEONE WITH A DIFFERENT STYLE THAN YOU</a:t>
            </a:r>
          </a:p>
          <a:p>
            <a:pPr marL="342900" indent="-342900"/>
            <a:r>
              <a:rPr lang="en-US">
                <a:solidFill>
                  <a:schemeClr val="bg1"/>
                </a:solidFill>
              </a:rPr>
              <a:t>ASK THEM THESE QUESTIONS:</a:t>
            </a:r>
          </a:p>
          <a:p>
            <a:pPr marL="342900" indent="-342900"/>
            <a:endParaRPr lang="en-US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>
                <a:solidFill>
                  <a:schemeClr val="bg1"/>
                </a:solidFill>
              </a:rPr>
              <a:t>WHAT COMMUNICATION STYLE WORKS BEST FOR YOU? (FORMAL, INFORMAL, FAST, SLOW, FACE TO FACE, VERBAL, WRITTEN)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solidFill>
                  <a:schemeClr val="bg1"/>
                </a:solidFill>
              </a:rPr>
              <a:t>HOW DO YOU LIKE TO GET INFORMATION? (DETAIL, SUMMARY, FACTS, PEOPLE)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solidFill>
                  <a:schemeClr val="bg1"/>
                </a:solidFill>
              </a:rPr>
              <a:t>SWITCH ROLES AND LET THEM ASK YOU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19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the four social </a:t>
            </a:r>
            <a:r>
              <a:rPr lang="en-US" dirty="0" smtClean="0"/>
              <a:t>styles.</a:t>
            </a:r>
            <a:endParaRPr lang="en-US" dirty="0"/>
          </a:p>
          <a:p>
            <a:r>
              <a:rPr lang="en-US" dirty="0"/>
              <a:t>Help participants identify with the different social styles.</a:t>
            </a:r>
          </a:p>
          <a:p>
            <a:r>
              <a:rPr lang="en-US" dirty="0"/>
              <a:t>Understand the styles in relation to </a:t>
            </a:r>
            <a:r>
              <a:rPr lang="en-US" dirty="0" smtClean="0"/>
              <a:t>One Health leadership.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684213" y="1125538"/>
            <a:ext cx="3370262" cy="481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660033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What are the </a:t>
            </a:r>
            <a:r>
              <a:rPr lang="en-US" sz="1400" b="1" u="sng" dirty="0">
                <a:solidFill>
                  <a:schemeClr val="tx1"/>
                </a:solidFill>
                <a:cs typeface="Arial" charset="0"/>
              </a:rPr>
              <a:t>advantages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of </a:t>
            </a:r>
            <a:r>
              <a:rPr lang="en-US" sz="1400" b="1" dirty="0" smtClean="0">
                <a:solidFill>
                  <a:schemeClr val="tx1"/>
                </a:solidFill>
                <a:cs typeface="Arial" charset="0"/>
              </a:rPr>
              <a:t>collaborating 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with someone who has  not the same social style as you?</a:t>
            </a: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82339" name="Rectangle 3"/>
          <p:cNvSpPr>
            <a:spLocks noChangeArrowheads="1"/>
          </p:cNvSpPr>
          <p:nvPr/>
        </p:nvSpPr>
        <p:spPr bwMode="auto">
          <a:xfrm>
            <a:off x="2514600" y="187325"/>
            <a:ext cx="39624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My Social Style is: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82340" name="Rectangle 4"/>
          <p:cNvSpPr>
            <a:spLocks noChangeArrowheads="1"/>
          </p:cNvSpPr>
          <p:nvPr/>
        </p:nvSpPr>
        <p:spPr bwMode="auto">
          <a:xfrm>
            <a:off x="4787900" y="1125538"/>
            <a:ext cx="3529013" cy="481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660033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What are the </a:t>
            </a:r>
            <a:r>
              <a:rPr lang="en-US" sz="1400" b="1" u="sng" dirty="0">
                <a:solidFill>
                  <a:schemeClr val="tx1"/>
                </a:solidFill>
                <a:cs typeface="Arial" charset="0"/>
              </a:rPr>
              <a:t>challenges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of </a:t>
            </a:r>
            <a:r>
              <a:rPr lang="en-US" sz="1400" b="1" dirty="0" smtClean="0">
                <a:solidFill>
                  <a:schemeClr val="tx1"/>
                </a:solidFill>
                <a:cs typeface="Arial" charset="0"/>
              </a:rPr>
              <a:t>collaborating 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with  someone who has not  the same social style as you?</a:t>
            </a: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49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914400"/>
          </a:xfrm>
        </p:spPr>
        <p:txBody>
          <a:bodyPr>
            <a:normAutofit/>
          </a:bodyPr>
          <a:lstStyle/>
          <a:p>
            <a:r>
              <a:rPr lang="en-GB" dirty="0"/>
              <a:t>Practical exercise: In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/>
              <a:t>Think of a “real person” that you will have to influence 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What is your “goal”; have you established a common goal?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Plan how you will need to flex your style (use the worksheet</a:t>
            </a:r>
          </a:p>
          <a:p>
            <a:endParaRPr lang="en-GB" sz="2800" dirty="0"/>
          </a:p>
          <a:p>
            <a:r>
              <a:rPr lang="en-GB" sz="2800" dirty="0"/>
              <a:t>Role play it in pairs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20002-5762-474D-A88A-711EC46B1446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3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12825" y="469900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800" i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981075"/>
            <a:ext cx="8305800" cy="977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1. How will you prepare for the interaction?</a:t>
            </a:r>
            <a:r>
              <a:rPr lang="en-US" sz="1400" i="0">
                <a:solidFill>
                  <a:schemeClr val="tx1"/>
                </a:solidFill>
                <a:cs typeface="Arial" charset="0"/>
              </a:rPr>
              <a:t> (</a:t>
            </a:r>
            <a:r>
              <a:rPr lang="en-US" sz="1200" i="0">
                <a:solidFill>
                  <a:schemeClr val="tx1"/>
                </a:solidFill>
                <a:cs typeface="Arial" charset="0"/>
              </a:rPr>
              <a:t>Documentation, advance communication, level of detail, etc)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087563"/>
            <a:ext cx="8305800" cy="234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2. How will you flex your preferred style during the interaction?</a:t>
            </a:r>
            <a:r>
              <a:rPr lang="en-US" sz="1400" i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200" i="0">
                <a:solidFill>
                  <a:schemeClr val="tx1"/>
                </a:solidFill>
                <a:cs typeface="Arial" charset="0"/>
              </a:rPr>
              <a:t>(behavior, pace, structure, body language, etc)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4598988"/>
            <a:ext cx="83058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3. When should you ask for a decision – now or later?  Why?</a:t>
            </a: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" y="5329238"/>
            <a:ext cx="8305800" cy="690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4. What is the best way to follow up after the interaction?  What should you emphasize or de-emphasize?</a:t>
            </a: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969963" y="188913"/>
            <a:ext cx="3386137" cy="48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My Social Style is:</a:t>
            </a:r>
          </a:p>
          <a:p>
            <a:pPr eaLnBrk="1" hangingPunct="1">
              <a:spcBef>
                <a:spcPct val="0"/>
              </a:spcBef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43438" y="188913"/>
            <a:ext cx="3960812" cy="48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This worksheet shows how I work with:</a:t>
            </a:r>
          </a:p>
          <a:p>
            <a:pPr eaLnBrk="1" hangingPunct="1">
              <a:spcBef>
                <a:spcPct val="0"/>
              </a:spcBef>
            </a:pPr>
            <a:endParaRPr lang="en-US" sz="1200" b="1" i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78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012825" y="225425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800" i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822325" y="381000"/>
            <a:ext cx="7772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8080"/>
                </a:solidFill>
              </a:rPr>
              <a:t>Key Insights and Commitment to Action</a:t>
            </a:r>
            <a:endParaRPr lang="en-GB" dirty="0">
              <a:solidFill>
                <a:srgbClr val="008080"/>
              </a:solidFill>
            </a:endParaRPr>
          </a:p>
        </p:txBody>
      </p:sp>
      <p:sp>
        <p:nvSpPr>
          <p:cNvPr id="857094" name="Rectangle 6"/>
          <p:cNvSpPr>
            <a:spLocks noChangeArrowheads="1"/>
          </p:cNvSpPr>
          <p:nvPr/>
        </p:nvSpPr>
        <p:spPr bwMode="auto">
          <a:xfrm>
            <a:off x="468313" y="1270000"/>
            <a:ext cx="8305800" cy="237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8080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Key Insights from </a:t>
            </a:r>
            <a:r>
              <a:rPr lang="en-US" sz="1200" b="1" i="0" dirty="0">
                <a:cs typeface="Arial" charset="0"/>
              </a:rPr>
              <a:t> this session </a:t>
            </a: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y </a:t>
            </a:r>
            <a:r>
              <a:rPr lang="en-US" sz="1200" b="1" dirty="0">
                <a:solidFill>
                  <a:schemeClr val="tx1"/>
                </a:solidFill>
                <a:cs typeface="Arial" charset="0"/>
              </a:rPr>
              <a:t>(What did you learn?)</a:t>
            </a:r>
          </a:p>
        </p:txBody>
      </p:sp>
      <p:sp>
        <p:nvSpPr>
          <p:cNvPr id="857095" name="Rectangle 7"/>
          <p:cNvSpPr>
            <a:spLocks noChangeArrowheads="1"/>
          </p:cNvSpPr>
          <p:nvPr/>
        </p:nvSpPr>
        <p:spPr bwMode="auto">
          <a:xfrm>
            <a:off x="457200" y="3860800"/>
            <a:ext cx="8305800" cy="230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8080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Commitment to Action </a:t>
            </a:r>
            <a:r>
              <a:rPr lang="en-US" sz="1200" b="1" dirty="0">
                <a:solidFill>
                  <a:schemeClr val="tx1"/>
                </a:solidFill>
                <a:cs typeface="Arial" charset="0"/>
              </a:rPr>
              <a:t>(What are the key  actions you will take within the next week to bring your Strategic Influencing Plan to life?)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3132138" y="836613"/>
            <a:ext cx="2403475" cy="396875"/>
          </a:xfrm>
          <a:prstGeom prst="rect">
            <a:avLst/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Finish SMART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7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52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Four Cornerstone Competencies for One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A5EC-1D57-42CC-ACCB-53C5CF45DF7B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75042" y="2871987"/>
            <a:ext cx="2768959" cy="2034863"/>
          </a:xfrm>
          <a:prstGeom prst="wedgeRoundRectCallout">
            <a:avLst>
              <a:gd name="adj1" fmla="val -78478"/>
              <a:gd name="adj2" fmla="val 17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Developing competencies using K.A.S.H</a:t>
            </a:r>
          </a:p>
          <a:p>
            <a:pPr algn="ctr"/>
            <a:endParaRPr lang="en-GB" sz="1200" b="1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Appreciate  that  behavioural change requires a structured long term approach to development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Understand how to use the K.A.S.H model  can be used to support this development of competencies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331037"/>
            <a:ext cx="8801100" cy="6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990600"/>
          </a:xfrm>
        </p:spPr>
        <p:txBody>
          <a:bodyPr>
            <a:normAutofit/>
          </a:bodyPr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endParaRPr lang="en-US" dirty="0"/>
          </a:p>
          <a:p>
            <a:r>
              <a:rPr lang="en-US" dirty="0"/>
              <a:t>Group discussions</a:t>
            </a:r>
          </a:p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Four Cornerstone Competencies for One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A5EC-1D57-42CC-ACCB-53C5CF45DF7B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75042" y="2871987"/>
            <a:ext cx="2768959" cy="2034863"/>
          </a:xfrm>
          <a:prstGeom prst="wedgeRoundRectCallout">
            <a:avLst>
              <a:gd name="adj1" fmla="val -78478"/>
              <a:gd name="adj2" fmla="val 17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 </a:t>
            </a:r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Social Styles and Building self Awareness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/>
              <a:t>Understand the importance of self awareness and EQ in being an effective OH </a:t>
            </a:r>
            <a:r>
              <a:rPr lang="en-GB" sz="1200" dirty="0" smtClean="0"/>
              <a:t>leader</a:t>
            </a:r>
            <a:endParaRPr lang="en-GB" sz="1200" dirty="0"/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Develop your self awareness  and skills in  adapting  your communication  skills to connect more effectively  with others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self-aware </a:t>
            </a:r>
            <a:r>
              <a:rPr lang="en-GB" dirty="0"/>
              <a:t>are you?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24012"/>
            <a:ext cx="8001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/>
              <a:t>Self Awareness: </a:t>
            </a:r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dirty="0"/>
              <a:t>ability to recognise and understand your moods, emotions and drives as well as your effect on </a:t>
            </a:r>
            <a:r>
              <a:rPr lang="en-GB" dirty="0" smtClean="0"/>
              <a:t>others.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Self Regulation: </a:t>
            </a:r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dirty="0"/>
              <a:t>ability to control or redirect disruptive impulses and moods: the ability to think before acting and to suspend </a:t>
            </a:r>
            <a:r>
              <a:rPr lang="en-GB" dirty="0" smtClean="0"/>
              <a:t>judgement.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Empathy:</a:t>
            </a:r>
          </a:p>
          <a:p>
            <a:pPr>
              <a:buNone/>
            </a:pPr>
            <a:r>
              <a:rPr lang="en-GB" b="1" dirty="0"/>
              <a:t> </a:t>
            </a:r>
            <a:r>
              <a:rPr lang="en-GB" dirty="0" smtClean="0"/>
              <a:t>The </a:t>
            </a:r>
            <a:r>
              <a:rPr lang="en-GB" dirty="0"/>
              <a:t>ability to understand the emotional make up of other people and to be sensitive to their emotional </a:t>
            </a:r>
            <a:r>
              <a:rPr lang="en-GB" dirty="0" smtClean="0"/>
              <a:t>needs.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A2A7716A-F3D1-435F-8DC6-953818F223B1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C9BF7E8-7CFF-4A9E-BED9-5894C5842F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6126163"/>
            <a:ext cx="8848725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6865" y="457200"/>
            <a:ext cx="6798735" cy="1060084"/>
          </a:xfrm>
        </p:spPr>
        <p:txBody>
          <a:bodyPr>
            <a:normAutofit/>
          </a:bodyPr>
          <a:lstStyle/>
          <a:p>
            <a:r>
              <a:rPr lang="en-GB" sz="3600" dirty="0"/>
              <a:t>Emotional Intelligence?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82D4F-4196-4DBF-8CDA-B42E202A0E98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8D5D6-FF71-43CC-8B46-613282E1AB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7218" name="Picture 2" descr="http://www.funderstanding.com/wp-content/uploads/2011/04/emotional-intellig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446"/>
            <a:ext cx="9144000" cy="454855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838200"/>
          </a:xfrm>
        </p:spPr>
        <p:txBody>
          <a:bodyPr>
            <a:normAutofit/>
          </a:bodyPr>
          <a:lstStyle/>
          <a:p>
            <a:r>
              <a:rPr lang="en-GB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800" b="1" dirty="0"/>
              <a:t>Emotional Intelligence is the habitual practice of:</a:t>
            </a:r>
          </a:p>
          <a:p>
            <a:pPr>
              <a:buFont typeface="Wingdings" pitchFamily="2" charset="2"/>
              <a:buChar char="q"/>
            </a:pPr>
            <a:r>
              <a:rPr lang="en-GB" sz="2000" b="1" dirty="0"/>
              <a:t>Using emotional information </a:t>
            </a:r>
            <a:r>
              <a:rPr lang="en-GB" sz="2000" dirty="0"/>
              <a:t>from ourselves and other people;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Integrating this with </a:t>
            </a:r>
            <a:r>
              <a:rPr lang="en-GB" sz="2000" b="1" dirty="0"/>
              <a:t>our thinking</a:t>
            </a:r>
            <a:r>
              <a:rPr lang="en-GB" sz="2000" dirty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Using these to inform our decision making to help us </a:t>
            </a:r>
            <a:r>
              <a:rPr lang="en-GB" sz="2000" b="1" dirty="0"/>
              <a:t>choose behaviours </a:t>
            </a:r>
            <a:r>
              <a:rPr lang="en-GB" sz="2000" dirty="0"/>
              <a:t>to get what we want from the immediate situation and life in </a:t>
            </a:r>
            <a:r>
              <a:rPr lang="en-GB" sz="2000" dirty="0" smtClean="0"/>
              <a:t>general.</a:t>
            </a:r>
            <a:endParaRPr lang="en-GB" sz="2000" dirty="0"/>
          </a:p>
          <a:p>
            <a:pPr>
              <a:buNone/>
            </a:pPr>
            <a:endParaRPr lang="en-GB" sz="2000" b="1" dirty="0">
              <a:solidFill>
                <a:srgbClr val="0094BA"/>
              </a:solidFill>
            </a:endParaRPr>
          </a:p>
          <a:p>
            <a:pPr>
              <a:buNone/>
            </a:pPr>
            <a:r>
              <a:rPr lang="en-GB" sz="2800" b="1" dirty="0" smtClean="0">
                <a:solidFill>
                  <a:srgbClr val="0094BA"/>
                </a:solidFill>
              </a:rPr>
              <a:t>“Thinking </a:t>
            </a:r>
            <a:r>
              <a:rPr lang="en-GB" sz="2800" b="1" dirty="0">
                <a:solidFill>
                  <a:srgbClr val="0094BA"/>
                </a:solidFill>
              </a:rPr>
              <a:t>about feeling and feeling about thinking to guide our behaviour”</a:t>
            </a:r>
          </a:p>
          <a:p>
            <a:pPr>
              <a:buNone/>
            </a:pPr>
            <a:endParaRPr lang="en-GB" sz="4800" b="1" dirty="0">
              <a:solidFill>
                <a:srgbClr val="0094B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0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9144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US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“Social Styles”: </a:t>
            </a:r>
            <a:br>
              <a:rPr lang="en-US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</a:br>
            <a:r>
              <a:rPr lang="en-US" sz="1100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Robert and Dorothy Bolton </a:t>
            </a:r>
            <a:r>
              <a:rPr lang="en-US" sz="1100" dirty="0">
                <a:latin typeface="Arial" charset="0"/>
              </a:rPr>
              <a:t/>
            </a:r>
            <a:br>
              <a:rPr lang="en-US" sz="1100" dirty="0">
                <a:latin typeface="Arial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400" dirty="0"/>
              <a:t>Builds our </a:t>
            </a:r>
            <a:r>
              <a:rPr lang="en-GB" sz="2400" b="1" dirty="0"/>
              <a:t>self awareness </a:t>
            </a:r>
            <a:r>
              <a:rPr lang="en-GB" sz="2400" dirty="0"/>
              <a:t>around how we like to communicate</a:t>
            </a:r>
          </a:p>
          <a:p>
            <a:endParaRPr lang="en-GB" sz="2400" dirty="0"/>
          </a:p>
          <a:p>
            <a:r>
              <a:rPr lang="en-GB" sz="2400" dirty="0"/>
              <a:t>Provides </a:t>
            </a:r>
            <a:r>
              <a:rPr lang="en-GB" sz="2400" b="1" dirty="0"/>
              <a:t>clues</a:t>
            </a:r>
            <a:r>
              <a:rPr lang="en-GB" sz="2400" dirty="0"/>
              <a:t> as to why we find some communication situations </a:t>
            </a:r>
            <a:r>
              <a:rPr lang="en-GB" sz="2400" b="1" dirty="0"/>
              <a:t>difficult</a:t>
            </a:r>
          </a:p>
          <a:p>
            <a:endParaRPr lang="en-GB" sz="2400" dirty="0"/>
          </a:p>
          <a:p>
            <a:r>
              <a:rPr lang="en-GB" sz="2400" dirty="0"/>
              <a:t>Helps us to </a:t>
            </a:r>
            <a:r>
              <a:rPr lang="en-GB" sz="2400" b="1" dirty="0"/>
              <a:t>appreciate difference</a:t>
            </a:r>
          </a:p>
          <a:p>
            <a:endParaRPr lang="en-GB" sz="2400" b="1" dirty="0"/>
          </a:p>
          <a:p>
            <a:r>
              <a:rPr lang="en-GB" sz="2400" dirty="0"/>
              <a:t>Equips us to </a:t>
            </a:r>
            <a:r>
              <a:rPr lang="en-GB" sz="2400" b="1" dirty="0"/>
              <a:t>recognise different styles and </a:t>
            </a:r>
          </a:p>
          <a:p>
            <a:endParaRPr lang="en-GB" sz="2400" b="1" dirty="0"/>
          </a:p>
          <a:p>
            <a:pPr marL="292100" indent="-292100" algn="ctr">
              <a:lnSpc>
                <a:spcPct val="90000"/>
              </a:lnSpc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TO ADAPT TO CONNECT MORE EFFECTIVELY</a:t>
            </a:r>
          </a:p>
          <a:p>
            <a:endParaRPr lang="en-GB" sz="2800" b="1" dirty="0"/>
          </a:p>
          <a:p>
            <a:endParaRPr lang="en-GB" sz="2800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4B957-6394-4AF6-9013-3ED260D8D998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1066800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Write your name and address </a:t>
            </a:r>
            <a:r>
              <a:rPr lang="en-GB" i="1" dirty="0" smtClean="0">
                <a:solidFill>
                  <a:srgbClr val="008080"/>
                </a:solidFill>
                <a:latin typeface="Arial" charset="0"/>
              </a:rPr>
              <a:t>using:</a:t>
            </a:r>
            <a:endParaRPr lang="en-GB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endParaRPr lang="en-GB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the HAND YOU DONT NORMALLY WRITE WITH</a:t>
            </a: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And then..</a:t>
            </a: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the HAND YOU DO NORMALLY WRITE WITH</a:t>
            </a:r>
          </a:p>
          <a:p>
            <a:pPr>
              <a:buNone/>
            </a:pPr>
            <a:r>
              <a:rPr lang="en-US" dirty="0">
                <a:latin typeface="Arial" charset="0"/>
              </a:rPr>
              <a:t> </a:t>
            </a:r>
          </a:p>
          <a:p>
            <a:pPr>
              <a:buNone/>
            </a:pPr>
            <a:endParaRPr lang="en-US" dirty="0">
              <a:latin typeface="Arial" charset="0"/>
            </a:endParaRPr>
          </a:p>
          <a:p>
            <a:pPr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63B27-FB7E-432E-857D-29EFDEAC2FC0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26163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7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1284</Words>
  <Application>Microsoft Macintosh PowerPoint</Application>
  <PresentationFormat>On-screen Show (4:3)</PresentationFormat>
  <Paragraphs>309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Garamond</vt:lpstr>
      <vt:lpstr>Wingdings</vt:lpstr>
      <vt:lpstr>宋体</vt:lpstr>
      <vt:lpstr>Arial</vt:lpstr>
      <vt:lpstr>Organic</vt:lpstr>
      <vt:lpstr>        Social Styles and Building Self Awareness  </vt:lpstr>
      <vt:lpstr>Objectives</vt:lpstr>
      <vt:lpstr>Presentation outline</vt:lpstr>
      <vt:lpstr>The Four Cornerstone Competencies for One Health</vt:lpstr>
      <vt:lpstr>How self-aware are you?</vt:lpstr>
      <vt:lpstr>Emotional Intelligence?</vt:lpstr>
      <vt:lpstr>Emotional Intelligence</vt:lpstr>
      <vt:lpstr>   “Social Styles”:  Robert and Dorothy Bolton   </vt:lpstr>
      <vt:lpstr>Exercise</vt:lpstr>
      <vt:lpstr>Exercise</vt:lpstr>
      <vt:lpstr>Complete the questionnaire</vt:lpstr>
      <vt:lpstr>What Makes Them Tick:  Social Styles</vt:lpstr>
      <vt:lpstr>What Makes Them Tick:  Social Styles</vt:lpstr>
      <vt:lpstr>What Makes Them Tick:  Social Styles – Characteristics </vt:lpstr>
      <vt:lpstr>Who do you know with these styles  that you may need to influence?</vt:lpstr>
      <vt:lpstr>Exercise</vt:lpstr>
      <vt:lpstr> Our Team?</vt:lpstr>
      <vt:lpstr>Essential Mindsets for adapting to connect and influence  others</vt:lpstr>
      <vt:lpstr>What Makes Them Tick:  Social Styles – Activity</vt:lpstr>
      <vt:lpstr>PowerPoint Presentation</vt:lpstr>
      <vt:lpstr>Practical exercise: In Pairs</vt:lpstr>
      <vt:lpstr>PowerPoint Presentation</vt:lpstr>
      <vt:lpstr>PowerPoint Presentation</vt:lpstr>
      <vt:lpstr>The Four Cornerstone Competencies for One Health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23</cp:revision>
  <dcterms:created xsi:type="dcterms:W3CDTF">2019-11-24T14:19:09Z</dcterms:created>
  <dcterms:modified xsi:type="dcterms:W3CDTF">2019-11-29T09:10:29Z</dcterms:modified>
</cp:coreProperties>
</file>