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17"/>
  </p:notesMasterIdLst>
  <p:sldIdLst>
    <p:sldId id="373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72" r:id="rId16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D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B3"/>
    <a:srgbClr val="ECD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78342" autoAdjust="0"/>
  </p:normalViewPr>
  <p:slideViewPr>
    <p:cSldViewPr>
      <p:cViewPr varScale="1">
        <p:scale>
          <a:sx n="46" d="100"/>
          <a:sy n="46" d="100"/>
        </p:scale>
        <p:origin x="13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885EE-B77C-4EC5-928A-F5C1119DEE70}" type="doc">
      <dgm:prSet loTypeId="urn:microsoft.com/office/officeart/2005/8/layout/pyramid2" loCatId="pyramid" qsTypeId="urn:microsoft.com/office/officeart/2005/8/quickstyle/3d3" qsCatId="3D" csTypeId="urn:microsoft.com/office/officeart/2005/8/colors/colorful5" csCatId="colorful" phldr="1"/>
      <dgm:spPr/>
    </dgm:pt>
    <dgm:pt modelId="{4250AF13-A3C7-4E70-A63B-1EE5C2498367}">
      <dgm:prSet phldrT="[Text]"/>
      <dgm:spPr/>
      <dgm:t>
        <a:bodyPr/>
        <a:lstStyle/>
        <a:p>
          <a:r>
            <a:rPr lang="en-GB" dirty="0"/>
            <a:t>Meaning (Shared understanding) </a:t>
          </a:r>
        </a:p>
      </dgm:t>
    </dgm:pt>
    <dgm:pt modelId="{F86DB301-1265-4997-B949-224720EC614D}" type="parTrans" cxnId="{DFF58886-C929-4EA9-91DD-96AA094FF6CE}">
      <dgm:prSet/>
      <dgm:spPr/>
      <dgm:t>
        <a:bodyPr/>
        <a:lstStyle/>
        <a:p>
          <a:endParaRPr lang="en-GB"/>
        </a:p>
      </dgm:t>
    </dgm:pt>
    <dgm:pt modelId="{A253C5CD-2158-4F6D-B67E-D0A8F6974A75}" type="sibTrans" cxnId="{DFF58886-C929-4EA9-91DD-96AA094FF6CE}">
      <dgm:prSet/>
      <dgm:spPr/>
      <dgm:t>
        <a:bodyPr/>
        <a:lstStyle/>
        <a:p>
          <a:endParaRPr lang="en-GB"/>
        </a:p>
      </dgm:t>
    </dgm:pt>
    <dgm:pt modelId="{6088B686-C6C2-4E29-823B-4C41DF41F6D9}">
      <dgm:prSet phldrT="[Text]"/>
      <dgm:spPr/>
      <dgm:t>
        <a:bodyPr/>
        <a:lstStyle/>
        <a:p>
          <a:r>
            <a:rPr lang="en-GB" dirty="0"/>
            <a:t>Feeling (how)</a:t>
          </a:r>
        </a:p>
      </dgm:t>
    </dgm:pt>
    <dgm:pt modelId="{516EEE2D-DDDD-48E5-B1AB-A2C9907A2901}" type="parTrans" cxnId="{D74762D5-2971-4D30-AF93-451572827B21}">
      <dgm:prSet/>
      <dgm:spPr/>
      <dgm:t>
        <a:bodyPr/>
        <a:lstStyle/>
        <a:p>
          <a:endParaRPr lang="en-GB"/>
        </a:p>
      </dgm:t>
    </dgm:pt>
    <dgm:pt modelId="{07EE543B-261D-419D-BC99-911BC640E10A}" type="sibTrans" cxnId="{D74762D5-2971-4D30-AF93-451572827B21}">
      <dgm:prSet/>
      <dgm:spPr/>
      <dgm:t>
        <a:bodyPr/>
        <a:lstStyle/>
        <a:p>
          <a:endParaRPr lang="en-GB"/>
        </a:p>
      </dgm:t>
    </dgm:pt>
    <dgm:pt modelId="{D7B78A35-B034-4863-8839-A0F4C8B8076E}">
      <dgm:prSet phldrT="[Text]"/>
      <dgm:spPr/>
      <dgm:t>
        <a:bodyPr/>
        <a:lstStyle/>
        <a:p>
          <a:r>
            <a:rPr lang="en-GB" dirty="0"/>
            <a:t>Words (what)</a:t>
          </a:r>
        </a:p>
      </dgm:t>
    </dgm:pt>
    <dgm:pt modelId="{B83EA559-61D9-4799-9718-A4484B3E8407}" type="parTrans" cxnId="{F47C03C3-538D-4702-9890-3C898AFE86CD}">
      <dgm:prSet/>
      <dgm:spPr/>
      <dgm:t>
        <a:bodyPr/>
        <a:lstStyle/>
        <a:p>
          <a:endParaRPr lang="en-GB"/>
        </a:p>
      </dgm:t>
    </dgm:pt>
    <dgm:pt modelId="{A3502985-7852-4100-AF60-8F0A0838719C}" type="sibTrans" cxnId="{F47C03C3-538D-4702-9890-3C898AFE86CD}">
      <dgm:prSet/>
      <dgm:spPr/>
      <dgm:t>
        <a:bodyPr/>
        <a:lstStyle/>
        <a:p>
          <a:endParaRPr lang="en-GB"/>
        </a:p>
      </dgm:t>
    </dgm:pt>
    <dgm:pt modelId="{44AA60F4-A98F-4692-B2B7-C382FB809985}" type="pres">
      <dgm:prSet presAssocID="{4E0885EE-B77C-4EC5-928A-F5C1119DEE70}" presName="compositeShape" presStyleCnt="0">
        <dgm:presLayoutVars>
          <dgm:dir/>
          <dgm:resizeHandles/>
        </dgm:presLayoutVars>
      </dgm:prSet>
      <dgm:spPr/>
    </dgm:pt>
    <dgm:pt modelId="{89D8D997-A161-45EE-A4B0-175622DCD5B4}" type="pres">
      <dgm:prSet presAssocID="{4E0885EE-B77C-4EC5-928A-F5C1119DEE70}" presName="pyramid" presStyleLbl="node1" presStyleIdx="0" presStyleCnt="1" custLinFactNeighborX="388" custLinFactNeighborY="-3367"/>
      <dgm:spPr/>
    </dgm:pt>
    <dgm:pt modelId="{D72F0BA3-DC42-48D7-B073-243DB8978427}" type="pres">
      <dgm:prSet presAssocID="{4E0885EE-B77C-4EC5-928A-F5C1119DEE70}" presName="theList" presStyleCnt="0"/>
      <dgm:spPr/>
    </dgm:pt>
    <dgm:pt modelId="{508901C2-BC72-4990-AF9A-45258AA930F8}" type="pres">
      <dgm:prSet presAssocID="{4250AF13-A3C7-4E70-A63B-1EE5C249836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5F649-2E62-4C5A-AF94-B41DB0802B84}" type="pres">
      <dgm:prSet presAssocID="{4250AF13-A3C7-4E70-A63B-1EE5C2498367}" presName="aSpace" presStyleCnt="0"/>
      <dgm:spPr/>
    </dgm:pt>
    <dgm:pt modelId="{10A98920-1FEC-4DE1-A813-C6A9C1D24CF0}" type="pres">
      <dgm:prSet presAssocID="{6088B686-C6C2-4E29-823B-4C41DF41F6D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5A6D8-3696-426B-A69D-869CD3BFEFE1}" type="pres">
      <dgm:prSet presAssocID="{6088B686-C6C2-4E29-823B-4C41DF41F6D9}" presName="aSpace" presStyleCnt="0"/>
      <dgm:spPr/>
    </dgm:pt>
    <dgm:pt modelId="{0AAA5F7C-E8EF-42EA-A889-C87D2ACA423C}" type="pres">
      <dgm:prSet presAssocID="{D7B78A35-B034-4863-8839-A0F4C8B8076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34204-29BD-48F7-8376-3C5551D4C86C}" type="pres">
      <dgm:prSet presAssocID="{D7B78A35-B034-4863-8839-A0F4C8B8076E}" presName="aSpace" presStyleCnt="0"/>
      <dgm:spPr/>
    </dgm:pt>
  </dgm:ptLst>
  <dgm:cxnLst>
    <dgm:cxn modelId="{DFF58886-C929-4EA9-91DD-96AA094FF6CE}" srcId="{4E0885EE-B77C-4EC5-928A-F5C1119DEE70}" destId="{4250AF13-A3C7-4E70-A63B-1EE5C2498367}" srcOrd="0" destOrd="0" parTransId="{F86DB301-1265-4997-B949-224720EC614D}" sibTransId="{A253C5CD-2158-4F6D-B67E-D0A8F6974A75}"/>
    <dgm:cxn modelId="{464C1C7B-3B13-CF4A-9777-07B823861ACF}" type="presOf" srcId="{D7B78A35-B034-4863-8839-A0F4C8B8076E}" destId="{0AAA5F7C-E8EF-42EA-A889-C87D2ACA423C}" srcOrd="0" destOrd="0" presId="urn:microsoft.com/office/officeart/2005/8/layout/pyramid2"/>
    <dgm:cxn modelId="{0E3166AE-6D45-3F42-8418-823E3CA805D0}" type="presOf" srcId="{4E0885EE-B77C-4EC5-928A-F5C1119DEE70}" destId="{44AA60F4-A98F-4692-B2B7-C382FB809985}" srcOrd="0" destOrd="0" presId="urn:microsoft.com/office/officeart/2005/8/layout/pyramid2"/>
    <dgm:cxn modelId="{F47C03C3-538D-4702-9890-3C898AFE86CD}" srcId="{4E0885EE-B77C-4EC5-928A-F5C1119DEE70}" destId="{D7B78A35-B034-4863-8839-A0F4C8B8076E}" srcOrd="2" destOrd="0" parTransId="{B83EA559-61D9-4799-9718-A4484B3E8407}" sibTransId="{A3502985-7852-4100-AF60-8F0A0838719C}"/>
    <dgm:cxn modelId="{8D37B266-3988-E540-A1E3-DF365EB66FFC}" type="presOf" srcId="{6088B686-C6C2-4E29-823B-4C41DF41F6D9}" destId="{10A98920-1FEC-4DE1-A813-C6A9C1D24CF0}" srcOrd="0" destOrd="0" presId="urn:microsoft.com/office/officeart/2005/8/layout/pyramid2"/>
    <dgm:cxn modelId="{E30998BA-F382-7741-B86B-B8011450E80F}" type="presOf" srcId="{4250AF13-A3C7-4E70-A63B-1EE5C2498367}" destId="{508901C2-BC72-4990-AF9A-45258AA930F8}" srcOrd="0" destOrd="0" presId="urn:microsoft.com/office/officeart/2005/8/layout/pyramid2"/>
    <dgm:cxn modelId="{D74762D5-2971-4D30-AF93-451572827B21}" srcId="{4E0885EE-B77C-4EC5-928A-F5C1119DEE70}" destId="{6088B686-C6C2-4E29-823B-4C41DF41F6D9}" srcOrd="1" destOrd="0" parTransId="{516EEE2D-DDDD-48E5-B1AB-A2C9907A2901}" sibTransId="{07EE543B-261D-419D-BC99-911BC640E10A}"/>
    <dgm:cxn modelId="{5F734DCB-5BBE-C54B-BF3D-A08A98DDDEEC}" type="presParOf" srcId="{44AA60F4-A98F-4692-B2B7-C382FB809985}" destId="{89D8D997-A161-45EE-A4B0-175622DCD5B4}" srcOrd="0" destOrd="0" presId="urn:microsoft.com/office/officeart/2005/8/layout/pyramid2"/>
    <dgm:cxn modelId="{D93BAEE4-C9A0-9846-8295-BE696FE6E833}" type="presParOf" srcId="{44AA60F4-A98F-4692-B2B7-C382FB809985}" destId="{D72F0BA3-DC42-48D7-B073-243DB8978427}" srcOrd="1" destOrd="0" presId="urn:microsoft.com/office/officeart/2005/8/layout/pyramid2"/>
    <dgm:cxn modelId="{E600E860-6C39-8943-813F-AC5F3612C914}" type="presParOf" srcId="{D72F0BA3-DC42-48D7-B073-243DB8978427}" destId="{508901C2-BC72-4990-AF9A-45258AA930F8}" srcOrd="0" destOrd="0" presId="urn:microsoft.com/office/officeart/2005/8/layout/pyramid2"/>
    <dgm:cxn modelId="{A6A48F8C-1873-B546-8FCC-43027371E22B}" type="presParOf" srcId="{D72F0BA3-DC42-48D7-B073-243DB8978427}" destId="{2955F649-2E62-4C5A-AF94-B41DB0802B84}" srcOrd="1" destOrd="0" presId="urn:microsoft.com/office/officeart/2005/8/layout/pyramid2"/>
    <dgm:cxn modelId="{41E99EDA-E64D-0144-A6B6-FA4386FB9EF3}" type="presParOf" srcId="{D72F0BA3-DC42-48D7-B073-243DB8978427}" destId="{10A98920-1FEC-4DE1-A813-C6A9C1D24CF0}" srcOrd="2" destOrd="0" presId="urn:microsoft.com/office/officeart/2005/8/layout/pyramid2"/>
    <dgm:cxn modelId="{BA592432-F0DC-6E4A-93CA-F1D2B338BBB4}" type="presParOf" srcId="{D72F0BA3-DC42-48D7-B073-243DB8978427}" destId="{57F5A6D8-3696-426B-A69D-869CD3BFEFE1}" srcOrd="3" destOrd="0" presId="urn:microsoft.com/office/officeart/2005/8/layout/pyramid2"/>
    <dgm:cxn modelId="{65460117-7803-AF40-93BC-586543DBF309}" type="presParOf" srcId="{D72F0BA3-DC42-48D7-B073-243DB8978427}" destId="{0AAA5F7C-E8EF-42EA-A889-C87D2ACA423C}" srcOrd="4" destOrd="0" presId="urn:microsoft.com/office/officeart/2005/8/layout/pyramid2"/>
    <dgm:cxn modelId="{40E2123E-D8E8-804A-9C56-B2B28CBA2EF3}" type="presParOf" srcId="{D72F0BA3-DC42-48D7-B073-243DB8978427}" destId="{ECD34204-29BD-48F7-8376-3C5551D4C86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8D997-A161-45EE-A4B0-175622DCD5B4}">
      <dsp:nvSpPr>
        <dsp:cNvPr id="0" name=""/>
        <dsp:cNvSpPr/>
      </dsp:nvSpPr>
      <dsp:spPr>
        <a:xfrm>
          <a:off x="13625" y="0"/>
          <a:ext cx="3511826" cy="4525963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8901C2-BC72-4990-AF9A-45258AA930F8}">
      <dsp:nvSpPr>
        <dsp:cNvPr id="0" name=""/>
        <dsp:cNvSpPr/>
      </dsp:nvSpPr>
      <dsp:spPr>
        <a:xfrm>
          <a:off x="1755913" y="455027"/>
          <a:ext cx="2282686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Meaning (Shared understanding) </a:t>
          </a:r>
        </a:p>
      </dsp:txBody>
      <dsp:txXfrm>
        <a:off x="1808213" y="507327"/>
        <a:ext cx="2178086" cy="966780"/>
      </dsp:txXfrm>
    </dsp:sp>
    <dsp:sp modelId="{10A98920-1FEC-4DE1-A813-C6A9C1D24CF0}">
      <dsp:nvSpPr>
        <dsp:cNvPr id="0" name=""/>
        <dsp:cNvSpPr/>
      </dsp:nvSpPr>
      <dsp:spPr>
        <a:xfrm>
          <a:off x="1755913" y="1660330"/>
          <a:ext cx="2282686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Feeling (how)</a:t>
          </a:r>
        </a:p>
      </dsp:txBody>
      <dsp:txXfrm>
        <a:off x="1808213" y="1712630"/>
        <a:ext cx="2178086" cy="966780"/>
      </dsp:txXfrm>
    </dsp:sp>
    <dsp:sp modelId="{0AAA5F7C-E8EF-42EA-A889-C87D2ACA423C}">
      <dsp:nvSpPr>
        <dsp:cNvPr id="0" name=""/>
        <dsp:cNvSpPr/>
      </dsp:nvSpPr>
      <dsp:spPr>
        <a:xfrm>
          <a:off x="1755913" y="2865632"/>
          <a:ext cx="2282686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Words (what)</a:t>
          </a:r>
        </a:p>
      </dsp:txBody>
      <dsp:txXfrm>
        <a:off x="1808213" y="2917932"/>
        <a:ext cx="2178086" cy="966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E17C552-CF4B-46FA-A0A6-CD22A870E475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2FF1923-936C-4DB1-A3DF-3AE596C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Times"/>
              </a:rPr>
              <a:t>… TO COMPLEX/WICKED PROBLEMS/GRAND CHALLENGES/COMPLEX ISSUES</a:t>
            </a:r>
            <a:endParaRPr lang="en-US">
              <a:latin typeface="Times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1pPr>
            <a:lvl2pPr marL="770686" indent="-296417"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2pPr>
            <a:lvl3pPr marL="1185670" indent="-237134"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3pPr>
            <a:lvl4pPr marL="1659939" indent="-237134"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4pPr>
            <a:lvl5pPr marL="2134208" indent="-237134"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5pPr>
            <a:lvl6pPr marL="2608476" indent="-237134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6pPr>
            <a:lvl7pPr marL="3082744" indent="-237134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7pPr>
            <a:lvl8pPr marL="3557012" indent="-237134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8pPr>
            <a:lvl9pPr marL="4031280" indent="-237134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pPr eaLnBrk="1" hangingPunct="1">
              <a:defRPr/>
            </a:pPr>
            <a:fld id="{13E44FBF-8995-483B-BE23-5870689FAA56}" type="slidenum">
              <a:rPr lang="en-US" i="0" smtClean="0">
                <a:solidFill>
                  <a:srgbClr val="000000"/>
                </a:solidFill>
                <a:latin typeface="Times" charset="0"/>
              </a:rPr>
              <a:pPr eaLnBrk="1" hangingPunct="1">
                <a:defRPr/>
              </a:pPr>
              <a:t>1</a:t>
            </a:fld>
            <a:endParaRPr lang="en-US" i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9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9D1F22-0DBD-406D-A940-E1A4F7FB077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7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b="1" dirty="0"/>
              <a:t>‘I just hear words’ listening</a:t>
            </a:r>
          </a:p>
          <a:p>
            <a:pPr>
              <a:defRPr/>
            </a:pPr>
            <a:r>
              <a:rPr lang="en-GB" dirty="0"/>
              <a:t>There are conversations where we hear words, but we don’t take them in.</a:t>
            </a:r>
          </a:p>
          <a:p>
            <a:pPr>
              <a:defRPr/>
            </a:pPr>
            <a:r>
              <a:rPr lang="en-GB" dirty="0"/>
              <a:t>We have so much else going on in our minds that we can be looking at a</a:t>
            </a:r>
          </a:p>
          <a:p>
            <a:pPr>
              <a:defRPr/>
            </a:pPr>
            <a:r>
              <a:rPr lang="en-GB" dirty="0"/>
              <a:t>person as he or she speaks to us, but we just hear words and nothing behind</a:t>
            </a:r>
          </a:p>
          <a:p>
            <a:pPr>
              <a:defRPr/>
            </a:pPr>
            <a:r>
              <a:rPr lang="en-GB" dirty="0"/>
              <a:t>them. Nothing engages with us. It’s almost non-listening, except we’re in the</a:t>
            </a:r>
          </a:p>
          <a:p>
            <a:pPr>
              <a:defRPr/>
            </a:pPr>
            <a:r>
              <a:rPr lang="en-GB" dirty="0"/>
              <a:t>conversation. We’re likely to respond with something that bears no relation</a:t>
            </a:r>
          </a:p>
          <a:p>
            <a:pPr>
              <a:defRPr/>
            </a:pPr>
            <a:r>
              <a:rPr lang="en-GB" dirty="0"/>
              <a:t>to what the other person has said to us.</a:t>
            </a:r>
          </a:p>
          <a:p>
            <a:pPr>
              <a:defRPr/>
            </a:pPr>
            <a:r>
              <a:rPr lang="en-GB" b="1" dirty="0"/>
              <a:t>‘Me too’ listening</a:t>
            </a:r>
          </a:p>
          <a:p>
            <a:pPr>
              <a:defRPr/>
            </a:pPr>
            <a:r>
              <a:rPr lang="en-GB" dirty="0"/>
              <a:t>We’ve probably all had times when we’re thinking about how the conversation</a:t>
            </a:r>
          </a:p>
          <a:p>
            <a:pPr>
              <a:defRPr/>
            </a:pPr>
            <a:r>
              <a:rPr lang="en-GB" dirty="0"/>
              <a:t>relates to us. We think of what experiences we have to match, and</a:t>
            </a:r>
          </a:p>
          <a:p>
            <a:pPr>
              <a:defRPr/>
            </a:pPr>
            <a:r>
              <a:rPr lang="en-GB" dirty="0"/>
              <a:t>ultimately we either consciously or unconsciously want to bring the</a:t>
            </a:r>
          </a:p>
          <a:p>
            <a:pPr>
              <a:defRPr/>
            </a:pPr>
            <a:r>
              <a:rPr lang="en-GB" dirty="0"/>
              <a:t>conversation back to us.</a:t>
            </a:r>
          </a:p>
          <a:p>
            <a:pPr>
              <a:defRPr/>
            </a:pPr>
            <a:r>
              <a:rPr lang="en-GB" b="1" dirty="0"/>
              <a:t>‘Here’s what I’d do’ listening</a:t>
            </a:r>
          </a:p>
          <a:p>
            <a:pPr>
              <a:defRPr/>
            </a:pPr>
            <a:r>
              <a:rPr lang="en-GB" dirty="0"/>
              <a:t>Now we’re beginning to give the other person some a􀄴</a:t>
            </a:r>
            <a:r>
              <a:rPr lang="en-GB" dirty="0" err="1"/>
              <a:t>ention</a:t>
            </a:r>
            <a:r>
              <a:rPr lang="en-GB" dirty="0"/>
              <a:t>. We might</a:t>
            </a:r>
          </a:p>
          <a:p>
            <a:pPr>
              <a:defRPr/>
            </a:pPr>
            <a:r>
              <a:rPr lang="en-GB" dirty="0"/>
              <a:t>respond to what he or she is saying by offering information or advice. We</a:t>
            </a:r>
          </a:p>
          <a:p>
            <a:pPr>
              <a:defRPr/>
            </a:pPr>
            <a:r>
              <a:rPr lang="en-GB" dirty="0"/>
              <a:t>hear what he or she asks us, and respond in an ‘automatic’ fashion. We’re</a:t>
            </a:r>
          </a:p>
          <a:p>
            <a:pPr>
              <a:defRPr/>
            </a:pPr>
            <a:r>
              <a:rPr lang="en-GB" dirty="0"/>
              <a:t>becoming more aware of his or her needs, rather than just addressing our</a:t>
            </a:r>
          </a:p>
          <a:p>
            <a:pPr>
              <a:defRPr/>
            </a:pPr>
            <a:r>
              <a:rPr lang="en-GB" dirty="0"/>
              <a:t>own, even on an unconscious level.</a:t>
            </a:r>
          </a:p>
          <a:p>
            <a:pPr>
              <a:defRPr/>
            </a:pPr>
            <a:r>
              <a:rPr lang="en-GB" b="1" dirty="0"/>
              <a:t>Emotional listening</a:t>
            </a:r>
          </a:p>
          <a:p>
            <a:pPr>
              <a:defRPr/>
            </a:pPr>
            <a:r>
              <a:rPr lang="en-GB" dirty="0"/>
              <a:t>Here is where the big </a:t>
            </a:r>
            <a:r>
              <a:rPr lang="en-GB" dirty="0" err="1"/>
              <a:t>shi</a:t>
            </a:r>
            <a:r>
              <a:rPr lang="en-GB" dirty="0"/>
              <a:t>􀄞 comes in the levels of listening and this is where</a:t>
            </a:r>
          </a:p>
          <a:p>
            <a:pPr>
              <a:defRPr/>
            </a:pPr>
            <a:r>
              <a:rPr lang="en-GB" dirty="0"/>
              <a:t>EI coaches come into their own. The listener begins to give real space and</a:t>
            </a:r>
          </a:p>
          <a:p>
            <a:pPr>
              <a:defRPr/>
            </a:pPr>
            <a:r>
              <a:rPr lang="en-GB" dirty="0"/>
              <a:t>time to the speaker, encouraging him or her to expand his or her thinking</a:t>
            </a:r>
          </a:p>
          <a:p>
            <a:pPr>
              <a:defRPr/>
            </a:pPr>
            <a:r>
              <a:rPr lang="en-GB" dirty="0"/>
              <a:t>and exploration. They keep themselves out of the thought process and the</a:t>
            </a:r>
          </a:p>
          <a:p>
            <a:pPr>
              <a:defRPr/>
            </a:pPr>
            <a:r>
              <a:rPr lang="en-GB" dirty="0"/>
              <a:t>focus is on the speaker and the speaker’s thoughts </a:t>
            </a:r>
            <a:r>
              <a:rPr lang="en-GB" i="1" dirty="0"/>
              <a:t>and feelings. We can start</a:t>
            </a:r>
          </a:p>
          <a:p>
            <a:pPr>
              <a:defRPr/>
            </a:pPr>
            <a:r>
              <a:rPr lang="en-GB" dirty="0"/>
              <a:t>to listen beyond the words, but still take care not to make any assumptions</a:t>
            </a:r>
          </a:p>
          <a:p>
            <a:pPr>
              <a:defRPr/>
            </a:pPr>
            <a:r>
              <a:rPr lang="en-GB" dirty="0"/>
              <a:t>about what emotions the speaker might be experiencing. What changes are</a:t>
            </a:r>
          </a:p>
          <a:p>
            <a:pPr>
              <a:defRPr/>
            </a:pPr>
            <a:r>
              <a:rPr lang="en-GB" dirty="0"/>
              <a:t>there in the speaker’s tone of voice; does he or she hesitate, sigh or pause?</a:t>
            </a:r>
          </a:p>
          <a:p>
            <a:pPr>
              <a:defRPr/>
            </a:pPr>
            <a:r>
              <a:rPr lang="en-GB" dirty="0"/>
              <a:t>What about his or her body language, eye contact and facial expressions?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E538DF-D66D-4ADC-B33B-6ACD5C60331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3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575C522-6225-4FFB-9655-F108EAA2B8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8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1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9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4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66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61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50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080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5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4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19F85-E2FF-4DDA-92C4-63494FA1BF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30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88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5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4BEF-94FD-433B-BADA-515B8423D0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52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649E-CDC6-442F-8104-7C4D464384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0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2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7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23" Type="http://schemas.openxmlformats.org/officeDocument/2006/relationships/image" Target="../media/image5.png"/><Relationship Id="rId24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E742C1A4-987F-450E-933A-3F6F75856AE8}"/>
              </a:ext>
            </a:extLst>
          </p:cNvPr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2CDA48A9-DDB8-4744-AC74-6BD6B3210E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4615494C-CCB6-4570-8AC8-FDB2C6FD8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7B9329E-2310-4A89-92DB-1066002F37B7}"/>
              </a:ext>
            </a:extLst>
          </p:cNvPr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8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05" r:id="rId18"/>
    <p:sldLayoutId id="2147483806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0" y="1524000"/>
            <a:ext cx="6172200" cy="13398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 dirty="0"/>
              <a:t>Active Listening</a:t>
            </a:r>
            <a:br>
              <a:rPr lang="en-US" sz="4000" dirty="0"/>
            </a:br>
            <a:r>
              <a:rPr lang="en-US" sz="4000" dirty="0"/>
              <a:t>for One Health Leadership</a:t>
            </a:r>
            <a:r>
              <a:rPr lang="en-US" sz="5300" dirty="0"/>
              <a:t/>
            </a:r>
            <a:br>
              <a:rPr lang="en-US" sz="5300" dirty="0"/>
            </a:br>
            <a:r>
              <a:rPr lang="en-US" sz="5300" dirty="0"/>
              <a:t/>
            </a:r>
            <a:br>
              <a:rPr lang="en-US" sz="5300" dirty="0"/>
            </a:b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PowerPoint No. 6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189038" y="3962400"/>
            <a:ext cx="734536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b="1" kern="0" dirty="0">
                <a:solidFill>
                  <a:srgbClr val="800000"/>
                </a:solidFill>
                <a:latin typeface="Franklin Gothic Book"/>
                <a:ea typeface="+mj-ea"/>
                <a:cs typeface="+mj-cs"/>
              </a:rPr>
              <a:t/>
            </a:r>
            <a:br>
              <a:rPr lang="en-US" sz="3200" b="1" kern="0" dirty="0">
                <a:solidFill>
                  <a:srgbClr val="800000"/>
                </a:solidFill>
                <a:latin typeface="Franklin Gothic Book"/>
                <a:ea typeface="+mj-ea"/>
                <a:cs typeface="+mj-cs"/>
              </a:rPr>
            </a:br>
            <a:r>
              <a:rPr lang="en-US" sz="2400" kern="0">
                <a:solidFill>
                  <a:srgbClr val="000000"/>
                </a:solidFill>
                <a:latin typeface="Franklin Gothic Book"/>
                <a:ea typeface="+mj-ea"/>
                <a:cs typeface="+mj-cs"/>
              </a:rPr>
              <a:t> </a:t>
            </a:r>
            <a:endParaRPr lang="en-US" sz="1600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 bwMode="auto">
          <a:xfrm>
            <a:off x="381000" y="457200"/>
            <a:ext cx="82296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How you felt as a listener?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u="sng" dirty="0"/>
              <a:t>Attentive</a:t>
            </a:r>
            <a:r>
              <a:rPr lang="en-US" dirty="0"/>
              <a:t>, challenged, seeking to understand, </a:t>
            </a:r>
            <a:r>
              <a:rPr lang="en-US" u="sng" dirty="0"/>
              <a:t>interested</a:t>
            </a:r>
          </a:p>
          <a:p>
            <a:pPr>
              <a:defRPr/>
            </a:pPr>
            <a:r>
              <a:rPr lang="en-US" u="sng" dirty="0"/>
              <a:t>Challenged</a:t>
            </a:r>
          </a:p>
          <a:p>
            <a:pPr>
              <a:defRPr/>
            </a:pPr>
            <a:r>
              <a:rPr lang="en-US" dirty="0"/>
              <a:t>Took </a:t>
            </a:r>
            <a:r>
              <a:rPr lang="en-US" u="sng" dirty="0"/>
              <a:t>effort</a:t>
            </a:r>
            <a:r>
              <a:rPr lang="en-US" dirty="0"/>
              <a:t> to pay attention, </a:t>
            </a:r>
            <a:r>
              <a:rPr lang="en-US" u="sng" dirty="0"/>
              <a:t>appreciated</a:t>
            </a:r>
            <a:r>
              <a:rPr lang="en-US" dirty="0"/>
              <a:t> (by speaker), recognized areas for continuous improvement (</a:t>
            </a:r>
            <a:r>
              <a:rPr lang="en-US" dirty="0" smtClean="0"/>
              <a:t>e.g. </a:t>
            </a:r>
            <a:r>
              <a:rPr lang="en-US" dirty="0"/>
              <a:t>‘but’)</a:t>
            </a:r>
          </a:p>
          <a:p>
            <a:pPr>
              <a:defRPr/>
            </a:pPr>
            <a:r>
              <a:rPr lang="en-US" dirty="0"/>
              <a:t>Amazed at </a:t>
            </a:r>
            <a:r>
              <a:rPr lang="en-US" u="sng" dirty="0"/>
              <a:t>confidence</a:t>
            </a:r>
            <a:r>
              <a:rPr lang="en-US" dirty="0"/>
              <a:t> of speaker</a:t>
            </a:r>
          </a:p>
          <a:p>
            <a:pPr>
              <a:defRPr/>
            </a:pPr>
            <a:r>
              <a:rPr lang="en-US" dirty="0"/>
              <a:t>Difficult to follow speaker (too fast and facing away from listener)</a:t>
            </a:r>
          </a:p>
          <a:p>
            <a:pPr>
              <a:defRPr/>
            </a:pPr>
            <a:r>
              <a:rPr lang="en-US" dirty="0"/>
              <a:t>Not well informed / briefed on subject matter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78A9D91-0389-4EDA-84DA-C6AF1C8D1781}" type="slidenum">
              <a:rPr lang="en-US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07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 bwMode="auto">
          <a:xfrm>
            <a:off x="1176866" y="533401"/>
            <a:ext cx="6798734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Observer:  What did you see?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Good non-verbal communication, no disruption, paraphrasing</a:t>
            </a:r>
          </a:p>
          <a:p>
            <a:pPr>
              <a:defRPr/>
            </a:pPr>
            <a:r>
              <a:rPr lang="en-US" dirty="0"/>
              <a:t>Building rapport between speaker and listener</a:t>
            </a:r>
          </a:p>
          <a:p>
            <a:pPr>
              <a:defRPr/>
            </a:pPr>
            <a:r>
              <a:rPr lang="en-US" dirty="0"/>
              <a:t>Good communication and follow-up questions</a:t>
            </a:r>
          </a:p>
          <a:p>
            <a:pPr>
              <a:defRPr/>
            </a:pPr>
            <a:r>
              <a:rPr lang="en-US" dirty="0"/>
              <a:t>Artificial (created observation of good practices and no critical behavior)</a:t>
            </a:r>
          </a:p>
          <a:p>
            <a:pPr>
              <a:defRPr/>
            </a:pPr>
            <a:r>
              <a:rPr lang="en-US" dirty="0"/>
              <a:t>Good non-verbal and verbal communication</a:t>
            </a:r>
          </a:p>
          <a:p>
            <a:pPr>
              <a:defRPr/>
            </a:pPr>
            <a:r>
              <a:rPr lang="en-US" dirty="0"/>
              <a:t>Natural feeling, need for speaker to be knowledgeable about subject matter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D8E39FF-42BB-4010-97CA-814ED4BBC419}" type="slidenum">
              <a:rPr lang="en-US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10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799"/>
            <a:ext cx="8001000" cy="69691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900" dirty="0">
                <a:solidFill>
                  <a:schemeClr val="accent6"/>
                </a:solidFill>
              </a:rPr>
              <a:t>Keys to becoming a skilled listener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82713"/>
            <a:ext cx="8258175" cy="437832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2400" dirty="0"/>
              <a:t>Make intentional choice to listen  </a:t>
            </a:r>
          </a:p>
          <a:p>
            <a:pPr marL="457200" lvl="1" indent="0">
              <a:buFontTx/>
              <a:buNone/>
              <a:defRPr/>
            </a:pPr>
            <a:r>
              <a:rPr lang="en-US" sz="2000" dirty="0"/>
              <a:t>LISTEN WITH ATTENTION</a:t>
            </a:r>
            <a:endParaRPr lang="en-GB" sz="2000" dirty="0"/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/>
              <a:t>Invest in other person’s point of view  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000" dirty="0"/>
              <a:t>WALK IN THEIR SHOES</a:t>
            </a:r>
            <a:endParaRPr lang="en-GB" sz="2000" dirty="0"/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/>
              <a:t>Look, act, and be interested  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000" dirty="0"/>
              <a:t>PAY ATTENTION </a:t>
            </a:r>
            <a:endParaRPr lang="en-GB" sz="2000" dirty="0"/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/>
              <a:t>Do not interrupt, block, or stop communication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000" dirty="0"/>
              <a:t>RESPECT SPEAKER</a:t>
            </a:r>
            <a:endParaRPr lang="en-GB" sz="2000" dirty="0"/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/>
              <a:t>Listen to words and the music (emotion) 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000" dirty="0"/>
              <a:t>LISTEN WITH YOUR HEAD </a:t>
            </a:r>
            <a:r>
              <a:rPr lang="en-US" sz="2000" b="1" dirty="0"/>
              <a:t>AND</a:t>
            </a:r>
            <a:r>
              <a:rPr lang="en-US" sz="2000" dirty="0"/>
              <a:t> YOUR HEART</a:t>
            </a:r>
          </a:p>
          <a:p>
            <a:pPr>
              <a:buFont typeface="Wingdings" pitchFamily="2" charset="2"/>
              <a:buChar char="q"/>
              <a:defRPr/>
            </a:pPr>
            <a:endParaRPr lang="en-GB" sz="2400" dirty="0"/>
          </a:p>
          <a:p>
            <a:pPr>
              <a:buFontTx/>
              <a:buNone/>
              <a:defRPr/>
            </a:pPr>
            <a:r>
              <a:rPr lang="en-US" sz="2400" b="1" dirty="0"/>
              <a:t/>
            </a:r>
            <a:br>
              <a:rPr lang="en-US" sz="2400" b="1" dirty="0"/>
            </a:b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86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33401"/>
            <a:ext cx="7433734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900" dirty="0">
                <a:solidFill>
                  <a:schemeClr val="accent6"/>
                </a:solidFill>
              </a:rPr>
              <a:t>Keys to becoming a skilled listener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25" y="1447800"/>
            <a:ext cx="7880350" cy="452913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2000" dirty="0"/>
              <a:t>Ask only clarifying questions </a:t>
            </a:r>
          </a:p>
          <a:p>
            <a:pPr marL="457200" lvl="1" indent="0">
              <a:buFontTx/>
              <a:buNone/>
              <a:defRPr/>
            </a:pPr>
            <a:r>
              <a:rPr lang="en-US" sz="1600" dirty="0"/>
              <a:t>BE SURE YOU TRULY UNDERSTAND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000" dirty="0"/>
              <a:t>Try not to judge or evaluate   </a:t>
            </a:r>
          </a:p>
          <a:p>
            <a:pPr marL="457200" lvl="1" indent="0">
              <a:buFontTx/>
              <a:buNone/>
              <a:defRPr/>
            </a:pPr>
            <a:r>
              <a:rPr lang="en-US" sz="1600" dirty="0"/>
              <a:t>SUSPEND JUDGMENT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000" dirty="0"/>
              <a:t>Pay attention to your own behavior  </a:t>
            </a:r>
          </a:p>
          <a:p>
            <a:pPr marL="457200" lvl="1" indent="0">
              <a:buFontTx/>
              <a:buNone/>
              <a:defRPr/>
            </a:pPr>
            <a:r>
              <a:rPr lang="en-US" sz="1600" dirty="0"/>
              <a:t>BE SELF AWARE</a:t>
            </a:r>
            <a:endParaRPr lang="en-GB" sz="1600" dirty="0"/>
          </a:p>
          <a:p>
            <a:pPr>
              <a:buFont typeface="Wingdings" pitchFamily="2" charset="2"/>
              <a:buChar char="q"/>
              <a:defRPr/>
            </a:pPr>
            <a:r>
              <a:rPr lang="en-US" sz="2000" dirty="0"/>
              <a:t>If anger or strong emotions surface - add light, not heat to the process </a:t>
            </a:r>
          </a:p>
          <a:p>
            <a:pPr marL="457200" lvl="1" indent="0">
              <a:buFontTx/>
              <a:buNone/>
              <a:defRPr/>
            </a:pPr>
            <a:r>
              <a:rPr lang="en-US" sz="1600" dirty="0"/>
              <a:t>BE CALM </a:t>
            </a:r>
            <a:endParaRPr lang="en-GB" sz="1600" dirty="0"/>
          </a:p>
          <a:p>
            <a:pPr>
              <a:buFont typeface="Wingdings" pitchFamily="2" charset="2"/>
              <a:buChar char="q"/>
              <a:defRPr/>
            </a:pPr>
            <a:r>
              <a:rPr lang="en-US" sz="2000" dirty="0"/>
              <a:t>Allow silences and pauses. </a:t>
            </a:r>
          </a:p>
          <a:p>
            <a:pPr marL="457200" lvl="1" indent="0">
              <a:buFontTx/>
              <a:buNone/>
              <a:defRPr/>
            </a:pPr>
            <a:r>
              <a:rPr lang="en-US" sz="1600" dirty="0"/>
              <a:t>BE PATIENT</a:t>
            </a:r>
          </a:p>
          <a:p>
            <a:pPr marL="457200" lvl="1" indent="0">
              <a:buFontTx/>
              <a:buNone/>
              <a:defRPr/>
            </a:pPr>
            <a:endParaRPr lang="en-GB" sz="1600" dirty="0"/>
          </a:p>
          <a:p>
            <a:pPr marL="0" indent="0" algn="ctr">
              <a:buFontTx/>
              <a:buNone/>
              <a:defRPr/>
            </a:pPr>
            <a:r>
              <a:rPr lang="en-US" sz="2400" dirty="0"/>
              <a:t>THE MORE YOU LISTEN, THE MORE YOU CREATE A THINKING ENVIRONMENT FOR EVERYONE!</a:t>
            </a:r>
            <a:endParaRPr lang="en-GB" sz="2400" dirty="0"/>
          </a:p>
          <a:p>
            <a:pPr>
              <a:buFontTx/>
              <a:buNone/>
              <a:defRPr/>
            </a:pPr>
            <a:r>
              <a:rPr lang="en-US" sz="2000" b="1" dirty="0"/>
              <a:t/>
            </a:r>
            <a:br>
              <a:rPr lang="en-US" sz="2000" b="1" dirty="0"/>
            </a:b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24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Listen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dirty="0"/>
              <a:t>L = Look </a:t>
            </a:r>
            <a:r>
              <a:rPr lang="en-US" dirty="0" smtClean="0"/>
              <a:t>interested - get </a:t>
            </a:r>
            <a:r>
              <a:rPr lang="en-US" dirty="0"/>
              <a:t>interested</a:t>
            </a:r>
          </a:p>
          <a:p>
            <a:pPr>
              <a:buFontTx/>
              <a:buNone/>
            </a:pPr>
            <a:r>
              <a:rPr lang="en-US" dirty="0"/>
              <a:t>I = Involve yourself by responding</a:t>
            </a:r>
          </a:p>
          <a:p>
            <a:pPr>
              <a:buFontTx/>
              <a:buNone/>
            </a:pPr>
            <a:r>
              <a:rPr lang="en-US" dirty="0"/>
              <a:t>S = Stay on </a:t>
            </a:r>
            <a:r>
              <a:rPr lang="en-US" dirty="0" smtClean="0"/>
              <a:t>target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T = Test your understanding</a:t>
            </a:r>
          </a:p>
          <a:p>
            <a:pPr>
              <a:buFontTx/>
              <a:buNone/>
            </a:pPr>
            <a:r>
              <a:rPr lang="en-US" dirty="0"/>
              <a:t>E = Evaluate the message</a:t>
            </a:r>
          </a:p>
          <a:p>
            <a:pPr>
              <a:buFontTx/>
              <a:buNone/>
            </a:pPr>
            <a:r>
              <a:rPr lang="en-US" dirty="0"/>
              <a:t>N = Neutralize your feelings</a:t>
            </a:r>
          </a:p>
        </p:txBody>
      </p:sp>
      <p:sp>
        <p:nvSpPr>
          <p:cNvPr id="6554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A8278E7-4234-471F-B2DB-7D84F4D4FF81}" type="datetime1">
              <a:rPr lang="en-US"/>
              <a:pPr/>
              <a:t>11/29/19</a:t>
            </a:fld>
            <a:endParaRPr lang="en-US"/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13825D5-8643-4F9F-BC37-A4399FC1A02B}" type="slidenum">
              <a:rPr lang="en-US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91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xfrm>
            <a:off x="1176865" y="2438400"/>
            <a:ext cx="6798735" cy="190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</a:t>
            </a:r>
            <a:r>
              <a:rPr lang="en-US" dirty="0"/>
              <a:t>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8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 bwMode="auto">
          <a:xfrm>
            <a:off x="457200" y="487362"/>
            <a:ext cx="8229600" cy="960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dirty="0"/>
              <a:t>Objective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4906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Increased </a:t>
            </a:r>
            <a:r>
              <a:rPr lang="en-US" dirty="0"/>
              <a:t>understanding of and improved skills in; </a:t>
            </a:r>
            <a:r>
              <a:rPr lang="en-US" b="1" dirty="0" smtClean="0"/>
              <a:t>active listening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Session Outline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1371600"/>
            <a:ext cx="8302624" cy="449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Dialogue </a:t>
            </a:r>
            <a:r>
              <a:rPr lang="en-US" dirty="0" err="1"/>
              <a:t>vs</a:t>
            </a:r>
            <a:r>
              <a:rPr lang="en-US" dirty="0"/>
              <a:t> Debate</a:t>
            </a:r>
          </a:p>
          <a:p>
            <a:endParaRPr lang="en-US" dirty="0"/>
          </a:p>
          <a:p>
            <a:r>
              <a:rPr lang="en-US" dirty="0"/>
              <a:t>The listening spectrum</a:t>
            </a:r>
          </a:p>
          <a:p>
            <a:endParaRPr lang="en-US" dirty="0"/>
          </a:p>
          <a:p>
            <a:r>
              <a:rPr lang="en-US" dirty="0"/>
              <a:t>Active listening techniques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GB" b="1" dirty="0"/>
              <a:t>Exercise</a:t>
            </a:r>
            <a:r>
              <a:rPr lang="en-GB" dirty="0"/>
              <a:t>: Listening </a:t>
            </a:r>
            <a:r>
              <a:rPr lang="en-GB" dirty="0" smtClean="0"/>
              <a:t>deeply</a:t>
            </a:r>
            <a:endParaRPr lang="en-GB" dirty="0"/>
          </a:p>
          <a:p>
            <a:r>
              <a:rPr lang="en-GB" dirty="0"/>
              <a:t>Keys to becoming a skilled listener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dirty="0">
                <a:solidFill>
                  <a:srgbClr val="740000"/>
                </a:solidFill>
              </a:rPr>
              <a:t>What do you see? </a:t>
            </a:r>
            <a:br>
              <a:rPr lang="en-GB" dirty="0">
                <a:solidFill>
                  <a:srgbClr val="740000"/>
                </a:solidFill>
              </a:rPr>
            </a:br>
            <a:endParaRPr lang="en-GB" dirty="0"/>
          </a:p>
        </p:txBody>
      </p:sp>
      <p:pic>
        <p:nvPicPr>
          <p:cNvPr id="55299" name="Picture 2" descr="http://1.bp.blogspot.com/__W-BaCsSgi4/TD-P9RbeteI/AAAAAAAAAnc/t4oGFFzWlVk/s320/perception_va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2390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900" dirty="0"/>
              <a:t>Dialogue Vs Debate?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066800"/>
          <a:ext cx="8077200" cy="4480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75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Dialogue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Debate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751">
                <a:tc>
                  <a:txBody>
                    <a:bodyPr/>
                    <a:lstStyle/>
                    <a:p>
                      <a:r>
                        <a:rPr lang="en-GB" dirty="0"/>
                        <a:t>Many</a:t>
                      </a:r>
                      <a:r>
                        <a:rPr lang="en-GB" baseline="0" dirty="0"/>
                        <a:t> people have part of </a:t>
                      </a:r>
                      <a:r>
                        <a:rPr lang="en-GB" baseline="0" dirty="0" smtClean="0"/>
                        <a:t>answer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There is a right answer and you have </a:t>
                      </a:r>
                      <a:r>
                        <a:rPr lang="en-GB" dirty="0" smtClean="0"/>
                        <a:t>it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751">
                <a:tc>
                  <a:txBody>
                    <a:bodyPr/>
                    <a:lstStyle/>
                    <a:p>
                      <a:r>
                        <a:rPr lang="en-GB" dirty="0"/>
                        <a:t>Explores common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smtClean="0"/>
                        <a:t>ground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About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smtClean="0"/>
                        <a:t>winning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8528">
                <a:tc>
                  <a:txBody>
                    <a:bodyPr/>
                    <a:lstStyle/>
                    <a:p>
                      <a:r>
                        <a:rPr lang="en-GB" dirty="0"/>
                        <a:t>Listen to understand, create shared meaning, fresh thinking, find agreement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Listen to find</a:t>
                      </a:r>
                      <a:r>
                        <a:rPr lang="en-GB" baseline="0" dirty="0"/>
                        <a:t> flaws and counter arguments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751">
                <a:tc>
                  <a:txBody>
                    <a:bodyPr/>
                    <a:lstStyle/>
                    <a:p>
                      <a:r>
                        <a:rPr lang="en-GB" dirty="0"/>
                        <a:t>Reveals assumptions</a:t>
                      </a:r>
                      <a:r>
                        <a:rPr lang="en-GB" baseline="0" dirty="0"/>
                        <a:t> for evaluation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Defend our own assumptions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751">
                <a:tc>
                  <a:txBody>
                    <a:bodyPr/>
                    <a:lstStyle/>
                    <a:p>
                      <a:r>
                        <a:rPr lang="en-GB" dirty="0"/>
                        <a:t>Discover new options, not seeking closure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Seek a conclusion that ratifies your 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8528">
                <a:tc>
                  <a:txBody>
                    <a:bodyPr/>
                    <a:lstStyle/>
                    <a:p>
                      <a:r>
                        <a:rPr lang="en-GB" dirty="0"/>
                        <a:t>Collaborative: participants work together toward common understanding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Combative:</a:t>
                      </a:r>
                      <a:r>
                        <a:rPr lang="en-GB" baseline="0" dirty="0"/>
                        <a:t> participants try to prove the other side wrong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7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900" dirty="0"/>
              <a:t>The Listening Spectrum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403350" y="1639255"/>
            <a:ext cx="6985000" cy="1008062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03350" y="4437063"/>
            <a:ext cx="6985000" cy="1223962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55875" y="2565400"/>
            <a:ext cx="0" cy="20875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84588" y="2384425"/>
            <a:ext cx="0" cy="2520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00638" y="2235200"/>
            <a:ext cx="0" cy="2814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34163" y="1916113"/>
            <a:ext cx="0" cy="3457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815263" y="1695450"/>
            <a:ext cx="0" cy="381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463" y="5486400"/>
            <a:ext cx="1455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Listener  </a:t>
            </a:r>
          </a:p>
          <a:p>
            <a:pPr>
              <a:defRPr/>
            </a:pPr>
            <a:r>
              <a:rPr lang="en-GB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focussed </a:t>
            </a:r>
          </a:p>
          <a:p>
            <a:pPr>
              <a:defRPr/>
            </a:pPr>
            <a:r>
              <a:rPr lang="en-GB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on self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03350" y="3100388"/>
            <a:ext cx="10255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Just hear</a:t>
            </a:r>
          </a:p>
          <a:p>
            <a:pPr>
              <a:defRPr/>
            </a:pPr>
            <a:r>
              <a:rPr lang="en-GB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words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90813" y="3227388"/>
            <a:ext cx="8715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Me too</a:t>
            </a:r>
          </a:p>
          <a:p>
            <a:pPr>
              <a:defRPr/>
            </a:pPr>
            <a:endParaRPr lang="en-GB" dirty="0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79838" y="3089275"/>
            <a:ext cx="111601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Here is </a:t>
            </a:r>
          </a:p>
          <a:p>
            <a:pPr>
              <a:defRPr/>
            </a:pPr>
            <a:r>
              <a:rPr lang="en-GB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what I</a:t>
            </a:r>
          </a:p>
          <a:p>
            <a:pPr>
              <a:defRPr/>
            </a:pPr>
            <a:r>
              <a:rPr lang="en-GB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would do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30813" y="3089275"/>
            <a:ext cx="128746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Listen to </a:t>
            </a:r>
          </a:p>
          <a:p>
            <a:pPr>
              <a:defRPr/>
            </a:pPr>
            <a:r>
              <a:rPr lang="en-GB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words AND </a:t>
            </a:r>
          </a:p>
          <a:p>
            <a:pPr>
              <a:defRPr/>
            </a:pPr>
            <a:r>
              <a:rPr lang="en-GB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emotion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70675" y="3286125"/>
            <a:ext cx="10175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Intuitive </a:t>
            </a:r>
          </a:p>
          <a:p>
            <a:pPr>
              <a:defRPr/>
            </a:pPr>
            <a:r>
              <a:rPr lang="en-GB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Listening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81938" y="3089275"/>
            <a:ext cx="11366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Listening </a:t>
            </a:r>
          </a:p>
          <a:p>
            <a:pPr>
              <a:defRPr/>
            </a:pPr>
            <a:r>
              <a:rPr lang="en-GB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focussed</a:t>
            </a:r>
          </a:p>
          <a:p>
            <a:pPr>
              <a:defRPr/>
            </a:pPr>
            <a:r>
              <a:rPr lang="en-GB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on others 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403350" y="6154738"/>
            <a:ext cx="58642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419975" y="5784850"/>
            <a:ext cx="1477963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Active</a:t>
            </a:r>
          </a:p>
          <a:p>
            <a:pPr algn="ctr">
              <a:defRPr/>
            </a:pPr>
            <a:r>
              <a:rPr lang="en-GB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8071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33400"/>
            <a:ext cx="6798734" cy="823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900" dirty="0">
                <a:solidFill>
                  <a:schemeClr val="accent6"/>
                </a:solidFill>
              </a:rPr>
              <a:t>Active Listening Techniques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133366" y="12954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7865" y="1356519"/>
            <a:ext cx="44958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i="1" dirty="0"/>
              <a:t>Reflecting </a:t>
            </a:r>
            <a:r>
              <a:rPr lang="en-US" dirty="0"/>
              <a:t>– describing the message using </a:t>
            </a:r>
            <a:r>
              <a:rPr lang="en-US" b="1" i="1" dirty="0"/>
              <a:t>your own </a:t>
            </a:r>
            <a:r>
              <a:rPr lang="en-US" dirty="0"/>
              <a:t>words and sentence structure</a:t>
            </a:r>
          </a:p>
          <a:p>
            <a:pPr>
              <a:defRPr/>
            </a:pPr>
            <a:r>
              <a:rPr lang="en-US" i="1" dirty="0"/>
              <a:t>Paraphrasing </a:t>
            </a:r>
            <a:r>
              <a:rPr lang="en-US" dirty="0"/>
              <a:t>– describing the message using </a:t>
            </a:r>
            <a:r>
              <a:rPr lang="en-US" b="1" i="1" dirty="0"/>
              <a:t>similar</a:t>
            </a:r>
            <a:r>
              <a:rPr lang="en-US" dirty="0"/>
              <a:t> words</a:t>
            </a:r>
          </a:p>
          <a:p>
            <a:pPr>
              <a:defRPr/>
            </a:pPr>
            <a:r>
              <a:rPr lang="en-US" i="1" dirty="0"/>
              <a:t>Repeating </a:t>
            </a:r>
            <a:r>
              <a:rPr lang="en-US" dirty="0"/>
              <a:t>– Repeating the same message using </a:t>
            </a:r>
            <a:r>
              <a:rPr lang="en-US" b="1" i="1" dirty="0"/>
              <a:t>exactly the same words </a:t>
            </a:r>
            <a:r>
              <a:rPr lang="en-US" dirty="0"/>
              <a:t>as the speaker</a:t>
            </a:r>
          </a:p>
        </p:txBody>
      </p:sp>
      <p:sp>
        <p:nvSpPr>
          <p:cNvPr id="5" name="Up Arrow 4"/>
          <p:cNvSpPr/>
          <p:nvPr/>
        </p:nvSpPr>
        <p:spPr>
          <a:xfrm>
            <a:off x="4205288" y="2012950"/>
            <a:ext cx="358775" cy="3600450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09601"/>
            <a:ext cx="6798734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900" dirty="0">
                <a:solidFill>
                  <a:schemeClr val="accent6"/>
                </a:solidFill>
              </a:rPr>
              <a:t>Exercise: Listening Deeply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799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  <a:defRPr/>
            </a:pPr>
            <a:endParaRPr lang="en-GB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200" dirty="0"/>
              <a:t>Break into threes. Each member of the trio will have a role</a:t>
            </a:r>
          </a:p>
          <a:p>
            <a:pPr marL="857250" lvl="1" indent="-457200">
              <a:defRPr/>
            </a:pPr>
            <a:r>
              <a:rPr lang="en-GB" sz="2200" dirty="0"/>
              <a:t> </a:t>
            </a:r>
            <a:r>
              <a:rPr lang="en-GB" sz="2200" i="1" dirty="0" smtClean="0"/>
              <a:t>Speaker, listener and </a:t>
            </a:r>
            <a:r>
              <a:rPr lang="en-GB" sz="2200" i="1" dirty="0"/>
              <a:t>observer (who watches without speaking)</a:t>
            </a:r>
          </a:p>
          <a:p>
            <a:pPr marL="400050" lvl="1" indent="0">
              <a:buFontTx/>
              <a:buNone/>
              <a:defRPr/>
            </a:pPr>
            <a:endParaRPr lang="en-GB" sz="2200" i="1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200" dirty="0" smtClean="0"/>
              <a:t>Provide </a:t>
            </a:r>
            <a:r>
              <a:rPr lang="en-GB" sz="2200" dirty="0"/>
              <a:t>a question to be </a:t>
            </a:r>
            <a:r>
              <a:rPr lang="en-GB" sz="2200" dirty="0" smtClean="0"/>
              <a:t>answered.</a:t>
            </a:r>
            <a:endParaRPr lang="en-GB" sz="2200" dirty="0"/>
          </a:p>
          <a:p>
            <a:pPr marL="457200" indent="-457200">
              <a:buFont typeface="+mj-lt"/>
              <a:buAutoNum type="arabicPeriod"/>
              <a:defRPr/>
            </a:pPr>
            <a:endParaRPr lang="en-GB" sz="2200" i="1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200" i="1" dirty="0"/>
              <a:t>Speaker </a:t>
            </a:r>
            <a:r>
              <a:rPr lang="en-GB" sz="2200" dirty="0"/>
              <a:t>responds to question (3 </a:t>
            </a:r>
            <a:r>
              <a:rPr lang="en-GB" sz="2200" dirty="0" err="1"/>
              <a:t>mins</a:t>
            </a:r>
            <a:r>
              <a:rPr lang="en-GB" sz="2200" dirty="0"/>
              <a:t>)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sz="2200" i="1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200" i="1" dirty="0"/>
              <a:t>Debrief: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GB" sz="2200" i="1" dirty="0"/>
              <a:t>Speaker </a:t>
            </a:r>
            <a:r>
              <a:rPr lang="en-GB" sz="2200" dirty="0"/>
              <a:t>shares how they felt about the exercise (1 minute)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GB" sz="2200" i="1" dirty="0"/>
              <a:t>Listener </a:t>
            </a:r>
            <a:r>
              <a:rPr lang="en-GB" sz="2200" dirty="0"/>
              <a:t>shares how they felt about the exercise (1 minute)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GB" sz="2200" i="1" dirty="0"/>
              <a:t>Observer</a:t>
            </a:r>
            <a:r>
              <a:rPr lang="en-GB" sz="2200" dirty="0"/>
              <a:t> points out what they observed about the process (1 minute)</a:t>
            </a:r>
            <a:endParaRPr lang="en-GB" sz="2200" i="1" dirty="0"/>
          </a:p>
          <a:p>
            <a:pPr marL="857250" lvl="1" indent="-457200">
              <a:buFont typeface="+mj-lt"/>
              <a:buAutoNum type="arabicPeriod"/>
              <a:defRPr/>
            </a:pPr>
            <a:endParaRPr lang="en-GB" sz="2200" i="1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200" dirty="0"/>
              <a:t>Repeat the exercise after rotating roles.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8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 bwMode="auto">
          <a:xfrm>
            <a:off x="1176866" y="533401"/>
            <a:ext cx="6798734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How you felt as a speaker?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endParaRPr lang="en-US" u="sng" dirty="0" smtClean="0"/>
          </a:p>
          <a:p>
            <a:pPr>
              <a:defRPr/>
            </a:pPr>
            <a:r>
              <a:rPr lang="en-US" u="sng" dirty="0" smtClean="0"/>
              <a:t>Confident</a:t>
            </a:r>
            <a:r>
              <a:rPr lang="en-US" dirty="0" smtClean="0"/>
              <a:t> </a:t>
            </a:r>
            <a:r>
              <a:rPr lang="en-US" dirty="0"/>
              <a:t>about ability to facilitate, communicate messages</a:t>
            </a:r>
          </a:p>
          <a:p>
            <a:pPr>
              <a:defRPr/>
            </a:pPr>
            <a:r>
              <a:rPr lang="en-US" u="sng" dirty="0"/>
              <a:t>Challenged</a:t>
            </a:r>
            <a:r>
              <a:rPr lang="en-US" dirty="0"/>
              <a:t> to understand how institutions will participate (in-service training)</a:t>
            </a:r>
          </a:p>
          <a:p>
            <a:pPr>
              <a:defRPr/>
            </a:pPr>
            <a:r>
              <a:rPr lang="en-US" dirty="0"/>
              <a:t>Felt </a:t>
            </a:r>
            <a:r>
              <a:rPr lang="en-US" u="sng" dirty="0"/>
              <a:t>artificial </a:t>
            </a:r>
            <a:r>
              <a:rPr lang="en-US" dirty="0"/>
              <a:t>(not a real-life scenario)</a:t>
            </a:r>
          </a:p>
          <a:p>
            <a:pPr>
              <a:defRPr/>
            </a:pPr>
            <a:r>
              <a:rPr lang="en-US" dirty="0"/>
              <a:t>Happy to be listened /attended to (</a:t>
            </a:r>
            <a:r>
              <a:rPr lang="en-US" u="sng" dirty="0"/>
              <a:t>respected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u="sng" dirty="0"/>
              <a:t>Connected</a:t>
            </a:r>
            <a:r>
              <a:rPr lang="en-US" dirty="0"/>
              <a:t> to listener (attentiveness, paraphrasing, appreciated)</a:t>
            </a:r>
          </a:p>
          <a:p>
            <a:pPr>
              <a:defRPr/>
            </a:pPr>
            <a:r>
              <a:rPr lang="en-US" u="sng" dirty="0"/>
              <a:t>Confident</a:t>
            </a:r>
            <a:r>
              <a:rPr lang="en-US" dirty="0"/>
              <a:t> in delivery of training</a:t>
            </a:r>
          </a:p>
          <a:p>
            <a:pPr>
              <a:defRPr/>
            </a:pPr>
            <a:r>
              <a:rPr lang="en-US" u="sng" dirty="0"/>
              <a:t>Intimidated</a:t>
            </a:r>
            <a:r>
              <a:rPr lang="en-US" dirty="0"/>
              <a:t> (by listener +/- observer)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3B3797B-615D-4B2F-9FA5-A663AE0C40F1}" type="slidenum">
              <a:rPr lang="en-US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67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1018</Words>
  <Application>Microsoft Macintosh PowerPoint</Application>
  <PresentationFormat>On-screen Show (4:3)</PresentationFormat>
  <Paragraphs>170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Franklin Gothic Book</vt:lpstr>
      <vt:lpstr>Garamond</vt:lpstr>
      <vt:lpstr>Times</vt:lpstr>
      <vt:lpstr>Wingdings</vt:lpstr>
      <vt:lpstr>华文细黑</vt:lpstr>
      <vt:lpstr>Arial</vt:lpstr>
      <vt:lpstr>Organic</vt:lpstr>
      <vt:lpstr>Active Listening for One Health Leadership   PowerPoint No. 6       </vt:lpstr>
      <vt:lpstr>Objective</vt:lpstr>
      <vt:lpstr>Session Outline</vt:lpstr>
      <vt:lpstr>What do you see?  </vt:lpstr>
      <vt:lpstr>Dialogue Vs Debate?</vt:lpstr>
      <vt:lpstr>The Listening Spectrum</vt:lpstr>
      <vt:lpstr>Active Listening Techniques</vt:lpstr>
      <vt:lpstr>Exercise: Listening Deeply</vt:lpstr>
      <vt:lpstr>How you felt as a speaker?</vt:lpstr>
      <vt:lpstr>How you felt as a listener?</vt:lpstr>
      <vt:lpstr>Observer:  What did you see?</vt:lpstr>
      <vt:lpstr>Keys to becoming a skilled listener</vt:lpstr>
      <vt:lpstr>Keys to becoming a skilled listener</vt:lpstr>
      <vt:lpstr>Listen</vt:lpstr>
      <vt:lpstr>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change module</dc:title>
  <dc:creator>Amuguni, Janetrix Hellen M.</dc:creator>
  <cp:lastModifiedBy>Winnie Bikaako</cp:lastModifiedBy>
  <cp:revision>21</cp:revision>
  <dcterms:created xsi:type="dcterms:W3CDTF">2019-11-24T14:19:09Z</dcterms:created>
  <dcterms:modified xsi:type="dcterms:W3CDTF">2019-11-29T09:32:19Z</dcterms:modified>
</cp:coreProperties>
</file>