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9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D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B3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8395" autoAdjust="0"/>
  </p:normalViewPr>
  <p:slideViewPr>
    <p:cSldViewPr>
      <p:cViewPr varScale="1">
        <p:scale>
          <a:sx n="86" d="100"/>
          <a:sy n="86" d="100"/>
        </p:scale>
        <p:origin x="240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575C522-6225-4FFB-9655-F108EAA2B8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8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9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4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0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8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5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9F85-E2FF-4DDA-92C4-63494FA1BF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8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4BEF-94FD-433B-BADA-515B8423D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649E-CDC6-442F-8104-7C4D46438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24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742C1A4-987F-450E-933A-3F6F75856AE8}"/>
              </a:ext>
            </a:extLst>
          </p:cNvPr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CDA48A9-DDB8-4744-AC74-6BD6B3210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4615494C-CCB6-4570-8AC8-FDB2C6FD8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7B9329E-2310-4A89-92DB-1066002F37B7}"/>
              </a:ext>
            </a:extLst>
          </p:cNvPr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05" r:id="rId18"/>
    <p:sldLayoutId id="214748380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latin typeface="Garamond" charset="0"/>
              </a:rPr>
              <a:t>PERSONAL </a:t>
            </a:r>
            <a:r>
              <a:rPr lang="en-US" altLang="en-US" sz="3600" b="1" dirty="0">
                <a:latin typeface="Garamond" charset="0"/>
              </a:rPr>
              <a:t>VALUES AND ETHICAL CODES OF CONDUCT</a:t>
            </a:r>
            <a:endParaRPr lang="en-GB" altLang="en-US" sz="3600" b="1" dirty="0">
              <a:latin typeface="Garamond" charset="0"/>
            </a:endParaRP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838200"/>
          </a:xfrm>
        </p:spPr>
        <p:txBody>
          <a:bodyPr>
            <a:normAutofit fontScale="90000"/>
          </a:bodyPr>
          <a:lstStyle/>
          <a:p>
            <a:pPr marL="342900" indent="-342900" algn="l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altLang="en-US" sz="3600" dirty="0">
                <a:ea typeface="Calibri" charset="0"/>
                <a:cs typeface="Times New Roman" charset="0"/>
              </a:rPr>
              <a:t/>
            </a:r>
            <a:br>
              <a:rPr lang="en-GB" altLang="en-US" sz="3600" dirty="0">
                <a:ea typeface="Calibri" charset="0"/>
                <a:cs typeface="Times New Roman" charset="0"/>
              </a:rPr>
            </a:br>
            <a:r>
              <a:rPr lang="en-GB" altLang="en-US" sz="4000" b="1" dirty="0">
                <a:latin typeface="Times New Roman" charset="0"/>
                <a:ea typeface="Calibri" charset="0"/>
                <a:cs typeface="Times New Roman" charset="0"/>
              </a:rPr>
              <a:t>Learning </a:t>
            </a:r>
            <a:r>
              <a:rPr lang="en-GB" altLang="en-US" sz="4000" b="1" dirty="0" smtClean="0">
                <a:latin typeface="Times New Roman" charset="0"/>
                <a:ea typeface="Calibri" charset="0"/>
                <a:cs typeface="Times New Roman" charset="0"/>
              </a:rPr>
              <a:t>Objectives</a:t>
            </a:r>
            <a:r>
              <a:rPr lang="en-GB" altLang="en-US" sz="4000" b="1" dirty="0">
                <a:latin typeface="Times New Roman" charset="0"/>
                <a:ea typeface="Calibri" charset="0"/>
                <a:cs typeface="Times New Roman" charset="0"/>
              </a:rPr>
              <a:t/>
            </a:r>
            <a:br>
              <a:rPr lang="en-GB" altLang="en-US" sz="4000" b="1" dirty="0">
                <a:latin typeface="Times New Roman" charset="0"/>
                <a:ea typeface="Calibri" charset="0"/>
                <a:cs typeface="Times New Roman" charset="0"/>
              </a:rPr>
            </a:br>
            <a:endParaRPr lang="en-GB" altLang="en-US" sz="4000" b="1" dirty="0">
              <a:ea typeface="Calibri" charset="0"/>
              <a:cs typeface="Times New Roman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76865" y="1752601"/>
            <a:ext cx="6798736" cy="418253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7000"/>
              </a:lnSpc>
              <a:buFont typeface="Arial" charset="0"/>
              <a:buNone/>
            </a:pPr>
            <a:endParaRPr lang="en-GB" altLang="en-US" dirty="0" smtClean="0">
              <a:latin typeface="Times New Roman" charset="0"/>
              <a:ea typeface="Calibri" charset="0"/>
              <a:cs typeface="Times New Roman" charset="0"/>
            </a:endParaRPr>
          </a:p>
          <a:p>
            <a:pPr eaLnBrk="1" hangingPunct="1">
              <a:lnSpc>
                <a:spcPct val="107000"/>
              </a:lnSpc>
              <a:buFont typeface="Arial" charset="0"/>
              <a:buNone/>
            </a:pPr>
            <a:r>
              <a:rPr lang="en-GB" altLang="en-US" dirty="0" smtClean="0">
                <a:latin typeface="Times New Roman" charset="0"/>
                <a:ea typeface="Calibri" charset="0"/>
                <a:cs typeface="Times New Roman" charset="0"/>
              </a:rPr>
              <a:t>(</a:t>
            </a:r>
            <a:r>
              <a:rPr lang="en-GB" altLang="en-US" dirty="0" err="1">
                <a:ea typeface="Calibri" charset="0"/>
                <a:cs typeface="Times New Roman" charset="0"/>
              </a:rPr>
              <a:t>i</a:t>
            </a:r>
            <a:r>
              <a:rPr lang="en-GB" altLang="en-US" dirty="0">
                <a:ea typeface="Calibri" charset="0"/>
                <a:cs typeface="Times New Roman" charset="0"/>
              </a:rPr>
              <a:t>) To understand the influence of culture on personal values</a:t>
            </a:r>
          </a:p>
          <a:p>
            <a:pPr eaLnBrk="1" hangingPunct="1">
              <a:lnSpc>
                <a:spcPct val="107000"/>
              </a:lnSpc>
              <a:buFont typeface="Arial" charset="0"/>
              <a:buNone/>
            </a:pPr>
            <a:r>
              <a:rPr lang="en-GB" altLang="en-US" dirty="0">
                <a:ea typeface="Calibri" charset="0"/>
                <a:cs typeface="Times New Roman" charset="0"/>
              </a:rPr>
              <a:t>(ii) To explain personal values and professional code of conduct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 typeface="Arial" charset="0"/>
              <a:buNone/>
            </a:pPr>
            <a:r>
              <a:rPr lang="en-GB" altLang="en-US" dirty="0">
                <a:ea typeface="Calibri" charset="0"/>
                <a:cs typeface="Times New Roman" charset="0"/>
              </a:rPr>
              <a:t>(iii) To apply culturally sensitive professionalism in order to build trust in the community during infectious disease interventions from a One Health perspective </a:t>
            </a:r>
          </a:p>
          <a:p>
            <a:pPr eaLnBrk="1" hangingPunct="1"/>
            <a:endParaRPr lang="en-GB" altLang="en-US" dirty="0">
              <a:ea typeface="Calibri" charset="0"/>
              <a:cs typeface="Times New Roman" charset="0"/>
            </a:endParaRP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smtClean="0"/>
              <a:t>Professionalism </a:t>
            </a:r>
            <a:r>
              <a:rPr lang="en-GB" b="1" smtClean="0"/>
              <a:t/>
            </a:r>
            <a:br>
              <a:rPr lang="en-GB" b="1" smtClean="0"/>
            </a:br>
            <a:r>
              <a:rPr lang="en-GB" b="1" smtClean="0"/>
              <a:t>and ethical </a:t>
            </a:r>
            <a:r>
              <a:rPr lang="en-GB" b="1" dirty="0" smtClean="0"/>
              <a:t>conduct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362201"/>
            <a:ext cx="6798736" cy="357293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Different professionals with similar goals in One Health</a:t>
            </a:r>
          </a:p>
          <a:p>
            <a:pPr lvl="1">
              <a:spcAft>
                <a:spcPts val="0"/>
              </a:spcAft>
              <a:defRPr/>
            </a:pPr>
            <a:r>
              <a:rPr lang="en-GB" sz="2400" dirty="0" smtClean="0"/>
              <a:t>Identify </a:t>
            </a:r>
            <a:r>
              <a:rPr lang="en-GB" sz="2400" dirty="0" smtClean="0"/>
              <a:t>key professionals in One Health and </a:t>
            </a:r>
            <a:r>
              <a:rPr lang="en-GB" sz="2400" dirty="0" smtClean="0"/>
              <a:t>generate </a:t>
            </a:r>
            <a:r>
              <a:rPr lang="en-GB" sz="2400" dirty="0" smtClean="0"/>
              <a:t>discussions on their professional codes of conduct and their core </a:t>
            </a:r>
            <a:r>
              <a:rPr lang="en-GB" sz="2400" dirty="0" smtClean="0"/>
              <a:t>values</a:t>
            </a:r>
            <a:endParaRPr lang="en-GB" sz="2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6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83819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Professional </a:t>
            </a:r>
            <a:r>
              <a:rPr lang="en-US" b="1" dirty="0"/>
              <a:t>C</a:t>
            </a:r>
            <a:r>
              <a:rPr lang="en-US" b="1" dirty="0" smtClean="0"/>
              <a:t>odes </a:t>
            </a:r>
            <a:r>
              <a:rPr lang="en-US" b="1" dirty="0" smtClean="0"/>
              <a:t>of </a:t>
            </a:r>
            <a:r>
              <a:rPr lang="en-US" b="1" dirty="0" smtClean="0"/>
              <a:t>Conduct: Exercise</a:t>
            </a:r>
            <a:endParaRPr lang="en-US" b="1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176865" y="2362201"/>
            <a:ext cx="6798736" cy="3572932"/>
          </a:xfrm>
        </p:spPr>
        <p:txBody>
          <a:bodyPr/>
          <a:lstStyle/>
          <a:p>
            <a:pPr eaLnBrk="1" hangingPunct="1"/>
            <a:r>
              <a:rPr lang="en-US" altLang="en-US" dirty="0"/>
              <a:t>Learners should be asked to identify their professional code of conduct and be guided to discuss when dealing with other professional.</a:t>
            </a:r>
          </a:p>
          <a:p>
            <a:pPr eaLnBrk="1" hangingPunct="1"/>
            <a:r>
              <a:rPr lang="en-US" altLang="en-US" dirty="0"/>
              <a:t> Try to match the values ethics and professional codes of conduct of the different professionals.</a:t>
            </a:r>
          </a:p>
          <a:p>
            <a:pPr eaLnBrk="1" hangingPunct="1"/>
            <a:r>
              <a:rPr lang="en-US" altLang="en-US" dirty="0"/>
              <a:t>The above learning should be held in the realm of a culturally sensitive ethical conduct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2175"/>
            <a:ext cx="845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82600" y="1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Values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36060"/>
              </p:ext>
            </p:extLst>
          </p:nvPr>
        </p:nvGraphicFramePr>
        <p:xfrm>
          <a:off x="508000" y="990598"/>
          <a:ext cx="8229600" cy="510699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40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Accomplishment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Curiosity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Justice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Self-Discipline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0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Adventure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Diversity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Knowledge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Self-Restraint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0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Affiliation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Duty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Leadership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Spirituality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0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Authority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Family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Love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Stability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0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Autonomy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Friendship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Loyalty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Structure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0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Balance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Fun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Meaning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Status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0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Beauty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Harmony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Moderation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Teamwork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0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Challenge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Health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Nature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Time Freedom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0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Community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Helpfulness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Obligation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Trust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0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Competence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High Earnings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Pleasure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Variety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0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Competition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Honesty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Predictability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Wisdom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0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Contribution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Humility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Recognition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0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Control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Independence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Respect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0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Cooperation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Influence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Responsibility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0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Creativity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Integrity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Risk-Taking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28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EBOLA DISEASE</a:t>
            </a:r>
            <a:endParaRPr lang="en-US" dirty="0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1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176866" y="685801"/>
            <a:ext cx="6798734" cy="6857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Case </a:t>
            </a:r>
            <a:r>
              <a:rPr lang="en-US" altLang="en-US" dirty="0" smtClean="0"/>
              <a:t>Study </a:t>
            </a:r>
            <a:r>
              <a:rPr lang="en-US" altLang="en-US" dirty="0"/>
              <a:t>2: Ebola </a:t>
            </a:r>
            <a:r>
              <a:rPr lang="en-US" altLang="en-US" dirty="0" smtClean="0"/>
              <a:t>Disease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362201"/>
            <a:ext cx="6798736" cy="3572932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reading the case study on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Ebola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your own personal experience in your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communities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Identify the different categories of stakeholders that would be useful to work with to design a culturally sensitive control program fro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Ebola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or similar disease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List and discuss some of your core values that would applicable to endure appropriate response to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Ebola 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or similar disease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Identify local beliefs and cultural practices in your own communities that would jeopardise efforts to respond and control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Ebola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or similar disease in your own communities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6096000"/>
            <a:ext cx="8458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055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301</Words>
  <Application>Microsoft Macintosh PowerPoint</Application>
  <PresentationFormat>On-screen Show (4:3)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Organic</vt:lpstr>
      <vt:lpstr>PERSONAL VALUES AND ETHICAL CODES OF CONDUCT</vt:lpstr>
      <vt:lpstr> Learning Objectives </vt:lpstr>
      <vt:lpstr>Professionalism  and ethical conduct</vt:lpstr>
      <vt:lpstr>Professional Codes of Conduct: Exercise</vt:lpstr>
      <vt:lpstr>Values</vt:lpstr>
      <vt:lpstr>CASE STUDY 2</vt:lpstr>
      <vt:lpstr>Case Study 2: Ebola Disease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change module</dc:title>
  <dc:creator>Amuguni, Janetrix Hellen M.</dc:creator>
  <cp:lastModifiedBy>Winnie Bikaako</cp:lastModifiedBy>
  <cp:revision>10</cp:revision>
  <dcterms:created xsi:type="dcterms:W3CDTF">2019-11-24T14:19:09Z</dcterms:created>
  <dcterms:modified xsi:type="dcterms:W3CDTF">2019-11-25T12:55:53Z</dcterms:modified>
</cp:coreProperties>
</file>