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28"/>
  </p:notesMasterIdLst>
  <p:sldIdLst>
    <p:sldId id="315" r:id="rId2"/>
    <p:sldId id="316" r:id="rId3"/>
    <p:sldId id="317" r:id="rId4"/>
    <p:sldId id="318" r:id="rId5"/>
    <p:sldId id="320" r:id="rId6"/>
    <p:sldId id="322" r:id="rId7"/>
    <p:sldId id="321" r:id="rId8"/>
    <p:sldId id="329" r:id="rId9"/>
    <p:sldId id="330" r:id="rId10"/>
    <p:sldId id="331" r:id="rId11"/>
    <p:sldId id="337" r:id="rId12"/>
    <p:sldId id="332" r:id="rId13"/>
    <p:sldId id="333" r:id="rId14"/>
    <p:sldId id="336" r:id="rId15"/>
    <p:sldId id="335" r:id="rId16"/>
    <p:sldId id="334" r:id="rId17"/>
    <p:sldId id="328" r:id="rId18"/>
    <p:sldId id="327" r:id="rId19"/>
    <p:sldId id="326" r:id="rId20"/>
    <p:sldId id="338" r:id="rId21"/>
    <p:sldId id="325" r:id="rId22"/>
    <p:sldId id="324" r:id="rId23"/>
    <p:sldId id="323" r:id="rId24"/>
    <p:sldId id="341" r:id="rId25"/>
    <p:sldId id="340" r:id="rId26"/>
    <p:sldId id="339" r:id="rId27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D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B3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78342" autoAdjust="0"/>
  </p:normalViewPr>
  <p:slideViewPr>
    <p:cSldViewPr>
      <p:cViewPr>
        <p:scale>
          <a:sx n="66" d="100"/>
          <a:sy n="66" d="100"/>
        </p:scale>
        <p:origin x="800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575C522-6225-4FFB-9655-F108EAA2B8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8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9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4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0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8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5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9F85-E2FF-4DDA-92C4-63494FA1BF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8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4BEF-94FD-433B-BADA-515B8423D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649E-CDC6-442F-8104-7C4D46438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24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742C1A4-987F-450E-933A-3F6F75856AE8}"/>
              </a:ext>
            </a:extLst>
          </p:cNvPr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CDA48A9-DDB8-4744-AC74-6BD6B3210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4615494C-CCB6-4570-8AC8-FDB2C6FD8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7B9329E-2310-4A89-92DB-1066002F37B7}"/>
              </a:ext>
            </a:extLst>
          </p:cNvPr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05" r:id="rId18"/>
    <p:sldLayoutId id="214748380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28600" y="1641413"/>
            <a:ext cx="8458199" cy="1822514"/>
          </a:xfrm>
        </p:spPr>
        <p:txBody>
          <a:bodyPr>
            <a:normAutofit/>
          </a:bodyPr>
          <a:lstStyle/>
          <a:p>
            <a:r>
              <a:rPr lang="en-GB" altLang="en-US" sz="6000" b="1" dirty="0" smtClean="0"/>
              <a:t>Ethics in Research</a:t>
            </a:r>
            <a:endParaRPr lang="en-GB" altLang="en-US" sz="6000" b="1" dirty="0"/>
          </a:p>
        </p:txBody>
      </p:sp>
      <p:sp>
        <p:nvSpPr>
          <p:cNvPr id="15362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altLang="en-US" dirty="0" smtClean="0"/>
              <a:t>PPP No. 7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94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914399"/>
          </a:xfrm>
        </p:spPr>
        <p:txBody>
          <a:bodyPr/>
          <a:lstStyle/>
          <a:p>
            <a:r>
              <a:rPr lang="en-US"/>
              <a:t>Past History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176865" y="1447801"/>
            <a:ext cx="6798736" cy="4487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100" dirty="0"/>
              <a:t>Early 20</a:t>
            </a:r>
            <a:r>
              <a:rPr lang="en-US" sz="4100" baseline="30000" dirty="0"/>
              <a:t>th</a:t>
            </a:r>
            <a:r>
              <a:rPr lang="en-US" sz="4100" dirty="0"/>
              <a:t> Century</a:t>
            </a:r>
            <a:r>
              <a:rPr lang="en-US" sz="4100" dirty="0" smtClean="0"/>
              <a:t>:</a:t>
            </a:r>
          </a:p>
          <a:p>
            <a:endParaRPr lang="en-US" b="1" dirty="0"/>
          </a:p>
          <a:p>
            <a:r>
              <a:rPr lang="en-US" sz="3300" b="1" dirty="0"/>
              <a:t>1900s:</a:t>
            </a:r>
          </a:p>
          <a:p>
            <a:pPr lvl="1"/>
            <a:r>
              <a:rPr lang="en-US" sz="3100" dirty="0"/>
              <a:t>Accelerated progress of med.</a:t>
            </a:r>
          </a:p>
          <a:p>
            <a:pPr lvl="1"/>
            <a:r>
              <a:rPr lang="en-US" sz="3100" dirty="0"/>
              <a:t>Emergence of concept of code of ethics and </a:t>
            </a:r>
            <a:r>
              <a:rPr lang="en-US" sz="3100" dirty="0" smtClean="0"/>
              <a:t>science </a:t>
            </a:r>
            <a:r>
              <a:rPr lang="en-US" sz="3100" dirty="0"/>
              <a:t>discipline </a:t>
            </a:r>
          </a:p>
          <a:p>
            <a:pPr lvl="2"/>
            <a:r>
              <a:rPr lang="en-US" sz="3100" dirty="0"/>
              <a:t>Changed dramatically </a:t>
            </a:r>
          </a:p>
          <a:p>
            <a:endParaRPr 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914399"/>
          </a:xfrm>
        </p:spPr>
        <p:txBody>
          <a:bodyPr/>
          <a:lstStyle/>
          <a:p>
            <a:r>
              <a:rPr lang="en-US" dirty="0"/>
              <a:t>Past History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153400" cy="4487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Early 20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  <a:r>
              <a:rPr lang="en-US" sz="3600" dirty="0" smtClean="0"/>
              <a:t>Century: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2900" dirty="0" smtClean="0"/>
              <a:t>Attitude </a:t>
            </a:r>
            <a:r>
              <a:rPr lang="en-US" sz="2900" dirty="0"/>
              <a:t>towards </a:t>
            </a:r>
            <a:r>
              <a:rPr lang="en-US" sz="2900" dirty="0" smtClean="0"/>
              <a:t>research </a:t>
            </a:r>
            <a:r>
              <a:rPr lang="en-US" sz="2900" dirty="0"/>
              <a:t>subjects </a:t>
            </a:r>
            <a:r>
              <a:rPr lang="en-US" sz="2900" dirty="0" err="1"/>
              <a:t>revolutionarised</a:t>
            </a:r>
            <a:r>
              <a:rPr lang="en-US" sz="2900" dirty="0"/>
              <a:t> </a:t>
            </a:r>
          </a:p>
          <a:p>
            <a:pPr lvl="3"/>
            <a:r>
              <a:rPr lang="en-US" sz="2900" dirty="0" smtClean="0"/>
              <a:t>Examples: </a:t>
            </a:r>
            <a:r>
              <a:rPr lang="en-US" sz="2900" dirty="0"/>
              <a:t>Walter </a:t>
            </a:r>
            <a:r>
              <a:rPr lang="en-US" sz="2900" dirty="0" smtClean="0"/>
              <a:t>Reeds experiments</a:t>
            </a:r>
            <a:r>
              <a:rPr lang="en-US" sz="2900" dirty="0"/>
              <a:t>:</a:t>
            </a:r>
          </a:p>
          <a:p>
            <a:pPr lvl="3"/>
            <a:r>
              <a:rPr lang="en-US" sz="2900" dirty="0" smtClean="0"/>
              <a:t>Develop inoculation </a:t>
            </a:r>
            <a:r>
              <a:rPr lang="en-US" sz="2900" dirty="0"/>
              <a:t>to Yellow Fever</a:t>
            </a:r>
          </a:p>
          <a:p>
            <a:pPr lvl="3"/>
            <a:r>
              <a:rPr lang="en-US" sz="2900" dirty="0" smtClean="0"/>
              <a:t>Experiments </a:t>
            </a:r>
            <a:r>
              <a:rPr lang="en-US" sz="2900" dirty="0"/>
              <a:t>carefully scrutinized unlike earlier trials</a:t>
            </a:r>
          </a:p>
          <a:p>
            <a:endParaRPr 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0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914399"/>
          </a:xfrm>
        </p:spPr>
        <p:txBody>
          <a:bodyPr/>
          <a:lstStyle/>
          <a:p>
            <a:r>
              <a:rPr lang="en-US"/>
              <a:t>Past History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8077200" cy="4411132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/>
              <a:t>However contraventions still existed</a:t>
            </a:r>
            <a:r>
              <a:rPr lang="en-US" sz="3400" dirty="0" smtClean="0"/>
              <a:t>:</a:t>
            </a:r>
          </a:p>
          <a:p>
            <a:endParaRPr lang="en-US" dirty="0"/>
          </a:p>
          <a:p>
            <a:r>
              <a:rPr lang="en-US" sz="3400" dirty="0" err="1"/>
              <a:t>e</a:t>
            </a:r>
            <a:r>
              <a:rPr lang="en-US" sz="3400" dirty="0" err="1" smtClean="0"/>
              <a:t>g</a:t>
            </a:r>
            <a:r>
              <a:rPr lang="en-US" sz="3400" dirty="0"/>
              <a:t>. Tuskegee Study of untreated Syphilis in Negro males (1932-1970)</a:t>
            </a:r>
          </a:p>
          <a:p>
            <a:pPr lvl="2"/>
            <a:r>
              <a:rPr lang="en-US" sz="2800" dirty="0"/>
              <a:t>Conducted on subjects without informed consent</a:t>
            </a:r>
          </a:p>
          <a:p>
            <a:pPr lvl="2"/>
            <a:r>
              <a:rPr lang="en-US" sz="2800" dirty="0"/>
              <a:t>Covertly and under coercion</a:t>
            </a:r>
          </a:p>
          <a:p>
            <a:r>
              <a:rPr lang="en-US" sz="3400" dirty="0"/>
              <a:t>1930-1940 – British Army:</a:t>
            </a:r>
          </a:p>
          <a:p>
            <a:pPr lvl="2"/>
            <a:r>
              <a:rPr lang="en-US" sz="2800" dirty="0"/>
              <a:t>British and Indian soldiers used as </a:t>
            </a:r>
            <a:r>
              <a:rPr lang="en-US" sz="2800" dirty="0" smtClean="0"/>
              <a:t>guinea </a:t>
            </a:r>
            <a:r>
              <a:rPr lang="en-US" sz="2800" dirty="0"/>
              <a:t>pigs </a:t>
            </a:r>
          </a:p>
          <a:p>
            <a:pPr lvl="2"/>
            <a:r>
              <a:rPr lang="en-US" sz="2800" dirty="0"/>
              <a:t>Mustard gas effects on Indian and British skin</a:t>
            </a:r>
          </a:p>
          <a:p>
            <a:endParaRPr lang="en-US" altLang="en-US" sz="2800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58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990599"/>
          </a:xfrm>
        </p:spPr>
        <p:txBody>
          <a:bodyPr/>
          <a:lstStyle/>
          <a:p>
            <a:r>
              <a:rPr lang="en-US" dirty="0"/>
              <a:t>Past History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176865" y="1524001"/>
            <a:ext cx="6798736" cy="441113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World War</a:t>
            </a:r>
            <a:r>
              <a:rPr lang="en-US" sz="3200" dirty="0" smtClean="0"/>
              <a:t>:</a:t>
            </a:r>
          </a:p>
          <a:p>
            <a:endParaRPr lang="en-US" dirty="0"/>
          </a:p>
          <a:p>
            <a:r>
              <a:rPr lang="en-US" sz="3000" dirty="0"/>
              <a:t>Nazi human </a:t>
            </a:r>
            <a:r>
              <a:rPr lang="en-US" sz="3000" dirty="0" smtClean="0"/>
              <a:t>experiment </a:t>
            </a:r>
            <a:r>
              <a:rPr lang="en-US" sz="3000" dirty="0"/>
              <a:t>in German – </a:t>
            </a:r>
            <a:r>
              <a:rPr lang="en-US" sz="3000" dirty="0" err="1"/>
              <a:t>Euthenasia</a:t>
            </a:r>
            <a:endParaRPr lang="en-US" sz="3000" dirty="0"/>
          </a:p>
          <a:p>
            <a:r>
              <a:rPr lang="en-US" sz="3000" dirty="0"/>
              <a:t>23 Nazi doctors/scientists tried for murder of </a:t>
            </a:r>
            <a:r>
              <a:rPr lang="en-US" sz="3000" dirty="0" smtClean="0"/>
              <a:t>concentration </a:t>
            </a:r>
            <a:r>
              <a:rPr lang="en-US" sz="3000" dirty="0"/>
              <a:t>inmates (Nuremberg</a:t>
            </a:r>
            <a:r>
              <a:rPr lang="en-US" sz="3000" dirty="0" smtClean="0"/>
              <a:t>)</a:t>
            </a:r>
            <a:endParaRPr lang="en-US" sz="3000" dirty="0"/>
          </a:p>
          <a:p>
            <a:r>
              <a:rPr lang="en-US" sz="3000" dirty="0"/>
              <a:t>15 convicted</a:t>
            </a:r>
          </a:p>
          <a:p>
            <a:r>
              <a:rPr lang="en-US" sz="3000" dirty="0"/>
              <a:t>Result of these trial proceedings – Nuremberg Code </a:t>
            </a:r>
          </a:p>
          <a:p>
            <a:endParaRPr 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57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381001"/>
            <a:ext cx="6798734" cy="1142999"/>
          </a:xfrm>
        </p:spPr>
        <p:txBody>
          <a:bodyPr/>
          <a:lstStyle/>
          <a:p>
            <a:r>
              <a:rPr lang="en-US"/>
              <a:t>Nuremberg Code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524001"/>
            <a:ext cx="8153400" cy="44111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Informed consent is essential</a:t>
            </a:r>
          </a:p>
          <a:p>
            <a:pPr>
              <a:lnSpc>
                <a:spcPct val="90000"/>
              </a:lnSpc>
            </a:pPr>
            <a:r>
              <a:rPr lang="en-US" sz="3500" dirty="0" smtClean="0"/>
              <a:t>Research </a:t>
            </a:r>
            <a:r>
              <a:rPr lang="en-US" sz="3500" dirty="0"/>
              <a:t>should be based on prior animal work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Risk should be justified by the anticipated benefits</a:t>
            </a:r>
          </a:p>
          <a:p>
            <a:pPr>
              <a:lnSpc>
                <a:spcPct val="90000"/>
              </a:lnSpc>
            </a:pPr>
            <a:r>
              <a:rPr lang="en-US" sz="3500" dirty="0" smtClean="0"/>
              <a:t>Research </a:t>
            </a:r>
            <a:r>
              <a:rPr lang="en-US" sz="3500" dirty="0"/>
              <a:t>must be conducted by qualified scientists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Physical/mental suffering must be avoided</a:t>
            </a:r>
          </a:p>
          <a:p>
            <a:pPr>
              <a:lnSpc>
                <a:spcPct val="90000"/>
              </a:lnSpc>
            </a:pPr>
            <a:r>
              <a:rPr lang="en-US" sz="3500" dirty="0" smtClean="0"/>
              <a:t>Research </a:t>
            </a:r>
            <a:r>
              <a:rPr lang="en-US" sz="3500" dirty="0"/>
              <a:t>where death or disabling injury is expected should not be conducted </a:t>
            </a:r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14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381001"/>
            <a:ext cx="6798734" cy="1142999"/>
          </a:xfrm>
        </p:spPr>
        <p:txBody>
          <a:bodyPr/>
          <a:lstStyle/>
          <a:p>
            <a:r>
              <a:rPr lang="en-US" dirty="0" smtClean="0"/>
              <a:t>Guidelines </a:t>
            </a:r>
            <a:r>
              <a:rPr lang="en-US" dirty="0"/>
              <a:t>towards HSR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524001"/>
            <a:ext cx="8001000" cy="4411132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7000" dirty="0"/>
              <a:t>Code of </a:t>
            </a:r>
            <a:r>
              <a:rPr lang="en-US" sz="7000" dirty="0" smtClean="0"/>
              <a:t>research </a:t>
            </a:r>
            <a:r>
              <a:rPr lang="en-US" sz="7000" dirty="0"/>
              <a:t>ethics: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6000" dirty="0" smtClean="0"/>
              <a:t>Nuremberg </a:t>
            </a:r>
            <a:r>
              <a:rPr lang="en-US" sz="6000" dirty="0"/>
              <a:t>code/principle of 1944</a:t>
            </a:r>
          </a:p>
          <a:p>
            <a:pPr>
              <a:lnSpc>
                <a:spcPct val="80000"/>
              </a:lnSpc>
            </a:pPr>
            <a:r>
              <a:rPr lang="en-US" sz="6000" dirty="0"/>
              <a:t>Declaration of Geneva of 1948:</a:t>
            </a:r>
          </a:p>
          <a:p>
            <a:pPr lvl="2">
              <a:lnSpc>
                <a:spcPct val="80000"/>
              </a:lnSpc>
            </a:pPr>
            <a:r>
              <a:rPr lang="en-US" sz="4400" dirty="0"/>
              <a:t>By General Assembly of the World Medical Association</a:t>
            </a:r>
          </a:p>
          <a:p>
            <a:pPr lvl="2">
              <a:lnSpc>
                <a:spcPct val="80000"/>
              </a:lnSpc>
            </a:pPr>
            <a:r>
              <a:rPr lang="en-US" sz="4400" dirty="0"/>
              <a:t>Physician’s dedication to humanitarian goals of medicine</a:t>
            </a:r>
          </a:p>
          <a:p>
            <a:pPr>
              <a:lnSpc>
                <a:spcPct val="80000"/>
              </a:lnSpc>
            </a:pPr>
            <a:r>
              <a:rPr lang="en-US" sz="6000" dirty="0"/>
              <a:t>Declaration of Helsinki of 1964</a:t>
            </a:r>
          </a:p>
          <a:p>
            <a:pPr>
              <a:lnSpc>
                <a:spcPct val="80000"/>
              </a:lnSpc>
            </a:pPr>
            <a:r>
              <a:rPr lang="en-US" sz="6000" dirty="0"/>
              <a:t>Beecher Article of 1966</a:t>
            </a:r>
          </a:p>
          <a:p>
            <a:pPr>
              <a:lnSpc>
                <a:spcPct val="80000"/>
              </a:lnSpc>
            </a:pPr>
            <a:r>
              <a:rPr lang="en-US" sz="6000" dirty="0"/>
              <a:t>Belmont Report of 1974:</a:t>
            </a:r>
          </a:p>
          <a:p>
            <a:pPr lvl="2">
              <a:lnSpc>
                <a:spcPct val="80000"/>
              </a:lnSpc>
            </a:pPr>
            <a:r>
              <a:rPr lang="en-US" sz="4400" dirty="0"/>
              <a:t>Respect for persons</a:t>
            </a:r>
          </a:p>
          <a:p>
            <a:pPr lvl="2">
              <a:lnSpc>
                <a:spcPct val="80000"/>
              </a:lnSpc>
            </a:pPr>
            <a:r>
              <a:rPr lang="en-US" sz="4400" dirty="0"/>
              <a:t>Beneficence</a:t>
            </a:r>
          </a:p>
          <a:p>
            <a:pPr lvl="2">
              <a:lnSpc>
                <a:spcPct val="80000"/>
              </a:lnSpc>
            </a:pPr>
            <a:r>
              <a:rPr lang="en-US" sz="4400" dirty="0"/>
              <a:t>Justice</a:t>
            </a:r>
          </a:p>
          <a:p>
            <a:pPr>
              <a:lnSpc>
                <a:spcPct val="80000"/>
              </a:lnSpc>
            </a:pPr>
            <a:r>
              <a:rPr lang="en-US" sz="4400" dirty="0"/>
              <a:t>Evolution of IRBs</a:t>
            </a:r>
          </a:p>
          <a:p>
            <a:endParaRPr 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9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457201"/>
            <a:ext cx="6798734" cy="990599"/>
          </a:xfrm>
        </p:spPr>
        <p:txBody>
          <a:bodyPr/>
          <a:lstStyle/>
          <a:p>
            <a:r>
              <a:rPr lang="en-US" dirty="0"/>
              <a:t>Research Ethics</a:t>
            </a:r>
            <a:r>
              <a:rPr lang="en-US"/>
              <a:t>: </a:t>
            </a:r>
            <a:r>
              <a:rPr lang="en-US" smtClean="0"/>
              <a:t>Definition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176865" y="1447801"/>
            <a:ext cx="6798736" cy="4487332"/>
          </a:xfrm>
        </p:spPr>
        <p:txBody>
          <a:bodyPr>
            <a:normAutofit/>
          </a:bodyPr>
          <a:lstStyle/>
          <a:p>
            <a:r>
              <a:rPr lang="en-US" sz="2800" dirty="0"/>
              <a:t>Branch of philosophy</a:t>
            </a:r>
          </a:p>
          <a:p>
            <a:pPr lvl="1"/>
            <a:r>
              <a:rPr lang="en-US" sz="2600" dirty="0"/>
              <a:t>Deals with distinction between:</a:t>
            </a:r>
          </a:p>
          <a:p>
            <a:pPr lvl="2"/>
            <a:r>
              <a:rPr lang="en-US" sz="2800" dirty="0"/>
              <a:t>Right and wrong</a:t>
            </a:r>
          </a:p>
          <a:p>
            <a:r>
              <a:rPr lang="en-US" sz="2800" dirty="0"/>
              <a:t>With moral consequences of human actions</a:t>
            </a:r>
          </a:p>
          <a:p>
            <a:pPr lvl="1"/>
            <a:r>
              <a:rPr lang="en-US" sz="2400" dirty="0"/>
              <a:t>Informed consent</a:t>
            </a:r>
          </a:p>
          <a:p>
            <a:pPr lvl="1"/>
            <a:r>
              <a:rPr lang="en-US" sz="2400" dirty="0"/>
              <a:t>Confidentiality</a:t>
            </a:r>
          </a:p>
          <a:p>
            <a:pPr lvl="1"/>
            <a:r>
              <a:rPr lang="en-US" sz="2400" dirty="0"/>
              <a:t>Respect of human rights</a:t>
            </a:r>
          </a:p>
          <a:p>
            <a:pPr lvl="1"/>
            <a:r>
              <a:rPr lang="en-US" sz="2400" dirty="0"/>
              <a:t>Scientific integrity</a:t>
            </a:r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192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914399"/>
          </a:xfrm>
        </p:spPr>
        <p:txBody>
          <a:bodyPr/>
          <a:lstStyle/>
          <a:p>
            <a:r>
              <a:rPr lang="en-US" dirty="0"/>
              <a:t>Ethical guidelines in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524001"/>
            <a:ext cx="8153400" cy="441113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200" dirty="0"/>
              <a:t>Proper scientific merits: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Potential for benefits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Low level of risk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Written protocols – proper planning of studies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Appropriate expertise of investigator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Room to stop study whenever necessary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Ethics committees – ensure </a:t>
            </a:r>
            <a:r>
              <a:rPr lang="en-US" sz="2800" dirty="0" smtClean="0"/>
              <a:t>standards </a:t>
            </a:r>
            <a:r>
              <a:rPr lang="en-US" sz="2800" dirty="0"/>
              <a:t>are met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Informed consent – voluntary participation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Equitable selection of subjects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Compensation for </a:t>
            </a:r>
            <a:r>
              <a:rPr lang="en-US" sz="2800" dirty="0" smtClean="0"/>
              <a:t>research-related </a:t>
            </a:r>
            <a:r>
              <a:rPr lang="en-US" sz="2800" dirty="0"/>
              <a:t>injury. </a:t>
            </a:r>
          </a:p>
          <a:p>
            <a:endParaRPr 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240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914399"/>
          </a:xfrm>
        </p:spPr>
        <p:txBody>
          <a:bodyPr/>
          <a:lstStyle/>
          <a:p>
            <a:r>
              <a:rPr lang="en-US" dirty="0" smtClean="0"/>
              <a:t>Ethical guidelines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176865" y="1447801"/>
            <a:ext cx="6798736" cy="44873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Duties of researcher</a:t>
            </a:r>
            <a:r>
              <a:rPr lang="en-US" sz="32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Honest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Impartial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Not to distort the truth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Uphold public interest – not narrow sectional interests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Decline contractual obligations aimed at reaching particular conclusions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Decline grants/contracts – sponsor retaining right to edit/suppress results 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76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381001"/>
            <a:ext cx="6798734" cy="1219200"/>
          </a:xfrm>
        </p:spPr>
        <p:txBody>
          <a:bodyPr>
            <a:normAutofit/>
          </a:bodyPr>
          <a:lstStyle/>
          <a:p>
            <a:r>
              <a:rPr lang="en-US"/>
              <a:t>1998 – Code of practice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176865" y="1600201"/>
            <a:ext cx="6798736" cy="433493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/>
              <a:t>Researchers should: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Seek truth in good faith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Judge own work and that of others impartially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Disclose conflicts of interest to ethics review committees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Publicly acknowledge all res sponsorship</a:t>
            </a:r>
          </a:p>
          <a:p>
            <a:endParaRPr 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13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381001"/>
            <a:ext cx="6798734" cy="183820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Human </a:t>
            </a:r>
            <a:r>
              <a:rPr lang="en-US" b="1" dirty="0" smtClean="0"/>
              <a:t>Subjects Research </a:t>
            </a:r>
            <a:r>
              <a:rPr lang="en-US" b="1" dirty="0"/>
              <a:t>(HSR) </a:t>
            </a:r>
            <a:r>
              <a:rPr lang="en-US" dirty="0"/>
              <a:t>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Human </a:t>
            </a:r>
            <a:r>
              <a:rPr lang="en-US" b="1" dirty="0"/>
              <a:t>Subjects Use (HSU)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Involves</a:t>
            </a:r>
            <a:r>
              <a:rPr lang="en-US" sz="4000" dirty="0"/>
              <a:t>:</a:t>
            </a:r>
          </a:p>
          <a:p>
            <a:pPr lvl="1"/>
            <a:r>
              <a:rPr lang="en-US" sz="4000" dirty="0"/>
              <a:t>Use of human subjects [</a:t>
            </a:r>
            <a:r>
              <a:rPr lang="en-US" sz="4000" dirty="0">
                <a:solidFill>
                  <a:srgbClr val="FF0000"/>
                </a:solidFill>
              </a:rPr>
              <a:t>participants</a:t>
            </a:r>
            <a:r>
              <a:rPr lang="en-US" sz="4000" dirty="0"/>
              <a:t>]</a:t>
            </a:r>
          </a:p>
          <a:p>
            <a:pPr marL="914400" lvl="2" indent="0">
              <a:buNone/>
            </a:pPr>
            <a:r>
              <a:rPr lang="en-US" sz="4000" dirty="0" smtClean="0"/>
              <a:t>          As</a:t>
            </a:r>
            <a:endParaRPr lang="en-US" sz="4000" dirty="0"/>
          </a:p>
          <a:p>
            <a:pPr lvl="1"/>
            <a:r>
              <a:rPr lang="en-US" sz="4000" dirty="0"/>
              <a:t> Research subjects [</a:t>
            </a:r>
            <a:r>
              <a:rPr lang="en-US" sz="4000" dirty="0">
                <a:solidFill>
                  <a:srgbClr val="FF0000"/>
                </a:solidFill>
              </a:rPr>
              <a:t>participants</a:t>
            </a:r>
            <a:r>
              <a:rPr lang="en-US" sz="4000" dirty="0"/>
              <a:t>]</a:t>
            </a:r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268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381001"/>
            <a:ext cx="6798734" cy="1219200"/>
          </a:xfrm>
        </p:spPr>
        <p:txBody>
          <a:bodyPr>
            <a:normAutofit/>
          </a:bodyPr>
          <a:lstStyle/>
          <a:p>
            <a:r>
              <a:rPr lang="en-US"/>
              <a:t>1998 – Code of practice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176865" y="1600201"/>
            <a:ext cx="6798736" cy="433493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/>
              <a:t>Researchers should: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Publish research </a:t>
            </a:r>
            <a:r>
              <a:rPr lang="en-US" sz="2800" dirty="0"/>
              <a:t>with scientific merit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Refuse requests to withhold results –change or tone down the content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Ensure sponsors abide with dissemination of results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Declare sources of funding</a:t>
            </a:r>
          </a:p>
          <a:p>
            <a:endParaRPr 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784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381001"/>
            <a:ext cx="6798734" cy="1066799"/>
          </a:xfrm>
        </p:spPr>
        <p:txBody>
          <a:bodyPr/>
          <a:lstStyle/>
          <a:p>
            <a:r>
              <a:rPr lang="en-US"/>
              <a:t>Ethical Principles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001000" cy="448733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3 principles on </a:t>
            </a:r>
            <a:r>
              <a:rPr lang="en-US" sz="3200" dirty="0" smtClean="0"/>
              <a:t>research </a:t>
            </a:r>
            <a:r>
              <a:rPr lang="en-US" sz="3200" dirty="0"/>
              <a:t>involving human subjects (Belmont Report 1974):</a:t>
            </a:r>
          </a:p>
          <a:p>
            <a:pPr marL="0" indent="0">
              <a:buNone/>
            </a:pPr>
            <a:r>
              <a:rPr lang="en-US" sz="3200" dirty="0" smtClean="0"/>
              <a:t>1. Respect </a:t>
            </a:r>
            <a:r>
              <a:rPr lang="en-US" sz="3200" dirty="0"/>
              <a:t>for persons:</a:t>
            </a:r>
          </a:p>
          <a:p>
            <a:pPr lvl="1"/>
            <a:r>
              <a:rPr lang="en-US" sz="2800" dirty="0"/>
              <a:t>Obtain informed consent from res participants</a:t>
            </a:r>
          </a:p>
          <a:p>
            <a:pPr lvl="1"/>
            <a:r>
              <a:rPr lang="en-US" sz="2800" dirty="0"/>
              <a:t>Protect participants with impaired decision-making capacity</a:t>
            </a:r>
          </a:p>
          <a:p>
            <a:pPr lvl="1"/>
            <a:r>
              <a:rPr lang="en-US" sz="2800" dirty="0"/>
              <a:t>Maintain confidentiality</a:t>
            </a:r>
          </a:p>
          <a:p>
            <a:endParaRPr 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400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Ethical principles (2)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524001"/>
            <a:ext cx="8153400" cy="441113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 smtClean="0"/>
              <a:t>2. Principle </a:t>
            </a:r>
            <a:r>
              <a:rPr lang="en-US" sz="3200" dirty="0"/>
              <a:t>of beneficence</a:t>
            </a:r>
            <a:r>
              <a:rPr lang="en-US" sz="3200" dirty="0" smtClean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 smtClean="0"/>
              <a:t>Research </a:t>
            </a:r>
            <a:r>
              <a:rPr lang="en-US" sz="3200" dirty="0"/>
              <a:t>design be scientifically sound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Risks of research be within acceptable levels– both physical and psycho-social harm</a:t>
            </a:r>
          </a:p>
          <a:p>
            <a:endParaRPr 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381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914399"/>
          </a:xfrm>
        </p:spPr>
        <p:txBody>
          <a:bodyPr/>
          <a:lstStyle/>
          <a:p>
            <a:r>
              <a:rPr lang="en-US"/>
              <a:t>Ethical principles </a:t>
            </a:r>
            <a:r>
              <a:rPr lang="en-US" smtClean="0"/>
              <a:t>(3)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924800" cy="44111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Principle of justice</a:t>
            </a:r>
            <a:r>
              <a:rPr lang="en-US" sz="3200" dirty="0" smtClean="0"/>
              <a:t>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3200" dirty="0"/>
              <a:t>Benefits and burdens of research be distributed fairly among vulnerable </a:t>
            </a:r>
            <a:r>
              <a:rPr lang="en-US" sz="3200" dirty="0" smtClean="0"/>
              <a:t>populations e.g</a:t>
            </a:r>
            <a:r>
              <a:rPr lang="en-US" sz="3200" dirty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Those with poor access to health care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Those with impaired decision-making capacity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Residents of nursing homes </a:t>
            </a:r>
            <a:r>
              <a:rPr lang="en-US" sz="2800" dirty="0" err="1"/>
              <a:t>etc</a:t>
            </a:r>
            <a:endParaRPr lang="en-US" sz="2800" dirty="0"/>
          </a:p>
          <a:p>
            <a:endParaRPr 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81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914399"/>
          </a:xfrm>
        </p:spPr>
        <p:txBody>
          <a:bodyPr/>
          <a:lstStyle/>
          <a:p>
            <a:r>
              <a:rPr lang="en-US" dirty="0"/>
              <a:t>Responsibilities of investigators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176865" y="1447801"/>
            <a:ext cx="6798736" cy="448733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Scientific misconduct </a:t>
            </a:r>
            <a:r>
              <a:rPr lang="en-US" sz="3200" dirty="0" err="1"/>
              <a:t>eg</a:t>
            </a:r>
            <a:r>
              <a:rPr lang="en-US" sz="3200" dirty="0"/>
              <a:t> doctoring of data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Conflicts of interest </a:t>
            </a:r>
            <a:r>
              <a:rPr lang="en-US" sz="3200" dirty="0" err="1"/>
              <a:t>eg</a:t>
            </a:r>
            <a:r>
              <a:rPr lang="en-US" sz="3200" dirty="0"/>
              <a:t> financial, dual roles </a:t>
            </a:r>
            <a:r>
              <a:rPr lang="en-US" sz="3200" dirty="0" smtClean="0"/>
              <a:t>- these </a:t>
            </a:r>
            <a:r>
              <a:rPr lang="en-US" sz="3200" dirty="0"/>
              <a:t>impair </a:t>
            </a:r>
            <a:r>
              <a:rPr lang="en-US" sz="3200" dirty="0" smtClean="0"/>
              <a:t>research </a:t>
            </a:r>
            <a:r>
              <a:rPr lang="en-US" sz="3200" dirty="0"/>
              <a:t>objectivity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Authorship </a:t>
            </a:r>
            <a:r>
              <a:rPr lang="en-US" sz="3200" dirty="0" smtClean="0"/>
              <a:t>- rush </a:t>
            </a:r>
            <a:r>
              <a:rPr lang="en-US" sz="3200" dirty="0"/>
              <a:t>for promotion, prestige and grants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RCTs – special ethical concerns because </a:t>
            </a:r>
            <a:r>
              <a:rPr lang="en-US" sz="3200" dirty="0" smtClean="0"/>
              <a:t>treatment </a:t>
            </a:r>
            <a:r>
              <a:rPr lang="en-US" sz="3200" dirty="0"/>
              <a:t>often determined by chance/randomly</a:t>
            </a:r>
          </a:p>
          <a:p>
            <a:endParaRPr 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983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533401"/>
            <a:ext cx="8077200" cy="990599"/>
          </a:xfrm>
        </p:spPr>
        <p:txBody>
          <a:bodyPr/>
          <a:lstStyle/>
          <a:p>
            <a:r>
              <a:rPr lang="en-US"/>
              <a:t>Responsibilities of investigators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176865" y="1524001"/>
            <a:ext cx="6798736" cy="44111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Acknowledge use of existing </a:t>
            </a:r>
            <a:r>
              <a:rPr lang="en-US" sz="3200" dirty="0" smtClean="0"/>
              <a:t>data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Genetic research – particular ethical concern on confidentiality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Payments due to </a:t>
            </a:r>
            <a:r>
              <a:rPr lang="en-US" sz="3200" dirty="0" smtClean="0"/>
              <a:t>research </a:t>
            </a:r>
            <a:r>
              <a:rPr lang="en-US" sz="3200" dirty="0"/>
              <a:t>participants/assistants to levels not exceeding compensation for out-of-pocket expenses, time and effort </a:t>
            </a:r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166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457201"/>
            <a:ext cx="6798734" cy="1066799"/>
          </a:xfrm>
        </p:spPr>
        <p:txBody>
          <a:bodyPr/>
          <a:lstStyle/>
          <a:p>
            <a:r>
              <a:rPr lang="en-US"/>
              <a:t>Reading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176865" y="1524001"/>
            <a:ext cx="6798736" cy="4411132"/>
          </a:xfrm>
        </p:spPr>
        <p:txBody>
          <a:bodyPr/>
          <a:lstStyle/>
          <a:p>
            <a:r>
              <a:rPr lang="en-US" sz="2800" dirty="0"/>
              <a:t>Fisher, Jill a. (2007). Governing human subjects research in the USA: Individualized Ethics and structural inequalities. Science &amp; Public Policy 34 (2): 117-126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Ledered</a:t>
            </a:r>
            <a:r>
              <a:rPr lang="en-US" sz="2800" dirty="0"/>
              <a:t>, Susan: Subjected to science. Human experimentation in America before the Second World War Baltimore, Maryland: Johns Hopkins University press 1995.</a:t>
            </a:r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28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HSR/HSU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sz="3200" dirty="0"/>
              <a:t>Important part of m</a:t>
            </a:r>
            <a:r>
              <a:rPr lang="en-US" sz="3200" dirty="0" smtClean="0"/>
              <a:t>edical </a:t>
            </a:r>
            <a:r>
              <a:rPr lang="en-US" sz="3200" dirty="0"/>
              <a:t>r</a:t>
            </a:r>
            <a:r>
              <a:rPr lang="en-US" sz="3200" dirty="0" smtClean="0"/>
              <a:t>esearch</a:t>
            </a:r>
            <a:endParaRPr lang="en-US" sz="3200" dirty="0"/>
          </a:p>
          <a:p>
            <a:r>
              <a:rPr lang="en-US" sz="3200" dirty="0"/>
              <a:t>People volunteer:</a:t>
            </a:r>
          </a:p>
          <a:p>
            <a:pPr lvl="1"/>
            <a:r>
              <a:rPr lang="en-US" sz="3200" dirty="0" smtClean="0"/>
              <a:t>Clinical </a:t>
            </a:r>
            <a:r>
              <a:rPr lang="en-US" sz="3200" dirty="0"/>
              <a:t>trials of med </a:t>
            </a:r>
            <a:r>
              <a:rPr lang="en-US" sz="3200" dirty="0" smtClean="0"/>
              <a:t>treatment</a:t>
            </a:r>
            <a:endParaRPr lang="en-US" sz="3200" dirty="0"/>
          </a:p>
          <a:p>
            <a:pPr lvl="1"/>
            <a:r>
              <a:rPr lang="en-US" sz="3200" dirty="0"/>
              <a:t>Basic </a:t>
            </a:r>
            <a:r>
              <a:rPr lang="en-US" sz="3200" dirty="0" smtClean="0"/>
              <a:t>medical science </a:t>
            </a:r>
            <a:r>
              <a:rPr lang="en-US" sz="3200" dirty="0"/>
              <a:t>and </a:t>
            </a:r>
            <a:r>
              <a:rPr lang="en-US" sz="3200" dirty="0" smtClean="0"/>
              <a:t>biology</a:t>
            </a:r>
            <a:endParaRPr lang="en-US" sz="3200" dirty="0"/>
          </a:p>
          <a:p>
            <a:pPr lvl="1"/>
            <a:r>
              <a:rPr lang="en-US" sz="3200" dirty="0" smtClean="0"/>
              <a:t>Social/behavioral </a:t>
            </a:r>
            <a:r>
              <a:rPr lang="en-US" sz="3200" dirty="0"/>
              <a:t>(psychological) </a:t>
            </a:r>
            <a:r>
              <a:rPr lang="en-US" sz="3200" dirty="0" smtClean="0"/>
              <a:t>research</a:t>
            </a:r>
            <a:endParaRPr lang="en-US" sz="3200" dirty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05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914400"/>
          </a:xfrm>
        </p:spPr>
        <p:txBody>
          <a:bodyPr>
            <a:normAutofit/>
          </a:bodyPr>
          <a:lstStyle/>
          <a:p>
            <a:r>
              <a:rPr lang="en-US" dirty="0"/>
              <a:t>History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176865" y="1447801"/>
            <a:ext cx="6798736" cy="4487331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b="1" dirty="0"/>
              <a:t>HRS been treated unethically</a:t>
            </a:r>
          </a:p>
          <a:p>
            <a:r>
              <a:rPr lang="en-US" dirty="0"/>
              <a:t>Hence been put in </a:t>
            </a:r>
            <a:r>
              <a:rPr lang="en-US" dirty="0" smtClean="0"/>
              <a:t>many places:</a:t>
            </a:r>
            <a:endParaRPr lang="en-US" dirty="0"/>
          </a:p>
          <a:p>
            <a:pPr lvl="1"/>
            <a:r>
              <a:rPr lang="en-US" sz="2400" dirty="0"/>
              <a:t>Requirements</a:t>
            </a:r>
          </a:p>
          <a:p>
            <a:pPr lvl="1"/>
            <a:r>
              <a:rPr lang="en-US" sz="2400" dirty="0"/>
              <a:t>Guidelines</a:t>
            </a:r>
          </a:p>
          <a:p>
            <a:pPr lvl="1"/>
            <a:r>
              <a:rPr lang="en-US" sz="2400" dirty="0" smtClean="0"/>
              <a:t>Processes</a:t>
            </a:r>
            <a:endParaRPr lang="en-US" sz="2400" dirty="0"/>
          </a:p>
          <a:p>
            <a:pPr lvl="2"/>
            <a:r>
              <a:rPr lang="en-US" sz="2400" dirty="0" smtClean="0"/>
              <a:t>at </a:t>
            </a:r>
            <a:r>
              <a:rPr lang="en-US" sz="2400" dirty="0"/>
              <a:t>national, academic and </a:t>
            </a:r>
            <a:r>
              <a:rPr lang="en-US" sz="2400" dirty="0" smtClean="0"/>
              <a:t>scientific </a:t>
            </a:r>
            <a:r>
              <a:rPr lang="en-US" sz="2400" dirty="0"/>
              <a:t>community </a:t>
            </a:r>
            <a:r>
              <a:rPr lang="en-US" sz="2400" dirty="0" smtClean="0"/>
              <a:t>levels</a:t>
            </a:r>
            <a:endParaRPr lang="en-US" sz="2400" dirty="0"/>
          </a:p>
          <a:p>
            <a:pPr lvl="2"/>
            <a:r>
              <a:rPr lang="en-US" sz="2400" dirty="0" smtClean="0"/>
              <a:t>to </a:t>
            </a:r>
            <a:r>
              <a:rPr lang="en-US" sz="2400" dirty="0"/>
              <a:t>ensure similar events not repeated</a:t>
            </a:r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1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1066799"/>
          </a:xfrm>
        </p:spPr>
        <p:txBody>
          <a:bodyPr/>
          <a:lstStyle/>
          <a:p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176865" y="1447801"/>
            <a:ext cx="6798736" cy="448733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 smtClean="0"/>
              <a:t>Respondents</a:t>
            </a:r>
            <a:r>
              <a:rPr lang="en-US" sz="3200" dirty="0" smtClean="0"/>
              <a:t> </a:t>
            </a:r>
            <a:r>
              <a:rPr lang="en-US" sz="3200" dirty="0"/>
              <a:t>= any object observed for purposes of </a:t>
            </a:r>
            <a:r>
              <a:rPr lang="en-US" sz="3200" dirty="0" smtClean="0"/>
              <a:t>research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3300" dirty="0" smtClean="0"/>
              <a:t>In </a:t>
            </a:r>
            <a:r>
              <a:rPr lang="en-US" sz="3300" dirty="0"/>
              <a:t>survey </a:t>
            </a:r>
            <a:r>
              <a:rPr lang="en-US" sz="3300" dirty="0" smtClean="0"/>
              <a:t>research/opinion </a:t>
            </a:r>
            <a:r>
              <a:rPr lang="en-US" sz="3300" dirty="0"/>
              <a:t>polls </a:t>
            </a:r>
            <a:endParaRPr lang="en-US" sz="3300" dirty="0" smtClean="0"/>
          </a:p>
          <a:p>
            <a:pPr>
              <a:lnSpc>
                <a:spcPct val="90000"/>
              </a:lnSpc>
            </a:pPr>
            <a:r>
              <a:rPr lang="en-US" sz="3300" dirty="0" smtClean="0"/>
              <a:t>In </a:t>
            </a:r>
            <a:r>
              <a:rPr lang="en-US" sz="3300" dirty="0"/>
              <a:t>human-participant </a:t>
            </a:r>
            <a:r>
              <a:rPr lang="en-US" sz="3300" dirty="0" smtClean="0"/>
              <a:t>research </a:t>
            </a:r>
            <a:r>
              <a:rPr lang="en-US" sz="3300" dirty="0"/>
              <a:t>– very important:</a:t>
            </a:r>
          </a:p>
          <a:p>
            <a:pPr lvl="1">
              <a:lnSpc>
                <a:spcPct val="90000"/>
              </a:lnSpc>
            </a:pPr>
            <a:r>
              <a:rPr lang="en-US" sz="3300" b="1" dirty="0"/>
              <a:t>Informed consent</a:t>
            </a:r>
            <a:r>
              <a:rPr lang="en-US" sz="3300" dirty="0"/>
              <a:t>:</a:t>
            </a:r>
          </a:p>
          <a:p>
            <a:pPr lvl="2">
              <a:lnSpc>
                <a:spcPct val="90000"/>
              </a:lnSpc>
            </a:pPr>
            <a:r>
              <a:rPr lang="en-US" sz="3300" dirty="0"/>
              <a:t>Possible consequences</a:t>
            </a:r>
          </a:p>
          <a:p>
            <a:pPr lvl="2">
              <a:lnSpc>
                <a:spcPct val="90000"/>
              </a:lnSpc>
            </a:pPr>
            <a:r>
              <a:rPr lang="en-US" sz="3300" dirty="0"/>
              <a:t>What study is all about</a:t>
            </a:r>
          </a:p>
          <a:p>
            <a:pPr lvl="2">
              <a:lnSpc>
                <a:spcPct val="90000"/>
              </a:lnSpc>
            </a:pPr>
            <a:r>
              <a:rPr lang="en-US" sz="3300" dirty="0"/>
              <a:t>Quit any time without adverse repercussions. </a:t>
            </a:r>
          </a:p>
          <a:p>
            <a:endParaRPr lang="en-US" dirty="0" smtClean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9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990600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176865" y="1524001"/>
            <a:ext cx="6798736" cy="4411131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3600" dirty="0"/>
              <a:t>Human experiments and associated ethics </a:t>
            </a:r>
          </a:p>
          <a:p>
            <a:r>
              <a:rPr lang="en-US" sz="3600" dirty="0"/>
              <a:t>Have evolved over time</a:t>
            </a:r>
          </a:p>
          <a:p>
            <a:r>
              <a:rPr lang="en-US" sz="3600" dirty="0"/>
              <a:t>Part of atrocities – strict policies in place today</a:t>
            </a:r>
          </a:p>
          <a:p>
            <a:r>
              <a:rPr lang="en-US" sz="3600" dirty="0"/>
              <a:t>Common subjects: </a:t>
            </a:r>
          </a:p>
          <a:p>
            <a:pPr lvl="1"/>
            <a:r>
              <a:rPr lang="en-US" sz="3600" dirty="0"/>
              <a:t>Prisoners</a:t>
            </a:r>
          </a:p>
          <a:p>
            <a:pPr lvl="1"/>
            <a:r>
              <a:rPr lang="en-US" sz="3600" dirty="0"/>
              <a:t>Slaves</a:t>
            </a:r>
          </a:p>
          <a:p>
            <a:pPr lvl="1"/>
            <a:r>
              <a:rPr lang="en-US" sz="3600" dirty="0"/>
              <a:t>Family members</a:t>
            </a:r>
          </a:p>
          <a:p>
            <a:r>
              <a:rPr lang="en-US" sz="3600" dirty="0" smtClean="0"/>
              <a:t>Self-experimentation – on occasions, doctors experiment </a:t>
            </a:r>
            <a:r>
              <a:rPr lang="en-US" sz="3600" dirty="0"/>
              <a:t>on </a:t>
            </a:r>
            <a:r>
              <a:rPr lang="en-US" sz="3600" dirty="0" smtClean="0"/>
              <a:t>themselves</a:t>
            </a:r>
            <a:endParaRPr lang="en-US" altLang="en-US" sz="3600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91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381001"/>
            <a:ext cx="6798734" cy="1219200"/>
          </a:xfrm>
        </p:spPr>
        <p:txBody>
          <a:bodyPr>
            <a:normAutofit/>
          </a:bodyPr>
          <a:lstStyle/>
          <a:p>
            <a:r>
              <a:rPr lang="en-US"/>
              <a:t>Past History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176865" y="1600201"/>
            <a:ext cx="6798736" cy="4334931"/>
          </a:xfrm>
        </p:spPr>
        <p:txBody>
          <a:bodyPr/>
          <a:lstStyle/>
          <a:p>
            <a:endParaRPr lang="en-US" smtClean="0"/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371600"/>
            <a:ext cx="777240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/>
              <a:t>Ancient:</a:t>
            </a:r>
          </a:p>
          <a:p>
            <a:pPr lvl="1">
              <a:lnSpc>
                <a:spcPct val="80000"/>
              </a:lnSpc>
            </a:pPr>
            <a:r>
              <a:rPr lang="en-US" sz="2800" dirty="0" err="1"/>
              <a:t>Herophilos</a:t>
            </a:r>
            <a:r>
              <a:rPr lang="en-US" sz="2800" dirty="0"/>
              <a:t> of Chalcedon – On prisoners from </a:t>
            </a:r>
            <a:r>
              <a:rPr lang="en-US" sz="2800" dirty="0" err="1"/>
              <a:t>Ptolemais</a:t>
            </a:r>
            <a:r>
              <a:rPr lang="en-US" sz="2800" dirty="0"/>
              <a:t> kings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Middle Ages: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Systematic experimentation/quantification in physiology</a:t>
            </a:r>
          </a:p>
          <a:p>
            <a:pPr lvl="1">
              <a:lnSpc>
                <a:spcPct val="80000"/>
              </a:lnSpc>
            </a:pPr>
            <a:r>
              <a:rPr lang="en-US" sz="2800" dirty="0" err="1"/>
              <a:t>Avicerna</a:t>
            </a:r>
            <a:r>
              <a:rPr lang="en-US" sz="2800" dirty="0"/>
              <a:t> Ibn </a:t>
            </a:r>
            <a:r>
              <a:rPr lang="en-US" sz="2800" dirty="0" err="1"/>
              <a:t>Sina</a:t>
            </a:r>
            <a:r>
              <a:rPr lang="en-US" sz="2800" dirty="0"/>
              <a:t> – an influential Persian Muslim physician:</a:t>
            </a:r>
          </a:p>
          <a:p>
            <a:pPr lvl="2">
              <a:lnSpc>
                <a:spcPct val="80000"/>
              </a:lnSpc>
            </a:pPr>
            <a:r>
              <a:rPr lang="en-US" sz="2800" dirty="0"/>
              <a:t>Biomedical res</a:t>
            </a:r>
          </a:p>
          <a:p>
            <a:pPr lvl="2">
              <a:lnSpc>
                <a:spcPct val="80000"/>
              </a:lnSpc>
            </a:pPr>
            <a:r>
              <a:rPr lang="en-US" sz="2800" dirty="0"/>
              <a:t>Cl trials</a:t>
            </a:r>
          </a:p>
          <a:p>
            <a:pPr lvl="2">
              <a:lnSpc>
                <a:spcPct val="80000"/>
              </a:lnSpc>
            </a:pPr>
            <a:r>
              <a:rPr lang="en-US" sz="2800" dirty="0"/>
              <a:t>RCTs</a:t>
            </a:r>
          </a:p>
          <a:p>
            <a:pPr lvl="2">
              <a:lnSpc>
                <a:spcPct val="80000"/>
              </a:lnSpc>
            </a:pPr>
            <a:r>
              <a:rPr lang="en-US" sz="2800" dirty="0"/>
              <a:t>Drug tests</a:t>
            </a:r>
          </a:p>
          <a:p>
            <a:pPr lvl="3">
              <a:lnSpc>
                <a:spcPct val="80000"/>
              </a:lnSpc>
            </a:pPr>
            <a:r>
              <a:rPr lang="en-US" sz="2800" dirty="0"/>
              <a:t>On human subjects</a:t>
            </a:r>
          </a:p>
        </p:txBody>
      </p:sp>
    </p:spTree>
    <p:extLst>
      <p:ext uri="{BB962C8B-B14F-4D97-AF65-F5344CB8AC3E}">
        <p14:creationId xmlns:p14="http://schemas.microsoft.com/office/powerpoint/2010/main" val="55490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914399"/>
          </a:xfrm>
        </p:spPr>
        <p:txBody>
          <a:bodyPr/>
          <a:lstStyle/>
          <a:p>
            <a:r>
              <a:rPr lang="en-US"/>
              <a:t>Past History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176865" y="1524001"/>
            <a:ext cx="6798736" cy="4411132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3000" b="1" dirty="0"/>
              <a:t>12</a:t>
            </a:r>
            <a:r>
              <a:rPr lang="en-US" sz="3000" b="1" baseline="30000" dirty="0"/>
              <a:t>th</a:t>
            </a:r>
            <a:r>
              <a:rPr lang="en-US" sz="3000" b="1" dirty="0"/>
              <a:t> Century:</a:t>
            </a:r>
          </a:p>
          <a:p>
            <a:pPr lvl="1"/>
            <a:r>
              <a:rPr lang="en-US" sz="3000" dirty="0" smtClean="0"/>
              <a:t>Experiments  </a:t>
            </a:r>
            <a:r>
              <a:rPr lang="en-US" sz="3000" dirty="0"/>
              <a:t>human dissections</a:t>
            </a:r>
          </a:p>
          <a:p>
            <a:pPr lvl="2"/>
            <a:r>
              <a:rPr lang="en-US" sz="3000" dirty="0"/>
              <a:t>By Ibn </a:t>
            </a:r>
            <a:r>
              <a:rPr lang="en-US" sz="3000" dirty="0" err="1"/>
              <a:t>Zuhr</a:t>
            </a:r>
            <a:r>
              <a:rPr lang="en-US" sz="3000" dirty="0"/>
              <a:t>, Ibn </a:t>
            </a:r>
            <a:r>
              <a:rPr lang="en-US" sz="3000" dirty="0" err="1"/>
              <a:t>Tufail</a:t>
            </a:r>
            <a:r>
              <a:rPr lang="en-US" sz="3000" dirty="0"/>
              <a:t>, Ibn </a:t>
            </a:r>
            <a:r>
              <a:rPr lang="en-US" sz="3000" dirty="0" err="1"/>
              <a:t>Jumay</a:t>
            </a:r>
            <a:endParaRPr lang="en-US" sz="3000" dirty="0"/>
          </a:p>
          <a:p>
            <a:r>
              <a:rPr lang="en-US" sz="3000" b="1" dirty="0"/>
              <a:t>Early Modern Times</a:t>
            </a:r>
          </a:p>
          <a:p>
            <a:pPr lvl="1"/>
            <a:r>
              <a:rPr lang="en-US" sz="3000" dirty="0"/>
              <a:t>An upsurge in HSR </a:t>
            </a:r>
            <a:r>
              <a:rPr lang="en-US" sz="3000" dirty="0" smtClean="0"/>
              <a:t>experiments</a:t>
            </a:r>
            <a:r>
              <a:rPr lang="en-US" sz="3000" dirty="0"/>
              <a:t>:</a:t>
            </a:r>
          </a:p>
          <a:p>
            <a:pPr lvl="2"/>
            <a:r>
              <a:rPr lang="en-US" sz="3000" dirty="0" smtClean="0"/>
              <a:t>Vaccine </a:t>
            </a:r>
            <a:r>
              <a:rPr lang="en-US" sz="3000" dirty="0"/>
              <a:t>trials in 1700s </a:t>
            </a:r>
          </a:p>
          <a:p>
            <a:pPr lvl="2"/>
            <a:r>
              <a:rPr lang="en-US" sz="3000" dirty="0"/>
              <a:t>Self-experimentation</a:t>
            </a:r>
          </a:p>
          <a:p>
            <a:pPr lvl="2"/>
            <a:r>
              <a:rPr lang="en-US" sz="3000" dirty="0"/>
              <a:t>Slaves – Not informed on dangers </a:t>
            </a:r>
            <a:r>
              <a:rPr lang="en-US" sz="3000" dirty="0" smtClean="0"/>
              <a:t>associated </a:t>
            </a:r>
            <a:r>
              <a:rPr lang="en-US" sz="3000" dirty="0"/>
              <a:t>with such </a:t>
            </a:r>
            <a:r>
              <a:rPr lang="en-US" sz="3000" dirty="0" smtClean="0"/>
              <a:t>experiments</a:t>
            </a:r>
            <a:endParaRPr lang="en-US" altLang="en-US" sz="3000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1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838199"/>
          </a:xfrm>
        </p:spPr>
        <p:txBody>
          <a:bodyPr/>
          <a:lstStyle/>
          <a:p>
            <a:r>
              <a:rPr lang="en-US"/>
              <a:t>Past History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176865" y="1371601"/>
            <a:ext cx="6798736" cy="456353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500" b="1" dirty="0" smtClean="0"/>
              <a:t>Outstanding </a:t>
            </a:r>
            <a:r>
              <a:rPr lang="en-US" sz="3500" b="1" dirty="0"/>
              <a:t>examples: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Edward </a:t>
            </a:r>
            <a:r>
              <a:rPr lang="en-US" sz="2800" b="1" dirty="0"/>
              <a:t>Jenner </a:t>
            </a:r>
            <a:r>
              <a:rPr lang="en-US" sz="2800" b="1" dirty="0" smtClean="0"/>
              <a:t>experiments</a:t>
            </a:r>
            <a:r>
              <a:rPr lang="en-US" sz="2800" dirty="0"/>
              <a:t>: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Small </a:t>
            </a:r>
            <a:r>
              <a:rPr lang="en-US" sz="2400" dirty="0" smtClean="0"/>
              <a:t>pox vaccine </a:t>
            </a:r>
            <a:r>
              <a:rPr lang="en-US" sz="2400" dirty="0"/>
              <a:t>– on his son and </a:t>
            </a:r>
            <a:r>
              <a:rPr lang="en-US" sz="2400" dirty="0" err="1"/>
              <a:t>neighbourhood</a:t>
            </a:r>
            <a:r>
              <a:rPr lang="en-US" sz="2400" dirty="0"/>
              <a:t> children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Johann </a:t>
            </a:r>
            <a:r>
              <a:rPr lang="en-US" sz="2800" b="1" dirty="0" err="1"/>
              <a:t>Jorg</a:t>
            </a:r>
            <a:r>
              <a:rPr lang="en-US" sz="2800" dirty="0"/>
              <a:t>: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Self-experimentation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17 drugs in various doses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To test their properties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Conversely: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Lois </a:t>
            </a:r>
            <a:r>
              <a:rPr lang="en-US" sz="2400" dirty="0" err="1"/>
              <a:t>Pateur</a:t>
            </a:r>
            <a:r>
              <a:rPr lang="en-US" sz="2400" dirty="0"/>
              <a:t> </a:t>
            </a:r>
            <a:r>
              <a:rPr lang="en-US" sz="2400" dirty="0" err="1"/>
              <a:t>agonised</a:t>
            </a:r>
            <a:r>
              <a:rPr lang="en-US" sz="2400" dirty="0"/>
              <a:t> over treating humans</a:t>
            </a:r>
          </a:p>
          <a:p>
            <a:endParaRPr lang="en-US" altLang="en-US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225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949</Words>
  <Application>Microsoft Macintosh PowerPoint</Application>
  <PresentationFormat>On-screen Show (4:3)</PresentationFormat>
  <Paragraphs>201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Garamond</vt:lpstr>
      <vt:lpstr>Arial</vt:lpstr>
      <vt:lpstr>Organic</vt:lpstr>
      <vt:lpstr>Ethics in Research</vt:lpstr>
      <vt:lpstr>Human Subjects Research (HSR) or  Human Subjects Use (HSU)</vt:lpstr>
      <vt:lpstr>HSR/HSU</vt:lpstr>
      <vt:lpstr>History</vt:lpstr>
      <vt:lpstr>Definitions</vt:lpstr>
      <vt:lpstr>Background</vt:lpstr>
      <vt:lpstr>Past History</vt:lpstr>
      <vt:lpstr>Past History</vt:lpstr>
      <vt:lpstr>Past History</vt:lpstr>
      <vt:lpstr>Past History</vt:lpstr>
      <vt:lpstr>Past History</vt:lpstr>
      <vt:lpstr>Past History</vt:lpstr>
      <vt:lpstr>Past History</vt:lpstr>
      <vt:lpstr>Nuremberg Code</vt:lpstr>
      <vt:lpstr>Guidelines towards HSR</vt:lpstr>
      <vt:lpstr>Research Ethics: Definition</vt:lpstr>
      <vt:lpstr>Ethical guidelines in research</vt:lpstr>
      <vt:lpstr>Ethical guidelines (contd)</vt:lpstr>
      <vt:lpstr>1998 – Code of practice</vt:lpstr>
      <vt:lpstr>1998 – Code of practice</vt:lpstr>
      <vt:lpstr>Ethical Principles</vt:lpstr>
      <vt:lpstr>Ethical principles (2)</vt:lpstr>
      <vt:lpstr>Ethical principles (3)</vt:lpstr>
      <vt:lpstr>Responsibilities of investigators</vt:lpstr>
      <vt:lpstr>Responsibilities of investigators</vt:lpstr>
      <vt:lpstr>Reading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change module</dc:title>
  <dc:creator>Amuguni, Janetrix Hellen M.</dc:creator>
  <cp:lastModifiedBy>Winnie Bikaako</cp:lastModifiedBy>
  <cp:revision>57</cp:revision>
  <dcterms:created xsi:type="dcterms:W3CDTF">2019-11-24T14:19:09Z</dcterms:created>
  <dcterms:modified xsi:type="dcterms:W3CDTF">2019-11-29T07:29:33Z</dcterms:modified>
</cp:coreProperties>
</file>